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theme/themeOverride2.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3.xml" ContentType="application/vnd.openxmlformats-officedocument.themeOverr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4.xml" ContentType="application/vnd.openxmlformats-officedocument.themeOverride+xml"/>
  <Override PartName="/ppt/charts/chart4.xml" ContentType="application/vnd.openxmlformats-officedocument.drawingml.chart+xml"/>
  <Override PartName="/ppt/theme/themeOverride5.xml" ContentType="application/vnd.openxmlformats-officedocument.themeOverride+xml"/>
  <Override PartName="/ppt/charts/chart5.xml" ContentType="application/vnd.openxmlformats-officedocument.drawingml.chart+xml"/>
  <Override PartName="/ppt/notesSlides/notesSlide1.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2.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heme/themeOverride6.xml" ContentType="application/vnd.openxmlformats-officedocument.themeOverride+xml"/>
  <Override PartName="/ppt/notesSlides/notesSlide3.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theme/themeOverride7.xml" ContentType="application/vnd.openxmlformats-officedocument.themeOverride+xml"/>
  <Override PartName="/ppt/charts/chart16.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7.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8.xml" ContentType="application/vnd.openxmlformats-officedocument.themeOverride+xml"/>
  <Override PartName="/ppt/charts/chart18.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9.xml" ContentType="application/vnd.openxmlformats-officedocument.themeOverride+xml"/>
  <Override PartName="/ppt/notesSlides/notesSlide6.xml" ContentType="application/vnd.openxmlformats-officedocument.presentationml.notesSlide+xml"/>
  <Override PartName="/ppt/charts/chart19.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10.xml" ContentType="application/vnd.openxmlformats-officedocument.themeOverride+xml"/>
  <Override PartName="/ppt/charts/chart20.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1.xml" ContentType="application/vnd.openxmlformats-officedocument.themeOverride+xml"/>
  <Override PartName="/ppt/notesSlides/notesSlide7.xml" ContentType="application/vnd.openxmlformats-officedocument.presentationml.notesSlide+xml"/>
  <Override PartName="/ppt/charts/chart21.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12.xml" ContentType="application/vnd.openxmlformats-officedocument.themeOverride+xml"/>
  <Override PartName="/ppt/charts/chart22.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13.xml" ContentType="application/vnd.openxmlformats-officedocument.themeOverride+xml"/>
  <Override PartName="/ppt/notesSlides/notesSlide8.xml" ContentType="application/vnd.openxmlformats-officedocument.presentationml.notesSlide+xml"/>
  <Override PartName="/ppt/charts/chart23.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24.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4.xml" ContentType="application/vnd.openxmlformats-officedocument.themeOverride+xml"/>
  <Override PartName="/ppt/drawings/drawing1.xml" ContentType="application/vnd.openxmlformats-officedocument.drawingml.chartshapes+xml"/>
  <Override PartName="/ppt/notesSlides/notesSlide11.xml" ContentType="application/vnd.openxmlformats-officedocument.presentationml.notesSlide+xml"/>
  <Override PartName="/ppt/charts/chart25.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2.xml" ContentType="application/vnd.openxmlformats-officedocument.presentationml.notesSlide+xml"/>
  <Override PartName="/ppt/charts/chart26.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27.xml" ContentType="application/vnd.openxmlformats-officedocument.drawingml.chart+xml"/>
  <Override PartName="/ppt/theme/themeOverride15.xml" ContentType="application/vnd.openxmlformats-officedocument.themeOverride+xml"/>
  <Override PartName="/ppt/charts/chart28.xml" ContentType="application/vnd.openxmlformats-officedocument.drawingml.chart+xml"/>
  <Override PartName="/ppt/theme/themeOverride16.xml" ContentType="application/vnd.openxmlformats-officedocument.themeOverride+xml"/>
  <Override PartName="/ppt/charts/chart29.xml" ContentType="application/vnd.openxmlformats-officedocument.drawingml.chart+xml"/>
  <Override PartName="/ppt/theme/themeOverride17.xml" ContentType="application/vnd.openxmlformats-officedocument.themeOverride+xml"/>
  <Override PartName="/ppt/charts/chart30.xml" ContentType="application/vnd.openxmlformats-officedocument.drawingml.chart+xml"/>
  <Override PartName="/ppt/theme/themeOverride18.xml" ContentType="application/vnd.openxmlformats-officedocument.themeOverride+xml"/>
  <Override PartName="/ppt/charts/chart31.xml" ContentType="application/vnd.openxmlformats-officedocument.drawingml.chart+xml"/>
  <Override PartName="/ppt/theme/themeOverride19.xml" ContentType="application/vnd.openxmlformats-officedocument.themeOverride+xml"/>
  <Override PartName="/ppt/charts/chart32.xml" ContentType="application/vnd.openxmlformats-officedocument.drawingml.chart+xml"/>
  <Override PartName="/ppt/theme/themeOverride20.xml" ContentType="application/vnd.openxmlformats-officedocument.themeOverride+xml"/>
  <Override PartName="/ppt/notesSlides/notesSlide15.xml" ContentType="application/vnd.openxmlformats-officedocument.presentationml.notesSlide+xml"/>
  <Override PartName="/ppt/charts/chart33.xml" ContentType="application/vnd.openxmlformats-officedocument.drawingml.chart+xml"/>
  <Override PartName="/ppt/theme/themeOverride21.xml" ContentType="application/vnd.openxmlformats-officedocument.themeOverride+xml"/>
  <Override PartName="/ppt/charts/chart34.xml" ContentType="application/vnd.openxmlformats-officedocument.drawingml.chart+xml"/>
  <Override PartName="/ppt/theme/themeOverride22.xml" ContentType="application/vnd.openxmlformats-officedocument.themeOverride+xml"/>
  <Override PartName="/ppt/charts/chart35.xml" ContentType="application/vnd.openxmlformats-officedocument.drawingml.chart+xml"/>
  <Override PartName="/ppt/theme/themeOverride23.xml" ContentType="application/vnd.openxmlformats-officedocument.themeOverride+xml"/>
  <Override PartName="/ppt/notesSlides/notesSlide16.xml" ContentType="application/vnd.openxmlformats-officedocument.presentationml.notesSlide+xml"/>
  <Override PartName="/ppt/charts/chart36.xml" ContentType="application/vnd.openxmlformats-officedocument.drawingml.chart+xml"/>
  <Override PartName="/ppt/theme/themeOverride24.xml" ContentType="application/vnd.openxmlformats-officedocument.themeOverride+xml"/>
  <Override PartName="/ppt/charts/chart37.xml" ContentType="application/vnd.openxmlformats-officedocument.drawingml.chart+xml"/>
  <Override PartName="/ppt/theme/themeOverride25.xml" ContentType="application/vnd.openxmlformats-officedocument.themeOverride+xml"/>
  <Override PartName="/ppt/charts/chart38.xml" ContentType="application/vnd.openxmlformats-officedocument.drawingml.chart+xml"/>
  <Override PartName="/ppt/theme/themeOverride26.xml" ContentType="application/vnd.openxmlformats-officedocument.themeOverride+xml"/>
  <Override PartName="/ppt/charts/chart39.xml" ContentType="application/vnd.openxmlformats-officedocument.drawingml.chart+xml"/>
  <Override PartName="/ppt/theme/themeOverride27.xml" ContentType="application/vnd.openxmlformats-officedocument.themeOverride+xml"/>
  <Override PartName="/ppt/notesSlides/notesSlide17.xml" ContentType="application/vnd.openxmlformats-officedocument.presentationml.notesSlide+xml"/>
  <Override PartName="/ppt/charts/chart40.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28.xml" ContentType="application/vnd.openxmlformats-officedocument.themeOverride+xml"/>
  <Override PartName="/ppt/notesSlides/notesSlide18.xml" ContentType="application/vnd.openxmlformats-officedocument.presentationml.notesSlide+xml"/>
  <Override PartName="/ppt/charts/chart41.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29.xml" ContentType="application/vnd.openxmlformats-officedocument.themeOverr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42.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30.xml" ContentType="application/vnd.openxmlformats-officedocument.themeOverride+xml"/>
  <Override PartName="/ppt/notesSlides/notesSlide21.xml" ContentType="application/vnd.openxmlformats-officedocument.presentationml.notesSlide+xml"/>
  <Override PartName="/ppt/charts/chart43.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31.xml" ContentType="application/vnd.openxmlformats-officedocument.themeOverride+xml"/>
  <Override PartName="/ppt/notesSlides/notesSlide22.xml" ContentType="application/vnd.openxmlformats-officedocument.presentationml.notesSlide+xml"/>
  <Override PartName="/ppt/charts/chart44.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3.xml" ContentType="application/vnd.openxmlformats-officedocument.presentationml.notesSlide+xml"/>
  <Override PartName="/ppt/charts/chart45.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46.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32.xml" ContentType="application/vnd.openxmlformats-officedocument.themeOverride+xml"/>
  <Override PartName="/ppt/charts/chart47.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33.xml" ContentType="application/vnd.openxmlformats-officedocument.themeOverride+xml"/>
  <Override PartName="/ppt/notesSlides/notesSlide26.xml" ContentType="application/vnd.openxmlformats-officedocument.presentationml.notesSlide+xml"/>
  <Override PartName="/ppt/charts/chart48.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34.xml" ContentType="application/vnd.openxmlformats-officedocument.themeOverride+xml"/>
  <Override PartName="/ppt/charts/chart49.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35.xml" ContentType="application/vnd.openxmlformats-officedocument.themeOverride+xml"/>
  <Override PartName="/ppt/notesSlides/notesSlide27.xml" ContentType="application/vnd.openxmlformats-officedocument.presentationml.notesSlide+xml"/>
  <Override PartName="/ppt/charts/chart50.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36.xml" ContentType="application/vnd.openxmlformats-officedocument.themeOverride+xml"/>
  <Override PartName="/ppt/charts/chart51.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37.xml" ContentType="application/vnd.openxmlformats-officedocument.themeOverride+xml"/>
  <Override PartName="/ppt/notesSlides/notesSlide28.xml" ContentType="application/vnd.openxmlformats-officedocument.presentationml.notesSlide+xml"/>
  <Override PartName="/ppt/charts/chart52.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38.xml" ContentType="application/vnd.openxmlformats-officedocument.themeOverride+xml"/>
  <Override PartName="/ppt/charts/chart53.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39.xml" ContentType="application/vnd.openxmlformats-officedocument.themeOverride+xml"/>
  <Override PartName="/ppt/notesSlides/notesSlide29.xml" ContentType="application/vnd.openxmlformats-officedocument.presentationml.notesSlide+xml"/>
  <Override PartName="/ppt/charts/chart54.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30.xml" ContentType="application/vnd.openxmlformats-officedocument.presentationml.notesSlide+xml"/>
  <Override PartName="/ppt/charts/chart55.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56.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57.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58.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59.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60.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61.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62.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31.xml" ContentType="application/vnd.openxmlformats-officedocument.presentationml.notesSlide+xml"/>
  <Override PartName="/ppt/charts/chart63.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40.xml" ContentType="application/vnd.openxmlformats-officedocument.themeOverride+xml"/>
  <Override PartName="/ppt/notesSlides/notesSlide32.xml" ContentType="application/vnd.openxmlformats-officedocument.presentationml.notesSlide+xml"/>
  <Override PartName="/ppt/charts/chart64.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41.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65.xml" ContentType="application/vnd.openxmlformats-officedocument.drawingml.chart+xml"/>
  <Override PartName="/ppt/theme/themeOverride42.xml" ContentType="application/vnd.openxmlformats-officedocument.themeOverride+xml"/>
  <Override PartName="/ppt/notesSlides/notesSlide35.xml" ContentType="application/vnd.openxmlformats-officedocument.presentationml.notesSlide+xml"/>
  <Override PartName="/ppt/charts/chart66.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43.xml" ContentType="application/vnd.openxmlformats-officedocument.themeOverride+xml"/>
  <Override PartName="/ppt/notesSlides/notesSlide36.xml" ContentType="application/vnd.openxmlformats-officedocument.presentationml.notesSlide+xml"/>
  <Override PartName="/ppt/charts/chart67.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44.xml" ContentType="application/vnd.openxmlformats-officedocument.themeOverride+xml"/>
  <Override PartName="/ppt/notesSlides/notesSlide37.xml" ContentType="application/vnd.openxmlformats-officedocument.presentationml.notesSlide+xml"/>
  <Override PartName="/ppt/charts/chart68.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45.xml" ContentType="application/vnd.openxmlformats-officedocument.themeOverride+xml"/>
  <Override PartName="/ppt/charts/chart69.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46.xml" ContentType="application/vnd.openxmlformats-officedocument.themeOverride+xml"/>
  <Override PartName="/ppt/notesSlides/notesSlide38.xml" ContentType="application/vnd.openxmlformats-officedocument.presentationml.notesSlide+xml"/>
  <Override PartName="/ppt/charts/chart70.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47.xml" ContentType="application/vnd.openxmlformats-officedocument.themeOverride+xml"/>
  <Override PartName="/ppt/charts/chart71.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48.xml" ContentType="application/vnd.openxmlformats-officedocument.themeOverride+xml"/>
  <Override PartName="/ppt/notesSlides/notesSlide39.xml" ContentType="application/vnd.openxmlformats-officedocument.presentationml.notesSlide+xml"/>
  <Override PartName="/ppt/charts/chart72.xml" ContentType="application/vnd.openxmlformats-officedocument.drawingml.chart+xml"/>
  <Override PartName="/ppt/theme/themeOverride49.xml" ContentType="application/vnd.openxmlformats-officedocument.themeOverride+xml"/>
  <Override PartName="/ppt/notesSlides/notesSlide40.xml" ContentType="application/vnd.openxmlformats-officedocument.presentationml.notesSlide+xml"/>
  <Override PartName="/ppt/charts/chart73.xml" ContentType="application/vnd.openxmlformats-officedocument.drawingml.chart+xml"/>
  <Override PartName="/ppt/theme/themeOverride50.xml" ContentType="application/vnd.openxmlformats-officedocument.themeOverride+xml"/>
  <Override PartName="/ppt/charts/chart74.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41.xml" ContentType="application/vnd.openxmlformats-officedocument.presentationml.notesSlide+xml"/>
  <Override PartName="/ppt/charts/chart75.xml" ContentType="application/vnd.openxmlformats-officedocument.drawingml.chart+xml"/>
  <Override PartName="/ppt/charts/chart76.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42.xml" ContentType="application/vnd.openxmlformats-officedocument.presentationml.notesSlide+xml"/>
  <Override PartName="/ppt/charts/chart77.xml" ContentType="application/vnd.openxmlformats-officedocument.drawingml.chart+xml"/>
  <Override PartName="/ppt/notesSlides/notesSlide43.xml" ContentType="application/vnd.openxmlformats-officedocument.presentationml.notesSlide+xml"/>
  <Override PartName="/ppt/charts/chart78.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51.xml" ContentType="application/vnd.openxmlformats-officedocument.themeOverride+xml"/>
  <Override PartName="/ppt/charts/chart79.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52.xml" ContentType="application/vnd.openxmlformats-officedocument.themeOverride+xml"/>
  <Override PartName="/ppt/charts/chart80.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53.xml" ContentType="application/vnd.openxmlformats-officedocument.themeOverride+xml"/>
  <Override PartName="/ppt/charts/chart81.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54.xml" ContentType="application/vnd.openxmlformats-officedocument.themeOverride+xml"/>
  <Override PartName="/ppt/notesSlides/notesSlide44.xml" ContentType="application/vnd.openxmlformats-officedocument.presentationml.notesSlide+xml"/>
  <Override PartName="/ppt/charts/chart82.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55.xml" ContentType="application/vnd.openxmlformats-officedocument.themeOverride+xml"/>
  <Override PartName="/ppt/charts/chart83.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56.xml" ContentType="application/vnd.openxmlformats-officedocument.themeOverride+xml"/>
  <Override PartName="/ppt/charts/chart84.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57.xml" ContentType="application/vnd.openxmlformats-officedocument.themeOverride+xml"/>
  <Override PartName="/ppt/charts/chart85.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58.xml" ContentType="application/vnd.openxmlformats-officedocument.themeOverride+xml"/>
  <Override PartName="/ppt/notesSlides/notesSlide45.xml" ContentType="application/vnd.openxmlformats-officedocument.presentationml.notesSlide+xml"/>
  <Override PartName="/ppt/charts/chart86.xml" ContentType="application/vnd.openxmlformats-officedocument.drawingml.chart+xml"/>
  <Override PartName="/ppt/theme/themeOverride59.xml" ContentType="application/vnd.openxmlformats-officedocument.themeOverride+xml"/>
  <Override PartName="/ppt/charts/chart87.xml" ContentType="application/vnd.openxmlformats-officedocument.drawingml.chart+xml"/>
  <Override PartName="/ppt/theme/themeOverride60.xml" ContentType="application/vnd.openxmlformats-officedocument.themeOverride+xml"/>
  <Override PartName="/ppt/charts/chart88.xml" ContentType="application/vnd.openxmlformats-officedocument.drawingml.chart+xml"/>
  <Override PartName="/ppt/theme/themeOverride61.xml" ContentType="application/vnd.openxmlformats-officedocument.themeOverride+xml"/>
  <Override PartName="/ppt/notesSlides/notesSlide46.xml" ContentType="application/vnd.openxmlformats-officedocument.presentationml.notesSlide+xml"/>
  <Override PartName="/ppt/charts/chart89.xml" ContentType="application/vnd.openxmlformats-officedocument.drawingml.chart+xml"/>
  <Override PartName="/ppt/theme/themeOverride62.xml" ContentType="application/vnd.openxmlformats-officedocument.themeOverride+xml"/>
  <Override PartName="/ppt/charts/chart90.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63.xml" ContentType="application/vnd.openxmlformats-officedocument.themeOverride+xml"/>
  <Override PartName="/ppt/charts/chart91.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64.xml" ContentType="application/vnd.openxmlformats-officedocument.themeOverride+xml"/>
  <Override PartName="/ppt/notesSlides/notesSlide47.xml" ContentType="application/vnd.openxmlformats-officedocument.presentationml.notesSlide+xml"/>
  <Override PartName="/ppt/charts/chart92.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65.xml" ContentType="application/vnd.openxmlformats-officedocument.themeOverride+xml"/>
  <Override PartName="/ppt/charts/chart93.xml" ContentType="application/vnd.openxmlformats-officedocument.drawingml.chart+xml"/>
  <Override PartName="/ppt/theme/themeOverride66.xml" ContentType="application/vnd.openxmlformats-officedocument.themeOverride+xml"/>
  <Override PartName="/ppt/notesSlides/notesSlide48.xml" ContentType="application/vnd.openxmlformats-officedocument.presentationml.notesSlide+xml"/>
  <Override PartName="/ppt/charts/chart94.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67.xml" ContentType="application/vnd.openxmlformats-officedocument.themeOverride+xml"/>
  <Override PartName="/ppt/notesSlides/notesSlide49.xml" ContentType="application/vnd.openxmlformats-officedocument.presentationml.notesSlide+xml"/>
  <Override PartName="/ppt/charts/chart95.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68.xml" ContentType="application/vnd.openxmlformats-officedocument.themeOverride+xml"/>
  <Override PartName="/ppt/charts/chart96.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69.xml" ContentType="application/vnd.openxmlformats-officedocument.themeOverride+xml"/>
  <Override PartName="/ppt/notesSlides/notesSlide50.xml" ContentType="application/vnd.openxmlformats-officedocument.presentationml.notesSlide+xml"/>
  <Override PartName="/ppt/charts/chart97.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70.xml" ContentType="application/vnd.openxmlformats-officedocument.themeOverride+xml"/>
  <Override PartName="/ppt/charts/chart98.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71.xml" ContentType="application/vnd.openxmlformats-officedocument.themeOverride+xml"/>
  <Override PartName="/ppt/notesSlides/notesSlide51.xml" ContentType="application/vnd.openxmlformats-officedocument.presentationml.notesSlide+xml"/>
  <Override PartName="/ppt/charts/chart99.xml" ContentType="application/vnd.openxmlformats-officedocument.drawingml.chart+xml"/>
  <Override PartName="/ppt/theme/themeOverride72.xml" ContentType="application/vnd.openxmlformats-officedocument.themeOverride+xml"/>
  <Override PartName="/ppt/charts/chart100.xml" ContentType="application/vnd.openxmlformats-officedocument.drawingml.chart+xml"/>
  <Override PartName="/ppt/theme/themeOverride73.xml" ContentType="application/vnd.openxmlformats-officedocument.themeOverride+xml"/>
  <Override PartName="/ppt/charts/chart101.xml" ContentType="application/vnd.openxmlformats-officedocument.drawingml.chart+xml"/>
  <Override PartName="/ppt/theme/themeOverride74.xml" ContentType="application/vnd.openxmlformats-officedocument.themeOverride+xml"/>
  <Override PartName="/ppt/charts/chart102.xml" ContentType="application/vnd.openxmlformats-officedocument.drawingml.chart+xml"/>
  <Override PartName="/ppt/theme/themeOverride75.xml" ContentType="application/vnd.openxmlformats-officedocument.themeOverride+xml"/>
  <Override PartName="/ppt/charts/chart103.xml" ContentType="application/vnd.openxmlformats-officedocument.drawingml.chart+xml"/>
  <Override PartName="/ppt/theme/themeOverride76.xml" ContentType="application/vnd.openxmlformats-officedocument.themeOverride+xml"/>
  <Override PartName="/ppt/charts/chart104.xml" ContentType="application/vnd.openxmlformats-officedocument.drawingml.chart+xml"/>
  <Override PartName="/ppt/theme/themeOverride77.xml" ContentType="application/vnd.openxmlformats-officedocument.themeOverride+xml"/>
  <Override PartName="/ppt/notesSlides/notesSlide52.xml" ContentType="application/vnd.openxmlformats-officedocument.presentationml.notesSlide+xml"/>
  <Override PartName="/ppt/charts/chart105.xml" ContentType="application/vnd.openxmlformats-officedocument.drawingml.chart+xml"/>
  <Override PartName="/ppt/theme/themeOverride78.xml" ContentType="application/vnd.openxmlformats-officedocument.themeOverride+xml"/>
  <Override PartName="/ppt/charts/chart106.xml" ContentType="application/vnd.openxmlformats-officedocument.drawingml.chart+xml"/>
  <Override PartName="/ppt/theme/themeOverride79.xml" ContentType="application/vnd.openxmlformats-officedocument.themeOverride+xml"/>
  <Override PartName="/ppt/charts/chart107.xml" ContentType="application/vnd.openxmlformats-officedocument.drawingml.chart+xml"/>
  <Override PartName="/ppt/theme/themeOverride80.xml" ContentType="application/vnd.openxmlformats-officedocument.themeOverride+xml"/>
  <Override PartName="/ppt/charts/chart108.xml" ContentType="application/vnd.openxmlformats-officedocument.drawingml.chart+xml"/>
  <Override PartName="/ppt/theme/themeOverride81.xml" ContentType="application/vnd.openxmlformats-officedocument.themeOverride+xml"/>
  <Override PartName="/ppt/charts/chart109.xml" ContentType="application/vnd.openxmlformats-officedocument.drawingml.chart+xml"/>
  <Override PartName="/ppt/theme/themeOverride82.xml" ContentType="application/vnd.openxmlformats-officedocument.themeOverride+xml"/>
  <Override PartName="/ppt/charts/chart110.xml" ContentType="application/vnd.openxmlformats-officedocument.drawingml.chart+xml"/>
  <Override PartName="/ppt/theme/themeOverride83.xml" ContentType="application/vnd.openxmlformats-officedocument.themeOverride+xml"/>
  <Override PartName="/ppt/notesSlides/notesSlide53.xml" ContentType="application/vnd.openxmlformats-officedocument.presentationml.notesSlide+xml"/>
  <Override PartName="/ppt/charts/chart111.xml" ContentType="application/vnd.openxmlformats-officedocument.drawingml.chart+xml"/>
  <Override PartName="/ppt/theme/themeOverride84.xml" ContentType="application/vnd.openxmlformats-officedocument.themeOverride+xml"/>
  <Override PartName="/ppt/charts/chart112.xml" ContentType="application/vnd.openxmlformats-officedocument.drawingml.chart+xml"/>
  <Override PartName="/ppt/theme/themeOverride85.xml" ContentType="application/vnd.openxmlformats-officedocument.themeOverride+xml"/>
  <Override PartName="/ppt/charts/chart113.xml" ContentType="application/vnd.openxmlformats-officedocument.drawingml.chart+xml"/>
  <Override PartName="/ppt/theme/themeOverride86.xml" ContentType="application/vnd.openxmlformats-officedocument.themeOverride+xml"/>
  <Override PartName="/ppt/charts/chart114.xml" ContentType="application/vnd.openxmlformats-officedocument.drawingml.chart+xml"/>
  <Override PartName="/ppt/theme/themeOverride87.xml" ContentType="application/vnd.openxmlformats-officedocument.themeOverride+xml"/>
  <Override PartName="/ppt/charts/chart115.xml" ContentType="application/vnd.openxmlformats-officedocument.drawingml.chart+xml"/>
  <Override PartName="/ppt/theme/themeOverride88.xml" ContentType="application/vnd.openxmlformats-officedocument.themeOverride+xml"/>
  <Override PartName="/ppt/charts/chart116.xml" ContentType="application/vnd.openxmlformats-officedocument.drawingml.chart+xml"/>
  <Override PartName="/ppt/theme/themeOverride89.xml" ContentType="application/vnd.openxmlformats-officedocument.themeOverride+xml"/>
  <Override PartName="/ppt/notesSlides/notesSlide54.xml" ContentType="application/vnd.openxmlformats-officedocument.presentationml.notesSlide+xml"/>
  <Override PartName="/ppt/charts/chart117.xml" ContentType="application/vnd.openxmlformats-officedocument.drawingml.chart+xml"/>
  <Override PartName="/ppt/theme/themeOverride90.xml" ContentType="application/vnd.openxmlformats-officedocument.themeOverride+xml"/>
  <Override PartName="/ppt/charts/chart118.xml" ContentType="application/vnd.openxmlformats-officedocument.drawingml.chart+xml"/>
  <Override PartName="/ppt/theme/themeOverride91.xml" ContentType="application/vnd.openxmlformats-officedocument.themeOverride+xml"/>
  <Override PartName="/ppt/notesSlides/notesSlide55.xml" ContentType="application/vnd.openxmlformats-officedocument.presentationml.notesSlide+xml"/>
  <Override PartName="/ppt/charts/chart119.xml" ContentType="application/vnd.openxmlformats-officedocument.drawingml.chart+xml"/>
  <Override PartName="/ppt/theme/themeOverride92.xml" ContentType="application/vnd.openxmlformats-officedocument.themeOverride+xml"/>
  <Override PartName="/ppt/charts/chart120.xml" ContentType="application/vnd.openxmlformats-officedocument.drawingml.chart+xml"/>
  <Override PartName="/ppt/theme/themeOverride93.xml" ContentType="application/vnd.openxmlformats-officedocument.themeOverride+xml"/>
  <Override PartName="/ppt/charts/chart121.xml" ContentType="application/vnd.openxmlformats-officedocument.drawingml.chart+xml"/>
  <Override PartName="/ppt/theme/themeOverride94.xml" ContentType="application/vnd.openxmlformats-officedocument.themeOverride+xml"/>
  <Override PartName="/ppt/charts/chart122.xml" ContentType="application/vnd.openxmlformats-officedocument.drawingml.chart+xml"/>
  <Override PartName="/ppt/theme/themeOverride95.xml" ContentType="application/vnd.openxmlformats-officedocument.themeOverr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123.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96.xml" ContentType="application/vnd.openxmlformats-officedocument.themeOverride+xml"/>
  <Override PartName="/ppt/notesSlides/notesSlide58.xml" ContentType="application/vnd.openxmlformats-officedocument.presentationml.notesSlide+xml"/>
  <Override PartName="/ppt/charts/chart124.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97.xml" ContentType="application/vnd.openxmlformats-officedocument.themeOverride+xml"/>
  <Override PartName="/ppt/notesSlides/notesSlide59.xml" ContentType="application/vnd.openxmlformats-officedocument.presentationml.notesSlide+xml"/>
  <Override PartName="/ppt/charts/chart125.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98.xml" ContentType="application/vnd.openxmlformats-officedocument.themeOverride+xml"/>
  <Override PartName="/ppt/notesSlides/notesSlide60.xml" ContentType="application/vnd.openxmlformats-officedocument.presentationml.notesSlide+xml"/>
  <Override PartName="/ppt/charts/chart126.xml" ContentType="application/vnd.openxmlformats-officedocument.drawingml.chart+xml"/>
  <Override PartName="/ppt/theme/themeOverride99.xml" ContentType="application/vnd.openxmlformats-officedocument.themeOverride+xml"/>
  <Override PartName="/ppt/charts/chart127.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128.xml" ContentType="application/vnd.openxmlformats-officedocument.drawingml.chart+xml"/>
  <Override PartName="/ppt/theme/themeOverride100.xml" ContentType="application/vnd.openxmlformats-officedocument.themeOverride+xml"/>
  <Override PartName="/ppt/notesSlides/notesSlide61.xml" ContentType="application/vnd.openxmlformats-officedocument.presentationml.notesSlide+xml"/>
  <Override PartName="/ppt/charts/chart129.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130.xml" ContentType="application/vnd.openxmlformats-officedocument.drawingml.chart+xml"/>
  <Override PartName="/ppt/notesSlides/notesSlide62.xml" ContentType="application/vnd.openxmlformats-officedocument.presentationml.notesSlide+xml"/>
  <Override PartName="/ppt/charts/chart131.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101.xml" ContentType="application/vnd.openxmlformats-officedocument.themeOverride+xml"/>
  <Override PartName="/ppt/notesSlides/notesSlide63.xml" ContentType="application/vnd.openxmlformats-officedocument.presentationml.notesSlide+xml"/>
  <Override PartName="/ppt/charts/chart132.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102.xml" ContentType="application/vnd.openxmlformats-officedocument.themeOverride+xml"/>
  <Override PartName="/ppt/notesSlides/notesSlide64.xml" ContentType="application/vnd.openxmlformats-officedocument.presentationml.notesSlide+xml"/>
  <Override PartName="/ppt/charts/chart133.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134.xml" ContentType="application/vnd.openxmlformats-officedocument.drawingml.chart+xml"/>
  <Override PartName="/ppt/charts/chart135.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103.xml" ContentType="application/vnd.openxmlformats-officedocument.themeOverride+xml"/>
  <Override PartName="/ppt/notesSlides/notesSlide65.xml" ContentType="application/vnd.openxmlformats-officedocument.presentationml.notesSlide+xml"/>
  <Override PartName="/ppt/charts/chart136.xml" ContentType="application/vnd.openxmlformats-officedocument.drawingml.chart+xml"/>
  <Override PartName="/ppt/theme/themeOverride104.xml" ContentType="application/vnd.openxmlformats-officedocument.themeOverride+xml"/>
  <Override PartName="/ppt/charts/chart137.xml" ContentType="application/vnd.openxmlformats-officedocument.drawingml.chart+xml"/>
  <Override PartName="/ppt/theme/themeOverride105.xml" ContentType="application/vnd.openxmlformats-officedocument.themeOverride+xml"/>
  <Override PartName="/ppt/charts/chart138.xml" ContentType="application/vnd.openxmlformats-officedocument.drawingml.chart+xml"/>
  <Override PartName="/ppt/charts/style71.xml" ContentType="application/vnd.ms-office.chartstyle+xml"/>
  <Override PartName="/ppt/charts/colors71.xml" ContentType="application/vnd.ms-office.chartcolorstyle+xml"/>
  <Override PartName="/ppt/notesSlides/notesSlide66.xml" ContentType="application/vnd.openxmlformats-officedocument.presentationml.notesSlide+xml"/>
  <Override PartName="/ppt/charts/chart139.xml" ContentType="application/vnd.openxmlformats-officedocument.drawingml.chart+xml"/>
  <Override PartName="/ppt/theme/themeOverride106.xml" ContentType="application/vnd.openxmlformats-officedocument.themeOverride+xml"/>
  <Override PartName="/ppt/notesSlides/notesSlide67.xml" ContentType="application/vnd.openxmlformats-officedocument.presentationml.notesSlide+xml"/>
  <Override PartName="/ppt/charts/chart140.xml" ContentType="application/vnd.openxmlformats-officedocument.drawingml.chart+xml"/>
  <Override PartName="/ppt/theme/themeOverride107.xml" ContentType="application/vnd.openxmlformats-officedocument.themeOverride+xml"/>
  <Override PartName="/ppt/charts/chart141.xml" ContentType="application/vnd.openxmlformats-officedocument.drawingml.chart+xml"/>
  <Override PartName="/ppt/theme/themeOverride108.xml" ContentType="application/vnd.openxmlformats-officedocument.themeOverride+xml"/>
  <Override PartName="/ppt/charts/chart142.xml" ContentType="application/vnd.openxmlformats-officedocument.drawingml.chart+xml"/>
  <Override PartName="/ppt/theme/themeOverride109.xml" ContentType="application/vnd.openxmlformats-officedocument.themeOverride+xml"/>
  <Override PartName="/ppt/charts/chart143.xml" ContentType="application/vnd.openxmlformats-officedocument.drawingml.chart+xml"/>
  <Override PartName="/ppt/theme/themeOverride110.xml" ContentType="application/vnd.openxmlformats-officedocument.themeOverride+xml"/>
  <Override PartName="/ppt/notesSlides/notesSlide68.xml" ContentType="application/vnd.openxmlformats-officedocument.presentationml.notesSlide+xml"/>
  <Override PartName="/ppt/charts/chart144.xml" ContentType="application/vnd.openxmlformats-officedocument.drawingml.chart+xml"/>
  <Override PartName="/ppt/theme/themeOverride111.xml" ContentType="application/vnd.openxmlformats-officedocument.themeOverride+xml"/>
  <Override PartName="/ppt/charts/chart145.xml" ContentType="application/vnd.openxmlformats-officedocument.drawingml.chart+xml"/>
  <Override PartName="/ppt/theme/themeOverride112.xml" ContentType="application/vnd.openxmlformats-officedocument.themeOverride+xml"/>
  <Override PartName="/ppt/charts/chart146.xml" ContentType="application/vnd.openxmlformats-officedocument.drawingml.chart+xml"/>
  <Override PartName="/ppt/theme/themeOverride113.xml" ContentType="application/vnd.openxmlformats-officedocument.themeOverride+xml"/>
  <Override PartName="/ppt/notesSlides/notesSlide69.xml" ContentType="application/vnd.openxmlformats-officedocument.presentationml.notesSlide+xml"/>
  <Override PartName="/ppt/charts/chart147.xml" ContentType="application/vnd.openxmlformats-officedocument.drawingml.chart+xml"/>
  <Override PartName="/ppt/theme/themeOverride114.xml" ContentType="application/vnd.openxmlformats-officedocument.themeOverride+xml"/>
  <Override PartName="/ppt/charts/chart148.xml" ContentType="application/vnd.openxmlformats-officedocument.drawingml.chart+xml"/>
  <Override PartName="/ppt/theme/themeOverride115.xml" ContentType="application/vnd.openxmlformats-officedocument.themeOverride+xml"/>
  <Override PartName="/ppt/charts/chart149.xml" ContentType="application/vnd.openxmlformats-officedocument.drawingml.chart+xml"/>
  <Override PartName="/ppt/theme/themeOverride116.xml" ContentType="application/vnd.openxmlformats-officedocument.themeOverride+xml"/>
  <Override PartName="/ppt/charts/chart150.xml" ContentType="application/vnd.openxmlformats-officedocument.drawingml.chart+xml"/>
  <Override PartName="/ppt/theme/themeOverride117.xml" ContentType="application/vnd.openxmlformats-officedocument.themeOverride+xml"/>
  <Override PartName="/ppt/charts/chart151.xml" ContentType="application/vnd.openxmlformats-officedocument.drawingml.chart+xml"/>
  <Override PartName="/ppt/theme/themeOverride118.xml" ContentType="application/vnd.openxmlformats-officedocument.themeOverride+xml"/>
  <Override PartName="/ppt/charts/chart152.xml" ContentType="application/vnd.openxmlformats-officedocument.drawingml.chart+xml"/>
  <Override PartName="/ppt/theme/themeOverride119.xml" ContentType="application/vnd.openxmlformats-officedocument.themeOverride+xml"/>
  <Override PartName="/ppt/notesSlides/notesSlide70.xml" ContentType="application/vnd.openxmlformats-officedocument.presentationml.notesSlide+xml"/>
  <Override PartName="/ppt/charts/chart153.xml" ContentType="application/vnd.openxmlformats-officedocument.drawingml.chart+xml"/>
  <Override PartName="/ppt/theme/themeOverride120.xml" ContentType="application/vnd.openxmlformats-officedocument.themeOverride+xml"/>
  <Override PartName="/ppt/charts/chart154.xml" ContentType="application/vnd.openxmlformats-officedocument.drawingml.chart+xml"/>
  <Override PartName="/ppt/theme/themeOverride121.xml" ContentType="application/vnd.openxmlformats-officedocument.themeOverride+xml"/>
  <Override PartName="/ppt/charts/chart155.xml" ContentType="application/vnd.openxmlformats-officedocument.drawingml.chart+xml"/>
  <Override PartName="/ppt/theme/themeOverride122.xml" ContentType="application/vnd.openxmlformats-officedocument.themeOverride+xml"/>
  <Override PartName="/ppt/charts/chart156.xml" ContentType="application/vnd.openxmlformats-officedocument.drawingml.chart+xml"/>
  <Override PartName="/ppt/theme/themeOverride123.xml" ContentType="application/vnd.openxmlformats-officedocument.themeOverride+xml"/>
  <Override PartName="/ppt/charts/chart157.xml" ContentType="application/vnd.openxmlformats-officedocument.drawingml.chart+xml"/>
  <Override PartName="/ppt/theme/themeOverride124.xml" ContentType="application/vnd.openxmlformats-officedocument.themeOverride+xml"/>
  <Override PartName="/ppt/charts/chart158.xml" ContentType="application/vnd.openxmlformats-officedocument.drawingml.chart+xml"/>
  <Override PartName="/ppt/theme/themeOverride125.xml" ContentType="application/vnd.openxmlformats-officedocument.themeOverride+xml"/>
  <Override PartName="/ppt/notesSlides/notesSlide71.xml" ContentType="application/vnd.openxmlformats-officedocument.presentationml.notesSlide+xml"/>
  <Override PartName="/ppt/charts/chart159.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160.xml" ContentType="application/vnd.openxmlformats-officedocument.drawingml.chart+xml"/>
  <Override PartName="/ppt/notesSlides/notesSlide72.xml" ContentType="application/vnd.openxmlformats-officedocument.presentationml.notesSlide+xml"/>
  <Override PartName="/ppt/charts/chart161.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126.xml" ContentType="application/vnd.openxmlformats-officedocument.themeOverride+xml"/>
  <Override PartName="/ppt/charts/chart162.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127.xml" ContentType="application/vnd.openxmlformats-officedocument.themeOverride+xml"/>
  <Override PartName="/ppt/notesSlides/notesSlide73.xml" ContentType="application/vnd.openxmlformats-officedocument.presentationml.notesSlide+xml"/>
  <Override PartName="/ppt/charts/chart163.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128.xml" ContentType="application/vnd.openxmlformats-officedocument.themeOverride+xml"/>
  <Override PartName="/ppt/charts/chart164.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129.xml" ContentType="application/vnd.openxmlformats-officedocument.themeOverride+xml"/>
  <Override PartName="/ppt/notesSlides/notesSlide74.xml" ContentType="application/vnd.openxmlformats-officedocument.presentationml.notesSlide+xml"/>
  <Override PartName="/ppt/charts/chart165.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130.xml" ContentType="application/vnd.openxmlformats-officedocument.themeOverride+xml"/>
  <Override PartName="/ppt/charts/chart166.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131.xml" ContentType="application/vnd.openxmlformats-officedocument.themeOverride+xml"/>
  <Override PartName="/ppt/notesSlides/notesSlide75.xml" ContentType="application/vnd.openxmlformats-officedocument.presentationml.notesSlide+xml"/>
  <Override PartName="/ppt/charts/chart167.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132.xml" ContentType="application/vnd.openxmlformats-officedocument.themeOverride+xml"/>
  <Override PartName="/ppt/charts/chart168.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133.xml" ContentType="application/vnd.openxmlformats-officedocument.themeOverride+xml"/>
  <Override PartName="/ppt/notesSlides/notesSlide76.xml" ContentType="application/vnd.openxmlformats-officedocument.presentationml.notesSlide+xml"/>
  <Override PartName="/ppt/charts/chart169.xml" ContentType="application/vnd.openxmlformats-officedocument.drawingml.chart+xml"/>
  <Override PartName="/ppt/theme/themeOverride134.xml" ContentType="application/vnd.openxmlformats-officedocument.themeOverride+xml"/>
  <Override PartName="/ppt/charts/chart170.xml" ContentType="application/vnd.openxmlformats-officedocument.drawingml.chart+xml"/>
  <Override PartName="/ppt/theme/themeOverride135.xml" ContentType="application/vnd.openxmlformats-officedocument.themeOverride+xml"/>
  <Override PartName="/ppt/charts/chart171.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172.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173.xml" ContentType="application/vnd.openxmlformats-officedocument.drawingml.chart+xml"/>
  <Override PartName="/ppt/theme/themeOverride136.xml" ContentType="application/vnd.openxmlformats-officedocument.themeOverride+xml"/>
  <Override PartName="/ppt/notesSlides/notesSlide77.xml" ContentType="application/vnd.openxmlformats-officedocument.presentationml.notesSlide+xml"/>
  <Override PartName="/ppt/charts/chart174.xml" ContentType="application/vnd.openxmlformats-officedocument.drawingml.chart+xml"/>
  <Override PartName="/ppt/theme/themeOverride137.xml" ContentType="application/vnd.openxmlformats-officedocument.themeOverride+xml"/>
  <Override PartName="/ppt/charts/chart175.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176.xml" ContentType="application/vnd.openxmlformats-officedocument.drawingml.chart+xml"/>
  <Override PartName="/ppt/theme/themeOverride138.xml" ContentType="application/vnd.openxmlformats-officedocument.themeOverride+xml"/>
  <Override PartName="/ppt/charts/chart177.xml" ContentType="application/vnd.openxmlformats-officedocument.drawingml.chart+xml"/>
  <Override PartName="/ppt/charts/style84.xml" ContentType="application/vnd.ms-office.chartstyle+xml"/>
  <Override PartName="/ppt/charts/colors84.xml" ContentType="application/vnd.ms-office.chartcolorstyle+xml"/>
  <Override PartName="/ppt/notesSlides/notesSlide78.xml" ContentType="application/vnd.openxmlformats-officedocument.presentationml.notesSlide+xml"/>
  <Override PartName="/ppt/charts/chart178.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179.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180.xml" ContentType="application/vnd.openxmlformats-officedocument.drawingml.chart+xml"/>
  <Override PartName="/ppt/charts/chart181.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7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1"/>
    <p:sldMasterId id="2147483666" r:id="rId2"/>
    <p:sldMasterId id="2147483711" r:id="rId3"/>
  </p:sldMasterIdLst>
  <p:notesMasterIdLst>
    <p:notesMasterId r:id="rId125"/>
  </p:notesMasterIdLst>
  <p:handoutMasterIdLst>
    <p:handoutMasterId r:id="rId126"/>
  </p:handoutMasterIdLst>
  <p:sldIdLst>
    <p:sldId id="261" r:id="rId4"/>
    <p:sldId id="789" r:id="rId5"/>
    <p:sldId id="787" r:id="rId6"/>
    <p:sldId id="871" r:id="rId7"/>
    <p:sldId id="953" r:id="rId8"/>
    <p:sldId id="786" r:id="rId9"/>
    <p:sldId id="872" r:id="rId10"/>
    <p:sldId id="790" r:id="rId11"/>
    <p:sldId id="1085" r:id="rId12"/>
    <p:sldId id="932" r:id="rId13"/>
    <p:sldId id="959" r:id="rId14"/>
    <p:sldId id="933" r:id="rId15"/>
    <p:sldId id="873" r:id="rId16"/>
    <p:sldId id="857" r:id="rId17"/>
    <p:sldId id="954" r:id="rId18"/>
    <p:sldId id="955" r:id="rId19"/>
    <p:sldId id="956" r:id="rId20"/>
    <p:sldId id="957" r:id="rId21"/>
    <p:sldId id="958" r:id="rId22"/>
    <p:sldId id="401" r:id="rId23"/>
    <p:sldId id="859" r:id="rId24"/>
    <p:sldId id="1018" r:id="rId25"/>
    <p:sldId id="1013" r:id="rId26"/>
    <p:sldId id="1019" r:id="rId27"/>
    <p:sldId id="1020" r:id="rId28"/>
    <p:sldId id="992" r:id="rId29"/>
    <p:sldId id="915" r:id="rId30"/>
    <p:sldId id="1014" r:id="rId31"/>
    <p:sldId id="1021" r:id="rId32"/>
    <p:sldId id="1022" r:id="rId33"/>
    <p:sldId id="917" r:id="rId34"/>
    <p:sldId id="934" r:id="rId35"/>
    <p:sldId id="865" r:id="rId36"/>
    <p:sldId id="860" r:id="rId37"/>
    <p:sldId id="876" r:id="rId38"/>
    <p:sldId id="952" r:id="rId39"/>
    <p:sldId id="1023" r:id="rId40"/>
    <p:sldId id="877" r:id="rId41"/>
    <p:sldId id="965" r:id="rId42"/>
    <p:sldId id="1024" r:id="rId43"/>
    <p:sldId id="1015" r:id="rId44"/>
    <p:sldId id="1026" r:id="rId45"/>
    <p:sldId id="1027" r:id="rId46"/>
    <p:sldId id="1028" r:id="rId47"/>
    <p:sldId id="879" r:id="rId48"/>
    <p:sldId id="1016" r:id="rId49"/>
    <p:sldId id="1029" r:id="rId50"/>
    <p:sldId id="1030" r:id="rId51"/>
    <p:sldId id="1031" r:id="rId52"/>
    <p:sldId id="1012" r:id="rId53"/>
    <p:sldId id="880" r:id="rId54"/>
    <p:sldId id="921" r:id="rId55"/>
    <p:sldId id="969" r:id="rId56"/>
    <p:sldId id="922" r:id="rId57"/>
    <p:sldId id="923" r:id="rId58"/>
    <p:sldId id="866" r:id="rId59"/>
    <p:sldId id="861" r:id="rId60"/>
    <p:sldId id="970" r:id="rId61"/>
    <p:sldId id="881" r:id="rId62"/>
    <p:sldId id="882" r:id="rId63"/>
    <p:sldId id="924" r:id="rId64"/>
    <p:sldId id="925" r:id="rId65"/>
    <p:sldId id="994" r:id="rId66"/>
    <p:sldId id="972" r:id="rId67"/>
    <p:sldId id="973" r:id="rId68"/>
    <p:sldId id="885" r:id="rId69"/>
    <p:sldId id="1001" r:id="rId70"/>
    <p:sldId id="1000" r:id="rId71"/>
    <p:sldId id="928" r:id="rId72"/>
    <p:sldId id="929" r:id="rId73"/>
    <p:sldId id="1032" r:id="rId74"/>
    <p:sldId id="1033" r:id="rId75"/>
    <p:sldId id="1034" r:id="rId76"/>
    <p:sldId id="1035" r:id="rId77"/>
    <p:sldId id="1036" r:id="rId78"/>
    <p:sldId id="1037" r:id="rId79"/>
    <p:sldId id="1038" r:id="rId80"/>
    <p:sldId id="1039" r:id="rId81"/>
    <p:sldId id="1040" r:id="rId82"/>
    <p:sldId id="1041" r:id="rId83"/>
    <p:sldId id="1042" r:id="rId84"/>
    <p:sldId id="1043" r:id="rId85"/>
    <p:sldId id="931" r:id="rId86"/>
    <p:sldId id="1045" r:id="rId87"/>
    <p:sldId id="1046" r:id="rId88"/>
    <p:sldId id="1047" r:id="rId89"/>
    <p:sldId id="1048" r:id="rId90"/>
    <p:sldId id="1049" r:id="rId91"/>
    <p:sldId id="1050" r:id="rId92"/>
    <p:sldId id="1051" r:id="rId93"/>
    <p:sldId id="1052" r:id="rId94"/>
    <p:sldId id="1053" r:id="rId95"/>
    <p:sldId id="1054" r:id="rId96"/>
    <p:sldId id="1055" r:id="rId97"/>
    <p:sldId id="1056" r:id="rId98"/>
    <p:sldId id="1057" r:id="rId99"/>
    <p:sldId id="1058" r:id="rId100"/>
    <p:sldId id="1017" r:id="rId101"/>
    <p:sldId id="939" r:id="rId102"/>
    <p:sldId id="1060" r:id="rId103"/>
    <p:sldId id="1061" r:id="rId104"/>
    <p:sldId id="1062" r:id="rId105"/>
    <p:sldId id="1063" r:id="rId106"/>
    <p:sldId id="1064" r:id="rId107"/>
    <p:sldId id="1065" r:id="rId108"/>
    <p:sldId id="1066" r:id="rId109"/>
    <p:sldId id="1067" r:id="rId110"/>
    <p:sldId id="1068" r:id="rId111"/>
    <p:sldId id="1069" r:id="rId112"/>
    <p:sldId id="1070" r:id="rId113"/>
    <p:sldId id="1071" r:id="rId114"/>
    <p:sldId id="1072" r:id="rId115"/>
    <p:sldId id="1073" r:id="rId116"/>
    <p:sldId id="1074" r:id="rId117"/>
    <p:sldId id="1075" r:id="rId118"/>
    <p:sldId id="946" r:id="rId119"/>
    <p:sldId id="1078" r:id="rId120"/>
    <p:sldId id="1079" r:id="rId121"/>
    <p:sldId id="1083" r:id="rId122"/>
    <p:sldId id="1084" r:id="rId123"/>
    <p:sldId id="1082" r:id="rId124"/>
  </p:sldIdLst>
  <p:sldSz cx="9144000" cy="6858000" type="screen4x3"/>
  <p:notesSz cx="6858000" cy="9144000"/>
  <p:defaultText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521" userDrawn="1">
          <p15:clr>
            <a:srgbClr val="A4A3A4"/>
          </p15:clr>
        </p15:guide>
        <p15:guide id="2" orient="horz" pos="1003" userDrawn="1">
          <p15:clr>
            <a:srgbClr val="A4A3A4"/>
          </p15:clr>
        </p15:guide>
        <p15:guide id="3" orient="horz" pos="1797" userDrawn="1">
          <p15:clr>
            <a:srgbClr val="A4A3A4"/>
          </p15:clr>
        </p15:guide>
        <p15:guide id="4" pos="1361" userDrawn="1">
          <p15:clr>
            <a:srgbClr val="A4A3A4"/>
          </p15:clr>
        </p15:guide>
        <p15:guide id="6" pos="2653" userDrawn="1">
          <p15:clr>
            <a:srgbClr val="A4A3A4"/>
          </p15:clr>
        </p15:guide>
        <p15:guide id="7" pos="907" userDrawn="1">
          <p15:clr>
            <a:srgbClr val="A4A3A4"/>
          </p15:clr>
        </p15:guide>
        <p15:guide id="8" pos="3470" userDrawn="1">
          <p15:clr>
            <a:srgbClr val="A4A3A4"/>
          </p15:clr>
        </p15:guide>
        <p15:guide id="9" pos="4637" userDrawn="1">
          <p15:clr>
            <a:srgbClr val="A4A3A4"/>
          </p15:clr>
        </p15:guide>
        <p15:guide id="10" orient="horz" pos="3514" userDrawn="1">
          <p15:clr>
            <a:srgbClr val="A4A3A4"/>
          </p15:clr>
        </p15:guide>
        <p15:guide id="11" orient="horz" pos="686" userDrawn="1">
          <p15:clr>
            <a:srgbClr val="A4A3A4"/>
          </p15:clr>
        </p15:guide>
        <p15:guide id="12" orient="horz" userDrawn="1">
          <p15:clr>
            <a:srgbClr val="A4A3A4"/>
          </p15:clr>
        </p15:guide>
        <p15:guide id="14" pos="5239" userDrawn="1">
          <p15:clr>
            <a:srgbClr val="A4A3A4"/>
          </p15:clr>
        </p15:guide>
        <p15:guide id="15" pos="2948" userDrawn="1">
          <p15:clr>
            <a:srgbClr val="A4A3A4"/>
          </p15:clr>
        </p15:guide>
        <p15:guide id="16" orient="horz" pos="2990" userDrawn="1">
          <p15:clr>
            <a:srgbClr val="A4A3A4"/>
          </p15:clr>
        </p15:guide>
        <p15:guide id="17" pos="2925" userDrawn="1">
          <p15:clr>
            <a:srgbClr val="A4A3A4"/>
          </p15:clr>
        </p15:guide>
        <p15:guide id="18" orient="horz" pos="845">
          <p15:clr>
            <a:srgbClr val="A4A3A4"/>
          </p15:clr>
        </p15:guide>
        <p15:guide id="19" orient="horz" pos="300" userDrawn="1">
          <p15:clr>
            <a:srgbClr val="A4A3A4"/>
          </p15:clr>
        </p15:guide>
        <p15:guide id="20" pos="47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62D2FC32-11D9-8771-311C-626ABE4BE0B9}" name="Cybul Karolina" initials="CK" userId="S::kcybul@mos.gov.pl::c512c3d0-039c-4dd5-980d-f48624706aa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Augustowski Wojciech" initials="AW" lastIdx="35" clrIdx="6">
    <p:extLst>
      <p:ext uri="{19B8F6BF-5375-455C-9EA6-DF929625EA0E}">
        <p15:presenceInfo xmlns:p15="http://schemas.microsoft.com/office/powerpoint/2012/main" userId="Augustowski Wojciech" providerId="None"/>
      </p:ext>
    </p:extLst>
  </p:cmAuthor>
  <p:cmAuthor id="1" name="Elzbieta Mironiuk" initials="EM" lastIdx="14" clrIdx="0"/>
  <p:cmAuthor id="8" name="Edyta Dzwonkowska" initials="ED" lastIdx="1" clrIdx="7">
    <p:extLst>
      <p:ext uri="{19B8F6BF-5375-455C-9EA6-DF929625EA0E}">
        <p15:presenceInfo xmlns:p15="http://schemas.microsoft.com/office/powerpoint/2012/main" userId="S::edyta.dzwonkowska@pbs.pl::ef59fac1-a269-4824-9e29-051cabfd0319" providerId="AD"/>
      </p:ext>
    </p:extLst>
  </p:cmAuthor>
  <p:cmAuthor id="2" name="Julia Ziomek" initials="JZ" lastIdx="2" clrIdx="1">
    <p:extLst>
      <p:ext uri="{19B8F6BF-5375-455C-9EA6-DF929625EA0E}">
        <p15:presenceInfo xmlns:p15="http://schemas.microsoft.com/office/powerpoint/2012/main" userId="S-1-5-21-2018798418-2101171528-1845911597-10781" providerId="AD"/>
      </p:ext>
    </p:extLst>
  </p:cmAuthor>
  <p:cmAuthor id="3" name="Julia Ziomek" initials="JZ [2]" lastIdx="87" clrIdx="2">
    <p:extLst>
      <p:ext uri="{19B8F6BF-5375-455C-9EA6-DF929625EA0E}">
        <p15:presenceInfo xmlns:p15="http://schemas.microsoft.com/office/powerpoint/2012/main" userId="S::julia.ziomek@pbs.pl::0ed5af89-02ab-40cd-8d81-c11d06408da9" providerId="AD"/>
      </p:ext>
    </p:extLst>
  </p:cmAuthor>
  <p:cmAuthor id="4" name="Anna Ringwelska" initials="AR" lastIdx="2" clrIdx="3">
    <p:extLst>
      <p:ext uri="{19B8F6BF-5375-455C-9EA6-DF929625EA0E}">
        <p15:presenceInfo xmlns:p15="http://schemas.microsoft.com/office/powerpoint/2012/main" userId="S::anna.ringwelska@pbs.pl::aad02c2a-46f2-43a4-9a36-76161476161e" providerId="AD"/>
      </p:ext>
    </p:extLst>
  </p:cmAuthor>
  <p:cmAuthor id="5" name="Katarzyna Kępka" initials="KK" lastIdx="58" clrIdx="4">
    <p:extLst>
      <p:ext uri="{19B8F6BF-5375-455C-9EA6-DF929625EA0E}">
        <p15:presenceInfo xmlns:p15="http://schemas.microsoft.com/office/powerpoint/2012/main" userId="S::katarzyna.kepka@pbs.pl::3211f38e-d85d-40b0-bc3a-d7996b5bb6a9" providerId="AD"/>
      </p:ext>
    </p:extLst>
  </p:cmAuthor>
  <p:cmAuthor id="6" name="Stopczyk Veranika" initials="SV" lastIdx="91" clrIdx="5">
    <p:extLst>
      <p:ext uri="{19B8F6BF-5375-455C-9EA6-DF929625EA0E}">
        <p15:presenceInfo xmlns:p15="http://schemas.microsoft.com/office/powerpoint/2012/main" userId="S-1-5-21-2039474230-1823947412-1586538214-1085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4337"/>
    <a:srgbClr val="FFCA21"/>
    <a:srgbClr val="CDCDCD"/>
    <a:srgbClr val="717171"/>
    <a:srgbClr val="D9F2F2"/>
    <a:srgbClr val="004B88"/>
    <a:srgbClr val="BFBCD3"/>
    <a:srgbClr val="E6E6E6"/>
    <a:srgbClr val="FFDF7A"/>
    <a:srgbClr val="27727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C363CE4-EA82-4333-A9DA-836DF8866F6F}" v="19" dt="2022-11-30T15:11:25.451"/>
  </p1510:revLst>
</p1510:revInfo>
</file>

<file path=ppt/tableStyles.xml><?xml version="1.0" encoding="utf-8"?>
<a:tblStyleLst xmlns:a="http://schemas.openxmlformats.org/drawingml/2006/main" def="{5C22544A-7EE6-4342-B048-85BDC9FD1C3A}">
  <a:tblStyle styleId="{5C22544A-7EE6-4342-B048-85BDC9FD1C3A}" styleName="Styl pośredni 2 — Ak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AF606853-7671-496A-8E4F-DF71F8EC918B}" styleName="Styl ciemny 1 — Ak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27102A9-8310-4765-A935-A1911B00CA55}" styleName="Styl jasny 1 — Ak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263" autoAdjust="0"/>
    <p:restoredTop sz="79608" autoAdjust="0"/>
  </p:normalViewPr>
  <p:slideViewPr>
    <p:cSldViewPr snapToGrid="0">
      <p:cViewPr varScale="1">
        <p:scale>
          <a:sx n="68" d="100"/>
          <a:sy n="68" d="100"/>
        </p:scale>
        <p:origin x="1944" y="62"/>
      </p:cViewPr>
      <p:guideLst>
        <p:guide pos="521"/>
        <p:guide orient="horz" pos="1003"/>
        <p:guide orient="horz" pos="1797"/>
        <p:guide pos="1361"/>
        <p:guide pos="2653"/>
        <p:guide pos="907"/>
        <p:guide pos="3470"/>
        <p:guide pos="4637"/>
        <p:guide orient="horz" pos="3514"/>
        <p:guide orient="horz" pos="686"/>
        <p:guide orient="horz"/>
        <p:guide pos="5239"/>
        <p:guide pos="2948"/>
        <p:guide orient="horz" pos="2990"/>
        <p:guide pos="2925"/>
        <p:guide orient="horz" pos="845"/>
        <p:guide orient="horz" pos="300"/>
        <p:guide pos="476"/>
      </p:guideLst>
    </p:cSldViewPr>
  </p:slideViewPr>
  <p:outlineViewPr>
    <p:cViewPr>
      <p:scale>
        <a:sx n="33" d="100"/>
        <a:sy n="33" d="100"/>
      </p:scale>
      <p:origin x="0" y="-117360"/>
    </p:cViewPr>
  </p:outlineViewPr>
  <p:notesTextViewPr>
    <p:cViewPr>
      <p:scale>
        <a:sx n="75" d="100"/>
        <a:sy n="75" d="100"/>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presProps" Target="presProps.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viewProps" Target="viewProps.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theme" Target="theme/theme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tableStyles" Target="tableStyle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handoutMaster" Target="handoutMasters/handout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microsoft.com/office/2015/10/relationships/revisionInfo" Target="revisionInfo.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commentAuthors" Target="commentAuthors.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microsoft.com/office/2018/10/relationships/authors" Target="authors.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2.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2" Type="http://schemas.openxmlformats.org/officeDocument/2006/relationships/package" Target="../embeddings/Microsoft_Excel_Worksheet99.xlsx"/><Relationship Id="rId1" Type="http://schemas.openxmlformats.org/officeDocument/2006/relationships/themeOverride" Target="../theme/themeOverride73.xml"/></Relationships>
</file>

<file path=ppt/charts/_rels/chart101.xml.rels><?xml version="1.0" encoding="UTF-8" standalone="yes"?>
<Relationships xmlns="http://schemas.openxmlformats.org/package/2006/relationships"><Relationship Id="rId2" Type="http://schemas.openxmlformats.org/officeDocument/2006/relationships/package" Target="../embeddings/Microsoft_Excel_Worksheet100.xlsx"/><Relationship Id="rId1" Type="http://schemas.openxmlformats.org/officeDocument/2006/relationships/themeOverride" Target="../theme/themeOverride74.xml"/></Relationships>
</file>

<file path=ppt/charts/_rels/chart102.xml.rels><?xml version="1.0" encoding="UTF-8" standalone="yes"?>
<Relationships xmlns="http://schemas.openxmlformats.org/package/2006/relationships"><Relationship Id="rId2" Type="http://schemas.openxmlformats.org/officeDocument/2006/relationships/package" Target="../embeddings/Microsoft_Excel_Worksheet101.xlsx"/><Relationship Id="rId1" Type="http://schemas.openxmlformats.org/officeDocument/2006/relationships/themeOverride" Target="../theme/themeOverride75.xml"/></Relationships>
</file>

<file path=ppt/charts/_rels/chart103.xml.rels><?xml version="1.0" encoding="UTF-8" standalone="yes"?>
<Relationships xmlns="http://schemas.openxmlformats.org/package/2006/relationships"><Relationship Id="rId2" Type="http://schemas.openxmlformats.org/officeDocument/2006/relationships/package" Target="../embeddings/Microsoft_Excel_Worksheet102.xlsx"/><Relationship Id="rId1" Type="http://schemas.openxmlformats.org/officeDocument/2006/relationships/themeOverride" Target="../theme/themeOverride76.xml"/></Relationships>
</file>

<file path=ppt/charts/_rels/chart104.xml.rels><?xml version="1.0" encoding="UTF-8" standalone="yes"?>
<Relationships xmlns="http://schemas.openxmlformats.org/package/2006/relationships"><Relationship Id="rId2" Type="http://schemas.openxmlformats.org/officeDocument/2006/relationships/package" Target="../embeddings/Microsoft_Excel_Worksheet103.xlsx"/><Relationship Id="rId1" Type="http://schemas.openxmlformats.org/officeDocument/2006/relationships/themeOverride" Target="../theme/themeOverride77.xml"/></Relationships>
</file>

<file path=ppt/charts/_rels/chart105.xml.rels><?xml version="1.0" encoding="UTF-8" standalone="yes"?>
<Relationships xmlns="http://schemas.openxmlformats.org/package/2006/relationships"><Relationship Id="rId2" Type="http://schemas.openxmlformats.org/officeDocument/2006/relationships/package" Target="../embeddings/Microsoft_Excel_Worksheet104.xlsx"/><Relationship Id="rId1" Type="http://schemas.openxmlformats.org/officeDocument/2006/relationships/themeOverride" Target="../theme/themeOverride78.xml"/></Relationships>
</file>

<file path=ppt/charts/_rels/chart106.xml.rels><?xml version="1.0" encoding="UTF-8" standalone="yes"?>
<Relationships xmlns="http://schemas.openxmlformats.org/package/2006/relationships"><Relationship Id="rId2" Type="http://schemas.openxmlformats.org/officeDocument/2006/relationships/package" Target="../embeddings/Microsoft_Excel_Worksheet105.xlsx"/><Relationship Id="rId1" Type="http://schemas.openxmlformats.org/officeDocument/2006/relationships/themeOverride" Target="../theme/themeOverride79.xml"/></Relationships>
</file>

<file path=ppt/charts/_rels/chart107.xml.rels><?xml version="1.0" encoding="UTF-8" standalone="yes"?>
<Relationships xmlns="http://schemas.openxmlformats.org/package/2006/relationships"><Relationship Id="rId2" Type="http://schemas.openxmlformats.org/officeDocument/2006/relationships/package" Target="../embeddings/Microsoft_Excel_Worksheet106.xlsx"/><Relationship Id="rId1" Type="http://schemas.openxmlformats.org/officeDocument/2006/relationships/themeOverride" Target="../theme/themeOverride80.xml"/></Relationships>
</file>

<file path=ppt/charts/_rels/chart108.xml.rels><?xml version="1.0" encoding="UTF-8" standalone="yes"?>
<Relationships xmlns="http://schemas.openxmlformats.org/package/2006/relationships"><Relationship Id="rId2" Type="http://schemas.openxmlformats.org/officeDocument/2006/relationships/package" Target="../embeddings/Microsoft_Excel_Worksheet107.xlsx"/><Relationship Id="rId1" Type="http://schemas.openxmlformats.org/officeDocument/2006/relationships/themeOverride" Target="../theme/themeOverride81.xml"/></Relationships>
</file>

<file path=ppt/charts/_rels/chart109.xml.rels><?xml version="1.0" encoding="UTF-8" standalone="yes"?>
<Relationships xmlns="http://schemas.openxmlformats.org/package/2006/relationships"><Relationship Id="rId2" Type="http://schemas.openxmlformats.org/officeDocument/2006/relationships/package" Target="../embeddings/Microsoft_Excel_Worksheet108.xlsx"/><Relationship Id="rId1" Type="http://schemas.openxmlformats.org/officeDocument/2006/relationships/themeOverride" Target="../theme/themeOverride82.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2" Type="http://schemas.openxmlformats.org/officeDocument/2006/relationships/package" Target="../embeddings/Microsoft_Excel_Worksheet109.xlsx"/><Relationship Id="rId1" Type="http://schemas.openxmlformats.org/officeDocument/2006/relationships/themeOverride" Target="../theme/themeOverride83.xml"/></Relationships>
</file>

<file path=ppt/charts/_rels/chart111.xml.rels><?xml version="1.0" encoding="UTF-8" standalone="yes"?>
<Relationships xmlns="http://schemas.openxmlformats.org/package/2006/relationships"><Relationship Id="rId2" Type="http://schemas.openxmlformats.org/officeDocument/2006/relationships/package" Target="../embeddings/Microsoft_Excel_Worksheet110.xlsx"/><Relationship Id="rId1" Type="http://schemas.openxmlformats.org/officeDocument/2006/relationships/themeOverride" Target="../theme/themeOverride84.xml"/></Relationships>
</file>

<file path=ppt/charts/_rels/chart112.xml.rels><?xml version="1.0" encoding="UTF-8" standalone="yes"?>
<Relationships xmlns="http://schemas.openxmlformats.org/package/2006/relationships"><Relationship Id="rId2" Type="http://schemas.openxmlformats.org/officeDocument/2006/relationships/package" Target="../embeddings/Microsoft_Excel_Worksheet111.xlsx"/><Relationship Id="rId1" Type="http://schemas.openxmlformats.org/officeDocument/2006/relationships/themeOverride" Target="../theme/themeOverride85.xml"/></Relationships>
</file>

<file path=ppt/charts/_rels/chart113.xml.rels><?xml version="1.0" encoding="UTF-8" standalone="yes"?>
<Relationships xmlns="http://schemas.openxmlformats.org/package/2006/relationships"><Relationship Id="rId2" Type="http://schemas.openxmlformats.org/officeDocument/2006/relationships/package" Target="../embeddings/Microsoft_Excel_Worksheet112.xlsx"/><Relationship Id="rId1" Type="http://schemas.openxmlformats.org/officeDocument/2006/relationships/themeOverride" Target="../theme/themeOverride86.xml"/></Relationships>
</file>

<file path=ppt/charts/_rels/chart114.xml.rels><?xml version="1.0" encoding="UTF-8" standalone="yes"?>
<Relationships xmlns="http://schemas.openxmlformats.org/package/2006/relationships"><Relationship Id="rId2" Type="http://schemas.openxmlformats.org/officeDocument/2006/relationships/package" Target="../embeddings/Microsoft_Excel_Worksheet113.xlsx"/><Relationship Id="rId1" Type="http://schemas.openxmlformats.org/officeDocument/2006/relationships/themeOverride" Target="../theme/themeOverride87.xml"/></Relationships>
</file>

<file path=ppt/charts/_rels/chart115.xml.rels><?xml version="1.0" encoding="UTF-8" standalone="yes"?>
<Relationships xmlns="http://schemas.openxmlformats.org/package/2006/relationships"><Relationship Id="rId2" Type="http://schemas.openxmlformats.org/officeDocument/2006/relationships/package" Target="../embeddings/Microsoft_Excel_Worksheet114.xlsx"/><Relationship Id="rId1" Type="http://schemas.openxmlformats.org/officeDocument/2006/relationships/themeOverride" Target="../theme/themeOverride88.xml"/></Relationships>
</file>

<file path=ppt/charts/_rels/chart116.xml.rels><?xml version="1.0" encoding="UTF-8" standalone="yes"?>
<Relationships xmlns="http://schemas.openxmlformats.org/package/2006/relationships"><Relationship Id="rId2" Type="http://schemas.openxmlformats.org/officeDocument/2006/relationships/package" Target="../embeddings/Microsoft_Excel_Worksheet115.xlsx"/><Relationship Id="rId1" Type="http://schemas.openxmlformats.org/officeDocument/2006/relationships/themeOverride" Target="../theme/themeOverride89.xml"/></Relationships>
</file>

<file path=ppt/charts/_rels/chart117.xml.rels><?xml version="1.0" encoding="UTF-8" standalone="yes"?>
<Relationships xmlns="http://schemas.openxmlformats.org/package/2006/relationships"><Relationship Id="rId2" Type="http://schemas.openxmlformats.org/officeDocument/2006/relationships/package" Target="../embeddings/Microsoft_Excel_Worksheet116.xlsx"/><Relationship Id="rId1" Type="http://schemas.openxmlformats.org/officeDocument/2006/relationships/themeOverride" Target="../theme/themeOverride90.xml"/></Relationships>
</file>

<file path=ppt/charts/_rels/chart118.xml.rels><?xml version="1.0" encoding="UTF-8" standalone="yes"?>
<Relationships xmlns="http://schemas.openxmlformats.org/package/2006/relationships"><Relationship Id="rId2" Type="http://schemas.openxmlformats.org/officeDocument/2006/relationships/package" Target="../embeddings/Microsoft_Excel_Worksheet117.xlsx"/><Relationship Id="rId1" Type="http://schemas.openxmlformats.org/officeDocument/2006/relationships/themeOverride" Target="../theme/themeOverride91.xml"/></Relationships>
</file>

<file path=ppt/charts/_rels/chart119.xml.rels><?xml version="1.0" encoding="UTF-8" standalone="yes"?>
<Relationships xmlns="http://schemas.openxmlformats.org/package/2006/relationships"><Relationship Id="rId2" Type="http://schemas.openxmlformats.org/officeDocument/2006/relationships/package" Target="../embeddings/Microsoft_Excel_Worksheet118.xlsx"/><Relationship Id="rId1" Type="http://schemas.openxmlformats.org/officeDocument/2006/relationships/themeOverride" Target="../theme/themeOverride92.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2" Type="http://schemas.openxmlformats.org/officeDocument/2006/relationships/package" Target="../embeddings/Microsoft_Excel_Worksheet119.xlsx"/><Relationship Id="rId1" Type="http://schemas.openxmlformats.org/officeDocument/2006/relationships/themeOverride" Target="../theme/themeOverride93.xml"/></Relationships>
</file>

<file path=ppt/charts/_rels/chart121.xml.rels><?xml version="1.0" encoding="UTF-8" standalone="yes"?>
<Relationships xmlns="http://schemas.openxmlformats.org/package/2006/relationships"><Relationship Id="rId2" Type="http://schemas.openxmlformats.org/officeDocument/2006/relationships/package" Target="../embeddings/Microsoft_Excel_Worksheet120.xlsx"/><Relationship Id="rId1" Type="http://schemas.openxmlformats.org/officeDocument/2006/relationships/themeOverride" Target="../theme/themeOverride94.xml"/></Relationships>
</file>

<file path=ppt/charts/_rels/chart122.xml.rels><?xml version="1.0" encoding="UTF-8" standalone="yes"?>
<Relationships xmlns="http://schemas.openxmlformats.org/package/2006/relationships"><Relationship Id="rId2" Type="http://schemas.openxmlformats.org/officeDocument/2006/relationships/package" Target="../embeddings/Microsoft_Excel_Worksheet121.xlsx"/><Relationship Id="rId1" Type="http://schemas.openxmlformats.org/officeDocument/2006/relationships/themeOverride" Target="../theme/themeOverride95.xml"/></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97.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2" Type="http://schemas.openxmlformats.org/officeDocument/2006/relationships/package" Target="../embeddings/Microsoft_Excel_Worksheet125.xlsx"/><Relationship Id="rId1" Type="http://schemas.openxmlformats.org/officeDocument/2006/relationships/themeOverride" Target="../theme/themeOverride99.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65.xml"/><Relationship Id="rId1" Type="http://schemas.microsoft.com/office/2011/relationships/chartStyle" Target="style65.xml"/></Relationships>
</file>

<file path=ppt/charts/_rels/chart128.xml.rels><?xml version="1.0" encoding="UTF-8" standalone="yes"?>
<Relationships xmlns="http://schemas.openxmlformats.org/package/2006/relationships"><Relationship Id="rId2" Type="http://schemas.openxmlformats.org/officeDocument/2006/relationships/package" Target="../embeddings/Microsoft_Excel_Worksheet127.xlsx"/><Relationship Id="rId1" Type="http://schemas.openxmlformats.org/officeDocument/2006/relationships/themeOverride" Target="../theme/themeOverride100.xml"/></Relationships>
</file>

<file path=ppt/charts/_rels/chart129.xml.rels><?xml version="1.0" encoding="UTF-8" standalone="yes"?>
<Relationships xmlns="http://schemas.openxmlformats.org/package/2006/relationships"><Relationship Id="rId3" Type="http://schemas.openxmlformats.org/officeDocument/2006/relationships/package" Target="../embeddings/Microsoft_Excel_Worksheet128.xlsx"/><Relationship Id="rId2" Type="http://schemas.microsoft.com/office/2011/relationships/chartColorStyle" Target="colors66.xml"/><Relationship Id="rId1" Type="http://schemas.microsoft.com/office/2011/relationships/chartStyle" Target="style66.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6.xm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101.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69.xml"/><Relationship Id="rId1" Type="http://schemas.microsoft.com/office/2011/relationships/chartStyle" Target="style69.xml"/></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133.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2" Type="http://schemas.openxmlformats.org/officeDocument/2006/relationships/package" Target="../embeddings/Microsoft_Excel_Worksheet135.xlsx"/><Relationship Id="rId1" Type="http://schemas.openxmlformats.org/officeDocument/2006/relationships/themeOverride" Target="../theme/themeOverride104.xml"/></Relationships>
</file>

<file path=ppt/charts/_rels/chart137.xml.rels><?xml version="1.0" encoding="UTF-8" standalone="yes"?>
<Relationships xmlns="http://schemas.openxmlformats.org/package/2006/relationships"><Relationship Id="rId2" Type="http://schemas.openxmlformats.org/officeDocument/2006/relationships/package" Target="../embeddings/Microsoft_Excel_Worksheet136.xlsx"/><Relationship Id="rId1" Type="http://schemas.openxmlformats.org/officeDocument/2006/relationships/themeOverride" Target="../theme/themeOverride105.xml"/></Relationships>
</file>

<file path=ppt/charts/_rels/chart138.xml.rels><?xml version="1.0" encoding="UTF-8" standalone="yes"?>
<Relationships xmlns="http://schemas.openxmlformats.org/package/2006/relationships"><Relationship Id="rId3" Type="http://schemas.openxmlformats.org/officeDocument/2006/relationships/package" Target="../embeddings/Microsoft_Excel_Worksheet137.xlsx"/><Relationship Id="rId2" Type="http://schemas.microsoft.com/office/2011/relationships/chartColorStyle" Target="colors71.xml"/><Relationship Id="rId1" Type="http://schemas.microsoft.com/office/2011/relationships/chartStyle" Target="style71.xml"/></Relationships>
</file>

<file path=ppt/charts/_rels/chart139.xml.rels><?xml version="1.0" encoding="UTF-8" standalone="yes"?>
<Relationships xmlns="http://schemas.openxmlformats.org/package/2006/relationships"><Relationship Id="rId2" Type="http://schemas.openxmlformats.org/officeDocument/2006/relationships/package" Target="../embeddings/Microsoft_Excel_Worksheet138.xlsx"/><Relationship Id="rId1" Type="http://schemas.openxmlformats.org/officeDocument/2006/relationships/themeOverride" Target="../theme/themeOverride106.xml"/></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0.xml.rels><?xml version="1.0" encoding="UTF-8" standalone="yes"?>
<Relationships xmlns="http://schemas.openxmlformats.org/package/2006/relationships"><Relationship Id="rId2" Type="http://schemas.openxmlformats.org/officeDocument/2006/relationships/package" Target="../embeddings/Microsoft_Excel_Worksheet139.xlsx"/><Relationship Id="rId1" Type="http://schemas.openxmlformats.org/officeDocument/2006/relationships/themeOverride" Target="../theme/themeOverride107.xml"/></Relationships>
</file>

<file path=ppt/charts/_rels/chart141.xml.rels><?xml version="1.0" encoding="UTF-8" standalone="yes"?>
<Relationships xmlns="http://schemas.openxmlformats.org/package/2006/relationships"><Relationship Id="rId2" Type="http://schemas.openxmlformats.org/officeDocument/2006/relationships/package" Target="../embeddings/Microsoft_Excel_Worksheet140.xlsx"/><Relationship Id="rId1" Type="http://schemas.openxmlformats.org/officeDocument/2006/relationships/themeOverride" Target="../theme/themeOverride108.xml"/></Relationships>
</file>

<file path=ppt/charts/_rels/chart142.xml.rels><?xml version="1.0" encoding="UTF-8" standalone="yes"?>
<Relationships xmlns="http://schemas.openxmlformats.org/package/2006/relationships"><Relationship Id="rId2" Type="http://schemas.openxmlformats.org/officeDocument/2006/relationships/package" Target="../embeddings/Microsoft_Excel_Worksheet141.xlsx"/><Relationship Id="rId1" Type="http://schemas.openxmlformats.org/officeDocument/2006/relationships/themeOverride" Target="../theme/themeOverride109.xml"/></Relationships>
</file>

<file path=ppt/charts/_rels/chart143.xml.rels><?xml version="1.0" encoding="UTF-8" standalone="yes"?>
<Relationships xmlns="http://schemas.openxmlformats.org/package/2006/relationships"><Relationship Id="rId2" Type="http://schemas.openxmlformats.org/officeDocument/2006/relationships/package" Target="../embeddings/Microsoft_Excel_Worksheet142.xlsx"/><Relationship Id="rId1" Type="http://schemas.openxmlformats.org/officeDocument/2006/relationships/themeOverride" Target="../theme/themeOverride110.xml"/></Relationships>
</file>

<file path=ppt/charts/_rels/chart144.xml.rels><?xml version="1.0" encoding="UTF-8" standalone="yes"?>
<Relationships xmlns="http://schemas.openxmlformats.org/package/2006/relationships"><Relationship Id="rId2" Type="http://schemas.openxmlformats.org/officeDocument/2006/relationships/package" Target="../embeddings/Microsoft_Excel_Worksheet143.xlsx"/><Relationship Id="rId1" Type="http://schemas.openxmlformats.org/officeDocument/2006/relationships/themeOverride" Target="../theme/themeOverride111.xml"/></Relationships>
</file>

<file path=ppt/charts/_rels/chart145.xml.rels><?xml version="1.0" encoding="UTF-8" standalone="yes"?>
<Relationships xmlns="http://schemas.openxmlformats.org/package/2006/relationships"><Relationship Id="rId2" Type="http://schemas.openxmlformats.org/officeDocument/2006/relationships/package" Target="../embeddings/Microsoft_Excel_Worksheet144.xlsx"/><Relationship Id="rId1" Type="http://schemas.openxmlformats.org/officeDocument/2006/relationships/themeOverride" Target="../theme/themeOverride112.xml"/></Relationships>
</file>

<file path=ppt/charts/_rels/chart146.xml.rels><?xml version="1.0" encoding="UTF-8" standalone="yes"?>
<Relationships xmlns="http://schemas.openxmlformats.org/package/2006/relationships"><Relationship Id="rId2" Type="http://schemas.openxmlformats.org/officeDocument/2006/relationships/package" Target="../embeddings/Microsoft_Excel_Worksheet145.xlsx"/><Relationship Id="rId1" Type="http://schemas.openxmlformats.org/officeDocument/2006/relationships/themeOverride" Target="../theme/themeOverride113.xml"/></Relationships>
</file>

<file path=ppt/charts/_rels/chart147.xml.rels><?xml version="1.0" encoding="UTF-8" standalone="yes"?>
<Relationships xmlns="http://schemas.openxmlformats.org/package/2006/relationships"><Relationship Id="rId2" Type="http://schemas.openxmlformats.org/officeDocument/2006/relationships/package" Target="../embeddings/Microsoft_Excel_Worksheet146.xlsx"/><Relationship Id="rId1" Type="http://schemas.openxmlformats.org/officeDocument/2006/relationships/themeOverride" Target="../theme/themeOverride114.xml"/></Relationships>
</file>

<file path=ppt/charts/_rels/chart148.xml.rels><?xml version="1.0" encoding="UTF-8" standalone="yes"?>
<Relationships xmlns="http://schemas.openxmlformats.org/package/2006/relationships"><Relationship Id="rId2" Type="http://schemas.openxmlformats.org/officeDocument/2006/relationships/package" Target="../embeddings/Microsoft_Excel_Worksheet147.xlsx"/><Relationship Id="rId1" Type="http://schemas.openxmlformats.org/officeDocument/2006/relationships/themeOverride" Target="../theme/themeOverride115.xml"/></Relationships>
</file>

<file path=ppt/charts/_rels/chart149.xml.rels><?xml version="1.0" encoding="UTF-8" standalone="yes"?>
<Relationships xmlns="http://schemas.openxmlformats.org/package/2006/relationships"><Relationship Id="rId2" Type="http://schemas.openxmlformats.org/officeDocument/2006/relationships/package" Target="../embeddings/Microsoft_Excel_Worksheet148.xlsx"/><Relationship Id="rId1" Type="http://schemas.openxmlformats.org/officeDocument/2006/relationships/themeOverride" Target="../theme/themeOverride116.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7.xml"/></Relationships>
</file>

<file path=ppt/charts/_rels/chart150.xml.rels><?xml version="1.0" encoding="UTF-8" standalone="yes"?>
<Relationships xmlns="http://schemas.openxmlformats.org/package/2006/relationships"><Relationship Id="rId2" Type="http://schemas.openxmlformats.org/officeDocument/2006/relationships/package" Target="../embeddings/Microsoft_Excel_Worksheet149.xlsx"/><Relationship Id="rId1" Type="http://schemas.openxmlformats.org/officeDocument/2006/relationships/themeOverride" Target="../theme/themeOverride117.xml"/></Relationships>
</file>

<file path=ppt/charts/_rels/chart151.xml.rels><?xml version="1.0" encoding="UTF-8" standalone="yes"?>
<Relationships xmlns="http://schemas.openxmlformats.org/package/2006/relationships"><Relationship Id="rId2" Type="http://schemas.openxmlformats.org/officeDocument/2006/relationships/package" Target="../embeddings/Microsoft_Excel_Worksheet150.xlsx"/><Relationship Id="rId1" Type="http://schemas.openxmlformats.org/officeDocument/2006/relationships/themeOverride" Target="../theme/themeOverride118.xml"/></Relationships>
</file>

<file path=ppt/charts/_rels/chart152.xml.rels><?xml version="1.0" encoding="UTF-8" standalone="yes"?>
<Relationships xmlns="http://schemas.openxmlformats.org/package/2006/relationships"><Relationship Id="rId2" Type="http://schemas.openxmlformats.org/officeDocument/2006/relationships/package" Target="../embeddings/Microsoft_Excel_Worksheet151.xlsx"/><Relationship Id="rId1" Type="http://schemas.openxmlformats.org/officeDocument/2006/relationships/themeOverride" Target="../theme/themeOverride119.xml"/></Relationships>
</file>

<file path=ppt/charts/_rels/chart153.xml.rels><?xml version="1.0" encoding="UTF-8" standalone="yes"?>
<Relationships xmlns="http://schemas.openxmlformats.org/package/2006/relationships"><Relationship Id="rId2" Type="http://schemas.openxmlformats.org/officeDocument/2006/relationships/package" Target="../embeddings/Microsoft_Excel_Worksheet152.xlsx"/><Relationship Id="rId1" Type="http://schemas.openxmlformats.org/officeDocument/2006/relationships/themeOverride" Target="../theme/themeOverride120.xml"/></Relationships>
</file>

<file path=ppt/charts/_rels/chart154.xml.rels><?xml version="1.0" encoding="UTF-8" standalone="yes"?>
<Relationships xmlns="http://schemas.openxmlformats.org/package/2006/relationships"><Relationship Id="rId2" Type="http://schemas.openxmlformats.org/officeDocument/2006/relationships/package" Target="../embeddings/Microsoft_Excel_Worksheet153.xlsx"/><Relationship Id="rId1" Type="http://schemas.openxmlformats.org/officeDocument/2006/relationships/themeOverride" Target="../theme/themeOverride121.xml"/></Relationships>
</file>

<file path=ppt/charts/_rels/chart155.xml.rels><?xml version="1.0" encoding="UTF-8" standalone="yes"?>
<Relationships xmlns="http://schemas.openxmlformats.org/package/2006/relationships"><Relationship Id="rId2" Type="http://schemas.openxmlformats.org/officeDocument/2006/relationships/package" Target="../embeddings/Microsoft_Excel_Worksheet154.xlsx"/><Relationship Id="rId1" Type="http://schemas.openxmlformats.org/officeDocument/2006/relationships/themeOverride" Target="../theme/themeOverride122.xml"/></Relationships>
</file>

<file path=ppt/charts/_rels/chart156.xml.rels><?xml version="1.0" encoding="UTF-8" standalone="yes"?>
<Relationships xmlns="http://schemas.openxmlformats.org/package/2006/relationships"><Relationship Id="rId2" Type="http://schemas.openxmlformats.org/officeDocument/2006/relationships/package" Target="../embeddings/Microsoft_Excel_Worksheet155.xlsx"/><Relationship Id="rId1" Type="http://schemas.openxmlformats.org/officeDocument/2006/relationships/themeOverride" Target="../theme/themeOverride123.xml"/></Relationships>
</file>

<file path=ppt/charts/_rels/chart157.xml.rels><?xml version="1.0" encoding="UTF-8" standalone="yes"?>
<Relationships xmlns="http://schemas.openxmlformats.org/package/2006/relationships"><Relationship Id="rId2" Type="http://schemas.openxmlformats.org/officeDocument/2006/relationships/package" Target="../embeddings/Microsoft_Excel_Worksheet156.xlsx"/><Relationship Id="rId1" Type="http://schemas.openxmlformats.org/officeDocument/2006/relationships/themeOverride" Target="../theme/themeOverride124.xml"/></Relationships>
</file>

<file path=ppt/charts/_rels/chart158.xml.rels><?xml version="1.0" encoding="UTF-8" standalone="yes"?>
<Relationships xmlns="http://schemas.openxmlformats.org/package/2006/relationships"><Relationship Id="rId2" Type="http://schemas.openxmlformats.org/officeDocument/2006/relationships/package" Target="../embeddings/Microsoft_Excel_Worksheet157.xlsx"/><Relationship Id="rId1" Type="http://schemas.openxmlformats.org/officeDocument/2006/relationships/themeOverride" Target="../theme/themeOverride125.xml"/></Relationships>
</file>

<file path=ppt/charts/_rels/chart159.xml.rels><?xml version="1.0" encoding="UTF-8" standalone="yes"?>
<Relationships xmlns="http://schemas.openxmlformats.org/package/2006/relationships"><Relationship Id="rId3" Type="http://schemas.openxmlformats.org/officeDocument/2006/relationships/package" Target="../embeddings/Microsoft_Excel_Worksheet158.xlsx"/><Relationship Id="rId2" Type="http://schemas.microsoft.com/office/2011/relationships/chartColorStyle" Target="colors72.xml"/><Relationship Id="rId1" Type="http://schemas.microsoft.com/office/2011/relationships/chartStyle" Target="style72.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Microsoft_Excel_Worksheet159.xlsx"/></Relationships>
</file>

<file path=ppt/charts/_rels/chart161.xml.rels><?xml version="1.0" encoding="UTF-8" standalone="yes"?>
<Relationships xmlns="http://schemas.openxmlformats.org/package/2006/relationships"><Relationship Id="rId3" Type="http://schemas.openxmlformats.org/officeDocument/2006/relationships/themeOverride" Target="../theme/themeOverride126.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160.xlsx"/></Relationships>
</file>

<file path=ppt/charts/_rels/chart162.xml.rels><?xml version="1.0" encoding="UTF-8" standalone="yes"?>
<Relationships xmlns="http://schemas.openxmlformats.org/package/2006/relationships"><Relationship Id="rId3" Type="http://schemas.openxmlformats.org/officeDocument/2006/relationships/themeOverride" Target="../theme/themeOverride127.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161.xlsx"/></Relationships>
</file>

<file path=ppt/charts/_rels/chart163.xml.rels><?xml version="1.0" encoding="UTF-8" standalone="yes"?>
<Relationships xmlns="http://schemas.openxmlformats.org/package/2006/relationships"><Relationship Id="rId3" Type="http://schemas.openxmlformats.org/officeDocument/2006/relationships/themeOverride" Target="../theme/themeOverride128.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162.xlsx"/></Relationships>
</file>

<file path=ppt/charts/_rels/chart164.xml.rels><?xml version="1.0" encoding="UTF-8" standalone="yes"?>
<Relationships xmlns="http://schemas.openxmlformats.org/package/2006/relationships"><Relationship Id="rId3" Type="http://schemas.openxmlformats.org/officeDocument/2006/relationships/themeOverride" Target="../theme/themeOverride129.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163.xlsx"/></Relationships>
</file>

<file path=ppt/charts/_rels/chart165.xml.rels><?xml version="1.0" encoding="UTF-8" standalone="yes"?>
<Relationships xmlns="http://schemas.openxmlformats.org/package/2006/relationships"><Relationship Id="rId3" Type="http://schemas.openxmlformats.org/officeDocument/2006/relationships/themeOverride" Target="../theme/themeOverride130.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164.xlsx"/></Relationships>
</file>

<file path=ppt/charts/_rels/chart166.xml.rels><?xml version="1.0" encoding="UTF-8" standalone="yes"?>
<Relationships xmlns="http://schemas.openxmlformats.org/package/2006/relationships"><Relationship Id="rId3" Type="http://schemas.openxmlformats.org/officeDocument/2006/relationships/themeOverride" Target="../theme/themeOverride131.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165.xlsx"/></Relationships>
</file>

<file path=ppt/charts/_rels/chart167.xml.rels><?xml version="1.0" encoding="UTF-8" standalone="yes"?>
<Relationships xmlns="http://schemas.openxmlformats.org/package/2006/relationships"><Relationship Id="rId3" Type="http://schemas.openxmlformats.org/officeDocument/2006/relationships/themeOverride" Target="../theme/themeOverride132.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166.xlsx"/></Relationships>
</file>

<file path=ppt/charts/_rels/chart168.xml.rels><?xml version="1.0" encoding="UTF-8" standalone="yes"?>
<Relationships xmlns="http://schemas.openxmlformats.org/package/2006/relationships"><Relationship Id="rId3" Type="http://schemas.openxmlformats.org/officeDocument/2006/relationships/themeOverride" Target="../theme/themeOverride133.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167.xlsx"/></Relationships>
</file>

<file path=ppt/charts/_rels/chart169.xml.rels><?xml version="1.0" encoding="UTF-8" standalone="yes"?>
<Relationships xmlns="http://schemas.openxmlformats.org/package/2006/relationships"><Relationship Id="rId2" Type="http://schemas.openxmlformats.org/officeDocument/2006/relationships/package" Target="../embeddings/Microsoft_Excel_Worksheet168.xlsx"/><Relationship Id="rId1" Type="http://schemas.openxmlformats.org/officeDocument/2006/relationships/themeOverride" Target="../theme/themeOverride134.xm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16.xlsx"/></Relationships>
</file>

<file path=ppt/charts/_rels/chart170.xml.rels><?xml version="1.0" encoding="UTF-8" standalone="yes"?>
<Relationships xmlns="http://schemas.openxmlformats.org/package/2006/relationships"><Relationship Id="rId2" Type="http://schemas.openxmlformats.org/officeDocument/2006/relationships/package" Target="../embeddings/Microsoft_Excel_Worksheet169.xlsx"/><Relationship Id="rId1" Type="http://schemas.openxmlformats.org/officeDocument/2006/relationships/themeOverride" Target="../theme/themeOverride135.xml"/></Relationships>
</file>

<file path=ppt/charts/_rels/chart171.xml.rels><?xml version="1.0" encoding="UTF-8" standalone="yes"?>
<Relationships xmlns="http://schemas.openxmlformats.org/package/2006/relationships"><Relationship Id="rId3" Type="http://schemas.openxmlformats.org/officeDocument/2006/relationships/package" Target="../embeddings/Microsoft_Excel_Worksheet170.xlsx"/><Relationship Id="rId2" Type="http://schemas.microsoft.com/office/2011/relationships/chartColorStyle" Target="colors81.xml"/><Relationship Id="rId1" Type="http://schemas.microsoft.com/office/2011/relationships/chartStyle" Target="style81.xml"/></Relationships>
</file>

<file path=ppt/charts/_rels/chart172.xml.rels><?xml version="1.0" encoding="UTF-8" standalone="yes"?>
<Relationships xmlns="http://schemas.openxmlformats.org/package/2006/relationships"><Relationship Id="rId3" Type="http://schemas.openxmlformats.org/officeDocument/2006/relationships/package" Target="../embeddings/Microsoft_Excel_Worksheet171.xlsx"/><Relationship Id="rId2" Type="http://schemas.microsoft.com/office/2011/relationships/chartColorStyle" Target="colors82.xml"/><Relationship Id="rId1" Type="http://schemas.microsoft.com/office/2011/relationships/chartStyle" Target="style82.xml"/></Relationships>
</file>

<file path=ppt/charts/_rels/chart173.xml.rels><?xml version="1.0" encoding="UTF-8" standalone="yes"?>
<Relationships xmlns="http://schemas.openxmlformats.org/package/2006/relationships"><Relationship Id="rId2" Type="http://schemas.openxmlformats.org/officeDocument/2006/relationships/package" Target="../embeddings/Microsoft_Excel_Worksheet172.xlsx"/><Relationship Id="rId1" Type="http://schemas.openxmlformats.org/officeDocument/2006/relationships/themeOverride" Target="../theme/themeOverride136.xml"/></Relationships>
</file>

<file path=ppt/charts/_rels/chart174.xml.rels><?xml version="1.0" encoding="UTF-8" standalone="yes"?>
<Relationships xmlns="http://schemas.openxmlformats.org/package/2006/relationships"><Relationship Id="rId2" Type="http://schemas.openxmlformats.org/officeDocument/2006/relationships/package" Target="../embeddings/Microsoft_Excel_Worksheet173.xlsx"/><Relationship Id="rId1" Type="http://schemas.openxmlformats.org/officeDocument/2006/relationships/themeOverride" Target="../theme/themeOverride137.xml"/></Relationships>
</file>

<file path=ppt/charts/_rels/chart175.xml.rels><?xml version="1.0" encoding="UTF-8" standalone="yes"?>
<Relationships xmlns="http://schemas.openxmlformats.org/package/2006/relationships"><Relationship Id="rId3" Type="http://schemas.openxmlformats.org/officeDocument/2006/relationships/package" Target="../embeddings/Microsoft_Excel_Worksheet174.xlsx"/><Relationship Id="rId2" Type="http://schemas.microsoft.com/office/2011/relationships/chartColorStyle" Target="colors83.xml"/><Relationship Id="rId1" Type="http://schemas.microsoft.com/office/2011/relationships/chartStyle" Target="style83.xml"/></Relationships>
</file>

<file path=ppt/charts/_rels/chart176.xml.rels><?xml version="1.0" encoding="UTF-8" standalone="yes"?>
<Relationships xmlns="http://schemas.openxmlformats.org/package/2006/relationships"><Relationship Id="rId2" Type="http://schemas.openxmlformats.org/officeDocument/2006/relationships/package" Target="../embeddings/Microsoft_Excel_Worksheet175.xlsx"/><Relationship Id="rId1" Type="http://schemas.openxmlformats.org/officeDocument/2006/relationships/themeOverride" Target="../theme/themeOverride138.xml"/></Relationships>
</file>

<file path=ppt/charts/_rels/chart177.xml.rels><?xml version="1.0" encoding="UTF-8" standalone="yes"?>
<Relationships xmlns="http://schemas.openxmlformats.org/package/2006/relationships"><Relationship Id="rId3" Type="http://schemas.openxmlformats.org/officeDocument/2006/relationships/package" Target="../embeddings/Microsoft_Excel_Worksheet176.xlsx"/><Relationship Id="rId2" Type="http://schemas.microsoft.com/office/2011/relationships/chartColorStyle" Target="colors84.xml"/><Relationship Id="rId1" Type="http://schemas.microsoft.com/office/2011/relationships/chartStyle" Target="style84.xml"/></Relationships>
</file>

<file path=ppt/charts/_rels/chart178.xml.rels><?xml version="1.0" encoding="UTF-8" standalone="yes"?>
<Relationships xmlns="http://schemas.openxmlformats.org/package/2006/relationships"><Relationship Id="rId3" Type="http://schemas.openxmlformats.org/officeDocument/2006/relationships/package" Target="../embeddings/Microsoft_Excel_Worksheet177.xlsx"/><Relationship Id="rId2" Type="http://schemas.microsoft.com/office/2011/relationships/chartColorStyle" Target="colors85.xml"/><Relationship Id="rId1" Type="http://schemas.microsoft.com/office/2011/relationships/chartStyle" Target="style85.xml"/></Relationships>
</file>

<file path=ppt/charts/_rels/chart179.xml.rels><?xml version="1.0" encoding="UTF-8" standalone="yes"?>
<Relationships xmlns="http://schemas.openxmlformats.org/package/2006/relationships"><Relationship Id="rId3" Type="http://schemas.openxmlformats.org/officeDocument/2006/relationships/package" Target="../embeddings/Microsoft_Excel_Worksheet178.xlsx"/><Relationship Id="rId2" Type="http://schemas.microsoft.com/office/2011/relationships/chartColorStyle" Target="colors86.xml"/><Relationship Id="rId1" Type="http://schemas.microsoft.com/office/2011/relationships/chartStyle" Target="style86.xml"/></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17.xlsx"/></Relationships>
</file>

<file path=ppt/charts/_rels/chart180.xml.rels><?xml version="1.0" encoding="UTF-8" standalone="yes"?>
<Relationships xmlns="http://schemas.openxmlformats.org/package/2006/relationships"><Relationship Id="rId1" Type="http://schemas.openxmlformats.org/officeDocument/2006/relationships/package" Target="../embeddings/Microsoft_Excel_Worksheet179.xlsx"/></Relationships>
</file>

<file path=ppt/charts/_rels/chart181.xml.rels><?xml version="1.0" encoding="UTF-8" standalone="yes"?>
<Relationships xmlns="http://schemas.openxmlformats.org/package/2006/relationships"><Relationship Id="rId3" Type="http://schemas.openxmlformats.org/officeDocument/2006/relationships/package" Target="../embeddings/Microsoft_Excel_Worksheet180.xlsx"/><Relationship Id="rId2" Type="http://schemas.microsoft.com/office/2011/relationships/chartColorStyle" Target="colors87.xml"/><Relationship Id="rId1" Type="http://schemas.microsoft.com/office/2011/relationships/chartStyle" Target="style87.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9.xml"/><Relationship Id="rId1" Type="http://schemas.microsoft.com/office/2011/relationships/chartStyle" Target="style9.xml"/></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0.xml"/><Relationship Id="rId1" Type="http://schemas.microsoft.com/office/2011/relationships/chartStyle" Target="style10.xml"/><Relationship Id="rId5" Type="http://schemas.openxmlformats.org/officeDocument/2006/relationships/chartUserShapes" Target="../drawings/drawing1.xml"/><Relationship Id="rId4"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15.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16.xml"/></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Worksheet28.xlsx"/><Relationship Id="rId1" Type="http://schemas.openxmlformats.org/officeDocument/2006/relationships/themeOverride" Target="../theme/themeOverride17.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2" Type="http://schemas.openxmlformats.org/officeDocument/2006/relationships/package" Target="../embeddings/Microsoft_Excel_Worksheet29.xlsx"/><Relationship Id="rId1" Type="http://schemas.openxmlformats.org/officeDocument/2006/relationships/themeOverride" Target="../theme/themeOverride18.xml"/></Relationships>
</file>

<file path=ppt/charts/_rels/chart31.xml.rels><?xml version="1.0" encoding="UTF-8" standalone="yes"?>
<Relationships xmlns="http://schemas.openxmlformats.org/package/2006/relationships"><Relationship Id="rId2" Type="http://schemas.openxmlformats.org/officeDocument/2006/relationships/package" Target="../embeddings/Microsoft_Excel_Worksheet30.xlsx"/><Relationship Id="rId1" Type="http://schemas.openxmlformats.org/officeDocument/2006/relationships/themeOverride" Target="../theme/themeOverride19.xml"/></Relationships>
</file>

<file path=ppt/charts/_rels/chart32.xml.rels><?xml version="1.0" encoding="UTF-8" standalone="yes"?>
<Relationships xmlns="http://schemas.openxmlformats.org/package/2006/relationships"><Relationship Id="rId2" Type="http://schemas.openxmlformats.org/officeDocument/2006/relationships/package" Target="../embeddings/Microsoft_Excel_Worksheet31.xlsx"/><Relationship Id="rId1" Type="http://schemas.openxmlformats.org/officeDocument/2006/relationships/themeOverride" Target="../theme/themeOverride20.xml"/></Relationships>
</file>

<file path=ppt/charts/_rels/chart33.xml.rels><?xml version="1.0" encoding="UTF-8" standalone="yes"?>
<Relationships xmlns="http://schemas.openxmlformats.org/package/2006/relationships"><Relationship Id="rId2" Type="http://schemas.openxmlformats.org/officeDocument/2006/relationships/package" Target="../embeddings/Microsoft_Excel_Worksheet32.xlsx"/><Relationship Id="rId1" Type="http://schemas.openxmlformats.org/officeDocument/2006/relationships/themeOverride" Target="../theme/themeOverride21.xml"/></Relationships>
</file>

<file path=ppt/charts/_rels/chart34.xml.rels><?xml version="1.0" encoding="UTF-8" standalone="yes"?>
<Relationships xmlns="http://schemas.openxmlformats.org/package/2006/relationships"><Relationship Id="rId2" Type="http://schemas.openxmlformats.org/officeDocument/2006/relationships/package" Target="../embeddings/Microsoft_Excel_Worksheet33.xlsx"/><Relationship Id="rId1" Type="http://schemas.openxmlformats.org/officeDocument/2006/relationships/themeOverride" Target="../theme/themeOverride22.xml"/></Relationships>
</file>

<file path=ppt/charts/_rels/chart35.xml.rels><?xml version="1.0" encoding="UTF-8" standalone="yes"?>
<Relationships xmlns="http://schemas.openxmlformats.org/package/2006/relationships"><Relationship Id="rId2" Type="http://schemas.openxmlformats.org/officeDocument/2006/relationships/package" Target="../embeddings/Microsoft_Excel_Worksheet34.xlsx"/><Relationship Id="rId1" Type="http://schemas.openxmlformats.org/officeDocument/2006/relationships/themeOverride" Target="../theme/themeOverride23.xml"/></Relationships>
</file>

<file path=ppt/charts/_rels/chart36.xml.rels><?xml version="1.0" encoding="UTF-8" standalone="yes"?>
<Relationships xmlns="http://schemas.openxmlformats.org/package/2006/relationships"><Relationship Id="rId2" Type="http://schemas.openxmlformats.org/officeDocument/2006/relationships/package" Target="../embeddings/Microsoft_Excel_Worksheet35.xlsx"/><Relationship Id="rId1" Type="http://schemas.openxmlformats.org/officeDocument/2006/relationships/themeOverride" Target="../theme/themeOverride24.xml"/></Relationships>
</file>

<file path=ppt/charts/_rels/chart37.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25.xml"/></Relationships>
</file>

<file path=ppt/charts/_rels/chart38.xml.rels><?xml version="1.0" encoding="UTF-8" standalone="yes"?>
<Relationships xmlns="http://schemas.openxmlformats.org/package/2006/relationships"><Relationship Id="rId2" Type="http://schemas.openxmlformats.org/officeDocument/2006/relationships/package" Target="../embeddings/Microsoft_Excel_Worksheet37.xlsx"/><Relationship Id="rId1" Type="http://schemas.openxmlformats.org/officeDocument/2006/relationships/themeOverride" Target="../theme/themeOverride26.xm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27.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5.xm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17.xml"/><Relationship Id="rId1" Type="http://schemas.microsoft.com/office/2011/relationships/chartStyle" Target="style17.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18.xml"/><Relationship Id="rId1" Type="http://schemas.microsoft.com/office/2011/relationships/chartStyle" Target="style18.xml"/></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27.xml"/><Relationship Id="rId1" Type="http://schemas.microsoft.com/office/2011/relationships/chartStyle" Target="style27.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28.xml"/><Relationship Id="rId1" Type="http://schemas.microsoft.com/office/2011/relationships/chartStyle" Target="style28.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29.xml"/><Relationship Id="rId1" Type="http://schemas.microsoft.com/office/2011/relationships/chartStyle" Target="style29.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30.xml"/><Relationship Id="rId1" Type="http://schemas.microsoft.com/office/2011/relationships/chartStyle" Target="style30.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31.xml"/><Relationship Id="rId1" Type="http://schemas.microsoft.com/office/2011/relationships/chartStyle" Target="style31.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32.xml"/><Relationship Id="rId1" Type="http://schemas.microsoft.com/office/2011/relationships/chartStyle" Target="style32.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33.xml"/><Relationship Id="rId1" Type="http://schemas.microsoft.com/office/2011/relationships/chartStyle" Target="style33.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34.xml"/><Relationship Id="rId1" Type="http://schemas.microsoft.com/office/2011/relationships/chartStyle" Target="style3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35.xml"/><Relationship Id="rId1" Type="http://schemas.microsoft.com/office/2011/relationships/chartStyle" Target="style35.xml"/></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2" Type="http://schemas.openxmlformats.org/officeDocument/2006/relationships/package" Target="../embeddings/Microsoft_Excel_Worksheet64.xlsx"/><Relationship Id="rId1" Type="http://schemas.openxmlformats.org/officeDocument/2006/relationships/themeOverride" Target="../theme/themeOverride42.xml"/></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2" Type="http://schemas.openxmlformats.org/officeDocument/2006/relationships/package" Target="../embeddings/Microsoft_Excel_Worksheet71.xlsx"/><Relationship Id="rId1" Type="http://schemas.openxmlformats.org/officeDocument/2006/relationships/themeOverride" Target="../theme/themeOverride49.xml"/></Relationships>
</file>

<file path=ppt/charts/_rels/chart73.xml.rels><?xml version="1.0" encoding="UTF-8" standalone="yes"?>
<Relationships xmlns="http://schemas.openxmlformats.org/package/2006/relationships"><Relationship Id="rId2" Type="http://schemas.openxmlformats.org/officeDocument/2006/relationships/package" Target="../embeddings/Microsoft_Excel_Worksheet72.xlsx"/><Relationship Id="rId1" Type="http://schemas.openxmlformats.org/officeDocument/2006/relationships/themeOverride" Target="../theme/themeOverride50.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44.xml"/><Relationship Id="rId1" Type="http://schemas.microsoft.com/office/2011/relationships/chartStyle" Target="style44.xml"/></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45.xml"/><Relationship Id="rId1" Type="http://schemas.microsoft.com/office/2011/relationships/chartStyle" Target="style45.xml"/></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2" Type="http://schemas.openxmlformats.org/officeDocument/2006/relationships/package" Target="../embeddings/Microsoft_Excel_Worksheet85.xlsx"/><Relationship Id="rId1" Type="http://schemas.openxmlformats.org/officeDocument/2006/relationships/themeOverride" Target="../theme/themeOverride59.xml"/></Relationships>
</file>

<file path=ppt/charts/_rels/chart87.xml.rels><?xml version="1.0" encoding="UTF-8" standalone="yes"?>
<Relationships xmlns="http://schemas.openxmlformats.org/package/2006/relationships"><Relationship Id="rId2" Type="http://schemas.openxmlformats.org/officeDocument/2006/relationships/package" Target="../embeddings/Microsoft_Excel_Worksheet86.xlsx"/><Relationship Id="rId1" Type="http://schemas.openxmlformats.org/officeDocument/2006/relationships/themeOverride" Target="../theme/themeOverride60.xml"/></Relationships>
</file>

<file path=ppt/charts/_rels/chart88.xml.rels><?xml version="1.0" encoding="UTF-8" standalone="yes"?>
<Relationships xmlns="http://schemas.openxmlformats.org/package/2006/relationships"><Relationship Id="rId2" Type="http://schemas.openxmlformats.org/officeDocument/2006/relationships/package" Target="../embeddings/Microsoft_Excel_Worksheet87.xlsx"/><Relationship Id="rId1" Type="http://schemas.openxmlformats.org/officeDocument/2006/relationships/themeOverride" Target="../theme/themeOverride61.xml"/></Relationships>
</file>

<file path=ppt/charts/_rels/chart89.xml.rels><?xml version="1.0" encoding="UTF-8" standalone="yes"?>
<Relationships xmlns="http://schemas.openxmlformats.org/package/2006/relationships"><Relationship Id="rId2" Type="http://schemas.openxmlformats.org/officeDocument/2006/relationships/package" Target="../embeddings/Microsoft_Excel_Worksheet88.xlsx"/><Relationship Id="rId1" Type="http://schemas.openxmlformats.org/officeDocument/2006/relationships/themeOverride" Target="../theme/themeOverride62.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2" Type="http://schemas.openxmlformats.org/officeDocument/2006/relationships/package" Target="../embeddings/Microsoft_Excel_Worksheet92.xlsx"/><Relationship Id="rId1" Type="http://schemas.openxmlformats.org/officeDocument/2006/relationships/themeOverride" Target="../theme/themeOverride66.xml"/></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2" Type="http://schemas.openxmlformats.org/officeDocument/2006/relationships/package" Target="../embeddings/Microsoft_Excel_Worksheet98.xlsx"/><Relationship Id="rId1" Type="http://schemas.openxmlformats.org/officeDocument/2006/relationships/themeOverride" Target="../theme/themeOverride7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380081551150955"/>
          <c:y val="0.55395542588443492"/>
          <c:w val="0.60306980611618555"/>
          <c:h val="0.35268286193861981"/>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Arkusz1!$B$2</c:f>
              <c:numCache>
                <c:formatCode>0</c:formatCode>
                <c:ptCount val="1"/>
                <c:pt idx="0">
                  <c:v>4</c:v>
                </c:pt>
              </c:numCache>
            </c:numRef>
          </c:val>
          <c:extLst>
            <c:ext xmlns:c16="http://schemas.microsoft.com/office/drawing/2014/chart" uri="{C3380CC4-5D6E-409C-BE32-E72D297353CC}">
              <c16:uniqueId val="{00000000-DFED-424F-AC89-E38890B98E1B}"/>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Arkusz1!$C$2</c:f>
              <c:numCache>
                <c:formatCode>0</c:formatCode>
                <c:ptCount val="1"/>
                <c:pt idx="0">
                  <c:v>47</c:v>
                </c:pt>
              </c:numCache>
            </c:numRef>
          </c:val>
          <c:extLst>
            <c:ext xmlns:c16="http://schemas.microsoft.com/office/drawing/2014/chart" uri="{C3380CC4-5D6E-409C-BE32-E72D297353CC}">
              <c16:uniqueId val="{00000001-DFED-424F-AC89-E38890B98E1B}"/>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Arkusz1!$D$2</c:f>
              <c:numCache>
                <c:formatCode>0</c:formatCode>
                <c:ptCount val="1"/>
                <c:pt idx="0">
                  <c:v>34</c:v>
                </c:pt>
              </c:numCache>
            </c:numRef>
          </c:val>
          <c:extLst>
            <c:ext xmlns:c16="http://schemas.microsoft.com/office/drawing/2014/chart" uri="{C3380CC4-5D6E-409C-BE32-E72D297353CC}">
              <c16:uniqueId val="{00000002-DFED-424F-AC89-E38890B98E1B}"/>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Arkusz1!$E$2</c:f>
              <c:numCache>
                <c:formatCode>0</c:formatCode>
                <c:ptCount val="1"/>
                <c:pt idx="0">
                  <c:v>6</c:v>
                </c:pt>
              </c:numCache>
            </c:numRef>
          </c:val>
          <c:extLst>
            <c:ext xmlns:c16="http://schemas.microsoft.com/office/drawing/2014/chart" uri="{C3380CC4-5D6E-409C-BE32-E72D297353CC}">
              <c16:uniqueId val="{00000003-DFED-424F-AC89-E38890B98E1B}"/>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Arkusz1!$F$2</c:f>
              <c:numCache>
                <c:formatCode>0</c:formatCode>
                <c:ptCount val="1"/>
                <c:pt idx="0">
                  <c:v>9</c:v>
                </c:pt>
              </c:numCache>
            </c:numRef>
          </c:val>
          <c:extLst>
            <c:ext xmlns:c16="http://schemas.microsoft.com/office/drawing/2014/chart" uri="{C3380CC4-5D6E-409C-BE32-E72D297353CC}">
              <c16:uniqueId val="{00000004-DFED-424F-AC89-E38890B98E1B}"/>
            </c:ext>
          </c:extLst>
        </c:ser>
        <c:dLbls>
          <c:showLegendKey val="0"/>
          <c:showVal val="1"/>
          <c:showCatName val="0"/>
          <c:showSerName val="0"/>
          <c:showPercent val="0"/>
          <c:showBubbleSize val="0"/>
        </c:dLbls>
        <c:gapWidth val="100"/>
        <c:overlap val="100"/>
        <c:axId val="476044136"/>
        <c:axId val="476045704"/>
      </c:barChart>
      <c:catAx>
        <c:axId val="476044136"/>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476045704"/>
        <c:crosses val="autoZero"/>
        <c:auto val="1"/>
        <c:lblAlgn val="ctr"/>
        <c:lblOffset val="100"/>
        <c:tickLblSkip val="1"/>
        <c:tickMarkSkip val="1"/>
        <c:noMultiLvlLbl val="0"/>
      </c:catAx>
      <c:valAx>
        <c:axId val="476045704"/>
        <c:scaling>
          <c:orientation val="minMax"/>
        </c:scaling>
        <c:delete val="0"/>
        <c:axPos val="t"/>
        <c:numFmt formatCode="0%" sourceLinked="1"/>
        <c:majorTickMark val="none"/>
        <c:minorTickMark val="none"/>
        <c:tickLblPos val="none"/>
        <c:spPr>
          <a:ln w="9572">
            <a:noFill/>
          </a:ln>
        </c:spPr>
        <c:crossAx val="4760441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8596149886201898"/>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5529-4010-8F83-35253C99DAF4}"/>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5529-4010-8F83-35253C99DAF4}"/>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5529-4010-8F83-35253C99DAF4}"/>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5529-4010-8F83-35253C99DAF4}"/>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5529-4010-8F83-35253C99DAF4}"/>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5529-4010-8F83-35253C99DAF4}"/>
              </c:ext>
            </c:extLst>
          </c:dPt>
          <c:dPt>
            <c:idx val="6"/>
            <c:bubble3D val="0"/>
            <c:spPr>
              <a:solidFill>
                <a:schemeClr val="tx1"/>
              </a:solidFill>
              <a:ln w="6350">
                <a:solidFill>
                  <a:schemeClr val="bg1"/>
                </a:solidFill>
              </a:ln>
              <a:effectLst/>
            </c:spPr>
            <c:extLst>
              <c:ext xmlns:c16="http://schemas.microsoft.com/office/drawing/2014/chart" uri="{C3380CC4-5D6E-409C-BE32-E72D297353CC}">
                <c16:uniqueId val="{0000000D-5529-4010-8F83-35253C99DAF4}"/>
              </c:ext>
            </c:extLst>
          </c:dPt>
          <c:dLbls>
            <c:dLbl>
              <c:idx val="4"/>
              <c:layout>
                <c:manualLayout>
                  <c:x val="-7.6690682323644543E-3"/>
                  <c:y val="-7.349617848807365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529-4010-8F83-35253C99DAF4}"/>
                </c:ext>
              </c:extLst>
            </c:dLbl>
            <c:dLbl>
              <c:idx val="5"/>
              <c:layout>
                <c:manualLayout>
                  <c:x val="4.6084285538700177E-2"/>
                  <c:y val="-0.14638728154760611"/>
                </c:manualLayout>
              </c:layout>
              <c:numFmt formatCode="0.0%" sourceLinked="0"/>
              <c:spPr>
                <a:solidFill>
                  <a:schemeClr val="tx1"/>
                </a:solidFill>
                <a:ln>
                  <a:noFill/>
                </a:ln>
                <a:effectLst/>
              </c:spPr>
              <c:txPr>
                <a:bodyPr wrap="square" lIns="38100" tIns="19050" rIns="38100" bIns="19050" anchor="ctr" anchorCtr="0">
                  <a:noAutofit/>
                </a:bodyPr>
                <a:lstStyle/>
                <a:p>
                  <a:pPr algn="ctr">
                    <a:defRPr lang="en-US" sz="9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9.9308352829003466E-2"/>
                      <c:h val="8.9625474868168145E-2"/>
                    </c:manualLayout>
                  </c15:layout>
                </c:ext>
                <c:ext xmlns:c16="http://schemas.microsoft.com/office/drawing/2014/chart" uri="{C3380CC4-5D6E-409C-BE32-E72D297353CC}">
                  <c16:uniqueId val="{0000000B-5529-4010-8F83-35253C99DAF4}"/>
                </c:ext>
              </c:extLst>
            </c:dLbl>
            <c:dLbl>
              <c:idx val="6"/>
              <c:layout>
                <c:manualLayout>
                  <c:x val="0"/>
                  <c:y val="-0.1175938855809178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529-4010-8F83-35253C99DAF4}"/>
                </c:ext>
              </c:extLst>
            </c:dLbl>
            <c:numFmt formatCode="0.0%"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Mieszkam sam(a)</c:v>
                </c:pt>
                <c:pt idx="1">
                  <c:v>2 osoby</c:v>
                </c:pt>
                <c:pt idx="2">
                  <c:v>3 osoby</c:v>
                </c:pt>
                <c:pt idx="3">
                  <c:v>4 osoby</c:v>
                </c:pt>
                <c:pt idx="4">
                  <c:v>5 i więcej osób</c:v>
                </c:pt>
                <c:pt idx="5">
                  <c:v>odmowa odpowiedzi</c:v>
                </c:pt>
              </c:strCache>
            </c:strRef>
          </c:cat>
          <c:val>
            <c:numRef>
              <c:f>Arkusz1!$B$2:$B$7</c:f>
              <c:numCache>
                <c:formatCode>###0%</c:formatCode>
                <c:ptCount val="6"/>
                <c:pt idx="0">
                  <c:v>0.16200000000000001</c:v>
                </c:pt>
                <c:pt idx="1">
                  <c:v>0.31900000000000001</c:v>
                </c:pt>
                <c:pt idx="2">
                  <c:v>0.19500000000000001</c:v>
                </c:pt>
                <c:pt idx="3">
                  <c:v>0.20599999999999999</c:v>
                </c:pt>
                <c:pt idx="4">
                  <c:v>0.1</c:v>
                </c:pt>
                <c:pt idx="5" formatCode="###0.0%">
                  <c:v>1.7999999999999999E-2</c:v>
                </c:pt>
              </c:numCache>
            </c:numRef>
          </c:val>
          <c:extLst>
            <c:ext xmlns:c16="http://schemas.microsoft.com/office/drawing/2014/chart" uri="{C3380CC4-5D6E-409C-BE32-E72D297353CC}">
              <c16:uniqueId val="{0000000E-5529-4010-8F83-35253C99DAF4}"/>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Arkusz1!$B$2:$B$7</c:f>
              <c:numCache>
                <c:formatCode>General</c:formatCode>
                <c:ptCount val="6"/>
                <c:pt idx="0" formatCode="0">
                  <c:v>11</c:v>
                </c:pt>
                <c:pt idx="1">
                  <c:v>9</c:v>
                </c:pt>
                <c:pt idx="2" formatCode="0">
                  <c:v>5</c:v>
                </c:pt>
                <c:pt idx="3" formatCode="0">
                  <c:v>11</c:v>
                </c:pt>
                <c:pt idx="4" formatCode="0">
                  <c:v>4</c:v>
                </c:pt>
                <c:pt idx="5" formatCode="0">
                  <c:v>4</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Arkusz1!$C$2:$C$7</c:f>
              <c:numCache>
                <c:formatCode>General</c:formatCode>
                <c:ptCount val="6"/>
                <c:pt idx="0" formatCode="0">
                  <c:v>47</c:v>
                </c:pt>
                <c:pt idx="1">
                  <c:v>50</c:v>
                </c:pt>
                <c:pt idx="2" formatCode="0">
                  <c:v>57</c:v>
                </c:pt>
                <c:pt idx="3" formatCode="0">
                  <c:v>53</c:v>
                </c:pt>
                <c:pt idx="4" formatCode="0">
                  <c:v>46</c:v>
                </c:pt>
                <c:pt idx="5" formatCode="0">
                  <c:v>51</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Arkusz1!$D$2:$D$7</c:f>
              <c:numCache>
                <c:formatCode>General</c:formatCode>
                <c:ptCount val="6"/>
                <c:pt idx="0" formatCode="0">
                  <c:v>13</c:v>
                </c:pt>
                <c:pt idx="1">
                  <c:v>11</c:v>
                </c:pt>
                <c:pt idx="2" formatCode="0">
                  <c:v>12</c:v>
                </c:pt>
                <c:pt idx="3" formatCode="0">
                  <c:v>11</c:v>
                </c:pt>
                <c:pt idx="4" formatCode="0">
                  <c:v>22</c:v>
                </c:pt>
                <c:pt idx="5" formatCode="0">
                  <c:v>27</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Arkusz1!$E$2:$E$7</c:f>
              <c:numCache>
                <c:formatCode>General</c:formatCode>
                <c:ptCount val="6"/>
                <c:pt idx="0" formatCode="0">
                  <c:v>5</c:v>
                </c:pt>
                <c:pt idx="1">
                  <c:v>6</c:v>
                </c:pt>
                <c:pt idx="2" formatCode="0">
                  <c:v>4</c:v>
                </c:pt>
                <c:pt idx="3" formatCode="0">
                  <c:v>6</c:v>
                </c:pt>
                <c:pt idx="4" formatCode="0">
                  <c:v>6</c:v>
                </c:pt>
                <c:pt idx="5" formatCode="0">
                  <c:v>4</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elete val="1"/>
              <c:extLst>
                <c:ext xmlns:c15="http://schemas.microsoft.com/office/drawing/2012/chart" uri="{CE6537A1-D6FC-4f65-9D91-7224C49458BB}"/>
                <c:ext xmlns:c16="http://schemas.microsoft.com/office/drawing/2014/chart" uri="{C3380CC4-5D6E-409C-BE32-E72D297353CC}">
                  <c16:uniqueId val="{00000008-2F57-4F67-A8A7-02EC9A386F46}"/>
                </c:ext>
              </c:extLst>
            </c:dLbl>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Arkusz1!$F$2:$F$7</c:f>
              <c:numCache>
                <c:formatCode>General</c:formatCode>
                <c:ptCount val="6"/>
                <c:pt idx="0" formatCode="0">
                  <c:v>14</c:v>
                </c:pt>
                <c:pt idx="1">
                  <c:v>9</c:v>
                </c:pt>
                <c:pt idx="2" formatCode="0">
                  <c:v>7</c:v>
                </c:pt>
                <c:pt idx="3" formatCode="0">
                  <c:v>9</c:v>
                </c:pt>
                <c:pt idx="4" formatCode="0">
                  <c:v>0</c:v>
                </c:pt>
                <c:pt idx="5" formatCode="0">
                  <c:v>0</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spAutoFit/>
              </a:bodyPr>
              <a:lstStyle/>
              <a:p>
                <a:pP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1">
                  <c:v>2018</c:v>
                </c:pt>
                <c:pt idx="2" formatCode="0">
                  <c:v>2014</c:v>
                </c:pt>
                <c:pt idx="3" formatCode="0">
                  <c:v>2013</c:v>
                </c:pt>
                <c:pt idx="4" formatCode="0">
                  <c:v>2012</c:v>
                </c:pt>
                <c:pt idx="5" formatCode="0">
                  <c:v>2011</c:v>
                </c:pt>
              </c:numCache>
            </c:numRef>
          </c:cat>
          <c:val>
            <c:numRef>
              <c:f>Arkusz1!$G$2:$G$7</c:f>
              <c:numCache>
                <c:formatCode>General</c:formatCode>
                <c:ptCount val="6"/>
                <c:pt idx="0" formatCode="0">
                  <c:v>11</c:v>
                </c:pt>
                <c:pt idx="1">
                  <c:v>15</c:v>
                </c:pt>
                <c:pt idx="2" formatCode="0">
                  <c:v>15</c:v>
                </c:pt>
                <c:pt idx="3" formatCode="0">
                  <c:v>10</c:v>
                </c:pt>
                <c:pt idx="4" formatCode="0">
                  <c:v>23</c:v>
                </c:pt>
                <c:pt idx="5" formatCode="0">
                  <c:v>14</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00"/>
        <c:overlap val="100"/>
        <c:axId val="674697336"/>
        <c:axId val="674694200"/>
      </c:barChart>
      <c:catAx>
        <c:axId val="674697336"/>
        <c:scaling>
          <c:orientation val="maxMin"/>
        </c:scaling>
        <c:delete val="0"/>
        <c:axPos val="l"/>
        <c:numFmt formatCode="0"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8.6999999999999993</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28.7</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27.7</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17</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17.899999999999999</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27.6</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25.8</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6.9</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gorzej</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11.6</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11.5</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pt idx="0">
                  <c:v>16.600000000000001</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878873094531801"/>
          <c:y val="0.21227336860961921"/>
          <c:w val="0.6380819287024811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93B8-4E84-92A2-3C410B940A67}"/>
                </c:ext>
              </c:extLst>
            </c:dLbl>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General</c:formatCode>
                <c:ptCount val="5"/>
                <c:pt idx="0">
                  <c:v>0</c:v>
                </c:pt>
                <c:pt idx="1">
                  <c:v>8.536585365853659</c:v>
                </c:pt>
                <c:pt idx="2">
                  <c:v>9.0047393364928912</c:v>
                </c:pt>
                <c:pt idx="3">
                  <c:v>8.5308056872037916</c:v>
                </c:pt>
                <c:pt idx="4">
                  <c:v>9.5709570957095718</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General</c:formatCode>
                <c:ptCount val="5"/>
                <c:pt idx="0">
                  <c:v>37.931034482758619</c:v>
                </c:pt>
                <c:pt idx="1">
                  <c:v>35.365853658536587</c:v>
                </c:pt>
                <c:pt idx="2">
                  <c:v>28.90995260663507</c:v>
                </c:pt>
                <c:pt idx="3">
                  <c:v>28.90995260663507</c:v>
                </c:pt>
                <c:pt idx="4">
                  <c:v>22.112211221122113</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General</c:formatCode>
                <c:ptCount val="5"/>
                <c:pt idx="0">
                  <c:v>24.137931034482758</c:v>
                </c:pt>
                <c:pt idx="1">
                  <c:v>26.422764227642276</c:v>
                </c:pt>
                <c:pt idx="2">
                  <c:v>29.383886255924168</c:v>
                </c:pt>
                <c:pt idx="3">
                  <c:v>29.857819905213269</c:v>
                </c:pt>
                <c:pt idx="4">
                  <c:v>26.402640264026399</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numFmt formatCode="#,##0" sourceLinked="0"/>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General</c:formatCode>
                <c:ptCount val="5"/>
                <c:pt idx="0">
                  <c:v>13.793103448275861</c:v>
                </c:pt>
                <c:pt idx="1">
                  <c:v>14.634146341463413</c:v>
                </c:pt>
                <c:pt idx="2">
                  <c:v>18.009478672985782</c:v>
                </c:pt>
                <c:pt idx="3">
                  <c:v>16.113744075829384</c:v>
                </c:pt>
                <c:pt idx="4">
                  <c:v>19.141914191419144</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numFmt formatCode="#,##0" sourceLinked="0"/>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General</c:formatCode>
                <c:ptCount val="5"/>
                <c:pt idx="0">
                  <c:v>24.137931034482758</c:v>
                </c:pt>
                <c:pt idx="1">
                  <c:v>15.040650406504067</c:v>
                </c:pt>
                <c:pt idx="2">
                  <c:v>14.691943127962084</c:v>
                </c:pt>
                <c:pt idx="3">
                  <c:v>16.587677725118482</c:v>
                </c:pt>
                <c:pt idx="4">
                  <c:v>22.772277227722775</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00"/>
        <c:overlap val="100"/>
        <c:axId val="674692240"/>
        <c:axId val="674698512"/>
      </c:barChart>
      <c:catAx>
        <c:axId val="674692240"/>
        <c:scaling>
          <c:orientation val="maxMin"/>
        </c:scaling>
        <c:delete val="0"/>
        <c:axPos val="l"/>
        <c:numFmt formatCode="General"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60142417053821"/>
          <c:y val="0.21227336860961921"/>
          <c:w val="0.5997676718666213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9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0.0</c:formatCode>
                <c:ptCount val="5"/>
                <c:pt idx="0">
                  <c:v>27.586206896551722</c:v>
                </c:pt>
                <c:pt idx="1">
                  <c:v>23.983739837398375</c:v>
                </c:pt>
                <c:pt idx="2">
                  <c:v>26.540284360189574</c:v>
                </c:pt>
                <c:pt idx="3">
                  <c:v>30.805687203791472</c:v>
                </c:pt>
                <c:pt idx="4">
                  <c:v>29.042904290429046</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9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0.0</c:formatCode>
                <c:ptCount val="5"/>
                <c:pt idx="0">
                  <c:v>34.482758620689658</c:v>
                </c:pt>
                <c:pt idx="1">
                  <c:v>28.455284552845526</c:v>
                </c:pt>
                <c:pt idx="2">
                  <c:v>27.014218009478675</c:v>
                </c:pt>
                <c:pt idx="3">
                  <c:v>25.118483412322274</c:v>
                </c:pt>
                <c:pt idx="4">
                  <c:v>22.442244224422442</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9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0.0</c:formatCode>
                <c:ptCount val="5"/>
                <c:pt idx="0">
                  <c:v>10.344827586206897</c:v>
                </c:pt>
                <c:pt idx="1">
                  <c:v>8.536585365853659</c:v>
                </c:pt>
                <c:pt idx="2">
                  <c:v>9.0047393364928912</c:v>
                </c:pt>
                <c:pt idx="3">
                  <c:v>5.2132701421800949</c:v>
                </c:pt>
                <c:pt idx="4">
                  <c:v>4.9504950495049505</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numFmt formatCode="#,##0" sourceLinked="0"/>
            <c:spPr>
              <a:noFill/>
              <a:ln>
                <a:noFill/>
              </a:ln>
              <a:effectLst/>
            </c:spPr>
            <c:txPr>
              <a:bodyPr anchorCtr="0"/>
              <a:lstStyle/>
              <a:p>
                <a:pPr algn="ctr">
                  <a:defRPr lang="en-US" sz="9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0.0</c:formatCode>
                <c:ptCount val="5"/>
                <c:pt idx="0">
                  <c:v>17.241379310344829</c:v>
                </c:pt>
                <c:pt idx="1">
                  <c:v>12.195121951219512</c:v>
                </c:pt>
                <c:pt idx="2">
                  <c:v>11.848341232227488</c:v>
                </c:pt>
                <c:pt idx="3">
                  <c:v>10.42654028436019</c:v>
                </c:pt>
                <c:pt idx="4">
                  <c:v>11.221122112211221</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F57-4F67-A8A7-02EC9A386F46}"/>
                </c:ext>
              </c:extLst>
            </c:dLbl>
            <c:numFmt formatCode="#,##0" sourceLinked="0"/>
            <c:spPr>
              <a:noFill/>
              <a:ln>
                <a:noFill/>
              </a:ln>
              <a:effectLst/>
            </c:spPr>
            <c:txPr>
              <a:bodyPr anchorCtr="0"/>
              <a:lstStyle/>
              <a:p>
                <a:pPr algn="ctr">
                  <a:defRPr lang="en-US" sz="9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0.0</c:formatCode>
                <c:ptCount val="5"/>
                <c:pt idx="0">
                  <c:v>3.4482758620689653</c:v>
                </c:pt>
                <c:pt idx="1">
                  <c:v>12.601626016260163</c:v>
                </c:pt>
                <c:pt idx="2">
                  <c:v>9.9526066350710902</c:v>
                </c:pt>
                <c:pt idx="3">
                  <c:v>14.691943127962084</c:v>
                </c:pt>
                <c:pt idx="4">
                  <c:v>10.231023102310232</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numFmt formatCode="#,##0" sourceLinked="0"/>
            <c:spPr>
              <a:noFill/>
              <a:ln>
                <a:noFill/>
              </a:ln>
              <a:effectLst/>
            </c:spPr>
            <c:txPr>
              <a:bodyPr wrap="square" lIns="38100" tIns="19050" rIns="38100" bIns="19050" anchor="ctr">
                <a:spAutoFit/>
              </a:bodyPr>
              <a:lstStyle/>
              <a:p>
                <a:pPr>
                  <a:defRPr lang="en-US" sz="9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Arkusz1!$G$2:$G$6</c:f>
              <c:numCache>
                <c:formatCode>0.0</c:formatCode>
                <c:ptCount val="5"/>
                <c:pt idx="0">
                  <c:v>6.8965517241379306</c:v>
                </c:pt>
                <c:pt idx="1">
                  <c:v>14.227642276422763</c:v>
                </c:pt>
                <c:pt idx="2">
                  <c:v>15.639810426540285</c:v>
                </c:pt>
                <c:pt idx="3">
                  <c:v>13.744075829383887</c:v>
                </c:pt>
                <c:pt idx="4">
                  <c:v>22.112211221122113</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00"/>
        <c:overlap val="100"/>
        <c:axId val="674697336"/>
        <c:axId val="674694200"/>
      </c:barChart>
      <c:catAx>
        <c:axId val="674697336"/>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Arkusz1!$B$2</c:f>
              <c:numCache>
                <c:formatCode>0</c:formatCode>
                <c:ptCount val="1"/>
                <c:pt idx="0">
                  <c:v>8.6999999999999993</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Arkusz1!$C$2</c:f>
              <c:numCache>
                <c:formatCode>0</c:formatCode>
                <c:ptCount val="1"/>
                <c:pt idx="0">
                  <c:v>28.7</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Arkusz1!$D$2</c:f>
              <c:numCache>
                <c:formatCode>0</c:formatCode>
                <c:ptCount val="1"/>
                <c:pt idx="0">
                  <c:v>27.7</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Arkusz1!$E$2</c:f>
              <c:numCache>
                <c:formatCode>0</c:formatCode>
                <c:ptCount val="1"/>
                <c:pt idx="0">
                  <c:v>17</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2020</c:v>
                </c:pt>
              </c:numCache>
            </c:numRef>
          </c:cat>
          <c:val>
            <c:numRef>
              <c:f>Arkusz1!$F$2</c:f>
              <c:numCache>
                <c:formatCode>0</c:formatCode>
                <c:ptCount val="1"/>
                <c:pt idx="0">
                  <c:v>17.899999999999999</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27.6</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25.8</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6.9</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11.6</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11.5</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pt idx="0">
                  <c:v>16.600000000000001</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377260139436323"/>
          <c:y val="0.24518884194443177"/>
          <c:w val="0.42006661433323367"/>
          <c:h val="0.66921164063725236"/>
        </c:manualLayout>
      </c:layout>
      <c:doughnutChart>
        <c:varyColors val="1"/>
        <c:ser>
          <c:idx val="0"/>
          <c:order val="0"/>
          <c:tx>
            <c:strRef>
              <c:f>Arkusz1!$B$1</c:f>
              <c:strCache>
                <c:ptCount val="1"/>
                <c:pt idx="0">
                  <c:v>segment finansowy</c:v>
                </c:pt>
              </c:strCache>
            </c:strRef>
          </c:tx>
          <c:spPr>
            <a:ln w="3175"/>
          </c:spPr>
          <c:dPt>
            <c:idx val="0"/>
            <c:bubble3D val="0"/>
            <c:spPr>
              <a:solidFill>
                <a:schemeClr val="tx2"/>
              </a:solidFill>
              <a:ln w="3175">
                <a:solidFill>
                  <a:schemeClr val="bg1"/>
                </a:solidFill>
              </a:ln>
              <a:effectLst/>
            </c:spPr>
            <c:extLst>
              <c:ext xmlns:c16="http://schemas.microsoft.com/office/drawing/2014/chart" uri="{C3380CC4-5D6E-409C-BE32-E72D297353CC}">
                <c16:uniqueId val="{00000001-AA26-488D-A261-24D3D2020B07}"/>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AA26-488D-A261-24D3D2020B07}"/>
              </c:ext>
            </c:extLst>
          </c:dPt>
          <c:dPt>
            <c:idx val="2"/>
            <c:bubble3D val="0"/>
            <c:spPr>
              <a:solidFill>
                <a:schemeClr val="accent5"/>
              </a:solidFill>
              <a:ln w="3175">
                <a:solidFill>
                  <a:schemeClr val="bg1"/>
                </a:solidFill>
              </a:ln>
              <a:effectLst/>
            </c:spPr>
            <c:extLst>
              <c:ext xmlns:c16="http://schemas.microsoft.com/office/drawing/2014/chart" uri="{C3380CC4-5D6E-409C-BE32-E72D297353CC}">
                <c16:uniqueId val="{00000005-AA26-488D-A261-24D3D2020B07}"/>
              </c:ext>
            </c:extLst>
          </c:dPt>
          <c:dPt>
            <c:idx val="3"/>
            <c:bubble3D val="0"/>
            <c:spPr>
              <a:solidFill>
                <a:schemeClr val="tx1"/>
              </a:solidFill>
              <a:ln w="3175">
                <a:solidFill>
                  <a:schemeClr val="bg1"/>
                </a:solidFill>
              </a:ln>
              <a:effectLst/>
            </c:spPr>
            <c:extLst>
              <c:ext xmlns:c16="http://schemas.microsoft.com/office/drawing/2014/chart" uri="{C3380CC4-5D6E-409C-BE32-E72D297353CC}">
                <c16:uniqueId val="{00000007-AA26-488D-A261-24D3D2020B07}"/>
              </c:ext>
            </c:extLst>
          </c:dPt>
          <c:dPt>
            <c:idx val="4"/>
            <c:bubble3D val="0"/>
            <c:spPr>
              <a:solidFill>
                <a:schemeClr val="accent1">
                  <a:lumMod val="20000"/>
                  <a:lumOff val="80000"/>
                </a:schemeClr>
              </a:solidFill>
              <a:ln w="3175">
                <a:solidFill>
                  <a:schemeClr val="bg1"/>
                </a:solidFill>
              </a:ln>
              <a:effectLst/>
            </c:spPr>
            <c:extLst>
              <c:ext xmlns:c16="http://schemas.microsoft.com/office/drawing/2014/chart" uri="{C3380CC4-5D6E-409C-BE32-E72D297353CC}">
                <c16:uniqueId val="{00000009-AA26-488D-A261-24D3D2020B07}"/>
              </c:ext>
            </c:extLst>
          </c:dPt>
          <c:dPt>
            <c:idx val="5"/>
            <c:bubble3D val="0"/>
            <c:spPr>
              <a:solidFill>
                <a:schemeClr val="accent1">
                  <a:lumMod val="60000"/>
                  <a:lumOff val="40000"/>
                </a:schemeClr>
              </a:solidFill>
              <a:ln w="3175">
                <a:solidFill>
                  <a:schemeClr val="bg1"/>
                </a:solidFill>
              </a:ln>
              <a:effectLst/>
            </c:spPr>
            <c:extLst>
              <c:ext xmlns:c16="http://schemas.microsoft.com/office/drawing/2014/chart" uri="{C3380CC4-5D6E-409C-BE32-E72D297353CC}">
                <c16:uniqueId val="{0000000B-AA26-488D-A261-24D3D2020B07}"/>
              </c:ext>
            </c:extLst>
          </c:dPt>
          <c:dPt>
            <c:idx val="6"/>
            <c:bubble3D val="0"/>
            <c:spPr>
              <a:solidFill>
                <a:schemeClr val="accent1"/>
              </a:solidFill>
              <a:ln w="3175"/>
            </c:spPr>
            <c:extLst>
              <c:ext xmlns:c16="http://schemas.microsoft.com/office/drawing/2014/chart" uri="{C3380CC4-5D6E-409C-BE32-E72D297353CC}">
                <c16:uniqueId val="{0000000E-AA26-488D-A261-24D3D2020B07}"/>
              </c:ext>
            </c:extLst>
          </c:dPt>
          <c:dPt>
            <c:idx val="7"/>
            <c:bubble3D val="0"/>
            <c:spPr>
              <a:solidFill>
                <a:schemeClr val="tx1"/>
              </a:solidFill>
              <a:ln w="3175"/>
            </c:spPr>
            <c:extLst>
              <c:ext xmlns:c16="http://schemas.microsoft.com/office/drawing/2014/chart" uri="{C3380CC4-5D6E-409C-BE32-E72D297353CC}">
                <c16:uniqueId val="{0000000F-AA26-488D-A261-24D3D2020B07}"/>
              </c:ext>
            </c:extLst>
          </c:dPt>
          <c:dLbls>
            <c:dLbl>
              <c:idx val="4"/>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9-AA26-488D-A261-24D3D2020B07}"/>
                </c:ext>
              </c:extLst>
            </c:dLbl>
            <c:dLbl>
              <c:idx val="5"/>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pl-PL" sz="11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B-AA26-488D-A261-24D3D2020B07}"/>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Arkusz1!$A$2:$A$6</c:f>
              <c:strCache>
                <c:ptCount val="5"/>
                <c:pt idx="0">
                  <c:v>do 2000 zł </c:v>
                </c:pt>
                <c:pt idx="1">
                  <c:v>2000-4500 zł</c:v>
                </c:pt>
                <c:pt idx="2">
                  <c:v>powyżej 4500 zł</c:v>
                </c:pt>
                <c:pt idx="3">
                  <c:v>trudno powiedzieć</c:v>
                </c:pt>
                <c:pt idx="4">
                  <c:v> odmowa odpowiedzi</c:v>
                </c:pt>
              </c:strCache>
            </c:strRef>
          </c:cat>
          <c:val>
            <c:numRef>
              <c:f>Arkusz1!$B$2:$B$6</c:f>
              <c:numCache>
                <c:formatCode>###0%</c:formatCode>
                <c:ptCount val="5"/>
                <c:pt idx="0">
                  <c:v>0.21299999999999999</c:v>
                </c:pt>
                <c:pt idx="1">
                  <c:v>0.34599999999999997</c:v>
                </c:pt>
                <c:pt idx="2">
                  <c:v>0.187</c:v>
                </c:pt>
                <c:pt idx="3">
                  <c:v>5.8000000000000003E-2</c:v>
                </c:pt>
                <c:pt idx="4">
                  <c:v>0.19600000000000001</c:v>
                </c:pt>
              </c:numCache>
            </c:numRef>
          </c:val>
          <c:extLst>
            <c:ext xmlns:c16="http://schemas.microsoft.com/office/drawing/2014/chart" uri="{C3380CC4-5D6E-409C-BE32-E72D297353CC}">
              <c16:uniqueId val="{0000000C-AA26-488D-A261-24D3D2020B07}"/>
            </c:ext>
          </c:extLst>
        </c:ser>
        <c:dLbls>
          <c:showLegendKey val="0"/>
          <c:showVal val="1"/>
          <c:showCatName val="0"/>
          <c:showSerName val="0"/>
          <c:showPercent val="0"/>
          <c:showBubbleSize val="0"/>
          <c:showLeaderLines val="1"/>
        </c:dLbls>
        <c:firstSliceAng val="0"/>
        <c:holeSize val="55"/>
      </c:doughnutChart>
      <c:spPr>
        <a:noFill/>
        <a:ln w="3175">
          <a:noFill/>
        </a:ln>
        <a:effectLst/>
      </c:spPr>
    </c:plotArea>
    <c:legend>
      <c:legendPos val="r"/>
      <c:layout>
        <c:manualLayout>
          <c:xMode val="edge"/>
          <c:yMode val="edge"/>
          <c:x val="0.3787663156589321"/>
          <c:y val="0.73419499676265754"/>
          <c:w val="0.53655711051526367"/>
          <c:h val="0.19999329629714452"/>
        </c:manualLayout>
      </c:layout>
      <c:overlay val="0"/>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932615509061745"/>
          <c:y val="0.22067616005663615"/>
          <c:w val="0.6906738449093825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A5F6-4704-A173-7FAE9B7FD75A}"/>
                </c:ext>
              </c:extLst>
            </c:dLbl>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Arkusz1!$B$2:$B$5</c:f>
              <c:numCache>
                <c:formatCode>0</c:formatCode>
                <c:ptCount val="4"/>
                <c:pt idx="0">
                  <c:v>8.5106382978723403</c:v>
                </c:pt>
                <c:pt idx="1">
                  <c:v>8.6792452830188669</c:v>
                </c:pt>
                <c:pt idx="2">
                  <c:v>0</c:v>
                </c:pt>
                <c:pt idx="3">
                  <c:v>11.842105263157894</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Arkusz1!$C$2:$C$5</c:f>
              <c:numCache>
                <c:formatCode>0</c:formatCode>
                <c:ptCount val="4"/>
                <c:pt idx="0">
                  <c:v>30.547112462006076</c:v>
                </c:pt>
                <c:pt idx="1">
                  <c:v>23.773584905660378</c:v>
                </c:pt>
                <c:pt idx="2">
                  <c:v>33.333333333333329</c:v>
                </c:pt>
                <c:pt idx="3">
                  <c:v>30.263157894736842</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Arkusz1!$D$2:$D$5</c:f>
              <c:numCache>
                <c:formatCode>0</c:formatCode>
                <c:ptCount val="4"/>
                <c:pt idx="0">
                  <c:v>28.723404255319153</c:v>
                </c:pt>
                <c:pt idx="1">
                  <c:v>26.79245283018868</c:v>
                </c:pt>
                <c:pt idx="2">
                  <c:v>33.333333333333329</c:v>
                </c:pt>
                <c:pt idx="3">
                  <c:v>21.052631578947366</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numFmt formatCode="#,##0" sourceLinked="0"/>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Arkusz1!$E$2:$E$5</c:f>
              <c:numCache>
                <c:formatCode>0</c:formatCode>
                <c:ptCount val="4"/>
                <c:pt idx="0">
                  <c:v>16.565349544072948</c:v>
                </c:pt>
                <c:pt idx="1">
                  <c:v>19.622641509433965</c:v>
                </c:pt>
                <c:pt idx="2">
                  <c:v>16.666666666666664</c:v>
                </c:pt>
                <c:pt idx="3">
                  <c:v>19.736842105263158</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numFmt formatCode="#,##0" sourceLinked="0"/>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Arkusz1!$F$2:$F$5</c:f>
              <c:numCache>
                <c:formatCode>0</c:formatCode>
                <c:ptCount val="4"/>
                <c:pt idx="0">
                  <c:v>15.653495440729484</c:v>
                </c:pt>
                <c:pt idx="1">
                  <c:v>21.132075471698116</c:v>
                </c:pt>
                <c:pt idx="2">
                  <c:v>16.666666666666664</c:v>
                </c:pt>
                <c:pt idx="3">
                  <c:v>17.105263157894736</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16"/>
        <c:overlap val="100"/>
        <c:axId val="674692240"/>
        <c:axId val="674698512"/>
      </c:barChart>
      <c:catAx>
        <c:axId val="674692240"/>
        <c:scaling>
          <c:orientation val="maxMin"/>
        </c:scaling>
        <c:delete val="0"/>
        <c:axPos val="l"/>
        <c:numFmt formatCode="General"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660142417053821"/>
          <c:y val="0.21227336860961921"/>
          <c:w val="0.5997676718666213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Arkusz1!$B$2:$B$5</c:f>
              <c:numCache>
                <c:formatCode>0</c:formatCode>
                <c:ptCount val="4"/>
                <c:pt idx="0">
                  <c:v>27.200000000000003</c:v>
                </c:pt>
                <c:pt idx="1">
                  <c:v>28.30188679245283</c:v>
                </c:pt>
                <c:pt idx="2">
                  <c:v>25</c:v>
                </c:pt>
                <c:pt idx="3">
                  <c:v>28.9</c:v>
                </c:pt>
              </c:numCache>
            </c:numRef>
          </c:val>
          <c:extLst>
            <c:ext xmlns:c16="http://schemas.microsoft.com/office/drawing/2014/chart" uri="{C3380CC4-5D6E-409C-BE32-E72D297353CC}">
              <c16:uniqueId val="{00000000-2F57-4F67-A8A7-02EC9A386F46}"/>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Arkusz1!$C$2:$C$5</c:f>
              <c:numCache>
                <c:formatCode>0</c:formatCode>
                <c:ptCount val="4"/>
                <c:pt idx="0">
                  <c:v>27.500000000000004</c:v>
                </c:pt>
                <c:pt idx="1">
                  <c:v>21.509433962264151</c:v>
                </c:pt>
                <c:pt idx="2">
                  <c:v>33.333333333333329</c:v>
                </c:pt>
                <c:pt idx="3">
                  <c:v>25</c:v>
                </c:pt>
              </c:numCache>
            </c:numRef>
          </c:val>
          <c:extLst>
            <c:ext xmlns:c16="http://schemas.microsoft.com/office/drawing/2014/chart" uri="{C3380CC4-5D6E-409C-BE32-E72D297353CC}">
              <c16:uniqueId val="{00000001-2F57-4F67-A8A7-02EC9A386F46}"/>
            </c:ext>
          </c:extLst>
        </c:ser>
        <c:ser>
          <c:idx val="1"/>
          <c:order val="2"/>
          <c:tx>
            <c:strRef>
              <c:f>Arkusz1!$D$1</c:f>
              <c:strCache>
                <c:ptCount val="1"/>
                <c:pt idx="0">
                  <c:v>raczej gorzej</c:v>
                </c:pt>
              </c:strCache>
            </c:strRef>
          </c:tx>
          <c:spPr>
            <a:solidFill>
              <a:srgbClr val="FFCA21"/>
            </a:solidFill>
            <a:ln w="25527">
              <a:noFill/>
            </a:ln>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0-F985-41D2-BDF6-E52DAB535413}"/>
                </c:ext>
              </c:extLst>
            </c:dLbl>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Arkusz1!$D$2:$D$5</c:f>
              <c:numCache>
                <c:formatCode>0</c:formatCode>
                <c:ptCount val="4"/>
                <c:pt idx="0">
                  <c:v>7.8</c:v>
                </c:pt>
                <c:pt idx="1">
                  <c:v>4.5283018867924527</c:v>
                </c:pt>
                <c:pt idx="2">
                  <c:v>0</c:v>
                </c:pt>
                <c:pt idx="3">
                  <c:v>6.6000000000000005</c:v>
                </c:pt>
              </c:numCache>
            </c:numRef>
          </c:val>
          <c:extLst>
            <c:ext xmlns:c16="http://schemas.microsoft.com/office/drawing/2014/chart" uri="{C3380CC4-5D6E-409C-BE32-E72D297353CC}">
              <c16:uniqueId val="{00000002-2F57-4F67-A8A7-02EC9A386F46}"/>
            </c:ext>
          </c:extLst>
        </c:ser>
        <c:ser>
          <c:idx val="2"/>
          <c:order val="3"/>
          <c:tx>
            <c:strRef>
              <c:f>Arkusz1!$E$1</c:f>
              <c:strCache>
                <c:ptCount val="1"/>
                <c:pt idx="0">
                  <c:v>zdecydowanie gorzej</c:v>
                </c:pt>
              </c:strCache>
            </c:strRef>
          </c:tx>
          <c:spPr>
            <a:solidFill>
              <a:srgbClr val="E54337"/>
            </a:solidFill>
          </c:spPr>
          <c:invertIfNegative val="0"/>
          <c:dLbls>
            <c:numFmt formatCode="#,##0" sourceLinked="0"/>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4"/>
                <c:pt idx="0">
                  <c:v>Pracujący</c:v>
                </c:pt>
                <c:pt idx="1">
                  <c:v>Emeryt,
rencista</c:v>
                </c:pt>
                <c:pt idx="2">
                  <c:v>Uczeń, student*</c:v>
                </c:pt>
                <c:pt idx="3">
                  <c:v>Niepracujący</c:v>
                </c:pt>
              </c:strCache>
            </c:strRef>
          </c:cat>
          <c:val>
            <c:numRef>
              <c:f>Arkusz1!$E$2:$E$5</c:f>
              <c:numCache>
                <c:formatCode>0</c:formatCode>
                <c:ptCount val="4"/>
                <c:pt idx="0">
                  <c:v>10.8</c:v>
                </c:pt>
                <c:pt idx="1">
                  <c:v>12.452830188679245</c:v>
                </c:pt>
                <c:pt idx="2">
                  <c:v>25</c:v>
                </c:pt>
                <c:pt idx="3">
                  <c:v>11.8</c:v>
                </c:pt>
              </c:numCache>
            </c:numRef>
          </c:val>
          <c:extLst>
            <c:ext xmlns:c16="http://schemas.microsoft.com/office/drawing/2014/chart" uri="{C3380CC4-5D6E-409C-BE32-E72D297353CC}">
              <c16:uniqueId val="{00000003-2F57-4F67-A8A7-02EC9A386F46}"/>
            </c:ext>
          </c:extLst>
        </c:ser>
        <c:ser>
          <c:idx val="3"/>
          <c:order val="4"/>
          <c:tx>
            <c:strRef>
              <c:f>Arkusz1!$F$1</c:f>
              <c:strCache>
                <c:ptCount val="1"/>
                <c:pt idx="0">
                  <c:v>nie ulegnie zmianie</c:v>
                </c:pt>
              </c:strCache>
            </c:strRef>
          </c:tx>
          <c:spPr>
            <a:solidFill>
              <a:srgbClr val="004B88"/>
            </a:solidFill>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1-F985-41D2-BDF6-E52DAB535413}"/>
                </c:ext>
              </c:extLst>
            </c:dLbl>
            <c:dLbl>
              <c:idx val="3"/>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F57-4F67-A8A7-02EC9A386F46}"/>
                </c:ext>
              </c:extLst>
            </c:dLbl>
            <c:dLbl>
              <c:idx val="4"/>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F57-4F67-A8A7-02EC9A386F46}"/>
                </c:ext>
              </c:extLst>
            </c:dLbl>
            <c:numFmt formatCode="#,##0" sourceLinked="0"/>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Pracujący</c:v>
                </c:pt>
                <c:pt idx="1">
                  <c:v>Emeryt,
rencista</c:v>
                </c:pt>
                <c:pt idx="2">
                  <c:v>Uczeń, student*</c:v>
                </c:pt>
                <c:pt idx="3">
                  <c:v>Niepracujący</c:v>
                </c:pt>
              </c:strCache>
            </c:strRef>
          </c:cat>
          <c:val>
            <c:numRef>
              <c:f>Arkusz1!$F$2:$F$5</c:f>
              <c:numCache>
                <c:formatCode>0</c:formatCode>
                <c:ptCount val="4"/>
                <c:pt idx="0">
                  <c:v>11.9</c:v>
                </c:pt>
                <c:pt idx="1">
                  <c:v>10.566037735849058</c:v>
                </c:pt>
                <c:pt idx="2">
                  <c:v>0</c:v>
                </c:pt>
                <c:pt idx="3">
                  <c:v>14.499999999999998</c:v>
                </c:pt>
              </c:numCache>
            </c:numRef>
          </c:val>
          <c:extLst>
            <c:ext xmlns:c16="http://schemas.microsoft.com/office/drawing/2014/chart" uri="{C3380CC4-5D6E-409C-BE32-E72D297353CC}">
              <c16:uniqueId val="{00000004-2F57-4F67-A8A7-02EC9A386F46}"/>
            </c:ext>
          </c:extLst>
        </c:ser>
        <c:ser>
          <c:idx val="4"/>
          <c:order val="5"/>
          <c:tx>
            <c:strRef>
              <c:f>Arkusz1!$G$1</c:f>
              <c:strCache>
                <c:ptCount val="1"/>
                <c:pt idx="0">
                  <c:v>trudno powiedzieć</c:v>
                </c:pt>
              </c:strCache>
            </c:strRef>
          </c:tx>
          <c:spPr>
            <a:solidFill>
              <a:srgbClr val="CDCDCD"/>
            </a:solidFill>
          </c:spPr>
          <c:invertIfNegative val="0"/>
          <c:dLbls>
            <c:numFmt formatCode="#,##0" sourceLinked="0"/>
            <c:spPr>
              <a:noFill/>
              <a:ln>
                <a:noFill/>
              </a:ln>
              <a:effectLst/>
            </c:spPr>
            <c:txPr>
              <a:bodyPr wrap="square" lIns="38100" tIns="19050" rIns="38100" bIns="19050" anchor="ctr">
                <a:spAutoFit/>
              </a:bodyPr>
              <a:lstStyle/>
              <a:p>
                <a:pP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Arkusz1!$A$2:$A$5</c:f>
              <c:strCache>
                <c:ptCount val="4"/>
                <c:pt idx="0">
                  <c:v>Pracujący</c:v>
                </c:pt>
                <c:pt idx="1">
                  <c:v>Emeryt,
rencista</c:v>
                </c:pt>
                <c:pt idx="2">
                  <c:v>Uczeń, student*</c:v>
                </c:pt>
                <c:pt idx="3">
                  <c:v>Niepracujący</c:v>
                </c:pt>
              </c:strCache>
            </c:strRef>
          </c:cat>
          <c:val>
            <c:numRef>
              <c:f>Arkusz1!$G$2:$G$5</c:f>
              <c:numCache>
                <c:formatCode>0</c:formatCode>
                <c:ptCount val="4"/>
                <c:pt idx="0">
                  <c:v>14.899999999999999</c:v>
                </c:pt>
                <c:pt idx="1">
                  <c:v>22.641509433962266</c:v>
                </c:pt>
                <c:pt idx="2">
                  <c:v>16.666666666666664</c:v>
                </c:pt>
                <c:pt idx="3">
                  <c:v>13.200000000000001</c:v>
                </c:pt>
              </c:numCache>
            </c:numRef>
          </c:val>
          <c:extLst>
            <c:ext xmlns:c16="http://schemas.microsoft.com/office/drawing/2014/chart" uri="{C3380CC4-5D6E-409C-BE32-E72D297353CC}">
              <c16:uniqueId val="{00000006-2F57-4F67-A8A7-02EC9A386F46}"/>
            </c:ext>
          </c:extLst>
        </c:ser>
        <c:dLbls>
          <c:showLegendKey val="0"/>
          <c:showVal val="1"/>
          <c:showCatName val="0"/>
          <c:showSerName val="0"/>
          <c:showPercent val="0"/>
          <c:showBubbleSize val="0"/>
        </c:dLbls>
        <c:gapWidth val="116"/>
        <c:overlap val="100"/>
        <c:axId val="674697336"/>
        <c:axId val="674694200"/>
      </c:barChart>
      <c:catAx>
        <c:axId val="674697336"/>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Arial"/>
              </a:defRPr>
            </a:pPr>
            <a:endParaRPr lang="pl-PL"/>
          </a:p>
        </c:txPr>
        <c:crossAx val="674694200"/>
        <c:crosses val="autoZero"/>
        <c:auto val="1"/>
        <c:lblAlgn val="ctr"/>
        <c:lblOffset val="100"/>
        <c:tickLblSkip val="1"/>
        <c:tickMarkSkip val="1"/>
        <c:noMultiLvlLbl val="0"/>
      </c:catAx>
      <c:valAx>
        <c:axId val="674694200"/>
        <c:scaling>
          <c:orientation val="minMax"/>
        </c:scaling>
        <c:delete val="0"/>
        <c:axPos val="t"/>
        <c:numFmt formatCode="0%" sourceLinked="1"/>
        <c:majorTickMark val="none"/>
        <c:minorTickMark val="none"/>
        <c:tickLblPos val="none"/>
        <c:spPr>
          <a:ln w="9572">
            <a:noFill/>
          </a:ln>
        </c:spPr>
        <c:crossAx val="674697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8363-4021-A688-40A536A31D55}"/>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8363-4021-A688-40A536A31D55}"/>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8363-4021-A688-40A536A31D55}"/>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8363-4021-A688-40A536A31D55}"/>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8363-4021-A688-40A536A31D55}"/>
            </c:ext>
          </c:extLst>
        </c:ser>
        <c:dLbls>
          <c:showLegendKey val="0"/>
          <c:showVal val="1"/>
          <c:showCatName val="0"/>
          <c:showSerName val="0"/>
          <c:showPercent val="0"/>
          <c:showBubbleSize val="0"/>
        </c:dLbls>
        <c:gapWidth val="100"/>
        <c:overlap val="100"/>
        <c:axId val="674699688"/>
        <c:axId val="674696160"/>
      </c:barChart>
      <c:catAx>
        <c:axId val="674699688"/>
        <c:scaling>
          <c:orientation val="maxMin"/>
        </c:scaling>
        <c:delete val="1"/>
        <c:axPos val="l"/>
        <c:numFmt formatCode="General" sourceLinked="1"/>
        <c:majorTickMark val="none"/>
        <c:minorTickMark val="none"/>
        <c:tickLblPos val="nextTo"/>
        <c:crossAx val="674696160"/>
        <c:crosses val="autoZero"/>
        <c:auto val="1"/>
        <c:lblAlgn val="ctr"/>
        <c:lblOffset val="100"/>
        <c:tickLblSkip val="1"/>
        <c:tickMarkSkip val="1"/>
        <c:noMultiLvlLbl val="0"/>
      </c:catAx>
      <c:valAx>
        <c:axId val="674696160"/>
        <c:scaling>
          <c:orientation val="minMax"/>
        </c:scaling>
        <c:delete val="0"/>
        <c:axPos val="t"/>
        <c:numFmt formatCode="0%" sourceLinked="1"/>
        <c:majorTickMark val="none"/>
        <c:minorTickMark val="none"/>
        <c:tickLblPos val="none"/>
        <c:spPr>
          <a:ln w="9572">
            <a:noFill/>
          </a:ln>
        </c:spPr>
        <c:crossAx val="674699688"/>
        <c:crosses val="autoZero"/>
        <c:crossBetween val="between"/>
      </c:valAx>
      <c:spPr>
        <a:noFill/>
        <a:ln w="25400">
          <a:noFill/>
        </a:ln>
      </c:spPr>
    </c:plotArea>
    <c:legend>
      <c:legendPos val="t"/>
      <c:layout>
        <c:manualLayout>
          <c:xMode val="edge"/>
          <c:yMode val="edge"/>
          <c:x val="0"/>
          <c:y val="4.1246127355221394E-2"/>
          <c:w val="0.99991692229585061"/>
          <c:h val="0.55571493155905238"/>
        </c:manualLayout>
      </c:layout>
      <c:overlay val="0"/>
      <c:spPr>
        <a:noFill/>
        <a:ln w="25527">
          <a:noFill/>
        </a:ln>
      </c:spPr>
    </c:legend>
    <c:plotVisOnly val="1"/>
    <c:dispBlanksAs val="gap"/>
    <c:showDLblsOverMax val="0"/>
  </c:chart>
  <c:spPr>
    <a:noFill/>
    <a:ln>
      <a:noFill/>
    </a:ln>
  </c:spPr>
  <c:txPr>
    <a:bodyPr/>
    <a:lstStyle/>
    <a:p>
      <a:pPr>
        <a:defRPr sz="900" b="0" i="0" u="none" strike="noStrike" baseline="0">
          <a:solidFill>
            <a:srgbClr val="58595B"/>
          </a:solidFill>
          <a:latin typeface="+mj-lt"/>
          <a:ea typeface="Arial"/>
          <a:cs typeface="Arial"/>
        </a:defRPr>
      </a:pPr>
      <a:endParaRPr lang="pl-PL"/>
    </a:p>
  </c:txPr>
  <c:externalData r:id="rId2">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8.6999999999999993</c:v>
                </c:pt>
              </c:numCache>
            </c:numRef>
          </c:val>
          <c:extLst>
            <c:ext xmlns:c16="http://schemas.microsoft.com/office/drawing/2014/chart" uri="{C3380CC4-5D6E-409C-BE32-E72D297353CC}">
              <c16:uniqueId val="{00000000-EFE3-4AF9-9423-B8D0D66ABCCC}"/>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28.7</c:v>
                </c:pt>
              </c:numCache>
            </c:numRef>
          </c:val>
          <c:extLst>
            <c:ext xmlns:c16="http://schemas.microsoft.com/office/drawing/2014/chart" uri="{C3380CC4-5D6E-409C-BE32-E72D297353CC}">
              <c16:uniqueId val="{00000001-EFE3-4AF9-9423-B8D0D66ABCCC}"/>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27.7</c:v>
                </c:pt>
              </c:numCache>
            </c:numRef>
          </c:val>
          <c:extLst>
            <c:ext xmlns:c16="http://schemas.microsoft.com/office/drawing/2014/chart" uri="{C3380CC4-5D6E-409C-BE32-E72D297353CC}">
              <c16:uniqueId val="{00000002-EFE3-4AF9-9423-B8D0D66ABCCC}"/>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17</c:v>
                </c:pt>
              </c:numCache>
            </c:numRef>
          </c:val>
          <c:extLst>
            <c:ext xmlns:c16="http://schemas.microsoft.com/office/drawing/2014/chart" uri="{C3380CC4-5D6E-409C-BE32-E72D297353CC}">
              <c16:uniqueId val="{00000003-EFE3-4AF9-9423-B8D0D66ABCCC}"/>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7.1259938600067994</c:v>
                </c:pt>
              </c:numCache>
            </c:numRef>
          </c:val>
          <c:extLst>
            <c:ext xmlns:c16="http://schemas.microsoft.com/office/drawing/2014/chart" uri="{C3380CC4-5D6E-409C-BE32-E72D297353CC}">
              <c16:uniqueId val="{00000004-EFE3-4AF9-9423-B8D0D66ABCCC}"/>
            </c:ext>
          </c:extLst>
        </c:ser>
        <c:dLbls>
          <c:showLegendKey val="0"/>
          <c:showVal val="1"/>
          <c:showCatName val="0"/>
          <c:showSerName val="0"/>
          <c:showPercent val="0"/>
          <c:showBubbleSize val="0"/>
        </c:dLbls>
        <c:gapWidth val="100"/>
        <c:overlap val="100"/>
        <c:axId val="674694592"/>
        <c:axId val="674696552"/>
      </c:barChart>
      <c:catAx>
        <c:axId val="67469459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696552"/>
        <c:crosses val="autoZero"/>
        <c:auto val="1"/>
        <c:lblAlgn val="ctr"/>
        <c:lblOffset val="100"/>
        <c:tickLblSkip val="1"/>
        <c:tickMarkSkip val="1"/>
        <c:noMultiLvlLbl val="0"/>
      </c:catAx>
      <c:valAx>
        <c:axId val="674696552"/>
        <c:scaling>
          <c:orientation val="minMax"/>
        </c:scaling>
        <c:delete val="0"/>
        <c:axPos val="t"/>
        <c:numFmt formatCode="0%" sourceLinked="1"/>
        <c:majorTickMark val="none"/>
        <c:minorTickMark val="none"/>
        <c:tickLblPos val="none"/>
        <c:spPr>
          <a:ln w="9572">
            <a:noFill/>
          </a:ln>
        </c:spPr>
        <c:crossAx val="674694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27.6</c:v>
                </c:pt>
              </c:numCache>
            </c:numRef>
          </c:val>
          <c:extLst>
            <c:ext xmlns:c16="http://schemas.microsoft.com/office/drawing/2014/chart" uri="{C3380CC4-5D6E-409C-BE32-E72D297353CC}">
              <c16:uniqueId val="{00000000-DD18-4D4C-8ADE-A2DB2BD8D8C4}"/>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25.8</c:v>
                </c:pt>
              </c:numCache>
            </c:numRef>
          </c:val>
          <c:extLst>
            <c:ext xmlns:c16="http://schemas.microsoft.com/office/drawing/2014/chart" uri="{C3380CC4-5D6E-409C-BE32-E72D297353CC}">
              <c16:uniqueId val="{00000001-DD18-4D4C-8ADE-A2DB2BD8D8C4}"/>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6.9</c:v>
                </c:pt>
              </c:numCache>
            </c:numRef>
          </c:val>
          <c:extLst>
            <c:ext xmlns:c16="http://schemas.microsoft.com/office/drawing/2014/chart" uri="{C3380CC4-5D6E-409C-BE32-E72D297353CC}">
              <c16:uniqueId val="{00000002-DD18-4D4C-8ADE-A2DB2BD8D8C4}"/>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11.6</c:v>
                </c:pt>
              </c:numCache>
            </c:numRef>
          </c:val>
          <c:extLst>
            <c:ext xmlns:c16="http://schemas.microsoft.com/office/drawing/2014/chart" uri="{C3380CC4-5D6E-409C-BE32-E72D297353CC}">
              <c16:uniqueId val="{00000003-DD18-4D4C-8ADE-A2DB2BD8D8C4}"/>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11.5</c:v>
                </c:pt>
              </c:numCache>
            </c:numRef>
          </c:val>
          <c:extLst>
            <c:ext xmlns:c16="http://schemas.microsoft.com/office/drawing/2014/chart" uri="{C3380CC4-5D6E-409C-BE32-E72D297353CC}">
              <c16:uniqueId val="{00000004-DD18-4D4C-8ADE-A2DB2BD8D8C4}"/>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pt idx="0">
                  <c:v>16.600000000000001</c:v>
                </c:pt>
              </c:numCache>
            </c:numRef>
          </c:val>
          <c:extLst>
            <c:ext xmlns:c16="http://schemas.microsoft.com/office/drawing/2014/chart" uri="{C3380CC4-5D6E-409C-BE32-E72D297353CC}">
              <c16:uniqueId val="{00000006-DD18-4D4C-8ADE-A2DB2BD8D8C4}"/>
            </c:ext>
          </c:extLst>
        </c:ser>
        <c:dLbls>
          <c:showLegendKey val="0"/>
          <c:showVal val="1"/>
          <c:showCatName val="0"/>
          <c:showSerName val="0"/>
          <c:showPercent val="0"/>
          <c:showBubbleSize val="0"/>
        </c:dLbls>
        <c:gapWidth val="100"/>
        <c:overlap val="100"/>
        <c:axId val="674698120"/>
        <c:axId val="674708704"/>
      </c:barChart>
      <c:catAx>
        <c:axId val="674698120"/>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8704"/>
        <c:crosses val="autoZero"/>
        <c:auto val="1"/>
        <c:lblAlgn val="ctr"/>
        <c:lblOffset val="100"/>
        <c:tickLblSkip val="1"/>
        <c:tickMarkSkip val="1"/>
        <c:noMultiLvlLbl val="0"/>
      </c:catAx>
      <c:valAx>
        <c:axId val="674708704"/>
        <c:scaling>
          <c:orientation val="minMax"/>
        </c:scaling>
        <c:delete val="0"/>
        <c:axPos val="t"/>
        <c:numFmt formatCode="0%" sourceLinked="1"/>
        <c:majorTickMark val="none"/>
        <c:minorTickMark val="none"/>
        <c:tickLblPos val="none"/>
        <c:spPr>
          <a:ln w="9572">
            <a:noFill/>
          </a:ln>
        </c:spPr>
        <c:crossAx val="6746981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lepiej</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Arkusz1!$B$2:$B$6</c:f>
              <c:numCache>
                <c:formatCode>General</c:formatCode>
                <c:ptCount val="5"/>
              </c:numCache>
            </c:numRef>
          </c:val>
          <c:extLst>
            <c:ext xmlns:c16="http://schemas.microsoft.com/office/drawing/2014/chart" uri="{C3380CC4-5D6E-409C-BE32-E72D297353CC}">
              <c16:uniqueId val="{00000000-D942-4404-8027-A45539E821B0}"/>
            </c:ext>
          </c:extLst>
        </c:ser>
        <c:ser>
          <c:idx val="0"/>
          <c:order val="1"/>
          <c:tx>
            <c:strRef>
              <c:f>Arkusz1!$C$1</c:f>
              <c:strCache>
                <c:ptCount val="1"/>
                <c:pt idx="0">
                  <c:v>raczej lepiej</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Arkusz1!$C$2:$C$6</c:f>
              <c:numCache>
                <c:formatCode>General</c:formatCode>
                <c:ptCount val="5"/>
              </c:numCache>
            </c:numRef>
          </c:val>
          <c:extLst>
            <c:ext xmlns:c16="http://schemas.microsoft.com/office/drawing/2014/chart" uri="{C3380CC4-5D6E-409C-BE32-E72D297353CC}">
              <c16:uniqueId val="{00000001-D942-4404-8027-A45539E821B0}"/>
            </c:ext>
          </c:extLst>
        </c:ser>
        <c:ser>
          <c:idx val="1"/>
          <c:order val="2"/>
          <c:tx>
            <c:strRef>
              <c:f>Arkusz1!$D$1</c:f>
              <c:strCache>
                <c:ptCount val="1"/>
                <c:pt idx="0">
                  <c:v>raczej gorzej</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Arkusz1!$D$2:$D$6</c:f>
              <c:numCache>
                <c:formatCode>General</c:formatCode>
                <c:ptCount val="5"/>
              </c:numCache>
            </c:numRef>
          </c:val>
          <c:extLst>
            <c:ext xmlns:c16="http://schemas.microsoft.com/office/drawing/2014/chart" uri="{C3380CC4-5D6E-409C-BE32-E72D297353CC}">
              <c16:uniqueId val="{00000002-D942-4404-8027-A45539E821B0}"/>
            </c:ext>
          </c:extLst>
        </c:ser>
        <c:ser>
          <c:idx val="2"/>
          <c:order val="3"/>
          <c:tx>
            <c:strRef>
              <c:f>Arkusz1!$E$1</c:f>
              <c:strCache>
                <c:ptCount val="1"/>
                <c:pt idx="0">
                  <c:v>zdecydowanie gorzej</c:v>
                </c:pt>
              </c:strCache>
            </c:strRef>
          </c:tx>
          <c:spPr>
            <a:solidFill>
              <a:srgbClr val="E54337"/>
            </a:solidFill>
          </c:spPr>
          <c:invertIfNegative val="0"/>
          <c:dLbls>
            <c:spPr>
              <a:noFill/>
              <a:ln>
                <a:noFill/>
              </a:ln>
              <a:effectLst/>
            </c:spPr>
            <c:txPr>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Arkusz1!$E$2:$E$6</c:f>
              <c:numCache>
                <c:formatCode>General</c:formatCode>
                <c:ptCount val="5"/>
              </c:numCache>
            </c:numRef>
          </c:val>
          <c:extLst>
            <c:ext xmlns:c16="http://schemas.microsoft.com/office/drawing/2014/chart" uri="{C3380CC4-5D6E-409C-BE32-E72D297353CC}">
              <c16:uniqueId val="{00000003-D942-4404-8027-A45539E821B0}"/>
            </c:ext>
          </c:extLst>
        </c:ser>
        <c:ser>
          <c:idx val="3"/>
          <c:order val="4"/>
          <c:tx>
            <c:strRef>
              <c:f>Arkusz1!$F$1</c:f>
              <c:strCache>
                <c:ptCount val="1"/>
                <c:pt idx="0">
                  <c:v>nie ulegnie zmianie</c:v>
                </c:pt>
              </c:strCache>
            </c:strRef>
          </c:tx>
          <c:spPr>
            <a:solidFill>
              <a:srgbClr val="004B88"/>
            </a:solidFill>
          </c:spPr>
          <c:invertIfNegative val="0"/>
          <c:dLbls>
            <c:spPr>
              <a:noFill/>
              <a:ln>
                <a:noFill/>
              </a:ln>
              <a:effectLst/>
            </c:spPr>
            <c:txPr>
              <a:bodyPr anchorCtr="0"/>
              <a:lstStyle/>
              <a:p>
                <a:pPr algn="ctr">
                  <a:defRPr lang="en-US" sz="900" b="0" i="0" u="none" strike="noStrike" kern="1200" baseline="0">
                    <a:solidFill>
                      <a:schemeClr val="bg1"/>
                    </a:solidFill>
                    <a:latin typeface="Century Gothic" panose="020B0502020202020204" pitchFamily="34" charset="0"/>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formatCode="General">
                  <c:v>2018</c:v>
                </c:pt>
                <c:pt idx="1">
                  <c:v>2014</c:v>
                </c:pt>
                <c:pt idx="2">
                  <c:v>2013</c:v>
                </c:pt>
                <c:pt idx="3">
                  <c:v>2012</c:v>
                </c:pt>
                <c:pt idx="4">
                  <c:v>2011</c:v>
                </c:pt>
              </c:numCache>
            </c:numRef>
          </c:cat>
          <c:val>
            <c:numRef>
              <c:f>Arkusz1!$F$2:$F$6</c:f>
              <c:numCache>
                <c:formatCode>General</c:formatCode>
                <c:ptCount val="5"/>
              </c:numCache>
            </c:numRef>
          </c:val>
          <c:extLst>
            <c:ext xmlns:c16="http://schemas.microsoft.com/office/drawing/2014/chart" uri="{C3380CC4-5D6E-409C-BE32-E72D297353CC}">
              <c16:uniqueId val="{00000004-D942-4404-8027-A45539E821B0}"/>
            </c:ext>
          </c:extLst>
        </c:ser>
        <c:ser>
          <c:idx val="4"/>
          <c:order val="5"/>
          <c:tx>
            <c:strRef>
              <c:f>Arkusz1!$G$1</c:f>
              <c:strCache>
                <c:ptCount val="1"/>
                <c:pt idx="0">
                  <c:v>trudno powiedzieć</c:v>
                </c:pt>
              </c:strCache>
            </c:strRef>
          </c:tx>
          <c:spPr>
            <a:solidFill>
              <a:srgbClr val="CDCDCD"/>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Arkusz1!$A$2:$A$6</c:f>
              <c:numCache>
                <c:formatCode>0</c:formatCode>
                <c:ptCount val="5"/>
                <c:pt idx="0" formatCode="General">
                  <c:v>2018</c:v>
                </c:pt>
                <c:pt idx="1">
                  <c:v>2014</c:v>
                </c:pt>
                <c:pt idx="2">
                  <c:v>2013</c:v>
                </c:pt>
                <c:pt idx="3">
                  <c:v>2012</c:v>
                </c:pt>
                <c:pt idx="4">
                  <c:v>2011</c:v>
                </c:pt>
              </c:numCache>
            </c:numRef>
          </c:cat>
          <c:val>
            <c:numRef>
              <c:f>Arkusz1!$G$2:$G$6</c:f>
              <c:numCache>
                <c:formatCode>General</c:formatCode>
                <c:ptCount val="5"/>
              </c:numCache>
            </c:numRef>
          </c:val>
          <c:extLst>
            <c:ext xmlns:c16="http://schemas.microsoft.com/office/drawing/2014/chart" uri="{C3380CC4-5D6E-409C-BE32-E72D297353CC}">
              <c16:uniqueId val="{00000005-D942-4404-8027-A45539E821B0}"/>
            </c:ext>
          </c:extLst>
        </c:ser>
        <c:dLbls>
          <c:showLegendKey val="0"/>
          <c:showVal val="1"/>
          <c:showCatName val="0"/>
          <c:showSerName val="0"/>
          <c:showPercent val="0"/>
          <c:showBubbleSize val="0"/>
        </c:dLbls>
        <c:gapWidth val="100"/>
        <c:overlap val="100"/>
        <c:axId val="674710272"/>
        <c:axId val="674705568"/>
      </c:barChart>
      <c:catAx>
        <c:axId val="674710272"/>
        <c:scaling>
          <c:orientation val="maxMin"/>
        </c:scaling>
        <c:delete val="1"/>
        <c:axPos val="l"/>
        <c:numFmt formatCode="General" sourceLinked="1"/>
        <c:majorTickMark val="none"/>
        <c:minorTickMark val="none"/>
        <c:tickLblPos val="nextTo"/>
        <c:crossAx val="674705568"/>
        <c:crosses val="autoZero"/>
        <c:auto val="1"/>
        <c:lblAlgn val="ctr"/>
        <c:lblOffset val="100"/>
        <c:tickLblSkip val="1"/>
        <c:tickMarkSkip val="1"/>
        <c:noMultiLvlLbl val="0"/>
      </c:catAx>
      <c:valAx>
        <c:axId val="674705568"/>
        <c:scaling>
          <c:orientation val="minMax"/>
        </c:scaling>
        <c:delete val="0"/>
        <c:axPos val="t"/>
        <c:numFmt formatCode="0%" sourceLinked="1"/>
        <c:majorTickMark val="none"/>
        <c:minorTickMark val="none"/>
        <c:tickLblPos val="none"/>
        <c:spPr>
          <a:ln w="9572">
            <a:noFill/>
          </a:ln>
        </c:spPr>
        <c:crossAx val="674710272"/>
        <c:crosses val="autoZero"/>
        <c:crossBetween val="between"/>
      </c:valAx>
      <c:spPr>
        <a:noFill/>
        <a:ln w="25527">
          <a:noFill/>
        </a:ln>
      </c:spPr>
    </c:plotArea>
    <c:legend>
      <c:legendPos val="r"/>
      <c:layout>
        <c:manualLayout>
          <c:xMode val="edge"/>
          <c:yMode val="edge"/>
          <c:x val="4.675905719582496E-2"/>
          <c:y val="7.7266758270428268E-2"/>
          <c:w val="0.90617428461387795"/>
          <c:h val="0.92162877865516402"/>
        </c:manualLayout>
      </c:layout>
      <c:overlay val="0"/>
      <c:txPr>
        <a:bodyPr/>
        <a:lstStyle/>
        <a:p>
          <a:pPr>
            <a:defRPr lang="en-US" sz="900" b="0" i="0" u="none" strike="noStrike" kern="1200" baseline="0">
              <a:solidFill>
                <a:srgbClr val="58595B"/>
              </a:solidFill>
              <a:latin typeface="+mj-lt"/>
              <a:ea typeface="Arial"/>
              <a:cs typeface="Arial"/>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Arkusz1!$B$2:$B$7</c:f>
              <c:numCache>
                <c:formatCode>General</c:formatCode>
                <c:ptCount val="6"/>
              </c:numCache>
            </c:numRef>
          </c:val>
          <c:extLst>
            <c:ext xmlns:c16="http://schemas.microsoft.com/office/drawing/2014/chart" uri="{C3380CC4-5D6E-409C-BE32-E72D297353CC}">
              <c16:uniqueId val="{00000000-F631-4275-883B-42C3463FF7F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Arkusz1!$C$2:$C$7</c:f>
              <c:numCache>
                <c:formatCode>General</c:formatCode>
                <c:ptCount val="6"/>
              </c:numCache>
            </c:numRef>
          </c:val>
          <c:extLst>
            <c:ext xmlns:c16="http://schemas.microsoft.com/office/drawing/2014/chart" uri="{C3380CC4-5D6E-409C-BE32-E72D297353CC}">
              <c16:uniqueId val="{00000001-F631-4275-883B-42C3463FF7F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Arkusz1!$D$2:$D$7</c:f>
              <c:numCache>
                <c:formatCode>General</c:formatCode>
                <c:ptCount val="6"/>
              </c:numCache>
            </c:numRef>
          </c:val>
          <c:extLst>
            <c:ext xmlns:c16="http://schemas.microsoft.com/office/drawing/2014/chart" uri="{C3380CC4-5D6E-409C-BE32-E72D297353CC}">
              <c16:uniqueId val="{00000002-F631-4275-883B-42C3463FF7F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Arkusz1!$E$2:$E$7</c:f>
              <c:numCache>
                <c:formatCode>General</c:formatCode>
                <c:ptCount val="6"/>
              </c:numCache>
            </c:numRef>
          </c:val>
          <c:extLst>
            <c:ext xmlns:c16="http://schemas.microsoft.com/office/drawing/2014/chart" uri="{C3380CC4-5D6E-409C-BE32-E72D297353CC}">
              <c16:uniqueId val="{00000003-F631-4275-883B-42C3463FF7FD}"/>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pt idx="2">
                  <c:v>2018</c:v>
                </c:pt>
                <c:pt idx="3" formatCode="0">
                  <c:v>2014</c:v>
                </c:pt>
                <c:pt idx="4" formatCode="0">
                  <c:v>2013</c:v>
                </c:pt>
                <c:pt idx="5" formatCode="0">
                  <c:v>2012</c:v>
                </c:pt>
              </c:numCache>
            </c:numRef>
          </c:cat>
          <c:val>
            <c:numRef>
              <c:f>Arkusz1!$F$2:$F$7</c:f>
              <c:numCache>
                <c:formatCode>General</c:formatCode>
                <c:ptCount val="6"/>
              </c:numCache>
            </c:numRef>
          </c:val>
          <c:extLst>
            <c:ext xmlns:c16="http://schemas.microsoft.com/office/drawing/2014/chart" uri="{C3380CC4-5D6E-409C-BE32-E72D297353CC}">
              <c16:uniqueId val="{00000004-F631-4275-883B-42C3463FF7FD}"/>
            </c:ext>
          </c:extLst>
        </c:ser>
        <c:dLbls>
          <c:showLegendKey val="0"/>
          <c:showVal val="1"/>
          <c:showCatName val="0"/>
          <c:showSerName val="0"/>
          <c:showPercent val="0"/>
          <c:showBubbleSize val="0"/>
        </c:dLbls>
        <c:gapWidth val="100"/>
        <c:overlap val="100"/>
        <c:axId val="662564456"/>
        <c:axId val="662570336"/>
      </c:barChart>
      <c:catAx>
        <c:axId val="662564456"/>
        <c:scaling>
          <c:orientation val="maxMin"/>
        </c:scaling>
        <c:delete val="1"/>
        <c:axPos val="l"/>
        <c:numFmt formatCode="0" sourceLinked="1"/>
        <c:majorTickMark val="none"/>
        <c:minorTickMark val="none"/>
        <c:tickLblPos val="nextTo"/>
        <c:crossAx val="662570336"/>
        <c:crosses val="autoZero"/>
        <c:auto val="1"/>
        <c:lblAlgn val="ctr"/>
        <c:lblOffset val="100"/>
        <c:tickLblSkip val="1"/>
        <c:tickMarkSkip val="1"/>
        <c:noMultiLvlLbl val="0"/>
      </c:catAx>
      <c:valAx>
        <c:axId val="662570336"/>
        <c:scaling>
          <c:orientation val="minMax"/>
        </c:scaling>
        <c:delete val="0"/>
        <c:axPos val="t"/>
        <c:numFmt formatCode="0%" sourceLinked="1"/>
        <c:majorTickMark val="none"/>
        <c:minorTickMark val="none"/>
        <c:tickLblPos val="none"/>
        <c:spPr>
          <a:ln w="9572">
            <a:noFill/>
          </a:ln>
        </c:spPr>
        <c:crossAx val="662564456"/>
        <c:crosses val="autoZero"/>
        <c:crossBetween val="between"/>
      </c:valAx>
      <c:spPr>
        <a:noFill/>
        <a:ln w="25527">
          <a:noFill/>
        </a:ln>
      </c:spPr>
    </c:plotArea>
    <c:legend>
      <c:legendPos val="r"/>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layout>
        <c:manualLayout>
          <c:xMode val="edge"/>
          <c:yMode val="edge"/>
          <c:x val="3.6354996521943246E-2"/>
          <c:y val="0.28943888925095013"/>
          <c:w val="0.911709294160995"/>
          <c:h val="0.25707912877500205"/>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pt idx="2" formatCode="0">
                  <c:v>2020</c:v>
                </c:pt>
                <c:pt idx="3">
                  <c:v>2018</c:v>
                </c:pt>
                <c:pt idx="4" formatCode="0">
                  <c:v>2014</c:v>
                </c:pt>
                <c:pt idx="5" formatCode="0">
                  <c:v>2013</c:v>
                </c:pt>
                <c:pt idx="6" formatCode="0">
                  <c:v>2012</c:v>
                </c:pt>
              </c:numCache>
            </c:numRef>
          </c:cat>
          <c:val>
            <c:numRef>
              <c:f>Arkusz1!$B$2:$B$8</c:f>
              <c:numCache>
                <c:formatCode>General</c:formatCode>
                <c:ptCount val="7"/>
                <c:pt idx="0" formatCode="0">
                  <c:v>72.599999999999994</c:v>
                </c:pt>
                <c:pt idx="2" formatCode="0">
                  <c:v>67.802586487094757</c:v>
                </c:pt>
                <c:pt idx="3" formatCode="0">
                  <c:v>39</c:v>
                </c:pt>
                <c:pt idx="4" formatCode="0">
                  <c:v>27</c:v>
                </c:pt>
                <c:pt idx="5" formatCode="0">
                  <c:v>35</c:v>
                </c:pt>
                <c:pt idx="6" formatCode="0">
                  <c:v>34</c:v>
                </c:pt>
              </c:numCache>
            </c:numRef>
          </c:val>
          <c:extLst>
            <c:ext xmlns:c16="http://schemas.microsoft.com/office/drawing/2014/chart" uri="{C3380CC4-5D6E-409C-BE32-E72D297353CC}">
              <c16:uniqueId val="{00000000-6AE8-4E90-A10B-2ECEB7B895A7}"/>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pt idx="2" formatCode="0">
                  <c:v>2020</c:v>
                </c:pt>
                <c:pt idx="3">
                  <c:v>2018</c:v>
                </c:pt>
                <c:pt idx="4" formatCode="0">
                  <c:v>2014</c:v>
                </c:pt>
                <c:pt idx="5" formatCode="0">
                  <c:v>2013</c:v>
                </c:pt>
                <c:pt idx="6" formatCode="0">
                  <c:v>2012</c:v>
                </c:pt>
              </c:numCache>
            </c:numRef>
          </c:cat>
          <c:val>
            <c:numRef>
              <c:f>Arkusz1!$C$2:$C$8</c:f>
              <c:numCache>
                <c:formatCode>General</c:formatCode>
                <c:ptCount val="7"/>
                <c:pt idx="0" formatCode="0">
                  <c:v>18.399999999999999</c:v>
                </c:pt>
                <c:pt idx="2" formatCode="0">
                  <c:v>25.723784725716591</c:v>
                </c:pt>
                <c:pt idx="3" formatCode="0">
                  <c:v>52</c:v>
                </c:pt>
                <c:pt idx="4" formatCode="0">
                  <c:v>59</c:v>
                </c:pt>
                <c:pt idx="5" formatCode="0">
                  <c:v>52</c:v>
                </c:pt>
                <c:pt idx="6" formatCode="0">
                  <c:v>53</c:v>
                </c:pt>
              </c:numCache>
            </c:numRef>
          </c:val>
          <c:extLst>
            <c:ext xmlns:c16="http://schemas.microsoft.com/office/drawing/2014/chart" uri="{C3380CC4-5D6E-409C-BE32-E72D297353CC}">
              <c16:uniqueId val="{00000001-6AE8-4E90-A10B-2ECEB7B895A7}"/>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pt idx="2" formatCode="0">
                  <c:v>2020</c:v>
                </c:pt>
                <c:pt idx="3">
                  <c:v>2018</c:v>
                </c:pt>
                <c:pt idx="4" formatCode="0">
                  <c:v>2014</c:v>
                </c:pt>
                <c:pt idx="5" formatCode="0">
                  <c:v>2013</c:v>
                </c:pt>
                <c:pt idx="6" formatCode="0">
                  <c:v>2012</c:v>
                </c:pt>
              </c:numCache>
            </c:numRef>
          </c:cat>
          <c:val>
            <c:numRef>
              <c:f>Arkusz1!$D$2:$D$8</c:f>
              <c:numCache>
                <c:formatCode>General</c:formatCode>
                <c:ptCount val="7"/>
                <c:pt idx="0" formatCode="0">
                  <c:v>3.9</c:v>
                </c:pt>
                <c:pt idx="2" formatCode="0">
                  <c:v>4.141615102004244</c:v>
                </c:pt>
                <c:pt idx="3" formatCode="0">
                  <c:v>4</c:v>
                </c:pt>
                <c:pt idx="4" formatCode="0">
                  <c:v>9</c:v>
                </c:pt>
                <c:pt idx="5" formatCode="0">
                  <c:v>8</c:v>
                </c:pt>
                <c:pt idx="6" formatCode="0">
                  <c:v>7</c:v>
                </c:pt>
              </c:numCache>
            </c:numRef>
          </c:val>
          <c:extLst>
            <c:ext xmlns:c16="http://schemas.microsoft.com/office/drawing/2014/chart" uri="{C3380CC4-5D6E-409C-BE32-E72D297353CC}">
              <c16:uniqueId val="{00000002-6AE8-4E90-A10B-2ECEB7B895A7}"/>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Arkusz1!$A$2:$A$8</c:f>
              <c:numCache>
                <c:formatCode>General</c:formatCode>
                <c:ptCount val="7"/>
                <c:pt idx="0" formatCode="0">
                  <c:v>2022</c:v>
                </c:pt>
                <c:pt idx="2" formatCode="0">
                  <c:v>2020</c:v>
                </c:pt>
                <c:pt idx="3">
                  <c:v>2018</c:v>
                </c:pt>
                <c:pt idx="4" formatCode="0">
                  <c:v>2014</c:v>
                </c:pt>
                <c:pt idx="5" formatCode="0">
                  <c:v>2013</c:v>
                </c:pt>
                <c:pt idx="6" formatCode="0">
                  <c:v>2012</c:v>
                </c:pt>
              </c:numCache>
            </c:numRef>
          </c:cat>
          <c:val>
            <c:numRef>
              <c:f>Arkusz1!$E$2:$E$8</c:f>
              <c:numCache>
                <c:formatCode>General</c:formatCode>
                <c:ptCount val="7"/>
                <c:pt idx="0" formatCode="0">
                  <c:v>3</c:v>
                </c:pt>
                <c:pt idx="2" formatCode="0">
                  <c:v>1.3591220069138286</c:v>
                </c:pt>
                <c:pt idx="3" formatCode="0">
                  <c:v>1</c:v>
                </c:pt>
                <c:pt idx="4" formatCode="0">
                  <c:v>2</c:v>
                </c:pt>
                <c:pt idx="5" formatCode="0">
                  <c:v>2</c:v>
                </c:pt>
                <c:pt idx="6" formatCode="0">
                  <c:v>1</c:v>
                </c:pt>
              </c:numCache>
            </c:numRef>
          </c:val>
          <c:extLst>
            <c:ext xmlns:c16="http://schemas.microsoft.com/office/drawing/2014/chart" uri="{C3380CC4-5D6E-409C-BE32-E72D297353CC}">
              <c16:uniqueId val="{00000001-8035-4BC5-ABE5-9F0BA721FEDA}"/>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Arkusz1!$A$2:$A$8</c:f>
              <c:numCache>
                <c:formatCode>General</c:formatCode>
                <c:ptCount val="7"/>
                <c:pt idx="0" formatCode="0">
                  <c:v>2022</c:v>
                </c:pt>
                <c:pt idx="2" formatCode="0">
                  <c:v>2020</c:v>
                </c:pt>
                <c:pt idx="3">
                  <c:v>2018</c:v>
                </c:pt>
                <c:pt idx="4" formatCode="0">
                  <c:v>2014</c:v>
                </c:pt>
                <c:pt idx="5" formatCode="0">
                  <c:v>2013</c:v>
                </c:pt>
                <c:pt idx="6" formatCode="0">
                  <c:v>2012</c:v>
                </c:pt>
              </c:numCache>
            </c:numRef>
          </c:cat>
          <c:val>
            <c:numRef>
              <c:f>Arkusz1!$F$2:$F$8</c:f>
              <c:numCache>
                <c:formatCode>General</c:formatCode>
                <c:ptCount val="7"/>
                <c:pt idx="0" formatCode="0">
                  <c:v>2.1</c:v>
                </c:pt>
                <c:pt idx="2" formatCode="0">
                  <c:v>0.97289167827045619</c:v>
                </c:pt>
                <c:pt idx="3" formatCode="0">
                  <c:v>3</c:v>
                </c:pt>
                <c:pt idx="4" formatCode="0">
                  <c:v>5</c:v>
                </c:pt>
                <c:pt idx="5" formatCode="0">
                  <c:v>3</c:v>
                </c:pt>
                <c:pt idx="6" formatCode="0">
                  <c:v>4</c:v>
                </c:pt>
              </c:numCache>
            </c:numRef>
          </c:val>
          <c:extLst>
            <c:ext xmlns:c16="http://schemas.microsoft.com/office/drawing/2014/chart" uri="{C3380CC4-5D6E-409C-BE32-E72D297353CC}">
              <c16:uniqueId val="{00000002-8035-4BC5-ABE5-9F0BA721FEDA}"/>
            </c:ext>
          </c:extLst>
        </c:ser>
        <c:dLbls>
          <c:showLegendKey val="0"/>
          <c:showVal val="1"/>
          <c:showCatName val="0"/>
          <c:showSerName val="0"/>
          <c:showPercent val="0"/>
          <c:showBubbleSize val="0"/>
        </c:dLbls>
        <c:gapWidth val="100"/>
        <c:overlap val="100"/>
        <c:axId val="662565240"/>
        <c:axId val="662571512"/>
      </c:barChart>
      <c:catAx>
        <c:axId val="662565240"/>
        <c:scaling>
          <c:orientation val="maxMin"/>
        </c:scaling>
        <c:delete val="0"/>
        <c:axPos val="l"/>
        <c:numFmt formatCode="0" sourceLinked="1"/>
        <c:majorTickMark val="none"/>
        <c:minorTickMark val="none"/>
        <c:tickLblPos val="nextTo"/>
        <c:spPr>
          <a:ln w="9572">
            <a:noFill/>
          </a:ln>
        </c:spPr>
        <c:txPr>
          <a:bodyPr rot="0" vert="horz"/>
          <a:lstStyle/>
          <a:p>
            <a:pPr>
              <a:defRPr sz="1000">
                <a:latin typeface="+mn-lt"/>
              </a:defRPr>
            </a:pPr>
            <a:endParaRPr lang="pl-PL"/>
          </a:p>
        </c:txPr>
        <c:crossAx val="662571512"/>
        <c:crosses val="autoZero"/>
        <c:auto val="1"/>
        <c:lblAlgn val="ctr"/>
        <c:lblOffset val="100"/>
        <c:tickLblSkip val="1"/>
        <c:tickMarkSkip val="1"/>
        <c:noMultiLvlLbl val="0"/>
      </c:catAx>
      <c:valAx>
        <c:axId val="662571512"/>
        <c:scaling>
          <c:orientation val="minMax"/>
        </c:scaling>
        <c:delete val="0"/>
        <c:axPos val="t"/>
        <c:numFmt formatCode="0%" sourceLinked="1"/>
        <c:majorTickMark val="none"/>
        <c:minorTickMark val="none"/>
        <c:tickLblPos val="none"/>
        <c:spPr>
          <a:ln w="9572">
            <a:noFill/>
          </a:ln>
        </c:spPr>
        <c:crossAx val="662565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900" b="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numCache>
            </c:numRef>
          </c:val>
          <c:extLst>
            <c:ext xmlns:c16="http://schemas.microsoft.com/office/drawing/2014/chart" uri="{C3380CC4-5D6E-409C-BE32-E72D297353CC}">
              <c16:uniqueId val="{00000000-F631-4275-883B-42C3463FF7F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numCache>
            </c:numRef>
          </c:val>
          <c:extLst>
            <c:ext xmlns:c16="http://schemas.microsoft.com/office/drawing/2014/chart" uri="{C3380CC4-5D6E-409C-BE32-E72D297353CC}">
              <c16:uniqueId val="{00000001-F631-4275-883B-42C3463FF7F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numCache>
            </c:numRef>
          </c:val>
          <c:extLst>
            <c:ext xmlns:c16="http://schemas.microsoft.com/office/drawing/2014/chart" uri="{C3380CC4-5D6E-409C-BE32-E72D297353CC}">
              <c16:uniqueId val="{00000002-F631-4275-883B-42C3463FF7F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Arkusz1!$E$2</c:f>
              <c:numCache>
                <c:formatCode>0</c:formatCode>
                <c:ptCount val="1"/>
              </c:numCache>
            </c:numRef>
          </c:val>
          <c:extLst>
            <c:ext xmlns:c16="http://schemas.microsoft.com/office/drawing/2014/chart" uri="{C3380CC4-5D6E-409C-BE32-E72D297353CC}">
              <c16:uniqueId val="{00000003-F631-4275-883B-42C3463FF7FD}"/>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Arkusz1!$F$2</c:f>
              <c:numCache>
                <c:formatCode>0</c:formatCode>
                <c:ptCount val="1"/>
              </c:numCache>
            </c:numRef>
          </c:val>
          <c:extLst>
            <c:ext xmlns:c16="http://schemas.microsoft.com/office/drawing/2014/chart" uri="{C3380CC4-5D6E-409C-BE32-E72D297353CC}">
              <c16:uniqueId val="{00000004-F631-4275-883B-42C3463FF7FD}"/>
            </c:ext>
          </c:extLst>
        </c:ser>
        <c:dLbls>
          <c:showLegendKey val="0"/>
          <c:showVal val="1"/>
          <c:showCatName val="0"/>
          <c:showSerName val="0"/>
          <c:showPercent val="0"/>
          <c:showBubbleSize val="0"/>
        </c:dLbls>
        <c:gapWidth val="100"/>
        <c:overlap val="100"/>
        <c:axId val="674714192"/>
        <c:axId val="674704784"/>
      </c:barChart>
      <c:catAx>
        <c:axId val="674714192"/>
        <c:scaling>
          <c:orientation val="maxMin"/>
        </c:scaling>
        <c:delete val="1"/>
        <c:axPos val="l"/>
        <c:numFmt formatCode="0" sourceLinked="1"/>
        <c:majorTickMark val="none"/>
        <c:minorTickMark val="none"/>
        <c:tickLblPos val="nextTo"/>
        <c:crossAx val="674704784"/>
        <c:crosses val="autoZero"/>
        <c:auto val="1"/>
        <c:lblAlgn val="ctr"/>
        <c:lblOffset val="100"/>
        <c:tickLblSkip val="1"/>
        <c:tickMarkSkip val="1"/>
        <c:noMultiLvlLbl val="0"/>
      </c:catAx>
      <c:valAx>
        <c:axId val="674704784"/>
        <c:scaling>
          <c:orientation val="minMax"/>
        </c:scaling>
        <c:delete val="0"/>
        <c:axPos val="t"/>
        <c:numFmt formatCode="0%" sourceLinked="1"/>
        <c:majorTickMark val="none"/>
        <c:minorTickMark val="none"/>
        <c:tickLblPos val="none"/>
        <c:spPr>
          <a:ln w="9572">
            <a:noFill/>
          </a:ln>
        </c:spPr>
        <c:crossAx val="674714192"/>
        <c:crosses val="autoZero"/>
        <c:crossBetween val="between"/>
      </c:valAx>
      <c:spPr>
        <a:noFill/>
        <a:ln w="25527">
          <a:noFill/>
        </a:ln>
      </c:spPr>
    </c:plotArea>
    <c:legend>
      <c:legendPos val="r"/>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layout>
        <c:manualLayout>
          <c:xMode val="edge"/>
          <c:yMode val="edge"/>
          <c:x val="3.6354996521943246E-2"/>
          <c:y val="0.28943888925095013"/>
          <c:w val="0.911709294160995"/>
          <c:h val="0.25707912877500205"/>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8596149886201898"/>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chemeClr val="accent1"/>
              </a:solidFill>
              <a:ln w="6350">
                <a:solidFill>
                  <a:schemeClr val="bg1"/>
                </a:solidFill>
              </a:ln>
              <a:effectLst/>
            </c:spPr>
            <c:extLst>
              <c:ext xmlns:c16="http://schemas.microsoft.com/office/drawing/2014/chart" uri="{C3380CC4-5D6E-409C-BE32-E72D297353CC}">
                <c16:uniqueId val="{00000001-A74B-4A5F-96FE-F338666DDE82}"/>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A74B-4A5F-96FE-F338666DDE82}"/>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A74B-4A5F-96FE-F338666DDE82}"/>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A74B-4A5F-96FE-F338666DDE82}"/>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A74B-4A5F-96FE-F338666DDE82}"/>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A74B-4A5F-96FE-F338666DDE82}"/>
              </c:ext>
            </c:extLst>
          </c:dPt>
          <c:dPt>
            <c:idx val="6"/>
            <c:bubble3D val="0"/>
            <c:spPr>
              <a:solidFill>
                <a:schemeClr val="tx1"/>
              </a:solidFill>
              <a:ln w="6350">
                <a:solidFill>
                  <a:schemeClr val="bg1"/>
                </a:solidFill>
              </a:ln>
              <a:effectLst/>
            </c:spPr>
            <c:extLst>
              <c:ext xmlns:c16="http://schemas.microsoft.com/office/drawing/2014/chart" uri="{C3380CC4-5D6E-409C-BE32-E72D297353CC}">
                <c16:uniqueId val="{0000000D-A74B-4A5F-96FE-F338666DDE82}"/>
              </c:ext>
            </c:extLst>
          </c:dPt>
          <c:dLbls>
            <c:dLbl>
              <c:idx val="0"/>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74B-4A5F-96FE-F338666DDE82}"/>
                </c:ext>
              </c:extLst>
            </c:dLbl>
            <c:dLbl>
              <c:idx val="1"/>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3-A74B-4A5F-96FE-F338666DDE82}"/>
                </c:ext>
              </c:extLst>
            </c:dLbl>
            <c:dLbl>
              <c:idx val="2"/>
              <c:spPr>
                <a:noFill/>
                <a:ln>
                  <a:noFill/>
                </a:ln>
                <a:effectLst/>
              </c:spPr>
              <c:txPr>
                <a:bodyPr wrap="square" lIns="38100" tIns="19050" rIns="38100" bIns="19050" anchor="ctr">
                  <a:spAutoFit/>
                </a:bodyPr>
                <a:lstStyle/>
                <a:p>
                  <a:pPr>
                    <a:defRPr sz="900">
                      <a:solidFill>
                        <a:schemeClr val="bg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5-A74B-4A5F-96FE-F338666DDE82}"/>
                </c:ext>
              </c:extLst>
            </c:dLbl>
            <c:dLbl>
              <c:idx val="3"/>
              <c:spPr>
                <a:noFill/>
                <a:ln>
                  <a:noFill/>
                </a:ln>
                <a:effectLst/>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extLst>
                <c:ext xmlns:c16="http://schemas.microsoft.com/office/drawing/2014/chart" uri="{C3380CC4-5D6E-409C-BE32-E72D297353CC}">
                  <c16:uniqueId val="{00000007-A74B-4A5F-96FE-F338666DDE82}"/>
                </c:ext>
              </c:extLst>
            </c:dLbl>
            <c:dLbl>
              <c:idx val="4"/>
              <c:layout>
                <c:manualLayout>
                  <c:x val="-7.6690682323644543E-3"/>
                  <c:y val="-7.3496178488073657E-3"/>
                </c:manualLayout>
              </c:layout>
              <c:spPr>
                <a:noFill/>
                <a:ln>
                  <a:noFill/>
                </a:ln>
                <a:effectLst/>
              </c:spPr>
              <c:txPr>
                <a:bodyPr wrap="square" lIns="38100" tIns="19050" rIns="38100" bIns="19050" anchor="ctr">
                  <a:spAutoFit/>
                </a:bodyPr>
                <a:lstStyle/>
                <a:p>
                  <a:pPr>
                    <a:defRPr sz="900">
                      <a:solidFill>
                        <a:schemeClr val="tx1"/>
                      </a:solidFill>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74B-4A5F-96FE-F338666DDE82}"/>
                </c:ext>
              </c:extLst>
            </c:dLbl>
            <c:dLbl>
              <c:idx val="5"/>
              <c:layout>
                <c:manualLayout>
                  <c:x val="2.8671143711696035E-2"/>
                  <c:y val="-0.14699206762111389"/>
                </c:manualLayout>
              </c:layout>
              <c:spPr>
                <a:noFill/>
                <a:ln>
                  <a:noFill/>
                </a:ln>
                <a:effectLst/>
              </c:spPr>
              <c:txPr>
                <a:bodyPr wrap="square" lIns="38100" tIns="19050" rIns="38100" bIns="19050" anchor="ctr">
                  <a:noAutofit/>
                </a:bodyPr>
                <a:lstStyle/>
                <a:p>
                  <a:pPr>
                    <a:defRPr sz="900"/>
                  </a:pPr>
                  <a:endParaRPr lang="pl-PL"/>
                </a:p>
              </c:txPr>
              <c:showLegendKey val="0"/>
              <c:showVal val="1"/>
              <c:showCatName val="0"/>
              <c:showSerName val="0"/>
              <c:showPercent val="0"/>
              <c:showBubbleSize val="0"/>
              <c:extLst>
                <c:ext xmlns:c15="http://schemas.microsoft.com/office/drawing/2012/chart" uri="{CE6537A1-D6FC-4f65-9D91-7224C49458BB}">
                  <c15:layout>
                    <c:manualLayout>
                      <c:w val="0.10282741033681703"/>
                      <c:h val="0.10311513841876732"/>
                    </c:manualLayout>
                  </c15:layout>
                </c:ext>
                <c:ext xmlns:c16="http://schemas.microsoft.com/office/drawing/2014/chart" uri="{C3380CC4-5D6E-409C-BE32-E72D297353CC}">
                  <c16:uniqueId val="{0000000B-A74B-4A5F-96FE-F338666DDE82}"/>
                </c:ext>
              </c:extLst>
            </c:dLbl>
            <c:dLbl>
              <c:idx val="6"/>
              <c:layout>
                <c:manualLayout>
                  <c:x val="0"/>
                  <c:y val="-0.1175938855809178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74B-4A5F-96FE-F338666DDE82}"/>
                </c:ext>
              </c:extLst>
            </c:dLbl>
            <c:spPr>
              <a:noFill/>
              <a:ln>
                <a:noFill/>
              </a:ln>
              <a:effectLst/>
            </c:spPr>
            <c:txPr>
              <a:bodyPr wrap="square" lIns="38100" tIns="19050" rIns="38100" bIns="19050" anchor="ctr">
                <a:spAutoFit/>
              </a:bodyPr>
              <a:lstStyle/>
              <a:p>
                <a:pPr>
                  <a:defRPr sz="900"/>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Mieszkam sam(a)</c:v>
                </c:pt>
                <c:pt idx="1">
                  <c:v>2 osoby</c:v>
                </c:pt>
                <c:pt idx="2">
                  <c:v>3 osoby</c:v>
                </c:pt>
                <c:pt idx="3">
                  <c:v>4 osoby</c:v>
                </c:pt>
                <c:pt idx="4">
                  <c:v>5 i więcej osób</c:v>
                </c:pt>
                <c:pt idx="5">
                  <c:v>odmowa odpowiedzi</c:v>
                </c:pt>
              </c:strCache>
            </c:strRef>
          </c:cat>
          <c:val>
            <c:numRef>
              <c:f>Arkusz1!$B$2:$B$7</c:f>
              <c:numCache>
                <c:formatCode>General</c:formatCode>
                <c:ptCount val="6"/>
              </c:numCache>
            </c:numRef>
          </c:val>
          <c:extLst>
            <c:ext xmlns:c16="http://schemas.microsoft.com/office/drawing/2014/chart" uri="{C3380CC4-5D6E-409C-BE32-E72D297353CC}">
              <c16:uniqueId val="{0000000E-A74B-4A5F-96FE-F338666DDE82}"/>
            </c:ext>
          </c:extLst>
        </c:ser>
        <c:dLbls>
          <c:showLegendKey val="0"/>
          <c:showVal val="1"/>
          <c:showCatName val="0"/>
          <c:showSerName val="0"/>
          <c:showPercent val="0"/>
          <c:showBubbleSize val="0"/>
          <c:showLeaderLines val="1"/>
        </c:dLbls>
        <c:firstSliceAng val="0"/>
        <c:holeSize val="55"/>
      </c:doughnutChart>
      <c:spPr>
        <a:noFill/>
        <a:ln>
          <a:noFill/>
        </a:ln>
        <a:effectLst/>
      </c:spPr>
    </c:plotArea>
    <c:legend>
      <c:legendPos val="r"/>
      <c:layout>
        <c:manualLayout>
          <c:xMode val="edge"/>
          <c:yMode val="edge"/>
          <c:x val="7.8547259164516922E-3"/>
          <c:y val="1.5985206984059103E-2"/>
          <c:w val="0.9916739905285612"/>
          <c:h val="0.98001268857015855"/>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2022</c:v>
                </c:pt>
              </c:numCache>
            </c:numRef>
          </c:cat>
          <c:val>
            <c:numRef>
              <c:f>Arkusz1!$B$2:$B$7</c:f>
              <c:numCache>
                <c:formatCode>General</c:formatCode>
                <c:ptCount val="6"/>
                <c:pt idx="0" formatCode="0">
                  <c:v>72.599999999999994</c:v>
                </c:pt>
              </c:numCache>
            </c:numRef>
          </c:val>
          <c:extLst>
            <c:ext xmlns:c16="http://schemas.microsoft.com/office/drawing/2014/chart" uri="{C3380CC4-5D6E-409C-BE32-E72D297353CC}">
              <c16:uniqueId val="{00000000-6AE8-4E90-A10B-2ECEB7B895A7}"/>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2022</c:v>
                </c:pt>
              </c:numCache>
            </c:numRef>
          </c:cat>
          <c:val>
            <c:numRef>
              <c:f>Arkusz1!$C$2:$C$7</c:f>
              <c:numCache>
                <c:formatCode>General</c:formatCode>
                <c:ptCount val="6"/>
                <c:pt idx="0" formatCode="0">
                  <c:v>18.399999999999999</c:v>
                </c:pt>
              </c:numCache>
            </c:numRef>
          </c:val>
          <c:extLst>
            <c:ext xmlns:c16="http://schemas.microsoft.com/office/drawing/2014/chart" uri="{C3380CC4-5D6E-409C-BE32-E72D297353CC}">
              <c16:uniqueId val="{00000001-6AE8-4E90-A10B-2ECEB7B895A7}"/>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2022</c:v>
                </c:pt>
              </c:numCache>
            </c:numRef>
          </c:cat>
          <c:val>
            <c:numRef>
              <c:f>Arkusz1!$D$2:$D$7</c:f>
              <c:numCache>
                <c:formatCode>General</c:formatCode>
                <c:ptCount val="6"/>
                <c:pt idx="0" formatCode="0">
                  <c:v>3.9</c:v>
                </c:pt>
              </c:numCache>
            </c:numRef>
          </c:val>
          <c:extLst>
            <c:ext xmlns:c16="http://schemas.microsoft.com/office/drawing/2014/chart" uri="{C3380CC4-5D6E-409C-BE32-E72D297353CC}">
              <c16:uniqueId val="{00000002-6AE8-4E90-A10B-2ECEB7B895A7}"/>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2022</c:v>
                </c:pt>
              </c:numCache>
            </c:numRef>
          </c:cat>
          <c:val>
            <c:numRef>
              <c:f>Arkusz1!$E$2:$E$7</c:f>
              <c:numCache>
                <c:formatCode>General</c:formatCode>
                <c:ptCount val="6"/>
                <c:pt idx="0" formatCode="0">
                  <c:v>3</c:v>
                </c:pt>
              </c:numCache>
            </c:numRef>
          </c:val>
          <c:extLst>
            <c:ext xmlns:c16="http://schemas.microsoft.com/office/drawing/2014/chart" uri="{C3380CC4-5D6E-409C-BE32-E72D297353CC}">
              <c16:uniqueId val="{00000001-8035-4BC5-ABE5-9F0BA721FEDA}"/>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2022</c:v>
                </c:pt>
              </c:numCache>
            </c:numRef>
          </c:cat>
          <c:val>
            <c:numRef>
              <c:f>Arkusz1!$F$2:$F$7</c:f>
              <c:numCache>
                <c:formatCode>General</c:formatCode>
                <c:ptCount val="6"/>
                <c:pt idx="0" formatCode="0">
                  <c:v>2.1</c:v>
                </c:pt>
              </c:numCache>
            </c:numRef>
          </c:val>
          <c:extLst>
            <c:ext xmlns:c16="http://schemas.microsoft.com/office/drawing/2014/chart" uri="{C3380CC4-5D6E-409C-BE32-E72D297353CC}">
              <c16:uniqueId val="{00000002-8035-4BC5-ABE5-9F0BA721FEDA}"/>
            </c:ext>
          </c:extLst>
        </c:ser>
        <c:dLbls>
          <c:showLegendKey val="0"/>
          <c:showVal val="1"/>
          <c:showCatName val="0"/>
          <c:showSerName val="0"/>
          <c:showPercent val="0"/>
          <c:showBubbleSize val="0"/>
        </c:dLbls>
        <c:gapWidth val="100"/>
        <c:overlap val="100"/>
        <c:axId val="674690672"/>
        <c:axId val="674709096"/>
      </c:barChart>
      <c:catAx>
        <c:axId val="674690672"/>
        <c:scaling>
          <c:orientation val="maxMin"/>
        </c:scaling>
        <c:delete val="0"/>
        <c:axPos val="l"/>
        <c:numFmt formatCode="0" sourceLinked="1"/>
        <c:majorTickMark val="none"/>
        <c:minorTickMark val="none"/>
        <c:tickLblPos val="nextTo"/>
        <c:spPr>
          <a:ln w="9572">
            <a:noFill/>
          </a:ln>
        </c:spPr>
        <c:txPr>
          <a:bodyPr rot="0" vert="horz"/>
          <a:lstStyle/>
          <a:p>
            <a:pPr>
              <a:defRPr sz="900"/>
            </a:pPr>
            <a:endParaRPr lang="pl-PL"/>
          </a:p>
        </c:txPr>
        <c:crossAx val="674709096"/>
        <c:crosses val="autoZero"/>
        <c:auto val="1"/>
        <c:lblAlgn val="ctr"/>
        <c:lblOffset val="100"/>
        <c:tickLblSkip val="1"/>
        <c:tickMarkSkip val="1"/>
        <c:noMultiLvlLbl val="0"/>
      </c:catAx>
      <c:valAx>
        <c:axId val="674709096"/>
        <c:scaling>
          <c:orientation val="minMax"/>
        </c:scaling>
        <c:delete val="0"/>
        <c:axPos val="t"/>
        <c:numFmt formatCode="0%" sourceLinked="1"/>
        <c:majorTickMark val="none"/>
        <c:minorTickMark val="none"/>
        <c:tickLblPos val="none"/>
        <c:spPr>
          <a:ln w="9572">
            <a:noFill/>
          </a:ln>
        </c:spPr>
        <c:crossAx val="67469067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75.862068965517238</c:v>
                </c:pt>
                <c:pt idx="1">
                  <c:v>67.479674796747972</c:v>
                </c:pt>
                <c:pt idx="2">
                  <c:v>69.194312796208536</c:v>
                </c:pt>
                <c:pt idx="3">
                  <c:v>72.037914691943129</c:v>
                </c:pt>
                <c:pt idx="4">
                  <c:v>79.207920792079207</c:v>
                </c:pt>
              </c:numCache>
            </c:numRef>
          </c:val>
          <c:extLst>
            <c:ext xmlns:c16="http://schemas.microsoft.com/office/drawing/2014/chart" uri="{C3380CC4-5D6E-409C-BE32-E72D297353CC}">
              <c16:uniqueId val="{00000000-31D8-40AC-9334-619EC5476E31}"/>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24.137931034482758</c:v>
                </c:pt>
                <c:pt idx="1">
                  <c:v>25.203252032520325</c:v>
                </c:pt>
                <c:pt idx="2">
                  <c:v>19.90521327014218</c:v>
                </c:pt>
                <c:pt idx="3">
                  <c:v>18.48341232227488</c:v>
                </c:pt>
                <c:pt idx="4">
                  <c:v>11.221122112211221</c:v>
                </c:pt>
              </c:numCache>
            </c:numRef>
          </c:val>
          <c:extLst>
            <c:ext xmlns:c16="http://schemas.microsoft.com/office/drawing/2014/chart" uri="{C3380CC4-5D6E-409C-BE32-E72D297353CC}">
              <c16:uniqueId val="{00000001-31D8-40AC-9334-619EC5476E31}"/>
            </c:ext>
          </c:extLst>
        </c:ser>
        <c:ser>
          <c:idx val="1"/>
          <c:order val="2"/>
          <c:tx>
            <c:strRef>
              <c:f>Arkusz1!$D$1</c:f>
              <c:strCache>
                <c:ptCount val="1"/>
                <c:pt idx="0">
                  <c:v>raczej nieważnym </c:v>
                </c:pt>
              </c:strCache>
            </c:strRef>
          </c:tx>
          <c:spPr>
            <a:solidFill>
              <a:srgbClr val="FFCA21"/>
            </a:solidFill>
            <a:ln w="25527">
              <a:noFill/>
            </a:ln>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1">
                  <c:v>2.8455284552845526</c:v>
                </c:pt>
                <c:pt idx="2">
                  <c:v>6.1611374407582939</c:v>
                </c:pt>
                <c:pt idx="3">
                  <c:v>4.7393364928909953</c:v>
                </c:pt>
                <c:pt idx="4">
                  <c:v>2.9702970297029703</c:v>
                </c:pt>
              </c:numCache>
            </c:numRef>
          </c:val>
          <c:extLst>
            <c:ext xmlns:c16="http://schemas.microsoft.com/office/drawing/2014/chart" uri="{C3380CC4-5D6E-409C-BE32-E72D297353CC}">
              <c16:uniqueId val="{00000002-31D8-40AC-9334-619EC5476E31}"/>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spAutoFit/>
              </a:bodyPr>
              <a:lstStyle/>
              <a:p>
                <a:pPr>
                  <a:defRPr>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1">
                  <c:v>3.6585365853658534</c:v>
                </c:pt>
                <c:pt idx="2">
                  <c:v>2.8436018957345972</c:v>
                </c:pt>
                <c:pt idx="3">
                  <c:v>3.3175355450236967</c:v>
                </c:pt>
                <c:pt idx="4">
                  <c:v>2.6402640264026402</c:v>
                </c:pt>
              </c:numCache>
            </c:numRef>
          </c:val>
          <c:extLst>
            <c:ext xmlns:c16="http://schemas.microsoft.com/office/drawing/2014/chart" uri="{C3380CC4-5D6E-409C-BE32-E72D297353CC}">
              <c16:uniqueId val="{00000003-31D8-40AC-9334-619EC5476E31}"/>
            </c:ext>
          </c:extLst>
        </c:ser>
        <c:ser>
          <c:idx val="3"/>
          <c:order val="4"/>
          <c:tx>
            <c:strRef>
              <c:f>Arkusz1!$F$1</c:f>
              <c:strCache>
                <c:ptCount val="1"/>
                <c:pt idx="0">
                  <c:v>trudno powiedzieć</c:v>
                </c:pt>
              </c:strCache>
            </c:strRef>
          </c:tx>
          <c:spPr>
            <a:solidFill>
              <a:srgbClr val="595959"/>
            </a:solidFill>
          </c:spPr>
          <c:invertIfNegative val="0"/>
          <c:dLbls>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F1C-437C-8112-EEFACAA78105}"/>
                </c:ext>
              </c:extLst>
            </c:dLbl>
            <c:spPr>
              <a:noFill/>
              <a:ln>
                <a:noFill/>
              </a:ln>
              <a:effectLst/>
            </c:spPr>
            <c:txPr>
              <a:bodyPr wrap="square" lIns="38100" tIns="19050" rIns="38100" bIns="19050" anchor="ctr">
                <a:spAutoFit/>
              </a:bodyPr>
              <a:lstStyle/>
              <a:p>
                <a:pPr>
                  <a:defRPr>
                    <a:solidFill>
                      <a:schemeClr val="bg1"/>
                    </a:solidFill>
                    <a:latin typeface="+mn-lt"/>
                  </a:defRPr>
                </a:pPr>
                <a:endParaRPr lang="pl-PL"/>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1">
                  <c:v>0.81300813008130091</c:v>
                </c:pt>
                <c:pt idx="2">
                  <c:v>1.8957345971563981</c:v>
                </c:pt>
                <c:pt idx="3">
                  <c:v>1.4218009478672986</c:v>
                </c:pt>
                <c:pt idx="4">
                  <c:v>3.9603960396039604</c:v>
                </c:pt>
              </c:numCache>
            </c:numRef>
          </c:val>
          <c:extLst>
            <c:ext xmlns:c16="http://schemas.microsoft.com/office/drawing/2014/chart" uri="{C3380CC4-5D6E-409C-BE32-E72D297353CC}">
              <c16:uniqueId val="{00000004-31D8-40AC-9334-619EC5476E31}"/>
            </c:ext>
          </c:extLst>
        </c:ser>
        <c:dLbls>
          <c:showLegendKey val="0"/>
          <c:showVal val="1"/>
          <c:showCatName val="0"/>
          <c:showSerName val="0"/>
          <c:showPercent val="0"/>
          <c:showBubbleSize val="0"/>
        </c:dLbls>
        <c:gapWidth val="100"/>
        <c:overlap val="100"/>
        <c:axId val="674707136"/>
        <c:axId val="674705960"/>
      </c:barChart>
      <c:catAx>
        <c:axId val="674707136"/>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5960"/>
        <c:crosses val="autoZero"/>
        <c:auto val="1"/>
        <c:lblAlgn val="ctr"/>
        <c:lblOffset val="100"/>
        <c:tickLblSkip val="1"/>
        <c:tickMarkSkip val="1"/>
        <c:noMultiLvlLbl val="0"/>
      </c:catAx>
      <c:valAx>
        <c:axId val="674705960"/>
        <c:scaling>
          <c:orientation val="minMax"/>
        </c:scaling>
        <c:delete val="0"/>
        <c:axPos val="t"/>
        <c:numFmt formatCode="0%" sourceLinked="1"/>
        <c:majorTickMark val="none"/>
        <c:minorTickMark val="none"/>
        <c:tickLblPos val="none"/>
        <c:spPr>
          <a:ln w="9572">
            <a:noFill/>
          </a:ln>
        </c:spPr>
        <c:crossAx val="6747071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4917691102827128"/>
          <c:y val="0.21227336860961921"/>
          <c:w val="0.74266719886730936"/>
          <c:h val="0.69436434040568284"/>
        </c:manualLayout>
      </c:layout>
      <c:barChart>
        <c:barDir val="bar"/>
        <c:grouping val="percentStacked"/>
        <c:varyColors val="0"/>
        <c:ser>
          <c:idx val="8"/>
          <c:order val="0"/>
          <c:tx>
            <c:strRef>
              <c:f>Arkusz1!$B$1</c:f>
              <c:strCache>
                <c:ptCount val="1"/>
                <c:pt idx="0">
                  <c:v>bardzo ważnym</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Pracujący</c:v>
                </c:pt>
                <c:pt idx="1">
                  <c:v>Emeryt, rencista</c:v>
                </c:pt>
                <c:pt idx="2">
                  <c:v>Niepracujący</c:v>
                </c:pt>
              </c:strCache>
            </c:strRef>
          </c:cat>
          <c:val>
            <c:numRef>
              <c:f>Arkusz1!$B$2:$B$4</c:f>
              <c:numCache>
                <c:formatCode>0</c:formatCode>
                <c:ptCount val="3"/>
                <c:pt idx="0">
                  <c:v>68.099999999999994</c:v>
                </c:pt>
                <c:pt idx="1">
                  <c:v>80.8</c:v>
                </c:pt>
                <c:pt idx="2">
                  <c:v>82.9</c:v>
                </c:pt>
              </c:numCache>
            </c:numRef>
          </c:val>
          <c:extLst>
            <c:ext xmlns:c16="http://schemas.microsoft.com/office/drawing/2014/chart" uri="{C3380CC4-5D6E-409C-BE32-E72D297353CC}">
              <c16:uniqueId val="{00000000-EC69-462D-B5BB-F36A5F062D2D}"/>
            </c:ext>
          </c:extLst>
        </c:ser>
        <c:ser>
          <c:idx val="0"/>
          <c:order val="1"/>
          <c:tx>
            <c:strRef>
              <c:f>Arkusz1!$C$1</c:f>
              <c:strCache>
                <c:ptCount val="1"/>
                <c:pt idx="0">
                  <c:v>raczej ważnym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Pracujący</c:v>
                </c:pt>
                <c:pt idx="1">
                  <c:v>Emeryt, rencista</c:v>
                </c:pt>
                <c:pt idx="2">
                  <c:v>Niepracujący</c:v>
                </c:pt>
              </c:strCache>
            </c:strRef>
          </c:cat>
          <c:val>
            <c:numRef>
              <c:f>Arkusz1!$C$2:$C$4</c:f>
              <c:numCache>
                <c:formatCode>0</c:formatCode>
                <c:ptCount val="3"/>
                <c:pt idx="0">
                  <c:v>22</c:v>
                </c:pt>
                <c:pt idx="1">
                  <c:v>10.199999999999999</c:v>
                </c:pt>
                <c:pt idx="2">
                  <c:v>13.2</c:v>
                </c:pt>
              </c:numCache>
            </c:numRef>
          </c:val>
          <c:extLst>
            <c:ext xmlns:c16="http://schemas.microsoft.com/office/drawing/2014/chart" uri="{C3380CC4-5D6E-409C-BE32-E72D297353CC}">
              <c16:uniqueId val="{00000001-EC69-462D-B5BB-F36A5F062D2D}"/>
            </c:ext>
          </c:extLst>
        </c:ser>
        <c:ser>
          <c:idx val="1"/>
          <c:order val="2"/>
          <c:tx>
            <c:strRef>
              <c:f>Arkusz1!$D$1</c:f>
              <c:strCache>
                <c:ptCount val="1"/>
                <c:pt idx="0">
                  <c:v>raczej nieważnym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Pracujący</c:v>
                </c:pt>
                <c:pt idx="1">
                  <c:v>Emeryt, rencista</c:v>
                </c:pt>
                <c:pt idx="2">
                  <c:v>Niepracujący</c:v>
                </c:pt>
              </c:strCache>
            </c:strRef>
          </c:cat>
          <c:val>
            <c:numRef>
              <c:f>Arkusz1!$D$2:$D$4</c:f>
              <c:numCache>
                <c:formatCode>0</c:formatCode>
                <c:ptCount val="3"/>
                <c:pt idx="0">
                  <c:v>5</c:v>
                </c:pt>
                <c:pt idx="1">
                  <c:v>1.9</c:v>
                </c:pt>
                <c:pt idx="2">
                  <c:v>1.3</c:v>
                </c:pt>
              </c:numCache>
            </c:numRef>
          </c:val>
          <c:extLst>
            <c:ext xmlns:c16="http://schemas.microsoft.com/office/drawing/2014/chart" uri="{C3380CC4-5D6E-409C-BE32-E72D297353CC}">
              <c16:uniqueId val="{00000002-EC69-462D-B5BB-F36A5F062D2D}"/>
            </c:ext>
          </c:extLst>
        </c:ser>
        <c:ser>
          <c:idx val="2"/>
          <c:order val="3"/>
          <c:tx>
            <c:strRef>
              <c:f>Arkusz1!$E$1</c:f>
              <c:strCache>
                <c:ptCount val="1"/>
                <c:pt idx="0">
                  <c:v>w ogóle nieważnym</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Arkusz1!$A$2:$A$4</c:f>
              <c:strCache>
                <c:ptCount val="3"/>
                <c:pt idx="0">
                  <c:v>Pracujący</c:v>
                </c:pt>
                <c:pt idx="1">
                  <c:v>Emeryt, rencista</c:v>
                </c:pt>
                <c:pt idx="2">
                  <c:v>Niepracujący</c:v>
                </c:pt>
              </c:strCache>
            </c:strRef>
          </c:cat>
          <c:val>
            <c:numRef>
              <c:f>Arkusz1!$E$2:$E$4</c:f>
              <c:numCache>
                <c:formatCode>0</c:formatCode>
                <c:ptCount val="3"/>
                <c:pt idx="0">
                  <c:v>3.3</c:v>
                </c:pt>
                <c:pt idx="1">
                  <c:v>2.6</c:v>
                </c:pt>
                <c:pt idx="2">
                  <c:v>2.6</c:v>
                </c:pt>
              </c:numCache>
            </c:numRef>
          </c:val>
          <c:extLst>
            <c:ext xmlns:c16="http://schemas.microsoft.com/office/drawing/2014/chart" uri="{C3380CC4-5D6E-409C-BE32-E72D297353CC}">
              <c16:uniqueId val="{00000003-EC69-462D-B5BB-F36A5F062D2D}"/>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1-541D-477B-A572-E2BAD0FCFE42}"/>
                </c:ext>
              </c:extLst>
            </c:dLbl>
            <c:dLbl>
              <c:idx val="2"/>
              <c:delete val="1"/>
              <c:extLst>
                <c:ext xmlns:c15="http://schemas.microsoft.com/office/drawing/2012/chart" uri="{CE6537A1-D6FC-4f65-9D91-7224C49458BB}"/>
                <c:ext xmlns:c16="http://schemas.microsoft.com/office/drawing/2014/chart" uri="{C3380CC4-5D6E-409C-BE32-E72D297353CC}">
                  <c16:uniqueId val="{00000000-541D-477B-A572-E2BAD0FCFE42}"/>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Arkusz1!$A$2:$A$4</c:f>
              <c:strCache>
                <c:ptCount val="3"/>
                <c:pt idx="0">
                  <c:v>Pracujący</c:v>
                </c:pt>
                <c:pt idx="1">
                  <c:v>Emeryt, rencista</c:v>
                </c:pt>
                <c:pt idx="2">
                  <c:v>Niepracujący</c:v>
                </c:pt>
              </c:strCache>
            </c:strRef>
          </c:cat>
          <c:val>
            <c:numRef>
              <c:f>Arkusz1!$F$2:$F$4</c:f>
              <c:numCache>
                <c:formatCode>0</c:formatCode>
                <c:ptCount val="3"/>
                <c:pt idx="0">
                  <c:v>1.5</c:v>
                </c:pt>
                <c:pt idx="1">
                  <c:v>4.5</c:v>
                </c:pt>
                <c:pt idx="2">
                  <c:v>0</c:v>
                </c:pt>
              </c:numCache>
            </c:numRef>
          </c:val>
          <c:extLst>
            <c:ext xmlns:c16="http://schemas.microsoft.com/office/drawing/2014/chart" uri="{C3380CC4-5D6E-409C-BE32-E72D297353CC}">
              <c16:uniqueId val="{00000004-EC69-462D-B5BB-F36A5F062D2D}"/>
            </c:ext>
          </c:extLst>
        </c:ser>
        <c:dLbls>
          <c:showLegendKey val="0"/>
          <c:showVal val="1"/>
          <c:showCatName val="0"/>
          <c:showSerName val="0"/>
          <c:showPercent val="0"/>
          <c:showBubbleSize val="0"/>
        </c:dLbls>
        <c:gapWidth val="171"/>
        <c:overlap val="100"/>
        <c:axId val="674713800"/>
        <c:axId val="674703216"/>
      </c:barChart>
      <c:catAx>
        <c:axId val="674713800"/>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3216"/>
        <c:crosses val="autoZero"/>
        <c:auto val="1"/>
        <c:lblAlgn val="ctr"/>
        <c:lblOffset val="100"/>
        <c:tickLblSkip val="1"/>
        <c:tickMarkSkip val="1"/>
        <c:noMultiLvlLbl val="0"/>
      </c:catAx>
      <c:valAx>
        <c:axId val="674703216"/>
        <c:scaling>
          <c:orientation val="minMax"/>
        </c:scaling>
        <c:delete val="0"/>
        <c:axPos val="t"/>
        <c:numFmt formatCode="0%" sourceLinked="1"/>
        <c:majorTickMark val="none"/>
        <c:minorTickMark val="none"/>
        <c:tickLblPos val="none"/>
        <c:spPr>
          <a:ln w="9572">
            <a:noFill/>
          </a:ln>
        </c:spPr>
        <c:crossAx val="67471380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2012</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Arkusz1!$B$4:$B$12</c:f>
              <c:numCache>
                <c:formatCode>General</c:formatCode>
                <c:ptCount val="9"/>
                <c:pt idx="0">
                  <c:v>40.200000000000003</c:v>
                </c:pt>
                <c:pt idx="1">
                  <c:v>33.4</c:v>
                </c:pt>
                <c:pt idx="2">
                  <c:v>17.599999999999998</c:v>
                </c:pt>
                <c:pt idx="3">
                  <c:v>25.5</c:v>
                </c:pt>
                <c:pt idx="4">
                  <c:v>12.5</c:v>
                </c:pt>
                <c:pt idx="5">
                  <c:v>17.7</c:v>
                </c:pt>
                <c:pt idx="6">
                  <c:v>4.7</c:v>
                </c:pt>
                <c:pt idx="7">
                  <c:v>2.9000000000000004</c:v>
                </c:pt>
                <c:pt idx="8">
                  <c:v>6.6000000000000005</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2013</c:v>
                </c:pt>
              </c:strCache>
            </c:strRef>
          </c:tx>
          <c:spPr>
            <a:solidFill>
              <a:srgbClr val="42BEBD">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Arkusz1!$C$4:$C$12</c:f>
              <c:numCache>
                <c:formatCode>0</c:formatCode>
                <c:ptCount val="9"/>
                <c:pt idx="0">
                  <c:v>41.074383454036301</c:v>
                </c:pt>
                <c:pt idx="1">
                  <c:v>38.739414598018001</c:v>
                </c:pt>
                <c:pt idx="2">
                  <c:v>22.5708970892724</c:v>
                </c:pt>
                <c:pt idx="3">
                  <c:v>28.854333841935897</c:v>
                </c:pt>
                <c:pt idx="4">
                  <c:v>13.1983935068062</c:v>
                </c:pt>
                <c:pt idx="5">
                  <c:v>21.805091235895301</c:v>
                </c:pt>
                <c:pt idx="6">
                  <c:v>11.6831226527071</c:v>
                </c:pt>
                <c:pt idx="7">
                  <c:v>2.3139394546259999</c:v>
                </c:pt>
                <c:pt idx="8">
                  <c:v>4.1524965411366903</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2014</c:v>
                </c:pt>
              </c:strCache>
            </c:strRef>
          </c:tx>
          <c:spPr>
            <a:solidFill>
              <a:srgbClr val="635D8C">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Arkusz1!$D$4:$D$12</c:f>
              <c:numCache>
                <c:formatCode>0</c:formatCode>
                <c:ptCount val="9"/>
                <c:pt idx="0">
                  <c:v>36.6</c:v>
                </c:pt>
                <c:pt idx="1">
                  <c:v>37.200000000000003</c:v>
                </c:pt>
                <c:pt idx="2">
                  <c:v>18</c:v>
                </c:pt>
                <c:pt idx="3">
                  <c:v>24.4</c:v>
                </c:pt>
                <c:pt idx="4">
                  <c:v>13</c:v>
                </c:pt>
                <c:pt idx="5">
                  <c:v>13.600000000000001</c:v>
                </c:pt>
                <c:pt idx="6">
                  <c:v>4.8</c:v>
                </c:pt>
                <c:pt idx="7">
                  <c:v>3.2</c:v>
                </c:pt>
                <c:pt idx="8">
                  <c:v>6.1</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2018</c:v>
                </c:pt>
              </c:strCache>
            </c:strRef>
          </c:tx>
          <c:spPr>
            <a:solidFill>
              <a:srgbClr val="635D8C"/>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Arkusz1!$E$4:$E$12</c:f>
              <c:numCache>
                <c:formatCode>0</c:formatCode>
                <c:ptCount val="9"/>
                <c:pt idx="0">
                  <c:v>40</c:v>
                </c:pt>
                <c:pt idx="1">
                  <c:v>36</c:v>
                </c:pt>
                <c:pt idx="2">
                  <c:v>17</c:v>
                </c:pt>
                <c:pt idx="3">
                  <c:v>31</c:v>
                </c:pt>
                <c:pt idx="4">
                  <c:v>18</c:v>
                </c:pt>
                <c:pt idx="5">
                  <c:v>15</c:v>
                </c:pt>
                <c:pt idx="6">
                  <c:v>6</c:v>
                </c:pt>
                <c:pt idx="7">
                  <c:v>2</c:v>
                </c:pt>
                <c:pt idx="8">
                  <c:v>6</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2020</c:v>
                </c:pt>
              </c:strCache>
            </c:strRef>
          </c:tx>
          <c:spPr>
            <a:solidFill>
              <a:srgbClr val="47436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Arkusz1!$F$4:$F$12</c:f>
              <c:numCache>
                <c:formatCode>###0</c:formatCode>
                <c:ptCount val="9"/>
                <c:pt idx="0">
                  <c:v>51.914990858357143</c:v>
                </c:pt>
                <c:pt idx="1">
                  <c:v>61.498180941923877</c:v>
                </c:pt>
                <c:pt idx="2">
                  <c:v>22.155015763695125</c:v>
                </c:pt>
                <c:pt idx="3">
                  <c:v>28.262372752171295</c:v>
                </c:pt>
                <c:pt idx="4">
                  <c:v>6.6196485175747677</c:v>
                </c:pt>
                <c:pt idx="5">
                  <c:v>8.8586519653773337</c:v>
                </c:pt>
                <c:pt idx="6">
                  <c:v>2.9237315652243736</c:v>
                </c:pt>
                <c:pt idx="7">
                  <c:v>0.6550386302876624</c:v>
                </c:pt>
                <c:pt idx="8">
                  <c:v>1.318450562848229</c:v>
                </c:pt>
              </c:numCache>
            </c:numRef>
          </c:val>
          <c:extLst>
            <c:ext xmlns:c16="http://schemas.microsoft.com/office/drawing/2014/chart" uri="{C3380CC4-5D6E-409C-BE32-E72D297353CC}">
              <c16:uniqueId val="{0000000E-1C41-4692-B9F4-BFE8CB68C660}"/>
            </c:ext>
          </c:extLst>
        </c:ser>
        <c:ser>
          <c:idx val="5"/>
          <c:order val="5"/>
          <c:tx>
            <c:strRef>
              <c:f>Arkusz1!$G$3</c:f>
              <c:strCache>
                <c:ptCount val="1"/>
                <c:pt idx="0">
                  <c:v>2022</c:v>
                </c:pt>
              </c:strCache>
            </c:strRef>
          </c:tx>
          <c:spPr>
            <a:solidFill>
              <a:srgbClr val="12111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Arkusz1!$G$4:$G$12</c:f>
              <c:numCache>
                <c:formatCode>###0</c:formatCode>
                <c:ptCount val="9"/>
                <c:pt idx="0">
                  <c:v>60.3</c:v>
                </c:pt>
                <c:pt idx="1">
                  <c:v>52.9</c:v>
                </c:pt>
                <c:pt idx="2">
                  <c:v>20.9</c:v>
                </c:pt>
                <c:pt idx="3">
                  <c:v>18.7</c:v>
                </c:pt>
                <c:pt idx="4">
                  <c:v>10.199999999999999</c:v>
                </c:pt>
                <c:pt idx="5">
                  <c:v>4.5</c:v>
                </c:pt>
                <c:pt idx="6">
                  <c:v>2.7</c:v>
                </c:pt>
                <c:pt idx="7">
                  <c:v>1.6</c:v>
                </c:pt>
                <c:pt idx="8">
                  <c:v>1.5</c:v>
                </c:pt>
              </c:numCache>
            </c:numRef>
          </c:val>
          <c:extLst>
            <c:ext xmlns:c16="http://schemas.microsoft.com/office/drawing/2014/chart" uri="{C3380CC4-5D6E-409C-BE32-E72D297353CC}">
              <c16:uniqueId val="{0000000A-C9CF-4805-99D5-0AEF1EE3AE60}"/>
            </c:ext>
          </c:extLst>
        </c:ser>
        <c:dLbls>
          <c:showLegendKey val="0"/>
          <c:showVal val="1"/>
          <c:showCatName val="0"/>
          <c:showSerName val="0"/>
          <c:showPercent val="0"/>
          <c:showBubbleSize val="0"/>
        </c:dLbls>
        <c:gapWidth val="231"/>
        <c:overlap val="-10"/>
        <c:axId val="671616528"/>
        <c:axId val="671611040"/>
      </c:barChart>
      <c:catAx>
        <c:axId val="671616528"/>
        <c:scaling>
          <c:orientation val="minMax"/>
        </c:scaling>
        <c:delete val="1"/>
        <c:axPos val="b"/>
        <c:numFmt formatCode="General" sourceLinked="1"/>
        <c:majorTickMark val="out"/>
        <c:minorTickMark val="none"/>
        <c:tickLblPos val="nextTo"/>
        <c:crossAx val="671611040"/>
        <c:crosses val="autoZero"/>
        <c:auto val="1"/>
        <c:lblAlgn val="ctr"/>
        <c:lblOffset val="100"/>
        <c:noMultiLvlLbl val="0"/>
      </c:catAx>
      <c:valAx>
        <c:axId val="671611040"/>
        <c:scaling>
          <c:orientation val="minMax"/>
          <c:min val="0"/>
        </c:scaling>
        <c:delete val="1"/>
        <c:axPos val="l"/>
        <c:numFmt formatCode="General" sourceLinked="1"/>
        <c:majorTickMark val="out"/>
        <c:minorTickMark val="none"/>
        <c:tickLblPos val="nextTo"/>
        <c:crossAx val="671616528"/>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03313711965611"/>
          <c:h val="0.19042177364258636"/>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c:v>
                </c:pt>
              </c:strCache>
            </c:strRef>
          </c:tx>
          <c:spPr>
            <a:solidFill>
              <a:srgbClr val="FFCA21">
                <a:lumMod val="60000"/>
                <a:lumOff val="40000"/>
              </a:srgbClr>
            </a:solidFill>
            <a:ln w="3175">
              <a:noFill/>
            </a:ln>
            <a:effectLst/>
          </c:spPr>
          <c:invertIfNegative val="0"/>
          <c:dPt>
            <c:idx val="0"/>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FFCA21">
                  <a:lumMod val="60000"/>
                  <a:lumOff val="40000"/>
                </a:srgbClr>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Arkusz1!$B$4:$B$12</c:f>
              <c:numCache>
                <c:formatCode>General</c:formatCode>
                <c:ptCount val="9"/>
                <c:pt idx="0">
                  <c:v>60.3</c:v>
                </c:pt>
                <c:pt idx="1">
                  <c:v>52.900000000000006</c:v>
                </c:pt>
                <c:pt idx="2">
                  <c:v>20.9</c:v>
                </c:pt>
                <c:pt idx="3">
                  <c:v>18.7</c:v>
                </c:pt>
                <c:pt idx="4">
                  <c:v>10.199999999999999</c:v>
                </c:pt>
                <c:pt idx="5">
                  <c:v>4.5</c:v>
                </c:pt>
                <c:pt idx="6">
                  <c:v>2.7</c:v>
                </c:pt>
                <c:pt idx="7">
                  <c:v>1.6</c:v>
                </c:pt>
                <c:pt idx="8">
                  <c:v>1.5</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podstawowe, gimnazjalne</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Arkusz1!$C$4:$C$12</c:f>
              <c:numCache>
                <c:formatCode>General</c:formatCode>
                <c:ptCount val="9"/>
                <c:pt idx="0">
                  <c:v>56.3</c:v>
                </c:pt>
                <c:pt idx="1">
                  <c:v>43.8</c:v>
                </c:pt>
                <c:pt idx="2">
                  <c:v>6.3</c:v>
                </c:pt>
                <c:pt idx="3">
                  <c:v>12.5</c:v>
                </c:pt>
                <c:pt idx="4">
                  <c:v>12.5</c:v>
                </c:pt>
                <c:pt idx="5">
                  <c:v>6.3</c:v>
                </c:pt>
                <c:pt idx="6">
                  <c:v>18.8</c:v>
                </c:pt>
                <c:pt idx="7">
                  <c:v>0</c:v>
                </c:pt>
                <c:pt idx="8">
                  <c:v>6.3</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zasadnicze zawodowe</c:v>
                </c:pt>
              </c:strCache>
            </c:strRef>
          </c:tx>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Arkusz1!$D$4:$D$12</c:f>
              <c:numCache>
                <c:formatCode>General</c:formatCode>
                <c:ptCount val="9"/>
                <c:pt idx="0">
                  <c:v>66.7</c:v>
                </c:pt>
                <c:pt idx="1">
                  <c:v>33.300000000000004</c:v>
                </c:pt>
                <c:pt idx="2">
                  <c:v>12.9</c:v>
                </c:pt>
                <c:pt idx="3">
                  <c:v>26.900000000000002</c:v>
                </c:pt>
                <c:pt idx="4">
                  <c:v>5.4</c:v>
                </c:pt>
                <c:pt idx="5">
                  <c:v>7.5</c:v>
                </c:pt>
                <c:pt idx="6">
                  <c:v>3.2</c:v>
                </c:pt>
                <c:pt idx="7">
                  <c:v>2.1999999999999997</c:v>
                </c:pt>
                <c:pt idx="8">
                  <c:v>3.2</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średnie</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Arkusz1!$E$4:$E$12</c:f>
              <c:numCache>
                <c:formatCode>General</c:formatCode>
                <c:ptCount val="9"/>
                <c:pt idx="0">
                  <c:v>63.4</c:v>
                </c:pt>
                <c:pt idx="1">
                  <c:v>48.9</c:v>
                </c:pt>
                <c:pt idx="2">
                  <c:v>19.8</c:v>
                </c:pt>
                <c:pt idx="3">
                  <c:v>16.2</c:v>
                </c:pt>
                <c:pt idx="4">
                  <c:v>8.4</c:v>
                </c:pt>
                <c:pt idx="5">
                  <c:v>3.9</c:v>
                </c:pt>
                <c:pt idx="6">
                  <c:v>2.4</c:v>
                </c:pt>
                <c:pt idx="7">
                  <c:v>0.89999999999999991</c:v>
                </c:pt>
                <c:pt idx="8">
                  <c:v>2.1</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wyższe</c:v>
                </c:pt>
              </c:strCache>
            </c:strRef>
          </c:tx>
          <c:spPr>
            <a:solidFill>
              <a:srgbClr val="215F5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nikt, nie ma takiej potrzeby</c:v>
                </c:pt>
                <c:pt idx="8">
                  <c:v>trudno powiedzieć</c:v>
                </c:pt>
              </c:strCache>
            </c:strRef>
          </c:cat>
          <c:val>
            <c:numRef>
              <c:f>Arkusz1!$F$4:$F$12</c:f>
              <c:numCache>
                <c:formatCode>General</c:formatCode>
                <c:ptCount val="9"/>
                <c:pt idx="0">
                  <c:v>57.999999999999993</c:v>
                </c:pt>
                <c:pt idx="1">
                  <c:v>58.9</c:v>
                </c:pt>
                <c:pt idx="2">
                  <c:v>23.400000000000002</c:v>
                </c:pt>
                <c:pt idx="3">
                  <c:v>18.8</c:v>
                </c:pt>
                <c:pt idx="4">
                  <c:v>12.1</c:v>
                </c:pt>
                <c:pt idx="5">
                  <c:v>4.3999999999999995</c:v>
                </c:pt>
                <c:pt idx="6">
                  <c:v>2</c:v>
                </c:pt>
                <c:pt idx="7">
                  <c:v>2</c:v>
                </c:pt>
                <c:pt idx="8">
                  <c:v>0.70000000000000007</c:v>
                </c:pt>
              </c:numCache>
            </c:numRef>
          </c:val>
          <c:extLst>
            <c:ext xmlns:c16="http://schemas.microsoft.com/office/drawing/2014/chart" uri="{C3380CC4-5D6E-409C-BE32-E72D297353CC}">
              <c16:uniqueId val="{0000000E-1C41-4692-B9F4-BFE8CB68C660}"/>
            </c:ext>
          </c:extLst>
        </c:ser>
        <c:dLbls>
          <c:showLegendKey val="0"/>
          <c:showVal val="1"/>
          <c:showCatName val="0"/>
          <c:showSerName val="0"/>
          <c:showPercent val="0"/>
          <c:showBubbleSize val="0"/>
        </c:dLbls>
        <c:gapWidth val="231"/>
        <c:overlap val="-10"/>
        <c:axId val="803267320"/>
        <c:axId val="803269672"/>
      </c:barChart>
      <c:catAx>
        <c:axId val="803267320"/>
        <c:scaling>
          <c:orientation val="minMax"/>
        </c:scaling>
        <c:delete val="1"/>
        <c:axPos val="b"/>
        <c:numFmt formatCode="General" sourceLinked="1"/>
        <c:majorTickMark val="out"/>
        <c:minorTickMark val="none"/>
        <c:tickLblPos val="nextTo"/>
        <c:crossAx val="803269672"/>
        <c:crosses val="autoZero"/>
        <c:auto val="1"/>
        <c:lblAlgn val="ctr"/>
        <c:lblOffset val="100"/>
        <c:noMultiLvlLbl val="0"/>
      </c:catAx>
      <c:valAx>
        <c:axId val="803269672"/>
        <c:scaling>
          <c:orientation val="minMax"/>
          <c:min val="0"/>
        </c:scaling>
        <c:delete val="1"/>
        <c:axPos val="l"/>
        <c:numFmt formatCode="General" sourceLinked="1"/>
        <c:majorTickMark val="out"/>
        <c:minorTickMark val="none"/>
        <c:tickLblPos val="nextTo"/>
        <c:crossAx val="80326732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c:v>
                </c:pt>
              </c:strCache>
            </c:strRef>
          </c:tx>
          <c:spPr>
            <a:solidFill>
              <a:srgbClr val="FFC000"/>
            </a:solidFill>
            <a:ln w="3175">
              <a:noFill/>
            </a:ln>
            <a:effectLst/>
          </c:spPr>
          <c:invertIfNegative val="0"/>
          <c:dPt>
            <c:idx val="0"/>
            <c:invertIfNegative val="0"/>
            <c:bubble3D val="0"/>
            <c:spPr>
              <a:solidFill>
                <a:srgbClr val="FFC000"/>
              </a:solidFill>
              <a:ln w="3175" cap="rnd">
                <a:noFill/>
                <a:round/>
              </a:ln>
              <a:effectLst/>
            </c:spPr>
            <c:extLst>
              <c:ext xmlns:c16="http://schemas.microsoft.com/office/drawing/2014/chart" uri="{C3380CC4-5D6E-409C-BE32-E72D297353CC}">
                <c16:uniqueId val="{00000001-1C41-4692-B9F4-BFE8CB68C660}"/>
              </c:ext>
            </c:extLst>
          </c:dPt>
          <c:dPt>
            <c:idx val="1"/>
            <c:invertIfNegative val="0"/>
            <c:bubble3D val="0"/>
            <c:spPr>
              <a:solidFill>
                <a:srgbClr val="FFC000"/>
              </a:solidFill>
              <a:ln w="3175" cap="rnd">
                <a:noFill/>
                <a:round/>
              </a:ln>
              <a:effectLst/>
            </c:spPr>
            <c:extLst>
              <c:ext xmlns:c16="http://schemas.microsoft.com/office/drawing/2014/chart" uri="{C3380CC4-5D6E-409C-BE32-E72D297353CC}">
                <c16:uniqueId val="{00000003-1C41-4692-B9F4-BFE8CB68C660}"/>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1C41-4692-B9F4-BFE8CB68C660}"/>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1C41-4692-B9F4-BFE8CB68C660}"/>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1C41-4692-B9F4-BFE8CB68C66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Arkusz1!$B$4:$B$12</c:f>
              <c:numCache>
                <c:formatCode>General</c:formatCode>
                <c:ptCount val="9"/>
                <c:pt idx="0">
                  <c:v>60.3</c:v>
                </c:pt>
                <c:pt idx="1">
                  <c:v>52.900000000000006</c:v>
                </c:pt>
                <c:pt idx="2">
                  <c:v>20.9</c:v>
                </c:pt>
                <c:pt idx="3">
                  <c:v>18.7</c:v>
                </c:pt>
                <c:pt idx="4">
                  <c:v>10.199999999999999</c:v>
                </c:pt>
                <c:pt idx="5">
                  <c:v>4.5</c:v>
                </c:pt>
                <c:pt idx="6">
                  <c:v>2.7</c:v>
                </c:pt>
                <c:pt idx="7">
                  <c:v>1.6</c:v>
                </c:pt>
                <c:pt idx="8">
                  <c:v>1.5</c:v>
                </c:pt>
              </c:numCache>
            </c:numRef>
          </c:val>
          <c:extLst>
            <c:ext xmlns:c16="http://schemas.microsoft.com/office/drawing/2014/chart" uri="{C3380CC4-5D6E-409C-BE32-E72D297353CC}">
              <c16:uniqueId val="{0000000A-1C41-4692-B9F4-BFE8CB68C660}"/>
            </c:ext>
          </c:extLst>
        </c:ser>
        <c:ser>
          <c:idx val="1"/>
          <c:order val="1"/>
          <c:tx>
            <c:strRef>
              <c:f>Arkusz1!$C$3</c:f>
              <c:strCache>
                <c:ptCount val="1"/>
                <c:pt idx="0">
                  <c:v>15 – 24 lat</c:v>
                </c:pt>
              </c:strCache>
            </c:strRef>
          </c:tx>
          <c:spPr>
            <a:solidFill>
              <a:srgbClr val="215F5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Arkusz1!$C$4:$C$12</c:f>
              <c:numCache>
                <c:formatCode>0.0</c:formatCode>
                <c:ptCount val="9"/>
                <c:pt idx="0">
                  <c:v>58.620689655172406</c:v>
                </c:pt>
                <c:pt idx="1">
                  <c:v>51.724137931034484</c:v>
                </c:pt>
                <c:pt idx="2">
                  <c:v>20.689655172413794</c:v>
                </c:pt>
                <c:pt idx="3">
                  <c:v>20.689655172413794</c:v>
                </c:pt>
                <c:pt idx="4">
                  <c:v>24.137931034482758</c:v>
                </c:pt>
                <c:pt idx="5">
                  <c:v>0</c:v>
                </c:pt>
                <c:pt idx="6">
                  <c:v>10.344827586206897</c:v>
                </c:pt>
                <c:pt idx="7">
                  <c:v>0</c:v>
                </c:pt>
                <c:pt idx="8">
                  <c:v>0</c:v>
                </c:pt>
              </c:numCache>
            </c:numRef>
          </c:val>
          <c:extLst>
            <c:ext xmlns:c16="http://schemas.microsoft.com/office/drawing/2014/chart" uri="{C3380CC4-5D6E-409C-BE32-E72D297353CC}">
              <c16:uniqueId val="{0000000B-1C41-4692-B9F4-BFE8CB68C660}"/>
            </c:ext>
          </c:extLst>
        </c:ser>
        <c:ser>
          <c:idx val="2"/>
          <c:order val="2"/>
          <c:tx>
            <c:strRef>
              <c:f>Arkusz1!$D$3</c:f>
              <c:strCache>
                <c:ptCount val="1"/>
                <c:pt idx="0">
                  <c:v>25 – 34 lat</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Arkusz1!$D$4:$D$12</c:f>
              <c:numCache>
                <c:formatCode>0.0</c:formatCode>
                <c:ptCount val="9"/>
                <c:pt idx="0">
                  <c:v>57.72357723577236</c:v>
                </c:pt>
                <c:pt idx="1">
                  <c:v>52.032520325203258</c:v>
                </c:pt>
                <c:pt idx="2">
                  <c:v>23.983739837398375</c:v>
                </c:pt>
                <c:pt idx="3">
                  <c:v>17.886178861788618</c:v>
                </c:pt>
                <c:pt idx="4">
                  <c:v>15.447154471544716</c:v>
                </c:pt>
                <c:pt idx="5">
                  <c:v>4.8780487804878048</c:v>
                </c:pt>
                <c:pt idx="6">
                  <c:v>4.0650406504065035</c:v>
                </c:pt>
                <c:pt idx="7">
                  <c:v>0.40650406504065045</c:v>
                </c:pt>
                <c:pt idx="8">
                  <c:v>2.8455284552845526</c:v>
                </c:pt>
              </c:numCache>
            </c:numRef>
          </c:val>
          <c:extLst>
            <c:ext xmlns:c16="http://schemas.microsoft.com/office/drawing/2014/chart" uri="{C3380CC4-5D6E-409C-BE32-E72D297353CC}">
              <c16:uniqueId val="{0000000C-1C41-4692-B9F4-BFE8CB68C660}"/>
            </c:ext>
          </c:extLst>
        </c:ser>
        <c:ser>
          <c:idx val="3"/>
          <c:order val="3"/>
          <c:tx>
            <c:strRef>
              <c:f>Arkusz1!$E$3</c:f>
              <c:strCache>
                <c:ptCount val="1"/>
                <c:pt idx="0">
                  <c:v>35 – 44 lat</c:v>
                </c:pt>
              </c:strCache>
            </c:strRef>
          </c:tx>
          <c:spPr>
            <a:solidFill>
              <a:srgbClr val="8ED8D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Arkusz1!$E$4:$E$12</c:f>
              <c:numCache>
                <c:formatCode>0.0</c:formatCode>
                <c:ptCount val="9"/>
                <c:pt idx="0">
                  <c:v>67.772511848341239</c:v>
                </c:pt>
                <c:pt idx="1">
                  <c:v>56.39810426540285</c:v>
                </c:pt>
                <c:pt idx="2">
                  <c:v>21.327014218009481</c:v>
                </c:pt>
                <c:pt idx="3">
                  <c:v>19.431279620853083</c:v>
                </c:pt>
                <c:pt idx="4">
                  <c:v>7.109004739336493</c:v>
                </c:pt>
                <c:pt idx="5">
                  <c:v>2.3696682464454977</c:v>
                </c:pt>
                <c:pt idx="6">
                  <c:v>2.3696682464454977</c:v>
                </c:pt>
                <c:pt idx="7">
                  <c:v>0</c:v>
                </c:pt>
                <c:pt idx="8">
                  <c:v>0</c:v>
                </c:pt>
              </c:numCache>
            </c:numRef>
          </c:val>
          <c:extLst>
            <c:ext xmlns:c16="http://schemas.microsoft.com/office/drawing/2014/chart" uri="{C3380CC4-5D6E-409C-BE32-E72D297353CC}">
              <c16:uniqueId val="{0000000D-1C41-4692-B9F4-BFE8CB68C660}"/>
            </c:ext>
          </c:extLst>
        </c:ser>
        <c:ser>
          <c:idx val="4"/>
          <c:order val="4"/>
          <c:tx>
            <c:strRef>
              <c:f>Arkusz1!$F$3</c:f>
              <c:strCache>
                <c:ptCount val="1"/>
                <c:pt idx="0">
                  <c:v>45 – 59 lat</c:v>
                </c:pt>
              </c:strCache>
            </c:strRef>
          </c:tx>
          <c:spPr>
            <a:solidFill>
              <a:srgbClr val="DCF19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Arkusz1!$F$4:$F$12</c:f>
              <c:numCache>
                <c:formatCode>0.0</c:formatCode>
                <c:ptCount val="9"/>
                <c:pt idx="0">
                  <c:v>59.715639810426538</c:v>
                </c:pt>
                <c:pt idx="1">
                  <c:v>55.45023696682464</c:v>
                </c:pt>
                <c:pt idx="2">
                  <c:v>20.85308056872038</c:v>
                </c:pt>
                <c:pt idx="3">
                  <c:v>17.535545023696685</c:v>
                </c:pt>
                <c:pt idx="4">
                  <c:v>8.0568720379146921</c:v>
                </c:pt>
                <c:pt idx="5">
                  <c:v>5.2132701421800949</c:v>
                </c:pt>
                <c:pt idx="6">
                  <c:v>2.8436018957345972</c:v>
                </c:pt>
                <c:pt idx="7">
                  <c:v>0.94786729857819907</c:v>
                </c:pt>
                <c:pt idx="8">
                  <c:v>2.8436018957345972</c:v>
                </c:pt>
              </c:numCache>
            </c:numRef>
          </c:val>
          <c:extLst>
            <c:ext xmlns:c16="http://schemas.microsoft.com/office/drawing/2014/chart" uri="{C3380CC4-5D6E-409C-BE32-E72D297353CC}">
              <c16:uniqueId val="{0000000E-1C41-4692-B9F4-BFE8CB68C660}"/>
            </c:ext>
          </c:extLst>
        </c:ser>
        <c:ser>
          <c:idx val="5"/>
          <c:order val="5"/>
          <c:tx>
            <c:strRef>
              <c:f>Arkusz1!$G$3</c:f>
              <c:strCache>
                <c:ptCount val="1"/>
                <c:pt idx="0">
                  <c:v>60 i więcej lat</c:v>
                </c:pt>
              </c:strCache>
            </c:strRef>
          </c:tx>
          <c:spPr>
            <a:solidFill>
              <a:srgbClr val="A0CC1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każdy z nas</c:v>
                </c:pt>
                <c:pt idx="1">
                  <c:v>władze centralne, rząd</c:v>
                </c:pt>
                <c:pt idx="2">
                  <c:v>instytucje międzynarodowe</c:v>
                </c:pt>
                <c:pt idx="3">
                  <c:v>władze samorządowe i wojewódzkie</c:v>
                </c:pt>
                <c:pt idx="4">
                  <c:v>przedsiębiorcy</c:v>
                </c:pt>
                <c:pt idx="5">
                  <c:v>pozarządowe organizacje ekologiczne</c:v>
                </c:pt>
                <c:pt idx="6">
                  <c:v>partie polityczne</c:v>
                </c:pt>
                <c:pt idx="7">
                  <c:v>trudno powiedzieć</c:v>
                </c:pt>
                <c:pt idx="8">
                  <c:v>nikt, nie ma takiej potrzeby</c:v>
                </c:pt>
              </c:strCache>
            </c:strRef>
          </c:cat>
          <c:val>
            <c:numRef>
              <c:f>Arkusz1!$G$4:$G$12</c:f>
              <c:numCache>
                <c:formatCode>0.0</c:formatCode>
                <c:ptCount val="9"/>
                <c:pt idx="0">
                  <c:v>57.755775577557756</c:v>
                </c:pt>
                <c:pt idx="1">
                  <c:v>49.504950495049506</c:v>
                </c:pt>
                <c:pt idx="2">
                  <c:v>18.151815181518153</c:v>
                </c:pt>
                <c:pt idx="3">
                  <c:v>19.471947194719473</c:v>
                </c:pt>
                <c:pt idx="4">
                  <c:v>8.2508250825082499</c:v>
                </c:pt>
                <c:pt idx="5">
                  <c:v>5.6105610561056105</c:v>
                </c:pt>
                <c:pt idx="6">
                  <c:v>0.99009900990099009</c:v>
                </c:pt>
                <c:pt idx="7">
                  <c:v>3.9603960396039604</c:v>
                </c:pt>
                <c:pt idx="8">
                  <c:v>0.99009900990099009</c:v>
                </c:pt>
              </c:numCache>
            </c:numRef>
          </c:val>
          <c:extLst>
            <c:ext xmlns:c16="http://schemas.microsoft.com/office/drawing/2014/chart" uri="{C3380CC4-5D6E-409C-BE32-E72D297353CC}">
              <c16:uniqueId val="{00000001-0855-401A-AA03-E80165585965}"/>
            </c:ext>
          </c:extLst>
        </c:ser>
        <c:dLbls>
          <c:showLegendKey val="0"/>
          <c:showVal val="1"/>
          <c:showCatName val="0"/>
          <c:showSerName val="0"/>
          <c:showPercent val="0"/>
          <c:showBubbleSize val="0"/>
        </c:dLbls>
        <c:gapWidth val="140"/>
        <c:overlap val="-10"/>
        <c:axId val="803267320"/>
        <c:axId val="803269672"/>
      </c:barChart>
      <c:catAx>
        <c:axId val="803267320"/>
        <c:scaling>
          <c:orientation val="minMax"/>
        </c:scaling>
        <c:delete val="1"/>
        <c:axPos val="b"/>
        <c:numFmt formatCode="General" sourceLinked="1"/>
        <c:majorTickMark val="out"/>
        <c:minorTickMark val="none"/>
        <c:tickLblPos val="nextTo"/>
        <c:crossAx val="803269672"/>
        <c:crosses val="autoZero"/>
        <c:auto val="1"/>
        <c:lblAlgn val="ctr"/>
        <c:lblOffset val="100"/>
        <c:noMultiLvlLbl val="0"/>
      </c:catAx>
      <c:valAx>
        <c:axId val="803269672"/>
        <c:scaling>
          <c:orientation val="minMax"/>
          <c:min val="0"/>
        </c:scaling>
        <c:delete val="1"/>
        <c:axPos val="l"/>
        <c:numFmt formatCode="General" sourceLinked="1"/>
        <c:majorTickMark val="out"/>
        <c:minorTickMark val="none"/>
        <c:tickLblPos val="nextTo"/>
        <c:crossAx val="80326732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44922724449050955"/>
          <c:w val="0.75629872698460399"/>
          <c:h val="0.45741036067186225"/>
        </c:manualLayout>
      </c:layout>
      <c:barChart>
        <c:barDir val="bar"/>
        <c:grouping val="percentStacked"/>
        <c:varyColors val="0"/>
        <c:ser>
          <c:idx val="8"/>
          <c:order val="0"/>
          <c:tx>
            <c:strRef>
              <c:f>Arkusz1!$B$1</c:f>
              <c:strCache>
                <c:ptCount val="1"/>
                <c:pt idx="0">
                  <c:v>tak, jak najszybciej – Polska powinna już teraz redukować emisję</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Arkusz1!$B$2:$B$7</c:f>
              <c:numCache>
                <c:formatCode>0</c:formatCode>
                <c:ptCount val="6"/>
                <c:pt idx="0">
                  <c:v>49.5</c:v>
                </c:pt>
                <c:pt idx="1">
                  <c:v>58</c:v>
                </c:pt>
                <c:pt idx="2">
                  <c:v>50</c:v>
                </c:pt>
                <c:pt idx="3">
                  <c:v>32</c:v>
                </c:pt>
                <c:pt idx="4">
                  <c:v>43</c:v>
                </c:pt>
                <c:pt idx="5">
                  <c:v>42</c:v>
                </c:pt>
              </c:numCache>
            </c:numRef>
          </c:val>
          <c:extLst>
            <c:ext xmlns:c16="http://schemas.microsoft.com/office/drawing/2014/chart" uri="{C3380CC4-5D6E-409C-BE32-E72D297353CC}">
              <c16:uniqueId val="{00000000-7FCF-43AF-B1D4-71DE44E8FE7C}"/>
            </c:ext>
          </c:extLst>
        </c:ser>
        <c:ser>
          <c:idx val="0"/>
          <c:order val="1"/>
          <c:tx>
            <c:strRef>
              <c:f>Arkusz1!$C$1</c:f>
              <c:strCache>
                <c:ptCount val="1"/>
                <c:pt idx="0">
                  <c:v>tak, w niedalekiej przyszłości</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Arkusz1!$C$2:$C$7</c:f>
              <c:numCache>
                <c:formatCode>0</c:formatCode>
                <c:ptCount val="6"/>
                <c:pt idx="0">
                  <c:v>22.9</c:v>
                </c:pt>
                <c:pt idx="1">
                  <c:v>26</c:v>
                </c:pt>
                <c:pt idx="2">
                  <c:v>24</c:v>
                </c:pt>
                <c:pt idx="3">
                  <c:v>33</c:v>
                </c:pt>
                <c:pt idx="4">
                  <c:v>33</c:v>
                </c:pt>
                <c:pt idx="5">
                  <c:v>26</c:v>
                </c:pt>
              </c:numCache>
            </c:numRef>
          </c:val>
          <c:extLst>
            <c:ext xmlns:c16="http://schemas.microsoft.com/office/drawing/2014/chart" uri="{C3380CC4-5D6E-409C-BE32-E72D297353CC}">
              <c16:uniqueId val="{00000001-7FCF-43AF-B1D4-71DE44E8FE7C}"/>
            </c:ext>
          </c:extLst>
        </c:ser>
        <c:ser>
          <c:idx val="1"/>
          <c:order val="2"/>
          <c:tx>
            <c:strRef>
              <c:f>Arkusz1!$D$1</c:f>
              <c:strCache>
                <c:ptCount val="1"/>
                <c:pt idx="0">
                  <c:v>tak, ale w dalszej przyszłości</c:v>
                </c:pt>
              </c:strCache>
            </c:strRef>
          </c:tx>
          <c:spPr>
            <a:solidFill>
              <a:srgbClr val="A0CC1E">
                <a:lumMod val="40000"/>
                <a:lumOff val="60000"/>
              </a:srgbClr>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tx1">
                        <a:lumMod val="75000"/>
                      </a:schemeClr>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Arkusz1!$D$2:$D$7</c:f>
              <c:numCache>
                <c:formatCode>0</c:formatCode>
                <c:ptCount val="6"/>
                <c:pt idx="0">
                  <c:v>10.4</c:v>
                </c:pt>
                <c:pt idx="1">
                  <c:v>10</c:v>
                </c:pt>
                <c:pt idx="2">
                  <c:v>5</c:v>
                </c:pt>
                <c:pt idx="3">
                  <c:v>9</c:v>
                </c:pt>
                <c:pt idx="4">
                  <c:v>9</c:v>
                </c:pt>
                <c:pt idx="5">
                  <c:v>10</c:v>
                </c:pt>
              </c:numCache>
            </c:numRef>
          </c:val>
          <c:extLst>
            <c:ext xmlns:c16="http://schemas.microsoft.com/office/drawing/2014/chart" uri="{C3380CC4-5D6E-409C-BE32-E72D297353CC}">
              <c16:uniqueId val="{00000002-7FCF-43AF-B1D4-71DE44E8FE7C}"/>
            </c:ext>
          </c:extLst>
        </c:ser>
        <c:ser>
          <c:idx val="2"/>
          <c:order val="3"/>
          <c:tx>
            <c:strRef>
              <c:f>Arkusz1!$E$1</c:f>
              <c:strCache>
                <c:ptCount val="1"/>
                <c:pt idx="0">
                  <c:v>nie</c:v>
                </c:pt>
              </c:strCache>
            </c:strRef>
          </c:tx>
          <c:spPr>
            <a:solidFill>
              <a:srgbClr val="E54337"/>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Arkusz1!$E$2:$E$7</c:f>
              <c:numCache>
                <c:formatCode>0</c:formatCode>
                <c:ptCount val="6"/>
                <c:pt idx="0">
                  <c:v>8.6</c:v>
                </c:pt>
                <c:pt idx="1">
                  <c:v>3</c:v>
                </c:pt>
                <c:pt idx="2">
                  <c:v>7.0000000000000009</c:v>
                </c:pt>
                <c:pt idx="3">
                  <c:v>9</c:v>
                </c:pt>
                <c:pt idx="4">
                  <c:v>5</c:v>
                </c:pt>
                <c:pt idx="5">
                  <c:v>7.0000000000000009</c:v>
                </c:pt>
              </c:numCache>
            </c:numRef>
          </c:val>
          <c:extLst>
            <c:ext xmlns:c16="http://schemas.microsoft.com/office/drawing/2014/chart" uri="{C3380CC4-5D6E-409C-BE32-E72D297353CC}">
              <c16:uniqueId val="{00000003-7FCF-43AF-B1D4-71DE44E8FE7C}"/>
            </c:ext>
          </c:extLst>
        </c:ser>
        <c:ser>
          <c:idx val="3"/>
          <c:order val="4"/>
          <c:tx>
            <c:strRef>
              <c:f>Arkusz1!$F$1</c:f>
              <c:strCache>
                <c:ptCount val="1"/>
                <c:pt idx="0">
                  <c:v>trudno powiedzieć</c:v>
                </c:pt>
              </c:strCache>
            </c:strRef>
          </c:tx>
          <c:spPr>
            <a:solidFill>
              <a:srgbClr val="595959"/>
            </a:solidFill>
          </c:spPr>
          <c:invertIfNegative val="0"/>
          <c:dLbls>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Arkusz1!$F$2:$F$7</c:f>
              <c:numCache>
                <c:formatCode>0</c:formatCode>
                <c:ptCount val="6"/>
                <c:pt idx="0">
                  <c:v>8.6</c:v>
                </c:pt>
                <c:pt idx="1">
                  <c:v>2</c:v>
                </c:pt>
                <c:pt idx="2">
                  <c:v>13</c:v>
                </c:pt>
                <c:pt idx="3">
                  <c:v>17</c:v>
                </c:pt>
                <c:pt idx="4">
                  <c:v>11</c:v>
                </c:pt>
                <c:pt idx="5">
                  <c:v>15</c:v>
                </c:pt>
              </c:numCache>
            </c:numRef>
          </c:val>
          <c:extLst>
            <c:ext xmlns:c16="http://schemas.microsoft.com/office/drawing/2014/chart" uri="{C3380CC4-5D6E-409C-BE32-E72D297353CC}">
              <c16:uniqueId val="{00000004-7FCF-43AF-B1D4-71DE44E8FE7C}"/>
            </c:ext>
          </c:extLst>
        </c:ser>
        <c:dLbls>
          <c:showLegendKey val="0"/>
          <c:showVal val="1"/>
          <c:showCatName val="0"/>
          <c:showSerName val="0"/>
          <c:showPercent val="0"/>
          <c:showBubbleSize val="0"/>
        </c:dLbls>
        <c:gapWidth val="100"/>
        <c:overlap val="100"/>
        <c:axId val="803268496"/>
        <c:axId val="803270064"/>
      </c:barChart>
      <c:catAx>
        <c:axId val="803268496"/>
        <c:scaling>
          <c:orientation val="maxMin"/>
        </c:scaling>
        <c:delete val="0"/>
        <c:axPos val="l"/>
        <c:numFmt formatCode="0" sourceLinked="1"/>
        <c:majorTickMark val="none"/>
        <c:minorTickMark val="none"/>
        <c:tickLblPos val="nextTo"/>
        <c:spPr>
          <a:ln w="9572">
            <a:noFill/>
          </a:ln>
        </c:spPr>
        <c:txPr>
          <a:bodyPr rot="0" vert="horz"/>
          <a:lstStyle/>
          <a:p>
            <a:pPr>
              <a:defRPr sz="1000">
                <a:latin typeface="+mj-lt"/>
              </a:defRPr>
            </a:pPr>
            <a:endParaRPr lang="pl-PL"/>
          </a:p>
        </c:txPr>
        <c:crossAx val="803270064"/>
        <c:crosses val="autoZero"/>
        <c:auto val="1"/>
        <c:lblAlgn val="ctr"/>
        <c:lblOffset val="100"/>
        <c:tickLblSkip val="1"/>
        <c:tickMarkSkip val="1"/>
        <c:noMultiLvlLbl val="0"/>
      </c:catAx>
      <c:valAx>
        <c:axId val="803270064"/>
        <c:scaling>
          <c:orientation val="minMax"/>
        </c:scaling>
        <c:delete val="0"/>
        <c:axPos val="t"/>
        <c:numFmt formatCode="0%" sourceLinked="1"/>
        <c:majorTickMark val="none"/>
        <c:minorTickMark val="none"/>
        <c:tickLblPos val="none"/>
        <c:spPr>
          <a:ln w="9572">
            <a:noFill/>
          </a:ln>
        </c:spPr>
        <c:crossAx val="80326849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B6A2-4512-B928-3C0564875393}"/>
              </c:ext>
            </c:extLst>
          </c:dPt>
          <c:dPt>
            <c:idx val="1"/>
            <c:bubble3D val="0"/>
            <c:spPr>
              <a:solidFill>
                <a:schemeClr val="accent4"/>
              </a:solidFill>
              <a:ln w="19050">
                <a:solidFill>
                  <a:schemeClr val="bg1"/>
                </a:solidFill>
              </a:ln>
              <a:effectLst/>
            </c:spPr>
            <c:extLst>
              <c:ext xmlns:c16="http://schemas.microsoft.com/office/drawing/2014/chart" uri="{C3380CC4-5D6E-409C-BE32-E72D297353CC}">
                <c16:uniqueId val="{00000003-B6A2-4512-B928-3C0564875393}"/>
              </c:ext>
            </c:extLst>
          </c:dPt>
          <c:dPt>
            <c:idx val="2"/>
            <c:bubble3D val="0"/>
            <c:spPr>
              <a:solidFill>
                <a:schemeClr val="accent4">
                  <a:lumMod val="40000"/>
                  <a:lumOff val="60000"/>
                </a:schemeClr>
              </a:solidFill>
              <a:ln w="19050">
                <a:solidFill>
                  <a:schemeClr val="bg1"/>
                </a:solidFill>
              </a:ln>
              <a:effectLst/>
            </c:spPr>
            <c:extLst>
              <c:ext xmlns:c16="http://schemas.microsoft.com/office/drawing/2014/chart" uri="{C3380CC4-5D6E-409C-BE32-E72D297353CC}">
                <c16:uniqueId val="{00000005-B6A2-4512-B928-3C0564875393}"/>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8-F12D-4536-998C-0877EA2AF002}"/>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7-F12D-4536-998C-0877EA2AF002}"/>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6A2-4512-B928-3C0564875393}"/>
                </c:ext>
              </c:extLst>
            </c:dLbl>
            <c:dLbl>
              <c:idx val="2"/>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5-B6A2-4512-B928-3C0564875393}"/>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12D-4536-998C-0877EA2AF002}"/>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12D-4536-998C-0877EA2AF002}"/>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Arkusz1!$A$2:$A$6</c:f>
              <c:strCache>
                <c:ptCount val="5"/>
                <c:pt idx="0">
                  <c:v>tak, jak najszybciej – Polska powinna już teraz redukować emisję</c:v>
                </c:pt>
                <c:pt idx="1">
                  <c:v>tak, w niedalekiej przyszłości</c:v>
                </c:pt>
                <c:pt idx="2">
                  <c:v>tak, ale w dalszej przyszłości</c:v>
                </c:pt>
                <c:pt idx="3">
                  <c:v>nie</c:v>
                </c:pt>
                <c:pt idx="4">
                  <c:v>trudno powiedzieć</c:v>
                </c:pt>
              </c:strCache>
            </c:strRef>
          </c:cat>
          <c:val>
            <c:numRef>
              <c:f>Arkusz1!$B$2:$B$6</c:f>
              <c:numCache>
                <c:formatCode>###0%</c:formatCode>
                <c:ptCount val="5"/>
                <c:pt idx="0">
                  <c:v>0.495</c:v>
                </c:pt>
                <c:pt idx="1">
                  <c:v>0.22900000000000001</c:v>
                </c:pt>
                <c:pt idx="2">
                  <c:v>0.104</c:v>
                </c:pt>
                <c:pt idx="3">
                  <c:v>8.5000000000000006E-2</c:v>
                </c:pt>
                <c:pt idx="4">
                  <c:v>8.5999999999999993E-2</c:v>
                </c:pt>
              </c:numCache>
            </c:numRef>
          </c:val>
          <c:extLst>
            <c:ext xmlns:c16="http://schemas.microsoft.com/office/drawing/2014/chart" uri="{C3380CC4-5D6E-409C-BE32-E72D297353CC}">
              <c16:uniqueId val="{00000006-B6A2-4512-B928-3C0564875393}"/>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1355814913403142E-2"/>
          <c:y val="0"/>
          <c:w val="0.9786441850865969"/>
          <c:h val="1"/>
        </c:manualLayout>
      </c:layout>
      <c:barChart>
        <c:barDir val="bar"/>
        <c:grouping val="percentStacked"/>
        <c:varyColors val="0"/>
        <c:ser>
          <c:idx val="8"/>
          <c:order val="0"/>
          <c:tx>
            <c:strRef>
              <c:f>Arkusz1!$B$1</c:f>
              <c:strCache>
                <c:ptCount val="1"/>
                <c:pt idx="0">
                  <c:v>tak, jak najszybciej – Polska powinna już teraz redukować emisję</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Arkusz1!$B$2</c:f>
              <c:numCache>
                <c:formatCode>0%</c:formatCode>
                <c:ptCount val="1"/>
              </c:numCache>
            </c:numRef>
          </c:val>
          <c:extLst>
            <c:ext xmlns:c16="http://schemas.microsoft.com/office/drawing/2014/chart" uri="{C3380CC4-5D6E-409C-BE32-E72D297353CC}">
              <c16:uniqueId val="{00000000-CF97-42CB-9CF8-B4B27B3388E1}"/>
            </c:ext>
          </c:extLst>
        </c:ser>
        <c:ser>
          <c:idx val="0"/>
          <c:order val="1"/>
          <c:tx>
            <c:strRef>
              <c:f>Arkusz1!$C$1</c:f>
              <c:strCache>
                <c:ptCount val="1"/>
                <c:pt idx="0">
                  <c:v>tak, w niedalekiej przyszłości</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Arkusz1!$C$2</c:f>
              <c:numCache>
                <c:formatCode>0%</c:formatCode>
                <c:ptCount val="1"/>
              </c:numCache>
            </c:numRef>
          </c:val>
          <c:extLst>
            <c:ext xmlns:c16="http://schemas.microsoft.com/office/drawing/2014/chart" uri="{C3380CC4-5D6E-409C-BE32-E72D297353CC}">
              <c16:uniqueId val="{00000001-CF97-42CB-9CF8-B4B27B3388E1}"/>
            </c:ext>
          </c:extLst>
        </c:ser>
        <c:ser>
          <c:idx val="1"/>
          <c:order val="2"/>
          <c:tx>
            <c:strRef>
              <c:f>Arkusz1!$D$1</c:f>
              <c:strCache>
                <c:ptCount val="1"/>
                <c:pt idx="0">
                  <c:v>tak, ale w dalszej przyszłości</c:v>
                </c:pt>
              </c:strCache>
            </c:strRef>
          </c:tx>
          <c:spPr>
            <a:solidFill>
              <a:srgbClr val="A0CC1E">
                <a:lumMod val="40000"/>
                <a:lumOff val="60000"/>
              </a:srgbClr>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Arkusz1!$D$2</c:f>
              <c:numCache>
                <c:formatCode>0%</c:formatCode>
                <c:ptCount val="1"/>
              </c:numCache>
            </c:numRef>
          </c:val>
          <c:extLst>
            <c:ext xmlns:c16="http://schemas.microsoft.com/office/drawing/2014/chart" uri="{C3380CC4-5D6E-409C-BE32-E72D297353CC}">
              <c16:uniqueId val="{00000002-CF97-42CB-9CF8-B4B27B3388E1}"/>
            </c:ext>
          </c:extLst>
        </c:ser>
        <c:ser>
          <c:idx val="2"/>
          <c:order val="3"/>
          <c:tx>
            <c:strRef>
              <c:f>Arkusz1!$E$1</c:f>
              <c:strCache>
                <c:ptCount val="1"/>
                <c:pt idx="0">
                  <c:v>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Arkusz1!$E$2</c:f>
              <c:numCache>
                <c:formatCode>0%</c:formatCode>
                <c:ptCount val="1"/>
              </c:numCache>
            </c:numRef>
          </c:val>
          <c:extLst>
            <c:ext xmlns:c16="http://schemas.microsoft.com/office/drawing/2014/chart" uri="{C3380CC4-5D6E-409C-BE32-E72D297353CC}">
              <c16:uniqueId val="{00000003-CF97-42CB-9CF8-B4B27B3388E1}"/>
            </c:ext>
          </c:extLst>
        </c:ser>
        <c:ser>
          <c:idx val="3"/>
          <c:order val="4"/>
          <c:tx>
            <c:strRef>
              <c:f>Arkusz1!$F$1</c:f>
              <c:strCache>
                <c:ptCount val="1"/>
                <c:pt idx="0">
                  <c:v>trudno powiedzieć</c:v>
                </c:pt>
              </c:strCache>
            </c:strRef>
          </c:tx>
          <c:spPr>
            <a:solidFill>
              <a:srgbClr val="595959"/>
            </a:solidFill>
          </c:spPr>
          <c:invertIfNegative val="0"/>
          <c:dLbls>
            <c:dLbl>
              <c:idx val="0"/>
              <c:layout>
                <c:manualLayout>
                  <c:x val="-1.602400281029177E-16"/>
                  <c:y val="0.1226860093787865"/>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F97-42CB-9CF8-B4B27B3388E1}"/>
                </c:ext>
              </c:extLst>
            </c:dLbl>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numCache>
            </c:numRef>
          </c:cat>
          <c:val>
            <c:numRef>
              <c:f>Arkusz1!$F$2</c:f>
              <c:numCache>
                <c:formatCode>0%</c:formatCode>
                <c:ptCount val="1"/>
              </c:numCache>
            </c:numRef>
          </c:val>
          <c:extLst>
            <c:ext xmlns:c16="http://schemas.microsoft.com/office/drawing/2014/chart" uri="{C3380CC4-5D6E-409C-BE32-E72D297353CC}">
              <c16:uniqueId val="{00000005-CF97-42CB-9CF8-B4B27B3388E1}"/>
            </c:ext>
          </c:extLst>
        </c:ser>
        <c:dLbls>
          <c:showLegendKey val="0"/>
          <c:showVal val="1"/>
          <c:showCatName val="0"/>
          <c:showSerName val="0"/>
          <c:showPercent val="0"/>
          <c:showBubbleSize val="0"/>
        </c:dLbls>
        <c:gapWidth val="100"/>
        <c:overlap val="100"/>
        <c:axId val="803267712"/>
        <c:axId val="803273592"/>
      </c:barChart>
      <c:catAx>
        <c:axId val="803267712"/>
        <c:scaling>
          <c:orientation val="maxMin"/>
        </c:scaling>
        <c:delete val="0"/>
        <c:axPos val="l"/>
        <c:numFmt formatCode="0" sourceLinked="1"/>
        <c:majorTickMark val="none"/>
        <c:minorTickMark val="none"/>
        <c:tickLblPos val="nextTo"/>
        <c:spPr>
          <a:ln w="9572">
            <a:noFill/>
          </a:ln>
        </c:spPr>
        <c:txPr>
          <a:bodyPr rot="0" vert="horz"/>
          <a:lstStyle/>
          <a:p>
            <a:pPr>
              <a:defRPr/>
            </a:pPr>
            <a:endParaRPr lang="pl-PL"/>
          </a:p>
        </c:txPr>
        <c:crossAx val="803273592"/>
        <c:crosses val="autoZero"/>
        <c:auto val="1"/>
        <c:lblAlgn val="ctr"/>
        <c:lblOffset val="100"/>
        <c:tickLblSkip val="1"/>
        <c:tickMarkSkip val="1"/>
        <c:noMultiLvlLbl val="0"/>
      </c:catAx>
      <c:valAx>
        <c:axId val="803273592"/>
        <c:scaling>
          <c:orientation val="minMax"/>
        </c:scaling>
        <c:delete val="0"/>
        <c:axPos val="t"/>
        <c:numFmt formatCode="0%" sourceLinked="1"/>
        <c:majorTickMark val="none"/>
        <c:minorTickMark val="none"/>
        <c:tickLblPos val="none"/>
        <c:spPr>
          <a:ln w="9572">
            <a:noFill/>
          </a:ln>
        </c:spPr>
        <c:crossAx val="803267712"/>
        <c:crosses val="autoZero"/>
        <c:crossBetween val="between"/>
      </c:valAx>
      <c:spPr>
        <a:noFill/>
        <a:ln w="25527">
          <a:noFill/>
        </a:ln>
      </c:spPr>
    </c:plotArea>
    <c:legend>
      <c:legendPos val="r"/>
      <c:layout>
        <c:manualLayout>
          <c:xMode val="edge"/>
          <c:yMode val="edge"/>
          <c:x val="0"/>
          <c:y val="2.4866096260002617E-2"/>
          <c:w val="0.97488750521115886"/>
          <c:h val="0.86255992845846208"/>
        </c:manualLayout>
      </c:layout>
      <c:overlay val="0"/>
      <c:txPr>
        <a:bodyPr/>
        <a:lstStyle/>
        <a:p>
          <a:pPr algn="ctr">
            <a:defRPr lang="en-US" sz="1000" b="0" i="0" u="none" strike="noStrike" kern="1200" baseline="0">
              <a:solidFill>
                <a:srgbClr val="58595B"/>
              </a:solidFill>
              <a:latin typeface="+mn-lt"/>
              <a:ea typeface="Arial"/>
              <a:cs typeface="Arial"/>
            </a:defRPr>
          </a:pPr>
          <a:endParaRPr lang="pl-PL"/>
        </a:p>
      </c:txPr>
    </c:legend>
    <c:plotVisOnly val="1"/>
    <c:dispBlanksAs val="gap"/>
    <c:showDLblsOverMax val="0"/>
  </c:chart>
  <c:spPr>
    <a:noFill/>
    <a:ln>
      <a:noFill/>
    </a:ln>
  </c:spPr>
  <c:txPr>
    <a:bodyPr/>
    <a:lstStyle/>
    <a:p>
      <a:pPr>
        <a:defRPr sz="900" b="0" i="0" u="none" strike="noStrike" baseline="0">
          <a:solidFill>
            <a:schemeClr val="tx1"/>
          </a:solidFill>
          <a:latin typeface="+mj-lt"/>
          <a:ea typeface="Arial"/>
          <a:cs typeface="Arial"/>
        </a:defRPr>
      </a:pPr>
      <a:endParaRPr lang="pl-PL"/>
    </a:p>
  </c:txPr>
  <c:externalData r:id="rId2">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8B4A-4B17-9707-17A841B9749E}"/>
              </c:ext>
            </c:extLst>
          </c:dPt>
          <c:dPt>
            <c:idx val="1"/>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3-8B4A-4B17-9707-17A841B9749E}"/>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8B4A-4B17-9707-17A841B9749E}"/>
              </c:ext>
            </c:extLst>
          </c:dPt>
          <c:dLbls>
            <c:dLbl>
              <c:idx val="0"/>
              <c:layout>
                <c:manualLayout>
                  <c:x val="-0.31570820834722069"/>
                  <c:y val="-0.12754158039293254"/>
                </c:manualLayout>
              </c:layout>
              <c:spPr>
                <a:noFill/>
                <a:ln>
                  <a:noFill/>
                </a:ln>
                <a:effectLst/>
              </c:spPr>
              <c:txPr>
                <a:bodyPr rot="0" spcFirstLastPara="1" vertOverflow="ellipsis" vert="horz" wrap="square" lIns="38100" tIns="19050" rIns="38100" bIns="19050" anchor="ctr" anchorCtr="1">
                  <a:noAutofit/>
                </a:bodyPr>
                <a:lstStyle/>
                <a:p>
                  <a:pPr>
                    <a:defRPr sz="2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53636625759786527"/>
                      <c:h val="0.36615809466195803"/>
                    </c:manualLayout>
                  </c15:layout>
                </c:ext>
                <c:ext xmlns:c16="http://schemas.microsoft.com/office/drawing/2014/chart" uri="{C3380CC4-5D6E-409C-BE32-E72D297353CC}">
                  <c16:uniqueId val="{00000001-8B4A-4B17-9707-17A841B9749E}"/>
                </c:ext>
              </c:extLst>
            </c:dLbl>
            <c:dLbl>
              <c:idx val="1"/>
              <c:delete val="1"/>
              <c:extLst>
                <c:ext xmlns:c15="http://schemas.microsoft.com/office/drawing/2012/chart" uri="{CE6537A1-D6FC-4f65-9D91-7224C49458BB}"/>
                <c:ext xmlns:c16="http://schemas.microsoft.com/office/drawing/2014/chart" uri="{C3380CC4-5D6E-409C-BE32-E72D297353CC}">
                  <c16:uniqueId val="{00000003-8B4A-4B17-9707-17A841B9749E}"/>
                </c:ext>
              </c:extLst>
            </c:dLbl>
            <c:dLbl>
              <c:idx val="2"/>
              <c:layout>
                <c:manualLayout>
                  <c:x val="6.9003396842251291E-2"/>
                  <c:y val="8.25696242145220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B4A-4B17-9707-17A841B9749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Arkusz1!$A$2:$A$3</c:f>
              <c:strCache>
                <c:ptCount val="2"/>
                <c:pt idx="0">
                  <c:v>tak</c:v>
                </c:pt>
                <c:pt idx="1">
                  <c:v>nie </c:v>
                </c:pt>
              </c:strCache>
            </c:strRef>
          </c:cat>
          <c:val>
            <c:numRef>
              <c:f>Arkusz1!$B$2:$B$3</c:f>
              <c:numCache>
                <c:formatCode>###0%</c:formatCode>
                <c:ptCount val="2"/>
                <c:pt idx="0">
                  <c:v>0.83</c:v>
                </c:pt>
                <c:pt idx="1">
                  <c:v>0.17</c:v>
                </c:pt>
              </c:numCache>
            </c:numRef>
          </c:val>
          <c:extLst>
            <c:ext xmlns:c16="http://schemas.microsoft.com/office/drawing/2014/chart" uri="{C3380CC4-5D6E-409C-BE32-E72D297353CC}">
              <c16:uniqueId val="{00000006-8B4A-4B17-9707-17A841B9749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743643986870351"/>
          <c:y val="4.7254776965952372E-2"/>
          <c:w val="0.45748970585613918"/>
          <c:h val="0.93343471307071912"/>
        </c:manualLayout>
      </c:layout>
      <c:barChart>
        <c:barDir val="bar"/>
        <c:grouping val="clustered"/>
        <c:varyColors val="0"/>
        <c:ser>
          <c:idx val="0"/>
          <c:order val="0"/>
          <c:tx>
            <c:strRef>
              <c:f>Arkusz1!$B$1</c:f>
              <c:strCache>
                <c:ptCount val="1"/>
                <c:pt idx="0">
                  <c:v>2022</c:v>
                </c:pt>
              </c:strCache>
            </c:strRef>
          </c:tx>
          <c:spPr>
            <a:solidFill>
              <a:srgbClr val="A0CC1E"/>
            </a:solidFill>
          </c:spPr>
          <c:invertIfNegative val="0"/>
          <c:dLbls>
            <c:numFmt formatCode="0%" sourceLinked="0"/>
            <c:spPr>
              <a:noFill/>
              <a:ln>
                <a:noFill/>
              </a:ln>
              <a:effectLst/>
            </c:spPr>
            <c:txPr>
              <a:bodyPr wrap="square" lIns="38100" tIns="19050" rIns="38100" bIns="19050" anchor="ctr">
                <a:spAutoFit/>
              </a:bodyPr>
              <a:lstStyle/>
              <a:p>
                <a:pPr>
                  <a:defRPr sz="8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Arkusz1!$A$2:$A$10</c:f>
              <c:strCache>
                <c:ptCount val="9"/>
                <c:pt idx="0">
                  <c:v>Praca na etacie </c:v>
                </c:pt>
                <c:pt idx="1">
                  <c:v>Emeryt, rencista</c:v>
                </c:pt>
                <c:pt idx="2">
                  <c:v>Prowadzę firmę</c:v>
                </c:pt>
                <c:pt idx="3">
                  <c:v>Umowa zlecenie/dzieło</c:v>
                </c:pt>
                <c:pt idx="4">
                  <c:v>Bezrobotny</c:v>
                </c:pt>
                <c:pt idx="5">
                  <c:v>Nie pracuję – inny powód</c:v>
                </c:pt>
                <c:pt idx="6">
                  <c:v>Urlop macierzyński
wychowawczy</c:v>
                </c:pt>
                <c:pt idx="7">
                  <c:v>Uczeń, student</c:v>
                </c:pt>
                <c:pt idx="8">
                  <c:v>odmowa odpowiedzi</c:v>
                </c:pt>
              </c:strCache>
            </c:strRef>
          </c:cat>
          <c:val>
            <c:numRef>
              <c:f>Arkusz1!$B$2:$B$10</c:f>
              <c:numCache>
                <c:formatCode>###0%</c:formatCode>
                <c:ptCount val="9"/>
                <c:pt idx="0">
                  <c:v>0.46800000000000003</c:v>
                </c:pt>
                <c:pt idx="1">
                  <c:v>0.26500000000000001</c:v>
                </c:pt>
                <c:pt idx="2">
                  <c:v>0.16</c:v>
                </c:pt>
                <c:pt idx="3">
                  <c:v>5.1999999999999998E-2</c:v>
                </c:pt>
                <c:pt idx="4">
                  <c:v>3.7999999999999999E-2</c:v>
                </c:pt>
                <c:pt idx="5">
                  <c:v>2.3E-2</c:v>
                </c:pt>
                <c:pt idx="6">
                  <c:v>1.6E-2</c:v>
                </c:pt>
                <c:pt idx="7">
                  <c:v>1.2E-2</c:v>
                </c:pt>
                <c:pt idx="8" formatCode="0%">
                  <c:v>1.4E-2</c:v>
                </c:pt>
              </c:numCache>
            </c:numRef>
          </c:val>
          <c:extLst>
            <c:ext xmlns:c16="http://schemas.microsoft.com/office/drawing/2014/chart" uri="{C3380CC4-5D6E-409C-BE32-E72D297353CC}">
              <c16:uniqueId val="{00000000-812B-4B19-8455-950B62EBDEF0}"/>
            </c:ext>
          </c:extLst>
        </c:ser>
        <c:dLbls>
          <c:dLblPos val="outEnd"/>
          <c:showLegendKey val="0"/>
          <c:showVal val="1"/>
          <c:showCatName val="0"/>
          <c:showSerName val="0"/>
          <c:showPercent val="0"/>
          <c:showBubbleSize val="0"/>
        </c:dLbls>
        <c:gapWidth val="78"/>
        <c:axId val="476052368"/>
        <c:axId val="476058248"/>
      </c:barChart>
      <c:catAx>
        <c:axId val="476052368"/>
        <c:scaling>
          <c:orientation val="maxMin"/>
        </c:scaling>
        <c:delete val="0"/>
        <c:axPos val="l"/>
        <c:numFmt formatCode="General" sourceLinked="0"/>
        <c:majorTickMark val="out"/>
        <c:minorTickMark val="none"/>
        <c:tickLblPos val="nextTo"/>
        <c:txPr>
          <a:bodyPr/>
          <a:lstStyle/>
          <a:p>
            <a:pPr>
              <a:defRPr sz="800"/>
            </a:pPr>
            <a:endParaRPr lang="pl-PL"/>
          </a:p>
        </c:txPr>
        <c:crossAx val="476058248"/>
        <c:crosses val="autoZero"/>
        <c:auto val="1"/>
        <c:lblAlgn val="ctr"/>
        <c:lblOffset val="100"/>
        <c:noMultiLvlLbl val="0"/>
      </c:catAx>
      <c:valAx>
        <c:axId val="476058248"/>
        <c:scaling>
          <c:orientation val="minMax"/>
          <c:max val="0.5"/>
          <c:min val="0"/>
        </c:scaling>
        <c:delete val="1"/>
        <c:axPos val="t"/>
        <c:numFmt formatCode="###0%" sourceLinked="1"/>
        <c:majorTickMark val="out"/>
        <c:minorTickMark val="none"/>
        <c:tickLblPos val="nextTo"/>
        <c:crossAx val="476052368"/>
        <c:crosses val="autoZero"/>
        <c:crossBetween val="between"/>
        <c:majorUnit val="1"/>
      </c:valAx>
    </c:plotArea>
    <c:plotVisOnly val="1"/>
    <c:dispBlanksAs val="gap"/>
    <c:showDLblsOverMax val="0"/>
  </c:chart>
  <c:txPr>
    <a:bodyPr/>
    <a:lstStyle/>
    <a:p>
      <a:pPr>
        <a:defRPr sz="900">
          <a:solidFill>
            <a:srgbClr val="58595B"/>
          </a:solidFill>
          <a:latin typeface="+mn-lt"/>
        </a:defRPr>
      </a:pPr>
      <a:endParaRPr lang="pl-PL"/>
    </a:p>
  </c:txPr>
  <c:externalData r:id="rId2">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5839698502903804"/>
          <c:h val="0.97384614127206048"/>
        </c:manualLayout>
      </c:layout>
      <c:barChart>
        <c:barDir val="bar"/>
        <c:grouping val="clustered"/>
        <c:varyColors val="0"/>
        <c:ser>
          <c:idx val="0"/>
          <c:order val="0"/>
          <c:tx>
            <c:strRef>
              <c:f>Arkusz1!$C$3</c:f>
              <c:strCache>
                <c:ptCount val="1"/>
                <c:pt idx="0">
                  <c:v>Ogółem</c:v>
                </c:pt>
              </c:strCache>
            </c:strRef>
          </c:tx>
          <c:spPr>
            <a:solidFill>
              <a:schemeClr val="accent1"/>
            </a:solidFill>
            <a:ln w="3175">
              <a:noFill/>
            </a:ln>
            <a:effectLst/>
          </c:spPr>
          <c:invertIfNegative val="0"/>
          <c:dPt>
            <c:idx val="0"/>
            <c:invertIfNegative val="0"/>
            <c:bubble3D val="0"/>
            <c:extLst>
              <c:ext xmlns:c16="http://schemas.microsoft.com/office/drawing/2014/chart" uri="{C3380CC4-5D6E-409C-BE32-E72D297353CC}">
                <c16:uniqueId val="{00000000-E30D-4B01-BE64-517685704A26}"/>
              </c:ext>
            </c:extLst>
          </c:dPt>
          <c:dPt>
            <c:idx val="1"/>
            <c:invertIfNegative val="0"/>
            <c:bubble3D val="0"/>
            <c:extLst>
              <c:ext xmlns:c16="http://schemas.microsoft.com/office/drawing/2014/chart" uri="{C3380CC4-5D6E-409C-BE32-E72D297353CC}">
                <c16:uniqueId val="{00000001-E30D-4B01-BE64-517685704A26}"/>
              </c:ext>
            </c:extLst>
          </c:dPt>
          <c:dPt>
            <c:idx val="2"/>
            <c:invertIfNegative val="0"/>
            <c:bubble3D val="0"/>
            <c:extLst>
              <c:ext xmlns:c16="http://schemas.microsoft.com/office/drawing/2014/chart" uri="{C3380CC4-5D6E-409C-BE32-E72D297353CC}">
                <c16:uniqueId val="{00000002-E30D-4B01-BE64-517685704A26}"/>
              </c:ext>
            </c:extLst>
          </c:dPt>
          <c:dPt>
            <c:idx val="4"/>
            <c:invertIfNegative val="0"/>
            <c:bubble3D val="0"/>
            <c:extLst>
              <c:ext xmlns:c16="http://schemas.microsoft.com/office/drawing/2014/chart" uri="{C3380CC4-5D6E-409C-BE32-E72D297353CC}">
                <c16:uniqueId val="{00000004-E30D-4B01-BE64-517685704A26}"/>
              </c:ext>
            </c:extLst>
          </c:dPt>
          <c:dPt>
            <c:idx val="5"/>
            <c:invertIfNegative val="0"/>
            <c:bubble3D val="0"/>
            <c:extLst>
              <c:ext xmlns:c16="http://schemas.microsoft.com/office/drawing/2014/chart" uri="{C3380CC4-5D6E-409C-BE32-E72D297353CC}">
                <c16:uniqueId val="{00000005-E30D-4B01-BE64-517685704A26}"/>
              </c:ext>
            </c:extLst>
          </c:dPt>
          <c:dPt>
            <c:idx val="6"/>
            <c:invertIfNegative val="0"/>
            <c:bubble3D val="0"/>
            <c:extLst>
              <c:ext xmlns:c16="http://schemas.microsoft.com/office/drawing/2014/chart" uri="{C3380CC4-5D6E-409C-BE32-E72D297353CC}">
                <c16:uniqueId val="{00000006-E30D-4B01-BE64-517685704A26}"/>
              </c:ext>
            </c:extLst>
          </c:dPt>
          <c:dPt>
            <c:idx val="8"/>
            <c:invertIfNegative val="0"/>
            <c:bubble3D val="0"/>
            <c:spPr>
              <a:solidFill>
                <a:schemeClr val="bg1">
                  <a:lumMod val="75000"/>
                </a:schemeClr>
              </a:solidFill>
              <a:ln w="3175">
                <a:noFill/>
              </a:ln>
              <a:effectLst/>
            </c:spPr>
            <c:extLst>
              <c:ext xmlns:c16="http://schemas.microsoft.com/office/drawing/2014/chart" uri="{C3380CC4-5D6E-409C-BE32-E72D297353CC}">
                <c16:uniqueId val="{0000000C-E30D-4B01-BE64-517685704A26}"/>
              </c:ext>
            </c:extLst>
          </c:dPt>
          <c:dPt>
            <c:idx val="9"/>
            <c:invertIfNegative val="0"/>
            <c:bubble3D val="0"/>
            <c:spPr>
              <a:solidFill>
                <a:schemeClr val="tx1"/>
              </a:solidFill>
              <a:ln w="3175">
                <a:noFill/>
              </a:ln>
              <a:effectLst/>
            </c:spPr>
            <c:extLst>
              <c:ext xmlns:c16="http://schemas.microsoft.com/office/drawing/2014/chart" uri="{C3380CC4-5D6E-409C-BE32-E72D297353CC}">
                <c16:uniqueId val="{0000000B-E30D-4B01-BE64-517685704A26}"/>
              </c:ext>
            </c:extLst>
          </c:dPt>
          <c:dPt>
            <c:idx val="10"/>
            <c:invertIfNegative val="0"/>
            <c:bubble3D val="0"/>
            <c:extLst>
              <c:ext xmlns:c16="http://schemas.microsoft.com/office/drawing/2014/chart" uri="{C3380CC4-5D6E-409C-BE32-E72D297353CC}">
                <c16:uniqueId val="{00000007-E30D-4B01-BE64-517685704A26}"/>
              </c:ext>
            </c:extLst>
          </c:dPt>
          <c:dPt>
            <c:idx val="11"/>
            <c:invertIfNegative val="0"/>
            <c:bubble3D val="0"/>
            <c:extLst>
              <c:ext xmlns:c16="http://schemas.microsoft.com/office/drawing/2014/chart" uri="{C3380CC4-5D6E-409C-BE32-E72D297353CC}">
                <c16:uniqueId val="{00000008-E30D-4B01-BE64-517685704A26}"/>
              </c:ext>
            </c:extLst>
          </c:dPt>
          <c:dLbls>
            <c:dLbl>
              <c:idx val="0"/>
              <c:spPr>
                <a:noFill/>
                <a:ln>
                  <a:noFill/>
                </a:ln>
                <a:effectLst/>
              </c:spPr>
              <c:txPr>
                <a:bodyPr wrap="square" lIns="38100" tIns="19050" rIns="38100" bIns="19050" anchor="ctr">
                  <a:noAutofit/>
                </a:bodyPr>
                <a:lstStyle/>
                <a:p>
                  <a:pPr>
                    <a:defRPr sz="105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30D-4B01-BE64-517685704A26}"/>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4-E30D-4B01-BE64-517685704A26}"/>
                </c:ext>
              </c:extLst>
            </c:dLbl>
            <c:dLbl>
              <c:idx val="9"/>
              <c:delete val="1"/>
              <c:extLst>
                <c:ext xmlns:c15="http://schemas.microsoft.com/office/drawing/2012/chart" uri="{CE6537A1-D6FC-4f65-9D91-7224C49458BB}"/>
                <c:ext xmlns:c16="http://schemas.microsoft.com/office/drawing/2014/chart" uri="{C3380CC4-5D6E-409C-BE32-E72D297353CC}">
                  <c16:uniqueId val="{0000000B-E30D-4B01-BE64-517685704A26}"/>
                </c:ext>
              </c:extLst>
            </c:dLbl>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Arkusz1!$B$4:$B$10</c:f>
              <c:strCache>
                <c:ptCount val="7"/>
                <c:pt idx="0">
                  <c:v>aby przyszłym pokoleniom żyło się lepiej</c:v>
                </c:pt>
                <c:pt idx="1">
                  <c:v>ze względu na szkodliwe skutki dla zdrowia ludzkiego</c:v>
                </c:pt>
                <c:pt idx="2">
                  <c:v>ze względu na szkodliwe skutki dla środowiska</c:v>
                </c:pt>
                <c:pt idx="3">
                  <c:v>z innego powodu</c:v>
                </c:pt>
                <c:pt idx="4">
                  <c:v>należy respektować zobowiązania międzynarodowe</c:v>
                </c:pt>
                <c:pt idx="5">
                  <c:v>trudno powiedzieć</c:v>
                </c:pt>
                <c:pt idx="6">
                  <c:v>żeby dać przykład innym państwom</c:v>
                </c:pt>
              </c:strCache>
            </c:strRef>
          </c:cat>
          <c:val>
            <c:numRef>
              <c:f>Arkusz1!$C$4:$C$10</c:f>
              <c:numCache>
                <c:formatCode>###0%</c:formatCode>
                <c:ptCount val="7"/>
                <c:pt idx="0">
                  <c:v>0.40899999999999997</c:v>
                </c:pt>
                <c:pt idx="1">
                  <c:v>0.308</c:v>
                </c:pt>
                <c:pt idx="2">
                  <c:v>0.215</c:v>
                </c:pt>
                <c:pt idx="3">
                  <c:v>0.03</c:v>
                </c:pt>
                <c:pt idx="4">
                  <c:v>1.6E-2</c:v>
                </c:pt>
                <c:pt idx="5">
                  <c:v>1.2999999999999999E-2</c:v>
                </c:pt>
                <c:pt idx="6">
                  <c:v>8.0000000000000002E-3</c:v>
                </c:pt>
              </c:numCache>
            </c:numRef>
          </c:val>
          <c:extLst>
            <c:ext xmlns:c16="http://schemas.microsoft.com/office/drawing/2014/chart" uri="{C3380CC4-5D6E-409C-BE32-E72D297353CC}">
              <c16:uniqueId val="{00000009-E30D-4B01-BE64-517685704A26}"/>
            </c:ext>
          </c:extLst>
        </c:ser>
        <c:dLbls>
          <c:dLblPos val="outEnd"/>
          <c:showLegendKey val="0"/>
          <c:showVal val="1"/>
          <c:showCatName val="0"/>
          <c:showSerName val="0"/>
          <c:showPercent val="0"/>
          <c:showBubbleSize val="0"/>
        </c:dLbls>
        <c:gapWidth val="80"/>
        <c:axId val="803272416"/>
        <c:axId val="803270848"/>
      </c:barChart>
      <c:catAx>
        <c:axId val="803272416"/>
        <c:scaling>
          <c:orientation val="maxMin"/>
        </c:scaling>
        <c:delete val="1"/>
        <c:axPos val="l"/>
        <c:numFmt formatCode="0.00%" sourceLinked="0"/>
        <c:majorTickMark val="none"/>
        <c:minorTickMark val="none"/>
        <c:tickLblPos val="nextTo"/>
        <c:crossAx val="803270848"/>
        <c:crosses val="autoZero"/>
        <c:auto val="1"/>
        <c:lblAlgn val="ctr"/>
        <c:lblOffset val="100"/>
        <c:noMultiLvlLbl val="0"/>
      </c:catAx>
      <c:valAx>
        <c:axId val="803270848"/>
        <c:scaling>
          <c:orientation val="minMax"/>
        </c:scaling>
        <c:delete val="1"/>
        <c:axPos val="b"/>
        <c:numFmt formatCode="####%" sourceLinked="0"/>
        <c:majorTickMark val="out"/>
        <c:minorTickMark val="none"/>
        <c:tickLblPos val="nextTo"/>
        <c:crossAx val="803272416"/>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2013</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0157-45A6-91CD-1F6FC20FC1D8}"/>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0157-45A6-91CD-1F6FC20FC1D8}"/>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0157-45A6-91CD-1F6FC20FC1D8}"/>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0157-45A6-91CD-1F6FC20FC1D8}"/>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0157-45A6-91CD-1F6FC20FC1D8}"/>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aby przyszłym pokoleniom żyło się lepiej</c:v>
                </c:pt>
                <c:pt idx="1">
                  <c:v> ze względu na szkodliwe skutki dla zdrowia ludzkiego, np. choroby zakaźne</c:v>
                </c:pt>
                <c:pt idx="2">
                  <c:v> ze względu na szkodliwe skutki dla środowiska, np. podwyższenie globalnej temperatury</c:v>
                </c:pt>
                <c:pt idx="3">
                  <c:v> inne</c:v>
                </c:pt>
                <c:pt idx="4">
                  <c:v> należy respektować zobowiązania międzynarodowe, np. wobec Unii Europejskiej</c:v>
                </c:pt>
                <c:pt idx="5">
                  <c:v> trudno powiedzieć</c:v>
                </c:pt>
                <c:pt idx="6">
                  <c:v> żeby dać przykład innym państwom</c:v>
                </c:pt>
                <c:pt idx="7">
                  <c:v>ze względu na zmiany zachodzące w klimacie</c:v>
                </c:pt>
                <c:pt idx="8">
                  <c:v>ze względu na zbyt wysoki wskaźnik emisji</c:v>
                </c:pt>
                <c:pt idx="9">
                  <c:v>to nasz obowiązek, każdy kraj powienien o to zadbać dla naszego dobra</c:v>
                </c:pt>
              </c:strCache>
            </c:strRef>
          </c:cat>
          <c:val>
            <c:numRef>
              <c:f>Arkusz1!$B$4:$B$13</c:f>
              <c:numCache>
                <c:formatCode>0</c:formatCode>
                <c:ptCount val="10"/>
                <c:pt idx="0">
                  <c:v>34.980897359884302</c:v>
                </c:pt>
                <c:pt idx="1">
                  <c:v>15.144992883639999</c:v>
                </c:pt>
                <c:pt idx="2">
                  <c:v>23.327841625550999</c:v>
                </c:pt>
                <c:pt idx="3">
                  <c:v>2.4381457964247897</c:v>
                </c:pt>
                <c:pt idx="4">
                  <c:v>11.8854232955665</c:v>
                </c:pt>
                <c:pt idx="5">
                  <c:v>2.5620843912563198</c:v>
                </c:pt>
                <c:pt idx="6">
                  <c:v>9.6606146476771499</c:v>
                </c:pt>
              </c:numCache>
            </c:numRef>
          </c:val>
          <c:extLst>
            <c:ext xmlns:c16="http://schemas.microsoft.com/office/drawing/2014/chart" uri="{C3380CC4-5D6E-409C-BE32-E72D297353CC}">
              <c16:uniqueId val="{0000000A-0157-45A6-91CD-1F6FC20FC1D8}"/>
            </c:ext>
          </c:extLst>
        </c:ser>
        <c:ser>
          <c:idx val="1"/>
          <c:order val="1"/>
          <c:tx>
            <c:strRef>
              <c:f>Arkusz1!$C$3</c:f>
              <c:strCache>
                <c:ptCount val="1"/>
                <c:pt idx="0">
                  <c:v>2014</c:v>
                </c:pt>
              </c:strCache>
            </c:strRef>
          </c:tx>
          <c:spPr>
            <a:solidFill>
              <a:srgbClr val="42BEBD">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aby przyszłym pokoleniom żyło się lepiej</c:v>
                </c:pt>
                <c:pt idx="1">
                  <c:v> ze względu na szkodliwe skutki dla zdrowia ludzkiego, np. choroby zakaźne</c:v>
                </c:pt>
                <c:pt idx="2">
                  <c:v> ze względu na szkodliwe skutki dla środowiska, np. podwyższenie globalnej temperatury</c:v>
                </c:pt>
                <c:pt idx="3">
                  <c:v> inne</c:v>
                </c:pt>
                <c:pt idx="4">
                  <c:v> należy respektować zobowiązania międzynarodowe, np. wobec Unii Europejskiej</c:v>
                </c:pt>
                <c:pt idx="5">
                  <c:v> trudno powiedzieć</c:v>
                </c:pt>
                <c:pt idx="6">
                  <c:v> żeby dać przykład innym państwom</c:v>
                </c:pt>
                <c:pt idx="7">
                  <c:v>ze względu na zmiany zachodzące w klimacie</c:v>
                </c:pt>
                <c:pt idx="8">
                  <c:v>ze względu na zbyt wysoki wskaźnik emisji</c:v>
                </c:pt>
                <c:pt idx="9">
                  <c:v>to nasz obowiązek, każdy kraj powienien o to zadbać dla naszego dobra</c:v>
                </c:pt>
              </c:strCache>
            </c:strRef>
          </c:cat>
          <c:val>
            <c:numRef>
              <c:f>Arkusz1!$C$4:$C$13</c:f>
              <c:numCache>
                <c:formatCode>0</c:formatCode>
                <c:ptCount val="10"/>
                <c:pt idx="0">
                  <c:v>36.927223719676498</c:v>
                </c:pt>
                <c:pt idx="1">
                  <c:v>15.229110512129401</c:v>
                </c:pt>
                <c:pt idx="2">
                  <c:v>25.067385444743902</c:v>
                </c:pt>
                <c:pt idx="3">
                  <c:v>0.80862533692722394</c:v>
                </c:pt>
                <c:pt idx="4">
                  <c:v>9.7035040431266903</c:v>
                </c:pt>
                <c:pt idx="5">
                  <c:v>4.0431266846361194</c:v>
                </c:pt>
                <c:pt idx="6">
                  <c:v>8.2210242587601101</c:v>
                </c:pt>
              </c:numCache>
            </c:numRef>
          </c:val>
          <c:extLst>
            <c:ext xmlns:c16="http://schemas.microsoft.com/office/drawing/2014/chart" uri="{C3380CC4-5D6E-409C-BE32-E72D297353CC}">
              <c16:uniqueId val="{0000000B-0157-45A6-91CD-1F6FC20FC1D8}"/>
            </c:ext>
          </c:extLst>
        </c:ser>
        <c:ser>
          <c:idx val="2"/>
          <c:order val="2"/>
          <c:tx>
            <c:strRef>
              <c:f>Arkusz1!$D$3</c:f>
              <c:strCache>
                <c:ptCount val="1"/>
                <c:pt idx="0">
                  <c:v>2018</c:v>
                </c:pt>
              </c:strCache>
            </c:strRef>
          </c:tx>
          <c:spPr>
            <a:solidFill>
              <a:srgbClr val="635D8C">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aby przyszłym pokoleniom żyło się lepiej</c:v>
                </c:pt>
                <c:pt idx="1">
                  <c:v> ze względu na szkodliwe skutki dla zdrowia ludzkiego, np. choroby zakaźne</c:v>
                </c:pt>
                <c:pt idx="2">
                  <c:v> ze względu na szkodliwe skutki dla środowiska, np. podwyższenie globalnej temperatury</c:v>
                </c:pt>
                <c:pt idx="3">
                  <c:v> inne</c:v>
                </c:pt>
                <c:pt idx="4">
                  <c:v> należy respektować zobowiązania międzynarodowe, np. wobec Unii Europejskiej</c:v>
                </c:pt>
                <c:pt idx="5">
                  <c:v> trudno powiedzieć</c:v>
                </c:pt>
                <c:pt idx="6">
                  <c:v> żeby dać przykład innym państwom</c:v>
                </c:pt>
                <c:pt idx="7">
                  <c:v>ze względu na zmiany zachodzące w klimacie</c:v>
                </c:pt>
                <c:pt idx="8">
                  <c:v>ze względu na zbyt wysoki wskaźnik emisji</c:v>
                </c:pt>
                <c:pt idx="9">
                  <c:v>to nasz obowiązek, każdy kraj powienien o to zadbać dla naszego dobra</c:v>
                </c:pt>
              </c:strCache>
            </c:strRef>
          </c:cat>
          <c:val>
            <c:numRef>
              <c:f>Arkusz1!$D$4:$D$13</c:f>
              <c:numCache>
                <c:formatCode>0</c:formatCode>
                <c:ptCount val="10"/>
                <c:pt idx="0">
                  <c:v>36</c:v>
                </c:pt>
                <c:pt idx="1">
                  <c:v>20</c:v>
                </c:pt>
                <c:pt idx="2">
                  <c:v>28.999999999999996</c:v>
                </c:pt>
                <c:pt idx="3">
                  <c:v>0</c:v>
                </c:pt>
                <c:pt idx="4">
                  <c:v>8</c:v>
                </c:pt>
                <c:pt idx="5">
                  <c:v>1</c:v>
                </c:pt>
                <c:pt idx="6">
                  <c:v>5</c:v>
                </c:pt>
              </c:numCache>
            </c:numRef>
          </c:val>
          <c:extLst>
            <c:ext xmlns:c16="http://schemas.microsoft.com/office/drawing/2014/chart" uri="{C3380CC4-5D6E-409C-BE32-E72D297353CC}">
              <c16:uniqueId val="{0000000C-0157-45A6-91CD-1F6FC20FC1D8}"/>
            </c:ext>
          </c:extLst>
        </c:ser>
        <c:ser>
          <c:idx val="3"/>
          <c:order val="3"/>
          <c:tx>
            <c:strRef>
              <c:f>Arkusz1!$E$3</c:f>
              <c:strCache>
                <c:ptCount val="1"/>
                <c:pt idx="0">
                  <c:v>2020</c:v>
                </c:pt>
              </c:strCache>
            </c:strRef>
          </c:tx>
          <c:spPr>
            <a:solidFill>
              <a:srgbClr val="635D8C"/>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aby przyszłym pokoleniom żyło się lepiej</c:v>
                </c:pt>
                <c:pt idx="1">
                  <c:v> ze względu na szkodliwe skutki dla zdrowia ludzkiego, np. choroby zakaźne</c:v>
                </c:pt>
                <c:pt idx="2">
                  <c:v> ze względu na szkodliwe skutki dla środowiska, np. podwyższenie globalnej temperatury</c:v>
                </c:pt>
                <c:pt idx="3">
                  <c:v> inne</c:v>
                </c:pt>
                <c:pt idx="4">
                  <c:v> należy respektować zobowiązania międzynarodowe, np. wobec Unii Europejskiej</c:v>
                </c:pt>
                <c:pt idx="5">
                  <c:v> trudno powiedzieć</c:v>
                </c:pt>
                <c:pt idx="6">
                  <c:v> żeby dać przykład innym państwom</c:v>
                </c:pt>
                <c:pt idx="7">
                  <c:v>ze względu na zmiany zachodzące w klimacie</c:v>
                </c:pt>
                <c:pt idx="8">
                  <c:v>ze względu na zbyt wysoki wskaźnik emisji</c:v>
                </c:pt>
                <c:pt idx="9">
                  <c:v>to nasz obowiązek, każdy kraj powienien o to zadbać dla naszego dobra</c:v>
                </c:pt>
              </c:strCache>
            </c:strRef>
          </c:cat>
          <c:val>
            <c:numRef>
              <c:f>Arkusz1!$E$4:$E$13</c:f>
              <c:numCache>
                <c:formatCode>###0.0</c:formatCode>
                <c:ptCount val="10"/>
                <c:pt idx="0">
                  <c:v>7.6949190354415595</c:v>
                </c:pt>
                <c:pt idx="1">
                  <c:v>13.091908714046699</c:v>
                </c:pt>
                <c:pt idx="2">
                  <c:v>46.53005637304571</c:v>
                </c:pt>
                <c:pt idx="3">
                  <c:v>3.2733957776040317</c:v>
                </c:pt>
                <c:pt idx="4">
                  <c:v>2.7768082523010307</c:v>
                </c:pt>
                <c:pt idx="5">
                  <c:v>4.7852990276798266</c:v>
                </c:pt>
                <c:pt idx="6">
                  <c:v>2.2611802746325149</c:v>
                </c:pt>
                <c:pt idx="7">
                  <c:v>10.15547723129346</c:v>
                </c:pt>
                <c:pt idx="8">
                  <c:v>5.636728236418449</c:v>
                </c:pt>
                <c:pt idx="9">
                  <c:v>3.7942270775365814</c:v>
                </c:pt>
              </c:numCache>
            </c:numRef>
          </c:val>
          <c:extLst>
            <c:ext xmlns:c16="http://schemas.microsoft.com/office/drawing/2014/chart" uri="{C3380CC4-5D6E-409C-BE32-E72D297353CC}">
              <c16:uniqueId val="{0000000D-0157-45A6-91CD-1F6FC20FC1D8}"/>
            </c:ext>
          </c:extLst>
        </c:ser>
        <c:ser>
          <c:idx val="4"/>
          <c:order val="4"/>
          <c:tx>
            <c:strRef>
              <c:f>Arkusz1!$F$3</c:f>
              <c:strCache>
                <c:ptCount val="1"/>
                <c:pt idx="0">
                  <c:v>2022</c:v>
                </c:pt>
              </c:strCache>
            </c:strRef>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 aby przyszłym pokoleniom żyło się lepiej</c:v>
                </c:pt>
                <c:pt idx="1">
                  <c:v> ze względu na szkodliwe skutki dla zdrowia ludzkiego, np. choroby zakaźne</c:v>
                </c:pt>
                <c:pt idx="2">
                  <c:v> ze względu na szkodliwe skutki dla środowiska, np. podwyższenie globalnej temperatury</c:v>
                </c:pt>
                <c:pt idx="3">
                  <c:v> inne</c:v>
                </c:pt>
                <c:pt idx="4">
                  <c:v> należy respektować zobowiązania międzynarodowe, np. wobec Unii Europejskiej</c:v>
                </c:pt>
                <c:pt idx="5">
                  <c:v> trudno powiedzieć</c:v>
                </c:pt>
                <c:pt idx="6">
                  <c:v> żeby dać przykład innym państwom</c:v>
                </c:pt>
                <c:pt idx="7">
                  <c:v>ze względu na zmiany zachodzące w klimacie</c:v>
                </c:pt>
                <c:pt idx="8">
                  <c:v>ze względu na zbyt wysoki wskaźnik emisji</c:v>
                </c:pt>
                <c:pt idx="9">
                  <c:v>to nasz obowiązek, każdy kraj powienien o to zadbać dla naszego dobra</c:v>
                </c:pt>
              </c:strCache>
            </c:strRef>
          </c:cat>
          <c:val>
            <c:numRef>
              <c:f>Arkusz1!$F$4:$F$13</c:f>
              <c:numCache>
                <c:formatCode>0</c:formatCode>
                <c:ptCount val="10"/>
                <c:pt idx="0">
                  <c:v>40.9</c:v>
                </c:pt>
                <c:pt idx="1">
                  <c:v>30.8</c:v>
                </c:pt>
                <c:pt idx="2">
                  <c:v>21.5</c:v>
                </c:pt>
                <c:pt idx="3">
                  <c:v>3</c:v>
                </c:pt>
                <c:pt idx="4">
                  <c:v>1.6</c:v>
                </c:pt>
                <c:pt idx="5">
                  <c:v>1.3</c:v>
                </c:pt>
                <c:pt idx="6">
                  <c:v>0.8</c:v>
                </c:pt>
                <c:pt idx="7">
                  <c:v>0</c:v>
                </c:pt>
                <c:pt idx="8">
                  <c:v>0</c:v>
                </c:pt>
                <c:pt idx="9">
                  <c:v>0</c:v>
                </c:pt>
              </c:numCache>
            </c:numRef>
          </c:val>
          <c:extLst>
            <c:ext xmlns:c16="http://schemas.microsoft.com/office/drawing/2014/chart" uri="{C3380CC4-5D6E-409C-BE32-E72D297353CC}">
              <c16:uniqueId val="{0000000A-BC56-43D8-B64F-D7D631F66BFB}"/>
            </c:ext>
          </c:extLst>
        </c:ser>
        <c:dLbls>
          <c:showLegendKey val="0"/>
          <c:showVal val="1"/>
          <c:showCatName val="0"/>
          <c:showSerName val="0"/>
          <c:showPercent val="0"/>
          <c:showBubbleSize val="0"/>
        </c:dLbls>
        <c:gapWidth val="231"/>
        <c:overlap val="-10"/>
        <c:axId val="671613392"/>
        <c:axId val="671613784"/>
      </c:barChart>
      <c:catAx>
        <c:axId val="671613392"/>
        <c:scaling>
          <c:orientation val="minMax"/>
        </c:scaling>
        <c:delete val="1"/>
        <c:axPos val="b"/>
        <c:numFmt formatCode="General" sourceLinked="1"/>
        <c:majorTickMark val="out"/>
        <c:minorTickMark val="none"/>
        <c:tickLblPos val="nextTo"/>
        <c:crossAx val="671613784"/>
        <c:crosses val="autoZero"/>
        <c:auto val="1"/>
        <c:lblAlgn val="ctr"/>
        <c:lblOffset val="100"/>
        <c:noMultiLvlLbl val="0"/>
      </c:catAx>
      <c:valAx>
        <c:axId val="671613784"/>
        <c:scaling>
          <c:orientation val="minMax"/>
          <c:min val="0"/>
        </c:scaling>
        <c:delete val="1"/>
        <c:axPos val="l"/>
        <c:numFmt formatCode="0" sourceLinked="1"/>
        <c:majorTickMark val="out"/>
        <c:minorTickMark val="none"/>
        <c:tickLblPos val="nextTo"/>
        <c:crossAx val="671613392"/>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694436187704992"/>
          <c:h val="0.16815652418495236"/>
        </c:manualLayout>
      </c:layout>
      <c:overlay val="0"/>
      <c:spPr>
        <a:noFill/>
        <a:ln>
          <a:noFill/>
        </a:ln>
        <a:effectLst/>
      </c:spPr>
      <c:txPr>
        <a:bodyPr rot="0" spcFirstLastPara="1" vertOverflow="ellipsis" vert="horz" wrap="square" anchor="ctr" anchorCtr="1"/>
        <a:lstStyle/>
        <a:p>
          <a:pPr algn="ctr">
            <a:defRPr lang="en-US" sz="900" b="0" i="0" u="none" strike="noStrike" kern="1200" baseline="0">
              <a:solidFill>
                <a:schemeClr val="tx1"/>
              </a:solidFill>
              <a:effectLst/>
              <a:latin typeface="+mj-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ogółem</c:v>
                </c:pt>
              </c:strCache>
            </c:strRef>
          </c:tx>
          <c:spPr>
            <a:solidFill>
              <a:srgbClr val="635D8C"/>
            </a:solidFill>
            <a:ln w="3175">
              <a:noFill/>
            </a:ln>
            <a:effectLst/>
          </c:spPr>
          <c:invertIfNegative val="0"/>
          <c:dPt>
            <c:idx val="0"/>
            <c:invertIfNegative val="0"/>
            <c:bubble3D val="0"/>
            <c:spPr>
              <a:solidFill>
                <a:srgbClr val="635D8C"/>
              </a:solidFill>
              <a:ln w="3175" cap="rnd">
                <a:noFill/>
                <a:round/>
              </a:ln>
              <a:effectLst/>
            </c:spPr>
            <c:extLst>
              <c:ext xmlns:c16="http://schemas.microsoft.com/office/drawing/2014/chart" uri="{C3380CC4-5D6E-409C-BE32-E72D297353CC}">
                <c16:uniqueId val="{00000001-0157-45A6-91CD-1F6FC20FC1D8}"/>
              </c:ext>
            </c:extLst>
          </c:dPt>
          <c:dPt>
            <c:idx val="1"/>
            <c:invertIfNegative val="0"/>
            <c:bubble3D val="0"/>
            <c:spPr>
              <a:solidFill>
                <a:srgbClr val="635D8C"/>
              </a:solidFill>
              <a:ln w="3175" cap="rnd">
                <a:noFill/>
                <a:round/>
              </a:ln>
              <a:effectLst/>
            </c:spPr>
            <c:extLst>
              <c:ext xmlns:c16="http://schemas.microsoft.com/office/drawing/2014/chart" uri="{C3380CC4-5D6E-409C-BE32-E72D297353CC}">
                <c16:uniqueId val="{00000003-0157-45A6-91CD-1F6FC20FC1D8}"/>
              </c:ext>
            </c:extLst>
          </c:dPt>
          <c:dPt>
            <c:idx val="2"/>
            <c:invertIfNegative val="0"/>
            <c:bubble3D val="0"/>
            <c:spPr>
              <a:solidFill>
                <a:srgbClr val="635D8C"/>
              </a:solidFill>
              <a:ln w="3175" cap="rnd">
                <a:noFill/>
                <a:round/>
              </a:ln>
              <a:effectLst/>
            </c:spPr>
            <c:extLst>
              <c:ext xmlns:c16="http://schemas.microsoft.com/office/drawing/2014/chart" uri="{C3380CC4-5D6E-409C-BE32-E72D297353CC}">
                <c16:uniqueId val="{00000005-0157-45A6-91CD-1F6FC20FC1D8}"/>
              </c:ext>
            </c:extLst>
          </c:dPt>
          <c:dPt>
            <c:idx val="3"/>
            <c:invertIfNegative val="0"/>
            <c:bubble3D val="0"/>
            <c:spPr>
              <a:solidFill>
                <a:srgbClr val="635D8C"/>
              </a:solidFill>
              <a:ln w="3175" cap="rnd">
                <a:noFill/>
                <a:round/>
              </a:ln>
              <a:effectLst/>
            </c:spPr>
            <c:extLst>
              <c:ext xmlns:c16="http://schemas.microsoft.com/office/drawing/2014/chart" uri="{C3380CC4-5D6E-409C-BE32-E72D297353CC}">
                <c16:uniqueId val="{00000007-0157-45A6-91CD-1F6FC20FC1D8}"/>
              </c:ext>
            </c:extLst>
          </c:dPt>
          <c:dPt>
            <c:idx val="4"/>
            <c:invertIfNegative val="0"/>
            <c:bubble3D val="0"/>
            <c:spPr>
              <a:solidFill>
                <a:srgbClr val="635D8C"/>
              </a:solidFill>
              <a:ln w="3175" cap="rnd">
                <a:noFill/>
                <a:round/>
              </a:ln>
              <a:effectLst/>
            </c:spPr>
            <c:extLst>
              <c:ext xmlns:c16="http://schemas.microsoft.com/office/drawing/2014/chart" uri="{C3380CC4-5D6E-409C-BE32-E72D297353CC}">
                <c16:uniqueId val="{00000009-0157-45A6-91CD-1F6FC20FC1D8}"/>
              </c:ext>
            </c:extLst>
          </c:dPt>
          <c:dLbls>
            <c:dLbl>
              <c:idx val="2"/>
              <c:layout>
                <c:manualLayout>
                  <c:x val="-2.6628391903000048E-17"/>
                  <c:y val="1.46398482066763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157-45A6-91CD-1F6FC20FC1D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Arkusz1!$B$4:$B$10</c:f>
              <c:numCache>
                <c:formatCode>General</c:formatCode>
                <c:ptCount val="7"/>
                <c:pt idx="0">
                  <c:v>40.9</c:v>
                </c:pt>
                <c:pt idx="1">
                  <c:v>30.8</c:v>
                </c:pt>
                <c:pt idx="2">
                  <c:v>21.5</c:v>
                </c:pt>
                <c:pt idx="3">
                  <c:v>3</c:v>
                </c:pt>
                <c:pt idx="4">
                  <c:v>1.6</c:v>
                </c:pt>
                <c:pt idx="5">
                  <c:v>1.3</c:v>
                </c:pt>
                <c:pt idx="6">
                  <c:v>0.8</c:v>
                </c:pt>
              </c:numCache>
            </c:numRef>
          </c:val>
          <c:extLst>
            <c:ext xmlns:c16="http://schemas.microsoft.com/office/drawing/2014/chart" uri="{C3380CC4-5D6E-409C-BE32-E72D297353CC}">
              <c16:uniqueId val="{0000000A-0157-45A6-91CD-1F6FC20FC1D8}"/>
            </c:ext>
          </c:extLst>
        </c:ser>
        <c:ser>
          <c:idx val="1"/>
          <c:order val="1"/>
          <c:tx>
            <c:strRef>
              <c:f>Arkusz1!$C$3</c:f>
              <c:strCache>
                <c:ptCount val="1"/>
                <c:pt idx="0">
                  <c:v>od 15 do 24</c:v>
                </c:pt>
              </c:strCache>
            </c:strRef>
          </c:tx>
          <c:spPr>
            <a:solidFill>
              <a:srgbClr val="42BEBD">
                <a:lumMod val="50000"/>
              </a:srgbClr>
            </a:solidFill>
            <a:ln>
              <a:noFill/>
            </a:ln>
            <a:effectLst/>
          </c:spPr>
          <c:invertIfNegative val="0"/>
          <c:dLbls>
            <c:dLbl>
              <c:idx val="0"/>
              <c:layout>
                <c:manualLayout>
                  <c:x val="0"/>
                  <c:y val="1.951979760890164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103B-457D-B5F9-FED11153EB61}"/>
                </c:ext>
              </c:extLst>
            </c:dLbl>
            <c:dLbl>
              <c:idx val="1"/>
              <c:layout>
                <c:manualLayout>
                  <c:x val="0"/>
                  <c:y val="-2.439974701112714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103B-457D-B5F9-FED11153EB61}"/>
                </c:ext>
              </c:extLst>
            </c:dLbl>
            <c:dLbl>
              <c:idx val="2"/>
              <c:layout>
                <c:manualLayout>
                  <c:x val="1.4524745190793431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103B-457D-B5F9-FED11153EB6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Arkusz1!$C$4:$C$10</c:f>
              <c:numCache>
                <c:formatCode>General</c:formatCode>
                <c:ptCount val="7"/>
                <c:pt idx="0">
                  <c:v>36</c:v>
                </c:pt>
                <c:pt idx="1">
                  <c:v>36</c:v>
                </c:pt>
                <c:pt idx="2">
                  <c:v>20</c:v>
                </c:pt>
                <c:pt idx="3">
                  <c:v>4</c:v>
                </c:pt>
                <c:pt idx="4">
                  <c:v>0</c:v>
                </c:pt>
                <c:pt idx="5">
                  <c:v>4</c:v>
                </c:pt>
                <c:pt idx="6">
                  <c:v>0</c:v>
                </c:pt>
              </c:numCache>
            </c:numRef>
          </c:val>
          <c:extLst>
            <c:ext xmlns:c16="http://schemas.microsoft.com/office/drawing/2014/chart" uri="{C3380CC4-5D6E-409C-BE32-E72D297353CC}">
              <c16:uniqueId val="{0000000B-0157-45A6-91CD-1F6FC20FC1D8}"/>
            </c:ext>
          </c:extLst>
        </c:ser>
        <c:ser>
          <c:idx val="2"/>
          <c:order val="2"/>
          <c:tx>
            <c:strRef>
              <c:f>Arkusz1!$D$3</c:f>
              <c:strCache>
                <c:ptCount val="1"/>
                <c:pt idx="0">
                  <c:v>25-34</c:v>
                </c:pt>
              </c:strCache>
            </c:strRef>
          </c:tx>
          <c:spPr>
            <a:solidFill>
              <a:srgbClr val="42BEBD">
                <a:lumMod val="75000"/>
              </a:srgbClr>
            </a:solidFill>
            <a:ln>
              <a:noFill/>
            </a:ln>
            <a:effectLst/>
          </c:spPr>
          <c:invertIfNegative val="0"/>
          <c:dLbls>
            <c:dLbl>
              <c:idx val="1"/>
              <c:layout>
                <c:manualLayout>
                  <c:x val="0"/>
                  <c:y val="1.951979760890155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103B-457D-B5F9-FED11153EB6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Arkusz1!$D$4:$D$10</c:f>
              <c:numCache>
                <c:formatCode>General</c:formatCode>
                <c:ptCount val="7"/>
                <c:pt idx="0">
                  <c:v>34.799999999999997</c:v>
                </c:pt>
                <c:pt idx="1">
                  <c:v>32.4</c:v>
                </c:pt>
                <c:pt idx="2">
                  <c:v>23.5</c:v>
                </c:pt>
                <c:pt idx="3">
                  <c:v>4.3999999999999995</c:v>
                </c:pt>
                <c:pt idx="4">
                  <c:v>3.4000000000000004</c:v>
                </c:pt>
                <c:pt idx="5">
                  <c:v>1.5</c:v>
                </c:pt>
                <c:pt idx="6">
                  <c:v>0</c:v>
                </c:pt>
              </c:numCache>
            </c:numRef>
          </c:val>
          <c:extLst>
            <c:ext xmlns:c16="http://schemas.microsoft.com/office/drawing/2014/chart" uri="{C3380CC4-5D6E-409C-BE32-E72D297353CC}">
              <c16:uniqueId val="{0000000C-0157-45A6-91CD-1F6FC20FC1D8}"/>
            </c:ext>
          </c:extLst>
        </c:ser>
        <c:ser>
          <c:idx val="3"/>
          <c:order val="3"/>
          <c:tx>
            <c:strRef>
              <c:f>Arkusz1!$E$3</c:f>
              <c:strCache>
                <c:ptCount val="1"/>
                <c:pt idx="0">
                  <c:v>35-44</c:v>
                </c:pt>
              </c:strCache>
            </c:strRef>
          </c:tx>
          <c:spPr>
            <a:solidFill>
              <a:srgbClr val="42BEBD">
                <a:lumMod val="60000"/>
                <a:lumOff val="40000"/>
              </a:srgbClr>
            </a:solidFill>
            <a:ln>
              <a:noFill/>
            </a:ln>
            <a:effectLst/>
          </c:spPr>
          <c:invertIfNegative val="0"/>
          <c:dLbls>
            <c:dLbl>
              <c:idx val="0"/>
              <c:layout>
                <c:manualLayout>
                  <c:x val="2.9049490381587795E-3"/>
                  <c:y val="1.951979760890161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103B-457D-B5F9-FED11153EB61}"/>
                </c:ext>
              </c:extLst>
            </c:dLbl>
            <c:dLbl>
              <c:idx val="2"/>
              <c:layout>
                <c:manualLayout>
                  <c:x val="-1.4524745190793965E-3"/>
                  <c:y val="9.759898804450731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103B-457D-B5F9-FED11153EB61}"/>
                </c:ext>
              </c:extLst>
            </c:dLbl>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Arkusz1!$E$4:$E$10</c:f>
              <c:numCache>
                <c:formatCode>General</c:formatCode>
                <c:ptCount val="7"/>
                <c:pt idx="0">
                  <c:v>37.1</c:v>
                </c:pt>
                <c:pt idx="1">
                  <c:v>34.300000000000004</c:v>
                </c:pt>
                <c:pt idx="2">
                  <c:v>22.3</c:v>
                </c:pt>
                <c:pt idx="3">
                  <c:v>2.9000000000000004</c:v>
                </c:pt>
                <c:pt idx="4">
                  <c:v>1.7000000000000002</c:v>
                </c:pt>
                <c:pt idx="5">
                  <c:v>0.6</c:v>
                </c:pt>
                <c:pt idx="6">
                  <c:v>1.0999999999999999</c:v>
                </c:pt>
              </c:numCache>
            </c:numRef>
          </c:val>
          <c:extLst>
            <c:ext xmlns:c16="http://schemas.microsoft.com/office/drawing/2014/chart" uri="{C3380CC4-5D6E-409C-BE32-E72D297353CC}">
              <c16:uniqueId val="{0000000D-0157-45A6-91CD-1F6FC20FC1D8}"/>
            </c:ext>
          </c:extLst>
        </c:ser>
        <c:ser>
          <c:idx val="4"/>
          <c:order val="4"/>
          <c:tx>
            <c:strRef>
              <c:f>Arkusz1!$F$3</c:f>
              <c:strCache>
                <c:ptCount val="1"/>
                <c:pt idx="0">
                  <c:v>45-59</c:v>
                </c:pt>
              </c:strCache>
            </c:strRef>
          </c:tx>
          <c:spPr>
            <a:solidFill>
              <a:srgbClr val="A0CC1E">
                <a:lumMod val="40000"/>
                <a:lumOff val="6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Arkusz1!$F$4:$F$10</c:f>
              <c:numCache>
                <c:formatCode>General</c:formatCode>
                <c:ptCount val="7"/>
                <c:pt idx="0">
                  <c:v>37.9</c:v>
                </c:pt>
                <c:pt idx="1">
                  <c:v>29.9</c:v>
                </c:pt>
                <c:pt idx="2">
                  <c:v>26.6</c:v>
                </c:pt>
                <c:pt idx="3">
                  <c:v>3.4000000000000004</c:v>
                </c:pt>
                <c:pt idx="4">
                  <c:v>0</c:v>
                </c:pt>
                <c:pt idx="5">
                  <c:v>1.0999999999999999</c:v>
                </c:pt>
                <c:pt idx="6">
                  <c:v>1.0999999999999999</c:v>
                </c:pt>
              </c:numCache>
            </c:numRef>
          </c:val>
          <c:extLst>
            <c:ext xmlns:c16="http://schemas.microsoft.com/office/drawing/2014/chart" uri="{C3380CC4-5D6E-409C-BE32-E72D297353CC}">
              <c16:uniqueId val="{0000000D-103B-457D-B5F9-FED11153EB61}"/>
            </c:ext>
          </c:extLst>
        </c:ser>
        <c:ser>
          <c:idx val="5"/>
          <c:order val="5"/>
          <c:tx>
            <c:strRef>
              <c:f>Arkusz1!$G$3</c:f>
              <c:strCache>
                <c:ptCount val="1"/>
                <c:pt idx="0">
                  <c:v>60 i więcej</c:v>
                </c:pt>
              </c:strCache>
            </c:strRef>
          </c:tx>
          <c:spPr>
            <a:solidFill>
              <a:srgbClr val="A0CC1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aby przyszłym pokoleniom żyło się lepiej</c:v>
                </c:pt>
                <c:pt idx="1">
                  <c:v>ze względu na szkodliwe skutki dla zdrowia ludzkiego</c:v>
                </c:pt>
                <c:pt idx="2">
                  <c:v>ze względu na szkodliwe skutki dla środowiska</c:v>
                </c:pt>
                <c:pt idx="3">
                  <c:v>inne, jakie?</c:v>
                </c:pt>
                <c:pt idx="4">
                  <c:v>należy respektować zobowiązania międzynarodowe</c:v>
                </c:pt>
                <c:pt idx="5">
                  <c:v>trudno powiedzieć (ANK: nie czytaj odpowiedzi)</c:v>
                </c:pt>
                <c:pt idx="6">
                  <c:v>żeby dać przykład innym państwom</c:v>
                </c:pt>
              </c:strCache>
            </c:strRef>
          </c:cat>
          <c:val>
            <c:numRef>
              <c:f>Arkusz1!$G$4:$G$10</c:f>
              <c:numCache>
                <c:formatCode>General</c:formatCode>
                <c:ptCount val="7"/>
                <c:pt idx="0">
                  <c:v>51.4</c:v>
                </c:pt>
                <c:pt idx="1">
                  <c:v>27.1</c:v>
                </c:pt>
                <c:pt idx="2">
                  <c:v>15.8</c:v>
                </c:pt>
                <c:pt idx="3">
                  <c:v>1.6</c:v>
                </c:pt>
                <c:pt idx="4">
                  <c:v>1.2</c:v>
                </c:pt>
                <c:pt idx="5">
                  <c:v>1.6</c:v>
                </c:pt>
                <c:pt idx="6">
                  <c:v>1.2</c:v>
                </c:pt>
              </c:numCache>
            </c:numRef>
          </c:val>
          <c:extLst>
            <c:ext xmlns:c16="http://schemas.microsoft.com/office/drawing/2014/chart" uri="{C3380CC4-5D6E-409C-BE32-E72D297353CC}">
              <c16:uniqueId val="{0000000E-103B-457D-B5F9-FED11153EB61}"/>
            </c:ext>
          </c:extLst>
        </c:ser>
        <c:dLbls>
          <c:showLegendKey val="0"/>
          <c:showVal val="1"/>
          <c:showCatName val="0"/>
          <c:showSerName val="0"/>
          <c:showPercent val="0"/>
          <c:showBubbleSize val="0"/>
        </c:dLbls>
        <c:gapWidth val="231"/>
        <c:overlap val="-10"/>
        <c:axId val="671627112"/>
        <c:axId val="671622408"/>
      </c:barChart>
      <c:catAx>
        <c:axId val="671627112"/>
        <c:scaling>
          <c:orientation val="minMax"/>
        </c:scaling>
        <c:delete val="1"/>
        <c:axPos val="b"/>
        <c:numFmt formatCode="General" sourceLinked="1"/>
        <c:majorTickMark val="out"/>
        <c:minorTickMark val="none"/>
        <c:tickLblPos val="nextTo"/>
        <c:crossAx val="671622408"/>
        <c:crosses val="autoZero"/>
        <c:auto val="1"/>
        <c:lblAlgn val="ctr"/>
        <c:lblOffset val="100"/>
        <c:noMultiLvlLbl val="0"/>
      </c:catAx>
      <c:valAx>
        <c:axId val="671622408"/>
        <c:scaling>
          <c:orientation val="minMax"/>
          <c:min val="0"/>
        </c:scaling>
        <c:delete val="1"/>
        <c:axPos val="l"/>
        <c:numFmt formatCode="General" sourceLinked="1"/>
        <c:majorTickMark val="out"/>
        <c:minorTickMark val="none"/>
        <c:tickLblPos val="nextTo"/>
        <c:crossAx val="67162711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rgbClr val="D9D9D9"/>
              </a:solidFill>
              <a:ln w="19050">
                <a:solidFill>
                  <a:schemeClr val="bg1"/>
                </a:solidFill>
              </a:ln>
              <a:effectLst/>
            </c:spPr>
            <c:extLst>
              <c:ext xmlns:c16="http://schemas.microsoft.com/office/drawing/2014/chart" uri="{C3380CC4-5D6E-409C-BE32-E72D297353CC}">
                <c16:uniqueId val="{00000001-8B2B-4713-B398-10ED1CCA9211}"/>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8B2B-4713-B398-10ED1CCA9211}"/>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8B2B-4713-B398-10ED1CCA9211}"/>
              </c:ext>
            </c:extLst>
          </c:dPt>
          <c:dLbls>
            <c:dLbl>
              <c:idx val="1"/>
              <c:layout>
                <c:manualLayout>
                  <c:x val="0.13815548272414174"/>
                  <c:y val="4.2396185678601858E-2"/>
                </c:manualLayout>
              </c:layout>
              <c:tx>
                <c:rich>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fld id="{3647A3C7-B68D-43E2-9084-BBED20DE3EEF}" type="VALUE">
                      <a:rPr lang="en-US" sz="1400">
                        <a:solidFill>
                          <a:schemeClr val="bg1"/>
                        </a:solidFill>
                      </a:rPr>
                      <a:pPr>
                        <a:defRPr sz="1400" b="1">
                          <a:solidFill>
                            <a:schemeClr val="bg1"/>
                          </a:solidFill>
                        </a:defRPr>
                      </a:pPr>
                      <a:t>[WARTOŚĆ]</a:t>
                    </a:fld>
                    <a:endParaRPr lang="pl-PL"/>
                  </a:p>
                </c:rich>
              </c:tx>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24527089582638967"/>
                      <c:h val="0.23975043001249352"/>
                    </c:manualLayout>
                  </c15:layout>
                  <c15:dlblFieldTable/>
                  <c15:showDataLabelsRange val="0"/>
                </c:ext>
                <c:ext xmlns:c16="http://schemas.microsoft.com/office/drawing/2014/chart" uri="{C3380CC4-5D6E-409C-BE32-E72D297353CC}">
                  <c16:uniqueId val="{00000003-8B2B-4713-B398-10ED1CCA9211}"/>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 </c:v>
                </c:pt>
              </c:strCache>
            </c:strRef>
          </c:cat>
          <c:val>
            <c:numRef>
              <c:f>Arkusz1!$B$2:$B$3</c:f>
              <c:numCache>
                <c:formatCode>###0%</c:formatCode>
                <c:ptCount val="2"/>
                <c:pt idx="0">
                  <c:v>0.83</c:v>
                </c:pt>
                <c:pt idx="1">
                  <c:v>0.09</c:v>
                </c:pt>
              </c:numCache>
            </c:numRef>
          </c:val>
          <c:extLst>
            <c:ext xmlns:c16="http://schemas.microsoft.com/office/drawing/2014/chart" uri="{C3380CC4-5D6E-409C-BE32-E72D297353CC}">
              <c16:uniqueId val="{00000006-8B2B-4713-B398-10ED1CCA921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3.5975052025635328E-3"/>
          <c:w val="0.55098386543796041"/>
          <c:h val="0.97384614127206048"/>
        </c:manualLayout>
      </c:layout>
      <c:barChart>
        <c:barDir val="bar"/>
        <c:grouping val="clustered"/>
        <c:varyColors val="0"/>
        <c:ser>
          <c:idx val="0"/>
          <c:order val="0"/>
          <c:tx>
            <c:strRef>
              <c:f>Arkusz1!$C$3</c:f>
              <c:strCache>
                <c:ptCount val="1"/>
                <c:pt idx="0">
                  <c:v>Ogółem</c:v>
                </c:pt>
              </c:strCache>
            </c:strRef>
          </c:tx>
          <c:spPr>
            <a:solidFill>
              <a:schemeClr val="accent1"/>
            </a:solidFill>
            <a:ln w="3175">
              <a:noFill/>
            </a:ln>
            <a:effectLst/>
          </c:spPr>
          <c:invertIfNegative val="0"/>
          <c:dPt>
            <c:idx val="0"/>
            <c:invertIfNegative val="0"/>
            <c:bubble3D val="0"/>
            <c:spPr>
              <a:solidFill>
                <a:schemeClr val="accent6"/>
              </a:solidFill>
              <a:ln w="3175">
                <a:noFill/>
              </a:ln>
              <a:effectLst/>
            </c:spPr>
            <c:extLst>
              <c:ext xmlns:c16="http://schemas.microsoft.com/office/drawing/2014/chart" uri="{C3380CC4-5D6E-409C-BE32-E72D297353CC}">
                <c16:uniqueId val="{00000000-45B4-4F47-A80E-41C64C5E2283}"/>
              </c:ext>
            </c:extLst>
          </c:dPt>
          <c:dPt>
            <c:idx val="1"/>
            <c:invertIfNegative val="0"/>
            <c:bubble3D val="0"/>
            <c:spPr>
              <a:solidFill>
                <a:schemeClr val="accent6"/>
              </a:solidFill>
              <a:ln w="3175">
                <a:noFill/>
              </a:ln>
              <a:effectLst/>
            </c:spPr>
            <c:extLst>
              <c:ext xmlns:c16="http://schemas.microsoft.com/office/drawing/2014/chart" uri="{C3380CC4-5D6E-409C-BE32-E72D297353CC}">
                <c16:uniqueId val="{00000001-45B4-4F47-A80E-41C64C5E2283}"/>
              </c:ext>
            </c:extLst>
          </c:dPt>
          <c:dPt>
            <c:idx val="2"/>
            <c:invertIfNegative val="0"/>
            <c:bubble3D val="0"/>
            <c:spPr>
              <a:solidFill>
                <a:schemeClr val="accent6"/>
              </a:solidFill>
              <a:ln w="3175">
                <a:noFill/>
              </a:ln>
              <a:effectLst/>
            </c:spPr>
            <c:extLst>
              <c:ext xmlns:c16="http://schemas.microsoft.com/office/drawing/2014/chart" uri="{C3380CC4-5D6E-409C-BE32-E72D297353CC}">
                <c16:uniqueId val="{00000002-45B4-4F47-A80E-41C64C5E2283}"/>
              </c:ext>
            </c:extLst>
          </c:dPt>
          <c:dPt>
            <c:idx val="4"/>
            <c:invertIfNegative val="0"/>
            <c:bubble3D val="0"/>
            <c:spPr>
              <a:solidFill>
                <a:srgbClr val="D9D9D9"/>
              </a:solidFill>
              <a:ln w="3175">
                <a:noFill/>
              </a:ln>
              <a:effectLst/>
            </c:spPr>
            <c:extLst>
              <c:ext xmlns:c16="http://schemas.microsoft.com/office/drawing/2014/chart" uri="{C3380CC4-5D6E-409C-BE32-E72D297353CC}">
                <c16:uniqueId val="{00000003-45B4-4F47-A80E-41C64C5E2283}"/>
              </c:ext>
            </c:extLst>
          </c:dPt>
          <c:dPt>
            <c:idx val="5"/>
            <c:invertIfNegative val="0"/>
            <c:bubble3D val="0"/>
            <c:spPr>
              <a:solidFill>
                <a:schemeClr val="tx1"/>
              </a:solidFill>
              <a:ln w="3175">
                <a:noFill/>
              </a:ln>
              <a:effectLst/>
            </c:spPr>
            <c:extLst>
              <c:ext xmlns:c16="http://schemas.microsoft.com/office/drawing/2014/chart" uri="{C3380CC4-5D6E-409C-BE32-E72D297353CC}">
                <c16:uniqueId val="{00000004-45B4-4F47-A80E-41C64C5E2283}"/>
              </c:ext>
            </c:extLst>
          </c:dPt>
          <c:dPt>
            <c:idx val="6"/>
            <c:invertIfNegative val="0"/>
            <c:bubble3D val="0"/>
            <c:extLst>
              <c:ext xmlns:c16="http://schemas.microsoft.com/office/drawing/2014/chart" uri="{C3380CC4-5D6E-409C-BE32-E72D297353CC}">
                <c16:uniqueId val="{00000005-45B4-4F47-A80E-41C64C5E2283}"/>
              </c:ext>
            </c:extLst>
          </c:dPt>
          <c:dPt>
            <c:idx val="8"/>
            <c:invertIfNegative val="0"/>
            <c:bubble3D val="0"/>
            <c:spPr>
              <a:solidFill>
                <a:schemeClr val="bg1">
                  <a:lumMod val="75000"/>
                </a:schemeClr>
              </a:solidFill>
              <a:ln w="3175">
                <a:noFill/>
              </a:ln>
              <a:effectLst/>
            </c:spPr>
            <c:extLst>
              <c:ext xmlns:c16="http://schemas.microsoft.com/office/drawing/2014/chart" uri="{C3380CC4-5D6E-409C-BE32-E72D297353CC}">
                <c16:uniqueId val="{00000007-45B4-4F47-A80E-41C64C5E2283}"/>
              </c:ext>
            </c:extLst>
          </c:dPt>
          <c:dPt>
            <c:idx val="9"/>
            <c:invertIfNegative val="0"/>
            <c:bubble3D val="0"/>
            <c:spPr>
              <a:solidFill>
                <a:schemeClr val="tx1"/>
              </a:solidFill>
              <a:ln w="3175">
                <a:noFill/>
              </a:ln>
              <a:effectLst/>
            </c:spPr>
            <c:extLst>
              <c:ext xmlns:c16="http://schemas.microsoft.com/office/drawing/2014/chart" uri="{C3380CC4-5D6E-409C-BE32-E72D297353CC}">
                <c16:uniqueId val="{00000009-45B4-4F47-A80E-41C64C5E2283}"/>
              </c:ext>
            </c:extLst>
          </c:dPt>
          <c:dPt>
            <c:idx val="10"/>
            <c:invertIfNegative val="0"/>
            <c:bubble3D val="0"/>
            <c:extLst>
              <c:ext xmlns:c16="http://schemas.microsoft.com/office/drawing/2014/chart" uri="{C3380CC4-5D6E-409C-BE32-E72D297353CC}">
                <c16:uniqueId val="{0000000A-45B4-4F47-A80E-41C64C5E2283}"/>
              </c:ext>
            </c:extLst>
          </c:dPt>
          <c:dPt>
            <c:idx val="11"/>
            <c:invertIfNegative val="0"/>
            <c:bubble3D val="0"/>
            <c:extLst>
              <c:ext xmlns:c16="http://schemas.microsoft.com/office/drawing/2014/chart" uri="{C3380CC4-5D6E-409C-BE32-E72D297353CC}">
                <c16:uniqueId val="{0000000B-45B4-4F47-A80E-41C64C5E2283}"/>
              </c:ext>
            </c:extLst>
          </c:dPt>
          <c:dLbls>
            <c:dLbl>
              <c:idx val="0"/>
              <c:spPr>
                <a:noFill/>
                <a:ln>
                  <a:noFill/>
                </a:ln>
                <a:effectLst/>
              </c:spPr>
              <c:txPr>
                <a:bodyPr wrap="square" lIns="38100" tIns="19050" rIns="38100" bIns="19050" anchor="ctr">
                  <a:noAutofit/>
                </a:bodyPr>
                <a:lstStyle/>
                <a:p>
                  <a:pPr>
                    <a:defRPr sz="105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5B4-4F47-A80E-41C64C5E2283}"/>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45B4-4F47-A80E-41C64C5E2283}"/>
                </c:ext>
              </c:extLst>
            </c:dLbl>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z innego powodu</c:v>
                </c:pt>
              </c:strCache>
            </c:strRef>
          </c:cat>
          <c:val>
            <c:numRef>
              <c:f>Arkusz1!$C$4:$C$9</c:f>
              <c:numCache>
                <c:formatCode>###0%</c:formatCode>
                <c:ptCount val="6"/>
                <c:pt idx="0">
                  <c:v>0.48799999999999999</c:v>
                </c:pt>
                <c:pt idx="1">
                  <c:v>0.17399999999999999</c:v>
                </c:pt>
                <c:pt idx="2">
                  <c:v>0.17399999999999999</c:v>
                </c:pt>
                <c:pt idx="3">
                  <c:v>9.2999999999999999E-2</c:v>
                </c:pt>
                <c:pt idx="4">
                  <c:v>7.0000000000000007E-2</c:v>
                </c:pt>
                <c:pt idx="5">
                  <c:v>0</c:v>
                </c:pt>
              </c:numCache>
            </c:numRef>
          </c:val>
          <c:extLst>
            <c:ext xmlns:c16="http://schemas.microsoft.com/office/drawing/2014/chart" uri="{C3380CC4-5D6E-409C-BE32-E72D297353CC}">
              <c16:uniqueId val="{0000000C-45B4-4F47-A80E-41C64C5E2283}"/>
            </c:ext>
          </c:extLst>
        </c:ser>
        <c:dLbls>
          <c:dLblPos val="outEnd"/>
          <c:showLegendKey val="0"/>
          <c:showVal val="1"/>
          <c:showCatName val="0"/>
          <c:showSerName val="0"/>
          <c:showPercent val="0"/>
          <c:showBubbleSize val="0"/>
        </c:dLbls>
        <c:gapWidth val="80"/>
        <c:axId val="476057072"/>
        <c:axId val="476055504"/>
      </c:barChart>
      <c:catAx>
        <c:axId val="476057072"/>
        <c:scaling>
          <c:orientation val="maxMin"/>
        </c:scaling>
        <c:delete val="1"/>
        <c:axPos val="l"/>
        <c:numFmt formatCode="0.00%" sourceLinked="0"/>
        <c:majorTickMark val="none"/>
        <c:minorTickMark val="none"/>
        <c:tickLblPos val="nextTo"/>
        <c:crossAx val="476055504"/>
        <c:crosses val="autoZero"/>
        <c:auto val="1"/>
        <c:lblAlgn val="ctr"/>
        <c:lblOffset val="100"/>
        <c:noMultiLvlLbl val="0"/>
      </c:catAx>
      <c:valAx>
        <c:axId val="476055504"/>
        <c:scaling>
          <c:orientation val="minMax"/>
        </c:scaling>
        <c:delete val="1"/>
        <c:axPos val="b"/>
        <c:numFmt formatCode="####%" sourceLinked="0"/>
        <c:majorTickMark val="out"/>
        <c:minorTickMark val="none"/>
        <c:tickLblPos val="nextTo"/>
        <c:crossAx val="476057072"/>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3983167052431863"/>
          <c:w val="0.95388930931863047"/>
          <c:h val="0.60168329475681359"/>
        </c:manualLayout>
      </c:layout>
      <c:barChart>
        <c:barDir val="col"/>
        <c:grouping val="clustered"/>
        <c:varyColors val="0"/>
        <c:ser>
          <c:idx val="0"/>
          <c:order val="0"/>
          <c:tx>
            <c:strRef>
              <c:f>Arkusz1!$B$3</c:f>
              <c:strCache>
                <c:ptCount val="1"/>
                <c:pt idx="0">
                  <c:v>2013</c:v>
                </c:pt>
              </c:strCache>
            </c:strRef>
          </c:tx>
          <c:spPr>
            <a:solidFill>
              <a:srgbClr val="E54337">
                <a:lumMod val="40000"/>
                <a:lumOff val="60000"/>
              </a:srgbClr>
            </a:solidFill>
            <a:ln w="3175">
              <a:noFill/>
            </a:ln>
            <a:effectLst/>
          </c:spPr>
          <c:invertIfNegative val="0"/>
          <c:dPt>
            <c:idx val="0"/>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1-E400-42CE-8FE4-DC6E7A8BC088}"/>
              </c:ext>
            </c:extLst>
          </c:dPt>
          <c:dPt>
            <c:idx val="1"/>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3-E400-42CE-8FE4-DC6E7A8BC088}"/>
              </c:ext>
            </c:extLst>
          </c:dPt>
          <c:dPt>
            <c:idx val="2"/>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5-E400-42CE-8FE4-DC6E7A8BC088}"/>
              </c:ext>
            </c:extLst>
          </c:dPt>
          <c:dPt>
            <c:idx val="3"/>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7-E400-42CE-8FE4-DC6E7A8BC088}"/>
              </c:ext>
            </c:extLst>
          </c:dPt>
          <c:dPt>
            <c:idx val="4"/>
            <c:invertIfNegative val="0"/>
            <c:bubble3D val="0"/>
            <c:spPr>
              <a:solidFill>
                <a:srgbClr val="E54337">
                  <a:lumMod val="40000"/>
                  <a:lumOff val="60000"/>
                </a:srgbClr>
              </a:solidFill>
              <a:ln w="3175" cap="rnd">
                <a:noFill/>
                <a:round/>
              </a:ln>
              <a:effectLst/>
            </c:spPr>
            <c:extLst>
              <c:ext xmlns:c16="http://schemas.microsoft.com/office/drawing/2014/chart" uri="{C3380CC4-5D6E-409C-BE32-E72D297353CC}">
                <c16:uniqueId val="{00000009-E400-42CE-8FE4-DC6E7A8BC088}"/>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inne</c:v>
                </c:pt>
              </c:strCache>
            </c:strRef>
          </c:cat>
          <c:val>
            <c:numRef>
              <c:f>Arkusz1!$B$4:$B$9</c:f>
              <c:numCache>
                <c:formatCode>0</c:formatCode>
                <c:ptCount val="6"/>
                <c:pt idx="0">
                  <c:v>23</c:v>
                </c:pt>
                <c:pt idx="1">
                  <c:v>31</c:v>
                </c:pt>
                <c:pt idx="2">
                  <c:v>15</c:v>
                </c:pt>
                <c:pt idx="3">
                  <c:v>16</c:v>
                </c:pt>
                <c:pt idx="4">
                  <c:v>7.0000000000000009</c:v>
                </c:pt>
                <c:pt idx="5">
                  <c:v>8</c:v>
                </c:pt>
              </c:numCache>
            </c:numRef>
          </c:val>
          <c:extLst>
            <c:ext xmlns:c16="http://schemas.microsoft.com/office/drawing/2014/chart" uri="{C3380CC4-5D6E-409C-BE32-E72D297353CC}">
              <c16:uniqueId val="{0000000A-E400-42CE-8FE4-DC6E7A8BC088}"/>
            </c:ext>
          </c:extLst>
        </c:ser>
        <c:ser>
          <c:idx val="1"/>
          <c:order val="1"/>
          <c:tx>
            <c:strRef>
              <c:f>Arkusz1!$C$3</c:f>
              <c:strCache>
                <c:ptCount val="1"/>
                <c:pt idx="0">
                  <c:v>2014</c:v>
                </c:pt>
              </c:strCache>
            </c:strRef>
          </c:tx>
          <c:spPr>
            <a:solidFill>
              <a:srgbClr val="E54337">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inne</c:v>
                </c:pt>
              </c:strCache>
            </c:strRef>
          </c:cat>
          <c:val>
            <c:numRef>
              <c:f>Arkusz1!$C$4:$C$9</c:f>
              <c:numCache>
                <c:formatCode>0</c:formatCode>
                <c:ptCount val="6"/>
                <c:pt idx="0">
                  <c:v>20</c:v>
                </c:pt>
                <c:pt idx="1">
                  <c:v>27</c:v>
                </c:pt>
                <c:pt idx="2">
                  <c:v>15</c:v>
                </c:pt>
                <c:pt idx="3">
                  <c:v>23</c:v>
                </c:pt>
                <c:pt idx="4">
                  <c:v>11</c:v>
                </c:pt>
                <c:pt idx="5">
                  <c:v>3</c:v>
                </c:pt>
              </c:numCache>
            </c:numRef>
          </c:val>
          <c:extLst>
            <c:ext xmlns:c16="http://schemas.microsoft.com/office/drawing/2014/chart" uri="{C3380CC4-5D6E-409C-BE32-E72D297353CC}">
              <c16:uniqueId val="{0000000B-E400-42CE-8FE4-DC6E7A8BC088}"/>
            </c:ext>
          </c:extLst>
        </c:ser>
        <c:ser>
          <c:idx val="2"/>
          <c:order val="2"/>
          <c:tx>
            <c:strRef>
              <c:f>Arkusz1!$D$3</c:f>
              <c:strCache>
                <c:ptCount val="1"/>
                <c:pt idx="0">
                  <c:v>2018</c:v>
                </c:pt>
              </c:strCache>
            </c:strRef>
          </c:tx>
          <c:spPr>
            <a:solidFill>
              <a:srgbClr val="E5433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inne</c:v>
                </c:pt>
              </c:strCache>
            </c:strRef>
          </c:cat>
          <c:val>
            <c:numRef>
              <c:f>Arkusz1!$D$4:$D$9</c:f>
              <c:numCache>
                <c:formatCode>0</c:formatCode>
                <c:ptCount val="6"/>
                <c:pt idx="0">
                  <c:v>6</c:v>
                </c:pt>
                <c:pt idx="1">
                  <c:v>21</c:v>
                </c:pt>
                <c:pt idx="2">
                  <c:v>13</c:v>
                </c:pt>
                <c:pt idx="3">
                  <c:v>15</c:v>
                </c:pt>
                <c:pt idx="4">
                  <c:v>45</c:v>
                </c:pt>
              </c:numCache>
            </c:numRef>
          </c:val>
          <c:extLst>
            <c:ext xmlns:c16="http://schemas.microsoft.com/office/drawing/2014/chart" uri="{C3380CC4-5D6E-409C-BE32-E72D297353CC}">
              <c16:uniqueId val="{0000000C-E400-42CE-8FE4-DC6E7A8BC088}"/>
            </c:ext>
          </c:extLst>
        </c:ser>
        <c:ser>
          <c:idx val="3"/>
          <c:order val="3"/>
          <c:tx>
            <c:strRef>
              <c:f>Arkusz1!$E$3</c:f>
              <c:strCache>
                <c:ptCount val="1"/>
                <c:pt idx="0">
                  <c:v>2020</c:v>
                </c:pt>
              </c:strCache>
            </c:strRef>
          </c:tx>
          <c:spPr>
            <a:solidFill>
              <a:srgbClr val="E54337">
                <a:lumMod val="75000"/>
              </a:srgbClr>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inne</c:v>
                </c:pt>
              </c:strCache>
            </c:strRef>
          </c:cat>
          <c:val>
            <c:numRef>
              <c:f>Arkusz1!$E$4:$E$9</c:f>
              <c:numCache>
                <c:formatCode>###0.0</c:formatCode>
                <c:ptCount val="6"/>
                <c:pt idx="0">
                  <c:v>30.674333617403569</c:v>
                </c:pt>
                <c:pt idx="1">
                  <c:v>16.004109188229915</c:v>
                </c:pt>
                <c:pt idx="2" formatCode="###0">
                  <c:v>0</c:v>
                </c:pt>
                <c:pt idx="3">
                  <c:v>9.3845458674624229</c:v>
                </c:pt>
                <c:pt idx="4">
                  <c:v>5.5757116763011423</c:v>
                </c:pt>
                <c:pt idx="5">
                  <c:v>38.361299650602959</c:v>
                </c:pt>
              </c:numCache>
            </c:numRef>
          </c:val>
          <c:extLst>
            <c:ext xmlns:c16="http://schemas.microsoft.com/office/drawing/2014/chart" uri="{C3380CC4-5D6E-409C-BE32-E72D297353CC}">
              <c16:uniqueId val="{0000000D-E400-42CE-8FE4-DC6E7A8BC088}"/>
            </c:ext>
          </c:extLst>
        </c:ser>
        <c:ser>
          <c:idx val="4"/>
          <c:order val="4"/>
          <c:tx>
            <c:strRef>
              <c:f>Arkusz1!$F$3</c:f>
              <c:strCache>
                <c:ptCount val="1"/>
                <c:pt idx="0">
                  <c:v>2022</c:v>
                </c:pt>
              </c:strCache>
            </c:strRef>
          </c:tx>
          <c:spPr>
            <a:solidFill>
              <a:srgbClr val="595959">
                <a:lumMod val="60000"/>
                <a:lumOff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w porównaniu do innych Państw emisja gazów cieplarnianych w Polsce nie jest duża</c:v>
                </c:pt>
                <c:pt idx="1">
                  <c:v>ze względu na zbyt wysokie koszty</c:v>
                </c:pt>
                <c:pt idx="2">
                  <c:v>korzyści związane z redukcją nie są zauważalne</c:v>
                </c:pt>
                <c:pt idx="3">
                  <c:v>nie odczuwam negatywnych skutków</c:v>
                </c:pt>
                <c:pt idx="4">
                  <c:v>trudno powiedzieć</c:v>
                </c:pt>
                <c:pt idx="5">
                  <c:v>inne</c:v>
                </c:pt>
              </c:strCache>
            </c:strRef>
          </c:cat>
          <c:val>
            <c:numRef>
              <c:f>Arkusz1!$F$4:$F$9</c:f>
              <c:numCache>
                <c:formatCode>0</c:formatCode>
                <c:ptCount val="6"/>
                <c:pt idx="0">
                  <c:v>48.8</c:v>
                </c:pt>
                <c:pt idx="1">
                  <c:v>17.399999999999999</c:v>
                </c:pt>
                <c:pt idx="2">
                  <c:v>17.399999999999999</c:v>
                </c:pt>
                <c:pt idx="3">
                  <c:v>9.3000000000000007</c:v>
                </c:pt>
                <c:pt idx="4">
                  <c:v>7</c:v>
                </c:pt>
                <c:pt idx="5">
                  <c:v>0</c:v>
                </c:pt>
              </c:numCache>
            </c:numRef>
          </c:val>
          <c:extLst>
            <c:ext xmlns:c16="http://schemas.microsoft.com/office/drawing/2014/chart" uri="{C3380CC4-5D6E-409C-BE32-E72D297353CC}">
              <c16:uniqueId val="{0000000A-17C4-45BB-A59A-BDD00F59642C}"/>
            </c:ext>
          </c:extLst>
        </c:ser>
        <c:dLbls>
          <c:showLegendKey val="0"/>
          <c:showVal val="1"/>
          <c:showCatName val="0"/>
          <c:showSerName val="0"/>
          <c:showPercent val="0"/>
          <c:showBubbleSize val="0"/>
        </c:dLbls>
        <c:gapWidth val="231"/>
        <c:overlap val="-10"/>
        <c:axId val="674711840"/>
        <c:axId val="674712232"/>
      </c:barChart>
      <c:catAx>
        <c:axId val="674711840"/>
        <c:scaling>
          <c:orientation val="minMax"/>
        </c:scaling>
        <c:delete val="1"/>
        <c:axPos val="b"/>
        <c:numFmt formatCode="General" sourceLinked="1"/>
        <c:majorTickMark val="out"/>
        <c:minorTickMark val="none"/>
        <c:tickLblPos val="nextTo"/>
        <c:crossAx val="674712232"/>
        <c:crosses val="autoZero"/>
        <c:auto val="1"/>
        <c:lblAlgn val="ctr"/>
        <c:lblOffset val="100"/>
        <c:noMultiLvlLbl val="0"/>
      </c:catAx>
      <c:valAx>
        <c:axId val="674712232"/>
        <c:scaling>
          <c:orientation val="minMax"/>
          <c:min val="0"/>
        </c:scaling>
        <c:delete val="1"/>
        <c:axPos val="l"/>
        <c:numFmt formatCode="0" sourceLinked="1"/>
        <c:majorTickMark val="out"/>
        <c:minorTickMark val="none"/>
        <c:tickLblPos val="nextTo"/>
        <c:crossAx val="6747118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8227978787"/>
          <c:y val="0.11776568478531781"/>
          <c:w val="0.41974201772021219"/>
          <c:h val="0.24759874357723263"/>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Arkusz1!$B$2:$B$4</c:f>
              <c:numCache>
                <c:formatCode>###0.0</c:formatCode>
                <c:ptCount val="3"/>
                <c:pt idx="0">
                  <c:v>64.3</c:v>
                </c:pt>
                <c:pt idx="1">
                  <c:v>68.5</c:v>
                </c:pt>
                <c:pt idx="2">
                  <c:v>72.7</c:v>
                </c:pt>
              </c:numCache>
            </c:numRef>
          </c:val>
          <c:extLst>
            <c:ext xmlns:c16="http://schemas.microsoft.com/office/drawing/2014/chart" uri="{C3380CC4-5D6E-409C-BE32-E72D297353CC}">
              <c16:uniqueId val="{00000000-15D5-48BF-B973-F0CBABE9F9C2}"/>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Arkusz1!$C$2:$C$4</c:f>
              <c:numCache>
                <c:formatCode>###0.0</c:formatCode>
                <c:ptCount val="3"/>
                <c:pt idx="0">
                  <c:v>33.799999999999997</c:v>
                </c:pt>
                <c:pt idx="1">
                  <c:v>31.2</c:v>
                </c:pt>
                <c:pt idx="2">
                  <c:v>26.2</c:v>
                </c:pt>
              </c:numCache>
            </c:numRef>
          </c:val>
          <c:extLst>
            <c:ext xmlns:c16="http://schemas.microsoft.com/office/drawing/2014/chart" uri="{C3380CC4-5D6E-409C-BE32-E72D297353CC}">
              <c16:uniqueId val="{00000001-15D5-48BF-B973-F0CBABE9F9C2}"/>
            </c:ext>
          </c:extLst>
        </c:ser>
        <c:ser>
          <c:idx val="1"/>
          <c:order val="2"/>
          <c:tx>
            <c:strRef>
              <c:f>Arkusz1!$D$1</c:f>
              <c:strCache>
                <c:ptCount val="1"/>
                <c:pt idx="0">
                  <c:v>Kolumna3</c:v>
                </c:pt>
              </c:strCache>
            </c:strRef>
          </c:tx>
          <c:spPr>
            <a:solidFill>
              <a:srgbClr val="595959"/>
            </a:solidFill>
            <a:ln w="25527">
              <a:noFill/>
            </a:ln>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0-6DC9-4E92-92CE-8CE47F93FA67}"/>
                </c:ext>
              </c:extLst>
            </c:dLbl>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Arkusz1!$D$2:$D$4</c:f>
              <c:numCache>
                <c:formatCode>###0.0</c:formatCode>
                <c:ptCount val="3"/>
                <c:pt idx="0">
                  <c:v>1.9</c:v>
                </c:pt>
                <c:pt idx="1">
                  <c:v>0.3</c:v>
                </c:pt>
                <c:pt idx="2">
                  <c:v>1.1000000000000001</c:v>
                </c:pt>
              </c:numCache>
            </c:numRef>
          </c:val>
          <c:extLst>
            <c:ext xmlns:c16="http://schemas.microsoft.com/office/drawing/2014/chart" uri="{C3380CC4-5D6E-409C-BE32-E72D297353CC}">
              <c16:uniqueId val="{00000002-15D5-48BF-B973-F0CBABE9F9C2}"/>
            </c:ext>
          </c:extLst>
        </c:ser>
        <c:dLbls>
          <c:showLegendKey val="0"/>
          <c:showVal val="1"/>
          <c:showCatName val="0"/>
          <c:showSerName val="0"/>
          <c:showPercent val="0"/>
          <c:showBubbleSize val="0"/>
        </c:dLbls>
        <c:gapWidth val="100"/>
        <c:overlap val="100"/>
        <c:axId val="674713408"/>
        <c:axId val="674706744"/>
      </c:barChart>
      <c:catAx>
        <c:axId val="674713408"/>
        <c:scaling>
          <c:orientation val="maxMin"/>
        </c:scaling>
        <c:delete val="0"/>
        <c:axPos val="l"/>
        <c:numFmt formatCode="General" sourceLinked="1"/>
        <c:majorTickMark val="out"/>
        <c:minorTickMark val="none"/>
        <c:tickLblPos val="nextTo"/>
        <c:txPr>
          <a:bodyPr/>
          <a:lstStyle/>
          <a:p>
            <a:pPr>
              <a:defRPr sz="900">
                <a:latin typeface="+mn-lt"/>
              </a:defRPr>
            </a:pPr>
            <a:endParaRPr lang="pl-PL"/>
          </a:p>
        </c:txPr>
        <c:crossAx val="674706744"/>
        <c:crosses val="autoZero"/>
        <c:auto val="1"/>
        <c:lblAlgn val="ctr"/>
        <c:lblOffset val="100"/>
        <c:tickLblSkip val="1"/>
        <c:tickMarkSkip val="1"/>
        <c:noMultiLvlLbl val="0"/>
      </c:catAx>
      <c:valAx>
        <c:axId val="674706744"/>
        <c:scaling>
          <c:orientation val="minMax"/>
        </c:scaling>
        <c:delete val="0"/>
        <c:axPos val="t"/>
        <c:numFmt formatCode="0%" sourceLinked="1"/>
        <c:majorTickMark val="none"/>
        <c:minorTickMark val="none"/>
        <c:tickLblPos val="none"/>
        <c:spPr>
          <a:ln w="9572">
            <a:noFill/>
          </a:ln>
        </c:spPr>
        <c:crossAx val="67471340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38456419685290089"/>
          <c:h val="0.69436434040568284"/>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Arkusz1!$B$2:$B$5</c:f>
              <c:numCache>
                <c:formatCode>0</c:formatCode>
                <c:ptCount val="4"/>
                <c:pt idx="0">
                  <c:v>56.3</c:v>
                </c:pt>
                <c:pt idx="1">
                  <c:v>60.2</c:v>
                </c:pt>
                <c:pt idx="2">
                  <c:v>70.3</c:v>
                </c:pt>
                <c:pt idx="3">
                  <c:v>69.8</c:v>
                </c:pt>
              </c:numCache>
            </c:numRef>
          </c:val>
          <c:extLst>
            <c:ext xmlns:c16="http://schemas.microsoft.com/office/drawing/2014/chart" uri="{C3380CC4-5D6E-409C-BE32-E72D297353CC}">
              <c16:uniqueId val="{00000000-0358-4F18-A010-4D608B7B5053}"/>
            </c:ext>
          </c:extLst>
        </c:ser>
        <c:ser>
          <c:idx val="0"/>
          <c:order val="1"/>
          <c:tx>
            <c:strRef>
              <c:f>Arkusz1!$C$1</c:f>
              <c:strCache>
                <c:ptCount val="1"/>
                <c:pt idx="0">
                  <c:v>nie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Arkusz1!$C$2:$C$5</c:f>
              <c:numCache>
                <c:formatCode>0</c:formatCode>
                <c:ptCount val="4"/>
                <c:pt idx="0">
                  <c:v>43.8</c:v>
                </c:pt>
                <c:pt idx="1">
                  <c:v>37.6</c:v>
                </c:pt>
                <c:pt idx="2">
                  <c:v>28.5</c:v>
                </c:pt>
                <c:pt idx="3">
                  <c:v>29.1</c:v>
                </c:pt>
              </c:numCache>
            </c:numRef>
          </c:val>
          <c:extLst>
            <c:ext xmlns:c16="http://schemas.microsoft.com/office/drawing/2014/chart" uri="{C3380CC4-5D6E-409C-BE32-E72D297353CC}">
              <c16:uniqueId val="{00000001-0358-4F18-A010-4D608B7B5053}"/>
            </c:ext>
          </c:extLst>
        </c:ser>
        <c:ser>
          <c:idx val="1"/>
          <c:order val="2"/>
          <c:tx>
            <c:strRef>
              <c:f>Arkusz1!$D$1</c:f>
              <c:strCache>
                <c:ptCount val="1"/>
                <c:pt idx="0">
                  <c:v>trudno powiedzieć</c:v>
                </c:pt>
              </c:strCache>
            </c:strRef>
          </c:tx>
          <c:spPr>
            <a:solidFill>
              <a:srgbClr val="595959"/>
            </a:solidFill>
            <a:ln w="25527">
              <a:no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8AE1-4683-B8AA-3B8DD15CB3EB}"/>
                </c:ext>
              </c:extLst>
            </c:dLbl>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podstawowe, gimnazjalne*</c:v>
                </c:pt>
                <c:pt idx="1">
                  <c:v>zasadnicze zawodowe</c:v>
                </c:pt>
                <c:pt idx="2">
                  <c:v>średnie</c:v>
                </c:pt>
                <c:pt idx="3">
                  <c:v>wyższe</c:v>
                </c:pt>
              </c:strCache>
            </c:strRef>
          </c:cat>
          <c:val>
            <c:numRef>
              <c:f>Arkusz1!$D$2:$D$5</c:f>
              <c:numCache>
                <c:formatCode>0</c:formatCode>
                <c:ptCount val="4"/>
                <c:pt idx="0">
                  <c:v>0</c:v>
                </c:pt>
                <c:pt idx="1">
                  <c:v>2.2000000000000002</c:v>
                </c:pt>
                <c:pt idx="2">
                  <c:v>1.2</c:v>
                </c:pt>
                <c:pt idx="3">
                  <c:v>1.1000000000000001</c:v>
                </c:pt>
              </c:numCache>
            </c:numRef>
          </c:val>
          <c:extLst>
            <c:ext xmlns:c16="http://schemas.microsoft.com/office/drawing/2014/chart" uri="{C3380CC4-5D6E-409C-BE32-E72D297353CC}">
              <c16:uniqueId val="{00000002-0358-4F18-A010-4D608B7B5053}"/>
            </c:ext>
          </c:extLst>
        </c:ser>
        <c:dLbls>
          <c:showLegendKey val="0"/>
          <c:showVal val="1"/>
          <c:showCatName val="0"/>
          <c:showSerName val="0"/>
          <c:showPercent val="0"/>
          <c:showBubbleSize val="0"/>
        </c:dLbls>
        <c:gapWidth val="100"/>
        <c:overlap val="100"/>
        <c:axId val="674707920"/>
        <c:axId val="674705176"/>
      </c:barChart>
      <c:catAx>
        <c:axId val="674707920"/>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674705176"/>
        <c:crosses val="autoZero"/>
        <c:auto val="1"/>
        <c:lblAlgn val="ctr"/>
        <c:lblOffset val="100"/>
        <c:tickLblSkip val="1"/>
        <c:tickMarkSkip val="1"/>
        <c:noMultiLvlLbl val="0"/>
      </c:catAx>
      <c:valAx>
        <c:axId val="674705176"/>
        <c:scaling>
          <c:orientation val="minMax"/>
        </c:scaling>
        <c:delete val="0"/>
        <c:axPos val="t"/>
        <c:numFmt formatCode="0%" sourceLinked="1"/>
        <c:majorTickMark val="none"/>
        <c:minorTickMark val="none"/>
        <c:tickLblPos val="none"/>
        <c:spPr>
          <a:ln w="9572">
            <a:noFill/>
          </a:ln>
        </c:spPr>
        <c:crossAx val="6747079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Arkusz1!$A$2</c:f>
              <c:strCache>
                <c:ptCount val="1"/>
                <c:pt idx="0">
                  <c:v>Tak</c:v>
                </c:pt>
              </c:strCache>
            </c:strRef>
          </c:tx>
          <c:spPr>
            <a:solidFill>
              <a:schemeClr val="accent4"/>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Arkusz1!$B$1:$C$1</c:f>
              <c:strCache>
                <c:ptCount val="2"/>
                <c:pt idx="0">
                  <c:v>2022</c:v>
                </c:pt>
                <c:pt idx="1">
                  <c:v>2020</c:v>
                </c:pt>
              </c:strCache>
            </c:strRef>
          </c:cat>
          <c:val>
            <c:numRef>
              <c:f>Arkusz1!$B$2:$C$2</c:f>
              <c:numCache>
                <c:formatCode>General</c:formatCode>
                <c:ptCount val="2"/>
                <c:pt idx="0">
                  <c:v>69</c:v>
                </c:pt>
                <c:pt idx="1">
                  <c:v>66</c:v>
                </c:pt>
              </c:numCache>
            </c:numRef>
          </c:val>
          <c:extLst>
            <c:ext xmlns:c16="http://schemas.microsoft.com/office/drawing/2014/chart" uri="{C3380CC4-5D6E-409C-BE32-E72D297353CC}">
              <c16:uniqueId val="{00000000-1D79-4A3C-A634-FA0FD16389FE}"/>
            </c:ext>
          </c:extLst>
        </c:ser>
        <c:ser>
          <c:idx val="1"/>
          <c:order val="1"/>
          <c:tx>
            <c:strRef>
              <c:f>Arkusz1!$A$3</c:f>
              <c:strCache>
                <c:ptCount val="1"/>
                <c:pt idx="0">
                  <c:v>Nie</c:v>
                </c:pt>
              </c:strCache>
            </c:strRef>
          </c:tx>
          <c:spPr>
            <a:solidFill>
              <a:srgbClr val="E54337"/>
            </a:solidFill>
            <a:ln>
              <a:solidFill>
                <a:schemeClr val="bg1"/>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Arkusz1!$B$1:$C$1</c:f>
              <c:strCache>
                <c:ptCount val="2"/>
                <c:pt idx="0">
                  <c:v>2022</c:v>
                </c:pt>
                <c:pt idx="1">
                  <c:v>2020</c:v>
                </c:pt>
              </c:strCache>
            </c:strRef>
          </c:cat>
          <c:val>
            <c:numRef>
              <c:f>Arkusz1!$B$3:$C$3</c:f>
              <c:numCache>
                <c:formatCode>General</c:formatCode>
                <c:ptCount val="2"/>
                <c:pt idx="0">
                  <c:v>29.8</c:v>
                </c:pt>
                <c:pt idx="1">
                  <c:v>31</c:v>
                </c:pt>
              </c:numCache>
            </c:numRef>
          </c:val>
          <c:extLst>
            <c:ext xmlns:c16="http://schemas.microsoft.com/office/drawing/2014/chart" uri="{C3380CC4-5D6E-409C-BE32-E72D297353CC}">
              <c16:uniqueId val="{00000001-1D79-4A3C-A634-FA0FD16389FE}"/>
            </c:ext>
          </c:extLst>
        </c:ser>
        <c:ser>
          <c:idx val="2"/>
          <c:order val="2"/>
          <c:tx>
            <c:strRef>
              <c:f>Arkusz1!$A$4</c:f>
              <c:strCache>
                <c:ptCount val="1"/>
                <c:pt idx="0">
                  <c:v>Trudno powiedzieć</c:v>
                </c:pt>
              </c:strCache>
            </c:strRef>
          </c:tx>
          <c:spPr>
            <a:solidFill>
              <a:schemeClr val="tx1">
                <a:lumMod val="60000"/>
                <a:lumOff val="40000"/>
              </a:schemeClr>
            </a:solidFill>
            <a:ln>
              <a:solidFill>
                <a:schemeClr val="bg1"/>
              </a:solidFill>
            </a:ln>
            <a:effectLst/>
          </c:spPr>
          <c:invertIfNegative val="0"/>
          <c:dLbls>
            <c:dLbl>
              <c:idx val="0"/>
              <c:numFmt formatCode="#,##0"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0-3EFD-4DD8-ACFA-5461B956F294}"/>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Arkusz1!$B$1:$C$1</c:f>
              <c:strCache>
                <c:ptCount val="2"/>
                <c:pt idx="0">
                  <c:v>2022</c:v>
                </c:pt>
                <c:pt idx="1">
                  <c:v>2020</c:v>
                </c:pt>
              </c:strCache>
            </c:strRef>
          </c:cat>
          <c:val>
            <c:numRef>
              <c:f>Arkusz1!$B$4:$C$4</c:f>
              <c:numCache>
                <c:formatCode>General</c:formatCode>
                <c:ptCount val="2"/>
                <c:pt idx="0">
                  <c:v>1.2</c:v>
                </c:pt>
                <c:pt idx="1">
                  <c:v>3</c:v>
                </c:pt>
              </c:numCache>
            </c:numRef>
          </c:val>
          <c:extLst>
            <c:ext xmlns:c16="http://schemas.microsoft.com/office/drawing/2014/chart" uri="{C3380CC4-5D6E-409C-BE32-E72D297353CC}">
              <c16:uniqueId val="{00000003-1D79-4A3C-A634-FA0FD16389FE}"/>
            </c:ext>
          </c:extLst>
        </c:ser>
        <c:dLbls>
          <c:showLegendKey val="0"/>
          <c:showVal val="0"/>
          <c:showCatName val="0"/>
          <c:showSerName val="0"/>
          <c:showPercent val="0"/>
          <c:showBubbleSize val="0"/>
        </c:dLbls>
        <c:gapWidth val="49"/>
        <c:overlap val="100"/>
        <c:axId val="527863119"/>
        <c:axId val="527865415"/>
      </c:barChart>
      <c:catAx>
        <c:axId val="527863119"/>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crossAx val="527865415"/>
        <c:crosses val="autoZero"/>
        <c:auto val="1"/>
        <c:lblAlgn val="ctr"/>
        <c:lblOffset val="100"/>
        <c:noMultiLvlLbl val="0"/>
      </c:catAx>
      <c:valAx>
        <c:axId val="527865415"/>
        <c:scaling>
          <c:orientation val="minMax"/>
        </c:scaling>
        <c:delete val="1"/>
        <c:axPos val="t"/>
        <c:numFmt formatCode="0%" sourceLinked="1"/>
        <c:majorTickMark val="none"/>
        <c:minorTickMark val="none"/>
        <c:tickLblPos val="nextTo"/>
        <c:crossAx val="527863119"/>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Zgadzam się</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pt idx="0">
                  <c:v>69.899999999999991</c:v>
                </c:pt>
                <c:pt idx="2">
                  <c:v>44.1</c:v>
                </c:pt>
                <c:pt idx="4">
                  <c:v>15.299999999999999</c:v>
                </c:pt>
                <c:pt idx="6">
                  <c:v>25.5</c:v>
                </c:pt>
                <c:pt idx="8">
                  <c:v>56.499999999999993</c:v>
                </c:pt>
              </c:numCache>
            </c:numRef>
          </c:val>
          <c:extLst>
            <c:ext xmlns:c16="http://schemas.microsoft.com/office/drawing/2014/chart" uri="{C3380CC4-5D6E-409C-BE32-E72D297353CC}">
              <c16:uniqueId val="{00000000-976D-48F8-A069-D948619F5737}"/>
            </c:ext>
          </c:extLst>
        </c:ser>
        <c:ser>
          <c:idx val="0"/>
          <c:order val="1"/>
          <c:tx>
            <c:strRef>
              <c:f>Arkusz1!$C$1</c:f>
              <c:strCache>
                <c:ptCount val="1"/>
                <c:pt idx="0">
                  <c:v>Raczej się zgadzam</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pt idx="0">
                  <c:v>22.7</c:v>
                </c:pt>
                <c:pt idx="2">
                  <c:v>28.299999999999997</c:v>
                </c:pt>
                <c:pt idx="4">
                  <c:v>8.9</c:v>
                </c:pt>
                <c:pt idx="6">
                  <c:v>9.7000000000000011</c:v>
                </c:pt>
                <c:pt idx="8">
                  <c:v>10</c:v>
                </c:pt>
              </c:numCache>
            </c:numRef>
          </c:val>
          <c:extLst>
            <c:ext xmlns:c16="http://schemas.microsoft.com/office/drawing/2014/chart" uri="{C3380CC4-5D6E-409C-BE32-E72D297353CC}">
              <c16:uniqueId val="{00000001-976D-48F8-A069-D948619F5737}"/>
            </c:ext>
          </c:extLst>
        </c:ser>
        <c:ser>
          <c:idx val="1"/>
          <c:order val="2"/>
          <c:tx>
            <c:strRef>
              <c:f>Arkusz1!$D$1</c:f>
              <c:strCache>
                <c:ptCount val="1"/>
                <c:pt idx="0">
                  <c:v>Raczej się nie zgadzam</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pt idx="0">
                  <c:v>1.9</c:v>
                </c:pt>
                <c:pt idx="2">
                  <c:v>6.9</c:v>
                </c:pt>
                <c:pt idx="4">
                  <c:v>17.2</c:v>
                </c:pt>
                <c:pt idx="6">
                  <c:v>9.6</c:v>
                </c:pt>
                <c:pt idx="8">
                  <c:v>6.3</c:v>
                </c:pt>
              </c:numCache>
            </c:numRef>
          </c:val>
          <c:extLst>
            <c:ext xmlns:c16="http://schemas.microsoft.com/office/drawing/2014/chart" uri="{C3380CC4-5D6E-409C-BE32-E72D297353CC}">
              <c16:uniqueId val="{00000002-976D-48F8-A069-D948619F5737}"/>
            </c:ext>
          </c:extLst>
        </c:ser>
        <c:ser>
          <c:idx val="2"/>
          <c:order val="3"/>
          <c:tx>
            <c:strRef>
              <c:f>Arkusz1!$E$1</c:f>
              <c:strCache>
                <c:ptCount val="1"/>
                <c:pt idx="0">
                  <c:v>Nie zgadzam się</c:v>
                </c:pt>
              </c:strCache>
            </c:strRef>
          </c:tx>
          <c:spPr>
            <a:solidFill>
              <a:srgbClr val="E54337"/>
            </a:solidFill>
          </c:spPr>
          <c:invertIfNegative val="0"/>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pt idx="0">
                  <c:v>2.1999999999999997</c:v>
                </c:pt>
                <c:pt idx="2">
                  <c:v>8</c:v>
                </c:pt>
                <c:pt idx="4">
                  <c:v>55.900000000000006</c:v>
                </c:pt>
                <c:pt idx="6">
                  <c:v>52.300000000000004</c:v>
                </c:pt>
                <c:pt idx="8">
                  <c:v>24.099999999999998</c:v>
                </c:pt>
              </c:numCache>
            </c:numRef>
          </c:val>
          <c:extLst>
            <c:ext xmlns:c16="http://schemas.microsoft.com/office/drawing/2014/chart" uri="{C3380CC4-5D6E-409C-BE32-E72D297353CC}">
              <c16:uniqueId val="{00000003-976D-48F8-A069-D948619F5737}"/>
            </c:ext>
          </c:extLst>
        </c:ser>
        <c:ser>
          <c:idx val="3"/>
          <c:order val="4"/>
          <c:tx>
            <c:strRef>
              <c:f>Arkusz1!$F$1</c:f>
              <c:strCache>
                <c:ptCount val="1"/>
                <c:pt idx="0">
                  <c:v>Trudno powiedzieć</c:v>
                </c:pt>
              </c:strCache>
            </c:strRef>
          </c:tx>
          <c:spPr>
            <a:solidFill>
              <a:srgbClr val="595959"/>
            </a:solidFill>
          </c:spPr>
          <c:invertIfNegative val="0"/>
          <c:dLbls>
            <c:numFmt formatCode="#,##0" sourceLinked="0"/>
            <c:spPr>
              <a:noFill/>
              <a:ln>
                <a:noFill/>
              </a:ln>
              <a:effectLst/>
            </c:spPr>
            <c:txPr>
              <a:bodyPr wrap="square" lIns="38100" tIns="19050" rIns="38100" bIns="19050" anchor="ctr">
                <a:spAutoFit/>
              </a:bodyPr>
              <a:lstStyle/>
              <a:p>
                <a:pPr>
                  <a:defRPr>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pt idx="0">
                  <c:v>3.3000000000000003</c:v>
                </c:pt>
                <c:pt idx="2">
                  <c:v>12.7</c:v>
                </c:pt>
                <c:pt idx="4">
                  <c:v>2.7</c:v>
                </c:pt>
                <c:pt idx="6">
                  <c:v>2.9000000000000004</c:v>
                </c:pt>
                <c:pt idx="8">
                  <c:v>3.1</c:v>
                </c:pt>
              </c:numCache>
            </c:numRef>
          </c:val>
          <c:extLst>
            <c:ext xmlns:c16="http://schemas.microsoft.com/office/drawing/2014/chart" uri="{C3380CC4-5D6E-409C-BE32-E72D297353CC}">
              <c16:uniqueId val="{00000004-976D-48F8-A069-D948619F5737}"/>
            </c:ext>
          </c:extLst>
        </c:ser>
        <c:dLbls>
          <c:showLegendKey val="0"/>
          <c:showVal val="1"/>
          <c:showCatName val="0"/>
          <c:showSerName val="0"/>
          <c:showPercent val="0"/>
          <c:showBubbleSize val="0"/>
        </c:dLbls>
        <c:gapWidth val="56"/>
        <c:overlap val="100"/>
        <c:axId val="671611432"/>
        <c:axId val="671611824"/>
      </c:barChart>
      <c:catAx>
        <c:axId val="671611432"/>
        <c:scaling>
          <c:orientation val="maxMin"/>
        </c:scaling>
        <c:delete val="0"/>
        <c:axPos val="l"/>
        <c:numFmt formatCode="General" sourceLinked="1"/>
        <c:majorTickMark val="none"/>
        <c:minorTickMark val="none"/>
        <c:tickLblPos val="nextTo"/>
        <c:spPr>
          <a:ln w="9572">
            <a:noFill/>
          </a:ln>
        </c:spPr>
        <c:txPr>
          <a:bodyPr rot="0" vert="horz"/>
          <a:lstStyle/>
          <a:p>
            <a:pPr>
              <a:defRPr sz="900"/>
            </a:pPr>
            <a:endParaRPr lang="pl-PL"/>
          </a:p>
        </c:txPr>
        <c:crossAx val="671611824"/>
        <c:crosses val="autoZero"/>
        <c:auto val="1"/>
        <c:lblAlgn val="ctr"/>
        <c:lblOffset val="100"/>
        <c:tickLblSkip val="1"/>
        <c:tickMarkSkip val="1"/>
        <c:noMultiLvlLbl val="0"/>
      </c:catAx>
      <c:valAx>
        <c:axId val="671611824"/>
        <c:scaling>
          <c:orientation val="minMax"/>
        </c:scaling>
        <c:delete val="0"/>
        <c:axPos val="t"/>
        <c:numFmt formatCode="0%" sourceLinked="1"/>
        <c:majorTickMark val="none"/>
        <c:minorTickMark val="none"/>
        <c:tickLblPos val="none"/>
        <c:spPr>
          <a:ln w="9572">
            <a:noFill/>
          </a:ln>
        </c:spPr>
        <c:crossAx val="671611432"/>
        <c:crosses val="autoZero"/>
        <c:crossBetween val="between"/>
      </c:valAx>
      <c:spPr>
        <a:noFill/>
        <a:ln w="25527">
          <a:noFill/>
        </a:ln>
      </c:spPr>
    </c:plotArea>
    <c:legend>
      <c:legendPos val="b"/>
      <c:legendEntry>
        <c:idx val="0"/>
        <c:txPr>
          <a:bodyPr/>
          <a:lstStyle/>
          <a:p>
            <a:pPr>
              <a:defRPr sz="1000">
                <a:latin typeface="+mj-lt"/>
              </a:defRPr>
            </a:pPr>
            <a:endParaRPr lang="pl-PL"/>
          </a:p>
        </c:txPr>
      </c:legendEntry>
      <c:legendEntry>
        <c:idx val="1"/>
        <c:txPr>
          <a:bodyPr/>
          <a:lstStyle/>
          <a:p>
            <a:pPr>
              <a:defRPr sz="1000">
                <a:latin typeface="+mj-lt"/>
              </a:defRPr>
            </a:pPr>
            <a:endParaRPr lang="pl-PL"/>
          </a:p>
        </c:txPr>
      </c:legendEntry>
      <c:legendEntry>
        <c:idx val="2"/>
        <c:txPr>
          <a:bodyPr/>
          <a:lstStyle/>
          <a:p>
            <a:pPr>
              <a:defRPr sz="1000">
                <a:latin typeface="+mj-lt"/>
              </a:defRPr>
            </a:pPr>
            <a:endParaRPr lang="pl-PL"/>
          </a:p>
        </c:txPr>
      </c:legendEntry>
      <c:legendEntry>
        <c:idx val="3"/>
        <c:txPr>
          <a:bodyPr/>
          <a:lstStyle/>
          <a:p>
            <a:pPr>
              <a:defRPr sz="1000">
                <a:latin typeface="+mj-lt"/>
              </a:defRPr>
            </a:pPr>
            <a:endParaRPr lang="pl-PL"/>
          </a:p>
        </c:txPr>
      </c:legendEntry>
      <c:legendEntry>
        <c:idx val="4"/>
        <c:txPr>
          <a:bodyPr/>
          <a:lstStyle/>
          <a:p>
            <a:pPr>
              <a:defRPr sz="1000">
                <a:latin typeface="+mj-lt"/>
              </a:defRPr>
            </a:pPr>
            <a:endParaRPr lang="pl-PL"/>
          </a:p>
        </c:txPr>
      </c:legendEntry>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region</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9D7F-4379-9685-E522885C9E57}"/>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9D7F-4379-9685-E522885C9E57}"/>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9D7F-4379-9685-E522885C9E57}"/>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9D7F-4379-9685-E522885C9E57}"/>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9D7F-4379-9685-E522885C9E57}"/>
              </c:ext>
            </c:extLst>
          </c:dPt>
          <c:dPt>
            <c:idx val="5"/>
            <c:bubble3D val="0"/>
            <c:spPr>
              <a:solidFill>
                <a:srgbClr val="CC9900"/>
              </a:solidFill>
              <a:ln w="6350">
                <a:solidFill>
                  <a:schemeClr val="bg1"/>
                </a:solidFill>
              </a:ln>
              <a:effectLst/>
            </c:spPr>
            <c:extLst>
              <c:ext xmlns:c16="http://schemas.microsoft.com/office/drawing/2014/chart" uri="{C3380CC4-5D6E-409C-BE32-E72D297353CC}">
                <c16:uniqueId val="{0000000B-9D7F-4379-9685-E522885C9E57}"/>
              </c:ext>
            </c:extLst>
          </c:dPt>
          <c:dPt>
            <c:idx val="6"/>
            <c:bubble3D val="0"/>
            <c:spPr>
              <a:solidFill>
                <a:schemeClr val="accent1"/>
              </a:solidFill>
              <a:ln w="6350">
                <a:solidFill>
                  <a:schemeClr val="bg1"/>
                </a:solidFill>
              </a:ln>
              <a:effectLst/>
            </c:spPr>
            <c:extLst>
              <c:ext xmlns:c16="http://schemas.microsoft.com/office/drawing/2014/chart" uri="{C3380CC4-5D6E-409C-BE32-E72D297353CC}">
                <c16:uniqueId val="{0000000D-9D7F-4379-9685-E522885C9E57}"/>
              </c:ext>
            </c:extLst>
          </c:dPt>
          <c:dPt>
            <c:idx val="7"/>
            <c:bubble3D val="0"/>
            <c:spPr>
              <a:solidFill>
                <a:schemeClr val="accent6"/>
              </a:solidFill>
              <a:ln w="6350">
                <a:solidFill>
                  <a:schemeClr val="bg1"/>
                </a:solidFill>
              </a:ln>
            </c:spPr>
            <c:extLst>
              <c:ext xmlns:c16="http://schemas.microsoft.com/office/drawing/2014/chart" uri="{C3380CC4-5D6E-409C-BE32-E72D297353CC}">
                <c16:uniqueId val="{0000000F-9D7F-4379-9685-E522885C9E57}"/>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9D7F-4379-9685-E522885C9E57}"/>
              </c:ext>
            </c:extLst>
          </c:dPt>
          <c:dLbls>
            <c:dLbl>
              <c:idx val="4"/>
              <c:layout>
                <c:manualLayout>
                  <c:x val="0"/>
                  <c:y val="1.08266625241539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D7F-4379-9685-E522885C9E57}"/>
                </c:ext>
              </c:extLst>
            </c:dLbl>
            <c:spPr>
              <a:noFill/>
              <a:ln>
                <a:noFill/>
              </a:ln>
              <a:effectLst/>
            </c:spPr>
            <c:txPr>
              <a:bodyPr wrap="square" lIns="38100" tIns="19050" rIns="38100" bIns="19050" anchor="ctr">
                <a:spAutoFit/>
              </a:bodyPr>
              <a:lstStyle/>
              <a:p>
                <a:pPr>
                  <a:defRPr sz="1100">
                    <a:solidFill>
                      <a:schemeClr val="bg1"/>
                    </a:solidFill>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Arkusz1!$A$2:$A$8</c:f>
              <c:strCache>
                <c:ptCount val="7"/>
                <c:pt idx="0">
                  <c:v>północny</c:v>
                </c:pt>
                <c:pt idx="1">
                  <c:v>wschodni</c:v>
                </c:pt>
                <c:pt idx="2">
                  <c:v>północno - zachodni</c:v>
                </c:pt>
                <c:pt idx="3">
                  <c:v>południowo - zachodni</c:v>
                </c:pt>
                <c:pt idx="4">
                  <c:v>centralny</c:v>
                </c:pt>
                <c:pt idx="5">
                  <c:v>południowy</c:v>
                </c:pt>
                <c:pt idx="6">
                  <c:v>województwo mazowieckie</c:v>
                </c:pt>
              </c:strCache>
            </c:strRef>
          </c:cat>
          <c:val>
            <c:numRef>
              <c:f>Arkusz1!$B$2:$B$8</c:f>
              <c:numCache>
                <c:formatCode>###0%</c:formatCode>
                <c:ptCount val="7"/>
                <c:pt idx="0">
                  <c:v>0.151</c:v>
                </c:pt>
                <c:pt idx="1">
                  <c:v>0.14199999999999999</c:v>
                </c:pt>
                <c:pt idx="2">
                  <c:v>0.16</c:v>
                </c:pt>
                <c:pt idx="3">
                  <c:v>0.104</c:v>
                </c:pt>
                <c:pt idx="4">
                  <c:v>9.7000000000000003E-2</c:v>
                </c:pt>
                <c:pt idx="5">
                  <c:v>0.20599999999999999</c:v>
                </c:pt>
                <c:pt idx="6">
                  <c:v>0.14000000000000001</c:v>
                </c:pt>
              </c:numCache>
            </c:numRef>
          </c:val>
          <c:extLst>
            <c:ext xmlns:c16="http://schemas.microsoft.com/office/drawing/2014/chart" uri="{C3380CC4-5D6E-409C-BE32-E72D297353CC}">
              <c16:uniqueId val="{00000012-9D7F-4379-9685-E522885C9E57}"/>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r"/>
      <c:layout>
        <c:manualLayout>
          <c:xMode val="edge"/>
          <c:yMode val="edge"/>
          <c:x val="1.3673893026753833E-2"/>
          <c:y val="0.25219120236627379"/>
          <c:w val="0.45445296227657273"/>
          <c:h val="0.64829170105461009"/>
        </c:manualLayout>
      </c:layout>
      <c:overlay val="0"/>
      <c:txPr>
        <a:bodyPr/>
        <a:lstStyle/>
        <a:p>
          <a:pPr>
            <a:defRPr sz="9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849A-4013-ADF2-57FF39BE32D2}"/>
              </c:ext>
            </c:extLst>
          </c:dPt>
          <c:dPt>
            <c:idx val="3"/>
            <c:invertIfNegative val="0"/>
            <c:bubble3D val="0"/>
            <c:extLst>
              <c:ext xmlns:c16="http://schemas.microsoft.com/office/drawing/2014/chart" uri="{C3380CC4-5D6E-409C-BE32-E72D297353CC}">
                <c16:uniqueId val="{00000001-849A-4013-ADF2-57FF39BE32D2}"/>
              </c:ext>
            </c:extLst>
          </c:dPt>
          <c:dPt>
            <c:idx val="6"/>
            <c:invertIfNegative val="0"/>
            <c:bubble3D val="0"/>
            <c:extLst>
              <c:ext xmlns:c16="http://schemas.microsoft.com/office/drawing/2014/chart" uri="{C3380CC4-5D6E-409C-BE32-E72D297353CC}">
                <c16:uniqueId val="{00000002-849A-4013-ADF2-57FF39BE32D2}"/>
              </c:ext>
            </c:extLst>
          </c:dPt>
          <c:dPt>
            <c:idx val="9"/>
            <c:invertIfNegative val="0"/>
            <c:bubble3D val="0"/>
            <c:extLst>
              <c:ext xmlns:c16="http://schemas.microsoft.com/office/drawing/2014/chart" uri="{C3380CC4-5D6E-409C-BE32-E72D297353CC}">
                <c16:uniqueId val="{00000003-849A-4013-ADF2-57FF39BE32D2}"/>
              </c:ext>
            </c:extLst>
          </c:dPt>
          <c:dPt>
            <c:idx val="12"/>
            <c:invertIfNegative val="0"/>
            <c:bubble3D val="0"/>
            <c:extLst>
              <c:ext xmlns:c16="http://schemas.microsoft.com/office/drawing/2014/chart" uri="{C3380CC4-5D6E-409C-BE32-E72D297353CC}">
                <c16:uniqueId val="{00000004-849A-4013-ADF2-57FF39BE32D2}"/>
              </c:ext>
            </c:extLst>
          </c:dPt>
          <c:dPt>
            <c:idx val="15"/>
            <c:invertIfNegative val="0"/>
            <c:bubble3D val="0"/>
            <c:extLst>
              <c:ext xmlns:c16="http://schemas.microsoft.com/office/drawing/2014/chart" uri="{C3380CC4-5D6E-409C-BE32-E72D297353CC}">
                <c16:uniqueId val="{00000005-849A-4013-ADF2-57FF39BE32D2}"/>
              </c:ext>
            </c:extLst>
          </c:dPt>
          <c:dPt>
            <c:idx val="18"/>
            <c:invertIfNegative val="0"/>
            <c:bubble3D val="0"/>
            <c:extLst>
              <c:ext xmlns:c16="http://schemas.microsoft.com/office/drawing/2014/chart" uri="{C3380CC4-5D6E-409C-BE32-E72D297353CC}">
                <c16:uniqueId val="{00000006-849A-4013-ADF2-57FF39BE32D2}"/>
              </c:ext>
            </c:extLst>
          </c:dPt>
          <c:dPt>
            <c:idx val="21"/>
            <c:invertIfNegative val="0"/>
            <c:bubble3D val="0"/>
            <c:extLst>
              <c:ext xmlns:c16="http://schemas.microsoft.com/office/drawing/2014/chart" uri="{C3380CC4-5D6E-409C-BE32-E72D297353CC}">
                <c16:uniqueId val="{00000007-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6</c:v>
                </c:pt>
                <c:pt idx="1">
                  <c:v>5</c:v>
                </c:pt>
                <c:pt idx="2">
                  <c:v>7.0000000000000009</c:v>
                </c:pt>
                <c:pt idx="3">
                  <c:v>5</c:v>
                </c:pt>
                <c:pt idx="4">
                  <c:v>3</c:v>
                </c:pt>
                <c:pt idx="5">
                  <c:v>23.471197000587004</c:v>
                </c:pt>
                <c:pt idx="6">
                  <c:v>44.1</c:v>
                </c:pt>
              </c:numCache>
            </c:numRef>
          </c:val>
          <c:extLst>
            <c:ext xmlns:c16="http://schemas.microsoft.com/office/drawing/2014/chart" uri="{C3380CC4-5D6E-409C-BE32-E72D297353CC}">
              <c16:uniqueId val="{00000008-849A-4013-ADF2-57FF39BE32D2}"/>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849A-4013-ADF2-57FF39BE32D2}"/>
              </c:ext>
            </c:extLst>
          </c:dPt>
          <c:dPt>
            <c:idx val="3"/>
            <c:invertIfNegative val="0"/>
            <c:bubble3D val="0"/>
            <c:extLst>
              <c:ext xmlns:c16="http://schemas.microsoft.com/office/drawing/2014/chart" uri="{C3380CC4-5D6E-409C-BE32-E72D297353CC}">
                <c16:uniqueId val="{0000000A-849A-4013-ADF2-57FF39BE32D2}"/>
              </c:ext>
            </c:extLst>
          </c:dPt>
          <c:dPt>
            <c:idx val="6"/>
            <c:invertIfNegative val="0"/>
            <c:bubble3D val="0"/>
            <c:extLst>
              <c:ext xmlns:c16="http://schemas.microsoft.com/office/drawing/2014/chart" uri="{C3380CC4-5D6E-409C-BE32-E72D297353CC}">
                <c16:uniqueId val="{0000000B-849A-4013-ADF2-57FF39BE32D2}"/>
              </c:ext>
            </c:extLst>
          </c:dPt>
          <c:dPt>
            <c:idx val="9"/>
            <c:invertIfNegative val="0"/>
            <c:bubble3D val="0"/>
            <c:extLst>
              <c:ext xmlns:c16="http://schemas.microsoft.com/office/drawing/2014/chart" uri="{C3380CC4-5D6E-409C-BE32-E72D297353CC}">
                <c16:uniqueId val="{0000000C-849A-4013-ADF2-57FF39BE32D2}"/>
              </c:ext>
            </c:extLst>
          </c:dPt>
          <c:dPt>
            <c:idx val="12"/>
            <c:invertIfNegative val="0"/>
            <c:bubble3D val="0"/>
            <c:extLst>
              <c:ext xmlns:c16="http://schemas.microsoft.com/office/drawing/2014/chart" uri="{C3380CC4-5D6E-409C-BE32-E72D297353CC}">
                <c16:uniqueId val="{0000000D-849A-4013-ADF2-57FF39BE32D2}"/>
              </c:ext>
            </c:extLst>
          </c:dPt>
          <c:dPt>
            <c:idx val="15"/>
            <c:invertIfNegative val="0"/>
            <c:bubble3D val="0"/>
            <c:extLst>
              <c:ext xmlns:c16="http://schemas.microsoft.com/office/drawing/2014/chart" uri="{C3380CC4-5D6E-409C-BE32-E72D297353CC}">
                <c16:uniqueId val="{0000000E-849A-4013-ADF2-57FF39BE32D2}"/>
              </c:ext>
            </c:extLst>
          </c:dPt>
          <c:dPt>
            <c:idx val="18"/>
            <c:invertIfNegative val="0"/>
            <c:bubble3D val="0"/>
            <c:extLst>
              <c:ext xmlns:c16="http://schemas.microsoft.com/office/drawing/2014/chart" uri="{C3380CC4-5D6E-409C-BE32-E72D297353CC}">
                <c16:uniqueId val="{0000000F-849A-4013-ADF2-57FF39BE32D2}"/>
              </c:ext>
            </c:extLst>
          </c:dPt>
          <c:dPt>
            <c:idx val="21"/>
            <c:invertIfNegative val="0"/>
            <c:bubble3D val="0"/>
            <c:extLst>
              <c:ext xmlns:c16="http://schemas.microsoft.com/office/drawing/2014/chart" uri="{C3380CC4-5D6E-409C-BE32-E72D297353CC}">
                <c16:uniqueId val="{00000010-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41</c:v>
                </c:pt>
                <c:pt idx="1">
                  <c:v>30</c:v>
                </c:pt>
                <c:pt idx="2">
                  <c:v>26</c:v>
                </c:pt>
                <c:pt idx="3">
                  <c:v>31</c:v>
                </c:pt>
                <c:pt idx="4">
                  <c:v>28.999999999999996</c:v>
                </c:pt>
                <c:pt idx="5">
                  <c:v>59.119883840951772</c:v>
                </c:pt>
                <c:pt idx="6">
                  <c:v>28.3</c:v>
                </c:pt>
              </c:numCache>
            </c:numRef>
          </c:val>
          <c:extLst>
            <c:ext xmlns:c16="http://schemas.microsoft.com/office/drawing/2014/chart" uri="{C3380CC4-5D6E-409C-BE32-E72D297353CC}">
              <c16:uniqueId val="{00000011-849A-4013-ADF2-57FF39BE32D2}"/>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849A-4013-ADF2-57FF39BE32D2}"/>
              </c:ext>
            </c:extLst>
          </c:dPt>
          <c:dPt>
            <c:idx val="3"/>
            <c:invertIfNegative val="0"/>
            <c:bubble3D val="0"/>
            <c:extLst>
              <c:ext xmlns:c16="http://schemas.microsoft.com/office/drawing/2014/chart" uri="{C3380CC4-5D6E-409C-BE32-E72D297353CC}">
                <c16:uniqueId val="{00000013-849A-4013-ADF2-57FF39BE32D2}"/>
              </c:ext>
            </c:extLst>
          </c:dPt>
          <c:dPt>
            <c:idx val="6"/>
            <c:invertIfNegative val="0"/>
            <c:bubble3D val="0"/>
            <c:extLst>
              <c:ext xmlns:c16="http://schemas.microsoft.com/office/drawing/2014/chart" uri="{C3380CC4-5D6E-409C-BE32-E72D297353CC}">
                <c16:uniqueId val="{00000014-849A-4013-ADF2-57FF39BE32D2}"/>
              </c:ext>
            </c:extLst>
          </c:dPt>
          <c:dPt>
            <c:idx val="9"/>
            <c:invertIfNegative val="0"/>
            <c:bubble3D val="0"/>
            <c:extLst>
              <c:ext xmlns:c16="http://schemas.microsoft.com/office/drawing/2014/chart" uri="{C3380CC4-5D6E-409C-BE32-E72D297353CC}">
                <c16:uniqueId val="{00000015-849A-4013-ADF2-57FF39BE32D2}"/>
              </c:ext>
            </c:extLst>
          </c:dPt>
          <c:dPt>
            <c:idx val="12"/>
            <c:invertIfNegative val="0"/>
            <c:bubble3D val="0"/>
            <c:extLst>
              <c:ext xmlns:c16="http://schemas.microsoft.com/office/drawing/2014/chart" uri="{C3380CC4-5D6E-409C-BE32-E72D297353CC}">
                <c16:uniqueId val="{00000016-849A-4013-ADF2-57FF39BE32D2}"/>
              </c:ext>
            </c:extLst>
          </c:dPt>
          <c:dPt>
            <c:idx val="15"/>
            <c:invertIfNegative val="0"/>
            <c:bubble3D val="0"/>
            <c:extLst>
              <c:ext xmlns:c16="http://schemas.microsoft.com/office/drawing/2014/chart" uri="{C3380CC4-5D6E-409C-BE32-E72D297353CC}">
                <c16:uniqueId val="{00000017-849A-4013-ADF2-57FF39BE32D2}"/>
              </c:ext>
            </c:extLst>
          </c:dPt>
          <c:dPt>
            <c:idx val="18"/>
            <c:invertIfNegative val="0"/>
            <c:bubble3D val="0"/>
            <c:extLst>
              <c:ext xmlns:c16="http://schemas.microsoft.com/office/drawing/2014/chart" uri="{C3380CC4-5D6E-409C-BE32-E72D297353CC}">
                <c16:uniqueId val="{00000018-849A-4013-ADF2-57FF39BE32D2}"/>
              </c:ext>
            </c:extLst>
          </c:dPt>
          <c:dPt>
            <c:idx val="21"/>
            <c:invertIfNegative val="0"/>
            <c:bubble3D val="0"/>
            <c:extLst>
              <c:ext xmlns:c16="http://schemas.microsoft.com/office/drawing/2014/chart" uri="{C3380CC4-5D6E-409C-BE32-E72D297353CC}">
                <c16:uniqueId val="{00000019-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34</c:v>
                </c:pt>
                <c:pt idx="1">
                  <c:v>39</c:v>
                </c:pt>
                <c:pt idx="2">
                  <c:v>43</c:v>
                </c:pt>
                <c:pt idx="3">
                  <c:v>43</c:v>
                </c:pt>
                <c:pt idx="4">
                  <c:v>39</c:v>
                </c:pt>
                <c:pt idx="5">
                  <c:v>12.591274974274343</c:v>
                </c:pt>
                <c:pt idx="6">
                  <c:v>6.9</c:v>
                </c:pt>
              </c:numCache>
            </c:numRef>
          </c:val>
          <c:extLst>
            <c:ext xmlns:c16="http://schemas.microsoft.com/office/drawing/2014/chart" uri="{C3380CC4-5D6E-409C-BE32-E72D297353CC}">
              <c16:uniqueId val="{0000001A-849A-4013-ADF2-57FF39BE32D2}"/>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849A-4013-ADF2-57FF39BE32D2}"/>
              </c:ext>
            </c:extLst>
          </c:dPt>
          <c:dPt>
            <c:idx val="3"/>
            <c:invertIfNegative val="0"/>
            <c:bubble3D val="0"/>
            <c:extLst>
              <c:ext xmlns:c16="http://schemas.microsoft.com/office/drawing/2014/chart" uri="{C3380CC4-5D6E-409C-BE32-E72D297353CC}">
                <c16:uniqueId val="{0000001C-849A-4013-ADF2-57FF39BE32D2}"/>
              </c:ext>
            </c:extLst>
          </c:dPt>
          <c:dPt>
            <c:idx val="6"/>
            <c:invertIfNegative val="0"/>
            <c:bubble3D val="0"/>
            <c:extLst>
              <c:ext xmlns:c16="http://schemas.microsoft.com/office/drawing/2014/chart" uri="{C3380CC4-5D6E-409C-BE32-E72D297353CC}">
                <c16:uniqueId val="{0000001D-849A-4013-ADF2-57FF39BE32D2}"/>
              </c:ext>
            </c:extLst>
          </c:dPt>
          <c:dPt>
            <c:idx val="9"/>
            <c:invertIfNegative val="0"/>
            <c:bubble3D val="0"/>
            <c:extLst>
              <c:ext xmlns:c16="http://schemas.microsoft.com/office/drawing/2014/chart" uri="{C3380CC4-5D6E-409C-BE32-E72D297353CC}">
                <c16:uniqueId val="{0000001E-849A-4013-ADF2-57FF39BE32D2}"/>
              </c:ext>
            </c:extLst>
          </c:dPt>
          <c:dPt>
            <c:idx val="12"/>
            <c:invertIfNegative val="0"/>
            <c:bubble3D val="0"/>
            <c:extLst>
              <c:ext xmlns:c16="http://schemas.microsoft.com/office/drawing/2014/chart" uri="{C3380CC4-5D6E-409C-BE32-E72D297353CC}">
                <c16:uniqueId val="{0000001F-849A-4013-ADF2-57FF39BE32D2}"/>
              </c:ext>
            </c:extLst>
          </c:dPt>
          <c:dPt>
            <c:idx val="15"/>
            <c:invertIfNegative val="0"/>
            <c:bubble3D val="0"/>
            <c:extLst>
              <c:ext xmlns:c16="http://schemas.microsoft.com/office/drawing/2014/chart" uri="{C3380CC4-5D6E-409C-BE32-E72D297353CC}">
                <c16:uniqueId val="{00000020-849A-4013-ADF2-57FF39BE32D2}"/>
              </c:ext>
            </c:extLst>
          </c:dPt>
          <c:dPt>
            <c:idx val="18"/>
            <c:invertIfNegative val="0"/>
            <c:bubble3D val="0"/>
            <c:extLst>
              <c:ext xmlns:c16="http://schemas.microsoft.com/office/drawing/2014/chart" uri="{C3380CC4-5D6E-409C-BE32-E72D297353CC}">
                <c16:uniqueId val="{00000021-849A-4013-ADF2-57FF39BE32D2}"/>
              </c:ext>
            </c:extLst>
          </c:dPt>
          <c:dPt>
            <c:idx val="21"/>
            <c:invertIfNegative val="0"/>
            <c:bubble3D val="0"/>
            <c:extLst>
              <c:ext xmlns:c16="http://schemas.microsoft.com/office/drawing/2014/chart" uri="{C3380CC4-5D6E-409C-BE32-E72D297353CC}">
                <c16:uniqueId val="{00000022-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9</c:v>
                </c:pt>
                <c:pt idx="1">
                  <c:v>20</c:v>
                </c:pt>
                <c:pt idx="2">
                  <c:v>17</c:v>
                </c:pt>
                <c:pt idx="3">
                  <c:v>13</c:v>
                </c:pt>
                <c:pt idx="4">
                  <c:v>19</c:v>
                </c:pt>
                <c:pt idx="5">
                  <c:v>1.6667111010133449</c:v>
                </c:pt>
                <c:pt idx="6">
                  <c:v>8</c:v>
                </c:pt>
              </c:numCache>
            </c:numRef>
          </c:val>
          <c:extLst>
            <c:ext xmlns:c16="http://schemas.microsoft.com/office/drawing/2014/chart" uri="{C3380CC4-5D6E-409C-BE32-E72D297353CC}">
              <c16:uniqueId val="{00000023-849A-4013-ADF2-57FF39BE32D2}"/>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6"/>
              <c:layout>
                <c:manualLayout>
                  <c:x val="4.8677019923849211E-3"/>
                  <c:y val="-1.907267168483176E-2"/>
                </c:manualLayout>
              </c:layout>
              <c:tx>
                <c:rich>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fld id="{20EF129C-5705-49FB-A526-494F71EAADD7}" type="VALUE">
                      <a:rPr lang="en-US">
                        <a:solidFill>
                          <a:schemeClr val="bg1"/>
                        </a:solidFill>
                      </a:rPr>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t>[WARTOŚĆ]</a:t>
                    </a:fld>
                    <a:endParaRPr lang="pl-PL"/>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28-EA8B-46CB-AEA7-C17724FCE41C}"/>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10</c:v>
                </c:pt>
                <c:pt idx="1">
                  <c:v>6</c:v>
                </c:pt>
                <c:pt idx="2">
                  <c:v>7.0000000000000009</c:v>
                </c:pt>
                <c:pt idx="3">
                  <c:v>9</c:v>
                </c:pt>
                <c:pt idx="4">
                  <c:v>10</c:v>
                </c:pt>
                <c:pt idx="5">
                  <c:v>3.1509330831734044</c:v>
                </c:pt>
                <c:pt idx="6">
                  <c:v>12.7</c:v>
                </c:pt>
              </c:numCache>
            </c:numRef>
          </c:val>
          <c:extLst>
            <c:ext xmlns:c16="http://schemas.microsoft.com/office/drawing/2014/chart" uri="{C3380CC4-5D6E-409C-BE32-E72D297353CC}">
              <c16:uniqueId val="{00000026-849A-4013-ADF2-57FF39BE32D2}"/>
            </c:ext>
          </c:extLst>
        </c:ser>
        <c:dLbls>
          <c:dLblPos val="ctr"/>
          <c:showLegendKey val="0"/>
          <c:showVal val="1"/>
          <c:showCatName val="0"/>
          <c:showSerName val="0"/>
          <c:showPercent val="0"/>
          <c:showBubbleSize val="0"/>
        </c:dLbls>
        <c:gapWidth val="40"/>
        <c:overlap val="100"/>
        <c:axId val="476054720"/>
        <c:axId val="476062168"/>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7-849A-4013-ADF2-57FF39BE32D2}"/>
                    </c:ext>
                  </c:extLst>
                </c:dPt>
                <c:dPt>
                  <c:idx val="1"/>
                  <c:invertIfNegative val="0"/>
                  <c:bubble3D val="0"/>
                  <c:extLst>
                    <c:ext xmlns:c16="http://schemas.microsoft.com/office/drawing/2014/chart" uri="{C3380CC4-5D6E-409C-BE32-E72D297353CC}">
                      <c16:uniqueId val="{00000028-849A-4013-ADF2-57FF39BE32D2}"/>
                    </c:ext>
                  </c:extLst>
                </c:dPt>
                <c:dPt>
                  <c:idx val="2"/>
                  <c:invertIfNegative val="0"/>
                  <c:bubble3D val="0"/>
                  <c:extLst>
                    <c:ext xmlns:c16="http://schemas.microsoft.com/office/drawing/2014/chart" uri="{C3380CC4-5D6E-409C-BE32-E72D297353CC}">
                      <c16:uniqueId val="{00000029-849A-4013-ADF2-57FF39BE32D2}"/>
                    </c:ext>
                  </c:extLst>
                </c:dPt>
                <c:dPt>
                  <c:idx val="3"/>
                  <c:invertIfNegative val="0"/>
                  <c:bubble3D val="0"/>
                  <c:extLst>
                    <c:ext xmlns:c16="http://schemas.microsoft.com/office/drawing/2014/chart" uri="{C3380CC4-5D6E-409C-BE32-E72D297353CC}">
                      <c16:uniqueId val="{0000002A-849A-4013-ADF2-57FF39BE32D2}"/>
                    </c:ext>
                  </c:extLst>
                </c:dPt>
                <c:dPt>
                  <c:idx val="4"/>
                  <c:invertIfNegative val="0"/>
                  <c:bubble3D val="0"/>
                  <c:extLst>
                    <c:ext xmlns:c16="http://schemas.microsoft.com/office/drawing/2014/chart" uri="{C3380CC4-5D6E-409C-BE32-E72D297353CC}">
                      <c16:uniqueId val="{0000002B-849A-4013-ADF2-57FF39BE32D2}"/>
                    </c:ext>
                  </c:extLst>
                </c:dPt>
                <c:dPt>
                  <c:idx val="6"/>
                  <c:invertIfNegative val="0"/>
                  <c:bubble3D val="0"/>
                  <c:extLst>
                    <c:ext xmlns:c16="http://schemas.microsoft.com/office/drawing/2014/chart" uri="{C3380CC4-5D6E-409C-BE32-E72D297353CC}">
                      <c16:uniqueId val="{0000002C-849A-4013-ADF2-57FF39BE32D2}"/>
                    </c:ext>
                  </c:extLst>
                </c:dPt>
                <c:dPt>
                  <c:idx val="9"/>
                  <c:invertIfNegative val="0"/>
                  <c:bubble3D val="0"/>
                  <c:extLst>
                    <c:ext xmlns:c16="http://schemas.microsoft.com/office/drawing/2014/chart" uri="{C3380CC4-5D6E-409C-BE32-E72D297353CC}">
                      <c16:uniqueId val="{0000002D-849A-4013-ADF2-57FF39BE32D2}"/>
                    </c:ext>
                  </c:extLst>
                </c:dPt>
                <c:dPt>
                  <c:idx val="12"/>
                  <c:invertIfNegative val="0"/>
                  <c:bubble3D val="0"/>
                  <c:extLst>
                    <c:ext xmlns:c16="http://schemas.microsoft.com/office/drawing/2014/chart" uri="{C3380CC4-5D6E-409C-BE32-E72D297353CC}">
                      <c16:uniqueId val="{0000002E-849A-4013-ADF2-57FF39BE32D2}"/>
                    </c:ext>
                  </c:extLst>
                </c:dPt>
                <c:dLbls>
                  <c:dLbl>
                    <c:idx val="18"/>
                    <c:delete val="1"/>
                    <c:extLst>
                      <c:ext uri="{CE6537A1-D6FC-4f65-9D91-7224C49458BB}"/>
                      <c:ext xmlns:c16="http://schemas.microsoft.com/office/drawing/2014/chart" uri="{C3380CC4-5D6E-409C-BE32-E72D297353CC}">
                        <c16:uniqueId val="{0000002F-849A-4013-ADF2-57FF39BE32D2}"/>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5">
                        <c:v>2020</c:v>
                      </c:pt>
                      <c:pt idx="6">
                        <c:v>2022</c:v>
                      </c:pt>
                    </c:numCache>
                  </c:numRef>
                </c:val>
                <c:extLst>
                  <c:ext xmlns:c16="http://schemas.microsoft.com/office/drawing/2014/chart" uri="{C3380CC4-5D6E-409C-BE32-E72D297353CC}">
                    <c16:uniqueId val="{00000030-849A-4013-ADF2-57FF39BE32D2}"/>
                  </c:ext>
                </c:extLst>
              </c15:ser>
            </c15:filteredBarSeries>
          </c:ext>
        </c:extLst>
      </c:barChart>
      <c:catAx>
        <c:axId val="476054720"/>
        <c:scaling>
          <c:orientation val="minMax"/>
        </c:scaling>
        <c:delete val="1"/>
        <c:axPos val="t"/>
        <c:numFmt formatCode="General" sourceLinked="1"/>
        <c:majorTickMark val="out"/>
        <c:minorTickMark val="none"/>
        <c:tickLblPos val="nextTo"/>
        <c:crossAx val="476062168"/>
        <c:crosses val="autoZero"/>
        <c:auto val="1"/>
        <c:lblAlgn val="ctr"/>
        <c:lblOffset val="100"/>
        <c:noMultiLvlLbl val="0"/>
      </c:catAx>
      <c:valAx>
        <c:axId val="476062168"/>
        <c:scaling>
          <c:orientation val="maxMin"/>
        </c:scaling>
        <c:delete val="1"/>
        <c:axPos val="l"/>
        <c:numFmt formatCode="0%" sourceLinked="1"/>
        <c:majorTickMark val="out"/>
        <c:minorTickMark val="none"/>
        <c:tickLblPos val="nextTo"/>
        <c:crossAx val="47605472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A-CCE0-419C-A391-128A57D7F9C3}"/>
              </c:ext>
            </c:extLst>
          </c:dPt>
          <c:dPt>
            <c:idx val="3"/>
            <c:invertIfNegative val="0"/>
            <c:bubble3D val="0"/>
            <c:extLst>
              <c:ext xmlns:c16="http://schemas.microsoft.com/office/drawing/2014/chart" uri="{C3380CC4-5D6E-409C-BE32-E72D297353CC}">
                <c16:uniqueId val="{0000000B-CCE0-419C-A391-128A57D7F9C3}"/>
              </c:ext>
            </c:extLst>
          </c:dPt>
          <c:dPt>
            <c:idx val="6"/>
            <c:invertIfNegative val="0"/>
            <c:bubble3D val="0"/>
            <c:extLst>
              <c:ext xmlns:c16="http://schemas.microsoft.com/office/drawing/2014/chart" uri="{C3380CC4-5D6E-409C-BE32-E72D297353CC}">
                <c16:uniqueId val="{0000000C-CCE0-419C-A391-128A57D7F9C3}"/>
              </c:ext>
            </c:extLst>
          </c:dPt>
          <c:dPt>
            <c:idx val="9"/>
            <c:invertIfNegative val="0"/>
            <c:bubble3D val="0"/>
            <c:extLst>
              <c:ext xmlns:c16="http://schemas.microsoft.com/office/drawing/2014/chart" uri="{C3380CC4-5D6E-409C-BE32-E72D297353CC}">
                <c16:uniqueId val="{0000000D-CCE0-419C-A391-128A57D7F9C3}"/>
              </c:ext>
            </c:extLst>
          </c:dPt>
          <c:dPt>
            <c:idx val="12"/>
            <c:invertIfNegative val="0"/>
            <c:bubble3D val="0"/>
            <c:extLst>
              <c:ext xmlns:c16="http://schemas.microsoft.com/office/drawing/2014/chart" uri="{C3380CC4-5D6E-409C-BE32-E72D297353CC}">
                <c16:uniqueId val="{0000000E-CCE0-419C-A391-128A57D7F9C3}"/>
              </c:ext>
            </c:extLst>
          </c:dPt>
          <c:dPt>
            <c:idx val="15"/>
            <c:invertIfNegative val="0"/>
            <c:bubble3D val="0"/>
            <c:extLst>
              <c:ext xmlns:c16="http://schemas.microsoft.com/office/drawing/2014/chart" uri="{C3380CC4-5D6E-409C-BE32-E72D297353CC}">
                <c16:uniqueId val="{0000000F-CCE0-419C-A391-128A57D7F9C3}"/>
              </c:ext>
            </c:extLst>
          </c:dPt>
          <c:dPt>
            <c:idx val="18"/>
            <c:invertIfNegative val="0"/>
            <c:bubble3D val="0"/>
            <c:extLst>
              <c:ext xmlns:c16="http://schemas.microsoft.com/office/drawing/2014/chart" uri="{C3380CC4-5D6E-409C-BE32-E72D297353CC}">
                <c16:uniqueId val="{00000010-CCE0-419C-A391-128A57D7F9C3}"/>
              </c:ext>
            </c:extLst>
          </c:dPt>
          <c:dPt>
            <c:idx val="21"/>
            <c:invertIfNegative val="0"/>
            <c:bubble3D val="0"/>
            <c:extLst>
              <c:ext xmlns:c16="http://schemas.microsoft.com/office/drawing/2014/chart" uri="{C3380CC4-5D6E-409C-BE32-E72D297353CC}">
                <c16:uniqueId val="{00000011-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Arkusz1!$B$3:$B$8</c:f>
              <c:numCache>
                <c:formatCode>0</c:formatCode>
                <c:ptCount val="6"/>
                <c:pt idx="0">
                  <c:v>33</c:v>
                </c:pt>
                <c:pt idx="1">
                  <c:v>30</c:v>
                </c:pt>
                <c:pt idx="2">
                  <c:v>23</c:v>
                </c:pt>
                <c:pt idx="3">
                  <c:v>22</c:v>
                </c:pt>
                <c:pt idx="4">
                  <c:v>58.473514046159117</c:v>
                </c:pt>
                <c:pt idx="5">
                  <c:v>69.900000000000006</c:v>
                </c:pt>
              </c:numCache>
            </c:numRef>
          </c:val>
          <c:extLst>
            <c:ext xmlns:c16="http://schemas.microsoft.com/office/drawing/2014/chart" uri="{C3380CC4-5D6E-409C-BE32-E72D297353CC}">
              <c16:uniqueId val="{00000012-CCE0-419C-A391-128A57D7F9C3}"/>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13-CCE0-419C-A391-128A57D7F9C3}"/>
              </c:ext>
            </c:extLst>
          </c:dPt>
          <c:dPt>
            <c:idx val="3"/>
            <c:invertIfNegative val="0"/>
            <c:bubble3D val="0"/>
            <c:extLst>
              <c:ext xmlns:c16="http://schemas.microsoft.com/office/drawing/2014/chart" uri="{C3380CC4-5D6E-409C-BE32-E72D297353CC}">
                <c16:uniqueId val="{00000014-CCE0-419C-A391-128A57D7F9C3}"/>
              </c:ext>
            </c:extLst>
          </c:dPt>
          <c:dPt>
            <c:idx val="6"/>
            <c:invertIfNegative val="0"/>
            <c:bubble3D val="0"/>
            <c:extLst>
              <c:ext xmlns:c16="http://schemas.microsoft.com/office/drawing/2014/chart" uri="{C3380CC4-5D6E-409C-BE32-E72D297353CC}">
                <c16:uniqueId val="{00000015-CCE0-419C-A391-128A57D7F9C3}"/>
              </c:ext>
            </c:extLst>
          </c:dPt>
          <c:dPt>
            <c:idx val="9"/>
            <c:invertIfNegative val="0"/>
            <c:bubble3D val="0"/>
            <c:extLst>
              <c:ext xmlns:c16="http://schemas.microsoft.com/office/drawing/2014/chart" uri="{C3380CC4-5D6E-409C-BE32-E72D297353CC}">
                <c16:uniqueId val="{00000016-CCE0-419C-A391-128A57D7F9C3}"/>
              </c:ext>
            </c:extLst>
          </c:dPt>
          <c:dPt>
            <c:idx val="12"/>
            <c:invertIfNegative val="0"/>
            <c:bubble3D val="0"/>
            <c:extLst>
              <c:ext xmlns:c16="http://schemas.microsoft.com/office/drawing/2014/chart" uri="{C3380CC4-5D6E-409C-BE32-E72D297353CC}">
                <c16:uniqueId val="{00000017-CCE0-419C-A391-128A57D7F9C3}"/>
              </c:ext>
            </c:extLst>
          </c:dPt>
          <c:dPt>
            <c:idx val="15"/>
            <c:invertIfNegative val="0"/>
            <c:bubble3D val="0"/>
            <c:extLst>
              <c:ext xmlns:c16="http://schemas.microsoft.com/office/drawing/2014/chart" uri="{C3380CC4-5D6E-409C-BE32-E72D297353CC}">
                <c16:uniqueId val="{00000018-CCE0-419C-A391-128A57D7F9C3}"/>
              </c:ext>
            </c:extLst>
          </c:dPt>
          <c:dPt>
            <c:idx val="18"/>
            <c:invertIfNegative val="0"/>
            <c:bubble3D val="0"/>
            <c:extLst>
              <c:ext xmlns:c16="http://schemas.microsoft.com/office/drawing/2014/chart" uri="{C3380CC4-5D6E-409C-BE32-E72D297353CC}">
                <c16:uniqueId val="{00000019-CCE0-419C-A391-128A57D7F9C3}"/>
              </c:ext>
            </c:extLst>
          </c:dPt>
          <c:dPt>
            <c:idx val="21"/>
            <c:invertIfNegative val="0"/>
            <c:bubble3D val="0"/>
            <c:extLst>
              <c:ext xmlns:c16="http://schemas.microsoft.com/office/drawing/2014/chart" uri="{C3380CC4-5D6E-409C-BE32-E72D297353CC}">
                <c16:uniqueId val="{0000001A-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Arkusz1!$C$3:$C$8</c:f>
              <c:numCache>
                <c:formatCode>0</c:formatCode>
                <c:ptCount val="6"/>
                <c:pt idx="0">
                  <c:v>46</c:v>
                </c:pt>
                <c:pt idx="1">
                  <c:v>47</c:v>
                </c:pt>
                <c:pt idx="2">
                  <c:v>53</c:v>
                </c:pt>
                <c:pt idx="3">
                  <c:v>49</c:v>
                </c:pt>
                <c:pt idx="4">
                  <c:v>35.230975937243841</c:v>
                </c:pt>
                <c:pt idx="5">
                  <c:v>22.7</c:v>
                </c:pt>
              </c:numCache>
            </c:numRef>
          </c:val>
          <c:extLst>
            <c:ext xmlns:c16="http://schemas.microsoft.com/office/drawing/2014/chart" uri="{C3380CC4-5D6E-409C-BE32-E72D297353CC}">
              <c16:uniqueId val="{0000001B-CCE0-419C-A391-128A57D7F9C3}"/>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C-CCE0-419C-A391-128A57D7F9C3}"/>
              </c:ext>
            </c:extLst>
          </c:dPt>
          <c:dPt>
            <c:idx val="3"/>
            <c:invertIfNegative val="0"/>
            <c:bubble3D val="0"/>
            <c:extLst>
              <c:ext xmlns:c16="http://schemas.microsoft.com/office/drawing/2014/chart" uri="{C3380CC4-5D6E-409C-BE32-E72D297353CC}">
                <c16:uniqueId val="{0000001D-CCE0-419C-A391-128A57D7F9C3}"/>
              </c:ext>
            </c:extLst>
          </c:dPt>
          <c:dPt>
            <c:idx val="6"/>
            <c:invertIfNegative val="0"/>
            <c:bubble3D val="0"/>
            <c:extLst>
              <c:ext xmlns:c16="http://schemas.microsoft.com/office/drawing/2014/chart" uri="{C3380CC4-5D6E-409C-BE32-E72D297353CC}">
                <c16:uniqueId val="{0000001E-CCE0-419C-A391-128A57D7F9C3}"/>
              </c:ext>
            </c:extLst>
          </c:dPt>
          <c:dPt>
            <c:idx val="9"/>
            <c:invertIfNegative val="0"/>
            <c:bubble3D val="0"/>
            <c:extLst>
              <c:ext xmlns:c16="http://schemas.microsoft.com/office/drawing/2014/chart" uri="{C3380CC4-5D6E-409C-BE32-E72D297353CC}">
                <c16:uniqueId val="{0000001F-CCE0-419C-A391-128A57D7F9C3}"/>
              </c:ext>
            </c:extLst>
          </c:dPt>
          <c:dPt>
            <c:idx val="12"/>
            <c:invertIfNegative val="0"/>
            <c:bubble3D val="0"/>
            <c:extLst>
              <c:ext xmlns:c16="http://schemas.microsoft.com/office/drawing/2014/chart" uri="{C3380CC4-5D6E-409C-BE32-E72D297353CC}">
                <c16:uniqueId val="{00000020-CCE0-419C-A391-128A57D7F9C3}"/>
              </c:ext>
            </c:extLst>
          </c:dPt>
          <c:dPt>
            <c:idx val="15"/>
            <c:invertIfNegative val="0"/>
            <c:bubble3D val="0"/>
            <c:extLst>
              <c:ext xmlns:c16="http://schemas.microsoft.com/office/drawing/2014/chart" uri="{C3380CC4-5D6E-409C-BE32-E72D297353CC}">
                <c16:uniqueId val="{00000021-CCE0-419C-A391-128A57D7F9C3}"/>
              </c:ext>
            </c:extLst>
          </c:dPt>
          <c:dPt>
            <c:idx val="18"/>
            <c:invertIfNegative val="0"/>
            <c:bubble3D val="0"/>
            <c:extLst>
              <c:ext xmlns:c16="http://schemas.microsoft.com/office/drawing/2014/chart" uri="{C3380CC4-5D6E-409C-BE32-E72D297353CC}">
                <c16:uniqueId val="{00000022-CCE0-419C-A391-128A57D7F9C3}"/>
              </c:ext>
            </c:extLst>
          </c:dPt>
          <c:dPt>
            <c:idx val="21"/>
            <c:invertIfNegative val="0"/>
            <c:bubble3D val="0"/>
            <c:extLst>
              <c:ext xmlns:c16="http://schemas.microsoft.com/office/drawing/2014/chart" uri="{C3380CC4-5D6E-409C-BE32-E72D297353CC}">
                <c16:uniqueId val="{00000023-CCE0-419C-A391-128A57D7F9C3}"/>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Arkusz1!$D$3:$D$8</c:f>
              <c:numCache>
                <c:formatCode>0</c:formatCode>
                <c:ptCount val="6"/>
                <c:pt idx="0">
                  <c:v>14.000000000000002</c:v>
                </c:pt>
                <c:pt idx="1">
                  <c:v>17</c:v>
                </c:pt>
                <c:pt idx="2">
                  <c:v>18</c:v>
                </c:pt>
                <c:pt idx="3">
                  <c:v>20</c:v>
                </c:pt>
                <c:pt idx="4">
                  <c:v>5.5328504237015048</c:v>
                </c:pt>
                <c:pt idx="5">
                  <c:v>1.9</c:v>
                </c:pt>
              </c:numCache>
            </c:numRef>
          </c:val>
          <c:extLst>
            <c:ext xmlns:c16="http://schemas.microsoft.com/office/drawing/2014/chart" uri="{C3380CC4-5D6E-409C-BE32-E72D297353CC}">
              <c16:uniqueId val="{00000024-CCE0-419C-A391-128A57D7F9C3}"/>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25-CCE0-419C-A391-128A57D7F9C3}"/>
              </c:ext>
            </c:extLst>
          </c:dPt>
          <c:dPt>
            <c:idx val="3"/>
            <c:invertIfNegative val="0"/>
            <c:bubble3D val="0"/>
            <c:extLst>
              <c:ext xmlns:c16="http://schemas.microsoft.com/office/drawing/2014/chart" uri="{C3380CC4-5D6E-409C-BE32-E72D297353CC}">
                <c16:uniqueId val="{00000026-CCE0-419C-A391-128A57D7F9C3}"/>
              </c:ext>
            </c:extLst>
          </c:dPt>
          <c:dPt>
            <c:idx val="6"/>
            <c:invertIfNegative val="0"/>
            <c:bubble3D val="0"/>
            <c:extLst>
              <c:ext xmlns:c16="http://schemas.microsoft.com/office/drawing/2014/chart" uri="{C3380CC4-5D6E-409C-BE32-E72D297353CC}">
                <c16:uniqueId val="{00000027-CCE0-419C-A391-128A57D7F9C3}"/>
              </c:ext>
            </c:extLst>
          </c:dPt>
          <c:dPt>
            <c:idx val="9"/>
            <c:invertIfNegative val="0"/>
            <c:bubble3D val="0"/>
            <c:extLst>
              <c:ext xmlns:c16="http://schemas.microsoft.com/office/drawing/2014/chart" uri="{C3380CC4-5D6E-409C-BE32-E72D297353CC}">
                <c16:uniqueId val="{00000028-CCE0-419C-A391-128A57D7F9C3}"/>
              </c:ext>
            </c:extLst>
          </c:dPt>
          <c:dPt>
            <c:idx val="12"/>
            <c:invertIfNegative val="0"/>
            <c:bubble3D val="0"/>
            <c:extLst>
              <c:ext xmlns:c16="http://schemas.microsoft.com/office/drawing/2014/chart" uri="{C3380CC4-5D6E-409C-BE32-E72D297353CC}">
                <c16:uniqueId val="{00000029-CCE0-419C-A391-128A57D7F9C3}"/>
              </c:ext>
            </c:extLst>
          </c:dPt>
          <c:dPt>
            <c:idx val="15"/>
            <c:invertIfNegative val="0"/>
            <c:bubble3D val="0"/>
            <c:extLst>
              <c:ext xmlns:c16="http://schemas.microsoft.com/office/drawing/2014/chart" uri="{C3380CC4-5D6E-409C-BE32-E72D297353CC}">
                <c16:uniqueId val="{0000002A-CCE0-419C-A391-128A57D7F9C3}"/>
              </c:ext>
            </c:extLst>
          </c:dPt>
          <c:dPt>
            <c:idx val="18"/>
            <c:invertIfNegative val="0"/>
            <c:bubble3D val="0"/>
            <c:extLst>
              <c:ext xmlns:c16="http://schemas.microsoft.com/office/drawing/2014/chart" uri="{C3380CC4-5D6E-409C-BE32-E72D297353CC}">
                <c16:uniqueId val="{0000002B-CCE0-419C-A391-128A57D7F9C3}"/>
              </c:ext>
            </c:extLst>
          </c:dPt>
          <c:dPt>
            <c:idx val="21"/>
            <c:invertIfNegative val="0"/>
            <c:bubble3D val="0"/>
            <c:extLst>
              <c:ext xmlns:c16="http://schemas.microsoft.com/office/drawing/2014/chart" uri="{C3380CC4-5D6E-409C-BE32-E72D297353CC}">
                <c16:uniqueId val="{0000002C-CCE0-419C-A391-128A57D7F9C3}"/>
              </c:ext>
            </c:extLst>
          </c:dPt>
          <c:dLbls>
            <c:spPr>
              <a:noFill/>
              <a:ln>
                <a:noFill/>
              </a:ln>
              <a:effectLst/>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Arkusz1!$E$3:$E$8</c:f>
              <c:numCache>
                <c:formatCode>0</c:formatCode>
                <c:ptCount val="6"/>
                <c:pt idx="0">
                  <c:v>6</c:v>
                </c:pt>
                <c:pt idx="1">
                  <c:v>5</c:v>
                </c:pt>
                <c:pt idx="2">
                  <c:v>6</c:v>
                </c:pt>
                <c:pt idx="3">
                  <c:v>7.0000000000000009</c:v>
                </c:pt>
                <c:pt idx="4">
                  <c:v>0.54300359679925159</c:v>
                </c:pt>
                <c:pt idx="5">
                  <c:v>2.2000000000000002</c:v>
                </c:pt>
              </c:numCache>
            </c:numRef>
          </c:val>
          <c:extLst>
            <c:ext xmlns:c16="http://schemas.microsoft.com/office/drawing/2014/chart" uri="{C3380CC4-5D6E-409C-BE32-E72D297353CC}">
              <c16:uniqueId val="{0000002D-CCE0-419C-A391-128A57D7F9C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5"/>
            <c:invertIfNegative val="0"/>
            <c:bubble3D val="0"/>
            <c:extLst>
              <c:ext xmlns:c16="http://schemas.microsoft.com/office/drawing/2014/chart" uri="{C3380CC4-5D6E-409C-BE32-E72D297353CC}">
                <c16:uniqueId val="{0000002E-1FCA-4FFE-857B-2BB87E9FFB6E}"/>
              </c:ext>
            </c:extLst>
          </c:dPt>
          <c:dLbls>
            <c:delete val="1"/>
          </c:dLbls>
          <c:val>
            <c:numRef>
              <c:f>Arkusz1!$F$3:$F$8</c:f>
              <c:numCache>
                <c:formatCode>0</c:formatCode>
                <c:ptCount val="6"/>
                <c:pt idx="0">
                  <c:v>2</c:v>
                </c:pt>
                <c:pt idx="1">
                  <c:v>1</c:v>
                </c:pt>
                <c:pt idx="2">
                  <c:v>2</c:v>
                </c:pt>
                <c:pt idx="3">
                  <c:v>3</c:v>
                </c:pt>
                <c:pt idx="4" formatCode="0.0">
                  <c:v>0.2196559960961228</c:v>
                </c:pt>
                <c:pt idx="5" formatCode="0.0">
                  <c:v>3.3</c:v>
                </c:pt>
              </c:numCache>
            </c:numRef>
          </c:val>
          <c:extLst>
            <c:ext xmlns:c16="http://schemas.microsoft.com/office/drawing/2014/chart" uri="{C3380CC4-5D6E-409C-BE32-E72D297353CC}">
              <c16:uniqueId val="{0000002A-1FCA-4FFE-857B-2BB87E9FFB6E}"/>
            </c:ext>
          </c:extLst>
        </c:ser>
        <c:dLbls>
          <c:dLblPos val="ctr"/>
          <c:showLegendKey val="0"/>
          <c:showVal val="1"/>
          <c:showCatName val="0"/>
          <c:showSerName val="0"/>
          <c:showPercent val="0"/>
          <c:showBubbleSize val="0"/>
        </c:dLbls>
        <c:gapWidth val="60"/>
        <c:overlap val="100"/>
        <c:axId val="671632208"/>
        <c:axId val="67163103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00-CCE0-419C-A391-128A57D7F9C3}"/>
                    </c:ext>
                  </c:extLst>
                </c:dPt>
                <c:dPt>
                  <c:idx val="1"/>
                  <c:invertIfNegative val="0"/>
                  <c:bubble3D val="0"/>
                  <c:extLst>
                    <c:ext xmlns:c16="http://schemas.microsoft.com/office/drawing/2014/chart" uri="{C3380CC4-5D6E-409C-BE32-E72D297353CC}">
                      <c16:uniqueId val="{00000001-CCE0-419C-A391-128A57D7F9C3}"/>
                    </c:ext>
                  </c:extLst>
                </c:dPt>
                <c:dPt>
                  <c:idx val="2"/>
                  <c:invertIfNegative val="0"/>
                  <c:bubble3D val="0"/>
                  <c:extLst>
                    <c:ext xmlns:c16="http://schemas.microsoft.com/office/drawing/2014/chart" uri="{C3380CC4-5D6E-409C-BE32-E72D297353CC}">
                      <c16:uniqueId val="{00000002-CCE0-419C-A391-128A57D7F9C3}"/>
                    </c:ext>
                  </c:extLst>
                </c:dPt>
                <c:dPt>
                  <c:idx val="3"/>
                  <c:invertIfNegative val="0"/>
                  <c:bubble3D val="0"/>
                  <c:extLst>
                    <c:ext xmlns:c16="http://schemas.microsoft.com/office/drawing/2014/chart" uri="{C3380CC4-5D6E-409C-BE32-E72D297353CC}">
                      <c16:uniqueId val="{00000003-CCE0-419C-A391-128A57D7F9C3}"/>
                    </c:ext>
                  </c:extLst>
                </c:dPt>
                <c:dPt>
                  <c:idx val="4"/>
                  <c:invertIfNegative val="0"/>
                  <c:bubble3D val="0"/>
                  <c:extLst>
                    <c:ext xmlns:c16="http://schemas.microsoft.com/office/drawing/2014/chart" uri="{C3380CC4-5D6E-409C-BE32-E72D297353CC}">
                      <c16:uniqueId val="{00000004-CCE0-419C-A391-128A57D7F9C3}"/>
                    </c:ext>
                  </c:extLst>
                </c:dPt>
                <c:dPt>
                  <c:idx val="6"/>
                  <c:invertIfNegative val="0"/>
                  <c:bubble3D val="0"/>
                  <c:extLst>
                    <c:ext xmlns:c16="http://schemas.microsoft.com/office/drawing/2014/chart" uri="{C3380CC4-5D6E-409C-BE32-E72D297353CC}">
                      <c16:uniqueId val="{00000005-CCE0-419C-A391-128A57D7F9C3}"/>
                    </c:ext>
                  </c:extLst>
                </c:dPt>
                <c:dPt>
                  <c:idx val="9"/>
                  <c:invertIfNegative val="0"/>
                  <c:bubble3D val="0"/>
                  <c:extLst>
                    <c:ext xmlns:c16="http://schemas.microsoft.com/office/drawing/2014/chart" uri="{C3380CC4-5D6E-409C-BE32-E72D297353CC}">
                      <c16:uniqueId val="{00000006-CCE0-419C-A391-128A57D7F9C3}"/>
                    </c:ext>
                  </c:extLst>
                </c:dPt>
                <c:dPt>
                  <c:idx val="12"/>
                  <c:invertIfNegative val="0"/>
                  <c:bubble3D val="0"/>
                  <c:extLst>
                    <c:ext xmlns:c16="http://schemas.microsoft.com/office/drawing/2014/chart" uri="{C3380CC4-5D6E-409C-BE32-E72D297353CC}">
                      <c16:uniqueId val="{00000007-CCE0-419C-A391-128A57D7F9C3}"/>
                    </c:ext>
                  </c:extLst>
                </c:dPt>
                <c:dLbls>
                  <c:dLbl>
                    <c:idx val="18"/>
                    <c:delete val="1"/>
                    <c:extLst>
                      <c:ext uri="{CE6537A1-D6FC-4f65-9D91-7224C49458BB}"/>
                      <c:ext xmlns:c16="http://schemas.microsoft.com/office/drawing/2014/chart" uri="{C3380CC4-5D6E-409C-BE32-E72D297353CC}">
                        <c16:uniqueId val="{00000008-CCE0-419C-A391-128A57D7F9C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Arkusz1!$A$3:$A$8</c15:sqref>
                        </c15:formulaRef>
                      </c:ext>
                    </c:extLst>
                    <c:numCache>
                      <c:formatCode>General</c:formatCode>
                      <c:ptCount val="6"/>
                      <c:pt idx="0">
                        <c:v>2012</c:v>
                      </c:pt>
                      <c:pt idx="1">
                        <c:v>2013</c:v>
                      </c:pt>
                      <c:pt idx="2">
                        <c:v>2014</c:v>
                      </c:pt>
                      <c:pt idx="3">
                        <c:v>2018</c:v>
                      </c:pt>
                      <c:pt idx="4">
                        <c:v>2020</c:v>
                      </c:pt>
                      <c:pt idx="5">
                        <c:v>2022</c:v>
                      </c:pt>
                    </c:numCache>
                  </c:numRef>
                </c:val>
                <c:extLst>
                  <c:ext xmlns:c16="http://schemas.microsoft.com/office/drawing/2014/chart" uri="{C3380CC4-5D6E-409C-BE32-E72D297353CC}">
                    <c16:uniqueId val="{00000009-CCE0-419C-A391-128A57D7F9C3}"/>
                  </c:ext>
                </c:extLst>
              </c15:ser>
            </c15:filteredBarSeries>
          </c:ext>
        </c:extLst>
      </c:barChart>
      <c:catAx>
        <c:axId val="671632208"/>
        <c:scaling>
          <c:orientation val="minMax"/>
        </c:scaling>
        <c:delete val="1"/>
        <c:axPos val="t"/>
        <c:numFmt formatCode="General" sourceLinked="1"/>
        <c:majorTickMark val="out"/>
        <c:minorTickMark val="none"/>
        <c:tickLblPos val="nextTo"/>
        <c:crossAx val="671631032"/>
        <c:crosses val="autoZero"/>
        <c:auto val="1"/>
        <c:lblAlgn val="ctr"/>
        <c:lblOffset val="100"/>
        <c:noMultiLvlLbl val="0"/>
      </c:catAx>
      <c:valAx>
        <c:axId val="671631032"/>
        <c:scaling>
          <c:orientation val="maxMin"/>
        </c:scaling>
        <c:delete val="1"/>
        <c:axPos val="l"/>
        <c:numFmt formatCode="0%" sourceLinked="1"/>
        <c:majorTickMark val="out"/>
        <c:minorTickMark val="none"/>
        <c:tickLblPos val="nextTo"/>
        <c:crossAx val="67163220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7B7-44B1-BA07-BF5AF904ADBA}"/>
              </c:ext>
            </c:extLst>
          </c:dPt>
          <c:dPt>
            <c:idx val="3"/>
            <c:invertIfNegative val="0"/>
            <c:bubble3D val="0"/>
            <c:extLst>
              <c:ext xmlns:c16="http://schemas.microsoft.com/office/drawing/2014/chart" uri="{C3380CC4-5D6E-409C-BE32-E72D297353CC}">
                <c16:uniqueId val="{00000001-57B7-44B1-BA07-BF5AF904ADBA}"/>
              </c:ext>
            </c:extLst>
          </c:dPt>
          <c:dPt>
            <c:idx val="6"/>
            <c:invertIfNegative val="0"/>
            <c:bubble3D val="0"/>
            <c:extLst>
              <c:ext xmlns:c16="http://schemas.microsoft.com/office/drawing/2014/chart" uri="{C3380CC4-5D6E-409C-BE32-E72D297353CC}">
                <c16:uniqueId val="{00000002-57B7-44B1-BA07-BF5AF904ADBA}"/>
              </c:ext>
            </c:extLst>
          </c:dPt>
          <c:dPt>
            <c:idx val="9"/>
            <c:invertIfNegative val="0"/>
            <c:bubble3D val="0"/>
            <c:extLst>
              <c:ext xmlns:c16="http://schemas.microsoft.com/office/drawing/2014/chart" uri="{C3380CC4-5D6E-409C-BE32-E72D297353CC}">
                <c16:uniqueId val="{00000003-57B7-44B1-BA07-BF5AF904ADBA}"/>
              </c:ext>
            </c:extLst>
          </c:dPt>
          <c:dPt>
            <c:idx val="12"/>
            <c:invertIfNegative val="0"/>
            <c:bubble3D val="0"/>
            <c:extLst>
              <c:ext xmlns:c16="http://schemas.microsoft.com/office/drawing/2014/chart" uri="{C3380CC4-5D6E-409C-BE32-E72D297353CC}">
                <c16:uniqueId val="{00000004-57B7-44B1-BA07-BF5AF904ADBA}"/>
              </c:ext>
            </c:extLst>
          </c:dPt>
          <c:dPt>
            <c:idx val="15"/>
            <c:invertIfNegative val="0"/>
            <c:bubble3D val="0"/>
            <c:extLst>
              <c:ext xmlns:c16="http://schemas.microsoft.com/office/drawing/2014/chart" uri="{C3380CC4-5D6E-409C-BE32-E72D297353CC}">
                <c16:uniqueId val="{00000005-57B7-44B1-BA07-BF5AF904ADBA}"/>
              </c:ext>
            </c:extLst>
          </c:dPt>
          <c:dPt>
            <c:idx val="18"/>
            <c:invertIfNegative val="0"/>
            <c:bubble3D val="0"/>
            <c:extLst>
              <c:ext xmlns:c16="http://schemas.microsoft.com/office/drawing/2014/chart" uri="{C3380CC4-5D6E-409C-BE32-E72D297353CC}">
                <c16:uniqueId val="{00000006-57B7-44B1-BA07-BF5AF904ADBA}"/>
              </c:ext>
            </c:extLst>
          </c:dPt>
          <c:dPt>
            <c:idx val="21"/>
            <c:invertIfNegative val="0"/>
            <c:bubble3D val="0"/>
            <c:extLst>
              <c:ext xmlns:c16="http://schemas.microsoft.com/office/drawing/2014/chart" uri="{C3380CC4-5D6E-409C-BE32-E72D297353CC}">
                <c16:uniqueId val="{00000007-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c:formatCode>
                <c:ptCount val="5"/>
                <c:pt idx="0">
                  <c:v>24.0510922429789</c:v>
                </c:pt>
                <c:pt idx="1">
                  <c:v>18.8</c:v>
                </c:pt>
                <c:pt idx="2">
                  <c:v>14.000000000000002</c:v>
                </c:pt>
                <c:pt idx="3">
                  <c:v>32.251950783846631</c:v>
                </c:pt>
                <c:pt idx="4">
                  <c:v>56.5</c:v>
                </c:pt>
              </c:numCache>
            </c:numRef>
          </c:val>
          <c:extLst>
            <c:ext xmlns:c16="http://schemas.microsoft.com/office/drawing/2014/chart" uri="{C3380CC4-5D6E-409C-BE32-E72D297353CC}">
              <c16:uniqueId val="{00000008-57B7-44B1-BA07-BF5AF904ADB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7B7-44B1-BA07-BF5AF904ADBA}"/>
              </c:ext>
            </c:extLst>
          </c:dPt>
          <c:dPt>
            <c:idx val="3"/>
            <c:invertIfNegative val="0"/>
            <c:bubble3D val="0"/>
            <c:extLst>
              <c:ext xmlns:c16="http://schemas.microsoft.com/office/drawing/2014/chart" uri="{C3380CC4-5D6E-409C-BE32-E72D297353CC}">
                <c16:uniqueId val="{0000000A-57B7-44B1-BA07-BF5AF904ADBA}"/>
              </c:ext>
            </c:extLst>
          </c:dPt>
          <c:dPt>
            <c:idx val="6"/>
            <c:invertIfNegative val="0"/>
            <c:bubble3D val="0"/>
            <c:extLst>
              <c:ext xmlns:c16="http://schemas.microsoft.com/office/drawing/2014/chart" uri="{C3380CC4-5D6E-409C-BE32-E72D297353CC}">
                <c16:uniqueId val="{0000000B-57B7-44B1-BA07-BF5AF904ADBA}"/>
              </c:ext>
            </c:extLst>
          </c:dPt>
          <c:dPt>
            <c:idx val="9"/>
            <c:invertIfNegative val="0"/>
            <c:bubble3D val="0"/>
            <c:extLst>
              <c:ext xmlns:c16="http://schemas.microsoft.com/office/drawing/2014/chart" uri="{C3380CC4-5D6E-409C-BE32-E72D297353CC}">
                <c16:uniqueId val="{0000000C-57B7-44B1-BA07-BF5AF904ADBA}"/>
              </c:ext>
            </c:extLst>
          </c:dPt>
          <c:dPt>
            <c:idx val="12"/>
            <c:invertIfNegative val="0"/>
            <c:bubble3D val="0"/>
            <c:extLst>
              <c:ext xmlns:c16="http://schemas.microsoft.com/office/drawing/2014/chart" uri="{C3380CC4-5D6E-409C-BE32-E72D297353CC}">
                <c16:uniqueId val="{0000000D-57B7-44B1-BA07-BF5AF904ADBA}"/>
              </c:ext>
            </c:extLst>
          </c:dPt>
          <c:dPt>
            <c:idx val="15"/>
            <c:invertIfNegative val="0"/>
            <c:bubble3D val="0"/>
            <c:extLst>
              <c:ext xmlns:c16="http://schemas.microsoft.com/office/drawing/2014/chart" uri="{C3380CC4-5D6E-409C-BE32-E72D297353CC}">
                <c16:uniqueId val="{0000000E-57B7-44B1-BA07-BF5AF904ADBA}"/>
              </c:ext>
            </c:extLst>
          </c:dPt>
          <c:dPt>
            <c:idx val="18"/>
            <c:invertIfNegative val="0"/>
            <c:bubble3D val="0"/>
            <c:extLst>
              <c:ext xmlns:c16="http://schemas.microsoft.com/office/drawing/2014/chart" uri="{C3380CC4-5D6E-409C-BE32-E72D297353CC}">
                <c16:uniqueId val="{0000000F-57B7-44B1-BA07-BF5AF904ADBA}"/>
              </c:ext>
            </c:extLst>
          </c:dPt>
          <c:dPt>
            <c:idx val="21"/>
            <c:invertIfNegative val="0"/>
            <c:bubble3D val="0"/>
            <c:extLst>
              <c:ext xmlns:c16="http://schemas.microsoft.com/office/drawing/2014/chart" uri="{C3380CC4-5D6E-409C-BE32-E72D297353CC}">
                <c16:uniqueId val="{00000010-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c:formatCode>
                <c:ptCount val="5"/>
                <c:pt idx="0">
                  <c:v>32.604937552048199</c:v>
                </c:pt>
                <c:pt idx="1">
                  <c:v>37.9</c:v>
                </c:pt>
                <c:pt idx="2">
                  <c:v>35</c:v>
                </c:pt>
                <c:pt idx="3">
                  <c:v>28.751280721513329</c:v>
                </c:pt>
                <c:pt idx="4">
                  <c:v>10</c:v>
                </c:pt>
              </c:numCache>
            </c:numRef>
          </c:val>
          <c:extLst>
            <c:ext xmlns:c16="http://schemas.microsoft.com/office/drawing/2014/chart" uri="{C3380CC4-5D6E-409C-BE32-E72D297353CC}">
              <c16:uniqueId val="{00000011-57B7-44B1-BA07-BF5AF904ADB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7B7-44B1-BA07-BF5AF904ADBA}"/>
              </c:ext>
            </c:extLst>
          </c:dPt>
          <c:dPt>
            <c:idx val="3"/>
            <c:invertIfNegative val="0"/>
            <c:bubble3D val="0"/>
            <c:extLst>
              <c:ext xmlns:c16="http://schemas.microsoft.com/office/drawing/2014/chart" uri="{C3380CC4-5D6E-409C-BE32-E72D297353CC}">
                <c16:uniqueId val="{00000013-57B7-44B1-BA07-BF5AF904ADBA}"/>
              </c:ext>
            </c:extLst>
          </c:dPt>
          <c:dPt>
            <c:idx val="6"/>
            <c:invertIfNegative val="0"/>
            <c:bubble3D val="0"/>
            <c:extLst>
              <c:ext xmlns:c16="http://schemas.microsoft.com/office/drawing/2014/chart" uri="{C3380CC4-5D6E-409C-BE32-E72D297353CC}">
                <c16:uniqueId val="{00000014-57B7-44B1-BA07-BF5AF904ADBA}"/>
              </c:ext>
            </c:extLst>
          </c:dPt>
          <c:dPt>
            <c:idx val="9"/>
            <c:invertIfNegative val="0"/>
            <c:bubble3D val="0"/>
            <c:extLst>
              <c:ext xmlns:c16="http://schemas.microsoft.com/office/drawing/2014/chart" uri="{C3380CC4-5D6E-409C-BE32-E72D297353CC}">
                <c16:uniqueId val="{00000015-57B7-44B1-BA07-BF5AF904ADBA}"/>
              </c:ext>
            </c:extLst>
          </c:dPt>
          <c:dPt>
            <c:idx val="12"/>
            <c:invertIfNegative val="0"/>
            <c:bubble3D val="0"/>
            <c:extLst>
              <c:ext xmlns:c16="http://schemas.microsoft.com/office/drawing/2014/chart" uri="{C3380CC4-5D6E-409C-BE32-E72D297353CC}">
                <c16:uniqueId val="{00000016-57B7-44B1-BA07-BF5AF904ADBA}"/>
              </c:ext>
            </c:extLst>
          </c:dPt>
          <c:dPt>
            <c:idx val="15"/>
            <c:invertIfNegative val="0"/>
            <c:bubble3D val="0"/>
            <c:extLst>
              <c:ext xmlns:c16="http://schemas.microsoft.com/office/drawing/2014/chart" uri="{C3380CC4-5D6E-409C-BE32-E72D297353CC}">
                <c16:uniqueId val="{00000017-57B7-44B1-BA07-BF5AF904ADBA}"/>
              </c:ext>
            </c:extLst>
          </c:dPt>
          <c:dPt>
            <c:idx val="18"/>
            <c:invertIfNegative val="0"/>
            <c:bubble3D val="0"/>
            <c:extLst>
              <c:ext xmlns:c16="http://schemas.microsoft.com/office/drawing/2014/chart" uri="{C3380CC4-5D6E-409C-BE32-E72D297353CC}">
                <c16:uniqueId val="{00000018-57B7-44B1-BA07-BF5AF904ADBA}"/>
              </c:ext>
            </c:extLst>
          </c:dPt>
          <c:dPt>
            <c:idx val="21"/>
            <c:invertIfNegative val="0"/>
            <c:bubble3D val="0"/>
            <c:extLst>
              <c:ext xmlns:c16="http://schemas.microsoft.com/office/drawing/2014/chart" uri="{C3380CC4-5D6E-409C-BE32-E72D297353CC}">
                <c16:uniqueId val="{00000019-57B7-44B1-BA07-BF5AF904ADB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c:formatCode>
                <c:ptCount val="5"/>
                <c:pt idx="0">
                  <c:v>26.592076718685796</c:v>
                </c:pt>
                <c:pt idx="1">
                  <c:v>27.700000000000003</c:v>
                </c:pt>
                <c:pt idx="2">
                  <c:v>30</c:v>
                </c:pt>
                <c:pt idx="3">
                  <c:v>20.941918755473697</c:v>
                </c:pt>
                <c:pt idx="4">
                  <c:v>6.3</c:v>
                </c:pt>
              </c:numCache>
            </c:numRef>
          </c:val>
          <c:extLst>
            <c:ext xmlns:c16="http://schemas.microsoft.com/office/drawing/2014/chart" uri="{C3380CC4-5D6E-409C-BE32-E72D297353CC}">
              <c16:uniqueId val="{0000001A-57B7-44B1-BA07-BF5AF904ADB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57B7-44B1-BA07-BF5AF904ADBA}"/>
              </c:ext>
            </c:extLst>
          </c:dPt>
          <c:dPt>
            <c:idx val="3"/>
            <c:invertIfNegative val="0"/>
            <c:bubble3D val="0"/>
            <c:extLst>
              <c:ext xmlns:c16="http://schemas.microsoft.com/office/drawing/2014/chart" uri="{C3380CC4-5D6E-409C-BE32-E72D297353CC}">
                <c16:uniqueId val="{0000001C-57B7-44B1-BA07-BF5AF904ADBA}"/>
              </c:ext>
            </c:extLst>
          </c:dPt>
          <c:dPt>
            <c:idx val="6"/>
            <c:invertIfNegative val="0"/>
            <c:bubble3D val="0"/>
            <c:extLst>
              <c:ext xmlns:c16="http://schemas.microsoft.com/office/drawing/2014/chart" uri="{C3380CC4-5D6E-409C-BE32-E72D297353CC}">
                <c16:uniqueId val="{0000001D-57B7-44B1-BA07-BF5AF904ADBA}"/>
              </c:ext>
            </c:extLst>
          </c:dPt>
          <c:dPt>
            <c:idx val="9"/>
            <c:invertIfNegative val="0"/>
            <c:bubble3D val="0"/>
            <c:extLst>
              <c:ext xmlns:c16="http://schemas.microsoft.com/office/drawing/2014/chart" uri="{C3380CC4-5D6E-409C-BE32-E72D297353CC}">
                <c16:uniqueId val="{0000001E-57B7-44B1-BA07-BF5AF904ADBA}"/>
              </c:ext>
            </c:extLst>
          </c:dPt>
          <c:dPt>
            <c:idx val="12"/>
            <c:invertIfNegative val="0"/>
            <c:bubble3D val="0"/>
            <c:extLst>
              <c:ext xmlns:c16="http://schemas.microsoft.com/office/drawing/2014/chart" uri="{C3380CC4-5D6E-409C-BE32-E72D297353CC}">
                <c16:uniqueId val="{0000001F-57B7-44B1-BA07-BF5AF904ADBA}"/>
              </c:ext>
            </c:extLst>
          </c:dPt>
          <c:dPt>
            <c:idx val="15"/>
            <c:invertIfNegative val="0"/>
            <c:bubble3D val="0"/>
            <c:extLst>
              <c:ext xmlns:c16="http://schemas.microsoft.com/office/drawing/2014/chart" uri="{C3380CC4-5D6E-409C-BE32-E72D297353CC}">
                <c16:uniqueId val="{00000020-57B7-44B1-BA07-BF5AF904ADBA}"/>
              </c:ext>
            </c:extLst>
          </c:dPt>
          <c:dPt>
            <c:idx val="18"/>
            <c:invertIfNegative val="0"/>
            <c:bubble3D val="0"/>
            <c:extLst>
              <c:ext xmlns:c16="http://schemas.microsoft.com/office/drawing/2014/chart" uri="{C3380CC4-5D6E-409C-BE32-E72D297353CC}">
                <c16:uniqueId val="{00000021-57B7-44B1-BA07-BF5AF904ADBA}"/>
              </c:ext>
            </c:extLst>
          </c:dPt>
          <c:dPt>
            <c:idx val="21"/>
            <c:invertIfNegative val="0"/>
            <c:bubble3D val="0"/>
            <c:extLst>
              <c:ext xmlns:c16="http://schemas.microsoft.com/office/drawing/2014/chart" uri="{C3380CC4-5D6E-409C-BE32-E72D297353CC}">
                <c16:uniqueId val="{00000022-57B7-44B1-BA07-BF5AF904ADBA}"/>
              </c:ext>
            </c:extLst>
          </c:dPt>
          <c:dLbls>
            <c:dLbl>
              <c:idx val="5"/>
              <c:layout>
                <c:manualLayout>
                  <c:x val="1.9470807969539684E-2"/>
                  <c:y val="-2.670144000173005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57B7-44B1-BA07-BF5AF904ADBA}"/>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c:formatCode>
                <c:ptCount val="5"/>
                <c:pt idx="0">
                  <c:v>11.239751873737699</c:v>
                </c:pt>
                <c:pt idx="1">
                  <c:v>8.9</c:v>
                </c:pt>
                <c:pt idx="2">
                  <c:v>15</c:v>
                </c:pt>
                <c:pt idx="3">
                  <c:v>16.344657819806521</c:v>
                </c:pt>
                <c:pt idx="4">
                  <c:v>24.1</c:v>
                </c:pt>
              </c:numCache>
            </c:numRef>
          </c:val>
          <c:extLst>
            <c:ext xmlns:c16="http://schemas.microsoft.com/office/drawing/2014/chart" uri="{C3380CC4-5D6E-409C-BE32-E72D297353CC}">
              <c16:uniqueId val="{00000024-57B7-44B1-BA07-BF5AF904ADB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5"/>
            <c:invertIfNegative val="0"/>
            <c:bubble3D val="0"/>
            <c:spPr>
              <a:solidFill>
                <a:srgbClr val="595959"/>
              </a:solidFill>
              <a:ln>
                <a:noFill/>
              </a:ln>
            </c:spPr>
            <c:extLst>
              <c:ext xmlns:c16="http://schemas.microsoft.com/office/drawing/2014/chart" uri="{C3380CC4-5D6E-409C-BE32-E72D297353CC}">
                <c16:uniqueId val="{00000026-57B7-44B1-BA07-BF5AF904ADBA}"/>
              </c:ext>
            </c:extLst>
          </c:dPt>
          <c:dLbls>
            <c:dLbl>
              <c:idx val="4"/>
              <c:delete val="1"/>
              <c:extLst>
                <c:ext xmlns:c15="http://schemas.microsoft.com/office/drawing/2012/chart" uri="{CE6537A1-D6FC-4f65-9D91-7224C49458BB}"/>
                <c:ext xmlns:c16="http://schemas.microsoft.com/office/drawing/2014/chart" uri="{C3380CC4-5D6E-409C-BE32-E72D297353CC}">
                  <c16:uniqueId val="{0000002A-EEBC-4460-BB00-4209FBCA5544}"/>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c:formatCode>
                <c:ptCount val="5"/>
                <c:pt idx="0">
                  <c:v>5.5121416125494402</c:v>
                </c:pt>
                <c:pt idx="1">
                  <c:v>6.7</c:v>
                </c:pt>
                <c:pt idx="2">
                  <c:v>6</c:v>
                </c:pt>
                <c:pt idx="3">
                  <c:v>1.7101919193596791</c:v>
                </c:pt>
                <c:pt idx="4">
                  <c:v>3.1</c:v>
                </c:pt>
              </c:numCache>
            </c:numRef>
          </c:val>
          <c:extLst>
            <c:ext xmlns:c16="http://schemas.microsoft.com/office/drawing/2014/chart" uri="{C3380CC4-5D6E-409C-BE32-E72D297353CC}">
              <c16:uniqueId val="{0000002C-57B7-44B1-BA07-BF5AF904ADBA}"/>
            </c:ext>
          </c:extLst>
        </c:ser>
        <c:dLbls>
          <c:dLblPos val="ctr"/>
          <c:showLegendKey val="0"/>
          <c:showVal val="1"/>
          <c:showCatName val="0"/>
          <c:showSerName val="0"/>
          <c:showPercent val="0"/>
          <c:showBubbleSize val="0"/>
        </c:dLbls>
        <c:gapWidth val="96"/>
        <c:overlap val="100"/>
        <c:axId val="671630248"/>
        <c:axId val="67163142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D-57B7-44B1-BA07-BF5AF904ADBA}"/>
                    </c:ext>
                  </c:extLst>
                </c:dPt>
                <c:dPt>
                  <c:idx val="1"/>
                  <c:invertIfNegative val="0"/>
                  <c:bubble3D val="0"/>
                  <c:extLst>
                    <c:ext xmlns:c16="http://schemas.microsoft.com/office/drawing/2014/chart" uri="{C3380CC4-5D6E-409C-BE32-E72D297353CC}">
                      <c16:uniqueId val="{0000002E-57B7-44B1-BA07-BF5AF904ADBA}"/>
                    </c:ext>
                  </c:extLst>
                </c:dPt>
                <c:dPt>
                  <c:idx val="2"/>
                  <c:invertIfNegative val="0"/>
                  <c:bubble3D val="0"/>
                  <c:extLst>
                    <c:ext xmlns:c16="http://schemas.microsoft.com/office/drawing/2014/chart" uri="{C3380CC4-5D6E-409C-BE32-E72D297353CC}">
                      <c16:uniqueId val="{0000002F-57B7-44B1-BA07-BF5AF904ADBA}"/>
                    </c:ext>
                  </c:extLst>
                </c:dPt>
                <c:dPt>
                  <c:idx val="3"/>
                  <c:invertIfNegative val="0"/>
                  <c:bubble3D val="0"/>
                  <c:extLst>
                    <c:ext xmlns:c16="http://schemas.microsoft.com/office/drawing/2014/chart" uri="{C3380CC4-5D6E-409C-BE32-E72D297353CC}">
                      <c16:uniqueId val="{00000030-57B7-44B1-BA07-BF5AF904ADBA}"/>
                    </c:ext>
                  </c:extLst>
                </c:dPt>
                <c:dPt>
                  <c:idx val="4"/>
                  <c:invertIfNegative val="0"/>
                  <c:bubble3D val="0"/>
                  <c:extLst>
                    <c:ext xmlns:c16="http://schemas.microsoft.com/office/drawing/2014/chart" uri="{C3380CC4-5D6E-409C-BE32-E72D297353CC}">
                      <c16:uniqueId val="{00000031-57B7-44B1-BA07-BF5AF904ADBA}"/>
                    </c:ext>
                  </c:extLst>
                </c:dPt>
                <c:dPt>
                  <c:idx val="6"/>
                  <c:invertIfNegative val="0"/>
                  <c:bubble3D val="0"/>
                  <c:extLst>
                    <c:ext xmlns:c16="http://schemas.microsoft.com/office/drawing/2014/chart" uri="{C3380CC4-5D6E-409C-BE32-E72D297353CC}">
                      <c16:uniqueId val="{00000032-57B7-44B1-BA07-BF5AF904ADBA}"/>
                    </c:ext>
                  </c:extLst>
                </c:dPt>
                <c:dPt>
                  <c:idx val="9"/>
                  <c:invertIfNegative val="0"/>
                  <c:bubble3D val="0"/>
                  <c:extLst>
                    <c:ext xmlns:c16="http://schemas.microsoft.com/office/drawing/2014/chart" uri="{C3380CC4-5D6E-409C-BE32-E72D297353CC}">
                      <c16:uniqueId val="{00000033-57B7-44B1-BA07-BF5AF904ADBA}"/>
                    </c:ext>
                  </c:extLst>
                </c:dPt>
                <c:dPt>
                  <c:idx val="12"/>
                  <c:invertIfNegative val="0"/>
                  <c:bubble3D val="0"/>
                  <c:extLst>
                    <c:ext xmlns:c16="http://schemas.microsoft.com/office/drawing/2014/chart" uri="{C3380CC4-5D6E-409C-BE32-E72D297353CC}">
                      <c16:uniqueId val="{00000034-57B7-44B1-BA07-BF5AF904ADBA}"/>
                    </c:ext>
                  </c:extLst>
                </c:dPt>
                <c:dLbls>
                  <c:dLbl>
                    <c:idx val="18"/>
                    <c:delete val="1"/>
                    <c:extLst>
                      <c:ext uri="{CE6537A1-D6FC-4f65-9D91-7224C49458BB}"/>
                      <c:ext xmlns:c16="http://schemas.microsoft.com/office/drawing/2014/chart" uri="{C3380CC4-5D6E-409C-BE32-E72D297353CC}">
                        <c16:uniqueId val="{00000035-57B7-44B1-BA07-BF5AF904ADB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2013</c:v>
                      </c:pt>
                      <c:pt idx="1">
                        <c:v>2014</c:v>
                      </c:pt>
                      <c:pt idx="2">
                        <c:v>2018</c:v>
                      </c:pt>
                      <c:pt idx="3">
                        <c:v>2020</c:v>
                      </c:pt>
                      <c:pt idx="4">
                        <c:v>2022</c:v>
                      </c:pt>
                    </c:numCache>
                  </c:numRef>
                </c:val>
                <c:extLst>
                  <c:ext xmlns:c16="http://schemas.microsoft.com/office/drawing/2014/chart" uri="{C3380CC4-5D6E-409C-BE32-E72D297353CC}">
                    <c16:uniqueId val="{00000036-57B7-44B1-BA07-BF5AF904ADBA}"/>
                  </c:ext>
                </c:extLst>
              </c15:ser>
            </c15:filteredBarSeries>
          </c:ext>
        </c:extLst>
      </c:barChart>
      <c:catAx>
        <c:axId val="671630248"/>
        <c:scaling>
          <c:orientation val="minMax"/>
        </c:scaling>
        <c:delete val="1"/>
        <c:axPos val="t"/>
        <c:numFmt formatCode="General" sourceLinked="1"/>
        <c:majorTickMark val="out"/>
        <c:minorTickMark val="none"/>
        <c:tickLblPos val="nextTo"/>
        <c:crossAx val="671631424"/>
        <c:crosses val="autoZero"/>
        <c:auto val="1"/>
        <c:lblAlgn val="ctr"/>
        <c:lblOffset val="100"/>
        <c:noMultiLvlLbl val="0"/>
      </c:catAx>
      <c:valAx>
        <c:axId val="671631424"/>
        <c:scaling>
          <c:orientation val="maxMin"/>
        </c:scaling>
        <c:delete val="1"/>
        <c:axPos val="l"/>
        <c:numFmt formatCode="0%" sourceLinked="1"/>
        <c:majorTickMark val="out"/>
        <c:minorTickMark val="none"/>
        <c:tickLblPos val="nextTo"/>
        <c:crossAx val="67163024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bg1"/>
          </a:solidFill>
          <a:latin typeface="+mn-lt"/>
          <a:ea typeface="+mn-ea"/>
          <a:cs typeface="+mn-cs"/>
        </a:defRPr>
      </a:pPr>
      <a:endParaRPr lang="pl-PL"/>
    </a:p>
  </c:txPr>
  <c:externalData r:id="rId2">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EC2E-4D3A-8A47-7151C93A79BB}"/>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EC2E-4D3A-8A47-7151C93A79BB}"/>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EC2E-4D3A-8A47-7151C93A79BB}"/>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EC2E-4D3A-8A47-7151C93A79BB}"/>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EC2E-4D3A-8A47-7151C93A79BB}"/>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EC2E-4D3A-8A47-7151C93A79BB}"/>
            </c:ext>
          </c:extLst>
        </c:ser>
        <c:dLbls>
          <c:showLegendKey val="0"/>
          <c:showVal val="1"/>
          <c:showCatName val="0"/>
          <c:showSerName val="0"/>
          <c:showPercent val="0"/>
          <c:showBubbleSize val="0"/>
        </c:dLbls>
        <c:gapWidth val="56"/>
        <c:overlap val="100"/>
        <c:axId val="674717720"/>
        <c:axId val="674719288"/>
      </c:barChart>
      <c:catAx>
        <c:axId val="674717720"/>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674719288"/>
        <c:crosses val="autoZero"/>
        <c:auto val="1"/>
        <c:lblAlgn val="ctr"/>
        <c:lblOffset val="100"/>
        <c:tickLblSkip val="1"/>
        <c:tickMarkSkip val="1"/>
        <c:noMultiLvlLbl val="0"/>
      </c:catAx>
      <c:valAx>
        <c:axId val="674719288"/>
        <c:scaling>
          <c:orientation val="minMax"/>
        </c:scaling>
        <c:delete val="0"/>
        <c:axPos val="t"/>
        <c:numFmt formatCode="0%" sourceLinked="1"/>
        <c:majorTickMark val="none"/>
        <c:minorTickMark val="none"/>
        <c:tickLblPos val="none"/>
        <c:spPr>
          <a:ln w="9572">
            <a:noFill/>
          </a:ln>
        </c:spPr>
        <c:crossAx val="674717720"/>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DEF1-4CB6-95CD-0271B08472DA}"/>
              </c:ext>
            </c:extLst>
          </c:dPt>
          <c:dPt>
            <c:idx val="3"/>
            <c:invertIfNegative val="0"/>
            <c:bubble3D val="0"/>
            <c:extLst>
              <c:ext xmlns:c16="http://schemas.microsoft.com/office/drawing/2014/chart" uri="{C3380CC4-5D6E-409C-BE32-E72D297353CC}">
                <c16:uniqueId val="{00000001-DEF1-4CB6-95CD-0271B08472DA}"/>
              </c:ext>
            </c:extLst>
          </c:dPt>
          <c:dPt>
            <c:idx val="6"/>
            <c:invertIfNegative val="0"/>
            <c:bubble3D val="0"/>
            <c:extLst>
              <c:ext xmlns:c16="http://schemas.microsoft.com/office/drawing/2014/chart" uri="{C3380CC4-5D6E-409C-BE32-E72D297353CC}">
                <c16:uniqueId val="{00000002-DEF1-4CB6-95CD-0271B08472DA}"/>
              </c:ext>
            </c:extLst>
          </c:dPt>
          <c:dPt>
            <c:idx val="9"/>
            <c:invertIfNegative val="0"/>
            <c:bubble3D val="0"/>
            <c:extLst>
              <c:ext xmlns:c16="http://schemas.microsoft.com/office/drawing/2014/chart" uri="{C3380CC4-5D6E-409C-BE32-E72D297353CC}">
                <c16:uniqueId val="{00000003-DEF1-4CB6-95CD-0271B08472DA}"/>
              </c:ext>
            </c:extLst>
          </c:dPt>
          <c:dPt>
            <c:idx val="12"/>
            <c:invertIfNegative val="0"/>
            <c:bubble3D val="0"/>
            <c:extLst>
              <c:ext xmlns:c16="http://schemas.microsoft.com/office/drawing/2014/chart" uri="{C3380CC4-5D6E-409C-BE32-E72D297353CC}">
                <c16:uniqueId val="{00000004-DEF1-4CB6-95CD-0271B08472DA}"/>
              </c:ext>
            </c:extLst>
          </c:dPt>
          <c:dPt>
            <c:idx val="15"/>
            <c:invertIfNegative val="0"/>
            <c:bubble3D val="0"/>
            <c:extLst>
              <c:ext xmlns:c16="http://schemas.microsoft.com/office/drawing/2014/chart" uri="{C3380CC4-5D6E-409C-BE32-E72D297353CC}">
                <c16:uniqueId val="{00000005-DEF1-4CB6-95CD-0271B08472DA}"/>
              </c:ext>
            </c:extLst>
          </c:dPt>
          <c:dPt>
            <c:idx val="18"/>
            <c:invertIfNegative val="0"/>
            <c:bubble3D val="0"/>
            <c:extLst>
              <c:ext xmlns:c16="http://schemas.microsoft.com/office/drawing/2014/chart" uri="{C3380CC4-5D6E-409C-BE32-E72D297353CC}">
                <c16:uniqueId val="{00000006-DEF1-4CB6-95CD-0271B08472DA}"/>
              </c:ext>
            </c:extLst>
          </c:dPt>
          <c:dPt>
            <c:idx val="21"/>
            <c:invertIfNegative val="0"/>
            <c:bubble3D val="0"/>
            <c:extLst>
              <c:ext xmlns:c16="http://schemas.microsoft.com/office/drawing/2014/chart" uri="{C3380CC4-5D6E-409C-BE32-E72D297353CC}">
                <c16:uniqueId val="{00000007-DEF1-4CB6-95CD-0271B08472DA}"/>
              </c:ext>
            </c:extLst>
          </c:dPt>
          <c:dLbls>
            <c:dLbl>
              <c:idx val="0"/>
              <c:layout>
                <c:manualLayout>
                  <c:x val="4.8677019923849211E-3"/>
                  <c:y val="-3.814534336966360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EF1-4CB6-95CD-0271B08472DA}"/>
                </c:ext>
              </c:extLst>
            </c:dLbl>
            <c:dLbl>
              <c:idx val="1"/>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8-A71F-4601-89CA-BD116AE3D669}"/>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2</c:v>
                </c:pt>
                <c:pt idx="1">
                  <c:v>1</c:v>
                </c:pt>
                <c:pt idx="2">
                  <c:v>4</c:v>
                </c:pt>
                <c:pt idx="3">
                  <c:v>3</c:v>
                </c:pt>
                <c:pt idx="4">
                  <c:v>4</c:v>
                </c:pt>
                <c:pt idx="5">
                  <c:v>16.180756392130426</c:v>
                </c:pt>
                <c:pt idx="6">
                  <c:v>25.5</c:v>
                </c:pt>
              </c:numCache>
            </c:numRef>
          </c:val>
          <c:extLst>
            <c:ext xmlns:c16="http://schemas.microsoft.com/office/drawing/2014/chart" uri="{C3380CC4-5D6E-409C-BE32-E72D297353CC}">
              <c16:uniqueId val="{00000008-DEF1-4CB6-95CD-0271B08472D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DEF1-4CB6-95CD-0271B08472DA}"/>
              </c:ext>
            </c:extLst>
          </c:dPt>
          <c:dPt>
            <c:idx val="3"/>
            <c:invertIfNegative val="0"/>
            <c:bubble3D val="0"/>
            <c:extLst>
              <c:ext xmlns:c16="http://schemas.microsoft.com/office/drawing/2014/chart" uri="{C3380CC4-5D6E-409C-BE32-E72D297353CC}">
                <c16:uniqueId val="{0000000A-DEF1-4CB6-95CD-0271B08472DA}"/>
              </c:ext>
            </c:extLst>
          </c:dPt>
          <c:dPt>
            <c:idx val="6"/>
            <c:invertIfNegative val="0"/>
            <c:bubble3D val="0"/>
            <c:extLst>
              <c:ext xmlns:c16="http://schemas.microsoft.com/office/drawing/2014/chart" uri="{C3380CC4-5D6E-409C-BE32-E72D297353CC}">
                <c16:uniqueId val="{0000000B-DEF1-4CB6-95CD-0271B08472DA}"/>
              </c:ext>
            </c:extLst>
          </c:dPt>
          <c:dPt>
            <c:idx val="9"/>
            <c:invertIfNegative val="0"/>
            <c:bubble3D val="0"/>
            <c:extLst>
              <c:ext xmlns:c16="http://schemas.microsoft.com/office/drawing/2014/chart" uri="{C3380CC4-5D6E-409C-BE32-E72D297353CC}">
                <c16:uniqueId val="{0000000C-DEF1-4CB6-95CD-0271B08472DA}"/>
              </c:ext>
            </c:extLst>
          </c:dPt>
          <c:dPt>
            <c:idx val="12"/>
            <c:invertIfNegative val="0"/>
            <c:bubble3D val="0"/>
            <c:extLst>
              <c:ext xmlns:c16="http://schemas.microsoft.com/office/drawing/2014/chart" uri="{C3380CC4-5D6E-409C-BE32-E72D297353CC}">
                <c16:uniqueId val="{0000000D-DEF1-4CB6-95CD-0271B08472DA}"/>
              </c:ext>
            </c:extLst>
          </c:dPt>
          <c:dPt>
            <c:idx val="15"/>
            <c:invertIfNegative val="0"/>
            <c:bubble3D val="0"/>
            <c:extLst>
              <c:ext xmlns:c16="http://schemas.microsoft.com/office/drawing/2014/chart" uri="{C3380CC4-5D6E-409C-BE32-E72D297353CC}">
                <c16:uniqueId val="{0000000E-DEF1-4CB6-95CD-0271B08472DA}"/>
              </c:ext>
            </c:extLst>
          </c:dPt>
          <c:dPt>
            <c:idx val="18"/>
            <c:invertIfNegative val="0"/>
            <c:bubble3D val="0"/>
            <c:extLst>
              <c:ext xmlns:c16="http://schemas.microsoft.com/office/drawing/2014/chart" uri="{C3380CC4-5D6E-409C-BE32-E72D297353CC}">
                <c16:uniqueId val="{0000000F-DEF1-4CB6-95CD-0271B08472DA}"/>
              </c:ext>
            </c:extLst>
          </c:dPt>
          <c:dPt>
            <c:idx val="21"/>
            <c:invertIfNegative val="0"/>
            <c:bubble3D val="0"/>
            <c:extLst>
              <c:ext xmlns:c16="http://schemas.microsoft.com/office/drawing/2014/chart" uri="{C3380CC4-5D6E-409C-BE32-E72D297353CC}">
                <c16:uniqueId val="{00000010-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16</c:v>
                </c:pt>
                <c:pt idx="1">
                  <c:v>9</c:v>
                </c:pt>
                <c:pt idx="2">
                  <c:v>13</c:v>
                </c:pt>
                <c:pt idx="3">
                  <c:v>13</c:v>
                </c:pt>
                <c:pt idx="4">
                  <c:v>21</c:v>
                </c:pt>
                <c:pt idx="5">
                  <c:v>34.842681295956432</c:v>
                </c:pt>
                <c:pt idx="6">
                  <c:v>9.6999999999999993</c:v>
                </c:pt>
              </c:numCache>
            </c:numRef>
          </c:val>
          <c:extLst>
            <c:ext xmlns:c16="http://schemas.microsoft.com/office/drawing/2014/chart" uri="{C3380CC4-5D6E-409C-BE32-E72D297353CC}">
              <c16:uniqueId val="{00000011-DEF1-4CB6-95CD-0271B08472D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DEF1-4CB6-95CD-0271B08472DA}"/>
              </c:ext>
            </c:extLst>
          </c:dPt>
          <c:dPt>
            <c:idx val="3"/>
            <c:invertIfNegative val="0"/>
            <c:bubble3D val="0"/>
            <c:extLst>
              <c:ext xmlns:c16="http://schemas.microsoft.com/office/drawing/2014/chart" uri="{C3380CC4-5D6E-409C-BE32-E72D297353CC}">
                <c16:uniqueId val="{00000013-DEF1-4CB6-95CD-0271B08472DA}"/>
              </c:ext>
            </c:extLst>
          </c:dPt>
          <c:dPt>
            <c:idx val="6"/>
            <c:invertIfNegative val="0"/>
            <c:bubble3D val="0"/>
            <c:extLst>
              <c:ext xmlns:c16="http://schemas.microsoft.com/office/drawing/2014/chart" uri="{C3380CC4-5D6E-409C-BE32-E72D297353CC}">
                <c16:uniqueId val="{00000014-DEF1-4CB6-95CD-0271B08472DA}"/>
              </c:ext>
            </c:extLst>
          </c:dPt>
          <c:dPt>
            <c:idx val="9"/>
            <c:invertIfNegative val="0"/>
            <c:bubble3D val="0"/>
            <c:extLst>
              <c:ext xmlns:c16="http://schemas.microsoft.com/office/drawing/2014/chart" uri="{C3380CC4-5D6E-409C-BE32-E72D297353CC}">
                <c16:uniqueId val="{00000015-DEF1-4CB6-95CD-0271B08472DA}"/>
              </c:ext>
            </c:extLst>
          </c:dPt>
          <c:dPt>
            <c:idx val="12"/>
            <c:invertIfNegative val="0"/>
            <c:bubble3D val="0"/>
            <c:extLst>
              <c:ext xmlns:c16="http://schemas.microsoft.com/office/drawing/2014/chart" uri="{C3380CC4-5D6E-409C-BE32-E72D297353CC}">
                <c16:uniqueId val="{00000016-DEF1-4CB6-95CD-0271B08472DA}"/>
              </c:ext>
            </c:extLst>
          </c:dPt>
          <c:dPt>
            <c:idx val="15"/>
            <c:invertIfNegative val="0"/>
            <c:bubble3D val="0"/>
            <c:extLst>
              <c:ext xmlns:c16="http://schemas.microsoft.com/office/drawing/2014/chart" uri="{C3380CC4-5D6E-409C-BE32-E72D297353CC}">
                <c16:uniqueId val="{00000017-DEF1-4CB6-95CD-0271B08472DA}"/>
              </c:ext>
            </c:extLst>
          </c:dPt>
          <c:dPt>
            <c:idx val="18"/>
            <c:invertIfNegative val="0"/>
            <c:bubble3D val="0"/>
            <c:extLst>
              <c:ext xmlns:c16="http://schemas.microsoft.com/office/drawing/2014/chart" uri="{C3380CC4-5D6E-409C-BE32-E72D297353CC}">
                <c16:uniqueId val="{00000018-DEF1-4CB6-95CD-0271B08472DA}"/>
              </c:ext>
            </c:extLst>
          </c:dPt>
          <c:dPt>
            <c:idx val="21"/>
            <c:invertIfNegative val="0"/>
            <c:bubble3D val="0"/>
            <c:extLst>
              <c:ext xmlns:c16="http://schemas.microsoft.com/office/drawing/2014/chart" uri="{C3380CC4-5D6E-409C-BE32-E72D297353CC}">
                <c16:uniqueId val="{00000019-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34</c:v>
                </c:pt>
                <c:pt idx="1">
                  <c:v>33</c:v>
                </c:pt>
                <c:pt idx="2">
                  <c:v>40</c:v>
                </c:pt>
                <c:pt idx="3">
                  <c:v>42</c:v>
                </c:pt>
                <c:pt idx="4">
                  <c:v>36</c:v>
                </c:pt>
                <c:pt idx="5">
                  <c:v>32.133392200898768</c:v>
                </c:pt>
                <c:pt idx="6">
                  <c:v>9.6</c:v>
                </c:pt>
              </c:numCache>
            </c:numRef>
          </c:val>
          <c:extLst>
            <c:ext xmlns:c16="http://schemas.microsoft.com/office/drawing/2014/chart" uri="{C3380CC4-5D6E-409C-BE32-E72D297353CC}">
              <c16:uniqueId val="{0000001A-DEF1-4CB6-95CD-0271B08472D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DEF1-4CB6-95CD-0271B08472DA}"/>
              </c:ext>
            </c:extLst>
          </c:dPt>
          <c:dPt>
            <c:idx val="3"/>
            <c:invertIfNegative val="0"/>
            <c:bubble3D val="0"/>
            <c:extLst>
              <c:ext xmlns:c16="http://schemas.microsoft.com/office/drawing/2014/chart" uri="{C3380CC4-5D6E-409C-BE32-E72D297353CC}">
                <c16:uniqueId val="{0000001C-DEF1-4CB6-95CD-0271B08472DA}"/>
              </c:ext>
            </c:extLst>
          </c:dPt>
          <c:dPt>
            <c:idx val="6"/>
            <c:invertIfNegative val="0"/>
            <c:bubble3D val="0"/>
            <c:extLst>
              <c:ext xmlns:c16="http://schemas.microsoft.com/office/drawing/2014/chart" uri="{C3380CC4-5D6E-409C-BE32-E72D297353CC}">
                <c16:uniqueId val="{0000001D-DEF1-4CB6-95CD-0271B08472DA}"/>
              </c:ext>
            </c:extLst>
          </c:dPt>
          <c:dPt>
            <c:idx val="9"/>
            <c:invertIfNegative val="0"/>
            <c:bubble3D val="0"/>
            <c:extLst>
              <c:ext xmlns:c16="http://schemas.microsoft.com/office/drawing/2014/chart" uri="{C3380CC4-5D6E-409C-BE32-E72D297353CC}">
                <c16:uniqueId val="{0000001E-DEF1-4CB6-95CD-0271B08472DA}"/>
              </c:ext>
            </c:extLst>
          </c:dPt>
          <c:dPt>
            <c:idx val="12"/>
            <c:invertIfNegative val="0"/>
            <c:bubble3D val="0"/>
            <c:extLst>
              <c:ext xmlns:c16="http://schemas.microsoft.com/office/drawing/2014/chart" uri="{C3380CC4-5D6E-409C-BE32-E72D297353CC}">
                <c16:uniqueId val="{0000001F-DEF1-4CB6-95CD-0271B08472DA}"/>
              </c:ext>
            </c:extLst>
          </c:dPt>
          <c:dPt>
            <c:idx val="15"/>
            <c:invertIfNegative val="0"/>
            <c:bubble3D val="0"/>
            <c:extLst>
              <c:ext xmlns:c16="http://schemas.microsoft.com/office/drawing/2014/chart" uri="{C3380CC4-5D6E-409C-BE32-E72D297353CC}">
                <c16:uniqueId val="{00000020-DEF1-4CB6-95CD-0271B08472DA}"/>
              </c:ext>
            </c:extLst>
          </c:dPt>
          <c:dPt>
            <c:idx val="18"/>
            <c:invertIfNegative val="0"/>
            <c:bubble3D val="0"/>
            <c:extLst>
              <c:ext xmlns:c16="http://schemas.microsoft.com/office/drawing/2014/chart" uri="{C3380CC4-5D6E-409C-BE32-E72D297353CC}">
                <c16:uniqueId val="{00000021-DEF1-4CB6-95CD-0271B08472DA}"/>
              </c:ext>
            </c:extLst>
          </c:dPt>
          <c:dPt>
            <c:idx val="21"/>
            <c:invertIfNegative val="0"/>
            <c:bubble3D val="0"/>
            <c:extLst>
              <c:ext xmlns:c16="http://schemas.microsoft.com/office/drawing/2014/chart" uri="{C3380CC4-5D6E-409C-BE32-E72D297353CC}">
                <c16:uniqueId val="{00000022-DEF1-4CB6-95CD-0271B08472DA}"/>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44</c:v>
                </c:pt>
                <c:pt idx="1">
                  <c:v>55.000000000000007</c:v>
                </c:pt>
                <c:pt idx="2">
                  <c:v>41</c:v>
                </c:pt>
                <c:pt idx="3">
                  <c:v>39</c:v>
                </c:pt>
                <c:pt idx="4">
                  <c:v>34</c:v>
                </c:pt>
                <c:pt idx="5">
                  <c:v>15.834570279488613</c:v>
                </c:pt>
                <c:pt idx="6">
                  <c:v>52.3</c:v>
                </c:pt>
              </c:numCache>
            </c:numRef>
          </c:val>
          <c:extLst>
            <c:ext xmlns:c16="http://schemas.microsoft.com/office/drawing/2014/chart" uri="{C3380CC4-5D6E-409C-BE32-E72D297353CC}">
              <c16:uniqueId val="{00000023-DEF1-4CB6-95CD-0271B08472D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layout>
                <c:manualLayout>
                  <c:x val="-2.2310043070909543E-17"/>
                  <c:y val="7.630570459104878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286D-476A-8F68-AF676060F965}"/>
                </c:ext>
              </c:extLst>
            </c:dLbl>
            <c:dLbl>
              <c:idx val="2"/>
              <c:delete val="1"/>
              <c:extLst>
                <c:ext xmlns:c15="http://schemas.microsoft.com/office/drawing/2012/chart" uri="{CE6537A1-D6FC-4f65-9D91-7224C49458BB}"/>
                <c:ext xmlns:c16="http://schemas.microsoft.com/office/drawing/2014/chart" uri="{C3380CC4-5D6E-409C-BE32-E72D297353CC}">
                  <c16:uniqueId val="{00000029-286D-476A-8F68-AF676060F965}"/>
                </c:ext>
              </c:extLst>
            </c:dLbl>
            <c:dLbl>
              <c:idx val="5"/>
              <c:delete val="1"/>
              <c:extLst>
                <c:ext xmlns:c15="http://schemas.microsoft.com/office/drawing/2012/chart" uri="{CE6537A1-D6FC-4f65-9D91-7224C49458BB}"/>
                <c:ext xmlns:c16="http://schemas.microsoft.com/office/drawing/2014/chart" uri="{C3380CC4-5D6E-409C-BE32-E72D297353CC}">
                  <c16:uniqueId val="{00000028-5AD7-486C-9DCD-F5E31B6F184D}"/>
                </c:ext>
              </c:extLst>
            </c:dLbl>
            <c:dLbl>
              <c:idx val="6"/>
              <c:layout>
                <c:manualLayout>
                  <c:x val="0"/>
                  <c:y val="-1.9072371327797353E-2"/>
                </c:manualLayout>
              </c:layout>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286D-476A-8F68-AF676060F965}"/>
                </c:ext>
              </c:extLst>
            </c:dLbl>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4</c:v>
                </c:pt>
                <c:pt idx="1">
                  <c:v>2</c:v>
                </c:pt>
                <c:pt idx="2">
                  <c:v>1</c:v>
                </c:pt>
                <c:pt idx="3">
                  <c:v>3</c:v>
                </c:pt>
                <c:pt idx="4">
                  <c:v>5</c:v>
                </c:pt>
                <c:pt idx="5">
                  <c:v>1.0085998315255975</c:v>
                </c:pt>
                <c:pt idx="6">
                  <c:v>2.9</c:v>
                </c:pt>
              </c:numCache>
            </c:numRef>
          </c:val>
          <c:extLst>
            <c:ext xmlns:c16="http://schemas.microsoft.com/office/drawing/2014/chart" uri="{C3380CC4-5D6E-409C-BE32-E72D297353CC}">
              <c16:uniqueId val="{00000024-DEF1-4CB6-95CD-0271B08472DA}"/>
            </c:ext>
          </c:extLst>
        </c:ser>
        <c:dLbls>
          <c:dLblPos val="ctr"/>
          <c:showLegendKey val="0"/>
          <c:showVal val="1"/>
          <c:showCatName val="0"/>
          <c:showSerName val="0"/>
          <c:showPercent val="0"/>
          <c:showBubbleSize val="0"/>
        </c:dLbls>
        <c:gapWidth val="40"/>
        <c:overlap val="100"/>
        <c:axId val="803171280"/>
        <c:axId val="803169320"/>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DEF1-4CB6-95CD-0271B08472DA}"/>
                    </c:ext>
                  </c:extLst>
                </c:dPt>
                <c:dPt>
                  <c:idx val="1"/>
                  <c:invertIfNegative val="0"/>
                  <c:bubble3D val="0"/>
                  <c:extLst>
                    <c:ext xmlns:c16="http://schemas.microsoft.com/office/drawing/2014/chart" uri="{C3380CC4-5D6E-409C-BE32-E72D297353CC}">
                      <c16:uniqueId val="{00000026-DEF1-4CB6-95CD-0271B08472DA}"/>
                    </c:ext>
                  </c:extLst>
                </c:dPt>
                <c:dPt>
                  <c:idx val="2"/>
                  <c:invertIfNegative val="0"/>
                  <c:bubble3D val="0"/>
                  <c:extLst>
                    <c:ext xmlns:c16="http://schemas.microsoft.com/office/drawing/2014/chart" uri="{C3380CC4-5D6E-409C-BE32-E72D297353CC}">
                      <c16:uniqueId val="{00000027-DEF1-4CB6-95CD-0271B08472DA}"/>
                    </c:ext>
                  </c:extLst>
                </c:dPt>
                <c:dPt>
                  <c:idx val="3"/>
                  <c:invertIfNegative val="0"/>
                  <c:bubble3D val="0"/>
                  <c:extLst>
                    <c:ext xmlns:c16="http://schemas.microsoft.com/office/drawing/2014/chart" uri="{C3380CC4-5D6E-409C-BE32-E72D297353CC}">
                      <c16:uniqueId val="{00000028-DEF1-4CB6-95CD-0271B08472DA}"/>
                    </c:ext>
                  </c:extLst>
                </c:dPt>
                <c:dPt>
                  <c:idx val="4"/>
                  <c:invertIfNegative val="0"/>
                  <c:bubble3D val="0"/>
                  <c:extLst>
                    <c:ext xmlns:c16="http://schemas.microsoft.com/office/drawing/2014/chart" uri="{C3380CC4-5D6E-409C-BE32-E72D297353CC}">
                      <c16:uniqueId val="{00000029-DEF1-4CB6-95CD-0271B08472DA}"/>
                    </c:ext>
                  </c:extLst>
                </c:dPt>
                <c:dPt>
                  <c:idx val="6"/>
                  <c:invertIfNegative val="0"/>
                  <c:bubble3D val="0"/>
                  <c:extLst>
                    <c:ext xmlns:c16="http://schemas.microsoft.com/office/drawing/2014/chart" uri="{C3380CC4-5D6E-409C-BE32-E72D297353CC}">
                      <c16:uniqueId val="{0000002A-DEF1-4CB6-95CD-0271B08472DA}"/>
                    </c:ext>
                  </c:extLst>
                </c:dPt>
                <c:dPt>
                  <c:idx val="9"/>
                  <c:invertIfNegative val="0"/>
                  <c:bubble3D val="0"/>
                  <c:extLst>
                    <c:ext xmlns:c16="http://schemas.microsoft.com/office/drawing/2014/chart" uri="{C3380CC4-5D6E-409C-BE32-E72D297353CC}">
                      <c16:uniqueId val="{0000002B-DEF1-4CB6-95CD-0271B08472DA}"/>
                    </c:ext>
                  </c:extLst>
                </c:dPt>
                <c:dPt>
                  <c:idx val="12"/>
                  <c:invertIfNegative val="0"/>
                  <c:bubble3D val="0"/>
                  <c:extLst>
                    <c:ext xmlns:c16="http://schemas.microsoft.com/office/drawing/2014/chart" uri="{C3380CC4-5D6E-409C-BE32-E72D297353CC}">
                      <c16:uniqueId val="{0000002C-DEF1-4CB6-95CD-0271B08472DA}"/>
                    </c:ext>
                  </c:extLst>
                </c:dPt>
                <c:dLbls>
                  <c:dLbl>
                    <c:idx val="18"/>
                    <c:delete val="1"/>
                    <c:extLst>
                      <c:ext uri="{CE6537A1-D6FC-4f65-9D91-7224C49458BB}"/>
                      <c:ext xmlns:c16="http://schemas.microsoft.com/office/drawing/2014/chart" uri="{C3380CC4-5D6E-409C-BE32-E72D297353CC}">
                        <c16:uniqueId val="{0000002D-DEF1-4CB6-95CD-0271B08472D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5">
                        <c:v>2020</c:v>
                      </c:pt>
                      <c:pt idx="6">
                        <c:v>2022</c:v>
                      </c:pt>
                    </c:numCache>
                  </c:numRef>
                </c:val>
                <c:extLst>
                  <c:ext xmlns:c16="http://schemas.microsoft.com/office/drawing/2014/chart" uri="{C3380CC4-5D6E-409C-BE32-E72D297353CC}">
                    <c16:uniqueId val="{0000002E-DEF1-4CB6-95CD-0271B08472DA}"/>
                  </c:ext>
                </c:extLst>
              </c15:ser>
            </c15:filteredBarSeries>
          </c:ext>
        </c:extLst>
      </c:barChart>
      <c:catAx>
        <c:axId val="803171280"/>
        <c:scaling>
          <c:orientation val="minMax"/>
        </c:scaling>
        <c:delete val="1"/>
        <c:axPos val="t"/>
        <c:numFmt formatCode="General" sourceLinked="1"/>
        <c:majorTickMark val="out"/>
        <c:minorTickMark val="none"/>
        <c:tickLblPos val="nextTo"/>
        <c:crossAx val="803169320"/>
        <c:crosses val="autoZero"/>
        <c:auto val="1"/>
        <c:lblAlgn val="ctr"/>
        <c:lblOffset val="100"/>
        <c:noMultiLvlLbl val="0"/>
      </c:catAx>
      <c:valAx>
        <c:axId val="803169320"/>
        <c:scaling>
          <c:orientation val="maxMin"/>
        </c:scaling>
        <c:delete val="1"/>
        <c:axPos val="l"/>
        <c:numFmt formatCode="0%" sourceLinked="1"/>
        <c:majorTickMark val="out"/>
        <c:minorTickMark val="none"/>
        <c:tickLblPos val="nextTo"/>
        <c:crossAx val="80317128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92330972887070517"/>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849A-4013-ADF2-57FF39BE32D2}"/>
              </c:ext>
            </c:extLst>
          </c:dPt>
          <c:dPt>
            <c:idx val="3"/>
            <c:invertIfNegative val="0"/>
            <c:bubble3D val="0"/>
            <c:extLst>
              <c:ext xmlns:c16="http://schemas.microsoft.com/office/drawing/2014/chart" uri="{C3380CC4-5D6E-409C-BE32-E72D297353CC}">
                <c16:uniqueId val="{00000001-849A-4013-ADF2-57FF39BE32D2}"/>
              </c:ext>
            </c:extLst>
          </c:dPt>
          <c:dPt>
            <c:idx val="6"/>
            <c:invertIfNegative val="0"/>
            <c:bubble3D val="0"/>
            <c:extLst>
              <c:ext xmlns:c16="http://schemas.microsoft.com/office/drawing/2014/chart" uri="{C3380CC4-5D6E-409C-BE32-E72D297353CC}">
                <c16:uniqueId val="{00000002-849A-4013-ADF2-57FF39BE32D2}"/>
              </c:ext>
            </c:extLst>
          </c:dPt>
          <c:dPt>
            <c:idx val="9"/>
            <c:invertIfNegative val="0"/>
            <c:bubble3D val="0"/>
            <c:extLst>
              <c:ext xmlns:c16="http://schemas.microsoft.com/office/drawing/2014/chart" uri="{C3380CC4-5D6E-409C-BE32-E72D297353CC}">
                <c16:uniqueId val="{00000003-849A-4013-ADF2-57FF39BE32D2}"/>
              </c:ext>
            </c:extLst>
          </c:dPt>
          <c:dPt>
            <c:idx val="12"/>
            <c:invertIfNegative val="0"/>
            <c:bubble3D val="0"/>
            <c:extLst>
              <c:ext xmlns:c16="http://schemas.microsoft.com/office/drawing/2014/chart" uri="{C3380CC4-5D6E-409C-BE32-E72D297353CC}">
                <c16:uniqueId val="{00000004-849A-4013-ADF2-57FF39BE32D2}"/>
              </c:ext>
            </c:extLst>
          </c:dPt>
          <c:dPt>
            <c:idx val="15"/>
            <c:invertIfNegative val="0"/>
            <c:bubble3D val="0"/>
            <c:extLst>
              <c:ext xmlns:c16="http://schemas.microsoft.com/office/drawing/2014/chart" uri="{C3380CC4-5D6E-409C-BE32-E72D297353CC}">
                <c16:uniqueId val="{00000005-849A-4013-ADF2-57FF39BE32D2}"/>
              </c:ext>
            </c:extLst>
          </c:dPt>
          <c:dPt>
            <c:idx val="18"/>
            <c:invertIfNegative val="0"/>
            <c:bubble3D val="0"/>
            <c:extLst>
              <c:ext xmlns:c16="http://schemas.microsoft.com/office/drawing/2014/chart" uri="{C3380CC4-5D6E-409C-BE32-E72D297353CC}">
                <c16:uniqueId val="{00000006-849A-4013-ADF2-57FF39BE32D2}"/>
              </c:ext>
            </c:extLst>
          </c:dPt>
          <c:dPt>
            <c:idx val="21"/>
            <c:invertIfNegative val="0"/>
            <c:bubble3D val="0"/>
            <c:extLst>
              <c:ext xmlns:c16="http://schemas.microsoft.com/office/drawing/2014/chart" uri="{C3380CC4-5D6E-409C-BE32-E72D297353CC}">
                <c16:uniqueId val="{00000007-849A-4013-ADF2-57FF39BE32D2}"/>
              </c:ext>
            </c:extLst>
          </c:dPt>
          <c:dLbls>
            <c:dLbl>
              <c:idx val="1"/>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8-5EE1-4DBE-9D45-34A7904982D5}"/>
                </c:ext>
              </c:extLst>
            </c:dLbl>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Arkusz1!$B$3:$B$9</c:f>
              <c:numCache>
                <c:formatCode>0</c:formatCode>
                <c:ptCount val="7"/>
                <c:pt idx="0">
                  <c:v>6</c:v>
                </c:pt>
                <c:pt idx="1">
                  <c:v>2</c:v>
                </c:pt>
                <c:pt idx="2">
                  <c:v>6</c:v>
                </c:pt>
                <c:pt idx="3">
                  <c:v>3</c:v>
                </c:pt>
                <c:pt idx="4">
                  <c:v>5</c:v>
                </c:pt>
                <c:pt idx="5">
                  <c:v>6.2617165809130082</c:v>
                </c:pt>
                <c:pt idx="6">
                  <c:v>15.3</c:v>
                </c:pt>
              </c:numCache>
            </c:numRef>
          </c:val>
          <c:extLst>
            <c:ext xmlns:c16="http://schemas.microsoft.com/office/drawing/2014/chart" uri="{C3380CC4-5D6E-409C-BE32-E72D297353CC}">
              <c16:uniqueId val="{00000008-849A-4013-ADF2-57FF39BE32D2}"/>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849A-4013-ADF2-57FF39BE32D2}"/>
              </c:ext>
            </c:extLst>
          </c:dPt>
          <c:dPt>
            <c:idx val="3"/>
            <c:invertIfNegative val="0"/>
            <c:bubble3D val="0"/>
            <c:extLst>
              <c:ext xmlns:c16="http://schemas.microsoft.com/office/drawing/2014/chart" uri="{C3380CC4-5D6E-409C-BE32-E72D297353CC}">
                <c16:uniqueId val="{0000000A-849A-4013-ADF2-57FF39BE32D2}"/>
              </c:ext>
            </c:extLst>
          </c:dPt>
          <c:dPt>
            <c:idx val="6"/>
            <c:invertIfNegative val="0"/>
            <c:bubble3D val="0"/>
            <c:extLst>
              <c:ext xmlns:c16="http://schemas.microsoft.com/office/drawing/2014/chart" uri="{C3380CC4-5D6E-409C-BE32-E72D297353CC}">
                <c16:uniqueId val="{0000000B-849A-4013-ADF2-57FF39BE32D2}"/>
              </c:ext>
            </c:extLst>
          </c:dPt>
          <c:dPt>
            <c:idx val="9"/>
            <c:invertIfNegative val="0"/>
            <c:bubble3D val="0"/>
            <c:extLst>
              <c:ext xmlns:c16="http://schemas.microsoft.com/office/drawing/2014/chart" uri="{C3380CC4-5D6E-409C-BE32-E72D297353CC}">
                <c16:uniqueId val="{0000000C-849A-4013-ADF2-57FF39BE32D2}"/>
              </c:ext>
            </c:extLst>
          </c:dPt>
          <c:dPt>
            <c:idx val="12"/>
            <c:invertIfNegative val="0"/>
            <c:bubble3D val="0"/>
            <c:extLst>
              <c:ext xmlns:c16="http://schemas.microsoft.com/office/drawing/2014/chart" uri="{C3380CC4-5D6E-409C-BE32-E72D297353CC}">
                <c16:uniqueId val="{0000000D-849A-4013-ADF2-57FF39BE32D2}"/>
              </c:ext>
            </c:extLst>
          </c:dPt>
          <c:dPt>
            <c:idx val="15"/>
            <c:invertIfNegative val="0"/>
            <c:bubble3D val="0"/>
            <c:extLst>
              <c:ext xmlns:c16="http://schemas.microsoft.com/office/drawing/2014/chart" uri="{C3380CC4-5D6E-409C-BE32-E72D297353CC}">
                <c16:uniqueId val="{0000000E-849A-4013-ADF2-57FF39BE32D2}"/>
              </c:ext>
            </c:extLst>
          </c:dPt>
          <c:dPt>
            <c:idx val="18"/>
            <c:invertIfNegative val="0"/>
            <c:bubble3D val="0"/>
            <c:extLst>
              <c:ext xmlns:c16="http://schemas.microsoft.com/office/drawing/2014/chart" uri="{C3380CC4-5D6E-409C-BE32-E72D297353CC}">
                <c16:uniqueId val="{0000000F-849A-4013-ADF2-57FF39BE32D2}"/>
              </c:ext>
            </c:extLst>
          </c:dPt>
          <c:dPt>
            <c:idx val="21"/>
            <c:invertIfNegative val="0"/>
            <c:bubble3D val="0"/>
            <c:extLst>
              <c:ext xmlns:c16="http://schemas.microsoft.com/office/drawing/2014/chart" uri="{C3380CC4-5D6E-409C-BE32-E72D297353CC}">
                <c16:uniqueId val="{00000010-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Arkusz1!$C$3:$C$9</c:f>
              <c:numCache>
                <c:formatCode>0</c:formatCode>
                <c:ptCount val="7"/>
                <c:pt idx="0">
                  <c:v>22</c:v>
                </c:pt>
                <c:pt idx="1">
                  <c:v>18</c:v>
                </c:pt>
                <c:pt idx="2">
                  <c:v>22</c:v>
                </c:pt>
                <c:pt idx="3">
                  <c:v>21</c:v>
                </c:pt>
                <c:pt idx="4">
                  <c:v>24</c:v>
                </c:pt>
                <c:pt idx="5">
                  <c:v>15.411442488572721</c:v>
                </c:pt>
                <c:pt idx="6">
                  <c:v>8.9</c:v>
                </c:pt>
              </c:numCache>
            </c:numRef>
          </c:val>
          <c:extLst>
            <c:ext xmlns:c16="http://schemas.microsoft.com/office/drawing/2014/chart" uri="{C3380CC4-5D6E-409C-BE32-E72D297353CC}">
              <c16:uniqueId val="{00000011-849A-4013-ADF2-57FF39BE32D2}"/>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849A-4013-ADF2-57FF39BE32D2}"/>
              </c:ext>
            </c:extLst>
          </c:dPt>
          <c:dPt>
            <c:idx val="3"/>
            <c:invertIfNegative val="0"/>
            <c:bubble3D val="0"/>
            <c:extLst>
              <c:ext xmlns:c16="http://schemas.microsoft.com/office/drawing/2014/chart" uri="{C3380CC4-5D6E-409C-BE32-E72D297353CC}">
                <c16:uniqueId val="{00000013-849A-4013-ADF2-57FF39BE32D2}"/>
              </c:ext>
            </c:extLst>
          </c:dPt>
          <c:dPt>
            <c:idx val="6"/>
            <c:invertIfNegative val="0"/>
            <c:bubble3D val="0"/>
            <c:extLst>
              <c:ext xmlns:c16="http://schemas.microsoft.com/office/drawing/2014/chart" uri="{C3380CC4-5D6E-409C-BE32-E72D297353CC}">
                <c16:uniqueId val="{00000014-849A-4013-ADF2-57FF39BE32D2}"/>
              </c:ext>
            </c:extLst>
          </c:dPt>
          <c:dPt>
            <c:idx val="9"/>
            <c:invertIfNegative val="0"/>
            <c:bubble3D val="0"/>
            <c:extLst>
              <c:ext xmlns:c16="http://schemas.microsoft.com/office/drawing/2014/chart" uri="{C3380CC4-5D6E-409C-BE32-E72D297353CC}">
                <c16:uniqueId val="{00000015-849A-4013-ADF2-57FF39BE32D2}"/>
              </c:ext>
            </c:extLst>
          </c:dPt>
          <c:dPt>
            <c:idx val="12"/>
            <c:invertIfNegative val="0"/>
            <c:bubble3D val="0"/>
            <c:extLst>
              <c:ext xmlns:c16="http://schemas.microsoft.com/office/drawing/2014/chart" uri="{C3380CC4-5D6E-409C-BE32-E72D297353CC}">
                <c16:uniqueId val="{00000016-849A-4013-ADF2-57FF39BE32D2}"/>
              </c:ext>
            </c:extLst>
          </c:dPt>
          <c:dPt>
            <c:idx val="15"/>
            <c:invertIfNegative val="0"/>
            <c:bubble3D val="0"/>
            <c:extLst>
              <c:ext xmlns:c16="http://schemas.microsoft.com/office/drawing/2014/chart" uri="{C3380CC4-5D6E-409C-BE32-E72D297353CC}">
                <c16:uniqueId val="{00000017-849A-4013-ADF2-57FF39BE32D2}"/>
              </c:ext>
            </c:extLst>
          </c:dPt>
          <c:dPt>
            <c:idx val="18"/>
            <c:invertIfNegative val="0"/>
            <c:bubble3D val="0"/>
            <c:extLst>
              <c:ext xmlns:c16="http://schemas.microsoft.com/office/drawing/2014/chart" uri="{C3380CC4-5D6E-409C-BE32-E72D297353CC}">
                <c16:uniqueId val="{00000018-849A-4013-ADF2-57FF39BE32D2}"/>
              </c:ext>
            </c:extLst>
          </c:dPt>
          <c:dPt>
            <c:idx val="21"/>
            <c:invertIfNegative val="0"/>
            <c:bubble3D val="0"/>
            <c:extLst>
              <c:ext xmlns:c16="http://schemas.microsoft.com/office/drawing/2014/chart" uri="{C3380CC4-5D6E-409C-BE32-E72D297353CC}">
                <c16:uniqueId val="{00000019-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Arkusz1!$D$3:$D$9</c:f>
              <c:numCache>
                <c:formatCode>0</c:formatCode>
                <c:ptCount val="7"/>
                <c:pt idx="0">
                  <c:v>37</c:v>
                </c:pt>
                <c:pt idx="1">
                  <c:v>39</c:v>
                </c:pt>
                <c:pt idx="2">
                  <c:v>38</c:v>
                </c:pt>
                <c:pt idx="3">
                  <c:v>43</c:v>
                </c:pt>
                <c:pt idx="4">
                  <c:v>42</c:v>
                </c:pt>
                <c:pt idx="5">
                  <c:v>36.879358417142619</c:v>
                </c:pt>
                <c:pt idx="6">
                  <c:v>17.2</c:v>
                </c:pt>
              </c:numCache>
            </c:numRef>
          </c:val>
          <c:extLst>
            <c:ext xmlns:c16="http://schemas.microsoft.com/office/drawing/2014/chart" uri="{C3380CC4-5D6E-409C-BE32-E72D297353CC}">
              <c16:uniqueId val="{0000001A-849A-4013-ADF2-57FF39BE32D2}"/>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849A-4013-ADF2-57FF39BE32D2}"/>
              </c:ext>
            </c:extLst>
          </c:dPt>
          <c:dPt>
            <c:idx val="3"/>
            <c:invertIfNegative val="0"/>
            <c:bubble3D val="0"/>
            <c:extLst>
              <c:ext xmlns:c16="http://schemas.microsoft.com/office/drawing/2014/chart" uri="{C3380CC4-5D6E-409C-BE32-E72D297353CC}">
                <c16:uniqueId val="{0000001C-849A-4013-ADF2-57FF39BE32D2}"/>
              </c:ext>
            </c:extLst>
          </c:dPt>
          <c:dPt>
            <c:idx val="6"/>
            <c:invertIfNegative val="0"/>
            <c:bubble3D val="0"/>
            <c:extLst>
              <c:ext xmlns:c16="http://schemas.microsoft.com/office/drawing/2014/chart" uri="{C3380CC4-5D6E-409C-BE32-E72D297353CC}">
                <c16:uniqueId val="{0000001D-849A-4013-ADF2-57FF39BE32D2}"/>
              </c:ext>
            </c:extLst>
          </c:dPt>
          <c:dPt>
            <c:idx val="9"/>
            <c:invertIfNegative val="0"/>
            <c:bubble3D val="0"/>
            <c:extLst>
              <c:ext xmlns:c16="http://schemas.microsoft.com/office/drawing/2014/chart" uri="{C3380CC4-5D6E-409C-BE32-E72D297353CC}">
                <c16:uniqueId val="{0000001E-849A-4013-ADF2-57FF39BE32D2}"/>
              </c:ext>
            </c:extLst>
          </c:dPt>
          <c:dPt>
            <c:idx val="12"/>
            <c:invertIfNegative val="0"/>
            <c:bubble3D val="0"/>
            <c:extLst>
              <c:ext xmlns:c16="http://schemas.microsoft.com/office/drawing/2014/chart" uri="{C3380CC4-5D6E-409C-BE32-E72D297353CC}">
                <c16:uniqueId val="{0000001F-849A-4013-ADF2-57FF39BE32D2}"/>
              </c:ext>
            </c:extLst>
          </c:dPt>
          <c:dPt>
            <c:idx val="15"/>
            <c:invertIfNegative val="0"/>
            <c:bubble3D val="0"/>
            <c:extLst>
              <c:ext xmlns:c16="http://schemas.microsoft.com/office/drawing/2014/chart" uri="{C3380CC4-5D6E-409C-BE32-E72D297353CC}">
                <c16:uniqueId val="{00000020-849A-4013-ADF2-57FF39BE32D2}"/>
              </c:ext>
            </c:extLst>
          </c:dPt>
          <c:dPt>
            <c:idx val="18"/>
            <c:invertIfNegative val="0"/>
            <c:bubble3D val="0"/>
            <c:extLst>
              <c:ext xmlns:c16="http://schemas.microsoft.com/office/drawing/2014/chart" uri="{C3380CC4-5D6E-409C-BE32-E72D297353CC}">
                <c16:uniqueId val="{00000021-849A-4013-ADF2-57FF39BE32D2}"/>
              </c:ext>
            </c:extLst>
          </c:dPt>
          <c:dPt>
            <c:idx val="21"/>
            <c:invertIfNegative val="0"/>
            <c:bubble3D val="0"/>
            <c:extLst>
              <c:ext xmlns:c16="http://schemas.microsoft.com/office/drawing/2014/chart" uri="{C3380CC4-5D6E-409C-BE32-E72D297353CC}">
                <c16:uniqueId val="{00000022-849A-4013-ADF2-57FF39BE32D2}"/>
              </c:ext>
            </c:extLst>
          </c:dPt>
          <c:dLbls>
            <c:numFmt formatCode="#,##0"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Arkusz1!$E$3:$E$9</c:f>
              <c:numCache>
                <c:formatCode>0</c:formatCode>
                <c:ptCount val="7"/>
                <c:pt idx="0">
                  <c:v>32</c:v>
                </c:pt>
                <c:pt idx="1">
                  <c:v>40</c:v>
                </c:pt>
                <c:pt idx="2">
                  <c:v>33</c:v>
                </c:pt>
                <c:pt idx="3">
                  <c:v>32</c:v>
                </c:pt>
                <c:pt idx="4">
                  <c:v>28.000000000000004</c:v>
                </c:pt>
                <c:pt idx="5">
                  <c:v>41</c:v>
                </c:pt>
                <c:pt idx="6">
                  <c:v>55.9</c:v>
                </c:pt>
              </c:numCache>
            </c:numRef>
          </c:val>
          <c:extLst>
            <c:ext xmlns:c16="http://schemas.microsoft.com/office/drawing/2014/chart" uri="{C3380CC4-5D6E-409C-BE32-E72D297353CC}">
              <c16:uniqueId val="{00000023-849A-4013-ADF2-57FF39BE32D2}"/>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Pt>
            <c:idx val="6"/>
            <c:invertIfNegative val="0"/>
            <c:bubble3D val="0"/>
            <c:spPr>
              <a:solidFill>
                <a:srgbClr val="E54337"/>
              </a:solidFill>
              <a:ln>
                <a:solidFill>
                  <a:sysClr val="window" lastClr="FFFFFF"/>
                </a:solidFill>
              </a:ln>
            </c:spPr>
            <c:extLst>
              <c:ext xmlns:c16="http://schemas.microsoft.com/office/drawing/2014/chart" uri="{C3380CC4-5D6E-409C-BE32-E72D297353CC}">
                <c16:uniqueId val="{00000029-4FCF-48E9-8E08-539F80CD555F}"/>
              </c:ext>
            </c:extLst>
          </c:dPt>
          <c:dLbls>
            <c:dLbl>
              <c:idx val="1"/>
              <c:delete val="1"/>
              <c:extLst>
                <c:ext xmlns:c15="http://schemas.microsoft.com/office/drawing/2012/chart" uri="{CE6537A1-D6FC-4f65-9D91-7224C49458BB}"/>
                <c:ext xmlns:c16="http://schemas.microsoft.com/office/drawing/2014/chart" uri="{C3380CC4-5D6E-409C-BE32-E72D297353CC}">
                  <c16:uniqueId val="{0000002B-602B-48B7-9BDD-150D28BDA511}"/>
                </c:ext>
              </c:extLst>
            </c:dLbl>
            <c:dLbl>
              <c:idx val="2"/>
              <c:layout>
                <c:manualLayout>
                  <c:x val="-4.4620086141819086E-17"/>
                  <c:y val="7.62906867393270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D-602B-48B7-9BDD-150D28BDA511}"/>
                </c:ext>
              </c:extLst>
            </c:dLbl>
            <c:dLbl>
              <c:idx val="3"/>
              <c:delete val="1"/>
              <c:extLst>
                <c:ext xmlns:c15="http://schemas.microsoft.com/office/drawing/2012/chart" uri="{CE6537A1-D6FC-4f65-9D91-7224C49458BB}"/>
                <c:ext xmlns:c16="http://schemas.microsoft.com/office/drawing/2014/chart" uri="{C3380CC4-5D6E-409C-BE32-E72D297353CC}">
                  <c16:uniqueId val="{0000002C-602B-48B7-9BDD-150D28BDA511}"/>
                </c:ext>
              </c:extLst>
            </c:dLbl>
            <c:dLbl>
              <c:idx val="4"/>
              <c:layout>
                <c:manualLayout>
                  <c:x val="9.7354039847698422E-3"/>
                  <c:y val="7.62906867393270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E-602B-48B7-9BDD-150D28BDA511}"/>
                </c:ext>
              </c:extLst>
            </c:dLbl>
            <c:dLbl>
              <c:idx val="6"/>
              <c:delete val="1"/>
              <c:extLst>
                <c:ext xmlns:c15="http://schemas.microsoft.com/office/drawing/2012/chart" uri="{CE6537A1-D6FC-4f65-9D91-7224C49458BB}"/>
                <c:ext xmlns:c16="http://schemas.microsoft.com/office/drawing/2014/chart" uri="{C3380CC4-5D6E-409C-BE32-E72D297353CC}">
                  <c16:uniqueId val="{00000029-4FCF-48E9-8E08-539F80CD555F}"/>
                </c:ext>
              </c:extLst>
            </c:dLbl>
            <c:spPr>
              <a:noFill/>
              <a:ln>
                <a:noFill/>
              </a:ln>
              <a:effectLst/>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Arkusz1!$F$3:$F$9</c:f>
              <c:numCache>
                <c:formatCode>0</c:formatCode>
                <c:ptCount val="7"/>
                <c:pt idx="0">
                  <c:v>3</c:v>
                </c:pt>
                <c:pt idx="1">
                  <c:v>1</c:v>
                </c:pt>
                <c:pt idx="2">
                  <c:v>2</c:v>
                </c:pt>
                <c:pt idx="3">
                  <c:v>1</c:v>
                </c:pt>
                <c:pt idx="4">
                  <c:v>2</c:v>
                </c:pt>
                <c:pt idx="6">
                  <c:v>2.7</c:v>
                </c:pt>
              </c:numCache>
            </c:numRef>
          </c:val>
          <c:extLst>
            <c:ext xmlns:c16="http://schemas.microsoft.com/office/drawing/2014/chart" uri="{C3380CC4-5D6E-409C-BE32-E72D297353CC}">
              <c16:uniqueId val="{00000026-849A-4013-ADF2-57FF39BE32D2}"/>
            </c:ext>
          </c:extLst>
        </c:ser>
        <c:dLbls>
          <c:dLblPos val="ctr"/>
          <c:showLegendKey val="0"/>
          <c:showVal val="1"/>
          <c:showCatName val="0"/>
          <c:showSerName val="0"/>
          <c:showPercent val="0"/>
          <c:showBubbleSize val="0"/>
        </c:dLbls>
        <c:gapWidth val="40"/>
        <c:overlap val="100"/>
        <c:axId val="803161872"/>
        <c:axId val="80316814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7-849A-4013-ADF2-57FF39BE32D2}"/>
                    </c:ext>
                  </c:extLst>
                </c:dPt>
                <c:dPt>
                  <c:idx val="1"/>
                  <c:invertIfNegative val="0"/>
                  <c:bubble3D val="0"/>
                  <c:extLst>
                    <c:ext xmlns:c16="http://schemas.microsoft.com/office/drawing/2014/chart" uri="{C3380CC4-5D6E-409C-BE32-E72D297353CC}">
                      <c16:uniqueId val="{00000028-849A-4013-ADF2-57FF39BE32D2}"/>
                    </c:ext>
                  </c:extLst>
                </c:dPt>
                <c:dPt>
                  <c:idx val="2"/>
                  <c:invertIfNegative val="0"/>
                  <c:bubble3D val="0"/>
                  <c:extLst>
                    <c:ext xmlns:c16="http://schemas.microsoft.com/office/drawing/2014/chart" uri="{C3380CC4-5D6E-409C-BE32-E72D297353CC}">
                      <c16:uniqueId val="{00000029-849A-4013-ADF2-57FF39BE32D2}"/>
                    </c:ext>
                  </c:extLst>
                </c:dPt>
                <c:dPt>
                  <c:idx val="3"/>
                  <c:invertIfNegative val="0"/>
                  <c:bubble3D val="0"/>
                  <c:extLst>
                    <c:ext xmlns:c16="http://schemas.microsoft.com/office/drawing/2014/chart" uri="{C3380CC4-5D6E-409C-BE32-E72D297353CC}">
                      <c16:uniqueId val="{0000002A-849A-4013-ADF2-57FF39BE32D2}"/>
                    </c:ext>
                  </c:extLst>
                </c:dPt>
                <c:dPt>
                  <c:idx val="4"/>
                  <c:invertIfNegative val="0"/>
                  <c:bubble3D val="0"/>
                  <c:extLst>
                    <c:ext xmlns:c16="http://schemas.microsoft.com/office/drawing/2014/chart" uri="{C3380CC4-5D6E-409C-BE32-E72D297353CC}">
                      <c16:uniqueId val="{0000002B-849A-4013-ADF2-57FF39BE32D2}"/>
                    </c:ext>
                  </c:extLst>
                </c:dPt>
                <c:dPt>
                  <c:idx val="6"/>
                  <c:invertIfNegative val="0"/>
                  <c:bubble3D val="0"/>
                  <c:extLst>
                    <c:ext xmlns:c16="http://schemas.microsoft.com/office/drawing/2014/chart" uri="{C3380CC4-5D6E-409C-BE32-E72D297353CC}">
                      <c16:uniqueId val="{0000002C-849A-4013-ADF2-57FF39BE32D2}"/>
                    </c:ext>
                  </c:extLst>
                </c:dPt>
                <c:dPt>
                  <c:idx val="9"/>
                  <c:invertIfNegative val="0"/>
                  <c:bubble3D val="0"/>
                  <c:extLst>
                    <c:ext xmlns:c16="http://schemas.microsoft.com/office/drawing/2014/chart" uri="{C3380CC4-5D6E-409C-BE32-E72D297353CC}">
                      <c16:uniqueId val="{0000002D-849A-4013-ADF2-57FF39BE32D2}"/>
                    </c:ext>
                  </c:extLst>
                </c:dPt>
                <c:dPt>
                  <c:idx val="12"/>
                  <c:invertIfNegative val="0"/>
                  <c:bubble3D val="0"/>
                  <c:extLst>
                    <c:ext xmlns:c16="http://schemas.microsoft.com/office/drawing/2014/chart" uri="{C3380CC4-5D6E-409C-BE32-E72D297353CC}">
                      <c16:uniqueId val="{0000002E-849A-4013-ADF2-57FF39BE32D2}"/>
                    </c:ext>
                  </c:extLst>
                </c:dPt>
                <c:dLbls>
                  <c:dLbl>
                    <c:idx val="18"/>
                    <c:delete val="1"/>
                    <c:extLst>
                      <c:ext uri="{CE6537A1-D6FC-4f65-9D91-7224C49458BB}"/>
                      <c:ext xmlns:c16="http://schemas.microsoft.com/office/drawing/2014/chart" uri="{C3380CC4-5D6E-409C-BE32-E72D297353CC}">
                        <c16:uniqueId val="{0000002F-849A-4013-ADF2-57FF39BE32D2}"/>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Arkusz1!$A$3:$A$9</c15:sqref>
                        </c15:formulaRef>
                      </c:ext>
                    </c:extLst>
                    <c:numCache>
                      <c:formatCode>General</c:formatCode>
                      <c:ptCount val="7"/>
                      <c:pt idx="0">
                        <c:v>2011</c:v>
                      </c:pt>
                      <c:pt idx="1">
                        <c:v>2012</c:v>
                      </c:pt>
                      <c:pt idx="2">
                        <c:v>2013</c:v>
                      </c:pt>
                      <c:pt idx="3">
                        <c:v>2014</c:v>
                      </c:pt>
                      <c:pt idx="4">
                        <c:v>2018</c:v>
                      </c:pt>
                      <c:pt idx="5">
                        <c:v>2020</c:v>
                      </c:pt>
                      <c:pt idx="6">
                        <c:v>2022</c:v>
                      </c:pt>
                    </c:numCache>
                  </c:numRef>
                </c:val>
                <c:extLst>
                  <c:ext xmlns:c16="http://schemas.microsoft.com/office/drawing/2014/chart" uri="{C3380CC4-5D6E-409C-BE32-E72D297353CC}">
                    <c16:uniqueId val="{00000030-849A-4013-ADF2-57FF39BE32D2}"/>
                  </c:ext>
                </c:extLst>
              </c15:ser>
            </c15:filteredBarSeries>
          </c:ext>
        </c:extLst>
      </c:barChart>
      <c:catAx>
        <c:axId val="803161872"/>
        <c:scaling>
          <c:orientation val="minMax"/>
        </c:scaling>
        <c:delete val="1"/>
        <c:axPos val="t"/>
        <c:numFmt formatCode="General" sourceLinked="1"/>
        <c:majorTickMark val="out"/>
        <c:minorTickMark val="none"/>
        <c:tickLblPos val="nextTo"/>
        <c:crossAx val="803168144"/>
        <c:crosses val="autoZero"/>
        <c:auto val="1"/>
        <c:lblAlgn val="ctr"/>
        <c:lblOffset val="100"/>
        <c:noMultiLvlLbl val="0"/>
      </c:catAx>
      <c:valAx>
        <c:axId val="803168144"/>
        <c:scaling>
          <c:orientation val="maxMin"/>
        </c:scaling>
        <c:delete val="1"/>
        <c:axPos val="l"/>
        <c:numFmt formatCode="0%" sourceLinked="1"/>
        <c:majorTickMark val="out"/>
        <c:minorTickMark val="none"/>
        <c:tickLblPos val="nextTo"/>
        <c:crossAx val="80316187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defRPr/>
      </a:pPr>
      <a:endParaRPr lang="pl-PL"/>
    </a:p>
  </c:txPr>
  <c:externalData r:id="rId2">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0051-4095-815B-A8A962B498F1}"/>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0051-4095-815B-A8A962B498F1}"/>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0051-4095-815B-A8A962B498F1}"/>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0051-4095-815B-A8A962B498F1}"/>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0051-4095-815B-A8A962B498F1}"/>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0051-4095-815B-A8A962B498F1}"/>
            </c:ext>
          </c:extLst>
        </c:ser>
        <c:dLbls>
          <c:showLegendKey val="0"/>
          <c:showVal val="1"/>
          <c:showCatName val="0"/>
          <c:showSerName val="0"/>
          <c:showPercent val="0"/>
          <c:showBubbleSize val="0"/>
        </c:dLbls>
        <c:gapWidth val="56"/>
        <c:overlap val="100"/>
        <c:axId val="803162264"/>
        <c:axId val="803169712"/>
      </c:barChart>
      <c:catAx>
        <c:axId val="803162264"/>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803169712"/>
        <c:crosses val="autoZero"/>
        <c:auto val="1"/>
        <c:lblAlgn val="ctr"/>
        <c:lblOffset val="100"/>
        <c:tickLblSkip val="1"/>
        <c:tickMarkSkip val="1"/>
        <c:noMultiLvlLbl val="0"/>
      </c:catAx>
      <c:valAx>
        <c:axId val="803169712"/>
        <c:scaling>
          <c:orientation val="minMax"/>
        </c:scaling>
        <c:delete val="0"/>
        <c:axPos val="t"/>
        <c:numFmt formatCode="0%" sourceLinked="1"/>
        <c:majorTickMark val="none"/>
        <c:minorTickMark val="none"/>
        <c:tickLblPos val="none"/>
        <c:spPr>
          <a:ln w="9572">
            <a:noFill/>
          </a:ln>
        </c:spPr>
        <c:crossAx val="803162264"/>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zgadzam się </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0821-4485-B90F-F19D8E414573}"/>
              </c:ext>
            </c:extLst>
          </c:dPt>
          <c:dPt>
            <c:idx val="3"/>
            <c:invertIfNegative val="0"/>
            <c:bubble3D val="0"/>
            <c:extLst>
              <c:ext xmlns:c16="http://schemas.microsoft.com/office/drawing/2014/chart" uri="{C3380CC4-5D6E-409C-BE32-E72D297353CC}">
                <c16:uniqueId val="{00000001-0821-4485-B90F-F19D8E414573}"/>
              </c:ext>
            </c:extLst>
          </c:dPt>
          <c:dPt>
            <c:idx val="6"/>
            <c:invertIfNegative val="0"/>
            <c:bubble3D val="0"/>
            <c:extLst>
              <c:ext xmlns:c16="http://schemas.microsoft.com/office/drawing/2014/chart" uri="{C3380CC4-5D6E-409C-BE32-E72D297353CC}">
                <c16:uniqueId val="{00000002-0821-4485-B90F-F19D8E414573}"/>
              </c:ext>
            </c:extLst>
          </c:dPt>
          <c:dPt>
            <c:idx val="9"/>
            <c:invertIfNegative val="0"/>
            <c:bubble3D val="0"/>
            <c:extLst>
              <c:ext xmlns:c16="http://schemas.microsoft.com/office/drawing/2014/chart" uri="{C3380CC4-5D6E-409C-BE32-E72D297353CC}">
                <c16:uniqueId val="{00000003-0821-4485-B90F-F19D8E414573}"/>
              </c:ext>
            </c:extLst>
          </c:dPt>
          <c:dPt>
            <c:idx val="12"/>
            <c:invertIfNegative val="0"/>
            <c:bubble3D val="0"/>
            <c:extLst>
              <c:ext xmlns:c16="http://schemas.microsoft.com/office/drawing/2014/chart" uri="{C3380CC4-5D6E-409C-BE32-E72D297353CC}">
                <c16:uniqueId val="{00000004-0821-4485-B90F-F19D8E414573}"/>
              </c:ext>
            </c:extLst>
          </c:dPt>
          <c:dPt>
            <c:idx val="15"/>
            <c:invertIfNegative val="0"/>
            <c:bubble3D val="0"/>
            <c:extLst>
              <c:ext xmlns:c16="http://schemas.microsoft.com/office/drawing/2014/chart" uri="{C3380CC4-5D6E-409C-BE32-E72D297353CC}">
                <c16:uniqueId val="{00000005-0821-4485-B90F-F19D8E414573}"/>
              </c:ext>
            </c:extLst>
          </c:dPt>
          <c:dPt>
            <c:idx val="18"/>
            <c:invertIfNegative val="0"/>
            <c:bubble3D val="0"/>
            <c:extLst>
              <c:ext xmlns:c16="http://schemas.microsoft.com/office/drawing/2014/chart" uri="{C3380CC4-5D6E-409C-BE32-E72D297353CC}">
                <c16:uniqueId val="{00000006-0821-4485-B90F-F19D8E414573}"/>
              </c:ext>
            </c:extLst>
          </c:dPt>
          <c:dPt>
            <c:idx val="21"/>
            <c:invertIfNegative val="0"/>
            <c:bubble3D val="0"/>
            <c:extLst>
              <c:ext xmlns:c16="http://schemas.microsoft.com/office/drawing/2014/chart" uri="{C3380CC4-5D6E-409C-BE32-E72D297353CC}">
                <c16:uniqueId val="{00000007-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0.00</c:formatCode>
                <c:ptCount val="5"/>
                <c:pt idx="0">
                  <c:v>62.068965517241381</c:v>
                </c:pt>
                <c:pt idx="1">
                  <c:v>59.756097560975604</c:v>
                </c:pt>
                <c:pt idx="2">
                  <c:v>67.29857819905213</c:v>
                </c:pt>
                <c:pt idx="3">
                  <c:v>72.985781990521332</c:v>
                </c:pt>
                <c:pt idx="4">
                  <c:v>78.547854785478549</c:v>
                </c:pt>
              </c:numCache>
            </c:numRef>
          </c:val>
          <c:extLst>
            <c:ext xmlns:c16="http://schemas.microsoft.com/office/drawing/2014/chart" uri="{C3380CC4-5D6E-409C-BE32-E72D297353CC}">
              <c16:uniqueId val="{00000008-0821-4485-B90F-F19D8E414573}"/>
            </c:ext>
          </c:extLst>
        </c:ser>
        <c:ser>
          <c:idx val="4"/>
          <c:order val="2"/>
          <c:tx>
            <c:strRef>
              <c:f>Arkusz1!$C$2</c:f>
              <c:strCache>
                <c:ptCount val="1"/>
                <c:pt idx="0">
                  <c:v>raczej się zgadzam</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0821-4485-B90F-F19D8E414573}"/>
              </c:ext>
            </c:extLst>
          </c:dPt>
          <c:dPt>
            <c:idx val="3"/>
            <c:invertIfNegative val="0"/>
            <c:bubble3D val="0"/>
            <c:extLst>
              <c:ext xmlns:c16="http://schemas.microsoft.com/office/drawing/2014/chart" uri="{C3380CC4-5D6E-409C-BE32-E72D297353CC}">
                <c16:uniqueId val="{0000000A-0821-4485-B90F-F19D8E414573}"/>
              </c:ext>
            </c:extLst>
          </c:dPt>
          <c:dPt>
            <c:idx val="6"/>
            <c:invertIfNegative val="0"/>
            <c:bubble3D val="0"/>
            <c:extLst>
              <c:ext xmlns:c16="http://schemas.microsoft.com/office/drawing/2014/chart" uri="{C3380CC4-5D6E-409C-BE32-E72D297353CC}">
                <c16:uniqueId val="{0000000B-0821-4485-B90F-F19D8E414573}"/>
              </c:ext>
            </c:extLst>
          </c:dPt>
          <c:dPt>
            <c:idx val="9"/>
            <c:invertIfNegative val="0"/>
            <c:bubble3D val="0"/>
            <c:extLst>
              <c:ext xmlns:c16="http://schemas.microsoft.com/office/drawing/2014/chart" uri="{C3380CC4-5D6E-409C-BE32-E72D297353CC}">
                <c16:uniqueId val="{0000000C-0821-4485-B90F-F19D8E414573}"/>
              </c:ext>
            </c:extLst>
          </c:dPt>
          <c:dPt>
            <c:idx val="12"/>
            <c:invertIfNegative val="0"/>
            <c:bubble3D val="0"/>
            <c:extLst>
              <c:ext xmlns:c16="http://schemas.microsoft.com/office/drawing/2014/chart" uri="{C3380CC4-5D6E-409C-BE32-E72D297353CC}">
                <c16:uniqueId val="{0000000D-0821-4485-B90F-F19D8E414573}"/>
              </c:ext>
            </c:extLst>
          </c:dPt>
          <c:dPt>
            <c:idx val="15"/>
            <c:invertIfNegative val="0"/>
            <c:bubble3D val="0"/>
            <c:extLst>
              <c:ext xmlns:c16="http://schemas.microsoft.com/office/drawing/2014/chart" uri="{C3380CC4-5D6E-409C-BE32-E72D297353CC}">
                <c16:uniqueId val="{0000000E-0821-4485-B90F-F19D8E414573}"/>
              </c:ext>
            </c:extLst>
          </c:dPt>
          <c:dPt>
            <c:idx val="18"/>
            <c:invertIfNegative val="0"/>
            <c:bubble3D val="0"/>
            <c:extLst>
              <c:ext xmlns:c16="http://schemas.microsoft.com/office/drawing/2014/chart" uri="{C3380CC4-5D6E-409C-BE32-E72D297353CC}">
                <c16:uniqueId val="{0000000F-0821-4485-B90F-F19D8E414573}"/>
              </c:ext>
            </c:extLst>
          </c:dPt>
          <c:dPt>
            <c:idx val="21"/>
            <c:invertIfNegative val="0"/>
            <c:bubble3D val="0"/>
            <c:extLst>
              <c:ext xmlns:c16="http://schemas.microsoft.com/office/drawing/2014/chart" uri="{C3380CC4-5D6E-409C-BE32-E72D297353CC}">
                <c16:uniqueId val="{00000010-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0.00</c:formatCode>
                <c:ptCount val="5"/>
                <c:pt idx="0">
                  <c:v>34.482758620689658</c:v>
                </c:pt>
                <c:pt idx="1">
                  <c:v>28.455284552845526</c:v>
                </c:pt>
                <c:pt idx="2">
                  <c:v>26.540284360189574</c:v>
                </c:pt>
                <c:pt idx="3">
                  <c:v>20.85308056872038</c:v>
                </c:pt>
                <c:pt idx="4">
                  <c:v>15.511551155115511</c:v>
                </c:pt>
              </c:numCache>
            </c:numRef>
          </c:val>
          <c:extLst>
            <c:ext xmlns:c16="http://schemas.microsoft.com/office/drawing/2014/chart" uri="{C3380CC4-5D6E-409C-BE32-E72D297353CC}">
              <c16:uniqueId val="{00000011-0821-4485-B90F-F19D8E414573}"/>
            </c:ext>
          </c:extLst>
        </c:ser>
        <c:ser>
          <c:idx val="5"/>
          <c:order val="3"/>
          <c:tx>
            <c:strRef>
              <c:f>Arkusz1!$E$2</c:f>
              <c:strCache>
                <c:ptCount val="1"/>
                <c:pt idx="0">
                  <c:v>nie zgadzam się</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0821-4485-B90F-F19D8E414573}"/>
              </c:ext>
            </c:extLst>
          </c:dPt>
          <c:dPt>
            <c:idx val="3"/>
            <c:invertIfNegative val="0"/>
            <c:bubble3D val="0"/>
            <c:extLst>
              <c:ext xmlns:c16="http://schemas.microsoft.com/office/drawing/2014/chart" uri="{C3380CC4-5D6E-409C-BE32-E72D297353CC}">
                <c16:uniqueId val="{00000013-0821-4485-B90F-F19D8E414573}"/>
              </c:ext>
            </c:extLst>
          </c:dPt>
          <c:dPt>
            <c:idx val="6"/>
            <c:invertIfNegative val="0"/>
            <c:bubble3D val="0"/>
            <c:extLst>
              <c:ext xmlns:c16="http://schemas.microsoft.com/office/drawing/2014/chart" uri="{C3380CC4-5D6E-409C-BE32-E72D297353CC}">
                <c16:uniqueId val="{00000014-0821-4485-B90F-F19D8E414573}"/>
              </c:ext>
            </c:extLst>
          </c:dPt>
          <c:dPt>
            <c:idx val="9"/>
            <c:invertIfNegative val="0"/>
            <c:bubble3D val="0"/>
            <c:extLst>
              <c:ext xmlns:c16="http://schemas.microsoft.com/office/drawing/2014/chart" uri="{C3380CC4-5D6E-409C-BE32-E72D297353CC}">
                <c16:uniqueId val="{00000015-0821-4485-B90F-F19D8E414573}"/>
              </c:ext>
            </c:extLst>
          </c:dPt>
          <c:dPt>
            <c:idx val="12"/>
            <c:invertIfNegative val="0"/>
            <c:bubble3D val="0"/>
            <c:extLst>
              <c:ext xmlns:c16="http://schemas.microsoft.com/office/drawing/2014/chart" uri="{C3380CC4-5D6E-409C-BE32-E72D297353CC}">
                <c16:uniqueId val="{00000016-0821-4485-B90F-F19D8E414573}"/>
              </c:ext>
            </c:extLst>
          </c:dPt>
          <c:dPt>
            <c:idx val="15"/>
            <c:invertIfNegative val="0"/>
            <c:bubble3D val="0"/>
            <c:extLst>
              <c:ext xmlns:c16="http://schemas.microsoft.com/office/drawing/2014/chart" uri="{C3380CC4-5D6E-409C-BE32-E72D297353CC}">
                <c16:uniqueId val="{00000017-0821-4485-B90F-F19D8E414573}"/>
              </c:ext>
            </c:extLst>
          </c:dPt>
          <c:dPt>
            <c:idx val="18"/>
            <c:invertIfNegative val="0"/>
            <c:bubble3D val="0"/>
            <c:extLst>
              <c:ext xmlns:c16="http://schemas.microsoft.com/office/drawing/2014/chart" uri="{C3380CC4-5D6E-409C-BE32-E72D297353CC}">
                <c16:uniqueId val="{00000018-0821-4485-B90F-F19D8E414573}"/>
              </c:ext>
            </c:extLst>
          </c:dPt>
          <c:dPt>
            <c:idx val="21"/>
            <c:invertIfNegative val="0"/>
            <c:bubble3D val="0"/>
            <c:extLst>
              <c:ext xmlns:c16="http://schemas.microsoft.com/office/drawing/2014/chart" uri="{C3380CC4-5D6E-409C-BE32-E72D297353CC}">
                <c16:uniqueId val="{00000019-0821-4485-B90F-F19D8E414573}"/>
              </c:ext>
            </c:extLst>
          </c:dPt>
          <c:dLbls>
            <c:delete val="1"/>
          </c:dLbls>
          <c:val>
            <c:numRef>
              <c:f>Arkusz1!$D$3:$D$7</c:f>
              <c:numCache>
                <c:formatCode>0.00</c:formatCode>
                <c:ptCount val="5"/>
                <c:pt idx="0">
                  <c:v>0</c:v>
                </c:pt>
                <c:pt idx="1">
                  <c:v>2.8455284552845526</c:v>
                </c:pt>
                <c:pt idx="2">
                  <c:v>0.94786729857819907</c:v>
                </c:pt>
                <c:pt idx="3">
                  <c:v>1.4218009478672986</c:v>
                </c:pt>
                <c:pt idx="4">
                  <c:v>2.3102310231023102</c:v>
                </c:pt>
              </c:numCache>
            </c:numRef>
          </c:val>
          <c:extLst>
            <c:ext xmlns:c16="http://schemas.microsoft.com/office/drawing/2014/chart" uri="{C3380CC4-5D6E-409C-BE32-E72D297353CC}">
              <c16:uniqueId val="{0000001A-0821-4485-B90F-F19D8E414573}"/>
            </c:ext>
          </c:extLst>
        </c:ser>
        <c:ser>
          <c:idx val="2"/>
          <c:order val="4"/>
          <c:tx>
            <c:strRef>
              <c:f>Arkusz1!#REF!</c:f>
              <c:strCache>
                <c:ptCount val="1"/>
                <c:pt idx="0">
                  <c:v>#REF!</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0821-4485-B90F-F19D8E414573}"/>
              </c:ext>
            </c:extLst>
          </c:dPt>
          <c:dPt>
            <c:idx val="3"/>
            <c:invertIfNegative val="0"/>
            <c:bubble3D val="0"/>
            <c:extLst>
              <c:ext xmlns:c16="http://schemas.microsoft.com/office/drawing/2014/chart" uri="{C3380CC4-5D6E-409C-BE32-E72D297353CC}">
                <c16:uniqueId val="{0000001C-0821-4485-B90F-F19D8E414573}"/>
              </c:ext>
            </c:extLst>
          </c:dPt>
          <c:dPt>
            <c:idx val="6"/>
            <c:invertIfNegative val="0"/>
            <c:bubble3D val="0"/>
            <c:extLst>
              <c:ext xmlns:c16="http://schemas.microsoft.com/office/drawing/2014/chart" uri="{C3380CC4-5D6E-409C-BE32-E72D297353CC}">
                <c16:uniqueId val="{0000001D-0821-4485-B90F-F19D8E414573}"/>
              </c:ext>
            </c:extLst>
          </c:dPt>
          <c:dPt>
            <c:idx val="9"/>
            <c:invertIfNegative val="0"/>
            <c:bubble3D val="0"/>
            <c:extLst>
              <c:ext xmlns:c16="http://schemas.microsoft.com/office/drawing/2014/chart" uri="{C3380CC4-5D6E-409C-BE32-E72D297353CC}">
                <c16:uniqueId val="{0000001E-0821-4485-B90F-F19D8E414573}"/>
              </c:ext>
            </c:extLst>
          </c:dPt>
          <c:dPt>
            <c:idx val="12"/>
            <c:invertIfNegative val="0"/>
            <c:bubble3D val="0"/>
            <c:extLst>
              <c:ext xmlns:c16="http://schemas.microsoft.com/office/drawing/2014/chart" uri="{C3380CC4-5D6E-409C-BE32-E72D297353CC}">
                <c16:uniqueId val="{0000001F-0821-4485-B90F-F19D8E414573}"/>
              </c:ext>
            </c:extLst>
          </c:dPt>
          <c:dPt>
            <c:idx val="15"/>
            <c:invertIfNegative val="0"/>
            <c:bubble3D val="0"/>
            <c:extLst>
              <c:ext xmlns:c16="http://schemas.microsoft.com/office/drawing/2014/chart" uri="{C3380CC4-5D6E-409C-BE32-E72D297353CC}">
                <c16:uniqueId val="{00000020-0821-4485-B90F-F19D8E414573}"/>
              </c:ext>
            </c:extLst>
          </c:dPt>
          <c:dPt>
            <c:idx val="18"/>
            <c:invertIfNegative val="0"/>
            <c:bubble3D val="0"/>
            <c:extLst>
              <c:ext xmlns:c16="http://schemas.microsoft.com/office/drawing/2014/chart" uri="{C3380CC4-5D6E-409C-BE32-E72D297353CC}">
                <c16:uniqueId val="{00000021-0821-4485-B90F-F19D8E414573}"/>
              </c:ext>
            </c:extLst>
          </c:dPt>
          <c:dPt>
            <c:idx val="21"/>
            <c:invertIfNegative val="0"/>
            <c:bubble3D val="0"/>
            <c:extLst>
              <c:ext xmlns:c16="http://schemas.microsoft.com/office/drawing/2014/chart" uri="{C3380CC4-5D6E-409C-BE32-E72D297353CC}">
                <c16:uniqueId val="{00000022-0821-4485-B90F-F19D8E414573}"/>
              </c:ext>
            </c:extLst>
          </c:dPt>
          <c:dLbls>
            <c:delete val="1"/>
          </c:dLbls>
          <c:val>
            <c:numRef>
              <c:f>Arkusz1!$E$3:$E$7</c:f>
              <c:numCache>
                <c:formatCode>0.00</c:formatCode>
                <c:ptCount val="5"/>
                <c:pt idx="0">
                  <c:v>3.4482758620689653</c:v>
                </c:pt>
                <c:pt idx="1">
                  <c:v>3.2520325203252036</c:v>
                </c:pt>
                <c:pt idx="2">
                  <c:v>1.4218009478672986</c:v>
                </c:pt>
                <c:pt idx="3">
                  <c:v>2.3696682464454977</c:v>
                </c:pt>
                <c:pt idx="4">
                  <c:v>1.6501650165016499</c:v>
                </c:pt>
              </c:numCache>
            </c:numRef>
          </c:val>
          <c:extLst>
            <c:ext xmlns:c16="http://schemas.microsoft.com/office/drawing/2014/chart" uri="{C3380CC4-5D6E-409C-BE32-E72D297353CC}">
              <c16:uniqueId val="{00000023-0821-4485-B90F-F19D8E41457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2B-0A80-4687-91DE-968ED102B92A}"/>
                </c:ext>
              </c:extLst>
            </c:dLbl>
            <c:dLbl>
              <c:idx val="1"/>
              <c:numFmt formatCode="#,##0" sourceLinked="0"/>
              <c:spPr>
                <a:noFill/>
                <a:ln>
                  <a:noFill/>
                </a:ln>
                <a:effectLst/>
              </c:spPr>
              <c:txPr>
                <a:bodyPr wrap="square" lIns="38100" tIns="19050" rIns="38100" bIns="19050" anchor="ctr">
                  <a:spAutoFit/>
                </a:bodyPr>
                <a:lstStyle/>
                <a:p>
                  <a:pPr>
                    <a:defRPr sz="900">
                      <a:solidFill>
                        <a:schemeClr val="bg1"/>
                      </a:solidFill>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29-0A80-4687-91DE-968ED102B92A}"/>
                </c:ext>
              </c:extLst>
            </c:dLbl>
            <c:dLbl>
              <c:idx val="2"/>
              <c:delete val="1"/>
              <c:extLst>
                <c:ext xmlns:c15="http://schemas.microsoft.com/office/drawing/2012/chart" uri="{CE6537A1-D6FC-4f65-9D91-7224C49458BB}"/>
                <c:ext xmlns:c16="http://schemas.microsoft.com/office/drawing/2014/chart" uri="{C3380CC4-5D6E-409C-BE32-E72D297353CC}">
                  <c16:uniqueId val="{0000002A-0A80-4687-91DE-968ED102B92A}"/>
                </c:ext>
              </c:extLst>
            </c:dLbl>
            <c:dLbl>
              <c:idx val="3"/>
              <c:delete val="1"/>
              <c:extLst>
                <c:ext xmlns:c15="http://schemas.microsoft.com/office/drawing/2012/chart" uri="{CE6537A1-D6FC-4f65-9D91-7224C49458BB}"/>
                <c:ext xmlns:c16="http://schemas.microsoft.com/office/drawing/2014/chart" uri="{C3380CC4-5D6E-409C-BE32-E72D297353CC}">
                  <c16:uniqueId val="{00000028-0A80-4687-91DE-968ED102B92A}"/>
                </c:ext>
              </c:extLst>
            </c:dLbl>
            <c:dLbl>
              <c:idx val="4"/>
              <c:delete val="1"/>
              <c:extLst>
                <c:ext xmlns:c15="http://schemas.microsoft.com/office/drawing/2012/chart" uri="{CE6537A1-D6FC-4f65-9D91-7224C49458BB}"/>
                <c:ext xmlns:c16="http://schemas.microsoft.com/office/drawing/2014/chart" uri="{C3380CC4-5D6E-409C-BE32-E72D297353CC}">
                  <c16:uniqueId val="{00000028-B083-452D-943D-3CE3E0632179}"/>
                </c:ext>
              </c:extLst>
            </c:dLbl>
            <c:numFmt formatCode="#,##0" sourceLinked="0"/>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0.00</c:formatCode>
                <c:ptCount val="5"/>
                <c:pt idx="0">
                  <c:v>0</c:v>
                </c:pt>
                <c:pt idx="1">
                  <c:v>5.6910569105691051</c:v>
                </c:pt>
                <c:pt idx="2">
                  <c:v>3.7914691943127963</c:v>
                </c:pt>
                <c:pt idx="3">
                  <c:v>2.3696682464454977</c:v>
                </c:pt>
                <c:pt idx="4">
                  <c:v>1.9801980198019802</c:v>
                </c:pt>
              </c:numCache>
            </c:numRef>
          </c:val>
          <c:extLst>
            <c:ext xmlns:c16="http://schemas.microsoft.com/office/drawing/2014/chart" uri="{C3380CC4-5D6E-409C-BE32-E72D297353CC}">
              <c16:uniqueId val="{00000024-0821-4485-B90F-F19D8E414573}"/>
            </c:ext>
          </c:extLst>
        </c:ser>
        <c:dLbls>
          <c:dLblPos val="ctr"/>
          <c:showLegendKey val="0"/>
          <c:showVal val="1"/>
          <c:showCatName val="0"/>
          <c:showSerName val="0"/>
          <c:showPercent val="0"/>
          <c:showBubbleSize val="0"/>
        </c:dLbls>
        <c:gapWidth val="24"/>
        <c:overlap val="100"/>
        <c:axId val="803172064"/>
        <c:axId val="80316618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0821-4485-B90F-F19D8E414573}"/>
                    </c:ext>
                  </c:extLst>
                </c:dPt>
                <c:dPt>
                  <c:idx val="1"/>
                  <c:invertIfNegative val="0"/>
                  <c:bubble3D val="0"/>
                  <c:extLst>
                    <c:ext xmlns:c16="http://schemas.microsoft.com/office/drawing/2014/chart" uri="{C3380CC4-5D6E-409C-BE32-E72D297353CC}">
                      <c16:uniqueId val="{00000026-0821-4485-B90F-F19D8E414573}"/>
                    </c:ext>
                  </c:extLst>
                </c:dPt>
                <c:dPt>
                  <c:idx val="2"/>
                  <c:invertIfNegative val="0"/>
                  <c:bubble3D val="0"/>
                  <c:extLst>
                    <c:ext xmlns:c16="http://schemas.microsoft.com/office/drawing/2014/chart" uri="{C3380CC4-5D6E-409C-BE32-E72D297353CC}">
                      <c16:uniqueId val="{00000027-0821-4485-B90F-F19D8E414573}"/>
                    </c:ext>
                  </c:extLst>
                </c:dPt>
                <c:dPt>
                  <c:idx val="3"/>
                  <c:invertIfNegative val="0"/>
                  <c:bubble3D val="0"/>
                  <c:extLst>
                    <c:ext xmlns:c16="http://schemas.microsoft.com/office/drawing/2014/chart" uri="{C3380CC4-5D6E-409C-BE32-E72D297353CC}">
                      <c16:uniqueId val="{00000028-0821-4485-B90F-F19D8E414573}"/>
                    </c:ext>
                  </c:extLst>
                </c:dPt>
                <c:dPt>
                  <c:idx val="4"/>
                  <c:invertIfNegative val="0"/>
                  <c:bubble3D val="0"/>
                  <c:extLst>
                    <c:ext xmlns:c16="http://schemas.microsoft.com/office/drawing/2014/chart" uri="{C3380CC4-5D6E-409C-BE32-E72D297353CC}">
                      <c16:uniqueId val="{00000029-0821-4485-B90F-F19D8E414573}"/>
                    </c:ext>
                  </c:extLst>
                </c:dPt>
                <c:dPt>
                  <c:idx val="6"/>
                  <c:invertIfNegative val="0"/>
                  <c:bubble3D val="0"/>
                  <c:extLst>
                    <c:ext xmlns:c16="http://schemas.microsoft.com/office/drawing/2014/chart" uri="{C3380CC4-5D6E-409C-BE32-E72D297353CC}">
                      <c16:uniqueId val="{0000002A-0821-4485-B90F-F19D8E414573}"/>
                    </c:ext>
                  </c:extLst>
                </c:dPt>
                <c:dPt>
                  <c:idx val="9"/>
                  <c:invertIfNegative val="0"/>
                  <c:bubble3D val="0"/>
                  <c:extLst>
                    <c:ext xmlns:c16="http://schemas.microsoft.com/office/drawing/2014/chart" uri="{C3380CC4-5D6E-409C-BE32-E72D297353CC}">
                      <c16:uniqueId val="{0000002B-0821-4485-B90F-F19D8E414573}"/>
                    </c:ext>
                  </c:extLst>
                </c:dPt>
                <c:dPt>
                  <c:idx val="12"/>
                  <c:invertIfNegative val="0"/>
                  <c:bubble3D val="0"/>
                  <c:extLst>
                    <c:ext xmlns:c16="http://schemas.microsoft.com/office/drawing/2014/chart" uri="{C3380CC4-5D6E-409C-BE32-E72D297353CC}">
                      <c16:uniqueId val="{0000002C-0821-4485-B90F-F19D8E414573}"/>
                    </c:ext>
                  </c:extLst>
                </c:dPt>
                <c:dLbls>
                  <c:dLbl>
                    <c:idx val="18"/>
                    <c:delete val="1"/>
                    <c:extLst>
                      <c:ext uri="{CE6537A1-D6FC-4f65-9D91-7224C49458BB}"/>
                      <c:ext xmlns:c16="http://schemas.microsoft.com/office/drawing/2014/chart" uri="{C3380CC4-5D6E-409C-BE32-E72D297353CC}">
                        <c16:uniqueId val="{0000002D-0821-4485-B90F-F19D8E41457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2E-0821-4485-B90F-F19D8E414573}"/>
                  </c:ext>
                </c:extLst>
              </c15:ser>
            </c15:filteredBarSeries>
          </c:ext>
        </c:extLst>
      </c:barChart>
      <c:catAx>
        <c:axId val="803172064"/>
        <c:scaling>
          <c:orientation val="minMax"/>
        </c:scaling>
        <c:delete val="1"/>
        <c:axPos val="t"/>
        <c:numFmt formatCode="General" sourceLinked="1"/>
        <c:majorTickMark val="out"/>
        <c:minorTickMark val="none"/>
        <c:tickLblPos val="nextTo"/>
        <c:crossAx val="803166184"/>
        <c:crosses val="autoZero"/>
        <c:auto val="1"/>
        <c:lblAlgn val="ctr"/>
        <c:lblOffset val="100"/>
        <c:noMultiLvlLbl val="0"/>
      </c:catAx>
      <c:valAx>
        <c:axId val="803166184"/>
        <c:scaling>
          <c:orientation val="maxMin"/>
        </c:scaling>
        <c:delete val="1"/>
        <c:axPos val="l"/>
        <c:numFmt formatCode="0%" sourceLinked="1"/>
        <c:majorTickMark val="out"/>
        <c:minorTickMark val="none"/>
        <c:tickLblPos val="nextTo"/>
        <c:crossAx val="803172064"/>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zgadzam się </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46AA-4C4B-9295-75C1FDAEE7B0}"/>
            </c:ext>
          </c:extLst>
        </c:ser>
        <c:ser>
          <c:idx val="0"/>
          <c:order val="1"/>
          <c:tx>
            <c:strRef>
              <c:f>Arkusz1!$C$1</c:f>
              <c:strCache>
                <c:ptCount val="1"/>
                <c:pt idx="0">
                  <c:v>raczej się zgadzam</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46AA-4C4B-9295-75C1FDAEE7B0}"/>
            </c:ext>
          </c:extLst>
        </c:ser>
        <c:ser>
          <c:idx val="1"/>
          <c:order val="2"/>
          <c:tx>
            <c:strRef>
              <c:f>Arkusz1!$D$1</c:f>
              <c:strCache>
                <c:ptCount val="1"/>
                <c:pt idx="0">
                  <c:v>raczej się nie zgadzam</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46AA-4C4B-9295-75C1FDAEE7B0}"/>
            </c:ext>
          </c:extLst>
        </c:ser>
        <c:ser>
          <c:idx val="2"/>
          <c:order val="3"/>
          <c:tx>
            <c:strRef>
              <c:f>Arkusz1!$E$1</c:f>
              <c:strCache>
                <c:ptCount val="1"/>
                <c:pt idx="0">
                  <c:v>nie zgadzam się</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46AA-4C4B-9295-75C1FDAEE7B0}"/>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46AA-4C4B-9295-75C1FDAEE7B0}"/>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46AA-4C4B-9295-75C1FDAEE7B0}"/>
            </c:ext>
          </c:extLst>
        </c:ser>
        <c:dLbls>
          <c:showLegendKey val="0"/>
          <c:showVal val="1"/>
          <c:showCatName val="0"/>
          <c:showSerName val="0"/>
          <c:showPercent val="0"/>
          <c:showBubbleSize val="0"/>
        </c:dLbls>
        <c:gapWidth val="56"/>
        <c:overlap val="100"/>
        <c:axId val="803170888"/>
        <c:axId val="803171672"/>
      </c:barChart>
      <c:catAx>
        <c:axId val="803170888"/>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803171672"/>
        <c:crosses val="autoZero"/>
        <c:auto val="1"/>
        <c:lblAlgn val="ctr"/>
        <c:lblOffset val="100"/>
        <c:tickLblSkip val="1"/>
        <c:tickMarkSkip val="1"/>
        <c:noMultiLvlLbl val="0"/>
      </c:catAx>
      <c:valAx>
        <c:axId val="803171672"/>
        <c:scaling>
          <c:orientation val="minMax"/>
        </c:scaling>
        <c:delete val="0"/>
        <c:axPos val="t"/>
        <c:numFmt formatCode="0%" sourceLinked="1"/>
        <c:majorTickMark val="none"/>
        <c:minorTickMark val="none"/>
        <c:tickLblPos val="none"/>
        <c:spPr>
          <a:ln w="9572">
            <a:noFill/>
          </a:ln>
        </c:spPr>
        <c:crossAx val="803170888"/>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zgadzam się </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9A2A-4B81-A904-1C1A92013640}"/>
              </c:ext>
            </c:extLst>
          </c:dPt>
          <c:dPt>
            <c:idx val="3"/>
            <c:invertIfNegative val="0"/>
            <c:bubble3D val="0"/>
            <c:extLst>
              <c:ext xmlns:c16="http://schemas.microsoft.com/office/drawing/2014/chart" uri="{C3380CC4-5D6E-409C-BE32-E72D297353CC}">
                <c16:uniqueId val="{00000001-9A2A-4B81-A904-1C1A92013640}"/>
              </c:ext>
            </c:extLst>
          </c:dPt>
          <c:dPt>
            <c:idx val="6"/>
            <c:invertIfNegative val="0"/>
            <c:bubble3D val="0"/>
            <c:extLst>
              <c:ext xmlns:c16="http://schemas.microsoft.com/office/drawing/2014/chart" uri="{C3380CC4-5D6E-409C-BE32-E72D297353CC}">
                <c16:uniqueId val="{00000002-9A2A-4B81-A904-1C1A92013640}"/>
              </c:ext>
            </c:extLst>
          </c:dPt>
          <c:dPt>
            <c:idx val="9"/>
            <c:invertIfNegative val="0"/>
            <c:bubble3D val="0"/>
            <c:extLst>
              <c:ext xmlns:c16="http://schemas.microsoft.com/office/drawing/2014/chart" uri="{C3380CC4-5D6E-409C-BE32-E72D297353CC}">
                <c16:uniqueId val="{00000003-9A2A-4B81-A904-1C1A92013640}"/>
              </c:ext>
            </c:extLst>
          </c:dPt>
          <c:dPt>
            <c:idx val="12"/>
            <c:invertIfNegative val="0"/>
            <c:bubble3D val="0"/>
            <c:extLst>
              <c:ext xmlns:c16="http://schemas.microsoft.com/office/drawing/2014/chart" uri="{C3380CC4-5D6E-409C-BE32-E72D297353CC}">
                <c16:uniqueId val="{00000004-9A2A-4B81-A904-1C1A92013640}"/>
              </c:ext>
            </c:extLst>
          </c:dPt>
          <c:dPt>
            <c:idx val="15"/>
            <c:invertIfNegative val="0"/>
            <c:bubble3D val="0"/>
            <c:extLst>
              <c:ext xmlns:c16="http://schemas.microsoft.com/office/drawing/2014/chart" uri="{C3380CC4-5D6E-409C-BE32-E72D297353CC}">
                <c16:uniqueId val="{00000005-9A2A-4B81-A904-1C1A92013640}"/>
              </c:ext>
            </c:extLst>
          </c:dPt>
          <c:dPt>
            <c:idx val="18"/>
            <c:invertIfNegative val="0"/>
            <c:bubble3D val="0"/>
            <c:extLst>
              <c:ext xmlns:c16="http://schemas.microsoft.com/office/drawing/2014/chart" uri="{C3380CC4-5D6E-409C-BE32-E72D297353CC}">
                <c16:uniqueId val="{00000006-9A2A-4B81-A904-1C1A92013640}"/>
              </c:ext>
            </c:extLst>
          </c:dPt>
          <c:dPt>
            <c:idx val="21"/>
            <c:invertIfNegative val="0"/>
            <c:bubble3D val="0"/>
            <c:extLst>
              <c:ext xmlns:c16="http://schemas.microsoft.com/office/drawing/2014/chart" uri="{C3380CC4-5D6E-409C-BE32-E72D297353CC}">
                <c16:uniqueId val="{00000007-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0.00</c:formatCode>
                <c:ptCount val="5"/>
                <c:pt idx="0">
                  <c:v>37.931034482758619</c:v>
                </c:pt>
                <c:pt idx="1">
                  <c:v>32.926829268292686</c:v>
                </c:pt>
                <c:pt idx="2">
                  <c:v>45.97156398104265</c:v>
                </c:pt>
                <c:pt idx="3">
                  <c:v>48.81516587677725</c:v>
                </c:pt>
                <c:pt idx="4">
                  <c:v>49.174917491749177</c:v>
                </c:pt>
              </c:numCache>
            </c:numRef>
          </c:val>
          <c:extLst>
            <c:ext xmlns:c16="http://schemas.microsoft.com/office/drawing/2014/chart" uri="{C3380CC4-5D6E-409C-BE32-E72D297353CC}">
              <c16:uniqueId val="{00000008-9A2A-4B81-A904-1C1A92013640}"/>
            </c:ext>
          </c:extLst>
        </c:ser>
        <c:ser>
          <c:idx val="4"/>
          <c:order val="2"/>
          <c:tx>
            <c:strRef>
              <c:f>Arkusz1!$C$2</c:f>
              <c:strCache>
                <c:ptCount val="1"/>
                <c:pt idx="0">
                  <c:v>raczej się zgadzam</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9A2A-4B81-A904-1C1A92013640}"/>
              </c:ext>
            </c:extLst>
          </c:dPt>
          <c:dPt>
            <c:idx val="3"/>
            <c:invertIfNegative val="0"/>
            <c:bubble3D val="0"/>
            <c:extLst>
              <c:ext xmlns:c16="http://schemas.microsoft.com/office/drawing/2014/chart" uri="{C3380CC4-5D6E-409C-BE32-E72D297353CC}">
                <c16:uniqueId val="{0000000A-9A2A-4B81-A904-1C1A92013640}"/>
              </c:ext>
            </c:extLst>
          </c:dPt>
          <c:dPt>
            <c:idx val="6"/>
            <c:invertIfNegative val="0"/>
            <c:bubble3D val="0"/>
            <c:extLst>
              <c:ext xmlns:c16="http://schemas.microsoft.com/office/drawing/2014/chart" uri="{C3380CC4-5D6E-409C-BE32-E72D297353CC}">
                <c16:uniqueId val="{0000000B-9A2A-4B81-A904-1C1A92013640}"/>
              </c:ext>
            </c:extLst>
          </c:dPt>
          <c:dPt>
            <c:idx val="9"/>
            <c:invertIfNegative val="0"/>
            <c:bubble3D val="0"/>
            <c:extLst>
              <c:ext xmlns:c16="http://schemas.microsoft.com/office/drawing/2014/chart" uri="{C3380CC4-5D6E-409C-BE32-E72D297353CC}">
                <c16:uniqueId val="{0000000C-9A2A-4B81-A904-1C1A92013640}"/>
              </c:ext>
            </c:extLst>
          </c:dPt>
          <c:dPt>
            <c:idx val="12"/>
            <c:invertIfNegative val="0"/>
            <c:bubble3D val="0"/>
            <c:extLst>
              <c:ext xmlns:c16="http://schemas.microsoft.com/office/drawing/2014/chart" uri="{C3380CC4-5D6E-409C-BE32-E72D297353CC}">
                <c16:uniqueId val="{0000000D-9A2A-4B81-A904-1C1A92013640}"/>
              </c:ext>
            </c:extLst>
          </c:dPt>
          <c:dPt>
            <c:idx val="15"/>
            <c:invertIfNegative val="0"/>
            <c:bubble3D val="0"/>
            <c:extLst>
              <c:ext xmlns:c16="http://schemas.microsoft.com/office/drawing/2014/chart" uri="{C3380CC4-5D6E-409C-BE32-E72D297353CC}">
                <c16:uniqueId val="{0000000E-9A2A-4B81-A904-1C1A92013640}"/>
              </c:ext>
            </c:extLst>
          </c:dPt>
          <c:dPt>
            <c:idx val="18"/>
            <c:invertIfNegative val="0"/>
            <c:bubble3D val="0"/>
            <c:extLst>
              <c:ext xmlns:c16="http://schemas.microsoft.com/office/drawing/2014/chart" uri="{C3380CC4-5D6E-409C-BE32-E72D297353CC}">
                <c16:uniqueId val="{0000000F-9A2A-4B81-A904-1C1A92013640}"/>
              </c:ext>
            </c:extLst>
          </c:dPt>
          <c:dPt>
            <c:idx val="21"/>
            <c:invertIfNegative val="0"/>
            <c:bubble3D val="0"/>
            <c:extLst>
              <c:ext xmlns:c16="http://schemas.microsoft.com/office/drawing/2014/chart" uri="{C3380CC4-5D6E-409C-BE32-E72D297353CC}">
                <c16:uniqueId val="{00000010-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0.00</c:formatCode>
                <c:ptCount val="5"/>
                <c:pt idx="0">
                  <c:v>27.586206896551722</c:v>
                </c:pt>
                <c:pt idx="1">
                  <c:v>31.300813008130078</c:v>
                </c:pt>
                <c:pt idx="2">
                  <c:v>27.014218009478675</c:v>
                </c:pt>
                <c:pt idx="3">
                  <c:v>31.753554502369667</c:v>
                </c:pt>
                <c:pt idx="4">
                  <c:v>24.422442244224424</c:v>
                </c:pt>
              </c:numCache>
            </c:numRef>
          </c:val>
          <c:extLst>
            <c:ext xmlns:c16="http://schemas.microsoft.com/office/drawing/2014/chart" uri="{C3380CC4-5D6E-409C-BE32-E72D297353CC}">
              <c16:uniqueId val="{00000011-9A2A-4B81-A904-1C1A92013640}"/>
            </c:ext>
          </c:extLst>
        </c:ser>
        <c:ser>
          <c:idx val="5"/>
          <c:order val="3"/>
          <c:tx>
            <c:strRef>
              <c:f>Arkusz1!$D$2</c:f>
              <c:strCache>
                <c:ptCount val="1"/>
                <c:pt idx="0">
                  <c:v>raczej się nie zgadzam</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9A2A-4B81-A904-1C1A92013640}"/>
              </c:ext>
            </c:extLst>
          </c:dPt>
          <c:dPt>
            <c:idx val="3"/>
            <c:invertIfNegative val="0"/>
            <c:bubble3D val="0"/>
            <c:extLst>
              <c:ext xmlns:c16="http://schemas.microsoft.com/office/drawing/2014/chart" uri="{C3380CC4-5D6E-409C-BE32-E72D297353CC}">
                <c16:uniqueId val="{00000013-9A2A-4B81-A904-1C1A92013640}"/>
              </c:ext>
            </c:extLst>
          </c:dPt>
          <c:dPt>
            <c:idx val="6"/>
            <c:invertIfNegative val="0"/>
            <c:bubble3D val="0"/>
            <c:extLst>
              <c:ext xmlns:c16="http://schemas.microsoft.com/office/drawing/2014/chart" uri="{C3380CC4-5D6E-409C-BE32-E72D297353CC}">
                <c16:uniqueId val="{00000014-9A2A-4B81-A904-1C1A92013640}"/>
              </c:ext>
            </c:extLst>
          </c:dPt>
          <c:dPt>
            <c:idx val="9"/>
            <c:invertIfNegative val="0"/>
            <c:bubble3D val="0"/>
            <c:extLst>
              <c:ext xmlns:c16="http://schemas.microsoft.com/office/drawing/2014/chart" uri="{C3380CC4-5D6E-409C-BE32-E72D297353CC}">
                <c16:uniqueId val="{00000015-9A2A-4B81-A904-1C1A92013640}"/>
              </c:ext>
            </c:extLst>
          </c:dPt>
          <c:dPt>
            <c:idx val="12"/>
            <c:invertIfNegative val="0"/>
            <c:bubble3D val="0"/>
            <c:extLst>
              <c:ext xmlns:c16="http://schemas.microsoft.com/office/drawing/2014/chart" uri="{C3380CC4-5D6E-409C-BE32-E72D297353CC}">
                <c16:uniqueId val="{00000016-9A2A-4B81-A904-1C1A92013640}"/>
              </c:ext>
            </c:extLst>
          </c:dPt>
          <c:dPt>
            <c:idx val="15"/>
            <c:invertIfNegative val="0"/>
            <c:bubble3D val="0"/>
            <c:extLst>
              <c:ext xmlns:c16="http://schemas.microsoft.com/office/drawing/2014/chart" uri="{C3380CC4-5D6E-409C-BE32-E72D297353CC}">
                <c16:uniqueId val="{00000017-9A2A-4B81-A904-1C1A92013640}"/>
              </c:ext>
            </c:extLst>
          </c:dPt>
          <c:dPt>
            <c:idx val="18"/>
            <c:invertIfNegative val="0"/>
            <c:bubble3D val="0"/>
            <c:extLst>
              <c:ext xmlns:c16="http://schemas.microsoft.com/office/drawing/2014/chart" uri="{C3380CC4-5D6E-409C-BE32-E72D297353CC}">
                <c16:uniqueId val="{00000018-9A2A-4B81-A904-1C1A92013640}"/>
              </c:ext>
            </c:extLst>
          </c:dPt>
          <c:dPt>
            <c:idx val="21"/>
            <c:invertIfNegative val="0"/>
            <c:bubble3D val="0"/>
            <c:extLst>
              <c:ext xmlns:c16="http://schemas.microsoft.com/office/drawing/2014/chart" uri="{C3380CC4-5D6E-409C-BE32-E72D297353CC}">
                <c16:uniqueId val="{00000019-9A2A-4B81-A904-1C1A92013640}"/>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0.00</c:formatCode>
                <c:ptCount val="5"/>
                <c:pt idx="0">
                  <c:v>10.344827586206897</c:v>
                </c:pt>
                <c:pt idx="1">
                  <c:v>10.16260162601626</c:v>
                </c:pt>
                <c:pt idx="2">
                  <c:v>5.6872037914691944</c:v>
                </c:pt>
                <c:pt idx="3">
                  <c:v>6.1611374407582939</c:v>
                </c:pt>
                <c:pt idx="4">
                  <c:v>5.2805280528052805</c:v>
                </c:pt>
              </c:numCache>
            </c:numRef>
          </c:val>
          <c:extLst>
            <c:ext xmlns:c16="http://schemas.microsoft.com/office/drawing/2014/chart" uri="{C3380CC4-5D6E-409C-BE32-E72D297353CC}">
              <c16:uniqueId val="{0000001A-9A2A-4B81-A904-1C1A92013640}"/>
            </c:ext>
          </c:extLst>
        </c:ser>
        <c:ser>
          <c:idx val="2"/>
          <c:order val="4"/>
          <c:tx>
            <c:strRef>
              <c:f>Arkusz1!$E$2</c:f>
              <c:strCache>
                <c:ptCount val="1"/>
                <c:pt idx="0">
                  <c:v>nie zgadzam się</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9A2A-4B81-A904-1C1A92013640}"/>
              </c:ext>
            </c:extLst>
          </c:dPt>
          <c:dPt>
            <c:idx val="3"/>
            <c:invertIfNegative val="0"/>
            <c:bubble3D val="0"/>
            <c:extLst>
              <c:ext xmlns:c16="http://schemas.microsoft.com/office/drawing/2014/chart" uri="{C3380CC4-5D6E-409C-BE32-E72D297353CC}">
                <c16:uniqueId val="{0000001C-9A2A-4B81-A904-1C1A92013640}"/>
              </c:ext>
            </c:extLst>
          </c:dPt>
          <c:dPt>
            <c:idx val="6"/>
            <c:invertIfNegative val="0"/>
            <c:bubble3D val="0"/>
            <c:extLst>
              <c:ext xmlns:c16="http://schemas.microsoft.com/office/drawing/2014/chart" uri="{C3380CC4-5D6E-409C-BE32-E72D297353CC}">
                <c16:uniqueId val="{0000001D-9A2A-4B81-A904-1C1A92013640}"/>
              </c:ext>
            </c:extLst>
          </c:dPt>
          <c:dPt>
            <c:idx val="9"/>
            <c:invertIfNegative val="0"/>
            <c:bubble3D val="0"/>
            <c:extLst>
              <c:ext xmlns:c16="http://schemas.microsoft.com/office/drawing/2014/chart" uri="{C3380CC4-5D6E-409C-BE32-E72D297353CC}">
                <c16:uniqueId val="{0000001E-9A2A-4B81-A904-1C1A92013640}"/>
              </c:ext>
            </c:extLst>
          </c:dPt>
          <c:dPt>
            <c:idx val="12"/>
            <c:invertIfNegative val="0"/>
            <c:bubble3D val="0"/>
            <c:extLst>
              <c:ext xmlns:c16="http://schemas.microsoft.com/office/drawing/2014/chart" uri="{C3380CC4-5D6E-409C-BE32-E72D297353CC}">
                <c16:uniqueId val="{0000001F-9A2A-4B81-A904-1C1A92013640}"/>
              </c:ext>
            </c:extLst>
          </c:dPt>
          <c:dPt>
            <c:idx val="15"/>
            <c:invertIfNegative val="0"/>
            <c:bubble3D val="0"/>
            <c:extLst>
              <c:ext xmlns:c16="http://schemas.microsoft.com/office/drawing/2014/chart" uri="{C3380CC4-5D6E-409C-BE32-E72D297353CC}">
                <c16:uniqueId val="{00000020-9A2A-4B81-A904-1C1A92013640}"/>
              </c:ext>
            </c:extLst>
          </c:dPt>
          <c:dPt>
            <c:idx val="18"/>
            <c:invertIfNegative val="0"/>
            <c:bubble3D val="0"/>
            <c:extLst>
              <c:ext xmlns:c16="http://schemas.microsoft.com/office/drawing/2014/chart" uri="{C3380CC4-5D6E-409C-BE32-E72D297353CC}">
                <c16:uniqueId val="{00000021-9A2A-4B81-A904-1C1A92013640}"/>
              </c:ext>
            </c:extLst>
          </c:dPt>
          <c:dPt>
            <c:idx val="21"/>
            <c:invertIfNegative val="0"/>
            <c:bubble3D val="0"/>
            <c:extLst>
              <c:ext xmlns:c16="http://schemas.microsoft.com/office/drawing/2014/chart" uri="{C3380CC4-5D6E-409C-BE32-E72D297353CC}">
                <c16:uniqueId val="{00000022-9A2A-4B81-A904-1C1A92013640}"/>
              </c:ext>
            </c:extLst>
          </c:dPt>
          <c:dLbls>
            <c:dLbl>
              <c:idx val="1"/>
              <c:layout>
                <c:manualLayout>
                  <c:x val="-1.8406748541715653E-17"/>
                  <c:y val="-9.248076306187461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9A2A-4B81-A904-1C1A92013640}"/>
                </c:ext>
              </c:extLst>
            </c:dLbl>
            <c:dLbl>
              <c:idx val="2"/>
              <c:layout>
                <c:manualLayout>
                  <c:x val="0"/>
                  <c:y val="4.624584320835036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9A2A-4B81-A904-1C1A92013640}"/>
                </c:ext>
              </c:extLst>
            </c:dLbl>
            <c:dLbl>
              <c:idx val="3"/>
              <c:layout>
                <c:manualLayout>
                  <c:x val="0"/>
                  <c:y val="4.6245843208348675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9A2A-4B81-A904-1C1A92013640}"/>
                </c:ext>
              </c:extLst>
            </c:dLbl>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0.00</c:formatCode>
                <c:ptCount val="5"/>
                <c:pt idx="0">
                  <c:v>3.4482758620689653</c:v>
                </c:pt>
                <c:pt idx="1">
                  <c:v>12.601626016260163</c:v>
                </c:pt>
                <c:pt idx="2">
                  <c:v>8.5308056872037916</c:v>
                </c:pt>
                <c:pt idx="3">
                  <c:v>4.2654028436018958</c:v>
                </c:pt>
                <c:pt idx="4">
                  <c:v>6.9306930693069315</c:v>
                </c:pt>
              </c:numCache>
            </c:numRef>
          </c:val>
          <c:extLst>
            <c:ext xmlns:c16="http://schemas.microsoft.com/office/drawing/2014/chart" uri="{C3380CC4-5D6E-409C-BE32-E72D297353CC}">
              <c16:uniqueId val="{00000026-9A2A-4B81-A904-1C1A92013640}"/>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0.00</c:formatCode>
                <c:ptCount val="5"/>
                <c:pt idx="0">
                  <c:v>20.689655172413794</c:v>
                </c:pt>
                <c:pt idx="1">
                  <c:v>13.008130081300814</c:v>
                </c:pt>
                <c:pt idx="2">
                  <c:v>12.796208530805686</c:v>
                </c:pt>
                <c:pt idx="3">
                  <c:v>9.0047393364928912</c:v>
                </c:pt>
                <c:pt idx="4">
                  <c:v>14.19141914191419</c:v>
                </c:pt>
              </c:numCache>
            </c:numRef>
          </c:val>
          <c:extLst>
            <c:ext xmlns:c16="http://schemas.microsoft.com/office/drawing/2014/chart" uri="{C3380CC4-5D6E-409C-BE32-E72D297353CC}">
              <c16:uniqueId val="{0000002A-9A2A-4B81-A904-1C1A92013640}"/>
            </c:ext>
          </c:extLst>
        </c:ser>
        <c:dLbls>
          <c:dLblPos val="ctr"/>
          <c:showLegendKey val="0"/>
          <c:showVal val="1"/>
          <c:showCatName val="0"/>
          <c:showSerName val="0"/>
          <c:showPercent val="0"/>
          <c:showBubbleSize val="0"/>
        </c:dLbls>
        <c:gapWidth val="24"/>
        <c:overlap val="100"/>
        <c:axId val="803163440"/>
        <c:axId val="80317363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9A2A-4B81-A904-1C1A92013640}"/>
                    </c:ext>
                  </c:extLst>
                </c:dPt>
                <c:dPt>
                  <c:idx val="1"/>
                  <c:invertIfNegative val="0"/>
                  <c:bubble3D val="0"/>
                  <c:extLst>
                    <c:ext xmlns:c16="http://schemas.microsoft.com/office/drawing/2014/chart" uri="{C3380CC4-5D6E-409C-BE32-E72D297353CC}">
                      <c16:uniqueId val="{0000002C-9A2A-4B81-A904-1C1A92013640}"/>
                    </c:ext>
                  </c:extLst>
                </c:dPt>
                <c:dPt>
                  <c:idx val="2"/>
                  <c:invertIfNegative val="0"/>
                  <c:bubble3D val="0"/>
                  <c:extLst>
                    <c:ext xmlns:c16="http://schemas.microsoft.com/office/drawing/2014/chart" uri="{C3380CC4-5D6E-409C-BE32-E72D297353CC}">
                      <c16:uniqueId val="{0000002D-9A2A-4B81-A904-1C1A92013640}"/>
                    </c:ext>
                  </c:extLst>
                </c:dPt>
                <c:dPt>
                  <c:idx val="3"/>
                  <c:invertIfNegative val="0"/>
                  <c:bubble3D val="0"/>
                  <c:extLst>
                    <c:ext xmlns:c16="http://schemas.microsoft.com/office/drawing/2014/chart" uri="{C3380CC4-5D6E-409C-BE32-E72D297353CC}">
                      <c16:uniqueId val="{0000002E-9A2A-4B81-A904-1C1A92013640}"/>
                    </c:ext>
                  </c:extLst>
                </c:dPt>
                <c:dPt>
                  <c:idx val="4"/>
                  <c:invertIfNegative val="0"/>
                  <c:bubble3D val="0"/>
                  <c:extLst>
                    <c:ext xmlns:c16="http://schemas.microsoft.com/office/drawing/2014/chart" uri="{C3380CC4-5D6E-409C-BE32-E72D297353CC}">
                      <c16:uniqueId val="{0000002F-9A2A-4B81-A904-1C1A92013640}"/>
                    </c:ext>
                  </c:extLst>
                </c:dPt>
                <c:dPt>
                  <c:idx val="6"/>
                  <c:invertIfNegative val="0"/>
                  <c:bubble3D val="0"/>
                  <c:extLst>
                    <c:ext xmlns:c16="http://schemas.microsoft.com/office/drawing/2014/chart" uri="{C3380CC4-5D6E-409C-BE32-E72D297353CC}">
                      <c16:uniqueId val="{00000030-9A2A-4B81-A904-1C1A92013640}"/>
                    </c:ext>
                  </c:extLst>
                </c:dPt>
                <c:dPt>
                  <c:idx val="9"/>
                  <c:invertIfNegative val="0"/>
                  <c:bubble3D val="0"/>
                  <c:extLst>
                    <c:ext xmlns:c16="http://schemas.microsoft.com/office/drawing/2014/chart" uri="{C3380CC4-5D6E-409C-BE32-E72D297353CC}">
                      <c16:uniqueId val="{00000031-9A2A-4B81-A904-1C1A92013640}"/>
                    </c:ext>
                  </c:extLst>
                </c:dPt>
                <c:dPt>
                  <c:idx val="12"/>
                  <c:invertIfNegative val="0"/>
                  <c:bubble3D val="0"/>
                  <c:extLst>
                    <c:ext xmlns:c16="http://schemas.microsoft.com/office/drawing/2014/chart" uri="{C3380CC4-5D6E-409C-BE32-E72D297353CC}">
                      <c16:uniqueId val="{00000032-9A2A-4B81-A904-1C1A92013640}"/>
                    </c:ext>
                  </c:extLst>
                </c:dPt>
                <c:dLbls>
                  <c:dLbl>
                    <c:idx val="18"/>
                    <c:delete val="1"/>
                    <c:extLst>
                      <c:ext uri="{CE6537A1-D6FC-4f65-9D91-7224C49458BB}"/>
                      <c:ext xmlns:c16="http://schemas.microsoft.com/office/drawing/2014/chart" uri="{C3380CC4-5D6E-409C-BE32-E72D297353CC}">
                        <c16:uniqueId val="{00000033-9A2A-4B81-A904-1C1A92013640}"/>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9A2A-4B81-A904-1C1A92013640}"/>
                  </c:ext>
                </c:extLst>
              </c15:ser>
            </c15:filteredBarSeries>
          </c:ext>
        </c:extLst>
      </c:barChart>
      <c:catAx>
        <c:axId val="803163440"/>
        <c:scaling>
          <c:orientation val="minMax"/>
        </c:scaling>
        <c:delete val="1"/>
        <c:axPos val="t"/>
        <c:numFmt formatCode="General" sourceLinked="1"/>
        <c:majorTickMark val="out"/>
        <c:minorTickMark val="none"/>
        <c:tickLblPos val="nextTo"/>
        <c:crossAx val="803173632"/>
        <c:crosses val="autoZero"/>
        <c:auto val="1"/>
        <c:lblAlgn val="ctr"/>
        <c:lblOffset val="100"/>
        <c:noMultiLvlLbl val="0"/>
      </c:catAx>
      <c:valAx>
        <c:axId val="803173632"/>
        <c:scaling>
          <c:orientation val="maxMin"/>
        </c:scaling>
        <c:delete val="1"/>
        <c:axPos val="l"/>
        <c:numFmt formatCode="0%" sourceLinked="1"/>
        <c:majorTickMark val="out"/>
        <c:minorTickMark val="none"/>
        <c:tickLblPos val="nextTo"/>
        <c:crossAx val="8031634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7007706349104843"/>
          <c:y val="4.7254776965952372E-2"/>
          <c:w val="0.66735841081869218"/>
          <c:h val="0.93343471307071912"/>
        </c:manualLayout>
      </c:layout>
      <c:barChart>
        <c:barDir val="bar"/>
        <c:grouping val="clustered"/>
        <c:varyColors val="0"/>
        <c:ser>
          <c:idx val="0"/>
          <c:order val="0"/>
          <c:tx>
            <c:strRef>
              <c:f>Arkusz1!$B$1</c:f>
              <c:strCache>
                <c:ptCount val="1"/>
                <c:pt idx="0">
                  <c:v>2022</c:v>
                </c:pt>
              </c:strCache>
            </c:strRef>
          </c:tx>
          <c:spPr>
            <a:solidFill>
              <a:srgbClr val="A0CC1E"/>
            </a:solidFill>
          </c:spPr>
          <c:invertIfNegative val="0"/>
          <c:dLbls>
            <c:numFmt formatCode="0%" sourceLinked="0"/>
            <c:spPr>
              <a:noFill/>
              <a:ln>
                <a:noFill/>
              </a:ln>
              <a:effectLst/>
            </c:sp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Arkusz1!$A$2:$A$17</c:f>
              <c:strCache>
                <c:ptCount val="16"/>
                <c:pt idx="0">
                  <c:v>mazowieckie</c:v>
                </c:pt>
                <c:pt idx="1">
                  <c:v>małopolskie</c:v>
                </c:pt>
                <c:pt idx="2">
                  <c:v>wielkopolskie</c:v>
                </c:pt>
                <c:pt idx="3">
                  <c:v>dolnośląskie</c:v>
                </c:pt>
                <c:pt idx="4">
                  <c:v>śląskie</c:v>
                </c:pt>
                <c:pt idx="5">
                  <c:v>pomorskie</c:v>
                </c:pt>
                <c:pt idx="6">
                  <c:v>łódzkie</c:v>
                </c:pt>
                <c:pt idx="7">
                  <c:v>podkarpackie</c:v>
                </c:pt>
                <c:pt idx="8">
                  <c:v>podlaskie</c:v>
                </c:pt>
                <c:pt idx="9">
                  <c:v>kujawsko - pomorskie</c:v>
                </c:pt>
                <c:pt idx="10">
                  <c:v>świętokrzyskie</c:v>
                </c:pt>
                <c:pt idx="11">
                  <c:v>lubelskie</c:v>
                </c:pt>
                <c:pt idx="12">
                  <c:v>warmińsko-mazurskie</c:v>
                </c:pt>
                <c:pt idx="13">
                  <c:v>zachodniopomorskie</c:v>
                </c:pt>
                <c:pt idx="14">
                  <c:v>lubuskie</c:v>
                </c:pt>
                <c:pt idx="15">
                  <c:v>opolskie</c:v>
                </c:pt>
              </c:strCache>
            </c:strRef>
          </c:cat>
          <c:val>
            <c:numRef>
              <c:f>Arkusz1!$B$2:$B$17</c:f>
              <c:numCache>
                <c:formatCode>0%</c:formatCode>
                <c:ptCount val="16"/>
                <c:pt idx="0">
                  <c:v>0.14000000000000001</c:v>
                </c:pt>
                <c:pt idx="1">
                  <c:v>0.11699999999999999</c:v>
                </c:pt>
                <c:pt idx="2">
                  <c:v>0.109</c:v>
                </c:pt>
                <c:pt idx="3">
                  <c:v>8.900000000000001E-2</c:v>
                </c:pt>
                <c:pt idx="4">
                  <c:v>8.900000000000001E-2</c:v>
                </c:pt>
                <c:pt idx="5">
                  <c:v>7.6999999999999999E-2</c:v>
                </c:pt>
                <c:pt idx="6">
                  <c:v>6.0999999999999999E-2</c:v>
                </c:pt>
                <c:pt idx="7">
                  <c:v>5.7000000000000002E-2</c:v>
                </c:pt>
                <c:pt idx="8">
                  <c:v>0.05</c:v>
                </c:pt>
                <c:pt idx="9">
                  <c:v>3.9E-2</c:v>
                </c:pt>
                <c:pt idx="10">
                  <c:v>3.6000000000000004E-2</c:v>
                </c:pt>
                <c:pt idx="11">
                  <c:v>3.5000000000000003E-2</c:v>
                </c:pt>
                <c:pt idx="12">
                  <c:v>3.5000000000000003E-2</c:v>
                </c:pt>
                <c:pt idx="13">
                  <c:v>2.6000000000000002E-2</c:v>
                </c:pt>
                <c:pt idx="14">
                  <c:v>2.5000000000000001E-2</c:v>
                </c:pt>
                <c:pt idx="15">
                  <c:v>1.4999999999999999E-2</c:v>
                </c:pt>
              </c:numCache>
            </c:numRef>
          </c:val>
          <c:extLst>
            <c:ext xmlns:c16="http://schemas.microsoft.com/office/drawing/2014/chart" uri="{C3380CC4-5D6E-409C-BE32-E72D297353CC}">
              <c16:uniqueId val="{00000000-D865-4DDF-83B8-C007C4F88523}"/>
            </c:ext>
          </c:extLst>
        </c:ser>
        <c:dLbls>
          <c:dLblPos val="outEnd"/>
          <c:showLegendKey val="0"/>
          <c:showVal val="1"/>
          <c:showCatName val="0"/>
          <c:showSerName val="0"/>
          <c:showPercent val="0"/>
          <c:showBubbleSize val="0"/>
        </c:dLbls>
        <c:gapWidth val="78"/>
        <c:axId val="476052368"/>
        <c:axId val="476058248"/>
      </c:barChart>
      <c:catAx>
        <c:axId val="476052368"/>
        <c:scaling>
          <c:orientation val="maxMin"/>
        </c:scaling>
        <c:delete val="0"/>
        <c:axPos val="l"/>
        <c:numFmt formatCode="General" sourceLinked="0"/>
        <c:majorTickMark val="out"/>
        <c:minorTickMark val="none"/>
        <c:tickLblPos val="nextTo"/>
        <c:crossAx val="476058248"/>
        <c:crosses val="autoZero"/>
        <c:auto val="1"/>
        <c:lblAlgn val="ctr"/>
        <c:lblOffset val="100"/>
        <c:noMultiLvlLbl val="0"/>
      </c:catAx>
      <c:valAx>
        <c:axId val="476058248"/>
        <c:scaling>
          <c:orientation val="minMax"/>
          <c:max val="0.2"/>
          <c:min val="0"/>
        </c:scaling>
        <c:delete val="1"/>
        <c:axPos val="t"/>
        <c:numFmt formatCode="0%" sourceLinked="1"/>
        <c:majorTickMark val="out"/>
        <c:minorTickMark val="none"/>
        <c:tickLblPos val="nextTo"/>
        <c:crossAx val="476052368"/>
        <c:crosses val="autoZero"/>
        <c:crossBetween val="between"/>
        <c:majorUnit val="1"/>
      </c:valAx>
    </c:plotArea>
    <c:plotVisOnly val="1"/>
    <c:dispBlanksAs val="gap"/>
    <c:showDLblsOverMax val="0"/>
  </c:chart>
  <c:txPr>
    <a:bodyPr/>
    <a:lstStyle/>
    <a:p>
      <a:pPr>
        <a:defRPr sz="900">
          <a:solidFill>
            <a:srgbClr val="58595B"/>
          </a:solidFill>
          <a:latin typeface="+mn-lt"/>
        </a:defRPr>
      </a:pPr>
      <a:endParaRPr lang="pl-PL"/>
    </a:p>
  </c:txPr>
  <c:externalData r:id="rId2">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95F5-456E-BDC9-0CA0331503C4}"/>
              </c:ext>
            </c:extLst>
          </c:dPt>
          <c:dPt>
            <c:idx val="3"/>
            <c:invertIfNegative val="0"/>
            <c:bubble3D val="0"/>
            <c:extLst>
              <c:ext xmlns:c16="http://schemas.microsoft.com/office/drawing/2014/chart" uri="{C3380CC4-5D6E-409C-BE32-E72D297353CC}">
                <c16:uniqueId val="{00000001-95F5-456E-BDC9-0CA0331503C4}"/>
              </c:ext>
            </c:extLst>
          </c:dPt>
          <c:dPt>
            <c:idx val="6"/>
            <c:invertIfNegative val="0"/>
            <c:bubble3D val="0"/>
            <c:extLst>
              <c:ext xmlns:c16="http://schemas.microsoft.com/office/drawing/2014/chart" uri="{C3380CC4-5D6E-409C-BE32-E72D297353CC}">
                <c16:uniqueId val="{00000002-95F5-456E-BDC9-0CA0331503C4}"/>
              </c:ext>
            </c:extLst>
          </c:dPt>
          <c:dPt>
            <c:idx val="9"/>
            <c:invertIfNegative val="0"/>
            <c:bubble3D val="0"/>
            <c:extLst>
              <c:ext xmlns:c16="http://schemas.microsoft.com/office/drawing/2014/chart" uri="{C3380CC4-5D6E-409C-BE32-E72D297353CC}">
                <c16:uniqueId val="{00000003-95F5-456E-BDC9-0CA0331503C4}"/>
              </c:ext>
            </c:extLst>
          </c:dPt>
          <c:dPt>
            <c:idx val="12"/>
            <c:invertIfNegative val="0"/>
            <c:bubble3D val="0"/>
            <c:extLst>
              <c:ext xmlns:c16="http://schemas.microsoft.com/office/drawing/2014/chart" uri="{C3380CC4-5D6E-409C-BE32-E72D297353CC}">
                <c16:uniqueId val="{00000004-95F5-456E-BDC9-0CA0331503C4}"/>
              </c:ext>
            </c:extLst>
          </c:dPt>
          <c:dPt>
            <c:idx val="15"/>
            <c:invertIfNegative val="0"/>
            <c:bubble3D val="0"/>
            <c:extLst>
              <c:ext xmlns:c16="http://schemas.microsoft.com/office/drawing/2014/chart" uri="{C3380CC4-5D6E-409C-BE32-E72D297353CC}">
                <c16:uniqueId val="{00000005-95F5-456E-BDC9-0CA0331503C4}"/>
              </c:ext>
            </c:extLst>
          </c:dPt>
          <c:dPt>
            <c:idx val="18"/>
            <c:invertIfNegative val="0"/>
            <c:bubble3D val="0"/>
            <c:extLst>
              <c:ext xmlns:c16="http://schemas.microsoft.com/office/drawing/2014/chart" uri="{C3380CC4-5D6E-409C-BE32-E72D297353CC}">
                <c16:uniqueId val="{00000006-95F5-456E-BDC9-0CA0331503C4}"/>
              </c:ext>
            </c:extLst>
          </c:dPt>
          <c:dPt>
            <c:idx val="21"/>
            <c:invertIfNegative val="0"/>
            <c:bubble3D val="0"/>
            <c:extLst>
              <c:ext xmlns:c16="http://schemas.microsoft.com/office/drawing/2014/chart" uri="{C3380CC4-5D6E-409C-BE32-E72D297353CC}">
                <c16:uniqueId val="{00000007-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0.00</c:formatCode>
                <c:ptCount val="5"/>
                <c:pt idx="0">
                  <c:v>24.137931034482758</c:v>
                </c:pt>
                <c:pt idx="1">
                  <c:v>15.447154471544716</c:v>
                </c:pt>
                <c:pt idx="2">
                  <c:v>21.800947867298579</c:v>
                </c:pt>
                <c:pt idx="3">
                  <c:v>13.270142180094787</c:v>
                </c:pt>
                <c:pt idx="4">
                  <c:v>11.221122112211221</c:v>
                </c:pt>
              </c:numCache>
            </c:numRef>
          </c:val>
          <c:extLst>
            <c:ext xmlns:c16="http://schemas.microsoft.com/office/drawing/2014/chart" uri="{C3380CC4-5D6E-409C-BE32-E72D297353CC}">
              <c16:uniqueId val="{00000008-95F5-456E-BDC9-0CA0331503C4}"/>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95F5-456E-BDC9-0CA0331503C4}"/>
              </c:ext>
            </c:extLst>
          </c:dPt>
          <c:dPt>
            <c:idx val="3"/>
            <c:invertIfNegative val="0"/>
            <c:bubble3D val="0"/>
            <c:extLst>
              <c:ext xmlns:c16="http://schemas.microsoft.com/office/drawing/2014/chart" uri="{C3380CC4-5D6E-409C-BE32-E72D297353CC}">
                <c16:uniqueId val="{0000000A-95F5-456E-BDC9-0CA0331503C4}"/>
              </c:ext>
            </c:extLst>
          </c:dPt>
          <c:dPt>
            <c:idx val="6"/>
            <c:invertIfNegative val="0"/>
            <c:bubble3D val="0"/>
            <c:extLst>
              <c:ext xmlns:c16="http://schemas.microsoft.com/office/drawing/2014/chart" uri="{C3380CC4-5D6E-409C-BE32-E72D297353CC}">
                <c16:uniqueId val="{0000000B-95F5-456E-BDC9-0CA0331503C4}"/>
              </c:ext>
            </c:extLst>
          </c:dPt>
          <c:dPt>
            <c:idx val="9"/>
            <c:invertIfNegative val="0"/>
            <c:bubble3D val="0"/>
            <c:extLst>
              <c:ext xmlns:c16="http://schemas.microsoft.com/office/drawing/2014/chart" uri="{C3380CC4-5D6E-409C-BE32-E72D297353CC}">
                <c16:uniqueId val="{0000000C-95F5-456E-BDC9-0CA0331503C4}"/>
              </c:ext>
            </c:extLst>
          </c:dPt>
          <c:dPt>
            <c:idx val="12"/>
            <c:invertIfNegative val="0"/>
            <c:bubble3D val="0"/>
            <c:extLst>
              <c:ext xmlns:c16="http://schemas.microsoft.com/office/drawing/2014/chart" uri="{C3380CC4-5D6E-409C-BE32-E72D297353CC}">
                <c16:uniqueId val="{0000000D-95F5-456E-BDC9-0CA0331503C4}"/>
              </c:ext>
            </c:extLst>
          </c:dPt>
          <c:dPt>
            <c:idx val="15"/>
            <c:invertIfNegative val="0"/>
            <c:bubble3D val="0"/>
            <c:extLst>
              <c:ext xmlns:c16="http://schemas.microsoft.com/office/drawing/2014/chart" uri="{C3380CC4-5D6E-409C-BE32-E72D297353CC}">
                <c16:uniqueId val="{0000000E-95F5-456E-BDC9-0CA0331503C4}"/>
              </c:ext>
            </c:extLst>
          </c:dPt>
          <c:dPt>
            <c:idx val="18"/>
            <c:invertIfNegative val="0"/>
            <c:bubble3D val="0"/>
            <c:extLst>
              <c:ext xmlns:c16="http://schemas.microsoft.com/office/drawing/2014/chart" uri="{C3380CC4-5D6E-409C-BE32-E72D297353CC}">
                <c16:uniqueId val="{0000000F-95F5-456E-BDC9-0CA0331503C4}"/>
              </c:ext>
            </c:extLst>
          </c:dPt>
          <c:dPt>
            <c:idx val="21"/>
            <c:invertIfNegative val="0"/>
            <c:bubble3D val="0"/>
            <c:extLst>
              <c:ext xmlns:c16="http://schemas.microsoft.com/office/drawing/2014/chart" uri="{C3380CC4-5D6E-409C-BE32-E72D297353CC}">
                <c16:uniqueId val="{00000010-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0.00</c:formatCode>
                <c:ptCount val="5"/>
                <c:pt idx="0">
                  <c:v>6.8965517241379306</c:v>
                </c:pt>
                <c:pt idx="1">
                  <c:v>8.1300813008130071</c:v>
                </c:pt>
                <c:pt idx="2">
                  <c:v>11.848341232227488</c:v>
                </c:pt>
                <c:pt idx="3">
                  <c:v>10.42654028436019</c:v>
                </c:pt>
                <c:pt idx="4">
                  <c:v>6.6006600660065997</c:v>
                </c:pt>
              </c:numCache>
            </c:numRef>
          </c:val>
          <c:extLst>
            <c:ext xmlns:c16="http://schemas.microsoft.com/office/drawing/2014/chart" uri="{C3380CC4-5D6E-409C-BE32-E72D297353CC}">
              <c16:uniqueId val="{00000011-95F5-456E-BDC9-0CA0331503C4}"/>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95F5-456E-BDC9-0CA0331503C4}"/>
              </c:ext>
            </c:extLst>
          </c:dPt>
          <c:dPt>
            <c:idx val="3"/>
            <c:invertIfNegative val="0"/>
            <c:bubble3D val="0"/>
            <c:extLst>
              <c:ext xmlns:c16="http://schemas.microsoft.com/office/drawing/2014/chart" uri="{C3380CC4-5D6E-409C-BE32-E72D297353CC}">
                <c16:uniqueId val="{00000013-95F5-456E-BDC9-0CA0331503C4}"/>
              </c:ext>
            </c:extLst>
          </c:dPt>
          <c:dPt>
            <c:idx val="6"/>
            <c:invertIfNegative val="0"/>
            <c:bubble3D val="0"/>
            <c:extLst>
              <c:ext xmlns:c16="http://schemas.microsoft.com/office/drawing/2014/chart" uri="{C3380CC4-5D6E-409C-BE32-E72D297353CC}">
                <c16:uniqueId val="{00000014-95F5-456E-BDC9-0CA0331503C4}"/>
              </c:ext>
            </c:extLst>
          </c:dPt>
          <c:dPt>
            <c:idx val="9"/>
            <c:invertIfNegative val="0"/>
            <c:bubble3D val="0"/>
            <c:extLst>
              <c:ext xmlns:c16="http://schemas.microsoft.com/office/drawing/2014/chart" uri="{C3380CC4-5D6E-409C-BE32-E72D297353CC}">
                <c16:uniqueId val="{00000015-95F5-456E-BDC9-0CA0331503C4}"/>
              </c:ext>
            </c:extLst>
          </c:dPt>
          <c:dPt>
            <c:idx val="12"/>
            <c:invertIfNegative val="0"/>
            <c:bubble3D val="0"/>
            <c:extLst>
              <c:ext xmlns:c16="http://schemas.microsoft.com/office/drawing/2014/chart" uri="{C3380CC4-5D6E-409C-BE32-E72D297353CC}">
                <c16:uniqueId val="{00000016-95F5-456E-BDC9-0CA0331503C4}"/>
              </c:ext>
            </c:extLst>
          </c:dPt>
          <c:dPt>
            <c:idx val="15"/>
            <c:invertIfNegative val="0"/>
            <c:bubble3D val="0"/>
            <c:extLst>
              <c:ext xmlns:c16="http://schemas.microsoft.com/office/drawing/2014/chart" uri="{C3380CC4-5D6E-409C-BE32-E72D297353CC}">
                <c16:uniqueId val="{00000017-95F5-456E-BDC9-0CA0331503C4}"/>
              </c:ext>
            </c:extLst>
          </c:dPt>
          <c:dPt>
            <c:idx val="18"/>
            <c:invertIfNegative val="0"/>
            <c:bubble3D val="0"/>
            <c:extLst>
              <c:ext xmlns:c16="http://schemas.microsoft.com/office/drawing/2014/chart" uri="{C3380CC4-5D6E-409C-BE32-E72D297353CC}">
                <c16:uniqueId val="{00000018-95F5-456E-BDC9-0CA0331503C4}"/>
              </c:ext>
            </c:extLst>
          </c:dPt>
          <c:dPt>
            <c:idx val="21"/>
            <c:invertIfNegative val="0"/>
            <c:bubble3D val="0"/>
            <c:extLst>
              <c:ext xmlns:c16="http://schemas.microsoft.com/office/drawing/2014/chart" uri="{C3380CC4-5D6E-409C-BE32-E72D297353CC}">
                <c16:uniqueId val="{00000019-95F5-456E-BDC9-0CA0331503C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0.00</c:formatCode>
                <c:ptCount val="5"/>
                <c:pt idx="0">
                  <c:v>10.344827586206897</c:v>
                </c:pt>
                <c:pt idx="1">
                  <c:v>21.544715447154474</c:v>
                </c:pt>
                <c:pt idx="2">
                  <c:v>13.744075829383887</c:v>
                </c:pt>
                <c:pt idx="3">
                  <c:v>14.691943127962084</c:v>
                </c:pt>
                <c:pt idx="4">
                  <c:v>18.481848184818482</c:v>
                </c:pt>
              </c:numCache>
            </c:numRef>
          </c:val>
          <c:extLst>
            <c:ext xmlns:c16="http://schemas.microsoft.com/office/drawing/2014/chart" uri="{C3380CC4-5D6E-409C-BE32-E72D297353CC}">
              <c16:uniqueId val="{0000001A-95F5-456E-BDC9-0CA0331503C4}"/>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95F5-456E-BDC9-0CA0331503C4}"/>
              </c:ext>
            </c:extLst>
          </c:dPt>
          <c:dPt>
            <c:idx val="3"/>
            <c:invertIfNegative val="0"/>
            <c:bubble3D val="0"/>
            <c:extLst>
              <c:ext xmlns:c16="http://schemas.microsoft.com/office/drawing/2014/chart" uri="{C3380CC4-5D6E-409C-BE32-E72D297353CC}">
                <c16:uniqueId val="{0000001C-95F5-456E-BDC9-0CA0331503C4}"/>
              </c:ext>
            </c:extLst>
          </c:dPt>
          <c:dPt>
            <c:idx val="6"/>
            <c:invertIfNegative val="0"/>
            <c:bubble3D val="0"/>
            <c:extLst>
              <c:ext xmlns:c16="http://schemas.microsoft.com/office/drawing/2014/chart" uri="{C3380CC4-5D6E-409C-BE32-E72D297353CC}">
                <c16:uniqueId val="{0000001D-95F5-456E-BDC9-0CA0331503C4}"/>
              </c:ext>
            </c:extLst>
          </c:dPt>
          <c:dPt>
            <c:idx val="9"/>
            <c:invertIfNegative val="0"/>
            <c:bubble3D val="0"/>
            <c:extLst>
              <c:ext xmlns:c16="http://schemas.microsoft.com/office/drawing/2014/chart" uri="{C3380CC4-5D6E-409C-BE32-E72D297353CC}">
                <c16:uniqueId val="{0000001E-95F5-456E-BDC9-0CA0331503C4}"/>
              </c:ext>
            </c:extLst>
          </c:dPt>
          <c:dPt>
            <c:idx val="12"/>
            <c:invertIfNegative val="0"/>
            <c:bubble3D val="0"/>
            <c:extLst>
              <c:ext xmlns:c16="http://schemas.microsoft.com/office/drawing/2014/chart" uri="{C3380CC4-5D6E-409C-BE32-E72D297353CC}">
                <c16:uniqueId val="{0000001F-95F5-456E-BDC9-0CA0331503C4}"/>
              </c:ext>
            </c:extLst>
          </c:dPt>
          <c:dPt>
            <c:idx val="15"/>
            <c:invertIfNegative val="0"/>
            <c:bubble3D val="0"/>
            <c:extLst>
              <c:ext xmlns:c16="http://schemas.microsoft.com/office/drawing/2014/chart" uri="{C3380CC4-5D6E-409C-BE32-E72D297353CC}">
                <c16:uniqueId val="{00000020-95F5-456E-BDC9-0CA0331503C4}"/>
              </c:ext>
            </c:extLst>
          </c:dPt>
          <c:dPt>
            <c:idx val="18"/>
            <c:invertIfNegative val="0"/>
            <c:bubble3D val="0"/>
            <c:extLst>
              <c:ext xmlns:c16="http://schemas.microsoft.com/office/drawing/2014/chart" uri="{C3380CC4-5D6E-409C-BE32-E72D297353CC}">
                <c16:uniqueId val="{00000021-95F5-456E-BDC9-0CA0331503C4}"/>
              </c:ext>
            </c:extLst>
          </c:dPt>
          <c:dPt>
            <c:idx val="21"/>
            <c:invertIfNegative val="0"/>
            <c:bubble3D val="0"/>
            <c:extLst>
              <c:ext xmlns:c16="http://schemas.microsoft.com/office/drawing/2014/chart" uri="{C3380CC4-5D6E-409C-BE32-E72D297353CC}">
                <c16:uniqueId val="{00000022-95F5-456E-BDC9-0CA0331503C4}"/>
              </c:ext>
            </c:extLst>
          </c:dPt>
          <c:dLbls>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0.00</c:formatCode>
                <c:ptCount val="5"/>
                <c:pt idx="0">
                  <c:v>51.724137931034484</c:v>
                </c:pt>
                <c:pt idx="1">
                  <c:v>50.40650406504065</c:v>
                </c:pt>
                <c:pt idx="2">
                  <c:v>48.81516587677725</c:v>
                </c:pt>
                <c:pt idx="3">
                  <c:v>59.715639810426538</c:v>
                </c:pt>
                <c:pt idx="4">
                  <c:v>63.036303630363037</c:v>
                </c:pt>
              </c:numCache>
            </c:numRef>
          </c:val>
          <c:extLst>
            <c:ext xmlns:c16="http://schemas.microsoft.com/office/drawing/2014/chart" uri="{C3380CC4-5D6E-409C-BE32-E72D297353CC}">
              <c16:uniqueId val="{00000026-95F5-456E-BDC9-0CA0331503C4}"/>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28-95F5-456E-BDC9-0CA0331503C4}"/>
                </c:ext>
              </c:extLst>
            </c:dLbl>
            <c:dLbl>
              <c:idx val="4"/>
              <c:delete val="1"/>
              <c:extLst>
                <c:ext xmlns:c15="http://schemas.microsoft.com/office/drawing/2012/chart" uri="{CE6537A1-D6FC-4f65-9D91-7224C49458BB}"/>
                <c:ext xmlns:c16="http://schemas.microsoft.com/office/drawing/2014/chart" uri="{C3380CC4-5D6E-409C-BE32-E72D297353CC}">
                  <c16:uniqueId val="{00000029-95F5-456E-BDC9-0CA0331503C4}"/>
                </c:ext>
              </c:extLst>
            </c:dLbl>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0.00</c:formatCode>
                <c:ptCount val="5"/>
                <c:pt idx="0">
                  <c:v>6.8965517241379306</c:v>
                </c:pt>
                <c:pt idx="1">
                  <c:v>4.4715447154471546</c:v>
                </c:pt>
                <c:pt idx="2">
                  <c:v>3.7914691943127963</c:v>
                </c:pt>
                <c:pt idx="3">
                  <c:v>1.8957345971563981</c:v>
                </c:pt>
                <c:pt idx="4">
                  <c:v>0.66006600660066006</c:v>
                </c:pt>
              </c:numCache>
            </c:numRef>
          </c:val>
          <c:extLst>
            <c:ext xmlns:c16="http://schemas.microsoft.com/office/drawing/2014/chart" uri="{C3380CC4-5D6E-409C-BE32-E72D297353CC}">
              <c16:uniqueId val="{0000002A-95F5-456E-BDC9-0CA0331503C4}"/>
            </c:ext>
          </c:extLst>
        </c:ser>
        <c:dLbls>
          <c:dLblPos val="ctr"/>
          <c:showLegendKey val="0"/>
          <c:showVal val="1"/>
          <c:showCatName val="0"/>
          <c:showSerName val="0"/>
          <c:showPercent val="0"/>
          <c:showBubbleSize val="0"/>
        </c:dLbls>
        <c:gapWidth val="24"/>
        <c:overlap val="100"/>
        <c:axId val="803166576"/>
        <c:axId val="803172848"/>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95F5-456E-BDC9-0CA0331503C4}"/>
                    </c:ext>
                  </c:extLst>
                </c:dPt>
                <c:dPt>
                  <c:idx val="1"/>
                  <c:invertIfNegative val="0"/>
                  <c:bubble3D val="0"/>
                  <c:extLst>
                    <c:ext xmlns:c16="http://schemas.microsoft.com/office/drawing/2014/chart" uri="{C3380CC4-5D6E-409C-BE32-E72D297353CC}">
                      <c16:uniqueId val="{0000002C-95F5-456E-BDC9-0CA0331503C4}"/>
                    </c:ext>
                  </c:extLst>
                </c:dPt>
                <c:dPt>
                  <c:idx val="2"/>
                  <c:invertIfNegative val="0"/>
                  <c:bubble3D val="0"/>
                  <c:extLst>
                    <c:ext xmlns:c16="http://schemas.microsoft.com/office/drawing/2014/chart" uri="{C3380CC4-5D6E-409C-BE32-E72D297353CC}">
                      <c16:uniqueId val="{0000002D-95F5-456E-BDC9-0CA0331503C4}"/>
                    </c:ext>
                  </c:extLst>
                </c:dPt>
                <c:dPt>
                  <c:idx val="3"/>
                  <c:invertIfNegative val="0"/>
                  <c:bubble3D val="0"/>
                  <c:extLst>
                    <c:ext xmlns:c16="http://schemas.microsoft.com/office/drawing/2014/chart" uri="{C3380CC4-5D6E-409C-BE32-E72D297353CC}">
                      <c16:uniqueId val="{0000002E-95F5-456E-BDC9-0CA0331503C4}"/>
                    </c:ext>
                  </c:extLst>
                </c:dPt>
                <c:dPt>
                  <c:idx val="4"/>
                  <c:invertIfNegative val="0"/>
                  <c:bubble3D val="0"/>
                  <c:extLst>
                    <c:ext xmlns:c16="http://schemas.microsoft.com/office/drawing/2014/chart" uri="{C3380CC4-5D6E-409C-BE32-E72D297353CC}">
                      <c16:uniqueId val="{0000002F-95F5-456E-BDC9-0CA0331503C4}"/>
                    </c:ext>
                  </c:extLst>
                </c:dPt>
                <c:dPt>
                  <c:idx val="6"/>
                  <c:invertIfNegative val="0"/>
                  <c:bubble3D val="0"/>
                  <c:extLst>
                    <c:ext xmlns:c16="http://schemas.microsoft.com/office/drawing/2014/chart" uri="{C3380CC4-5D6E-409C-BE32-E72D297353CC}">
                      <c16:uniqueId val="{00000030-95F5-456E-BDC9-0CA0331503C4}"/>
                    </c:ext>
                  </c:extLst>
                </c:dPt>
                <c:dPt>
                  <c:idx val="9"/>
                  <c:invertIfNegative val="0"/>
                  <c:bubble3D val="0"/>
                  <c:extLst>
                    <c:ext xmlns:c16="http://schemas.microsoft.com/office/drawing/2014/chart" uri="{C3380CC4-5D6E-409C-BE32-E72D297353CC}">
                      <c16:uniqueId val="{00000031-95F5-456E-BDC9-0CA0331503C4}"/>
                    </c:ext>
                  </c:extLst>
                </c:dPt>
                <c:dPt>
                  <c:idx val="12"/>
                  <c:invertIfNegative val="0"/>
                  <c:bubble3D val="0"/>
                  <c:extLst>
                    <c:ext xmlns:c16="http://schemas.microsoft.com/office/drawing/2014/chart" uri="{C3380CC4-5D6E-409C-BE32-E72D297353CC}">
                      <c16:uniqueId val="{00000032-95F5-456E-BDC9-0CA0331503C4}"/>
                    </c:ext>
                  </c:extLst>
                </c:dPt>
                <c:dLbls>
                  <c:dLbl>
                    <c:idx val="18"/>
                    <c:delete val="1"/>
                    <c:extLst>
                      <c:ext uri="{CE6537A1-D6FC-4f65-9D91-7224C49458BB}"/>
                      <c:ext xmlns:c16="http://schemas.microsoft.com/office/drawing/2014/chart" uri="{C3380CC4-5D6E-409C-BE32-E72D297353CC}">
                        <c16:uniqueId val="{00000033-95F5-456E-BDC9-0CA0331503C4}"/>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95F5-456E-BDC9-0CA0331503C4}"/>
                  </c:ext>
                </c:extLst>
              </c15:ser>
            </c15:filteredBarSeries>
          </c:ext>
        </c:extLst>
      </c:barChart>
      <c:catAx>
        <c:axId val="803166576"/>
        <c:scaling>
          <c:orientation val="minMax"/>
        </c:scaling>
        <c:delete val="1"/>
        <c:axPos val="t"/>
        <c:numFmt formatCode="General" sourceLinked="1"/>
        <c:majorTickMark val="out"/>
        <c:minorTickMark val="none"/>
        <c:tickLblPos val="nextTo"/>
        <c:crossAx val="803172848"/>
        <c:crosses val="autoZero"/>
        <c:auto val="1"/>
        <c:lblAlgn val="ctr"/>
        <c:lblOffset val="100"/>
        <c:noMultiLvlLbl val="0"/>
      </c:catAx>
      <c:valAx>
        <c:axId val="803172848"/>
        <c:scaling>
          <c:orientation val="maxMin"/>
        </c:scaling>
        <c:delete val="1"/>
        <c:axPos val="l"/>
        <c:numFmt formatCode="0%" sourceLinked="1"/>
        <c:majorTickMark val="out"/>
        <c:minorTickMark val="none"/>
        <c:tickLblPos val="nextTo"/>
        <c:crossAx val="803166576"/>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1C0D-4D0D-ACFC-EFE26FD477CC}"/>
              </c:ext>
            </c:extLst>
          </c:dPt>
          <c:dPt>
            <c:idx val="3"/>
            <c:invertIfNegative val="0"/>
            <c:bubble3D val="0"/>
            <c:extLst>
              <c:ext xmlns:c16="http://schemas.microsoft.com/office/drawing/2014/chart" uri="{C3380CC4-5D6E-409C-BE32-E72D297353CC}">
                <c16:uniqueId val="{00000001-1C0D-4D0D-ACFC-EFE26FD477CC}"/>
              </c:ext>
            </c:extLst>
          </c:dPt>
          <c:dPt>
            <c:idx val="6"/>
            <c:invertIfNegative val="0"/>
            <c:bubble3D val="0"/>
            <c:extLst>
              <c:ext xmlns:c16="http://schemas.microsoft.com/office/drawing/2014/chart" uri="{C3380CC4-5D6E-409C-BE32-E72D297353CC}">
                <c16:uniqueId val="{00000002-1C0D-4D0D-ACFC-EFE26FD477CC}"/>
              </c:ext>
            </c:extLst>
          </c:dPt>
          <c:dPt>
            <c:idx val="9"/>
            <c:invertIfNegative val="0"/>
            <c:bubble3D val="0"/>
            <c:extLst>
              <c:ext xmlns:c16="http://schemas.microsoft.com/office/drawing/2014/chart" uri="{C3380CC4-5D6E-409C-BE32-E72D297353CC}">
                <c16:uniqueId val="{00000003-1C0D-4D0D-ACFC-EFE26FD477CC}"/>
              </c:ext>
            </c:extLst>
          </c:dPt>
          <c:dPt>
            <c:idx val="12"/>
            <c:invertIfNegative val="0"/>
            <c:bubble3D val="0"/>
            <c:extLst>
              <c:ext xmlns:c16="http://schemas.microsoft.com/office/drawing/2014/chart" uri="{C3380CC4-5D6E-409C-BE32-E72D297353CC}">
                <c16:uniqueId val="{00000004-1C0D-4D0D-ACFC-EFE26FD477CC}"/>
              </c:ext>
            </c:extLst>
          </c:dPt>
          <c:dPt>
            <c:idx val="15"/>
            <c:invertIfNegative val="0"/>
            <c:bubble3D val="0"/>
            <c:extLst>
              <c:ext xmlns:c16="http://schemas.microsoft.com/office/drawing/2014/chart" uri="{C3380CC4-5D6E-409C-BE32-E72D297353CC}">
                <c16:uniqueId val="{00000005-1C0D-4D0D-ACFC-EFE26FD477CC}"/>
              </c:ext>
            </c:extLst>
          </c:dPt>
          <c:dPt>
            <c:idx val="18"/>
            <c:invertIfNegative val="0"/>
            <c:bubble3D val="0"/>
            <c:extLst>
              <c:ext xmlns:c16="http://schemas.microsoft.com/office/drawing/2014/chart" uri="{C3380CC4-5D6E-409C-BE32-E72D297353CC}">
                <c16:uniqueId val="{00000006-1C0D-4D0D-ACFC-EFE26FD477CC}"/>
              </c:ext>
            </c:extLst>
          </c:dPt>
          <c:dPt>
            <c:idx val="21"/>
            <c:invertIfNegative val="0"/>
            <c:bubble3D val="0"/>
            <c:extLst>
              <c:ext xmlns:c16="http://schemas.microsoft.com/office/drawing/2014/chart" uri="{C3380CC4-5D6E-409C-BE32-E72D297353CC}">
                <c16:uniqueId val="{00000007-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0.00</c:formatCode>
                <c:ptCount val="5"/>
                <c:pt idx="0">
                  <c:v>27.586206896551722</c:v>
                </c:pt>
                <c:pt idx="1">
                  <c:v>19.512195121951219</c:v>
                </c:pt>
                <c:pt idx="2">
                  <c:v>34.123222748815166</c:v>
                </c:pt>
                <c:pt idx="3">
                  <c:v>23.696682464454977</c:v>
                </c:pt>
                <c:pt idx="4">
                  <c:v>25.412541254125415</c:v>
                </c:pt>
              </c:numCache>
            </c:numRef>
          </c:val>
          <c:extLst>
            <c:ext xmlns:c16="http://schemas.microsoft.com/office/drawing/2014/chart" uri="{C3380CC4-5D6E-409C-BE32-E72D297353CC}">
              <c16:uniqueId val="{00000008-1C0D-4D0D-ACFC-EFE26FD477CC}"/>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1C0D-4D0D-ACFC-EFE26FD477CC}"/>
              </c:ext>
            </c:extLst>
          </c:dPt>
          <c:dPt>
            <c:idx val="3"/>
            <c:invertIfNegative val="0"/>
            <c:bubble3D val="0"/>
            <c:extLst>
              <c:ext xmlns:c16="http://schemas.microsoft.com/office/drawing/2014/chart" uri="{C3380CC4-5D6E-409C-BE32-E72D297353CC}">
                <c16:uniqueId val="{0000000A-1C0D-4D0D-ACFC-EFE26FD477CC}"/>
              </c:ext>
            </c:extLst>
          </c:dPt>
          <c:dPt>
            <c:idx val="6"/>
            <c:invertIfNegative val="0"/>
            <c:bubble3D val="0"/>
            <c:extLst>
              <c:ext xmlns:c16="http://schemas.microsoft.com/office/drawing/2014/chart" uri="{C3380CC4-5D6E-409C-BE32-E72D297353CC}">
                <c16:uniqueId val="{0000000B-1C0D-4D0D-ACFC-EFE26FD477CC}"/>
              </c:ext>
            </c:extLst>
          </c:dPt>
          <c:dPt>
            <c:idx val="9"/>
            <c:invertIfNegative val="0"/>
            <c:bubble3D val="0"/>
            <c:extLst>
              <c:ext xmlns:c16="http://schemas.microsoft.com/office/drawing/2014/chart" uri="{C3380CC4-5D6E-409C-BE32-E72D297353CC}">
                <c16:uniqueId val="{0000000C-1C0D-4D0D-ACFC-EFE26FD477CC}"/>
              </c:ext>
            </c:extLst>
          </c:dPt>
          <c:dPt>
            <c:idx val="12"/>
            <c:invertIfNegative val="0"/>
            <c:bubble3D val="0"/>
            <c:extLst>
              <c:ext xmlns:c16="http://schemas.microsoft.com/office/drawing/2014/chart" uri="{C3380CC4-5D6E-409C-BE32-E72D297353CC}">
                <c16:uniqueId val="{0000000D-1C0D-4D0D-ACFC-EFE26FD477CC}"/>
              </c:ext>
            </c:extLst>
          </c:dPt>
          <c:dPt>
            <c:idx val="15"/>
            <c:invertIfNegative val="0"/>
            <c:bubble3D val="0"/>
            <c:extLst>
              <c:ext xmlns:c16="http://schemas.microsoft.com/office/drawing/2014/chart" uri="{C3380CC4-5D6E-409C-BE32-E72D297353CC}">
                <c16:uniqueId val="{0000000E-1C0D-4D0D-ACFC-EFE26FD477CC}"/>
              </c:ext>
            </c:extLst>
          </c:dPt>
          <c:dPt>
            <c:idx val="18"/>
            <c:invertIfNegative val="0"/>
            <c:bubble3D val="0"/>
            <c:extLst>
              <c:ext xmlns:c16="http://schemas.microsoft.com/office/drawing/2014/chart" uri="{C3380CC4-5D6E-409C-BE32-E72D297353CC}">
                <c16:uniqueId val="{0000000F-1C0D-4D0D-ACFC-EFE26FD477CC}"/>
              </c:ext>
            </c:extLst>
          </c:dPt>
          <c:dPt>
            <c:idx val="21"/>
            <c:invertIfNegative val="0"/>
            <c:bubble3D val="0"/>
            <c:extLst>
              <c:ext xmlns:c16="http://schemas.microsoft.com/office/drawing/2014/chart" uri="{C3380CC4-5D6E-409C-BE32-E72D297353CC}">
                <c16:uniqueId val="{00000010-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0.00</c:formatCode>
                <c:ptCount val="5"/>
                <c:pt idx="0">
                  <c:v>6.8965517241379306</c:v>
                </c:pt>
                <c:pt idx="1">
                  <c:v>9.7560975609756095</c:v>
                </c:pt>
                <c:pt idx="2">
                  <c:v>10.42654028436019</c:v>
                </c:pt>
                <c:pt idx="3">
                  <c:v>9.4786729857819907</c:v>
                </c:pt>
                <c:pt idx="4">
                  <c:v>9.5709570957095718</c:v>
                </c:pt>
              </c:numCache>
            </c:numRef>
          </c:val>
          <c:extLst>
            <c:ext xmlns:c16="http://schemas.microsoft.com/office/drawing/2014/chart" uri="{C3380CC4-5D6E-409C-BE32-E72D297353CC}">
              <c16:uniqueId val="{00000011-1C0D-4D0D-ACFC-EFE26FD477CC}"/>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1C0D-4D0D-ACFC-EFE26FD477CC}"/>
              </c:ext>
            </c:extLst>
          </c:dPt>
          <c:dPt>
            <c:idx val="3"/>
            <c:invertIfNegative val="0"/>
            <c:bubble3D val="0"/>
            <c:extLst>
              <c:ext xmlns:c16="http://schemas.microsoft.com/office/drawing/2014/chart" uri="{C3380CC4-5D6E-409C-BE32-E72D297353CC}">
                <c16:uniqueId val="{00000013-1C0D-4D0D-ACFC-EFE26FD477CC}"/>
              </c:ext>
            </c:extLst>
          </c:dPt>
          <c:dPt>
            <c:idx val="6"/>
            <c:invertIfNegative val="0"/>
            <c:bubble3D val="0"/>
            <c:extLst>
              <c:ext xmlns:c16="http://schemas.microsoft.com/office/drawing/2014/chart" uri="{C3380CC4-5D6E-409C-BE32-E72D297353CC}">
                <c16:uniqueId val="{00000014-1C0D-4D0D-ACFC-EFE26FD477CC}"/>
              </c:ext>
            </c:extLst>
          </c:dPt>
          <c:dPt>
            <c:idx val="9"/>
            <c:invertIfNegative val="0"/>
            <c:bubble3D val="0"/>
            <c:extLst>
              <c:ext xmlns:c16="http://schemas.microsoft.com/office/drawing/2014/chart" uri="{C3380CC4-5D6E-409C-BE32-E72D297353CC}">
                <c16:uniqueId val="{00000015-1C0D-4D0D-ACFC-EFE26FD477CC}"/>
              </c:ext>
            </c:extLst>
          </c:dPt>
          <c:dPt>
            <c:idx val="12"/>
            <c:invertIfNegative val="0"/>
            <c:bubble3D val="0"/>
            <c:extLst>
              <c:ext xmlns:c16="http://schemas.microsoft.com/office/drawing/2014/chart" uri="{C3380CC4-5D6E-409C-BE32-E72D297353CC}">
                <c16:uniqueId val="{00000016-1C0D-4D0D-ACFC-EFE26FD477CC}"/>
              </c:ext>
            </c:extLst>
          </c:dPt>
          <c:dPt>
            <c:idx val="15"/>
            <c:invertIfNegative val="0"/>
            <c:bubble3D val="0"/>
            <c:extLst>
              <c:ext xmlns:c16="http://schemas.microsoft.com/office/drawing/2014/chart" uri="{C3380CC4-5D6E-409C-BE32-E72D297353CC}">
                <c16:uniqueId val="{00000017-1C0D-4D0D-ACFC-EFE26FD477CC}"/>
              </c:ext>
            </c:extLst>
          </c:dPt>
          <c:dPt>
            <c:idx val="18"/>
            <c:invertIfNegative val="0"/>
            <c:bubble3D val="0"/>
            <c:extLst>
              <c:ext xmlns:c16="http://schemas.microsoft.com/office/drawing/2014/chart" uri="{C3380CC4-5D6E-409C-BE32-E72D297353CC}">
                <c16:uniqueId val="{00000018-1C0D-4D0D-ACFC-EFE26FD477CC}"/>
              </c:ext>
            </c:extLst>
          </c:dPt>
          <c:dPt>
            <c:idx val="21"/>
            <c:invertIfNegative val="0"/>
            <c:bubble3D val="0"/>
            <c:extLst>
              <c:ext xmlns:c16="http://schemas.microsoft.com/office/drawing/2014/chart" uri="{C3380CC4-5D6E-409C-BE32-E72D297353CC}">
                <c16:uniqueId val="{00000019-1C0D-4D0D-ACFC-EFE26FD477CC}"/>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0.00</c:formatCode>
                <c:ptCount val="5"/>
                <c:pt idx="0">
                  <c:v>20.689655172413794</c:v>
                </c:pt>
                <c:pt idx="1">
                  <c:v>10.16260162601626</c:v>
                </c:pt>
                <c:pt idx="2">
                  <c:v>8.5308056872037916</c:v>
                </c:pt>
                <c:pt idx="3">
                  <c:v>11.848341232227488</c:v>
                </c:pt>
                <c:pt idx="4">
                  <c:v>7.2607260726072615</c:v>
                </c:pt>
              </c:numCache>
            </c:numRef>
          </c:val>
          <c:extLst>
            <c:ext xmlns:c16="http://schemas.microsoft.com/office/drawing/2014/chart" uri="{C3380CC4-5D6E-409C-BE32-E72D297353CC}">
              <c16:uniqueId val="{0000001A-1C0D-4D0D-ACFC-EFE26FD477CC}"/>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1C0D-4D0D-ACFC-EFE26FD477CC}"/>
              </c:ext>
            </c:extLst>
          </c:dPt>
          <c:dPt>
            <c:idx val="3"/>
            <c:invertIfNegative val="0"/>
            <c:bubble3D val="0"/>
            <c:extLst>
              <c:ext xmlns:c16="http://schemas.microsoft.com/office/drawing/2014/chart" uri="{C3380CC4-5D6E-409C-BE32-E72D297353CC}">
                <c16:uniqueId val="{0000001C-1C0D-4D0D-ACFC-EFE26FD477CC}"/>
              </c:ext>
            </c:extLst>
          </c:dPt>
          <c:dPt>
            <c:idx val="6"/>
            <c:invertIfNegative val="0"/>
            <c:bubble3D val="0"/>
            <c:extLst>
              <c:ext xmlns:c16="http://schemas.microsoft.com/office/drawing/2014/chart" uri="{C3380CC4-5D6E-409C-BE32-E72D297353CC}">
                <c16:uniqueId val="{0000001D-1C0D-4D0D-ACFC-EFE26FD477CC}"/>
              </c:ext>
            </c:extLst>
          </c:dPt>
          <c:dPt>
            <c:idx val="9"/>
            <c:invertIfNegative val="0"/>
            <c:bubble3D val="0"/>
            <c:extLst>
              <c:ext xmlns:c16="http://schemas.microsoft.com/office/drawing/2014/chart" uri="{C3380CC4-5D6E-409C-BE32-E72D297353CC}">
                <c16:uniqueId val="{0000001E-1C0D-4D0D-ACFC-EFE26FD477CC}"/>
              </c:ext>
            </c:extLst>
          </c:dPt>
          <c:dPt>
            <c:idx val="12"/>
            <c:invertIfNegative val="0"/>
            <c:bubble3D val="0"/>
            <c:extLst>
              <c:ext xmlns:c16="http://schemas.microsoft.com/office/drawing/2014/chart" uri="{C3380CC4-5D6E-409C-BE32-E72D297353CC}">
                <c16:uniqueId val="{0000001F-1C0D-4D0D-ACFC-EFE26FD477CC}"/>
              </c:ext>
            </c:extLst>
          </c:dPt>
          <c:dPt>
            <c:idx val="15"/>
            <c:invertIfNegative val="0"/>
            <c:bubble3D val="0"/>
            <c:extLst>
              <c:ext xmlns:c16="http://schemas.microsoft.com/office/drawing/2014/chart" uri="{C3380CC4-5D6E-409C-BE32-E72D297353CC}">
                <c16:uniqueId val="{00000020-1C0D-4D0D-ACFC-EFE26FD477CC}"/>
              </c:ext>
            </c:extLst>
          </c:dPt>
          <c:dPt>
            <c:idx val="18"/>
            <c:invertIfNegative val="0"/>
            <c:bubble3D val="0"/>
            <c:extLst>
              <c:ext xmlns:c16="http://schemas.microsoft.com/office/drawing/2014/chart" uri="{C3380CC4-5D6E-409C-BE32-E72D297353CC}">
                <c16:uniqueId val="{00000021-1C0D-4D0D-ACFC-EFE26FD477CC}"/>
              </c:ext>
            </c:extLst>
          </c:dPt>
          <c:dPt>
            <c:idx val="21"/>
            <c:invertIfNegative val="0"/>
            <c:bubble3D val="0"/>
            <c:extLst>
              <c:ext xmlns:c16="http://schemas.microsoft.com/office/drawing/2014/chart" uri="{C3380CC4-5D6E-409C-BE32-E72D297353CC}">
                <c16:uniqueId val="{00000022-1C0D-4D0D-ACFC-EFE26FD477CC}"/>
              </c:ext>
            </c:extLst>
          </c:dPt>
          <c:dLbls>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0.00</c:formatCode>
                <c:ptCount val="5"/>
                <c:pt idx="0">
                  <c:v>44.827586206896555</c:v>
                </c:pt>
                <c:pt idx="1">
                  <c:v>56.09756097560976</c:v>
                </c:pt>
                <c:pt idx="2">
                  <c:v>44.075829383886258</c:v>
                </c:pt>
                <c:pt idx="3">
                  <c:v>52.606635071090047</c:v>
                </c:pt>
                <c:pt idx="4">
                  <c:v>55.445544554455452</c:v>
                </c:pt>
              </c:numCache>
            </c:numRef>
          </c:val>
          <c:extLst>
            <c:ext xmlns:c16="http://schemas.microsoft.com/office/drawing/2014/chart" uri="{C3380CC4-5D6E-409C-BE32-E72D297353CC}">
              <c16:uniqueId val="{00000026-1C0D-4D0D-ACFC-EFE26FD477CC}"/>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8997-40A1-9A7A-CC876E165559}"/>
                </c:ext>
              </c:extLst>
            </c:dLbl>
            <c:dLbl>
              <c:idx val="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8997-40A1-9A7A-CC876E165559}"/>
                </c:ext>
              </c:extLst>
            </c:dLbl>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0"/>
            <c:showCatName val="0"/>
            <c:showSerName val="0"/>
            <c:showPercent val="0"/>
            <c:showBubbleSize val="0"/>
            <c:extLst>
              <c:ext xmlns:c15="http://schemas.microsoft.com/office/drawing/2012/chart" uri="{CE6537A1-D6FC-4f65-9D91-7224C49458BB}">
                <c15:showLeaderLines val="1"/>
              </c:ext>
            </c:extLst>
          </c:dLbls>
          <c:val>
            <c:numRef>
              <c:f>Arkusz1!$F$3:$F$7</c:f>
              <c:numCache>
                <c:formatCode>0.00</c:formatCode>
                <c:ptCount val="5"/>
                <c:pt idx="0">
                  <c:v>0</c:v>
                </c:pt>
                <c:pt idx="1">
                  <c:v>4.4715447154471546</c:v>
                </c:pt>
                <c:pt idx="2">
                  <c:v>2.8436018957345972</c:v>
                </c:pt>
                <c:pt idx="3">
                  <c:v>2.3696682464454977</c:v>
                </c:pt>
                <c:pt idx="4">
                  <c:v>2.3102310231023102</c:v>
                </c:pt>
              </c:numCache>
            </c:numRef>
          </c:val>
          <c:extLst>
            <c:ext xmlns:c16="http://schemas.microsoft.com/office/drawing/2014/chart" uri="{C3380CC4-5D6E-409C-BE32-E72D297353CC}">
              <c16:uniqueId val="{0000002A-1C0D-4D0D-ACFC-EFE26FD477CC}"/>
            </c:ext>
          </c:extLst>
        </c:ser>
        <c:dLbls>
          <c:dLblPos val="ctr"/>
          <c:showLegendKey val="0"/>
          <c:showVal val="1"/>
          <c:showCatName val="0"/>
          <c:showSerName val="0"/>
          <c:showPercent val="0"/>
          <c:showBubbleSize val="0"/>
        </c:dLbls>
        <c:gapWidth val="24"/>
        <c:overlap val="100"/>
        <c:axId val="803173240"/>
        <c:axId val="803162656"/>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1C0D-4D0D-ACFC-EFE26FD477CC}"/>
                    </c:ext>
                  </c:extLst>
                </c:dPt>
                <c:dPt>
                  <c:idx val="1"/>
                  <c:invertIfNegative val="0"/>
                  <c:bubble3D val="0"/>
                  <c:extLst>
                    <c:ext xmlns:c16="http://schemas.microsoft.com/office/drawing/2014/chart" uri="{C3380CC4-5D6E-409C-BE32-E72D297353CC}">
                      <c16:uniqueId val="{0000002C-1C0D-4D0D-ACFC-EFE26FD477CC}"/>
                    </c:ext>
                  </c:extLst>
                </c:dPt>
                <c:dPt>
                  <c:idx val="2"/>
                  <c:invertIfNegative val="0"/>
                  <c:bubble3D val="0"/>
                  <c:extLst>
                    <c:ext xmlns:c16="http://schemas.microsoft.com/office/drawing/2014/chart" uri="{C3380CC4-5D6E-409C-BE32-E72D297353CC}">
                      <c16:uniqueId val="{0000002D-1C0D-4D0D-ACFC-EFE26FD477CC}"/>
                    </c:ext>
                  </c:extLst>
                </c:dPt>
                <c:dPt>
                  <c:idx val="3"/>
                  <c:invertIfNegative val="0"/>
                  <c:bubble3D val="0"/>
                  <c:extLst>
                    <c:ext xmlns:c16="http://schemas.microsoft.com/office/drawing/2014/chart" uri="{C3380CC4-5D6E-409C-BE32-E72D297353CC}">
                      <c16:uniqueId val="{0000002E-1C0D-4D0D-ACFC-EFE26FD477CC}"/>
                    </c:ext>
                  </c:extLst>
                </c:dPt>
                <c:dPt>
                  <c:idx val="4"/>
                  <c:invertIfNegative val="0"/>
                  <c:bubble3D val="0"/>
                  <c:extLst>
                    <c:ext xmlns:c16="http://schemas.microsoft.com/office/drawing/2014/chart" uri="{C3380CC4-5D6E-409C-BE32-E72D297353CC}">
                      <c16:uniqueId val="{0000002F-1C0D-4D0D-ACFC-EFE26FD477CC}"/>
                    </c:ext>
                  </c:extLst>
                </c:dPt>
                <c:dPt>
                  <c:idx val="6"/>
                  <c:invertIfNegative val="0"/>
                  <c:bubble3D val="0"/>
                  <c:extLst>
                    <c:ext xmlns:c16="http://schemas.microsoft.com/office/drawing/2014/chart" uri="{C3380CC4-5D6E-409C-BE32-E72D297353CC}">
                      <c16:uniqueId val="{00000030-1C0D-4D0D-ACFC-EFE26FD477CC}"/>
                    </c:ext>
                  </c:extLst>
                </c:dPt>
                <c:dPt>
                  <c:idx val="9"/>
                  <c:invertIfNegative val="0"/>
                  <c:bubble3D val="0"/>
                  <c:extLst>
                    <c:ext xmlns:c16="http://schemas.microsoft.com/office/drawing/2014/chart" uri="{C3380CC4-5D6E-409C-BE32-E72D297353CC}">
                      <c16:uniqueId val="{00000031-1C0D-4D0D-ACFC-EFE26FD477CC}"/>
                    </c:ext>
                  </c:extLst>
                </c:dPt>
                <c:dPt>
                  <c:idx val="12"/>
                  <c:invertIfNegative val="0"/>
                  <c:bubble3D val="0"/>
                  <c:extLst>
                    <c:ext xmlns:c16="http://schemas.microsoft.com/office/drawing/2014/chart" uri="{C3380CC4-5D6E-409C-BE32-E72D297353CC}">
                      <c16:uniqueId val="{00000032-1C0D-4D0D-ACFC-EFE26FD477CC}"/>
                    </c:ext>
                  </c:extLst>
                </c:dPt>
                <c:dLbls>
                  <c:dLbl>
                    <c:idx val="18"/>
                    <c:delete val="1"/>
                    <c:extLst>
                      <c:ext uri="{CE6537A1-D6FC-4f65-9D91-7224C49458BB}"/>
                      <c:ext xmlns:c16="http://schemas.microsoft.com/office/drawing/2014/chart" uri="{C3380CC4-5D6E-409C-BE32-E72D297353CC}">
                        <c16:uniqueId val="{00000033-1C0D-4D0D-ACFC-EFE26FD477CC}"/>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1C0D-4D0D-ACFC-EFE26FD477CC}"/>
                  </c:ext>
                </c:extLst>
              </c15:ser>
            </c15:filteredBarSeries>
          </c:ext>
        </c:extLst>
      </c:barChart>
      <c:catAx>
        <c:axId val="803173240"/>
        <c:scaling>
          <c:orientation val="minMax"/>
        </c:scaling>
        <c:delete val="1"/>
        <c:axPos val="t"/>
        <c:numFmt formatCode="General" sourceLinked="1"/>
        <c:majorTickMark val="out"/>
        <c:minorTickMark val="none"/>
        <c:tickLblPos val="nextTo"/>
        <c:crossAx val="803162656"/>
        <c:crosses val="autoZero"/>
        <c:auto val="1"/>
        <c:lblAlgn val="ctr"/>
        <c:lblOffset val="100"/>
        <c:noMultiLvlLbl val="0"/>
      </c:catAx>
      <c:valAx>
        <c:axId val="803162656"/>
        <c:scaling>
          <c:orientation val="maxMin"/>
        </c:scaling>
        <c:delete val="1"/>
        <c:axPos val="l"/>
        <c:numFmt formatCode="0%" sourceLinked="1"/>
        <c:majorTickMark val="out"/>
        <c:minorTickMark val="none"/>
        <c:tickLblPos val="nextTo"/>
        <c:crossAx val="8031732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64245264522657564"/>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FB99-41DB-811C-FF3775242A5E}"/>
              </c:ext>
            </c:extLst>
          </c:dPt>
          <c:dPt>
            <c:idx val="3"/>
            <c:invertIfNegative val="0"/>
            <c:bubble3D val="0"/>
            <c:extLst>
              <c:ext xmlns:c16="http://schemas.microsoft.com/office/drawing/2014/chart" uri="{C3380CC4-5D6E-409C-BE32-E72D297353CC}">
                <c16:uniqueId val="{00000001-FB99-41DB-811C-FF3775242A5E}"/>
              </c:ext>
            </c:extLst>
          </c:dPt>
          <c:dPt>
            <c:idx val="6"/>
            <c:invertIfNegative val="0"/>
            <c:bubble3D val="0"/>
            <c:extLst>
              <c:ext xmlns:c16="http://schemas.microsoft.com/office/drawing/2014/chart" uri="{C3380CC4-5D6E-409C-BE32-E72D297353CC}">
                <c16:uniqueId val="{00000002-FB99-41DB-811C-FF3775242A5E}"/>
              </c:ext>
            </c:extLst>
          </c:dPt>
          <c:dPt>
            <c:idx val="9"/>
            <c:invertIfNegative val="0"/>
            <c:bubble3D val="0"/>
            <c:extLst>
              <c:ext xmlns:c16="http://schemas.microsoft.com/office/drawing/2014/chart" uri="{C3380CC4-5D6E-409C-BE32-E72D297353CC}">
                <c16:uniqueId val="{00000003-FB99-41DB-811C-FF3775242A5E}"/>
              </c:ext>
            </c:extLst>
          </c:dPt>
          <c:dPt>
            <c:idx val="12"/>
            <c:invertIfNegative val="0"/>
            <c:bubble3D val="0"/>
            <c:extLst>
              <c:ext xmlns:c16="http://schemas.microsoft.com/office/drawing/2014/chart" uri="{C3380CC4-5D6E-409C-BE32-E72D297353CC}">
                <c16:uniqueId val="{00000004-FB99-41DB-811C-FF3775242A5E}"/>
              </c:ext>
            </c:extLst>
          </c:dPt>
          <c:dPt>
            <c:idx val="15"/>
            <c:invertIfNegative val="0"/>
            <c:bubble3D val="0"/>
            <c:extLst>
              <c:ext xmlns:c16="http://schemas.microsoft.com/office/drawing/2014/chart" uri="{C3380CC4-5D6E-409C-BE32-E72D297353CC}">
                <c16:uniqueId val="{00000005-FB99-41DB-811C-FF3775242A5E}"/>
              </c:ext>
            </c:extLst>
          </c:dPt>
          <c:dPt>
            <c:idx val="18"/>
            <c:invertIfNegative val="0"/>
            <c:bubble3D val="0"/>
            <c:extLst>
              <c:ext xmlns:c16="http://schemas.microsoft.com/office/drawing/2014/chart" uri="{C3380CC4-5D6E-409C-BE32-E72D297353CC}">
                <c16:uniqueId val="{00000006-FB99-41DB-811C-FF3775242A5E}"/>
              </c:ext>
            </c:extLst>
          </c:dPt>
          <c:dPt>
            <c:idx val="21"/>
            <c:invertIfNegative val="0"/>
            <c:bubble3D val="0"/>
            <c:extLst>
              <c:ext xmlns:c16="http://schemas.microsoft.com/office/drawing/2014/chart" uri="{C3380CC4-5D6E-409C-BE32-E72D297353CC}">
                <c16:uniqueId val="{00000007-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Arkusz1!$B$3:$B$7</c:f>
              <c:numCache>
                <c:formatCode>0.00</c:formatCode>
                <c:ptCount val="5"/>
                <c:pt idx="0">
                  <c:v>62.068965517241381</c:v>
                </c:pt>
                <c:pt idx="1">
                  <c:v>56.09756097560976</c:v>
                </c:pt>
                <c:pt idx="2">
                  <c:v>52.132701421800952</c:v>
                </c:pt>
                <c:pt idx="3">
                  <c:v>54.976303317535546</c:v>
                </c:pt>
                <c:pt idx="4">
                  <c:v>60.396039603960396</c:v>
                </c:pt>
              </c:numCache>
            </c:numRef>
          </c:val>
          <c:extLst>
            <c:ext xmlns:c16="http://schemas.microsoft.com/office/drawing/2014/chart" uri="{C3380CC4-5D6E-409C-BE32-E72D297353CC}">
              <c16:uniqueId val="{00000008-FB99-41DB-811C-FF3775242A5E}"/>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FB99-41DB-811C-FF3775242A5E}"/>
              </c:ext>
            </c:extLst>
          </c:dPt>
          <c:dPt>
            <c:idx val="3"/>
            <c:invertIfNegative val="0"/>
            <c:bubble3D val="0"/>
            <c:extLst>
              <c:ext xmlns:c16="http://schemas.microsoft.com/office/drawing/2014/chart" uri="{C3380CC4-5D6E-409C-BE32-E72D297353CC}">
                <c16:uniqueId val="{0000000A-FB99-41DB-811C-FF3775242A5E}"/>
              </c:ext>
            </c:extLst>
          </c:dPt>
          <c:dPt>
            <c:idx val="6"/>
            <c:invertIfNegative val="0"/>
            <c:bubble3D val="0"/>
            <c:extLst>
              <c:ext xmlns:c16="http://schemas.microsoft.com/office/drawing/2014/chart" uri="{C3380CC4-5D6E-409C-BE32-E72D297353CC}">
                <c16:uniqueId val="{0000000B-FB99-41DB-811C-FF3775242A5E}"/>
              </c:ext>
            </c:extLst>
          </c:dPt>
          <c:dPt>
            <c:idx val="9"/>
            <c:invertIfNegative val="0"/>
            <c:bubble3D val="0"/>
            <c:extLst>
              <c:ext xmlns:c16="http://schemas.microsoft.com/office/drawing/2014/chart" uri="{C3380CC4-5D6E-409C-BE32-E72D297353CC}">
                <c16:uniqueId val="{0000000C-FB99-41DB-811C-FF3775242A5E}"/>
              </c:ext>
            </c:extLst>
          </c:dPt>
          <c:dPt>
            <c:idx val="12"/>
            <c:invertIfNegative val="0"/>
            <c:bubble3D val="0"/>
            <c:extLst>
              <c:ext xmlns:c16="http://schemas.microsoft.com/office/drawing/2014/chart" uri="{C3380CC4-5D6E-409C-BE32-E72D297353CC}">
                <c16:uniqueId val="{0000000D-FB99-41DB-811C-FF3775242A5E}"/>
              </c:ext>
            </c:extLst>
          </c:dPt>
          <c:dPt>
            <c:idx val="15"/>
            <c:invertIfNegative val="0"/>
            <c:bubble3D val="0"/>
            <c:extLst>
              <c:ext xmlns:c16="http://schemas.microsoft.com/office/drawing/2014/chart" uri="{C3380CC4-5D6E-409C-BE32-E72D297353CC}">
                <c16:uniqueId val="{0000000E-FB99-41DB-811C-FF3775242A5E}"/>
              </c:ext>
            </c:extLst>
          </c:dPt>
          <c:dPt>
            <c:idx val="18"/>
            <c:invertIfNegative val="0"/>
            <c:bubble3D val="0"/>
            <c:extLst>
              <c:ext xmlns:c16="http://schemas.microsoft.com/office/drawing/2014/chart" uri="{C3380CC4-5D6E-409C-BE32-E72D297353CC}">
                <c16:uniqueId val="{0000000F-FB99-41DB-811C-FF3775242A5E}"/>
              </c:ext>
            </c:extLst>
          </c:dPt>
          <c:dPt>
            <c:idx val="21"/>
            <c:invertIfNegative val="0"/>
            <c:bubble3D val="0"/>
            <c:extLst>
              <c:ext xmlns:c16="http://schemas.microsoft.com/office/drawing/2014/chart" uri="{C3380CC4-5D6E-409C-BE32-E72D297353CC}">
                <c16:uniqueId val="{00000010-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Arkusz1!$C$3:$C$7</c:f>
              <c:numCache>
                <c:formatCode>0.00</c:formatCode>
                <c:ptCount val="5"/>
                <c:pt idx="0">
                  <c:v>13.793103448275861</c:v>
                </c:pt>
                <c:pt idx="1">
                  <c:v>8.1300813008130071</c:v>
                </c:pt>
                <c:pt idx="2">
                  <c:v>11.374407582938389</c:v>
                </c:pt>
                <c:pt idx="3">
                  <c:v>13.744075829383887</c:v>
                </c:pt>
                <c:pt idx="4">
                  <c:v>7.5907590759075907</c:v>
                </c:pt>
              </c:numCache>
            </c:numRef>
          </c:val>
          <c:extLst>
            <c:ext xmlns:c16="http://schemas.microsoft.com/office/drawing/2014/chart" uri="{C3380CC4-5D6E-409C-BE32-E72D297353CC}">
              <c16:uniqueId val="{00000011-FB99-41DB-811C-FF3775242A5E}"/>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FB99-41DB-811C-FF3775242A5E}"/>
              </c:ext>
            </c:extLst>
          </c:dPt>
          <c:dPt>
            <c:idx val="3"/>
            <c:invertIfNegative val="0"/>
            <c:bubble3D val="0"/>
            <c:extLst>
              <c:ext xmlns:c16="http://schemas.microsoft.com/office/drawing/2014/chart" uri="{C3380CC4-5D6E-409C-BE32-E72D297353CC}">
                <c16:uniqueId val="{00000013-FB99-41DB-811C-FF3775242A5E}"/>
              </c:ext>
            </c:extLst>
          </c:dPt>
          <c:dPt>
            <c:idx val="6"/>
            <c:invertIfNegative val="0"/>
            <c:bubble3D val="0"/>
            <c:extLst>
              <c:ext xmlns:c16="http://schemas.microsoft.com/office/drawing/2014/chart" uri="{C3380CC4-5D6E-409C-BE32-E72D297353CC}">
                <c16:uniqueId val="{00000014-FB99-41DB-811C-FF3775242A5E}"/>
              </c:ext>
            </c:extLst>
          </c:dPt>
          <c:dPt>
            <c:idx val="9"/>
            <c:invertIfNegative val="0"/>
            <c:bubble3D val="0"/>
            <c:extLst>
              <c:ext xmlns:c16="http://schemas.microsoft.com/office/drawing/2014/chart" uri="{C3380CC4-5D6E-409C-BE32-E72D297353CC}">
                <c16:uniqueId val="{00000015-FB99-41DB-811C-FF3775242A5E}"/>
              </c:ext>
            </c:extLst>
          </c:dPt>
          <c:dPt>
            <c:idx val="12"/>
            <c:invertIfNegative val="0"/>
            <c:bubble3D val="0"/>
            <c:extLst>
              <c:ext xmlns:c16="http://schemas.microsoft.com/office/drawing/2014/chart" uri="{C3380CC4-5D6E-409C-BE32-E72D297353CC}">
                <c16:uniqueId val="{00000016-FB99-41DB-811C-FF3775242A5E}"/>
              </c:ext>
            </c:extLst>
          </c:dPt>
          <c:dPt>
            <c:idx val="15"/>
            <c:invertIfNegative val="0"/>
            <c:bubble3D val="0"/>
            <c:extLst>
              <c:ext xmlns:c16="http://schemas.microsoft.com/office/drawing/2014/chart" uri="{C3380CC4-5D6E-409C-BE32-E72D297353CC}">
                <c16:uniqueId val="{00000017-FB99-41DB-811C-FF3775242A5E}"/>
              </c:ext>
            </c:extLst>
          </c:dPt>
          <c:dPt>
            <c:idx val="18"/>
            <c:invertIfNegative val="0"/>
            <c:bubble3D val="0"/>
            <c:extLst>
              <c:ext xmlns:c16="http://schemas.microsoft.com/office/drawing/2014/chart" uri="{C3380CC4-5D6E-409C-BE32-E72D297353CC}">
                <c16:uniqueId val="{00000018-FB99-41DB-811C-FF3775242A5E}"/>
              </c:ext>
            </c:extLst>
          </c:dPt>
          <c:dPt>
            <c:idx val="21"/>
            <c:invertIfNegative val="0"/>
            <c:bubble3D val="0"/>
            <c:extLst>
              <c:ext xmlns:c16="http://schemas.microsoft.com/office/drawing/2014/chart" uri="{C3380CC4-5D6E-409C-BE32-E72D297353CC}">
                <c16:uniqueId val="{00000019-FB99-41DB-811C-FF3775242A5E}"/>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Arkusz1!$D$3:$D$7</c:f>
              <c:numCache>
                <c:formatCode>0.00</c:formatCode>
                <c:ptCount val="5"/>
                <c:pt idx="0">
                  <c:v>6.8965517241379306</c:v>
                </c:pt>
                <c:pt idx="1">
                  <c:v>7.3170731707317067</c:v>
                </c:pt>
                <c:pt idx="2">
                  <c:v>7.109004739336493</c:v>
                </c:pt>
                <c:pt idx="3">
                  <c:v>5.6872037914691944</c:v>
                </c:pt>
                <c:pt idx="4">
                  <c:v>5.2805280528052805</c:v>
                </c:pt>
              </c:numCache>
            </c:numRef>
          </c:val>
          <c:extLst>
            <c:ext xmlns:c16="http://schemas.microsoft.com/office/drawing/2014/chart" uri="{C3380CC4-5D6E-409C-BE32-E72D297353CC}">
              <c16:uniqueId val="{0000001A-FB99-41DB-811C-FF3775242A5E}"/>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FB99-41DB-811C-FF3775242A5E}"/>
              </c:ext>
            </c:extLst>
          </c:dPt>
          <c:dPt>
            <c:idx val="3"/>
            <c:invertIfNegative val="0"/>
            <c:bubble3D val="0"/>
            <c:extLst>
              <c:ext xmlns:c16="http://schemas.microsoft.com/office/drawing/2014/chart" uri="{C3380CC4-5D6E-409C-BE32-E72D297353CC}">
                <c16:uniqueId val="{0000001C-FB99-41DB-811C-FF3775242A5E}"/>
              </c:ext>
            </c:extLst>
          </c:dPt>
          <c:dPt>
            <c:idx val="6"/>
            <c:invertIfNegative val="0"/>
            <c:bubble3D val="0"/>
            <c:extLst>
              <c:ext xmlns:c16="http://schemas.microsoft.com/office/drawing/2014/chart" uri="{C3380CC4-5D6E-409C-BE32-E72D297353CC}">
                <c16:uniqueId val="{0000001D-FB99-41DB-811C-FF3775242A5E}"/>
              </c:ext>
            </c:extLst>
          </c:dPt>
          <c:dPt>
            <c:idx val="9"/>
            <c:invertIfNegative val="0"/>
            <c:bubble3D val="0"/>
            <c:extLst>
              <c:ext xmlns:c16="http://schemas.microsoft.com/office/drawing/2014/chart" uri="{C3380CC4-5D6E-409C-BE32-E72D297353CC}">
                <c16:uniqueId val="{0000001E-FB99-41DB-811C-FF3775242A5E}"/>
              </c:ext>
            </c:extLst>
          </c:dPt>
          <c:dPt>
            <c:idx val="12"/>
            <c:invertIfNegative val="0"/>
            <c:bubble3D val="0"/>
            <c:extLst>
              <c:ext xmlns:c16="http://schemas.microsoft.com/office/drawing/2014/chart" uri="{C3380CC4-5D6E-409C-BE32-E72D297353CC}">
                <c16:uniqueId val="{0000001F-FB99-41DB-811C-FF3775242A5E}"/>
              </c:ext>
            </c:extLst>
          </c:dPt>
          <c:dPt>
            <c:idx val="15"/>
            <c:invertIfNegative val="0"/>
            <c:bubble3D val="0"/>
            <c:extLst>
              <c:ext xmlns:c16="http://schemas.microsoft.com/office/drawing/2014/chart" uri="{C3380CC4-5D6E-409C-BE32-E72D297353CC}">
                <c16:uniqueId val="{00000020-FB99-41DB-811C-FF3775242A5E}"/>
              </c:ext>
            </c:extLst>
          </c:dPt>
          <c:dPt>
            <c:idx val="18"/>
            <c:invertIfNegative val="0"/>
            <c:bubble3D val="0"/>
            <c:extLst>
              <c:ext xmlns:c16="http://schemas.microsoft.com/office/drawing/2014/chart" uri="{C3380CC4-5D6E-409C-BE32-E72D297353CC}">
                <c16:uniqueId val="{00000021-FB99-41DB-811C-FF3775242A5E}"/>
              </c:ext>
            </c:extLst>
          </c:dPt>
          <c:dPt>
            <c:idx val="21"/>
            <c:invertIfNegative val="0"/>
            <c:bubble3D val="0"/>
            <c:extLst>
              <c:ext xmlns:c16="http://schemas.microsoft.com/office/drawing/2014/chart" uri="{C3380CC4-5D6E-409C-BE32-E72D297353CC}">
                <c16:uniqueId val="{00000022-FB99-41DB-811C-FF3775242A5E}"/>
              </c:ext>
            </c:extLst>
          </c:dPt>
          <c:dLbls>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Arkusz1!$E$3:$E$7</c:f>
              <c:numCache>
                <c:formatCode>0.00</c:formatCode>
                <c:ptCount val="5"/>
                <c:pt idx="0">
                  <c:v>13.793103448275861</c:v>
                </c:pt>
                <c:pt idx="1">
                  <c:v>23.983739837398375</c:v>
                </c:pt>
                <c:pt idx="2">
                  <c:v>28.90995260663507</c:v>
                </c:pt>
                <c:pt idx="3">
                  <c:v>22.748815165876778</c:v>
                </c:pt>
                <c:pt idx="4">
                  <c:v>22.772277227722775</c:v>
                </c:pt>
              </c:numCache>
            </c:numRef>
          </c:val>
          <c:extLst>
            <c:ext xmlns:c16="http://schemas.microsoft.com/office/drawing/2014/chart" uri="{C3380CC4-5D6E-409C-BE32-E72D297353CC}">
              <c16:uniqueId val="{00000026-FB99-41DB-811C-FF3775242A5E}"/>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29-26FC-4F86-A5C9-96F2F37CD82C}"/>
                </c:ext>
              </c:extLst>
            </c:dLbl>
            <c:numFmt formatCode="#,##0" sourceLinked="0"/>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Arkusz1!$F$3:$F$7</c:f>
              <c:numCache>
                <c:formatCode>0.00</c:formatCode>
                <c:ptCount val="5"/>
                <c:pt idx="0">
                  <c:v>3.4482758620689653</c:v>
                </c:pt>
                <c:pt idx="1">
                  <c:v>4.4715447154471546</c:v>
                </c:pt>
                <c:pt idx="2">
                  <c:v>0.47393364928909953</c:v>
                </c:pt>
                <c:pt idx="3">
                  <c:v>2.8436018957345972</c:v>
                </c:pt>
                <c:pt idx="4">
                  <c:v>3.9603960396039604</c:v>
                </c:pt>
              </c:numCache>
            </c:numRef>
          </c:val>
          <c:extLst>
            <c:ext xmlns:c16="http://schemas.microsoft.com/office/drawing/2014/chart" uri="{C3380CC4-5D6E-409C-BE32-E72D297353CC}">
              <c16:uniqueId val="{0000002A-FB99-41DB-811C-FF3775242A5E}"/>
            </c:ext>
          </c:extLst>
        </c:ser>
        <c:dLbls>
          <c:dLblPos val="ctr"/>
          <c:showLegendKey val="0"/>
          <c:showVal val="1"/>
          <c:showCatName val="0"/>
          <c:showSerName val="0"/>
          <c:showPercent val="0"/>
          <c:showBubbleSize val="0"/>
        </c:dLbls>
        <c:gapWidth val="24"/>
        <c:overlap val="100"/>
        <c:axId val="803163048"/>
        <c:axId val="803167752"/>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FB99-41DB-811C-FF3775242A5E}"/>
                    </c:ext>
                  </c:extLst>
                </c:dPt>
                <c:dPt>
                  <c:idx val="1"/>
                  <c:invertIfNegative val="0"/>
                  <c:bubble3D val="0"/>
                  <c:extLst>
                    <c:ext xmlns:c16="http://schemas.microsoft.com/office/drawing/2014/chart" uri="{C3380CC4-5D6E-409C-BE32-E72D297353CC}">
                      <c16:uniqueId val="{0000002C-FB99-41DB-811C-FF3775242A5E}"/>
                    </c:ext>
                  </c:extLst>
                </c:dPt>
                <c:dPt>
                  <c:idx val="2"/>
                  <c:invertIfNegative val="0"/>
                  <c:bubble3D val="0"/>
                  <c:extLst>
                    <c:ext xmlns:c16="http://schemas.microsoft.com/office/drawing/2014/chart" uri="{C3380CC4-5D6E-409C-BE32-E72D297353CC}">
                      <c16:uniqueId val="{0000002D-FB99-41DB-811C-FF3775242A5E}"/>
                    </c:ext>
                  </c:extLst>
                </c:dPt>
                <c:dPt>
                  <c:idx val="3"/>
                  <c:invertIfNegative val="0"/>
                  <c:bubble3D val="0"/>
                  <c:extLst>
                    <c:ext xmlns:c16="http://schemas.microsoft.com/office/drawing/2014/chart" uri="{C3380CC4-5D6E-409C-BE32-E72D297353CC}">
                      <c16:uniqueId val="{0000002E-FB99-41DB-811C-FF3775242A5E}"/>
                    </c:ext>
                  </c:extLst>
                </c:dPt>
                <c:dPt>
                  <c:idx val="4"/>
                  <c:invertIfNegative val="0"/>
                  <c:bubble3D val="0"/>
                  <c:extLst>
                    <c:ext xmlns:c16="http://schemas.microsoft.com/office/drawing/2014/chart" uri="{C3380CC4-5D6E-409C-BE32-E72D297353CC}">
                      <c16:uniqueId val="{0000002F-FB99-41DB-811C-FF3775242A5E}"/>
                    </c:ext>
                  </c:extLst>
                </c:dPt>
                <c:dPt>
                  <c:idx val="6"/>
                  <c:invertIfNegative val="0"/>
                  <c:bubble3D val="0"/>
                  <c:extLst>
                    <c:ext xmlns:c16="http://schemas.microsoft.com/office/drawing/2014/chart" uri="{C3380CC4-5D6E-409C-BE32-E72D297353CC}">
                      <c16:uniqueId val="{00000030-FB99-41DB-811C-FF3775242A5E}"/>
                    </c:ext>
                  </c:extLst>
                </c:dPt>
                <c:dPt>
                  <c:idx val="9"/>
                  <c:invertIfNegative val="0"/>
                  <c:bubble3D val="0"/>
                  <c:extLst>
                    <c:ext xmlns:c16="http://schemas.microsoft.com/office/drawing/2014/chart" uri="{C3380CC4-5D6E-409C-BE32-E72D297353CC}">
                      <c16:uniqueId val="{00000031-FB99-41DB-811C-FF3775242A5E}"/>
                    </c:ext>
                  </c:extLst>
                </c:dPt>
                <c:dPt>
                  <c:idx val="12"/>
                  <c:invertIfNegative val="0"/>
                  <c:bubble3D val="0"/>
                  <c:extLst>
                    <c:ext xmlns:c16="http://schemas.microsoft.com/office/drawing/2014/chart" uri="{C3380CC4-5D6E-409C-BE32-E72D297353CC}">
                      <c16:uniqueId val="{00000032-FB99-41DB-811C-FF3775242A5E}"/>
                    </c:ext>
                  </c:extLst>
                </c:dPt>
                <c:dLbls>
                  <c:dLbl>
                    <c:idx val="18"/>
                    <c:delete val="1"/>
                    <c:extLst>
                      <c:ext uri="{CE6537A1-D6FC-4f65-9D91-7224C49458BB}"/>
                      <c:ext xmlns:c16="http://schemas.microsoft.com/office/drawing/2014/chart" uri="{C3380CC4-5D6E-409C-BE32-E72D297353CC}">
                        <c16:uniqueId val="{00000033-FB99-41DB-811C-FF3775242A5E}"/>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Arkusz1!$A$3:$A$7</c15:sqref>
                        </c15:formulaRef>
                      </c:ext>
                    </c:extLst>
                    <c:numCache>
                      <c:formatCode>General</c:formatCode>
                      <c:ptCount val="5"/>
                      <c:pt idx="0">
                        <c:v>0</c:v>
                      </c:pt>
                      <c:pt idx="1">
                        <c:v>0</c:v>
                      </c:pt>
                      <c:pt idx="2">
                        <c:v>0</c:v>
                      </c:pt>
                      <c:pt idx="3">
                        <c:v>0</c:v>
                      </c:pt>
                      <c:pt idx="4">
                        <c:v>0</c:v>
                      </c:pt>
                    </c:numCache>
                  </c:numRef>
                </c:val>
                <c:extLst>
                  <c:ext xmlns:c16="http://schemas.microsoft.com/office/drawing/2014/chart" uri="{C3380CC4-5D6E-409C-BE32-E72D297353CC}">
                    <c16:uniqueId val="{00000034-FB99-41DB-811C-FF3775242A5E}"/>
                  </c:ext>
                </c:extLst>
              </c15:ser>
            </c15:filteredBarSeries>
          </c:ext>
        </c:extLst>
      </c:barChart>
      <c:catAx>
        <c:axId val="803163048"/>
        <c:scaling>
          <c:orientation val="minMax"/>
        </c:scaling>
        <c:delete val="1"/>
        <c:axPos val="t"/>
        <c:numFmt formatCode="General" sourceLinked="1"/>
        <c:majorTickMark val="out"/>
        <c:minorTickMark val="none"/>
        <c:tickLblPos val="nextTo"/>
        <c:crossAx val="803167752"/>
        <c:crosses val="autoZero"/>
        <c:auto val="1"/>
        <c:lblAlgn val="ctr"/>
        <c:lblOffset val="100"/>
        <c:noMultiLvlLbl val="0"/>
      </c:catAx>
      <c:valAx>
        <c:axId val="803167752"/>
        <c:scaling>
          <c:orientation val="maxMin"/>
        </c:scaling>
        <c:delete val="1"/>
        <c:axPos val="l"/>
        <c:numFmt formatCode="0%" sourceLinked="1"/>
        <c:majorTickMark val="out"/>
        <c:minorTickMark val="none"/>
        <c:tickLblPos val="nextTo"/>
        <c:crossAx val="80316304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0821-4485-B90F-F19D8E414573}"/>
              </c:ext>
            </c:extLst>
          </c:dPt>
          <c:dPt>
            <c:idx val="3"/>
            <c:invertIfNegative val="0"/>
            <c:bubble3D val="0"/>
            <c:extLst>
              <c:ext xmlns:c16="http://schemas.microsoft.com/office/drawing/2014/chart" uri="{C3380CC4-5D6E-409C-BE32-E72D297353CC}">
                <c16:uniqueId val="{00000001-0821-4485-B90F-F19D8E414573}"/>
              </c:ext>
            </c:extLst>
          </c:dPt>
          <c:dPt>
            <c:idx val="6"/>
            <c:invertIfNegative val="0"/>
            <c:bubble3D val="0"/>
            <c:extLst>
              <c:ext xmlns:c16="http://schemas.microsoft.com/office/drawing/2014/chart" uri="{C3380CC4-5D6E-409C-BE32-E72D297353CC}">
                <c16:uniqueId val="{00000002-0821-4485-B90F-F19D8E414573}"/>
              </c:ext>
            </c:extLst>
          </c:dPt>
          <c:dPt>
            <c:idx val="9"/>
            <c:invertIfNegative val="0"/>
            <c:bubble3D val="0"/>
            <c:extLst>
              <c:ext xmlns:c16="http://schemas.microsoft.com/office/drawing/2014/chart" uri="{C3380CC4-5D6E-409C-BE32-E72D297353CC}">
                <c16:uniqueId val="{00000003-0821-4485-B90F-F19D8E414573}"/>
              </c:ext>
            </c:extLst>
          </c:dPt>
          <c:dPt>
            <c:idx val="12"/>
            <c:invertIfNegative val="0"/>
            <c:bubble3D val="0"/>
            <c:extLst>
              <c:ext xmlns:c16="http://schemas.microsoft.com/office/drawing/2014/chart" uri="{C3380CC4-5D6E-409C-BE32-E72D297353CC}">
                <c16:uniqueId val="{00000004-0821-4485-B90F-F19D8E414573}"/>
              </c:ext>
            </c:extLst>
          </c:dPt>
          <c:dPt>
            <c:idx val="15"/>
            <c:invertIfNegative val="0"/>
            <c:bubble3D val="0"/>
            <c:extLst>
              <c:ext xmlns:c16="http://schemas.microsoft.com/office/drawing/2014/chart" uri="{C3380CC4-5D6E-409C-BE32-E72D297353CC}">
                <c16:uniqueId val="{00000005-0821-4485-B90F-F19D8E414573}"/>
              </c:ext>
            </c:extLst>
          </c:dPt>
          <c:dPt>
            <c:idx val="18"/>
            <c:invertIfNegative val="0"/>
            <c:bubble3D val="0"/>
            <c:extLst>
              <c:ext xmlns:c16="http://schemas.microsoft.com/office/drawing/2014/chart" uri="{C3380CC4-5D6E-409C-BE32-E72D297353CC}">
                <c16:uniqueId val="{00000006-0821-4485-B90F-F19D8E414573}"/>
              </c:ext>
            </c:extLst>
          </c:dPt>
          <c:dPt>
            <c:idx val="21"/>
            <c:invertIfNegative val="0"/>
            <c:bubble3D val="0"/>
            <c:extLst>
              <c:ext xmlns:c16="http://schemas.microsoft.com/office/drawing/2014/chart" uri="{C3380CC4-5D6E-409C-BE32-E72D297353CC}">
                <c16:uniqueId val="{00000007-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66</c:v>
                </c:pt>
                <c:pt idx="1">
                  <c:v>81.5</c:v>
                </c:pt>
                <c:pt idx="2">
                  <c:v>65.8</c:v>
                </c:pt>
              </c:numCache>
            </c:numRef>
          </c:val>
          <c:extLst>
            <c:ext xmlns:c16="http://schemas.microsoft.com/office/drawing/2014/chart" uri="{C3380CC4-5D6E-409C-BE32-E72D297353CC}">
              <c16:uniqueId val="{00000008-0821-4485-B90F-F19D8E414573}"/>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0821-4485-B90F-F19D8E414573}"/>
              </c:ext>
            </c:extLst>
          </c:dPt>
          <c:dPt>
            <c:idx val="3"/>
            <c:invertIfNegative val="0"/>
            <c:bubble3D val="0"/>
            <c:extLst>
              <c:ext xmlns:c16="http://schemas.microsoft.com/office/drawing/2014/chart" uri="{C3380CC4-5D6E-409C-BE32-E72D297353CC}">
                <c16:uniqueId val="{0000000A-0821-4485-B90F-F19D8E414573}"/>
              </c:ext>
            </c:extLst>
          </c:dPt>
          <c:dPt>
            <c:idx val="6"/>
            <c:invertIfNegative val="0"/>
            <c:bubble3D val="0"/>
            <c:extLst>
              <c:ext xmlns:c16="http://schemas.microsoft.com/office/drawing/2014/chart" uri="{C3380CC4-5D6E-409C-BE32-E72D297353CC}">
                <c16:uniqueId val="{0000000B-0821-4485-B90F-F19D8E414573}"/>
              </c:ext>
            </c:extLst>
          </c:dPt>
          <c:dPt>
            <c:idx val="9"/>
            <c:invertIfNegative val="0"/>
            <c:bubble3D val="0"/>
            <c:extLst>
              <c:ext xmlns:c16="http://schemas.microsoft.com/office/drawing/2014/chart" uri="{C3380CC4-5D6E-409C-BE32-E72D297353CC}">
                <c16:uniqueId val="{0000000C-0821-4485-B90F-F19D8E414573}"/>
              </c:ext>
            </c:extLst>
          </c:dPt>
          <c:dPt>
            <c:idx val="12"/>
            <c:invertIfNegative val="0"/>
            <c:bubble3D val="0"/>
            <c:extLst>
              <c:ext xmlns:c16="http://schemas.microsoft.com/office/drawing/2014/chart" uri="{C3380CC4-5D6E-409C-BE32-E72D297353CC}">
                <c16:uniqueId val="{0000000D-0821-4485-B90F-F19D8E414573}"/>
              </c:ext>
            </c:extLst>
          </c:dPt>
          <c:dPt>
            <c:idx val="15"/>
            <c:invertIfNegative val="0"/>
            <c:bubble3D val="0"/>
            <c:extLst>
              <c:ext xmlns:c16="http://schemas.microsoft.com/office/drawing/2014/chart" uri="{C3380CC4-5D6E-409C-BE32-E72D297353CC}">
                <c16:uniqueId val="{0000000E-0821-4485-B90F-F19D8E414573}"/>
              </c:ext>
            </c:extLst>
          </c:dPt>
          <c:dPt>
            <c:idx val="18"/>
            <c:invertIfNegative val="0"/>
            <c:bubble3D val="0"/>
            <c:extLst>
              <c:ext xmlns:c16="http://schemas.microsoft.com/office/drawing/2014/chart" uri="{C3380CC4-5D6E-409C-BE32-E72D297353CC}">
                <c16:uniqueId val="{0000000F-0821-4485-B90F-F19D8E414573}"/>
              </c:ext>
            </c:extLst>
          </c:dPt>
          <c:dPt>
            <c:idx val="21"/>
            <c:invertIfNegative val="0"/>
            <c:bubble3D val="0"/>
            <c:extLst>
              <c:ext xmlns:c16="http://schemas.microsoft.com/office/drawing/2014/chart" uri="{C3380CC4-5D6E-409C-BE32-E72D297353CC}">
                <c16:uniqueId val="{00000010-0821-4485-B90F-F19D8E414573}"/>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26.1</c:v>
                </c:pt>
                <c:pt idx="1">
                  <c:v>13.600000000000001</c:v>
                </c:pt>
                <c:pt idx="2">
                  <c:v>23.7</c:v>
                </c:pt>
              </c:numCache>
            </c:numRef>
          </c:val>
          <c:extLst>
            <c:ext xmlns:c16="http://schemas.microsoft.com/office/drawing/2014/chart" uri="{C3380CC4-5D6E-409C-BE32-E72D297353CC}">
              <c16:uniqueId val="{00000011-0821-4485-B90F-F19D8E414573}"/>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0821-4485-B90F-F19D8E414573}"/>
              </c:ext>
            </c:extLst>
          </c:dPt>
          <c:dPt>
            <c:idx val="3"/>
            <c:invertIfNegative val="0"/>
            <c:bubble3D val="0"/>
            <c:extLst>
              <c:ext xmlns:c16="http://schemas.microsoft.com/office/drawing/2014/chart" uri="{C3380CC4-5D6E-409C-BE32-E72D297353CC}">
                <c16:uniqueId val="{00000013-0821-4485-B90F-F19D8E414573}"/>
              </c:ext>
            </c:extLst>
          </c:dPt>
          <c:dPt>
            <c:idx val="6"/>
            <c:invertIfNegative val="0"/>
            <c:bubble3D val="0"/>
            <c:extLst>
              <c:ext xmlns:c16="http://schemas.microsoft.com/office/drawing/2014/chart" uri="{C3380CC4-5D6E-409C-BE32-E72D297353CC}">
                <c16:uniqueId val="{00000014-0821-4485-B90F-F19D8E414573}"/>
              </c:ext>
            </c:extLst>
          </c:dPt>
          <c:dPt>
            <c:idx val="9"/>
            <c:invertIfNegative val="0"/>
            <c:bubble3D val="0"/>
            <c:extLst>
              <c:ext xmlns:c16="http://schemas.microsoft.com/office/drawing/2014/chart" uri="{C3380CC4-5D6E-409C-BE32-E72D297353CC}">
                <c16:uniqueId val="{00000015-0821-4485-B90F-F19D8E414573}"/>
              </c:ext>
            </c:extLst>
          </c:dPt>
          <c:dPt>
            <c:idx val="12"/>
            <c:invertIfNegative val="0"/>
            <c:bubble3D val="0"/>
            <c:extLst>
              <c:ext xmlns:c16="http://schemas.microsoft.com/office/drawing/2014/chart" uri="{C3380CC4-5D6E-409C-BE32-E72D297353CC}">
                <c16:uniqueId val="{00000016-0821-4485-B90F-F19D8E414573}"/>
              </c:ext>
            </c:extLst>
          </c:dPt>
          <c:dPt>
            <c:idx val="15"/>
            <c:invertIfNegative val="0"/>
            <c:bubble3D val="0"/>
            <c:extLst>
              <c:ext xmlns:c16="http://schemas.microsoft.com/office/drawing/2014/chart" uri="{C3380CC4-5D6E-409C-BE32-E72D297353CC}">
                <c16:uniqueId val="{00000017-0821-4485-B90F-F19D8E414573}"/>
              </c:ext>
            </c:extLst>
          </c:dPt>
          <c:dPt>
            <c:idx val="18"/>
            <c:invertIfNegative val="0"/>
            <c:bubble3D val="0"/>
            <c:extLst>
              <c:ext xmlns:c16="http://schemas.microsoft.com/office/drawing/2014/chart" uri="{C3380CC4-5D6E-409C-BE32-E72D297353CC}">
                <c16:uniqueId val="{00000018-0821-4485-B90F-F19D8E414573}"/>
              </c:ext>
            </c:extLst>
          </c:dPt>
          <c:dPt>
            <c:idx val="21"/>
            <c:invertIfNegative val="0"/>
            <c:bubble3D val="0"/>
            <c:extLst>
              <c:ext xmlns:c16="http://schemas.microsoft.com/office/drawing/2014/chart" uri="{C3380CC4-5D6E-409C-BE32-E72D297353CC}">
                <c16:uniqueId val="{00000019-0821-4485-B90F-F19D8E414573}"/>
              </c:ext>
            </c:extLst>
          </c:dPt>
          <c:dLbls>
            <c:delete val="1"/>
          </c:dLbls>
          <c:val>
            <c:numRef>
              <c:f>Arkusz1!$D$3:$D$5</c:f>
              <c:numCache>
                <c:formatCode>0</c:formatCode>
                <c:ptCount val="3"/>
                <c:pt idx="0">
                  <c:v>2.1</c:v>
                </c:pt>
                <c:pt idx="1">
                  <c:v>1.9</c:v>
                </c:pt>
                <c:pt idx="2">
                  <c:v>0</c:v>
                </c:pt>
              </c:numCache>
            </c:numRef>
          </c:val>
          <c:extLst>
            <c:ext xmlns:c16="http://schemas.microsoft.com/office/drawing/2014/chart" uri="{C3380CC4-5D6E-409C-BE32-E72D297353CC}">
              <c16:uniqueId val="{0000001A-0821-4485-B90F-F19D8E414573}"/>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B-0821-4485-B90F-F19D8E414573}"/>
              </c:ext>
            </c:extLst>
          </c:dPt>
          <c:dPt>
            <c:idx val="3"/>
            <c:invertIfNegative val="0"/>
            <c:bubble3D val="0"/>
            <c:extLst>
              <c:ext xmlns:c16="http://schemas.microsoft.com/office/drawing/2014/chart" uri="{C3380CC4-5D6E-409C-BE32-E72D297353CC}">
                <c16:uniqueId val="{0000001C-0821-4485-B90F-F19D8E414573}"/>
              </c:ext>
            </c:extLst>
          </c:dPt>
          <c:dPt>
            <c:idx val="6"/>
            <c:invertIfNegative val="0"/>
            <c:bubble3D val="0"/>
            <c:extLst>
              <c:ext xmlns:c16="http://schemas.microsoft.com/office/drawing/2014/chart" uri="{C3380CC4-5D6E-409C-BE32-E72D297353CC}">
                <c16:uniqueId val="{0000001D-0821-4485-B90F-F19D8E414573}"/>
              </c:ext>
            </c:extLst>
          </c:dPt>
          <c:dPt>
            <c:idx val="9"/>
            <c:invertIfNegative val="0"/>
            <c:bubble3D val="0"/>
            <c:extLst>
              <c:ext xmlns:c16="http://schemas.microsoft.com/office/drawing/2014/chart" uri="{C3380CC4-5D6E-409C-BE32-E72D297353CC}">
                <c16:uniqueId val="{0000001E-0821-4485-B90F-F19D8E414573}"/>
              </c:ext>
            </c:extLst>
          </c:dPt>
          <c:dPt>
            <c:idx val="12"/>
            <c:invertIfNegative val="0"/>
            <c:bubble3D val="0"/>
            <c:extLst>
              <c:ext xmlns:c16="http://schemas.microsoft.com/office/drawing/2014/chart" uri="{C3380CC4-5D6E-409C-BE32-E72D297353CC}">
                <c16:uniqueId val="{0000001F-0821-4485-B90F-F19D8E414573}"/>
              </c:ext>
            </c:extLst>
          </c:dPt>
          <c:dPt>
            <c:idx val="15"/>
            <c:invertIfNegative val="0"/>
            <c:bubble3D val="0"/>
            <c:extLst>
              <c:ext xmlns:c16="http://schemas.microsoft.com/office/drawing/2014/chart" uri="{C3380CC4-5D6E-409C-BE32-E72D297353CC}">
                <c16:uniqueId val="{00000020-0821-4485-B90F-F19D8E414573}"/>
              </c:ext>
            </c:extLst>
          </c:dPt>
          <c:dPt>
            <c:idx val="18"/>
            <c:invertIfNegative val="0"/>
            <c:bubble3D val="0"/>
            <c:extLst>
              <c:ext xmlns:c16="http://schemas.microsoft.com/office/drawing/2014/chart" uri="{C3380CC4-5D6E-409C-BE32-E72D297353CC}">
                <c16:uniqueId val="{00000021-0821-4485-B90F-F19D8E414573}"/>
              </c:ext>
            </c:extLst>
          </c:dPt>
          <c:dPt>
            <c:idx val="21"/>
            <c:invertIfNegative val="0"/>
            <c:bubble3D val="0"/>
            <c:extLst>
              <c:ext xmlns:c16="http://schemas.microsoft.com/office/drawing/2014/chart" uri="{C3380CC4-5D6E-409C-BE32-E72D297353CC}">
                <c16:uniqueId val="{00000022-0821-4485-B90F-F19D8E414573}"/>
              </c:ext>
            </c:extLst>
          </c:dPt>
          <c:dLbls>
            <c:dLbl>
              <c:idx val="0"/>
              <c:delete val="1"/>
              <c:extLst>
                <c:ext xmlns:c15="http://schemas.microsoft.com/office/drawing/2012/chart" uri="{CE6537A1-D6FC-4f65-9D91-7224C49458BB}"/>
                <c:ext xmlns:c16="http://schemas.microsoft.com/office/drawing/2014/chart" uri="{C3380CC4-5D6E-409C-BE32-E72D297353CC}">
                  <c16:uniqueId val="{0000001B-0821-4485-B90F-F19D8E414573}"/>
                </c:ext>
              </c:extLst>
            </c:dLbl>
            <c:dLbl>
              <c:idx val="1"/>
              <c:delete val="1"/>
              <c:extLst>
                <c:ext xmlns:c15="http://schemas.microsoft.com/office/drawing/2012/chart" uri="{CE6537A1-D6FC-4f65-9D91-7224C49458BB}"/>
                <c:ext xmlns:c16="http://schemas.microsoft.com/office/drawing/2014/chart" uri="{C3380CC4-5D6E-409C-BE32-E72D297353CC}">
                  <c16:uniqueId val="{0000002B-B083-452D-943D-3CE3E0632179}"/>
                </c:ext>
              </c:extLst>
            </c:dLbl>
            <c:dLbl>
              <c:idx val="2"/>
              <c:layout>
                <c:manualLayout>
                  <c:x val="0"/>
                  <c:y val="2.0007944920075633E-3"/>
                </c:manualLayout>
              </c:layout>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B083-452D-943D-3CE3E0632179}"/>
                </c:ext>
              </c:extLst>
            </c:dLbl>
            <c:spPr>
              <a:noFill/>
              <a:ln>
                <a:noFill/>
              </a:ln>
              <a:effectLst/>
            </c:spPr>
            <c:txPr>
              <a:bodyPr wrap="square" lIns="38100" tIns="19050" rIns="38100" bIns="19050" anchor="ctr">
                <a:spAutoFit/>
              </a:bodyPr>
              <a:lstStyle/>
              <a:p>
                <a:pPr>
                  <a:defRPr>
                    <a:solidFill>
                      <a:schemeClr val="tx1"/>
                    </a:solidFill>
                  </a:defRPr>
                </a:pPr>
                <a:endParaRPr lang="pl-P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1.7999999999999998</c:v>
                </c:pt>
                <c:pt idx="1">
                  <c:v>1.5</c:v>
                </c:pt>
                <c:pt idx="2">
                  <c:v>6.6000000000000005</c:v>
                </c:pt>
              </c:numCache>
            </c:numRef>
          </c:val>
          <c:extLst>
            <c:ext xmlns:c16="http://schemas.microsoft.com/office/drawing/2014/chart" uri="{C3380CC4-5D6E-409C-BE32-E72D297353CC}">
              <c16:uniqueId val="{00000023-0821-4485-B90F-F19D8E414573}"/>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elete val="1"/>
          </c:dLbls>
          <c:val>
            <c:numRef>
              <c:f>Arkusz1!$F$3:$F$5</c:f>
              <c:numCache>
                <c:formatCode>0</c:formatCode>
                <c:ptCount val="3"/>
                <c:pt idx="0">
                  <c:v>4</c:v>
                </c:pt>
                <c:pt idx="1">
                  <c:v>1.5</c:v>
                </c:pt>
                <c:pt idx="2">
                  <c:v>3.9</c:v>
                </c:pt>
              </c:numCache>
            </c:numRef>
          </c:val>
          <c:extLst>
            <c:ext xmlns:c16="http://schemas.microsoft.com/office/drawing/2014/chart" uri="{C3380CC4-5D6E-409C-BE32-E72D297353CC}">
              <c16:uniqueId val="{00000024-0821-4485-B90F-F19D8E414573}"/>
            </c:ext>
          </c:extLst>
        </c:ser>
        <c:dLbls>
          <c:dLblPos val="ctr"/>
          <c:showLegendKey val="0"/>
          <c:showVal val="1"/>
          <c:showCatName val="0"/>
          <c:showSerName val="0"/>
          <c:showPercent val="0"/>
          <c:showBubbleSize val="0"/>
        </c:dLbls>
        <c:gapWidth val="39"/>
        <c:overlap val="100"/>
        <c:axId val="671629072"/>
        <c:axId val="67162554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5-0821-4485-B90F-F19D8E414573}"/>
                    </c:ext>
                  </c:extLst>
                </c:dPt>
                <c:dPt>
                  <c:idx val="1"/>
                  <c:invertIfNegative val="0"/>
                  <c:bubble3D val="0"/>
                  <c:extLst>
                    <c:ext xmlns:c16="http://schemas.microsoft.com/office/drawing/2014/chart" uri="{C3380CC4-5D6E-409C-BE32-E72D297353CC}">
                      <c16:uniqueId val="{00000026-0821-4485-B90F-F19D8E414573}"/>
                    </c:ext>
                  </c:extLst>
                </c:dPt>
                <c:dPt>
                  <c:idx val="2"/>
                  <c:invertIfNegative val="0"/>
                  <c:bubble3D val="0"/>
                  <c:extLst>
                    <c:ext xmlns:c16="http://schemas.microsoft.com/office/drawing/2014/chart" uri="{C3380CC4-5D6E-409C-BE32-E72D297353CC}">
                      <c16:uniqueId val="{00000027-0821-4485-B90F-F19D8E414573}"/>
                    </c:ext>
                  </c:extLst>
                </c:dPt>
                <c:dPt>
                  <c:idx val="3"/>
                  <c:invertIfNegative val="0"/>
                  <c:bubble3D val="0"/>
                  <c:extLst>
                    <c:ext xmlns:c16="http://schemas.microsoft.com/office/drawing/2014/chart" uri="{C3380CC4-5D6E-409C-BE32-E72D297353CC}">
                      <c16:uniqueId val="{00000028-0821-4485-B90F-F19D8E414573}"/>
                    </c:ext>
                  </c:extLst>
                </c:dPt>
                <c:dPt>
                  <c:idx val="4"/>
                  <c:invertIfNegative val="0"/>
                  <c:bubble3D val="0"/>
                  <c:extLst>
                    <c:ext xmlns:c16="http://schemas.microsoft.com/office/drawing/2014/chart" uri="{C3380CC4-5D6E-409C-BE32-E72D297353CC}">
                      <c16:uniqueId val="{00000029-0821-4485-B90F-F19D8E414573}"/>
                    </c:ext>
                  </c:extLst>
                </c:dPt>
                <c:dPt>
                  <c:idx val="6"/>
                  <c:invertIfNegative val="0"/>
                  <c:bubble3D val="0"/>
                  <c:extLst>
                    <c:ext xmlns:c16="http://schemas.microsoft.com/office/drawing/2014/chart" uri="{C3380CC4-5D6E-409C-BE32-E72D297353CC}">
                      <c16:uniqueId val="{0000002A-0821-4485-B90F-F19D8E414573}"/>
                    </c:ext>
                  </c:extLst>
                </c:dPt>
                <c:dPt>
                  <c:idx val="9"/>
                  <c:invertIfNegative val="0"/>
                  <c:bubble3D val="0"/>
                  <c:extLst>
                    <c:ext xmlns:c16="http://schemas.microsoft.com/office/drawing/2014/chart" uri="{C3380CC4-5D6E-409C-BE32-E72D297353CC}">
                      <c16:uniqueId val="{0000002B-0821-4485-B90F-F19D8E414573}"/>
                    </c:ext>
                  </c:extLst>
                </c:dPt>
                <c:dPt>
                  <c:idx val="12"/>
                  <c:invertIfNegative val="0"/>
                  <c:bubble3D val="0"/>
                  <c:extLst>
                    <c:ext xmlns:c16="http://schemas.microsoft.com/office/drawing/2014/chart" uri="{C3380CC4-5D6E-409C-BE32-E72D297353CC}">
                      <c16:uniqueId val="{0000002C-0821-4485-B90F-F19D8E414573}"/>
                    </c:ext>
                  </c:extLst>
                </c:dPt>
                <c:dLbls>
                  <c:dLbl>
                    <c:idx val="18"/>
                    <c:delete val="1"/>
                    <c:extLst>
                      <c:ext uri="{CE6537A1-D6FC-4f65-9D91-7224C49458BB}"/>
                      <c:ext xmlns:c16="http://schemas.microsoft.com/office/drawing/2014/chart" uri="{C3380CC4-5D6E-409C-BE32-E72D297353CC}">
                        <c16:uniqueId val="{0000002D-0821-4485-B90F-F19D8E414573}"/>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2E-0821-4485-B90F-F19D8E414573}"/>
                  </c:ext>
                </c:extLst>
              </c15:ser>
            </c15:filteredBarSeries>
          </c:ext>
        </c:extLst>
      </c:barChart>
      <c:catAx>
        <c:axId val="671629072"/>
        <c:scaling>
          <c:orientation val="minMax"/>
        </c:scaling>
        <c:delete val="1"/>
        <c:axPos val="t"/>
        <c:numFmt formatCode="General" sourceLinked="1"/>
        <c:majorTickMark val="out"/>
        <c:minorTickMark val="none"/>
        <c:tickLblPos val="nextTo"/>
        <c:crossAx val="671625544"/>
        <c:crosses val="autoZero"/>
        <c:auto val="1"/>
        <c:lblAlgn val="ctr"/>
        <c:lblOffset val="100"/>
        <c:noMultiLvlLbl val="0"/>
      </c:catAx>
      <c:valAx>
        <c:axId val="671625544"/>
        <c:scaling>
          <c:orientation val="maxMin"/>
        </c:scaling>
        <c:delete val="1"/>
        <c:axPos val="l"/>
        <c:numFmt formatCode="0%" sourceLinked="1"/>
        <c:majorTickMark val="out"/>
        <c:minorTickMark val="none"/>
        <c:tickLblPos val="nextTo"/>
        <c:crossAx val="67162907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7.5569080594245885E-2"/>
          <c:w val="0.75629872698460399"/>
          <c:h val="0.77942471329791074"/>
        </c:manualLayout>
      </c:layout>
      <c:barChart>
        <c:barDir val="bar"/>
        <c:grouping val="percentStacked"/>
        <c:varyColors val="0"/>
        <c:ser>
          <c:idx val="8"/>
          <c:order val="0"/>
          <c:tx>
            <c:strRef>
              <c:f>Arkusz1!$B$1</c:f>
              <c:strCache>
                <c:ptCount val="1"/>
                <c:pt idx="0">
                  <c:v>Zdecydowanie tak</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Arkusz1!$B$2:$B$10</c:f>
              <c:numCache>
                <c:formatCode>General</c:formatCode>
                <c:ptCount val="9"/>
              </c:numCache>
            </c:numRef>
          </c:val>
          <c:extLst>
            <c:ext xmlns:c16="http://schemas.microsoft.com/office/drawing/2014/chart" uri="{C3380CC4-5D6E-409C-BE32-E72D297353CC}">
              <c16:uniqueId val="{00000000-46AA-4C4B-9295-75C1FDAEE7B0}"/>
            </c:ext>
          </c:extLst>
        </c:ser>
        <c:ser>
          <c:idx val="0"/>
          <c:order val="1"/>
          <c:tx>
            <c:strRef>
              <c:f>Arkusz1!$C$1</c:f>
              <c:strCache>
                <c:ptCount val="1"/>
                <c:pt idx="0">
                  <c:v>Raczej tak</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Arkusz1!$C$2:$C$10</c:f>
              <c:numCache>
                <c:formatCode>General</c:formatCode>
                <c:ptCount val="9"/>
              </c:numCache>
            </c:numRef>
          </c:val>
          <c:extLst>
            <c:ext xmlns:c16="http://schemas.microsoft.com/office/drawing/2014/chart" uri="{C3380CC4-5D6E-409C-BE32-E72D297353CC}">
              <c16:uniqueId val="{00000001-46AA-4C4B-9295-75C1FDAEE7B0}"/>
            </c:ext>
          </c:extLst>
        </c:ser>
        <c:ser>
          <c:idx val="1"/>
          <c:order val="2"/>
          <c:tx>
            <c:strRef>
              <c:f>Arkusz1!$D$1</c:f>
              <c:strCache>
                <c:ptCount val="1"/>
                <c:pt idx="0">
                  <c:v>Raczej nie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Arkusz1!$A$2:$A$10</c:f>
              <c:numCache>
                <c:formatCode>General</c:formatCode>
                <c:ptCount val="9"/>
              </c:numCache>
            </c:numRef>
          </c:cat>
          <c:val>
            <c:numRef>
              <c:f>Arkusz1!$D$2:$D$10</c:f>
              <c:numCache>
                <c:formatCode>General</c:formatCode>
                <c:ptCount val="9"/>
              </c:numCache>
            </c:numRef>
          </c:val>
          <c:extLst>
            <c:ext xmlns:c16="http://schemas.microsoft.com/office/drawing/2014/chart" uri="{C3380CC4-5D6E-409C-BE32-E72D297353CC}">
              <c16:uniqueId val="{00000002-46AA-4C4B-9295-75C1FDAEE7B0}"/>
            </c:ext>
          </c:extLst>
        </c:ser>
        <c:ser>
          <c:idx val="2"/>
          <c:order val="3"/>
          <c:tx>
            <c:strRef>
              <c:f>Arkusz1!$E$1</c:f>
              <c:strCache>
                <c:ptCount val="1"/>
                <c:pt idx="0">
                  <c:v>Zdecydowanie nie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Arkusz1!$E$2:$E$10</c:f>
              <c:numCache>
                <c:formatCode>General</c:formatCode>
                <c:ptCount val="9"/>
              </c:numCache>
            </c:numRef>
          </c:val>
          <c:extLst>
            <c:ext xmlns:c16="http://schemas.microsoft.com/office/drawing/2014/chart" uri="{C3380CC4-5D6E-409C-BE32-E72D297353CC}">
              <c16:uniqueId val="{00000003-46AA-4C4B-9295-75C1FDAEE7B0}"/>
            </c:ext>
          </c:extLst>
        </c:ser>
        <c:ser>
          <c:idx val="3"/>
          <c:order val="4"/>
          <c:tx>
            <c:strRef>
              <c:f>Arkusz1!$F$1</c:f>
              <c:strCache>
                <c:ptCount val="1"/>
                <c:pt idx="0">
                  <c:v>trudno powiedzieć</c:v>
                </c:pt>
              </c:strCache>
            </c:strRef>
          </c:tx>
          <c:spPr>
            <a:solidFill>
              <a:srgbClr val="595959"/>
            </a:solidFill>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46AA-4C4B-9295-75C1FDAEE7B0}"/>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Arkusz1!$A$2:$A$10</c:f>
              <c:numCache>
                <c:formatCode>General</c:formatCode>
                <c:ptCount val="9"/>
              </c:numCache>
            </c:numRef>
          </c:cat>
          <c:val>
            <c:numRef>
              <c:f>Arkusz1!$F$2:$F$10</c:f>
              <c:numCache>
                <c:formatCode>General</c:formatCode>
                <c:ptCount val="9"/>
              </c:numCache>
            </c:numRef>
          </c:val>
          <c:extLst>
            <c:ext xmlns:c16="http://schemas.microsoft.com/office/drawing/2014/chart" uri="{C3380CC4-5D6E-409C-BE32-E72D297353CC}">
              <c16:uniqueId val="{00000005-46AA-4C4B-9295-75C1FDAEE7B0}"/>
            </c:ext>
          </c:extLst>
        </c:ser>
        <c:dLbls>
          <c:showLegendKey val="0"/>
          <c:showVal val="1"/>
          <c:showCatName val="0"/>
          <c:showSerName val="0"/>
          <c:showPercent val="0"/>
          <c:showBubbleSize val="0"/>
        </c:dLbls>
        <c:gapWidth val="56"/>
        <c:overlap val="100"/>
        <c:axId val="674721248"/>
        <c:axId val="674722032"/>
      </c:barChart>
      <c:catAx>
        <c:axId val="674721248"/>
        <c:scaling>
          <c:orientation val="maxMin"/>
        </c:scaling>
        <c:delete val="0"/>
        <c:axPos val="l"/>
        <c:numFmt formatCode="General" sourceLinked="1"/>
        <c:majorTickMark val="none"/>
        <c:minorTickMark val="none"/>
        <c:tickLblPos val="nextTo"/>
        <c:spPr>
          <a:ln w="9572">
            <a:noFill/>
          </a:ln>
        </c:spPr>
        <c:txPr>
          <a:bodyPr rot="0" vert="horz"/>
          <a:lstStyle/>
          <a:p>
            <a:pPr>
              <a:defRPr/>
            </a:pPr>
            <a:endParaRPr lang="pl-PL"/>
          </a:p>
        </c:txPr>
        <c:crossAx val="674722032"/>
        <c:crosses val="autoZero"/>
        <c:auto val="1"/>
        <c:lblAlgn val="ctr"/>
        <c:lblOffset val="100"/>
        <c:tickLblSkip val="1"/>
        <c:tickMarkSkip val="1"/>
        <c:noMultiLvlLbl val="0"/>
      </c:catAx>
      <c:valAx>
        <c:axId val="674722032"/>
        <c:scaling>
          <c:orientation val="minMax"/>
        </c:scaling>
        <c:delete val="0"/>
        <c:axPos val="t"/>
        <c:numFmt formatCode="0%" sourceLinked="1"/>
        <c:majorTickMark val="none"/>
        <c:minorTickMark val="none"/>
        <c:tickLblPos val="none"/>
        <c:spPr>
          <a:ln w="9572">
            <a:noFill/>
          </a:ln>
        </c:spPr>
        <c:crossAx val="674721248"/>
        <c:crosses val="autoZero"/>
        <c:crossBetween val="between"/>
      </c:valAx>
      <c:spPr>
        <a:noFill/>
        <a:ln w="25527">
          <a:noFill/>
        </a:ln>
      </c:spPr>
    </c:plotArea>
    <c:legend>
      <c:legendPos val="b"/>
      <c:overlay val="0"/>
      <c:txPr>
        <a:bodyPr/>
        <a:lstStyle/>
        <a:p>
          <a:pPr>
            <a:defRPr sz="105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9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176D-4FDD-9DC8-EFF36E73983F}"/>
              </c:ext>
            </c:extLst>
          </c:dPt>
          <c:dPt>
            <c:idx val="3"/>
            <c:invertIfNegative val="0"/>
            <c:bubble3D val="0"/>
            <c:extLst>
              <c:ext xmlns:c16="http://schemas.microsoft.com/office/drawing/2014/chart" uri="{C3380CC4-5D6E-409C-BE32-E72D297353CC}">
                <c16:uniqueId val="{00000001-176D-4FDD-9DC8-EFF36E73983F}"/>
              </c:ext>
            </c:extLst>
          </c:dPt>
          <c:dPt>
            <c:idx val="6"/>
            <c:invertIfNegative val="0"/>
            <c:bubble3D val="0"/>
            <c:extLst>
              <c:ext xmlns:c16="http://schemas.microsoft.com/office/drawing/2014/chart" uri="{C3380CC4-5D6E-409C-BE32-E72D297353CC}">
                <c16:uniqueId val="{00000002-176D-4FDD-9DC8-EFF36E73983F}"/>
              </c:ext>
            </c:extLst>
          </c:dPt>
          <c:dPt>
            <c:idx val="9"/>
            <c:invertIfNegative val="0"/>
            <c:bubble3D val="0"/>
            <c:extLst>
              <c:ext xmlns:c16="http://schemas.microsoft.com/office/drawing/2014/chart" uri="{C3380CC4-5D6E-409C-BE32-E72D297353CC}">
                <c16:uniqueId val="{00000003-176D-4FDD-9DC8-EFF36E73983F}"/>
              </c:ext>
            </c:extLst>
          </c:dPt>
          <c:dPt>
            <c:idx val="12"/>
            <c:invertIfNegative val="0"/>
            <c:bubble3D val="0"/>
            <c:extLst>
              <c:ext xmlns:c16="http://schemas.microsoft.com/office/drawing/2014/chart" uri="{C3380CC4-5D6E-409C-BE32-E72D297353CC}">
                <c16:uniqueId val="{00000004-176D-4FDD-9DC8-EFF36E73983F}"/>
              </c:ext>
            </c:extLst>
          </c:dPt>
          <c:dPt>
            <c:idx val="15"/>
            <c:invertIfNegative val="0"/>
            <c:bubble3D val="0"/>
            <c:extLst>
              <c:ext xmlns:c16="http://schemas.microsoft.com/office/drawing/2014/chart" uri="{C3380CC4-5D6E-409C-BE32-E72D297353CC}">
                <c16:uniqueId val="{00000005-176D-4FDD-9DC8-EFF36E73983F}"/>
              </c:ext>
            </c:extLst>
          </c:dPt>
          <c:dPt>
            <c:idx val="18"/>
            <c:invertIfNegative val="0"/>
            <c:bubble3D val="0"/>
            <c:extLst>
              <c:ext xmlns:c16="http://schemas.microsoft.com/office/drawing/2014/chart" uri="{C3380CC4-5D6E-409C-BE32-E72D297353CC}">
                <c16:uniqueId val="{00000006-176D-4FDD-9DC8-EFF36E73983F}"/>
              </c:ext>
            </c:extLst>
          </c:dPt>
          <c:dPt>
            <c:idx val="21"/>
            <c:invertIfNegative val="0"/>
            <c:bubble3D val="0"/>
            <c:extLst>
              <c:ext xmlns:c16="http://schemas.microsoft.com/office/drawing/2014/chart" uri="{C3380CC4-5D6E-409C-BE32-E72D297353CC}">
                <c16:uniqueId val="{00000007-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42.1</c:v>
                </c:pt>
                <c:pt idx="1">
                  <c:v>50.2</c:v>
                </c:pt>
                <c:pt idx="2">
                  <c:v>38.200000000000003</c:v>
                </c:pt>
              </c:numCache>
            </c:numRef>
          </c:val>
          <c:extLst>
            <c:ext xmlns:c16="http://schemas.microsoft.com/office/drawing/2014/chart" uri="{C3380CC4-5D6E-409C-BE32-E72D297353CC}">
              <c16:uniqueId val="{00000008-176D-4FDD-9DC8-EFF36E73983F}"/>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176D-4FDD-9DC8-EFF36E73983F}"/>
              </c:ext>
            </c:extLst>
          </c:dPt>
          <c:dPt>
            <c:idx val="3"/>
            <c:invertIfNegative val="0"/>
            <c:bubble3D val="0"/>
            <c:extLst>
              <c:ext xmlns:c16="http://schemas.microsoft.com/office/drawing/2014/chart" uri="{C3380CC4-5D6E-409C-BE32-E72D297353CC}">
                <c16:uniqueId val="{0000000A-176D-4FDD-9DC8-EFF36E73983F}"/>
              </c:ext>
            </c:extLst>
          </c:dPt>
          <c:dPt>
            <c:idx val="6"/>
            <c:invertIfNegative val="0"/>
            <c:bubble3D val="0"/>
            <c:extLst>
              <c:ext xmlns:c16="http://schemas.microsoft.com/office/drawing/2014/chart" uri="{C3380CC4-5D6E-409C-BE32-E72D297353CC}">
                <c16:uniqueId val="{0000000B-176D-4FDD-9DC8-EFF36E73983F}"/>
              </c:ext>
            </c:extLst>
          </c:dPt>
          <c:dPt>
            <c:idx val="9"/>
            <c:invertIfNegative val="0"/>
            <c:bubble3D val="0"/>
            <c:extLst>
              <c:ext xmlns:c16="http://schemas.microsoft.com/office/drawing/2014/chart" uri="{C3380CC4-5D6E-409C-BE32-E72D297353CC}">
                <c16:uniqueId val="{0000000C-176D-4FDD-9DC8-EFF36E73983F}"/>
              </c:ext>
            </c:extLst>
          </c:dPt>
          <c:dPt>
            <c:idx val="12"/>
            <c:invertIfNegative val="0"/>
            <c:bubble3D val="0"/>
            <c:extLst>
              <c:ext xmlns:c16="http://schemas.microsoft.com/office/drawing/2014/chart" uri="{C3380CC4-5D6E-409C-BE32-E72D297353CC}">
                <c16:uniqueId val="{0000000D-176D-4FDD-9DC8-EFF36E73983F}"/>
              </c:ext>
            </c:extLst>
          </c:dPt>
          <c:dPt>
            <c:idx val="15"/>
            <c:invertIfNegative val="0"/>
            <c:bubble3D val="0"/>
            <c:extLst>
              <c:ext xmlns:c16="http://schemas.microsoft.com/office/drawing/2014/chart" uri="{C3380CC4-5D6E-409C-BE32-E72D297353CC}">
                <c16:uniqueId val="{0000000E-176D-4FDD-9DC8-EFF36E73983F}"/>
              </c:ext>
            </c:extLst>
          </c:dPt>
          <c:dPt>
            <c:idx val="18"/>
            <c:invertIfNegative val="0"/>
            <c:bubble3D val="0"/>
            <c:extLst>
              <c:ext xmlns:c16="http://schemas.microsoft.com/office/drawing/2014/chart" uri="{C3380CC4-5D6E-409C-BE32-E72D297353CC}">
                <c16:uniqueId val="{0000000F-176D-4FDD-9DC8-EFF36E73983F}"/>
              </c:ext>
            </c:extLst>
          </c:dPt>
          <c:dPt>
            <c:idx val="21"/>
            <c:invertIfNegative val="0"/>
            <c:bubble3D val="0"/>
            <c:extLst>
              <c:ext xmlns:c16="http://schemas.microsoft.com/office/drawing/2014/chart" uri="{C3380CC4-5D6E-409C-BE32-E72D297353CC}">
                <c16:uniqueId val="{00000010-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29.299999999999997</c:v>
                </c:pt>
                <c:pt idx="1">
                  <c:v>23</c:v>
                </c:pt>
                <c:pt idx="2">
                  <c:v>32.9</c:v>
                </c:pt>
              </c:numCache>
            </c:numRef>
          </c:val>
          <c:extLst>
            <c:ext xmlns:c16="http://schemas.microsoft.com/office/drawing/2014/chart" uri="{C3380CC4-5D6E-409C-BE32-E72D297353CC}">
              <c16:uniqueId val="{00000011-176D-4FDD-9DC8-EFF36E73983F}"/>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176D-4FDD-9DC8-EFF36E73983F}"/>
              </c:ext>
            </c:extLst>
          </c:dPt>
          <c:dPt>
            <c:idx val="3"/>
            <c:invertIfNegative val="0"/>
            <c:bubble3D val="0"/>
            <c:extLst>
              <c:ext xmlns:c16="http://schemas.microsoft.com/office/drawing/2014/chart" uri="{C3380CC4-5D6E-409C-BE32-E72D297353CC}">
                <c16:uniqueId val="{00000013-176D-4FDD-9DC8-EFF36E73983F}"/>
              </c:ext>
            </c:extLst>
          </c:dPt>
          <c:dPt>
            <c:idx val="6"/>
            <c:invertIfNegative val="0"/>
            <c:bubble3D val="0"/>
            <c:extLst>
              <c:ext xmlns:c16="http://schemas.microsoft.com/office/drawing/2014/chart" uri="{C3380CC4-5D6E-409C-BE32-E72D297353CC}">
                <c16:uniqueId val="{00000014-176D-4FDD-9DC8-EFF36E73983F}"/>
              </c:ext>
            </c:extLst>
          </c:dPt>
          <c:dPt>
            <c:idx val="9"/>
            <c:invertIfNegative val="0"/>
            <c:bubble3D val="0"/>
            <c:extLst>
              <c:ext xmlns:c16="http://schemas.microsoft.com/office/drawing/2014/chart" uri="{C3380CC4-5D6E-409C-BE32-E72D297353CC}">
                <c16:uniqueId val="{00000015-176D-4FDD-9DC8-EFF36E73983F}"/>
              </c:ext>
            </c:extLst>
          </c:dPt>
          <c:dPt>
            <c:idx val="12"/>
            <c:invertIfNegative val="0"/>
            <c:bubble3D val="0"/>
            <c:extLst>
              <c:ext xmlns:c16="http://schemas.microsoft.com/office/drawing/2014/chart" uri="{C3380CC4-5D6E-409C-BE32-E72D297353CC}">
                <c16:uniqueId val="{00000016-176D-4FDD-9DC8-EFF36E73983F}"/>
              </c:ext>
            </c:extLst>
          </c:dPt>
          <c:dPt>
            <c:idx val="15"/>
            <c:invertIfNegative val="0"/>
            <c:bubble3D val="0"/>
            <c:extLst>
              <c:ext xmlns:c16="http://schemas.microsoft.com/office/drawing/2014/chart" uri="{C3380CC4-5D6E-409C-BE32-E72D297353CC}">
                <c16:uniqueId val="{00000017-176D-4FDD-9DC8-EFF36E73983F}"/>
              </c:ext>
            </c:extLst>
          </c:dPt>
          <c:dPt>
            <c:idx val="18"/>
            <c:invertIfNegative val="0"/>
            <c:bubble3D val="0"/>
            <c:extLst>
              <c:ext xmlns:c16="http://schemas.microsoft.com/office/drawing/2014/chart" uri="{C3380CC4-5D6E-409C-BE32-E72D297353CC}">
                <c16:uniqueId val="{00000018-176D-4FDD-9DC8-EFF36E73983F}"/>
              </c:ext>
            </c:extLst>
          </c:dPt>
          <c:dPt>
            <c:idx val="21"/>
            <c:invertIfNegative val="0"/>
            <c:bubble3D val="0"/>
            <c:extLst>
              <c:ext xmlns:c16="http://schemas.microsoft.com/office/drawing/2014/chart" uri="{C3380CC4-5D6E-409C-BE32-E72D297353CC}">
                <c16:uniqueId val="{00000019-176D-4FDD-9DC8-EFF36E73983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8.4</c:v>
                </c:pt>
                <c:pt idx="1">
                  <c:v>4.9000000000000004</c:v>
                </c:pt>
                <c:pt idx="2">
                  <c:v>5.3</c:v>
                </c:pt>
              </c:numCache>
            </c:numRef>
          </c:val>
          <c:extLst>
            <c:ext xmlns:c16="http://schemas.microsoft.com/office/drawing/2014/chart" uri="{C3380CC4-5D6E-409C-BE32-E72D297353CC}">
              <c16:uniqueId val="{0000001B-176D-4FDD-9DC8-EFF36E73983F}"/>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176D-4FDD-9DC8-EFF36E73983F}"/>
              </c:ext>
            </c:extLst>
          </c:dPt>
          <c:dPt>
            <c:idx val="3"/>
            <c:invertIfNegative val="0"/>
            <c:bubble3D val="0"/>
            <c:extLst>
              <c:ext xmlns:c16="http://schemas.microsoft.com/office/drawing/2014/chart" uri="{C3380CC4-5D6E-409C-BE32-E72D297353CC}">
                <c16:uniqueId val="{0000001D-176D-4FDD-9DC8-EFF36E73983F}"/>
              </c:ext>
            </c:extLst>
          </c:dPt>
          <c:dPt>
            <c:idx val="6"/>
            <c:invertIfNegative val="0"/>
            <c:bubble3D val="0"/>
            <c:extLst>
              <c:ext xmlns:c16="http://schemas.microsoft.com/office/drawing/2014/chart" uri="{C3380CC4-5D6E-409C-BE32-E72D297353CC}">
                <c16:uniqueId val="{0000001E-176D-4FDD-9DC8-EFF36E73983F}"/>
              </c:ext>
            </c:extLst>
          </c:dPt>
          <c:dPt>
            <c:idx val="9"/>
            <c:invertIfNegative val="0"/>
            <c:bubble3D val="0"/>
            <c:extLst>
              <c:ext xmlns:c16="http://schemas.microsoft.com/office/drawing/2014/chart" uri="{C3380CC4-5D6E-409C-BE32-E72D297353CC}">
                <c16:uniqueId val="{0000001F-176D-4FDD-9DC8-EFF36E73983F}"/>
              </c:ext>
            </c:extLst>
          </c:dPt>
          <c:dPt>
            <c:idx val="12"/>
            <c:invertIfNegative val="0"/>
            <c:bubble3D val="0"/>
            <c:extLst>
              <c:ext xmlns:c16="http://schemas.microsoft.com/office/drawing/2014/chart" uri="{C3380CC4-5D6E-409C-BE32-E72D297353CC}">
                <c16:uniqueId val="{00000020-176D-4FDD-9DC8-EFF36E73983F}"/>
              </c:ext>
            </c:extLst>
          </c:dPt>
          <c:dPt>
            <c:idx val="15"/>
            <c:invertIfNegative val="0"/>
            <c:bubble3D val="0"/>
            <c:extLst>
              <c:ext xmlns:c16="http://schemas.microsoft.com/office/drawing/2014/chart" uri="{C3380CC4-5D6E-409C-BE32-E72D297353CC}">
                <c16:uniqueId val="{00000021-176D-4FDD-9DC8-EFF36E73983F}"/>
              </c:ext>
            </c:extLst>
          </c:dPt>
          <c:dPt>
            <c:idx val="18"/>
            <c:invertIfNegative val="0"/>
            <c:bubble3D val="0"/>
            <c:extLst>
              <c:ext xmlns:c16="http://schemas.microsoft.com/office/drawing/2014/chart" uri="{C3380CC4-5D6E-409C-BE32-E72D297353CC}">
                <c16:uniqueId val="{00000022-176D-4FDD-9DC8-EFF36E73983F}"/>
              </c:ext>
            </c:extLst>
          </c:dPt>
          <c:dPt>
            <c:idx val="21"/>
            <c:invertIfNegative val="0"/>
            <c:bubble3D val="0"/>
            <c:extLst>
              <c:ext xmlns:c16="http://schemas.microsoft.com/office/drawing/2014/chart" uri="{C3380CC4-5D6E-409C-BE32-E72D297353CC}">
                <c16:uniqueId val="{00000023-176D-4FDD-9DC8-EFF36E73983F}"/>
              </c:ext>
            </c:extLst>
          </c:dPt>
          <c:dLbls>
            <c:dLbl>
              <c:idx val="0"/>
              <c:layout>
                <c:manualLayout>
                  <c:x val="0"/>
                  <c:y val="4.625312544489913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176D-4FDD-9DC8-EFF36E73983F}"/>
                </c:ext>
              </c:extLst>
            </c:dLbl>
            <c:dLbl>
              <c:idx val="1"/>
              <c:layout>
                <c:manualLayout>
                  <c:x val="0"/>
                  <c:y val="1.0923354824427097E-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176D-4FDD-9DC8-EFF36E73983F}"/>
                </c:ext>
              </c:extLst>
            </c:dLbl>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8.4</c:v>
                </c:pt>
                <c:pt idx="1">
                  <c:v>7.1999999999999993</c:v>
                </c:pt>
                <c:pt idx="2">
                  <c:v>7.9</c:v>
                </c:pt>
              </c:numCache>
            </c:numRef>
          </c:val>
          <c:extLst>
            <c:ext xmlns:c16="http://schemas.microsoft.com/office/drawing/2014/chart" uri="{C3380CC4-5D6E-409C-BE32-E72D297353CC}">
              <c16:uniqueId val="{00000027-176D-4FDD-9DC8-EFF36E73983F}"/>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0"/>
              <c:layout>
                <c:manualLayout>
                  <c:x val="-9.2033742708578264E-18"/>
                  <c:y val="1.387302473884989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B1BA-4DF4-B934-77DFBFE32917}"/>
                </c:ext>
              </c:extLst>
            </c:dLbl>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0</c:formatCode>
                <c:ptCount val="3"/>
                <c:pt idx="0">
                  <c:v>11.899999999999999</c:v>
                </c:pt>
                <c:pt idx="1">
                  <c:v>14.7</c:v>
                </c:pt>
                <c:pt idx="2">
                  <c:v>15.8</c:v>
                </c:pt>
              </c:numCache>
            </c:numRef>
          </c:val>
          <c:extLst>
            <c:ext xmlns:c16="http://schemas.microsoft.com/office/drawing/2014/chart" uri="{C3380CC4-5D6E-409C-BE32-E72D297353CC}">
              <c16:uniqueId val="{0000002A-176D-4FDD-9DC8-EFF36E73983F}"/>
            </c:ext>
          </c:extLst>
        </c:ser>
        <c:dLbls>
          <c:dLblPos val="ctr"/>
          <c:showLegendKey val="0"/>
          <c:showVal val="1"/>
          <c:showCatName val="0"/>
          <c:showSerName val="0"/>
          <c:showPercent val="0"/>
          <c:showBubbleSize val="0"/>
        </c:dLbls>
        <c:gapWidth val="39"/>
        <c:overlap val="100"/>
        <c:axId val="674715368"/>
        <c:axId val="674720856"/>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176D-4FDD-9DC8-EFF36E73983F}"/>
                    </c:ext>
                  </c:extLst>
                </c:dPt>
                <c:dPt>
                  <c:idx val="1"/>
                  <c:invertIfNegative val="0"/>
                  <c:bubble3D val="0"/>
                  <c:extLst>
                    <c:ext xmlns:c16="http://schemas.microsoft.com/office/drawing/2014/chart" uri="{C3380CC4-5D6E-409C-BE32-E72D297353CC}">
                      <c16:uniqueId val="{0000002C-176D-4FDD-9DC8-EFF36E73983F}"/>
                    </c:ext>
                  </c:extLst>
                </c:dPt>
                <c:dPt>
                  <c:idx val="2"/>
                  <c:invertIfNegative val="0"/>
                  <c:bubble3D val="0"/>
                  <c:extLst>
                    <c:ext xmlns:c16="http://schemas.microsoft.com/office/drawing/2014/chart" uri="{C3380CC4-5D6E-409C-BE32-E72D297353CC}">
                      <c16:uniqueId val="{0000002D-176D-4FDD-9DC8-EFF36E73983F}"/>
                    </c:ext>
                  </c:extLst>
                </c:dPt>
                <c:dPt>
                  <c:idx val="3"/>
                  <c:invertIfNegative val="0"/>
                  <c:bubble3D val="0"/>
                  <c:extLst>
                    <c:ext xmlns:c16="http://schemas.microsoft.com/office/drawing/2014/chart" uri="{C3380CC4-5D6E-409C-BE32-E72D297353CC}">
                      <c16:uniqueId val="{0000002E-176D-4FDD-9DC8-EFF36E73983F}"/>
                    </c:ext>
                  </c:extLst>
                </c:dPt>
                <c:dPt>
                  <c:idx val="4"/>
                  <c:invertIfNegative val="0"/>
                  <c:bubble3D val="0"/>
                  <c:extLst>
                    <c:ext xmlns:c16="http://schemas.microsoft.com/office/drawing/2014/chart" uri="{C3380CC4-5D6E-409C-BE32-E72D297353CC}">
                      <c16:uniqueId val="{0000002F-176D-4FDD-9DC8-EFF36E73983F}"/>
                    </c:ext>
                  </c:extLst>
                </c:dPt>
                <c:dPt>
                  <c:idx val="6"/>
                  <c:invertIfNegative val="0"/>
                  <c:bubble3D val="0"/>
                  <c:extLst>
                    <c:ext xmlns:c16="http://schemas.microsoft.com/office/drawing/2014/chart" uri="{C3380CC4-5D6E-409C-BE32-E72D297353CC}">
                      <c16:uniqueId val="{00000030-176D-4FDD-9DC8-EFF36E73983F}"/>
                    </c:ext>
                  </c:extLst>
                </c:dPt>
                <c:dPt>
                  <c:idx val="9"/>
                  <c:invertIfNegative val="0"/>
                  <c:bubble3D val="0"/>
                  <c:extLst>
                    <c:ext xmlns:c16="http://schemas.microsoft.com/office/drawing/2014/chart" uri="{C3380CC4-5D6E-409C-BE32-E72D297353CC}">
                      <c16:uniqueId val="{00000031-176D-4FDD-9DC8-EFF36E73983F}"/>
                    </c:ext>
                  </c:extLst>
                </c:dPt>
                <c:dPt>
                  <c:idx val="12"/>
                  <c:invertIfNegative val="0"/>
                  <c:bubble3D val="0"/>
                  <c:extLst>
                    <c:ext xmlns:c16="http://schemas.microsoft.com/office/drawing/2014/chart" uri="{C3380CC4-5D6E-409C-BE32-E72D297353CC}">
                      <c16:uniqueId val="{00000032-176D-4FDD-9DC8-EFF36E73983F}"/>
                    </c:ext>
                  </c:extLst>
                </c:dPt>
                <c:dLbls>
                  <c:dLbl>
                    <c:idx val="18"/>
                    <c:delete val="1"/>
                    <c:extLst>
                      <c:ext uri="{CE6537A1-D6FC-4f65-9D91-7224C49458BB}"/>
                      <c:ext xmlns:c16="http://schemas.microsoft.com/office/drawing/2014/chart" uri="{C3380CC4-5D6E-409C-BE32-E72D297353CC}">
                        <c16:uniqueId val="{00000033-176D-4FDD-9DC8-EFF36E73983F}"/>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176D-4FDD-9DC8-EFF36E73983F}"/>
                  </c:ext>
                </c:extLst>
              </c15:ser>
            </c15:filteredBarSeries>
          </c:ext>
        </c:extLst>
      </c:barChart>
      <c:catAx>
        <c:axId val="674715368"/>
        <c:scaling>
          <c:orientation val="minMax"/>
        </c:scaling>
        <c:delete val="1"/>
        <c:axPos val="t"/>
        <c:numFmt formatCode="General" sourceLinked="1"/>
        <c:majorTickMark val="out"/>
        <c:minorTickMark val="none"/>
        <c:tickLblPos val="nextTo"/>
        <c:crossAx val="674720856"/>
        <c:crosses val="autoZero"/>
        <c:auto val="1"/>
        <c:lblAlgn val="ctr"/>
        <c:lblOffset val="100"/>
        <c:noMultiLvlLbl val="0"/>
      </c:catAx>
      <c:valAx>
        <c:axId val="674720856"/>
        <c:scaling>
          <c:orientation val="maxMin"/>
        </c:scaling>
        <c:delete val="1"/>
        <c:axPos val="l"/>
        <c:numFmt formatCode="0%" sourceLinked="1"/>
        <c:majorTickMark val="out"/>
        <c:minorTickMark val="none"/>
        <c:tickLblPos val="nextTo"/>
        <c:crossAx val="674715368"/>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F44-4297-88CB-35369E97473A}"/>
              </c:ext>
            </c:extLst>
          </c:dPt>
          <c:dPt>
            <c:idx val="3"/>
            <c:invertIfNegative val="0"/>
            <c:bubble3D val="0"/>
            <c:extLst>
              <c:ext xmlns:c16="http://schemas.microsoft.com/office/drawing/2014/chart" uri="{C3380CC4-5D6E-409C-BE32-E72D297353CC}">
                <c16:uniqueId val="{00000001-5F44-4297-88CB-35369E97473A}"/>
              </c:ext>
            </c:extLst>
          </c:dPt>
          <c:dPt>
            <c:idx val="6"/>
            <c:invertIfNegative val="0"/>
            <c:bubble3D val="0"/>
            <c:extLst>
              <c:ext xmlns:c16="http://schemas.microsoft.com/office/drawing/2014/chart" uri="{C3380CC4-5D6E-409C-BE32-E72D297353CC}">
                <c16:uniqueId val="{00000002-5F44-4297-88CB-35369E97473A}"/>
              </c:ext>
            </c:extLst>
          </c:dPt>
          <c:dPt>
            <c:idx val="9"/>
            <c:invertIfNegative val="0"/>
            <c:bubble3D val="0"/>
            <c:extLst>
              <c:ext xmlns:c16="http://schemas.microsoft.com/office/drawing/2014/chart" uri="{C3380CC4-5D6E-409C-BE32-E72D297353CC}">
                <c16:uniqueId val="{00000003-5F44-4297-88CB-35369E97473A}"/>
              </c:ext>
            </c:extLst>
          </c:dPt>
          <c:dPt>
            <c:idx val="12"/>
            <c:invertIfNegative val="0"/>
            <c:bubble3D val="0"/>
            <c:extLst>
              <c:ext xmlns:c16="http://schemas.microsoft.com/office/drawing/2014/chart" uri="{C3380CC4-5D6E-409C-BE32-E72D297353CC}">
                <c16:uniqueId val="{00000004-5F44-4297-88CB-35369E97473A}"/>
              </c:ext>
            </c:extLst>
          </c:dPt>
          <c:dPt>
            <c:idx val="15"/>
            <c:invertIfNegative val="0"/>
            <c:bubble3D val="0"/>
            <c:extLst>
              <c:ext xmlns:c16="http://schemas.microsoft.com/office/drawing/2014/chart" uri="{C3380CC4-5D6E-409C-BE32-E72D297353CC}">
                <c16:uniqueId val="{00000005-5F44-4297-88CB-35369E97473A}"/>
              </c:ext>
            </c:extLst>
          </c:dPt>
          <c:dPt>
            <c:idx val="18"/>
            <c:invertIfNegative val="0"/>
            <c:bubble3D val="0"/>
            <c:extLst>
              <c:ext xmlns:c16="http://schemas.microsoft.com/office/drawing/2014/chart" uri="{C3380CC4-5D6E-409C-BE32-E72D297353CC}">
                <c16:uniqueId val="{00000006-5F44-4297-88CB-35369E97473A}"/>
              </c:ext>
            </c:extLst>
          </c:dPt>
          <c:dPt>
            <c:idx val="21"/>
            <c:invertIfNegative val="0"/>
            <c:bubble3D val="0"/>
            <c:extLst>
              <c:ext xmlns:c16="http://schemas.microsoft.com/office/drawing/2014/chart" uri="{C3380CC4-5D6E-409C-BE32-E72D297353CC}">
                <c16:uniqueId val="{00000007-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17.899999999999999</c:v>
                </c:pt>
                <c:pt idx="1">
                  <c:v>9.4</c:v>
                </c:pt>
                <c:pt idx="2">
                  <c:v>9.1999999999999993</c:v>
                </c:pt>
              </c:numCache>
            </c:numRef>
          </c:val>
          <c:extLst>
            <c:ext xmlns:c16="http://schemas.microsoft.com/office/drawing/2014/chart" uri="{C3380CC4-5D6E-409C-BE32-E72D297353CC}">
              <c16:uniqueId val="{00000008-5F44-4297-88CB-35369E97473A}"/>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F44-4297-88CB-35369E97473A}"/>
              </c:ext>
            </c:extLst>
          </c:dPt>
          <c:dPt>
            <c:idx val="3"/>
            <c:invertIfNegative val="0"/>
            <c:bubble3D val="0"/>
            <c:extLst>
              <c:ext xmlns:c16="http://schemas.microsoft.com/office/drawing/2014/chart" uri="{C3380CC4-5D6E-409C-BE32-E72D297353CC}">
                <c16:uniqueId val="{0000000A-5F44-4297-88CB-35369E97473A}"/>
              </c:ext>
            </c:extLst>
          </c:dPt>
          <c:dPt>
            <c:idx val="6"/>
            <c:invertIfNegative val="0"/>
            <c:bubble3D val="0"/>
            <c:extLst>
              <c:ext xmlns:c16="http://schemas.microsoft.com/office/drawing/2014/chart" uri="{C3380CC4-5D6E-409C-BE32-E72D297353CC}">
                <c16:uniqueId val="{0000000B-5F44-4297-88CB-35369E97473A}"/>
              </c:ext>
            </c:extLst>
          </c:dPt>
          <c:dPt>
            <c:idx val="9"/>
            <c:invertIfNegative val="0"/>
            <c:bubble3D val="0"/>
            <c:extLst>
              <c:ext xmlns:c16="http://schemas.microsoft.com/office/drawing/2014/chart" uri="{C3380CC4-5D6E-409C-BE32-E72D297353CC}">
                <c16:uniqueId val="{0000000C-5F44-4297-88CB-35369E97473A}"/>
              </c:ext>
            </c:extLst>
          </c:dPt>
          <c:dPt>
            <c:idx val="12"/>
            <c:invertIfNegative val="0"/>
            <c:bubble3D val="0"/>
            <c:extLst>
              <c:ext xmlns:c16="http://schemas.microsoft.com/office/drawing/2014/chart" uri="{C3380CC4-5D6E-409C-BE32-E72D297353CC}">
                <c16:uniqueId val="{0000000D-5F44-4297-88CB-35369E97473A}"/>
              </c:ext>
            </c:extLst>
          </c:dPt>
          <c:dPt>
            <c:idx val="15"/>
            <c:invertIfNegative val="0"/>
            <c:bubble3D val="0"/>
            <c:extLst>
              <c:ext xmlns:c16="http://schemas.microsoft.com/office/drawing/2014/chart" uri="{C3380CC4-5D6E-409C-BE32-E72D297353CC}">
                <c16:uniqueId val="{0000000E-5F44-4297-88CB-35369E97473A}"/>
              </c:ext>
            </c:extLst>
          </c:dPt>
          <c:dPt>
            <c:idx val="18"/>
            <c:invertIfNegative val="0"/>
            <c:bubble3D val="0"/>
            <c:extLst>
              <c:ext xmlns:c16="http://schemas.microsoft.com/office/drawing/2014/chart" uri="{C3380CC4-5D6E-409C-BE32-E72D297353CC}">
                <c16:uniqueId val="{0000000F-5F44-4297-88CB-35369E97473A}"/>
              </c:ext>
            </c:extLst>
          </c:dPt>
          <c:dPt>
            <c:idx val="21"/>
            <c:invertIfNegative val="0"/>
            <c:bubble3D val="0"/>
            <c:extLst>
              <c:ext xmlns:c16="http://schemas.microsoft.com/office/drawing/2014/chart" uri="{C3380CC4-5D6E-409C-BE32-E72D297353CC}">
                <c16:uniqueId val="{00000010-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10</c:v>
                </c:pt>
                <c:pt idx="1">
                  <c:v>5.7</c:v>
                </c:pt>
                <c:pt idx="2">
                  <c:v>9.1999999999999993</c:v>
                </c:pt>
              </c:numCache>
            </c:numRef>
          </c:val>
          <c:extLst>
            <c:ext xmlns:c16="http://schemas.microsoft.com/office/drawing/2014/chart" uri="{C3380CC4-5D6E-409C-BE32-E72D297353CC}">
              <c16:uniqueId val="{00000011-5F44-4297-88CB-35369E97473A}"/>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F44-4297-88CB-35369E97473A}"/>
              </c:ext>
            </c:extLst>
          </c:dPt>
          <c:dPt>
            <c:idx val="3"/>
            <c:invertIfNegative val="0"/>
            <c:bubble3D val="0"/>
            <c:extLst>
              <c:ext xmlns:c16="http://schemas.microsoft.com/office/drawing/2014/chart" uri="{C3380CC4-5D6E-409C-BE32-E72D297353CC}">
                <c16:uniqueId val="{00000013-5F44-4297-88CB-35369E97473A}"/>
              </c:ext>
            </c:extLst>
          </c:dPt>
          <c:dPt>
            <c:idx val="6"/>
            <c:invertIfNegative val="0"/>
            <c:bubble3D val="0"/>
            <c:extLst>
              <c:ext xmlns:c16="http://schemas.microsoft.com/office/drawing/2014/chart" uri="{C3380CC4-5D6E-409C-BE32-E72D297353CC}">
                <c16:uniqueId val="{00000014-5F44-4297-88CB-35369E97473A}"/>
              </c:ext>
            </c:extLst>
          </c:dPt>
          <c:dPt>
            <c:idx val="9"/>
            <c:invertIfNegative val="0"/>
            <c:bubble3D val="0"/>
            <c:extLst>
              <c:ext xmlns:c16="http://schemas.microsoft.com/office/drawing/2014/chart" uri="{C3380CC4-5D6E-409C-BE32-E72D297353CC}">
                <c16:uniqueId val="{00000015-5F44-4297-88CB-35369E97473A}"/>
              </c:ext>
            </c:extLst>
          </c:dPt>
          <c:dPt>
            <c:idx val="12"/>
            <c:invertIfNegative val="0"/>
            <c:bubble3D val="0"/>
            <c:extLst>
              <c:ext xmlns:c16="http://schemas.microsoft.com/office/drawing/2014/chart" uri="{C3380CC4-5D6E-409C-BE32-E72D297353CC}">
                <c16:uniqueId val="{00000016-5F44-4297-88CB-35369E97473A}"/>
              </c:ext>
            </c:extLst>
          </c:dPt>
          <c:dPt>
            <c:idx val="15"/>
            <c:invertIfNegative val="0"/>
            <c:bubble3D val="0"/>
            <c:extLst>
              <c:ext xmlns:c16="http://schemas.microsoft.com/office/drawing/2014/chart" uri="{C3380CC4-5D6E-409C-BE32-E72D297353CC}">
                <c16:uniqueId val="{00000017-5F44-4297-88CB-35369E97473A}"/>
              </c:ext>
            </c:extLst>
          </c:dPt>
          <c:dPt>
            <c:idx val="18"/>
            <c:invertIfNegative val="0"/>
            <c:bubble3D val="0"/>
            <c:extLst>
              <c:ext xmlns:c16="http://schemas.microsoft.com/office/drawing/2014/chart" uri="{C3380CC4-5D6E-409C-BE32-E72D297353CC}">
                <c16:uniqueId val="{00000018-5F44-4297-88CB-35369E97473A}"/>
              </c:ext>
            </c:extLst>
          </c:dPt>
          <c:dPt>
            <c:idx val="21"/>
            <c:invertIfNegative val="0"/>
            <c:bubble3D val="0"/>
            <c:extLst>
              <c:ext xmlns:c16="http://schemas.microsoft.com/office/drawing/2014/chart" uri="{C3380CC4-5D6E-409C-BE32-E72D297353CC}">
                <c16:uniqueId val="{00000019-5F44-4297-88CB-35369E97473A}"/>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17.5</c:v>
                </c:pt>
                <c:pt idx="1">
                  <c:v>18.899999999999999</c:v>
                </c:pt>
                <c:pt idx="2">
                  <c:v>13.200000000000001</c:v>
                </c:pt>
              </c:numCache>
            </c:numRef>
          </c:val>
          <c:extLst>
            <c:ext xmlns:c16="http://schemas.microsoft.com/office/drawing/2014/chart" uri="{C3380CC4-5D6E-409C-BE32-E72D297353CC}">
              <c16:uniqueId val="{0000001B-5F44-4297-88CB-35369E97473A}"/>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5F44-4297-88CB-35369E97473A}"/>
              </c:ext>
            </c:extLst>
          </c:dPt>
          <c:dPt>
            <c:idx val="3"/>
            <c:invertIfNegative val="0"/>
            <c:bubble3D val="0"/>
            <c:extLst>
              <c:ext xmlns:c16="http://schemas.microsoft.com/office/drawing/2014/chart" uri="{C3380CC4-5D6E-409C-BE32-E72D297353CC}">
                <c16:uniqueId val="{0000001D-5F44-4297-88CB-35369E97473A}"/>
              </c:ext>
            </c:extLst>
          </c:dPt>
          <c:dPt>
            <c:idx val="6"/>
            <c:invertIfNegative val="0"/>
            <c:bubble3D val="0"/>
            <c:extLst>
              <c:ext xmlns:c16="http://schemas.microsoft.com/office/drawing/2014/chart" uri="{C3380CC4-5D6E-409C-BE32-E72D297353CC}">
                <c16:uniqueId val="{0000001E-5F44-4297-88CB-35369E97473A}"/>
              </c:ext>
            </c:extLst>
          </c:dPt>
          <c:dPt>
            <c:idx val="9"/>
            <c:invertIfNegative val="0"/>
            <c:bubble3D val="0"/>
            <c:extLst>
              <c:ext xmlns:c16="http://schemas.microsoft.com/office/drawing/2014/chart" uri="{C3380CC4-5D6E-409C-BE32-E72D297353CC}">
                <c16:uniqueId val="{0000001F-5F44-4297-88CB-35369E97473A}"/>
              </c:ext>
            </c:extLst>
          </c:dPt>
          <c:dPt>
            <c:idx val="12"/>
            <c:invertIfNegative val="0"/>
            <c:bubble3D val="0"/>
            <c:extLst>
              <c:ext xmlns:c16="http://schemas.microsoft.com/office/drawing/2014/chart" uri="{C3380CC4-5D6E-409C-BE32-E72D297353CC}">
                <c16:uniqueId val="{00000020-5F44-4297-88CB-35369E97473A}"/>
              </c:ext>
            </c:extLst>
          </c:dPt>
          <c:dPt>
            <c:idx val="15"/>
            <c:invertIfNegative val="0"/>
            <c:bubble3D val="0"/>
            <c:extLst>
              <c:ext xmlns:c16="http://schemas.microsoft.com/office/drawing/2014/chart" uri="{C3380CC4-5D6E-409C-BE32-E72D297353CC}">
                <c16:uniqueId val="{00000021-5F44-4297-88CB-35369E97473A}"/>
              </c:ext>
            </c:extLst>
          </c:dPt>
          <c:dPt>
            <c:idx val="18"/>
            <c:invertIfNegative val="0"/>
            <c:bubble3D val="0"/>
            <c:extLst>
              <c:ext xmlns:c16="http://schemas.microsoft.com/office/drawing/2014/chart" uri="{C3380CC4-5D6E-409C-BE32-E72D297353CC}">
                <c16:uniqueId val="{00000022-5F44-4297-88CB-35369E97473A}"/>
              </c:ext>
            </c:extLst>
          </c:dPt>
          <c:dPt>
            <c:idx val="21"/>
            <c:invertIfNegative val="0"/>
            <c:bubble3D val="0"/>
            <c:extLst>
              <c:ext xmlns:c16="http://schemas.microsoft.com/office/drawing/2014/chart" uri="{C3380CC4-5D6E-409C-BE32-E72D297353CC}">
                <c16:uniqueId val="{00000023-5F44-4297-88CB-35369E97473A}"/>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50.9</c:v>
                </c:pt>
                <c:pt idx="1">
                  <c:v>65.7</c:v>
                </c:pt>
                <c:pt idx="2">
                  <c:v>65.8</c:v>
                </c:pt>
              </c:numCache>
            </c:numRef>
          </c:val>
          <c:extLst>
            <c:ext xmlns:c16="http://schemas.microsoft.com/office/drawing/2014/chart" uri="{C3380CC4-5D6E-409C-BE32-E72D297353CC}">
              <c16:uniqueId val="{00000027-5F44-4297-88CB-35369E97473A}"/>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elete val="1"/>
          </c:dLbls>
          <c:val>
            <c:numRef>
              <c:f>Arkusz1!$F$3:$F$5</c:f>
              <c:numCache>
                <c:formatCode>0</c:formatCode>
                <c:ptCount val="3"/>
                <c:pt idx="0">
                  <c:v>3.5999999999999996</c:v>
                </c:pt>
                <c:pt idx="1">
                  <c:v>0.4</c:v>
                </c:pt>
                <c:pt idx="2">
                  <c:v>2.6</c:v>
                </c:pt>
              </c:numCache>
            </c:numRef>
          </c:val>
          <c:extLst>
            <c:ext xmlns:c16="http://schemas.microsoft.com/office/drawing/2014/chart" uri="{C3380CC4-5D6E-409C-BE32-E72D297353CC}">
              <c16:uniqueId val="{0000002A-5F44-4297-88CB-35369E97473A}"/>
            </c:ext>
          </c:extLst>
        </c:ser>
        <c:dLbls>
          <c:dLblPos val="ctr"/>
          <c:showLegendKey val="0"/>
          <c:showVal val="1"/>
          <c:showCatName val="0"/>
          <c:showSerName val="0"/>
          <c:showPercent val="0"/>
          <c:showBubbleSize val="0"/>
        </c:dLbls>
        <c:gapWidth val="39"/>
        <c:overlap val="100"/>
        <c:axId val="674721640"/>
        <c:axId val="67472242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5F44-4297-88CB-35369E97473A}"/>
                    </c:ext>
                  </c:extLst>
                </c:dPt>
                <c:dPt>
                  <c:idx val="1"/>
                  <c:invertIfNegative val="0"/>
                  <c:bubble3D val="0"/>
                  <c:extLst>
                    <c:ext xmlns:c16="http://schemas.microsoft.com/office/drawing/2014/chart" uri="{C3380CC4-5D6E-409C-BE32-E72D297353CC}">
                      <c16:uniqueId val="{0000002C-5F44-4297-88CB-35369E97473A}"/>
                    </c:ext>
                  </c:extLst>
                </c:dPt>
                <c:dPt>
                  <c:idx val="2"/>
                  <c:invertIfNegative val="0"/>
                  <c:bubble3D val="0"/>
                  <c:extLst>
                    <c:ext xmlns:c16="http://schemas.microsoft.com/office/drawing/2014/chart" uri="{C3380CC4-5D6E-409C-BE32-E72D297353CC}">
                      <c16:uniqueId val="{0000002D-5F44-4297-88CB-35369E97473A}"/>
                    </c:ext>
                  </c:extLst>
                </c:dPt>
                <c:dPt>
                  <c:idx val="3"/>
                  <c:invertIfNegative val="0"/>
                  <c:bubble3D val="0"/>
                  <c:extLst>
                    <c:ext xmlns:c16="http://schemas.microsoft.com/office/drawing/2014/chart" uri="{C3380CC4-5D6E-409C-BE32-E72D297353CC}">
                      <c16:uniqueId val="{0000002E-5F44-4297-88CB-35369E97473A}"/>
                    </c:ext>
                  </c:extLst>
                </c:dPt>
                <c:dPt>
                  <c:idx val="4"/>
                  <c:invertIfNegative val="0"/>
                  <c:bubble3D val="0"/>
                  <c:extLst>
                    <c:ext xmlns:c16="http://schemas.microsoft.com/office/drawing/2014/chart" uri="{C3380CC4-5D6E-409C-BE32-E72D297353CC}">
                      <c16:uniqueId val="{0000002F-5F44-4297-88CB-35369E97473A}"/>
                    </c:ext>
                  </c:extLst>
                </c:dPt>
                <c:dPt>
                  <c:idx val="6"/>
                  <c:invertIfNegative val="0"/>
                  <c:bubble3D val="0"/>
                  <c:extLst>
                    <c:ext xmlns:c16="http://schemas.microsoft.com/office/drawing/2014/chart" uri="{C3380CC4-5D6E-409C-BE32-E72D297353CC}">
                      <c16:uniqueId val="{00000030-5F44-4297-88CB-35369E97473A}"/>
                    </c:ext>
                  </c:extLst>
                </c:dPt>
                <c:dPt>
                  <c:idx val="9"/>
                  <c:invertIfNegative val="0"/>
                  <c:bubble3D val="0"/>
                  <c:extLst>
                    <c:ext xmlns:c16="http://schemas.microsoft.com/office/drawing/2014/chart" uri="{C3380CC4-5D6E-409C-BE32-E72D297353CC}">
                      <c16:uniqueId val="{00000031-5F44-4297-88CB-35369E97473A}"/>
                    </c:ext>
                  </c:extLst>
                </c:dPt>
                <c:dPt>
                  <c:idx val="12"/>
                  <c:invertIfNegative val="0"/>
                  <c:bubble3D val="0"/>
                  <c:extLst>
                    <c:ext xmlns:c16="http://schemas.microsoft.com/office/drawing/2014/chart" uri="{C3380CC4-5D6E-409C-BE32-E72D297353CC}">
                      <c16:uniqueId val="{00000032-5F44-4297-88CB-35369E97473A}"/>
                    </c:ext>
                  </c:extLst>
                </c:dPt>
                <c:dLbls>
                  <c:dLbl>
                    <c:idx val="18"/>
                    <c:delete val="1"/>
                    <c:extLst>
                      <c:ext uri="{CE6537A1-D6FC-4f65-9D91-7224C49458BB}"/>
                      <c:ext xmlns:c16="http://schemas.microsoft.com/office/drawing/2014/chart" uri="{C3380CC4-5D6E-409C-BE32-E72D297353CC}">
                        <c16:uniqueId val="{00000033-5F44-4297-88CB-35369E97473A}"/>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5F44-4297-88CB-35369E97473A}"/>
                  </c:ext>
                </c:extLst>
              </c15:ser>
            </c15:filteredBarSeries>
          </c:ext>
        </c:extLst>
      </c:barChart>
      <c:catAx>
        <c:axId val="674721640"/>
        <c:scaling>
          <c:orientation val="minMax"/>
        </c:scaling>
        <c:delete val="1"/>
        <c:axPos val="t"/>
        <c:numFmt formatCode="General" sourceLinked="1"/>
        <c:majorTickMark val="out"/>
        <c:minorTickMark val="none"/>
        <c:tickLblPos val="nextTo"/>
        <c:crossAx val="674722424"/>
        <c:crosses val="autoZero"/>
        <c:auto val="1"/>
        <c:lblAlgn val="ctr"/>
        <c:lblOffset val="100"/>
        <c:noMultiLvlLbl val="0"/>
      </c:catAx>
      <c:valAx>
        <c:axId val="674722424"/>
        <c:scaling>
          <c:orientation val="maxMin"/>
        </c:scaling>
        <c:delete val="1"/>
        <c:axPos val="l"/>
        <c:numFmt formatCode="0%" sourceLinked="1"/>
        <c:majorTickMark val="out"/>
        <c:minorTickMark val="none"/>
        <c:tickLblPos val="nextTo"/>
        <c:crossAx val="674721640"/>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BE01-4D51-A6D4-AA1C22C0F18F}"/>
              </c:ext>
            </c:extLst>
          </c:dPt>
          <c:dPt>
            <c:idx val="3"/>
            <c:invertIfNegative val="0"/>
            <c:bubble3D val="0"/>
            <c:extLst>
              <c:ext xmlns:c16="http://schemas.microsoft.com/office/drawing/2014/chart" uri="{C3380CC4-5D6E-409C-BE32-E72D297353CC}">
                <c16:uniqueId val="{00000001-BE01-4D51-A6D4-AA1C22C0F18F}"/>
              </c:ext>
            </c:extLst>
          </c:dPt>
          <c:dPt>
            <c:idx val="6"/>
            <c:invertIfNegative val="0"/>
            <c:bubble3D val="0"/>
            <c:extLst>
              <c:ext xmlns:c16="http://schemas.microsoft.com/office/drawing/2014/chart" uri="{C3380CC4-5D6E-409C-BE32-E72D297353CC}">
                <c16:uniqueId val="{00000002-BE01-4D51-A6D4-AA1C22C0F18F}"/>
              </c:ext>
            </c:extLst>
          </c:dPt>
          <c:dPt>
            <c:idx val="9"/>
            <c:invertIfNegative val="0"/>
            <c:bubble3D val="0"/>
            <c:extLst>
              <c:ext xmlns:c16="http://schemas.microsoft.com/office/drawing/2014/chart" uri="{C3380CC4-5D6E-409C-BE32-E72D297353CC}">
                <c16:uniqueId val="{00000003-BE01-4D51-A6D4-AA1C22C0F18F}"/>
              </c:ext>
            </c:extLst>
          </c:dPt>
          <c:dPt>
            <c:idx val="12"/>
            <c:invertIfNegative val="0"/>
            <c:bubble3D val="0"/>
            <c:extLst>
              <c:ext xmlns:c16="http://schemas.microsoft.com/office/drawing/2014/chart" uri="{C3380CC4-5D6E-409C-BE32-E72D297353CC}">
                <c16:uniqueId val="{00000004-BE01-4D51-A6D4-AA1C22C0F18F}"/>
              </c:ext>
            </c:extLst>
          </c:dPt>
          <c:dPt>
            <c:idx val="15"/>
            <c:invertIfNegative val="0"/>
            <c:bubble3D val="0"/>
            <c:extLst>
              <c:ext xmlns:c16="http://schemas.microsoft.com/office/drawing/2014/chart" uri="{C3380CC4-5D6E-409C-BE32-E72D297353CC}">
                <c16:uniqueId val="{00000005-BE01-4D51-A6D4-AA1C22C0F18F}"/>
              </c:ext>
            </c:extLst>
          </c:dPt>
          <c:dPt>
            <c:idx val="18"/>
            <c:invertIfNegative val="0"/>
            <c:bubble3D val="0"/>
            <c:extLst>
              <c:ext xmlns:c16="http://schemas.microsoft.com/office/drawing/2014/chart" uri="{C3380CC4-5D6E-409C-BE32-E72D297353CC}">
                <c16:uniqueId val="{00000006-BE01-4D51-A6D4-AA1C22C0F18F}"/>
              </c:ext>
            </c:extLst>
          </c:dPt>
          <c:dPt>
            <c:idx val="21"/>
            <c:invertIfNegative val="0"/>
            <c:bubble3D val="0"/>
            <c:extLst>
              <c:ext xmlns:c16="http://schemas.microsoft.com/office/drawing/2014/chart" uri="{C3380CC4-5D6E-409C-BE32-E72D297353CC}">
                <c16:uniqueId val="{00000007-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25.1</c:v>
                </c:pt>
                <c:pt idx="1">
                  <c:v>27.200000000000003</c:v>
                </c:pt>
                <c:pt idx="2">
                  <c:v>19.7</c:v>
                </c:pt>
              </c:numCache>
            </c:numRef>
          </c:val>
          <c:extLst>
            <c:ext xmlns:c16="http://schemas.microsoft.com/office/drawing/2014/chart" uri="{C3380CC4-5D6E-409C-BE32-E72D297353CC}">
              <c16:uniqueId val="{00000008-BE01-4D51-A6D4-AA1C22C0F18F}"/>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BE01-4D51-A6D4-AA1C22C0F18F}"/>
              </c:ext>
            </c:extLst>
          </c:dPt>
          <c:dPt>
            <c:idx val="3"/>
            <c:invertIfNegative val="0"/>
            <c:bubble3D val="0"/>
            <c:extLst>
              <c:ext xmlns:c16="http://schemas.microsoft.com/office/drawing/2014/chart" uri="{C3380CC4-5D6E-409C-BE32-E72D297353CC}">
                <c16:uniqueId val="{0000000A-BE01-4D51-A6D4-AA1C22C0F18F}"/>
              </c:ext>
            </c:extLst>
          </c:dPt>
          <c:dPt>
            <c:idx val="6"/>
            <c:invertIfNegative val="0"/>
            <c:bubble3D val="0"/>
            <c:extLst>
              <c:ext xmlns:c16="http://schemas.microsoft.com/office/drawing/2014/chart" uri="{C3380CC4-5D6E-409C-BE32-E72D297353CC}">
                <c16:uniqueId val="{0000000B-BE01-4D51-A6D4-AA1C22C0F18F}"/>
              </c:ext>
            </c:extLst>
          </c:dPt>
          <c:dPt>
            <c:idx val="9"/>
            <c:invertIfNegative val="0"/>
            <c:bubble3D val="0"/>
            <c:extLst>
              <c:ext xmlns:c16="http://schemas.microsoft.com/office/drawing/2014/chart" uri="{C3380CC4-5D6E-409C-BE32-E72D297353CC}">
                <c16:uniqueId val="{0000000C-BE01-4D51-A6D4-AA1C22C0F18F}"/>
              </c:ext>
            </c:extLst>
          </c:dPt>
          <c:dPt>
            <c:idx val="12"/>
            <c:invertIfNegative val="0"/>
            <c:bubble3D val="0"/>
            <c:extLst>
              <c:ext xmlns:c16="http://schemas.microsoft.com/office/drawing/2014/chart" uri="{C3380CC4-5D6E-409C-BE32-E72D297353CC}">
                <c16:uniqueId val="{0000000D-BE01-4D51-A6D4-AA1C22C0F18F}"/>
              </c:ext>
            </c:extLst>
          </c:dPt>
          <c:dPt>
            <c:idx val="15"/>
            <c:invertIfNegative val="0"/>
            <c:bubble3D val="0"/>
            <c:extLst>
              <c:ext xmlns:c16="http://schemas.microsoft.com/office/drawing/2014/chart" uri="{C3380CC4-5D6E-409C-BE32-E72D297353CC}">
                <c16:uniqueId val="{0000000E-BE01-4D51-A6D4-AA1C22C0F18F}"/>
              </c:ext>
            </c:extLst>
          </c:dPt>
          <c:dPt>
            <c:idx val="18"/>
            <c:invertIfNegative val="0"/>
            <c:bubble3D val="0"/>
            <c:extLst>
              <c:ext xmlns:c16="http://schemas.microsoft.com/office/drawing/2014/chart" uri="{C3380CC4-5D6E-409C-BE32-E72D297353CC}">
                <c16:uniqueId val="{0000000F-BE01-4D51-A6D4-AA1C22C0F18F}"/>
              </c:ext>
            </c:extLst>
          </c:dPt>
          <c:dPt>
            <c:idx val="21"/>
            <c:invertIfNegative val="0"/>
            <c:bubble3D val="0"/>
            <c:extLst>
              <c:ext xmlns:c16="http://schemas.microsoft.com/office/drawing/2014/chart" uri="{C3380CC4-5D6E-409C-BE32-E72D297353CC}">
                <c16:uniqueId val="{00000010-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9.6</c:v>
                </c:pt>
                <c:pt idx="1">
                  <c:v>8.6999999999999993</c:v>
                </c:pt>
                <c:pt idx="2">
                  <c:v>11.799999999999999</c:v>
                </c:pt>
              </c:numCache>
            </c:numRef>
          </c:val>
          <c:extLst>
            <c:ext xmlns:c16="http://schemas.microsoft.com/office/drawing/2014/chart" uri="{C3380CC4-5D6E-409C-BE32-E72D297353CC}">
              <c16:uniqueId val="{00000011-BE01-4D51-A6D4-AA1C22C0F18F}"/>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BE01-4D51-A6D4-AA1C22C0F18F}"/>
              </c:ext>
            </c:extLst>
          </c:dPt>
          <c:dPt>
            <c:idx val="3"/>
            <c:invertIfNegative val="0"/>
            <c:bubble3D val="0"/>
            <c:extLst>
              <c:ext xmlns:c16="http://schemas.microsoft.com/office/drawing/2014/chart" uri="{C3380CC4-5D6E-409C-BE32-E72D297353CC}">
                <c16:uniqueId val="{00000013-BE01-4D51-A6D4-AA1C22C0F18F}"/>
              </c:ext>
            </c:extLst>
          </c:dPt>
          <c:dPt>
            <c:idx val="6"/>
            <c:invertIfNegative val="0"/>
            <c:bubble3D val="0"/>
            <c:extLst>
              <c:ext xmlns:c16="http://schemas.microsoft.com/office/drawing/2014/chart" uri="{C3380CC4-5D6E-409C-BE32-E72D297353CC}">
                <c16:uniqueId val="{00000014-BE01-4D51-A6D4-AA1C22C0F18F}"/>
              </c:ext>
            </c:extLst>
          </c:dPt>
          <c:dPt>
            <c:idx val="9"/>
            <c:invertIfNegative val="0"/>
            <c:bubble3D val="0"/>
            <c:extLst>
              <c:ext xmlns:c16="http://schemas.microsoft.com/office/drawing/2014/chart" uri="{C3380CC4-5D6E-409C-BE32-E72D297353CC}">
                <c16:uniqueId val="{00000015-BE01-4D51-A6D4-AA1C22C0F18F}"/>
              </c:ext>
            </c:extLst>
          </c:dPt>
          <c:dPt>
            <c:idx val="12"/>
            <c:invertIfNegative val="0"/>
            <c:bubble3D val="0"/>
            <c:extLst>
              <c:ext xmlns:c16="http://schemas.microsoft.com/office/drawing/2014/chart" uri="{C3380CC4-5D6E-409C-BE32-E72D297353CC}">
                <c16:uniqueId val="{00000016-BE01-4D51-A6D4-AA1C22C0F18F}"/>
              </c:ext>
            </c:extLst>
          </c:dPt>
          <c:dPt>
            <c:idx val="15"/>
            <c:invertIfNegative val="0"/>
            <c:bubble3D val="0"/>
            <c:extLst>
              <c:ext xmlns:c16="http://schemas.microsoft.com/office/drawing/2014/chart" uri="{C3380CC4-5D6E-409C-BE32-E72D297353CC}">
                <c16:uniqueId val="{00000017-BE01-4D51-A6D4-AA1C22C0F18F}"/>
              </c:ext>
            </c:extLst>
          </c:dPt>
          <c:dPt>
            <c:idx val="18"/>
            <c:invertIfNegative val="0"/>
            <c:bubble3D val="0"/>
            <c:extLst>
              <c:ext xmlns:c16="http://schemas.microsoft.com/office/drawing/2014/chart" uri="{C3380CC4-5D6E-409C-BE32-E72D297353CC}">
                <c16:uniqueId val="{00000018-BE01-4D51-A6D4-AA1C22C0F18F}"/>
              </c:ext>
            </c:extLst>
          </c:dPt>
          <c:dPt>
            <c:idx val="21"/>
            <c:invertIfNegative val="0"/>
            <c:bubble3D val="0"/>
            <c:extLst>
              <c:ext xmlns:c16="http://schemas.microsoft.com/office/drawing/2014/chart" uri="{C3380CC4-5D6E-409C-BE32-E72D297353CC}">
                <c16:uniqueId val="{00000019-BE01-4D51-A6D4-AA1C22C0F18F}"/>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11.4</c:v>
                </c:pt>
                <c:pt idx="1">
                  <c:v>7.5</c:v>
                </c:pt>
                <c:pt idx="2">
                  <c:v>5.3</c:v>
                </c:pt>
              </c:numCache>
            </c:numRef>
          </c:val>
          <c:extLst>
            <c:ext xmlns:c16="http://schemas.microsoft.com/office/drawing/2014/chart" uri="{C3380CC4-5D6E-409C-BE32-E72D297353CC}">
              <c16:uniqueId val="{0000001B-BE01-4D51-A6D4-AA1C22C0F18F}"/>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BE01-4D51-A6D4-AA1C22C0F18F}"/>
              </c:ext>
            </c:extLst>
          </c:dPt>
          <c:dPt>
            <c:idx val="3"/>
            <c:invertIfNegative val="0"/>
            <c:bubble3D val="0"/>
            <c:extLst>
              <c:ext xmlns:c16="http://schemas.microsoft.com/office/drawing/2014/chart" uri="{C3380CC4-5D6E-409C-BE32-E72D297353CC}">
                <c16:uniqueId val="{0000001D-BE01-4D51-A6D4-AA1C22C0F18F}"/>
              </c:ext>
            </c:extLst>
          </c:dPt>
          <c:dPt>
            <c:idx val="6"/>
            <c:invertIfNegative val="0"/>
            <c:bubble3D val="0"/>
            <c:extLst>
              <c:ext xmlns:c16="http://schemas.microsoft.com/office/drawing/2014/chart" uri="{C3380CC4-5D6E-409C-BE32-E72D297353CC}">
                <c16:uniqueId val="{0000001E-BE01-4D51-A6D4-AA1C22C0F18F}"/>
              </c:ext>
            </c:extLst>
          </c:dPt>
          <c:dPt>
            <c:idx val="9"/>
            <c:invertIfNegative val="0"/>
            <c:bubble3D val="0"/>
            <c:extLst>
              <c:ext xmlns:c16="http://schemas.microsoft.com/office/drawing/2014/chart" uri="{C3380CC4-5D6E-409C-BE32-E72D297353CC}">
                <c16:uniqueId val="{0000001F-BE01-4D51-A6D4-AA1C22C0F18F}"/>
              </c:ext>
            </c:extLst>
          </c:dPt>
          <c:dPt>
            <c:idx val="12"/>
            <c:invertIfNegative val="0"/>
            <c:bubble3D val="0"/>
            <c:extLst>
              <c:ext xmlns:c16="http://schemas.microsoft.com/office/drawing/2014/chart" uri="{C3380CC4-5D6E-409C-BE32-E72D297353CC}">
                <c16:uniqueId val="{00000020-BE01-4D51-A6D4-AA1C22C0F18F}"/>
              </c:ext>
            </c:extLst>
          </c:dPt>
          <c:dPt>
            <c:idx val="15"/>
            <c:invertIfNegative val="0"/>
            <c:bubble3D val="0"/>
            <c:extLst>
              <c:ext xmlns:c16="http://schemas.microsoft.com/office/drawing/2014/chart" uri="{C3380CC4-5D6E-409C-BE32-E72D297353CC}">
                <c16:uniqueId val="{00000021-BE01-4D51-A6D4-AA1C22C0F18F}"/>
              </c:ext>
            </c:extLst>
          </c:dPt>
          <c:dPt>
            <c:idx val="18"/>
            <c:invertIfNegative val="0"/>
            <c:bubble3D val="0"/>
            <c:extLst>
              <c:ext xmlns:c16="http://schemas.microsoft.com/office/drawing/2014/chart" uri="{C3380CC4-5D6E-409C-BE32-E72D297353CC}">
                <c16:uniqueId val="{00000022-BE01-4D51-A6D4-AA1C22C0F18F}"/>
              </c:ext>
            </c:extLst>
          </c:dPt>
          <c:dPt>
            <c:idx val="21"/>
            <c:invertIfNegative val="0"/>
            <c:bubble3D val="0"/>
            <c:extLst>
              <c:ext xmlns:c16="http://schemas.microsoft.com/office/drawing/2014/chart" uri="{C3380CC4-5D6E-409C-BE32-E72D297353CC}">
                <c16:uniqueId val="{00000023-BE01-4D51-A6D4-AA1C22C0F18F}"/>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50.8</c:v>
                </c:pt>
                <c:pt idx="1">
                  <c:v>53.6</c:v>
                </c:pt>
                <c:pt idx="2">
                  <c:v>63.2</c:v>
                </c:pt>
              </c:numCache>
            </c:numRef>
          </c:val>
          <c:extLst>
            <c:ext xmlns:c16="http://schemas.microsoft.com/office/drawing/2014/chart" uri="{C3380CC4-5D6E-409C-BE32-E72D297353CC}">
              <c16:uniqueId val="{00000027-BE01-4D51-A6D4-AA1C22C0F18F}"/>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elete val="1"/>
          </c:dLbls>
          <c:val>
            <c:numRef>
              <c:f>Arkusz1!$F$3:$F$5</c:f>
              <c:numCache>
                <c:formatCode>0</c:formatCode>
                <c:ptCount val="3"/>
                <c:pt idx="0">
                  <c:v>3.2</c:v>
                </c:pt>
                <c:pt idx="1">
                  <c:v>3</c:v>
                </c:pt>
                <c:pt idx="2">
                  <c:v>0</c:v>
                </c:pt>
              </c:numCache>
            </c:numRef>
          </c:val>
          <c:extLst>
            <c:ext xmlns:c16="http://schemas.microsoft.com/office/drawing/2014/chart" uri="{C3380CC4-5D6E-409C-BE32-E72D297353CC}">
              <c16:uniqueId val="{0000002A-BE01-4D51-A6D4-AA1C22C0F18F}"/>
            </c:ext>
          </c:extLst>
        </c:ser>
        <c:dLbls>
          <c:dLblPos val="ctr"/>
          <c:showLegendKey val="0"/>
          <c:showVal val="1"/>
          <c:showCatName val="0"/>
          <c:showSerName val="0"/>
          <c:showPercent val="0"/>
          <c:showBubbleSize val="0"/>
        </c:dLbls>
        <c:gapWidth val="39"/>
        <c:overlap val="100"/>
        <c:axId val="671623192"/>
        <c:axId val="671623584"/>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BE01-4D51-A6D4-AA1C22C0F18F}"/>
                    </c:ext>
                  </c:extLst>
                </c:dPt>
                <c:dPt>
                  <c:idx val="1"/>
                  <c:invertIfNegative val="0"/>
                  <c:bubble3D val="0"/>
                  <c:extLst>
                    <c:ext xmlns:c16="http://schemas.microsoft.com/office/drawing/2014/chart" uri="{C3380CC4-5D6E-409C-BE32-E72D297353CC}">
                      <c16:uniqueId val="{0000002C-BE01-4D51-A6D4-AA1C22C0F18F}"/>
                    </c:ext>
                  </c:extLst>
                </c:dPt>
                <c:dPt>
                  <c:idx val="2"/>
                  <c:invertIfNegative val="0"/>
                  <c:bubble3D val="0"/>
                  <c:extLst>
                    <c:ext xmlns:c16="http://schemas.microsoft.com/office/drawing/2014/chart" uri="{C3380CC4-5D6E-409C-BE32-E72D297353CC}">
                      <c16:uniqueId val="{0000002D-BE01-4D51-A6D4-AA1C22C0F18F}"/>
                    </c:ext>
                  </c:extLst>
                </c:dPt>
                <c:dPt>
                  <c:idx val="3"/>
                  <c:invertIfNegative val="0"/>
                  <c:bubble3D val="0"/>
                  <c:extLst>
                    <c:ext xmlns:c16="http://schemas.microsoft.com/office/drawing/2014/chart" uri="{C3380CC4-5D6E-409C-BE32-E72D297353CC}">
                      <c16:uniqueId val="{0000002E-BE01-4D51-A6D4-AA1C22C0F18F}"/>
                    </c:ext>
                  </c:extLst>
                </c:dPt>
                <c:dPt>
                  <c:idx val="4"/>
                  <c:invertIfNegative val="0"/>
                  <c:bubble3D val="0"/>
                  <c:extLst>
                    <c:ext xmlns:c16="http://schemas.microsoft.com/office/drawing/2014/chart" uri="{C3380CC4-5D6E-409C-BE32-E72D297353CC}">
                      <c16:uniqueId val="{0000002F-BE01-4D51-A6D4-AA1C22C0F18F}"/>
                    </c:ext>
                  </c:extLst>
                </c:dPt>
                <c:dPt>
                  <c:idx val="6"/>
                  <c:invertIfNegative val="0"/>
                  <c:bubble3D val="0"/>
                  <c:extLst>
                    <c:ext xmlns:c16="http://schemas.microsoft.com/office/drawing/2014/chart" uri="{C3380CC4-5D6E-409C-BE32-E72D297353CC}">
                      <c16:uniqueId val="{00000030-BE01-4D51-A6D4-AA1C22C0F18F}"/>
                    </c:ext>
                  </c:extLst>
                </c:dPt>
                <c:dPt>
                  <c:idx val="9"/>
                  <c:invertIfNegative val="0"/>
                  <c:bubble3D val="0"/>
                  <c:extLst>
                    <c:ext xmlns:c16="http://schemas.microsoft.com/office/drawing/2014/chart" uri="{C3380CC4-5D6E-409C-BE32-E72D297353CC}">
                      <c16:uniqueId val="{00000031-BE01-4D51-A6D4-AA1C22C0F18F}"/>
                    </c:ext>
                  </c:extLst>
                </c:dPt>
                <c:dPt>
                  <c:idx val="12"/>
                  <c:invertIfNegative val="0"/>
                  <c:bubble3D val="0"/>
                  <c:extLst>
                    <c:ext xmlns:c16="http://schemas.microsoft.com/office/drawing/2014/chart" uri="{C3380CC4-5D6E-409C-BE32-E72D297353CC}">
                      <c16:uniqueId val="{00000032-BE01-4D51-A6D4-AA1C22C0F18F}"/>
                    </c:ext>
                  </c:extLst>
                </c:dPt>
                <c:dLbls>
                  <c:dLbl>
                    <c:idx val="18"/>
                    <c:delete val="1"/>
                    <c:extLst>
                      <c:ext uri="{CE6537A1-D6FC-4f65-9D91-7224C49458BB}"/>
                      <c:ext xmlns:c16="http://schemas.microsoft.com/office/drawing/2014/chart" uri="{C3380CC4-5D6E-409C-BE32-E72D297353CC}">
                        <c16:uniqueId val="{00000033-BE01-4D51-A6D4-AA1C22C0F18F}"/>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BE01-4D51-A6D4-AA1C22C0F18F}"/>
                  </c:ext>
                </c:extLst>
              </c15:ser>
            </c15:filteredBarSeries>
          </c:ext>
        </c:extLst>
      </c:barChart>
      <c:catAx>
        <c:axId val="671623192"/>
        <c:scaling>
          <c:orientation val="minMax"/>
        </c:scaling>
        <c:delete val="1"/>
        <c:axPos val="t"/>
        <c:numFmt formatCode="General" sourceLinked="1"/>
        <c:majorTickMark val="out"/>
        <c:minorTickMark val="none"/>
        <c:tickLblPos val="nextTo"/>
        <c:crossAx val="671623584"/>
        <c:crosses val="autoZero"/>
        <c:auto val="1"/>
        <c:lblAlgn val="ctr"/>
        <c:lblOffset val="100"/>
        <c:noMultiLvlLbl val="0"/>
      </c:catAx>
      <c:valAx>
        <c:axId val="671623584"/>
        <c:scaling>
          <c:orientation val="maxMin"/>
        </c:scaling>
        <c:delete val="1"/>
        <c:axPos val="l"/>
        <c:numFmt formatCode="0%" sourceLinked="1"/>
        <c:majorTickMark val="out"/>
        <c:minorTickMark val="none"/>
        <c:tickLblPos val="nextTo"/>
        <c:crossAx val="671623192"/>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124290537766338E-2"/>
          <c:y val="8.8982273228186345E-2"/>
          <c:w val="0.46574555946760371"/>
          <c:h val="0.75451939720746042"/>
        </c:manualLayout>
      </c:layout>
      <c:barChart>
        <c:barDir val="col"/>
        <c:grouping val="percentStacked"/>
        <c:varyColors val="0"/>
        <c:ser>
          <c:idx val="6"/>
          <c:order val="1"/>
          <c:tx>
            <c:strRef>
              <c:f>Arkusz1!$B$2</c:f>
              <c:strCache>
                <c:ptCount val="1"/>
                <c:pt idx="0">
                  <c:v>zdecydowanie tak</c:v>
                </c:pt>
              </c:strCache>
            </c:strRef>
          </c:tx>
          <c:spPr>
            <a:solidFill>
              <a:srgbClr val="48AA48"/>
            </a:solidFill>
            <a:ln>
              <a:solidFill>
                <a:schemeClr val="bg1"/>
              </a:solidFill>
            </a:ln>
            <a:effectLst/>
          </c:spPr>
          <c:invertIfNegative val="0"/>
          <c:dPt>
            <c:idx val="0"/>
            <c:invertIfNegative val="0"/>
            <c:bubble3D val="0"/>
            <c:extLst>
              <c:ext xmlns:c16="http://schemas.microsoft.com/office/drawing/2014/chart" uri="{C3380CC4-5D6E-409C-BE32-E72D297353CC}">
                <c16:uniqueId val="{00000000-5367-4CE6-8E1C-E283CAD76704}"/>
              </c:ext>
            </c:extLst>
          </c:dPt>
          <c:dPt>
            <c:idx val="3"/>
            <c:invertIfNegative val="0"/>
            <c:bubble3D val="0"/>
            <c:extLst>
              <c:ext xmlns:c16="http://schemas.microsoft.com/office/drawing/2014/chart" uri="{C3380CC4-5D6E-409C-BE32-E72D297353CC}">
                <c16:uniqueId val="{00000001-5367-4CE6-8E1C-E283CAD76704}"/>
              </c:ext>
            </c:extLst>
          </c:dPt>
          <c:dPt>
            <c:idx val="6"/>
            <c:invertIfNegative val="0"/>
            <c:bubble3D val="0"/>
            <c:extLst>
              <c:ext xmlns:c16="http://schemas.microsoft.com/office/drawing/2014/chart" uri="{C3380CC4-5D6E-409C-BE32-E72D297353CC}">
                <c16:uniqueId val="{00000002-5367-4CE6-8E1C-E283CAD76704}"/>
              </c:ext>
            </c:extLst>
          </c:dPt>
          <c:dPt>
            <c:idx val="9"/>
            <c:invertIfNegative val="0"/>
            <c:bubble3D val="0"/>
            <c:extLst>
              <c:ext xmlns:c16="http://schemas.microsoft.com/office/drawing/2014/chart" uri="{C3380CC4-5D6E-409C-BE32-E72D297353CC}">
                <c16:uniqueId val="{00000003-5367-4CE6-8E1C-E283CAD76704}"/>
              </c:ext>
            </c:extLst>
          </c:dPt>
          <c:dPt>
            <c:idx val="12"/>
            <c:invertIfNegative val="0"/>
            <c:bubble3D val="0"/>
            <c:extLst>
              <c:ext xmlns:c16="http://schemas.microsoft.com/office/drawing/2014/chart" uri="{C3380CC4-5D6E-409C-BE32-E72D297353CC}">
                <c16:uniqueId val="{00000004-5367-4CE6-8E1C-E283CAD76704}"/>
              </c:ext>
            </c:extLst>
          </c:dPt>
          <c:dPt>
            <c:idx val="15"/>
            <c:invertIfNegative val="0"/>
            <c:bubble3D val="0"/>
            <c:extLst>
              <c:ext xmlns:c16="http://schemas.microsoft.com/office/drawing/2014/chart" uri="{C3380CC4-5D6E-409C-BE32-E72D297353CC}">
                <c16:uniqueId val="{00000005-5367-4CE6-8E1C-E283CAD76704}"/>
              </c:ext>
            </c:extLst>
          </c:dPt>
          <c:dPt>
            <c:idx val="18"/>
            <c:invertIfNegative val="0"/>
            <c:bubble3D val="0"/>
            <c:extLst>
              <c:ext xmlns:c16="http://schemas.microsoft.com/office/drawing/2014/chart" uri="{C3380CC4-5D6E-409C-BE32-E72D297353CC}">
                <c16:uniqueId val="{00000006-5367-4CE6-8E1C-E283CAD76704}"/>
              </c:ext>
            </c:extLst>
          </c:dPt>
          <c:dPt>
            <c:idx val="21"/>
            <c:invertIfNegative val="0"/>
            <c:bubble3D val="0"/>
            <c:extLst>
              <c:ext xmlns:c16="http://schemas.microsoft.com/office/drawing/2014/chart" uri="{C3380CC4-5D6E-409C-BE32-E72D297353CC}">
                <c16:uniqueId val="{00000007-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Arkusz1!$B$3:$B$5</c:f>
              <c:numCache>
                <c:formatCode>0</c:formatCode>
                <c:ptCount val="3"/>
                <c:pt idx="0">
                  <c:v>52.7</c:v>
                </c:pt>
                <c:pt idx="1">
                  <c:v>63</c:v>
                </c:pt>
                <c:pt idx="2">
                  <c:v>60.5</c:v>
                </c:pt>
              </c:numCache>
            </c:numRef>
          </c:val>
          <c:extLst>
            <c:ext xmlns:c16="http://schemas.microsoft.com/office/drawing/2014/chart" uri="{C3380CC4-5D6E-409C-BE32-E72D297353CC}">
              <c16:uniqueId val="{00000008-5367-4CE6-8E1C-E283CAD76704}"/>
            </c:ext>
          </c:extLst>
        </c:ser>
        <c:ser>
          <c:idx val="4"/>
          <c:order val="2"/>
          <c:tx>
            <c:strRef>
              <c:f>Arkusz1!$C$2</c:f>
              <c:strCache>
                <c:ptCount val="1"/>
                <c:pt idx="0">
                  <c:v>raczej tak</c:v>
                </c:pt>
              </c:strCache>
            </c:strRef>
          </c:tx>
          <c:spPr>
            <a:solidFill>
              <a:srgbClr val="A0CC1E"/>
            </a:solidFill>
            <a:ln>
              <a:solidFill>
                <a:schemeClr val="bg1"/>
              </a:solidFill>
            </a:ln>
            <a:effectLst/>
          </c:spPr>
          <c:invertIfNegative val="0"/>
          <c:dPt>
            <c:idx val="0"/>
            <c:invertIfNegative val="0"/>
            <c:bubble3D val="0"/>
            <c:extLst>
              <c:ext xmlns:c16="http://schemas.microsoft.com/office/drawing/2014/chart" uri="{C3380CC4-5D6E-409C-BE32-E72D297353CC}">
                <c16:uniqueId val="{00000009-5367-4CE6-8E1C-E283CAD76704}"/>
              </c:ext>
            </c:extLst>
          </c:dPt>
          <c:dPt>
            <c:idx val="3"/>
            <c:invertIfNegative val="0"/>
            <c:bubble3D val="0"/>
            <c:extLst>
              <c:ext xmlns:c16="http://schemas.microsoft.com/office/drawing/2014/chart" uri="{C3380CC4-5D6E-409C-BE32-E72D297353CC}">
                <c16:uniqueId val="{0000000A-5367-4CE6-8E1C-E283CAD76704}"/>
              </c:ext>
            </c:extLst>
          </c:dPt>
          <c:dPt>
            <c:idx val="6"/>
            <c:invertIfNegative val="0"/>
            <c:bubble3D val="0"/>
            <c:extLst>
              <c:ext xmlns:c16="http://schemas.microsoft.com/office/drawing/2014/chart" uri="{C3380CC4-5D6E-409C-BE32-E72D297353CC}">
                <c16:uniqueId val="{0000000B-5367-4CE6-8E1C-E283CAD76704}"/>
              </c:ext>
            </c:extLst>
          </c:dPt>
          <c:dPt>
            <c:idx val="9"/>
            <c:invertIfNegative val="0"/>
            <c:bubble3D val="0"/>
            <c:extLst>
              <c:ext xmlns:c16="http://schemas.microsoft.com/office/drawing/2014/chart" uri="{C3380CC4-5D6E-409C-BE32-E72D297353CC}">
                <c16:uniqueId val="{0000000C-5367-4CE6-8E1C-E283CAD76704}"/>
              </c:ext>
            </c:extLst>
          </c:dPt>
          <c:dPt>
            <c:idx val="12"/>
            <c:invertIfNegative val="0"/>
            <c:bubble3D val="0"/>
            <c:extLst>
              <c:ext xmlns:c16="http://schemas.microsoft.com/office/drawing/2014/chart" uri="{C3380CC4-5D6E-409C-BE32-E72D297353CC}">
                <c16:uniqueId val="{0000000D-5367-4CE6-8E1C-E283CAD76704}"/>
              </c:ext>
            </c:extLst>
          </c:dPt>
          <c:dPt>
            <c:idx val="15"/>
            <c:invertIfNegative val="0"/>
            <c:bubble3D val="0"/>
            <c:extLst>
              <c:ext xmlns:c16="http://schemas.microsoft.com/office/drawing/2014/chart" uri="{C3380CC4-5D6E-409C-BE32-E72D297353CC}">
                <c16:uniqueId val="{0000000E-5367-4CE6-8E1C-E283CAD76704}"/>
              </c:ext>
            </c:extLst>
          </c:dPt>
          <c:dPt>
            <c:idx val="18"/>
            <c:invertIfNegative val="0"/>
            <c:bubble3D val="0"/>
            <c:extLst>
              <c:ext xmlns:c16="http://schemas.microsoft.com/office/drawing/2014/chart" uri="{C3380CC4-5D6E-409C-BE32-E72D297353CC}">
                <c16:uniqueId val="{0000000F-5367-4CE6-8E1C-E283CAD76704}"/>
              </c:ext>
            </c:extLst>
          </c:dPt>
          <c:dPt>
            <c:idx val="21"/>
            <c:invertIfNegative val="0"/>
            <c:bubble3D val="0"/>
            <c:extLst>
              <c:ext xmlns:c16="http://schemas.microsoft.com/office/drawing/2014/chart" uri="{C3380CC4-5D6E-409C-BE32-E72D297353CC}">
                <c16:uniqueId val="{00000010-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Arkusz1!$C$3:$C$5</c:f>
              <c:numCache>
                <c:formatCode>0</c:formatCode>
                <c:ptCount val="3"/>
                <c:pt idx="0">
                  <c:v>11.600000000000001</c:v>
                </c:pt>
                <c:pt idx="1">
                  <c:v>6.8000000000000007</c:v>
                </c:pt>
                <c:pt idx="2">
                  <c:v>9.1999999999999993</c:v>
                </c:pt>
              </c:numCache>
            </c:numRef>
          </c:val>
          <c:extLst>
            <c:ext xmlns:c16="http://schemas.microsoft.com/office/drawing/2014/chart" uri="{C3380CC4-5D6E-409C-BE32-E72D297353CC}">
              <c16:uniqueId val="{00000011-5367-4CE6-8E1C-E283CAD76704}"/>
            </c:ext>
          </c:extLst>
        </c:ser>
        <c:ser>
          <c:idx val="5"/>
          <c:order val="3"/>
          <c:tx>
            <c:strRef>
              <c:f>Arkusz1!$D$2</c:f>
              <c:strCache>
                <c:ptCount val="1"/>
                <c:pt idx="0">
                  <c:v>raczej nie</c:v>
                </c:pt>
              </c:strCache>
            </c:strRef>
          </c:tx>
          <c:spPr>
            <a:solidFill>
              <a:srgbClr val="FFCA21"/>
            </a:solidFill>
            <a:ln>
              <a:solidFill>
                <a:schemeClr val="bg1"/>
              </a:solidFill>
            </a:ln>
            <a:effectLst/>
          </c:spPr>
          <c:invertIfNegative val="0"/>
          <c:dPt>
            <c:idx val="0"/>
            <c:invertIfNegative val="0"/>
            <c:bubble3D val="0"/>
            <c:extLst>
              <c:ext xmlns:c16="http://schemas.microsoft.com/office/drawing/2014/chart" uri="{C3380CC4-5D6E-409C-BE32-E72D297353CC}">
                <c16:uniqueId val="{00000012-5367-4CE6-8E1C-E283CAD76704}"/>
              </c:ext>
            </c:extLst>
          </c:dPt>
          <c:dPt>
            <c:idx val="3"/>
            <c:invertIfNegative val="0"/>
            <c:bubble3D val="0"/>
            <c:extLst>
              <c:ext xmlns:c16="http://schemas.microsoft.com/office/drawing/2014/chart" uri="{C3380CC4-5D6E-409C-BE32-E72D297353CC}">
                <c16:uniqueId val="{00000013-5367-4CE6-8E1C-E283CAD76704}"/>
              </c:ext>
            </c:extLst>
          </c:dPt>
          <c:dPt>
            <c:idx val="6"/>
            <c:invertIfNegative val="0"/>
            <c:bubble3D val="0"/>
            <c:extLst>
              <c:ext xmlns:c16="http://schemas.microsoft.com/office/drawing/2014/chart" uri="{C3380CC4-5D6E-409C-BE32-E72D297353CC}">
                <c16:uniqueId val="{00000014-5367-4CE6-8E1C-E283CAD76704}"/>
              </c:ext>
            </c:extLst>
          </c:dPt>
          <c:dPt>
            <c:idx val="9"/>
            <c:invertIfNegative val="0"/>
            <c:bubble3D val="0"/>
            <c:extLst>
              <c:ext xmlns:c16="http://schemas.microsoft.com/office/drawing/2014/chart" uri="{C3380CC4-5D6E-409C-BE32-E72D297353CC}">
                <c16:uniqueId val="{00000015-5367-4CE6-8E1C-E283CAD76704}"/>
              </c:ext>
            </c:extLst>
          </c:dPt>
          <c:dPt>
            <c:idx val="12"/>
            <c:invertIfNegative val="0"/>
            <c:bubble3D val="0"/>
            <c:extLst>
              <c:ext xmlns:c16="http://schemas.microsoft.com/office/drawing/2014/chart" uri="{C3380CC4-5D6E-409C-BE32-E72D297353CC}">
                <c16:uniqueId val="{00000016-5367-4CE6-8E1C-E283CAD76704}"/>
              </c:ext>
            </c:extLst>
          </c:dPt>
          <c:dPt>
            <c:idx val="15"/>
            <c:invertIfNegative val="0"/>
            <c:bubble3D val="0"/>
            <c:extLst>
              <c:ext xmlns:c16="http://schemas.microsoft.com/office/drawing/2014/chart" uri="{C3380CC4-5D6E-409C-BE32-E72D297353CC}">
                <c16:uniqueId val="{00000017-5367-4CE6-8E1C-E283CAD76704}"/>
              </c:ext>
            </c:extLst>
          </c:dPt>
          <c:dPt>
            <c:idx val="18"/>
            <c:invertIfNegative val="0"/>
            <c:bubble3D val="0"/>
            <c:extLst>
              <c:ext xmlns:c16="http://schemas.microsoft.com/office/drawing/2014/chart" uri="{C3380CC4-5D6E-409C-BE32-E72D297353CC}">
                <c16:uniqueId val="{00000018-5367-4CE6-8E1C-E283CAD76704}"/>
              </c:ext>
            </c:extLst>
          </c:dPt>
          <c:dPt>
            <c:idx val="21"/>
            <c:invertIfNegative val="0"/>
            <c:bubble3D val="0"/>
            <c:extLst>
              <c:ext xmlns:c16="http://schemas.microsoft.com/office/drawing/2014/chart" uri="{C3380CC4-5D6E-409C-BE32-E72D297353CC}">
                <c16:uniqueId val="{00000019-5367-4CE6-8E1C-E283CAD76704}"/>
              </c:ext>
            </c:extLst>
          </c:dPt>
          <c:dLbls>
            <c:numFmt formatCode="#,##0" sourceLinked="0"/>
            <c:spPr>
              <a:noFill/>
              <a:ln>
                <a:noFill/>
              </a:ln>
              <a:effectLst/>
            </c:spPr>
            <c:txPr>
              <a:bodyPr/>
              <a:lstStyle/>
              <a:p>
                <a:pPr algn="ct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Arkusz1!$D$3:$D$5</c:f>
              <c:numCache>
                <c:formatCode>0</c:formatCode>
                <c:ptCount val="3"/>
                <c:pt idx="0">
                  <c:v>7.0000000000000009</c:v>
                </c:pt>
                <c:pt idx="1">
                  <c:v>4.9000000000000004</c:v>
                </c:pt>
                <c:pt idx="2">
                  <c:v>7.9</c:v>
                </c:pt>
              </c:numCache>
            </c:numRef>
          </c:val>
          <c:extLst>
            <c:ext xmlns:c16="http://schemas.microsoft.com/office/drawing/2014/chart" uri="{C3380CC4-5D6E-409C-BE32-E72D297353CC}">
              <c16:uniqueId val="{0000001B-5367-4CE6-8E1C-E283CAD76704}"/>
            </c:ext>
          </c:extLst>
        </c:ser>
        <c:ser>
          <c:idx val="2"/>
          <c:order val="4"/>
          <c:tx>
            <c:strRef>
              <c:f>Arkusz1!$E$2</c:f>
              <c:strCache>
                <c:ptCount val="1"/>
                <c:pt idx="0">
                  <c:v>zdecydowanie nie</c:v>
                </c:pt>
              </c:strCache>
            </c:strRef>
          </c:tx>
          <c:spPr>
            <a:solidFill>
              <a:srgbClr val="E54337"/>
            </a:solidFill>
            <a:ln>
              <a:solidFill>
                <a:sysClr val="window" lastClr="FFFFFF"/>
              </a:solidFill>
            </a:ln>
            <a:effectLst/>
          </c:spPr>
          <c:invertIfNegative val="0"/>
          <c:dPt>
            <c:idx val="0"/>
            <c:invertIfNegative val="0"/>
            <c:bubble3D val="0"/>
            <c:extLst>
              <c:ext xmlns:c16="http://schemas.microsoft.com/office/drawing/2014/chart" uri="{C3380CC4-5D6E-409C-BE32-E72D297353CC}">
                <c16:uniqueId val="{0000001C-5367-4CE6-8E1C-E283CAD76704}"/>
              </c:ext>
            </c:extLst>
          </c:dPt>
          <c:dPt>
            <c:idx val="3"/>
            <c:invertIfNegative val="0"/>
            <c:bubble3D val="0"/>
            <c:extLst>
              <c:ext xmlns:c16="http://schemas.microsoft.com/office/drawing/2014/chart" uri="{C3380CC4-5D6E-409C-BE32-E72D297353CC}">
                <c16:uniqueId val="{0000001D-5367-4CE6-8E1C-E283CAD76704}"/>
              </c:ext>
            </c:extLst>
          </c:dPt>
          <c:dPt>
            <c:idx val="6"/>
            <c:invertIfNegative val="0"/>
            <c:bubble3D val="0"/>
            <c:extLst>
              <c:ext xmlns:c16="http://schemas.microsoft.com/office/drawing/2014/chart" uri="{C3380CC4-5D6E-409C-BE32-E72D297353CC}">
                <c16:uniqueId val="{0000001E-5367-4CE6-8E1C-E283CAD76704}"/>
              </c:ext>
            </c:extLst>
          </c:dPt>
          <c:dPt>
            <c:idx val="9"/>
            <c:invertIfNegative val="0"/>
            <c:bubble3D val="0"/>
            <c:extLst>
              <c:ext xmlns:c16="http://schemas.microsoft.com/office/drawing/2014/chart" uri="{C3380CC4-5D6E-409C-BE32-E72D297353CC}">
                <c16:uniqueId val="{0000001F-5367-4CE6-8E1C-E283CAD76704}"/>
              </c:ext>
            </c:extLst>
          </c:dPt>
          <c:dPt>
            <c:idx val="12"/>
            <c:invertIfNegative val="0"/>
            <c:bubble3D val="0"/>
            <c:extLst>
              <c:ext xmlns:c16="http://schemas.microsoft.com/office/drawing/2014/chart" uri="{C3380CC4-5D6E-409C-BE32-E72D297353CC}">
                <c16:uniqueId val="{00000020-5367-4CE6-8E1C-E283CAD76704}"/>
              </c:ext>
            </c:extLst>
          </c:dPt>
          <c:dPt>
            <c:idx val="15"/>
            <c:invertIfNegative val="0"/>
            <c:bubble3D val="0"/>
            <c:extLst>
              <c:ext xmlns:c16="http://schemas.microsoft.com/office/drawing/2014/chart" uri="{C3380CC4-5D6E-409C-BE32-E72D297353CC}">
                <c16:uniqueId val="{00000021-5367-4CE6-8E1C-E283CAD76704}"/>
              </c:ext>
            </c:extLst>
          </c:dPt>
          <c:dPt>
            <c:idx val="18"/>
            <c:invertIfNegative val="0"/>
            <c:bubble3D val="0"/>
            <c:extLst>
              <c:ext xmlns:c16="http://schemas.microsoft.com/office/drawing/2014/chart" uri="{C3380CC4-5D6E-409C-BE32-E72D297353CC}">
                <c16:uniqueId val="{00000022-5367-4CE6-8E1C-E283CAD76704}"/>
              </c:ext>
            </c:extLst>
          </c:dPt>
          <c:dPt>
            <c:idx val="21"/>
            <c:invertIfNegative val="0"/>
            <c:bubble3D val="0"/>
            <c:extLst>
              <c:ext xmlns:c16="http://schemas.microsoft.com/office/drawing/2014/chart" uri="{C3380CC4-5D6E-409C-BE32-E72D297353CC}">
                <c16:uniqueId val="{00000023-5367-4CE6-8E1C-E283CAD76704}"/>
              </c:ext>
            </c:extLst>
          </c:dPt>
          <c:dLbls>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Arkusz1!$E$3:$E$5</c:f>
              <c:numCache>
                <c:formatCode>0</c:formatCode>
                <c:ptCount val="3"/>
                <c:pt idx="0">
                  <c:v>26.1</c:v>
                </c:pt>
                <c:pt idx="1">
                  <c:v>20.8</c:v>
                </c:pt>
                <c:pt idx="2">
                  <c:v>19.7</c:v>
                </c:pt>
              </c:numCache>
            </c:numRef>
          </c:val>
          <c:extLst>
            <c:ext xmlns:c16="http://schemas.microsoft.com/office/drawing/2014/chart" uri="{C3380CC4-5D6E-409C-BE32-E72D297353CC}">
              <c16:uniqueId val="{00000027-5367-4CE6-8E1C-E283CAD76704}"/>
            </c:ext>
          </c:extLst>
        </c:ser>
        <c:ser>
          <c:idx val="0"/>
          <c:order val="5"/>
          <c:tx>
            <c:strRef>
              <c:f>Arkusz1!$F$2</c:f>
              <c:strCache>
                <c:ptCount val="1"/>
                <c:pt idx="0">
                  <c:v>trudno powiedzieć</c:v>
                </c:pt>
              </c:strCache>
            </c:strRef>
          </c:tx>
          <c:spPr>
            <a:solidFill>
              <a:srgbClr val="595959"/>
            </a:solidFill>
            <a:ln>
              <a:solidFill>
                <a:sysClr val="window" lastClr="FFFFFF"/>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29-AFD7-443A-9C41-389888C5DAD4}"/>
                </c:ext>
              </c:extLst>
            </c:dLbl>
            <c:dLbl>
              <c:idx val="1"/>
              <c:spPr>
                <a:noFill/>
                <a:ln>
                  <a:noFill/>
                </a:ln>
                <a:effectLst/>
              </c:spPr>
              <c:txPr>
                <a:bodyPr wrap="square" lIns="38100" tIns="19050" rIns="38100" bIns="19050" anchor="ctr">
                  <a:spAutoFit/>
                </a:bodyPr>
                <a:lstStyle/>
                <a:p>
                  <a:pPr>
                    <a:defRPr>
                      <a:solidFill>
                        <a:schemeClr val="bg1"/>
                      </a:solidFill>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20-00B3-40CD-80F4-FDE4CA09F805}"/>
                </c:ext>
              </c:extLst>
            </c:dLbl>
            <c:dLbl>
              <c:idx val="2"/>
              <c:delete val="1"/>
              <c:extLst>
                <c:ext xmlns:c15="http://schemas.microsoft.com/office/drawing/2012/chart" uri="{CE6537A1-D6FC-4f65-9D91-7224C49458BB}"/>
                <c:ext xmlns:c16="http://schemas.microsoft.com/office/drawing/2014/chart" uri="{C3380CC4-5D6E-409C-BE32-E72D297353CC}">
                  <c16:uniqueId val="{00000028-AFD7-443A-9C41-389888C5DAD4}"/>
                </c:ext>
              </c:extLst>
            </c:dLbl>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Arkusz1!$F$3:$F$5</c:f>
              <c:numCache>
                <c:formatCode>0</c:formatCode>
                <c:ptCount val="3"/>
                <c:pt idx="0">
                  <c:v>2.6</c:v>
                </c:pt>
                <c:pt idx="1">
                  <c:v>4.5</c:v>
                </c:pt>
                <c:pt idx="2">
                  <c:v>2.6</c:v>
                </c:pt>
              </c:numCache>
            </c:numRef>
          </c:val>
          <c:extLst>
            <c:ext xmlns:c16="http://schemas.microsoft.com/office/drawing/2014/chart" uri="{C3380CC4-5D6E-409C-BE32-E72D297353CC}">
              <c16:uniqueId val="{0000002A-5367-4CE6-8E1C-E283CAD76704}"/>
            </c:ext>
          </c:extLst>
        </c:ser>
        <c:dLbls>
          <c:dLblPos val="ctr"/>
          <c:showLegendKey val="0"/>
          <c:showVal val="1"/>
          <c:showCatName val="0"/>
          <c:showSerName val="0"/>
          <c:showPercent val="0"/>
          <c:showBubbleSize val="0"/>
        </c:dLbls>
        <c:gapWidth val="39"/>
        <c:overlap val="100"/>
        <c:axId val="671629464"/>
        <c:axId val="671632600"/>
        <c:extLst>
          <c:ext xmlns:c15="http://schemas.microsoft.com/office/drawing/2012/chart" uri="{02D57815-91ED-43cb-92C2-25804820EDAC}">
            <c15:filteredBarSeries>
              <c15:ser>
                <c:idx val="7"/>
                <c:order val="0"/>
                <c:tx>
                  <c:strRef>
                    <c:extLst>
                      <c:ext uri="{02D57815-91ED-43cb-92C2-25804820EDAC}">
                        <c15:formulaRef>
                          <c15:sqref>Arkusz1!$A$2</c15:sqref>
                        </c15:formulaRef>
                      </c:ext>
                    </c:extLst>
                    <c:strCache>
                      <c:ptCount val="1"/>
                      <c:pt idx="0">
                        <c:v> </c:v>
                      </c:pt>
                    </c:strCache>
                  </c:strRef>
                </c:tx>
                <c:spPr>
                  <a:solidFill>
                    <a:srgbClr val="BFBFBF">
                      <a:alpha val="60000"/>
                    </a:srgbClr>
                  </a:solidFill>
                  <a:ln>
                    <a:solidFill>
                      <a:schemeClr val="bg1"/>
                    </a:solidFill>
                  </a:ln>
                  <a:effectLst/>
                </c:spPr>
                <c:invertIfNegative val="0"/>
                <c:dPt>
                  <c:idx val="0"/>
                  <c:invertIfNegative val="0"/>
                  <c:bubble3D val="0"/>
                  <c:extLst>
                    <c:ext xmlns:c16="http://schemas.microsoft.com/office/drawing/2014/chart" uri="{C3380CC4-5D6E-409C-BE32-E72D297353CC}">
                      <c16:uniqueId val="{0000002B-5367-4CE6-8E1C-E283CAD76704}"/>
                    </c:ext>
                  </c:extLst>
                </c:dPt>
                <c:dPt>
                  <c:idx val="1"/>
                  <c:invertIfNegative val="0"/>
                  <c:bubble3D val="0"/>
                  <c:extLst>
                    <c:ext xmlns:c16="http://schemas.microsoft.com/office/drawing/2014/chart" uri="{C3380CC4-5D6E-409C-BE32-E72D297353CC}">
                      <c16:uniqueId val="{0000002C-5367-4CE6-8E1C-E283CAD76704}"/>
                    </c:ext>
                  </c:extLst>
                </c:dPt>
                <c:dPt>
                  <c:idx val="2"/>
                  <c:invertIfNegative val="0"/>
                  <c:bubble3D val="0"/>
                  <c:extLst>
                    <c:ext xmlns:c16="http://schemas.microsoft.com/office/drawing/2014/chart" uri="{C3380CC4-5D6E-409C-BE32-E72D297353CC}">
                      <c16:uniqueId val="{0000002D-5367-4CE6-8E1C-E283CAD76704}"/>
                    </c:ext>
                  </c:extLst>
                </c:dPt>
                <c:dPt>
                  <c:idx val="3"/>
                  <c:invertIfNegative val="0"/>
                  <c:bubble3D val="0"/>
                  <c:extLst>
                    <c:ext xmlns:c16="http://schemas.microsoft.com/office/drawing/2014/chart" uri="{C3380CC4-5D6E-409C-BE32-E72D297353CC}">
                      <c16:uniqueId val="{0000002E-5367-4CE6-8E1C-E283CAD76704}"/>
                    </c:ext>
                  </c:extLst>
                </c:dPt>
                <c:dPt>
                  <c:idx val="4"/>
                  <c:invertIfNegative val="0"/>
                  <c:bubble3D val="0"/>
                  <c:extLst>
                    <c:ext xmlns:c16="http://schemas.microsoft.com/office/drawing/2014/chart" uri="{C3380CC4-5D6E-409C-BE32-E72D297353CC}">
                      <c16:uniqueId val="{0000002F-5367-4CE6-8E1C-E283CAD76704}"/>
                    </c:ext>
                  </c:extLst>
                </c:dPt>
                <c:dPt>
                  <c:idx val="6"/>
                  <c:invertIfNegative val="0"/>
                  <c:bubble3D val="0"/>
                  <c:extLst>
                    <c:ext xmlns:c16="http://schemas.microsoft.com/office/drawing/2014/chart" uri="{C3380CC4-5D6E-409C-BE32-E72D297353CC}">
                      <c16:uniqueId val="{00000030-5367-4CE6-8E1C-E283CAD76704}"/>
                    </c:ext>
                  </c:extLst>
                </c:dPt>
                <c:dPt>
                  <c:idx val="9"/>
                  <c:invertIfNegative val="0"/>
                  <c:bubble3D val="0"/>
                  <c:extLst>
                    <c:ext xmlns:c16="http://schemas.microsoft.com/office/drawing/2014/chart" uri="{C3380CC4-5D6E-409C-BE32-E72D297353CC}">
                      <c16:uniqueId val="{00000031-5367-4CE6-8E1C-E283CAD76704}"/>
                    </c:ext>
                  </c:extLst>
                </c:dPt>
                <c:dPt>
                  <c:idx val="12"/>
                  <c:invertIfNegative val="0"/>
                  <c:bubble3D val="0"/>
                  <c:extLst>
                    <c:ext xmlns:c16="http://schemas.microsoft.com/office/drawing/2014/chart" uri="{C3380CC4-5D6E-409C-BE32-E72D297353CC}">
                      <c16:uniqueId val="{00000032-5367-4CE6-8E1C-E283CAD76704}"/>
                    </c:ext>
                  </c:extLst>
                </c:dPt>
                <c:dLbls>
                  <c:dLbl>
                    <c:idx val="18"/>
                    <c:delete val="1"/>
                    <c:extLst>
                      <c:ext uri="{CE6537A1-D6FC-4f65-9D91-7224C49458BB}"/>
                      <c:ext xmlns:c16="http://schemas.microsoft.com/office/drawing/2014/chart" uri="{C3380CC4-5D6E-409C-BE32-E72D297353CC}">
                        <c16:uniqueId val="{00000033-5367-4CE6-8E1C-E283CAD76704}"/>
                      </c:ext>
                    </c:extLst>
                  </c:dLbl>
                  <c:numFmt formatCode="#,##0" sourceLinked="0"/>
                  <c:spPr>
                    <a:noFill/>
                    <a:ln>
                      <a:noFill/>
                    </a:ln>
                    <a:effectLst/>
                  </c:spPr>
                  <c:txPr>
                    <a:bodyPr wrap="square" lIns="38100" tIns="19050" rIns="38100" bIns="19050" anchor="ctr">
                      <a:spAutoFit/>
                    </a:bodyPr>
                    <a:lstStyle/>
                    <a:p>
                      <a:pPr>
                        <a:defRPr sz="800">
                          <a:solidFill>
                            <a:schemeClr val="tx1"/>
                          </a:solidFill>
                        </a:defRPr>
                      </a:pPr>
                      <a:endParaRPr lang="pl-PL"/>
                    </a:p>
                  </c:txPr>
                  <c:dLblPos val="ctr"/>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val>
                  <c:numRef>
                    <c:extLst>
                      <c:ext uri="{02D57815-91ED-43cb-92C2-25804820EDAC}">
                        <c15:formulaRef>
                          <c15:sqref>Arkusz1!$A$3:$A$5</c15:sqref>
                        </c15:formulaRef>
                      </c:ext>
                    </c:extLst>
                    <c:numCache>
                      <c:formatCode>General</c:formatCode>
                      <c:ptCount val="3"/>
                      <c:pt idx="0">
                        <c:v>0</c:v>
                      </c:pt>
                      <c:pt idx="1">
                        <c:v>0</c:v>
                      </c:pt>
                      <c:pt idx="2">
                        <c:v>0</c:v>
                      </c:pt>
                    </c:numCache>
                  </c:numRef>
                </c:val>
                <c:extLst>
                  <c:ext xmlns:c16="http://schemas.microsoft.com/office/drawing/2014/chart" uri="{C3380CC4-5D6E-409C-BE32-E72D297353CC}">
                    <c16:uniqueId val="{00000034-5367-4CE6-8E1C-E283CAD76704}"/>
                  </c:ext>
                </c:extLst>
              </c15:ser>
            </c15:filteredBarSeries>
          </c:ext>
        </c:extLst>
      </c:barChart>
      <c:catAx>
        <c:axId val="671629464"/>
        <c:scaling>
          <c:orientation val="minMax"/>
        </c:scaling>
        <c:delete val="1"/>
        <c:axPos val="t"/>
        <c:numFmt formatCode="General" sourceLinked="1"/>
        <c:majorTickMark val="out"/>
        <c:minorTickMark val="none"/>
        <c:tickLblPos val="nextTo"/>
        <c:crossAx val="671632600"/>
        <c:crosses val="autoZero"/>
        <c:auto val="1"/>
        <c:lblAlgn val="ctr"/>
        <c:lblOffset val="100"/>
        <c:noMultiLvlLbl val="0"/>
      </c:catAx>
      <c:valAx>
        <c:axId val="671632600"/>
        <c:scaling>
          <c:orientation val="maxMin"/>
        </c:scaling>
        <c:delete val="1"/>
        <c:axPos val="l"/>
        <c:numFmt formatCode="0%" sourceLinked="1"/>
        <c:majorTickMark val="out"/>
        <c:minorTickMark val="none"/>
        <c:tickLblPos val="nextTo"/>
        <c:crossAx val="671629464"/>
        <c:crossesAt val="1"/>
        <c:crossBetween val="between"/>
      </c:valAx>
      <c:spPr>
        <a:noFill/>
        <a:ln>
          <a:solidFill>
            <a:schemeClr val="bg1"/>
          </a:solidFill>
        </a:ln>
        <a:effectLst/>
      </c:spPr>
    </c:plotArea>
    <c:plotVisOnly val="1"/>
    <c:dispBlanksAs val="gap"/>
    <c:showDLblsOverMax val="0"/>
  </c:chart>
  <c:spPr>
    <a:noFill/>
    <a:ln>
      <a:noFill/>
    </a:ln>
    <a:effectLst/>
  </c:spPr>
  <c:txPr>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externalData r:id="rId2">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9D37-458D-8330-8A786050C315}"/>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9D37-458D-8330-8A786050C315}"/>
              </c:ext>
            </c:extLst>
          </c:dPt>
          <c:dPt>
            <c:idx val="2"/>
            <c:bubble3D val="0"/>
            <c:spPr>
              <a:solidFill>
                <a:schemeClr val="accent4">
                  <a:lumMod val="40000"/>
                  <a:lumOff val="60000"/>
                </a:schemeClr>
              </a:solidFill>
              <a:ln w="19050">
                <a:solidFill>
                  <a:schemeClr val="bg1"/>
                </a:solidFill>
              </a:ln>
              <a:effectLst/>
            </c:spPr>
            <c:extLst>
              <c:ext xmlns:c16="http://schemas.microsoft.com/office/drawing/2014/chart" uri="{C3380CC4-5D6E-409C-BE32-E72D297353CC}">
                <c16:uniqueId val="{00000005-9D37-458D-8330-8A786050C315}"/>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9D37-458D-8330-8A786050C315}"/>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9D37-458D-8330-8A786050C315}"/>
              </c:ext>
            </c:extLst>
          </c:dPt>
          <c:dLbls>
            <c:dLbl>
              <c:idx val="0"/>
              <c:layout>
                <c:manualLayout>
                  <c:x val="-0.10228446077702419"/>
                  <c:y val="-7.3330263563472761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29762655411181455"/>
                      <c:h val="0.47708221530062417"/>
                    </c:manualLayout>
                  </c15:layout>
                </c:ext>
                <c:ext xmlns:c16="http://schemas.microsoft.com/office/drawing/2014/chart" uri="{C3380CC4-5D6E-409C-BE32-E72D297353CC}">
                  <c16:uniqueId val="{00000001-9D37-458D-8330-8A786050C315}"/>
                </c:ext>
              </c:extLst>
            </c:dLbl>
            <c:dLbl>
              <c:idx val="1"/>
              <c:delete val="1"/>
              <c:extLst>
                <c:ext xmlns:c15="http://schemas.microsoft.com/office/drawing/2012/chart" uri="{CE6537A1-D6FC-4f65-9D91-7224C49458BB}"/>
                <c:ext xmlns:c16="http://schemas.microsoft.com/office/drawing/2014/chart" uri="{C3380CC4-5D6E-409C-BE32-E72D297353CC}">
                  <c16:uniqueId val="{00000003-9D37-458D-8330-8A786050C315}"/>
                </c:ext>
              </c:extLst>
            </c:dLbl>
            <c:dLbl>
              <c:idx val="2"/>
              <c:delete val="1"/>
              <c:extLst>
                <c:ext xmlns:c15="http://schemas.microsoft.com/office/drawing/2012/chart" uri="{CE6537A1-D6FC-4f65-9D91-7224C49458BB}"/>
                <c:ext xmlns:c16="http://schemas.microsoft.com/office/drawing/2014/chart" uri="{C3380CC4-5D6E-409C-BE32-E72D297353CC}">
                  <c16:uniqueId val="{00000005-9D37-458D-8330-8A786050C315}"/>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D37-458D-8330-8A786050C315}"/>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D37-458D-8330-8A786050C31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0.95</c:v>
                </c:pt>
                <c:pt idx="1">
                  <c:v>0.04</c:v>
                </c:pt>
                <c:pt idx="2">
                  <c:v>0.01</c:v>
                </c:pt>
              </c:numCache>
            </c:numRef>
          </c:val>
          <c:extLst>
            <c:ext xmlns:c16="http://schemas.microsoft.com/office/drawing/2014/chart" uri="{C3380CC4-5D6E-409C-BE32-E72D297353CC}">
              <c16:uniqueId val="{0000000A-9D37-458D-8330-8A786050C315}"/>
            </c:ext>
          </c:extLst>
        </c:ser>
        <c:dLbls>
          <c:showLegendKey val="0"/>
          <c:showVal val="1"/>
          <c:showCatName val="0"/>
          <c:showSerName val="0"/>
          <c:showPercent val="0"/>
          <c:showBubbleSize val="0"/>
          <c:showLeaderLines val="1"/>
        </c:dLbls>
        <c:firstSliceAng val="0"/>
      </c:pieChart>
      <c:spPr>
        <a:noFill/>
        <a:ln>
          <a:noFill/>
        </a:ln>
        <a:effectLst/>
      </c:spPr>
    </c:plotArea>
    <c:legend>
      <c:legendPos val="r"/>
      <c:layout>
        <c:manualLayout>
          <c:xMode val="edge"/>
          <c:yMode val="edge"/>
          <c:x val="0.54836746124949709"/>
          <c:y val="0.68876320335533936"/>
          <c:w val="0.20696041785863412"/>
          <c:h val="0.2748713839638352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38141424748731"/>
          <c:y val="0.16408571622025936"/>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80C4-46D2-86EF-B4597BF77009}"/>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80C4-46D2-86EF-B4597BF77009}"/>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80C4-46D2-86EF-B4597BF77009}"/>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80C4-46D2-86EF-B4597BF77009}"/>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80C4-46D2-86EF-B4597BF77009}"/>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80C4-46D2-86EF-B4597BF77009}"/>
              </c:ext>
            </c:extLst>
          </c:dPt>
          <c:dPt>
            <c:idx val="6"/>
            <c:bubble3D val="0"/>
            <c:spPr>
              <a:solidFill>
                <a:schemeClr val="accent5"/>
              </a:solidFill>
              <a:ln w="6350">
                <a:solidFill>
                  <a:schemeClr val="bg1"/>
                </a:solidFill>
              </a:ln>
              <a:effectLst/>
            </c:spPr>
            <c:extLst>
              <c:ext xmlns:c16="http://schemas.microsoft.com/office/drawing/2014/chart" uri="{C3380CC4-5D6E-409C-BE32-E72D297353CC}">
                <c16:uniqueId val="{0000000D-80C4-46D2-86EF-B4597BF77009}"/>
              </c:ext>
            </c:extLst>
          </c:dPt>
          <c:dPt>
            <c:idx val="7"/>
            <c:bubble3D val="0"/>
            <c:spPr>
              <a:solidFill>
                <a:schemeClr val="accent6"/>
              </a:solidFill>
              <a:ln w="6350">
                <a:solidFill>
                  <a:schemeClr val="bg1"/>
                </a:solidFill>
              </a:ln>
            </c:spPr>
            <c:extLst>
              <c:ext xmlns:c16="http://schemas.microsoft.com/office/drawing/2014/chart" uri="{C3380CC4-5D6E-409C-BE32-E72D297353CC}">
                <c16:uniqueId val="{0000000F-80C4-46D2-86EF-B4597BF77009}"/>
              </c:ext>
            </c:extLst>
          </c:dPt>
          <c:dPt>
            <c:idx val="8"/>
            <c:bubble3D val="0"/>
            <c:spPr>
              <a:solidFill>
                <a:schemeClr val="tx1"/>
              </a:solidFill>
              <a:ln w="6350">
                <a:solidFill>
                  <a:schemeClr val="bg1"/>
                </a:solidFill>
              </a:ln>
            </c:spPr>
            <c:extLst>
              <c:ext xmlns:c16="http://schemas.microsoft.com/office/drawing/2014/chart" uri="{C3380CC4-5D6E-409C-BE32-E72D297353CC}">
                <c16:uniqueId val="{00000011-80C4-46D2-86EF-B4597BF77009}"/>
              </c:ext>
            </c:extLst>
          </c:dPt>
          <c:dLbls>
            <c:dLbl>
              <c:idx val="4"/>
              <c:layout>
                <c:manualLayout>
                  <c:x val="0"/>
                  <c:y val="1.08266625241539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0C4-46D2-86EF-B4597BF77009}"/>
                </c:ext>
              </c:extLst>
            </c:dLbl>
            <c:spPr>
              <a:noFill/>
              <a:ln>
                <a:noFill/>
              </a:ln>
              <a:effectLst/>
            </c:spPr>
            <c:txPr>
              <a:bodyPr wrap="square" lIns="38100" tIns="19050" rIns="38100" bIns="19050" anchor="ctr">
                <a:spAutoFit/>
              </a:bodyPr>
              <a:lstStyle/>
              <a:p>
                <a:pPr>
                  <a:defRPr sz="1100">
                    <a:solidFill>
                      <a:schemeClr val="bg1"/>
                    </a:solidFill>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Arkusz1!$A$2:$A$6</c:f>
              <c:strCache>
                <c:ptCount val="5"/>
                <c:pt idx="0">
                  <c:v>Wieś</c:v>
                </c:pt>
                <c:pt idx="1">
                  <c:v>Miasto do 20 tys.</c:v>
                </c:pt>
                <c:pt idx="2">
                  <c:v>Miasto 20-99 tys.</c:v>
                </c:pt>
                <c:pt idx="3">
                  <c:v>Miasto 100-500 tys.</c:v>
                </c:pt>
                <c:pt idx="4">
                  <c:v>Miasto powyżej 500 tys. </c:v>
                </c:pt>
              </c:strCache>
            </c:strRef>
          </c:cat>
          <c:val>
            <c:numRef>
              <c:f>Arkusz1!$B$2:$B$6</c:f>
              <c:numCache>
                <c:formatCode>###0%</c:formatCode>
                <c:ptCount val="5"/>
                <c:pt idx="0">
                  <c:v>0.28000000000000003</c:v>
                </c:pt>
                <c:pt idx="1">
                  <c:v>0.16800000000000001</c:v>
                </c:pt>
                <c:pt idx="2">
                  <c:v>0.20599999999999999</c:v>
                </c:pt>
                <c:pt idx="3">
                  <c:v>0.13</c:v>
                </c:pt>
                <c:pt idx="4">
                  <c:v>0.216</c:v>
                </c:pt>
              </c:numCache>
            </c:numRef>
          </c:val>
          <c:extLst>
            <c:ext xmlns:c16="http://schemas.microsoft.com/office/drawing/2014/chart" uri="{C3380CC4-5D6E-409C-BE32-E72D297353CC}">
              <c16:uniqueId val="{00000012-80C4-46D2-86EF-B4597BF77009}"/>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l"/>
      <c:layout>
        <c:manualLayout>
          <c:xMode val="edge"/>
          <c:yMode val="edge"/>
          <c:x val="1.8887381533732716E-2"/>
          <c:y val="0.23891514771701511"/>
          <c:w val="0.4396589801468338"/>
          <c:h val="0.62837761908072209"/>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720552737007175"/>
          <c:y val="1.7721180122868651E-4"/>
          <c:w val="0.36194759392482639"/>
          <c:h val="0.99640250916315787"/>
        </c:manualLayout>
      </c:layout>
      <c:barChart>
        <c:barDir val="bar"/>
        <c:grouping val="clustered"/>
        <c:varyColors val="0"/>
        <c:ser>
          <c:idx val="0"/>
          <c:order val="0"/>
          <c:tx>
            <c:strRef>
              <c:f>Arkusz1!$C$3</c:f>
              <c:strCache>
                <c:ptCount val="1"/>
                <c:pt idx="0">
                  <c:v>2020</c:v>
                </c:pt>
              </c:strCache>
            </c:strRef>
          </c:tx>
          <c:spPr>
            <a:solidFill>
              <a:schemeClr val="tx2"/>
            </a:solidFill>
            <a:ln w="3175">
              <a:noFill/>
            </a:ln>
            <a:effectLst/>
          </c:spPr>
          <c:invertIfNegative val="0"/>
          <c:dPt>
            <c:idx val="0"/>
            <c:invertIfNegative val="0"/>
            <c:bubble3D val="0"/>
            <c:extLst>
              <c:ext xmlns:c16="http://schemas.microsoft.com/office/drawing/2014/chart" uri="{C3380CC4-5D6E-409C-BE32-E72D297353CC}">
                <c16:uniqueId val="{00000000-450F-4FEE-AAC6-9ADB07A5DFD3}"/>
              </c:ext>
            </c:extLst>
          </c:dPt>
          <c:dPt>
            <c:idx val="1"/>
            <c:invertIfNegative val="0"/>
            <c:bubble3D val="0"/>
            <c:extLst>
              <c:ext xmlns:c16="http://schemas.microsoft.com/office/drawing/2014/chart" uri="{C3380CC4-5D6E-409C-BE32-E72D297353CC}">
                <c16:uniqueId val="{00000001-450F-4FEE-AAC6-9ADB07A5DFD3}"/>
              </c:ext>
            </c:extLst>
          </c:dPt>
          <c:dPt>
            <c:idx val="2"/>
            <c:invertIfNegative val="0"/>
            <c:bubble3D val="0"/>
            <c:extLst>
              <c:ext xmlns:c16="http://schemas.microsoft.com/office/drawing/2014/chart" uri="{C3380CC4-5D6E-409C-BE32-E72D297353CC}">
                <c16:uniqueId val="{00000002-450F-4FEE-AAC6-9ADB07A5DFD3}"/>
              </c:ext>
            </c:extLst>
          </c:dPt>
          <c:dPt>
            <c:idx val="4"/>
            <c:invertIfNegative val="0"/>
            <c:bubble3D val="0"/>
            <c:extLst>
              <c:ext xmlns:c16="http://schemas.microsoft.com/office/drawing/2014/chart" uri="{C3380CC4-5D6E-409C-BE32-E72D297353CC}">
                <c16:uniqueId val="{00000003-450F-4FEE-AAC6-9ADB07A5DFD3}"/>
              </c:ext>
            </c:extLst>
          </c:dPt>
          <c:dPt>
            <c:idx val="5"/>
            <c:invertIfNegative val="0"/>
            <c:bubble3D val="0"/>
            <c:extLst>
              <c:ext xmlns:c16="http://schemas.microsoft.com/office/drawing/2014/chart" uri="{C3380CC4-5D6E-409C-BE32-E72D297353CC}">
                <c16:uniqueId val="{00000004-450F-4FEE-AAC6-9ADB07A5DFD3}"/>
              </c:ext>
            </c:extLst>
          </c:dPt>
          <c:dPt>
            <c:idx val="6"/>
            <c:invertIfNegative val="0"/>
            <c:bubble3D val="0"/>
            <c:extLst>
              <c:ext xmlns:c16="http://schemas.microsoft.com/office/drawing/2014/chart" uri="{C3380CC4-5D6E-409C-BE32-E72D297353CC}">
                <c16:uniqueId val="{00000005-450F-4FEE-AAC6-9ADB07A5DFD3}"/>
              </c:ext>
            </c:extLst>
          </c:dPt>
          <c:dPt>
            <c:idx val="8"/>
            <c:invertIfNegative val="0"/>
            <c:bubble3D val="0"/>
            <c:extLst>
              <c:ext xmlns:c16="http://schemas.microsoft.com/office/drawing/2014/chart" uri="{C3380CC4-5D6E-409C-BE32-E72D297353CC}">
                <c16:uniqueId val="{00000007-450F-4FEE-AAC6-9ADB07A5DFD3}"/>
              </c:ext>
            </c:extLst>
          </c:dPt>
          <c:dPt>
            <c:idx val="9"/>
            <c:invertIfNegative val="0"/>
            <c:bubble3D val="0"/>
            <c:extLst>
              <c:ext xmlns:c16="http://schemas.microsoft.com/office/drawing/2014/chart" uri="{C3380CC4-5D6E-409C-BE32-E72D297353CC}">
                <c16:uniqueId val="{00000009-450F-4FEE-AAC6-9ADB07A5DFD3}"/>
              </c:ext>
            </c:extLst>
          </c:dPt>
          <c:dPt>
            <c:idx val="10"/>
            <c:invertIfNegative val="0"/>
            <c:bubble3D val="0"/>
            <c:extLst>
              <c:ext xmlns:c16="http://schemas.microsoft.com/office/drawing/2014/chart" uri="{C3380CC4-5D6E-409C-BE32-E72D297353CC}">
                <c16:uniqueId val="{0000000A-450F-4FEE-AAC6-9ADB07A5DFD3}"/>
              </c:ext>
            </c:extLst>
          </c:dPt>
          <c:dPt>
            <c:idx val="11"/>
            <c:invertIfNegative val="0"/>
            <c:bubble3D val="0"/>
            <c:extLst>
              <c:ext xmlns:c16="http://schemas.microsoft.com/office/drawing/2014/chart" uri="{C3380CC4-5D6E-409C-BE32-E72D297353CC}">
                <c16:uniqueId val="{0000000B-450F-4FEE-AAC6-9ADB07A5DFD3}"/>
              </c:ext>
            </c:extLst>
          </c:dPt>
          <c:dPt>
            <c:idx val="15"/>
            <c:invertIfNegative val="0"/>
            <c:bubble3D val="0"/>
            <c:extLst>
              <c:ext xmlns:c16="http://schemas.microsoft.com/office/drawing/2014/chart" uri="{C3380CC4-5D6E-409C-BE32-E72D297353CC}">
                <c16:uniqueId val="{0000000D-DC8B-45C0-AF31-A170D4C207F0}"/>
              </c:ext>
            </c:extLst>
          </c:dPt>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Arkusz1!$B$4:$B$19</c:f>
              <c:strCache>
                <c:ptCount val="16"/>
                <c:pt idx="0">
                  <c:v>wyłączanie nieużywanych sprzętów</c:v>
                </c:pt>
                <c:pt idx="1">
                  <c:v>edukacja domowników i świadome korzystanie z wody/prądu</c:v>
                </c:pt>
                <c:pt idx="2">
                  <c:v>gotowanie jedynie potrzebnej ilości wody/ włączanie pełnych urządzeń, np. zmywarki</c:v>
                </c:pt>
                <c:pt idx="3">
                  <c:v>energooszczędne ogrzewanie</c:v>
                </c:pt>
                <c:pt idx="4">
                  <c:v>zamontowanie czujników</c:v>
                </c:pt>
                <c:pt idx="5">
                  <c:v>korzystanie z gazu</c:v>
                </c:pt>
                <c:pt idx="6">
                  <c:v>inny sposób</c:v>
                </c:pt>
                <c:pt idx="7">
                  <c:v>instalacja systemów do pozyskiwania energii ze źródeł odnawialnych</c:v>
                </c:pt>
                <c:pt idx="8">
                  <c:v>korzystanie z ekonomicznych taryf energetycznych</c:v>
                </c:pt>
                <c:pt idx="9">
                  <c:v>unikanie trybu czuwania ("stand by") w urządzeniach RTV/AGD</c:v>
                </c:pt>
                <c:pt idx="10">
                  <c:v>termomodernizacja tj. ocieplanie ścian, dachu</c:v>
                </c:pt>
                <c:pt idx="11">
                  <c:v>przykręcanie kaloryferów (np. podczas wietrzenia mieszkania)</c:v>
                </c:pt>
                <c:pt idx="12">
                  <c:v>uszczelnianie okien</c:v>
                </c:pt>
                <c:pt idx="13">
                  <c:v>zakup energooszczędnych urządzeń AGD (np. pralek, lodówek)</c:v>
                </c:pt>
                <c:pt idx="14">
                  <c:v>stosowanie energooszczędnych źródeł światła</c:v>
                </c:pt>
                <c:pt idx="15">
                  <c:v>gaszenie świateł w nieużywanych pomieszczeniach</c:v>
                </c:pt>
              </c:strCache>
            </c:strRef>
          </c:cat>
          <c:val>
            <c:numRef>
              <c:f>Arkusz1!$C$4:$C$19</c:f>
              <c:numCache>
                <c:formatCode>0</c:formatCode>
                <c:ptCount val="16"/>
                <c:pt idx="0">
                  <c:v>5.5742237590495582</c:v>
                </c:pt>
                <c:pt idx="1">
                  <c:v>3.4945266830130723</c:v>
                </c:pt>
                <c:pt idx="2">
                  <c:v>1.3823689359069589</c:v>
                </c:pt>
                <c:pt idx="3">
                  <c:v>1.2855731433974233</c:v>
                </c:pt>
                <c:pt idx="4">
                  <c:v>1.2044085713200987</c:v>
                </c:pt>
                <c:pt idx="5">
                  <c:v>0.61817411713751202</c:v>
                </c:pt>
                <c:pt idx="6">
                  <c:v>4.4635591614685062</c:v>
                </c:pt>
                <c:pt idx="7">
                  <c:v>8.0376137735942876</c:v>
                </c:pt>
                <c:pt idx="8">
                  <c:v>3.1985190510800487</c:v>
                </c:pt>
                <c:pt idx="9">
                  <c:v>22.985895898902072</c:v>
                </c:pt>
                <c:pt idx="10">
                  <c:v>3.7153244435056991</c:v>
                </c:pt>
                <c:pt idx="11">
                  <c:v>7.9222816521542381</c:v>
                </c:pt>
                <c:pt idx="12">
                  <c:v>1.7706372780650674</c:v>
                </c:pt>
                <c:pt idx="13">
                  <c:v>23.716654747482082</c:v>
                </c:pt>
                <c:pt idx="14">
                  <c:v>48.126065980957996</c:v>
                </c:pt>
                <c:pt idx="15">
                  <c:v>64.723263725878283</c:v>
                </c:pt>
              </c:numCache>
            </c:numRef>
          </c:val>
          <c:extLst>
            <c:ext xmlns:c16="http://schemas.microsoft.com/office/drawing/2014/chart" uri="{C3380CC4-5D6E-409C-BE32-E72D297353CC}">
              <c16:uniqueId val="{0000000C-450F-4FEE-AAC6-9ADB07A5DFD3}"/>
            </c:ext>
          </c:extLst>
        </c:ser>
        <c:ser>
          <c:idx val="1"/>
          <c:order val="1"/>
          <c:tx>
            <c:strRef>
              <c:f>Arkusz1!$D$3</c:f>
              <c:strCache>
                <c:ptCount val="1"/>
                <c:pt idx="0">
                  <c:v>2022</c:v>
                </c:pt>
              </c:strCache>
            </c:strRef>
          </c:tx>
          <c:invertIfNegative val="0"/>
          <c:dLbls>
            <c:dLbl>
              <c:idx val="0"/>
              <c:delete val="1"/>
              <c:extLst>
                <c:ext xmlns:c15="http://schemas.microsoft.com/office/drawing/2012/chart" uri="{CE6537A1-D6FC-4f65-9D91-7224C49458BB}"/>
                <c:ext xmlns:c16="http://schemas.microsoft.com/office/drawing/2014/chart" uri="{C3380CC4-5D6E-409C-BE32-E72D297353CC}">
                  <c16:uniqueId val="{00000019-817C-4B1F-9D94-802557F0B455}"/>
                </c:ext>
              </c:extLst>
            </c:dLbl>
            <c:dLbl>
              <c:idx val="1"/>
              <c:delete val="1"/>
              <c:extLst>
                <c:ext xmlns:c15="http://schemas.microsoft.com/office/drawing/2012/chart" uri="{CE6537A1-D6FC-4f65-9D91-7224C49458BB}"/>
                <c:ext xmlns:c16="http://schemas.microsoft.com/office/drawing/2014/chart" uri="{C3380CC4-5D6E-409C-BE32-E72D297353CC}">
                  <c16:uniqueId val="{00000018-817C-4B1F-9D94-802557F0B455}"/>
                </c:ext>
              </c:extLst>
            </c:dLbl>
            <c:dLbl>
              <c:idx val="2"/>
              <c:delete val="1"/>
              <c:extLst>
                <c:ext xmlns:c15="http://schemas.microsoft.com/office/drawing/2012/chart" uri="{CE6537A1-D6FC-4f65-9D91-7224C49458BB}"/>
                <c:ext xmlns:c16="http://schemas.microsoft.com/office/drawing/2014/chart" uri="{C3380CC4-5D6E-409C-BE32-E72D297353CC}">
                  <c16:uniqueId val="{00000017-817C-4B1F-9D94-802557F0B455}"/>
                </c:ext>
              </c:extLst>
            </c:dLbl>
            <c:dLbl>
              <c:idx val="3"/>
              <c:delete val="1"/>
              <c:extLst>
                <c:ext xmlns:c15="http://schemas.microsoft.com/office/drawing/2012/chart" uri="{CE6537A1-D6FC-4f65-9D91-7224C49458BB}"/>
                <c:ext xmlns:c16="http://schemas.microsoft.com/office/drawing/2014/chart" uri="{C3380CC4-5D6E-409C-BE32-E72D297353CC}">
                  <c16:uniqueId val="{00000016-817C-4B1F-9D94-802557F0B455}"/>
                </c:ext>
              </c:extLst>
            </c:dLbl>
            <c:dLbl>
              <c:idx val="4"/>
              <c:delete val="1"/>
              <c:extLst>
                <c:ext xmlns:c15="http://schemas.microsoft.com/office/drawing/2012/chart" uri="{CE6537A1-D6FC-4f65-9D91-7224C49458BB}"/>
                <c:ext xmlns:c16="http://schemas.microsoft.com/office/drawing/2014/chart" uri="{C3380CC4-5D6E-409C-BE32-E72D297353CC}">
                  <c16:uniqueId val="{00000015-817C-4B1F-9D94-802557F0B455}"/>
                </c:ext>
              </c:extLst>
            </c:dLbl>
            <c:dLbl>
              <c:idx val="5"/>
              <c:delete val="1"/>
              <c:extLst>
                <c:ext xmlns:c15="http://schemas.microsoft.com/office/drawing/2012/chart" uri="{CE6537A1-D6FC-4f65-9D91-7224C49458BB}"/>
                <c:ext xmlns:c16="http://schemas.microsoft.com/office/drawing/2014/chart" uri="{C3380CC4-5D6E-409C-BE32-E72D297353CC}">
                  <c16:uniqueId val="{00000014-817C-4B1F-9D94-802557F0B455}"/>
                </c:ext>
              </c:extLst>
            </c:dLbl>
            <c:dLbl>
              <c:idx val="6"/>
              <c:delete val="1"/>
              <c:extLst>
                <c:ext xmlns:c15="http://schemas.microsoft.com/office/drawing/2012/chart" uri="{CE6537A1-D6FC-4f65-9D91-7224C49458BB}"/>
                <c:ext xmlns:c16="http://schemas.microsoft.com/office/drawing/2014/chart" uri="{C3380CC4-5D6E-409C-BE32-E72D297353CC}">
                  <c16:uniqueId val="{00000013-817C-4B1F-9D94-802557F0B455}"/>
                </c:ext>
              </c:extLst>
            </c:dLbl>
            <c:spPr>
              <a:noFill/>
              <a:ln>
                <a:noFill/>
              </a:ln>
              <a:effectLst/>
            </c:spPr>
            <c:txPr>
              <a:bodyPr wrap="square" lIns="38100" tIns="19050" rIns="38100" bIns="19050" anchor="ctr">
                <a:spAutoFit/>
              </a:bodyPr>
              <a:lstStyle/>
              <a:p>
                <a:pPr>
                  <a:defRPr sz="10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Arkusz1!$B$4:$B$19</c:f>
              <c:strCache>
                <c:ptCount val="16"/>
                <c:pt idx="0">
                  <c:v>wyłączanie nieużywanych sprzętów</c:v>
                </c:pt>
                <c:pt idx="1">
                  <c:v>edukacja domowników i świadome korzystanie z wody/prądu</c:v>
                </c:pt>
                <c:pt idx="2">
                  <c:v>gotowanie jedynie potrzebnej ilości wody/ włączanie pełnych urządzeń, np. zmywarki</c:v>
                </c:pt>
                <c:pt idx="3">
                  <c:v>energooszczędne ogrzewanie</c:v>
                </c:pt>
                <c:pt idx="4">
                  <c:v>zamontowanie czujników</c:v>
                </c:pt>
                <c:pt idx="5">
                  <c:v>korzystanie z gazu</c:v>
                </c:pt>
                <c:pt idx="6">
                  <c:v>inny sposób</c:v>
                </c:pt>
                <c:pt idx="7">
                  <c:v>instalacja systemów do pozyskiwania energii ze źródeł odnawialnych</c:v>
                </c:pt>
                <c:pt idx="8">
                  <c:v>korzystanie z ekonomicznych taryf energetycznych</c:v>
                </c:pt>
                <c:pt idx="9">
                  <c:v>unikanie trybu czuwania ("stand by") w urządzeniach RTV/AGD</c:v>
                </c:pt>
                <c:pt idx="10">
                  <c:v>termomodernizacja tj. ocieplanie ścian, dachu</c:v>
                </c:pt>
                <c:pt idx="11">
                  <c:v>przykręcanie kaloryferów (np. podczas wietrzenia mieszkania)</c:v>
                </c:pt>
                <c:pt idx="12">
                  <c:v>uszczelnianie okien</c:v>
                </c:pt>
                <c:pt idx="13">
                  <c:v>zakup energooszczędnych urządzeń AGD (np. pralek, lodówek)</c:v>
                </c:pt>
                <c:pt idx="14">
                  <c:v>stosowanie energooszczędnych źródeł światła</c:v>
                </c:pt>
                <c:pt idx="15">
                  <c:v>gaszenie świateł w nieużywanych pomieszczeniach</c:v>
                </c:pt>
              </c:strCache>
            </c:strRef>
          </c:cat>
          <c:val>
            <c:numRef>
              <c:f>Arkusz1!$D$4:$D$19</c:f>
              <c:numCache>
                <c:formatCode>0</c:formatCode>
                <c:ptCount val="16"/>
                <c:pt idx="0">
                  <c:v>0</c:v>
                </c:pt>
                <c:pt idx="1">
                  <c:v>0</c:v>
                </c:pt>
                <c:pt idx="2">
                  <c:v>0</c:v>
                </c:pt>
                <c:pt idx="3">
                  <c:v>0</c:v>
                </c:pt>
                <c:pt idx="4">
                  <c:v>0</c:v>
                </c:pt>
                <c:pt idx="5">
                  <c:v>0</c:v>
                </c:pt>
                <c:pt idx="6">
                  <c:v>0</c:v>
                </c:pt>
                <c:pt idx="7">
                  <c:v>20.631578947368421</c:v>
                </c:pt>
                <c:pt idx="8">
                  <c:v>36</c:v>
                </c:pt>
                <c:pt idx="9">
                  <c:v>61.578947368421055</c:v>
                </c:pt>
                <c:pt idx="10">
                  <c:v>67.15789473684211</c:v>
                </c:pt>
                <c:pt idx="11">
                  <c:v>77.89473684210526</c:v>
                </c:pt>
                <c:pt idx="12">
                  <c:v>85.68421052631578</c:v>
                </c:pt>
                <c:pt idx="13">
                  <c:v>89.473684210526315</c:v>
                </c:pt>
                <c:pt idx="14">
                  <c:v>96.94736842105263</c:v>
                </c:pt>
                <c:pt idx="15">
                  <c:v>99.16</c:v>
                </c:pt>
              </c:numCache>
            </c:numRef>
          </c:val>
          <c:extLst>
            <c:ext xmlns:c16="http://schemas.microsoft.com/office/drawing/2014/chart" uri="{C3380CC4-5D6E-409C-BE32-E72D297353CC}">
              <c16:uniqueId val="{0000000C-06BE-429D-9C98-7683B4F3851A}"/>
            </c:ext>
          </c:extLst>
        </c:ser>
        <c:dLbls>
          <c:dLblPos val="outEnd"/>
          <c:showLegendKey val="0"/>
          <c:showVal val="1"/>
          <c:showCatName val="0"/>
          <c:showSerName val="0"/>
          <c:showPercent val="0"/>
          <c:showBubbleSize val="0"/>
        </c:dLbls>
        <c:gapWidth val="80"/>
        <c:overlap val="-40"/>
        <c:axId val="662582880"/>
        <c:axId val="662572688"/>
      </c:barChart>
      <c:catAx>
        <c:axId val="662582880"/>
        <c:scaling>
          <c:orientation val="minMax"/>
        </c:scaling>
        <c:delete val="0"/>
        <c:axPos val="l"/>
        <c:numFmt formatCode="0.00%" sourceLinked="0"/>
        <c:majorTickMark val="out"/>
        <c:minorTickMark val="none"/>
        <c:tickLblPos val="nextTo"/>
        <c:txPr>
          <a:bodyPr/>
          <a:lstStyle/>
          <a:p>
            <a:pPr>
              <a:defRPr sz="900"/>
            </a:pPr>
            <a:endParaRPr lang="pl-PL"/>
          </a:p>
        </c:txPr>
        <c:crossAx val="662572688"/>
        <c:crosses val="autoZero"/>
        <c:auto val="1"/>
        <c:lblAlgn val="ctr"/>
        <c:lblOffset val="100"/>
        <c:noMultiLvlLbl val="0"/>
      </c:catAx>
      <c:valAx>
        <c:axId val="662572688"/>
        <c:scaling>
          <c:orientation val="minMax"/>
          <c:max val="120"/>
          <c:min val="0"/>
        </c:scaling>
        <c:delete val="1"/>
        <c:axPos val="t"/>
        <c:numFmt formatCode="#,##0" sourceLinked="0"/>
        <c:majorTickMark val="out"/>
        <c:minorTickMark val="none"/>
        <c:tickLblPos val="nextTo"/>
        <c:crossAx val="662582880"/>
        <c:crosses val="max"/>
        <c:crossBetween val="between"/>
      </c:valAx>
    </c:plotArea>
    <c:legend>
      <c:legendPos val="r"/>
      <c:legendEntry>
        <c:idx val="0"/>
        <c:txPr>
          <a:bodyPr/>
          <a:lstStyle/>
          <a:p>
            <a:pPr>
              <a:defRPr sz="1000" b="1"/>
            </a:pPr>
            <a:endParaRPr lang="pl-PL"/>
          </a:p>
        </c:txPr>
      </c:legendEntry>
      <c:layout>
        <c:manualLayout>
          <c:xMode val="edge"/>
          <c:yMode val="edge"/>
          <c:x val="0.78702192853810571"/>
          <c:y val="0.83491050938697375"/>
          <c:w val="6.2990647214761608E-2"/>
          <c:h val="0.12369976227225388"/>
        </c:manualLayout>
      </c:layout>
      <c:overlay val="0"/>
      <c:txPr>
        <a:bodyPr/>
        <a:lstStyle/>
        <a:p>
          <a:pPr>
            <a:defRPr sz="100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B3F-4059-A315-2D87D53A56B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B3F-4059-A315-2D87D53A56B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B3F-4059-A315-2D87D53A56B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B3F-4059-A315-2D87D53A56B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B3F-4059-A315-2D87D53A56B1}"/>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Arkusz1!$B$2:$B$6</c:f>
              <c:numCache>
                <c:formatCode>0.0</c:formatCode>
                <c:ptCount val="5"/>
                <c:pt idx="0">
                  <c:v>99.2</c:v>
                </c:pt>
                <c:pt idx="1">
                  <c:v>96.899999999999991</c:v>
                </c:pt>
                <c:pt idx="2">
                  <c:v>89.5</c:v>
                </c:pt>
                <c:pt idx="3">
                  <c:v>85.7</c:v>
                </c:pt>
                <c:pt idx="4">
                  <c:v>77.900000000000006</c:v>
                </c:pt>
              </c:numCache>
            </c:numRef>
          </c:val>
          <c:extLst>
            <c:ext xmlns:c16="http://schemas.microsoft.com/office/drawing/2014/chart" uri="{C3380CC4-5D6E-409C-BE32-E72D297353CC}">
              <c16:uniqueId val="{0000000A-CB3F-4059-A315-2D87D53A56B1}"/>
            </c:ext>
          </c:extLst>
        </c:ser>
        <c:ser>
          <c:idx val="1"/>
          <c:order val="1"/>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Arkusz1!$C$2:$C$6</c:f>
              <c:numCache>
                <c:formatCode>0.0</c:formatCode>
                <c:ptCount val="5"/>
                <c:pt idx="0">
                  <c:v>100</c:v>
                </c:pt>
                <c:pt idx="1">
                  <c:v>78.571428571428569</c:v>
                </c:pt>
                <c:pt idx="2">
                  <c:v>71.428571428571431</c:v>
                </c:pt>
                <c:pt idx="3">
                  <c:v>85.714285714285708</c:v>
                </c:pt>
                <c:pt idx="4">
                  <c:v>78.571428571428569</c:v>
                </c:pt>
              </c:numCache>
            </c:numRef>
          </c:val>
          <c:extLst>
            <c:ext xmlns:c16="http://schemas.microsoft.com/office/drawing/2014/chart" uri="{C3380CC4-5D6E-409C-BE32-E72D297353CC}">
              <c16:uniqueId val="{0000000B-CB3F-4059-A315-2D87D53A56B1}"/>
            </c:ext>
          </c:extLst>
        </c:ser>
        <c:ser>
          <c:idx val="2"/>
          <c:order val="2"/>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Arkusz1!$D$2:$D$6</c:f>
              <c:numCache>
                <c:formatCode>0.0</c:formatCode>
                <c:ptCount val="5"/>
                <c:pt idx="0">
                  <c:v>98.91304347826086</c:v>
                </c:pt>
                <c:pt idx="1">
                  <c:v>94.565217391304344</c:v>
                </c:pt>
                <c:pt idx="2">
                  <c:v>88.043478260869563</c:v>
                </c:pt>
                <c:pt idx="3">
                  <c:v>86.956521739130437</c:v>
                </c:pt>
                <c:pt idx="4">
                  <c:v>73.91304347826086</c:v>
                </c:pt>
              </c:numCache>
            </c:numRef>
          </c:val>
          <c:extLst>
            <c:ext xmlns:c16="http://schemas.microsoft.com/office/drawing/2014/chart" uri="{C3380CC4-5D6E-409C-BE32-E72D297353CC}">
              <c16:uniqueId val="{0000000C-CB3F-4059-A315-2D87D53A56B1}"/>
            </c:ext>
          </c:extLst>
        </c:ser>
        <c:ser>
          <c:idx val="3"/>
          <c:order val="3"/>
          <c:spPr>
            <a:solidFill>
              <a:srgbClr val="42BE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Arkusz1!$E$2:$E$6</c:f>
              <c:numCache>
                <c:formatCode>0.0</c:formatCode>
                <c:ptCount val="5"/>
                <c:pt idx="0">
                  <c:v>99.361022364217249</c:v>
                </c:pt>
                <c:pt idx="1">
                  <c:v>97.444089456869008</c:v>
                </c:pt>
                <c:pt idx="2">
                  <c:v>89.776357827476033</c:v>
                </c:pt>
                <c:pt idx="3">
                  <c:v>87.539936102236425</c:v>
                </c:pt>
                <c:pt idx="4">
                  <c:v>74.440894568690098</c:v>
                </c:pt>
              </c:numCache>
            </c:numRef>
          </c:val>
          <c:extLst>
            <c:ext xmlns:c16="http://schemas.microsoft.com/office/drawing/2014/chart" uri="{C3380CC4-5D6E-409C-BE32-E72D297353CC}">
              <c16:uniqueId val="{0000000D-CB3F-4059-A315-2D87D53A56B1}"/>
            </c:ext>
          </c:extLst>
        </c:ser>
        <c:ser>
          <c:idx val="4"/>
          <c:order val="4"/>
          <c:spPr>
            <a:solidFill>
              <a:srgbClr val="42BEBD">
                <a:lumMod val="50000"/>
              </a:srgbClr>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Arkusz1!$F$2:$F$6</c:f>
              <c:numCache>
                <c:formatCode>0.0</c:formatCode>
                <c:ptCount val="5"/>
                <c:pt idx="0">
                  <c:v>99.042145593869733</c:v>
                </c:pt>
                <c:pt idx="1">
                  <c:v>97.509578544061299</c:v>
                </c:pt>
                <c:pt idx="2">
                  <c:v>90.038314176245223</c:v>
                </c:pt>
                <c:pt idx="3">
                  <c:v>84.674329501915707</c:v>
                </c:pt>
                <c:pt idx="4">
                  <c:v>80.842911877394641</c:v>
                </c:pt>
              </c:numCache>
            </c:numRef>
          </c:val>
          <c:extLst>
            <c:ext xmlns:c16="http://schemas.microsoft.com/office/drawing/2014/chart" uri="{C3380CC4-5D6E-409C-BE32-E72D297353CC}">
              <c16:uniqueId val="{00000010-CB3F-4059-A315-2D87D53A56B1}"/>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F234-4697-B41D-C68025B83BCA}"/>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F234-4697-B41D-C68025B83BCA}"/>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F234-4697-B41D-C68025B83BCA}"/>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F234-4697-B41D-C68025B83BCA}"/>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F234-4697-B41D-C68025B83BCA}"/>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c:v>
                </c:pt>
              </c:strCache>
            </c:strRef>
          </c:cat>
          <c:val>
            <c:numRef>
              <c:f>Arkusz1!$B$7:$B$10</c:f>
              <c:numCache>
                <c:formatCode>0.0</c:formatCode>
                <c:ptCount val="4"/>
                <c:pt idx="0">
                  <c:v>67.2</c:v>
                </c:pt>
                <c:pt idx="1">
                  <c:v>61.6</c:v>
                </c:pt>
                <c:pt idx="2">
                  <c:v>36</c:v>
                </c:pt>
                <c:pt idx="3">
                  <c:v>20.599999999999998</c:v>
                </c:pt>
              </c:numCache>
            </c:numRef>
          </c:val>
          <c:extLst>
            <c:ext xmlns:c16="http://schemas.microsoft.com/office/drawing/2014/chart" uri="{C3380CC4-5D6E-409C-BE32-E72D297353CC}">
              <c16:uniqueId val="{0000000A-F234-4697-B41D-C68025B83BCA}"/>
            </c:ext>
          </c:extLst>
        </c:ser>
        <c:ser>
          <c:idx val="1"/>
          <c:order val="1"/>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c:v>
                </c:pt>
              </c:strCache>
            </c:strRef>
          </c:cat>
          <c:val>
            <c:numRef>
              <c:f>Arkusz1!$C$7:$C$10</c:f>
              <c:numCache>
                <c:formatCode>0.0</c:formatCode>
                <c:ptCount val="4"/>
                <c:pt idx="0">
                  <c:v>42.857142857142854</c:v>
                </c:pt>
                <c:pt idx="1">
                  <c:v>57.142857142857139</c:v>
                </c:pt>
                <c:pt idx="2">
                  <c:v>28.571428571428569</c:v>
                </c:pt>
                <c:pt idx="3">
                  <c:v>0</c:v>
                </c:pt>
              </c:numCache>
            </c:numRef>
          </c:val>
          <c:extLst>
            <c:ext xmlns:c16="http://schemas.microsoft.com/office/drawing/2014/chart" uri="{C3380CC4-5D6E-409C-BE32-E72D297353CC}">
              <c16:uniqueId val="{0000000B-F234-4697-B41D-C68025B83BCA}"/>
            </c:ext>
          </c:extLst>
        </c:ser>
        <c:ser>
          <c:idx val="2"/>
          <c:order val="2"/>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c:v>
                </c:pt>
              </c:strCache>
            </c:strRef>
          </c:cat>
          <c:val>
            <c:numRef>
              <c:f>Arkusz1!$D$7:$D$10</c:f>
              <c:numCache>
                <c:formatCode>0.0</c:formatCode>
                <c:ptCount val="4"/>
                <c:pt idx="0">
                  <c:v>73.91304347826086</c:v>
                </c:pt>
                <c:pt idx="1">
                  <c:v>64.130434782608688</c:v>
                </c:pt>
                <c:pt idx="2">
                  <c:v>38.04347826086957</c:v>
                </c:pt>
                <c:pt idx="3">
                  <c:v>19.565217391304348</c:v>
                </c:pt>
              </c:numCache>
            </c:numRef>
          </c:val>
          <c:extLst>
            <c:ext xmlns:c16="http://schemas.microsoft.com/office/drawing/2014/chart" uri="{C3380CC4-5D6E-409C-BE32-E72D297353CC}">
              <c16:uniqueId val="{0000000C-F234-4697-B41D-C68025B83BCA}"/>
            </c:ext>
          </c:extLst>
        </c:ser>
        <c:ser>
          <c:idx val="3"/>
          <c:order val="3"/>
          <c:spPr>
            <a:solidFill>
              <a:srgbClr val="42BE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c:v>
                </c:pt>
              </c:strCache>
            </c:strRef>
          </c:cat>
          <c:val>
            <c:numRef>
              <c:f>Arkusz1!$E$7:$E$10</c:f>
              <c:numCache>
                <c:formatCode>0.0</c:formatCode>
                <c:ptCount val="4"/>
                <c:pt idx="0">
                  <c:v>68.370607028753994</c:v>
                </c:pt>
                <c:pt idx="1">
                  <c:v>62.939297124600635</c:v>
                </c:pt>
                <c:pt idx="2">
                  <c:v>31.309904153354633</c:v>
                </c:pt>
                <c:pt idx="3">
                  <c:v>22.044728434504794</c:v>
                </c:pt>
              </c:numCache>
            </c:numRef>
          </c:val>
          <c:extLst>
            <c:ext xmlns:c16="http://schemas.microsoft.com/office/drawing/2014/chart" uri="{C3380CC4-5D6E-409C-BE32-E72D297353CC}">
              <c16:uniqueId val="{0000000D-F234-4697-B41D-C68025B83BCA}"/>
            </c:ext>
          </c:extLst>
        </c:ser>
        <c:ser>
          <c:idx val="4"/>
          <c:order val="4"/>
          <c:spPr>
            <a:solidFill>
              <a:srgbClr val="42BEBD">
                <a:lumMod val="50000"/>
              </a:srgbClr>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c:v>
                </c:pt>
              </c:strCache>
            </c:strRef>
          </c:cat>
          <c:val>
            <c:numRef>
              <c:f>Arkusz1!$F$7:$F$10</c:f>
              <c:numCache>
                <c:formatCode>0.0</c:formatCode>
                <c:ptCount val="4"/>
                <c:pt idx="0">
                  <c:v>66.283524904214559</c:v>
                </c:pt>
                <c:pt idx="1">
                  <c:v>60.344827586206897</c:v>
                </c:pt>
                <c:pt idx="2">
                  <c:v>39.080459770114942</c:v>
                </c:pt>
                <c:pt idx="3">
                  <c:v>20.689655172413794</c:v>
                </c:pt>
              </c:numCache>
            </c:numRef>
          </c:val>
          <c:extLst>
            <c:ext xmlns:c16="http://schemas.microsoft.com/office/drawing/2014/chart" uri="{C3380CC4-5D6E-409C-BE32-E72D297353CC}">
              <c16:uniqueId val="{0000000E-F234-4697-B41D-C68025B83BCA}"/>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92BC-4E7C-86BE-848347BBB847}"/>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92BC-4E7C-86BE-848347BBB847}"/>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92BC-4E7C-86BE-848347BBB847}"/>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92BC-4E7C-86BE-848347BBB847}"/>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92BC-4E7C-86BE-848347BBB847}"/>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Arkusz1!$B$2:$B$6</c:f>
              <c:numCache>
                <c:formatCode>0.0</c:formatCode>
                <c:ptCount val="5"/>
                <c:pt idx="0">
                  <c:v>99.2</c:v>
                </c:pt>
                <c:pt idx="1">
                  <c:v>96.899999999999991</c:v>
                </c:pt>
                <c:pt idx="2">
                  <c:v>89.5</c:v>
                </c:pt>
                <c:pt idx="3">
                  <c:v>85.7</c:v>
                </c:pt>
                <c:pt idx="4">
                  <c:v>77.900000000000006</c:v>
                </c:pt>
              </c:numCache>
            </c:numRef>
          </c:val>
          <c:extLst>
            <c:ext xmlns:c16="http://schemas.microsoft.com/office/drawing/2014/chart" uri="{C3380CC4-5D6E-409C-BE32-E72D297353CC}">
              <c16:uniqueId val="{0000000A-92BC-4E7C-86BE-848347BBB847}"/>
            </c:ext>
          </c:extLst>
        </c:ser>
        <c:ser>
          <c:idx val="1"/>
          <c:order val="1"/>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Arkusz1!$C$2:$C$6</c:f>
              <c:numCache>
                <c:formatCode>0.0</c:formatCode>
                <c:ptCount val="5"/>
                <c:pt idx="0">
                  <c:v>99.043062200956939</c:v>
                </c:pt>
                <c:pt idx="1">
                  <c:v>96.650717703349287</c:v>
                </c:pt>
                <c:pt idx="2">
                  <c:v>85.645933014354071</c:v>
                </c:pt>
                <c:pt idx="3">
                  <c:v>88.516746411483254</c:v>
                </c:pt>
                <c:pt idx="4">
                  <c:v>69.377990430622006</c:v>
                </c:pt>
              </c:numCache>
            </c:numRef>
          </c:val>
          <c:extLst>
            <c:ext xmlns:c16="http://schemas.microsoft.com/office/drawing/2014/chart" uri="{C3380CC4-5D6E-409C-BE32-E72D297353CC}">
              <c16:uniqueId val="{0000000B-92BC-4E7C-86BE-848347BBB847}"/>
            </c:ext>
          </c:extLst>
        </c:ser>
        <c:ser>
          <c:idx val="2"/>
          <c:order val="2"/>
          <c:spPr>
            <a:solidFill>
              <a:srgbClr val="D8A4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Arkusz1!$D$2:$D$6</c:f>
              <c:numCache>
                <c:formatCode>0.0</c:formatCode>
                <c:ptCount val="5"/>
                <c:pt idx="0">
                  <c:v>100</c:v>
                </c:pt>
                <c:pt idx="1">
                  <c:v>97.878787878787875</c:v>
                </c:pt>
                <c:pt idx="2">
                  <c:v>90.909090909090907</c:v>
                </c:pt>
                <c:pt idx="3">
                  <c:v>86.060606060606062</c:v>
                </c:pt>
                <c:pt idx="4">
                  <c:v>78.787878787878782</c:v>
                </c:pt>
              </c:numCache>
            </c:numRef>
          </c:val>
          <c:extLst>
            <c:ext xmlns:c16="http://schemas.microsoft.com/office/drawing/2014/chart" uri="{C3380CC4-5D6E-409C-BE32-E72D297353CC}">
              <c16:uniqueId val="{0000000C-92BC-4E7C-86BE-848347BBB847}"/>
            </c:ext>
          </c:extLst>
        </c:ser>
        <c:ser>
          <c:idx val="3"/>
          <c:order val="3"/>
          <c:spPr>
            <a:solidFill>
              <a:srgbClr val="906E00"/>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Arkusz1!$E$2:$E$6</c:f>
              <c:numCache>
                <c:formatCode>0.0</c:formatCode>
                <c:ptCount val="5"/>
                <c:pt idx="0">
                  <c:v>98.245614035087712</c:v>
                </c:pt>
                <c:pt idx="1">
                  <c:v>97.076023391812853</c:v>
                </c:pt>
                <c:pt idx="2">
                  <c:v>91.812865497076018</c:v>
                </c:pt>
                <c:pt idx="3">
                  <c:v>80.116959064327489</c:v>
                </c:pt>
                <c:pt idx="4">
                  <c:v>80.701754385964904</c:v>
                </c:pt>
              </c:numCache>
            </c:numRef>
          </c:val>
          <c:extLst>
            <c:ext xmlns:c16="http://schemas.microsoft.com/office/drawing/2014/chart" uri="{C3380CC4-5D6E-409C-BE32-E72D297353CC}">
              <c16:uniqueId val="{0000000D-92BC-4E7C-86BE-848347BBB847}"/>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13A2-4F3A-B508-A6BFA1A94D90}"/>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13A2-4F3A-B508-A6BFA1A94D90}"/>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13A2-4F3A-B508-A6BFA1A94D90}"/>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13A2-4F3A-B508-A6BFA1A94D90}"/>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13A2-4F3A-B508-A6BFA1A94D9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Arkusz1!$B$7:$B$10</c:f>
              <c:numCache>
                <c:formatCode>0.0</c:formatCode>
                <c:ptCount val="4"/>
                <c:pt idx="0">
                  <c:v>67.2</c:v>
                </c:pt>
                <c:pt idx="1">
                  <c:v>61.6</c:v>
                </c:pt>
                <c:pt idx="2">
                  <c:v>36</c:v>
                </c:pt>
                <c:pt idx="3">
                  <c:v>20.6</c:v>
                </c:pt>
              </c:numCache>
            </c:numRef>
          </c:val>
          <c:extLst>
            <c:ext xmlns:c16="http://schemas.microsoft.com/office/drawing/2014/chart" uri="{C3380CC4-5D6E-409C-BE32-E72D297353CC}">
              <c16:uniqueId val="{0000000A-13A2-4F3A-B508-A6BFA1A94D90}"/>
            </c:ext>
          </c:extLst>
        </c:ser>
        <c:ser>
          <c:idx val="1"/>
          <c:order val="1"/>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Arkusz1!$C$7:$C$10</c:f>
              <c:numCache>
                <c:formatCode>0.0</c:formatCode>
                <c:ptCount val="4"/>
                <c:pt idx="0">
                  <c:v>67.900000000000006</c:v>
                </c:pt>
                <c:pt idx="1">
                  <c:v>65.099999999999994</c:v>
                </c:pt>
                <c:pt idx="2">
                  <c:v>38.799999999999997</c:v>
                </c:pt>
                <c:pt idx="3">
                  <c:v>21.5</c:v>
                </c:pt>
              </c:numCache>
            </c:numRef>
          </c:val>
          <c:extLst>
            <c:ext xmlns:c16="http://schemas.microsoft.com/office/drawing/2014/chart" uri="{C3380CC4-5D6E-409C-BE32-E72D297353CC}">
              <c16:uniqueId val="{0000000B-13A2-4F3A-B508-A6BFA1A94D90}"/>
            </c:ext>
          </c:extLst>
        </c:ser>
        <c:ser>
          <c:idx val="2"/>
          <c:order val="2"/>
          <c:spPr>
            <a:solidFill>
              <a:srgbClr val="D8A40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Arkusz1!$D$7:$D$10</c:f>
              <c:numCache>
                <c:formatCode>0.0</c:formatCode>
                <c:ptCount val="4"/>
                <c:pt idx="0">
                  <c:v>68.8</c:v>
                </c:pt>
                <c:pt idx="1">
                  <c:v>61.5</c:v>
                </c:pt>
                <c:pt idx="2">
                  <c:v>35.799999999999997</c:v>
                </c:pt>
                <c:pt idx="3">
                  <c:v>21.2</c:v>
                </c:pt>
              </c:numCache>
            </c:numRef>
          </c:val>
          <c:extLst>
            <c:ext xmlns:c16="http://schemas.microsoft.com/office/drawing/2014/chart" uri="{C3380CC4-5D6E-409C-BE32-E72D297353CC}">
              <c16:uniqueId val="{0000000C-13A2-4F3A-B508-A6BFA1A94D90}"/>
            </c:ext>
          </c:extLst>
        </c:ser>
        <c:ser>
          <c:idx val="3"/>
          <c:order val="3"/>
          <c:spPr>
            <a:solidFill>
              <a:srgbClr val="906E00"/>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Arkusz1!$E$7:$E$10</c:f>
              <c:numCache>
                <c:formatCode>0.0</c:formatCode>
                <c:ptCount val="4"/>
                <c:pt idx="0">
                  <c:v>64.900000000000006</c:v>
                </c:pt>
                <c:pt idx="1">
                  <c:v>60.8</c:v>
                </c:pt>
                <c:pt idx="2">
                  <c:v>33.9</c:v>
                </c:pt>
                <c:pt idx="3">
                  <c:v>19.899999999999999</c:v>
                </c:pt>
              </c:numCache>
            </c:numRef>
          </c:val>
          <c:extLst>
            <c:ext xmlns:c16="http://schemas.microsoft.com/office/drawing/2014/chart" uri="{C3380CC4-5D6E-409C-BE32-E72D297353CC}">
              <c16:uniqueId val="{0000000D-13A2-4F3A-B508-A6BFA1A94D90}"/>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F709-4DEC-AF7A-62D7864DC82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F709-4DEC-AF7A-62D7864DC82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F709-4DEC-AF7A-62D7864DC82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F709-4DEC-AF7A-62D7864DC82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F709-4DEC-AF7A-62D7864DC82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Arkusz1!$B$2:$B$6</c:f>
              <c:numCache>
                <c:formatCode>0.0</c:formatCode>
                <c:ptCount val="5"/>
                <c:pt idx="0">
                  <c:v>99.2</c:v>
                </c:pt>
                <c:pt idx="1">
                  <c:v>96.899999999999991</c:v>
                </c:pt>
                <c:pt idx="2">
                  <c:v>89.5</c:v>
                </c:pt>
                <c:pt idx="3">
                  <c:v>85.7</c:v>
                </c:pt>
                <c:pt idx="4">
                  <c:v>77.900000000000006</c:v>
                </c:pt>
              </c:numCache>
            </c:numRef>
          </c:val>
          <c:extLst>
            <c:ext xmlns:c16="http://schemas.microsoft.com/office/drawing/2014/chart" uri="{C3380CC4-5D6E-409C-BE32-E72D297353CC}">
              <c16:uniqueId val="{0000000A-F709-4DEC-AF7A-62D7864DC82C}"/>
            </c:ext>
          </c:extLst>
        </c:ser>
        <c:ser>
          <c:idx val="1"/>
          <c:order val="1"/>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Arkusz1!$C$2:$C$6</c:f>
              <c:numCache>
                <c:formatCode>0.0</c:formatCode>
                <c:ptCount val="5"/>
                <c:pt idx="0">
                  <c:v>98.68421052631578</c:v>
                </c:pt>
                <c:pt idx="1">
                  <c:v>94.73684210526315</c:v>
                </c:pt>
                <c:pt idx="2">
                  <c:v>80.26315789473685</c:v>
                </c:pt>
                <c:pt idx="3">
                  <c:v>86.18421052631578</c:v>
                </c:pt>
                <c:pt idx="4">
                  <c:v>78.289473684210535</c:v>
                </c:pt>
              </c:numCache>
            </c:numRef>
          </c:val>
          <c:extLst>
            <c:ext xmlns:c16="http://schemas.microsoft.com/office/drawing/2014/chart" uri="{C3380CC4-5D6E-409C-BE32-E72D297353CC}">
              <c16:uniqueId val="{0000000B-F709-4DEC-AF7A-62D7864DC82C}"/>
            </c:ext>
          </c:extLst>
        </c:ser>
        <c:ser>
          <c:idx val="2"/>
          <c:order val="2"/>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Arkusz1!$D$2:$D$6</c:f>
              <c:numCache>
                <c:formatCode>0.0</c:formatCode>
                <c:ptCount val="5"/>
                <c:pt idx="0">
                  <c:v>100</c:v>
                </c:pt>
                <c:pt idx="1">
                  <c:v>98.026315789473685</c:v>
                </c:pt>
                <c:pt idx="2">
                  <c:v>89.80263157894737</c:v>
                </c:pt>
                <c:pt idx="3">
                  <c:v>85.85526315789474</c:v>
                </c:pt>
                <c:pt idx="4">
                  <c:v>79.276315789473685</c:v>
                </c:pt>
              </c:numCache>
            </c:numRef>
          </c:val>
          <c:extLst>
            <c:ext xmlns:c16="http://schemas.microsoft.com/office/drawing/2014/chart" uri="{C3380CC4-5D6E-409C-BE32-E72D297353CC}">
              <c16:uniqueId val="{0000000C-F709-4DEC-AF7A-62D7864DC82C}"/>
            </c:ext>
          </c:extLst>
        </c:ser>
        <c:ser>
          <c:idx val="3"/>
          <c:order val="3"/>
          <c:spPr>
            <a:solidFill>
              <a:srgbClr val="42BE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Arkusz1!$E$2:$E$6</c:f>
              <c:numCache>
                <c:formatCode>0.0</c:formatCode>
                <c:ptCount val="5"/>
                <c:pt idx="0">
                  <c:v>100</c:v>
                </c:pt>
                <c:pt idx="1">
                  <c:v>95.675675675675677</c:v>
                </c:pt>
                <c:pt idx="2">
                  <c:v>90.810810810810821</c:v>
                </c:pt>
                <c:pt idx="3">
                  <c:v>81.621621621621614</c:v>
                </c:pt>
                <c:pt idx="4">
                  <c:v>79.459459459459453</c:v>
                </c:pt>
              </c:numCache>
            </c:numRef>
          </c:val>
          <c:extLst>
            <c:ext xmlns:c16="http://schemas.microsoft.com/office/drawing/2014/chart" uri="{C3380CC4-5D6E-409C-BE32-E72D297353CC}">
              <c16:uniqueId val="{0000000D-F709-4DEC-AF7A-62D7864DC82C}"/>
            </c:ext>
          </c:extLst>
        </c:ser>
        <c:ser>
          <c:idx val="4"/>
          <c:order val="4"/>
          <c:spPr>
            <a:solidFill>
              <a:srgbClr val="318F8E"/>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Arkusz1!$F$2:$F$6</c:f>
              <c:numCache>
                <c:formatCode>0.0</c:formatCode>
                <c:ptCount val="5"/>
                <c:pt idx="0">
                  <c:v>97.46192893401016</c:v>
                </c:pt>
                <c:pt idx="1">
                  <c:v>97.969543147208128</c:v>
                </c:pt>
                <c:pt idx="2">
                  <c:v>92.89340101522842</c:v>
                </c:pt>
                <c:pt idx="3">
                  <c:v>86.802030456852791</c:v>
                </c:pt>
                <c:pt idx="4">
                  <c:v>77.157360406091371</c:v>
                </c:pt>
              </c:numCache>
            </c:numRef>
          </c:val>
          <c:extLst>
            <c:ext xmlns:c16="http://schemas.microsoft.com/office/drawing/2014/chart" uri="{C3380CC4-5D6E-409C-BE32-E72D297353CC}">
              <c16:uniqueId val="{0000000E-F709-4DEC-AF7A-62D7864DC82C}"/>
            </c:ext>
          </c:extLst>
        </c:ser>
        <c:ser>
          <c:idx val="5"/>
          <c:order val="5"/>
          <c:spPr>
            <a:solidFill>
              <a:srgbClr val="004A68"/>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Arkusz1!$G$2:$G$6</c:f>
              <c:numCache>
                <c:formatCode>0.0</c:formatCode>
                <c:ptCount val="5"/>
                <c:pt idx="0">
                  <c:v>98.94736842105263</c:v>
                </c:pt>
                <c:pt idx="1">
                  <c:v>96.84210526315789</c:v>
                </c:pt>
                <c:pt idx="2">
                  <c:v>94.73684210526315</c:v>
                </c:pt>
                <c:pt idx="3">
                  <c:v>91.578947368421055</c:v>
                </c:pt>
                <c:pt idx="4">
                  <c:v>72.631578947368425</c:v>
                </c:pt>
              </c:numCache>
            </c:numRef>
          </c:val>
          <c:extLst>
            <c:ext xmlns:c16="http://schemas.microsoft.com/office/drawing/2014/chart" uri="{C3380CC4-5D6E-409C-BE32-E72D297353CC}">
              <c16:uniqueId val="{0000000F-F709-4DEC-AF7A-62D7864DC82C}"/>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6051-47BD-AB3A-06D15151CF50}"/>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6051-47BD-AB3A-06D15151CF50}"/>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6051-47BD-AB3A-06D15151CF50}"/>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6051-47BD-AB3A-06D15151CF50}"/>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6051-47BD-AB3A-06D15151CF50}"/>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Arkusz1!$B$7:$B$10</c:f>
              <c:numCache>
                <c:formatCode>0.0</c:formatCode>
                <c:ptCount val="4"/>
                <c:pt idx="0">
                  <c:v>67.2</c:v>
                </c:pt>
                <c:pt idx="1">
                  <c:v>61.6</c:v>
                </c:pt>
                <c:pt idx="2">
                  <c:v>36</c:v>
                </c:pt>
                <c:pt idx="3">
                  <c:v>20.599999999999998</c:v>
                </c:pt>
              </c:numCache>
            </c:numRef>
          </c:val>
          <c:extLst>
            <c:ext xmlns:c16="http://schemas.microsoft.com/office/drawing/2014/chart" uri="{C3380CC4-5D6E-409C-BE32-E72D297353CC}">
              <c16:uniqueId val="{0000000A-6051-47BD-AB3A-06D15151CF50}"/>
            </c:ext>
          </c:extLst>
        </c:ser>
        <c:ser>
          <c:idx val="1"/>
          <c:order val="1"/>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Arkusz1!$C$7:$C$10</c:f>
              <c:numCache>
                <c:formatCode>0.0</c:formatCode>
                <c:ptCount val="4"/>
                <c:pt idx="0">
                  <c:v>62.5</c:v>
                </c:pt>
                <c:pt idx="1">
                  <c:v>63.815789473684212</c:v>
                </c:pt>
                <c:pt idx="2">
                  <c:v>32.236842105263158</c:v>
                </c:pt>
                <c:pt idx="3">
                  <c:v>12.5</c:v>
                </c:pt>
              </c:numCache>
            </c:numRef>
          </c:val>
          <c:extLst>
            <c:ext xmlns:c16="http://schemas.microsoft.com/office/drawing/2014/chart" uri="{C3380CC4-5D6E-409C-BE32-E72D297353CC}">
              <c16:uniqueId val="{0000000B-6051-47BD-AB3A-06D15151CF50}"/>
            </c:ext>
          </c:extLst>
        </c:ser>
        <c:ser>
          <c:idx val="2"/>
          <c:order val="2"/>
          <c:spPr>
            <a:solidFill>
              <a:srgbClr val="B3E5E5"/>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Arkusz1!$D$7:$D$10</c:f>
              <c:numCache>
                <c:formatCode>0.0</c:formatCode>
                <c:ptCount val="4"/>
                <c:pt idx="0">
                  <c:v>68.421052631578945</c:v>
                </c:pt>
                <c:pt idx="1">
                  <c:v>62.5</c:v>
                </c:pt>
                <c:pt idx="2">
                  <c:v>35.19736842105263</c:v>
                </c:pt>
                <c:pt idx="3">
                  <c:v>14.473684210526317</c:v>
                </c:pt>
              </c:numCache>
            </c:numRef>
          </c:val>
          <c:extLst>
            <c:ext xmlns:c16="http://schemas.microsoft.com/office/drawing/2014/chart" uri="{C3380CC4-5D6E-409C-BE32-E72D297353CC}">
              <c16:uniqueId val="{0000000C-6051-47BD-AB3A-06D15151CF50}"/>
            </c:ext>
          </c:extLst>
        </c:ser>
        <c:ser>
          <c:idx val="3"/>
          <c:order val="3"/>
          <c:spPr>
            <a:solidFill>
              <a:srgbClr val="42BE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Arkusz1!$E$7:$E$10</c:f>
              <c:numCache>
                <c:formatCode>0.0</c:formatCode>
                <c:ptCount val="4"/>
                <c:pt idx="0">
                  <c:v>62.162162162162161</c:v>
                </c:pt>
                <c:pt idx="1">
                  <c:v>58.378378378378379</c:v>
                </c:pt>
                <c:pt idx="2">
                  <c:v>32.432432432432435</c:v>
                </c:pt>
                <c:pt idx="3">
                  <c:v>24.324324324324326</c:v>
                </c:pt>
              </c:numCache>
            </c:numRef>
          </c:val>
          <c:extLst>
            <c:ext xmlns:c16="http://schemas.microsoft.com/office/drawing/2014/chart" uri="{C3380CC4-5D6E-409C-BE32-E72D297353CC}">
              <c16:uniqueId val="{0000000D-6051-47BD-AB3A-06D15151CF50}"/>
            </c:ext>
          </c:extLst>
        </c:ser>
        <c:ser>
          <c:idx val="4"/>
          <c:order val="4"/>
          <c:spPr>
            <a:solidFill>
              <a:srgbClr val="318F8E"/>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Arkusz1!$F$7:$F$10</c:f>
              <c:numCache>
                <c:formatCode>0.0</c:formatCode>
                <c:ptCount val="4"/>
                <c:pt idx="0">
                  <c:v>70.558375634517773</c:v>
                </c:pt>
                <c:pt idx="1">
                  <c:v>60.406091370558379</c:v>
                </c:pt>
                <c:pt idx="2">
                  <c:v>40.609137055837564</c:v>
                </c:pt>
                <c:pt idx="3">
                  <c:v>29.441624365482234</c:v>
                </c:pt>
              </c:numCache>
            </c:numRef>
          </c:val>
          <c:extLst>
            <c:ext xmlns:c16="http://schemas.microsoft.com/office/drawing/2014/chart" uri="{C3380CC4-5D6E-409C-BE32-E72D297353CC}">
              <c16:uniqueId val="{0000000E-6051-47BD-AB3A-06D15151CF50}"/>
            </c:ext>
          </c:extLst>
        </c:ser>
        <c:ser>
          <c:idx val="5"/>
          <c:order val="5"/>
          <c:spPr>
            <a:solidFill>
              <a:srgbClr val="004A68"/>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Arkusz1!$G$7:$G$10</c:f>
              <c:numCache>
                <c:formatCode>0.0</c:formatCode>
                <c:ptCount val="4"/>
                <c:pt idx="0">
                  <c:v>74.73684210526315</c:v>
                </c:pt>
                <c:pt idx="1">
                  <c:v>61.05263157894737</c:v>
                </c:pt>
                <c:pt idx="2">
                  <c:v>44.210526315789473</c:v>
                </c:pt>
                <c:pt idx="3">
                  <c:v>29.473684210526311</c:v>
                </c:pt>
              </c:numCache>
            </c:numRef>
          </c:val>
          <c:extLst>
            <c:ext xmlns:c16="http://schemas.microsoft.com/office/drawing/2014/chart" uri="{C3380CC4-5D6E-409C-BE32-E72D297353CC}">
              <c16:uniqueId val="{0000000F-6051-47BD-AB3A-06D15151CF50}"/>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DB66-4A51-8EA9-A72DFB6F06FF}"/>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DB66-4A51-8EA9-A72DFB6F06FF}"/>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DB66-4A51-8EA9-A72DFB6F06FF}"/>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DB66-4A51-8EA9-A72DFB6F06FF}"/>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DB66-4A51-8EA9-A72DFB6F06FF}"/>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Arkusz1!$B$2:$B$6</c:f>
              <c:numCache>
                <c:formatCode>0.0</c:formatCode>
                <c:ptCount val="5"/>
                <c:pt idx="0">
                  <c:v>99.2</c:v>
                </c:pt>
                <c:pt idx="1">
                  <c:v>96.899999999999991</c:v>
                </c:pt>
                <c:pt idx="2">
                  <c:v>89.5</c:v>
                </c:pt>
                <c:pt idx="3">
                  <c:v>85.7</c:v>
                </c:pt>
                <c:pt idx="4">
                  <c:v>77.900000000000006</c:v>
                </c:pt>
              </c:numCache>
            </c:numRef>
          </c:val>
          <c:extLst>
            <c:ext xmlns:c16="http://schemas.microsoft.com/office/drawing/2014/chart" uri="{C3380CC4-5D6E-409C-BE32-E72D297353CC}">
              <c16:uniqueId val="{0000000A-DB66-4A51-8EA9-A72DFB6F06FF}"/>
            </c:ext>
          </c:extLst>
        </c:ser>
        <c:ser>
          <c:idx val="1"/>
          <c:order val="1"/>
          <c:spPr>
            <a:solidFill>
              <a:srgbClr val="4A4669"/>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Arkusz1!$C$2:$C$6</c:f>
              <c:numCache>
                <c:formatCode>0.0</c:formatCode>
                <c:ptCount val="5"/>
                <c:pt idx="0">
                  <c:v>96.428571428571431</c:v>
                </c:pt>
                <c:pt idx="1">
                  <c:v>96.428571428571431</c:v>
                </c:pt>
                <c:pt idx="2">
                  <c:v>85.714285714285708</c:v>
                </c:pt>
                <c:pt idx="3">
                  <c:v>67.857142857142861</c:v>
                </c:pt>
                <c:pt idx="4">
                  <c:v>85.714285714285708</c:v>
                </c:pt>
              </c:numCache>
            </c:numRef>
          </c:val>
          <c:extLst>
            <c:ext xmlns:c16="http://schemas.microsoft.com/office/drawing/2014/chart" uri="{C3380CC4-5D6E-409C-BE32-E72D297353CC}">
              <c16:uniqueId val="{0000000B-DB66-4A51-8EA9-A72DFB6F06FF}"/>
            </c:ext>
          </c:extLst>
        </c:ser>
        <c:ser>
          <c:idx val="2"/>
          <c:order val="2"/>
          <c:spPr>
            <a:solidFill>
              <a:srgbClr val="635D8C"/>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Arkusz1!$D$2:$D$6</c:f>
              <c:numCache>
                <c:formatCode>0.0</c:formatCode>
                <c:ptCount val="5"/>
                <c:pt idx="0">
                  <c:v>99.547511312217196</c:v>
                </c:pt>
                <c:pt idx="1">
                  <c:v>95.02262443438913</c:v>
                </c:pt>
                <c:pt idx="2">
                  <c:v>87.782805429864254</c:v>
                </c:pt>
                <c:pt idx="3">
                  <c:v>84.162895927601809</c:v>
                </c:pt>
                <c:pt idx="4">
                  <c:v>79.185520361990953</c:v>
                </c:pt>
              </c:numCache>
            </c:numRef>
          </c:val>
          <c:extLst>
            <c:ext xmlns:c16="http://schemas.microsoft.com/office/drawing/2014/chart" uri="{C3380CC4-5D6E-409C-BE32-E72D297353CC}">
              <c16:uniqueId val="{0000000C-DB66-4A51-8EA9-A72DFB6F06FF}"/>
            </c:ext>
          </c:extLst>
        </c:ser>
        <c:ser>
          <c:idx val="3"/>
          <c:order val="3"/>
          <c:spPr>
            <a:solidFill>
              <a:srgbClr val="9F9B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Arkusz1!$E$2:$E$6</c:f>
              <c:numCache>
                <c:formatCode>0.0</c:formatCode>
                <c:ptCount val="5"/>
                <c:pt idx="0">
                  <c:v>98.019801980198025</c:v>
                </c:pt>
                <c:pt idx="1">
                  <c:v>97.524752475247524</c:v>
                </c:pt>
                <c:pt idx="2">
                  <c:v>93.069306930693074</c:v>
                </c:pt>
                <c:pt idx="3">
                  <c:v>85.148514851485146</c:v>
                </c:pt>
                <c:pt idx="4">
                  <c:v>78.712871287128721</c:v>
                </c:pt>
              </c:numCache>
            </c:numRef>
          </c:val>
          <c:extLst>
            <c:ext xmlns:c16="http://schemas.microsoft.com/office/drawing/2014/chart" uri="{C3380CC4-5D6E-409C-BE32-E72D297353CC}">
              <c16:uniqueId val="{0000000D-DB66-4A51-8EA9-A72DFB6F06FF}"/>
            </c:ext>
          </c:extLst>
        </c:ser>
        <c:ser>
          <c:idx val="4"/>
          <c:order val="4"/>
          <c:spPr>
            <a:solidFill>
              <a:srgbClr val="8ED8D7"/>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15:layout>
                    <c:manualLayout>
                      <c:w val="3.6567667778606719E-2"/>
                      <c:h val="0.15022217730247064"/>
                    </c:manualLayout>
                  </c15:layout>
                </c:ext>
                <c:ext xmlns:c16="http://schemas.microsoft.com/office/drawing/2014/chart" uri="{C3380CC4-5D6E-409C-BE32-E72D297353CC}">
                  <c16:uniqueId val="{0000000A-9B35-451D-9BA2-41E6B7F9741B}"/>
                </c:ext>
              </c:extLst>
            </c:dLbl>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Arkusz1!$F$2:$F$6</c:f>
              <c:numCache>
                <c:formatCode>0.0</c:formatCode>
                <c:ptCount val="5"/>
                <c:pt idx="0">
                  <c:v>99.509803921568633</c:v>
                </c:pt>
                <c:pt idx="1">
                  <c:v>97.549019607843135</c:v>
                </c:pt>
                <c:pt idx="2">
                  <c:v>90.196078431372555</c:v>
                </c:pt>
                <c:pt idx="3">
                  <c:v>84.803921568627445</c:v>
                </c:pt>
                <c:pt idx="4">
                  <c:v>79.411764705882348</c:v>
                </c:pt>
              </c:numCache>
            </c:numRef>
          </c:val>
          <c:extLst>
            <c:ext xmlns:c16="http://schemas.microsoft.com/office/drawing/2014/chart" uri="{C3380CC4-5D6E-409C-BE32-E72D297353CC}">
              <c16:uniqueId val="{0000000E-DB66-4A51-8EA9-A72DFB6F06FF}"/>
            </c:ext>
          </c:extLst>
        </c:ser>
        <c:ser>
          <c:idx val="5"/>
          <c:order val="5"/>
          <c:spPr>
            <a:solidFill>
              <a:srgbClr val="D9EFD9"/>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gaszenie świateł w nieużywanych pomieszczeniach</c:v>
                </c:pt>
                <c:pt idx="1">
                  <c:v>stosowanie energooszczędnych źródeł światła (żarówki i świetlówki energooszczędne)</c:v>
                </c:pt>
                <c:pt idx="2">
                  <c:v>zakup energooszczędnych urządzeń gospodarstwa domowego (np. pralek, lodówek)</c:v>
                </c:pt>
                <c:pt idx="3">
                  <c:v>uszczelnianie okien</c:v>
                </c:pt>
                <c:pt idx="4">
                  <c:v>przykręcanie kaloryferów (np. podczas wietrzenia mieszkania)</c:v>
                </c:pt>
              </c:strCache>
            </c:strRef>
          </c:cat>
          <c:val>
            <c:numRef>
              <c:f>Arkusz1!$G$2:$G$6</c:f>
              <c:numCache>
                <c:formatCode>0.0</c:formatCode>
                <c:ptCount val="5"/>
                <c:pt idx="0">
                  <c:v>99.661016949152554</c:v>
                </c:pt>
                <c:pt idx="1">
                  <c:v>97.627118644067806</c:v>
                </c:pt>
                <c:pt idx="2">
                  <c:v>88.135593220338976</c:v>
                </c:pt>
                <c:pt idx="3">
                  <c:v>89.491525423728817</c:v>
                </c:pt>
                <c:pt idx="4">
                  <c:v>74.576271186440678</c:v>
                </c:pt>
              </c:numCache>
            </c:numRef>
          </c:val>
          <c:extLst>
            <c:ext xmlns:c16="http://schemas.microsoft.com/office/drawing/2014/chart" uri="{C3380CC4-5D6E-409C-BE32-E72D297353CC}">
              <c16:uniqueId val="{0000000F-DB66-4A51-8EA9-A72DFB6F06FF}"/>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solidFill>
      <a:srgbClr val="FFFFFF"/>
    </a:solidFill>
    <a:ln>
      <a:noFill/>
    </a:ln>
    <a:effectLst/>
  </c:spPr>
  <c:txPr>
    <a:bodyPr/>
    <a:lstStyle/>
    <a:p>
      <a:pPr>
        <a:defRPr/>
      </a:pPr>
      <a:endParaRPr lang="pl-PL"/>
    </a:p>
  </c:txPr>
  <c:externalData r:id="rId4">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C86D-4272-99B8-A8AAACDCAA4F}"/>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C86D-4272-99B8-A8AAACDCAA4F}"/>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86D-4272-99B8-A8AAACDCAA4F}"/>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86D-4272-99B8-A8AAACDCAA4F}"/>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86D-4272-99B8-A8AAACDCAA4F}"/>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Arkusz1!$B$7:$B$10</c:f>
              <c:numCache>
                <c:formatCode>0.0</c:formatCode>
                <c:ptCount val="4"/>
                <c:pt idx="0">
                  <c:v>67.2</c:v>
                </c:pt>
                <c:pt idx="1">
                  <c:v>61.6</c:v>
                </c:pt>
                <c:pt idx="2">
                  <c:v>36</c:v>
                </c:pt>
                <c:pt idx="3">
                  <c:v>20.6</c:v>
                </c:pt>
              </c:numCache>
            </c:numRef>
          </c:val>
          <c:extLst>
            <c:ext xmlns:c16="http://schemas.microsoft.com/office/drawing/2014/chart" uri="{C3380CC4-5D6E-409C-BE32-E72D297353CC}">
              <c16:uniqueId val="{0000000A-C86D-4272-99B8-A8AAACDCAA4F}"/>
            </c:ext>
          </c:extLst>
        </c:ser>
        <c:ser>
          <c:idx val="1"/>
          <c:order val="1"/>
          <c:spPr>
            <a:solidFill>
              <a:srgbClr val="4A4669"/>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Arkusz1!$C$7:$C$10</c:f>
              <c:numCache>
                <c:formatCode>0.0</c:formatCode>
                <c:ptCount val="4"/>
                <c:pt idx="0">
                  <c:v>60.7</c:v>
                </c:pt>
                <c:pt idx="1">
                  <c:v>71.400000000000006</c:v>
                </c:pt>
                <c:pt idx="2">
                  <c:v>46.4</c:v>
                </c:pt>
                <c:pt idx="3">
                  <c:v>21.4</c:v>
                </c:pt>
              </c:numCache>
            </c:numRef>
          </c:val>
          <c:extLst>
            <c:ext xmlns:c16="http://schemas.microsoft.com/office/drawing/2014/chart" uri="{C3380CC4-5D6E-409C-BE32-E72D297353CC}">
              <c16:uniqueId val="{0000000B-C86D-4272-99B8-A8AAACDCAA4F}"/>
            </c:ext>
          </c:extLst>
        </c:ser>
        <c:ser>
          <c:idx val="2"/>
          <c:order val="2"/>
          <c:spPr>
            <a:solidFill>
              <a:srgbClr val="635D8C"/>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Arkusz1!$D$7:$D$10</c:f>
              <c:numCache>
                <c:formatCode>0.0</c:formatCode>
                <c:ptCount val="4"/>
                <c:pt idx="0">
                  <c:v>67</c:v>
                </c:pt>
                <c:pt idx="1">
                  <c:v>66.5</c:v>
                </c:pt>
                <c:pt idx="2">
                  <c:v>36.200000000000003</c:v>
                </c:pt>
                <c:pt idx="3">
                  <c:v>20.8</c:v>
                </c:pt>
              </c:numCache>
            </c:numRef>
          </c:val>
          <c:extLst>
            <c:ext xmlns:c16="http://schemas.microsoft.com/office/drawing/2014/chart" uri="{C3380CC4-5D6E-409C-BE32-E72D297353CC}">
              <c16:uniqueId val="{0000000C-C86D-4272-99B8-A8AAACDCAA4F}"/>
            </c:ext>
          </c:extLst>
        </c:ser>
        <c:ser>
          <c:idx val="3"/>
          <c:order val="3"/>
          <c:spPr>
            <a:solidFill>
              <a:srgbClr val="9F9BBD"/>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Arkusz1!$E$7:$E$10</c:f>
              <c:numCache>
                <c:formatCode>0.0</c:formatCode>
                <c:ptCount val="4"/>
                <c:pt idx="0">
                  <c:v>62.9</c:v>
                </c:pt>
                <c:pt idx="1">
                  <c:v>59.9</c:v>
                </c:pt>
                <c:pt idx="2">
                  <c:v>41.6</c:v>
                </c:pt>
                <c:pt idx="3">
                  <c:v>20.8</c:v>
                </c:pt>
              </c:numCache>
            </c:numRef>
          </c:val>
          <c:extLst>
            <c:ext xmlns:c16="http://schemas.microsoft.com/office/drawing/2014/chart" uri="{C3380CC4-5D6E-409C-BE32-E72D297353CC}">
              <c16:uniqueId val="{0000000D-C86D-4272-99B8-A8AAACDCAA4F}"/>
            </c:ext>
          </c:extLst>
        </c:ser>
        <c:ser>
          <c:idx val="4"/>
          <c:order val="4"/>
          <c:spPr>
            <a:solidFill>
              <a:srgbClr val="8ED8D7"/>
            </a:solidFill>
            <a:ln>
              <a:noFill/>
            </a:ln>
            <a:effectLst/>
          </c:spPr>
          <c:invertIfNegative val="0"/>
          <c:dLbls>
            <c:numFmt formatCode="#,##0" sourceLinked="0"/>
            <c:spPr>
              <a:noFill/>
              <a:ln>
                <a:noFill/>
              </a:ln>
              <a:effectLst/>
            </c:spPr>
            <c:txPr>
              <a:bodyPr rot="0" spcFirstLastPara="1" vertOverflow="clip" horzOverflow="clip" vert="horz" wrap="square" lIns="36576" tIns="18288" rIns="36576" bIns="18288" anchor="ctr" anchorCtr="1">
                <a:spAutoFit/>
              </a:bodyPr>
              <a:lstStyle/>
              <a:p>
                <a:pPr>
                  <a:defRPr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Arkusz1!$F$7:$F$10</c:f>
              <c:numCache>
                <c:formatCode>0.0</c:formatCode>
                <c:ptCount val="4"/>
                <c:pt idx="0">
                  <c:v>65.7</c:v>
                </c:pt>
                <c:pt idx="1">
                  <c:v>61.8</c:v>
                </c:pt>
                <c:pt idx="2">
                  <c:v>34.799999999999997</c:v>
                </c:pt>
                <c:pt idx="3">
                  <c:v>25</c:v>
                </c:pt>
              </c:numCache>
            </c:numRef>
          </c:val>
          <c:extLst>
            <c:ext xmlns:c16="http://schemas.microsoft.com/office/drawing/2014/chart" uri="{C3380CC4-5D6E-409C-BE32-E72D297353CC}">
              <c16:uniqueId val="{0000000E-C86D-4272-99B8-A8AAACDCAA4F}"/>
            </c:ext>
          </c:extLst>
        </c:ser>
        <c:ser>
          <c:idx val="5"/>
          <c:order val="5"/>
          <c:spPr>
            <a:solidFill>
              <a:srgbClr val="D9EFD9"/>
            </a:solidFill>
            <a:ln>
              <a:noFill/>
            </a:ln>
            <a:effectLst/>
          </c:spPr>
          <c:invertIfNegative val="0"/>
          <c:dLbls>
            <c:dLbl>
              <c:idx val="0"/>
              <c:tx>
                <c:rich>
                  <a:bodyPr/>
                  <a:lstStyle/>
                  <a:p>
                    <a:r>
                      <a:rPr lang="en-US"/>
                      <a:t>72</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E66-4749-ACB4-63D06817C505}"/>
                </c:ext>
              </c:extLst>
            </c:dLbl>
            <c:dLbl>
              <c:idx val="2"/>
              <c:tx>
                <c:rich>
                  <a:bodyPr/>
                  <a:lstStyle/>
                  <a:p>
                    <a:r>
                      <a:rPr lang="en-US"/>
                      <a:t>32</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DE66-4749-ACB4-63D06817C505}"/>
                </c:ext>
              </c:extLst>
            </c:dLbl>
            <c:dLbl>
              <c:idx val="3"/>
              <c:tx>
                <c:rich>
                  <a:bodyPr/>
                  <a:lstStyle/>
                  <a:p>
                    <a:r>
                      <a:rPr lang="en-US"/>
                      <a:t>17</a:t>
                    </a:r>
                    <a:endParaRPr lang="en-US" dirty="0"/>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DE66-4749-ACB4-63D06817C50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termomodernizacja tj. ocieplanie ścian, dachu</c:v>
                </c:pt>
                <c:pt idx="1">
                  <c:v>unikanie trybu czuwania (stand by) w urządzeniach RTV/AGD</c:v>
                </c:pt>
                <c:pt idx="2">
                  <c:v>korzystanie z ekonomicznych taryf energetycznych</c:v>
                </c:pt>
                <c:pt idx="3">
                  <c:v>instalacja systemów do pozyskiwania energii ze źródeł odnawialnych (np. panele słoneczne, pompy ciepła)</c:v>
                </c:pt>
              </c:strCache>
            </c:strRef>
          </c:cat>
          <c:val>
            <c:numRef>
              <c:f>Arkusz1!$G$7:$G$10</c:f>
              <c:numCache>
                <c:formatCode>General</c:formatCode>
                <c:ptCount val="4"/>
                <c:pt idx="0">
                  <c:v>71.900000000000006</c:v>
                </c:pt>
                <c:pt idx="1">
                  <c:v>58</c:v>
                </c:pt>
                <c:pt idx="2">
                  <c:v>31.9</c:v>
                </c:pt>
                <c:pt idx="3">
                  <c:v>17.3</c:v>
                </c:pt>
              </c:numCache>
            </c:numRef>
          </c:val>
          <c:extLst>
            <c:ext xmlns:c16="http://schemas.microsoft.com/office/drawing/2014/chart" uri="{C3380CC4-5D6E-409C-BE32-E72D297353CC}">
              <c16:uniqueId val="{0000000F-C86D-4272-99B8-A8AAACDCAA4F}"/>
            </c:ext>
          </c:extLst>
        </c:ser>
        <c:dLbls>
          <c:showLegendKey val="0"/>
          <c:showVal val="1"/>
          <c:showCatName val="0"/>
          <c:showSerName val="0"/>
          <c:showPercent val="0"/>
          <c:showBubbleSize val="0"/>
        </c:dLbls>
        <c:gapWidth val="100"/>
        <c:overlap val="-10"/>
        <c:axId val="671644360"/>
        <c:axId val="671643184"/>
      </c:barChart>
      <c:catAx>
        <c:axId val="671644360"/>
        <c:scaling>
          <c:orientation val="minMax"/>
        </c:scaling>
        <c:delete val="1"/>
        <c:axPos val="b"/>
        <c:numFmt formatCode="General" sourceLinked="1"/>
        <c:majorTickMark val="out"/>
        <c:minorTickMark val="none"/>
        <c:tickLblPos val="nextTo"/>
        <c:crossAx val="671643184"/>
        <c:crosses val="autoZero"/>
        <c:auto val="1"/>
        <c:lblAlgn val="ctr"/>
        <c:lblOffset val="100"/>
        <c:noMultiLvlLbl val="0"/>
      </c:catAx>
      <c:valAx>
        <c:axId val="671643184"/>
        <c:scaling>
          <c:orientation val="minMax"/>
          <c:min val="0"/>
        </c:scaling>
        <c:delete val="1"/>
        <c:axPos val="l"/>
        <c:numFmt formatCode="0.0" sourceLinked="1"/>
        <c:majorTickMark val="out"/>
        <c:minorTickMark val="none"/>
        <c:tickLblPos val="nextTo"/>
        <c:crossAx val="6716443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08343572499901"/>
          <c:y val="0.21227336860961921"/>
          <c:w val="0.58359130778018364"/>
          <c:h val="0.69436434040568284"/>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0</c:formatCode>
                <c:ptCount val="5"/>
                <c:pt idx="0">
                  <c:v>40.1</c:v>
                </c:pt>
                <c:pt idx="1">
                  <c:v>36.1</c:v>
                </c:pt>
                <c:pt idx="2">
                  <c:v>28.4</c:v>
                </c:pt>
                <c:pt idx="3">
                  <c:v>26.400000000000002</c:v>
                </c:pt>
                <c:pt idx="4">
                  <c:v>28.000000000000004</c:v>
                </c:pt>
              </c:numCache>
            </c:numRef>
          </c:val>
          <c:extLst>
            <c:ext xmlns:c16="http://schemas.microsoft.com/office/drawing/2014/chart" uri="{C3380CC4-5D6E-409C-BE32-E72D297353CC}">
              <c16:uniqueId val="{00000000-73F0-4154-9649-D38A5BBF0025}"/>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0</c:formatCode>
                <c:ptCount val="5"/>
                <c:pt idx="0">
                  <c:v>50.5</c:v>
                </c:pt>
                <c:pt idx="1">
                  <c:v>47.599999999999994</c:v>
                </c:pt>
                <c:pt idx="2">
                  <c:v>56.399999999999991</c:v>
                </c:pt>
                <c:pt idx="3">
                  <c:v>62.8</c:v>
                </c:pt>
                <c:pt idx="4">
                  <c:v>60.699999999999996</c:v>
                </c:pt>
              </c:numCache>
            </c:numRef>
          </c:val>
          <c:extLst>
            <c:ext xmlns:c16="http://schemas.microsoft.com/office/drawing/2014/chart" uri="{C3380CC4-5D6E-409C-BE32-E72D297353CC}">
              <c16:uniqueId val="{00000001-73F0-4154-9649-D38A5BBF0025}"/>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0</c:formatCode>
                <c:ptCount val="5"/>
                <c:pt idx="0">
                  <c:v>9.4</c:v>
                </c:pt>
                <c:pt idx="1">
                  <c:v>16.3</c:v>
                </c:pt>
                <c:pt idx="2">
                  <c:v>15.2</c:v>
                </c:pt>
                <c:pt idx="3">
                  <c:v>10.9</c:v>
                </c:pt>
                <c:pt idx="4">
                  <c:v>11.200000000000001</c:v>
                </c:pt>
              </c:numCache>
            </c:numRef>
          </c:val>
          <c:extLst>
            <c:ext xmlns:c16="http://schemas.microsoft.com/office/drawing/2014/chart" uri="{C3380CC4-5D6E-409C-BE32-E72D297353CC}">
              <c16:uniqueId val="{00000002-73F0-4154-9649-D38A5BBF0025}"/>
            </c:ext>
          </c:extLst>
        </c:ser>
        <c:dLbls>
          <c:showLegendKey val="0"/>
          <c:showVal val="1"/>
          <c:showCatName val="0"/>
          <c:showSerName val="0"/>
          <c:showPercent val="0"/>
          <c:showBubbleSize val="0"/>
        </c:dLbls>
        <c:gapWidth val="100"/>
        <c:overlap val="100"/>
        <c:axId val="803175200"/>
        <c:axId val="803182648"/>
      </c:barChart>
      <c:catAx>
        <c:axId val="803175200"/>
        <c:scaling>
          <c:orientation val="minMax"/>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803182648"/>
        <c:crosses val="autoZero"/>
        <c:auto val="1"/>
        <c:lblAlgn val="ctr"/>
        <c:lblOffset val="100"/>
        <c:tickLblSkip val="1"/>
        <c:tickMarkSkip val="1"/>
        <c:noMultiLvlLbl val="0"/>
      </c:catAx>
      <c:valAx>
        <c:axId val="803182648"/>
        <c:scaling>
          <c:orientation val="minMax"/>
        </c:scaling>
        <c:delete val="0"/>
        <c:axPos val="b"/>
        <c:numFmt formatCode="0%" sourceLinked="1"/>
        <c:majorTickMark val="none"/>
        <c:minorTickMark val="none"/>
        <c:tickLblPos val="none"/>
        <c:spPr>
          <a:ln w="9572">
            <a:noFill/>
          </a:ln>
        </c:spPr>
        <c:crossAx val="80317520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2020</c:v>
          </c:tx>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 </c:v>
                </c:pt>
                <c:pt idx="6">
                  <c:v>gospodarka – rozwój ekonomiczny</c:v>
                </c:pt>
                <c:pt idx="7">
                  <c:v>obrona narodowa</c:v>
                </c:pt>
              </c:strCache>
            </c:strRef>
          </c:cat>
          <c:val>
            <c:numRef>
              <c:f>Arkusz1!$B$2:$B$9</c:f>
              <c:numCache>
                <c:formatCode>General</c:formatCode>
                <c:ptCount val="8"/>
                <c:pt idx="0">
                  <c:v>48</c:v>
                </c:pt>
                <c:pt idx="1">
                  <c:v>15</c:v>
                </c:pt>
                <c:pt idx="2">
                  <c:v>6</c:v>
                </c:pt>
                <c:pt idx="3">
                  <c:v>9</c:v>
                </c:pt>
                <c:pt idx="4">
                  <c:v>52</c:v>
                </c:pt>
                <c:pt idx="5">
                  <c:v>9</c:v>
                </c:pt>
                <c:pt idx="6">
                  <c:v>20</c:v>
                </c:pt>
                <c:pt idx="7">
                  <c:v>1</c:v>
                </c:pt>
              </c:numCache>
            </c:numRef>
          </c:val>
          <c:extLst>
            <c:ext xmlns:c16="http://schemas.microsoft.com/office/drawing/2014/chart" uri="{C3380CC4-5D6E-409C-BE32-E72D297353CC}">
              <c16:uniqueId val="{0000000A-B226-42BB-835E-EEA220BB69B6}"/>
            </c:ext>
          </c:extLst>
        </c:ser>
        <c:ser>
          <c:idx val="1"/>
          <c:order val="1"/>
          <c:tx>
            <c:v>2022</c:v>
          </c:tx>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l">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 </c:v>
                </c:pt>
                <c:pt idx="6">
                  <c:v>gospodarka – rozwój ekonomiczny</c:v>
                </c:pt>
                <c:pt idx="7">
                  <c:v>obrona narodowa</c:v>
                </c:pt>
              </c:strCache>
            </c:strRef>
          </c:cat>
          <c:val>
            <c:numRef>
              <c:f>Arkusz1!$C$2:$C$9</c:f>
              <c:numCache>
                <c:formatCode>_-* #\ ##0_-;\-* #\ ##0_-;_-* "-"??_-;_-@_-</c:formatCode>
                <c:ptCount val="8"/>
                <c:pt idx="0">
                  <c:v>52.3</c:v>
                </c:pt>
                <c:pt idx="1">
                  <c:v>30.9</c:v>
                </c:pt>
                <c:pt idx="2">
                  <c:v>29.8</c:v>
                </c:pt>
                <c:pt idx="3">
                  <c:v>29.5</c:v>
                </c:pt>
                <c:pt idx="4">
                  <c:v>23.8</c:v>
                </c:pt>
                <c:pt idx="5">
                  <c:v>21.2</c:v>
                </c:pt>
                <c:pt idx="6">
                  <c:v>20.2</c:v>
                </c:pt>
                <c:pt idx="7">
                  <c:v>10.5</c:v>
                </c:pt>
              </c:numCache>
            </c:numRef>
          </c:val>
          <c:extLst>
            <c:ext xmlns:c16="http://schemas.microsoft.com/office/drawing/2014/chart" uri="{C3380CC4-5D6E-409C-BE32-E72D297353CC}">
              <c16:uniqueId val="{0000000D-B226-42BB-835E-EEA220BB69B6}"/>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General"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84917375304344345"/>
          <c:y val="3.3663437800626798E-2"/>
          <c:w val="0.14153263806893931"/>
          <c:h val="0.1950413279064023"/>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44922724449050955"/>
          <c:w val="0.75629872698460399"/>
          <c:h val="0.4574103606718622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Arkusz1!$B$2:$B$7</c:f>
              <c:numCache>
                <c:formatCode>0</c:formatCode>
                <c:ptCount val="6"/>
                <c:pt idx="0">
                  <c:v>32.6</c:v>
                </c:pt>
                <c:pt idx="1">
                  <c:v>33.515190279396506</c:v>
                </c:pt>
                <c:pt idx="2">
                  <c:v>3</c:v>
                </c:pt>
                <c:pt idx="3" formatCode="_-* #\ ##0\ _z_ł_-;\-* #\ ##0\ _z_ł_-;_-* &quot;-&quot;??\ _z_ł_-;_-@_-">
                  <c:v>12</c:v>
                </c:pt>
                <c:pt idx="4" formatCode="_-* #\ ##0\ _z_ł_-;\-* #\ ##0\ _z_ł_-;_-* &quot;-&quot;??\ _z_ł_-;_-@_-">
                  <c:v>16</c:v>
                </c:pt>
                <c:pt idx="5" formatCode="_-* #\ ##0\ _z_ł_-;\-* #\ ##0\ _z_ł_-;_-* &quot;-&quot;??\ _z_ł_-;_-@_-">
                  <c:v>19</c:v>
                </c:pt>
              </c:numCache>
            </c:numRef>
          </c:val>
          <c:extLst>
            <c:ext xmlns:c16="http://schemas.microsoft.com/office/drawing/2014/chart" uri="{C3380CC4-5D6E-409C-BE32-E72D297353CC}">
              <c16:uniqueId val="{00000000-1E1B-4137-83FF-EC8D1BBF5053}"/>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Arkusz1!$C$2:$C$7</c:f>
              <c:numCache>
                <c:formatCode>0</c:formatCode>
                <c:ptCount val="6"/>
                <c:pt idx="0">
                  <c:v>55.2</c:v>
                </c:pt>
                <c:pt idx="1">
                  <c:v>61.464654390596877</c:v>
                </c:pt>
                <c:pt idx="2">
                  <c:v>71</c:v>
                </c:pt>
                <c:pt idx="3" formatCode="_-* #\ ##0\ _z_ł_-;\-* #\ ##0\ _z_ł_-;_-* &quot;-&quot;??\ _z_ł_-;_-@_-">
                  <c:v>75</c:v>
                </c:pt>
                <c:pt idx="4" formatCode="_-* #\ ##0\ _z_ł_-;\-* #\ ##0\ _z_ł_-;_-* &quot;-&quot;??\ _z_ł_-;_-@_-">
                  <c:v>70</c:v>
                </c:pt>
                <c:pt idx="5" formatCode="_-* #\ ##0\ _z_ł_-;\-* #\ ##0\ _z_ł_-;_-* &quot;-&quot;??\ _z_ł_-;_-@_-">
                  <c:v>71</c:v>
                </c:pt>
              </c:numCache>
            </c:numRef>
          </c:val>
          <c:extLst>
            <c:ext xmlns:c16="http://schemas.microsoft.com/office/drawing/2014/chart" uri="{C3380CC4-5D6E-409C-BE32-E72D297353CC}">
              <c16:uniqueId val="{00000001-1E1B-4137-83FF-EC8D1BBF5053}"/>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2022</c:v>
                </c:pt>
                <c:pt idx="1">
                  <c:v>2020</c:v>
                </c:pt>
                <c:pt idx="2" formatCode="General">
                  <c:v>2018</c:v>
                </c:pt>
                <c:pt idx="3" formatCode="General">
                  <c:v>2014</c:v>
                </c:pt>
                <c:pt idx="4" formatCode="General">
                  <c:v>2013</c:v>
                </c:pt>
                <c:pt idx="5" formatCode="General">
                  <c:v>2012</c:v>
                </c:pt>
              </c:numCache>
            </c:numRef>
          </c:cat>
          <c:val>
            <c:numRef>
              <c:f>Arkusz1!$D$2:$D$7</c:f>
              <c:numCache>
                <c:formatCode>0</c:formatCode>
                <c:ptCount val="6"/>
                <c:pt idx="0">
                  <c:v>12.2</c:v>
                </c:pt>
                <c:pt idx="1">
                  <c:v>5.0201553300064781</c:v>
                </c:pt>
                <c:pt idx="2">
                  <c:v>26</c:v>
                </c:pt>
                <c:pt idx="3" formatCode="_-* #\ ##0\ _z_ł_-;\-* #\ ##0\ _z_ł_-;_-* &quot;-&quot;??\ _z_ł_-;_-@_-">
                  <c:v>14</c:v>
                </c:pt>
                <c:pt idx="4" formatCode="_-* #\ ##0\ _z_ł_-;\-* #\ ##0\ _z_ł_-;_-* &quot;-&quot;??\ _z_ł_-;_-@_-">
                  <c:v>14</c:v>
                </c:pt>
                <c:pt idx="5" formatCode="_-* #\ ##0\ _z_ł_-;\-* #\ ##0\ _z_ł_-;_-* &quot;-&quot;??\ _z_ł_-;_-@_-">
                  <c:v>10</c:v>
                </c:pt>
              </c:numCache>
            </c:numRef>
          </c:val>
          <c:extLst>
            <c:ext xmlns:c16="http://schemas.microsoft.com/office/drawing/2014/chart" uri="{C3380CC4-5D6E-409C-BE32-E72D297353CC}">
              <c16:uniqueId val="{00000002-1E1B-4137-83FF-EC8D1BBF5053}"/>
            </c:ext>
          </c:extLst>
        </c:ser>
        <c:dLbls>
          <c:showLegendKey val="0"/>
          <c:showVal val="1"/>
          <c:showCatName val="0"/>
          <c:showSerName val="0"/>
          <c:showPercent val="0"/>
          <c:showBubbleSize val="0"/>
        </c:dLbls>
        <c:gapWidth val="100"/>
        <c:overlap val="100"/>
        <c:axId val="803178336"/>
        <c:axId val="803185392"/>
      </c:barChart>
      <c:catAx>
        <c:axId val="803178336"/>
        <c:scaling>
          <c:orientation val="maxMin"/>
        </c:scaling>
        <c:delete val="0"/>
        <c:axPos val="l"/>
        <c:numFmt formatCode="0" sourceLinked="1"/>
        <c:majorTickMark val="none"/>
        <c:minorTickMark val="none"/>
        <c:tickLblPos val="nextTo"/>
        <c:spPr>
          <a:ln w="9572">
            <a:noFill/>
          </a:ln>
        </c:spPr>
        <c:txPr>
          <a:bodyPr rot="0" vert="horz"/>
          <a:lstStyle/>
          <a:p>
            <a:pPr>
              <a:defRPr sz="800">
                <a:latin typeface="+mj-lt"/>
              </a:defRPr>
            </a:pPr>
            <a:endParaRPr lang="pl-PL"/>
          </a:p>
        </c:txPr>
        <c:crossAx val="803185392"/>
        <c:crosses val="autoZero"/>
        <c:auto val="1"/>
        <c:lblAlgn val="ctr"/>
        <c:lblOffset val="100"/>
        <c:tickLblSkip val="1"/>
        <c:tickMarkSkip val="1"/>
        <c:noMultiLvlLbl val="0"/>
      </c:catAx>
      <c:valAx>
        <c:axId val="803185392"/>
        <c:scaling>
          <c:orientation val="minMax"/>
        </c:scaling>
        <c:delete val="0"/>
        <c:axPos val="t"/>
        <c:numFmt formatCode="0%" sourceLinked="1"/>
        <c:majorTickMark val="none"/>
        <c:minorTickMark val="none"/>
        <c:tickLblPos val="none"/>
        <c:spPr>
          <a:ln w="9572">
            <a:noFill/>
          </a:ln>
        </c:spPr>
        <c:crossAx val="8031783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4CBB-44EA-9250-9774A2AEB06A}"/>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4CBB-44EA-9250-9774A2AEB06A}"/>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4CBB-44EA-9250-9774A2AEB06A}"/>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4CBB-44EA-9250-9774A2AEB06A}"/>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4CBB-44EA-9250-9774A2AEB06A}"/>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CBB-44EA-9250-9774A2AEB06A}"/>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CBB-44EA-9250-9774A2AEB06A}"/>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CBB-44EA-9250-9774A2AEB06A}"/>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4CBB-44EA-9250-9774A2AEB06A}"/>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egendEntry>
        <c:idx val="2"/>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Entry>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59B3-4F74-978A-10492A66B8CD}"/>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59B3-4F74-978A-10492A66B8CD}"/>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59B3-4F74-978A-10492A66B8CD}"/>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59B3-4F74-978A-10492A66B8CD}"/>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59B3-4F74-978A-10492A66B8CD}"/>
              </c:ext>
            </c:extLst>
          </c:dPt>
          <c:dLbls>
            <c:dLbl>
              <c:idx val="0"/>
              <c:layout>
                <c:manualLayout>
                  <c:x val="4.6541031420983276E-3"/>
                  <c:y val="1.39113148534894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9B3-4F74-978A-10492A66B8CD}"/>
                </c:ext>
              </c:extLst>
            </c:dLbl>
            <c:dLbl>
              <c:idx val="2"/>
              <c:layout>
                <c:manualLayout>
                  <c:x val="4.1406031456846766E-3"/>
                  <c:y val="-1.710704985533437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B3-4F74-978A-10492A66B8CD}"/>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9B3-4F74-978A-10492A66B8CD}"/>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9B3-4F74-978A-10492A66B8CD}"/>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0.32600000000000001</c:v>
                </c:pt>
                <c:pt idx="1">
                  <c:v>0.55200000000000005</c:v>
                </c:pt>
                <c:pt idx="2">
                  <c:v>0.122</c:v>
                </c:pt>
              </c:numCache>
            </c:numRef>
          </c:val>
          <c:extLst>
            <c:ext xmlns:c16="http://schemas.microsoft.com/office/drawing/2014/chart" uri="{C3380CC4-5D6E-409C-BE32-E72D297353CC}">
              <c16:uniqueId val="{0000000A-59B3-4F74-978A-10492A66B8CD}"/>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76137957453644"/>
          <c:y val="0.21227336860961921"/>
          <c:w val="0.60681198910081746"/>
          <c:h val="0.69436434040568284"/>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Arkusz1!$B$2:$B$6</c:f>
              <c:numCache>
                <c:formatCode>0</c:formatCode>
                <c:ptCount val="5"/>
                <c:pt idx="0">
                  <c:v>24.099999999999998</c:v>
                </c:pt>
                <c:pt idx="1">
                  <c:v>32.9</c:v>
                </c:pt>
                <c:pt idx="2">
                  <c:v>33.300000000000004</c:v>
                </c:pt>
                <c:pt idx="3">
                  <c:v>36.9</c:v>
                </c:pt>
                <c:pt idx="4">
                  <c:v>35</c:v>
                </c:pt>
              </c:numCache>
            </c:numRef>
          </c:val>
          <c:extLst>
            <c:ext xmlns:c16="http://schemas.microsoft.com/office/drawing/2014/chart" uri="{C3380CC4-5D6E-409C-BE32-E72D297353CC}">
              <c16:uniqueId val="{00000000-860A-47B7-8CCC-69D8BF421B34}"/>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Arkusz1!$C$2:$C$6</c:f>
              <c:numCache>
                <c:formatCode>0</c:formatCode>
                <c:ptCount val="5"/>
                <c:pt idx="0">
                  <c:v>57.999999999999993</c:v>
                </c:pt>
                <c:pt idx="1">
                  <c:v>54.900000000000006</c:v>
                </c:pt>
                <c:pt idx="2">
                  <c:v>60</c:v>
                </c:pt>
                <c:pt idx="3">
                  <c:v>52.400000000000006</c:v>
                </c:pt>
                <c:pt idx="4">
                  <c:v>49</c:v>
                </c:pt>
              </c:numCache>
            </c:numRef>
          </c:val>
          <c:extLst>
            <c:ext xmlns:c16="http://schemas.microsoft.com/office/drawing/2014/chart" uri="{C3380CC4-5D6E-409C-BE32-E72D297353CC}">
              <c16:uniqueId val="{00000001-860A-47B7-8CCC-69D8BF421B34}"/>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Mieszkam sam(a)</c:v>
                </c:pt>
                <c:pt idx="1">
                  <c:v>2 osoby</c:v>
                </c:pt>
                <c:pt idx="2">
                  <c:v>3 osoby</c:v>
                </c:pt>
                <c:pt idx="3">
                  <c:v>4 osoby</c:v>
                </c:pt>
                <c:pt idx="4">
                  <c:v>5 i więcej osób</c:v>
                </c:pt>
              </c:strCache>
            </c:strRef>
          </c:cat>
          <c:val>
            <c:numRef>
              <c:f>Arkusz1!$D$2:$D$6</c:f>
              <c:numCache>
                <c:formatCode>0</c:formatCode>
                <c:ptCount val="5"/>
                <c:pt idx="0">
                  <c:v>17.899999999999999</c:v>
                </c:pt>
                <c:pt idx="1">
                  <c:v>12.2</c:v>
                </c:pt>
                <c:pt idx="2">
                  <c:v>6.7</c:v>
                </c:pt>
                <c:pt idx="3">
                  <c:v>10.7</c:v>
                </c:pt>
                <c:pt idx="4">
                  <c:v>16</c:v>
                </c:pt>
              </c:numCache>
            </c:numRef>
          </c:val>
          <c:extLst>
            <c:ext xmlns:c16="http://schemas.microsoft.com/office/drawing/2014/chart" uri="{C3380CC4-5D6E-409C-BE32-E72D297353CC}">
              <c16:uniqueId val="{00000002-860A-47B7-8CCC-69D8BF421B34}"/>
            </c:ext>
          </c:extLst>
        </c:ser>
        <c:dLbls>
          <c:showLegendKey val="0"/>
          <c:showVal val="1"/>
          <c:showCatName val="0"/>
          <c:showSerName val="0"/>
          <c:showPercent val="0"/>
          <c:showBubbleSize val="0"/>
        </c:dLbls>
        <c:gapWidth val="100"/>
        <c:overlap val="100"/>
        <c:axId val="803178728"/>
        <c:axId val="803185784"/>
      </c:barChart>
      <c:catAx>
        <c:axId val="803178728"/>
        <c:scaling>
          <c:orientation val="minMax"/>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803185784"/>
        <c:crosses val="autoZero"/>
        <c:auto val="1"/>
        <c:lblAlgn val="ctr"/>
        <c:lblOffset val="100"/>
        <c:tickLblSkip val="1"/>
        <c:tickMarkSkip val="1"/>
        <c:noMultiLvlLbl val="0"/>
      </c:catAx>
      <c:valAx>
        <c:axId val="803185784"/>
        <c:scaling>
          <c:orientation val="minMax"/>
        </c:scaling>
        <c:delete val="0"/>
        <c:axPos val="b"/>
        <c:numFmt formatCode="0%" sourceLinked="1"/>
        <c:majorTickMark val="none"/>
        <c:minorTickMark val="none"/>
        <c:tickLblPos val="none"/>
        <c:spPr>
          <a:ln w="9572">
            <a:noFill/>
          </a:ln>
        </c:spPr>
        <c:crossAx val="80317872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015049891"/>
          <c:y val="0.45288255660301602"/>
          <c:w val="0.75629872698460399"/>
          <c:h val="0.4574103606718622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2022</c:v>
                </c:pt>
                <c:pt idx="1">
                  <c:v>2020</c:v>
                </c:pt>
                <c:pt idx="2" formatCode="General">
                  <c:v>2018</c:v>
                </c:pt>
                <c:pt idx="3" formatCode="General">
                  <c:v>2014</c:v>
                </c:pt>
                <c:pt idx="4" formatCode="General">
                  <c:v>2013</c:v>
                </c:pt>
              </c:numCache>
            </c:numRef>
          </c:cat>
          <c:val>
            <c:numRef>
              <c:f>Arkusz1!$B$2:$B$6</c:f>
              <c:numCache>
                <c:formatCode>0</c:formatCode>
                <c:ptCount val="5"/>
                <c:pt idx="0">
                  <c:v>66</c:v>
                </c:pt>
                <c:pt idx="1">
                  <c:v>78.371903254801225</c:v>
                </c:pt>
                <c:pt idx="2" formatCode="_-* #\ ##0\ _z_ł_-;\-* #\ ##0\ _z_ł_-;_-* &quot;-&quot;??\ _z_ł_-;_-@_-">
                  <c:v>20</c:v>
                </c:pt>
                <c:pt idx="3" formatCode="_-* #\ ##0\ _z_ł_-;\-* #\ ##0\ _z_ł_-;_-* &quot;-&quot;??\ _z_ł_-;_-@_-">
                  <c:v>21</c:v>
                </c:pt>
                <c:pt idx="4" formatCode="_-* #\ ##0\ _z_ł_-;\-* #\ ##0\ _z_ł_-;_-* &quot;-&quot;??\ _z_ł_-;_-@_-">
                  <c:v>18</c:v>
                </c:pt>
              </c:numCache>
            </c:numRef>
          </c:val>
          <c:extLst>
            <c:ext xmlns:c16="http://schemas.microsoft.com/office/drawing/2014/chart" uri="{C3380CC4-5D6E-409C-BE32-E72D297353CC}">
              <c16:uniqueId val="{00000000-9527-4996-BB1A-469E97C6BF2F}"/>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2022</c:v>
                </c:pt>
                <c:pt idx="1">
                  <c:v>2020</c:v>
                </c:pt>
                <c:pt idx="2" formatCode="General">
                  <c:v>2018</c:v>
                </c:pt>
                <c:pt idx="3" formatCode="General">
                  <c:v>2014</c:v>
                </c:pt>
                <c:pt idx="4" formatCode="General">
                  <c:v>2013</c:v>
                </c:pt>
              </c:numCache>
            </c:numRef>
          </c:cat>
          <c:val>
            <c:numRef>
              <c:f>Arkusz1!$C$2:$C$6</c:f>
              <c:numCache>
                <c:formatCode>0</c:formatCode>
                <c:ptCount val="5"/>
                <c:pt idx="0">
                  <c:v>24.9</c:v>
                </c:pt>
                <c:pt idx="1">
                  <c:v>15.673127504075184</c:v>
                </c:pt>
                <c:pt idx="2" formatCode="_-* #\ ##0\ _z_ł_-;\-* #\ ##0\ _z_ł_-;_-* &quot;-&quot;??\ _z_ł_-;_-@_-">
                  <c:v>48</c:v>
                </c:pt>
                <c:pt idx="3" formatCode="_-* #\ ##0\ _z_ł_-;\-* #\ ##0\ _z_ł_-;_-* &quot;-&quot;??\ _z_ł_-;_-@_-">
                  <c:v>64</c:v>
                </c:pt>
                <c:pt idx="4" formatCode="_-* #\ ##0\ _z_ł_-;\-* #\ ##0\ _z_ł_-;_-* &quot;-&quot;??\ _z_ł_-;_-@_-">
                  <c:v>67</c:v>
                </c:pt>
              </c:numCache>
            </c:numRef>
          </c:val>
          <c:extLst>
            <c:ext xmlns:c16="http://schemas.microsoft.com/office/drawing/2014/chart" uri="{C3380CC4-5D6E-409C-BE32-E72D297353CC}">
              <c16:uniqueId val="{00000001-9527-4996-BB1A-469E97C6BF2F}"/>
            </c:ext>
          </c:extLst>
        </c:ser>
        <c:ser>
          <c:idx val="1"/>
          <c:order val="2"/>
          <c:tx>
            <c:strRef>
              <c:f>Arkusz1!$D$1</c:f>
              <c:strCache>
                <c:ptCount val="1"/>
                <c:pt idx="0">
                  <c:v>trudno powiedzieć</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2022</c:v>
                </c:pt>
                <c:pt idx="1">
                  <c:v>2020</c:v>
                </c:pt>
                <c:pt idx="2" formatCode="General">
                  <c:v>2018</c:v>
                </c:pt>
                <c:pt idx="3" formatCode="General">
                  <c:v>2014</c:v>
                </c:pt>
                <c:pt idx="4" formatCode="General">
                  <c:v>2013</c:v>
                </c:pt>
              </c:numCache>
            </c:numRef>
          </c:cat>
          <c:val>
            <c:numRef>
              <c:f>Arkusz1!$D$2:$D$6</c:f>
              <c:numCache>
                <c:formatCode>0</c:formatCode>
                <c:ptCount val="5"/>
                <c:pt idx="0">
                  <c:v>9.1</c:v>
                </c:pt>
                <c:pt idx="1">
                  <c:v>5.9549692411234991</c:v>
                </c:pt>
                <c:pt idx="2" formatCode="_-* #\ ##0\ _z_ł_-;\-* #\ ##0\ _z_ł_-;_-* &quot;-&quot;??\ _z_ł_-;_-@_-">
                  <c:v>32</c:v>
                </c:pt>
                <c:pt idx="3" formatCode="_-* #\ ##0\ _z_ł_-;\-* #\ ##0\ _z_ł_-;_-* &quot;-&quot;??\ _z_ł_-;_-@_-">
                  <c:v>15</c:v>
                </c:pt>
                <c:pt idx="4" formatCode="_-* #\ ##0\ _z_ł_-;\-* #\ ##0\ _z_ł_-;_-* &quot;-&quot;??\ _z_ł_-;_-@_-">
                  <c:v>15</c:v>
                </c:pt>
              </c:numCache>
            </c:numRef>
          </c:val>
          <c:extLst>
            <c:ext xmlns:c16="http://schemas.microsoft.com/office/drawing/2014/chart" uri="{C3380CC4-5D6E-409C-BE32-E72D297353CC}">
              <c16:uniqueId val="{00000002-9527-4996-BB1A-469E97C6BF2F}"/>
            </c:ext>
          </c:extLst>
        </c:ser>
        <c:dLbls>
          <c:showLegendKey val="0"/>
          <c:showVal val="1"/>
          <c:showCatName val="0"/>
          <c:showSerName val="0"/>
          <c:showPercent val="0"/>
          <c:showBubbleSize val="0"/>
        </c:dLbls>
        <c:gapWidth val="100"/>
        <c:overlap val="100"/>
        <c:axId val="664913632"/>
        <c:axId val="664914808"/>
      </c:barChart>
      <c:catAx>
        <c:axId val="664913632"/>
        <c:scaling>
          <c:orientation val="maxMin"/>
        </c:scaling>
        <c:delete val="0"/>
        <c:axPos val="l"/>
        <c:numFmt formatCode="0" sourceLinked="1"/>
        <c:majorTickMark val="none"/>
        <c:minorTickMark val="none"/>
        <c:tickLblPos val="nextTo"/>
        <c:spPr>
          <a:ln w="9572">
            <a:noFill/>
          </a:ln>
        </c:spPr>
        <c:txPr>
          <a:bodyPr rot="0" vert="horz"/>
          <a:lstStyle/>
          <a:p>
            <a:pPr>
              <a:defRPr sz="800">
                <a:latin typeface="+mn-lt"/>
              </a:defRPr>
            </a:pPr>
            <a:endParaRPr lang="pl-PL"/>
          </a:p>
        </c:txPr>
        <c:crossAx val="664914808"/>
        <c:crosses val="autoZero"/>
        <c:auto val="1"/>
        <c:lblAlgn val="ctr"/>
        <c:lblOffset val="100"/>
        <c:tickLblSkip val="1"/>
        <c:tickMarkSkip val="1"/>
        <c:noMultiLvlLbl val="0"/>
      </c:catAx>
      <c:valAx>
        <c:axId val="664914808"/>
        <c:scaling>
          <c:orientation val="minMax"/>
        </c:scaling>
        <c:delete val="0"/>
        <c:axPos val="t"/>
        <c:numFmt formatCode="0%" sourceLinked="1"/>
        <c:majorTickMark val="none"/>
        <c:minorTickMark val="none"/>
        <c:tickLblPos val="none"/>
        <c:spPr>
          <a:ln w="9572">
            <a:noFill/>
          </a:ln>
        </c:spPr>
        <c:crossAx val="66491363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6D8-46C1-82D2-5B760C8B34E8}"/>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6D8-46C1-82D2-5B760C8B34E8}"/>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66D8-46C1-82D2-5B760C8B34E8}"/>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66D8-46C1-82D2-5B760C8B34E8}"/>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66D8-46C1-82D2-5B760C8B34E8}"/>
              </c:ext>
            </c:extLst>
          </c:dPt>
          <c:dLbls>
            <c:dLbl>
              <c:idx val="0"/>
              <c:layout>
                <c:manualLayout>
                  <c:x val="1.2935309433467681E-2"/>
                  <c:y val="-1.5948608016213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6D8-46C1-82D2-5B760C8B34E8}"/>
                </c:ext>
              </c:extLst>
            </c:dLbl>
            <c:dLbl>
              <c:idx val="2"/>
              <c:layout>
                <c:manualLayout>
                  <c:x val="4.1406031456846766E-3"/>
                  <c:y val="-1.710704985533437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6D8-46C1-82D2-5B760C8B34E8}"/>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6D8-46C1-82D2-5B760C8B34E8}"/>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6D8-46C1-82D2-5B760C8B34E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0.66</c:v>
                </c:pt>
                <c:pt idx="1">
                  <c:v>0.249</c:v>
                </c:pt>
                <c:pt idx="2">
                  <c:v>9.0999999999999998E-2</c:v>
                </c:pt>
              </c:numCache>
            </c:numRef>
          </c:val>
          <c:extLst>
            <c:ext xmlns:c16="http://schemas.microsoft.com/office/drawing/2014/chart" uri="{C3380CC4-5D6E-409C-BE32-E72D297353CC}">
              <c16:uniqueId val="{0000000A-66D8-46C1-82D2-5B760C8B34E8}"/>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76137957453644"/>
          <c:y val="0.21227336860961921"/>
          <c:w val="0.60681198910081746"/>
          <c:h val="0.69436434040568284"/>
        </c:manualLayout>
      </c:layout>
      <c:barChart>
        <c:barDir val="bar"/>
        <c:grouping val="percentStacked"/>
        <c:varyColors val="0"/>
        <c:ser>
          <c:idx val="8"/>
          <c:order val="0"/>
          <c:tx>
            <c:strRef>
              <c:f>Arkusz1!$B$1</c:f>
              <c:strCache>
                <c:ptCount val="1"/>
                <c:pt idx="0">
                  <c:v>Kolumna1</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Arkusz1!$B$2:$B$4</c:f>
              <c:numCache>
                <c:formatCode>0</c:formatCode>
                <c:ptCount val="3"/>
                <c:pt idx="0">
                  <c:v>55.4</c:v>
                </c:pt>
                <c:pt idx="1">
                  <c:v>70.2</c:v>
                </c:pt>
                <c:pt idx="2">
                  <c:v>72.7</c:v>
                </c:pt>
              </c:numCache>
            </c:numRef>
          </c:val>
          <c:extLst>
            <c:ext xmlns:c16="http://schemas.microsoft.com/office/drawing/2014/chart" uri="{C3380CC4-5D6E-409C-BE32-E72D297353CC}">
              <c16:uniqueId val="{00000000-9E29-453F-973D-5BC9BA2BC203}"/>
            </c:ext>
          </c:extLst>
        </c:ser>
        <c:ser>
          <c:idx val="0"/>
          <c:order val="1"/>
          <c:tx>
            <c:strRef>
              <c:f>Arkusz1!$C$1</c:f>
              <c:strCache>
                <c:ptCount val="1"/>
                <c:pt idx="0">
                  <c:v>Kolumna2</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Arkusz1!$C$2:$C$4</c:f>
              <c:numCache>
                <c:formatCode>0</c:formatCode>
                <c:ptCount val="3"/>
                <c:pt idx="0">
                  <c:v>33.799999999999997</c:v>
                </c:pt>
                <c:pt idx="1">
                  <c:v>21.1</c:v>
                </c:pt>
                <c:pt idx="2">
                  <c:v>19.3</c:v>
                </c:pt>
              </c:numCache>
            </c:numRef>
          </c:val>
          <c:extLst>
            <c:ext xmlns:c16="http://schemas.microsoft.com/office/drawing/2014/chart" uri="{C3380CC4-5D6E-409C-BE32-E72D297353CC}">
              <c16:uniqueId val="{00000001-9E29-453F-973D-5BC9BA2BC203}"/>
            </c:ext>
          </c:extLst>
        </c:ser>
        <c:ser>
          <c:idx val="1"/>
          <c:order val="2"/>
          <c:tx>
            <c:strRef>
              <c:f>Arkusz1!$D$1</c:f>
              <c:strCache>
                <c:ptCount val="1"/>
                <c:pt idx="0">
                  <c:v>Kolumna3</c:v>
                </c:pt>
              </c:strCache>
            </c:strRef>
          </c:tx>
          <c:spPr>
            <a:solidFill>
              <a:srgbClr val="595959"/>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Arkusz1!$A$2:$A$4</c:f>
              <c:strCache>
                <c:ptCount val="3"/>
                <c:pt idx="0">
                  <c:v>do 2000 zł</c:v>
                </c:pt>
                <c:pt idx="1">
                  <c:v>od 2000 zł do 4500 zł</c:v>
                </c:pt>
                <c:pt idx="2">
                  <c:v>pow. 4500 zł</c:v>
                </c:pt>
              </c:strCache>
            </c:strRef>
          </c:cat>
          <c:val>
            <c:numRef>
              <c:f>Arkusz1!$D$2:$D$4</c:f>
              <c:numCache>
                <c:formatCode>0</c:formatCode>
                <c:ptCount val="3"/>
                <c:pt idx="0">
                  <c:v>10.8</c:v>
                </c:pt>
                <c:pt idx="1">
                  <c:v>8.6999999999999993</c:v>
                </c:pt>
                <c:pt idx="2">
                  <c:v>8</c:v>
                </c:pt>
              </c:numCache>
            </c:numRef>
          </c:val>
          <c:extLst>
            <c:ext xmlns:c16="http://schemas.microsoft.com/office/drawing/2014/chart" uri="{C3380CC4-5D6E-409C-BE32-E72D297353CC}">
              <c16:uniqueId val="{00000002-9E29-453F-973D-5BC9BA2BC203}"/>
            </c:ext>
          </c:extLst>
        </c:ser>
        <c:dLbls>
          <c:showLegendKey val="0"/>
          <c:showVal val="1"/>
          <c:showCatName val="0"/>
          <c:showSerName val="0"/>
          <c:showPercent val="0"/>
          <c:showBubbleSize val="0"/>
        </c:dLbls>
        <c:gapWidth val="134"/>
        <c:overlap val="100"/>
        <c:axId val="664916768"/>
        <c:axId val="664917160"/>
      </c:barChart>
      <c:catAx>
        <c:axId val="664916768"/>
        <c:scaling>
          <c:orientation val="maxMin"/>
        </c:scaling>
        <c:delete val="0"/>
        <c:axPos val="l"/>
        <c:numFmt formatCode="General" sourceLinked="1"/>
        <c:majorTickMark val="out"/>
        <c:minorTickMark val="none"/>
        <c:tickLblPos val="nextTo"/>
        <c:spPr>
          <a:noFill/>
          <a:ln>
            <a:noFill/>
          </a:ln>
        </c:spPr>
        <c:txPr>
          <a:bodyPr/>
          <a:lstStyle/>
          <a:p>
            <a:pPr>
              <a:defRPr sz="900">
                <a:latin typeface="Calibri" panose="020F0502020204030204" pitchFamily="34" charset="0"/>
                <a:cs typeface="Calibri" panose="020F0502020204030204" pitchFamily="34" charset="0"/>
              </a:defRPr>
            </a:pPr>
            <a:endParaRPr lang="pl-PL"/>
          </a:p>
        </c:txPr>
        <c:crossAx val="664917160"/>
        <c:crosses val="autoZero"/>
        <c:auto val="1"/>
        <c:lblAlgn val="ctr"/>
        <c:lblOffset val="100"/>
        <c:tickLblSkip val="1"/>
        <c:tickMarkSkip val="1"/>
        <c:noMultiLvlLbl val="0"/>
      </c:catAx>
      <c:valAx>
        <c:axId val="664917160"/>
        <c:scaling>
          <c:orientation val="minMax"/>
        </c:scaling>
        <c:delete val="0"/>
        <c:axPos val="t"/>
        <c:numFmt formatCode="0%" sourceLinked="1"/>
        <c:majorTickMark val="none"/>
        <c:minorTickMark val="none"/>
        <c:tickLblPos val="none"/>
        <c:spPr>
          <a:ln w="9572">
            <a:noFill/>
          </a:ln>
        </c:spPr>
        <c:crossAx val="6649167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F4C3-4C16-A0DB-FB749CA1B015}"/>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F4C3-4C16-A0DB-FB749CA1B015}"/>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F4C3-4C16-A0DB-FB749CA1B015}"/>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F4C3-4C16-A0DB-FB749CA1B015}"/>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F4C3-4C16-A0DB-FB749CA1B015}"/>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4C3-4C16-A0DB-FB749CA1B015}"/>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4C3-4C16-A0DB-FB749CA1B015}"/>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4C3-4C16-A0DB-FB749CA1B015}"/>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F4C3-4C16-A0DB-FB749CA1B015}"/>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ayout>
        <c:manualLayout>
          <c:xMode val="edge"/>
          <c:yMode val="edge"/>
          <c:x val="0"/>
          <c:y val="0.24241344535676451"/>
          <c:w val="1"/>
          <c:h val="0.75518787042015145"/>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1964-4AEE-9A66-43F2A7B035D4}"/>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1964-4AEE-9A66-43F2A7B035D4}"/>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1964-4AEE-9A66-43F2A7B035D4}"/>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1964-4AEE-9A66-43F2A7B035D4}"/>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1964-4AEE-9A66-43F2A7B035D4}"/>
              </c:ext>
            </c:extLst>
          </c:dPt>
          <c:dLbls>
            <c:dLbl>
              <c:idx val="0"/>
              <c:layout>
                <c:manualLayout>
                  <c:x val="5.1349999641365086E-4"/>
                  <c:y val="1.39113148534893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64-4AEE-9A66-43F2A7B035D4}"/>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964-4AEE-9A66-43F2A7B035D4}"/>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964-4AEE-9A66-43F2A7B035D4}"/>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General</c:formatCode>
                <c:ptCount val="3"/>
              </c:numCache>
            </c:numRef>
          </c:val>
          <c:extLst>
            <c:ext xmlns:c16="http://schemas.microsoft.com/office/drawing/2014/chart" uri="{C3380CC4-5D6E-409C-BE32-E72D297353CC}">
              <c16:uniqueId val="{0000000A-1964-4AEE-9A66-43F2A7B035D4}"/>
            </c:ext>
          </c:extLst>
        </c:ser>
        <c:dLbls>
          <c:showLegendKey val="0"/>
          <c:showVal val="1"/>
          <c:showCatName val="0"/>
          <c:showSerName val="0"/>
          <c:showPercent val="0"/>
          <c:showBubbleSize val="0"/>
          <c:showLeaderLines val="1"/>
        </c:dLbls>
        <c:firstSliceAng val="0"/>
        <c:holeSize val="63"/>
      </c:doughnutChart>
      <c:spPr>
        <a:noFill/>
        <a:ln>
          <a:noFill/>
        </a:ln>
        <a:effectLst/>
      </c:spPr>
    </c:plotArea>
    <c:legend>
      <c:legendPos val="t"/>
      <c:legendEntry>
        <c:idx val="1"/>
        <c:delete val="1"/>
      </c:legendEntry>
      <c:legendEntry>
        <c:idx val="2"/>
        <c:delete val="1"/>
      </c:legendEntry>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6D8-46C1-82D2-5B760C8B34E8}"/>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6D8-46C1-82D2-5B760C8B34E8}"/>
              </c:ext>
            </c:extLst>
          </c:dPt>
          <c:dPt>
            <c:idx val="2"/>
            <c:bubble3D val="0"/>
            <c:spPr>
              <a:solidFill>
                <a:srgbClr val="DEDEDE"/>
              </a:solidFill>
              <a:ln w="19050">
                <a:solidFill>
                  <a:schemeClr val="bg1"/>
                </a:solidFill>
              </a:ln>
              <a:effectLst/>
            </c:spPr>
            <c:extLst>
              <c:ext xmlns:c16="http://schemas.microsoft.com/office/drawing/2014/chart" uri="{C3380CC4-5D6E-409C-BE32-E72D297353CC}">
                <c16:uniqueId val="{00000005-66D8-46C1-82D2-5B760C8B34E8}"/>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66D8-46C1-82D2-5B760C8B34E8}"/>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66D8-46C1-82D2-5B760C8B34E8}"/>
              </c:ext>
            </c:extLst>
          </c:dPt>
          <c:dLbls>
            <c:dLbl>
              <c:idx val="0"/>
              <c:layout>
                <c:manualLayout>
                  <c:x val="1.2935309433467681E-2"/>
                  <c:y val="-1.59486080162137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6D8-46C1-82D2-5B760C8B34E8}"/>
                </c:ext>
              </c:extLst>
            </c:dLbl>
            <c:dLbl>
              <c:idx val="1"/>
              <c:delete val="1"/>
              <c:extLst>
                <c:ext xmlns:c15="http://schemas.microsoft.com/office/drawing/2012/chart" uri="{CE6537A1-D6FC-4f65-9D91-7224C49458BB}"/>
                <c:ext xmlns:c16="http://schemas.microsoft.com/office/drawing/2014/chart" uri="{C3380CC4-5D6E-409C-BE32-E72D297353CC}">
                  <c16:uniqueId val="{00000003-66D8-46C1-82D2-5B760C8B34E8}"/>
                </c:ext>
              </c:extLst>
            </c:dLbl>
            <c:dLbl>
              <c:idx val="2"/>
              <c:delete val="1"/>
              <c:extLst>
                <c:ext xmlns:c15="http://schemas.microsoft.com/office/drawing/2012/chart" uri="{CE6537A1-D6FC-4f65-9D91-7224C49458BB}"/>
                <c:ext xmlns:c16="http://schemas.microsoft.com/office/drawing/2014/chart" uri="{C3380CC4-5D6E-409C-BE32-E72D297353CC}">
                  <c16:uniqueId val="{00000005-66D8-46C1-82D2-5B760C8B34E8}"/>
                </c:ext>
              </c:extLst>
            </c:dLbl>
            <c:dLbl>
              <c:idx val="3"/>
              <c:layout>
                <c:manualLayout>
                  <c:x val="-4.8884873626835801E-2"/>
                  <c:y val="-0.1034987247814435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6D8-46C1-82D2-5B760C8B34E8}"/>
                </c:ext>
              </c:extLst>
            </c:dLbl>
            <c:dLbl>
              <c:idx val="4"/>
              <c:layout>
                <c:manualLayout>
                  <c:x val="-9.3179872365092963E-3"/>
                  <c:y val="-0.12420140870651869"/>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6D8-46C1-82D2-5B760C8B34E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c:v>
                </c:pt>
                <c:pt idx="2">
                  <c:v>trudno powiedzieć</c:v>
                </c:pt>
              </c:strCache>
            </c:strRef>
          </c:cat>
          <c:val>
            <c:numRef>
              <c:f>Arkusz1!$B$2:$B$4</c:f>
              <c:numCache>
                <c:formatCode>###0%</c:formatCode>
                <c:ptCount val="3"/>
                <c:pt idx="0">
                  <c:v>0.78371903254801223</c:v>
                </c:pt>
                <c:pt idx="1">
                  <c:v>0.15673127504075185</c:v>
                </c:pt>
                <c:pt idx="2">
                  <c:v>5.9549692411234992E-2</c:v>
                </c:pt>
              </c:numCache>
            </c:numRef>
          </c:val>
          <c:extLst>
            <c:ext xmlns:c16="http://schemas.microsoft.com/office/drawing/2014/chart" uri="{C3380CC4-5D6E-409C-BE32-E72D297353CC}">
              <c16:uniqueId val="{0000000A-66D8-46C1-82D2-5B760C8B34E8}"/>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43329408329371427"/>
        </c:manualLayout>
      </c:layout>
      <c:barChart>
        <c:barDir val="col"/>
        <c:grouping val="clustered"/>
        <c:varyColors val="0"/>
        <c:ser>
          <c:idx val="0"/>
          <c:order val="0"/>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c:v>
                </c:pt>
                <c:pt idx="3">
                  <c:v>praca, polityka społeczna i rodzinna</c:v>
                </c:pt>
                <c:pt idx="4">
                  <c:v>infrastruktura</c:v>
                </c:pt>
                <c:pt idx="5">
                  <c:v>kultura i dziedzictwo narodowe</c:v>
                </c:pt>
                <c:pt idx="6">
                  <c:v>kultura fizyczna i sport</c:v>
                </c:pt>
              </c:strCache>
            </c:strRef>
          </c:cat>
          <c:val>
            <c:numRef>
              <c:f>Arkusz1!$B$10:$B$16</c:f>
              <c:numCache>
                <c:formatCode>General</c:formatCode>
                <c:ptCount val="7"/>
                <c:pt idx="0">
                  <c:v>7</c:v>
                </c:pt>
                <c:pt idx="1">
                  <c:v>5</c:v>
                </c:pt>
                <c:pt idx="2">
                  <c:v>11</c:v>
                </c:pt>
                <c:pt idx="3">
                  <c:v>16</c:v>
                </c:pt>
                <c:pt idx="4">
                  <c:v>7</c:v>
                </c:pt>
                <c:pt idx="5">
                  <c:v>2</c:v>
                </c:pt>
                <c:pt idx="6">
                  <c:v>0</c:v>
                </c:pt>
              </c:numCache>
            </c:numRef>
          </c:val>
          <c:extLst>
            <c:ext xmlns:c16="http://schemas.microsoft.com/office/drawing/2014/chart" uri="{C3380CC4-5D6E-409C-BE32-E72D297353CC}">
              <c16:uniqueId val="{0000000A-3648-477A-980E-D10D04FDC208}"/>
            </c:ext>
          </c:extLst>
        </c:ser>
        <c:ser>
          <c:idx val="1"/>
          <c:order val="1"/>
          <c:spPr>
            <a:solidFill>
              <a:srgbClr val="A0CC1E"/>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c:v>
                </c:pt>
                <c:pt idx="3">
                  <c:v>praca, polityka społeczna i rodzinna</c:v>
                </c:pt>
                <c:pt idx="4">
                  <c:v>infrastruktura</c:v>
                </c:pt>
                <c:pt idx="5">
                  <c:v>kultura i dziedzictwo narodowe</c:v>
                </c:pt>
                <c:pt idx="6">
                  <c:v>kultura fizyczna i sport</c:v>
                </c:pt>
              </c:strCache>
            </c:strRef>
          </c:cat>
          <c:val>
            <c:numRef>
              <c:f>Arkusz1!$C$10:$C$16</c:f>
              <c:numCache>
                <c:formatCode>General</c:formatCode>
                <c:ptCount val="7"/>
                <c:pt idx="0">
                  <c:v>10</c:v>
                </c:pt>
                <c:pt idx="1">
                  <c:v>10</c:v>
                </c:pt>
                <c:pt idx="2">
                  <c:v>7</c:v>
                </c:pt>
                <c:pt idx="3">
                  <c:v>7</c:v>
                </c:pt>
                <c:pt idx="4">
                  <c:v>6</c:v>
                </c:pt>
                <c:pt idx="5">
                  <c:v>3</c:v>
                </c:pt>
                <c:pt idx="6">
                  <c:v>2</c:v>
                </c:pt>
              </c:numCache>
            </c:numRef>
          </c:val>
          <c:extLst>
            <c:ext xmlns:c16="http://schemas.microsoft.com/office/drawing/2014/chart" uri="{C3380CC4-5D6E-409C-BE32-E72D297353CC}">
              <c16:uniqueId val="{0000000C-3648-477A-980E-D10D04FDC208}"/>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General"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360730426434636E-2"/>
          <c:y val="5.5877221814871939E-2"/>
          <c:w val="0.96001007760797052"/>
          <c:h val="0.90844451186793973"/>
        </c:manualLayout>
      </c:layout>
      <c:barChart>
        <c:barDir val="bar"/>
        <c:grouping val="clustered"/>
        <c:varyColors val="0"/>
        <c:ser>
          <c:idx val="0"/>
          <c:order val="0"/>
          <c:tx>
            <c:strRef>
              <c:f>Arkusz1!$C$3</c:f>
              <c:strCache>
                <c:ptCount val="1"/>
                <c:pt idx="0">
                  <c:v>2022</c:v>
                </c:pt>
              </c:strCache>
            </c:strRef>
          </c:tx>
          <c:spPr>
            <a:solidFill>
              <a:schemeClr val="accent3"/>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750D-4BC9-BEF7-B4CADC3B63B3}"/>
              </c:ext>
            </c:extLst>
          </c:dPt>
          <c:dPt>
            <c:idx val="1"/>
            <c:invertIfNegative val="0"/>
            <c:bubble3D val="0"/>
            <c:extLst>
              <c:ext xmlns:c16="http://schemas.microsoft.com/office/drawing/2014/chart" uri="{C3380CC4-5D6E-409C-BE32-E72D297353CC}">
                <c16:uniqueId val="{00000001-750D-4BC9-BEF7-B4CADC3B63B3}"/>
              </c:ext>
            </c:extLst>
          </c:dPt>
          <c:dPt>
            <c:idx val="2"/>
            <c:invertIfNegative val="0"/>
            <c:bubble3D val="0"/>
            <c:extLst>
              <c:ext xmlns:c16="http://schemas.microsoft.com/office/drawing/2014/chart" uri="{C3380CC4-5D6E-409C-BE32-E72D297353CC}">
                <c16:uniqueId val="{00000002-750D-4BC9-BEF7-B4CADC3B63B3}"/>
              </c:ext>
            </c:extLst>
          </c:dPt>
          <c:dPt>
            <c:idx val="4"/>
            <c:invertIfNegative val="0"/>
            <c:bubble3D val="0"/>
            <c:extLst>
              <c:ext xmlns:c16="http://schemas.microsoft.com/office/drawing/2014/chart" uri="{C3380CC4-5D6E-409C-BE32-E72D297353CC}">
                <c16:uniqueId val="{00000003-750D-4BC9-BEF7-B4CADC3B63B3}"/>
              </c:ext>
            </c:extLst>
          </c:dPt>
          <c:dPt>
            <c:idx val="5"/>
            <c:invertIfNegative val="0"/>
            <c:bubble3D val="0"/>
            <c:extLst>
              <c:ext xmlns:c16="http://schemas.microsoft.com/office/drawing/2014/chart" uri="{C3380CC4-5D6E-409C-BE32-E72D297353CC}">
                <c16:uniqueId val="{00000004-750D-4BC9-BEF7-B4CADC3B63B3}"/>
              </c:ext>
            </c:extLst>
          </c:dPt>
          <c:dPt>
            <c:idx val="6"/>
            <c:invertIfNegative val="0"/>
            <c:bubble3D val="0"/>
            <c:extLst>
              <c:ext xmlns:c16="http://schemas.microsoft.com/office/drawing/2014/chart" uri="{C3380CC4-5D6E-409C-BE32-E72D297353CC}">
                <c16:uniqueId val="{00000005-750D-4BC9-BEF7-B4CADC3B63B3}"/>
              </c:ext>
            </c:extLst>
          </c:dPt>
          <c:dPt>
            <c:idx val="8"/>
            <c:invertIfNegative val="0"/>
            <c:bubble3D val="0"/>
            <c:extLst>
              <c:ext xmlns:c16="http://schemas.microsoft.com/office/drawing/2014/chart" uri="{C3380CC4-5D6E-409C-BE32-E72D297353CC}">
                <c16:uniqueId val="{00000006-750D-4BC9-BEF7-B4CADC3B63B3}"/>
              </c:ext>
            </c:extLst>
          </c:dPt>
          <c:dPt>
            <c:idx val="9"/>
            <c:invertIfNegative val="0"/>
            <c:bubble3D val="0"/>
            <c:extLst>
              <c:ext xmlns:c16="http://schemas.microsoft.com/office/drawing/2014/chart" uri="{C3380CC4-5D6E-409C-BE32-E72D297353CC}">
                <c16:uniqueId val="{00000007-750D-4BC9-BEF7-B4CADC3B63B3}"/>
              </c:ext>
            </c:extLst>
          </c:dPt>
          <c:dPt>
            <c:idx val="10"/>
            <c:invertIfNegative val="0"/>
            <c:bubble3D val="0"/>
            <c:extLst>
              <c:ext xmlns:c16="http://schemas.microsoft.com/office/drawing/2014/chart" uri="{C3380CC4-5D6E-409C-BE32-E72D297353CC}">
                <c16:uniqueId val="{00000008-750D-4BC9-BEF7-B4CADC3B63B3}"/>
              </c:ext>
            </c:extLst>
          </c:dPt>
          <c:dPt>
            <c:idx val="11"/>
            <c:invertIfNegative val="0"/>
            <c:bubble3D val="0"/>
            <c:extLst>
              <c:ext xmlns:c16="http://schemas.microsoft.com/office/drawing/2014/chart" uri="{C3380CC4-5D6E-409C-BE32-E72D297353CC}">
                <c16:uniqueId val="{00000009-750D-4BC9-BEF7-B4CADC3B63B3}"/>
              </c:ext>
            </c:extLst>
          </c:dPt>
          <c:dPt>
            <c:idx val="15"/>
            <c:invertIfNegative val="0"/>
            <c:bubble3D val="0"/>
            <c:extLst>
              <c:ext xmlns:c16="http://schemas.microsoft.com/office/drawing/2014/chart" uri="{C3380CC4-5D6E-409C-BE32-E72D297353CC}">
                <c16:uniqueId val="{0000000A-750D-4BC9-BEF7-B4CADC3B63B3}"/>
              </c:ext>
            </c:extLst>
          </c:dPt>
          <c:dLbls>
            <c:dLbl>
              <c:idx val="0"/>
              <c:layout>
                <c:manualLayout>
                  <c:x val="-6.199410972667993E-2"/>
                  <c:y val="6.8804102594107472E-3"/>
                </c:manualLayout>
              </c:layout>
              <c:numFmt formatCode="#,##0" sourceLinked="0"/>
              <c:spPr>
                <a:noFill/>
                <a:ln>
                  <a:noFill/>
                </a:ln>
                <a:effectLst/>
              </c:spPr>
              <c:txPr>
                <a:bodyPr wrap="square" lIns="38100" tIns="19050" rIns="38100" bIns="19050" anchor="ctr">
                  <a:noAutofit/>
                </a:bodyPr>
                <a:lstStyle/>
                <a:p>
                  <a:pPr>
                    <a:defRPr sz="900" b="1">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layout>
                    <c:manualLayout>
                      <c:w val="0.17119726138406074"/>
                      <c:h val="6.0552033613146629E-2"/>
                    </c:manualLayout>
                  </c15:layout>
                </c:ext>
                <c:ext xmlns:c16="http://schemas.microsoft.com/office/drawing/2014/chart" uri="{C3380CC4-5D6E-409C-BE32-E72D297353CC}">
                  <c16:uniqueId val="{00000000-750D-4BC9-BEF7-B4CADC3B63B3}"/>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750D-4BC9-BEF7-B4CADC3B63B3}"/>
                </c:ext>
              </c:extLst>
            </c:dLbl>
            <c:numFmt formatCode="#,##0" sourceLinked="0"/>
            <c:spPr>
              <a:noFill/>
              <a:ln>
                <a:noFill/>
              </a:ln>
              <a:effectLst/>
            </c:spPr>
            <c:txPr>
              <a:bodyPr wrap="square" lIns="38100" tIns="19050" rIns="38100" bIns="19050" anchor="ctr">
                <a:spAutoFit/>
              </a:bodyPr>
              <a:lstStyle/>
              <a:p>
                <a:pPr>
                  <a:defRPr sz="900" b="1">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Arkusz1!$B$4:$B$7</c:f>
              <c:strCache>
                <c:ptCount val="4"/>
                <c:pt idx="0">
                  <c:v>do 10%</c:v>
                </c:pt>
                <c:pt idx="1">
                  <c:v>od 10 do 20% więcej</c:v>
                </c:pt>
                <c:pt idx="2">
                  <c:v>powyżej 20% więcej</c:v>
                </c:pt>
                <c:pt idx="3">
                  <c:v>trudno powiedzieć</c:v>
                </c:pt>
              </c:strCache>
            </c:strRef>
          </c:cat>
          <c:val>
            <c:numRef>
              <c:f>Arkusz1!$C$4:$C$7</c:f>
              <c:numCache>
                <c:formatCode>General</c:formatCode>
                <c:ptCount val="4"/>
                <c:pt idx="0">
                  <c:v>48</c:v>
                </c:pt>
                <c:pt idx="1">
                  <c:v>34.200000000000003</c:v>
                </c:pt>
                <c:pt idx="2">
                  <c:v>11.7</c:v>
                </c:pt>
                <c:pt idx="3">
                  <c:v>6.1</c:v>
                </c:pt>
              </c:numCache>
            </c:numRef>
          </c:val>
          <c:extLst>
            <c:ext xmlns:c16="http://schemas.microsoft.com/office/drawing/2014/chart" uri="{C3380CC4-5D6E-409C-BE32-E72D297353CC}">
              <c16:uniqueId val="{0000000B-750D-4BC9-BEF7-B4CADC3B63B3}"/>
            </c:ext>
          </c:extLst>
        </c:ser>
        <c:ser>
          <c:idx val="1"/>
          <c:order val="1"/>
          <c:tx>
            <c:strRef>
              <c:f>Arkusz1!$D$3</c:f>
              <c:strCache>
                <c:ptCount val="1"/>
                <c:pt idx="0">
                  <c:v>2020</c:v>
                </c:pt>
              </c:strCache>
            </c:strRef>
          </c:tx>
          <c:spPr>
            <a:solidFill>
              <a:schemeClr val="tx2">
                <a:lumMod val="60000"/>
                <a:lumOff val="40000"/>
              </a:schemeClr>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Arkusz1!$B$4:$B$7</c:f>
              <c:strCache>
                <c:ptCount val="4"/>
                <c:pt idx="0">
                  <c:v>do 10%</c:v>
                </c:pt>
                <c:pt idx="1">
                  <c:v>od 10 do 20% więcej</c:v>
                </c:pt>
                <c:pt idx="2">
                  <c:v>powyżej 20% więcej</c:v>
                </c:pt>
                <c:pt idx="3">
                  <c:v>trudno powiedzieć</c:v>
                </c:pt>
              </c:strCache>
            </c:strRef>
          </c:cat>
          <c:val>
            <c:numRef>
              <c:f>Arkusz1!$D$4:$D$7</c:f>
              <c:numCache>
                <c:formatCode>0</c:formatCode>
                <c:ptCount val="4"/>
                <c:pt idx="0">
                  <c:v>34.4</c:v>
                </c:pt>
                <c:pt idx="1">
                  <c:v>28.2</c:v>
                </c:pt>
                <c:pt idx="2">
                  <c:v>23.9</c:v>
                </c:pt>
                <c:pt idx="3">
                  <c:v>13.5</c:v>
                </c:pt>
              </c:numCache>
            </c:numRef>
          </c:val>
          <c:extLst>
            <c:ext xmlns:c16="http://schemas.microsoft.com/office/drawing/2014/chart" uri="{C3380CC4-5D6E-409C-BE32-E72D297353CC}">
              <c16:uniqueId val="{0000000C-750D-4BC9-BEF7-B4CADC3B63B3}"/>
            </c:ext>
          </c:extLst>
        </c:ser>
        <c:ser>
          <c:idx val="2"/>
          <c:order val="2"/>
          <c:tx>
            <c:strRef>
              <c:f>Arkusz1!$E$3</c:f>
              <c:strCache>
                <c:ptCount val="1"/>
                <c:pt idx="0">
                  <c:v>2018</c:v>
                </c:pt>
              </c:strCache>
            </c:strRef>
          </c:tx>
          <c:spPr>
            <a:solidFill>
              <a:schemeClr val="tx2">
                <a:lumMod val="40000"/>
                <a:lumOff val="60000"/>
              </a:schemeClr>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Arkusz1!$B$4:$B$7</c:f>
              <c:strCache>
                <c:ptCount val="4"/>
                <c:pt idx="0">
                  <c:v>do 10%</c:v>
                </c:pt>
                <c:pt idx="1">
                  <c:v>od 10 do 20% więcej</c:v>
                </c:pt>
                <c:pt idx="2">
                  <c:v>powyżej 20% więcej</c:v>
                </c:pt>
                <c:pt idx="3">
                  <c:v>trudno powiedzieć</c:v>
                </c:pt>
              </c:strCache>
            </c:strRef>
          </c:cat>
          <c:val>
            <c:numRef>
              <c:f>Arkusz1!$E$4:$E$7</c:f>
              <c:numCache>
                <c:formatCode>0</c:formatCode>
                <c:ptCount val="4"/>
                <c:pt idx="0">
                  <c:v>62.1</c:v>
                </c:pt>
                <c:pt idx="1">
                  <c:v>25.2</c:v>
                </c:pt>
                <c:pt idx="2">
                  <c:v>12.7</c:v>
                </c:pt>
                <c:pt idx="3">
                  <c:v>7.7</c:v>
                </c:pt>
              </c:numCache>
            </c:numRef>
          </c:val>
          <c:extLst>
            <c:ext xmlns:c16="http://schemas.microsoft.com/office/drawing/2014/chart" uri="{C3380CC4-5D6E-409C-BE32-E72D297353CC}">
              <c16:uniqueId val="{0000000C-C4BA-40CE-8738-9A061BC33985}"/>
            </c:ext>
          </c:extLst>
        </c:ser>
        <c:ser>
          <c:idx val="3"/>
          <c:order val="3"/>
          <c:tx>
            <c:strRef>
              <c:f>Arkusz1!$F$3</c:f>
              <c:strCache>
                <c:ptCount val="1"/>
                <c:pt idx="0">
                  <c:v>2014</c:v>
                </c:pt>
              </c:strCache>
            </c:strRef>
          </c:tx>
          <c:spPr>
            <a:solidFill>
              <a:schemeClr val="tx2">
                <a:lumMod val="20000"/>
                <a:lumOff val="80000"/>
              </a:schemeClr>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Arkusz1!$B$4:$B$7</c:f>
              <c:strCache>
                <c:ptCount val="4"/>
                <c:pt idx="0">
                  <c:v>do 10%</c:v>
                </c:pt>
                <c:pt idx="1">
                  <c:v>od 10 do 20% więcej</c:v>
                </c:pt>
                <c:pt idx="2">
                  <c:v>powyżej 20% więcej</c:v>
                </c:pt>
                <c:pt idx="3">
                  <c:v>trudno powiedzieć</c:v>
                </c:pt>
              </c:strCache>
            </c:strRef>
          </c:cat>
          <c:val>
            <c:numRef>
              <c:f>Arkusz1!$F$4:$F$7</c:f>
              <c:numCache>
                <c:formatCode>0</c:formatCode>
                <c:ptCount val="4"/>
                <c:pt idx="0">
                  <c:v>60.975609756097498</c:v>
                </c:pt>
                <c:pt idx="1">
                  <c:v>8.7804878048780495</c:v>
                </c:pt>
                <c:pt idx="2">
                  <c:v>1.4634146341463401</c:v>
                </c:pt>
                <c:pt idx="3">
                  <c:v>28.780487804878003</c:v>
                </c:pt>
              </c:numCache>
            </c:numRef>
          </c:val>
          <c:extLst>
            <c:ext xmlns:c16="http://schemas.microsoft.com/office/drawing/2014/chart" uri="{C3380CC4-5D6E-409C-BE32-E72D297353CC}">
              <c16:uniqueId val="{0000000D-C4BA-40CE-8738-9A061BC33985}"/>
            </c:ext>
          </c:extLst>
        </c:ser>
        <c:ser>
          <c:idx val="4"/>
          <c:order val="4"/>
          <c:tx>
            <c:strRef>
              <c:f>Arkusz1!$G$3</c:f>
              <c:strCache>
                <c:ptCount val="1"/>
                <c:pt idx="0">
                  <c:v>2013</c:v>
                </c:pt>
              </c:strCache>
            </c:strRef>
          </c:tx>
          <c:spPr>
            <a:solidFill>
              <a:schemeClr val="accent2">
                <a:lumMod val="20000"/>
                <a:lumOff val="80000"/>
              </a:schemeClr>
            </a:solidFill>
          </c:spPr>
          <c:invertIfNegative val="0"/>
          <c:dLbls>
            <c:spPr>
              <a:noFill/>
              <a:ln>
                <a:noFill/>
              </a:ln>
              <a:effectLst/>
            </c:spPr>
            <c:txPr>
              <a:bodyPr wrap="square" lIns="38100" tIns="19050" rIns="38100" bIns="19050" anchor="ctr">
                <a:spAutoFit/>
              </a:bodyPr>
              <a:lstStyle/>
              <a:p>
                <a:pPr>
                  <a:defRPr sz="900">
                    <a:latin typeface="Calibri" panose="020F0502020204030204" pitchFamily="34" charset="0"/>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Arkusz1!$B$4:$B$7</c:f>
              <c:strCache>
                <c:ptCount val="4"/>
                <c:pt idx="0">
                  <c:v>do 10%</c:v>
                </c:pt>
                <c:pt idx="1">
                  <c:v>od 10 do 20% więcej</c:v>
                </c:pt>
                <c:pt idx="2">
                  <c:v>powyżej 20% więcej</c:v>
                </c:pt>
                <c:pt idx="3">
                  <c:v>trudno powiedzieć</c:v>
                </c:pt>
              </c:strCache>
            </c:strRef>
          </c:cat>
          <c:val>
            <c:numRef>
              <c:f>Arkusz1!$G$4:$G$7</c:f>
              <c:numCache>
                <c:formatCode>0</c:formatCode>
                <c:ptCount val="4"/>
                <c:pt idx="0">
                  <c:v>50.392429270445206</c:v>
                </c:pt>
                <c:pt idx="1">
                  <c:v>20.3236790279194</c:v>
                </c:pt>
                <c:pt idx="2">
                  <c:v>4.7266206890029201</c:v>
                </c:pt>
                <c:pt idx="3">
                  <c:v>24.557271012632601</c:v>
                </c:pt>
              </c:numCache>
            </c:numRef>
          </c:val>
          <c:extLst>
            <c:ext xmlns:c16="http://schemas.microsoft.com/office/drawing/2014/chart" uri="{C3380CC4-5D6E-409C-BE32-E72D297353CC}">
              <c16:uniqueId val="{0000000B-8E4F-4AD6-B74A-D2904CDA7A42}"/>
            </c:ext>
          </c:extLst>
        </c:ser>
        <c:dLbls>
          <c:dLblPos val="outEnd"/>
          <c:showLegendKey val="0"/>
          <c:showVal val="1"/>
          <c:showCatName val="0"/>
          <c:showSerName val="0"/>
          <c:showPercent val="0"/>
          <c:showBubbleSize val="0"/>
        </c:dLbls>
        <c:gapWidth val="80"/>
        <c:overlap val="-20"/>
        <c:axId val="664917944"/>
        <c:axId val="664912456"/>
      </c:barChart>
      <c:catAx>
        <c:axId val="664917944"/>
        <c:scaling>
          <c:orientation val="maxMin"/>
        </c:scaling>
        <c:delete val="0"/>
        <c:axPos val="l"/>
        <c:numFmt formatCode="0.00%" sourceLinked="0"/>
        <c:majorTickMark val="out"/>
        <c:minorTickMark val="none"/>
        <c:tickLblPos val="nextTo"/>
        <c:txPr>
          <a:bodyPr/>
          <a:lstStyle/>
          <a:p>
            <a:pPr>
              <a:defRPr sz="1100"/>
            </a:pPr>
            <a:endParaRPr lang="pl-PL"/>
          </a:p>
        </c:txPr>
        <c:crossAx val="664912456"/>
        <c:crosses val="autoZero"/>
        <c:auto val="1"/>
        <c:lblAlgn val="ctr"/>
        <c:lblOffset val="100"/>
        <c:noMultiLvlLbl val="0"/>
      </c:catAx>
      <c:valAx>
        <c:axId val="664912456"/>
        <c:scaling>
          <c:orientation val="minMax"/>
        </c:scaling>
        <c:delete val="1"/>
        <c:axPos val="b"/>
        <c:numFmt formatCode="####%" sourceLinked="0"/>
        <c:majorTickMark val="out"/>
        <c:minorTickMark val="none"/>
        <c:tickLblPos val="nextTo"/>
        <c:crossAx val="664917944"/>
        <c:crosses val="max"/>
        <c:crossBetween val="between"/>
      </c:valAx>
    </c:plotArea>
    <c:legend>
      <c:legendPos val="r"/>
      <c:legendEntry>
        <c:idx val="0"/>
        <c:txPr>
          <a:bodyPr/>
          <a:lstStyle/>
          <a:p>
            <a:pPr>
              <a:defRPr sz="900" b="1"/>
            </a:pPr>
            <a:endParaRPr lang="pl-PL"/>
          </a:p>
        </c:txPr>
      </c:legendEntry>
      <c:layout>
        <c:manualLayout>
          <c:xMode val="edge"/>
          <c:yMode val="edge"/>
          <c:x val="0.82979192879103691"/>
          <c:y val="0.65228635053700001"/>
          <c:w val="0.13100488555091439"/>
          <c:h val="0.29026362558519581"/>
        </c:manualLayout>
      </c:layout>
      <c:overlay val="0"/>
      <c:txPr>
        <a:bodyPr/>
        <a:lstStyle/>
        <a:p>
          <a:pPr>
            <a:defRPr sz="90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0.11209462068787152"/>
          <c:w val="0.47128116781962359"/>
          <c:h val="0.84965999070110276"/>
        </c:manualLayout>
      </c:layout>
      <c:doughnut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FD21-4B91-BDB6-2F727078A2D0}"/>
              </c:ext>
            </c:extLst>
          </c:dPt>
          <c:dPt>
            <c:idx val="1"/>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3-FD21-4B91-BDB6-2F727078A2D0}"/>
              </c:ext>
            </c:extLst>
          </c:dPt>
          <c:dPt>
            <c:idx val="2"/>
            <c:bubble3D val="0"/>
            <c:spPr>
              <a:solidFill>
                <a:schemeClr val="bg1">
                  <a:lumMod val="85000"/>
                </a:schemeClr>
              </a:solidFill>
              <a:ln w="19050">
                <a:solidFill>
                  <a:schemeClr val="bg1"/>
                </a:solidFill>
              </a:ln>
              <a:effectLst/>
            </c:spPr>
            <c:extLst>
              <c:ext xmlns:c16="http://schemas.microsoft.com/office/drawing/2014/chart" uri="{C3380CC4-5D6E-409C-BE32-E72D297353CC}">
                <c16:uniqueId val="{00000005-FD21-4B91-BDB6-2F727078A2D0}"/>
              </c:ext>
            </c:extLst>
          </c:dPt>
          <c:dPt>
            <c:idx val="3"/>
            <c:bubble3D val="0"/>
            <c:spPr>
              <a:solidFill>
                <a:schemeClr val="accent6"/>
              </a:solidFill>
              <a:ln w="19050">
                <a:solidFill>
                  <a:schemeClr val="bg1"/>
                </a:solidFill>
              </a:ln>
              <a:effectLst/>
            </c:spPr>
            <c:extLst>
              <c:ext xmlns:c16="http://schemas.microsoft.com/office/drawing/2014/chart" uri="{C3380CC4-5D6E-409C-BE32-E72D297353CC}">
                <c16:uniqueId val="{00000007-FD21-4B91-BDB6-2F727078A2D0}"/>
              </c:ext>
            </c:extLst>
          </c:dPt>
          <c:dPt>
            <c:idx val="4"/>
            <c:bubble3D val="0"/>
            <c:spPr>
              <a:solidFill>
                <a:schemeClr val="tx1"/>
              </a:solidFill>
              <a:ln w="19050">
                <a:solidFill>
                  <a:schemeClr val="bg1"/>
                </a:solidFill>
              </a:ln>
              <a:effectLst/>
            </c:spPr>
            <c:extLst>
              <c:ext xmlns:c16="http://schemas.microsoft.com/office/drawing/2014/chart" uri="{C3380CC4-5D6E-409C-BE32-E72D297353CC}">
                <c16:uniqueId val="{00000009-FD21-4B91-BDB6-2F727078A2D0}"/>
              </c:ext>
            </c:extLst>
          </c:dPt>
          <c:dLbls>
            <c:delete val="1"/>
          </c:dLbls>
          <c:cat>
            <c:strRef>
              <c:f>Arkusz1!$A$2:$A$4</c:f>
              <c:strCache>
                <c:ptCount val="3"/>
                <c:pt idx="0">
                  <c:v>tak</c:v>
                </c:pt>
                <c:pt idx="1">
                  <c:v>nie</c:v>
                </c:pt>
                <c:pt idx="2">
                  <c:v>trudno powiedzieć</c:v>
                </c:pt>
              </c:strCache>
            </c:strRef>
          </c:cat>
          <c:val>
            <c:numRef>
              <c:f>Arkusz1!$B$2:$B$4</c:f>
              <c:numCache>
                <c:formatCode>###0%</c:formatCode>
                <c:ptCount val="3"/>
                <c:pt idx="0">
                  <c:v>0.66</c:v>
                </c:pt>
                <c:pt idx="1">
                  <c:v>0.249</c:v>
                </c:pt>
                <c:pt idx="2">
                  <c:v>9.0999999999999998E-2</c:v>
                </c:pt>
              </c:numCache>
            </c:numRef>
          </c:val>
          <c:extLst>
            <c:ext xmlns:c16="http://schemas.microsoft.com/office/drawing/2014/chart" uri="{C3380CC4-5D6E-409C-BE32-E72D297353CC}">
              <c16:uniqueId val="{0000000A-FD21-4B91-BDB6-2F727078A2D0}"/>
            </c:ext>
          </c:extLst>
        </c:ser>
        <c:dLbls>
          <c:showLegendKey val="0"/>
          <c:showVal val="1"/>
          <c:showCatName val="0"/>
          <c:showSerName val="0"/>
          <c:showPercent val="0"/>
          <c:showBubbleSize val="0"/>
          <c:showLeaderLines val="1"/>
        </c:dLbls>
        <c:firstSliceAng val="0"/>
        <c:holeSize val="6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Ogółem</c:v>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Arkusz1!$B$2:$B$9</c:f>
              <c:numCache>
                <c:formatCode>0</c:formatCode>
                <c:ptCount val="8"/>
                <c:pt idx="0">
                  <c:v>52.300000000000004</c:v>
                </c:pt>
                <c:pt idx="1">
                  <c:v>30.9</c:v>
                </c:pt>
                <c:pt idx="2">
                  <c:v>29.799999999999997</c:v>
                </c:pt>
                <c:pt idx="3">
                  <c:v>29.5</c:v>
                </c:pt>
                <c:pt idx="4">
                  <c:v>23.799999999999997</c:v>
                </c:pt>
                <c:pt idx="5">
                  <c:v>21.2</c:v>
                </c:pt>
                <c:pt idx="6">
                  <c:v>20.200000000000003</c:v>
                </c:pt>
                <c:pt idx="7">
                  <c:v>10.5</c:v>
                </c:pt>
              </c:numCache>
            </c:numRef>
          </c:val>
          <c:extLst>
            <c:ext xmlns:c16="http://schemas.microsoft.com/office/drawing/2014/chart" uri="{C3380CC4-5D6E-409C-BE32-E72D297353CC}">
              <c16:uniqueId val="{0000000A-B226-42BB-835E-EEA220BB69B6}"/>
            </c:ext>
          </c:extLst>
        </c:ser>
        <c:ser>
          <c:idx val="1"/>
          <c:order val="1"/>
          <c:tx>
            <c:v>Kobiety</c:v>
          </c:tx>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l">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Arkusz1!$C$2:$C$9</c:f>
              <c:numCache>
                <c:formatCode>0</c:formatCode>
                <c:ptCount val="8"/>
                <c:pt idx="0">
                  <c:v>60.536398467432953</c:v>
                </c:pt>
                <c:pt idx="1">
                  <c:v>34.674329501915707</c:v>
                </c:pt>
                <c:pt idx="2">
                  <c:v>28.35249042145594</c:v>
                </c:pt>
                <c:pt idx="3">
                  <c:v>25.095785440613028</c:v>
                </c:pt>
                <c:pt idx="4">
                  <c:v>26.628352490421459</c:v>
                </c:pt>
                <c:pt idx="5">
                  <c:v>20.88122605363985</c:v>
                </c:pt>
                <c:pt idx="6">
                  <c:v>15.900383141762454</c:v>
                </c:pt>
                <c:pt idx="7">
                  <c:v>7.6628352490421454</c:v>
                </c:pt>
              </c:numCache>
            </c:numRef>
          </c:val>
          <c:extLst>
            <c:ext xmlns:c16="http://schemas.microsoft.com/office/drawing/2014/chart" uri="{C3380CC4-5D6E-409C-BE32-E72D297353CC}">
              <c16:uniqueId val="{0000000D-B226-42BB-835E-EEA220BB69B6}"/>
            </c:ext>
          </c:extLst>
        </c:ser>
        <c:ser>
          <c:idx val="2"/>
          <c:order val="2"/>
          <c:tx>
            <c:v>Mężczyźni</c:v>
          </c:tx>
          <c:spPr>
            <a:solidFill>
              <a:srgbClr val="004B88">
                <a:lumMod val="60000"/>
                <a:lumOff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Arkusz1!$D$2:$D$9</c:f>
              <c:numCache>
                <c:formatCode>0</c:formatCode>
                <c:ptCount val="8"/>
                <c:pt idx="0">
                  <c:v>43.305439330543933</c:v>
                </c:pt>
                <c:pt idx="1">
                  <c:v>26.778242677824267</c:v>
                </c:pt>
                <c:pt idx="2">
                  <c:v>31.380753138075313</c:v>
                </c:pt>
                <c:pt idx="3">
                  <c:v>34.309623430962347</c:v>
                </c:pt>
                <c:pt idx="4">
                  <c:v>20.711297071129707</c:v>
                </c:pt>
                <c:pt idx="5">
                  <c:v>21.548117154811717</c:v>
                </c:pt>
                <c:pt idx="6">
                  <c:v>24.89539748953975</c:v>
                </c:pt>
                <c:pt idx="7">
                  <c:v>13.598326359832635</c:v>
                </c:pt>
              </c:numCache>
            </c:numRef>
          </c:val>
          <c:extLst>
            <c:ext xmlns:c16="http://schemas.microsoft.com/office/drawing/2014/chart" uri="{C3380CC4-5D6E-409C-BE32-E72D297353CC}">
              <c16:uniqueId val="{00000000-A3D9-433B-AFC5-889E79BC782A}"/>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0" sourceLinked="1"/>
        <c:majorTickMark val="out"/>
        <c:minorTickMark val="none"/>
        <c:tickLblPos val="nextTo"/>
        <c:crossAx val="803110128"/>
        <c:crosses val="autoZero"/>
        <c:crossBetween val="between"/>
      </c:valAx>
      <c:spPr>
        <a:noFill/>
        <a:ln>
          <a:noFill/>
        </a:ln>
        <a:effectLst/>
      </c:spPr>
    </c:plotArea>
    <c:legend>
      <c:legendPos val="r"/>
      <c:layout>
        <c:manualLayout>
          <c:xMode val="edge"/>
          <c:yMode val="edge"/>
          <c:x val="0.66175264047649629"/>
          <c:y val="5.6931366319756061E-3"/>
          <c:w val="0.25898665757307771"/>
          <c:h val="0.2242870089669655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6C6B-4F62-A235-7FB8C9661171}"/>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6C6B-4F62-A235-7FB8C9661171}"/>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6C6B-4F62-A235-7FB8C9661171}"/>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6C6B-4F62-A235-7FB8C9661171}"/>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6C6B-4F62-A235-7FB8C966117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6C6B-4F62-A235-7FB8C966117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Arkusz1!$B$3:$B$3</c:f>
              <c:numCache>
                <c:formatCode>0</c:formatCode>
                <c:ptCount val="1"/>
                <c:pt idx="0">
                  <c:v>52.384109070050044</c:v>
                </c:pt>
              </c:numCache>
            </c:numRef>
          </c:val>
          <c:extLst>
            <c:ext xmlns:c16="http://schemas.microsoft.com/office/drawing/2014/chart" uri="{C3380CC4-5D6E-409C-BE32-E72D297353CC}">
              <c16:uniqueId val="{0000000A-6C6B-4F62-A235-7FB8C9661171}"/>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Arkusz1!$C$3:$C$3</c:f>
              <c:numCache>
                <c:formatCode>0</c:formatCode>
                <c:ptCount val="1"/>
                <c:pt idx="0">
                  <c:v>19.913184578401065</c:v>
                </c:pt>
              </c:numCache>
            </c:numRef>
          </c:val>
          <c:extLst>
            <c:ext xmlns:c16="http://schemas.microsoft.com/office/drawing/2014/chart" uri="{C3380CC4-5D6E-409C-BE32-E72D297353CC}">
              <c16:uniqueId val="{0000000B-6C6B-4F62-A235-7FB8C9661171}"/>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Arkusz1!$D$3:$D$3</c:f>
              <c:numCache>
                <c:formatCode>0</c:formatCode>
                <c:ptCount val="1"/>
                <c:pt idx="0">
                  <c:v>41.079177893612595</c:v>
                </c:pt>
              </c:numCache>
            </c:numRef>
          </c:val>
          <c:extLst>
            <c:ext xmlns:c16="http://schemas.microsoft.com/office/drawing/2014/chart" uri="{C3380CC4-5D6E-409C-BE32-E72D297353CC}">
              <c16:uniqueId val="{0000000C-6C6B-4F62-A235-7FB8C9661171}"/>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Arkusz1!$E$3:$E$3</c:f>
              <c:numCache>
                <c:formatCode>0</c:formatCode>
                <c:ptCount val="1"/>
                <c:pt idx="0">
                  <c:v>48.31645088640947</c:v>
                </c:pt>
              </c:numCache>
            </c:numRef>
          </c:val>
          <c:extLst>
            <c:ext xmlns:c16="http://schemas.microsoft.com/office/drawing/2014/chart" uri="{C3380CC4-5D6E-409C-BE32-E72D297353CC}">
              <c16:uniqueId val="{0000000D-6C6B-4F62-A235-7FB8C9661171}"/>
            </c:ext>
          </c:extLst>
        </c:ser>
        <c:ser>
          <c:idx val="4"/>
          <c:order val="4"/>
          <c:spPr>
            <a:solidFill>
              <a:srgbClr val="215F5F"/>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Arkusz1!$A$3:$A$3</c:f>
              <c:strCache>
                <c:ptCount val="1"/>
                <c:pt idx="0">
                  <c:v>ochrona środowiska</c:v>
                </c:pt>
              </c:strCache>
            </c:strRef>
          </c:cat>
          <c:val>
            <c:numRef>
              <c:f>Arkusz1!$F$3:$F$3</c:f>
              <c:numCache>
                <c:formatCode>0</c:formatCode>
                <c:ptCount val="1"/>
                <c:pt idx="0">
                  <c:v>60.239648457046698</c:v>
                </c:pt>
              </c:numCache>
            </c:numRef>
          </c:val>
          <c:extLst>
            <c:ext xmlns:c16="http://schemas.microsoft.com/office/drawing/2014/chart" uri="{C3380CC4-5D6E-409C-BE32-E72D297353CC}">
              <c16:uniqueId val="{0000000E-6C6B-4F62-A235-7FB8C9661171}"/>
            </c:ext>
          </c:extLst>
        </c:ser>
        <c:dLbls>
          <c:showLegendKey val="0"/>
          <c:showVal val="1"/>
          <c:showCatName val="0"/>
          <c:showSerName val="0"/>
          <c:showPercent val="0"/>
          <c:showBubbleSize val="0"/>
        </c:dLbls>
        <c:gapWidth val="100"/>
        <c:overlap val="-10"/>
        <c:axId val="476042176"/>
        <c:axId val="476042960"/>
      </c:barChart>
      <c:catAx>
        <c:axId val="476042176"/>
        <c:scaling>
          <c:orientation val="minMax"/>
        </c:scaling>
        <c:delete val="1"/>
        <c:axPos val="b"/>
        <c:numFmt formatCode="General" sourceLinked="1"/>
        <c:majorTickMark val="out"/>
        <c:minorTickMark val="none"/>
        <c:tickLblPos val="nextTo"/>
        <c:crossAx val="476042960"/>
        <c:crosses val="autoZero"/>
        <c:auto val="1"/>
        <c:lblAlgn val="ctr"/>
        <c:lblOffset val="100"/>
        <c:noMultiLvlLbl val="0"/>
      </c:catAx>
      <c:valAx>
        <c:axId val="476042960"/>
        <c:scaling>
          <c:orientation val="minMax"/>
          <c:min val="0"/>
        </c:scaling>
        <c:delete val="1"/>
        <c:axPos val="l"/>
        <c:numFmt formatCode="0" sourceLinked="1"/>
        <c:majorTickMark val="out"/>
        <c:minorTickMark val="none"/>
        <c:tickLblPos val="nextTo"/>
        <c:crossAx val="47604217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4332940832937142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Arkusz1!$B$10:$B$16</c:f>
              <c:numCache>
                <c:formatCode>General</c:formatCode>
                <c:ptCount val="7"/>
                <c:pt idx="0">
                  <c:v>10</c:v>
                </c:pt>
                <c:pt idx="1">
                  <c:v>10</c:v>
                </c:pt>
                <c:pt idx="2">
                  <c:v>7</c:v>
                </c:pt>
                <c:pt idx="3">
                  <c:v>7</c:v>
                </c:pt>
                <c:pt idx="4">
                  <c:v>6</c:v>
                </c:pt>
                <c:pt idx="5">
                  <c:v>3</c:v>
                </c:pt>
                <c:pt idx="6">
                  <c:v>2</c:v>
                </c:pt>
              </c:numCache>
            </c:numRef>
          </c:val>
          <c:extLst>
            <c:ext xmlns:c16="http://schemas.microsoft.com/office/drawing/2014/chart" uri="{C3380CC4-5D6E-409C-BE32-E72D297353CC}">
              <c16:uniqueId val="{0000000A-3648-477A-980E-D10D04FDC208}"/>
            </c:ext>
          </c:extLst>
        </c:ser>
        <c:ser>
          <c:idx val="1"/>
          <c:order val="1"/>
          <c:spPr>
            <a:solidFill>
              <a:srgbClr val="004B88"/>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Arkusz1!$C$10:$C$16</c:f>
              <c:numCache>
                <c:formatCode>0</c:formatCode>
                <c:ptCount val="7"/>
                <c:pt idx="0">
                  <c:v>12</c:v>
                </c:pt>
                <c:pt idx="1">
                  <c:v>9</c:v>
                </c:pt>
                <c:pt idx="2">
                  <c:v>7</c:v>
                </c:pt>
                <c:pt idx="3">
                  <c:v>8</c:v>
                </c:pt>
                <c:pt idx="4">
                  <c:v>4</c:v>
                </c:pt>
                <c:pt idx="5">
                  <c:v>3</c:v>
                </c:pt>
                <c:pt idx="6">
                  <c:v>2</c:v>
                </c:pt>
              </c:numCache>
            </c:numRef>
          </c:val>
          <c:extLst>
            <c:ext xmlns:c16="http://schemas.microsoft.com/office/drawing/2014/chart" uri="{C3380CC4-5D6E-409C-BE32-E72D297353CC}">
              <c16:uniqueId val="{0000000C-3648-477A-980E-D10D04FDC208}"/>
            </c:ext>
          </c:extLst>
        </c:ser>
        <c:ser>
          <c:idx val="2"/>
          <c:order val="2"/>
          <c:spPr>
            <a:solidFill>
              <a:srgbClr val="1F9AF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Arkusz1!$D$10:$D$16</c:f>
              <c:numCache>
                <c:formatCode>0</c:formatCode>
                <c:ptCount val="7"/>
                <c:pt idx="0">
                  <c:v>8</c:v>
                </c:pt>
                <c:pt idx="1">
                  <c:v>10</c:v>
                </c:pt>
                <c:pt idx="2">
                  <c:v>8</c:v>
                </c:pt>
                <c:pt idx="3">
                  <c:v>6</c:v>
                </c:pt>
                <c:pt idx="4">
                  <c:v>7</c:v>
                </c:pt>
                <c:pt idx="5">
                  <c:v>4</c:v>
                </c:pt>
                <c:pt idx="6">
                  <c:v>3</c:v>
                </c:pt>
              </c:numCache>
            </c:numRef>
          </c:val>
          <c:extLst>
            <c:ext xmlns:c16="http://schemas.microsoft.com/office/drawing/2014/chart" uri="{C3380CC4-5D6E-409C-BE32-E72D297353CC}">
              <c16:uniqueId val="{00000000-6A6A-4B83-B168-115C2F1D4438}"/>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General"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Ogółem</c:v>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Arkusz1!$B$2:$B$9</c:f>
              <c:numCache>
                <c:formatCode>0</c:formatCode>
                <c:ptCount val="8"/>
                <c:pt idx="0">
                  <c:v>52.300000000000004</c:v>
                </c:pt>
                <c:pt idx="1">
                  <c:v>30.9</c:v>
                </c:pt>
                <c:pt idx="2">
                  <c:v>29.799999999999997</c:v>
                </c:pt>
                <c:pt idx="3">
                  <c:v>29.5</c:v>
                </c:pt>
                <c:pt idx="4">
                  <c:v>23.799999999999997</c:v>
                </c:pt>
                <c:pt idx="5">
                  <c:v>21.2</c:v>
                </c:pt>
                <c:pt idx="6">
                  <c:v>20.200000000000003</c:v>
                </c:pt>
                <c:pt idx="7">
                  <c:v>10.5</c:v>
                </c:pt>
              </c:numCache>
            </c:numRef>
          </c:val>
          <c:extLst>
            <c:ext xmlns:c16="http://schemas.microsoft.com/office/drawing/2014/chart" uri="{C3380CC4-5D6E-409C-BE32-E72D297353CC}">
              <c16:uniqueId val="{0000000A-B226-42BB-835E-EEA220BB69B6}"/>
            </c:ext>
          </c:extLst>
        </c:ser>
        <c:ser>
          <c:idx val="1"/>
          <c:order val="1"/>
          <c:tx>
            <c:v> podstawowe i gimnazjalne</c:v>
          </c:tx>
          <c:spPr>
            <a:solidFill>
              <a:srgbClr val="595959">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Arkusz1!$C$2:$C$9</c:f>
              <c:numCache>
                <c:formatCode>_-* #\ ##0\ _z_ł_-;\-* #\ ##0\ _z_ł_-;_-* "-"??\ _z_ł_-;_-@_-</c:formatCode>
                <c:ptCount val="8"/>
                <c:pt idx="0">
                  <c:v>37.5</c:v>
                </c:pt>
                <c:pt idx="1">
                  <c:v>37.5</c:v>
                </c:pt>
                <c:pt idx="2">
                  <c:v>12.5</c:v>
                </c:pt>
                <c:pt idx="4">
                  <c:v>12.5</c:v>
                </c:pt>
                <c:pt idx="5">
                  <c:v>6.25</c:v>
                </c:pt>
                <c:pt idx="6">
                  <c:v>12.5</c:v>
                </c:pt>
                <c:pt idx="7">
                  <c:v>6.25</c:v>
                </c:pt>
              </c:numCache>
            </c:numRef>
          </c:val>
          <c:extLst>
            <c:ext xmlns:c16="http://schemas.microsoft.com/office/drawing/2014/chart" uri="{C3380CC4-5D6E-409C-BE32-E72D297353CC}">
              <c16:uniqueId val="{0000000D-B226-42BB-835E-EEA220BB69B6}"/>
            </c:ext>
          </c:extLst>
        </c:ser>
        <c:ser>
          <c:idx val="2"/>
          <c:order val="2"/>
          <c:tx>
            <c:v>zawodowe</c:v>
          </c:tx>
          <c:spPr>
            <a:solidFill>
              <a:srgbClr val="42BEBD">
                <a:lumMod val="40000"/>
                <a:lumOff val="6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Arkusz1!$D$2:$D$9</c:f>
              <c:numCache>
                <c:formatCode>_-* #\ ##0\ _z_ł_-;\-* #\ ##0\ _z_ł_-;_-* "-"??\ _z_ł_-;_-@_-</c:formatCode>
                <c:ptCount val="8"/>
                <c:pt idx="0">
                  <c:v>51.612903225806448</c:v>
                </c:pt>
                <c:pt idx="1">
                  <c:v>10.75268817204301</c:v>
                </c:pt>
                <c:pt idx="2">
                  <c:v>32.258064516129032</c:v>
                </c:pt>
                <c:pt idx="3">
                  <c:v>22.58064516129032</c:v>
                </c:pt>
                <c:pt idx="4">
                  <c:v>18.27956989247312</c:v>
                </c:pt>
                <c:pt idx="5">
                  <c:v>11.827956989247312</c:v>
                </c:pt>
                <c:pt idx="6">
                  <c:v>26.881720430107524</c:v>
                </c:pt>
                <c:pt idx="7">
                  <c:v>10.75268817204301</c:v>
                </c:pt>
              </c:numCache>
            </c:numRef>
          </c:val>
          <c:extLst>
            <c:ext xmlns:c16="http://schemas.microsoft.com/office/drawing/2014/chart" uri="{C3380CC4-5D6E-409C-BE32-E72D297353CC}">
              <c16:uniqueId val="{00000000-A3D9-433B-AFC5-889E79BC782A}"/>
            </c:ext>
          </c:extLst>
        </c:ser>
        <c:ser>
          <c:idx val="3"/>
          <c:order val="3"/>
          <c:tx>
            <c:v>średnie</c:v>
          </c:tx>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Arkusz1!$E$2:$E$9</c:f>
              <c:numCache>
                <c:formatCode>0</c:formatCode>
                <c:ptCount val="8"/>
                <c:pt idx="0">
                  <c:v>54.054054054054056</c:v>
                </c:pt>
                <c:pt idx="1">
                  <c:v>23.723723723723726</c:v>
                </c:pt>
                <c:pt idx="2">
                  <c:v>29.72972972972973</c:v>
                </c:pt>
                <c:pt idx="3">
                  <c:v>27.027027027027028</c:v>
                </c:pt>
                <c:pt idx="4">
                  <c:v>20.42042042042042</c:v>
                </c:pt>
                <c:pt idx="5">
                  <c:v>19.219219219219219</c:v>
                </c:pt>
                <c:pt idx="6">
                  <c:v>17.417417417417415</c:v>
                </c:pt>
                <c:pt idx="7">
                  <c:v>10.51051051051051</c:v>
                </c:pt>
              </c:numCache>
            </c:numRef>
          </c:val>
          <c:extLst>
            <c:ext xmlns:c16="http://schemas.microsoft.com/office/drawing/2014/chart" uri="{C3380CC4-5D6E-409C-BE32-E72D297353CC}">
              <c16:uniqueId val="{00000000-2BF4-41DA-B6B4-0C18F75C79F6}"/>
            </c:ext>
          </c:extLst>
        </c:ser>
        <c:ser>
          <c:idx val="5"/>
          <c:order val="4"/>
          <c:tx>
            <c:v>wyższe</c:v>
          </c:tx>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ochrona zdrowia</c:v>
                </c:pt>
                <c:pt idx="1">
                  <c:v>oświata i wychowanie</c:v>
                </c:pt>
                <c:pt idx="2">
                  <c:v>wymiar sprawiedliwości</c:v>
                </c:pt>
                <c:pt idx="3">
                  <c:v>bezpieczeństwo energetyczne</c:v>
                </c:pt>
                <c:pt idx="4">
                  <c:v>ochrona środowiska</c:v>
                </c:pt>
                <c:pt idx="5">
                  <c:v>finanse publiczne</c:v>
                </c:pt>
                <c:pt idx="6">
                  <c:v>gospodarka – rozwój ekonomiczny</c:v>
                </c:pt>
                <c:pt idx="7">
                  <c:v>obrona narodowa, wojsko</c:v>
                </c:pt>
              </c:strCache>
            </c:strRef>
          </c:cat>
          <c:val>
            <c:numRef>
              <c:f>Arkusz1!$F$2:$F$9</c:f>
              <c:numCache>
                <c:formatCode>_-* #\ ##0\ _z_ł_-;\-* #\ ##0\ _z_ł_-;_-* "-"??\ _z_ł_-;_-@_-</c:formatCode>
                <c:ptCount val="8"/>
                <c:pt idx="0">
                  <c:v>52.285191956124308</c:v>
                </c:pt>
                <c:pt idx="1">
                  <c:v>38.756855575868371</c:v>
                </c:pt>
                <c:pt idx="2">
                  <c:v>30.347349177330894</c:v>
                </c:pt>
                <c:pt idx="3">
                  <c:v>33.089579524680076</c:v>
                </c:pt>
                <c:pt idx="4">
                  <c:v>26.691042047531994</c:v>
                </c:pt>
                <c:pt idx="5">
                  <c:v>24.314442413162705</c:v>
                </c:pt>
                <c:pt idx="6">
                  <c:v>21.023765996343695</c:v>
                </c:pt>
                <c:pt idx="7">
                  <c:v>10.786106032906764</c:v>
                </c:pt>
              </c:numCache>
            </c:numRef>
          </c:val>
          <c:extLst>
            <c:ext xmlns:c16="http://schemas.microsoft.com/office/drawing/2014/chart" uri="{C3380CC4-5D6E-409C-BE32-E72D297353CC}">
              <c16:uniqueId val="{00000002-2BF4-41DA-B6B4-0C18F75C79F6}"/>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0" sourceLinked="1"/>
        <c:majorTickMark val="out"/>
        <c:minorTickMark val="none"/>
        <c:tickLblPos val="nextTo"/>
        <c:crossAx val="803110128"/>
        <c:crosses val="autoZero"/>
        <c:crossBetween val="between"/>
      </c:valAx>
      <c:spPr>
        <a:noFill/>
        <a:ln>
          <a:noFill/>
        </a:ln>
        <a:effectLst/>
      </c:spPr>
    </c:plotArea>
    <c:legend>
      <c:legendPos val="r"/>
      <c:layout>
        <c:manualLayout>
          <c:xMode val="edge"/>
          <c:yMode val="edge"/>
          <c:x val="0.35065936693805738"/>
          <c:y val="5.6931366319756061E-3"/>
          <c:w val="0.55160599592603321"/>
          <c:h val="0.31518999329377134"/>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43329408329371427"/>
        </c:manualLayout>
      </c:layout>
      <c:barChart>
        <c:barDir val="col"/>
        <c:grouping val="clustered"/>
        <c:varyColors val="0"/>
        <c:ser>
          <c:idx val="0"/>
          <c:order val="0"/>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Arkusz1!$B$10:$B$16</c:f>
              <c:numCache>
                <c:formatCode>General</c:formatCode>
                <c:ptCount val="7"/>
                <c:pt idx="0">
                  <c:v>10</c:v>
                </c:pt>
                <c:pt idx="1">
                  <c:v>10</c:v>
                </c:pt>
                <c:pt idx="2">
                  <c:v>7</c:v>
                </c:pt>
                <c:pt idx="3">
                  <c:v>7</c:v>
                </c:pt>
                <c:pt idx="4">
                  <c:v>6</c:v>
                </c:pt>
                <c:pt idx="5">
                  <c:v>3</c:v>
                </c:pt>
                <c:pt idx="6">
                  <c:v>2</c:v>
                </c:pt>
              </c:numCache>
            </c:numRef>
          </c:val>
          <c:extLst>
            <c:ext xmlns:c16="http://schemas.microsoft.com/office/drawing/2014/chart" uri="{C3380CC4-5D6E-409C-BE32-E72D297353CC}">
              <c16:uniqueId val="{0000000A-3648-477A-980E-D10D04FDC208}"/>
            </c:ext>
          </c:extLst>
        </c:ser>
        <c:ser>
          <c:idx val="1"/>
          <c:order val="1"/>
          <c:spPr>
            <a:solidFill>
              <a:srgbClr val="DEDEDE"/>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Arkusz1!$C$10:$C$16</c:f>
              <c:numCache>
                <c:formatCode>_-* #\ ##0\ _z_ł_-;\-* #\ ##0\ _z_ł_-;_-* "-"??\ _z_ł_-;_-@_-</c:formatCode>
                <c:ptCount val="7"/>
                <c:pt idx="0">
                  <c:v>12.5</c:v>
                </c:pt>
                <c:pt idx="1">
                  <c:v>18.75</c:v>
                </c:pt>
                <c:pt idx="3">
                  <c:v>18.75</c:v>
                </c:pt>
                <c:pt idx="6">
                  <c:v>6.666666666666667</c:v>
                </c:pt>
              </c:numCache>
            </c:numRef>
          </c:val>
          <c:extLst>
            <c:ext xmlns:c16="http://schemas.microsoft.com/office/drawing/2014/chart" uri="{C3380CC4-5D6E-409C-BE32-E72D297353CC}">
              <c16:uniqueId val="{0000000C-3648-477A-980E-D10D04FDC208}"/>
            </c:ext>
          </c:extLst>
        </c:ser>
        <c:ser>
          <c:idx val="2"/>
          <c:order val="2"/>
          <c:spPr>
            <a:solidFill>
              <a:srgbClr val="B3E5E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Arkusz1!$D$10:$D$16</c:f>
              <c:numCache>
                <c:formatCode>_-* #\ ##0\ _z_ł_-;\-* #\ ##0\ _z_ł_-;_-* "-"??\ _z_ł_-;_-@_-</c:formatCode>
                <c:ptCount val="7"/>
                <c:pt idx="0">
                  <c:v>9.67741935483871</c:v>
                </c:pt>
                <c:pt idx="1">
                  <c:v>12.903225806451612</c:v>
                </c:pt>
                <c:pt idx="2">
                  <c:v>7.5268817204301079</c:v>
                </c:pt>
                <c:pt idx="3">
                  <c:v>10.75268817204301</c:v>
                </c:pt>
                <c:pt idx="4">
                  <c:v>3.225806451612903</c:v>
                </c:pt>
                <c:pt idx="5">
                  <c:v>2.1505376344086025</c:v>
                </c:pt>
                <c:pt idx="6">
                  <c:v>1.0752688172043012</c:v>
                </c:pt>
              </c:numCache>
            </c:numRef>
          </c:val>
          <c:extLst>
            <c:ext xmlns:c16="http://schemas.microsoft.com/office/drawing/2014/chart" uri="{C3380CC4-5D6E-409C-BE32-E72D297353CC}">
              <c16:uniqueId val="{00000000-6A6A-4B83-B168-115C2F1D4438}"/>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Arkusz1!$E$10:$E$16</c:f>
              <c:numCache>
                <c:formatCode>_-* #\ ##0\ _z_ł_-;\-* #\ ##0\ _z_ł_-;_-* "-"??\ _z_ł_-;_-@_-</c:formatCode>
                <c:ptCount val="7"/>
                <c:pt idx="0">
                  <c:v>8</c:v>
                </c:pt>
                <c:pt idx="1">
                  <c:v>14</c:v>
                </c:pt>
                <c:pt idx="2">
                  <c:v>5</c:v>
                </c:pt>
                <c:pt idx="3">
                  <c:v>8</c:v>
                </c:pt>
                <c:pt idx="4">
                  <c:v>6</c:v>
                </c:pt>
                <c:pt idx="5">
                  <c:v>3</c:v>
                </c:pt>
                <c:pt idx="6">
                  <c:v>3</c:v>
                </c:pt>
              </c:numCache>
            </c:numRef>
          </c:val>
          <c:extLst>
            <c:ext xmlns:c16="http://schemas.microsoft.com/office/drawing/2014/chart" uri="{C3380CC4-5D6E-409C-BE32-E72D297353CC}">
              <c16:uniqueId val="{00000000-4886-4F90-9844-F7C3EDA34349}"/>
            </c:ext>
          </c:extLst>
        </c:ser>
        <c:ser>
          <c:idx val="5"/>
          <c:order val="4"/>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Arkusz1!$A$10:$A$16</c:f>
              <c:strCache>
                <c:ptCount val="7"/>
                <c:pt idx="0">
                  <c:v>szkolnictwo wyższe i nauka</c:v>
                </c:pt>
                <c:pt idx="1">
                  <c:v>rolnictwo i rozwój wsi</c:v>
                </c:pt>
                <c:pt idx="2">
                  <c:v>sprawy wewnętrzne i bezpieczeństwo </c:v>
                </c:pt>
                <c:pt idx="3">
                  <c:v>praca, polityka społeczna i rodzinna</c:v>
                </c:pt>
                <c:pt idx="4">
                  <c:v>infrastruktura</c:v>
                </c:pt>
                <c:pt idx="5">
                  <c:v>kultura i dziedzictwo narodowe</c:v>
                </c:pt>
                <c:pt idx="6">
                  <c:v>kultura fizyczna i sport</c:v>
                </c:pt>
              </c:strCache>
            </c:strRef>
          </c:cat>
          <c:val>
            <c:numRef>
              <c:f>Arkusz1!$F$10:$F$16</c:f>
              <c:numCache>
                <c:formatCode>_-* #\ ##0\ _z_ł_-;\-* #\ ##0\ _z_ł_-;_-* "-"??\ _z_ł_-;_-@_-</c:formatCode>
                <c:ptCount val="7"/>
                <c:pt idx="0">
                  <c:v>10.968921389396709</c:v>
                </c:pt>
                <c:pt idx="1">
                  <c:v>6.5813528336380251</c:v>
                </c:pt>
                <c:pt idx="2">
                  <c:v>9.1407678244972583</c:v>
                </c:pt>
                <c:pt idx="3">
                  <c:v>5.1188299817184646</c:v>
                </c:pt>
                <c:pt idx="4">
                  <c:v>5.8500914076782449</c:v>
                </c:pt>
                <c:pt idx="5">
                  <c:v>3.2906764168190126</c:v>
                </c:pt>
                <c:pt idx="6">
                  <c:v>1.8281535648994516</c:v>
                </c:pt>
              </c:numCache>
            </c:numRef>
          </c:val>
          <c:extLst>
            <c:ext xmlns:c16="http://schemas.microsoft.com/office/drawing/2014/chart" uri="{C3380CC4-5D6E-409C-BE32-E72D297353CC}">
              <c16:uniqueId val="{00000002-4886-4F90-9844-F7C3EDA34349}"/>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General"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764115337113521E-2"/>
          <c:y val="4.3340944627832521E-2"/>
          <c:w val="0.96647176932577294"/>
          <c:h val="0.69668474349110221"/>
        </c:manualLayout>
      </c:layout>
      <c:barChart>
        <c:barDir val="col"/>
        <c:grouping val="clustered"/>
        <c:varyColors val="0"/>
        <c:ser>
          <c:idx val="0"/>
          <c:order val="0"/>
          <c:tx>
            <c:strRef>
              <c:f>Arkusz1!$B$1</c:f>
              <c:strCache>
                <c:ptCount val="1"/>
                <c:pt idx="0">
                  <c:v>Gospodarka</c:v>
                </c:pt>
              </c:strCache>
            </c:strRef>
          </c:tx>
          <c:spPr>
            <a:solidFill>
              <a:schemeClr val="tx2"/>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Arkusz1!$B$2:$B$8</c:f>
              <c:numCache>
                <c:formatCode>_-* #\ ##0_-;\-* #\ ##0_-;_-* "-"??_-;_-@_-</c:formatCode>
                <c:ptCount val="7"/>
                <c:pt idx="0">
                  <c:v>20.52980132450331</c:v>
                </c:pt>
                <c:pt idx="1">
                  <c:v>23.943661971830984</c:v>
                </c:pt>
                <c:pt idx="2">
                  <c:v>25</c:v>
                </c:pt>
                <c:pt idx="3">
                  <c:v>25.961538461538463</c:v>
                </c:pt>
                <c:pt idx="4">
                  <c:v>13.402061855670103</c:v>
                </c:pt>
                <c:pt idx="5">
                  <c:v>15</c:v>
                </c:pt>
                <c:pt idx="6">
                  <c:v>17.475728155339805</c:v>
                </c:pt>
              </c:numCache>
            </c:numRef>
          </c:val>
          <c:extLst>
            <c:ext xmlns:c16="http://schemas.microsoft.com/office/drawing/2014/chart" uri="{C3380CC4-5D6E-409C-BE32-E72D297353CC}">
              <c16:uniqueId val="{00000000-5BB0-4DC6-8E07-68A0FE051EB1}"/>
            </c:ext>
          </c:extLst>
        </c:ser>
        <c:ser>
          <c:idx val="1"/>
          <c:order val="1"/>
          <c:tx>
            <c:strRef>
              <c:f>Arkusz1!$C$1</c:f>
              <c:strCache>
                <c:ptCount val="1"/>
                <c:pt idx="0">
                  <c:v>Wymiar sprawiedliwości</c:v>
                </c:pt>
              </c:strCache>
            </c:strRef>
          </c:tx>
          <c:spPr>
            <a:solidFill>
              <a:srgbClr val="FFDF7A"/>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Arkusz1!$C$2:$C$8</c:f>
              <c:numCache>
                <c:formatCode>_-* #\ ##0_-;\-* #\ ##0_-;_-* "-"??_-;_-@_-</c:formatCode>
                <c:ptCount val="7"/>
                <c:pt idx="0">
                  <c:v>33.774834437086092</c:v>
                </c:pt>
                <c:pt idx="1">
                  <c:v>26.056338028169012</c:v>
                </c:pt>
                <c:pt idx="2">
                  <c:v>31.25</c:v>
                </c:pt>
                <c:pt idx="3">
                  <c:v>26.923076923076923</c:v>
                </c:pt>
                <c:pt idx="4">
                  <c:v>19.587628865979383</c:v>
                </c:pt>
                <c:pt idx="5">
                  <c:v>34.285714285714285</c:v>
                </c:pt>
                <c:pt idx="6">
                  <c:v>31.55339805825243</c:v>
                </c:pt>
              </c:numCache>
            </c:numRef>
          </c:val>
          <c:extLst>
            <c:ext xmlns:c16="http://schemas.microsoft.com/office/drawing/2014/chart" uri="{C3380CC4-5D6E-409C-BE32-E72D297353CC}">
              <c16:uniqueId val="{00000001-5BB0-4DC6-8E07-68A0FE051EB1}"/>
            </c:ext>
          </c:extLst>
        </c:ser>
        <c:ser>
          <c:idx val="2"/>
          <c:order val="2"/>
          <c:tx>
            <c:strRef>
              <c:f>Arkusz1!$D$1</c:f>
              <c:strCache>
                <c:ptCount val="1"/>
                <c:pt idx="0">
                  <c:v>Rolnictwo i rozwój wsi</c:v>
                </c:pt>
              </c:strCache>
            </c:strRef>
          </c:tx>
          <c:spPr>
            <a:solidFill>
              <a:schemeClr val="accent6"/>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Arkusz1!$D$2:$D$8</c:f>
              <c:numCache>
                <c:formatCode>_-* #\ ##0_-;\-* #\ ##0_-;_-* "-"??_-;_-@_-</c:formatCode>
                <c:ptCount val="7"/>
                <c:pt idx="0">
                  <c:v>9.2715231788079464</c:v>
                </c:pt>
                <c:pt idx="1">
                  <c:v>16.197183098591552</c:v>
                </c:pt>
                <c:pt idx="2">
                  <c:v>8.125</c:v>
                </c:pt>
                <c:pt idx="3">
                  <c:v>7.6923076923076925</c:v>
                </c:pt>
                <c:pt idx="4">
                  <c:v>13.402061855670103</c:v>
                </c:pt>
                <c:pt idx="5">
                  <c:v>10.714285714285714</c:v>
                </c:pt>
                <c:pt idx="6">
                  <c:v>5.825242718446602</c:v>
                </c:pt>
              </c:numCache>
            </c:numRef>
          </c:val>
          <c:extLst>
            <c:ext xmlns:c16="http://schemas.microsoft.com/office/drawing/2014/chart" uri="{C3380CC4-5D6E-409C-BE32-E72D297353CC}">
              <c16:uniqueId val="{00000002-5BB0-4DC6-8E07-68A0FE051EB1}"/>
            </c:ext>
          </c:extLst>
        </c:ser>
        <c:ser>
          <c:idx val="3"/>
          <c:order val="3"/>
          <c:tx>
            <c:strRef>
              <c:f>Arkusz1!$E$1</c:f>
              <c:strCache>
                <c:ptCount val="1"/>
                <c:pt idx="0">
                  <c:v>Szkolnictwo wyższe</c:v>
                </c:pt>
              </c:strCache>
            </c:strRef>
          </c:tx>
          <c:spPr>
            <a:solidFill>
              <a:schemeClr val="bg2"/>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Arkusz1!$E$2:$E$8</c:f>
              <c:numCache>
                <c:formatCode>_-* #\ ##0_-;\-* #\ ##0_-;_-* "-"??_-;_-@_-</c:formatCode>
                <c:ptCount val="7"/>
                <c:pt idx="0">
                  <c:v>4.6357615894039732</c:v>
                </c:pt>
                <c:pt idx="1">
                  <c:v>10.56338028169014</c:v>
                </c:pt>
                <c:pt idx="2">
                  <c:v>5.625</c:v>
                </c:pt>
                <c:pt idx="3">
                  <c:v>13.461538461538462</c:v>
                </c:pt>
                <c:pt idx="4">
                  <c:v>10.309278350515463</c:v>
                </c:pt>
                <c:pt idx="5">
                  <c:v>11.428571428571429</c:v>
                </c:pt>
                <c:pt idx="6">
                  <c:v>13.592233009708737</c:v>
                </c:pt>
              </c:numCache>
            </c:numRef>
          </c:val>
          <c:extLst>
            <c:ext xmlns:c16="http://schemas.microsoft.com/office/drawing/2014/chart" uri="{C3380CC4-5D6E-409C-BE32-E72D297353CC}">
              <c16:uniqueId val="{00000003-5BB0-4DC6-8E07-68A0FE051EB1}"/>
            </c:ext>
          </c:extLst>
        </c:ser>
        <c:dLbls>
          <c:showLegendKey val="0"/>
          <c:showVal val="0"/>
          <c:showCatName val="0"/>
          <c:showSerName val="0"/>
          <c:showPercent val="0"/>
          <c:showBubbleSize val="0"/>
        </c:dLbls>
        <c:gapWidth val="160"/>
        <c:axId val="360861647"/>
        <c:axId val="360864599"/>
      </c:barChart>
      <c:catAx>
        <c:axId val="3608616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schemeClr>
                </a:solidFill>
                <a:latin typeface="+mn-lt"/>
                <a:ea typeface="+mn-ea"/>
                <a:cs typeface="+mn-cs"/>
              </a:defRPr>
            </a:pPr>
            <a:endParaRPr lang="pl-PL"/>
          </a:p>
        </c:txPr>
        <c:crossAx val="360864599"/>
        <c:crosses val="autoZero"/>
        <c:auto val="1"/>
        <c:lblAlgn val="ctr"/>
        <c:lblOffset val="100"/>
        <c:noMultiLvlLbl val="0"/>
      </c:catAx>
      <c:valAx>
        <c:axId val="360864599"/>
        <c:scaling>
          <c:orientation val="minMax"/>
        </c:scaling>
        <c:delete val="1"/>
        <c:axPos val="l"/>
        <c:numFmt formatCode="_-* #\ ##0_-;\-* #\ ##0_-;_-* &quot;-&quot;??_-;_-@_-" sourceLinked="1"/>
        <c:majorTickMark val="none"/>
        <c:minorTickMark val="none"/>
        <c:tickLblPos val="nextTo"/>
        <c:crossAx val="3608616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71927162118219068"/>
        </c:manualLayout>
      </c:layout>
      <c:barChart>
        <c:barDir val="col"/>
        <c:grouping val="clustered"/>
        <c:varyColors val="0"/>
        <c:ser>
          <c:idx val="0"/>
          <c:order val="0"/>
          <c:tx>
            <c:v>2020</c:v>
          </c:tx>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Arkusz1!$A$2:$A$12</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c:v>
                </c:pt>
              </c:strCache>
            </c:strRef>
          </c:cat>
          <c:val>
            <c:numRef>
              <c:f>Arkusz1!$B$2:$B$12</c:f>
              <c:numCache>
                <c:formatCode>_-* #\ ##0\ _z_ł_-;\-* #\ ##0\ _z_ł_-;_-* "-"??\ _z_ł_-;_-@_-</c:formatCode>
                <c:ptCount val="10"/>
                <c:pt idx="0">
                  <c:v>59</c:v>
                </c:pt>
                <c:pt idx="1">
                  <c:v>50</c:v>
                </c:pt>
                <c:pt idx="2">
                  <c:v>34</c:v>
                </c:pt>
                <c:pt idx="3">
                  <c:v>13</c:v>
                </c:pt>
                <c:pt idx="4">
                  <c:v>4</c:v>
                </c:pt>
                <c:pt idx="5">
                  <c:v>4</c:v>
                </c:pt>
                <c:pt idx="6">
                  <c:v>5</c:v>
                </c:pt>
                <c:pt idx="7">
                  <c:v>7</c:v>
                </c:pt>
                <c:pt idx="8">
                  <c:v>1</c:v>
                </c:pt>
                <c:pt idx="9">
                  <c:v>4</c:v>
                </c:pt>
              </c:numCache>
            </c:numRef>
          </c:val>
          <c:extLst>
            <c:ext xmlns:c16="http://schemas.microsoft.com/office/drawing/2014/chart" uri="{C3380CC4-5D6E-409C-BE32-E72D297353CC}">
              <c16:uniqueId val="{0000000A-B226-42BB-835E-EEA220BB69B6}"/>
            </c:ext>
          </c:extLst>
        </c:ser>
        <c:ser>
          <c:idx val="1"/>
          <c:order val="1"/>
          <c:tx>
            <c:v>2022</c:v>
          </c:tx>
          <c:spPr>
            <a:solidFill>
              <a:srgbClr val="A0CC1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l">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Arkusz1!$A$2:$A$12</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c:v>
                </c:pt>
              </c:strCache>
            </c:strRef>
          </c:cat>
          <c:val>
            <c:numRef>
              <c:f>Arkusz1!$C$2:$C$12</c:f>
              <c:numCache>
                <c:formatCode>0</c:formatCode>
                <c:ptCount val="10"/>
                <c:pt idx="0">
                  <c:v>55.800000000000004</c:v>
                </c:pt>
                <c:pt idx="1">
                  <c:v>51.2</c:v>
                </c:pt>
                <c:pt idx="2">
                  <c:v>41.9</c:v>
                </c:pt>
                <c:pt idx="3">
                  <c:v>33.5</c:v>
                </c:pt>
                <c:pt idx="4">
                  <c:v>25.6</c:v>
                </c:pt>
                <c:pt idx="5">
                  <c:v>18.7</c:v>
                </c:pt>
                <c:pt idx="6">
                  <c:v>13.5</c:v>
                </c:pt>
                <c:pt idx="7">
                  <c:v>10.6</c:v>
                </c:pt>
                <c:pt idx="8">
                  <c:v>9.7000000000000011</c:v>
                </c:pt>
                <c:pt idx="9">
                  <c:v>6.6000000000000005</c:v>
                </c:pt>
              </c:numCache>
            </c:numRef>
          </c:val>
          <c:extLst>
            <c:ext xmlns:c16="http://schemas.microsoft.com/office/drawing/2014/chart" uri="{C3380CC4-5D6E-409C-BE32-E72D297353CC}">
              <c16:uniqueId val="{0000000D-B226-42BB-835E-EEA220BB69B6}"/>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 _z_ł_-;\-* #\ ##0\ _z_ł_-;_-* &quot;-&quot;??\ _z_ł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84917375304344345"/>
          <c:y val="3.3663437800626798E-2"/>
          <c:w val="0.14153263806893931"/>
          <c:h val="0.1950413279064023"/>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userShapes r:id="rId5"/>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Arkusz1!$B$1</c:f>
              <c:strCache>
                <c:ptCount val="1"/>
                <c:pt idx="0">
                  <c:v>Ogółem</c:v>
                </c:pt>
              </c:strCache>
            </c:strRef>
          </c:tx>
          <c:spPr>
            <a:solidFill>
              <a:schemeClr val="accent4"/>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Arkusz1!$B$2:$B$11</c:f>
              <c:numCache>
                <c:formatCode>0</c:formatCode>
                <c:ptCount val="10"/>
                <c:pt idx="0">
                  <c:v>55.800000000000004</c:v>
                </c:pt>
                <c:pt idx="1">
                  <c:v>51.2</c:v>
                </c:pt>
                <c:pt idx="2">
                  <c:v>41.9</c:v>
                </c:pt>
                <c:pt idx="3">
                  <c:v>33.5</c:v>
                </c:pt>
                <c:pt idx="4">
                  <c:v>25.6</c:v>
                </c:pt>
                <c:pt idx="5">
                  <c:v>18.7</c:v>
                </c:pt>
                <c:pt idx="6">
                  <c:v>13.5</c:v>
                </c:pt>
                <c:pt idx="7">
                  <c:v>10.6</c:v>
                </c:pt>
                <c:pt idx="8">
                  <c:v>9.7000000000000011</c:v>
                </c:pt>
                <c:pt idx="9">
                  <c:v>6.6000000000000005</c:v>
                </c:pt>
              </c:numCache>
            </c:numRef>
          </c:val>
          <c:extLst>
            <c:ext xmlns:c16="http://schemas.microsoft.com/office/drawing/2014/chart" uri="{C3380CC4-5D6E-409C-BE32-E72D297353CC}">
              <c16:uniqueId val="{00000000-52FE-4C01-98CB-FDA115300C46}"/>
            </c:ext>
          </c:extLst>
        </c:ser>
        <c:ser>
          <c:idx val="1"/>
          <c:order val="1"/>
          <c:tx>
            <c:strRef>
              <c:f>Arkusz1!$C$1</c:f>
              <c:strCache>
                <c:ptCount val="1"/>
                <c:pt idx="0">
                  <c:v>podstawowe i gimnazjalne</c:v>
                </c:pt>
              </c:strCache>
            </c:strRef>
          </c:tx>
          <c:spPr>
            <a:solidFill>
              <a:srgbClr val="E6E6E6"/>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Arkusz1!$C$2:$C$11</c:f>
              <c:numCache>
                <c:formatCode>0</c:formatCode>
                <c:ptCount val="10"/>
                <c:pt idx="0">
                  <c:v>56.25</c:v>
                </c:pt>
                <c:pt idx="1">
                  <c:v>50</c:v>
                </c:pt>
                <c:pt idx="2">
                  <c:v>50</c:v>
                </c:pt>
                <c:pt idx="3">
                  <c:v>12.5</c:v>
                </c:pt>
                <c:pt idx="4">
                  <c:v>18.75</c:v>
                </c:pt>
                <c:pt idx="5">
                  <c:v>12.5</c:v>
                </c:pt>
                <c:pt idx="7">
                  <c:v>12.5</c:v>
                </c:pt>
                <c:pt idx="8">
                  <c:v>6.25</c:v>
                </c:pt>
                <c:pt idx="9">
                  <c:v>6.25</c:v>
                </c:pt>
              </c:numCache>
            </c:numRef>
          </c:val>
          <c:extLst>
            <c:ext xmlns:c16="http://schemas.microsoft.com/office/drawing/2014/chart" uri="{C3380CC4-5D6E-409C-BE32-E72D297353CC}">
              <c16:uniqueId val="{00000001-52FE-4C01-98CB-FDA115300C46}"/>
            </c:ext>
          </c:extLst>
        </c:ser>
        <c:ser>
          <c:idx val="2"/>
          <c:order val="2"/>
          <c:tx>
            <c:strRef>
              <c:f>Arkusz1!$D$1</c:f>
              <c:strCache>
                <c:ptCount val="1"/>
                <c:pt idx="0">
                  <c:v>zawodowe</c:v>
                </c:pt>
              </c:strCache>
            </c:strRef>
          </c:tx>
          <c:spPr>
            <a:solidFill>
              <a:schemeClr val="accent2">
                <a:lumMod val="20000"/>
                <a:lumOff val="80000"/>
              </a:schemeClr>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Arkusz1!$D$2:$D$11</c:f>
              <c:numCache>
                <c:formatCode>0</c:formatCode>
                <c:ptCount val="10"/>
                <c:pt idx="0">
                  <c:v>53.763440860215049</c:v>
                </c:pt>
                <c:pt idx="1">
                  <c:v>46.236559139784944</c:v>
                </c:pt>
                <c:pt idx="2">
                  <c:v>36.55913978494624</c:v>
                </c:pt>
                <c:pt idx="3">
                  <c:v>22.58064516129032</c:v>
                </c:pt>
                <c:pt idx="4">
                  <c:v>29.032258064516132</c:v>
                </c:pt>
                <c:pt idx="5">
                  <c:v>24.731182795698924</c:v>
                </c:pt>
                <c:pt idx="6">
                  <c:v>3.225806451612903</c:v>
                </c:pt>
                <c:pt idx="7">
                  <c:v>13.978494623655912</c:v>
                </c:pt>
                <c:pt idx="8">
                  <c:v>7.5268817204301079</c:v>
                </c:pt>
                <c:pt idx="9">
                  <c:v>8.6021505376344098</c:v>
                </c:pt>
              </c:numCache>
            </c:numRef>
          </c:val>
          <c:extLst>
            <c:ext xmlns:c16="http://schemas.microsoft.com/office/drawing/2014/chart" uri="{C3380CC4-5D6E-409C-BE32-E72D297353CC}">
              <c16:uniqueId val="{00000002-52FE-4C01-98CB-FDA115300C46}"/>
            </c:ext>
          </c:extLst>
        </c:ser>
        <c:ser>
          <c:idx val="3"/>
          <c:order val="3"/>
          <c:tx>
            <c:strRef>
              <c:f>Arkusz1!$E$1</c:f>
              <c:strCache>
                <c:ptCount val="1"/>
                <c:pt idx="0">
                  <c:v>średnie</c:v>
                </c:pt>
              </c:strCache>
            </c:strRef>
          </c:tx>
          <c:spPr>
            <a:solidFill>
              <a:schemeClr val="accent2"/>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Arkusz1!$E$2:$E$11</c:f>
              <c:numCache>
                <c:formatCode>0</c:formatCode>
                <c:ptCount val="10"/>
                <c:pt idx="0">
                  <c:v>48.648648648648653</c:v>
                </c:pt>
                <c:pt idx="1">
                  <c:v>53.453453453453456</c:v>
                </c:pt>
                <c:pt idx="2">
                  <c:v>43.843843843843842</c:v>
                </c:pt>
                <c:pt idx="3">
                  <c:v>32.732732732732735</c:v>
                </c:pt>
                <c:pt idx="4">
                  <c:v>20.72072072072072</c:v>
                </c:pt>
                <c:pt idx="5">
                  <c:v>21.621621621621621</c:v>
                </c:pt>
                <c:pt idx="6">
                  <c:v>10.810810810810811</c:v>
                </c:pt>
                <c:pt idx="7">
                  <c:v>8.7087087087087074</c:v>
                </c:pt>
                <c:pt idx="8">
                  <c:v>9.3093093093093096</c:v>
                </c:pt>
                <c:pt idx="9">
                  <c:v>7.2072072072072073</c:v>
                </c:pt>
              </c:numCache>
            </c:numRef>
          </c:val>
          <c:extLst>
            <c:ext xmlns:c16="http://schemas.microsoft.com/office/drawing/2014/chart" uri="{C3380CC4-5D6E-409C-BE32-E72D297353CC}">
              <c16:uniqueId val="{00000003-52FE-4C01-98CB-FDA115300C46}"/>
            </c:ext>
          </c:extLst>
        </c:ser>
        <c:ser>
          <c:idx val="4"/>
          <c:order val="4"/>
          <c:tx>
            <c:strRef>
              <c:f>Arkusz1!$F$1</c:f>
              <c:strCache>
                <c:ptCount val="1"/>
                <c:pt idx="0">
                  <c:v>wyższe</c:v>
                </c:pt>
              </c:strCache>
            </c:strRef>
          </c:tx>
          <c:spPr>
            <a:solidFill>
              <a:schemeClr val="tx2"/>
            </a:solidFill>
            <a:ln>
              <a:solidFill>
                <a:schemeClr val="bg1"/>
              </a:solidFill>
            </a:ln>
            <a:effectLst/>
          </c:spPr>
          <c:invertIfNegative val="0"/>
          <c:dPt>
            <c:idx val="0"/>
            <c:invertIfNegative val="0"/>
            <c:bubble3D val="0"/>
            <c:spPr>
              <a:solidFill>
                <a:srgbClr val="004B88"/>
              </a:solidFill>
              <a:ln>
                <a:solidFill>
                  <a:schemeClr val="bg1"/>
                </a:solidFill>
              </a:ln>
              <a:effectLst/>
            </c:spPr>
            <c:extLst>
              <c:ext xmlns:c16="http://schemas.microsoft.com/office/drawing/2014/chart" uri="{C3380CC4-5D6E-409C-BE32-E72D297353CC}">
                <c16:uniqueId val="{00000000-B5B7-4F1F-8C2B-E15F7BE57893}"/>
              </c:ext>
            </c:extLst>
          </c:dPt>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Arkusz1!$F$2:$F$11</c:f>
              <c:numCache>
                <c:formatCode>0</c:formatCode>
                <c:ptCount val="10"/>
                <c:pt idx="0">
                  <c:v>60.877513711151735</c:v>
                </c:pt>
                <c:pt idx="1">
                  <c:v>50.822669104204756</c:v>
                </c:pt>
                <c:pt idx="2">
                  <c:v>41.864716636197443</c:v>
                </c:pt>
                <c:pt idx="3">
                  <c:v>36.563071297989033</c:v>
                </c:pt>
                <c:pt idx="4">
                  <c:v>27.97074954296161</c:v>
                </c:pt>
                <c:pt idx="5">
                  <c:v>15.904936014625228</c:v>
                </c:pt>
                <c:pt idx="6">
                  <c:v>17.367458866544791</c:v>
                </c:pt>
                <c:pt idx="7">
                  <c:v>11.3345521023766</c:v>
                </c:pt>
                <c:pt idx="8">
                  <c:v>10.420475319926874</c:v>
                </c:pt>
                <c:pt idx="9">
                  <c:v>6.0329067641681906</c:v>
                </c:pt>
              </c:numCache>
            </c:numRef>
          </c:val>
          <c:extLst>
            <c:ext xmlns:c16="http://schemas.microsoft.com/office/drawing/2014/chart" uri="{C3380CC4-5D6E-409C-BE32-E72D297353CC}">
              <c16:uniqueId val="{00000004-52FE-4C01-98CB-FDA115300C46}"/>
            </c:ext>
          </c:extLst>
        </c:ser>
        <c:dLbls>
          <c:dLblPos val="outEnd"/>
          <c:showLegendKey val="0"/>
          <c:showVal val="1"/>
          <c:showCatName val="0"/>
          <c:showSerName val="0"/>
          <c:showPercent val="0"/>
          <c:showBubbleSize val="0"/>
        </c:dLbls>
        <c:gapWidth val="99"/>
        <c:axId val="539630367"/>
        <c:axId val="539624463"/>
      </c:barChart>
      <c:catAx>
        <c:axId val="539630367"/>
        <c:scaling>
          <c:orientation val="minMax"/>
        </c:scaling>
        <c:delete val="1"/>
        <c:axPos val="b"/>
        <c:numFmt formatCode="General" sourceLinked="1"/>
        <c:majorTickMark val="none"/>
        <c:minorTickMark val="none"/>
        <c:tickLblPos val="nextTo"/>
        <c:crossAx val="539624463"/>
        <c:crosses val="autoZero"/>
        <c:auto val="1"/>
        <c:lblAlgn val="ctr"/>
        <c:lblOffset val="100"/>
        <c:noMultiLvlLbl val="0"/>
      </c:catAx>
      <c:valAx>
        <c:axId val="539624463"/>
        <c:scaling>
          <c:orientation val="minMax"/>
        </c:scaling>
        <c:delete val="1"/>
        <c:axPos val="l"/>
        <c:numFmt formatCode="0" sourceLinked="1"/>
        <c:majorTickMark val="none"/>
        <c:minorTickMark val="none"/>
        <c:tickLblPos val="nextTo"/>
        <c:crossAx val="539630367"/>
        <c:crosses val="autoZero"/>
        <c:crossBetween val="between"/>
      </c:valAx>
      <c:spPr>
        <a:noFill/>
        <a:ln w="25400">
          <a:noFill/>
        </a:ln>
        <a:effectLst/>
      </c:spPr>
    </c:plotArea>
    <c:legend>
      <c:legendPos val="t"/>
      <c:layout>
        <c:manualLayout>
          <c:xMode val="edge"/>
          <c:yMode val="edge"/>
          <c:x val="0.34461367554939198"/>
          <c:y val="2.5268184305207834E-2"/>
          <c:w val="0.56019340621208413"/>
          <c:h val="0.184774095137035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75000"/>
            </a:schemeClr>
          </a:solidFill>
          <a:latin typeface="Calibri" panose="020F0502020204030204" pitchFamily="34" charset="0"/>
          <a:cs typeface="Calibri" panose="020F0502020204030204" pitchFamily="34" charset="0"/>
        </a:defRPr>
      </a:pPr>
      <a:endParaRPr lang="pl-PL"/>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Arkusz1!$B$1</c:f>
              <c:strCache>
                <c:ptCount val="1"/>
                <c:pt idx="0">
                  <c:v>Ogółem</c:v>
                </c:pt>
              </c:strCache>
            </c:strRef>
          </c:tx>
          <c:spPr>
            <a:solidFill>
              <a:schemeClr val="accent6">
                <a:lumMod val="75000"/>
              </a:schemeClr>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Arkusz1!$B$2:$B$11</c:f>
              <c:numCache>
                <c:formatCode>0</c:formatCode>
                <c:ptCount val="10"/>
                <c:pt idx="0">
                  <c:v>55.800000000000004</c:v>
                </c:pt>
                <c:pt idx="1">
                  <c:v>51.2</c:v>
                </c:pt>
                <c:pt idx="2">
                  <c:v>41.9</c:v>
                </c:pt>
                <c:pt idx="3">
                  <c:v>33.5</c:v>
                </c:pt>
                <c:pt idx="4">
                  <c:v>25.6</c:v>
                </c:pt>
                <c:pt idx="5">
                  <c:v>18.7</c:v>
                </c:pt>
                <c:pt idx="6">
                  <c:v>13.5</c:v>
                </c:pt>
                <c:pt idx="7">
                  <c:v>10.6</c:v>
                </c:pt>
                <c:pt idx="8">
                  <c:v>9.7000000000000011</c:v>
                </c:pt>
                <c:pt idx="9">
                  <c:v>6.6000000000000005</c:v>
                </c:pt>
              </c:numCache>
            </c:numRef>
          </c:val>
          <c:extLst>
            <c:ext xmlns:c16="http://schemas.microsoft.com/office/drawing/2014/chart" uri="{C3380CC4-5D6E-409C-BE32-E72D297353CC}">
              <c16:uniqueId val="{00000000-52FE-4C01-98CB-FDA115300C46}"/>
            </c:ext>
          </c:extLst>
        </c:ser>
        <c:ser>
          <c:idx val="1"/>
          <c:order val="1"/>
          <c:tx>
            <c:strRef>
              <c:f>Arkusz1!$C$1</c:f>
              <c:strCache>
                <c:ptCount val="1"/>
                <c:pt idx="0">
                  <c:v>Pracujący</c:v>
                </c:pt>
              </c:strCache>
            </c:strRef>
          </c:tx>
          <c:spPr>
            <a:solidFill>
              <a:srgbClr val="E779AB"/>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Arkusz1!$C$2:$C$11</c:f>
              <c:numCache>
                <c:formatCode>0</c:formatCode>
                <c:ptCount val="10"/>
                <c:pt idx="0">
                  <c:v>58.529411764705884</c:v>
                </c:pt>
                <c:pt idx="1">
                  <c:v>51.17647058823529</c:v>
                </c:pt>
                <c:pt idx="2">
                  <c:v>40</c:v>
                </c:pt>
                <c:pt idx="3">
                  <c:v>36.470588235294116</c:v>
                </c:pt>
                <c:pt idx="4">
                  <c:v>25.588235294117645</c:v>
                </c:pt>
                <c:pt idx="5">
                  <c:v>18.970588235294116</c:v>
                </c:pt>
                <c:pt idx="6">
                  <c:v>15</c:v>
                </c:pt>
                <c:pt idx="7">
                  <c:v>10.882352941176471</c:v>
                </c:pt>
                <c:pt idx="8">
                  <c:v>9.5588235294117645</c:v>
                </c:pt>
                <c:pt idx="9">
                  <c:v>6.3235294117647056</c:v>
                </c:pt>
              </c:numCache>
            </c:numRef>
          </c:val>
          <c:extLst>
            <c:ext xmlns:c16="http://schemas.microsoft.com/office/drawing/2014/chart" uri="{C3380CC4-5D6E-409C-BE32-E72D297353CC}">
              <c16:uniqueId val="{00000001-52FE-4C01-98CB-FDA115300C46}"/>
            </c:ext>
          </c:extLst>
        </c:ser>
        <c:ser>
          <c:idx val="2"/>
          <c:order val="2"/>
          <c:tx>
            <c:strRef>
              <c:f>Arkusz1!$D$1</c:f>
              <c:strCache>
                <c:ptCount val="1"/>
                <c:pt idx="0">
                  <c:v>Emeryt, rencista</c:v>
                </c:pt>
              </c:strCache>
            </c:strRef>
          </c:tx>
          <c:spPr>
            <a:solidFill>
              <a:srgbClr val="BFBCD3"/>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Arkusz1!$D$2:$D$11</c:f>
              <c:numCache>
                <c:formatCode>0</c:formatCode>
                <c:ptCount val="10"/>
                <c:pt idx="0">
                  <c:v>52.452830188679243</c:v>
                </c:pt>
                <c:pt idx="1">
                  <c:v>48.679245283018865</c:v>
                </c:pt>
                <c:pt idx="2">
                  <c:v>45.283018867924532</c:v>
                </c:pt>
                <c:pt idx="3">
                  <c:v>28.30188679245283</c:v>
                </c:pt>
                <c:pt idx="4">
                  <c:v>28.30188679245283</c:v>
                </c:pt>
                <c:pt idx="5">
                  <c:v>14.339622641509434</c:v>
                </c:pt>
                <c:pt idx="6">
                  <c:v>9.433962264150944</c:v>
                </c:pt>
                <c:pt idx="7">
                  <c:v>8.3018867924528301</c:v>
                </c:pt>
                <c:pt idx="8">
                  <c:v>11.320754716981133</c:v>
                </c:pt>
                <c:pt idx="9">
                  <c:v>7.5471698113207548</c:v>
                </c:pt>
              </c:numCache>
            </c:numRef>
          </c:val>
          <c:extLst>
            <c:ext xmlns:c16="http://schemas.microsoft.com/office/drawing/2014/chart" uri="{C3380CC4-5D6E-409C-BE32-E72D297353CC}">
              <c16:uniqueId val="{00000002-52FE-4C01-98CB-FDA115300C46}"/>
            </c:ext>
          </c:extLst>
        </c:ser>
        <c:ser>
          <c:idx val="3"/>
          <c:order val="3"/>
          <c:tx>
            <c:strRef>
              <c:f>Arkusz1!$E$1</c:f>
              <c:strCache>
                <c:ptCount val="1"/>
                <c:pt idx="0">
                  <c:v>Niepracujący</c:v>
                </c:pt>
              </c:strCache>
            </c:strRef>
          </c:tx>
          <c:spPr>
            <a:solidFill>
              <a:schemeClr val="accent1"/>
            </a:solidFill>
            <a:ln>
              <a:solidFill>
                <a:schemeClr val="bg1"/>
              </a:solid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Arkusz1!$A$2:$A$11</c:f>
              <c:strCache>
                <c:ptCount val="10"/>
                <c:pt idx="0">
                  <c:v>zanieczyszczenie powietrza</c:v>
                </c:pt>
                <c:pt idx="1">
                  <c:v>problem śmieci</c:v>
                </c:pt>
                <c:pt idx="2">
                  <c:v>zanieczyszczenie wód</c:v>
                </c:pt>
                <c:pt idx="3">
                  <c:v>niskie zasoby wody</c:v>
                </c:pt>
                <c:pt idx="4">
                  <c:v>zmiany klimatu</c:v>
                </c:pt>
                <c:pt idx="5">
                  <c:v>katastrofy wywołane przez człowieka</c:v>
                </c:pt>
                <c:pt idx="6">
                  <c:v>wyczerpywanie się zasobów naturalnych</c:v>
                </c:pt>
                <c:pt idx="7">
                  <c:v>zanikanie gatunków zwierząt i roślin</c:v>
                </c:pt>
                <c:pt idx="8">
                  <c:v>wzrost poziomu hałasu</c:v>
                </c:pt>
                <c:pt idx="9">
                  <c:v>katastrofy naturalne (np. powodzie)</c:v>
                </c:pt>
              </c:strCache>
            </c:strRef>
          </c:cat>
          <c:val>
            <c:numRef>
              <c:f>Arkusz1!$E$2:$E$11</c:f>
              <c:numCache>
                <c:formatCode>0</c:formatCode>
                <c:ptCount val="10"/>
                <c:pt idx="0">
                  <c:v>46.753246753246749</c:v>
                </c:pt>
                <c:pt idx="1">
                  <c:v>53.246753246753244</c:v>
                </c:pt>
                <c:pt idx="2">
                  <c:v>40.259740259740262</c:v>
                </c:pt>
                <c:pt idx="3">
                  <c:v>33.766233766233768</c:v>
                </c:pt>
                <c:pt idx="4">
                  <c:v>18.181818181818183</c:v>
                </c:pt>
                <c:pt idx="5">
                  <c:v>28.571428571428569</c:v>
                </c:pt>
                <c:pt idx="6">
                  <c:v>12.987012987012985</c:v>
                </c:pt>
                <c:pt idx="7">
                  <c:v>14.285714285714285</c:v>
                </c:pt>
                <c:pt idx="8">
                  <c:v>7.7922077922077921</c:v>
                </c:pt>
                <c:pt idx="9">
                  <c:v>7.7922077922077921</c:v>
                </c:pt>
              </c:numCache>
            </c:numRef>
          </c:val>
          <c:extLst>
            <c:ext xmlns:c16="http://schemas.microsoft.com/office/drawing/2014/chart" uri="{C3380CC4-5D6E-409C-BE32-E72D297353CC}">
              <c16:uniqueId val="{00000003-52FE-4C01-98CB-FDA115300C46}"/>
            </c:ext>
          </c:extLst>
        </c:ser>
        <c:dLbls>
          <c:dLblPos val="outEnd"/>
          <c:showLegendKey val="0"/>
          <c:showVal val="1"/>
          <c:showCatName val="0"/>
          <c:showSerName val="0"/>
          <c:showPercent val="0"/>
          <c:showBubbleSize val="0"/>
        </c:dLbls>
        <c:gapWidth val="160"/>
        <c:axId val="539630367"/>
        <c:axId val="539624463"/>
      </c:barChart>
      <c:catAx>
        <c:axId val="539630367"/>
        <c:scaling>
          <c:orientation val="minMax"/>
        </c:scaling>
        <c:delete val="1"/>
        <c:axPos val="b"/>
        <c:numFmt formatCode="General" sourceLinked="1"/>
        <c:majorTickMark val="none"/>
        <c:minorTickMark val="none"/>
        <c:tickLblPos val="nextTo"/>
        <c:crossAx val="539624463"/>
        <c:crosses val="autoZero"/>
        <c:auto val="1"/>
        <c:lblAlgn val="ctr"/>
        <c:lblOffset val="100"/>
        <c:noMultiLvlLbl val="0"/>
      </c:catAx>
      <c:valAx>
        <c:axId val="539624463"/>
        <c:scaling>
          <c:orientation val="minMax"/>
        </c:scaling>
        <c:delete val="1"/>
        <c:axPos val="l"/>
        <c:numFmt formatCode="0" sourceLinked="1"/>
        <c:majorTickMark val="none"/>
        <c:minorTickMark val="none"/>
        <c:tickLblPos val="nextTo"/>
        <c:crossAx val="539630367"/>
        <c:crosses val="autoZero"/>
        <c:crossBetween val="between"/>
      </c:valAx>
      <c:spPr>
        <a:noFill/>
        <a:ln w="25400">
          <a:noFill/>
        </a:ln>
        <a:effectLst/>
      </c:spPr>
    </c:plotArea>
    <c:legend>
      <c:legendPos val="t"/>
      <c:layout>
        <c:manualLayout>
          <c:xMode val="edge"/>
          <c:yMode val="edge"/>
          <c:x val="0.39786894114556909"/>
          <c:y val="2.5268184305207834E-2"/>
          <c:w val="0.47510551675195162"/>
          <c:h val="6.59808001591696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1">
              <a:lumMod val="75000"/>
            </a:schemeClr>
          </a:solidFill>
          <a:latin typeface="Calibri" panose="020F0502020204030204" pitchFamily="34" charset="0"/>
          <a:cs typeface="Calibri" panose="020F0502020204030204" pitchFamily="34" charset="0"/>
        </a:defRPr>
      </a:pPr>
      <a:endParaRPr lang="pl-PL"/>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14005331024309578"/>
          <c:w val="0.75629872698460399"/>
          <c:h val="0.7665843874762250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2020</c:v>
                </c:pt>
                <c:pt idx="1">
                  <c:v>2018</c:v>
                </c:pt>
                <c:pt idx="2">
                  <c:v>2014</c:v>
                </c:pt>
                <c:pt idx="3">
                  <c:v>2013</c:v>
                </c:pt>
                <c:pt idx="4">
                  <c:v>2012</c:v>
                </c:pt>
                <c:pt idx="5">
                  <c:v>2011</c:v>
                </c:pt>
              </c:strCache>
            </c:strRef>
          </c:cat>
          <c:val>
            <c:numRef>
              <c:f>Arkusz1!$B$2:$B$7</c:f>
              <c:numCache>
                <c:formatCode>0</c:formatCode>
                <c:ptCount val="6"/>
                <c:pt idx="0">
                  <c:v>2</c:v>
                </c:pt>
                <c:pt idx="1">
                  <c:v>4</c:v>
                </c:pt>
                <c:pt idx="2">
                  <c:v>4</c:v>
                </c:pt>
                <c:pt idx="3">
                  <c:v>5</c:v>
                </c:pt>
                <c:pt idx="4">
                  <c:v>2</c:v>
                </c:pt>
                <c:pt idx="5">
                  <c:v>2</c:v>
                </c:pt>
              </c:numCache>
            </c:numRef>
          </c:val>
          <c:extLst>
            <c:ext xmlns:c16="http://schemas.microsoft.com/office/drawing/2014/chart" uri="{C3380CC4-5D6E-409C-BE32-E72D297353CC}">
              <c16:uniqueId val="{00000000-50B5-4B4A-8D14-75FB182AE901}"/>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2020</c:v>
                </c:pt>
                <c:pt idx="1">
                  <c:v>2018</c:v>
                </c:pt>
                <c:pt idx="2">
                  <c:v>2014</c:v>
                </c:pt>
                <c:pt idx="3">
                  <c:v>2013</c:v>
                </c:pt>
                <c:pt idx="4">
                  <c:v>2012</c:v>
                </c:pt>
                <c:pt idx="5">
                  <c:v>2011</c:v>
                </c:pt>
              </c:strCache>
            </c:strRef>
          </c:cat>
          <c:val>
            <c:numRef>
              <c:f>Arkusz1!$C$2:$C$7</c:f>
              <c:numCache>
                <c:formatCode>0</c:formatCode>
                <c:ptCount val="6"/>
                <c:pt idx="0">
                  <c:v>42</c:v>
                </c:pt>
                <c:pt idx="1">
                  <c:v>47</c:v>
                </c:pt>
                <c:pt idx="2">
                  <c:v>58</c:v>
                </c:pt>
                <c:pt idx="3">
                  <c:v>43</c:v>
                </c:pt>
                <c:pt idx="4">
                  <c:v>44</c:v>
                </c:pt>
                <c:pt idx="5">
                  <c:v>49</c:v>
                </c:pt>
              </c:numCache>
            </c:numRef>
          </c:val>
          <c:extLst>
            <c:ext xmlns:c16="http://schemas.microsoft.com/office/drawing/2014/chart" uri="{C3380CC4-5D6E-409C-BE32-E72D297353CC}">
              <c16:uniqueId val="{00000001-50B5-4B4A-8D14-75FB182AE901}"/>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2020</c:v>
                </c:pt>
                <c:pt idx="1">
                  <c:v>2018</c:v>
                </c:pt>
                <c:pt idx="2">
                  <c:v>2014</c:v>
                </c:pt>
                <c:pt idx="3">
                  <c:v>2013</c:v>
                </c:pt>
                <c:pt idx="4">
                  <c:v>2012</c:v>
                </c:pt>
                <c:pt idx="5">
                  <c:v>2011</c:v>
                </c:pt>
              </c:strCache>
            </c:strRef>
          </c:cat>
          <c:val>
            <c:numRef>
              <c:f>Arkusz1!$D$2:$D$7</c:f>
              <c:numCache>
                <c:formatCode>0</c:formatCode>
                <c:ptCount val="6"/>
                <c:pt idx="0">
                  <c:v>41</c:v>
                </c:pt>
                <c:pt idx="1">
                  <c:v>34</c:v>
                </c:pt>
                <c:pt idx="2">
                  <c:v>27</c:v>
                </c:pt>
                <c:pt idx="3">
                  <c:v>37</c:v>
                </c:pt>
                <c:pt idx="4">
                  <c:v>41</c:v>
                </c:pt>
                <c:pt idx="5">
                  <c:v>37</c:v>
                </c:pt>
              </c:numCache>
            </c:numRef>
          </c:val>
          <c:extLst>
            <c:ext xmlns:c16="http://schemas.microsoft.com/office/drawing/2014/chart" uri="{C3380CC4-5D6E-409C-BE32-E72D297353CC}">
              <c16:uniqueId val="{00000002-50B5-4B4A-8D14-75FB182AE901}"/>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2020</c:v>
                </c:pt>
                <c:pt idx="1">
                  <c:v>2018</c:v>
                </c:pt>
                <c:pt idx="2">
                  <c:v>2014</c:v>
                </c:pt>
                <c:pt idx="3">
                  <c:v>2013</c:v>
                </c:pt>
                <c:pt idx="4">
                  <c:v>2012</c:v>
                </c:pt>
                <c:pt idx="5">
                  <c:v>2011</c:v>
                </c:pt>
              </c:strCache>
            </c:strRef>
          </c:cat>
          <c:val>
            <c:numRef>
              <c:f>Arkusz1!$E$2:$E$7</c:f>
              <c:numCache>
                <c:formatCode>0</c:formatCode>
                <c:ptCount val="6"/>
                <c:pt idx="0">
                  <c:v>11</c:v>
                </c:pt>
                <c:pt idx="1">
                  <c:v>6</c:v>
                </c:pt>
                <c:pt idx="2">
                  <c:v>2</c:v>
                </c:pt>
                <c:pt idx="3">
                  <c:v>7</c:v>
                </c:pt>
                <c:pt idx="4">
                  <c:v>5</c:v>
                </c:pt>
                <c:pt idx="5">
                  <c:v>4</c:v>
                </c:pt>
              </c:numCache>
            </c:numRef>
          </c:val>
          <c:extLst>
            <c:ext xmlns:c16="http://schemas.microsoft.com/office/drawing/2014/chart" uri="{C3380CC4-5D6E-409C-BE32-E72D297353CC}">
              <c16:uniqueId val="{00000003-50B5-4B4A-8D14-75FB182AE901}"/>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2020</c:v>
                </c:pt>
                <c:pt idx="1">
                  <c:v>2018</c:v>
                </c:pt>
                <c:pt idx="2">
                  <c:v>2014</c:v>
                </c:pt>
                <c:pt idx="3">
                  <c:v>2013</c:v>
                </c:pt>
                <c:pt idx="4">
                  <c:v>2012</c:v>
                </c:pt>
                <c:pt idx="5">
                  <c:v>2011</c:v>
                </c:pt>
              </c:strCache>
            </c:strRef>
          </c:cat>
          <c:val>
            <c:numRef>
              <c:f>Arkusz1!$F$2:$F$7</c:f>
              <c:numCache>
                <c:formatCode>0</c:formatCode>
                <c:ptCount val="6"/>
                <c:pt idx="0">
                  <c:v>4</c:v>
                </c:pt>
                <c:pt idx="1">
                  <c:v>9</c:v>
                </c:pt>
                <c:pt idx="2">
                  <c:v>9</c:v>
                </c:pt>
                <c:pt idx="3">
                  <c:v>8</c:v>
                </c:pt>
                <c:pt idx="4">
                  <c:v>8</c:v>
                </c:pt>
                <c:pt idx="5">
                  <c:v>7</c:v>
                </c:pt>
              </c:numCache>
            </c:numRef>
          </c:val>
          <c:extLst>
            <c:ext xmlns:c16="http://schemas.microsoft.com/office/drawing/2014/chart" uri="{C3380CC4-5D6E-409C-BE32-E72D297353CC}">
              <c16:uniqueId val="{00000004-50B5-4B4A-8D14-75FB182AE901}"/>
            </c:ext>
          </c:extLst>
        </c:ser>
        <c:dLbls>
          <c:showLegendKey val="0"/>
          <c:showVal val="1"/>
          <c:showCatName val="0"/>
          <c:showSerName val="0"/>
          <c:showPercent val="0"/>
          <c:showBubbleSize val="0"/>
        </c:dLbls>
        <c:gapWidth val="100"/>
        <c:overlap val="100"/>
        <c:axId val="671841536"/>
        <c:axId val="671843888"/>
      </c:barChart>
      <c:catAx>
        <c:axId val="671841536"/>
        <c:scaling>
          <c:orientation val="maxMin"/>
        </c:scaling>
        <c:delete val="0"/>
        <c:axPos val="l"/>
        <c:numFmt formatCode="General" sourceLinked="1"/>
        <c:majorTickMark val="none"/>
        <c:minorTickMark val="none"/>
        <c:tickLblPos val="nextTo"/>
        <c:spPr>
          <a:ln w="9572">
            <a:noFill/>
          </a:ln>
        </c:spPr>
        <c:txPr>
          <a:bodyPr rot="0" vert="horz"/>
          <a:lstStyle/>
          <a:p>
            <a:pPr>
              <a:defRPr sz="1000">
                <a:latin typeface="+mn-lt"/>
                <a:cs typeface="Calibri" panose="020F0502020204030204" pitchFamily="34" charset="0"/>
              </a:defRPr>
            </a:pPr>
            <a:endParaRPr lang="pl-PL"/>
          </a:p>
        </c:txPr>
        <c:crossAx val="671843888"/>
        <c:crosses val="autoZero"/>
        <c:auto val="1"/>
        <c:lblAlgn val="ctr"/>
        <c:lblOffset val="100"/>
        <c:tickLblSkip val="1"/>
        <c:tickMarkSkip val="1"/>
        <c:noMultiLvlLbl val="0"/>
      </c:catAx>
      <c:valAx>
        <c:axId val="671843888"/>
        <c:scaling>
          <c:orientation val="minMax"/>
        </c:scaling>
        <c:delete val="0"/>
        <c:axPos val="t"/>
        <c:numFmt formatCode="0%" sourceLinked="1"/>
        <c:majorTickMark val="none"/>
        <c:minorTickMark val="none"/>
        <c:tickLblPos val="none"/>
        <c:spPr>
          <a:ln w="9572">
            <a:noFill/>
          </a:ln>
        </c:spPr>
        <c:crossAx val="6718415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10660804780273807"/>
          <c:w val="0.75629872698460399"/>
          <c:h val="0.80002949852507377"/>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2020</c:v>
                </c:pt>
                <c:pt idx="1">
                  <c:v>2018</c:v>
                </c:pt>
                <c:pt idx="2">
                  <c:v>2014</c:v>
                </c:pt>
                <c:pt idx="3">
                  <c:v>2013</c:v>
                </c:pt>
                <c:pt idx="4">
                  <c:v>2012</c:v>
                </c:pt>
              </c:strCache>
            </c:strRef>
          </c:cat>
          <c:val>
            <c:numRef>
              <c:f>Arkusz1!$B$2:$B$6</c:f>
              <c:numCache>
                <c:formatCode>0</c:formatCode>
                <c:ptCount val="5"/>
                <c:pt idx="0">
                  <c:v>11</c:v>
                </c:pt>
                <c:pt idx="1">
                  <c:v>8</c:v>
                </c:pt>
                <c:pt idx="2">
                  <c:v>7</c:v>
                </c:pt>
                <c:pt idx="3">
                  <c:v>9</c:v>
                </c:pt>
                <c:pt idx="4">
                  <c:v>5</c:v>
                </c:pt>
              </c:numCache>
            </c:numRef>
          </c:val>
          <c:extLst>
            <c:ext xmlns:c16="http://schemas.microsoft.com/office/drawing/2014/chart" uri="{C3380CC4-5D6E-409C-BE32-E72D297353CC}">
              <c16:uniqueId val="{00000000-8BFC-4C36-B699-75372401B57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2020</c:v>
                </c:pt>
                <c:pt idx="1">
                  <c:v>2018</c:v>
                </c:pt>
                <c:pt idx="2">
                  <c:v>2014</c:v>
                </c:pt>
                <c:pt idx="3">
                  <c:v>2013</c:v>
                </c:pt>
                <c:pt idx="4">
                  <c:v>2012</c:v>
                </c:pt>
              </c:strCache>
            </c:strRef>
          </c:cat>
          <c:val>
            <c:numRef>
              <c:f>Arkusz1!$C$2:$C$6</c:f>
              <c:numCache>
                <c:formatCode>0</c:formatCode>
                <c:ptCount val="5"/>
                <c:pt idx="0">
                  <c:v>54</c:v>
                </c:pt>
                <c:pt idx="1">
                  <c:v>53</c:v>
                </c:pt>
                <c:pt idx="2">
                  <c:v>66</c:v>
                </c:pt>
                <c:pt idx="3">
                  <c:v>47</c:v>
                </c:pt>
                <c:pt idx="4">
                  <c:v>54</c:v>
                </c:pt>
              </c:numCache>
            </c:numRef>
          </c:val>
          <c:extLst>
            <c:ext xmlns:c16="http://schemas.microsoft.com/office/drawing/2014/chart" uri="{C3380CC4-5D6E-409C-BE32-E72D297353CC}">
              <c16:uniqueId val="{00000001-8BFC-4C36-B699-75372401B57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2020</c:v>
                </c:pt>
                <c:pt idx="1">
                  <c:v>2018</c:v>
                </c:pt>
                <c:pt idx="2">
                  <c:v>2014</c:v>
                </c:pt>
                <c:pt idx="3">
                  <c:v>2013</c:v>
                </c:pt>
                <c:pt idx="4">
                  <c:v>2012</c:v>
                </c:pt>
              </c:strCache>
            </c:strRef>
          </c:cat>
          <c:val>
            <c:numRef>
              <c:f>Arkusz1!$D$2:$D$6</c:f>
              <c:numCache>
                <c:formatCode>0</c:formatCode>
                <c:ptCount val="5"/>
                <c:pt idx="0">
                  <c:v>25</c:v>
                </c:pt>
                <c:pt idx="1">
                  <c:v>26</c:v>
                </c:pt>
                <c:pt idx="2">
                  <c:v>21</c:v>
                </c:pt>
                <c:pt idx="3">
                  <c:v>32</c:v>
                </c:pt>
                <c:pt idx="4">
                  <c:v>29</c:v>
                </c:pt>
              </c:numCache>
            </c:numRef>
          </c:val>
          <c:extLst>
            <c:ext xmlns:c16="http://schemas.microsoft.com/office/drawing/2014/chart" uri="{C3380CC4-5D6E-409C-BE32-E72D297353CC}">
              <c16:uniqueId val="{00000002-8BFC-4C36-B699-75372401B57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2020</c:v>
                </c:pt>
                <c:pt idx="1">
                  <c:v>2018</c:v>
                </c:pt>
                <c:pt idx="2">
                  <c:v>2014</c:v>
                </c:pt>
                <c:pt idx="3">
                  <c:v>2013</c:v>
                </c:pt>
                <c:pt idx="4">
                  <c:v>2012</c:v>
                </c:pt>
              </c:strCache>
            </c:strRef>
          </c:cat>
          <c:val>
            <c:numRef>
              <c:f>Arkusz1!$E$2:$E$6</c:f>
              <c:numCache>
                <c:formatCode>0</c:formatCode>
                <c:ptCount val="5"/>
                <c:pt idx="0">
                  <c:v>8</c:v>
                </c:pt>
                <c:pt idx="1">
                  <c:v>7</c:v>
                </c:pt>
                <c:pt idx="2">
                  <c:v>2</c:v>
                </c:pt>
                <c:pt idx="3">
                  <c:v>8</c:v>
                </c:pt>
                <c:pt idx="4">
                  <c:v>7</c:v>
                </c:pt>
              </c:numCache>
            </c:numRef>
          </c:val>
          <c:extLst>
            <c:ext xmlns:c16="http://schemas.microsoft.com/office/drawing/2014/chart" uri="{C3380CC4-5D6E-409C-BE32-E72D297353CC}">
              <c16:uniqueId val="{00000003-8BFC-4C36-B699-75372401B57A}"/>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chemeClr val="tx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2020</c:v>
                </c:pt>
                <c:pt idx="1">
                  <c:v>2018</c:v>
                </c:pt>
                <c:pt idx="2">
                  <c:v>2014</c:v>
                </c:pt>
                <c:pt idx="3">
                  <c:v>2013</c:v>
                </c:pt>
                <c:pt idx="4">
                  <c:v>2012</c:v>
                </c:pt>
              </c:strCache>
            </c:strRef>
          </c:cat>
          <c:val>
            <c:numRef>
              <c:f>Arkusz1!$F$2:$F$6</c:f>
              <c:numCache>
                <c:formatCode>0</c:formatCode>
                <c:ptCount val="5"/>
                <c:pt idx="0">
                  <c:v>1</c:v>
                </c:pt>
                <c:pt idx="1">
                  <c:v>5</c:v>
                </c:pt>
                <c:pt idx="2">
                  <c:v>4</c:v>
                </c:pt>
                <c:pt idx="3">
                  <c:v>4</c:v>
                </c:pt>
                <c:pt idx="4">
                  <c:v>5</c:v>
                </c:pt>
              </c:numCache>
            </c:numRef>
          </c:val>
          <c:extLst>
            <c:ext xmlns:c16="http://schemas.microsoft.com/office/drawing/2014/chart" uri="{C3380CC4-5D6E-409C-BE32-E72D297353CC}">
              <c16:uniqueId val="{00000004-8BFC-4C36-B699-75372401B57A}"/>
            </c:ext>
          </c:extLst>
        </c:ser>
        <c:dLbls>
          <c:showLegendKey val="0"/>
          <c:showVal val="1"/>
          <c:showCatName val="0"/>
          <c:showSerName val="0"/>
          <c:showPercent val="0"/>
          <c:showBubbleSize val="0"/>
        </c:dLbls>
        <c:gapWidth val="100"/>
        <c:overlap val="100"/>
        <c:axId val="671848592"/>
        <c:axId val="671848984"/>
      </c:barChart>
      <c:catAx>
        <c:axId val="671848592"/>
        <c:scaling>
          <c:orientation val="maxMin"/>
        </c:scaling>
        <c:delete val="0"/>
        <c:axPos val="l"/>
        <c:numFmt formatCode="General" sourceLinked="1"/>
        <c:majorTickMark val="none"/>
        <c:minorTickMark val="none"/>
        <c:tickLblPos val="nextTo"/>
        <c:spPr>
          <a:ln w="9572">
            <a:noFill/>
          </a:ln>
        </c:spPr>
        <c:txPr>
          <a:bodyPr rot="0" vert="horz"/>
          <a:lstStyle/>
          <a:p>
            <a:pPr algn="ctr">
              <a:defRPr lang="en-US" sz="1000" b="0" i="0" u="none" strike="noStrike" kern="1200" baseline="0">
                <a:solidFill>
                  <a:srgbClr val="58595B"/>
                </a:solidFill>
                <a:latin typeface="+mn-lt"/>
                <a:ea typeface="Arial"/>
                <a:cs typeface="Calibri" panose="020F0502020204030204" pitchFamily="34" charset="0"/>
              </a:defRPr>
            </a:pPr>
            <a:endParaRPr lang="pl-PL"/>
          </a:p>
        </c:txPr>
        <c:crossAx val="671848984"/>
        <c:crosses val="autoZero"/>
        <c:auto val="1"/>
        <c:lblAlgn val="ctr"/>
        <c:lblOffset val="100"/>
        <c:tickLblSkip val="1"/>
        <c:tickMarkSkip val="1"/>
        <c:noMultiLvlLbl val="0"/>
      </c:catAx>
      <c:valAx>
        <c:axId val="671848984"/>
        <c:scaling>
          <c:orientation val="minMax"/>
        </c:scaling>
        <c:delete val="0"/>
        <c:axPos val="t"/>
        <c:numFmt formatCode="0%" sourceLinked="1"/>
        <c:majorTickMark val="none"/>
        <c:minorTickMark val="none"/>
        <c:tickLblPos val="none"/>
        <c:spPr>
          <a:ln w="9572">
            <a:noFill/>
          </a:ln>
        </c:spPr>
        <c:crossAx val="67184859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4438-409C-9719-311E0E1324C0}"/>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4438-409C-9719-311E0E1324C0}"/>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4438-409C-9719-311E0E1324C0}"/>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4438-409C-9719-311E0E1324C0}"/>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4438-409C-9719-311E0E1324C0}"/>
            </c:ext>
          </c:extLst>
        </c:ser>
        <c:dLbls>
          <c:showLegendKey val="0"/>
          <c:showVal val="1"/>
          <c:showCatName val="0"/>
          <c:showSerName val="0"/>
          <c:showPercent val="0"/>
          <c:showBubbleSize val="0"/>
        </c:dLbls>
        <c:gapWidth val="100"/>
        <c:overlap val="100"/>
        <c:axId val="803109736"/>
        <c:axId val="803105816"/>
      </c:barChart>
      <c:catAx>
        <c:axId val="803109736"/>
        <c:scaling>
          <c:orientation val="maxMin"/>
        </c:scaling>
        <c:delete val="1"/>
        <c:axPos val="l"/>
        <c:numFmt formatCode="General" sourceLinked="1"/>
        <c:majorTickMark val="none"/>
        <c:minorTickMark val="none"/>
        <c:tickLblPos val="nextTo"/>
        <c:crossAx val="803105816"/>
        <c:crosses val="autoZero"/>
        <c:auto val="1"/>
        <c:lblAlgn val="ctr"/>
        <c:lblOffset val="100"/>
        <c:tickLblSkip val="1"/>
        <c:tickMarkSkip val="1"/>
        <c:noMultiLvlLbl val="0"/>
      </c:catAx>
      <c:valAx>
        <c:axId val="803105816"/>
        <c:scaling>
          <c:orientation val="minMax"/>
        </c:scaling>
        <c:delete val="0"/>
        <c:axPos val="t"/>
        <c:numFmt formatCode="0%" sourceLinked="1"/>
        <c:majorTickMark val="none"/>
        <c:minorTickMark val="none"/>
        <c:tickLblPos val="none"/>
        <c:spPr>
          <a:ln w="9572">
            <a:noFill/>
          </a:ln>
        </c:spPr>
        <c:crossAx val="803109736"/>
        <c:crosses val="autoZero"/>
        <c:crossBetween val="between"/>
      </c:valAx>
      <c:spPr>
        <a:noFill/>
        <a:ln w="25400">
          <a:noFill/>
        </a:ln>
      </c:spPr>
    </c:plotArea>
    <c:legend>
      <c:legendPos val="t"/>
      <c:layout>
        <c:manualLayout>
          <c:xMode val="edge"/>
          <c:yMode val="edge"/>
          <c:x val="0.11560916575533173"/>
          <c:y val="4.1246127355221394E-2"/>
          <c:w val="0.81755618724361701"/>
          <c:h val="7.4746468925385529E-2"/>
        </c:manualLayout>
      </c:layout>
      <c:overlay val="0"/>
      <c:spPr>
        <a:noFill/>
        <a:ln w="25527">
          <a:noFill/>
        </a:ln>
      </c:spPr>
      <c:txPr>
        <a:bodyPr/>
        <a:lstStyle/>
        <a:p>
          <a:pPr algn="ctr">
            <a:defRPr sz="90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mn-lt"/>
          <a:ea typeface="Arial"/>
          <a:cs typeface="Arial"/>
        </a:defRPr>
      </a:pPr>
      <a:endParaRPr lang="pl-PL"/>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699041625814523E-2"/>
          <c:y val="0.21871214704879285"/>
          <c:w val="0.45040450891320616"/>
          <c:h val="0.43279569892473124"/>
        </c:manualLayout>
      </c:layout>
      <c:barChart>
        <c:barDir val="col"/>
        <c:grouping val="clustered"/>
        <c:varyColors val="0"/>
        <c:ser>
          <c:idx val="0"/>
          <c:order val="0"/>
          <c:tx>
            <c:strRef>
              <c:f>Arkusz1!$B$3</c:f>
              <c:strCache>
                <c:ptCount val="1"/>
                <c:pt idx="0">
                  <c:v>2012</c:v>
                </c:pt>
              </c:strCache>
            </c:strRef>
          </c:tx>
          <c:spPr>
            <a:solidFill>
              <a:srgbClr val="42BEBD">
                <a:lumMod val="20000"/>
                <a:lumOff val="80000"/>
              </a:srgbClr>
            </a:solidFill>
            <a:ln w="3175">
              <a:noFill/>
            </a:ln>
            <a:effectLst/>
          </c:spPr>
          <c:invertIfNegative val="0"/>
          <c:dPt>
            <c:idx val="0"/>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1-D3F1-4796-8958-4F30EDB51AAB}"/>
              </c:ext>
            </c:extLst>
          </c:dPt>
          <c:dPt>
            <c:idx val="1"/>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3-D3F1-4796-8958-4F30EDB51AAB}"/>
              </c:ext>
            </c:extLst>
          </c:dPt>
          <c:dPt>
            <c:idx val="2"/>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5-D3F1-4796-8958-4F30EDB51AAB}"/>
              </c:ext>
            </c:extLst>
          </c:dPt>
          <c:dPt>
            <c:idx val="3"/>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7-D3F1-4796-8958-4F30EDB51AAB}"/>
              </c:ext>
            </c:extLst>
          </c:dPt>
          <c:dPt>
            <c:idx val="4"/>
            <c:invertIfNegative val="0"/>
            <c:bubble3D val="0"/>
            <c:spPr>
              <a:solidFill>
                <a:srgbClr val="42BEBD">
                  <a:lumMod val="20000"/>
                  <a:lumOff val="80000"/>
                </a:srgbClr>
              </a:solidFill>
              <a:ln w="3175" cap="rnd">
                <a:noFill/>
                <a:round/>
              </a:ln>
              <a:effectLst/>
            </c:spPr>
            <c:extLst>
              <c:ext xmlns:c16="http://schemas.microsoft.com/office/drawing/2014/chart" uri="{C3380CC4-5D6E-409C-BE32-E72D297353CC}">
                <c16:uniqueId val="{00000009-D3F1-4796-8958-4F30EDB51AAB}"/>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Arkusz1!$B$4</c:f>
              <c:numCache>
                <c:formatCode>General</c:formatCode>
                <c:ptCount val="1"/>
                <c:pt idx="0">
                  <c:v>21</c:v>
                </c:pt>
              </c:numCache>
            </c:numRef>
          </c:val>
          <c:extLst>
            <c:ext xmlns:c16="http://schemas.microsoft.com/office/drawing/2014/chart" uri="{C3380CC4-5D6E-409C-BE32-E72D297353CC}">
              <c16:uniqueId val="{0000000A-D3F1-4796-8958-4F30EDB51AAB}"/>
            </c:ext>
          </c:extLst>
        </c:ser>
        <c:ser>
          <c:idx val="1"/>
          <c:order val="1"/>
          <c:tx>
            <c:strRef>
              <c:f>Arkusz1!$C$3</c:f>
              <c:strCache>
                <c:ptCount val="1"/>
                <c:pt idx="0">
                  <c:v>2013</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Arkusz1!$C$4</c:f>
              <c:numCache>
                <c:formatCode>General</c:formatCode>
                <c:ptCount val="1"/>
                <c:pt idx="0">
                  <c:v>28</c:v>
                </c:pt>
              </c:numCache>
            </c:numRef>
          </c:val>
          <c:extLst>
            <c:ext xmlns:c16="http://schemas.microsoft.com/office/drawing/2014/chart" uri="{C3380CC4-5D6E-409C-BE32-E72D297353CC}">
              <c16:uniqueId val="{0000000B-D3F1-4796-8958-4F30EDB51AAB}"/>
            </c:ext>
          </c:extLst>
        </c:ser>
        <c:ser>
          <c:idx val="2"/>
          <c:order val="2"/>
          <c:tx>
            <c:strRef>
              <c:f>Arkusz1!$D$3</c:f>
              <c:strCache>
                <c:ptCount val="1"/>
                <c:pt idx="0">
                  <c:v>2014</c:v>
                </c:pt>
              </c:strCache>
            </c:strRef>
          </c:tx>
          <c:spPr>
            <a:solidFill>
              <a:srgbClr val="42BEBD">
                <a:lumMod val="75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Arkusz1!$D$4</c:f>
              <c:numCache>
                <c:formatCode>General</c:formatCode>
                <c:ptCount val="1"/>
                <c:pt idx="0">
                  <c:v>22</c:v>
                </c:pt>
              </c:numCache>
            </c:numRef>
          </c:val>
          <c:extLst>
            <c:ext xmlns:c16="http://schemas.microsoft.com/office/drawing/2014/chart" uri="{C3380CC4-5D6E-409C-BE32-E72D297353CC}">
              <c16:uniqueId val="{0000000C-D3F1-4796-8958-4F30EDB51AAB}"/>
            </c:ext>
          </c:extLst>
        </c:ser>
        <c:ser>
          <c:idx val="3"/>
          <c:order val="3"/>
          <c:tx>
            <c:strRef>
              <c:f>Arkusz1!$E$3</c:f>
              <c:strCache>
                <c:ptCount val="1"/>
                <c:pt idx="0">
                  <c:v>2018</c:v>
                </c:pt>
              </c:strCache>
            </c:strRef>
          </c:tx>
          <c:spPr>
            <a:solidFill>
              <a:srgbClr val="004B88">
                <a:lumMod val="5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Arkusz1!$E$4</c:f>
              <c:numCache>
                <c:formatCode>General</c:formatCode>
                <c:ptCount val="1"/>
                <c:pt idx="0">
                  <c:v>28</c:v>
                </c:pt>
              </c:numCache>
            </c:numRef>
          </c:val>
          <c:extLst>
            <c:ext xmlns:c16="http://schemas.microsoft.com/office/drawing/2014/chart" uri="{C3380CC4-5D6E-409C-BE32-E72D297353CC}">
              <c16:uniqueId val="{0000000D-D3F1-4796-8958-4F30EDB51AAB}"/>
            </c:ext>
          </c:extLst>
        </c:ser>
        <c:ser>
          <c:idx val="4"/>
          <c:order val="4"/>
          <c:tx>
            <c:strRef>
              <c:f>Arkusz1!$F$3</c:f>
              <c:strCache>
                <c:ptCount val="1"/>
                <c:pt idx="0">
                  <c:v>2020</c:v>
                </c:pt>
              </c:strCache>
            </c:strRef>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Arkusz1!$F$4</c:f>
              <c:numCache>
                <c:formatCode>###0</c:formatCode>
                <c:ptCount val="1"/>
                <c:pt idx="0">
                  <c:v>43.706388288235772</c:v>
                </c:pt>
              </c:numCache>
            </c:numRef>
          </c:val>
          <c:extLst>
            <c:ext xmlns:c16="http://schemas.microsoft.com/office/drawing/2014/chart" uri="{C3380CC4-5D6E-409C-BE32-E72D297353CC}">
              <c16:uniqueId val="{0000000E-D3F1-4796-8958-4F30EDB51AAB}"/>
            </c:ext>
          </c:extLst>
        </c:ser>
        <c:ser>
          <c:idx val="5"/>
          <c:order val="5"/>
          <c:tx>
            <c:strRef>
              <c:f>Arkusz1!$G$3</c:f>
              <c:strCache>
                <c:ptCount val="1"/>
                <c:pt idx="0">
                  <c:v>2022</c:v>
                </c:pt>
              </c:strCache>
            </c:strRef>
          </c:tx>
          <c:spPr>
            <a:solidFill>
              <a:srgbClr val="635D8C"/>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schemeClr>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B-E2F7-409C-B5EE-6F7AF6CC570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c:f>
              <c:strCache>
                <c:ptCount val="1"/>
                <c:pt idx="0">
                  <c:v>władze centralne, rząd</c:v>
                </c:pt>
              </c:strCache>
            </c:strRef>
          </c:cat>
          <c:val>
            <c:numRef>
              <c:f>Arkusz1!$G$4</c:f>
              <c:numCache>
                <c:formatCode>General</c:formatCode>
                <c:ptCount val="1"/>
                <c:pt idx="0">
                  <c:v>30</c:v>
                </c:pt>
              </c:numCache>
            </c:numRef>
          </c:val>
          <c:extLst>
            <c:ext xmlns:c16="http://schemas.microsoft.com/office/drawing/2014/chart" uri="{C3380CC4-5D6E-409C-BE32-E72D297353CC}">
              <c16:uniqueId val="{0000000A-E2F7-409C-B5EE-6F7AF6CC5709}"/>
            </c:ext>
          </c:extLst>
        </c:ser>
        <c:dLbls>
          <c:showLegendKey val="0"/>
          <c:showVal val="1"/>
          <c:showCatName val="0"/>
          <c:showSerName val="0"/>
          <c:showPercent val="0"/>
          <c:showBubbleSize val="0"/>
        </c:dLbls>
        <c:gapWidth val="231"/>
        <c:overlap val="-10"/>
        <c:axId val="476039040"/>
        <c:axId val="476044528"/>
      </c:barChart>
      <c:catAx>
        <c:axId val="476039040"/>
        <c:scaling>
          <c:orientation val="minMax"/>
        </c:scaling>
        <c:delete val="1"/>
        <c:axPos val="b"/>
        <c:numFmt formatCode="General" sourceLinked="1"/>
        <c:majorTickMark val="out"/>
        <c:minorTickMark val="none"/>
        <c:tickLblPos val="nextTo"/>
        <c:crossAx val="476044528"/>
        <c:crosses val="autoZero"/>
        <c:auto val="1"/>
        <c:lblAlgn val="ctr"/>
        <c:lblOffset val="100"/>
        <c:noMultiLvlLbl val="0"/>
      </c:catAx>
      <c:valAx>
        <c:axId val="476044528"/>
        <c:scaling>
          <c:orientation val="minMax"/>
          <c:min val="0"/>
        </c:scaling>
        <c:delete val="1"/>
        <c:axPos val="l"/>
        <c:numFmt formatCode="General" sourceLinked="1"/>
        <c:majorTickMark val="out"/>
        <c:minorTickMark val="none"/>
        <c:tickLblPos val="nextTo"/>
        <c:crossAx val="4760390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49880168454551138"/>
          <c:y val="0.10060407920062411"/>
          <c:w val="0.46832246710607012"/>
          <c:h val="0.48867302498245785"/>
        </c:manualLayout>
      </c:layout>
      <c:overlay val="0"/>
      <c:spPr>
        <a:noFill/>
        <a:ln>
          <a:noFill/>
        </a:ln>
        <a:effectLst/>
      </c:spPr>
      <c:txPr>
        <a:bodyPr rot="0" spcFirstLastPara="1" vertOverflow="ellipsis" vert="horz" wrap="square" anchor="ctr" anchorCtr="1"/>
        <a:lstStyle/>
        <a:p>
          <a:pPr algn="ctr">
            <a:defRPr lang="en-US" sz="8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5.9</c:v>
                </c:pt>
              </c:numCache>
            </c:numRef>
          </c:val>
          <c:extLst>
            <c:ext xmlns:c16="http://schemas.microsoft.com/office/drawing/2014/chart" uri="{C3380CC4-5D6E-409C-BE32-E72D297353CC}">
              <c16:uniqueId val="{00000000-A613-4657-ADF7-3C779DFB252E}"/>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13.9</c:v>
                </c:pt>
              </c:numCache>
            </c:numRef>
          </c:val>
          <c:extLst>
            <c:ext xmlns:c16="http://schemas.microsoft.com/office/drawing/2014/chart" uri="{C3380CC4-5D6E-409C-BE32-E72D297353CC}">
              <c16:uniqueId val="{00000001-A613-4657-ADF7-3C779DFB252E}"/>
            </c:ext>
          </c:extLst>
        </c:ser>
        <c:ser>
          <c:idx val="1"/>
          <c:order val="2"/>
          <c:tx>
            <c:strRef>
              <c:f>Arkusz1!$D$1</c:f>
              <c:strCache>
                <c:ptCount val="1"/>
                <c:pt idx="0">
                  <c:v>ani dobrze ani źle</c:v>
                </c:pt>
              </c:strCache>
            </c:strRef>
          </c:tx>
          <c:spPr>
            <a:solidFill>
              <a:srgbClr val="595959">
                <a:lumMod val="40000"/>
                <a:lumOff val="60000"/>
              </a:srgbClr>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42.6</c:v>
                </c:pt>
              </c:numCache>
            </c:numRef>
          </c:val>
          <c:extLst>
            <c:ext xmlns:c16="http://schemas.microsoft.com/office/drawing/2014/chart" uri="{C3380CC4-5D6E-409C-BE32-E72D297353CC}">
              <c16:uniqueId val="{00000002-A613-4657-ADF7-3C779DFB252E}"/>
            </c:ext>
          </c:extLst>
        </c:ser>
        <c:ser>
          <c:idx val="2"/>
          <c:order val="3"/>
          <c:tx>
            <c:strRef>
              <c:f>Arkusz1!$E$1</c:f>
              <c:strCache>
                <c:ptCount val="1"/>
                <c:pt idx="0">
                  <c:v>raczej źle</c:v>
                </c:pt>
              </c:strCache>
            </c:strRef>
          </c:tx>
          <c:spPr>
            <a:solidFill>
              <a:srgbClr val="FFC000"/>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22.6</c:v>
                </c:pt>
              </c:numCache>
            </c:numRef>
          </c:val>
          <c:extLst>
            <c:ext xmlns:c16="http://schemas.microsoft.com/office/drawing/2014/chart" uri="{C3380CC4-5D6E-409C-BE32-E72D297353CC}">
              <c16:uniqueId val="{00000003-A613-4657-ADF7-3C779DFB252E}"/>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13</c:v>
                </c:pt>
              </c:numCache>
            </c:numRef>
          </c:val>
          <c:extLst>
            <c:ext xmlns:c16="http://schemas.microsoft.com/office/drawing/2014/chart" uri="{C3380CC4-5D6E-409C-BE32-E72D297353CC}">
              <c16:uniqueId val="{00000004-A613-4657-ADF7-3C779DFB252E}"/>
            </c:ext>
          </c:extLst>
        </c:ser>
        <c:ser>
          <c:idx val="4"/>
          <c:order val="5"/>
          <c:tx>
            <c:strRef>
              <c:f>Arkusz1!$G$1</c:f>
              <c:strCache>
                <c:ptCount val="1"/>
                <c:pt idx="0">
                  <c:v>trudno powiedzieć</c:v>
                </c:pt>
              </c:strCache>
            </c:strRef>
          </c:tx>
          <c:spPr>
            <a:solidFill>
              <a:srgbClr val="635D8C">
                <a:lumMod val="50000"/>
              </a:srgbClr>
            </a:solidFill>
          </c:spPr>
          <c:invertIfNegative val="0"/>
          <c:dLbls>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pt idx="0">
                  <c:v>2</c:v>
                </c:pt>
              </c:numCache>
            </c:numRef>
          </c:val>
          <c:extLst>
            <c:ext xmlns:c16="http://schemas.microsoft.com/office/drawing/2014/chart" uri="{C3380CC4-5D6E-409C-BE32-E72D297353CC}">
              <c16:uniqueId val="{00000000-BD7B-48C4-BE31-E98FD30EA94D}"/>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0"/>
        <c:axPos val="l"/>
        <c:numFmt formatCode="0" sourceLinked="1"/>
        <c:majorTickMark val="none"/>
        <c:minorTickMark val="none"/>
        <c:tickLblPos val="nextTo"/>
        <c:spPr>
          <a:ln w="9572">
            <a:noFill/>
          </a:ln>
        </c:spPr>
        <c:txPr>
          <a:bodyPr rot="0" vert="horz"/>
          <a:lstStyle/>
          <a:p>
            <a:pPr algn="ctr">
              <a:defRPr lang="en-US" sz="1000" b="1" i="0" u="none" strike="noStrike" kern="1200" baseline="0">
                <a:solidFill>
                  <a:srgbClr val="58595B"/>
                </a:solidFill>
                <a:latin typeface="+mn-lt"/>
                <a:ea typeface="Arial"/>
                <a:cs typeface="Calibri" panose="020F0502020204030204" pitchFamily="34" charset="0"/>
              </a:defRPr>
            </a:pPr>
            <a:endParaRPr lang="pl-PL"/>
          </a:p>
        </c:txPr>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numCache>
            </c:numRef>
          </c:val>
          <c:extLst>
            <c:ext xmlns:c16="http://schemas.microsoft.com/office/drawing/2014/chart" uri="{C3380CC4-5D6E-409C-BE32-E72D297353CC}">
              <c16:uniqueId val="{00000000-2712-4C53-B039-E8007BC855B9}"/>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numCache>
            </c:numRef>
          </c:val>
          <c:extLst>
            <c:ext xmlns:c16="http://schemas.microsoft.com/office/drawing/2014/chart" uri="{C3380CC4-5D6E-409C-BE32-E72D297353CC}">
              <c16:uniqueId val="{00000001-2712-4C53-B039-E8007BC855B9}"/>
            </c:ext>
          </c:extLst>
        </c:ser>
        <c:ser>
          <c:idx val="1"/>
          <c:order val="2"/>
          <c:tx>
            <c:strRef>
              <c:f>Arkusz1!$D$1</c:f>
              <c:strCache>
                <c:ptCount val="1"/>
                <c:pt idx="0">
                  <c:v>ani dobrze ani źle</c:v>
                </c:pt>
              </c:strCache>
            </c:strRef>
          </c:tx>
          <c:spPr>
            <a:solidFill>
              <a:srgbClr val="595959">
                <a:lumMod val="40000"/>
                <a:lumOff val="60000"/>
              </a:srgbClr>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numCache>
            </c:numRef>
          </c:val>
          <c:extLst>
            <c:ext xmlns:c16="http://schemas.microsoft.com/office/drawing/2014/chart" uri="{C3380CC4-5D6E-409C-BE32-E72D297353CC}">
              <c16:uniqueId val="{00000002-2712-4C53-B039-E8007BC855B9}"/>
            </c:ext>
          </c:extLst>
        </c:ser>
        <c:ser>
          <c:idx val="2"/>
          <c:order val="3"/>
          <c:tx>
            <c:strRef>
              <c:f>Arkusz1!$E$1</c:f>
              <c:strCache>
                <c:ptCount val="1"/>
                <c:pt idx="0">
                  <c:v>raczej źle</c:v>
                </c:pt>
              </c:strCache>
            </c:strRef>
          </c:tx>
          <c:spPr>
            <a:solidFill>
              <a:srgbClr val="FFC000"/>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numCache>
            </c:numRef>
          </c:val>
          <c:extLst>
            <c:ext xmlns:c16="http://schemas.microsoft.com/office/drawing/2014/chart" uri="{C3380CC4-5D6E-409C-BE32-E72D297353CC}">
              <c16:uniqueId val="{00000003-2712-4C53-B039-E8007BC855B9}"/>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numCache>
            </c:numRef>
          </c:val>
          <c:extLst>
            <c:ext xmlns:c16="http://schemas.microsoft.com/office/drawing/2014/chart" uri="{C3380CC4-5D6E-409C-BE32-E72D297353CC}">
              <c16:uniqueId val="{00000004-2712-4C53-B039-E8007BC855B9}"/>
            </c:ext>
          </c:extLst>
        </c:ser>
        <c:ser>
          <c:idx val="4"/>
          <c:order val="5"/>
          <c:tx>
            <c:strRef>
              <c:f>Arkusz1!$G$1</c:f>
              <c:strCache>
                <c:ptCount val="1"/>
                <c:pt idx="0">
                  <c:v>trudno powiedzieć</c:v>
                </c:pt>
              </c:strCache>
            </c:strRef>
          </c:tx>
          <c:spPr>
            <a:solidFill>
              <a:srgbClr val="635D8C">
                <a:lumMod val="50000"/>
              </a:srgbClr>
            </a:solidFill>
          </c:spPr>
          <c:invertIfNegative val="0"/>
          <c:dLbls>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numCache>
            </c:numRef>
          </c:val>
          <c:extLst>
            <c:ext xmlns:c16="http://schemas.microsoft.com/office/drawing/2014/chart" uri="{C3380CC4-5D6E-409C-BE32-E72D297353CC}">
              <c16:uniqueId val="{00000005-2712-4C53-B039-E8007BC855B9}"/>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1"/>
        <c:axPos val="l"/>
        <c:numFmt formatCode="0" sourceLinked="1"/>
        <c:majorTickMark val="none"/>
        <c:minorTickMark val="none"/>
        <c:tickLblPos val="nextTo"/>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legend>
      <c:legendPos val="r"/>
      <c:layout>
        <c:manualLayout>
          <c:xMode val="edge"/>
          <c:yMode val="edge"/>
          <c:x val="0"/>
          <c:y val="0"/>
          <c:w val="1"/>
          <c:h val="0.38200842170541238"/>
        </c:manualLayout>
      </c:layout>
      <c:overlay val="0"/>
      <c:txPr>
        <a:bodyPr/>
        <a:lstStyle/>
        <a:p>
          <a:pPr>
            <a:defRPr sz="90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pt idx="0">
                  <c:v>19.899999999999999</c:v>
                </c:pt>
              </c:numCache>
            </c:numRef>
          </c:val>
          <c:extLst>
            <c:ext xmlns:c16="http://schemas.microsoft.com/office/drawing/2014/chart" uri="{C3380CC4-5D6E-409C-BE32-E72D297353CC}">
              <c16:uniqueId val="{00000000-8864-4298-8B06-302ADE2CF95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pt idx="0">
                  <c:v>25.1</c:v>
                </c:pt>
              </c:numCache>
            </c:numRef>
          </c:val>
          <c:extLst>
            <c:ext xmlns:c16="http://schemas.microsoft.com/office/drawing/2014/chart" uri="{C3380CC4-5D6E-409C-BE32-E72D297353CC}">
              <c16:uniqueId val="{00000001-8864-4298-8B06-302ADE2CF957}"/>
            </c:ext>
          </c:extLst>
        </c:ser>
        <c:ser>
          <c:idx val="1"/>
          <c:order val="2"/>
          <c:tx>
            <c:strRef>
              <c:f>Arkusz1!$D$1</c:f>
              <c:strCache>
                <c:ptCount val="1"/>
                <c:pt idx="0">
                  <c:v>ani dobrze ani źle</c:v>
                </c:pt>
              </c:strCache>
            </c:strRef>
          </c:tx>
          <c:spPr>
            <a:solidFill>
              <a:srgbClr val="595959">
                <a:lumMod val="40000"/>
                <a:lumOff val="60000"/>
              </a:srgbClr>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pt idx="0">
                  <c:v>31</c:v>
                </c:pt>
              </c:numCache>
            </c:numRef>
          </c:val>
          <c:extLst>
            <c:ext xmlns:c16="http://schemas.microsoft.com/office/drawing/2014/chart" uri="{C3380CC4-5D6E-409C-BE32-E72D297353CC}">
              <c16:uniqueId val="{00000002-8864-4298-8B06-302ADE2CF957}"/>
            </c:ext>
          </c:extLst>
        </c:ser>
        <c:ser>
          <c:idx val="2"/>
          <c:order val="3"/>
          <c:tx>
            <c:strRef>
              <c:f>Arkusz1!$E$1</c:f>
              <c:strCache>
                <c:ptCount val="1"/>
                <c:pt idx="0">
                  <c:v>raczej źle</c:v>
                </c:pt>
              </c:strCache>
            </c:strRef>
          </c:tx>
          <c:spPr>
            <a:solidFill>
              <a:srgbClr val="FFC000"/>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pt idx="0">
                  <c:v>14.4</c:v>
                </c:pt>
              </c:numCache>
            </c:numRef>
          </c:val>
          <c:extLst>
            <c:ext xmlns:c16="http://schemas.microsoft.com/office/drawing/2014/chart" uri="{C3380CC4-5D6E-409C-BE32-E72D297353CC}">
              <c16:uniqueId val="{00000003-8864-4298-8B06-302ADE2CF957}"/>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pt idx="0">
                  <c:v>8.9</c:v>
                </c:pt>
              </c:numCache>
            </c:numRef>
          </c:val>
          <c:extLst>
            <c:ext xmlns:c16="http://schemas.microsoft.com/office/drawing/2014/chart" uri="{C3380CC4-5D6E-409C-BE32-E72D297353CC}">
              <c16:uniqueId val="{00000004-8864-4298-8B06-302ADE2CF957}"/>
            </c:ext>
          </c:extLst>
        </c:ser>
        <c:ser>
          <c:idx val="4"/>
          <c:order val="5"/>
          <c:tx>
            <c:strRef>
              <c:f>Arkusz1!$G$1</c:f>
              <c:strCache>
                <c:ptCount val="1"/>
                <c:pt idx="0">
                  <c:v>trudno powiedzieć</c:v>
                </c:pt>
              </c:strCache>
            </c:strRef>
          </c:tx>
          <c:spPr>
            <a:solidFill>
              <a:srgbClr val="635D8C">
                <a:lumMod val="50000"/>
              </a:srgbClr>
            </a:solidFill>
          </c:spPr>
          <c:invertIfNegative val="0"/>
          <c:dLbls>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pt idx="0">
                  <c:v>0.7</c:v>
                </c:pt>
              </c:numCache>
            </c:numRef>
          </c:val>
          <c:extLst>
            <c:ext xmlns:c16="http://schemas.microsoft.com/office/drawing/2014/chart" uri="{C3380CC4-5D6E-409C-BE32-E72D297353CC}">
              <c16:uniqueId val="{00000005-8864-4298-8B06-302ADE2CF957}"/>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0"/>
        <c:axPos val="l"/>
        <c:numFmt formatCode="0" sourceLinked="1"/>
        <c:majorTickMark val="none"/>
        <c:minorTickMark val="none"/>
        <c:tickLblPos val="nextTo"/>
        <c:spPr>
          <a:ln w="9572">
            <a:noFill/>
          </a:ln>
        </c:spPr>
        <c:txPr>
          <a:bodyPr rot="0" vert="horz"/>
          <a:lstStyle/>
          <a:p>
            <a:pPr algn="ctr">
              <a:defRPr lang="en-US" sz="1000" b="1" i="0" u="none" strike="noStrike" kern="1200" baseline="0">
                <a:solidFill>
                  <a:srgbClr val="58595B"/>
                </a:solidFill>
                <a:latin typeface="+mn-lt"/>
                <a:ea typeface="Arial"/>
                <a:cs typeface="Calibri" panose="020F0502020204030204" pitchFamily="34" charset="0"/>
              </a:defRPr>
            </a:pPr>
            <a:endParaRPr lang="pl-PL"/>
          </a:p>
        </c:txPr>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10.3</c:v>
                </c:pt>
                <c:pt idx="1">
                  <c:v>5.3</c:v>
                </c:pt>
                <c:pt idx="2">
                  <c:v>4.7</c:v>
                </c:pt>
                <c:pt idx="3">
                  <c:v>9</c:v>
                </c:pt>
                <c:pt idx="4">
                  <c:v>4.5999999999999996</c:v>
                </c:pt>
              </c:numCache>
            </c:numRef>
          </c:val>
          <c:extLst>
            <c:ext xmlns:c16="http://schemas.microsoft.com/office/drawing/2014/chart" uri="{C3380CC4-5D6E-409C-BE32-E72D297353CC}">
              <c16:uniqueId val="{00000000-50B5-4B4A-8D14-75FB182AE901}"/>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17.2</c:v>
                </c:pt>
                <c:pt idx="1">
                  <c:v>15.8</c:v>
                </c:pt>
                <c:pt idx="2">
                  <c:v>15.6</c:v>
                </c:pt>
                <c:pt idx="3">
                  <c:v>14.7</c:v>
                </c:pt>
                <c:pt idx="4">
                  <c:v>10.199999999999999</c:v>
                </c:pt>
              </c:numCache>
            </c:numRef>
          </c:val>
          <c:extLst>
            <c:ext xmlns:c16="http://schemas.microsoft.com/office/drawing/2014/chart" uri="{C3380CC4-5D6E-409C-BE32-E72D297353CC}">
              <c16:uniqueId val="{00000001-50B5-4B4A-8D14-75FB182AE901}"/>
            </c:ext>
          </c:extLst>
        </c:ser>
        <c:ser>
          <c:idx val="1"/>
          <c:order val="2"/>
          <c:tx>
            <c:strRef>
              <c:f>Arkusz1!$D$1</c:f>
              <c:strCache>
                <c:ptCount val="1"/>
                <c:pt idx="0">
                  <c:v>ani dobrze ani źle</c:v>
                </c:pt>
              </c:strCache>
            </c:strRef>
          </c:tx>
          <c:spPr>
            <a:solidFill>
              <a:srgbClr val="CDCDCD"/>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34.5</c:v>
                </c:pt>
                <c:pt idx="1">
                  <c:v>43.5</c:v>
                </c:pt>
                <c:pt idx="2">
                  <c:v>42.2</c:v>
                </c:pt>
                <c:pt idx="3">
                  <c:v>43.6</c:v>
                </c:pt>
                <c:pt idx="4">
                  <c:v>42.2</c:v>
                </c:pt>
              </c:numCache>
            </c:numRef>
          </c:val>
          <c:extLst>
            <c:ext xmlns:c16="http://schemas.microsoft.com/office/drawing/2014/chart" uri="{C3380CC4-5D6E-409C-BE32-E72D297353CC}">
              <c16:uniqueId val="{00000002-50B5-4B4A-8D14-75FB182AE901}"/>
            </c:ext>
          </c:extLst>
        </c:ser>
        <c:ser>
          <c:idx val="2"/>
          <c:order val="3"/>
          <c:tx>
            <c:strRef>
              <c:f>Arkusz1!$E$1</c:f>
              <c:strCache>
                <c:ptCount val="1"/>
                <c:pt idx="0">
                  <c:v>raczej źle</c:v>
                </c:pt>
              </c:strCache>
            </c:strRef>
          </c:tx>
          <c:spPr>
            <a:solidFill>
              <a:srgbClr val="FFCA21"/>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24.1</c:v>
                </c:pt>
                <c:pt idx="1">
                  <c:v>27.6</c:v>
                </c:pt>
                <c:pt idx="2">
                  <c:v>23.7</c:v>
                </c:pt>
                <c:pt idx="3">
                  <c:v>19.899999999999999</c:v>
                </c:pt>
                <c:pt idx="4">
                  <c:v>19.5</c:v>
                </c:pt>
              </c:numCache>
            </c:numRef>
          </c:val>
          <c:extLst>
            <c:ext xmlns:c16="http://schemas.microsoft.com/office/drawing/2014/chart" uri="{C3380CC4-5D6E-409C-BE32-E72D297353CC}">
              <c16:uniqueId val="{00000003-50B5-4B4A-8D14-75FB182AE901}"/>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9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0">
                  <c:v>10.3</c:v>
                </c:pt>
                <c:pt idx="1">
                  <c:v>6.5</c:v>
                </c:pt>
                <c:pt idx="2">
                  <c:v>12.8</c:v>
                </c:pt>
                <c:pt idx="3">
                  <c:v>11.8</c:v>
                </c:pt>
                <c:pt idx="4">
                  <c:v>19.600000000000001</c:v>
                </c:pt>
              </c:numCache>
            </c:numRef>
          </c:val>
          <c:extLst>
            <c:ext xmlns:c16="http://schemas.microsoft.com/office/drawing/2014/chart" uri="{C3380CC4-5D6E-409C-BE32-E72D297353CC}">
              <c16:uniqueId val="{00000004-50B5-4B4A-8D14-75FB182AE901}"/>
            </c:ext>
          </c:extLst>
        </c:ser>
        <c:ser>
          <c:idx val="4"/>
          <c:order val="5"/>
          <c:tx>
            <c:strRef>
              <c:f>Arkusz1!$G$1</c:f>
              <c:strCache>
                <c:ptCount val="1"/>
                <c:pt idx="0">
                  <c:v>trudno powiedzieć</c:v>
                </c:pt>
              </c:strCache>
            </c:strRef>
          </c:tx>
          <c:invertIfNegative val="0"/>
          <c:dLbls>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Arkusz1!$G$2:$G$6</c:f>
              <c:numCache>
                <c:formatCode>0</c:formatCode>
                <c:ptCount val="5"/>
                <c:pt idx="0">
                  <c:v>3.4</c:v>
                </c:pt>
                <c:pt idx="1">
                  <c:v>1.2</c:v>
                </c:pt>
                <c:pt idx="2">
                  <c:v>0.9</c:v>
                </c:pt>
                <c:pt idx="3">
                  <c:v>0.9</c:v>
                </c:pt>
                <c:pt idx="4">
                  <c:v>4</c:v>
                </c:pt>
              </c:numCache>
            </c:numRef>
          </c:val>
          <c:extLst>
            <c:ext xmlns:c16="http://schemas.microsoft.com/office/drawing/2014/chart" uri="{C3380CC4-5D6E-409C-BE32-E72D297353CC}">
              <c16:uniqueId val="{00000000-1529-4394-AA4C-52E7242912E5}"/>
            </c:ext>
          </c:extLst>
        </c:ser>
        <c:dLbls>
          <c:showLegendKey val="0"/>
          <c:showVal val="1"/>
          <c:showCatName val="0"/>
          <c:showSerName val="0"/>
          <c:showPercent val="0"/>
          <c:showBubbleSize val="0"/>
        </c:dLbls>
        <c:gapWidth val="100"/>
        <c:overlap val="100"/>
        <c:axId val="671594968"/>
        <c:axId val="671588304"/>
      </c:barChart>
      <c:catAx>
        <c:axId val="671594968"/>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cs typeface="Calibri" panose="020F0502020204030204" pitchFamily="34" charset="0"/>
              </a:defRPr>
            </a:pPr>
            <a:endParaRPr lang="pl-PL"/>
          </a:p>
        </c:txPr>
        <c:crossAx val="671588304"/>
        <c:crosses val="autoZero"/>
        <c:auto val="1"/>
        <c:lblAlgn val="ctr"/>
        <c:lblOffset val="100"/>
        <c:tickLblSkip val="1"/>
        <c:tickMarkSkip val="1"/>
        <c:noMultiLvlLbl val="0"/>
      </c:catAx>
      <c:valAx>
        <c:axId val="671588304"/>
        <c:scaling>
          <c:orientation val="minMax"/>
        </c:scaling>
        <c:delete val="0"/>
        <c:axPos val="t"/>
        <c:numFmt formatCode="0%" sourceLinked="1"/>
        <c:majorTickMark val="none"/>
        <c:minorTickMark val="none"/>
        <c:tickLblPos val="none"/>
        <c:spPr>
          <a:ln w="9572">
            <a:noFill/>
          </a:ln>
        </c:spPr>
        <c:crossAx val="6715949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_-* #\ ##0\ _z_ł_-;\-* #\ ##0\ _z_ł_-;_-* "-"??\ _z_ł_-;_-@_-</c:formatCode>
                <c:ptCount val="5"/>
                <c:pt idx="0">
                  <c:v>7.9422382671480145</c:v>
                </c:pt>
                <c:pt idx="1">
                  <c:v>4.2168674698795181</c:v>
                </c:pt>
                <c:pt idx="2">
                  <c:v>4.9019607843137258</c:v>
                </c:pt>
                <c:pt idx="3">
                  <c:v>6.2015503875968996</c:v>
                </c:pt>
                <c:pt idx="4">
                  <c:v>5.6074766355140184</c:v>
                </c:pt>
              </c:numCache>
            </c:numRef>
          </c:val>
          <c:extLst>
            <c:ext xmlns:c16="http://schemas.microsoft.com/office/drawing/2014/chart" uri="{C3380CC4-5D6E-409C-BE32-E72D297353CC}">
              <c16:uniqueId val="{00000000-8DF4-44C9-BD30-D0650C6EEC8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_-* #\ ##0\ _z_ł_-;\-* #\ ##0\ _z_ł_-;_-* "-"??\ _z_ł_-;_-@_-</c:formatCode>
                <c:ptCount val="5"/>
                <c:pt idx="0">
                  <c:v>16.245487364620939</c:v>
                </c:pt>
                <c:pt idx="1">
                  <c:v>14.457831325301203</c:v>
                </c:pt>
                <c:pt idx="2">
                  <c:v>14.705882352941178</c:v>
                </c:pt>
                <c:pt idx="3">
                  <c:v>15.503875968992247</c:v>
                </c:pt>
                <c:pt idx="4">
                  <c:v>9.3457943925233646</c:v>
                </c:pt>
              </c:numCache>
            </c:numRef>
          </c:val>
          <c:extLst>
            <c:ext xmlns:c16="http://schemas.microsoft.com/office/drawing/2014/chart" uri="{C3380CC4-5D6E-409C-BE32-E72D297353CC}">
              <c16:uniqueId val="{00000001-8DF4-44C9-BD30-D0650C6EEC8A}"/>
            </c:ext>
          </c:extLst>
        </c:ser>
        <c:ser>
          <c:idx val="1"/>
          <c:order val="2"/>
          <c:tx>
            <c:strRef>
              <c:f>Arkusz1!$D$1</c:f>
              <c:strCache>
                <c:ptCount val="1"/>
                <c:pt idx="0">
                  <c:v>ani dobrze ani źle</c:v>
                </c:pt>
              </c:strCache>
            </c:strRef>
          </c:tx>
          <c:spPr>
            <a:solidFill>
              <a:srgbClr val="CDCDCD"/>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_-* #\ ##0\ _z_ł_-;\-* #\ ##0\ _z_ł_-;_-* "-"??\ _z_ł_-;_-@_-</c:formatCode>
                <c:ptCount val="5"/>
                <c:pt idx="0">
                  <c:v>42.960288808664259</c:v>
                </c:pt>
                <c:pt idx="1">
                  <c:v>41.566265060240966</c:v>
                </c:pt>
                <c:pt idx="2">
                  <c:v>40.196078431372548</c:v>
                </c:pt>
                <c:pt idx="3">
                  <c:v>38.759689922480625</c:v>
                </c:pt>
                <c:pt idx="4">
                  <c:v>46.728971962616825</c:v>
                </c:pt>
              </c:numCache>
            </c:numRef>
          </c:val>
          <c:extLst>
            <c:ext xmlns:c16="http://schemas.microsoft.com/office/drawing/2014/chart" uri="{C3380CC4-5D6E-409C-BE32-E72D297353CC}">
              <c16:uniqueId val="{00000002-8DF4-44C9-BD30-D0650C6EEC8A}"/>
            </c:ext>
          </c:extLst>
        </c:ser>
        <c:ser>
          <c:idx val="2"/>
          <c:order val="3"/>
          <c:tx>
            <c:strRef>
              <c:f>Arkusz1!$E$1</c:f>
              <c:strCache>
                <c:ptCount val="1"/>
                <c:pt idx="0">
                  <c:v>raczej źle</c:v>
                </c:pt>
              </c:strCache>
            </c:strRef>
          </c:tx>
          <c:spPr>
            <a:solidFill>
              <a:srgbClr val="FFCA21"/>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Arkusz1!$E$2:$E$6</c:f>
              <c:numCache>
                <c:formatCode>_-* #\ ##0\ _z_ł_-;\-* #\ ##0\ _z_ł_-;_-* "-"??\ _z_ł_-;_-@_-</c:formatCode>
                <c:ptCount val="5"/>
                <c:pt idx="0">
                  <c:v>21.660649819494584</c:v>
                </c:pt>
                <c:pt idx="1">
                  <c:v>25.301204819277107</c:v>
                </c:pt>
                <c:pt idx="2">
                  <c:v>22.058823529411764</c:v>
                </c:pt>
                <c:pt idx="3">
                  <c:v>23.255813953488371</c:v>
                </c:pt>
                <c:pt idx="4">
                  <c:v>21.962616822429908</c:v>
                </c:pt>
              </c:numCache>
            </c:numRef>
          </c:val>
          <c:extLst>
            <c:ext xmlns:c16="http://schemas.microsoft.com/office/drawing/2014/chart" uri="{C3380CC4-5D6E-409C-BE32-E72D297353CC}">
              <c16:uniqueId val="{00000003-8DF4-44C9-BD30-D0650C6EEC8A}"/>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Arkusz1!$F$2:$F$6</c:f>
              <c:numCache>
                <c:formatCode>_-* #\ ##0\ _z_ł_-;\-* #\ ##0\ _z_ł_-;_-* "-"??\ _z_ł_-;_-@_-</c:formatCode>
                <c:ptCount val="5"/>
                <c:pt idx="0">
                  <c:v>9.3862815884476536</c:v>
                </c:pt>
                <c:pt idx="1">
                  <c:v>13.253012048192772</c:v>
                </c:pt>
                <c:pt idx="2">
                  <c:v>14.705882352941178</c:v>
                </c:pt>
                <c:pt idx="3">
                  <c:v>15.503875968992247</c:v>
                </c:pt>
                <c:pt idx="4">
                  <c:v>14.018691588785046</c:v>
                </c:pt>
              </c:numCache>
            </c:numRef>
          </c:val>
          <c:extLst>
            <c:ext xmlns:c16="http://schemas.microsoft.com/office/drawing/2014/chart" uri="{C3380CC4-5D6E-409C-BE32-E72D297353CC}">
              <c16:uniqueId val="{00000004-8DF4-44C9-BD30-D0650C6EEC8A}"/>
            </c:ext>
          </c:extLst>
        </c:ser>
        <c:ser>
          <c:idx val="4"/>
          <c:order val="5"/>
          <c:tx>
            <c:strRef>
              <c:f>Arkusz1!$G$1</c:f>
              <c:strCache>
                <c:ptCount val="1"/>
                <c:pt idx="0">
                  <c:v>trudno powiedzieć</c:v>
                </c:pt>
              </c:strCache>
            </c:strRef>
          </c:tx>
          <c:invertIfNegative val="0"/>
          <c:dLbls>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Arkusz1!$G$2:$G$6</c:f>
              <c:numCache>
                <c:formatCode>0</c:formatCode>
                <c:ptCount val="5"/>
                <c:pt idx="0">
                  <c:v>1.8</c:v>
                </c:pt>
                <c:pt idx="1">
                  <c:v>1.2</c:v>
                </c:pt>
                <c:pt idx="2">
                  <c:v>3.4</c:v>
                </c:pt>
                <c:pt idx="3">
                  <c:v>0.8</c:v>
                </c:pt>
                <c:pt idx="4">
                  <c:v>2.2999999999999998</c:v>
                </c:pt>
              </c:numCache>
            </c:numRef>
          </c:val>
          <c:extLst>
            <c:ext xmlns:c16="http://schemas.microsoft.com/office/drawing/2014/chart" uri="{C3380CC4-5D6E-409C-BE32-E72D297353CC}">
              <c16:uniqueId val="{00000000-C775-43B2-AC17-6B6C7DD515A7}"/>
            </c:ext>
          </c:extLst>
        </c:ser>
        <c:dLbls>
          <c:showLegendKey val="0"/>
          <c:showVal val="1"/>
          <c:showCatName val="0"/>
          <c:showSerName val="0"/>
          <c:showPercent val="0"/>
          <c:showBubbleSize val="0"/>
        </c:dLbls>
        <c:gapWidth val="100"/>
        <c:overlap val="100"/>
        <c:axId val="671595752"/>
        <c:axId val="671584776"/>
      </c:barChart>
      <c:catAx>
        <c:axId val="671595752"/>
        <c:scaling>
          <c:orientation val="maxMin"/>
        </c:scaling>
        <c:delete val="1"/>
        <c:axPos val="l"/>
        <c:numFmt formatCode="General" sourceLinked="1"/>
        <c:majorTickMark val="none"/>
        <c:minorTickMark val="none"/>
        <c:tickLblPos val="nextTo"/>
        <c:crossAx val="671584776"/>
        <c:crosses val="autoZero"/>
        <c:auto val="1"/>
        <c:lblAlgn val="ctr"/>
        <c:lblOffset val="100"/>
        <c:tickLblSkip val="1"/>
        <c:tickMarkSkip val="1"/>
        <c:noMultiLvlLbl val="0"/>
      </c:catAx>
      <c:valAx>
        <c:axId val="671584776"/>
        <c:scaling>
          <c:orientation val="minMax"/>
        </c:scaling>
        <c:delete val="0"/>
        <c:axPos val="t"/>
        <c:numFmt formatCode="0%" sourceLinked="1"/>
        <c:majorTickMark val="none"/>
        <c:minorTickMark val="none"/>
        <c:tickLblPos val="none"/>
        <c:spPr>
          <a:ln w="9572">
            <a:noFill/>
          </a:ln>
        </c:spPr>
        <c:crossAx val="67159575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numCache>
            </c:numRef>
          </c:val>
          <c:extLst>
            <c:ext xmlns:c16="http://schemas.microsoft.com/office/drawing/2014/chart" uri="{C3380CC4-5D6E-409C-BE32-E72D297353CC}">
              <c16:uniqueId val="{00000000-5680-4CE4-9522-46279A6D8CEE}"/>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numCache>
            </c:numRef>
          </c:val>
          <c:extLst>
            <c:ext xmlns:c16="http://schemas.microsoft.com/office/drawing/2014/chart" uri="{C3380CC4-5D6E-409C-BE32-E72D297353CC}">
              <c16:uniqueId val="{00000001-5680-4CE4-9522-46279A6D8CEE}"/>
            </c:ext>
          </c:extLst>
        </c:ser>
        <c:ser>
          <c:idx val="1"/>
          <c:order val="2"/>
          <c:tx>
            <c:strRef>
              <c:f>Arkusz1!$D$1</c:f>
              <c:strCache>
                <c:ptCount val="1"/>
                <c:pt idx="0">
                  <c:v>ani dobrze ani źle</c:v>
                </c:pt>
              </c:strCache>
            </c:strRef>
          </c:tx>
          <c:spPr>
            <a:solidFill>
              <a:srgbClr val="595959">
                <a:lumMod val="40000"/>
                <a:lumOff val="60000"/>
              </a:srgbClr>
            </a:solidFill>
            <a:ln w="25527">
              <a:noFill/>
            </a:ln>
          </c:spPr>
          <c:invertIfNegative val="0"/>
          <c:dLbls>
            <c:numFmt formatCode="#,##0" sourceLinked="0"/>
            <c:spPr>
              <a:noFill/>
              <a:ln w="25527">
                <a:noFill/>
              </a:ln>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numCache>
            </c:numRef>
          </c:val>
          <c:extLst>
            <c:ext xmlns:c16="http://schemas.microsoft.com/office/drawing/2014/chart" uri="{C3380CC4-5D6E-409C-BE32-E72D297353CC}">
              <c16:uniqueId val="{00000002-5680-4CE4-9522-46279A6D8CEE}"/>
            </c:ext>
          </c:extLst>
        </c:ser>
        <c:ser>
          <c:idx val="2"/>
          <c:order val="3"/>
          <c:tx>
            <c:strRef>
              <c:f>Arkusz1!$E$1</c:f>
              <c:strCache>
                <c:ptCount val="1"/>
                <c:pt idx="0">
                  <c:v>raczej źle</c:v>
                </c:pt>
              </c:strCache>
            </c:strRef>
          </c:tx>
          <c:spPr>
            <a:solidFill>
              <a:srgbClr val="FFC000"/>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numCache>
            </c:numRef>
          </c:val>
          <c:extLst>
            <c:ext xmlns:c16="http://schemas.microsoft.com/office/drawing/2014/chart" uri="{C3380CC4-5D6E-409C-BE32-E72D297353CC}">
              <c16:uniqueId val="{00000003-5680-4CE4-9522-46279A6D8CEE}"/>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numCache>
            </c:numRef>
          </c:val>
          <c:extLst>
            <c:ext xmlns:c16="http://schemas.microsoft.com/office/drawing/2014/chart" uri="{C3380CC4-5D6E-409C-BE32-E72D297353CC}">
              <c16:uniqueId val="{00000004-5680-4CE4-9522-46279A6D8CEE}"/>
            </c:ext>
          </c:extLst>
        </c:ser>
        <c:ser>
          <c:idx val="4"/>
          <c:order val="5"/>
          <c:tx>
            <c:strRef>
              <c:f>Arkusz1!$G$1</c:f>
              <c:strCache>
                <c:ptCount val="1"/>
                <c:pt idx="0">
                  <c:v>trudno powiedzieć</c:v>
                </c:pt>
              </c:strCache>
            </c:strRef>
          </c:tx>
          <c:spPr>
            <a:solidFill>
              <a:srgbClr val="635D8C">
                <a:lumMod val="50000"/>
              </a:srgbClr>
            </a:solidFill>
          </c:spPr>
          <c:invertIfNegative val="0"/>
          <c:dLbls>
            <c:spPr>
              <a:solidFill>
                <a:srgbClr val="635D8C">
                  <a:lumMod val="50000"/>
                </a:srgbClr>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numCache>
            </c:numRef>
          </c:val>
          <c:extLst>
            <c:ext xmlns:c16="http://schemas.microsoft.com/office/drawing/2014/chart" uri="{C3380CC4-5D6E-409C-BE32-E72D297353CC}">
              <c16:uniqueId val="{00000005-5680-4CE4-9522-46279A6D8CEE}"/>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1"/>
        <c:axPos val="l"/>
        <c:numFmt formatCode="0" sourceLinked="1"/>
        <c:majorTickMark val="none"/>
        <c:minorTickMark val="none"/>
        <c:tickLblPos val="nextTo"/>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legend>
      <c:legendPos val="r"/>
      <c:layout>
        <c:manualLayout>
          <c:xMode val="edge"/>
          <c:yMode val="edge"/>
          <c:x val="0"/>
          <c:y val="0"/>
          <c:w val="1"/>
          <c:h val="0.38200842170541238"/>
        </c:manualLayout>
      </c:layout>
      <c:overlay val="0"/>
    </c:legend>
    <c:plotVisOnly val="1"/>
    <c:dispBlanksAs val="gap"/>
    <c:showDLblsOverMax val="0"/>
  </c:chart>
  <c:spPr>
    <a:noFill/>
    <a:ln>
      <a:noFill/>
    </a:ln>
  </c:spPr>
  <c:txPr>
    <a:bodyPr/>
    <a:lstStyle/>
    <a:p>
      <a:pPr>
        <a:defRPr sz="1050" b="0" i="0" u="none" strike="noStrike" baseline="0">
          <a:solidFill>
            <a:srgbClr val="58595B"/>
          </a:solidFill>
          <a:latin typeface="Calibri" panose="020F0502020204030204" pitchFamily="34" charset="0"/>
          <a:ea typeface="Arial"/>
          <a:cs typeface="Calibri" panose="020F0502020204030204" pitchFamily="34" charset="0"/>
        </a:defRPr>
      </a:pPr>
      <a:endParaRPr lang="pl-PL"/>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Arkusz1!$B$2:$B$6</c:f>
              <c:numCache>
                <c:formatCode>0</c:formatCode>
                <c:ptCount val="5"/>
                <c:pt idx="0">
                  <c:v>17.241379310344829</c:v>
                </c:pt>
                <c:pt idx="1">
                  <c:v>19.512195121951219</c:v>
                </c:pt>
                <c:pt idx="2">
                  <c:v>19.90521327014218</c:v>
                </c:pt>
                <c:pt idx="3">
                  <c:v>22.274881516587676</c:v>
                </c:pt>
                <c:pt idx="4">
                  <c:v>18.811881188118811</c:v>
                </c:pt>
              </c:numCache>
            </c:numRef>
          </c:val>
          <c:extLst>
            <c:ext xmlns:c16="http://schemas.microsoft.com/office/drawing/2014/chart" uri="{C3380CC4-5D6E-409C-BE32-E72D297353CC}">
              <c16:uniqueId val="{00000000-50B5-4B4A-8D14-75FB182AE901}"/>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mn-lt"/>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Arkusz1!$C$2:$C$6</c:f>
              <c:numCache>
                <c:formatCode>0</c:formatCode>
                <c:ptCount val="5"/>
                <c:pt idx="0">
                  <c:v>37.931034482758619</c:v>
                </c:pt>
                <c:pt idx="1">
                  <c:v>29.268292682926827</c:v>
                </c:pt>
                <c:pt idx="2">
                  <c:v>22.274881516587676</c:v>
                </c:pt>
                <c:pt idx="3">
                  <c:v>22.748815165876778</c:v>
                </c:pt>
                <c:pt idx="4">
                  <c:v>24.092409240924091</c:v>
                </c:pt>
              </c:numCache>
            </c:numRef>
          </c:val>
          <c:extLst>
            <c:ext xmlns:c16="http://schemas.microsoft.com/office/drawing/2014/chart" uri="{C3380CC4-5D6E-409C-BE32-E72D297353CC}">
              <c16:uniqueId val="{00000001-50B5-4B4A-8D14-75FB182AE901}"/>
            </c:ext>
          </c:extLst>
        </c:ser>
        <c:ser>
          <c:idx val="1"/>
          <c:order val="2"/>
          <c:tx>
            <c:strRef>
              <c:f>Arkusz1!$D$1</c:f>
              <c:strCache>
                <c:ptCount val="1"/>
                <c:pt idx="0">
                  <c:v>ani dobrze ani źle</c:v>
                </c:pt>
              </c:strCache>
            </c:strRef>
          </c:tx>
          <c:spPr>
            <a:solidFill>
              <a:srgbClr val="CDCDCD"/>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Arkusz1!$D$2:$D$6</c:f>
              <c:numCache>
                <c:formatCode>0</c:formatCode>
                <c:ptCount val="5"/>
                <c:pt idx="0">
                  <c:v>24.137931034482758</c:v>
                </c:pt>
                <c:pt idx="1">
                  <c:v>27.235772357723576</c:v>
                </c:pt>
                <c:pt idx="2">
                  <c:v>31.279620853080569</c:v>
                </c:pt>
                <c:pt idx="3">
                  <c:v>34.123222748815166</c:v>
                </c:pt>
                <c:pt idx="4">
                  <c:v>32.343234323432341</c:v>
                </c:pt>
              </c:numCache>
            </c:numRef>
          </c:val>
          <c:extLst>
            <c:ext xmlns:c16="http://schemas.microsoft.com/office/drawing/2014/chart" uri="{C3380CC4-5D6E-409C-BE32-E72D297353CC}">
              <c16:uniqueId val="{00000002-50B5-4B4A-8D14-75FB182AE901}"/>
            </c:ext>
          </c:extLst>
        </c:ser>
        <c:ser>
          <c:idx val="2"/>
          <c:order val="3"/>
          <c:tx>
            <c:strRef>
              <c:f>Arkusz1!$E$1</c:f>
              <c:strCache>
                <c:ptCount val="1"/>
                <c:pt idx="0">
                  <c:v>źle</c:v>
                </c:pt>
              </c:strCache>
            </c:strRef>
          </c:tx>
          <c:spPr>
            <a:solidFill>
              <a:srgbClr val="FFCA21"/>
            </a:solidFill>
          </c:spPr>
          <c:invertIfNegative val="0"/>
          <c:dLbls>
            <c:spPr>
              <a:solidFill>
                <a:srgbClr val="FFCA21"/>
              </a:solid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Arkusz1!$E$2:$E$6</c:f>
              <c:numCache>
                <c:formatCode>0</c:formatCode>
                <c:ptCount val="5"/>
                <c:pt idx="0">
                  <c:v>3.4482758620689653</c:v>
                </c:pt>
                <c:pt idx="1">
                  <c:v>6.9105691056910574</c:v>
                </c:pt>
                <c:pt idx="2">
                  <c:v>10.42654028436019</c:v>
                </c:pt>
                <c:pt idx="3">
                  <c:v>6.6350710900473935</c:v>
                </c:pt>
                <c:pt idx="4">
                  <c:v>11.55115511551155</c:v>
                </c:pt>
              </c:numCache>
            </c:numRef>
          </c:val>
          <c:extLst>
            <c:ext xmlns:c16="http://schemas.microsoft.com/office/drawing/2014/chart" uri="{C3380CC4-5D6E-409C-BE32-E72D297353CC}">
              <c16:uniqueId val="{00000003-50B5-4B4A-8D14-75FB182AE901}"/>
            </c:ext>
          </c:extLst>
        </c:ser>
        <c:ser>
          <c:idx val="3"/>
          <c:order val="4"/>
          <c:tx>
            <c:strRef>
              <c:f>Arkusz1!$F$1</c:f>
              <c:strCache>
                <c:ptCount val="1"/>
                <c:pt idx="0">
                  <c:v>raczej 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15 – 24 lat*</c:v>
                </c:pt>
                <c:pt idx="1">
                  <c:v>25 – 34 lat</c:v>
                </c:pt>
                <c:pt idx="2">
                  <c:v>35 – 44 lat</c:v>
                </c:pt>
                <c:pt idx="3">
                  <c:v>45 – 59 lat</c:v>
                </c:pt>
                <c:pt idx="4">
                  <c:v>60 i więcej lat</c:v>
                </c:pt>
              </c:strCache>
            </c:strRef>
          </c:cat>
          <c:val>
            <c:numRef>
              <c:f>Arkusz1!$F$2:$F$6</c:f>
              <c:numCache>
                <c:formatCode>0</c:formatCode>
                <c:ptCount val="5"/>
                <c:pt idx="0">
                  <c:v>17.241379310344829</c:v>
                </c:pt>
                <c:pt idx="1">
                  <c:v>16.666666666666664</c:v>
                </c:pt>
                <c:pt idx="2">
                  <c:v>15.165876777251185</c:v>
                </c:pt>
                <c:pt idx="3">
                  <c:v>14.218009478672986</c:v>
                </c:pt>
                <c:pt idx="4">
                  <c:v>11.881188118811881</c:v>
                </c:pt>
              </c:numCache>
            </c:numRef>
          </c:val>
          <c:extLst>
            <c:ext xmlns:c16="http://schemas.microsoft.com/office/drawing/2014/chart" uri="{C3380CC4-5D6E-409C-BE32-E72D297353CC}">
              <c16:uniqueId val="{00000004-50B5-4B4A-8D14-75FB182AE901}"/>
            </c:ext>
          </c:extLst>
        </c:ser>
        <c:ser>
          <c:idx val="4"/>
          <c:order val="5"/>
          <c:tx>
            <c:strRef>
              <c:f>Arkusz1!$G$1</c:f>
              <c:strCache>
                <c:ptCount val="1"/>
                <c:pt idx="0">
                  <c:v>trudno powiedzieć</c:v>
                </c:pt>
              </c:strCache>
            </c:strRef>
          </c:tx>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0-C9E2-484C-9EBD-F6871E0CF899}"/>
                </c:ext>
              </c:extLst>
            </c:dLbl>
            <c:spPr>
              <a:solidFill>
                <a:srgbClr val="635D8C">
                  <a:lumMod val="50000"/>
                </a:srgbClr>
              </a:solid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15 – 24 lat*</c:v>
                </c:pt>
                <c:pt idx="1">
                  <c:v>25 – 34 lat</c:v>
                </c:pt>
                <c:pt idx="2">
                  <c:v>35 – 44 lat</c:v>
                </c:pt>
                <c:pt idx="3">
                  <c:v>45 – 59 lat</c:v>
                </c:pt>
                <c:pt idx="4">
                  <c:v>60 i więcej lat</c:v>
                </c:pt>
              </c:strCache>
            </c:strRef>
          </c:cat>
          <c:val>
            <c:numRef>
              <c:f>Arkusz1!$G$2:$G$6</c:f>
              <c:numCache>
                <c:formatCode>0</c:formatCode>
                <c:ptCount val="5"/>
                <c:pt idx="1">
                  <c:v>0.40650406504065045</c:v>
                </c:pt>
                <c:pt idx="2">
                  <c:v>0.94786729857819907</c:v>
                </c:pt>
                <c:pt idx="4">
                  <c:v>1.3201320132013201</c:v>
                </c:pt>
              </c:numCache>
            </c:numRef>
          </c:val>
          <c:extLst>
            <c:ext xmlns:c16="http://schemas.microsoft.com/office/drawing/2014/chart" uri="{C3380CC4-5D6E-409C-BE32-E72D297353CC}">
              <c16:uniqueId val="{00000000-1529-4394-AA4C-52E7242912E5}"/>
            </c:ext>
          </c:extLst>
        </c:ser>
        <c:dLbls>
          <c:showLegendKey val="0"/>
          <c:showVal val="1"/>
          <c:showCatName val="0"/>
          <c:showSerName val="0"/>
          <c:showPercent val="0"/>
          <c:showBubbleSize val="0"/>
        </c:dLbls>
        <c:gapWidth val="100"/>
        <c:overlap val="100"/>
        <c:axId val="671594968"/>
        <c:axId val="671588304"/>
      </c:barChart>
      <c:catAx>
        <c:axId val="671594968"/>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cs typeface="Calibri" panose="020F0502020204030204" pitchFamily="34" charset="0"/>
              </a:defRPr>
            </a:pPr>
            <a:endParaRPr lang="pl-PL"/>
          </a:p>
        </c:txPr>
        <c:crossAx val="671588304"/>
        <c:crosses val="autoZero"/>
        <c:auto val="1"/>
        <c:lblAlgn val="ctr"/>
        <c:lblOffset val="100"/>
        <c:tickLblSkip val="1"/>
        <c:tickMarkSkip val="1"/>
        <c:noMultiLvlLbl val="0"/>
      </c:catAx>
      <c:valAx>
        <c:axId val="671588304"/>
        <c:scaling>
          <c:orientation val="minMax"/>
        </c:scaling>
        <c:delete val="0"/>
        <c:axPos val="t"/>
        <c:numFmt formatCode="0%" sourceLinked="1"/>
        <c:majorTickMark val="none"/>
        <c:minorTickMark val="none"/>
        <c:tickLblPos val="none"/>
        <c:spPr>
          <a:ln w="9572">
            <a:noFill/>
          </a:ln>
        </c:spPr>
        <c:crossAx val="671594968"/>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642833338702331"/>
          <c:y val="0.21227336860961921"/>
          <c:w val="0.64044237527264314"/>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Arkusz1!$B$2:$B$6</c:f>
              <c:numCache>
                <c:formatCode>0</c:formatCode>
                <c:ptCount val="5"/>
                <c:pt idx="0">
                  <c:v>32.129963898916969</c:v>
                </c:pt>
                <c:pt idx="1">
                  <c:v>18.072289156626507</c:v>
                </c:pt>
                <c:pt idx="2">
                  <c:v>14.705882352941178</c:v>
                </c:pt>
                <c:pt idx="3">
                  <c:v>19.379844961240313</c:v>
                </c:pt>
                <c:pt idx="4">
                  <c:v>11.682242990654206</c:v>
                </c:pt>
              </c:numCache>
            </c:numRef>
          </c:val>
          <c:extLst>
            <c:ext xmlns:c16="http://schemas.microsoft.com/office/drawing/2014/chart" uri="{C3380CC4-5D6E-409C-BE32-E72D297353CC}">
              <c16:uniqueId val="{00000000-8DF4-44C9-BD30-D0650C6EEC8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Arkusz1!$C$2:$C$6</c:f>
              <c:numCache>
                <c:formatCode>0</c:formatCode>
                <c:ptCount val="5"/>
                <c:pt idx="0">
                  <c:v>28.51985559566787</c:v>
                </c:pt>
                <c:pt idx="1">
                  <c:v>25.903614457831324</c:v>
                </c:pt>
                <c:pt idx="2">
                  <c:v>28.431372549019606</c:v>
                </c:pt>
                <c:pt idx="3">
                  <c:v>20.155038759689923</c:v>
                </c:pt>
                <c:pt idx="4">
                  <c:v>19.626168224299064</c:v>
                </c:pt>
              </c:numCache>
            </c:numRef>
          </c:val>
          <c:extLst>
            <c:ext xmlns:c16="http://schemas.microsoft.com/office/drawing/2014/chart" uri="{C3380CC4-5D6E-409C-BE32-E72D297353CC}">
              <c16:uniqueId val="{00000001-8DF4-44C9-BD30-D0650C6EEC8A}"/>
            </c:ext>
          </c:extLst>
        </c:ser>
        <c:ser>
          <c:idx val="1"/>
          <c:order val="2"/>
          <c:tx>
            <c:strRef>
              <c:f>Arkusz1!$D$1</c:f>
              <c:strCache>
                <c:ptCount val="1"/>
                <c:pt idx="0">
                  <c:v>ani dobrze ani źle</c:v>
                </c:pt>
              </c:strCache>
            </c:strRef>
          </c:tx>
          <c:spPr>
            <a:solidFill>
              <a:srgbClr val="CDCDCD"/>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Arkusz1!$D$2:$D$6</c:f>
              <c:numCache>
                <c:formatCode>0</c:formatCode>
                <c:ptCount val="5"/>
                <c:pt idx="0">
                  <c:v>24.187725631768952</c:v>
                </c:pt>
                <c:pt idx="1">
                  <c:v>30.722891566265059</c:v>
                </c:pt>
                <c:pt idx="2">
                  <c:v>30.392156862745097</c:v>
                </c:pt>
                <c:pt idx="3">
                  <c:v>36.434108527131784</c:v>
                </c:pt>
                <c:pt idx="4">
                  <c:v>35.981308411214954</c:v>
                </c:pt>
              </c:numCache>
            </c:numRef>
          </c:val>
          <c:extLst>
            <c:ext xmlns:c16="http://schemas.microsoft.com/office/drawing/2014/chart" uri="{C3380CC4-5D6E-409C-BE32-E72D297353CC}">
              <c16:uniqueId val="{00000002-8DF4-44C9-BD30-D0650C6EEC8A}"/>
            </c:ext>
          </c:extLst>
        </c:ser>
        <c:ser>
          <c:idx val="2"/>
          <c:order val="3"/>
          <c:tx>
            <c:strRef>
              <c:f>Arkusz1!$E$1</c:f>
              <c:strCache>
                <c:ptCount val="1"/>
                <c:pt idx="0">
                  <c:v>raczej źle</c:v>
                </c:pt>
              </c:strCache>
            </c:strRef>
          </c:tx>
          <c:spPr>
            <a:solidFill>
              <a:srgbClr val="FFCA21"/>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Arkusz1!$E$2:$E$6</c:f>
              <c:numCache>
                <c:formatCode>0</c:formatCode>
                <c:ptCount val="5"/>
                <c:pt idx="0">
                  <c:v>9.7472924187725631</c:v>
                </c:pt>
                <c:pt idx="1">
                  <c:v>12.650602409638553</c:v>
                </c:pt>
                <c:pt idx="2">
                  <c:v>15.196078431372548</c:v>
                </c:pt>
                <c:pt idx="3">
                  <c:v>15.503875968992247</c:v>
                </c:pt>
                <c:pt idx="4">
                  <c:v>20.5607476635514</c:v>
                </c:pt>
              </c:numCache>
            </c:numRef>
          </c:val>
          <c:extLst>
            <c:ext xmlns:c16="http://schemas.microsoft.com/office/drawing/2014/chart" uri="{C3380CC4-5D6E-409C-BE32-E72D297353CC}">
              <c16:uniqueId val="{00000003-8DF4-44C9-BD30-D0650C6EEC8A}"/>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Arkusz1!$F$2:$F$6</c:f>
              <c:numCache>
                <c:formatCode>0</c:formatCode>
                <c:ptCount val="5"/>
                <c:pt idx="0">
                  <c:v>5.0541516245487363</c:v>
                </c:pt>
                <c:pt idx="1">
                  <c:v>11.445783132530121</c:v>
                </c:pt>
                <c:pt idx="2">
                  <c:v>10.784313725490197</c:v>
                </c:pt>
                <c:pt idx="3">
                  <c:v>7.7519379844961236</c:v>
                </c:pt>
                <c:pt idx="4">
                  <c:v>11.214953271028037</c:v>
                </c:pt>
              </c:numCache>
            </c:numRef>
          </c:val>
          <c:extLst>
            <c:ext xmlns:c16="http://schemas.microsoft.com/office/drawing/2014/chart" uri="{C3380CC4-5D6E-409C-BE32-E72D297353CC}">
              <c16:uniqueId val="{00000004-8DF4-44C9-BD30-D0650C6EEC8A}"/>
            </c:ext>
          </c:extLst>
        </c:ser>
        <c:ser>
          <c:idx val="4"/>
          <c:order val="5"/>
          <c:tx>
            <c:strRef>
              <c:f>Arkusz1!$G$1</c:f>
              <c:strCache>
                <c:ptCount val="1"/>
                <c:pt idx="0">
                  <c:v>trudno powiedzieć</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Wieś</c:v>
                </c:pt>
                <c:pt idx="1">
                  <c:v>Miasto do 20 tys.</c:v>
                </c:pt>
                <c:pt idx="2">
                  <c:v>Miasto 20-100 tys.</c:v>
                </c:pt>
                <c:pt idx="3">
                  <c:v>Miasto 100-500 
tys.</c:v>
                </c:pt>
                <c:pt idx="4">
                  <c:v>Miasto powyżej 
500 tys.</c:v>
                </c:pt>
              </c:strCache>
            </c:strRef>
          </c:cat>
          <c:val>
            <c:numRef>
              <c:f>Arkusz1!$G$2:$G$6</c:f>
              <c:numCache>
                <c:formatCode>0</c:formatCode>
                <c:ptCount val="5"/>
                <c:pt idx="1">
                  <c:v>1.2048192771084338</c:v>
                </c:pt>
                <c:pt idx="3">
                  <c:v>0.77519379844961245</c:v>
                </c:pt>
                <c:pt idx="4">
                  <c:v>0.93457943925233633</c:v>
                </c:pt>
              </c:numCache>
            </c:numRef>
          </c:val>
          <c:extLst>
            <c:ext xmlns:c16="http://schemas.microsoft.com/office/drawing/2014/chart" uri="{C3380CC4-5D6E-409C-BE32-E72D297353CC}">
              <c16:uniqueId val="{00000000-5A5E-4FCE-8F2E-A1D6D8D4A46A}"/>
            </c:ext>
          </c:extLst>
        </c:ser>
        <c:dLbls>
          <c:showLegendKey val="0"/>
          <c:showVal val="1"/>
          <c:showCatName val="0"/>
          <c:showSerName val="0"/>
          <c:showPercent val="0"/>
          <c:showBubbleSize val="0"/>
        </c:dLbls>
        <c:gapWidth val="100"/>
        <c:overlap val="100"/>
        <c:axId val="671595752"/>
        <c:axId val="671584776"/>
      </c:barChart>
      <c:catAx>
        <c:axId val="671595752"/>
        <c:scaling>
          <c:orientation val="maxMin"/>
        </c:scaling>
        <c:delete val="1"/>
        <c:axPos val="l"/>
        <c:numFmt formatCode="General" sourceLinked="1"/>
        <c:majorTickMark val="none"/>
        <c:minorTickMark val="none"/>
        <c:tickLblPos val="nextTo"/>
        <c:crossAx val="671584776"/>
        <c:crosses val="autoZero"/>
        <c:auto val="1"/>
        <c:lblAlgn val="ctr"/>
        <c:lblOffset val="100"/>
        <c:tickLblSkip val="1"/>
        <c:tickMarkSkip val="1"/>
        <c:noMultiLvlLbl val="0"/>
      </c:catAx>
      <c:valAx>
        <c:axId val="671584776"/>
        <c:scaling>
          <c:orientation val="minMax"/>
        </c:scaling>
        <c:delete val="0"/>
        <c:axPos val="t"/>
        <c:numFmt formatCode="0%" sourceLinked="1"/>
        <c:majorTickMark val="none"/>
        <c:minorTickMark val="none"/>
        <c:tickLblPos val="none"/>
        <c:spPr>
          <a:ln w="9572">
            <a:noFill/>
          </a:ln>
        </c:spPr>
        <c:crossAx val="67159575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źle</c:v>
                </c:pt>
              </c:strCache>
            </c:strRef>
          </c:tx>
          <c:spPr>
            <a:solidFill>
              <a:srgbClr val="48AA48"/>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Arkusz1!$B$2:$B$6</c:f>
              <c:numCache>
                <c:formatCode>General</c:formatCode>
                <c:ptCount val="5"/>
              </c:numCache>
            </c:numRef>
          </c:val>
          <c:extLst>
            <c:ext xmlns:c16="http://schemas.microsoft.com/office/drawing/2014/chart" uri="{C3380CC4-5D6E-409C-BE32-E72D297353CC}">
              <c16:uniqueId val="{00000000-5BB9-4EDB-B937-F3C2ED74AB05}"/>
            </c:ext>
          </c:extLst>
        </c:ser>
        <c:ser>
          <c:idx val="0"/>
          <c:order val="1"/>
          <c:tx>
            <c:strRef>
              <c:f>Arkusz1!$C$1</c:f>
              <c:strCache>
                <c:ptCount val="1"/>
                <c:pt idx="0">
                  <c:v>raczej źle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Arkusz1!$C$2:$C$6</c:f>
              <c:numCache>
                <c:formatCode>General</c:formatCode>
                <c:ptCount val="5"/>
              </c:numCache>
            </c:numRef>
          </c:val>
          <c:extLst>
            <c:ext xmlns:c16="http://schemas.microsoft.com/office/drawing/2014/chart" uri="{C3380CC4-5D6E-409C-BE32-E72D297353CC}">
              <c16:uniqueId val="{00000001-5BB9-4EDB-B937-F3C2ED74AB05}"/>
            </c:ext>
          </c:extLst>
        </c:ser>
        <c:ser>
          <c:idx val="1"/>
          <c:order val="2"/>
          <c:tx>
            <c:strRef>
              <c:f>Arkusz1!$D$1</c:f>
              <c:strCache>
                <c:ptCount val="1"/>
                <c:pt idx="0">
                  <c:v>ani dobrze ani źle</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Arkusz1!$D$2:$D$6</c:f>
              <c:numCache>
                <c:formatCode>General</c:formatCode>
                <c:ptCount val="5"/>
              </c:numCache>
            </c:numRef>
          </c:val>
          <c:extLst>
            <c:ext xmlns:c16="http://schemas.microsoft.com/office/drawing/2014/chart" uri="{C3380CC4-5D6E-409C-BE32-E72D297353CC}">
              <c16:uniqueId val="{00000002-5BB9-4EDB-B937-F3C2ED74AB05}"/>
            </c:ext>
          </c:extLst>
        </c:ser>
        <c:ser>
          <c:idx val="2"/>
          <c:order val="3"/>
          <c:tx>
            <c:strRef>
              <c:f>Arkusz1!$E$1</c:f>
              <c:strCache>
                <c:ptCount val="1"/>
                <c:pt idx="0">
                  <c:v>raczej dobrze</c:v>
                </c:pt>
              </c:strCache>
            </c:strRef>
          </c:tx>
          <c:spPr>
            <a:solidFill>
              <a:srgbClr val="E54337"/>
            </a:solidFill>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Arkusz1!$E$2:$E$6</c:f>
              <c:numCache>
                <c:formatCode>General</c:formatCode>
                <c:ptCount val="5"/>
              </c:numCache>
            </c:numRef>
          </c:val>
          <c:extLst>
            <c:ext xmlns:c16="http://schemas.microsoft.com/office/drawing/2014/chart" uri="{C3380CC4-5D6E-409C-BE32-E72D297353CC}">
              <c16:uniqueId val="{00000003-5BB9-4EDB-B937-F3C2ED74AB05}"/>
            </c:ext>
          </c:extLst>
        </c:ser>
        <c:ser>
          <c:idx val="3"/>
          <c:order val="4"/>
          <c:tx>
            <c:strRef>
              <c:f>Arkusz1!$F$1</c:f>
              <c:strCache>
                <c:ptCount val="1"/>
                <c:pt idx="0">
                  <c:v>dobrze</c:v>
                </c:pt>
              </c:strCache>
            </c:strRef>
          </c:tx>
          <c:spPr>
            <a:solidFill>
              <a:srgbClr val="CDCDCD"/>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0">
                  <c:v>2018</c:v>
                </c:pt>
                <c:pt idx="1">
                  <c:v>2014</c:v>
                </c:pt>
                <c:pt idx="2">
                  <c:v>2013</c:v>
                </c:pt>
                <c:pt idx="3">
                  <c:v>2012</c:v>
                </c:pt>
                <c:pt idx="4">
                  <c:v>2011</c:v>
                </c:pt>
              </c:strCache>
            </c:strRef>
          </c:cat>
          <c:val>
            <c:numRef>
              <c:f>Arkusz1!$F$2:$F$6</c:f>
              <c:numCache>
                <c:formatCode>General</c:formatCode>
                <c:ptCount val="5"/>
              </c:numCache>
            </c:numRef>
          </c:val>
          <c:extLst>
            <c:ext xmlns:c16="http://schemas.microsoft.com/office/drawing/2014/chart" uri="{C3380CC4-5D6E-409C-BE32-E72D297353CC}">
              <c16:uniqueId val="{00000004-5BB9-4EDB-B937-F3C2ED74AB05}"/>
            </c:ext>
          </c:extLst>
        </c:ser>
        <c:ser>
          <c:idx val="4"/>
          <c:order val="5"/>
          <c:tx>
            <c:strRef>
              <c:f>Arkusz1!$G$1</c:f>
              <c:strCache>
                <c:ptCount val="1"/>
                <c:pt idx="0">
                  <c:v>trudno powiedzieć</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0">
                  <c:v>2018</c:v>
                </c:pt>
                <c:pt idx="1">
                  <c:v>2014</c:v>
                </c:pt>
                <c:pt idx="2">
                  <c:v>2013</c:v>
                </c:pt>
                <c:pt idx="3">
                  <c:v>2012</c:v>
                </c:pt>
                <c:pt idx="4">
                  <c:v>2011</c:v>
                </c:pt>
              </c:strCache>
            </c:strRef>
          </c:cat>
          <c:val>
            <c:numRef>
              <c:f>Arkusz1!$G$2:$G$6</c:f>
              <c:numCache>
                <c:formatCode>General</c:formatCode>
                <c:ptCount val="5"/>
              </c:numCache>
            </c:numRef>
          </c:val>
          <c:extLst>
            <c:ext xmlns:c16="http://schemas.microsoft.com/office/drawing/2014/chart" uri="{C3380CC4-5D6E-409C-BE32-E72D297353CC}">
              <c16:uniqueId val="{00000000-FC1F-48D8-9DA1-FBEF309B8A4B}"/>
            </c:ext>
          </c:extLst>
        </c:ser>
        <c:dLbls>
          <c:showLegendKey val="0"/>
          <c:showVal val="1"/>
          <c:showCatName val="0"/>
          <c:showSerName val="0"/>
          <c:showPercent val="0"/>
          <c:showBubbleSize val="0"/>
        </c:dLbls>
        <c:gapWidth val="100"/>
        <c:overlap val="100"/>
        <c:axId val="674684400"/>
        <c:axId val="674684792"/>
      </c:barChart>
      <c:catAx>
        <c:axId val="674684400"/>
        <c:scaling>
          <c:orientation val="maxMin"/>
        </c:scaling>
        <c:delete val="1"/>
        <c:axPos val="l"/>
        <c:numFmt formatCode="General" sourceLinked="1"/>
        <c:majorTickMark val="none"/>
        <c:minorTickMark val="none"/>
        <c:tickLblPos val="nextTo"/>
        <c:crossAx val="674684792"/>
        <c:crosses val="autoZero"/>
        <c:auto val="1"/>
        <c:lblAlgn val="ctr"/>
        <c:lblOffset val="100"/>
        <c:tickLblSkip val="1"/>
        <c:tickMarkSkip val="1"/>
        <c:noMultiLvlLbl val="0"/>
      </c:catAx>
      <c:valAx>
        <c:axId val="674684792"/>
        <c:scaling>
          <c:orientation val="minMax"/>
        </c:scaling>
        <c:delete val="0"/>
        <c:axPos val="t"/>
        <c:numFmt formatCode="0%" sourceLinked="1"/>
        <c:majorTickMark val="none"/>
        <c:minorTickMark val="none"/>
        <c:tickLblPos val="none"/>
        <c:spPr>
          <a:ln w="9572">
            <a:noFill/>
          </a:ln>
        </c:spPr>
        <c:crossAx val="674684400"/>
        <c:crosses val="autoZero"/>
        <c:crossBetween val="between"/>
      </c:valAx>
      <c:spPr>
        <a:noFill/>
        <a:ln w="25400">
          <a:noFill/>
        </a:ln>
      </c:spPr>
    </c:plotArea>
    <c:plotVisOnly val="1"/>
    <c:dispBlanksAs val="gap"/>
    <c:showDLblsOverMax val="0"/>
  </c:chart>
  <c:spPr>
    <a:noFill/>
    <a:ln>
      <a:noFill/>
    </a:ln>
  </c:spPr>
  <c:txPr>
    <a:bodyPr/>
    <a:lstStyle/>
    <a:p>
      <a:pPr>
        <a:defRPr sz="900" b="0" i="0" u="none" strike="noStrike" baseline="0">
          <a:solidFill>
            <a:srgbClr val="58595B"/>
          </a:solidFill>
          <a:latin typeface="+mn-lt"/>
          <a:ea typeface="Arial"/>
          <a:cs typeface="Arial"/>
        </a:defRPr>
      </a:pPr>
      <a:endParaRPr lang="pl-PL"/>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513866876353923"/>
          <c:y val="0.21227336860961921"/>
          <c:w val="0.7217318904541945"/>
          <c:h val="0.69436434040568284"/>
        </c:manualLayout>
      </c:layout>
      <c:barChart>
        <c:barDir val="bar"/>
        <c:grouping val="percentStacked"/>
        <c:varyColors val="0"/>
        <c:ser>
          <c:idx val="8"/>
          <c:order val="0"/>
          <c:tx>
            <c:strRef>
              <c:f>Arkusz1!$B$1</c:f>
              <c:strCache>
                <c:ptCount val="1"/>
                <c:pt idx="0">
                  <c:v>dobrze</c:v>
                </c:pt>
              </c:strCache>
            </c:strRef>
          </c:tx>
          <c:spPr>
            <a:solidFill>
              <a:srgbClr val="48AA48"/>
            </a:solidFill>
            <a:ln w="25527">
              <a:noFill/>
            </a:ln>
          </c:spPr>
          <c:invertIfNegative val="0"/>
          <c:dLbls>
            <c:numFmt formatCode="#,##0" sourceLinked="0"/>
            <c:spPr>
              <a:noFill/>
              <a:ln w="25527">
                <a:noFill/>
              </a:ln>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Arkusz1!$B$2</c:f>
              <c:numCache>
                <c:formatCode>0</c:formatCode>
                <c:ptCount val="1"/>
              </c:numCache>
            </c:numRef>
          </c:val>
          <c:extLst>
            <c:ext xmlns:c16="http://schemas.microsoft.com/office/drawing/2014/chart" uri="{C3380CC4-5D6E-409C-BE32-E72D297353CC}">
              <c16:uniqueId val="{00000000-C2A9-40B3-895E-51A0300C7E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Arkusz1!$C$2</c:f>
              <c:numCache>
                <c:formatCode>0</c:formatCode>
                <c:ptCount val="1"/>
              </c:numCache>
            </c:numRef>
          </c:val>
          <c:extLst>
            <c:ext xmlns:c16="http://schemas.microsoft.com/office/drawing/2014/chart" uri="{C3380CC4-5D6E-409C-BE32-E72D297353CC}">
              <c16:uniqueId val="{00000001-C2A9-40B3-895E-51A0300C7E27}"/>
            </c:ext>
          </c:extLst>
        </c:ser>
        <c:ser>
          <c:idx val="1"/>
          <c:order val="2"/>
          <c:tx>
            <c:strRef>
              <c:f>Arkusz1!$D$1</c:f>
              <c:strCache>
                <c:ptCount val="1"/>
                <c:pt idx="0">
                  <c:v>ani dobrze ani źle</c:v>
                </c:pt>
              </c:strCache>
            </c:strRef>
          </c:tx>
          <c:spPr>
            <a:solidFill>
              <a:srgbClr val="595959">
                <a:lumMod val="40000"/>
                <a:lumOff val="60000"/>
              </a:srgbClr>
            </a:solidFill>
            <a:ln w="25527">
              <a:noFill/>
            </a:ln>
          </c:spPr>
          <c:invertIfNegative val="0"/>
          <c:dLbls>
            <c:numFmt formatCode="#,##0" sourceLinked="0"/>
            <c:spPr>
              <a:noFill/>
              <a:ln w="25527">
                <a:noFill/>
              </a:ln>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Arkusz1!$D$2</c:f>
              <c:numCache>
                <c:formatCode>0</c:formatCode>
                <c:ptCount val="1"/>
              </c:numCache>
            </c:numRef>
          </c:val>
          <c:extLst>
            <c:ext xmlns:c16="http://schemas.microsoft.com/office/drawing/2014/chart" uri="{C3380CC4-5D6E-409C-BE32-E72D297353CC}">
              <c16:uniqueId val="{00000002-C2A9-40B3-895E-51A0300C7E27}"/>
            </c:ext>
          </c:extLst>
        </c:ser>
        <c:ser>
          <c:idx val="2"/>
          <c:order val="3"/>
          <c:tx>
            <c:strRef>
              <c:f>Arkusz1!$E$1</c:f>
              <c:strCache>
                <c:ptCount val="1"/>
                <c:pt idx="0">
                  <c:v>raczej źle</c:v>
                </c:pt>
              </c:strCache>
            </c:strRef>
          </c:tx>
          <c:spPr>
            <a:solidFill>
              <a:srgbClr val="FFC000"/>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Arkusz1!$E$2</c:f>
              <c:numCache>
                <c:formatCode>0</c:formatCode>
                <c:ptCount val="1"/>
              </c:numCache>
            </c:numRef>
          </c:val>
          <c:extLst>
            <c:ext xmlns:c16="http://schemas.microsoft.com/office/drawing/2014/chart" uri="{C3380CC4-5D6E-409C-BE32-E72D297353CC}">
              <c16:uniqueId val="{00000003-C2A9-40B3-895E-51A0300C7E27}"/>
            </c:ext>
          </c:extLst>
        </c:ser>
        <c:ser>
          <c:idx val="3"/>
          <c:order val="4"/>
          <c:tx>
            <c:strRef>
              <c:f>Arkusz1!$F$1</c:f>
              <c:strCache>
                <c:ptCount val="1"/>
                <c:pt idx="0">
                  <c:v>źle</c:v>
                </c:pt>
              </c:strCache>
            </c:strRef>
          </c:tx>
          <c:spPr>
            <a:solidFill>
              <a:srgbClr val="E54337"/>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c:f>
              <c:numCache>
                <c:formatCode>0</c:formatCode>
                <c:ptCount val="1"/>
                <c:pt idx="0">
                  <c:v>2022</c:v>
                </c:pt>
              </c:numCache>
            </c:numRef>
          </c:cat>
          <c:val>
            <c:numRef>
              <c:f>Arkusz1!$F$2</c:f>
              <c:numCache>
                <c:formatCode>0</c:formatCode>
                <c:ptCount val="1"/>
              </c:numCache>
            </c:numRef>
          </c:val>
          <c:extLst>
            <c:ext xmlns:c16="http://schemas.microsoft.com/office/drawing/2014/chart" uri="{C3380CC4-5D6E-409C-BE32-E72D297353CC}">
              <c16:uniqueId val="{00000004-C2A9-40B3-895E-51A0300C7E27}"/>
            </c:ext>
          </c:extLst>
        </c:ser>
        <c:ser>
          <c:idx val="4"/>
          <c:order val="5"/>
          <c:tx>
            <c:strRef>
              <c:f>Arkusz1!$G$1</c:f>
              <c:strCache>
                <c:ptCount val="1"/>
                <c:pt idx="0">
                  <c:v>trudno powiedzieć</c:v>
                </c:pt>
              </c:strCache>
            </c:strRef>
          </c:tx>
          <c:spPr>
            <a:solidFill>
              <a:srgbClr val="635D8C">
                <a:lumMod val="50000"/>
              </a:srgbClr>
            </a:solidFill>
          </c:spPr>
          <c:invertIfNegative val="0"/>
          <c:dLbls>
            <c:spPr>
              <a:solidFill>
                <a:srgbClr val="635D8C">
                  <a:lumMod val="50000"/>
                </a:srgbClr>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c:f>
              <c:numCache>
                <c:formatCode>0</c:formatCode>
                <c:ptCount val="1"/>
                <c:pt idx="0">
                  <c:v>2022</c:v>
                </c:pt>
              </c:numCache>
            </c:numRef>
          </c:cat>
          <c:val>
            <c:numRef>
              <c:f>Arkusz1!$G$2</c:f>
              <c:numCache>
                <c:formatCode>0</c:formatCode>
                <c:ptCount val="1"/>
              </c:numCache>
            </c:numRef>
          </c:val>
          <c:extLst>
            <c:ext xmlns:c16="http://schemas.microsoft.com/office/drawing/2014/chart" uri="{C3380CC4-5D6E-409C-BE32-E72D297353CC}">
              <c16:uniqueId val="{00000005-C2A9-40B3-895E-51A0300C7E27}"/>
            </c:ext>
          </c:extLst>
        </c:ser>
        <c:dLbls>
          <c:showLegendKey val="0"/>
          <c:showVal val="1"/>
          <c:showCatName val="0"/>
          <c:showSerName val="0"/>
          <c:showPercent val="0"/>
          <c:showBubbleSize val="0"/>
        </c:dLbls>
        <c:gapWidth val="100"/>
        <c:overlap val="100"/>
        <c:axId val="803110520"/>
        <c:axId val="803100720"/>
      </c:barChart>
      <c:catAx>
        <c:axId val="803110520"/>
        <c:scaling>
          <c:orientation val="maxMin"/>
        </c:scaling>
        <c:delete val="1"/>
        <c:axPos val="l"/>
        <c:numFmt formatCode="0" sourceLinked="1"/>
        <c:majorTickMark val="none"/>
        <c:minorTickMark val="none"/>
        <c:tickLblPos val="nextTo"/>
        <c:crossAx val="803100720"/>
        <c:crosses val="autoZero"/>
        <c:auto val="1"/>
        <c:lblAlgn val="ctr"/>
        <c:lblOffset val="100"/>
        <c:tickLblSkip val="1"/>
        <c:tickMarkSkip val="1"/>
        <c:noMultiLvlLbl val="0"/>
      </c:catAx>
      <c:valAx>
        <c:axId val="803100720"/>
        <c:scaling>
          <c:orientation val="minMax"/>
        </c:scaling>
        <c:delete val="0"/>
        <c:axPos val="t"/>
        <c:numFmt formatCode="0%" sourceLinked="1"/>
        <c:majorTickMark val="none"/>
        <c:minorTickMark val="none"/>
        <c:tickLblPos val="none"/>
        <c:spPr>
          <a:ln w="9572">
            <a:noFill/>
          </a:ln>
        </c:spPr>
        <c:crossAx val="803110520"/>
        <c:crosses val="autoZero"/>
        <c:crossBetween val="between"/>
      </c:valAx>
      <c:spPr>
        <a:noFill/>
        <a:ln w="25527">
          <a:noFill/>
        </a:ln>
      </c:spPr>
    </c:plotArea>
    <c:legend>
      <c:legendPos val="r"/>
      <c:layout>
        <c:manualLayout>
          <c:xMode val="edge"/>
          <c:yMode val="edge"/>
          <c:x val="0"/>
          <c:y val="0"/>
          <c:w val="1"/>
          <c:h val="0.38200842170541238"/>
        </c:manualLayout>
      </c:layout>
      <c:overlay val="0"/>
    </c:legend>
    <c:plotVisOnly val="1"/>
    <c:dispBlanksAs val="gap"/>
    <c:showDLblsOverMax val="0"/>
  </c:chart>
  <c:spPr>
    <a:noFill/>
    <a:ln>
      <a:noFill/>
    </a:ln>
  </c:spPr>
  <c:txPr>
    <a:bodyPr/>
    <a:lstStyle/>
    <a:p>
      <a:pPr>
        <a:defRPr sz="1050" b="0" i="0" u="none" strike="noStrike" baseline="0">
          <a:solidFill>
            <a:srgbClr val="58595B"/>
          </a:solidFill>
          <a:latin typeface="Calibri" panose="020F0502020204030204" pitchFamily="34" charset="0"/>
          <a:ea typeface="Arial"/>
          <a:cs typeface="Calibri" panose="020F0502020204030204" pitchFamily="34" charset="0"/>
        </a:defRPr>
      </a:pPr>
      <a:endParaRPr lang="pl-PL"/>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380081551150955"/>
          <c:y val="0.21227336860961921"/>
          <c:w val="0.60306980611618555"/>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2022</c:v>
                </c:pt>
                <c:pt idx="1">
                  <c:v>2020</c:v>
                </c:pt>
              </c:numCache>
            </c:numRef>
          </c:cat>
          <c:val>
            <c:numRef>
              <c:f>Arkusz1!$B$2:$B$3</c:f>
              <c:numCache>
                <c:formatCode>0</c:formatCode>
                <c:ptCount val="2"/>
                <c:pt idx="0">
                  <c:v>4</c:v>
                </c:pt>
                <c:pt idx="1">
                  <c:v>4</c:v>
                </c:pt>
              </c:numCache>
            </c:numRef>
          </c:val>
          <c:extLst>
            <c:ext xmlns:c16="http://schemas.microsoft.com/office/drawing/2014/chart" uri="{C3380CC4-5D6E-409C-BE32-E72D297353CC}">
              <c16:uniqueId val="{00000000-5172-40D7-889C-61A5F8E224BA}"/>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2022</c:v>
                </c:pt>
                <c:pt idx="1">
                  <c:v>2020</c:v>
                </c:pt>
              </c:numCache>
            </c:numRef>
          </c:cat>
          <c:val>
            <c:numRef>
              <c:f>Arkusz1!$C$2:$C$3</c:f>
              <c:numCache>
                <c:formatCode>0</c:formatCode>
                <c:ptCount val="2"/>
                <c:pt idx="0">
                  <c:v>47</c:v>
                </c:pt>
                <c:pt idx="1">
                  <c:v>58</c:v>
                </c:pt>
              </c:numCache>
            </c:numRef>
          </c:val>
          <c:extLst>
            <c:ext xmlns:c16="http://schemas.microsoft.com/office/drawing/2014/chart" uri="{C3380CC4-5D6E-409C-BE32-E72D297353CC}">
              <c16:uniqueId val="{00000001-5172-40D7-889C-61A5F8E224BA}"/>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spAutoFit/>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2022</c:v>
                </c:pt>
                <c:pt idx="1">
                  <c:v>2020</c:v>
                </c:pt>
              </c:numCache>
            </c:numRef>
          </c:cat>
          <c:val>
            <c:numRef>
              <c:f>Arkusz1!$D$2:$D$3</c:f>
              <c:numCache>
                <c:formatCode>0</c:formatCode>
                <c:ptCount val="2"/>
                <c:pt idx="0">
                  <c:v>34</c:v>
                </c:pt>
                <c:pt idx="1">
                  <c:v>27</c:v>
                </c:pt>
              </c:numCache>
            </c:numRef>
          </c:val>
          <c:extLst>
            <c:ext xmlns:c16="http://schemas.microsoft.com/office/drawing/2014/chart" uri="{C3380CC4-5D6E-409C-BE32-E72D297353CC}">
              <c16:uniqueId val="{00000002-5172-40D7-889C-61A5F8E224BA}"/>
            </c:ext>
          </c:extLst>
        </c:ser>
        <c:ser>
          <c:idx val="2"/>
          <c:order val="3"/>
          <c:tx>
            <c:strRef>
              <c:f>Arkusz1!$E$1</c:f>
              <c:strCache>
                <c:ptCount val="1"/>
                <c:pt idx="0">
                  <c:v>zdecydowanie źle</c:v>
                </c:pt>
              </c:strCache>
            </c:strRef>
          </c:tx>
          <c:spPr>
            <a:solidFill>
              <a:srgbClr val="E54337"/>
            </a:solidFill>
          </c:spPr>
          <c:invertIfNegative val="0"/>
          <c:dLbls>
            <c:spPr>
              <a:noFill/>
              <a:ln>
                <a:noFill/>
              </a:ln>
              <a:effectLst/>
            </c:spPr>
            <c:txPr>
              <a:bodyPr/>
              <a:lstStyle/>
              <a:p>
                <a:pPr>
                  <a:defRPr sz="1000">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2022</c:v>
                </c:pt>
                <c:pt idx="1">
                  <c:v>2020</c:v>
                </c:pt>
              </c:numCache>
            </c:numRef>
          </c:cat>
          <c:val>
            <c:numRef>
              <c:f>Arkusz1!$E$2:$E$3</c:f>
              <c:numCache>
                <c:formatCode>0</c:formatCode>
                <c:ptCount val="2"/>
                <c:pt idx="0">
                  <c:v>6</c:v>
                </c:pt>
                <c:pt idx="1">
                  <c:v>2</c:v>
                </c:pt>
              </c:numCache>
            </c:numRef>
          </c:val>
          <c:extLst>
            <c:ext xmlns:c16="http://schemas.microsoft.com/office/drawing/2014/chart" uri="{C3380CC4-5D6E-409C-BE32-E72D297353CC}">
              <c16:uniqueId val="{00000003-5172-40D7-889C-61A5F8E224BA}"/>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Arkusz1!$A$2:$A$3</c:f>
              <c:numCache>
                <c:formatCode>0</c:formatCode>
                <c:ptCount val="2"/>
                <c:pt idx="0">
                  <c:v>2022</c:v>
                </c:pt>
                <c:pt idx="1">
                  <c:v>2020</c:v>
                </c:pt>
              </c:numCache>
            </c:numRef>
          </c:cat>
          <c:val>
            <c:numRef>
              <c:f>Arkusz1!$F$2:$F$3</c:f>
              <c:numCache>
                <c:formatCode>0</c:formatCode>
                <c:ptCount val="2"/>
                <c:pt idx="0">
                  <c:v>9</c:v>
                </c:pt>
                <c:pt idx="1">
                  <c:v>9</c:v>
                </c:pt>
              </c:numCache>
            </c:numRef>
          </c:val>
          <c:extLst>
            <c:ext xmlns:c16="http://schemas.microsoft.com/office/drawing/2014/chart" uri="{C3380CC4-5D6E-409C-BE32-E72D297353CC}">
              <c16:uniqueId val="{00000004-5172-40D7-889C-61A5F8E224BA}"/>
            </c:ext>
          </c:extLst>
        </c:ser>
        <c:dLbls>
          <c:showLegendKey val="0"/>
          <c:showVal val="1"/>
          <c:showCatName val="0"/>
          <c:showSerName val="0"/>
          <c:showPercent val="0"/>
          <c:showBubbleSize val="0"/>
        </c:dLbls>
        <c:gapWidth val="100"/>
        <c:overlap val="100"/>
        <c:axId val="476040216"/>
        <c:axId val="476038648"/>
      </c:barChart>
      <c:catAx>
        <c:axId val="476040216"/>
        <c:scaling>
          <c:orientation val="maxMin"/>
        </c:scaling>
        <c:delete val="0"/>
        <c:axPos val="l"/>
        <c:numFmt formatCode="0" sourceLinked="1"/>
        <c:majorTickMark val="none"/>
        <c:minorTickMark val="none"/>
        <c:tickLblPos val="nextTo"/>
        <c:spPr>
          <a:ln w="9572">
            <a:noFill/>
          </a:ln>
        </c:spPr>
        <c:txPr>
          <a:bodyPr rot="0" vert="horz"/>
          <a:lstStyle/>
          <a:p>
            <a:pPr>
              <a:defRPr sz="900">
                <a:latin typeface="Calibri" panose="020F0502020204030204" pitchFamily="34" charset="0"/>
                <a:cs typeface="Calibri" panose="020F0502020204030204" pitchFamily="34" charset="0"/>
              </a:defRPr>
            </a:pPr>
            <a:endParaRPr lang="pl-PL"/>
          </a:p>
        </c:txPr>
        <c:crossAx val="476038648"/>
        <c:crosses val="autoZero"/>
        <c:auto val="1"/>
        <c:lblAlgn val="ctr"/>
        <c:lblOffset val="100"/>
        <c:tickLblSkip val="1"/>
        <c:tickMarkSkip val="1"/>
        <c:noMultiLvlLbl val="0"/>
      </c:catAx>
      <c:valAx>
        <c:axId val="476038648"/>
        <c:scaling>
          <c:orientation val="minMax"/>
        </c:scaling>
        <c:delete val="0"/>
        <c:axPos val="t"/>
        <c:numFmt formatCode="0%" sourceLinked="1"/>
        <c:majorTickMark val="none"/>
        <c:minorTickMark val="none"/>
        <c:tickLblPos val="none"/>
        <c:spPr>
          <a:ln w="9572">
            <a:noFill/>
          </a:ln>
        </c:spPr>
        <c:crossAx val="47604021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strRef>
              <c:f>Arkusz1!$B$3</c:f>
              <c:strCache>
                <c:ptCount val="1"/>
                <c:pt idx="0">
                  <c:v>2011</c:v>
                </c:pt>
              </c:strCache>
            </c:strRef>
          </c:tx>
          <c:spPr>
            <a:solidFill>
              <a:srgbClr val="A0CC1E">
                <a:lumMod val="20000"/>
                <a:lumOff val="80000"/>
              </a:srgbClr>
            </a:solidFill>
            <a:ln w="3175">
              <a:noFill/>
            </a:ln>
            <a:effectLst/>
          </c:spPr>
          <c:invertIfNegative val="0"/>
          <c:dPt>
            <c:idx val="0"/>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1-78A9-40F7-BEF0-1302EF65B41F}"/>
              </c:ext>
            </c:extLst>
          </c:dPt>
          <c:dPt>
            <c:idx val="1"/>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3-78A9-40F7-BEF0-1302EF65B41F}"/>
              </c:ext>
            </c:extLst>
          </c:dPt>
          <c:dPt>
            <c:idx val="2"/>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5-78A9-40F7-BEF0-1302EF65B41F}"/>
              </c:ext>
            </c:extLst>
          </c:dPt>
          <c:dPt>
            <c:idx val="3"/>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7-78A9-40F7-BEF0-1302EF65B41F}"/>
              </c:ext>
            </c:extLst>
          </c:dPt>
          <c:dPt>
            <c:idx val="4"/>
            <c:invertIfNegative val="0"/>
            <c:bubble3D val="0"/>
            <c:spPr>
              <a:solidFill>
                <a:srgbClr val="A0CC1E">
                  <a:lumMod val="20000"/>
                  <a:lumOff val="80000"/>
                </a:srgbClr>
              </a:solidFill>
              <a:ln w="3175" cap="rnd">
                <a:noFill/>
                <a:round/>
              </a:ln>
              <a:effectLst/>
            </c:spPr>
            <c:extLst>
              <c:ext xmlns:c16="http://schemas.microsoft.com/office/drawing/2014/chart" uri="{C3380CC4-5D6E-409C-BE32-E72D297353CC}">
                <c16:uniqueId val="{00000009-78A9-40F7-BEF0-1302EF65B41F}"/>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Arial"/>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78A9-40F7-BEF0-1302EF65B41F}"/>
                </c:ext>
              </c:extLst>
            </c:dLbl>
            <c:dLbl>
              <c:idx val="2"/>
              <c:delete val="1"/>
              <c:extLst>
                <c:ext xmlns:c15="http://schemas.microsoft.com/office/drawing/2012/chart" uri="{CE6537A1-D6FC-4f65-9D91-7224C49458BB}"/>
                <c:ext xmlns:c16="http://schemas.microsoft.com/office/drawing/2014/chart" uri="{C3380CC4-5D6E-409C-BE32-E72D297353CC}">
                  <c16:uniqueId val="{00000005-78A9-40F7-BEF0-1302EF65B41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Arkusz1!$B$4:$B$8</c:f>
              <c:numCache>
                <c:formatCode>0</c:formatCode>
                <c:ptCount val="5"/>
                <c:pt idx="0">
                  <c:v>67</c:v>
                </c:pt>
                <c:pt idx="1">
                  <c:v>64</c:v>
                </c:pt>
                <c:pt idx="2">
                  <c:v>0</c:v>
                </c:pt>
                <c:pt idx="3">
                  <c:v>16</c:v>
                </c:pt>
                <c:pt idx="4">
                  <c:v>3</c:v>
                </c:pt>
              </c:numCache>
            </c:numRef>
          </c:val>
          <c:extLst>
            <c:ext xmlns:c16="http://schemas.microsoft.com/office/drawing/2014/chart" uri="{C3380CC4-5D6E-409C-BE32-E72D297353CC}">
              <c16:uniqueId val="{0000000A-78A9-40F7-BEF0-1302EF65B41F}"/>
            </c:ext>
          </c:extLst>
        </c:ser>
        <c:ser>
          <c:idx val="1"/>
          <c:order val="1"/>
          <c:tx>
            <c:strRef>
              <c:f>Arkusz1!$C$3</c:f>
              <c:strCache>
                <c:ptCount val="1"/>
                <c:pt idx="0">
                  <c:v>2012</c:v>
                </c:pt>
              </c:strCache>
            </c:strRef>
          </c:tx>
          <c:spPr>
            <a:solidFill>
              <a:srgbClr val="0094CF">
                <a:lumMod val="20000"/>
                <a:lumOff val="8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Arkusz1!$C$4:$C$8</c:f>
              <c:numCache>
                <c:formatCode>0</c:formatCode>
                <c:ptCount val="5"/>
                <c:pt idx="0">
                  <c:v>59</c:v>
                </c:pt>
                <c:pt idx="1">
                  <c:v>53</c:v>
                </c:pt>
                <c:pt idx="2">
                  <c:v>30</c:v>
                </c:pt>
                <c:pt idx="3">
                  <c:v>16</c:v>
                </c:pt>
                <c:pt idx="4">
                  <c:v>2</c:v>
                </c:pt>
              </c:numCache>
            </c:numRef>
          </c:val>
          <c:extLst>
            <c:ext xmlns:c16="http://schemas.microsoft.com/office/drawing/2014/chart" uri="{C3380CC4-5D6E-409C-BE32-E72D297353CC}">
              <c16:uniqueId val="{0000000B-78A9-40F7-BEF0-1302EF65B41F}"/>
            </c:ext>
          </c:extLst>
        </c:ser>
        <c:ser>
          <c:idx val="2"/>
          <c:order val="2"/>
          <c:tx>
            <c:strRef>
              <c:f>Arkusz1!$D$3</c:f>
              <c:strCache>
                <c:ptCount val="1"/>
                <c:pt idx="0">
                  <c:v>2013</c:v>
                </c:pt>
              </c:strCache>
            </c:strRef>
          </c:tx>
          <c:spPr>
            <a:solidFill>
              <a:srgbClr val="0094CF">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Arkusz1!$D$4:$D$8</c:f>
              <c:numCache>
                <c:formatCode>0</c:formatCode>
                <c:ptCount val="5"/>
                <c:pt idx="0">
                  <c:v>58</c:v>
                </c:pt>
                <c:pt idx="1">
                  <c:v>62</c:v>
                </c:pt>
                <c:pt idx="2">
                  <c:v>47</c:v>
                </c:pt>
                <c:pt idx="3">
                  <c:v>29</c:v>
                </c:pt>
                <c:pt idx="4">
                  <c:v>2</c:v>
                </c:pt>
              </c:numCache>
            </c:numRef>
          </c:val>
          <c:extLst>
            <c:ext xmlns:c16="http://schemas.microsoft.com/office/drawing/2014/chart" uri="{C3380CC4-5D6E-409C-BE32-E72D297353CC}">
              <c16:uniqueId val="{0000000C-78A9-40F7-BEF0-1302EF65B41F}"/>
            </c:ext>
          </c:extLst>
        </c:ser>
        <c:ser>
          <c:idx val="3"/>
          <c:order val="3"/>
          <c:tx>
            <c:strRef>
              <c:f>Arkusz1!$E$3</c:f>
              <c:strCache>
                <c:ptCount val="1"/>
                <c:pt idx="0">
                  <c:v>2014</c:v>
                </c:pt>
              </c:strCache>
            </c:strRef>
          </c:tx>
          <c:spPr>
            <a:solidFill>
              <a:srgbClr val="0094C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Arkusz1!$E$4:$E$8</c:f>
              <c:numCache>
                <c:formatCode>0</c:formatCode>
                <c:ptCount val="5"/>
                <c:pt idx="0">
                  <c:v>49</c:v>
                </c:pt>
                <c:pt idx="1">
                  <c:v>48</c:v>
                </c:pt>
                <c:pt idx="2">
                  <c:v>33</c:v>
                </c:pt>
                <c:pt idx="3">
                  <c:v>18</c:v>
                </c:pt>
                <c:pt idx="4">
                  <c:v>4</c:v>
                </c:pt>
              </c:numCache>
            </c:numRef>
          </c:val>
          <c:extLst>
            <c:ext xmlns:c16="http://schemas.microsoft.com/office/drawing/2014/chart" uri="{C3380CC4-5D6E-409C-BE32-E72D297353CC}">
              <c16:uniqueId val="{0000000D-78A9-40F7-BEF0-1302EF65B41F}"/>
            </c:ext>
          </c:extLst>
        </c:ser>
        <c:ser>
          <c:idx val="4"/>
          <c:order val="4"/>
          <c:tx>
            <c:strRef>
              <c:f>Arkusz1!$F$3</c:f>
              <c:strCache>
                <c:ptCount val="1"/>
                <c:pt idx="0">
                  <c:v>2018</c:v>
                </c:pt>
              </c:strCache>
            </c:strRef>
          </c:tx>
          <c:spPr>
            <a:solidFill>
              <a:srgbClr val="004B8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Arkusz1!$F$4:$F$8</c:f>
              <c:numCache>
                <c:formatCode>0</c:formatCode>
                <c:ptCount val="5"/>
                <c:pt idx="0">
                  <c:v>51</c:v>
                </c:pt>
                <c:pt idx="1">
                  <c:v>64</c:v>
                </c:pt>
                <c:pt idx="2">
                  <c:v>35</c:v>
                </c:pt>
                <c:pt idx="3">
                  <c:v>18</c:v>
                </c:pt>
                <c:pt idx="4">
                  <c:v>3</c:v>
                </c:pt>
              </c:numCache>
            </c:numRef>
          </c:val>
          <c:extLst>
            <c:ext xmlns:c16="http://schemas.microsoft.com/office/drawing/2014/chart" uri="{C3380CC4-5D6E-409C-BE32-E72D297353CC}">
              <c16:uniqueId val="{0000000B-9C1F-4D99-9B71-5BB39B6E02AE}"/>
            </c:ext>
          </c:extLst>
        </c:ser>
        <c:ser>
          <c:idx val="5"/>
          <c:order val="5"/>
          <c:tx>
            <c:strRef>
              <c:f>Arkusz1!$G$3</c:f>
              <c:strCache>
                <c:ptCount val="1"/>
                <c:pt idx="0">
                  <c:v>2020</c:v>
                </c:pt>
              </c:strCache>
            </c:strRef>
          </c:tx>
          <c:spPr>
            <a:solidFill>
              <a:srgbClr val="004B88">
                <a:lumMod val="50000"/>
              </a:srgbClr>
            </a:solidFill>
            <a:ln>
              <a:noFill/>
            </a:ln>
            <a:effectLst/>
          </c:spPr>
          <c:invertIfNegative val="0"/>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A926-4728-A2CA-53B0AA8F4C7D}"/>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Arkusz1!$G$4:$G$8</c:f>
              <c:numCache>
                <c:formatCode>0</c:formatCode>
                <c:ptCount val="5"/>
                <c:pt idx="0">
                  <c:v>72.734229226905228</c:v>
                </c:pt>
                <c:pt idx="1">
                  <c:v>61.311765998686461</c:v>
                </c:pt>
                <c:pt idx="2">
                  <c:v>49.365386715733358</c:v>
                </c:pt>
                <c:pt idx="3">
                  <c:v>9.6835910596136721</c:v>
                </c:pt>
                <c:pt idx="4">
                  <c:v>0.42416064058734737</c:v>
                </c:pt>
              </c:numCache>
            </c:numRef>
          </c:val>
          <c:extLst>
            <c:ext xmlns:c16="http://schemas.microsoft.com/office/drawing/2014/chart" uri="{C3380CC4-5D6E-409C-BE32-E72D297353CC}">
              <c16:uniqueId val="{0000000C-9C1F-4D99-9B71-5BB39B6E02AE}"/>
            </c:ext>
          </c:extLst>
        </c:ser>
        <c:ser>
          <c:idx val="6"/>
          <c:order val="6"/>
          <c:tx>
            <c:strRef>
              <c:f>Arkusz1!$H$3</c:f>
              <c:strCache>
                <c:ptCount val="1"/>
                <c:pt idx="0">
                  <c:v>2022</c:v>
                </c:pt>
              </c:strCache>
            </c:strRef>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troska o przyszłe pokolenia</c:v>
                </c:pt>
                <c:pt idx="1">
                  <c:v>dbałość, troska o zdrowie człowieka</c:v>
                </c:pt>
                <c:pt idx="2">
                  <c:v>przyroda jako wartość sama w sobie</c:v>
                </c:pt>
                <c:pt idx="3">
                  <c:v>oszczędność, względy ekonomiczne</c:v>
                </c:pt>
                <c:pt idx="4">
                  <c:v>trudno powiedzieć</c:v>
                </c:pt>
              </c:strCache>
            </c:strRef>
          </c:cat>
          <c:val>
            <c:numRef>
              <c:f>Arkusz1!$H$4:$H$8</c:f>
              <c:numCache>
                <c:formatCode>0</c:formatCode>
                <c:ptCount val="5"/>
                <c:pt idx="0">
                  <c:v>69.900000000000006</c:v>
                </c:pt>
                <c:pt idx="1">
                  <c:v>61.9</c:v>
                </c:pt>
                <c:pt idx="2">
                  <c:v>41</c:v>
                </c:pt>
                <c:pt idx="3">
                  <c:v>9.6999999999999993</c:v>
                </c:pt>
                <c:pt idx="4">
                  <c:v>0.7</c:v>
                </c:pt>
              </c:numCache>
            </c:numRef>
          </c:val>
          <c:extLst>
            <c:ext xmlns:c16="http://schemas.microsoft.com/office/drawing/2014/chart" uri="{C3380CC4-5D6E-409C-BE32-E72D297353CC}">
              <c16:uniqueId val="{0000000A-0CBD-4502-A1BF-59D70E5041EC}"/>
            </c:ext>
          </c:extLst>
        </c:ser>
        <c:dLbls>
          <c:showLegendKey val="0"/>
          <c:showVal val="1"/>
          <c:showCatName val="0"/>
          <c:showSerName val="0"/>
          <c:showPercent val="0"/>
          <c:showBubbleSize val="0"/>
        </c:dLbls>
        <c:gapWidth val="231"/>
        <c:overlap val="-10"/>
        <c:axId val="671589088"/>
        <c:axId val="671590264"/>
      </c:barChart>
      <c:catAx>
        <c:axId val="671589088"/>
        <c:scaling>
          <c:orientation val="minMax"/>
        </c:scaling>
        <c:delete val="1"/>
        <c:axPos val="b"/>
        <c:numFmt formatCode="General" sourceLinked="1"/>
        <c:majorTickMark val="out"/>
        <c:minorTickMark val="none"/>
        <c:tickLblPos val="nextTo"/>
        <c:crossAx val="671590264"/>
        <c:crosses val="autoZero"/>
        <c:auto val="1"/>
        <c:lblAlgn val="ctr"/>
        <c:lblOffset val="100"/>
        <c:noMultiLvlLbl val="0"/>
      </c:catAx>
      <c:valAx>
        <c:axId val="671590264"/>
        <c:scaling>
          <c:orientation val="minMax"/>
          <c:min val="0"/>
        </c:scaling>
        <c:delete val="1"/>
        <c:axPos val="l"/>
        <c:numFmt formatCode="0" sourceLinked="1"/>
        <c:majorTickMark val="out"/>
        <c:minorTickMark val="none"/>
        <c:tickLblPos val="nextTo"/>
        <c:crossAx val="671589088"/>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6"/>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63109457450445172"/>
          <c:y val="9.2300208339257169E-3"/>
          <c:w val="0.36430668530561267"/>
          <c:h val="0.17490776127133822"/>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strRef>
              <c:f>Arkusz1!$B$3</c:f>
              <c:strCache>
                <c:ptCount val="1"/>
                <c:pt idx="0">
                  <c:v>Ogółem</c:v>
                </c:pt>
              </c:strCache>
            </c:strRef>
          </c:tx>
          <c:spPr>
            <a:solidFill>
              <a:srgbClr val="FF9966"/>
            </a:solidFill>
            <a:ln w="3175">
              <a:noFill/>
            </a:ln>
            <a:effectLst/>
          </c:spPr>
          <c:invertIfNegative val="0"/>
          <c:dPt>
            <c:idx val="0"/>
            <c:invertIfNegative val="0"/>
            <c:bubble3D val="0"/>
            <c:spPr>
              <a:solidFill>
                <a:srgbClr val="FF9966"/>
              </a:solidFill>
              <a:ln w="3175" cap="rnd">
                <a:noFill/>
                <a:round/>
              </a:ln>
              <a:effectLst/>
            </c:spPr>
            <c:extLst>
              <c:ext xmlns:c16="http://schemas.microsoft.com/office/drawing/2014/chart" uri="{C3380CC4-5D6E-409C-BE32-E72D297353CC}">
                <c16:uniqueId val="{00000001-78A9-40F7-BEF0-1302EF65B41F}"/>
              </c:ext>
            </c:extLst>
          </c:dPt>
          <c:dPt>
            <c:idx val="1"/>
            <c:invertIfNegative val="0"/>
            <c:bubble3D val="0"/>
            <c:spPr>
              <a:solidFill>
                <a:srgbClr val="FF9966"/>
              </a:solidFill>
              <a:ln w="3175" cap="rnd">
                <a:noFill/>
                <a:round/>
              </a:ln>
              <a:effectLst/>
            </c:spPr>
            <c:extLst>
              <c:ext xmlns:c16="http://schemas.microsoft.com/office/drawing/2014/chart" uri="{C3380CC4-5D6E-409C-BE32-E72D297353CC}">
                <c16:uniqueId val="{00000003-78A9-40F7-BEF0-1302EF65B41F}"/>
              </c:ext>
            </c:extLst>
          </c:dPt>
          <c:dPt>
            <c:idx val="2"/>
            <c:invertIfNegative val="0"/>
            <c:bubble3D val="0"/>
            <c:spPr>
              <a:solidFill>
                <a:srgbClr val="FF9966"/>
              </a:solidFill>
              <a:ln w="3175" cap="rnd">
                <a:noFill/>
                <a:round/>
              </a:ln>
              <a:effectLst/>
            </c:spPr>
            <c:extLst>
              <c:ext xmlns:c16="http://schemas.microsoft.com/office/drawing/2014/chart" uri="{C3380CC4-5D6E-409C-BE32-E72D297353CC}">
                <c16:uniqueId val="{00000005-78A9-40F7-BEF0-1302EF65B41F}"/>
              </c:ext>
            </c:extLst>
          </c:dPt>
          <c:dPt>
            <c:idx val="3"/>
            <c:invertIfNegative val="0"/>
            <c:bubble3D val="0"/>
            <c:spPr>
              <a:solidFill>
                <a:srgbClr val="FF9966"/>
              </a:solidFill>
              <a:ln w="3175" cap="rnd">
                <a:noFill/>
                <a:round/>
              </a:ln>
              <a:effectLst/>
            </c:spPr>
            <c:extLst>
              <c:ext xmlns:c16="http://schemas.microsoft.com/office/drawing/2014/chart" uri="{C3380CC4-5D6E-409C-BE32-E72D297353CC}">
                <c16:uniqueId val="{00000007-78A9-40F7-BEF0-1302EF65B41F}"/>
              </c:ext>
            </c:extLst>
          </c:dPt>
          <c:dPt>
            <c:idx val="4"/>
            <c:invertIfNegative val="0"/>
            <c:bubble3D val="0"/>
            <c:spPr>
              <a:solidFill>
                <a:srgbClr val="FF9966"/>
              </a:solidFill>
              <a:ln w="3175" cap="rnd">
                <a:noFill/>
                <a:round/>
              </a:ln>
              <a:effectLst/>
            </c:spPr>
            <c:extLst>
              <c:ext xmlns:c16="http://schemas.microsoft.com/office/drawing/2014/chart" uri="{C3380CC4-5D6E-409C-BE32-E72D297353CC}">
                <c16:uniqueId val="{00000009-78A9-40F7-BEF0-1302EF65B41F}"/>
              </c:ext>
            </c:extLst>
          </c:dPt>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9-78A9-40F7-BEF0-1302EF65B41F}"/>
                </c:ext>
              </c:extLst>
            </c:dLbl>
            <c:numFmt formatCode="#,##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Arkusz1!$B$4:$B$7</c:f>
              <c:numCache>
                <c:formatCode>0</c:formatCode>
                <c:ptCount val="4"/>
                <c:pt idx="0">
                  <c:v>69.899999999999991</c:v>
                </c:pt>
                <c:pt idx="1">
                  <c:v>61.9</c:v>
                </c:pt>
                <c:pt idx="2">
                  <c:v>40.6</c:v>
                </c:pt>
                <c:pt idx="3">
                  <c:v>9.7000000000000011</c:v>
                </c:pt>
              </c:numCache>
            </c:numRef>
          </c:val>
          <c:extLst>
            <c:ext xmlns:c16="http://schemas.microsoft.com/office/drawing/2014/chart" uri="{C3380CC4-5D6E-409C-BE32-E72D297353CC}">
              <c16:uniqueId val="{0000000A-78A9-40F7-BEF0-1302EF65B41F}"/>
            </c:ext>
          </c:extLst>
        </c:ser>
        <c:ser>
          <c:idx val="1"/>
          <c:order val="1"/>
          <c:tx>
            <c:strRef>
              <c:f>Arkusz1!$C$3</c:f>
              <c:strCache>
                <c:ptCount val="1"/>
                <c:pt idx="0">
                  <c:v>Wieś</c:v>
                </c:pt>
              </c:strCache>
            </c:strRef>
          </c:tx>
          <c:spPr>
            <a:solidFill>
              <a:srgbClr val="004B88"/>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marL="0" algn="ctr" defTabSz="914400" rtl="0" eaLnBrk="1" latinLnBrk="0" hangingPunct="1">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Arkusz1!$C$4:$C$7</c:f>
              <c:numCache>
                <c:formatCode>0</c:formatCode>
                <c:ptCount val="4"/>
                <c:pt idx="0">
                  <c:v>66.787003610108314</c:v>
                </c:pt>
                <c:pt idx="1">
                  <c:v>60.288808664259932</c:v>
                </c:pt>
                <c:pt idx="2">
                  <c:v>41.877256317689529</c:v>
                </c:pt>
                <c:pt idx="3">
                  <c:v>9.7472924187725631</c:v>
                </c:pt>
              </c:numCache>
            </c:numRef>
          </c:val>
          <c:extLst>
            <c:ext xmlns:c16="http://schemas.microsoft.com/office/drawing/2014/chart" uri="{C3380CC4-5D6E-409C-BE32-E72D297353CC}">
              <c16:uniqueId val="{0000000B-78A9-40F7-BEF0-1302EF65B41F}"/>
            </c:ext>
          </c:extLst>
        </c:ser>
        <c:ser>
          <c:idx val="2"/>
          <c:order val="2"/>
          <c:tx>
            <c:strRef>
              <c:f>Arkusz1!$D$3</c:f>
              <c:strCache>
                <c:ptCount val="1"/>
                <c:pt idx="0">
                  <c:v>Miasto do 20 tys.</c:v>
                </c:pt>
              </c:strCache>
            </c:strRef>
          </c:tx>
          <c:spPr>
            <a:solidFill>
              <a:srgbClr val="0094CF"/>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Arkusz1!$D$4:$D$7</c:f>
              <c:numCache>
                <c:formatCode>0</c:formatCode>
                <c:ptCount val="4"/>
                <c:pt idx="0">
                  <c:v>70.481927710843379</c:v>
                </c:pt>
                <c:pt idx="1">
                  <c:v>67.46987951807229</c:v>
                </c:pt>
                <c:pt idx="2">
                  <c:v>32.53012048192771</c:v>
                </c:pt>
                <c:pt idx="3">
                  <c:v>12.650602409638553</c:v>
                </c:pt>
              </c:numCache>
            </c:numRef>
          </c:val>
          <c:extLst>
            <c:ext xmlns:c16="http://schemas.microsoft.com/office/drawing/2014/chart" uri="{C3380CC4-5D6E-409C-BE32-E72D297353CC}">
              <c16:uniqueId val="{0000000C-78A9-40F7-BEF0-1302EF65B41F}"/>
            </c:ext>
          </c:extLst>
        </c:ser>
        <c:ser>
          <c:idx val="3"/>
          <c:order val="3"/>
          <c:tx>
            <c:strRef>
              <c:f>Arkusz1!$E$3</c:f>
              <c:strCache>
                <c:ptCount val="1"/>
                <c:pt idx="0">
                  <c:v>Miasto 20-100 tys.</c:v>
                </c:pt>
              </c:strCache>
            </c:strRef>
          </c:tx>
          <c:spPr>
            <a:solidFill>
              <a:srgbClr val="0094CF">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Arkusz1!$E$4:$E$7</c:f>
              <c:numCache>
                <c:formatCode>0</c:formatCode>
                <c:ptCount val="4"/>
                <c:pt idx="0">
                  <c:v>69.117647058823522</c:v>
                </c:pt>
                <c:pt idx="1">
                  <c:v>57.843137254901968</c:v>
                </c:pt>
                <c:pt idx="2">
                  <c:v>48.03921568627451</c:v>
                </c:pt>
                <c:pt idx="3">
                  <c:v>8.8235294117647065</c:v>
                </c:pt>
              </c:numCache>
            </c:numRef>
          </c:val>
          <c:extLst>
            <c:ext xmlns:c16="http://schemas.microsoft.com/office/drawing/2014/chart" uri="{C3380CC4-5D6E-409C-BE32-E72D297353CC}">
              <c16:uniqueId val="{0000000D-78A9-40F7-BEF0-1302EF65B41F}"/>
            </c:ext>
          </c:extLst>
        </c:ser>
        <c:ser>
          <c:idx val="4"/>
          <c:order val="4"/>
          <c:tx>
            <c:strRef>
              <c:f>Arkusz1!$F$3</c:f>
              <c:strCache>
                <c:ptCount val="1"/>
                <c:pt idx="0">
                  <c:v>Miasto 100-500 tys.</c:v>
                </c:pt>
              </c:strCache>
            </c:strRef>
          </c:tx>
          <c:spPr>
            <a:solidFill>
              <a:srgbClr val="0094CF">
                <a:lumMod val="20000"/>
                <a:lumOff val="80000"/>
              </a:srgb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Arkusz1!$F$4:$F$7</c:f>
              <c:numCache>
                <c:formatCode>0</c:formatCode>
                <c:ptCount val="4"/>
                <c:pt idx="0">
                  <c:v>68.217054263565885</c:v>
                </c:pt>
                <c:pt idx="1">
                  <c:v>62.015503875968989</c:v>
                </c:pt>
                <c:pt idx="2">
                  <c:v>42.63565891472868</c:v>
                </c:pt>
                <c:pt idx="3">
                  <c:v>10.077519379844961</c:v>
                </c:pt>
              </c:numCache>
            </c:numRef>
          </c:val>
          <c:extLst>
            <c:ext xmlns:c16="http://schemas.microsoft.com/office/drawing/2014/chart" uri="{C3380CC4-5D6E-409C-BE32-E72D297353CC}">
              <c16:uniqueId val="{0000000B-9C1F-4D99-9B71-5BB39B6E02AE}"/>
            </c:ext>
          </c:extLst>
        </c:ser>
        <c:ser>
          <c:idx val="5"/>
          <c:order val="5"/>
          <c:tx>
            <c:strRef>
              <c:f>Arkusz1!$G$3</c:f>
              <c:strCache>
                <c:ptCount val="1"/>
                <c:pt idx="0">
                  <c:v>Miasto powyżej 500 tys.</c:v>
                </c:pt>
              </c:strCache>
            </c:strRef>
          </c:tx>
          <c:spPr>
            <a:solidFill>
              <a:srgbClr val="A0CC1E">
                <a:lumMod val="20000"/>
                <a:lumOff val="80000"/>
              </a:srgbClr>
            </a:solidFill>
            <a:ln>
              <a:noFill/>
            </a:ln>
            <a:effectLst/>
          </c:spPr>
          <c:invertIfNegative val="0"/>
          <c:dLbls>
            <c:dLbl>
              <c:idx val="4"/>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CD2E-49B2-BDF5-EA80F2B3B37C}"/>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troska o przyszłe pokolenia</c:v>
                </c:pt>
                <c:pt idx="1">
                  <c:v>dbałość, troska o zdrowie człowieka</c:v>
                </c:pt>
                <c:pt idx="2">
                  <c:v>przyroda jako wartość sama w sobie</c:v>
                </c:pt>
                <c:pt idx="3">
                  <c:v>oszczędność, względy ekonomiczne</c:v>
                </c:pt>
              </c:strCache>
            </c:strRef>
          </c:cat>
          <c:val>
            <c:numRef>
              <c:f>Arkusz1!$G$4:$G$7</c:f>
              <c:numCache>
                <c:formatCode>0</c:formatCode>
                <c:ptCount val="4"/>
                <c:pt idx="0">
                  <c:v>74.766355140186917</c:v>
                </c:pt>
                <c:pt idx="1">
                  <c:v>63.084112149532714</c:v>
                </c:pt>
                <c:pt idx="2">
                  <c:v>37.850467289719624</c:v>
                </c:pt>
                <c:pt idx="3">
                  <c:v>8.4112149532710276</c:v>
                </c:pt>
              </c:numCache>
            </c:numRef>
          </c:val>
          <c:extLst>
            <c:ext xmlns:c16="http://schemas.microsoft.com/office/drawing/2014/chart" uri="{C3380CC4-5D6E-409C-BE32-E72D297353CC}">
              <c16:uniqueId val="{0000000C-9C1F-4D99-9B71-5BB39B6E02AE}"/>
            </c:ext>
          </c:extLst>
        </c:ser>
        <c:dLbls>
          <c:showLegendKey val="0"/>
          <c:showVal val="1"/>
          <c:showCatName val="0"/>
          <c:showSerName val="0"/>
          <c:showPercent val="0"/>
          <c:showBubbleSize val="0"/>
        </c:dLbls>
        <c:gapWidth val="231"/>
        <c:overlap val="-10"/>
        <c:axId val="671594576"/>
        <c:axId val="671605160"/>
      </c:barChart>
      <c:catAx>
        <c:axId val="671594576"/>
        <c:scaling>
          <c:orientation val="minMax"/>
        </c:scaling>
        <c:delete val="1"/>
        <c:axPos val="b"/>
        <c:numFmt formatCode="General" sourceLinked="1"/>
        <c:majorTickMark val="out"/>
        <c:minorTickMark val="none"/>
        <c:tickLblPos val="nextTo"/>
        <c:crossAx val="671605160"/>
        <c:crosses val="autoZero"/>
        <c:auto val="1"/>
        <c:lblAlgn val="ctr"/>
        <c:lblOffset val="100"/>
        <c:noMultiLvlLbl val="0"/>
      </c:catAx>
      <c:valAx>
        <c:axId val="671605160"/>
        <c:scaling>
          <c:orientation val="minMax"/>
          <c:max val="90"/>
          <c:min val="0"/>
        </c:scaling>
        <c:delete val="1"/>
        <c:axPos val="l"/>
        <c:numFmt formatCode="0" sourceLinked="1"/>
        <c:majorTickMark val="out"/>
        <c:minorTickMark val="none"/>
        <c:tickLblPos val="nextTo"/>
        <c:crossAx val="671594576"/>
        <c:crosses val="autoZero"/>
        <c:crossBetween val="between"/>
      </c:valAx>
      <c:spPr>
        <a:noFill/>
        <a:ln>
          <a:noFill/>
        </a:ln>
        <a:effectLst/>
      </c:spPr>
    </c:plotArea>
    <c:legend>
      <c:legendPos val="r"/>
      <c:layout>
        <c:manualLayout>
          <c:xMode val="edge"/>
          <c:yMode val="edge"/>
          <c:x val="7.9019188560813927E-2"/>
          <c:y val="8.9533622851381261E-3"/>
          <c:w val="0.82511749317994587"/>
          <c:h val="0.1312234828682650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2020</c:v>
          </c:tx>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Arkusz1!$B$2:$B$9</c:f>
              <c:numCache>
                <c:formatCode>_-* #\ ##0\ _z_ł_-;\-* #\ ##0\ _z_ł_-;_-* "-"??\ _z_ł_-;_-@_-</c:formatCode>
                <c:ptCount val="8"/>
                <c:pt idx="0">
                  <c:v>68.768696869883541</c:v>
                </c:pt>
                <c:pt idx="1">
                  <c:v>11</c:v>
                </c:pt>
                <c:pt idx="2">
                  <c:v>13</c:v>
                </c:pt>
                <c:pt idx="3">
                  <c:v>21</c:v>
                </c:pt>
                <c:pt idx="4">
                  <c:v>8</c:v>
                </c:pt>
                <c:pt idx="5">
                  <c:v>8</c:v>
                </c:pt>
                <c:pt idx="6">
                  <c:v>7</c:v>
                </c:pt>
                <c:pt idx="7">
                  <c:v>12</c:v>
                </c:pt>
              </c:numCache>
            </c:numRef>
          </c:val>
          <c:extLst>
            <c:ext xmlns:c16="http://schemas.microsoft.com/office/drawing/2014/chart" uri="{C3380CC4-5D6E-409C-BE32-E72D297353CC}">
              <c16:uniqueId val="{0000000A-B226-42BB-835E-EEA220BB69B6}"/>
            </c:ext>
          </c:extLst>
        </c:ser>
        <c:ser>
          <c:idx val="1"/>
          <c:order val="1"/>
          <c:tx>
            <c:v>2022</c:v>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l">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Arkusz1!$C$2:$C$9</c:f>
              <c:numCache>
                <c:formatCode>0</c:formatCode>
                <c:ptCount val="8"/>
                <c:pt idx="0">
                  <c:v>62.4</c:v>
                </c:pt>
                <c:pt idx="1">
                  <c:v>35.699999999999996</c:v>
                </c:pt>
                <c:pt idx="2">
                  <c:v>33</c:v>
                </c:pt>
                <c:pt idx="3">
                  <c:v>28.299999999999997</c:v>
                </c:pt>
                <c:pt idx="4">
                  <c:v>24.2</c:v>
                </c:pt>
                <c:pt idx="5">
                  <c:v>21.4</c:v>
                </c:pt>
                <c:pt idx="6">
                  <c:v>15.8</c:v>
                </c:pt>
                <c:pt idx="7">
                  <c:v>12.7</c:v>
                </c:pt>
              </c:numCache>
            </c:numRef>
          </c:val>
          <c:extLst>
            <c:ext xmlns:c16="http://schemas.microsoft.com/office/drawing/2014/chart" uri="{C3380CC4-5D6E-409C-BE32-E72D297353CC}">
              <c16:uniqueId val="{0000000D-B226-42BB-835E-EEA220BB69B6}"/>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 _z_ł_-;\-* #\ ##0\ _z_ł_-;_-* &quot;-&quot;??\ _z_ł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84917375304344345"/>
          <c:y val="3.3663437800626798E-2"/>
          <c:w val="0.14153263806893931"/>
          <c:h val="0.1950413279064023"/>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711472960171526E-4"/>
          <c:y val="0.1405538273525164"/>
          <c:w val="0.99474032961576797"/>
          <c:h val="0.833891054263597"/>
        </c:manualLayout>
      </c:layout>
      <c:barChart>
        <c:barDir val="col"/>
        <c:grouping val="clustered"/>
        <c:varyColors val="0"/>
        <c:ser>
          <c:idx val="0"/>
          <c:order val="0"/>
          <c:tx>
            <c:v>Ogółem</c:v>
          </c:tx>
          <c:spPr>
            <a:solidFill>
              <a:srgbClr val="FFDF7A"/>
            </a:solidFill>
            <a:ln w="3175">
              <a:noFill/>
            </a:ln>
            <a:effectLst/>
          </c:spPr>
          <c:invertIfNegative val="0"/>
          <c:dPt>
            <c:idx val="0"/>
            <c:invertIfNegative val="0"/>
            <c:bubble3D val="0"/>
            <c:spPr>
              <a:solidFill>
                <a:srgbClr val="FFDF7A"/>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FFDF7A"/>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FFDF7A"/>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FFDF7A"/>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FFDF7A"/>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anchor="ctr" anchorCtr="1"/>
              <a:lstStyle/>
              <a:p>
                <a:pPr algn="ctr">
                  <a:defRPr sz="900" b="1"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Arkusz1!$B$2:$B$9</c:f>
              <c:numCache>
                <c:formatCode>0</c:formatCode>
                <c:ptCount val="8"/>
                <c:pt idx="0">
                  <c:v>62.4</c:v>
                </c:pt>
                <c:pt idx="1">
                  <c:v>35.699999999999996</c:v>
                </c:pt>
                <c:pt idx="2">
                  <c:v>33</c:v>
                </c:pt>
                <c:pt idx="3">
                  <c:v>28.299999999999997</c:v>
                </c:pt>
                <c:pt idx="4">
                  <c:v>24.2</c:v>
                </c:pt>
                <c:pt idx="5">
                  <c:v>21.4</c:v>
                </c:pt>
                <c:pt idx="6">
                  <c:v>15.8</c:v>
                </c:pt>
                <c:pt idx="7">
                  <c:v>12.7</c:v>
                </c:pt>
              </c:numCache>
            </c:numRef>
          </c:val>
          <c:extLst>
            <c:ext xmlns:c16="http://schemas.microsoft.com/office/drawing/2014/chart" uri="{C3380CC4-5D6E-409C-BE32-E72D297353CC}">
              <c16:uniqueId val="{0000000A-B226-42BB-835E-EEA220BB69B6}"/>
            </c:ext>
          </c:extLst>
        </c:ser>
        <c:ser>
          <c:idx val="1"/>
          <c:order val="1"/>
          <c:tx>
            <c:v>Podstawowe i gimnazjalne</c:v>
          </c:tx>
          <c:spPr>
            <a:solidFill>
              <a:srgbClr val="595959">
                <a:lumMod val="20000"/>
                <a:lumOff val="80000"/>
              </a:srgbClr>
            </a:solidFill>
            <a:ln>
              <a:noFill/>
            </a:ln>
            <a:effectLst/>
          </c:spPr>
          <c:invertIfNegative val="0"/>
          <c:dLbls>
            <c:spPr>
              <a:noFill/>
              <a:ln>
                <a:noFill/>
              </a:ln>
              <a:effectLst/>
            </c:spPr>
            <c:txPr>
              <a:bodyPr rot="0" spcFirstLastPara="1" vertOverflow="ellipsis" vert="horz" wrap="square" anchor="ctr" anchorCtr="1"/>
              <a:lstStyle/>
              <a:p>
                <a:pPr algn="l">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Arkusz1!$C$2:$C$9</c:f>
              <c:numCache>
                <c:formatCode>0</c:formatCode>
                <c:ptCount val="8"/>
                <c:pt idx="0">
                  <c:v>56.25</c:v>
                </c:pt>
                <c:pt idx="1">
                  <c:v>31.25</c:v>
                </c:pt>
                <c:pt idx="2">
                  <c:v>18.75</c:v>
                </c:pt>
                <c:pt idx="3">
                  <c:v>31.25</c:v>
                </c:pt>
                <c:pt idx="4">
                  <c:v>25</c:v>
                </c:pt>
                <c:pt idx="5">
                  <c:v>6.25</c:v>
                </c:pt>
                <c:pt idx="6">
                  <c:v>12.5</c:v>
                </c:pt>
                <c:pt idx="7">
                  <c:v>18.75</c:v>
                </c:pt>
              </c:numCache>
            </c:numRef>
          </c:val>
          <c:extLst>
            <c:ext xmlns:c16="http://schemas.microsoft.com/office/drawing/2014/chart" uri="{C3380CC4-5D6E-409C-BE32-E72D297353CC}">
              <c16:uniqueId val="{0000000D-B226-42BB-835E-EEA220BB69B6}"/>
            </c:ext>
          </c:extLst>
        </c:ser>
        <c:ser>
          <c:idx val="2"/>
          <c:order val="2"/>
          <c:tx>
            <c:v>Zawodowe</c:v>
          </c:tx>
          <c:spPr>
            <a:solidFill>
              <a:srgbClr val="42BEBD">
                <a:lumMod val="20000"/>
                <a:lumOff val="8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Arkusz1!$D$2:$D$9</c:f>
              <c:numCache>
                <c:formatCode>0</c:formatCode>
                <c:ptCount val="8"/>
                <c:pt idx="0">
                  <c:v>62.365591397849464</c:v>
                </c:pt>
                <c:pt idx="1">
                  <c:v>21.50537634408602</c:v>
                </c:pt>
                <c:pt idx="2">
                  <c:v>27.956989247311824</c:v>
                </c:pt>
                <c:pt idx="3">
                  <c:v>30.107526881720432</c:v>
                </c:pt>
                <c:pt idx="4">
                  <c:v>29.032258064516132</c:v>
                </c:pt>
                <c:pt idx="5">
                  <c:v>12.903225806451612</c:v>
                </c:pt>
                <c:pt idx="6">
                  <c:v>9.67741935483871</c:v>
                </c:pt>
                <c:pt idx="7">
                  <c:v>10.75268817204301</c:v>
                </c:pt>
              </c:numCache>
            </c:numRef>
          </c:val>
          <c:extLst>
            <c:ext xmlns:c16="http://schemas.microsoft.com/office/drawing/2014/chart" uri="{C3380CC4-5D6E-409C-BE32-E72D297353CC}">
              <c16:uniqueId val="{00000000-0FD4-4462-A54E-25FF8CE237D8}"/>
            </c:ext>
          </c:extLst>
        </c:ser>
        <c:ser>
          <c:idx val="3"/>
          <c:order val="3"/>
          <c:tx>
            <c:v>Średnie</c:v>
          </c:tx>
          <c:spPr>
            <a:solidFill>
              <a:srgbClr val="42BEBD"/>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Arkusz1!$E$2:$E$9</c:f>
              <c:numCache>
                <c:formatCode>0</c:formatCode>
                <c:ptCount val="8"/>
                <c:pt idx="0">
                  <c:v>66.366366366366364</c:v>
                </c:pt>
                <c:pt idx="1">
                  <c:v>31.831831831831831</c:v>
                </c:pt>
                <c:pt idx="2">
                  <c:v>29.129129129129126</c:v>
                </c:pt>
                <c:pt idx="3">
                  <c:v>24.024024024024023</c:v>
                </c:pt>
                <c:pt idx="4">
                  <c:v>21.921921921921921</c:v>
                </c:pt>
                <c:pt idx="5">
                  <c:v>18.318318318318319</c:v>
                </c:pt>
                <c:pt idx="6">
                  <c:v>17.717717717717719</c:v>
                </c:pt>
                <c:pt idx="7">
                  <c:v>11.411411411411411</c:v>
                </c:pt>
              </c:numCache>
            </c:numRef>
          </c:val>
          <c:extLst>
            <c:ext xmlns:c16="http://schemas.microsoft.com/office/drawing/2014/chart" uri="{C3380CC4-5D6E-409C-BE32-E72D297353CC}">
              <c16:uniqueId val="{00000001-0FD4-4462-A54E-25FF8CE237D8}"/>
            </c:ext>
          </c:extLst>
        </c:ser>
        <c:ser>
          <c:idx val="5"/>
          <c:order val="4"/>
          <c:tx>
            <c:v>Wyższe</c:v>
          </c:tx>
          <c:spPr>
            <a:solidFill>
              <a:srgbClr val="215F5F"/>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Arkusz1!$F$2:$F$9</c:f>
              <c:numCache>
                <c:formatCode>0</c:formatCode>
                <c:ptCount val="8"/>
                <c:pt idx="0">
                  <c:v>59.597806215722116</c:v>
                </c:pt>
                <c:pt idx="1">
                  <c:v>40.585009140767824</c:v>
                </c:pt>
                <c:pt idx="2">
                  <c:v>37.111517367458866</c:v>
                </c:pt>
                <c:pt idx="3">
                  <c:v>30.895795246800734</c:v>
                </c:pt>
                <c:pt idx="4">
                  <c:v>24.680073126142595</c:v>
                </c:pt>
                <c:pt idx="5">
                  <c:v>25.228519195612432</c:v>
                </c:pt>
                <c:pt idx="6">
                  <c:v>15.356489945155394</c:v>
                </c:pt>
                <c:pt idx="7">
                  <c:v>13.893967093235831</c:v>
                </c:pt>
              </c:numCache>
            </c:numRef>
          </c:val>
          <c:extLst>
            <c:ext xmlns:c16="http://schemas.microsoft.com/office/drawing/2014/chart" uri="{C3380CC4-5D6E-409C-BE32-E72D297353CC}">
              <c16:uniqueId val="{00000003-0FD4-4462-A54E-25FF8CE237D8}"/>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0"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33802526422449652"/>
          <c:y val="3.3663437800626798E-2"/>
          <c:w val="0.57116446845984536"/>
          <c:h val="0.22336669765844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sz="900">
          <a:solidFill>
            <a:schemeClr val="tx1">
              <a:lumMod val="50000"/>
            </a:schemeClr>
          </a:solidFill>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Arkusz1!$B$1</c:f>
              <c:strCache>
                <c:ptCount val="1"/>
                <c:pt idx="0">
                  <c:v>Ogółem</c:v>
                </c:pt>
              </c:strCache>
            </c:strRef>
          </c:tx>
          <c:spPr>
            <a:solidFill>
              <a:schemeClr val="accent6">
                <a:lumMod val="75000"/>
              </a:schemeClr>
            </a:solidFill>
            <a:ln>
              <a:solidFill>
                <a:schemeClr val="bg1"/>
              </a:solidFill>
            </a:ln>
            <a:effectLst/>
          </c:spPr>
          <c:invertIfNegative val="0"/>
          <c:dPt>
            <c:idx val="0"/>
            <c:invertIfNegative val="0"/>
            <c:bubble3D val="0"/>
            <c:spPr>
              <a:solidFill>
                <a:schemeClr val="accent6">
                  <a:lumMod val="75000"/>
                </a:schemeClr>
              </a:solidFill>
              <a:ln>
                <a:solidFill>
                  <a:schemeClr val="bg1"/>
                </a:solidFill>
              </a:ln>
              <a:effectLst/>
            </c:spPr>
            <c:extLst>
              <c:ext xmlns:c16="http://schemas.microsoft.com/office/drawing/2014/chart" uri="{C3380CC4-5D6E-409C-BE32-E72D297353CC}">
                <c16:uniqueId val="{00000005-3200-4F36-BA17-A77C7552C3F6}"/>
              </c:ext>
            </c:extLst>
          </c:dPt>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Arkusz1!$B$2:$B$9</c:f>
              <c:numCache>
                <c:formatCode>General</c:formatCode>
                <c:ptCount val="8"/>
                <c:pt idx="0">
                  <c:v>62</c:v>
                </c:pt>
                <c:pt idx="1">
                  <c:v>36</c:v>
                </c:pt>
                <c:pt idx="2">
                  <c:v>33</c:v>
                </c:pt>
                <c:pt idx="3">
                  <c:v>28</c:v>
                </c:pt>
                <c:pt idx="4">
                  <c:v>24</c:v>
                </c:pt>
                <c:pt idx="5">
                  <c:v>21</c:v>
                </c:pt>
                <c:pt idx="6">
                  <c:v>16</c:v>
                </c:pt>
                <c:pt idx="7">
                  <c:v>13</c:v>
                </c:pt>
              </c:numCache>
            </c:numRef>
          </c:val>
          <c:extLst>
            <c:ext xmlns:c16="http://schemas.microsoft.com/office/drawing/2014/chart" uri="{C3380CC4-5D6E-409C-BE32-E72D297353CC}">
              <c16:uniqueId val="{00000000-3200-4F36-BA17-A77C7552C3F6}"/>
            </c:ext>
          </c:extLst>
        </c:ser>
        <c:ser>
          <c:idx val="1"/>
          <c:order val="1"/>
          <c:tx>
            <c:strRef>
              <c:f>Arkusz1!$C$1</c:f>
              <c:strCache>
                <c:ptCount val="1"/>
                <c:pt idx="0">
                  <c:v>Pracujący</c:v>
                </c:pt>
              </c:strCache>
            </c:strRef>
          </c:tx>
          <c:spPr>
            <a:solidFill>
              <a:srgbClr val="E779AB"/>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Arkusz1!$C$2:$C$9</c:f>
              <c:numCache>
                <c:formatCode>General</c:formatCode>
                <c:ptCount val="8"/>
                <c:pt idx="0">
                  <c:v>62</c:v>
                </c:pt>
                <c:pt idx="1">
                  <c:v>38</c:v>
                </c:pt>
                <c:pt idx="2">
                  <c:v>34</c:v>
                </c:pt>
                <c:pt idx="3">
                  <c:v>31</c:v>
                </c:pt>
                <c:pt idx="4">
                  <c:v>24</c:v>
                </c:pt>
                <c:pt idx="5">
                  <c:v>25</c:v>
                </c:pt>
                <c:pt idx="6">
                  <c:v>16</c:v>
                </c:pt>
                <c:pt idx="7">
                  <c:v>13</c:v>
                </c:pt>
              </c:numCache>
            </c:numRef>
          </c:val>
          <c:extLst>
            <c:ext xmlns:c16="http://schemas.microsoft.com/office/drawing/2014/chart" uri="{C3380CC4-5D6E-409C-BE32-E72D297353CC}">
              <c16:uniqueId val="{00000001-3200-4F36-BA17-A77C7552C3F6}"/>
            </c:ext>
          </c:extLst>
        </c:ser>
        <c:ser>
          <c:idx val="2"/>
          <c:order val="2"/>
          <c:tx>
            <c:strRef>
              <c:f>Arkusz1!$D$1</c:f>
              <c:strCache>
                <c:ptCount val="1"/>
                <c:pt idx="0">
                  <c:v>Emeryt, rencista</c:v>
                </c:pt>
              </c:strCache>
            </c:strRef>
          </c:tx>
          <c:spPr>
            <a:solidFill>
              <a:srgbClr val="BFBCD3"/>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Arkusz1!$D$2:$D$9</c:f>
              <c:numCache>
                <c:formatCode>General</c:formatCode>
                <c:ptCount val="8"/>
                <c:pt idx="0">
                  <c:v>63</c:v>
                </c:pt>
                <c:pt idx="1">
                  <c:v>32</c:v>
                </c:pt>
                <c:pt idx="2">
                  <c:v>31</c:v>
                </c:pt>
                <c:pt idx="3">
                  <c:v>24</c:v>
                </c:pt>
                <c:pt idx="4">
                  <c:v>25</c:v>
                </c:pt>
                <c:pt idx="5">
                  <c:v>14</c:v>
                </c:pt>
                <c:pt idx="6">
                  <c:v>15</c:v>
                </c:pt>
                <c:pt idx="7">
                  <c:v>11</c:v>
                </c:pt>
              </c:numCache>
            </c:numRef>
          </c:val>
          <c:extLst>
            <c:ext xmlns:c16="http://schemas.microsoft.com/office/drawing/2014/chart" uri="{C3380CC4-5D6E-409C-BE32-E72D297353CC}">
              <c16:uniqueId val="{00000002-3200-4F36-BA17-A77C7552C3F6}"/>
            </c:ext>
          </c:extLst>
        </c:ser>
        <c:ser>
          <c:idx val="3"/>
          <c:order val="3"/>
          <c:tx>
            <c:strRef>
              <c:f>Arkusz1!$E$1</c:f>
              <c:strCache>
                <c:ptCount val="1"/>
                <c:pt idx="0">
                  <c:v>Niepracujący</c:v>
                </c:pt>
              </c:strCache>
            </c:strRef>
          </c:tx>
          <c:spPr>
            <a:solidFill>
              <a:schemeClr val="accent1"/>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Arkusz1!$A$2:$A$9</c:f>
              <c:strCache>
                <c:ptCount val="8"/>
                <c:pt idx="0">
                  <c:v>od aktywności każdego z nas</c:v>
                </c:pt>
                <c:pt idx="1">
                  <c:v>od dobrych przepisów prawnych i ich egzekwowania</c:v>
                </c:pt>
                <c:pt idx="2">
                  <c:v>od uznania przez nasze społeczeństwo kwestii środowiska za ważny problem</c:v>
                </c:pt>
                <c:pt idx="3">
                  <c:v>od położenia przez rząd nacisku na sprawy ochrony środowiska</c:v>
                </c:pt>
                <c:pt idx="4">
                  <c:v>od aktywności władz lokalnych w dziedzinie ochrony środowiska</c:v>
                </c:pt>
                <c:pt idx="5">
                  <c:v>od odpowiedzialności biznesu</c:v>
                </c:pt>
                <c:pt idx="6">
                  <c:v>od sytuacji finansowej państwa</c:v>
                </c:pt>
                <c:pt idx="7">
                  <c:v>od tego, ile się o tym mówi w mediach, ile prowadzi się kampanii informacyjnych poprawiających świadomość ludzi</c:v>
                </c:pt>
              </c:strCache>
            </c:strRef>
          </c:cat>
          <c:val>
            <c:numRef>
              <c:f>Arkusz1!$E$2:$E$9</c:f>
              <c:numCache>
                <c:formatCode>General</c:formatCode>
                <c:ptCount val="8"/>
                <c:pt idx="0">
                  <c:v>61</c:v>
                </c:pt>
                <c:pt idx="1">
                  <c:v>32</c:v>
                </c:pt>
                <c:pt idx="2">
                  <c:v>35</c:v>
                </c:pt>
                <c:pt idx="3">
                  <c:v>19</c:v>
                </c:pt>
                <c:pt idx="4">
                  <c:v>25</c:v>
                </c:pt>
                <c:pt idx="5">
                  <c:v>14</c:v>
                </c:pt>
                <c:pt idx="6">
                  <c:v>18</c:v>
                </c:pt>
                <c:pt idx="7">
                  <c:v>17</c:v>
                </c:pt>
              </c:numCache>
            </c:numRef>
          </c:val>
          <c:extLst>
            <c:ext xmlns:c16="http://schemas.microsoft.com/office/drawing/2014/chart" uri="{C3380CC4-5D6E-409C-BE32-E72D297353CC}">
              <c16:uniqueId val="{00000003-3200-4F36-BA17-A77C7552C3F6}"/>
            </c:ext>
          </c:extLst>
        </c:ser>
        <c:dLbls>
          <c:dLblPos val="outEnd"/>
          <c:showLegendKey val="0"/>
          <c:showVal val="1"/>
          <c:showCatName val="0"/>
          <c:showSerName val="0"/>
          <c:showPercent val="0"/>
          <c:showBubbleSize val="0"/>
        </c:dLbls>
        <c:gapWidth val="160"/>
        <c:axId val="249122663"/>
        <c:axId val="249123647"/>
      </c:barChart>
      <c:catAx>
        <c:axId val="249122663"/>
        <c:scaling>
          <c:orientation val="minMax"/>
        </c:scaling>
        <c:delete val="1"/>
        <c:axPos val="b"/>
        <c:numFmt formatCode="General" sourceLinked="1"/>
        <c:majorTickMark val="none"/>
        <c:minorTickMark val="none"/>
        <c:tickLblPos val="nextTo"/>
        <c:crossAx val="249123647"/>
        <c:crosses val="autoZero"/>
        <c:auto val="1"/>
        <c:lblAlgn val="ctr"/>
        <c:lblOffset val="100"/>
        <c:noMultiLvlLbl val="0"/>
      </c:catAx>
      <c:valAx>
        <c:axId val="249123647"/>
        <c:scaling>
          <c:orientation val="minMax"/>
        </c:scaling>
        <c:delete val="1"/>
        <c:axPos val="l"/>
        <c:numFmt formatCode="General" sourceLinked="1"/>
        <c:majorTickMark val="none"/>
        <c:minorTickMark val="none"/>
        <c:tickLblPos val="nextTo"/>
        <c:crossAx val="249122663"/>
        <c:crosses val="autoZero"/>
        <c:crossBetween val="between"/>
      </c:valAx>
      <c:spPr>
        <a:noFill/>
        <a:ln>
          <a:noFill/>
        </a:ln>
        <a:effectLst/>
      </c:spPr>
    </c:plotArea>
    <c:legend>
      <c:legendPos val="t"/>
      <c:layout>
        <c:manualLayout>
          <c:xMode val="edge"/>
          <c:yMode val="edge"/>
          <c:x val="0.33990864611718496"/>
          <c:y val="2.7152920114826208E-2"/>
          <c:w val="0.5221641624347515"/>
          <c:h val="8.183398376811264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50000"/>
                </a:schemeClr>
              </a:solidFill>
              <a:latin typeface="Calibri" panose="020F0502020204030204" pitchFamily="34" charset="0"/>
              <a:ea typeface="+mn-ea"/>
              <a:cs typeface="Calibri" panose="020F0502020204030204" pitchFamily="34" charset="0"/>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lumMod val="50000"/>
            </a:schemeClr>
          </a:solidFill>
          <a:latin typeface="Calibri" panose="020F0502020204030204" pitchFamily="34" charset="0"/>
          <a:cs typeface="Calibri" panose="020F0502020204030204" pitchFamily="34" charset="0"/>
        </a:defRPr>
      </a:pPr>
      <a:endParaRPr lang="pl-PL"/>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764115337113521E-2"/>
          <c:y val="4.3340944627832521E-2"/>
          <c:w val="0.96647176932577294"/>
          <c:h val="0.65741419870970297"/>
        </c:manualLayout>
      </c:layout>
      <c:barChart>
        <c:barDir val="col"/>
        <c:grouping val="clustered"/>
        <c:varyColors val="0"/>
        <c:ser>
          <c:idx val="0"/>
          <c:order val="0"/>
          <c:tx>
            <c:strRef>
              <c:f>Arkusz1!$B$1</c:f>
              <c:strCache>
                <c:ptCount val="1"/>
                <c:pt idx="0">
                  <c:v>Od aktywności każdego z nas</c:v>
                </c:pt>
              </c:strCache>
            </c:strRef>
          </c:tx>
          <c:spPr>
            <a:solidFill>
              <a:schemeClr val="tx2"/>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Arkusz1!$B$2:$B$8</c:f>
              <c:numCache>
                <c:formatCode>_-* #\ ##0_-;\-* #\ ##0_-;_-* "-"??_-;_-@_-</c:formatCode>
                <c:ptCount val="7"/>
                <c:pt idx="0">
                  <c:v>64.2</c:v>
                </c:pt>
                <c:pt idx="1">
                  <c:v>66.2</c:v>
                </c:pt>
                <c:pt idx="2">
                  <c:v>65.400000000000006</c:v>
                </c:pt>
                <c:pt idx="3">
                  <c:v>54.4</c:v>
                </c:pt>
                <c:pt idx="4">
                  <c:v>71.099999999999994</c:v>
                </c:pt>
                <c:pt idx="5">
                  <c:v>58.6</c:v>
                </c:pt>
                <c:pt idx="6">
                  <c:v>61.7</c:v>
                </c:pt>
              </c:numCache>
            </c:numRef>
          </c:val>
          <c:extLst>
            <c:ext xmlns:c16="http://schemas.microsoft.com/office/drawing/2014/chart" uri="{C3380CC4-5D6E-409C-BE32-E72D297353CC}">
              <c16:uniqueId val="{00000000-AD0B-4EAD-87F7-74DBE4E86980}"/>
            </c:ext>
          </c:extLst>
        </c:ser>
        <c:ser>
          <c:idx val="1"/>
          <c:order val="1"/>
          <c:tx>
            <c:strRef>
              <c:f>Arkusz1!$C$1</c:f>
              <c:strCache>
                <c:ptCount val="1"/>
                <c:pt idx="0">
                  <c:v>Od odpowiedzialności biznesu</c:v>
                </c:pt>
              </c:strCache>
            </c:strRef>
          </c:tx>
          <c:spPr>
            <a:solidFill>
              <a:srgbClr val="FFDF7A"/>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Arkusz1!$C$2:$C$8</c:f>
              <c:numCache>
                <c:formatCode>_-* #\ ##0_-;\-* #\ ##0_-;_-* "-"??_-;_-@_-</c:formatCode>
                <c:ptCount val="7"/>
                <c:pt idx="0">
                  <c:v>19.899999999999999</c:v>
                </c:pt>
                <c:pt idx="1">
                  <c:v>19</c:v>
                </c:pt>
                <c:pt idx="2">
                  <c:v>26.9</c:v>
                </c:pt>
                <c:pt idx="3">
                  <c:v>28.8</c:v>
                </c:pt>
                <c:pt idx="4">
                  <c:v>18.600000000000001</c:v>
                </c:pt>
                <c:pt idx="5">
                  <c:v>17.899999999999999</c:v>
                </c:pt>
                <c:pt idx="6">
                  <c:v>19.899999999999999</c:v>
                </c:pt>
              </c:numCache>
            </c:numRef>
          </c:val>
          <c:extLst>
            <c:ext xmlns:c16="http://schemas.microsoft.com/office/drawing/2014/chart" uri="{C3380CC4-5D6E-409C-BE32-E72D297353CC}">
              <c16:uniqueId val="{00000001-AD0B-4EAD-87F7-74DBE4E86980}"/>
            </c:ext>
          </c:extLst>
        </c:ser>
        <c:ser>
          <c:idx val="2"/>
          <c:order val="2"/>
          <c:tx>
            <c:strRef>
              <c:f>Arkusz1!$D$1</c:f>
              <c:strCache>
                <c:ptCount val="1"/>
                <c:pt idx="0">
                  <c:v>Od sytuacji finansowej państwa</c:v>
                </c:pt>
              </c:strCache>
            </c:strRef>
          </c:tx>
          <c:spPr>
            <a:solidFill>
              <a:schemeClr val="accent6"/>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Arkusz1!$D$2:$D$8</c:f>
              <c:numCache>
                <c:formatCode>_-* #\ ##0_-;\-* #\ ##0_-;_-* "-"??_-;_-@_-</c:formatCode>
                <c:ptCount val="7"/>
                <c:pt idx="0">
                  <c:v>17.2</c:v>
                </c:pt>
                <c:pt idx="1">
                  <c:v>13.4</c:v>
                </c:pt>
                <c:pt idx="2">
                  <c:v>21.3</c:v>
                </c:pt>
                <c:pt idx="3">
                  <c:v>18.3</c:v>
                </c:pt>
                <c:pt idx="4">
                  <c:v>16.5</c:v>
                </c:pt>
                <c:pt idx="5">
                  <c:v>10.7</c:v>
                </c:pt>
                <c:pt idx="6">
                  <c:v>15.8</c:v>
                </c:pt>
              </c:numCache>
            </c:numRef>
          </c:val>
          <c:extLst>
            <c:ext xmlns:c16="http://schemas.microsoft.com/office/drawing/2014/chart" uri="{C3380CC4-5D6E-409C-BE32-E72D297353CC}">
              <c16:uniqueId val="{00000002-AD0B-4EAD-87F7-74DBE4E86980}"/>
            </c:ext>
          </c:extLst>
        </c:ser>
        <c:ser>
          <c:idx val="3"/>
          <c:order val="3"/>
          <c:tx>
            <c:strRef>
              <c:f>Arkusz1!$E$1</c:f>
              <c:strCache>
                <c:ptCount val="1"/>
                <c:pt idx="0">
                  <c:v>Od tego ile się mówi w mediach</c:v>
                </c:pt>
              </c:strCache>
            </c:strRef>
          </c:tx>
          <c:spPr>
            <a:solidFill>
              <a:schemeClr val="bg2"/>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Arkusz1!$E$2:$E$8</c:f>
              <c:numCache>
                <c:formatCode>_-* #\ ##0_-;\-* #\ ##0_-;_-* "-"??_-;_-@_-</c:formatCode>
                <c:ptCount val="7"/>
                <c:pt idx="0">
                  <c:v>9.9</c:v>
                </c:pt>
                <c:pt idx="1">
                  <c:v>9.1999999999999993</c:v>
                </c:pt>
                <c:pt idx="2">
                  <c:v>13.8</c:v>
                </c:pt>
                <c:pt idx="3">
                  <c:v>11.5</c:v>
                </c:pt>
                <c:pt idx="4">
                  <c:v>12.4</c:v>
                </c:pt>
                <c:pt idx="5">
                  <c:v>18.600000000000001</c:v>
                </c:pt>
                <c:pt idx="6">
                  <c:v>13.1</c:v>
                </c:pt>
              </c:numCache>
            </c:numRef>
          </c:val>
          <c:extLst>
            <c:ext xmlns:c16="http://schemas.microsoft.com/office/drawing/2014/chart" uri="{C3380CC4-5D6E-409C-BE32-E72D297353CC}">
              <c16:uniqueId val="{00000003-AD0B-4EAD-87F7-74DBE4E86980}"/>
            </c:ext>
          </c:extLst>
        </c:ser>
        <c:dLbls>
          <c:showLegendKey val="0"/>
          <c:showVal val="0"/>
          <c:showCatName val="0"/>
          <c:showSerName val="0"/>
          <c:showPercent val="0"/>
          <c:showBubbleSize val="0"/>
        </c:dLbls>
        <c:gapWidth val="160"/>
        <c:axId val="360861647"/>
        <c:axId val="360864599"/>
      </c:barChart>
      <c:catAx>
        <c:axId val="3608616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schemeClr>
                </a:solidFill>
                <a:latin typeface="+mn-lt"/>
                <a:ea typeface="+mn-ea"/>
                <a:cs typeface="+mn-cs"/>
              </a:defRPr>
            </a:pPr>
            <a:endParaRPr lang="pl-PL"/>
          </a:p>
        </c:txPr>
        <c:crossAx val="360864599"/>
        <c:crosses val="autoZero"/>
        <c:auto val="1"/>
        <c:lblAlgn val="ctr"/>
        <c:lblOffset val="100"/>
        <c:noMultiLvlLbl val="0"/>
      </c:catAx>
      <c:valAx>
        <c:axId val="360864599"/>
        <c:scaling>
          <c:orientation val="minMax"/>
        </c:scaling>
        <c:delete val="1"/>
        <c:axPos val="l"/>
        <c:numFmt formatCode="_-* #\ ##0_-;\-* #\ ##0_-;_-* &quot;-&quot;??_-;_-@_-" sourceLinked="1"/>
        <c:majorTickMark val="none"/>
        <c:minorTickMark val="none"/>
        <c:tickLblPos val="nextTo"/>
        <c:crossAx val="3608616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2022</c:v>
          </c:tx>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Arkusz1!$B$2:$B$6</c:f>
              <c:numCache>
                <c:formatCode>_-* #\ ##0\ _z_ł_-;\-* #\ ##0\ _z_ł_-;_-* "-"??\ _z_ł_-;_-@_-</c:formatCode>
                <c:ptCount val="5"/>
                <c:pt idx="0">
                  <c:v>71.604829638611477</c:v>
                </c:pt>
                <c:pt idx="1">
                  <c:v>65.283090226355526</c:v>
                </c:pt>
                <c:pt idx="2">
                  <c:v>27.371399477799962</c:v>
                </c:pt>
                <c:pt idx="3">
                  <c:v>26.955703437201215</c:v>
                </c:pt>
                <c:pt idx="4">
                  <c:v>11.644872290992828</c:v>
                </c:pt>
              </c:numCache>
            </c:numRef>
          </c:val>
          <c:extLst>
            <c:ext xmlns:c16="http://schemas.microsoft.com/office/drawing/2014/chart" uri="{C3380CC4-5D6E-409C-BE32-E72D297353CC}">
              <c16:uniqueId val="{0000000A-B226-42BB-835E-EEA220BB69B6}"/>
            </c:ext>
          </c:extLst>
        </c:ser>
        <c:ser>
          <c:idx val="1"/>
          <c:order val="1"/>
          <c:tx>
            <c:v>2022</c:v>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l">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Arkusz1!$C$2:$C$6</c:f>
              <c:numCache>
                <c:formatCode>_-* #\ ##0_-;\-* #\ ##0_-;_-* "-"??_-;_-@_-</c:formatCode>
                <c:ptCount val="5"/>
                <c:pt idx="0">
                  <c:v>74</c:v>
                </c:pt>
                <c:pt idx="1">
                  <c:v>52</c:v>
                </c:pt>
                <c:pt idx="2">
                  <c:v>22</c:v>
                </c:pt>
                <c:pt idx="3">
                  <c:v>20</c:v>
                </c:pt>
                <c:pt idx="4">
                  <c:v>18</c:v>
                </c:pt>
              </c:numCache>
            </c:numRef>
          </c:val>
          <c:extLst>
            <c:ext xmlns:c16="http://schemas.microsoft.com/office/drawing/2014/chart" uri="{C3380CC4-5D6E-409C-BE32-E72D297353CC}">
              <c16:uniqueId val="{0000000D-B226-42BB-835E-EEA220BB69B6}"/>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 _z_ł_-;\-* #\ ##0\ _z_ł_-;_-* &quot;-&quot;??\ _z_ł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84917375304344345"/>
          <c:y val="3.3663437800626798E-2"/>
          <c:w val="0.14153263806893931"/>
          <c:h val="0.1950413279064023"/>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55415380613562326"/>
        </c:manualLayout>
      </c:layout>
      <c:barChart>
        <c:barDir val="col"/>
        <c:grouping val="clustered"/>
        <c:varyColors val="0"/>
        <c:ser>
          <c:idx val="0"/>
          <c:order val="0"/>
          <c:spPr>
            <a:solidFill>
              <a:srgbClr val="004B88"/>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004B88"/>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Arkusz1!$B$7:$B$10</c:f>
              <c:numCache>
                <c:formatCode>_-* #\ ##0\ _z_ł_-;\-* #\ ##0\ _z_ł_-;_-* "-"??\ _z_ł_-;_-@_-</c:formatCode>
                <c:ptCount val="4"/>
                <c:pt idx="0">
                  <c:v>2</c:v>
                </c:pt>
                <c:pt idx="1">
                  <c:v>3</c:v>
                </c:pt>
                <c:pt idx="3">
                  <c:v>2</c:v>
                </c:pt>
              </c:numCache>
            </c:numRef>
          </c:val>
          <c:extLst>
            <c:ext xmlns:c16="http://schemas.microsoft.com/office/drawing/2014/chart" uri="{C3380CC4-5D6E-409C-BE32-E72D297353CC}">
              <c16:uniqueId val="{0000000A-3648-477A-980E-D10D04FDC208}"/>
            </c:ext>
          </c:extLst>
        </c:ser>
        <c:ser>
          <c:idx val="1"/>
          <c:order val="1"/>
          <c:spPr>
            <a:solidFill>
              <a:srgbClr val="48AA48"/>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effectLst/>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Arkusz1!$C$7:$C$10</c:f>
              <c:numCache>
                <c:formatCode>General</c:formatCode>
                <c:ptCount val="4"/>
                <c:pt idx="0">
                  <c:v>16</c:v>
                </c:pt>
                <c:pt idx="1">
                  <c:v>11</c:v>
                </c:pt>
                <c:pt idx="2">
                  <c:v>6</c:v>
                </c:pt>
                <c:pt idx="3">
                  <c:v>5</c:v>
                </c:pt>
              </c:numCache>
            </c:numRef>
          </c:val>
          <c:extLst>
            <c:ext xmlns:c16="http://schemas.microsoft.com/office/drawing/2014/chart" uri="{C3380CC4-5D6E-409C-BE32-E72D297353CC}">
              <c16:uniqueId val="{0000000C-3648-477A-980E-D10D04FDC208}"/>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_-* #\ ##0\ _z_ł_-;\-* #\ ##0\ _z_ł_-;_-* &quot;-&quot;??\ _z_ł_-;_-@_-"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Ogółem</c:v>
          </c:tx>
          <c:spPr>
            <a:solidFill>
              <a:srgbClr val="318F8E"/>
            </a:solidFill>
            <a:ln w="3175">
              <a:noFill/>
            </a:ln>
            <a:effectLst/>
          </c:spPr>
          <c:invertIfNegative val="0"/>
          <c:dPt>
            <c:idx val="0"/>
            <c:invertIfNegative val="0"/>
            <c:bubble3D val="0"/>
            <c:spPr>
              <a:solidFill>
                <a:srgbClr val="318F8E"/>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318F8E"/>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318F8E"/>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318F8E"/>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318F8E"/>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Arkusz1!$B$2:$B$6</c:f>
              <c:numCache>
                <c:formatCode>_-* #\ ##0_-;\-* #\ ##0_-;_-* "-"??_-;_-@_-</c:formatCode>
                <c:ptCount val="5"/>
                <c:pt idx="0">
                  <c:v>74</c:v>
                </c:pt>
                <c:pt idx="1">
                  <c:v>52</c:v>
                </c:pt>
                <c:pt idx="2">
                  <c:v>22</c:v>
                </c:pt>
                <c:pt idx="3">
                  <c:v>20</c:v>
                </c:pt>
                <c:pt idx="4">
                  <c:v>18</c:v>
                </c:pt>
              </c:numCache>
            </c:numRef>
          </c:val>
          <c:extLst>
            <c:ext xmlns:c16="http://schemas.microsoft.com/office/drawing/2014/chart" uri="{C3380CC4-5D6E-409C-BE32-E72D297353CC}">
              <c16:uniqueId val="{0000000A-B226-42BB-835E-EEA220BB69B6}"/>
            </c:ext>
          </c:extLst>
        </c:ser>
        <c:ser>
          <c:idx val="1"/>
          <c:order val="1"/>
          <c:tx>
            <c:v>od 15 do 24</c:v>
          </c:tx>
          <c:spPr>
            <a:solidFill>
              <a:srgbClr val="42BEBD">
                <a:lumMod val="40000"/>
                <a:lumOff val="60000"/>
              </a:srgbClr>
            </a:solidFill>
            <a:ln>
              <a:noFill/>
            </a:ln>
            <a:effectLst/>
          </c:spPr>
          <c:invertIfNegative val="0"/>
          <c:dLbls>
            <c:spPr>
              <a:noFill/>
              <a:ln>
                <a:noFill/>
              </a:ln>
              <a:effectLst/>
            </c:spPr>
            <c:txPr>
              <a:bodyPr rot="0" spcFirstLastPara="1" vertOverflow="ellipsis" vert="horz" wrap="square" anchor="ctr" anchorCtr="1"/>
              <a:lstStyle/>
              <a:p>
                <a:pPr algn="l">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Arkusz1!$C$2:$C$6</c:f>
              <c:numCache>
                <c:formatCode>0</c:formatCode>
                <c:ptCount val="5"/>
                <c:pt idx="0">
                  <c:v>96.551724137931032</c:v>
                </c:pt>
                <c:pt idx="1">
                  <c:v>31.03448275862069</c:v>
                </c:pt>
                <c:pt idx="2">
                  <c:v>10.344827586206897</c:v>
                </c:pt>
                <c:pt idx="3">
                  <c:v>20.689655172413794</c:v>
                </c:pt>
                <c:pt idx="4">
                  <c:v>27.586206896551722</c:v>
                </c:pt>
              </c:numCache>
            </c:numRef>
          </c:val>
          <c:extLst>
            <c:ext xmlns:c16="http://schemas.microsoft.com/office/drawing/2014/chart" uri="{C3380CC4-5D6E-409C-BE32-E72D297353CC}">
              <c16:uniqueId val="{0000000D-B226-42BB-835E-EEA220BB69B6}"/>
            </c:ext>
          </c:extLst>
        </c:ser>
        <c:ser>
          <c:idx val="2"/>
          <c:order val="2"/>
          <c:tx>
            <c:v>25-34</c:v>
          </c:tx>
          <c:spPr>
            <a:solidFill>
              <a:srgbClr val="595959">
                <a:lumMod val="20000"/>
                <a:lumOff val="8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Arkusz1!$D$2:$D$6</c:f>
              <c:numCache>
                <c:formatCode>0</c:formatCode>
                <c:ptCount val="5"/>
                <c:pt idx="0">
                  <c:v>89.024390243902445</c:v>
                </c:pt>
                <c:pt idx="1">
                  <c:v>39.430894308943088</c:v>
                </c:pt>
                <c:pt idx="2">
                  <c:v>15.853658536585366</c:v>
                </c:pt>
                <c:pt idx="3">
                  <c:v>19.105691056910569</c:v>
                </c:pt>
                <c:pt idx="4">
                  <c:v>24.796747967479675</c:v>
                </c:pt>
              </c:numCache>
            </c:numRef>
          </c:val>
          <c:extLst>
            <c:ext xmlns:c16="http://schemas.microsoft.com/office/drawing/2014/chart" uri="{C3380CC4-5D6E-409C-BE32-E72D297353CC}">
              <c16:uniqueId val="{00000000-5D3F-4FFA-96C6-033167118A2D}"/>
            </c:ext>
          </c:extLst>
        </c:ser>
        <c:ser>
          <c:idx val="3"/>
          <c:order val="3"/>
          <c:tx>
            <c:v>35-44</c:v>
          </c:tx>
          <c:spPr>
            <a:solidFill>
              <a:srgbClr val="48AA48">
                <a:lumMod val="40000"/>
                <a:lumOff val="6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Arkusz1!$E$2:$E$6</c:f>
              <c:numCache>
                <c:formatCode>0</c:formatCode>
                <c:ptCount val="5"/>
                <c:pt idx="0">
                  <c:v>83.412322274881518</c:v>
                </c:pt>
                <c:pt idx="1">
                  <c:v>40.284360189573462</c:v>
                </c:pt>
                <c:pt idx="2">
                  <c:v>17.535545023696685</c:v>
                </c:pt>
                <c:pt idx="3">
                  <c:v>16.587677725118482</c:v>
                </c:pt>
                <c:pt idx="4">
                  <c:v>18.48341232227488</c:v>
                </c:pt>
              </c:numCache>
            </c:numRef>
          </c:val>
          <c:extLst>
            <c:ext xmlns:c16="http://schemas.microsoft.com/office/drawing/2014/chart" uri="{C3380CC4-5D6E-409C-BE32-E72D297353CC}">
              <c16:uniqueId val="{00000001-5D3F-4FFA-96C6-033167118A2D}"/>
            </c:ext>
          </c:extLst>
        </c:ser>
        <c:ser>
          <c:idx val="4"/>
          <c:order val="4"/>
          <c:tx>
            <c:v>45-59</c:v>
          </c:tx>
          <c:spPr>
            <a:solidFill>
              <a:srgbClr val="A0CC1E"/>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Arkusz1!$F$2:$F$6</c:f>
              <c:numCache>
                <c:formatCode>0</c:formatCode>
                <c:ptCount val="5"/>
                <c:pt idx="0">
                  <c:v>68.720379146919427</c:v>
                </c:pt>
                <c:pt idx="1">
                  <c:v>53.554502369668242</c:v>
                </c:pt>
                <c:pt idx="2">
                  <c:v>25.592417061611371</c:v>
                </c:pt>
                <c:pt idx="3">
                  <c:v>19.431279620853083</c:v>
                </c:pt>
                <c:pt idx="4">
                  <c:v>14.691943127962084</c:v>
                </c:pt>
              </c:numCache>
            </c:numRef>
          </c:val>
          <c:extLst>
            <c:ext xmlns:c16="http://schemas.microsoft.com/office/drawing/2014/chart" uri="{C3380CC4-5D6E-409C-BE32-E72D297353CC}">
              <c16:uniqueId val="{00000002-5D3F-4FFA-96C6-033167118A2D}"/>
            </c:ext>
          </c:extLst>
        </c:ser>
        <c:ser>
          <c:idx val="5"/>
          <c:order val="5"/>
          <c:tx>
            <c:v>60 i więcej</c:v>
          </c:tx>
          <c:spPr>
            <a:solidFill>
              <a:srgbClr val="48AA48">
                <a:lumMod val="5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Arkusz1!$G$2:$G$6</c:f>
              <c:numCache>
                <c:formatCode>0</c:formatCode>
                <c:ptCount val="5"/>
                <c:pt idx="0">
                  <c:v>55.775577557755774</c:v>
                </c:pt>
                <c:pt idx="1">
                  <c:v>70.297029702970292</c:v>
                </c:pt>
                <c:pt idx="2">
                  <c:v>29.042904290429046</c:v>
                </c:pt>
                <c:pt idx="3">
                  <c:v>21.782178217821784</c:v>
                </c:pt>
                <c:pt idx="4">
                  <c:v>14.19141914191419</c:v>
                </c:pt>
              </c:numCache>
            </c:numRef>
          </c:val>
          <c:extLst>
            <c:ext xmlns:c16="http://schemas.microsoft.com/office/drawing/2014/chart" uri="{C3380CC4-5D6E-409C-BE32-E72D297353CC}">
              <c16:uniqueId val="{00000003-5D3F-4FFA-96C6-033167118A2D}"/>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_-;\-* #\ ##0_-;_-* &quot;-&quot;??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44335283161749167"/>
          <c:y val="3.3663437800626798E-2"/>
          <c:w val="0.46982754257344911"/>
          <c:h val="0.331897064803686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sz="900">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55415380613562326"/>
        </c:manualLayout>
      </c:layout>
      <c:barChart>
        <c:barDir val="col"/>
        <c:grouping val="clustered"/>
        <c:varyColors val="0"/>
        <c:ser>
          <c:idx val="0"/>
          <c:order val="0"/>
          <c:spPr>
            <a:solidFill>
              <a:srgbClr val="318F8E"/>
            </a:solidFill>
            <a:ln w="3175">
              <a:noFill/>
            </a:ln>
            <a:effectLst/>
          </c:spPr>
          <c:invertIfNegative val="0"/>
          <c:dPt>
            <c:idx val="0"/>
            <c:invertIfNegative val="0"/>
            <c:bubble3D val="0"/>
            <c:spPr>
              <a:solidFill>
                <a:srgbClr val="318F8E"/>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318F8E"/>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318F8E"/>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318F8E"/>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318F8E"/>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Arkusz1!$B$7:$B$10</c:f>
              <c:numCache>
                <c:formatCode>_-* #\ ##0\ _z_ł_-;\-* #\ ##0\ _z_ł_-;_-* "-"??\ _z_ł_-;_-@_-</c:formatCode>
                <c:ptCount val="4"/>
                <c:pt idx="0">
                  <c:v>16</c:v>
                </c:pt>
                <c:pt idx="1">
                  <c:v>11</c:v>
                </c:pt>
                <c:pt idx="2">
                  <c:v>6</c:v>
                </c:pt>
                <c:pt idx="3">
                  <c:v>5</c:v>
                </c:pt>
              </c:numCache>
            </c:numRef>
          </c:val>
          <c:extLst>
            <c:ext xmlns:c16="http://schemas.microsoft.com/office/drawing/2014/chart" uri="{C3380CC4-5D6E-409C-BE32-E72D297353CC}">
              <c16:uniqueId val="{0000000A-3648-477A-980E-D10D04FDC208}"/>
            </c:ext>
          </c:extLst>
        </c:ser>
        <c:ser>
          <c:idx val="1"/>
          <c:order val="1"/>
          <c:spPr>
            <a:solidFill>
              <a:srgbClr val="B3E5E5"/>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Arkusz1!$C$7:$C$10</c:f>
              <c:numCache>
                <c:formatCode>General</c:formatCode>
                <c:ptCount val="4"/>
                <c:pt idx="0">
                  <c:v>17</c:v>
                </c:pt>
                <c:pt idx="1">
                  <c:v>14</c:v>
                </c:pt>
                <c:pt idx="2">
                  <c:v>3</c:v>
                </c:pt>
                <c:pt idx="3">
                  <c:v>24</c:v>
                </c:pt>
              </c:numCache>
            </c:numRef>
          </c:val>
          <c:extLst>
            <c:ext xmlns:c16="http://schemas.microsoft.com/office/drawing/2014/chart" uri="{C3380CC4-5D6E-409C-BE32-E72D297353CC}">
              <c16:uniqueId val="{0000000C-3648-477A-980E-D10D04FDC208}"/>
            </c:ext>
          </c:extLst>
        </c:ser>
        <c:ser>
          <c:idx val="2"/>
          <c:order val="2"/>
          <c:spPr>
            <a:solidFill>
              <a:srgbClr val="DEDEDE"/>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Arkusz1!$D$7:$D$10</c:f>
              <c:numCache>
                <c:formatCode>0</c:formatCode>
                <c:ptCount val="4"/>
                <c:pt idx="0">
                  <c:v>18.699186991869919</c:v>
                </c:pt>
                <c:pt idx="1">
                  <c:v>13.008130081300814</c:v>
                </c:pt>
                <c:pt idx="2">
                  <c:v>8.9430894308943092</c:v>
                </c:pt>
                <c:pt idx="3">
                  <c:v>4.8780487804878048</c:v>
                </c:pt>
              </c:numCache>
            </c:numRef>
          </c:val>
          <c:extLst>
            <c:ext xmlns:c16="http://schemas.microsoft.com/office/drawing/2014/chart" uri="{C3380CC4-5D6E-409C-BE32-E72D297353CC}">
              <c16:uniqueId val="{00000000-6D4F-42F8-A42D-CB28FF230033}"/>
            </c:ext>
          </c:extLst>
        </c:ser>
        <c:ser>
          <c:idx val="3"/>
          <c:order val="3"/>
          <c:spPr>
            <a:solidFill>
              <a:srgbClr val="B4DFB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Arkusz1!$E$7:$E$10</c:f>
              <c:numCache>
                <c:formatCode>0</c:formatCode>
                <c:ptCount val="4"/>
                <c:pt idx="0">
                  <c:v>22.748815165876778</c:v>
                </c:pt>
                <c:pt idx="1">
                  <c:v>11.374407582938389</c:v>
                </c:pt>
                <c:pt idx="2">
                  <c:v>7.109004739336493</c:v>
                </c:pt>
                <c:pt idx="3">
                  <c:v>5.2132701421800949</c:v>
                </c:pt>
              </c:numCache>
            </c:numRef>
          </c:val>
          <c:extLst>
            <c:ext xmlns:c16="http://schemas.microsoft.com/office/drawing/2014/chart" uri="{C3380CC4-5D6E-409C-BE32-E72D297353CC}">
              <c16:uniqueId val="{00000001-6D4F-42F8-A42D-CB28FF230033}"/>
            </c:ext>
          </c:extLst>
        </c:ser>
        <c:ser>
          <c:idx val="4"/>
          <c:order val="4"/>
          <c:spPr>
            <a:solidFill>
              <a:srgbClr val="A0CC1E"/>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Arkusz1!$F$7:$F$10</c:f>
              <c:numCache>
                <c:formatCode>0</c:formatCode>
                <c:ptCount val="4"/>
                <c:pt idx="0">
                  <c:v>18.957345971563981</c:v>
                </c:pt>
                <c:pt idx="1">
                  <c:v>9.0047393364928912</c:v>
                </c:pt>
                <c:pt idx="2">
                  <c:v>7.109004739336493</c:v>
                </c:pt>
                <c:pt idx="3">
                  <c:v>5.2132701421800949</c:v>
                </c:pt>
              </c:numCache>
            </c:numRef>
          </c:val>
          <c:extLst>
            <c:ext xmlns:c16="http://schemas.microsoft.com/office/drawing/2014/chart" uri="{C3380CC4-5D6E-409C-BE32-E72D297353CC}">
              <c16:uniqueId val="{00000002-6D4F-42F8-A42D-CB28FF230033}"/>
            </c:ext>
          </c:extLst>
        </c:ser>
        <c:ser>
          <c:idx val="5"/>
          <c:order val="5"/>
          <c:spPr>
            <a:solidFill>
              <a:srgbClr val="24552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Arkusz1!$G$7:$G$10</c:f>
              <c:numCache>
                <c:formatCode>0</c:formatCode>
                <c:ptCount val="4"/>
                <c:pt idx="0">
                  <c:v>6.9306930693069315</c:v>
                </c:pt>
                <c:pt idx="1">
                  <c:v>10.231023102310232</c:v>
                </c:pt>
                <c:pt idx="2">
                  <c:v>3.6303630363036308</c:v>
                </c:pt>
                <c:pt idx="3">
                  <c:v>1.6501650165016499</c:v>
                </c:pt>
              </c:numCache>
            </c:numRef>
          </c:val>
          <c:extLst>
            <c:ext xmlns:c16="http://schemas.microsoft.com/office/drawing/2014/chart" uri="{C3380CC4-5D6E-409C-BE32-E72D297353CC}">
              <c16:uniqueId val="{00000003-6D4F-42F8-A42D-CB28FF230033}"/>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_-* #\ ##0\ _z_ł_-;\-* #\ ##0\ _z_ł_-;_-* &quot;-&quot;??\ _z_ł_-;_-@_-"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sz="900">
          <a:solidFill>
            <a:schemeClr val="tx1">
              <a:lumMod val="75000"/>
            </a:schemeClr>
          </a:solidFill>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194393940968073E-2"/>
          <c:y val="7.0047384594406389E-2"/>
          <c:w val="0.48501189573311992"/>
          <c:h val="0.9299526154055936"/>
        </c:manualLayout>
      </c:layout>
      <c:barChart>
        <c:barDir val="bar"/>
        <c:grouping val="clustered"/>
        <c:varyColors val="0"/>
        <c:ser>
          <c:idx val="0"/>
          <c:order val="0"/>
          <c:tx>
            <c:strRef>
              <c:f>Arkusz1!$C$3</c:f>
              <c:strCache>
                <c:ptCount val="1"/>
                <c:pt idx="0">
                  <c:v>2022</c:v>
                </c:pt>
              </c:strCache>
            </c:strRef>
          </c:tx>
          <c:spPr>
            <a:solidFill>
              <a:schemeClr val="tx2"/>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A02A-4E0C-9B95-26636E8A344E}"/>
              </c:ext>
            </c:extLst>
          </c:dPt>
          <c:dPt>
            <c:idx val="1"/>
            <c:invertIfNegative val="0"/>
            <c:bubble3D val="0"/>
            <c:extLst>
              <c:ext xmlns:c16="http://schemas.microsoft.com/office/drawing/2014/chart" uri="{C3380CC4-5D6E-409C-BE32-E72D297353CC}">
                <c16:uniqueId val="{00000001-A02A-4E0C-9B95-26636E8A344E}"/>
              </c:ext>
            </c:extLst>
          </c:dPt>
          <c:dPt>
            <c:idx val="2"/>
            <c:invertIfNegative val="0"/>
            <c:bubble3D val="0"/>
            <c:extLst>
              <c:ext xmlns:c16="http://schemas.microsoft.com/office/drawing/2014/chart" uri="{C3380CC4-5D6E-409C-BE32-E72D297353CC}">
                <c16:uniqueId val="{00000002-A02A-4E0C-9B95-26636E8A344E}"/>
              </c:ext>
            </c:extLst>
          </c:dPt>
          <c:dPt>
            <c:idx val="4"/>
            <c:invertIfNegative val="0"/>
            <c:bubble3D val="0"/>
            <c:extLst>
              <c:ext xmlns:c16="http://schemas.microsoft.com/office/drawing/2014/chart" uri="{C3380CC4-5D6E-409C-BE32-E72D297353CC}">
                <c16:uniqueId val="{00000003-A02A-4E0C-9B95-26636E8A344E}"/>
              </c:ext>
            </c:extLst>
          </c:dPt>
          <c:dPt>
            <c:idx val="5"/>
            <c:invertIfNegative val="0"/>
            <c:bubble3D val="0"/>
            <c:extLst>
              <c:ext xmlns:c16="http://schemas.microsoft.com/office/drawing/2014/chart" uri="{C3380CC4-5D6E-409C-BE32-E72D297353CC}">
                <c16:uniqueId val="{00000004-A02A-4E0C-9B95-26636E8A344E}"/>
              </c:ext>
            </c:extLst>
          </c:dPt>
          <c:dPt>
            <c:idx val="6"/>
            <c:invertIfNegative val="0"/>
            <c:bubble3D val="0"/>
            <c:extLst>
              <c:ext xmlns:c16="http://schemas.microsoft.com/office/drawing/2014/chart" uri="{C3380CC4-5D6E-409C-BE32-E72D297353CC}">
                <c16:uniqueId val="{00000005-A02A-4E0C-9B95-26636E8A344E}"/>
              </c:ext>
            </c:extLst>
          </c:dPt>
          <c:dPt>
            <c:idx val="8"/>
            <c:invertIfNegative val="0"/>
            <c:bubble3D val="0"/>
            <c:extLst>
              <c:ext xmlns:c16="http://schemas.microsoft.com/office/drawing/2014/chart" uri="{C3380CC4-5D6E-409C-BE32-E72D297353CC}">
                <c16:uniqueId val="{00000006-A02A-4E0C-9B95-26636E8A344E}"/>
              </c:ext>
            </c:extLst>
          </c:dPt>
          <c:dPt>
            <c:idx val="9"/>
            <c:invertIfNegative val="0"/>
            <c:bubble3D val="0"/>
            <c:extLst>
              <c:ext xmlns:c16="http://schemas.microsoft.com/office/drawing/2014/chart" uri="{C3380CC4-5D6E-409C-BE32-E72D297353CC}">
                <c16:uniqueId val="{00000007-A02A-4E0C-9B95-26636E8A344E}"/>
              </c:ext>
            </c:extLst>
          </c:dPt>
          <c:dPt>
            <c:idx val="10"/>
            <c:invertIfNegative val="0"/>
            <c:bubble3D val="0"/>
            <c:extLst>
              <c:ext xmlns:c16="http://schemas.microsoft.com/office/drawing/2014/chart" uri="{C3380CC4-5D6E-409C-BE32-E72D297353CC}">
                <c16:uniqueId val="{00000008-A02A-4E0C-9B95-26636E8A344E}"/>
              </c:ext>
            </c:extLst>
          </c:dPt>
          <c:dPt>
            <c:idx val="11"/>
            <c:invertIfNegative val="0"/>
            <c:bubble3D val="0"/>
            <c:extLst>
              <c:ext xmlns:c16="http://schemas.microsoft.com/office/drawing/2014/chart" uri="{C3380CC4-5D6E-409C-BE32-E72D297353CC}">
                <c16:uniqueId val="{00000009-A02A-4E0C-9B95-26636E8A344E}"/>
              </c:ext>
            </c:extLst>
          </c:dPt>
          <c:dPt>
            <c:idx val="15"/>
            <c:invertIfNegative val="0"/>
            <c:bubble3D val="0"/>
            <c:extLst>
              <c:ext xmlns:c16="http://schemas.microsoft.com/office/drawing/2014/chart" uri="{C3380CC4-5D6E-409C-BE32-E72D297353CC}">
                <c16:uniqueId val="{0000000A-A02A-4E0C-9B95-26636E8A344E}"/>
              </c:ext>
            </c:extLst>
          </c:dPt>
          <c:dLbls>
            <c:dLbl>
              <c:idx val="0"/>
              <c:spPr>
                <a:noFill/>
                <a:ln>
                  <a:noFill/>
                </a:ln>
                <a:effectLst/>
              </c:spPr>
              <c:txPr>
                <a:bodyPr wrap="square" lIns="38100" tIns="19050" rIns="38100" bIns="19050" anchor="ctr">
                  <a:noAutofit/>
                </a:bodyPr>
                <a:lstStyle/>
                <a:p>
                  <a:pPr>
                    <a:defRPr sz="900">
                      <a:solidFill>
                        <a:schemeClr val="tx1"/>
                      </a:solidFill>
                    </a:defRPr>
                  </a:pPr>
                  <a:endParaRPr lang="pl-PL"/>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A02A-4E0C-9B95-26636E8A344E}"/>
                </c:ext>
              </c:extLst>
            </c:dLbl>
            <c:dLbl>
              <c:idx val="4"/>
              <c:layout>
                <c:manualLayout>
                  <c:x val="-3.9582922090740033E-2"/>
                  <c:y val="2.7413272629382421E-7"/>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737764017744898"/>
                      <c:h val="0.22699105927006721"/>
                    </c:manualLayout>
                  </c15:layout>
                </c:ext>
                <c:ext xmlns:c16="http://schemas.microsoft.com/office/drawing/2014/chart" uri="{C3380CC4-5D6E-409C-BE32-E72D297353CC}">
                  <c16:uniqueId val="{00000003-A02A-4E0C-9B95-26636E8A344E}"/>
                </c:ext>
              </c:extLst>
            </c:dLbl>
            <c:spPr>
              <a:noFill/>
              <a:ln>
                <a:noFill/>
              </a:ln>
              <a:effectLst/>
            </c:spPr>
            <c:txPr>
              <a:bodyPr wrap="square" lIns="38100" tIns="19050" rIns="38100" bIns="19050" anchor="ctr">
                <a:spAutoFit/>
              </a:bodyPr>
              <a:lstStyle/>
              <a:p>
                <a:pPr>
                  <a:defRPr sz="90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Arkusz1!$B$4:$B$5</c:f>
              <c:strCache>
                <c:ptCount val="2"/>
                <c:pt idx="0">
                  <c:v>zastosowanie odnawialnych źródeł energii</c:v>
                </c:pt>
                <c:pt idx="1">
                  <c:v>zmiana systemu ogrzewania</c:v>
                </c:pt>
              </c:strCache>
            </c:strRef>
          </c:cat>
          <c:val>
            <c:numRef>
              <c:f>Arkusz1!$C$4:$C$5</c:f>
              <c:numCache>
                <c:formatCode>###0%</c:formatCode>
                <c:ptCount val="2"/>
                <c:pt idx="0">
                  <c:v>0.56835295587025159</c:v>
                </c:pt>
                <c:pt idx="1">
                  <c:v>0.11323808824125005</c:v>
                </c:pt>
              </c:numCache>
            </c:numRef>
          </c:val>
          <c:extLst>
            <c:ext xmlns:c16="http://schemas.microsoft.com/office/drawing/2014/chart" uri="{C3380CC4-5D6E-409C-BE32-E72D297353CC}">
              <c16:uniqueId val="{0000000B-A02A-4E0C-9B95-26636E8A344E}"/>
            </c:ext>
          </c:extLst>
        </c:ser>
        <c:ser>
          <c:idx val="1"/>
          <c:order val="1"/>
          <c:tx>
            <c:strRef>
              <c:f>Arkusz1!$D$3</c:f>
              <c:strCache>
                <c:ptCount val="1"/>
                <c:pt idx="0">
                  <c:v>2020</c:v>
                </c:pt>
              </c:strCache>
            </c:strRef>
          </c:tx>
          <c:spPr>
            <a:solidFill>
              <a:schemeClr val="bg2"/>
            </a:solidFill>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Arkusz1!$B$4:$B$5</c:f>
              <c:strCache>
                <c:ptCount val="2"/>
                <c:pt idx="0">
                  <c:v>zastosowanie odnawialnych źródeł energii</c:v>
                </c:pt>
                <c:pt idx="1">
                  <c:v>zmiana systemu ogrzewania</c:v>
                </c:pt>
              </c:strCache>
            </c:strRef>
          </c:cat>
          <c:val>
            <c:numRef>
              <c:f>Arkusz1!$D$4:$D$5</c:f>
              <c:numCache>
                <c:formatCode>###0%</c:formatCode>
                <c:ptCount val="2"/>
                <c:pt idx="0">
                  <c:v>0.2</c:v>
                </c:pt>
                <c:pt idx="1">
                  <c:v>0.1</c:v>
                </c:pt>
              </c:numCache>
            </c:numRef>
          </c:val>
          <c:extLst>
            <c:ext xmlns:c16="http://schemas.microsoft.com/office/drawing/2014/chart" uri="{C3380CC4-5D6E-409C-BE32-E72D297353CC}">
              <c16:uniqueId val="{0000000C-A02A-4E0C-9B95-26636E8A344E}"/>
            </c:ext>
          </c:extLst>
        </c:ser>
        <c:dLbls>
          <c:dLblPos val="outEnd"/>
          <c:showLegendKey val="0"/>
          <c:showVal val="1"/>
          <c:showCatName val="0"/>
          <c:showSerName val="0"/>
          <c:showPercent val="0"/>
          <c:showBubbleSize val="0"/>
        </c:dLbls>
        <c:gapWidth val="152"/>
        <c:axId val="476041392"/>
        <c:axId val="476041784"/>
      </c:barChart>
      <c:catAx>
        <c:axId val="476041392"/>
        <c:scaling>
          <c:orientation val="maxMin"/>
        </c:scaling>
        <c:delete val="1"/>
        <c:axPos val="l"/>
        <c:numFmt formatCode="0.00%" sourceLinked="0"/>
        <c:majorTickMark val="none"/>
        <c:minorTickMark val="none"/>
        <c:tickLblPos val="nextTo"/>
        <c:crossAx val="476041784"/>
        <c:crosses val="autoZero"/>
        <c:auto val="1"/>
        <c:lblAlgn val="ctr"/>
        <c:lblOffset val="100"/>
        <c:noMultiLvlLbl val="0"/>
      </c:catAx>
      <c:valAx>
        <c:axId val="476041784"/>
        <c:scaling>
          <c:orientation val="minMax"/>
        </c:scaling>
        <c:delete val="1"/>
        <c:axPos val="b"/>
        <c:numFmt formatCode="####%" sourceLinked="0"/>
        <c:majorTickMark val="out"/>
        <c:minorTickMark val="none"/>
        <c:tickLblPos val="nextTo"/>
        <c:crossAx val="476041392"/>
        <c:crosses val="max"/>
        <c:crossBetween val="between"/>
      </c:valAx>
    </c:plotArea>
    <c:legend>
      <c:legendPos val="r"/>
      <c:layout>
        <c:manualLayout>
          <c:xMode val="edge"/>
          <c:yMode val="edge"/>
          <c:x val="0.32307512493117096"/>
          <c:y val="0.63156018525282331"/>
          <c:w val="0.24810707198736665"/>
          <c:h val="0.36843981474717663"/>
        </c:manualLayout>
      </c:layout>
      <c:overlay val="0"/>
      <c:txPr>
        <a:bodyPr/>
        <a:lstStyle/>
        <a:p>
          <a:pPr>
            <a:defRPr sz="90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Ogółem</c:v>
          </c:tx>
          <c:spPr>
            <a:solidFill>
              <a:srgbClr val="318F8E"/>
            </a:solidFill>
            <a:ln w="3175">
              <a:noFill/>
            </a:ln>
            <a:effectLst/>
          </c:spPr>
          <c:invertIfNegative val="0"/>
          <c:dPt>
            <c:idx val="0"/>
            <c:invertIfNegative val="0"/>
            <c:bubble3D val="0"/>
            <c:spPr>
              <a:solidFill>
                <a:srgbClr val="318F8E"/>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318F8E"/>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318F8E"/>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318F8E"/>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318F8E"/>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Arkusz1!$B$2:$B$6</c:f>
              <c:numCache>
                <c:formatCode>_-* #\ ##0_-;\-* #\ ##0_-;_-* "-"??_-;_-@_-</c:formatCode>
                <c:ptCount val="5"/>
                <c:pt idx="0">
                  <c:v>74</c:v>
                </c:pt>
                <c:pt idx="1">
                  <c:v>52</c:v>
                </c:pt>
                <c:pt idx="2">
                  <c:v>22</c:v>
                </c:pt>
                <c:pt idx="3">
                  <c:v>20</c:v>
                </c:pt>
                <c:pt idx="4">
                  <c:v>18</c:v>
                </c:pt>
              </c:numCache>
            </c:numRef>
          </c:val>
          <c:extLst>
            <c:ext xmlns:c16="http://schemas.microsoft.com/office/drawing/2014/chart" uri="{C3380CC4-5D6E-409C-BE32-E72D297353CC}">
              <c16:uniqueId val="{0000000A-B226-42BB-835E-EEA220BB69B6}"/>
            </c:ext>
          </c:extLst>
        </c:ser>
        <c:ser>
          <c:idx val="1"/>
          <c:order val="1"/>
          <c:tx>
            <c:v>Wieś</c:v>
          </c:tx>
          <c:spPr>
            <a:solidFill>
              <a:srgbClr val="42BEBD">
                <a:lumMod val="40000"/>
                <a:lumOff val="60000"/>
              </a:srgbClr>
            </a:solidFill>
            <a:ln>
              <a:noFill/>
            </a:ln>
            <a:effectLst/>
          </c:spPr>
          <c:invertIfNegative val="0"/>
          <c:dLbls>
            <c:spPr>
              <a:noFill/>
              <a:ln>
                <a:noFill/>
              </a:ln>
              <a:effectLst/>
            </c:spPr>
            <c:txPr>
              <a:bodyPr rot="0" spcFirstLastPara="1" vertOverflow="ellipsis" vert="horz" wrap="square" anchor="ctr" anchorCtr="1"/>
              <a:lstStyle/>
              <a:p>
                <a:pPr algn="l">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Arkusz1!$C$2:$C$6</c:f>
              <c:numCache>
                <c:formatCode>0</c:formatCode>
                <c:ptCount val="5"/>
                <c:pt idx="0">
                  <c:v>69.675090252707577</c:v>
                </c:pt>
                <c:pt idx="1">
                  <c:v>55.595667870036102</c:v>
                </c:pt>
                <c:pt idx="2">
                  <c:v>23.465703971119133</c:v>
                </c:pt>
                <c:pt idx="3">
                  <c:v>21.660649819494584</c:v>
                </c:pt>
                <c:pt idx="4">
                  <c:v>15.523465703971121</c:v>
                </c:pt>
              </c:numCache>
            </c:numRef>
          </c:val>
          <c:extLst>
            <c:ext xmlns:c16="http://schemas.microsoft.com/office/drawing/2014/chart" uri="{C3380CC4-5D6E-409C-BE32-E72D297353CC}">
              <c16:uniqueId val="{0000000D-B226-42BB-835E-EEA220BB69B6}"/>
            </c:ext>
          </c:extLst>
        </c:ser>
        <c:ser>
          <c:idx val="2"/>
          <c:order val="2"/>
          <c:tx>
            <c:v>Miasto do 20 tys.</c:v>
          </c:tx>
          <c:spPr>
            <a:solidFill>
              <a:srgbClr val="595959">
                <a:lumMod val="20000"/>
                <a:lumOff val="8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Arkusz1!$D$2:$D$6</c:f>
              <c:numCache>
                <c:formatCode>0</c:formatCode>
                <c:ptCount val="5"/>
                <c:pt idx="0">
                  <c:v>70.481927710843379</c:v>
                </c:pt>
                <c:pt idx="1">
                  <c:v>59.036144578313255</c:v>
                </c:pt>
                <c:pt idx="2">
                  <c:v>17.46987951807229</c:v>
                </c:pt>
                <c:pt idx="3">
                  <c:v>21.686746987951807</c:v>
                </c:pt>
                <c:pt idx="4">
                  <c:v>18.072289156626507</c:v>
                </c:pt>
              </c:numCache>
            </c:numRef>
          </c:val>
          <c:extLst>
            <c:ext xmlns:c16="http://schemas.microsoft.com/office/drawing/2014/chart" uri="{C3380CC4-5D6E-409C-BE32-E72D297353CC}">
              <c16:uniqueId val="{00000000-5D3F-4FFA-96C6-033167118A2D}"/>
            </c:ext>
          </c:extLst>
        </c:ser>
        <c:ser>
          <c:idx val="3"/>
          <c:order val="3"/>
          <c:tx>
            <c:v>Miasto od 20 tys. do 100 tys. </c:v>
          </c:tx>
          <c:spPr>
            <a:solidFill>
              <a:srgbClr val="635D8C">
                <a:lumMod val="40000"/>
                <a:lumOff val="6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Arkusz1!$E$2:$E$6</c:f>
              <c:numCache>
                <c:formatCode>0</c:formatCode>
                <c:ptCount val="5"/>
                <c:pt idx="0">
                  <c:v>77.941176470588232</c:v>
                </c:pt>
                <c:pt idx="1">
                  <c:v>50.490196078431367</c:v>
                </c:pt>
                <c:pt idx="2">
                  <c:v>22.549019607843139</c:v>
                </c:pt>
                <c:pt idx="3">
                  <c:v>17.647058823529413</c:v>
                </c:pt>
                <c:pt idx="4">
                  <c:v>19.117647058823529</c:v>
                </c:pt>
              </c:numCache>
            </c:numRef>
          </c:val>
          <c:extLst>
            <c:ext xmlns:c16="http://schemas.microsoft.com/office/drawing/2014/chart" uri="{C3380CC4-5D6E-409C-BE32-E72D297353CC}">
              <c16:uniqueId val="{00000001-5D3F-4FFA-96C6-033167118A2D}"/>
            </c:ext>
          </c:extLst>
        </c:ser>
        <c:ser>
          <c:idx val="4"/>
          <c:order val="4"/>
          <c:tx>
            <c:v>Miasto od 100 tys. do 500 tys.</c:v>
          </c:tx>
          <c:spPr>
            <a:solidFill>
              <a:srgbClr val="635D8C"/>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Arkusz1!$F$2:$F$6</c:f>
              <c:numCache>
                <c:formatCode>0</c:formatCode>
                <c:ptCount val="5"/>
                <c:pt idx="0">
                  <c:v>78.294573643410843</c:v>
                </c:pt>
                <c:pt idx="1">
                  <c:v>48.837209302325576</c:v>
                </c:pt>
                <c:pt idx="2">
                  <c:v>22.480620155038761</c:v>
                </c:pt>
                <c:pt idx="3">
                  <c:v>16.279069767441861</c:v>
                </c:pt>
                <c:pt idx="4">
                  <c:v>14.728682170542637</c:v>
                </c:pt>
              </c:numCache>
            </c:numRef>
          </c:val>
          <c:extLst>
            <c:ext xmlns:c16="http://schemas.microsoft.com/office/drawing/2014/chart" uri="{C3380CC4-5D6E-409C-BE32-E72D297353CC}">
              <c16:uniqueId val="{00000002-5D3F-4FFA-96C6-033167118A2D}"/>
            </c:ext>
          </c:extLst>
        </c:ser>
        <c:ser>
          <c:idx val="5"/>
          <c:order val="5"/>
          <c:tx>
            <c:v>Miasto powyżej 500 tys.</c:v>
          </c:tx>
          <c:spPr>
            <a:solidFill>
              <a:srgbClr val="635D8C">
                <a:lumMod val="5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Arkusz1!$G$2:$G$6</c:f>
              <c:numCache>
                <c:formatCode>0</c:formatCode>
                <c:ptCount val="5"/>
                <c:pt idx="0">
                  <c:v>75.233644859813083</c:v>
                </c:pt>
                <c:pt idx="1">
                  <c:v>43.457943925233643</c:v>
                </c:pt>
                <c:pt idx="2">
                  <c:v>23.364485981308412</c:v>
                </c:pt>
                <c:pt idx="3">
                  <c:v>18.691588785046729</c:v>
                </c:pt>
                <c:pt idx="4">
                  <c:v>21.962616822429908</c:v>
                </c:pt>
              </c:numCache>
            </c:numRef>
          </c:val>
          <c:extLst>
            <c:ext xmlns:c16="http://schemas.microsoft.com/office/drawing/2014/chart" uri="{C3380CC4-5D6E-409C-BE32-E72D297353CC}">
              <c16:uniqueId val="{00000003-5D3F-4FFA-96C6-033167118A2D}"/>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_-;\-* #\ ##0_-;_-* &quot;-&quot;??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44335283161749167"/>
          <c:y val="3.3663437800626798E-2"/>
          <c:w val="0.46982754257344911"/>
          <c:h val="0.331897064803686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sz="900">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55415380613562326"/>
        </c:manualLayout>
      </c:layout>
      <c:barChart>
        <c:barDir val="col"/>
        <c:grouping val="clustered"/>
        <c:varyColors val="0"/>
        <c:ser>
          <c:idx val="0"/>
          <c:order val="0"/>
          <c:spPr>
            <a:solidFill>
              <a:srgbClr val="318F8E"/>
            </a:solidFill>
            <a:ln w="3175">
              <a:noFill/>
            </a:ln>
            <a:effectLst/>
          </c:spPr>
          <c:invertIfNegative val="0"/>
          <c:dPt>
            <c:idx val="0"/>
            <c:invertIfNegative val="0"/>
            <c:bubble3D val="0"/>
            <c:spPr>
              <a:solidFill>
                <a:srgbClr val="318F8E"/>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318F8E"/>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318F8E"/>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318F8E"/>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318F8E"/>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Arkusz1!$B$7:$B$10</c:f>
              <c:numCache>
                <c:formatCode>_-* #\ ##0\ _z_ł_-;\-* #\ ##0\ _z_ł_-;_-* "-"??\ _z_ł_-;_-@_-</c:formatCode>
                <c:ptCount val="4"/>
                <c:pt idx="0">
                  <c:v>16</c:v>
                </c:pt>
                <c:pt idx="1">
                  <c:v>11</c:v>
                </c:pt>
                <c:pt idx="2">
                  <c:v>6</c:v>
                </c:pt>
                <c:pt idx="3">
                  <c:v>5</c:v>
                </c:pt>
              </c:numCache>
            </c:numRef>
          </c:val>
          <c:extLst>
            <c:ext xmlns:c16="http://schemas.microsoft.com/office/drawing/2014/chart" uri="{C3380CC4-5D6E-409C-BE32-E72D297353CC}">
              <c16:uniqueId val="{0000000A-3648-477A-980E-D10D04FDC208}"/>
            </c:ext>
          </c:extLst>
        </c:ser>
        <c:ser>
          <c:idx val="1"/>
          <c:order val="1"/>
          <c:spPr>
            <a:solidFill>
              <a:srgbClr val="B3E5E5"/>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Arkusz1!$C$7:$C$10</c:f>
              <c:numCache>
                <c:formatCode>0</c:formatCode>
                <c:ptCount val="4"/>
                <c:pt idx="0">
                  <c:v>15.523465703971121</c:v>
                </c:pt>
                <c:pt idx="1">
                  <c:v>9.025270758122744</c:v>
                </c:pt>
                <c:pt idx="2">
                  <c:v>7.5812274368231041</c:v>
                </c:pt>
                <c:pt idx="3">
                  <c:v>5.0541516245487363</c:v>
                </c:pt>
              </c:numCache>
            </c:numRef>
          </c:val>
          <c:extLst>
            <c:ext xmlns:c16="http://schemas.microsoft.com/office/drawing/2014/chart" uri="{C3380CC4-5D6E-409C-BE32-E72D297353CC}">
              <c16:uniqueId val="{0000000C-3648-477A-980E-D10D04FDC208}"/>
            </c:ext>
          </c:extLst>
        </c:ser>
        <c:ser>
          <c:idx val="2"/>
          <c:order val="2"/>
          <c:spPr>
            <a:solidFill>
              <a:srgbClr val="DEDEDE"/>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Arkusz1!$D$7:$D$10</c:f>
              <c:numCache>
                <c:formatCode>0</c:formatCode>
                <c:ptCount val="4"/>
                <c:pt idx="0">
                  <c:v>17.46987951807229</c:v>
                </c:pt>
                <c:pt idx="1">
                  <c:v>9.6385542168674707</c:v>
                </c:pt>
                <c:pt idx="2">
                  <c:v>2.4096385542168677</c:v>
                </c:pt>
                <c:pt idx="3">
                  <c:v>1.8072289156626504</c:v>
                </c:pt>
              </c:numCache>
            </c:numRef>
          </c:val>
          <c:extLst>
            <c:ext xmlns:c16="http://schemas.microsoft.com/office/drawing/2014/chart" uri="{C3380CC4-5D6E-409C-BE32-E72D297353CC}">
              <c16:uniqueId val="{00000000-6D4F-42F8-A42D-CB28FF230033}"/>
            </c:ext>
          </c:extLst>
        </c:ser>
        <c:ser>
          <c:idx val="3"/>
          <c:order val="3"/>
          <c:spPr>
            <a:solidFill>
              <a:srgbClr val="BFBCD3"/>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Arkusz1!$E$7:$E$10</c:f>
              <c:numCache>
                <c:formatCode>0</c:formatCode>
                <c:ptCount val="4"/>
                <c:pt idx="0">
                  <c:v>16.176470588235293</c:v>
                </c:pt>
                <c:pt idx="1">
                  <c:v>10.784313725490197</c:v>
                </c:pt>
                <c:pt idx="2">
                  <c:v>7.8431372549019605</c:v>
                </c:pt>
                <c:pt idx="3">
                  <c:v>6.3725490196078427</c:v>
                </c:pt>
              </c:numCache>
            </c:numRef>
          </c:val>
          <c:extLst>
            <c:ext xmlns:c16="http://schemas.microsoft.com/office/drawing/2014/chart" uri="{C3380CC4-5D6E-409C-BE32-E72D297353CC}">
              <c16:uniqueId val="{00000001-6D4F-42F8-A42D-CB28FF230033}"/>
            </c:ext>
          </c:extLst>
        </c:ser>
        <c:ser>
          <c:idx val="4"/>
          <c:order val="4"/>
          <c:spPr>
            <a:solidFill>
              <a:srgbClr val="635D8C"/>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Arkusz1!$F$7:$F$10</c:f>
              <c:numCache>
                <c:formatCode>0</c:formatCode>
                <c:ptCount val="4"/>
                <c:pt idx="0">
                  <c:v>20.930232558139537</c:v>
                </c:pt>
                <c:pt idx="1">
                  <c:v>13.953488372093023</c:v>
                </c:pt>
                <c:pt idx="2">
                  <c:v>10.077519379844961</c:v>
                </c:pt>
                <c:pt idx="3">
                  <c:v>4.6511627906976747</c:v>
                </c:pt>
              </c:numCache>
            </c:numRef>
          </c:val>
          <c:extLst>
            <c:ext xmlns:c16="http://schemas.microsoft.com/office/drawing/2014/chart" uri="{C3380CC4-5D6E-409C-BE32-E72D297353CC}">
              <c16:uniqueId val="{00000002-6D4F-42F8-A42D-CB28FF230033}"/>
            </c:ext>
          </c:extLst>
        </c:ser>
        <c:ser>
          <c:idx val="5"/>
          <c:order val="5"/>
          <c:spPr>
            <a:solidFill>
              <a:srgbClr val="312E46"/>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Arkusz1!$G$7:$G$10</c:f>
              <c:numCache>
                <c:formatCode>0</c:formatCode>
                <c:ptCount val="4"/>
                <c:pt idx="0">
                  <c:v>12.616822429906541</c:v>
                </c:pt>
                <c:pt idx="1">
                  <c:v>13.084112149532709</c:v>
                </c:pt>
                <c:pt idx="2">
                  <c:v>4.6728971962616823</c:v>
                </c:pt>
                <c:pt idx="3">
                  <c:v>4.6728971962616823</c:v>
                </c:pt>
              </c:numCache>
            </c:numRef>
          </c:val>
          <c:extLst>
            <c:ext xmlns:c16="http://schemas.microsoft.com/office/drawing/2014/chart" uri="{C3380CC4-5D6E-409C-BE32-E72D297353CC}">
              <c16:uniqueId val="{00000003-6D4F-42F8-A42D-CB28FF230033}"/>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_-* #\ ##0\ _z_ł_-;\-* #\ ##0\ _z_ł_-;_-* &quot;-&quot;??\ _z_ł_-;_-@_-"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sz="900">
          <a:solidFill>
            <a:schemeClr val="tx1">
              <a:lumMod val="75000"/>
            </a:schemeClr>
          </a:solidFill>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1405538273525164"/>
          <c:w val="0.94517441554847614"/>
          <c:h val="0.833891054263597"/>
        </c:manualLayout>
      </c:layout>
      <c:barChart>
        <c:barDir val="col"/>
        <c:grouping val="clustered"/>
        <c:varyColors val="0"/>
        <c:ser>
          <c:idx val="0"/>
          <c:order val="0"/>
          <c:tx>
            <c:v>Ogółem</c:v>
          </c:tx>
          <c:spPr>
            <a:solidFill>
              <a:srgbClr val="FFCA21">
                <a:lumMod val="40000"/>
                <a:lumOff val="60000"/>
              </a:srgbClr>
            </a:solidFill>
            <a:ln w="3175">
              <a:noFill/>
            </a:ln>
            <a:effectLst/>
          </c:spPr>
          <c:invertIfNegative val="0"/>
          <c:dPt>
            <c:idx val="0"/>
            <c:invertIfNegative val="0"/>
            <c:bubble3D val="0"/>
            <c:spPr>
              <a:solidFill>
                <a:srgbClr val="FFCA21">
                  <a:lumMod val="40000"/>
                  <a:lumOff val="60000"/>
                </a:srgbClr>
              </a:solidFill>
              <a:ln w="3175" cap="rnd">
                <a:noFill/>
                <a:round/>
              </a:ln>
              <a:effectLst/>
            </c:spPr>
            <c:extLst>
              <c:ext xmlns:c16="http://schemas.microsoft.com/office/drawing/2014/chart" uri="{C3380CC4-5D6E-409C-BE32-E72D297353CC}">
                <c16:uniqueId val="{00000001-B226-42BB-835E-EEA220BB69B6}"/>
              </c:ext>
            </c:extLst>
          </c:dPt>
          <c:dPt>
            <c:idx val="1"/>
            <c:invertIfNegative val="0"/>
            <c:bubble3D val="0"/>
            <c:spPr>
              <a:solidFill>
                <a:srgbClr val="FFCA21">
                  <a:lumMod val="40000"/>
                  <a:lumOff val="60000"/>
                </a:srgbClr>
              </a:solidFill>
              <a:ln w="3175" cap="rnd">
                <a:noFill/>
                <a:round/>
              </a:ln>
              <a:effectLst/>
            </c:spPr>
            <c:extLst>
              <c:ext xmlns:c16="http://schemas.microsoft.com/office/drawing/2014/chart" uri="{C3380CC4-5D6E-409C-BE32-E72D297353CC}">
                <c16:uniqueId val="{00000003-B226-42BB-835E-EEA220BB69B6}"/>
              </c:ext>
            </c:extLst>
          </c:dPt>
          <c:dPt>
            <c:idx val="2"/>
            <c:invertIfNegative val="0"/>
            <c:bubble3D val="0"/>
            <c:spPr>
              <a:solidFill>
                <a:srgbClr val="FFCA21">
                  <a:lumMod val="40000"/>
                  <a:lumOff val="60000"/>
                </a:srgbClr>
              </a:solidFill>
              <a:ln w="3175" cap="rnd">
                <a:noFill/>
                <a:round/>
              </a:ln>
              <a:effectLst/>
            </c:spPr>
            <c:extLst>
              <c:ext xmlns:c16="http://schemas.microsoft.com/office/drawing/2014/chart" uri="{C3380CC4-5D6E-409C-BE32-E72D297353CC}">
                <c16:uniqueId val="{00000005-B226-42BB-835E-EEA220BB69B6}"/>
              </c:ext>
            </c:extLst>
          </c:dPt>
          <c:dPt>
            <c:idx val="3"/>
            <c:invertIfNegative val="0"/>
            <c:bubble3D val="0"/>
            <c:spPr>
              <a:solidFill>
                <a:srgbClr val="FFCA21">
                  <a:lumMod val="40000"/>
                  <a:lumOff val="60000"/>
                </a:srgbClr>
              </a:solidFill>
              <a:ln w="3175" cap="rnd">
                <a:noFill/>
                <a:round/>
              </a:ln>
              <a:effectLst/>
            </c:spPr>
            <c:extLst>
              <c:ext xmlns:c16="http://schemas.microsoft.com/office/drawing/2014/chart" uri="{C3380CC4-5D6E-409C-BE32-E72D297353CC}">
                <c16:uniqueId val="{00000007-B226-42BB-835E-EEA220BB69B6}"/>
              </c:ext>
            </c:extLst>
          </c:dPt>
          <c:dPt>
            <c:idx val="4"/>
            <c:invertIfNegative val="0"/>
            <c:bubble3D val="0"/>
            <c:spPr>
              <a:solidFill>
                <a:srgbClr val="FFCA21">
                  <a:lumMod val="40000"/>
                  <a:lumOff val="60000"/>
                </a:srgbClr>
              </a:solidFill>
              <a:ln w="3175" cap="rnd">
                <a:noFill/>
                <a:round/>
              </a:ln>
              <a:effectLst/>
            </c:spPr>
            <c:extLst>
              <c:ext xmlns:c16="http://schemas.microsoft.com/office/drawing/2014/chart" uri="{C3380CC4-5D6E-409C-BE32-E72D297353CC}">
                <c16:uniqueId val="{00000009-B226-42BB-835E-EEA220BB69B6}"/>
              </c:ext>
            </c:extLst>
          </c:dPt>
          <c:dLbls>
            <c:numFmt formatCode="#,##0" sourceLinked="0"/>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Arkusz1!$B$2:$B$6</c:f>
              <c:numCache>
                <c:formatCode>_-* #\ ##0_-;\-* #\ ##0_-;_-* "-"??_-;_-@_-</c:formatCode>
                <c:ptCount val="5"/>
                <c:pt idx="0">
                  <c:v>74</c:v>
                </c:pt>
                <c:pt idx="1">
                  <c:v>52</c:v>
                </c:pt>
                <c:pt idx="2">
                  <c:v>22</c:v>
                </c:pt>
                <c:pt idx="3">
                  <c:v>20</c:v>
                </c:pt>
                <c:pt idx="4">
                  <c:v>18</c:v>
                </c:pt>
              </c:numCache>
            </c:numRef>
          </c:val>
          <c:extLst>
            <c:ext xmlns:c16="http://schemas.microsoft.com/office/drawing/2014/chart" uri="{C3380CC4-5D6E-409C-BE32-E72D297353CC}">
              <c16:uniqueId val="{0000000A-B226-42BB-835E-EEA220BB69B6}"/>
            </c:ext>
          </c:extLst>
        </c:ser>
        <c:ser>
          <c:idx val="1"/>
          <c:order val="1"/>
          <c:tx>
            <c:v>Podstawowe i gimnazjalne</c:v>
          </c:tx>
          <c:spPr>
            <a:solidFill>
              <a:srgbClr val="DEDEDE"/>
            </a:solidFill>
            <a:ln>
              <a:noFill/>
            </a:ln>
            <a:effectLst/>
          </c:spPr>
          <c:invertIfNegative val="0"/>
          <c:dLbls>
            <c:spPr>
              <a:noFill/>
              <a:ln>
                <a:noFill/>
              </a:ln>
              <a:effectLst/>
            </c:spPr>
            <c:txPr>
              <a:bodyPr rot="0" spcFirstLastPara="1" vertOverflow="ellipsis" vert="horz" wrap="square" anchor="ctr" anchorCtr="1"/>
              <a:lstStyle/>
              <a:p>
                <a:pPr algn="l">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Arkusz1!$C$2:$C$6</c:f>
              <c:numCache>
                <c:formatCode>0</c:formatCode>
                <c:ptCount val="5"/>
                <c:pt idx="0">
                  <c:v>56.25</c:v>
                </c:pt>
                <c:pt idx="1">
                  <c:v>31.25</c:v>
                </c:pt>
                <c:pt idx="2">
                  <c:v>18.75</c:v>
                </c:pt>
                <c:pt idx="3">
                  <c:v>25</c:v>
                </c:pt>
                <c:pt idx="4">
                  <c:v>18.75</c:v>
                </c:pt>
              </c:numCache>
            </c:numRef>
          </c:val>
          <c:extLst>
            <c:ext xmlns:c16="http://schemas.microsoft.com/office/drawing/2014/chart" uri="{C3380CC4-5D6E-409C-BE32-E72D297353CC}">
              <c16:uniqueId val="{0000000D-B226-42BB-835E-EEA220BB69B6}"/>
            </c:ext>
          </c:extLst>
        </c:ser>
        <c:ser>
          <c:idx val="2"/>
          <c:order val="2"/>
          <c:tx>
            <c:v>Zawodowe</c:v>
          </c:tx>
          <c:spPr>
            <a:solidFill>
              <a:srgbClr val="42BEBD">
                <a:lumMod val="20000"/>
                <a:lumOff val="8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Arkusz1!$D$2:$D$6</c:f>
              <c:numCache>
                <c:formatCode>0</c:formatCode>
                <c:ptCount val="5"/>
                <c:pt idx="0">
                  <c:v>45.161290322580641</c:v>
                </c:pt>
                <c:pt idx="1">
                  <c:v>66.666666666666657</c:v>
                </c:pt>
                <c:pt idx="2">
                  <c:v>19.35483870967742</c:v>
                </c:pt>
                <c:pt idx="3">
                  <c:v>23.655913978494624</c:v>
                </c:pt>
                <c:pt idx="4">
                  <c:v>12.903225806451612</c:v>
                </c:pt>
              </c:numCache>
            </c:numRef>
          </c:val>
          <c:extLst>
            <c:ext xmlns:c16="http://schemas.microsoft.com/office/drawing/2014/chart" uri="{C3380CC4-5D6E-409C-BE32-E72D297353CC}">
              <c16:uniqueId val="{00000000-5D3F-4FFA-96C6-033167118A2D}"/>
            </c:ext>
          </c:extLst>
        </c:ser>
        <c:ser>
          <c:idx val="3"/>
          <c:order val="3"/>
          <c:tx>
            <c:v>Średnie</c:v>
          </c:tx>
          <c:spPr>
            <a:solidFill>
              <a:srgbClr val="42BEBD"/>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Arkusz1!$E$2:$E$6</c:f>
              <c:numCache>
                <c:formatCode>0</c:formatCode>
                <c:ptCount val="5"/>
                <c:pt idx="0">
                  <c:v>66.666666666666657</c:v>
                </c:pt>
                <c:pt idx="1">
                  <c:v>60.360360360360367</c:v>
                </c:pt>
                <c:pt idx="2">
                  <c:v>21.021021021021021</c:v>
                </c:pt>
                <c:pt idx="3">
                  <c:v>21.621621621621621</c:v>
                </c:pt>
                <c:pt idx="4">
                  <c:v>21.921921921921921</c:v>
                </c:pt>
              </c:numCache>
            </c:numRef>
          </c:val>
          <c:extLst>
            <c:ext xmlns:c16="http://schemas.microsoft.com/office/drawing/2014/chart" uri="{C3380CC4-5D6E-409C-BE32-E72D297353CC}">
              <c16:uniqueId val="{00000001-5D3F-4FFA-96C6-033167118A2D}"/>
            </c:ext>
          </c:extLst>
        </c:ser>
        <c:ser>
          <c:idx val="5"/>
          <c:order val="4"/>
          <c:tx>
            <c:v>Wyższe</c:v>
          </c:tx>
          <c:spPr>
            <a:solidFill>
              <a:srgbClr val="42BEBD">
                <a:lumMod val="5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Arkusz1!$A$2:$A$6</c:f>
              <c:strCache>
                <c:ptCount val="5"/>
                <c:pt idx="0">
                  <c:v>z internetu</c:v>
                </c:pt>
                <c:pt idx="1">
                  <c:v>z telewizji</c:v>
                </c:pt>
                <c:pt idx="2">
                  <c:v>z prasy</c:v>
                </c:pt>
                <c:pt idx="3">
                  <c:v>z radia</c:v>
                </c:pt>
                <c:pt idx="4">
                  <c:v>od rodziny, znajomych</c:v>
                </c:pt>
              </c:strCache>
            </c:strRef>
          </c:cat>
          <c:val>
            <c:numRef>
              <c:f>Arkusz1!$F$2:$F$6</c:f>
              <c:numCache>
                <c:formatCode>0</c:formatCode>
                <c:ptCount val="5"/>
                <c:pt idx="0">
                  <c:v>83.912248628884825</c:v>
                </c:pt>
                <c:pt idx="1">
                  <c:v>44.424131627056674</c:v>
                </c:pt>
                <c:pt idx="2">
                  <c:v>23.03473491773309</c:v>
                </c:pt>
                <c:pt idx="3">
                  <c:v>17.550274223034734</c:v>
                </c:pt>
                <c:pt idx="4">
                  <c:v>17.001828153564897</c:v>
                </c:pt>
              </c:numCache>
            </c:numRef>
          </c:val>
          <c:extLst>
            <c:ext xmlns:c16="http://schemas.microsoft.com/office/drawing/2014/chart" uri="{C3380CC4-5D6E-409C-BE32-E72D297353CC}">
              <c16:uniqueId val="{00000003-5D3F-4FFA-96C6-033167118A2D}"/>
            </c:ext>
          </c:extLst>
        </c:ser>
        <c:dLbls>
          <c:showLegendKey val="0"/>
          <c:showVal val="1"/>
          <c:showCatName val="0"/>
          <c:showSerName val="0"/>
          <c:showPercent val="0"/>
          <c:showBubbleSize val="0"/>
        </c:dLbls>
        <c:gapWidth val="100"/>
        <c:overlap val="-10"/>
        <c:axId val="803110128"/>
        <c:axId val="803100328"/>
      </c:barChart>
      <c:catAx>
        <c:axId val="803110128"/>
        <c:scaling>
          <c:orientation val="minMax"/>
        </c:scaling>
        <c:delete val="1"/>
        <c:axPos val="b"/>
        <c:numFmt formatCode="General" sourceLinked="1"/>
        <c:majorTickMark val="out"/>
        <c:minorTickMark val="none"/>
        <c:tickLblPos val="nextTo"/>
        <c:crossAx val="803100328"/>
        <c:crosses val="autoZero"/>
        <c:auto val="1"/>
        <c:lblAlgn val="ctr"/>
        <c:lblOffset val="100"/>
        <c:noMultiLvlLbl val="0"/>
      </c:catAx>
      <c:valAx>
        <c:axId val="803100328"/>
        <c:scaling>
          <c:orientation val="minMax"/>
          <c:min val="0"/>
        </c:scaling>
        <c:delete val="1"/>
        <c:axPos val="l"/>
        <c:numFmt formatCode="_-* #\ ##0_-;\-* #\ ##0_-;_-* &quot;-&quot;??_-;_-@_-" sourceLinked="1"/>
        <c:majorTickMark val="out"/>
        <c:minorTickMark val="none"/>
        <c:tickLblPos val="nextTo"/>
        <c:crossAx val="803110128"/>
        <c:crosses val="autoZero"/>
        <c:crossBetween val="between"/>
      </c:valAx>
      <c:spPr>
        <a:noFill/>
        <a:ln>
          <a:noFill/>
        </a:ln>
        <a:effectLst/>
      </c:spPr>
    </c:plotArea>
    <c:legend>
      <c:legendPos val="r"/>
      <c:legendEntry>
        <c:idx val="1"/>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39688478717940551"/>
          <c:y val="3.3663437800626798E-2"/>
          <c:w val="0.51629558701153511"/>
          <c:h val="0.331897064803686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sz="900">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983028796893543E-2"/>
          <c:y val="0.32658211568606577"/>
          <c:w val="0.94517441554847614"/>
          <c:h val="0.55415380613562326"/>
        </c:manualLayout>
      </c:layout>
      <c:barChart>
        <c:barDir val="col"/>
        <c:grouping val="clustered"/>
        <c:varyColors val="0"/>
        <c:ser>
          <c:idx val="0"/>
          <c:order val="0"/>
          <c:spPr>
            <a:solidFill>
              <a:srgbClr val="FFEAA6"/>
            </a:solidFill>
            <a:ln w="3175">
              <a:noFill/>
            </a:ln>
            <a:effectLst/>
          </c:spPr>
          <c:invertIfNegative val="0"/>
          <c:dPt>
            <c:idx val="0"/>
            <c:invertIfNegative val="0"/>
            <c:bubble3D val="0"/>
            <c:spPr>
              <a:solidFill>
                <a:srgbClr val="FFEAA6"/>
              </a:solidFill>
              <a:ln w="3175" cap="rnd">
                <a:noFill/>
                <a:round/>
              </a:ln>
              <a:effectLst/>
            </c:spPr>
            <c:extLst>
              <c:ext xmlns:c16="http://schemas.microsoft.com/office/drawing/2014/chart" uri="{C3380CC4-5D6E-409C-BE32-E72D297353CC}">
                <c16:uniqueId val="{00000001-3648-477A-980E-D10D04FDC208}"/>
              </c:ext>
            </c:extLst>
          </c:dPt>
          <c:dPt>
            <c:idx val="1"/>
            <c:invertIfNegative val="0"/>
            <c:bubble3D val="0"/>
            <c:spPr>
              <a:solidFill>
                <a:srgbClr val="FFEAA6"/>
              </a:solidFill>
              <a:ln w="3175" cap="rnd">
                <a:noFill/>
                <a:round/>
              </a:ln>
              <a:effectLst/>
            </c:spPr>
            <c:extLst>
              <c:ext xmlns:c16="http://schemas.microsoft.com/office/drawing/2014/chart" uri="{C3380CC4-5D6E-409C-BE32-E72D297353CC}">
                <c16:uniqueId val="{00000003-3648-477A-980E-D10D04FDC208}"/>
              </c:ext>
            </c:extLst>
          </c:dPt>
          <c:dPt>
            <c:idx val="2"/>
            <c:invertIfNegative val="0"/>
            <c:bubble3D val="0"/>
            <c:spPr>
              <a:solidFill>
                <a:srgbClr val="FFEAA6"/>
              </a:solidFill>
              <a:ln w="3175" cap="rnd">
                <a:noFill/>
                <a:round/>
              </a:ln>
              <a:effectLst/>
            </c:spPr>
            <c:extLst>
              <c:ext xmlns:c16="http://schemas.microsoft.com/office/drawing/2014/chart" uri="{C3380CC4-5D6E-409C-BE32-E72D297353CC}">
                <c16:uniqueId val="{00000005-3648-477A-980E-D10D04FDC208}"/>
              </c:ext>
            </c:extLst>
          </c:dPt>
          <c:dPt>
            <c:idx val="3"/>
            <c:invertIfNegative val="0"/>
            <c:bubble3D val="0"/>
            <c:spPr>
              <a:solidFill>
                <a:srgbClr val="FFEAA6"/>
              </a:solidFill>
              <a:ln w="3175" cap="rnd">
                <a:noFill/>
                <a:round/>
              </a:ln>
              <a:effectLst/>
            </c:spPr>
            <c:extLst>
              <c:ext xmlns:c16="http://schemas.microsoft.com/office/drawing/2014/chart" uri="{C3380CC4-5D6E-409C-BE32-E72D297353CC}">
                <c16:uniqueId val="{00000007-3648-477A-980E-D10D04FDC208}"/>
              </c:ext>
            </c:extLst>
          </c:dPt>
          <c:dPt>
            <c:idx val="4"/>
            <c:invertIfNegative val="0"/>
            <c:bubble3D val="0"/>
            <c:spPr>
              <a:solidFill>
                <a:srgbClr val="FFEAA6"/>
              </a:solidFill>
              <a:ln w="3175" cap="rnd">
                <a:noFill/>
                <a:round/>
              </a:ln>
              <a:effectLst/>
            </c:spPr>
            <c:extLst>
              <c:ext xmlns:c16="http://schemas.microsoft.com/office/drawing/2014/chart" uri="{C3380CC4-5D6E-409C-BE32-E72D297353CC}">
                <c16:uniqueId val="{00000009-3648-477A-980E-D10D04FDC208}"/>
              </c:ext>
            </c:extLst>
          </c:dPt>
          <c:dLbls>
            <c:spPr>
              <a:noFill/>
              <a:ln>
                <a:noFill/>
              </a:ln>
              <a:effectLst/>
            </c:spPr>
            <c:txPr>
              <a:bodyPr rot="0" spcFirstLastPara="1" vertOverflow="ellipsis" vert="horz" wrap="square" anchor="ctr" anchorCtr="1"/>
              <a:lstStyle/>
              <a:p>
                <a:pPr algn="ctr">
                  <a:defRPr sz="9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Arkusz1!$B$7:$B$10</c:f>
              <c:numCache>
                <c:formatCode>_-* #\ ##0\ _z_ł_-;\-* #\ ##0\ _z_ł_-;_-* "-"??\ _z_ł_-;_-@_-</c:formatCode>
                <c:ptCount val="4"/>
                <c:pt idx="0">
                  <c:v>16</c:v>
                </c:pt>
                <c:pt idx="1">
                  <c:v>11</c:v>
                </c:pt>
                <c:pt idx="2">
                  <c:v>6</c:v>
                </c:pt>
                <c:pt idx="3">
                  <c:v>5</c:v>
                </c:pt>
              </c:numCache>
            </c:numRef>
          </c:val>
          <c:extLst>
            <c:ext xmlns:c16="http://schemas.microsoft.com/office/drawing/2014/chart" uri="{C3380CC4-5D6E-409C-BE32-E72D297353CC}">
              <c16:uniqueId val="{0000000A-3648-477A-980E-D10D04FDC208}"/>
            </c:ext>
          </c:extLst>
        </c:ser>
        <c:ser>
          <c:idx val="1"/>
          <c:order val="1"/>
          <c:spPr>
            <a:solidFill>
              <a:srgbClr val="DEDEDE"/>
            </a:solidFill>
            <a:ln>
              <a:noFill/>
            </a:ln>
            <a:effectLst/>
          </c:spPr>
          <c:invertIfNegative val="0"/>
          <c:dLbls>
            <c:dLbl>
              <c:idx val="8"/>
              <c:layout>
                <c:manualLayout>
                  <c:x val="9.2936088876173304E-3"/>
                  <c:y val="0"/>
                </c:manualLayout>
              </c:layout>
              <c:numFmt formatCode="#,##0" sourceLinked="0"/>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648-477A-980E-D10D04FDC208}"/>
                </c:ext>
              </c:extLst>
            </c:dLbl>
            <c:spPr>
              <a:noFill/>
              <a:ln>
                <a:noFill/>
              </a:ln>
              <a:effectLst/>
            </c:spPr>
            <c:txPr>
              <a:bodyPr rot="0" spcFirstLastPara="1" vertOverflow="ellipsis" vert="horz" wrap="square" anchor="ctr" anchorCtr="1"/>
              <a:lstStyle/>
              <a:p>
                <a:pPr algn="ct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Arkusz1!$C$7:$C$10</c:f>
              <c:numCache>
                <c:formatCode>0</c:formatCode>
                <c:ptCount val="4"/>
                <c:pt idx="0">
                  <c:v>6.25</c:v>
                </c:pt>
                <c:pt idx="1">
                  <c:v>6.25</c:v>
                </c:pt>
                <c:pt idx="2">
                  <c:v>12.5</c:v>
                </c:pt>
                <c:pt idx="3">
                  <c:v>0</c:v>
                </c:pt>
              </c:numCache>
            </c:numRef>
          </c:val>
          <c:extLst>
            <c:ext xmlns:c16="http://schemas.microsoft.com/office/drawing/2014/chart" uri="{C3380CC4-5D6E-409C-BE32-E72D297353CC}">
              <c16:uniqueId val="{0000000C-3648-477A-980E-D10D04FDC208}"/>
            </c:ext>
          </c:extLst>
        </c:ser>
        <c:ser>
          <c:idx val="2"/>
          <c:order val="2"/>
          <c:spPr>
            <a:solidFill>
              <a:srgbClr val="D9F2F2"/>
            </a:solidFill>
            <a:ln>
              <a:noFill/>
            </a:ln>
            <a:effectLst/>
          </c:spPr>
          <c:invertIfNegative val="0"/>
          <c:dPt>
            <c:idx val="0"/>
            <c:invertIfNegative val="0"/>
            <c:bubble3D val="0"/>
            <c:spPr>
              <a:solidFill>
                <a:srgbClr val="D9F2F2"/>
              </a:solidFill>
              <a:ln>
                <a:noFill/>
              </a:ln>
              <a:effectLst/>
            </c:spPr>
            <c:extLst>
              <c:ext xmlns:c16="http://schemas.microsoft.com/office/drawing/2014/chart" uri="{C3380CC4-5D6E-409C-BE32-E72D297353CC}">
                <c16:uniqueId val="{00000000-B5C1-4571-91CC-A5B40B7E7085}"/>
              </c:ext>
            </c:extLst>
          </c:dPt>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Arkusz1!$D$7:$D$10</c:f>
              <c:numCache>
                <c:formatCode>0</c:formatCode>
                <c:ptCount val="4"/>
                <c:pt idx="0">
                  <c:v>4.3010752688172049</c:v>
                </c:pt>
                <c:pt idx="1">
                  <c:v>4.3010752688172049</c:v>
                </c:pt>
                <c:pt idx="2">
                  <c:v>4.3010752688172049</c:v>
                </c:pt>
                <c:pt idx="3">
                  <c:v>3.225806451612903</c:v>
                </c:pt>
              </c:numCache>
            </c:numRef>
          </c:val>
          <c:extLst>
            <c:ext xmlns:c16="http://schemas.microsoft.com/office/drawing/2014/chart" uri="{C3380CC4-5D6E-409C-BE32-E72D297353CC}">
              <c16:uniqueId val="{00000000-6D4F-42F8-A42D-CB28FF230033}"/>
            </c:ext>
          </c:extLst>
        </c:ser>
        <c:ser>
          <c:idx val="3"/>
          <c:order val="3"/>
          <c:spPr>
            <a:solidFill>
              <a:srgbClr val="42BEBD"/>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Arkusz1!$E$7:$E$10</c:f>
              <c:numCache>
                <c:formatCode>0</c:formatCode>
                <c:ptCount val="4"/>
                <c:pt idx="0">
                  <c:v>13</c:v>
                </c:pt>
                <c:pt idx="1">
                  <c:v>6</c:v>
                </c:pt>
                <c:pt idx="2">
                  <c:v>6</c:v>
                </c:pt>
                <c:pt idx="3">
                  <c:v>3</c:v>
                </c:pt>
              </c:numCache>
            </c:numRef>
          </c:val>
          <c:extLst>
            <c:ext xmlns:c16="http://schemas.microsoft.com/office/drawing/2014/chart" uri="{C3380CC4-5D6E-409C-BE32-E72D297353CC}">
              <c16:uniqueId val="{00000001-6D4F-42F8-A42D-CB28FF230033}"/>
            </c:ext>
          </c:extLst>
        </c:ser>
        <c:ser>
          <c:idx val="5"/>
          <c:order val="4"/>
          <c:spPr>
            <a:solidFill>
              <a:srgbClr val="42BEBD">
                <a:lumMod val="50000"/>
              </a:srgb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Arkusz1!$A$7:$A$10</c:f>
              <c:strCache>
                <c:ptCount val="4"/>
                <c:pt idx="0">
                  <c:v>z kampanii społecznych</c:v>
                </c:pt>
                <c:pt idx="1">
                  <c:v>z książek</c:v>
                </c:pt>
                <c:pt idx="2">
                  <c:v>z opakowań produktów</c:v>
                </c:pt>
                <c:pt idx="3">
                  <c:v>ze szkoły/uczelni</c:v>
                </c:pt>
              </c:strCache>
            </c:strRef>
          </c:cat>
          <c:val>
            <c:numRef>
              <c:f>Arkusz1!$F$7:$F$10</c:f>
              <c:numCache>
                <c:formatCode>0</c:formatCode>
                <c:ptCount val="4"/>
                <c:pt idx="0">
                  <c:v>20.109689213893965</c:v>
                </c:pt>
                <c:pt idx="1">
                  <c:v>15.539305301645337</c:v>
                </c:pt>
                <c:pt idx="2">
                  <c:v>7.1297989031078606</c:v>
                </c:pt>
                <c:pt idx="3">
                  <c:v>5.6672760511883</c:v>
                </c:pt>
              </c:numCache>
            </c:numRef>
          </c:val>
          <c:extLst>
            <c:ext xmlns:c16="http://schemas.microsoft.com/office/drawing/2014/chart" uri="{C3380CC4-5D6E-409C-BE32-E72D297353CC}">
              <c16:uniqueId val="{00000003-6D4F-42F8-A42D-CB28FF230033}"/>
            </c:ext>
          </c:extLst>
        </c:ser>
        <c:dLbls>
          <c:showLegendKey val="0"/>
          <c:showVal val="1"/>
          <c:showCatName val="0"/>
          <c:showSerName val="0"/>
          <c:showPercent val="0"/>
          <c:showBubbleSize val="0"/>
        </c:dLbls>
        <c:gapWidth val="100"/>
        <c:overlap val="-10"/>
        <c:axId val="476047272"/>
        <c:axId val="476048056"/>
      </c:barChart>
      <c:catAx>
        <c:axId val="476047272"/>
        <c:scaling>
          <c:orientation val="minMax"/>
        </c:scaling>
        <c:delete val="1"/>
        <c:axPos val="b"/>
        <c:numFmt formatCode="General" sourceLinked="1"/>
        <c:majorTickMark val="out"/>
        <c:minorTickMark val="none"/>
        <c:tickLblPos val="nextTo"/>
        <c:crossAx val="476048056"/>
        <c:crosses val="autoZero"/>
        <c:auto val="1"/>
        <c:lblAlgn val="ctr"/>
        <c:lblOffset val="100"/>
        <c:noMultiLvlLbl val="0"/>
      </c:catAx>
      <c:valAx>
        <c:axId val="476048056"/>
        <c:scaling>
          <c:orientation val="minMax"/>
          <c:min val="0"/>
        </c:scaling>
        <c:delete val="1"/>
        <c:axPos val="l"/>
        <c:numFmt formatCode="_-* #\ ##0\ _z_ł_-;\-* #\ ##0\ _z_ł_-;_-* &quot;-&quot;??\ _z_ł_-;_-@_-" sourceLinked="1"/>
        <c:majorTickMark val="out"/>
        <c:minorTickMark val="none"/>
        <c:tickLblPos val="nextTo"/>
        <c:crossAx val="476047272"/>
        <c:crosses val="autoZero"/>
        <c:crossBetween val="between"/>
      </c:valAx>
      <c:spPr>
        <a:noFill/>
        <a:ln>
          <a:noFill/>
        </a:ln>
        <a:effectLst/>
      </c:spPr>
    </c:plotArea>
    <c:plotVisOnly val="1"/>
    <c:dispBlanksAs val="gap"/>
    <c:showDLblsOverMax val="0"/>
    <c:extLst/>
  </c:chart>
  <c:spPr>
    <a:noFill/>
    <a:ln>
      <a:noFill/>
    </a:ln>
    <a:effectLst/>
  </c:spPr>
  <c:txPr>
    <a:bodyPr/>
    <a:lstStyle/>
    <a:p>
      <a:pPr>
        <a:defRPr sz="900">
          <a:solidFill>
            <a:schemeClr val="tx1">
              <a:lumMod val="75000"/>
            </a:schemeClr>
          </a:solidFill>
          <a:latin typeface="Calibri" panose="020F0502020204030204" pitchFamily="34" charset="0"/>
          <a:cs typeface="Calibri" panose="020F0502020204030204" pitchFamily="34" charset="0"/>
        </a:defRPr>
      </a:pPr>
      <a:endParaRPr lang="pl-PL"/>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764115337113521E-2"/>
          <c:y val="4.3340944627832521E-2"/>
          <c:w val="0.96647176932577294"/>
          <c:h val="0.65741419870970297"/>
        </c:manualLayout>
      </c:layout>
      <c:barChart>
        <c:barDir val="col"/>
        <c:grouping val="clustered"/>
        <c:varyColors val="0"/>
        <c:ser>
          <c:idx val="0"/>
          <c:order val="0"/>
          <c:tx>
            <c:strRef>
              <c:f>Arkusz1!$B$1</c:f>
              <c:strCache>
                <c:ptCount val="1"/>
                <c:pt idx="0">
                  <c:v>z radia</c:v>
                </c:pt>
              </c:strCache>
            </c:strRef>
          </c:tx>
          <c:spPr>
            <a:solidFill>
              <a:schemeClr val="tx2"/>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Arkusz1!$B$2:$B$8</c:f>
              <c:numCache>
                <c:formatCode>_-* #\ ##0_-;\-* #\ ##0_-;_-* "-"??_-;_-@_-</c:formatCode>
                <c:ptCount val="7"/>
                <c:pt idx="0">
                  <c:v>22.5</c:v>
                </c:pt>
                <c:pt idx="1">
                  <c:v>16.899999999999999</c:v>
                </c:pt>
                <c:pt idx="2">
                  <c:v>18.100000000000001</c:v>
                </c:pt>
                <c:pt idx="3">
                  <c:v>24</c:v>
                </c:pt>
                <c:pt idx="4">
                  <c:v>19.600000000000001</c:v>
                </c:pt>
                <c:pt idx="5">
                  <c:v>16.399999999999999</c:v>
                </c:pt>
                <c:pt idx="6">
                  <c:v>19.899999999999999</c:v>
                </c:pt>
              </c:numCache>
            </c:numRef>
          </c:val>
          <c:extLst>
            <c:ext xmlns:c16="http://schemas.microsoft.com/office/drawing/2014/chart" uri="{C3380CC4-5D6E-409C-BE32-E72D297353CC}">
              <c16:uniqueId val="{00000000-205D-45D9-AC3A-3E69C0703A4E}"/>
            </c:ext>
          </c:extLst>
        </c:ser>
        <c:ser>
          <c:idx val="1"/>
          <c:order val="1"/>
          <c:tx>
            <c:strRef>
              <c:f>Arkusz1!$C$1</c:f>
              <c:strCache>
                <c:ptCount val="1"/>
                <c:pt idx="0">
                  <c:v>z kampanii społecznych</c:v>
                </c:pt>
              </c:strCache>
            </c:strRef>
          </c:tx>
          <c:spPr>
            <a:solidFill>
              <a:srgbClr val="FFDF7A"/>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Arkusz1!$C$2:$C$8</c:f>
              <c:numCache>
                <c:formatCode>_-* #\ ##0_-;\-* #\ ##0_-;_-* "-"??_-;_-@_-</c:formatCode>
                <c:ptCount val="7"/>
                <c:pt idx="0">
                  <c:v>15.2</c:v>
                </c:pt>
                <c:pt idx="1">
                  <c:v>14.8</c:v>
                </c:pt>
                <c:pt idx="2">
                  <c:v>15.6</c:v>
                </c:pt>
                <c:pt idx="3">
                  <c:v>20.2</c:v>
                </c:pt>
                <c:pt idx="4">
                  <c:v>10.3</c:v>
                </c:pt>
                <c:pt idx="5">
                  <c:v>15.7</c:v>
                </c:pt>
                <c:pt idx="6">
                  <c:v>18.399999999999999</c:v>
                </c:pt>
              </c:numCache>
            </c:numRef>
          </c:val>
          <c:extLst>
            <c:ext xmlns:c16="http://schemas.microsoft.com/office/drawing/2014/chart" uri="{C3380CC4-5D6E-409C-BE32-E72D297353CC}">
              <c16:uniqueId val="{00000001-205D-45D9-AC3A-3E69C0703A4E}"/>
            </c:ext>
          </c:extLst>
        </c:ser>
        <c:ser>
          <c:idx val="2"/>
          <c:order val="2"/>
          <c:tx>
            <c:strRef>
              <c:f>Arkusz1!$D$1</c:f>
              <c:strCache>
                <c:ptCount val="1"/>
                <c:pt idx="0">
                  <c:v>z ksiązek</c:v>
                </c:pt>
              </c:strCache>
            </c:strRef>
          </c:tx>
          <c:spPr>
            <a:solidFill>
              <a:schemeClr val="accent6"/>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Arkusz1!$D$2:$D$8</c:f>
              <c:numCache>
                <c:formatCode>_-* #\ ##0_-;\-* #\ ##0_-;_-* "-"??_-;_-@_-</c:formatCode>
                <c:ptCount val="7"/>
                <c:pt idx="0">
                  <c:v>6.6</c:v>
                </c:pt>
                <c:pt idx="1">
                  <c:v>11.3</c:v>
                </c:pt>
                <c:pt idx="2">
                  <c:v>9.4</c:v>
                </c:pt>
                <c:pt idx="3">
                  <c:v>10.6</c:v>
                </c:pt>
                <c:pt idx="4">
                  <c:v>13.4</c:v>
                </c:pt>
                <c:pt idx="5">
                  <c:v>14.3</c:v>
                </c:pt>
                <c:pt idx="6">
                  <c:v>12.1</c:v>
                </c:pt>
              </c:numCache>
            </c:numRef>
          </c:val>
          <c:extLst>
            <c:ext xmlns:c16="http://schemas.microsoft.com/office/drawing/2014/chart" uri="{C3380CC4-5D6E-409C-BE32-E72D297353CC}">
              <c16:uniqueId val="{00000002-205D-45D9-AC3A-3E69C0703A4E}"/>
            </c:ext>
          </c:extLst>
        </c:ser>
        <c:ser>
          <c:idx val="3"/>
          <c:order val="3"/>
          <c:tx>
            <c:strRef>
              <c:f>Arkusz1!$E$1</c:f>
              <c:strCache>
                <c:ptCount val="1"/>
                <c:pt idx="0">
                  <c:v>z opakowań produktów</c:v>
                </c:pt>
              </c:strCache>
            </c:strRef>
          </c:tx>
          <c:spPr>
            <a:solidFill>
              <a:schemeClr val="accent2">
                <a:lumMod val="60000"/>
              </a:schemeClr>
            </a:solidFill>
            <a:ln>
              <a:solidFill>
                <a:schemeClr val="bg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Arkusz1!$A$2:$A$8</c:f>
              <c:strCache>
                <c:ptCount val="7"/>
                <c:pt idx="0">
                  <c:v>Północny</c:v>
                </c:pt>
                <c:pt idx="1">
                  <c:v>Wschodni</c:v>
                </c:pt>
                <c:pt idx="2">
                  <c:v>Północno-zachodni</c:v>
                </c:pt>
                <c:pt idx="3">
                  <c:v>Południowo zachodni</c:v>
                </c:pt>
                <c:pt idx="4">
                  <c:v>Centralny</c:v>
                </c:pt>
                <c:pt idx="5">
                  <c:v>Województwo Mazowieckie</c:v>
                </c:pt>
                <c:pt idx="6">
                  <c:v>Południowy</c:v>
                </c:pt>
              </c:strCache>
            </c:strRef>
          </c:cat>
          <c:val>
            <c:numRef>
              <c:f>Arkusz1!$E$2:$E$8</c:f>
              <c:numCache>
                <c:formatCode>_-* #\ ##0_-;\-* #\ ##0_-;_-* "-"??_-;_-@_-</c:formatCode>
                <c:ptCount val="7"/>
                <c:pt idx="0">
                  <c:v>6</c:v>
                </c:pt>
                <c:pt idx="1">
                  <c:v>7</c:v>
                </c:pt>
                <c:pt idx="2">
                  <c:v>8.8000000000000007</c:v>
                </c:pt>
                <c:pt idx="3">
                  <c:v>3.8</c:v>
                </c:pt>
                <c:pt idx="4">
                  <c:v>6.2</c:v>
                </c:pt>
                <c:pt idx="5">
                  <c:v>5</c:v>
                </c:pt>
                <c:pt idx="6">
                  <c:v>6.8</c:v>
                </c:pt>
              </c:numCache>
            </c:numRef>
          </c:val>
          <c:extLst>
            <c:ext xmlns:c16="http://schemas.microsoft.com/office/drawing/2014/chart" uri="{C3380CC4-5D6E-409C-BE32-E72D297353CC}">
              <c16:uniqueId val="{00000004-205D-45D9-AC3A-3E69C0703A4E}"/>
            </c:ext>
          </c:extLst>
        </c:ser>
        <c:dLbls>
          <c:showLegendKey val="0"/>
          <c:showVal val="0"/>
          <c:showCatName val="0"/>
          <c:showSerName val="0"/>
          <c:showPercent val="0"/>
          <c:showBubbleSize val="0"/>
        </c:dLbls>
        <c:gapWidth val="160"/>
        <c:axId val="360861647"/>
        <c:axId val="360864599"/>
      </c:barChart>
      <c:catAx>
        <c:axId val="3608616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schemeClr>
                </a:solidFill>
                <a:latin typeface="+mn-lt"/>
                <a:ea typeface="+mn-ea"/>
                <a:cs typeface="+mn-cs"/>
              </a:defRPr>
            </a:pPr>
            <a:endParaRPr lang="pl-PL"/>
          </a:p>
        </c:txPr>
        <c:crossAx val="360864599"/>
        <c:crosses val="autoZero"/>
        <c:auto val="1"/>
        <c:lblAlgn val="ctr"/>
        <c:lblOffset val="100"/>
        <c:noMultiLvlLbl val="0"/>
      </c:catAx>
      <c:valAx>
        <c:axId val="360864599"/>
        <c:scaling>
          <c:orientation val="minMax"/>
        </c:scaling>
        <c:delete val="1"/>
        <c:axPos val="l"/>
        <c:numFmt formatCode="_-* #\ ##0_-;\-* #\ ##0_-;_-* &quot;-&quot;??_-;_-@_-" sourceLinked="1"/>
        <c:majorTickMark val="none"/>
        <c:minorTickMark val="none"/>
        <c:tickLblPos val="nextTo"/>
        <c:crossAx val="3608616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75000"/>
                </a:schemeClr>
              </a:solidFill>
              <a:latin typeface="+mn-lt"/>
              <a:ea typeface="+mn-ea"/>
              <a:cs typeface="+mn-cs"/>
            </a:defRPr>
          </a:pPr>
          <a:endParaRPr lang="pl-P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7595-4524-AF35-0B78F07D3CE7}"/>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7595-4524-AF35-0B78F07D3CE7}"/>
              </c:ext>
            </c:extLst>
          </c:dPt>
          <c:dLbls>
            <c:dLbl>
              <c:idx val="0"/>
              <c:layout>
                <c:manualLayout>
                  <c:x val="-4.8661726278933448E-2"/>
                  <c:y val="9.6020424715307681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7595-4524-AF35-0B78F07D3CE7}"/>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0.1</c:v>
                </c:pt>
                <c:pt idx="1">
                  <c:v>0.9</c:v>
                </c:pt>
              </c:numCache>
            </c:numRef>
          </c:val>
          <c:extLst>
            <c:ext xmlns:c16="http://schemas.microsoft.com/office/drawing/2014/chart" uri="{C3380CC4-5D6E-409C-BE32-E72D297353CC}">
              <c16:uniqueId val="{00000004-7595-4524-AF35-0B78F07D3CE7}"/>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E70F-4AAB-8BEA-2F4EC6F71AF1}"/>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E70F-4AAB-8BEA-2F4EC6F71AF1}"/>
              </c:ext>
            </c:extLst>
          </c:dPt>
          <c:dLbls>
            <c:dLbl>
              <c:idx val="0"/>
              <c:layout>
                <c:manualLayout>
                  <c:x val="-0.15518073538527938"/>
                  <c:y val="-2.7183580497407409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E70F-4AAB-8BEA-2F4EC6F71AF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0.44</c:v>
                </c:pt>
                <c:pt idx="1">
                  <c:v>0.56000000000000005</c:v>
                </c:pt>
              </c:numCache>
            </c:numRef>
          </c:val>
          <c:extLst>
            <c:ext xmlns:c16="http://schemas.microsoft.com/office/drawing/2014/chart" uri="{C3380CC4-5D6E-409C-BE32-E72D297353CC}">
              <c16:uniqueId val="{00000004-E70F-4AAB-8BEA-2F4EC6F71AF1}"/>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63C7-45BD-85F2-A0CAA48EA259}"/>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3C7-45BD-85F2-A0CAA48EA259}"/>
              </c:ext>
            </c:extLst>
          </c:dPt>
          <c:dLbls>
            <c:dLbl>
              <c:idx val="0"/>
              <c:layout>
                <c:manualLayout>
                  <c:x val="-0.14549718910288426"/>
                  <c:y val="-9.962856655834336E-4"/>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63C7-45BD-85F2-A0CAA48EA25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0.38</c:v>
                </c:pt>
                <c:pt idx="1">
                  <c:v>0.62</c:v>
                </c:pt>
              </c:numCache>
            </c:numRef>
          </c:val>
          <c:extLst>
            <c:ext xmlns:c16="http://schemas.microsoft.com/office/drawing/2014/chart" uri="{C3380CC4-5D6E-409C-BE32-E72D297353CC}">
              <c16:uniqueId val="{00000004-63C7-45BD-85F2-A0CAA48EA259}"/>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2DAE-4D48-AF50-E3FBFEB8207A}"/>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2DAE-4D48-AF50-E3FBFEB8207A}"/>
              </c:ext>
            </c:extLst>
          </c:dPt>
          <c:dLbls>
            <c:dLbl>
              <c:idx val="0"/>
              <c:layout>
                <c:manualLayout>
                  <c:x val="-0.12613009653809407"/>
                  <c:y val="7.3201393356537567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29"/>
                      <c:h val="0.318571534616717"/>
                    </c:manualLayout>
                  </c15:layout>
                  <c15:dlblFieldTable/>
                  <c15:showDataLabelsRange val="0"/>
                </c:ext>
                <c:ext xmlns:c16="http://schemas.microsoft.com/office/drawing/2014/chart" uri="{C3380CC4-5D6E-409C-BE32-E72D297353CC}">
                  <c16:uniqueId val="{00000001-2DAE-4D48-AF50-E3FBFEB8207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0.31</c:v>
                </c:pt>
                <c:pt idx="1">
                  <c:v>0.69</c:v>
                </c:pt>
              </c:numCache>
            </c:numRef>
          </c:val>
          <c:extLst>
            <c:ext xmlns:c16="http://schemas.microsoft.com/office/drawing/2014/chart" uri="{C3380CC4-5D6E-409C-BE32-E72D297353CC}">
              <c16:uniqueId val="{00000004-2DAE-4D48-AF50-E3FBFEB8207A}"/>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64FE-4BA0-93A7-EFBECF8A5A3A}"/>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4FE-4BA0-93A7-EFBECF8A5A3A}"/>
              </c:ext>
            </c:extLst>
          </c:dPt>
          <c:dLbls>
            <c:dLbl>
              <c:idx val="0"/>
              <c:layout>
                <c:manualLayout>
                  <c:x val="-0.12128832339689659"/>
                  <c:y val="5.5743196801988332E-2"/>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29"/>
                      <c:h val="0.35348792772581561"/>
                    </c:manualLayout>
                  </c15:layout>
                  <c15:dlblFieldTable/>
                  <c15:showDataLabelsRange val="0"/>
                </c:ext>
                <c:ext xmlns:c16="http://schemas.microsoft.com/office/drawing/2014/chart" uri="{C3380CC4-5D6E-409C-BE32-E72D297353CC}">
                  <c16:uniqueId val="{00000001-64FE-4BA0-93A7-EFBECF8A5A3A}"/>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0.31</c:v>
                </c:pt>
                <c:pt idx="1">
                  <c:v>0.69</c:v>
                </c:pt>
              </c:numCache>
            </c:numRef>
          </c:val>
          <c:extLst>
            <c:ext xmlns:c16="http://schemas.microsoft.com/office/drawing/2014/chart" uri="{C3380CC4-5D6E-409C-BE32-E72D297353CC}">
              <c16:uniqueId val="{00000004-64FE-4BA0-93A7-EFBECF8A5A3A}"/>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863903726540238"/>
          <c:y val="8.8027766187270297E-3"/>
          <c:w val="0.28190909480560383"/>
          <c:h val="0.56638878569523843"/>
        </c:manualLayout>
      </c:layout>
      <c:doughnutChart>
        <c:varyColors val="1"/>
        <c:ser>
          <c:idx val="0"/>
          <c:order val="0"/>
          <c:tx>
            <c:strRef>
              <c:f>Arkusz1!$B$1</c:f>
              <c:strCache>
                <c:ptCount val="1"/>
                <c:pt idx="0">
                  <c:v>Płeć</c:v>
                </c:pt>
              </c:strCache>
            </c:strRef>
          </c:tx>
          <c:spPr>
            <a:ln w="6350">
              <a:solidFill>
                <a:schemeClr val="bg1"/>
              </a:solidFill>
            </a:ln>
          </c:spPr>
          <c:dPt>
            <c:idx val="0"/>
            <c:bubble3D val="0"/>
            <c:spPr>
              <a:solidFill>
                <a:schemeClr val="accent5"/>
              </a:solidFill>
              <a:ln w="6350">
                <a:solidFill>
                  <a:schemeClr val="bg1"/>
                </a:solidFill>
              </a:ln>
              <a:effectLst/>
            </c:spPr>
            <c:extLst>
              <c:ext xmlns:c16="http://schemas.microsoft.com/office/drawing/2014/chart" uri="{C3380CC4-5D6E-409C-BE32-E72D297353CC}">
                <c16:uniqueId val="{00000001-C006-43B4-B780-A63C9D0A91EA}"/>
              </c:ext>
            </c:extLst>
          </c:dPt>
          <c:dPt>
            <c:idx val="1"/>
            <c:bubble3D val="0"/>
            <c:spPr>
              <a:solidFill>
                <a:schemeClr val="accent4"/>
              </a:solidFill>
              <a:ln w="6350">
                <a:solidFill>
                  <a:schemeClr val="bg1"/>
                </a:solidFill>
              </a:ln>
              <a:effectLst/>
            </c:spPr>
            <c:extLst>
              <c:ext xmlns:c16="http://schemas.microsoft.com/office/drawing/2014/chart" uri="{C3380CC4-5D6E-409C-BE32-E72D297353CC}">
                <c16:uniqueId val="{00000003-C006-43B4-B780-A63C9D0A91EA}"/>
              </c:ext>
            </c:extLst>
          </c:dPt>
          <c:dLbls>
            <c:dLbl>
              <c:idx val="1"/>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3-C006-43B4-B780-A63C9D0A91EA}"/>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Arkusz1!$A$2:$A$3</c:f>
              <c:strCache>
                <c:ptCount val="2"/>
                <c:pt idx="0">
                  <c:v>kobieta</c:v>
                </c:pt>
                <c:pt idx="1">
                  <c:v>mężczyzna</c:v>
                </c:pt>
              </c:strCache>
            </c:strRef>
          </c:cat>
          <c:val>
            <c:numRef>
              <c:f>Arkusz1!$B$2:$B$3</c:f>
              <c:numCache>
                <c:formatCode>###0%</c:formatCode>
                <c:ptCount val="2"/>
                <c:pt idx="0">
                  <c:v>0.52200000000000002</c:v>
                </c:pt>
                <c:pt idx="1">
                  <c:v>0.47799999999999998</c:v>
                </c:pt>
              </c:numCache>
            </c:numRef>
          </c:val>
          <c:extLst>
            <c:ext xmlns:c16="http://schemas.microsoft.com/office/drawing/2014/chart" uri="{C3380CC4-5D6E-409C-BE32-E72D297353CC}">
              <c16:uniqueId val="{00000004-C006-43B4-B780-A63C9D0A91EA}"/>
            </c:ext>
          </c:extLst>
        </c:ser>
        <c:dLbls>
          <c:showLegendKey val="0"/>
          <c:showVal val="1"/>
          <c:showCatName val="0"/>
          <c:showSerName val="0"/>
          <c:showPercent val="0"/>
          <c:showBubbleSize val="0"/>
          <c:showLeaderLines val="1"/>
        </c:dLbls>
        <c:firstSliceAng val="0"/>
        <c:holeSize val="55"/>
      </c:doughnutChart>
      <c:spPr>
        <a:noFill/>
        <a:ln>
          <a:noFill/>
        </a:ln>
        <a:effectLst/>
      </c:spPr>
    </c:plotArea>
    <c:legend>
      <c:legendPos val="l"/>
      <c:layout>
        <c:manualLayout>
          <c:xMode val="edge"/>
          <c:yMode val="edge"/>
          <c:x val="0.34944910366367649"/>
          <c:y val="0.80511376423951053"/>
          <c:w val="0.19460676307016081"/>
          <c:h val="0.18960248973806748"/>
        </c:manualLayout>
      </c:layout>
      <c:overlay val="0"/>
      <c:txPr>
        <a:bodyPr/>
        <a:lstStyle/>
        <a:p>
          <a:pPr>
            <a:defRPr sz="1000"/>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671E-40F8-B2A1-295A787EDCDC}"/>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671E-40F8-B2A1-295A787EDCDC}"/>
              </c:ext>
            </c:extLst>
          </c:dPt>
          <c:dLbls>
            <c:dLbl>
              <c:idx val="0"/>
              <c:layout>
                <c:manualLayout>
                  <c:x val="-0.10236972665316843"/>
                  <c:y val="0.12220771954713164"/>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35"/>
                      <c:h val="0.44950800877583669"/>
                    </c:manualLayout>
                  </c15:layout>
                  <c15:dlblFieldTable/>
                  <c15:showDataLabelsRange val="0"/>
                </c:ext>
                <c:ext xmlns:c16="http://schemas.microsoft.com/office/drawing/2014/chart" uri="{C3380CC4-5D6E-409C-BE32-E72D297353CC}">
                  <c16:uniqueId val="{00000001-671E-40F8-B2A1-295A787EDCD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0.22</c:v>
                </c:pt>
                <c:pt idx="1">
                  <c:v>0.78</c:v>
                </c:pt>
              </c:numCache>
            </c:numRef>
          </c:val>
          <c:extLst>
            <c:ext xmlns:c16="http://schemas.microsoft.com/office/drawing/2014/chart" uri="{C3380CC4-5D6E-409C-BE32-E72D297353CC}">
              <c16:uniqueId val="{00000004-671E-40F8-B2A1-295A787EDCDC}"/>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E829-4A40-9874-AB28C6918C93}"/>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E829-4A40-9874-AB28C6918C93}"/>
              </c:ext>
            </c:extLst>
          </c:dPt>
          <c:dLbls>
            <c:dLbl>
              <c:idx val="0"/>
              <c:layout>
                <c:manualLayout>
                  <c:x val="-1.9611087431748109E-2"/>
                  <c:y val="0.1692214744065588"/>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29"/>
                      <c:h val="0.35348792772581561"/>
                    </c:manualLayout>
                  </c15:layout>
                  <c15:dlblFieldTable/>
                  <c15:showDataLabelsRange val="0"/>
                </c:ext>
                <c:ext xmlns:c16="http://schemas.microsoft.com/office/drawing/2014/chart" uri="{C3380CC4-5D6E-409C-BE32-E72D297353CC}">
                  <c16:uniqueId val="{00000001-E829-4A40-9874-AB28C6918C9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0.03</c:v>
                </c:pt>
                <c:pt idx="1">
                  <c:v>0.97</c:v>
                </c:pt>
              </c:numCache>
            </c:numRef>
          </c:val>
          <c:extLst>
            <c:ext xmlns:c16="http://schemas.microsoft.com/office/drawing/2014/chart" uri="{C3380CC4-5D6E-409C-BE32-E72D297353CC}">
              <c16:uniqueId val="{00000004-E829-4A40-9874-AB28C6918C9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92919393189097"/>
          <c:y val="9.0620336295961709E-2"/>
          <c:w val="0.38395208198235381"/>
          <c:h val="0.69221656857665426"/>
        </c:manualLayout>
      </c:layout>
      <c:doughnutChart>
        <c:varyColors val="1"/>
        <c:ser>
          <c:idx val="0"/>
          <c:order val="0"/>
          <c:tx>
            <c:strRef>
              <c:f>Arkusz1!$B$1</c:f>
              <c:strCache>
                <c:ptCount val="1"/>
                <c:pt idx="0">
                  <c:v>Sprzedaż</c:v>
                </c:pt>
              </c:strCache>
            </c:strRef>
          </c:tx>
          <c:spPr>
            <a:ln>
              <a:solidFill>
                <a:schemeClr val="bg1"/>
              </a:solidFill>
            </a:ln>
          </c:spPr>
          <c:dPt>
            <c:idx val="0"/>
            <c:bubble3D val="0"/>
            <c:spPr>
              <a:solidFill>
                <a:schemeClr val="accent3"/>
              </a:solidFill>
              <a:ln w="19050">
                <a:solidFill>
                  <a:schemeClr val="bg1"/>
                </a:solidFill>
              </a:ln>
              <a:effectLst/>
            </c:spPr>
            <c:extLst>
              <c:ext xmlns:c16="http://schemas.microsoft.com/office/drawing/2014/chart" uri="{C3380CC4-5D6E-409C-BE32-E72D297353CC}">
                <c16:uniqueId val="{00000001-100C-4A96-A4AE-17A91F11F624}"/>
              </c:ext>
            </c:extLst>
          </c:dPt>
          <c:dPt>
            <c:idx val="1"/>
            <c:bubble3D val="0"/>
            <c:spPr>
              <a:solidFill>
                <a:srgbClr val="DEDEDE"/>
              </a:solidFill>
              <a:ln w="19050">
                <a:solidFill>
                  <a:schemeClr val="bg1"/>
                </a:solidFill>
              </a:ln>
              <a:effectLst/>
            </c:spPr>
            <c:extLst>
              <c:ext xmlns:c16="http://schemas.microsoft.com/office/drawing/2014/chart" uri="{C3380CC4-5D6E-409C-BE32-E72D297353CC}">
                <c16:uniqueId val="{00000003-100C-4A96-A4AE-17A91F11F624}"/>
              </c:ext>
            </c:extLst>
          </c:dPt>
          <c:dLbls>
            <c:dLbl>
              <c:idx val="0"/>
              <c:layout>
                <c:manualLayout>
                  <c:x val="-1.4769314290550612E-2"/>
                  <c:y val="0.17795057268383346"/>
                </c:manualLayout>
              </c:layout>
              <c:tx>
                <c:rich>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fld id="{0882D64D-EC10-4700-A91A-A38438F998B6}" type="VALUE">
                      <a:rPr lang="en-US" sz="1600" b="1">
                        <a:solidFill>
                          <a:schemeClr val="tx1"/>
                        </a:solidFill>
                      </a:rPr>
                      <a:pPr>
                        <a:defRPr sz="1600" b="1">
                          <a:solidFill>
                            <a:schemeClr val="tx1"/>
                          </a:solidFill>
                        </a:defRPr>
                      </a:pPr>
                      <a:t>[WARTOŚĆ]</a:t>
                    </a:fld>
                    <a:endParaRPr lang="pl-PL"/>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33335455580353229"/>
                      <c:h val="0.318571534616717"/>
                    </c:manualLayout>
                  </c15:layout>
                  <c15:dlblFieldTable/>
                  <c15:showDataLabelsRange val="0"/>
                </c:ext>
                <c:ext xmlns:c16="http://schemas.microsoft.com/office/drawing/2014/chart" uri="{C3380CC4-5D6E-409C-BE32-E72D297353CC}">
                  <c16:uniqueId val="{00000001-100C-4A96-A4AE-17A91F11F62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pl-PL"/>
              </a:p>
            </c:txPr>
            <c:showLegendKey val="0"/>
            <c:showVal val="0"/>
            <c:showCatName val="0"/>
            <c:showSerName val="0"/>
            <c:showPercent val="0"/>
            <c:showBubbleSize val="0"/>
            <c:extLst>
              <c:ext xmlns:c15="http://schemas.microsoft.com/office/drawing/2012/chart" uri="{CE6537A1-D6FC-4f65-9D91-7224C49458BB}"/>
            </c:extLst>
          </c:dLbls>
          <c:cat>
            <c:strRef>
              <c:f>Arkusz1!$A$2:$A$3</c:f>
              <c:strCache>
                <c:ptCount val="2"/>
                <c:pt idx="0">
                  <c:v>tak</c:v>
                </c:pt>
                <c:pt idx="1">
                  <c:v>nie</c:v>
                </c:pt>
              </c:strCache>
            </c:strRef>
          </c:cat>
          <c:val>
            <c:numRef>
              <c:f>Arkusz1!$B$2:$B$3</c:f>
              <c:numCache>
                <c:formatCode>0%</c:formatCode>
                <c:ptCount val="2"/>
                <c:pt idx="0">
                  <c:v>0.04</c:v>
                </c:pt>
                <c:pt idx="1">
                  <c:v>0.96</c:v>
                </c:pt>
              </c:numCache>
            </c:numRef>
          </c:val>
          <c:extLst>
            <c:ext xmlns:c16="http://schemas.microsoft.com/office/drawing/2014/chart" uri="{C3380CC4-5D6E-409C-BE32-E72D297353CC}">
              <c16:uniqueId val="{00000004-100C-4A96-A4AE-17A91F11F624}"/>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2012</c:v>
                </c:pt>
              </c:strCache>
            </c:strRef>
          </c:tx>
          <c:spPr>
            <a:solidFill>
              <a:srgbClr val="C2EEFF"/>
            </a:solidFill>
            <a:ln w="3175">
              <a:noFill/>
            </a:ln>
            <a:effectLst/>
          </c:spPr>
          <c:invertIfNegative val="0"/>
          <c:dPt>
            <c:idx val="0"/>
            <c:invertIfNegative val="0"/>
            <c:bubble3D val="0"/>
            <c:spPr>
              <a:solidFill>
                <a:srgbClr val="C2EEFF"/>
              </a:solidFill>
              <a:ln w="3175" cap="rnd">
                <a:noFill/>
                <a:round/>
              </a:ln>
              <a:effectLst/>
            </c:spPr>
            <c:extLst>
              <c:ext xmlns:c16="http://schemas.microsoft.com/office/drawing/2014/chart" uri="{C3380CC4-5D6E-409C-BE32-E72D297353CC}">
                <c16:uniqueId val="{00000001-0B55-4494-9B10-73AEA59F5AA5}"/>
              </c:ext>
            </c:extLst>
          </c:dPt>
          <c:dPt>
            <c:idx val="1"/>
            <c:invertIfNegative val="0"/>
            <c:bubble3D val="0"/>
            <c:spPr>
              <a:solidFill>
                <a:srgbClr val="C2EEFF"/>
              </a:solidFill>
              <a:ln w="3175" cap="rnd">
                <a:noFill/>
                <a:round/>
              </a:ln>
              <a:effectLst/>
            </c:spPr>
            <c:extLst>
              <c:ext xmlns:c16="http://schemas.microsoft.com/office/drawing/2014/chart" uri="{C3380CC4-5D6E-409C-BE32-E72D297353CC}">
                <c16:uniqueId val="{00000003-0B55-4494-9B10-73AEA59F5AA5}"/>
              </c:ext>
            </c:extLst>
          </c:dPt>
          <c:dPt>
            <c:idx val="2"/>
            <c:invertIfNegative val="0"/>
            <c:bubble3D val="0"/>
            <c:spPr>
              <a:solidFill>
                <a:srgbClr val="C2EEFF"/>
              </a:solidFill>
              <a:ln w="3175" cap="rnd">
                <a:noFill/>
                <a:round/>
              </a:ln>
              <a:effectLst/>
            </c:spPr>
            <c:extLst>
              <c:ext xmlns:c16="http://schemas.microsoft.com/office/drawing/2014/chart" uri="{C3380CC4-5D6E-409C-BE32-E72D297353CC}">
                <c16:uniqueId val="{00000005-0B55-4494-9B10-73AEA59F5AA5}"/>
              </c:ext>
            </c:extLst>
          </c:dPt>
          <c:dPt>
            <c:idx val="3"/>
            <c:invertIfNegative val="0"/>
            <c:bubble3D val="0"/>
            <c:spPr>
              <a:solidFill>
                <a:srgbClr val="C2EEFF"/>
              </a:solidFill>
              <a:ln w="3175" cap="rnd">
                <a:noFill/>
                <a:round/>
              </a:ln>
              <a:effectLst/>
            </c:spPr>
            <c:extLst>
              <c:ext xmlns:c16="http://schemas.microsoft.com/office/drawing/2014/chart" uri="{C3380CC4-5D6E-409C-BE32-E72D297353CC}">
                <c16:uniqueId val="{00000007-0B55-4494-9B10-73AEA59F5AA5}"/>
              </c:ext>
            </c:extLst>
          </c:dPt>
          <c:dPt>
            <c:idx val="4"/>
            <c:invertIfNegative val="0"/>
            <c:bubble3D val="0"/>
            <c:spPr>
              <a:solidFill>
                <a:srgbClr val="C2EEFF"/>
              </a:solidFill>
              <a:ln w="3175" cap="rnd">
                <a:noFill/>
                <a:round/>
              </a:ln>
              <a:effectLst/>
            </c:spPr>
            <c:extLst>
              <c:ext xmlns:c16="http://schemas.microsoft.com/office/drawing/2014/chart" uri="{C3380CC4-5D6E-409C-BE32-E72D297353CC}">
                <c16:uniqueId val="{00000009-0B55-4494-9B10-73AEA59F5AA5}"/>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Arkusz1!$B$4:$B$11</c:f>
              <c:numCache>
                <c:formatCode>General</c:formatCode>
                <c:ptCount val="8"/>
                <c:pt idx="0">
                  <c:v>31</c:v>
                </c:pt>
                <c:pt idx="1">
                  <c:v>33</c:v>
                </c:pt>
                <c:pt idx="2">
                  <c:v>21</c:v>
                </c:pt>
                <c:pt idx="3">
                  <c:v>28</c:v>
                </c:pt>
                <c:pt idx="4">
                  <c:v>25</c:v>
                </c:pt>
                <c:pt idx="5">
                  <c:v>16</c:v>
                </c:pt>
                <c:pt idx="6">
                  <c:v>14</c:v>
                </c:pt>
                <c:pt idx="7">
                  <c:v>0</c:v>
                </c:pt>
              </c:numCache>
            </c:numRef>
          </c:val>
          <c:extLst>
            <c:ext xmlns:c16="http://schemas.microsoft.com/office/drawing/2014/chart" uri="{C3380CC4-5D6E-409C-BE32-E72D297353CC}">
              <c16:uniqueId val="{0000000A-0B55-4494-9B10-73AEA59F5AA5}"/>
            </c:ext>
          </c:extLst>
        </c:ser>
        <c:ser>
          <c:idx val="1"/>
          <c:order val="1"/>
          <c:tx>
            <c:strRef>
              <c:f>Arkusz1!$C$3</c:f>
              <c:strCache>
                <c:ptCount val="1"/>
                <c:pt idx="0">
                  <c:v>2013</c:v>
                </c:pt>
              </c:strCache>
            </c:strRef>
          </c:tx>
          <c:spPr>
            <a:solidFill>
              <a:srgbClr val="0094CF">
                <a:lumMod val="40000"/>
                <a:lumOff val="60000"/>
              </a:srgbClr>
            </a:solidFill>
            <a:ln>
              <a:noFill/>
            </a:ln>
            <a:effectLst/>
          </c:spPr>
          <c:invertIfNegative val="0"/>
          <c:dLbls>
            <c:dLbl>
              <c:idx val="5"/>
              <c:layout>
                <c:manualLayout>
                  <c:x val="0"/>
                  <c:y val="-6.343934222893042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BA3-4B00-B88C-5C587EB4C5A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Arkusz1!$C$4:$C$11</c:f>
              <c:numCache>
                <c:formatCode>General</c:formatCode>
                <c:ptCount val="8"/>
                <c:pt idx="0">
                  <c:v>33</c:v>
                </c:pt>
                <c:pt idx="1">
                  <c:v>31</c:v>
                </c:pt>
                <c:pt idx="2">
                  <c:v>28</c:v>
                </c:pt>
                <c:pt idx="3">
                  <c:v>24</c:v>
                </c:pt>
                <c:pt idx="4">
                  <c:v>31</c:v>
                </c:pt>
                <c:pt idx="5">
                  <c:v>16</c:v>
                </c:pt>
                <c:pt idx="6">
                  <c:v>15</c:v>
                </c:pt>
                <c:pt idx="7">
                  <c:v>10</c:v>
                </c:pt>
              </c:numCache>
            </c:numRef>
          </c:val>
          <c:extLst>
            <c:ext xmlns:c16="http://schemas.microsoft.com/office/drawing/2014/chart" uri="{C3380CC4-5D6E-409C-BE32-E72D297353CC}">
              <c16:uniqueId val="{0000000B-0B55-4494-9B10-73AEA59F5AA5}"/>
            </c:ext>
          </c:extLst>
        </c:ser>
        <c:ser>
          <c:idx val="2"/>
          <c:order val="2"/>
          <c:tx>
            <c:strRef>
              <c:f>Arkusz1!$D$3</c:f>
              <c:strCache>
                <c:ptCount val="1"/>
                <c:pt idx="0">
                  <c:v>2014</c:v>
                </c:pt>
              </c:strCache>
            </c:strRef>
          </c:tx>
          <c:spPr>
            <a:solidFill>
              <a:srgbClr val="0094CF">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Arkusz1!$D$4:$D$11</c:f>
              <c:numCache>
                <c:formatCode>General</c:formatCode>
                <c:ptCount val="8"/>
                <c:pt idx="0">
                  <c:v>31</c:v>
                </c:pt>
                <c:pt idx="1">
                  <c:v>27</c:v>
                </c:pt>
                <c:pt idx="2">
                  <c:v>22</c:v>
                </c:pt>
                <c:pt idx="3">
                  <c:v>22</c:v>
                </c:pt>
                <c:pt idx="4">
                  <c:v>25</c:v>
                </c:pt>
                <c:pt idx="5">
                  <c:v>17</c:v>
                </c:pt>
                <c:pt idx="6">
                  <c:v>11</c:v>
                </c:pt>
                <c:pt idx="7">
                  <c:v>8</c:v>
                </c:pt>
              </c:numCache>
            </c:numRef>
          </c:val>
          <c:extLst>
            <c:ext xmlns:c16="http://schemas.microsoft.com/office/drawing/2014/chart" uri="{C3380CC4-5D6E-409C-BE32-E72D297353CC}">
              <c16:uniqueId val="{0000000C-0B55-4494-9B10-73AEA59F5AA5}"/>
            </c:ext>
          </c:extLst>
        </c:ser>
        <c:ser>
          <c:idx val="3"/>
          <c:order val="3"/>
          <c:tx>
            <c:strRef>
              <c:f>Arkusz1!$E$3</c:f>
              <c:strCache>
                <c:ptCount val="1"/>
                <c:pt idx="0">
                  <c:v>2018</c:v>
                </c:pt>
              </c:strCache>
            </c:strRef>
          </c:tx>
          <c:spPr>
            <a:solidFill>
              <a:srgbClr val="0094CF">
                <a:lumMod val="75000"/>
              </a:srgbClr>
            </a:solidFill>
            <a:ln>
              <a:noFill/>
            </a:ln>
            <a:effectLst/>
          </c:spPr>
          <c:invertIfNegative val="0"/>
          <c:dLbls>
            <c:dLbl>
              <c:idx val="5"/>
              <c:layout>
                <c:manualLayout>
                  <c:x val="5.8098980763175859E-3"/>
                  <c:y val="-3.415964581557787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BA3-4B00-B88C-5C587EB4C5A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Arkusz1!$E$4:$E$11</c:f>
              <c:numCache>
                <c:formatCode>General</c:formatCode>
                <c:ptCount val="8"/>
                <c:pt idx="0">
                  <c:v>33</c:v>
                </c:pt>
                <c:pt idx="1">
                  <c:v>23</c:v>
                </c:pt>
                <c:pt idx="2">
                  <c:v>28</c:v>
                </c:pt>
                <c:pt idx="3">
                  <c:v>13</c:v>
                </c:pt>
                <c:pt idx="4">
                  <c:v>36</c:v>
                </c:pt>
                <c:pt idx="5">
                  <c:v>17</c:v>
                </c:pt>
                <c:pt idx="6">
                  <c:v>14</c:v>
                </c:pt>
                <c:pt idx="7">
                  <c:v>9</c:v>
                </c:pt>
              </c:numCache>
            </c:numRef>
          </c:val>
          <c:extLst>
            <c:ext xmlns:c16="http://schemas.microsoft.com/office/drawing/2014/chart" uri="{C3380CC4-5D6E-409C-BE32-E72D297353CC}">
              <c16:uniqueId val="{0000000D-0B55-4494-9B10-73AEA59F5AA5}"/>
            </c:ext>
          </c:extLst>
        </c:ser>
        <c:ser>
          <c:idx val="4"/>
          <c:order val="4"/>
          <c:tx>
            <c:strRef>
              <c:f>Arkusz1!$F$3</c:f>
              <c:strCache>
                <c:ptCount val="1"/>
                <c:pt idx="0">
                  <c:v>2020</c:v>
                </c:pt>
              </c:strCache>
            </c:strRef>
          </c:tx>
          <c:spPr>
            <a:solidFill>
              <a:srgbClr val="0094CF">
                <a:lumMod val="50000"/>
              </a:srgbClr>
            </a:solidFill>
            <a:ln>
              <a:noFill/>
            </a:ln>
            <a:effectLst/>
          </c:spPr>
          <c:invertIfNegative val="0"/>
          <c:dLbls>
            <c:dLbl>
              <c:idx val="2"/>
              <c:layout>
                <c:manualLayout>
                  <c:x val="2.904949038158793E-3"/>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EB-4464-A4E6-F5257803CB66}"/>
                </c:ext>
              </c:extLst>
            </c:dLbl>
            <c:dLbl>
              <c:idx val="4"/>
              <c:layout>
                <c:manualLayout>
                  <c:x val="2.9049490381586863E-3"/>
                  <c:y val="9.759898804450821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A72-4CDB-9ED5-D785E21BBA80}"/>
                </c:ext>
              </c:extLst>
            </c:dLbl>
            <c:dLbl>
              <c:idx val="5"/>
              <c:layout>
                <c:manualLayout>
                  <c:x val="5.8098980763174792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A72-4CDB-9ED5-D785E21BBA80}"/>
                </c:ext>
              </c:extLst>
            </c:dLbl>
            <c:dLbl>
              <c:idx val="8"/>
              <c:layout>
                <c:manualLayout>
                  <c:x val="4.3574235572381896E-3"/>
                  <c:y val="4.87994940222541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FA72-4CDB-9ED5-D785E21BBA80}"/>
                </c:ext>
              </c:extLst>
            </c:dLbl>
            <c:dLbl>
              <c:idx val="9"/>
              <c:layout>
                <c:manualLayout>
                  <c:x val="2.904949038158793E-3"/>
                  <c:y val="-4.879949402225589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E56-4887-8A63-3841E2E71BB7}"/>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Arkusz1!$F$4:$F$11</c:f>
              <c:numCache>
                <c:formatCode>###0</c:formatCode>
                <c:ptCount val="8"/>
                <c:pt idx="0">
                  <c:v>32.251083186824594</c:v>
                </c:pt>
                <c:pt idx="1">
                  <c:v>40.416502578539024</c:v>
                </c:pt>
                <c:pt idx="2">
                  <c:v>43.706388288235772</c:v>
                </c:pt>
                <c:pt idx="3">
                  <c:v>28.922586765769299</c:v>
                </c:pt>
                <c:pt idx="4">
                  <c:v>27.897960877249794</c:v>
                </c:pt>
                <c:pt idx="5">
                  <c:v>10.142224646433188</c:v>
                </c:pt>
                <c:pt idx="6">
                  <c:v>2.5625125349541733</c:v>
                </c:pt>
                <c:pt idx="7">
                  <c:v>4.523327620306004</c:v>
                </c:pt>
              </c:numCache>
            </c:numRef>
          </c:val>
          <c:extLst>
            <c:ext xmlns:c16="http://schemas.microsoft.com/office/drawing/2014/chart" uri="{C3380CC4-5D6E-409C-BE32-E72D297353CC}">
              <c16:uniqueId val="{0000000E-0B55-4494-9B10-73AEA59F5AA5}"/>
            </c:ext>
          </c:extLst>
        </c:ser>
        <c:ser>
          <c:idx val="5"/>
          <c:order val="5"/>
          <c:tx>
            <c:strRef>
              <c:f>Arkusz1!$G$3</c:f>
              <c:strCache>
                <c:ptCount val="1"/>
                <c:pt idx="0">
                  <c:v>2022</c:v>
                </c:pt>
              </c:strCache>
            </c:strRef>
          </c:tx>
          <c:spPr>
            <a:solidFill>
              <a:srgbClr val="48AA48"/>
            </a:solidFill>
            <a:ln>
              <a:noFill/>
            </a:ln>
            <a:effectLst/>
          </c:spPr>
          <c:invertIfNegative val="0"/>
          <c:dLbls>
            <c:dLbl>
              <c:idx val="5"/>
              <c:layout>
                <c:manualLayout>
                  <c:x val="4.3574235572381896E-3"/>
                  <c:y val="-5.367944342447960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BA3-4B00-B88C-5C587EB4C5A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Arkusz1!$G$4:$G$11</c:f>
              <c:numCache>
                <c:formatCode>General</c:formatCode>
                <c:ptCount val="8"/>
                <c:pt idx="0">
                  <c:v>44</c:v>
                </c:pt>
                <c:pt idx="1">
                  <c:v>38</c:v>
                </c:pt>
                <c:pt idx="2">
                  <c:v>31</c:v>
                </c:pt>
                <c:pt idx="3">
                  <c:v>31</c:v>
                </c:pt>
                <c:pt idx="4">
                  <c:v>22</c:v>
                </c:pt>
                <c:pt idx="5">
                  <c:v>10</c:v>
                </c:pt>
                <c:pt idx="6">
                  <c:v>4</c:v>
                </c:pt>
                <c:pt idx="7">
                  <c:v>3</c:v>
                </c:pt>
              </c:numCache>
            </c:numRef>
          </c:val>
          <c:extLst>
            <c:ext xmlns:c16="http://schemas.microsoft.com/office/drawing/2014/chart" uri="{C3380CC4-5D6E-409C-BE32-E72D297353CC}">
              <c16:uniqueId val="{0000000A-7648-4FFC-B40F-226AFE5AAE43}"/>
            </c:ext>
          </c:extLst>
        </c:ser>
        <c:dLbls>
          <c:showLegendKey val="0"/>
          <c:showVal val="1"/>
          <c:showCatName val="0"/>
          <c:showSerName val="0"/>
          <c:showPercent val="0"/>
          <c:showBubbleSize val="0"/>
        </c:dLbls>
        <c:gapWidth val="231"/>
        <c:overlap val="-10"/>
        <c:axId val="662545640"/>
        <c:axId val="662536624"/>
      </c:barChart>
      <c:catAx>
        <c:axId val="662545640"/>
        <c:scaling>
          <c:orientation val="minMax"/>
        </c:scaling>
        <c:delete val="1"/>
        <c:axPos val="b"/>
        <c:numFmt formatCode="General" sourceLinked="1"/>
        <c:majorTickMark val="out"/>
        <c:minorTickMark val="none"/>
        <c:tickLblPos val="nextTo"/>
        <c:crossAx val="662536624"/>
        <c:crosses val="autoZero"/>
        <c:auto val="1"/>
        <c:lblAlgn val="ctr"/>
        <c:lblOffset val="100"/>
        <c:noMultiLvlLbl val="0"/>
      </c:catAx>
      <c:valAx>
        <c:axId val="662536624"/>
        <c:scaling>
          <c:orientation val="minMax"/>
          <c:min val="0"/>
        </c:scaling>
        <c:delete val="1"/>
        <c:axPos val="l"/>
        <c:numFmt formatCode="General" sourceLinked="1"/>
        <c:majorTickMark val="out"/>
        <c:minorTickMark val="none"/>
        <c:tickLblPos val="nextTo"/>
        <c:crossAx val="6625456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93"/>
          <c:y val="0"/>
          <c:w val="0.41974203366332713"/>
          <c:h val="0.2349714849570757"/>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405538273525164"/>
          <c:w val="0.95388930931863047"/>
          <c:h val="0.833891054263597"/>
        </c:manualLayout>
      </c:layout>
      <c:barChart>
        <c:barDir val="col"/>
        <c:grouping val="clustered"/>
        <c:varyColors val="0"/>
        <c:ser>
          <c:idx val="0"/>
          <c:order val="0"/>
          <c:tx>
            <c:strRef>
              <c:f>Arkusz1!$B$3</c:f>
              <c:strCache>
                <c:ptCount val="1"/>
                <c:pt idx="0">
                  <c:v>Ogółem</c:v>
                </c:pt>
              </c:strCache>
            </c:strRef>
          </c:tx>
          <c:spPr>
            <a:solidFill>
              <a:srgbClr val="FFDF7A"/>
            </a:solidFill>
            <a:ln w="3175">
              <a:solidFill>
                <a:sysClr val="window" lastClr="FFFFFF"/>
              </a:solidFill>
            </a:ln>
            <a:effectLst/>
          </c:spPr>
          <c:invertIfNegative val="0"/>
          <c:dPt>
            <c:idx val="0"/>
            <c:invertIfNegative val="0"/>
            <c:bubble3D val="0"/>
            <c:spPr>
              <a:solidFill>
                <a:srgbClr val="FFDF7A"/>
              </a:solidFill>
              <a:ln w="3175" cap="rnd">
                <a:solidFill>
                  <a:sysClr val="window" lastClr="FFFFFF"/>
                </a:solidFill>
                <a:round/>
              </a:ln>
              <a:effectLst/>
            </c:spPr>
            <c:extLst>
              <c:ext xmlns:c16="http://schemas.microsoft.com/office/drawing/2014/chart" uri="{C3380CC4-5D6E-409C-BE32-E72D297353CC}">
                <c16:uniqueId val="{00000001-EC17-478F-BAF9-BCF4DB73908E}"/>
              </c:ext>
            </c:extLst>
          </c:dPt>
          <c:dPt>
            <c:idx val="1"/>
            <c:invertIfNegative val="0"/>
            <c:bubble3D val="0"/>
            <c:spPr>
              <a:solidFill>
                <a:srgbClr val="FFDF7A"/>
              </a:solidFill>
              <a:ln w="3175" cap="rnd">
                <a:solidFill>
                  <a:sysClr val="window" lastClr="FFFFFF"/>
                </a:solidFill>
                <a:round/>
              </a:ln>
              <a:effectLst/>
            </c:spPr>
            <c:extLst>
              <c:ext xmlns:c16="http://schemas.microsoft.com/office/drawing/2014/chart" uri="{C3380CC4-5D6E-409C-BE32-E72D297353CC}">
                <c16:uniqueId val="{00000003-EC17-478F-BAF9-BCF4DB73908E}"/>
              </c:ext>
            </c:extLst>
          </c:dPt>
          <c:dPt>
            <c:idx val="2"/>
            <c:invertIfNegative val="0"/>
            <c:bubble3D val="0"/>
            <c:spPr>
              <a:solidFill>
                <a:srgbClr val="FFDF7A"/>
              </a:solidFill>
              <a:ln w="3175" cap="rnd">
                <a:solidFill>
                  <a:sysClr val="window" lastClr="FFFFFF"/>
                </a:solidFill>
                <a:round/>
              </a:ln>
              <a:effectLst/>
            </c:spPr>
            <c:extLst>
              <c:ext xmlns:c16="http://schemas.microsoft.com/office/drawing/2014/chart" uri="{C3380CC4-5D6E-409C-BE32-E72D297353CC}">
                <c16:uniqueId val="{00000005-EC17-478F-BAF9-BCF4DB73908E}"/>
              </c:ext>
            </c:extLst>
          </c:dPt>
          <c:dPt>
            <c:idx val="3"/>
            <c:invertIfNegative val="0"/>
            <c:bubble3D val="0"/>
            <c:spPr>
              <a:solidFill>
                <a:srgbClr val="FFDF7A"/>
              </a:solidFill>
              <a:ln w="3175" cap="rnd">
                <a:solidFill>
                  <a:sysClr val="window" lastClr="FFFFFF"/>
                </a:solidFill>
                <a:round/>
              </a:ln>
              <a:effectLst/>
            </c:spPr>
            <c:extLst>
              <c:ext xmlns:c16="http://schemas.microsoft.com/office/drawing/2014/chart" uri="{C3380CC4-5D6E-409C-BE32-E72D297353CC}">
                <c16:uniqueId val="{00000007-EC17-478F-BAF9-BCF4DB73908E}"/>
              </c:ext>
            </c:extLst>
          </c:dPt>
          <c:dPt>
            <c:idx val="4"/>
            <c:invertIfNegative val="0"/>
            <c:bubble3D val="0"/>
            <c:spPr>
              <a:solidFill>
                <a:srgbClr val="FFDF7A"/>
              </a:solidFill>
              <a:ln w="3175" cap="rnd">
                <a:solidFill>
                  <a:sysClr val="window" lastClr="FFFFFF"/>
                </a:solidFill>
                <a:round/>
              </a:ln>
              <a:effectLst/>
            </c:spPr>
            <c:extLst>
              <c:ext xmlns:c16="http://schemas.microsoft.com/office/drawing/2014/chart" uri="{C3380CC4-5D6E-409C-BE32-E72D297353CC}">
                <c16:uniqueId val="{00000009-EC17-478F-BAF9-BCF4DB73908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Arkusz1!$B$4:$B$11</c:f>
              <c:numCache>
                <c:formatCode>General</c:formatCode>
                <c:ptCount val="8"/>
                <c:pt idx="0">
                  <c:v>44</c:v>
                </c:pt>
                <c:pt idx="1">
                  <c:v>38</c:v>
                </c:pt>
                <c:pt idx="2">
                  <c:v>31</c:v>
                </c:pt>
                <c:pt idx="3">
                  <c:v>31</c:v>
                </c:pt>
                <c:pt idx="4">
                  <c:v>22</c:v>
                </c:pt>
                <c:pt idx="5">
                  <c:v>10</c:v>
                </c:pt>
                <c:pt idx="6">
                  <c:v>4</c:v>
                </c:pt>
                <c:pt idx="7">
                  <c:v>3</c:v>
                </c:pt>
              </c:numCache>
            </c:numRef>
          </c:val>
          <c:extLst>
            <c:ext xmlns:c16="http://schemas.microsoft.com/office/drawing/2014/chart" uri="{C3380CC4-5D6E-409C-BE32-E72D297353CC}">
              <c16:uniqueId val="{0000000A-EC17-478F-BAF9-BCF4DB73908E}"/>
            </c:ext>
          </c:extLst>
        </c:ser>
        <c:ser>
          <c:idx val="1"/>
          <c:order val="1"/>
          <c:tx>
            <c:strRef>
              <c:f>Arkusz1!$C$3</c:f>
              <c:strCache>
                <c:ptCount val="1"/>
                <c:pt idx="0">
                  <c:v>podstawowe i gimnazjalne</c:v>
                </c:pt>
              </c:strCache>
            </c:strRef>
          </c:tx>
          <c:spPr>
            <a:solidFill>
              <a:srgbClr val="E6E6E6"/>
            </a:solidFill>
            <a:ln>
              <a:solidFill>
                <a:sysClr val="window" lastClr="FFFFFF"/>
              </a:solidFill>
            </a:ln>
            <a:effectLst/>
          </c:spPr>
          <c:invertIfNegative val="0"/>
          <c:dLbls>
            <c:dLbl>
              <c:idx val="5"/>
              <c:layout>
                <c:manualLayout>
                  <c:x val="0"/>
                  <c:y val="4.87994940222541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C17-478F-BAF9-BCF4DB73908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Arkusz1!$C$4:$C$11</c:f>
              <c:numCache>
                <c:formatCode>0</c:formatCode>
                <c:ptCount val="8"/>
                <c:pt idx="0">
                  <c:v>43.75</c:v>
                </c:pt>
                <c:pt idx="1">
                  <c:v>37.5</c:v>
                </c:pt>
                <c:pt idx="2">
                  <c:v>25</c:v>
                </c:pt>
                <c:pt idx="3">
                  <c:v>18.75</c:v>
                </c:pt>
                <c:pt idx="4">
                  <c:v>12.5</c:v>
                </c:pt>
                <c:pt idx="5">
                  <c:v>18.75</c:v>
                </c:pt>
                <c:pt idx="6">
                  <c:v>6.25</c:v>
                </c:pt>
                <c:pt idx="7">
                  <c:v>0</c:v>
                </c:pt>
              </c:numCache>
            </c:numRef>
          </c:val>
          <c:extLst>
            <c:ext xmlns:c16="http://schemas.microsoft.com/office/drawing/2014/chart" uri="{C3380CC4-5D6E-409C-BE32-E72D297353CC}">
              <c16:uniqueId val="{0000000C-EC17-478F-BAF9-BCF4DB73908E}"/>
            </c:ext>
          </c:extLst>
        </c:ser>
        <c:ser>
          <c:idx val="2"/>
          <c:order val="2"/>
          <c:tx>
            <c:strRef>
              <c:f>Arkusz1!$D$3</c:f>
              <c:strCache>
                <c:ptCount val="1"/>
                <c:pt idx="0">
                  <c:v>zawodowe</c:v>
                </c:pt>
              </c:strCache>
            </c:strRef>
          </c:tx>
          <c:spPr>
            <a:solidFill>
              <a:srgbClr val="42BEBD">
                <a:lumMod val="40000"/>
                <a:lumOff val="60000"/>
              </a:srgbClr>
            </a:solidFill>
            <a:ln>
              <a:solidFill>
                <a:sysClr val="window" lastClr="FFFFFF"/>
              </a:solid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Arkusz1!$D$4:$D$11</c:f>
              <c:numCache>
                <c:formatCode>0</c:formatCode>
                <c:ptCount val="8"/>
                <c:pt idx="0">
                  <c:v>51.612903225806448</c:v>
                </c:pt>
                <c:pt idx="1">
                  <c:v>20.43010752688172</c:v>
                </c:pt>
                <c:pt idx="2">
                  <c:v>31.182795698924732</c:v>
                </c:pt>
                <c:pt idx="3">
                  <c:v>20.43010752688172</c:v>
                </c:pt>
                <c:pt idx="4">
                  <c:v>24.731182795698924</c:v>
                </c:pt>
                <c:pt idx="5">
                  <c:v>7.5268817204301079</c:v>
                </c:pt>
                <c:pt idx="6">
                  <c:v>7.5268817204301079</c:v>
                </c:pt>
                <c:pt idx="7">
                  <c:v>4.3010752688172049</c:v>
                </c:pt>
              </c:numCache>
            </c:numRef>
          </c:val>
          <c:extLst>
            <c:ext xmlns:c16="http://schemas.microsoft.com/office/drawing/2014/chart" uri="{C3380CC4-5D6E-409C-BE32-E72D297353CC}">
              <c16:uniqueId val="{0000000D-EC17-478F-BAF9-BCF4DB73908E}"/>
            </c:ext>
          </c:extLst>
        </c:ser>
        <c:ser>
          <c:idx val="3"/>
          <c:order val="3"/>
          <c:tx>
            <c:strRef>
              <c:f>Arkusz1!$E$3</c:f>
              <c:strCache>
                <c:ptCount val="1"/>
                <c:pt idx="0">
                  <c:v>średnie</c:v>
                </c:pt>
              </c:strCache>
            </c:strRef>
          </c:tx>
          <c:spPr>
            <a:solidFill>
              <a:srgbClr val="42BEBD"/>
            </a:solidFill>
            <a:ln>
              <a:solidFill>
                <a:sysClr val="window" lastClr="FFFFFF"/>
              </a:solidFill>
            </a:ln>
            <a:effectLst/>
          </c:spPr>
          <c:invertIfNegative val="0"/>
          <c:dLbls>
            <c:dLbl>
              <c:idx val="5"/>
              <c:layout>
                <c:manualLayout>
                  <c:x val="5.8098980763175859E-3"/>
                  <c:y val="-3.415964581557787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C17-478F-BAF9-BCF4DB73908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Arkusz1!$E$4:$E$11</c:f>
              <c:numCache>
                <c:formatCode>0</c:formatCode>
                <c:ptCount val="8"/>
                <c:pt idx="0">
                  <c:v>47.747747747747752</c:v>
                </c:pt>
                <c:pt idx="1">
                  <c:v>38.438438438438439</c:v>
                </c:pt>
                <c:pt idx="2">
                  <c:v>28.528528528528529</c:v>
                </c:pt>
                <c:pt idx="3">
                  <c:v>33.333333333333329</c:v>
                </c:pt>
                <c:pt idx="4">
                  <c:v>18.918918918918919</c:v>
                </c:pt>
                <c:pt idx="5">
                  <c:v>6.606606606606606</c:v>
                </c:pt>
                <c:pt idx="6">
                  <c:v>3.303303303303303</c:v>
                </c:pt>
                <c:pt idx="7">
                  <c:v>2.4024024024024024</c:v>
                </c:pt>
              </c:numCache>
            </c:numRef>
          </c:val>
          <c:extLst>
            <c:ext xmlns:c16="http://schemas.microsoft.com/office/drawing/2014/chart" uri="{C3380CC4-5D6E-409C-BE32-E72D297353CC}">
              <c16:uniqueId val="{0000000F-EC17-478F-BAF9-BCF4DB73908E}"/>
            </c:ext>
          </c:extLst>
        </c:ser>
        <c:ser>
          <c:idx val="4"/>
          <c:order val="4"/>
          <c:tx>
            <c:strRef>
              <c:f>Arkusz1!$F$3</c:f>
              <c:strCache>
                <c:ptCount val="1"/>
                <c:pt idx="0">
                  <c:v>wyższe</c:v>
                </c:pt>
              </c:strCache>
            </c:strRef>
          </c:tx>
          <c:spPr>
            <a:solidFill>
              <a:srgbClr val="42BEBD">
                <a:lumMod val="50000"/>
              </a:srgbClr>
            </a:solidFill>
            <a:ln>
              <a:solidFill>
                <a:sysClr val="window" lastClr="FFFFFF"/>
              </a:solidFill>
            </a:ln>
            <a:effectLst/>
          </c:spPr>
          <c:invertIfNegative val="0"/>
          <c:dLbls>
            <c:dLbl>
              <c:idx val="2"/>
              <c:layout>
                <c:manualLayout>
                  <c:x val="2.904949038158793E-3"/>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C17-478F-BAF9-BCF4DB73908E}"/>
                </c:ext>
              </c:extLst>
            </c:dLbl>
            <c:dLbl>
              <c:idx val="4"/>
              <c:layout>
                <c:manualLayout>
                  <c:x val="2.9049490381586863E-3"/>
                  <c:y val="9.759898804450821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C17-478F-BAF9-BCF4DB73908E}"/>
                </c:ext>
              </c:extLst>
            </c:dLbl>
            <c:dLbl>
              <c:idx val="5"/>
              <c:layout>
                <c:manualLayout>
                  <c:x val="5.8098980763174792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C17-478F-BAF9-BCF4DB73908E}"/>
                </c:ext>
              </c:extLst>
            </c:dLbl>
            <c:dLbl>
              <c:idx val="8"/>
              <c:layout>
                <c:manualLayout>
                  <c:x val="4.3574235572381896E-3"/>
                  <c:y val="4.879949402225410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C17-478F-BAF9-BCF4DB73908E}"/>
                </c:ext>
              </c:extLst>
            </c:dLbl>
            <c:dLbl>
              <c:idx val="9"/>
              <c:layout>
                <c:manualLayout>
                  <c:x val="2.904949038158793E-3"/>
                  <c:y val="-4.879949402225589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C17-478F-BAF9-BCF4DB73908E}"/>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Arkusz1!$A$4:$A$11</c:f>
              <c:strCache>
                <c:ptCount val="8"/>
                <c:pt idx="0">
                  <c:v>każdy indywidualnie</c:v>
                </c:pt>
                <c:pt idx="1">
                  <c:v>szkoła</c:v>
                </c:pt>
                <c:pt idx="2">
                  <c:v>władze centralne, rząd</c:v>
                </c:pt>
                <c:pt idx="3">
                  <c:v>rodzina</c:v>
                </c:pt>
                <c:pt idx="4">
                  <c:v>władze samorządowe i wojewódzkie</c:v>
                </c:pt>
                <c:pt idx="5">
                  <c:v>media</c:v>
                </c:pt>
                <c:pt idx="6">
                  <c:v>organizacje pozarządowe</c:v>
                </c:pt>
                <c:pt idx="7">
                  <c:v>wspólnoty mieszkaniowe/sąsiedzkie</c:v>
                </c:pt>
              </c:strCache>
            </c:strRef>
          </c:cat>
          <c:val>
            <c:numRef>
              <c:f>Arkusz1!$F$4:$F$11</c:f>
              <c:numCache>
                <c:formatCode>0</c:formatCode>
                <c:ptCount val="8"/>
                <c:pt idx="0">
                  <c:v>40.950639853747717</c:v>
                </c:pt>
                <c:pt idx="1">
                  <c:v>41.316270566727603</c:v>
                </c:pt>
                <c:pt idx="2">
                  <c:v>33.089579524680076</c:v>
                </c:pt>
                <c:pt idx="3">
                  <c:v>31.078610603290674</c:v>
                </c:pt>
                <c:pt idx="4">
                  <c:v>23.765996343692869</c:v>
                </c:pt>
                <c:pt idx="5">
                  <c:v>12.248628884826324</c:v>
                </c:pt>
                <c:pt idx="6">
                  <c:v>3.8391224862888484</c:v>
                </c:pt>
                <c:pt idx="7">
                  <c:v>2.7422303473491771</c:v>
                </c:pt>
              </c:numCache>
            </c:numRef>
          </c:val>
          <c:extLst>
            <c:ext xmlns:c16="http://schemas.microsoft.com/office/drawing/2014/chart" uri="{C3380CC4-5D6E-409C-BE32-E72D297353CC}">
              <c16:uniqueId val="{00000015-EC17-478F-BAF9-BCF4DB73908E}"/>
            </c:ext>
          </c:extLst>
        </c:ser>
        <c:dLbls>
          <c:showLegendKey val="0"/>
          <c:showVal val="1"/>
          <c:showCatName val="0"/>
          <c:showSerName val="0"/>
          <c:showPercent val="0"/>
          <c:showBubbleSize val="0"/>
        </c:dLbls>
        <c:gapWidth val="160"/>
        <c:axId val="662545640"/>
        <c:axId val="662536624"/>
      </c:barChart>
      <c:catAx>
        <c:axId val="662545640"/>
        <c:scaling>
          <c:orientation val="minMax"/>
        </c:scaling>
        <c:delete val="1"/>
        <c:axPos val="b"/>
        <c:numFmt formatCode="General" sourceLinked="1"/>
        <c:majorTickMark val="out"/>
        <c:minorTickMark val="none"/>
        <c:tickLblPos val="nextTo"/>
        <c:crossAx val="662536624"/>
        <c:crosses val="autoZero"/>
        <c:auto val="1"/>
        <c:lblAlgn val="ctr"/>
        <c:lblOffset val="100"/>
        <c:noMultiLvlLbl val="0"/>
      </c:catAx>
      <c:valAx>
        <c:axId val="662536624"/>
        <c:scaling>
          <c:orientation val="minMax"/>
          <c:min val="0"/>
        </c:scaling>
        <c:delete val="1"/>
        <c:axPos val="l"/>
        <c:numFmt formatCode="General" sourceLinked="1"/>
        <c:majorTickMark val="out"/>
        <c:minorTickMark val="none"/>
        <c:tickLblPos val="nextTo"/>
        <c:crossAx val="662545640"/>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35802936491752524"/>
          <c:y val="0"/>
          <c:w val="0.51316427978593504"/>
          <c:h val="0.25449128256597731"/>
        </c:manualLayout>
      </c:layout>
      <c:overlay val="0"/>
      <c:spPr>
        <a:noFill/>
        <a:ln>
          <a:noFill/>
        </a:ln>
        <a:effectLst/>
      </c:spPr>
      <c:txPr>
        <a:bodyPr rot="0" spcFirstLastPara="1" vertOverflow="ellipsis" vert="horz" wrap="square" anchor="ctr" anchorCtr="1"/>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3682869647411171"/>
          <c:y val="0.23954208526079476"/>
          <c:w val="0.56317130352588829"/>
          <c:h val="0.39440811525881464"/>
        </c:manualLayout>
      </c:layout>
      <c:barChart>
        <c:barDir val="bar"/>
        <c:grouping val="percentStacked"/>
        <c:varyColors val="0"/>
        <c:ser>
          <c:idx val="8"/>
          <c:order val="0"/>
          <c:tx>
            <c:strRef>
              <c:f>Arkusz1!$B$1</c:f>
              <c:strCache>
                <c:ptCount val="1"/>
                <c:pt idx="0">
                  <c:v>1- najważniejszy powód</c:v>
                </c:pt>
              </c:strCache>
            </c:strRef>
          </c:tx>
          <c:spPr>
            <a:solidFill>
              <a:srgbClr val="0094CF"/>
            </a:solidFill>
            <a:ln w="25527">
              <a:solidFill>
                <a:sysClr val="window" lastClr="FFFFFF"/>
              </a:solid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duża emisja np. z fabryk</c:v>
                </c:pt>
                <c:pt idx="1">
                  <c:v>emisja z pieców domowych</c:v>
                </c:pt>
                <c:pt idx="2">
                  <c:v>emisja z transportu samochodowego</c:v>
                </c:pt>
                <c:pt idx="3">
                  <c:v>emisja pochodząca z państw sąsiadujących z Polską</c:v>
                </c:pt>
              </c:strCache>
            </c:strRef>
          </c:cat>
          <c:val>
            <c:numRef>
              <c:f>Arkusz1!$B$2:$B$5</c:f>
              <c:numCache>
                <c:formatCode>0</c:formatCode>
                <c:ptCount val="4"/>
                <c:pt idx="0">
                  <c:v>36.3829787234043</c:v>
                </c:pt>
                <c:pt idx="1">
                  <c:v>37.659574468085104</c:v>
                </c:pt>
                <c:pt idx="2">
                  <c:v>20.638297872340424</c:v>
                </c:pt>
                <c:pt idx="3">
                  <c:v>5.3191489361702127</c:v>
                </c:pt>
              </c:numCache>
            </c:numRef>
          </c:val>
          <c:extLst>
            <c:ext xmlns:c16="http://schemas.microsoft.com/office/drawing/2014/chart" uri="{C3380CC4-5D6E-409C-BE32-E72D297353CC}">
              <c16:uniqueId val="{00000000-B64A-4BA7-90B0-854A71E0E75E}"/>
            </c:ext>
          </c:extLst>
        </c:ser>
        <c:ser>
          <c:idx val="0"/>
          <c:order val="1"/>
          <c:tx>
            <c:strRef>
              <c:f>Arkusz1!$C$1</c:f>
              <c:strCache>
                <c:ptCount val="1"/>
                <c:pt idx="0">
                  <c:v>2</c:v>
                </c:pt>
              </c:strCache>
            </c:strRef>
          </c:tx>
          <c:spPr>
            <a:solidFill>
              <a:srgbClr val="49CBFF"/>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duża emisja np. z fabryk</c:v>
                </c:pt>
                <c:pt idx="1">
                  <c:v>emisja z pieców domowych</c:v>
                </c:pt>
                <c:pt idx="2">
                  <c:v>emisja z transportu samochodowego</c:v>
                </c:pt>
                <c:pt idx="3">
                  <c:v>emisja pochodząca z państw sąsiadujących z Polską</c:v>
                </c:pt>
              </c:strCache>
            </c:strRef>
          </c:cat>
          <c:val>
            <c:numRef>
              <c:f>Arkusz1!$C$2:$C$5</c:f>
              <c:numCache>
                <c:formatCode>0</c:formatCode>
                <c:ptCount val="4"/>
                <c:pt idx="0">
                  <c:v>28.936170212765955</c:v>
                </c:pt>
                <c:pt idx="1">
                  <c:v>5.6382978723404253</c:v>
                </c:pt>
                <c:pt idx="2">
                  <c:v>39.255319148936167</c:v>
                </c:pt>
                <c:pt idx="3">
                  <c:v>26.170212765957444</c:v>
                </c:pt>
              </c:numCache>
            </c:numRef>
          </c:val>
          <c:extLst>
            <c:ext xmlns:c16="http://schemas.microsoft.com/office/drawing/2014/chart" uri="{C3380CC4-5D6E-409C-BE32-E72D297353CC}">
              <c16:uniqueId val="{00000001-B64A-4BA7-90B0-854A71E0E75E}"/>
            </c:ext>
          </c:extLst>
        </c:ser>
        <c:ser>
          <c:idx val="1"/>
          <c:order val="2"/>
          <c:tx>
            <c:strRef>
              <c:f>Arkusz1!$D$1</c:f>
              <c:strCache>
                <c:ptCount val="1"/>
                <c:pt idx="0">
                  <c:v>3</c:v>
                </c:pt>
              </c:strCache>
            </c:strRef>
          </c:tx>
          <c:spPr>
            <a:solidFill>
              <a:srgbClr val="635D8C">
                <a:lumMod val="40000"/>
                <a:lumOff val="60000"/>
              </a:srgbClr>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duża emisja np. z fabryk</c:v>
                </c:pt>
                <c:pt idx="1">
                  <c:v>emisja z pieców domowych</c:v>
                </c:pt>
                <c:pt idx="2">
                  <c:v>emisja z transportu samochodowego</c:v>
                </c:pt>
                <c:pt idx="3">
                  <c:v>emisja pochodząca z państw sąsiadujących z Polską</c:v>
                </c:pt>
              </c:strCache>
            </c:strRef>
          </c:cat>
          <c:val>
            <c:numRef>
              <c:f>Arkusz1!$D$2:$D$5</c:f>
              <c:numCache>
                <c:formatCode>0</c:formatCode>
                <c:ptCount val="4"/>
                <c:pt idx="0">
                  <c:v>28.510638297872344</c:v>
                </c:pt>
                <c:pt idx="1">
                  <c:v>27.659574468085108</c:v>
                </c:pt>
                <c:pt idx="2">
                  <c:v>32.978723404255319</c:v>
                </c:pt>
                <c:pt idx="3">
                  <c:v>10.851063829787234</c:v>
                </c:pt>
              </c:numCache>
            </c:numRef>
          </c:val>
          <c:extLst>
            <c:ext xmlns:c16="http://schemas.microsoft.com/office/drawing/2014/chart" uri="{C3380CC4-5D6E-409C-BE32-E72D297353CC}">
              <c16:uniqueId val="{00000002-B64A-4BA7-90B0-854A71E0E75E}"/>
            </c:ext>
          </c:extLst>
        </c:ser>
        <c:ser>
          <c:idx val="2"/>
          <c:order val="3"/>
          <c:tx>
            <c:strRef>
              <c:f>Arkusz1!$E$1</c:f>
              <c:strCache>
                <c:ptCount val="1"/>
                <c:pt idx="0">
                  <c:v>4 - najmniej ważny powód</c:v>
                </c:pt>
              </c:strCache>
            </c:strRef>
          </c:tx>
          <c:spPr>
            <a:solidFill>
              <a:srgbClr val="635D8C"/>
            </a:solidFill>
            <a:ln w="28575">
              <a:solidFill>
                <a:sysClr val="window" lastClr="FFFFFF"/>
              </a:solidFill>
            </a:ln>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Arkusz1!$A$2:$A$5</c:f>
              <c:strCache>
                <c:ptCount val="4"/>
                <c:pt idx="0">
                  <c:v>duża emisja np. z fabryk</c:v>
                </c:pt>
                <c:pt idx="1">
                  <c:v>emisja z pieców domowych</c:v>
                </c:pt>
                <c:pt idx="2">
                  <c:v>emisja z transportu samochodowego</c:v>
                </c:pt>
                <c:pt idx="3">
                  <c:v>emisja pochodząca z państw sąsiadujących z Polską</c:v>
                </c:pt>
              </c:strCache>
            </c:strRef>
          </c:cat>
          <c:val>
            <c:numRef>
              <c:f>Arkusz1!$E$2:$E$5</c:f>
              <c:numCache>
                <c:formatCode>0</c:formatCode>
                <c:ptCount val="4"/>
                <c:pt idx="0">
                  <c:v>6.1702127659574471</c:v>
                </c:pt>
                <c:pt idx="1">
                  <c:v>8.5106382978723403</c:v>
                </c:pt>
                <c:pt idx="2">
                  <c:v>7.127659574468086</c:v>
                </c:pt>
                <c:pt idx="3">
                  <c:v>78.191489361702125</c:v>
                </c:pt>
              </c:numCache>
            </c:numRef>
          </c:val>
          <c:extLst>
            <c:ext xmlns:c16="http://schemas.microsoft.com/office/drawing/2014/chart" uri="{C3380CC4-5D6E-409C-BE32-E72D297353CC}">
              <c16:uniqueId val="{00000003-B64A-4BA7-90B0-854A71E0E75E}"/>
            </c:ext>
          </c:extLst>
        </c:ser>
        <c:dLbls>
          <c:showLegendKey val="0"/>
          <c:showVal val="1"/>
          <c:showCatName val="0"/>
          <c:showSerName val="0"/>
          <c:showPercent val="0"/>
          <c:showBubbleSize val="0"/>
        </c:dLbls>
        <c:gapWidth val="30"/>
        <c:overlap val="100"/>
        <c:axId val="662546032"/>
        <c:axId val="662551128"/>
      </c:barChart>
      <c:catAx>
        <c:axId val="662546032"/>
        <c:scaling>
          <c:orientation val="maxMin"/>
        </c:scaling>
        <c:delete val="0"/>
        <c:axPos val="l"/>
        <c:numFmt formatCode="General" sourceLinked="1"/>
        <c:majorTickMark val="out"/>
        <c:minorTickMark val="none"/>
        <c:tickLblPos val="nextTo"/>
        <c:txPr>
          <a:bodyPr anchor="ctr" anchorCtr="0"/>
          <a:lstStyle/>
          <a:p>
            <a:pPr>
              <a:defRPr>
                <a:latin typeface="Calibri" panose="020F0502020204030204" pitchFamily="34" charset="0"/>
                <a:cs typeface="Calibri" panose="020F0502020204030204" pitchFamily="34" charset="0"/>
              </a:defRPr>
            </a:pPr>
            <a:endParaRPr lang="pl-PL"/>
          </a:p>
        </c:txPr>
        <c:crossAx val="662551128"/>
        <c:crosses val="autoZero"/>
        <c:auto val="1"/>
        <c:lblAlgn val="ctr"/>
        <c:lblOffset val="100"/>
        <c:tickLblSkip val="1"/>
        <c:tickMarkSkip val="1"/>
        <c:noMultiLvlLbl val="0"/>
      </c:catAx>
      <c:valAx>
        <c:axId val="662551128"/>
        <c:scaling>
          <c:orientation val="minMax"/>
        </c:scaling>
        <c:delete val="1"/>
        <c:axPos val="t"/>
        <c:numFmt formatCode="0%" sourceLinked="1"/>
        <c:majorTickMark val="out"/>
        <c:minorTickMark val="none"/>
        <c:tickLblPos val="nextTo"/>
        <c:crossAx val="662546032"/>
        <c:crosses val="autoZero"/>
        <c:crossBetween val="between"/>
      </c:valAx>
      <c:spPr>
        <a:noFill/>
        <a:ln w="25527">
          <a:noFill/>
        </a:ln>
      </c:spPr>
    </c:plotArea>
    <c:legend>
      <c:legendPos val="r"/>
      <c:layout>
        <c:manualLayout>
          <c:xMode val="edge"/>
          <c:yMode val="edge"/>
          <c:x val="0.18772623905667618"/>
          <c:y val="0.61180595089240908"/>
          <c:w val="0.75861553512179514"/>
          <c:h val="0.12471961847595556"/>
        </c:manualLayout>
      </c:layout>
      <c:overlay val="0"/>
      <c:txPr>
        <a:bodyPr/>
        <a:lstStyle/>
        <a:p>
          <a:pPr>
            <a:defRPr sz="900">
              <a:latin typeface="+mj-lt"/>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35527145967355828"/>
          <c:w val="0.95388930931863047"/>
          <c:h val="0.61917335962614206"/>
        </c:manualLayout>
      </c:layout>
      <c:barChart>
        <c:barDir val="col"/>
        <c:grouping val="clustered"/>
        <c:varyColors val="0"/>
        <c:ser>
          <c:idx val="0"/>
          <c:order val="0"/>
          <c:tx>
            <c:strRef>
              <c:f>Arkusz1!$B$3</c:f>
              <c:strCache>
                <c:ptCount val="1"/>
                <c:pt idx="0">
                  <c:v>2013</c:v>
                </c:pt>
              </c:strCache>
            </c:strRef>
          </c:tx>
          <c:spPr>
            <a:solidFill>
              <a:srgbClr val="595959">
                <a:lumMod val="20000"/>
                <a:lumOff val="80000"/>
              </a:srgbClr>
            </a:solidFill>
            <a:ln w="3175">
              <a:noFill/>
            </a:ln>
            <a:effectLst/>
          </c:spPr>
          <c:invertIfNegative val="0"/>
          <c:dPt>
            <c:idx val="0"/>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1-FC39-4849-8DB8-614CC44E744E}"/>
              </c:ext>
            </c:extLst>
          </c:dPt>
          <c:dPt>
            <c:idx val="1"/>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3-FC39-4849-8DB8-614CC44E744E}"/>
              </c:ext>
            </c:extLst>
          </c:dPt>
          <c:dPt>
            <c:idx val="2"/>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5-FC39-4849-8DB8-614CC44E744E}"/>
              </c:ext>
            </c:extLst>
          </c:dPt>
          <c:dPt>
            <c:idx val="3"/>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7-FC39-4849-8DB8-614CC44E744E}"/>
              </c:ext>
            </c:extLst>
          </c:dPt>
          <c:dPt>
            <c:idx val="4"/>
            <c:invertIfNegative val="0"/>
            <c:bubble3D val="0"/>
            <c:spPr>
              <a:solidFill>
                <a:srgbClr val="595959">
                  <a:lumMod val="20000"/>
                  <a:lumOff val="80000"/>
                </a:srgbClr>
              </a:solidFill>
              <a:ln w="3175" cap="rnd">
                <a:noFill/>
                <a:round/>
              </a:ln>
              <a:effectLst/>
            </c:spPr>
            <c:extLst>
              <c:ext xmlns:c16="http://schemas.microsoft.com/office/drawing/2014/chart" uri="{C3380CC4-5D6E-409C-BE32-E72D297353CC}">
                <c16:uniqueId val="{00000009-FC39-4849-8DB8-614CC44E744E}"/>
              </c:ext>
            </c:extLst>
          </c:dPt>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pieców domowych</c:v>
                </c:pt>
                <c:pt idx="2">
                  <c:v>emisja z transportu samochodowego</c:v>
                </c:pt>
                <c:pt idx="3">
                  <c:v>emisja pochodząca z państw sąsiadujących z Polską</c:v>
                </c:pt>
              </c:strCache>
            </c:strRef>
          </c:cat>
          <c:val>
            <c:numRef>
              <c:f>Arkusz1!$B$4:$B$7</c:f>
              <c:numCache>
                <c:formatCode>0.00</c:formatCode>
                <c:ptCount val="4"/>
                <c:pt idx="0">
                  <c:v>3.1964385430069293</c:v>
                </c:pt>
                <c:pt idx="1">
                  <c:v>2.2592624205308938</c:v>
                </c:pt>
                <c:pt idx="2">
                  <c:v>2.930282462900478</c:v>
                </c:pt>
                <c:pt idx="3">
                  <c:v>1.6140165735617196</c:v>
                </c:pt>
              </c:numCache>
            </c:numRef>
          </c:val>
          <c:extLst>
            <c:ext xmlns:c16="http://schemas.microsoft.com/office/drawing/2014/chart" uri="{C3380CC4-5D6E-409C-BE32-E72D297353CC}">
              <c16:uniqueId val="{0000000A-FC39-4849-8DB8-614CC44E744E}"/>
            </c:ext>
          </c:extLst>
        </c:ser>
        <c:ser>
          <c:idx val="1"/>
          <c:order val="1"/>
          <c:tx>
            <c:strRef>
              <c:f>Arkusz1!$C$3</c:f>
              <c:strCache>
                <c:ptCount val="1"/>
                <c:pt idx="0">
                  <c:v>2014</c:v>
                </c:pt>
              </c:strCache>
            </c:strRef>
          </c:tx>
          <c:spPr>
            <a:solidFill>
              <a:srgbClr val="004B88">
                <a:lumMod val="20000"/>
                <a:lumOff val="80000"/>
              </a:srgbClr>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pieców domowych</c:v>
                </c:pt>
                <c:pt idx="2">
                  <c:v>emisja z transportu samochodowego</c:v>
                </c:pt>
                <c:pt idx="3">
                  <c:v>emisja pochodząca z państw sąsiadujących z Polską</c:v>
                </c:pt>
              </c:strCache>
            </c:strRef>
          </c:cat>
          <c:val>
            <c:numRef>
              <c:f>Arkusz1!$C$4:$C$7</c:f>
              <c:numCache>
                <c:formatCode>0.00</c:formatCode>
                <c:ptCount val="4"/>
                <c:pt idx="0">
                  <c:v>3.0609999999999999</c:v>
                </c:pt>
                <c:pt idx="1">
                  <c:v>2.298</c:v>
                </c:pt>
                <c:pt idx="2">
                  <c:v>2.9119999999999999</c:v>
                </c:pt>
                <c:pt idx="3">
                  <c:v>1.7290000000000001</c:v>
                </c:pt>
              </c:numCache>
            </c:numRef>
          </c:val>
          <c:extLst>
            <c:ext xmlns:c16="http://schemas.microsoft.com/office/drawing/2014/chart" uri="{C3380CC4-5D6E-409C-BE32-E72D297353CC}">
              <c16:uniqueId val="{0000000B-FC39-4849-8DB8-614CC44E744E}"/>
            </c:ext>
          </c:extLst>
        </c:ser>
        <c:ser>
          <c:idx val="2"/>
          <c:order val="2"/>
          <c:tx>
            <c:strRef>
              <c:f>Arkusz1!$D$3</c:f>
              <c:strCache>
                <c:ptCount val="1"/>
                <c:pt idx="0">
                  <c:v>2018</c:v>
                </c:pt>
              </c:strCache>
            </c:strRef>
          </c:tx>
          <c:spPr>
            <a:solidFill>
              <a:srgbClr val="0094CF">
                <a:lumMod val="60000"/>
                <a:lumOff val="40000"/>
              </a:srgbClr>
            </a:solidFill>
            <a:ln>
              <a:noFill/>
            </a:ln>
            <a:effectLst/>
          </c:spPr>
          <c:invertIfNegative val="0"/>
          <c:dLbls>
            <c:numFmt formatCode="#,##0.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pieców domowych</c:v>
                </c:pt>
                <c:pt idx="2">
                  <c:v>emisja z transportu samochodowego</c:v>
                </c:pt>
                <c:pt idx="3">
                  <c:v>emisja pochodząca z państw sąsiadujących z Polską</c:v>
                </c:pt>
              </c:strCache>
            </c:strRef>
          </c:cat>
          <c:val>
            <c:numRef>
              <c:f>Arkusz1!$D$4:$D$7</c:f>
              <c:numCache>
                <c:formatCode>0.00</c:formatCode>
                <c:ptCount val="4"/>
                <c:pt idx="0">
                  <c:v>3.07</c:v>
                </c:pt>
                <c:pt idx="1">
                  <c:v>2.58</c:v>
                </c:pt>
                <c:pt idx="2">
                  <c:v>2.75</c:v>
                </c:pt>
                <c:pt idx="3">
                  <c:v>1.6</c:v>
                </c:pt>
              </c:numCache>
            </c:numRef>
          </c:val>
          <c:extLst>
            <c:ext xmlns:c16="http://schemas.microsoft.com/office/drawing/2014/chart" uri="{C3380CC4-5D6E-409C-BE32-E72D297353CC}">
              <c16:uniqueId val="{0000000C-FC39-4849-8DB8-614CC44E744E}"/>
            </c:ext>
          </c:extLst>
        </c:ser>
        <c:ser>
          <c:idx val="3"/>
          <c:order val="3"/>
          <c:tx>
            <c:strRef>
              <c:f>Arkusz1!$E$3</c:f>
              <c:strCache>
                <c:ptCount val="1"/>
                <c:pt idx="0">
                  <c:v>2020</c:v>
                </c:pt>
              </c:strCache>
            </c:strRef>
          </c:tx>
          <c:spPr>
            <a:solidFill>
              <a:srgbClr val="0094CF"/>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pieców domowych</c:v>
                </c:pt>
                <c:pt idx="2">
                  <c:v>emisja z transportu samochodowego</c:v>
                </c:pt>
                <c:pt idx="3">
                  <c:v>emisja pochodząca z państw sąsiadujących z Polską</c:v>
                </c:pt>
              </c:strCache>
            </c:strRef>
          </c:cat>
          <c:val>
            <c:numRef>
              <c:f>Arkusz1!$E$4:$E$7</c:f>
              <c:numCache>
                <c:formatCode>0.00</c:formatCode>
                <c:ptCount val="4"/>
                <c:pt idx="0">
                  <c:v>2.8669320560821618</c:v>
                </c:pt>
                <c:pt idx="1">
                  <c:v>2.9203714063237856</c:v>
                </c:pt>
                <c:pt idx="2">
                  <c:v>2.8172167849365564</c:v>
                </c:pt>
                <c:pt idx="3">
                  <c:v>1.3954797526575007</c:v>
                </c:pt>
              </c:numCache>
            </c:numRef>
          </c:val>
          <c:extLst>
            <c:ext xmlns:c16="http://schemas.microsoft.com/office/drawing/2014/chart" uri="{C3380CC4-5D6E-409C-BE32-E72D297353CC}">
              <c16:uniqueId val="{0000000D-FC39-4849-8DB8-614CC44E744E}"/>
            </c:ext>
          </c:extLst>
        </c:ser>
        <c:ser>
          <c:idx val="4"/>
          <c:order val="4"/>
          <c:tx>
            <c:strRef>
              <c:f>Arkusz1!$F$3</c:f>
              <c:strCache>
                <c:ptCount val="1"/>
                <c:pt idx="0">
                  <c:v>2022</c:v>
                </c:pt>
              </c:strCache>
            </c:strRef>
          </c:tx>
          <c:spPr>
            <a:solidFill>
              <a:srgbClr val="48AA48"/>
            </a:solidFill>
            <a:ln>
              <a:noFill/>
            </a:ln>
            <a:effectLst/>
          </c:spPr>
          <c:invertIfNegative val="0"/>
          <c:dLbls>
            <c:spPr>
              <a:solidFill>
                <a:srgbClr val="48AA48"/>
              </a:solid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bg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Arkusz1!$A$4:$A$7</c:f>
              <c:strCache>
                <c:ptCount val="4"/>
                <c:pt idx="0">
                  <c:v>emisja z dużych obiektów energetycznego spalania, fabryk itp.</c:v>
                </c:pt>
                <c:pt idx="1">
                  <c:v>emisja z pieców domowych</c:v>
                </c:pt>
                <c:pt idx="2">
                  <c:v>emisja z transportu samochodowego</c:v>
                </c:pt>
                <c:pt idx="3">
                  <c:v>emisja pochodząca z państw sąsiadujących z Polską</c:v>
                </c:pt>
              </c:strCache>
            </c:strRef>
          </c:cat>
          <c:val>
            <c:numRef>
              <c:f>Arkusz1!$F$4:$F$7</c:f>
              <c:numCache>
                <c:formatCode>0.00</c:formatCode>
                <c:ptCount val="4"/>
                <c:pt idx="0">
                  <c:v>2.74</c:v>
                </c:pt>
                <c:pt idx="1">
                  <c:v>2.71</c:v>
                </c:pt>
                <c:pt idx="2">
                  <c:v>2.5299999999999998</c:v>
                </c:pt>
                <c:pt idx="3">
                  <c:v>1.28</c:v>
                </c:pt>
              </c:numCache>
            </c:numRef>
          </c:val>
          <c:extLst>
            <c:ext xmlns:c16="http://schemas.microsoft.com/office/drawing/2014/chart" uri="{C3380CC4-5D6E-409C-BE32-E72D297353CC}">
              <c16:uniqueId val="{0000000A-CC54-4AC3-A2F1-0F2516921F39}"/>
            </c:ext>
          </c:extLst>
        </c:ser>
        <c:dLbls>
          <c:showLegendKey val="0"/>
          <c:showVal val="1"/>
          <c:showCatName val="0"/>
          <c:showSerName val="0"/>
          <c:showPercent val="0"/>
          <c:showBubbleSize val="0"/>
        </c:dLbls>
        <c:gapWidth val="231"/>
        <c:overlap val="-10"/>
        <c:axId val="671597712"/>
        <c:axId val="671607512"/>
      </c:barChart>
      <c:catAx>
        <c:axId val="671597712"/>
        <c:scaling>
          <c:orientation val="minMax"/>
        </c:scaling>
        <c:delete val="1"/>
        <c:axPos val="b"/>
        <c:numFmt formatCode="General" sourceLinked="1"/>
        <c:majorTickMark val="out"/>
        <c:minorTickMark val="none"/>
        <c:tickLblPos val="nextTo"/>
        <c:crossAx val="671607512"/>
        <c:crosses val="autoZero"/>
        <c:auto val="1"/>
        <c:lblAlgn val="ctr"/>
        <c:lblOffset val="100"/>
        <c:noMultiLvlLbl val="0"/>
      </c:catAx>
      <c:valAx>
        <c:axId val="671607512"/>
        <c:scaling>
          <c:orientation val="minMax"/>
          <c:min val="0"/>
        </c:scaling>
        <c:delete val="1"/>
        <c:axPos val="l"/>
        <c:numFmt formatCode="0.00" sourceLinked="1"/>
        <c:majorTickMark val="out"/>
        <c:minorTickMark val="none"/>
        <c:tickLblPos val="nextTo"/>
        <c:crossAx val="671597712"/>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950071703062969"/>
          <c:h val="0.15839662538050153"/>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9911307880234513"/>
          <c:w val="0.95388930931863047"/>
          <c:h val="0.77533174049735532"/>
        </c:manualLayout>
      </c:layout>
      <c:barChart>
        <c:barDir val="col"/>
        <c:grouping val="clustered"/>
        <c:varyColors val="0"/>
        <c:ser>
          <c:idx val="0"/>
          <c:order val="0"/>
          <c:tx>
            <c:strRef>
              <c:f>Arkusz1!$B$3</c:f>
              <c:strCache>
                <c:ptCount val="1"/>
                <c:pt idx="0">
                  <c:v>2013</c:v>
                </c:pt>
              </c:strCache>
            </c:strRef>
          </c:tx>
          <c:spPr>
            <a:solidFill>
              <a:srgbClr val="0094CF">
                <a:lumMod val="20000"/>
                <a:lumOff val="80000"/>
              </a:srgbClr>
            </a:solidFill>
            <a:ln w="3175">
              <a:noFill/>
            </a:ln>
            <a:effectLst/>
          </c:spPr>
          <c:invertIfNegative val="0"/>
          <c:dPt>
            <c:idx val="0"/>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1-7A3C-4B91-AAD4-496EB083904D}"/>
              </c:ext>
            </c:extLst>
          </c:dPt>
          <c:dPt>
            <c:idx val="1"/>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3-7A3C-4B91-AAD4-496EB083904D}"/>
              </c:ext>
            </c:extLst>
          </c:dPt>
          <c:dPt>
            <c:idx val="2"/>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5-7A3C-4B91-AAD4-496EB083904D}"/>
              </c:ext>
            </c:extLst>
          </c:dPt>
          <c:dPt>
            <c:idx val="3"/>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7-7A3C-4B91-AAD4-496EB083904D}"/>
              </c:ext>
            </c:extLst>
          </c:dPt>
          <c:dPt>
            <c:idx val="4"/>
            <c:invertIfNegative val="0"/>
            <c:bubble3D val="0"/>
            <c:spPr>
              <a:solidFill>
                <a:srgbClr val="0094CF">
                  <a:lumMod val="20000"/>
                  <a:lumOff val="80000"/>
                </a:srgbClr>
              </a:solidFill>
              <a:ln w="3175" cap="rnd">
                <a:noFill/>
                <a:round/>
              </a:ln>
              <a:effectLst/>
            </c:spPr>
            <c:extLst>
              <c:ext xmlns:c16="http://schemas.microsoft.com/office/drawing/2014/chart" uri="{C3380CC4-5D6E-409C-BE32-E72D297353CC}">
                <c16:uniqueId val="{00000009-7A3C-4B91-AAD4-496EB083904D}"/>
              </c:ext>
            </c:extLst>
          </c:dPt>
          <c:dLbls>
            <c:dLbl>
              <c:idx val="6"/>
              <c:numFmt formatCode="#,##0.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FEF3-496D-90CE-1AF8A8E16F14}"/>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podłączenie do sieci ciepłowniczej</c:v>
                </c:pt>
                <c:pt idx="1">
                  <c:v>gaz</c:v>
                </c:pt>
                <c:pt idx="2">
                  <c:v>węgiel</c:v>
                </c:pt>
                <c:pt idx="3">
                  <c:v>odnawialne źródła energii (pompy ciepła itp.)</c:v>
                </c:pt>
                <c:pt idx="4">
                  <c:v>pellet/brykiet</c:v>
                </c:pt>
                <c:pt idx="5">
                  <c:v>inny, jaki?</c:v>
                </c:pt>
              </c:strCache>
            </c:strRef>
          </c:cat>
          <c:val>
            <c:numRef>
              <c:f>Arkusz1!$B$4:$B$9</c:f>
              <c:numCache>
                <c:formatCode>0</c:formatCode>
                <c:ptCount val="6"/>
                <c:pt idx="0">
                  <c:v>39.393063048407498</c:v>
                </c:pt>
                <c:pt idx="1">
                  <c:v>16.226251505603802</c:v>
                </c:pt>
                <c:pt idx="2">
                  <c:v>32.055868815309005</c:v>
                </c:pt>
                <c:pt idx="3">
                  <c:v>0.43108664449857004</c:v>
                </c:pt>
                <c:pt idx="5">
                  <c:v>1.51195033775205</c:v>
                </c:pt>
              </c:numCache>
            </c:numRef>
          </c:val>
          <c:extLst>
            <c:ext xmlns:c16="http://schemas.microsoft.com/office/drawing/2014/chart" uri="{C3380CC4-5D6E-409C-BE32-E72D297353CC}">
              <c16:uniqueId val="{0000000A-7A3C-4B91-AAD4-496EB083904D}"/>
            </c:ext>
          </c:extLst>
        </c:ser>
        <c:ser>
          <c:idx val="1"/>
          <c:order val="1"/>
          <c:tx>
            <c:strRef>
              <c:f>Arkusz1!$C$3</c:f>
              <c:strCache>
                <c:ptCount val="1"/>
                <c:pt idx="0">
                  <c:v>2014</c:v>
                </c:pt>
              </c:strCache>
            </c:strRef>
          </c:tx>
          <c:spPr>
            <a:solidFill>
              <a:srgbClr val="42BE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podłączenie do sieci ciepłowniczej</c:v>
                </c:pt>
                <c:pt idx="1">
                  <c:v>gaz</c:v>
                </c:pt>
                <c:pt idx="2">
                  <c:v>węgiel</c:v>
                </c:pt>
                <c:pt idx="3">
                  <c:v>odnawialne źródła energii (pompy ciepła itp.)</c:v>
                </c:pt>
                <c:pt idx="4">
                  <c:v>pellet/brykiet</c:v>
                </c:pt>
                <c:pt idx="5">
                  <c:v>inny, jaki?</c:v>
                </c:pt>
              </c:strCache>
            </c:strRef>
          </c:cat>
          <c:val>
            <c:numRef>
              <c:f>Arkusz1!$C$4:$C$9</c:f>
              <c:numCache>
                <c:formatCode>0</c:formatCode>
                <c:ptCount val="6"/>
                <c:pt idx="0">
                  <c:v>35.199999999999996</c:v>
                </c:pt>
                <c:pt idx="1">
                  <c:v>9.8000000000000007</c:v>
                </c:pt>
                <c:pt idx="2">
                  <c:v>41.3</c:v>
                </c:pt>
                <c:pt idx="3">
                  <c:v>0.70000000000000007</c:v>
                </c:pt>
                <c:pt idx="5">
                  <c:v>0.3</c:v>
                </c:pt>
              </c:numCache>
            </c:numRef>
          </c:val>
          <c:extLst>
            <c:ext xmlns:c16="http://schemas.microsoft.com/office/drawing/2014/chart" uri="{C3380CC4-5D6E-409C-BE32-E72D297353CC}">
              <c16:uniqueId val="{0000000B-7A3C-4B91-AAD4-496EB083904D}"/>
            </c:ext>
          </c:extLst>
        </c:ser>
        <c:ser>
          <c:idx val="2"/>
          <c:order val="2"/>
          <c:tx>
            <c:strRef>
              <c:f>Arkusz1!$D$3</c:f>
              <c:strCache>
                <c:ptCount val="1"/>
                <c:pt idx="0">
                  <c:v>2018</c:v>
                </c:pt>
              </c:strCache>
            </c:strRef>
          </c:tx>
          <c:spPr>
            <a:solidFill>
              <a:srgbClr val="0094CF"/>
            </a:solidFill>
            <a:ln>
              <a:noFill/>
            </a:ln>
            <a:effectLst/>
          </c:spPr>
          <c:invertIfNegative val="0"/>
          <c:dLbls>
            <c:dLbl>
              <c:idx val="6"/>
              <c:delete val="1"/>
              <c:extLst>
                <c:ext xmlns:c15="http://schemas.microsoft.com/office/drawing/2012/chart" uri="{CE6537A1-D6FC-4f65-9D91-7224C49458BB}"/>
                <c:ext xmlns:c16="http://schemas.microsoft.com/office/drawing/2014/chart" uri="{C3380CC4-5D6E-409C-BE32-E72D297353CC}">
                  <c16:uniqueId val="{0000000A-B886-4C81-947D-BE69E0091EC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podłączenie do sieci ciepłowniczej</c:v>
                </c:pt>
                <c:pt idx="1">
                  <c:v>gaz</c:v>
                </c:pt>
                <c:pt idx="2">
                  <c:v>węgiel</c:v>
                </c:pt>
                <c:pt idx="3">
                  <c:v>odnawialne źródła energii (pompy ciepła itp.)</c:v>
                </c:pt>
                <c:pt idx="4">
                  <c:v>pellet/brykiet</c:v>
                </c:pt>
                <c:pt idx="5">
                  <c:v>inny, jaki?</c:v>
                </c:pt>
              </c:strCache>
            </c:strRef>
          </c:cat>
          <c:val>
            <c:numRef>
              <c:f>Arkusz1!$D$4:$D$9</c:f>
              <c:numCache>
                <c:formatCode>0</c:formatCode>
                <c:ptCount val="6"/>
                <c:pt idx="0">
                  <c:v>35</c:v>
                </c:pt>
                <c:pt idx="1">
                  <c:v>16</c:v>
                </c:pt>
                <c:pt idx="2">
                  <c:v>35</c:v>
                </c:pt>
                <c:pt idx="3">
                  <c:v>0</c:v>
                </c:pt>
                <c:pt idx="5">
                  <c:v>1</c:v>
                </c:pt>
              </c:numCache>
            </c:numRef>
          </c:val>
          <c:extLst>
            <c:ext xmlns:c16="http://schemas.microsoft.com/office/drawing/2014/chart" uri="{C3380CC4-5D6E-409C-BE32-E72D297353CC}">
              <c16:uniqueId val="{0000000C-7A3C-4B91-AAD4-496EB083904D}"/>
            </c:ext>
          </c:extLst>
        </c:ser>
        <c:ser>
          <c:idx val="3"/>
          <c:order val="3"/>
          <c:tx>
            <c:strRef>
              <c:f>Arkusz1!$E$3</c:f>
              <c:strCache>
                <c:ptCount val="1"/>
                <c:pt idx="0">
                  <c:v>2020</c:v>
                </c:pt>
              </c:strCache>
            </c:strRef>
          </c:tx>
          <c:spPr>
            <a:solidFill>
              <a:srgbClr val="004B88"/>
            </a:solidFill>
            <a:ln>
              <a:noFill/>
            </a:ln>
            <a:effectLst/>
          </c:spPr>
          <c:invertIfNegative val="0"/>
          <c:dLbls>
            <c:spPr>
              <a:noFill/>
              <a:ln>
                <a:noFill/>
              </a:ln>
              <a:effectLst/>
            </c:spPr>
            <c:txPr>
              <a:bodyPr rot="0" spcFirstLastPara="1" vertOverflow="clip" horzOverflow="clip" vert="horz" wrap="square" lIns="36576" tIns="18288" rIns="36576" bIns="18288" anchor="ctr" anchorCtr="0">
                <a:spAutoFit/>
              </a:bodyPr>
              <a:lstStyle/>
              <a:p>
                <a:pPr algn="ctr">
                  <a:defRPr lang="en-US" sz="1050" b="0"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oundRec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podłączenie do sieci ciepłowniczej</c:v>
                </c:pt>
                <c:pt idx="1">
                  <c:v>gaz</c:v>
                </c:pt>
                <c:pt idx="2">
                  <c:v>węgiel</c:v>
                </c:pt>
                <c:pt idx="3">
                  <c:v>odnawialne źródła energii (pompy ciepła itp.)</c:v>
                </c:pt>
                <c:pt idx="4">
                  <c:v>pellet/brykiet</c:v>
                </c:pt>
                <c:pt idx="5">
                  <c:v>inny, jaki?</c:v>
                </c:pt>
              </c:strCache>
            </c:strRef>
          </c:cat>
          <c:val>
            <c:numRef>
              <c:f>Arkusz1!$E$4:$E$9</c:f>
              <c:numCache>
                <c:formatCode>0</c:formatCode>
                <c:ptCount val="6"/>
                <c:pt idx="0">
                  <c:v>31.125103478415379</c:v>
                </c:pt>
                <c:pt idx="1">
                  <c:v>28.166917861836026</c:v>
                </c:pt>
                <c:pt idx="2">
                  <c:v>14.198277035833454</c:v>
                </c:pt>
                <c:pt idx="3">
                  <c:v>3.6719155783047226</c:v>
                </c:pt>
                <c:pt idx="4">
                  <c:v>5.3342369205755853</c:v>
                </c:pt>
                <c:pt idx="5">
                  <c:v>2.7308245809468574</c:v>
                </c:pt>
              </c:numCache>
            </c:numRef>
          </c:val>
          <c:extLst>
            <c:ext xmlns:c16="http://schemas.microsoft.com/office/drawing/2014/chart" uri="{C3380CC4-5D6E-409C-BE32-E72D297353CC}">
              <c16:uniqueId val="{0000000D-7A3C-4B91-AAD4-496EB083904D}"/>
            </c:ext>
          </c:extLst>
        </c:ser>
        <c:ser>
          <c:idx val="4"/>
          <c:order val="4"/>
          <c:tx>
            <c:strRef>
              <c:f>Arkusz1!$F$3</c:f>
              <c:strCache>
                <c:ptCount val="1"/>
                <c:pt idx="0">
                  <c:v>2022</c:v>
                </c:pt>
              </c:strCache>
            </c:strRef>
          </c:tx>
          <c:spPr>
            <a:solidFill>
              <a:srgbClr val="48AA4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Arkusz1!$A$4:$A$9</c:f>
              <c:strCache>
                <c:ptCount val="6"/>
                <c:pt idx="0">
                  <c:v>podłączenie do sieci ciepłowniczej</c:v>
                </c:pt>
                <c:pt idx="1">
                  <c:v>gaz</c:v>
                </c:pt>
                <c:pt idx="2">
                  <c:v>węgiel</c:v>
                </c:pt>
                <c:pt idx="3">
                  <c:v>odnawialne źródła energii (pompy ciepła itp.)</c:v>
                </c:pt>
                <c:pt idx="4">
                  <c:v>pellet/brykiet</c:v>
                </c:pt>
                <c:pt idx="5">
                  <c:v>inny, jaki?</c:v>
                </c:pt>
              </c:strCache>
            </c:strRef>
          </c:cat>
          <c:val>
            <c:numRef>
              <c:f>Arkusz1!$F$4:$F$9</c:f>
              <c:numCache>
                <c:formatCode>0</c:formatCode>
                <c:ptCount val="6"/>
                <c:pt idx="0">
                  <c:v>36.299999999999997</c:v>
                </c:pt>
                <c:pt idx="1">
                  <c:v>29.4</c:v>
                </c:pt>
                <c:pt idx="2">
                  <c:v>14.8</c:v>
                </c:pt>
                <c:pt idx="3">
                  <c:v>7.3</c:v>
                </c:pt>
                <c:pt idx="4">
                  <c:v>4.4000000000000004</c:v>
                </c:pt>
                <c:pt idx="5">
                  <c:v>7.4</c:v>
                </c:pt>
              </c:numCache>
            </c:numRef>
          </c:val>
          <c:extLst>
            <c:ext xmlns:c16="http://schemas.microsoft.com/office/drawing/2014/chart" uri="{C3380CC4-5D6E-409C-BE32-E72D297353CC}">
              <c16:uniqueId val="{0000000A-0517-4AB8-9F5A-522268081829}"/>
            </c:ext>
          </c:extLst>
        </c:ser>
        <c:dLbls>
          <c:showLegendKey val="0"/>
          <c:showVal val="1"/>
          <c:showCatName val="0"/>
          <c:showSerName val="0"/>
          <c:showPercent val="0"/>
          <c:showBubbleSize val="0"/>
        </c:dLbls>
        <c:gapWidth val="231"/>
        <c:overlap val="-10"/>
        <c:axId val="671607904"/>
        <c:axId val="671605944"/>
      </c:barChart>
      <c:catAx>
        <c:axId val="671607904"/>
        <c:scaling>
          <c:orientation val="minMax"/>
        </c:scaling>
        <c:delete val="1"/>
        <c:axPos val="b"/>
        <c:numFmt formatCode="General" sourceLinked="1"/>
        <c:majorTickMark val="out"/>
        <c:minorTickMark val="none"/>
        <c:tickLblPos val="nextTo"/>
        <c:crossAx val="671605944"/>
        <c:crosses val="autoZero"/>
        <c:auto val="1"/>
        <c:lblAlgn val="ctr"/>
        <c:lblOffset val="100"/>
        <c:noMultiLvlLbl val="0"/>
      </c:catAx>
      <c:valAx>
        <c:axId val="671605944"/>
        <c:scaling>
          <c:orientation val="minMax"/>
          <c:min val="0"/>
        </c:scaling>
        <c:delete val="1"/>
        <c:axPos val="l"/>
        <c:numFmt formatCode="0" sourceLinked="1"/>
        <c:majorTickMark val="out"/>
        <c:minorTickMark val="none"/>
        <c:tickLblPos val="nextTo"/>
        <c:crossAx val="671607904"/>
        <c:crosses val="autoZero"/>
        <c:crossBetween val="between"/>
      </c:valAx>
      <c:spPr>
        <a:noFill/>
        <a:ln>
          <a:noFill/>
        </a:ln>
        <a:effectLst/>
      </c:spPr>
    </c:plotArea>
    <c:legend>
      <c:legendPos val="r"/>
      <c:legendEntry>
        <c:idx val="4"/>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8025796633667281"/>
          <c:y val="4.3500714317003053E-3"/>
          <c:w val="0.41974203366332713"/>
          <c:h val="0.17303647358717777"/>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8198-4E8F-A8C0-192D72A90A8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8198-4E8F-A8C0-192D72A90A8F}"/>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8198-4E8F-A8C0-192D72A90A8F}"/>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8198-4E8F-A8C0-192D72A90A8F}"/>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8198-4E8F-A8C0-192D72A90A8F}"/>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A-9400-4CF6-B627-A961A55D8D8C}"/>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B-9400-4CF6-B627-A961A55D8D8C}"/>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C-9400-4CF6-B627-A961A55D8D8C}"/>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0D-9400-4CF6-B627-A961A55D8D8C}"/>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0E-9400-4CF6-B627-A961A55D8D8C}"/>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0F-9400-4CF6-B627-A961A55D8D8C}"/>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0-9400-4CF6-B627-A961A55D8D8C}"/>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6-9400-4CF6-B627-A961A55D8D8C}"/>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1-9400-4CF6-B627-A961A55D8D8C}"/>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2-9400-4CF6-B627-A961A55D8D8C}"/>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3-9400-4CF6-B627-A961A55D8D8C}"/>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8198-4E8F-A8C0-192D72A90A8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&lt; 20 k</c:v>
                </c:pt>
                <c:pt idx="4">
                  <c:v>20-100 k</c:v>
                </c:pt>
                <c:pt idx="5">
                  <c:v>100-500 k</c:v>
                </c:pt>
                <c:pt idx="6">
                  <c:v>&gt; 500 tys.</c:v>
                </c:pt>
                <c:pt idx="8">
                  <c:v>podst., gim.*</c:v>
                </c:pt>
                <c:pt idx="9">
                  <c:v>zawodowe</c:v>
                </c:pt>
                <c:pt idx="10">
                  <c:v>średnie </c:v>
                </c:pt>
                <c:pt idx="11">
                  <c:v>wyższe</c:v>
                </c:pt>
                <c:pt idx="13">
                  <c:v>&lt; 2000 zł</c:v>
                </c:pt>
                <c:pt idx="14">
                  <c:v>od 2000 zł do 4500 zł</c:v>
                </c:pt>
                <c:pt idx="15">
                  <c:v>&gt; 4500 zł</c:v>
                </c:pt>
              </c:strCache>
            </c:strRef>
          </c:cat>
          <c:val>
            <c:numRef>
              <c:f>Arkusz1!$B$4:$B$19</c:f>
              <c:numCache>
                <c:formatCode>General</c:formatCode>
                <c:ptCount val="16"/>
                <c:pt idx="0" formatCode="0">
                  <c:v>36.299999999999997</c:v>
                </c:pt>
                <c:pt idx="2" formatCode="0">
                  <c:v>4</c:v>
                </c:pt>
                <c:pt idx="3" formatCode="0">
                  <c:v>26.5</c:v>
                </c:pt>
                <c:pt idx="4" formatCode="0">
                  <c:v>45.1</c:v>
                </c:pt>
                <c:pt idx="5" formatCode="0">
                  <c:v>51.9</c:v>
                </c:pt>
                <c:pt idx="6" formatCode="0">
                  <c:v>66.400000000000006</c:v>
                </c:pt>
                <c:pt idx="8" formatCode="0">
                  <c:v>37.5</c:v>
                </c:pt>
                <c:pt idx="9" formatCode="0">
                  <c:v>23.7</c:v>
                </c:pt>
                <c:pt idx="10" formatCode="0">
                  <c:v>31.2</c:v>
                </c:pt>
                <c:pt idx="11" formatCode="0">
                  <c:v>41.7</c:v>
                </c:pt>
                <c:pt idx="13" formatCode="0">
                  <c:v>26.3</c:v>
                </c:pt>
                <c:pt idx="14" formatCode="0">
                  <c:v>34.4</c:v>
                </c:pt>
                <c:pt idx="15" formatCode="0">
                  <c:v>49.2</c:v>
                </c:pt>
              </c:numCache>
            </c:numRef>
          </c:val>
          <c:extLst>
            <c:ext xmlns:c16="http://schemas.microsoft.com/office/drawing/2014/chart" uri="{C3380CC4-5D6E-409C-BE32-E72D297353CC}">
              <c16:uniqueId val="{0000000A-8198-4E8F-A8C0-192D72A90A8F}"/>
            </c:ext>
          </c:extLst>
        </c:ser>
        <c:dLbls>
          <c:showLegendKey val="0"/>
          <c:showVal val="1"/>
          <c:showCatName val="0"/>
          <c:showSerName val="0"/>
          <c:showPercent val="0"/>
          <c:showBubbleSize val="0"/>
        </c:dLbls>
        <c:gapWidth val="26"/>
        <c:overlap val="-10"/>
        <c:axId val="674685576"/>
        <c:axId val="674686360"/>
      </c:barChart>
      <c:catAx>
        <c:axId val="674685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86360"/>
        <c:crosses val="autoZero"/>
        <c:auto val="1"/>
        <c:lblAlgn val="ctr"/>
        <c:lblOffset val="100"/>
        <c:tickMarkSkip val="1"/>
        <c:noMultiLvlLbl val="0"/>
      </c:catAx>
      <c:valAx>
        <c:axId val="674686360"/>
        <c:scaling>
          <c:orientation val="minMax"/>
          <c:min val="0"/>
        </c:scaling>
        <c:delete val="1"/>
        <c:axPos val="l"/>
        <c:numFmt formatCode="0" sourceLinked="1"/>
        <c:majorTickMark val="out"/>
        <c:minorTickMark val="none"/>
        <c:tickLblPos val="nextTo"/>
        <c:crossAx val="67468557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4142187273330496"/>
          <c:w val="0.8751471544286894"/>
          <c:h val="0.21111934578058897"/>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2723-420D-BBB0-D8EF4D300DF1}"/>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2723-420D-BBB0-D8EF4D300DF1}"/>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2723-420D-BBB0-D8EF4D300DF1}"/>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2723-420D-BBB0-D8EF4D300DF1}"/>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2723-420D-BBB0-D8EF4D300DF1}"/>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B-2723-420D-BBB0-D8EF4D300DF1}"/>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D-2723-420D-BBB0-D8EF4D300DF1}"/>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2723-420D-BBB0-D8EF4D300DF1}"/>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2723-420D-BBB0-D8EF4D300DF1}"/>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2723-420D-BBB0-D8EF4D300DF1}"/>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2723-420D-BBB0-D8EF4D300DF1}"/>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2723-420D-BBB0-D8EF4D300DF1}"/>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F-DA23-44CF-80CE-1F3EE620024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9-2723-420D-BBB0-D8EF4D300DF1}"/>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B-2723-420D-BBB0-D8EF4D300DF1}"/>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D-2723-420D-BBB0-D8EF4D300DF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2723-420D-BBB0-D8EF4D300DF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&lt; 20 k</c:v>
                </c:pt>
                <c:pt idx="4">
                  <c:v>20-100 k</c:v>
                </c:pt>
                <c:pt idx="5">
                  <c:v>100-500 k</c:v>
                </c:pt>
                <c:pt idx="6">
                  <c:v>&gt; 500 tys.</c:v>
                </c:pt>
                <c:pt idx="8">
                  <c:v>podst., gim.*</c:v>
                </c:pt>
                <c:pt idx="9">
                  <c:v>zawodowe</c:v>
                </c:pt>
                <c:pt idx="10">
                  <c:v>średnie </c:v>
                </c:pt>
                <c:pt idx="11">
                  <c:v>wyższe</c:v>
                </c:pt>
                <c:pt idx="13">
                  <c:v>&lt; 2000 zł</c:v>
                </c:pt>
                <c:pt idx="14">
                  <c:v>od 2000 do 4500 zł</c:v>
                </c:pt>
                <c:pt idx="15">
                  <c:v>&gt; 4500 zł</c:v>
                </c:pt>
              </c:strCache>
            </c:strRef>
          </c:cat>
          <c:val>
            <c:numRef>
              <c:f>Arkusz1!$B$4:$B$19</c:f>
              <c:numCache>
                <c:formatCode>General</c:formatCode>
                <c:ptCount val="16"/>
                <c:pt idx="0" formatCode="0">
                  <c:v>29.4</c:v>
                </c:pt>
                <c:pt idx="2" formatCode="0">
                  <c:v>22</c:v>
                </c:pt>
                <c:pt idx="3" formatCode="0">
                  <c:v>39.799999999999997</c:v>
                </c:pt>
                <c:pt idx="4" formatCode="0">
                  <c:v>34.299999999999997</c:v>
                </c:pt>
                <c:pt idx="5" formatCode="0">
                  <c:v>33.299999999999997</c:v>
                </c:pt>
                <c:pt idx="6" formatCode="0">
                  <c:v>25.2</c:v>
                </c:pt>
                <c:pt idx="8" formatCode="0">
                  <c:v>25</c:v>
                </c:pt>
                <c:pt idx="9" formatCode="0">
                  <c:v>20.399999999999999</c:v>
                </c:pt>
                <c:pt idx="10" formatCode="0">
                  <c:v>29.7</c:v>
                </c:pt>
                <c:pt idx="11" formatCode="0">
                  <c:v>30.7</c:v>
                </c:pt>
                <c:pt idx="13" formatCode="0">
                  <c:v>23.9</c:v>
                </c:pt>
                <c:pt idx="14" formatCode="0">
                  <c:v>31.5</c:v>
                </c:pt>
                <c:pt idx="15" formatCode="0">
                  <c:v>28.3</c:v>
                </c:pt>
              </c:numCache>
            </c:numRef>
          </c:val>
          <c:extLst>
            <c:ext xmlns:c16="http://schemas.microsoft.com/office/drawing/2014/chart" uri="{C3380CC4-5D6E-409C-BE32-E72D297353CC}">
              <c16:uniqueId val="{0000001E-2723-420D-BBB0-D8EF4D300DF1}"/>
            </c:ext>
          </c:extLst>
        </c:ser>
        <c:dLbls>
          <c:showLegendKey val="0"/>
          <c:showVal val="1"/>
          <c:showCatName val="0"/>
          <c:showSerName val="0"/>
          <c:showPercent val="0"/>
          <c:showBubbleSize val="0"/>
        </c:dLbls>
        <c:gapWidth val="26"/>
        <c:overlap val="-10"/>
        <c:axId val="674682048"/>
        <c:axId val="674678520"/>
      </c:barChart>
      <c:catAx>
        <c:axId val="6746820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78520"/>
        <c:crosses val="autoZero"/>
        <c:auto val="1"/>
        <c:lblAlgn val="ctr"/>
        <c:lblOffset val="100"/>
        <c:noMultiLvlLbl val="0"/>
      </c:catAx>
      <c:valAx>
        <c:axId val="674678520"/>
        <c:scaling>
          <c:orientation val="minMax"/>
          <c:min val="0"/>
        </c:scaling>
        <c:delete val="1"/>
        <c:axPos val="l"/>
        <c:numFmt formatCode="0" sourceLinked="1"/>
        <c:majorTickMark val="out"/>
        <c:minorTickMark val="none"/>
        <c:tickLblPos val="nextTo"/>
        <c:crossAx val="67468204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510913503649342"/>
          <c:y val="0.15668054220503583"/>
          <c:w val="0.45079790970698486"/>
          <c:h val="0.6498902476358247"/>
        </c:manualLayout>
      </c:layout>
      <c:doughnutChart>
        <c:varyColors val="1"/>
        <c:ser>
          <c:idx val="0"/>
          <c:order val="0"/>
          <c:tx>
            <c:strRef>
              <c:f>Arkusz1!$B$1</c:f>
              <c:strCache>
                <c:ptCount val="1"/>
                <c:pt idx="0">
                  <c:v>wynik</c:v>
                </c:pt>
              </c:strCache>
            </c:strRef>
          </c:tx>
          <c:spPr>
            <a:ln w="3175">
              <a:solidFill>
                <a:schemeClr val="bg1"/>
              </a:solidFill>
            </a:ln>
          </c:spPr>
          <c:dPt>
            <c:idx val="0"/>
            <c:bubble3D val="0"/>
            <c:spPr>
              <a:solidFill>
                <a:srgbClr val="991786"/>
              </a:solidFill>
              <a:ln w="3175">
                <a:solidFill>
                  <a:schemeClr val="bg1"/>
                </a:solidFill>
              </a:ln>
              <a:effectLst/>
            </c:spPr>
            <c:extLst>
              <c:ext xmlns:c16="http://schemas.microsoft.com/office/drawing/2014/chart" uri="{C3380CC4-5D6E-409C-BE32-E72D297353CC}">
                <c16:uniqueId val="{00000001-678B-4FEC-95D6-EE0744E0A76E}"/>
              </c:ext>
            </c:extLst>
          </c:dPt>
          <c:dPt>
            <c:idx val="1"/>
            <c:bubble3D val="0"/>
            <c:spPr>
              <a:solidFill>
                <a:schemeClr val="tx2"/>
              </a:solidFill>
              <a:ln w="3175">
                <a:solidFill>
                  <a:schemeClr val="bg1"/>
                </a:solidFill>
              </a:ln>
              <a:effectLst/>
            </c:spPr>
            <c:extLst>
              <c:ext xmlns:c16="http://schemas.microsoft.com/office/drawing/2014/chart" uri="{C3380CC4-5D6E-409C-BE32-E72D297353CC}">
                <c16:uniqueId val="{00000003-678B-4FEC-95D6-EE0744E0A76E}"/>
              </c:ext>
            </c:extLst>
          </c:dPt>
          <c:dPt>
            <c:idx val="2"/>
            <c:bubble3D val="0"/>
            <c:spPr>
              <a:solidFill>
                <a:schemeClr val="accent3"/>
              </a:solidFill>
              <a:ln w="3175">
                <a:solidFill>
                  <a:schemeClr val="bg1"/>
                </a:solidFill>
              </a:ln>
              <a:effectLst/>
            </c:spPr>
            <c:extLst>
              <c:ext xmlns:c16="http://schemas.microsoft.com/office/drawing/2014/chart" uri="{C3380CC4-5D6E-409C-BE32-E72D297353CC}">
                <c16:uniqueId val="{00000005-678B-4FEC-95D6-EE0744E0A76E}"/>
              </c:ext>
            </c:extLst>
          </c:dPt>
          <c:dPt>
            <c:idx val="3"/>
            <c:bubble3D val="0"/>
            <c:spPr>
              <a:solidFill>
                <a:schemeClr val="accent4"/>
              </a:solidFill>
              <a:ln w="3175">
                <a:solidFill>
                  <a:schemeClr val="bg1"/>
                </a:solidFill>
              </a:ln>
              <a:effectLst/>
            </c:spPr>
            <c:extLst>
              <c:ext xmlns:c16="http://schemas.microsoft.com/office/drawing/2014/chart" uri="{C3380CC4-5D6E-409C-BE32-E72D297353CC}">
                <c16:uniqueId val="{00000007-678B-4FEC-95D6-EE0744E0A76E}"/>
              </c:ext>
            </c:extLst>
          </c:dPt>
          <c:dPt>
            <c:idx val="4"/>
            <c:bubble3D val="0"/>
            <c:spPr>
              <a:solidFill>
                <a:schemeClr val="accent5"/>
              </a:solidFill>
              <a:ln w="3175">
                <a:solidFill>
                  <a:schemeClr val="bg1"/>
                </a:solidFill>
              </a:ln>
              <a:effectLst/>
            </c:spPr>
            <c:extLst>
              <c:ext xmlns:c16="http://schemas.microsoft.com/office/drawing/2014/chart" uri="{C3380CC4-5D6E-409C-BE32-E72D297353CC}">
                <c16:uniqueId val="{00000009-678B-4FEC-95D6-EE0744E0A76E}"/>
              </c:ext>
            </c:extLst>
          </c:dPt>
          <c:dPt>
            <c:idx val="5"/>
            <c:bubble3D val="0"/>
            <c:spPr>
              <a:solidFill>
                <a:schemeClr val="tx1"/>
              </a:solidFill>
              <a:ln w="3175">
                <a:solidFill>
                  <a:schemeClr val="bg1"/>
                </a:solidFill>
              </a:ln>
              <a:effectLst/>
            </c:spPr>
            <c:extLst>
              <c:ext xmlns:c16="http://schemas.microsoft.com/office/drawing/2014/chart" uri="{C3380CC4-5D6E-409C-BE32-E72D297353CC}">
                <c16:uniqueId val="{0000000B-678B-4FEC-95D6-EE0744E0A76E}"/>
              </c:ext>
            </c:extLst>
          </c:dPt>
          <c:dPt>
            <c:idx val="6"/>
            <c:bubble3D val="0"/>
            <c:spPr>
              <a:solidFill>
                <a:schemeClr val="bg1">
                  <a:lumMod val="85000"/>
                </a:schemeClr>
              </a:solidFill>
              <a:ln w="3175">
                <a:solidFill>
                  <a:schemeClr val="bg1"/>
                </a:solidFill>
              </a:ln>
              <a:effectLst/>
            </c:spPr>
            <c:extLst>
              <c:ext xmlns:c16="http://schemas.microsoft.com/office/drawing/2014/chart" uri="{C3380CC4-5D6E-409C-BE32-E72D297353CC}">
                <c16:uniqueId val="{0000000D-678B-4FEC-95D6-EE0744E0A76E}"/>
              </c:ext>
            </c:extLst>
          </c:dPt>
          <c:dLbls>
            <c:dLbl>
              <c:idx val="0"/>
              <c:layout>
                <c:manualLayout>
                  <c:x val="2.0392319321240662E-2"/>
                  <c:y val="-7.349617848807365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8B-4FEC-95D6-EE0744E0A76E}"/>
                </c:ext>
              </c:extLst>
            </c:dLbl>
            <c:dLbl>
              <c:idx val="4"/>
              <c:layout>
                <c:manualLayout>
                  <c:x val="0"/>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11702622179296658"/>
                      <c:h val="0.10311513841876734"/>
                    </c:manualLayout>
                  </c15:layout>
                </c:ext>
                <c:ext xmlns:c16="http://schemas.microsoft.com/office/drawing/2014/chart" uri="{C3380CC4-5D6E-409C-BE32-E72D297353CC}">
                  <c16:uniqueId val="{00000009-678B-4FEC-95D6-EE0744E0A76E}"/>
                </c:ext>
              </c:extLst>
            </c:dLbl>
            <c:dLbl>
              <c:idx val="6"/>
              <c:layout>
                <c:manualLayout>
                  <c:x val="-1.5294239490930636E-2"/>
                  <c:y val="-0.13229312127853257"/>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78B-4FEC-95D6-EE0744E0A76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1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6"/>
                <c:pt idx="0">
                  <c:v>1.    15 – 24</c:v>
                </c:pt>
                <c:pt idx="1">
                  <c:v>2.    25 – 34</c:v>
                </c:pt>
                <c:pt idx="2">
                  <c:v>3.    35 – 44</c:v>
                </c:pt>
                <c:pt idx="3">
                  <c:v>4.    45 – 59 </c:v>
                </c:pt>
                <c:pt idx="4">
                  <c:v>5.    60 i więcej</c:v>
                </c:pt>
                <c:pt idx="5">
                  <c:v>odmowa</c:v>
                </c:pt>
              </c:strCache>
            </c:strRef>
          </c:cat>
          <c:val>
            <c:numRef>
              <c:f>Arkusz1!$B$2:$B$7</c:f>
              <c:numCache>
                <c:formatCode>###0%</c:formatCode>
                <c:ptCount val="6"/>
                <c:pt idx="0">
                  <c:v>2.9000000000000001E-2</c:v>
                </c:pt>
                <c:pt idx="1">
                  <c:v>0.246</c:v>
                </c:pt>
                <c:pt idx="2">
                  <c:v>0.21099999999999999</c:v>
                </c:pt>
                <c:pt idx="3">
                  <c:v>0.21099999999999999</c:v>
                </c:pt>
                <c:pt idx="4">
                  <c:v>0.30299999999999999</c:v>
                </c:pt>
              </c:numCache>
            </c:numRef>
          </c:val>
          <c:extLst>
            <c:ext xmlns:c16="http://schemas.microsoft.com/office/drawing/2014/chart" uri="{C3380CC4-5D6E-409C-BE32-E72D297353CC}">
              <c16:uniqueId val="{0000000E-678B-4FEC-95D6-EE0744E0A76E}"/>
            </c:ext>
          </c:extLst>
        </c:ser>
        <c:dLbls>
          <c:showLegendKey val="0"/>
          <c:showVal val="1"/>
          <c:showCatName val="0"/>
          <c:showSerName val="0"/>
          <c:showPercent val="0"/>
          <c:showBubbleSize val="0"/>
          <c:showLeaderLines val="1"/>
        </c:dLbls>
        <c:firstSliceAng val="0"/>
        <c:holeSize val="55"/>
      </c:doughnutChart>
      <c:spPr>
        <a:noFill/>
        <a:ln>
          <a:noFill/>
        </a:ln>
        <a:effectLst/>
      </c:spPr>
    </c:plotArea>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6969015388215964"/>
          <c:w val="0.8751471544286894"/>
          <c:h val="0.25564791923147895"/>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2723-420D-BBB0-D8EF4D300DF1}"/>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2723-420D-BBB0-D8EF4D300DF1}"/>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2723-420D-BBB0-D8EF4D300DF1}"/>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2723-420D-BBB0-D8EF4D300DF1}"/>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2723-420D-BBB0-D8EF4D300DF1}"/>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B-2723-420D-BBB0-D8EF4D300DF1}"/>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D-2723-420D-BBB0-D8EF4D300DF1}"/>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2723-420D-BBB0-D8EF4D300DF1}"/>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2723-420D-BBB0-D8EF4D300DF1}"/>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2723-420D-BBB0-D8EF4D300DF1}"/>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2723-420D-BBB0-D8EF4D300DF1}"/>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2723-420D-BBB0-D8EF4D300DF1}"/>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20-CB6F-4EDB-B92D-1095972A1B7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9-2723-420D-BBB0-D8EF4D300DF1}"/>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B-2723-420D-BBB0-D8EF4D300DF1}"/>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D-2723-420D-BBB0-D8EF4D300DF1}"/>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2723-420D-BBB0-D8EF4D300DF1}"/>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00" b="0"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&lt; 20 k</c:v>
                </c:pt>
                <c:pt idx="4">
                  <c:v>20-100 k</c:v>
                </c:pt>
                <c:pt idx="5">
                  <c:v>100-500 k</c:v>
                </c:pt>
                <c:pt idx="6">
                  <c:v>&gt; 500 tys.</c:v>
                </c:pt>
                <c:pt idx="8">
                  <c:v>podst., gim.*</c:v>
                </c:pt>
                <c:pt idx="9">
                  <c:v>zawodowe</c:v>
                </c:pt>
                <c:pt idx="10">
                  <c:v>średnie </c:v>
                </c:pt>
                <c:pt idx="11">
                  <c:v>wyższe</c:v>
                </c:pt>
                <c:pt idx="13">
                  <c:v>&lt; 2000 zł</c:v>
                </c:pt>
                <c:pt idx="14">
                  <c:v>2000-4500 zł</c:v>
                </c:pt>
                <c:pt idx="15">
                  <c:v>&gt; 4500 zł</c:v>
                </c:pt>
              </c:strCache>
            </c:strRef>
          </c:cat>
          <c:val>
            <c:numRef>
              <c:f>Arkusz1!$B$4:$B$19</c:f>
              <c:numCache>
                <c:formatCode>General</c:formatCode>
                <c:ptCount val="16"/>
                <c:pt idx="0" formatCode="0">
                  <c:v>7.3</c:v>
                </c:pt>
                <c:pt idx="2" formatCode="0">
                  <c:v>17</c:v>
                </c:pt>
                <c:pt idx="3" formatCode="0">
                  <c:v>7.2</c:v>
                </c:pt>
                <c:pt idx="4" formatCode="0">
                  <c:v>2.5</c:v>
                </c:pt>
                <c:pt idx="5" formatCode="0">
                  <c:v>4.7</c:v>
                </c:pt>
                <c:pt idx="6" formatCode="0">
                  <c:v>1.4</c:v>
                </c:pt>
                <c:pt idx="8" formatCode="0">
                  <c:v>0</c:v>
                </c:pt>
                <c:pt idx="9" formatCode="0">
                  <c:v>3.2</c:v>
                </c:pt>
                <c:pt idx="10" formatCode="0">
                  <c:v>8.1</c:v>
                </c:pt>
                <c:pt idx="11" formatCode="0">
                  <c:v>7.9</c:v>
                </c:pt>
                <c:pt idx="13" formatCode="0">
                  <c:v>8</c:v>
                </c:pt>
                <c:pt idx="14" formatCode="0">
                  <c:v>7.8</c:v>
                </c:pt>
                <c:pt idx="15" formatCode="0">
                  <c:v>7</c:v>
                </c:pt>
              </c:numCache>
            </c:numRef>
          </c:val>
          <c:extLst>
            <c:ext xmlns:c16="http://schemas.microsoft.com/office/drawing/2014/chart" uri="{C3380CC4-5D6E-409C-BE32-E72D297353CC}">
              <c16:uniqueId val="{0000001E-2723-420D-BBB0-D8EF4D300DF1}"/>
            </c:ext>
          </c:extLst>
        </c:ser>
        <c:dLbls>
          <c:showLegendKey val="0"/>
          <c:showVal val="1"/>
          <c:showCatName val="0"/>
          <c:showSerName val="0"/>
          <c:showPercent val="0"/>
          <c:showBubbleSize val="0"/>
        </c:dLbls>
        <c:gapWidth val="26"/>
        <c:overlap val="-10"/>
        <c:axId val="674679696"/>
        <c:axId val="674688712"/>
      </c:barChart>
      <c:catAx>
        <c:axId val="6746796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88712"/>
        <c:crosses val="autoZero"/>
        <c:auto val="1"/>
        <c:lblAlgn val="ctr"/>
        <c:lblOffset val="100"/>
        <c:noMultiLvlLbl val="0"/>
      </c:catAx>
      <c:valAx>
        <c:axId val="674688712"/>
        <c:scaling>
          <c:orientation val="minMax"/>
          <c:min val="0"/>
        </c:scaling>
        <c:delete val="1"/>
        <c:axPos val="l"/>
        <c:numFmt formatCode="0" sourceLinked="1"/>
        <c:majorTickMark val="out"/>
        <c:minorTickMark val="none"/>
        <c:tickLblPos val="nextTo"/>
        <c:crossAx val="67467969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3629372379399225"/>
          <c:w val="0.8751471544286894"/>
          <c:h val="0.28904434931964634"/>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4B88"/>
              </a:solidFill>
              <a:ln w="3175" cap="rnd">
                <a:noFill/>
                <a:round/>
              </a:ln>
              <a:effectLst/>
            </c:spPr>
            <c:extLst>
              <c:ext xmlns:c16="http://schemas.microsoft.com/office/drawing/2014/chart" uri="{C3380CC4-5D6E-409C-BE32-E72D297353CC}">
                <c16:uniqueId val="{00000001-8198-4E8F-A8C0-192D72A90A8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8198-4E8F-A8C0-192D72A90A8F}"/>
              </c:ext>
            </c:extLst>
          </c:dPt>
          <c:dPt>
            <c:idx val="2"/>
            <c:invertIfNegative val="0"/>
            <c:bubble3D val="0"/>
            <c:spPr>
              <a:solidFill>
                <a:srgbClr val="0094CF"/>
              </a:solidFill>
              <a:ln w="3175" cap="rnd">
                <a:noFill/>
                <a:round/>
              </a:ln>
              <a:effectLst/>
            </c:spPr>
            <c:extLst>
              <c:ext xmlns:c16="http://schemas.microsoft.com/office/drawing/2014/chart" uri="{C3380CC4-5D6E-409C-BE32-E72D297353CC}">
                <c16:uniqueId val="{00000005-8198-4E8F-A8C0-192D72A90A8F}"/>
              </c:ext>
            </c:extLst>
          </c:dPt>
          <c:dPt>
            <c:idx val="3"/>
            <c:invertIfNegative val="0"/>
            <c:bubble3D val="0"/>
            <c:spPr>
              <a:solidFill>
                <a:srgbClr val="0094CF"/>
              </a:solidFill>
              <a:ln w="3175" cap="rnd">
                <a:noFill/>
                <a:round/>
              </a:ln>
              <a:effectLst/>
            </c:spPr>
            <c:extLst>
              <c:ext xmlns:c16="http://schemas.microsoft.com/office/drawing/2014/chart" uri="{C3380CC4-5D6E-409C-BE32-E72D297353CC}">
                <c16:uniqueId val="{00000007-8198-4E8F-A8C0-192D72A90A8F}"/>
              </c:ext>
            </c:extLst>
          </c:dPt>
          <c:dPt>
            <c:idx val="4"/>
            <c:invertIfNegative val="0"/>
            <c:bubble3D val="0"/>
            <c:spPr>
              <a:solidFill>
                <a:srgbClr val="0094CF"/>
              </a:solidFill>
              <a:ln w="3175" cap="rnd">
                <a:noFill/>
                <a:round/>
              </a:ln>
              <a:effectLst/>
            </c:spPr>
            <c:extLst>
              <c:ext xmlns:c16="http://schemas.microsoft.com/office/drawing/2014/chart" uri="{C3380CC4-5D6E-409C-BE32-E72D297353CC}">
                <c16:uniqueId val="{00000009-8198-4E8F-A8C0-192D72A90A8F}"/>
              </c:ext>
            </c:extLst>
          </c:dPt>
          <c:dPt>
            <c:idx val="5"/>
            <c:invertIfNegative val="0"/>
            <c:bubble3D val="0"/>
            <c:spPr>
              <a:solidFill>
                <a:srgbClr val="0094CF"/>
              </a:solidFill>
              <a:ln w="3175">
                <a:noFill/>
              </a:ln>
              <a:effectLst/>
            </c:spPr>
            <c:extLst>
              <c:ext xmlns:c16="http://schemas.microsoft.com/office/drawing/2014/chart" uri="{C3380CC4-5D6E-409C-BE32-E72D297353CC}">
                <c16:uniqueId val="{0000000A-9400-4CF6-B627-A961A55D8D8C}"/>
              </c:ext>
            </c:extLst>
          </c:dPt>
          <c:dPt>
            <c:idx val="6"/>
            <c:invertIfNegative val="0"/>
            <c:bubble3D val="0"/>
            <c:spPr>
              <a:solidFill>
                <a:srgbClr val="0094CF"/>
              </a:solidFill>
              <a:ln w="3175">
                <a:noFill/>
              </a:ln>
              <a:effectLst/>
            </c:spPr>
            <c:extLst>
              <c:ext xmlns:c16="http://schemas.microsoft.com/office/drawing/2014/chart" uri="{C3380CC4-5D6E-409C-BE32-E72D297353CC}">
                <c16:uniqueId val="{0000000B-9400-4CF6-B627-A961A55D8D8C}"/>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C-9400-4CF6-B627-A961A55D8D8C}"/>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0D-9400-4CF6-B627-A961A55D8D8C}"/>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0E-9400-4CF6-B627-A961A55D8D8C}"/>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0F-9400-4CF6-B627-A961A55D8D8C}"/>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0-9400-4CF6-B627-A961A55D8D8C}"/>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F-02A2-4890-9820-E4713FF735D7}"/>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1-9400-4CF6-B627-A961A55D8D8C}"/>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2-9400-4CF6-B627-A961A55D8D8C}"/>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3-9400-4CF6-B627-A961A55D8D8C}"/>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8198-4E8F-A8C0-192D72A90A8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00" b="0" i="0" u="none" strike="noStrike" kern="1200" baseline="0">
                    <a:solidFill>
                      <a:srgbClr val="595959"/>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Arkusz1!$A$4:$A$19</c:f>
              <c:strCache>
                <c:ptCount val="16"/>
                <c:pt idx="0">
                  <c:v>ogółem</c:v>
                </c:pt>
                <c:pt idx="2">
                  <c:v>Wieś</c:v>
                </c:pt>
                <c:pt idx="3">
                  <c:v>&lt; 20 k</c:v>
                </c:pt>
                <c:pt idx="4">
                  <c:v>20-100 k</c:v>
                </c:pt>
                <c:pt idx="5">
                  <c:v>100-500 k</c:v>
                </c:pt>
                <c:pt idx="6">
                  <c:v>&gt; 500 tys.</c:v>
                </c:pt>
                <c:pt idx="8">
                  <c:v>podst., gim.*</c:v>
                </c:pt>
                <c:pt idx="9">
                  <c:v>zawodowe</c:v>
                </c:pt>
                <c:pt idx="10">
                  <c:v>średnie </c:v>
                </c:pt>
                <c:pt idx="11">
                  <c:v>wyższe</c:v>
                </c:pt>
                <c:pt idx="13">
                  <c:v>&lt; 2000 zł</c:v>
                </c:pt>
                <c:pt idx="14">
                  <c:v>2000-4500 zł</c:v>
                </c:pt>
                <c:pt idx="15">
                  <c:v>&gt; 4500 zł</c:v>
                </c:pt>
              </c:strCache>
            </c:strRef>
          </c:cat>
          <c:val>
            <c:numRef>
              <c:f>Arkusz1!$B$4:$B$19</c:f>
              <c:numCache>
                <c:formatCode>General</c:formatCode>
                <c:ptCount val="16"/>
                <c:pt idx="0" formatCode="0">
                  <c:v>14.8</c:v>
                </c:pt>
                <c:pt idx="2" formatCode="0">
                  <c:v>34.700000000000003</c:v>
                </c:pt>
                <c:pt idx="3" formatCode="0">
                  <c:v>13.9</c:v>
                </c:pt>
                <c:pt idx="4" formatCode="0">
                  <c:v>10.3</c:v>
                </c:pt>
                <c:pt idx="5" formatCode="0">
                  <c:v>3.9</c:v>
                </c:pt>
                <c:pt idx="6" formatCode="0">
                  <c:v>0.9</c:v>
                </c:pt>
                <c:pt idx="8" formatCode="0">
                  <c:v>18.8</c:v>
                </c:pt>
                <c:pt idx="9" formatCode="0">
                  <c:v>28</c:v>
                </c:pt>
                <c:pt idx="10" formatCode="0">
                  <c:v>21.6</c:v>
                </c:pt>
                <c:pt idx="11" formatCode="0">
                  <c:v>8.4</c:v>
                </c:pt>
                <c:pt idx="13" formatCode="0">
                  <c:v>27.2</c:v>
                </c:pt>
                <c:pt idx="14" formatCode="0">
                  <c:v>14.5</c:v>
                </c:pt>
                <c:pt idx="15" formatCode="0">
                  <c:v>19</c:v>
                </c:pt>
              </c:numCache>
            </c:numRef>
          </c:val>
          <c:extLst>
            <c:ext xmlns:c16="http://schemas.microsoft.com/office/drawing/2014/chart" uri="{C3380CC4-5D6E-409C-BE32-E72D297353CC}">
              <c16:uniqueId val="{0000000A-8198-4E8F-A8C0-192D72A90A8F}"/>
            </c:ext>
          </c:extLst>
        </c:ser>
        <c:dLbls>
          <c:showLegendKey val="0"/>
          <c:showVal val="1"/>
          <c:showCatName val="0"/>
          <c:showSerName val="0"/>
          <c:showPercent val="0"/>
          <c:showBubbleSize val="0"/>
        </c:dLbls>
        <c:gapWidth val="26"/>
        <c:overlap val="-10"/>
        <c:axId val="674687928"/>
        <c:axId val="674678912"/>
      </c:barChart>
      <c:catAx>
        <c:axId val="674687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1740000" spcFirstLastPara="1" vertOverflow="ellipsis"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674678912"/>
        <c:crosses val="autoZero"/>
        <c:auto val="1"/>
        <c:lblAlgn val="ctr"/>
        <c:lblOffset val="100"/>
        <c:noMultiLvlLbl val="0"/>
      </c:catAx>
      <c:valAx>
        <c:axId val="674678912"/>
        <c:scaling>
          <c:orientation val="minMax"/>
          <c:min val="0"/>
        </c:scaling>
        <c:delete val="1"/>
        <c:axPos val="l"/>
        <c:numFmt formatCode="0" sourceLinked="1"/>
        <c:majorTickMark val="out"/>
        <c:minorTickMark val="none"/>
        <c:tickLblPos val="nextTo"/>
        <c:crossAx val="67468792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183062958554711E-2"/>
          <c:y val="1.6333177093798611E-3"/>
          <c:w val="0.9308169370414453"/>
          <c:h val="0.63231677726677304"/>
        </c:manualLayout>
      </c:layout>
      <c:barChart>
        <c:barDir val="bar"/>
        <c:grouping val="percentStacked"/>
        <c:varyColors val="0"/>
        <c:ser>
          <c:idx val="8"/>
          <c:order val="0"/>
          <c:tx>
            <c:strRef>
              <c:f>Arkusz1!$B$1</c:f>
              <c:strCache>
                <c:ptCount val="1"/>
                <c:pt idx="0">
                  <c:v>duża emisja np. z fabryk</c:v>
                </c:pt>
              </c:strCache>
            </c:strRef>
          </c:tx>
          <c:spPr>
            <a:solidFill>
              <a:srgbClr val="8C857F"/>
            </a:solidFill>
            <a:ln w="25527">
              <a:solidFill>
                <a:sysClr val="window" lastClr="FFFFFF"/>
              </a:solid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pellet/brykiet</c:v>
                </c:pt>
                <c:pt idx="1">
                  <c:v>węgiel</c:v>
                </c:pt>
                <c:pt idx="2">
                  <c:v>odnawialne źródła energii (pompy ciepła, panele fotowoltaiczne itp)</c:v>
                </c:pt>
                <c:pt idx="3">
                  <c:v>inne</c:v>
                </c:pt>
                <c:pt idx="4">
                  <c:v>gaz</c:v>
                </c:pt>
                <c:pt idx="5">
                  <c:v>podłączenie do sieci ciepłowniczej</c:v>
                </c:pt>
              </c:strCache>
            </c:strRef>
          </c:cat>
          <c:val>
            <c:numRef>
              <c:f>Arkusz1!$B$2:$B$7</c:f>
              <c:numCache>
                <c:formatCode>0</c:formatCode>
                <c:ptCount val="6"/>
                <c:pt idx="0">
                  <c:v>44</c:v>
                </c:pt>
                <c:pt idx="1">
                  <c:v>42</c:v>
                </c:pt>
                <c:pt idx="2">
                  <c:v>37</c:v>
                </c:pt>
                <c:pt idx="3">
                  <c:v>35</c:v>
                </c:pt>
                <c:pt idx="4">
                  <c:v>35</c:v>
                </c:pt>
                <c:pt idx="5">
                  <c:v>35</c:v>
                </c:pt>
              </c:numCache>
            </c:numRef>
          </c:val>
          <c:extLst>
            <c:ext xmlns:c16="http://schemas.microsoft.com/office/drawing/2014/chart" uri="{C3380CC4-5D6E-409C-BE32-E72D297353CC}">
              <c16:uniqueId val="{00000000-B64A-4BA7-90B0-854A71E0E75E}"/>
            </c:ext>
          </c:extLst>
        </c:ser>
        <c:ser>
          <c:idx val="0"/>
          <c:order val="1"/>
          <c:tx>
            <c:strRef>
              <c:f>Arkusz1!$C$1</c:f>
              <c:strCache>
                <c:ptCount val="1"/>
                <c:pt idx="0">
                  <c:v>emisja z pieców domowych</c:v>
                </c:pt>
              </c:strCache>
            </c:strRef>
          </c:tx>
          <c:spPr>
            <a:solidFill>
              <a:srgbClr val="F6C17B"/>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pellet/brykiet</c:v>
                </c:pt>
                <c:pt idx="1">
                  <c:v>węgiel</c:v>
                </c:pt>
                <c:pt idx="2">
                  <c:v>odnawialne źródła energii (pompy ciepła, panele fotowoltaiczne itp)</c:v>
                </c:pt>
                <c:pt idx="3">
                  <c:v>inne</c:v>
                </c:pt>
                <c:pt idx="4">
                  <c:v>gaz</c:v>
                </c:pt>
                <c:pt idx="5">
                  <c:v>podłączenie do sieci ciepłowniczej</c:v>
                </c:pt>
              </c:strCache>
            </c:strRef>
          </c:cat>
          <c:val>
            <c:numRef>
              <c:f>Arkusz1!$C$2:$C$7</c:f>
              <c:numCache>
                <c:formatCode>0</c:formatCode>
                <c:ptCount val="6"/>
                <c:pt idx="0">
                  <c:v>24</c:v>
                </c:pt>
                <c:pt idx="1">
                  <c:v>23</c:v>
                </c:pt>
                <c:pt idx="2">
                  <c:v>52</c:v>
                </c:pt>
                <c:pt idx="3">
                  <c:v>35</c:v>
                </c:pt>
                <c:pt idx="4">
                  <c:v>41</c:v>
                </c:pt>
                <c:pt idx="5">
                  <c:v>40</c:v>
                </c:pt>
              </c:numCache>
            </c:numRef>
          </c:val>
          <c:extLst>
            <c:ext xmlns:c16="http://schemas.microsoft.com/office/drawing/2014/chart" uri="{C3380CC4-5D6E-409C-BE32-E72D297353CC}">
              <c16:uniqueId val="{00000001-B64A-4BA7-90B0-854A71E0E75E}"/>
            </c:ext>
          </c:extLst>
        </c:ser>
        <c:ser>
          <c:idx val="1"/>
          <c:order val="2"/>
          <c:tx>
            <c:strRef>
              <c:f>Arkusz1!$D$1</c:f>
              <c:strCache>
                <c:ptCount val="1"/>
                <c:pt idx="0">
                  <c:v>emisja z transportu samochodowego</c:v>
                </c:pt>
              </c:strCache>
            </c:strRef>
          </c:tx>
          <c:spPr>
            <a:solidFill>
              <a:srgbClr val="D1CDC6"/>
            </a:solidFill>
            <a:ln w="25527">
              <a:solidFill>
                <a:sysClr val="window" lastClr="FFFFFF"/>
              </a:solid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pellet/brykiet</c:v>
                </c:pt>
                <c:pt idx="1">
                  <c:v>węgiel</c:v>
                </c:pt>
                <c:pt idx="2">
                  <c:v>odnawialne źródła energii (pompy ciepła, panele fotowoltaiczne itp)</c:v>
                </c:pt>
                <c:pt idx="3">
                  <c:v>inne</c:v>
                </c:pt>
                <c:pt idx="4">
                  <c:v>gaz</c:v>
                </c:pt>
                <c:pt idx="5">
                  <c:v>podłączenie do sieci ciepłowniczej</c:v>
                </c:pt>
              </c:strCache>
            </c:strRef>
          </c:cat>
          <c:val>
            <c:numRef>
              <c:f>Arkusz1!$D$2:$D$7</c:f>
              <c:numCache>
                <c:formatCode>0</c:formatCode>
                <c:ptCount val="6"/>
                <c:pt idx="0">
                  <c:v>27</c:v>
                </c:pt>
                <c:pt idx="1">
                  <c:v>29</c:v>
                </c:pt>
                <c:pt idx="2">
                  <c:v>9</c:v>
                </c:pt>
                <c:pt idx="3">
                  <c:v>24</c:v>
                </c:pt>
                <c:pt idx="4">
                  <c:v>17</c:v>
                </c:pt>
                <c:pt idx="5">
                  <c:v>22</c:v>
                </c:pt>
              </c:numCache>
            </c:numRef>
          </c:val>
          <c:extLst>
            <c:ext xmlns:c16="http://schemas.microsoft.com/office/drawing/2014/chart" uri="{C3380CC4-5D6E-409C-BE32-E72D297353CC}">
              <c16:uniqueId val="{00000002-B64A-4BA7-90B0-854A71E0E75E}"/>
            </c:ext>
          </c:extLst>
        </c:ser>
        <c:ser>
          <c:idx val="2"/>
          <c:order val="3"/>
          <c:tx>
            <c:strRef>
              <c:f>Arkusz1!$E$1</c:f>
              <c:strCache>
                <c:ptCount val="1"/>
                <c:pt idx="0">
                  <c:v>emisja pochodząca z państw sąsiadujących z Polską</c:v>
                </c:pt>
              </c:strCache>
            </c:strRef>
          </c:tx>
          <c:spPr>
            <a:solidFill>
              <a:srgbClr val="99CDCC"/>
            </a:solidFill>
            <a:ln w="19050">
              <a:solidFill>
                <a:sysClr val="window" lastClr="FFFFFF"/>
              </a:solidFill>
            </a:ln>
          </c:spPr>
          <c:invertIfNegative val="0"/>
          <c:dLbls>
            <c:spPr>
              <a:noFill/>
              <a:ln>
                <a:noFill/>
              </a:ln>
              <a:effectLst/>
            </c:spPr>
            <c:txPr>
              <a:bodyPr anchorCtr="0"/>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Arkusz1!$A$2:$A$7</c:f>
              <c:strCache>
                <c:ptCount val="6"/>
                <c:pt idx="0">
                  <c:v>pellet/brykiet</c:v>
                </c:pt>
                <c:pt idx="1">
                  <c:v>węgiel</c:v>
                </c:pt>
                <c:pt idx="2">
                  <c:v>odnawialne źródła energii (pompy ciepła, panele fotowoltaiczne itp)</c:v>
                </c:pt>
                <c:pt idx="3">
                  <c:v>inne</c:v>
                </c:pt>
                <c:pt idx="4">
                  <c:v>gaz</c:v>
                </c:pt>
                <c:pt idx="5">
                  <c:v>podłączenie do sieci ciepłowniczej</c:v>
                </c:pt>
              </c:strCache>
            </c:strRef>
          </c:cat>
          <c:val>
            <c:numRef>
              <c:f>Arkusz1!$E$2:$E$7</c:f>
              <c:numCache>
                <c:formatCode>0</c:formatCode>
                <c:ptCount val="6"/>
                <c:pt idx="0">
                  <c:v>5</c:v>
                </c:pt>
                <c:pt idx="1">
                  <c:v>7</c:v>
                </c:pt>
                <c:pt idx="2">
                  <c:v>3</c:v>
                </c:pt>
                <c:pt idx="3">
                  <c:v>6</c:v>
                </c:pt>
                <c:pt idx="4">
                  <c:v>7</c:v>
                </c:pt>
                <c:pt idx="5">
                  <c:v>4</c:v>
                </c:pt>
              </c:numCache>
            </c:numRef>
          </c:val>
          <c:extLst>
            <c:ext xmlns:c16="http://schemas.microsoft.com/office/drawing/2014/chart" uri="{C3380CC4-5D6E-409C-BE32-E72D297353CC}">
              <c16:uniqueId val="{00000003-B64A-4BA7-90B0-854A71E0E75E}"/>
            </c:ext>
          </c:extLst>
        </c:ser>
        <c:dLbls>
          <c:showLegendKey val="0"/>
          <c:showVal val="1"/>
          <c:showCatName val="0"/>
          <c:showSerName val="0"/>
          <c:showPercent val="0"/>
          <c:showBubbleSize val="0"/>
        </c:dLbls>
        <c:gapWidth val="52"/>
        <c:overlap val="100"/>
        <c:axId val="803123456"/>
        <c:axId val="803111696"/>
      </c:barChart>
      <c:catAx>
        <c:axId val="803123456"/>
        <c:scaling>
          <c:orientation val="maxMin"/>
        </c:scaling>
        <c:delete val="1"/>
        <c:axPos val="l"/>
        <c:numFmt formatCode="General" sourceLinked="1"/>
        <c:majorTickMark val="none"/>
        <c:minorTickMark val="none"/>
        <c:tickLblPos val="nextTo"/>
        <c:crossAx val="803111696"/>
        <c:crosses val="autoZero"/>
        <c:auto val="1"/>
        <c:lblAlgn val="ctr"/>
        <c:lblOffset val="100"/>
        <c:tickLblSkip val="1"/>
        <c:tickMarkSkip val="1"/>
        <c:noMultiLvlLbl val="0"/>
      </c:catAx>
      <c:valAx>
        <c:axId val="803111696"/>
        <c:scaling>
          <c:orientation val="minMax"/>
        </c:scaling>
        <c:delete val="0"/>
        <c:axPos val="t"/>
        <c:numFmt formatCode="0%" sourceLinked="1"/>
        <c:majorTickMark val="none"/>
        <c:minorTickMark val="none"/>
        <c:tickLblPos val="none"/>
        <c:spPr>
          <a:ln w="9572">
            <a:noFill/>
          </a:ln>
        </c:spPr>
        <c:crossAx val="803123456"/>
        <c:crosses val="autoZero"/>
        <c:crossBetween val="between"/>
      </c:valAx>
      <c:spPr>
        <a:noFill/>
        <a:ln w="25527">
          <a:noFill/>
        </a:ln>
      </c:spPr>
    </c:plotArea>
    <c:legend>
      <c:legendPos val="r"/>
      <c:legendEntry>
        <c:idx val="0"/>
        <c:txPr>
          <a:bodyPr/>
          <a:lstStyle/>
          <a:p>
            <a:pPr>
              <a:defRPr sz="1000">
                <a:latin typeface="Calibri" panose="020F0502020204030204" pitchFamily="34" charset="0"/>
                <a:cs typeface="Calibri" panose="020F0502020204030204" pitchFamily="34" charset="0"/>
              </a:defRPr>
            </a:pPr>
            <a:endParaRPr lang="pl-PL"/>
          </a:p>
        </c:txPr>
      </c:legendEntry>
      <c:legendEntry>
        <c:idx val="1"/>
        <c:txPr>
          <a:bodyPr/>
          <a:lstStyle/>
          <a:p>
            <a:pPr>
              <a:defRPr sz="1000">
                <a:latin typeface="Calibri" panose="020F0502020204030204" pitchFamily="34" charset="0"/>
                <a:cs typeface="Calibri" panose="020F0502020204030204" pitchFamily="34" charset="0"/>
              </a:defRPr>
            </a:pPr>
            <a:endParaRPr lang="pl-PL"/>
          </a:p>
        </c:txPr>
      </c:legendEntry>
      <c:legendEntry>
        <c:idx val="2"/>
        <c:txPr>
          <a:bodyPr/>
          <a:lstStyle/>
          <a:p>
            <a:pPr>
              <a:defRPr sz="1000">
                <a:latin typeface="Calibri" panose="020F0502020204030204" pitchFamily="34" charset="0"/>
                <a:cs typeface="Calibri" panose="020F0502020204030204" pitchFamily="34" charset="0"/>
              </a:defRPr>
            </a:pPr>
            <a:endParaRPr lang="pl-PL"/>
          </a:p>
        </c:txPr>
      </c:legendEntry>
      <c:legendEntry>
        <c:idx val="3"/>
        <c:txPr>
          <a:bodyPr/>
          <a:lstStyle/>
          <a:p>
            <a:pPr>
              <a:defRPr sz="1000">
                <a:latin typeface="Calibri" panose="020F0502020204030204" pitchFamily="34" charset="0"/>
                <a:cs typeface="Calibri" panose="020F0502020204030204" pitchFamily="34" charset="0"/>
              </a:defRPr>
            </a:pPr>
            <a:endParaRPr lang="pl-PL"/>
          </a:p>
        </c:txPr>
      </c:legendEntry>
      <c:layout>
        <c:manualLayout>
          <c:xMode val="edge"/>
          <c:yMode val="edge"/>
          <c:x val="0.12691351372845713"/>
          <c:y val="0.63184036828622714"/>
          <c:w val="0.81414019737799515"/>
          <c:h val="0.1765512645072346"/>
        </c:manualLayout>
      </c:layout>
      <c:overlay val="0"/>
      <c:txPr>
        <a:bodyPr/>
        <a:lstStyle/>
        <a:p>
          <a:pPr>
            <a:defRPr sz="900">
              <a:latin typeface="Calibri" panose="020F0502020204030204" pitchFamily="34" charset="0"/>
              <a:cs typeface="Calibri" panose="020F0502020204030204" pitchFamily="34" charset="0"/>
            </a:defRPr>
          </a:pPr>
          <a:endParaRPr lang="pl-PL"/>
        </a:p>
      </c:txPr>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077222962802585"/>
          <c:y val="0.14250342473608163"/>
          <c:w val="0.65371465486430702"/>
          <c:h val="0.7641344644171485"/>
        </c:manualLayout>
      </c:layout>
      <c:barChart>
        <c:barDir val="bar"/>
        <c:grouping val="percentStacked"/>
        <c:varyColors val="0"/>
        <c:ser>
          <c:idx val="8"/>
          <c:order val="0"/>
          <c:tx>
            <c:strRef>
              <c:f>Arkusz1!$B$1</c:f>
              <c:strCache>
                <c:ptCount val="1"/>
                <c:pt idx="0">
                  <c:v>tak</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sz="1000" b="0">
                    <a:solidFill>
                      <a:schemeClr val="bg1"/>
                    </a:solidFill>
                    <a:latin typeface="+mn-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2">
                  <c:v>*zasadnicze zawodowe</c:v>
                </c:pt>
                <c:pt idx="3">
                  <c:v>średnie</c:v>
                </c:pt>
                <c:pt idx="4">
                  <c:v>wyższe</c:v>
                </c:pt>
              </c:strCache>
            </c:strRef>
          </c:cat>
          <c:val>
            <c:numRef>
              <c:f>Arkusz1!$B$2:$B$6</c:f>
              <c:numCache>
                <c:formatCode>General</c:formatCode>
                <c:ptCount val="5"/>
                <c:pt idx="2" formatCode="0">
                  <c:v>37.5</c:v>
                </c:pt>
                <c:pt idx="3" formatCode="0">
                  <c:v>32.6</c:v>
                </c:pt>
                <c:pt idx="4" formatCode="0">
                  <c:v>47.1</c:v>
                </c:pt>
              </c:numCache>
            </c:numRef>
          </c:val>
          <c:extLst>
            <c:ext xmlns:c16="http://schemas.microsoft.com/office/drawing/2014/chart" uri="{C3380CC4-5D6E-409C-BE32-E72D297353CC}">
              <c16:uniqueId val="{00000000-86E8-462C-870C-5477836E61D7}"/>
            </c:ext>
          </c:extLst>
        </c:ser>
        <c:ser>
          <c:idx val="0"/>
          <c:order val="1"/>
          <c:tx>
            <c:strRef>
              <c:f>Arkusz1!$C$1</c:f>
              <c:strCache>
                <c:ptCount val="1"/>
                <c:pt idx="0">
                  <c:v>nie</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Arkusz1!$A$2:$A$6</c:f>
              <c:strCache>
                <c:ptCount val="5"/>
                <c:pt idx="2">
                  <c:v>*zasadnicze zawodowe</c:v>
                </c:pt>
                <c:pt idx="3">
                  <c:v>średnie</c:v>
                </c:pt>
                <c:pt idx="4">
                  <c:v>wyższe</c:v>
                </c:pt>
              </c:strCache>
            </c:strRef>
          </c:cat>
          <c:val>
            <c:numRef>
              <c:f>Arkusz1!$C$2:$C$6</c:f>
              <c:numCache>
                <c:formatCode>General</c:formatCode>
                <c:ptCount val="5"/>
                <c:pt idx="2" formatCode="0">
                  <c:v>56.3</c:v>
                </c:pt>
                <c:pt idx="3" formatCode="0">
                  <c:v>58.1</c:v>
                </c:pt>
                <c:pt idx="4" formatCode="0">
                  <c:v>45.6</c:v>
                </c:pt>
              </c:numCache>
            </c:numRef>
          </c:val>
          <c:extLst>
            <c:ext xmlns:c16="http://schemas.microsoft.com/office/drawing/2014/chart" uri="{C3380CC4-5D6E-409C-BE32-E72D297353CC}">
              <c16:uniqueId val="{00000001-86E8-462C-870C-5477836E61D7}"/>
            </c:ext>
          </c:extLst>
        </c:ser>
        <c:ser>
          <c:idx val="1"/>
          <c:order val="2"/>
          <c:tx>
            <c:strRef>
              <c:f>Arkusz1!$D$1</c:f>
              <c:strCache>
                <c:ptCount val="1"/>
                <c:pt idx="0">
                  <c:v>trudno powiedzieć</c:v>
                </c:pt>
              </c:strCache>
            </c:strRef>
          </c:tx>
          <c:spPr>
            <a:solidFill>
              <a:srgbClr val="595959"/>
            </a:solidFill>
            <a:ln w="25527">
              <a:noFill/>
            </a:ln>
          </c:spPr>
          <c:invertIfNegative val="0"/>
          <c:dLbls>
            <c:spPr>
              <a:no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Arkusz1!$A$2:$A$6</c:f>
              <c:strCache>
                <c:ptCount val="5"/>
                <c:pt idx="2">
                  <c:v>*zasadnicze zawodowe</c:v>
                </c:pt>
                <c:pt idx="3">
                  <c:v>średnie</c:v>
                </c:pt>
                <c:pt idx="4">
                  <c:v>wyższe</c:v>
                </c:pt>
              </c:strCache>
            </c:strRef>
          </c:cat>
          <c:val>
            <c:numRef>
              <c:f>Arkusz1!$D$2:$D$6</c:f>
              <c:numCache>
                <c:formatCode>General</c:formatCode>
                <c:ptCount val="5"/>
                <c:pt idx="2" formatCode="0">
                  <c:v>6.3</c:v>
                </c:pt>
                <c:pt idx="3" formatCode="0">
                  <c:v>9.3000000000000007</c:v>
                </c:pt>
                <c:pt idx="4" formatCode="0">
                  <c:v>7.4</c:v>
                </c:pt>
              </c:numCache>
            </c:numRef>
          </c:val>
          <c:extLst>
            <c:ext xmlns:c16="http://schemas.microsoft.com/office/drawing/2014/chart" uri="{C3380CC4-5D6E-409C-BE32-E72D297353CC}">
              <c16:uniqueId val="{00000002-86E8-462C-870C-5477836E61D7}"/>
            </c:ext>
          </c:extLst>
        </c:ser>
        <c:dLbls>
          <c:showLegendKey val="0"/>
          <c:showVal val="1"/>
          <c:showCatName val="0"/>
          <c:showSerName val="0"/>
          <c:showPercent val="0"/>
          <c:showBubbleSize val="0"/>
        </c:dLbls>
        <c:gapWidth val="130"/>
        <c:overlap val="100"/>
        <c:axId val="803121888"/>
        <c:axId val="803122672"/>
      </c:barChart>
      <c:catAx>
        <c:axId val="803121888"/>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n-lt"/>
              </a:defRPr>
            </a:pPr>
            <a:endParaRPr lang="pl-PL"/>
          </a:p>
        </c:txPr>
        <c:crossAx val="803122672"/>
        <c:crosses val="autoZero"/>
        <c:auto val="1"/>
        <c:lblAlgn val="ctr"/>
        <c:lblOffset val="100"/>
        <c:tickLblSkip val="1"/>
        <c:tickMarkSkip val="1"/>
        <c:noMultiLvlLbl val="0"/>
      </c:catAx>
      <c:valAx>
        <c:axId val="803122672"/>
        <c:scaling>
          <c:orientation val="minMax"/>
        </c:scaling>
        <c:delete val="0"/>
        <c:axPos val="t"/>
        <c:numFmt formatCode="0%" sourceLinked="1"/>
        <c:majorTickMark val="none"/>
        <c:minorTickMark val="none"/>
        <c:tickLblPos val="none"/>
        <c:spPr>
          <a:ln w="9572">
            <a:noFill/>
          </a:ln>
        </c:spPr>
        <c:crossAx val="803121888"/>
        <c:crosses val="autoZero"/>
        <c:crossBetween val="between"/>
      </c:valAx>
      <c:spPr>
        <a:noFill/>
        <a:ln w="25527">
          <a:noFill/>
        </a:ln>
      </c:spPr>
    </c:plotArea>
    <c:legend>
      <c:legendPos val="r"/>
      <c:legendEntry>
        <c:idx val="0"/>
        <c:txPr>
          <a:bodyPr/>
          <a:lstStyle/>
          <a:p>
            <a:pPr>
              <a:defRPr lang="en-US" sz="1000" b="0" i="0" u="none" strike="noStrike" kern="1200" baseline="0">
                <a:solidFill>
                  <a:srgbClr val="58595B"/>
                </a:solidFill>
                <a:latin typeface="+mj-lt"/>
                <a:ea typeface="Arial"/>
                <a:cs typeface="Arial"/>
              </a:defRPr>
            </a:pPr>
            <a:endParaRPr lang="pl-PL"/>
          </a:p>
        </c:txPr>
      </c:legendEntry>
      <c:legendEntry>
        <c:idx val="1"/>
        <c:txPr>
          <a:bodyPr/>
          <a:lstStyle/>
          <a:p>
            <a:pPr>
              <a:defRPr>
                <a:latin typeface="+mj-lt"/>
              </a:defRPr>
            </a:pPr>
            <a:endParaRPr lang="pl-PL"/>
          </a:p>
        </c:txPr>
      </c:legendEntry>
      <c:legendEntry>
        <c:idx val="2"/>
        <c:txPr>
          <a:bodyPr/>
          <a:lstStyle/>
          <a:p>
            <a:pPr>
              <a:defRPr>
                <a:latin typeface="+mj-lt"/>
              </a:defRPr>
            </a:pPr>
            <a:endParaRPr lang="pl-PL"/>
          </a:p>
        </c:txPr>
      </c:legendEntry>
      <c:layout>
        <c:manualLayout>
          <c:xMode val="edge"/>
          <c:yMode val="edge"/>
          <c:x val="0.22455576061262297"/>
          <c:y val="0.18433785308142844"/>
          <c:w val="0.57075851514241505"/>
          <c:h val="9.5276209917034838E-2"/>
        </c:manualLayout>
      </c:layout>
      <c:overlay val="0"/>
    </c:legend>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chemeClr val="accent4"/>
              </a:solidFill>
              <a:ln w="19050">
                <a:solidFill>
                  <a:schemeClr val="bg1"/>
                </a:solidFill>
              </a:ln>
              <a:effectLst/>
            </c:spPr>
            <c:extLst>
              <c:ext xmlns:c16="http://schemas.microsoft.com/office/drawing/2014/chart" uri="{C3380CC4-5D6E-409C-BE32-E72D297353CC}">
                <c16:uniqueId val="{00000001-643D-4647-A889-638418A7D28F}"/>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43D-4647-A889-638418A7D28F}"/>
              </c:ext>
            </c:extLst>
          </c:dPt>
          <c:dPt>
            <c:idx val="2"/>
            <c:bubble3D val="0"/>
            <c:spPr>
              <a:solidFill>
                <a:schemeClr val="tx1"/>
              </a:solidFill>
              <a:ln w="19050">
                <a:solidFill>
                  <a:schemeClr val="bg1"/>
                </a:solidFill>
              </a:ln>
              <a:effectLst/>
            </c:spPr>
            <c:extLst>
              <c:ext xmlns:c16="http://schemas.microsoft.com/office/drawing/2014/chart" uri="{C3380CC4-5D6E-409C-BE32-E72D297353CC}">
                <c16:uniqueId val="{00000005-643D-4647-A889-638418A7D28F}"/>
              </c:ext>
            </c:extLst>
          </c:dPt>
          <c:dLbls>
            <c:dLbl>
              <c:idx val="0"/>
              <c:layout>
                <c:manualLayout>
                  <c:x val="-0.26259030951473833"/>
                  <c:y val="0.1023325303950646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15:layout>
                    <c:manualLayout>
                      <c:w val="0.28217406495086633"/>
                      <c:h val="0.36615820943710969"/>
                    </c:manualLayout>
                  </c15:layout>
                </c:ext>
                <c:ext xmlns:c16="http://schemas.microsoft.com/office/drawing/2014/chart" uri="{C3380CC4-5D6E-409C-BE32-E72D297353CC}">
                  <c16:uniqueId val="{00000001-643D-4647-A889-638418A7D28F}"/>
                </c:ext>
              </c:extLst>
            </c:dLbl>
            <c:dLbl>
              <c:idx val="1"/>
              <c:layout>
                <c:manualLayout>
                  <c:x val="0.15345673658503184"/>
                  <c:y val="-8.8439271594660793E-2"/>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dLblPos val="bestFit"/>
              <c:showLegendKey val="0"/>
              <c:showVal val="1"/>
              <c:showCatName val="0"/>
              <c:showSerName val="0"/>
              <c:showPercent val="0"/>
              <c:showBubbleSize val="0"/>
              <c:extLst>
                <c:ext xmlns:c15="http://schemas.microsoft.com/office/drawing/2012/chart" uri="{CE6537A1-D6FC-4f65-9D91-7224C49458BB}">
                  <c15:layout>
                    <c:manualLayout>
                      <c:w val="0.31746472614153981"/>
                      <c:h val="0.33386996221898968"/>
                    </c:manualLayout>
                  </c15:layout>
                </c:ext>
                <c:ext xmlns:c16="http://schemas.microsoft.com/office/drawing/2014/chart" uri="{C3380CC4-5D6E-409C-BE32-E72D297353CC}">
                  <c16:uniqueId val="{00000003-643D-4647-A889-638418A7D28F}"/>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43D-4647-A889-638418A7D28F}"/>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 </c:v>
                </c:pt>
                <c:pt idx="2">
                  <c:v>trudno powiedzieć</c:v>
                </c:pt>
              </c:strCache>
            </c:strRef>
          </c:cat>
          <c:val>
            <c:numRef>
              <c:f>Arkusz1!$B$2:$B$4</c:f>
              <c:numCache>
                <c:formatCode>###0%</c:formatCode>
                <c:ptCount val="3"/>
                <c:pt idx="0">
                  <c:v>0.38</c:v>
                </c:pt>
                <c:pt idx="1">
                  <c:v>0.53600000000000003</c:v>
                </c:pt>
                <c:pt idx="2">
                  <c:v>8.3000000000000004E-2</c:v>
                </c:pt>
              </c:numCache>
            </c:numRef>
          </c:val>
          <c:extLst>
            <c:ext xmlns:c16="http://schemas.microsoft.com/office/drawing/2014/chart" uri="{C3380CC4-5D6E-409C-BE32-E72D297353CC}">
              <c16:uniqueId val="{00000006-643D-4647-A889-638418A7D28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0252556953626"/>
          <c:y val="7.179568962647505E-3"/>
          <c:w val="0.41056126850967511"/>
          <c:h val="0.98337915076088411"/>
        </c:manualLayout>
      </c:layout>
      <c:barChart>
        <c:barDir val="bar"/>
        <c:grouping val="clustered"/>
        <c:varyColors val="0"/>
        <c:ser>
          <c:idx val="0"/>
          <c:order val="0"/>
          <c:tx>
            <c:strRef>
              <c:f>Arkusz1!$C$3</c:f>
              <c:strCache>
                <c:ptCount val="1"/>
                <c:pt idx="0">
                  <c:v>Ogółem</c:v>
                </c:pt>
              </c:strCache>
            </c:strRef>
          </c:tx>
          <c:spPr>
            <a:solidFill>
              <a:schemeClr val="accent6"/>
            </a:solidFill>
            <a:ln w="3175">
              <a:noFill/>
            </a:ln>
            <a:effectLst/>
          </c:spPr>
          <c:invertIfNegative val="0"/>
          <c:dPt>
            <c:idx val="0"/>
            <c:invertIfNegative val="0"/>
            <c:bubble3D val="0"/>
            <c:extLst>
              <c:ext xmlns:c16="http://schemas.microsoft.com/office/drawing/2014/chart" uri="{C3380CC4-5D6E-409C-BE32-E72D297353CC}">
                <c16:uniqueId val="{00000000-5F39-48F2-AE84-65D6278B4BAD}"/>
              </c:ext>
            </c:extLst>
          </c:dPt>
          <c:dPt>
            <c:idx val="1"/>
            <c:invertIfNegative val="0"/>
            <c:bubble3D val="0"/>
            <c:extLst>
              <c:ext xmlns:c16="http://schemas.microsoft.com/office/drawing/2014/chart" uri="{C3380CC4-5D6E-409C-BE32-E72D297353CC}">
                <c16:uniqueId val="{00000001-5F39-48F2-AE84-65D6278B4BAD}"/>
              </c:ext>
            </c:extLst>
          </c:dPt>
          <c:dPt>
            <c:idx val="2"/>
            <c:invertIfNegative val="0"/>
            <c:bubble3D val="0"/>
            <c:extLst>
              <c:ext xmlns:c16="http://schemas.microsoft.com/office/drawing/2014/chart" uri="{C3380CC4-5D6E-409C-BE32-E72D297353CC}">
                <c16:uniqueId val="{00000002-5F39-48F2-AE84-65D6278B4BAD}"/>
              </c:ext>
            </c:extLst>
          </c:dPt>
          <c:dPt>
            <c:idx val="4"/>
            <c:invertIfNegative val="0"/>
            <c:bubble3D val="0"/>
            <c:extLst>
              <c:ext xmlns:c16="http://schemas.microsoft.com/office/drawing/2014/chart" uri="{C3380CC4-5D6E-409C-BE32-E72D297353CC}">
                <c16:uniqueId val="{00000004-5F39-48F2-AE84-65D6278B4BAD}"/>
              </c:ext>
            </c:extLst>
          </c:dPt>
          <c:dPt>
            <c:idx val="5"/>
            <c:invertIfNegative val="0"/>
            <c:bubble3D val="0"/>
            <c:spPr>
              <a:solidFill>
                <a:schemeClr val="tx1">
                  <a:lumMod val="20000"/>
                  <a:lumOff val="80000"/>
                </a:schemeClr>
              </a:solidFill>
              <a:ln w="3175">
                <a:noFill/>
              </a:ln>
              <a:effectLst/>
            </c:spPr>
            <c:extLst>
              <c:ext xmlns:c16="http://schemas.microsoft.com/office/drawing/2014/chart" uri="{C3380CC4-5D6E-409C-BE32-E72D297353CC}">
                <c16:uniqueId val="{00000005-5F39-48F2-AE84-65D6278B4BAD}"/>
              </c:ext>
            </c:extLst>
          </c:dPt>
          <c:dPt>
            <c:idx val="6"/>
            <c:invertIfNegative val="0"/>
            <c:bubble3D val="0"/>
            <c:extLst>
              <c:ext xmlns:c16="http://schemas.microsoft.com/office/drawing/2014/chart" uri="{C3380CC4-5D6E-409C-BE32-E72D297353CC}">
                <c16:uniqueId val="{00000006-5F39-48F2-AE84-65D6278B4BAD}"/>
              </c:ext>
            </c:extLst>
          </c:dPt>
          <c:dPt>
            <c:idx val="10"/>
            <c:invertIfNegative val="0"/>
            <c:bubble3D val="0"/>
            <c:extLst>
              <c:ext xmlns:c16="http://schemas.microsoft.com/office/drawing/2014/chart" uri="{C3380CC4-5D6E-409C-BE32-E72D297353CC}">
                <c16:uniqueId val="{00000007-5F39-48F2-AE84-65D6278B4BAD}"/>
              </c:ext>
            </c:extLst>
          </c:dPt>
          <c:dPt>
            <c:idx val="11"/>
            <c:invertIfNegative val="0"/>
            <c:bubble3D val="0"/>
            <c:extLst>
              <c:ext xmlns:c16="http://schemas.microsoft.com/office/drawing/2014/chart" uri="{C3380CC4-5D6E-409C-BE32-E72D297353CC}">
                <c16:uniqueId val="{00000008-5F39-48F2-AE84-65D6278B4BAD}"/>
              </c:ext>
            </c:extLst>
          </c:dPt>
          <c:dLbls>
            <c:numFmt formatCode="#,##0.0" sourceLinked="0"/>
            <c:spPr>
              <a:noFill/>
              <a:ln>
                <a:noFill/>
              </a:ln>
              <a:effectLst/>
            </c:spPr>
            <c:txPr>
              <a:bodyPr wrap="square" lIns="38100" tIns="19050" rIns="38100" bIns="19050" anchor="ctr">
                <a:spAutoFit/>
              </a:bodyPr>
              <a:lstStyle/>
              <a:p>
                <a:pPr>
                  <a:defRPr sz="105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Arkusz1!$B$4:$B$9</c:f>
              <c:strCache>
                <c:ptCount val="6"/>
                <c:pt idx="0">
                  <c:v>ponieważ jest to kosztowna inwestycja</c:v>
                </c:pt>
                <c:pt idx="1">
                  <c:v>ponieważ korzystanie z innych źródeł ciepła jest droższe (paliwo lub inne koszty miesięczne)</c:v>
                </c:pt>
                <c:pt idx="2">
                  <c:v>ponieważ jest to wygodne w użytkowaniu źródło ciepła</c:v>
                </c:pt>
                <c:pt idx="3">
                  <c:v>ponieważ nie wiem jak to zorganizować i nie wiem jakie inne źródło ciepła mógłbym stosować</c:v>
                </c:pt>
                <c:pt idx="4">
                  <c:v>nie interesują mnie kwestie ochrony powietrza</c:v>
                </c:pt>
                <c:pt idx="5">
                  <c:v>trudno powiedzieć</c:v>
                </c:pt>
              </c:strCache>
            </c:strRef>
          </c:cat>
          <c:val>
            <c:numRef>
              <c:f>Arkusz1!$C$4:$C$9</c:f>
              <c:numCache>
                <c:formatCode>0</c:formatCode>
                <c:ptCount val="6"/>
                <c:pt idx="0">
                  <c:v>48.543689320388353</c:v>
                </c:pt>
                <c:pt idx="1">
                  <c:v>23.300970873786408</c:v>
                </c:pt>
                <c:pt idx="2">
                  <c:v>18.446601941747574</c:v>
                </c:pt>
                <c:pt idx="3">
                  <c:v>2.912621359223301</c:v>
                </c:pt>
                <c:pt idx="4">
                  <c:v>0.97087378640776689</c:v>
                </c:pt>
                <c:pt idx="5">
                  <c:v>21.359223300970871</c:v>
                </c:pt>
              </c:numCache>
            </c:numRef>
          </c:val>
          <c:extLst>
            <c:ext xmlns:c16="http://schemas.microsoft.com/office/drawing/2014/chart" uri="{C3380CC4-5D6E-409C-BE32-E72D297353CC}">
              <c16:uniqueId val="{00000009-5F39-48F2-AE84-65D6278B4BAD}"/>
            </c:ext>
          </c:extLst>
        </c:ser>
        <c:dLbls>
          <c:dLblPos val="outEnd"/>
          <c:showLegendKey val="0"/>
          <c:showVal val="1"/>
          <c:showCatName val="0"/>
          <c:showSerName val="0"/>
          <c:showPercent val="0"/>
          <c:showBubbleSize val="0"/>
        </c:dLbls>
        <c:gapWidth val="80"/>
        <c:axId val="803135216"/>
        <c:axId val="803136000"/>
      </c:barChart>
      <c:catAx>
        <c:axId val="803135216"/>
        <c:scaling>
          <c:orientation val="maxMin"/>
        </c:scaling>
        <c:delete val="0"/>
        <c:axPos val="l"/>
        <c:numFmt formatCode="0.00%" sourceLinked="0"/>
        <c:majorTickMark val="out"/>
        <c:minorTickMark val="none"/>
        <c:tickLblPos val="nextTo"/>
        <c:txPr>
          <a:bodyPr/>
          <a:lstStyle/>
          <a:p>
            <a:pPr>
              <a:defRPr sz="900"/>
            </a:pPr>
            <a:endParaRPr lang="pl-PL"/>
          </a:p>
        </c:txPr>
        <c:crossAx val="803136000"/>
        <c:crosses val="autoZero"/>
        <c:auto val="1"/>
        <c:lblAlgn val="ctr"/>
        <c:lblOffset val="100"/>
        <c:noMultiLvlLbl val="0"/>
      </c:catAx>
      <c:valAx>
        <c:axId val="803136000"/>
        <c:scaling>
          <c:orientation val="minMax"/>
        </c:scaling>
        <c:delete val="1"/>
        <c:axPos val="b"/>
        <c:numFmt formatCode="####%" sourceLinked="0"/>
        <c:majorTickMark val="out"/>
        <c:minorTickMark val="none"/>
        <c:tickLblPos val="nextTo"/>
        <c:crossAx val="803135216"/>
        <c:crosses val="max"/>
        <c:crossBetween val="between"/>
      </c:valAx>
    </c:plotArea>
    <c:plotVisOnly val="1"/>
    <c:dispBlanksAs val="gap"/>
    <c:showDLblsOverMax val="0"/>
  </c:chart>
  <c:txPr>
    <a:bodyPr/>
    <a:lstStyle/>
    <a:p>
      <a:pPr>
        <a:defRPr sz="1800"/>
      </a:pPr>
      <a:endParaRPr lang="pl-PL"/>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919418407735247"/>
          <c:y val="5.2374589663647914E-2"/>
          <c:w val="0.57278138136168966"/>
          <c:h val="0.90937958793157492"/>
        </c:manualLayout>
      </c:layout>
      <c:pieChart>
        <c:varyColors val="1"/>
        <c:ser>
          <c:idx val="0"/>
          <c:order val="0"/>
          <c:tx>
            <c:strRef>
              <c:f>Arkusz1!$B$1</c:f>
              <c:strCache>
                <c:ptCount val="1"/>
                <c:pt idx="0">
                  <c:v>Sprzedaż</c:v>
                </c:pt>
              </c:strCache>
            </c:strRef>
          </c:tx>
          <c:spPr>
            <a:ln w="19050">
              <a:solidFill>
                <a:schemeClr val="bg1"/>
              </a:solidFill>
            </a:ln>
          </c:spPr>
          <c:dPt>
            <c:idx val="0"/>
            <c:bubble3D val="0"/>
            <c:spPr>
              <a:solidFill>
                <a:srgbClr val="CDCDCD"/>
              </a:solidFill>
              <a:ln w="19050">
                <a:solidFill>
                  <a:schemeClr val="bg1"/>
                </a:solidFill>
              </a:ln>
              <a:effectLst/>
            </c:spPr>
            <c:extLst>
              <c:ext xmlns:c16="http://schemas.microsoft.com/office/drawing/2014/chart" uri="{C3380CC4-5D6E-409C-BE32-E72D297353CC}">
                <c16:uniqueId val="{00000001-643D-4647-A889-638418A7D28F}"/>
              </c:ext>
            </c:extLst>
          </c:dPt>
          <c:dPt>
            <c:idx val="1"/>
            <c:bubble3D val="0"/>
            <c:spPr>
              <a:solidFill>
                <a:schemeClr val="accent6"/>
              </a:solidFill>
              <a:ln w="19050">
                <a:solidFill>
                  <a:schemeClr val="bg1"/>
                </a:solidFill>
              </a:ln>
              <a:effectLst/>
            </c:spPr>
            <c:extLst>
              <c:ext xmlns:c16="http://schemas.microsoft.com/office/drawing/2014/chart" uri="{C3380CC4-5D6E-409C-BE32-E72D297353CC}">
                <c16:uniqueId val="{00000003-643D-4647-A889-638418A7D28F}"/>
              </c:ext>
            </c:extLst>
          </c:dPt>
          <c:dPt>
            <c:idx val="2"/>
            <c:bubble3D val="0"/>
            <c:spPr>
              <a:solidFill>
                <a:srgbClr val="CDCDCD"/>
              </a:solidFill>
              <a:ln w="19050">
                <a:solidFill>
                  <a:schemeClr val="bg1"/>
                </a:solidFill>
              </a:ln>
              <a:effectLst/>
            </c:spPr>
            <c:extLst>
              <c:ext xmlns:c16="http://schemas.microsoft.com/office/drawing/2014/chart" uri="{C3380CC4-5D6E-409C-BE32-E72D297353CC}">
                <c16:uniqueId val="{00000005-643D-4647-A889-638418A7D28F}"/>
              </c:ext>
            </c:extLst>
          </c:dPt>
          <c:dLbls>
            <c:dLbl>
              <c:idx val="0"/>
              <c:delete val="1"/>
              <c:extLst>
                <c:ext xmlns:c15="http://schemas.microsoft.com/office/drawing/2012/chart" uri="{CE6537A1-D6FC-4f65-9D91-7224C49458BB}"/>
                <c:ext xmlns:c16="http://schemas.microsoft.com/office/drawing/2014/chart" uri="{C3380CC4-5D6E-409C-BE32-E72D297353CC}">
                  <c16:uniqueId val="{00000001-643D-4647-A889-638418A7D28F}"/>
                </c:ext>
              </c:extLst>
            </c:dLbl>
            <c:dLbl>
              <c:idx val="1"/>
              <c:layout>
                <c:manualLayout>
                  <c:x val="0.18882594855102933"/>
                  <c:y val="-0.12326615192736061"/>
                </c:manualLayout>
              </c:layout>
              <c:spPr>
                <a:noFill/>
                <a:ln>
                  <a:noFill/>
                </a:ln>
                <a:effectLst/>
              </c:spPr>
              <c:txPr>
                <a:bodyPr rot="0" spcFirstLastPara="1" vertOverflow="ellipsis" vert="horz" wrap="square" lIns="38100" tIns="19050" rIns="38100" bIns="19050" anchor="ctr" anchorCtr="1">
                  <a:noAutofit/>
                </a:bodyPr>
                <a:lstStyle/>
                <a:p>
                  <a:pPr>
                    <a:defRPr sz="1400" b="1" i="0" u="none" strike="noStrike" kern="1200" baseline="0">
                      <a:solidFill>
                        <a:schemeClr val="bg1"/>
                      </a:solidFill>
                      <a:latin typeface="+mn-lt"/>
                      <a:ea typeface="+mn-ea"/>
                      <a:cs typeface="+mn-cs"/>
                    </a:defRPr>
                  </a:pPr>
                  <a:endParaRPr lang="pl-PL"/>
                </a:p>
              </c:txPr>
              <c:dLblPos val="bestFit"/>
              <c:showLegendKey val="0"/>
              <c:showVal val="1"/>
              <c:showCatName val="0"/>
              <c:showSerName val="0"/>
              <c:showPercent val="0"/>
              <c:showBubbleSize val="0"/>
              <c:extLst>
                <c:ext xmlns:c15="http://schemas.microsoft.com/office/drawing/2012/chart" uri="{CE6537A1-D6FC-4f65-9D91-7224C49458BB}">
                  <c15:layout>
                    <c:manualLayout>
                      <c:w val="0.31746472614153981"/>
                      <c:h val="0.33386996221898968"/>
                    </c:manualLayout>
                  </c15:layout>
                </c:ext>
                <c:ext xmlns:c16="http://schemas.microsoft.com/office/drawing/2014/chart" uri="{C3380CC4-5D6E-409C-BE32-E72D297353CC}">
                  <c16:uniqueId val="{00000003-643D-4647-A889-638418A7D28F}"/>
                </c:ext>
              </c:extLst>
            </c:dLbl>
            <c:dLbl>
              <c:idx val="2"/>
              <c:delete val="1"/>
              <c:extLst>
                <c:ext xmlns:c15="http://schemas.microsoft.com/office/drawing/2012/chart" uri="{CE6537A1-D6FC-4f65-9D91-7224C49458BB}"/>
                <c:ext xmlns:c16="http://schemas.microsoft.com/office/drawing/2014/chart" uri="{C3380CC4-5D6E-409C-BE32-E72D297353CC}">
                  <c16:uniqueId val="{00000005-643D-4647-A889-638418A7D28F}"/>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pl-PL"/>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Arkusz1!$A$2:$A$4</c:f>
              <c:strCache>
                <c:ptCount val="3"/>
                <c:pt idx="0">
                  <c:v>tak</c:v>
                </c:pt>
                <c:pt idx="1">
                  <c:v>nie </c:v>
                </c:pt>
                <c:pt idx="2">
                  <c:v>trudno powiedzieć</c:v>
                </c:pt>
              </c:strCache>
            </c:strRef>
          </c:cat>
          <c:val>
            <c:numRef>
              <c:f>Arkusz1!$B$2:$B$4</c:f>
              <c:numCache>
                <c:formatCode>###0%</c:formatCode>
                <c:ptCount val="3"/>
                <c:pt idx="0">
                  <c:v>0.38</c:v>
                </c:pt>
                <c:pt idx="1">
                  <c:v>0.53600000000000003</c:v>
                </c:pt>
                <c:pt idx="2">
                  <c:v>8.5999999999999993E-2</c:v>
                </c:pt>
              </c:numCache>
            </c:numRef>
          </c:val>
          <c:extLst>
            <c:ext xmlns:c16="http://schemas.microsoft.com/office/drawing/2014/chart" uri="{C3380CC4-5D6E-409C-BE32-E72D297353CC}">
              <c16:uniqueId val="{00000006-643D-4647-A889-638418A7D28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pl-PL"/>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179152123852004"/>
          <c:y val="0.15655342633749447"/>
          <c:w val="0.51129759996651991"/>
          <c:h val="0.83751579764250861"/>
        </c:manualLayout>
      </c:layout>
      <c:barChart>
        <c:barDir val="bar"/>
        <c:grouping val="clustered"/>
        <c:varyColors val="0"/>
        <c:ser>
          <c:idx val="0"/>
          <c:order val="0"/>
          <c:tx>
            <c:strRef>
              <c:f>Arkusz1!$C$3</c:f>
              <c:strCache>
                <c:ptCount val="1"/>
                <c:pt idx="0">
                  <c:v>2020</c:v>
                </c:pt>
              </c:strCache>
            </c:strRef>
          </c:tx>
          <c:spPr>
            <a:solidFill>
              <a:srgbClr val="004B88"/>
            </a:solidFill>
            <a:ln w="3175">
              <a:solidFill>
                <a:schemeClr val="bg1"/>
              </a:solidFill>
            </a:ln>
            <a:effectLst/>
          </c:spPr>
          <c:invertIfNegative val="0"/>
          <c:dPt>
            <c:idx val="0"/>
            <c:invertIfNegative val="0"/>
            <c:bubble3D val="0"/>
            <c:extLst>
              <c:ext xmlns:c16="http://schemas.microsoft.com/office/drawing/2014/chart" uri="{C3380CC4-5D6E-409C-BE32-E72D297353CC}">
                <c16:uniqueId val="{00000000-088A-4B7B-B297-C82808BC1BF4}"/>
              </c:ext>
            </c:extLst>
          </c:dPt>
          <c:dPt>
            <c:idx val="1"/>
            <c:invertIfNegative val="0"/>
            <c:bubble3D val="0"/>
            <c:extLst>
              <c:ext xmlns:c16="http://schemas.microsoft.com/office/drawing/2014/chart" uri="{C3380CC4-5D6E-409C-BE32-E72D297353CC}">
                <c16:uniqueId val="{00000001-088A-4B7B-B297-C82808BC1BF4}"/>
              </c:ext>
            </c:extLst>
          </c:dPt>
          <c:dPt>
            <c:idx val="2"/>
            <c:invertIfNegative val="0"/>
            <c:bubble3D val="0"/>
            <c:extLst>
              <c:ext xmlns:c16="http://schemas.microsoft.com/office/drawing/2014/chart" uri="{C3380CC4-5D6E-409C-BE32-E72D297353CC}">
                <c16:uniqueId val="{00000002-088A-4B7B-B297-C82808BC1BF4}"/>
              </c:ext>
            </c:extLst>
          </c:dPt>
          <c:dPt>
            <c:idx val="4"/>
            <c:invertIfNegative val="0"/>
            <c:bubble3D val="0"/>
            <c:extLst>
              <c:ext xmlns:c16="http://schemas.microsoft.com/office/drawing/2014/chart" uri="{C3380CC4-5D6E-409C-BE32-E72D297353CC}">
                <c16:uniqueId val="{00000004-088A-4B7B-B297-C82808BC1BF4}"/>
              </c:ext>
            </c:extLst>
          </c:dPt>
          <c:dPt>
            <c:idx val="5"/>
            <c:invertIfNegative val="0"/>
            <c:bubble3D val="0"/>
            <c:extLst>
              <c:ext xmlns:c16="http://schemas.microsoft.com/office/drawing/2014/chart" uri="{C3380CC4-5D6E-409C-BE32-E72D297353CC}">
                <c16:uniqueId val="{00000005-088A-4B7B-B297-C82808BC1BF4}"/>
              </c:ext>
            </c:extLst>
          </c:dPt>
          <c:dPt>
            <c:idx val="6"/>
            <c:invertIfNegative val="0"/>
            <c:bubble3D val="0"/>
            <c:extLst>
              <c:ext xmlns:c16="http://schemas.microsoft.com/office/drawing/2014/chart" uri="{C3380CC4-5D6E-409C-BE32-E72D297353CC}">
                <c16:uniqueId val="{00000006-088A-4B7B-B297-C82808BC1BF4}"/>
              </c:ext>
            </c:extLst>
          </c:dPt>
          <c:dPt>
            <c:idx val="10"/>
            <c:invertIfNegative val="0"/>
            <c:bubble3D val="0"/>
            <c:extLst>
              <c:ext xmlns:c16="http://schemas.microsoft.com/office/drawing/2014/chart" uri="{C3380CC4-5D6E-409C-BE32-E72D297353CC}">
                <c16:uniqueId val="{00000007-088A-4B7B-B297-C82808BC1BF4}"/>
              </c:ext>
            </c:extLst>
          </c:dPt>
          <c:dPt>
            <c:idx val="11"/>
            <c:invertIfNegative val="0"/>
            <c:bubble3D val="0"/>
            <c:extLst>
              <c:ext xmlns:c16="http://schemas.microsoft.com/office/drawing/2014/chart" uri="{C3380CC4-5D6E-409C-BE32-E72D297353CC}">
                <c16:uniqueId val="{00000008-088A-4B7B-B297-C82808BC1BF4}"/>
              </c:ext>
            </c:extLst>
          </c:dPt>
          <c:dPt>
            <c:idx val="19"/>
            <c:invertIfNegative val="0"/>
            <c:bubble3D val="0"/>
            <c:extLst>
              <c:ext xmlns:c16="http://schemas.microsoft.com/office/drawing/2014/chart" uri="{C3380CC4-5D6E-409C-BE32-E72D297353CC}">
                <c16:uniqueId val="{0000000A-0A46-4D8E-BC4D-AA12996F87E5}"/>
              </c:ext>
            </c:extLst>
          </c:dPt>
          <c:dPt>
            <c:idx val="20"/>
            <c:invertIfNegative val="0"/>
            <c:bubble3D val="0"/>
            <c:extLst>
              <c:ext xmlns:c16="http://schemas.microsoft.com/office/drawing/2014/chart" uri="{C3380CC4-5D6E-409C-BE32-E72D297353CC}">
                <c16:uniqueId val="{0000000B-0A46-4D8E-BC4D-AA12996F87E5}"/>
              </c:ext>
            </c:extLst>
          </c:dPt>
          <c:dLbls>
            <c:spPr>
              <a:noFill/>
              <a:ln>
                <a:noFill/>
              </a:ln>
              <a:effectLst/>
            </c:spPr>
            <c:txPr>
              <a:bodyPr wrap="square" lIns="38100" tIns="19050" rIns="38100" bIns="19050" anchor="ctr">
                <a:spAutoFit/>
              </a:bodyPr>
              <a:lstStyle/>
              <a:p>
                <a:pPr>
                  <a:defRPr sz="900">
                    <a:solidFill>
                      <a:schemeClr val="tx1"/>
                    </a:solidFill>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Arkusz1!$B$4:$B$12</c:f>
              <c:strCache>
                <c:ptCount val="9"/>
                <c:pt idx="0">
                  <c:v>stosowanie odnawialnych źródeł energii</c:v>
                </c:pt>
                <c:pt idx="1">
                  <c:v>wymiana starych pieców węglowych na piece niskoemisyjne</c:v>
                </c:pt>
                <c:pt idx="2">
                  <c:v>termomodernizacja budynków</c:v>
                </c:pt>
                <c:pt idx="3">
                  <c:v>podłączenia indywidualnych gospodarstw do sieci ciepłowniczej</c:v>
                </c:pt>
                <c:pt idx="4">
                  <c:v>wprowadzenie systemów rowerowych (w 2022: wpsieranie transportu rowerowego)</c:v>
                </c:pt>
                <c:pt idx="5">
                  <c:v>wprowadzenie stref ograniczonego ruchu pojazdów samochodowych w centrach miast - tzw. stref niskiej emisji</c:v>
                </c:pt>
                <c:pt idx="6">
                  <c:v>promowanie idei współdzielenia aut </c:v>
                </c:pt>
                <c:pt idx="7">
                  <c:v>wydzielenie bus-pasów</c:v>
                </c:pt>
                <c:pt idx="8">
                  <c:v>carsharing</c:v>
                </c:pt>
              </c:strCache>
            </c:strRef>
          </c:cat>
          <c:val>
            <c:numRef>
              <c:f>Arkusz1!$C$4:$C$12</c:f>
              <c:numCache>
                <c:formatCode>_-* #\ ##0\ _z_ł_-;\-* #\ ##0\ _z_ł_-;_-* "-"??\ _z_ł_-;_-@_-</c:formatCode>
                <c:ptCount val="9"/>
                <c:pt idx="0">
                  <c:v>33</c:v>
                </c:pt>
                <c:pt idx="1">
                  <c:v>54</c:v>
                </c:pt>
                <c:pt idx="2">
                  <c:v>3</c:v>
                </c:pt>
                <c:pt idx="3">
                  <c:v>5</c:v>
                </c:pt>
                <c:pt idx="4">
                  <c:v>1</c:v>
                </c:pt>
                <c:pt idx="5">
                  <c:v>11</c:v>
                </c:pt>
                <c:pt idx="7">
                  <c:v>2</c:v>
                </c:pt>
              </c:numCache>
            </c:numRef>
          </c:val>
          <c:extLst>
            <c:ext xmlns:c16="http://schemas.microsoft.com/office/drawing/2014/chart" uri="{C3380CC4-5D6E-409C-BE32-E72D297353CC}">
              <c16:uniqueId val="{00000009-088A-4B7B-B297-C82808BC1BF4}"/>
            </c:ext>
          </c:extLst>
        </c:ser>
        <c:ser>
          <c:idx val="1"/>
          <c:order val="1"/>
          <c:tx>
            <c:strRef>
              <c:f>Arkusz1!$D$3</c:f>
              <c:strCache>
                <c:ptCount val="1"/>
                <c:pt idx="0">
                  <c:v>2022</c:v>
                </c:pt>
              </c:strCache>
            </c:strRef>
          </c:tx>
          <c:spPr>
            <a:ln>
              <a:solidFill>
                <a:schemeClr val="bg1"/>
              </a:solidFill>
            </a:ln>
          </c:spPr>
          <c:invertIfNegative val="0"/>
          <c:dLbls>
            <c:spPr>
              <a:noFill/>
              <a:ln>
                <a:noFill/>
              </a:ln>
              <a:effectLst/>
            </c:spPr>
            <c:txPr>
              <a:bodyPr wrap="square" lIns="38100" tIns="19050" rIns="38100" bIns="19050" anchor="ctr">
                <a:spAutoFit/>
              </a:bodyPr>
              <a:lstStyle/>
              <a:p>
                <a:pPr>
                  <a:defRPr sz="900"/>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Arkusz1!$B$4:$B$12</c:f>
              <c:strCache>
                <c:ptCount val="9"/>
                <c:pt idx="0">
                  <c:v>stosowanie odnawialnych źródeł energii</c:v>
                </c:pt>
                <c:pt idx="1">
                  <c:v>wymiana starych pieców węglowych na piece niskoemisyjne</c:v>
                </c:pt>
                <c:pt idx="2">
                  <c:v>termomodernizacja budynków</c:v>
                </c:pt>
                <c:pt idx="3">
                  <c:v>podłączenia indywidualnych gospodarstw do sieci ciepłowniczej</c:v>
                </c:pt>
                <c:pt idx="4">
                  <c:v>wprowadzenie systemów rowerowych (w 2022: wpsieranie transportu rowerowego)</c:v>
                </c:pt>
                <c:pt idx="5">
                  <c:v>wprowadzenie stref ograniczonego ruchu pojazdów samochodowych w centrach miast - tzw. stref niskiej emisji</c:v>
                </c:pt>
                <c:pt idx="6">
                  <c:v>promowanie idei współdzielenia aut </c:v>
                </c:pt>
                <c:pt idx="7">
                  <c:v>wydzielenie bus-pasów</c:v>
                </c:pt>
                <c:pt idx="8">
                  <c:v>carsharing</c:v>
                </c:pt>
              </c:strCache>
            </c:strRef>
          </c:cat>
          <c:val>
            <c:numRef>
              <c:f>Arkusz1!$D$4:$D$12</c:f>
              <c:numCache>
                <c:formatCode>_-* #\ ##0\ _z_ł_-;\-* #\ ##0\ _z_ł_-;_-* "-"??\ _z_ł_-;_-@_-</c:formatCode>
                <c:ptCount val="9"/>
                <c:pt idx="0">
                  <c:v>60.7</c:v>
                </c:pt>
                <c:pt idx="1">
                  <c:v>60.6</c:v>
                </c:pt>
                <c:pt idx="2">
                  <c:v>44.5</c:v>
                </c:pt>
                <c:pt idx="3">
                  <c:v>25.2</c:v>
                </c:pt>
                <c:pt idx="4">
                  <c:v>22.5</c:v>
                </c:pt>
                <c:pt idx="5">
                  <c:v>17.399999999999999</c:v>
                </c:pt>
                <c:pt idx="6" formatCode="General">
                  <c:v>6.3</c:v>
                </c:pt>
                <c:pt idx="7">
                  <c:v>4.5999999999999996</c:v>
                </c:pt>
                <c:pt idx="8" formatCode="General">
                  <c:v>2.1</c:v>
                </c:pt>
              </c:numCache>
            </c:numRef>
          </c:val>
          <c:extLst>
            <c:ext xmlns:c16="http://schemas.microsoft.com/office/drawing/2014/chart" uri="{C3380CC4-5D6E-409C-BE32-E72D297353CC}">
              <c16:uniqueId val="{0000000C-4358-4A2F-B816-A02AC17A551D}"/>
            </c:ext>
          </c:extLst>
        </c:ser>
        <c:dLbls>
          <c:dLblPos val="outEnd"/>
          <c:showLegendKey val="0"/>
          <c:showVal val="1"/>
          <c:showCatName val="0"/>
          <c:showSerName val="0"/>
          <c:showPercent val="0"/>
          <c:showBubbleSize val="0"/>
        </c:dLbls>
        <c:gapWidth val="71"/>
        <c:axId val="803134432"/>
        <c:axId val="803126592"/>
      </c:barChart>
      <c:catAx>
        <c:axId val="803134432"/>
        <c:scaling>
          <c:orientation val="maxMin"/>
        </c:scaling>
        <c:delete val="0"/>
        <c:axPos val="l"/>
        <c:numFmt formatCode="0.00%" sourceLinked="0"/>
        <c:majorTickMark val="out"/>
        <c:minorTickMark val="none"/>
        <c:tickLblPos val="nextTo"/>
        <c:txPr>
          <a:bodyPr/>
          <a:lstStyle/>
          <a:p>
            <a:pPr>
              <a:defRPr sz="900"/>
            </a:pPr>
            <a:endParaRPr lang="pl-PL"/>
          </a:p>
        </c:txPr>
        <c:crossAx val="803126592"/>
        <c:crosses val="autoZero"/>
        <c:auto val="1"/>
        <c:lblAlgn val="ctr"/>
        <c:lblOffset val="100"/>
        <c:noMultiLvlLbl val="0"/>
      </c:catAx>
      <c:valAx>
        <c:axId val="803126592"/>
        <c:scaling>
          <c:orientation val="minMax"/>
        </c:scaling>
        <c:delete val="1"/>
        <c:axPos val="b"/>
        <c:numFmt formatCode="####%" sourceLinked="0"/>
        <c:majorTickMark val="out"/>
        <c:minorTickMark val="none"/>
        <c:tickLblPos val="nextTo"/>
        <c:crossAx val="803134432"/>
        <c:crosses val="max"/>
        <c:crossBetween val="between"/>
      </c:valAx>
    </c:plotArea>
    <c:legend>
      <c:legendPos val="t"/>
      <c:overlay val="0"/>
      <c:txPr>
        <a:bodyPr/>
        <a:lstStyle/>
        <a:p>
          <a:pPr>
            <a:defRPr sz="1200"/>
          </a:pPr>
          <a:endParaRPr lang="pl-PL"/>
        </a:p>
      </c:txPr>
    </c:legend>
    <c:plotVisOnly val="1"/>
    <c:dispBlanksAs val="gap"/>
    <c:showDLblsOverMax val="0"/>
  </c:chart>
  <c:txPr>
    <a:bodyPr/>
    <a:lstStyle/>
    <a:p>
      <a:pPr>
        <a:defRPr sz="1800"/>
      </a:pPr>
      <a:endParaRPr lang="pl-PL"/>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2020</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AE62-4A15-A32D-C07D8D6B37AE}"/>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E62-4A15-A32D-C07D8D6B37A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AE62-4A15-A32D-C07D8D6B37A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AE62-4A15-A32D-C07D8D6B37A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AE62-4A15-A32D-C07D8D6B37AE}"/>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AE62-4A15-A32D-C07D8D6B37AE}"/>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AE62-4A15-A32D-C07D8D6B37AE}"/>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E62-4A15-A32D-C07D8D6B37AE}"/>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E62-4A15-A32D-C07D8D6B37AE}"/>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E62-4A15-A32D-C07D8D6B37AE}"/>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E62-4A15-A32D-C07D8D6B37AE}"/>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E62-4A15-A32D-C07D8D6B37AE}"/>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E62-4A15-A32D-C07D8D6B37AE}"/>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E62-4A15-A32D-C07D8D6B37AE}"/>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E62-4A15-A32D-C07D8D6B37AE}"/>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E62-4A15-A32D-C07D8D6B37AE}"/>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E62-4A15-A32D-C07D8D6B37AE}"/>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61</c:v>
                </c:pt>
                <c:pt idx="2" formatCode="0">
                  <c:v>59.205776173285194</c:v>
                </c:pt>
                <c:pt idx="3" formatCode="0">
                  <c:v>59.638554216867469</c:v>
                </c:pt>
                <c:pt idx="4" formatCode="0">
                  <c:v>63.725490196078425</c:v>
                </c:pt>
                <c:pt idx="5" formatCode="0">
                  <c:v>54.263565891472865</c:v>
                </c:pt>
                <c:pt idx="6" formatCode="0">
                  <c:v>64.953271028037392</c:v>
                </c:pt>
              </c:numCache>
            </c:numRef>
          </c:val>
          <c:extLst>
            <c:ext xmlns:c16="http://schemas.microsoft.com/office/drawing/2014/chart" uri="{C3380CC4-5D6E-409C-BE32-E72D297353CC}">
              <c16:uniqueId val="{00000020-AE62-4A15-A32D-C07D8D6B37AE}"/>
            </c:ext>
          </c:extLst>
        </c:ser>
        <c:dLbls>
          <c:showLegendKey val="0"/>
          <c:showVal val="1"/>
          <c:showCatName val="0"/>
          <c:showSerName val="0"/>
          <c:showPercent val="0"/>
          <c:showBubbleSize val="0"/>
        </c:dLbls>
        <c:gapWidth val="26"/>
        <c:overlap val="-10"/>
        <c:axId val="803144232"/>
        <c:axId val="803148152"/>
      </c:barChart>
      <c:catAx>
        <c:axId val="8031442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48152"/>
        <c:crosses val="autoZero"/>
        <c:auto val="1"/>
        <c:lblAlgn val="ctr"/>
        <c:lblOffset val="100"/>
        <c:noMultiLvlLbl val="0"/>
      </c:catAx>
      <c:valAx>
        <c:axId val="803148152"/>
        <c:scaling>
          <c:orientation val="minMax"/>
          <c:min val="0"/>
        </c:scaling>
        <c:delete val="1"/>
        <c:axPos val="l"/>
        <c:numFmt formatCode="0" sourceLinked="1"/>
        <c:majorTickMark val="out"/>
        <c:minorTickMark val="none"/>
        <c:tickLblPos val="nextTo"/>
        <c:crossAx val="80314423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32643659917113493"/>
          <c:w val="0.8751471544286894"/>
          <c:h val="0.29890114923672723"/>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C754-47FC-ABF0-E6EB07A5C7C4}"/>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C754-47FC-ABF0-E6EB07A5C7C4}"/>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C754-47FC-ABF0-E6EB07A5C7C4}"/>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C754-47FC-ABF0-E6EB07A5C7C4}"/>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C754-47FC-ABF0-E6EB07A5C7C4}"/>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C754-47FC-ABF0-E6EB07A5C7C4}"/>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C754-47FC-ABF0-E6EB07A5C7C4}"/>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C754-47FC-ABF0-E6EB07A5C7C4}"/>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C754-47FC-ABF0-E6EB07A5C7C4}"/>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C754-47FC-ABF0-E6EB07A5C7C4}"/>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C754-47FC-ABF0-E6EB07A5C7C4}"/>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C754-47FC-ABF0-E6EB07A5C7C4}"/>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C754-47FC-ABF0-E6EB07A5C7C4}"/>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C754-47FC-ABF0-E6EB07A5C7C4}"/>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C754-47FC-ABF0-E6EB07A5C7C4}"/>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C754-47FC-ABF0-E6EB07A5C7C4}"/>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C754-47FC-ABF0-E6EB07A5C7C4}"/>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61</c:v>
                </c:pt>
                <c:pt idx="2" formatCode="0">
                  <c:v>57.761732851985556</c:v>
                </c:pt>
                <c:pt idx="3" formatCode="0">
                  <c:v>60.24096385542169</c:v>
                </c:pt>
                <c:pt idx="4" formatCode="0">
                  <c:v>58.333333333333336</c:v>
                </c:pt>
                <c:pt idx="5" formatCode="0">
                  <c:v>65.116279069767444</c:v>
                </c:pt>
                <c:pt idx="6" formatCode="0">
                  <c:v>63.084112149532714</c:v>
                </c:pt>
              </c:numCache>
            </c:numRef>
          </c:val>
          <c:extLst>
            <c:ext xmlns:c16="http://schemas.microsoft.com/office/drawing/2014/chart" uri="{C3380CC4-5D6E-409C-BE32-E72D297353CC}">
              <c16:uniqueId val="{00000020-C754-47FC-ABF0-E6EB07A5C7C4}"/>
            </c:ext>
          </c:extLst>
        </c:ser>
        <c:dLbls>
          <c:showLegendKey val="0"/>
          <c:showVal val="1"/>
          <c:showCatName val="0"/>
          <c:showSerName val="0"/>
          <c:showPercent val="0"/>
          <c:showBubbleSize val="0"/>
        </c:dLbls>
        <c:gapWidth val="26"/>
        <c:overlap val="-10"/>
        <c:axId val="803128160"/>
        <c:axId val="803128552"/>
      </c:barChart>
      <c:catAx>
        <c:axId val="803128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8552"/>
        <c:crosses val="autoZero"/>
        <c:auto val="1"/>
        <c:lblAlgn val="ctr"/>
        <c:lblOffset val="100"/>
        <c:noMultiLvlLbl val="0"/>
      </c:catAx>
      <c:valAx>
        <c:axId val="803128552"/>
        <c:scaling>
          <c:orientation val="minMax"/>
          <c:min val="0"/>
        </c:scaling>
        <c:delete val="1"/>
        <c:axPos val="l"/>
        <c:numFmt formatCode="0" sourceLinked="1"/>
        <c:majorTickMark val="out"/>
        <c:minorTickMark val="none"/>
        <c:tickLblPos val="nextTo"/>
        <c:crossAx val="80312816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871423666293566"/>
          <c:y val="0.15450502680438899"/>
          <c:w val="0.4507208363741172"/>
          <c:h val="0.64977913530299236"/>
        </c:manualLayout>
      </c:layout>
      <c:doughnutChart>
        <c:varyColors val="1"/>
        <c:ser>
          <c:idx val="0"/>
          <c:order val="0"/>
          <c:tx>
            <c:strRef>
              <c:f>Arkusz1!$B$1</c:f>
              <c:strCache>
                <c:ptCount val="1"/>
                <c:pt idx="0">
                  <c:v>wykształcenie</c:v>
                </c:pt>
              </c:strCache>
            </c:strRef>
          </c:tx>
          <c:spPr>
            <a:ln w="6350">
              <a:solidFill>
                <a:schemeClr val="bg1"/>
              </a:solidFill>
            </a:ln>
          </c:spPr>
          <c:dPt>
            <c:idx val="0"/>
            <c:bubble3D val="0"/>
            <c:spPr>
              <a:solidFill>
                <a:srgbClr val="991786"/>
              </a:solidFill>
              <a:ln w="6350">
                <a:solidFill>
                  <a:schemeClr val="bg1"/>
                </a:solidFill>
              </a:ln>
              <a:effectLst/>
            </c:spPr>
            <c:extLst>
              <c:ext xmlns:c16="http://schemas.microsoft.com/office/drawing/2014/chart" uri="{C3380CC4-5D6E-409C-BE32-E72D297353CC}">
                <c16:uniqueId val="{00000001-C125-4831-BF90-068DD76F89F0}"/>
              </c:ext>
            </c:extLst>
          </c:dPt>
          <c:dPt>
            <c:idx val="1"/>
            <c:bubble3D val="0"/>
            <c:spPr>
              <a:solidFill>
                <a:schemeClr val="tx2"/>
              </a:solidFill>
              <a:ln w="6350">
                <a:solidFill>
                  <a:schemeClr val="bg1"/>
                </a:solidFill>
              </a:ln>
              <a:effectLst/>
            </c:spPr>
            <c:extLst>
              <c:ext xmlns:c16="http://schemas.microsoft.com/office/drawing/2014/chart" uri="{C3380CC4-5D6E-409C-BE32-E72D297353CC}">
                <c16:uniqueId val="{00000003-C125-4831-BF90-068DD76F89F0}"/>
              </c:ext>
            </c:extLst>
          </c:dPt>
          <c:dPt>
            <c:idx val="2"/>
            <c:bubble3D val="0"/>
            <c:spPr>
              <a:solidFill>
                <a:schemeClr val="accent3"/>
              </a:solidFill>
              <a:ln w="6350">
                <a:solidFill>
                  <a:schemeClr val="bg1"/>
                </a:solidFill>
              </a:ln>
              <a:effectLst/>
            </c:spPr>
            <c:extLst>
              <c:ext xmlns:c16="http://schemas.microsoft.com/office/drawing/2014/chart" uri="{C3380CC4-5D6E-409C-BE32-E72D297353CC}">
                <c16:uniqueId val="{00000005-C125-4831-BF90-068DD76F89F0}"/>
              </c:ext>
            </c:extLst>
          </c:dPt>
          <c:dPt>
            <c:idx val="3"/>
            <c:bubble3D val="0"/>
            <c:spPr>
              <a:solidFill>
                <a:schemeClr val="accent4"/>
              </a:solidFill>
              <a:ln w="6350">
                <a:solidFill>
                  <a:schemeClr val="bg1"/>
                </a:solidFill>
              </a:ln>
              <a:effectLst/>
            </c:spPr>
            <c:extLst>
              <c:ext xmlns:c16="http://schemas.microsoft.com/office/drawing/2014/chart" uri="{C3380CC4-5D6E-409C-BE32-E72D297353CC}">
                <c16:uniqueId val="{00000007-C125-4831-BF90-068DD76F89F0}"/>
              </c:ext>
            </c:extLst>
          </c:dPt>
          <c:dPt>
            <c:idx val="4"/>
            <c:bubble3D val="0"/>
            <c:spPr>
              <a:solidFill>
                <a:schemeClr val="accent5"/>
              </a:solidFill>
              <a:ln w="6350">
                <a:solidFill>
                  <a:schemeClr val="bg1"/>
                </a:solidFill>
              </a:ln>
              <a:effectLst/>
            </c:spPr>
            <c:extLst>
              <c:ext xmlns:c16="http://schemas.microsoft.com/office/drawing/2014/chart" uri="{C3380CC4-5D6E-409C-BE32-E72D297353CC}">
                <c16:uniqueId val="{00000009-C125-4831-BF90-068DD76F89F0}"/>
              </c:ext>
            </c:extLst>
          </c:dPt>
          <c:dPt>
            <c:idx val="5"/>
            <c:bubble3D val="0"/>
            <c:spPr>
              <a:solidFill>
                <a:schemeClr val="tx1"/>
              </a:solidFill>
              <a:ln w="6350">
                <a:solidFill>
                  <a:schemeClr val="bg1"/>
                </a:solidFill>
              </a:ln>
              <a:effectLst/>
            </c:spPr>
            <c:extLst>
              <c:ext xmlns:c16="http://schemas.microsoft.com/office/drawing/2014/chart" uri="{C3380CC4-5D6E-409C-BE32-E72D297353CC}">
                <c16:uniqueId val="{0000000B-C125-4831-BF90-068DD76F89F0}"/>
              </c:ext>
            </c:extLst>
          </c:dPt>
          <c:dPt>
            <c:idx val="6"/>
            <c:bubble3D val="0"/>
            <c:spPr>
              <a:solidFill>
                <a:schemeClr val="bg1">
                  <a:lumMod val="85000"/>
                </a:schemeClr>
              </a:solidFill>
              <a:ln w="6350">
                <a:solidFill>
                  <a:schemeClr val="bg1"/>
                </a:solidFill>
              </a:ln>
              <a:effectLst/>
            </c:spPr>
            <c:extLst>
              <c:ext xmlns:c16="http://schemas.microsoft.com/office/drawing/2014/chart" uri="{C3380CC4-5D6E-409C-BE32-E72D297353CC}">
                <c16:uniqueId val="{0000000D-C125-4831-BF90-068DD76F89F0}"/>
              </c:ext>
            </c:extLst>
          </c:dPt>
          <c:dLbls>
            <c:dLbl>
              <c:idx val="0"/>
              <c:layout>
                <c:manualLayout>
                  <c:x val="5.5854812671188872E-2"/>
                  <c:y val="-5.4488654015183928E-2"/>
                </c:manualLayout>
              </c:layout>
              <c:numFmt formatCode="0.0%" sourceLinked="0"/>
              <c:spPr>
                <a:solidFill>
                  <a:srgbClr val="991786"/>
                </a:solidFill>
                <a:ln>
                  <a:noFill/>
                </a:ln>
                <a:effectLst/>
              </c:spPr>
              <c:txPr>
                <a:bodyPr wrap="square" lIns="38100" tIns="19050" rIns="38100" bIns="19050" anchor="ctr">
                  <a:spAutoFit/>
                </a:bodyPr>
                <a:lstStyle/>
                <a:p>
                  <a:pPr>
                    <a:defRPr>
                      <a:solidFill>
                        <a:schemeClr val="bg1"/>
                      </a:solidFill>
                    </a:defRPr>
                  </a:pPr>
                  <a:endParaRPr lang="pl-PL"/>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125-4831-BF90-068DD76F89F0}"/>
                </c:ext>
              </c:extLst>
            </c:dLbl>
            <c:dLbl>
              <c:idx val="4"/>
              <c:layout>
                <c:manualLayout>
                  <c:x val="-5.1865183194675313E-2"/>
                  <c:y val="-4.2104869011733048E-2"/>
                </c:manualLayout>
              </c:layout>
              <c:numFmt formatCode="0.0%" sourceLinked="0"/>
              <c:spPr>
                <a:solidFill>
                  <a:srgbClr val="FFD755"/>
                </a:solidFill>
                <a:ln>
                  <a:noFill/>
                </a:ln>
                <a:effectLst/>
              </c:spPr>
              <c:txPr>
                <a:bodyPr wrap="square" lIns="38100" tIns="19050" rIns="38100" bIns="19050" anchor="ctr">
                  <a:spAutoFit/>
                </a:bodyPr>
                <a:lstStyle/>
                <a:p>
                  <a:pPr>
                    <a:defRPr>
                      <a:solidFill>
                        <a:schemeClr val="bg1"/>
                      </a:solidFill>
                    </a:defRPr>
                  </a:pPr>
                  <a:endParaRPr lang="pl-PL"/>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9-C125-4831-BF90-068DD76F89F0}"/>
                </c:ext>
              </c:extLst>
            </c:dLbl>
            <c:numFmt formatCode="0.0%" sourceLinked="0"/>
            <c:spPr>
              <a:noFill/>
              <a:ln>
                <a:noFill/>
              </a:ln>
              <a:effectLst/>
            </c:spPr>
            <c:txPr>
              <a:bodyPr wrap="square" lIns="38100" tIns="19050" rIns="38100" bIns="19050" anchor="ctr">
                <a:spAutoFit/>
              </a:bodyPr>
              <a:lstStyle/>
              <a:p>
                <a:pPr>
                  <a:defRPr>
                    <a:solidFill>
                      <a:schemeClr val="bg1"/>
                    </a:solidFill>
                  </a:defRPr>
                </a:pPr>
                <a:endParaRPr lang="pl-PL"/>
              </a:p>
            </c:txPr>
            <c:showLegendKey val="0"/>
            <c:showVal val="0"/>
            <c:showCatName val="0"/>
            <c:showSerName val="0"/>
            <c:showPercent val="1"/>
            <c:showBubbleSize val="0"/>
            <c:showLeaderLines val="1"/>
            <c:extLst>
              <c:ext xmlns:c15="http://schemas.microsoft.com/office/drawing/2012/chart" uri="{CE6537A1-D6FC-4f65-9D91-7224C49458BB}"/>
            </c:extLst>
          </c:dLbls>
          <c:cat>
            <c:strRef>
              <c:f>Arkusz1!$A$2:$A$6</c:f>
              <c:strCache>
                <c:ptCount val="5"/>
                <c:pt idx="0">
                  <c:v>podstawowe i gimnazjalne</c:v>
                </c:pt>
                <c:pt idx="1">
                  <c:v>zasadnicze zawodowe</c:v>
                </c:pt>
                <c:pt idx="2">
                  <c:v>średnie i pomaturalne</c:v>
                </c:pt>
                <c:pt idx="3">
                  <c:v>wyższe</c:v>
                </c:pt>
                <c:pt idx="4">
                  <c:v>odmowa odpowiedzi</c:v>
                </c:pt>
              </c:strCache>
            </c:strRef>
          </c:cat>
          <c:val>
            <c:numRef>
              <c:f>Arkusz1!$B$2:$B$6</c:f>
              <c:numCache>
                <c:formatCode>###0.0%</c:formatCode>
                <c:ptCount val="5"/>
                <c:pt idx="0">
                  <c:v>1.6E-2</c:v>
                </c:pt>
                <c:pt idx="1">
                  <c:v>9.2999999999999999E-2</c:v>
                </c:pt>
                <c:pt idx="2">
                  <c:v>0.33300000000000002</c:v>
                </c:pt>
                <c:pt idx="3">
                  <c:v>0.54700000000000004</c:v>
                </c:pt>
                <c:pt idx="4">
                  <c:v>1.0999999999999999E-2</c:v>
                </c:pt>
              </c:numCache>
            </c:numRef>
          </c:val>
          <c:extLst>
            <c:ext xmlns:c16="http://schemas.microsoft.com/office/drawing/2014/chart" uri="{C3380CC4-5D6E-409C-BE32-E72D297353CC}">
              <c16:uniqueId val="{0000000E-C125-4831-BF90-068DD76F89F0}"/>
            </c:ext>
          </c:extLst>
        </c:ser>
        <c:dLbls>
          <c:showLegendKey val="0"/>
          <c:showVal val="1"/>
          <c:showCatName val="0"/>
          <c:showSerName val="0"/>
          <c:showPercent val="0"/>
          <c:showBubbleSize val="0"/>
          <c:showLeaderLines val="1"/>
        </c:dLbls>
        <c:firstSliceAng val="0"/>
        <c:holeSize val="55"/>
      </c:doughnutChart>
      <c:spPr>
        <a:noFill/>
        <a:ln>
          <a:noFill/>
        </a:ln>
        <a:effectLst/>
      </c:spPr>
    </c:plotArea>
    <c:legend>
      <c:legendPos val="r"/>
      <c:layout>
        <c:manualLayout>
          <c:xMode val="edge"/>
          <c:yMode val="edge"/>
          <c:x val="0.41781441814395531"/>
          <c:y val="0.70453068384497985"/>
          <c:w val="0.57420632290301765"/>
          <c:h val="0.29216353438018111"/>
        </c:manualLayout>
      </c:layout>
      <c:overlay val="0"/>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4003656057934003"/>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E32E-4F6A-887D-000158382E46}"/>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E32E-4F6A-887D-000158382E46}"/>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32E-4F6A-887D-000158382E46}"/>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32E-4F6A-887D-000158382E46}"/>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32E-4F6A-887D-000158382E46}"/>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E32E-4F6A-887D-000158382E46}"/>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E32E-4F6A-887D-000158382E46}"/>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E32E-4F6A-887D-000158382E46}"/>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E32E-4F6A-887D-000158382E46}"/>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E32E-4F6A-887D-000158382E46}"/>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E32E-4F6A-887D-000158382E46}"/>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E32E-4F6A-887D-000158382E46}"/>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E32E-4F6A-887D-000158382E46}"/>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E32E-4F6A-887D-000158382E46}"/>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E32E-4F6A-887D-000158382E46}"/>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E32E-4F6A-887D-000158382E46}"/>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E32E-4F6A-887D-000158382E46}"/>
                </c:ext>
              </c:extLst>
            </c:dLbl>
            <c:dLbl>
              <c:idx val="1"/>
              <c:delete val="1"/>
              <c:extLst>
                <c:ext xmlns:c15="http://schemas.microsoft.com/office/drawing/2012/chart" uri="{CE6537A1-D6FC-4f65-9D91-7224C49458BB}"/>
                <c:ext xmlns:c16="http://schemas.microsoft.com/office/drawing/2014/chart" uri="{C3380CC4-5D6E-409C-BE32-E72D297353CC}">
                  <c16:uniqueId val="{00000003-E32E-4F6A-887D-000158382E46}"/>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44.5</c:v>
                </c:pt>
                <c:pt idx="2" formatCode="0">
                  <c:v>45.848375451263543</c:v>
                </c:pt>
                <c:pt idx="3" formatCode="0">
                  <c:v>48.795180722891565</c:v>
                </c:pt>
                <c:pt idx="4" formatCode="0">
                  <c:v>38.725490196078432</c:v>
                </c:pt>
                <c:pt idx="5" formatCode="0">
                  <c:v>51.162790697674424</c:v>
                </c:pt>
                <c:pt idx="6" formatCode="0">
                  <c:v>42.056074766355138</c:v>
                </c:pt>
              </c:numCache>
            </c:numRef>
          </c:val>
          <c:extLst>
            <c:ext xmlns:c16="http://schemas.microsoft.com/office/drawing/2014/chart" uri="{C3380CC4-5D6E-409C-BE32-E72D297353CC}">
              <c16:uniqueId val="{00000020-E32E-4F6A-887D-000158382E46}"/>
            </c:ext>
          </c:extLst>
        </c:ser>
        <c:dLbls>
          <c:showLegendKey val="0"/>
          <c:showVal val="1"/>
          <c:showCatName val="0"/>
          <c:showSerName val="0"/>
          <c:showPercent val="0"/>
          <c:showBubbleSize val="0"/>
        </c:dLbls>
        <c:gapWidth val="26"/>
        <c:overlap val="-10"/>
        <c:axId val="803146192"/>
        <c:axId val="803146584"/>
      </c:barChart>
      <c:catAx>
        <c:axId val="8031461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46584"/>
        <c:crosses val="autoZero"/>
        <c:auto val="1"/>
        <c:lblAlgn val="ctr"/>
        <c:lblOffset val="100"/>
        <c:noMultiLvlLbl val="0"/>
      </c:catAx>
      <c:valAx>
        <c:axId val="803146584"/>
        <c:scaling>
          <c:orientation val="minMax"/>
          <c:min val="0"/>
        </c:scaling>
        <c:delete val="1"/>
        <c:axPos val="l"/>
        <c:numFmt formatCode="0" sourceLinked="1"/>
        <c:majorTickMark val="out"/>
        <c:minorTickMark val="none"/>
        <c:tickLblPos val="nextTo"/>
        <c:crossAx val="803146192"/>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22497245246553657"/>
          <c:w val="0.8751471544286894"/>
          <c:h val="0.27184399312492574"/>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42BF-469B-9531-6D7C64756569}"/>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42BF-469B-9531-6D7C64756569}"/>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42BF-469B-9531-6D7C64756569}"/>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42BF-469B-9531-6D7C64756569}"/>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42BF-469B-9531-6D7C64756569}"/>
              </c:ext>
            </c:extLst>
          </c:dPt>
          <c:dPt>
            <c:idx val="5"/>
            <c:invertIfNegative val="0"/>
            <c:bubble3D val="0"/>
            <c:spPr>
              <a:solidFill>
                <a:srgbClr val="A0CC1E"/>
              </a:solidFill>
              <a:ln w="3175">
                <a:noFill/>
              </a:ln>
              <a:effectLst/>
            </c:spPr>
            <c:extLst>
              <c:ext xmlns:c16="http://schemas.microsoft.com/office/drawing/2014/chart" uri="{C3380CC4-5D6E-409C-BE32-E72D297353CC}">
                <c16:uniqueId val="{0000000B-42BF-469B-9531-6D7C64756569}"/>
              </c:ext>
            </c:extLst>
          </c:dPt>
          <c:dPt>
            <c:idx val="6"/>
            <c:invertIfNegative val="0"/>
            <c:bubble3D val="0"/>
            <c:spPr>
              <a:solidFill>
                <a:srgbClr val="A0CC1E"/>
              </a:solidFill>
              <a:ln w="3175">
                <a:noFill/>
              </a:ln>
              <a:effectLst/>
            </c:spPr>
            <c:extLst>
              <c:ext xmlns:c16="http://schemas.microsoft.com/office/drawing/2014/chart" uri="{C3380CC4-5D6E-409C-BE32-E72D297353CC}">
                <c16:uniqueId val="{0000000D-42BF-469B-9531-6D7C64756569}"/>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42BF-469B-9531-6D7C64756569}"/>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42BF-469B-9531-6D7C64756569}"/>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42BF-469B-9531-6D7C64756569}"/>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42BF-469B-9531-6D7C64756569}"/>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42BF-469B-9531-6D7C64756569}"/>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42BF-469B-9531-6D7C64756569}"/>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42BF-469B-9531-6D7C64756569}"/>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42BF-469B-9531-6D7C64756569}"/>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42BF-469B-9531-6D7C64756569}"/>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42BF-469B-9531-6D7C64756569}"/>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25.2</c:v>
                </c:pt>
                <c:pt idx="2" formatCode="0">
                  <c:v>21.299638989169676</c:v>
                </c:pt>
                <c:pt idx="3" formatCode="0">
                  <c:v>23.493975903614459</c:v>
                </c:pt>
                <c:pt idx="4" formatCode="0">
                  <c:v>30.882352941176471</c:v>
                </c:pt>
                <c:pt idx="5" formatCode="0">
                  <c:v>24.031007751937985</c:v>
                </c:pt>
                <c:pt idx="6" formatCode="0">
                  <c:v>27.102803738317753</c:v>
                </c:pt>
              </c:numCache>
            </c:numRef>
          </c:val>
          <c:extLst>
            <c:ext xmlns:c16="http://schemas.microsoft.com/office/drawing/2014/chart" uri="{C3380CC4-5D6E-409C-BE32-E72D297353CC}">
              <c16:uniqueId val="{00000020-42BF-469B-9531-6D7C64756569}"/>
            </c:ext>
          </c:extLst>
        </c:ser>
        <c:dLbls>
          <c:showLegendKey val="0"/>
          <c:showVal val="1"/>
          <c:showCatName val="0"/>
          <c:showSerName val="0"/>
          <c:showPercent val="0"/>
          <c:showBubbleSize val="0"/>
        </c:dLbls>
        <c:gapWidth val="26"/>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2497245246553657"/>
          <c:w val="0.9454503681089953"/>
          <c:h val="0.27184399312492574"/>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AAE6-445B-B6E1-3BBABB47F823}"/>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AE6-445B-B6E1-3BBABB47F823}"/>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AAE6-445B-B6E1-3BBABB47F823}"/>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AAE6-445B-B6E1-3BBABB47F823}"/>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AAE6-445B-B6E1-3BBABB47F823}"/>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AAE6-445B-B6E1-3BBABB47F823}"/>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AAE6-445B-B6E1-3BBABB47F823}"/>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AE6-445B-B6E1-3BBABB47F823}"/>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AE6-445B-B6E1-3BBABB47F823}"/>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AE6-445B-B6E1-3BBABB47F823}"/>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AE6-445B-B6E1-3BBABB47F823}"/>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AE6-445B-B6E1-3BBABB47F823}"/>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AE6-445B-B6E1-3BBABB47F823}"/>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AE6-445B-B6E1-3BBABB47F823}"/>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AE6-445B-B6E1-3BBABB47F823}"/>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AE6-445B-B6E1-3BBABB47F823}"/>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AE6-445B-B6E1-3BBABB47F823}"/>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62.559241706161139</c:v>
                </c:pt>
                <c:pt idx="2" formatCode="_-* #\ ##0_-;\-* #\ ##0_-;_-* &quot;-&quot;??_-;_-@_-">
                  <c:v>65.517241379310349</c:v>
                </c:pt>
                <c:pt idx="3" formatCode="_-* #\ ##0_-;\-* #\ ##0_-;_-* &quot;-&quot;??_-;_-@_-">
                  <c:v>61.788617886178862</c:v>
                </c:pt>
                <c:pt idx="4" formatCode="_-* #\ ##0_-;\-* #\ ##0_-;_-* &quot;-&quot;??_-;_-@_-">
                  <c:v>63.033175355450233</c:v>
                </c:pt>
                <c:pt idx="5" formatCode="_-* #\ ##0_-;\-* #\ ##0_-;_-* &quot;-&quot;??_-;_-@_-">
                  <c:v>62.559241706161139</c:v>
                </c:pt>
                <c:pt idx="6" formatCode="_-* #\ ##0_-;\-* #\ ##0_-;_-* &quot;-&quot;??_-;_-@_-">
                  <c:v>56.435643564356432</c:v>
                </c:pt>
              </c:numCache>
            </c:numRef>
          </c:val>
          <c:extLst>
            <c:ext xmlns:c16="http://schemas.microsoft.com/office/drawing/2014/chart" uri="{C3380CC4-5D6E-409C-BE32-E72D297353CC}">
              <c16:uniqueId val="{00000020-AAE6-445B-B6E1-3BBABB47F823}"/>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6555799791958168"/>
          <c:w val="0.9454503681089953"/>
          <c:h val="0.23125825895722363"/>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3780-45A2-9E0E-E7D01EE85D28}"/>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3780-45A2-9E0E-E7D01EE85D28}"/>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3780-45A2-9E0E-E7D01EE85D28}"/>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3780-45A2-9E0E-E7D01EE85D28}"/>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3780-45A2-9E0E-E7D01EE85D28}"/>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3780-45A2-9E0E-E7D01EE85D28}"/>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3780-45A2-9E0E-E7D01EE85D28}"/>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3780-45A2-9E0E-E7D01EE85D28}"/>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3780-45A2-9E0E-E7D01EE85D28}"/>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3780-45A2-9E0E-E7D01EE85D28}"/>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3780-45A2-9E0E-E7D01EE85D28}"/>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3780-45A2-9E0E-E7D01EE85D28}"/>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3780-45A2-9E0E-E7D01EE85D28}"/>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3780-45A2-9E0E-E7D01EE85D28}"/>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3780-45A2-9E0E-E7D01EE85D28}"/>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3780-45A2-9E0E-E7D01EE85D28}"/>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780-45A2-9E0E-E7D01EE85D28}"/>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62.085308056872037</c:v>
                </c:pt>
                <c:pt idx="2" formatCode="_-* #\ ##0_-;\-* #\ ##0_-;_-* &quot;-&quot;??_-;_-@_-">
                  <c:v>58.620689655172406</c:v>
                </c:pt>
                <c:pt idx="3" formatCode="_-* #\ ##0_-;\-* #\ ##0_-;_-* &quot;-&quot;??_-;_-@_-">
                  <c:v>58.130081300813011</c:v>
                </c:pt>
                <c:pt idx="4" formatCode="_-* #\ ##0_-;\-* #\ ##0_-;_-* &quot;-&quot;??_-;_-@_-">
                  <c:v>61.137440758293835</c:v>
                </c:pt>
                <c:pt idx="5" formatCode="_-* #\ ##0_-;\-* #\ ##0_-;_-* &quot;-&quot;??_-;_-@_-">
                  <c:v>62.085308056872037</c:v>
                </c:pt>
                <c:pt idx="6" formatCode="_-* #\ ##0_-;\-* #\ ##0_-;_-* &quot;-&quot;??_-;_-@_-">
                  <c:v>61.386138613861384</c:v>
                </c:pt>
              </c:numCache>
            </c:numRef>
          </c:val>
          <c:extLst>
            <c:ext xmlns:c16="http://schemas.microsoft.com/office/drawing/2014/chart" uri="{C3380CC4-5D6E-409C-BE32-E72D297353CC}">
              <c16:uniqueId val="{00000020-3780-45A2-9E0E-E7D01EE85D28}"/>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465188678296998E-2"/>
          <c:y val="0.25879370889163128"/>
          <c:w val="0.9454503681089953"/>
          <c:h val="0.238022547985174"/>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3676-4CBA-AE52-222018D58080}"/>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3676-4CBA-AE52-222018D58080}"/>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3676-4CBA-AE52-222018D58080}"/>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3676-4CBA-AE52-222018D58080}"/>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3676-4CBA-AE52-222018D58080}"/>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3676-4CBA-AE52-222018D58080}"/>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3676-4CBA-AE52-222018D58080}"/>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3676-4CBA-AE52-222018D58080}"/>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3676-4CBA-AE52-222018D58080}"/>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3676-4CBA-AE52-222018D58080}"/>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3676-4CBA-AE52-222018D58080}"/>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3676-4CBA-AE52-222018D58080}"/>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3676-4CBA-AE52-222018D58080}"/>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3676-4CBA-AE52-222018D58080}"/>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3676-4CBA-AE52-222018D58080}"/>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3676-4CBA-AE52-222018D58080}"/>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676-4CBA-AE52-222018D58080}"/>
                </c:ext>
              </c:extLst>
            </c:dLbl>
            <c:dLbl>
              <c:idx val="1"/>
              <c:delete val="1"/>
              <c:extLst>
                <c:ext xmlns:c15="http://schemas.microsoft.com/office/drawing/2012/chart" uri="{CE6537A1-D6FC-4f65-9D91-7224C49458BB}"/>
                <c:ext xmlns:c16="http://schemas.microsoft.com/office/drawing/2014/chart" uri="{C3380CC4-5D6E-409C-BE32-E72D297353CC}">
                  <c16:uniqueId val="{00000003-3676-4CBA-AE52-222018D58080}"/>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46.919431279620852</c:v>
                </c:pt>
                <c:pt idx="2" formatCode="_-* #\ ##0_-;\-* #\ ##0_-;_-* &quot;-&quot;??_-;_-@_-">
                  <c:v>24.137931034482758</c:v>
                </c:pt>
                <c:pt idx="3" formatCode="_-* #\ ##0_-;\-* #\ ##0_-;_-* &quot;-&quot;??_-;_-@_-">
                  <c:v>49.59349593495935</c:v>
                </c:pt>
                <c:pt idx="4" formatCode="_-* #\ ##0_-;\-* #\ ##0_-;_-* &quot;-&quot;??_-;_-@_-">
                  <c:v>47.867298578199055</c:v>
                </c:pt>
                <c:pt idx="5" formatCode="_-* #\ ##0_-;\-* #\ ##0_-;_-* &quot;-&quot;??_-;_-@_-">
                  <c:v>46.919431279620852</c:v>
                </c:pt>
                <c:pt idx="6" formatCode="_-* #\ ##0_-;\-* #\ ##0_-;_-* &quot;-&quot;??_-;_-@_-">
                  <c:v>38.283828382838287</c:v>
                </c:pt>
              </c:numCache>
            </c:numRef>
          </c:val>
          <c:extLst>
            <c:ext xmlns:c16="http://schemas.microsoft.com/office/drawing/2014/chart" uri="{C3380CC4-5D6E-409C-BE32-E72D297353CC}">
              <c16:uniqueId val="{00000020-3676-4CBA-AE52-222018D58080}"/>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0454266747272034E-2"/>
          <c:y val="0.30127184612360963"/>
          <c:w val="0.93815567844203807"/>
          <c:h val="0.12918673538900255"/>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0094CF"/>
              </a:solidFill>
              <a:ln w="3175" cap="rnd">
                <a:noFill/>
                <a:round/>
              </a:ln>
              <a:effectLst/>
            </c:spPr>
            <c:extLst>
              <c:ext xmlns:c16="http://schemas.microsoft.com/office/drawing/2014/chart" uri="{C3380CC4-5D6E-409C-BE32-E72D297353CC}">
                <c16:uniqueId val="{00000001-0ADA-4A56-A300-E78C6299602A}"/>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0ADA-4A56-A300-E78C6299602A}"/>
              </c:ext>
            </c:extLst>
          </c:dPt>
          <c:dPt>
            <c:idx val="2"/>
            <c:invertIfNegative val="0"/>
            <c:bubble3D val="0"/>
            <c:spPr>
              <a:solidFill>
                <a:srgbClr val="FFC000"/>
              </a:solidFill>
              <a:ln w="3175" cap="rnd">
                <a:noFill/>
                <a:round/>
              </a:ln>
              <a:effectLst/>
            </c:spPr>
            <c:extLst>
              <c:ext xmlns:c16="http://schemas.microsoft.com/office/drawing/2014/chart" uri="{C3380CC4-5D6E-409C-BE32-E72D297353CC}">
                <c16:uniqueId val="{00000005-0ADA-4A56-A300-E78C6299602A}"/>
              </c:ext>
            </c:extLst>
          </c:dPt>
          <c:dPt>
            <c:idx val="3"/>
            <c:invertIfNegative val="0"/>
            <c:bubble3D val="0"/>
            <c:spPr>
              <a:solidFill>
                <a:srgbClr val="FFC000"/>
              </a:solidFill>
              <a:ln w="3175" cap="rnd">
                <a:noFill/>
                <a:round/>
              </a:ln>
              <a:effectLst/>
            </c:spPr>
            <c:extLst>
              <c:ext xmlns:c16="http://schemas.microsoft.com/office/drawing/2014/chart" uri="{C3380CC4-5D6E-409C-BE32-E72D297353CC}">
                <c16:uniqueId val="{00000007-0ADA-4A56-A300-E78C6299602A}"/>
              </c:ext>
            </c:extLst>
          </c:dPt>
          <c:dPt>
            <c:idx val="4"/>
            <c:invertIfNegative val="0"/>
            <c:bubble3D val="0"/>
            <c:spPr>
              <a:solidFill>
                <a:srgbClr val="FFC000"/>
              </a:solidFill>
              <a:ln w="3175" cap="rnd">
                <a:noFill/>
                <a:round/>
              </a:ln>
              <a:effectLst/>
            </c:spPr>
            <c:extLst>
              <c:ext xmlns:c16="http://schemas.microsoft.com/office/drawing/2014/chart" uri="{C3380CC4-5D6E-409C-BE32-E72D297353CC}">
                <c16:uniqueId val="{00000009-0ADA-4A56-A300-E78C6299602A}"/>
              </c:ext>
            </c:extLst>
          </c:dPt>
          <c:dPt>
            <c:idx val="5"/>
            <c:invertIfNegative val="0"/>
            <c:bubble3D val="0"/>
            <c:spPr>
              <a:solidFill>
                <a:srgbClr val="FFC000"/>
              </a:solidFill>
              <a:ln w="3175">
                <a:noFill/>
              </a:ln>
              <a:effectLst/>
            </c:spPr>
            <c:extLst>
              <c:ext xmlns:c16="http://schemas.microsoft.com/office/drawing/2014/chart" uri="{C3380CC4-5D6E-409C-BE32-E72D297353CC}">
                <c16:uniqueId val="{0000000B-0ADA-4A56-A300-E78C6299602A}"/>
              </c:ext>
            </c:extLst>
          </c:dPt>
          <c:dPt>
            <c:idx val="6"/>
            <c:invertIfNegative val="0"/>
            <c:bubble3D val="0"/>
            <c:spPr>
              <a:solidFill>
                <a:srgbClr val="FFC000"/>
              </a:solidFill>
              <a:ln w="3175">
                <a:noFill/>
              </a:ln>
              <a:effectLst/>
            </c:spPr>
            <c:extLst>
              <c:ext xmlns:c16="http://schemas.microsoft.com/office/drawing/2014/chart" uri="{C3380CC4-5D6E-409C-BE32-E72D297353CC}">
                <c16:uniqueId val="{0000000D-0ADA-4A56-A300-E78C6299602A}"/>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0ADA-4A56-A300-E78C6299602A}"/>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0ADA-4A56-A300-E78C6299602A}"/>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0ADA-4A56-A300-E78C6299602A}"/>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0ADA-4A56-A300-E78C6299602A}"/>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0ADA-4A56-A300-E78C6299602A}"/>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0ADA-4A56-A300-E78C6299602A}"/>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0ADA-4A56-A300-E78C6299602A}"/>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0ADA-4A56-A300-E78C6299602A}"/>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0ADA-4A56-A300-E78C6299602A}"/>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0ADA-4A56-A300-E78C6299602A}"/>
                </c:ext>
              </c:extLst>
            </c:dLbl>
            <c:dLbl>
              <c:idx val="1"/>
              <c:delete val="1"/>
              <c:extLst>
                <c:ext xmlns:c15="http://schemas.microsoft.com/office/drawing/2012/chart" uri="{CE6537A1-D6FC-4f65-9D91-7224C49458BB}"/>
                <c:ext xmlns:c16="http://schemas.microsoft.com/office/drawing/2014/chart" uri="{C3380CC4-5D6E-409C-BE32-E72D297353CC}">
                  <c16:uniqueId val="{00000003-0ADA-4A56-A300-E78C6299602A}"/>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15 – 24 lat</c:v>
                </c:pt>
                <c:pt idx="3">
                  <c:v>25 – 34 </c:v>
                </c:pt>
                <c:pt idx="4">
                  <c:v>35 – 44 </c:v>
                </c:pt>
                <c:pt idx="5">
                  <c:v>45 – 59</c:v>
                </c:pt>
                <c:pt idx="6">
                  <c:v>60 
i więcej lat</c:v>
                </c:pt>
              </c:strCache>
            </c:strRef>
          </c:cat>
          <c:val>
            <c:numRef>
              <c:f>Arkusz1!$B$4:$B$10</c:f>
              <c:numCache>
                <c:formatCode>General</c:formatCode>
                <c:ptCount val="7"/>
                <c:pt idx="0" formatCode="0">
                  <c:v>23.696682464454977</c:v>
                </c:pt>
                <c:pt idx="2" formatCode="_-* #\ ##0_-;\-* #\ ##0_-;_-* &quot;-&quot;??_-;_-@_-">
                  <c:v>13.793103448275861</c:v>
                </c:pt>
                <c:pt idx="3" formatCode="_-* #\ ##0_-;\-* #\ ##0_-;_-* &quot;-&quot;??_-;_-@_-">
                  <c:v>21.138211382113823</c:v>
                </c:pt>
                <c:pt idx="4" formatCode="_-* #\ ##0_-;\-* #\ ##0_-;_-* &quot;-&quot;??_-;_-@_-">
                  <c:v>28.90995260663507</c:v>
                </c:pt>
                <c:pt idx="5" formatCode="_-* #\ ##0_-;\-* #\ ##0_-;_-* &quot;-&quot;??_-;_-@_-">
                  <c:v>23.696682464454977</c:v>
                </c:pt>
                <c:pt idx="6" formatCode="_-* #\ ##0_-;\-* #\ ##0_-;_-* &quot;-&quot;??_-;_-@_-">
                  <c:v>28.052805280528055</c:v>
                </c:pt>
              </c:numCache>
            </c:numRef>
          </c:val>
          <c:extLst>
            <c:ext xmlns:c16="http://schemas.microsoft.com/office/drawing/2014/chart" uri="{C3380CC4-5D6E-409C-BE32-E72D297353CC}">
              <c16:uniqueId val="{00000020-0ADA-4A56-A300-E78C6299602A}"/>
            </c:ext>
          </c:extLst>
        </c:ser>
        <c:dLbls>
          <c:showLegendKey val="0"/>
          <c:showVal val="1"/>
          <c:showCatName val="0"/>
          <c:showSerName val="0"/>
          <c:showPercent val="0"/>
          <c:showBubbleSize val="0"/>
        </c:dLbls>
        <c:gapWidth val="33"/>
        <c:overlap val="-10"/>
        <c:axId val="803124240"/>
        <c:axId val="803125024"/>
      </c:barChart>
      <c:catAx>
        <c:axId val="803124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25024"/>
        <c:crosses val="autoZero"/>
        <c:auto val="1"/>
        <c:lblAlgn val="ctr"/>
        <c:lblOffset val="100"/>
        <c:noMultiLvlLbl val="0"/>
      </c:catAx>
      <c:valAx>
        <c:axId val="803125024"/>
        <c:scaling>
          <c:orientation val="minMax"/>
          <c:min val="0"/>
        </c:scaling>
        <c:delete val="1"/>
        <c:axPos val="l"/>
        <c:numFmt formatCode="0" sourceLinked="1"/>
        <c:majorTickMark val="out"/>
        <c:minorTickMark val="none"/>
        <c:tickLblPos val="nextTo"/>
        <c:crossAx val="803124240"/>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4788285113"/>
          <c:y val="0.21227335019081567"/>
          <c:w val="0.75629872698460399"/>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numCache>
            </c:numRef>
          </c:cat>
          <c:val>
            <c:numRef>
              <c:f>Arkusz1!$B$2:$B$8</c:f>
              <c:numCache>
                <c:formatCode>General</c:formatCode>
                <c:ptCount val="7"/>
                <c:pt idx="0" formatCode="0">
                  <c:v>1.7</c:v>
                </c:pt>
              </c:numCache>
            </c:numRef>
          </c:val>
          <c:extLst>
            <c:ext xmlns:c16="http://schemas.microsoft.com/office/drawing/2014/chart" uri="{C3380CC4-5D6E-409C-BE32-E72D297353CC}">
              <c16:uniqueId val="{00000000-C8C3-4C00-8AFC-A5EA6647EFD0}"/>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numCache>
            </c:numRef>
          </c:cat>
          <c:val>
            <c:numRef>
              <c:f>Arkusz1!$C$2:$C$8</c:f>
              <c:numCache>
                <c:formatCode>General</c:formatCode>
                <c:ptCount val="7"/>
                <c:pt idx="0" formatCode="0">
                  <c:v>2.1</c:v>
                </c:pt>
              </c:numCache>
            </c:numRef>
          </c:val>
          <c:extLst>
            <c:ext xmlns:c16="http://schemas.microsoft.com/office/drawing/2014/chart" uri="{C3380CC4-5D6E-409C-BE32-E72D297353CC}">
              <c16:uniqueId val="{00000001-C8C3-4C00-8AFC-A5EA6647EFD0}"/>
            </c:ext>
          </c:extLst>
        </c:ser>
        <c:ser>
          <c:idx val="1"/>
          <c:order val="2"/>
          <c:tx>
            <c:strRef>
              <c:f>Arkusz1!$D$1</c:f>
              <c:strCache>
                <c:ptCount val="1"/>
                <c:pt idx="0">
                  <c:v>segregujemy śmieci regularnie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0" formatCode="0">
                  <c:v>2022</c:v>
                </c:pt>
              </c:numCache>
            </c:numRef>
          </c:cat>
          <c:val>
            <c:numRef>
              <c:f>Arkusz1!$D$2:$D$8</c:f>
              <c:numCache>
                <c:formatCode>General</c:formatCode>
                <c:ptCount val="7"/>
                <c:pt idx="0" formatCode="0">
                  <c:v>95.6</c:v>
                </c:pt>
              </c:numCache>
            </c:numRef>
          </c:val>
          <c:extLst>
            <c:ext xmlns:c16="http://schemas.microsoft.com/office/drawing/2014/chart" uri="{C3380CC4-5D6E-409C-BE32-E72D297353CC}">
              <c16:uniqueId val="{00000002-C8C3-4C00-8AFC-A5EA6647EFD0}"/>
            </c:ext>
          </c:extLst>
        </c:ser>
        <c:ser>
          <c:idx val="2"/>
          <c:order val="3"/>
          <c:tx>
            <c:strRef>
              <c:f>Arkusz1!$E$1</c:f>
              <c:strCache>
                <c:ptCount val="1"/>
                <c:pt idx="0">
                  <c:v>trudno powiedzieć </c:v>
                </c:pt>
              </c:strCache>
            </c:strRef>
          </c:tx>
          <c:spPr>
            <a:solidFill>
              <a:srgbClr val="595959"/>
            </a:solidFill>
          </c:spPr>
          <c:invertIfNegative val="0"/>
          <c:dLbls>
            <c:delete val="1"/>
          </c:dLbls>
          <c:cat>
            <c:numRef>
              <c:f>Arkusz1!$A$2:$A$8</c:f>
              <c:numCache>
                <c:formatCode>General</c:formatCode>
                <c:ptCount val="7"/>
                <c:pt idx="0" formatCode="0">
                  <c:v>2022</c:v>
                </c:pt>
              </c:numCache>
            </c:numRef>
          </c:cat>
          <c:val>
            <c:numRef>
              <c:f>Arkusz1!$E$2:$E$8</c:f>
              <c:numCache>
                <c:formatCode>General</c:formatCode>
                <c:ptCount val="7"/>
                <c:pt idx="0" formatCode="0">
                  <c:v>0.6</c:v>
                </c:pt>
              </c:numCache>
            </c:numRef>
          </c:val>
          <c:extLst>
            <c:ext xmlns:c16="http://schemas.microsoft.com/office/drawing/2014/chart" uri="{C3380CC4-5D6E-409C-BE32-E72D297353CC}">
              <c16:uniqueId val="{00000004-C8C3-4C00-8AFC-A5EA6647EFD0}"/>
            </c:ext>
          </c:extLst>
        </c:ser>
        <c:dLbls>
          <c:showLegendKey val="0"/>
          <c:showVal val="1"/>
          <c:showCatName val="0"/>
          <c:showSerName val="0"/>
          <c:showPercent val="0"/>
          <c:showBubbleSize val="0"/>
        </c:dLbls>
        <c:gapWidth val="100"/>
        <c:overlap val="100"/>
        <c:axId val="803148936"/>
        <c:axId val="803141488"/>
      </c:barChart>
      <c:catAx>
        <c:axId val="803148936"/>
        <c:scaling>
          <c:orientation val="maxMin"/>
        </c:scaling>
        <c:delete val="1"/>
        <c:axPos val="l"/>
        <c:numFmt formatCode="0" sourceLinked="1"/>
        <c:majorTickMark val="none"/>
        <c:minorTickMark val="none"/>
        <c:tickLblPos val="nextTo"/>
        <c:crossAx val="803141488"/>
        <c:crosses val="autoZero"/>
        <c:auto val="1"/>
        <c:lblAlgn val="ctr"/>
        <c:lblOffset val="100"/>
        <c:tickLblSkip val="1"/>
        <c:tickMarkSkip val="1"/>
        <c:noMultiLvlLbl val="0"/>
      </c:catAx>
      <c:valAx>
        <c:axId val="803141488"/>
        <c:scaling>
          <c:orientation val="minMax"/>
        </c:scaling>
        <c:delete val="0"/>
        <c:axPos val="t"/>
        <c:numFmt formatCode="0%" sourceLinked="1"/>
        <c:majorTickMark val="none"/>
        <c:minorTickMark val="none"/>
        <c:tickLblPos val="none"/>
        <c:spPr>
          <a:ln w="9572">
            <a:noFill/>
          </a:ln>
        </c:spPr>
        <c:crossAx val="8031489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6030064315651541"/>
          <c:w val="0.75629872698460399"/>
          <c:h val="0.30363168766003745"/>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Arkusz1!$B$2:$B$6</c:f>
              <c:numCache>
                <c:formatCode>General</c:formatCode>
                <c:ptCount val="5"/>
              </c:numCache>
            </c:numRef>
          </c:val>
          <c:extLst>
            <c:ext xmlns:c16="http://schemas.microsoft.com/office/drawing/2014/chart" uri="{C3380CC4-5D6E-409C-BE32-E72D297353CC}">
              <c16:uniqueId val="{00000000-D942-4F9C-9BBF-5A1DAC8B747D}"/>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Arkusz1!$C$2:$C$6</c:f>
              <c:numCache>
                <c:formatCode>General</c:formatCode>
                <c:ptCount val="5"/>
              </c:numCache>
            </c:numRef>
          </c:val>
          <c:extLst>
            <c:ext xmlns:c16="http://schemas.microsoft.com/office/drawing/2014/chart" uri="{C3380CC4-5D6E-409C-BE32-E72D297353CC}">
              <c16:uniqueId val="{00000001-D942-4F9C-9BBF-5A1DAC8B747D}"/>
            </c:ext>
          </c:extLst>
        </c:ser>
        <c:ser>
          <c:idx val="1"/>
          <c:order val="2"/>
          <c:tx>
            <c:strRef>
              <c:f>Arkusz1!$D$1</c:f>
              <c:strCache>
                <c:ptCount val="1"/>
                <c:pt idx="0">
                  <c:v>segregujemy śmieci regularnie </c:v>
                </c:pt>
              </c:strCache>
            </c:strRef>
          </c:tx>
          <c:spPr>
            <a:solidFill>
              <a:srgbClr val="A0CC1E"/>
            </a:solidFill>
            <a:ln w="25527">
              <a:noFill/>
            </a:ln>
          </c:spPr>
          <c:invertIfNegative val="0"/>
          <c:dLbls>
            <c:numFmt formatCode="#,##0" sourceLinked="0"/>
            <c:spPr>
              <a:noFill/>
              <a:ln w="25527">
                <a:noFill/>
              </a:ln>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Arkusz1!$D$2:$D$6</c:f>
              <c:numCache>
                <c:formatCode>General</c:formatCode>
                <c:ptCount val="5"/>
              </c:numCache>
            </c:numRef>
          </c:val>
          <c:extLst>
            <c:ext xmlns:c16="http://schemas.microsoft.com/office/drawing/2014/chart" uri="{C3380CC4-5D6E-409C-BE32-E72D297353CC}">
              <c16:uniqueId val="{00000002-D942-4F9C-9BBF-5A1DAC8B747D}"/>
            </c:ext>
          </c:extLst>
        </c:ser>
        <c:ser>
          <c:idx val="2"/>
          <c:order val="3"/>
          <c:tx>
            <c:strRef>
              <c:f>Arkusz1!$E$1</c:f>
              <c:strCache>
                <c:ptCount val="1"/>
                <c:pt idx="0">
                  <c:v>inny sposób</c:v>
                </c:pt>
              </c:strCache>
            </c:strRef>
          </c:tx>
          <c:spPr>
            <a:solidFill>
              <a:srgbClr val="CDCDCD"/>
            </a:solidFill>
          </c:spPr>
          <c:invertIfNegative val="0"/>
          <c:dLbls>
            <c:dLbl>
              <c:idx val="0"/>
              <c:layout>
                <c:manualLayout>
                  <c:x val="1.8855227853179959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942-4F9C-9BBF-5A1DAC8B747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Arkusz1!$A$2:$A$6</c:f>
              <c:numCache>
                <c:formatCode>0</c:formatCode>
                <c:ptCount val="5"/>
                <c:pt idx="0">
                  <c:v>2020</c:v>
                </c:pt>
                <c:pt idx="1">
                  <c:v>2018</c:v>
                </c:pt>
                <c:pt idx="2">
                  <c:v>2014</c:v>
                </c:pt>
                <c:pt idx="3">
                  <c:v>2013</c:v>
                </c:pt>
                <c:pt idx="4">
                  <c:v>2012</c:v>
                </c:pt>
              </c:numCache>
            </c:numRef>
          </c:cat>
          <c:val>
            <c:numRef>
              <c:f>Arkusz1!$E$2:$E$6</c:f>
              <c:numCache>
                <c:formatCode>General</c:formatCode>
                <c:ptCount val="5"/>
              </c:numCache>
            </c:numRef>
          </c:val>
          <c:extLst>
            <c:ext xmlns:c16="http://schemas.microsoft.com/office/drawing/2014/chart" uri="{C3380CC4-5D6E-409C-BE32-E72D297353CC}">
              <c16:uniqueId val="{00000004-D942-4F9C-9BBF-5A1DAC8B747D}"/>
            </c:ext>
          </c:extLst>
        </c:ser>
        <c:ser>
          <c:idx val="3"/>
          <c:order val="4"/>
          <c:tx>
            <c:strRef>
              <c:f>Arkusz1!$F$1</c:f>
              <c:strCache>
                <c:ptCount val="1"/>
                <c:pt idx="0">
                  <c:v>trudno powiedzieć </c:v>
                </c:pt>
              </c:strCache>
            </c:strRef>
          </c:tx>
          <c:spPr>
            <a:solidFill>
              <a:srgbClr val="595959"/>
            </a:solidFill>
          </c:spPr>
          <c:invertIfNegative val="0"/>
          <c:dLbls>
            <c:spPr>
              <a:noFill/>
              <a:ln>
                <a:noFill/>
              </a:ln>
              <a:effectLst/>
            </c:spPr>
            <c:txPr>
              <a:bodyPr/>
              <a:lstStyle/>
              <a:p>
                <a:pPr algn="ctr">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Arkusz1!$A$2:$A$6</c:f>
              <c:numCache>
                <c:formatCode>0</c:formatCode>
                <c:ptCount val="5"/>
                <c:pt idx="0">
                  <c:v>2020</c:v>
                </c:pt>
                <c:pt idx="1">
                  <c:v>2018</c:v>
                </c:pt>
                <c:pt idx="2">
                  <c:v>2014</c:v>
                </c:pt>
                <c:pt idx="3">
                  <c:v>2013</c:v>
                </c:pt>
                <c:pt idx="4">
                  <c:v>2012</c:v>
                </c:pt>
              </c:numCache>
            </c:numRef>
          </c:cat>
          <c:val>
            <c:numRef>
              <c:f>Arkusz1!$F$2:$F$6</c:f>
              <c:numCache>
                <c:formatCode>General</c:formatCode>
                <c:ptCount val="5"/>
              </c:numCache>
            </c:numRef>
          </c:val>
          <c:extLst>
            <c:ext xmlns:c16="http://schemas.microsoft.com/office/drawing/2014/chart" uri="{C3380CC4-5D6E-409C-BE32-E72D297353CC}">
              <c16:uniqueId val="{00000005-D942-4F9C-9BBF-5A1DAC8B747D}"/>
            </c:ext>
          </c:extLst>
        </c:ser>
        <c:dLbls>
          <c:showLegendKey val="0"/>
          <c:showVal val="1"/>
          <c:showCatName val="0"/>
          <c:showSerName val="0"/>
          <c:showPercent val="0"/>
          <c:showBubbleSize val="0"/>
        </c:dLbls>
        <c:gapWidth val="100"/>
        <c:overlap val="100"/>
        <c:axId val="803114048"/>
        <c:axId val="803140312"/>
      </c:barChart>
      <c:catAx>
        <c:axId val="803114048"/>
        <c:scaling>
          <c:orientation val="maxMin"/>
        </c:scaling>
        <c:delete val="1"/>
        <c:axPos val="l"/>
        <c:numFmt formatCode="0" sourceLinked="1"/>
        <c:majorTickMark val="none"/>
        <c:minorTickMark val="none"/>
        <c:tickLblPos val="nextTo"/>
        <c:crossAx val="803140312"/>
        <c:crosses val="autoZero"/>
        <c:auto val="1"/>
        <c:lblAlgn val="ctr"/>
        <c:lblOffset val="100"/>
        <c:tickLblSkip val="1"/>
        <c:tickMarkSkip val="1"/>
        <c:noMultiLvlLbl val="0"/>
      </c:catAx>
      <c:valAx>
        <c:axId val="803140312"/>
        <c:scaling>
          <c:orientation val="minMax"/>
        </c:scaling>
        <c:delete val="0"/>
        <c:axPos val="t"/>
        <c:numFmt formatCode="0%" sourceLinked="1"/>
        <c:majorTickMark val="none"/>
        <c:minorTickMark val="none"/>
        <c:tickLblPos val="none"/>
        <c:spPr>
          <a:ln w="9572">
            <a:noFill/>
          </a:ln>
        </c:spPr>
        <c:crossAx val="803114048"/>
        <c:crosses val="autoZero"/>
        <c:crossBetween val="between"/>
      </c:valAx>
      <c:spPr>
        <a:noFill/>
        <a:ln w="25527">
          <a:noFill/>
        </a:ln>
      </c:spPr>
    </c:plotArea>
    <c:legend>
      <c:legendPos val="r"/>
      <c:legendEntry>
        <c:idx val="3"/>
        <c:delete val="1"/>
      </c:legendEntry>
      <c:layout>
        <c:manualLayout>
          <c:xMode val="edge"/>
          <c:yMode val="edge"/>
          <c:x val="1.1975357060047972E-3"/>
          <c:y val="3.3117560398496261E-2"/>
          <c:w val="0.99404525223804174"/>
          <c:h val="0.85920315755509591"/>
        </c:manualLayout>
      </c:layout>
      <c:overlay val="0"/>
    </c:legend>
    <c:plotVisOnly val="1"/>
    <c:dispBlanksAs val="gap"/>
    <c:showDLblsOverMax val="0"/>
  </c:chart>
  <c:spPr>
    <a:noFill/>
    <a:ln>
      <a:noFill/>
    </a:ln>
  </c:spPr>
  <c:txPr>
    <a:bodyPr/>
    <a:lstStyle/>
    <a:p>
      <a:pPr>
        <a:defRPr sz="1000" b="0" i="0" u="none" strike="noStrike" baseline="0">
          <a:solidFill>
            <a:srgbClr val="58595B"/>
          </a:solidFill>
          <a:latin typeface="+mj-lt"/>
          <a:ea typeface="Arial"/>
          <a:cs typeface="Arial"/>
        </a:defRPr>
      </a:pPr>
      <a:endParaRPr lang="pl-PL"/>
    </a:p>
  </c:txPr>
  <c:externalData r:id="rId2">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2" formatCode="0">
                  <c:v>2020</c:v>
                </c:pt>
                <c:pt idx="3" formatCode="0">
                  <c:v>2018</c:v>
                </c:pt>
                <c:pt idx="4" formatCode="0">
                  <c:v>2014</c:v>
                </c:pt>
                <c:pt idx="5" formatCode="0">
                  <c:v>2013</c:v>
                </c:pt>
                <c:pt idx="6" formatCode="0">
                  <c:v>2012</c:v>
                </c:pt>
              </c:numCache>
            </c:numRef>
          </c:cat>
          <c:val>
            <c:numRef>
              <c:f>Arkusz1!$B$2:$B$8</c:f>
              <c:numCache>
                <c:formatCode>General</c:formatCode>
                <c:ptCount val="7"/>
                <c:pt idx="2" formatCode="0">
                  <c:v>1.2712857296999998</c:v>
                </c:pt>
                <c:pt idx="3" formatCode="0">
                  <c:v>19</c:v>
                </c:pt>
                <c:pt idx="4" formatCode="0">
                  <c:v>15</c:v>
                </c:pt>
                <c:pt idx="5" formatCode="0">
                  <c:v>28.006136852889401</c:v>
                </c:pt>
                <c:pt idx="6" formatCode="0">
                  <c:v>28.4</c:v>
                </c:pt>
              </c:numCache>
            </c:numRef>
          </c:val>
          <c:extLst>
            <c:ext xmlns:c16="http://schemas.microsoft.com/office/drawing/2014/chart" uri="{C3380CC4-5D6E-409C-BE32-E72D297353CC}">
              <c16:uniqueId val="{00000000-5B4B-4B89-898D-88EFFE56E1E9}"/>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2" formatCode="0">
                  <c:v>2020</c:v>
                </c:pt>
                <c:pt idx="3" formatCode="0">
                  <c:v>2018</c:v>
                </c:pt>
                <c:pt idx="4" formatCode="0">
                  <c:v>2014</c:v>
                </c:pt>
                <c:pt idx="5" formatCode="0">
                  <c:v>2013</c:v>
                </c:pt>
                <c:pt idx="6" formatCode="0">
                  <c:v>2012</c:v>
                </c:pt>
              </c:numCache>
            </c:numRef>
          </c:cat>
          <c:val>
            <c:numRef>
              <c:f>Arkusz1!$C$2:$C$8</c:f>
              <c:numCache>
                <c:formatCode>General</c:formatCode>
                <c:ptCount val="7"/>
                <c:pt idx="2" formatCode="0">
                  <c:v>2.3963376793293998</c:v>
                </c:pt>
                <c:pt idx="3" formatCode="0">
                  <c:v>15</c:v>
                </c:pt>
                <c:pt idx="4" formatCode="0">
                  <c:v>15.2</c:v>
                </c:pt>
                <c:pt idx="5" formatCode="0">
                  <c:v>15.258657931916799</c:v>
                </c:pt>
                <c:pt idx="6" formatCode="0">
                  <c:v>24.8</c:v>
                </c:pt>
              </c:numCache>
            </c:numRef>
          </c:val>
          <c:extLst>
            <c:ext xmlns:c16="http://schemas.microsoft.com/office/drawing/2014/chart" uri="{C3380CC4-5D6E-409C-BE32-E72D297353CC}">
              <c16:uniqueId val="{00000001-5B4B-4B89-898D-88EFFE56E1E9}"/>
            </c:ext>
          </c:extLst>
        </c:ser>
        <c:ser>
          <c:idx val="1"/>
          <c:order val="2"/>
          <c:tx>
            <c:strRef>
              <c:f>Arkusz1!$D$1</c:f>
              <c:strCache>
                <c:ptCount val="1"/>
                <c:pt idx="0">
                  <c:v>segregujemy śmieci regularnie </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Arkusz1!$A$2:$A$8</c:f>
              <c:numCache>
                <c:formatCode>General</c:formatCode>
                <c:ptCount val="7"/>
                <c:pt idx="2" formatCode="0">
                  <c:v>2020</c:v>
                </c:pt>
                <c:pt idx="3" formatCode="0">
                  <c:v>2018</c:v>
                </c:pt>
                <c:pt idx="4" formatCode="0">
                  <c:v>2014</c:v>
                </c:pt>
                <c:pt idx="5" formatCode="0">
                  <c:v>2013</c:v>
                </c:pt>
                <c:pt idx="6" formatCode="0">
                  <c:v>2012</c:v>
                </c:pt>
              </c:numCache>
            </c:numRef>
          </c:cat>
          <c:val>
            <c:numRef>
              <c:f>Arkusz1!$D$2:$D$8</c:f>
              <c:numCache>
                <c:formatCode>General</c:formatCode>
                <c:ptCount val="7"/>
                <c:pt idx="2" formatCode="0">
                  <c:v>96.195844076520814</c:v>
                </c:pt>
                <c:pt idx="3" formatCode="0">
                  <c:v>62</c:v>
                </c:pt>
                <c:pt idx="4" formatCode="0">
                  <c:v>67.800000000000011</c:v>
                </c:pt>
                <c:pt idx="5" formatCode="0">
                  <c:v>54.441233037238199</c:v>
                </c:pt>
                <c:pt idx="6" formatCode="0">
                  <c:v>43.7</c:v>
                </c:pt>
              </c:numCache>
            </c:numRef>
          </c:val>
          <c:extLst>
            <c:ext xmlns:c16="http://schemas.microsoft.com/office/drawing/2014/chart" uri="{C3380CC4-5D6E-409C-BE32-E72D297353CC}">
              <c16:uniqueId val="{00000002-5B4B-4B89-898D-88EFFE56E1E9}"/>
            </c:ext>
          </c:extLst>
        </c:ser>
        <c:ser>
          <c:idx val="2"/>
          <c:order val="3"/>
          <c:tx>
            <c:strRef>
              <c:f>Arkusz1!$E$1</c:f>
              <c:strCache>
                <c:ptCount val="1"/>
                <c:pt idx="0">
                  <c:v>trudno powiedzieć </c:v>
                </c:pt>
              </c:strCache>
            </c:strRef>
          </c:tx>
          <c:spPr>
            <a:solidFill>
              <a:srgbClr val="595959"/>
            </a:solidFill>
          </c:spPr>
          <c:invertIfNegative val="0"/>
          <c:dLbls>
            <c:dLbl>
              <c:idx val="0"/>
              <c:numFmt formatCode="#,##0.0" sourceLinked="0"/>
              <c:spPr>
                <a:noFill/>
                <a:ln>
                  <a:noFill/>
                </a:ln>
                <a:effectLst/>
              </c:spPr>
              <c:txPr>
                <a:bodyPr wrap="square" lIns="38100" tIns="19050" rIns="38100" bIns="19050" anchor="ctr">
                  <a:spAutoFit/>
                </a:bodyPr>
                <a:lstStyle/>
                <a:p>
                  <a:pPr>
                    <a:defRPr>
                      <a:solidFill>
                        <a:schemeClr val="tx1"/>
                      </a:solidFill>
                      <a:latin typeface="+mj-lt"/>
                    </a:defRPr>
                  </a:pPr>
                  <a:endParaRPr lang="pl-PL"/>
                </a:p>
              </c:txPr>
              <c:dLblPos val="ctr"/>
              <c:showLegendKey val="0"/>
              <c:showVal val="1"/>
              <c:showCatName val="0"/>
              <c:showSerName val="0"/>
              <c:showPercent val="0"/>
              <c:showBubbleSize val="0"/>
              <c:extLst>
                <c:ext xmlns:c16="http://schemas.microsoft.com/office/drawing/2014/chart" uri="{C3380CC4-5D6E-409C-BE32-E72D297353CC}">
                  <c16:uniqueId val="{00000000-4521-4CE9-AC1D-5676DED97110}"/>
                </c:ext>
              </c:extLst>
            </c:dLbl>
            <c:dLbl>
              <c:idx val="2"/>
              <c:delete val="1"/>
              <c:extLst>
                <c:ext xmlns:c15="http://schemas.microsoft.com/office/drawing/2012/chart" uri="{CE6537A1-D6FC-4f65-9D91-7224C49458BB}"/>
                <c:ext xmlns:c16="http://schemas.microsoft.com/office/drawing/2014/chart" uri="{C3380CC4-5D6E-409C-BE32-E72D297353CC}">
                  <c16:uniqueId val="{00000000-E419-48B9-93A3-4162C5AC0754}"/>
                </c:ext>
              </c:extLst>
            </c:dLbl>
            <c:spPr>
              <a:noFill/>
              <a:ln>
                <a:noFill/>
              </a:ln>
              <a:effectLst/>
            </c:spPr>
            <c:txPr>
              <a:bodyPr wrap="square" lIns="38100" tIns="19050" rIns="38100" bIns="19050" anchor="ctr">
                <a:spAutoFit/>
              </a:bodyPr>
              <a:lstStyle/>
              <a:p>
                <a:pPr>
                  <a:defRPr>
                    <a:solidFill>
                      <a:schemeClr val="bg1"/>
                    </a:solidFill>
                    <a:latin typeface="+mj-lt"/>
                  </a:defRPr>
                </a:pPr>
                <a:endParaRPr lang="pl-PL"/>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Arkusz1!$A$2:$A$8</c:f>
              <c:numCache>
                <c:formatCode>General</c:formatCode>
                <c:ptCount val="7"/>
                <c:pt idx="2" formatCode="0">
                  <c:v>2020</c:v>
                </c:pt>
                <c:pt idx="3" formatCode="0">
                  <c:v>2018</c:v>
                </c:pt>
                <c:pt idx="4" formatCode="0">
                  <c:v>2014</c:v>
                </c:pt>
                <c:pt idx="5" formatCode="0">
                  <c:v>2013</c:v>
                </c:pt>
                <c:pt idx="6" formatCode="0">
                  <c:v>2012</c:v>
                </c:pt>
              </c:numCache>
            </c:numRef>
          </c:cat>
          <c:val>
            <c:numRef>
              <c:f>Arkusz1!$E$2:$E$8</c:f>
              <c:numCache>
                <c:formatCode>General</c:formatCode>
                <c:ptCount val="7"/>
                <c:pt idx="2" formatCode="0">
                  <c:v>0.1</c:v>
                </c:pt>
                <c:pt idx="3" formatCode="0">
                  <c:v>4</c:v>
                </c:pt>
                <c:pt idx="4" formatCode="0">
                  <c:v>2</c:v>
                </c:pt>
                <c:pt idx="5" formatCode="0">
                  <c:v>2.1430858946232698</c:v>
                </c:pt>
                <c:pt idx="6" formatCode="0">
                  <c:v>3.1</c:v>
                </c:pt>
              </c:numCache>
            </c:numRef>
          </c:val>
          <c:extLst>
            <c:ext xmlns:c16="http://schemas.microsoft.com/office/drawing/2014/chart" uri="{C3380CC4-5D6E-409C-BE32-E72D297353CC}">
              <c16:uniqueId val="{00000003-5B4B-4B89-898D-88EFFE56E1E9}"/>
            </c:ext>
          </c:extLst>
        </c:ser>
        <c:dLbls>
          <c:showLegendKey val="0"/>
          <c:showVal val="1"/>
          <c:showCatName val="0"/>
          <c:showSerName val="0"/>
          <c:showPercent val="0"/>
          <c:showBubbleSize val="0"/>
        </c:dLbls>
        <c:gapWidth val="100"/>
        <c:overlap val="100"/>
        <c:axId val="803148936"/>
        <c:axId val="803141488"/>
      </c:barChart>
      <c:catAx>
        <c:axId val="803148936"/>
        <c:scaling>
          <c:orientation val="maxMin"/>
        </c:scaling>
        <c:delete val="0"/>
        <c:axPos val="l"/>
        <c:numFmt formatCode="General" sourceLinked="1"/>
        <c:majorTickMark val="none"/>
        <c:minorTickMark val="none"/>
        <c:tickLblPos val="nextTo"/>
        <c:spPr>
          <a:ln w="9572">
            <a:noFill/>
          </a:ln>
        </c:spPr>
        <c:txPr>
          <a:bodyPr rot="0" vert="horz"/>
          <a:lstStyle/>
          <a:p>
            <a:pPr>
              <a:defRPr sz="900">
                <a:latin typeface="+mj-lt"/>
              </a:defRPr>
            </a:pPr>
            <a:endParaRPr lang="pl-PL"/>
          </a:p>
        </c:txPr>
        <c:crossAx val="803141488"/>
        <c:crosses val="autoZero"/>
        <c:auto val="1"/>
        <c:lblAlgn val="ctr"/>
        <c:lblOffset val="100"/>
        <c:tickLblSkip val="1"/>
        <c:tickMarkSkip val="1"/>
        <c:noMultiLvlLbl val="0"/>
      </c:catAx>
      <c:valAx>
        <c:axId val="803141488"/>
        <c:scaling>
          <c:orientation val="minMax"/>
        </c:scaling>
        <c:delete val="0"/>
        <c:axPos val="t"/>
        <c:numFmt formatCode="0%" sourceLinked="1"/>
        <c:majorTickMark val="none"/>
        <c:minorTickMark val="none"/>
        <c:tickLblPos val="none"/>
        <c:spPr>
          <a:ln w="9572">
            <a:noFill/>
          </a:ln>
        </c:spPr>
        <c:crossAx val="803148936"/>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47818416732455821"/>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ysClr val="window" lastClr="FFFFFF">
                <a:lumMod val="95000"/>
              </a:sysClr>
            </a:solidFill>
            <a:ln w="25527">
              <a:noFill/>
            </a:ln>
          </c:spPr>
          <c:invertIfNegative val="0"/>
          <c:dLbls>
            <c:delete val="1"/>
          </c:dLbls>
          <c:cat>
            <c:numRef>
              <c:f>Arkusz1!$A$2:$A$7</c:f>
              <c:numCache>
                <c:formatCode>General</c:formatCode>
                <c:ptCount val="6"/>
                <c:pt idx="0" formatCode="0">
                  <c:v>2020</c:v>
                </c:pt>
              </c:numCache>
            </c:numRef>
          </c:cat>
          <c:val>
            <c:numRef>
              <c:f>Arkusz1!$B$2:$B$7</c:f>
              <c:numCache>
                <c:formatCode>General</c:formatCode>
                <c:ptCount val="6"/>
                <c:pt idx="0" formatCode="0">
                  <c:v>2</c:v>
                </c:pt>
              </c:numCache>
            </c:numRef>
          </c:val>
          <c:extLst>
            <c:ext xmlns:c16="http://schemas.microsoft.com/office/drawing/2014/chart" uri="{C3380CC4-5D6E-409C-BE32-E72D297353CC}">
              <c16:uniqueId val="{00000000-9EE1-4585-8CD0-108280538C56}"/>
            </c:ext>
          </c:extLst>
        </c:ser>
        <c:ser>
          <c:idx val="0"/>
          <c:order val="1"/>
          <c:tx>
            <c:strRef>
              <c:f>Arkusz1!$C$1</c:f>
              <c:strCache>
                <c:ptCount val="1"/>
                <c:pt idx="0">
                  <c:v>segregujemy śmieci sporadycznie </c:v>
                </c:pt>
              </c:strCache>
            </c:strRef>
          </c:tx>
          <c:spPr>
            <a:solidFill>
              <a:srgbClr val="F0F0F0"/>
            </a:solidFill>
            <a:ln w="25527">
              <a:noFill/>
            </a:ln>
          </c:spPr>
          <c:invertIfNegative val="0"/>
          <c:dLbls>
            <c:delete val="1"/>
          </c:dLbls>
          <c:cat>
            <c:numRef>
              <c:f>Arkusz1!$A$2:$A$7</c:f>
              <c:numCache>
                <c:formatCode>General</c:formatCode>
                <c:ptCount val="6"/>
                <c:pt idx="0" formatCode="0">
                  <c:v>2020</c:v>
                </c:pt>
              </c:numCache>
            </c:numRef>
          </c:cat>
          <c:val>
            <c:numRef>
              <c:f>Arkusz1!$C$2:$C$7</c:f>
              <c:numCache>
                <c:formatCode>General</c:formatCode>
                <c:ptCount val="6"/>
                <c:pt idx="0" formatCode="0">
                  <c:v>2</c:v>
                </c:pt>
              </c:numCache>
            </c:numRef>
          </c:val>
          <c:extLst>
            <c:ext xmlns:c16="http://schemas.microsoft.com/office/drawing/2014/chart" uri="{C3380CC4-5D6E-409C-BE32-E72D297353CC}">
              <c16:uniqueId val="{00000001-9EE1-4585-8CD0-108280538C56}"/>
            </c:ext>
          </c:extLst>
        </c:ser>
        <c:ser>
          <c:idx val="1"/>
          <c:order val="2"/>
          <c:tx>
            <c:strRef>
              <c:f>Arkusz1!$D$1</c:f>
              <c:strCache>
                <c:ptCount val="1"/>
                <c:pt idx="0">
                  <c:v>segregujemy śmieci regularnie </c:v>
                </c:pt>
              </c:strCache>
            </c:strRef>
          </c:tx>
          <c:spPr>
            <a:solidFill>
              <a:srgbClr val="A0CC1E"/>
            </a:solidFill>
            <a:ln w="25527">
              <a:noFill/>
            </a:ln>
          </c:spPr>
          <c:invertIfNegative val="0"/>
          <c:dLbls>
            <c:spPr>
              <a:noFill/>
              <a:ln>
                <a:noFill/>
              </a:ln>
              <a:effectLst/>
            </c:spPr>
            <c:txPr>
              <a:bodyPr wrap="square" lIns="38100" tIns="19050" rIns="38100" bIns="19050" anchor="ctr">
                <a:spAutoFit/>
              </a:bodyPr>
              <a:lstStyle/>
              <a:p>
                <a:pPr>
                  <a:defRPr>
                    <a:solidFill>
                      <a:schemeClr val="bg1"/>
                    </a:solidFill>
                    <a:latin typeface="Calibri" panose="020F0502020204030204" pitchFamily="34" charset="0"/>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Arkusz1!$A$2:$A$7</c:f>
              <c:numCache>
                <c:formatCode>General</c:formatCode>
                <c:ptCount val="6"/>
                <c:pt idx="0" formatCode="0">
                  <c:v>2020</c:v>
                </c:pt>
              </c:numCache>
            </c:numRef>
          </c:cat>
          <c:val>
            <c:numRef>
              <c:f>Arkusz1!$D$2:$D$7</c:f>
              <c:numCache>
                <c:formatCode>General</c:formatCode>
                <c:ptCount val="6"/>
                <c:pt idx="0" formatCode="0">
                  <c:v>96</c:v>
                </c:pt>
              </c:numCache>
            </c:numRef>
          </c:val>
          <c:extLst>
            <c:ext xmlns:c16="http://schemas.microsoft.com/office/drawing/2014/chart" uri="{C3380CC4-5D6E-409C-BE32-E72D297353CC}">
              <c16:uniqueId val="{00000002-9EE1-4585-8CD0-108280538C56}"/>
            </c:ext>
          </c:extLst>
        </c:ser>
        <c:ser>
          <c:idx val="2"/>
          <c:order val="3"/>
          <c:tx>
            <c:strRef>
              <c:f>Arkusz1!$E$1</c:f>
              <c:strCache>
                <c:ptCount val="1"/>
                <c:pt idx="0">
                  <c:v>inny sposób</c:v>
                </c:pt>
              </c:strCache>
            </c:strRef>
          </c:tx>
          <c:spPr>
            <a:solidFill>
              <a:srgbClr val="F0F0F0"/>
            </a:solidFill>
          </c:spPr>
          <c:invertIfNegative val="0"/>
          <c:dLbls>
            <c:delete val="1"/>
          </c:dLbls>
          <c:cat>
            <c:numRef>
              <c:f>Arkusz1!$A$2:$A$7</c:f>
              <c:numCache>
                <c:formatCode>General</c:formatCode>
                <c:ptCount val="6"/>
                <c:pt idx="0" formatCode="0">
                  <c:v>2020</c:v>
                </c:pt>
              </c:numCache>
            </c:numRef>
          </c:cat>
          <c:val>
            <c:numRef>
              <c:f>Arkusz1!$E$2:$E$7</c:f>
              <c:numCache>
                <c:formatCode>General</c:formatCode>
                <c:ptCount val="6"/>
                <c:pt idx="0" formatCode="0.0">
                  <c:v>0</c:v>
                </c:pt>
              </c:numCache>
            </c:numRef>
          </c:val>
          <c:extLst>
            <c:ext xmlns:c16="http://schemas.microsoft.com/office/drawing/2014/chart" uri="{C3380CC4-5D6E-409C-BE32-E72D297353CC}">
              <c16:uniqueId val="{00000004-9EE1-4585-8CD0-108280538C56}"/>
            </c:ext>
          </c:extLst>
        </c:ser>
        <c:ser>
          <c:idx val="3"/>
          <c:order val="4"/>
          <c:tx>
            <c:strRef>
              <c:f>Arkusz1!$F$1</c:f>
              <c:strCache>
                <c:ptCount val="1"/>
                <c:pt idx="0">
                  <c:v>trudno powiedzieć </c:v>
                </c:pt>
              </c:strCache>
            </c:strRef>
          </c:tx>
          <c:spPr>
            <a:solidFill>
              <a:srgbClr val="CDCDCD"/>
            </a:solidFill>
          </c:spPr>
          <c:invertIfNegative val="0"/>
          <c:dLbls>
            <c:delete val="1"/>
          </c:dLbls>
          <c:cat>
            <c:numRef>
              <c:f>Arkusz1!$A$2:$A$7</c:f>
              <c:numCache>
                <c:formatCode>General</c:formatCode>
                <c:ptCount val="6"/>
                <c:pt idx="0" formatCode="0">
                  <c:v>2020</c:v>
                </c:pt>
              </c:numCache>
            </c:numRef>
          </c:cat>
          <c:val>
            <c:numRef>
              <c:f>Arkusz1!$F$2:$F$7</c:f>
              <c:numCache>
                <c:formatCode>General</c:formatCode>
                <c:ptCount val="6"/>
                <c:pt idx="0" formatCode="0">
                  <c:v>0</c:v>
                </c:pt>
              </c:numCache>
            </c:numRef>
          </c:val>
          <c:extLst>
            <c:ext xmlns:c16="http://schemas.microsoft.com/office/drawing/2014/chart" uri="{C3380CC4-5D6E-409C-BE32-E72D297353CC}">
              <c16:uniqueId val="{00000005-9EE1-4585-8CD0-108280538C56}"/>
            </c:ext>
          </c:extLst>
        </c:ser>
        <c:dLbls>
          <c:showLegendKey val="0"/>
          <c:showVal val="1"/>
          <c:showCatName val="0"/>
          <c:showSerName val="0"/>
          <c:showPercent val="0"/>
          <c:showBubbleSize val="0"/>
        </c:dLbls>
        <c:gapWidth val="100"/>
        <c:overlap val="100"/>
        <c:axId val="803150112"/>
        <c:axId val="803152072"/>
      </c:barChart>
      <c:catAx>
        <c:axId val="803150112"/>
        <c:scaling>
          <c:orientation val="maxMin"/>
        </c:scaling>
        <c:delete val="1"/>
        <c:axPos val="l"/>
        <c:numFmt formatCode="0" sourceLinked="1"/>
        <c:majorTickMark val="none"/>
        <c:minorTickMark val="none"/>
        <c:tickLblPos val="nextTo"/>
        <c:crossAx val="803152072"/>
        <c:crosses val="autoZero"/>
        <c:auto val="1"/>
        <c:lblAlgn val="ctr"/>
        <c:lblOffset val="100"/>
        <c:tickLblSkip val="1"/>
        <c:tickMarkSkip val="1"/>
        <c:noMultiLvlLbl val="0"/>
      </c:catAx>
      <c:valAx>
        <c:axId val="803152072"/>
        <c:scaling>
          <c:orientation val="minMax"/>
        </c:scaling>
        <c:delete val="0"/>
        <c:axPos val="t"/>
        <c:numFmt formatCode="0%" sourceLinked="1"/>
        <c:majorTickMark val="none"/>
        <c:minorTickMark val="none"/>
        <c:tickLblPos val="none"/>
        <c:spPr>
          <a:ln w="9572">
            <a:noFill/>
          </a:ln>
        </c:spPr>
        <c:crossAx val="803150112"/>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314137256365974"/>
          <c:y val="0.1880796887806"/>
          <c:w val="0.45079790970698486"/>
          <c:h val="0.6498902476358247"/>
        </c:manualLayout>
      </c:layout>
      <c:doughnutChart>
        <c:varyColors val="1"/>
        <c:ser>
          <c:idx val="0"/>
          <c:order val="0"/>
          <c:tx>
            <c:strRef>
              <c:f>Arkusz1!$B$1</c:f>
              <c:strCache>
                <c:ptCount val="1"/>
                <c:pt idx="0">
                  <c:v>wynik</c:v>
                </c:pt>
              </c:strCache>
            </c:strRef>
          </c:tx>
          <c:spPr>
            <a:ln w="3175">
              <a:solidFill>
                <a:schemeClr val="bg1"/>
              </a:solidFill>
            </a:ln>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386C-4200-B759-05E925D775F8}"/>
              </c:ext>
            </c:extLst>
          </c:dPt>
          <c:dPt>
            <c:idx val="1"/>
            <c:bubble3D val="0"/>
            <c:spPr>
              <a:solidFill>
                <a:schemeClr val="tx2"/>
              </a:solidFill>
              <a:ln w="3175">
                <a:solidFill>
                  <a:schemeClr val="bg1"/>
                </a:solidFill>
              </a:ln>
              <a:effectLst/>
            </c:spPr>
            <c:extLst>
              <c:ext xmlns:c16="http://schemas.microsoft.com/office/drawing/2014/chart" uri="{C3380CC4-5D6E-409C-BE32-E72D297353CC}">
                <c16:uniqueId val="{00000003-386C-4200-B759-05E925D775F8}"/>
              </c:ext>
            </c:extLst>
          </c:dPt>
          <c:dPt>
            <c:idx val="2"/>
            <c:bubble3D val="0"/>
            <c:spPr>
              <a:solidFill>
                <a:schemeClr val="accent3"/>
              </a:solidFill>
              <a:ln w="3175">
                <a:solidFill>
                  <a:schemeClr val="bg1"/>
                </a:solidFill>
              </a:ln>
              <a:effectLst/>
            </c:spPr>
            <c:extLst>
              <c:ext xmlns:c16="http://schemas.microsoft.com/office/drawing/2014/chart" uri="{C3380CC4-5D6E-409C-BE32-E72D297353CC}">
                <c16:uniqueId val="{00000005-386C-4200-B759-05E925D775F8}"/>
              </c:ext>
            </c:extLst>
          </c:dPt>
          <c:dPt>
            <c:idx val="3"/>
            <c:bubble3D val="0"/>
            <c:spPr>
              <a:solidFill>
                <a:schemeClr val="accent4"/>
              </a:solidFill>
              <a:ln w="3175">
                <a:solidFill>
                  <a:schemeClr val="bg1"/>
                </a:solidFill>
              </a:ln>
              <a:effectLst/>
            </c:spPr>
            <c:extLst>
              <c:ext xmlns:c16="http://schemas.microsoft.com/office/drawing/2014/chart" uri="{C3380CC4-5D6E-409C-BE32-E72D297353CC}">
                <c16:uniqueId val="{00000007-386C-4200-B759-05E925D775F8}"/>
              </c:ext>
            </c:extLst>
          </c:dPt>
          <c:dPt>
            <c:idx val="4"/>
            <c:bubble3D val="0"/>
            <c:spPr>
              <a:solidFill>
                <a:schemeClr val="accent5"/>
              </a:solidFill>
              <a:ln w="3175">
                <a:solidFill>
                  <a:schemeClr val="bg1"/>
                </a:solidFill>
              </a:ln>
              <a:effectLst/>
            </c:spPr>
            <c:extLst>
              <c:ext xmlns:c16="http://schemas.microsoft.com/office/drawing/2014/chart" uri="{C3380CC4-5D6E-409C-BE32-E72D297353CC}">
                <c16:uniqueId val="{00000009-386C-4200-B759-05E925D775F8}"/>
              </c:ext>
            </c:extLst>
          </c:dPt>
          <c:dPt>
            <c:idx val="5"/>
            <c:bubble3D val="0"/>
            <c:spPr>
              <a:solidFill>
                <a:schemeClr val="bg1">
                  <a:lumMod val="85000"/>
                </a:schemeClr>
              </a:solidFill>
              <a:ln w="3175">
                <a:solidFill>
                  <a:schemeClr val="bg1"/>
                </a:solidFill>
              </a:ln>
              <a:effectLst/>
            </c:spPr>
            <c:extLst>
              <c:ext xmlns:c16="http://schemas.microsoft.com/office/drawing/2014/chart" uri="{C3380CC4-5D6E-409C-BE32-E72D297353CC}">
                <c16:uniqueId val="{0000000D-386C-4200-B759-05E925D775F8}"/>
              </c:ext>
            </c:extLst>
          </c:dPt>
          <c:dLbls>
            <c:dLbl>
              <c:idx val="0"/>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1-386C-4200-B759-05E925D775F8}"/>
                </c:ext>
              </c:extLst>
            </c:dLbl>
            <c:dLbl>
              <c:idx val="1"/>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pl-PL"/>
                </a:p>
              </c:txPr>
              <c:showLegendKey val="0"/>
              <c:showVal val="1"/>
              <c:showCatName val="0"/>
              <c:showSerName val="0"/>
              <c:showPercent val="0"/>
              <c:showBubbleSize val="0"/>
              <c:extLst>
                <c:ext xmlns:c16="http://schemas.microsoft.com/office/drawing/2014/chart" uri="{C3380CC4-5D6E-409C-BE32-E72D297353CC}">
                  <c16:uniqueId val="{00000003-386C-4200-B759-05E925D775F8}"/>
                </c:ext>
              </c:extLst>
            </c:dLbl>
            <c:dLbl>
              <c:idx val="4"/>
              <c:layout>
                <c:manualLayout>
                  <c:x val="-4.5882718472791913E-2"/>
                  <c:y val="-0.11759388558091785"/>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9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86C-4200-B759-05E925D775F8}"/>
                </c:ext>
              </c:extLst>
            </c:dLbl>
            <c:dLbl>
              <c:idx val="5"/>
              <c:layout>
                <c:manualLayout>
                  <c:x val="-1.5294239490930636E-2"/>
                  <c:y val="-0.13229312127853257"/>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rtl="0">
                    <a:defRPr lang="en-US" sz="900" b="0" i="0" u="none" strike="noStrike" kern="1200" baseline="0">
                      <a:solidFill>
                        <a:srgbClr val="595959"/>
                      </a:solidFill>
                      <a:latin typeface="+mn-lt"/>
                      <a:ea typeface="+mn-ea"/>
                      <a:cs typeface="+mn-cs"/>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386C-4200-B759-05E925D775F8}"/>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pl-PL"/>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Arkusz1!$A$2:$A$7</c:f>
              <c:strCache>
                <c:ptCount val="5"/>
                <c:pt idx="0">
                  <c:v>15 – 24 lat</c:v>
                </c:pt>
                <c:pt idx="1">
                  <c:v>25 – 34 lat</c:v>
                </c:pt>
                <c:pt idx="2">
                  <c:v>35 – 44 lat</c:v>
                </c:pt>
                <c:pt idx="3">
                  <c:v>45 – 59 lat</c:v>
                </c:pt>
                <c:pt idx="4">
                  <c:v>60 i więcej lat</c:v>
                </c:pt>
              </c:strCache>
            </c:strRef>
          </c:cat>
          <c:val>
            <c:numRef>
              <c:f>Arkusz1!$B$2:$B$7</c:f>
              <c:numCache>
                <c:formatCode>General</c:formatCode>
                <c:ptCount val="5"/>
              </c:numCache>
            </c:numRef>
          </c:val>
          <c:extLst>
            <c:ext xmlns:c16="http://schemas.microsoft.com/office/drawing/2014/chart" uri="{C3380CC4-5D6E-409C-BE32-E72D297353CC}">
              <c16:uniqueId val="{0000000E-386C-4200-B759-05E925D775F8}"/>
            </c:ext>
          </c:extLst>
        </c:ser>
        <c:dLbls>
          <c:showLegendKey val="0"/>
          <c:showVal val="1"/>
          <c:showCatName val="0"/>
          <c:showSerName val="0"/>
          <c:showPercent val="0"/>
          <c:showBubbleSize val="0"/>
          <c:showLeaderLines val="1"/>
        </c:dLbls>
        <c:firstSliceAng val="0"/>
        <c:holeSize val="55"/>
      </c:doughnutChart>
      <c:spPr>
        <a:noFill/>
        <a:ln w="25400">
          <a:noFill/>
        </a:ln>
        <a:effectLst/>
      </c:spPr>
    </c:plotArea>
    <c:legend>
      <c:legendPos val="l"/>
      <c:legendEntry>
        <c:idx val="0"/>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1"/>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2"/>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egendEntry>
        <c:idx val="3"/>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Entry>
      <c:layout>
        <c:manualLayout>
          <c:xMode val="edge"/>
          <c:yMode val="edge"/>
          <c:x val="0"/>
          <c:y val="0"/>
          <c:w val="0.85321039218235706"/>
          <c:h val="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pl-PL"/>
        </a:p>
      </c:txPr>
    </c:legend>
    <c:plotVisOnly val="1"/>
    <c:dispBlanksAs val="gap"/>
    <c:showDLblsOverMax val="0"/>
  </c:chart>
  <c:spPr>
    <a:noFill/>
    <a:ln>
      <a:noFill/>
    </a:ln>
    <a:effectLst/>
  </c:spPr>
  <c:txPr>
    <a:bodyPr/>
    <a:lstStyle/>
    <a:p>
      <a:pPr>
        <a:defRPr sz="1000">
          <a:solidFill>
            <a:schemeClr val="tx1"/>
          </a:solidFill>
        </a:defRPr>
      </a:pPr>
      <a:endParaRPr lang="pl-PL"/>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17228372401142228"/>
          <c:w val="0.8751471544286894"/>
          <c:h val="0.51933293189065177"/>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A2BF-4545-8007-4304AABC829F}"/>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A2BF-4545-8007-4304AABC829F}"/>
              </c:ext>
            </c:extLst>
          </c:dPt>
          <c:dPt>
            <c:idx val="2"/>
            <c:invertIfNegative val="0"/>
            <c:bubble3D val="0"/>
            <c:spPr>
              <a:solidFill>
                <a:srgbClr val="42BEBD"/>
              </a:solidFill>
              <a:ln w="3175" cap="rnd">
                <a:noFill/>
                <a:round/>
              </a:ln>
              <a:effectLst/>
            </c:spPr>
            <c:extLst>
              <c:ext xmlns:c16="http://schemas.microsoft.com/office/drawing/2014/chart" uri="{C3380CC4-5D6E-409C-BE32-E72D297353CC}">
                <c16:uniqueId val="{00000005-A2BF-4545-8007-4304AABC829F}"/>
              </c:ext>
            </c:extLst>
          </c:dPt>
          <c:dPt>
            <c:idx val="3"/>
            <c:invertIfNegative val="0"/>
            <c:bubble3D val="0"/>
            <c:spPr>
              <a:solidFill>
                <a:srgbClr val="42BEBD"/>
              </a:solidFill>
              <a:ln w="3175" cap="rnd">
                <a:noFill/>
                <a:round/>
              </a:ln>
              <a:effectLst/>
            </c:spPr>
            <c:extLst>
              <c:ext xmlns:c16="http://schemas.microsoft.com/office/drawing/2014/chart" uri="{C3380CC4-5D6E-409C-BE32-E72D297353CC}">
                <c16:uniqueId val="{00000007-A2BF-4545-8007-4304AABC829F}"/>
              </c:ext>
            </c:extLst>
          </c:dPt>
          <c:dPt>
            <c:idx val="4"/>
            <c:invertIfNegative val="0"/>
            <c:bubble3D val="0"/>
            <c:spPr>
              <a:solidFill>
                <a:srgbClr val="42BEBD"/>
              </a:solidFill>
              <a:ln w="3175" cap="rnd">
                <a:noFill/>
                <a:round/>
              </a:ln>
              <a:effectLst/>
            </c:spPr>
            <c:extLst>
              <c:ext xmlns:c16="http://schemas.microsoft.com/office/drawing/2014/chart" uri="{C3380CC4-5D6E-409C-BE32-E72D297353CC}">
                <c16:uniqueId val="{00000009-A2BF-4545-8007-4304AABC829F}"/>
              </c:ext>
            </c:extLst>
          </c:dPt>
          <c:dPt>
            <c:idx val="5"/>
            <c:invertIfNegative val="0"/>
            <c:bubble3D val="0"/>
            <c:spPr>
              <a:solidFill>
                <a:srgbClr val="42BEBD"/>
              </a:solidFill>
              <a:ln w="3175">
                <a:noFill/>
              </a:ln>
              <a:effectLst/>
            </c:spPr>
            <c:extLst>
              <c:ext xmlns:c16="http://schemas.microsoft.com/office/drawing/2014/chart" uri="{C3380CC4-5D6E-409C-BE32-E72D297353CC}">
                <c16:uniqueId val="{0000000B-A2BF-4545-8007-4304AABC829F}"/>
              </c:ext>
            </c:extLst>
          </c:dPt>
          <c:dPt>
            <c:idx val="6"/>
            <c:invertIfNegative val="0"/>
            <c:bubble3D val="0"/>
            <c:spPr>
              <a:solidFill>
                <a:srgbClr val="42BEBD"/>
              </a:solidFill>
              <a:ln w="3175">
                <a:noFill/>
              </a:ln>
              <a:effectLst/>
            </c:spPr>
            <c:extLst>
              <c:ext xmlns:c16="http://schemas.microsoft.com/office/drawing/2014/chart" uri="{C3380CC4-5D6E-409C-BE32-E72D297353CC}">
                <c16:uniqueId val="{0000000D-A2BF-4545-8007-4304AABC829F}"/>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A2BF-4545-8007-4304AABC829F}"/>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A2BF-4545-8007-4304AABC829F}"/>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A2BF-4545-8007-4304AABC829F}"/>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A2BF-4545-8007-4304AABC829F}"/>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A2BF-4545-8007-4304AABC829F}"/>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A2BF-4545-8007-4304AABC829F}"/>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A2BF-4545-8007-4304AABC829F}"/>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A2BF-4545-8007-4304AABC829F}"/>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A2BF-4545-8007-4304AABC829F}"/>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A2BF-4545-8007-4304AABC829F}"/>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Arkusz1!$A$4:$A$10</c:f>
              <c:strCache>
                <c:ptCount val="7"/>
                <c:pt idx="0">
                  <c:v>Ogółem</c:v>
                </c:pt>
                <c:pt idx="2">
                  <c:v>Wieś</c:v>
                </c:pt>
                <c:pt idx="3">
                  <c:v>Miasto do 20 tys.</c:v>
                </c:pt>
                <c:pt idx="4">
                  <c:v>Miasto 20-100 tys.</c:v>
                </c:pt>
                <c:pt idx="5">
                  <c:v>Miasto 100-500 tys.</c:v>
                </c:pt>
                <c:pt idx="6">
                  <c:v>Miasto powyżej 500 tys.</c:v>
                </c:pt>
              </c:strCache>
            </c:strRef>
          </c:cat>
          <c:val>
            <c:numRef>
              <c:f>Arkusz1!$B$4:$B$10</c:f>
              <c:numCache>
                <c:formatCode>General</c:formatCode>
                <c:ptCount val="7"/>
                <c:pt idx="0" formatCode="0">
                  <c:v>96</c:v>
                </c:pt>
                <c:pt idx="2" formatCode="0">
                  <c:v>100</c:v>
                </c:pt>
                <c:pt idx="3" formatCode="0">
                  <c:v>98</c:v>
                </c:pt>
                <c:pt idx="4" formatCode="0">
                  <c:v>96</c:v>
                </c:pt>
                <c:pt idx="5" formatCode="0">
                  <c:v>91</c:v>
                </c:pt>
                <c:pt idx="6" formatCode="0">
                  <c:v>92</c:v>
                </c:pt>
              </c:numCache>
            </c:numRef>
          </c:val>
          <c:extLst>
            <c:ext xmlns:c16="http://schemas.microsoft.com/office/drawing/2014/chart" uri="{C3380CC4-5D6E-409C-BE32-E72D297353CC}">
              <c16:uniqueId val="{00000020-A2BF-4545-8007-4304AABC829F}"/>
            </c:ext>
          </c:extLst>
        </c:ser>
        <c:dLbls>
          <c:showLegendKey val="0"/>
          <c:showVal val="1"/>
          <c:showCatName val="0"/>
          <c:showSerName val="0"/>
          <c:showPercent val="0"/>
          <c:showBubbleSize val="0"/>
        </c:dLbls>
        <c:gapWidth val="134"/>
        <c:overlap val="-10"/>
        <c:axId val="803160696"/>
        <c:axId val="803152464"/>
      </c:barChart>
      <c:catAx>
        <c:axId val="8031606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52464"/>
        <c:crosses val="autoZero"/>
        <c:auto val="1"/>
        <c:lblAlgn val="ctr"/>
        <c:lblOffset val="100"/>
        <c:noMultiLvlLbl val="0"/>
      </c:catAx>
      <c:valAx>
        <c:axId val="803152464"/>
        <c:scaling>
          <c:orientation val="minMax"/>
        </c:scaling>
        <c:delete val="1"/>
        <c:axPos val="l"/>
        <c:numFmt formatCode="0" sourceLinked="1"/>
        <c:majorTickMark val="out"/>
        <c:minorTickMark val="none"/>
        <c:tickLblPos val="nextTo"/>
        <c:crossAx val="803160696"/>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430173449624191"/>
          <c:y val="0.12442713400824942"/>
          <c:w val="0.8751471544286894"/>
          <c:h val="0.56718952189382466"/>
        </c:manualLayout>
      </c:layout>
      <c:barChart>
        <c:barDir val="col"/>
        <c:grouping val="clustered"/>
        <c:varyColors val="0"/>
        <c:ser>
          <c:idx val="0"/>
          <c:order val="0"/>
          <c:tx>
            <c:strRef>
              <c:f>Arkusz1!$B$3</c:f>
              <c:strCache>
                <c:ptCount val="1"/>
                <c:pt idx="0">
                  <c:v>2022</c:v>
                </c:pt>
              </c:strCache>
            </c:strRef>
          </c:tx>
          <c:spPr>
            <a:solidFill>
              <a:srgbClr val="0094CF"/>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1FB2-4970-87AC-38C4145A9A03}"/>
              </c:ext>
            </c:extLst>
          </c:dPt>
          <c:dPt>
            <c:idx val="1"/>
            <c:invertIfNegative val="0"/>
            <c:bubble3D val="0"/>
            <c:spPr>
              <a:solidFill>
                <a:srgbClr val="0094CF"/>
              </a:solidFill>
              <a:ln w="3175" cap="rnd">
                <a:noFill/>
                <a:round/>
              </a:ln>
              <a:effectLst/>
            </c:spPr>
            <c:extLst>
              <c:ext xmlns:c16="http://schemas.microsoft.com/office/drawing/2014/chart" uri="{C3380CC4-5D6E-409C-BE32-E72D297353CC}">
                <c16:uniqueId val="{00000003-1FB2-4970-87AC-38C4145A9A03}"/>
              </c:ext>
            </c:extLst>
          </c:dPt>
          <c:dPt>
            <c:idx val="2"/>
            <c:invertIfNegative val="0"/>
            <c:bubble3D val="0"/>
            <c:spPr>
              <a:solidFill>
                <a:srgbClr val="004B88"/>
              </a:solidFill>
              <a:ln w="3175" cap="rnd">
                <a:noFill/>
                <a:round/>
              </a:ln>
              <a:effectLst/>
            </c:spPr>
            <c:extLst>
              <c:ext xmlns:c16="http://schemas.microsoft.com/office/drawing/2014/chart" uri="{C3380CC4-5D6E-409C-BE32-E72D297353CC}">
                <c16:uniqueId val="{00000005-1FB2-4970-87AC-38C4145A9A03}"/>
              </c:ext>
            </c:extLst>
          </c:dPt>
          <c:dPt>
            <c:idx val="3"/>
            <c:invertIfNegative val="0"/>
            <c:bubble3D val="0"/>
            <c:spPr>
              <a:solidFill>
                <a:srgbClr val="004B88"/>
              </a:solidFill>
              <a:ln w="3175" cap="rnd">
                <a:noFill/>
                <a:round/>
              </a:ln>
              <a:effectLst/>
            </c:spPr>
            <c:extLst>
              <c:ext xmlns:c16="http://schemas.microsoft.com/office/drawing/2014/chart" uri="{C3380CC4-5D6E-409C-BE32-E72D297353CC}">
                <c16:uniqueId val="{00000007-1FB2-4970-87AC-38C4145A9A03}"/>
              </c:ext>
            </c:extLst>
          </c:dPt>
          <c:dPt>
            <c:idx val="4"/>
            <c:invertIfNegative val="0"/>
            <c:bubble3D val="0"/>
            <c:spPr>
              <a:solidFill>
                <a:srgbClr val="004B88"/>
              </a:solidFill>
              <a:ln w="3175" cap="rnd">
                <a:noFill/>
                <a:round/>
              </a:ln>
              <a:effectLst/>
            </c:spPr>
            <c:extLst>
              <c:ext xmlns:c16="http://schemas.microsoft.com/office/drawing/2014/chart" uri="{C3380CC4-5D6E-409C-BE32-E72D297353CC}">
                <c16:uniqueId val="{00000009-1FB2-4970-87AC-38C4145A9A03}"/>
              </c:ext>
            </c:extLst>
          </c:dPt>
          <c:dPt>
            <c:idx val="5"/>
            <c:invertIfNegative val="0"/>
            <c:bubble3D val="0"/>
            <c:spPr>
              <a:solidFill>
                <a:srgbClr val="004B88"/>
              </a:solidFill>
              <a:ln w="3175">
                <a:noFill/>
              </a:ln>
              <a:effectLst/>
            </c:spPr>
            <c:extLst>
              <c:ext xmlns:c16="http://schemas.microsoft.com/office/drawing/2014/chart" uri="{C3380CC4-5D6E-409C-BE32-E72D297353CC}">
                <c16:uniqueId val="{0000000B-1FB2-4970-87AC-38C4145A9A03}"/>
              </c:ext>
            </c:extLst>
          </c:dPt>
          <c:dPt>
            <c:idx val="6"/>
            <c:invertIfNegative val="0"/>
            <c:bubble3D val="0"/>
            <c:spPr>
              <a:solidFill>
                <a:srgbClr val="004B88"/>
              </a:solidFill>
              <a:ln w="3175">
                <a:noFill/>
              </a:ln>
              <a:effectLst/>
            </c:spPr>
            <c:extLst>
              <c:ext xmlns:c16="http://schemas.microsoft.com/office/drawing/2014/chart" uri="{C3380CC4-5D6E-409C-BE32-E72D297353CC}">
                <c16:uniqueId val="{0000000D-1FB2-4970-87AC-38C4145A9A03}"/>
              </c:ext>
            </c:extLst>
          </c:dPt>
          <c:dPt>
            <c:idx val="8"/>
            <c:invertIfNegative val="0"/>
            <c:bubble3D val="0"/>
            <c:spPr>
              <a:solidFill>
                <a:srgbClr val="A0CC1E"/>
              </a:solidFill>
              <a:ln w="3175">
                <a:noFill/>
              </a:ln>
              <a:effectLst/>
            </c:spPr>
            <c:extLst>
              <c:ext xmlns:c16="http://schemas.microsoft.com/office/drawing/2014/chart" uri="{C3380CC4-5D6E-409C-BE32-E72D297353CC}">
                <c16:uniqueId val="{0000000F-1FB2-4970-87AC-38C4145A9A03}"/>
              </c:ext>
            </c:extLst>
          </c:dPt>
          <c:dPt>
            <c:idx val="9"/>
            <c:invertIfNegative val="0"/>
            <c:bubble3D val="0"/>
            <c:spPr>
              <a:solidFill>
                <a:srgbClr val="A0CC1E"/>
              </a:solidFill>
              <a:ln w="3175">
                <a:noFill/>
              </a:ln>
              <a:effectLst/>
            </c:spPr>
            <c:extLst>
              <c:ext xmlns:c16="http://schemas.microsoft.com/office/drawing/2014/chart" uri="{C3380CC4-5D6E-409C-BE32-E72D297353CC}">
                <c16:uniqueId val="{00000011-1FB2-4970-87AC-38C4145A9A03}"/>
              </c:ext>
            </c:extLst>
          </c:dPt>
          <c:dPt>
            <c:idx val="10"/>
            <c:invertIfNegative val="0"/>
            <c:bubble3D val="0"/>
            <c:spPr>
              <a:solidFill>
                <a:srgbClr val="A0CC1E"/>
              </a:solidFill>
              <a:ln w="3175">
                <a:noFill/>
              </a:ln>
              <a:effectLst/>
            </c:spPr>
            <c:extLst>
              <c:ext xmlns:c16="http://schemas.microsoft.com/office/drawing/2014/chart" uri="{C3380CC4-5D6E-409C-BE32-E72D297353CC}">
                <c16:uniqueId val="{00000013-1FB2-4970-87AC-38C4145A9A03}"/>
              </c:ext>
            </c:extLst>
          </c:dPt>
          <c:dPt>
            <c:idx val="11"/>
            <c:invertIfNegative val="0"/>
            <c:bubble3D val="0"/>
            <c:spPr>
              <a:solidFill>
                <a:srgbClr val="A0CC1E"/>
              </a:solidFill>
              <a:ln w="3175">
                <a:noFill/>
              </a:ln>
              <a:effectLst/>
            </c:spPr>
            <c:extLst>
              <c:ext xmlns:c16="http://schemas.microsoft.com/office/drawing/2014/chart" uri="{C3380CC4-5D6E-409C-BE32-E72D297353CC}">
                <c16:uniqueId val="{00000015-1FB2-4970-87AC-38C4145A9A03}"/>
              </c:ext>
            </c:extLst>
          </c:dPt>
          <c:dPt>
            <c:idx val="12"/>
            <c:invertIfNegative val="0"/>
            <c:bubble3D val="0"/>
            <c:spPr>
              <a:solidFill>
                <a:srgbClr val="A0CC1E"/>
              </a:solidFill>
              <a:ln w="3175">
                <a:noFill/>
              </a:ln>
              <a:effectLst/>
            </c:spPr>
            <c:extLst>
              <c:ext xmlns:c16="http://schemas.microsoft.com/office/drawing/2014/chart" uri="{C3380CC4-5D6E-409C-BE32-E72D297353CC}">
                <c16:uniqueId val="{00000017-1FB2-4970-87AC-38C4145A9A03}"/>
              </c:ext>
            </c:extLst>
          </c:dPt>
          <c:dPt>
            <c:idx val="13"/>
            <c:invertIfNegative val="0"/>
            <c:bubble3D val="0"/>
            <c:spPr>
              <a:solidFill>
                <a:srgbClr val="FFCA21"/>
              </a:solidFill>
              <a:ln w="3175">
                <a:noFill/>
              </a:ln>
              <a:effectLst/>
            </c:spPr>
            <c:extLst>
              <c:ext xmlns:c16="http://schemas.microsoft.com/office/drawing/2014/chart" uri="{C3380CC4-5D6E-409C-BE32-E72D297353CC}">
                <c16:uniqueId val="{00000019-1FB2-4970-87AC-38C4145A9A03}"/>
              </c:ext>
            </c:extLst>
          </c:dPt>
          <c:dPt>
            <c:idx val="14"/>
            <c:invertIfNegative val="0"/>
            <c:bubble3D val="0"/>
            <c:spPr>
              <a:solidFill>
                <a:srgbClr val="FFCA21"/>
              </a:solidFill>
              <a:ln w="3175">
                <a:noFill/>
              </a:ln>
              <a:effectLst/>
            </c:spPr>
            <c:extLst>
              <c:ext xmlns:c16="http://schemas.microsoft.com/office/drawing/2014/chart" uri="{C3380CC4-5D6E-409C-BE32-E72D297353CC}">
                <c16:uniqueId val="{0000001B-1FB2-4970-87AC-38C4145A9A03}"/>
              </c:ext>
            </c:extLst>
          </c:dPt>
          <c:dPt>
            <c:idx val="15"/>
            <c:invertIfNegative val="0"/>
            <c:bubble3D val="0"/>
            <c:spPr>
              <a:solidFill>
                <a:srgbClr val="FFCA21"/>
              </a:solidFill>
              <a:ln w="3175">
                <a:noFill/>
              </a:ln>
              <a:effectLst/>
            </c:spPr>
            <c:extLst>
              <c:ext xmlns:c16="http://schemas.microsoft.com/office/drawing/2014/chart" uri="{C3380CC4-5D6E-409C-BE32-E72D297353CC}">
                <c16:uniqueId val="{0000001D-1FB2-4970-87AC-38C4145A9A03}"/>
              </c:ext>
            </c:extLst>
          </c:dPt>
          <c:dPt>
            <c:idx val="16"/>
            <c:invertIfNegative val="0"/>
            <c:bubble3D val="0"/>
            <c:spPr>
              <a:solidFill>
                <a:srgbClr val="FFCA21"/>
              </a:solidFill>
              <a:ln w="3175">
                <a:noFill/>
              </a:ln>
              <a:effectLst/>
            </c:spPr>
            <c:extLst>
              <c:ext xmlns:c16="http://schemas.microsoft.com/office/drawing/2014/chart" uri="{C3380CC4-5D6E-409C-BE32-E72D297353CC}">
                <c16:uniqueId val="{0000001F-1FB2-4970-87AC-38C4145A9A03}"/>
              </c:ext>
            </c:extLst>
          </c:dPt>
          <c:dLbls>
            <c:dLbl>
              <c:idx val="0"/>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1-1FB2-4970-87AC-38C4145A9A03}"/>
                </c:ext>
              </c:extLst>
            </c:dLbl>
            <c:dLbl>
              <c:idx val="4"/>
              <c:layout>
                <c:manualLayout>
                  <c:x val="0"/>
                  <c:y val="-1.9142636001269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FB2-4970-87AC-38C4145A9A03}"/>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Arkusz1!$A$4:$A$10</c:f>
              <c:strCache>
                <c:ptCount val="7"/>
                <c:pt idx="0">
                  <c:v>Ogółem</c:v>
                </c:pt>
                <c:pt idx="2">
                  <c:v>Mieszkam sam(a)</c:v>
                </c:pt>
                <c:pt idx="3">
                  <c:v>2 osoby</c:v>
                </c:pt>
                <c:pt idx="4">
                  <c:v>3 osoby</c:v>
                </c:pt>
                <c:pt idx="5">
                  <c:v>4 osoby</c:v>
                </c:pt>
                <c:pt idx="6">
                  <c:v>5 i więcej osób</c:v>
                </c:pt>
              </c:strCache>
            </c:strRef>
          </c:cat>
          <c:val>
            <c:numRef>
              <c:f>Arkusz1!$B$4:$B$10</c:f>
              <c:numCache>
                <c:formatCode>General</c:formatCode>
                <c:ptCount val="7"/>
                <c:pt idx="0" formatCode="0">
                  <c:v>96</c:v>
                </c:pt>
                <c:pt idx="2" formatCode="0">
                  <c:v>95</c:v>
                </c:pt>
                <c:pt idx="3" formatCode="0">
                  <c:v>95</c:v>
                </c:pt>
                <c:pt idx="4" formatCode="0">
                  <c:v>97</c:v>
                </c:pt>
                <c:pt idx="5" formatCode="0">
                  <c:v>98</c:v>
                </c:pt>
                <c:pt idx="6" formatCode="0">
                  <c:v>92</c:v>
                </c:pt>
              </c:numCache>
            </c:numRef>
          </c:val>
          <c:extLst>
            <c:ext xmlns:c16="http://schemas.microsoft.com/office/drawing/2014/chart" uri="{C3380CC4-5D6E-409C-BE32-E72D297353CC}">
              <c16:uniqueId val="{00000020-1FB2-4970-87AC-38C4145A9A03}"/>
            </c:ext>
          </c:extLst>
        </c:ser>
        <c:dLbls>
          <c:showLegendKey val="0"/>
          <c:showVal val="1"/>
          <c:showCatName val="0"/>
          <c:showSerName val="0"/>
          <c:showPercent val="0"/>
          <c:showBubbleSize val="0"/>
        </c:dLbls>
        <c:gapWidth val="134"/>
        <c:overlap val="-10"/>
        <c:axId val="803153248"/>
        <c:axId val="803159912"/>
      </c:barChart>
      <c:catAx>
        <c:axId val="8031532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crossAx val="803159912"/>
        <c:crosses val="autoZero"/>
        <c:auto val="1"/>
        <c:lblAlgn val="ctr"/>
        <c:lblOffset val="100"/>
        <c:noMultiLvlLbl val="0"/>
      </c:catAx>
      <c:valAx>
        <c:axId val="803159912"/>
        <c:scaling>
          <c:orientation val="minMax"/>
        </c:scaling>
        <c:delete val="1"/>
        <c:axPos val="l"/>
        <c:numFmt formatCode="0" sourceLinked="1"/>
        <c:majorTickMark val="out"/>
        <c:minorTickMark val="none"/>
        <c:tickLblPos val="nextTo"/>
        <c:crossAx val="803153248"/>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45775039712029192"/>
          <c:w val="0.95388930931863047"/>
          <c:h val="0.4922946751682814"/>
        </c:manualLayout>
      </c:layout>
      <c:barChart>
        <c:barDir val="col"/>
        <c:grouping val="clustered"/>
        <c:varyColors val="0"/>
        <c:ser>
          <c:idx val="0"/>
          <c:order val="0"/>
          <c:tx>
            <c:strRef>
              <c:f>Arkusz1!$B$3</c:f>
              <c:strCache>
                <c:ptCount val="1"/>
                <c:pt idx="0">
                  <c:v>2012</c:v>
                </c:pt>
              </c:strCache>
            </c:strRef>
          </c:tx>
          <c:spPr>
            <a:solidFill>
              <a:sysClr val="window" lastClr="FFFFFF">
                <a:lumMod val="85000"/>
              </a:sysClr>
            </a:solidFill>
            <a:ln w="3175">
              <a:noFill/>
            </a:ln>
            <a:effectLst/>
          </c:spPr>
          <c:invertIfNegative val="0"/>
          <c:dPt>
            <c:idx val="0"/>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1-4F8A-4564-8A35-5EC1DFB3772A}"/>
              </c:ext>
            </c:extLst>
          </c:dPt>
          <c:dPt>
            <c:idx val="1"/>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3-4F8A-4564-8A35-5EC1DFB3772A}"/>
              </c:ext>
            </c:extLst>
          </c:dPt>
          <c:dPt>
            <c:idx val="2"/>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5-4F8A-4564-8A35-5EC1DFB3772A}"/>
              </c:ext>
            </c:extLst>
          </c:dPt>
          <c:dPt>
            <c:idx val="3"/>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7-4F8A-4564-8A35-5EC1DFB3772A}"/>
              </c:ext>
            </c:extLst>
          </c:dPt>
          <c:dPt>
            <c:idx val="4"/>
            <c:invertIfNegative val="0"/>
            <c:bubble3D val="0"/>
            <c:spPr>
              <a:solidFill>
                <a:sysClr val="window" lastClr="FFFFFF">
                  <a:lumMod val="85000"/>
                </a:sysClr>
              </a:solidFill>
              <a:ln w="3175" cap="rnd">
                <a:noFill/>
                <a:round/>
              </a:ln>
              <a:effectLst/>
            </c:spPr>
            <c:extLst>
              <c:ext xmlns:c16="http://schemas.microsoft.com/office/drawing/2014/chart" uri="{C3380CC4-5D6E-409C-BE32-E72D297353CC}">
                <c16:uniqueId val="{00000009-4F8A-4564-8A35-5EC1DFB3772A}"/>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Arkusz1!$B$4:$B$12</c:f>
              <c:numCache>
                <c:formatCode>0</c:formatCode>
                <c:ptCount val="9"/>
                <c:pt idx="0">
                  <c:v>24.2481203007519</c:v>
                </c:pt>
                <c:pt idx="1">
                  <c:v>13.533834586466201</c:v>
                </c:pt>
                <c:pt idx="2">
                  <c:v>59.0225563909774</c:v>
                </c:pt>
                <c:pt idx="3">
                  <c:v>9.77443609022556</c:v>
                </c:pt>
                <c:pt idx="4">
                  <c:v>10.902255639097699</c:v>
                </c:pt>
                <c:pt idx="5">
                  <c:v>13.909774436090199</c:v>
                </c:pt>
                <c:pt idx="6">
                  <c:v>9.9624060150375904</c:v>
                </c:pt>
                <c:pt idx="7">
                  <c:v>4.3233082706766899</c:v>
                </c:pt>
                <c:pt idx="8">
                  <c:v>2.8195488721804498</c:v>
                </c:pt>
              </c:numCache>
            </c:numRef>
          </c:val>
          <c:extLst>
            <c:ext xmlns:c16="http://schemas.microsoft.com/office/drawing/2014/chart" uri="{C3380CC4-5D6E-409C-BE32-E72D297353CC}">
              <c16:uniqueId val="{0000000A-4F8A-4564-8A35-5EC1DFB3772A}"/>
            </c:ext>
          </c:extLst>
        </c:ser>
        <c:ser>
          <c:idx val="1"/>
          <c:order val="1"/>
          <c:tx>
            <c:strRef>
              <c:f>Arkusz1!$C$3</c:f>
              <c:strCache>
                <c:ptCount val="1"/>
                <c:pt idx="0">
                  <c:v>2013</c:v>
                </c:pt>
              </c:strCache>
            </c:strRef>
          </c:tx>
          <c:spPr>
            <a:solidFill>
              <a:srgbClr val="FFCA21">
                <a:lumMod val="40000"/>
                <a:lumOff val="6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Arkusz1!$C$4:$C$12</c:f>
              <c:numCache>
                <c:formatCode>0</c:formatCode>
                <c:ptCount val="9"/>
                <c:pt idx="0">
                  <c:v>51.406262509751897</c:v>
                </c:pt>
                <c:pt idx="1">
                  <c:v>37.085426847284396</c:v>
                </c:pt>
                <c:pt idx="2">
                  <c:v>40.6243314643703</c:v>
                </c:pt>
                <c:pt idx="3">
                  <c:v>39.8378042379181</c:v>
                </c:pt>
                <c:pt idx="4">
                  <c:v>35.702712343740302</c:v>
                </c:pt>
                <c:pt idx="5">
                  <c:v>28.4806908051922</c:v>
                </c:pt>
                <c:pt idx="6">
                  <c:v>30.626897956561798</c:v>
                </c:pt>
                <c:pt idx="7">
                  <c:v>22.222347468829501</c:v>
                </c:pt>
                <c:pt idx="8">
                  <c:v>4.4563996628398401</c:v>
                </c:pt>
              </c:numCache>
            </c:numRef>
          </c:val>
          <c:extLst>
            <c:ext xmlns:c16="http://schemas.microsoft.com/office/drawing/2014/chart" uri="{C3380CC4-5D6E-409C-BE32-E72D297353CC}">
              <c16:uniqueId val="{0000000B-4F8A-4564-8A35-5EC1DFB3772A}"/>
            </c:ext>
          </c:extLst>
        </c:ser>
        <c:ser>
          <c:idx val="2"/>
          <c:order val="2"/>
          <c:tx>
            <c:strRef>
              <c:f>Arkusz1!$D$3</c:f>
              <c:strCache>
                <c:ptCount val="1"/>
                <c:pt idx="0">
                  <c:v>2014</c:v>
                </c:pt>
              </c:strCache>
            </c:strRef>
          </c:tx>
          <c:spPr>
            <a:solidFill>
              <a:srgbClr val="E54337">
                <a:lumMod val="60000"/>
                <a:lumOff val="4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Arkusz1!$D$4:$D$12</c:f>
              <c:numCache>
                <c:formatCode>0</c:formatCode>
                <c:ptCount val="9"/>
                <c:pt idx="0">
                  <c:v>30.463576158940398</c:v>
                </c:pt>
                <c:pt idx="1">
                  <c:v>18.211920529801301</c:v>
                </c:pt>
                <c:pt idx="2">
                  <c:v>28.145695364238399</c:v>
                </c:pt>
                <c:pt idx="3">
                  <c:v>18.874172185430499</c:v>
                </c:pt>
                <c:pt idx="4">
                  <c:v>16.225165562913901</c:v>
                </c:pt>
                <c:pt idx="5">
                  <c:v>15.8940397350993</c:v>
                </c:pt>
                <c:pt idx="6">
                  <c:v>12.582781456953601</c:v>
                </c:pt>
                <c:pt idx="7">
                  <c:v>6.9536423841059598</c:v>
                </c:pt>
                <c:pt idx="8">
                  <c:v>3.3112582781456998</c:v>
                </c:pt>
              </c:numCache>
            </c:numRef>
          </c:val>
          <c:extLst>
            <c:ext xmlns:c16="http://schemas.microsoft.com/office/drawing/2014/chart" uri="{C3380CC4-5D6E-409C-BE32-E72D297353CC}">
              <c16:uniqueId val="{0000000C-4F8A-4564-8A35-5EC1DFB3772A}"/>
            </c:ext>
          </c:extLst>
        </c:ser>
        <c:ser>
          <c:idx val="3"/>
          <c:order val="3"/>
          <c:tx>
            <c:strRef>
              <c:f>Arkusz1!$E$3</c:f>
              <c:strCache>
                <c:ptCount val="1"/>
                <c:pt idx="0">
                  <c:v>2018</c:v>
                </c:pt>
              </c:strCache>
            </c:strRef>
          </c:tx>
          <c:spPr>
            <a:solidFill>
              <a:srgbClr val="E54337"/>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Arkusz1!$E$4:$E$12</c:f>
              <c:numCache>
                <c:formatCode>General</c:formatCode>
                <c:ptCount val="9"/>
                <c:pt idx="0">
                  <c:v>32</c:v>
                </c:pt>
                <c:pt idx="1">
                  <c:v>28.000000000000004</c:v>
                </c:pt>
                <c:pt idx="2">
                  <c:v>24</c:v>
                </c:pt>
                <c:pt idx="3">
                  <c:v>25</c:v>
                </c:pt>
                <c:pt idx="4">
                  <c:v>17</c:v>
                </c:pt>
                <c:pt idx="5">
                  <c:v>16</c:v>
                </c:pt>
                <c:pt idx="6">
                  <c:v>16</c:v>
                </c:pt>
                <c:pt idx="7">
                  <c:v>13</c:v>
                </c:pt>
                <c:pt idx="8">
                  <c:v>3</c:v>
                </c:pt>
              </c:numCache>
            </c:numRef>
          </c:val>
          <c:extLst>
            <c:ext xmlns:c16="http://schemas.microsoft.com/office/drawing/2014/chart" uri="{C3380CC4-5D6E-409C-BE32-E72D297353CC}">
              <c16:uniqueId val="{0000000D-4F8A-4564-8A35-5EC1DFB3772A}"/>
            </c:ext>
          </c:extLst>
        </c:ser>
        <c:ser>
          <c:idx val="4"/>
          <c:order val="4"/>
          <c:tx>
            <c:strRef>
              <c:f>Arkusz1!$F$3</c:f>
              <c:strCache>
                <c:ptCount val="1"/>
                <c:pt idx="0">
                  <c:v>2020</c:v>
                </c:pt>
              </c:strCache>
            </c:strRef>
          </c:tx>
          <c:spPr>
            <a:solidFill>
              <a:srgbClr val="E54337">
                <a:lumMod val="50000"/>
              </a:srgbClr>
            </a:solidFill>
            <a:ln>
              <a:noFill/>
            </a:ln>
            <a:effectLst/>
          </c:spPr>
          <c:invertIfNegative val="0"/>
          <c:dLbls>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E91F-4287-94E5-F321D349EC33}"/>
                </c:ext>
              </c:extLst>
            </c:dLbl>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Arkusz1!$F$4:$F$12</c:f>
              <c:numCache>
                <c:formatCode>###0</c:formatCode>
                <c:ptCount val="9"/>
                <c:pt idx="0">
                  <c:v>30.550337297618</c:v>
                </c:pt>
                <c:pt idx="1">
                  <c:v>5.6862665376055537</c:v>
                </c:pt>
                <c:pt idx="2">
                  <c:v>32.525726075727675</c:v>
                </c:pt>
                <c:pt idx="3">
                  <c:v>15.843728573396525</c:v>
                </c:pt>
                <c:pt idx="4">
                  <c:v>11.235818520488845</c:v>
                </c:pt>
                <c:pt idx="5">
                  <c:v>20.644156193956444</c:v>
                </c:pt>
                <c:pt idx="6">
                  <c:v>17.529680842308711</c:v>
                </c:pt>
                <c:pt idx="7">
                  <c:v>12.342768030823205</c:v>
                </c:pt>
                <c:pt idx="8" formatCode="###0.0">
                  <c:v>12.246272838726016</c:v>
                </c:pt>
              </c:numCache>
            </c:numRef>
          </c:val>
          <c:extLst>
            <c:ext xmlns:c16="http://schemas.microsoft.com/office/drawing/2014/chart" uri="{C3380CC4-5D6E-409C-BE32-E72D297353CC}">
              <c16:uniqueId val="{0000000E-4F8A-4564-8A35-5EC1DFB3772A}"/>
            </c:ext>
          </c:extLst>
        </c:ser>
        <c:ser>
          <c:idx val="5"/>
          <c:order val="5"/>
          <c:tx>
            <c:strRef>
              <c:f>Arkusz1!$G$3</c:f>
              <c:strCache>
                <c:ptCount val="1"/>
                <c:pt idx="0">
                  <c:v>2022</c:v>
                </c:pt>
              </c:strCache>
            </c:strRef>
          </c:tx>
          <c:spPr>
            <a:solidFill>
              <a:srgbClr val="595959">
                <a:lumMod val="50000"/>
              </a:srgb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Arkusz1!$A$4:$A$12</c:f>
              <c:strCache>
                <c:ptCount val="9"/>
                <c:pt idx="0">
                  <c:v>w domu nie ma miejsca na segregowanie odpadów</c:v>
                </c:pt>
                <c:pt idx="1">
                  <c:v>domownicy nie wierzą, że odpady zostaną ponownie wykorzystane (trafią do recyclingu)</c:v>
                </c:pt>
                <c:pt idx="2">
                  <c:v>w okolicy brakuje odpowiednich pojemników</c:v>
                </c:pt>
                <c:pt idx="3">
                  <c:v>domownikom się nie chce</c:v>
                </c:pt>
                <c:pt idx="4">
                  <c:v>domownikom brakuje na to czasu</c:v>
                </c:pt>
                <c:pt idx="5">
                  <c:v>brakuje praktycznych informacji dotyczących sortowania śmieci</c:v>
                </c:pt>
                <c:pt idx="6">
                  <c:v>wiąże się to z dodatkowym kosztem</c:v>
                </c:pt>
                <c:pt idx="7">
                  <c:v>domownicy nie potrafią tego robić</c:v>
                </c:pt>
                <c:pt idx="8">
                  <c:v>trudno powiedzieć</c:v>
                </c:pt>
              </c:strCache>
            </c:strRef>
          </c:cat>
          <c:val>
            <c:numRef>
              <c:f>Arkusz1!$G$4:$G$12</c:f>
              <c:numCache>
                <c:formatCode>General</c:formatCode>
                <c:ptCount val="9"/>
                <c:pt idx="0">
                  <c:v>55.3</c:v>
                </c:pt>
                <c:pt idx="1">
                  <c:v>34.200000000000003</c:v>
                </c:pt>
                <c:pt idx="2">
                  <c:v>21.1</c:v>
                </c:pt>
                <c:pt idx="3">
                  <c:v>21.1</c:v>
                </c:pt>
                <c:pt idx="4">
                  <c:v>15.8</c:v>
                </c:pt>
                <c:pt idx="5">
                  <c:v>10.5</c:v>
                </c:pt>
                <c:pt idx="6">
                  <c:v>7.9</c:v>
                </c:pt>
                <c:pt idx="7">
                  <c:v>5.3</c:v>
                </c:pt>
                <c:pt idx="8">
                  <c:v>5.3</c:v>
                </c:pt>
              </c:numCache>
            </c:numRef>
          </c:val>
          <c:extLst>
            <c:ext xmlns:c16="http://schemas.microsoft.com/office/drawing/2014/chart" uri="{C3380CC4-5D6E-409C-BE32-E72D297353CC}">
              <c16:uniqueId val="{0000000A-2FA6-4651-B0C3-B86479A863B0}"/>
            </c:ext>
          </c:extLst>
        </c:ser>
        <c:dLbls>
          <c:showLegendKey val="0"/>
          <c:showVal val="1"/>
          <c:showCatName val="0"/>
          <c:showSerName val="0"/>
          <c:showPercent val="0"/>
          <c:showBubbleSize val="0"/>
        </c:dLbls>
        <c:gapWidth val="107"/>
        <c:overlap val="-10"/>
        <c:axId val="674699296"/>
        <c:axId val="674700864"/>
      </c:barChart>
      <c:catAx>
        <c:axId val="674699296"/>
        <c:scaling>
          <c:orientation val="minMax"/>
        </c:scaling>
        <c:delete val="1"/>
        <c:axPos val="b"/>
        <c:numFmt formatCode="General" sourceLinked="1"/>
        <c:majorTickMark val="out"/>
        <c:minorTickMark val="none"/>
        <c:tickLblPos val="nextTo"/>
        <c:crossAx val="674700864"/>
        <c:crosses val="autoZero"/>
        <c:auto val="1"/>
        <c:lblAlgn val="ctr"/>
        <c:lblOffset val="100"/>
        <c:noMultiLvlLbl val="0"/>
      </c:catAx>
      <c:valAx>
        <c:axId val="674700864"/>
        <c:scaling>
          <c:orientation val="minMax"/>
          <c:min val="0"/>
        </c:scaling>
        <c:delete val="1"/>
        <c:axPos val="l"/>
        <c:numFmt formatCode="0" sourceLinked="1"/>
        <c:majorTickMark val="out"/>
        <c:minorTickMark val="none"/>
        <c:tickLblPos val="nextTo"/>
        <c:crossAx val="674699296"/>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62528467642813423"/>
          <c:y val="0.39962597301195857"/>
          <c:w val="0.37302153242008895"/>
          <c:h val="0.10809280049921501"/>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47818416732455821"/>
          <c:h val="0.69436434040568284"/>
        </c:manualLayout>
      </c:layout>
      <c:barChart>
        <c:barDir val="bar"/>
        <c:grouping val="percentStacked"/>
        <c:varyColors val="0"/>
        <c:ser>
          <c:idx val="8"/>
          <c:order val="0"/>
          <c:tx>
            <c:strRef>
              <c:f>Arkusz1!$B$1</c:f>
              <c:strCache>
                <c:ptCount val="1"/>
                <c:pt idx="0">
                  <c:v>wrzucamy wszystko do jednego kosza </c:v>
                </c:pt>
              </c:strCache>
            </c:strRef>
          </c:tx>
          <c:spPr>
            <a:solidFill>
              <a:srgbClr val="E54337"/>
            </a:solidFill>
            <a:ln w="25527">
              <a:noFill/>
            </a:ln>
          </c:spPr>
          <c:invertIfNegative val="0"/>
          <c:dLbls>
            <c:numFmt formatCode="#,##0" sourceLinked="0"/>
            <c:spPr>
              <a:noFill/>
              <a:ln w="25527">
                <a:noFill/>
              </a:ln>
            </c:spPr>
            <c:txPr>
              <a:bodyPr wrap="square" lIns="38100" tIns="19050" rIns="38100" bIns="19050" anchor="ctr">
                <a:spAutoFit/>
              </a:bodyPr>
              <a:lstStyle/>
              <a:p>
                <a:pPr>
                  <a:defRPr>
                    <a:solidFill>
                      <a:schemeClr val="bg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Arkusz1!$B$2:$B$7</c:f>
              <c:numCache>
                <c:formatCode>General</c:formatCode>
                <c:ptCount val="6"/>
                <c:pt idx="0" formatCode="0">
                  <c:v>1.7</c:v>
                </c:pt>
              </c:numCache>
            </c:numRef>
          </c:val>
          <c:extLst>
            <c:ext xmlns:c16="http://schemas.microsoft.com/office/drawing/2014/chart" uri="{C3380CC4-5D6E-409C-BE32-E72D297353CC}">
              <c16:uniqueId val="{00000000-2770-4D7A-8D73-CE3FB142171C}"/>
            </c:ext>
          </c:extLst>
        </c:ser>
        <c:ser>
          <c:idx val="0"/>
          <c:order val="1"/>
          <c:tx>
            <c:strRef>
              <c:f>Arkusz1!$C$1</c:f>
              <c:strCache>
                <c:ptCount val="1"/>
                <c:pt idx="0">
                  <c:v>segregujemy śmieci sporadycznie </c:v>
                </c:pt>
              </c:strCache>
            </c:strRef>
          </c:tx>
          <c:spPr>
            <a:solidFill>
              <a:srgbClr val="FFCA21"/>
            </a:solidFill>
            <a:ln w="25527">
              <a:noFill/>
            </a:ln>
          </c:spPr>
          <c:invertIfNegative val="0"/>
          <c:dLbls>
            <c:numFmt formatCode="#,##0" sourceLinked="0"/>
            <c:spPr>
              <a:noFill/>
              <a:ln w="25527">
                <a:noFill/>
              </a:ln>
            </c:spPr>
            <c:txPr>
              <a:bodyPr/>
              <a:lstStyle/>
              <a:p>
                <a:pPr algn="ctr">
                  <a:defRPr>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Arkusz1!$C$2:$C$7</c:f>
              <c:numCache>
                <c:formatCode>General</c:formatCode>
                <c:ptCount val="6"/>
                <c:pt idx="0" formatCode="0">
                  <c:v>2.1</c:v>
                </c:pt>
              </c:numCache>
            </c:numRef>
          </c:val>
          <c:extLst>
            <c:ext xmlns:c16="http://schemas.microsoft.com/office/drawing/2014/chart" uri="{C3380CC4-5D6E-409C-BE32-E72D297353CC}">
              <c16:uniqueId val="{00000001-2770-4D7A-8D73-CE3FB142171C}"/>
            </c:ext>
          </c:extLst>
        </c:ser>
        <c:ser>
          <c:idx val="1"/>
          <c:order val="2"/>
          <c:tx>
            <c:strRef>
              <c:f>Arkusz1!$D$1</c:f>
              <c:strCache>
                <c:ptCount val="1"/>
                <c:pt idx="0">
                  <c:v>segregujemy śmieci regularnie </c:v>
                </c:pt>
              </c:strCache>
            </c:strRef>
          </c:tx>
          <c:spPr>
            <a:solidFill>
              <a:srgbClr val="F0F0F0"/>
            </a:solidFill>
            <a:ln w="25527">
              <a:no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1B10-4F9D-AF35-02D80E956B04}"/>
                </c:ext>
              </c:extLst>
            </c:dLbl>
            <c:numFmt formatCode="#,##0" sourceLinked="0"/>
            <c:spPr>
              <a:noFill/>
              <a:ln w="25527">
                <a:noFill/>
              </a:ln>
            </c:spPr>
            <c:txPr>
              <a:bodyPr/>
              <a:lstStyle/>
              <a:p>
                <a:pPr algn="ctr">
                  <a:defRPr>
                    <a:solidFill>
                      <a:schemeClr val="tx1"/>
                    </a:solidFil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General</c:formatCode>
                <c:ptCount val="6"/>
                <c:pt idx="0" formatCode="0">
                  <c:v>2020</c:v>
                </c:pt>
              </c:numCache>
            </c:numRef>
          </c:cat>
          <c:val>
            <c:numRef>
              <c:f>Arkusz1!$D$2:$D$7</c:f>
              <c:numCache>
                <c:formatCode>General</c:formatCode>
                <c:ptCount val="6"/>
                <c:pt idx="0" formatCode="0">
                  <c:v>96</c:v>
                </c:pt>
              </c:numCache>
            </c:numRef>
          </c:val>
          <c:extLst>
            <c:ext xmlns:c16="http://schemas.microsoft.com/office/drawing/2014/chart" uri="{C3380CC4-5D6E-409C-BE32-E72D297353CC}">
              <c16:uniqueId val="{00000002-2770-4D7A-8D73-CE3FB142171C}"/>
            </c:ext>
          </c:extLst>
        </c:ser>
        <c:ser>
          <c:idx val="2"/>
          <c:order val="3"/>
          <c:tx>
            <c:strRef>
              <c:f>Arkusz1!$E$1</c:f>
              <c:strCache>
                <c:ptCount val="1"/>
                <c:pt idx="0">
                  <c:v>trudno powiedzieć </c:v>
                </c:pt>
              </c:strCache>
            </c:strRef>
          </c:tx>
          <c:spPr>
            <a:solidFill>
              <a:srgbClr val="F0F0F0"/>
            </a:solidFill>
          </c:spPr>
          <c:invertIfNegative val="0"/>
          <c:dLbls>
            <c:delete val="1"/>
          </c:dLbls>
          <c:cat>
            <c:numRef>
              <c:f>Arkusz1!$A$2:$A$7</c:f>
              <c:numCache>
                <c:formatCode>General</c:formatCode>
                <c:ptCount val="6"/>
                <c:pt idx="0" formatCode="0">
                  <c:v>2020</c:v>
                </c:pt>
              </c:numCache>
            </c:numRef>
          </c:cat>
          <c:val>
            <c:numRef>
              <c:f>Arkusz1!$E$2:$E$7</c:f>
              <c:numCache>
                <c:formatCode>General</c:formatCode>
                <c:ptCount val="6"/>
                <c:pt idx="0" formatCode="0">
                  <c:v>0.6</c:v>
                </c:pt>
              </c:numCache>
            </c:numRef>
          </c:val>
          <c:extLst>
            <c:ext xmlns:c16="http://schemas.microsoft.com/office/drawing/2014/chart" uri="{C3380CC4-5D6E-409C-BE32-E72D297353CC}">
              <c16:uniqueId val="{00000003-2770-4D7A-8D73-CE3FB142171C}"/>
            </c:ext>
          </c:extLst>
        </c:ser>
        <c:dLbls>
          <c:showLegendKey val="0"/>
          <c:showVal val="1"/>
          <c:showCatName val="0"/>
          <c:showSerName val="0"/>
          <c:showPercent val="0"/>
          <c:showBubbleSize val="0"/>
        </c:dLbls>
        <c:gapWidth val="100"/>
        <c:overlap val="100"/>
        <c:axId val="671602416"/>
        <c:axId val="671603592"/>
      </c:barChart>
      <c:catAx>
        <c:axId val="671602416"/>
        <c:scaling>
          <c:orientation val="maxMin"/>
        </c:scaling>
        <c:delete val="1"/>
        <c:axPos val="l"/>
        <c:numFmt formatCode="0" sourceLinked="1"/>
        <c:majorTickMark val="none"/>
        <c:minorTickMark val="none"/>
        <c:tickLblPos val="nextTo"/>
        <c:crossAx val="671603592"/>
        <c:crosses val="autoZero"/>
        <c:auto val="1"/>
        <c:lblAlgn val="ctr"/>
        <c:lblOffset val="100"/>
        <c:tickLblSkip val="1"/>
        <c:tickMarkSkip val="1"/>
        <c:noMultiLvlLbl val="0"/>
      </c:catAx>
      <c:valAx>
        <c:axId val="671603592"/>
        <c:scaling>
          <c:orientation val="minMax"/>
        </c:scaling>
        <c:delete val="0"/>
        <c:axPos val="t"/>
        <c:numFmt formatCode="0%" sourceLinked="1"/>
        <c:majorTickMark val="none"/>
        <c:minorTickMark val="none"/>
        <c:tickLblPos val="none"/>
        <c:spPr>
          <a:ln w="9572">
            <a:noFill/>
          </a:ln>
        </c:spPr>
        <c:crossAx val="671602416"/>
        <c:crosses val="autoZero"/>
        <c:crossBetween val="between"/>
      </c:valAx>
      <c:spPr>
        <a:noFill/>
        <a:ln w="25527">
          <a:noFill/>
        </a:ln>
      </c:spPr>
    </c:plotArea>
    <c:plotVisOnly val="1"/>
    <c:dispBlanksAs val="gap"/>
    <c:showDLblsOverMax val="0"/>
  </c:chart>
  <c:spPr>
    <a:noFill/>
    <a:ln>
      <a:noFill/>
    </a:ln>
  </c:spPr>
  <c:txPr>
    <a:bodyPr/>
    <a:lstStyle/>
    <a:p>
      <a:pPr algn="ctr">
        <a:defRPr lang="en-US" sz="1000" b="0" i="0" u="none" strike="noStrike" kern="1200" baseline="0">
          <a:solidFill>
            <a:schemeClr val="bg1"/>
          </a:solidFill>
          <a:latin typeface="+mj-lt"/>
          <a:ea typeface="Arial"/>
          <a:cs typeface="Arial"/>
        </a:defRPr>
      </a:pPr>
      <a:endParaRPr lang="pl-PL"/>
    </a:p>
  </c:txPr>
  <c:externalData r:id="rId2">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
          <c:w val="0.95388930931863047"/>
          <c:h val="0.97540966598859702"/>
        </c:manualLayout>
      </c:layout>
      <c:barChart>
        <c:barDir val="col"/>
        <c:grouping val="clustered"/>
        <c:varyColors val="0"/>
        <c:ser>
          <c:idx val="0"/>
          <c:order val="0"/>
          <c:tx>
            <c:strRef>
              <c:f>Arkusz1!$B$3</c:f>
              <c:strCache>
                <c:ptCount val="1"/>
                <c:pt idx="0">
                  <c:v>2011</c:v>
                </c:pt>
              </c:strCache>
            </c:strRef>
          </c:tx>
          <c:spPr>
            <a:solidFill>
              <a:srgbClr val="47576D"/>
            </a:solidFill>
            <a:ln w="3175">
              <a:noFill/>
            </a:ln>
            <a:effectLst/>
          </c:spPr>
          <c:invertIfNegative val="0"/>
          <c:dPt>
            <c:idx val="0"/>
            <c:invertIfNegative val="0"/>
            <c:bubble3D val="0"/>
            <c:spPr>
              <a:solidFill>
                <a:srgbClr val="47576D"/>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47576D"/>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47576D"/>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47576D"/>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47576D"/>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Arkusz1!$B$4:$B$13</c:f>
              <c:numCache>
                <c:formatCode>0</c:formatCode>
                <c:ptCount val="10"/>
                <c:pt idx="0">
                  <c:v>83</c:v>
                </c:pt>
                <c:pt idx="1">
                  <c:v>82</c:v>
                </c:pt>
                <c:pt idx="2">
                  <c:v>57</c:v>
                </c:pt>
                <c:pt idx="3">
                  <c:v>47</c:v>
                </c:pt>
                <c:pt idx="4">
                  <c:v>32</c:v>
                </c:pt>
                <c:pt idx="5">
                  <c:v>21</c:v>
                </c:pt>
                <c:pt idx="6">
                  <c:v>22</c:v>
                </c:pt>
                <c:pt idx="7">
                  <c:v>15</c:v>
                </c:pt>
                <c:pt idx="8">
                  <c:v>16</c:v>
                </c:pt>
                <c:pt idx="9">
                  <c:v>0</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2012</c:v>
                </c:pt>
              </c:strCache>
            </c:strRef>
          </c:tx>
          <c:spPr>
            <a:solidFill>
              <a:srgbClr val="BDBDBD"/>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Arkusz1!$C$4:$C$13</c:f>
              <c:numCache>
                <c:formatCode>0</c:formatCode>
                <c:ptCount val="10"/>
                <c:pt idx="0">
                  <c:v>81</c:v>
                </c:pt>
                <c:pt idx="1">
                  <c:v>77</c:v>
                </c:pt>
                <c:pt idx="2">
                  <c:v>58</c:v>
                </c:pt>
                <c:pt idx="3">
                  <c:v>52</c:v>
                </c:pt>
                <c:pt idx="4">
                  <c:v>45</c:v>
                </c:pt>
                <c:pt idx="5">
                  <c:v>35</c:v>
                </c:pt>
                <c:pt idx="6">
                  <c:v>28</c:v>
                </c:pt>
                <c:pt idx="7">
                  <c:v>26</c:v>
                </c:pt>
                <c:pt idx="8">
                  <c:v>28</c:v>
                </c:pt>
                <c:pt idx="9">
                  <c:v>0</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2013</c:v>
                </c:pt>
              </c:strCache>
            </c:strRef>
          </c:tx>
          <c:spPr>
            <a:solidFill>
              <a:srgbClr val="AD948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Arkusz1!$D$4:$D$13</c:f>
              <c:numCache>
                <c:formatCode>0</c:formatCode>
                <c:ptCount val="10"/>
                <c:pt idx="0">
                  <c:v>80</c:v>
                </c:pt>
                <c:pt idx="1">
                  <c:v>82</c:v>
                </c:pt>
                <c:pt idx="2">
                  <c:v>71</c:v>
                </c:pt>
                <c:pt idx="3">
                  <c:v>67</c:v>
                </c:pt>
                <c:pt idx="4">
                  <c:v>53</c:v>
                </c:pt>
                <c:pt idx="5">
                  <c:v>45</c:v>
                </c:pt>
                <c:pt idx="6">
                  <c:v>48</c:v>
                </c:pt>
                <c:pt idx="7">
                  <c:v>41</c:v>
                </c:pt>
                <c:pt idx="8">
                  <c:v>37</c:v>
                </c:pt>
                <c:pt idx="9">
                  <c:v>0</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2014</c:v>
                </c:pt>
              </c:strCache>
            </c:strRef>
          </c:tx>
          <c:spPr>
            <a:solidFill>
              <a:srgbClr val="AB7A5A"/>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Arkusz1!$E$4:$E$13</c:f>
              <c:numCache>
                <c:formatCode>0</c:formatCode>
                <c:ptCount val="10"/>
                <c:pt idx="0">
                  <c:v>76</c:v>
                </c:pt>
                <c:pt idx="1">
                  <c:v>77</c:v>
                </c:pt>
                <c:pt idx="2">
                  <c:v>67</c:v>
                </c:pt>
                <c:pt idx="3">
                  <c:v>57</c:v>
                </c:pt>
                <c:pt idx="4">
                  <c:v>50</c:v>
                </c:pt>
                <c:pt idx="5">
                  <c:v>45</c:v>
                </c:pt>
                <c:pt idx="6">
                  <c:v>43</c:v>
                </c:pt>
                <c:pt idx="7">
                  <c:v>33</c:v>
                </c:pt>
                <c:pt idx="8">
                  <c:v>31</c:v>
                </c:pt>
                <c:pt idx="9">
                  <c:v>1</c:v>
                </c:pt>
              </c:numCache>
            </c:numRef>
          </c:val>
          <c:extLst>
            <c:ext xmlns:c16="http://schemas.microsoft.com/office/drawing/2014/chart" uri="{C3380CC4-5D6E-409C-BE32-E72D297353CC}">
              <c16:uniqueId val="{0000000D-0721-4E5F-B757-6FEE9D3D4A4E}"/>
            </c:ext>
          </c:extLst>
        </c:ser>
        <c:ser>
          <c:idx val="4"/>
          <c:order val="4"/>
          <c:tx>
            <c:strRef>
              <c:f>Arkusz1!$F$3</c:f>
              <c:strCache>
                <c:ptCount val="1"/>
                <c:pt idx="0">
                  <c:v>2018</c:v>
                </c:pt>
              </c:strCache>
            </c:strRef>
          </c:tx>
          <c:spPr>
            <a:solidFill>
              <a:srgbClr val="DD8965"/>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ACC-47FB-8740-BFF083889AA2}"/>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Arkusz1!$F$4:$F$13</c:f>
              <c:numCache>
                <c:formatCode>General</c:formatCode>
                <c:ptCount val="10"/>
                <c:pt idx="0">
                  <c:v>82</c:v>
                </c:pt>
                <c:pt idx="1">
                  <c:v>81</c:v>
                </c:pt>
                <c:pt idx="2">
                  <c:v>70</c:v>
                </c:pt>
                <c:pt idx="3">
                  <c:v>68</c:v>
                </c:pt>
                <c:pt idx="4">
                  <c:v>55</c:v>
                </c:pt>
                <c:pt idx="5">
                  <c:v>52</c:v>
                </c:pt>
                <c:pt idx="6">
                  <c:v>50</c:v>
                </c:pt>
                <c:pt idx="7">
                  <c:v>43</c:v>
                </c:pt>
                <c:pt idx="8">
                  <c:v>40</c:v>
                </c:pt>
                <c:pt idx="9">
                  <c:v>0</c:v>
                </c:pt>
              </c:numCache>
            </c:numRef>
          </c:val>
          <c:extLst>
            <c:ext xmlns:c16="http://schemas.microsoft.com/office/drawing/2014/chart" uri="{C3380CC4-5D6E-409C-BE32-E72D297353CC}">
              <c16:uniqueId val="{0000000F-0721-4E5F-B757-6FEE9D3D4A4E}"/>
            </c:ext>
          </c:extLst>
        </c:ser>
        <c:ser>
          <c:idx val="5"/>
          <c:order val="5"/>
          <c:tx>
            <c:strRef>
              <c:f>Arkusz1!$G$3</c:f>
              <c:strCache>
                <c:ptCount val="1"/>
                <c:pt idx="0">
                  <c:v>2020</c:v>
                </c:pt>
              </c:strCache>
            </c:strRef>
          </c:tx>
          <c:spPr>
            <a:solidFill>
              <a:srgbClr val="A11A16"/>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ACC-47FB-8740-BFF083889AA2}"/>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ACC-47FB-8740-BFF083889AA2}"/>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ACC-47FB-8740-BFF083889AA2}"/>
                </c:ext>
              </c:extLst>
            </c:dLbl>
            <c:dLbl>
              <c:idx val="7"/>
              <c:layout>
                <c:manualLayout>
                  <c:x val="2.9049490381586863E-3"/>
                  <c:y val="0"/>
                </c:manualLayout>
              </c:layout>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352-40F8-9A57-709CAC2D4CE4}"/>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ACC-47FB-8740-BFF083889AA2}"/>
                </c:ext>
              </c:extLst>
            </c:dLbl>
            <c:dLbl>
              <c:idx val="9"/>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B-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Arkusz1!$G$4:$G$13</c:f>
              <c:numCache>
                <c:formatCode>###0</c:formatCode>
                <c:ptCount val="10"/>
                <c:pt idx="0">
                  <c:v>96.544958753239456</c:v>
                </c:pt>
                <c:pt idx="1">
                  <c:v>89.775857408020372</c:v>
                </c:pt>
                <c:pt idx="2">
                  <c:v>90.916034271736734</c:v>
                </c:pt>
                <c:pt idx="3">
                  <c:v>68.493269874591846</c:v>
                </c:pt>
                <c:pt idx="4">
                  <c:v>49.567116005989654</c:v>
                </c:pt>
                <c:pt idx="5">
                  <c:v>48.058900607261762</c:v>
                </c:pt>
                <c:pt idx="6">
                  <c:v>78.841171766521825</c:v>
                </c:pt>
                <c:pt idx="7">
                  <c:v>37.752782205958574</c:v>
                </c:pt>
                <c:pt idx="8">
                  <c:v>42.070566612188756</c:v>
                </c:pt>
                <c:pt idx="9">
                  <c:v>12.946220888718084</c:v>
                </c:pt>
              </c:numCache>
            </c:numRef>
          </c:val>
          <c:extLst>
            <c:ext xmlns:c16="http://schemas.microsoft.com/office/drawing/2014/chart" uri="{C3380CC4-5D6E-409C-BE32-E72D297353CC}">
              <c16:uniqueId val="{0000000C-F663-463D-B3D7-776133F491B6}"/>
            </c:ext>
          </c:extLst>
        </c:ser>
        <c:ser>
          <c:idx val="6"/>
          <c:order val="6"/>
          <c:tx>
            <c:strRef>
              <c:f>Arkusz1!$H$3</c:f>
              <c:strCache>
                <c:ptCount val="1"/>
                <c:pt idx="0">
                  <c:v>2022</c:v>
                </c:pt>
              </c:strCache>
            </c:strRef>
          </c:tx>
          <c:spPr>
            <a:solidFill>
              <a:srgbClr val="595959">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schemeClr>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Arkusz1!$A$4:$A$13</c:f>
              <c:strCache>
                <c:ptCount val="10"/>
                <c:pt idx="0">
                  <c:v>plastik, tworzywa sztuczne</c:v>
                </c:pt>
                <c:pt idx="1">
                  <c:v>szkło, butelki, opakowania szklane</c:v>
                </c:pt>
                <c:pt idx="2">
                  <c:v>makulatura, papier</c:v>
                </c:pt>
                <c:pt idx="3">
                  <c:v>metal, puszki</c:v>
                </c:pt>
                <c:pt idx="4">
                  <c:v>baterie</c:v>
                </c:pt>
                <c:pt idx="5">
                  <c:v>zużyty sprzęt RTV/AGD</c:v>
                </c:pt>
                <c:pt idx="6">
                  <c:v>odpady organiczne, np. fusy od herbaty, obierki ziemniaków, skórki od banana itp.</c:v>
                </c:pt>
                <c:pt idx="7">
                  <c:v>świetlówki</c:v>
                </c:pt>
                <c:pt idx="8">
                  <c:v>leki</c:v>
                </c:pt>
                <c:pt idx="9">
                  <c:v>inne</c:v>
                </c:pt>
              </c:strCache>
            </c:strRef>
          </c:cat>
          <c:val>
            <c:numRef>
              <c:f>Arkusz1!$H$4:$H$13</c:f>
              <c:numCache>
                <c:formatCode>0</c:formatCode>
                <c:ptCount val="10"/>
                <c:pt idx="0">
                  <c:v>99.2</c:v>
                </c:pt>
                <c:pt idx="1">
                  <c:v>98.6</c:v>
                </c:pt>
                <c:pt idx="2">
                  <c:v>98.2</c:v>
                </c:pt>
                <c:pt idx="3">
                  <c:v>97.6</c:v>
                </c:pt>
                <c:pt idx="4">
                  <c:v>96.3</c:v>
                </c:pt>
                <c:pt idx="5">
                  <c:v>95</c:v>
                </c:pt>
                <c:pt idx="6">
                  <c:v>92.6</c:v>
                </c:pt>
                <c:pt idx="7">
                  <c:v>91.9</c:v>
                </c:pt>
                <c:pt idx="8">
                  <c:v>90.9</c:v>
                </c:pt>
                <c:pt idx="9">
                  <c:v>0</c:v>
                </c:pt>
              </c:numCache>
            </c:numRef>
          </c:val>
          <c:extLst>
            <c:ext xmlns:c16="http://schemas.microsoft.com/office/drawing/2014/chart" uri="{C3380CC4-5D6E-409C-BE32-E72D297353CC}">
              <c16:uniqueId val="{0000000A-A931-4B6F-AC1B-F05B94FEB70A}"/>
            </c:ext>
          </c:extLst>
        </c:ser>
        <c:dLbls>
          <c:showLegendKey val="0"/>
          <c:showVal val="1"/>
          <c:showCatName val="0"/>
          <c:showSerName val="0"/>
          <c:showPercent val="0"/>
          <c:showBubbleSize val="0"/>
        </c:dLbls>
        <c:gapWidth val="119"/>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legend>
      <c:legendPos val="r"/>
      <c:legendEntry>
        <c:idx val="0"/>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1"/>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2"/>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3"/>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4"/>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5"/>
        <c:txPr>
          <a:bodyPr rot="0" spcFirstLastPara="1" vertOverflow="ellipsis" vert="horz" wrap="square" anchor="ctr" anchorCtr="1"/>
          <a:lstStyle/>
          <a:p>
            <a:pPr algn="ctr">
              <a:defRPr lang="en-US" sz="105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egendEntry>
        <c:idx val="6"/>
        <c:txPr>
          <a:bodyPr rot="0" spcFirstLastPara="1" vertOverflow="ellipsis" vert="horz" wrap="square" anchor="ctr" anchorCtr="1"/>
          <a:lstStyle/>
          <a:p>
            <a:pPr algn="ctr">
              <a:defRPr lang="en-US" sz="105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legendEntry>
      <c:layout>
        <c:manualLayout>
          <c:xMode val="edge"/>
          <c:yMode val="edge"/>
          <c:x val="0.57880549181759344"/>
          <c:y val="4.3500714317003053E-3"/>
          <c:w val="0.42095319154970906"/>
          <c:h val="0.12008949599623175"/>
        </c:manualLayout>
      </c:layout>
      <c:overlay val="0"/>
      <c:spPr>
        <a:noFill/>
        <a:ln>
          <a:noFill/>
        </a:ln>
        <a:effectLst/>
      </c:spPr>
      <c:txPr>
        <a:bodyPr rot="0" spcFirstLastPara="1" vertOverflow="ellipsis" vert="horz" wrap="square" anchor="ctr" anchorCtr="1"/>
        <a:lstStyle/>
        <a:p>
          <a:pPr algn="ctr">
            <a:defRPr lang="en-US" sz="1050" b="0" i="0" u="none" strike="noStrike" kern="1200" baseline="0">
              <a:solidFill>
                <a:schemeClr val="tx1"/>
              </a:solidFill>
              <a:latin typeface="+mn-lt"/>
              <a:ea typeface="+mn-ea"/>
              <a:cs typeface="+mn-cs"/>
            </a:defRPr>
          </a:pPr>
          <a:endParaRPr lang="pl-PL"/>
        </a:p>
      </c:txPr>
    </c:legend>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26490132688098217"/>
          <c:w val="0.95388930931863047"/>
          <c:h val="0.70954383761909223"/>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Arkusz1!$B$4:$B$8</c:f>
              <c:numCache>
                <c:formatCode>0</c:formatCode>
                <c:ptCount val="5"/>
                <c:pt idx="0">
                  <c:v>99.2</c:v>
                </c:pt>
                <c:pt idx="1">
                  <c:v>98.6</c:v>
                </c:pt>
                <c:pt idx="2">
                  <c:v>98.2</c:v>
                </c:pt>
                <c:pt idx="3">
                  <c:v>97.6</c:v>
                </c:pt>
                <c:pt idx="4">
                  <c:v>96.3</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Mieszkam sam(a)</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Arkusz1!$C$4:$C$8</c:f>
              <c:numCache>
                <c:formatCode>0</c:formatCode>
                <c:ptCount val="5"/>
                <c:pt idx="0">
                  <c:v>99.350649350649363</c:v>
                </c:pt>
                <c:pt idx="1">
                  <c:v>98.05194805194806</c:v>
                </c:pt>
                <c:pt idx="2">
                  <c:v>96.753246753246756</c:v>
                </c:pt>
                <c:pt idx="3">
                  <c:v>96.753246753246756</c:v>
                </c:pt>
                <c:pt idx="4">
                  <c:v>94.805194805194802</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2 osoby</c:v>
                </c:pt>
              </c:strCache>
            </c:strRef>
          </c:tx>
          <c:spPr>
            <a:solidFill>
              <a:srgbClr val="B3E5E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Arkusz1!$D$4:$D$8</c:f>
              <c:numCache>
                <c:formatCode>0</c:formatCode>
                <c:ptCount val="5"/>
                <c:pt idx="0">
                  <c:v>99.009900990099013</c:v>
                </c:pt>
                <c:pt idx="1">
                  <c:v>99.009900990099013</c:v>
                </c:pt>
                <c:pt idx="2">
                  <c:v>98.349834983498354</c:v>
                </c:pt>
                <c:pt idx="3">
                  <c:v>98.019801980198025</c:v>
                </c:pt>
                <c:pt idx="4">
                  <c:v>97.029702970297024</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3 osoby</c:v>
                </c:pt>
              </c:strCache>
            </c:strRef>
          </c:tx>
          <c:spPr>
            <a:solidFill>
              <a:srgbClr val="42BEBD"/>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Arkusz1!$E$4:$E$8</c:f>
              <c:numCache>
                <c:formatCode>0</c:formatCode>
                <c:ptCount val="5"/>
                <c:pt idx="0">
                  <c:v>98.412698412698404</c:v>
                </c:pt>
                <c:pt idx="1">
                  <c:v>98.412698412698404</c:v>
                </c:pt>
                <c:pt idx="2">
                  <c:v>96.825396825396822</c:v>
                </c:pt>
                <c:pt idx="3">
                  <c:v>96.825396825396822</c:v>
                </c:pt>
                <c:pt idx="4">
                  <c:v>95.767195767195773</c:v>
                </c:pt>
              </c:numCache>
            </c:numRef>
          </c:val>
          <c:extLst>
            <c:ext xmlns:c16="http://schemas.microsoft.com/office/drawing/2014/chart" uri="{C3380CC4-5D6E-409C-BE32-E72D297353CC}">
              <c16:uniqueId val="{0000000D-0721-4E5F-B757-6FEE9D3D4A4E}"/>
            </c:ext>
          </c:extLst>
        </c:ser>
        <c:ser>
          <c:idx val="4"/>
          <c:order val="4"/>
          <c:tx>
            <c:strRef>
              <c:f>Arkusz1!$F$3</c:f>
              <c:strCache>
                <c:ptCount val="1"/>
                <c:pt idx="0">
                  <c:v>4 osoby</c:v>
                </c:pt>
              </c:strCache>
            </c:strRef>
          </c:tx>
          <c:spPr>
            <a:solidFill>
              <a:srgbClr val="318F8E"/>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ACC-47FB-8740-BFF083889AA2}"/>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0A-9848-4128-B32B-51D1E28165BB}"/>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Arkusz1!$F$4:$F$8</c:f>
              <c:numCache>
                <c:formatCode>0</c:formatCode>
                <c:ptCount val="5"/>
                <c:pt idx="0">
                  <c:v>99.50248756218906</c:v>
                </c:pt>
                <c:pt idx="1">
                  <c:v>98.507462686567166</c:v>
                </c:pt>
                <c:pt idx="2">
                  <c:v>99.50248756218906</c:v>
                </c:pt>
                <c:pt idx="3">
                  <c:v>98.009950248756212</c:v>
                </c:pt>
                <c:pt idx="4">
                  <c:v>97.512437810945272</c:v>
                </c:pt>
              </c:numCache>
            </c:numRef>
          </c:val>
          <c:extLst>
            <c:ext xmlns:c16="http://schemas.microsoft.com/office/drawing/2014/chart" uri="{C3380CC4-5D6E-409C-BE32-E72D297353CC}">
              <c16:uniqueId val="{0000000F-0721-4E5F-B757-6FEE9D3D4A4E}"/>
            </c:ext>
          </c:extLst>
        </c:ser>
        <c:ser>
          <c:idx val="5"/>
          <c:order val="5"/>
          <c:tx>
            <c:strRef>
              <c:f>Arkusz1!$G$3</c:f>
              <c:strCache>
                <c:ptCount val="1"/>
                <c:pt idx="0">
                  <c:v>5 i więcej osób</c:v>
                </c:pt>
              </c:strCache>
            </c:strRef>
          </c:tx>
          <c:spPr>
            <a:solidFill>
              <a:srgbClr val="004A68"/>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ACC-47FB-8740-BFF083889AA2}"/>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ACC-47FB-8740-BFF083889AA2}"/>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ACC-47FB-8740-BFF083889AA2}"/>
                </c:ext>
              </c:extLst>
            </c:dLbl>
            <c:dLbl>
              <c:idx val="7"/>
              <c:layout>
                <c:manualLayout>
                  <c:x val="2.904949038158686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352-40F8-9A57-709CAC2D4CE4}"/>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Arkusz1!$G$4:$G$8</c:f>
              <c:numCache>
                <c:formatCode>0</c:formatCode>
                <c:ptCount val="5"/>
                <c:pt idx="0">
                  <c:v>100</c:v>
                </c:pt>
                <c:pt idx="1">
                  <c:v>98.91304347826086</c:v>
                </c:pt>
                <c:pt idx="2">
                  <c:v>100</c:v>
                </c:pt>
                <c:pt idx="3">
                  <c:v>98.91304347826086</c:v>
                </c:pt>
                <c:pt idx="4">
                  <c:v>96.739130434782609</c:v>
                </c:pt>
              </c:numCache>
            </c:numRef>
          </c:val>
          <c:extLst>
            <c:ext xmlns:c16="http://schemas.microsoft.com/office/drawing/2014/chart" uri="{C3380CC4-5D6E-409C-BE32-E72D297353CC}">
              <c16:uniqueId val="{0000000C-F663-463D-B3D7-776133F491B6}"/>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20841891654492978"/>
          <c:w val="0.95388930931863047"/>
          <c:h val="0.76602535200166189"/>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BE46-4CDE-B5D7-752412139AEC}"/>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BE46-4CDE-B5D7-752412139AEC}"/>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BE46-4CDE-B5D7-752412139AEC}"/>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BE46-4CDE-B5D7-752412139AEC}"/>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BE46-4CDE-B5D7-752412139AEC}"/>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Arkusz1!$B$9:$B$12</c:f>
              <c:numCache>
                <c:formatCode>0</c:formatCode>
                <c:ptCount val="4"/>
                <c:pt idx="0">
                  <c:v>95</c:v>
                </c:pt>
                <c:pt idx="1">
                  <c:v>93</c:v>
                </c:pt>
                <c:pt idx="2">
                  <c:v>92</c:v>
                </c:pt>
                <c:pt idx="3">
                  <c:v>91</c:v>
                </c:pt>
              </c:numCache>
            </c:numRef>
          </c:val>
          <c:extLst>
            <c:ext xmlns:c16="http://schemas.microsoft.com/office/drawing/2014/chart" uri="{C3380CC4-5D6E-409C-BE32-E72D297353CC}">
              <c16:uniqueId val="{0000000A-BE46-4CDE-B5D7-752412139AEC}"/>
            </c:ext>
          </c:extLst>
        </c:ser>
        <c:ser>
          <c:idx val="1"/>
          <c:order val="1"/>
          <c:tx>
            <c:strRef>
              <c:f>Arkusz1!$C$3</c:f>
              <c:strCache>
                <c:ptCount val="1"/>
                <c:pt idx="0">
                  <c:v>Mieszkam sam(a)</c:v>
                </c:pt>
              </c:strCache>
            </c:strRef>
          </c:tx>
          <c:spPr>
            <a:solidFill>
              <a:srgbClr val="DEDEDE"/>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Arkusz1!$C$9:$C$12</c:f>
              <c:numCache>
                <c:formatCode>0</c:formatCode>
                <c:ptCount val="4"/>
                <c:pt idx="0">
                  <c:v>94</c:v>
                </c:pt>
                <c:pt idx="1">
                  <c:v>93</c:v>
                </c:pt>
                <c:pt idx="2">
                  <c:v>91</c:v>
                </c:pt>
                <c:pt idx="3">
                  <c:v>89</c:v>
                </c:pt>
              </c:numCache>
            </c:numRef>
          </c:val>
          <c:extLst>
            <c:ext xmlns:c16="http://schemas.microsoft.com/office/drawing/2014/chart" uri="{C3380CC4-5D6E-409C-BE32-E72D297353CC}">
              <c16:uniqueId val="{0000000B-BE46-4CDE-B5D7-752412139AEC}"/>
            </c:ext>
          </c:extLst>
        </c:ser>
        <c:ser>
          <c:idx val="2"/>
          <c:order val="2"/>
          <c:tx>
            <c:strRef>
              <c:f>Arkusz1!$D$3</c:f>
              <c:strCache>
                <c:ptCount val="1"/>
                <c:pt idx="0">
                  <c:v>2 osoby</c:v>
                </c:pt>
              </c:strCache>
            </c:strRef>
          </c:tx>
          <c:spPr>
            <a:solidFill>
              <a:srgbClr val="B3E5E5"/>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Arkusz1!$D$9:$D$12</c:f>
              <c:numCache>
                <c:formatCode>0</c:formatCode>
                <c:ptCount val="4"/>
                <c:pt idx="0">
                  <c:v>96</c:v>
                </c:pt>
                <c:pt idx="1">
                  <c:v>93</c:v>
                </c:pt>
                <c:pt idx="2">
                  <c:v>93</c:v>
                </c:pt>
                <c:pt idx="3">
                  <c:v>92</c:v>
                </c:pt>
              </c:numCache>
            </c:numRef>
          </c:val>
          <c:extLst>
            <c:ext xmlns:c16="http://schemas.microsoft.com/office/drawing/2014/chart" uri="{C3380CC4-5D6E-409C-BE32-E72D297353CC}">
              <c16:uniqueId val="{0000000D-BE46-4CDE-B5D7-752412139AEC}"/>
            </c:ext>
          </c:extLst>
        </c:ser>
        <c:ser>
          <c:idx val="3"/>
          <c:order val="3"/>
          <c:tx>
            <c:strRef>
              <c:f>Arkusz1!$E$3</c:f>
              <c:strCache>
                <c:ptCount val="1"/>
                <c:pt idx="0">
                  <c:v>3 osoby</c:v>
                </c:pt>
              </c:strCache>
            </c:strRef>
          </c:tx>
          <c:spPr>
            <a:solidFill>
              <a:srgbClr val="42BEBD"/>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Arkusz1!$E$9:$E$12</c:f>
              <c:numCache>
                <c:formatCode>0</c:formatCode>
                <c:ptCount val="4"/>
                <c:pt idx="0">
                  <c:v>95</c:v>
                </c:pt>
                <c:pt idx="1">
                  <c:v>91</c:v>
                </c:pt>
                <c:pt idx="2">
                  <c:v>90</c:v>
                </c:pt>
                <c:pt idx="3">
                  <c:v>87</c:v>
                </c:pt>
              </c:numCache>
            </c:numRef>
          </c:val>
          <c:extLst>
            <c:ext xmlns:c16="http://schemas.microsoft.com/office/drawing/2014/chart" uri="{C3380CC4-5D6E-409C-BE32-E72D297353CC}">
              <c16:uniqueId val="{0000000F-BE46-4CDE-B5D7-752412139AEC}"/>
            </c:ext>
          </c:extLst>
        </c:ser>
        <c:ser>
          <c:idx val="4"/>
          <c:order val="4"/>
          <c:tx>
            <c:strRef>
              <c:f>Arkusz1!$F$3</c:f>
              <c:strCache>
                <c:ptCount val="1"/>
                <c:pt idx="0">
                  <c:v>4 osoby</c:v>
                </c:pt>
              </c:strCache>
            </c:strRef>
          </c:tx>
          <c:spPr>
            <a:solidFill>
              <a:srgbClr val="318F8E"/>
            </a:solidFill>
            <a:ln>
              <a:noFill/>
            </a:ln>
            <a:effectLst/>
          </c:spPr>
          <c:invertIfNegative val="0"/>
          <c:dLbls>
            <c:dLbl>
              <c:idx val="1"/>
              <c:layout>
                <c:manualLayout>
                  <c:x val="0"/>
                  <c:y val="-4.879949402225454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E46-4CDE-B5D7-752412139AEC}"/>
                </c:ext>
              </c:extLst>
            </c:dLbl>
            <c:dLbl>
              <c:idx val="8"/>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extLst>
                <c:ext xmlns:c16="http://schemas.microsoft.com/office/drawing/2014/chart" uri="{C3380CC4-5D6E-409C-BE32-E72D297353CC}">
                  <c16:uniqueId val="{00000011-BE46-4CDE-B5D7-752412139AEC}"/>
                </c:ext>
              </c:extLst>
            </c:dLbl>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Arkusz1!$F$9:$F$12</c:f>
              <c:numCache>
                <c:formatCode>0</c:formatCode>
                <c:ptCount val="4"/>
                <c:pt idx="0">
                  <c:v>97</c:v>
                </c:pt>
                <c:pt idx="1">
                  <c:v>92</c:v>
                </c:pt>
                <c:pt idx="2">
                  <c:v>94</c:v>
                </c:pt>
                <c:pt idx="3">
                  <c:v>95</c:v>
                </c:pt>
              </c:numCache>
            </c:numRef>
          </c:val>
          <c:extLst>
            <c:ext xmlns:c16="http://schemas.microsoft.com/office/drawing/2014/chart" uri="{C3380CC4-5D6E-409C-BE32-E72D297353CC}">
              <c16:uniqueId val="{00000012-BE46-4CDE-B5D7-752412139AEC}"/>
            </c:ext>
          </c:extLst>
        </c:ser>
        <c:ser>
          <c:idx val="5"/>
          <c:order val="5"/>
          <c:tx>
            <c:strRef>
              <c:f>Arkusz1!$G$3</c:f>
              <c:strCache>
                <c:ptCount val="1"/>
                <c:pt idx="0">
                  <c:v>5 i więcej osób</c:v>
                </c:pt>
              </c:strCache>
            </c:strRef>
          </c:tx>
          <c:spPr>
            <a:solidFill>
              <a:srgbClr val="004A68"/>
            </a:solidFill>
            <a:ln>
              <a:noFill/>
            </a:ln>
            <a:effectLst/>
          </c:spPr>
          <c:invertIfNegative val="0"/>
          <c:dLbls>
            <c:dLbl>
              <c:idx val="4"/>
              <c:layout>
                <c:manualLayout>
                  <c:x val="4.3574235572381896E-3"/>
                  <c:y val="-8.9464705536886511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E46-4CDE-B5D7-752412139AEC}"/>
                </c:ext>
              </c:extLst>
            </c:dLbl>
            <c:dLbl>
              <c:idx val="5"/>
              <c:layout>
                <c:manualLayout>
                  <c:x val="1.4524745190793965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E46-4CDE-B5D7-752412139AEC}"/>
                </c:ext>
              </c:extLst>
            </c:dLbl>
            <c:dLbl>
              <c:idx val="6"/>
              <c:layout>
                <c:manualLayout>
                  <c:x val="2.904949038158793E-3"/>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BE46-4CDE-B5D7-752412139AEC}"/>
                </c:ext>
              </c:extLst>
            </c:dLbl>
            <c:dLbl>
              <c:idx val="7"/>
              <c:layout>
                <c:manualLayout>
                  <c:x val="2.9049490381586863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BE46-4CDE-B5D7-752412139AEC}"/>
                </c:ext>
              </c:extLst>
            </c:dLbl>
            <c:dLbl>
              <c:idx val="8"/>
              <c:layout>
                <c:manualLayout>
                  <c:x val="1.45247451907929E-3"/>
                  <c:y val="4.879949402225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BE46-4CDE-B5D7-752412139AEC}"/>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Arkusz1!$G$9:$G$12</c:f>
              <c:numCache>
                <c:formatCode>0</c:formatCode>
                <c:ptCount val="4"/>
                <c:pt idx="0">
                  <c:v>93</c:v>
                </c:pt>
                <c:pt idx="1">
                  <c:v>93</c:v>
                </c:pt>
                <c:pt idx="2">
                  <c:v>90</c:v>
                </c:pt>
                <c:pt idx="3">
                  <c:v>92</c:v>
                </c:pt>
              </c:numCache>
            </c:numRef>
          </c:val>
          <c:extLst>
            <c:ext xmlns:c16="http://schemas.microsoft.com/office/drawing/2014/chart" uri="{C3380CC4-5D6E-409C-BE32-E72D297353CC}">
              <c16:uniqueId val="{00000018-BE46-4CDE-B5D7-752412139AEC}"/>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28798293056400792"/>
          <c:w val="0.95388930931863047"/>
          <c:h val="0.68646260723610597"/>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EF9A-4C4B-A641-E841FA50FD89}"/>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EF9A-4C4B-A641-E841FA50FD89}"/>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EF9A-4C4B-A641-E841FA50FD89}"/>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EF9A-4C4B-A641-E841FA50FD89}"/>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EF9A-4C4B-A641-E841FA50FD89}"/>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Arkusz1!$B$9:$B$12</c:f>
              <c:numCache>
                <c:formatCode>0</c:formatCode>
                <c:ptCount val="4"/>
                <c:pt idx="0">
                  <c:v>95</c:v>
                </c:pt>
                <c:pt idx="1">
                  <c:v>92.600000000000009</c:v>
                </c:pt>
                <c:pt idx="2">
                  <c:v>91.9</c:v>
                </c:pt>
                <c:pt idx="3">
                  <c:v>90.9</c:v>
                </c:pt>
              </c:numCache>
            </c:numRef>
          </c:val>
          <c:extLst>
            <c:ext xmlns:c16="http://schemas.microsoft.com/office/drawing/2014/chart" uri="{C3380CC4-5D6E-409C-BE32-E72D297353CC}">
              <c16:uniqueId val="{0000000A-EF9A-4C4B-A641-E841FA50FD89}"/>
            </c:ext>
          </c:extLst>
        </c:ser>
        <c:ser>
          <c:idx val="1"/>
          <c:order val="1"/>
          <c:tx>
            <c:strRef>
              <c:f>Arkusz1!$C$3</c:f>
              <c:strCache>
                <c:ptCount val="1"/>
                <c:pt idx="0">
                  <c:v>Do 1500 zł</c:v>
                </c:pt>
              </c:strCache>
            </c:strRef>
          </c:tx>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Arkusz1!$C$9:$C$12</c:f>
              <c:numCache>
                <c:formatCode>0</c:formatCode>
                <c:ptCount val="4"/>
                <c:pt idx="0">
                  <c:v>94.230769230769226</c:v>
                </c:pt>
                <c:pt idx="1">
                  <c:v>90.865384615384613</c:v>
                </c:pt>
                <c:pt idx="2">
                  <c:v>91.826923076923066</c:v>
                </c:pt>
                <c:pt idx="3">
                  <c:v>89.423076923076934</c:v>
                </c:pt>
              </c:numCache>
            </c:numRef>
          </c:val>
          <c:extLst>
            <c:ext xmlns:c16="http://schemas.microsoft.com/office/drawing/2014/chart" uri="{C3380CC4-5D6E-409C-BE32-E72D297353CC}">
              <c16:uniqueId val="{0000000B-EF9A-4C4B-A641-E841FA50FD89}"/>
            </c:ext>
          </c:extLst>
        </c:ser>
        <c:ser>
          <c:idx val="2"/>
          <c:order val="2"/>
          <c:tx>
            <c:strRef>
              <c:f>Arkusz1!$D$3</c:f>
              <c:strCache>
                <c:ptCount val="1"/>
                <c:pt idx="0">
                  <c:v>1501-2500 zł</c:v>
                </c:pt>
              </c:strCache>
            </c:strRef>
          </c:tx>
          <c:spPr>
            <a:solidFill>
              <a:srgbClr val="FFCA21">
                <a:lumMod val="75000"/>
              </a:srgbClr>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F9A-4C4B-A641-E841FA50FD89}"/>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Arkusz1!$D$9:$D$12</c:f>
              <c:numCache>
                <c:formatCode>0</c:formatCode>
                <c:ptCount val="4"/>
                <c:pt idx="0">
                  <c:v>96.913580246913583</c:v>
                </c:pt>
                <c:pt idx="1">
                  <c:v>94.135802469135797</c:v>
                </c:pt>
                <c:pt idx="2">
                  <c:v>92.901234567901241</c:v>
                </c:pt>
                <c:pt idx="3">
                  <c:v>93.518518518518519</c:v>
                </c:pt>
              </c:numCache>
            </c:numRef>
          </c:val>
          <c:extLst>
            <c:ext xmlns:c16="http://schemas.microsoft.com/office/drawing/2014/chart" uri="{C3380CC4-5D6E-409C-BE32-E72D297353CC}">
              <c16:uniqueId val="{0000000D-EF9A-4C4B-A641-E841FA50FD89}"/>
            </c:ext>
          </c:extLst>
        </c:ser>
        <c:ser>
          <c:idx val="3"/>
          <c:order val="3"/>
          <c:tx>
            <c:strRef>
              <c:f>Arkusz1!$E$3</c:f>
              <c:strCache>
                <c:ptCount val="1"/>
                <c:pt idx="0">
                  <c:v>Powyżej 2500 zł</c:v>
                </c:pt>
              </c:strCache>
            </c:strRef>
          </c:tx>
          <c:spPr>
            <a:solidFill>
              <a:srgbClr val="FFCA21">
                <a:lumMod val="50000"/>
              </a:srgbClr>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F9A-4C4B-A641-E841FA50FD89}"/>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Arkusz1!$A$9:$A$12</c:f>
              <c:strCache>
                <c:ptCount val="4"/>
                <c:pt idx="0">
                  <c:v>zużyty sprzęt RTV/AGD</c:v>
                </c:pt>
                <c:pt idx="1">
                  <c:v>biodopady</c:v>
                </c:pt>
                <c:pt idx="2">
                  <c:v>świetlówki</c:v>
                </c:pt>
                <c:pt idx="3">
                  <c:v>leki</c:v>
                </c:pt>
              </c:strCache>
            </c:strRef>
          </c:cat>
          <c:val>
            <c:numRef>
              <c:f>Arkusz1!$E$9:$E$12</c:f>
              <c:numCache>
                <c:formatCode>0</c:formatCode>
                <c:ptCount val="4"/>
                <c:pt idx="0">
                  <c:v>92.737430167597765</c:v>
                </c:pt>
                <c:pt idx="1">
                  <c:v>88.826815642458101</c:v>
                </c:pt>
                <c:pt idx="2">
                  <c:v>88.826815642458101</c:v>
                </c:pt>
                <c:pt idx="3">
                  <c:v>86.592178770949729</c:v>
                </c:pt>
              </c:numCache>
            </c:numRef>
          </c:val>
          <c:extLst>
            <c:ext xmlns:c16="http://schemas.microsoft.com/office/drawing/2014/chart" uri="{C3380CC4-5D6E-409C-BE32-E72D297353CC}">
              <c16:uniqueId val="{0000000F-EF9A-4C4B-A641-E841FA50FD89}"/>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1268232129216709E-2"/>
          <c:y val="0.19495597971523737"/>
          <c:w val="0.95388930931863047"/>
          <c:h val="0.68622872189717732"/>
        </c:manualLayout>
      </c:layout>
      <c:barChart>
        <c:barDir val="col"/>
        <c:grouping val="clustered"/>
        <c:varyColors val="0"/>
        <c:ser>
          <c:idx val="0"/>
          <c:order val="0"/>
          <c:tx>
            <c:strRef>
              <c:f>Arkusz1!$B$3</c:f>
              <c:strCache>
                <c:ptCount val="1"/>
                <c:pt idx="0">
                  <c:v>ogół</c:v>
                </c:pt>
              </c:strCache>
            </c:strRef>
          </c:tx>
          <c:spPr>
            <a:solidFill>
              <a:srgbClr val="A0CC1E"/>
            </a:solidFill>
            <a:ln w="3175">
              <a:noFill/>
            </a:ln>
            <a:effectLst/>
          </c:spPr>
          <c:invertIfNegative val="0"/>
          <c:dPt>
            <c:idx val="0"/>
            <c:invertIfNegative val="0"/>
            <c:bubble3D val="0"/>
            <c:spPr>
              <a:solidFill>
                <a:srgbClr val="A0CC1E"/>
              </a:solidFill>
              <a:ln w="3175" cap="rnd">
                <a:noFill/>
                <a:round/>
              </a:ln>
              <a:effectLst/>
            </c:spPr>
            <c:extLst>
              <c:ext xmlns:c16="http://schemas.microsoft.com/office/drawing/2014/chart" uri="{C3380CC4-5D6E-409C-BE32-E72D297353CC}">
                <c16:uniqueId val="{00000001-0721-4E5F-B757-6FEE9D3D4A4E}"/>
              </c:ext>
            </c:extLst>
          </c:dPt>
          <c:dPt>
            <c:idx val="1"/>
            <c:invertIfNegative val="0"/>
            <c:bubble3D val="0"/>
            <c:spPr>
              <a:solidFill>
                <a:srgbClr val="A0CC1E"/>
              </a:solidFill>
              <a:ln w="3175" cap="rnd">
                <a:noFill/>
                <a:round/>
              </a:ln>
              <a:effectLst/>
            </c:spPr>
            <c:extLst>
              <c:ext xmlns:c16="http://schemas.microsoft.com/office/drawing/2014/chart" uri="{C3380CC4-5D6E-409C-BE32-E72D297353CC}">
                <c16:uniqueId val="{00000003-0721-4E5F-B757-6FEE9D3D4A4E}"/>
              </c:ext>
            </c:extLst>
          </c:dPt>
          <c:dPt>
            <c:idx val="2"/>
            <c:invertIfNegative val="0"/>
            <c:bubble3D val="0"/>
            <c:spPr>
              <a:solidFill>
                <a:srgbClr val="A0CC1E"/>
              </a:solidFill>
              <a:ln w="3175" cap="rnd">
                <a:noFill/>
                <a:round/>
              </a:ln>
              <a:effectLst/>
            </c:spPr>
            <c:extLst>
              <c:ext xmlns:c16="http://schemas.microsoft.com/office/drawing/2014/chart" uri="{C3380CC4-5D6E-409C-BE32-E72D297353CC}">
                <c16:uniqueId val="{00000005-0721-4E5F-B757-6FEE9D3D4A4E}"/>
              </c:ext>
            </c:extLst>
          </c:dPt>
          <c:dPt>
            <c:idx val="3"/>
            <c:invertIfNegative val="0"/>
            <c:bubble3D val="0"/>
            <c:spPr>
              <a:solidFill>
                <a:srgbClr val="A0CC1E"/>
              </a:solidFill>
              <a:ln w="3175" cap="rnd">
                <a:noFill/>
                <a:round/>
              </a:ln>
              <a:effectLst/>
            </c:spPr>
            <c:extLst>
              <c:ext xmlns:c16="http://schemas.microsoft.com/office/drawing/2014/chart" uri="{C3380CC4-5D6E-409C-BE32-E72D297353CC}">
                <c16:uniqueId val="{00000007-0721-4E5F-B757-6FEE9D3D4A4E}"/>
              </c:ext>
            </c:extLst>
          </c:dPt>
          <c:dPt>
            <c:idx val="4"/>
            <c:invertIfNegative val="0"/>
            <c:bubble3D val="0"/>
            <c:spPr>
              <a:solidFill>
                <a:srgbClr val="A0CC1E"/>
              </a:solidFill>
              <a:ln w="3175" cap="rnd">
                <a:noFill/>
                <a:round/>
              </a:ln>
              <a:effectLst/>
            </c:spPr>
            <c:extLst>
              <c:ext xmlns:c16="http://schemas.microsoft.com/office/drawing/2014/chart" uri="{C3380CC4-5D6E-409C-BE32-E72D297353CC}">
                <c16:uniqueId val="{00000009-0721-4E5F-B757-6FEE9D3D4A4E}"/>
              </c:ext>
            </c:extLst>
          </c:dPt>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Arkusz1!$B$4:$B$8</c:f>
              <c:numCache>
                <c:formatCode>0</c:formatCode>
                <c:ptCount val="5"/>
                <c:pt idx="0">
                  <c:v>99</c:v>
                </c:pt>
                <c:pt idx="1">
                  <c:v>99</c:v>
                </c:pt>
                <c:pt idx="2">
                  <c:v>98</c:v>
                </c:pt>
                <c:pt idx="3">
                  <c:v>98</c:v>
                </c:pt>
                <c:pt idx="4">
                  <c:v>96</c:v>
                </c:pt>
              </c:numCache>
            </c:numRef>
          </c:val>
          <c:extLst>
            <c:ext xmlns:c16="http://schemas.microsoft.com/office/drawing/2014/chart" uri="{C3380CC4-5D6E-409C-BE32-E72D297353CC}">
              <c16:uniqueId val="{0000000A-0721-4E5F-B757-6FEE9D3D4A4E}"/>
            </c:ext>
          </c:extLst>
        </c:ser>
        <c:ser>
          <c:idx val="1"/>
          <c:order val="1"/>
          <c:tx>
            <c:strRef>
              <c:f>Arkusz1!$C$3</c:f>
              <c:strCache>
                <c:ptCount val="1"/>
                <c:pt idx="0">
                  <c:v>Do 1500 zł</c:v>
                </c:pt>
              </c:strCache>
            </c:strRef>
          </c:tx>
          <c:spPr>
            <a:solidFill>
              <a:srgbClr val="FFCA2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Arkusz1!$C$4:$C$8</c:f>
              <c:numCache>
                <c:formatCode>0</c:formatCode>
                <c:ptCount val="5"/>
                <c:pt idx="0">
                  <c:v>100</c:v>
                </c:pt>
                <c:pt idx="1">
                  <c:v>99</c:v>
                </c:pt>
                <c:pt idx="2">
                  <c:v>99</c:v>
                </c:pt>
                <c:pt idx="3">
                  <c:v>99</c:v>
                </c:pt>
                <c:pt idx="4">
                  <c:v>95</c:v>
                </c:pt>
              </c:numCache>
            </c:numRef>
          </c:val>
          <c:extLst>
            <c:ext xmlns:c16="http://schemas.microsoft.com/office/drawing/2014/chart" uri="{C3380CC4-5D6E-409C-BE32-E72D297353CC}">
              <c16:uniqueId val="{0000000B-0721-4E5F-B757-6FEE9D3D4A4E}"/>
            </c:ext>
          </c:extLst>
        </c:ser>
        <c:ser>
          <c:idx val="2"/>
          <c:order val="2"/>
          <c:tx>
            <c:strRef>
              <c:f>Arkusz1!$D$3</c:f>
              <c:strCache>
                <c:ptCount val="1"/>
                <c:pt idx="0">
                  <c:v>1501-2500 zł</c:v>
                </c:pt>
              </c:strCache>
            </c:strRef>
          </c:tx>
          <c:spPr>
            <a:solidFill>
              <a:srgbClr val="FFCA21">
                <a:lumMod val="75000"/>
              </a:srgbClr>
            </a:solidFill>
            <a:ln>
              <a:noFill/>
            </a:ln>
            <a:effectLst/>
          </c:spPr>
          <c:invertIfNegative val="0"/>
          <c:dLbls>
            <c:dLbl>
              <c:idx val="0"/>
              <c:layout>
                <c:manualLayout>
                  <c:x val="0"/>
                  <c:y val="2.439974701112705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Arkusz1!$D$4:$D$8</c:f>
              <c:numCache>
                <c:formatCode>0</c:formatCode>
                <c:ptCount val="5"/>
                <c:pt idx="0">
                  <c:v>99</c:v>
                </c:pt>
                <c:pt idx="1">
                  <c:v>99</c:v>
                </c:pt>
                <c:pt idx="2">
                  <c:v>99</c:v>
                </c:pt>
                <c:pt idx="3">
                  <c:v>98</c:v>
                </c:pt>
                <c:pt idx="4">
                  <c:v>98</c:v>
                </c:pt>
              </c:numCache>
            </c:numRef>
          </c:val>
          <c:extLst>
            <c:ext xmlns:c16="http://schemas.microsoft.com/office/drawing/2014/chart" uri="{C3380CC4-5D6E-409C-BE32-E72D297353CC}">
              <c16:uniqueId val="{0000000C-0721-4E5F-B757-6FEE9D3D4A4E}"/>
            </c:ext>
          </c:extLst>
        </c:ser>
        <c:ser>
          <c:idx val="3"/>
          <c:order val="3"/>
          <c:tx>
            <c:strRef>
              <c:f>Arkusz1!$E$3</c:f>
              <c:strCache>
                <c:ptCount val="1"/>
                <c:pt idx="0">
                  <c:v>Powyżej 2500 zł</c:v>
                </c:pt>
              </c:strCache>
            </c:strRef>
          </c:tx>
          <c:spPr>
            <a:solidFill>
              <a:srgbClr val="FFCA21">
                <a:lumMod val="50000"/>
              </a:srgbClr>
            </a:solidFill>
            <a:ln>
              <a:noFill/>
            </a:ln>
            <a:effectLst/>
          </c:spPr>
          <c:invertIfNegative val="0"/>
          <c:dLbls>
            <c:dLbl>
              <c:idx val="0"/>
              <c:layout>
                <c:manualLayout>
                  <c:x val="0"/>
                  <c:y val="1.463984820667623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ACC-47FB-8740-BFF083889AA2}"/>
                </c:ext>
              </c:extLst>
            </c:dLbl>
            <c:numFmt formatCode="#,##0"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Calibri" panose="020F0502020204030204" pitchFamily="34" charset="0"/>
                    <a:ea typeface="+mn-ea"/>
                    <a:cs typeface="Calibri" panose="020F0502020204030204" pitchFamily="34" charset="0"/>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Arkusz1!$A$4:$A$8</c:f>
              <c:strCache>
                <c:ptCount val="5"/>
                <c:pt idx="0">
                  <c:v>plastik, tworzywa sztuczne</c:v>
                </c:pt>
                <c:pt idx="1">
                  <c:v>szkło, butelki, opakowania szklane</c:v>
                </c:pt>
                <c:pt idx="2">
                  <c:v>makulatura, papier</c:v>
                </c:pt>
                <c:pt idx="3">
                  <c:v>metal, puszki</c:v>
                </c:pt>
                <c:pt idx="4">
                  <c:v>baterie</c:v>
                </c:pt>
              </c:strCache>
            </c:strRef>
          </c:cat>
          <c:val>
            <c:numRef>
              <c:f>Arkusz1!$E$4:$E$8</c:f>
              <c:numCache>
                <c:formatCode>0</c:formatCode>
                <c:ptCount val="5"/>
                <c:pt idx="0">
                  <c:v>98</c:v>
                </c:pt>
                <c:pt idx="1">
                  <c:v>96</c:v>
                </c:pt>
                <c:pt idx="2">
                  <c:v>94</c:v>
                </c:pt>
                <c:pt idx="3">
                  <c:v>96</c:v>
                </c:pt>
                <c:pt idx="4">
                  <c:v>93</c:v>
                </c:pt>
              </c:numCache>
            </c:numRef>
          </c:val>
          <c:extLst>
            <c:ext xmlns:c16="http://schemas.microsoft.com/office/drawing/2014/chart" uri="{C3380CC4-5D6E-409C-BE32-E72D297353CC}">
              <c16:uniqueId val="{0000000D-0721-4E5F-B757-6FEE9D3D4A4E}"/>
            </c:ext>
          </c:extLst>
        </c:ser>
        <c:dLbls>
          <c:showLegendKey val="0"/>
          <c:showVal val="1"/>
          <c:showCatName val="0"/>
          <c:showSerName val="0"/>
          <c:showPercent val="0"/>
          <c:showBubbleSize val="0"/>
        </c:dLbls>
        <c:gapWidth val="324"/>
        <c:overlap val="-10"/>
        <c:axId val="671598104"/>
        <c:axId val="671598888"/>
      </c:barChart>
      <c:catAx>
        <c:axId val="671598104"/>
        <c:scaling>
          <c:orientation val="minMax"/>
        </c:scaling>
        <c:delete val="1"/>
        <c:axPos val="b"/>
        <c:numFmt formatCode="General" sourceLinked="1"/>
        <c:majorTickMark val="out"/>
        <c:minorTickMark val="none"/>
        <c:tickLblPos val="nextTo"/>
        <c:crossAx val="671598888"/>
        <c:crosses val="autoZero"/>
        <c:auto val="1"/>
        <c:lblAlgn val="ctr"/>
        <c:lblOffset val="100"/>
        <c:noMultiLvlLbl val="0"/>
      </c:catAx>
      <c:valAx>
        <c:axId val="671598888"/>
        <c:scaling>
          <c:orientation val="minMax"/>
          <c:min val="0"/>
        </c:scaling>
        <c:delete val="1"/>
        <c:axPos val="l"/>
        <c:numFmt formatCode="0" sourceLinked="1"/>
        <c:majorTickMark val="out"/>
        <c:minorTickMark val="none"/>
        <c:tickLblPos val="nextTo"/>
        <c:crossAx val="671598104"/>
        <c:crosses val="autoZero"/>
        <c:crossBetween val="between"/>
      </c:valAx>
      <c:spPr>
        <a:noFill/>
        <a:ln>
          <a:noFill/>
        </a:ln>
        <a:effectLst/>
      </c:spPr>
    </c:plotArea>
    <c:plotVisOnly val="1"/>
    <c:dispBlanksAs val="gap"/>
    <c:showDLblsOverMax val="0"/>
    <c:extLst/>
  </c:chart>
  <c:spPr>
    <a:noFill/>
    <a:ln>
      <a:noFill/>
    </a:ln>
    <a:effectLst/>
  </c:spPr>
  <c:txPr>
    <a:bodyPr/>
    <a:lstStyle/>
    <a:p>
      <a:pPr>
        <a:defRPr/>
      </a:pPr>
      <a:endParaRPr lang="pl-PL"/>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l-PL"/>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057186348618775"/>
          <c:y val="0.21227336860961921"/>
          <c:w val="0.75629872698460399"/>
          <c:h val="0.69436434040568284"/>
        </c:manualLayout>
      </c:layout>
      <c:barChart>
        <c:barDir val="bar"/>
        <c:grouping val="percentStacked"/>
        <c:varyColors val="0"/>
        <c:ser>
          <c:idx val="8"/>
          <c:order val="0"/>
          <c:tx>
            <c:strRef>
              <c:f>Arkusz1!$B$1</c:f>
              <c:strCache>
                <c:ptCount val="1"/>
                <c:pt idx="0">
                  <c:v>zdecydowanie dobrze</c:v>
                </c:pt>
              </c:strCache>
            </c:strRef>
          </c:tx>
          <c:spPr>
            <a:solidFill>
              <a:srgbClr val="48AA48"/>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2020</c:v>
                </c:pt>
                <c:pt idx="1">
                  <c:v>2018</c:v>
                </c:pt>
                <c:pt idx="2">
                  <c:v>2014</c:v>
                </c:pt>
                <c:pt idx="3">
                  <c:v>2013</c:v>
                </c:pt>
                <c:pt idx="4">
                  <c:v>2012</c:v>
                </c:pt>
                <c:pt idx="5">
                  <c:v>2011</c:v>
                </c:pt>
              </c:numCache>
            </c:numRef>
          </c:cat>
          <c:val>
            <c:numRef>
              <c:f>Arkusz1!$B$2:$B$7</c:f>
              <c:numCache>
                <c:formatCode>0</c:formatCode>
                <c:ptCount val="6"/>
                <c:pt idx="0">
                  <c:v>3</c:v>
                </c:pt>
                <c:pt idx="1">
                  <c:v>3</c:v>
                </c:pt>
                <c:pt idx="2">
                  <c:v>1</c:v>
                </c:pt>
                <c:pt idx="3">
                  <c:v>4</c:v>
                </c:pt>
                <c:pt idx="4">
                  <c:v>1</c:v>
                </c:pt>
                <c:pt idx="5">
                  <c:v>2</c:v>
                </c:pt>
              </c:numCache>
            </c:numRef>
          </c:val>
          <c:extLst>
            <c:ext xmlns:c16="http://schemas.microsoft.com/office/drawing/2014/chart" uri="{C3380CC4-5D6E-409C-BE32-E72D297353CC}">
              <c16:uniqueId val="{00000000-10BF-48B7-9E92-C89AFB150927}"/>
            </c:ext>
          </c:extLst>
        </c:ser>
        <c:ser>
          <c:idx val="0"/>
          <c:order val="1"/>
          <c:tx>
            <c:strRef>
              <c:f>Arkusz1!$C$1</c:f>
              <c:strCache>
                <c:ptCount val="1"/>
                <c:pt idx="0">
                  <c:v>raczej dobrze</c:v>
                </c:pt>
              </c:strCache>
            </c:strRef>
          </c:tx>
          <c:spPr>
            <a:solidFill>
              <a:srgbClr val="A0CC1E"/>
            </a:solidFill>
            <a:ln w="25527">
              <a:noFill/>
            </a:ln>
          </c:spPr>
          <c:invertIfNegative val="0"/>
          <c:dLbls>
            <c:numFmt formatCode="#,##0" sourceLinked="0"/>
            <c:spPr>
              <a:noFill/>
              <a:ln w="25527">
                <a:noFill/>
              </a:ln>
            </c:spPr>
            <c:txPr>
              <a:bodyPr wrap="square" lIns="38100" tIns="19050" rIns="38100" bIns="19050" anchor="ctr">
                <a:spAutoFit/>
              </a:bodyPr>
              <a:lstStyle/>
              <a:p>
                <a:pP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2020</c:v>
                </c:pt>
                <c:pt idx="1">
                  <c:v>2018</c:v>
                </c:pt>
                <c:pt idx="2">
                  <c:v>2014</c:v>
                </c:pt>
                <c:pt idx="3">
                  <c:v>2013</c:v>
                </c:pt>
                <c:pt idx="4">
                  <c:v>2012</c:v>
                </c:pt>
                <c:pt idx="5">
                  <c:v>2011</c:v>
                </c:pt>
              </c:numCache>
            </c:numRef>
          </c:cat>
          <c:val>
            <c:numRef>
              <c:f>Arkusz1!$C$2:$C$7</c:f>
              <c:numCache>
                <c:formatCode>0</c:formatCode>
                <c:ptCount val="6"/>
                <c:pt idx="0">
                  <c:v>34</c:v>
                </c:pt>
                <c:pt idx="1">
                  <c:v>43</c:v>
                </c:pt>
                <c:pt idx="2">
                  <c:v>52</c:v>
                </c:pt>
                <c:pt idx="3">
                  <c:v>34</c:v>
                </c:pt>
                <c:pt idx="4">
                  <c:v>28</c:v>
                </c:pt>
                <c:pt idx="5">
                  <c:v>32</c:v>
                </c:pt>
              </c:numCache>
            </c:numRef>
          </c:val>
          <c:extLst>
            <c:ext xmlns:c16="http://schemas.microsoft.com/office/drawing/2014/chart" uri="{C3380CC4-5D6E-409C-BE32-E72D297353CC}">
              <c16:uniqueId val="{00000001-10BF-48B7-9E92-C89AFB150927}"/>
            </c:ext>
          </c:extLst>
        </c:ser>
        <c:ser>
          <c:idx val="1"/>
          <c:order val="2"/>
          <c:tx>
            <c:strRef>
              <c:f>Arkusz1!$D$1</c:f>
              <c:strCache>
                <c:ptCount val="1"/>
                <c:pt idx="0">
                  <c:v>raczej źle</c:v>
                </c:pt>
              </c:strCache>
            </c:strRef>
          </c:tx>
          <c:spPr>
            <a:solidFill>
              <a:srgbClr val="FFCA21"/>
            </a:solidFill>
            <a:ln w="25527">
              <a:noFill/>
            </a:ln>
          </c:spPr>
          <c:invertIfNegative val="0"/>
          <c:dLbls>
            <c:numFmt formatCode="#,##0" sourceLinked="0"/>
            <c:spPr>
              <a:noFill/>
              <a:ln w="25527">
                <a:noFill/>
              </a:ln>
            </c:spPr>
            <c:txPr>
              <a:bodyPr wrap="square" lIns="38100" tIns="19050" rIns="38100" bIns="19050" anchor="ctr" anchorCtr="0">
                <a:spAutoFit/>
              </a:bodyPr>
              <a:lstStyle/>
              <a:p>
                <a:pPr algn="ctr">
                  <a:defRPr lang="en-US" sz="1000" b="0" i="0" u="none" strike="noStrike" kern="1200" baseline="0">
                    <a:solidFill>
                      <a:schemeClr val="bg1"/>
                    </a:solidFill>
                    <a:latin typeface="+mn-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2020</c:v>
                </c:pt>
                <c:pt idx="1">
                  <c:v>2018</c:v>
                </c:pt>
                <c:pt idx="2">
                  <c:v>2014</c:v>
                </c:pt>
                <c:pt idx="3">
                  <c:v>2013</c:v>
                </c:pt>
                <c:pt idx="4">
                  <c:v>2012</c:v>
                </c:pt>
                <c:pt idx="5">
                  <c:v>2011</c:v>
                </c:pt>
              </c:numCache>
            </c:numRef>
          </c:cat>
          <c:val>
            <c:numRef>
              <c:f>Arkusz1!$D$2:$D$7</c:f>
              <c:numCache>
                <c:formatCode>0</c:formatCode>
                <c:ptCount val="6"/>
                <c:pt idx="0">
                  <c:v>41</c:v>
                </c:pt>
                <c:pt idx="1">
                  <c:v>30</c:v>
                </c:pt>
                <c:pt idx="2">
                  <c:v>29</c:v>
                </c:pt>
                <c:pt idx="3">
                  <c:v>40</c:v>
                </c:pt>
                <c:pt idx="4">
                  <c:v>44</c:v>
                </c:pt>
                <c:pt idx="5">
                  <c:v>47</c:v>
                </c:pt>
              </c:numCache>
            </c:numRef>
          </c:val>
          <c:extLst>
            <c:ext xmlns:c16="http://schemas.microsoft.com/office/drawing/2014/chart" uri="{C3380CC4-5D6E-409C-BE32-E72D297353CC}">
              <c16:uniqueId val="{00000002-10BF-48B7-9E92-C89AFB150927}"/>
            </c:ext>
          </c:extLst>
        </c:ser>
        <c:ser>
          <c:idx val="2"/>
          <c:order val="3"/>
          <c:tx>
            <c:strRef>
              <c:f>Arkusz1!$E$1</c:f>
              <c:strCache>
                <c:ptCount val="1"/>
                <c:pt idx="0">
                  <c:v> zdecydowanie źle</c:v>
                </c:pt>
              </c:strCache>
            </c:strRef>
          </c:tx>
          <c:spPr>
            <a:solidFill>
              <a:srgbClr val="E54337"/>
            </a:solidFill>
          </c:spPr>
          <c:invertIfNegative val="0"/>
          <c:dLbls>
            <c:spPr>
              <a:noFill/>
              <a:ln>
                <a:noFill/>
              </a:ln>
              <a:effectLst/>
            </c:spPr>
            <c:txPr>
              <a:bodyPr/>
              <a:lstStyle/>
              <a:p>
                <a:pPr>
                  <a:defRPr sz="1000">
                    <a:solidFill>
                      <a:schemeClr val="bg1"/>
                    </a:solidFill>
                    <a:latin typeface="+mj-lt"/>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2020</c:v>
                </c:pt>
                <c:pt idx="1">
                  <c:v>2018</c:v>
                </c:pt>
                <c:pt idx="2">
                  <c:v>2014</c:v>
                </c:pt>
                <c:pt idx="3">
                  <c:v>2013</c:v>
                </c:pt>
                <c:pt idx="4">
                  <c:v>2012</c:v>
                </c:pt>
                <c:pt idx="5">
                  <c:v>2011</c:v>
                </c:pt>
              </c:numCache>
            </c:numRef>
          </c:cat>
          <c:val>
            <c:numRef>
              <c:f>Arkusz1!$E$2:$E$7</c:f>
              <c:numCache>
                <c:formatCode>0</c:formatCode>
                <c:ptCount val="6"/>
                <c:pt idx="0">
                  <c:v>16</c:v>
                </c:pt>
                <c:pt idx="1">
                  <c:v>8</c:v>
                </c:pt>
                <c:pt idx="2">
                  <c:v>5</c:v>
                </c:pt>
                <c:pt idx="3">
                  <c:v>9</c:v>
                </c:pt>
                <c:pt idx="4">
                  <c:v>12</c:v>
                </c:pt>
                <c:pt idx="5">
                  <c:v>11</c:v>
                </c:pt>
              </c:numCache>
            </c:numRef>
          </c:val>
          <c:extLst>
            <c:ext xmlns:c16="http://schemas.microsoft.com/office/drawing/2014/chart" uri="{C3380CC4-5D6E-409C-BE32-E72D297353CC}">
              <c16:uniqueId val="{00000003-10BF-48B7-9E92-C89AFB150927}"/>
            </c:ext>
          </c:extLst>
        </c:ser>
        <c:ser>
          <c:idx val="3"/>
          <c:order val="4"/>
          <c:tx>
            <c:strRef>
              <c:f>Arkusz1!$F$1</c:f>
              <c:strCache>
                <c:ptCount val="1"/>
                <c:pt idx="0">
                  <c:v>trudno powiedzieć</c:v>
                </c:pt>
              </c:strCache>
            </c:strRef>
          </c:tx>
          <c:spPr>
            <a:solidFill>
              <a:srgbClr val="CDCDCD"/>
            </a:solidFill>
          </c:spPr>
          <c:invertIfNegative val="0"/>
          <c:dLbls>
            <c:spPr>
              <a:noFill/>
              <a:ln>
                <a:noFill/>
              </a:ln>
              <a:effectLst/>
            </c:spPr>
            <c:txPr>
              <a:bodyPr anchorCtr="0"/>
              <a:lstStyle/>
              <a:p>
                <a:pPr algn="ctr">
                  <a:defRPr lang="en-US" sz="1000" b="0" i="0" u="none" strike="noStrike" kern="1200" baseline="0">
                    <a:solidFill>
                      <a:srgbClr val="58595B"/>
                    </a:solidFill>
                    <a:latin typeface="+mj-lt"/>
                    <a:ea typeface="Arial"/>
                    <a:cs typeface="Arial"/>
                  </a:defRPr>
                </a:pPr>
                <a:endParaRPr lang="pl-PL"/>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Arkusz1!$A$2:$A$7</c:f>
              <c:numCache>
                <c:formatCode>0</c:formatCode>
                <c:ptCount val="6"/>
                <c:pt idx="0">
                  <c:v>2020</c:v>
                </c:pt>
                <c:pt idx="1">
                  <c:v>2018</c:v>
                </c:pt>
                <c:pt idx="2">
                  <c:v>2014</c:v>
                </c:pt>
                <c:pt idx="3">
                  <c:v>2013</c:v>
                </c:pt>
                <c:pt idx="4">
                  <c:v>2012</c:v>
                </c:pt>
                <c:pt idx="5">
                  <c:v>2011</c:v>
                </c:pt>
              </c:numCache>
            </c:numRef>
          </c:cat>
          <c:val>
            <c:numRef>
              <c:f>Arkusz1!$F$2:$F$7</c:f>
              <c:numCache>
                <c:formatCode>0</c:formatCode>
                <c:ptCount val="6"/>
                <c:pt idx="0">
                  <c:v>7</c:v>
                </c:pt>
                <c:pt idx="1">
                  <c:v>16</c:v>
                </c:pt>
                <c:pt idx="2">
                  <c:v>13</c:v>
                </c:pt>
                <c:pt idx="3">
                  <c:v>13</c:v>
                </c:pt>
                <c:pt idx="4">
                  <c:v>15</c:v>
                </c:pt>
                <c:pt idx="5">
                  <c:v>9</c:v>
                </c:pt>
              </c:numCache>
            </c:numRef>
          </c:val>
          <c:extLst>
            <c:ext xmlns:c16="http://schemas.microsoft.com/office/drawing/2014/chart" uri="{C3380CC4-5D6E-409C-BE32-E72D297353CC}">
              <c16:uniqueId val="{00000004-10BF-48B7-9E92-C89AFB150927}"/>
            </c:ext>
          </c:extLst>
        </c:ser>
        <c:dLbls>
          <c:showLegendKey val="0"/>
          <c:showVal val="1"/>
          <c:showCatName val="0"/>
          <c:showSerName val="0"/>
          <c:showPercent val="0"/>
          <c:showBubbleSize val="0"/>
        </c:dLbls>
        <c:gapWidth val="100"/>
        <c:overlap val="100"/>
        <c:axId val="674692240"/>
        <c:axId val="674698512"/>
      </c:barChart>
      <c:catAx>
        <c:axId val="674692240"/>
        <c:scaling>
          <c:orientation val="maxMin"/>
        </c:scaling>
        <c:delete val="0"/>
        <c:axPos val="l"/>
        <c:numFmt formatCode="0" sourceLinked="1"/>
        <c:majorTickMark val="none"/>
        <c:minorTickMark val="none"/>
        <c:tickLblPos val="nextTo"/>
        <c:spPr>
          <a:ln w="9572">
            <a:noFill/>
          </a:ln>
        </c:spPr>
        <c:txPr>
          <a:bodyPr rot="0" vert="horz"/>
          <a:lstStyle/>
          <a:p>
            <a:pPr>
              <a:defRPr lang="en-US" sz="1000" b="0" i="0" u="none" strike="noStrike" kern="1200" baseline="0">
                <a:solidFill>
                  <a:srgbClr val="58595B"/>
                </a:solidFill>
                <a:latin typeface="+mn-lt"/>
                <a:ea typeface="Arial"/>
                <a:cs typeface="Arial"/>
              </a:defRPr>
            </a:pPr>
            <a:endParaRPr lang="pl-PL"/>
          </a:p>
        </c:txPr>
        <c:crossAx val="674698512"/>
        <c:crosses val="autoZero"/>
        <c:auto val="1"/>
        <c:lblAlgn val="ctr"/>
        <c:lblOffset val="100"/>
        <c:tickLblSkip val="1"/>
        <c:tickMarkSkip val="1"/>
        <c:noMultiLvlLbl val="0"/>
      </c:catAx>
      <c:valAx>
        <c:axId val="674698512"/>
        <c:scaling>
          <c:orientation val="minMax"/>
        </c:scaling>
        <c:delete val="0"/>
        <c:axPos val="t"/>
        <c:numFmt formatCode="0%" sourceLinked="1"/>
        <c:majorTickMark val="none"/>
        <c:minorTickMark val="none"/>
        <c:tickLblPos val="none"/>
        <c:spPr>
          <a:ln w="9572">
            <a:noFill/>
          </a:ln>
        </c:spPr>
        <c:crossAx val="674692240"/>
        <c:crosses val="autoZero"/>
        <c:crossBetween val="between"/>
      </c:valAx>
      <c:spPr>
        <a:noFill/>
        <a:ln w="25527">
          <a:noFill/>
        </a:ln>
      </c:spPr>
    </c:plotArea>
    <c:plotVisOnly val="1"/>
    <c:dispBlanksAs val="gap"/>
    <c:showDLblsOverMax val="0"/>
  </c:chart>
  <c:spPr>
    <a:noFill/>
    <a:ln>
      <a:noFill/>
    </a:ln>
  </c:spPr>
  <c:txPr>
    <a:bodyPr/>
    <a:lstStyle/>
    <a:p>
      <a:pPr>
        <a:defRPr sz="1000" b="0" i="0" u="none" strike="noStrike" baseline="0">
          <a:solidFill>
            <a:srgbClr val="58595B"/>
          </a:solidFill>
          <a:latin typeface="Century Gothic" panose="020B0502020202020204" pitchFamily="34" charset="0"/>
          <a:ea typeface="Arial"/>
          <a:cs typeface="Arial"/>
        </a:defRPr>
      </a:pPr>
      <a:endParaRPr lang="pl-PL"/>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drawing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svg"/><Relationship Id="rId1" Type="http://schemas.openxmlformats.org/officeDocument/2006/relationships/image" Target="../media/image41.png"/></Relationships>
</file>

<file path=ppt/drawings/drawing1.xml><?xml version="1.0" encoding="utf-8"?>
<c:userShapes xmlns:c="http://schemas.openxmlformats.org/drawingml/2006/chart">
  <cdr:relSizeAnchor xmlns:cdr="http://schemas.openxmlformats.org/drawingml/2006/chartDrawing">
    <cdr:from>
      <cdr:x>0.08089</cdr:x>
      <cdr:y>0.89528</cdr:y>
    </cdr:from>
    <cdr:to>
      <cdr:x>0.11567</cdr:x>
      <cdr:y>0.97326</cdr:y>
    </cdr:to>
    <cdr:pic>
      <cdr:nvPicPr>
        <cdr:cNvPr id="2" name="Grafika 157" descr="Wietrznie">
          <a:extLst xmlns:a="http://schemas.openxmlformats.org/drawingml/2006/main">
            <a:ext uri="{FF2B5EF4-FFF2-40B4-BE49-F238E27FC236}">
              <a16:creationId xmlns:a16="http://schemas.microsoft.com/office/drawing/2014/main" id="{A8C1DCAA-D8A0-4AC1-8BCC-1E38CDB0C898}"/>
            </a:ext>
          </a:extLst>
        </cdr:cNvPr>
        <cdr:cNvPicPr>
          <a:picLocks xmlns:a="http://schemas.openxmlformats.org/drawingml/2006/main" noChangeAspect="1"/>
        </cdr:cNvPicPr>
      </cdr:nvPicPr>
      <cdr:blipFill>
        <a:blip xmlns:a="http://schemas.openxmlformats.org/drawingml/2006/main" xmlns:r="http://schemas.openxmlformats.org/officeDocument/2006/relationships"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xmlns:a="http://schemas.openxmlformats.org/drawingml/2006/main">
          <a:fillRect/>
        </a:stretch>
      </cdr:blipFill>
      <cdr:spPr>
        <a:xfrm xmlns:a="http://schemas.openxmlformats.org/drawingml/2006/main">
          <a:off x="663238" y="3273558"/>
          <a:ext cx="285124" cy="285124"/>
        </a:xfrm>
        <a:prstGeom xmlns:a="http://schemas.openxmlformats.org/drawingml/2006/main" prst="rect">
          <a:avLst/>
        </a:prstGeom>
      </cdr:spPr>
    </cdr:pic>
  </cdr:relSizeAnchor>
  <cdr:relSizeAnchor xmlns:cdr="http://schemas.openxmlformats.org/drawingml/2006/chartDrawing">
    <cdr:from>
      <cdr:x>0.55015</cdr:x>
      <cdr:y>0.9017</cdr:y>
    </cdr:from>
    <cdr:to>
      <cdr:x>0.57837</cdr:x>
      <cdr:y>0.96499</cdr:y>
    </cdr:to>
    <cdr:pic>
      <cdr:nvPicPr>
        <cdr:cNvPr id="3" name="Picture 2" descr="Pine tree on fire Free Icon">
          <a:extLst xmlns:a="http://schemas.openxmlformats.org/drawingml/2006/main">
            <a:ext uri="{FF2B5EF4-FFF2-40B4-BE49-F238E27FC236}">
              <a16:creationId xmlns:a16="http://schemas.microsoft.com/office/drawing/2014/main" id="{2EDE5E09-0693-4581-A405-64EFD7676DDF}"/>
            </a:ext>
          </a:extLst>
        </cdr:cNvPr>
        <cdr:cNvPicPr>
          <a:picLocks xmlns:a="http://schemas.openxmlformats.org/drawingml/2006/main" noChangeAspect="1" noChangeArrowheads="1"/>
        </cdr:cNvPicPr>
      </cdr:nvPicPr>
      <cdr:blipFill>
        <a:blip xmlns:a="http://schemas.openxmlformats.org/drawingml/2006/main" xmlns:r="http://schemas.openxmlformats.org/officeDocument/2006/relationships" r:embed="rId3" cstate="print">
          <a:lum bright="70000" contrast="-70000"/>
          <a:extLst>
            <a:ext uri="{28A0092B-C50C-407E-A947-70E740481C1C}">
              <a14:useLocalDpi xmlns:a14="http://schemas.microsoft.com/office/drawing/2010/main" val="0"/>
            </a:ext>
          </a:extLst>
        </a:blip>
        <a:srcRect xmlns:a="http://schemas.openxmlformats.org/drawingml/2006/main"/>
        <a:stretch xmlns:a="http://schemas.openxmlformats.org/drawingml/2006/main">
          <a:fillRect/>
        </a:stretch>
      </cdr:blipFill>
      <cdr:spPr bwMode="auto">
        <a:xfrm xmlns:a="http://schemas.openxmlformats.org/drawingml/2006/main">
          <a:off x="4510787" y="3297024"/>
          <a:ext cx="231407" cy="231407"/>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0.7372</cdr:x>
      <cdr:y>0.89118</cdr:y>
    </cdr:from>
    <cdr:to>
      <cdr:x>0.76643</cdr:x>
      <cdr:y>0.96417</cdr:y>
    </cdr:to>
    <cdr:sp macro="" textlink="">
      <cdr:nvSpPr>
        <cdr:cNvPr id="4" name="Freeform 8">
          <a:extLst xmlns:a="http://schemas.openxmlformats.org/drawingml/2006/main">
            <a:ext uri="{FF2B5EF4-FFF2-40B4-BE49-F238E27FC236}">
              <a16:creationId xmlns:a16="http://schemas.microsoft.com/office/drawing/2014/main" id="{2AD01DBB-9831-4698-BC20-CEAF0C6333F6}"/>
            </a:ext>
          </a:extLst>
        </cdr:cNvPr>
        <cdr:cNvSpPr>
          <a:spLocks xmlns:a="http://schemas.openxmlformats.org/drawingml/2006/main"/>
        </cdr:cNvSpPr>
      </cdr:nvSpPr>
      <cdr:spPr bwMode="auto">
        <a:xfrm xmlns:a="http://schemas.openxmlformats.org/drawingml/2006/main">
          <a:off x="6044429" y="3258546"/>
          <a:ext cx="239641" cy="266899"/>
        </a:xfrm>
        <a:custGeom xmlns:a="http://schemas.openxmlformats.org/drawingml/2006/main">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xmlns:a="http://schemas.openxmlformats.org/drawingml/2006/main">
          <a:srgbClr val="CDCDCD"/>
        </a:solidFill>
        <a:ln xmlns:a="http://schemas.openxmlformats.org/drawingml/2006/main">
          <a:noFill/>
        </a:ln>
      </cdr:spPr>
      <cdr:txBody>
        <a:bodyPr xmlns:a="http://schemas.openxmlformats.org/drawingml/2006/main" vert="horz" wrap="square" lIns="91440" tIns="45720" rIns="91440" bIns="45720" numCol="1" anchor="t" anchorCtr="0" compatLnSpc="1">
          <a:prstTxWarp prst="textNoShape">
            <a:avLst/>
          </a:prstTxWarp>
        </a:bodyPr>
        <a:lstStyle xmlns:a="http://schemas.openxmlformats.org/drawingml/2006/main">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pl-PL"/>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37294F2-C501-4609-BDE1-B4CC50C56E4C}" type="datetimeFigureOut">
              <a:rPr lang="pl-PL" smtClean="0"/>
              <a:t>14.03.2023</a:t>
            </a:fld>
            <a:endParaRPr lang="pl-PL"/>
          </a:p>
        </p:txBody>
      </p:sp>
      <p:sp>
        <p:nvSpPr>
          <p:cNvPr id="4" name="Symbol zastępczy stopki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5" name="Symbol zastępczy numeru slajdu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AF6CDF0-F4B7-4AC7-8A8D-7136BD94635E}" type="slidenum">
              <a:rPr lang="pl-PL" smtClean="0"/>
              <a:t>‹#›</a:t>
            </a:fld>
            <a:endParaRPr lang="pl-PL"/>
          </a:p>
        </p:txBody>
      </p:sp>
    </p:spTree>
    <p:extLst>
      <p:ext uri="{BB962C8B-B14F-4D97-AF65-F5344CB8AC3E}">
        <p14:creationId xmlns:p14="http://schemas.microsoft.com/office/powerpoint/2010/main" val="395462465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nagłówka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l-PL"/>
          </a:p>
        </p:txBody>
      </p:sp>
      <p:sp>
        <p:nvSpPr>
          <p:cNvPr id="3" name="Symbol zastępczy daty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E7995F6-1FBB-483D-A095-5E29A4CFAF2C}" type="datetimeFigureOut">
              <a:rPr lang="pl-PL" smtClean="0"/>
              <a:t>14.03.2023</a:t>
            </a:fld>
            <a:endParaRPr lang="pl-PL"/>
          </a:p>
        </p:txBody>
      </p:sp>
      <p:sp>
        <p:nvSpPr>
          <p:cNvPr id="4" name="Symbol zastępczy obrazu slajdu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pl-PL"/>
          </a:p>
        </p:txBody>
      </p:sp>
      <p:sp>
        <p:nvSpPr>
          <p:cNvPr id="5" name="Symbol zastępczy notatek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l-PL"/>
              <a:t>Kliknij, aby edytować style wzorca tekstu</a:t>
            </a:r>
          </a:p>
          <a:p>
            <a:pPr lvl="1"/>
            <a:r>
              <a:rPr lang="pl-PL"/>
              <a:t>Drugi poziom</a:t>
            </a:r>
          </a:p>
          <a:p>
            <a:pPr lvl="2"/>
            <a:r>
              <a:rPr lang="pl-PL"/>
              <a:t>Trzeci poziom</a:t>
            </a:r>
          </a:p>
          <a:p>
            <a:pPr lvl="3"/>
            <a:r>
              <a:rPr lang="pl-PL"/>
              <a:t>Czwarty poziom</a:t>
            </a:r>
          </a:p>
          <a:p>
            <a:pPr lvl="4"/>
            <a:r>
              <a:rPr lang="pl-PL"/>
              <a:t>Piąty poziom</a:t>
            </a:r>
          </a:p>
        </p:txBody>
      </p:sp>
      <p:sp>
        <p:nvSpPr>
          <p:cNvPr id="6" name="Symbol zastępczy stop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l-PL"/>
          </a:p>
        </p:txBody>
      </p:sp>
      <p:sp>
        <p:nvSpPr>
          <p:cNvPr id="7" name="Symbol zastępczy numeru slajd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DC8581A-8A97-4CAC-8E62-ACEA7CCA5A39}" type="slidenum">
              <a:rPr lang="pl-PL" smtClean="0"/>
              <a:t>‹#›</a:t>
            </a:fld>
            <a:endParaRPr lang="pl-PL"/>
          </a:p>
        </p:txBody>
      </p:sp>
    </p:spTree>
    <p:extLst>
      <p:ext uri="{BB962C8B-B14F-4D97-AF65-F5344CB8AC3E}">
        <p14:creationId xmlns:p14="http://schemas.microsoft.com/office/powerpoint/2010/main" val="16433469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 badaniu wzięło udział nieznacznie więcej mężczyzn niż kobiet.</a:t>
            </a:r>
          </a:p>
          <a:p>
            <a:pPr marL="171450" indent="-171450">
              <a:buFont typeface="Arial" panose="020B0604020202020204" pitchFamily="34" charset="0"/>
              <a:buChar char="•"/>
            </a:pPr>
            <a:r>
              <a:rPr lang="pl-PL" dirty="0"/>
              <a:t>Najliczniejszą grupę badanych stanowiły osoby w wieku 60 lat i więcej.</a:t>
            </a:r>
          </a:p>
          <a:p>
            <a:pPr marL="171450" indent="-171450">
              <a:buFont typeface="Arial" panose="020B0604020202020204" pitchFamily="34" charset="0"/>
              <a:buChar char="•"/>
            </a:pPr>
            <a:r>
              <a:rPr lang="pl-PL" dirty="0"/>
              <a:t>Badani z podstawowym i gimnazjalnym wykształceniem stanowili zaledwie 2% badanych. Największy odsetek badanych – 55% deklaruje posiadanie wykształcenia średniego, a 33% wyższego. Osoby z zawodowym wykształceniem stanowiły 9% próby.</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a:t>
            </a:fld>
            <a:endParaRPr lang="pl-PL"/>
          </a:p>
        </p:txBody>
      </p:sp>
    </p:spTree>
    <p:extLst>
      <p:ext uri="{BB962C8B-B14F-4D97-AF65-F5344CB8AC3E}">
        <p14:creationId xmlns:p14="http://schemas.microsoft.com/office/powerpoint/2010/main" val="41294418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 porównaniu z rokiem 2020, odnotowano spadek wskazać (-3%) dla problemu zanieczyszczenia powietrza. We wszystkich pozostałych obszarach odnotowano wzrost wskazań. </a:t>
            </a:r>
          </a:p>
          <a:p>
            <a:pPr marL="171450" indent="-171450">
              <a:buFont typeface="Arial" panose="020B0604020202020204" pitchFamily="34" charset="0"/>
              <a:buChar char="•"/>
            </a:pPr>
            <a:r>
              <a:rPr lang="pl-PL" dirty="0"/>
              <a:t>Odnotowany znaczny wzrost wskazań dla problemu zmian klimatu (+22%), niskich zasobów wody (+21) oraz </a:t>
            </a:r>
            <a:r>
              <a:rPr lang="pl-PL" dirty="0" err="1"/>
              <a:t>kafastrof</a:t>
            </a:r>
            <a:r>
              <a:rPr lang="pl-PL" dirty="0"/>
              <a:t> wywołanych przez człowieka (+14%).</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28</a:t>
            </a:fld>
            <a:endParaRPr lang="pl-PL"/>
          </a:p>
        </p:txBody>
      </p:sp>
    </p:spTree>
    <p:extLst>
      <p:ext uri="{BB962C8B-B14F-4D97-AF65-F5344CB8AC3E}">
        <p14:creationId xmlns:p14="http://schemas.microsoft.com/office/powerpoint/2010/main" val="24712244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Osoby z wyższym wykształceniem częściej niż inni badani wskazywali na problemy związane z zanieczyszczeniem powietrza (61%) , niskimi zasobami wód (37%) oraz wyczerpywaniem się zasobów naturalnych (17%). </a:t>
            </a:r>
          </a:p>
          <a:p>
            <a:pPr marL="171450" indent="-171450">
              <a:buFont typeface="Arial" panose="020B0604020202020204" pitchFamily="34" charset="0"/>
              <a:buChar char="•"/>
            </a:pPr>
            <a:r>
              <a:rPr lang="pl-PL" dirty="0"/>
              <a:t>Osoby z wykształceniem zawodowym częściej wskazywały na problem zmian klimatu (29%) oraz katastrof wywołanych przez człowieka (25%).</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Pomimo, że w zanieczyszczenia wód wyróżnia się grupa osób z wykształceniem podstawowym i gimnazjalnym to należy mieć na uwadze, że osoby te stanowiły najniższy udział w próbie (&lt;2%) przez co dane te mają charakter jakościowy i nie są reprezentatywne.</a:t>
            </a:r>
          </a:p>
          <a:p>
            <a:pPr marL="171450" indent="-171450">
              <a:buFont typeface="Arial" panose="020B0604020202020204" pitchFamily="34" charset="0"/>
              <a:buChar char="•"/>
            </a:pPr>
            <a:endParaRPr lang="pl-PL" dirty="0"/>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29</a:t>
            </a:fld>
            <a:endParaRPr lang="pl-PL"/>
          </a:p>
        </p:txBody>
      </p:sp>
    </p:spTree>
    <p:extLst>
      <p:ext uri="{BB962C8B-B14F-4D97-AF65-F5344CB8AC3E}">
        <p14:creationId xmlns:p14="http://schemas.microsoft.com/office/powerpoint/2010/main" val="28883645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Osoby niepracujące najrzadziej wskazywały na problemy zanieczyszczenia powietrza, ale częściej niż inni wskazywali na problem śmieci i katastrof wywołanych przez człowieka oraz zanikania gatunków zwierząt i roślin.</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30</a:t>
            </a:fld>
            <a:endParaRPr lang="pl-PL"/>
          </a:p>
        </p:txBody>
      </p:sp>
    </p:spTree>
    <p:extLst>
      <p:ext uri="{BB962C8B-B14F-4D97-AF65-F5344CB8AC3E}">
        <p14:creationId xmlns:p14="http://schemas.microsoft.com/office/powerpoint/2010/main" val="36311076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10"/>
          </p:nvPr>
        </p:nvSpPr>
        <p:spPr/>
        <p:txBody>
          <a:bodyPr/>
          <a:lstStyle/>
          <a:p>
            <a:fld id="{BDC8581A-8A97-4CAC-8E62-ACEA7CCA5A39}" type="slidenum">
              <a:rPr lang="pl-PL" smtClean="0"/>
              <a:t>32</a:t>
            </a:fld>
            <a:endParaRPr lang="pl-PL"/>
          </a:p>
        </p:txBody>
      </p:sp>
    </p:spTree>
    <p:extLst>
      <p:ext uri="{BB962C8B-B14F-4D97-AF65-F5344CB8AC3E}">
        <p14:creationId xmlns:p14="http://schemas.microsoft.com/office/powerpoint/2010/main" val="20977934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Tylko 20% badanych ocenia dobrze obecny stan środowiska w Polsce. Badani zdecydowanie lepiej oceniają obecny stan środowiska w okolicy swojego zamieszkania (45%). Z uwagi na zmianę listy odpowiedzi (dodanie kategorii ani dobrze ani źle), wyników nie można rzetelnie porównać do poprzednich edycji badania. Historyczne dane mają tutaj wyłącznie charakter poglądowy.</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35</a:t>
            </a:fld>
            <a:endParaRPr lang="pl-PL"/>
          </a:p>
        </p:txBody>
      </p:sp>
    </p:spTree>
    <p:extLst>
      <p:ext uri="{BB962C8B-B14F-4D97-AF65-F5344CB8AC3E}">
        <p14:creationId xmlns:p14="http://schemas.microsoft.com/office/powerpoint/2010/main" val="15111708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Najlepiej obecny stan środowiska w Polsce oceniają respondenci z przedziału 25-34 lat (27% pozytywnych opinii). Należy mieć jednak na uwadze, że dane te z powodu niskiej liczebności mają tylko charakter jakościowy.</a:t>
            </a:r>
          </a:p>
          <a:p>
            <a:pPr marL="171450" indent="-171450">
              <a:buFont typeface="Arial" panose="020B0604020202020204" pitchFamily="34" charset="0"/>
              <a:buChar char="•"/>
            </a:pPr>
            <a:r>
              <a:rPr lang="pl-PL" dirty="0"/>
              <a:t>Najbardziej krytyczni są respondenci w wieku 60 i więcej lat, pozytywną ocenę wskazało tylko 15% badanych.</a:t>
            </a:r>
          </a:p>
          <a:p>
            <a:pPr marL="171450" indent="-171450">
              <a:buFont typeface="Arial" panose="020B0604020202020204" pitchFamily="34" charset="0"/>
              <a:buChar char="•"/>
            </a:pPr>
            <a:r>
              <a:rPr lang="pl-PL" dirty="0"/>
              <a:t>Obecny stan środowiska w kraju jest zdecydowanie lepiej oceniany przez mieszkańców wsi (24%). W raz z wielkością miejsca zamieszkania spada odsetek pozytywnych odpowiedzi. W największych miastach pozytywną ocenę wskazało tylko 15% badanych.</a:t>
            </a:r>
          </a:p>
          <a:p>
            <a:pPr marL="0" indent="0">
              <a:buFont typeface="Arial" panose="020B0604020202020204" pitchFamily="34" charset="0"/>
              <a:buNone/>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36</a:t>
            </a:fld>
            <a:endParaRPr lang="pl-PL"/>
          </a:p>
        </p:txBody>
      </p:sp>
    </p:spTree>
    <p:extLst>
      <p:ext uri="{BB962C8B-B14F-4D97-AF65-F5344CB8AC3E}">
        <p14:creationId xmlns:p14="http://schemas.microsoft.com/office/powerpoint/2010/main" val="700747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Odsetek pozytywnych wskazań dla stanu lokalnego środowiska spada wraz wiekiem respondentów. Bardziej krytyczne w ocenie są osoby starsze.</a:t>
            </a:r>
          </a:p>
          <a:p>
            <a:pPr marL="171450" indent="-171450">
              <a:buFont typeface="Arial" panose="020B0604020202020204" pitchFamily="34" charset="0"/>
              <a:buChar char="•"/>
            </a:pPr>
            <a:r>
              <a:rPr lang="pl-PL" dirty="0"/>
              <a:t>Odsetek pozytywnych wskazań dla stanu lokalnego środowiska spada wraz wielkością miejsca zamieszkania. Bardziej krytyczni w ocenie są mieszkańcy większych miast.</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37</a:t>
            </a:fld>
            <a:endParaRPr lang="pl-PL"/>
          </a:p>
        </p:txBody>
      </p:sp>
    </p:spTree>
    <p:extLst>
      <p:ext uri="{BB962C8B-B14F-4D97-AF65-F5344CB8AC3E}">
        <p14:creationId xmlns:p14="http://schemas.microsoft.com/office/powerpoint/2010/main" val="7434782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Dwoma głównymi powodami w 2022 roku, dla których warto chronić środowisko jest troska o przyszłe pokolenia (70%) oraz dbałość o zdrowie człowieka (62%).</a:t>
            </a:r>
          </a:p>
          <a:p>
            <a:pPr marL="171450" indent="-171450">
              <a:buFont typeface="Arial" panose="020B0604020202020204" pitchFamily="34" charset="0"/>
              <a:buChar char="•"/>
            </a:pPr>
            <a:r>
              <a:rPr lang="pl-PL" dirty="0"/>
              <a:t>Na przestrzeni lat obserwowano sukcesywny spadek wskazań na troskę o przyszłe pokolenia z 67% w 2011 roku do 51% w 2018 roku. Od 2020 roku ważność tego powodu wzrosła aż do 73% utrzymując podobny poziom również w tegorocznych badaniach. </a:t>
            </a:r>
          </a:p>
          <a:p>
            <a:pPr marL="171450" indent="-171450">
              <a:buFont typeface="Arial" panose="020B0604020202020204" pitchFamily="34" charset="0"/>
              <a:buChar char="•"/>
            </a:pPr>
            <a:r>
              <a:rPr lang="pl-PL" dirty="0"/>
              <a:t>Coraz mniej ważnym powodem staje się kwestia oszczędności i względów ekonomicznych, które w tym roku, podobnie jak w roku 2020 uzyskały jedynie 10% wskazań.</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38</a:t>
            </a:fld>
            <a:endParaRPr lang="pl-PL"/>
          </a:p>
        </p:txBody>
      </p:sp>
    </p:spTree>
    <p:extLst>
      <p:ext uri="{BB962C8B-B14F-4D97-AF65-F5344CB8AC3E}">
        <p14:creationId xmlns:p14="http://schemas.microsoft.com/office/powerpoint/2010/main" val="1727979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Przyroda jako wartość sama w sobie jest najrzadziej wskazywana przez mieszkańców małych miast liczących do 20 tys. mieszkańców (33% wskazań). </a:t>
            </a:r>
          </a:p>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W przypadku pozostałych powodów nie obserwuje się większych różnic pod kątem ochrony środowiska.</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39</a:t>
            </a:fld>
            <a:endParaRPr lang="pl-PL"/>
          </a:p>
        </p:txBody>
      </p:sp>
    </p:spTree>
    <p:extLst>
      <p:ext uri="{BB962C8B-B14F-4D97-AF65-F5344CB8AC3E}">
        <p14:creationId xmlns:p14="http://schemas.microsoft.com/office/powerpoint/2010/main" val="3964403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pl-PL" dirty="0"/>
              <a:t>Według 62% badanych stan środowiska zależy w największym stopniu od każdego z nas. Kolejnym najczęstszym wskazaniem są dobre przepisy prawne (36%) oraz uznanie przez nasze społeczeństwo kwestii środowiska za ważny problem (33%)</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40</a:t>
            </a:fld>
            <a:endParaRPr lang="pl-PL"/>
          </a:p>
        </p:txBody>
      </p:sp>
    </p:spTree>
    <p:extLst>
      <p:ext uri="{BB962C8B-B14F-4D97-AF65-F5344CB8AC3E}">
        <p14:creationId xmlns:p14="http://schemas.microsoft.com/office/powerpoint/2010/main" val="29884112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35% badanych deklarowało dochód gospodarstwa domowego na poziomie 2000-4500 zł netto na 1 członka rodziny. 21% wskazało odpowiedź do 2000 zł netto.</a:t>
            </a:r>
          </a:p>
          <a:p>
            <a:pPr marL="171450" indent="-171450">
              <a:buFont typeface="Arial" panose="020B0604020202020204" pitchFamily="34" charset="0"/>
              <a:buChar char="•"/>
            </a:pPr>
            <a:r>
              <a:rPr lang="pl-PL" dirty="0"/>
              <a:t>Największą grupę badanych stanowiły osoby mieszkające w 2 osobowych gospodarstwach domowych. Do nieco mniej licznych grup należą gospodarstwa 3 i 4 osobowe, które wskazało kolejno 20% i 21% badanych. Gospodarstwa składające się z jednej osoby stanowiły 16% próby, a większe powyżej 4 osób deklarowało 12% badanych.</a:t>
            </a:r>
          </a:p>
          <a:p>
            <a:pPr marL="171450" indent="-171450">
              <a:buFont typeface="Arial" panose="020B0604020202020204" pitchFamily="34" charset="0"/>
              <a:buChar char="•"/>
            </a:pPr>
            <a:r>
              <a:rPr lang="pl-PL" dirty="0"/>
              <a:t>47% badanych to osoby pracujące na etacie, 27% - emeryci i renciście, a prowadzący własną działalność – 16%.</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11</a:t>
            </a:fld>
            <a:endParaRPr lang="pl-PL"/>
          </a:p>
        </p:txBody>
      </p:sp>
    </p:spTree>
    <p:extLst>
      <p:ext uri="{BB962C8B-B14F-4D97-AF65-F5344CB8AC3E}">
        <p14:creationId xmlns:p14="http://schemas.microsoft.com/office/powerpoint/2010/main" val="7869876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Wingdings" panose="05000000000000000000" pitchFamily="2" charset="2"/>
              <a:buChar char="§"/>
            </a:pPr>
            <a:r>
              <a:rPr lang="pl-PL" dirty="0"/>
              <a:t>W porównaniu z rokiem 2022 odnotowano wzrost wskazań dla wszystkich czynników, od których zależy stan środowiska z wyjątkiem aktywności każdego z nas (-7%). Największy wzrost wskazań uzyskały odpowiedzi: dobre przepisy prawne (+25%), uznanie przez nasze społeczeństwo kwestii środowiska za ważny problem (+20%) oraz aktywność władz lokalnych (+16%).</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41</a:t>
            </a:fld>
            <a:endParaRPr lang="pl-PL"/>
          </a:p>
        </p:txBody>
      </p:sp>
    </p:spTree>
    <p:extLst>
      <p:ext uri="{BB962C8B-B14F-4D97-AF65-F5344CB8AC3E}">
        <p14:creationId xmlns:p14="http://schemas.microsoft.com/office/powerpoint/2010/main" val="41902880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Niezależnie od poziomu wykształcenia, aktywność każdego z nas jest wskazywana jako najważniejszy czynnik od którego zależy stan środowiska. </a:t>
            </a:r>
          </a:p>
          <a:p>
            <a:pPr marL="171450" indent="-171450">
              <a:buFont typeface="Arial" panose="020B0604020202020204" pitchFamily="34" charset="0"/>
              <a:buChar char="•"/>
            </a:pPr>
            <a:r>
              <a:rPr lang="pl-PL" dirty="0"/>
              <a:t>Osoby z wyższym wykształceniem częściej niż inni wskazują na znaczenie dobrych przepisów prawnych (41%), uznanie przez nasze społeczeństwo kwestii środowiska za ważny problem (37%) oraz odpowiedzialność biznesu (25%).</a:t>
            </a:r>
          </a:p>
          <a:p>
            <a:pPr marL="0" indent="0">
              <a:buFont typeface="Arial" panose="020B0604020202020204" pitchFamily="34" charset="0"/>
              <a:buNone/>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42</a:t>
            </a:fld>
            <a:endParaRPr lang="pl-PL"/>
          </a:p>
        </p:txBody>
      </p:sp>
    </p:spTree>
    <p:extLst>
      <p:ext uri="{BB962C8B-B14F-4D97-AF65-F5344CB8AC3E}">
        <p14:creationId xmlns:p14="http://schemas.microsoft.com/office/powerpoint/2010/main" val="19517919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Osoby pracujące częściej niż inni wskazywały na znaczenie dobrych przepisów prawnych (38%), nacisku rządku na sprawy ochrony środowiska (31%) oraz odpowiedzialności biznesu (25%).</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43</a:t>
            </a:fld>
            <a:endParaRPr lang="pl-PL"/>
          </a:p>
        </p:txBody>
      </p:sp>
    </p:spTree>
    <p:extLst>
      <p:ext uri="{BB962C8B-B14F-4D97-AF65-F5344CB8AC3E}">
        <p14:creationId xmlns:p14="http://schemas.microsoft.com/office/powerpoint/2010/main" val="277102849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Osobistą odpowiedzialność za stan środowiska najczęściej wskazywali mieszkańcy regionu centralnego (71%), a najrzadziej regionu południowo-zachodniego (54%).</a:t>
            </a:r>
          </a:p>
          <a:p>
            <a:pPr marL="171450" indent="-171450">
              <a:buFont typeface="Arial" panose="020B0604020202020204" pitchFamily="34" charset="0"/>
              <a:buChar char="•"/>
            </a:pPr>
            <a:r>
              <a:rPr lang="pl-PL" dirty="0"/>
              <a:t>Odpowiedzialność biznesu jest najczęściej wskazywana w regionie południowo-zachodnim (29%), a najrzadziej w województwie mazowieckim (18%).</a:t>
            </a:r>
          </a:p>
          <a:p>
            <a:pPr marL="171450" indent="-171450">
              <a:buFont typeface="Arial" panose="020B0604020202020204" pitchFamily="34" charset="0"/>
              <a:buChar char="•"/>
            </a:pPr>
            <a:r>
              <a:rPr lang="pl-PL" dirty="0"/>
              <a:t>21% mieszkańców regionu północno-zachodniego twierdzi, że stan środowiska zależy od sytuacji finansowej państwa; najrzadziej tę odpowiedź wskazują mieszkańcy województwa mazowieckiego (11%).</a:t>
            </a:r>
          </a:p>
          <a:p>
            <a:pPr marL="171450" indent="-171450">
              <a:buFont typeface="Arial" panose="020B0604020202020204" pitchFamily="34" charset="0"/>
              <a:buChar char="•"/>
            </a:pPr>
            <a:r>
              <a:rPr lang="pl-PL" dirty="0"/>
              <a:t>Częściej niż w przypadku innych regionów, mieszkańcy województwa mazowieckiego wskazują na istotną rolę mediów (19%). W regionie wschodnim media uzyskały tylko 9% wskazań.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44</a:t>
            </a:fld>
            <a:endParaRPr lang="pl-PL"/>
          </a:p>
        </p:txBody>
      </p:sp>
    </p:spTree>
    <p:extLst>
      <p:ext uri="{BB962C8B-B14F-4D97-AF65-F5344CB8AC3E}">
        <p14:creationId xmlns:p14="http://schemas.microsoft.com/office/powerpoint/2010/main" val="15020197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Głównym źródłem informacji na temat środowiska jest Internet (74%) oraz telewizja (52%). Na trzecim miejscu znalazła się prasa (22%).</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45</a:t>
            </a:fld>
            <a:endParaRPr lang="pl-PL"/>
          </a:p>
        </p:txBody>
      </p:sp>
    </p:spTree>
    <p:extLst>
      <p:ext uri="{BB962C8B-B14F-4D97-AF65-F5344CB8AC3E}">
        <p14:creationId xmlns:p14="http://schemas.microsoft.com/office/powerpoint/2010/main" val="30572806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 tegorocznej edycji odnotowano spadek liczny wskazań dla takich źródłem informacji jak telewizja, prasa oraz radio. </a:t>
            </a:r>
          </a:p>
          <a:p>
            <a:pPr marL="171450" indent="-171450">
              <a:buFont typeface="Arial" panose="020B0604020202020204" pitchFamily="34" charset="0"/>
              <a:buChar char="•"/>
            </a:pPr>
            <a:r>
              <a:rPr lang="pl-PL" dirty="0"/>
              <a:t>Odnotowano duży wzrost znaczenia takich źródeł informacji jak kampanie społeczne (+14%) oraz książki (+8%)</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46</a:t>
            </a:fld>
            <a:endParaRPr lang="pl-PL"/>
          </a:p>
        </p:txBody>
      </p:sp>
    </p:spTree>
    <p:extLst>
      <p:ext uri="{BB962C8B-B14F-4D97-AF65-F5344CB8AC3E}">
        <p14:creationId xmlns:p14="http://schemas.microsoft.com/office/powerpoint/2010/main" val="17146415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sz="1200" dirty="0"/>
              <a:t>Internet jest głównym źródłem informacji dla ludzi młodszych, a odsetek jego wskazań maleje wraz z wiekiem respondentów. </a:t>
            </a:r>
          </a:p>
          <a:p>
            <a:pPr marL="171450" indent="-171450">
              <a:buFont typeface="Arial" panose="020B0604020202020204" pitchFamily="34" charset="0"/>
              <a:buChar char="•"/>
            </a:pPr>
            <a:r>
              <a:rPr lang="pl-PL" sz="1200" dirty="0"/>
              <a:t>Odwrotna tendencja występuje w przypadku dla telewizji i prasy, z której korzystają przede wszystkim ludzie starsi. </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47</a:t>
            </a:fld>
            <a:endParaRPr lang="pl-PL"/>
          </a:p>
        </p:txBody>
      </p:sp>
    </p:spTree>
    <p:extLst>
      <p:ext uri="{BB962C8B-B14F-4D97-AF65-F5344CB8AC3E}">
        <p14:creationId xmlns:p14="http://schemas.microsoft.com/office/powerpoint/2010/main" val="103854477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Telewizja jako źródło informacji jest bardziej popularna na wsiach i w małych miastach. Wraz z wielkością miejsca zamieszkania zmniejsza się odsetek korzystających z tego źródła informacji. </a:t>
            </a:r>
          </a:p>
          <a:p>
            <a:pPr marL="171450" indent="-171450">
              <a:buFont typeface="Arial" panose="020B0604020202020204" pitchFamily="34" charset="0"/>
              <a:buChar char="•"/>
            </a:pPr>
            <a:r>
              <a:rPr lang="pl-PL" dirty="0"/>
              <a:t>W większych miastach bardziej popularnym źródłem informacji są kampanie społeczne oraz książki.</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48</a:t>
            </a:fld>
            <a:endParaRPr lang="pl-PL"/>
          </a:p>
        </p:txBody>
      </p:sp>
    </p:spTree>
    <p:extLst>
      <p:ext uri="{BB962C8B-B14F-4D97-AF65-F5344CB8AC3E}">
        <p14:creationId xmlns:p14="http://schemas.microsoft.com/office/powerpoint/2010/main" val="24349152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Osoby z wyższym wykształceniem częściej niż inni korzystają z takich źródeł informacji jak Internet, kampanie społeczne oraz książki.  </a:t>
            </a:r>
          </a:p>
          <a:p>
            <a:pPr marL="171450" indent="-171450">
              <a:buFont typeface="Arial" panose="020B0604020202020204" pitchFamily="34" charset="0"/>
              <a:buChar char="•"/>
            </a:pPr>
            <a:r>
              <a:rPr lang="pl-PL" dirty="0"/>
              <a:t>Badani ze średnim i zawodowym wykształceniem częściej korzystają z telewizji.</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49</a:t>
            </a:fld>
            <a:endParaRPr lang="pl-PL"/>
          </a:p>
        </p:txBody>
      </p:sp>
    </p:spTree>
    <p:extLst>
      <p:ext uri="{BB962C8B-B14F-4D97-AF65-F5344CB8AC3E}">
        <p14:creationId xmlns:p14="http://schemas.microsoft.com/office/powerpoint/2010/main" val="24652351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Radio jako źródło informacji o stanie środowiska jest najczęściej wskazywane przez mieszkańców regionu południowo-zachodniego (kolejno 24%), a najrzadziej województwa mazowieckiego (16%).</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Kampanie społeczne są najczęściej wskazywane przez mieszkańców regionu południowo-zachodniego (20%), a najrzadziej regionu centralnego (10%).</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Badani z województwa mazowieckiego częściej niż inni jako źródło informacji wskazują książki (14%), które najmniej wskazań uzyskały w regionie północnym (7%).</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Opakowania najczęściej wskazywali mieszkańcy regionu północno-zachodniego (9%), a najrzadziej południowo-zachodniego (4%).</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50</a:t>
            </a:fld>
            <a:endParaRPr lang="pl-PL"/>
          </a:p>
        </p:txBody>
      </p:sp>
    </p:spTree>
    <p:extLst>
      <p:ext uri="{BB962C8B-B14F-4D97-AF65-F5344CB8AC3E}">
        <p14:creationId xmlns:p14="http://schemas.microsoft.com/office/powerpoint/2010/main" val="23737934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28% badanych stanowili mieszkańcy wsi. </a:t>
            </a:r>
          </a:p>
          <a:p>
            <a:pPr marL="171450" indent="-171450">
              <a:buFont typeface="Arial" panose="020B0604020202020204" pitchFamily="34" charset="0"/>
              <a:buChar char="•"/>
            </a:pPr>
            <a:r>
              <a:rPr lang="pl-PL" dirty="0"/>
              <a:t>Do najliczniej reprezentowanych regionów należy obszarów południowy (21%) oraz północny (15%). Najmniej licznym regionem okazał się południowo-zachodni oraz centralny który zamieszkuje 10% badanych.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dirty="0"/>
              <a:t>Analiza miejsc zamieszkania respondentów wskazała, że najliczniejszą grupę stanowili mieszkańcy województwa mazowieckiego (14%) oraz małopolskiego (14%).</a:t>
            </a: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12</a:t>
            </a:fld>
            <a:endParaRPr lang="pl-PL"/>
          </a:p>
        </p:txBody>
      </p:sp>
    </p:spTree>
    <p:extLst>
      <p:ext uri="{BB962C8B-B14F-4D97-AF65-F5344CB8AC3E}">
        <p14:creationId xmlns:p14="http://schemas.microsoft.com/office/powerpoint/2010/main" val="33066451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Zadaniem badanych kształtowanie postaw i zachowań ekologicznych społeczeństwa zależy głównie od każdego indywidualnie (44%), szkoły (38%), władz centralnych (31%) oraz rodziny (31%).</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51</a:t>
            </a:fld>
            <a:endParaRPr lang="pl-PL"/>
          </a:p>
        </p:txBody>
      </p:sp>
    </p:spTree>
    <p:extLst>
      <p:ext uri="{BB962C8B-B14F-4D97-AF65-F5344CB8AC3E}">
        <p14:creationId xmlns:p14="http://schemas.microsoft.com/office/powerpoint/2010/main" val="424998748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 porównaniu z poprzednimi edycjami znacznie zwiększył się odsetek badanych, który twierdza, że kształtowanie postaw i zachowań ekologicznych zależy od każdego indywidualnie (44% - wzrost o 12% w porównaniu z 2020). </a:t>
            </a:r>
          </a:p>
          <a:p>
            <a:pPr marL="171450" indent="-171450">
              <a:buFont typeface="Arial" panose="020B0604020202020204" pitchFamily="34" charset="0"/>
              <a:buChar char="•"/>
            </a:pPr>
            <a:r>
              <a:rPr lang="pl-PL" dirty="0"/>
              <a:t>Jednocześnie odnotowano większy spadek wskazań dla władz centralnych (-13%) oraz władz samorządowych i wojewódzkich (-6%)</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52</a:t>
            </a:fld>
            <a:endParaRPr lang="pl-PL"/>
          </a:p>
        </p:txBody>
      </p:sp>
    </p:spTree>
    <p:extLst>
      <p:ext uri="{BB962C8B-B14F-4D97-AF65-F5344CB8AC3E}">
        <p14:creationId xmlns:p14="http://schemas.microsoft.com/office/powerpoint/2010/main" val="204895758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Niezależnie od poziomu wykształcenia osobista odpowiedzialność za kształtowanie postaw proekologicznych uzyskała najwięcej wskazań. W grupie osób z wyższym wykształceniem odpowiedź ta uzyskała tyle samo wskazań (41%) co szkoła. </a:t>
            </a:r>
          </a:p>
          <a:p>
            <a:pPr marL="171450" indent="-171450">
              <a:buFont typeface="Arial" panose="020B0604020202020204" pitchFamily="34" charset="0"/>
              <a:buChar char="•"/>
            </a:pPr>
            <a:r>
              <a:rPr lang="pl-PL" dirty="0"/>
              <a:t>Osoby z wykształceniem zawodowym rzadziej niż inni wskazują na rolę szkoły w kształtowaniu postaw proekologicznych (20%), ale częściej niż wskazywali osobistą odpowiedzialność (52%). </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53</a:t>
            </a:fld>
            <a:endParaRPr lang="pl-PL"/>
          </a:p>
        </p:txBody>
      </p:sp>
    </p:spTree>
    <p:extLst>
      <p:ext uri="{BB962C8B-B14F-4D97-AF65-F5344CB8AC3E}">
        <p14:creationId xmlns:p14="http://schemas.microsoft.com/office/powerpoint/2010/main" val="9529703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57</a:t>
            </a:fld>
            <a:endParaRPr lang="pl-PL"/>
          </a:p>
        </p:txBody>
      </p:sp>
    </p:spTree>
    <p:extLst>
      <p:ext uri="{BB962C8B-B14F-4D97-AF65-F5344CB8AC3E}">
        <p14:creationId xmlns:p14="http://schemas.microsoft.com/office/powerpoint/2010/main" val="14617573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sz="1200" dirty="0"/>
              <a:t>Za najważniejszą przyczynę zanieczyszczenia powietrza w Polsce respondenci uznali </a:t>
            </a:r>
            <a:r>
              <a:rPr lang="pl-PL" sz="1200" b="1" dirty="0"/>
              <a:t>dużą emisję z fabryk</a:t>
            </a:r>
            <a:r>
              <a:rPr lang="pl-PL" sz="1200" dirty="0"/>
              <a:t>. </a:t>
            </a:r>
          </a:p>
          <a:p>
            <a:pPr marL="171450" indent="-171450">
              <a:buFont typeface="Arial" panose="020B0604020202020204" pitchFamily="34" charset="0"/>
              <a:buChar char="•"/>
            </a:pPr>
            <a:r>
              <a:rPr lang="pl-PL" sz="1200" dirty="0"/>
              <a:t>Jako drugi powód zanieczyszczenia Polacy wskazali emisję z indywidualnych źródeł czyli pieców domowych oraz w dalszej kolejności emisję z transportu samochodowego.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58</a:t>
            </a:fld>
            <a:endParaRPr lang="pl-PL"/>
          </a:p>
        </p:txBody>
      </p:sp>
    </p:spTree>
    <p:extLst>
      <p:ext uri="{BB962C8B-B14F-4D97-AF65-F5344CB8AC3E}">
        <p14:creationId xmlns:p14="http://schemas.microsoft.com/office/powerpoint/2010/main" val="24875094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i="0" dirty="0">
                <a:solidFill>
                  <a:schemeClr val="bg1">
                    <a:lumMod val="75000"/>
                  </a:schemeClr>
                </a:solidFill>
              </a:rPr>
              <a:t>Wskazaniom respondentów przyznawano wartości punktowe: od 4 przy powodzie najważniejszym do 1 przy powodzie najmniej ważnym. Ze wskazań wszystkich respondentów obliczono średnią. Im wyższy wynik – tym powód ogółem jest bardziej istotny.</a:t>
            </a:r>
          </a:p>
          <a:p>
            <a:pPr marL="171450" indent="-171450">
              <a:buFont typeface="Arial" panose="020B0604020202020204" pitchFamily="34" charset="0"/>
              <a:buChar char="•"/>
            </a:pPr>
            <a:r>
              <a:rPr lang="pl-PL" dirty="0"/>
              <a:t>Pomimo, że emisja z dużych obiektów zajmuje wciąż pierwsze miejsce to jednak obserwujemy systematyczny spadek dla tego kategorii odpowiedzi.</a:t>
            </a:r>
          </a:p>
          <a:p>
            <a:pPr marL="171450" indent="-171450">
              <a:buFont typeface="Arial" panose="020B0604020202020204" pitchFamily="34" charset="0"/>
              <a:buChar char="•"/>
            </a:pPr>
            <a:r>
              <a:rPr lang="pl-PL" dirty="0"/>
              <a:t>Od roku 2013 systematycznie wzrastał odsetek wskazań dla emisji z domowych pieców, jednak w tym roku po raz pierwszy odnotowano spadek liczby wskazań tej kategorii.</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59</a:t>
            </a:fld>
            <a:endParaRPr lang="pl-PL"/>
          </a:p>
        </p:txBody>
      </p:sp>
    </p:spTree>
    <p:extLst>
      <p:ext uri="{BB962C8B-B14F-4D97-AF65-F5344CB8AC3E}">
        <p14:creationId xmlns:p14="http://schemas.microsoft.com/office/powerpoint/2010/main" val="8438304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36% badanych korzysta z sieci ciepłowniczej. </a:t>
            </a:r>
          </a:p>
          <a:p>
            <a:pPr marL="171450" indent="-171450">
              <a:buFont typeface="Arial" panose="020B0604020202020204" pitchFamily="34" charset="0"/>
              <a:buChar char="•"/>
            </a:pPr>
            <a:r>
              <a:rPr lang="pl-PL" dirty="0"/>
              <a:t>Co roku wzrasta liczba osób stosujących gaz, w tym roku odpowiedź ta uzyskała 29% wskazań.</a:t>
            </a:r>
          </a:p>
          <a:p>
            <a:pPr marL="171450" indent="-171450">
              <a:buFont typeface="Arial" panose="020B0604020202020204" pitchFamily="34" charset="0"/>
              <a:buChar char="•"/>
            </a:pPr>
            <a:r>
              <a:rPr lang="pl-PL" dirty="0"/>
              <a:t>15% deklaruje korzystanie z opalania węglem co oznacza wzrost w stosunku do roku 2020 o 1%</a:t>
            </a:r>
          </a:p>
          <a:p>
            <a:pPr marL="171450" indent="-171450">
              <a:buFont typeface="Arial" panose="020B0604020202020204" pitchFamily="34" charset="0"/>
              <a:buChar char="•"/>
            </a:pPr>
            <a:r>
              <a:rPr lang="pl-PL" dirty="0"/>
              <a:t>W porównaniu z 2020 odnotowano wzrost liczby respondentów korzystających z odnawialnych źródeł energii (+3%).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60</a:t>
            </a:fld>
            <a:endParaRPr lang="pl-PL"/>
          </a:p>
        </p:txBody>
      </p:sp>
    </p:spTree>
    <p:extLst>
      <p:ext uri="{BB962C8B-B14F-4D97-AF65-F5344CB8AC3E}">
        <p14:creationId xmlns:p14="http://schemas.microsoft.com/office/powerpoint/2010/main" val="24136425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Odsetek osób korzystających z sieci ciepłowniczych rośnie wraz z wielkością miejsca zamieszkania co zapewne wynika z dostępności takiej formy ogrzewania w dużych miastach. Korzystają z niego również osoby o wyższych dochodach.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Gaz wybierają częściej osoby z miast do 20 tys. mieszkańców, ze średnim i wyższym wykształceniem, gdzie dochód na 1 członka gospodarstwa domowego wynosi od 2000 do 4500 zł.</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61</a:t>
            </a:fld>
            <a:endParaRPr lang="pl-PL"/>
          </a:p>
        </p:txBody>
      </p:sp>
    </p:spTree>
    <p:extLst>
      <p:ext uri="{BB962C8B-B14F-4D97-AF65-F5344CB8AC3E}">
        <p14:creationId xmlns:p14="http://schemas.microsoft.com/office/powerpoint/2010/main" val="19669241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Węgiel jako główny rodzaj ogrzewania jest najpopularniejsze wśród osób mieszkających na wsi, z zasadniczym zawodowym wykształceniem, gdzie dochód na 1 członka gospodarstwa domowego wynosi mniej niż 2000 zł.</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Odnawialne źródła energii stosują przede wszystkim mieszkańcy wsi, którzy mają możliwość montażu takich systemów przy swoich domach. Odnawialne źródła energii praktycznie nie są stosowane przez mieszkańców dużych miast.</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62</a:t>
            </a:fld>
            <a:endParaRPr lang="pl-PL"/>
          </a:p>
        </p:txBody>
      </p:sp>
    </p:spTree>
    <p:extLst>
      <p:ext uri="{BB962C8B-B14F-4D97-AF65-F5344CB8AC3E}">
        <p14:creationId xmlns:p14="http://schemas.microsoft.com/office/powerpoint/2010/main" val="24833380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b="0" i="0" dirty="0">
                <a:solidFill>
                  <a:schemeClr val="bg1">
                    <a:lumMod val="75000"/>
                  </a:schemeClr>
                </a:solidFill>
              </a:rPr>
              <a:t>Zaprezentowano wybór pierwszego, najważniejszego powodu zanieczyszczenia powietrza względem rodzaju ogrzewania.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b="0" i="0" dirty="0">
                <a:solidFill>
                  <a:schemeClr val="bg1">
                    <a:lumMod val="75000"/>
                  </a:schemeClr>
                </a:solidFill>
              </a:rPr>
              <a:t>Osoby, które wskazały ekologiczne sposoby ogrzewania, czyli odnawialne źródła energii, najczęściej twierdzą, że za złą jakość powietrza odpowiada emisja z pieców domowych. Wysoki odsetek wskazań dla tej odpowiedzi został odnotowany także wśród osób z ogrzewaniem gazowym oraz stosujących ogrzewanie z sieci ciepłowniczej.</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sz="1200" b="0" i="0" dirty="0">
                <a:solidFill>
                  <a:schemeClr val="bg1">
                    <a:lumMod val="75000"/>
                  </a:schemeClr>
                </a:solidFill>
              </a:rPr>
              <a:t>Osoby stosujące węgiel oraz </a:t>
            </a:r>
            <a:r>
              <a:rPr lang="pl-PL" sz="1200" b="0" i="0" dirty="0" err="1">
                <a:solidFill>
                  <a:schemeClr val="bg1">
                    <a:lumMod val="75000"/>
                  </a:schemeClr>
                </a:solidFill>
              </a:rPr>
              <a:t>pellet</a:t>
            </a:r>
            <a:r>
              <a:rPr lang="pl-PL" sz="1200" b="0" i="0" dirty="0">
                <a:solidFill>
                  <a:schemeClr val="bg1">
                    <a:lumMod val="75000"/>
                  </a:schemeClr>
                </a:solidFill>
              </a:rPr>
              <a:t>/ brykiet jako powód złej jakości powietrza częściej wskazują dużą emisję z fabryk.</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pl-PL" sz="1200" b="0" i="0" dirty="0">
              <a:solidFill>
                <a:schemeClr val="bg1">
                  <a:lumMod val="75000"/>
                </a:schemeClr>
              </a:solidFill>
            </a:endParaRPr>
          </a:p>
        </p:txBody>
      </p:sp>
      <p:sp>
        <p:nvSpPr>
          <p:cNvPr id="4" name="Symbol zastępczy numeru slajdu 3"/>
          <p:cNvSpPr>
            <a:spLocks noGrp="1"/>
          </p:cNvSpPr>
          <p:nvPr>
            <p:ph type="sldNum" sz="quarter" idx="5"/>
          </p:nvPr>
        </p:nvSpPr>
        <p:spPr/>
        <p:txBody>
          <a:bodyPr/>
          <a:lstStyle/>
          <a:p>
            <a:fld id="{BDC8581A-8A97-4CAC-8E62-ACEA7CCA5A39}" type="slidenum">
              <a:rPr lang="pl-PL" smtClean="0"/>
              <a:t>63</a:t>
            </a:fld>
            <a:endParaRPr lang="pl-PL"/>
          </a:p>
        </p:txBody>
      </p:sp>
    </p:spTree>
    <p:extLst>
      <p:ext uri="{BB962C8B-B14F-4D97-AF65-F5344CB8AC3E}">
        <p14:creationId xmlns:p14="http://schemas.microsoft.com/office/powerpoint/2010/main" val="22841776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Zdaniem badanych nasz kraj ma najwięcej problemów do rozwiązania w obszarze ochrony zdrowia (52%), oświaty i wychowania (31%), wymiaru sprawiedliwości (30%) oraz bezpieczeństwa energetycznego (30%). Wysoki odsetek wskazań uzyskała również ochrona środowiska (23%), finanse publiczne (21%) oraz gospodarka – rozwój ekonomiczny (20%).</a:t>
            </a:r>
          </a:p>
          <a:p>
            <a:pPr marL="0" marR="0" lvl="0" indent="0" algn="l" defTabSz="914400" rtl="0" eaLnBrk="1" fontAlgn="auto" latinLnBrk="0" hangingPunct="1">
              <a:lnSpc>
                <a:spcPct val="100000"/>
              </a:lnSpc>
              <a:spcBef>
                <a:spcPts val="0"/>
              </a:spcBef>
              <a:spcAft>
                <a:spcPts val="0"/>
              </a:spcAft>
              <a:buClrTx/>
              <a:buSzTx/>
              <a:buFontTx/>
              <a:buNone/>
              <a:tabLst/>
              <a:defRPr/>
            </a:pPr>
            <a:endParaRPr lang="pl-PL" dirty="0"/>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22</a:t>
            </a:fld>
            <a:endParaRPr lang="pl-PL"/>
          </a:p>
        </p:txBody>
      </p:sp>
    </p:spTree>
    <p:extLst>
      <p:ext uri="{BB962C8B-B14F-4D97-AF65-F5344CB8AC3E}">
        <p14:creationId xmlns:p14="http://schemas.microsoft.com/office/powerpoint/2010/main" val="340764012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Tylko 34% osób spośród stosujących węgiel lub </a:t>
            </a:r>
            <a:r>
              <a:rPr lang="pl-PL" dirty="0" err="1"/>
              <a:t>pellet</a:t>
            </a:r>
            <a:r>
              <a:rPr lang="pl-PL" dirty="0"/>
              <a:t>/ brykiet planuje wymianę pieca na bardziej ekologiczny.</a:t>
            </a:r>
          </a:p>
          <a:p>
            <a:pPr marL="171450" indent="-171450">
              <a:buFont typeface="Arial" panose="020B0604020202020204" pitchFamily="34" charset="0"/>
              <a:buChar char="•"/>
            </a:pPr>
            <a:r>
              <a:rPr lang="pl-PL" dirty="0"/>
              <a:t>Chęć zmiany częściej deklarują osoby z wyższym wykształceniem.</a:t>
            </a:r>
          </a:p>
          <a:p>
            <a:pPr marL="0" indent="0">
              <a:buFont typeface="Arial" panose="020B0604020202020204" pitchFamily="34" charset="0"/>
              <a:buNone/>
            </a:pPr>
            <a:endParaRPr lang="pl-PL" dirty="0"/>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64</a:t>
            </a:fld>
            <a:endParaRPr lang="pl-PL"/>
          </a:p>
        </p:txBody>
      </p:sp>
    </p:spTree>
    <p:extLst>
      <p:ext uri="{BB962C8B-B14F-4D97-AF65-F5344CB8AC3E}">
        <p14:creationId xmlns:p14="http://schemas.microsoft.com/office/powerpoint/2010/main" val="177572514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Spośród badanych, którzy nie deklarują chęci zmiany sposobu ogrzewania z węgla czy </a:t>
            </a:r>
            <a:r>
              <a:rPr lang="pl-PL" dirty="0" err="1"/>
              <a:t>pelletu</a:t>
            </a:r>
            <a:r>
              <a:rPr lang="pl-PL" dirty="0"/>
              <a:t>, głównym powodem jest kosztowność takiej inwestycji.</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65</a:t>
            </a:fld>
            <a:endParaRPr lang="pl-PL"/>
          </a:p>
        </p:txBody>
      </p:sp>
    </p:spTree>
    <p:extLst>
      <p:ext uri="{BB962C8B-B14F-4D97-AF65-F5344CB8AC3E}">
        <p14:creationId xmlns:p14="http://schemas.microsoft.com/office/powerpoint/2010/main" val="179562347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Głównymi działaniami podejmowanymi w celu poprawy jakości powietrza są: stosowanie odnawialnych źródeł energii (61%), wymiana pieców węglowych (61%) oraz termoizolacja budynków (45%), dla której odnotowano wzrost wskazań o 42% w porównaniu z rokiem 2020.</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66</a:t>
            </a:fld>
            <a:endParaRPr lang="pl-PL"/>
          </a:p>
        </p:txBody>
      </p:sp>
    </p:spTree>
    <p:extLst>
      <p:ext uri="{BB962C8B-B14F-4D97-AF65-F5344CB8AC3E}">
        <p14:creationId xmlns:p14="http://schemas.microsoft.com/office/powerpoint/2010/main" val="66536049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4 kluczowe działania, które należy podejmować w celu poprawy jakości powietrza to:</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Stosowanie odnawialnych źródeł energii (najczęściej wskazywane przez mieszkańców największych miast oraz miast 20-100 tys.)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Wymiana starych pieców węglowych na niskoemisyjne (najczęściej wskazywana przez mieszkańców miast powyżej 100 tys..)</a:t>
            </a:r>
          </a:p>
          <a:p>
            <a:pPr marL="628650" lvl="1" indent="-171450">
              <a:buFont typeface="Arial" panose="020B0604020202020204" pitchFamily="34" charset="0"/>
              <a:buChar char="•"/>
            </a:pPr>
            <a:r>
              <a:rPr lang="pl-PL" dirty="0"/>
              <a:t>Termomodernizacja budynków (najczęściej wskazywana przez mieszkańców miast 100-500 tys.)</a:t>
            </a:r>
          </a:p>
          <a:p>
            <a:pPr marL="628650" lvl="1" indent="-171450">
              <a:buFont typeface="Arial" panose="020B0604020202020204" pitchFamily="34" charset="0"/>
              <a:buChar char="•"/>
            </a:pPr>
            <a:r>
              <a:rPr lang="pl-PL" dirty="0"/>
              <a:t>Podłączenia indywidualnych gospodarstw do sieci ciepłowniczej (najczęściej wskazywane przez mieszkańców miast 20-100 tys.)</a:t>
            </a:r>
          </a:p>
          <a:p>
            <a:pPr marL="628650" lvl="1" indent="-171450">
              <a:buFont typeface="Arial" panose="020B0604020202020204" pitchFamily="34" charset="0"/>
              <a:buChar char="•"/>
            </a:pPr>
            <a:endParaRPr lang="pl-PL" dirty="0"/>
          </a:p>
          <a:p>
            <a:pPr marL="457200" lvl="1" indent="0">
              <a:buFont typeface="Arial" panose="020B0604020202020204" pitchFamily="34" charset="0"/>
              <a:buNone/>
            </a:pPr>
            <a:endParaRPr lang="pl-PL" dirty="0"/>
          </a:p>
          <a:p>
            <a:pPr marL="457200" lvl="1" indent="0">
              <a:buFont typeface="Arial" panose="020B0604020202020204" pitchFamily="34" charset="0"/>
              <a:buNone/>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67</a:t>
            </a:fld>
            <a:endParaRPr lang="pl-PL"/>
          </a:p>
        </p:txBody>
      </p:sp>
    </p:spTree>
    <p:extLst>
      <p:ext uri="{BB962C8B-B14F-4D97-AF65-F5344CB8AC3E}">
        <p14:creationId xmlns:p14="http://schemas.microsoft.com/office/powerpoint/2010/main" val="25038289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Działania związane z termoizolacją częściej są wskazywane przez osoby w wieku 25-34 lata (50%).</a:t>
            </a:r>
          </a:p>
          <a:p>
            <a:pPr marL="171450" indent="-171450">
              <a:buFont typeface="Arial" panose="020B0604020202020204" pitchFamily="34" charset="0"/>
              <a:buChar char="•"/>
            </a:pPr>
            <a:r>
              <a:rPr lang="pl-PL" dirty="0"/>
              <a:t>Podłączenie do sieci ciepłowniczej najczęściej wskazują osoby w wieku 35-44 lata (29%) oraz 60 lat i więcej (28%)</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68</a:t>
            </a:fld>
            <a:endParaRPr lang="pl-PL"/>
          </a:p>
        </p:txBody>
      </p:sp>
    </p:spTree>
    <p:extLst>
      <p:ext uri="{BB962C8B-B14F-4D97-AF65-F5344CB8AC3E}">
        <p14:creationId xmlns:p14="http://schemas.microsoft.com/office/powerpoint/2010/main" val="19372456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a:spcAft>
                <a:spcPts val="600"/>
              </a:spcAft>
            </a:pPr>
            <a:r>
              <a:rPr lang="pl-PL" sz="1200" dirty="0">
                <a:solidFill>
                  <a:schemeClr val="tx1"/>
                </a:solidFill>
              </a:rPr>
              <a:t>Śmieci regularnie segreguje 96% mieszkańców Polski, co wskazuje na utrzymanie wyniku z poprzedniego badania. Do 1% zmniejszył się odsetek osób, które w żaden sposób nie segregują odpadów. Uzyskany wynik może wynikać zarówno z wprowadzonego powszechnego obowiązku segregacji śmieci, jak i coraz większego przyzwyczajenia do tego sposobu gospodarowania odpadami. </a:t>
            </a:r>
            <a:endParaRPr lang="pl-PL" sz="800" dirty="0">
              <a:solidFill>
                <a:schemeClr val="tx1"/>
              </a:solidFill>
            </a:endParaRP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73</a:t>
            </a:fld>
            <a:endParaRPr lang="pl-PL"/>
          </a:p>
        </p:txBody>
      </p:sp>
    </p:spTree>
    <p:extLst>
      <p:ext uri="{BB962C8B-B14F-4D97-AF65-F5344CB8AC3E}">
        <p14:creationId xmlns:p14="http://schemas.microsoft.com/office/powerpoint/2010/main" val="39444739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Spośród respondentów, którzy regularnie sortują śmieci najczęściej są to osoby ze wsi (100%), miastach do 20 tysięcy mieszkańców (98%) oraz mieszkające w 4-osobowych gospodarstwach domowych (98%).</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74</a:t>
            </a:fld>
            <a:endParaRPr lang="pl-PL"/>
          </a:p>
        </p:txBody>
      </p:sp>
    </p:spTree>
    <p:extLst>
      <p:ext uri="{BB962C8B-B14F-4D97-AF65-F5344CB8AC3E}">
        <p14:creationId xmlns:p14="http://schemas.microsoft.com/office/powerpoint/2010/main" val="17088142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sz="1200" dirty="0">
                <a:solidFill>
                  <a:schemeClr val="tx1"/>
                </a:solidFill>
              </a:rPr>
              <a:t>Osoby, które nie segregują śmieci, uzasadniają to przede wszystkim tym, że w domu nie mają miejsca na segregowanie odpadów (55%). Na drugim miejscu znalazł się brak wiary w to, że odpady trafią do recyklingu – jego znaczenie istotnie wzrosło od poprzedniego pomiaru, gdzie zajmował ostatnie miejsce. </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75</a:t>
            </a:fld>
            <a:endParaRPr lang="pl-PL"/>
          </a:p>
        </p:txBody>
      </p:sp>
    </p:spTree>
    <p:extLst>
      <p:ext uri="{BB962C8B-B14F-4D97-AF65-F5344CB8AC3E}">
        <p14:creationId xmlns:p14="http://schemas.microsoft.com/office/powerpoint/2010/main" val="171629114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We wszystkich kategoriach oddzielanych rodzajów odpadów odsetek wzrósł względem poprzedniego pomiaru i znajduje się w zakresie pomiędzy 91% a 99%.</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76</a:t>
            </a:fld>
            <a:endParaRPr lang="pl-PL"/>
          </a:p>
        </p:txBody>
      </p:sp>
    </p:spTree>
    <p:extLst>
      <p:ext uri="{BB962C8B-B14F-4D97-AF65-F5344CB8AC3E}">
        <p14:creationId xmlns:p14="http://schemas.microsoft.com/office/powerpoint/2010/main" val="293196926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Liczba osób w gospodarstwie domowym nie różnicuje znacząco rodzajów oddzielanych śmieci.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77</a:t>
            </a:fld>
            <a:endParaRPr lang="pl-PL"/>
          </a:p>
        </p:txBody>
      </p:sp>
    </p:spTree>
    <p:extLst>
      <p:ext uri="{BB962C8B-B14F-4D97-AF65-F5344CB8AC3E}">
        <p14:creationId xmlns:p14="http://schemas.microsoft.com/office/powerpoint/2010/main" val="26281473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W porównaniu z rokiem 2020, zaobserwowano znaczący wzrost wskazań dla problemów związanych z obszarem wymiaru sprawiedliwości (wzrost o 24%) oraz bezpieczeństwem energetycznym (+21%). Nieco mniejszy wzrost liczby wskazań widoczny jest także dla większości pozostałych problemów. Bardzo wysoki spadek odnotowano dla problemów ochrony środowiska (-28%), które </a:t>
            </a:r>
            <a:r>
              <a:rPr lang="pl-PL" sz="1200" dirty="0"/>
              <a:t>w obecnej sytuacji politycznej traktowane są mniej priorytetowo. Mniej wskazań uzyskały także sprawy wewnętrzne i bezpieczeństwo, polityka społeczna i rodzinna oraz infrastruktura. </a:t>
            </a:r>
          </a:p>
          <a:p>
            <a:endParaRPr lang="pl-PL" sz="1200" dirty="0"/>
          </a:p>
          <a:p>
            <a:endParaRPr lang="pl-PL" sz="1200" dirty="0"/>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23</a:t>
            </a:fld>
            <a:endParaRPr lang="pl-PL"/>
          </a:p>
        </p:txBody>
      </p:sp>
    </p:spTree>
    <p:extLst>
      <p:ext uri="{BB962C8B-B14F-4D97-AF65-F5344CB8AC3E}">
        <p14:creationId xmlns:p14="http://schemas.microsoft.com/office/powerpoint/2010/main" val="3917833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sz="1200" dirty="0">
                <a:latin typeface="+mn-lt"/>
              </a:rPr>
              <a:t>Dochody gospodarstwa domowego nie różnicują sposobu gospodarowania odpadami. Jedynie grupa osób z dochodami powyżej 4500 zł na członka rodziny rzadziej niż ogół oddziela leki, makulaturę, bioodpady oraz baterie. </a:t>
            </a: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78</a:t>
            </a:fld>
            <a:endParaRPr lang="pl-PL"/>
          </a:p>
        </p:txBody>
      </p:sp>
    </p:spTree>
    <p:extLst>
      <p:ext uri="{BB962C8B-B14F-4D97-AF65-F5344CB8AC3E}">
        <p14:creationId xmlns:p14="http://schemas.microsoft.com/office/powerpoint/2010/main" val="41132244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Obecny system gospodarowania odpadami w Polsce ocenia bardzo dobrze lub raczej dobrze łącznie 38% respondentów. Jest to bardzo zbliżony wynik do pomiaru w 2020 roku. Najwięcej spośród wszystkich fal oceniło, że obecny system jest zdecydowanie zły (17%). W obu przypadkach odnotowano wzrost o 1 punkt procentowy. Znacznie zwiększyła się natomiast kategoria niezdecydowanych (odpowiedź „trudno powiedzieć”).</a:t>
            </a:r>
          </a:p>
          <a:p>
            <a:pPr marL="171450" indent="-171450">
              <a:buFont typeface="Arial" panose="020B0604020202020204" pitchFamily="34" charset="0"/>
              <a:buChar char="•"/>
            </a:pPr>
            <a:r>
              <a:rPr lang="pl-PL" dirty="0"/>
              <a:t>Wyższy odsetek respondentów optymistycznie patrzy w przyszłość - 54% oceniło, że będzie zdecydowanie lepiej lub raczej lepiej. Jest to niewielki spadek względem poprzedniej fali (mniej o 4 punkty procentowe).</a:t>
            </a:r>
          </a:p>
          <a:p>
            <a:pPr marL="171450" indent="-171450">
              <a:buFont typeface="Arial" panose="020B0604020202020204" pitchFamily="34" charset="0"/>
              <a:buChar char="•"/>
            </a:pPr>
            <a:endParaRPr lang="pl-PL" dirty="0"/>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79</a:t>
            </a:fld>
            <a:endParaRPr lang="pl-PL"/>
          </a:p>
        </p:txBody>
      </p:sp>
    </p:spTree>
    <p:extLst>
      <p:ext uri="{BB962C8B-B14F-4D97-AF65-F5344CB8AC3E}">
        <p14:creationId xmlns:p14="http://schemas.microsoft.com/office/powerpoint/2010/main" val="151714073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Wśród osób najstarszych - 60+ - odnotowano najniższy odsetek pozytywnych ocen obecnego systemu gospodarowania w Polsce. Najbardziej optymistycznie nastawieni są badani pomiędzy 25 a 34 rokiem życia.</a:t>
            </a:r>
          </a:p>
          <a:p>
            <a:pPr marL="171450" indent="-171450">
              <a:buFont typeface="Arial" panose="020B0604020202020204" pitchFamily="34" charset="0"/>
              <a:buChar char="•"/>
            </a:pPr>
            <a:r>
              <a:rPr lang="pl-PL" dirty="0"/>
              <a:t>Biorąc pod uwagę perspektywę 20 lat odpowiedzi respondentów ze względu na wiek najbardziej pozytywnie na przyszłość patrzą najmłodsi – 62% z nich uważa, że będzie lepiej. Najniższy odsetek odpowiedzi pozytywnych odnotowano wśród najstarszych – tu tylko nieco ponad połowa uważa, że gospodarka odpadami ulegnie poprawie.</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80</a:t>
            </a:fld>
            <a:endParaRPr lang="pl-PL"/>
          </a:p>
        </p:txBody>
      </p:sp>
    </p:spTree>
    <p:extLst>
      <p:ext uri="{BB962C8B-B14F-4D97-AF65-F5344CB8AC3E}">
        <p14:creationId xmlns:p14="http://schemas.microsoft.com/office/powerpoint/2010/main" val="423507274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Emeryci i renciści oraz studenci i uczniowie częściej wskazują na negatywne oceny niż badani o innych statusach zawodowych. Za to najlepiej obecny system gospodarowania oceniają osoby niepracujące.</a:t>
            </a:r>
          </a:p>
          <a:p>
            <a:pPr marL="171450" indent="-171450">
              <a:buFont typeface="Arial" panose="020B0604020202020204" pitchFamily="34" charset="0"/>
              <a:buChar char="•"/>
            </a:pPr>
            <a:r>
              <a:rPr lang="pl-PL" dirty="0"/>
              <a:t>W perspektywie kolejnych 20 lat to uczniowie i studenci są zdania, że system gospodarowania poprawi się. Najbardziej pesymistycznie patrzą w przyszłość emeryci i renciści. </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81</a:t>
            </a:fld>
            <a:endParaRPr lang="pl-PL"/>
          </a:p>
        </p:txBody>
      </p:sp>
    </p:spTree>
    <p:extLst>
      <p:ext uri="{BB962C8B-B14F-4D97-AF65-F5344CB8AC3E}">
        <p14:creationId xmlns:p14="http://schemas.microsoft.com/office/powerpoint/2010/main" val="250039241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91% badanych uważa zmiany klimatu za ważny albo bardzo ważny problem. Jest to nieco mniej wskazań niż w poprzednim pomiarze w 2020 roku i powrót do poziomu z roku 2018.</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86</a:t>
            </a:fld>
            <a:endParaRPr lang="pl-PL"/>
          </a:p>
        </p:txBody>
      </p:sp>
    </p:spTree>
    <p:extLst>
      <p:ext uri="{BB962C8B-B14F-4D97-AF65-F5344CB8AC3E}">
        <p14:creationId xmlns:p14="http://schemas.microsoft.com/office/powerpoint/2010/main" val="391823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Biorąc pod uwagę wiek badanych można zaobserwować, że w grupie najmłodszych badanych wszyscy uznali problem zmian klimatu za bardzo ważny lub raczej ważny. Najmniej zainteresowane tym problemem są osoby z przedziału wiekowego 35-44 lata oraz 45 – 59 lat (odpowiednio 9&amp; i 8% łącznie odpowiedzi „nieważny”)</a:t>
            </a:r>
          </a:p>
          <a:p>
            <a:pPr marL="171450" indent="-171450">
              <a:buFont typeface="Arial" panose="020B0604020202020204" pitchFamily="34" charset="0"/>
              <a:buChar char="•"/>
            </a:pPr>
            <a:r>
              <a:rPr lang="pl-PL" dirty="0"/>
              <a:t>Ze względu na sytuację zawodową w grupie pracujących respondentów najniższy odsetek uznał zmiany klimatu za bardzo ważny problem.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87</a:t>
            </a:fld>
            <a:endParaRPr lang="pl-PL"/>
          </a:p>
        </p:txBody>
      </p:sp>
    </p:spTree>
    <p:extLst>
      <p:ext uri="{BB962C8B-B14F-4D97-AF65-F5344CB8AC3E}">
        <p14:creationId xmlns:p14="http://schemas.microsoft.com/office/powerpoint/2010/main" val="315548969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Według badanych </a:t>
            </a:r>
            <a:r>
              <a:rPr lang="pl-PL" sz="1200" dirty="0"/>
              <a:t>działania na rzecz minimalizacji niekorzystnych skutków zmian klimatu</a:t>
            </a:r>
            <a:r>
              <a:rPr lang="pl-PL" dirty="0"/>
              <a:t> powinien podejmować każdy z nas (60% wskazań). Następnie jest to odpowiedzialność władz centralnych (53%). Wysokie odsetki wskazań odnosiły się również do instytucji międzynarodowych (21%) oraz władz samorządowych i wojewódzkich (19%). 2% badanych wskazało, że nie ma potrzeby podejmowania takich działań.</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88</a:t>
            </a:fld>
            <a:endParaRPr lang="pl-PL"/>
          </a:p>
        </p:txBody>
      </p:sp>
    </p:spTree>
    <p:extLst>
      <p:ext uri="{BB962C8B-B14F-4D97-AF65-F5344CB8AC3E}">
        <p14:creationId xmlns:p14="http://schemas.microsoft.com/office/powerpoint/2010/main" val="15703258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Biorąc pod uwagę wszystkie fale badania, od 2014 roku tendencję wzrostową utrzymuje kategoria „każdy z nas”. W porównaniu do pomiaru w 2020 roku spadek odnotowały następujące wskazania: władze samorządowe (o 9 punktów procentowych),  władze centralne (o 8 punktów procentowych), pozarządowe organizacje ekologiczne (o 4 punkty procentowe). Pozostałe kategorie utrzymały poziom zbliżony do poprzedniej fali. </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89</a:t>
            </a:fld>
            <a:endParaRPr lang="pl-PL"/>
          </a:p>
        </p:txBody>
      </p:sp>
    </p:spTree>
    <p:extLst>
      <p:ext uri="{BB962C8B-B14F-4D97-AF65-F5344CB8AC3E}">
        <p14:creationId xmlns:p14="http://schemas.microsoft.com/office/powerpoint/2010/main" val="18372066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Biorąc pod uwagę wykształcenie respondentów można zaobserwować, że rola władz centralnych oraz rządu jest najważniejsza dla osób ze wyższym wykształceniem (59%). Dla osób z wykształceniem podstawowym, zasadniczym zawodowym oraz średnim poziomem najbardziej istotne są działania każdego z nas. Osoby z wykształceniem podstawowym częściej niż pozostałe wskazywały na rolę partii politycznych (19%), dużo rzadziej natomiast zauważały odpowiedzialność instytucji międzynarodowych (6%). Badani z wykształceniem średnim częściej niż inni wybierali odpowiedz „władze samorządowe i wojewódzkie” (27%).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90</a:t>
            </a:fld>
            <a:endParaRPr lang="pl-PL"/>
          </a:p>
        </p:txBody>
      </p:sp>
    </p:spTree>
    <p:extLst>
      <p:ext uri="{BB962C8B-B14F-4D97-AF65-F5344CB8AC3E}">
        <p14:creationId xmlns:p14="http://schemas.microsoft.com/office/powerpoint/2010/main" val="260212619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Biorąc pod uwagę wiek badanych można zauważyć, że najmłodsi respondenci (do 34 roku życia) częściej niż starsi są zdania, że za </a:t>
            </a:r>
            <a:r>
              <a:rPr lang="pl-PL" sz="1200" dirty="0"/>
              <a:t>minimalizację niekorzystnych skutków zmian klimatu odpowiedzialni są przedsiębiorcy oraz partie polityczne (tu badani 15-24 lata). Osoby pomiędzy 35 a 44 rokiem życia kładą największy nacisk na działania każdego z nas (68%). Najstarsi badani (60+) rzadziej niż pozostałe grupy wiekowe wskazują na odpowiedzialność władz centralnych. W tej grupie też jest wyższy odsetek osób, które wskazują, że nie ma potrzeby podejmować działań związanych ze skutkami zmian klimatu.</a:t>
            </a: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91</a:t>
            </a:fld>
            <a:endParaRPr lang="pl-PL"/>
          </a:p>
        </p:txBody>
      </p:sp>
    </p:spTree>
    <p:extLst>
      <p:ext uri="{BB962C8B-B14F-4D97-AF65-F5344CB8AC3E}">
        <p14:creationId xmlns:p14="http://schemas.microsoft.com/office/powerpoint/2010/main" val="25242527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Analiza odpowiedzi pod względem płci badanych wykazała, że kobiety częściej niż mężczyźni wskazywały na problemy związane z ochroną zdrowia, oświatą, ochroną środowiska, szkolnictwem wyższym oraz polityką społeczną. Mężczyźni częściej niż kobiety zwracają uwagę na problemy wymiaru sprawiedliwości, bezpieczeństwa energetycznego, finansów publicznych, gospodarki, obrony narodowej rolnictwa, spraw wewnętrznych, infrastruktury, kultury i sportu.</a:t>
            </a:r>
          </a:p>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Jednak bez względu na płeć ochrona zdrowia jest wskazywana jako najważniejszy problem w kraju.</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24</a:t>
            </a:fld>
            <a:endParaRPr lang="pl-PL"/>
          </a:p>
        </p:txBody>
      </p:sp>
    </p:spTree>
    <p:extLst>
      <p:ext uri="{BB962C8B-B14F-4D97-AF65-F5344CB8AC3E}">
        <p14:creationId xmlns:p14="http://schemas.microsoft.com/office/powerpoint/2010/main" val="229039351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Połowa mieszkańców Polski uważa, że ich kraj powinien jak najszybciej zacząć redukować emisję gazów cieplarnianych (50%) – jest to spadek o 8 punktów procentowych względem pomiaru z 2020 roku. Blisko jedna czwarta (23%) uważa, że powinna zrobić to w bliskiej lub dalszej przyszłości, jedna dziesiąta (10%), że to zadanie na dalszą przyszłość. 9% badanych uważa, że wcale nie powinna się tym zajmować. </a:t>
            </a:r>
          </a:p>
          <a:p>
            <a:pPr marL="171450" indent="-171450">
              <a:buFont typeface="Arial" panose="020B0604020202020204" pitchFamily="34" charset="0"/>
              <a:buChar char="•"/>
            </a:pPr>
            <a:r>
              <a:rPr lang="pl-PL" dirty="0"/>
              <a:t>W porównaniu do poprzedniej fali badania mniejszy odsetek badanych uważa, że redukcją należy się zająć. Odnotowano spadek o 11 punktów procentowych. </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92</a:t>
            </a:fld>
            <a:endParaRPr lang="pl-PL"/>
          </a:p>
        </p:txBody>
      </p:sp>
    </p:spTree>
    <p:extLst>
      <p:ext uri="{BB962C8B-B14F-4D97-AF65-F5344CB8AC3E}">
        <p14:creationId xmlns:p14="http://schemas.microsoft.com/office/powerpoint/2010/main" val="8016035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a:spcAft>
                <a:spcPts val="600"/>
              </a:spcAft>
            </a:pPr>
            <a:r>
              <a:rPr lang="pl-PL" sz="1200" dirty="0">
                <a:solidFill>
                  <a:schemeClr val="tx1"/>
                </a:solidFill>
              </a:rPr>
              <a:t>W TOP3 powodów uzasadniających redukcję emisji gazów cieplarnianych znalazły się: zapewnienie przyszłym pokoleniom lepszych warunków życia (41%), szkodliwe skutki dla zdrowia ludzkiego (31%), szkodliwe skutki dla środowiska (22%).</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93</a:t>
            </a:fld>
            <a:endParaRPr lang="pl-PL"/>
          </a:p>
        </p:txBody>
      </p:sp>
    </p:spTree>
    <p:extLst>
      <p:ext uri="{BB962C8B-B14F-4D97-AF65-F5344CB8AC3E}">
        <p14:creationId xmlns:p14="http://schemas.microsoft.com/office/powerpoint/2010/main" val="8617975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Zapewnienie przyszłym pokoleniom lepszych warunków życia to powód, który uzyskał największy wzrost wskazań od poprzedniej fali badania (8% w 2020r. vs 41% w 2022r.). Wzrósł także odsetek wskazań odpowiedzi „ze względu na szkodliwe skutki dla zdrowia ludzkiego” (13% w 2020r. vs 31% w 2022r.). Największy spadek wskazań zanotowała odpowiedź dotycząca szkodliwych skutków dla środowisk (47% w 2020r. vs. 22% w 2022r.)</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94</a:t>
            </a:fld>
            <a:endParaRPr lang="pl-PL"/>
          </a:p>
        </p:txBody>
      </p:sp>
    </p:spTree>
    <p:extLst>
      <p:ext uri="{BB962C8B-B14F-4D97-AF65-F5344CB8AC3E}">
        <p14:creationId xmlns:p14="http://schemas.microsoft.com/office/powerpoint/2010/main" val="39481676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Konieczność zapewnienia przyszłym pokoleniom lepszych warunków życia wskazywali najczęściej najstarsi badani (60+). Na skutki zdrowotne częściej niż pozostali wskazywali badani najmłodsi (15-24). W tej grupie częściej niż w innych pojawiał się argument dawania przykładu innym państwom.</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95</a:t>
            </a:fld>
            <a:endParaRPr lang="pl-PL"/>
          </a:p>
        </p:txBody>
      </p:sp>
    </p:spTree>
    <p:extLst>
      <p:ext uri="{BB962C8B-B14F-4D97-AF65-F5344CB8AC3E}">
        <p14:creationId xmlns:p14="http://schemas.microsoft.com/office/powerpoint/2010/main" val="454067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Wśród osób, które uważają, że Polska nie powinna redukować emisji gazów cieplarnianych najczęściej jest to spowodowane porównaniem do innych państw, gdzie emisja gazów jest większa (49%). Kolejnym powodem są niezauważalne korzyści związane z redukcją (17%) oraz zbyt wysokie koszty takiego działania (17%).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 porównaniu do poprzednich fal badania wzrosło przekonanie, że emisja gazów cieplarnianych w Polsce nie jest duża w porównaniu do innych państw (różnica 18 </a:t>
            </a:r>
            <a:r>
              <a:rPr lang="pl-PL" dirty="0" err="1"/>
              <a:t>p.p</a:t>
            </a:r>
            <a:r>
              <a:rPr lang="pl-PL" dirty="0"/>
              <a:t>. w porównaniu do 2020r.). Od 2014 stale maleje przekonanie o tym, że nie odczuwa się negatywnych skutków emisji gazów cieplarnianych.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96</a:t>
            </a:fld>
            <a:endParaRPr lang="pl-PL"/>
          </a:p>
        </p:txBody>
      </p:sp>
    </p:spTree>
    <p:extLst>
      <p:ext uri="{BB962C8B-B14F-4D97-AF65-F5344CB8AC3E}">
        <p14:creationId xmlns:p14="http://schemas.microsoft.com/office/powerpoint/2010/main" val="147112893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W ciągu ostatniego roku 69% badanych zauważyło jakiekolwiek działania informacyjne czy edukacyjne prowadzone na rzecz ekologii i zmian klimatu. Częściej są to osoby z wyższym dochodem (73%) oraz ze średnim lub wyższym wykształceniem (70%).</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97</a:t>
            </a:fld>
            <a:endParaRPr lang="pl-PL"/>
          </a:p>
        </p:txBody>
      </p:sp>
    </p:spTree>
    <p:extLst>
      <p:ext uri="{BB962C8B-B14F-4D97-AF65-F5344CB8AC3E}">
        <p14:creationId xmlns:p14="http://schemas.microsoft.com/office/powerpoint/2010/main" val="143780956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Trzy spośród pięciu badanych stwierdzeń dotyczących zachowań proekologicznych badanych otrzymały ponad dwie trzecie wskazań pozytywnych. </a:t>
            </a:r>
          </a:p>
          <a:p>
            <a:pPr marL="171450" indent="-171450">
              <a:buFont typeface="Arial" panose="020B0604020202020204" pitchFamily="34" charset="0"/>
              <a:buChar char="•"/>
            </a:pPr>
            <a:r>
              <a:rPr lang="pl-PL" dirty="0"/>
              <a:t>Respondenci najczęściej zwracają uwagę na ograniczanie zużycia wody (93% pozytywnych odpowiedzi). Następnie wybierają rozwiązania ekologiczne nawet jeśli wiąże się to z większym kosztem (72%, spadek o 10 punktów procentowych), wybierają komunikację miejską lub rower zamiast samochodu, gdy jest to możliwe (67%, wzrost o 6 punktów procentowych).</a:t>
            </a:r>
          </a:p>
          <a:p>
            <a:pPr marL="171450" indent="-171450" algn="l">
              <a:buFont typeface="Arial" panose="020B0604020202020204" pitchFamily="34" charset="0"/>
              <a:buChar char="•"/>
            </a:pPr>
            <a:r>
              <a:rPr lang="pl-PL" dirty="0"/>
              <a:t>Tylko jedna czwarta badanych (24%) czuje, że nie marnuje żywności w swoim domu. Nieco ponad jedna trzecia (35%, spadek o 16 punktów procentowych) bierze udział w kampaniach i akcjach proekologicznych </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102</a:t>
            </a:fld>
            <a:endParaRPr lang="pl-PL"/>
          </a:p>
        </p:txBody>
      </p:sp>
    </p:spTree>
    <p:extLst>
      <p:ext uri="{BB962C8B-B14F-4D97-AF65-F5344CB8AC3E}">
        <p14:creationId xmlns:p14="http://schemas.microsoft.com/office/powerpoint/2010/main" val="1290210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Jeśli chodzi o ograniczanie zużycia wody taki sam odsetek jak w 2020 roku zadeklarował tę aktywność w aktualnym badaniu. Wewnątrz tej grupy o 12 punktów procentowych wzrósł udział osób, które udzieliły odpowiedzi „zdecydowanie tak”.</a:t>
            </a:r>
          </a:p>
          <a:p>
            <a:pPr marL="171450" indent="-171450">
              <a:buFont typeface="Arial" panose="020B0604020202020204" pitchFamily="34" charset="0"/>
              <a:buChar char="•"/>
            </a:pPr>
            <a:r>
              <a:rPr lang="pl-PL" dirty="0"/>
              <a:t>Nieco mniejszy niż 2020 roku odsetek badanych wskazał, że decyduje się na rozwiązania ekologiczne, nawet w przypadku gdy niesie to ze sobą dodatkowe koszty (82% w 2020r. vs. 72% w 2022r.). </a:t>
            </a:r>
          </a:p>
          <a:p>
            <a:pPr marL="171450" indent="-171450">
              <a:buFont typeface="Arial" panose="020B0604020202020204" pitchFamily="34" charset="0"/>
              <a:buChar char="•"/>
            </a:pPr>
            <a:r>
              <a:rPr lang="pl-PL" dirty="0"/>
              <a:t>Niewielki wzrost odnotowało korzystanie z komunikacji miejskiej oraz roweru (o 6 punktów procentowych). Od 2018 roku utrzymuje się tendencja rosnąca.</a:t>
            </a:r>
          </a:p>
          <a:p>
            <a:pPr marL="171450" indent="-171450">
              <a:buFont typeface="Arial" panose="020B0604020202020204" pitchFamily="34" charset="0"/>
              <a:buChar char="•"/>
            </a:pPr>
            <a:endParaRPr lang="pl-PL" dirty="0"/>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103</a:t>
            </a:fld>
            <a:endParaRPr lang="pl-PL"/>
          </a:p>
        </p:txBody>
      </p:sp>
    </p:spTree>
    <p:extLst>
      <p:ext uri="{BB962C8B-B14F-4D97-AF65-F5344CB8AC3E}">
        <p14:creationId xmlns:p14="http://schemas.microsoft.com/office/powerpoint/2010/main" val="85123231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Od trzech pomiarów utrzymuje się wzrost odsetka osób, które zdecydowanie deklarują, że nie mają poczucia, że w ich domu marnowana jest żywność. W tym roku ponad połowa badanych (56%) udzieliła takiej odpowiedzi, co stanowi wzrost o 15 punktów procentowych.</a:t>
            </a:r>
          </a:p>
          <a:p>
            <a:pPr marL="171450" indent="-171450">
              <a:buFont typeface="Arial" panose="020B0604020202020204" pitchFamily="34" charset="0"/>
              <a:buChar char="•"/>
            </a:pPr>
            <a:r>
              <a:rPr lang="pl-PL" dirty="0"/>
              <a:t>Spadł natomiast odsetek osób biorących udział w kampaniach i akcjach proekologicznych (o 16 punktów procentowych).</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104</a:t>
            </a:fld>
            <a:endParaRPr lang="pl-PL"/>
          </a:p>
        </p:txBody>
      </p:sp>
    </p:spTree>
    <p:extLst>
      <p:ext uri="{BB962C8B-B14F-4D97-AF65-F5344CB8AC3E}">
        <p14:creationId xmlns:p14="http://schemas.microsoft.com/office/powerpoint/2010/main" val="241649145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Na zużycie wody najczęściej zwracają uwagę osoby powyżej 34 roku życia (po 95% pozytywnych wskazań w każdej z 3 badanych grup).</a:t>
            </a:r>
          </a:p>
          <a:p>
            <a:pPr marL="171450" indent="-171450">
              <a:buFont typeface="Arial" panose="020B0604020202020204" pitchFamily="34" charset="0"/>
              <a:buChar char="•"/>
            </a:pPr>
            <a:r>
              <a:rPr lang="pl-PL" dirty="0"/>
              <a:t>W przypadku wyboru rozwiązań ekologicznych najrzadziej dzieje się to w przypadku najmłodszych osób (15-24 lata - 66% pozytywnych wskazań).</a:t>
            </a:r>
          </a:p>
          <a:p>
            <a:pPr marL="171450" indent="-171450">
              <a:buFont typeface="Arial" panose="020B0604020202020204" pitchFamily="34" charset="0"/>
              <a:buChar char="•"/>
            </a:pPr>
            <a:r>
              <a:rPr lang="pl-PL" dirty="0"/>
              <a:t>Najstarsza grupa badanych najrzadziej ma poczucie, że w ich domu marnuje się żywność – 81% wskazań negatywnych.</a:t>
            </a:r>
          </a:p>
          <a:p>
            <a:pPr marL="171450" indent="-171450">
              <a:buFont typeface="Arial" panose="020B0604020202020204" pitchFamily="34" charset="0"/>
              <a:buChar char="•"/>
            </a:pPr>
            <a:r>
              <a:rPr lang="pl-PL" dirty="0"/>
              <a:t>Osoby pomiędzy 35 a 44 rokiem życia najczęściej biorą udział w kampaniach i akcjach proekologicznych (44% wskazań).</a:t>
            </a:r>
          </a:p>
          <a:p>
            <a:pPr marL="171450" indent="-171450">
              <a:buFont typeface="Arial" panose="020B0604020202020204" pitchFamily="34" charset="0"/>
              <a:buChar char="•"/>
            </a:pPr>
            <a:r>
              <a:rPr lang="pl-PL" dirty="0"/>
              <a:t>Komunikację miejską bądź rower wybierają częściej osoby najmłodsze (76% wskazań), pozostałe grupy wiekowe nie różnią się między sobą.</a:t>
            </a:r>
          </a:p>
          <a:p>
            <a:pPr marL="171450" indent="-171450">
              <a:buFont typeface="Arial" panose="020B0604020202020204" pitchFamily="34" charset="0"/>
              <a:buChar char="•"/>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105</a:t>
            </a:fld>
            <a:endParaRPr lang="pl-PL"/>
          </a:p>
        </p:txBody>
      </p:sp>
    </p:spTree>
    <p:extLst>
      <p:ext uri="{BB962C8B-B14F-4D97-AF65-F5344CB8AC3E}">
        <p14:creationId xmlns:p14="http://schemas.microsoft.com/office/powerpoint/2010/main" val="2585184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Wingdings" panose="05000000000000000000" pitchFamily="2" charset="2"/>
              <a:buChar char="§"/>
            </a:pPr>
            <a:r>
              <a:rPr lang="pl-PL" dirty="0"/>
              <a:t>Niezależnie od poziomu wykształcenia – ochrona zdrowia wskazywana jest przez respondentów jako najważniejszy problem kraju.</a:t>
            </a:r>
          </a:p>
          <a:p>
            <a:pPr marL="171450" indent="-171450">
              <a:buFont typeface="Wingdings" panose="05000000000000000000" pitchFamily="2" charset="2"/>
              <a:buChar char="§"/>
            </a:pPr>
            <a:r>
              <a:rPr lang="pl-PL" dirty="0"/>
              <a:t>Osoby z wyższym wykształceniem częściej wskazywały na problemy oświaty i wychowania, bezpieczeństwa energetycznego, ochrony środowiska oraz finansów publicznych</a:t>
            </a:r>
          </a:p>
          <a:p>
            <a:pPr marL="171450" indent="-171450">
              <a:buFont typeface="Wingdings" panose="05000000000000000000" pitchFamily="2" charset="2"/>
              <a:buChar char="§"/>
            </a:pPr>
            <a:r>
              <a:rPr lang="pl-PL" dirty="0"/>
              <a:t>Pomimo, że w obszarze rolnictwa, szkolnictwa wyższego oraz polityki społecznej wyróżnia się grupa osób z wykształceniem podstawowym i gimnazjalnym to należy mieć na uwadze, że osoby te stanowiły najniższy udział w próbie (&lt;2%) przez co dane te mają charakter jakościowy i nie są reprezentatywne.</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25</a:t>
            </a:fld>
            <a:endParaRPr lang="pl-PL"/>
          </a:p>
        </p:txBody>
      </p:sp>
    </p:spTree>
    <p:extLst>
      <p:ext uri="{BB962C8B-B14F-4D97-AF65-F5344CB8AC3E}">
        <p14:creationId xmlns:p14="http://schemas.microsoft.com/office/powerpoint/2010/main" val="97796334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Na oszczędzanie wody najczęściej uwagę zwracają emeryci i renciście (96% wskazań).</a:t>
            </a:r>
          </a:p>
          <a:p>
            <a:pPr marL="171450" indent="-171450">
              <a:buFont typeface="Arial" panose="020B0604020202020204" pitchFamily="34" charset="0"/>
              <a:buChar char="•"/>
            </a:pPr>
            <a:r>
              <a:rPr lang="pl-PL" dirty="0"/>
              <a:t>Sytuacja zawodowa nie wpływa na wybór rozwiązań ekologiczne nawet, gdy oznacza to dodatkowy wydatek.</a:t>
            </a:r>
          </a:p>
          <a:p>
            <a:pPr marL="171450" indent="-171450">
              <a:buFont typeface="Arial" panose="020B0604020202020204" pitchFamily="34" charset="0"/>
              <a:buChar char="•"/>
            </a:pPr>
            <a:r>
              <a:rPr lang="pl-PL" dirty="0"/>
              <a:t>Pracujący badani rzadziej mają poczucie, że w ich domach nie marnuje się żywność – tylko połowa udzieliła takiej odpowiedzi w porównaniu do dwóch trzecich w pozostałych kategoriach sytuacji zawodowej.</a:t>
            </a:r>
          </a:p>
          <a:p>
            <a:pPr marL="171450" indent="-171450">
              <a:buFont typeface="Arial" panose="020B0604020202020204" pitchFamily="34" charset="0"/>
              <a:buChar char="•"/>
            </a:pPr>
            <a:r>
              <a:rPr lang="pl-PL" dirty="0"/>
              <a:t>Niepracujący oraz emeryci i renciści nieco częściej niż pracujący wybierają komunikację miejską bądź rower zamiast samochodu w celu przemieszczania się (65% vs. 70%).</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106</a:t>
            </a:fld>
            <a:endParaRPr lang="pl-PL"/>
          </a:p>
        </p:txBody>
      </p:sp>
    </p:spTree>
    <p:extLst>
      <p:ext uri="{BB962C8B-B14F-4D97-AF65-F5344CB8AC3E}">
        <p14:creationId xmlns:p14="http://schemas.microsoft.com/office/powerpoint/2010/main" val="41158163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95% mieszkańców Polski oszczędza energię w swoim domu. Najczęściej robią to poprzez gaszenie świateł w nieużywanych pomieszczeniach (99% wskazań), stosowanie energooszczędnych źródeł światła (97%) oraz zakup energooszczędnych urządzeń do swojego gospodarstwa domowego (89%), a także uszczelnianie okien (86%).</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107</a:t>
            </a:fld>
            <a:endParaRPr lang="pl-PL"/>
          </a:p>
        </p:txBody>
      </p:sp>
    </p:spTree>
    <p:extLst>
      <p:ext uri="{BB962C8B-B14F-4D97-AF65-F5344CB8AC3E}">
        <p14:creationId xmlns:p14="http://schemas.microsoft.com/office/powerpoint/2010/main" val="1795348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Wykształcenie nie różnicuje oszczędzania energii przez gaszenie światła w nieużywanych pomieszczeniach, uszczelnianie okien czy używanie trybu czuwania w urządzeniach RTV/AGD.</a:t>
            </a:r>
          </a:p>
          <a:p>
            <a:pPr marL="171450" indent="-171450">
              <a:buFont typeface="Arial" panose="020B0604020202020204" pitchFamily="34" charset="0"/>
              <a:buChar char="•"/>
            </a:pPr>
            <a:r>
              <a:rPr lang="pl-PL" dirty="0"/>
              <a:t>Osoby z wykształceniem podstawowym rzadziej niż pozostałe stosują energooszczędne źródła światła (79% vs. 97%), kupują energooszczędne urządzenia AGD (71% vs, 90%), unikają trybu czuwania (57% vs. 62%) oraz korzystają z termomodernizacji (43% vs. 67%) czy instalacji systemów do pozyskiwania energii ze źródeł odnawialnych (0% vs, 21%). </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108</a:t>
            </a:fld>
            <a:endParaRPr lang="pl-PL"/>
          </a:p>
        </p:txBody>
      </p:sp>
    </p:spTree>
    <p:extLst>
      <p:ext uri="{BB962C8B-B14F-4D97-AF65-F5344CB8AC3E}">
        <p14:creationId xmlns:p14="http://schemas.microsoft.com/office/powerpoint/2010/main" val="332497526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Wysokość dochodu na jednego członka rodziny nie różnicuje oszczędzania energii przez gaszenie światła w nieużywanych pomieszczeniach, korzystanie z energooszczędnych źródeł światła, termomodernizacji, ekonomicznych taryf energetycznych czy instalacji systemów do pozyskiwania energii ze źródeł odnawialnych.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Osoby z dochodem poniżej 2000 zł na osobę rzadziej kupują energooszczędne urządzenia AGD oraz przykręcają kaloryfery.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Osoby z dochodem powyżej 4500 zł na osobę rzadziej uszczelniają okna.</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109</a:t>
            </a:fld>
            <a:endParaRPr lang="pl-PL"/>
          </a:p>
        </p:txBody>
      </p:sp>
    </p:spTree>
    <p:extLst>
      <p:ext uri="{BB962C8B-B14F-4D97-AF65-F5344CB8AC3E}">
        <p14:creationId xmlns:p14="http://schemas.microsoft.com/office/powerpoint/2010/main" val="391073958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Liczba osób w gospodarstwie domowym nie różnicuje znacząco oszczędzania przez gaszenie świateł w nieużywanych pomieszczeniach czy unikanie trybu czuwania w urządzeniach RTV/AGD.</a:t>
            </a:r>
          </a:p>
          <a:p>
            <a:pPr marL="171450" indent="-171450">
              <a:buFont typeface="Arial" panose="020B0604020202020204" pitchFamily="34" charset="0"/>
              <a:buChar char="•"/>
            </a:pPr>
            <a:r>
              <a:rPr lang="pl-PL" dirty="0"/>
              <a:t>Osoby mieszkające same najrzadziej kupują energooszczędne urządzenia gospodarstwa domowego, korzystają z termomodernizacji oraz ekonomicznych taryf energetycznych.</a:t>
            </a:r>
          </a:p>
          <a:p>
            <a:pPr marL="171450" indent="-171450">
              <a:buFont typeface="Arial" panose="020B0604020202020204" pitchFamily="34" charset="0"/>
              <a:buChar char="•"/>
            </a:pPr>
            <a:r>
              <a:rPr lang="pl-PL" dirty="0"/>
              <a:t>Osoby w najliczniejszych gospodarstwach domowych (5 i więcej) najrzadziej przykręcają kaloryfery, ale najczęściej uszczelniają okna.</a:t>
            </a:r>
          </a:p>
          <a:p>
            <a:pPr marL="171450" indent="-171450">
              <a:buFont typeface="Arial" panose="020B0604020202020204" pitchFamily="34" charset="0"/>
              <a:buChar char="•"/>
            </a:pPr>
            <a:r>
              <a:rPr lang="pl-PL" dirty="0"/>
              <a:t>Jeśli chodzi o instalację systemów do pozyskiwania energii ze źródeł odnawialnych – częściej korzystają z tej opcji osoby mieszkające w bardziej licznych gospodarstwach domowych (4 i więcej). Podobna zależność odnosi się do ekonomicznych taryf energetycznych.</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110</a:t>
            </a:fld>
            <a:endParaRPr lang="pl-PL"/>
          </a:p>
        </p:txBody>
      </p:sp>
    </p:spTree>
    <p:extLst>
      <p:ext uri="{BB962C8B-B14F-4D97-AF65-F5344CB8AC3E}">
        <p14:creationId xmlns:p14="http://schemas.microsoft.com/office/powerpoint/2010/main" val="62111794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Wśród badanych to najmłodsi najrzadziej korzystają z uszczelniania okien oraz termomodernizacji budynków mieszkalnych. Najczęściej natomiast przykręcają kaloryfery, żeby oszczędzać energię, unikają trybu czuwania i korzystają z ekonomicznych taryf energetycznych.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t>Najstarsi natomiast najrzadziej instalują systemy do pozyskiwania energii z odnawialnych źródeł energii oraz korzystają z ekonomicznych taryf energetycznych i unikania trybu „stand by”. Najczęściej natomiast termomodernizują budynki mieszkalne.</a:t>
            </a:r>
          </a:p>
          <a:p>
            <a:pPr marL="0" indent="0">
              <a:buFont typeface="Arial" panose="020B0604020202020204" pitchFamily="34" charset="0"/>
              <a:buNone/>
            </a:pPr>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111</a:t>
            </a:fld>
            <a:endParaRPr lang="pl-PL"/>
          </a:p>
        </p:txBody>
      </p:sp>
    </p:spTree>
    <p:extLst>
      <p:ext uri="{BB962C8B-B14F-4D97-AF65-F5344CB8AC3E}">
        <p14:creationId xmlns:p14="http://schemas.microsoft.com/office/powerpoint/2010/main" val="266852595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indent="-171450">
              <a:buFont typeface="Arial" panose="020B0604020202020204" pitchFamily="34" charset="0"/>
              <a:buChar char="•"/>
            </a:pPr>
            <a:r>
              <a:rPr lang="pl-PL" dirty="0"/>
              <a:t>Jedna trzecia mieszkańców Polski planuje w najbliższym czasie podjęcie dodatkowych działań, które przyczynią się do zwiększenia efektywności energetycznej i umożliwią im zmniejszenie rachunków za energię. Jest to utrzymanie poziomu z poprzedniej fali badania (wzrost o 1 punkt procentowy), a także najlepszy wynik uzyskany na przestrzeni wszystkich edycji badania. </a:t>
            </a:r>
          </a:p>
          <a:p>
            <a:pPr marL="171450" indent="-171450">
              <a:buFont typeface="Arial" panose="020B0604020202020204" pitchFamily="34" charset="0"/>
              <a:buChar char="•"/>
            </a:pPr>
            <a:r>
              <a:rPr lang="pl-PL" dirty="0"/>
              <a:t>Na podjęcie dodatkowych działań decydują się częściej osoby mieszkające w większych gospodarstwach domowych (37% i 35% wskazań), a także na wsiach (40%).</a:t>
            </a:r>
          </a:p>
          <a:p>
            <a:endParaRPr lang="pl-PL" dirty="0"/>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112</a:t>
            </a:fld>
            <a:endParaRPr lang="pl-PL"/>
          </a:p>
        </p:txBody>
      </p:sp>
    </p:spTree>
    <p:extLst>
      <p:ext uri="{BB962C8B-B14F-4D97-AF65-F5344CB8AC3E}">
        <p14:creationId xmlns:p14="http://schemas.microsoft.com/office/powerpoint/2010/main" val="78179257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r>
              <a:rPr lang="pl-PL" dirty="0"/>
              <a:t>W obecnej edycji badania dwie trzecie mieszkańców Polski (66%) byłoby skłonne wydać więcej na „czystą” energię. Jest to spadek o 12 punktów procentowych w porównaniu do poprzedniego pomiaru. Wraz ze wzrostem dochodów na jednego członka w gospodarstwie domowym rośnie odsetek osób, które byłyby skłonne wydać więcej na „czystą” energię.</a:t>
            </a:r>
          </a:p>
          <a:p>
            <a:endParaRPr lang="pl-PL" dirty="0"/>
          </a:p>
        </p:txBody>
      </p:sp>
      <p:sp>
        <p:nvSpPr>
          <p:cNvPr id="4" name="Symbol zastępczy numeru slajdu 3"/>
          <p:cNvSpPr>
            <a:spLocks noGrp="1"/>
          </p:cNvSpPr>
          <p:nvPr>
            <p:ph type="sldNum" sz="quarter" idx="5"/>
          </p:nvPr>
        </p:nvSpPr>
        <p:spPr/>
        <p:txBody>
          <a:bodyPr/>
          <a:lstStyle/>
          <a:p>
            <a:fld id="{BDC8581A-8A97-4CAC-8E62-ACEA7CCA5A39}" type="slidenum">
              <a:rPr lang="pl-PL" smtClean="0"/>
              <a:t>113</a:t>
            </a:fld>
            <a:endParaRPr lang="pl-PL"/>
          </a:p>
        </p:txBody>
      </p:sp>
    </p:spTree>
    <p:extLst>
      <p:ext uri="{BB962C8B-B14F-4D97-AF65-F5344CB8AC3E}">
        <p14:creationId xmlns:p14="http://schemas.microsoft.com/office/powerpoint/2010/main" val="64437473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Blisko połowa badanych (48%) byłaby skłonna dopłacić do „czystej” energii do 10%. Nieco ponad jedna trzecia (34%) osób mogłaby zapłacić od 10% do 20% więcej. 12% zdecydowałoby się na „czystą” energię nawet gdyby była ona droższa o więcej niż 20% w porównaniu do kwoty, którą płacą obecnie za energię.</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114</a:t>
            </a:fld>
            <a:endParaRPr lang="pl-PL"/>
          </a:p>
        </p:txBody>
      </p:sp>
    </p:spTree>
    <p:extLst>
      <p:ext uri="{BB962C8B-B14F-4D97-AF65-F5344CB8AC3E}">
        <p14:creationId xmlns:p14="http://schemas.microsoft.com/office/powerpoint/2010/main" val="384180055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endParaRPr lang="pl-PL"/>
          </a:p>
        </p:txBody>
      </p:sp>
      <p:sp>
        <p:nvSpPr>
          <p:cNvPr id="4" name="Symbol zastępczy numeru slajdu 3"/>
          <p:cNvSpPr>
            <a:spLocks noGrp="1"/>
          </p:cNvSpPr>
          <p:nvPr>
            <p:ph type="sldNum" sz="quarter" idx="5"/>
          </p:nvPr>
        </p:nvSpPr>
        <p:spPr/>
        <p:txBody>
          <a:bodyPr/>
          <a:lstStyle/>
          <a:p>
            <a:fld id="{BDC8581A-8A97-4CAC-8E62-ACEA7CCA5A39}" type="slidenum">
              <a:rPr lang="pl-PL" smtClean="0"/>
              <a:t>115</a:t>
            </a:fld>
            <a:endParaRPr lang="pl-PL"/>
          </a:p>
        </p:txBody>
      </p:sp>
    </p:spTree>
    <p:extLst>
      <p:ext uri="{BB962C8B-B14F-4D97-AF65-F5344CB8AC3E}">
        <p14:creationId xmlns:p14="http://schemas.microsoft.com/office/powerpoint/2010/main" val="11901499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l-PL" dirty="0">
                <a:highlight>
                  <a:srgbClr val="FFFF00"/>
                </a:highlight>
              </a:rPr>
              <a:t>Na obszar problemów gospodarczych częściej wskazują mieszkańcy regiony południowo- zachodniego (25%), północno-zachodniego (25%) oraz wschodniego (24%), rzadziej są one wskazywane przez respondentów z regionu centralnego (20%) oraz województwa mazowieckiego (15%).</a:t>
            </a:r>
          </a:p>
          <a:p>
            <a:pPr marL="171450" indent="-171450">
              <a:buFont typeface="Arial" panose="020B0604020202020204" pitchFamily="34" charset="0"/>
              <a:buChar char="•"/>
            </a:pPr>
            <a:r>
              <a:rPr lang="pl-PL" dirty="0">
                <a:highlight>
                  <a:srgbClr val="FFFF00"/>
                </a:highlight>
              </a:rPr>
              <a:t>Problem wymiaru sprawiedliwości jest najczęściej wskazywany przez mieszkańców województwa mazowieckiego (34%), a najrzadziej – regionu centralnego (20%).</a:t>
            </a:r>
          </a:p>
          <a:p>
            <a:pPr marL="171450" indent="-171450">
              <a:buFont typeface="Arial" panose="020B0604020202020204" pitchFamily="34" charset="0"/>
              <a:buChar char="•"/>
            </a:pPr>
            <a:r>
              <a:rPr lang="pl-PL" dirty="0">
                <a:highlight>
                  <a:srgbClr val="FFFF00"/>
                </a:highlight>
              </a:rPr>
              <a:t>Rolnictwo i rozwój wsi wskazywane jest najczęściej przez mieszkańców regionu wschodniego (16%), a najrzadziej – regionu południowego (6%).</a:t>
            </a:r>
          </a:p>
          <a:p>
            <a:pPr marL="171450" indent="-171450">
              <a:buFont typeface="Arial" panose="020B0604020202020204" pitchFamily="34" charset="0"/>
              <a:buChar char="•"/>
            </a:pPr>
            <a:r>
              <a:rPr lang="pl-PL" dirty="0">
                <a:highlight>
                  <a:srgbClr val="FFFF00"/>
                </a:highlight>
              </a:rPr>
              <a:t>Na problem szkolnictwa wyższego częściej wskazują mieszańcy regionu południowego (14%) i południowo- zachodniego (13%), a najrzadziej północnego (5%) i północno-zachodniego (6%).</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26</a:t>
            </a:fld>
            <a:endParaRPr lang="pl-PL"/>
          </a:p>
        </p:txBody>
      </p:sp>
    </p:spTree>
    <p:extLst>
      <p:ext uri="{BB962C8B-B14F-4D97-AF65-F5344CB8AC3E}">
        <p14:creationId xmlns:p14="http://schemas.microsoft.com/office/powerpoint/2010/main" val="13023950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sp>
      <p:sp>
        <p:nvSpPr>
          <p:cNvPr id="3" name="Symbol zastępczy notatek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l-PL" dirty="0"/>
              <a:t>Najwięcej badanych jako największe problemy środowiska naturalnego w Polsce wskazuje zanieczyszczenie powietrza (56%) oraz kolejno problem śmieci (51%) oraz zanieczyszczenie wód i problemy z wodą (42%).</a:t>
            </a:r>
          </a:p>
        </p:txBody>
      </p:sp>
      <p:sp>
        <p:nvSpPr>
          <p:cNvPr id="4" name="Symbol zastępczy numeru slajdu 3"/>
          <p:cNvSpPr>
            <a:spLocks noGrp="1"/>
          </p:cNvSpPr>
          <p:nvPr>
            <p:ph type="sldNum" sz="quarter" idx="5"/>
          </p:nvPr>
        </p:nvSpPr>
        <p:spPr/>
        <p:txBody>
          <a:bodyPr/>
          <a:lstStyle/>
          <a:p>
            <a:fld id="{BDC8581A-8A97-4CAC-8E62-ACEA7CCA5A39}" type="slidenum">
              <a:rPr lang="pl-PL" smtClean="0"/>
              <a:t>27</a:t>
            </a:fld>
            <a:endParaRPr lang="pl-PL"/>
          </a:p>
        </p:txBody>
      </p:sp>
    </p:spTree>
    <p:extLst>
      <p:ext uri="{BB962C8B-B14F-4D97-AF65-F5344CB8AC3E}">
        <p14:creationId xmlns:p14="http://schemas.microsoft.com/office/powerpoint/2010/main" val="118000607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hemeOverride" Target="../theme/themeOverride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trona tytułowa_ciemny">
    <p:spTree>
      <p:nvGrpSpPr>
        <p:cNvPr id="1" name=""/>
        <p:cNvGrpSpPr/>
        <p:nvPr/>
      </p:nvGrpSpPr>
      <p:grpSpPr>
        <a:xfrm>
          <a:off x="0" y="0"/>
          <a:ext cx="0" cy="0"/>
          <a:chOff x="0" y="0"/>
          <a:chExt cx="0" cy="0"/>
        </a:xfrm>
      </p:grpSpPr>
      <p:sp>
        <p:nvSpPr>
          <p:cNvPr id="4" name="Prostokąt 3">
            <a:extLst>
              <a:ext uri="{FF2B5EF4-FFF2-40B4-BE49-F238E27FC236}">
                <a16:creationId xmlns:a16="http://schemas.microsoft.com/office/drawing/2014/main" id="{1DC22D8A-436E-008C-E3A5-6E957CCBBCC0}"/>
              </a:ext>
            </a:extLst>
          </p:cNvPr>
          <p:cNvSpPr/>
          <p:nvPr userDrawn="1"/>
        </p:nvSpPr>
        <p:spPr>
          <a:xfrm>
            <a:off x="5874589" y="0"/>
            <a:ext cx="3269411" cy="6858000"/>
          </a:xfrm>
          <a:prstGeom prst="rect">
            <a:avLst/>
          </a:prstGeom>
          <a:solidFill>
            <a:schemeClr val="tx2">
              <a:lumMod val="5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Obraz 6" descr="Obraz zawierający tekst&#10;&#10;Opis wygenerowany automatycznie">
            <a:extLst>
              <a:ext uri="{FF2B5EF4-FFF2-40B4-BE49-F238E27FC236}">
                <a16:creationId xmlns:a16="http://schemas.microsoft.com/office/drawing/2014/main" id="{B634C43B-CCA4-4000-BBD4-712F4325059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47673" t="13076" r="14359" b="19231"/>
          <a:stretch/>
        </p:blipFill>
        <p:spPr>
          <a:xfrm>
            <a:off x="4707033" y="984738"/>
            <a:ext cx="3130061" cy="4642339"/>
          </a:xfrm>
          <a:prstGeom prst="rect">
            <a:avLst/>
          </a:prstGeom>
        </p:spPr>
      </p:pic>
      <p:pic>
        <p:nvPicPr>
          <p:cNvPr id="2" name="Obraz 1">
            <a:extLst>
              <a:ext uri="{FF2B5EF4-FFF2-40B4-BE49-F238E27FC236}">
                <a16:creationId xmlns:a16="http://schemas.microsoft.com/office/drawing/2014/main" id="{93509F15-0764-B03A-23B6-16FEEF34619C}"/>
              </a:ext>
            </a:extLst>
          </p:cNvPr>
          <p:cNvPicPr>
            <a:picLocks noChangeAspect="1"/>
          </p:cNvPicPr>
          <p:nvPr userDrawn="1"/>
        </p:nvPicPr>
        <p:blipFill>
          <a:blip r:embed="rId3"/>
          <a:stretch>
            <a:fillRect/>
          </a:stretch>
        </p:blipFill>
        <p:spPr>
          <a:xfrm>
            <a:off x="303799" y="6035365"/>
            <a:ext cx="584013" cy="577081"/>
          </a:xfrm>
          <a:prstGeom prst="rect">
            <a:avLst/>
          </a:prstGeom>
        </p:spPr>
      </p:pic>
      <p:sp>
        <p:nvSpPr>
          <p:cNvPr id="5" name="pole tekstowe 4">
            <a:extLst>
              <a:ext uri="{FF2B5EF4-FFF2-40B4-BE49-F238E27FC236}">
                <a16:creationId xmlns:a16="http://schemas.microsoft.com/office/drawing/2014/main" id="{AEF97A03-4959-F165-F5AD-04F0F3939328}"/>
              </a:ext>
            </a:extLst>
          </p:cNvPr>
          <p:cNvSpPr txBox="1"/>
          <p:nvPr userDrawn="1"/>
        </p:nvSpPr>
        <p:spPr>
          <a:xfrm>
            <a:off x="905067" y="6035365"/>
            <a:ext cx="2743909" cy="577081"/>
          </a:xfrm>
          <a:prstGeom prst="rect">
            <a:avLst/>
          </a:prstGeom>
          <a:noFill/>
        </p:spPr>
        <p:txBody>
          <a:bodyPr wrap="square" rtlCol="0">
            <a:spAutoFit/>
          </a:bodyPr>
          <a:lstStyle/>
          <a:p>
            <a:r>
              <a:rPr lang="pl-PL" sz="1050" b="1" dirty="0">
                <a:solidFill>
                  <a:schemeClr val="tx1">
                    <a:lumMod val="50000"/>
                  </a:schemeClr>
                </a:solidFill>
                <a:latin typeface="+mj-lt"/>
              </a:rPr>
              <a:t>Grupa Badawcza DSC Sp. z o.o.</a:t>
            </a:r>
            <a:br>
              <a:rPr lang="pl-PL" sz="1050" b="1" dirty="0">
                <a:solidFill>
                  <a:schemeClr val="tx1">
                    <a:lumMod val="50000"/>
                  </a:schemeClr>
                </a:solidFill>
                <a:latin typeface="+mj-lt"/>
              </a:rPr>
            </a:br>
            <a:r>
              <a:rPr lang="pl-PL" sz="1050" dirty="0">
                <a:solidFill>
                  <a:schemeClr val="tx1">
                    <a:lumMod val="50000"/>
                  </a:schemeClr>
                </a:solidFill>
                <a:latin typeface="+mj-lt"/>
              </a:rPr>
              <a:t>Aleksandra Ostrowskiego 30, lokale 12/14, </a:t>
            </a:r>
            <a:br>
              <a:rPr lang="pl-PL" sz="1050" dirty="0">
                <a:solidFill>
                  <a:schemeClr val="tx1">
                    <a:lumMod val="50000"/>
                  </a:schemeClr>
                </a:solidFill>
                <a:latin typeface="+mj-lt"/>
              </a:rPr>
            </a:br>
            <a:r>
              <a:rPr lang="pl-PL" sz="1050" dirty="0">
                <a:solidFill>
                  <a:schemeClr val="tx1">
                    <a:lumMod val="50000"/>
                  </a:schemeClr>
                </a:solidFill>
                <a:latin typeface="+mj-lt"/>
              </a:rPr>
              <a:t>53-238 Wrocław</a:t>
            </a:r>
            <a:endParaRPr lang="en-US" sz="1050" b="1" dirty="0">
              <a:solidFill>
                <a:schemeClr val="tx1">
                  <a:lumMod val="50000"/>
                </a:schemeClr>
              </a:solidFill>
              <a:latin typeface="+mj-lt"/>
            </a:endParaRPr>
          </a:p>
        </p:txBody>
      </p:sp>
      <p:pic>
        <p:nvPicPr>
          <p:cNvPr id="9" name="Picture 8" descr="Shape, rectangle&#10;&#10;Description automatically generated">
            <a:extLst>
              <a:ext uri="{FF2B5EF4-FFF2-40B4-BE49-F238E27FC236}">
                <a16:creationId xmlns:a16="http://schemas.microsoft.com/office/drawing/2014/main" id="{81E62996-3B90-3C90-857B-72E9B75D75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71120" y="0"/>
            <a:ext cx="2722880" cy="918972"/>
          </a:xfrm>
          <a:prstGeom prst="rect">
            <a:avLst/>
          </a:prstGeom>
        </p:spPr>
      </p:pic>
    </p:spTree>
    <p:extLst>
      <p:ext uri="{BB962C8B-B14F-4D97-AF65-F5344CB8AC3E}">
        <p14:creationId xmlns:p14="http://schemas.microsoft.com/office/powerpoint/2010/main" val="1767522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Rekomendacje 5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7664" y="908051"/>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defTabSz="914400" rtl="0" eaLnBrk="1" latinLnBrk="0" hangingPunct="1">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51" name="Symbol zastępczy tekstu 58"/>
          <p:cNvSpPr>
            <a:spLocks noGrp="1"/>
          </p:cNvSpPr>
          <p:nvPr>
            <p:ph type="body" sz="quarter" idx="14" hasCustomPrompt="1"/>
          </p:nvPr>
        </p:nvSpPr>
        <p:spPr>
          <a:xfrm>
            <a:off x="1544362" y="2877485"/>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49" name="Symbol zastępczy obrazu 48"/>
          <p:cNvSpPr>
            <a:spLocks noGrp="1"/>
          </p:cNvSpPr>
          <p:nvPr>
            <p:ph type="pic" sz="quarter" idx="16" hasCustomPrompt="1"/>
          </p:nvPr>
        </p:nvSpPr>
        <p:spPr>
          <a:xfrm>
            <a:off x="539552" y="980728"/>
            <a:ext cx="719696" cy="719696"/>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5641" y="1892768"/>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78" name="Symbol zastępczy obrazu 48"/>
          <p:cNvSpPr>
            <a:spLocks noGrp="1"/>
          </p:cNvSpPr>
          <p:nvPr>
            <p:ph type="pic" sz="quarter" idx="21" hasCustomPrompt="1"/>
          </p:nvPr>
        </p:nvSpPr>
        <p:spPr>
          <a:xfrm>
            <a:off x="539552" y="1952836"/>
            <a:ext cx="719696" cy="719696"/>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539552" y="2924944"/>
            <a:ext cx="719696" cy="719696"/>
          </a:xfrm>
          <a:prstGeom prst="rect">
            <a:avLst/>
          </a:prstGeom>
        </p:spPr>
        <p:txBody>
          <a:bodyPr/>
          <a:lstStyle>
            <a:lvl1pPr marL="0" indent="0">
              <a:buNone/>
              <a:defRPr sz="1200"/>
            </a:lvl1pPr>
          </a:lstStyle>
          <a:p>
            <a:r>
              <a:rPr lang="pl-PL"/>
              <a:t>Ikona</a:t>
            </a:r>
          </a:p>
        </p:txBody>
      </p:sp>
      <p:sp>
        <p:nvSpPr>
          <p:cNvPr id="80" name="Symbol zastępczy obrazu 48"/>
          <p:cNvSpPr>
            <a:spLocks noGrp="1"/>
          </p:cNvSpPr>
          <p:nvPr>
            <p:ph type="pic" sz="quarter" idx="23" hasCustomPrompt="1"/>
          </p:nvPr>
        </p:nvSpPr>
        <p:spPr>
          <a:xfrm>
            <a:off x="539552" y="3971483"/>
            <a:ext cx="719696" cy="719696"/>
          </a:xfrm>
          <a:prstGeom prst="rect">
            <a:avLst/>
          </a:prstGeom>
        </p:spPr>
        <p:txBody>
          <a:bodyPr/>
          <a:lstStyle>
            <a:lvl1pPr marL="0" indent="0">
              <a:buNone/>
              <a:defRPr sz="1200"/>
            </a:lvl1pPr>
          </a:lstStyle>
          <a:p>
            <a:r>
              <a:rPr lang="pl-PL"/>
              <a:t>Ikona</a:t>
            </a:r>
          </a:p>
        </p:txBody>
      </p:sp>
      <p:sp>
        <p:nvSpPr>
          <p:cNvPr id="81" name="Symbol zastępczy obrazu 48"/>
          <p:cNvSpPr>
            <a:spLocks noGrp="1"/>
          </p:cNvSpPr>
          <p:nvPr>
            <p:ph type="pic" sz="quarter" idx="24" hasCustomPrompt="1"/>
          </p:nvPr>
        </p:nvSpPr>
        <p:spPr>
          <a:xfrm>
            <a:off x="539552" y="4943591"/>
            <a:ext cx="719696" cy="719696"/>
          </a:xfrm>
          <a:prstGeom prst="rect">
            <a:avLst/>
          </a:prstGeom>
        </p:spPr>
        <p:txBody>
          <a:bodyPr/>
          <a:lstStyle>
            <a:lvl1pPr marL="0" indent="0">
              <a:buNone/>
              <a:defRPr sz="1200"/>
            </a:lvl1pPr>
          </a:lstStyle>
          <a:p>
            <a:r>
              <a:rPr lang="pl-PL"/>
              <a:t>Ikona</a:t>
            </a:r>
          </a:p>
        </p:txBody>
      </p:sp>
      <p:sp>
        <p:nvSpPr>
          <p:cNvPr id="82" name="Symbol zastępczy tekstu 58"/>
          <p:cNvSpPr>
            <a:spLocks noGrp="1"/>
          </p:cNvSpPr>
          <p:nvPr>
            <p:ph type="body" sz="quarter" idx="25" hasCustomPrompt="1"/>
          </p:nvPr>
        </p:nvSpPr>
        <p:spPr>
          <a:xfrm>
            <a:off x="1536287" y="4921351"/>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5</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83" name="Symbol zastępczy tekstu 58"/>
          <p:cNvSpPr>
            <a:spLocks noGrp="1"/>
          </p:cNvSpPr>
          <p:nvPr>
            <p:ph type="body" sz="quarter" idx="26" hasCustomPrompt="1"/>
          </p:nvPr>
        </p:nvSpPr>
        <p:spPr>
          <a:xfrm>
            <a:off x="1544362" y="3936633"/>
            <a:ext cx="7275788" cy="792088"/>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4</a:t>
            </a:r>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cxnSp>
        <p:nvCxnSpPr>
          <p:cNvPr id="68" name="Łącznik prostoliniowy 47"/>
          <p:cNvCxnSpPr/>
          <p:nvPr userDrawn="1"/>
        </p:nvCxnSpPr>
        <p:spPr>
          <a:xfrm>
            <a:off x="340891" y="4832254"/>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65" name="Symbol zastępczy tekstu 49"/>
          <p:cNvSpPr>
            <a:spLocks noGrp="1"/>
          </p:cNvSpPr>
          <p:nvPr>
            <p:ph type="body" sz="quarter" idx="27"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9" name="Symbol zastępczy tekstu 48"/>
          <p:cNvSpPr>
            <a:spLocks noGrp="1"/>
          </p:cNvSpPr>
          <p:nvPr>
            <p:ph type="body" sz="quarter" idx="28"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8"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022385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Zawartość i hasła">
    <p:spTree>
      <p:nvGrpSpPr>
        <p:cNvPr id="1" name=""/>
        <p:cNvGrpSpPr/>
        <p:nvPr/>
      </p:nvGrpSpPr>
      <p:grpSpPr>
        <a:xfrm>
          <a:off x="0" y="0"/>
          <a:ext cx="0" cy="0"/>
          <a:chOff x="0" y="0"/>
          <a:chExt cx="0" cy="0"/>
        </a:xfrm>
      </p:grpSpPr>
      <p:sp>
        <p:nvSpPr>
          <p:cNvPr id="50" name="Symbol zastępczy tekstu 49"/>
          <p:cNvSpPr>
            <a:spLocks noGrp="1"/>
          </p:cNvSpPr>
          <p:nvPr>
            <p:ph type="body" sz="quarter" idx="15" hasCustomPrompt="1"/>
          </p:nvPr>
        </p:nvSpPr>
        <p:spPr>
          <a:xfrm>
            <a:off x="5952620" y="2588907"/>
            <a:ext cx="1698625" cy="287337"/>
          </a:xfrm>
          <a:prstGeom prst="rect">
            <a:avLst/>
          </a:prstGeom>
        </p:spPr>
        <p:txBody>
          <a:bodyPr/>
          <a:lstStyle>
            <a:lvl1pPr marL="0" indent="0">
              <a:buNone/>
              <a:defRPr sz="1200"/>
            </a:lvl1pPr>
          </a:lstStyle>
          <a:p>
            <a:pPr lvl="0"/>
            <a:r>
              <a:rPr lang="pl-PL"/>
              <a:t>zagadnienie</a:t>
            </a:r>
          </a:p>
        </p:txBody>
      </p:sp>
      <p:sp>
        <p:nvSpPr>
          <p:cNvPr id="57" name="Symbol zastępczy tekstu 49"/>
          <p:cNvSpPr>
            <a:spLocks noGrp="1"/>
          </p:cNvSpPr>
          <p:nvPr>
            <p:ph type="body" sz="quarter" idx="16" hasCustomPrompt="1"/>
          </p:nvPr>
        </p:nvSpPr>
        <p:spPr>
          <a:xfrm>
            <a:off x="6037728" y="3332990"/>
            <a:ext cx="1698625" cy="287337"/>
          </a:xfrm>
          <a:prstGeom prst="rect">
            <a:avLst/>
          </a:prstGeom>
        </p:spPr>
        <p:txBody>
          <a:bodyPr/>
          <a:lstStyle>
            <a:lvl1pPr marL="0" indent="0">
              <a:buNone/>
              <a:defRPr sz="1200"/>
            </a:lvl1pPr>
          </a:lstStyle>
          <a:p>
            <a:pPr lvl="0"/>
            <a:r>
              <a:rPr lang="pl-PL"/>
              <a:t>zagadnienie</a:t>
            </a:r>
          </a:p>
        </p:txBody>
      </p:sp>
      <p:sp>
        <p:nvSpPr>
          <p:cNvPr id="58" name="Symbol zastępczy tekstu 49"/>
          <p:cNvSpPr>
            <a:spLocks noGrp="1"/>
          </p:cNvSpPr>
          <p:nvPr>
            <p:ph type="body" sz="quarter" idx="17" hasCustomPrompt="1"/>
          </p:nvPr>
        </p:nvSpPr>
        <p:spPr>
          <a:xfrm>
            <a:off x="5729363" y="4077072"/>
            <a:ext cx="1698625" cy="287337"/>
          </a:xfrm>
          <a:prstGeom prst="rect">
            <a:avLst/>
          </a:prstGeom>
        </p:spPr>
        <p:txBody>
          <a:bodyPr/>
          <a:lstStyle>
            <a:lvl1pPr marL="0" indent="0">
              <a:buNone/>
              <a:defRPr sz="1200"/>
            </a:lvl1pPr>
          </a:lstStyle>
          <a:p>
            <a:pPr lvl="0"/>
            <a:r>
              <a:rPr lang="pl-PL"/>
              <a:t>zagadnienie</a:t>
            </a:r>
          </a:p>
        </p:txBody>
      </p:sp>
      <p:sp>
        <p:nvSpPr>
          <p:cNvPr id="59" name="Symbol zastępczy tekstu 49"/>
          <p:cNvSpPr>
            <a:spLocks noGrp="1"/>
          </p:cNvSpPr>
          <p:nvPr>
            <p:ph type="body" sz="quarter" idx="18" hasCustomPrompt="1"/>
          </p:nvPr>
        </p:nvSpPr>
        <p:spPr>
          <a:xfrm>
            <a:off x="5718287" y="1844824"/>
            <a:ext cx="1698625" cy="287337"/>
          </a:xfrm>
          <a:prstGeom prst="rect">
            <a:avLst/>
          </a:prstGeom>
        </p:spPr>
        <p:txBody>
          <a:bodyPr/>
          <a:lstStyle>
            <a:lvl1pPr marL="0" indent="0">
              <a:buNone/>
              <a:defRPr sz="1200"/>
            </a:lvl1pPr>
          </a:lstStyle>
          <a:p>
            <a:pPr lvl="0"/>
            <a:r>
              <a:rPr lang="pl-PL"/>
              <a:t>zagadnienie</a:t>
            </a:r>
          </a:p>
        </p:txBody>
      </p:sp>
      <p:sp>
        <p:nvSpPr>
          <p:cNvPr id="60" name="Symbol zastępczy tekstu 49"/>
          <p:cNvSpPr>
            <a:spLocks noGrp="1"/>
          </p:cNvSpPr>
          <p:nvPr>
            <p:ph type="body" sz="quarter" idx="19" hasCustomPrompt="1"/>
          </p:nvPr>
        </p:nvSpPr>
        <p:spPr>
          <a:xfrm>
            <a:off x="1731575" y="4005064"/>
            <a:ext cx="1698625" cy="287337"/>
          </a:xfrm>
          <a:prstGeom prst="rect">
            <a:avLst/>
          </a:prstGeom>
        </p:spPr>
        <p:txBody>
          <a:bodyPr/>
          <a:lstStyle>
            <a:lvl1pPr marL="0" indent="0">
              <a:buNone/>
              <a:defRPr sz="1200"/>
            </a:lvl1pPr>
          </a:lstStyle>
          <a:p>
            <a:pPr lvl="0"/>
            <a:r>
              <a:rPr lang="pl-PL"/>
              <a:t>zagadnienie</a:t>
            </a:r>
          </a:p>
        </p:txBody>
      </p:sp>
      <p:sp>
        <p:nvSpPr>
          <p:cNvPr id="65" name="Symbol zastępczy tekstu 49"/>
          <p:cNvSpPr>
            <a:spLocks noGrp="1"/>
          </p:cNvSpPr>
          <p:nvPr>
            <p:ph type="body" sz="quarter" idx="24" hasCustomPrompt="1"/>
          </p:nvPr>
        </p:nvSpPr>
        <p:spPr>
          <a:xfrm>
            <a:off x="3742934" y="1412776"/>
            <a:ext cx="1698625" cy="287337"/>
          </a:xfrm>
          <a:prstGeom prst="rect">
            <a:avLst/>
          </a:prstGeom>
        </p:spPr>
        <p:txBody>
          <a:bodyPr/>
          <a:lstStyle>
            <a:lvl1pPr marL="0" indent="0">
              <a:buNone/>
              <a:defRPr sz="1200"/>
            </a:lvl1pPr>
          </a:lstStyle>
          <a:p>
            <a:pPr lvl="0"/>
            <a:r>
              <a:rPr lang="pl-PL"/>
              <a:t>zagadnienie</a:t>
            </a:r>
          </a:p>
        </p:txBody>
      </p:sp>
      <p:sp>
        <p:nvSpPr>
          <p:cNvPr id="66" name="Symbol zastępczy tekstu 49"/>
          <p:cNvSpPr>
            <a:spLocks noGrp="1"/>
          </p:cNvSpPr>
          <p:nvPr>
            <p:ph type="body" sz="quarter" idx="25" hasCustomPrompt="1"/>
          </p:nvPr>
        </p:nvSpPr>
        <p:spPr>
          <a:xfrm>
            <a:off x="3742934" y="4365104"/>
            <a:ext cx="1698625" cy="287337"/>
          </a:xfrm>
          <a:prstGeom prst="rect">
            <a:avLst/>
          </a:prstGeom>
        </p:spPr>
        <p:txBody>
          <a:bodyPr/>
          <a:lstStyle>
            <a:lvl1pPr marL="0" indent="0">
              <a:buNone/>
              <a:defRPr sz="1200"/>
            </a:lvl1pPr>
          </a:lstStyle>
          <a:p>
            <a:pPr lvl="0"/>
            <a:r>
              <a:rPr lang="pl-PL"/>
              <a:t>zagadnienie</a:t>
            </a:r>
          </a:p>
        </p:txBody>
      </p:sp>
      <p:sp>
        <p:nvSpPr>
          <p:cNvPr id="67" name="Symbol zastępczy tekstu 49"/>
          <p:cNvSpPr>
            <a:spLocks noGrp="1"/>
          </p:cNvSpPr>
          <p:nvPr>
            <p:ph type="body" sz="quarter" idx="26" hasCustomPrompt="1"/>
          </p:nvPr>
        </p:nvSpPr>
        <p:spPr>
          <a:xfrm>
            <a:off x="1621806" y="1772816"/>
            <a:ext cx="1698625" cy="287337"/>
          </a:xfrm>
          <a:prstGeom prst="rect">
            <a:avLst/>
          </a:prstGeom>
        </p:spPr>
        <p:txBody>
          <a:bodyPr/>
          <a:lstStyle>
            <a:lvl1pPr marL="0" indent="0">
              <a:buNone/>
              <a:defRPr sz="1200"/>
            </a:lvl1pPr>
          </a:lstStyle>
          <a:p>
            <a:pPr lvl="0"/>
            <a:r>
              <a:rPr lang="pl-PL"/>
              <a:t>zagadnienie</a:t>
            </a:r>
          </a:p>
        </p:txBody>
      </p:sp>
      <p:sp>
        <p:nvSpPr>
          <p:cNvPr id="68" name="Symbol zastępczy tekstu 49"/>
          <p:cNvSpPr>
            <a:spLocks noGrp="1"/>
          </p:cNvSpPr>
          <p:nvPr>
            <p:ph type="body" sz="quarter" idx="27" hasCustomPrompt="1"/>
          </p:nvPr>
        </p:nvSpPr>
        <p:spPr>
          <a:xfrm>
            <a:off x="1442658" y="3260982"/>
            <a:ext cx="1698625" cy="287337"/>
          </a:xfrm>
          <a:prstGeom prst="rect">
            <a:avLst/>
          </a:prstGeom>
        </p:spPr>
        <p:txBody>
          <a:bodyPr/>
          <a:lstStyle>
            <a:lvl1pPr marL="0" indent="0">
              <a:buNone/>
              <a:defRPr sz="1200"/>
            </a:lvl1pPr>
          </a:lstStyle>
          <a:p>
            <a:pPr lvl="0"/>
            <a:r>
              <a:rPr lang="pl-PL"/>
              <a:t>zagadnienie</a:t>
            </a:r>
          </a:p>
        </p:txBody>
      </p:sp>
      <p:sp>
        <p:nvSpPr>
          <p:cNvPr id="69" name="Symbol zastępczy tekstu 49"/>
          <p:cNvSpPr>
            <a:spLocks noGrp="1"/>
          </p:cNvSpPr>
          <p:nvPr>
            <p:ph type="body" sz="quarter" idx="28" hasCustomPrompt="1"/>
          </p:nvPr>
        </p:nvSpPr>
        <p:spPr>
          <a:xfrm>
            <a:off x="1403648" y="2516899"/>
            <a:ext cx="1698625" cy="287337"/>
          </a:xfrm>
          <a:prstGeom prst="rect">
            <a:avLst/>
          </a:prstGeom>
        </p:spPr>
        <p:txBody>
          <a:bodyPr/>
          <a:lstStyle>
            <a:lvl1pPr marL="0" indent="0">
              <a:buNone/>
              <a:defRPr sz="1200"/>
            </a:lvl1pPr>
          </a:lstStyle>
          <a:p>
            <a:pPr lvl="0"/>
            <a:r>
              <a:rPr lang="pl-PL"/>
              <a:t>zagadnienie</a:t>
            </a:r>
          </a:p>
        </p:txBody>
      </p:sp>
      <p:sp>
        <p:nvSpPr>
          <p:cNvPr id="54" name="Symbol zastępczy zawartości 53"/>
          <p:cNvSpPr>
            <a:spLocks noGrp="1"/>
          </p:cNvSpPr>
          <p:nvPr>
            <p:ph sz="quarter" idx="29" hasCustomPrompt="1"/>
          </p:nvPr>
        </p:nvSpPr>
        <p:spPr>
          <a:xfrm>
            <a:off x="3702050" y="2276872"/>
            <a:ext cx="1739900" cy="1512888"/>
          </a:xfrm>
          <a:prstGeom prst="rect">
            <a:avLst/>
          </a:prstGeom>
        </p:spPr>
        <p:txBody>
          <a:bodyPr/>
          <a:lstStyle>
            <a:lvl1pPr marL="0" indent="0">
              <a:buNone/>
              <a:defRPr sz="2400"/>
            </a:lvl1pPr>
          </a:lstStyle>
          <a:p>
            <a:pPr lvl="0"/>
            <a:r>
              <a:rPr lang="pl-PL"/>
              <a:t>Zawartość</a:t>
            </a:r>
          </a:p>
        </p:txBody>
      </p:sp>
      <p:sp>
        <p:nvSpPr>
          <p:cNvPr id="61"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6"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1762183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 boxy">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1634491"/>
            <a:ext cx="4103688" cy="4026534"/>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1634490"/>
            <a:ext cx="4103687" cy="4026534"/>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53" name="Łącznik prosty 52"/>
          <p:cNvCxnSpPr/>
          <p:nvPr userDrawn="1"/>
        </p:nvCxnSpPr>
        <p:spPr>
          <a:xfrm>
            <a:off x="4576854" y="908049"/>
            <a:ext cx="0" cy="494461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54" name="Symbol zastępczy tekstu 68"/>
          <p:cNvSpPr>
            <a:spLocks noGrp="1"/>
          </p:cNvSpPr>
          <p:nvPr>
            <p:ph type="body" sz="quarter" idx="17"/>
          </p:nvPr>
        </p:nvSpPr>
        <p:spPr>
          <a:xfrm>
            <a:off x="323850" y="987238"/>
            <a:ext cx="4113396"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55" name="Symbol zastępczy tekstu 68"/>
          <p:cNvSpPr>
            <a:spLocks noGrp="1"/>
          </p:cNvSpPr>
          <p:nvPr>
            <p:ph type="body" sz="quarter" idx="18"/>
          </p:nvPr>
        </p:nvSpPr>
        <p:spPr>
          <a:xfrm>
            <a:off x="4716463" y="987237"/>
            <a:ext cx="4103687"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10"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27915805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 boxy_ikona">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2276475"/>
            <a:ext cx="4103688" cy="3384550"/>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p:txBody>
      </p:sp>
      <p:sp>
        <p:nvSpPr>
          <p:cNvPr id="50" name="Symbol zastępczy tekstu 49"/>
          <p:cNvSpPr>
            <a:spLocks noGrp="1"/>
          </p:cNvSpPr>
          <p:nvPr>
            <p:ph type="body" sz="quarter" idx="11" hasCustomPrompt="1"/>
          </p:nvPr>
        </p:nvSpPr>
        <p:spPr>
          <a:xfrm>
            <a:off x="4716463" y="2276474"/>
            <a:ext cx="4103687" cy="3384550"/>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53" name="Łącznik prosty 52"/>
          <p:cNvCxnSpPr/>
          <p:nvPr userDrawn="1"/>
        </p:nvCxnSpPr>
        <p:spPr>
          <a:xfrm>
            <a:off x="4576854" y="908049"/>
            <a:ext cx="0" cy="494461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8"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7"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163543745"/>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układ niestandardow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19419"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3314981"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6185599" y="1920239"/>
            <a:ext cx="2615502"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3165375" y="1842146"/>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6065348" y="1842146"/>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69" name="Symbol zastępczy tekstu 68"/>
          <p:cNvSpPr>
            <a:spLocks noGrp="1"/>
          </p:cNvSpPr>
          <p:nvPr>
            <p:ph type="body" sz="quarter" idx="17"/>
          </p:nvPr>
        </p:nvSpPr>
        <p:spPr>
          <a:xfrm>
            <a:off x="419100"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0" name="Symbol zastępczy tekstu 68"/>
          <p:cNvSpPr>
            <a:spLocks noGrp="1"/>
          </p:cNvSpPr>
          <p:nvPr>
            <p:ph type="body" sz="quarter" idx="18"/>
          </p:nvPr>
        </p:nvSpPr>
        <p:spPr>
          <a:xfrm>
            <a:off x="3302349"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1" name="Symbol zastępczy tekstu 68"/>
          <p:cNvSpPr>
            <a:spLocks noGrp="1"/>
          </p:cNvSpPr>
          <p:nvPr>
            <p:ph type="body" sz="quarter" idx="19"/>
          </p:nvPr>
        </p:nvSpPr>
        <p:spPr>
          <a:xfrm>
            <a:off x="6185599" y="1282287"/>
            <a:ext cx="2616200"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13" name="Symbol zastępczy tekstu 48"/>
          <p:cNvSpPr>
            <a:spLocks noGrp="1"/>
          </p:cNvSpPr>
          <p:nvPr>
            <p:ph type="body" sz="quarter" idx="20"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2"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6521122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boxy_ikon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19419"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3314981"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6185599" y="2286000"/>
            <a:ext cx="2615502" cy="3280092"/>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3165375" y="2246785"/>
            <a:ext cx="0" cy="3628741"/>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6065348" y="2246785"/>
            <a:ext cx="0" cy="3628741"/>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10" name="Symbol zastępczy tekstu 48"/>
          <p:cNvSpPr>
            <a:spLocks noGrp="1"/>
          </p:cNvSpPr>
          <p:nvPr>
            <p:ph type="body" sz="quarter" idx="17"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698323130"/>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guide id="3" pos="1927">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box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8" name="Symbol zastępczy tekstu 47"/>
          <p:cNvSpPr>
            <a:spLocks noGrp="1"/>
          </p:cNvSpPr>
          <p:nvPr>
            <p:ph type="body" sz="quarter" idx="14" hasCustomPrompt="1"/>
          </p:nvPr>
        </p:nvSpPr>
        <p:spPr>
          <a:xfrm>
            <a:off x="499430"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3" name="Symbol zastępczy tekstu 47"/>
          <p:cNvSpPr>
            <a:spLocks noGrp="1"/>
          </p:cNvSpPr>
          <p:nvPr>
            <p:ph type="body" sz="quarter" idx="15" hasCustomPrompt="1"/>
          </p:nvPr>
        </p:nvSpPr>
        <p:spPr>
          <a:xfrm>
            <a:off x="2576417"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4" name="Symbol zastępczy tekstu 47"/>
          <p:cNvSpPr>
            <a:spLocks noGrp="1"/>
          </p:cNvSpPr>
          <p:nvPr>
            <p:ph type="body" sz="quarter" idx="16" hasCustomPrompt="1"/>
          </p:nvPr>
        </p:nvSpPr>
        <p:spPr>
          <a:xfrm>
            <a:off x="4667864"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cxnSp>
        <p:nvCxnSpPr>
          <p:cNvPr id="64" name="Łącznik prosty 63"/>
          <p:cNvCxnSpPr/>
          <p:nvPr userDrawn="1"/>
        </p:nvCxnSpPr>
        <p:spPr>
          <a:xfrm>
            <a:off x="2433855" y="1832198"/>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4525303" y="1770489"/>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69" name="Symbol zastępczy tekstu 68"/>
          <p:cNvSpPr>
            <a:spLocks noGrp="1"/>
          </p:cNvSpPr>
          <p:nvPr>
            <p:ph type="body" sz="quarter" idx="17"/>
          </p:nvPr>
        </p:nvSpPr>
        <p:spPr>
          <a:xfrm>
            <a:off x="499110"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0" name="Symbol zastępczy tekstu 68"/>
          <p:cNvSpPr>
            <a:spLocks noGrp="1"/>
          </p:cNvSpPr>
          <p:nvPr>
            <p:ph type="body" sz="quarter" idx="18"/>
          </p:nvPr>
        </p:nvSpPr>
        <p:spPr>
          <a:xfrm>
            <a:off x="2563784"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71" name="Symbol zastępczy tekstu 68"/>
          <p:cNvSpPr>
            <a:spLocks noGrp="1"/>
          </p:cNvSpPr>
          <p:nvPr>
            <p:ph type="body" sz="quarter" idx="19"/>
          </p:nvPr>
        </p:nvSpPr>
        <p:spPr>
          <a:xfrm>
            <a:off x="4667863"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sp>
        <p:nvSpPr>
          <p:cNvPr id="57" name="Symbol zastępczy tekstu 47"/>
          <p:cNvSpPr>
            <a:spLocks noGrp="1"/>
          </p:cNvSpPr>
          <p:nvPr>
            <p:ph type="body" sz="quarter" idx="20" hasCustomPrompt="1"/>
          </p:nvPr>
        </p:nvSpPr>
        <p:spPr>
          <a:xfrm>
            <a:off x="6771942" y="1908809"/>
            <a:ext cx="1798120" cy="3645853"/>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8" name="Symbol zastępczy tekstu 68"/>
          <p:cNvSpPr>
            <a:spLocks noGrp="1"/>
          </p:cNvSpPr>
          <p:nvPr>
            <p:ph type="body" sz="quarter" idx="21"/>
          </p:nvPr>
        </p:nvSpPr>
        <p:spPr>
          <a:xfrm>
            <a:off x="6771941" y="1270857"/>
            <a:ext cx="1798599" cy="549911"/>
          </a:xfrm>
          <a:prstGeom prst="rect">
            <a:avLst/>
          </a:prstGeom>
        </p:spPr>
        <p:txBody>
          <a:bodyPr anchor="ctr"/>
          <a:lstStyle>
            <a:lvl1pPr marL="0" indent="0" algn="l">
              <a:buNone/>
              <a:defRPr sz="1400"/>
            </a:lvl1pPr>
            <a:lvl2pPr>
              <a:defRPr sz="1200"/>
            </a:lvl2pPr>
            <a:lvl3pPr>
              <a:defRPr sz="1200"/>
            </a:lvl3pPr>
            <a:lvl4pPr>
              <a:defRPr sz="1200"/>
            </a:lvl4pPr>
            <a:lvl5pPr>
              <a:defRPr sz="1200"/>
            </a:lvl5pPr>
          </a:lstStyle>
          <a:p>
            <a:pPr lvl="0"/>
            <a:r>
              <a:rPr lang="pl-PL"/>
              <a:t>Kliknij, aby edytować style</a:t>
            </a:r>
          </a:p>
        </p:txBody>
      </p:sp>
      <p:cxnSp>
        <p:nvCxnSpPr>
          <p:cNvPr id="59" name="Łącznik prosty 58"/>
          <p:cNvCxnSpPr/>
          <p:nvPr userDrawn="1"/>
        </p:nvCxnSpPr>
        <p:spPr>
          <a:xfrm>
            <a:off x="6632233" y="1832198"/>
            <a:ext cx="0" cy="4033380"/>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16" name="Symbol zastępczy tekstu 48"/>
          <p:cNvSpPr>
            <a:spLocks noGrp="1"/>
          </p:cNvSpPr>
          <p:nvPr>
            <p:ph type="body" sz="quarter" idx="22"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039329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 boxy_ikona">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cxnSp>
        <p:nvCxnSpPr>
          <p:cNvPr id="64" name="Łącznik prosty 63"/>
          <p:cNvCxnSpPr/>
          <p:nvPr userDrawn="1"/>
        </p:nvCxnSpPr>
        <p:spPr>
          <a:xfrm>
            <a:off x="2433855" y="2274771"/>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65" name="Łącznik prosty 64"/>
          <p:cNvCxnSpPr/>
          <p:nvPr userDrawn="1"/>
        </p:nvCxnSpPr>
        <p:spPr>
          <a:xfrm>
            <a:off x="4525303" y="2213062"/>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cxnSp>
        <p:nvCxnSpPr>
          <p:cNvPr id="59" name="Łącznik prosty 58"/>
          <p:cNvCxnSpPr/>
          <p:nvPr userDrawn="1"/>
        </p:nvCxnSpPr>
        <p:spPr>
          <a:xfrm>
            <a:off x="6632233" y="2274771"/>
            <a:ext cx="0" cy="3590807"/>
          </a:xfrm>
          <a:prstGeom prst="line">
            <a:avLst/>
          </a:prstGeom>
          <a:ln w="3175">
            <a:gradFill flip="none" rotWithShape="1">
              <a:gsLst>
                <a:gs pos="70000">
                  <a:schemeClr val="tx1"/>
                </a:gs>
                <a:gs pos="30000">
                  <a:schemeClr val="tx1"/>
                </a:gs>
                <a:gs pos="0">
                  <a:schemeClr val="bg1"/>
                </a:gs>
                <a:gs pos="100000">
                  <a:schemeClr val="bg1"/>
                </a:gs>
              </a:gsLst>
              <a:lin ang="5400000" scaled="1"/>
              <a:tileRect/>
            </a:gradFill>
          </a:ln>
        </p:spPr>
        <p:style>
          <a:lnRef idx="1">
            <a:schemeClr val="accent1"/>
          </a:lnRef>
          <a:fillRef idx="0">
            <a:schemeClr val="accent1"/>
          </a:fillRef>
          <a:effectRef idx="0">
            <a:schemeClr val="accent1"/>
          </a:effectRef>
          <a:fontRef idx="minor">
            <a:schemeClr val="tx1"/>
          </a:fontRef>
        </p:style>
      </p:cxnSp>
      <p:sp>
        <p:nvSpPr>
          <p:cNvPr id="56" name="Symbol zastępczy tekstu 47"/>
          <p:cNvSpPr>
            <a:spLocks noGrp="1"/>
          </p:cNvSpPr>
          <p:nvPr>
            <p:ph type="body" sz="quarter" idx="21" hasCustomPrompt="1"/>
          </p:nvPr>
        </p:nvSpPr>
        <p:spPr>
          <a:xfrm>
            <a:off x="499430"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58" name="Symbol zastępczy tekstu 47"/>
          <p:cNvSpPr>
            <a:spLocks noGrp="1"/>
          </p:cNvSpPr>
          <p:nvPr>
            <p:ph type="body" sz="quarter" idx="22" hasCustomPrompt="1"/>
          </p:nvPr>
        </p:nvSpPr>
        <p:spPr>
          <a:xfrm>
            <a:off x="2576417"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60" name="Symbol zastępczy tekstu 47"/>
          <p:cNvSpPr>
            <a:spLocks noGrp="1"/>
          </p:cNvSpPr>
          <p:nvPr>
            <p:ph type="body" sz="quarter" idx="23" hasCustomPrompt="1"/>
          </p:nvPr>
        </p:nvSpPr>
        <p:spPr>
          <a:xfrm>
            <a:off x="4667864"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61" name="Symbol zastępczy tekstu 47"/>
          <p:cNvSpPr>
            <a:spLocks noGrp="1"/>
          </p:cNvSpPr>
          <p:nvPr>
            <p:ph type="body" sz="quarter" idx="24" hasCustomPrompt="1"/>
          </p:nvPr>
        </p:nvSpPr>
        <p:spPr>
          <a:xfrm>
            <a:off x="6771942" y="2276475"/>
            <a:ext cx="1798120" cy="3278187"/>
          </a:xfrm>
          <a:prstGeom prst="rect">
            <a:avLst/>
          </a:prstGeom>
        </p:spPr>
        <p:txBody>
          <a:bodyPr/>
          <a:lstStyle>
            <a:lvl1pPr marL="171450" indent="-171450">
              <a:buFont typeface="Courier New" panose="02070309020205020404" pitchFamily="49" charset="0"/>
              <a:buChar char="o"/>
              <a:defRPr sz="1000"/>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marL="1371600" indent="0">
              <a:buNone/>
              <a:defRPr sz="1000"/>
            </a:lvl4pPr>
            <a:lvl5pPr marL="1828800" indent="0">
              <a:buNone/>
              <a:defRPr sz="1000"/>
            </a:lvl5pPr>
          </a:lstStyle>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p:txBody>
      </p:sp>
      <p:sp>
        <p:nvSpPr>
          <p:cNvPr id="12"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1"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478977558"/>
      </p:ext>
    </p:extLst>
  </p:cSld>
  <p:clrMapOvr>
    <a:masterClrMapping/>
  </p:clrMapOvr>
  <p:extLst>
    <p:ext uri="{DCECCB84-F9BA-43D5-87BE-67443E8EF086}">
      <p15:sldGuideLst xmlns:p15="http://schemas.microsoft.com/office/powerpoint/2012/main">
        <p15:guide id="1" orient="horz" pos="1434">
          <p15:clr>
            <a:srgbClr val="FBAE40"/>
          </p15:clr>
        </p15:guide>
        <p15:guide id="2" pos="288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układ niestandardowy">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4"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26983776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zieci">
    <p:spTree>
      <p:nvGrpSpPr>
        <p:cNvPr id="1" name=""/>
        <p:cNvGrpSpPr/>
        <p:nvPr/>
      </p:nvGrpSpPr>
      <p:grpSpPr>
        <a:xfrm>
          <a:off x="0" y="0"/>
          <a:ext cx="0" cy="0"/>
          <a:chOff x="0" y="0"/>
          <a:chExt cx="0" cy="0"/>
        </a:xfrm>
      </p:grpSpPr>
      <p:sp>
        <p:nvSpPr>
          <p:cNvPr id="49"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cxnSp>
        <p:nvCxnSpPr>
          <p:cNvPr id="11"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120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 kolumna tekstu">
    <p:spTree>
      <p:nvGrpSpPr>
        <p:cNvPr id="1" name=""/>
        <p:cNvGrpSpPr/>
        <p:nvPr/>
      </p:nvGrpSpPr>
      <p:grpSpPr>
        <a:xfrm>
          <a:off x="0" y="0"/>
          <a:ext cx="0" cy="0"/>
          <a:chOff x="0" y="0"/>
          <a:chExt cx="0" cy="0"/>
        </a:xfrm>
      </p:grpSpPr>
      <p:sp>
        <p:nvSpPr>
          <p:cNvPr id="59" name="Symbol zastępczy tekstu 58"/>
          <p:cNvSpPr>
            <a:spLocks noGrp="1"/>
          </p:cNvSpPr>
          <p:nvPr>
            <p:ph type="body" sz="quarter" idx="10" hasCustomPrompt="1"/>
          </p:nvPr>
        </p:nvSpPr>
        <p:spPr>
          <a:xfrm>
            <a:off x="323850" y="908050"/>
            <a:ext cx="4103688" cy="4752976"/>
          </a:xfrm>
          <a:prstGeom prst="rect">
            <a:avLst/>
          </a:prstGeom>
        </p:spPr>
        <p:txBody>
          <a:bodyPr/>
          <a:lstStyle>
            <a:lvl1pPr marL="171450" marR="0" indent="-171450" algn="just" defTabSz="914400" rtl="0" eaLnBrk="1" fontAlgn="auto" latinLnBrk="0" hangingPunct="1">
              <a:lnSpc>
                <a:spcPct val="114000"/>
              </a:lnSpc>
              <a:spcBef>
                <a:spcPts val="0"/>
              </a:spcBef>
              <a:spcAft>
                <a:spcPts val="0"/>
              </a:spcAft>
              <a:buClrTx/>
              <a:buSzTx/>
              <a:buFont typeface="Courier New" panose="02070309020205020404" pitchFamily="49" charset="0"/>
              <a:buChar char="o"/>
              <a:tabLst/>
              <a:defRPr lang="pl-PL" sz="1000" b="0" i="0" smtClean="0">
                <a:solidFill>
                  <a:srgbClr val="595959"/>
                </a:solidFill>
                <a:effectLst/>
                <a:latin typeface="+mj-lt"/>
              </a:defRPr>
            </a:lvl1pPr>
            <a:lvl2pPr marL="571500" marR="0" indent="0" algn="just" defTabSz="914400" rtl="0" eaLnBrk="1" fontAlgn="auto" latinLnBrk="0" hangingPunct="1">
              <a:lnSpc>
                <a:spcPct val="114000"/>
              </a:lnSpc>
              <a:spcBef>
                <a:spcPts val="0"/>
              </a:spcBef>
              <a:spcAft>
                <a:spcPts val="0"/>
              </a:spcAft>
              <a:buClrTx/>
              <a:buSzTx/>
              <a:buFont typeface="Wingdings" panose="05000000000000000000" pitchFamily="2" charset="2"/>
              <a:buNone/>
              <a:tabLst/>
              <a:defRPr lang="pl-PL" sz="1000" kern="1200" dirty="0" smtClean="0">
                <a:solidFill>
                  <a:schemeClr val="tx1"/>
                </a:solidFill>
                <a:latin typeface="+mn-lt"/>
                <a:ea typeface="+mn-ea"/>
                <a:cs typeface="+mn-cs"/>
              </a:defRPr>
            </a:lvl2pPr>
            <a:lvl3pPr marL="1143000" indent="-228600">
              <a:buClr>
                <a:schemeClr val="tx1">
                  <a:lumMod val="60000"/>
                  <a:lumOff val="40000"/>
                </a:schemeClr>
              </a:buClr>
              <a:buFont typeface="Century Gothic" panose="020B0502020202020204" pitchFamily="34" charset="0"/>
              <a:buChar char="◦"/>
              <a:defRPr sz="1000"/>
            </a:lvl3pPr>
            <a:lvl4pPr>
              <a:defRPr sz="1000"/>
            </a:lvl4pPr>
            <a:lvl5pPr>
              <a:defRPr sz="1000"/>
            </a:lvl5pPr>
          </a:lstStyle>
          <a:p>
            <a:pPr lvl="0"/>
            <a:r>
              <a:rPr lang="pl-PL"/>
              <a:t>Stosuj, gdy tekst jest najważniejszy, a obrazek pełni rolę ozdobnika/ilustracji.</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lvl="2"/>
            <a:r>
              <a:rPr lang="pl-PL"/>
              <a:t>Trzeci poziom</a:t>
            </a:r>
          </a:p>
          <a:p>
            <a:pPr lvl="2"/>
            <a:endParaRPr lang="pl-PL"/>
          </a:p>
          <a:p>
            <a:pPr lvl="0"/>
            <a:endParaRPr lang="pl-PL"/>
          </a:p>
          <a:p>
            <a:pPr marL="742950" marR="0" lvl="1" indent="-171450" algn="just" defTabSz="914400" rtl="0" eaLnBrk="1" fontAlgn="auto" latinLnBrk="0" hangingPunct="1">
              <a:lnSpc>
                <a:spcPct val="114000"/>
              </a:lnSpc>
              <a:spcBef>
                <a:spcPts val="0"/>
              </a:spcBef>
              <a:spcAft>
                <a:spcPts val="0"/>
              </a:spcAft>
              <a:buClrTx/>
              <a:buSzTx/>
              <a:buFont typeface="Courier New" panose="02070309020205020404" pitchFamily="49" charset="0"/>
              <a:buChar char="o"/>
              <a:tabLst/>
              <a:defRPr/>
            </a:pPr>
            <a:endParaRPr lang="pl-PL"/>
          </a:p>
          <a:p>
            <a:pPr lvl="0"/>
            <a:endParaRPr lang="pl-PL"/>
          </a:p>
          <a:p>
            <a:pPr lvl="0"/>
            <a:endParaRPr lang="pl-PL"/>
          </a:p>
        </p:txBody>
      </p:sp>
      <p:cxnSp>
        <p:nvCxnSpPr>
          <p:cNvPr id="64"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
        <p:nvSpPr>
          <p:cNvPr id="51" name="Symbol zastępczy tekstu 49"/>
          <p:cNvSpPr>
            <a:spLocks noGrp="1"/>
          </p:cNvSpPr>
          <p:nvPr>
            <p:ph type="body" sz="quarter" idx="11"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49"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292000753"/>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usty slajd">
    <p:spTree>
      <p:nvGrpSpPr>
        <p:cNvPr id="1" name=""/>
        <p:cNvGrpSpPr/>
        <p:nvPr/>
      </p:nvGrpSpPr>
      <p:grpSpPr>
        <a:xfrm>
          <a:off x="0" y="0"/>
          <a:ext cx="0" cy="0"/>
          <a:chOff x="0" y="0"/>
          <a:chExt cx="0" cy="0"/>
        </a:xfrm>
      </p:grpSpPr>
      <p:sp>
        <p:nvSpPr>
          <p:cNvPr id="3" name="Prostokąt 2"/>
          <p:cNvSpPr/>
          <p:nvPr userDrawn="1"/>
        </p:nvSpPr>
        <p:spPr>
          <a:xfrm>
            <a:off x="176841" y="116632"/>
            <a:ext cx="8790317"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solidFill>
                <a:prstClr val="white"/>
              </a:solidFill>
            </a:endParaRPr>
          </a:p>
        </p:txBody>
      </p:sp>
    </p:spTree>
    <p:extLst>
      <p:ext uri="{BB962C8B-B14F-4D97-AF65-F5344CB8AC3E}">
        <p14:creationId xmlns:p14="http://schemas.microsoft.com/office/powerpoint/2010/main" val="29010877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strona koncowa_jasny">
    <p:spTree>
      <p:nvGrpSpPr>
        <p:cNvPr id="1" name=""/>
        <p:cNvGrpSpPr/>
        <p:nvPr/>
      </p:nvGrpSpPr>
      <p:grpSpPr>
        <a:xfrm>
          <a:off x="0" y="0"/>
          <a:ext cx="0" cy="0"/>
          <a:chOff x="0" y="0"/>
          <a:chExt cx="0" cy="0"/>
        </a:xfrm>
      </p:grpSpPr>
      <p:grpSp>
        <p:nvGrpSpPr>
          <p:cNvPr id="41" name="Grupa 40"/>
          <p:cNvGrpSpPr/>
          <p:nvPr userDrawn="1"/>
        </p:nvGrpSpPr>
        <p:grpSpPr>
          <a:xfrm>
            <a:off x="611560" y="5517232"/>
            <a:ext cx="709945" cy="792088"/>
            <a:chOff x="3951130" y="2132856"/>
            <a:chExt cx="2298915" cy="2564904"/>
          </a:xfrm>
        </p:grpSpPr>
        <p:sp>
          <p:nvSpPr>
            <p:cNvPr id="42" name="Freeform 164"/>
            <p:cNvSpPr>
              <a:spLocks noEditPoints="1"/>
            </p:cNvSpPr>
            <p:nvPr/>
          </p:nvSpPr>
          <p:spPr bwMode="auto">
            <a:xfrm>
              <a:off x="4744350" y="3897415"/>
              <a:ext cx="112215" cy="179306"/>
            </a:xfrm>
            <a:custGeom>
              <a:avLst/>
              <a:gdLst>
                <a:gd name="T0" fmla="*/ 198 w 567"/>
                <a:gd name="T1" fmla="*/ 547 h 906"/>
                <a:gd name="T2" fmla="*/ 109 w 567"/>
                <a:gd name="T3" fmla="*/ 881 h 906"/>
                <a:gd name="T4" fmla="*/ 107 w 567"/>
                <a:gd name="T5" fmla="*/ 890 h 906"/>
                <a:gd name="T6" fmla="*/ 100 w 567"/>
                <a:gd name="T7" fmla="*/ 901 h 906"/>
                <a:gd name="T8" fmla="*/ 87 w 567"/>
                <a:gd name="T9" fmla="*/ 906 h 906"/>
                <a:gd name="T10" fmla="*/ 17 w 567"/>
                <a:gd name="T11" fmla="*/ 905 h 906"/>
                <a:gd name="T12" fmla="*/ 6 w 567"/>
                <a:gd name="T13" fmla="*/ 898 h 906"/>
                <a:gd name="T14" fmla="*/ 0 w 567"/>
                <a:gd name="T15" fmla="*/ 886 h 906"/>
                <a:gd name="T16" fmla="*/ 0 w 567"/>
                <a:gd name="T17" fmla="*/ 40 h 906"/>
                <a:gd name="T18" fmla="*/ 4 w 567"/>
                <a:gd name="T19" fmla="*/ 24 h 906"/>
                <a:gd name="T20" fmla="*/ 16 w 567"/>
                <a:gd name="T21" fmla="*/ 13 h 906"/>
                <a:gd name="T22" fmla="*/ 29 w 567"/>
                <a:gd name="T23" fmla="*/ 10 h 906"/>
                <a:gd name="T24" fmla="*/ 175 w 567"/>
                <a:gd name="T25" fmla="*/ 1 h 906"/>
                <a:gd name="T26" fmla="*/ 265 w 567"/>
                <a:gd name="T27" fmla="*/ 1 h 906"/>
                <a:gd name="T28" fmla="*/ 365 w 567"/>
                <a:gd name="T29" fmla="*/ 13 h 906"/>
                <a:gd name="T30" fmla="*/ 435 w 567"/>
                <a:gd name="T31" fmla="*/ 38 h 906"/>
                <a:gd name="T32" fmla="*/ 471 w 567"/>
                <a:gd name="T33" fmla="*/ 58 h 906"/>
                <a:gd name="T34" fmla="*/ 502 w 567"/>
                <a:gd name="T35" fmla="*/ 83 h 906"/>
                <a:gd name="T36" fmla="*/ 528 w 567"/>
                <a:gd name="T37" fmla="*/ 116 h 906"/>
                <a:gd name="T38" fmla="*/ 547 w 567"/>
                <a:gd name="T39" fmla="*/ 152 h 906"/>
                <a:gd name="T40" fmla="*/ 561 w 567"/>
                <a:gd name="T41" fmla="*/ 195 h 906"/>
                <a:gd name="T42" fmla="*/ 567 w 567"/>
                <a:gd name="T43" fmla="*/ 244 h 906"/>
                <a:gd name="T44" fmla="*/ 567 w 567"/>
                <a:gd name="T45" fmla="*/ 277 h 906"/>
                <a:gd name="T46" fmla="*/ 563 w 567"/>
                <a:gd name="T47" fmla="*/ 331 h 906"/>
                <a:gd name="T48" fmla="*/ 553 w 567"/>
                <a:gd name="T49" fmla="*/ 377 h 906"/>
                <a:gd name="T50" fmla="*/ 536 w 567"/>
                <a:gd name="T51" fmla="*/ 417 h 906"/>
                <a:gd name="T52" fmla="*/ 511 w 567"/>
                <a:gd name="T53" fmla="*/ 452 h 906"/>
                <a:gd name="T54" fmla="*/ 483 w 567"/>
                <a:gd name="T55" fmla="*/ 480 h 906"/>
                <a:gd name="T56" fmla="*/ 447 w 567"/>
                <a:gd name="T57" fmla="*/ 503 h 906"/>
                <a:gd name="T58" fmla="*/ 394 w 567"/>
                <a:gd name="T59" fmla="*/ 526 h 906"/>
                <a:gd name="T60" fmla="*/ 299 w 567"/>
                <a:gd name="T61" fmla="*/ 544 h 906"/>
                <a:gd name="T62" fmla="*/ 229 w 567"/>
                <a:gd name="T63" fmla="*/ 548 h 906"/>
                <a:gd name="T64" fmla="*/ 456 w 567"/>
                <a:gd name="T65" fmla="*/ 239 h 906"/>
                <a:gd name="T66" fmla="*/ 444 w 567"/>
                <a:gd name="T67" fmla="*/ 184 h 906"/>
                <a:gd name="T68" fmla="*/ 415 w 567"/>
                <a:gd name="T69" fmla="*/ 143 h 906"/>
                <a:gd name="T70" fmla="*/ 369 w 567"/>
                <a:gd name="T71" fmla="*/ 114 h 906"/>
                <a:gd name="T72" fmla="*/ 308 w 567"/>
                <a:gd name="T73" fmla="*/ 98 h 906"/>
                <a:gd name="T74" fmla="*/ 229 w 567"/>
                <a:gd name="T75" fmla="*/ 93 h 906"/>
                <a:gd name="T76" fmla="*/ 109 w 567"/>
                <a:gd name="T77" fmla="*/ 97 h 906"/>
                <a:gd name="T78" fmla="*/ 167 w 567"/>
                <a:gd name="T79" fmla="*/ 454 h 906"/>
                <a:gd name="T80" fmla="*/ 229 w 567"/>
                <a:gd name="T81" fmla="*/ 456 h 906"/>
                <a:gd name="T82" fmla="*/ 312 w 567"/>
                <a:gd name="T83" fmla="*/ 450 h 906"/>
                <a:gd name="T84" fmla="*/ 374 w 567"/>
                <a:gd name="T85" fmla="*/ 433 h 906"/>
                <a:gd name="T86" fmla="*/ 417 w 567"/>
                <a:gd name="T87" fmla="*/ 402 h 906"/>
                <a:gd name="T88" fmla="*/ 445 w 567"/>
                <a:gd name="T89" fmla="*/ 359 h 906"/>
                <a:gd name="T90" fmla="*/ 456 w 567"/>
                <a:gd name="T91" fmla="*/ 30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7" h="906">
                  <a:moveTo>
                    <a:pt x="229" y="548"/>
                  </a:moveTo>
                  <a:lnTo>
                    <a:pt x="229" y="548"/>
                  </a:lnTo>
                  <a:lnTo>
                    <a:pt x="198" y="547"/>
                  </a:lnTo>
                  <a:lnTo>
                    <a:pt x="166" y="546"/>
                  </a:lnTo>
                  <a:lnTo>
                    <a:pt x="109" y="542"/>
                  </a:lnTo>
                  <a:lnTo>
                    <a:pt x="109" y="881"/>
                  </a:lnTo>
                  <a:lnTo>
                    <a:pt x="109" y="881"/>
                  </a:lnTo>
                  <a:lnTo>
                    <a:pt x="108" y="885"/>
                  </a:lnTo>
                  <a:lnTo>
                    <a:pt x="107" y="890"/>
                  </a:lnTo>
                  <a:lnTo>
                    <a:pt x="105" y="894"/>
                  </a:lnTo>
                  <a:lnTo>
                    <a:pt x="102" y="898"/>
                  </a:lnTo>
                  <a:lnTo>
                    <a:pt x="100" y="901"/>
                  </a:lnTo>
                  <a:lnTo>
                    <a:pt x="95" y="904"/>
                  </a:lnTo>
                  <a:lnTo>
                    <a:pt x="92" y="905"/>
                  </a:lnTo>
                  <a:lnTo>
                    <a:pt x="87" y="906"/>
                  </a:lnTo>
                  <a:lnTo>
                    <a:pt x="22" y="906"/>
                  </a:lnTo>
                  <a:lnTo>
                    <a:pt x="22" y="906"/>
                  </a:lnTo>
                  <a:lnTo>
                    <a:pt x="17" y="905"/>
                  </a:lnTo>
                  <a:lnTo>
                    <a:pt x="12" y="904"/>
                  </a:lnTo>
                  <a:lnTo>
                    <a:pt x="9" y="901"/>
                  </a:lnTo>
                  <a:lnTo>
                    <a:pt x="6" y="898"/>
                  </a:lnTo>
                  <a:lnTo>
                    <a:pt x="3" y="894"/>
                  </a:lnTo>
                  <a:lnTo>
                    <a:pt x="1" y="891"/>
                  </a:lnTo>
                  <a:lnTo>
                    <a:pt x="0" y="886"/>
                  </a:lnTo>
                  <a:lnTo>
                    <a:pt x="0" y="881"/>
                  </a:lnTo>
                  <a:lnTo>
                    <a:pt x="0" y="40"/>
                  </a:lnTo>
                  <a:lnTo>
                    <a:pt x="0" y="40"/>
                  </a:lnTo>
                  <a:lnTo>
                    <a:pt x="0" y="34"/>
                  </a:lnTo>
                  <a:lnTo>
                    <a:pt x="2" y="28"/>
                  </a:lnTo>
                  <a:lnTo>
                    <a:pt x="4" y="24"/>
                  </a:lnTo>
                  <a:lnTo>
                    <a:pt x="8" y="19"/>
                  </a:lnTo>
                  <a:lnTo>
                    <a:pt x="11" y="16"/>
                  </a:lnTo>
                  <a:lnTo>
                    <a:pt x="16" y="13"/>
                  </a:lnTo>
                  <a:lnTo>
                    <a:pt x="22" y="11"/>
                  </a:lnTo>
                  <a:lnTo>
                    <a:pt x="29" y="10"/>
                  </a:lnTo>
                  <a:lnTo>
                    <a:pt x="29" y="10"/>
                  </a:lnTo>
                  <a:lnTo>
                    <a:pt x="72" y="5"/>
                  </a:lnTo>
                  <a:lnTo>
                    <a:pt x="123" y="2"/>
                  </a:lnTo>
                  <a:lnTo>
                    <a:pt x="175" y="1"/>
                  </a:lnTo>
                  <a:lnTo>
                    <a:pt x="229" y="0"/>
                  </a:lnTo>
                  <a:lnTo>
                    <a:pt x="229" y="0"/>
                  </a:lnTo>
                  <a:lnTo>
                    <a:pt x="265" y="1"/>
                  </a:lnTo>
                  <a:lnTo>
                    <a:pt x="299" y="3"/>
                  </a:lnTo>
                  <a:lnTo>
                    <a:pt x="333" y="8"/>
                  </a:lnTo>
                  <a:lnTo>
                    <a:pt x="365" y="13"/>
                  </a:lnTo>
                  <a:lnTo>
                    <a:pt x="394" y="21"/>
                  </a:lnTo>
                  <a:lnTo>
                    <a:pt x="422" y="32"/>
                  </a:lnTo>
                  <a:lnTo>
                    <a:pt x="435" y="38"/>
                  </a:lnTo>
                  <a:lnTo>
                    <a:pt x="447" y="43"/>
                  </a:lnTo>
                  <a:lnTo>
                    <a:pt x="460" y="50"/>
                  </a:lnTo>
                  <a:lnTo>
                    <a:pt x="471" y="58"/>
                  </a:lnTo>
                  <a:lnTo>
                    <a:pt x="483" y="66"/>
                  </a:lnTo>
                  <a:lnTo>
                    <a:pt x="493" y="74"/>
                  </a:lnTo>
                  <a:lnTo>
                    <a:pt x="502" y="83"/>
                  </a:lnTo>
                  <a:lnTo>
                    <a:pt x="511" y="94"/>
                  </a:lnTo>
                  <a:lnTo>
                    <a:pt x="521" y="104"/>
                  </a:lnTo>
                  <a:lnTo>
                    <a:pt x="528" y="116"/>
                  </a:lnTo>
                  <a:lnTo>
                    <a:pt x="536" y="127"/>
                  </a:lnTo>
                  <a:lnTo>
                    <a:pt x="541" y="138"/>
                  </a:lnTo>
                  <a:lnTo>
                    <a:pt x="547" y="152"/>
                  </a:lnTo>
                  <a:lnTo>
                    <a:pt x="553" y="166"/>
                  </a:lnTo>
                  <a:lnTo>
                    <a:pt x="557" y="180"/>
                  </a:lnTo>
                  <a:lnTo>
                    <a:pt x="561" y="195"/>
                  </a:lnTo>
                  <a:lnTo>
                    <a:pt x="563" y="211"/>
                  </a:lnTo>
                  <a:lnTo>
                    <a:pt x="565" y="227"/>
                  </a:lnTo>
                  <a:lnTo>
                    <a:pt x="567" y="244"/>
                  </a:lnTo>
                  <a:lnTo>
                    <a:pt x="567" y="262"/>
                  </a:lnTo>
                  <a:lnTo>
                    <a:pt x="567" y="277"/>
                  </a:lnTo>
                  <a:lnTo>
                    <a:pt x="567" y="277"/>
                  </a:lnTo>
                  <a:lnTo>
                    <a:pt x="567" y="296"/>
                  </a:lnTo>
                  <a:lnTo>
                    <a:pt x="565" y="314"/>
                  </a:lnTo>
                  <a:lnTo>
                    <a:pt x="563" y="331"/>
                  </a:lnTo>
                  <a:lnTo>
                    <a:pt x="561" y="347"/>
                  </a:lnTo>
                  <a:lnTo>
                    <a:pt x="557" y="362"/>
                  </a:lnTo>
                  <a:lnTo>
                    <a:pt x="553" y="377"/>
                  </a:lnTo>
                  <a:lnTo>
                    <a:pt x="547" y="392"/>
                  </a:lnTo>
                  <a:lnTo>
                    <a:pt x="541" y="405"/>
                  </a:lnTo>
                  <a:lnTo>
                    <a:pt x="536" y="417"/>
                  </a:lnTo>
                  <a:lnTo>
                    <a:pt x="528" y="430"/>
                  </a:lnTo>
                  <a:lnTo>
                    <a:pt x="521" y="441"/>
                  </a:lnTo>
                  <a:lnTo>
                    <a:pt x="511" y="452"/>
                  </a:lnTo>
                  <a:lnTo>
                    <a:pt x="502" y="462"/>
                  </a:lnTo>
                  <a:lnTo>
                    <a:pt x="493" y="471"/>
                  </a:lnTo>
                  <a:lnTo>
                    <a:pt x="483" y="480"/>
                  </a:lnTo>
                  <a:lnTo>
                    <a:pt x="471" y="488"/>
                  </a:lnTo>
                  <a:lnTo>
                    <a:pt x="460" y="496"/>
                  </a:lnTo>
                  <a:lnTo>
                    <a:pt x="447" y="503"/>
                  </a:lnTo>
                  <a:lnTo>
                    <a:pt x="435" y="510"/>
                  </a:lnTo>
                  <a:lnTo>
                    <a:pt x="422" y="516"/>
                  </a:lnTo>
                  <a:lnTo>
                    <a:pt x="394" y="526"/>
                  </a:lnTo>
                  <a:lnTo>
                    <a:pt x="365" y="534"/>
                  </a:lnTo>
                  <a:lnTo>
                    <a:pt x="333" y="540"/>
                  </a:lnTo>
                  <a:lnTo>
                    <a:pt x="299" y="544"/>
                  </a:lnTo>
                  <a:lnTo>
                    <a:pt x="265" y="547"/>
                  </a:lnTo>
                  <a:lnTo>
                    <a:pt x="229" y="548"/>
                  </a:lnTo>
                  <a:lnTo>
                    <a:pt x="229" y="548"/>
                  </a:lnTo>
                  <a:close/>
                  <a:moveTo>
                    <a:pt x="458" y="262"/>
                  </a:moveTo>
                  <a:lnTo>
                    <a:pt x="458" y="262"/>
                  </a:lnTo>
                  <a:lnTo>
                    <a:pt x="456" y="239"/>
                  </a:lnTo>
                  <a:lnTo>
                    <a:pt x="454" y="220"/>
                  </a:lnTo>
                  <a:lnTo>
                    <a:pt x="450" y="202"/>
                  </a:lnTo>
                  <a:lnTo>
                    <a:pt x="444" y="184"/>
                  </a:lnTo>
                  <a:lnTo>
                    <a:pt x="436" y="168"/>
                  </a:lnTo>
                  <a:lnTo>
                    <a:pt x="427" y="155"/>
                  </a:lnTo>
                  <a:lnTo>
                    <a:pt x="415" y="143"/>
                  </a:lnTo>
                  <a:lnTo>
                    <a:pt x="401" y="132"/>
                  </a:lnTo>
                  <a:lnTo>
                    <a:pt x="386" y="122"/>
                  </a:lnTo>
                  <a:lnTo>
                    <a:pt x="369" y="114"/>
                  </a:lnTo>
                  <a:lnTo>
                    <a:pt x="351" y="107"/>
                  </a:lnTo>
                  <a:lnTo>
                    <a:pt x="330" y="102"/>
                  </a:lnTo>
                  <a:lnTo>
                    <a:pt x="308" y="98"/>
                  </a:lnTo>
                  <a:lnTo>
                    <a:pt x="283" y="95"/>
                  </a:lnTo>
                  <a:lnTo>
                    <a:pt x="257" y="94"/>
                  </a:lnTo>
                  <a:lnTo>
                    <a:pt x="229" y="93"/>
                  </a:lnTo>
                  <a:lnTo>
                    <a:pt x="229" y="93"/>
                  </a:lnTo>
                  <a:lnTo>
                    <a:pt x="165" y="95"/>
                  </a:lnTo>
                  <a:lnTo>
                    <a:pt x="109" y="97"/>
                  </a:lnTo>
                  <a:lnTo>
                    <a:pt x="109" y="452"/>
                  </a:lnTo>
                  <a:lnTo>
                    <a:pt x="109" y="452"/>
                  </a:lnTo>
                  <a:lnTo>
                    <a:pt x="167" y="454"/>
                  </a:lnTo>
                  <a:lnTo>
                    <a:pt x="201" y="456"/>
                  </a:lnTo>
                  <a:lnTo>
                    <a:pt x="229" y="456"/>
                  </a:lnTo>
                  <a:lnTo>
                    <a:pt x="229" y="456"/>
                  </a:lnTo>
                  <a:lnTo>
                    <a:pt x="259" y="456"/>
                  </a:lnTo>
                  <a:lnTo>
                    <a:pt x="287" y="454"/>
                  </a:lnTo>
                  <a:lnTo>
                    <a:pt x="312" y="450"/>
                  </a:lnTo>
                  <a:lnTo>
                    <a:pt x="335" y="446"/>
                  </a:lnTo>
                  <a:lnTo>
                    <a:pt x="355" y="440"/>
                  </a:lnTo>
                  <a:lnTo>
                    <a:pt x="374" y="433"/>
                  </a:lnTo>
                  <a:lnTo>
                    <a:pt x="391" y="424"/>
                  </a:lnTo>
                  <a:lnTo>
                    <a:pt x="405" y="414"/>
                  </a:lnTo>
                  <a:lnTo>
                    <a:pt x="417" y="402"/>
                  </a:lnTo>
                  <a:lnTo>
                    <a:pt x="429" y="390"/>
                  </a:lnTo>
                  <a:lnTo>
                    <a:pt x="438" y="375"/>
                  </a:lnTo>
                  <a:lnTo>
                    <a:pt x="445" y="359"/>
                  </a:lnTo>
                  <a:lnTo>
                    <a:pt x="451" y="340"/>
                  </a:lnTo>
                  <a:lnTo>
                    <a:pt x="454" y="321"/>
                  </a:lnTo>
                  <a:lnTo>
                    <a:pt x="456" y="300"/>
                  </a:lnTo>
                  <a:lnTo>
                    <a:pt x="458" y="277"/>
                  </a:lnTo>
                  <a:lnTo>
                    <a:pt x="458" y="2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3" name="Freeform 165"/>
            <p:cNvSpPr>
              <a:spLocks noEditPoints="1"/>
            </p:cNvSpPr>
            <p:nvPr/>
          </p:nvSpPr>
          <p:spPr bwMode="auto">
            <a:xfrm>
              <a:off x="4873190" y="3943726"/>
              <a:ext cx="96778" cy="134776"/>
            </a:xfrm>
            <a:custGeom>
              <a:avLst/>
              <a:gdLst>
                <a:gd name="T0" fmla="*/ 408 w 487"/>
                <a:gd name="T1" fmla="*/ 673 h 681"/>
                <a:gd name="T2" fmla="*/ 394 w 487"/>
                <a:gd name="T3" fmla="*/ 668 h 681"/>
                <a:gd name="T4" fmla="*/ 385 w 487"/>
                <a:gd name="T5" fmla="*/ 658 h 681"/>
                <a:gd name="T6" fmla="*/ 382 w 487"/>
                <a:gd name="T7" fmla="*/ 621 h 681"/>
                <a:gd name="T8" fmla="*/ 339 w 487"/>
                <a:gd name="T9" fmla="*/ 645 h 681"/>
                <a:gd name="T10" fmla="*/ 270 w 487"/>
                <a:gd name="T11" fmla="*/ 671 h 681"/>
                <a:gd name="T12" fmla="*/ 197 w 487"/>
                <a:gd name="T13" fmla="*/ 681 h 681"/>
                <a:gd name="T14" fmla="*/ 159 w 487"/>
                <a:gd name="T15" fmla="*/ 679 h 681"/>
                <a:gd name="T16" fmla="*/ 106 w 487"/>
                <a:gd name="T17" fmla="*/ 666 h 681"/>
                <a:gd name="T18" fmla="*/ 60 w 487"/>
                <a:gd name="T19" fmla="*/ 640 h 681"/>
                <a:gd name="T20" fmla="*/ 26 w 487"/>
                <a:gd name="T21" fmla="*/ 597 h 681"/>
                <a:gd name="T22" fmla="*/ 5 w 487"/>
                <a:gd name="T23" fmla="*/ 537 h 681"/>
                <a:gd name="T24" fmla="*/ 0 w 487"/>
                <a:gd name="T25" fmla="*/ 471 h 681"/>
                <a:gd name="T26" fmla="*/ 4 w 487"/>
                <a:gd name="T27" fmla="*/ 425 h 681"/>
                <a:gd name="T28" fmla="*/ 24 w 487"/>
                <a:gd name="T29" fmla="*/ 368 h 681"/>
                <a:gd name="T30" fmla="*/ 42 w 487"/>
                <a:gd name="T31" fmla="*/ 344 h 681"/>
                <a:gd name="T32" fmla="*/ 65 w 487"/>
                <a:gd name="T33" fmla="*/ 324 h 681"/>
                <a:gd name="T34" fmla="*/ 129 w 487"/>
                <a:gd name="T35" fmla="*/ 294 h 681"/>
                <a:gd name="T36" fmla="*/ 217 w 487"/>
                <a:gd name="T37" fmla="*/ 278 h 681"/>
                <a:gd name="T38" fmla="*/ 380 w 487"/>
                <a:gd name="T39" fmla="*/ 275 h 681"/>
                <a:gd name="T40" fmla="*/ 380 w 487"/>
                <a:gd name="T41" fmla="*/ 208 h 681"/>
                <a:gd name="T42" fmla="*/ 373 w 487"/>
                <a:gd name="T43" fmla="*/ 162 h 681"/>
                <a:gd name="T44" fmla="*/ 358 w 487"/>
                <a:gd name="T45" fmla="*/ 129 h 681"/>
                <a:gd name="T46" fmla="*/ 333 w 487"/>
                <a:gd name="T47" fmla="*/ 107 h 681"/>
                <a:gd name="T48" fmla="*/ 299 w 487"/>
                <a:gd name="T49" fmla="*/ 95 h 681"/>
                <a:gd name="T50" fmla="*/ 252 w 487"/>
                <a:gd name="T51" fmla="*/ 90 h 681"/>
                <a:gd name="T52" fmla="*/ 147 w 487"/>
                <a:gd name="T53" fmla="*/ 94 h 681"/>
                <a:gd name="T54" fmla="*/ 67 w 487"/>
                <a:gd name="T55" fmla="*/ 100 h 681"/>
                <a:gd name="T56" fmla="*/ 52 w 487"/>
                <a:gd name="T57" fmla="*/ 99 h 681"/>
                <a:gd name="T58" fmla="*/ 43 w 487"/>
                <a:gd name="T59" fmla="*/ 94 h 681"/>
                <a:gd name="T60" fmla="*/ 38 w 487"/>
                <a:gd name="T61" fmla="*/ 81 h 681"/>
                <a:gd name="T62" fmla="*/ 39 w 487"/>
                <a:gd name="T63" fmla="*/ 34 h 681"/>
                <a:gd name="T64" fmla="*/ 45 w 487"/>
                <a:gd name="T65" fmla="*/ 22 h 681"/>
                <a:gd name="T66" fmla="*/ 65 w 487"/>
                <a:gd name="T67" fmla="*/ 16 h 681"/>
                <a:gd name="T68" fmla="*/ 146 w 487"/>
                <a:gd name="T69" fmla="*/ 4 h 681"/>
                <a:gd name="T70" fmla="*/ 252 w 487"/>
                <a:gd name="T71" fmla="*/ 0 h 681"/>
                <a:gd name="T72" fmla="*/ 310 w 487"/>
                <a:gd name="T73" fmla="*/ 4 h 681"/>
                <a:gd name="T74" fmla="*/ 380 w 487"/>
                <a:gd name="T75" fmla="*/ 24 h 681"/>
                <a:gd name="T76" fmla="*/ 432 w 487"/>
                <a:gd name="T77" fmla="*/ 60 h 681"/>
                <a:gd name="T78" fmla="*/ 466 w 487"/>
                <a:gd name="T79" fmla="*/ 111 h 681"/>
                <a:gd name="T80" fmla="*/ 483 w 487"/>
                <a:gd name="T81" fmla="*/ 176 h 681"/>
                <a:gd name="T82" fmla="*/ 487 w 487"/>
                <a:gd name="T83" fmla="*/ 648 h 681"/>
                <a:gd name="T84" fmla="*/ 484 w 487"/>
                <a:gd name="T85" fmla="*/ 658 h 681"/>
                <a:gd name="T86" fmla="*/ 476 w 487"/>
                <a:gd name="T87" fmla="*/ 668 h 681"/>
                <a:gd name="T88" fmla="*/ 463 w 487"/>
                <a:gd name="T89" fmla="*/ 673 h 681"/>
                <a:gd name="T90" fmla="*/ 291 w 487"/>
                <a:gd name="T91" fmla="*/ 352 h 681"/>
                <a:gd name="T92" fmla="*/ 241 w 487"/>
                <a:gd name="T93" fmla="*/ 353 h 681"/>
                <a:gd name="T94" fmla="*/ 184 w 487"/>
                <a:gd name="T95" fmla="*/ 361 h 681"/>
                <a:gd name="T96" fmla="*/ 144 w 487"/>
                <a:gd name="T97" fmla="*/ 378 h 681"/>
                <a:gd name="T98" fmla="*/ 120 w 487"/>
                <a:gd name="T99" fmla="*/ 404 h 681"/>
                <a:gd name="T100" fmla="*/ 108 w 487"/>
                <a:gd name="T101" fmla="*/ 440 h 681"/>
                <a:gd name="T102" fmla="*/ 106 w 487"/>
                <a:gd name="T103" fmla="*/ 484 h 681"/>
                <a:gd name="T104" fmla="*/ 108 w 487"/>
                <a:gd name="T105" fmla="*/ 513 h 681"/>
                <a:gd name="T106" fmla="*/ 119 w 487"/>
                <a:gd name="T107" fmla="*/ 548 h 681"/>
                <a:gd name="T108" fmla="*/ 136 w 487"/>
                <a:gd name="T109" fmla="*/ 572 h 681"/>
                <a:gd name="T110" fmla="*/ 161 w 487"/>
                <a:gd name="T111" fmla="*/ 586 h 681"/>
                <a:gd name="T112" fmla="*/ 193 w 487"/>
                <a:gd name="T113" fmla="*/ 593 h 681"/>
                <a:gd name="T114" fmla="*/ 238 w 487"/>
                <a:gd name="T115" fmla="*/ 593 h 681"/>
                <a:gd name="T116" fmla="*/ 299 w 487"/>
                <a:gd name="T117" fmla="*/ 581 h 681"/>
                <a:gd name="T118" fmla="*/ 359 w 487"/>
                <a:gd name="T119" fmla="*/ 55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681">
                  <a:moveTo>
                    <a:pt x="463" y="673"/>
                  </a:moveTo>
                  <a:lnTo>
                    <a:pt x="408" y="673"/>
                  </a:lnTo>
                  <a:lnTo>
                    <a:pt x="408" y="673"/>
                  </a:lnTo>
                  <a:lnTo>
                    <a:pt x="402" y="672"/>
                  </a:lnTo>
                  <a:lnTo>
                    <a:pt x="397" y="671"/>
                  </a:lnTo>
                  <a:lnTo>
                    <a:pt x="394" y="668"/>
                  </a:lnTo>
                  <a:lnTo>
                    <a:pt x="390" y="665"/>
                  </a:lnTo>
                  <a:lnTo>
                    <a:pt x="387" y="661"/>
                  </a:lnTo>
                  <a:lnTo>
                    <a:pt x="385" y="658"/>
                  </a:lnTo>
                  <a:lnTo>
                    <a:pt x="384" y="653"/>
                  </a:lnTo>
                  <a:lnTo>
                    <a:pt x="382" y="648"/>
                  </a:lnTo>
                  <a:lnTo>
                    <a:pt x="382" y="621"/>
                  </a:lnTo>
                  <a:lnTo>
                    <a:pt x="382" y="621"/>
                  </a:lnTo>
                  <a:lnTo>
                    <a:pt x="361" y="634"/>
                  </a:lnTo>
                  <a:lnTo>
                    <a:pt x="339" y="645"/>
                  </a:lnTo>
                  <a:lnTo>
                    <a:pt x="317" y="656"/>
                  </a:lnTo>
                  <a:lnTo>
                    <a:pt x="294" y="664"/>
                  </a:lnTo>
                  <a:lnTo>
                    <a:pt x="270" y="671"/>
                  </a:lnTo>
                  <a:lnTo>
                    <a:pt x="246" y="676"/>
                  </a:lnTo>
                  <a:lnTo>
                    <a:pt x="222" y="680"/>
                  </a:lnTo>
                  <a:lnTo>
                    <a:pt x="197" y="681"/>
                  </a:lnTo>
                  <a:lnTo>
                    <a:pt x="197" y="681"/>
                  </a:lnTo>
                  <a:lnTo>
                    <a:pt x="178" y="680"/>
                  </a:lnTo>
                  <a:lnTo>
                    <a:pt x="159" y="679"/>
                  </a:lnTo>
                  <a:lnTo>
                    <a:pt x="140" y="675"/>
                  </a:lnTo>
                  <a:lnTo>
                    <a:pt x="123" y="672"/>
                  </a:lnTo>
                  <a:lnTo>
                    <a:pt x="106" y="666"/>
                  </a:lnTo>
                  <a:lnTo>
                    <a:pt x="90" y="659"/>
                  </a:lnTo>
                  <a:lnTo>
                    <a:pt x="74" y="650"/>
                  </a:lnTo>
                  <a:lnTo>
                    <a:pt x="60" y="640"/>
                  </a:lnTo>
                  <a:lnTo>
                    <a:pt x="47" y="627"/>
                  </a:lnTo>
                  <a:lnTo>
                    <a:pt x="36" y="613"/>
                  </a:lnTo>
                  <a:lnTo>
                    <a:pt x="26" y="597"/>
                  </a:lnTo>
                  <a:lnTo>
                    <a:pt x="16" y="580"/>
                  </a:lnTo>
                  <a:lnTo>
                    <a:pt x="10" y="559"/>
                  </a:lnTo>
                  <a:lnTo>
                    <a:pt x="5" y="537"/>
                  </a:lnTo>
                  <a:lnTo>
                    <a:pt x="2" y="512"/>
                  </a:lnTo>
                  <a:lnTo>
                    <a:pt x="0" y="485"/>
                  </a:lnTo>
                  <a:lnTo>
                    <a:pt x="0" y="471"/>
                  </a:lnTo>
                  <a:lnTo>
                    <a:pt x="0" y="471"/>
                  </a:lnTo>
                  <a:lnTo>
                    <a:pt x="2" y="447"/>
                  </a:lnTo>
                  <a:lnTo>
                    <a:pt x="4" y="425"/>
                  </a:lnTo>
                  <a:lnTo>
                    <a:pt x="8" y="404"/>
                  </a:lnTo>
                  <a:lnTo>
                    <a:pt x="15" y="385"/>
                  </a:lnTo>
                  <a:lnTo>
                    <a:pt x="24" y="368"/>
                  </a:lnTo>
                  <a:lnTo>
                    <a:pt x="30" y="360"/>
                  </a:lnTo>
                  <a:lnTo>
                    <a:pt x="36" y="352"/>
                  </a:lnTo>
                  <a:lnTo>
                    <a:pt x="42" y="344"/>
                  </a:lnTo>
                  <a:lnTo>
                    <a:pt x="49" y="337"/>
                  </a:lnTo>
                  <a:lnTo>
                    <a:pt x="57" y="330"/>
                  </a:lnTo>
                  <a:lnTo>
                    <a:pt x="65" y="324"/>
                  </a:lnTo>
                  <a:lnTo>
                    <a:pt x="84" y="313"/>
                  </a:lnTo>
                  <a:lnTo>
                    <a:pt x="105" y="302"/>
                  </a:lnTo>
                  <a:lnTo>
                    <a:pt x="129" y="294"/>
                  </a:lnTo>
                  <a:lnTo>
                    <a:pt x="155" y="287"/>
                  </a:lnTo>
                  <a:lnTo>
                    <a:pt x="184" y="282"/>
                  </a:lnTo>
                  <a:lnTo>
                    <a:pt x="217" y="278"/>
                  </a:lnTo>
                  <a:lnTo>
                    <a:pt x="253" y="276"/>
                  </a:lnTo>
                  <a:lnTo>
                    <a:pt x="291" y="275"/>
                  </a:lnTo>
                  <a:lnTo>
                    <a:pt x="380" y="275"/>
                  </a:lnTo>
                  <a:lnTo>
                    <a:pt x="380" y="227"/>
                  </a:lnTo>
                  <a:lnTo>
                    <a:pt x="380" y="227"/>
                  </a:lnTo>
                  <a:lnTo>
                    <a:pt x="380" y="208"/>
                  </a:lnTo>
                  <a:lnTo>
                    <a:pt x="379" y="192"/>
                  </a:lnTo>
                  <a:lnTo>
                    <a:pt x="377" y="176"/>
                  </a:lnTo>
                  <a:lnTo>
                    <a:pt x="373" y="162"/>
                  </a:lnTo>
                  <a:lnTo>
                    <a:pt x="370" y="150"/>
                  </a:lnTo>
                  <a:lnTo>
                    <a:pt x="364" y="139"/>
                  </a:lnTo>
                  <a:lnTo>
                    <a:pt x="358" y="129"/>
                  </a:lnTo>
                  <a:lnTo>
                    <a:pt x="351" y="121"/>
                  </a:lnTo>
                  <a:lnTo>
                    <a:pt x="343" y="113"/>
                  </a:lnTo>
                  <a:lnTo>
                    <a:pt x="333" y="107"/>
                  </a:lnTo>
                  <a:lnTo>
                    <a:pt x="323" y="102"/>
                  </a:lnTo>
                  <a:lnTo>
                    <a:pt x="311" y="97"/>
                  </a:lnTo>
                  <a:lnTo>
                    <a:pt x="299" y="95"/>
                  </a:lnTo>
                  <a:lnTo>
                    <a:pt x="284" y="92"/>
                  </a:lnTo>
                  <a:lnTo>
                    <a:pt x="269" y="91"/>
                  </a:lnTo>
                  <a:lnTo>
                    <a:pt x="252" y="90"/>
                  </a:lnTo>
                  <a:lnTo>
                    <a:pt x="252" y="90"/>
                  </a:lnTo>
                  <a:lnTo>
                    <a:pt x="197" y="91"/>
                  </a:lnTo>
                  <a:lnTo>
                    <a:pt x="147" y="94"/>
                  </a:lnTo>
                  <a:lnTo>
                    <a:pt x="105" y="97"/>
                  </a:lnTo>
                  <a:lnTo>
                    <a:pt x="67" y="100"/>
                  </a:lnTo>
                  <a:lnTo>
                    <a:pt x="67" y="100"/>
                  </a:lnTo>
                  <a:lnTo>
                    <a:pt x="60" y="100"/>
                  </a:lnTo>
                  <a:lnTo>
                    <a:pt x="60" y="100"/>
                  </a:lnTo>
                  <a:lnTo>
                    <a:pt x="52" y="99"/>
                  </a:lnTo>
                  <a:lnTo>
                    <a:pt x="49" y="98"/>
                  </a:lnTo>
                  <a:lnTo>
                    <a:pt x="45" y="96"/>
                  </a:lnTo>
                  <a:lnTo>
                    <a:pt x="43" y="94"/>
                  </a:lnTo>
                  <a:lnTo>
                    <a:pt x="41" y="90"/>
                  </a:lnTo>
                  <a:lnTo>
                    <a:pt x="39" y="87"/>
                  </a:lnTo>
                  <a:lnTo>
                    <a:pt x="38" y="81"/>
                  </a:lnTo>
                  <a:lnTo>
                    <a:pt x="38" y="39"/>
                  </a:lnTo>
                  <a:lnTo>
                    <a:pt x="38" y="39"/>
                  </a:lnTo>
                  <a:lnTo>
                    <a:pt x="39" y="34"/>
                  </a:lnTo>
                  <a:lnTo>
                    <a:pt x="41" y="29"/>
                  </a:lnTo>
                  <a:lnTo>
                    <a:pt x="43" y="26"/>
                  </a:lnTo>
                  <a:lnTo>
                    <a:pt x="45" y="22"/>
                  </a:lnTo>
                  <a:lnTo>
                    <a:pt x="49" y="20"/>
                  </a:lnTo>
                  <a:lnTo>
                    <a:pt x="53" y="18"/>
                  </a:lnTo>
                  <a:lnTo>
                    <a:pt x="65" y="16"/>
                  </a:lnTo>
                  <a:lnTo>
                    <a:pt x="65" y="16"/>
                  </a:lnTo>
                  <a:lnTo>
                    <a:pt x="102" y="10"/>
                  </a:lnTo>
                  <a:lnTo>
                    <a:pt x="146" y="4"/>
                  </a:lnTo>
                  <a:lnTo>
                    <a:pt x="194" y="1"/>
                  </a:lnTo>
                  <a:lnTo>
                    <a:pt x="222" y="1"/>
                  </a:lnTo>
                  <a:lnTo>
                    <a:pt x="252" y="0"/>
                  </a:lnTo>
                  <a:lnTo>
                    <a:pt x="252" y="0"/>
                  </a:lnTo>
                  <a:lnTo>
                    <a:pt x="281" y="1"/>
                  </a:lnTo>
                  <a:lnTo>
                    <a:pt x="310" y="4"/>
                  </a:lnTo>
                  <a:lnTo>
                    <a:pt x="335" y="9"/>
                  </a:lnTo>
                  <a:lnTo>
                    <a:pt x="359" y="16"/>
                  </a:lnTo>
                  <a:lnTo>
                    <a:pt x="380" y="24"/>
                  </a:lnTo>
                  <a:lnTo>
                    <a:pt x="400" y="34"/>
                  </a:lnTo>
                  <a:lnTo>
                    <a:pt x="417" y="47"/>
                  </a:lnTo>
                  <a:lnTo>
                    <a:pt x="432" y="60"/>
                  </a:lnTo>
                  <a:lnTo>
                    <a:pt x="445" y="75"/>
                  </a:lnTo>
                  <a:lnTo>
                    <a:pt x="457" y="92"/>
                  </a:lnTo>
                  <a:lnTo>
                    <a:pt x="466" y="111"/>
                  </a:lnTo>
                  <a:lnTo>
                    <a:pt x="473" y="131"/>
                  </a:lnTo>
                  <a:lnTo>
                    <a:pt x="480" y="153"/>
                  </a:lnTo>
                  <a:lnTo>
                    <a:pt x="483" y="176"/>
                  </a:lnTo>
                  <a:lnTo>
                    <a:pt x="486" y="200"/>
                  </a:lnTo>
                  <a:lnTo>
                    <a:pt x="487" y="227"/>
                  </a:lnTo>
                  <a:lnTo>
                    <a:pt x="487" y="648"/>
                  </a:lnTo>
                  <a:lnTo>
                    <a:pt x="487" y="648"/>
                  </a:lnTo>
                  <a:lnTo>
                    <a:pt x="487" y="653"/>
                  </a:lnTo>
                  <a:lnTo>
                    <a:pt x="484" y="658"/>
                  </a:lnTo>
                  <a:lnTo>
                    <a:pt x="482" y="661"/>
                  </a:lnTo>
                  <a:lnTo>
                    <a:pt x="480" y="665"/>
                  </a:lnTo>
                  <a:lnTo>
                    <a:pt x="476" y="668"/>
                  </a:lnTo>
                  <a:lnTo>
                    <a:pt x="472" y="671"/>
                  </a:lnTo>
                  <a:lnTo>
                    <a:pt x="467" y="672"/>
                  </a:lnTo>
                  <a:lnTo>
                    <a:pt x="463" y="673"/>
                  </a:lnTo>
                  <a:lnTo>
                    <a:pt x="463" y="673"/>
                  </a:lnTo>
                  <a:close/>
                  <a:moveTo>
                    <a:pt x="380" y="352"/>
                  </a:moveTo>
                  <a:lnTo>
                    <a:pt x="291" y="352"/>
                  </a:lnTo>
                  <a:lnTo>
                    <a:pt x="291" y="352"/>
                  </a:lnTo>
                  <a:lnTo>
                    <a:pt x="265" y="352"/>
                  </a:lnTo>
                  <a:lnTo>
                    <a:pt x="241" y="353"/>
                  </a:lnTo>
                  <a:lnTo>
                    <a:pt x="219" y="355"/>
                  </a:lnTo>
                  <a:lnTo>
                    <a:pt x="201" y="357"/>
                  </a:lnTo>
                  <a:lnTo>
                    <a:pt x="184" y="361"/>
                  </a:lnTo>
                  <a:lnTo>
                    <a:pt x="169" y="365"/>
                  </a:lnTo>
                  <a:lnTo>
                    <a:pt x="155" y="371"/>
                  </a:lnTo>
                  <a:lnTo>
                    <a:pt x="144" y="378"/>
                  </a:lnTo>
                  <a:lnTo>
                    <a:pt x="135" y="386"/>
                  </a:lnTo>
                  <a:lnTo>
                    <a:pt x="127" y="394"/>
                  </a:lnTo>
                  <a:lnTo>
                    <a:pt x="120" y="404"/>
                  </a:lnTo>
                  <a:lnTo>
                    <a:pt x="115" y="415"/>
                  </a:lnTo>
                  <a:lnTo>
                    <a:pt x="111" y="426"/>
                  </a:lnTo>
                  <a:lnTo>
                    <a:pt x="108" y="440"/>
                  </a:lnTo>
                  <a:lnTo>
                    <a:pt x="107" y="454"/>
                  </a:lnTo>
                  <a:lnTo>
                    <a:pt x="106" y="470"/>
                  </a:lnTo>
                  <a:lnTo>
                    <a:pt x="106" y="484"/>
                  </a:lnTo>
                  <a:lnTo>
                    <a:pt x="106" y="484"/>
                  </a:lnTo>
                  <a:lnTo>
                    <a:pt x="107" y="500"/>
                  </a:lnTo>
                  <a:lnTo>
                    <a:pt x="108" y="513"/>
                  </a:lnTo>
                  <a:lnTo>
                    <a:pt x="111" y="526"/>
                  </a:lnTo>
                  <a:lnTo>
                    <a:pt x="114" y="537"/>
                  </a:lnTo>
                  <a:lnTo>
                    <a:pt x="119" y="548"/>
                  </a:lnTo>
                  <a:lnTo>
                    <a:pt x="123" y="557"/>
                  </a:lnTo>
                  <a:lnTo>
                    <a:pt x="129" y="565"/>
                  </a:lnTo>
                  <a:lnTo>
                    <a:pt x="136" y="572"/>
                  </a:lnTo>
                  <a:lnTo>
                    <a:pt x="144" y="578"/>
                  </a:lnTo>
                  <a:lnTo>
                    <a:pt x="152" y="582"/>
                  </a:lnTo>
                  <a:lnTo>
                    <a:pt x="161" y="586"/>
                  </a:lnTo>
                  <a:lnTo>
                    <a:pt x="170" y="589"/>
                  </a:lnTo>
                  <a:lnTo>
                    <a:pt x="182" y="591"/>
                  </a:lnTo>
                  <a:lnTo>
                    <a:pt x="193" y="593"/>
                  </a:lnTo>
                  <a:lnTo>
                    <a:pt x="217" y="594"/>
                  </a:lnTo>
                  <a:lnTo>
                    <a:pt x="217" y="594"/>
                  </a:lnTo>
                  <a:lnTo>
                    <a:pt x="238" y="593"/>
                  </a:lnTo>
                  <a:lnTo>
                    <a:pt x="258" y="590"/>
                  </a:lnTo>
                  <a:lnTo>
                    <a:pt x="278" y="587"/>
                  </a:lnTo>
                  <a:lnTo>
                    <a:pt x="299" y="581"/>
                  </a:lnTo>
                  <a:lnTo>
                    <a:pt x="318" y="574"/>
                  </a:lnTo>
                  <a:lnTo>
                    <a:pt x="339" y="566"/>
                  </a:lnTo>
                  <a:lnTo>
                    <a:pt x="359" y="557"/>
                  </a:lnTo>
                  <a:lnTo>
                    <a:pt x="380" y="545"/>
                  </a:lnTo>
                  <a:lnTo>
                    <a:pt x="380" y="35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4" name="Freeform 166"/>
            <p:cNvSpPr>
              <a:spLocks/>
            </p:cNvSpPr>
            <p:nvPr/>
          </p:nvSpPr>
          <p:spPr bwMode="auto">
            <a:xfrm>
              <a:off x="5002028" y="3943726"/>
              <a:ext cx="59373" cy="132995"/>
            </a:xfrm>
            <a:custGeom>
              <a:avLst/>
              <a:gdLst>
                <a:gd name="T0" fmla="*/ 273 w 298"/>
                <a:gd name="T1" fmla="*/ 91 h 673"/>
                <a:gd name="T2" fmla="*/ 231 w 298"/>
                <a:gd name="T3" fmla="*/ 95 h 673"/>
                <a:gd name="T4" fmla="*/ 191 w 298"/>
                <a:gd name="T5" fmla="*/ 104 h 673"/>
                <a:gd name="T6" fmla="*/ 150 w 298"/>
                <a:gd name="T7" fmla="*/ 119 h 673"/>
                <a:gd name="T8" fmla="*/ 106 w 298"/>
                <a:gd name="T9" fmla="*/ 142 h 673"/>
                <a:gd name="T10" fmla="*/ 106 w 298"/>
                <a:gd name="T11" fmla="*/ 648 h 673"/>
                <a:gd name="T12" fmla="*/ 104 w 298"/>
                <a:gd name="T13" fmla="*/ 657 h 673"/>
                <a:gd name="T14" fmla="*/ 98 w 298"/>
                <a:gd name="T15" fmla="*/ 665 h 673"/>
                <a:gd name="T16" fmla="*/ 92 w 298"/>
                <a:gd name="T17" fmla="*/ 671 h 673"/>
                <a:gd name="T18" fmla="*/ 82 w 298"/>
                <a:gd name="T19" fmla="*/ 673 h 673"/>
                <a:gd name="T20" fmla="*/ 23 w 298"/>
                <a:gd name="T21" fmla="*/ 673 h 673"/>
                <a:gd name="T22" fmla="*/ 14 w 298"/>
                <a:gd name="T23" fmla="*/ 671 h 673"/>
                <a:gd name="T24" fmla="*/ 7 w 298"/>
                <a:gd name="T25" fmla="*/ 665 h 673"/>
                <a:gd name="T26" fmla="*/ 2 w 298"/>
                <a:gd name="T27" fmla="*/ 658 h 673"/>
                <a:gd name="T28" fmla="*/ 0 w 298"/>
                <a:gd name="T29" fmla="*/ 648 h 673"/>
                <a:gd name="T30" fmla="*/ 0 w 298"/>
                <a:gd name="T31" fmla="*/ 33 h 673"/>
                <a:gd name="T32" fmla="*/ 2 w 298"/>
                <a:gd name="T33" fmla="*/ 24 h 673"/>
                <a:gd name="T34" fmla="*/ 7 w 298"/>
                <a:gd name="T35" fmla="*/ 16 h 673"/>
                <a:gd name="T36" fmla="*/ 14 w 298"/>
                <a:gd name="T37" fmla="*/ 10 h 673"/>
                <a:gd name="T38" fmla="*/ 23 w 298"/>
                <a:gd name="T39" fmla="*/ 9 h 673"/>
                <a:gd name="T40" fmla="*/ 79 w 298"/>
                <a:gd name="T41" fmla="*/ 9 h 673"/>
                <a:gd name="T42" fmla="*/ 89 w 298"/>
                <a:gd name="T43" fmla="*/ 10 h 673"/>
                <a:gd name="T44" fmla="*/ 96 w 298"/>
                <a:gd name="T45" fmla="*/ 16 h 673"/>
                <a:gd name="T46" fmla="*/ 101 w 298"/>
                <a:gd name="T47" fmla="*/ 24 h 673"/>
                <a:gd name="T48" fmla="*/ 103 w 298"/>
                <a:gd name="T49" fmla="*/ 33 h 673"/>
                <a:gd name="T50" fmla="*/ 103 w 298"/>
                <a:gd name="T51" fmla="*/ 58 h 673"/>
                <a:gd name="T52" fmla="*/ 147 w 298"/>
                <a:gd name="T53" fmla="*/ 30 h 673"/>
                <a:gd name="T54" fmla="*/ 190 w 298"/>
                <a:gd name="T55" fmla="*/ 13 h 673"/>
                <a:gd name="T56" fmla="*/ 231 w 298"/>
                <a:gd name="T57" fmla="*/ 3 h 673"/>
                <a:gd name="T58" fmla="*/ 273 w 298"/>
                <a:gd name="T59" fmla="*/ 0 h 673"/>
                <a:gd name="T60" fmla="*/ 278 w 298"/>
                <a:gd name="T61" fmla="*/ 1 h 673"/>
                <a:gd name="T62" fmla="*/ 288 w 298"/>
                <a:gd name="T63" fmla="*/ 3 h 673"/>
                <a:gd name="T64" fmla="*/ 295 w 298"/>
                <a:gd name="T65" fmla="*/ 9 h 673"/>
                <a:gd name="T66" fmla="*/ 298 w 298"/>
                <a:gd name="T67" fmla="*/ 17 h 673"/>
                <a:gd name="T68" fmla="*/ 298 w 298"/>
                <a:gd name="T69" fmla="*/ 71 h 673"/>
                <a:gd name="T70" fmla="*/ 298 w 298"/>
                <a:gd name="T71" fmla="*/ 76 h 673"/>
                <a:gd name="T72" fmla="*/ 295 w 298"/>
                <a:gd name="T73" fmla="*/ 83 h 673"/>
                <a:gd name="T74" fmla="*/ 288 w 298"/>
                <a:gd name="T75" fmla="*/ 89 h 673"/>
                <a:gd name="T76" fmla="*/ 278 w 298"/>
                <a:gd name="T77" fmla="*/ 91 h 673"/>
                <a:gd name="T78" fmla="*/ 273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3" y="91"/>
                  </a:moveTo>
                  <a:lnTo>
                    <a:pt x="273" y="91"/>
                  </a:lnTo>
                  <a:lnTo>
                    <a:pt x="252" y="92"/>
                  </a:lnTo>
                  <a:lnTo>
                    <a:pt x="231" y="95"/>
                  </a:lnTo>
                  <a:lnTo>
                    <a:pt x="212" y="98"/>
                  </a:lnTo>
                  <a:lnTo>
                    <a:pt x="191" y="104"/>
                  </a:lnTo>
                  <a:lnTo>
                    <a:pt x="171" y="111"/>
                  </a:lnTo>
                  <a:lnTo>
                    <a:pt x="150" y="119"/>
                  </a:lnTo>
                  <a:lnTo>
                    <a:pt x="128" y="130"/>
                  </a:lnTo>
                  <a:lnTo>
                    <a:pt x="106" y="142"/>
                  </a:lnTo>
                  <a:lnTo>
                    <a:pt x="106" y="648"/>
                  </a:lnTo>
                  <a:lnTo>
                    <a:pt x="106" y="648"/>
                  </a:lnTo>
                  <a:lnTo>
                    <a:pt x="105" y="652"/>
                  </a:lnTo>
                  <a:lnTo>
                    <a:pt x="104" y="657"/>
                  </a:lnTo>
                  <a:lnTo>
                    <a:pt x="102" y="661"/>
                  </a:lnTo>
                  <a:lnTo>
                    <a:pt x="98" y="665"/>
                  </a:lnTo>
                  <a:lnTo>
                    <a:pt x="95" y="668"/>
                  </a:lnTo>
                  <a:lnTo>
                    <a:pt x="92" y="671"/>
                  </a:lnTo>
                  <a:lnTo>
                    <a:pt x="87" y="672"/>
                  </a:lnTo>
                  <a:lnTo>
                    <a:pt x="82" y="673"/>
                  </a:lnTo>
                  <a:lnTo>
                    <a:pt x="23" y="673"/>
                  </a:lnTo>
                  <a:lnTo>
                    <a:pt x="23" y="673"/>
                  </a:lnTo>
                  <a:lnTo>
                    <a:pt x="18" y="672"/>
                  </a:lnTo>
                  <a:lnTo>
                    <a:pt x="14" y="671"/>
                  </a:lnTo>
                  <a:lnTo>
                    <a:pt x="10" y="668"/>
                  </a:lnTo>
                  <a:lnTo>
                    <a:pt x="7" y="665"/>
                  </a:lnTo>
                  <a:lnTo>
                    <a:pt x="4" y="661"/>
                  </a:lnTo>
                  <a:lnTo>
                    <a:pt x="2" y="658"/>
                  </a:lnTo>
                  <a:lnTo>
                    <a:pt x="0" y="653"/>
                  </a:lnTo>
                  <a:lnTo>
                    <a:pt x="0" y="648"/>
                  </a:lnTo>
                  <a:lnTo>
                    <a:pt x="0" y="33"/>
                  </a:lnTo>
                  <a:lnTo>
                    <a:pt x="0" y="33"/>
                  </a:lnTo>
                  <a:lnTo>
                    <a:pt x="0" y="28"/>
                  </a:lnTo>
                  <a:lnTo>
                    <a:pt x="2" y="24"/>
                  </a:lnTo>
                  <a:lnTo>
                    <a:pt x="3" y="19"/>
                  </a:lnTo>
                  <a:lnTo>
                    <a:pt x="7" y="16"/>
                  </a:lnTo>
                  <a:lnTo>
                    <a:pt x="10" y="12"/>
                  </a:lnTo>
                  <a:lnTo>
                    <a:pt x="14" y="10"/>
                  </a:lnTo>
                  <a:lnTo>
                    <a:pt x="18" y="9"/>
                  </a:lnTo>
                  <a:lnTo>
                    <a:pt x="23" y="9"/>
                  </a:lnTo>
                  <a:lnTo>
                    <a:pt x="79" y="9"/>
                  </a:lnTo>
                  <a:lnTo>
                    <a:pt x="79" y="9"/>
                  </a:lnTo>
                  <a:lnTo>
                    <a:pt x="85" y="9"/>
                  </a:lnTo>
                  <a:lnTo>
                    <a:pt x="89" y="10"/>
                  </a:lnTo>
                  <a:lnTo>
                    <a:pt x="93" y="12"/>
                  </a:lnTo>
                  <a:lnTo>
                    <a:pt x="96" y="16"/>
                  </a:lnTo>
                  <a:lnTo>
                    <a:pt x="98" y="19"/>
                  </a:lnTo>
                  <a:lnTo>
                    <a:pt x="101" y="24"/>
                  </a:lnTo>
                  <a:lnTo>
                    <a:pt x="102" y="28"/>
                  </a:lnTo>
                  <a:lnTo>
                    <a:pt x="103" y="33"/>
                  </a:lnTo>
                  <a:lnTo>
                    <a:pt x="103" y="58"/>
                  </a:lnTo>
                  <a:lnTo>
                    <a:pt x="103" y="58"/>
                  </a:lnTo>
                  <a:lnTo>
                    <a:pt x="125" y="43"/>
                  </a:lnTo>
                  <a:lnTo>
                    <a:pt x="147" y="30"/>
                  </a:lnTo>
                  <a:lnTo>
                    <a:pt x="168" y="21"/>
                  </a:lnTo>
                  <a:lnTo>
                    <a:pt x="190" y="13"/>
                  </a:lnTo>
                  <a:lnTo>
                    <a:pt x="211" y="8"/>
                  </a:lnTo>
                  <a:lnTo>
                    <a:pt x="231" y="3"/>
                  </a:lnTo>
                  <a:lnTo>
                    <a:pt x="252" y="1"/>
                  </a:lnTo>
                  <a:lnTo>
                    <a:pt x="273" y="0"/>
                  </a:lnTo>
                  <a:lnTo>
                    <a:pt x="273" y="0"/>
                  </a:lnTo>
                  <a:lnTo>
                    <a:pt x="278" y="1"/>
                  </a:lnTo>
                  <a:lnTo>
                    <a:pt x="284" y="1"/>
                  </a:lnTo>
                  <a:lnTo>
                    <a:pt x="288" y="3"/>
                  </a:lnTo>
                  <a:lnTo>
                    <a:pt x="291" y="5"/>
                  </a:lnTo>
                  <a:lnTo>
                    <a:pt x="295" y="9"/>
                  </a:lnTo>
                  <a:lnTo>
                    <a:pt x="297" y="12"/>
                  </a:lnTo>
                  <a:lnTo>
                    <a:pt x="298" y="17"/>
                  </a:lnTo>
                  <a:lnTo>
                    <a:pt x="298" y="21"/>
                  </a:lnTo>
                  <a:lnTo>
                    <a:pt x="298" y="71"/>
                  </a:lnTo>
                  <a:lnTo>
                    <a:pt x="298" y="71"/>
                  </a:lnTo>
                  <a:lnTo>
                    <a:pt x="298" y="76"/>
                  </a:lnTo>
                  <a:lnTo>
                    <a:pt x="297" y="80"/>
                  </a:lnTo>
                  <a:lnTo>
                    <a:pt x="295" y="83"/>
                  </a:lnTo>
                  <a:lnTo>
                    <a:pt x="291" y="87"/>
                  </a:lnTo>
                  <a:lnTo>
                    <a:pt x="288" y="89"/>
                  </a:lnTo>
                  <a:lnTo>
                    <a:pt x="284" y="90"/>
                  </a:lnTo>
                  <a:lnTo>
                    <a:pt x="278" y="91"/>
                  </a:lnTo>
                  <a:lnTo>
                    <a:pt x="273" y="91"/>
                  </a:lnTo>
                  <a:lnTo>
                    <a:pt x="273"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5" name="Freeform 167"/>
            <p:cNvSpPr>
              <a:spLocks/>
            </p:cNvSpPr>
            <p:nvPr/>
          </p:nvSpPr>
          <p:spPr bwMode="auto">
            <a:xfrm>
              <a:off x="5073870" y="3915227"/>
              <a:ext cx="79560" cy="163275"/>
            </a:xfrm>
            <a:custGeom>
              <a:avLst/>
              <a:gdLst>
                <a:gd name="T0" fmla="*/ 382 w 404"/>
                <a:gd name="T1" fmla="*/ 819 h 825"/>
                <a:gd name="T2" fmla="*/ 343 w 404"/>
                <a:gd name="T3" fmla="*/ 823 h 825"/>
                <a:gd name="T4" fmla="*/ 304 w 404"/>
                <a:gd name="T5" fmla="*/ 825 h 825"/>
                <a:gd name="T6" fmla="*/ 283 w 404"/>
                <a:gd name="T7" fmla="*/ 825 h 825"/>
                <a:gd name="T8" fmla="*/ 248 w 404"/>
                <a:gd name="T9" fmla="*/ 821 h 825"/>
                <a:gd name="T10" fmla="*/ 217 w 404"/>
                <a:gd name="T11" fmla="*/ 815 h 825"/>
                <a:gd name="T12" fmla="*/ 190 w 404"/>
                <a:gd name="T13" fmla="*/ 802 h 825"/>
                <a:gd name="T14" fmla="*/ 171 w 404"/>
                <a:gd name="T15" fmla="*/ 784 h 825"/>
                <a:gd name="T16" fmla="*/ 155 w 404"/>
                <a:gd name="T17" fmla="*/ 759 h 825"/>
                <a:gd name="T18" fmla="*/ 146 w 404"/>
                <a:gd name="T19" fmla="*/ 727 h 825"/>
                <a:gd name="T20" fmla="*/ 140 w 404"/>
                <a:gd name="T21" fmla="*/ 687 h 825"/>
                <a:gd name="T22" fmla="*/ 140 w 404"/>
                <a:gd name="T23" fmla="*/ 242 h 825"/>
                <a:gd name="T24" fmla="*/ 23 w 404"/>
                <a:gd name="T25" fmla="*/ 228 h 825"/>
                <a:gd name="T26" fmla="*/ 9 w 404"/>
                <a:gd name="T27" fmla="*/ 225 h 825"/>
                <a:gd name="T28" fmla="*/ 4 w 404"/>
                <a:gd name="T29" fmla="*/ 219 h 825"/>
                <a:gd name="T30" fmla="*/ 0 w 404"/>
                <a:gd name="T31" fmla="*/ 211 h 825"/>
                <a:gd name="T32" fmla="*/ 0 w 404"/>
                <a:gd name="T33" fmla="*/ 174 h 825"/>
                <a:gd name="T34" fmla="*/ 0 w 404"/>
                <a:gd name="T35" fmla="*/ 169 h 825"/>
                <a:gd name="T36" fmla="*/ 4 w 404"/>
                <a:gd name="T37" fmla="*/ 162 h 825"/>
                <a:gd name="T38" fmla="*/ 9 w 404"/>
                <a:gd name="T39" fmla="*/ 156 h 825"/>
                <a:gd name="T40" fmla="*/ 17 w 404"/>
                <a:gd name="T41" fmla="*/ 153 h 825"/>
                <a:gd name="T42" fmla="*/ 140 w 404"/>
                <a:gd name="T43" fmla="*/ 153 h 825"/>
                <a:gd name="T44" fmla="*/ 140 w 404"/>
                <a:gd name="T45" fmla="*/ 33 h 825"/>
                <a:gd name="T46" fmla="*/ 141 w 404"/>
                <a:gd name="T47" fmla="*/ 25 h 825"/>
                <a:gd name="T48" fmla="*/ 146 w 404"/>
                <a:gd name="T49" fmla="*/ 18 h 825"/>
                <a:gd name="T50" fmla="*/ 153 w 404"/>
                <a:gd name="T51" fmla="*/ 13 h 825"/>
                <a:gd name="T52" fmla="*/ 162 w 404"/>
                <a:gd name="T53" fmla="*/ 9 h 825"/>
                <a:gd name="T54" fmla="*/ 224 w 404"/>
                <a:gd name="T55" fmla="*/ 0 h 825"/>
                <a:gd name="T56" fmla="*/ 228 w 404"/>
                <a:gd name="T57" fmla="*/ 0 h 825"/>
                <a:gd name="T58" fmla="*/ 235 w 404"/>
                <a:gd name="T59" fmla="*/ 1 h 825"/>
                <a:gd name="T60" fmla="*/ 241 w 404"/>
                <a:gd name="T61" fmla="*/ 6 h 825"/>
                <a:gd name="T62" fmla="*/ 244 w 404"/>
                <a:gd name="T63" fmla="*/ 13 h 825"/>
                <a:gd name="T64" fmla="*/ 246 w 404"/>
                <a:gd name="T65" fmla="*/ 21 h 825"/>
                <a:gd name="T66" fmla="*/ 376 w 404"/>
                <a:gd name="T67" fmla="*/ 153 h 825"/>
                <a:gd name="T68" fmla="*/ 381 w 404"/>
                <a:gd name="T69" fmla="*/ 153 h 825"/>
                <a:gd name="T70" fmla="*/ 390 w 404"/>
                <a:gd name="T71" fmla="*/ 156 h 825"/>
                <a:gd name="T72" fmla="*/ 397 w 404"/>
                <a:gd name="T73" fmla="*/ 163 h 825"/>
                <a:gd name="T74" fmla="*/ 400 w 404"/>
                <a:gd name="T75" fmla="*/ 172 h 825"/>
                <a:gd name="T76" fmla="*/ 400 w 404"/>
                <a:gd name="T77" fmla="*/ 218 h 825"/>
                <a:gd name="T78" fmla="*/ 400 w 404"/>
                <a:gd name="T79" fmla="*/ 223 h 825"/>
                <a:gd name="T80" fmla="*/ 397 w 404"/>
                <a:gd name="T81" fmla="*/ 231 h 825"/>
                <a:gd name="T82" fmla="*/ 390 w 404"/>
                <a:gd name="T83" fmla="*/ 238 h 825"/>
                <a:gd name="T84" fmla="*/ 381 w 404"/>
                <a:gd name="T85" fmla="*/ 241 h 825"/>
                <a:gd name="T86" fmla="*/ 246 w 404"/>
                <a:gd name="T87" fmla="*/ 242 h 825"/>
                <a:gd name="T88" fmla="*/ 246 w 404"/>
                <a:gd name="T89" fmla="*/ 663 h 825"/>
                <a:gd name="T90" fmla="*/ 249 w 404"/>
                <a:gd name="T91" fmla="*/ 703 h 825"/>
                <a:gd name="T92" fmla="*/ 254 w 404"/>
                <a:gd name="T93" fmla="*/ 716 h 825"/>
                <a:gd name="T94" fmla="*/ 260 w 404"/>
                <a:gd name="T95" fmla="*/ 726 h 825"/>
                <a:gd name="T96" fmla="*/ 270 w 404"/>
                <a:gd name="T97" fmla="*/ 733 h 825"/>
                <a:gd name="T98" fmla="*/ 281 w 404"/>
                <a:gd name="T99" fmla="*/ 737 h 825"/>
                <a:gd name="T100" fmla="*/ 311 w 404"/>
                <a:gd name="T101" fmla="*/ 739 h 825"/>
                <a:gd name="T102" fmla="*/ 379 w 404"/>
                <a:gd name="T103" fmla="*/ 739 h 825"/>
                <a:gd name="T104" fmla="*/ 395 w 404"/>
                <a:gd name="T105" fmla="*/ 741 h 825"/>
                <a:gd name="T106" fmla="*/ 400 w 404"/>
                <a:gd name="T107" fmla="*/ 746 h 825"/>
                <a:gd name="T108" fmla="*/ 404 w 404"/>
                <a:gd name="T109" fmla="*/ 751 h 825"/>
                <a:gd name="T110" fmla="*/ 404 w 404"/>
                <a:gd name="T111" fmla="*/ 798 h 825"/>
                <a:gd name="T112" fmla="*/ 403 w 404"/>
                <a:gd name="T113" fmla="*/ 805 h 825"/>
                <a:gd name="T114" fmla="*/ 399 w 404"/>
                <a:gd name="T115" fmla="*/ 812 h 825"/>
                <a:gd name="T116" fmla="*/ 392 w 404"/>
                <a:gd name="T117" fmla="*/ 816 h 825"/>
                <a:gd name="T118" fmla="*/ 382 w 404"/>
                <a:gd name="T119" fmla="*/ 819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9"/>
                  </a:moveTo>
                  <a:lnTo>
                    <a:pt x="382" y="819"/>
                  </a:lnTo>
                  <a:lnTo>
                    <a:pt x="364" y="821"/>
                  </a:lnTo>
                  <a:lnTo>
                    <a:pt x="343" y="823"/>
                  </a:lnTo>
                  <a:lnTo>
                    <a:pt x="322" y="825"/>
                  </a:lnTo>
                  <a:lnTo>
                    <a:pt x="304" y="825"/>
                  </a:lnTo>
                  <a:lnTo>
                    <a:pt x="304" y="825"/>
                  </a:lnTo>
                  <a:lnTo>
                    <a:pt x="283" y="825"/>
                  </a:lnTo>
                  <a:lnTo>
                    <a:pt x="265" y="824"/>
                  </a:lnTo>
                  <a:lnTo>
                    <a:pt x="248" y="821"/>
                  </a:lnTo>
                  <a:lnTo>
                    <a:pt x="232" y="818"/>
                  </a:lnTo>
                  <a:lnTo>
                    <a:pt x="217" y="815"/>
                  </a:lnTo>
                  <a:lnTo>
                    <a:pt x="203" y="809"/>
                  </a:lnTo>
                  <a:lnTo>
                    <a:pt x="190" y="802"/>
                  </a:lnTo>
                  <a:lnTo>
                    <a:pt x="180" y="794"/>
                  </a:lnTo>
                  <a:lnTo>
                    <a:pt x="171" y="784"/>
                  </a:lnTo>
                  <a:lnTo>
                    <a:pt x="163" y="772"/>
                  </a:lnTo>
                  <a:lnTo>
                    <a:pt x="155" y="759"/>
                  </a:lnTo>
                  <a:lnTo>
                    <a:pt x="149" y="745"/>
                  </a:lnTo>
                  <a:lnTo>
                    <a:pt x="146" y="727"/>
                  </a:lnTo>
                  <a:lnTo>
                    <a:pt x="142" y="708"/>
                  </a:lnTo>
                  <a:lnTo>
                    <a:pt x="140" y="687"/>
                  </a:lnTo>
                  <a:lnTo>
                    <a:pt x="140" y="663"/>
                  </a:lnTo>
                  <a:lnTo>
                    <a:pt x="140" y="242"/>
                  </a:lnTo>
                  <a:lnTo>
                    <a:pt x="23" y="228"/>
                  </a:lnTo>
                  <a:lnTo>
                    <a:pt x="23" y="228"/>
                  </a:lnTo>
                  <a:lnTo>
                    <a:pt x="14" y="226"/>
                  </a:lnTo>
                  <a:lnTo>
                    <a:pt x="9" y="225"/>
                  </a:lnTo>
                  <a:lnTo>
                    <a:pt x="6" y="222"/>
                  </a:lnTo>
                  <a:lnTo>
                    <a:pt x="4" y="219"/>
                  </a:lnTo>
                  <a:lnTo>
                    <a:pt x="1" y="216"/>
                  </a:lnTo>
                  <a:lnTo>
                    <a:pt x="0" y="211"/>
                  </a:lnTo>
                  <a:lnTo>
                    <a:pt x="0" y="207"/>
                  </a:lnTo>
                  <a:lnTo>
                    <a:pt x="0" y="174"/>
                  </a:lnTo>
                  <a:lnTo>
                    <a:pt x="0" y="174"/>
                  </a:lnTo>
                  <a:lnTo>
                    <a:pt x="0" y="169"/>
                  </a:lnTo>
                  <a:lnTo>
                    <a:pt x="1" y="165"/>
                  </a:lnTo>
                  <a:lnTo>
                    <a:pt x="4" y="162"/>
                  </a:lnTo>
                  <a:lnTo>
                    <a:pt x="6" y="158"/>
                  </a:lnTo>
                  <a:lnTo>
                    <a:pt x="9" y="156"/>
                  </a:lnTo>
                  <a:lnTo>
                    <a:pt x="14" y="154"/>
                  </a:lnTo>
                  <a:lnTo>
                    <a:pt x="17" y="153"/>
                  </a:lnTo>
                  <a:lnTo>
                    <a:pt x="23" y="153"/>
                  </a:lnTo>
                  <a:lnTo>
                    <a:pt x="140" y="153"/>
                  </a:lnTo>
                  <a:lnTo>
                    <a:pt x="140" y="33"/>
                  </a:lnTo>
                  <a:lnTo>
                    <a:pt x="140" y="33"/>
                  </a:lnTo>
                  <a:lnTo>
                    <a:pt x="140" y="30"/>
                  </a:lnTo>
                  <a:lnTo>
                    <a:pt x="141" y="25"/>
                  </a:lnTo>
                  <a:lnTo>
                    <a:pt x="143" y="22"/>
                  </a:lnTo>
                  <a:lnTo>
                    <a:pt x="146" y="18"/>
                  </a:lnTo>
                  <a:lnTo>
                    <a:pt x="149" y="15"/>
                  </a:lnTo>
                  <a:lnTo>
                    <a:pt x="153" y="13"/>
                  </a:lnTo>
                  <a:lnTo>
                    <a:pt x="157" y="12"/>
                  </a:lnTo>
                  <a:lnTo>
                    <a:pt x="162" y="9"/>
                  </a:lnTo>
                  <a:lnTo>
                    <a:pt x="224" y="0"/>
                  </a:lnTo>
                  <a:lnTo>
                    <a:pt x="224" y="0"/>
                  </a:lnTo>
                  <a:lnTo>
                    <a:pt x="228" y="0"/>
                  </a:lnTo>
                  <a:lnTo>
                    <a:pt x="228" y="0"/>
                  </a:lnTo>
                  <a:lnTo>
                    <a:pt x="232" y="0"/>
                  </a:lnTo>
                  <a:lnTo>
                    <a:pt x="235" y="1"/>
                  </a:lnTo>
                  <a:lnTo>
                    <a:pt x="238" y="4"/>
                  </a:lnTo>
                  <a:lnTo>
                    <a:pt x="241" y="6"/>
                  </a:lnTo>
                  <a:lnTo>
                    <a:pt x="243" y="9"/>
                  </a:lnTo>
                  <a:lnTo>
                    <a:pt x="244" y="13"/>
                  </a:lnTo>
                  <a:lnTo>
                    <a:pt x="246" y="16"/>
                  </a:lnTo>
                  <a:lnTo>
                    <a:pt x="246" y="21"/>
                  </a:lnTo>
                  <a:lnTo>
                    <a:pt x="246" y="153"/>
                  </a:lnTo>
                  <a:lnTo>
                    <a:pt x="376" y="153"/>
                  </a:lnTo>
                  <a:lnTo>
                    <a:pt x="376" y="153"/>
                  </a:lnTo>
                  <a:lnTo>
                    <a:pt x="381" y="153"/>
                  </a:lnTo>
                  <a:lnTo>
                    <a:pt x="385" y="154"/>
                  </a:lnTo>
                  <a:lnTo>
                    <a:pt x="390" y="156"/>
                  </a:lnTo>
                  <a:lnTo>
                    <a:pt x="394" y="160"/>
                  </a:lnTo>
                  <a:lnTo>
                    <a:pt x="397" y="163"/>
                  </a:lnTo>
                  <a:lnTo>
                    <a:pt x="398" y="168"/>
                  </a:lnTo>
                  <a:lnTo>
                    <a:pt x="400" y="172"/>
                  </a:lnTo>
                  <a:lnTo>
                    <a:pt x="400" y="177"/>
                  </a:lnTo>
                  <a:lnTo>
                    <a:pt x="400" y="218"/>
                  </a:lnTo>
                  <a:lnTo>
                    <a:pt x="400" y="218"/>
                  </a:lnTo>
                  <a:lnTo>
                    <a:pt x="400" y="223"/>
                  </a:lnTo>
                  <a:lnTo>
                    <a:pt x="398" y="227"/>
                  </a:lnTo>
                  <a:lnTo>
                    <a:pt x="397" y="231"/>
                  </a:lnTo>
                  <a:lnTo>
                    <a:pt x="394" y="234"/>
                  </a:lnTo>
                  <a:lnTo>
                    <a:pt x="390" y="238"/>
                  </a:lnTo>
                  <a:lnTo>
                    <a:pt x="385" y="240"/>
                  </a:lnTo>
                  <a:lnTo>
                    <a:pt x="381" y="241"/>
                  </a:lnTo>
                  <a:lnTo>
                    <a:pt x="376" y="242"/>
                  </a:lnTo>
                  <a:lnTo>
                    <a:pt x="246" y="242"/>
                  </a:lnTo>
                  <a:lnTo>
                    <a:pt x="246" y="663"/>
                  </a:lnTo>
                  <a:lnTo>
                    <a:pt x="246" y="663"/>
                  </a:lnTo>
                  <a:lnTo>
                    <a:pt x="247" y="685"/>
                  </a:lnTo>
                  <a:lnTo>
                    <a:pt x="249" y="703"/>
                  </a:lnTo>
                  <a:lnTo>
                    <a:pt x="251" y="710"/>
                  </a:lnTo>
                  <a:lnTo>
                    <a:pt x="254" y="716"/>
                  </a:lnTo>
                  <a:lnTo>
                    <a:pt x="257" y="722"/>
                  </a:lnTo>
                  <a:lnTo>
                    <a:pt x="260" y="726"/>
                  </a:lnTo>
                  <a:lnTo>
                    <a:pt x="265" y="730"/>
                  </a:lnTo>
                  <a:lnTo>
                    <a:pt x="270" y="733"/>
                  </a:lnTo>
                  <a:lnTo>
                    <a:pt x="274" y="735"/>
                  </a:lnTo>
                  <a:lnTo>
                    <a:pt x="281" y="737"/>
                  </a:lnTo>
                  <a:lnTo>
                    <a:pt x="295" y="739"/>
                  </a:lnTo>
                  <a:lnTo>
                    <a:pt x="311" y="739"/>
                  </a:lnTo>
                  <a:lnTo>
                    <a:pt x="379" y="739"/>
                  </a:lnTo>
                  <a:lnTo>
                    <a:pt x="379" y="739"/>
                  </a:lnTo>
                  <a:lnTo>
                    <a:pt x="390" y="740"/>
                  </a:lnTo>
                  <a:lnTo>
                    <a:pt x="395" y="741"/>
                  </a:lnTo>
                  <a:lnTo>
                    <a:pt x="398" y="743"/>
                  </a:lnTo>
                  <a:lnTo>
                    <a:pt x="400" y="746"/>
                  </a:lnTo>
                  <a:lnTo>
                    <a:pt x="403" y="748"/>
                  </a:lnTo>
                  <a:lnTo>
                    <a:pt x="404" y="751"/>
                  </a:lnTo>
                  <a:lnTo>
                    <a:pt x="404" y="756"/>
                  </a:lnTo>
                  <a:lnTo>
                    <a:pt x="404" y="798"/>
                  </a:lnTo>
                  <a:lnTo>
                    <a:pt x="404" y="798"/>
                  </a:lnTo>
                  <a:lnTo>
                    <a:pt x="403" y="805"/>
                  </a:lnTo>
                  <a:lnTo>
                    <a:pt x="402" y="809"/>
                  </a:lnTo>
                  <a:lnTo>
                    <a:pt x="399" y="812"/>
                  </a:lnTo>
                  <a:lnTo>
                    <a:pt x="396" y="815"/>
                  </a:lnTo>
                  <a:lnTo>
                    <a:pt x="392" y="816"/>
                  </a:lnTo>
                  <a:lnTo>
                    <a:pt x="382" y="819"/>
                  </a:lnTo>
                  <a:lnTo>
                    <a:pt x="382" y="81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6" name="Freeform 168"/>
            <p:cNvSpPr>
              <a:spLocks/>
            </p:cNvSpPr>
            <p:nvPr/>
          </p:nvSpPr>
          <p:spPr bwMode="auto">
            <a:xfrm>
              <a:off x="5175991" y="3943726"/>
              <a:ext cx="100340" cy="132995"/>
            </a:xfrm>
            <a:custGeom>
              <a:avLst/>
              <a:gdLst>
                <a:gd name="T0" fmla="*/ 427 w 508"/>
                <a:gd name="T1" fmla="*/ 673 h 673"/>
                <a:gd name="T2" fmla="*/ 421 w 508"/>
                <a:gd name="T3" fmla="*/ 672 h 673"/>
                <a:gd name="T4" fmla="*/ 413 w 508"/>
                <a:gd name="T5" fmla="*/ 668 h 673"/>
                <a:gd name="T6" fmla="*/ 406 w 508"/>
                <a:gd name="T7" fmla="*/ 661 h 673"/>
                <a:gd name="T8" fmla="*/ 403 w 508"/>
                <a:gd name="T9" fmla="*/ 653 h 673"/>
                <a:gd name="T10" fmla="*/ 403 w 508"/>
                <a:gd name="T11" fmla="*/ 251 h 673"/>
                <a:gd name="T12" fmla="*/ 402 w 508"/>
                <a:gd name="T13" fmla="*/ 229 h 673"/>
                <a:gd name="T14" fmla="*/ 398 w 508"/>
                <a:gd name="T15" fmla="*/ 191 h 673"/>
                <a:gd name="T16" fmla="*/ 390 w 508"/>
                <a:gd name="T17" fmla="*/ 160 h 673"/>
                <a:gd name="T18" fmla="*/ 378 w 508"/>
                <a:gd name="T19" fmla="*/ 136 h 673"/>
                <a:gd name="T20" fmla="*/ 362 w 508"/>
                <a:gd name="T21" fmla="*/ 118 h 673"/>
                <a:gd name="T22" fmla="*/ 341 w 508"/>
                <a:gd name="T23" fmla="*/ 104 h 673"/>
                <a:gd name="T24" fmla="*/ 316 w 508"/>
                <a:gd name="T25" fmla="*/ 96 h 673"/>
                <a:gd name="T26" fmla="*/ 286 w 508"/>
                <a:gd name="T27" fmla="*/ 92 h 673"/>
                <a:gd name="T28" fmla="*/ 270 w 508"/>
                <a:gd name="T29" fmla="*/ 91 h 673"/>
                <a:gd name="T30" fmla="*/ 231 w 508"/>
                <a:gd name="T31" fmla="*/ 95 h 673"/>
                <a:gd name="T32" fmla="*/ 190 w 508"/>
                <a:gd name="T33" fmla="*/ 105 h 673"/>
                <a:gd name="T34" fmla="*/ 148 w 508"/>
                <a:gd name="T35" fmla="*/ 120 h 673"/>
                <a:gd name="T36" fmla="*/ 107 w 508"/>
                <a:gd name="T37" fmla="*/ 138 h 673"/>
                <a:gd name="T38" fmla="*/ 107 w 508"/>
                <a:gd name="T39" fmla="*/ 648 h 673"/>
                <a:gd name="T40" fmla="*/ 105 w 508"/>
                <a:gd name="T41" fmla="*/ 657 h 673"/>
                <a:gd name="T42" fmla="*/ 100 w 508"/>
                <a:gd name="T43" fmla="*/ 665 h 673"/>
                <a:gd name="T44" fmla="*/ 92 w 508"/>
                <a:gd name="T45" fmla="*/ 671 h 673"/>
                <a:gd name="T46" fmla="*/ 83 w 508"/>
                <a:gd name="T47" fmla="*/ 673 h 673"/>
                <a:gd name="T48" fmla="*/ 23 w 508"/>
                <a:gd name="T49" fmla="*/ 673 h 673"/>
                <a:gd name="T50" fmla="*/ 14 w 508"/>
                <a:gd name="T51" fmla="*/ 671 h 673"/>
                <a:gd name="T52" fmla="*/ 7 w 508"/>
                <a:gd name="T53" fmla="*/ 665 h 673"/>
                <a:gd name="T54" fmla="*/ 3 w 508"/>
                <a:gd name="T55" fmla="*/ 658 h 673"/>
                <a:gd name="T56" fmla="*/ 0 w 508"/>
                <a:gd name="T57" fmla="*/ 648 h 673"/>
                <a:gd name="T58" fmla="*/ 0 w 508"/>
                <a:gd name="T59" fmla="*/ 33 h 673"/>
                <a:gd name="T60" fmla="*/ 3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5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1 w 508"/>
                <a:gd name="T93" fmla="*/ 26 h 673"/>
                <a:gd name="T94" fmla="*/ 444 w 508"/>
                <a:gd name="T95" fmla="*/ 50 h 673"/>
                <a:gd name="T96" fmla="*/ 469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89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1" y="672"/>
                  </a:lnTo>
                  <a:lnTo>
                    <a:pt x="417" y="671"/>
                  </a:lnTo>
                  <a:lnTo>
                    <a:pt x="413" y="668"/>
                  </a:lnTo>
                  <a:lnTo>
                    <a:pt x="410" y="665"/>
                  </a:lnTo>
                  <a:lnTo>
                    <a:pt x="406" y="661"/>
                  </a:lnTo>
                  <a:lnTo>
                    <a:pt x="404" y="658"/>
                  </a:lnTo>
                  <a:lnTo>
                    <a:pt x="403" y="653"/>
                  </a:lnTo>
                  <a:lnTo>
                    <a:pt x="403" y="648"/>
                  </a:lnTo>
                  <a:lnTo>
                    <a:pt x="403" y="251"/>
                  </a:lnTo>
                  <a:lnTo>
                    <a:pt x="403" y="251"/>
                  </a:lnTo>
                  <a:lnTo>
                    <a:pt x="402" y="229"/>
                  </a:lnTo>
                  <a:lnTo>
                    <a:pt x="401" y="209"/>
                  </a:lnTo>
                  <a:lnTo>
                    <a:pt x="398" y="191"/>
                  </a:lnTo>
                  <a:lnTo>
                    <a:pt x="395" y="175"/>
                  </a:lnTo>
                  <a:lnTo>
                    <a:pt x="390" y="160"/>
                  </a:lnTo>
                  <a:lnTo>
                    <a:pt x="384" y="147"/>
                  </a:lnTo>
                  <a:lnTo>
                    <a:pt x="378" y="136"/>
                  </a:lnTo>
                  <a:lnTo>
                    <a:pt x="371" y="126"/>
                  </a:lnTo>
                  <a:lnTo>
                    <a:pt x="362" y="118"/>
                  </a:lnTo>
                  <a:lnTo>
                    <a:pt x="352" y="110"/>
                  </a:lnTo>
                  <a:lnTo>
                    <a:pt x="341" y="104"/>
                  </a:lnTo>
                  <a:lnTo>
                    <a:pt x="329" y="99"/>
                  </a:lnTo>
                  <a:lnTo>
                    <a:pt x="316" y="96"/>
                  </a:lnTo>
                  <a:lnTo>
                    <a:pt x="302" y="94"/>
                  </a:lnTo>
                  <a:lnTo>
                    <a:pt x="286" y="92"/>
                  </a:lnTo>
                  <a:lnTo>
                    <a:pt x="270" y="91"/>
                  </a:lnTo>
                  <a:lnTo>
                    <a:pt x="270" y="91"/>
                  </a:lnTo>
                  <a:lnTo>
                    <a:pt x="250" y="92"/>
                  </a:lnTo>
                  <a:lnTo>
                    <a:pt x="231" y="95"/>
                  </a:lnTo>
                  <a:lnTo>
                    <a:pt x="210" y="99"/>
                  </a:lnTo>
                  <a:lnTo>
                    <a:pt x="190" y="105"/>
                  </a:lnTo>
                  <a:lnTo>
                    <a:pt x="169" y="112"/>
                  </a:lnTo>
                  <a:lnTo>
                    <a:pt x="148" y="120"/>
                  </a:lnTo>
                  <a:lnTo>
                    <a:pt x="128" y="129"/>
                  </a:lnTo>
                  <a:lnTo>
                    <a:pt x="107" y="138"/>
                  </a:lnTo>
                  <a:lnTo>
                    <a:pt x="107" y="648"/>
                  </a:lnTo>
                  <a:lnTo>
                    <a:pt x="107" y="648"/>
                  </a:lnTo>
                  <a:lnTo>
                    <a:pt x="106" y="652"/>
                  </a:lnTo>
                  <a:lnTo>
                    <a:pt x="105" y="657"/>
                  </a:lnTo>
                  <a:lnTo>
                    <a:pt x="102" y="661"/>
                  </a:lnTo>
                  <a:lnTo>
                    <a:pt x="100" y="665"/>
                  </a:lnTo>
                  <a:lnTo>
                    <a:pt x="95" y="668"/>
                  </a:lnTo>
                  <a:lnTo>
                    <a:pt x="92" y="671"/>
                  </a:lnTo>
                  <a:lnTo>
                    <a:pt x="87" y="672"/>
                  </a:lnTo>
                  <a:lnTo>
                    <a:pt x="83" y="673"/>
                  </a:lnTo>
                  <a:lnTo>
                    <a:pt x="23" y="673"/>
                  </a:lnTo>
                  <a:lnTo>
                    <a:pt x="23" y="673"/>
                  </a:lnTo>
                  <a:lnTo>
                    <a:pt x="19" y="672"/>
                  </a:lnTo>
                  <a:lnTo>
                    <a:pt x="14" y="671"/>
                  </a:lnTo>
                  <a:lnTo>
                    <a:pt x="11" y="668"/>
                  </a:lnTo>
                  <a:lnTo>
                    <a:pt x="7" y="665"/>
                  </a:lnTo>
                  <a:lnTo>
                    <a:pt x="5" y="661"/>
                  </a:lnTo>
                  <a:lnTo>
                    <a:pt x="3" y="658"/>
                  </a:lnTo>
                  <a:lnTo>
                    <a:pt x="1" y="653"/>
                  </a:lnTo>
                  <a:lnTo>
                    <a:pt x="0" y="648"/>
                  </a:lnTo>
                  <a:lnTo>
                    <a:pt x="0" y="33"/>
                  </a:lnTo>
                  <a:lnTo>
                    <a:pt x="0" y="33"/>
                  </a:lnTo>
                  <a:lnTo>
                    <a:pt x="0" y="28"/>
                  </a:lnTo>
                  <a:lnTo>
                    <a:pt x="3" y="24"/>
                  </a:lnTo>
                  <a:lnTo>
                    <a:pt x="4" y="19"/>
                  </a:lnTo>
                  <a:lnTo>
                    <a:pt x="7" y="16"/>
                  </a:lnTo>
                  <a:lnTo>
                    <a:pt x="11" y="12"/>
                  </a:lnTo>
                  <a:lnTo>
                    <a:pt x="14" y="10"/>
                  </a:lnTo>
                  <a:lnTo>
                    <a:pt x="19" y="9"/>
                  </a:lnTo>
                  <a:lnTo>
                    <a:pt x="23" y="9"/>
                  </a:lnTo>
                  <a:lnTo>
                    <a:pt x="84" y="9"/>
                  </a:lnTo>
                  <a:lnTo>
                    <a:pt x="84" y="9"/>
                  </a:lnTo>
                  <a:lnTo>
                    <a:pt x="89" y="9"/>
                  </a:lnTo>
                  <a:lnTo>
                    <a:pt x="93" y="10"/>
                  </a:lnTo>
                  <a:lnTo>
                    <a:pt x="97" y="12"/>
                  </a:lnTo>
                  <a:lnTo>
                    <a:pt x="100" y="16"/>
                  </a:lnTo>
                  <a:lnTo>
                    <a:pt x="102" y="19"/>
                  </a:lnTo>
                  <a:lnTo>
                    <a:pt x="105" y="24"/>
                  </a:lnTo>
                  <a:lnTo>
                    <a:pt x="106" y="28"/>
                  </a:lnTo>
                  <a:lnTo>
                    <a:pt x="107" y="33"/>
                  </a:lnTo>
                  <a:lnTo>
                    <a:pt x="107" y="56"/>
                  </a:lnTo>
                  <a:lnTo>
                    <a:pt x="107" y="56"/>
                  </a:lnTo>
                  <a:lnTo>
                    <a:pt x="131" y="42"/>
                  </a:lnTo>
                  <a:lnTo>
                    <a:pt x="155" y="30"/>
                  </a:lnTo>
                  <a:lnTo>
                    <a:pt x="178" y="21"/>
                  </a:lnTo>
                  <a:lnTo>
                    <a:pt x="201" y="13"/>
                  </a:lnTo>
                  <a:lnTo>
                    <a:pt x="224" y="8"/>
                  </a:lnTo>
                  <a:lnTo>
                    <a:pt x="248" y="3"/>
                  </a:lnTo>
                  <a:lnTo>
                    <a:pt x="272" y="1"/>
                  </a:lnTo>
                  <a:lnTo>
                    <a:pt x="298" y="0"/>
                  </a:lnTo>
                  <a:lnTo>
                    <a:pt x="298" y="0"/>
                  </a:lnTo>
                  <a:lnTo>
                    <a:pt x="325" y="1"/>
                  </a:lnTo>
                  <a:lnTo>
                    <a:pt x="349" y="4"/>
                  </a:lnTo>
                  <a:lnTo>
                    <a:pt x="372" y="9"/>
                  </a:lnTo>
                  <a:lnTo>
                    <a:pt x="393" y="17"/>
                  </a:lnTo>
                  <a:lnTo>
                    <a:pt x="411" y="26"/>
                  </a:lnTo>
                  <a:lnTo>
                    <a:pt x="428" y="37"/>
                  </a:lnTo>
                  <a:lnTo>
                    <a:pt x="444" y="50"/>
                  </a:lnTo>
                  <a:lnTo>
                    <a:pt x="458" y="65"/>
                  </a:lnTo>
                  <a:lnTo>
                    <a:pt x="469" y="82"/>
                  </a:lnTo>
                  <a:lnTo>
                    <a:pt x="481" y="100"/>
                  </a:lnTo>
                  <a:lnTo>
                    <a:pt x="489" y="121"/>
                  </a:lnTo>
                  <a:lnTo>
                    <a:pt x="496" y="144"/>
                  </a:lnTo>
                  <a:lnTo>
                    <a:pt x="501" y="168"/>
                  </a:lnTo>
                  <a:lnTo>
                    <a:pt x="505" y="194"/>
                  </a:lnTo>
                  <a:lnTo>
                    <a:pt x="508" y="222"/>
                  </a:lnTo>
                  <a:lnTo>
                    <a:pt x="508" y="251"/>
                  </a:lnTo>
                  <a:lnTo>
                    <a:pt x="508" y="648"/>
                  </a:lnTo>
                  <a:lnTo>
                    <a:pt x="508" y="648"/>
                  </a:lnTo>
                  <a:lnTo>
                    <a:pt x="508" y="653"/>
                  </a:lnTo>
                  <a:lnTo>
                    <a:pt x="507" y="658"/>
                  </a:lnTo>
                  <a:lnTo>
                    <a:pt x="505" y="661"/>
                  </a:lnTo>
                  <a:lnTo>
                    <a:pt x="501" y="665"/>
                  </a:lnTo>
                  <a:lnTo>
                    <a:pt x="498" y="668"/>
                  </a:lnTo>
                  <a:lnTo>
                    <a:pt x="493" y="671"/>
                  </a:lnTo>
                  <a:lnTo>
                    <a:pt x="489"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7" name="Freeform 169"/>
            <p:cNvSpPr>
              <a:spLocks noEditPoints="1"/>
            </p:cNvSpPr>
            <p:nvPr/>
          </p:nvSpPr>
          <p:spPr bwMode="auto">
            <a:xfrm>
              <a:off x="5304830" y="3943726"/>
              <a:ext cx="105090" cy="134776"/>
            </a:xfrm>
            <a:custGeom>
              <a:avLst/>
              <a:gdLst>
                <a:gd name="T0" fmla="*/ 106 w 533"/>
                <a:gd name="T1" fmla="*/ 391 h 681"/>
                <a:gd name="T2" fmla="*/ 109 w 533"/>
                <a:gd name="T3" fmla="*/ 441 h 681"/>
                <a:gd name="T4" fmla="*/ 122 w 533"/>
                <a:gd name="T5" fmla="*/ 501 h 681"/>
                <a:gd name="T6" fmla="*/ 149 w 533"/>
                <a:gd name="T7" fmla="*/ 543 h 681"/>
                <a:gd name="T8" fmla="*/ 185 w 533"/>
                <a:gd name="T9" fmla="*/ 571 h 681"/>
                <a:gd name="T10" fmla="*/ 235 w 533"/>
                <a:gd name="T11" fmla="*/ 586 h 681"/>
                <a:gd name="T12" fmla="*/ 274 w 533"/>
                <a:gd name="T13" fmla="*/ 588 h 681"/>
                <a:gd name="T14" fmla="*/ 441 w 533"/>
                <a:gd name="T15" fmla="*/ 580 h 681"/>
                <a:gd name="T16" fmla="*/ 495 w 533"/>
                <a:gd name="T17" fmla="*/ 574 h 681"/>
                <a:gd name="T18" fmla="*/ 508 w 533"/>
                <a:gd name="T19" fmla="*/ 579 h 681"/>
                <a:gd name="T20" fmla="*/ 513 w 533"/>
                <a:gd name="T21" fmla="*/ 587 h 681"/>
                <a:gd name="T22" fmla="*/ 515 w 533"/>
                <a:gd name="T23" fmla="*/ 633 h 681"/>
                <a:gd name="T24" fmla="*/ 509 w 533"/>
                <a:gd name="T25" fmla="*/ 651 h 681"/>
                <a:gd name="T26" fmla="*/ 496 w 533"/>
                <a:gd name="T27" fmla="*/ 659 h 681"/>
                <a:gd name="T28" fmla="*/ 439 w 533"/>
                <a:gd name="T29" fmla="*/ 669 h 681"/>
                <a:gd name="T30" fmla="*/ 332 w 533"/>
                <a:gd name="T31" fmla="*/ 680 h 681"/>
                <a:gd name="T32" fmla="*/ 274 w 533"/>
                <a:gd name="T33" fmla="*/ 681 h 681"/>
                <a:gd name="T34" fmla="*/ 197 w 533"/>
                <a:gd name="T35" fmla="*/ 673 h 681"/>
                <a:gd name="T36" fmla="*/ 126 w 533"/>
                <a:gd name="T37" fmla="*/ 649 h 681"/>
                <a:gd name="T38" fmla="*/ 95 w 533"/>
                <a:gd name="T39" fmla="*/ 628 h 681"/>
                <a:gd name="T40" fmla="*/ 66 w 533"/>
                <a:gd name="T41" fmla="*/ 602 h 681"/>
                <a:gd name="T42" fmla="*/ 42 w 533"/>
                <a:gd name="T43" fmla="*/ 570 h 681"/>
                <a:gd name="T44" fmla="*/ 24 w 533"/>
                <a:gd name="T45" fmla="*/ 531 h 681"/>
                <a:gd name="T46" fmla="*/ 9 w 533"/>
                <a:gd name="T47" fmla="*/ 485 h 681"/>
                <a:gd name="T48" fmla="*/ 2 w 533"/>
                <a:gd name="T49" fmla="*/ 431 h 681"/>
                <a:gd name="T50" fmla="*/ 0 w 533"/>
                <a:gd name="T51" fmla="*/ 283 h 681"/>
                <a:gd name="T52" fmla="*/ 4 w 533"/>
                <a:gd name="T53" fmla="*/ 221 h 681"/>
                <a:gd name="T54" fmla="*/ 27 w 533"/>
                <a:gd name="T55" fmla="*/ 141 h 681"/>
                <a:gd name="T56" fmla="*/ 54 w 533"/>
                <a:gd name="T57" fmla="*/ 96 h 681"/>
                <a:gd name="T58" fmla="*/ 78 w 533"/>
                <a:gd name="T59" fmla="*/ 67 h 681"/>
                <a:gd name="T60" fmla="*/ 107 w 533"/>
                <a:gd name="T61" fmla="*/ 44 h 681"/>
                <a:gd name="T62" fmla="*/ 141 w 533"/>
                <a:gd name="T63" fmla="*/ 25 h 681"/>
                <a:gd name="T64" fmla="*/ 180 w 533"/>
                <a:gd name="T65" fmla="*/ 11 h 681"/>
                <a:gd name="T66" fmla="*/ 237 w 533"/>
                <a:gd name="T67" fmla="*/ 1 h 681"/>
                <a:gd name="T68" fmla="*/ 300 w 533"/>
                <a:gd name="T69" fmla="*/ 1 h 681"/>
                <a:gd name="T70" fmla="*/ 357 w 533"/>
                <a:gd name="T71" fmla="*/ 11 h 681"/>
                <a:gd name="T72" fmla="*/ 396 w 533"/>
                <a:gd name="T73" fmla="*/ 25 h 681"/>
                <a:gd name="T74" fmla="*/ 430 w 533"/>
                <a:gd name="T75" fmla="*/ 44 h 681"/>
                <a:gd name="T76" fmla="*/ 458 w 533"/>
                <a:gd name="T77" fmla="*/ 68 h 681"/>
                <a:gd name="T78" fmla="*/ 483 w 533"/>
                <a:gd name="T79" fmla="*/ 96 h 681"/>
                <a:gd name="T80" fmla="*/ 508 w 533"/>
                <a:gd name="T81" fmla="*/ 141 h 681"/>
                <a:gd name="T82" fmla="*/ 530 w 533"/>
                <a:gd name="T83" fmla="*/ 221 h 681"/>
                <a:gd name="T84" fmla="*/ 533 w 533"/>
                <a:gd name="T85" fmla="*/ 347 h 681"/>
                <a:gd name="T86" fmla="*/ 532 w 533"/>
                <a:gd name="T87" fmla="*/ 359 h 681"/>
                <a:gd name="T88" fmla="*/ 524 w 533"/>
                <a:gd name="T89" fmla="*/ 370 h 681"/>
                <a:gd name="T90" fmla="*/ 510 w 533"/>
                <a:gd name="T91" fmla="*/ 375 h 681"/>
                <a:gd name="T92" fmla="*/ 426 w 533"/>
                <a:gd name="T93" fmla="*/ 283 h 681"/>
                <a:gd name="T94" fmla="*/ 421 w 533"/>
                <a:gd name="T95" fmla="*/ 214 h 681"/>
                <a:gd name="T96" fmla="*/ 405 w 533"/>
                <a:gd name="T97" fmla="*/ 162 h 681"/>
                <a:gd name="T98" fmla="*/ 376 w 533"/>
                <a:gd name="T99" fmla="*/ 126 h 681"/>
                <a:gd name="T100" fmla="*/ 338 w 533"/>
                <a:gd name="T101" fmla="*/ 103 h 681"/>
                <a:gd name="T102" fmla="*/ 288 w 533"/>
                <a:gd name="T103" fmla="*/ 94 h 681"/>
                <a:gd name="T104" fmla="*/ 249 w 533"/>
                <a:gd name="T105" fmla="*/ 94 h 681"/>
                <a:gd name="T106" fmla="*/ 199 w 533"/>
                <a:gd name="T107" fmla="*/ 104 h 681"/>
                <a:gd name="T108" fmla="*/ 159 w 533"/>
                <a:gd name="T109" fmla="*/ 128 h 681"/>
                <a:gd name="T110" fmla="*/ 130 w 533"/>
                <a:gd name="T111" fmla="*/ 165 h 681"/>
                <a:gd name="T112" fmla="*/ 112 w 533"/>
                <a:gd name="T113" fmla="*/ 216 h 681"/>
                <a:gd name="T114" fmla="*/ 106 w 533"/>
                <a:gd name="T115" fmla="*/ 283 h 681"/>
                <a:gd name="T116" fmla="*/ 426 w 533"/>
                <a:gd name="T117" fmla="*/ 28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5"/>
                  </a:moveTo>
                  <a:lnTo>
                    <a:pt x="106" y="375"/>
                  </a:lnTo>
                  <a:lnTo>
                    <a:pt x="106" y="391"/>
                  </a:lnTo>
                  <a:lnTo>
                    <a:pt x="106" y="391"/>
                  </a:lnTo>
                  <a:lnTo>
                    <a:pt x="106" y="417"/>
                  </a:lnTo>
                  <a:lnTo>
                    <a:pt x="109" y="441"/>
                  </a:lnTo>
                  <a:lnTo>
                    <a:pt x="112" y="463"/>
                  </a:lnTo>
                  <a:lnTo>
                    <a:pt x="117" y="482"/>
                  </a:lnTo>
                  <a:lnTo>
                    <a:pt x="122" y="501"/>
                  </a:lnTo>
                  <a:lnTo>
                    <a:pt x="130" y="517"/>
                  </a:lnTo>
                  <a:lnTo>
                    <a:pt x="138" y="531"/>
                  </a:lnTo>
                  <a:lnTo>
                    <a:pt x="149" y="543"/>
                  </a:lnTo>
                  <a:lnTo>
                    <a:pt x="159" y="555"/>
                  </a:lnTo>
                  <a:lnTo>
                    <a:pt x="172" y="564"/>
                  </a:lnTo>
                  <a:lnTo>
                    <a:pt x="185" y="571"/>
                  </a:lnTo>
                  <a:lnTo>
                    <a:pt x="200" y="578"/>
                  </a:lnTo>
                  <a:lnTo>
                    <a:pt x="218" y="582"/>
                  </a:lnTo>
                  <a:lnTo>
                    <a:pt x="235" y="586"/>
                  </a:lnTo>
                  <a:lnTo>
                    <a:pt x="254" y="587"/>
                  </a:lnTo>
                  <a:lnTo>
                    <a:pt x="274" y="588"/>
                  </a:lnTo>
                  <a:lnTo>
                    <a:pt x="274" y="588"/>
                  </a:lnTo>
                  <a:lnTo>
                    <a:pt x="329" y="587"/>
                  </a:lnTo>
                  <a:lnTo>
                    <a:pt x="387" y="584"/>
                  </a:lnTo>
                  <a:lnTo>
                    <a:pt x="441" y="580"/>
                  </a:lnTo>
                  <a:lnTo>
                    <a:pt x="489" y="574"/>
                  </a:lnTo>
                  <a:lnTo>
                    <a:pt x="489" y="574"/>
                  </a:lnTo>
                  <a:lnTo>
                    <a:pt x="495" y="574"/>
                  </a:lnTo>
                  <a:lnTo>
                    <a:pt x="495" y="574"/>
                  </a:lnTo>
                  <a:lnTo>
                    <a:pt x="502" y="575"/>
                  </a:lnTo>
                  <a:lnTo>
                    <a:pt x="508" y="579"/>
                  </a:lnTo>
                  <a:lnTo>
                    <a:pt x="511" y="581"/>
                  </a:lnTo>
                  <a:lnTo>
                    <a:pt x="512" y="583"/>
                  </a:lnTo>
                  <a:lnTo>
                    <a:pt x="513" y="587"/>
                  </a:lnTo>
                  <a:lnTo>
                    <a:pt x="515" y="591"/>
                  </a:lnTo>
                  <a:lnTo>
                    <a:pt x="515" y="633"/>
                  </a:lnTo>
                  <a:lnTo>
                    <a:pt x="515" y="633"/>
                  </a:lnTo>
                  <a:lnTo>
                    <a:pt x="513" y="643"/>
                  </a:lnTo>
                  <a:lnTo>
                    <a:pt x="511" y="648"/>
                  </a:lnTo>
                  <a:lnTo>
                    <a:pt x="509" y="651"/>
                  </a:lnTo>
                  <a:lnTo>
                    <a:pt x="507" y="654"/>
                  </a:lnTo>
                  <a:lnTo>
                    <a:pt x="502" y="657"/>
                  </a:lnTo>
                  <a:lnTo>
                    <a:pt x="496" y="659"/>
                  </a:lnTo>
                  <a:lnTo>
                    <a:pt x="491" y="660"/>
                  </a:lnTo>
                  <a:lnTo>
                    <a:pt x="491" y="660"/>
                  </a:lnTo>
                  <a:lnTo>
                    <a:pt x="439" y="669"/>
                  </a:lnTo>
                  <a:lnTo>
                    <a:pt x="386" y="675"/>
                  </a:lnTo>
                  <a:lnTo>
                    <a:pt x="360" y="677"/>
                  </a:lnTo>
                  <a:lnTo>
                    <a:pt x="332" y="680"/>
                  </a:lnTo>
                  <a:lnTo>
                    <a:pt x="304" y="681"/>
                  </a:lnTo>
                  <a:lnTo>
                    <a:pt x="274" y="681"/>
                  </a:lnTo>
                  <a:lnTo>
                    <a:pt x="274" y="681"/>
                  </a:lnTo>
                  <a:lnTo>
                    <a:pt x="249" y="680"/>
                  </a:lnTo>
                  <a:lnTo>
                    <a:pt x="222" y="677"/>
                  </a:lnTo>
                  <a:lnTo>
                    <a:pt x="197" y="673"/>
                  </a:lnTo>
                  <a:lnTo>
                    <a:pt x="173" y="667"/>
                  </a:lnTo>
                  <a:lnTo>
                    <a:pt x="149" y="659"/>
                  </a:lnTo>
                  <a:lnTo>
                    <a:pt x="126" y="649"/>
                  </a:lnTo>
                  <a:lnTo>
                    <a:pt x="115" y="642"/>
                  </a:lnTo>
                  <a:lnTo>
                    <a:pt x="105" y="635"/>
                  </a:lnTo>
                  <a:lnTo>
                    <a:pt x="95" y="628"/>
                  </a:lnTo>
                  <a:lnTo>
                    <a:pt x="84" y="620"/>
                  </a:lnTo>
                  <a:lnTo>
                    <a:pt x="75" y="611"/>
                  </a:lnTo>
                  <a:lnTo>
                    <a:pt x="66" y="602"/>
                  </a:lnTo>
                  <a:lnTo>
                    <a:pt x="58" y="593"/>
                  </a:lnTo>
                  <a:lnTo>
                    <a:pt x="50" y="581"/>
                  </a:lnTo>
                  <a:lnTo>
                    <a:pt x="42" y="570"/>
                  </a:lnTo>
                  <a:lnTo>
                    <a:pt x="35" y="558"/>
                  </a:lnTo>
                  <a:lnTo>
                    <a:pt x="29" y="544"/>
                  </a:lnTo>
                  <a:lnTo>
                    <a:pt x="24" y="531"/>
                  </a:lnTo>
                  <a:lnTo>
                    <a:pt x="18" y="517"/>
                  </a:lnTo>
                  <a:lnTo>
                    <a:pt x="13" y="501"/>
                  </a:lnTo>
                  <a:lnTo>
                    <a:pt x="9" y="485"/>
                  </a:lnTo>
                  <a:lnTo>
                    <a:pt x="6" y="467"/>
                  </a:lnTo>
                  <a:lnTo>
                    <a:pt x="3" y="450"/>
                  </a:lnTo>
                  <a:lnTo>
                    <a:pt x="2" y="431"/>
                  </a:lnTo>
                  <a:lnTo>
                    <a:pt x="1" y="411"/>
                  </a:lnTo>
                  <a:lnTo>
                    <a:pt x="0" y="391"/>
                  </a:lnTo>
                  <a:lnTo>
                    <a:pt x="0" y="283"/>
                  </a:lnTo>
                  <a:lnTo>
                    <a:pt x="0" y="283"/>
                  </a:lnTo>
                  <a:lnTo>
                    <a:pt x="1" y="251"/>
                  </a:lnTo>
                  <a:lnTo>
                    <a:pt x="4" y="221"/>
                  </a:lnTo>
                  <a:lnTo>
                    <a:pt x="10" y="192"/>
                  </a:lnTo>
                  <a:lnTo>
                    <a:pt x="18" y="166"/>
                  </a:lnTo>
                  <a:lnTo>
                    <a:pt x="27" y="141"/>
                  </a:lnTo>
                  <a:lnTo>
                    <a:pt x="40" y="118"/>
                  </a:lnTo>
                  <a:lnTo>
                    <a:pt x="45" y="106"/>
                  </a:lnTo>
                  <a:lnTo>
                    <a:pt x="54" y="96"/>
                  </a:lnTo>
                  <a:lnTo>
                    <a:pt x="60" y="86"/>
                  </a:lnTo>
                  <a:lnTo>
                    <a:pt x="70" y="76"/>
                  </a:lnTo>
                  <a:lnTo>
                    <a:pt x="78" y="67"/>
                  </a:lnTo>
                  <a:lnTo>
                    <a:pt x="87" y="59"/>
                  </a:lnTo>
                  <a:lnTo>
                    <a:pt x="97" y="51"/>
                  </a:lnTo>
                  <a:lnTo>
                    <a:pt x="107" y="44"/>
                  </a:lnTo>
                  <a:lnTo>
                    <a:pt x="118" y="37"/>
                  </a:lnTo>
                  <a:lnTo>
                    <a:pt x="129" y="30"/>
                  </a:lnTo>
                  <a:lnTo>
                    <a:pt x="141" y="25"/>
                  </a:lnTo>
                  <a:lnTo>
                    <a:pt x="153" y="20"/>
                  </a:lnTo>
                  <a:lnTo>
                    <a:pt x="166" y="16"/>
                  </a:lnTo>
                  <a:lnTo>
                    <a:pt x="180" y="11"/>
                  </a:lnTo>
                  <a:lnTo>
                    <a:pt x="192" y="8"/>
                  </a:lnTo>
                  <a:lnTo>
                    <a:pt x="207" y="5"/>
                  </a:lnTo>
                  <a:lnTo>
                    <a:pt x="237" y="1"/>
                  </a:lnTo>
                  <a:lnTo>
                    <a:pt x="268" y="0"/>
                  </a:lnTo>
                  <a:lnTo>
                    <a:pt x="268" y="0"/>
                  </a:lnTo>
                  <a:lnTo>
                    <a:pt x="300" y="1"/>
                  </a:lnTo>
                  <a:lnTo>
                    <a:pt x="330" y="5"/>
                  </a:lnTo>
                  <a:lnTo>
                    <a:pt x="344" y="8"/>
                  </a:lnTo>
                  <a:lnTo>
                    <a:pt x="357" y="11"/>
                  </a:lnTo>
                  <a:lnTo>
                    <a:pt x="371" y="16"/>
                  </a:lnTo>
                  <a:lnTo>
                    <a:pt x="384" y="20"/>
                  </a:lnTo>
                  <a:lnTo>
                    <a:pt x="396" y="25"/>
                  </a:lnTo>
                  <a:lnTo>
                    <a:pt x="408" y="30"/>
                  </a:lnTo>
                  <a:lnTo>
                    <a:pt x="418" y="37"/>
                  </a:lnTo>
                  <a:lnTo>
                    <a:pt x="430" y="44"/>
                  </a:lnTo>
                  <a:lnTo>
                    <a:pt x="440" y="51"/>
                  </a:lnTo>
                  <a:lnTo>
                    <a:pt x="449" y="59"/>
                  </a:lnTo>
                  <a:lnTo>
                    <a:pt x="458" y="68"/>
                  </a:lnTo>
                  <a:lnTo>
                    <a:pt x="466" y="76"/>
                  </a:lnTo>
                  <a:lnTo>
                    <a:pt x="474" y="87"/>
                  </a:lnTo>
                  <a:lnTo>
                    <a:pt x="483" y="96"/>
                  </a:lnTo>
                  <a:lnTo>
                    <a:pt x="489" y="106"/>
                  </a:lnTo>
                  <a:lnTo>
                    <a:pt x="496" y="118"/>
                  </a:lnTo>
                  <a:lnTo>
                    <a:pt x="508" y="141"/>
                  </a:lnTo>
                  <a:lnTo>
                    <a:pt x="517" y="166"/>
                  </a:lnTo>
                  <a:lnTo>
                    <a:pt x="524" y="192"/>
                  </a:lnTo>
                  <a:lnTo>
                    <a:pt x="530" y="221"/>
                  </a:lnTo>
                  <a:lnTo>
                    <a:pt x="533" y="251"/>
                  </a:lnTo>
                  <a:lnTo>
                    <a:pt x="533" y="283"/>
                  </a:lnTo>
                  <a:lnTo>
                    <a:pt x="533" y="347"/>
                  </a:lnTo>
                  <a:lnTo>
                    <a:pt x="533" y="347"/>
                  </a:lnTo>
                  <a:lnTo>
                    <a:pt x="533" y="353"/>
                  </a:lnTo>
                  <a:lnTo>
                    <a:pt x="532" y="359"/>
                  </a:lnTo>
                  <a:lnTo>
                    <a:pt x="530" y="363"/>
                  </a:lnTo>
                  <a:lnTo>
                    <a:pt x="527" y="367"/>
                  </a:lnTo>
                  <a:lnTo>
                    <a:pt x="524" y="370"/>
                  </a:lnTo>
                  <a:lnTo>
                    <a:pt x="520" y="372"/>
                  </a:lnTo>
                  <a:lnTo>
                    <a:pt x="516" y="373"/>
                  </a:lnTo>
                  <a:lnTo>
                    <a:pt x="510" y="375"/>
                  </a:lnTo>
                  <a:lnTo>
                    <a:pt x="510" y="375"/>
                  </a:lnTo>
                  <a:close/>
                  <a:moveTo>
                    <a:pt x="426" y="283"/>
                  </a:moveTo>
                  <a:lnTo>
                    <a:pt x="426" y="283"/>
                  </a:lnTo>
                  <a:lnTo>
                    <a:pt x="425" y="258"/>
                  </a:lnTo>
                  <a:lnTo>
                    <a:pt x="424" y="235"/>
                  </a:lnTo>
                  <a:lnTo>
                    <a:pt x="421" y="214"/>
                  </a:lnTo>
                  <a:lnTo>
                    <a:pt x="416" y="196"/>
                  </a:lnTo>
                  <a:lnTo>
                    <a:pt x="410" y="178"/>
                  </a:lnTo>
                  <a:lnTo>
                    <a:pt x="405" y="162"/>
                  </a:lnTo>
                  <a:lnTo>
                    <a:pt x="396" y="149"/>
                  </a:lnTo>
                  <a:lnTo>
                    <a:pt x="387" y="136"/>
                  </a:lnTo>
                  <a:lnTo>
                    <a:pt x="376" y="126"/>
                  </a:lnTo>
                  <a:lnTo>
                    <a:pt x="364" y="116"/>
                  </a:lnTo>
                  <a:lnTo>
                    <a:pt x="352" y="110"/>
                  </a:lnTo>
                  <a:lnTo>
                    <a:pt x="338" y="103"/>
                  </a:lnTo>
                  <a:lnTo>
                    <a:pt x="322" y="98"/>
                  </a:lnTo>
                  <a:lnTo>
                    <a:pt x="305" y="96"/>
                  </a:lnTo>
                  <a:lnTo>
                    <a:pt x="288" y="94"/>
                  </a:lnTo>
                  <a:lnTo>
                    <a:pt x="268" y="92"/>
                  </a:lnTo>
                  <a:lnTo>
                    <a:pt x="268" y="92"/>
                  </a:lnTo>
                  <a:lnTo>
                    <a:pt x="249" y="94"/>
                  </a:lnTo>
                  <a:lnTo>
                    <a:pt x="231" y="96"/>
                  </a:lnTo>
                  <a:lnTo>
                    <a:pt x="214" y="99"/>
                  </a:lnTo>
                  <a:lnTo>
                    <a:pt x="199" y="104"/>
                  </a:lnTo>
                  <a:lnTo>
                    <a:pt x="184" y="111"/>
                  </a:lnTo>
                  <a:lnTo>
                    <a:pt x="171" y="119"/>
                  </a:lnTo>
                  <a:lnTo>
                    <a:pt x="159" y="128"/>
                  </a:lnTo>
                  <a:lnTo>
                    <a:pt x="148" y="138"/>
                  </a:lnTo>
                  <a:lnTo>
                    <a:pt x="138" y="151"/>
                  </a:lnTo>
                  <a:lnTo>
                    <a:pt x="130" y="165"/>
                  </a:lnTo>
                  <a:lnTo>
                    <a:pt x="122" y="181"/>
                  </a:lnTo>
                  <a:lnTo>
                    <a:pt x="117" y="198"/>
                  </a:lnTo>
                  <a:lnTo>
                    <a:pt x="112" y="216"/>
                  </a:lnTo>
                  <a:lnTo>
                    <a:pt x="109" y="237"/>
                  </a:lnTo>
                  <a:lnTo>
                    <a:pt x="106" y="259"/>
                  </a:lnTo>
                  <a:lnTo>
                    <a:pt x="106" y="283"/>
                  </a:lnTo>
                  <a:lnTo>
                    <a:pt x="106" y="293"/>
                  </a:lnTo>
                  <a:lnTo>
                    <a:pt x="426" y="293"/>
                  </a:lnTo>
                  <a:lnTo>
                    <a:pt x="426" y="28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8" name="Freeform 170"/>
            <p:cNvSpPr>
              <a:spLocks/>
            </p:cNvSpPr>
            <p:nvPr/>
          </p:nvSpPr>
          <p:spPr bwMode="auto">
            <a:xfrm>
              <a:off x="5439012" y="3943726"/>
              <a:ext cx="58779" cy="132995"/>
            </a:xfrm>
            <a:custGeom>
              <a:avLst/>
              <a:gdLst>
                <a:gd name="T0" fmla="*/ 271 w 298"/>
                <a:gd name="T1" fmla="*/ 91 h 673"/>
                <a:gd name="T2" fmla="*/ 231 w 298"/>
                <a:gd name="T3" fmla="*/ 95 h 673"/>
                <a:gd name="T4" fmla="*/ 190 w 298"/>
                <a:gd name="T5" fmla="*/ 104 h 673"/>
                <a:gd name="T6" fmla="*/ 149 w 298"/>
                <a:gd name="T7" fmla="*/ 119 h 673"/>
                <a:gd name="T8" fmla="*/ 105 w 298"/>
                <a:gd name="T9" fmla="*/ 142 h 673"/>
                <a:gd name="T10" fmla="*/ 105 w 298"/>
                <a:gd name="T11" fmla="*/ 648 h 673"/>
                <a:gd name="T12" fmla="*/ 104 w 298"/>
                <a:gd name="T13" fmla="*/ 657 h 673"/>
                <a:gd name="T14" fmla="*/ 98 w 298"/>
                <a:gd name="T15" fmla="*/ 665 h 673"/>
                <a:gd name="T16" fmla="*/ 90 w 298"/>
                <a:gd name="T17" fmla="*/ 671 h 673"/>
                <a:gd name="T18" fmla="*/ 81 w 298"/>
                <a:gd name="T19" fmla="*/ 673 h 673"/>
                <a:gd name="T20" fmla="*/ 23 w 298"/>
                <a:gd name="T21" fmla="*/ 673 h 673"/>
                <a:gd name="T22" fmla="*/ 13 w 298"/>
                <a:gd name="T23" fmla="*/ 671 h 673"/>
                <a:gd name="T24" fmla="*/ 7 w 298"/>
                <a:gd name="T25" fmla="*/ 665 h 673"/>
                <a:gd name="T26" fmla="*/ 1 w 298"/>
                <a:gd name="T27" fmla="*/ 658 h 673"/>
                <a:gd name="T28" fmla="*/ 0 w 298"/>
                <a:gd name="T29" fmla="*/ 648 h 673"/>
                <a:gd name="T30" fmla="*/ 0 w 298"/>
                <a:gd name="T31" fmla="*/ 33 h 673"/>
                <a:gd name="T32" fmla="*/ 1 w 298"/>
                <a:gd name="T33" fmla="*/ 24 h 673"/>
                <a:gd name="T34" fmla="*/ 5 w 298"/>
                <a:gd name="T35" fmla="*/ 16 h 673"/>
                <a:gd name="T36" fmla="*/ 13 w 298"/>
                <a:gd name="T37" fmla="*/ 10 h 673"/>
                <a:gd name="T38" fmla="*/ 23 w 298"/>
                <a:gd name="T39" fmla="*/ 9 h 673"/>
                <a:gd name="T40" fmla="*/ 79 w 298"/>
                <a:gd name="T41" fmla="*/ 9 h 673"/>
                <a:gd name="T42" fmla="*/ 88 w 298"/>
                <a:gd name="T43" fmla="*/ 10 h 673"/>
                <a:gd name="T44" fmla="*/ 95 w 298"/>
                <a:gd name="T45" fmla="*/ 16 h 673"/>
                <a:gd name="T46" fmla="*/ 101 w 298"/>
                <a:gd name="T47" fmla="*/ 24 h 673"/>
                <a:gd name="T48" fmla="*/ 102 w 298"/>
                <a:gd name="T49" fmla="*/ 33 h 673"/>
                <a:gd name="T50" fmla="*/ 102 w 298"/>
                <a:gd name="T51" fmla="*/ 58 h 673"/>
                <a:gd name="T52" fmla="*/ 146 w 298"/>
                <a:gd name="T53" fmla="*/ 30 h 673"/>
                <a:gd name="T54" fmla="*/ 189 w 298"/>
                <a:gd name="T55" fmla="*/ 13 h 673"/>
                <a:gd name="T56" fmla="*/ 231 w 298"/>
                <a:gd name="T57" fmla="*/ 3 h 673"/>
                <a:gd name="T58" fmla="*/ 271 w 298"/>
                <a:gd name="T59" fmla="*/ 0 h 673"/>
                <a:gd name="T60" fmla="*/ 278 w 298"/>
                <a:gd name="T61" fmla="*/ 1 h 673"/>
                <a:gd name="T62" fmla="*/ 288 w 298"/>
                <a:gd name="T63" fmla="*/ 3 h 673"/>
                <a:gd name="T64" fmla="*/ 293 w 298"/>
                <a:gd name="T65" fmla="*/ 9 h 673"/>
                <a:gd name="T66" fmla="*/ 297 w 298"/>
                <a:gd name="T67" fmla="*/ 17 h 673"/>
                <a:gd name="T68" fmla="*/ 298 w 298"/>
                <a:gd name="T69" fmla="*/ 71 h 673"/>
                <a:gd name="T70" fmla="*/ 297 w 298"/>
                <a:gd name="T71" fmla="*/ 76 h 673"/>
                <a:gd name="T72" fmla="*/ 293 w 298"/>
                <a:gd name="T73" fmla="*/ 83 h 673"/>
                <a:gd name="T74" fmla="*/ 288 w 298"/>
                <a:gd name="T75" fmla="*/ 89 h 673"/>
                <a:gd name="T76" fmla="*/ 278 w 298"/>
                <a:gd name="T77" fmla="*/ 91 h 673"/>
                <a:gd name="T78" fmla="*/ 271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1" y="91"/>
                  </a:moveTo>
                  <a:lnTo>
                    <a:pt x="271" y="91"/>
                  </a:lnTo>
                  <a:lnTo>
                    <a:pt x="251" y="92"/>
                  </a:lnTo>
                  <a:lnTo>
                    <a:pt x="231" y="95"/>
                  </a:lnTo>
                  <a:lnTo>
                    <a:pt x="211" y="98"/>
                  </a:lnTo>
                  <a:lnTo>
                    <a:pt x="190" y="104"/>
                  </a:lnTo>
                  <a:lnTo>
                    <a:pt x="171" y="111"/>
                  </a:lnTo>
                  <a:lnTo>
                    <a:pt x="149" y="119"/>
                  </a:lnTo>
                  <a:lnTo>
                    <a:pt x="128" y="130"/>
                  </a:lnTo>
                  <a:lnTo>
                    <a:pt x="105" y="142"/>
                  </a:lnTo>
                  <a:lnTo>
                    <a:pt x="105" y="648"/>
                  </a:lnTo>
                  <a:lnTo>
                    <a:pt x="105" y="648"/>
                  </a:lnTo>
                  <a:lnTo>
                    <a:pt x="105" y="652"/>
                  </a:lnTo>
                  <a:lnTo>
                    <a:pt x="104" y="657"/>
                  </a:lnTo>
                  <a:lnTo>
                    <a:pt x="102" y="661"/>
                  </a:lnTo>
                  <a:lnTo>
                    <a:pt x="98" y="665"/>
                  </a:lnTo>
                  <a:lnTo>
                    <a:pt x="95" y="668"/>
                  </a:lnTo>
                  <a:lnTo>
                    <a:pt x="90" y="671"/>
                  </a:lnTo>
                  <a:lnTo>
                    <a:pt x="86" y="672"/>
                  </a:lnTo>
                  <a:lnTo>
                    <a:pt x="81" y="673"/>
                  </a:lnTo>
                  <a:lnTo>
                    <a:pt x="23" y="673"/>
                  </a:lnTo>
                  <a:lnTo>
                    <a:pt x="23" y="673"/>
                  </a:lnTo>
                  <a:lnTo>
                    <a:pt x="18" y="672"/>
                  </a:lnTo>
                  <a:lnTo>
                    <a:pt x="13" y="671"/>
                  </a:lnTo>
                  <a:lnTo>
                    <a:pt x="10" y="668"/>
                  </a:lnTo>
                  <a:lnTo>
                    <a:pt x="7" y="665"/>
                  </a:lnTo>
                  <a:lnTo>
                    <a:pt x="3" y="661"/>
                  </a:lnTo>
                  <a:lnTo>
                    <a:pt x="1" y="658"/>
                  </a:lnTo>
                  <a:lnTo>
                    <a:pt x="0" y="653"/>
                  </a:lnTo>
                  <a:lnTo>
                    <a:pt x="0" y="648"/>
                  </a:lnTo>
                  <a:lnTo>
                    <a:pt x="0" y="33"/>
                  </a:lnTo>
                  <a:lnTo>
                    <a:pt x="0" y="33"/>
                  </a:lnTo>
                  <a:lnTo>
                    <a:pt x="0" y="28"/>
                  </a:lnTo>
                  <a:lnTo>
                    <a:pt x="1" y="24"/>
                  </a:lnTo>
                  <a:lnTo>
                    <a:pt x="3" y="19"/>
                  </a:lnTo>
                  <a:lnTo>
                    <a:pt x="5" y="16"/>
                  </a:lnTo>
                  <a:lnTo>
                    <a:pt x="9" y="12"/>
                  </a:lnTo>
                  <a:lnTo>
                    <a:pt x="13" y="10"/>
                  </a:lnTo>
                  <a:lnTo>
                    <a:pt x="17" y="9"/>
                  </a:lnTo>
                  <a:lnTo>
                    <a:pt x="23" y="9"/>
                  </a:lnTo>
                  <a:lnTo>
                    <a:pt x="79" y="9"/>
                  </a:lnTo>
                  <a:lnTo>
                    <a:pt x="79" y="9"/>
                  </a:lnTo>
                  <a:lnTo>
                    <a:pt x="83" y="9"/>
                  </a:lnTo>
                  <a:lnTo>
                    <a:pt x="88" y="10"/>
                  </a:lnTo>
                  <a:lnTo>
                    <a:pt x="93" y="12"/>
                  </a:lnTo>
                  <a:lnTo>
                    <a:pt x="95" y="16"/>
                  </a:lnTo>
                  <a:lnTo>
                    <a:pt x="98" y="19"/>
                  </a:lnTo>
                  <a:lnTo>
                    <a:pt x="101" y="24"/>
                  </a:lnTo>
                  <a:lnTo>
                    <a:pt x="102" y="28"/>
                  </a:lnTo>
                  <a:lnTo>
                    <a:pt x="102" y="33"/>
                  </a:lnTo>
                  <a:lnTo>
                    <a:pt x="102" y="58"/>
                  </a:lnTo>
                  <a:lnTo>
                    <a:pt x="102" y="58"/>
                  </a:lnTo>
                  <a:lnTo>
                    <a:pt x="125" y="43"/>
                  </a:lnTo>
                  <a:lnTo>
                    <a:pt x="146" y="30"/>
                  </a:lnTo>
                  <a:lnTo>
                    <a:pt x="168" y="21"/>
                  </a:lnTo>
                  <a:lnTo>
                    <a:pt x="189" y="13"/>
                  </a:lnTo>
                  <a:lnTo>
                    <a:pt x="211" y="8"/>
                  </a:lnTo>
                  <a:lnTo>
                    <a:pt x="231" y="3"/>
                  </a:lnTo>
                  <a:lnTo>
                    <a:pt x="252" y="1"/>
                  </a:lnTo>
                  <a:lnTo>
                    <a:pt x="271" y="0"/>
                  </a:lnTo>
                  <a:lnTo>
                    <a:pt x="271" y="0"/>
                  </a:lnTo>
                  <a:lnTo>
                    <a:pt x="278" y="1"/>
                  </a:lnTo>
                  <a:lnTo>
                    <a:pt x="283" y="1"/>
                  </a:lnTo>
                  <a:lnTo>
                    <a:pt x="288" y="3"/>
                  </a:lnTo>
                  <a:lnTo>
                    <a:pt x="291" y="5"/>
                  </a:lnTo>
                  <a:lnTo>
                    <a:pt x="293" y="9"/>
                  </a:lnTo>
                  <a:lnTo>
                    <a:pt x="296" y="12"/>
                  </a:lnTo>
                  <a:lnTo>
                    <a:pt x="297" y="17"/>
                  </a:lnTo>
                  <a:lnTo>
                    <a:pt x="298" y="21"/>
                  </a:lnTo>
                  <a:lnTo>
                    <a:pt x="298" y="71"/>
                  </a:lnTo>
                  <a:lnTo>
                    <a:pt x="298" y="71"/>
                  </a:lnTo>
                  <a:lnTo>
                    <a:pt x="297" y="76"/>
                  </a:lnTo>
                  <a:lnTo>
                    <a:pt x="296" y="80"/>
                  </a:lnTo>
                  <a:lnTo>
                    <a:pt x="293" y="83"/>
                  </a:lnTo>
                  <a:lnTo>
                    <a:pt x="291" y="87"/>
                  </a:lnTo>
                  <a:lnTo>
                    <a:pt x="288" y="89"/>
                  </a:lnTo>
                  <a:lnTo>
                    <a:pt x="283" y="90"/>
                  </a:lnTo>
                  <a:lnTo>
                    <a:pt x="278" y="91"/>
                  </a:lnTo>
                  <a:lnTo>
                    <a:pt x="271" y="91"/>
                  </a:lnTo>
                  <a:lnTo>
                    <a:pt x="271"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49" name="Freeform 171"/>
            <p:cNvSpPr>
              <a:spLocks noEditPoints="1"/>
            </p:cNvSpPr>
            <p:nvPr/>
          </p:nvSpPr>
          <p:spPr bwMode="auto">
            <a:xfrm>
              <a:off x="5582101" y="3895634"/>
              <a:ext cx="21375" cy="181088"/>
            </a:xfrm>
            <a:custGeom>
              <a:avLst/>
              <a:gdLst>
                <a:gd name="T0" fmla="*/ 24 w 110"/>
                <a:gd name="T1" fmla="*/ 145 h 916"/>
                <a:gd name="T2" fmla="*/ 20 w 110"/>
                <a:gd name="T3" fmla="*/ 145 h 916"/>
                <a:gd name="T4" fmla="*/ 11 w 110"/>
                <a:gd name="T5" fmla="*/ 142 h 916"/>
                <a:gd name="T6" fmla="*/ 5 w 110"/>
                <a:gd name="T7" fmla="*/ 135 h 916"/>
                <a:gd name="T8" fmla="*/ 0 w 110"/>
                <a:gd name="T9" fmla="*/ 126 h 916"/>
                <a:gd name="T10" fmla="*/ 0 w 110"/>
                <a:gd name="T11" fmla="*/ 25 h 916"/>
                <a:gd name="T12" fmla="*/ 0 w 110"/>
                <a:gd name="T13" fmla="*/ 20 h 916"/>
                <a:gd name="T14" fmla="*/ 5 w 110"/>
                <a:gd name="T15" fmla="*/ 11 h 916"/>
                <a:gd name="T16" fmla="*/ 11 w 110"/>
                <a:gd name="T17" fmla="*/ 4 h 916"/>
                <a:gd name="T18" fmla="*/ 20 w 110"/>
                <a:gd name="T19" fmla="*/ 0 h 916"/>
                <a:gd name="T20" fmla="*/ 86 w 110"/>
                <a:gd name="T21" fmla="*/ 0 h 916"/>
                <a:gd name="T22" fmla="*/ 91 w 110"/>
                <a:gd name="T23" fmla="*/ 0 h 916"/>
                <a:gd name="T24" fmla="*/ 99 w 110"/>
                <a:gd name="T25" fmla="*/ 4 h 916"/>
                <a:gd name="T26" fmla="*/ 106 w 110"/>
                <a:gd name="T27" fmla="*/ 11 h 916"/>
                <a:gd name="T28" fmla="*/ 109 w 110"/>
                <a:gd name="T29" fmla="*/ 20 h 916"/>
                <a:gd name="T30" fmla="*/ 110 w 110"/>
                <a:gd name="T31" fmla="*/ 121 h 916"/>
                <a:gd name="T32" fmla="*/ 109 w 110"/>
                <a:gd name="T33" fmla="*/ 126 h 916"/>
                <a:gd name="T34" fmla="*/ 106 w 110"/>
                <a:gd name="T35" fmla="*/ 135 h 916"/>
                <a:gd name="T36" fmla="*/ 99 w 110"/>
                <a:gd name="T37" fmla="*/ 142 h 916"/>
                <a:gd name="T38" fmla="*/ 91 w 110"/>
                <a:gd name="T39" fmla="*/ 145 h 916"/>
                <a:gd name="T40" fmla="*/ 86 w 110"/>
                <a:gd name="T41" fmla="*/ 145 h 916"/>
                <a:gd name="T42" fmla="*/ 26 w 110"/>
                <a:gd name="T43" fmla="*/ 916 h 916"/>
                <a:gd name="T44" fmla="*/ 21 w 110"/>
                <a:gd name="T45" fmla="*/ 915 h 916"/>
                <a:gd name="T46" fmla="*/ 12 w 110"/>
                <a:gd name="T47" fmla="*/ 911 h 916"/>
                <a:gd name="T48" fmla="*/ 6 w 110"/>
                <a:gd name="T49" fmla="*/ 904 h 916"/>
                <a:gd name="T50" fmla="*/ 1 w 110"/>
                <a:gd name="T51" fmla="*/ 896 h 916"/>
                <a:gd name="T52" fmla="*/ 1 w 110"/>
                <a:gd name="T53" fmla="*/ 276 h 916"/>
                <a:gd name="T54" fmla="*/ 1 w 110"/>
                <a:gd name="T55" fmla="*/ 271 h 916"/>
                <a:gd name="T56" fmla="*/ 6 w 110"/>
                <a:gd name="T57" fmla="*/ 262 h 916"/>
                <a:gd name="T58" fmla="*/ 12 w 110"/>
                <a:gd name="T59" fmla="*/ 255 h 916"/>
                <a:gd name="T60" fmla="*/ 21 w 110"/>
                <a:gd name="T61" fmla="*/ 252 h 916"/>
                <a:gd name="T62" fmla="*/ 84 w 110"/>
                <a:gd name="T63" fmla="*/ 252 h 916"/>
                <a:gd name="T64" fmla="*/ 89 w 110"/>
                <a:gd name="T65" fmla="*/ 252 h 916"/>
                <a:gd name="T66" fmla="*/ 97 w 110"/>
                <a:gd name="T67" fmla="*/ 255 h 916"/>
                <a:gd name="T68" fmla="*/ 104 w 110"/>
                <a:gd name="T69" fmla="*/ 262 h 916"/>
                <a:gd name="T70" fmla="*/ 107 w 110"/>
                <a:gd name="T71" fmla="*/ 271 h 916"/>
                <a:gd name="T72" fmla="*/ 108 w 110"/>
                <a:gd name="T73" fmla="*/ 891 h 916"/>
                <a:gd name="T74" fmla="*/ 107 w 110"/>
                <a:gd name="T75" fmla="*/ 896 h 916"/>
                <a:gd name="T76" fmla="*/ 104 w 110"/>
                <a:gd name="T77" fmla="*/ 904 h 916"/>
                <a:gd name="T78" fmla="*/ 97 w 110"/>
                <a:gd name="T79" fmla="*/ 911 h 916"/>
                <a:gd name="T80" fmla="*/ 89 w 110"/>
                <a:gd name="T81" fmla="*/ 915 h 916"/>
                <a:gd name="T82" fmla="*/ 84 w 110"/>
                <a:gd name="T83"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6">
                  <a:moveTo>
                    <a:pt x="86" y="145"/>
                  </a:moveTo>
                  <a:lnTo>
                    <a:pt x="24" y="145"/>
                  </a:lnTo>
                  <a:lnTo>
                    <a:pt x="24" y="145"/>
                  </a:lnTo>
                  <a:lnTo>
                    <a:pt x="20" y="145"/>
                  </a:lnTo>
                  <a:lnTo>
                    <a:pt x="15" y="143"/>
                  </a:lnTo>
                  <a:lnTo>
                    <a:pt x="11" y="142"/>
                  </a:lnTo>
                  <a:lnTo>
                    <a:pt x="7" y="138"/>
                  </a:lnTo>
                  <a:lnTo>
                    <a:pt x="5" y="135"/>
                  </a:lnTo>
                  <a:lnTo>
                    <a:pt x="3" y="130"/>
                  </a:lnTo>
                  <a:lnTo>
                    <a:pt x="0" y="126"/>
                  </a:lnTo>
                  <a:lnTo>
                    <a:pt x="0" y="121"/>
                  </a:lnTo>
                  <a:lnTo>
                    <a:pt x="0" y="25"/>
                  </a:lnTo>
                  <a:lnTo>
                    <a:pt x="0" y="25"/>
                  </a:lnTo>
                  <a:lnTo>
                    <a:pt x="0" y="20"/>
                  </a:lnTo>
                  <a:lnTo>
                    <a:pt x="3" y="15"/>
                  </a:lnTo>
                  <a:lnTo>
                    <a:pt x="5" y="11"/>
                  </a:lnTo>
                  <a:lnTo>
                    <a:pt x="7" y="7"/>
                  </a:lnTo>
                  <a:lnTo>
                    <a:pt x="11" y="4"/>
                  </a:lnTo>
                  <a:lnTo>
                    <a:pt x="15" y="2"/>
                  </a:lnTo>
                  <a:lnTo>
                    <a:pt x="20" y="0"/>
                  </a:lnTo>
                  <a:lnTo>
                    <a:pt x="24" y="0"/>
                  </a:lnTo>
                  <a:lnTo>
                    <a:pt x="86" y="0"/>
                  </a:lnTo>
                  <a:lnTo>
                    <a:pt x="86" y="0"/>
                  </a:lnTo>
                  <a:lnTo>
                    <a:pt x="91" y="0"/>
                  </a:lnTo>
                  <a:lnTo>
                    <a:pt x="95" y="2"/>
                  </a:lnTo>
                  <a:lnTo>
                    <a:pt x="99" y="4"/>
                  </a:lnTo>
                  <a:lnTo>
                    <a:pt x="104" y="7"/>
                  </a:lnTo>
                  <a:lnTo>
                    <a:pt x="106" y="11"/>
                  </a:lnTo>
                  <a:lnTo>
                    <a:pt x="108" y="15"/>
                  </a:lnTo>
                  <a:lnTo>
                    <a:pt x="109" y="20"/>
                  </a:lnTo>
                  <a:lnTo>
                    <a:pt x="110" y="25"/>
                  </a:lnTo>
                  <a:lnTo>
                    <a:pt x="110" y="121"/>
                  </a:lnTo>
                  <a:lnTo>
                    <a:pt x="110" y="121"/>
                  </a:lnTo>
                  <a:lnTo>
                    <a:pt x="109" y="126"/>
                  </a:lnTo>
                  <a:lnTo>
                    <a:pt x="108" y="130"/>
                  </a:lnTo>
                  <a:lnTo>
                    <a:pt x="106" y="135"/>
                  </a:lnTo>
                  <a:lnTo>
                    <a:pt x="104" y="138"/>
                  </a:lnTo>
                  <a:lnTo>
                    <a:pt x="99" y="142"/>
                  </a:lnTo>
                  <a:lnTo>
                    <a:pt x="95" y="143"/>
                  </a:lnTo>
                  <a:lnTo>
                    <a:pt x="91" y="145"/>
                  </a:lnTo>
                  <a:lnTo>
                    <a:pt x="86" y="145"/>
                  </a:lnTo>
                  <a:lnTo>
                    <a:pt x="86" y="145"/>
                  </a:lnTo>
                  <a:close/>
                  <a:moveTo>
                    <a:pt x="84" y="916"/>
                  </a:moveTo>
                  <a:lnTo>
                    <a:pt x="26" y="916"/>
                  </a:lnTo>
                  <a:lnTo>
                    <a:pt x="26" y="916"/>
                  </a:lnTo>
                  <a:lnTo>
                    <a:pt x="21" y="915"/>
                  </a:lnTo>
                  <a:lnTo>
                    <a:pt x="16" y="914"/>
                  </a:lnTo>
                  <a:lnTo>
                    <a:pt x="12" y="911"/>
                  </a:lnTo>
                  <a:lnTo>
                    <a:pt x="8" y="908"/>
                  </a:lnTo>
                  <a:lnTo>
                    <a:pt x="6" y="904"/>
                  </a:lnTo>
                  <a:lnTo>
                    <a:pt x="4" y="901"/>
                  </a:lnTo>
                  <a:lnTo>
                    <a:pt x="1" y="896"/>
                  </a:lnTo>
                  <a:lnTo>
                    <a:pt x="1" y="891"/>
                  </a:lnTo>
                  <a:lnTo>
                    <a:pt x="1" y="276"/>
                  </a:lnTo>
                  <a:lnTo>
                    <a:pt x="1" y="276"/>
                  </a:lnTo>
                  <a:lnTo>
                    <a:pt x="1" y="271"/>
                  </a:lnTo>
                  <a:lnTo>
                    <a:pt x="4" y="267"/>
                  </a:lnTo>
                  <a:lnTo>
                    <a:pt x="6" y="262"/>
                  </a:lnTo>
                  <a:lnTo>
                    <a:pt x="8" y="259"/>
                  </a:lnTo>
                  <a:lnTo>
                    <a:pt x="12" y="255"/>
                  </a:lnTo>
                  <a:lnTo>
                    <a:pt x="16" y="253"/>
                  </a:lnTo>
                  <a:lnTo>
                    <a:pt x="21" y="252"/>
                  </a:lnTo>
                  <a:lnTo>
                    <a:pt x="26" y="252"/>
                  </a:lnTo>
                  <a:lnTo>
                    <a:pt x="84" y="252"/>
                  </a:lnTo>
                  <a:lnTo>
                    <a:pt x="84" y="252"/>
                  </a:lnTo>
                  <a:lnTo>
                    <a:pt x="89" y="252"/>
                  </a:lnTo>
                  <a:lnTo>
                    <a:pt x="93" y="253"/>
                  </a:lnTo>
                  <a:lnTo>
                    <a:pt x="97" y="255"/>
                  </a:lnTo>
                  <a:lnTo>
                    <a:pt x="100" y="259"/>
                  </a:lnTo>
                  <a:lnTo>
                    <a:pt x="104" y="262"/>
                  </a:lnTo>
                  <a:lnTo>
                    <a:pt x="106" y="267"/>
                  </a:lnTo>
                  <a:lnTo>
                    <a:pt x="107" y="271"/>
                  </a:lnTo>
                  <a:lnTo>
                    <a:pt x="108" y="276"/>
                  </a:lnTo>
                  <a:lnTo>
                    <a:pt x="108" y="891"/>
                  </a:lnTo>
                  <a:lnTo>
                    <a:pt x="108" y="891"/>
                  </a:lnTo>
                  <a:lnTo>
                    <a:pt x="107" y="896"/>
                  </a:lnTo>
                  <a:lnTo>
                    <a:pt x="106" y="901"/>
                  </a:lnTo>
                  <a:lnTo>
                    <a:pt x="104" y="904"/>
                  </a:lnTo>
                  <a:lnTo>
                    <a:pt x="100" y="908"/>
                  </a:lnTo>
                  <a:lnTo>
                    <a:pt x="97" y="911"/>
                  </a:lnTo>
                  <a:lnTo>
                    <a:pt x="93" y="914"/>
                  </a:lnTo>
                  <a:lnTo>
                    <a:pt x="89" y="915"/>
                  </a:lnTo>
                  <a:lnTo>
                    <a:pt x="84" y="916"/>
                  </a:lnTo>
                  <a:lnTo>
                    <a:pt x="84" y="916"/>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0" name="Freeform 172"/>
            <p:cNvSpPr>
              <a:spLocks/>
            </p:cNvSpPr>
            <p:nvPr/>
          </p:nvSpPr>
          <p:spPr bwMode="auto">
            <a:xfrm>
              <a:off x="5638505" y="3943726"/>
              <a:ext cx="100340" cy="132995"/>
            </a:xfrm>
            <a:custGeom>
              <a:avLst/>
              <a:gdLst>
                <a:gd name="T0" fmla="*/ 427 w 508"/>
                <a:gd name="T1" fmla="*/ 673 h 673"/>
                <a:gd name="T2" fmla="*/ 422 w 508"/>
                <a:gd name="T3" fmla="*/ 672 h 673"/>
                <a:gd name="T4" fmla="*/ 413 w 508"/>
                <a:gd name="T5" fmla="*/ 668 h 673"/>
                <a:gd name="T6" fmla="*/ 406 w 508"/>
                <a:gd name="T7" fmla="*/ 661 h 673"/>
                <a:gd name="T8" fmla="*/ 403 w 508"/>
                <a:gd name="T9" fmla="*/ 653 h 673"/>
                <a:gd name="T10" fmla="*/ 403 w 508"/>
                <a:gd name="T11" fmla="*/ 251 h 673"/>
                <a:gd name="T12" fmla="*/ 401 w 508"/>
                <a:gd name="T13" fmla="*/ 229 h 673"/>
                <a:gd name="T14" fmla="*/ 398 w 508"/>
                <a:gd name="T15" fmla="*/ 191 h 673"/>
                <a:gd name="T16" fmla="*/ 390 w 508"/>
                <a:gd name="T17" fmla="*/ 160 h 673"/>
                <a:gd name="T18" fmla="*/ 378 w 508"/>
                <a:gd name="T19" fmla="*/ 136 h 673"/>
                <a:gd name="T20" fmla="*/ 361 w 508"/>
                <a:gd name="T21" fmla="*/ 118 h 673"/>
                <a:gd name="T22" fmla="*/ 341 w 508"/>
                <a:gd name="T23" fmla="*/ 104 h 673"/>
                <a:gd name="T24" fmla="*/ 315 w 508"/>
                <a:gd name="T25" fmla="*/ 96 h 673"/>
                <a:gd name="T26" fmla="*/ 287 w 508"/>
                <a:gd name="T27" fmla="*/ 92 h 673"/>
                <a:gd name="T28" fmla="*/ 269 w 508"/>
                <a:gd name="T29" fmla="*/ 91 h 673"/>
                <a:gd name="T30" fmla="*/ 230 w 508"/>
                <a:gd name="T31" fmla="*/ 95 h 673"/>
                <a:gd name="T32" fmla="*/ 190 w 508"/>
                <a:gd name="T33" fmla="*/ 105 h 673"/>
                <a:gd name="T34" fmla="*/ 148 w 508"/>
                <a:gd name="T35" fmla="*/ 120 h 673"/>
                <a:gd name="T36" fmla="*/ 107 w 508"/>
                <a:gd name="T37" fmla="*/ 138 h 673"/>
                <a:gd name="T38" fmla="*/ 107 w 508"/>
                <a:gd name="T39" fmla="*/ 648 h 673"/>
                <a:gd name="T40" fmla="*/ 104 w 508"/>
                <a:gd name="T41" fmla="*/ 657 h 673"/>
                <a:gd name="T42" fmla="*/ 100 w 508"/>
                <a:gd name="T43" fmla="*/ 665 h 673"/>
                <a:gd name="T44" fmla="*/ 92 w 508"/>
                <a:gd name="T45" fmla="*/ 671 h 673"/>
                <a:gd name="T46" fmla="*/ 82 w 508"/>
                <a:gd name="T47" fmla="*/ 673 h 673"/>
                <a:gd name="T48" fmla="*/ 23 w 508"/>
                <a:gd name="T49" fmla="*/ 673 h 673"/>
                <a:gd name="T50" fmla="*/ 15 w 508"/>
                <a:gd name="T51" fmla="*/ 671 h 673"/>
                <a:gd name="T52" fmla="*/ 7 w 508"/>
                <a:gd name="T53" fmla="*/ 665 h 673"/>
                <a:gd name="T54" fmla="*/ 2 w 508"/>
                <a:gd name="T55" fmla="*/ 658 h 673"/>
                <a:gd name="T56" fmla="*/ 0 w 508"/>
                <a:gd name="T57" fmla="*/ 648 h 673"/>
                <a:gd name="T58" fmla="*/ 0 w 508"/>
                <a:gd name="T59" fmla="*/ 33 h 673"/>
                <a:gd name="T60" fmla="*/ 2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4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2 w 508"/>
                <a:gd name="T93" fmla="*/ 26 h 673"/>
                <a:gd name="T94" fmla="*/ 444 w 508"/>
                <a:gd name="T95" fmla="*/ 50 h 673"/>
                <a:gd name="T96" fmla="*/ 470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90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2" y="672"/>
                  </a:lnTo>
                  <a:lnTo>
                    <a:pt x="417" y="671"/>
                  </a:lnTo>
                  <a:lnTo>
                    <a:pt x="413" y="668"/>
                  </a:lnTo>
                  <a:lnTo>
                    <a:pt x="409" y="665"/>
                  </a:lnTo>
                  <a:lnTo>
                    <a:pt x="406" y="661"/>
                  </a:lnTo>
                  <a:lnTo>
                    <a:pt x="405" y="658"/>
                  </a:lnTo>
                  <a:lnTo>
                    <a:pt x="403" y="653"/>
                  </a:lnTo>
                  <a:lnTo>
                    <a:pt x="403" y="648"/>
                  </a:lnTo>
                  <a:lnTo>
                    <a:pt x="403" y="251"/>
                  </a:lnTo>
                  <a:lnTo>
                    <a:pt x="403" y="251"/>
                  </a:lnTo>
                  <a:lnTo>
                    <a:pt x="401" y="229"/>
                  </a:lnTo>
                  <a:lnTo>
                    <a:pt x="400" y="209"/>
                  </a:lnTo>
                  <a:lnTo>
                    <a:pt x="398" y="191"/>
                  </a:lnTo>
                  <a:lnTo>
                    <a:pt x="394" y="175"/>
                  </a:lnTo>
                  <a:lnTo>
                    <a:pt x="390" y="160"/>
                  </a:lnTo>
                  <a:lnTo>
                    <a:pt x="384" y="147"/>
                  </a:lnTo>
                  <a:lnTo>
                    <a:pt x="378" y="136"/>
                  </a:lnTo>
                  <a:lnTo>
                    <a:pt x="370" y="126"/>
                  </a:lnTo>
                  <a:lnTo>
                    <a:pt x="361" y="118"/>
                  </a:lnTo>
                  <a:lnTo>
                    <a:pt x="352" y="110"/>
                  </a:lnTo>
                  <a:lnTo>
                    <a:pt x="341" y="104"/>
                  </a:lnTo>
                  <a:lnTo>
                    <a:pt x="329" y="99"/>
                  </a:lnTo>
                  <a:lnTo>
                    <a:pt x="315" y="96"/>
                  </a:lnTo>
                  <a:lnTo>
                    <a:pt x="302" y="94"/>
                  </a:lnTo>
                  <a:lnTo>
                    <a:pt x="287" y="92"/>
                  </a:lnTo>
                  <a:lnTo>
                    <a:pt x="269" y="91"/>
                  </a:lnTo>
                  <a:lnTo>
                    <a:pt x="269" y="91"/>
                  </a:lnTo>
                  <a:lnTo>
                    <a:pt x="250" y="92"/>
                  </a:lnTo>
                  <a:lnTo>
                    <a:pt x="230" y="95"/>
                  </a:lnTo>
                  <a:lnTo>
                    <a:pt x="210" y="99"/>
                  </a:lnTo>
                  <a:lnTo>
                    <a:pt x="190" y="105"/>
                  </a:lnTo>
                  <a:lnTo>
                    <a:pt x="170" y="112"/>
                  </a:lnTo>
                  <a:lnTo>
                    <a:pt x="148" y="120"/>
                  </a:lnTo>
                  <a:lnTo>
                    <a:pt x="127" y="129"/>
                  </a:lnTo>
                  <a:lnTo>
                    <a:pt x="107" y="138"/>
                  </a:lnTo>
                  <a:lnTo>
                    <a:pt x="107" y="648"/>
                  </a:lnTo>
                  <a:lnTo>
                    <a:pt x="107" y="648"/>
                  </a:lnTo>
                  <a:lnTo>
                    <a:pt x="107" y="652"/>
                  </a:lnTo>
                  <a:lnTo>
                    <a:pt x="104" y="657"/>
                  </a:lnTo>
                  <a:lnTo>
                    <a:pt x="102" y="661"/>
                  </a:lnTo>
                  <a:lnTo>
                    <a:pt x="100" y="665"/>
                  </a:lnTo>
                  <a:lnTo>
                    <a:pt x="96" y="668"/>
                  </a:lnTo>
                  <a:lnTo>
                    <a:pt x="92" y="671"/>
                  </a:lnTo>
                  <a:lnTo>
                    <a:pt x="87" y="672"/>
                  </a:lnTo>
                  <a:lnTo>
                    <a:pt x="82" y="673"/>
                  </a:lnTo>
                  <a:lnTo>
                    <a:pt x="23" y="673"/>
                  </a:lnTo>
                  <a:lnTo>
                    <a:pt x="23" y="673"/>
                  </a:lnTo>
                  <a:lnTo>
                    <a:pt x="18" y="672"/>
                  </a:lnTo>
                  <a:lnTo>
                    <a:pt x="15" y="671"/>
                  </a:lnTo>
                  <a:lnTo>
                    <a:pt x="10" y="668"/>
                  </a:lnTo>
                  <a:lnTo>
                    <a:pt x="7" y="665"/>
                  </a:lnTo>
                  <a:lnTo>
                    <a:pt x="4" y="661"/>
                  </a:lnTo>
                  <a:lnTo>
                    <a:pt x="2" y="658"/>
                  </a:lnTo>
                  <a:lnTo>
                    <a:pt x="1" y="653"/>
                  </a:lnTo>
                  <a:lnTo>
                    <a:pt x="0" y="648"/>
                  </a:lnTo>
                  <a:lnTo>
                    <a:pt x="0" y="33"/>
                  </a:lnTo>
                  <a:lnTo>
                    <a:pt x="0" y="33"/>
                  </a:lnTo>
                  <a:lnTo>
                    <a:pt x="1" y="28"/>
                  </a:lnTo>
                  <a:lnTo>
                    <a:pt x="2" y="24"/>
                  </a:lnTo>
                  <a:lnTo>
                    <a:pt x="4" y="19"/>
                  </a:lnTo>
                  <a:lnTo>
                    <a:pt x="7" y="16"/>
                  </a:lnTo>
                  <a:lnTo>
                    <a:pt x="10" y="12"/>
                  </a:lnTo>
                  <a:lnTo>
                    <a:pt x="14" y="10"/>
                  </a:lnTo>
                  <a:lnTo>
                    <a:pt x="18" y="9"/>
                  </a:lnTo>
                  <a:lnTo>
                    <a:pt x="23" y="9"/>
                  </a:lnTo>
                  <a:lnTo>
                    <a:pt x="84" y="9"/>
                  </a:lnTo>
                  <a:lnTo>
                    <a:pt x="84" y="9"/>
                  </a:lnTo>
                  <a:lnTo>
                    <a:pt x="88" y="9"/>
                  </a:lnTo>
                  <a:lnTo>
                    <a:pt x="93" y="10"/>
                  </a:lnTo>
                  <a:lnTo>
                    <a:pt x="96" y="12"/>
                  </a:lnTo>
                  <a:lnTo>
                    <a:pt x="100" y="16"/>
                  </a:lnTo>
                  <a:lnTo>
                    <a:pt x="103" y="19"/>
                  </a:lnTo>
                  <a:lnTo>
                    <a:pt x="104" y="24"/>
                  </a:lnTo>
                  <a:lnTo>
                    <a:pt x="107" y="28"/>
                  </a:lnTo>
                  <a:lnTo>
                    <a:pt x="107" y="33"/>
                  </a:lnTo>
                  <a:lnTo>
                    <a:pt x="107" y="56"/>
                  </a:lnTo>
                  <a:lnTo>
                    <a:pt x="107" y="56"/>
                  </a:lnTo>
                  <a:lnTo>
                    <a:pt x="131" y="42"/>
                  </a:lnTo>
                  <a:lnTo>
                    <a:pt x="155" y="30"/>
                  </a:lnTo>
                  <a:lnTo>
                    <a:pt x="178" y="21"/>
                  </a:lnTo>
                  <a:lnTo>
                    <a:pt x="201" y="13"/>
                  </a:lnTo>
                  <a:lnTo>
                    <a:pt x="224" y="8"/>
                  </a:lnTo>
                  <a:lnTo>
                    <a:pt x="248" y="3"/>
                  </a:lnTo>
                  <a:lnTo>
                    <a:pt x="273" y="1"/>
                  </a:lnTo>
                  <a:lnTo>
                    <a:pt x="298" y="0"/>
                  </a:lnTo>
                  <a:lnTo>
                    <a:pt x="298" y="0"/>
                  </a:lnTo>
                  <a:lnTo>
                    <a:pt x="325" y="1"/>
                  </a:lnTo>
                  <a:lnTo>
                    <a:pt x="349" y="4"/>
                  </a:lnTo>
                  <a:lnTo>
                    <a:pt x="372" y="9"/>
                  </a:lnTo>
                  <a:lnTo>
                    <a:pt x="392" y="17"/>
                  </a:lnTo>
                  <a:lnTo>
                    <a:pt x="412" y="26"/>
                  </a:lnTo>
                  <a:lnTo>
                    <a:pt x="429" y="37"/>
                  </a:lnTo>
                  <a:lnTo>
                    <a:pt x="444" y="50"/>
                  </a:lnTo>
                  <a:lnTo>
                    <a:pt x="458" y="65"/>
                  </a:lnTo>
                  <a:lnTo>
                    <a:pt x="470" y="82"/>
                  </a:lnTo>
                  <a:lnTo>
                    <a:pt x="481" y="100"/>
                  </a:lnTo>
                  <a:lnTo>
                    <a:pt x="489" y="121"/>
                  </a:lnTo>
                  <a:lnTo>
                    <a:pt x="497" y="144"/>
                  </a:lnTo>
                  <a:lnTo>
                    <a:pt x="501" y="168"/>
                  </a:lnTo>
                  <a:lnTo>
                    <a:pt x="506" y="194"/>
                  </a:lnTo>
                  <a:lnTo>
                    <a:pt x="508" y="222"/>
                  </a:lnTo>
                  <a:lnTo>
                    <a:pt x="508" y="251"/>
                  </a:lnTo>
                  <a:lnTo>
                    <a:pt x="508" y="648"/>
                  </a:lnTo>
                  <a:lnTo>
                    <a:pt x="508" y="648"/>
                  </a:lnTo>
                  <a:lnTo>
                    <a:pt x="508" y="653"/>
                  </a:lnTo>
                  <a:lnTo>
                    <a:pt x="507" y="658"/>
                  </a:lnTo>
                  <a:lnTo>
                    <a:pt x="505" y="661"/>
                  </a:lnTo>
                  <a:lnTo>
                    <a:pt x="501" y="665"/>
                  </a:lnTo>
                  <a:lnTo>
                    <a:pt x="498" y="668"/>
                  </a:lnTo>
                  <a:lnTo>
                    <a:pt x="494" y="671"/>
                  </a:lnTo>
                  <a:lnTo>
                    <a:pt x="490"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1" name="Freeform 173"/>
            <p:cNvSpPr>
              <a:spLocks noEditPoints="1"/>
            </p:cNvSpPr>
            <p:nvPr/>
          </p:nvSpPr>
          <p:spPr bwMode="auto">
            <a:xfrm>
              <a:off x="4744350" y="4184186"/>
              <a:ext cx="116371" cy="180494"/>
            </a:xfrm>
            <a:custGeom>
              <a:avLst/>
              <a:gdLst>
                <a:gd name="T0" fmla="*/ 125 w 588"/>
                <a:gd name="T1" fmla="*/ 911 h 914"/>
                <a:gd name="T2" fmla="*/ 30 w 588"/>
                <a:gd name="T3" fmla="*/ 902 h 914"/>
                <a:gd name="T4" fmla="*/ 4 w 588"/>
                <a:gd name="T5" fmla="*/ 885 h 914"/>
                <a:gd name="T6" fmla="*/ 0 w 588"/>
                <a:gd name="T7" fmla="*/ 54 h 914"/>
                <a:gd name="T8" fmla="*/ 6 w 588"/>
                <a:gd name="T9" fmla="*/ 29 h 914"/>
                <a:gd name="T10" fmla="*/ 30 w 588"/>
                <a:gd name="T11" fmla="*/ 12 h 914"/>
                <a:gd name="T12" fmla="*/ 120 w 588"/>
                <a:gd name="T13" fmla="*/ 4 h 914"/>
                <a:gd name="T14" fmla="*/ 266 w 588"/>
                <a:gd name="T15" fmla="*/ 0 h 914"/>
                <a:gd name="T16" fmla="*/ 398 w 588"/>
                <a:gd name="T17" fmla="*/ 18 h 914"/>
                <a:gd name="T18" fmla="*/ 479 w 588"/>
                <a:gd name="T19" fmla="*/ 49 h 914"/>
                <a:gd name="T20" fmla="*/ 523 w 588"/>
                <a:gd name="T21" fmla="*/ 79 h 914"/>
                <a:gd name="T22" fmla="*/ 556 w 588"/>
                <a:gd name="T23" fmla="*/ 120 h 914"/>
                <a:gd name="T24" fmla="*/ 577 w 588"/>
                <a:gd name="T25" fmla="*/ 171 h 914"/>
                <a:gd name="T26" fmla="*/ 584 w 588"/>
                <a:gd name="T27" fmla="*/ 233 h 914"/>
                <a:gd name="T28" fmla="*/ 581 w 588"/>
                <a:gd name="T29" fmla="*/ 285 h 914"/>
                <a:gd name="T30" fmla="*/ 564 w 588"/>
                <a:gd name="T31" fmla="*/ 343 h 914"/>
                <a:gd name="T32" fmla="*/ 532 w 588"/>
                <a:gd name="T33" fmla="*/ 391 h 914"/>
                <a:gd name="T34" fmla="*/ 484 w 588"/>
                <a:gd name="T35" fmla="*/ 428 h 914"/>
                <a:gd name="T36" fmla="*/ 470 w 588"/>
                <a:gd name="T37" fmla="*/ 448 h 914"/>
                <a:gd name="T38" fmla="*/ 523 w 588"/>
                <a:gd name="T39" fmla="*/ 482 h 914"/>
                <a:gd name="T40" fmla="*/ 561 w 588"/>
                <a:gd name="T41" fmla="*/ 529 h 914"/>
                <a:gd name="T42" fmla="*/ 584 w 588"/>
                <a:gd name="T43" fmla="*/ 588 h 914"/>
                <a:gd name="T44" fmla="*/ 588 w 588"/>
                <a:gd name="T45" fmla="*/ 659 h 914"/>
                <a:gd name="T46" fmla="*/ 585 w 588"/>
                <a:gd name="T47" fmla="*/ 711 h 914"/>
                <a:gd name="T48" fmla="*/ 567 w 588"/>
                <a:gd name="T49" fmla="*/ 771 h 914"/>
                <a:gd name="T50" fmla="*/ 537 w 588"/>
                <a:gd name="T51" fmla="*/ 818 h 914"/>
                <a:gd name="T52" fmla="*/ 495 w 588"/>
                <a:gd name="T53" fmla="*/ 855 h 914"/>
                <a:gd name="T54" fmla="*/ 445 w 588"/>
                <a:gd name="T55" fmla="*/ 881 h 914"/>
                <a:gd name="T56" fmla="*/ 338 w 588"/>
                <a:gd name="T57" fmla="*/ 908 h 914"/>
                <a:gd name="T58" fmla="*/ 236 w 588"/>
                <a:gd name="T59" fmla="*/ 914 h 914"/>
                <a:gd name="T60" fmla="*/ 470 w 588"/>
                <a:gd name="T61" fmla="*/ 194 h 914"/>
                <a:gd name="T62" fmla="*/ 436 w 588"/>
                <a:gd name="T63" fmla="*/ 138 h 914"/>
                <a:gd name="T64" fmla="*/ 373 w 588"/>
                <a:gd name="T65" fmla="*/ 107 h 914"/>
                <a:gd name="T66" fmla="*/ 283 w 588"/>
                <a:gd name="T67" fmla="*/ 94 h 914"/>
                <a:gd name="T68" fmla="*/ 167 w 588"/>
                <a:gd name="T69" fmla="*/ 94 h 914"/>
                <a:gd name="T70" fmla="*/ 297 w 588"/>
                <a:gd name="T71" fmla="*/ 396 h 914"/>
                <a:gd name="T72" fmla="*/ 383 w 588"/>
                <a:gd name="T73" fmla="*/ 385 h 914"/>
                <a:gd name="T74" fmla="*/ 438 w 588"/>
                <a:gd name="T75" fmla="*/ 352 h 914"/>
                <a:gd name="T76" fmla="*/ 466 w 588"/>
                <a:gd name="T77" fmla="*/ 307 h 914"/>
                <a:gd name="T78" fmla="*/ 474 w 588"/>
                <a:gd name="T79" fmla="*/ 253 h 914"/>
                <a:gd name="T80" fmla="*/ 478 w 588"/>
                <a:gd name="T81" fmla="*/ 623 h 914"/>
                <a:gd name="T82" fmla="*/ 466 w 588"/>
                <a:gd name="T83" fmla="*/ 567 h 914"/>
                <a:gd name="T84" fmla="*/ 430 w 588"/>
                <a:gd name="T85" fmla="*/ 521 h 914"/>
                <a:gd name="T86" fmla="*/ 367 w 588"/>
                <a:gd name="T87" fmla="*/ 491 h 914"/>
                <a:gd name="T88" fmla="*/ 111 w 588"/>
                <a:gd name="T89" fmla="*/ 484 h 914"/>
                <a:gd name="T90" fmla="*/ 204 w 588"/>
                <a:gd name="T91" fmla="*/ 820 h 914"/>
                <a:gd name="T92" fmla="*/ 290 w 588"/>
                <a:gd name="T93" fmla="*/ 819 h 914"/>
                <a:gd name="T94" fmla="*/ 378 w 588"/>
                <a:gd name="T95" fmla="*/ 804 h 914"/>
                <a:gd name="T96" fmla="*/ 441 w 588"/>
                <a:gd name="T97" fmla="*/ 768 h 914"/>
                <a:gd name="T98" fmla="*/ 475 w 588"/>
                <a:gd name="T99" fmla="*/ 70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914">
                  <a:moveTo>
                    <a:pt x="236" y="914"/>
                  </a:moveTo>
                  <a:lnTo>
                    <a:pt x="236" y="914"/>
                  </a:lnTo>
                  <a:lnTo>
                    <a:pt x="179" y="913"/>
                  </a:lnTo>
                  <a:lnTo>
                    <a:pt x="125" y="911"/>
                  </a:lnTo>
                  <a:lnTo>
                    <a:pt x="78" y="908"/>
                  </a:lnTo>
                  <a:lnTo>
                    <a:pt x="40" y="903"/>
                  </a:lnTo>
                  <a:lnTo>
                    <a:pt x="40" y="903"/>
                  </a:lnTo>
                  <a:lnTo>
                    <a:pt x="30" y="902"/>
                  </a:lnTo>
                  <a:lnTo>
                    <a:pt x="22" y="900"/>
                  </a:lnTo>
                  <a:lnTo>
                    <a:pt x="15" y="895"/>
                  </a:lnTo>
                  <a:lnTo>
                    <a:pt x="9" y="890"/>
                  </a:lnTo>
                  <a:lnTo>
                    <a:pt x="4" y="885"/>
                  </a:lnTo>
                  <a:lnTo>
                    <a:pt x="2" y="878"/>
                  </a:lnTo>
                  <a:lnTo>
                    <a:pt x="0" y="869"/>
                  </a:lnTo>
                  <a:lnTo>
                    <a:pt x="0" y="858"/>
                  </a:lnTo>
                  <a:lnTo>
                    <a:pt x="0" y="54"/>
                  </a:lnTo>
                  <a:lnTo>
                    <a:pt x="0" y="54"/>
                  </a:lnTo>
                  <a:lnTo>
                    <a:pt x="0" y="45"/>
                  </a:lnTo>
                  <a:lnTo>
                    <a:pt x="2" y="36"/>
                  </a:lnTo>
                  <a:lnTo>
                    <a:pt x="6" y="29"/>
                  </a:lnTo>
                  <a:lnTo>
                    <a:pt x="9" y="23"/>
                  </a:lnTo>
                  <a:lnTo>
                    <a:pt x="15" y="18"/>
                  </a:lnTo>
                  <a:lnTo>
                    <a:pt x="22" y="14"/>
                  </a:lnTo>
                  <a:lnTo>
                    <a:pt x="30" y="12"/>
                  </a:lnTo>
                  <a:lnTo>
                    <a:pt x="38" y="10"/>
                  </a:lnTo>
                  <a:lnTo>
                    <a:pt x="38" y="10"/>
                  </a:lnTo>
                  <a:lnTo>
                    <a:pt x="74" y="6"/>
                  </a:lnTo>
                  <a:lnTo>
                    <a:pt x="120" y="4"/>
                  </a:lnTo>
                  <a:lnTo>
                    <a:pt x="173" y="1"/>
                  </a:lnTo>
                  <a:lnTo>
                    <a:pt x="230" y="0"/>
                  </a:lnTo>
                  <a:lnTo>
                    <a:pt x="230" y="0"/>
                  </a:lnTo>
                  <a:lnTo>
                    <a:pt x="266" y="0"/>
                  </a:lnTo>
                  <a:lnTo>
                    <a:pt x="300" y="3"/>
                  </a:lnTo>
                  <a:lnTo>
                    <a:pt x="334" y="6"/>
                  </a:lnTo>
                  <a:lnTo>
                    <a:pt x="367" y="11"/>
                  </a:lnTo>
                  <a:lnTo>
                    <a:pt x="398" y="18"/>
                  </a:lnTo>
                  <a:lnTo>
                    <a:pt x="427" y="26"/>
                  </a:lnTo>
                  <a:lnTo>
                    <a:pt x="454" y="36"/>
                  </a:lnTo>
                  <a:lnTo>
                    <a:pt x="467" y="42"/>
                  </a:lnTo>
                  <a:lnTo>
                    <a:pt x="479" y="49"/>
                  </a:lnTo>
                  <a:lnTo>
                    <a:pt x="491" y="55"/>
                  </a:lnTo>
                  <a:lnTo>
                    <a:pt x="502" y="62"/>
                  </a:lnTo>
                  <a:lnTo>
                    <a:pt x="513" y="71"/>
                  </a:lnTo>
                  <a:lnTo>
                    <a:pt x="523" y="79"/>
                  </a:lnTo>
                  <a:lnTo>
                    <a:pt x="532" y="89"/>
                  </a:lnTo>
                  <a:lnTo>
                    <a:pt x="540" y="99"/>
                  </a:lnTo>
                  <a:lnTo>
                    <a:pt x="548" y="109"/>
                  </a:lnTo>
                  <a:lnTo>
                    <a:pt x="556" y="120"/>
                  </a:lnTo>
                  <a:lnTo>
                    <a:pt x="562" y="132"/>
                  </a:lnTo>
                  <a:lnTo>
                    <a:pt x="568" y="144"/>
                  </a:lnTo>
                  <a:lnTo>
                    <a:pt x="572" y="157"/>
                  </a:lnTo>
                  <a:lnTo>
                    <a:pt x="577" y="171"/>
                  </a:lnTo>
                  <a:lnTo>
                    <a:pt x="580" y="185"/>
                  </a:lnTo>
                  <a:lnTo>
                    <a:pt x="583" y="201"/>
                  </a:lnTo>
                  <a:lnTo>
                    <a:pt x="584" y="217"/>
                  </a:lnTo>
                  <a:lnTo>
                    <a:pt x="584" y="233"/>
                  </a:lnTo>
                  <a:lnTo>
                    <a:pt x="584" y="253"/>
                  </a:lnTo>
                  <a:lnTo>
                    <a:pt x="584" y="253"/>
                  </a:lnTo>
                  <a:lnTo>
                    <a:pt x="584" y="269"/>
                  </a:lnTo>
                  <a:lnTo>
                    <a:pt x="581" y="285"/>
                  </a:lnTo>
                  <a:lnTo>
                    <a:pt x="579" y="301"/>
                  </a:lnTo>
                  <a:lnTo>
                    <a:pt x="576" y="316"/>
                  </a:lnTo>
                  <a:lnTo>
                    <a:pt x="571" y="330"/>
                  </a:lnTo>
                  <a:lnTo>
                    <a:pt x="564" y="343"/>
                  </a:lnTo>
                  <a:lnTo>
                    <a:pt x="558" y="357"/>
                  </a:lnTo>
                  <a:lnTo>
                    <a:pt x="550" y="369"/>
                  </a:lnTo>
                  <a:lnTo>
                    <a:pt x="541" y="381"/>
                  </a:lnTo>
                  <a:lnTo>
                    <a:pt x="532" y="391"/>
                  </a:lnTo>
                  <a:lnTo>
                    <a:pt x="521" y="402"/>
                  </a:lnTo>
                  <a:lnTo>
                    <a:pt x="509" y="412"/>
                  </a:lnTo>
                  <a:lnTo>
                    <a:pt x="498" y="420"/>
                  </a:lnTo>
                  <a:lnTo>
                    <a:pt x="484" y="428"/>
                  </a:lnTo>
                  <a:lnTo>
                    <a:pt x="470" y="436"/>
                  </a:lnTo>
                  <a:lnTo>
                    <a:pt x="455" y="442"/>
                  </a:lnTo>
                  <a:lnTo>
                    <a:pt x="455" y="442"/>
                  </a:lnTo>
                  <a:lnTo>
                    <a:pt x="470" y="448"/>
                  </a:lnTo>
                  <a:lnTo>
                    <a:pt x="484" y="455"/>
                  </a:lnTo>
                  <a:lnTo>
                    <a:pt x="498" y="463"/>
                  </a:lnTo>
                  <a:lnTo>
                    <a:pt x="510" y="472"/>
                  </a:lnTo>
                  <a:lnTo>
                    <a:pt x="523" y="482"/>
                  </a:lnTo>
                  <a:lnTo>
                    <a:pt x="533" y="492"/>
                  </a:lnTo>
                  <a:lnTo>
                    <a:pt x="544" y="504"/>
                  </a:lnTo>
                  <a:lnTo>
                    <a:pt x="553" y="516"/>
                  </a:lnTo>
                  <a:lnTo>
                    <a:pt x="561" y="529"/>
                  </a:lnTo>
                  <a:lnTo>
                    <a:pt x="569" y="543"/>
                  </a:lnTo>
                  <a:lnTo>
                    <a:pt x="575" y="557"/>
                  </a:lnTo>
                  <a:lnTo>
                    <a:pt x="579" y="572"/>
                  </a:lnTo>
                  <a:lnTo>
                    <a:pt x="584" y="588"/>
                  </a:lnTo>
                  <a:lnTo>
                    <a:pt x="586" y="604"/>
                  </a:lnTo>
                  <a:lnTo>
                    <a:pt x="588" y="621"/>
                  </a:lnTo>
                  <a:lnTo>
                    <a:pt x="588" y="638"/>
                  </a:lnTo>
                  <a:lnTo>
                    <a:pt x="588" y="659"/>
                  </a:lnTo>
                  <a:lnTo>
                    <a:pt x="588" y="659"/>
                  </a:lnTo>
                  <a:lnTo>
                    <a:pt x="588" y="677"/>
                  </a:lnTo>
                  <a:lnTo>
                    <a:pt x="587" y="694"/>
                  </a:lnTo>
                  <a:lnTo>
                    <a:pt x="585" y="711"/>
                  </a:lnTo>
                  <a:lnTo>
                    <a:pt x="581" y="728"/>
                  </a:lnTo>
                  <a:lnTo>
                    <a:pt x="577" y="742"/>
                  </a:lnTo>
                  <a:lnTo>
                    <a:pt x="572" y="757"/>
                  </a:lnTo>
                  <a:lnTo>
                    <a:pt x="567" y="771"/>
                  </a:lnTo>
                  <a:lnTo>
                    <a:pt x="561" y="784"/>
                  </a:lnTo>
                  <a:lnTo>
                    <a:pt x="553" y="796"/>
                  </a:lnTo>
                  <a:lnTo>
                    <a:pt x="545" y="808"/>
                  </a:lnTo>
                  <a:lnTo>
                    <a:pt x="537" y="818"/>
                  </a:lnTo>
                  <a:lnTo>
                    <a:pt x="526" y="828"/>
                  </a:lnTo>
                  <a:lnTo>
                    <a:pt x="517" y="838"/>
                  </a:lnTo>
                  <a:lnTo>
                    <a:pt x="506" y="847"/>
                  </a:lnTo>
                  <a:lnTo>
                    <a:pt x="495" y="855"/>
                  </a:lnTo>
                  <a:lnTo>
                    <a:pt x="483" y="862"/>
                  </a:lnTo>
                  <a:lnTo>
                    <a:pt x="471" y="869"/>
                  </a:lnTo>
                  <a:lnTo>
                    <a:pt x="458" y="875"/>
                  </a:lnTo>
                  <a:lnTo>
                    <a:pt x="445" y="881"/>
                  </a:lnTo>
                  <a:lnTo>
                    <a:pt x="431" y="887"/>
                  </a:lnTo>
                  <a:lnTo>
                    <a:pt x="401" y="896"/>
                  </a:lnTo>
                  <a:lnTo>
                    <a:pt x="370" y="903"/>
                  </a:lnTo>
                  <a:lnTo>
                    <a:pt x="338" y="908"/>
                  </a:lnTo>
                  <a:lnTo>
                    <a:pt x="305" y="911"/>
                  </a:lnTo>
                  <a:lnTo>
                    <a:pt x="272" y="913"/>
                  </a:lnTo>
                  <a:lnTo>
                    <a:pt x="236" y="914"/>
                  </a:lnTo>
                  <a:lnTo>
                    <a:pt x="236" y="914"/>
                  </a:lnTo>
                  <a:close/>
                  <a:moveTo>
                    <a:pt x="474" y="233"/>
                  </a:moveTo>
                  <a:lnTo>
                    <a:pt x="474" y="233"/>
                  </a:lnTo>
                  <a:lnTo>
                    <a:pt x="472" y="213"/>
                  </a:lnTo>
                  <a:lnTo>
                    <a:pt x="470" y="194"/>
                  </a:lnTo>
                  <a:lnTo>
                    <a:pt x="464" y="177"/>
                  </a:lnTo>
                  <a:lnTo>
                    <a:pt x="456" y="162"/>
                  </a:lnTo>
                  <a:lnTo>
                    <a:pt x="447" y="149"/>
                  </a:lnTo>
                  <a:lnTo>
                    <a:pt x="436" y="138"/>
                  </a:lnTo>
                  <a:lnTo>
                    <a:pt x="422" y="128"/>
                  </a:lnTo>
                  <a:lnTo>
                    <a:pt x="407" y="120"/>
                  </a:lnTo>
                  <a:lnTo>
                    <a:pt x="391" y="113"/>
                  </a:lnTo>
                  <a:lnTo>
                    <a:pt x="373" y="107"/>
                  </a:lnTo>
                  <a:lnTo>
                    <a:pt x="352" y="102"/>
                  </a:lnTo>
                  <a:lnTo>
                    <a:pt x="330" y="99"/>
                  </a:lnTo>
                  <a:lnTo>
                    <a:pt x="307" y="97"/>
                  </a:lnTo>
                  <a:lnTo>
                    <a:pt x="283" y="94"/>
                  </a:lnTo>
                  <a:lnTo>
                    <a:pt x="257" y="93"/>
                  </a:lnTo>
                  <a:lnTo>
                    <a:pt x="230" y="93"/>
                  </a:lnTo>
                  <a:lnTo>
                    <a:pt x="230" y="93"/>
                  </a:lnTo>
                  <a:lnTo>
                    <a:pt x="167" y="94"/>
                  </a:lnTo>
                  <a:lnTo>
                    <a:pt x="111" y="97"/>
                  </a:lnTo>
                  <a:lnTo>
                    <a:pt x="111" y="396"/>
                  </a:lnTo>
                  <a:lnTo>
                    <a:pt x="297" y="396"/>
                  </a:lnTo>
                  <a:lnTo>
                    <a:pt x="297" y="396"/>
                  </a:lnTo>
                  <a:lnTo>
                    <a:pt x="322" y="395"/>
                  </a:lnTo>
                  <a:lnTo>
                    <a:pt x="344" y="393"/>
                  </a:lnTo>
                  <a:lnTo>
                    <a:pt x="365" y="389"/>
                  </a:lnTo>
                  <a:lnTo>
                    <a:pt x="383" y="385"/>
                  </a:lnTo>
                  <a:lnTo>
                    <a:pt x="400" y="378"/>
                  </a:lnTo>
                  <a:lnTo>
                    <a:pt x="414" y="371"/>
                  </a:lnTo>
                  <a:lnTo>
                    <a:pt x="427" y="363"/>
                  </a:lnTo>
                  <a:lnTo>
                    <a:pt x="438" y="352"/>
                  </a:lnTo>
                  <a:lnTo>
                    <a:pt x="447" y="342"/>
                  </a:lnTo>
                  <a:lnTo>
                    <a:pt x="455" y="332"/>
                  </a:lnTo>
                  <a:lnTo>
                    <a:pt x="461" y="319"/>
                  </a:lnTo>
                  <a:lnTo>
                    <a:pt x="466" y="307"/>
                  </a:lnTo>
                  <a:lnTo>
                    <a:pt x="470" y="294"/>
                  </a:lnTo>
                  <a:lnTo>
                    <a:pt x="472" y="280"/>
                  </a:lnTo>
                  <a:lnTo>
                    <a:pt x="474" y="266"/>
                  </a:lnTo>
                  <a:lnTo>
                    <a:pt x="474" y="253"/>
                  </a:lnTo>
                  <a:lnTo>
                    <a:pt x="474" y="233"/>
                  </a:lnTo>
                  <a:close/>
                  <a:moveTo>
                    <a:pt x="479" y="638"/>
                  </a:moveTo>
                  <a:lnTo>
                    <a:pt x="479" y="638"/>
                  </a:lnTo>
                  <a:lnTo>
                    <a:pt x="478" y="623"/>
                  </a:lnTo>
                  <a:lnTo>
                    <a:pt x="477" y="608"/>
                  </a:lnTo>
                  <a:lnTo>
                    <a:pt x="475" y="594"/>
                  </a:lnTo>
                  <a:lnTo>
                    <a:pt x="470" y="580"/>
                  </a:lnTo>
                  <a:lnTo>
                    <a:pt x="466" y="567"/>
                  </a:lnTo>
                  <a:lnTo>
                    <a:pt x="459" y="554"/>
                  </a:lnTo>
                  <a:lnTo>
                    <a:pt x="451" y="542"/>
                  </a:lnTo>
                  <a:lnTo>
                    <a:pt x="441" y="531"/>
                  </a:lnTo>
                  <a:lnTo>
                    <a:pt x="430" y="521"/>
                  </a:lnTo>
                  <a:lnTo>
                    <a:pt x="417" y="512"/>
                  </a:lnTo>
                  <a:lnTo>
                    <a:pt x="402" y="504"/>
                  </a:lnTo>
                  <a:lnTo>
                    <a:pt x="385" y="497"/>
                  </a:lnTo>
                  <a:lnTo>
                    <a:pt x="367" y="491"/>
                  </a:lnTo>
                  <a:lnTo>
                    <a:pt x="345" y="488"/>
                  </a:lnTo>
                  <a:lnTo>
                    <a:pt x="322" y="486"/>
                  </a:lnTo>
                  <a:lnTo>
                    <a:pt x="297" y="484"/>
                  </a:lnTo>
                  <a:lnTo>
                    <a:pt x="111" y="484"/>
                  </a:lnTo>
                  <a:lnTo>
                    <a:pt x="111" y="816"/>
                  </a:lnTo>
                  <a:lnTo>
                    <a:pt x="111" y="816"/>
                  </a:lnTo>
                  <a:lnTo>
                    <a:pt x="173" y="819"/>
                  </a:lnTo>
                  <a:lnTo>
                    <a:pt x="204" y="820"/>
                  </a:lnTo>
                  <a:lnTo>
                    <a:pt x="236" y="822"/>
                  </a:lnTo>
                  <a:lnTo>
                    <a:pt x="236" y="822"/>
                  </a:lnTo>
                  <a:lnTo>
                    <a:pt x="264" y="820"/>
                  </a:lnTo>
                  <a:lnTo>
                    <a:pt x="290" y="819"/>
                  </a:lnTo>
                  <a:lnTo>
                    <a:pt x="314" y="817"/>
                  </a:lnTo>
                  <a:lnTo>
                    <a:pt x="337" y="814"/>
                  </a:lnTo>
                  <a:lnTo>
                    <a:pt x="359" y="810"/>
                  </a:lnTo>
                  <a:lnTo>
                    <a:pt x="378" y="804"/>
                  </a:lnTo>
                  <a:lnTo>
                    <a:pt x="397" y="797"/>
                  </a:lnTo>
                  <a:lnTo>
                    <a:pt x="414" y="788"/>
                  </a:lnTo>
                  <a:lnTo>
                    <a:pt x="429" y="779"/>
                  </a:lnTo>
                  <a:lnTo>
                    <a:pt x="441" y="768"/>
                  </a:lnTo>
                  <a:lnTo>
                    <a:pt x="453" y="754"/>
                  </a:lnTo>
                  <a:lnTo>
                    <a:pt x="462" y="739"/>
                  </a:lnTo>
                  <a:lnTo>
                    <a:pt x="469" y="722"/>
                  </a:lnTo>
                  <a:lnTo>
                    <a:pt x="475" y="702"/>
                  </a:lnTo>
                  <a:lnTo>
                    <a:pt x="478" y="682"/>
                  </a:lnTo>
                  <a:lnTo>
                    <a:pt x="479" y="659"/>
                  </a:lnTo>
                  <a:lnTo>
                    <a:pt x="479" y="6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2" name="Freeform 174"/>
            <p:cNvSpPr>
              <a:spLocks/>
            </p:cNvSpPr>
            <p:nvPr/>
          </p:nvSpPr>
          <p:spPr bwMode="auto">
            <a:xfrm>
              <a:off x="4889220" y="4231684"/>
              <a:ext cx="100934" cy="132995"/>
            </a:xfrm>
            <a:custGeom>
              <a:avLst/>
              <a:gdLst>
                <a:gd name="T0" fmla="*/ 424 w 508"/>
                <a:gd name="T1" fmla="*/ 664 h 673"/>
                <a:gd name="T2" fmla="*/ 420 w 508"/>
                <a:gd name="T3" fmla="*/ 664 h 673"/>
                <a:gd name="T4" fmla="*/ 411 w 508"/>
                <a:gd name="T5" fmla="*/ 661 h 673"/>
                <a:gd name="T6" fmla="*/ 405 w 508"/>
                <a:gd name="T7" fmla="*/ 654 h 673"/>
                <a:gd name="T8" fmla="*/ 401 w 508"/>
                <a:gd name="T9" fmla="*/ 646 h 673"/>
                <a:gd name="T10" fmla="*/ 401 w 508"/>
                <a:gd name="T11" fmla="*/ 617 h 673"/>
                <a:gd name="T12" fmla="*/ 377 w 508"/>
                <a:gd name="T13" fmla="*/ 631 h 673"/>
                <a:gd name="T14" fmla="*/ 330 w 508"/>
                <a:gd name="T15" fmla="*/ 652 h 673"/>
                <a:gd name="T16" fmla="*/ 284 w 508"/>
                <a:gd name="T17" fmla="*/ 665 h 673"/>
                <a:gd name="T18" fmla="*/ 235 w 508"/>
                <a:gd name="T19" fmla="*/ 672 h 673"/>
                <a:gd name="T20" fmla="*/ 210 w 508"/>
                <a:gd name="T21" fmla="*/ 673 h 673"/>
                <a:gd name="T22" fmla="*/ 159 w 508"/>
                <a:gd name="T23" fmla="*/ 669 h 673"/>
                <a:gd name="T24" fmla="*/ 116 w 508"/>
                <a:gd name="T25" fmla="*/ 656 h 673"/>
                <a:gd name="T26" fmla="*/ 79 w 508"/>
                <a:gd name="T27" fmla="*/ 636 h 673"/>
                <a:gd name="T28" fmla="*/ 50 w 508"/>
                <a:gd name="T29" fmla="*/ 608 h 673"/>
                <a:gd name="T30" fmla="*/ 27 w 508"/>
                <a:gd name="T31" fmla="*/ 573 h 673"/>
                <a:gd name="T32" fmla="*/ 11 w 508"/>
                <a:gd name="T33" fmla="*/ 529 h 673"/>
                <a:gd name="T34" fmla="*/ 2 w 508"/>
                <a:gd name="T35" fmla="*/ 479 h 673"/>
                <a:gd name="T36" fmla="*/ 0 w 508"/>
                <a:gd name="T37" fmla="*/ 422 h 673"/>
                <a:gd name="T38" fmla="*/ 0 w 508"/>
                <a:gd name="T39" fmla="*/ 25 h 673"/>
                <a:gd name="T40" fmla="*/ 1 w 508"/>
                <a:gd name="T41" fmla="*/ 15 h 673"/>
                <a:gd name="T42" fmla="*/ 7 w 508"/>
                <a:gd name="T43" fmla="*/ 8 h 673"/>
                <a:gd name="T44" fmla="*/ 13 w 508"/>
                <a:gd name="T45" fmla="*/ 2 h 673"/>
                <a:gd name="T46" fmla="*/ 24 w 508"/>
                <a:gd name="T47" fmla="*/ 0 h 673"/>
                <a:gd name="T48" fmla="*/ 81 w 508"/>
                <a:gd name="T49" fmla="*/ 0 h 673"/>
                <a:gd name="T50" fmla="*/ 90 w 508"/>
                <a:gd name="T51" fmla="*/ 2 h 673"/>
                <a:gd name="T52" fmla="*/ 98 w 508"/>
                <a:gd name="T53" fmla="*/ 8 h 673"/>
                <a:gd name="T54" fmla="*/ 104 w 508"/>
                <a:gd name="T55" fmla="*/ 15 h 673"/>
                <a:gd name="T56" fmla="*/ 105 w 508"/>
                <a:gd name="T57" fmla="*/ 25 h 673"/>
                <a:gd name="T58" fmla="*/ 105 w 508"/>
                <a:gd name="T59" fmla="*/ 422 h 673"/>
                <a:gd name="T60" fmla="*/ 108 w 508"/>
                <a:gd name="T61" fmla="*/ 464 h 673"/>
                <a:gd name="T62" fmla="*/ 113 w 508"/>
                <a:gd name="T63" fmla="*/ 498 h 673"/>
                <a:gd name="T64" fmla="*/ 124 w 508"/>
                <a:gd name="T65" fmla="*/ 526 h 673"/>
                <a:gd name="T66" fmla="*/ 137 w 508"/>
                <a:gd name="T67" fmla="*/ 547 h 673"/>
                <a:gd name="T68" fmla="*/ 156 w 508"/>
                <a:gd name="T69" fmla="*/ 563 h 673"/>
                <a:gd name="T70" fmla="*/ 179 w 508"/>
                <a:gd name="T71" fmla="*/ 574 h 673"/>
                <a:gd name="T72" fmla="*/ 206 w 508"/>
                <a:gd name="T73" fmla="*/ 579 h 673"/>
                <a:gd name="T74" fmla="*/ 238 w 508"/>
                <a:gd name="T75" fmla="*/ 582 h 673"/>
                <a:gd name="T76" fmla="*/ 258 w 508"/>
                <a:gd name="T77" fmla="*/ 581 h 673"/>
                <a:gd name="T78" fmla="*/ 298 w 508"/>
                <a:gd name="T79" fmla="*/ 574 h 673"/>
                <a:gd name="T80" fmla="*/ 338 w 508"/>
                <a:gd name="T81" fmla="*/ 561 h 673"/>
                <a:gd name="T82" fmla="*/ 381 w 508"/>
                <a:gd name="T83" fmla="*/ 544 h 673"/>
                <a:gd name="T84" fmla="*/ 401 w 508"/>
                <a:gd name="T85" fmla="*/ 25 h 673"/>
                <a:gd name="T86" fmla="*/ 401 w 508"/>
                <a:gd name="T87" fmla="*/ 21 h 673"/>
                <a:gd name="T88" fmla="*/ 406 w 508"/>
                <a:gd name="T89" fmla="*/ 12 h 673"/>
                <a:gd name="T90" fmla="*/ 411 w 508"/>
                <a:gd name="T91" fmla="*/ 5 h 673"/>
                <a:gd name="T92" fmla="*/ 421 w 508"/>
                <a:gd name="T93" fmla="*/ 1 h 673"/>
                <a:gd name="T94" fmla="*/ 485 w 508"/>
                <a:gd name="T95" fmla="*/ 0 h 673"/>
                <a:gd name="T96" fmla="*/ 489 w 508"/>
                <a:gd name="T97" fmla="*/ 1 h 673"/>
                <a:gd name="T98" fmla="*/ 497 w 508"/>
                <a:gd name="T99" fmla="*/ 5 h 673"/>
                <a:gd name="T100" fmla="*/ 503 w 508"/>
                <a:gd name="T101" fmla="*/ 12 h 673"/>
                <a:gd name="T102" fmla="*/ 507 w 508"/>
                <a:gd name="T103" fmla="*/ 20 h 673"/>
                <a:gd name="T104" fmla="*/ 508 w 508"/>
                <a:gd name="T105" fmla="*/ 640 h 673"/>
                <a:gd name="T106" fmla="*/ 507 w 508"/>
                <a:gd name="T107" fmla="*/ 646 h 673"/>
                <a:gd name="T108" fmla="*/ 503 w 508"/>
                <a:gd name="T109" fmla="*/ 654 h 673"/>
                <a:gd name="T110" fmla="*/ 497 w 508"/>
                <a:gd name="T111" fmla="*/ 661 h 673"/>
                <a:gd name="T112" fmla="*/ 489 w 508"/>
                <a:gd name="T113" fmla="*/ 664 h 673"/>
                <a:gd name="T114" fmla="*/ 485 w 508"/>
                <a:gd name="T115" fmla="*/ 664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5" y="664"/>
                  </a:moveTo>
                  <a:lnTo>
                    <a:pt x="424" y="664"/>
                  </a:lnTo>
                  <a:lnTo>
                    <a:pt x="424" y="664"/>
                  </a:lnTo>
                  <a:lnTo>
                    <a:pt x="420" y="664"/>
                  </a:lnTo>
                  <a:lnTo>
                    <a:pt x="415" y="663"/>
                  </a:lnTo>
                  <a:lnTo>
                    <a:pt x="411" y="661"/>
                  </a:lnTo>
                  <a:lnTo>
                    <a:pt x="408" y="657"/>
                  </a:lnTo>
                  <a:lnTo>
                    <a:pt x="405" y="654"/>
                  </a:lnTo>
                  <a:lnTo>
                    <a:pt x="403" y="649"/>
                  </a:lnTo>
                  <a:lnTo>
                    <a:pt x="401" y="646"/>
                  </a:lnTo>
                  <a:lnTo>
                    <a:pt x="401" y="640"/>
                  </a:lnTo>
                  <a:lnTo>
                    <a:pt x="401" y="617"/>
                  </a:lnTo>
                  <a:lnTo>
                    <a:pt x="401" y="617"/>
                  </a:lnTo>
                  <a:lnTo>
                    <a:pt x="377" y="631"/>
                  </a:lnTo>
                  <a:lnTo>
                    <a:pt x="353" y="643"/>
                  </a:lnTo>
                  <a:lnTo>
                    <a:pt x="330" y="652"/>
                  </a:lnTo>
                  <a:lnTo>
                    <a:pt x="307" y="660"/>
                  </a:lnTo>
                  <a:lnTo>
                    <a:pt x="284" y="665"/>
                  </a:lnTo>
                  <a:lnTo>
                    <a:pt x="260" y="670"/>
                  </a:lnTo>
                  <a:lnTo>
                    <a:pt x="235" y="672"/>
                  </a:lnTo>
                  <a:lnTo>
                    <a:pt x="210" y="673"/>
                  </a:lnTo>
                  <a:lnTo>
                    <a:pt x="210" y="673"/>
                  </a:lnTo>
                  <a:lnTo>
                    <a:pt x="183" y="672"/>
                  </a:lnTo>
                  <a:lnTo>
                    <a:pt x="159" y="669"/>
                  </a:lnTo>
                  <a:lnTo>
                    <a:pt x="136" y="663"/>
                  </a:lnTo>
                  <a:lnTo>
                    <a:pt x="116" y="656"/>
                  </a:lnTo>
                  <a:lnTo>
                    <a:pt x="96" y="647"/>
                  </a:lnTo>
                  <a:lnTo>
                    <a:pt x="79" y="636"/>
                  </a:lnTo>
                  <a:lnTo>
                    <a:pt x="64" y="623"/>
                  </a:lnTo>
                  <a:lnTo>
                    <a:pt x="50" y="608"/>
                  </a:lnTo>
                  <a:lnTo>
                    <a:pt x="38" y="591"/>
                  </a:lnTo>
                  <a:lnTo>
                    <a:pt x="27" y="573"/>
                  </a:lnTo>
                  <a:lnTo>
                    <a:pt x="19" y="552"/>
                  </a:lnTo>
                  <a:lnTo>
                    <a:pt x="11" y="529"/>
                  </a:lnTo>
                  <a:lnTo>
                    <a:pt x="7" y="505"/>
                  </a:lnTo>
                  <a:lnTo>
                    <a:pt x="2" y="479"/>
                  </a:lnTo>
                  <a:lnTo>
                    <a:pt x="0" y="451"/>
                  </a:lnTo>
                  <a:lnTo>
                    <a:pt x="0" y="422"/>
                  </a:lnTo>
                  <a:lnTo>
                    <a:pt x="0" y="25"/>
                  </a:lnTo>
                  <a:lnTo>
                    <a:pt x="0" y="25"/>
                  </a:lnTo>
                  <a:lnTo>
                    <a:pt x="0" y="20"/>
                  </a:lnTo>
                  <a:lnTo>
                    <a:pt x="1" y="15"/>
                  </a:lnTo>
                  <a:lnTo>
                    <a:pt x="3" y="12"/>
                  </a:lnTo>
                  <a:lnTo>
                    <a:pt x="7" y="8"/>
                  </a:lnTo>
                  <a:lnTo>
                    <a:pt x="10" y="5"/>
                  </a:lnTo>
                  <a:lnTo>
                    <a:pt x="13" y="2"/>
                  </a:lnTo>
                  <a:lnTo>
                    <a:pt x="18" y="1"/>
                  </a:lnTo>
                  <a:lnTo>
                    <a:pt x="24" y="0"/>
                  </a:lnTo>
                  <a:lnTo>
                    <a:pt x="81" y="0"/>
                  </a:lnTo>
                  <a:lnTo>
                    <a:pt x="81" y="0"/>
                  </a:lnTo>
                  <a:lnTo>
                    <a:pt x="86" y="1"/>
                  </a:lnTo>
                  <a:lnTo>
                    <a:pt x="90" y="2"/>
                  </a:lnTo>
                  <a:lnTo>
                    <a:pt x="95" y="5"/>
                  </a:lnTo>
                  <a:lnTo>
                    <a:pt x="98" y="8"/>
                  </a:lnTo>
                  <a:lnTo>
                    <a:pt x="102" y="12"/>
                  </a:lnTo>
                  <a:lnTo>
                    <a:pt x="104" y="15"/>
                  </a:lnTo>
                  <a:lnTo>
                    <a:pt x="105" y="20"/>
                  </a:lnTo>
                  <a:lnTo>
                    <a:pt x="105" y="25"/>
                  </a:lnTo>
                  <a:lnTo>
                    <a:pt x="105" y="422"/>
                  </a:lnTo>
                  <a:lnTo>
                    <a:pt x="105" y="422"/>
                  </a:lnTo>
                  <a:lnTo>
                    <a:pt x="106" y="444"/>
                  </a:lnTo>
                  <a:lnTo>
                    <a:pt x="108" y="464"/>
                  </a:lnTo>
                  <a:lnTo>
                    <a:pt x="110" y="482"/>
                  </a:lnTo>
                  <a:lnTo>
                    <a:pt x="113" y="498"/>
                  </a:lnTo>
                  <a:lnTo>
                    <a:pt x="118" y="513"/>
                  </a:lnTo>
                  <a:lnTo>
                    <a:pt x="124" y="526"/>
                  </a:lnTo>
                  <a:lnTo>
                    <a:pt x="129" y="537"/>
                  </a:lnTo>
                  <a:lnTo>
                    <a:pt x="137" y="547"/>
                  </a:lnTo>
                  <a:lnTo>
                    <a:pt x="147" y="556"/>
                  </a:lnTo>
                  <a:lnTo>
                    <a:pt x="156" y="563"/>
                  </a:lnTo>
                  <a:lnTo>
                    <a:pt x="167" y="569"/>
                  </a:lnTo>
                  <a:lnTo>
                    <a:pt x="179" y="574"/>
                  </a:lnTo>
                  <a:lnTo>
                    <a:pt x="192" y="577"/>
                  </a:lnTo>
                  <a:lnTo>
                    <a:pt x="206" y="579"/>
                  </a:lnTo>
                  <a:lnTo>
                    <a:pt x="221" y="581"/>
                  </a:lnTo>
                  <a:lnTo>
                    <a:pt x="238" y="582"/>
                  </a:lnTo>
                  <a:lnTo>
                    <a:pt x="238" y="582"/>
                  </a:lnTo>
                  <a:lnTo>
                    <a:pt x="258" y="581"/>
                  </a:lnTo>
                  <a:lnTo>
                    <a:pt x="277" y="578"/>
                  </a:lnTo>
                  <a:lnTo>
                    <a:pt x="298" y="574"/>
                  </a:lnTo>
                  <a:lnTo>
                    <a:pt x="317" y="568"/>
                  </a:lnTo>
                  <a:lnTo>
                    <a:pt x="338" y="561"/>
                  </a:lnTo>
                  <a:lnTo>
                    <a:pt x="360" y="553"/>
                  </a:lnTo>
                  <a:lnTo>
                    <a:pt x="381" y="544"/>
                  </a:lnTo>
                  <a:lnTo>
                    <a:pt x="401" y="535"/>
                  </a:lnTo>
                  <a:lnTo>
                    <a:pt x="401" y="25"/>
                  </a:lnTo>
                  <a:lnTo>
                    <a:pt x="401" y="25"/>
                  </a:lnTo>
                  <a:lnTo>
                    <a:pt x="401" y="21"/>
                  </a:lnTo>
                  <a:lnTo>
                    <a:pt x="403" y="16"/>
                  </a:lnTo>
                  <a:lnTo>
                    <a:pt x="406" y="12"/>
                  </a:lnTo>
                  <a:lnTo>
                    <a:pt x="408" y="8"/>
                  </a:lnTo>
                  <a:lnTo>
                    <a:pt x="411" y="5"/>
                  </a:lnTo>
                  <a:lnTo>
                    <a:pt x="416" y="2"/>
                  </a:lnTo>
                  <a:lnTo>
                    <a:pt x="421" y="1"/>
                  </a:lnTo>
                  <a:lnTo>
                    <a:pt x="425" y="0"/>
                  </a:lnTo>
                  <a:lnTo>
                    <a:pt x="485" y="0"/>
                  </a:lnTo>
                  <a:lnTo>
                    <a:pt x="485" y="0"/>
                  </a:lnTo>
                  <a:lnTo>
                    <a:pt x="489" y="1"/>
                  </a:lnTo>
                  <a:lnTo>
                    <a:pt x="493" y="2"/>
                  </a:lnTo>
                  <a:lnTo>
                    <a:pt x="497" y="5"/>
                  </a:lnTo>
                  <a:lnTo>
                    <a:pt x="501" y="8"/>
                  </a:lnTo>
                  <a:lnTo>
                    <a:pt x="503" y="12"/>
                  </a:lnTo>
                  <a:lnTo>
                    <a:pt x="506" y="15"/>
                  </a:lnTo>
                  <a:lnTo>
                    <a:pt x="507" y="20"/>
                  </a:lnTo>
                  <a:lnTo>
                    <a:pt x="508" y="25"/>
                  </a:lnTo>
                  <a:lnTo>
                    <a:pt x="508" y="640"/>
                  </a:lnTo>
                  <a:lnTo>
                    <a:pt x="508" y="640"/>
                  </a:lnTo>
                  <a:lnTo>
                    <a:pt x="507" y="646"/>
                  </a:lnTo>
                  <a:lnTo>
                    <a:pt x="506" y="649"/>
                  </a:lnTo>
                  <a:lnTo>
                    <a:pt x="503" y="654"/>
                  </a:lnTo>
                  <a:lnTo>
                    <a:pt x="501" y="657"/>
                  </a:lnTo>
                  <a:lnTo>
                    <a:pt x="497" y="661"/>
                  </a:lnTo>
                  <a:lnTo>
                    <a:pt x="494" y="663"/>
                  </a:lnTo>
                  <a:lnTo>
                    <a:pt x="489" y="664"/>
                  </a:lnTo>
                  <a:lnTo>
                    <a:pt x="485" y="664"/>
                  </a:lnTo>
                  <a:lnTo>
                    <a:pt x="485" y="66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3" name="Freeform 175"/>
            <p:cNvSpPr>
              <a:spLocks/>
            </p:cNvSpPr>
            <p:nvPr/>
          </p:nvSpPr>
          <p:spPr bwMode="auto">
            <a:xfrm>
              <a:off x="5018059" y="4229903"/>
              <a:ext cx="87278" cy="134776"/>
            </a:xfrm>
            <a:custGeom>
              <a:avLst/>
              <a:gdLst>
                <a:gd name="T0" fmla="*/ 176 w 442"/>
                <a:gd name="T1" fmla="*/ 680 h 681"/>
                <a:gd name="T2" fmla="*/ 73 w 442"/>
                <a:gd name="T3" fmla="*/ 672 h 681"/>
                <a:gd name="T4" fmla="*/ 25 w 442"/>
                <a:gd name="T5" fmla="*/ 663 h 681"/>
                <a:gd name="T6" fmla="*/ 7 w 442"/>
                <a:gd name="T7" fmla="*/ 655 h 681"/>
                <a:gd name="T8" fmla="*/ 0 w 442"/>
                <a:gd name="T9" fmla="*/ 644 h 681"/>
                <a:gd name="T10" fmla="*/ 0 w 442"/>
                <a:gd name="T11" fmla="*/ 597 h 681"/>
                <a:gd name="T12" fmla="*/ 3 w 442"/>
                <a:gd name="T13" fmla="*/ 586 h 681"/>
                <a:gd name="T14" fmla="*/ 13 w 442"/>
                <a:gd name="T15" fmla="*/ 579 h 681"/>
                <a:gd name="T16" fmla="*/ 26 w 442"/>
                <a:gd name="T17" fmla="*/ 578 h 681"/>
                <a:gd name="T18" fmla="*/ 126 w 442"/>
                <a:gd name="T19" fmla="*/ 587 h 681"/>
                <a:gd name="T20" fmla="*/ 216 w 442"/>
                <a:gd name="T21" fmla="*/ 592 h 681"/>
                <a:gd name="T22" fmla="*/ 267 w 442"/>
                <a:gd name="T23" fmla="*/ 587 h 681"/>
                <a:gd name="T24" fmla="*/ 297 w 442"/>
                <a:gd name="T25" fmla="*/ 578 h 681"/>
                <a:gd name="T26" fmla="*/ 318 w 442"/>
                <a:gd name="T27" fmla="*/ 562 h 681"/>
                <a:gd name="T28" fmla="*/ 332 w 442"/>
                <a:gd name="T29" fmla="*/ 538 h 681"/>
                <a:gd name="T30" fmla="*/ 335 w 442"/>
                <a:gd name="T31" fmla="*/ 506 h 681"/>
                <a:gd name="T32" fmla="*/ 330 w 442"/>
                <a:gd name="T33" fmla="*/ 481 h 681"/>
                <a:gd name="T34" fmla="*/ 304 w 442"/>
                <a:gd name="T35" fmla="*/ 446 h 681"/>
                <a:gd name="T36" fmla="*/ 244 w 442"/>
                <a:gd name="T37" fmla="*/ 406 h 681"/>
                <a:gd name="T38" fmla="*/ 96 w 442"/>
                <a:gd name="T39" fmla="*/ 317 h 681"/>
                <a:gd name="T40" fmla="*/ 52 w 442"/>
                <a:gd name="T41" fmla="*/ 280 h 681"/>
                <a:gd name="T42" fmla="*/ 26 w 442"/>
                <a:gd name="T43" fmla="*/ 249 h 681"/>
                <a:gd name="T44" fmla="*/ 9 w 442"/>
                <a:gd name="T45" fmla="*/ 214 h 681"/>
                <a:gd name="T46" fmla="*/ 0 w 442"/>
                <a:gd name="T47" fmla="*/ 175 h 681"/>
                <a:gd name="T48" fmla="*/ 1 w 442"/>
                <a:gd name="T49" fmla="*/ 138 h 681"/>
                <a:gd name="T50" fmla="*/ 16 w 442"/>
                <a:gd name="T51" fmla="*/ 83 h 681"/>
                <a:gd name="T52" fmla="*/ 48 w 442"/>
                <a:gd name="T53" fmla="*/ 44 h 681"/>
                <a:gd name="T54" fmla="*/ 94 w 442"/>
                <a:gd name="T55" fmla="*/ 19 h 681"/>
                <a:gd name="T56" fmla="*/ 151 w 442"/>
                <a:gd name="T57" fmla="*/ 5 h 681"/>
                <a:gd name="T58" fmla="*/ 218 w 442"/>
                <a:gd name="T59" fmla="*/ 0 h 681"/>
                <a:gd name="T60" fmla="*/ 317 w 442"/>
                <a:gd name="T61" fmla="*/ 5 h 681"/>
                <a:gd name="T62" fmla="*/ 406 w 442"/>
                <a:gd name="T63" fmla="*/ 16 h 681"/>
                <a:gd name="T64" fmla="*/ 421 w 442"/>
                <a:gd name="T65" fmla="*/ 21 h 681"/>
                <a:gd name="T66" fmla="*/ 428 w 442"/>
                <a:gd name="T67" fmla="*/ 31 h 681"/>
                <a:gd name="T68" fmla="*/ 429 w 442"/>
                <a:gd name="T69" fmla="*/ 80 h 681"/>
                <a:gd name="T70" fmla="*/ 428 w 442"/>
                <a:gd name="T71" fmla="*/ 90 h 681"/>
                <a:gd name="T72" fmla="*/ 421 w 442"/>
                <a:gd name="T73" fmla="*/ 98 h 681"/>
                <a:gd name="T74" fmla="*/ 410 w 442"/>
                <a:gd name="T75" fmla="*/ 100 h 681"/>
                <a:gd name="T76" fmla="*/ 321 w 442"/>
                <a:gd name="T77" fmla="*/ 94 h 681"/>
                <a:gd name="T78" fmla="*/ 218 w 442"/>
                <a:gd name="T79" fmla="*/ 91 h 681"/>
                <a:gd name="T80" fmla="*/ 153 w 442"/>
                <a:gd name="T81" fmla="*/ 97 h 681"/>
                <a:gd name="T82" fmla="*/ 130 w 442"/>
                <a:gd name="T83" fmla="*/ 107 h 681"/>
                <a:gd name="T84" fmla="*/ 114 w 442"/>
                <a:gd name="T85" fmla="*/ 124 h 681"/>
                <a:gd name="T86" fmla="*/ 107 w 442"/>
                <a:gd name="T87" fmla="*/ 150 h 681"/>
                <a:gd name="T88" fmla="*/ 107 w 442"/>
                <a:gd name="T89" fmla="*/ 173 h 681"/>
                <a:gd name="T90" fmla="*/ 126 w 442"/>
                <a:gd name="T91" fmla="*/ 208 h 681"/>
                <a:gd name="T92" fmla="*/ 170 w 442"/>
                <a:gd name="T93" fmla="*/ 241 h 681"/>
                <a:gd name="T94" fmla="*/ 309 w 442"/>
                <a:gd name="T95" fmla="*/ 324 h 681"/>
                <a:gd name="T96" fmla="*/ 358 w 442"/>
                <a:gd name="T97" fmla="*/ 357 h 681"/>
                <a:gd name="T98" fmla="*/ 395 w 442"/>
                <a:gd name="T99" fmla="*/ 389 h 681"/>
                <a:gd name="T100" fmla="*/ 420 w 442"/>
                <a:gd name="T101" fmla="*/ 421 h 681"/>
                <a:gd name="T102" fmla="*/ 435 w 442"/>
                <a:gd name="T103" fmla="*/ 456 h 681"/>
                <a:gd name="T104" fmla="*/ 442 w 442"/>
                <a:gd name="T105" fmla="*/ 493 h 681"/>
                <a:gd name="T106" fmla="*/ 441 w 442"/>
                <a:gd name="T107" fmla="*/ 529 h 681"/>
                <a:gd name="T108" fmla="*/ 426 w 442"/>
                <a:gd name="T109" fmla="*/ 585 h 681"/>
                <a:gd name="T110" fmla="*/ 393 w 442"/>
                <a:gd name="T111" fmla="*/ 629 h 681"/>
                <a:gd name="T112" fmla="*/ 346 w 442"/>
                <a:gd name="T113" fmla="*/ 659 h 681"/>
                <a:gd name="T114" fmla="*/ 287 w 442"/>
                <a:gd name="T115" fmla="*/ 676 h 681"/>
                <a:gd name="T116" fmla="*/ 216 w 442"/>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2" h="681">
                  <a:moveTo>
                    <a:pt x="216" y="681"/>
                  </a:moveTo>
                  <a:lnTo>
                    <a:pt x="216" y="681"/>
                  </a:lnTo>
                  <a:lnTo>
                    <a:pt x="176"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3" y="579"/>
                  </a:lnTo>
                  <a:lnTo>
                    <a:pt x="22" y="578"/>
                  </a:lnTo>
                  <a:lnTo>
                    <a:pt x="22" y="578"/>
                  </a:lnTo>
                  <a:lnTo>
                    <a:pt x="26" y="578"/>
                  </a:lnTo>
                  <a:lnTo>
                    <a:pt x="26" y="578"/>
                  </a:lnTo>
                  <a:lnTo>
                    <a:pt x="75" y="584"/>
                  </a:lnTo>
                  <a:lnTo>
                    <a:pt x="126" y="587"/>
                  </a:lnTo>
                  <a:lnTo>
                    <a:pt x="176" y="591"/>
                  </a:lnTo>
                  <a:lnTo>
                    <a:pt x="216" y="592"/>
                  </a:lnTo>
                  <a:lnTo>
                    <a:pt x="216" y="592"/>
                  </a:lnTo>
                  <a:lnTo>
                    <a:pt x="243" y="591"/>
                  </a:lnTo>
                  <a:lnTo>
                    <a:pt x="256" y="590"/>
                  </a:lnTo>
                  <a:lnTo>
                    <a:pt x="267" y="587"/>
                  </a:lnTo>
                  <a:lnTo>
                    <a:pt x="279" y="585"/>
                  </a:lnTo>
                  <a:lnTo>
                    <a:pt x="288" y="582"/>
                  </a:lnTo>
                  <a:lnTo>
                    <a:pt x="297" y="578"/>
                  </a:lnTo>
                  <a:lnTo>
                    <a:pt x="305" y="574"/>
                  </a:lnTo>
                  <a:lnTo>
                    <a:pt x="312" y="568"/>
                  </a:lnTo>
                  <a:lnTo>
                    <a:pt x="318" y="562"/>
                  </a:lnTo>
                  <a:lnTo>
                    <a:pt x="324" y="555"/>
                  </a:lnTo>
                  <a:lnTo>
                    <a:pt x="328" y="547"/>
                  </a:lnTo>
                  <a:lnTo>
                    <a:pt x="332" y="538"/>
                  </a:lnTo>
                  <a:lnTo>
                    <a:pt x="334" y="529"/>
                  </a:lnTo>
                  <a:lnTo>
                    <a:pt x="335" y="517"/>
                  </a:lnTo>
                  <a:lnTo>
                    <a:pt x="335" y="506"/>
                  </a:lnTo>
                  <a:lnTo>
                    <a:pt x="335" y="506"/>
                  </a:lnTo>
                  <a:lnTo>
                    <a:pt x="334" y="493"/>
                  </a:lnTo>
                  <a:lnTo>
                    <a:pt x="330" y="481"/>
                  </a:lnTo>
                  <a:lnTo>
                    <a:pt x="325" y="469"/>
                  </a:lnTo>
                  <a:lnTo>
                    <a:pt x="315" y="458"/>
                  </a:lnTo>
                  <a:lnTo>
                    <a:pt x="304" y="446"/>
                  </a:lnTo>
                  <a:lnTo>
                    <a:pt x="288" y="434"/>
                  </a:lnTo>
                  <a:lnTo>
                    <a:pt x="268" y="420"/>
                  </a:lnTo>
                  <a:lnTo>
                    <a:pt x="244" y="406"/>
                  </a:lnTo>
                  <a:lnTo>
                    <a:pt x="123" y="334"/>
                  </a:lnTo>
                  <a:lnTo>
                    <a:pt x="123" y="334"/>
                  </a:lnTo>
                  <a:lnTo>
                    <a:pt x="96" y="317"/>
                  </a:lnTo>
                  <a:lnTo>
                    <a:pt x="72" y="298"/>
                  </a:lnTo>
                  <a:lnTo>
                    <a:pt x="62" y="289"/>
                  </a:lnTo>
                  <a:lnTo>
                    <a:pt x="52" y="280"/>
                  </a:lnTo>
                  <a:lnTo>
                    <a:pt x="42" y="270"/>
                  </a:lnTo>
                  <a:lnTo>
                    <a:pt x="33" y="259"/>
                  </a:lnTo>
                  <a:lnTo>
                    <a:pt x="26" y="249"/>
                  </a:lnTo>
                  <a:lnTo>
                    <a:pt x="20" y="238"/>
                  </a:lnTo>
                  <a:lnTo>
                    <a:pt x="14" y="226"/>
                  </a:lnTo>
                  <a:lnTo>
                    <a:pt x="9" y="214"/>
                  </a:lnTo>
                  <a:lnTo>
                    <a:pt x="5" y="201"/>
                  </a:lnTo>
                  <a:lnTo>
                    <a:pt x="2" y="188"/>
                  </a:lnTo>
                  <a:lnTo>
                    <a:pt x="0" y="175"/>
                  </a:lnTo>
                  <a:lnTo>
                    <a:pt x="0" y="161"/>
                  </a:lnTo>
                  <a:lnTo>
                    <a:pt x="0" y="161"/>
                  </a:lnTo>
                  <a:lnTo>
                    <a:pt x="1" y="138"/>
                  </a:lnTo>
                  <a:lnTo>
                    <a:pt x="5" y="118"/>
                  </a:lnTo>
                  <a:lnTo>
                    <a:pt x="9" y="100"/>
                  </a:lnTo>
                  <a:lnTo>
                    <a:pt x="16" y="83"/>
                  </a:lnTo>
                  <a:lnTo>
                    <a:pt x="25" y="68"/>
                  </a:lnTo>
                  <a:lnTo>
                    <a:pt x="36"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7" y="5"/>
                  </a:lnTo>
                  <a:lnTo>
                    <a:pt x="363" y="9"/>
                  </a:lnTo>
                  <a:lnTo>
                    <a:pt x="406" y="16"/>
                  </a:lnTo>
                  <a:lnTo>
                    <a:pt x="406" y="16"/>
                  </a:lnTo>
                  <a:lnTo>
                    <a:pt x="412" y="17"/>
                  </a:lnTo>
                  <a:lnTo>
                    <a:pt x="416" y="19"/>
                  </a:lnTo>
                  <a:lnTo>
                    <a:pt x="421" y="21"/>
                  </a:lnTo>
                  <a:lnTo>
                    <a:pt x="424" y="24"/>
                  </a:lnTo>
                  <a:lnTo>
                    <a:pt x="427" y="28"/>
                  </a:lnTo>
                  <a:lnTo>
                    <a:pt x="428" y="31"/>
                  </a:lnTo>
                  <a:lnTo>
                    <a:pt x="429" y="36"/>
                  </a:lnTo>
                  <a:lnTo>
                    <a:pt x="429" y="40"/>
                  </a:lnTo>
                  <a:lnTo>
                    <a:pt x="429" y="80"/>
                  </a:lnTo>
                  <a:lnTo>
                    <a:pt x="429" y="80"/>
                  </a:lnTo>
                  <a:lnTo>
                    <a:pt x="429" y="85"/>
                  </a:lnTo>
                  <a:lnTo>
                    <a:pt x="428" y="90"/>
                  </a:lnTo>
                  <a:lnTo>
                    <a:pt x="427" y="93"/>
                  </a:lnTo>
                  <a:lnTo>
                    <a:pt x="423" y="95"/>
                  </a:lnTo>
                  <a:lnTo>
                    <a:pt x="421" y="98"/>
                  </a:lnTo>
                  <a:lnTo>
                    <a:pt x="418" y="99"/>
                  </a:lnTo>
                  <a:lnTo>
                    <a:pt x="410" y="100"/>
                  </a:lnTo>
                  <a:lnTo>
                    <a:pt x="410" y="100"/>
                  </a:lnTo>
                  <a:lnTo>
                    <a:pt x="405" y="100"/>
                  </a:lnTo>
                  <a:lnTo>
                    <a:pt x="405" y="100"/>
                  </a:lnTo>
                  <a:lnTo>
                    <a:pt x="321" y="94"/>
                  </a:lnTo>
                  <a:lnTo>
                    <a:pt x="270" y="92"/>
                  </a:lnTo>
                  <a:lnTo>
                    <a:pt x="218" y="91"/>
                  </a:lnTo>
                  <a:lnTo>
                    <a:pt x="218" y="91"/>
                  </a:lnTo>
                  <a:lnTo>
                    <a:pt x="194" y="91"/>
                  </a:lnTo>
                  <a:lnTo>
                    <a:pt x="172" y="93"/>
                  </a:lnTo>
                  <a:lnTo>
                    <a:pt x="153" y="97"/>
                  </a:lnTo>
                  <a:lnTo>
                    <a:pt x="145" y="100"/>
                  </a:lnTo>
                  <a:lnTo>
                    <a:pt x="137" y="102"/>
                  </a:lnTo>
                  <a:lnTo>
                    <a:pt x="130" y="107"/>
                  </a:lnTo>
                  <a:lnTo>
                    <a:pt x="124" y="111"/>
                  </a:lnTo>
                  <a:lnTo>
                    <a:pt x="118" y="117"/>
                  </a:lnTo>
                  <a:lnTo>
                    <a:pt x="114" y="124"/>
                  </a:lnTo>
                  <a:lnTo>
                    <a:pt x="110" y="131"/>
                  </a:lnTo>
                  <a:lnTo>
                    <a:pt x="108" y="140"/>
                  </a:lnTo>
                  <a:lnTo>
                    <a:pt x="107" y="150"/>
                  </a:lnTo>
                  <a:lnTo>
                    <a:pt x="106" y="161"/>
                  </a:lnTo>
                  <a:lnTo>
                    <a:pt x="106" y="161"/>
                  </a:lnTo>
                  <a:lnTo>
                    <a:pt x="107" y="173"/>
                  </a:lnTo>
                  <a:lnTo>
                    <a:pt x="111" y="186"/>
                  </a:lnTo>
                  <a:lnTo>
                    <a:pt x="118" y="197"/>
                  </a:lnTo>
                  <a:lnTo>
                    <a:pt x="126" y="208"/>
                  </a:lnTo>
                  <a:lnTo>
                    <a:pt x="139" y="219"/>
                  </a:lnTo>
                  <a:lnTo>
                    <a:pt x="153" y="230"/>
                  </a:lnTo>
                  <a:lnTo>
                    <a:pt x="170" y="241"/>
                  </a:lnTo>
                  <a:lnTo>
                    <a:pt x="189" y="253"/>
                  </a:lnTo>
                  <a:lnTo>
                    <a:pt x="309" y="324"/>
                  </a:lnTo>
                  <a:lnTo>
                    <a:pt x="309" y="324"/>
                  </a:lnTo>
                  <a:lnTo>
                    <a:pt x="327" y="335"/>
                  </a:lnTo>
                  <a:lnTo>
                    <a:pt x="343" y="345"/>
                  </a:lnTo>
                  <a:lnTo>
                    <a:pt x="358" y="357"/>
                  </a:lnTo>
                  <a:lnTo>
                    <a:pt x="372" y="367"/>
                  </a:lnTo>
                  <a:lnTo>
                    <a:pt x="384" y="378"/>
                  </a:lnTo>
                  <a:lnTo>
                    <a:pt x="395" y="389"/>
                  </a:lnTo>
                  <a:lnTo>
                    <a:pt x="405" y="399"/>
                  </a:lnTo>
                  <a:lnTo>
                    <a:pt x="413" y="411"/>
                  </a:lnTo>
                  <a:lnTo>
                    <a:pt x="420" y="421"/>
                  </a:lnTo>
                  <a:lnTo>
                    <a:pt x="426" y="433"/>
                  </a:lnTo>
                  <a:lnTo>
                    <a:pt x="431" y="444"/>
                  </a:lnTo>
                  <a:lnTo>
                    <a:pt x="435" y="456"/>
                  </a:lnTo>
                  <a:lnTo>
                    <a:pt x="438" y="468"/>
                  </a:lnTo>
                  <a:lnTo>
                    <a:pt x="441" y="481"/>
                  </a:lnTo>
                  <a:lnTo>
                    <a:pt x="442" y="493"/>
                  </a:lnTo>
                  <a:lnTo>
                    <a:pt x="442" y="506"/>
                  </a:lnTo>
                  <a:lnTo>
                    <a:pt x="442" y="506"/>
                  </a:lnTo>
                  <a:lnTo>
                    <a:pt x="441" y="529"/>
                  </a:lnTo>
                  <a:lnTo>
                    <a:pt x="437" y="548"/>
                  </a:lnTo>
                  <a:lnTo>
                    <a:pt x="432" y="568"/>
                  </a:lnTo>
                  <a:lnTo>
                    <a:pt x="426" y="585"/>
                  </a:lnTo>
                  <a:lnTo>
                    <a:pt x="416" y="601"/>
                  </a:lnTo>
                  <a:lnTo>
                    <a:pt x="406" y="616"/>
                  </a:lnTo>
                  <a:lnTo>
                    <a:pt x="393" y="629"/>
                  </a:lnTo>
                  <a:lnTo>
                    <a:pt x="380" y="640"/>
                  </a:lnTo>
                  <a:lnTo>
                    <a:pt x="364" y="649"/>
                  </a:lnTo>
                  <a:lnTo>
                    <a:pt x="346" y="659"/>
                  </a:lnTo>
                  <a:lnTo>
                    <a:pt x="328" y="665"/>
                  </a:lnTo>
                  <a:lnTo>
                    <a:pt x="309" y="671"/>
                  </a:lnTo>
                  <a:lnTo>
                    <a:pt x="287" y="676"/>
                  </a:lnTo>
                  <a:lnTo>
                    <a:pt x="264" y="678"/>
                  </a:lnTo>
                  <a:lnTo>
                    <a:pt x="241" y="680"/>
                  </a:lnTo>
                  <a:lnTo>
                    <a:pt x="216" y="681"/>
                  </a:lnTo>
                  <a:lnTo>
                    <a:pt x="216"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4" name="Freeform 176"/>
            <p:cNvSpPr>
              <a:spLocks noEditPoints="1"/>
            </p:cNvSpPr>
            <p:nvPr/>
          </p:nvSpPr>
          <p:spPr bwMode="auto">
            <a:xfrm>
              <a:off x="5135618" y="4182405"/>
              <a:ext cx="21968" cy="180494"/>
            </a:xfrm>
            <a:custGeom>
              <a:avLst/>
              <a:gdLst>
                <a:gd name="T0" fmla="*/ 26 w 110"/>
                <a:gd name="T1" fmla="*/ 145 h 914"/>
                <a:gd name="T2" fmla="*/ 20 w 110"/>
                <a:gd name="T3" fmla="*/ 144 h 914"/>
                <a:gd name="T4" fmla="*/ 12 w 110"/>
                <a:gd name="T5" fmla="*/ 140 h 914"/>
                <a:gd name="T6" fmla="*/ 5 w 110"/>
                <a:gd name="T7" fmla="*/ 134 h 914"/>
                <a:gd name="T8" fmla="*/ 2 w 110"/>
                <a:gd name="T9" fmla="*/ 125 h 914"/>
                <a:gd name="T10" fmla="*/ 0 w 110"/>
                <a:gd name="T11" fmla="*/ 24 h 914"/>
                <a:gd name="T12" fmla="*/ 2 w 110"/>
                <a:gd name="T13" fmla="*/ 19 h 914"/>
                <a:gd name="T14" fmla="*/ 5 w 110"/>
                <a:gd name="T15" fmla="*/ 10 h 914"/>
                <a:gd name="T16" fmla="*/ 12 w 110"/>
                <a:gd name="T17" fmla="*/ 4 h 914"/>
                <a:gd name="T18" fmla="*/ 20 w 110"/>
                <a:gd name="T19" fmla="*/ 0 h 914"/>
                <a:gd name="T20" fmla="*/ 86 w 110"/>
                <a:gd name="T21" fmla="*/ 0 h 914"/>
                <a:gd name="T22" fmla="*/ 92 w 110"/>
                <a:gd name="T23" fmla="*/ 0 h 914"/>
                <a:gd name="T24" fmla="*/ 100 w 110"/>
                <a:gd name="T25" fmla="*/ 4 h 914"/>
                <a:gd name="T26" fmla="*/ 107 w 110"/>
                <a:gd name="T27" fmla="*/ 10 h 914"/>
                <a:gd name="T28" fmla="*/ 110 w 110"/>
                <a:gd name="T29" fmla="*/ 19 h 914"/>
                <a:gd name="T30" fmla="*/ 110 w 110"/>
                <a:gd name="T31" fmla="*/ 121 h 914"/>
                <a:gd name="T32" fmla="*/ 110 w 110"/>
                <a:gd name="T33" fmla="*/ 125 h 914"/>
                <a:gd name="T34" fmla="*/ 107 w 110"/>
                <a:gd name="T35" fmla="*/ 134 h 914"/>
                <a:gd name="T36" fmla="*/ 100 w 110"/>
                <a:gd name="T37" fmla="*/ 140 h 914"/>
                <a:gd name="T38" fmla="*/ 92 w 110"/>
                <a:gd name="T39" fmla="*/ 144 h 914"/>
                <a:gd name="T40" fmla="*/ 86 w 110"/>
                <a:gd name="T41" fmla="*/ 145 h 914"/>
                <a:gd name="T42" fmla="*/ 27 w 110"/>
                <a:gd name="T43" fmla="*/ 914 h 914"/>
                <a:gd name="T44" fmla="*/ 21 w 110"/>
                <a:gd name="T45" fmla="*/ 914 h 914"/>
                <a:gd name="T46" fmla="*/ 13 w 110"/>
                <a:gd name="T47" fmla="*/ 911 h 914"/>
                <a:gd name="T48" fmla="*/ 6 w 110"/>
                <a:gd name="T49" fmla="*/ 904 h 914"/>
                <a:gd name="T50" fmla="*/ 3 w 110"/>
                <a:gd name="T51" fmla="*/ 896 h 914"/>
                <a:gd name="T52" fmla="*/ 3 w 110"/>
                <a:gd name="T53" fmla="*/ 275 h 914"/>
                <a:gd name="T54" fmla="*/ 3 w 110"/>
                <a:gd name="T55" fmla="*/ 270 h 914"/>
                <a:gd name="T56" fmla="*/ 6 w 110"/>
                <a:gd name="T57" fmla="*/ 262 h 914"/>
                <a:gd name="T58" fmla="*/ 13 w 110"/>
                <a:gd name="T59" fmla="*/ 255 h 914"/>
                <a:gd name="T60" fmla="*/ 21 w 110"/>
                <a:gd name="T61" fmla="*/ 251 h 914"/>
                <a:gd name="T62" fmla="*/ 84 w 110"/>
                <a:gd name="T63" fmla="*/ 250 h 914"/>
                <a:gd name="T64" fmla="*/ 89 w 110"/>
                <a:gd name="T65" fmla="*/ 251 h 914"/>
                <a:gd name="T66" fmla="*/ 98 w 110"/>
                <a:gd name="T67" fmla="*/ 255 h 914"/>
                <a:gd name="T68" fmla="*/ 105 w 110"/>
                <a:gd name="T69" fmla="*/ 262 h 914"/>
                <a:gd name="T70" fmla="*/ 108 w 110"/>
                <a:gd name="T71" fmla="*/ 270 h 914"/>
                <a:gd name="T72" fmla="*/ 108 w 110"/>
                <a:gd name="T73" fmla="*/ 890 h 914"/>
                <a:gd name="T74" fmla="*/ 108 w 110"/>
                <a:gd name="T75" fmla="*/ 896 h 914"/>
                <a:gd name="T76" fmla="*/ 105 w 110"/>
                <a:gd name="T77" fmla="*/ 904 h 914"/>
                <a:gd name="T78" fmla="*/ 98 w 110"/>
                <a:gd name="T79" fmla="*/ 911 h 914"/>
                <a:gd name="T80" fmla="*/ 89 w 110"/>
                <a:gd name="T81" fmla="*/ 914 h 914"/>
                <a:gd name="T82" fmla="*/ 84 w 110"/>
                <a:gd name="T83"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4">
                  <a:moveTo>
                    <a:pt x="86" y="145"/>
                  </a:moveTo>
                  <a:lnTo>
                    <a:pt x="26" y="145"/>
                  </a:lnTo>
                  <a:lnTo>
                    <a:pt x="26" y="145"/>
                  </a:lnTo>
                  <a:lnTo>
                    <a:pt x="20" y="144"/>
                  </a:lnTo>
                  <a:lnTo>
                    <a:pt x="15" y="142"/>
                  </a:lnTo>
                  <a:lnTo>
                    <a:pt x="12" y="140"/>
                  </a:lnTo>
                  <a:lnTo>
                    <a:pt x="8" y="138"/>
                  </a:lnTo>
                  <a:lnTo>
                    <a:pt x="5" y="134"/>
                  </a:lnTo>
                  <a:lnTo>
                    <a:pt x="3" y="130"/>
                  </a:lnTo>
                  <a:lnTo>
                    <a:pt x="2" y="125"/>
                  </a:lnTo>
                  <a:lnTo>
                    <a:pt x="0" y="121"/>
                  </a:lnTo>
                  <a:lnTo>
                    <a:pt x="0" y="24"/>
                  </a:lnTo>
                  <a:lnTo>
                    <a:pt x="0" y="24"/>
                  </a:lnTo>
                  <a:lnTo>
                    <a:pt x="2" y="19"/>
                  </a:lnTo>
                  <a:lnTo>
                    <a:pt x="3" y="14"/>
                  </a:lnTo>
                  <a:lnTo>
                    <a:pt x="5" y="10"/>
                  </a:lnTo>
                  <a:lnTo>
                    <a:pt x="8" y="7"/>
                  </a:lnTo>
                  <a:lnTo>
                    <a:pt x="12" y="4"/>
                  </a:lnTo>
                  <a:lnTo>
                    <a:pt x="15" y="1"/>
                  </a:lnTo>
                  <a:lnTo>
                    <a:pt x="20" y="0"/>
                  </a:lnTo>
                  <a:lnTo>
                    <a:pt x="26" y="0"/>
                  </a:lnTo>
                  <a:lnTo>
                    <a:pt x="86" y="0"/>
                  </a:lnTo>
                  <a:lnTo>
                    <a:pt x="86" y="0"/>
                  </a:lnTo>
                  <a:lnTo>
                    <a:pt x="92" y="0"/>
                  </a:lnTo>
                  <a:lnTo>
                    <a:pt x="96" y="1"/>
                  </a:lnTo>
                  <a:lnTo>
                    <a:pt x="100" y="4"/>
                  </a:lnTo>
                  <a:lnTo>
                    <a:pt x="104" y="7"/>
                  </a:lnTo>
                  <a:lnTo>
                    <a:pt x="107" y="10"/>
                  </a:lnTo>
                  <a:lnTo>
                    <a:pt x="109" y="14"/>
                  </a:lnTo>
                  <a:lnTo>
                    <a:pt x="110" y="19"/>
                  </a:lnTo>
                  <a:lnTo>
                    <a:pt x="110" y="24"/>
                  </a:lnTo>
                  <a:lnTo>
                    <a:pt x="110" y="121"/>
                  </a:lnTo>
                  <a:lnTo>
                    <a:pt x="110" y="121"/>
                  </a:lnTo>
                  <a:lnTo>
                    <a:pt x="110" y="125"/>
                  </a:lnTo>
                  <a:lnTo>
                    <a:pt x="109" y="130"/>
                  </a:lnTo>
                  <a:lnTo>
                    <a:pt x="107" y="134"/>
                  </a:lnTo>
                  <a:lnTo>
                    <a:pt x="104" y="138"/>
                  </a:lnTo>
                  <a:lnTo>
                    <a:pt x="100" y="140"/>
                  </a:lnTo>
                  <a:lnTo>
                    <a:pt x="96" y="142"/>
                  </a:lnTo>
                  <a:lnTo>
                    <a:pt x="92" y="144"/>
                  </a:lnTo>
                  <a:lnTo>
                    <a:pt x="86" y="145"/>
                  </a:lnTo>
                  <a:lnTo>
                    <a:pt x="86" y="145"/>
                  </a:lnTo>
                  <a:close/>
                  <a:moveTo>
                    <a:pt x="84" y="914"/>
                  </a:moveTo>
                  <a:lnTo>
                    <a:pt x="27" y="914"/>
                  </a:lnTo>
                  <a:lnTo>
                    <a:pt x="27" y="914"/>
                  </a:lnTo>
                  <a:lnTo>
                    <a:pt x="21" y="914"/>
                  </a:lnTo>
                  <a:lnTo>
                    <a:pt x="16" y="913"/>
                  </a:lnTo>
                  <a:lnTo>
                    <a:pt x="13" y="911"/>
                  </a:lnTo>
                  <a:lnTo>
                    <a:pt x="10" y="907"/>
                  </a:lnTo>
                  <a:lnTo>
                    <a:pt x="6" y="904"/>
                  </a:lnTo>
                  <a:lnTo>
                    <a:pt x="4" y="899"/>
                  </a:lnTo>
                  <a:lnTo>
                    <a:pt x="3" y="896"/>
                  </a:lnTo>
                  <a:lnTo>
                    <a:pt x="3" y="890"/>
                  </a:lnTo>
                  <a:lnTo>
                    <a:pt x="3" y="275"/>
                  </a:lnTo>
                  <a:lnTo>
                    <a:pt x="3" y="275"/>
                  </a:lnTo>
                  <a:lnTo>
                    <a:pt x="3" y="270"/>
                  </a:lnTo>
                  <a:lnTo>
                    <a:pt x="4" y="265"/>
                  </a:lnTo>
                  <a:lnTo>
                    <a:pt x="6" y="262"/>
                  </a:lnTo>
                  <a:lnTo>
                    <a:pt x="10" y="258"/>
                  </a:lnTo>
                  <a:lnTo>
                    <a:pt x="13" y="255"/>
                  </a:lnTo>
                  <a:lnTo>
                    <a:pt x="16" y="252"/>
                  </a:lnTo>
                  <a:lnTo>
                    <a:pt x="21" y="251"/>
                  </a:lnTo>
                  <a:lnTo>
                    <a:pt x="27" y="250"/>
                  </a:lnTo>
                  <a:lnTo>
                    <a:pt x="84" y="250"/>
                  </a:lnTo>
                  <a:lnTo>
                    <a:pt x="84" y="250"/>
                  </a:lnTo>
                  <a:lnTo>
                    <a:pt x="89" y="251"/>
                  </a:lnTo>
                  <a:lnTo>
                    <a:pt x="93" y="252"/>
                  </a:lnTo>
                  <a:lnTo>
                    <a:pt x="98" y="255"/>
                  </a:lnTo>
                  <a:lnTo>
                    <a:pt x="101" y="258"/>
                  </a:lnTo>
                  <a:lnTo>
                    <a:pt x="105" y="262"/>
                  </a:lnTo>
                  <a:lnTo>
                    <a:pt x="107" y="265"/>
                  </a:lnTo>
                  <a:lnTo>
                    <a:pt x="108" y="270"/>
                  </a:lnTo>
                  <a:lnTo>
                    <a:pt x="108" y="275"/>
                  </a:lnTo>
                  <a:lnTo>
                    <a:pt x="108" y="890"/>
                  </a:lnTo>
                  <a:lnTo>
                    <a:pt x="108" y="890"/>
                  </a:lnTo>
                  <a:lnTo>
                    <a:pt x="108" y="896"/>
                  </a:lnTo>
                  <a:lnTo>
                    <a:pt x="107" y="899"/>
                  </a:lnTo>
                  <a:lnTo>
                    <a:pt x="105" y="904"/>
                  </a:lnTo>
                  <a:lnTo>
                    <a:pt x="101" y="907"/>
                  </a:lnTo>
                  <a:lnTo>
                    <a:pt x="98" y="911"/>
                  </a:lnTo>
                  <a:lnTo>
                    <a:pt x="93" y="913"/>
                  </a:lnTo>
                  <a:lnTo>
                    <a:pt x="89" y="914"/>
                  </a:lnTo>
                  <a:lnTo>
                    <a:pt x="84" y="914"/>
                  </a:lnTo>
                  <a:lnTo>
                    <a:pt x="84"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5" name="Freeform 177"/>
            <p:cNvSpPr>
              <a:spLocks/>
            </p:cNvSpPr>
            <p:nvPr/>
          </p:nvSpPr>
          <p:spPr bwMode="auto">
            <a:xfrm>
              <a:off x="5192616" y="4229903"/>
              <a:ext cx="100340" cy="132995"/>
            </a:xfrm>
            <a:custGeom>
              <a:avLst/>
              <a:gdLst>
                <a:gd name="T0" fmla="*/ 426 w 508"/>
                <a:gd name="T1" fmla="*/ 672 h 672"/>
                <a:gd name="T2" fmla="*/ 421 w 508"/>
                <a:gd name="T3" fmla="*/ 672 h 672"/>
                <a:gd name="T4" fmla="*/ 413 w 508"/>
                <a:gd name="T5" fmla="*/ 669 h 672"/>
                <a:gd name="T6" fmla="*/ 406 w 508"/>
                <a:gd name="T7" fmla="*/ 662 h 672"/>
                <a:gd name="T8" fmla="*/ 403 w 508"/>
                <a:gd name="T9" fmla="*/ 654 h 672"/>
                <a:gd name="T10" fmla="*/ 402 w 508"/>
                <a:gd name="T11" fmla="*/ 251 h 672"/>
                <a:gd name="T12" fmla="*/ 402 w 508"/>
                <a:gd name="T13" fmla="*/ 230 h 672"/>
                <a:gd name="T14" fmla="*/ 398 w 508"/>
                <a:gd name="T15" fmla="*/ 192 h 672"/>
                <a:gd name="T16" fmla="*/ 390 w 508"/>
                <a:gd name="T17" fmla="*/ 161 h 672"/>
                <a:gd name="T18" fmla="*/ 377 w 508"/>
                <a:gd name="T19" fmla="*/ 136 h 672"/>
                <a:gd name="T20" fmla="*/ 361 w 508"/>
                <a:gd name="T21" fmla="*/ 117 h 672"/>
                <a:gd name="T22" fmla="*/ 341 w 508"/>
                <a:gd name="T23" fmla="*/ 105 h 672"/>
                <a:gd name="T24" fmla="*/ 316 w 508"/>
                <a:gd name="T25" fmla="*/ 97 h 672"/>
                <a:gd name="T26" fmla="*/ 286 w 508"/>
                <a:gd name="T27" fmla="*/ 93 h 672"/>
                <a:gd name="T28" fmla="*/ 270 w 508"/>
                <a:gd name="T29" fmla="*/ 92 h 672"/>
                <a:gd name="T30" fmla="*/ 231 w 508"/>
                <a:gd name="T31" fmla="*/ 95 h 672"/>
                <a:gd name="T32" fmla="*/ 189 w 508"/>
                <a:gd name="T33" fmla="*/ 106 h 672"/>
                <a:gd name="T34" fmla="*/ 148 w 508"/>
                <a:gd name="T35" fmla="*/ 121 h 672"/>
                <a:gd name="T36" fmla="*/ 107 w 508"/>
                <a:gd name="T37" fmla="*/ 139 h 672"/>
                <a:gd name="T38" fmla="*/ 107 w 508"/>
                <a:gd name="T39" fmla="*/ 648 h 672"/>
                <a:gd name="T40" fmla="*/ 105 w 508"/>
                <a:gd name="T41" fmla="*/ 657 h 672"/>
                <a:gd name="T42" fmla="*/ 99 w 508"/>
                <a:gd name="T43" fmla="*/ 665 h 672"/>
                <a:gd name="T44" fmla="*/ 92 w 508"/>
                <a:gd name="T45" fmla="*/ 671 h 672"/>
                <a:gd name="T46" fmla="*/ 82 w 508"/>
                <a:gd name="T47" fmla="*/ 672 h 672"/>
                <a:gd name="T48" fmla="*/ 23 w 508"/>
                <a:gd name="T49" fmla="*/ 672 h 672"/>
                <a:gd name="T50" fmla="*/ 14 w 508"/>
                <a:gd name="T51" fmla="*/ 671 h 672"/>
                <a:gd name="T52" fmla="*/ 7 w 508"/>
                <a:gd name="T53" fmla="*/ 665 h 672"/>
                <a:gd name="T54" fmla="*/ 2 w 508"/>
                <a:gd name="T55" fmla="*/ 657 h 672"/>
                <a:gd name="T56" fmla="*/ 0 w 508"/>
                <a:gd name="T57" fmla="*/ 648 h 672"/>
                <a:gd name="T58" fmla="*/ 0 w 508"/>
                <a:gd name="T59" fmla="*/ 33 h 672"/>
                <a:gd name="T60" fmla="*/ 1 w 508"/>
                <a:gd name="T61" fmla="*/ 23 h 672"/>
                <a:gd name="T62" fmla="*/ 7 w 508"/>
                <a:gd name="T63" fmla="*/ 16 h 672"/>
                <a:gd name="T64" fmla="*/ 14 w 508"/>
                <a:gd name="T65" fmla="*/ 10 h 672"/>
                <a:gd name="T66" fmla="*/ 23 w 508"/>
                <a:gd name="T67" fmla="*/ 8 h 672"/>
                <a:gd name="T68" fmla="*/ 84 w 508"/>
                <a:gd name="T69" fmla="*/ 8 h 672"/>
                <a:gd name="T70" fmla="*/ 93 w 508"/>
                <a:gd name="T71" fmla="*/ 10 h 672"/>
                <a:gd name="T72" fmla="*/ 100 w 508"/>
                <a:gd name="T73" fmla="*/ 16 h 672"/>
                <a:gd name="T74" fmla="*/ 105 w 508"/>
                <a:gd name="T75" fmla="*/ 23 h 672"/>
                <a:gd name="T76" fmla="*/ 107 w 508"/>
                <a:gd name="T77" fmla="*/ 33 h 672"/>
                <a:gd name="T78" fmla="*/ 107 w 508"/>
                <a:gd name="T79" fmla="*/ 55 h 672"/>
                <a:gd name="T80" fmla="*/ 154 w 508"/>
                <a:gd name="T81" fmla="*/ 31 h 672"/>
                <a:gd name="T82" fmla="*/ 201 w 508"/>
                <a:gd name="T83" fmla="*/ 14 h 672"/>
                <a:gd name="T84" fmla="*/ 248 w 508"/>
                <a:gd name="T85" fmla="*/ 4 h 672"/>
                <a:gd name="T86" fmla="*/ 298 w 508"/>
                <a:gd name="T87" fmla="*/ 0 h 672"/>
                <a:gd name="T88" fmla="*/ 325 w 508"/>
                <a:gd name="T89" fmla="*/ 1 h 672"/>
                <a:gd name="T90" fmla="*/ 372 w 508"/>
                <a:gd name="T91" fmla="*/ 9 h 672"/>
                <a:gd name="T92" fmla="*/ 411 w 508"/>
                <a:gd name="T93" fmla="*/ 27 h 672"/>
                <a:gd name="T94" fmla="*/ 444 w 508"/>
                <a:gd name="T95" fmla="*/ 51 h 672"/>
                <a:gd name="T96" fmla="*/ 469 w 508"/>
                <a:gd name="T97" fmla="*/ 83 h 672"/>
                <a:gd name="T98" fmla="*/ 489 w 508"/>
                <a:gd name="T99" fmla="*/ 122 h 672"/>
                <a:gd name="T100" fmla="*/ 501 w 508"/>
                <a:gd name="T101" fmla="*/ 169 h 672"/>
                <a:gd name="T102" fmla="*/ 507 w 508"/>
                <a:gd name="T103" fmla="*/ 222 h 672"/>
                <a:gd name="T104" fmla="*/ 508 w 508"/>
                <a:gd name="T105" fmla="*/ 648 h 672"/>
                <a:gd name="T106" fmla="*/ 508 w 508"/>
                <a:gd name="T107" fmla="*/ 654 h 672"/>
                <a:gd name="T108" fmla="*/ 504 w 508"/>
                <a:gd name="T109" fmla="*/ 662 h 672"/>
                <a:gd name="T110" fmla="*/ 498 w 508"/>
                <a:gd name="T111" fmla="*/ 669 h 672"/>
                <a:gd name="T112" fmla="*/ 489 w 508"/>
                <a:gd name="T113" fmla="*/ 672 h 672"/>
                <a:gd name="T114" fmla="*/ 484 w 508"/>
                <a:gd name="T11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2">
                  <a:moveTo>
                    <a:pt x="484" y="672"/>
                  </a:moveTo>
                  <a:lnTo>
                    <a:pt x="426" y="672"/>
                  </a:lnTo>
                  <a:lnTo>
                    <a:pt x="426" y="672"/>
                  </a:lnTo>
                  <a:lnTo>
                    <a:pt x="421" y="672"/>
                  </a:lnTo>
                  <a:lnTo>
                    <a:pt x="416" y="671"/>
                  </a:lnTo>
                  <a:lnTo>
                    <a:pt x="413" y="669"/>
                  </a:lnTo>
                  <a:lnTo>
                    <a:pt x="410" y="665"/>
                  </a:lnTo>
                  <a:lnTo>
                    <a:pt x="406" y="662"/>
                  </a:lnTo>
                  <a:lnTo>
                    <a:pt x="404" y="657"/>
                  </a:lnTo>
                  <a:lnTo>
                    <a:pt x="403" y="654"/>
                  </a:lnTo>
                  <a:lnTo>
                    <a:pt x="402" y="648"/>
                  </a:lnTo>
                  <a:lnTo>
                    <a:pt x="402" y="251"/>
                  </a:lnTo>
                  <a:lnTo>
                    <a:pt x="402" y="251"/>
                  </a:lnTo>
                  <a:lnTo>
                    <a:pt x="402" y="230"/>
                  </a:lnTo>
                  <a:lnTo>
                    <a:pt x="400" y="210"/>
                  </a:lnTo>
                  <a:lnTo>
                    <a:pt x="398" y="192"/>
                  </a:lnTo>
                  <a:lnTo>
                    <a:pt x="395" y="175"/>
                  </a:lnTo>
                  <a:lnTo>
                    <a:pt x="390" y="161"/>
                  </a:lnTo>
                  <a:lnTo>
                    <a:pt x="384" y="147"/>
                  </a:lnTo>
                  <a:lnTo>
                    <a:pt x="377" y="136"/>
                  </a:lnTo>
                  <a:lnTo>
                    <a:pt x="369" y="126"/>
                  </a:lnTo>
                  <a:lnTo>
                    <a:pt x="361" y="117"/>
                  </a:lnTo>
                  <a:lnTo>
                    <a:pt x="351" y="110"/>
                  </a:lnTo>
                  <a:lnTo>
                    <a:pt x="341" y="105"/>
                  </a:lnTo>
                  <a:lnTo>
                    <a:pt x="328" y="100"/>
                  </a:lnTo>
                  <a:lnTo>
                    <a:pt x="316" y="97"/>
                  </a:lnTo>
                  <a:lnTo>
                    <a:pt x="302" y="94"/>
                  </a:lnTo>
                  <a:lnTo>
                    <a:pt x="286" y="93"/>
                  </a:lnTo>
                  <a:lnTo>
                    <a:pt x="270" y="92"/>
                  </a:lnTo>
                  <a:lnTo>
                    <a:pt x="270" y="92"/>
                  </a:lnTo>
                  <a:lnTo>
                    <a:pt x="250" y="93"/>
                  </a:lnTo>
                  <a:lnTo>
                    <a:pt x="231" y="95"/>
                  </a:lnTo>
                  <a:lnTo>
                    <a:pt x="210" y="100"/>
                  </a:lnTo>
                  <a:lnTo>
                    <a:pt x="189" y="106"/>
                  </a:lnTo>
                  <a:lnTo>
                    <a:pt x="169" y="113"/>
                  </a:lnTo>
                  <a:lnTo>
                    <a:pt x="148" y="121"/>
                  </a:lnTo>
                  <a:lnTo>
                    <a:pt x="127" y="129"/>
                  </a:lnTo>
                  <a:lnTo>
                    <a:pt x="107" y="139"/>
                  </a:lnTo>
                  <a:lnTo>
                    <a:pt x="107" y="648"/>
                  </a:lnTo>
                  <a:lnTo>
                    <a:pt x="107" y="648"/>
                  </a:lnTo>
                  <a:lnTo>
                    <a:pt x="106" y="653"/>
                  </a:lnTo>
                  <a:lnTo>
                    <a:pt x="105" y="657"/>
                  </a:lnTo>
                  <a:lnTo>
                    <a:pt x="102" y="662"/>
                  </a:lnTo>
                  <a:lnTo>
                    <a:pt x="99" y="665"/>
                  </a:lnTo>
                  <a:lnTo>
                    <a:pt x="95" y="668"/>
                  </a:lnTo>
                  <a:lnTo>
                    <a:pt x="92" y="671"/>
                  </a:lnTo>
                  <a:lnTo>
                    <a:pt x="87" y="672"/>
                  </a:lnTo>
                  <a:lnTo>
                    <a:pt x="82" y="672"/>
                  </a:lnTo>
                  <a:lnTo>
                    <a:pt x="23" y="672"/>
                  </a:lnTo>
                  <a:lnTo>
                    <a:pt x="23" y="672"/>
                  </a:lnTo>
                  <a:lnTo>
                    <a:pt x="18" y="672"/>
                  </a:lnTo>
                  <a:lnTo>
                    <a:pt x="14" y="671"/>
                  </a:lnTo>
                  <a:lnTo>
                    <a:pt x="10" y="669"/>
                  </a:lnTo>
                  <a:lnTo>
                    <a:pt x="7" y="665"/>
                  </a:lnTo>
                  <a:lnTo>
                    <a:pt x="4" y="662"/>
                  </a:lnTo>
                  <a:lnTo>
                    <a:pt x="2" y="657"/>
                  </a:lnTo>
                  <a:lnTo>
                    <a:pt x="0" y="654"/>
                  </a:lnTo>
                  <a:lnTo>
                    <a:pt x="0" y="648"/>
                  </a:lnTo>
                  <a:lnTo>
                    <a:pt x="0" y="33"/>
                  </a:lnTo>
                  <a:lnTo>
                    <a:pt x="0" y="33"/>
                  </a:lnTo>
                  <a:lnTo>
                    <a:pt x="0" y="28"/>
                  </a:lnTo>
                  <a:lnTo>
                    <a:pt x="1" y="23"/>
                  </a:lnTo>
                  <a:lnTo>
                    <a:pt x="4" y="20"/>
                  </a:lnTo>
                  <a:lnTo>
                    <a:pt x="7" y="16"/>
                  </a:lnTo>
                  <a:lnTo>
                    <a:pt x="9" y="13"/>
                  </a:lnTo>
                  <a:lnTo>
                    <a:pt x="14" y="10"/>
                  </a:lnTo>
                  <a:lnTo>
                    <a:pt x="18" y="9"/>
                  </a:lnTo>
                  <a:lnTo>
                    <a:pt x="23" y="8"/>
                  </a:lnTo>
                  <a:lnTo>
                    <a:pt x="84" y="8"/>
                  </a:lnTo>
                  <a:lnTo>
                    <a:pt x="84" y="8"/>
                  </a:lnTo>
                  <a:lnTo>
                    <a:pt x="88" y="9"/>
                  </a:lnTo>
                  <a:lnTo>
                    <a:pt x="93" y="10"/>
                  </a:lnTo>
                  <a:lnTo>
                    <a:pt x="96" y="13"/>
                  </a:lnTo>
                  <a:lnTo>
                    <a:pt x="100" y="16"/>
                  </a:lnTo>
                  <a:lnTo>
                    <a:pt x="102" y="20"/>
                  </a:lnTo>
                  <a:lnTo>
                    <a:pt x="105" y="23"/>
                  </a:lnTo>
                  <a:lnTo>
                    <a:pt x="106" y="28"/>
                  </a:lnTo>
                  <a:lnTo>
                    <a:pt x="107" y="33"/>
                  </a:lnTo>
                  <a:lnTo>
                    <a:pt x="107" y="55"/>
                  </a:lnTo>
                  <a:lnTo>
                    <a:pt x="107" y="55"/>
                  </a:lnTo>
                  <a:lnTo>
                    <a:pt x="131" y="43"/>
                  </a:lnTo>
                  <a:lnTo>
                    <a:pt x="154" y="31"/>
                  </a:lnTo>
                  <a:lnTo>
                    <a:pt x="178" y="22"/>
                  </a:lnTo>
                  <a:lnTo>
                    <a:pt x="201" y="14"/>
                  </a:lnTo>
                  <a:lnTo>
                    <a:pt x="224" y="8"/>
                  </a:lnTo>
                  <a:lnTo>
                    <a:pt x="248" y="4"/>
                  </a:lnTo>
                  <a:lnTo>
                    <a:pt x="272" y="1"/>
                  </a:lnTo>
                  <a:lnTo>
                    <a:pt x="298" y="0"/>
                  </a:lnTo>
                  <a:lnTo>
                    <a:pt x="298" y="0"/>
                  </a:lnTo>
                  <a:lnTo>
                    <a:pt x="325" y="1"/>
                  </a:lnTo>
                  <a:lnTo>
                    <a:pt x="349" y="5"/>
                  </a:lnTo>
                  <a:lnTo>
                    <a:pt x="372" y="9"/>
                  </a:lnTo>
                  <a:lnTo>
                    <a:pt x="392" y="17"/>
                  </a:lnTo>
                  <a:lnTo>
                    <a:pt x="411" y="27"/>
                  </a:lnTo>
                  <a:lnTo>
                    <a:pt x="428" y="37"/>
                  </a:lnTo>
                  <a:lnTo>
                    <a:pt x="444" y="51"/>
                  </a:lnTo>
                  <a:lnTo>
                    <a:pt x="458" y="66"/>
                  </a:lnTo>
                  <a:lnTo>
                    <a:pt x="469" y="83"/>
                  </a:lnTo>
                  <a:lnTo>
                    <a:pt x="480" y="101"/>
                  </a:lnTo>
                  <a:lnTo>
                    <a:pt x="489" y="122"/>
                  </a:lnTo>
                  <a:lnTo>
                    <a:pt x="496" y="145"/>
                  </a:lnTo>
                  <a:lnTo>
                    <a:pt x="501" y="169"/>
                  </a:lnTo>
                  <a:lnTo>
                    <a:pt x="505" y="194"/>
                  </a:lnTo>
                  <a:lnTo>
                    <a:pt x="507" y="222"/>
                  </a:lnTo>
                  <a:lnTo>
                    <a:pt x="508" y="251"/>
                  </a:lnTo>
                  <a:lnTo>
                    <a:pt x="508" y="648"/>
                  </a:lnTo>
                  <a:lnTo>
                    <a:pt x="508" y="648"/>
                  </a:lnTo>
                  <a:lnTo>
                    <a:pt x="508" y="654"/>
                  </a:lnTo>
                  <a:lnTo>
                    <a:pt x="506" y="657"/>
                  </a:lnTo>
                  <a:lnTo>
                    <a:pt x="504" y="662"/>
                  </a:lnTo>
                  <a:lnTo>
                    <a:pt x="501" y="665"/>
                  </a:lnTo>
                  <a:lnTo>
                    <a:pt x="498" y="669"/>
                  </a:lnTo>
                  <a:lnTo>
                    <a:pt x="493" y="671"/>
                  </a:lnTo>
                  <a:lnTo>
                    <a:pt x="489" y="672"/>
                  </a:lnTo>
                  <a:lnTo>
                    <a:pt x="484" y="672"/>
                  </a:lnTo>
                  <a:lnTo>
                    <a:pt x="484" y="67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6" name="Freeform 178"/>
            <p:cNvSpPr>
              <a:spLocks noEditPoints="1"/>
            </p:cNvSpPr>
            <p:nvPr/>
          </p:nvSpPr>
          <p:spPr bwMode="auto">
            <a:xfrm>
              <a:off x="5321454" y="4229903"/>
              <a:ext cx="105684" cy="134776"/>
            </a:xfrm>
            <a:custGeom>
              <a:avLst/>
              <a:gdLst>
                <a:gd name="T0" fmla="*/ 107 w 534"/>
                <a:gd name="T1" fmla="*/ 391 h 681"/>
                <a:gd name="T2" fmla="*/ 109 w 534"/>
                <a:gd name="T3" fmla="*/ 441 h 681"/>
                <a:gd name="T4" fmla="*/ 123 w 534"/>
                <a:gd name="T5" fmla="*/ 500 h 681"/>
                <a:gd name="T6" fmla="*/ 150 w 534"/>
                <a:gd name="T7" fmla="*/ 544 h 681"/>
                <a:gd name="T8" fmla="*/ 186 w 534"/>
                <a:gd name="T9" fmla="*/ 571 h 681"/>
                <a:gd name="T10" fmla="*/ 236 w 534"/>
                <a:gd name="T11" fmla="*/ 585 h 681"/>
                <a:gd name="T12" fmla="*/ 275 w 534"/>
                <a:gd name="T13" fmla="*/ 589 h 681"/>
                <a:gd name="T14" fmla="*/ 442 w 534"/>
                <a:gd name="T15" fmla="*/ 581 h 681"/>
                <a:gd name="T16" fmla="*/ 496 w 534"/>
                <a:gd name="T17" fmla="*/ 575 h 681"/>
                <a:gd name="T18" fmla="*/ 509 w 534"/>
                <a:gd name="T19" fmla="*/ 578 h 681"/>
                <a:gd name="T20" fmla="*/ 514 w 534"/>
                <a:gd name="T21" fmla="*/ 587 h 681"/>
                <a:gd name="T22" fmla="*/ 514 w 534"/>
                <a:gd name="T23" fmla="*/ 633 h 681"/>
                <a:gd name="T24" fmla="*/ 510 w 534"/>
                <a:gd name="T25" fmla="*/ 652 h 681"/>
                <a:gd name="T26" fmla="*/ 497 w 534"/>
                <a:gd name="T27" fmla="*/ 659 h 681"/>
                <a:gd name="T28" fmla="*/ 440 w 534"/>
                <a:gd name="T29" fmla="*/ 669 h 681"/>
                <a:gd name="T30" fmla="*/ 333 w 534"/>
                <a:gd name="T31" fmla="*/ 679 h 681"/>
                <a:gd name="T32" fmla="*/ 275 w 534"/>
                <a:gd name="T33" fmla="*/ 681 h 681"/>
                <a:gd name="T34" fmla="*/ 198 w 534"/>
                <a:gd name="T35" fmla="*/ 673 h 681"/>
                <a:gd name="T36" fmla="*/ 127 w 534"/>
                <a:gd name="T37" fmla="*/ 648 h 681"/>
                <a:gd name="T38" fmla="*/ 96 w 534"/>
                <a:gd name="T39" fmla="*/ 629 h 681"/>
                <a:gd name="T40" fmla="*/ 67 w 534"/>
                <a:gd name="T41" fmla="*/ 602 h 681"/>
                <a:gd name="T42" fmla="*/ 43 w 534"/>
                <a:gd name="T43" fmla="*/ 570 h 681"/>
                <a:gd name="T44" fmla="*/ 23 w 534"/>
                <a:gd name="T45" fmla="*/ 531 h 681"/>
                <a:gd name="T46" fmla="*/ 10 w 534"/>
                <a:gd name="T47" fmla="*/ 485 h 681"/>
                <a:gd name="T48" fmla="*/ 3 w 534"/>
                <a:gd name="T49" fmla="*/ 431 h 681"/>
                <a:gd name="T50" fmla="*/ 0 w 534"/>
                <a:gd name="T51" fmla="*/ 282 h 681"/>
                <a:gd name="T52" fmla="*/ 5 w 534"/>
                <a:gd name="T53" fmla="*/ 222 h 681"/>
                <a:gd name="T54" fmla="*/ 28 w 534"/>
                <a:gd name="T55" fmla="*/ 141 h 681"/>
                <a:gd name="T56" fmla="*/ 54 w 534"/>
                <a:gd name="T57" fmla="*/ 97 h 681"/>
                <a:gd name="T58" fmla="*/ 78 w 534"/>
                <a:gd name="T59" fmla="*/ 68 h 681"/>
                <a:gd name="T60" fmla="*/ 108 w 534"/>
                <a:gd name="T61" fmla="*/ 44 h 681"/>
                <a:gd name="T62" fmla="*/ 142 w 534"/>
                <a:gd name="T63" fmla="*/ 25 h 681"/>
                <a:gd name="T64" fmla="*/ 179 w 534"/>
                <a:gd name="T65" fmla="*/ 12 h 681"/>
                <a:gd name="T66" fmla="*/ 237 w 534"/>
                <a:gd name="T67" fmla="*/ 1 h 681"/>
                <a:gd name="T68" fmla="*/ 301 w 534"/>
                <a:gd name="T69" fmla="*/ 1 h 681"/>
                <a:gd name="T70" fmla="*/ 358 w 534"/>
                <a:gd name="T71" fmla="*/ 12 h 681"/>
                <a:gd name="T72" fmla="*/ 396 w 534"/>
                <a:gd name="T73" fmla="*/ 25 h 681"/>
                <a:gd name="T74" fmla="*/ 431 w 534"/>
                <a:gd name="T75" fmla="*/ 45 h 681"/>
                <a:gd name="T76" fmla="*/ 459 w 534"/>
                <a:gd name="T77" fmla="*/ 68 h 681"/>
                <a:gd name="T78" fmla="*/ 483 w 534"/>
                <a:gd name="T79" fmla="*/ 97 h 681"/>
                <a:gd name="T80" fmla="*/ 509 w 534"/>
                <a:gd name="T81" fmla="*/ 141 h 681"/>
                <a:gd name="T82" fmla="*/ 530 w 534"/>
                <a:gd name="T83" fmla="*/ 222 h 681"/>
                <a:gd name="T84" fmla="*/ 534 w 534"/>
                <a:gd name="T85" fmla="*/ 348 h 681"/>
                <a:gd name="T86" fmla="*/ 533 w 534"/>
                <a:gd name="T87" fmla="*/ 359 h 681"/>
                <a:gd name="T88" fmla="*/ 525 w 534"/>
                <a:gd name="T89" fmla="*/ 371 h 681"/>
                <a:gd name="T90" fmla="*/ 511 w 534"/>
                <a:gd name="T91" fmla="*/ 374 h 681"/>
                <a:gd name="T92" fmla="*/ 427 w 534"/>
                <a:gd name="T93" fmla="*/ 282 h 681"/>
                <a:gd name="T94" fmla="*/ 421 w 534"/>
                <a:gd name="T95" fmla="*/ 215 h 681"/>
                <a:gd name="T96" fmla="*/ 404 w 534"/>
                <a:gd name="T97" fmla="*/ 163 h 681"/>
                <a:gd name="T98" fmla="*/ 377 w 534"/>
                <a:gd name="T99" fmla="*/ 126 h 681"/>
                <a:gd name="T100" fmla="*/ 338 w 534"/>
                <a:gd name="T101" fmla="*/ 103 h 681"/>
                <a:gd name="T102" fmla="*/ 288 w 534"/>
                <a:gd name="T103" fmla="*/ 94 h 681"/>
                <a:gd name="T104" fmla="*/ 249 w 534"/>
                <a:gd name="T105" fmla="*/ 94 h 681"/>
                <a:gd name="T106" fmla="*/ 200 w 534"/>
                <a:gd name="T107" fmla="*/ 105 h 681"/>
                <a:gd name="T108" fmla="*/ 160 w 534"/>
                <a:gd name="T109" fmla="*/ 129 h 681"/>
                <a:gd name="T110" fmla="*/ 131 w 534"/>
                <a:gd name="T111" fmla="*/ 165 h 681"/>
                <a:gd name="T112" fmla="*/ 113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1" y="374"/>
                  </a:moveTo>
                  <a:lnTo>
                    <a:pt x="107" y="374"/>
                  </a:lnTo>
                  <a:lnTo>
                    <a:pt x="107" y="391"/>
                  </a:lnTo>
                  <a:lnTo>
                    <a:pt x="107" y="391"/>
                  </a:lnTo>
                  <a:lnTo>
                    <a:pt x="107" y="418"/>
                  </a:lnTo>
                  <a:lnTo>
                    <a:pt x="109" y="441"/>
                  </a:lnTo>
                  <a:lnTo>
                    <a:pt x="113" y="462"/>
                  </a:lnTo>
                  <a:lnTo>
                    <a:pt x="117" y="483"/>
                  </a:lnTo>
                  <a:lnTo>
                    <a:pt x="123" y="500"/>
                  </a:lnTo>
                  <a:lnTo>
                    <a:pt x="131" y="516"/>
                  </a:lnTo>
                  <a:lnTo>
                    <a:pt x="139" y="531"/>
                  </a:lnTo>
                  <a:lnTo>
                    <a:pt x="150" y="544"/>
                  </a:lnTo>
                  <a:lnTo>
                    <a:pt x="160" y="554"/>
                  </a:lnTo>
                  <a:lnTo>
                    <a:pt x="173" y="563"/>
                  </a:lnTo>
                  <a:lnTo>
                    <a:pt x="186" y="571"/>
                  </a:lnTo>
                  <a:lnTo>
                    <a:pt x="201" y="577"/>
                  </a:lnTo>
                  <a:lnTo>
                    <a:pt x="218" y="583"/>
                  </a:lnTo>
                  <a:lnTo>
                    <a:pt x="236" y="585"/>
                  </a:lnTo>
                  <a:lnTo>
                    <a:pt x="254" y="587"/>
                  </a:lnTo>
                  <a:lnTo>
                    <a:pt x="275" y="589"/>
                  </a:lnTo>
                  <a:lnTo>
                    <a:pt x="275" y="589"/>
                  </a:lnTo>
                  <a:lnTo>
                    <a:pt x="330" y="587"/>
                  </a:lnTo>
                  <a:lnTo>
                    <a:pt x="387" y="585"/>
                  </a:lnTo>
                  <a:lnTo>
                    <a:pt x="442" y="581"/>
                  </a:lnTo>
                  <a:lnTo>
                    <a:pt x="489" y="575"/>
                  </a:lnTo>
                  <a:lnTo>
                    <a:pt x="489" y="575"/>
                  </a:lnTo>
                  <a:lnTo>
                    <a:pt x="496" y="575"/>
                  </a:lnTo>
                  <a:lnTo>
                    <a:pt x="496" y="575"/>
                  </a:lnTo>
                  <a:lnTo>
                    <a:pt x="503" y="576"/>
                  </a:lnTo>
                  <a:lnTo>
                    <a:pt x="509" y="578"/>
                  </a:lnTo>
                  <a:lnTo>
                    <a:pt x="511" y="582"/>
                  </a:lnTo>
                  <a:lnTo>
                    <a:pt x="513" y="584"/>
                  </a:lnTo>
                  <a:lnTo>
                    <a:pt x="514" y="587"/>
                  </a:lnTo>
                  <a:lnTo>
                    <a:pt x="514" y="592"/>
                  </a:lnTo>
                  <a:lnTo>
                    <a:pt x="514" y="633"/>
                  </a:lnTo>
                  <a:lnTo>
                    <a:pt x="514" y="633"/>
                  </a:lnTo>
                  <a:lnTo>
                    <a:pt x="514" y="644"/>
                  </a:lnTo>
                  <a:lnTo>
                    <a:pt x="512" y="647"/>
                  </a:lnTo>
                  <a:lnTo>
                    <a:pt x="510" y="652"/>
                  </a:lnTo>
                  <a:lnTo>
                    <a:pt x="506" y="654"/>
                  </a:lnTo>
                  <a:lnTo>
                    <a:pt x="503" y="657"/>
                  </a:lnTo>
                  <a:lnTo>
                    <a:pt x="497" y="659"/>
                  </a:lnTo>
                  <a:lnTo>
                    <a:pt x="490" y="661"/>
                  </a:lnTo>
                  <a:lnTo>
                    <a:pt x="490" y="661"/>
                  </a:lnTo>
                  <a:lnTo>
                    <a:pt x="440" y="669"/>
                  </a:lnTo>
                  <a:lnTo>
                    <a:pt x="387" y="676"/>
                  </a:lnTo>
                  <a:lnTo>
                    <a:pt x="361" y="678"/>
                  </a:lnTo>
                  <a:lnTo>
                    <a:pt x="333" y="679"/>
                  </a:lnTo>
                  <a:lnTo>
                    <a:pt x="304" y="680"/>
                  </a:lnTo>
                  <a:lnTo>
                    <a:pt x="275" y="681"/>
                  </a:lnTo>
                  <a:lnTo>
                    <a:pt x="275" y="681"/>
                  </a:lnTo>
                  <a:lnTo>
                    <a:pt x="248" y="680"/>
                  </a:lnTo>
                  <a:lnTo>
                    <a:pt x="223" y="678"/>
                  </a:lnTo>
                  <a:lnTo>
                    <a:pt x="198" y="673"/>
                  </a:lnTo>
                  <a:lnTo>
                    <a:pt x="174" y="668"/>
                  </a:lnTo>
                  <a:lnTo>
                    <a:pt x="150" y="660"/>
                  </a:lnTo>
                  <a:lnTo>
                    <a:pt x="127" y="648"/>
                  </a:lnTo>
                  <a:lnTo>
                    <a:pt x="116" y="642"/>
                  </a:lnTo>
                  <a:lnTo>
                    <a:pt x="106" y="636"/>
                  </a:lnTo>
                  <a:lnTo>
                    <a:pt x="96" y="629"/>
                  </a:lnTo>
                  <a:lnTo>
                    <a:pt x="85" y="621"/>
                  </a:lnTo>
                  <a:lnTo>
                    <a:pt x="76" y="612"/>
                  </a:lnTo>
                  <a:lnTo>
                    <a:pt x="67" y="602"/>
                  </a:lnTo>
                  <a:lnTo>
                    <a:pt x="59" y="592"/>
                  </a:lnTo>
                  <a:lnTo>
                    <a:pt x="51" y="582"/>
                  </a:lnTo>
                  <a:lnTo>
                    <a:pt x="43" y="570"/>
                  </a:lnTo>
                  <a:lnTo>
                    <a:pt x="36" y="558"/>
                  </a:lnTo>
                  <a:lnTo>
                    <a:pt x="30" y="545"/>
                  </a:lnTo>
                  <a:lnTo>
                    <a:pt x="23" y="531"/>
                  </a:lnTo>
                  <a:lnTo>
                    <a:pt x="19" y="517"/>
                  </a:lnTo>
                  <a:lnTo>
                    <a:pt x="14" y="501"/>
                  </a:lnTo>
                  <a:lnTo>
                    <a:pt x="10" y="485"/>
                  </a:lnTo>
                  <a:lnTo>
                    <a:pt x="6" y="468"/>
                  </a:lnTo>
                  <a:lnTo>
                    <a:pt x="4" y="451"/>
                  </a:lnTo>
                  <a:lnTo>
                    <a:pt x="3" y="431"/>
                  </a:lnTo>
                  <a:lnTo>
                    <a:pt x="2" y="412"/>
                  </a:lnTo>
                  <a:lnTo>
                    <a:pt x="0" y="391"/>
                  </a:lnTo>
                  <a:lnTo>
                    <a:pt x="0" y="282"/>
                  </a:lnTo>
                  <a:lnTo>
                    <a:pt x="0" y="282"/>
                  </a:lnTo>
                  <a:lnTo>
                    <a:pt x="2" y="251"/>
                  </a:lnTo>
                  <a:lnTo>
                    <a:pt x="5" y="222"/>
                  </a:lnTo>
                  <a:lnTo>
                    <a:pt x="11" y="193"/>
                  </a:lnTo>
                  <a:lnTo>
                    <a:pt x="19" y="165"/>
                  </a:lnTo>
                  <a:lnTo>
                    <a:pt x="28" y="141"/>
                  </a:lnTo>
                  <a:lnTo>
                    <a:pt x="39" y="117"/>
                  </a:lnTo>
                  <a:lnTo>
                    <a:pt x="46" y="107"/>
                  </a:lnTo>
                  <a:lnTo>
                    <a:pt x="54" y="97"/>
                  </a:lnTo>
                  <a:lnTo>
                    <a:pt x="61" y="86"/>
                  </a:lnTo>
                  <a:lnTo>
                    <a:pt x="70" y="77"/>
                  </a:lnTo>
                  <a:lnTo>
                    <a:pt x="78" y="68"/>
                  </a:lnTo>
                  <a:lnTo>
                    <a:pt x="88" y="60"/>
                  </a:lnTo>
                  <a:lnTo>
                    <a:pt x="98" y="52"/>
                  </a:lnTo>
                  <a:lnTo>
                    <a:pt x="108" y="44"/>
                  </a:lnTo>
                  <a:lnTo>
                    <a:pt x="119" y="37"/>
                  </a:lnTo>
                  <a:lnTo>
                    <a:pt x="130" y="31"/>
                  </a:lnTo>
                  <a:lnTo>
                    <a:pt x="142" y="25"/>
                  </a:lnTo>
                  <a:lnTo>
                    <a:pt x="154" y="20"/>
                  </a:lnTo>
                  <a:lnTo>
                    <a:pt x="167" y="15"/>
                  </a:lnTo>
                  <a:lnTo>
                    <a:pt x="179" y="12"/>
                  </a:lnTo>
                  <a:lnTo>
                    <a:pt x="193" y="8"/>
                  </a:lnTo>
                  <a:lnTo>
                    <a:pt x="208" y="6"/>
                  </a:lnTo>
                  <a:lnTo>
                    <a:pt x="237" y="1"/>
                  </a:lnTo>
                  <a:lnTo>
                    <a:pt x="269" y="0"/>
                  </a:lnTo>
                  <a:lnTo>
                    <a:pt x="269" y="0"/>
                  </a:lnTo>
                  <a:lnTo>
                    <a:pt x="301" y="1"/>
                  </a:lnTo>
                  <a:lnTo>
                    <a:pt x="331" y="6"/>
                  </a:lnTo>
                  <a:lnTo>
                    <a:pt x="345" y="8"/>
                  </a:lnTo>
                  <a:lnTo>
                    <a:pt x="358" y="12"/>
                  </a:lnTo>
                  <a:lnTo>
                    <a:pt x="372" y="16"/>
                  </a:lnTo>
                  <a:lnTo>
                    <a:pt x="385" y="21"/>
                  </a:lnTo>
                  <a:lnTo>
                    <a:pt x="396" y="25"/>
                  </a:lnTo>
                  <a:lnTo>
                    <a:pt x="409" y="31"/>
                  </a:lnTo>
                  <a:lnTo>
                    <a:pt x="419" y="38"/>
                  </a:lnTo>
                  <a:lnTo>
                    <a:pt x="431" y="45"/>
                  </a:lnTo>
                  <a:lnTo>
                    <a:pt x="440" y="52"/>
                  </a:lnTo>
                  <a:lnTo>
                    <a:pt x="450" y="60"/>
                  </a:lnTo>
                  <a:lnTo>
                    <a:pt x="459" y="68"/>
                  </a:lnTo>
                  <a:lnTo>
                    <a:pt x="467" y="77"/>
                  </a:lnTo>
                  <a:lnTo>
                    <a:pt x="475" y="86"/>
                  </a:lnTo>
                  <a:lnTo>
                    <a:pt x="483" y="97"/>
                  </a:lnTo>
                  <a:lnTo>
                    <a:pt x="490" y="107"/>
                  </a:lnTo>
                  <a:lnTo>
                    <a:pt x="497" y="118"/>
                  </a:lnTo>
                  <a:lnTo>
                    <a:pt x="509" y="141"/>
                  </a:lnTo>
                  <a:lnTo>
                    <a:pt x="518" y="166"/>
                  </a:lnTo>
                  <a:lnTo>
                    <a:pt x="525" y="193"/>
                  </a:lnTo>
                  <a:lnTo>
                    <a:pt x="530" y="222"/>
                  </a:lnTo>
                  <a:lnTo>
                    <a:pt x="533" y="251"/>
                  </a:lnTo>
                  <a:lnTo>
                    <a:pt x="534" y="282"/>
                  </a:lnTo>
                  <a:lnTo>
                    <a:pt x="534" y="348"/>
                  </a:lnTo>
                  <a:lnTo>
                    <a:pt x="534" y="348"/>
                  </a:lnTo>
                  <a:lnTo>
                    <a:pt x="534" y="353"/>
                  </a:lnTo>
                  <a:lnTo>
                    <a:pt x="533" y="359"/>
                  </a:lnTo>
                  <a:lnTo>
                    <a:pt x="530" y="364"/>
                  </a:lnTo>
                  <a:lnTo>
                    <a:pt x="528" y="367"/>
                  </a:lnTo>
                  <a:lnTo>
                    <a:pt x="525" y="371"/>
                  </a:lnTo>
                  <a:lnTo>
                    <a:pt x="521" y="373"/>
                  </a:lnTo>
                  <a:lnTo>
                    <a:pt x="517" y="374"/>
                  </a:lnTo>
                  <a:lnTo>
                    <a:pt x="511" y="374"/>
                  </a:lnTo>
                  <a:lnTo>
                    <a:pt x="511" y="374"/>
                  </a:lnTo>
                  <a:close/>
                  <a:moveTo>
                    <a:pt x="427" y="282"/>
                  </a:moveTo>
                  <a:lnTo>
                    <a:pt x="427" y="282"/>
                  </a:lnTo>
                  <a:lnTo>
                    <a:pt x="426" y="258"/>
                  </a:lnTo>
                  <a:lnTo>
                    <a:pt x="425" y="235"/>
                  </a:lnTo>
                  <a:lnTo>
                    <a:pt x="421" y="215"/>
                  </a:lnTo>
                  <a:lnTo>
                    <a:pt x="417" y="195"/>
                  </a:lnTo>
                  <a:lnTo>
                    <a:pt x="411" y="178"/>
                  </a:lnTo>
                  <a:lnTo>
                    <a:pt x="404" y="163"/>
                  </a:lnTo>
                  <a:lnTo>
                    <a:pt x="397" y="149"/>
                  </a:lnTo>
                  <a:lnTo>
                    <a:pt x="387" y="137"/>
                  </a:lnTo>
                  <a:lnTo>
                    <a:pt x="377" y="126"/>
                  </a:lnTo>
                  <a:lnTo>
                    <a:pt x="365" y="117"/>
                  </a:lnTo>
                  <a:lnTo>
                    <a:pt x="353" y="109"/>
                  </a:lnTo>
                  <a:lnTo>
                    <a:pt x="338" y="103"/>
                  </a:lnTo>
                  <a:lnTo>
                    <a:pt x="323" y="99"/>
                  </a:lnTo>
                  <a:lnTo>
                    <a:pt x="306" y="95"/>
                  </a:lnTo>
                  <a:lnTo>
                    <a:pt x="288" y="94"/>
                  </a:lnTo>
                  <a:lnTo>
                    <a:pt x="269" y="93"/>
                  </a:lnTo>
                  <a:lnTo>
                    <a:pt x="269" y="93"/>
                  </a:lnTo>
                  <a:lnTo>
                    <a:pt x="249" y="94"/>
                  </a:lnTo>
                  <a:lnTo>
                    <a:pt x="232" y="97"/>
                  </a:lnTo>
                  <a:lnTo>
                    <a:pt x="215" y="100"/>
                  </a:lnTo>
                  <a:lnTo>
                    <a:pt x="200" y="105"/>
                  </a:lnTo>
                  <a:lnTo>
                    <a:pt x="185" y="111"/>
                  </a:lnTo>
                  <a:lnTo>
                    <a:pt x="171" y="118"/>
                  </a:lnTo>
                  <a:lnTo>
                    <a:pt x="160" y="129"/>
                  </a:lnTo>
                  <a:lnTo>
                    <a:pt x="148" y="139"/>
                  </a:lnTo>
                  <a:lnTo>
                    <a:pt x="139" y="152"/>
                  </a:lnTo>
                  <a:lnTo>
                    <a:pt x="131" y="165"/>
                  </a:lnTo>
                  <a:lnTo>
                    <a:pt x="123" y="181"/>
                  </a:lnTo>
                  <a:lnTo>
                    <a:pt x="117" y="199"/>
                  </a:lnTo>
                  <a:lnTo>
                    <a:pt x="113" y="217"/>
                  </a:lnTo>
                  <a:lnTo>
                    <a:pt x="109" y="238"/>
                  </a:lnTo>
                  <a:lnTo>
                    <a:pt x="107" y="259"/>
                  </a:lnTo>
                  <a:lnTo>
                    <a:pt x="107" y="282"/>
                  </a:lnTo>
                  <a:lnTo>
                    <a:pt x="107" y="294"/>
                  </a:lnTo>
                  <a:lnTo>
                    <a:pt x="427" y="294"/>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7" name="Freeform 179"/>
            <p:cNvSpPr>
              <a:spLocks/>
            </p:cNvSpPr>
            <p:nvPr/>
          </p:nvSpPr>
          <p:spPr bwMode="auto">
            <a:xfrm>
              <a:off x="5451481" y="4229903"/>
              <a:ext cx="87278" cy="134776"/>
            </a:xfrm>
            <a:custGeom>
              <a:avLst/>
              <a:gdLst>
                <a:gd name="T0" fmla="*/ 175 w 441"/>
                <a:gd name="T1" fmla="*/ 680 h 681"/>
                <a:gd name="T2" fmla="*/ 73 w 441"/>
                <a:gd name="T3" fmla="*/ 672 h 681"/>
                <a:gd name="T4" fmla="*/ 25 w 441"/>
                <a:gd name="T5" fmla="*/ 663 h 681"/>
                <a:gd name="T6" fmla="*/ 5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7 w 441"/>
                <a:gd name="T27" fmla="*/ 562 h 681"/>
                <a:gd name="T28" fmla="*/ 330 w 441"/>
                <a:gd name="T29" fmla="*/ 538 h 681"/>
                <a:gd name="T30" fmla="*/ 335 w 441"/>
                <a:gd name="T31" fmla="*/ 506 h 681"/>
                <a:gd name="T32" fmla="*/ 330 w 441"/>
                <a:gd name="T33" fmla="*/ 481 h 681"/>
                <a:gd name="T34" fmla="*/ 304 w 441"/>
                <a:gd name="T35" fmla="*/ 446 h 681"/>
                <a:gd name="T36" fmla="*/ 244 w 441"/>
                <a:gd name="T37" fmla="*/ 406 h 681"/>
                <a:gd name="T38" fmla="*/ 96 w 441"/>
                <a:gd name="T39" fmla="*/ 317 h 681"/>
                <a:gd name="T40" fmla="*/ 51 w 441"/>
                <a:gd name="T41" fmla="*/ 280 h 681"/>
                <a:gd name="T42" fmla="*/ 25 w 441"/>
                <a:gd name="T43" fmla="*/ 249 h 681"/>
                <a:gd name="T44" fmla="*/ 8 w 441"/>
                <a:gd name="T45" fmla="*/ 214 h 681"/>
                <a:gd name="T46" fmla="*/ 0 w 441"/>
                <a:gd name="T47" fmla="*/ 175 h 681"/>
                <a:gd name="T48" fmla="*/ 0 w 441"/>
                <a:gd name="T49" fmla="*/ 138 h 681"/>
                <a:gd name="T50" fmla="*/ 16 w 441"/>
                <a:gd name="T51" fmla="*/ 83 h 681"/>
                <a:gd name="T52" fmla="*/ 48 w 441"/>
                <a:gd name="T53" fmla="*/ 44 h 681"/>
                <a:gd name="T54" fmla="*/ 94 w 441"/>
                <a:gd name="T55" fmla="*/ 19 h 681"/>
                <a:gd name="T56" fmla="*/ 151 w 441"/>
                <a:gd name="T57" fmla="*/ 5 h 681"/>
                <a:gd name="T58" fmla="*/ 218 w 441"/>
                <a:gd name="T59" fmla="*/ 0 h 681"/>
                <a:gd name="T60" fmla="*/ 316 w 441"/>
                <a:gd name="T61" fmla="*/ 5 h 681"/>
                <a:gd name="T62" fmla="*/ 406 w 441"/>
                <a:gd name="T63" fmla="*/ 16 h 681"/>
                <a:gd name="T64" fmla="*/ 421 w 441"/>
                <a:gd name="T65" fmla="*/ 21 h 681"/>
                <a:gd name="T66" fmla="*/ 428 w 441"/>
                <a:gd name="T67" fmla="*/ 31 h 681"/>
                <a:gd name="T68" fmla="*/ 429 w 441"/>
                <a:gd name="T69" fmla="*/ 80 h 681"/>
                <a:gd name="T70" fmla="*/ 428 w 441"/>
                <a:gd name="T71" fmla="*/ 90 h 681"/>
                <a:gd name="T72" fmla="*/ 421 w 441"/>
                <a:gd name="T73" fmla="*/ 98 h 681"/>
                <a:gd name="T74" fmla="*/ 408 w 441"/>
                <a:gd name="T75" fmla="*/ 100 h 681"/>
                <a:gd name="T76" fmla="*/ 321 w 441"/>
                <a:gd name="T77" fmla="*/ 94 h 681"/>
                <a:gd name="T78" fmla="*/ 218 w 441"/>
                <a:gd name="T79" fmla="*/ 91 h 681"/>
                <a:gd name="T80" fmla="*/ 152 w 441"/>
                <a:gd name="T81" fmla="*/ 97 h 681"/>
                <a:gd name="T82" fmla="*/ 129 w 441"/>
                <a:gd name="T83" fmla="*/ 107 h 681"/>
                <a:gd name="T84" fmla="*/ 113 w 441"/>
                <a:gd name="T85" fmla="*/ 124 h 681"/>
                <a:gd name="T86" fmla="*/ 106 w 441"/>
                <a:gd name="T87" fmla="*/ 150 h 681"/>
                <a:gd name="T88" fmla="*/ 106 w 441"/>
                <a:gd name="T89" fmla="*/ 173 h 681"/>
                <a:gd name="T90" fmla="*/ 126 w 441"/>
                <a:gd name="T91" fmla="*/ 208 h 681"/>
                <a:gd name="T92" fmla="*/ 169 w 441"/>
                <a:gd name="T93" fmla="*/ 241 h 681"/>
                <a:gd name="T94" fmla="*/ 308 w 441"/>
                <a:gd name="T95" fmla="*/ 324 h 681"/>
                <a:gd name="T96" fmla="*/ 358 w 441"/>
                <a:gd name="T97" fmla="*/ 357 h 681"/>
                <a:gd name="T98" fmla="*/ 394 w 441"/>
                <a:gd name="T99" fmla="*/ 389 h 681"/>
                <a:gd name="T100" fmla="*/ 420 w 441"/>
                <a:gd name="T101" fmla="*/ 421 h 681"/>
                <a:gd name="T102" fmla="*/ 434 w 441"/>
                <a:gd name="T103" fmla="*/ 456 h 681"/>
                <a:gd name="T104" fmla="*/ 440 w 441"/>
                <a:gd name="T105" fmla="*/ 493 h 681"/>
                <a:gd name="T106" fmla="*/ 440 w 441"/>
                <a:gd name="T107" fmla="*/ 529 h 681"/>
                <a:gd name="T108" fmla="*/ 425 w 441"/>
                <a:gd name="T109" fmla="*/ 585 h 681"/>
                <a:gd name="T110" fmla="*/ 393 w 441"/>
                <a:gd name="T111" fmla="*/ 629 h 681"/>
                <a:gd name="T112" fmla="*/ 346 w 441"/>
                <a:gd name="T113" fmla="*/ 659 h 681"/>
                <a:gd name="T114" fmla="*/ 286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4" y="660"/>
                  </a:lnTo>
                  <a:lnTo>
                    <a:pt x="10" y="657"/>
                  </a:lnTo>
                  <a:lnTo>
                    <a:pt x="5" y="655"/>
                  </a:lnTo>
                  <a:lnTo>
                    <a:pt x="3" y="652"/>
                  </a:lnTo>
                  <a:lnTo>
                    <a:pt x="1" y="648"/>
                  </a:lnTo>
                  <a:lnTo>
                    <a:pt x="0" y="644"/>
                  </a:lnTo>
                  <a:lnTo>
                    <a:pt x="0" y="639"/>
                  </a:lnTo>
                  <a:lnTo>
                    <a:pt x="0" y="597"/>
                  </a:lnTo>
                  <a:lnTo>
                    <a:pt x="0" y="597"/>
                  </a:lnTo>
                  <a:lnTo>
                    <a:pt x="0" y="593"/>
                  </a:lnTo>
                  <a:lnTo>
                    <a:pt x="1" y="590"/>
                  </a:lnTo>
                  <a:lnTo>
                    <a:pt x="3" y="586"/>
                  </a:lnTo>
                  <a:lnTo>
                    <a:pt x="5" y="584"/>
                  </a:lnTo>
                  <a:lnTo>
                    <a:pt x="9" y="582"/>
                  </a:lnTo>
                  <a:lnTo>
                    <a:pt x="12" y="579"/>
                  </a:lnTo>
                  <a:lnTo>
                    <a:pt x="20" y="578"/>
                  </a:lnTo>
                  <a:lnTo>
                    <a:pt x="20" y="578"/>
                  </a:lnTo>
                  <a:lnTo>
                    <a:pt x="26" y="578"/>
                  </a:lnTo>
                  <a:lnTo>
                    <a:pt x="26" y="578"/>
                  </a:lnTo>
                  <a:lnTo>
                    <a:pt x="73" y="584"/>
                  </a:lnTo>
                  <a:lnTo>
                    <a:pt x="126" y="587"/>
                  </a:lnTo>
                  <a:lnTo>
                    <a:pt x="175" y="591"/>
                  </a:lnTo>
                  <a:lnTo>
                    <a:pt x="215" y="592"/>
                  </a:lnTo>
                  <a:lnTo>
                    <a:pt x="215" y="592"/>
                  </a:lnTo>
                  <a:lnTo>
                    <a:pt x="243" y="591"/>
                  </a:lnTo>
                  <a:lnTo>
                    <a:pt x="256" y="590"/>
                  </a:lnTo>
                  <a:lnTo>
                    <a:pt x="267" y="587"/>
                  </a:lnTo>
                  <a:lnTo>
                    <a:pt x="277" y="585"/>
                  </a:lnTo>
                  <a:lnTo>
                    <a:pt x="288" y="582"/>
                  </a:lnTo>
                  <a:lnTo>
                    <a:pt x="297" y="578"/>
                  </a:lnTo>
                  <a:lnTo>
                    <a:pt x="305" y="574"/>
                  </a:lnTo>
                  <a:lnTo>
                    <a:pt x="312" y="568"/>
                  </a:lnTo>
                  <a:lnTo>
                    <a:pt x="317" y="562"/>
                  </a:lnTo>
                  <a:lnTo>
                    <a:pt x="323" y="555"/>
                  </a:lnTo>
                  <a:lnTo>
                    <a:pt x="327" y="547"/>
                  </a:lnTo>
                  <a:lnTo>
                    <a:pt x="330" y="538"/>
                  </a:lnTo>
                  <a:lnTo>
                    <a:pt x="332" y="529"/>
                  </a:lnTo>
                  <a:lnTo>
                    <a:pt x="335" y="517"/>
                  </a:lnTo>
                  <a:lnTo>
                    <a:pt x="335" y="506"/>
                  </a:lnTo>
                  <a:lnTo>
                    <a:pt x="335" y="506"/>
                  </a:lnTo>
                  <a:lnTo>
                    <a:pt x="334" y="493"/>
                  </a:lnTo>
                  <a:lnTo>
                    <a:pt x="330" y="481"/>
                  </a:lnTo>
                  <a:lnTo>
                    <a:pt x="324" y="469"/>
                  </a:lnTo>
                  <a:lnTo>
                    <a:pt x="315" y="458"/>
                  </a:lnTo>
                  <a:lnTo>
                    <a:pt x="304" y="446"/>
                  </a:lnTo>
                  <a:lnTo>
                    <a:pt x="288" y="434"/>
                  </a:lnTo>
                  <a:lnTo>
                    <a:pt x="268" y="420"/>
                  </a:lnTo>
                  <a:lnTo>
                    <a:pt x="244" y="406"/>
                  </a:lnTo>
                  <a:lnTo>
                    <a:pt x="122" y="334"/>
                  </a:lnTo>
                  <a:lnTo>
                    <a:pt x="122" y="334"/>
                  </a:lnTo>
                  <a:lnTo>
                    <a:pt x="96" y="317"/>
                  </a:lnTo>
                  <a:lnTo>
                    <a:pt x="72" y="298"/>
                  </a:lnTo>
                  <a:lnTo>
                    <a:pt x="62" y="289"/>
                  </a:lnTo>
                  <a:lnTo>
                    <a:pt x="51" y="280"/>
                  </a:lnTo>
                  <a:lnTo>
                    <a:pt x="42" y="270"/>
                  </a:lnTo>
                  <a:lnTo>
                    <a:pt x="33" y="259"/>
                  </a:lnTo>
                  <a:lnTo>
                    <a:pt x="25" y="249"/>
                  </a:lnTo>
                  <a:lnTo>
                    <a:pt x="19" y="238"/>
                  </a:lnTo>
                  <a:lnTo>
                    <a:pt x="14" y="226"/>
                  </a:lnTo>
                  <a:lnTo>
                    <a:pt x="8" y="214"/>
                  </a:lnTo>
                  <a:lnTo>
                    <a:pt x="4" y="201"/>
                  </a:lnTo>
                  <a:lnTo>
                    <a:pt x="2" y="188"/>
                  </a:lnTo>
                  <a:lnTo>
                    <a:pt x="0" y="175"/>
                  </a:lnTo>
                  <a:lnTo>
                    <a:pt x="0" y="161"/>
                  </a:lnTo>
                  <a:lnTo>
                    <a:pt x="0" y="161"/>
                  </a:lnTo>
                  <a:lnTo>
                    <a:pt x="0" y="138"/>
                  </a:lnTo>
                  <a:lnTo>
                    <a:pt x="3" y="118"/>
                  </a:lnTo>
                  <a:lnTo>
                    <a:pt x="9" y="100"/>
                  </a:lnTo>
                  <a:lnTo>
                    <a:pt x="16" y="83"/>
                  </a:lnTo>
                  <a:lnTo>
                    <a:pt x="25" y="68"/>
                  </a:lnTo>
                  <a:lnTo>
                    <a:pt x="35"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6" y="5"/>
                  </a:lnTo>
                  <a:lnTo>
                    <a:pt x="362" y="9"/>
                  </a:lnTo>
                  <a:lnTo>
                    <a:pt x="406" y="16"/>
                  </a:lnTo>
                  <a:lnTo>
                    <a:pt x="406" y="16"/>
                  </a:lnTo>
                  <a:lnTo>
                    <a:pt x="412" y="17"/>
                  </a:lnTo>
                  <a:lnTo>
                    <a:pt x="416" y="19"/>
                  </a:lnTo>
                  <a:lnTo>
                    <a:pt x="421" y="21"/>
                  </a:lnTo>
                  <a:lnTo>
                    <a:pt x="423" y="24"/>
                  </a:lnTo>
                  <a:lnTo>
                    <a:pt x="426" y="28"/>
                  </a:lnTo>
                  <a:lnTo>
                    <a:pt x="428" y="31"/>
                  </a:lnTo>
                  <a:lnTo>
                    <a:pt x="429" y="36"/>
                  </a:lnTo>
                  <a:lnTo>
                    <a:pt x="429" y="40"/>
                  </a:lnTo>
                  <a:lnTo>
                    <a:pt x="429" y="80"/>
                  </a:lnTo>
                  <a:lnTo>
                    <a:pt x="429" y="80"/>
                  </a:lnTo>
                  <a:lnTo>
                    <a:pt x="429" y="85"/>
                  </a:lnTo>
                  <a:lnTo>
                    <a:pt x="428" y="90"/>
                  </a:lnTo>
                  <a:lnTo>
                    <a:pt x="425" y="93"/>
                  </a:lnTo>
                  <a:lnTo>
                    <a:pt x="423" y="95"/>
                  </a:lnTo>
                  <a:lnTo>
                    <a:pt x="421" y="98"/>
                  </a:lnTo>
                  <a:lnTo>
                    <a:pt x="417" y="99"/>
                  </a:lnTo>
                  <a:lnTo>
                    <a:pt x="408" y="100"/>
                  </a:lnTo>
                  <a:lnTo>
                    <a:pt x="408" y="100"/>
                  </a:lnTo>
                  <a:lnTo>
                    <a:pt x="405" y="100"/>
                  </a:lnTo>
                  <a:lnTo>
                    <a:pt x="405" y="100"/>
                  </a:lnTo>
                  <a:lnTo>
                    <a:pt x="321" y="94"/>
                  </a:lnTo>
                  <a:lnTo>
                    <a:pt x="269" y="92"/>
                  </a:lnTo>
                  <a:lnTo>
                    <a:pt x="218" y="91"/>
                  </a:lnTo>
                  <a:lnTo>
                    <a:pt x="218" y="91"/>
                  </a:lnTo>
                  <a:lnTo>
                    <a:pt x="194" y="91"/>
                  </a:lnTo>
                  <a:lnTo>
                    <a:pt x="172" y="93"/>
                  </a:lnTo>
                  <a:lnTo>
                    <a:pt x="152" y="97"/>
                  </a:lnTo>
                  <a:lnTo>
                    <a:pt x="144" y="100"/>
                  </a:lnTo>
                  <a:lnTo>
                    <a:pt x="136" y="102"/>
                  </a:lnTo>
                  <a:lnTo>
                    <a:pt x="129" y="107"/>
                  </a:lnTo>
                  <a:lnTo>
                    <a:pt x="124" y="111"/>
                  </a:lnTo>
                  <a:lnTo>
                    <a:pt x="118" y="117"/>
                  </a:lnTo>
                  <a:lnTo>
                    <a:pt x="113" y="124"/>
                  </a:lnTo>
                  <a:lnTo>
                    <a:pt x="110" y="131"/>
                  </a:lnTo>
                  <a:lnTo>
                    <a:pt x="108" y="140"/>
                  </a:lnTo>
                  <a:lnTo>
                    <a:pt x="106" y="150"/>
                  </a:lnTo>
                  <a:lnTo>
                    <a:pt x="105" y="161"/>
                  </a:lnTo>
                  <a:lnTo>
                    <a:pt x="105" y="161"/>
                  </a:lnTo>
                  <a:lnTo>
                    <a:pt x="106" y="173"/>
                  </a:lnTo>
                  <a:lnTo>
                    <a:pt x="111" y="186"/>
                  </a:lnTo>
                  <a:lnTo>
                    <a:pt x="117" y="197"/>
                  </a:lnTo>
                  <a:lnTo>
                    <a:pt x="126" y="208"/>
                  </a:lnTo>
                  <a:lnTo>
                    <a:pt x="137" y="219"/>
                  </a:lnTo>
                  <a:lnTo>
                    <a:pt x="152" y="230"/>
                  </a:lnTo>
                  <a:lnTo>
                    <a:pt x="169" y="241"/>
                  </a:lnTo>
                  <a:lnTo>
                    <a:pt x="189" y="253"/>
                  </a:lnTo>
                  <a:lnTo>
                    <a:pt x="308" y="324"/>
                  </a:lnTo>
                  <a:lnTo>
                    <a:pt x="308" y="324"/>
                  </a:lnTo>
                  <a:lnTo>
                    <a:pt x="327" y="335"/>
                  </a:lnTo>
                  <a:lnTo>
                    <a:pt x="343" y="345"/>
                  </a:lnTo>
                  <a:lnTo>
                    <a:pt x="358" y="357"/>
                  </a:lnTo>
                  <a:lnTo>
                    <a:pt x="371" y="367"/>
                  </a:lnTo>
                  <a:lnTo>
                    <a:pt x="384" y="378"/>
                  </a:lnTo>
                  <a:lnTo>
                    <a:pt x="394" y="389"/>
                  </a:lnTo>
                  <a:lnTo>
                    <a:pt x="403" y="399"/>
                  </a:lnTo>
                  <a:lnTo>
                    <a:pt x="413" y="411"/>
                  </a:lnTo>
                  <a:lnTo>
                    <a:pt x="420" y="421"/>
                  </a:lnTo>
                  <a:lnTo>
                    <a:pt x="425" y="433"/>
                  </a:lnTo>
                  <a:lnTo>
                    <a:pt x="431" y="444"/>
                  </a:lnTo>
                  <a:lnTo>
                    <a:pt x="434" y="456"/>
                  </a:lnTo>
                  <a:lnTo>
                    <a:pt x="438" y="468"/>
                  </a:lnTo>
                  <a:lnTo>
                    <a:pt x="439" y="481"/>
                  </a:lnTo>
                  <a:lnTo>
                    <a:pt x="440"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7" y="671"/>
                  </a:lnTo>
                  <a:lnTo>
                    <a:pt x="286" y="676"/>
                  </a:lnTo>
                  <a:lnTo>
                    <a:pt x="264"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8" name="Freeform 180"/>
            <p:cNvSpPr>
              <a:spLocks/>
            </p:cNvSpPr>
            <p:nvPr/>
          </p:nvSpPr>
          <p:spPr bwMode="auto">
            <a:xfrm>
              <a:off x="5562508" y="4229903"/>
              <a:ext cx="87278" cy="134776"/>
            </a:xfrm>
            <a:custGeom>
              <a:avLst/>
              <a:gdLst>
                <a:gd name="T0" fmla="*/ 175 w 441"/>
                <a:gd name="T1" fmla="*/ 680 h 681"/>
                <a:gd name="T2" fmla="*/ 73 w 441"/>
                <a:gd name="T3" fmla="*/ 672 h 681"/>
                <a:gd name="T4" fmla="*/ 25 w 441"/>
                <a:gd name="T5" fmla="*/ 663 h 681"/>
                <a:gd name="T6" fmla="*/ 7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9 w 441"/>
                <a:gd name="T27" fmla="*/ 562 h 681"/>
                <a:gd name="T28" fmla="*/ 331 w 441"/>
                <a:gd name="T29" fmla="*/ 538 h 681"/>
                <a:gd name="T30" fmla="*/ 336 w 441"/>
                <a:gd name="T31" fmla="*/ 506 h 681"/>
                <a:gd name="T32" fmla="*/ 331 w 441"/>
                <a:gd name="T33" fmla="*/ 481 h 681"/>
                <a:gd name="T34" fmla="*/ 304 w 441"/>
                <a:gd name="T35" fmla="*/ 446 h 681"/>
                <a:gd name="T36" fmla="*/ 245 w 441"/>
                <a:gd name="T37" fmla="*/ 406 h 681"/>
                <a:gd name="T38" fmla="*/ 96 w 441"/>
                <a:gd name="T39" fmla="*/ 317 h 681"/>
                <a:gd name="T40" fmla="*/ 51 w 441"/>
                <a:gd name="T41" fmla="*/ 280 h 681"/>
                <a:gd name="T42" fmla="*/ 26 w 441"/>
                <a:gd name="T43" fmla="*/ 249 h 681"/>
                <a:gd name="T44" fmla="*/ 9 w 441"/>
                <a:gd name="T45" fmla="*/ 214 h 681"/>
                <a:gd name="T46" fmla="*/ 0 w 441"/>
                <a:gd name="T47" fmla="*/ 175 h 681"/>
                <a:gd name="T48" fmla="*/ 1 w 441"/>
                <a:gd name="T49" fmla="*/ 138 h 681"/>
                <a:gd name="T50" fmla="*/ 16 w 441"/>
                <a:gd name="T51" fmla="*/ 83 h 681"/>
                <a:gd name="T52" fmla="*/ 48 w 441"/>
                <a:gd name="T53" fmla="*/ 44 h 681"/>
                <a:gd name="T54" fmla="*/ 95 w 441"/>
                <a:gd name="T55" fmla="*/ 19 h 681"/>
                <a:gd name="T56" fmla="*/ 152 w 441"/>
                <a:gd name="T57" fmla="*/ 5 h 681"/>
                <a:gd name="T58" fmla="*/ 218 w 441"/>
                <a:gd name="T59" fmla="*/ 0 h 681"/>
                <a:gd name="T60" fmla="*/ 316 w 441"/>
                <a:gd name="T61" fmla="*/ 5 h 681"/>
                <a:gd name="T62" fmla="*/ 407 w 441"/>
                <a:gd name="T63" fmla="*/ 16 h 681"/>
                <a:gd name="T64" fmla="*/ 421 w 441"/>
                <a:gd name="T65" fmla="*/ 21 h 681"/>
                <a:gd name="T66" fmla="*/ 428 w 441"/>
                <a:gd name="T67" fmla="*/ 31 h 681"/>
                <a:gd name="T68" fmla="*/ 430 w 441"/>
                <a:gd name="T69" fmla="*/ 80 h 681"/>
                <a:gd name="T70" fmla="*/ 428 w 441"/>
                <a:gd name="T71" fmla="*/ 90 h 681"/>
                <a:gd name="T72" fmla="*/ 421 w 441"/>
                <a:gd name="T73" fmla="*/ 98 h 681"/>
                <a:gd name="T74" fmla="*/ 409 w 441"/>
                <a:gd name="T75" fmla="*/ 100 h 681"/>
                <a:gd name="T76" fmla="*/ 321 w 441"/>
                <a:gd name="T77" fmla="*/ 94 h 681"/>
                <a:gd name="T78" fmla="*/ 218 w 441"/>
                <a:gd name="T79" fmla="*/ 91 h 681"/>
                <a:gd name="T80" fmla="*/ 153 w 441"/>
                <a:gd name="T81" fmla="*/ 97 h 681"/>
                <a:gd name="T82" fmla="*/ 129 w 441"/>
                <a:gd name="T83" fmla="*/ 107 h 681"/>
                <a:gd name="T84" fmla="*/ 114 w 441"/>
                <a:gd name="T85" fmla="*/ 124 h 681"/>
                <a:gd name="T86" fmla="*/ 106 w 441"/>
                <a:gd name="T87" fmla="*/ 150 h 681"/>
                <a:gd name="T88" fmla="*/ 108 w 441"/>
                <a:gd name="T89" fmla="*/ 173 h 681"/>
                <a:gd name="T90" fmla="*/ 127 w 441"/>
                <a:gd name="T91" fmla="*/ 208 h 681"/>
                <a:gd name="T92" fmla="*/ 170 w 441"/>
                <a:gd name="T93" fmla="*/ 241 h 681"/>
                <a:gd name="T94" fmla="*/ 308 w 441"/>
                <a:gd name="T95" fmla="*/ 324 h 681"/>
                <a:gd name="T96" fmla="*/ 358 w 441"/>
                <a:gd name="T97" fmla="*/ 357 h 681"/>
                <a:gd name="T98" fmla="*/ 394 w 441"/>
                <a:gd name="T99" fmla="*/ 389 h 681"/>
                <a:gd name="T100" fmla="*/ 420 w 441"/>
                <a:gd name="T101" fmla="*/ 421 h 681"/>
                <a:gd name="T102" fmla="*/ 435 w 441"/>
                <a:gd name="T103" fmla="*/ 456 h 681"/>
                <a:gd name="T104" fmla="*/ 441 w 441"/>
                <a:gd name="T105" fmla="*/ 493 h 681"/>
                <a:gd name="T106" fmla="*/ 440 w 441"/>
                <a:gd name="T107" fmla="*/ 529 h 681"/>
                <a:gd name="T108" fmla="*/ 425 w 441"/>
                <a:gd name="T109" fmla="*/ 585 h 681"/>
                <a:gd name="T110" fmla="*/ 393 w 441"/>
                <a:gd name="T111" fmla="*/ 629 h 681"/>
                <a:gd name="T112" fmla="*/ 346 w 441"/>
                <a:gd name="T113" fmla="*/ 659 h 681"/>
                <a:gd name="T114" fmla="*/ 287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2" y="579"/>
                  </a:lnTo>
                  <a:lnTo>
                    <a:pt x="22" y="578"/>
                  </a:lnTo>
                  <a:lnTo>
                    <a:pt x="22" y="578"/>
                  </a:lnTo>
                  <a:lnTo>
                    <a:pt x="26" y="578"/>
                  </a:lnTo>
                  <a:lnTo>
                    <a:pt x="26" y="578"/>
                  </a:lnTo>
                  <a:lnTo>
                    <a:pt x="74" y="584"/>
                  </a:lnTo>
                  <a:lnTo>
                    <a:pt x="126" y="587"/>
                  </a:lnTo>
                  <a:lnTo>
                    <a:pt x="176" y="591"/>
                  </a:lnTo>
                  <a:lnTo>
                    <a:pt x="215" y="592"/>
                  </a:lnTo>
                  <a:lnTo>
                    <a:pt x="215" y="592"/>
                  </a:lnTo>
                  <a:lnTo>
                    <a:pt x="243" y="591"/>
                  </a:lnTo>
                  <a:lnTo>
                    <a:pt x="256" y="590"/>
                  </a:lnTo>
                  <a:lnTo>
                    <a:pt x="267" y="587"/>
                  </a:lnTo>
                  <a:lnTo>
                    <a:pt x="279" y="585"/>
                  </a:lnTo>
                  <a:lnTo>
                    <a:pt x="288" y="582"/>
                  </a:lnTo>
                  <a:lnTo>
                    <a:pt x="297" y="578"/>
                  </a:lnTo>
                  <a:lnTo>
                    <a:pt x="305" y="574"/>
                  </a:lnTo>
                  <a:lnTo>
                    <a:pt x="312" y="568"/>
                  </a:lnTo>
                  <a:lnTo>
                    <a:pt x="319" y="562"/>
                  </a:lnTo>
                  <a:lnTo>
                    <a:pt x="323" y="555"/>
                  </a:lnTo>
                  <a:lnTo>
                    <a:pt x="328" y="547"/>
                  </a:lnTo>
                  <a:lnTo>
                    <a:pt x="331" y="538"/>
                  </a:lnTo>
                  <a:lnTo>
                    <a:pt x="334" y="529"/>
                  </a:lnTo>
                  <a:lnTo>
                    <a:pt x="335" y="517"/>
                  </a:lnTo>
                  <a:lnTo>
                    <a:pt x="336" y="506"/>
                  </a:lnTo>
                  <a:lnTo>
                    <a:pt x="336" y="506"/>
                  </a:lnTo>
                  <a:lnTo>
                    <a:pt x="335" y="493"/>
                  </a:lnTo>
                  <a:lnTo>
                    <a:pt x="331" y="481"/>
                  </a:lnTo>
                  <a:lnTo>
                    <a:pt x="324" y="469"/>
                  </a:lnTo>
                  <a:lnTo>
                    <a:pt x="316" y="458"/>
                  </a:lnTo>
                  <a:lnTo>
                    <a:pt x="304" y="446"/>
                  </a:lnTo>
                  <a:lnTo>
                    <a:pt x="288" y="434"/>
                  </a:lnTo>
                  <a:lnTo>
                    <a:pt x="268" y="420"/>
                  </a:lnTo>
                  <a:lnTo>
                    <a:pt x="245" y="406"/>
                  </a:lnTo>
                  <a:lnTo>
                    <a:pt x="123" y="334"/>
                  </a:lnTo>
                  <a:lnTo>
                    <a:pt x="123" y="334"/>
                  </a:lnTo>
                  <a:lnTo>
                    <a:pt x="96" y="317"/>
                  </a:lnTo>
                  <a:lnTo>
                    <a:pt x="72" y="298"/>
                  </a:lnTo>
                  <a:lnTo>
                    <a:pt x="62" y="289"/>
                  </a:lnTo>
                  <a:lnTo>
                    <a:pt x="51" y="280"/>
                  </a:lnTo>
                  <a:lnTo>
                    <a:pt x="42" y="270"/>
                  </a:lnTo>
                  <a:lnTo>
                    <a:pt x="34" y="259"/>
                  </a:lnTo>
                  <a:lnTo>
                    <a:pt x="26" y="249"/>
                  </a:lnTo>
                  <a:lnTo>
                    <a:pt x="19" y="238"/>
                  </a:lnTo>
                  <a:lnTo>
                    <a:pt x="14" y="226"/>
                  </a:lnTo>
                  <a:lnTo>
                    <a:pt x="9" y="214"/>
                  </a:lnTo>
                  <a:lnTo>
                    <a:pt x="4" y="201"/>
                  </a:lnTo>
                  <a:lnTo>
                    <a:pt x="2" y="188"/>
                  </a:lnTo>
                  <a:lnTo>
                    <a:pt x="0" y="175"/>
                  </a:lnTo>
                  <a:lnTo>
                    <a:pt x="0" y="161"/>
                  </a:lnTo>
                  <a:lnTo>
                    <a:pt x="0" y="161"/>
                  </a:lnTo>
                  <a:lnTo>
                    <a:pt x="1" y="138"/>
                  </a:lnTo>
                  <a:lnTo>
                    <a:pt x="4" y="118"/>
                  </a:lnTo>
                  <a:lnTo>
                    <a:pt x="9" y="100"/>
                  </a:lnTo>
                  <a:lnTo>
                    <a:pt x="16" y="83"/>
                  </a:lnTo>
                  <a:lnTo>
                    <a:pt x="25" y="68"/>
                  </a:lnTo>
                  <a:lnTo>
                    <a:pt x="36" y="55"/>
                  </a:lnTo>
                  <a:lnTo>
                    <a:pt x="48" y="44"/>
                  </a:lnTo>
                  <a:lnTo>
                    <a:pt x="63" y="33"/>
                  </a:lnTo>
                  <a:lnTo>
                    <a:pt x="78" y="25"/>
                  </a:lnTo>
                  <a:lnTo>
                    <a:pt x="95" y="19"/>
                  </a:lnTo>
                  <a:lnTo>
                    <a:pt x="112" y="13"/>
                  </a:lnTo>
                  <a:lnTo>
                    <a:pt x="132" y="8"/>
                  </a:lnTo>
                  <a:lnTo>
                    <a:pt x="152" y="5"/>
                  </a:lnTo>
                  <a:lnTo>
                    <a:pt x="173" y="2"/>
                  </a:lnTo>
                  <a:lnTo>
                    <a:pt x="195" y="1"/>
                  </a:lnTo>
                  <a:lnTo>
                    <a:pt x="218" y="0"/>
                  </a:lnTo>
                  <a:lnTo>
                    <a:pt x="218" y="0"/>
                  </a:lnTo>
                  <a:lnTo>
                    <a:pt x="268" y="1"/>
                  </a:lnTo>
                  <a:lnTo>
                    <a:pt x="316" y="5"/>
                  </a:lnTo>
                  <a:lnTo>
                    <a:pt x="362" y="9"/>
                  </a:lnTo>
                  <a:lnTo>
                    <a:pt x="407" y="16"/>
                  </a:lnTo>
                  <a:lnTo>
                    <a:pt x="407" y="16"/>
                  </a:lnTo>
                  <a:lnTo>
                    <a:pt x="412" y="17"/>
                  </a:lnTo>
                  <a:lnTo>
                    <a:pt x="416" y="19"/>
                  </a:lnTo>
                  <a:lnTo>
                    <a:pt x="421" y="21"/>
                  </a:lnTo>
                  <a:lnTo>
                    <a:pt x="424" y="24"/>
                  </a:lnTo>
                  <a:lnTo>
                    <a:pt x="426" y="28"/>
                  </a:lnTo>
                  <a:lnTo>
                    <a:pt x="428" y="31"/>
                  </a:lnTo>
                  <a:lnTo>
                    <a:pt x="429" y="36"/>
                  </a:lnTo>
                  <a:lnTo>
                    <a:pt x="430" y="40"/>
                  </a:lnTo>
                  <a:lnTo>
                    <a:pt x="430" y="80"/>
                  </a:lnTo>
                  <a:lnTo>
                    <a:pt x="430" y="80"/>
                  </a:lnTo>
                  <a:lnTo>
                    <a:pt x="429" y="85"/>
                  </a:lnTo>
                  <a:lnTo>
                    <a:pt x="428" y="90"/>
                  </a:lnTo>
                  <a:lnTo>
                    <a:pt x="426" y="93"/>
                  </a:lnTo>
                  <a:lnTo>
                    <a:pt x="424" y="95"/>
                  </a:lnTo>
                  <a:lnTo>
                    <a:pt x="421" y="98"/>
                  </a:lnTo>
                  <a:lnTo>
                    <a:pt x="417" y="99"/>
                  </a:lnTo>
                  <a:lnTo>
                    <a:pt x="409" y="100"/>
                  </a:lnTo>
                  <a:lnTo>
                    <a:pt x="409" y="100"/>
                  </a:lnTo>
                  <a:lnTo>
                    <a:pt x="406" y="100"/>
                  </a:lnTo>
                  <a:lnTo>
                    <a:pt x="406" y="100"/>
                  </a:lnTo>
                  <a:lnTo>
                    <a:pt x="321" y="94"/>
                  </a:lnTo>
                  <a:lnTo>
                    <a:pt x="270" y="92"/>
                  </a:lnTo>
                  <a:lnTo>
                    <a:pt x="218" y="91"/>
                  </a:lnTo>
                  <a:lnTo>
                    <a:pt x="218" y="91"/>
                  </a:lnTo>
                  <a:lnTo>
                    <a:pt x="194" y="91"/>
                  </a:lnTo>
                  <a:lnTo>
                    <a:pt x="172" y="93"/>
                  </a:lnTo>
                  <a:lnTo>
                    <a:pt x="153" y="97"/>
                  </a:lnTo>
                  <a:lnTo>
                    <a:pt x="144" y="100"/>
                  </a:lnTo>
                  <a:lnTo>
                    <a:pt x="136" y="102"/>
                  </a:lnTo>
                  <a:lnTo>
                    <a:pt x="129" y="107"/>
                  </a:lnTo>
                  <a:lnTo>
                    <a:pt x="124" y="111"/>
                  </a:lnTo>
                  <a:lnTo>
                    <a:pt x="118" y="117"/>
                  </a:lnTo>
                  <a:lnTo>
                    <a:pt x="114" y="124"/>
                  </a:lnTo>
                  <a:lnTo>
                    <a:pt x="111" y="131"/>
                  </a:lnTo>
                  <a:lnTo>
                    <a:pt x="108" y="140"/>
                  </a:lnTo>
                  <a:lnTo>
                    <a:pt x="106" y="150"/>
                  </a:lnTo>
                  <a:lnTo>
                    <a:pt x="106" y="161"/>
                  </a:lnTo>
                  <a:lnTo>
                    <a:pt x="106" y="161"/>
                  </a:lnTo>
                  <a:lnTo>
                    <a:pt x="108" y="173"/>
                  </a:lnTo>
                  <a:lnTo>
                    <a:pt x="111" y="186"/>
                  </a:lnTo>
                  <a:lnTo>
                    <a:pt x="118" y="197"/>
                  </a:lnTo>
                  <a:lnTo>
                    <a:pt x="127" y="208"/>
                  </a:lnTo>
                  <a:lnTo>
                    <a:pt x="139" y="219"/>
                  </a:lnTo>
                  <a:lnTo>
                    <a:pt x="152" y="230"/>
                  </a:lnTo>
                  <a:lnTo>
                    <a:pt x="170" y="241"/>
                  </a:lnTo>
                  <a:lnTo>
                    <a:pt x="189" y="253"/>
                  </a:lnTo>
                  <a:lnTo>
                    <a:pt x="308" y="324"/>
                  </a:lnTo>
                  <a:lnTo>
                    <a:pt x="308" y="324"/>
                  </a:lnTo>
                  <a:lnTo>
                    <a:pt x="327" y="335"/>
                  </a:lnTo>
                  <a:lnTo>
                    <a:pt x="343" y="345"/>
                  </a:lnTo>
                  <a:lnTo>
                    <a:pt x="358" y="357"/>
                  </a:lnTo>
                  <a:lnTo>
                    <a:pt x="371" y="367"/>
                  </a:lnTo>
                  <a:lnTo>
                    <a:pt x="384" y="378"/>
                  </a:lnTo>
                  <a:lnTo>
                    <a:pt x="394" y="389"/>
                  </a:lnTo>
                  <a:lnTo>
                    <a:pt x="405" y="399"/>
                  </a:lnTo>
                  <a:lnTo>
                    <a:pt x="413" y="411"/>
                  </a:lnTo>
                  <a:lnTo>
                    <a:pt x="420" y="421"/>
                  </a:lnTo>
                  <a:lnTo>
                    <a:pt x="425" y="433"/>
                  </a:lnTo>
                  <a:lnTo>
                    <a:pt x="431" y="444"/>
                  </a:lnTo>
                  <a:lnTo>
                    <a:pt x="435" y="456"/>
                  </a:lnTo>
                  <a:lnTo>
                    <a:pt x="438" y="468"/>
                  </a:lnTo>
                  <a:lnTo>
                    <a:pt x="440" y="481"/>
                  </a:lnTo>
                  <a:lnTo>
                    <a:pt x="441"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8" y="671"/>
                  </a:lnTo>
                  <a:lnTo>
                    <a:pt x="287" y="676"/>
                  </a:lnTo>
                  <a:lnTo>
                    <a:pt x="265"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9" name="Freeform 181"/>
            <p:cNvSpPr>
              <a:spLocks/>
            </p:cNvSpPr>
            <p:nvPr/>
          </p:nvSpPr>
          <p:spPr bwMode="auto">
            <a:xfrm>
              <a:off x="4737819" y="4470956"/>
              <a:ext cx="107465" cy="180494"/>
            </a:xfrm>
            <a:custGeom>
              <a:avLst/>
              <a:gdLst>
                <a:gd name="T0" fmla="*/ 186 w 544"/>
                <a:gd name="T1" fmla="*/ 912 h 914"/>
                <a:gd name="T2" fmla="*/ 45 w 544"/>
                <a:gd name="T3" fmla="*/ 897 h 914"/>
                <a:gd name="T4" fmla="*/ 25 w 544"/>
                <a:gd name="T5" fmla="*/ 887 h 914"/>
                <a:gd name="T6" fmla="*/ 22 w 544"/>
                <a:gd name="T7" fmla="*/ 827 h 914"/>
                <a:gd name="T8" fmla="*/ 29 w 544"/>
                <a:gd name="T9" fmla="*/ 812 h 914"/>
                <a:gd name="T10" fmla="*/ 43 w 544"/>
                <a:gd name="T11" fmla="*/ 807 h 914"/>
                <a:gd name="T12" fmla="*/ 146 w 544"/>
                <a:gd name="T13" fmla="*/ 813 h 914"/>
                <a:gd name="T14" fmla="*/ 272 w 544"/>
                <a:gd name="T15" fmla="*/ 814 h 914"/>
                <a:gd name="T16" fmla="*/ 353 w 544"/>
                <a:gd name="T17" fmla="*/ 798 h 914"/>
                <a:gd name="T18" fmla="*/ 402 w 544"/>
                <a:gd name="T19" fmla="*/ 765 h 914"/>
                <a:gd name="T20" fmla="*/ 425 w 544"/>
                <a:gd name="T21" fmla="*/ 717 h 914"/>
                <a:gd name="T22" fmla="*/ 429 w 544"/>
                <a:gd name="T23" fmla="*/ 672 h 914"/>
                <a:gd name="T24" fmla="*/ 423 w 544"/>
                <a:gd name="T25" fmla="*/ 631 h 914"/>
                <a:gd name="T26" fmla="*/ 398 w 544"/>
                <a:gd name="T27" fmla="*/ 594 h 914"/>
                <a:gd name="T28" fmla="*/ 323 w 544"/>
                <a:gd name="T29" fmla="*/ 534 h 914"/>
                <a:gd name="T30" fmla="*/ 129 w 544"/>
                <a:gd name="T31" fmla="*/ 414 h 914"/>
                <a:gd name="T32" fmla="*/ 66 w 544"/>
                <a:gd name="T33" fmla="*/ 364 h 914"/>
                <a:gd name="T34" fmla="*/ 25 w 544"/>
                <a:gd name="T35" fmla="*/ 310 h 914"/>
                <a:gd name="T36" fmla="*/ 4 w 544"/>
                <a:gd name="T37" fmla="*/ 248 h 914"/>
                <a:gd name="T38" fmla="*/ 2 w 544"/>
                <a:gd name="T39" fmla="*/ 187 h 914"/>
                <a:gd name="T40" fmla="*/ 20 w 544"/>
                <a:gd name="T41" fmla="*/ 118 h 914"/>
                <a:gd name="T42" fmla="*/ 44 w 544"/>
                <a:gd name="T43" fmla="*/ 81 h 914"/>
                <a:gd name="T44" fmla="*/ 96 w 544"/>
                <a:gd name="T45" fmla="*/ 39 h 914"/>
                <a:gd name="T46" fmla="*/ 194 w 544"/>
                <a:gd name="T47" fmla="*/ 7 h 914"/>
                <a:gd name="T48" fmla="*/ 290 w 544"/>
                <a:gd name="T49" fmla="*/ 0 h 914"/>
                <a:gd name="T50" fmla="*/ 499 w 544"/>
                <a:gd name="T51" fmla="*/ 14 h 914"/>
                <a:gd name="T52" fmla="*/ 517 w 544"/>
                <a:gd name="T53" fmla="*/ 24 h 914"/>
                <a:gd name="T54" fmla="*/ 520 w 544"/>
                <a:gd name="T55" fmla="*/ 87 h 914"/>
                <a:gd name="T56" fmla="*/ 517 w 544"/>
                <a:gd name="T57" fmla="*/ 99 h 914"/>
                <a:gd name="T58" fmla="*/ 504 w 544"/>
                <a:gd name="T59" fmla="*/ 106 h 914"/>
                <a:gd name="T60" fmla="*/ 497 w 544"/>
                <a:gd name="T61" fmla="*/ 106 h 914"/>
                <a:gd name="T62" fmla="*/ 290 w 544"/>
                <a:gd name="T63" fmla="*/ 99 h 914"/>
                <a:gd name="T64" fmla="*/ 226 w 544"/>
                <a:gd name="T65" fmla="*/ 102 h 914"/>
                <a:gd name="T66" fmla="*/ 166 w 544"/>
                <a:gd name="T67" fmla="*/ 117 h 914"/>
                <a:gd name="T68" fmla="*/ 128 w 544"/>
                <a:gd name="T69" fmla="*/ 148 h 914"/>
                <a:gd name="T70" fmla="*/ 113 w 544"/>
                <a:gd name="T71" fmla="*/ 197 h 914"/>
                <a:gd name="T72" fmla="*/ 114 w 544"/>
                <a:gd name="T73" fmla="*/ 234 h 914"/>
                <a:gd name="T74" fmla="*/ 129 w 544"/>
                <a:gd name="T75" fmla="*/ 270 h 914"/>
                <a:gd name="T76" fmla="*/ 161 w 544"/>
                <a:gd name="T77" fmla="*/ 304 h 914"/>
                <a:gd name="T78" fmla="*/ 355 w 544"/>
                <a:gd name="T79" fmla="*/ 426 h 914"/>
                <a:gd name="T80" fmla="*/ 424 w 544"/>
                <a:gd name="T81" fmla="*/ 471 h 914"/>
                <a:gd name="T82" fmla="*/ 490 w 544"/>
                <a:gd name="T83" fmla="*/ 530 h 914"/>
                <a:gd name="T84" fmla="*/ 528 w 544"/>
                <a:gd name="T85" fmla="*/ 588 h 914"/>
                <a:gd name="T86" fmla="*/ 543 w 544"/>
                <a:gd name="T87" fmla="*/ 655 h 914"/>
                <a:gd name="T88" fmla="*/ 541 w 544"/>
                <a:gd name="T89" fmla="*/ 716 h 914"/>
                <a:gd name="T90" fmla="*/ 512 w 544"/>
                <a:gd name="T91" fmla="*/ 799 h 914"/>
                <a:gd name="T92" fmla="*/ 475 w 544"/>
                <a:gd name="T93" fmla="*/ 844 h 914"/>
                <a:gd name="T94" fmla="*/ 433 w 544"/>
                <a:gd name="T95" fmla="*/ 874 h 914"/>
                <a:gd name="T96" fmla="*/ 378 w 544"/>
                <a:gd name="T97" fmla="*/ 897 h 914"/>
                <a:gd name="T98" fmla="*/ 308 w 544"/>
                <a:gd name="T99" fmla="*/ 911 h 914"/>
                <a:gd name="T100" fmla="*/ 246 w 544"/>
                <a:gd name="T10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4" h="914">
                  <a:moveTo>
                    <a:pt x="246" y="914"/>
                  </a:moveTo>
                  <a:lnTo>
                    <a:pt x="246" y="914"/>
                  </a:lnTo>
                  <a:lnTo>
                    <a:pt x="215" y="913"/>
                  </a:lnTo>
                  <a:lnTo>
                    <a:pt x="186" y="912"/>
                  </a:lnTo>
                  <a:lnTo>
                    <a:pt x="134" y="908"/>
                  </a:lnTo>
                  <a:lnTo>
                    <a:pt x="88" y="903"/>
                  </a:lnTo>
                  <a:lnTo>
                    <a:pt x="45" y="897"/>
                  </a:lnTo>
                  <a:lnTo>
                    <a:pt x="45" y="897"/>
                  </a:lnTo>
                  <a:lnTo>
                    <a:pt x="34" y="894"/>
                  </a:lnTo>
                  <a:lnTo>
                    <a:pt x="29" y="891"/>
                  </a:lnTo>
                  <a:lnTo>
                    <a:pt x="27" y="889"/>
                  </a:lnTo>
                  <a:lnTo>
                    <a:pt x="25" y="887"/>
                  </a:lnTo>
                  <a:lnTo>
                    <a:pt x="23" y="883"/>
                  </a:lnTo>
                  <a:lnTo>
                    <a:pt x="22" y="875"/>
                  </a:lnTo>
                  <a:lnTo>
                    <a:pt x="22" y="827"/>
                  </a:lnTo>
                  <a:lnTo>
                    <a:pt x="22" y="827"/>
                  </a:lnTo>
                  <a:lnTo>
                    <a:pt x="23" y="822"/>
                  </a:lnTo>
                  <a:lnTo>
                    <a:pt x="25" y="818"/>
                  </a:lnTo>
                  <a:lnTo>
                    <a:pt x="26" y="814"/>
                  </a:lnTo>
                  <a:lnTo>
                    <a:pt x="29" y="812"/>
                  </a:lnTo>
                  <a:lnTo>
                    <a:pt x="31" y="810"/>
                  </a:lnTo>
                  <a:lnTo>
                    <a:pt x="35" y="809"/>
                  </a:lnTo>
                  <a:lnTo>
                    <a:pt x="43" y="807"/>
                  </a:lnTo>
                  <a:lnTo>
                    <a:pt x="43" y="807"/>
                  </a:lnTo>
                  <a:lnTo>
                    <a:pt x="46" y="807"/>
                  </a:lnTo>
                  <a:lnTo>
                    <a:pt x="46" y="807"/>
                  </a:lnTo>
                  <a:lnTo>
                    <a:pt x="93" y="811"/>
                  </a:lnTo>
                  <a:lnTo>
                    <a:pt x="146" y="813"/>
                  </a:lnTo>
                  <a:lnTo>
                    <a:pt x="199" y="814"/>
                  </a:lnTo>
                  <a:lnTo>
                    <a:pt x="246" y="814"/>
                  </a:lnTo>
                  <a:lnTo>
                    <a:pt x="246" y="814"/>
                  </a:lnTo>
                  <a:lnTo>
                    <a:pt x="272" y="814"/>
                  </a:lnTo>
                  <a:lnTo>
                    <a:pt x="295" y="812"/>
                  </a:lnTo>
                  <a:lnTo>
                    <a:pt x="317" y="809"/>
                  </a:lnTo>
                  <a:lnTo>
                    <a:pt x="335" y="804"/>
                  </a:lnTo>
                  <a:lnTo>
                    <a:pt x="353" y="798"/>
                  </a:lnTo>
                  <a:lnTo>
                    <a:pt x="368" y="791"/>
                  </a:lnTo>
                  <a:lnTo>
                    <a:pt x="381" y="783"/>
                  </a:lnTo>
                  <a:lnTo>
                    <a:pt x="392" y="775"/>
                  </a:lnTo>
                  <a:lnTo>
                    <a:pt x="402" y="765"/>
                  </a:lnTo>
                  <a:lnTo>
                    <a:pt x="410" y="755"/>
                  </a:lnTo>
                  <a:lnTo>
                    <a:pt x="416" y="742"/>
                  </a:lnTo>
                  <a:lnTo>
                    <a:pt x="421" y="729"/>
                  </a:lnTo>
                  <a:lnTo>
                    <a:pt x="425" y="717"/>
                  </a:lnTo>
                  <a:lnTo>
                    <a:pt x="427" y="703"/>
                  </a:lnTo>
                  <a:lnTo>
                    <a:pt x="429" y="688"/>
                  </a:lnTo>
                  <a:lnTo>
                    <a:pt x="429" y="672"/>
                  </a:lnTo>
                  <a:lnTo>
                    <a:pt x="429" y="672"/>
                  </a:lnTo>
                  <a:lnTo>
                    <a:pt x="429" y="661"/>
                  </a:lnTo>
                  <a:lnTo>
                    <a:pt x="428" y="650"/>
                  </a:lnTo>
                  <a:lnTo>
                    <a:pt x="426" y="641"/>
                  </a:lnTo>
                  <a:lnTo>
                    <a:pt x="423" y="631"/>
                  </a:lnTo>
                  <a:lnTo>
                    <a:pt x="418" y="622"/>
                  </a:lnTo>
                  <a:lnTo>
                    <a:pt x="412" y="612"/>
                  </a:lnTo>
                  <a:lnTo>
                    <a:pt x="407" y="603"/>
                  </a:lnTo>
                  <a:lnTo>
                    <a:pt x="398" y="594"/>
                  </a:lnTo>
                  <a:lnTo>
                    <a:pt x="389" y="585"/>
                  </a:lnTo>
                  <a:lnTo>
                    <a:pt x="379" y="576"/>
                  </a:lnTo>
                  <a:lnTo>
                    <a:pt x="354" y="555"/>
                  </a:lnTo>
                  <a:lnTo>
                    <a:pt x="323" y="534"/>
                  </a:lnTo>
                  <a:lnTo>
                    <a:pt x="285" y="510"/>
                  </a:lnTo>
                  <a:lnTo>
                    <a:pt x="168" y="439"/>
                  </a:lnTo>
                  <a:lnTo>
                    <a:pt x="168" y="439"/>
                  </a:lnTo>
                  <a:lnTo>
                    <a:pt x="129" y="414"/>
                  </a:lnTo>
                  <a:lnTo>
                    <a:pt x="111" y="401"/>
                  </a:lnTo>
                  <a:lnTo>
                    <a:pt x="95" y="389"/>
                  </a:lnTo>
                  <a:lnTo>
                    <a:pt x="80" y="376"/>
                  </a:lnTo>
                  <a:lnTo>
                    <a:pt x="66" y="364"/>
                  </a:lnTo>
                  <a:lnTo>
                    <a:pt x="53" y="351"/>
                  </a:lnTo>
                  <a:lnTo>
                    <a:pt x="43" y="337"/>
                  </a:lnTo>
                  <a:lnTo>
                    <a:pt x="33" y="323"/>
                  </a:lnTo>
                  <a:lnTo>
                    <a:pt x="25" y="310"/>
                  </a:lnTo>
                  <a:lnTo>
                    <a:pt x="18" y="295"/>
                  </a:lnTo>
                  <a:lnTo>
                    <a:pt x="11" y="280"/>
                  </a:lnTo>
                  <a:lnTo>
                    <a:pt x="6" y="264"/>
                  </a:lnTo>
                  <a:lnTo>
                    <a:pt x="4" y="248"/>
                  </a:lnTo>
                  <a:lnTo>
                    <a:pt x="2" y="232"/>
                  </a:lnTo>
                  <a:lnTo>
                    <a:pt x="0" y="213"/>
                  </a:lnTo>
                  <a:lnTo>
                    <a:pt x="0" y="213"/>
                  </a:lnTo>
                  <a:lnTo>
                    <a:pt x="2" y="187"/>
                  </a:lnTo>
                  <a:lnTo>
                    <a:pt x="6" y="162"/>
                  </a:lnTo>
                  <a:lnTo>
                    <a:pt x="12" y="140"/>
                  </a:lnTo>
                  <a:lnTo>
                    <a:pt x="15" y="128"/>
                  </a:lnTo>
                  <a:lnTo>
                    <a:pt x="20" y="118"/>
                  </a:lnTo>
                  <a:lnTo>
                    <a:pt x="26" y="109"/>
                  </a:lnTo>
                  <a:lnTo>
                    <a:pt x="30" y="99"/>
                  </a:lnTo>
                  <a:lnTo>
                    <a:pt x="37" y="91"/>
                  </a:lnTo>
                  <a:lnTo>
                    <a:pt x="44" y="81"/>
                  </a:lnTo>
                  <a:lnTo>
                    <a:pt x="51" y="73"/>
                  </a:lnTo>
                  <a:lnTo>
                    <a:pt x="59" y="65"/>
                  </a:lnTo>
                  <a:lnTo>
                    <a:pt x="76" y="52"/>
                  </a:lnTo>
                  <a:lnTo>
                    <a:pt x="96" y="39"/>
                  </a:lnTo>
                  <a:lnTo>
                    <a:pt x="117" y="29"/>
                  </a:lnTo>
                  <a:lnTo>
                    <a:pt x="142" y="19"/>
                  </a:lnTo>
                  <a:lnTo>
                    <a:pt x="167" y="13"/>
                  </a:lnTo>
                  <a:lnTo>
                    <a:pt x="194" y="7"/>
                  </a:lnTo>
                  <a:lnTo>
                    <a:pt x="224" y="2"/>
                  </a:lnTo>
                  <a:lnTo>
                    <a:pt x="256" y="0"/>
                  </a:lnTo>
                  <a:lnTo>
                    <a:pt x="290" y="0"/>
                  </a:lnTo>
                  <a:lnTo>
                    <a:pt x="290" y="0"/>
                  </a:lnTo>
                  <a:lnTo>
                    <a:pt x="346" y="1"/>
                  </a:lnTo>
                  <a:lnTo>
                    <a:pt x="404" y="5"/>
                  </a:lnTo>
                  <a:lnTo>
                    <a:pt x="457" y="9"/>
                  </a:lnTo>
                  <a:lnTo>
                    <a:pt x="499" y="14"/>
                  </a:lnTo>
                  <a:lnTo>
                    <a:pt x="499" y="14"/>
                  </a:lnTo>
                  <a:lnTo>
                    <a:pt x="507" y="17"/>
                  </a:lnTo>
                  <a:lnTo>
                    <a:pt x="514" y="21"/>
                  </a:lnTo>
                  <a:lnTo>
                    <a:pt x="517" y="24"/>
                  </a:lnTo>
                  <a:lnTo>
                    <a:pt x="519" y="26"/>
                  </a:lnTo>
                  <a:lnTo>
                    <a:pt x="520" y="31"/>
                  </a:lnTo>
                  <a:lnTo>
                    <a:pt x="520" y="34"/>
                  </a:lnTo>
                  <a:lnTo>
                    <a:pt x="520" y="87"/>
                  </a:lnTo>
                  <a:lnTo>
                    <a:pt x="520" y="87"/>
                  </a:lnTo>
                  <a:lnTo>
                    <a:pt x="520" y="91"/>
                  </a:lnTo>
                  <a:lnTo>
                    <a:pt x="519" y="95"/>
                  </a:lnTo>
                  <a:lnTo>
                    <a:pt x="517" y="99"/>
                  </a:lnTo>
                  <a:lnTo>
                    <a:pt x="514" y="101"/>
                  </a:lnTo>
                  <a:lnTo>
                    <a:pt x="511" y="103"/>
                  </a:lnTo>
                  <a:lnTo>
                    <a:pt x="507" y="104"/>
                  </a:lnTo>
                  <a:lnTo>
                    <a:pt x="504" y="106"/>
                  </a:lnTo>
                  <a:lnTo>
                    <a:pt x="499" y="106"/>
                  </a:lnTo>
                  <a:lnTo>
                    <a:pt x="499" y="106"/>
                  </a:lnTo>
                  <a:lnTo>
                    <a:pt x="497" y="106"/>
                  </a:lnTo>
                  <a:lnTo>
                    <a:pt x="497" y="106"/>
                  </a:lnTo>
                  <a:lnTo>
                    <a:pt x="452" y="103"/>
                  </a:lnTo>
                  <a:lnTo>
                    <a:pt x="400" y="101"/>
                  </a:lnTo>
                  <a:lnTo>
                    <a:pt x="343" y="100"/>
                  </a:lnTo>
                  <a:lnTo>
                    <a:pt x="290" y="99"/>
                  </a:lnTo>
                  <a:lnTo>
                    <a:pt x="290" y="99"/>
                  </a:lnTo>
                  <a:lnTo>
                    <a:pt x="267" y="99"/>
                  </a:lnTo>
                  <a:lnTo>
                    <a:pt x="246" y="100"/>
                  </a:lnTo>
                  <a:lnTo>
                    <a:pt x="226" y="102"/>
                  </a:lnTo>
                  <a:lnTo>
                    <a:pt x="209" y="104"/>
                  </a:lnTo>
                  <a:lnTo>
                    <a:pt x="193" y="108"/>
                  </a:lnTo>
                  <a:lnTo>
                    <a:pt x="178" y="111"/>
                  </a:lnTo>
                  <a:lnTo>
                    <a:pt x="166" y="117"/>
                  </a:lnTo>
                  <a:lnTo>
                    <a:pt x="154" y="123"/>
                  </a:lnTo>
                  <a:lnTo>
                    <a:pt x="144" y="130"/>
                  </a:lnTo>
                  <a:lnTo>
                    <a:pt x="136" y="139"/>
                  </a:lnTo>
                  <a:lnTo>
                    <a:pt x="128" y="148"/>
                  </a:lnTo>
                  <a:lnTo>
                    <a:pt x="122" y="158"/>
                  </a:lnTo>
                  <a:lnTo>
                    <a:pt x="117" y="170"/>
                  </a:lnTo>
                  <a:lnTo>
                    <a:pt x="114" y="184"/>
                  </a:lnTo>
                  <a:lnTo>
                    <a:pt x="113" y="197"/>
                  </a:lnTo>
                  <a:lnTo>
                    <a:pt x="112" y="213"/>
                  </a:lnTo>
                  <a:lnTo>
                    <a:pt x="112" y="213"/>
                  </a:lnTo>
                  <a:lnTo>
                    <a:pt x="113" y="224"/>
                  </a:lnTo>
                  <a:lnTo>
                    <a:pt x="114" y="234"/>
                  </a:lnTo>
                  <a:lnTo>
                    <a:pt x="116" y="243"/>
                  </a:lnTo>
                  <a:lnTo>
                    <a:pt x="120" y="252"/>
                  </a:lnTo>
                  <a:lnTo>
                    <a:pt x="124" y="262"/>
                  </a:lnTo>
                  <a:lnTo>
                    <a:pt x="129" y="270"/>
                  </a:lnTo>
                  <a:lnTo>
                    <a:pt x="136" y="279"/>
                  </a:lnTo>
                  <a:lnTo>
                    <a:pt x="144" y="287"/>
                  </a:lnTo>
                  <a:lnTo>
                    <a:pt x="152" y="295"/>
                  </a:lnTo>
                  <a:lnTo>
                    <a:pt x="161" y="304"/>
                  </a:lnTo>
                  <a:lnTo>
                    <a:pt x="184" y="321"/>
                  </a:lnTo>
                  <a:lnTo>
                    <a:pt x="212" y="340"/>
                  </a:lnTo>
                  <a:lnTo>
                    <a:pt x="244" y="359"/>
                  </a:lnTo>
                  <a:lnTo>
                    <a:pt x="355" y="426"/>
                  </a:lnTo>
                  <a:lnTo>
                    <a:pt x="355" y="426"/>
                  </a:lnTo>
                  <a:lnTo>
                    <a:pt x="380" y="442"/>
                  </a:lnTo>
                  <a:lnTo>
                    <a:pt x="403" y="457"/>
                  </a:lnTo>
                  <a:lnTo>
                    <a:pt x="424" y="471"/>
                  </a:lnTo>
                  <a:lnTo>
                    <a:pt x="443" y="486"/>
                  </a:lnTo>
                  <a:lnTo>
                    <a:pt x="460" y="500"/>
                  </a:lnTo>
                  <a:lnTo>
                    <a:pt x="476" y="515"/>
                  </a:lnTo>
                  <a:lnTo>
                    <a:pt x="490" y="530"/>
                  </a:lnTo>
                  <a:lnTo>
                    <a:pt x="502" y="544"/>
                  </a:lnTo>
                  <a:lnTo>
                    <a:pt x="512" y="559"/>
                  </a:lnTo>
                  <a:lnTo>
                    <a:pt x="521" y="573"/>
                  </a:lnTo>
                  <a:lnTo>
                    <a:pt x="528" y="588"/>
                  </a:lnTo>
                  <a:lnTo>
                    <a:pt x="534" y="604"/>
                  </a:lnTo>
                  <a:lnTo>
                    <a:pt x="538" y="621"/>
                  </a:lnTo>
                  <a:lnTo>
                    <a:pt x="542" y="638"/>
                  </a:lnTo>
                  <a:lnTo>
                    <a:pt x="543" y="655"/>
                  </a:lnTo>
                  <a:lnTo>
                    <a:pt x="544" y="672"/>
                  </a:lnTo>
                  <a:lnTo>
                    <a:pt x="544" y="672"/>
                  </a:lnTo>
                  <a:lnTo>
                    <a:pt x="543" y="694"/>
                  </a:lnTo>
                  <a:lnTo>
                    <a:pt x="541" y="716"/>
                  </a:lnTo>
                  <a:lnTo>
                    <a:pt x="537" y="738"/>
                  </a:lnTo>
                  <a:lnTo>
                    <a:pt x="532" y="759"/>
                  </a:lnTo>
                  <a:lnTo>
                    <a:pt x="522" y="780"/>
                  </a:lnTo>
                  <a:lnTo>
                    <a:pt x="512" y="799"/>
                  </a:lnTo>
                  <a:lnTo>
                    <a:pt x="499" y="819"/>
                  </a:lnTo>
                  <a:lnTo>
                    <a:pt x="493" y="827"/>
                  </a:lnTo>
                  <a:lnTo>
                    <a:pt x="485" y="836"/>
                  </a:lnTo>
                  <a:lnTo>
                    <a:pt x="475" y="844"/>
                  </a:lnTo>
                  <a:lnTo>
                    <a:pt x="466" y="853"/>
                  </a:lnTo>
                  <a:lnTo>
                    <a:pt x="456" y="860"/>
                  </a:lnTo>
                  <a:lnTo>
                    <a:pt x="444" y="868"/>
                  </a:lnTo>
                  <a:lnTo>
                    <a:pt x="433" y="874"/>
                  </a:lnTo>
                  <a:lnTo>
                    <a:pt x="420" y="881"/>
                  </a:lnTo>
                  <a:lnTo>
                    <a:pt x="408" y="887"/>
                  </a:lnTo>
                  <a:lnTo>
                    <a:pt x="393" y="892"/>
                  </a:lnTo>
                  <a:lnTo>
                    <a:pt x="378" y="897"/>
                  </a:lnTo>
                  <a:lnTo>
                    <a:pt x="362" y="902"/>
                  </a:lnTo>
                  <a:lnTo>
                    <a:pt x="345" y="905"/>
                  </a:lnTo>
                  <a:lnTo>
                    <a:pt x="327" y="908"/>
                  </a:lnTo>
                  <a:lnTo>
                    <a:pt x="308" y="911"/>
                  </a:lnTo>
                  <a:lnTo>
                    <a:pt x="288" y="912"/>
                  </a:lnTo>
                  <a:lnTo>
                    <a:pt x="268" y="913"/>
                  </a:lnTo>
                  <a:lnTo>
                    <a:pt x="246" y="914"/>
                  </a:lnTo>
                  <a:lnTo>
                    <a:pt x="246"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0" name="Freeform 182"/>
            <p:cNvSpPr>
              <a:spLocks/>
            </p:cNvSpPr>
            <p:nvPr/>
          </p:nvSpPr>
          <p:spPr bwMode="auto">
            <a:xfrm>
              <a:off x="4854190" y="4488174"/>
              <a:ext cx="79560" cy="163275"/>
            </a:xfrm>
            <a:custGeom>
              <a:avLst/>
              <a:gdLst>
                <a:gd name="T0" fmla="*/ 382 w 404"/>
                <a:gd name="T1" fmla="*/ 818 h 825"/>
                <a:gd name="T2" fmla="*/ 343 w 404"/>
                <a:gd name="T3" fmla="*/ 823 h 825"/>
                <a:gd name="T4" fmla="*/ 304 w 404"/>
                <a:gd name="T5" fmla="*/ 825 h 825"/>
                <a:gd name="T6" fmla="*/ 283 w 404"/>
                <a:gd name="T7" fmla="*/ 824 h 825"/>
                <a:gd name="T8" fmla="*/ 248 w 404"/>
                <a:gd name="T9" fmla="*/ 821 h 825"/>
                <a:gd name="T10" fmla="*/ 217 w 404"/>
                <a:gd name="T11" fmla="*/ 814 h 825"/>
                <a:gd name="T12" fmla="*/ 191 w 404"/>
                <a:gd name="T13" fmla="*/ 802 h 825"/>
                <a:gd name="T14" fmla="*/ 171 w 404"/>
                <a:gd name="T15" fmla="*/ 784 h 825"/>
                <a:gd name="T16" fmla="*/ 155 w 404"/>
                <a:gd name="T17" fmla="*/ 759 h 825"/>
                <a:gd name="T18" fmla="*/ 145 w 404"/>
                <a:gd name="T19" fmla="*/ 727 h 825"/>
                <a:gd name="T20" fmla="*/ 140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5 w 404"/>
                <a:gd name="T55" fmla="*/ 0 h 825"/>
                <a:gd name="T56" fmla="*/ 228 w 404"/>
                <a:gd name="T57" fmla="*/ 0 h 825"/>
                <a:gd name="T58" fmla="*/ 235 w 404"/>
                <a:gd name="T59" fmla="*/ 2 h 825"/>
                <a:gd name="T60" fmla="*/ 241 w 404"/>
                <a:gd name="T61" fmla="*/ 6 h 825"/>
                <a:gd name="T62" fmla="*/ 244 w 404"/>
                <a:gd name="T63" fmla="*/ 12 h 825"/>
                <a:gd name="T64" fmla="*/ 245 w 404"/>
                <a:gd name="T65" fmla="*/ 20 h 825"/>
                <a:gd name="T66" fmla="*/ 376 w 404"/>
                <a:gd name="T67" fmla="*/ 152 h 825"/>
                <a:gd name="T68" fmla="*/ 381 w 404"/>
                <a:gd name="T69" fmla="*/ 153 h 825"/>
                <a:gd name="T70" fmla="*/ 390 w 404"/>
                <a:gd name="T71" fmla="*/ 156 h 825"/>
                <a:gd name="T72" fmla="*/ 397 w 404"/>
                <a:gd name="T73" fmla="*/ 163 h 825"/>
                <a:gd name="T74" fmla="*/ 400 w 404"/>
                <a:gd name="T75" fmla="*/ 171 h 825"/>
                <a:gd name="T76" fmla="*/ 400 w 404"/>
                <a:gd name="T77" fmla="*/ 217 h 825"/>
                <a:gd name="T78" fmla="*/ 400 w 404"/>
                <a:gd name="T79" fmla="*/ 222 h 825"/>
                <a:gd name="T80" fmla="*/ 397 w 404"/>
                <a:gd name="T81" fmla="*/ 231 h 825"/>
                <a:gd name="T82" fmla="*/ 390 w 404"/>
                <a:gd name="T83" fmla="*/ 238 h 825"/>
                <a:gd name="T84" fmla="*/ 381 w 404"/>
                <a:gd name="T85" fmla="*/ 241 h 825"/>
                <a:gd name="T86" fmla="*/ 245 w 404"/>
                <a:gd name="T87" fmla="*/ 241 h 825"/>
                <a:gd name="T88" fmla="*/ 245 w 404"/>
                <a:gd name="T89" fmla="*/ 662 h 825"/>
                <a:gd name="T90" fmla="*/ 249 w 404"/>
                <a:gd name="T91" fmla="*/ 702 h 825"/>
                <a:gd name="T92" fmla="*/ 253 w 404"/>
                <a:gd name="T93" fmla="*/ 716 h 825"/>
                <a:gd name="T94" fmla="*/ 260 w 404"/>
                <a:gd name="T95" fmla="*/ 725 h 825"/>
                <a:gd name="T96" fmla="*/ 269 w 404"/>
                <a:gd name="T97" fmla="*/ 732 h 825"/>
                <a:gd name="T98" fmla="*/ 281 w 404"/>
                <a:gd name="T99" fmla="*/ 737 h 825"/>
                <a:gd name="T100" fmla="*/ 311 w 404"/>
                <a:gd name="T101" fmla="*/ 739 h 825"/>
                <a:gd name="T102" fmla="*/ 378 w 404"/>
                <a:gd name="T103" fmla="*/ 739 h 825"/>
                <a:gd name="T104" fmla="*/ 394 w 404"/>
                <a:gd name="T105" fmla="*/ 741 h 825"/>
                <a:gd name="T106" fmla="*/ 400 w 404"/>
                <a:gd name="T107" fmla="*/ 745 h 825"/>
                <a:gd name="T108" fmla="*/ 404 w 404"/>
                <a:gd name="T109" fmla="*/ 752 h 825"/>
                <a:gd name="T110" fmla="*/ 404 w 404"/>
                <a:gd name="T111" fmla="*/ 798 h 825"/>
                <a:gd name="T112" fmla="*/ 402 w 404"/>
                <a:gd name="T113" fmla="*/ 806 h 825"/>
                <a:gd name="T114" fmla="*/ 399 w 404"/>
                <a:gd name="T115" fmla="*/ 811 h 825"/>
                <a:gd name="T116" fmla="*/ 392 w 404"/>
                <a:gd name="T117" fmla="*/ 816 h 825"/>
                <a:gd name="T118" fmla="*/ 382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8"/>
                  </a:moveTo>
                  <a:lnTo>
                    <a:pt x="382" y="818"/>
                  </a:lnTo>
                  <a:lnTo>
                    <a:pt x="363" y="821"/>
                  </a:lnTo>
                  <a:lnTo>
                    <a:pt x="343" y="823"/>
                  </a:lnTo>
                  <a:lnTo>
                    <a:pt x="322" y="824"/>
                  </a:lnTo>
                  <a:lnTo>
                    <a:pt x="304" y="825"/>
                  </a:lnTo>
                  <a:lnTo>
                    <a:pt x="304" y="825"/>
                  </a:lnTo>
                  <a:lnTo>
                    <a:pt x="283" y="824"/>
                  </a:lnTo>
                  <a:lnTo>
                    <a:pt x="265" y="823"/>
                  </a:lnTo>
                  <a:lnTo>
                    <a:pt x="248" y="821"/>
                  </a:lnTo>
                  <a:lnTo>
                    <a:pt x="231" y="818"/>
                  </a:lnTo>
                  <a:lnTo>
                    <a:pt x="217" y="814"/>
                  </a:lnTo>
                  <a:lnTo>
                    <a:pt x="203" y="808"/>
                  </a:lnTo>
                  <a:lnTo>
                    <a:pt x="191" y="802"/>
                  </a:lnTo>
                  <a:lnTo>
                    <a:pt x="180" y="793"/>
                  </a:lnTo>
                  <a:lnTo>
                    <a:pt x="171" y="784"/>
                  </a:lnTo>
                  <a:lnTo>
                    <a:pt x="163" y="772"/>
                  </a:lnTo>
                  <a:lnTo>
                    <a:pt x="155" y="759"/>
                  </a:lnTo>
                  <a:lnTo>
                    <a:pt x="150" y="744"/>
                  </a:lnTo>
                  <a:lnTo>
                    <a:pt x="145" y="727"/>
                  </a:lnTo>
                  <a:lnTo>
                    <a:pt x="142" y="708"/>
                  </a:lnTo>
                  <a:lnTo>
                    <a:pt x="140" y="686"/>
                  </a:lnTo>
                  <a:lnTo>
                    <a:pt x="140" y="662"/>
                  </a:lnTo>
                  <a:lnTo>
                    <a:pt x="140" y="241"/>
                  </a:lnTo>
                  <a:lnTo>
                    <a:pt x="23" y="229"/>
                  </a:lnTo>
                  <a:lnTo>
                    <a:pt x="23" y="229"/>
                  </a:lnTo>
                  <a:lnTo>
                    <a:pt x="14" y="226"/>
                  </a:lnTo>
                  <a:lnTo>
                    <a:pt x="9" y="224"/>
                  </a:lnTo>
                  <a:lnTo>
                    <a:pt x="5" y="222"/>
                  </a:lnTo>
                  <a:lnTo>
                    <a:pt x="3" y="218"/>
                  </a:lnTo>
                  <a:lnTo>
                    <a:pt x="1" y="215"/>
                  </a:lnTo>
                  <a:lnTo>
                    <a:pt x="0" y="212"/>
                  </a:lnTo>
                  <a:lnTo>
                    <a:pt x="0" y="207"/>
                  </a:lnTo>
                  <a:lnTo>
                    <a:pt x="0" y="174"/>
                  </a:lnTo>
                  <a:lnTo>
                    <a:pt x="0" y="174"/>
                  </a:lnTo>
                  <a:lnTo>
                    <a:pt x="0" y="169"/>
                  </a:lnTo>
                  <a:lnTo>
                    <a:pt x="1" y="164"/>
                  </a:lnTo>
                  <a:lnTo>
                    <a:pt x="3" y="161"/>
                  </a:lnTo>
                  <a:lnTo>
                    <a:pt x="5" y="158"/>
                  </a:lnTo>
                  <a:lnTo>
                    <a:pt x="9" y="155"/>
                  </a:lnTo>
                  <a:lnTo>
                    <a:pt x="14"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5" y="0"/>
                  </a:lnTo>
                  <a:lnTo>
                    <a:pt x="225" y="0"/>
                  </a:lnTo>
                  <a:lnTo>
                    <a:pt x="228" y="0"/>
                  </a:lnTo>
                  <a:lnTo>
                    <a:pt x="228" y="0"/>
                  </a:lnTo>
                  <a:lnTo>
                    <a:pt x="231" y="0"/>
                  </a:lnTo>
                  <a:lnTo>
                    <a:pt x="235" y="2"/>
                  </a:lnTo>
                  <a:lnTo>
                    <a:pt x="237" y="4"/>
                  </a:lnTo>
                  <a:lnTo>
                    <a:pt x="241" y="6"/>
                  </a:lnTo>
                  <a:lnTo>
                    <a:pt x="243" y="8"/>
                  </a:lnTo>
                  <a:lnTo>
                    <a:pt x="244" y="12"/>
                  </a:lnTo>
                  <a:lnTo>
                    <a:pt x="245" y="17"/>
                  </a:lnTo>
                  <a:lnTo>
                    <a:pt x="245" y="20"/>
                  </a:lnTo>
                  <a:lnTo>
                    <a:pt x="245" y="152"/>
                  </a:lnTo>
                  <a:lnTo>
                    <a:pt x="376" y="152"/>
                  </a:lnTo>
                  <a:lnTo>
                    <a:pt x="376" y="152"/>
                  </a:lnTo>
                  <a:lnTo>
                    <a:pt x="381" y="153"/>
                  </a:lnTo>
                  <a:lnTo>
                    <a:pt x="385" y="154"/>
                  </a:lnTo>
                  <a:lnTo>
                    <a:pt x="390" y="156"/>
                  </a:lnTo>
                  <a:lnTo>
                    <a:pt x="393" y="159"/>
                  </a:lnTo>
                  <a:lnTo>
                    <a:pt x="397" y="163"/>
                  </a:lnTo>
                  <a:lnTo>
                    <a:pt x="398" y="167"/>
                  </a:lnTo>
                  <a:lnTo>
                    <a:pt x="400" y="171"/>
                  </a:lnTo>
                  <a:lnTo>
                    <a:pt x="400" y="176"/>
                  </a:lnTo>
                  <a:lnTo>
                    <a:pt x="400" y="217"/>
                  </a:lnTo>
                  <a:lnTo>
                    <a:pt x="400" y="217"/>
                  </a:lnTo>
                  <a:lnTo>
                    <a:pt x="400" y="222"/>
                  </a:lnTo>
                  <a:lnTo>
                    <a:pt x="398" y="226"/>
                  </a:lnTo>
                  <a:lnTo>
                    <a:pt x="397" y="231"/>
                  </a:lnTo>
                  <a:lnTo>
                    <a:pt x="393" y="234"/>
                  </a:lnTo>
                  <a:lnTo>
                    <a:pt x="390" y="238"/>
                  </a:lnTo>
                  <a:lnTo>
                    <a:pt x="385" y="239"/>
                  </a:lnTo>
                  <a:lnTo>
                    <a:pt x="381" y="241"/>
                  </a:lnTo>
                  <a:lnTo>
                    <a:pt x="376" y="241"/>
                  </a:lnTo>
                  <a:lnTo>
                    <a:pt x="245" y="241"/>
                  </a:lnTo>
                  <a:lnTo>
                    <a:pt x="245" y="662"/>
                  </a:lnTo>
                  <a:lnTo>
                    <a:pt x="245" y="662"/>
                  </a:lnTo>
                  <a:lnTo>
                    <a:pt x="246" y="685"/>
                  </a:lnTo>
                  <a:lnTo>
                    <a:pt x="249" y="702"/>
                  </a:lnTo>
                  <a:lnTo>
                    <a:pt x="251" y="709"/>
                  </a:lnTo>
                  <a:lnTo>
                    <a:pt x="253" y="716"/>
                  </a:lnTo>
                  <a:lnTo>
                    <a:pt x="257" y="721"/>
                  </a:lnTo>
                  <a:lnTo>
                    <a:pt x="260" y="725"/>
                  </a:lnTo>
                  <a:lnTo>
                    <a:pt x="265" y="729"/>
                  </a:lnTo>
                  <a:lnTo>
                    <a:pt x="269" y="732"/>
                  </a:lnTo>
                  <a:lnTo>
                    <a:pt x="274" y="735"/>
                  </a:lnTo>
                  <a:lnTo>
                    <a:pt x="281" y="737"/>
                  </a:lnTo>
                  <a:lnTo>
                    <a:pt x="295" y="738"/>
                  </a:lnTo>
                  <a:lnTo>
                    <a:pt x="311" y="739"/>
                  </a:lnTo>
                  <a:lnTo>
                    <a:pt x="378" y="739"/>
                  </a:lnTo>
                  <a:lnTo>
                    <a:pt x="378" y="739"/>
                  </a:lnTo>
                  <a:lnTo>
                    <a:pt x="390" y="740"/>
                  </a:lnTo>
                  <a:lnTo>
                    <a:pt x="394" y="741"/>
                  </a:lnTo>
                  <a:lnTo>
                    <a:pt x="398" y="743"/>
                  </a:lnTo>
                  <a:lnTo>
                    <a:pt x="400" y="745"/>
                  </a:lnTo>
                  <a:lnTo>
                    <a:pt x="402" y="748"/>
                  </a:lnTo>
                  <a:lnTo>
                    <a:pt x="404" y="752"/>
                  </a:lnTo>
                  <a:lnTo>
                    <a:pt x="404" y="755"/>
                  </a:lnTo>
                  <a:lnTo>
                    <a:pt x="404" y="798"/>
                  </a:lnTo>
                  <a:lnTo>
                    <a:pt x="404" y="798"/>
                  </a:lnTo>
                  <a:lnTo>
                    <a:pt x="402" y="806"/>
                  </a:lnTo>
                  <a:lnTo>
                    <a:pt x="401" y="809"/>
                  </a:lnTo>
                  <a:lnTo>
                    <a:pt x="399" y="811"/>
                  </a:lnTo>
                  <a:lnTo>
                    <a:pt x="395" y="814"/>
                  </a:lnTo>
                  <a:lnTo>
                    <a:pt x="392" y="816"/>
                  </a:lnTo>
                  <a:lnTo>
                    <a:pt x="382" y="818"/>
                  </a:lnTo>
                  <a:lnTo>
                    <a:pt x="382"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1" name="Freeform 183"/>
            <p:cNvSpPr>
              <a:spLocks/>
            </p:cNvSpPr>
            <p:nvPr/>
          </p:nvSpPr>
          <p:spPr bwMode="auto">
            <a:xfrm>
              <a:off x="4956311" y="4516673"/>
              <a:ext cx="58779" cy="132995"/>
            </a:xfrm>
            <a:custGeom>
              <a:avLst/>
              <a:gdLst>
                <a:gd name="T0" fmla="*/ 273 w 298"/>
                <a:gd name="T1" fmla="*/ 92 h 672"/>
                <a:gd name="T2" fmla="*/ 232 w 298"/>
                <a:gd name="T3" fmla="*/ 94 h 672"/>
                <a:gd name="T4" fmla="*/ 191 w 298"/>
                <a:gd name="T5" fmla="*/ 103 h 672"/>
                <a:gd name="T6" fmla="*/ 150 w 298"/>
                <a:gd name="T7" fmla="*/ 119 h 672"/>
                <a:gd name="T8" fmla="*/ 107 w 298"/>
                <a:gd name="T9" fmla="*/ 142 h 672"/>
                <a:gd name="T10" fmla="*/ 107 w 298"/>
                <a:gd name="T11" fmla="*/ 648 h 672"/>
                <a:gd name="T12" fmla="*/ 104 w 298"/>
                <a:gd name="T13" fmla="*/ 657 h 672"/>
                <a:gd name="T14" fmla="*/ 100 w 298"/>
                <a:gd name="T15" fmla="*/ 665 h 672"/>
                <a:gd name="T16" fmla="*/ 92 w 298"/>
                <a:gd name="T17" fmla="*/ 670 h 672"/>
                <a:gd name="T18" fmla="*/ 83 w 298"/>
                <a:gd name="T19" fmla="*/ 672 h 672"/>
                <a:gd name="T20" fmla="*/ 23 w 298"/>
                <a:gd name="T21" fmla="*/ 672 h 672"/>
                <a:gd name="T22" fmla="*/ 15 w 298"/>
                <a:gd name="T23" fmla="*/ 670 h 672"/>
                <a:gd name="T24" fmla="*/ 7 w 298"/>
                <a:gd name="T25" fmla="*/ 665 h 672"/>
                <a:gd name="T26" fmla="*/ 2 w 298"/>
                <a:gd name="T27" fmla="*/ 657 h 672"/>
                <a:gd name="T28" fmla="*/ 0 w 298"/>
                <a:gd name="T29" fmla="*/ 648 h 672"/>
                <a:gd name="T30" fmla="*/ 0 w 298"/>
                <a:gd name="T31" fmla="*/ 32 h 672"/>
                <a:gd name="T32" fmla="*/ 2 w 298"/>
                <a:gd name="T33" fmla="*/ 23 h 672"/>
                <a:gd name="T34" fmla="*/ 7 w 298"/>
                <a:gd name="T35" fmla="*/ 15 h 672"/>
                <a:gd name="T36" fmla="*/ 14 w 298"/>
                <a:gd name="T37" fmla="*/ 10 h 672"/>
                <a:gd name="T38" fmla="*/ 23 w 298"/>
                <a:gd name="T39" fmla="*/ 8 h 672"/>
                <a:gd name="T40" fmla="*/ 80 w 298"/>
                <a:gd name="T41" fmla="*/ 8 h 672"/>
                <a:gd name="T42" fmla="*/ 89 w 298"/>
                <a:gd name="T43" fmla="*/ 10 h 672"/>
                <a:gd name="T44" fmla="*/ 96 w 298"/>
                <a:gd name="T45" fmla="*/ 15 h 672"/>
                <a:gd name="T46" fmla="*/ 101 w 298"/>
                <a:gd name="T47" fmla="*/ 23 h 672"/>
                <a:gd name="T48" fmla="*/ 103 w 298"/>
                <a:gd name="T49" fmla="*/ 32 h 672"/>
                <a:gd name="T50" fmla="*/ 103 w 298"/>
                <a:gd name="T51" fmla="*/ 57 h 672"/>
                <a:gd name="T52" fmla="*/ 147 w 298"/>
                <a:gd name="T53" fmla="*/ 31 h 672"/>
                <a:gd name="T54" fmla="*/ 190 w 298"/>
                <a:gd name="T55" fmla="*/ 12 h 672"/>
                <a:gd name="T56" fmla="*/ 232 w 298"/>
                <a:gd name="T57" fmla="*/ 3 h 672"/>
                <a:gd name="T58" fmla="*/ 273 w 298"/>
                <a:gd name="T59" fmla="*/ 0 h 672"/>
                <a:gd name="T60" fmla="*/ 279 w 298"/>
                <a:gd name="T61" fmla="*/ 0 h 672"/>
                <a:gd name="T62" fmla="*/ 288 w 298"/>
                <a:gd name="T63" fmla="*/ 3 h 672"/>
                <a:gd name="T64" fmla="*/ 295 w 298"/>
                <a:gd name="T65" fmla="*/ 8 h 672"/>
                <a:gd name="T66" fmla="*/ 298 w 298"/>
                <a:gd name="T67" fmla="*/ 16 h 672"/>
                <a:gd name="T68" fmla="*/ 298 w 298"/>
                <a:gd name="T69" fmla="*/ 71 h 672"/>
                <a:gd name="T70" fmla="*/ 298 w 298"/>
                <a:gd name="T71" fmla="*/ 76 h 672"/>
                <a:gd name="T72" fmla="*/ 295 w 298"/>
                <a:gd name="T73" fmla="*/ 84 h 672"/>
                <a:gd name="T74" fmla="*/ 288 w 298"/>
                <a:gd name="T75" fmla="*/ 88 h 672"/>
                <a:gd name="T76" fmla="*/ 279 w 298"/>
                <a:gd name="T77" fmla="*/ 92 h 672"/>
                <a:gd name="T78" fmla="*/ 273 w 298"/>
                <a:gd name="T79" fmla="*/ 9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2">
                  <a:moveTo>
                    <a:pt x="273" y="92"/>
                  </a:moveTo>
                  <a:lnTo>
                    <a:pt x="273" y="92"/>
                  </a:lnTo>
                  <a:lnTo>
                    <a:pt x="252" y="92"/>
                  </a:lnTo>
                  <a:lnTo>
                    <a:pt x="232" y="94"/>
                  </a:lnTo>
                  <a:lnTo>
                    <a:pt x="212" y="98"/>
                  </a:lnTo>
                  <a:lnTo>
                    <a:pt x="191" y="103"/>
                  </a:lnTo>
                  <a:lnTo>
                    <a:pt x="171" y="110"/>
                  </a:lnTo>
                  <a:lnTo>
                    <a:pt x="150" y="119"/>
                  </a:lnTo>
                  <a:lnTo>
                    <a:pt x="128" y="129"/>
                  </a:lnTo>
                  <a:lnTo>
                    <a:pt x="107" y="142"/>
                  </a:lnTo>
                  <a:lnTo>
                    <a:pt x="107" y="648"/>
                  </a:lnTo>
                  <a:lnTo>
                    <a:pt x="107" y="648"/>
                  </a:lnTo>
                  <a:lnTo>
                    <a:pt x="105" y="652"/>
                  </a:lnTo>
                  <a:lnTo>
                    <a:pt x="104" y="657"/>
                  </a:lnTo>
                  <a:lnTo>
                    <a:pt x="102" y="661"/>
                  </a:lnTo>
                  <a:lnTo>
                    <a:pt x="100" y="665"/>
                  </a:lnTo>
                  <a:lnTo>
                    <a:pt x="95" y="667"/>
                  </a:lnTo>
                  <a:lnTo>
                    <a:pt x="92" y="670"/>
                  </a:lnTo>
                  <a:lnTo>
                    <a:pt x="87" y="672"/>
                  </a:lnTo>
                  <a:lnTo>
                    <a:pt x="83" y="672"/>
                  </a:lnTo>
                  <a:lnTo>
                    <a:pt x="23" y="672"/>
                  </a:lnTo>
                  <a:lnTo>
                    <a:pt x="23" y="672"/>
                  </a:lnTo>
                  <a:lnTo>
                    <a:pt x="18" y="672"/>
                  </a:lnTo>
                  <a:lnTo>
                    <a:pt x="15" y="670"/>
                  </a:lnTo>
                  <a:lnTo>
                    <a:pt x="10" y="667"/>
                  </a:lnTo>
                  <a:lnTo>
                    <a:pt x="7" y="665"/>
                  </a:lnTo>
                  <a:lnTo>
                    <a:pt x="5" y="662"/>
                  </a:lnTo>
                  <a:lnTo>
                    <a:pt x="2" y="657"/>
                  </a:lnTo>
                  <a:lnTo>
                    <a:pt x="1" y="652"/>
                  </a:lnTo>
                  <a:lnTo>
                    <a:pt x="0" y="648"/>
                  </a:lnTo>
                  <a:lnTo>
                    <a:pt x="0" y="32"/>
                  </a:lnTo>
                  <a:lnTo>
                    <a:pt x="0" y="32"/>
                  </a:lnTo>
                  <a:lnTo>
                    <a:pt x="0" y="27"/>
                  </a:lnTo>
                  <a:lnTo>
                    <a:pt x="2" y="23"/>
                  </a:lnTo>
                  <a:lnTo>
                    <a:pt x="3" y="19"/>
                  </a:lnTo>
                  <a:lnTo>
                    <a:pt x="7" y="15"/>
                  </a:lnTo>
                  <a:lnTo>
                    <a:pt x="10" y="12"/>
                  </a:lnTo>
                  <a:lnTo>
                    <a:pt x="14" y="10"/>
                  </a:lnTo>
                  <a:lnTo>
                    <a:pt x="18" y="9"/>
                  </a:lnTo>
                  <a:lnTo>
                    <a:pt x="23" y="8"/>
                  </a:lnTo>
                  <a:lnTo>
                    <a:pt x="80" y="8"/>
                  </a:lnTo>
                  <a:lnTo>
                    <a:pt x="80" y="8"/>
                  </a:lnTo>
                  <a:lnTo>
                    <a:pt x="85" y="9"/>
                  </a:lnTo>
                  <a:lnTo>
                    <a:pt x="89" y="10"/>
                  </a:lnTo>
                  <a:lnTo>
                    <a:pt x="93" y="12"/>
                  </a:lnTo>
                  <a:lnTo>
                    <a:pt x="96" y="15"/>
                  </a:lnTo>
                  <a:lnTo>
                    <a:pt x="99" y="19"/>
                  </a:lnTo>
                  <a:lnTo>
                    <a:pt x="101" y="23"/>
                  </a:lnTo>
                  <a:lnTo>
                    <a:pt x="102" y="27"/>
                  </a:lnTo>
                  <a:lnTo>
                    <a:pt x="103" y="32"/>
                  </a:lnTo>
                  <a:lnTo>
                    <a:pt x="103" y="57"/>
                  </a:lnTo>
                  <a:lnTo>
                    <a:pt x="103" y="57"/>
                  </a:lnTo>
                  <a:lnTo>
                    <a:pt x="125" y="43"/>
                  </a:lnTo>
                  <a:lnTo>
                    <a:pt x="147" y="31"/>
                  </a:lnTo>
                  <a:lnTo>
                    <a:pt x="169" y="20"/>
                  </a:lnTo>
                  <a:lnTo>
                    <a:pt x="190" y="12"/>
                  </a:lnTo>
                  <a:lnTo>
                    <a:pt x="211" y="7"/>
                  </a:lnTo>
                  <a:lnTo>
                    <a:pt x="232" y="3"/>
                  </a:lnTo>
                  <a:lnTo>
                    <a:pt x="252" y="1"/>
                  </a:lnTo>
                  <a:lnTo>
                    <a:pt x="273" y="0"/>
                  </a:lnTo>
                  <a:lnTo>
                    <a:pt x="273" y="0"/>
                  </a:lnTo>
                  <a:lnTo>
                    <a:pt x="279" y="0"/>
                  </a:lnTo>
                  <a:lnTo>
                    <a:pt x="284" y="1"/>
                  </a:lnTo>
                  <a:lnTo>
                    <a:pt x="288" y="3"/>
                  </a:lnTo>
                  <a:lnTo>
                    <a:pt x="292" y="6"/>
                  </a:lnTo>
                  <a:lnTo>
                    <a:pt x="295" y="8"/>
                  </a:lnTo>
                  <a:lnTo>
                    <a:pt x="297" y="12"/>
                  </a:lnTo>
                  <a:lnTo>
                    <a:pt x="298" y="16"/>
                  </a:lnTo>
                  <a:lnTo>
                    <a:pt x="298" y="22"/>
                  </a:lnTo>
                  <a:lnTo>
                    <a:pt x="298" y="71"/>
                  </a:lnTo>
                  <a:lnTo>
                    <a:pt x="298" y="71"/>
                  </a:lnTo>
                  <a:lnTo>
                    <a:pt x="298" y="76"/>
                  </a:lnTo>
                  <a:lnTo>
                    <a:pt x="297" y="80"/>
                  </a:lnTo>
                  <a:lnTo>
                    <a:pt x="295" y="84"/>
                  </a:lnTo>
                  <a:lnTo>
                    <a:pt x="292" y="86"/>
                  </a:lnTo>
                  <a:lnTo>
                    <a:pt x="288" y="88"/>
                  </a:lnTo>
                  <a:lnTo>
                    <a:pt x="284" y="90"/>
                  </a:lnTo>
                  <a:lnTo>
                    <a:pt x="279" y="92"/>
                  </a:lnTo>
                  <a:lnTo>
                    <a:pt x="273" y="92"/>
                  </a:lnTo>
                  <a:lnTo>
                    <a:pt x="273" y="9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2" name="Freeform 184"/>
            <p:cNvSpPr>
              <a:spLocks noEditPoints="1"/>
            </p:cNvSpPr>
            <p:nvPr/>
          </p:nvSpPr>
          <p:spPr bwMode="auto">
            <a:xfrm>
              <a:off x="5026372" y="4516673"/>
              <a:ext cx="96778" cy="134776"/>
            </a:xfrm>
            <a:custGeom>
              <a:avLst/>
              <a:gdLst>
                <a:gd name="T0" fmla="*/ 408 w 488"/>
                <a:gd name="T1" fmla="*/ 672 h 681"/>
                <a:gd name="T2" fmla="*/ 394 w 488"/>
                <a:gd name="T3" fmla="*/ 667 h 681"/>
                <a:gd name="T4" fmla="*/ 386 w 488"/>
                <a:gd name="T5" fmla="*/ 657 h 681"/>
                <a:gd name="T6" fmla="*/ 384 w 488"/>
                <a:gd name="T7" fmla="*/ 622 h 681"/>
                <a:gd name="T8" fmla="*/ 340 w 488"/>
                <a:gd name="T9" fmla="*/ 644 h 681"/>
                <a:gd name="T10" fmla="*/ 271 w 488"/>
                <a:gd name="T11" fmla="*/ 671 h 681"/>
                <a:gd name="T12" fmla="*/ 198 w 488"/>
                <a:gd name="T13" fmla="*/ 681 h 681"/>
                <a:gd name="T14" fmla="*/ 160 w 488"/>
                <a:gd name="T15" fmla="*/ 679 h 681"/>
                <a:gd name="T16" fmla="*/ 107 w 488"/>
                <a:gd name="T17" fmla="*/ 665 h 681"/>
                <a:gd name="T18" fmla="*/ 61 w 488"/>
                <a:gd name="T19" fmla="*/ 640 h 681"/>
                <a:gd name="T20" fmla="*/ 26 w 488"/>
                <a:gd name="T21" fmla="*/ 597 h 681"/>
                <a:gd name="T22" fmla="*/ 5 w 488"/>
                <a:gd name="T23" fmla="*/ 537 h 681"/>
                <a:gd name="T24" fmla="*/ 0 w 488"/>
                <a:gd name="T25" fmla="*/ 470 h 681"/>
                <a:gd name="T26" fmla="*/ 5 w 488"/>
                <a:gd name="T27" fmla="*/ 424 h 681"/>
                <a:gd name="T28" fmla="*/ 26 w 488"/>
                <a:gd name="T29" fmla="*/ 367 h 681"/>
                <a:gd name="T30" fmla="*/ 43 w 488"/>
                <a:gd name="T31" fmla="*/ 344 h 681"/>
                <a:gd name="T32" fmla="*/ 66 w 488"/>
                <a:gd name="T33" fmla="*/ 323 h 681"/>
                <a:gd name="T34" fmla="*/ 129 w 488"/>
                <a:gd name="T35" fmla="*/ 293 h 681"/>
                <a:gd name="T36" fmla="*/ 217 w 488"/>
                <a:gd name="T37" fmla="*/ 277 h 681"/>
                <a:gd name="T38" fmla="*/ 381 w 488"/>
                <a:gd name="T39" fmla="*/ 275 h 681"/>
                <a:gd name="T40" fmla="*/ 381 w 488"/>
                <a:gd name="T41" fmla="*/ 209 h 681"/>
                <a:gd name="T42" fmla="*/ 374 w 488"/>
                <a:gd name="T43" fmla="*/ 163 h 681"/>
                <a:gd name="T44" fmla="*/ 360 w 488"/>
                <a:gd name="T45" fmla="*/ 129 h 681"/>
                <a:gd name="T46" fmla="*/ 334 w 488"/>
                <a:gd name="T47" fmla="*/ 107 h 681"/>
                <a:gd name="T48" fmla="*/ 299 w 488"/>
                <a:gd name="T49" fmla="*/ 94 h 681"/>
                <a:gd name="T50" fmla="*/ 252 w 488"/>
                <a:gd name="T51" fmla="*/ 90 h 681"/>
                <a:gd name="T52" fmla="*/ 148 w 488"/>
                <a:gd name="T53" fmla="*/ 93 h 681"/>
                <a:gd name="T54" fmla="*/ 67 w 488"/>
                <a:gd name="T55" fmla="*/ 100 h 681"/>
                <a:gd name="T56" fmla="*/ 53 w 488"/>
                <a:gd name="T57" fmla="*/ 100 h 681"/>
                <a:gd name="T58" fmla="*/ 44 w 488"/>
                <a:gd name="T59" fmla="*/ 94 h 681"/>
                <a:gd name="T60" fmla="*/ 39 w 488"/>
                <a:gd name="T61" fmla="*/ 80 h 681"/>
                <a:gd name="T62" fmla="*/ 39 w 488"/>
                <a:gd name="T63" fmla="*/ 33 h 681"/>
                <a:gd name="T64" fmla="*/ 46 w 488"/>
                <a:gd name="T65" fmla="*/ 23 h 681"/>
                <a:gd name="T66" fmla="*/ 65 w 488"/>
                <a:gd name="T67" fmla="*/ 16 h 681"/>
                <a:gd name="T68" fmla="*/ 146 w 488"/>
                <a:gd name="T69" fmla="*/ 4 h 681"/>
                <a:gd name="T70" fmla="*/ 252 w 488"/>
                <a:gd name="T71" fmla="*/ 0 h 681"/>
                <a:gd name="T72" fmla="*/ 337 w 488"/>
                <a:gd name="T73" fmla="*/ 9 h 681"/>
                <a:gd name="T74" fmla="*/ 401 w 488"/>
                <a:gd name="T75" fmla="*/ 34 h 681"/>
                <a:gd name="T76" fmla="*/ 446 w 488"/>
                <a:gd name="T77" fmla="*/ 76 h 681"/>
                <a:gd name="T78" fmla="*/ 474 w 488"/>
                <a:gd name="T79" fmla="*/ 131 h 681"/>
                <a:gd name="T80" fmla="*/ 487 w 488"/>
                <a:gd name="T81" fmla="*/ 201 h 681"/>
                <a:gd name="T82" fmla="*/ 488 w 488"/>
                <a:gd name="T83" fmla="*/ 648 h 681"/>
                <a:gd name="T84" fmla="*/ 483 w 488"/>
                <a:gd name="T85" fmla="*/ 662 h 681"/>
                <a:gd name="T86" fmla="*/ 473 w 488"/>
                <a:gd name="T87" fmla="*/ 670 h 681"/>
                <a:gd name="T88" fmla="*/ 463 w 488"/>
                <a:gd name="T89" fmla="*/ 672 h 681"/>
                <a:gd name="T90" fmla="*/ 292 w 488"/>
                <a:gd name="T91" fmla="*/ 351 h 681"/>
                <a:gd name="T92" fmla="*/ 221 w 488"/>
                <a:gd name="T93" fmla="*/ 354 h 681"/>
                <a:gd name="T94" fmla="*/ 169 w 488"/>
                <a:gd name="T95" fmla="*/ 366 h 681"/>
                <a:gd name="T96" fmla="*/ 135 w 488"/>
                <a:gd name="T97" fmla="*/ 385 h 681"/>
                <a:gd name="T98" fmla="*/ 115 w 488"/>
                <a:gd name="T99" fmla="*/ 415 h 681"/>
                <a:gd name="T100" fmla="*/ 107 w 488"/>
                <a:gd name="T101" fmla="*/ 454 h 681"/>
                <a:gd name="T102" fmla="*/ 107 w 488"/>
                <a:gd name="T103" fmla="*/ 484 h 681"/>
                <a:gd name="T104" fmla="*/ 112 w 488"/>
                <a:gd name="T105" fmla="*/ 526 h 681"/>
                <a:gd name="T106" fmla="*/ 124 w 488"/>
                <a:gd name="T107" fmla="*/ 557 h 681"/>
                <a:gd name="T108" fmla="*/ 144 w 488"/>
                <a:gd name="T109" fmla="*/ 577 h 681"/>
                <a:gd name="T110" fmla="*/ 171 w 488"/>
                <a:gd name="T111" fmla="*/ 588 h 681"/>
                <a:gd name="T112" fmla="*/ 218 w 488"/>
                <a:gd name="T113" fmla="*/ 594 h 681"/>
                <a:gd name="T114" fmla="*/ 259 w 488"/>
                <a:gd name="T115" fmla="*/ 591 h 681"/>
                <a:gd name="T116" fmla="*/ 319 w 488"/>
                <a:gd name="T117" fmla="*/ 574 h 681"/>
                <a:gd name="T118" fmla="*/ 381 w 488"/>
                <a:gd name="T119" fmla="*/ 54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681">
                  <a:moveTo>
                    <a:pt x="463" y="672"/>
                  </a:moveTo>
                  <a:lnTo>
                    <a:pt x="408" y="672"/>
                  </a:lnTo>
                  <a:lnTo>
                    <a:pt x="408" y="672"/>
                  </a:lnTo>
                  <a:lnTo>
                    <a:pt x="403" y="672"/>
                  </a:lnTo>
                  <a:lnTo>
                    <a:pt x="399" y="670"/>
                  </a:lnTo>
                  <a:lnTo>
                    <a:pt x="394" y="667"/>
                  </a:lnTo>
                  <a:lnTo>
                    <a:pt x="390" y="665"/>
                  </a:lnTo>
                  <a:lnTo>
                    <a:pt x="388" y="662"/>
                  </a:lnTo>
                  <a:lnTo>
                    <a:pt x="386" y="657"/>
                  </a:lnTo>
                  <a:lnTo>
                    <a:pt x="384" y="652"/>
                  </a:lnTo>
                  <a:lnTo>
                    <a:pt x="384" y="648"/>
                  </a:lnTo>
                  <a:lnTo>
                    <a:pt x="384" y="622"/>
                  </a:lnTo>
                  <a:lnTo>
                    <a:pt x="384" y="622"/>
                  </a:lnTo>
                  <a:lnTo>
                    <a:pt x="362" y="634"/>
                  </a:lnTo>
                  <a:lnTo>
                    <a:pt x="340" y="644"/>
                  </a:lnTo>
                  <a:lnTo>
                    <a:pt x="317" y="655"/>
                  </a:lnTo>
                  <a:lnTo>
                    <a:pt x="294" y="664"/>
                  </a:lnTo>
                  <a:lnTo>
                    <a:pt x="271" y="671"/>
                  </a:lnTo>
                  <a:lnTo>
                    <a:pt x="247" y="677"/>
                  </a:lnTo>
                  <a:lnTo>
                    <a:pt x="223" y="680"/>
                  </a:lnTo>
                  <a:lnTo>
                    <a:pt x="198" y="681"/>
                  </a:lnTo>
                  <a:lnTo>
                    <a:pt x="198" y="681"/>
                  </a:lnTo>
                  <a:lnTo>
                    <a:pt x="178" y="680"/>
                  </a:lnTo>
                  <a:lnTo>
                    <a:pt x="160" y="679"/>
                  </a:lnTo>
                  <a:lnTo>
                    <a:pt x="142" y="675"/>
                  </a:lnTo>
                  <a:lnTo>
                    <a:pt x="123" y="671"/>
                  </a:lnTo>
                  <a:lnTo>
                    <a:pt x="107" y="665"/>
                  </a:lnTo>
                  <a:lnTo>
                    <a:pt x="90" y="658"/>
                  </a:lnTo>
                  <a:lnTo>
                    <a:pt x="75" y="650"/>
                  </a:lnTo>
                  <a:lnTo>
                    <a:pt x="61" y="640"/>
                  </a:lnTo>
                  <a:lnTo>
                    <a:pt x="48" y="627"/>
                  </a:lnTo>
                  <a:lnTo>
                    <a:pt x="36" y="613"/>
                  </a:lnTo>
                  <a:lnTo>
                    <a:pt x="26" y="597"/>
                  </a:lnTo>
                  <a:lnTo>
                    <a:pt x="18" y="579"/>
                  </a:lnTo>
                  <a:lnTo>
                    <a:pt x="11" y="560"/>
                  </a:lnTo>
                  <a:lnTo>
                    <a:pt x="5" y="537"/>
                  </a:lnTo>
                  <a:lnTo>
                    <a:pt x="2" y="513"/>
                  </a:lnTo>
                  <a:lnTo>
                    <a:pt x="0" y="485"/>
                  </a:lnTo>
                  <a:lnTo>
                    <a:pt x="0" y="470"/>
                  </a:lnTo>
                  <a:lnTo>
                    <a:pt x="0" y="470"/>
                  </a:lnTo>
                  <a:lnTo>
                    <a:pt x="2" y="447"/>
                  </a:lnTo>
                  <a:lnTo>
                    <a:pt x="5" y="424"/>
                  </a:lnTo>
                  <a:lnTo>
                    <a:pt x="10" y="404"/>
                  </a:lnTo>
                  <a:lnTo>
                    <a:pt x="17" y="385"/>
                  </a:lnTo>
                  <a:lnTo>
                    <a:pt x="26" y="367"/>
                  </a:lnTo>
                  <a:lnTo>
                    <a:pt x="30" y="359"/>
                  </a:lnTo>
                  <a:lnTo>
                    <a:pt x="36" y="351"/>
                  </a:lnTo>
                  <a:lnTo>
                    <a:pt x="43" y="344"/>
                  </a:lnTo>
                  <a:lnTo>
                    <a:pt x="50" y="337"/>
                  </a:lnTo>
                  <a:lnTo>
                    <a:pt x="58" y="330"/>
                  </a:lnTo>
                  <a:lnTo>
                    <a:pt x="66" y="323"/>
                  </a:lnTo>
                  <a:lnTo>
                    <a:pt x="84" y="312"/>
                  </a:lnTo>
                  <a:lnTo>
                    <a:pt x="105" y="303"/>
                  </a:lnTo>
                  <a:lnTo>
                    <a:pt x="129" y="293"/>
                  </a:lnTo>
                  <a:lnTo>
                    <a:pt x="155" y="287"/>
                  </a:lnTo>
                  <a:lnTo>
                    <a:pt x="185" y="282"/>
                  </a:lnTo>
                  <a:lnTo>
                    <a:pt x="217" y="277"/>
                  </a:lnTo>
                  <a:lnTo>
                    <a:pt x="253" y="275"/>
                  </a:lnTo>
                  <a:lnTo>
                    <a:pt x="292" y="275"/>
                  </a:lnTo>
                  <a:lnTo>
                    <a:pt x="381" y="275"/>
                  </a:lnTo>
                  <a:lnTo>
                    <a:pt x="381" y="227"/>
                  </a:lnTo>
                  <a:lnTo>
                    <a:pt x="381" y="227"/>
                  </a:lnTo>
                  <a:lnTo>
                    <a:pt x="381" y="209"/>
                  </a:lnTo>
                  <a:lnTo>
                    <a:pt x="379" y="191"/>
                  </a:lnTo>
                  <a:lnTo>
                    <a:pt x="378" y="176"/>
                  </a:lnTo>
                  <a:lnTo>
                    <a:pt x="374" y="163"/>
                  </a:lnTo>
                  <a:lnTo>
                    <a:pt x="370" y="150"/>
                  </a:lnTo>
                  <a:lnTo>
                    <a:pt x="365" y="139"/>
                  </a:lnTo>
                  <a:lnTo>
                    <a:pt x="360" y="129"/>
                  </a:lnTo>
                  <a:lnTo>
                    <a:pt x="351" y="120"/>
                  </a:lnTo>
                  <a:lnTo>
                    <a:pt x="343" y="113"/>
                  </a:lnTo>
                  <a:lnTo>
                    <a:pt x="334" y="107"/>
                  </a:lnTo>
                  <a:lnTo>
                    <a:pt x="324" y="102"/>
                  </a:lnTo>
                  <a:lnTo>
                    <a:pt x="312" y="97"/>
                  </a:lnTo>
                  <a:lnTo>
                    <a:pt x="299" y="94"/>
                  </a:lnTo>
                  <a:lnTo>
                    <a:pt x="285" y="92"/>
                  </a:lnTo>
                  <a:lnTo>
                    <a:pt x="269" y="90"/>
                  </a:lnTo>
                  <a:lnTo>
                    <a:pt x="252" y="90"/>
                  </a:lnTo>
                  <a:lnTo>
                    <a:pt x="252" y="90"/>
                  </a:lnTo>
                  <a:lnTo>
                    <a:pt x="197" y="92"/>
                  </a:lnTo>
                  <a:lnTo>
                    <a:pt x="148" y="93"/>
                  </a:lnTo>
                  <a:lnTo>
                    <a:pt x="106" y="96"/>
                  </a:lnTo>
                  <a:lnTo>
                    <a:pt x="67" y="100"/>
                  </a:lnTo>
                  <a:lnTo>
                    <a:pt x="67" y="100"/>
                  </a:lnTo>
                  <a:lnTo>
                    <a:pt x="61" y="100"/>
                  </a:lnTo>
                  <a:lnTo>
                    <a:pt x="61" y="100"/>
                  </a:lnTo>
                  <a:lnTo>
                    <a:pt x="53" y="100"/>
                  </a:lnTo>
                  <a:lnTo>
                    <a:pt x="50" y="98"/>
                  </a:lnTo>
                  <a:lnTo>
                    <a:pt x="46" y="96"/>
                  </a:lnTo>
                  <a:lnTo>
                    <a:pt x="44" y="94"/>
                  </a:lnTo>
                  <a:lnTo>
                    <a:pt x="42" y="90"/>
                  </a:lnTo>
                  <a:lnTo>
                    <a:pt x="39" y="86"/>
                  </a:lnTo>
                  <a:lnTo>
                    <a:pt x="39" y="80"/>
                  </a:lnTo>
                  <a:lnTo>
                    <a:pt x="39" y="38"/>
                  </a:lnTo>
                  <a:lnTo>
                    <a:pt x="39" y="38"/>
                  </a:lnTo>
                  <a:lnTo>
                    <a:pt x="39" y="33"/>
                  </a:lnTo>
                  <a:lnTo>
                    <a:pt x="41" y="30"/>
                  </a:lnTo>
                  <a:lnTo>
                    <a:pt x="43" y="26"/>
                  </a:lnTo>
                  <a:lnTo>
                    <a:pt x="46" y="23"/>
                  </a:lnTo>
                  <a:lnTo>
                    <a:pt x="50" y="20"/>
                  </a:lnTo>
                  <a:lnTo>
                    <a:pt x="54" y="18"/>
                  </a:lnTo>
                  <a:lnTo>
                    <a:pt x="65" y="16"/>
                  </a:lnTo>
                  <a:lnTo>
                    <a:pt x="65" y="16"/>
                  </a:lnTo>
                  <a:lnTo>
                    <a:pt x="104" y="9"/>
                  </a:lnTo>
                  <a:lnTo>
                    <a:pt x="146" y="4"/>
                  </a:lnTo>
                  <a:lnTo>
                    <a:pt x="195" y="1"/>
                  </a:lnTo>
                  <a:lnTo>
                    <a:pt x="252" y="0"/>
                  </a:lnTo>
                  <a:lnTo>
                    <a:pt x="252" y="0"/>
                  </a:lnTo>
                  <a:lnTo>
                    <a:pt x="283" y="1"/>
                  </a:lnTo>
                  <a:lnTo>
                    <a:pt x="310" y="3"/>
                  </a:lnTo>
                  <a:lnTo>
                    <a:pt x="337" y="9"/>
                  </a:lnTo>
                  <a:lnTo>
                    <a:pt x="360" y="15"/>
                  </a:lnTo>
                  <a:lnTo>
                    <a:pt x="381" y="24"/>
                  </a:lnTo>
                  <a:lnTo>
                    <a:pt x="401" y="34"/>
                  </a:lnTo>
                  <a:lnTo>
                    <a:pt x="418" y="46"/>
                  </a:lnTo>
                  <a:lnTo>
                    <a:pt x="433" y="59"/>
                  </a:lnTo>
                  <a:lnTo>
                    <a:pt x="446" y="76"/>
                  </a:lnTo>
                  <a:lnTo>
                    <a:pt x="457" y="93"/>
                  </a:lnTo>
                  <a:lnTo>
                    <a:pt x="466" y="111"/>
                  </a:lnTo>
                  <a:lnTo>
                    <a:pt x="474" y="131"/>
                  </a:lnTo>
                  <a:lnTo>
                    <a:pt x="480" y="152"/>
                  </a:lnTo>
                  <a:lnTo>
                    <a:pt x="485" y="176"/>
                  </a:lnTo>
                  <a:lnTo>
                    <a:pt x="487" y="201"/>
                  </a:lnTo>
                  <a:lnTo>
                    <a:pt x="488" y="227"/>
                  </a:lnTo>
                  <a:lnTo>
                    <a:pt x="488" y="648"/>
                  </a:lnTo>
                  <a:lnTo>
                    <a:pt x="488" y="648"/>
                  </a:lnTo>
                  <a:lnTo>
                    <a:pt x="487" y="652"/>
                  </a:lnTo>
                  <a:lnTo>
                    <a:pt x="486" y="657"/>
                  </a:lnTo>
                  <a:lnTo>
                    <a:pt x="483" y="662"/>
                  </a:lnTo>
                  <a:lnTo>
                    <a:pt x="480" y="665"/>
                  </a:lnTo>
                  <a:lnTo>
                    <a:pt x="477" y="667"/>
                  </a:lnTo>
                  <a:lnTo>
                    <a:pt x="473" y="670"/>
                  </a:lnTo>
                  <a:lnTo>
                    <a:pt x="468" y="672"/>
                  </a:lnTo>
                  <a:lnTo>
                    <a:pt x="463" y="672"/>
                  </a:lnTo>
                  <a:lnTo>
                    <a:pt x="463" y="672"/>
                  </a:lnTo>
                  <a:close/>
                  <a:moveTo>
                    <a:pt x="381" y="351"/>
                  </a:moveTo>
                  <a:lnTo>
                    <a:pt x="292" y="351"/>
                  </a:lnTo>
                  <a:lnTo>
                    <a:pt x="292" y="351"/>
                  </a:lnTo>
                  <a:lnTo>
                    <a:pt x="265" y="351"/>
                  </a:lnTo>
                  <a:lnTo>
                    <a:pt x="243" y="353"/>
                  </a:lnTo>
                  <a:lnTo>
                    <a:pt x="221" y="354"/>
                  </a:lnTo>
                  <a:lnTo>
                    <a:pt x="201" y="358"/>
                  </a:lnTo>
                  <a:lnTo>
                    <a:pt x="184" y="361"/>
                  </a:lnTo>
                  <a:lnTo>
                    <a:pt x="169" y="366"/>
                  </a:lnTo>
                  <a:lnTo>
                    <a:pt x="156" y="371"/>
                  </a:lnTo>
                  <a:lnTo>
                    <a:pt x="145" y="378"/>
                  </a:lnTo>
                  <a:lnTo>
                    <a:pt x="135" y="385"/>
                  </a:lnTo>
                  <a:lnTo>
                    <a:pt x="127" y="394"/>
                  </a:lnTo>
                  <a:lnTo>
                    <a:pt x="121" y="404"/>
                  </a:lnTo>
                  <a:lnTo>
                    <a:pt x="115" y="415"/>
                  </a:lnTo>
                  <a:lnTo>
                    <a:pt x="112" y="427"/>
                  </a:lnTo>
                  <a:lnTo>
                    <a:pt x="109" y="439"/>
                  </a:lnTo>
                  <a:lnTo>
                    <a:pt x="107" y="454"/>
                  </a:lnTo>
                  <a:lnTo>
                    <a:pt x="107" y="469"/>
                  </a:lnTo>
                  <a:lnTo>
                    <a:pt x="107" y="484"/>
                  </a:lnTo>
                  <a:lnTo>
                    <a:pt x="107" y="484"/>
                  </a:lnTo>
                  <a:lnTo>
                    <a:pt x="107" y="500"/>
                  </a:lnTo>
                  <a:lnTo>
                    <a:pt x="109" y="514"/>
                  </a:lnTo>
                  <a:lnTo>
                    <a:pt x="112" y="526"/>
                  </a:lnTo>
                  <a:lnTo>
                    <a:pt x="115" y="538"/>
                  </a:lnTo>
                  <a:lnTo>
                    <a:pt x="119" y="548"/>
                  </a:lnTo>
                  <a:lnTo>
                    <a:pt x="124" y="557"/>
                  </a:lnTo>
                  <a:lnTo>
                    <a:pt x="130" y="564"/>
                  </a:lnTo>
                  <a:lnTo>
                    <a:pt x="137" y="571"/>
                  </a:lnTo>
                  <a:lnTo>
                    <a:pt x="144" y="577"/>
                  </a:lnTo>
                  <a:lnTo>
                    <a:pt x="152" y="581"/>
                  </a:lnTo>
                  <a:lnTo>
                    <a:pt x="161" y="586"/>
                  </a:lnTo>
                  <a:lnTo>
                    <a:pt x="171" y="588"/>
                  </a:lnTo>
                  <a:lnTo>
                    <a:pt x="182" y="591"/>
                  </a:lnTo>
                  <a:lnTo>
                    <a:pt x="193" y="593"/>
                  </a:lnTo>
                  <a:lnTo>
                    <a:pt x="218" y="594"/>
                  </a:lnTo>
                  <a:lnTo>
                    <a:pt x="218" y="594"/>
                  </a:lnTo>
                  <a:lnTo>
                    <a:pt x="239" y="593"/>
                  </a:lnTo>
                  <a:lnTo>
                    <a:pt x="259" y="591"/>
                  </a:lnTo>
                  <a:lnTo>
                    <a:pt x="279" y="587"/>
                  </a:lnTo>
                  <a:lnTo>
                    <a:pt x="299" y="581"/>
                  </a:lnTo>
                  <a:lnTo>
                    <a:pt x="319" y="574"/>
                  </a:lnTo>
                  <a:lnTo>
                    <a:pt x="339" y="566"/>
                  </a:lnTo>
                  <a:lnTo>
                    <a:pt x="360" y="556"/>
                  </a:lnTo>
                  <a:lnTo>
                    <a:pt x="381" y="546"/>
                  </a:lnTo>
                  <a:lnTo>
                    <a:pt x="381" y="35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3" name="Freeform 185"/>
            <p:cNvSpPr>
              <a:spLocks/>
            </p:cNvSpPr>
            <p:nvPr/>
          </p:nvSpPr>
          <p:spPr bwMode="auto">
            <a:xfrm>
              <a:off x="5139180" y="4488174"/>
              <a:ext cx="80153" cy="163275"/>
            </a:xfrm>
            <a:custGeom>
              <a:avLst/>
              <a:gdLst>
                <a:gd name="T0" fmla="*/ 383 w 404"/>
                <a:gd name="T1" fmla="*/ 818 h 825"/>
                <a:gd name="T2" fmla="*/ 343 w 404"/>
                <a:gd name="T3" fmla="*/ 823 h 825"/>
                <a:gd name="T4" fmla="*/ 304 w 404"/>
                <a:gd name="T5" fmla="*/ 825 h 825"/>
                <a:gd name="T6" fmla="*/ 284 w 404"/>
                <a:gd name="T7" fmla="*/ 824 h 825"/>
                <a:gd name="T8" fmla="*/ 247 w 404"/>
                <a:gd name="T9" fmla="*/ 821 h 825"/>
                <a:gd name="T10" fmla="*/ 216 w 404"/>
                <a:gd name="T11" fmla="*/ 814 h 825"/>
                <a:gd name="T12" fmla="*/ 191 w 404"/>
                <a:gd name="T13" fmla="*/ 802 h 825"/>
                <a:gd name="T14" fmla="*/ 170 w 404"/>
                <a:gd name="T15" fmla="*/ 784 h 825"/>
                <a:gd name="T16" fmla="*/ 156 w 404"/>
                <a:gd name="T17" fmla="*/ 759 h 825"/>
                <a:gd name="T18" fmla="*/ 145 w 404"/>
                <a:gd name="T19" fmla="*/ 727 h 825"/>
                <a:gd name="T20" fmla="*/ 141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4 w 404"/>
                <a:gd name="T55" fmla="*/ 0 h 825"/>
                <a:gd name="T56" fmla="*/ 228 w 404"/>
                <a:gd name="T57" fmla="*/ 0 h 825"/>
                <a:gd name="T58" fmla="*/ 235 w 404"/>
                <a:gd name="T59" fmla="*/ 2 h 825"/>
                <a:gd name="T60" fmla="*/ 240 w 404"/>
                <a:gd name="T61" fmla="*/ 6 h 825"/>
                <a:gd name="T62" fmla="*/ 244 w 404"/>
                <a:gd name="T63" fmla="*/ 12 h 825"/>
                <a:gd name="T64" fmla="*/ 246 w 404"/>
                <a:gd name="T65" fmla="*/ 20 h 825"/>
                <a:gd name="T66" fmla="*/ 376 w 404"/>
                <a:gd name="T67" fmla="*/ 152 h 825"/>
                <a:gd name="T68" fmla="*/ 382 w 404"/>
                <a:gd name="T69" fmla="*/ 153 h 825"/>
                <a:gd name="T70" fmla="*/ 390 w 404"/>
                <a:gd name="T71" fmla="*/ 156 h 825"/>
                <a:gd name="T72" fmla="*/ 396 w 404"/>
                <a:gd name="T73" fmla="*/ 163 h 825"/>
                <a:gd name="T74" fmla="*/ 400 w 404"/>
                <a:gd name="T75" fmla="*/ 171 h 825"/>
                <a:gd name="T76" fmla="*/ 400 w 404"/>
                <a:gd name="T77" fmla="*/ 217 h 825"/>
                <a:gd name="T78" fmla="*/ 400 w 404"/>
                <a:gd name="T79" fmla="*/ 222 h 825"/>
                <a:gd name="T80" fmla="*/ 396 w 404"/>
                <a:gd name="T81" fmla="*/ 231 h 825"/>
                <a:gd name="T82" fmla="*/ 390 w 404"/>
                <a:gd name="T83" fmla="*/ 238 h 825"/>
                <a:gd name="T84" fmla="*/ 382 w 404"/>
                <a:gd name="T85" fmla="*/ 241 h 825"/>
                <a:gd name="T86" fmla="*/ 246 w 404"/>
                <a:gd name="T87" fmla="*/ 241 h 825"/>
                <a:gd name="T88" fmla="*/ 246 w 404"/>
                <a:gd name="T89" fmla="*/ 662 h 825"/>
                <a:gd name="T90" fmla="*/ 250 w 404"/>
                <a:gd name="T91" fmla="*/ 702 h 825"/>
                <a:gd name="T92" fmla="*/ 254 w 404"/>
                <a:gd name="T93" fmla="*/ 716 h 825"/>
                <a:gd name="T94" fmla="*/ 260 w 404"/>
                <a:gd name="T95" fmla="*/ 725 h 825"/>
                <a:gd name="T96" fmla="*/ 269 w 404"/>
                <a:gd name="T97" fmla="*/ 732 h 825"/>
                <a:gd name="T98" fmla="*/ 281 w 404"/>
                <a:gd name="T99" fmla="*/ 737 h 825"/>
                <a:gd name="T100" fmla="*/ 310 w 404"/>
                <a:gd name="T101" fmla="*/ 739 h 825"/>
                <a:gd name="T102" fmla="*/ 378 w 404"/>
                <a:gd name="T103" fmla="*/ 739 h 825"/>
                <a:gd name="T104" fmla="*/ 394 w 404"/>
                <a:gd name="T105" fmla="*/ 741 h 825"/>
                <a:gd name="T106" fmla="*/ 400 w 404"/>
                <a:gd name="T107" fmla="*/ 745 h 825"/>
                <a:gd name="T108" fmla="*/ 403 w 404"/>
                <a:gd name="T109" fmla="*/ 752 h 825"/>
                <a:gd name="T110" fmla="*/ 404 w 404"/>
                <a:gd name="T111" fmla="*/ 798 h 825"/>
                <a:gd name="T112" fmla="*/ 402 w 404"/>
                <a:gd name="T113" fmla="*/ 806 h 825"/>
                <a:gd name="T114" fmla="*/ 399 w 404"/>
                <a:gd name="T115" fmla="*/ 811 h 825"/>
                <a:gd name="T116" fmla="*/ 392 w 404"/>
                <a:gd name="T117" fmla="*/ 816 h 825"/>
                <a:gd name="T118" fmla="*/ 383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3" y="818"/>
                  </a:moveTo>
                  <a:lnTo>
                    <a:pt x="383" y="818"/>
                  </a:lnTo>
                  <a:lnTo>
                    <a:pt x="363" y="821"/>
                  </a:lnTo>
                  <a:lnTo>
                    <a:pt x="343" y="823"/>
                  </a:lnTo>
                  <a:lnTo>
                    <a:pt x="322" y="824"/>
                  </a:lnTo>
                  <a:lnTo>
                    <a:pt x="304" y="825"/>
                  </a:lnTo>
                  <a:lnTo>
                    <a:pt x="304" y="825"/>
                  </a:lnTo>
                  <a:lnTo>
                    <a:pt x="284" y="824"/>
                  </a:lnTo>
                  <a:lnTo>
                    <a:pt x="265" y="823"/>
                  </a:lnTo>
                  <a:lnTo>
                    <a:pt x="247" y="821"/>
                  </a:lnTo>
                  <a:lnTo>
                    <a:pt x="231" y="818"/>
                  </a:lnTo>
                  <a:lnTo>
                    <a:pt x="216" y="814"/>
                  </a:lnTo>
                  <a:lnTo>
                    <a:pt x="203" y="808"/>
                  </a:lnTo>
                  <a:lnTo>
                    <a:pt x="191" y="802"/>
                  </a:lnTo>
                  <a:lnTo>
                    <a:pt x="180" y="793"/>
                  </a:lnTo>
                  <a:lnTo>
                    <a:pt x="170" y="784"/>
                  </a:lnTo>
                  <a:lnTo>
                    <a:pt x="162" y="772"/>
                  </a:lnTo>
                  <a:lnTo>
                    <a:pt x="156" y="759"/>
                  </a:lnTo>
                  <a:lnTo>
                    <a:pt x="150" y="744"/>
                  </a:lnTo>
                  <a:lnTo>
                    <a:pt x="145" y="727"/>
                  </a:lnTo>
                  <a:lnTo>
                    <a:pt x="142" y="708"/>
                  </a:lnTo>
                  <a:lnTo>
                    <a:pt x="141" y="686"/>
                  </a:lnTo>
                  <a:lnTo>
                    <a:pt x="140" y="662"/>
                  </a:lnTo>
                  <a:lnTo>
                    <a:pt x="140" y="241"/>
                  </a:lnTo>
                  <a:lnTo>
                    <a:pt x="23" y="229"/>
                  </a:lnTo>
                  <a:lnTo>
                    <a:pt x="23" y="229"/>
                  </a:lnTo>
                  <a:lnTo>
                    <a:pt x="13" y="226"/>
                  </a:lnTo>
                  <a:lnTo>
                    <a:pt x="9" y="224"/>
                  </a:lnTo>
                  <a:lnTo>
                    <a:pt x="6" y="222"/>
                  </a:lnTo>
                  <a:lnTo>
                    <a:pt x="3" y="218"/>
                  </a:lnTo>
                  <a:lnTo>
                    <a:pt x="1" y="215"/>
                  </a:lnTo>
                  <a:lnTo>
                    <a:pt x="0" y="212"/>
                  </a:lnTo>
                  <a:lnTo>
                    <a:pt x="0" y="207"/>
                  </a:lnTo>
                  <a:lnTo>
                    <a:pt x="0" y="174"/>
                  </a:lnTo>
                  <a:lnTo>
                    <a:pt x="0" y="174"/>
                  </a:lnTo>
                  <a:lnTo>
                    <a:pt x="0" y="169"/>
                  </a:lnTo>
                  <a:lnTo>
                    <a:pt x="1" y="164"/>
                  </a:lnTo>
                  <a:lnTo>
                    <a:pt x="3" y="161"/>
                  </a:lnTo>
                  <a:lnTo>
                    <a:pt x="6" y="158"/>
                  </a:lnTo>
                  <a:lnTo>
                    <a:pt x="9" y="155"/>
                  </a:lnTo>
                  <a:lnTo>
                    <a:pt x="13"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4" y="0"/>
                  </a:lnTo>
                  <a:lnTo>
                    <a:pt x="224" y="0"/>
                  </a:lnTo>
                  <a:lnTo>
                    <a:pt x="228" y="0"/>
                  </a:lnTo>
                  <a:lnTo>
                    <a:pt x="228" y="0"/>
                  </a:lnTo>
                  <a:lnTo>
                    <a:pt x="231" y="0"/>
                  </a:lnTo>
                  <a:lnTo>
                    <a:pt x="235" y="2"/>
                  </a:lnTo>
                  <a:lnTo>
                    <a:pt x="238" y="4"/>
                  </a:lnTo>
                  <a:lnTo>
                    <a:pt x="240" y="6"/>
                  </a:lnTo>
                  <a:lnTo>
                    <a:pt x="243" y="8"/>
                  </a:lnTo>
                  <a:lnTo>
                    <a:pt x="244" y="12"/>
                  </a:lnTo>
                  <a:lnTo>
                    <a:pt x="245" y="17"/>
                  </a:lnTo>
                  <a:lnTo>
                    <a:pt x="246" y="20"/>
                  </a:lnTo>
                  <a:lnTo>
                    <a:pt x="246" y="152"/>
                  </a:lnTo>
                  <a:lnTo>
                    <a:pt x="376" y="152"/>
                  </a:lnTo>
                  <a:lnTo>
                    <a:pt x="376" y="152"/>
                  </a:lnTo>
                  <a:lnTo>
                    <a:pt x="382" y="153"/>
                  </a:lnTo>
                  <a:lnTo>
                    <a:pt x="385" y="154"/>
                  </a:lnTo>
                  <a:lnTo>
                    <a:pt x="390" y="156"/>
                  </a:lnTo>
                  <a:lnTo>
                    <a:pt x="393" y="159"/>
                  </a:lnTo>
                  <a:lnTo>
                    <a:pt x="396" y="163"/>
                  </a:lnTo>
                  <a:lnTo>
                    <a:pt x="399" y="167"/>
                  </a:lnTo>
                  <a:lnTo>
                    <a:pt x="400" y="171"/>
                  </a:lnTo>
                  <a:lnTo>
                    <a:pt x="400" y="176"/>
                  </a:lnTo>
                  <a:lnTo>
                    <a:pt x="400" y="217"/>
                  </a:lnTo>
                  <a:lnTo>
                    <a:pt x="400" y="217"/>
                  </a:lnTo>
                  <a:lnTo>
                    <a:pt x="400" y="222"/>
                  </a:lnTo>
                  <a:lnTo>
                    <a:pt x="399" y="226"/>
                  </a:lnTo>
                  <a:lnTo>
                    <a:pt x="396" y="231"/>
                  </a:lnTo>
                  <a:lnTo>
                    <a:pt x="393" y="234"/>
                  </a:lnTo>
                  <a:lnTo>
                    <a:pt x="390" y="238"/>
                  </a:lnTo>
                  <a:lnTo>
                    <a:pt x="385" y="239"/>
                  </a:lnTo>
                  <a:lnTo>
                    <a:pt x="382" y="241"/>
                  </a:lnTo>
                  <a:lnTo>
                    <a:pt x="376" y="241"/>
                  </a:lnTo>
                  <a:lnTo>
                    <a:pt x="246" y="241"/>
                  </a:lnTo>
                  <a:lnTo>
                    <a:pt x="246" y="662"/>
                  </a:lnTo>
                  <a:lnTo>
                    <a:pt x="246" y="662"/>
                  </a:lnTo>
                  <a:lnTo>
                    <a:pt x="246" y="685"/>
                  </a:lnTo>
                  <a:lnTo>
                    <a:pt x="250" y="702"/>
                  </a:lnTo>
                  <a:lnTo>
                    <a:pt x="251" y="709"/>
                  </a:lnTo>
                  <a:lnTo>
                    <a:pt x="254" y="716"/>
                  </a:lnTo>
                  <a:lnTo>
                    <a:pt x="257" y="721"/>
                  </a:lnTo>
                  <a:lnTo>
                    <a:pt x="260" y="725"/>
                  </a:lnTo>
                  <a:lnTo>
                    <a:pt x="265" y="729"/>
                  </a:lnTo>
                  <a:lnTo>
                    <a:pt x="269" y="732"/>
                  </a:lnTo>
                  <a:lnTo>
                    <a:pt x="275" y="735"/>
                  </a:lnTo>
                  <a:lnTo>
                    <a:pt x="281" y="737"/>
                  </a:lnTo>
                  <a:lnTo>
                    <a:pt x="294" y="738"/>
                  </a:lnTo>
                  <a:lnTo>
                    <a:pt x="310" y="739"/>
                  </a:lnTo>
                  <a:lnTo>
                    <a:pt x="378" y="739"/>
                  </a:lnTo>
                  <a:lnTo>
                    <a:pt x="378" y="739"/>
                  </a:lnTo>
                  <a:lnTo>
                    <a:pt x="390" y="740"/>
                  </a:lnTo>
                  <a:lnTo>
                    <a:pt x="394" y="741"/>
                  </a:lnTo>
                  <a:lnTo>
                    <a:pt x="398" y="743"/>
                  </a:lnTo>
                  <a:lnTo>
                    <a:pt x="400" y="745"/>
                  </a:lnTo>
                  <a:lnTo>
                    <a:pt x="402" y="748"/>
                  </a:lnTo>
                  <a:lnTo>
                    <a:pt x="403" y="752"/>
                  </a:lnTo>
                  <a:lnTo>
                    <a:pt x="404" y="755"/>
                  </a:lnTo>
                  <a:lnTo>
                    <a:pt x="404" y="798"/>
                  </a:lnTo>
                  <a:lnTo>
                    <a:pt x="404" y="798"/>
                  </a:lnTo>
                  <a:lnTo>
                    <a:pt x="402" y="806"/>
                  </a:lnTo>
                  <a:lnTo>
                    <a:pt x="401" y="809"/>
                  </a:lnTo>
                  <a:lnTo>
                    <a:pt x="399" y="811"/>
                  </a:lnTo>
                  <a:lnTo>
                    <a:pt x="396" y="814"/>
                  </a:lnTo>
                  <a:lnTo>
                    <a:pt x="392" y="816"/>
                  </a:lnTo>
                  <a:lnTo>
                    <a:pt x="383" y="818"/>
                  </a:lnTo>
                  <a:lnTo>
                    <a:pt x="383"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4" name="Freeform 186"/>
            <p:cNvSpPr>
              <a:spLocks noEditPoints="1"/>
            </p:cNvSpPr>
            <p:nvPr/>
          </p:nvSpPr>
          <p:spPr bwMode="auto">
            <a:xfrm>
              <a:off x="5237145" y="4516673"/>
              <a:ext cx="105684" cy="134776"/>
            </a:xfrm>
            <a:custGeom>
              <a:avLst/>
              <a:gdLst>
                <a:gd name="T0" fmla="*/ 107 w 534"/>
                <a:gd name="T1" fmla="*/ 391 h 681"/>
                <a:gd name="T2" fmla="*/ 109 w 534"/>
                <a:gd name="T3" fmla="*/ 440 h 681"/>
                <a:gd name="T4" fmla="*/ 123 w 534"/>
                <a:gd name="T5" fmla="*/ 500 h 681"/>
                <a:gd name="T6" fmla="*/ 149 w 534"/>
                <a:gd name="T7" fmla="*/ 544 h 681"/>
                <a:gd name="T8" fmla="*/ 186 w 534"/>
                <a:gd name="T9" fmla="*/ 571 h 681"/>
                <a:gd name="T10" fmla="*/ 235 w 534"/>
                <a:gd name="T11" fmla="*/ 585 h 681"/>
                <a:gd name="T12" fmla="*/ 274 w 534"/>
                <a:gd name="T13" fmla="*/ 587 h 681"/>
                <a:gd name="T14" fmla="*/ 443 w 534"/>
                <a:gd name="T15" fmla="*/ 580 h 681"/>
                <a:gd name="T16" fmla="*/ 495 w 534"/>
                <a:gd name="T17" fmla="*/ 574 h 681"/>
                <a:gd name="T18" fmla="*/ 509 w 534"/>
                <a:gd name="T19" fmla="*/ 578 h 681"/>
                <a:gd name="T20" fmla="*/ 514 w 534"/>
                <a:gd name="T21" fmla="*/ 587 h 681"/>
                <a:gd name="T22" fmla="*/ 515 w 534"/>
                <a:gd name="T23" fmla="*/ 632 h 681"/>
                <a:gd name="T24" fmla="*/ 510 w 534"/>
                <a:gd name="T25" fmla="*/ 650 h 681"/>
                <a:gd name="T26" fmla="*/ 497 w 534"/>
                <a:gd name="T27" fmla="*/ 658 h 681"/>
                <a:gd name="T28" fmla="*/ 439 w 534"/>
                <a:gd name="T29" fmla="*/ 669 h 681"/>
                <a:gd name="T30" fmla="*/ 333 w 534"/>
                <a:gd name="T31" fmla="*/ 679 h 681"/>
                <a:gd name="T32" fmla="*/ 274 w 534"/>
                <a:gd name="T33" fmla="*/ 681 h 681"/>
                <a:gd name="T34" fmla="*/ 197 w 534"/>
                <a:gd name="T35" fmla="*/ 673 h 681"/>
                <a:gd name="T36" fmla="*/ 127 w 534"/>
                <a:gd name="T37" fmla="*/ 648 h 681"/>
                <a:gd name="T38" fmla="*/ 95 w 534"/>
                <a:gd name="T39" fmla="*/ 628 h 681"/>
                <a:gd name="T40" fmla="*/ 66 w 534"/>
                <a:gd name="T41" fmla="*/ 602 h 681"/>
                <a:gd name="T42" fmla="*/ 44 w 534"/>
                <a:gd name="T43" fmla="*/ 570 h 681"/>
                <a:gd name="T44" fmla="*/ 24 w 534"/>
                <a:gd name="T45" fmla="*/ 531 h 681"/>
                <a:gd name="T46" fmla="*/ 10 w 534"/>
                <a:gd name="T47" fmla="*/ 485 h 681"/>
                <a:gd name="T48" fmla="*/ 2 w 534"/>
                <a:gd name="T49" fmla="*/ 431 h 681"/>
                <a:gd name="T50" fmla="*/ 0 w 534"/>
                <a:gd name="T51" fmla="*/ 282 h 681"/>
                <a:gd name="T52" fmla="*/ 5 w 534"/>
                <a:gd name="T53" fmla="*/ 220 h 681"/>
                <a:gd name="T54" fmla="*/ 27 w 534"/>
                <a:gd name="T55" fmla="*/ 140 h 681"/>
                <a:gd name="T56" fmla="*/ 54 w 534"/>
                <a:gd name="T57" fmla="*/ 96 h 681"/>
                <a:gd name="T58" fmla="*/ 78 w 534"/>
                <a:gd name="T59" fmla="*/ 68 h 681"/>
                <a:gd name="T60" fmla="*/ 108 w 534"/>
                <a:gd name="T61" fmla="*/ 43 h 681"/>
                <a:gd name="T62" fmla="*/ 141 w 534"/>
                <a:gd name="T63" fmla="*/ 25 h 681"/>
                <a:gd name="T64" fmla="*/ 180 w 534"/>
                <a:gd name="T65" fmla="*/ 11 h 681"/>
                <a:gd name="T66" fmla="*/ 237 w 534"/>
                <a:gd name="T67" fmla="*/ 1 h 681"/>
                <a:gd name="T68" fmla="*/ 300 w 534"/>
                <a:gd name="T69" fmla="*/ 1 h 681"/>
                <a:gd name="T70" fmla="*/ 359 w 534"/>
                <a:gd name="T71" fmla="*/ 11 h 681"/>
                <a:gd name="T72" fmla="*/ 397 w 534"/>
                <a:gd name="T73" fmla="*/ 25 h 681"/>
                <a:gd name="T74" fmla="*/ 430 w 534"/>
                <a:gd name="T75" fmla="*/ 43 h 681"/>
                <a:gd name="T76" fmla="*/ 459 w 534"/>
                <a:gd name="T77" fmla="*/ 68 h 681"/>
                <a:gd name="T78" fmla="*/ 483 w 534"/>
                <a:gd name="T79" fmla="*/ 96 h 681"/>
                <a:gd name="T80" fmla="*/ 508 w 534"/>
                <a:gd name="T81" fmla="*/ 141 h 681"/>
                <a:gd name="T82" fmla="*/ 530 w 534"/>
                <a:gd name="T83" fmla="*/ 221 h 681"/>
                <a:gd name="T84" fmla="*/ 534 w 534"/>
                <a:gd name="T85" fmla="*/ 347 h 681"/>
                <a:gd name="T86" fmla="*/ 532 w 534"/>
                <a:gd name="T87" fmla="*/ 358 h 681"/>
                <a:gd name="T88" fmla="*/ 524 w 534"/>
                <a:gd name="T89" fmla="*/ 369 h 681"/>
                <a:gd name="T90" fmla="*/ 512 w 534"/>
                <a:gd name="T91" fmla="*/ 374 h 681"/>
                <a:gd name="T92" fmla="*/ 427 w 534"/>
                <a:gd name="T93" fmla="*/ 282 h 681"/>
                <a:gd name="T94" fmla="*/ 421 w 534"/>
                <a:gd name="T95" fmla="*/ 214 h 681"/>
                <a:gd name="T96" fmla="*/ 405 w 534"/>
                <a:gd name="T97" fmla="*/ 163 h 681"/>
                <a:gd name="T98" fmla="*/ 377 w 534"/>
                <a:gd name="T99" fmla="*/ 126 h 681"/>
                <a:gd name="T100" fmla="*/ 338 w 534"/>
                <a:gd name="T101" fmla="*/ 103 h 681"/>
                <a:gd name="T102" fmla="*/ 288 w 534"/>
                <a:gd name="T103" fmla="*/ 94 h 681"/>
                <a:gd name="T104" fmla="*/ 250 w 534"/>
                <a:gd name="T105" fmla="*/ 94 h 681"/>
                <a:gd name="T106" fmla="*/ 200 w 534"/>
                <a:gd name="T107" fmla="*/ 104 h 681"/>
                <a:gd name="T108" fmla="*/ 159 w 534"/>
                <a:gd name="T109" fmla="*/ 127 h 681"/>
                <a:gd name="T110" fmla="*/ 131 w 534"/>
                <a:gd name="T111" fmla="*/ 165 h 681"/>
                <a:gd name="T112" fmla="*/ 112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2" y="374"/>
                  </a:moveTo>
                  <a:lnTo>
                    <a:pt x="107" y="374"/>
                  </a:lnTo>
                  <a:lnTo>
                    <a:pt x="107" y="391"/>
                  </a:lnTo>
                  <a:lnTo>
                    <a:pt x="107" y="391"/>
                  </a:lnTo>
                  <a:lnTo>
                    <a:pt x="108" y="416"/>
                  </a:lnTo>
                  <a:lnTo>
                    <a:pt x="109" y="440"/>
                  </a:lnTo>
                  <a:lnTo>
                    <a:pt x="112" y="462"/>
                  </a:lnTo>
                  <a:lnTo>
                    <a:pt x="117" y="483"/>
                  </a:lnTo>
                  <a:lnTo>
                    <a:pt x="123" y="500"/>
                  </a:lnTo>
                  <a:lnTo>
                    <a:pt x="131" y="516"/>
                  </a:lnTo>
                  <a:lnTo>
                    <a:pt x="139" y="531"/>
                  </a:lnTo>
                  <a:lnTo>
                    <a:pt x="149" y="544"/>
                  </a:lnTo>
                  <a:lnTo>
                    <a:pt x="161" y="554"/>
                  </a:lnTo>
                  <a:lnTo>
                    <a:pt x="172" y="563"/>
                  </a:lnTo>
                  <a:lnTo>
                    <a:pt x="186" y="571"/>
                  </a:lnTo>
                  <a:lnTo>
                    <a:pt x="202" y="577"/>
                  </a:lnTo>
                  <a:lnTo>
                    <a:pt x="218" y="581"/>
                  </a:lnTo>
                  <a:lnTo>
                    <a:pt x="235" y="585"/>
                  </a:lnTo>
                  <a:lnTo>
                    <a:pt x="255" y="587"/>
                  </a:lnTo>
                  <a:lnTo>
                    <a:pt x="274" y="587"/>
                  </a:lnTo>
                  <a:lnTo>
                    <a:pt x="274" y="587"/>
                  </a:lnTo>
                  <a:lnTo>
                    <a:pt x="330" y="587"/>
                  </a:lnTo>
                  <a:lnTo>
                    <a:pt x="388" y="584"/>
                  </a:lnTo>
                  <a:lnTo>
                    <a:pt x="443" y="580"/>
                  </a:lnTo>
                  <a:lnTo>
                    <a:pt x="490" y="574"/>
                  </a:lnTo>
                  <a:lnTo>
                    <a:pt x="490" y="574"/>
                  </a:lnTo>
                  <a:lnTo>
                    <a:pt x="495" y="574"/>
                  </a:lnTo>
                  <a:lnTo>
                    <a:pt x="495" y="574"/>
                  </a:lnTo>
                  <a:lnTo>
                    <a:pt x="502" y="576"/>
                  </a:lnTo>
                  <a:lnTo>
                    <a:pt x="509" y="578"/>
                  </a:lnTo>
                  <a:lnTo>
                    <a:pt x="512" y="580"/>
                  </a:lnTo>
                  <a:lnTo>
                    <a:pt x="513" y="584"/>
                  </a:lnTo>
                  <a:lnTo>
                    <a:pt x="514" y="587"/>
                  </a:lnTo>
                  <a:lnTo>
                    <a:pt x="515" y="592"/>
                  </a:lnTo>
                  <a:lnTo>
                    <a:pt x="515" y="632"/>
                  </a:lnTo>
                  <a:lnTo>
                    <a:pt x="515" y="632"/>
                  </a:lnTo>
                  <a:lnTo>
                    <a:pt x="514" y="642"/>
                  </a:lnTo>
                  <a:lnTo>
                    <a:pt x="513" y="647"/>
                  </a:lnTo>
                  <a:lnTo>
                    <a:pt x="510" y="650"/>
                  </a:lnTo>
                  <a:lnTo>
                    <a:pt x="507" y="654"/>
                  </a:lnTo>
                  <a:lnTo>
                    <a:pt x="502" y="656"/>
                  </a:lnTo>
                  <a:lnTo>
                    <a:pt x="497" y="658"/>
                  </a:lnTo>
                  <a:lnTo>
                    <a:pt x="491" y="661"/>
                  </a:lnTo>
                  <a:lnTo>
                    <a:pt x="491" y="661"/>
                  </a:lnTo>
                  <a:lnTo>
                    <a:pt x="439" y="669"/>
                  </a:lnTo>
                  <a:lnTo>
                    <a:pt x="386" y="675"/>
                  </a:lnTo>
                  <a:lnTo>
                    <a:pt x="360" y="678"/>
                  </a:lnTo>
                  <a:lnTo>
                    <a:pt x="333" y="679"/>
                  </a:lnTo>
                  <a:lnTo>
                    <a:pt x="304" y="680"/>
                  </a:lnTo>
                  <a:lnTo>
                    <a:pt x="274" y="681"/>
                  </a:lnTo>
                  <a:lnTo>
                    <a:pt x="274" y="681"/>
                  </a:lnTo>
                  <a:lnTo>
                    <a:pt x="249" y="680"/>
                  </a:lnTo>
                  <a:lnTo>
                    <a:pt x="222" y="678"/>
                  </a:lnTo>
                  <a:lnTo>
                    <a:pt x="197" y="673"/>
                  </a:lnTo>
                  <a:lnTo>
                    <a:pt x="173" y="667"/>
                  </a:lnTo>
                  <a:lnTo>
                    <a:pt x="149" y="658"/>
                  </a:lnTo>
                  <a:lnTo>
                    <a:pt x="127" y="648"/>
                  </a:lnTo>
                  <a:lnTo>
                    <a:pt x="116" y="642"/>
                  </a:lnTo>
                  <a:lnTo>
                    <a:pt x="105" y="635"/>
                  </a:lnTo>
                  <a:lnTo>
                    <a:pt x="95" y="628"/>
                  </a:lnTo>
                  <a:lnTo>
                    <a:pt x="85" y="620"/>
                  </a:lnTo>
                  <a:lnTo>
                    <a:pt x="76" y="611"/>
                  </a:lnTo>
                  <a:lnTo>
                    <a:pt x="66" y="602"/>
                  </a:lnTo>
                  <a:lnTo>
                    <a:pt x="58" y="592"/>
                  </a:lnTo>
                  <a:lnTo>
                    <a:pt x="50" y="581"/>
                  </a:lnTo>
                  <a:lnTo>
                    <a:pt x="44" y="570"/>
                  </a:lnTo>
                  <a:lnTo>
                    <a:pt x="35" y="557"/>
                  </a:lnTo>
                  <a:lnTo>
                    <a:pt x="30" y="545"/>
                  </a:lnTo>
                  <a:lnTo>
                    <a:pt x="24" y="531"/>
                  </a:lnTo>
                  <a:lnTo>
                    <a:pt x="18" y="516"/>
                  </a:lnTo>
                  <a:lnTo>
                    <a:pt x="14" y="501"/>
                  </a:lnTo>
                  <a:lnTo>
                    <a:pt x="10" y="485"/>
                  </a:lnTo>
                  <a:lnTo>
                    <a:pt x="7" y="468"/>
                  </a:lnTo>
                  <a:lnTo>
                    <a:pt x="3" y="449"/>
                  </a:lnTo>
                  <a:lnTo>
                    <a:pt x="2" y="431"/>
                  </a:lnTo>
                  <a:lnTo>
                    <a:pt x="1" y="412"/>
                  </a:lnTo>
                  <a:lnTo>
                    <a:pt x="0" y="391"/>
                  </a:lnTo>
                  <a:lnTo>
                    <a:pt x="0" y="282"/>
                  </a:lnTo>
                  <a:lnTo>
                    <a:pt x="0" y="282"/>
                  </a:lnTo>
                  <a:lnTo>
                    <a:pt x="1" y="251"/>
                  </a:lnTo>
                  <a:lnTo>
                    <a:pt x="5" y="220"/>
                  </a:lnTo>
                  <a:lnTo>
                    <a:pt x="10" y="193"/>
                  </a:lnTo>
                  <a:lnTo>
                    <a:pt x="18" y="165"/>
                  </a:lnTo>
                  <a:lnTo>
                    <a:pt x="27" y="140"/>
                  </a:lnTo>
                  <a:lnTo>
                    <a:pt x="40" y="117"/>
                  </a:lnTo>
                  <a:lnTo>
                    <a:pt x="46" y="107"/>
                  </a:lnTo>
                  <a:lnTo>
                    <a:pt x="54" y="96"/>
                  </a:lnTo>
                  <a:lnTo>
                    <a:pt x="62" y="86"/>
                  </a:lnTo>
                  <a:lnTo>
                    <a:pt x="70" y="77"/>
                  </a:lnTo>
                  <a:lnTo>
                    <a:pt x="78" y="68"/>
                  </a:lnTo>
                  <a:lnTo>
                    <a:pt x="88" y="58"/>
                  </a:lnTo>
                  <a:lnTo>
                    <a:pt x="97" y="51"/>
                  </a:lnTo>
                  <a:lnTo>
                    <a:pt x="108" y="43"/>
                  </a:lnTo>
                  <a:lnTo>
                    <a:pt x="118" y="37"/>
                  </a:lnTo>
                  <a:lnTo>
                    <a:pt x="130" y="31"/>
                  </a:lnTo>
                  <a:lnTo>
                    <a:pt x="141" y="25"/>
                  </a:lnTo>
                  <a:lnTo>
                    <a:pt x="154" y="19"/>
                  </a:lnTo>
                  <a:lnTo>
                    <a:pt x="166" y="15"/>
                  </a:lnTo>
                  <a:lnTo>
                    <a:pt x="180" y="11"/>
                  </a:lnTo>
                  <a:lnTo>
                    <a:pt x="194" y="8"/>
                  </a:lnTo>
                  <a:lnTo>
                    <a:pt x="208" y="4"/>
                  </a:lnTo>
                  <a:lnTo>
                    <a:pt x="237" y="1"/>
                  </a:lnTo>
                  <a:lnTo>
                    <a:pt x="268" y="0"/>
                  </a:lnTo>
                  <a:lnTo>
                    <a:pt x="268" y="0"/>
                  </a:lnTo>
                  <a:lnTo>
                    <a:pt x="300" y="1"/>
                  </a:lnTo>
                  <a:lnTo>
                    <a:pt x="330" y="4"/>
                  </a:lnTo>
                  <a:lnTo>
                    <a:pt x="345" y="8"/>
                  </a:lnTo>
                  <a:lnTo>
                    <a:pt x="359" y="11"/>
                  </a:lnTo>
                  <a:lnTo>
                    <a:pt x="372" y="15"/>
                  </a:lnTo>
                  <a:lnTo>
                    <a:pt x="384" y="19"/>
                  </a:lnTo>
                  <a:lnTo>
                    <a:pt x="397" y="25"/>
                  </a:lnTo>
                  <a:lnTo>
                    <a:pt x="408" y="31"/>
                  </a:lnTo>
                  <a:lnTo>
                    <a:pt x="420" y="37"/>
                  </a:lnTo>
                  <a:lnTo>
                    <a:pt x="430" y="43"/>
                  </a:lnTo>
                  <a:lnTo>
                    <a:pt x="440" y="51"/>
                  </a:lnTo>
                  <a:lnTo>
                    <a:pt x="450" y="59"/>
                  </a:lnTo>
                  <a:lnTo>
                    <a:pt x="459" y="68"/>
                  </a:lnTo>
                  <a:lnTo>
                    <a:pt x="467" y="77"/>
                  </a:lnTo>
                  <a:lnTo>
                    <a:pt x="475" y="86"/>
                  </a:lnTo>
                  <a:lnTo>
                    <a:pt x="483" y="96"/>
                  </a:lnTo>
                  <a:lnTo>
                    <a:pt x="490" y="107"/>
                  </a:lnTo>
                  <a:lnTo>
                    <a:pt x="497" y="118"/>
                  </a:lnTo>
                  <a:lnTo>
                    <a:pt x="508" y="141"/>
                  </a:lnTo>
                  <a:lnTo>
                    <a:pt x="517" y="166"/>
                  </a:lnTo>
                  <a:lnTo>
                    <a:pt x="524" y="193"/>
                  </a:lnTo>
                  <a:lnTo>
                    <a:pt x="530" y="221"/>
                  </a:lnTo>
                  <a:lnTo>
                    <a:pt x="533" y="251"/>
                  </a:lnTo>
                  <a:lnTo>
                    <a:pt x="534" y="282"/>
                  </a:lnTo>
                  <a:lnTo>
                    <a:pt x="534" y="347"/>
                  </a:lnTo>
                  <a:lnTo>
                    <a:pt x="534" y="347"/>
                  </a:lnTo>
                  <a:lnTo>
                    <a:pt x="533" y="353"/>
                  </a:lnTo>
                  <a:lnTo>
                    <a:pt x="532" y="358"/>
                  </a:lnTo>
                  <a:lnTo>
                    <a:pt x="531" y="362"/>
                  </a:lnTo>
                  <a:lnTo>
                    <a:pt x="528" y="367"/>
                  </a:lnTo>
                  <a:lnTo>
                    <a:pt x="524" y="369"/>
                  </a:lnTo>
                  <a:lnTo>
                    <a:pt x="521" y="371"/>
                  </a:lnTo>
                  <a:lnTo>
                    <a:pt x="516" y="374"/>
                  </a:lnTo>
                  <a:lnTo>
                    <a:pt x="512" y="374"/>
                  </a:lnTo>
                  <a:lnTo>
                    <a:pt x="512" y="374"/>
                  </a:lnTo>
                  <a:close/>
                  <a:moveTo>
                    <a:pt x="427" y="282"/>
                  </a:moveTo>
                  <a:lnTo>
                    <a:pt x="427" y="282"/>
                  </a:lnTo>
                  <a:lnTo>
                    <a:pt x="425" y="258"/>
                  </a:lnTo>
                  <a:lnTo>
                    <a:pt x="424" y="235"/>
                  </a:lnTo>
                  <a:lnTo>
                    <a:pt x="421" y="214"/>
                  </a:lnTo>
                  <a:lnTo>
                    <a:pt x="416" y="195"/>
                  </a:lnTo>
                  <a:lnTo>
                    <a:pt x="412" y="178"/>
                  </a:lnTo>
                  <a:lnTo>
                    <a:pt x="405" y="163"/>
                  </a:lnTo>
                  <a:lnTo>
                    <a:pt x="397" y="149"/>
                  </a:lnTo>
                  <a:lnTo>
                    <a:pt x="388" y="136"/>
                  </a:lnTo>
                  <a:lnTo>
                    <a:pt x="377" y="126"/>
                  </a:lnTo>
                  <a:lnTo>
                    <a:pt x="365" y="117"/>
                  </a:lnTo>
                  <a:lnTo>
                    <a:pt x="352" y="109"/>
                  </a:lnTo>
                  <a:lnTo>
                    <a:pt x="338" y="103"/>
                  </a:lnTo>
                  <a:lnTo>
                    <a:pt x="322" y="98"/>
                  </a:lnTo>
                  <a:lnTo>
                    <a:pt x="306" y="95"/>
                  </a:lnTo>
                  <a:lnTo>
                    <a:pt x="288" y="94"/>
                  </a:lnTo>
                  <a:lnTo>
                    <a:pt x="268" y="93"/>
                  </a:lnTo>
                  <a:lnTo>
                    <a:pt x="268" y="93"/>
                  </a:lnTo>
                  <a:lnTo>
                    <a:pt x="250" y="94"/>
                  </a:lnTo>
                  <a:lnTo>
                    <a:pt x="232" y="95"/>
                  </a:lnTo>
                  <a:lnTo>
                    <a:pt x="214" y="98"/>
                  </a:lnTo>
                  <a:lnTo>
                    <a:pt x="200" y="104"/>
                  </a:lnTo>
                  <a:lnTo>
                    <a:pt x="185" y="110"/>
                  </a:lnTo>
                  <a:lnTo>
                    <a:pt x="172" y="118"/>
                  </a:lnTo>
                  <a:lnTo>
                    <a:pt x="159" y="127"/>
                  </a:lnTo>
                  <a:lnTo>
                    <a:pt x="149" y="139"/>
                  </a:lnTo>
                  <a:lnTo>
                    <a:pt x="139" y="151"/>
                  </a:lnTo>
                  <a:lnTo>
                    <a:pt x="131" y="165"/>
                  </a:lnTo>
                  <a:lnTo>
                    <a:pt x="123" y="181"/>
                  </a:lnTo>
                  <a:lnTo>
                    <a:pt x="117" y="197"/>
                  </a:lnTo>
                  <a:lnTo>
                    <a:pt x="112" y="217"/>
                  </a:lnTo>
                  <a:lnTo>
                    <a:pt x="109" y="236"/>
                  </a:lnTo>
                  <a:lnTo>
                    <a:pt x="108" y="259"/>
                  </a:lnTo>
                  <a:lnTo>
                    <a:pt x="107" y="282"/>
                  </a:lnTo>
                  <a:lnTo>
                    <a:pt x="107" y="293"/>
                  </a:lnTo>
                  <a:lnTo>
                    <a:pt x="427" y="293"/>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5" name="Freeform 187"/>
            <p:cNvSpPr>
              <a:spLocks noEditPoints="1"/>
            </p:cNvSpPr>
            <p:nvPr/>
          </p:nvSpPr>
          <p:spPr bwMode="auto">
            <a:xfrm>
              <a:off x="5368359" y="4518454"/>
              <a:ext cx="111621" cy="179306"/>
            </a:xfrm>
            <a:custGeom>
              <a:avLst/>
              <a:gdLst>
                <a:gd name="T0" fmla="*/ 523 w 566"/>
                <a:gd name="T1" fmla="*/ 121 h 906"/>
                <a:gd name="T2" fmla="*/ 542 w 566"/>
                <a:gd name="T3" fmla="*/ 224 h 906"/>
                <a:gd name="T4" fmla="*/ 517 w 566"/>
                <a:gd name="T5" fmla="*/ 330 h 906"/>
                <a:gd name="T6" fmla="*/ 418 w 566"/>
                <a:gd name="T7" fmla="*/ 409 h 906"/>
                <a:gd name="T8" fmla="*/ 274 w 566"/>
                <a:gd name="T9" fmla="*/ 430 h 906"/>
                <a:gd name="T10" fmla="*/ 162 w 566"/>
                <a:gd name="T11" fmla="*/ 416 h 906"/>
                <a:gd name="T12" fmla="*/ 116 w 566"/>
                <a:gd name="T13" fmla="*/ 419 h 906"/>
                <a:gd name="T14" fmla="*/ 104 w 566"/>
                <a:gd name="T15" fmla="*/ 447 h 906"/>
                <a:gd name="T16" fmla="*/ 124 w 566"/>
                <a:gd name="T17" fmla="*/ 479 h 906"/>
                <a:gd name="T18" fmla="*/ 407 w 566"/>
                <a:gd name="T19" fmla="*/ 556 h 906"/>
                <a:gd name="T20" fmla="*/ 510 w 566"/>
                <a:gd name="T21" fmla="*/ 611 h 906"/>
                <a:gd name="T22" fmla="*/ 553 w 566"/>
                <a:gd name="T23" fmla="*/ 709 h 906"/>
                <a:gd name="T24" fmla="*/ 538 w 566"/>
                <a:gd name="T25" fmla="*/ 797 h 906"/>
                <a:gd name="T26" fmla="*/ 452 w 566"/>
                <a:gd name="T27" fmla="*/ 877 h 906"/>
                <a:gd name="T28" fmla="*/ 277 w 566"/>
                <a:gd name="T29" fmla="*/ 906 h 906"/>
                <a:gd name="T30" fmla="*/ 128 w 566"/>
                <a:gd name="T31" fmla="*/ 885 h 906"/>
                <a:gd name="T32" fmla="*/ 26 w 566"/>
                <a:gd name="T33" fmla="*/ 811 h 906"/>
                <a:gd name="T34" fmla="*/ 0 w 566"/>
                <a:gd name="T35" fmla="*/ 703 h 906"/>
                <a:gd name="T36" fmla="*/ 9 w 566"/>
                <a:gd name="T37" fmla="*/ 643 h 906"/>
                <a:gd name="T38" fmla="*/ 75 w 566"/>
                <a:gd name="T39" fmla="*/ 549 h 906"/>
                <a:gd name="T40" fmla="*/ 33 w 566"/>
                <a:gd name="T41" fmla="*/ 518 h 906"/>
                <a:gd name="T42" fmla="*/ 12 w 566"/>
                <a:gd name="T43" fmla="*/ 451 h 906"/>
                <a:gd name="T44" fmla="*/ 31 w 566"/>
                <a:gd name="T45" fmla="*/ 391 h 906"/>
                <a:gd name="T46" fmla="*/ 36 w 566"/>
                <a:gd name="T47" fmla="*/ 336 h 906"/>
                <a:gd name="T48" fmla="*/ 6 w 566"/>
                <a:gd name="T49" fmla="*/ 224 h 906"/>
                <a:gd name="T50" fmla="*/ 18 w 566"/>
                <a:gd name="T51" fmla="*/ 135 h 906"/>
                <a:gd name="T52" fmla="*/ 97 w 566"/>
                <a:gd name="T53" fmla="*/ 40 h 906"/>
                <a:gd name="T54" fmla="*/ 236 w 566"/>
                <a:gd name="T55" fmla="*/ 1 h 906"/>
                <a:gd name="T56" fmla="*/ 554 w 566"/>
                <a:gd name="T57" fmla="*/ 4 h 906"/>
                <a:gd name="T58" fmla="*/ 566 w 566"/>
                <a:gd name="T59" fmla="*/ 58 h 906"/>
                <a:gd name="T60" fmla="*/ 557 w 566"/>
                <a:gd name="T61" fmla="*/ 77 h 906"/>
                <a:gd name="T62" fmla="*/ 446 w 566"/>
                <a:gd name="T63" fmla="*/ 701 h 906"/>
                <a:gd name="T64" fmla="*/ 422 w 566"/>
                <a:gd name="T65" fmla="*/ 659 h 906"/>
                <a:gd name="T66" fmla="*/ 299 w 566"/>
                <a:gd name="T67" fmla="*/ 615 h 906"/>
                <a:gd name="T68" fmla="*/ 120 w 566"/>
                <a:gd name="T69" fmla="*/ 628 h 906"/>
                <a:gd name="T70" fmla="*/ 104 w 566"/>
                <a:gd name="T71" fmla="*/ 713 h 906"/>
                <a:gd name="T72" fmla="*/ 124 w 566"/>
                <a:gd name="T73" fmla="*/ 778 h 906"/>
                <a:gd name="T74" fmla="*/ 194 w 566"/>
                <a:gd name="T75" fmla="*/ 815 h 906"/>
                <a:gd name="T76" fmla="*/ 301 w 566"/>
                <a:gd name="T77" fmla="*/ 823 h 906"/>
                <a:gd name="T78" fmla="*/ 404 w 566"/>
                <a:gd name="T79" fmla="*/ 802 h 906"/>
                <a:gd name="T80" fmla="*/ 443 w 566"/>
                <a:gd name="T81" fmla="*/ 752 h 906"/>
                <a:gd name="T82" fmla="*/ 437 w 566"/>
                <a:gd name="T83" fmla="*/ 214 h 906"/>
                <a:gd name="T84" fmla="*/ 420 w 566"/>
                <a:gd name="T85" fmla="*/ 141 h 906"/>
                <a:gd name="T86" fmla="*/ 354 w 566"/>
                <a:gd name="T87" fmla="*/ 95 h 906"/>
                <a:gd name="T88" fmla="*/ 250 w 566"/>
                <a:gd name="T89" fmla="*/ 86 h 906"/>
                <a:gd name="T90" fmla="*/ 151 w 566"/>
                <a:gd name="T91" fmla="*/ 116 h 906"/>
                <a:gd name="T92" fmla="*/ 114 w 566"/>
                <a:gd name="T93" fmla="*/ 177 h 906"/>
                <a:gd name="T94" fmla="*/ 111 w 566"/>
                <a:gd name="T95" fmla="*/ 234 h 906"/>
                <a:gd name="T96" fmla="*/ 133 w 566"/>
                <a:gd name="T97" fmla="*/ 296 h 906"/>
                <a:gd name="T98" fmla="*/ 207 w 566"/>
                <a:gd name="T99" fmla="*/ 339 h 906"/>
                <a:gd name="T100" fmla="*/ 319 w 566"/>
                <a:gd name="T101" fmla="*/ 344 h 906"/>
                <a:gd name="T102" fmla="*/ 405 w 566"/>
                <a:gd name="T103" fmla="*/ 312 h 906"/>
                <a:gd name="T104" fmla="*/ 436 w 566"/>
                <a:gd name="T105" fmla="*/ 2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6" h="906">
                  <a:moveTo>
                    <a:pt x="545" y="81"/>
                  </a:moveTo>
                  <a:lnTo>
                    <a:pt x="501" y="89"/>
                  </a:lnTo>
                  <a:lnTo>
                    <a:pt x="501" y="89"/>
                  </a:lnTo>
                  <a:lnTo>
                    <a:pt x="509" y="99"/>
                  </a:lnTo>
                  <a:lnTo>
                    <a:pt x="516" y="110"/>
                  </a:lnTo>
                  <a:lnTo>
                    <a:pt x="523" y="121"/>
                  </a:lnTo>
                  <a:lnTo>
                    <a:pt x="530" y="136"/>
                  </a:lnTo>
                  <a:lnTo>
                    <a:pt x="534" y="152"/>
                  </a:lnTo>
                  <a:lnTo>
                    <a:pt x="539" y="170"/>
                  </a:lnTo>
                  <a:lnTo>
                    <a:pt x="541" y="190"/>
                  </a:lnTo>
                  <a:lnTo>
                    <a:pt x="542" y="214"/>
                  </a:lnTo>
                  <a:lnTo>
                    <a:pt x="542" y="224"/>
                  </a:lnTo>
                  <a:lnTo>
                    <a:pt x="542" y="224"/>
                  </a:lnTo>
                  <a:lnTo>
                    <a:pt x="541" y="248"/>
                  </a:lnTo>
                  <a:lnTo>
                    <a:pt x="538" y="271"/>
                  </a:lnTo>
                  <a:lnTo>
                    <a:pt x="533" y="292"/>
                  </a:lnTo>
                  <a:lnTo>
                    <a:pt x="526" y="312"/>
                  </a:lnTo>
                  <a:lnTo>
                    <a:pt x="517" y="330"/>
                  </a:lnTo>
                  <a:lnTo>
                    <a:pt x="506" y="347"/>
                  </a:lnTo>
                  <a:lnTo>
                    <a:pt x="493" y="362"/>
                  </a:lnTo>
                  <a:lnTo>
                    <a:pt x="478" y="376"/>
                  </a:lnTo>
                  <a:lnTo>
                    <a:pt x="460" y="389"/>
                  </a:lnTo>
                  <a:lnTo>
                    <a:pt x="440" y="400"/>
                  </a:lnTo>
                  <a:lnTo>
                    <a:pt x="418" y="409"/>
                  </a:lnTo>
                  <a:lnTo>
                    <a:pt x="394" y="416"/>
                  </a:lnTo>
                  <a:lnTo>
                    <a:pt x="368" y="422"/>
                  </a:lnTo>
                  <a:lnTo>
                    <a:pt x="339" y="427"/>
                  </a:lnTo>
                  <a:lnTo>
                    <a:pt x="307" y="429"/>
                  </a:lnTo>
                  <a:lnTo>
                    <a:pt x="274" y="430"/>
                  </a:lnTo>
                  <a:lnTo>
                    <a:pt x="274" y="430"/>
                  </a:lnTo>
                  <a:lnTo>
                    <a:pt x="251" y="430"/>
                  </a:lnTo>
                  <a:lnTo>
                    <a:pt x="230" y="428"/>
                  </a:lnTo>
                  <a:lnTo>
                    <a:pt x="211" y="427"/>
                  </a:lnTo>
                  <a:lnTo>
                    <a:pt x="192" y="423"/>
                  </a:lnTo>
                  <a:lnTo>
                    <a:pt x="176" y="420"/>
                  </a:lnTo>
                  <a:lnTo>
                    <a:pt x="162" y="416"/>
                  </a:lnTo>
                  <a:lnTo>
                    <a:pt x="148" y="410"/>
                  </a:lnTo>
                  <a:lnTo>
                    <a:pt x="134" y="406"/>
                  </a:lnTo>
                  <a:lnTo>
                    <a:pt x="134" y="406"/>
                  </a:lnTo>
                  <a:lnTo>
                    <a:pt x="127" y="409"/>
                  </a:lnTo>
                  <a:lnTo>
                    <a:pt x="120" y="414"/>
                  </a:lnTo>
                  <a:lnTo>
                    <a:pt x="116" y="419"/>
                  </a:lnTo>
                  <a:lnTo>
                    <a:pt x="111" y="423"/>
                  </a:lnTo>
                  <a:lnTo>
                    <a:pt x="108" y="429"/>
                  </a:lnTo>
                  <a:lnTo>
                    <a:pt x="105" y="435"/>
                  </a:lnTo>
                  <a:lnTo>
                    <a:pt x="104" y="440"/>
                  </a:lnTo>
                  <a:lnTo>
                    <a:pt x="104" y="447"/>
                  </a:lnTo>
                  <a:lnTo>
                    <a:pt x="104" y="447"/>
                  </a:lnTo>
                  <a:lnTo>
                    <a:pt x="104" y="454"/>
                  </a:lnTo>
                  <a:lnTo>
                    <a:pt x="105" y="461"/>
                  </a:lnTo>
                  <a:lnTo>
                    <a:pt x="108" y="467"/>
                  </a:lnTo>
                  <a:lnTo>
                    <a:pt x="112" y="471"/>
                  </a:lnTo>
                  <a:lnTo>
                    <a:pt x="117" y="476"/>
                  </a:lnTo>
                  <a:lnTo>
                    <a:pt x="124" y="479"/>
                  </a:lnTo>
                  <a:lnTo>
                    <a:pt x="132" y="483"/>
                  </a:lnTo>
                  <a:lnTo>
                    <a:pt x="141" y="485"/>
                  </a:lnTo>
                  <a:lnTo>
                    <a:pt x="321" y="531"/>
                  </a:lnTo>
                  <a:lnTo>
                    <a:pt x="321" y="531"/>
                  </a:lnTo>
                  <a:lnTo>
                    <a:pt x="365" y="542"/>
                  </a:lnTo>
                  <a:lnTo>
                    <a:pt x="407" y="556"/>
                  </a:lnTo>
                  <a:lnTo>
                    <a:pt x="428" y="563"/>
                  </a:lnTo>
                  <a:lnTo>
                    <a:pt x="446" y="571"/>
                  </a:lnTo>
                  <a:lnTo>
                    <a:pt x="464" y="579"/>
                  </a:lnTo>
                  <a:lnTo>
                    <a:pt x="482" y="588"/>
                  </a:lnTo>
                  <a:lnTo>
                    <a:pt x="496" y="600"/>
                  </a:lnTo>
                  <a:lnTo>
                    <a:pt x="510" y="611"/>
                  </a:lnTo>
                  <a:lnTo>
                    <a:pt x="523" y="624"/>
                  </a:lnTo>
                  <a:lnTo>
                    <a:pt x="533" y="638"/>
                  </a:lnTo>
                  <a:lnTo>
                    <a:pt x="541" y="653"/>
                  </a:lnTo>
                  <a:lnTo>
                    <a:pt x="548" y="670"/>
                  </a:lnTo>
                  <a:lnTo>
                    <a:pt x="552" y="688"/>
                  </a:lnTo>
                  <a:lnTo>
                    <a:pt x="553" y="709"/>
                  </a:lnTo>
                  <a:lnTo>
                    <a:pt x="553" y="718"/>
                  </a:lnTo>
                  <a:lnTo>
                    <a:pt x="553" y="718"/>
                  </a:lnTo>
                  <a:lnTo>
                    <a:pt x="552" y="740"/>
                  </a:lnTo>
                  <a:lnTo>
                    <a:pt x="549" y="759"/>
                  </a:lnTo>
                  <a:lnTo>
                    <a:pt x="545" y="779"/>
                  </a:lnTo>
                  <a:lnTo>
                    <a:pt x="538" y="797"/>
                  </a:lnTo>
                  <a:lnTo>
                    <a:pt x="529" y="813"/>
                  </a:lnTo>
                  <a:lnTo>
                    <a:pt x="518" y="828"/>
                  </a:lnTo>
                  <a:lnTo>
                    <a:pt x="504" y="843"/>
                  </a:lnTo>
                  <a:lnTo>
                    <a:pt x="490" y="856"/>
                  </a:lnTo>
                  <a:lnTo>
                    <a:pt x="471" y="867"/>
                  </a:lnTo>
                  <a:lnTo>
                    <a:pt x="452" y="877"/>
                  </a:lnTo>
                  <a:lnTo>
                    <a:pt x="429" y="885"/>
                  </a:lnTo>
                  <a:lnTo>
                    <a:pt x="404" y="892"/>
                  </a:lnTo>
                  <a:lnTo>
                    <a:pt x="376" y="898"/>
                  </a:lnTo>
                  <a:lnTo>
                    <a:pt x="346" y="903"/>
                  </a:lnTo>
                  <a:lnTo>
                    <a:pt x="313" y="905"/>
                  </a:lnTo>
                  <a:lnTo>
                    <a:pt x="277" y="906"/>
                  </a:lnTo>
                  <a:lnTo>
                    <a:pt x="277" y="906"/>
                  </a:lnTo>
                  <a:lnTo>
                    <a:pt x="243" y="905"/>
                  </a:lnTo>
                  <a:lnTo>
                    <a:pt x="211" y="903"/>
                  </a:lnTo>
                  <a:lnTo>
                    <a:pt x="181" y="898"/>
                  </a:lnTo>
                  <a:lnTo>
                    <a:pt x="153" y="892"/>
                  </a:lnTo>
                  <a:lnTo>
                    <a:pt x="128" y="885"/>
                  </a:lnTo>
                  <a:lnTo>
                    <a:pt x="105" y="876"/>
                  </a:lnTo>
                  <a:lnTo>
                    <a:pt x="86" y="866"/>
                  </a:lnTo>
                  <a:lnTo>
                    <a:pt x="67" y="854"/>
                  </a:lnTo>
                  <a:lnTo>
                    <a:pt x="51" y="841"/>
                  </a:lnTo>
                  <a:lnTo>
                    <a:pt x="38" y="827"/>
                  </a:lnTo>
                  <a:lnTo>
                    <a:pt x="26" y="811"/>
                  </a:lnTo>
                  <a:lnTo>
                    <a:pt x="16" y="794"/>
                  </a:lnTo>
                  <a:lnTo>
                    <a:pt x="9" y="775"/>
                  </a:lnTo>
                  <a:lnTo>
                    <a:pt x="4" y="756"/>
                  </a:lnTo>
                  <a:lnTo>
                    <a:pt x="1" y="735"/>
                  </a:lnTo>
                  <a:lnTo>
                    <a:pt x="0" y="713"/>
                  </a:lnTo>
                  <a:lnTo>
                    <a:pt x="0" y="703"/>
                  </a:lnTo>
                  <a:lnTo>
                    <a:pt x="0" y="703"/>
                  </a:lnTo>
                  <a:lnTo>
                    <a:pt x="0" y="690"/>
                  </a:lnTo>
                  <a:lnTo>
                    <a:pt x="1" y="678"/>
                  </a:lnTo>
                  <a:lnTo>
                    <a:pt x="3" y="666"/>
                  </a:lnTo>
                  <a:lnTo>
                    <a:pt x="7" y="655"/>
                  </a:lnTo>
                  <a:lnTo>
                    <a:pt x="9" y="643"/>
                  </a:lnTo>
                  <a:lnTo>
                    <a:pt x="14" y="633"/>
                  </a:lnTo>
                  <a:lnTo>
                    <a:pt x="23" y="612"/>
                  </a:lnTo>
                  <a:lnTo>
                    <a:pt x="34" y="593"/>
                  </a:lnTo>
                  <a:lnTo>
                    <a:pt x="47" y="577"/>
                  </a:lnTo>
                  <a:lnTo>
                    <a:pt x="61" y="562"/>
                  </a:lnTo>
                  <a:lnTo>
                    <a:pt x="75" y="549"/>
                  </a:lnTo>
                  <a:lnTo>
                    <a:pt x="67" y="546"/>
                  </a:lnTo>
                  <a:lnTo>
                    <a:pt x="67" y="546"/>
                  </a:lnTo>
                  <a:lnTo>
                    <a:pt x="61" y="542"/>
                  </a:lnTo>
                  <a:lnTo>
                    <a:pt x="54" y="539"/>
                  </a:lnTo>
                  <a:lnTo>
                    <a:pt x="42" y="530"/>
                  </a:lnTo>
                  <a:lnTo>
                    <a:pt x="33" y="518"/>
                  </a:lnTo>
                  <a:lnTo>
                    <a:pt x="25" y="507"/>
                  </a:lnTo>
                  <a:lnTo>
                    <a:pt x="19" y="493"/>
                  </a:lnTo>
                  <a:lnTo>
                    <a:pt x="15" y="479"/>
                  </a:lnTo>
                  <a:lnTo>
                    <a:pt x="12" y="466"/>
                  </a:lnTo>
                  <a:lnTo>
                    <a:pt x="12" y="452"/>
                  </a:lnTo>
                  <a:lnTo>
                    <a:pt x="12" y="451"/>
                  </a:lnTo>
                  <a:lnTo>
                    <a:pt x="12" y="451"/>
                  </a:lnTo>
                  <a:lnTo>
                    <a:pt x="12" y="438"/>
                  </a:lnTo>
                  <a:lnTo>
                    <a:pt x="15" y="425"/>
                  </a:lnTo>
                  <a:lnTo>
                    <a:pt x="18" y="414"/>
                  </a:lnTo>
                  <a:lnTo>
                    <a:pt x="24" y="402"/>
                  </a:lnTo>
                  <a:lnTo>
                    <a:pt x="31" y="391"/>
                  </a:lnTo>
                  <a:lnTo>
                    <a:pt x="39" y="381"/>
                  </a:lnTo>
                  <a:lnTo>
                    <a:pt x="49" y="371"/>
                  </a:lnTo>
                  <a:lnTo>
                    <a:pt x="62" y="363"/>
                  </a:lnTo>
                  <a:lnTo>
                    <a:pt x="62" y="363"/>
                  </a:lnTo>
                  <a:lnTo>
                    <a:pt x="48" y="350"/>
                  </a:lnTo>
                  <a:lnTo>
                    <a:pt x="36" y="336"/>
                  </a:lnTo>
                  <a:lnTo>
                    <a:pt x="27" y="320"/>
                  </a:lnTo>
                  <a:lnTo>
                    <a:pt x="19" y="304"/>
                  </a:lnTo>
                  <a:lnTo>
                    <a:pt x="14" y="285"/>
                  </a:lnTo>
                  <a:lnTo>
                    <a:pt x="9" y="266"/>
                  </a:lnTo>
                  <a:lnTo>
                    <a:pt x="7" y="245"/>
                  </a:lnTo>
                  <a:lnTo>
                    <a:pt x="6" y="224"/>
                  </a:lnTo>
                  <a:lnTo>
                    <a:pt x="6" y="214"/>
                  </a:lnTo>
                  <a:lnTo>
                    <a:pt x="6" y="214"/>
                  </a:lnTo>
                  <a:lnTo>
                    <a:pt x="7" y="194"/>
                  </a:lnTo>
                  <a:lnTo>
                    <a:pt x="9" y="174"/>
                  </a:lnTo>
                  <a:lnTo>
                    <a:pt x="12" y="155"/>
                  </a:lnTo>
                  <a:lnTo>
                    <a:pt x="18" y="135"/>
                  </a:lnTo>
                  <a:lnTo>
                    <a:pt x="26" y="117"/>
                  </a:lnTo>
                  <a:lnTo>
                    <a:pt x="35" y="99"/>
                  </a:lnTo>
                  <a:lnTo>
                    <a:pt x="48" y="82"/>
                  </a:lnTo>
                  <a:lnTo>
                    <a:pt x="62" y="66"/>
                  </a:lnTo>
                  <a:lnTo>
                    <a:pt x="79" y="53"/>
                  </a:lnTo>
                  <a:lnTo>
                    <a:pt x="97" y="40"/>
                  </a:lnTo>
                  <a:lnTo>
                    <a:pt x="109" y="33"/>
                  </a:lnTo>
                  <a:lnTo>
                    <a:pt x="120" y="29"/>
                  </a:lnTo>
                  <a:lnTo>
                    <a:pt x="144" y="18"/>
                  </a:lnTo>
                  <a:lnTo>
                    <a:pt x="172" y="10"/>
                  </a:lnTo>
                  <a:lnTo>
                    <a:pt x="203" y="4"/>
                  </a:lnTo>
                  <a:lnTo>
                    <a:pt x="236" y="1"/>
                  </a:lnTo>
                  <a:lnTo>
                    <a:pt x="274" y="0"/>
                  </a:lnTo>
                  <a:lnTo>
                    <a:pt x="538" y="0"/>
                  </a:lnTo>
                  <a:lnTo>
                    <a:pt x="538" y="0"/>
                  </a:lnTo>
                  <a:lnTo>
                    <a:pt x="543" y="1"/>
                  </a:lnTo>
                  <a:lnTo>
                    <a:pt x="549" y="2"/>
                  </a:lnTo>
                  <a:lnTo>
                    <a:pt x="554" y="4"/>
                  </a:lnTo>
                  <a:lnTo>
                    <a:pt x="557" y="8"/>
                  </a:lnTo>
                  <a:lnTo>
                    <a:pt x="561" y="12"/>
                  </a:lnTo>
                  <a:lnTo>
                    <a:pt x="564" y="16"/>
                  </a:lnTo>
                  <a:lnTo>
                    <a:pt x="565" y="22"/>
                  </a:lnTo>
                  <a:lnTo>
                    <a:pt x="566" y="26"/>
                  </a:lnTo>
                  <a:lnTo>
                    <a:pt x="566" y="58"/>
                  </a:lnTo>
                  <a:lnTo>
                    <a:pt x="566" y="58"/>
                  </a:lnTo>
                  <a:lnTo>
                    <a:pt x="565" y="63"/>
                  </a:lnTo>
                  <a:lnTo>
                    <a:pt x="564" y="68"/>
                  </a:lnTo>
                  <a:lnTo>
                    <a:pt x="563" y="72"/>
                  </a:lnTo>
                  <a:lnTo>
                    <a:pt x="560" y="74"/>
                  </a:lnTo>
                  <a:lnTo>
                    <a:pt x="557" y="77"/>
                  </a:lnTo>
                  <a:lnTo>
                    <a:pt x="554" y="79"/>
                  </a:lnTo>
                  <a:lnTo>
                    <a:pt x="545" y="81"/>
                  </a:lnTo>
                  <a:lnTo>
                    <a:pt x="545" y="81"/>
                  </a:lnTo>
                  <a:close/>
                  <a:moveTo>
                    <a:pt x="446" y="709"/>
                  </a:moveTo>
                  <a:lnTo>
                    <a:pt x="446" y="709"/>
                  </a:lnTo>
                  <a:lnTo>
                    <a:pt x="446" y="701"/>
                  </a:lnTo>
                  <a:lnTo>
                    <a:pt x="445" y="693"/>
                  </a:lnTo>
                  <a:lnTo>
                    <a:pt x="443" y="685"/>
                  </a:lnTo>
                  <a:lnTo>
                    <a:pt x="439" y="678"/>
                  </a:lnTo>
                  <a:lnTo>
                    <a:pt x="435" y="672"/>
                  </a:lnTo>
                  <a:lnTo>
                    <a:pt x="429" y="665"/>
                  </a:lnTo>
                  <a:lnTo>
                    <a:pt x="422" y="659"/>
                  </a:lnTo>
                  <a:lnTo>
                    <a:pt x="414" y="655"/>
                  </a:lnTo>
                  <a:lnTo>
                    <a:pt x="405" y="649"/>
                  </a:lnTo>
                  <a:lnTo>
                    <a:pt x="393" y="644"/>
                  </a:lnTo>
                  <a:lnTo>
                    <a:pt x="368" y="634"/>
                  </a:lnTo>
                  <a:lnTo>
                    <a:pt x="337" y="625"/>
                  </a:lnTo>
                  <a:lnTo>
                    <a:pt x="299" y="615"/>
                  </a:lnTo>
                  <a:lnTo>
                    <a:pt x="163" y="579"/>
                  </a:lnTo>
                  <a:lnTo>
                    <a:pt x="163" y="579"/>
                  </a:lnTo>
                  <a:lnTo>
                    <a:pt x="150" y="591"/>
                  </a:lnTo>
                  <a:lnTo>
                    <a:pt x="139" y="603"/>
                  </a:lnTo>
                  <a:lnTo>
                    <a:pt x="128" y="616"/>
                  </a:lnTo>
                  <a:lnTo>
                    <a:pt x="120" y="628"/>
                  </a:lnTo>
                  <a:lnTo>
                    <a:pt x="113" y="644"/>
                  </a:lnTo>
                  <a:lnTo>
                    <a:pt x="108" y="662"/>
                  </a:lnTo>
                  <a:lnTo>
                    <a:pt x="104" y="681"/>
                  </a:lnTo>
                  <a:lnTo>
                    <a:pt x="104" y="703"/>
                  </a:lnTo>
                  <a:lnTo>
                    <a:pt x="104" y="713"/>
                  </a:lnTo>
                  <a:lnTo>
                    <a:pt x="104" y="713"/>
                  </a:lnTo>
                  <a:lnTo>
                    <a:pt x="104" y="726"/>
                  </a:lnTo>
                  <a:lnTo>
                    <a:pt x="105" y="737"/>
                  </a:lnTo>
                  <a:lnTo>
                    <a:pt x="108" y="749"/>
                  </a:lnTo>
                  <a:lnTo>
                    <a:pt x="112" y="759"/>
                  </a:lnTo>
                  <a:lnTo>
                    <a:pt x="117" y="770"/>
                  </a:lnTo>
                  <a:lnTo>
                    <a:pt x="124" y="778"/>
                  </a:lnTo>
                  <a:lnTo>
                    <a:pt x="131" y="787"/>
                  </a:lnTo>
                  <a:lnTo>
                    <a:pt x="140" y="794"/>
                  </a:lnTo>
                  <a:lnTo>
                    <a:pt x="151" y="800"/>
                  </a:lnTo>
                  <a:lnTo>
                    <a:pt x="164" y="806"/>
                  </a:lnTo>
                  <a:lnTo>
                    <a:pt x="178" y="812"/>
                  </a:lnTo>
                  <a:lnTo>
                    <a:pt x="194" y="815"/>
                  </a:lnTo>
                  <a:lnTo>
                    <a:pt x="212" y="819"/>
                  </a:lnTo>
                  <a:lnTo>
                    <a:pt x="231" y="821"/>
                  </a:lnTo>
                  <a:lnTo>
                    <a:pt x="253" y="823"/>
                  </a:lnTo>
                  <a:lnTo>
                    <a:pt x="277" y="823"/>
                  </a:lnTo>
                  <a:lnTo>
                    <a:pt x="277" y="823"/>
                  </a:lnTo>
                  <a:lnTo>
                    <a:pt x="301" y="823"/>
                  </a:lnTo>
                  <a:lnTo>
                    <a:pt x="324" y="821"/>
                  </a:lnTo>
                  <a:lnTo>
                    <a:pt x="344" y="820"/>
                  </a:lnTo>
                  <a:lnTo>
                    <a:pt x="362" y="817"/>
                  </a:lnTo>
                  <a:lnTo>
                    <a:pt x="377" y="812"/>
                  </a:lnTo>
                  <a:lnTo>
                    <a:pt x="391" y="807"/>
                  </a:lnTo>
                  <a:lnTo>
                    <a:pt x="404" y="802"/>
                  </a:lnTo>
                  <a:lnTo>
                    <a:pt x="414" y="796"/>
                  </a:lnTo>
                  <a:lnTo>
                    <a:pt x="422" y="789"/>
                  </a:lnTo>
                  <a:lnTo>
                    <a:pt x="429" y="781"/>
                  </a:lnTo>
                  <a:lnTo>
                    <a:pt x="435" y="772"/>
                  </a:lnTo>
                  <a:lnTo>
                    <a:pt x="439" y="763"/>
                  </a:lnTo>
                  <a:lnTo>
                    <a:pt x="443" y="752"/>
                  </a:lnTo>
                  <a:lnTo>
                    <a:pt x="445" y="742"/>
                  </a:lnTo>
                  <a:lnTo>
                    <a:pt x="446" y="731"/>
                  </a:lnTo>
                  <a:lnTo>
                    <a:pt x="446" y="718"/>
                  </a:lnTo>
                  <a:lnTo>
                    <a:pt x="446" y="709"/>
                  </a:lnTo>
                  <a:close/>
                  <a:moveTo>
                    <a:pt x="437" y="214"/>
                  </a:moveTo>
                  <a:lnTo>
                    <a:pt x="437" y="214"/>
                  </a:lnTo>
                  <a:lnTo>
                    <a:pt x="437" y="201"/>
                  </a:lnTo>
                  <a:lnTo>
                    <a:pt x="436" y="188"/>
                  </a:lnTo>
                  <a:lnTo>
                    <a:pt x="433" y="175"/>
                  </a:lnTo>
                  <a:lnTo>
                    <a:pt x="430" y="163"/>
                  </a:lnTo>
                  <a:lnTo>
                    <a:pt x="425" y="151"/>
                  </a:lnTo>
                  <a:lnTo>
                    <a:pt x="420" y="141"/>
                  </a:lnTo>
                  <a:lnTo>
                    <a:pt x="413" y="132"/>
                  </a:lnTo>
                  <a:lnTo>
                    <a:pt x="405" y="123"/>
                  </a:lnTo>
                  <a:lnTo>
                    <a:pt x="394" y="113"/>
                  </a:lnTo>
                  <a:lnTo>
                    <a:pt x="383" y="107"/>
                  </a:lnTo>
                  <a:lnTo>
                    <a:pt x="369" y="100"/>
                  </a:lnTo>
                  <a:lnTo>
                    <a:pt x="354" y="95"/>
                  </a:lnTo>
                  <a:lnTo>
                    <a:pt x="337" y="90"/>
                  </a:lnTo>
                  <a:lnTo>
                    <a:pt x="319" y="87"/>
                  </a:lnTo>
                  <a:lnTo>
                    <a:pt x="297" y="86"/>
                  </a:lnTo>
                  <a:lnTo>
                    <a:pt x="274" y="85"/>
                  </a:lnTo>
                  <a:lnTo>
                    <a:pt x="274" y="85"/>
                  </a:lnTo>
                  <a:lnTo>
                    <a:pt x="250" y="86"/>
                  </a:lnTo>
                  <a:lnTo>
                    <a:pt x="228" y="87"/>
                  </a:lnTo>
                  <a:lnTo>
                    <a:pt x="209" y="90"/>
                  </a:lnTo>
                  <a:lnTo>
                    <a:pt x="191" y="95"/>
                  </a:lnTo>
                  <a:lnTo>
                    <a:pt x="176" y="101"/>
                  </a:lnTo>
                  <a:lnTo>
                    <a:pt x="163" y="108"/>
                  </a:lnTo>
                  <a:lnTo>
                    <a:pt x="151" y="116"/>
                  </a:lnTo>
                  <a:lnTo>
                    <a:pt x="142" y="124"/>
                  </a:lnTo>
                  <a:lnTo>
                    <a:pt x="134" y="133"/>
                  </a:lnTo>
                  <a:lnTo>
                    <a:pt x="127" y="143"/>
                  </a:lnTo>
                  <a:lnTo>
                    <a:pt x="121" y="154"/>
                  </a:lnTo>
                  <a:lnTo>
                    <a:pt x="117" y="165"/>
                  </a:lnTo>
                  <a:lnTo>
                    <a:pt x="114" y="177"/>
                  </a:lnTo>
                  <a:lnTo>
                    <a:pt x="112" y="189"/>
                  </a:lnTo>
                  <a:lnTo>
                    <a:pt x="111" y="202"/>
                  </a:lnTo>
                  <a:lnTo>
                    <a:pt x="111" y="214"/>
                  </a:lnTo>
                  <a:lnTo>
                    <a:pt x="111" y="224"/>
                  </a:lnTo>
                  <a:lnTo>
                    <a:pt x="111" y="224"/>
                  </a:lnTo>
                  <a:lnTo>
                    <a:pt x="111" y="234"/>
                  </a:lnTo>
                  <a:lnTo>
                    <a:pt x="112" y="244"/>
                  </a:lnTo>
                  <a:lnTo>
                    <a:pt x="114" y="255"/>
                  </a:lnTo>
                  <a:lnTo>
                    <a:pt x="117" y="265"/>
                  </a:lnTo>
                  <a:lnTo>
                    <a:pt x="120" y="275"/>
                  </a:lnTo>
                  <a:lnTo>
                    <a:pt x="126" y="285"/>
                  </a:lnTo>
                  <a:lnTo>
                    <a:pt x="133" y="296"/>
                  </a:lnTo>
                  <a:lnTo>
                    <a:pt x="140" y="305"/>
                  </a:lnTo>
                  <a:lnTo>
                    <a:pt x="150" y="314"/>
                  </a:lnTo>
                  <a:lnTo>
                    <a:pt x="162" y="322"/>
                  </a:lnTo>
                  <a:lnTo>
                    <a:pt x="174" y="329"/>
                  </a:lnTo>
                  <a:lnTo>
                    <a:pt x="190" y="335"/>
                  </a:lnTo>
                  <a:lnTo>
                    <a:pt x="207" y="339"/>
                  </a:lnTo>
                  <a:lnTo>
                    <a:pt x="227" y="344"/>
                  </a:lnTo>
                  <a:lnTo>
                    <a:pt x="249" y="346"/>
                  </a:lnTo>
                  <a:lnTo>
                    <a:pt x="274" y="346"/>
                  </a:lnTo>
                  <a:lnTo>
                    <a:pt x="274" y="346"/>
                  </a:lnTo>
                  <a:lnTo>
                    <a:pt x="297" y="346"/>
                  </a:lnTo>
                  <a:lnTo>
                    <a:pt x="319" y="344"/>
                  </a:lnTo>
                  <a:lnTo>
                    <a:pt x="337" y="342"/>
                  </a:lnTo>
                  <a:lnTo>
                    <a:pt x="354" y="337"/>
                  </a:lnTo>
                  <a:lnTo>
                    <a:pt x="369" y="332"/>
                  </a:lnTo>
                  <a:lnTo>
                    <a:pt x="383" y="327"/>
                  </a:lnTo>
                  <a:lnTo>
                    <a:pt x="394" y="320"/>
                  </a:lnTo>
                  <a:lnTo>
                    <a:pt x="405" y="312"/>
                  </a:lnTo>
                  <a:lnTo>
                    <a:pt x="413" y="304"/>
                  </a:lnTo>
                  <a:lnTo>
                    <a:pt x="420" y="295"/>
                  </a:lnTo>
                  <a:lnTo>
                    <a:pt x="425" y="284"/>
                  </a:lnTo>
                  <a:lnTo>
                    <a:pt x="430" y="273"/>
                  </a:lnTo>
                  <a:lnTo>
                    <a:pt x="433" y="261"/>
                  </a:lnTo>
                  <a:lnTo>
                    <a:pt x="436" y="250"/>
                  </a:lnTo>
                  <a:lnTo>
                    <a:pt x="437" y="237"/>
                  </a:lnTo>
                  <a:lnTo>
                    <a:pt x="437" y="224"/>
                  </a:lnTo>
                  <a:lnTo>
                    <a:pt x="437" y="2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6" name="Freeform 188"/>
            <p:cNvSpPr>
              <a:spLocks noEditPoints="1"/>
            </p:cNvSpPr>
            <p:nvPr/>
          </p:nvSpPr>
          <p:spPr bwMode="auto">
            <a:xfrm>
              <a:off x="5507291" y="4468581"/>
              <a:ext cx="21968" cy="181088"/>
            </a:xfrm>
            <a:custGeom>
              <a:avLst/>
              <a:gdLst>
                <a:gd name="T0" fmla="*/ 25 w 110"/>
                <a:gd name="T1" fmla="*/ 145 h 915"/>
                <a:gd name="T2" fmla="*/ 19 w 110"/>
                <a:gd name="T3" fmla="*/ 144 h 915"/>
                <a:gd name="T4" fmla="*/ 11 w 110"/>
                <a:gd name="T5" fmla="*/ 141 h 915"/>
                <a:gd name="T6" fmla="*/ 4 w 110"/>
                <a:gd name="T7" fmla="*/ 134 h 915"/>
                <a:gd name="T8" fmla="*/ 1 w 110"/>
                <a:gd name="T9" fmla="*/ 126 h 915"/>
                <a:gd name="T10" fmla="*/ 0 w 110"/>
                <a:gd name="T11" fmla="*/ 24 h 915"/>
                <a:gd name="T12" fmla="*/ 1 w 110"/>
                <a:gd name="T13" fmla="*/ 19 h 915"/>
                <a:gd name="T14" fmla="*/ 4 w 110"/>
                <a:gd name="T15" fmla="*/ 11 h 915"/>
                <a:gd name="T16" fmla="*/ 11 w 110"/>
                <a:gd name="T17" fmla="*/ 4 h 915"/>
                <a:gd name="T18" fmla="*/ 19 w 110"/>
                <a:gd name="T19" fmla="*/ 1 h 915"/>
                <a:gd name="T20" fmla="*/ 86 w 110"/>
                <a:gd name="T21" fmla="*/ 0 h 915"/>
                <a:gd name="T22" fmla="*/ 91 w 110"/>
                <a:gd name="T23" fmla="*/ 1 h 915"/>
                <a:gd name="T24" fmla="*/ 100 w 110"/>
                <a:gd name="T25" fmla="*/ 4 h 915"/>
                <a:gd name="T26" fmla="*/ 107 w 110"/>
                <a:gd name="T27" fmla="*/ 11 h 915"/>
                <a:gd name="T28" fmla="*/ 110 w 110"/>
                <a:gd name="T29" fmla="*/ 19 h 915"/>
                <a:gd name="T30" fmla="*/ 110 w 110"/>
                <a:gd name="T31" fmla="*/ 121 h 915"/>
                <a:gd name="T32" fmla="*/ 110 w 110"/>
                <a:gd name="T33" fmla="*/ 126 h 915"/>
                <a:gd name="T34" fmla="*/ 107 w 110"/>
                <a:gd name="T35" fmla="*/ 134 h 915"/>
                <a:gd name="T36" fmla="*/ 100 w 110"/>
                <a:gd name="T37" fmla="*/ 141 h 915"/>
                <a:gd name="T38" fmla="*/ 91 w 110"/>
                <a:gd name="T39" fmla="*/ 144 h 915"/>
                <a:gd name="T40" fmla="*/ 86 w 110"/>
                <a:gd name="T41" fmla="*/ 145 h 915"/>
                <a:gd name="T42" fmla="*/ 26 w 110"/>
                <a:gd name="T43" fmla="*/ 915 h 915"/>
                <a:gd name="T44" fmla="*/ 21 w 110"/>
                <a:gd name="T45" fmla="*/ 915 h 915"/>
                <a:gd name="T46" fmla="*/ 13 w 110"/>
                <a:gd name="T47" fmla="*/ 910 h 915"/>
                <a:gd name="T48" fmla="*/ 6 w 110"/>
                <a:gd name="T49" fmla="*/ 905 h 915"/>
                <a:gd name="T50" fmla="*/ 2 w 110"/>
                <a:gd name="T51" fmla="*/ 895 h 915"/>
                <a:gd name="T52" fmla="*/ 2 w 110"/>
                <a:gd name="T53" fmla="*/ 275 h 915"/>
                <a:gd name="T54" fmla="*/ 2 w 110"/>
                <a:gd name="T55" fmla="*/ 270 h 915"/>
                <a:gd name="T56" fmla="*/ 6 w 110"/>
                <a:gd name="T57" fmla="*/ 262 h 915"/>
                <a:gd name="T58" fmla="*/ 13 w 110"/>
                <a:gd name="T59" fmla="*/ 255 h 915"/>
                <a:gd name="T60" fmla="*/ 21 w 110"/>
                <a:gd name="T61" fmla="*/ 252 h 915"/>
                <a:gd name="T62" fmla="*/ 84 w 110"/>
                <a:gd name="T63" fmla="*/ 251 h 915"/>
                <a:gd name="T64" fmla="*/ 88 w 110"/>
                <a:gd name="T65" fmla="*/ 252 h 915"/>
                <a:gd name="T66" fmla="*/ 97 w 110"/>
                <a:gd name="T67" fmla="*/ 255 h 915"/>
                <a:gd name="T68" fmla="*/ 104 w 110"/>
                <a:gd name="T69" fmla="*/ 262 h 915"/>
                <a:gd name="T70" fmla="*/ 108 w 110"/>
                <a:gd name="T71" fmla="*/ 270 h 915"/>
                <a:gd name="T72" fmla="*/ 108 w 110"/>
                <a:gd name="T73" fmla="*/ 891 h 915"/>
                <a:gd name="T74" fmla="*/ 108 w 110"/>
                <a:gd name="T75" fmla="*/ 895 h 915"/>
                <a:gd name="T76" fmla="*/ 104 w 110"/>
                <a:gd name="T77" fmla="*/ 905 h 915"/>
                <a:gd name="T78" fmla="*/ 97 w 110"/>
                <a:gd name="T79" fmla="*/ 910 h 915"/>
                <a:gd name="T80" fmla="*/ 88 w 110"/>
                <a:gd name="T81" fmla="*/ 915 h 915"/>
                <a:gd name="T82" fmla="*/ 84 w 110"/>
                <a:gd name="T8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5">
                  <a:moveTo>
                    <a:pt x="86" y="145"/>
                  </a:moveTo>
                  <a:lnTo>
                    <a:pt x="25" y="145"/>
                  </a:lnTo>
                  <a:lnTo>
                    <a:pt x="25" y="145"/>
                  </a:lnTo>
                  <a:lnTo>
                    <a:pt x="19" y="144"/>
                  </a:lnTo>
                  <a:lnTo>
                    <a:pt x="15" y="143"/>
                  </a:lnTo>
                  <a:lnTo>
                    <a:pt x="11" y="141"/>
                  </a:lnTo>
                  <a:lnTo>
                    <a:pt x="8" y="137"/>
                  </a:lnTo>
                  <a:lnTo>
                    <a:pt x="4" y="134"/>
                  </a:lnTo>
                  <a:lnTo>
                    <a:pt x="2" y="130"/>
                  </a:lnTo>
                  <a:lnTo>
                    <a:pt x="1" y="126"/>
                  </a:lnTo>
                  <a:lnTo>
                    <a:pt x="0" y="121"/>
                  </a:lnTo>
                  <a:lnTo>
                    <a:pt x="0" y="24"/>
                  </a:lnTo>
                  <a:lnTo>
                    <a:pt x="0" y="24"/>
                  </a:lnTo>
                  <a:lnTo>
                    <a:pt x="1" y="19"/>
                  </a:lnTo>
                  <a:lnTo>
                    <a:pt x="2" y="15"/>
                  </a:lnTo>
                  <a:lnTo>
                    <a:pt x="4" y="11"/>
                  </a:lnTo>
                  <a:lnTo>
                    <a:pt x="8" y="8"/>
                  </a:lnTo>
                  <a:lnTo>
                    <a:pt x="11" y="4"/>
                  </a:lnTo>
                  <a:lnTo>
                    <a:pt x="15" y="2"/>
                  </a:lnTo>
                  <a:lnTo>
                    <a:pt x="19" y="1"/>
                  </a:lnTo>
                  <a:lnTo>
                    <a:pt x="25" y="0"/>
                  </a:lnTo>
                  <a:lnTo>
                    <a:pt x="86" y="0"/>
                  </a:lnTo>
                  <a:lnTo>
                    <a:pt x="86" y="0"/>
                  </a:lnTo>
                  <a:lnTo>
                    <a:pt x="91" y="1"/>
                  </a:lnTo>
                  <a:lnTo>
                    <a:pt x="95" y="2"/>
                  </a:lnTo>
                  <a:lnTo>
                    <a:pt x="100" y="4"/>
                  </a:lnTo>
                  <a:lnTo>
                    <a:pt x="103" y="8"/>
                  </a:lnTo>
                  <a:lnTo>
                    <a:pt x="107" y="11"/>
                  </a:lnTo>
                  <a:lnTo>
                    <a:pt x="109" y="15"/>
                  </a:lnTo>
                  <a:lnTo>
                    <a:pt x="110" y="19"/>
                  </a:lnTo>
                  <a:lnTo>
                    <a:pt x="110" y="24"/>
                  </a:lnTo>
                  <a:lnTo>
                    <a:pt x="110" y="121"/>
                  </a:lnTo>
                  <a:lnTo>
                    <a:pt x="110" y="121"/>
                  </a:lnTo>
                  <a:lnTo>
                    <a:pt x="110" y="126"/>
                  </a:lnTo>
                  <a:lnTo>
                    <a:pt x="109" y="130"/>
                  </a:lnTo>
                  <a:lnTo>
                    <a:pt x="107" y="134"/>
                  </a:lnTo>
                  <a:lnTo>
                    <a:pt x="103" y="137"/>
                  </a:lnTo>
                  <a:lnTo>
                    <a:pt x="100" y="141"/>
                  </a:lnTo>
                  <a:lnTo>
                    <a:pt x="95" y="143"/>
                  </a:lnTo>
                  <a:lnTo>
                    <a:pt x="91" y="144"/>
                  </a:lnTo>
                  <a:lnTo>
                    <a:pt x="86" y="145"/>
                  </a:lnTo>
                  <a:lnTo>
                    <a:pt x="86" y="145"/>
                  </a:lnTo>
                  <a:close/>
                  <a:moveTo>
                    <a:pt x="84" y="915"/>
                  </a:moveTo>
                  <a:lnTo>
                    <a:pt x="26" y="915"/>
                  </a:lnTo>
                  <a:lnTo>
                    <a:pt x="26" y="915"/>
                  </a:lnTo>
                  <a:lnTo>
                    <a:pt x="21" y="915"/>
                  </a:lnTo>
                  <a:lnTo>
                    <a:pt x="16" y="913"/>
                  </a:lnTo>
                  <a:lnTo>
                    <a:pt x="13" y="910"/>
                  </a:lnTo>
                  <a:lnTo>
                    <a:pt x="9" y="908"/>
                  </a:lnTo>
                  <a:lnTo>
                    <a:pt x="6" y="905"/>
                  </a:lnTo>
                  <a:lnTo>
                    <a:pt x="3" y="900"/>
                  </a:lnTo>
                  <a:lnTo>
                    <a:pt x="2" y="895"/>
                  </a:lnTo>
                  <a:lnTo>
                    <a:pt x="2" y="891"/>
                  </a:lnTo>
                  <a:lnTo>
                    <a:pt x="2" y="275"/>
                  </a:lnTo>
                  <a:lnTo>
                    <a:pt x="2" y="275"/>
                  </a:lnTo>
                  <a:lnTo>
                    <a:pt x="2" y="270"/>
                  </a:lnTo>
                  <a:lnTo>
                    <a:pt x="3" y="266"/>
                  </a:lnTo>
                  <a:lnTo>
                    <a:pt x="6" y="262"/>
                  </a:lnTo>
                  <a:lnTo>
                    <a:pt x="9" y="258"/>
                  </a:lnTo>
                  <a:lnTo>
                    <a:pt x="13" y="255"/>
                  </a:lnTo>
                  <a:lnTo>
                    <a:pt x="16" y="253"/>
                  </a:lnTo>
                  <a:lnTo>
                    <a:pt x="21" y="252"/>
                  </a:lnTo>
                  <a:lnTo>
                    <a:pt x="26" y="251"/>
                  </a:lnTo>
                  <a:lnTo>
                    <a:pt x="84" y="251"/>
                  </a:lnTo>
                  <a:lnTo>
                    <a:pt x="84" y="251"/>
                  </a:lnTo>
                  <a:lnTo>
                    <a:pt x="88" y="252"/>
                  </a:lnTo>
                  <a:lnTo>
                    <a:pt x="93" y="253"/>
                  </a:lnTo>
                  <a:lnTo>
                    <a:pt x="97" y="255"/>
                  </a:lnTo>
                  <a:lnTo>
                    <a:pt x="101" y="258"/>
                  </a:lnTo>
                  <a:lnTo>
                    <a:pt x="104" y="262"/>
                  </a:lnTo>
                  <a:lnTo>
                    <a:pt x="105" y="266"/>
                  </a:lnTo>
                  <a:lnTo>
                    <a:pt x="108" y="270"/>
                  </a:lnTo>
                  <a:lnTo>
                    <a:pt x="108" y="275"/>
                  </a:lnTo>
                  <a:lnTo>
                    <a:pt x="108" y="891"/>
                  </a:lnTo>
                  <a:lnTo>
                    <a:pt x="108" y="891"/>
                  </a:lnTo>
                  <a:lnTo>
                    <a:pt x="108" y="895"/>
                  </a:lnTo>
                  <a:lnTo>
                    <a:pt x="105" y="900"/>
                  </a:lnTo>
                  <a:lnTo>
                    <a:pt x="104" y="905"/>
                  </a:lnTo>
                  <a:lnTo>
                    <a:pt x="101" y="908"/>
                  </a:lnTo>
                  <a:lnTo>
                    <a:pt x="97" y="910"/>
                  </a:lnTo>
                  <a:lnTo>
                    <a:pt x="93" y="913"/>
                  </a:lnTo>
                  <a:lnTo>
                    <a:pt x="88" y="915"/>
                  </a:lnTo>
                  <a:lnTo>
                    <a:pt x="84" y="915"/>
                  </a:lnTo>
                  <a:lnTo>
                    <a:pt x="84" y="915"/>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7" name="Freeform 189"/>
            <p:cNvSpPr>
              <a:spLocks noEditPoints="1"/>
            </p:cNvSpPr>
            <p:nvPr/>
          </p:nvSpPr>
          <p:spPr bwMode="auto">
            <a:xfrm>
              <a:off x="5559539" y="4516673"/>
              <a:ext cx="105684" cy="134776"/>
            </a:xfrm>
            <a:custGeom>
              <a:avLst/>
              <a:gdLst>
                <a:gd name="T0" fmla="*/ 107 w 533"/>
                <a:gd name="T1" fmla="*/ 391 h 681"/>
                <a:gd name="T2" fmla="*/ 109 w 533"/>
                <a:gd name="T3" fmla="*/ 440 h 681"/>
                <a:gd name="T4" fmla="*/ 123 w 533"/>
                <a:gd name="T5" fmla="*/ 500 h 681"/>
                <a:gd name="T6" fmla="*/ 148 w 533"/>
                <a:gd name="T7" fmla="*/ 544 h 681"/>
                <a:gd name="T8" fmla="*/ 186 w 533"/>
                <a:gd name="T9" fmla="*/ 571 h 681"/>
                <a:gd name="T10" fmla="*/ 235 w 533"/>
                <a:gd name="T11" fmla="*/ 585 h 681"/>
                <a:gd name="T12" fmla="*/ 274 w 533"/>
                <a:gd name="T13" fmla="*/ 587 h 681"/>
                <a:gd name="T14" fmla="*/ 441 w 533"/>
                <a:gd name="T15" fmla="*/ 580 h 681"/>
                <a:gd name="T16" fmla="*/ 494 w 533"/>
                <a:gd name="T17" fmla="*/ 574 h 681"/>
                <a:gd name="T18" fmla="*/ 508 w 533"/>
                <a:gd name="T19" fmla="*/ 578 h 681"/>
                <a:gd name="T20" fmla="*/ 514 w 533"/>
                <a:gd name="T21" fmla="*/ 587 h 681"/>
                <a:gd name="T22" fmla="*/ 514 w 533"/>
                <a:gd name="T23" fmla="*/ 632 h 681"/>
                <a:gd name="T24" fmla="*/ 509 w 533"/>
                <a:gd name="T25" fmla="*/ 650 h 681"/>
                <a:gd name="T26" fmla="*/ 497 w 533"/>
                <a:gd name="T27" fmla="*/ 658 h 681"/>
                <a:gd name="T28" fmla="*/ 438 w 533"/>
                <a:gd name="T29" fmla="*/ 669 h 681"/>
                <a:gd name="T30" fmla="*/ 333 w 533"/>
                <a:gd name="T31" fmla="*/ 679 h 681"/>
                <a:gd name="T32" fmla="*/ 274 w 533"/>
                <a:gd name="T33" fmla="*/ 681 h 681"/>
                <a:gd name="T34" fmla="*/ 197 w 533"/>
                <a:gd name="T35" fmla="*/ 673 h 681"/>
                <a:gd name="T36" fmla="*/ 126 w 533"/>
                <a:gd name="T37" fmla="*/ 648 h 681"/>
                <a:gd name="T38" fmla="*/ 95 w 533"/>
                <a:gd name="T39" fmla="*/ 628 h 681"/>
                <a:gd name="T40" fmla="*/ 66 w 533"/>
                <a:gd name="T41" fmla="*/ 602 h 681"/>
                <a:gd name="T42" fmla="*/ 42 w 533"/>
                <a:gd name="T43" fmla="*/ 570 h 681"/>
                <a:gd name="T44" fmla="*/ 23 w 533"/>
                <a:gd name="T45" fmla="*/ 531 h 681"/>
                <a:gd name="T46" fmla="*/ 9 w 533"/>
                <a:gd name="T47" fmla="*/ 485 h 681"/>
                <a:gd name="T48" fmla="*/ 1 w 533"/>
                <a:gd name="T49" fmla="*/ 431 h 681"/>
                <a:gd name="T50" fmla="*/ 0 w 533"/>
                <a:gd name="T51" fmla="*/ 282 h 681"/>
                <a:gd name="T52" fmla="*/ 4 w 533"/>
                <a:gd name="T53" fmla="*/ 220 h 681"/>
                <a:gd name="T54" fmla="*/ 27 w 533"/>
                <a:gd name="T55" fmla="*/ 140 h 681"/>
                <a:gd name="T56" fmla="*/ 53 w 533"/>
                <a:gd name="T57" fmla="*/ 96 h 681"/>
                <a:gd name="T58" fmla="*/ 78 w 533"/>
                <a:gd name="T59" fmla="*/ 68 h 681"/>
                <a:gd name="T60" fmla="*/ 108 w 533"/>
                <a:gd name="T61" fmla="*/ 43 h 681"/>
                <a:gd name="T62" fmla="*/ 141 w 533"/>
                <a:gd name="T63" fmla="*/ 25 h 681"/>
                <a:gd name="T64" fmla="*/ 179 w 533"/>
                <a:gd name="T65" fmla="*/ 11 h 681"/>
                <a:gd name="T66" fmla="*/ 236 w 533"/>
                <a:gd name="T67" fmla="*/ 1 h 681"/>
                <a:gd name="T68" fmla="*/ 300 w 533"/>
                <a:gd name="T69" fmla="*/ 1 h 681"/>
                <a:gd name="T70" fmla="*/ 358 w 533"/>
                <a:gd name="T71" fmla="*/ 11 h 681"/>
                <a:gd name="T72" fmla="*/ 396 w 533"/>
                <a:gd name="T73" fmla="*/ 25 h 681"/>
                <a:gd name="T74" fmla="*/ 429 w 533"/>
                <a:gd name="T75" fmla="*/ 43 h 681"/>
                <a:gd name="T76" fmla="*/ 459 w 533"/>
                <a:gd name="T77" fmla="*/ 68 h 681"/>
                <a:gd name="T78" fmla="*/ 483 w 533"/>
                <a:gd name="T79" fmla="*/ 96 h 681"/>
                <a:gd name="T80" fmla="*/ 507 w 533"/>
                <a:gd name="T81" fmla="*/ 141 h 681"/>
                <a:gd name="T82" fmla="*/ 529 w 533"/>
                <a:gd name="T83" fmla="*/ 221 h 681"/>
                <a:gd name="T84" fmla="*/ 533 w 533"/>
                <a:gd name="T85" fmla="*/ 347 h 681"/>
                <a:gd name="T86" fmla="*/ 532 w 533"/>
                <a:gd name="T87" fmla="*/ 358 h 681"/>
                <a:gd name="T88" fmla="*/ 524 w 533"/>
                <a:gd name="T89" fmla="*/ 369 h 681"/>
                <a:gd name="T90" fmla="*/ 510 w 533"/>
                <a:gd name="T91" fmla="*/ 374 h 681"/>
                <a:gd name="T92" fmla="*/ 425 w 533"/>
                <a:gd name="T93" fmla="*/ 282 h 681"/>
                <a:gd name="T94" fmla="*/ 421 w 533"/>
                <a:gd name="T95" fmla="*/ 214 h 681"/>
                <a:gd name="T96" fmla="*/ 404 w 533"/>
                <a:gd name="T97" fmla="*/ 163 h 681"/>
                <a:gd name="T98" fmla="*/ 376 w 533"/>
                <a:gd name="T99" fmla="*/ 126 h 681"/>
                <a:gd name="T100" fmla="*/ 337 w 533"/>
                <a:gd name="T101" fmla="*/ 103 h 681"/>
                <a:gd name="T102" fmla="*/ 287 w 533"/>
                <a:gd name="T103" fmla="*/ 94 h 681"/>
                <a:gd name="T104" fmla="*/ 249 w 533"/>
                <a:gd name="T105" fmla="*/ 94 h 681"/>
                <a:gd name="T106" fmla="*/ 198 w 533"/>
                <a:gd name="T107" fmla="*/ 104 h 681"/>
                <a:gd name="T108" fmla="*/ 159 w 533"/>
                <a:gd name="T109" fmla="*/ 127 h 681"/>
                <a:gd name="T110" fmla="*/ 129 w 533"/>
                <a:gd name="T111" fmla="*/ 165 h 681"/>
                <a:gd name="T112" fmla="*/ 112 w 533"/>
                <a:gd name="T113" fmla="*/ 217 h 681"/>
                <a:gd name="T114" fmla="*/ 107 w 533"/>
                <a:gd name="T115" fmla="*/ 282 h 681"/>
                <a:gd name="T116" fmla="*/ 425 w 533"/>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4"/>
                  </a:moveTo>
                  <a:lnTo>
                    <a:pt x="107" y="374"/>
                  </a:lnTo>
                  <a:lnTo>
                    <a:pt x="107" y="391"/>
                  </a:lnTo>
                  <a:lnTo>
                    <a:pt x="107" y="391"/>
                  </a:lnTo>
                  <a:lnTo>
                    <a:pt x="107" y="416"/>
                  </a:lnTo>
                  <a:lnTo>
                    <a:pt x="109" y="440"/>
                  </a:lnTo>
                  <a:lnTo>
                    <a:pt x="112" y="462"/>
                  </a:lnTo>
                  <a:lnTo>
                    <a:pt x="117" y="483"/>
                  </a:lnTo>
                  <a:lnTo>
                    <a:pt x="123" y="500"/>
                  </a:lnTo>
                  <a:lnTo>
                    <a:pt x="129" y="516"/>
                  </a:lnTo>
                  <a:lnTo>
                    <a:pt x="139" y="531"/>
                  </a:lnTo>
                  <a:lnTo>
                    <a:pt x="148" y="544"/>
                  </a:lnTo>
                  <a:lnTo>
                    <a:pt x="159" y="554"/>
                  </a:lnTo>
                  <a:lnTo>
                    <a:pt x="172" y="563"/>
                  </a:lnTo>
                  <a:lnTo>
                    <a:pt x="186" y="571"/>
                  </a:lnTo>
                  <a:lnTo>
                    <a:pt x="201" y="577"/>
                  </a:lnTo>
                  <a:lnTo>
                    <a:pt x="217" y="581"/>
                  </a:lnTo>
                  <a:lnTo>
                    <a:pt x="235" y="585"/>
                  </a:lnTo>
                  <a:lnTo>
                    <a:pt x="253" y="587"/>
                  </a:lnTo>
                  <a:lnTo>
                    <a:pt x="274" y="587"/>
                  </a:lnTo>
                  <a:lnTo>
                    <a:pt x="274" y="587"/>
                  </a:lnTo>
                  <a:lnTo>
                    <a:pt x="329" y="587"/>
                  </a:lnTo>
                  <a:lnTo>
                    <a:pt x="386" y="584"/>
                  </a:lnTo>
                  <a:lnTo>
                    <a:pt x="441" y="580"/>
                  </a:lnTo>
                  <a:lnTo>
                    <a:pt x="489" y="574"/>
                  </a:lnTo>
                  <a:lnTo>
                    <a:pt x="489" y="574"/>
                  </a:lnTo>
                  <a:lnTo>
                    <a:pt x="494" y="574"/>
                  </a:lnTo>
                  <a:lnTo>
                    <a:pt x="494" y="574"/>
                  </a:lnTo>
                  <a:lnTo>
                    <a:pt x="502" y="576"/>
                  </a:lnTo>
                  <a:lnTo>
                    <a:pt x="508" y="578"/>
                  </a:lnTo>
                  <a:lnTo>
                    <a:pt x="510" y="580"/>
                  </a:lnTo>
                  <a:lnTo>
                    <a:pt x="513" y="584"/>
                  </a:lnTo>
                  <a:lnTo>
                    <a:pt x="514" y="587"/>
                  </a:lnTo>
                  <a:lnTo>
                    <a:pt x="514" y="592"/>
                  </a:lnTo>
                  <a:lnTo>
                    <a:pt x="514" y="632"/>
                  </a:lnTo>
                  <a:lnTo>
                    <a:pt x="514" y="632"/>
                  </a:lnTo>
                  <a:lnTo>
                    <a:pt x="513" y="642"/>
                  </a:lnTo>
                  <a:lnTo>
                    <a:pt x="511" y="647"/>
                  </a:lnTo>
                  <a:lnTo>
                    <a:pt x="509" y="650"/>
                  </a:lnTo>
                  <a:lnTo>
                    <a:pt x="506" y="654"/>
                  </a:lnTo>
                  <a:lnTo>
                    <a:pt x="502" y="656"/>
                  </a:lnTo>
                  <a:lnTo>
                    <a:pt x="497" y="658"/>
                  </a:lnTo>
                  <a:lnTo>
                    <a:pt x="490" y="661"/>
                  </a:lnTo>
                  <a:lnTo>
                    <a:pt x="490" y="661"/>
                  </a:lnTo>
                  <a:lnTo>
                    <a:pt x="438" y="669"/>
                  </a:lnTo>
                  <a:lnTo>
                    <a:pt x="386" y="675"/>
                  </a:lnTo>
                  <a:lnTo>
                    <a:pt x="360" y="678"/>
                  </a:lnTo>
                  <a:lnTo>
                    <a:pt x="333" y="679"/>
                  </a:lnTo>
                  <a:lnTo>
                    <a:pt x="304" y="680"/>
                  </a:lnTo>
                  <a:lnTo>
                    <a:pt x="274" y="681"/>
                  </a:lnTo>
                  <a:lnTo>
                    <a:pt x="274" y="681"/>
                  </a:lnTo>
                  <a:lnTo>
                    <a:pt x="248" y="680"/>
                  </a:lnTo>
                  <a:lnTo>
                    <a:pt x="222" y="678"/>
                  </a:lnTo>
                  <a:lnTo>
                    <a:pt x="197" y="673"/>
                  </a:lnTo>
                  <a:lnTo>
                    <a:pt x="172" y="667"/>
                  </a:lnTo>
                  <a:lnTo>
                    <a:pt x="149" y="658"/>
                  </a:lnTo>
                  <a:lnTo>
                    <a:pt x="126" y="648"/>
                  </a:lnTo>
                  <a:lnTo>
                    <a:pt x="116" y="642"/>
                  </a:lnTo>
                  <a:lnTo>
                    <a:pt x="104" y="635"/>
                  </a:lnTo>
                  <a:lnTo>
                    <a:pt x="95" y="628"/>
                  </a:lnTo>
                  <a:lnTo>
                    <a:pt x="85" y="620"/>
                  </a:lnTo>
                  <a:lnTo>
                    <a:pt x="76" y="611"/>
                  </a:lnTo>
                  <a:lnTo>
                    <a:pt x="66" y="602"/>
                  </a:lnTo>
                  <a:lnTo>
                    <a:pt x="58" y="592"/>
                  </a:lnTo>
                  <a:lnTo>
                    <a:pt x="50" y="581"/>
                  </a:lnTo>
                  <a:lnTo>
                    <a:pt x="42" y="570"/>
                  </a:lnTo>
                  <a:lnTo>
                    <a:pt x="35" y="557"/>
                  </a:lnTo>
                  <a:lnTo>
                    <a:pt x="29" y="545"/>
                  </a:lnTo>
                  <a:lnTo>
                    <a:pt x="23" y="531"/>
                  </a:lnTo>
                  <a:lnTo>
                    <a:pt x="18" y="516"/>
                  </a:lnTo>
                  <a:lnTo>
                    <a:pt x="14" y="501"/>
                  </a:lnTo>
                  <a:lnTo>
                    <a:pt x="9" y="485"/>
                  </a:lnTo>
                  <a:lnTo>
                    <a:pt x="6" y="468"/>
                  </a:lnTo>
                  <a:lnTo>
                    <a:pt x="3" y="449"/>
                  </a:lnTo>
                  <a:lnTo>
                    <a:pt x="1" y="431"/>
                  </a:lnTo>
                  <a:lnTo>
                    <a:pt x="0" y="412"/>
                  </a:lnTo>
                  <a:lnTo>
                    <a:pt x="0" y="391"/>
                  </a:lnTo>
                  <a:lnTo>
                    <a:pt x="0" y="282"/>
                  </a:lnTo>
                  <a:lnTo>
                    <a:pt x="0" y="282"/>
                  </a:lnTo>
                  <a:lnTo>
                    <a:pt x="1" y="251"/>
                  </a:lnTo>
                  <a:lnTo>
                    <a:pt x="4" y="220"/>
                  </a:lnTo>
                  <a:lnTo>
                    <a:pt x="10" y="193"/>
                  </a:lnTo>
                  <a:lnTo>
                    <a:pt x="17" y="165"/>
                  </a:lnTo>
                  <a:lnTo>
                    <a:pt x="27" y="140"/>
                  </a:lnTo>
                  <a:lnTo>
                    <a:pt x="39" y="117"/>
                  </a:lnTo>
                  <a:lnTo>
                    <a:pt x="46" y="107"/>
                  </a:lnTo>
                  <a:lnTo>
                    <a:pt x="53" y="96"/>
                  </a:lnTo>
                  <a:lnTo>
                    <a:pt x="61" y="86"/>
                  </a:lnTo>
                  <a:lnTo>
                    <a:pt x="69" y="77"/>
                  </a:lnTo>
                  <a:lnTo>
                    <a:pt x="78" y="68"/>
                  </a:lnTo>
                  <a:lnTo>
                    <a:pt x="87" y="58"/>
                  </a:lnTo>
                  <a:lnTo>
                    <a:pt x="97" y="51"/>
                  </a:lnTo>
                  <a:lnTo>
                    <a:pt x="108" y="43"/>
                  </a:lnTo>
                  <a:lnTo>
                    <a:pt x="118" y="37"/>
                  </a:lnTo>
                  <a:lnTo>
                    <a:pt x="129" y="31"/>
                  </a:lnTo>
                  <a:lnTo>
                    <a:pt x="141" y="25"/>
                  </a:lnTo>
                  <a:lnTo>
                    <a:pt x="154" y="19"/>
                  </a:lnTo>
                  <a:lnTo>
                    <a:pt x="166" y="15"/>
                  </a:lnTo>
                  <a:lnTo>
                    <a:pt x="179" y="11"/>
                  </a:lnTo>
                  <a:lnTo>
                    <a:pt x="193" y="8"/>
                  </a:lnTo>
                  <a:lnTo>
                    <a:pt x="206" y="4"/>
                  </a:lnTo>
                  <a:lnTo>
                    <a:pt x="236" y="1"/>
                  </a:lnTo>
                  <a:lnTo>
                    <a:pt x="268" y="0"/>
                  </a:lnTo>
                  <a:lnTo>
                    <a:pt x="268" y="0"/>
                  </a:lnTo>
                  <a:lnTo>
                    <a:pt x="300" y="1"/>
                  </a:lnTo>
                  <a:lnTo>
                    <a:pt x="330" y="4"/>
                  </a:lnTo>
                  <a:lnTo>
                    <a:pt x="344" y="8"/>
                  </a:lnTo>
                  <a:lnTo>
                    <a:pt x="358" y="11"/>
                  </a:lnTo>
                  <a:lnTo>
                    <a:pt x="372" y="15"/>
                  </a:lnTo>
                  <a:lnTo>
                    <a:pt x="384" y="19"/>
                  </a:lnTo>
                  <a:lnTo>
                    <a:pt x="396" y="25"/>
                  </a:lnTo>
                  <a:lnTo>
                    <a:pt x="407" y="31"/>
                  </a:lnTo>
                  <a:lnTo>
                    <a:pt x="419" y="37"/>
                  </a:lnTo>
                  <a:lnTo>
                    <a:pt x="429" y="43"/>
                  </a:lnTo>
                  <a:lnTo>
                    <a:pt x="439" y="51"/>
                  </a:lnTo>
                  <a:lnTo>
                    <a:pt x="450" y="59"/>
                  </a:lnTo>
                  <a:lnTo>
                    <a:pt x="459" y="68"/>
                  </a:lnTo>
                  <a:lnTo>
                    <a:pt x="467" y="77"/>
                  </a:lnTo>
                  <a:lnTo>
                    <a:pt x="475" y="86"/>
                  </a:lnTo>
                  <a:lnTo>
                    <a:pt x="483" y="96"/>
                  </a:lnTo>
                  <a:lnTo>
                    <a:pt x="490" y="107"/>
                  </a:lnTo>
                  <a:lnTo>
                    <a:pt x="495" y="118"/>
                  </a:lnTo>
                  <a:lnTo>
                    <a:pt x="507" y="141"/>
                  </a:lnTo>
                  <a:lnTo>
                    <a:pt x="517" y="166"/>
                  </a:lnTo>
                  <a:lnTo>
                    <a:pt x="524" y="193"/>
                  </a:lnTo>
                  <a:lnTo>
                    <a:pt x="529" y="221"/>
                  </a:lnTo>
                  <a:lnTo>
                    <a:pt x="532" y="251"/>
                  </a:lnTo>
                  <a:lnTo>
                    <a:pt x="533" y="282"/>
                  </a:lnTo>
                  <a:lnTo>
                    <a:pt x="533" y="347"/>
                  </a:lnTo>
                  <a:lnTo>
                    <a:pt x="533" y="347"/>
                  </a:lnTo>
                  <a:lnTo>
                    <a:pt x="533" y="353"/>
                  </a:lnTo>
                  <a:lnTo>
                    <a:pt x="532" y="358"/>
                  </a:lnTo>
                  <a:lnTo>
                    <a:pt x="530" y="362"/>
                  </a:lnTo>
                  <a:lnTo>
                    <a:pt x="528" y="367"/>
                  </a:lnTo>
                  <a:lnTo>
                    <a:pt x="524" y="369"/>
                  </a:lnTo>
                  <a:lnTo>
                    <a:pt x="521" y="371"/>
                  </a:lnTo>
                  <a:lnTo>
                    <a:pt x="516" y="374"/>
                  </a:lnTo>
                  <a:lnTo>
                    <a:pt x="510" y="374"/>
                  </a:lnTo>
                  <a:lnTo>
                    <a:pt x="510" y="374"/>
                  </a:lnTo>
                  <a:close/>
                  <a:moveTo>
                    <a:pt x="425" y="282"/>
                  </a:moveTo>
                  <a:lnTo>
                    <a:pt x="425" y="282"/>
                  </a:lnTo>
                  <a:lnTo>
                    <a:pt x="425" y="258"/>
                  </a:lnTo>
                  <a:lnTo>
                    <a:pt x="423" y="235"/>
                  </a:lnTo>
                  <a:lnTo>
                    <a:pt x="421" y="214"/>
                  </a:lnTo>
                  <a:lnTo>
                    <a:pt x="416" y="195"/>
                  </a:lnTo>
                  <a:lnTo>
                    <a:pt x="411" y="178"/>
                  </a:lnTo>
                  <a:lnTo>
                    <a:pt x="404" y="163"/>
                  </a:lnTo>
                  <a:lnTo>
                    <a:pt x="396" y="149"/>
                  </a:lnTo>
                  <a:lnTo>
                    <a:pt x="386" y="136"/>
                  </a:lnTo>
                  <a:lnTo>
                    <a:pt x="376" y="126"/>
                  </a:lnTo>
                  <a:lnTo>
                    <a:pt x="365" y="117"/>
                  </a:lnTo>
                  <a:lnTo>
                    <a:pt x="352" y="109"/>
                  </a:lnTo>
                  <a:lnTo>
                    <a:pt x="337" y="103"/>
                  </a:lnTo>
                  <a:lnTo>
                    <a:pt x="322" y="98"/>
                  </a:lnTo>
                  <a:lnTo>
                    <a:pt x="305" y="95"/>
                  </a:lnTo>
                  <a:lnTo>
                    <a:pt x="287" y="94"/>
                  </a:lnTo>
                  <a:lnTo>
                    <a:pt x="268" y="93"/>
                  </a:lnTo>
                  <a:lnTo>
                    <a:pt x="268" y="93"/>
                  </a:lnTo>
                  <a:lnTo>
                    <a:pt x="249" y="94"/>
                  </a:lnTo>
                  <a:lnTo>
                    <a:pt x="232" y="95"/>
                  </a:lnTo>
                  <a:lnTo>
                    <a:pt x="214" y="98"/>
                  </a:lnTo>
                  <a:lnTo>
                    <a:pt x="198" y="104"/>
                  </a:lnTo>
                  <a:lnTo>
                    <a:pt x="185" y="110"/>
                  </a:lnTo>
                  <a:lnTo>
                    <a:pt x="171" y="118"/>
                  </a:lnTo>
                  <a:lnTo>
                    <a:pt x="159" y="127"/>
                  </a:lnTo>
                  <a:lnTo>
                    <a:pt x="148" y="139"/>
                  </a:lnTo>
                  <a:lnTo>
                    <a:pt x="139" y="151"/>
                  </a:lnTo>
                  <a:lnTo>
                    <a:pt x="129" y="165"/>
                  </a:lnTo>
                  <a:lnTo>
                    <a:pt x="123" y="181"/>
                  </a:lnTo>
                  <a:lnTo>
                    <a:pt x="117" y="197"/>
                  </a:lnTo>
                  <a:lnTo>
                    <a:pt x="112" y="217"/>
                  </a:lnTo>
                  <a:lnTo>
                    <a:pt x="109" y="236"/>
                  </a:lnTo>
                  <a:lnTo>
                    <a:pt x="107" y="259"/>
                  </a:lnTo>
                  <a:lnTo>
                    <a:pt x="107" y="282"/>
                  </a:lnTo>
                  <a:lnTo>
                    <a:pt x="107" y="293"/>
                  </a:lnTo>
                  <a:lnTo>
                    <a:pt x="425" y="293"/>
                  </a:lnTo>
                  <a:lnTo>
                    <a:pt x="425"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8" name="Freeform 190"/>
            <p:cNvSpPr>
              <a:spLocks/>
            </p:cNvSpPr>
            <p:nvPr/>
          </p:nvSpPr>
          <p:spPr bwMode="auto">
            <a:xfrm>
              <a:off x="5689566" y="4516673"/>
              <a:ext cx="87871" cy="134776"/>
            </a:xfrm>
            <a:custGeom>
              <a:avLst/>
              <a:gdLst>
                <a:gd name="T0" fmla="*/ 177 w 443"/>
                <a:gd name="T1" fmla="*/ 680 h 681"/>
                <a:gd name="T2" fmla="*/ 75 w 443"/>
                <a:gd name="T3" fmla="*/ 671 h 681"/>
                <a:gd name="T4" fmla="*/ 25 w 443"/>
                <a:gd name="T5" fmla="*/ 663 h 681"/>
                <a:gd name="T6" fmla="*/ 7 w 443"/>
                <a:gd name="T7" fmla="*/ 654 h 681"/>
                <a:gd name="T8" fmla="*/ 1 w 443"/>
                <a:gd name="T9" fmla="*/ 643 h 681"/>
                <a:gd name="T10" fmla="*/ 0 w 443"/>
                <a:gd name="T11" fmla="*/ 596 h 681"/>
                <a:gd name="T12" fmla="*/ 5 w 443"/>
                <a:gd name="T13" fmla="*/ 586 h 681"/>
                <a:gd name="T14" fmla="*/ 14 w 443"/>
                <a:gd name="T15" fmla="*/ 579 h 681"/>
                <a:gd name="T16" fmla="*/ 28 w 443"/>
                <a:gd name="T17" fmla="*/ 578 h 681"/>
                <a:gd name="T18" fmla="*/ 127 w 443"/>
                <a:gd name="T19" fmla="*/ 587 h 681"/>
                <a:gd name="T20" fmla="*/ 217 w 443"/>
                <a:gd name="T21" fmla="*/ 592 h 681"/>
                <a:gd name="T22" fmla="*/ 268 w 443"/>
                <a:gd name="T23" fmla="*/ 587 h 681"/>
                <a:gd name="T24" fmla="*/ 298 w 443"/>
                <a:gd name="T25" fmla="*/ 578 h 681"/>
                <a:gd name="T26" fmla="*/ 319 w 443"/>
                <a:gd name="T27" fmla="*/ 562 h 681"/>
                <a:gd name="T28" fmla="*/ 331 w 443"/>
                <a:gd name="T29" fmla="*/ 538 h 681"/>
                <a:gd name="T30" fmla="*/ 336 w 443"/>
                <a:gd name="T31" fmla="*/ 506 h 681"/>
                <a:gd name="T32" fmla="*/ 331 w 443"/>
                <a:gd name="T33" fmla="*/ 480 h 681"/>
                <a:gd name="T34" fmla="*/ 304 w 443"/>
                <a:gd name="T35" fmla="*/ 446 h 681"/>
                <a:gd name="T36" fmla="*/ 245 w 443"/>
                <a:gd name="T37" fmla="*/ 405 h 681"/>
                <a:gd name="T38" fmla="*/ 97 w 443"/>
                <a:gd name="T39" fmla="*/ 316 h 681"/>
                <a:gd name="T40" fmla="*/ 53 w 443"/>
                <a:gd name="T41" fmla="*/ 280 h 681"/>
                <a:gd name="T42" fmla="*/ 26 w 443"/>
                <a:gd name="T43" fmla="*/ 248 h 681"/>
                <a:gd name="T44" fmla="*/ 9 w 443"/>
                <a:gd name="T45" fmla="*/ 213 h 681"/>
                <a:gd name="T46" fmla="*/ 1 w 443"/>
                <a:gd name="T47" fmla="*/ 174 h 681"/>
                <a:gd name="T48" fmla="*/ 1 w 443"/>
                <a:gd name="T49" fmla="*/ 137 h 681"/>
                <a:gd name="T50" fmla="*/ 17 w 443"/>
                <a:gd name="T51" fmla="*/ 82 h 681"/>
                <a:gd name="T52" fmla="*/ 49 w 443"/>
                <a:gd name="T53" fmla="*/ 42 h 681"/>
                <a:gd name="T54" fmla="*/ 95 w 443"/>
                <a:gd name="T55" fmla="*/ 17 h 681"/>
                <a:gd name="T56" fmla="*/ 153 w 443"/>
                <a:gd name="T57" fmla="*/ 3 h 681"/>
                <a:gd name="T58" fmla="*/ 219 w 443"/>
                <a:gd name="T59" fmla="*/ 0 h 681"/>
                <a:gd name="T60" fmla="*/ 318 w 443"/>
                <a:gd name="T61" fmla="*/ 4 h 681"/>
                <a:gd name="T62" fmla="*/ 407 w 443"/>
                <a:gd name="T63" fmla="*/ 16 h 681"/>
                <a:gd name="T64" fmla="*/ 421 w 443"/>
                <a:gd name="T65" fmla="*/ 20 h 681"/>
                <a:gd name="T66" fmla="*/ 429 w 443"/>
                <a:gd name="T67" fmla="*/ 31 h 681"/>
                <a:gd name="T68" fmla="*/ 430 w 443"/>
                <a:gd name="T69" fmla="*/ 79 h 681"/>
                <a:gd name="T70" fmla="*/ 429 w 443"/>
                <a:gd name="T71" fmla="*/ 88 h 681"/>
                <a:gd name="T72" fmla="*/ 421 w 443"/>
                <a:gd name="T73" fmla="*/ 97 h 681"/>
                <a:gd name="T74" fmla="*/ 409 w 443"/>
                <a:gd name="T75" fmla="*/ 100 h 681"/>
                <a:gd name="T76" fmla="*/ 368 w 443"/>
                <a:gd name="T77" fmla="*/ 97 h 681"/>
                <a:gd name="T78" fmla="*/ 219 w 443"/>
                <a:gd name="T79" fmla="*/ 90 h 681"/>
                <a:gd name="T80" fmla="*/ 173 w 443"/>
                <a:gd name="T81" fmla="*/ 93 h 681"/>
                <a:gd name="T82" fmla="*/ 138 w 443"/>
                <a:gd name="T83" fmla="*/ 102 h 681"/>
                <a:gd name="T84" fmla="*/ 119 w 443"/>
                <a:gd name="T85" fmla="*/ 117 h 681"/>
                <a:gd name="T86" fmla="*/ 109 w 443"/>
                <a:gd name="T87" fmla="*/ 140 h 681"/>
                <a:gd name="T88" fmla="*/ 107 w 443"/>
                <a:gd name="T89" fmla="*/ 160 h 681"/>
                <a:gd name="T90" fmla="*/ 118 w 443"/>
                <a:gd name="T91" fmla="*/ 197 h 681"/>
                <a:gd name="T92" fmla="*/ 154 w 443"/>
                <a:gd name="T93" fmla="*/ 229 h 681"/>
                <a:gd name="T94" fmla="*/ 310 w 443"/>
                <a:gd name="T95" fmla="*/ 323 h 681"/>
                <a:gd name="T96" fmla="*/ 344 w 443"/>
                <a:gd name="T97" fmla="*/ 345 h 681"/>
                <a:gd name="T98" fmla="*/ 384 w 443"/>
                <a:gd name="T99" fmla="*/ 377 h 681"/>
                <a:gd name="T100" fmla="*/ 413 w 443"/>
                <a:gd name="T101" fmla="*/ 409 h 681"/>
                <a:gd name="T102" fmla="*/ 431 w 443"/>
                <a:gd name="T103" fmla="*/ 444 h 681"/>
                <a:gd name="T104" fmla="*/ 440 w 443"/>
                <a:gd name="T105" fmla="*/ 479 h 681"/>
                <a:gd name="T106" fmla="*/ 443 w 443"/>
                <a:gd name="T107" fmla="*/ 506 h 681"/>
                <a:gd name="T108" fmla="*/ 432 w 443"/>
                <a:gd name="T109" fmla="*/ 568 h 681"/>
                <a:gd name="T110" fmla="*/ 406 w 443"/>
                <a:gd name="T111" fmla="*/ 615 h 681"/>
                <a:gd name="T112" fmla="*/ 365 w 443"/>
                <a:gd name="T113" fmla="*/ 649 h 681"/>
                <a:gd name="T114" fmla="*/ 309 w 443"/>
                <a:gd name="T115" fmla="*/ 671 h 681"/>
                <a:gd name="T116" fmla="*/ 241 w 443"/>
                <a:gd name="T117" fmla="*/ 68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3" h="681">
                  <a:moveTo>
                    <a:pt x="217" y="681"/>
                  </a:moveTo>
                  <a:lnTo>
                    <a:pt x="217" y="681"/>
                  </a:lnTo>
                  <a:lnTo>
                    <a:pt x="177" y="680"/>
                  </a:lnTo>
                  <a:lnTo>
                    <a:pt x="126" y="677"/>
                  </a:lnTo>
                  <a:lnTo>
                    <a:pt x="100" y="674"/>
                  </a:lnTo>
                  <a:lnTo>
                    <a:pt x="75" y="671"/>
                  </a:lnTo>
                  <a:lnTo>
                    <a:pt x="49" y="667"/>
                  </a:lnTo>
                  <a:lnTo>
                    <a:pt x="25" y="663"/>
                  </a:lnTo>
                  <a:lnTo>
                    <a:pt x="25" y="663"/>
                  </a:lnTo>
                  <a:lnTo>
                    <a:pt x="15" y="659"/>
                  </a:lnTo>
                  <a:lnTo>
                    <a:pt x="10" y="657"/>
                  </a:lnTo>
                  <a:lnTo>
                    <a:pt x="7" y="654"/>
                  </a:lnTo>
                  <a:lnTo>
                    <a:pt x="5" y="651"/>
                  </a:lnTo>
                  <a:lnTo>
                    <a:pt x="2" y="647"/>
                  </a:lnTo>
                  <a:lnTo>
                    <a:pt x="1" y="643"/>
                  </a:lnTo>
                  <a:lnTo>
                    <a:pt x="0" y="639"/>
                  </a:lnTo>
                  <a:lnTo>
                    <a:pt x="0" y="596"/>
                  </a:lnTo>
                  <a:lnTo>
                    <a:pt x="0" y="596"/>
                  </a:lnTo>
                  <a:lnTo>
                    <a:pt x="1" y="592"/>
                  </a:lnTo>
                  <a:lnTo>
                    <a:pt x="2" y="588"/>
                  </a:lnTo>
                  <a:lnTo>
                    <a:pt x="5" y="586"/>
                  </a:lnTo>
                  <a:lnTo>
                    <a:pt x="7" y="583"/>
                  </a:lnTo>
                  <a:lnTo>
                    <a:pt x="10" y="581"/>
                  </a:lnTo>
                  <a:lnTo>
                    <a:pt x="14" y="579"/>
                  </a:lnTo>
                  <a:lnTo>
                    <a:pt x="22" y="578"/>
                  </a:lnTo>
                  <a:lnTo>
                    <a:pt x="22" y="578"/>
                  </a:lnTo>
                  <a:lnTo>
                    <a:pt x="28" y="578"/>
                  </a:lnTo>
                  <a:lnTo>
                    <a:pt x="28" y="578"/>
                  </a:lnTo>
                  <a:lnTo>
                    <a:pt x="75" y="584"/>
                  </a:lnTo>
                  <a:lnTo>
                    <a:pt x="127" y="587"/>
                  </a:lnTo>
                  <a:lnTo>
                    <a:pt x="177" y="591"/>
                  </a:lnTo>
                  <a:lnTo>
                    <a:pt x="217" y="592"/>
                  </a:lnTo>
                  <a:lnTo>
                    <a:pt x="217" y="592"/>
                  </a:lnTo>
                  <a:lnTo>
                    <a:pt x="244" y="591"/>
                  </a:lnTo>
                  <a:lnTo>
                    <a:pt x="257" y="589"/>
                  </a:lnTo>
                  <a:lnTo>
                    <a:pt x="268" y="587"/>
                  </a:lnTo>
                  <a:lnTo>
                    <a:pt x="279" y="585"/>
                  </a:lnTo>
                  <a:lnTo>
                    <a:pt x="289" y="581"/>
                  </a:lnTo>
                  <a:lnTo>
                    <a:pt x="298" y="578"/>
                  </a:lnTo>
                  <a:lnTo>
                    <a:pt x="305" y="573"/>
                  </a:lnTo>
                  <a:lnTo>
                    <a:pt x="313" y="568"/>
                  </a:lnTo>
                  <a:lnTo>
                    <a:pt x="319" y="562"/>
                  </a:lnTo>
                  <a:lnTo>
                    <a:pt x="325" y="554"/>
                  </a:lnTo>
                  <a:lnTo>
                    <a:pt x="328" y="547"/>
                  </a:lnTo>
                  <a:lnTo>
                    <a:pt x="331" y="538"/>
                  </a:lnTo>
                  <a:lnTo>
                    <a:pt x="334" y="527"/>
                  </a:lnTo>
                  <a:lnTo>
                    <a:pt x="336" y="517"/>
                  </a:lnTo>
                  <a:lnTo>
                    <a:pt x="336" y="506"/>
                  </a:lnTo>
                  <a:lnTo>
                    <a:pt x="336" y="506"/>
                  </a:lnTo>
                  <a:lnTo>
                    <a:pt x="335" y="493"/>
                  </a:lnTo>
                  <a:lnTo>
                    <a:pt x="331" y="480"/>
                  </a:lnTo>
                  <a:lnTo>
                    <a:pt x="326" y="469"/>
                  </a:lnTo>
                  <a:lnTo>
                    <a:pt x="317" y="457"/>
                  </a:lnTo>
                  <a:lnTo>
                    <a:pt x="304" y="446"/>
                  </a:lnTo>
                  <a:lnTo>
                    <a:pt x="289" y="433"/>
                  </a:lnTo>
                  <a:lnTo>
                    <a:pt x="270" y="420"/>
                  </a:lnTo>
                  <a:lnTo>
                    <a:pt x="245" y="405"/>
                  </a:lnTo>
                  <a:lnTo>
                    <a:pt x="124" y="332"/>
                  </a:lnTo>
                  <a:lnTo>
                    <a:pt x="124" y="332"/>
                  </a:lnTo>
                  <a:lnTo>
                    <a:pt x="97" y="316"/>
                  </a:lnTo>
                  <a:lnTo>
                    <a:pt x="73" y="298"/>
                  </a:lnTo>
                  <a:lnTo>
                    <a:pt x="62" y="289"/>
                  </a:lnTo>
                  <a:lnTo>
                    <a:pt x="53" y="280"/>
                  </a:lnTo>
                  <a:lnTo>
                    <a:pt x="42" y="269"/>
                  </a:lnTo>
                  <a:lnTo>
                    <a:pt x="34" y="259"/>
                  </a:lnTo>
                  <a:lnTo>
                    <a:pt x="26" y="248"/>
                  </a:lnTo>
                  <a:lnTo>
                    <a:pt x="19" y="237"/>
                  </a:lnTo>
                  <a:lnTo>
                    <a:pt x="14" y="226"/>
                  </a:lnTo>
                  <a:lnTo>
                    <a:pt x="9" y="213"/>
                  </a:lnTo>
                  <a:lnTo>
                    <a:pt x="6" y="201"/>
                  </a:lnTo>
                  <a:lnTo>
                    <a:pt x="2" y="188"/>
                  </a:lnTo>
                  <a:lnTo>
                    <a:pt x="1" y="174"/>
                  </a:lnTo>
                  <a:lnTo>
                    <a:pt x="0" y="160"/>
                  </a:lnTo>
                  <a:lnTo>
                    <a:pt x="0" y="160"/>
                  </a:lnTo>
                  <a:lnTo>
                    <a:pt x="1" y="137"/>
                  </a:lnTo>
                  <a:lnTo>
                    <a:pt x="5" y="117"/>
                  </a:lnTo>
                  <a:lnTo>
                    <a:pt x="10" y="98"/>
                  </a:lnTo>
                  <a:lnTo>
                    <a:pt x="17" y="82"/>
                  </a:lnTo>
                  <a:lnTo>
                    <a:pt x="26" y="68"/>
                  </a:lnTo>
                  <a:lnTo>
                    <a:pt x="37" y="54"/>
                  </a:lnTo>
                  <a:lnTo>
                    <a:pt x="49" y="42"/>
                  </a:lnTo>
                  <a:lnTo>
                    <a:pt x="63" y="33"/>
                  </a:lnTo>
                  <a:lnTo>
                    <a:pt x="78" y="24"/>
                  </a:lnTo>
                  <a:lnTo>
                    <a:pt x="95" y="17"/>
                  </a:lnTo>
                  <a:lnTo>
                    <a:pt x="114" y="11"/>
                  </a:lnTo>
                  <a:lnTo>
                    <a:pt x="132" y="7"/>
                  </a:lnTo>
                  <a:lnTo>
                    <a:pt x="153" y="3"/>
                  </a:lnTo>
                  <a:lnTo>
                    <a:pt x="174" y="1"/>
                  </a:lnTo>
                  <a:lnTo>
                    <a:pt x="196" y="0"/>
                  </a:lnTo>
                  <a:lnTo>
                    <a:pt x="219" y="0"/>
                  </a:lnTo>
                  <a:lnTo>
                    <a:pt x="219" y="0"/>
                  </a:lnTo>
                  <a:lnTo>
                    <a:pt x="268" y="1"/>
                  </a:lnTo>
                  <a:lnTo>
                    <a:pt x="318" y="4"/>
                  </a:lnTo>
                  <a:lnTo>
                    <a:pt x="364" y="9"/>
                  </a:lnTo>
                  <a:lnTo>
                    <a:pt x="407" y="16"/>
                  </a:lnTo>
                  <a:lnTo>
                    <a:pt x="407" y="16"/>
                  </a:lnTo>
                  <a:lnTo>
                    <a:pt x="413" y="17"/>
                  </a:lnTo>
                  <a:lnTo>
                    <a:pt x="417" y="18"/>
                  </a:lnTo>
                  <a:lnTo>
                    <a:pt x="421" y="20"/>
                  </a:lnTo>
                  <a:lnTo>
                    <a:pt x="424" y="24"/>
                  </a:lnTo>
                  <a:lnTo>
                    <a:pt x="427" y="26"/>
                  </a:lnTo>
                  <a:lnTo>
                    <a:pt x="429" y="31"/>
                  </a:lnTo>
                  <a:lnTo>
                    <a:pt x="430" y="34"/>
                  </a:lnTo>
                  <a:lnTo>
                    <a:pt x="430" y="40"/>
                  </a:lnTo>
                  <a:lnTo>
                    <a:pt x="430" y="79"/>
                  </a:lnTo>
                  <a:lnTo>
                    <a:pt x="430" y="79"/>
                  </a:lnTo>
                  <a:lnTo>
                    <a:pt x="430" y="85"/>
                  </a:lnTo>
                  <a:lnTo>
                    <a:pt x="429" y="88"/>
                  </a:lnTo>
                  <a:lnTo>
                    <a:pt x="427" y="93"/>
                  </a:lnTo>
                  <a:lnTo>
                    <a:pt x="424" y="95"/>
                  </a:lnTo>
                  <a:lnTo>
                    <a:pt x="421" y="97"/>
                  </a:lnTo>
                  <a:lnTo>
                    <a:pt x="417" y="98"/>
                  </a:lnTo>
                  <a:lnTo>
                    <a:pt x="409" y="100"/>
                  </a:lnTo>
                  <a:lnTo>
                    <a:pt x="409" y="100"/>
                  </a:lnTo>
                  <a:lnTo>
                    <a:pt x="406" y="100"/>
                  </a:lnTo>
                  <a:lnTo>
                    <a:pt x="406" y="100"/>
                  </a:lnTo>
                  <a:lnTo>
                    <a:pt x="368" y="97"/>
                  </a:lnTo>
                  <a:lnTo>
                    <a:pt x="322" y="94"/>
                  </a:lnTo>
                  <a:lnTo>
                    <a:pt x="271" y="92"/>
                  </a:lnTo>
                  <a:lnTo>
                    <a:pt x="219" y="90"/>
                  </a:lnTo>
                  <a:lnTo>
                    <a:pt x="219" y="90"/>
                  </a:lnTo>
                  <a:lnTo>
                    <a:pt x="195" y="90"/>
                  </a:lnTo>
                  <a:lnTo>
                    <a:pt x="173" y="93"/>
                  </a:lnTo>
                  <a:lnTo>
                    <a:pt x="154" y="96"/>
                  </a:lnTo>
                  <a:lnTo>
                    <a:pt x="146" y="98"/>
                  </a:lnTo>
                  <a:lnTo>
                    <a:pt x="138" y="102"/>
                  </a:lnTo>
                  <a:lnTo>
                    <a:pt x="131" y="107"/>
                  </a:lnTo>
                  <a:lnTo>
                    <a:pt x="124" y="111"/>
                  </a:lnTo>
                  <a:lnTo>
                    <a:pt x="119" y="117"/>
                  </a:lnTo>
                  <a:lnTo>
                    <a:pt x="115" y="124"/>
                  </a:lnTo>
                  <a:lnTo>
                    <a:pt x="111" y="131"/>
                  </a:lnTo>
                  <a:lnTo>
                    <a:pt x="109" y="140"/>
                  </a:lnTo>
                  <a:lnTo>
                    <a:pt x="107" y="149"/>
                  </a:lnTo>
                  <a:lnTo>
                    <a:pt x="107" y="160"/>
                  </a:lnTo>
                  <a:lnTo>
                    <a:pt x="107" y="160"/>
                  </a:lnTo>
                  <a:lnTo>
                    <a:pt x="108" y="173"/>
                  </a:lnTo>
                  <a:lnTo>
                    <a:pt x="112" y="186"/>
                  </a:lnTo>
                  <a:lnTo>
                    <a:pt x="118" y="197"/>
                  </a:lnTo>
                  <a:lnTo>
                    <a:pt x="127" y="207"/>
                  </a:lnTo>
                  <a:lnTo>
                    <a:pt x="139" y="218"/>
                  </a:lnTo>
                  <a:lnTo>
                    <a:pt x="154" y="229"/>
                  </a:lnTo>
                  <a:lnTo>
                    <a:pt x="171" y="241"/>
                  </a:lnTo>
                  <a:lnTo>
                    <a:pt x="190" y="252"/>
                  </a:lnTo>
                  <a:lnTo>
                    <a:pt x="310" y="323"/>
                  </a:lnTo>
                  <a:lnTo>
                    <a:pt x="310" y="323"/>
                  </a:lnTo>
                  <a:lnTo>
                    <a:pt x="328" y="335"/>
                  </a:lnTo>
                  <a:lnTo>
                    <a:pt x="344" y="345"/>
                  </a:lnTo>
                  <a:lnTo>
                    <a:pt x="359" y="355"/>
                  </a:lnTo>
                  <a:lnTo>
                    <a:pt x="373" y="367"/>
                  </a:lnTo>
                  <a:lnTo>
                    <a:pt x="384" y="377"/>
                  </a:lnTo>
                  <a:lnTo>
                    <a:pt x="396" y="389"/>
                  </a:lnTo>
                  <a:lnTo>
                    <a:pt x="405" y="399"/>
                  </a:lnTo>
                  <a:lnTo>
                    <a:pt x="413" y="409"/>
                  </a:lnTo>
                  <a:lnTo>
                    <a:pt x="421" y="421"/>
                  </a:lnTo>
                  <a:lnTo>
                    <a:pt x="427" y="432"/>
                  </a:lnTo>
                  <a:lnTo>
                    <a:pt x="431" y="444"/>
                  </a:lnTo>
                  <a:lnTo>
                    <a:pt x="436" y="455"/>
                  </a:lnTo>
                  <a:lnTo>
                    <a:pt x="438" y="468"/>
                  </a:lnTo>
                  <a:lnTo>
                    <a:pt x="440" y="479"/>
                  </a:lnTo>
                  <a:lnTo>
                    <a:pt x="442" y="492"/>
                  </a:lnTo>
                  <a:lnTo>
                    <a:pt x="443" y="506"/>
                  </a:lnTo>
                  <a:lnTo>
                    <a:pt x="443" y="506"/>
                  </a:lnTo>
                  <a:lnTo>
                    <a:pt x="442" y="527"/>
                  </a:lnTo>
                  <a:lnTo>
                    <a:pt x="438" y="548"/>
                  </a:lnTo>
                  <a:lnTo>
                    <a:pt x="432" y="568"/>
                  </a:lnTo>
                  <a:lnTo>
                    <a:pt x="426" y="585"/>
                  </a:lnTo>
                  <a:lnTo>
                    <a:pt x="417" y="601"/>
                  </a:lnTo>
                  <a:lnTo>
                    <a:pt x="406" y="615"/>
                  </a:lnTo>
                  <a:lnTo>
                    <a:pt x="395" y="628"/>
                  </a:lnTo>
                  <a:lnTo>
                    <a:pt x="380" y="639"/>
                  </a:lnTo>
                  <a:lnTo>
                    <a:pt x="365" y="649"/>
                  </a:lnTo>
                  <a:lnTo>
                    <a:pt x="348" y="658"/>
                  </a:lnTo>
                  <a:lnTo>
                    <a:pt x="329" y="665"/>
                  </a:lnTo>
                  <a:lnTo>
                    <a:pt x="309" y="671"/>
                  </a:lnTo>
                  <a:lnTo>
                    <a:pt x="288" y="675"/>
                  </a:lnTo>
                  <a:lnTo>
                    <a:pt x="265" y="678"/>
                  </a:lnTo>
                  <a:lnTo>
                    <a:pt x="241" y="680"/>
                  </a:lnTo>
                  <a:lnTo>
                    <a:pt x="217" y="681"/>
                  </a:lnTo>
                  <a:lnTo>
                    <a:pt x="217"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69" name="Freeform 192"/>
            <p:cNvSpPr>
              <a:spLocks noEditPoints="1"/>
            </p:cNvSpPr>
            <p:nvPr/>
          </p:nvSpPr>
          <p:spPr bwMode="auto">
            <a:xfrm>
              <a:off x="3951130" y="2395283"/>
              <a:ext cx="1497382" cy="1517569"/>
            </a:xfrm>
            <a:custGeom>
              <a:avLst/>
              <a:gdLst>
                <a:gd name="T0" fmla="*/ 6426 w 7566"/>
                <a:gd name="T1" fmla="*/ 3577 h 7669"/>
                <a:gd name="T2" fmla="*/ 6030 w 7566"/>
                <a:gd name="T3" fmla="*/ 3166 h 7669"/>
                <a:gd name="T4" fmla="*/ 5444 w 7566"/>
                <a:gd name="T5" fmla="*/ 3147 h 7669"/>
                <a:gd name="T6" fmla="*/ 5018 w 7566"/>
                <a:gd name="T7" fmla="*/ 3524 h 7669"/>
                <a:gd name="T8" fmla="*/ 4873 w 7566"/>
                <a:gd name="T9" fmla="*/ 4239 h 7669"/>
                <a:gd name="T10" fmla="*/ 5030 w 7566"/>
                <a:gd name="T11" fmla="*/ 5062 h 7669"/>
                <a:gd name="T12" fmla="*/ 5325 w 7566"/>
                <a:gd name="T13" fmla="*/ 5359 h 7669"/>
                <a:gd name="T14" fmla="*/ 5844 w 7566"/>
                <a:gd name="T15" fmla="*/ 5436 h 7669"/>
                <a:gd name="T16" fmla="*/ 6191 w 7566"/>
                <a:gd name="T17" fmla="*/ 5286 h 7669"/>
                <a:gd name="T18" fmla="*/ 6464 w 7566"/>
                <a:gd name="T19" fmla="*/ 4867 h 7669"/>
                <a:gd name="T20" fmla="*/ 2676 w 7566"/>
                <a:gd name="T21" fmla="*/ 4144 h 7669"/>
                <a:gd name="T22" fmla="*/ 2458 w 7566"/>
                <a:gd name="T23" fmla="*/ 3401 h 7669"/>
                <a:gd name="T24" fmla="*/ 2209 w 7566"/>
                <a:gd name="T25" fmla="*/ 3178 h 7669"/>
                <a:gd name="T26" fmla="*/ 1729 w 7566"/>
                <a:gd name="T27" fmla="*/ 3096 h 7669"/>
                <a:gd name="T28" fmla="*/ 1328 w 7566"/>
                <a:gd name="T29" fmla="*/ 3265 h 7669"/>
                <a:gd name="T30" fmla="*/ 1053 w 7566"/>
                <a:gd name="T31" fmla="*/ 3761 h 7669"/>
                <a:gd name="T32" fmla="*/ 1022 w 7566"/>
                <a:gd name="T33" fmla="*/ 4605 h 7669"/>
                <a:gd name="T34" fmla="*/ 1280 w 7566"/>
                <a:gd name="T35" fmla="*/ 5195 h 7669"/>
                <a:gd name="T36" fmla="*/ 1552 w 7566"/>
                <a:gd name="T37" fmla="*/ 5381 h 7669"/>
                <a:gd name="T38" fmla="*/ 2120 w 7566"/>
                <a:gd name="T39" fmla="*/ 5389 h 7669"/>
                <a:gd name="T40" fmla="*/ 2533 w 7566"/>
                <a:gd name="T41" fmla="*/ 4999 h 7669"/>
                <a:gd name="T42" fmla="*/ 2679 w 7566"/>
                <a:gd name="T43" fmla="*/ 4283 h 7669"/>
                <a:gd name="T44" fmla="*/ 4634 w 7566"/>
                <a:gd name="T45" fmla="*/ 57 h 7669"/>
                <a:gd name="T46" fmla="*/ 4850 w 7566"/>
                <a:gd name="T47" fmla="*/ 259 h 7669"/>
                <a:gd name="T48" fmla="*/ 4995 w 7566"/>
                <a:gd name="T49" fmla="*/ 2653 h 7669"/>
                <a:gd name="T50" fmla="*/ 5412 w 7566"/>
                <a:gd name="T51" fmla="*/ 2335 h 7669"/>
                <a:gd name="T52" fmla="*/ 5992 w 7566"/>
                <a:gd name="T53" fmla="*/ 2222 h 7669"/>
                <a:gd name="T54" fmla="*/ 6512 w 7566"/>
                <a:gd name="T55" fmla="*/ 2317 h 7669"/>
                <a:gd name="T56" fmla="*/ 6981 w 7566"/>
                <a:gd name="T57" fmla="*/ 2632 h 7669"/>
                <a:gd name="T58" fmla="*/ 7318 w 7566"/>
                <a:gd name="T59" fmla="*/ 3105 h 7669"/>
                <a:gd name="T60" fmla="*/ 7522 w 7566"/>
                <a:gd name="T61" fmla="*/ 3746 h 7669"/>
                <a:gd name="T62" fmla="*/ 7561 w 7566"/>
                <a:gd name="T63" fmla="*/ 4451 h 7669"/>
                <a:gd name="T64" fmla="*/ 7441 w 7566"/>
                <a:gd name="T65" fmla="*/ 5157 h 7669"/>
                <a:gd name="T66" fmla="*/ 7152 w 7566"/>
                <a:gd name="T67" fmla="*/ 5734 h 7669"/>
                <a:gd name="T68" fmla="*/ 6706 w 7566"/>
                <a:gd name="T69" fmla="*/ 6103 h 7669"/>
                <a:gd name="T70" fmla="*/ 6108 w 7566"/>
                <a:gd name="T71" fmla="*/ 6276 h 7669"/>
                <a:gd name="T72" fmla="*/ 5474 w 7566"/>
                <a:gd name="T73" fmla="*/ 6284 h 7669"/>
                <a:gd name="T74" fmla="*/ 4835 w 7566"/>
                <a:gd name="T75" fmla="*/ 6126 h 7669"/>
                <a:gd name="T76" fmla="*/ 4339 w 7566"/>
                <a:gd name="T77" fmla="*/ 5797 h 7669"/>
                <a:gd name="T78" fmla="*/ 4010 w 7566"/>
                <a:gd name="T79" fmla="*/ 5298 h 7669"/>
                <a:gd name="T80" fmla="*/ 3874 w 7566"/>
                <a:gd name="T81" fmla="*/ 4629 h 7669"/>
                <a:gd name="T82" fmla="*/ 3869 w 7566"/>
                <a:gd name="T83" fmla="*/ 315 h 7669"/>
                <a:gd name="T84" fmla="*/ 4046 w 7566"/>
                <a:gd name="T85" fmla="*/ 91 h 7669"/>
                <a:gd name="T86" fmla="*/ 4370 w 7566"/>
                <a:gd name="T87" fmla="*/ 0 h 7669"/>
                <a:gd name="T88" fmla="*/ 931 w 7566"/>
                <a:gd name="T89" fmla="*/ 7423 h 7669"/>
                <a:gd name="T90" fmla="*/ 692 w 7566"/>
                <a:gd name="T91" fmla="*/ 7632 h 7669"/>
                <a:gd name="T92" fmla="*/ 5 w 7566"/>
                <a:gd name="T93" fmla="*/ 3841 h 7669"/>
                <a:gd name="T94" fmla="*/ 157 w 7566"/>
                <a:gd name="T95" fmla="*/ 3187 h 7669"/>
                <a:gd name="T96" fmla="*/ 501 w 7566"/>
                <a:gd name="T97" fmla="*/ 2700 h 7669"/>
                <a:gd name="T98" fmla="*/ 1009 w 7566"/>
                <a:gd name="T99" fmla="*/ 2381 h 7669"/>
                <a:gd name="T100" fmla="*/ 1654 w 7566"/>
                <a:gd name="T101" fmla="*/ 2233 h 7669"/>
                <a:gd name="T102" fmla="*/ 2284 w 7566"/>
                <a:gd name="T103" fmla="*/ 2257 h 7669"/>
                <a:gd name="T104" fmla="*/ 2876 w 7566"/>
                <a:gd name="T105" fmla="*/ 2463 h 7669"/>
                <a:gd name="T106" fmla="*/ 3307 w 7566"/>
                <a:gd name="T107" fmla="*/ 2840 h 7669"/>
                <a:gd name="T108" fmla="*/ 3584 w 7566"/>
                <a:gd name="T109" fmla="*/ 3423 h 7669"/>
                <a:gd name="T110" fmla="*/ 3692 w 7566"/>
                <a:gd name="T111" fmla="*/ 4128 h 7669"/>
                <a:gd name="T112" fmla="*/ 3642 w 7566"/>
                <a:gd name="T113" fmla="*/ 4836 h 7669"/>
                <a:gd name="T114" fmla="*/ 3425 w 7566"/>
                <a:gd name="T115" fmla="*/ 5472 h 7669"/>
                <a:gd name="T116" fmla="*/ 3079 w 7566"/>
                <a:gd name="T117" fmla="*/ 5930 h 7669"/>
                <a:gd name="T118" fmla="*/ 2604 w 7566"/>
                <a:gd name="T119" fmla="*/ 6221 h 7669"/>
                <a:gd name="T120" fmla="*/ 2075 w 7566"/>
                <a:gd name="T121" fmla="*/ 6300 h 7669"/>
                <a:gd name="T122" fmla="*/ 1507 w 7566"/>
                <a:gd name="T123" fmla="*/ 6183 h 7669"/>
                <a:gd name="T124" fmla="*/ 1097 w 7566"/>
                <a:gd name="T125" fmla="*/ 5855 h 7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6" h="7669">
                  <a:moveTo>
                    <a:pt x="6551" y="4239"/>
                  </a:moveTo>
                  <a:lnTo>
                    <a:pt x="6551" y="4239"/>
                  </a:lnTo>
                  <a:lnTo>
                    <a:pt x="6550" y="4174"/>
                  </a:lnTo>
                  <a:lnTo>
                    <a:pt x="6547" y="4111"/>
                  </a:lnTo>
                  <a:lnTo>
                    <a:pt x="6543" y="4049"/>
                  </a:lnTo>
                  <a:lnTo>
                    <a:pt x="6537" y="3989"/>
                  </a:lnTo>
                  <a:lnTo>
                    <a:pt x="6529" y="3932"/>
                  </a:lnTo>
                  <a:lnTo>
                    <a:pt x="6520" y="3876"/>
                  </a:lnTo>
                  <a:lnTo>
                    <a:pt x="6508" y="3821"/>
                  </a:lnTo>
                  <a:lnTo>
                    <a:pt x="6496" y="3769"/>
                  </a:lnTo>
                  <a:lnTo>
                    <a:pt x="6481" y="3717"/>
                  </a:lnTo>
                  <a:lnTo>
                    <a:pt x="6464" y="3669"/>
                  </a:lnTo>
                  <a:lnTo>
                    <a:pt x="6446" y="3622"/>
                  </a:lnTo>
                  <a:lnTo>
                    <a:pt x="6426" y="3577"/>
                  </a:lnTo>
                  <a:lnTo>
                    <a:pt x="6405" y="3534"/>
                  </a:lnTo>
                  <a:lnTo>
                    <a:pt x="6381" y="3493"/>
                  </a:lnTo>
                  <a:lnTo>
                    <a:pt x="6356" y="3452"/>
                  </a:lnTo>
                  <a:lnTo>
                    <a:pt x="6329" y="3416"/>
                  </a:lnTo>
                  <a:lnTo>
                    <a:pt x="6329" y="3416"/>
                  </a:lnTo>
                  <a:lnTo>
                    <a:pt x="6302" y="3378"/>
                  </a:lnTo>
                  <a:lnTo>
                    <a:pt x="6272" y="3342"/>
                  </a:lnTo>
                  <a:lnTo>
                    <a:pt x="6241" y="3310"/>
                  </a:lnTo>
                  <a:lnTo>
                    <a:pt x="6209" y="3280"/>
                  </a:lnTo>
                  <a:lnTo>
                    <a:pt x="6176" y="3253"/>
                  </a:lnTo>
                  <a:lnTo>
                    <a:pt x="6141" y="3226"/>
                  </a:lnTo>
                  <a:lnTo>
                    <a:pt x="6106" y="3204"/>
                  </a:lnTo>
                  <a:lnTo>
                    <a:pt x="6069" y="3184"/>
                  </a:lnTo>
                  <a:lnTo>
                    <a:pt x="6030" y="3166"/>
                  </a:lnTo>
                  <a:lnTo>
                    <a:pt x="5991" y="3150"/>
                  </a:lnTo>
                  <a:lnTo>
                    <a:pt x="5950" y="3137"/>
                  </a:lnTo>
                  <a:lnTo>
                    <a:pt x="5907" y="3126"/>
                  </a:lnTo>
                  <a:lnTo>
                    <a:pt x="5865" y="3117"/>
                  </a:lnTo>
                  <a:lnTo>
                    <a:pt x="5820" y="3111"/>
                  </a:lnTo>
                  <a:lnTo>
                    <a:pt x="5774" y="3107"/>
                  </a:lnTo>
                  <a:lnTo>
                    <a:pt x="5726" y="3106"/>
                  </a:lnTo>
                  <a:lnTo>
                    <a:pt x="5726" y="3106"/>
                  </a:lnTo>
                  <a:lnTo>
                    <a:pt x="5676" y="3107"/>
                  </a:lnTo>
                  <a:lnTo>
                    <a:pt x="5626" y="3111"/>
                  </a:lnTo>
                  <a:lnTo>
                    <a:pt x="5578" y="3116"/>
                  </a:lnTo>
                  <a:lnTo>
                    <a:pt x="5532" y="3124"/>
                  </a:lnTo>
                  <a:lnTo>
                    <a:pt x="5487" y="3135"/>
                  </a:lnTo>
                  <a:lnTo>
                    <a:pt x="5444" y="3147"/>
                  </a:lnTo>
                  <a:lnTo>
                    <a:pt x="5403" y="3162"/>
                  </a:lnTo>
                  <a:lnTo>
                    <a:pt x="5362" y="3179"/>
                  </a:lnTo>
                  <a:lnTo>
                    <a:pt x="5323" y="3199"/>
                  </a:lnTo>
                  <a:lnTo>
                    <a:pt x="5286" y="3221"/>
                  </a:lnTo>
                  <a:lnTo>
                    <a:pt x="5250" y="3245"/>
                  </a:lnTo>
                  <a:lnTo>
                    <a:pt x="5216" y="3271"/>
                  </a:lnTo>
                  <a:lnTo>
                    <a:pt x="5183" y="3300"/>
                  </a:lnTo>
                  <a:lnTo>
                    <a:pt x="5151" y="3331"/>
                  </a:lnTo>
                  <a:lnTo>
                    <a:pt x="5122" y="3364"/>
                  </a:lnTo>
                  <a:lnTo>
                    <a:pt x="5094" y="3401"/>
                  </a:lnTo>
                  <a:lnTo>
                    <a:pt x="5094" y="3401"/>
                  </a:lnTo>
                  <a:lnTo>
                    <a:pt x="5066" y="3440"/>
                  </a:lnTo>
                  <a:lnTo>
                    <a:pt x="5041" y="3481"/>
                  </a:lnTo>
                  <a:lnTo>
                    <a:pt x="5018" y="3524"/>
                  </a:lnTo>
                  <a:lnTo>
                    <a:pt x="4996" y="3568"/>
                  </a:lnTo>
                  <a:lnTo>
                    <a:pt x="4977" y="3615"/>
                  </a:lnTo>
                  <a:lnTo>
                    <a:pt x="4959" y="3663"/>
                  </a:lnTo>
                  <a:lnTo>
                    <a:pt x="4943" y="3713"/>
                  </a:lnTo>
                  <a:lnTo>
                    <a:pt x="4928" y="3764"/>
                  </a:lnTo>
                  <a:lnTo>
                    <a:pt x="4915" y="3818"/>
                  </a:lnTo>
                  <a:lnTo>
                    <a:pt x="4904" y="3873"/>
                  </a:lnTo>
                  <a:lnTo>
                    <a:pt x="4894" y="3930"/>
                  </a:lnTo>
                  <a:lnTo>
                    <a:pt x="4886" y="3988"/>
                  </a:lnTo>
                  <a:lnTo>
                    <a:pt x="4881" y="4049"/>
                  </a:lnTo>
                  <a:lnTo>
                    <a:pt x="4876" y="4111"/>
                  </a:lnTo>
                  <a:lnTo>
                    <a:pt x="4874" y="4174"/>
                  </a:lnTo>
                  <a:lnTo>
                    <a:pt x="4873" y="4239"/>
                  </a:lnTo>
                  <a:lnTo>
                    <a:pt x="4873" y="4239"/>
                  </a:lnTo>
                  <a:lnTo>
                    <a:pt x="4874" y="4315"/>
                  </a:lnTo>
                  <a:lnTo>
                    <a:pt x="4876" y="4388"/>
                  </a:lnTo>
                  <a:lnTo>
                    <a:pt x="4879" y="4459"/>
                  </a:lnTo>
                  <a:lnTo>
                    <a:pt x="4885" y="4527"/>
                  </a:lnTo>
                  <a:lnTo>
                    <a:pt x="4892" y="4593"/>
                  </a:lnTo>
                  <a:lnTo>
                    <a:pt x="4901" y="4656"/>
                  </a:lnTo>
                  <a:lnTo>
                    <a:pt x="4912" y="4715"/>
                  </a:lnTo>
                  <a:lnTo>
                    <a:pt x="4924" y="4773"/>
                  </a:lnTo>
                  <a:lnTo>
                    <a:pt x="4938" y="4828"/>
                  </a:lnTo>
                  <a:lnTo>
                    <a:pt x="4953" y="4879"/>
                  </a:lnTo>
                  <a:lnTo>
                    <a:pt x="4970" y="4929"/>
                  </a:lnTo>
                  <a:lnTo>
                    <a:pt x="4988" y="4976"/>
                  </a:lnTo>
                  <a:lnTo>
                    <a:pt x="5009" y="5020"/>
                  </a:lnTo>
                  <a:lnTo>
                    <a:pt x="5030" y="5062"/>
                  </a:lnTo>
                  <a:lnTo>
                    <a:pt x="5054" y="5101"/>
                  </a:lnTo>
                  <a:lnTo>
                    <a:pt x="5065" y="5119"/>
                  </a:lnTo>
                  <a:lnTo>
                    <a:pt x="5078" y="5137"/>
                  </a:lnTo>
                  <a:lnTo>
                    <a:pt x="5078" y="5137"/>
                  </a:lnTo>
                  <a:lnTo>
                    <a:pt x="5107" y="5175"/>
                  </a:lnTo>
                  <a:lnTo>
                    <a:pt x="5136" y="5210"/>
                  </a:lnTo>
                  <a:lnTo>
                    <a:pt x="5167" y="5243"/>
                  </a:lnTo>
                  <a:lnTo>
                    <a:pt x="5199" y="5273"/>
                  </a:lnTo>
                  <a:lnTo>
                    <a:pt x="5234" y="5300"/>
                  </a:lnTo>
                  <a:lnTo>
                    <a:pt x="5251" y="5313"/>
                  </a:lnTo>
                  <a:lnTo>
                    <a:pt x="5268" y="5325"/>
                  </a:lnTo>
                  <a:lnTo>
                    <a:pt x="5287" y="5337"/>
                  </a:lnTo>
                  <a:lnTo>
                    <a:pt x="5305" y="5348"/>
                  </a:lnTo>
                  <a:lnTo>
                    <a:pt x="5325" y="5359"/>
                  </a:lnTo>
                  <a:lnTo>
                    <a:pt x="5343" y="5369"/>
                  </a:lnTo>
                  <a:lnTo>
                    <a:pt x="5362" y="5378"/>
                  </a:lnTo>
                  <a:lnTo>
                    <a:pt x="5382" y="5387"/>
                  </a:lnTo>
                  <a:lnTo>
                    <a:pt x="5423" y="5403"/>
                  </a:lnTo>
                  <a:lnTo>
                    <a:pt x="5466" y="5416"/>
                  </a:lnTo>
                  <a:lnTo>
                    <a:pt x="5509" y="5428"/>
                  </a:lnTo>
                  <a:lnTo>
                    <a:pt x="5554" y="5436"/>
                  </a:lnTo>
                  <a:lnTo>
                    <a:pt x="5600" y="5441"/>
                  </a:lnTo>
                  <a:lnTo>
                    <a:pt x="5648" y="5445"/>
                  </a:lnTo>
                  <a:lnTo>
                    <a:pt x="5696" y="5446"/>
                  </a:lnTo>
                  <a:lnTo>
                    <a:pt x="5696" y="5446"/>
                  </a:lnTo>
                  <a:lnTo>
                    <a:pt x="5748" y="5445"/>
                  </a:lnTo>
                  <a:lnTo>
                    <a:pt x="5797" y="5441"/>
                  </a:lnTo>
                  <a:lnTo>
                    <a:pt x="5844" y="5436"/>
                  </a:lnTo>
                  <a:lnTo>
                    <a:pt x="5891" y="5428"/>
                  </a:lnTo>
                  <a:lnTo>
                    <a:pt x="5936" y="5416"/>
                  </a:lnTo>
                  <a:lnTo>
                    <a:pt x="5978" y="5403"/>
                  </a:lnTo>
                  <a:lnTo>
                    <a:pt x="6000" y="5395"/>
                  </a:lnTo>
                  <a:lnTo>
                    <a:pt x="6021" y="5387"/>
                  </a:lnTo>
                  <a:lnTo>
                    <a:pt x="6041" y="5378"/>
                  </a:lnTo>
                  <a:lnTo>
                    <a:pt x="6061" y="5369"/>
                  </a:lnTo>
                  <a:lnTo>
                    <a:pt x="6080" y="5359"/>
                  </a:lnTo>
                  <a:lnTo>
                    <a:pt x="6100" y="5348"/>
                  </a:lnTo>
                  <a:lnTo>
                    <a:pt x="6118" y="5337"/>
                  </a:lnTo>
                  <a:lnTo>
                    <a:pt x="6137" y="5325"/>
                  </a:lnTo>
                  <a:lnTo>
                    <a:pt x="6155" y="5313"/>
                  </a:lnTo>
                  <a:lnTo>
                    <a:pt x="6173" y="5300"/>
                  </a:lnTo>
                  <a:lnTo>
                    <a:pt x="6191" y="5286"/>
                  </a:lnTo>
                  <a:lnTo>
                    <a:pt x="6208" y="5273"/>
                  </a:lnTo>
                  <a:lnTo>
                    <a:pt x="6224" y="5258"/>
                  </a:lnTo>
                  <a:lnTo>
                    <a:pt x="6240" y="5243"/>
                  </a:lnTo>
                  <a:lnTo>
                    <a:pt x="6256" y="5227"/>
                  </a:lnTo>
                  <a:lnTo>
                    <a:pt x="6272" y="5210"/>
                  </a:lnTo>
                  <a:lnTo>
                    <a:pt x="6302" y="5175"/>
                  </a:lnTo>
                  <a:lnTo>
                    <a:pt x="6329" y="5137"/>
                  </a:lnTo>
                  <a:lnTo>
                    <a:pt x="6329" y="5137"/>
                  </a:lnTo>
                  <a:lnTo>
                    <a:pt x="6356" y="5097"/>
                  </a:lnTo>
                  <a:lnTo>
                    <a:pt x="6381" y="5056"/>
                  </a:lnTo>
                  <a:lnTo>
                    <a:pt x="6405" y="5011"/>
                  </a:lnTo>
                  <a:lnTo>
                    <a:pt x="6426" y="4965"/>
                  </a:lnTo>
                  <a:lnTo>
                    <a:pt x="6446" y="4917"/>
                  </a:lnTo>
                  <a:lnTo>
                    <a:pt x="6464" y="4867"/>
                  </a:lnTo>
                  <a:lnTo>
                    <a:pt x="6481" y="4813"/>
                  </a:lnTo>
                  <a:lnTo>
                    <a:pt x="6496" y="4758"/>
                  </a:lnTo>
                  <a:lnTo>
                    <a:pt x="6508" y="4702"/>
                  </a:lnTo>
                  <a:lnTo>
                    <a:pt x="6520" y="4642"/>
                  </a:lnTo>
                  <a:lnTo>
                    <a:pt x="6529" y="4580"/>
                  </a:lnTo>
                  <a:lnTo>
                    <a:pt x="6537" y="4516"/>
                  </a:lnTo>
                  <a:lnTo>
                    <a:pt x="6543" y="4450"/>
                  </a:lnTo>
                  <a:lnTo>
                    <a:pt x="6547" y="4383"/>
                  </a:lnTo>
                  <a:lnTo>
                    <a:pt x="6550" y="4312"/>
                  </a:lnTo>
                  <a:lnTo>
                    <a:pt x="6551" y="4239"/>
                  </a:lnTo>
                  <a:close/>
                  <a:moveTo>
                    <a:pt x="2679" y="4283"/>
                  </a:moveTo>
                  <a:lnTo>
                    <a:pt x="2679" y="4283"/>
                  </a:lnTo>
                  <a:lnTo>
                    <a:pt x="2678" y="4213"/>
                  </a:lnTo>
                  <a:lnTo>
                    <a:pt x="2676" y="4144"/>
                  </a:lnTo>
                  <a:lnTo>
                    <a:pt x="2671" y="4078"/>
                  </a:lnTo>
                  <a:lnTo>
                    <a:pt x="2666" y="4012"/>
                  </a:lnTo>
                  <a:lnTo>
                    <a:pt x="2658" y="3950"/>
                  </a:lnTo>
                  <a:lnTo>
                    <a:pt x="2648" y="3889"/>
                  </a:lnTo>
                  <a:lnTo>
                    <a:pt x="2637" y="3832"/>
                  </a:lnTo>
                  <a:lnTo>
                    <a:pt x="2623" y="3776"/>
                  </a:lnTo>
                  <a:lnTo>
                    <a:pt x="2609" y="3721"/>
                  </a:lnTo>
                  <a:lnTo>
                    <a:pt x="2592" y="3669"/>
                  </a:lnTo>
                  <a:lnTo>
                    <a:pt x="2575" y="3619"/>
                  </a:lnTo>
                  <a:lnTo>
                    <a:pt x="2554" y="3572"/>
                  </a:lnTo>
                  <a:lnTo>
                    <a:pt x="2533" y="3526"/>
                  </a:lnTo>
                  <a:lnTo>
                    <a:pt x="2510" y="3481"/>
                  </a:lnTo>
                  <a:lnTo>
                    <a:pt x="2484" y="3440"/>
                  </a:lnTo>
                  <a:lnTo>
                    <a:pt x="2458" y="3401"/>
                  </a:lnTo>
                  <a:lnTo>
                    <a:pt x="2458" y="3401"/>
                  </a:lnTo>
                  <a:lnTo>
                    <a:pt x="2429" y="3363"/>
                  </a:lnTo>
                  <a:lnTo>
                    <a:pt x="2400" y="3327"/>
                  </a:lnTo>
                  <a:lnTo>
                    <a:pt x="2385" y="3311"/>
                  </a:lnTo>
                  <a:lnTo>
                    <a:pt x="2369" y="3295"/>
                  </a:lnTo>
                  <a:lnTo>
                    <a:pt x="2353" y="3280"/>
                  </a:lnTo>
                  <a:lnTo>
                    <a:pt x="2335" y="3265"/>
                  </a:lnTo>
                  <a:lnTo>
                    <a:pt x="2319" y="3251"/>
                  </a:lnTo>
                  <a:lnTo>
                    <a:pt x="2302" y="3237"/>
                  </a:lnTo>
                  <a:lnTo>
                    <a:pt x="2284" y="3224"/>
                  </a:lnTo>
                  <a:lnTo>
                    <a:pt x="2265" y="3212"/>
                  </a:lnTo>
                  <a:lnTo>
                    <a:pt x="2247" y="3200"/>
                  </a:lnTo>
                  <a:lnTo>
                    <a:pt x="2229" y="3189"/>
                  </a:lnTo>
                  <a:lnTo>
                    <a:pt x="2209" y="3178"/>
                  </a:lnTo>
                  <a:lnTo>
                    <a:pt x="2190" y="3168"/>
                  </a:lnTo>
                  <a:lnTo>
                    <a:pt x="2170" y="3159"/>
                  </a:lnTo>
                  <a:lnTo>
                    <a:pt x="2150" y="3151"/>
                  </a:lnTo>
                  <a:lnTo>
                    <a:pt x="2129" y="3143"/>
                  </a:lnTo>
                  <a:lnTo>
                    <a:pt x="2107" y="3135"/>
                  </a:lnTo>
                  <a:lnTo>
                    <a:pt x="2065" y="3121"/>
                  </a:lnTo>
                  <a:lnTo>
                    <a:pt x="2020" y="3111"/>
                  </a:lnTo>
                  <a:lnTo>
                    <a:pt x="1973" y="3103"/>
                  </a:lnTo>
                  <a:lnTo>
                    <a:pt x="1925" y="3096"/>
                  </a:lnTo>
                  <a:lnTo>
                    <a:pt x="1875" y="3092"/>
                  </a:lnTo>
                  <a:lnTo>
                    <a:pt x="1825" y="3091"/>
                  </a:lnTo>
                  <a:lnTo>
                    <a:pt x="1825" y="3091"/>
                  </a:lnTo>
                  <a:lnTo>
                    <a:pt x="1776" y="3092"/>
                  </a:lnTo>
                  <a:lnTo>
                    <a:pt x="1729" y="3096"/>
                  </a:lnTo>
                  <a:lnTo>
                    <a:pt x="1683" y="3103"/>
                  </a:lnTo>
                  <a:lnTo>
                    <a:pt x="1637" y="3111"/>
                  </a:lnTo>
                  <a:lnTo>
                    <a:pt x="1594" y="3121"/>
                  </a:lnTo>
                  <a:lnTo>
                    <a:pt x="1552" y="3135"/>
                  </a:lnTo>
                  <a:lnTo>
                    <a:pt x="1511" y="3151"/>
                  </a:lnTo>
                  <a:lnTo>
                    <a:pt x="1491" y="3159"/>
                  </a:lnTo>
                  <a:lnTo>
                    <a:pt x="1472" y="3168"/>
                  </a:lnTo>
                  <a:lnTo>
                    <a:pt x="1452" y="3178"/>
                  </a:lnTo>
                  <a:lnTo>
                    <a:pt x="1434" y="3189"/>
                  </a:lnTo>
                  <a:lnTo>
                    <a:pt x="1415" y="3200"/>
                  </a:lnTo>
                  <a:lnTo>
                    <a:pt x="1397" y="3212"/>
                  </a:lnTo>
                  <a:lnTo>
                    <a:pt x="1380" y="3224"/>
                  </a:lnTo>
                  <a:lnTo>
                    <a:pt x="1363" y="3237"/>
                  </a:lnTo>
                  <a:lnTo>
                    <a:pt x="1328" y="3265"/>
                  </a:lnTo>
                  <a:lnTo>
                    <a:pt x="1296" y="3295"/>
                  </a:lnTo>
                  <a:lnTo>
                    <a:pt x="1265" y="3327"/>
                  </a:lnTo>
                  <a:lnTo>
                    <a:pt x="1235" y="3363"/>
                  </a:lnTo>
                  <a:lnTo>
                    <a:pt x="1207" y="3401"/>
                  </a:lnTo>
                  <a:lnTo>
                    <a:pt x="1207" y="3401"/>
                  </a:lnTo>
                  <a:lnTo>
                    <a:pt x="1194" y="3418"/>
                  </a:lnTo>
                  <a:lnTo>
                    <a:pt x="1183" y="3436"/>
                  </a:lnTo>
                  <a:lnTo>
                    <a:pt x="1159" y="3475"/>
                  </a:lnTo>
                  <a:lnTo>
                    <a:pt x="1137" y="3517"/>
                  </a:lnTo>
                  <a:lnTo>
                    <a:pt x="1117" y="3560"/>
                  </a:lnTo>
                  <a:lnTo>
                    <a:pt x="1099" y="3606"/>
                  </a:lnTo>
                  <a:lnTo>
                    <a:pt x="1082" y="3655"/>
                  </a:lnTo>
                  <a:lnTo>
                    <a:pt x="1067" y="3707"/>
                  </a:lnTo>
                  <a:lnTo>
                    <a:pt x="1053" y="3761"/>
                  </a:lnTo>
                  <a:lnTo>
                    <a:pt x="1040" y="3817"/>
                  </a:lnTo>
                  <a:lnTo>
                    <a:pt x="1030" y="3877"/>
                  </a:lnTo>
                  <a:lnTo>
                    <a:pt x="1021" y="3938"/>
                  </a:lnTo>
                  <a:lnTo>
                    <a:pt x="1014" y="4002"/>
                  </a:lnTo>
                  <a:lnTo>
                    <a:pt x="1008" y="4068"/>
                  </a:lnTo>
                  <a:lnTo>
                    <a:pt x="1005" y="4137"/>
                  </a:lnTo>
                  <a:lnTo>
                    <a:pt x="1001" y="4209"/>
                  </a:lnTo>
                  <a:lnTo>
                    <a:pt x="1001" y="4283"/>
                  </a:lnTo>
                  <a:lnTo>
                    <a:pt x="1001" y="4283"/>
                  </a:lnTo>
                  <a:lnTo>
                    <a:pt x="1001" y="4352"/>
                  </a:lnTo>
                  <a:lnTo>
                    <a:pt x="1005" y="4419"/>
                  </a:lnTo>
                  <a:lnTo>
                    <a:pt x="1008" y="4484"/>
                  </a:lnTo>
                  <a:lnTo>
                    <a:pt x="1015" y="4546"/>
                  </a:lnTo>
                  <a:lnTo>
                    <a:pt x="1022" y="4605"/>
                  </a:lnTo>
                  <a:lnTo>
                    <a:pt x="1032" y="4664"/>
                  </a:lnTo>
                  <a:lnTo>
                    <a:pt x="1043" y="4720"/>
                  </a:lnTo>
                  <a:lnTo>
                    <a:pt x="1056" y="4773"/>
                  </a:lnTo>
                  <a:lnTo>
                    <a:pt x="1070" y="4824"/>
                  </a:lnTo>
                  <a:lnTo>
                    <a:pt x="1087" y="4874"/>
                  </a:lnTo>
                  <a:lnTo>
                    <a:pt x="1106" y="4921"/>
                  </a:lnTo>
                  <a:lnTo>
                    <a:pt x="1125" y="4965"/>
                  </a:lnTo>
                  <a:lnTo>
                    <a:pt x="1147" y="5008"/>
                  </a:lnTo>
                  <a:lnTo>
                    <a:pt x="1170" y="5048"/>
                  </a:lnTo>
                  <a:lnTo>
                    <a:pt x="1195" y="5086"/>
                  </a:lnTo>
                  <a:lnTo>
                    <a:pt x="1222" y="5122"/>
                  </a:lnTo>
                  <a:lnTo>
                    <a:pt x="1222" y="5122"/>
                  </a:lnTo>
                  <a:lnTo>
                    <a:pt x="1250" y="5159"/>
                  </a:lnTo>
                  <a:lnTo>
                    <a:pt x="1280" y="5195"/>
                  </a:lnTo>
                  <a:lnTo>
                    <a:pt x="1311" y="5227"/>
                  </a:lnTo>
                  <a:lnTo>
                    <a:pt x="1328" y="5243"/>
                  </a:lnTo>
                  <a:lnTo>
                    <a:pt x="1344" y="5258"/>
                  </a:lnTo>
                  <a:lnTo>
                    <a:pt x="1362" y="5272"/>
                  </a:lnTo>
                  <a:lnTo>
                    <a:pt x="1379" y="5285"/>
                  </a:lnTo>
                  <a:lnTo>
                    <a:pt x="1396" y="5298"/>
                  </a:lnTo>
                  <a:lnTo>
                    <a:pt x="1414" y="5311"/>
                  </a:lnTo>
                  <a:lnTo>
                    <a:pt x="1433" y="5322"/>
                  </a:lnTo>
                  <a:lnTo>
                    <a:pt x="1452" y="5334"/>
                  </a:lnTo>
                  <a:lnTo>
                    <a:pt x="1470" y="5344"/>
                  </a:lnTo>
                  <a:lnTo>
                    <a:pt x="1491" y="5354"/>
                  </a:lnTo>
                  <a:lnTo>
                    <a:pt x="1511" y="5363"/>
                  </a:lnTo>
                  <a:lnTo>
                    <a:pt x="1531" y="5373"/>
                  </a:lnTo>
                  <a:lnTo>
                    <a:pt x="1552" y="5381"/>
                  </a:lnTo>
                  <a:lnTo>
                    <a:pt x="1573" y="5389"/>
                  </a:lnTo>
                  <a:lnTo>
                    <a:pt x="1616" y="5401"/>
                  </a:lnTo>
                  <a:lnTo>
                    <a:pt x="1661" y="5413"/>
                  </a:lnTo>
                  <a:lnTo>
                    <a:pt x="1707" y="5421"/>
                  </a:lnTo>
                  <a:lnTo>
                    <a:pt x="1755" y="5426"/>
                  </a:lnTo>
                  <a:lnTo>
                    <a:pt x="1804" y="5430"/>
                  </a:lnTo>
                  <a:lnTo>
                    <a:pt x="1855" y="5432"/>
                  </a:lnTo>
                  <a:lnTo>
                    <a:pt x="1855" y="5432"/>
                  </a:lnTo>
                  <a:lnTo>
                    <a:pt x="1902" y="5430"/>
                  </a:lnTo>
                  <a:lnTo>
                    <a:pt x="1949" y="5426"/>
                  </a:lnTo>
                  <a:lnTo>
                    <a:pt x="1992" y="5421"/>
                  </a:lnTo>
                  <a:lnTo>
                    <a:pt x="2036" y="5413"/>
                  </a:lnTo>
                  <a:lnTo>
                    <a:pt x="2078" y="5401"/>
                  </a:lnTo>
                  <a:lnTo>
                    <a:pt x="2120" y="5389"/>
                  </a:lnTo>
                  <a:lnTo>
                    <a:pt x="2159" y="5373"/>
                  </a:lnTo>
                  <a:lnTo>
                    <a:pt x="2198" y="5354"/>
                  </a:lnTo>
                  <a:lnTo>
                    <a:pt x="2234" y="5334"/>
                  </a:lnTo>
                  <a:lnTo>
                    <a:pt x="2270" y="5311"/>
                  </a:lnTo>
                  <a:lnTo>
                    <a:pt x="2304" y="5285"/>
                  </a:lnTo>
                  <a:lnTo>
                    <a:pt x="2338" y="5258"/>
                  </a:lnTo>
                  <a:lnTo>
                    <a:pt x="2370" y="5227"/>
                  </a:lnTo>
                  <a:lnTo>
                    <a:pt x="2401" y="5195"/>
                  </a:lnTo>
                  <a:lnTo>
                    <a:pt x="2429" y="5159"/>
                  </a:lnTo>
                  <a:lnTo>
                    <a:pt x="2458" y="5122"/>
                  </a:lnTo>
                  <a:lnTo>
                    <a:pt x="2458" y="5122"/>
                  </a:lnTo>
                  <a:lnTo>
                    <a:pt x="2484" y="5082"/>
                  </a:lnTo>
                  <a:lnTo>
                    <a:pt x="2510" y="5041"/>
                  </a:lnTo>
                  <a:lnTo>
                    <a:pt x="2533" y="4999"/>
                  </a:lnTo>
                  <a:lnTo>
                    <a:pt x="2554" y="4954"/>
                  </a:lnTo>
                  <a:lnTo>
                    <a:pt x="2575" y="4908"/>
                  </a:lnTo>
                  <a:lnTo>
                    <a:pt x="2592" y="4860"/>
                  </a:lnTo>
                  <a:lnTo>
                    <a:pt x="2609" y="4809"/>
                  </a:lnTo>
                  <a:lnTo>
                    <a:pt x="2623" y="4758"/>
                  </a:lnTo>
                  <a:lnTo>
                    <a:pt x="2637" y="4705"/>
                  </a:lnTo>
                  <a:lnTo>
                    <a:pt x="2648" y="4650"/>
                  </a:lnTo>
                  <a:lnTo>
                    <a:pt x="2658" y="4593"/>
                  </a:lnTo>
                  <a:lnTo>
                    <a:pt x="2666" y="4534"/>
                  </a:lnTo>
                  <a:lnTo>
                    <a:pt x="2671" y="4474"/>
                  </a:lnTo>
                  <a:lnTo>
                    <a:pt x="2676" y="4412"/>
                  </a:lnTo>
                  <a:lnTo>
                    <a:pt x="2678" y="4348"/>
                  </a:lnTo>
                  <a:lnTo>
                    <a:pt x="2679" y="4283"/>
                  </a:lnTo>
                  <a:lnTo>
                    <a:pt x="2679" y="4283"/>
                  </a:lnTo>
                  <a:close/>
                  <a:moveTo>
                    <a:pt x="4370" y="0"/>
                  </a:moveTo>
                  <a:lnTo>
                    <a:pt x="4370" y="0"/>
                  </a:lnTo>
                  <a:lnTo>
                    <a:pt x="4370" y="0"/>
                  </a:lnTo>
                  <a:lnTo>
                    <a:pt x="4397" y="1"/>
                  </a:lnTo>
                  <a:lnTo>
                    <a:pt x="4422" y="2"/>
                  </a:lnTo>
                  <a:lnTo>
                    <a:pt x="4447" y="5"/>
                  </a:lnTo>
                  <a:lnTo>
                    <a:pt x="4472" y="8"/>
                  </a:lnTo>
                  <a:lnTo>
                    <a:pt x="4498" y="13"/>
                  </a:lnTo>
                  <a:lnTo>
                    <a:pt x="4522" y="18"/>
                  </a:lnTo>
                  <a:lnTo>
                    <a:pt x="4546" y="24"/>
                  </a:lnTo>
                  <a:lnTo>
                    <a:pt x="4569" y="31"/>
                  </a:lnTo>
                  <a:lnTo>
                    <a:pt x="4590" y="39"/>
                  </a:lnTo>
                  <a:lnTo>
                    <a:pt x="4613" y="48"/>
                  </a:lnTo>
                  <a:lnTo>
                    <a:pt x="4634" y="57"/>
                  </a:lnTo>
                  <a:lnTo>
                    <a:pt x="4655" y="68"/>
                  </a:lnTo>
                  <a:lnTo>
                    <a:pt x="4675" y="79"/>
                  </a:lnTo>
                  <a:lnTo>
                    <a:pt x="4695" y="91"/>
                  </a:lnTo>
                  <a:lnTo>
                    <a:pt x="4713" y="103"/>
                  </a:lnTo>
                  <a:lnTo>
                    <a:pt x="4730" y="116"/>
                  </a:lnTo>
                  <a:lnTo>
                    <a:pt x="4748" y="130"/>
                  </a:lnTo>
                  <a:lnTo>
                    <a:pt x="4764" y="144"/>
                  </a:lnTo>
                  <a:lnTo>
                    <a:pt x="4779" y="158"/>
                  </a:lnTo>
                  <a:lnTo>
                    <a:pt x="4793" y="174"/>
                  </a:lnTo>
                  <a:lnTo>
                    <a:pt x="4807" y="190"/>
                  </a:lnTo>
                  <a:lnTo>
                    <a:pt x="4819" y="206"/>
                  </a:lnTo>
                  <a:lnTo>
                    <a:pt x="4830" y="224"/>
                  </a:lnTo>
                  <a:lnTo>
                    <a:pt x="4840" y="241"/>
                  </a:lnTo>
                  <a:lnTo>
                    <a:pt x="4850" y="259"/>
                  </a:lnTo>
                  <a:lnTo>
                    <a:pt x="4858" y="278"/>
                  </a:lnTo>
                  <a:lnTo>
                    <a:pt x="4865" y="296"/>
                  </a:lnTo>
                  <a:lnTo>
                    <a:pt x="4870" y="315"/>
                  </a:lnTo>
                  <a:lnTo>
                    <a:pt x="4875" y="334"/>
                  </a:lnTo>
                  <a:lnTo>
                    <a:pt x="4878" y="354"/>
                  </a:lnTo>
                  <a:lnTo>
                    <a:pt x="4881" y="374"/>
                  </a:lnTo>
                  <a:lnTo>
                    <a:pt x="4881" y="395"/>
                  </a:lnTo>
                  <a:lnTo>
                    <a:pt x="4881" y="2811"/>
                  </a:lnTo>
                  <a:lnTo>
                    <a:pt x="4881" y="2811"/>
                  </a:lnTo>
                  <a:lnTo>
                    <a:pt x="4901" y="2778"/>
                  </a:lnTo>
                  <a:lnTo>
                    <a:pt x="4923" y="2746"/>
                  </a:lnTo>
                  <a:lnTo>
                    <a:pt x="4946" y="2714"/>
                  </a:lnTo>
                  <a:lnTo>
                    <a:pt x="4970" y="2683"/>
                  </a:lnTo>
                  <a:lnTo>
                    <a:pt x="4995" y="2653"/>
                  </a:lnTo>
                  <a:lnTo>
                    <a:pt x="5022" y="2623"/>
                  </a:lnTo>
                  <a:lnTo>
                    <a:pt x="5049" y="2594"/>
                  </a:lnTo>
                  <a:lnTo>
                    <a:pt x="5078" y="2566"/>
                  </a:lnTo>
                  <a:lnTo>
                    <a:pt x="5107" y="2539"/>
                  </a:lnTo>
                  <a:lnTo>
                    <a:pt x="5138" y="2513"/>
                  </a:lnTo>
                  <a:lnTo>
                    <a:pt x="5169" y="2487"/>
                  </a:lnTo>
                  <a:lnTo>
                    <a:pt x="5202" y="2461"/>
                  </a:lnTo>
                  <a:lnTo>
                    <a:pt x="5235" y="2437"/>
                  </a:lnTo>
                  <a:lnTo>
                    <a:pt x="5271" y="2414"/>
                  </a:lnTo>
                  <a:lnTo>
                    <a:pt x="5306" y="2391"/>
                  </a:lnTo>
                  <a:lnTo>
                    <a:pt x="5344" y="2370"/>
                  </a:lnTo>
                  <a:lnTo>
                    <a:pt x="5344" y="2370"/>
                  </a:lnTo>
                  <a:lnTo>
                    <a:pt x="5377" y="2352"/>
                  </a:lnTo>
                  <a:lnTo>
                    <a:pt x="5412" y="2335"/>
                  </a:lnTo>
                  <a:lnTo>
                    <a:pt x="5447" y="2320"/>
                  </a:lnTo>
                  <a:lnTo>
                    <a:pt x="5484" y="2305"/>
                  </a:lnTo>
                  <a:lnTo>
                    <a:pt x="5521" y="2293"/>
                  </a:lnTo>
                  <a:lnTo>
                    <a:pt x="5559" y="2280"/>
                  </a:lnTo>
                  <a:lnTo>
                    <a:pt x="5598" y="2269"/>
                  </a:lnTo>
                  <a:lnTo>
                    <a:pt x="5638" y="2260"/>
                  </a:lnTo>
                  <a:lnTo>
                    <a:pt x="5679" y="2250"/>
                  </a:lnTo>
                  <a:lnTo>
                    <a:pt x="5720" y="2243"/>
                  </a:lnTo>
                  <a:lnTo>
                    <a:pt x="5764" y="2237"/>
                  </a:lnTo>
                  <a:lnTo>
                    <a:pt x="5807" y="2231"/>
                  </a:lnTo>
                  <a:lnTo>
                    <a:pt x="5852" y="2227"/>
                  </a:lnTo>
                  <a:lnTo>
                    <a:pt x="5897" y="2224"/>
                  </a:lnTo>
                  <a:lnTo>
                    <a:pt x="5944" y="2223"/>
                  </a:lnTo>
                  <a:lnTo>
                    <a:pt x="5992" y="2222"/>
                  </a:lnTo>
                  <a:lnTo>
                    <a:pt x="5992" y="2222"/>
                  </a:lnTo>
                  <a:lnTo>
                    <a:pt x="6035" y="2223"/>
                  </a:lnTo>
                  <a:lnTo>
                    <a:pt x="6077" y="2224"/>
                  </a:lnTo>
                  <a:lnTo>
                    <a:pt x="6119" y="2227"/>
                  </a:lnTo>
                  <a:lnTo>
                    <a:pt x="6161" y="2231"/>
                  </a:lnTo>
                  <a:lnTo>
                    <a:pt x="6202" y="2235"/>
                  </a:lnTo>
                  <a:lnTo>
                    <a:pt x="6242" y="2242"/>
                  </a:lnTo>
                  <a:lnTo>
                    <a:pt x="6282" y="2249"/>
                  </a:lnTo>
                  <a:lnTo>
                    <a:pt x="6321" y="2258"/>
                  </a:lnTo>
                  <a:lnTo>
                    <a:pt x="6360" y="2268"/>
                  </a:lnTo>
                  <a:lnTo>
                    <a:pt x="6399" y="2278"/>
                  </a:lnTo>
                  <a:lnTo>
                    <a:pt x="6437" y="2291"/>
                  </a:lnTo>
                  <a:lnTo>
                    <a:pt x="6475" y="2303"/>
                  </a:lnTo>
                  <a:lnTo>
                    <a:pt x="6512" y="2317"/>
                  </a:lnTo>
                  <a:lnTo>
                    <a:pt x="6548" y="2332"/>
                  </a:lnTo>
                  <a:lnTo>
                    <a:pt x="6585" y="2349"/>
                  </a:lnTo>
                  <a:lnTo>
                    <a:pt x="6621" y="2366"/>
                  </a:lnTo>
                  <a:lnTo>
                    <a:pt x="6655" y="2385"/>
                  </a:lnTo>
                  <a:lnTo>
                    <a:pt x="6691" y="2404"/>
                  </a:lnTo>
                  <a:lnTo>
                    <a:pt x="6724" y="2425"/>
                  </a:lnTo>
                  <a:lnTo>
                    <a:pt x="6758" y="2446"/>
                  </a:lnTo>
                  <a:lnTo>
                    <a:pt x="6792" y="2469"/>
                  </a:lnTo>
                  <a:lnTo>
                    <a:pt x="6824" y="2495"/>
                  </a:lnTo>
                  <a:lnTo>
                    <a:pt x="6856" y="2520"/>
                  </a:lnTo>
                  <a:lnTo>
                    <a:pt x="6888" y="2546"/>
                  </a:lnTo>
                  <a:lnTo>
                    <a:pt x="6919" y="2574"/>
                  </a:lnTo>
                  <a:lnTo>
                    <a:pt x="6950" y="2602"/>
                  </a:lnTo>
                  <a:lnTo>
                    <a:pt x="6981" y="2632"/>
                  </a:lnTo>
                  <a:lnTo>
                    <a:pt x="7011" y="2662"/>
                  </a:lnTo>
                  <a:lnTo>
                    <a:pt x="7039" y="2694"/>
                  </a:lnTo>
                  <a:lnTo>
                    <a:pt x="7068" y="2728"/>
                  </a:lnTo>
                  <a:lnTo>
                    <a:pt x="7097" y="2762"/>
                  </a:lnTo>
                  <a:lnTo>
                    <a:pt x="7124" y="2797"/>
                  </a:lnTo>
                  <a:lnTo>
                    <a:pt x="7124" y="2797"/>
                  </a:lnTo>
                  <a:lnTo>
                    <a:pt x="7152" y="2833"/>
                  </a:lnTo>
                  <a:lnTo>
                    <a:pt x="7178" y="2871"/>
                  </a:lnTo>
                  <a:lnTo>
                    <a:pt x="7203" y="2908"/>
                  </a:lnTo>
                  <a:lnTo>
                    <a:pt x="7227" y="2945"/>
                  </a:lnTo>
                  <a:lnTo>
                    <a:pt x="7252" y="2984"/>
                  </a:lnTo>
                  <a:lnTo>
                    <a:pt x="7274" y="3025"/>
                  </a:lnTo>
                  <a:lnTo>
                    <a:pt x="7296" y="3065"/>
                  </a:lnTo>
                  <a:lnTo>
                    <a:pt x="7318" y="3105"/>
                  </a:lnTo>
                  <a:lnTo>
                    <a:pt x="7338" y="3146"/>
                  </a:lnTo>
                  <a:lnTo>
                    <a:pt x="7357" y="3189"/>
                  </a:lnTo>
                  <a:lnTo>
                    <a:pt x="7375" y="3231"/>
                  </a:lnTo>
                  <a:lnTo>
                    <a:pt x="7394" y="3275"/>
                  </a:lnTo>
                  <a:lnTo>
                    <a:pt x="7410" y="3319"/>
                  </a:lnTo>
                  <a:lnTo>
                    <a:pt x="7426" y="3364"/>
                  </a:lnTo>
                  <a:lnTo>
                    <a:pt x="7441" y="3409"/>
                  </a:lnTo>
                  <a:lnTo>
                    <a:pt x="7456" y="3456"/>
                  </a:lnTo>
                  <a:lnTo>
                    <a:pt x="7468" y="3502"/>
                  </a:lnTo>
                  <a:lnTo>
                    <a:pt x="7481" y="3550"/>
                  </a:lnTo>
                  <a:lnTo>
                    <a:pt x="7492" y="3598"/>
                  </a:lnTo>
                  <a:lnTo>
                    <a:pt x="7504" y="3646"/>
                  </a:lnTo>
                  <a:lnTo>
                    <a:pt x="7513" y="3696"/>
                  </a:lnTo>
                  <a:lnTo>
                    <a:pt x="7522" y="3746"/>
                  </a:lnTo>
                  <a:lnTo>
                    <a:pt x="7530" y="3797"/>
                  </a:lnTo>
                  <a:lnTo>
                    <a:pt x="7538" y="3848"/>
                  </a:lnTo>
                  <a:lnTo>
                    <a:pt x="7544" y="3901"/>
                  </a:lnTo>
                  <a:lnTo>
                    <a:pt x="7550" y="3953"/>
                  </a:lnTo>
                  <a:lnTo>
                    <a:pt x="7554" y="4006"/>
                  </a:lnTo>
                  <a:lnTo>
                    <a:pt x="7559" y="4060"/>
                  </a:lnTo>
                  <a:lnTo>
                    <a:pt x="7561" y="4115"/>
                  </a:lnTo>
                  <a:lnTo>
                    <a:pt x="7564" y="4170"/>
                  </a:lnTo>
                  <a:lnTo>
                    <a:pt x="7565" y="4227"/>
                  </a:lnTo>
                  <a:lnTo>
                    <a:pt x="7566" y="4283"/>
                  </a:lnTo>
                  <a:lnTo>
                    <a:pt x="7566" y="4283"/>
                  </a:lnTo>
                  <a:lnTo>
                    <a:pt x="7565" y="4340"/>
                  </a:lnTo>
                  <a:lnTo>
                    <a:pt x="7564" y="4396"/>
                  </a:lnTo>
                  <a:lnTo>
                    <a:pt x="7561" y="4451"/>
                  </a:lnTo>
                  <a:lnTo>
                    <a:pt x="7559" y="4507"/>
                  </a:lnTo>
                  <a:lnTo>
                    <a:pt x="7554" y="4560"/>
                  </a:lnTo>
                  <a:lnTo>
                    <a:pt x="7550" y="4613"/>
                  </a:lnTo>
                  <a:lnTo>
                    <a:pt x="7544" y="4666"/>
                  </a:lnTo>
                  <a:lnTo>
                    <a:pt x="7538" y="4719"/>
                  </a:lnTo>
                  <a:lnTo>
                    <a:pt x="7530" y="4769"/>
                  </a:lnTo>
                  <a:lnTo>
                    <a:pt x="7522" y="4821"/>
                  </a:lnTo>
                  <a:lnTo>
                    <a:pt x="7513" y="4870"/>
                  </a:lnTo>
                  <a:lnTo>
                    <a:pt x="7504" y="4919"/>
                  </a:lnTo>
                  <a:lnTo>
                    <a:pt x="7492" y="4969"/>
                  </a:lnTo>
                  <a:lnTo>
                    <a:pt x="7481" y="5017"/>
                  </a:lnTo>
                  <a:lnTo>
                    <a:pt x="7468" y="5064"/>
                  </a:lnTo>
                  <a:lnTo>
                    <a:pt x="7456" y="5111"/>
                  </a:lnTo>
                  <a:lnTo>
                    <a:pt x="7441" y="5157"/>
                  </a:lnTo>
                  <a:lnTo>
                    <a:pt x="7426" y="5203"/>
                  </a:lnTo>
                  <a:lnTo>
                    <a:pt x="7410" y="5247"/>
                  </a:lnTo>
                  <a:lnTo>
                    <a:pt x="7394" y="5292"/>
                  </a:lnTo>
                  <a:lnTo>
                    <a:pt x="7375" y="5336"/>
                  </a:lnTo>
                  <a:lnTo>
                    <a:pt x="7357" y="5378"/>
                  </a:lnTo>
                  <a:lnTo>
                    <a:pt x="7338" y="5421"/>
                  </a:lnTo>
                  <a:lnTo>
                    <a:pt x="7318" y="5462"/>
                  </a:lnTo>
                  <a:lnTo>
                    <a:pt x="7296" y="5503"/>
                  </a:lnTo>
                  <a:lnTo>
                    <a:pt x="7274" y="5543"/>
                  </a:lnTo>
                  <a:lnTo>
                    <a:pt x="7252" y="5582"/>
                  </a:lnTo>
                  <a:lnTo>
                    <a:pt x="7227" y="5621"/>
                  </a:lnTo>
                  <a:lnTo>
                    <a:pt x="7203" y="5659"/>
                  </a:lnTo>
                  <a:lnTo>
                    <a:pt x="7178" y="5697"/>
                  </a:lnTo>
                  <a:lnTo>
                    <a:pt x="7152" y="5734"/>
                  </a:lnTo>
                  <a:lnTo>
                    <a:pt x="7124" y="5771"/>
                  </a:lnTo>
                  <a:lnTo>
                    <a:pt x="7124" y="5771"/>
                  </a:lnTo>
                  <a:lnTo>
                    <a:pt x="7097" y="5805"/>
                  </a:lnTo>
                  <a:lnTo>
                    <a:pt x="7067" y="5838"/>
                  </a:lnTo>
                  <a:lnTo>
                    <a:pt x="7036" y="5870"/>
                  </a:lnTo>
                  <a:lnTo>
                    <a:pt x="7005" y="5900"/>
                  </a:lnTo>
                  <a:lnTo>
                    <a:pt x="6972" y="5930"/>
                  </a:lnTo>
                  <a:lnTo>
                    <a:pt x="6937" y="5959"/>
                  </a:lnTo>
                  <a:lnTo>
                    <a:pt x="6902" y="5985"/>
                  </a:lnTo>
                  <a:lnTo>
                    <a:pt x="6865" y="6011"/>
                  </a:lnTo>
                  <a:lnTo>
                    <a:pt x="6827" y="6037"/>
                  </a:lnTo>
                  <a:lnTo>
                    <a:pt x="6788" y="6060"/>
                  </a:lnTo>
                  <a:lnTo>
                    <a:pt x="6748" y="6081"/>
                  </a:lnTo>
                  <a:lnTo>
                    <a:pt x="6706" y="6103"/>
                  </a:lnTo>
                  <a:lnTo>
                    <a:pt x="6663" y="6123"/>
                  </a:lnTo>
                  <a:lnTo>
                    <a:pt x="6620" y="6141"/>
                  </a:lnTo>
                  <a:lnTo>
                    <a:pt x="6574" y="6159"/>
                  </a:lnTo>
                  <a:lnTo>
                    <a:pt x="6528" y="6175"/>
                  </a:lnTo>
                  <a:lnTo>
                    <a:pt x="6528" y="6175"/>
                  </a:lnTo>
                  <a:lnTo>
                    <a:pt x="6481" y="6190"/>
                  </a:lnTo>
                  <a:lnTo>
                    <a:pt x="6435" y="6204"/>
                  </a:lnTo>
                  <a:lnTo>
                    <a:pt x="6388" y="6218"/>
                  </a:lnTo>
                  <a:lnTo>
                    <a:pt x="6341" y="6229"/>
                  </a:lnTo>
                  <a:lnTo>
                    <a:pt x="6294" y="6241"/>
                  </a:lnTo>
                  <a:lnTo>
                    <a:pt x="6248" y="6251"/>
                  </a:lnTo>
                  <a:lnTo>
                    <a:pt x="6201" y="6260"/>
                  </a:lnTo>
                  <a:lnTo>
                    <a:pt x="6155" y="6268"/>
                  </a:lnTo>
                  <a:lnTo>
                    <a:pt x="6108" y="6276"/>
                  </a:lnTo>
                  <a:lnTo>
                    <a:pt x="6062" y="6283"/>
                  </a:lnTo>
                  <a:lnTo>
                    <a:pt x="6015" y="6288"/>
                  </a:lnTo>
                  <a:lnTo>
                    <a:pt x="5969" y="6292"/>
                  </a:lnTo>
                  <a:lnTo>
                    <a:pt x="5923" y="6296"/>
                  </a:lnTo>
                  <a:lnTo>
                    <a:pt x="5876" y="6298"/>
                  </a:lnTo>
                  <a:lnTo>
                    <a:pt x="5830" y="6300"/>
                  </a:lnTo>
                  <a:lnTo>
                    <a:pt x="5784" y="6300"/>
                  </a:lnTo>
                  <a:lnTo>
                    <a:pt x="5784" y="6300"/>
                  </a:lnTo>
                  <a:lnTo>
                    <a:pt x="5731" y="6300"/>
                  </a:lnTo>
                  <a:lnTo>
                    <a:pt x="5679" y="6299"/>
                  </a:lnTo>
                  <a:lnTo>
                    <a:pt x="5626" y="6297"/>
                  </a:lnTo>
                  <a:lnTo>
                    <a:pt x="5575" y="6294"/>
                  </a:lnTo>
                  <a:lnTo>
                    <a:pt x="5524" y="6290"/>
                  </a:lnTo>
                  <a:lnTo>
                    <a:pt x="5474" y="6284"/>
                  </a:lnTo>
                  <a:lnTo>
                    <a:pt x="5424" y="6279"/>
                  </a:lnTo>
                  <a:lnTo>
                    <a:pt x="5375" y="6273"/>
                  </a:lnTo>
                  <a:lnTo>
                    <a:pt x="5326" y="6265"/>
                  </a:lnTo>
                  <a:lnTo>
                    <a:pt x="5279" y="6257"/>
                  </a:lnTo>
                  <a:lnTo>
                    <a:pt x="5230" y="6248"/>
                  </a:lnTo>
                  <a:lnTo>
                    <a:pt x="5185" y="6237"/>
                  </a:lnTo>
                  <a:lnTo>
                    <a:pt x="5139" y="6227"/>
                  </a:lnTo>
                  <a:lnTo>
                    <a:pt x="5093" y="6216"/>
                  </a:lnTo>
                  <a:lnTo>
                    <a:pt x="5048" y="6203"/>
                  </a:lnTo>
                  <a:lnTo>
                    <a:pt x="5005" y="6189"/>
                  </a:lnTo>
                  <a:lnTo>
                    <a:pt x="4961" y="6174"/>
                  </a:lnTo>
                  <a:lnTo>
                    <a:pt x="4918" y="6159"/>
                  </a:lnTo>
                  <a:lnTo>
                    <a:pt x="4876" y="6143"/>
                  </a:lnTo>
                  <a:lnTo>
                    <a:pt x="4835" y="6126"/>
                  </a:lnTo>
                  <a:lnTo>
                    <a:pt x="4795" y="6109"/>
                  </a:lnTo>
                  <a:lnTo>
                    <a:pt x="4754" y="6089"/>
                  </a:lnTo>
                  <a:lnTo>
                    <a:pt x="4717" y="6070"/>
                  </a:lnTo>
                  <a:lnTo>
                    <a:pt x="4678" y="6049"/>
                  </a:lnTo>
                  <a:lnTo>
                    <a:pt x="4640" y="6029"/>
                  </a:lnTo>
                  <a:lnTo>
                    <a:pt x="4603" y="6006"/>
                  </a:lnTo>
                  <a:lnTo>
                    <a:pt x="4567" y="5983"/>
                  </a:lnTo>
                  <a:lnTo>
                    <a:pt x="4533" y="5959"/>
                  </a:lnTo>
                  <a:lnTo>
                    <a:pt x="4499" y="5935"/>
                  </a:lnTo>
                  <a:lnTo>
                    <a:pt x="4464" y="5908"/>
                  </a:lnTo>
                  <a:lnTo>
                    <a:pt x="4432" y="5882"/>
                  </a:lnTo>
                  <a:lnTo>
                    <a:pt x="4400" y="5854"/>
                  </a:lnTo>
                  <a:lnTo>
                    <a:pt x="4369" y="5827"/>
                  </a:lnTo>
                  <a:lnTo>
                    <a:pt x="4339" y="5797"/>
                  </a:lnTo>
                  <a:lnTo>
                    <a:pt x="4309" y="5767"/>
                  </a:lnTo>
                  <a:lnTo>
                    <a:pt x="4281" y="5736"/>
                  </a:lnTo>
                  <a:lnTo>
                    <a:pt x="4253" y="5704"/>
                  </a:lnTo>
                  <a:lnTo>
                    <a:pt x="4227" y="5672"/>
                  </a:lnTo>
                  <a:lnTo>
                    <a:pt x="4200" y="5639"/>
                  </a:lnTo>
                  <a:lnTo>
                    <a:pt x="4176" y="5604"/>
                  </a:lnTo>
                  <a:lnTo>
                    <a:pt x="4152" y="5569"/>
                  </a:lnTo>
                  <a:lnTo>
                    <a:pt x="4128" y="5533"/>
                  </a:lnTo>
                  <a:lnTo>
                    <a:pt x="4106" y="5495"/>
                  </a:lnTo>
                  <a:lnTo>
                    <a:pt x="4086" y="5457"/>
                  </a:lnTo>
                  <a:lnTo>
                    <a:pt x="4065" y="5420"/>
                  </a:lnTo>
                  <a:lnTo>
                    <a:pt x="4046" y="5379"/>
                  </a:lnTo>
                  <a:lnTo>
                    <a:pt x="4027" y="5339"/>
                  </a:lnTo>
                  <a:lnTo>
                    <a:pt x="4010" y="5298"/>
                  </a:lnTo>
                  <a:lnTo>
                    <a:pt x="3993" y="5256"/>
                  </a:lnTo>
                  <a:lnTo>
                    <a:pt x="3978" y="5213"/>
                  </a:lnTo>
                  <a:lnTo>
                    <a:pt x="3963" y="5168"/>
                  </a:lnTo>
                  <a:lnTo>
                    <a:pt x="3950" y="5124"/>
                  </a:lnTo>
                  <a:lnTo>
                    <a:pt x="3938" y="5079"/>
                  </a:lnTo>
                  <a:lnTo>
                    <a:pt x="3926" y="5032"/>
                  </a:lnTo>
                  <a:lnTo>
                    <a:pt x="3916" y="4985"/>
                  </a:lnTo>
                  <a:lnTo>
                    <a:pt x="3907" y="4937"/>
                  </a:lnTo>
                  <a:lnTo>
                    <a:pt x="3899" y="4887"/>
                  </a:lnTo>
                  <a:lnTo>
                    <a:pt x="3891" y="4837"/>
                  </a:lnTo>
                  <a:lnTo>
                    <a:pt x="3885" y="4786"/>
                  </a:lnTo>
                  <a:lnTo>
                    <a:pt x="3880" y="4735"/>
                  </a:lnTo>
                  <a:lnTo>
                    <a:pt x="3876" y="4682"/>
                  </a:lnTo>
                  <a:lnTo>
                    <a:pt x="3874" y="4629"/>
                  </a:lnTo>
                  <a:lnTo>
                    <a:pt x="3871" y="4574"/>
                  </a:lnTo>
                  <a:lnTo>
                    <a:pt x="3871" y="4519"/>
                  </a:lnTo>
                  <a:lnTo>
                    <a:pt x="3871" y="4519"/>
                  </a:lnTo>
                  <a:lnTo>
                    <a:pt x="3871" y="4004"/>
                  </a:lnTo>
                  <a:lnTo>
                    <a:pt x="3869" y="3488"/>
                  </a:lnTo>
                  <a:lnTo>
                    <a:pt x="3866" y="2457"/>
                  </a:lnTo>
                  <a:lnTo>
                    <a:pt x="3861" y="1426"/>
                  </a:lnTo>
                  <a:lnTo>
                    <a:pt x="3860" y="910"/>
                  </a:lnTo>
                  <a:lnTo>
                    <a:pt x="3859" y="395"/>
                  </a:lnTo>
                  <a:lnTo>
                    <a:pt x="3859" y="395"/>
                  </a:lnTo>
                  <a:lnTo>
                    <a:pt x="3860" y="374"/>
                  </a:lnTo>
                  <a:lnTo>
                    <a:pt x="3861" y="354"/>
                  </a:lnTo>
                  <a:lnTo>
                    <a:pt x="3864" y="334"/>
                  </a:lnTo>
                  <a:lnTo>
                    <a:pt x="3869" y="315"/>
                  </a:lnTo>
                  <a:lnTo>
                    <a:pt x="3875" y="296"/>
                  </a:lnTo>
                  <a:lnTo>
                    <a:pt x="3882" y="278"/>
                  </a:lnTo>
                  <a:lnTo>
                    <a:pt x="3890" y="259"/>
                  </a:lnTo>
                  <a:lnTo>
                    <a:pt x="3899" y="241"/>
                  </a:lnTo>
                  <a:lnTo>
                    <a:pt x="3909" y="224"/>
                  </a:lnTo>
                  <a:lnTo>
                    <a:pt x="3921" y="206"/>
                  </a:lnTo>
                  <a:lnTo>
                    <a:pt x="3933" y="190"/>
                  </a:lnTo>
                  <a:lnTo>
                    <a:pt x="3946" y="174"/>
                  </a:lnTo>
                  <a:lnTo>
                    <a:pt x="3961" y="158"/>
                  </a:lnTo>
                  <a:lnTo>
                    <a:pt x="3976" y="144"/>
                  </a:lnTo>
                  <a:lnTo>
                    <a:pt x="3992" y="130"/>
                  </a:lnTo>
                  <a:lnTo>
                    <a:pt x="4009" y="116"/>
                  </a:lnTo>
                  <a:lnTo>
                    <a:pt x="4026" y="103"/>
                  </a:lnTo>
                  <a:lnTo>
                    <a:pt x="4046" y="91"/>
                  </a:lnTo>
                  <a:lnTo>
                    <a:pt x="4064" y="79"/>
                  </a:lnTo>
                  <a:lnTo>
                    <a:pt x="4085" y="68"/>
                  </a:lnTo>
                  <a:lnTo>
                    <a:pt x="4105" y="57"/>
                  </a:lnTo>
                  <a:lnTo>
                    <a:pt x="4127" y="48"/>
                  </a:lnTo>
                  <a:lnTo>
                    <a:pt x="4149" y="39"/>
                  </a:lnTo>
                  <a:lnTo>
                    <a:pt x="4172" y="31"/>
                  </a:lnTo>
                  <a:lnTo>
                    <a:pt x="4195" y="24"/>
                  </a:lnTo>
                  <a:lnTo>
                    <a:pt x="4219" y="18"/>
                  </a:lnTo>
                  <a:lnTo>
                    <a:pt x="4243" y="13"/>
                  </a:lnTo>
                  <a:lnTo>
                    <a:pt x="4267" y="8"/>
                  </a:lnTo>
                  <a:lnTo>
                    <a:pt x="4292" y="5"/>
                  </a:lnTo>
                  <a:lnTo>
                    <a:pt x="4317" y="2"/>
                  </a:lnTo>
                  <a:lnTo>
                    <a:pt x="4344" y="1"/>
                  </a:lnTo>
                  <a:lnTo>
                    <a:pt x="4370" y="0"/>
                  </a:lnTo>
                  <a:lnTo>
                    <a:pt x="4370" y="0"/>
                  </a:lnTo>
                  <a:close/>
                  <a:moveTo>
                    <a:pt x="1001" y="7169"/>
                  </a:moveTo>
                  <a:lnTo>
                    <a:pt x="1001" y="7169"/>
                  </a:lnTo>
                  <a:lnTo>
                    <a:pt x="1000" y="7194"/>
                  </a:lnTo>
                  <a:lnTo>
                    <a:pt x="999" y="7219"/>
                  </a:lnTo>
                  <a:lnTo>
                    <a:pt x="996" y="7243"/>
                  </a:lnTo>
                  <a:lnTo>
                    <a:pt x="992" y="7267"/>
                  </a:lnTo>
                  <a:lnTo>
                    <a:pt x="986" y="7291"/>
                  </a:lnTo>
                  <a:lnTo>
                    <a:pt x="981" y="7314"/>
                  </a:lnTo>
                  <a:lnTo>
                    <a:pt x="973" y="7337"/>
                  </a:lnTo>
                  <a:lnTo>
                    <a:pt x="965" y="7359"/>
                  </a:lnTo>
                  <a:lnTo>
                    <a:pt x="954" y="7381"/>
                  </a:lnTo>
                  <a:lnTo>
                    <a:pt x="944" y="7403"/>
                  </a:lnTo>
                  <a:lnTo>
                    <a:pt x="931" y="7423"/>
                  </a:lnTo>
                  <a:lnTo>
                    <a:pt x="919" y="7444"/>
                  </a:lnTo>
                  <a:lnTo>
                    <a:pt x="904" y="7465"/>
                  </a:lnTo>
                  <a:lnTo>
                    <a:pt x="889" y="7484"/>
                  </a:lnTo>
                  <a:lnTo>
                    <a:pt x="872" y="7502"/>
                  </a:lnTo>
                  <a:lnTo>
                    <a:pt x="855" y="7522"/>
                  </a:lnTo>
                  <a:lnTo>
                    <a:pt x="855" y="7522"/>
                  </a:lnTo>
                  <a:lnTo>
                    <a:pt x="835" y="7539"/>
                  </a:lnTo>
                  <a:lnTo>
                    <a:pt x="817" y="7556"/>
                  </a:lnTo>
                  <a:lnTo>
                    <a:pt x="797" y="7571"/>
                  </a:lnTo>
                  <a:lnTo>
                    <a:pt x="777" y="7586"/>
                  </a:lnTo>
                  <a:lnTo>
                    <a:pt x="756" y="7599"/>
                  </a:lnTo>
                  <a:lnTo>
                    <a:pt x="735" y="7611"/>
                  </a:lnTo>
                  <a:lnTo>
                    <a:pt x="713" y="7622"/>
                  </a:lnTo>
                  <a:lnTo>
                    <a:pt x="692" y="7632"/>
                  </a:lnTo>
                  <a:lnTo>
                    <a:pt x="670" y="7640"/>
                  </a:lnTo>
                  <a:lnTo>
                    <a:pt x="647" y="7648"/>
                  </a:lnTo>
                  <a:lnTo>
                    <a:pt x="624" y="7654"/>
                  </a:lnTo>
                  <a:lnTo>
                    <a:pt x="600" y="7660"/>
                  </a:lnTo>
                  <a:lnTo>
                    <a:pt x="576" y="7663"/>
                  </a:lnTo>
                  <a:lnTo>
                    <a:pt x="551" y="7667"/>
                  </a:lnTo>
                  <a:lnTo>
                    <a:pt x="525" y="7668"/>
                  </a:lnTo>
                  <a:lnTo>
                    <a:pt x="500" y="7669"/>
                  </a:lnTo>
                  <a:lnTo>
                    <a:pt x="0" y="7669"/>
                  </a:lnTo>
                  <a:lnTo>
                    <a:pt x="0" y="4003"/>
                  </a:lnTo>
                  <a:lnTo>
                    <a:pt x="0" y="4003"/>
                  </a:lnTo>
                  <a:lnTo>
                    <a:pt x="1" y="3948"/>
                  </a:lnTo>
                  <a:lnTo>
                    <a:pt x="2" y="3895"/>
                  </a:lnTo>
                  <a:lnTo>
                    <a:pt x="5" y="3841"/>
                  </a:lnTo>
                  <a:lnTo>
                    <a:pt x="9" y="3790"/>
                  </a:lnTo>
                  <a:lnTo>
                    <a:pt x="14" y="3738"/>
                  </a:lnTo>
                  <a:lnTo>
                    <a:pt x="21" y="3688"/>
                  </a:lnTo>
                  <a:lnTo>
                    <a:pt x="28" y="3638"/>
                  </a:lnTo>
                  <a:lnTo>
                    <a:pt x="36" y="3589"/>
                  </a:lnTo>
                  <a:lnTo>
                    <a:pt x="45" y="3541"/>
                  </a:lnTo>
                  <a:lnTo>
                    <a:pt x="55" y="3494"/>
                  </a:lnTo>
                  <a:lnTo>
                    <a:pt x="68" y="3448"/>
                  </a:lnTo>
                  <a:lnTo>
                    <a:pt x="79" y="3402"/>
                  </a:lnTo>
                  <a:lnTo>
                    <a:pt x="93" y="3358"/>
                  </a:lnTo>
                  <a:lnTo>
                    <a:pt x="108" y="3314"/>
                  </a:lnTo>
                  <a:lnTo>
                    <a:pt x="123" y="3271"/>
                  </a:lnTo>
                  <a:lnTo>
                    <a:pt x="140" y="3229"/>
                  </a:lnTo>
                  <a:lnTo>
                    <a:pt x="157" y="3187"/>
                  </a:lnTo>
                  <a:lnTo>
                    <a:pt x="175" y="3147"/>
                  </a:lnTo>
                  <a:lnTo>
                    <a:pt x="195" y="3108"/>
                  </a:lnTo>
                  <a:lnTo>
                    <a:pt x="216" y="3069"/>
                  </a:lnTo>
                  <a:lnTo>
                    <a:pt x="237" y="3031"/>
                  </a:lnTo>
                  <a:lnTo>
                    <a:pt x="259" y="2995"/>
                  </a:lnTo>
                  <a:lnTo>
                    <a:pt x="283" y="2958"/>
                  </a:lnTo>
                  <a:lnTo>
                    <a:pt x="307" y="2924"/>
                  </a:lnTo>
                  <a:lnTo>
                    <a:pt x="331" y="2889"/>
                  </a:lnTo>
                  <a:lnTo>
                    <a:pt x="358" y="2855"/>
                  </a:lnTo>
                  <a:lnTo>
                    <a:pt x="385" y="2823"/>
                  </a:lnTo>
                  <a:lnTo>
                    <a:pt x="413" y="2791"/>
                  </a:lnTo>
                  <a:lnTo>
                    <a:pt x="442" y="2760"/>
                  </a:lnTo>
                  <a:lnTo>
                    <a:pt x="470" y="2730"/>
                  </a:lnTo>
                  <a:lnTo>
                    <a:pt x="501" y="2700"/>
                  </a:lnTo>
                  <a:lnTo>
                    <a:pt x="532" y="2671"/>
                  </a:lnTo>
                  <a:lnTo>
                    <a:pt x="564" y="2644"/>
                  </a:lnTo>
                  <a:lnTo>
                    <a:pt x="596" y="2617"/>
                  </a:lnTo>
                  <a:lnTo>
                    <a:pt x="631" y="2592"/>
                  </a:lnTo>
                  <a:lnTo>
                    <a:pt x="665" y="2567"/>
                  </a:lnTo>
                  <a:lnTo>
                    <a:pt x="700" y="2543"/>
                  </a:lnTo>
                  <a:lnTo>
                    <a:pt x="736" y="2520"/>
                  </a:lnTo>
                  <a:lnTo>
                    <a:pt x="773" y="2497"/>
                  </a:lnTo>
                  <a:lnTo>
                    <a:pt x="811" y="2475"/>
                  </a:lnTo>
                  <a:lnTo>
                    <a:pt x="849" y="2455"/>
                  </a:lnTo>
                  <a:lnTo>
                    <a:pt x="888" y="2435"/>
                  </a:lnTo>
                  <a:lnTo>
                    <a:pt x="928" y="2417"/>
                  </a:lnTo>
                  <a:lnTo>
                    <a:pt x="968" y="2398"/>
                  </a:lnTo>
                  <a:lnTo>
                    <a:pt x="1009" y="2381"/>
                  </a:lnTo>
                  <a:lnTo>
                    <a:pt x="1051" y="2365"/>
                  </a:lnTo>
                  <a:lnTo>
                    <a:pt x="1093" y="2349"/>
                  </a:lnTo>
                  <a:lnTo>
                    <a:pt x="1137" y="2335"/>
                  </a:lnTo>
                  <a:lnTo>
                    <a:pt x="1180" y="2321"/>
                  </a:lnTo>
                  <a:lnTo>
                    <a:pt x="1225" y="2309"/>
                  </a:lnTo>
                  <a:lnTo>
                    <a:pt x="1271" y="2296"/>
                  </a:lnTo>
                  <a:lnTo>
                    <a:pt x="1317" y="2286"/>
                  </a:lnTo>
                  <a:lnTo>
                    <a:pt x="1363" y="2276"/>
                  </a:lnTo>
                  <a:lnTo>
                    <a:pt x="1410" y="2266"/>
                  </a:lnTo>
                  <a:lnTo>
                    <a:pt x="1458" y="2257"/>
                  </a:lnTo>
                  <a:lnTo>
                    <a:pt x="1506" y="2250"/>
                  </a:lnTo>
                  <a:lnTo>
                    <a:pt x="1554" y="2243"/>
                  </a:lnTo>
                  <a:lnTo>
                    <a:pt x="1605" y="2238"/>
                  </a:lnTo>
                  <a:lnTo>
                    <a:pt x="1654" y="2233"/>
                  </a:lnTo>
                  <a:lnTo>
                    <a:pt x="1704" y="2229"/>
                  </a:lnTo>
                  <a:lnTo>
                    <a:pt x="1756" y="2226"/>
                  </a:lnTo>
                  <a:lnTo>
                    <a:pt x="1808" y="2224"/>
                  </a:lnTo>
                  <a:lnTo>
                    <a:pt x="1860" y="2223"/>
                  </a:lnTo>
                  <a:lnTo>
                    <a:pt x="1913" y="2222"/>
                  </a:lnTo>
                  <a:lnTo>
                    <a:pt x="1913" y="2222"/>
                  </a:lnTo>
                  <a:lnTo>
                    <a:pt x="1959" y="2223"/>
                  </a:lnTo>
                  <a:lnTo>
                    <a:pt x="2005" y="2224"/>
                  </a:lnTo>
                  <a:lnTo>
                    <a:pt x="2052" y="2227"/>
                  </a:lnTo>
                  <a:lnTo>
                    <a:pt x="2098" y="2231"/>
                  </a:lnTo>
                  <a:lnTo>
                    <a:pt x="2144" y="2235"/>
                  </a:lnTo>
                  <a:lnTo>
                    <a:pt x="2191" y="2242"/>
                  </a:lnTo>
                  <a:lnTo>
                    <a:pt x="2237" y="2249"/>
                  </a:lnTo>
                  <a:lnTo>
                    <a:pt x="2284" y="2257"/>
                  </a:lnTo>
                  <a:lnTo>
                    <a:pt x="2330" y="2266"/>
                  </a:lnTo>
                  <a:lnTo>
                    <a:pt x="2377" y="2278"/>
                  </a:lnTo>
                  <a:lnTo>
                    <a:pt x="2423" y="2289"/>
                  </a:lnTo>
                  <a:lnTo>
                    <a:pt x="2470" y="2302"/>
                  </a:lnTo>
                  <a:lnTo>
                    <a:pt x="2517" y="2316"/>
                  </a:lnTo>
                  <a:lnTo>
                    <a:pt x="2562" y="2330"/>
                  </a:lnTo>
                  <a:lnTo>
                    <a:pt x="2609" y="2346"/>
                  </a:lnTo>
                  <a:lnTo>
                    <a:pt x="2657" y="2363"/>
                  </a:lnTo>
                  <a:lnTo>
                    <a:pt x="2657" y="2363"/>
                  </a:lnTo>
                  <a:lnTo>
                    <a:pt x="2702" y="2381"/>
                  </a:lnTo>
                  <a:lnTo>
                    <a:pt x="2748" y="2399"/>
                  </a:lnTo>
                  <a:lnTo>
                    <a:pt x="2792" y="2419"/>
                  </a:lnTo>
                  <a:lnTo>
                    <a:pt x="2834" y="2441"/>
                  </a:lnTo>
                  <a:lnTo>
                    <a:pt x="2876" y="2463"/>
                  </a:lnTo>
                  <a:lnTo>
                    <a:pt x="2917" y="2484"/>
                  </a:lnTo>
                  <a:lnTo>
                    <a:pt x="2956" y="2508"/>
                  </a:lnTo>
                  <a:lnTo>
                    <a:pt x="2994" y="2534"/>
                  </a:lnTo>
                  <a:lnTo>
                    <a:pt x="3030" y="2559"/>
                  </a:lnTo>
                  <a:lnTo>
                    <a:pt x="3066" y="2585"/>
                  </a:lnTo>
                  <a:lnTo>
                    <a:pt x="3100" y="2614"/>
                  </a:lnTo>
                  <a:lnTo>
                    <a:pt x="3134" y="2643"/>
                  </a:lnTo>
                  <a:lnTo>
                    <a:pt x="3165" y="2672"/>
                  </a:lnTo>
                  <a:lnTo>
                    <a:pt x="3196" y="2702"/>
                  </a:lnTo>
                  <a:lnTo>
                    <a:pt x="3225" y="2734"/>
                  </a:lnTo>
                  <a:lnTo>
                    <a:pt x="3253" y="2767"/>
                  </a:lnTo>
                  <a:lnTo>
                    <a:pt x="3253" y="2767"/>
                  </a:lnTo>
                  <a:lnTo>
                    <a:pt x="3281" y="2803"/>
                  </a:lnTo>
                  <a:lnTo>
                    <a:pt x="3307" y="2840"/>
                  </a:lnTo>
                  <a:lnTo>
                    <a:pt x="3332" y="2878"/>
                  </a:lnTo>
                  <a:lnTo>
                    <a:pt x="3356" y="2916"/>
                  </a:lnTo>
                  <a:lnTo>
                    <a:pt x="3380" y="2955"/>
                  </a:lnTo>
                  <a:lnTo>
                    <a:pt x="3403" y="2994"/>
                  </a:lnTo>
                  <a:lnTo>
                    <a:pt x="3425" y="3034"/>
                  </a:lnTo>
                  <a:lnTo>
                    <a:pt x="3446" y="3075"/>
                  </a:lnTo>
                  <a:lnTo>
                    <a:pt x="3466" y="3116"/>
                  </a:lnTo>
                  <a:lnTo>
                    <a:pt x="3486" y="3158"/>
                  </a:lnTo>
                  <a:lnTo>
                    <a:pt x="3504" y="3200"/>
                  </a:lnTo>
                  <a:lnTo>
                    <a:pt x="3523" y="3244"/>
                  </a:lnTo>
                  <a:lnTo>
                    <a:pt x="3539" y="3287"/>
                  </a:lnTo>
                  <a:lnTo>
                    <a:pt x="3555" y="3332"/>
                  </a:lnTo>
                  <a:lnTo>
                    <a:pt x="3570" y="3377"/>
                  </a:lnTo>
                  <a:lnTo>
                    <a:pt x="3584" y="3423"/>
                  </a:lnTo>
                  <a:lnTo>
                    <a:pt x="3597" y="3468"/>
                  </a:lnTo>
                  <a:lnTo>
                    <a:pt x="3610" y="3516"/>
                  </a:lnTo>
                  <a:lnTo>
                    <a:pt x="3621" y="3563"/>
                  </a:lnTo>
                  <a:lnTo>
                    <a:pt x="3633" y="3611"/>
                  </a:lnTo>
                  <a:lnTo>
                    <a:pt x="3642" y="3660"/>
                  </a:lnTo>
                  <a:lnTo>
                    <a:pt x="3651" y="3709"/>
                  </a:lnTo>
                  <a:lnTo>
                    <a:pt x="3659" y="3760"/>
                  </a:lnTo>
                  <a:lnTo>
                    <a:pt x="3667" y="3810"/>
                  </a:lnTo>
                  <a:lnTo>
                    <a:pt x="3673" y="3862"/>
                  </a:lnTo>
                  <a:lnTo>
                    <a:pt x="3679" y="3914"/>
                  </a:lnTo>
                  <a:lnTo>
                    <a:pt x="3683" y="3966"/>
                  </a:lnTo>
                  <a:lnTo>
                    <a:pt x="3688" y="4020"/>
                  </a:lnTo>
                  <a:lnTo>
                    <a:pt x="3690" y="4074"/>
                  </a:lnTo>
                  <a:lnTo>
                    <a:pt x="3692" y="4128"/>
                  </a:lnTo>
                  <a:lnTo>
                    <a:pt x="3693" y="4183"/>
                  </a:lnTo>
                  <a:lnTo>
                    <a:pt x="3695" y="4239"/>
                  </a:lnTo>
                  <a:lnTo>
                    <a:pt x="3695" y="4239"/>
                  </a:lnTo>
                  <a:lnTo>
                    <a:pt x="3693" y="4297"/>
                  </a:lnTo>
                  <a:lnTo>
                    <a:pt x="3692" y="4354"/>
                  </a:lnTo>
                  <a:lnTo>
                    <a:pt x="3690" y="4410"/>
                  </a:lnTo>
                  <a:lnTo>
                    <a:pt x="3688" y="4465"/>
                  </a:lnTo>
                  <a:lnTo>
                    <a:pt x="3683" y="4520"/>
                  </a:lnTo>
                  <a:lnTo>
                    <a:pt x="3679" y="4574"/>
                  </a:lnTo>
                  <a:lnTo>
                    <a:pt x="3673" y="4628"/>
                  </a:lnTo>
                  <a:lnTo>
                    <a:pt x="3667" y="4681"/>
                  </a:lnTo>
                  <a:lnTo>
                    <a:pt x="3659" y="4732"/>
                  </a:lnTo>
                  <a:lnTo>
                    <a:pt x="3651" y="4784"/>
                  </a:lnTo>
                  <a:lnTo>
                    <a:pt x="3642" y="4836"/>
                  </a:lnTo>
                  <a:lnTo>
                    <a:pt x="3633" y="4885"/>
                  </a:lnTo>
                  <a:lnTo>
                    <a:pt x="3621" y="4934"/>
                  </a:lnTo>
                  <a:lnTo>
                    <a:pt x="3610" y="4984"/>
                  </a:lnTo>
                  <a:lnTo>
                    <a:pt x="3597" y="5031"/>
                  </a:lnTo>
                  <a:lnTo>
                    <a:pt x="3584" y="5079"/>
                  </a:lnTo>
                  <a:lnTo>
                    <a:pt x="3570" y="5125"/>
                  </a:lnTo>
                  <a:lnTo>
                    <a:pt x="3555" y="5171"/>
                  </a:lnTo>
                  <a:lnTo>
                    <a:pt x="3539" y="5217"/>
                  </a:lnTo>
                  <a:lnTo>
                    <a:pt x="3523" y="5260"/>
                  </a:lnTo>
                  <a:lnTo>
                    <a:pt x="3504" y="5305"/>
                  </a:lnTo>
                  <a:lnTo>
                    <a:pt x="3486" y="5347"/>
                  </a:lnTo>
                  <a:lnTo>
                    <a:pt x="3466" y="5390"/>
                  </a:lnTo>
                  <a:lnTo>
                    <a:pt x="3446" y="5432"/>
                  </a:lnTo>
                  <a:lnTo>
                    <a:pt x="3425" y="5472"/>
                  </a:lnTo>
                  <a:lnTo>
                    <a:pt x="3403" y="5512"/>
                  </a:lnTo>
                  <a:lnTo>
                    <a:pt x="3380" y="5553"/>
                  </a:lnTo>
                  <a:lnTo>
                    <a:pt x="3356" y="5592"/>
                  </a:lnTo>
                  <a:lnTo>
                    <a:pt x="3332" y="5629"/>
                  </a:lnTo>
                  <a:lnTo>
                    <a:pt x="3307" y="5667"/>
                  </a:lnTo>
                  <a:lnTo>
                    <a:pt x="3281" y="5704"/>
                  </a:lnTo>
                  <a:lnTo>
                    <a:pt x="3253" y="5741"/>
                  </a:lnTo>
                  <a:lnTo>
                    <a:pt x="3253" y="5741"/>
                  </a:lnTo>
                  <a:lnTo>
                    <a:pt x="3225" y="5775"/>
                  </a:lnTo>
                  <a:lnTo>
                    <a:pt x="3197" y="5808"/>
                  </a:lnTo>
                  <a:lnTo>
                    <a:pt x="3168" y="5840"/>
                  </a:lnTo>
                  <a:lnTo>
                    <a:pt x="3138" y="5871"/>
                  </a:lnTo>
                  <a:lnTo>
                    <a:pt x="3108" y="5901"/>
                  </a:lnTo>
                  <a:lnTo>
                    <a:pt x="3079" y="5930"/>
                  </a:lnTo>
                  <a:lnTo>
                    <a:pt x="3048" y="5959"/>
                  </a:lnTo>
                  <a:lnTo>
                    <a:pt x="3017" y="5985"/>
                  </a:lnTo>
                  <a:lnTo>
                    <a:pt x="2985" y="6011"/>
                  </a:lnTo>
                  <a:lnTo>
                    <a:pt x="2952" y="6035"/>
                  </a:lnTo>
                  <a:lnTo>
                    <a:pt x="2920" y="6060"/>
                  </a:lnTo>
                  <a:lnTo>
                    <a:pt x="2887" y="6081"/>
                  </a:lnTo>
                  <a:lnTo>
                    <a:pt x="2853" y="6103"/>
                  </a:lnTo>
                  <a:lnTo>
                    <a:pt x="2818" y="6123"/>
                  </a:lnTo>
                  <a:lnTo>
                    <a:pt x="2784" y="6142"/>
                  </a:lnTo>
                  <a:lnTo>
                    <a:pt x="2749" y="6160"/>
                  </a:lnTo>
                  <a:lnTo>
                    <a:pt x="2714" y="6178"/>
                  </a:lnTo>
                  <a:lnTo>
                    <a:pt x="2677" y="6193"/>
                  </a:lnTo>
                  <a:lnTo>
                    <a:pt x="2640" y="6208"/>
                  </a:lnTo>
                  <a:lnTo>
                    <a:pt x="2604" y="6221"/>
                  </a:lnTo>
                  <a:lnTo>
                    <a:pt x="2566" y="6234"/>
                  </a:lnTo>
                  <a:lnTo>
                    <a:pt x="2528" y="6245"/>
                  </a:lnTo>
                  <a:lnTo>
                    <a:pt x="2489" y="6256"/>
                  </a:lnTo>
                  <a:lnTo>
                    <a:pt x="2450" y="6266"/>
                  </a:lnTo>
                  <a:lnTo>
                    <a:pt x="2411" y="6274"/>
                  </a:lnTo>
                  <a:lnTo>
                    <a:pt x="2371" y="6281"/>
                  </a:lnTo>
                  <a:lnTo>
                    <a:pt x="2331" y="6287"/>
                  </a:lnTo>
                  <a:lnTo>
                    <a:pt x="2289" y="6291"/>
                  </a:lnTo>
                  <a:lnTo>
                    <a:pt x="2248" y="6296"/>
                  </a:lnTo>
                  <a:lnTo>
                    <a:pt x="2206" y="6298"/>
                  </a:lnTo>
                  <a:lnTo>
                    <a:pt x="2163" y="6300"/>
                  </a:lnTo>
                  <a:lnTo>
                    <a:pt x="2120" y="6300"/>
                  </a:lnTo>
                  <a:lnTo>
                    <a:pt x="2120" y="6300"/>
                  </a:lnTo>
                  <a:lnTo>
                    <a:pt x="2075" y="6300"/>
                  </a:lnTo>
                  <a:lnTo>
                    <a:pt x="2029" y="6298"/>
                  </a:lnTo>
                  <a:lnTo>
                    <a:pt x="1986" y="6296"/>
                  </a:lnTo>
                  <a:lnTo>
                    <a:pt x="1941" y="6292"/>
                  </a:lnTo>
                  <a:lnTo>
                    <a:pt x="1898" y="6288"/>
                  </a:lnTo>
                  <a:lnTo>
                    <a:pt x="1856" y="6282"/>
                  </a:lnTo>
                  <a:lnTo>
                    <a:pt x="1815" y="6275"/>
                  </a:lnTo>
                  <a:lnTo>
                    <a:pt x="1773" y="6267"/>
                  </a:lnTo>
                  <a:lnTo>
                    <a:pt x="1733" y="6258"/>
                  </a:lnTo>
                  <a:lnTo>
                    <a:pt x="1694" y="6248"/>
                  </a:lnTo>
                  <a:lnTo>
                    <a:pt x="1655" y="6237"/>
                  </a:lnTo>
                  <a:lnTo>
                    <a:pt x="1617" y="6225"/>
                  </a:lnTo>
                  <a:lnTo>
                    <a:pt x="1579" y="6212"/>
                  </a:lnTo>
                  <a:lnTo>
                    <a:pt x="1543" y="6198"/>
                  </a:lnTo>
                  <a:lnTo>
                    <a:pt x="1507" y="6183"/>
                  </a:lnTo>
                  <a:lnTo>
                    <a:pt x="1472" y="6167"/>
                  </a:lnTo>
                  <a:lnTo>
                    <a:pt x="1472" y="6167"/>
                  </a:lnTo>
                  <a:lnTo>
                    <a:pt x="1436" y="6148"/>
                  </a:lnTo>
                  <a:lnTo>
                    <a:pt x="1401" y="6128"/>
                  </a:lnTo>
                  <a:lnTo>
                    <a:pt x="1366" y="6107"/>
                  </a:lnTo>
                  <a:lnTo>
                    <a:pt x="1333" y="6084"/>
                  </a:lnTo>
                  <a:lnTo>
                    <a:pt x="1300" y="6060"/>
                  </a:lnTo>
                  <a:lnTo>
                    <a:pt x="1267" y="6034"/>
                  </a:lnTo>
                  <a:lnTo>
                    <a:pt x="1238" y="6008"/>
                  </a:lnTo>
                  <a:lnTo>
                    <a:pt x="1208" y="5980"/>
                  </a:lnTo>
                  <a:lnTo>
                    <a:pt x="1178" y="5951"/>
                  </a:lnTo>
                  <a:lnTo>
                    <a:pt x="1150" y="5921"/>
                  </a:lnTo>
                  <a:lnTo>
                    <a:pt x="1123" y="5889"/>
                  </a:lnTo>
                  <a:lnTo>
                    <a:pt x="1097" y="5855"/>
                  </a:lnTo>
                  <a:lnTo>
                    <a:pt x="1071" y="5822"/>
                  </a:lnTo>
                  <a:lnTo>
                    <a:pt x="1047" y="5787"/>
                  </a:lnTo>
                  <a:lnTo>
                    <a:pt x="1023" y="5750"/>
                  </a:lnTo>
                  <a:lnTo>
                    <a:pt x="1001" y="5712"/>
                  </a:lnTo>
                  <a:lnTo>
                    <a:pt x="1001" y="716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0" name="Freeform 198"/>
            <p:cNvSpPr>
              <a:spLocks/>
            </p:cNvSpPr>
            <p:nvPr/>
          </p:nvSpPr>
          <p:spPr bwMode="auto">
            <a:xfrm>
              <a:off x="4715258" y="2132856"/>
              <a:ext cx="202461" cy="202461"/>
            </a:xfrm>
            <a:custGeom>
              <a:avLst/>
              <a:gdLst>
                <a:gd name="T0" fmla="*/ 538 w 1022"/>
                <a:gd name="T1" fmla="*/ 1 h 1023"/>
                <a:gd name="T2" fmla="*/ 615 w 1022"/>
                <a:gd name="T3" fmla="*/ 10 h 1023"/>
                <a:gd name="T4" fmla="*/ 687 w 1022"/>
                <a:gd name="T5" fmla="*/ 31 h 1023"/>
                <a:gd name="T6" fmla="*/ 755 w 1022"/>
                <a:gd name="T7" fmla="*/ 62 h 1023"/>
                <a:gd name="T8" fmla="*/ 817 w 1022"/>
                <a:gd name="T9" fmla="*/ 102 h 1023"/>
                <a:gd name="T10" fmla="*/ 873 w 1022"/>
                <a:gd name="T11" fmla="*/ 150 h 1023"/>
                <a:gd name="T12" fmla="*/ 921 w 1022"/>
                <a:gd name="T13" fmla="*/ 205 h 1023"/>
                <a:gd name="T14" fmla="*/ 961 w 1022"/>
                <a:gd name="T15" fmla="*/ 268 h 1023"/>
                <a:gd name="T16" fmla="*/ 991 w 1022"/>
                <a:gd name="T17" fmla="*/ 336 h 1023"/>
                <a:gd name="T18" fmla="*/ 1012 w 1022"/>
                <a:gd name="T19" fmla="*/ 408 h 1023"/>
                <a:gd name="T20" fmla="*/ 1022 w 1022"/>
                <a:gd name="T21" fmla="*/ 485 h 1023"/>
                <a:gd name="T22" fmla="*/ 1022 w 1022"/>
                <a:gd name="T23" fmla="*/ 538 h 1023"/>
                <a:gd name="T24" fmla="*/ 1012 w 1022"/>
                <a:gd name="T25" fmla="*/ 615 h 1023"/>
                <a:gd name="T26" fmla="*/ 991 w 1022"/>
                <a:gd name="T27" fmla="*/ 687 h 1023"/>
                <a:gd name="T28" fmla="*/ 961 w 1022"/>
                <a:gd name="T29" fmla="*/ 755 h 1023"/>
                <a:gd name="T30" fmla="*/ 921 w 1022"/>
                <a:gd name="T31" fmla="*/ 818 h 1023"/>
                <a:gd name="T32" fmla="*/ 873 w 1022"/>
                <a:gd name="T33" fmla="*/ 873 h 1023"/>
                <a:gd name="T34" fmla="*/ 817 w 1022"/>
                <a:gd name="T35" fmla="*/ 921 h 1023"/>
                <a:gd name="T36" fmla="*/ 755 w 1022"/>
                <a:gd name="T37" fmla="*/ 961 h 1023"/>
                <a:gd name="T38" fmla="*/ 687 w 1022"/>
                <a:gd name="T39" fmla="*/ 992 h 1023"/>
                <a:gd name="T40" fmla="*/ 615 w 1022"/>
                <a:gd name="T41" fmla="*/ 1013 h 1023"/>
                <a:gd name="T42" fmla="*/ 538 w 1022"/>
                <a:gd name="T43" fmla="*/ 1022 h 1023"/>
                <a:gd name="T44" fmla="*/ 485 w 1022"/>
                <a:gd name="T45" fmla="*/ 1022 h 1023"/>
                <a:gd name="T46" fmla="*/ 408 w 1022"/>
                <a:gd name="T47" fmla="*/ 1013 h 1023"/>
                <a:gd name="T48" fmla="*/ 336 w 1022"/>
                <a:gd name="T49" fmla="*/ 992 h 1023"/>
                <a:gd name="T50" fmla="*/ 267 w 1022"/>
                <a:gd name="T51" fmla="*/ 961 h 1023"/>
                <a:gd name="T52" fmla="*/ 205 w 1022"/>
                <a:gd name="T53" fmla="*/ 921 h 1023"/>
                <a:gd name="T54" fmla="*/ 150 w 1022"/>
                <a:gd name="T55" fmla="*/ 873 h 1023"/>
                <a:gd name="T56" fmla="*/ 102 w 1022"/>
                <a:gd name="T57" fmla="*/ 818 h 1023"/>
                <a:gd name="T58" fmla="*/ 62 w 1022"/>
                <a:gd name="T59" fmla="*/ 755 h 1023"/>
                <a:gd name="T60" fmla="*/ 31 w 1022"/>
                <a:gd name="T61" fmla="*/ 687 h 1023"/>
                <a:gd name="T62" fmla="*/ 10 w 1022"/>
                <a:gd name="T63" fmla="*/ 615 h 1023"/>
                <a:gd name="T64" fmla="*/ 1 w 1022"/>
                <a:gd name="T65" fmla="*/ 538 h 1023"/>
                <a:gd name="T66" fmla="*/ 1 w 1022"/>
                <a:gd name="T67" fmla="*/ 485 h 1023"/>
                <a:gd name="T68" fmla="*/ 10 w 1022"/>
                <a:gd name="T69" fmla="*/ 408 h 1023"/>
                <a:gd name="T70" fmla="*/ 31 w 1022"/>
                <a:gd name="T71" fmla="*/ 336 h 1023"/>
                <a:gd name="T72" fmla="*/ 62 w 1022"/>
                <a:gd name="T73" fmla="*/ 268 h 1023"/>
                <a:gd name="T74" fmla="*/ 102 w 1022"/>
                <a:gd name="T75" fmla="*/ 205 h 1023"/>
                <a:gd name="T76" fmla="*/ 150 w 1022"/>
                <a:gd name="T77" fmla="*/ 150 h 1023"/>
                <a:gd name="T78" fmla="*/ 205 w 1022"/>
                <a:gd name="T79" fmla="*/ 102 h 1023"/>
                <a:gd name="T80" fmla="*/ 267 w 1022"/>
                <a:gd name="T81" fmla="*/ 62 h 1023"/>
                <a:gd name="T82" fmla="*/ 336 w 1022"/>
                <a:gd name="T83" fmla="*/ 31 h 1023"/>
                <a:gd name="T84" fmla="*/ 408 w 1022"/>
                <a:gd name="T85" fmla="*/ 10 h 1023"/>
                <a:gd name="T86" fmla="*/ 485 w 1022"/>
                <a:gd name="T87" fmla="*/ 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3">
                  <a:moveTo>
                    <a:pt x="512" y="0"/>
                  </a:moveTo>
                  <a:lnTo>
                    <a:pt x="512" y="0"/>
                  </a:lnTo>
                  <a:lnTo>
                    <a:pt x="538" y="1"/>
                  </a:lnTo>
                  <a:lnTo>
                    <a:pt x="563" y="3"/>
                  </a:lnTo>
                  <a:lnTo>
                    <a:pt x="590" y="7"/>
                  </a:lnTo>
                  <a:lnTo>
                    <a:pt x="615" y="10"/>
                  </a:lnTo>
                  <a:lnTo>
                    <a:pt x="639" y="16"/>
                  </a:lnTo>
                  <a:lnTo>
                    <a:pt x="663" y="23"/>
                  </a:lnTo>
                  <a:lnTo>
                    <a:pt x="687" y="31"/>
                  </a:lnTo>
                  <a:lnTo>
                    <a:pt x="710" y="40"/>
                  </a:lnTo>
                  <a:lnTo>
                    <a:pt x="733" y="50"/>
                  </a:lnTo>
                  <a:lnTo>
                    <a:pt x="755" y="62"/>
                  </a:lnTo>
                  <a:lnTo>
                    <a:pt x="777" y="75"/>
                  </a:lnTo>
                  <a:lnTo>
                    <a:pt x="797" y="88"/>
                  </a:lnTo>
                  <a:lnTo>
                    <a:pt x="817" y="102"/>
                  </a:lnTo>
                  <a:lnTo>
                    <a:pt x="836" y="117"/>
                  </a:lnTo>
                  <a:lnTo>
                    <a:pt x="855" y="133"/>
                  </a:lnTo>
                  <a:lnTo>
                    <a:pt x="873" y="150"/>
                  </a:lnTo>
                  <a:lnTo>
                    <a:pt x="890" y="167"/>
                  </a:lnTo>
                  <a:lnTo>
                    <a:pt x="906" y="187"/>
                  </a:lnTo>
                  <a:lnTo>
                    <a:pt x="921" y="205"/>
                  </a:lnTo>
                  <a:lnTo>
                    <a:pt x="935" y="226"/>
                  </a:lnTo>
                  <a:lnTo>
                    <a:pt x="949" y="247"/>
                  </a:lnTo>
                  <a:lnTo>
                    <a:pt x="961" y="268"/>
                  </a:lnTo>
                  <a:lnTo>
                    <a:pt x="972" y="290"/>
                  </a:lnTo>
                  <a:lnTo>
                    <a:pt x="982" y="313"/>
                  </a:lnTo>
                  <a:lnTo>
                    <a:pt x="991" y="336"/>
                  </a:lnTo>
                  <a:lnTo>
                    <a:pt x="999" y="360"/>
                  </a:lnTo>
                  <a:lnTo>
                    <a:pt x="1006" y="384"/>
                  </a:lnTo>
                  <a:lnTo>
                    <a:pt x="1012" y="408"/>
                  </a:lnTo>
                  <a:lnTo>
                    <a:pt x="1016" y="434"/>
                  </a:lnTo>
                  <a:lnTo>
                    <a:pt x="1020" y="460"/>
                  </a:lnTo>
                  <a:lnTo>
                    <a:pt x="1022" y="485"/>
                  </a:lnTo>
                  <a:lnTo>
                    <a:pt x="1022" y="512"/>
                  </a:lnTo>
                  <a:lnTo>
                    <a:pt x="1022" y="512"/>
                  </a:lnTo>
                  <a:lnTo>
                    <a:pt x="1022" y="538"/>
                  </a:lnTo>
                  <a:lnTo>
                    <a:pt x="1020" y="564"/>
                  </a:lnTo>
                  <a:lnTo>
                    <a:pt x="1016" y="590"/>
                  </a:lnTo>
                  <a:lnTo>
                    <a:pt x="1012" y="615"/>
                  </a:lnTo>
                  <a:lnTo>
                    <a:pt x="1006" y="639"/>
                  </a:lnTo>
                  <a:lnTo>
                    <a:pt x="999" y="664"/>
                  </a:lnTo>
                  <a:lnTo>
                    <a:pt x="991" y="687"/>
                  </a:lnTo>
                  <a:lnTo>
                    <a:pt x="982" y="711"/>
                  </a:lnTo>
                  <a:lnTo>
                    <a:pt x="972" y="733"/>
                  </a:lnTo>
                  <a:lnTo>
                    <a:pt x="961" y="755"/>
                  </a:lnTo>
                  <a:lnTo>
                    <a:pt x="949" y="777"/>
                  </a:lnTo>
                  <a:lnTo>
                    <a:pt x="935" y="797"/>
                  </a:lnTo>
                  <a:lnTo>
                    <a:pt x="921" y="818"/>
                  </a:lnTo>
                  <a:lnTo>
                    <a:pt x="906" y="837"/>
                  </a:lnTo>
                  <a:lnTo>
                    <a:pt x="890" y="856"/>
                  </a:lnTo>
                  <a:lnTo>
                    <a:pt x="873" y="873"/>
                  </a:lnTo>
                  <a:lnTo>
                    <a:pt x="855" y="890"/>
                  </a:lnTo>
                  <a:lnTo>
                    <a:pt x="836" y="906"/>
                  </a:lnTo>
                  <a:lnTo>
                    <a:pt x="817" y="921"/>
                  </a:lnTo>
                  <a:lnTo>
                    <a:pt x="797" y="936"/>
                  </a:lnTo>
                  <a:lnTo>
                    <a:pt x="777" y="949"/>
                  </a:lnTo>
                  <a:lnTo>
                    <a:pt x="755" y="961"/>
                  </a:lnTo>
                  <a:lnTo>
                    <a:pt x="733" y="973"/>
                  </a:lnTo>
                  <a:lnTo>
                    <a:pt x="710" y="983"/>
                  </a:lnTo>
                  <a:lnTo>
                    <a:pt x="687" y="992"/>
                  </a:lnTo>
                  <a:lnTo>
                    <a:pt x="663" y="1000"/>
                  </a:lnTo>
                  <a:lnTo>
                    <a:pt x="639" y="1007"/>
                  </a:lnTo>
                  <a:lnTo>
                    <a:pt x="615" y="1013"/>
                  </a:lnTo>
                  <a:lnTo>
                    <a:pt x="590" y="1017"/>
                  </a:lnTo>
                  <a:lnTo>
                    <a:pt x="563" y="1020"/>
                  </a:lnTo>
                  <a:lnTo>
                    <a:pt x="538" y="1022"/>
                  </a:lnTo>
                  <a:lnTo>
                    <a:pt x="512" y="1023"/>
                  </a:lnTo>
                  <a:lnTo>
                    <a:pt x="512" y="1023"/>
                  </a:lnTo>
                  <a:lnTo>
                    <a:pt x="485" y="1022"/>
                  </a:lnTo>
                  <a:lnTo>
                    <a:pt x="459" y="1020"/>
                  </a:lnTo>
                  <a:lnTo>
                    <a:pt x="434" y="1017"/>
                  </a:lnTo>
                  <a:lnTo>
                    <a:pt x="408" y="1013"/>
                  </a:lnTo>
                  <a:lnTo>
                    <a:pt x="383" y="1007"/>
                  </a:lnTo>
                  <a:lnTo>
                    <a:pt x="359" y="1000"/>
                  </a:lnTo>
                  <a:lnTo>
                    <a:pt x="336" y="992"/>
                  </a:lnTo>
                  <a:lnTo>
                    <a:pt x="312" y="983"/>
                  </a:lnTo>
                  <a:lnTo>
                    <a:pt x="290" y="973"/>
                  </a:lnTo>
                  <a:lnTo>
                    <a:pt x="267" y="961"/>
                  </a:lnTo>
                  <a:lnTo>
                    <a:pt x="247" y="949"/>
                  </a:lnTo>
                  <a:lnTo>
                    <a:pt x="226" y="936"/>
                  </a:lnTo>
                  <a:lnTo>
                    <a:pt x="205" y="921"/>
                  </a:lnTo>
                  <a:lnTo>
                    <a:pt x="186" y="906"/>
                  </a:lnTo>
                  <a:lnTo>
                    <a:pt x="168" y="890"/>
                  </a:lnTo>
                  <a:lnTo>
                    <a:pt x="150" y="873"/>
                  </a:lnTo>
                  <a:lnTo>
                    <a:pt x="133" y="856"/>
                  </a:lnTo>
                  <a:lnTo>
                    <a:pt x="117" y="837"/>
                  </a:lnTo>
                  <a:lnTo>
                    <a:pt x="102" y="818"/>
                  </a:lnTo>
                  <a:lnTo>
                    <a:pt x="87" y="797"/>
                  </a:lnTo>
                  <a:lnTo>
                    <a:pt x="75" y="777"/>
                  </a:lnTo>
                  <a:lnTo>
                    <a:pt x="62" y="755"/>
                  </a:lnTo>
                  <a:lnTo>
                    <a:pt x="51" y="733"/>
                  </a:lnTo>
                  <a:lnTo>
                    <a:pt x="40" y="711"/>
                  </a:lnTo>
                  <a:lnTo>
                    <a:pt x="31" y="687"/>
                  </a:lnTo>
                  <a:lnTo>
                    <a:pt x="23" y="664"/>
                  </a:lnTo>
                  <a:lnTo>
                    <a:pt x="16" y="639"/>
                  </a:lnTo>
                  <a:lnTo>
                    <a:pt x="10" y="615"/>
                  </a:lnTo>
                  <a:lnTo>
                    <a:pt x="6" y="590"/>
                  </a:lnTo>
                  <a:lnTo>
                    <a:pt x="2" y="564"/>
                  </a:lnTo>
                  <a:lnTo>
                    <a:pt x="1" y="538"/>
                  </a:lnTo>
                  <a:lnTo>
                    <a:pt x="0" y="512"/>
                  </a:lnTo>
                  <a:lnTo>
                    <a:pt x="0" y="512"/>
                  </a:lnTo>
                  <a:lnTo>
                    <a:pt x="1" y="485"/>
                  </a:lnTo>
                  <a:lnTo>
                    <a:pt x="2" y="460"/>
                  </a:lnTo>
                  <a:lnTo>
                    <a:pt x="6" y="434"/>
                  </a:lnTo>
                  <a:lnTo>
                    <a:pt x="10" y="408"/>
                  </a:lnTo>
                  <a:lnTo>
                    <a:pt x="16" y="384"/>
                  </a:lnTo>
                  <a:lnTo>
                    <a:pt x="23" y="360"/>
                  </a:lnTo>
                  <a:lnTo>
                    <a:pt x="31" y="336"/>
                  </a:lnTo>
                  <a:lnTo>
                    <a:pt x="40" y="313"/>
                  </a:lnTo>
                  <a:lnTo>
                    <a:pt x="51" y="290"/>
                  </a:lnTo>
                  <a:lnTo>
                    <a:pt x="62" y="268"/>
                  </a:lnTo>
                  <a:lnTo>
                    <a:pt x="75" y="247"/>
                  </a:lnTo>
                  <a:lnTo>
                    <a:pt x="87" y="226"/>
                  </a:lnTo>
                  <a:lnTo>
                    <a:pt x="102" y="205"/>
                  </a:lnTo>
                  <a:lnTo>
                    <a:pt x="117" y="187"/>
                  </a:lnTo>
                  <a:lnTo>
                    <a:pt x="133" y="167"/>
                  </a:lnTo>
                  <a:lnTo>
                    <a:pt x="150" y="150"/>
                  </a:lnTo>
                  <a:lnTo>
                    <a:pt x="168" y="133"/>
                  </a:lnTo>
                  <a:lnTo>
                    <a:pt x="186" y="117"/>
                  </a:lnTo>
                  <a:lnTo>
                    <a:pt x="205" y="102"/>
                  </a:lnTo>
                  <a:lnTo>
                    <a:pt x="226" y="88"/>
                  </a:lnTo>
                  <a:lnTo>
                    <a:pt x="247" y="75"/>
                  </a:lnTo>
                  <a:lnTo>
                    <a:pt x="267" y="62"/>
                  </a:lnTo>
                  <a:lnTo>
                    <a:pt x="290" y="50"/>
                  </a:lnTo>
                  <a:lnTo>
                    <a:pt x="312" y="40"/>
                  </a:lnTo>
                  <a:lnTo>
                    <a:pt x="336" y="31"/>
                  </a:lnTo>
                  <a:lnTo>
                    <a:pt x="359" y="23"/>
                  </a:lnTo>
                  <a:lnTo>
                    <a:pt x="383" y="16"/>
                  </a:lnTo>
                  <a:lnTo>
                    <a:pt x="408" y="10"/>
                  </a:lnTo>
                  <a:lnTo>
                    <a:pt x="434" y="7"/>
                  </a:lnTo>
                  <a:lnTo>
                    <a:pt x="459" y="3"/>
                  </a:lnTo>
                  <a:lnTo>
                    <a:pt x="485" y="1"/>
                  </a:lnTo>
                  <a:lnTo>
                    <a:pt x="512"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1" name="Freeform 200"/>
            <p:cNvSpPr>
              <a:spLocks/>
            </p:cNvSpPr>
            <p:nvPr/>
          </p:nvSpPr>
          <p:spPr bwMode="auto">
            <a:xfrm>
              <a:off x="4982436" y="2529467"/>
              <a:ext cx="201867" cy="283802"/>
            </a:xfrm>
            <a:custGeom>
              <a:avLst/>
              <a:gdLst>
                <a:gd name="T0" fmla="*/ 510 w 1022"/>
                <a:gd name="T1" fmla="*/ 0 h 1435"/>
                <a:gd name="T2" fmla="*/ 537 w 1022"/>
                <a:gd name="T3" fmla="*/ 0 h 1435"/>
                <a:gd name="T4" fmla="*/ 588 w 1022"/>
                <a:gd name="T5" fmla="*/ 4 h 1435"/>
                <a:gd name="T6" fmla="*/ 638 w 1022"/>
                <a:gd name="T7" fmla="*/ 11 h 1435"/>
                <a:gd name="T8" fmla="*/ 686 w 1022"/>
                <a:gd name="T9" fmla="*/ 22 h 1435"/>
                <a:gd name="T10" fmla="*/ 732 w 1022"/>
                <a:gd name="T11" fmla="*/ 37 h 1435"/>
                <a:gd name="T12" fmla="*/ 775 w 1022"/>
                <a:gd name="T13" fmla="*/ 53 h 1435"/>
                <a:gd name="T14" fmla="*/ 815 w 1022"/>
                <a:gd name="T15" fmla="*/ 73 h 1435"/>
                <a:gd name="T16" fmla="*/ 853 w 1022"/>
                <a:gd name="T17" fmla="*/ 95 h 1435"/>
                <a:gd name="T18" fmla="*/ 889 w 1022"/>
                <a:gd name="T19" fmla="*/ 120 h 1435"/>
                <a:gd name="T20" fmla="*/ 920 w 1022"/>
                <a:gd name="T21" fmla="*/ 148 h 1435"/>
                <a:gd name="T22" fmla="*/ 947 w 1022"/>
                <a:gd name="T23" fmla="*/ 176 h 1435"/>
                <a:gd name="T24" fmla="*/ 971 w 1022"/>
                <a:gd name="T25" fmla="*/ 207 h 1435"/>
                <a:gd name="T26" fmla="*/ 991 w 1022"/>
                <a:gd name="T27" fmla="*/ 241 h 1435"/>
                <a:gd name="T28" fmla="*/ 1006 w 1022"/>
                <a:gd name="T29" fmla="*/ 275 h 1435"/>
                <a:gd name="T30" fmla="*/ 1016 w 1022"/>
                <a:gd name="T31" fmla="*/ 311 h 1435"/>
                <a:gd name="T32" fmla="*/ 1021 w 1022"/>
                <a:gd name="T33" fmla="*/ 347 h 1435"/>
                <a:gd name="T34" fmla="*/ 1022 w 1022"/>
                <a:gd name="T35" fmla="*/ 1270 h 1435"/>
                <a:gd name="T36" fmla="*/ 953 w 1022"/>
                <a:gd name="T37" fmla="*/ 1260 h 1435"/>
                <a:gd name="T38" fmla="*/ 818 w 1022"/>
                <a:gd name="T39" fmla="*/ 1250 h 1435"/>
                <a:gd name="T40" fmla="*/ 683 w 1022"/>
                <a:gd name="T41" fmla="*/ 1251 h 1435"/>
                <a:gd name="T42" fmla="*/ 550 w 1022"/>
                <a:gd name="T43" fmla="*/ 1263 h 1435"/>
                <a:gd name="T44" fmla="*/ 421 w 1022"/>
                <a:gd name="T45" fmla="*/ 1283 h 1435"/>
                <a:gd name="T46" fmla="*/ 295 w 1022"/>
                <a:gd name="T47" fmla="*/ 1314 h 1435"/>
                <a:gd name="T48" fmla="*/ 173 w 1022"/>
                <a:gd name="T49" fmla="*/ 1356 h 1435"/>
                <a:gd name="T50" fmla="*/ 56 w 1022"/>
                <a:gd name="T51" fmla="*/ 1406 h 1435"/>
                <a:gd name="T52" fmla="*/ 0 w 1022"/>
                <a:gd name="T53" fmla="*/ 1435 h 1435"/>
                <a:gd name="T54" fmla="*/ 0 w 1022"/>
                <a:gd name="T55" fmla="*/ 367 h 1435"/>
                <a:gd name="T56" fmla="*/ 2 w 1022"/>
                <a:gd name="T57" fmla="*/ 329 h 1435"/>
                <a:gd name="T58" fmla="*/ 10 w 1022"/>
                <a:gd name="T59" fmla="*/ 293 h 1435"/>
                <a:gd name="T60" fmla="*/ 23 w 1022"/>
                <a:gd name="T61" fmla="*/ 258 h 1435"/>
                <a:gd name="T62" fmla="*/ 40 w 1022"/>
                <a:gd name="T63" fmla="*/ 225 h 1435"/>
                <a:gd name="T64" fmla="*/ 62 w 1022"/>
                <a:gd name="T65" fmla="*/ 193 h 1435"/>
                <a:gd name="T66" fmla="*/ 87 w 1022"/>
                <a:gd name="T67" fmla="*/ 162 h 1435"/>
                <a:gd name="T68" fmla="*/ 117 w 1022"/>
                <a:gd name="T69" fmla="*/ 134 h 1435"/>
                <a:gd name="T70" fmla="*/ 149 w 1022"/>
                <a:gd name="T71" fmla="*/ 108 h 1435"/>
                <a:gd name="T72" fmla="*/ 186 w 1022"/>
                <a:gd name="T73" fmla="*/ 84 h 1435"/>
                <a:gd name="T74" fmla="*/ 225 w 1022"/>
                <a:gd name="T75" fmla="*/ 63 h 1435"/>
                <a:gd name="T76" fmla="*/ 267 w 1022"/>
                <a:gd name="T77" fmla="*/ 45 h 1435"/>
                <a:gd name="T78" fmla="*/ 312 w 1022"/>
                <a:gd name="T79" fmla="*/ 28 h 1435"/>
                <a:gd name="T80" fmla="*/ 359 w 1022"/>
                <a:gd name="T81" fmla="*/ 16 h 1435"/>
                <a:gd name="T82" fmla="*/ 408 w 1022"/>
                <a:gd name="T83" fmla="*/ 7 h 1435"/>
                <a:gd name="T84" fmla="*/ 459 w 1022"/>
                <a:gd name="T85" fmla="*/ 2 h 1435"/>
                <a:gd name="T86" fmla="*/ 510 w 1022"/>
                <a:gd name="T87" fmla="*/ 0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435">
                  <a:moveTo>
                    <a:pt x="510" y="0"/>
                  </a:moveTo>
                  <a:lnTo>
                    <a:pt x="510" y="0"/>
                  </a:lnTo>
                  <a:lnTo>
                    <a:pt x="510" y="0"/>
                  </a:lnTo>
                  <a:lnTo>
                    <a:pt x="537" y="0"/>
                  </a:lnTo>
                  <a:lnTo>
                    <a:pt x="563" y="2"/>
                  </a:lnTo>
                  <a:lnTo>
                    <a:pt x="588" y="4"/>
                  </a:lnTo>
                  <a:lnTo>
                    <a:pt x="613" y="7"/>
                  </a:lnTo>
                  <a:lnTo>
                    <a:pt x="638" y="11"/>
                  </a:lnTo>
                  <a:lnTo>
                    <a:pt x="662" y="16"/>
                  </a:lnTo>
                  <a:lnTo>
                    <a:pt x="686" y="22"/>
                  </a:lnTo>
                  <a:lnTo>
                    <a:pt x="709" y="28"/>
                  </a:lnTo>
                  <a:lnTo>
                    <a:pt x="732" y="37"/>
                  </a:lnTo>
                  <a:lnTo>
                    <a:pt x="753" y="45"/>
                  </a:lnTo>
                  <a:lnTo>
                    <a:pt x="775" y="53"/>
                  </a:lnTo>
                  <a:lnTo>
                    <a:pt x="796" y="63"/>
                  </a:lnTo>
                  <a:lnTo>
                    <a:pt x="815" y="73"/>
                  </a:lnTo>
                  <a:lnTo>
                    <a:pt x="835" y="84"/>
                  </a:lnTo>
                  <a:lnTo>
                    <a:pt x="853" y="95"/>
                  </a:lnTo>
                  <a:lnTo>
                    <a:pt x="872" y="108"/>
                  </a:lnTo>
                  <a:lnTo>
                    <a:pt x="889" y="120"/>
                  </a:lnTo>
                  <a:lnTo>
                    <a:pt x="905" y="134"/>
                  </a:lnTo>
                  <a:lnTo>
                    <a:pt x="920" y="148"/>
                  </a:lnTo>
                  <a:lnTo>
                    <a:pt x="934" y="162"/>
                  </a:lnTo>
                  <a:lnTo>
                    <a:pt x="947" y="176"/>
                  </a:lnTo>
                  <a:lnTo>
                    <a:pt x="960" y="193"/>
                  </a:lnTo>
                  <a:lnTo>
                    <a:pt x="971" y="207"/>
                  </a:lnTo>
                  <a:lnTo>
                    <a:pt x="982" y="225"/>
                  </a:lnTo>
                  <a:lnTo>
                    <a:pt x="991" y="241"/>
                  </a:lnTo>
                  <a:lnTo>
                    <a:pt x="999" y="258"/>
                  </a:lnTo>
                  <a:lnTo>
                    <a:pt x="1006" y="275"/>
                  </a:lnTo>
                  <a:lnTo>
                    <a:pt x="1012" y="293"/>
                  </a:lnTo>
                  <a:lnTo>
                    <a:pt x="1016" y="311"/>
                  </a:lnTo>
                  <a:lnTo>
                    <a:pt x="1018" y="329"/>
                  </a:lnTo>
                  <a:lnTo>
                    <a:pt x="1021" y="347"/>
                  </a:lnTo>
                  <a:lnTo>
                    <a:pt x="1022" y="367"/>
                  </a:lnTo>
                  <a:lnTo>
                    <a:pt x="1022" y="1270"/>
                  </a:lnTo>
                  <a:lnTo>
                    <a:pt x="1022" y="1270"/>
                  </a:lnTo>
                  <a:lnTo>
                    <a:pt x="953" y="1260"/>
                  </a:lnTo>
                  <a:lnTo>
                    <a:pt x="885" y="1253"/>
                  </a:lnTo>
                  <a:lnTo>
                    <a:pt x="818" y="1250"/>
                  </a:lnTo>
                  <a:lnTo>
                    <a:pt x="750" y="1250"/>
                  </a:lnTo>
                  <a:lnTo>
                    <a:pt x="683" y="1251"/>
                  </a:lnTo>
                  <a:lnTo>
                    <a:pt x="617" y="1256"/>
                  </a:lnTo>
                  <a:lnTo>
                    <a:pt x="550" y="1263"/>
                  </a:lnTo>
                  <a:lnTo>
                    <a:pt x="485" y="1272"/>
                  </a:lnTo>
                  <a:lnTo>
                    <a:pt x="421" y="1283"/>
                  </a:lnTo>
                  <a:lnTo>
                    <a:pt x="358" y="1298"/>
                  </a:lnTo>
                  <a:lnTo>
                    <a:pt x="295" y="1314"/>
                  </a:lnTo>
                  <a:lnTo>
                    <a:pt x="233" y="1334"/>
                  </a:lnTo>
                  <a:lnTo>
                    <a:pt x="173" y="1356"/>
                  </a:lnTo>
                  <a:lnTo>
                    <a:pt x="113" y="1380"/>
                  </a:lnTo>
                  <a:lnTo>
                    <a:pt x="56" y="1406"/>
                  </a:lnTo>
                  <a:lnTo>
                    <a:pt x="27" y="1420"/>
                  </a:lnTo>
                  <a:lnTo>
                    <a:pt x="0" y="1435"/>
                  </a:lnTo>
                  <a:lnTo>
                    <a:pt x="0" y="367"/>
                  </a:lnTo>
                  <a:lnTo>
                    <a:pt x="0" y="367"/>
                  </a:lnTo>
                  <a:lnTo>
                    <a:pt x="0" y="347"/>
                  </a:lnTo>
                  <a:lnTo>
                    <a:pt x="2" y="329"/>
                  </a:lnTo>
                  <a:lnTo>
                    <a:pt x="6" y="311"/>
                  </a:lnTo>
                  <a:lnTo>
                    <a:pt x="10" y="293"/>
                  </a:lnTo>
                  <a:lnTo>
                    <a:pt x="16" y="275"/>
                  </a:lnTo>
                  <a:lnTo>
                    <a:pt x="23" y="258"/>
                  </a:lnTo>
                  <a:lnTo>
                    <a:pt x="31" y="241"/>
                  </a:lnTo>
                  <a:lnTo>
                    <a:pt x="40" y="225"/>
                  </a:lnTo>
                  <a:lnTo>
                    <a:pt x="50" y="207"/>
                  </a:lnTo>
                  <a:lnTo>
                    <a:pt x="62" y="193"/>
                  </a:lnTo>
                  <a:lnTo>
                    <a:pt x="73" y="176"/>
                  </a:lnTo>
                  <a:lnTo>
                    <a:pt x="87" y="162"/>
                  </a:lnTo>
                  <a:lnTo>
                    <a:pt x="101" y="148"/>
                  </a:lnTo>
                  <a:lnTo>
                    <a:pt x="117" y="134"/>
                  </a:lnTo>
                  <a:lnTo>
                    <a:pt x="133" y="120"/>
                  </a:lnTo>
                  <a:lnTo>
                    <a:pt x="149" y="108"/>
                  </a:lnTo>
                  <a:lnTo>
                    <a:pt x="167" y="95"/>
                  </a:lnTo>
                  <a:lnTo>
                    <a:pt x="186" y="84"/>
                  </a:lnTo>
                  <a:lnTo>
                    <a:pt x="205" y="73"/>
                  </a:lnTo>
                  <a:lnTo>
                    <a:pt x="225" y="63"/>
                  </a:lnTo>
                  <a:lnTo>
                    <a:pt x="246" y="53"/>
                  </a:lnTo>
                  <a:lnTo>
                    <a:pt x="267" y="45"/>
                  </a:lnTo>
                  <a:lnTo>
                    <a:pt x="289" y="37"/>
                  </a:lnTo>
                  <a:lnTo>
                    <a:pt x="312" y="28"/>
                  </a:lnTo>
                  <a:lnTo>
                    <a:pt x="335" y="22"/>
                  </a:lnTo>
                  <a:lnTo>
                    <a:pt x="359" y="16"/>
                  </a:lnTo>
                  <a:lnTo>
                    <a:pt x="383" y="11"/>
                  </a:lnTo>
                  <a:lnTo>
                    <a:pt x="408" y="7"/>
                  </a:lnTo>
                  <a:lnTo>
                    <a:pt x="433" y="4"/>
                  </a:lnTo>
                  <a:lnTo>
                    <a:pt x="459" y="2"/>
                  </a:lnTo>
                  <a:lnTo>
                    <a:pt x="484" y="0"/>
                  </a:lnTo>
                  <a:lnTo>
                    <a:pt x="510"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2" name="Freeform 202"/>
            <p:cNvSpPr>
              <a:spLocks/>
            </p:cNvSpPr>
            <p:nvPr/>
          </p:nvSpPr>
          <p:spPr bwMode="auto">
            <a:xfrm>
              <a:off x="4983029" y="2268226"/>
              <a:ext cx="201867" cy="202461"/>
            </a:xfrm>
            <a:custGeom>
              <a:avLst/>
              <a:gdLst>
                <a:gd name="T0" fmla="*/ 537 w 1022"/>
                <a:gd name="T1" fmla="*/ 0 h 1022"/>
                <a:gd name="T2" fmla="*/ 614 w 1022"/>
                <a:gd name="T3" fmla="*/ 10 h 1022"/>
                <a:gd name="T4" fmla="*/ 686 w 1022"/>
                <a:gd name="T5" fmla="*/ 31 h 1022"/>
                <a:gd name="T6" fmla="*/ 755 w 1022"/>
                <a:gd name="T7" fmla="*/ 61 h 1022"/>
                <a:gd name="T8" fmla="*/ 817 w 1022"/>
                <a:gd name="T9" fmla="*/ 101 h 1022"/>
                <a:gd name="T10" fmla="*/ 872 w 1022"/>
                <a:gd name="T11" fmla="*/ 149 h 1022"/>
                <a:gd name="T12" fmla="*/ 920 w 1022"/>
                <a:gd name="T13" fmla="*/ 205 h 1022"/>
                <a:gd name="T14" fmla="*/ 960 w 1022"/>
                <a:gd name="T15" fmla="*/ 267 h 1022"/>
                <a:gd name="T16" fmla="*/ 991 w 1022"/>
                <a:gd name="T17" fmla="*/ 335 h 1022"/>
                <a:gd name="T18" fmla="*/ 1012 w 1022"/>
                <a:gd name="T19" fmla="*/ 407 h 1022"/>
                <a:gd name="T20" fmla="*/ 1021 w 1022"/>
                <a:gd name="T21" fmla="*/ 484 h 1022"/>
                <a:gd name="T22" fmla="*/ 1021 w 1022"/>
                <a:gd name="T23" fmla="*/ 537 h 1022"/>
                <a:gd name="T24" fmla="*/ 1012 w 1022"/>
                <a:gd name="T25" fmla="*/ 613 h 1022"/>
                <a:gd name="T26" fmla="*/ 991 w 1022"/>
                <a:gd name="T27" fmla="*/ 686 h 1022"/>
                <a:gd name="T28" fmla="*/ 960 w 1022"/>
                <a:gd name="T29" fmla="*/ 754 h 1022"/>
                <a:gd name="T30" fmla="*/ 920 w 1022"/>
                <a:gd name="T31" fmla="*/ 816 h 1022"/>
                <a:gd name="T32" fmla="*/ 872 w 1022"/>
                <a:gd name="T33" fmla="*/ 871 h 1022"/>
                <a:gd name="T34" fmla="*/ 817 w 1022"/>
                <a:gd name="T35" fmla="*/ 920 h 1022"/>
                <a:gd name="T36" fmla="*/ 755 w 1022"/>
                <a:gd name="T37" fmla="*/ 960 h 1022"/>
                <a:gd name="T38" fmla="*/ 686 w 1022"/>
                <a:gd name="T39" fmla="*/ 991 h 1022"/>
                <a:gd name="T40" fmla="*/ 614 w 1022"/>
                <a:gd name="T41" fmla="*/ 1011 h 1022"/>
                <a:gd name="T42" fmla="*/ 537 w 1022"/>
                <a:gd name="T43" fmla="*/ 1021 h 1022"/>
                <a:gd name="T44" fmla="*/ 484 w 1022"/>
                <a:gd name="T45" fmla="*/ 1021 h 1022"/>
                <a:gd name="T46" fmla="*/ 407 w 1022"/>
                <a:gd name="T47" fmla="*/ 1011 h 1022"/>
                <a:gd name="T48" fmla="*/ 335 w 1022"/>
                <a:gd name="T49" fmla="*/ 991 h 1022"/>
                <a:gd name="T50" fmla="*/ 268 w 1022"/>
                <a:gd name="T51" fmla="*/ 960 h 1022"/>
                <a:gd name="T52" fmla="*/ 206 w 1022"/>
                <a:gd name="T53" fmla="*/ 920 h 1022"/>
                <a:gd name="T54" fmla="*/ 149 w 1022"/>
                <a:gd name="T55" fmla="*/ 871 h 1022"/>
                <a:gd name="T56" fmla="*/ 101 w 1022"/>
                <a:gd name="T57" fmla="*/ 816 h 1022"/>
                <a:gd name="T58" fmla="*/ 61 w 1022"/>
                <a:gd name="T59" fmla="*/ 754 h 1022"/>
                <a:gd name="T60" fmla="*/ 31 w 1022"/>
                <a:gd name="T61" fmla="*/ 686 h 1022"/>
                <a:gd name="T62" fmla="*/ 11 w 1022"/>
                <a:gd name="T63" fmla="*/ 613 h 1022"/>
                <a:gd name="T64" fmla="*/ 0 w 1022"/>
                <a:gd name="T65" fmla="*/ 537 h 1022"/>
                <a:gd name="T66" fmla="*/ 0 w 1022"/>
                <a:gd name="T67" fmla="*/ 484 h 1022"/>
                <a:gd name="T68" fmla="*/ 11 w 1022"/>
                <a:gd name="T69" fmla="*/ 407 h 1022"/>
                <a:gd name="T70" fmla="*/ 31 w 1022"/>
                <a:gd name="T71" fmla="*/ 335 h 1022"/>
                <a:gd name="T72" fmla="*/ 61 w 1022"/>
                <a:gd name="T73" fmla="*/ 267 h 1022"/>
                <a:gd name="T74" fmla="*/ 101 w 1022"/>
                <a:gd name="T75" fmla="*/ 205 h 1022"/>
                <a:gd name="T76" fmla="*/ 149 w 1022"/>
                <a:gd name="T77" fmla="*/ 149 h 1022"/>
                <a:gd name="T78" fmla="*/ 206 w 1022"/>
                <a:gd name="T79" fmla="*/ 101 h 1022"/>
                <a:gd name="T80" fmla="*/ 268 w 1022"/>
                <a:gd name="T81" fmla="*/ 61 h 1022"/>
                <a:gd name="T82" fmla="*/ 335 w 1022"/>
                <a:gd name="T83" fmla="*/ 31 h 1022"/>
                <a:gd name="T84" fmla="*/ 407 w 1022"/>
                <a:gd name="T85" fmla="*/ 10 h 1022"/>
                <a:gd name="T86" fmla="*/ 484 w 1022"/>
                <a:gd name="T87" fmla="*/ 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1" y="0"/>
                  </a:moveTo>
                  <a:lnTo>
                    <a:pt x="511" y="0"/>
                  </a:lnTo>
                  <a:lnTo>
                    <a:pt x="537" y="0"/>
                  </a:lnTo>
                  <a:lnTo>
                    <a:pt x="563" y="2"/>
                  </a:lnTo>
                  <a:lnTo>
                    <a:pt x="589" y="5"/>
                  </a:lnTo>
                  <a:lnTo>
                    <a:pt x="614" y="10"/>
                  </a:lnTo>
                  <a:lnTo>
                    <a:pt x="639" y="16"/>
                  </a:lnTo>
                  <a:lnTo>
                    <a:pt x="663" y="23"/>
                  </a:lnTo>
                  <a:lnTo>
                    <a:pt x="686" y="31"/>
                  </a:lnTo>
                  <a:lnTo>
                    <a:pt x="710" y="40"/>
                  </a:lnTo>
                  <a:lnTo>
                    <a:pt x="732" y="50"/>
                  </a:lnTo>
                  <a:lnTo>
                    <a:pt x="755" y="61"/>
                  </a:lnTo>
                  <a:lnTo>
                    <a:pt x="776" y="73"/>
                  </a:lnTo>
                  <a:lnTo>
                    <a:pt x="796" y="87"/>
                  </a:lnTo>
                  <a:lnTo>
                    <a:pt x="817" y="101"/>
                  </a:lnTo>
                  <a:lnTo>
                    <a:pt x="836" y="116"/>
                  </a:lnTo>
                  <a:lnTo>
                    <a:pt x="855" y="132"/>
                  </a:lnTo>
                  <a:lnTo>
                    <a:pt x="872" y="149"/>
                  </a:lnTo>
                  <a:lnTo>
                    <a:pt x="889" y="167"/>
                  </a:lnTo>
                  <a:lnTo>
                    <a:pt x="905" y="186"/>
                  </a:lnTo>
                  <a:lnTo>
                    <a:pt x="920" y="205"/>
                  </a:lnTo>
                  <a:lnTo>
                    <a:pt x="935" y="225"/>
                  </a:lnTo>
                  <a:lnTo>
                    <a:pt x="948" y="245"/>
                  </a:lnTo>
                  <a:lnTo>
                    <a:pt x="960" y="267"/>
                  </a:lnTo>
                  <a:lnTo>
                    <a:pt x="972" y="289"/>
                  </a:lnTo>
                  <a:lnTo>
                    <a:pt x="982" y="312"/>
                  </a:lnTo>
                  <a:lnTo>
                    <a:pt x="991" y="335"/>
                  </a:lnTo>
                  <a:lnTo>
                    <a:pt x="999" y="359"/>
                  </a:lnTo>
                  <a:lnTo>
                    <a:pt x="1006" y="383"/>
                  </a:lnTo>
                  <a:lnTo>
                    <a:pt x="1012" y="407"/>
                  </a:lnTo>
                  <a:lnTo>
                    <a:pt x="1017" y="432"/>
                  </a:lnTo>
                  <a:lnTo>
                    <a:pt x="1020" y="459"/>
                  </a:lnTo>
                  <a:lnTo>
                    <a:pt x="1021" y="484"/>
                  </a:lnTo>
                  <a:lnTo>
                    <a:pt x="1022" y="510"/>
                  </a:lnTo>
                  <a:lnTo>
                    <a:pt x="1022" y="510"/>
                  </a:lnTo>
                  <a:lnTo>
                    <a:pt x="1021" y="537"/>
                  </a:lnTo>
                  <a:lnTo>
                    <a:pt x="1020" y="563"/>
                  </a:lnTo>
                  <a:lnTo>
                    <a:pt x="1017" y="588"/>
                  </a:lnTo>
                  <a:lnTo>
                    <a:pt x="1012" y="613"/>
                  </a:lnTo>
                  <a:lnTo>
                    <a:pt x="1006" y="639"/>
                  </a:lnTo>
                  <a:lnTo>
                    <a:pt x="999" y="663"/>
                  </a:lnTo>
                  <a:lnTo>
                    <a:pt x="991" y="686"/>
                  </a:lnTo>
                  <a:lnTo>
                    <a:pt x="982" y="710"/>
                  </a:lnTo>
                  <a:lnTo>
                    <a:pt x="972" y="732"/>
                  </a:lnTo>
                  <a:lnTo>
                    <a:pt x="960" y="754"/>
                  </a:lnTo>
                  <a:lnTo>
                    <a:pt x="948" y="775"/>
                  </a:lnTo>
                  <a:lnTo>
                    <a:pt x="935" y="796"/>
                  </a:lnTo>
                  <a:lnTo>
                    <a:pt x="920" y="816"/>
                  </a:lnTo>
                  <a:lnTo>
                    <a:pt x="905" y="836"/>
                  </a:lnTo>
                  <a:lnTo>
                    <a:pt x="889" y="854"/>
                  </a:lnTo>
                  <a:lnTo>
                    <a:pt x="872" y="871"/>
                  </a:lnTo>
                  <a:lnTo>
                    <a:pt x="855" y="889"/>
                  </a:lnTo>
                  <a:lnTo>
                    <a:pt x="836" y="905"/>
                  </a:lnTo>
                  <a:lnTo>
                    <a:pt x="817" y="920"/>
                  </a:lnTo>
                  <a:lnTo>
                    <a:pt x="796" y="935"/>
                  </a:lnTo>
                  <a:lnTo>
                    <a:pt x="776" y="947"/>
                  </a:lnTo>
                  <a:lnTo>
                    <a:pt x="755" y="960"/>
                  </a:lnTo>
                  <a:lnTo>
                    <a:pt x="732" y="971"/>
                  </a:lnTo>
                  <a:lnTo>
                    <a:pt x="710" y="982"/>
                  </a:lnTo>
                  <a:lnTo>
                    <a:pt x="686" y="991"/>
                  </a:lnTo>
                  <a:lnTo>
                    <a:pt x="663" y="999"/>
                  </a:lnTo>
                  <a:lnTo>
                    <a:pt x="639" y="1006"/>
                  </a:lnTo>
                  <a:lnTo>
                    <a:pt x="614" y="1011"/>
                  </a:lnTo>
                  <a:lnTo>
                    <a:pt x="589" y="1016"/>
                  </a:lnTo>
                  <a:lnTo>
                    <a:pt x="563" y="1018"/>
                  </a:lnTo>
                  <a:lnTo>
                    <a:pt x="537" y="1021"/>
                  </a:lnTo>
                  <a:lnTo>
                    <a:pt x="511" y="1022"/>
                  </a:lnTo>
                  <a:lnTo>
                    <a:pt x="511" y="1022"/>
                  </a:lnTo>
                  <a:lnTo>
                    <a:pt x="484" y="1021"/>
                  </a:lnTo>
                  <a:lnTo>
                    <a:pt x="459" y="1018"/>
                  </a:lnTo>
                  <a:lnTo>
                    <a:pt x="433" y="1016"/>
                  </a:lnTo>
                  <a:lnTo>
                    <a:pt x="407" y="1011"/>
                  </a:lnTo>
                  <a:lnTo>
                    <a:pt x="383" y="1006"/>
                  </a:lnTo>
                  <a:lnTo>
                    <a:pt x="359" y="999"/>
                  </a:lnTo>
                  <a:lnTo>
                    <a:pt x="335" y="991"/>
                  </a:lnTo>
                  <a:lnTo>
                    <a:pt x="312" y="982"/>
                  </a:lnTo>
                  <a:lnTo>
                    <a:pt x="289" y="971"/>
                  </a:lnTo>
                  <a:lnTo>
                    <a:pt x="268" y="960"/>
                  </a:lnTo>
                  <a:lnTo>
                    <a:pt x="246" y="947"/>
                  </a:lnTo>
                  <a:lnTo>
                    <a:pt x="225" y="935"/>
                  </a:lnTo>
                  <a:lnTo>
                    <a:pt x="206" y="920"/>
                  </a:lnTo>
                  <a:lnTo>
                    <a:pt x="186" y="905"/>
                  </a:lnTo>
                  <a:lnTo>
                    <a:pt x="168" y="889"/>
                  </a:lnTo>
                  <a:lnTo>
                    <a:pt x="149" y="871"/>
                  </a:lnTo>
                  <a:lnTo>
                    <a:pt x="132" y="854"/>
                  </a:lnTo>
                  <a:lnTo>
                    <a:pt x="116" y="836"/>
                  </a:lnTo>
                  <a:lnTo>
                    <a:pt x="101" y="816"/>
                  </a:lnTo>
                  <a:lnTo>
                    <a:pt x="87" y="796"/>
                  </a:lnTo>
                  <a:lnTo>
                    <a:pt x="74" y="775"/>
                  </a:lnTo>
                  <a:lnTo>
                    <a:pt x="61" y="754"/>
                  </a:lnTo>
                  <a:lnTo>
                    <a:pt x="51" y="732"/>
                  </a:lnTo>
                  <a:lnTo>
                    <a:pt x="40" y="710"/>
                  </a:lnTo>
                  <a:lnTo>
                    <a:pt x="31" y="686"/>
                  </a:lnTo>
                  <a:lnTo>
                    <a:pt x="23" y="663"/>
                  </a:lnTo>
                  <a:lnTo>
                    <a:pt x="16" y="639"/>
                  </a:lnTo>
                  <a:lnTo>
                    <a:pt x="11" y="613"/>
                  </a:lnTo>
                  <a:lnTo>
                    <a:pt x="6" y="588"/>
                  </a:lnTo>
                  <a:lnTo>
                    <a:pt x="3" y="563"/>
                  </a:lnTo>
                  <a:lnTo>
                    <a:pt x="0" y="537"/>
                  </a:lnTo>
                  <a:lnTo>
                    <a:pt x="0" y="510"/>
                  </a:lnTo>
                  <a:lnTo>
                    <a:pt x="0" y="510"/>
                  </a:lnTo>
                  <a:lnTo>
                    <a:pt x="0" y="484"/>
                  </a:lnTo>
                  <a:lnTo>
                    <a:pt x="3" y="459"/>
                  </a:lnTo>
                  <a:lnTo>
                    <a:pt x="6" y="432"/>
                  </a:lnTo>
                  <a:lnTo>
                    <a:pt x="11" y="407"/>
                  </a:lnTo>
                  <a:lnTo>
                    <a:pt x="16" y="383"/>
                  </a:lnTo>
                  <a:lnTo>
                    <a:pt x="23" y="359"/>
                  </a:lnTo>
                  <a:lnTo>
                    <a:pt x="31" y="335"/>
                  </a:lnTo>
                  <a:lnTo>
                    <a:pt x="40" y="312"/>
                  </a:lnTo>
                  <a:lnTo>
                    <a:pt x="51" y="289"/>
                  </a:lnTo>
                  <a:lnTo>
                    <a:pt x="61" y="267"/>
                  </a:lnTo>
                  <a:lnTo>
                    <a:pt x="74" y="245"/>
                  </a:lnTo>
                  <a:lnTo>
                    <a:pt x="87" y="225"/>
                  </a:lnTo>
                  <a:lnTo>
                    <a:pt x="101" y="205"/>
                  </a:lnTo>
                  <a:lnTo>
                    <a:pt x="116" y="186"/>
                  </a:lnTo>
                  <a:lnTo>
                    <a:pt x="132" y="167"/>
                  </a:lnTo>
                  <a:lnTo>
                    <a:pt x="149" y="149"/>
                  </a:lnTo>
                  <a:lnTo>
                    <a:pt x="168" y="132"/>
                  </a:lnTo>
                  <a:lnTo>
                    <a:pt x="186" y="116"/>
                  </a:lnTo>
                  <a:lnTo>
                    <a:pt x="206" y="101"/>
                  </a:lnTo>
                  <a:lnTo>
                    <a:pt x="225" y="87"/>
                  </a:lnTo>
                  <a:lnTo>
                    <a:pt x="246" y="73"/>
                  </a:lnTo>
                  <a:lnTo>
                    <a:pt x="268" y="61"/>
                  </a:lnTo>
                  <a:lnTo>
                    <a:pt x="289" y="50"/>
                  </a:lnTo>
                  <a:lnTo>
                    <a:pt x="312" y="40"/>
                  </a:lnTo>
                  <a:lnTo>
                    <a:pt x="335" y="31"/>
                  </a:lnTo>
                  <a:lnTo>
                    <a:pt x="359" y="23"/>
                  </a:lnTo>
                  <a:lnTo>
                    <a:pt x="383" y="16"/>
                  </a:lnTo>
                  <a:lnTo>
                    <a:pt x="407" y="10"/>
                  </a:lnTo>
                  <a:lnTo>
                    <a:pt x="433" y="5"/>
                  </a:lnTo>
                  <a:lnTo>
                    <a:pt x="459" y="2"/>
                  </a:lnTo>
                  <a:lnTo>
                    <a:pt x="484"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3" name="Freeform 204"/>
            <p:cNvSpPr>
              <a:spLocks/>
            </p:cNvSpPr>
            <p:nvPr/>
          </p:nvSpPr>
          <p:spPr bwMode="auto">
            <a:xfrm>
              <a:off x="4195152" y="2635150"/>
              <a:ext cx="202461" cy="159713"/>
            </a:xfrm>
            <a:custGeom>
              <a:avLst/>
              <a:gdLst>
                <a:gd name="T0" fmla="*/ 510 w 1022"/>
                <a:gd name="T1" fmla="*/ 0 h 805"/>
                <a:gd name="T2" fmla="*/ 537 w 1022"/>
                <a:gd name="T3" fmla="*/ 0 h 805"/>
                <a:gd name="T4" fmla="*/ 588 w 1022"/>
                <a:gd name="T5" fmla="*/ 5 h 805"/>
                <a:gd name="T6" fmla="*/ 638 w 1022"/>
                <a:gd name="T7" fmla="*/ 12 h 805"/>
                <a:gd name="T8" fmla="*/ 686 w 1022"/>
                <a:gd name="T9" fmla="*/ 22 h 805"/>
                <a:gd name="T10" fmla="*/ 732 w 1022"/>
                <a:gd name="T11" fmla="*/ 37 h 805"/>
                <a:gd name="T12" fmla="*/ 775 w 1022"/>
                <a:gd name="T13" fmla="*/ 53 h 805"/>
                <a:gd name="T14" fmla="*/ 817 w 1022"/>
                <a:gd name="T15" fmla="*/ 74 h 805"/>
                <a:gd name="T16" fmla="*/ 855 w 1022"/>
                <a:gd name="T17" fmla="*/ 96 h 805"/>
                <a:gd name="T18" fmla="*/ 889 w 1022"/>
                <a:gd name="T19" fmla="*/ 121 h 805"/>
                <a:gd name="T20" fmla="*/ 920 w 1022"/>
                <a:gd name="T21" fmla="*/ 148 h 805"/>
                <a:gd name="T22" fmla="*/ 948 w 1022"/>
                <a:gd name="T23" fmla="*/ 177 h 805"/>
                <a:gd name="T24" fmla="*/ 972 w 1022"/>
                <a:gd name="T25" fmla="*/ 208 h 805"/>
                <a:gd name="T26" fmla="*/ 991 w 1022"/>
                <a:gd name="T27" fmla="*/ 241 h 805"/>
                <a:gd name="T28" fmla="*/ 1006 w 1022"/>
                <a:gd name="T29" fmla="*/ 276 h 805"/>
                <a:gd name="T30" fmla="*/ 1016 w 1022"/>
                <a:gd name="T31" fmla="*/ 311 h 805"/>
                <a:gd name="T32" fmla="*/ 1021 w 1022"/>
                <a:gd name="T33" fmla="*/ 348 h 805"/>
                <a:gd name="T34" fmla="*/ 1022 w 1022"/>
                <a:gd name="T35" fmla="*/ 755 h 805"/>
                <a:gd name="T36" fmla="*/ 958 w 1022"/>
                <a:gd name="T37" fmla="*/ 747 h 805"/>
                <a:gd name="T38" fmla="*/ 828 w 1022"/>
                <a:gd name="T39" fmla="*/ 735 h 805"/>
                <a:gd name="T40" fmla="*/ 699 w 1022"/>
                <a:gd name="T41" fmla="*/ 729 h 805"/>
                <a:gd name="T42" fmla="*/ 569 w 1022"/>
                <a:gd name="T43" fmla="*/ 729 h 805"/>
                <a:gd name="T44" fmla="*/ 441 w 1022"/>
                <a:gd name="T45" fmla="*/ 736 h 805"/>
                <a:gd name="T46" fmla="*/ 312 w 1022"/>
                <a:gd name="T47" fmla="*/ 748 h 805"/>
                <a:gd name="T48" fmla="*/ 186 w 1022"/>
                <a:gd name="T49" fmla="*/ 767 h 805"/>
                <a:gd name="T50" fmla="*/ 61 w 1022"/>
                <a:gd name="T51" fmla="*/ 791 h 805"/>
                <a:gd name="T52" fmla="*/ 0 w 1022"/>
                <a:gd name="T53" fmla="*/ 368 h 805"/>
                <a:gd name="T54" fmla="*/ 0 w 1022"/>
                <a:gd name="T55" fmla="*/ 348 h 805"/>
                <a:gd name="T56" fmla="*/ 6 w 1022"/>
                <a:gd name="T57" fmla="*/ 311 h 805"/>
                <a:gd name="T58" fmla="*/ 16 w 1022"/>
                <a:gd name="T59" fmla="*/ 276 h 805"/>
                <a:gd name="T60" fmla="*/ 31 w 1022"/>
                <a:gd name="T61" fmla="*/ 241 h 805"/>
                <a:gd name="T62" fmla="*/ 51 w 1022"/>
                <a:gd name="T63" fmla="*/ 208 h 805"/>
                <a:gd name="T64" fmla="*/ 73 w 1022"/>
                <a:gd name="T65" fmla="*/ 177 h 805"/>
                <a:gd name="T66" fmla="*/ 101 w 1022"/>
                <a:gd name="T67" fmla="*/ 148 h 805"/>
                <a:gd name="T68" fmla="*/ 133 w 1022"/>
                <a:gd name="T69" fmla="*/ 121 h 805"/>
                <a:gd name="T70" fmla="*/ 168 w 1022"/>
                <a:gd name="T71" fmla="*/ 96 h 805"/>
                <a:gd name="T72" fmla="*/ 205 w 1022"/>
                <a:gd name="T73" fmla="*/ 74 h 805"/>
                <a:gd name="T74" fmla="*/ 247 w 1022"/>
                <a:gd name="T75" fmla="*/ 53 h 805"/>
                <a:gd name="T76" fmla="*/ 290 w 1022"/>
                <a:gd name="T77" fmla="*/ 37 h 805"/>
                <a:gd name="T78" fmla="*/ 335 w 1022"/>
                <a:gd name="T79" fmla="*/ 22 h 805"/>
                <a:gd name="T80" fmla="*/ 383 w 1022"/>
                <a:gd name="T81" fmla="*/ 12 h 805"/>
                <a:gd name="T82" fmla="*/ 434 w 1022"/>
                <a:gd name="T83" fmla="*/ 5 h 805"/>
                <a:gd name="T84" fmla="*/ 484 w 1022"/>
                <a:gd name="T85"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805">
                  <a:moveTo>
                    <a:pt x="510" y="0"/>
                  </a:moveTo>
                  <a:lnTo>
                    <a:pt x="510" y="0"/>
                  </a:lnTo>
                  <a:lnTo>
                    <a:pt x="510" y="0"/>
                  </a:lnTo>
                  <a:lnTo>
                    <a:pt x="537" y="0"/>
                  </a:lnTo>
                  <a:lnTo>
                    <a:pt x="563" y="3"/>
                  </a:lnTo>
                  <a:lnTo>
                    <a:pt x="588" y="5"/>
                  </a:lnTo>
                  <a:lnTo>
                    <a:pt x="614" y="7"/>
                  </a:lnTo>
                  <a:lnTo>
                    <a:pt x="638" y="12"/>
                  </a:lnTo>
                  <a:lnTo>
                    <a:pt x="662" y="17"/>
                  </a:lnTo>
                  <a:lnTo>
                    <a:pt x="686" y="22"/>
                  </a:lnTo>
                  <a:lnTo>
                    <a:pt x="709" y="29"/>
                  </a:lnTo>
                  <a:lnTo>
                    <a:pt x="732" y="37"/>
                  </a:lnTo>
                  <a:lnTo>
                    <a:pt x="754" y="45"/>
                  </a:lnTo>
                  <a:lnTo>
                    <a:pt x="775" y="53"/>
                  </a:lnTo>
                  <a:lnTo>
                    <a:pt x="796" y="64"/>
                  </a:lnTo>
                  <a:lnTo>
                    <a:pt x="817" y="74"/>
                  </a:lnTo>
                  <a:lnTo>
                    <a:pt x="835" y="84"/>
                  </a:lnTo>
                  <a:lnTo>
                    <a:pt x="855" y="96"/>
                  </a:lnTo>
                  <a:lnTo>
                    <a:pt x="872" y="108"/>
                  </a:lnTo>
                  <a:lnTo>
                    <a:pt x="889" y="121"/>
                  </a:lnTo>
                  <a:lnTo>
                    <a:pt x="905" y="135"/>
                  </a:lnTo>
                  <a:lnTo>
                    <a:pt x="920" y="148"/>
                  </a:lnTo>
                  <a:lnTo>
                    <a:pt x="935" y="162"/>
                  </a:lnTo>
                  <a:lnTo>
                    <a:pt x="948" y="177"/>
                  </a:lnTo>
                  <a:lnTo>
                    <a:pt x="960" y="193"/>
                  </a:lnTo>
                  <a:lnTo>
                    <a:pt x="972" y="208"/>
                  </a:lnTo>
                  <a:lnTo>
                    <a:pt x="982" y="224"/>
                  </a:lnTo>
                  <a:lnTo>
                    <a:pt x="991" y="241"/>
                  </a:lnTo>
                  <a:lnTo>
                    <a:pt x="999" y="259"/>
                  </a:lnTo>
                  <a:lnTo>
                    <a:pt x="1006" y="276"/>
                  </a:lnTo>
                  <a:lnTo>
                    <a:pt x="1012" y="293"/>
                  </a:lnTo>
                  <a:lnTo>
                    <a:pt x="1016" y="311"/>
                  </a:lnTo>
                  <a:lnTo>
                    <a:pt x="1020" y="330"/>
                  </a:lnTo>
                  <a:lnTo>
                    <a:pt x="1021" y="348"/>
                  </a:lnTo>
                  <a:lnTo>
                    <a:pt x="1022" y="368"/>
                  </a:lnTo>
                  <a:lnTo>
                    <a:pt x="1022" y="755"/>
                  </a:lnTo>
                  <a:lnTo>
                    <a:pt x="1022" y="755"/>
                  </a:lnTo>
                  <a:lnTo>
                    <a:pt x="958" y="747"/>
                  </a:lnTo>
                  <a:lnTo>
                    <a:pt x="894" y="740"/>
                  </a:lnTo>
                  <a:lnTo>
                    <a:pt x="828" y="735"/>
                  </a:lnTo>
                  <a:lnTo>
                    <a:pt x="764" y="731"/>
                  </a:lnTo>
                  <a:lnTo>
                    <a:pt x="699" y="729"/>
                  </a:lnTo>
                  <a:lnTo>
                    <a:pt x="634" y="728"/>
                  </a:lnTo>
                  <a:lnTo>
                    <a:pt x="569" y="729"/>
                  </a:lnTo>
                  <a:lnTo>
                    <a:pt x="505" y="731"/>
                  </a:lnTo>
                  <a:lnTo>
                    <a:pt x="441" y="736"/>
                  </a:lnTo>
                  <a:lnTo>
                    <a:pt x="376" y="741"/>
                  </a:lnTo>
                  <a:lnTo>
                    <a:pt x="312" y="748"/>
                  </a:lnTo>
                  <a:lnTo>
                    <a:pt x="249" y="756"/>
                  </a:lnTo>
                  <a:lnTo>
                    <a:pt x="186" y="767"/>
                  </a:lnTo>
                  <a:lnTo>
                    <a:pt x="123" y="778"/>
                  </a:lnTo>
                  <a:lnTo>
                    <a:pt x="61" y="791"/>
                  </a:lnTo>
                  <a:lnTo>
                    <a:pt x="0" y="805"/>
                  </a:lnTo>
                  <a:lnTo>
                    <a:pt x="0" y="368"/>
                  </a:lnTo>
                  <a:lnTo>
                    <a:pt x="0" y="368"/>
                  </a:lnTo>
                  <a:lnTo>
                    <a:pt x="0" y="348"/>
                  </a:lnTo>
                  <a:lnTo>
                    <a:pt x="2" y="330"/>
                  </a:lnTo>
                  <a:lnTo>
                    <a:pt x="6" y="311"/>
                  </a:lnTo>
                  <a:lnTo>
                    <a:pt x="10" y="293"/>
                  </a:lnTo>
                  <a:lnTo>
                    <a:pt x="16" y="276"/>
                  </a:lnTo>
                  <a:lnTo>
                    <a:pt x="23" y="259"/>
                  </a:lnTo>
                  <a:lnTo>
                    <a:pt x="31" y="241"/>
                  </a:lnTo>
                  <a:lnTo>
                    <a:pt x="40" y="224"/>
                  </a:lnTo>
                  <a:lnTo>
                    <a:pt x="51" y="208"/>
                  </a:lnTo>
                  <a:lnTo>
                    <a:pt x="62" y="193"/>
                  </a:lnTo>
                  <a:lnTo>
                    <a:pt x="73" y="177"/>
                  </a:lnTo>
                  <a:lnTo>
                    <a:pt x="87" y="162"/>
                  </a:lnTo>
                  <a:lnTo>
                    <a:pt x="101" y="148"/>
                  </a:lnTo>
                  <a:lnTo>
                    <a:pt x="117" y="135"/>
                  </a:lnTo>
                  <a:lnTo>
                    <a:pt x="133" y="121"/>
                  </a:lnTo>
                  <a:lnTo>
                    <a:pt x="150" y="108"/>
                  </a:lnTo>
                  <a:lnTo>
                    <a:pt x="168" y="96"/>
                  </a:lnTo>
                  <a:lnTo>
                    <a:pt x="186" y="84"/>
                  </a:lnTo>
                  <a:lnTo>
                    <a:pt x="205" y="74"/>
                  </a:lnTo>
                  <a:lnTo>
                    <a:pt x="226" y="64"/>
                  </a:lnTo>
                  <a:lnTo>
                    <a:pt x="247" y="53"/>
                  </a:lnTo>
                  <a:lnTo>
                    <a:pt x="267" y="45"/>
                  </a:lnTo>
                  <a:lnTo>
                    <a:pt x="290" y="37"/>
                  </a:lnTo>
                  <a:lnTo>
                    <a:pt x="312" y="29"/>
                  </a:lnTo>
                  <a:lnTo>
                    <a:pt x="335" y="22"/>
                  </a:lnTo>
                  <a:lnTo>
                    <a:pt x="359" y="17"/>
                  </a:lnTo>
                  <a:lnTo>
                    <a:pt x="383" y="12"/>
                  </a:lnTo>
                  <a:lnTo>
                    <a:pt x="408" y="7"/>
                  </a:lnTo>
                  <a:lnTo>
                    <a:pt x="434" y="5"/>
                  </a:lnTo>
                  <a:lnTo>
                    <a:pt x="459" y="3"/>
                  </a:lnTo>
                  <a:lnTo>
                    <a:pt x="484" y="0"/>
                  </a:lnTo>
                  <a:lnTo>
                    <a:pt x="510" y="0"/>
                  </a:lnTo>
                  <a:close/>
                </a:path>
              </a:pathLst>
            </a:custGeom>
            <a:solidFill>
              <a:srgbClr val="004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4" name="Freeform 206"/>
            <p:cNvSpPr>
              <a:spLocks/>
            </p:cNvSpPr>
            <p:nvPr/>
          </p:nvSpPr>
          <p:spPr bwMode="auto">
            <a:xfrm>
              <a:off x="4195746" y="2373909"/>
              <a:ext cx="202461" cy="201867"/>
            </a:xfrm>
            <a:custGeom>
              <a:avLst/>
              <a:gdLst>
                <a:gd name="T0" fmla="*/ 536 w 1022"/>
                <a:gd name="T1" fmla="*/ 1 h 1022"/>
                <a:gd name="T2" fmla="*/ 613 w 1022"/>
                <a:gd name="T3" fmla="*/ 10 h 1022"/>
                <a:gd name="T4" fmla="*/ 687 w 1022"/>
                <a:gd name="T5" fmla="*/ 31 h 1022"/>
                <a:gd name="T6" fmla="*/ 754 w 1022"/>
                <a:gd name="T7" fmla="*/ 62 h 1022"/>
                <a:gd name="T8" fmla="*/ 816 w 1022"/>
                <a:gd name="T9" fmla="*/ 102 h 1022"/>
                <a:gd name="T10" fmla="*/ 871 w 1022"/>
                <a:gd name="T11" fmla="*/ 150 h 1022"/>
                <a:gd name="T12" fmla="*/ 919 w 1022"/>
                <a:gd name="T13" fmla="*/ 205 h 1022"/>
                <a:gd name="T14" fmla="*/ 960 w 1022"/>
                <a:gd name="T15" fmla="*/ 267 h 1022"/>
                <a:gd name="T16" fmla="*/ 991 w 1022"/>
                <a:gd name="T17" fmla="*/ 336 h 1022"/>
                <a:gd name="T18" fmla="*/ 1011 w 1022"/>
                <a:gd name="T19" fmla="*/ 408 h 1022"/>
                <a:gd name="T20" fmla="*/ 1020 w 1022"/>
                <a:gd name="T21" fmla="*/ 485 h 1022"/>
                <a:gd name="T22" fmla="*/ 1020 w 1022"/>
                <a:gd name="T23" fmla="*/ 538 h 1022"/>
                <a:gd name="T24" fmla="*/ 1011 w 1022"/>
                <a:gd name="T25" fmla="*/ 615 h 1022"/>
                <a:gd name="T26" fmla="*/ 991 w 1022"/>
                <a:gd name="T27" fmla="*/ 687 h 1022"/>
                <a:gd name="T28" fmla="*/ 960 w 1022"/>
                <a:gd name="T29" fmla="*/ 755 h 1022"/>
                <a:gd name="T30" fmla="*/ 919 w 1022"/>
                <a:gd name="T31" fmla="*/ 817 h 1022"/>
                <a:gd name="T32" fmla="*/ 871 w 1022"/>
                <a:gd name="T33" fmla="*/ 873 h 1022"/>
                <a:gd name="T34" fmla="*/ 816 w 1022"/>
                <a:gd name="T35" fmla="*/ 921 h 1022"/>
                <a:gd name="T36" fmla="*/ 754 w 1022"/>
                <a:gd name="T37" fmla="*/ 961 h 1022"/>
                <a:gd name="T38" fmla="*/ 687 w 1022"/>
                <a:gd name="T39" fmla="*/ 991 h 1022"/>
                <a:gd name="T40" fmla="*/ 613 w 1022"/>
                <a:gd name="T41" fmla="*/ 1012 h 1022"/>
                <a:gd name="T42" fmla="*/ 536 w 1022"/>
                <a:gd name="T43" fmla="*/ 1022 h 1022"/>
                <a:gd name="T44" fmla="*/ 484 w 1022"/>
                <a:gd name="T45" fmla="*/ 1022 h 1022"/>
                <a:gd name="T46" fmla="*/ 408 w 1022"/>
                <a:gd name="T47" fmla="*/ 1012 h 1022"/>
                <a:gd name="T48" fmla="*/ 334 w 1022"/>
                <a:gd name="T49" fmla="*/ 991 h 1022"/>
                <a:gd name="T50" fmla="*/ 267 w 1022"/>
                <a:gd name="T51" fmla="*/ 961 h 1022"/>
                <a:gd name="T52" fmla="*/ 205 w 1022"/>
                <a:gd name="T53" fmla="*/ 921 h 1022"/>
                <a:gd name="T54" fmla="*/ 149 w 1022"/>
                <a:gd name="T55" fmla="*/ 873 h 1022"/>
                <a:gd name="T56" fmla="*/ 100 w 1022"/>
                <a:gd name="T57" fmla="*/ 817 h 1022"/>
                <a:gd name="T58" fmla="*/ 61 w 1022"/>
                <a:gd name="T59" fmla="*/ 755 h 1022"/>
                <a:gd name="T60" fmla="*/ 30 w 1022"/>
                <a:gd name="T61" fmla="*/ 687 h 1022"/>
                <a:gd name="T62" fmla="*/ 10 w 1022"/>
                <a:gd name="T63" fmla="*/ 615 h 1022"/>
                <a:gd name="T64" fmla="*/ 0 w 1022"/>
                <a:gd name="T65" fmla="*/ 538 h 1022"/>
                <a:gd name="T66" fmla="*/ 0 w 1022"/>
                <a:gd name="T67" fmla="*/ 485 h 1022"/>
                <a:gd name="T68" fmla="*/ 10 w 1022"/>
                <a:gd name="T69" fmla="*/ 408 h 1022"/>
                <a:gd name="T70" fmla="*/ 30 w 1022"/>
                <a:gd name="T71" fmla="*/ 336 h 1022"/>
                <a:gd name="T72" fmla="*/ 61 w 1022"/>
                <a:gd name="T73" fmla="*/ 267 h 1022"/>
                <a:gd name="T74" fmla="*/ 100 w 1022"/>
                <a:gd name="T75" fmla="*/ 205 h 1022"/>
                <a:gd name="T76" fmla="*/ 149 w 1022"/>
                <a:gd name="T77" fmla="*/ 150 h 1022"/>
                <a:gd name="T78" fmla="*/ 205 w 1022"/>
                <a:gd name="T79" fmla="*/ 102 h 1022"/>
                <a:gd name="T80" fmla="*/ 267 w 1022"/>
                <a:gd name="T81" fmla="*/ 62 h 1022"/>
                <a:gd name="T82" fmla="*/ 334 w 1022"/>
                <a:gd name="T83" fmla="*/ 31 h 1022"/>
                <a:gd name="T84" fmla="*/ 408 w 1022"/>
                <a:gd name="T85" fmla="*/ 10 h 1022"/>
                <a:gd name="T86" fmla="*/ 484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0" y="0"/>
                  </a:moveTo>
                  <a:lnTo>
                    <a:pt x="510" y="0"/>
                  </a:lnTo>
                  <a:lnTo>
                    <a:pt x="536" y="1"/>
                  </a:lnTo>
                  <a:lnTo>
                    <a:pt x="563" y="3"/>
                  </a:lnTo>
                  <a:lnTo>
                    <a:pt x="588" y="6"/>
                  </a:lnTo>
                  <a:lnTo>
                    <a:pt x="613" y="10"/>
                  </a:lnTo>
                  <a:lnTo>
                    <a:pt x="638" y="16"/>
                  </a:lnTo>
                  <a:lnTo>
                    <a:pt x="662" y="23"/>
                  </a:lnTo>
                  <a:lnTo>
                    <a:pt x="687" y="31"/>
                  </a:lnTo>
                  <a:lnTo>
                    <a:pt x="710" y="40"/>
                  </a:lnTo>
                  <a:lnTo>
                    <a:pt x="732" y="50"/>
                  </a:lnTo>
                  <a:lnTo>
                    <a:pt x="754" y="62"/>
                  </a:lnTo>
                  <a:lnTo>
                    <a:pt x="775" y="75"/>
                  </a:lnTo>
                  <a:lnTo>
                    <a:pt x="797" y="87"/>
                  </a:lnTo>
                  <a:lnTo>
                    <a:pt x="816" y="102"/>
                  </a:lnTo>
                  <a:lnTo>
                    <a:pt x="836" y="117"/>
                  </a:lnTo>
                  <a:lnTo>
                    <a:pt x="854" y="133"/>
                  </a:lnTo>
                  <a:lnTo>
                    <a:pt x="871" y="150"/>
                  </a:lnTo>
                  <a:lnTo>
                    <a:pt x="888" y="167"/>
                  </a:lnTo>
                  <a:lnTo>
                    <a:pt x="905" y="186"/>
                  </a:lnTo>
                  <a:lnTo>
                    <a:pt x="919" y="205"/>
                  </a:lnTo>
                  <a:lnTo>
                    <a:pt x="934" y="226"/>
                  </a:lnTo>
                  <a:lnTo>
                    <a:pt x="947" y="247"/>
                  </a:lnTo>
                  <a:lnTo>
                    <a:pt x="960" y="267"/>
                  </a:lnTo>
                  <a:lnTo>
                    <a:pt x="971" y="290"/>
                  </a:lnTo>
                  <a:lnTo>
                    <a:pt x="981" y="312"/>
                  </a:lnTo>
                  <a:lnTo>
                    <a:pt x="991" y="336"/>
                  </a:lnTo>
                  <a:lnTo>
                    <a:pt x="999" y="359"/>
                  </a:lnTo>
                  <a:lnTo>
                    <a:pt x="1005" y="383"/>
                  </a:lnTo>
                  <a:lnTo>
                    <a:pt x="1011" y="408"/>
                  </a:lnTo>
                  <a:lnTo>
                    <a:pt x="1016" y="434"/>
                  </a:lnTo>
                  <a:lnTo>
                    <a:pt x="1019" y="459"/>
                  </a:lnTo>
                  <a:lnTo>
                    <a:pt x="1020" y="485"/>
                  </a:lnTo>
                  <a:lnTo>
                    <a:pt x="1022" y="512"/>
                  </a:lnTo>
                  <a:lnTo>
                    <a:pt x="1022" y="512"/>
                  </a:lnTo>
                  <a:lnTo>
                    <a:pt x="1020" y="538"/>
                  </a:lnTo>
                  <a:lnTo>
                    <a:pt x="1019" y="563"/>
                  </a:lnTo>
                  <a:lnTo>
                    <a:pt x="1016" y="590"/>
                  </a:lnTo>
                  <a:lnTo>
                    <a:pt x="1011" y="615"/>
                  </a:lnTo>
                  <a:lnTo>
                    <a:pt x="1005" y="639"/>
                  </a:lnTo>
                  <a:lnTo>
                    <a:pt x="999" y="663"/>
                  </a:lnTo>
                  <a:lnTo>
                    <a:pt x="991" y="687"/>
                  </a:lnTo>
                  <a:lnTo>
                    <a:pt x="981" y="710"/>
                  </a:lnTo>
                  <a:lnTo>
                    <a:pt x="971" y="733"/>
                  </a:lnTo>
                  <a:lnTo>
                    <a:pt x="960" y="755"/>
                  </a:lnTo>
                  <a:lnTo>
                    <a:pt x="947" y="776"/>
                  </a:lnTo>
                  <a:lnTo>
                    <a:pt x="934" y="797"/>
                  </a:lnTo>
                  <a:lnTo>
                    <a:pt x="919" y="817"/>
                  </a:lnTo>
                  <a:lnTo>
                    <a:pt x="905" y="836"/>
                  </a:lnTo>
                  <a:lnTo>
                    <a:pt x="888" y="854"/>
                  </a:lnTo>
                  <a:lnTo>
                    <a:pt x="871" y="873"/>
                  </a:lnTo>
                  <a:lnTo>
                    <a:pt x="854" y="890"/>
                  </a:lnTo>
                  <a:lnTo>
                    <a:pt x="836" y="906"/>
                  </a:lnTo>
                  <a:lnTo>
                    <a:pt x="816" y="921"/>
                  </a:lnTo>
                  <a:lnTo>
                    <a:pt x="797" y="935"/>
                  </a:lnTo>
                  <a:lnTo>
                    <a:pt x="775" y="949"/>
                  </a:lnTo>
                  <a:lnTo>
                    <a:pt x="754" y="961"/>
                  </a:lnTo>
                  <a:lnTo>
                    <a:pt x="732" y="971"/>
                  </a:lnTo>
                  <a:lnTo>
                    <a:pt x="710" y="982"/>
                  </a:lnTo>
                  <a:lnTo>
                    <a:pt x="687" y="991"/>
                  </a:lnTo>
                  <a:lnTo>
                    <a:pt x="662" y="999"/>
                  </a:lnTo>
                  <a:lnTo>
                    <a:pt x="638" y="1006"/>
                  </a:lnTo>
                  <a:lnTo>
                    <a:pt x="613" y="1012"/>
                  </a:lnTo>
                  <a:lnTo>
                    <a:pt x="588" y="1016"/>
                  </a:lnTo>
                  <a:lnTo>
                    <a:pt x="563" y="1020"/>
                  </a:lnTo>
                  <a:lnTo>
                    <a:pt x="536" y="1022"/>
                  </a:lnTo>
                  <a:lnTo>
                    <a:pt x="510" y="1022"/>
                  </a:lnTo>
                  <a:lnTo>
                    <a:pt x="510" y="1022"/>
                  </a:lnTo>
                  <a:lnTo>
                    <a:pt x="484" y="1022"/>
                  </a:lnTo>
                  <a:lnTo>
                    <a:pt x="458" y="1020"/>
                  </a:lnTo>
                  <a:lnTo>
                    <a:pt x="433" y="1016"/>
                  </a:lnTo>
                  <a:lnTo>
                    <a:pt x="408" y="1012"/>
                  </a:lnTo>
                  <a:lnTo>
                    <a:pt x="383" y="1006"/>
                  </a:lnTo>
                  <a:lnTo>
                    <a:pt x="359" y="999"/>
                  </a:lnTo>
                  <a:lnTo>
                    <a:pt x="334" y="991"/>
                  </a:lnTo>
                  <a:lnTo>
                    <a:pt x="311" y="982"/>
                  </a:lnTo>
                  <a:lnTo>
                    <a:pt x="289" y="971"/>
                  </a:lnTo>
                  <a:lnTo>
                    <a:pt x="267" y="961"/>
                  </a:lnTo>
                  <a:lnTo>
                    <a:pt x="245" y="949"/>
                  </a:lnTo>
                  <a:lnTo>
                    <a:pt x="224" y="935"/>
                  </a:lnTo>
                  <a:lnTo>
                    <a:pt x="205" y="921"/>
                  </a:lnTo>
                  <a:lnTo>
                    <a:pt x="185" y="906"/>
                  </a:lnTo>
                  <a:lnTo>
                    <a:pt x="167" y="890"/>
                  </a:lnTo>
                  <a:lnTo>
                    <a:pt x="149" y="873"/>
                  </a:lnTo>
                  <a:lnTo>
                    <a:pt x="133" y="854"/>
                  </a:lnTo>
                  <a:lnTo>
                    <a:pt x="116" y="836"/>
                  </a:lnTo>
                  <a:lnTo>
                    <a:pt x="100" y="817"/>
                  </a:lnTo>
                  <a:lnTo>
                    <a:pt x="87" y="797"/>
                  </a:lnTo>
                  <a:lnTo>
                    <a:pt x="73" y="776"/>
                  </a:lnTo>
                  <a:lnTo>
                    <a:pt x="61" y="755"/>
                  </a:lnTo>
                  <a:lnTo>
                    <a:pt x="50" y="733"/>
                  </a:lnTo>
                  <a:lnTo>
                    <a:pt x="40" y="710"/>
                  </a:lnTo>
                  <a:lnTo>
                    <a:pt x="30" y="687"/>
                  </a:lnTo>
                  <a:lnTo>
                    <a:pt x="22" y="663"/>
                  </a:lnTo>
                  <a:lnTo>
                    <a:pt x="16" y="639"/>
                  </a:lnTo>
                  <a:lnTo>
                    <a:pt x="10" y="615"/>
                  </a:lnTo>
                  <a:lnTo>
                    <a:pt x="5" y="590"/>
                  </a:lnTo>
                  <a:lnTo>
                    <a:pt x="2" y="563"/>
                  </a:lnTo>
                  <a:lnTo>
                    <a:pt x="0" y="538"/>
                  </a:lnTo>
                  <a:lnTo>
                    <a:pt x="0" y="512"/>
                  </a:lnTo>
                  <a:lnTo>
                    <a:pt x="0" y="512"/>
                  </a:lnTo>
                  <a:lnTo>
                    <a:pt x="0" y="485"/>
                  </a:lnTo>
                  <a:lnTo>
                    <a:pt x="2" y="459"/>
                  </a:lnTo>
                  <a:lnTo>
                    <a:pt x="5" y="434"/>
                  </a:lnTo>
                  <a:lnTo>
                    <a:pt x="10" y="408"/>
                  </a:lnTo>
                  <a:lnTo>
                    <a:pt x="16" y="383"/>
                  </a:lnTo>
                  <a:lnTo>
                    <a:pt x="22" y="359"/>
                  </a:lnTo>
                  <a:lnTo>
                    <a:pt x="30" y="336"/>
                  </a:lnTo>
                  <a:lnTo>
                    <a:pt x="40" y="312"/>
                  </a:lnTo>
                  <a:lnTo>
                    <a:pt x="50" y="290"/>
                  </a:lnTo>
                  <a:lnTo>
                    <a:pt x="61" y="267"/>
                  </a:lnTo>
                  <a:lnTo>
                    <a:pt x="73" y="247"/>
                  </a:lnTo>
                  <a:lnTo>
                    <a:pt x="87" y="226"/>
                  </a:lnTo>
                  <a:lnTo>
                    <a:pt x="100" y="205"/>
                  </a:lnTo>
                  <a:lnTo>
                    <a:pt x="116" y="186"/>
                  </a:lnTo>
                  <a:lnTo>
                    <a:pt x="133" y="167"/>
                  </a:lnTo>
                  <a:lnTo>
                    <a:pt x="149" y="150"/>
                  </a:lnTo>
                  <a:lnTo>
                    <a:pt x="167" y="133"/>
                  </a:lnTo>
                  <a:lnTo>
                    <a:pt x="185" y="117"/>
                  </a:lnTo>
                  <a:lnTo>
                    <a:pt x="205" y="102"/>
                  </a:lnTo>
                  <a:lnTo>
                    <a:pt x="224" y="87"/>
                  </a:lnTo>
                  <a:lnTo>
                    <a:pt x="245" y="75"/>
                  </a:lnTo>
                  <a:lnTo>
                    <a:pt x="267" y="62"/>
                  </a:lnTo>
                  <a:lnTo>
                    <a:pt x="289" y="50"/>
                  </a:lnTo>
                  <a:lnTo>
                    <a:pt x="311" y="40"/>
                  </a:lnTo>
                  <a:lnTo>
                    <a:pt x="334" y="31"/>
                  </a:lnTo>
                  <a:lnTo>
                    <a:pt x="359" y="23"/>
                  </a:lnTo>
                  <a:lnTo>
                    <a:pt x="383" y="16"/>
                  </a:lnTo>
                  <a:lnTo>
                    <a:pt x="408" y="10"/>
                  </a:lnTo>
                  <a:lnTo>
                    <a:pt x="433" y="6"/>
                  </a:lnTo>
                  <a:lnTo>
                    <a:pt x="458" y="3"/>
                  </a:lnTo>
                  <a:lnTo>
                    <a:pt x="484" y="1"/>
                  </a:lnTo>
                  <a:lnTo>
                    <a:pt x="510" y="0"/>
                  </a:lnTo>
                  <a:lnTo>
                    <a:pt x="51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5" name="Freeform 207"/>
            <p:cNvSpPr>
              <a:spLocks/>
            </p:cNvSpPr>
            <p:nvPr/>
          </p:nvSpPr>
          <p:spPr bwMode="auto">
            <a:xfrm>
              <a:off x="4444518" y="2635744"/>
              <a:ext cx="202461" cy="284396"/>
            </a:xfrm>
            <a:custGeom>
              <a:avLst/>
              <a:gdLst>
                <a:gd name="T0" fmla="*/ 511 w 1022"/>
                <a:gd name="T1" fmla="*/ 0 h 1437"/>
                <a:gd name="T2" fmla="*/ 537 w 1022"/>
                <a:gd name="T3" fmla="*/ 0 h 1437"/>
                <a:gd name="T4" fmla="*/ 588 w 1022"/>
                <a:gd name="T5" fmla="*/ 4 h 1437"/>
                <a:gd name="T6" fmla="*/ 638 w 1022"/>
                <a:gd name="T7" fmla="*/ 11 h 1437"/>
                <a:gd name="T8" fmla="*/ 687 w 1022"/>
                <a:gd name="T9" fmla="*/ 22 h 1437"/>
                <a:gd name="T10" fmla="*/ 731 w 1022"/>
                <a:gd name="T11" fmla="*/ 35 h 1437"/>
                <a:gd name="T12" fmla="*/ 775 w 1022"/>
                <a:gd name="T13" fmla="*/ 53 h 1437"/>
                <a:gd name="T14" fmla="*/ 816 w 1022"/>
                <a:gd name="T15" fmla="*/ 73 h 1437"/>
                <a:gd name="T16" fmla="*/ 854 w 1022"/>
                <a:gd name="T17" fmla="*/ 95 h 1437"/>
                <a:gd name="T18" fmla="*/ 888 w 1022"/>
                <a:gd name="T19" fmla="*/ 120 h 1437"/>
                <a:gd name="T20" fmla="*/ 921 w 1022"/>
                <a:gd name="T21" fmla="*/ 148 h 1437"/>
                <a:gd name="T22" fmla="*/ 948 w 1022"/>
                <a:gd name="T23" fmla="*/ 176 h 1437"/>
                <a:gd name="T24" fmla="*/ 971 w 1022"/>
                <a:gd name="T25" fmla="*/ 207 h 1437"/>
                <a:gd name="T26" fmla="*/ 991 w 1022"/>
                <a:gd name="T27" fmla="*/ 241 h 1437"/>
                <a:gd name="T28" fmla="*/ 1005 w 1022"/>
                <a:gd name="T29" fmla="*/ 275 h 1437"/>
                <a:gd name="T30" fmla="*/ 1016 w 1022"/>
                <a:gd name="T31" fmla="*/ 311 h 1437"/>
                <a:gd name="T32" fmla="*/ 1022 w 1022"/>
                <a:gd name="T33" fmla="*/ 347 h 1437"/>
                <a:gd name="T34" fmla="*/ 1022 w 1022"/>
                <a:gd name="T35" fmla="*/ 1437 h 1437"/>
                <a:gd name="T36" fmla="*/ 996 w 1022"/>
                <a:gd name="T37" fmla="*/ 1407 h 1437"/>
                <a:gd name="T38" fmla="*/ 945 w 1022"/>
                <a:gd name="T39" fmla="*/ 1347 h 1437"/>
                <a:gd name="T40" fmla="*/ 891 w 1022"/>
                <a:gd name="T41" fmla="*/ 1291 h 1437"/>
                <a:gd name="T42" fmla="*/ 835 w 1022"/>
                <a:gd name="T43" fmla="*/ 1237 h 1437"/>
                <a:gd name="T44" fmla="*/ 776 w 1022"/>
                <a:gd name="T45" fmla="*/ 1187 h 1437"/>
                <a:gd name="T46" fmla="*/ 716 w 1022"/>
                <a:gd name="T47" fmla="*/ 1139 h 1437"/>
                <a:gd name="T48" fmla="*/ 654 w 1022"/>
                <a:gd name="T49" fmla="*/ 1094 h 1437"/>
                <a:gd name="T50" fmla="*/ 590 w 1022"/>
                <a:gd name="T51" fmla="*/ 1052 h 1437"/>
                <a:gd name="T52" fmla="*/ 526 w 1022"/>
                <a:gd name="T53" fmla="*/ 1013 h 1437"/>
                <a:gd name="T54" fmla="*/ 459 w 1022"/>
                <a:gd name="T55" fmla="*/ 976 h 1437"/>
                <a:gd name="T56" fmla="*/ 392 w 1022"/>
                <a:gd name="T57" fmla="*/ 941 h 1437"/>
                <a:gd name="T58" fmla="*/ 323 w 1022"/>
                <a:gd name="T59" fmla="*/ 910 h 1437"/>
                <a:gd name="T60" fmla="*/ 253 w 1022"/>
                <a:gd name="T61" fmla="*/ 882 h 1437"/>
                <a:gd name="T62" fmla="*/ 145 w 1022"/>
                <a:gd name="T63" fmla="*/ 843 h 1437"/>
                <a:gd name="T64" fmla="*/ 0 w 1022"/>
                <a:gd name="T65" fmla="*/ 800 h 1437"/>
                <a:gd name="T66" fmla="*/ 0 w 1022"/>
                <a:gd name="T67" fmla="*/ 367 h 1437"/>
                <a:gd name="T68" fmla="*/ 2 w 1022"/>
                <a:gd name="T69" fmla="*/ 329 h 1437"/>
                <a:gd name="T70" fmla="*/ 10 w 1022"/>
                <a:gd name="T71" fmla="*/ 292 h 1437"/>
                <a:gd name="T72" fmla="*/ 22 w 1022"/>
                <a:gd name="T73" fmla="*/ 258 h 1437"/>
                <a:gd name="T74" fmla="*/ 40 w 1022"/>
                <a:gd name="T75" fmla="*/ 223 h 1437"/>
                <a:gd name="T76" fmla="*/ 61 w 1022"/>
                <a:gd name="T77" fmla="*/ 191 h 1437"/>
                <a:gd name="T78" fmla="*/ 87 w 1022"/>
                <a:gd name="T79" fmla="*/ 161 h 1437"/>
                <a:gd name="T80" fmla="*/ 116 w 1022"/>
                <a:gd name="T81" fmla="*/ 133 h 1437"/>
                <a:gd name="T82" fmla="*/ 150 w 1022"/>
                <a:gd name="T83" fmla="*/ 108 h 1437"/>
                <a:gd name="T84" fmla="*/ 186 w 1022"/>
                <a:gd name="T85" fmla="*/ 83 h 1437"/>
                <a:gd name="T86" fmla="*/ 225 w 1022"/>
                <a:gd name="T87" fmla="*/ 63 h 1437"/>
                <a:gd name="T88" fmla="*/ 268 w 1022"/>
                <a:gd name="T89" fmla="*/ 44 h 1437"/>
                <a:gd name="T90" fmla="*/ 313 w 1022"/>
                <a:gd name="T91" fmla="*/ 28 h 1437"/>
                <a:gd name="T92" fmla="*/ 360 w 1022"/>
                <a:gd name="T93" fmla="*/ 16 h 1437"/>
                <a:gd name="T94" fmla="*/ 408 w 1022"/>
                <a:gd name="T95" fmla="*/ 7 h 1437"/>
                <a:gd name="T96" fmla="*/ 458 w 1022"/>
                <a:gd name="T97" fmla="*/ 2 h 1437"/>
                <a:gd name="T98" fmla="*/ 511 w 1022"/>
                <a:gd name="T99" fmla="*/ 0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2" h="1437">
                  <a:moveTo>
                    <a:pt x="511" y="0"/>
                  </a:moveTo>
                  <a:lnTo>
                    <a:pt x="511" y="0"/>
                  </a:lnTo>
                  <a:lnTo>
                    <a:pt x="511" y="0"/>
                  </a:lnTo>
                  <a:lnTo>
                    <a:pt x="537" y="0"/>
                  </a:lnTo>
                  <a:lnTo>
                    <a:pt x="563" y="2"/>
                  </a:lnTo>
                  <a:lnTo>
                    <a:pt x="588" y="4"/>
                  </a:lnTo>
                  <a:lnTo>
                    <a:pt x="613" y="7"/>
                  </a:lnTo>
                  <a:lnTo>
                    <a:pt x="638" y="11"/>
                  </a:lnTo>
                  <a:lnTo>
                    <a:pt x="662" y="16"/>
                  </a:lnTo>
                  <a:lnTo>
                    <a:pt x="687" y="22"/>
                  </a:lnTo>
                  <a:lnTo>
                    <a:pt x="710" y="28"/>
                  </a:lnTo>
                  <a:lnTo>
                    <a:pt x="731" y="35"/>
                  </a:lnTo>
                  <a:lnTo>
                    <a:pt x="754" y="44"/>
                  </a:lnTo>
                  <a:lnTo>
                    <a:pt x="775" y="53"/>
                  </a:lnTo>
                  <a:lnTo>
                    <a:pt x="796" y="63"/>
                  </a:lnTo>
                  <a:lnTo>
                    <a:pt x="816" y="73"/>
                  </a:lnTo>
                  <a:lnTo>
                    <a:pt x="836" y="83"/>
                  </a:lnTo>
                  <a:lnTo>
                    <a:pt x="854" y="95"/>
                  </a:lnTo>
                  <a:lnTo>
                    <a:pt x="871" y="108"/>
                  </a:lnTo>
                  <a:lnTo>
                    <a:pt x="888" y="120"/>
                  </a:lnTo>
                  <a:lnTo>
                    <a:pt x="905" y="133"/>
                  </a:lnTo>
                  <a:lnTo>
                    <a:pt x="921" y="148"/>
                  </a:lnTo>
                  <a:lnTo>
                    <a:pt x="934" y="161"/>
                  </a:lnTo>
                  <a:lnTo>
                    <a:pt x="948" y="176"/>
                  </a:lnTo>
                  <a:lnTo>
                    <a:pt x="960" y="191"/>
                  </a:lnTo>
                  <a:lnTo>
                    <a:pt x="971" y="207"/>
                  </a:lnTo>
                  <a:lnTo>
                    <a:pt x="981" y="223"/>
                  </a:lnTo>
                  <a:lnTo>
                    <a:pt x="991" y="241"/>
                  </a:lnTo>
                  <a:lnTo>
                    <a:pt x="999" y="258"/>
                  </a:lnTo>
                  <a:lnTo>
                    <a:pt x="1005" y="275"/>
                  </a:lnTo>
                  <a:lnTo>
                    <a:pt x="1011" y="292"/>
                  </a:lnTo>
                  <a:lnTo>
                    <a:pt x="1016" y="311"/>
                  </a:lnTo>
                  <a:lnTo>
                    <a:pt x="1019" y="329"/>
                  </a:lnTo>
                  <a:lnTo>
                    <a:pt x="1022" y="347"/>
                  </a:lnTo>
                  <a:lnTo>
                    <a:pt x="1022" y="367"/>
                  </a:lnTo>
                  <a:lnTo>
                    <a:pt x="1022" y="1437"/>
                  </a:lnTo>
                  <a:lnTo>
                    <a:pt x="1022" y="1437"/>
                  </a:lnTo>
                  <a:lnTo>
                    <a:pt x="996" y="1407"/>
                  </a:lnTo>
                  <a:lnTo>
                    <a:pt x="971" y="1376"/>
                  </a:lnTo>
                  <a:lnTo>
                    <a:pt x="945" y="1347"/>
                  </a:lnTo>
                  <a:lnTo>
                    <a:pt x="917" y="1319"/>
                  </a:lnTo>
                  <a:lnTo>
                    <a:pt x="891" y="1291"/>
                  </a:lnTo>
                  <a:lnTo>
                    <a:pt x="862" y="1264"/>
                  </a:lnTo>
                  <a:lnTo>
                    <a:pt x="835" y="1237"/>
                  </a:lnTo>
                  <a:lnTo>
                    <a:pt x="805" y="1212"/>
                  </a:lnTo>
                  <a:lnTo>
                    <a:pt x="776" y="1187"/>
                  </a:lnTo>
                  <a:lnTo>
                    <a:pt x="746" y="1163"/>
                  </a:lnTo>
                  <a:lnTo>
                    <a:pt x="716" y="1139"/>
                  </a:lnTo>
                  <a:lnTo>
                    <a:pt x="685" y="1116"/>
                  </a:lnTo>
                  <a:lnTo>
                    <a:pt x="654" y="1094"/>
                  </a:lnTo>
                  <a:lnTo>
                    <a:pt x="622" y="1072"/>
                  </a:lnTo>
                  <a:lnTo>
                    <a:pt x="590" y="1052"/>
                  </a:lnTo>
                  <a:lnTo>
                    <a:pt x="558" y="1032"/>
                  </a:lnTo>
                  <a:lnTo>
                    <a:pt x="526" y="1013"/>
                  </a:lnTo>
                  <a:lnTo>
                    <a:pt x="493" y="994"/>
                  </a:lnTo>
                  <a:lnTo>
                    <a:pt x="459" y="976"/>
                  </a:lnTo>
                  <a:lnTo>
                    <a:pt x="426" y="959"/>
                  </a:lnTo>
                  <a:lnTo>
                    <a:pt x="392" y="941"/>
                  </a:lnTo>
                  <a:lnTo>
                    <a:pt x="357" y="925"/>
                  </a:lnTo>
                  <a:lnTo>
                    <a:pt x="323" y="910"/>
                  </a:lnTo>
                  <a:lnTo>
                    <a:pt x="287" y="896"/>
                  </a:lnTo>
                  <a:lnTo>
                    <a:pt x="253" y="882"/>
                  </a:lnTo>
                  <a:lnTo>
                    <a:pt x="217" y="868"/>
                  </a:lnTo>
                  <a:lnTo>
                    <a:pt x="145" y="843"/>
                  </a:lnTo>
                  <a:lnTo>
                    <a:pt x="73" y="821"/>
                  </a:lnTo>
                  <a:lnTo>
                    <a:pt x="0" y="800"/>
                  </a:lnTo>
                  <a:lnTo>
                    <a:pt x="0" y="367"/>
                  </a:lnTo>
                  <a:lnTo>
                    <a:pt x="0" y="367"/>
                  </a:lnTo>
                  <a:lnTo>
                    <a:pt x="1" y="347"/>
                  </a:lnTo>
                  <a:lnTo>
                    <a:pt x="2" y="329"/>
                  </a:lnTo>
                  <a:lnTo>
                    <a:pt x="5" y="311"/>
                  </a:lnTo>
                  <a:lnTo>
                    <a:pt x="10" y="292"/>
                  </a:lnTo>
                  <a:lnTo>
                    <a:pt x="16" y="275"/>
                  </a:lnTo>
                  <a:lnTo>
                    <a:pt x="22" y="258"/>
                  </a:lnTo>
                  <a:lnTo>
                    <a:pt x="30" y="241"/>
                  </a:lnTo>
                  <a:lnTo>
                    <a:pt x="40" y="223"/>
                  </a:lnTo>
                  <a:lnTo>
                    <a:pt x="50" y="207"/>
                  </a:lnTo>
                  <a:lnTo>
                    <a:pt x="61" y="191"/>
                  </a:lnTo>
                  <a:lnTo>
                    <a:pt x="74" y="176"/>
                  </a:lnTo>
                  <a:lnTo>
                    <a:pt x="87" y="161"/>
                  </a:lnTo>
                  <a:lnTo>
                    <a:pt x="102" y="148"/>
                  </a:lnTo>
                  <a:lnTo>
                    <a:pt x="116" y="133"/>
                  </a:lnTo>
                  <a:lnTo>
                    <a:pt x="133" y="120"/>
                  </a:lnTo>
                  <a:lnTo>
                    <a:pt x="150" y="108"/>
                  </a:lnTo>
                  <a:lnTo>
                    <a:pt x="167" y="95"/>
                  </a:lnTo>
                  <a:lnTo>
                    <a:pt x="186" y="83"/>
                  </a:lnTo>
                  <a:lnTo>
                    <a:pt x="206" y="73"/>
                  </a:lnTo>
                  <a:lnTo>
                    <a:pt x="225" y="63"/>
                  </a:lnTo>
                  <a:lnTo>
                    <a:pt x="246" y="53"/>
                  </a:lnTo>
                  <a:lnTo>
                    <a:pt x="268" y="44"/>
                  </a:lnTo>
                  <a:lnTo>
                    <a:pt x="290" y="35"/>
                  </a:lnTo>
                  <a:lnTo>
                    <a:pt x="313" y="28"/>
                  </a:lnTo>
                  <a:lnTo>
                    <a:pt x="336" y="22"/>
                  </a:lnTo>
                  <a:lnTo>
                    <a:pt x="360" y="16"/>
                  </a:lnTo>
                  <a:lnTo>
                    <a:pt x="384" y="11"/>
                  </a:lnTo>
                  <a:lnTo>
                    <a:pt x="408" y="7"/>
                  </a:lnTo>
                  <a:lnTo>
                    <a:pt x="433" y="4"/>
                  </a:lnTo>
                  <a:lnTo>
                    <a:pt x="458" y="2"/>
                  </a:lnTo>
                  <a:lnTo>
                    <a:pt x="485"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6" name="Freeform 209"/>
            <p:cNvSpPr>
              <a:spLocks/>
            </p:cNvSpPr>
            <p:nvPr/>
          </p:nvSpPr>
          <p:spPr bwMode="auto">
            <a:xfrm>
              <a:off x="4445112" y="2373909"/>
              <a:ext cx="202461" cy="201867"/>
            </a:xfrm>
            <a:custGeom>
              <a:avLst/>
              <a:gdLst>
                <a:gd name="T0" fmla="*/ 538 w 1022"/>
                <a:gd name="T1" fmla="*/ 1 h 1022"/>
                <a:gd name="T2" fmla="*/ 615 w 1022"/>
                <a:gd name="T3" fmla="*/ 10 h 1022"/>
                <a:gd name="T4" fmla="*/ 687 w 1022"/>
                <a:gd name="T5" fmla="*/ 31 h 1022"/>
                <a:gd name="T6" fmla="*/ 755 w 1022"/>
                <a:gd name="T7" fmla="*/ 62 h 1022"/>
                <a:gd name="T8" fmla="*/ 817 w 1022"/>
                <a:gd name="T9" fmla="*/ 102 h 1022"/>
                <a:gd name="T10" fmla="*/ 873 w 1022"/>
                <a:gd name="T11" fmla="*/ 150 h 1022"/>
                <a:gd name="T12" fmla="*/ 921 w 1022"/>
                <a:gd name="T13" fmla="*/ 205 h 1022"/>
                <a:gd name="T14" fmla="*/ 961 w 1022"/>
                <a:gd name="T15" fmla="*/ 267 h 1022"/>
                <a:gd name="T16" fmla="*/ 991 w 1022"/>
                <a:gd name="T17" fmla="*/ 336 h 1022"/>
                <a:gd name="T18" fmla="*/ 1012 w 1022"/>
                <a:gd name="T19" fmla="*/ 408 h 1022"/>
                <a:gd name="T20" fmla="*/ 1022 w 1022"/>
                <a:gd name="T21" fmla="*/ 485 h 1022"/>
                <a:gd name="T22" fmla="*/ 1022 w 1022"/>
                <a:gd name="T23" fmla="*/ 538 h 1022"/>
                <a:gd name="T24" fmla="*/ 1012 w 1022"/>
                <a:gd name="T25" fmla="*/ 615 h 1022"/>
                <a:gd name="T26" fmla="*/ 991 w 1022"/>
                <a:gd name="T27" fmla="*/ 687 h 1022"/>
                <a:gd name="T28" fmla="*/ 961 w 1022"/>
                <a:gd name="T29" fmla="*/ 755 h 1022"/>
                <a:gd name="T30" fmla="*/ 921 w 1022"/>
                <a:gd name="T31" fmla="*/ 817 h 1022"/>
                <a:gd name="T32" fmla="*/ 873 w 1022"/>
                <a:gd name="T33" fmla="*/ 873 h 1022"/>
                <a:gd name="T34" fmla="*/ 817 w 1022"/>
                <a:gd name="T35" fmla="*/ 921 h 1022"/>
                <a:gd name="T36" fmla="*/ 755 w 1022"/>
                <a:gd name="T37" fmla="*/ 961 h 1022"/>
                <a:gd name="T38" fmla="*/ 687 w 1022"/>
                <a:gd name="T39" fmla="*/ 991 h 1022"/>
                <a:gd name="T40" fmla="*/ 615 w 1022"/>
                <a:gd name="T41" fmla="*/ 1012 h 1022"/>
                <a:gd name="T42" fmla="*/ 538 w 1022"/>
                <a:gd name="T43" fmla="*/ 1022 h 1022"/>
                <a:gd name="T44" fmla="*/ 485 w 1022"/>
                <a:gd name="T45" fmla="*/ 1022 h 1022"/>
                <a:gd name="T46" fmla="*/ 408 w 1022"/>
                <a:gd name="T47" fmla="*/ 1012 h 1022"/>
                <a:gd name="T48" fmla="*/ 336 w 1022"/>
                <a:gd name="T49" fmla="*/ 991 h 1022"/>
                <a:gd name="T50" fmla="*/ 267 w 1022"/>
                <a:gd name="T51" fmla="*/ 961 h 1022"/>
                <a:gd name="T52" fmla="*/ 205 w 1022"/>
                <a:gd name="T53" fmla="*/ 921 h 1022"/>
                <a:gd name="T54" fmla="*/ 150 w 1022"/>
                <a:gd name="T55" fmla="*/ 873 h 1022"/>
                <a:gd name="T56" fmla="*/ 102 w 1022"/>
                <a:gd name="T57" fmla="*/ 817 h 1022"/>
                <a:gd name="T58" fmla="*/ 62 w 1022"/>
                <a:gd name="T59" fmla="*/ 755 h 1022"/>
                <a:gd name="T60" fmla="*/ 31 w 1022"/>
                <a:gd name="T61" fmla="*/ 687 h 1022"/>
                <a:gd name="T62" fmla="*/ 10 w 1022"/>
                <a:gd name="T63" fmla="*/ 615 h 1022"/>
                <a:gd name="T64" fmla="*/ 1 w 1022"/>
                <a:gd name="T65" fmla="*/ 538 h 1022"/>
                <a:gd name="T66" fmla="*/ 1 w 1022"/>
                <a:gd name="T67" fmla="*/ 485 h 1022"/>
                <a:gd name="T68" fmla="*/ 10 w 1022"/>
                <a:gd name="T69" fmla="*/ 408 h 1022"/>
                <a:gd name="T70" fmla="*/ 31 w 1022"/>
                <a:gd name="T71" fmla="*/ 336 h 1022"/>
                <a:gd name="T72" fmla="*/ 62 w 1022"/>
                <a:gd name="T73" fmla="*/ 267 h 1022"/>
                <a:gd name="T74" fmla="*/ 102 w 1022"/>
                <a:gd name="T75" fmla="*/ 205 h 1022"/>
                <a:gd name="T76" fmla="*/ 150 w 1022"/>
                <a:gd name="T77" fmla="*/ 150 h 1022"/>
                <a:gd name="T78" fmla="*/ 205 w 1022"/>
                <a:gd name="T79" fmla="*/ 102 h 1022"/>
                <a:gd name="T80" fmla="*/ 267 w 1022"/>
                <a:gd name="T81" fmla="*/ 62 h 1022"/>
                <a:gd name="T82" fmla="*/ 336 w 1022"/>
                <a:gd name="T83" fmla="*/ 31 h 1022"/>
                <a:gd name="T84" fmla="*/ 408 w 1022"/>
                <a:gd name="T85" fmla="*/ 10 h 1022"/>
                <a:gd name="T86" fmla="*/ 485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2" y="0"/>
                  </a:moveTo>
                  <a:lnTo>
                    <a:pt x="512" y="0"/>
                  </a:lnTo>
                  <a:lnTo>
                    <a:pt x="538" y="1"/>
                  </a:lnTo>
                  <a:lnTo>
                    <a:pt x="563" y="3"/>
                  </a:lnTo>
                  <a:lnTo>
                    <a:pt x="590" y="6"/>
                  </a:lnTo>
                  <a:lnTo>
                    <a:pt x="615" y="10"/>
                  </a:lnTo>
                  <a:lnTo>
                    <a:pt x="639" y="16"/>
                  </a:lnTo>
                  <a:lnTo>
                    <a:pt x="663" y="23"/>
                  </a:lnTo>
                  <a:lnTo>
                    <a:pt x="687" y="31"/>
                  </a:lnTo>
                  <a:lnTo>
                    <a:pt x="710" y="40"/>
                  </a:lnTo>
                  <a:lnTo>
                    <a:pt x="733" y="50"/>
                  </a:lnTo>
                  <a:lnTo>
                    <a:pt x="755" y="62"/>
                  </a:lnTo>
                  <a:lnTo>
                    <a:pt x="776" y="75"/>
                  </a:lnTo>
                  <a:lnTo>
                    <a:pt x="797" y="87"/>
                  </a:lnTo>
                  <a:lnTo>
                    <a:pt x="817" y="102"/>
                  </a:lnTo>
                  <a:lnTo>
                    <a:pt x="836" y="117"/>
                  </a:lnTo>
                  <a:lnTo>
                    <a:pt x="854" y="133"/>
                  </a:lnTo>
                  <a:lnTo>
                    <a:pt x="873" y="150"/>
                  </a:lnTo>
                  <a:lnTo>
                    <a:pt x="890" y="167"/>
                  </a:lnTo>
                  <a:lnTo>
                    <a:pt x="906" y="186"/>
                  </a:lnTo>
                  <a:lnTo>
                    <a:pt x="921" y="205"/>
                  </a:lnTo>
                  <a:lnTo>
                    <a:pt x="935" y="226"/>
                  </a:lnTo>
                  <a:lnTo>
                    <a:pt x="949" y="247"/>
                  </a:lnTo>
                  <a:lnTo>
                    <a:pt x="961" y="267"/>
                  </a:lnTo>
                  <a:lnTo>
                    <a:pt x="971" y="290"/>
                  </a:lnTo>
                  <a:lnTo>
                    <a:pt x="982" y="312"/>
                  </a:lnTo>
                  <a:lnTo>
                    <a:pt x="991" y="336"/>
                  </a:lnTo>
                  <a:lnTo>
                    <a:pt x="999" y="359"/>
                  </a:lnTo>
                  <a:lnTo>
                    <a:pt x="1006" y="383"/>
                  </a:lnTo>
                  <a:lnTo>
                    <a:pt x="1012" y="408"/>
                  </a:lnTo>
                  <a:lnTo>
                    <a:pt x="1016" y="434"/>
                  </a:lnTo>
                  <a:lnTo>
                    <a:pt x="1020" y="459"/>
                  </a:lnTo>
                  <a:lnTo>
                    <a:pt x="1022" y="485"/>
                  </a:lnTo>
                  <a:lnTo>
                    <a:pt x="1022" y="512"/>
                  </a:lnTo>
                  <a:lnTo>
                    <a:pt x="1022" y="512"/>
                  </a:lnTo>
                  <a:lnTo>
                    <a:pt x="1022" y="538"/>
                  </a:lnTo>
                  <a:lnTo>
                    <a:pt x="1020" y="563"/>
                  </a:lnTo>
                  <a:lnTo>
                    <a:pt x="1016" y="590"/>
                  </a:lnTo>
                  <a:lnTo>
                    <a:pt x="1012" y="615"/>
                  </a:lnTo>
                  <a:lnTo>
                    <a:pt x="1006" y="639"/>
                  </a:lnTo>
                  <a:lnTo>
                    <a:pt x="999" y="663"/>
                  </a:lnTo>
                  <a:lnTo>
                    <a:pt x="991" y="687"/>
                  </a:lnTo>
                  <a:lnTo>
                    <a:pt x="982" y="710"/>
                  </a:lnTo>
                  <a:lnTo>
                    <a:pt x="971" y="733"/>
                  </a:lnTo>
                  <a:lnTo>
                    <a:pt x="961" y="755"/>
                  </a:lnTo>
                  <a:lnTo>
                    <a:pt x="949" y="776"/>
                  </a:lnTo>
                  <a:lnTo>
                    <a:pt x="935" y="797"/>
                  </a:lnTo>
                  <a:lnTo>
                    <a:pt x="921" y="817"/>
                  </a:lnTo>
                  <a:lnTo>
                    <a:pt x="906" y="836"/>
                  </a:lnTo>
                  <a:lnTo>
                    <a:pt x="890" y="854"/>
                  </a:lnTo>
                  <a:lnTo>
                    <a:pt x="873" y="873"/>
                  </a:lnTo>
                  <a:lnTo>
                    <a:pt x="854" y="890"/>
                  </a:lnTo>
                  <a:lnTo>
                    <a:pt x="836" y="906"/>
                  </a:lnTo>
                  <a:lnTo>
                    <a:pt x="817" y="921"/>
                  </a:lnTo>
                  <a:lnTo>
                    <a:pt x="797" y="935"/>
                  </a:lnTo>
                  <a:lnTo>
                    <a:pt x="776" y="949"/>
                  </a:lnTo>
                  <a:lnTo>
                    <a:pt x="755" y="961"/>
                  </a:lnTo>
                  <a:lnTo>
                    <a:pt x="733" y="971"/>
                  </a:lnTo>
                  <a:lnTo>
                    <a:pt x="710" y="982"/>
                  </a:lnTo>
                  <a:lnTo>
                    <a:pt x="687" y="991"/>
                  </a:lnTo>
                  <a:lnTo>
                    <a:pt x="663" y="999"/>
                  </a:lnTo>
                  <a:lnTo>
                    <a:pt x="639" y="1006"/>
                  </a:lnTo>
                  <a:lnTo>
                    <a:pt x="615" y="1012"/>
                  </a:lnTo>
                  <a:lnTo>
                    <a:pt x="590" y="1016"/>
                  </a:lnTo>
                  <a:lnTo>
                    <a:pt x="563" y="1020"/>
                  </a:lnTo>
                  <a:lnTo>
                    <a:pt x="538" y="1022"/>
                  </a:lnTo>
                  <a:lnTo>
                    <a:pt x="512" y="1022"/>
                  </a:lnTo>
                  <a:lnTo>
                    <a:pt x="512" y="1022"/>
                  </a:lnTo>
                  <a:lnTo>
                    <a:pt x="485" y="1022"/>
                  </a:lnTo>
                  <a:lnTo>
                    <a:pt x="459" y="1020"/>
                  </a:lnTo>
                  <a:lnTo>
                    <a:pt x="434" y="1016"/>
                  </a:lnTo>
                  <a:lnTo>
                    <a:pt x="408" y="1012"/>
                  </a:lnTo>
                  <a:lnTo>
                    <a:pt x="383" y="1006"/>
                  </a:lnTo>
                  <a:lnTo>
                    <a:pt x="359" y="999"/>
                  </a:lnTo>
                  <a:lnTo>
                    <a:pt x="336" y="991"/>
                  </a:lnTo>
                  <a:lnTo>
                    <a:pt x="312" y="982"/>
                  </a:lnTo>
                  <a:lnTo>
                    <a:pt x="290" y="971"/>
                  </a:lnTo>
                  <a:lnTo>
                    <a:pt x="267" y="961"/>
                  </a:lnTo>
                  <a:lnTo>
                    <a:pt x="247" y="949"/>
                  </a:lnTo>
                  <a:lnTo>
                    <a:pt x="226" y="935"/>
                  </a:lnTo>
                  <a:lnTo>
                    <a:pt x="205" y="921"/>
                  </a:lnTo>
                  <a:lnTo>
                    <a:pt x="186" y="906"/>
                  </a:lnTo>
                  <a:lnTo>
                    <a:pt x="167" y="890"/>
                  </a:lnTo>
                  <a:lnTo>
                    <a:pt x="150" y="873"/>
                  </a:lnTo>
                  <a:lnTo>
                    <a:pt x="133" y="854"/>
                  </a:lnTo>
                  <a:lnTo>
                    <a:pt x="117" y="836"/>
                  </a:lnTo>
                  <a:lnTo>
                    <a:pt x="102" y="817"/>
                  </a:lnTo>
                  <a:lnTo>
                    <a:pt x="87" y="797"/>
                  </a:lnTo>
                  <a:lnTo>
                    <a:pt x="75" y="776"/>
                  </a:lnTo>
                  <a:lnTo>
                    <a:pt x="62" y="755"/>
                  </a:lnTo>
                  <a:lnTo>
                    <a:pt x="50" y="733"/>
                  </a:lnTo>
                  <a:lnTo>
                    <a:pt x="40" y="710"/>
                  </a:lnTo>
                  <a:lnTo>
                    <a:pt x="31" y="687"/>
                  </a:lnTo>
                  <a:lnTo>
                    <a:pt x="23" y="663"/>
                  </a:lnTo>
                  <a:lnTo>
                    <a:pt x="16" y="639"/>
                  </a:lnTo>
                  <a:lnTo>
                    <a:pt x="10" y="615"/>
                  </a:lnTo>
                  <a:lnTo>
                    <a:pt x="6" y="590"/>
                  </a:lnTo>
                  <a:lnTo>
                    <a:pt x="2" y="563"/>
                  </a:lnTo>
                  <a:lnTo>
                    <a:pt x="1" y="538"/>
                  </a:lnTo>
                  <a:lnTo>
                    <a:pt x="0" y="512"/>
                  </a:lnTo>
                  <a:lnTo>
                    <a:pt x="0" y="512"/>
                  </a:lnTo>
                  <a:lnTo>
                    <a:pt x="1" y="485"/>
                  </a:lnTo>
                  <a:lnTo>
                    <a:pt x="2" y="459"/>
                  </a:lnTo>
                  <a:lnTo>
                    <a:pt x="6" y="434"/>
                  </a:lnTo>
                  <a:lnTo>
                    <a:pt x="10" y="408"/>
                  </a:lnTo>
                  <a:lnTo>
                    <a:pt x="16" y="383"/>
                  </a:lnTo>
                  <a:lnTo>
                    <a:pt x="23" y="359"/>
                  </a:lnTo>
                  <a:lnTo>
                    <a:pt x="31" y="336"/>
                  </a:lnTo>
                  <a:lnTo>
                    <a:pt x="40" y="312"/>
                  </a:lnTo>
                  <a:lnTo>
                    <a:pt x="50" y="290"/>
                  </a:lnTo>
                  <a:lnTo>
                    <a:pt x="62" y="267"/>
                  </a:lnTo>
                  <a:lnTo>
                    <a:pt x="75" y="247"/>
                  </a:lnTo>
                  <a:lnTo>
                    <a:pt x="87" y="226"/>
                  </a:lnTo>
                  <a:lnTo>
                    <a:pt x="102" y="205"/>
                  </a:lnTo>
                  <a:lnTo>
                    <a:pt x="117" y="186"/>
                  </a:lnTo>
                  <a:lnTo>
                    <a:pt x="133" y="167"/>
                  </a:lnTo>
                  <a:lnTo>
                    <a:pt x="150" y="150"/>
                  </a:lnTo>
                  <a:lnTo>
                    <a:pt x="167" y="133"/>
                  </a:lnTo>
                  <a:lnTo>
                    <a:pt x="186" y="117"/>
                  </a:lnTo>
                  <a:lnTo>
                    <a:pt x="205" y="102"/>
                  </a:lnTo>
                  <a:lnTo>
                    <a:pt x="226" y="87"/>
                  </a:lnTo>
                  <a:lnTo>
                    <a:pt x="247" y="75"/>
                  </a:lnTo>
                  <a:lnTo>
                    <a:pt x="267" y="62"/>
                  </a:lnTo>
                  <a:lnTo>
                    <a:pt x="290" y="50"/>
                  </a:lnTo>
                  <a:lnTo>
                    <a:pt x="312" y="40"/>
                  </a:lnTo>
                  <a:lnTo>
                    <a:pt x="336" y="31"/>
                  </a:lnTo>
                  <a:lnTo>
                    <a:pt x="359" y="23"/>
                  </a:lnTo>
                  <a:lnTo>
                    <a:pt x="383" y="16"/>
                  </a:lnTo>
                  <a:lnTo>
                    <a:pt x="408" y="10"/>
                  </a:lnTo>
                  <a:lnTo>
                    <a:pt x="434" y="6"/>
                  </a:lnTo>
                  <a:lnTo>
                    <a:pt x="459" y="3"/>
                  </a:lnTo>
                  <a:lnTo>
                    <a:pt x="485" y="1"/>
                  </a:lnTo>
                  <a:lnTo>
                    <a:pt x="512"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7" name="Freeform 191"/>
            <p:cNvSpPr>
              <a:spLocks noEditPoints="1"/>
            </p:cNvSpPr>
            <p:nvPr/>
          </p:nvSpPr>
          <p:spPr bwMode="auto">
            <a:xfrm>
              <a:off x="6106957" y="2892234"/>
              <a:ext cx="143088" cy="143682"/>
            </a:xfrm>
            <a:custGeom>
              <a:avLst/>
              <a:gdLst>
                <a:gd name="T0" fmla="*/ 389 w 724"/>
                <a:gd name="T1" fmla="*/ 339 h 725"/>
                <a:gd name="T2" fmla="*/ 417 w 724"/>
                <a:gd name="T3" fmla="*/ 327 h 725"/>
                <a:gd name="T4" fmla="*/ 434 w 724"/>
                <a:gd name="T5" fmla="*/ 303 h 725"/>
                <a:gd name="T6" fmla="*/ 435 w 724"/>
                <a:gd name="T7" fmla="*/ 267 h 725"/>
                <a:gd name="T8" fmla="*/ 415 w 724"/>
                <a:gd name="T9" fmla="*/ 241 h 725"/>
                <a:gd name="T10" fmla="*/ 376 w 724"/>
                <a:gd name="T11" fmla="*/ 227 h 725"/>
                <a:gd name="T12" fmla="*/ 203 w 724"/>
                <a:gd name="T13" fmla="*/ 563 h 725"/>
                <a:gd name="T14" fmla="*/ 396 w 724"/>
                <a:gd name="T15" fmla="*/ 175 h 725"/>
                <a:gd name="T16" fmla="*/ 451 w 724"/>
                <a:gd name="T17" fmla="*/ 190 h 725"/>
                <a:gd name="T18" fmla="*/ 493 w 724"/>
                <a:gd name="T19" fmla="*/ 235 h 725"/>
                <a:gd name="T20" fmla="*/ 503 w 724"/>
                <a:gd name="T21" fmla="*/ 289 h 725"/>
                <a:gd name="T22" fmla="*/ 487 w 724"/>
                <a:gd name="T23" fmla="*/ 337 h 725"/>
                <a:gd name="T24" fmla="*/ 457 w 724"/>
                <a:gd name="T25" fmla="*/ 367 h 725"/>
                <a:gd name="T26" fmla="*/ 405 w 724"/>
                <a:gd name="T27" fmla="*/ 387 h 725"/>
                <a:gd name="T28" fmla="*/ 419 w 724"/>
                <a:gd name="T29" fmla="*/ 403 h 725"/>
                <a:gd name="T30" fmla="*/ 467 w 724"/>
                <a:gd name="T31" fmla="*/ 461 h 725"/>
                <a:gd name="T32" fmla="*/ 419 w 724"/>
                <a:gd name="T33" fmla="*/ 501 h 725"/>
                <a:gd name="T34" fmla="*/ 354 w 724"/>
                <a:gd name="T35" fmla="*/ 410 h 725"/>
                <a:gd name="T36" fmla="*/ 303 w 724"/>
                <a:gd name="T37" fmla="*/ 397 h 725"/>
                <a:gd name="T38" fmla="*/ 363 w 724"/>
                <a:gd name="T39" fmla="*/ 61 h 725"/>
                <a:gd name="T40" fmla="*/ 269 w 724"/>
                <a:gd name="T41" fmla="*/ 75 h 725"/>
                <a:gd name="T42" fmla="*/ 196 w 724"/>
                <a:gd name="T43" fmla="*/ 110 h 725"/>
                <a:gd name="T44" fmla="*/ 123 w 724"/>
                <a:gd name="T45" fmla="*/ 176 h 725"/>
                <a:gd name="T46" fmla="*/ 83 w 724"/>
                <a:gd name="T47" fmla="*/ 247 h 725"/>
                <a:gd name="T48" fmla="*/ 61 w 724"/>
                <a:gd name="T49" fmla="*/ 343 h 725"/>
                <a:gd name="T50" fmla="*/ 66 w 724"/>
                <a:gd name="T51" fmla="*/ 421 h 725"/>
                <a:gd name="T52" fmla="*/ 100 w 724"/>
                <a:gd name="T53" fmla="*/ 512 h 725"/>
                <a:gd name="T54" fmla="*/ 148 w 724"/>
                <a:gd name="T55" fmla="*/ 577 h 725"/>
                <a:gd name="T56" fmla="*/ 212 w 724"/>
                <a:gd name="T57" fmla="*/ 625 h 725"/>
                <a:gd name="T58" fmla="*/ 304 w 724"/>
                <a:gd name="T59" fmla="*/ 658 h 725"/>
                <a:gd name="T60" fmla="*/ 382 w 724"/>
                <a:gd name="T61" fmla="*/ 664 h 725"/>
                <a:gd name="T62" fmla="*/ 476 w 724"/>
                <a:gd name="T63" fmla="*/ 642 h 725"/>
                <a:gd name="T64" fmla="*/ 546 w 724"/>
                <a:gd name="T65" fmla="*/ 602 h 725"/>
                <a:gd name="T66" fmla="*/ 614 w 724"/>
                <a:gd name="T67" fmla="*/ 530 h 725"/>
                <a:gd name="T68" fmla="*/ 648 w 724"/>
                <a:gd name="T69" fmla="*/ 457 h 725"/>
                <a:gd name="T70" fmla="*/ 664 w 724"/>
                <a:gd name="T71" fmla="*/ 362 h 725"/>
                <a:gd name="T72" fmla="*/ 654 w 724"/>
                <a:gd name="T73" fmla="*/ 285 h 725"/>
                <a:gd name="T74" fmla="*/ 624 w 724"/>
                <a:gd name="T75" fmla="*/ 211 h 725"/>
                <a:gd name="T76" fmla="*/ 560 w 724"/>
                <a:gd name="T77" fmla="*/ 133 h 725"/>
                <a:gd name="T78" fmla="*/ 492 w 724"/>
                <a:gd name="T79" fmla="*/ 90 h 725"/>
                <a:gd name="T80" fmla="*/ 399 w 724"/>
                <a:gd name="T81" fmla="*/ 63 h 725"/>
                <a:gd name="T82" fmla="*/ 363 w 724"/>
                <a:gd name="T83" fmla="*/ 0 h 725"/>
                <a:gd name="T84" fmla="*/ 474 w 724"/>
                <a:gd name="T85" fmla="*/ 18 h 725"/>
                <a:gd name="T86" fmla="*/ 561 w 724"/>
                <a:gd name="T87" fmla="*/ 59 h 725"/>
                <a:gd name="T88" fmla="*/ 649 w 724"/>
                <a:gd name="T89" fmla="*/ 140 h 725"/>
                <a:gd name="T90" fmla="*/ 696 w 724"/>
                <a:gd name="T91" fmla="*/ 225 h 725"/>
                <a:gd name="T92" fmla="*/ 723 w 724"/>
                <a:gd name="T93" fmla="*/ 339 h 725"/>
                <a:gd name="T94" fmla="*/ 717 w 724"/>
                <a:gd name="T95" fmla="*/ 432 h 725"/>
                <a:gd name="T96" fmla="*/ 676 w 724"/>
                <a:gd name="T97" fmla="*/ 542 h 725"/>
                <a:gd name="T98" fmla="*/ 618 w 724"/>
                <a:gd name="T99" fmla="*/ 619 h 725"/>
                <a:gd name="T100" fmla="*/ 543 w 724"/>
                <a:gd name="T101" fmla="*/ 676 h 725"/>
                <a:gd name="T102" fmla="*/ 432 w 724"/>
                <a:gd name="T103" fmla="*/ 718 h 725"/>
                <a:gd name="T104" fmla="*/ 339 w 724"/>
                <a:gd name="T105" fmla="*/ 723 h 725"/>
                <a:gd name="T106" fmla="*/ 225 w 724"/>
                <a:gd name="T107" fmla="*/ 697 h 725"/>
                <a:gd name="T108" fmla="*/ 141 w 724"/>
                <a:gd name="T109" fmla="*/ 650 h 725"/>
                <a:gd name="T110" fmla="*/ 60 w 724"/>
                <a:gd name="T111" fmla="*/ 563 h 725"/>
                <a:gd name="T112" fmla="*/ 19 w 724"/>
                <a:gd name="T113" fmla="*/ 477 h 725"/>
                <a:gd name="T114" fmla="*/ 0 w 724"/>
                <a:gd name="T115" fmla="*/ 362 h 725"/>
                <a:gd name="T116" fmla="*/ 12 w 724"/>
                <a:gd name="T117" fmla="*/ 269 h 725"/>
                <a:gd name="T118" fmla="*/ 48 w 724"/>
                <a:gd name="T119" fmla="*/ 181 h 725"/>
                <a:gd name="T120" fmla="*/ 124 w 724"/>
                <a:gd name="T121" fmla="*/ 88 h 725"/>
                <a:gd name="T122" fmla="*/ 206 w 724"/>
                <a:gd name="T123" fmla="*/ 36 h 725"/>
                <a:gd name="T124" fmla="*/ 317 w 724"/>
                <a:gd name="T125"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725">
                  <a:moveTo>
                    <a:pt x="266" y="343"/>
                  </a:moveTo>
                  <a:lnTo>
                    <a:pt x="343" y="343"/>
                  </a:lnTo>
                  <a:lnTo>
                    <a:pt x="343" y="343"/>
                  </a:lnTo>
                  <a:lnTo>
                    <a:pt x="367" y="343"/>
                  </a:lnTo>
                  <a:lnTo>
                    <a:pt x="389" y="339"/>
                  </a:lnTo>
                  <a:lnTo>
                    <a:pt x="397" y="337"/>
                  </a:lnTo>
                  <a:lnTo>
                    <a:pt x="405" y="334"/>
                  </a:lnTo>
                  <a:lnTo>
                    <a:pt x="412" y="331"/>
                  </a:lnTo>
                  <a:lnTo>
                    <a:pt x="417" y="327"/>
                  </a:lnTo>
                  <a:lnTo>
                    <a:pt x="417" y="327"/>
                  </a:lnTo>
                  <a:lnTo>
                    <a:pt x="422" y="323"/>
                  </a:lnTo>
                  <a:lnTo>
                    <a:pt x="426" y="319"/>
                  </a:lnTo>
                  <a:lnTo>
                    <a:pt x="429" y="313"/>
                  </a:lnTo>
                  <a:lnTo>
                    <a:pt x="433" y="308"/>
                  </a:lnTo>
                  <a:lnTo>
                    <a:pt x="434" y="303"/>
                  </a:lnTo>
                  <a:lnTo>
                    <a:pt x="436" y="297"/>
                  </a:lnTo>
                  <a:lnTo>
                    <a:pt x="437" y="284"/>
                  </a:lnTo>
                  <a:lnTo>
                    <a:pt x="437" y="284"/>
                  </a:lnTo>
                  <a:lnTo>
                    <a:pt x="436" y="275"/>
                  </a:lnTo>
                  <a:lnTo>
                    <a:pt x="435" y="267"/>
                  </a:lnTo>
                  <a:lnTo>
                    <a:pt x="432" y="260"/>
                  </a:lnTo>
                  <a:lnTo>
                    <a:pt x="427" y="253"/>
                  </a:lnTo>
                  <a:lnTo>
                    <a:pt x="427" y="253"/>
                  </a:lnTo>
                  <a:lnTo>
                    <a:pt x="422" y="246"/>
                  </a:lnTo>
                  <a:lnTo>
                    <a:pt x="415" y="241"/>
                  </a:lnTo>
                  <a:lnTo>
                    <a:pt x="409" y="236"/>
                  </a:lnTo>
                  <a:lnTo>
                    <a:pt x="401" y="233"/>
                  </a:lnTo>
                  <a:lnTo>
                    <a:pt x="401" y="233"/>
                  </a:lnTo>
                  <a:lnTo>
                    <a:pt x="390" y="229"/>
                  </a:lnTo>
                  <a:lnTo>
                    <a:pt x="376" y="227"/>
                  </a:lnTo>
                  <a:lnTo>
                    <a:pt x="359" y="226"/>
                  </a:lnTo>
                  <a:lnTo>
                    <a:pt x="337" y="226"/>
                  </a:lnTo>
                  <a:lnTo>
                    <a:pt x="266" y="226"/>
                  </a:lnTo>
                  <a:lnTo>
                    <a:pt x="266" y="343"/>
                  </a:lnTo>
                  <a:close/>
                  <a:moveTo>
                    <a:pt x="203" y="563"/>
                  </a:moveTo>
                  <a:lnTo>
                    <a:pt x="203" y="173"/>
                  </a:lnTo>
                  <a:lnTo>
                    <a:pt x="337" y="173"/>
                  </a:lnTo>
                  <a:lnTo>
                    <a:pt x="337" y="173"/>
                  </a:lnTo>
                  <a:lnTo>
                    <a:pt x="370" y="174"/>
                  </a:lnTo>
                  <a:lnTo>
                    <a:pt x="396" y="175"/>
                  </a:lnTo>
                  <a:lnTo>
                    <a:pt x="419" y="179"/>
                  </a:lnTo>
                  <a:lnTo>
                    <a:pt x="428" y="181"/>
                  </a:lnTo>
                  <a:lnTo>
                    <a:pt x="437" y="183"/>
                  </a:lnTo>
                  <a:lnTo>
                    <a:pt x="437" y="183"/>
                  </a:lnTo>
                  <a:lnTo>
                    <a:pt x="451" y="190"/>
                  </a:lnTo>
                  <a:lnTo>
                    <a:pt x="464" y="198"/>
                  </a:lnTo>
                  <a:lnTo>
                    <a:pt x="475" y="208"/>
                  </a:lnTo>
                  <a:lnTo>
                    <a:pt x="485" y="221"/>
                  </a:lnTo>
                  <a:lnTo>
                    <a:pt x="485" y="221"/>
                  </a:lnTo>
                  <a:lnTo>
                    <a:pt x="493" y="235"/>
                  </a:lnTo>
                  <a:lnTo>
                    <a:pt x="499" y="249"/>
                  </a:lnTo>
                  <a:lnTo>
                    <a:pt x="503" y="264"/>
                  </a:lnTo>
                  <a:lnTo>
                    <a:pt x="504" y="278"/>
                  </a:lnTo>
                  <a:lnTo>
                    <a:pt x="504" y="278"/>
                  </a:lnTo>
                  <a:lnTo>
                    <a:pt x="503" y="289"/>
                  </a:lnTo>
                  <a:lnTo>
                    <a:pt x="501" y="299"/>
                  </a:lnTo>
                  <a:lnTo>
                    <a:pt x="499" y="309"/>
                  </a:lnTo>
                  <a:lnTo>
                    <a:pt x="496" y="319"/>
                  </a:lnTo>
                  <a:lnTo>
                    <a:pt x="492" y="328"/>
                  </a:lnTo>
                  <a:lnTo>
                    <a:pt x="487" y="337"/>
                  </a:lnTo>
                  <a:lnTo>
                    <a:pt x="481" y="345"/>
                  </a:lnTo>
                  <a:lnTo>
                    <a:pt x="473" y="353"/>
                  </a:lnTo>
                  <a:lnTo>
                    <a:pt x="473" y="353"/>
                  </a:lnTo>
                  <a:lnTo>
                    <a:pt x="466" y="360"/>
                  </a:lnTo>
                  <a:lnTo>
                    <a:pt x="457" y="367"/>
                  </a:lnTo>
                  <a:lnTo>
                    <a:pt x="448" y="373"/>
                  </a:lnTo>
                  <a:lnTo>
                    <a:pt x="437" y="377"/>
                  </a:lnTo>
                  <a:lnTo>
                    <a:pt x="427" y="382"/>
                  </a:lnTo>
                  <a:lnTo>
                    <a:pt x="417" y="385"/>
                  </a:lnTo>
                  <a:lnTo>
                    <a:pt x="405" y="387"/>
                  </a:lnTo>
                  <a:lnTo>
                    <a:pt x="393" y="389"/>
                  </a:lnTo>
                  <a:lnTo>
                    <a:pt x="393" y="389"/>
                  </a:lnTo>
                  <a:lnTo>
                    <a:pt x="402" y="393"/>
                  </a:lnTo>
                  <a:lnTo>
                    <a:pt x="411" y="398"/>
                  </a:lnTo>
                  <a:lnTo>
                    <a:pt x="419" y="403"/>
                  </a:lnTo>
                  <a:lnTo>
                    <a:pt x="426" y="409"/>
                  </a:lnTo>
                  <a:lnTo>
                    <a:pt x="426" y="409"/>
                  </a:lnTo>
                  <a:lnTo>
                    <a:pt x="438" y="423"/>
                  </a:lnTo>
                  <a:lnTo>
                    <a:pt x="452" y="440"/>
                  </a:lnTo>
                  <a:lnTo>
                    <a:pt x="467" y="461"/>
                  </a:lnTo>
                  <a:lnTo>
                    <a:pt x="483" y="486"/>
                  </a:lnTo>
                  <a:lnTo>
                    <a:pt x="531" y="563"/>
                  </a:lnTo>
                  <a:lnTo>
                    <a:pt x="454" y="563"/>
                  </a:lnTo>
                  <a:lnTo>
                    <a:pt x="419" y="501"/>
                  </a:lnTo>
                  <a:lnTo>
                    <a:pt x="419" y="501"/>
                  </a:lnTo>
                  <a:lnTo>
                    <a:pt x="399" y="469"/>
                  </a:lnTo>
                  <a:lnTo>
                    <a:pt x="382" y="442"/>
                  </a:lnTo>
                  <a:lnTo>
                    <a:pt x="367" y="423"/>
                  </a:lnTo>
                  <a:lnTo>
                    <a:pt x="360" y="416"/>
                  </a:lnTo>
                  <a:lnTo>
                    <a:pt x="354" y="410"/>
                  </a:lnTo>
                  <a:lnTo>
                    <a:pt x="354" y="410"/>
                  </a:lnTo>
                  <a:lnTo>
                    <a:pt x="344" y="405"/>
                  </a:lnTo>
                  <a:lnTo>
                    <a:pt x="332" y="400"/>
                  </a:lnTo>
                  <a:lnTo>
                    <a:pt x="319" y="398"/>
                  </a:lnTo>
                  <a:lnTo>
                    <a:pt x="303" y="397"/>
                  </a:lnTo>
                  <a:lnTo>
                    <a:pt x="266" y="397"/>
                  </a:lnTo>
                  <a:lnTo>
                    <a:pt x="266" y="563"/>
                  </a:lnTo>
                  <a:lnTo>
                    <a:pt x="203" y="563"/>
                  </a:lnTo>
                  <a:close/>
                  <a:moveTo>
                    <a:pt x="363" y="61"/>
                  </a:moveTo>
                  <a:lnTo>
                    <a:pt x="363" y="61"/>
                  </a:lnTo>
                  <a:lnTo>
                    <a:pt x="343" y="61"/>
                  </a:lnTo>
                  <a:lnTo>
                    <a:pt x="325" y="63"/>
                  </a:lnTo>
                  <a:lnTo>
                    <a:pt x="305" y="65"/>
                  </a:lnTo>
                  <a:lnTo>
                    <a:pt x="287" y="70"/>
                  </a:lnTo>
                  <a:lnTo>
                    <a:pt x="269" y="75"/>
                  </a:lnTo>
                  <a:lnTo>
                    <a:pt x="250" y="82"/>
                  </a:lnTo>
                  <a:lnTo>
                    <a:pt x="232" y="90"/>
                  </a:lnTo>
                  <a:lnTo>
                    <a:pt x="214" y="100"/>
                  </a:lnTo>
                  <a:lnTo>
                    <a:pt x="214" y="100"/>
                  </a:lnTo>
                  <a:lnTo>
                    <a:pt x="196" y="110"/>
                  </a:lnTo>
                  <a:lnTo>
                    <a:pt x="179" y="121"/>
                  </a:lnTo>
                  <a:lnTo>
                    <a:pt x="164" y="133"/>
                  </a:lnTo>
                  <a:lnTo>
                    <a:pt x="149" y="147"/>
                  </a:lnTo>
                  <a:lnTo>
                    <a:pt x="136" y="161"/>
                  </a:lnTo>
                  <a:lnTo>
                    <a:pt x="123" y="176"/>
                  </a:lnTo>
                  <a:lnTo>
                    <a:pt x="111" y="194"/>
                  </a:lnTo>
                  <a:lnTo>
                    <a:pt x="101" y="211"/>
                  </a:lnTo>
                  <a:lnTo>
                    <a:pt x="101" y="211"/>
                  </a:lnTo>
                  <a:lnTo>
                    <a:pt x="91" y="229"/>
                  </a:lnTo>
                  <a:lnTo>
                    <a:pt x="83" y="247"/>
                  </a:lnTo>
                  <a:lnTo>
                    <a:pt x="76" y="266"/>
                  </a:lnTo>
                  <a:lnTo>
                    <a:pt x="70" y="285"/>
                  </a:lnTo>
                  <a:lnTo>
                    <a:pt x="66" y="304"/>
                  </a:lnTo>
                  <a:lnTo>
                    <a:pt x="62" y="323"/>
                  </a:lnTo>
                  <a:lnTo>
                    <a:pt x="61" y="343"/>
                  </a:lnTo>
                  <a:lnTo>
                    <a:pt x="60" y="362"/>
                  </a:lnTo>
                  <a:lnTo>
                    <a:pt x="60" y="362"/>
                  </a:lnTo>
                  <a:lnTo>
                    <a:pt x="61" y="382"/>
                  </a:lnTo>
                  <a:lnTo>
                    <a:pt x="62" y="401"/>
                  </a:lnTo>
                  <a:lnTo>
                    <a:pt x="66" y="421"/>
                  </a:lnTo>
                  <a:lnTo>
                    <a:pt x="70" y="439"/>
                  </a:lnTo>
                  <a:lnTo>
                    <a:pt x="76" y="457"/>
                  </a:lnTo>
                  <a:lnTo>
                    <a:pt x="83" y="476"/>
                  </a:lnTo>
                  <a:lnTo>
                    <a:pt x="91" y="494"/>
                  </a:lnTo>
                  <a:lnTo>
                    <a:pt x="100" y="512"/>
                  </a:lnTo>
                  <a:lnTo>
                    <a:pt x="100" y="512"/>
                  </a:lnTo>
                  <a:lnTo>
                    <a:pt x="110" y="530"/>
                  </a:lnTo>
                  <a:lnTo>
                    <a:pt x="122" y="546"/>
                  </a:lnTo>
                  <a:lnTo>
                    <a:pt x="134" y="562"/>
                  </a:lnTo>
                  <a:lnTo>
                    <a:pt x="148" y="577"/>
                  </a:lnTo>
                  <a:lnTo>
                    <a:pt x="162" y="589"/>
                  </a:lnTo>
                  <a:lnTo>
                    <a:pt x="178" y="602"/>
                  </a:lnTo>
                  <a:lnTo>
                    <a:pt x="194" y="613"/>
                  </a:lnTo>
                  <a:lnTo>
                    <a:pt x="212" y="625"/>
                  </a:lnTo>
                  <a:lnTo>
                    <a:pt x="212" y="625"/>
                  </a:lnTo>
                  <a:lnTo>
                    <a:pt x="230" y="634"/>
                  </a:lnTo>
                  <a:lnTo>
                    <a:pt x="248" y="642"/>
                  </a:lnTo>
                  <a:lnTo>
                    <a:pt x="266" y="649"/>
                  </a:lnTo>
                  <a:lnTo>
                    <a:pt x="286" y="655"/>
                  </a:lnTo>
                  <a:lnTo>
                    <a:pt x="304" y="658"/>
                  </a:lnTo>
                  <a:lnTo>
                    <a:pt x="324" y="662"/>
                  </a:lnTo>
                  <a:lnTo>
                    <a:pt x="343" y="664"/>
                  </a:lnTo>
                  <a:lnTo>
                    <a:pt x="363" y="664"/>
                  </a:lnTo>
                  <a:lnTo>
                    <a:pt x="363" y="664"/>
                  </a:lnTo>
                  <a:lnTo>
                    <a:pt x="382" y="664"/>
                  </a:lnTo>
                  <a:lnTo>
                    <a:pt x="401" y="662"/>
                  </a:lnTo>
                  <a:lnTo>
                    <a:pt x="420" y="658"/>
                  </a:lnTo>
                  <a:lnTo>
                    <a:pt x="438" y="655"/>
                  </a:lnTo>
                  <a:lnTo>
                    <a:pt x="458" y="649"/>
                  </a:lnTo>
                  <a:lnTo>
                    <a:pt x="476" y="642"/>
                  </a:lnTo>
                  <a:lnTo>
                    <a:pt x="495" y="634"/>
                  </a:lnTo>
                  <a:lnTo>
                    <a:pt x="512" y="625"/>
                  </a:lnTo>
                  <a:lnTo>
                    <a:pt x="512" y="625"/>
                  </a:lnTo>
                  <a:lnTo>
                    <a:pt x="530" y="613"/>
                  </a:lnTo>
                  <a:lnTo>
                    <a:pt x="546" y="602"/>
                  </a:lnTo>
                  <a:lnTo>
                    <a:pt x="562" y="589"/>
                  </a:lnTo>
                  <a:lnTo>
                    <a:pt x="576" y="577"/>
                  </a:lnTo>
                  <a:lnTo>
                    <a:pt x="590" y="562"/>
                  </a:lnTo>
                  <a:lnTo>
                    <a:pt x="602" y="546"/>
                  </a:lnTo>
                  <a:lnTo>
                    <a:pt x="614" y="530"/>
                  </a:lnTo>
                  <a:lnTo>
                    <a:pt x="624" y="512"/>
                  </a:lnTo>
                  <a:lnTo>
                    <a:pt x="624" y="512"/>
                  </a:lnTo>
                  <a:lnTo>
                    <a:pt x="633" y="494"/>
                  </a:lnTo>
                  <a:lnTo>
                    <a:pt x="641" y="476"/>
                  </a:lnTo>
                  <a:lnTo>
                    <a:pt x="648" y="457"/>
                  </a:lnTo>
                  <a:lnTo>
                    <a:pt x="654" y="439"/>
                  </a:lnTo>
                  <a:lnTo>
                    <a:pt x="659" y="421"/>
                  </a:lnTo>
                  <a:lnTo>
                    <a:pt x="662" y="401"/>
                  </a:lnTo>
                  <a:lnTo>
                    <a:pt x="663" y="382"/>
                  </a:lnTo>
                  <a:lnTo>
                    <a:pt x="664" y="362"/>
                  </a:lnTo>
                  <a:lnTo>
                    <a:pt x="664" y="362"/>
                  </a:lnTo>
                  <a:lnTo>
                    <a:pt x="663" y="343"/>
                  </a:lnTo>
                  <a:lnTo>
                    <a:pt x="662" y="323"/>
                  </a:lnTo>
                  <a:lnTo>
                    <a:pt x="659" y="304"/>
                  </a:lnTo>
                  <a:lnTo>
                    <a:pt x="654" y="285"/>
                  </a:lnTo>
                  <a:lnTo>
                    <a:pt x="648" y="266"/>
                  </a:lnTo>
                  <a:lnTo>
                    <a:pt x="641" y="247"/>
                  </a:lnTo>
                  <a:lnTo>
                    <a:pt x="633" y="229"/>
                  </a:lnTo>
                  <a:lnTo>
                    <a:pt x="624" y="211"/>
                  </a:lnTo>
                  <a:lnTo>
                    <a:pt x="624" y="211"/>
                  </a:lnTo>
                  <a:lnTo>
                    <a:pt x="613" y="194"/>
                  </a:lnTo>
                  <a:lnTo>
                    <a:pt x="601" y="176"/>
                  </a:lnTo>
                  <a:lnTo>
                    <a:pt x="589" y="161"/>
                  </a:lnTo>
                  <a:lnTo>
                    <a:pt x="575" y="147"/>
                  </a:lnTo>
                  <a:lnTo>
                    <a:pt x="560" y="133"/>
                  </a:lnTo>
                  <a:lnTo>
                    <a:pt x="545" y="121"/>
                  </a:lnTo>
                  <a:lnTo>
                    <a:pt x="528" y="110"/>
                  </a:lnTo>
                  <a:lnTo>
                    <a:pt x="511" y="100"/>
                  </a:lnTo>
                  <a:lnTo>
                    <a:pt x="511" y="100"/>
                  </a:lnTo>
                  <a:lnTo>
                    <a:pt x="492" y="90"/>
                  </a:lnTo>
                  <a:lnTo>
                    <a:pt x="474" y="82"/>
                  </a:lnTo>
                  <a:lnTo>
                    <a:pt x="456" y="75"/>
                  </a:lnTo>
                  <a:lnTo>
                    <a:pt x="437" y="70"/>
                  </a:lnTo>
                  <a:lnTo>
                    <a:pt x="419" y="65"/>
                  </a:lnTo>
                  <a:lnTo>
                    <a:pt x="399" y="63"/>
                  </a:lnTo>
                  <a:lnTo>
                    <a:pt x="381" y="61"/>
                  </a:lnTo>
                  <a:lnTo>
                    <a:pt x="363" y="61"/>
                  </a:lnTo>
                  <a:lnTo>
                    <a:pt x="363" y="61"/>
                  </a:lnTo>
                  <a:close/>
                  <a:moveTo>
                    <a:pt x="363" y="0"/>
                  </a:moveTo>
                  <a:lnTo>
                    <a:pt x="363" y="0"/>
                  </a:lnTo>
                  <a:lnTo>
                    <a:pt x="384" y="1"/>
                  </a:lnTo>
                  <a:lnTo>
                    <a:pt x="407" y="3"/>
                  </a:lnTo>
                  <a:lnTo>
                    <a:pt x="430" y="7"/>
                  </a:lnTo>
                  <a:lnTo>
                    <a:pt x="452" y="12"/>
                  </a:lnTo>
                  <a:lnTo>
                    <a:pt x="474" y="18"/>
                  </a:lnTo>
                  <a:lnTo>
                    <a:pt x="497" y="26"/>
                  </a:lnTo>
                  <a:lnTo>
                    <a:pt x="519" y="36"/>
                  </a:lnTo>
                  <a:lnTo>
                    <a:pt x="540" y="47"/>
                  </a:lnTo>
                  <a:lnTo>
                    <a:pt x="540" y="47"/>
                  </a:lnTo>
                  <a:lnTo>
                    <a:pt x="561" y="59"/>
                  </a:lnTo>
                  <a:lnTo>
                    <a:pt x="582" y="73"/>
                  </a:lnTo>
                  <a:lnTo>
                    <a:pt x="600" y="88"/>
                  </a:lnTo>
                  <a:lnTo>
                    <a:pt x="617" y="104"/>
                  </a:lnTo>
                  <a:lnTo>
                    <a:pt x="633" y="121"/>
                  </a:lnTo>
                  <a:lnTo>
                    <a:pt x="649" y="140"/>
                  </a:lnTo>
                  <a:lnTo>
                    <a:pt x="663" y="159"/>
                  </a:lnTo>
                  <a:lnTo>
                    <a:pt x="676" y="181"/>
                  </a:lnTo>
                  <a:lnTo>
                    <a:pt x="676" y="181"/>
                  </a:lnTo>
                  <a:lnTo>
                    <a:pt x="687" y="203"/>
                  </a:lnTo>
                  <a:lnTo>
                    <a:pt x="696" y="225"/>
                  </a:lnTo>
                  <a:lnTo>
                    <a:pt x="706" y="247"/>
                  </a:lnTo>
                  <a:lnTo>
                    <a:pt x="711" y="269"/>
                  </a:lnTo>
                  <a:lnTo>
                    <a:pt x="717" y="292"/>
                  </a:lnTo>
                  <a:lnTo>
                    <a:pt x="721" y="315"/>
                  </a:lnTo>
                  <a:lnTo>
                    <a:pt x="723" y="339"/>
                  </a:lnTo>
                  <a:lnTo>
                    <a:pt x="724" y="362"/>
                  </a:lnTo>
                  <a:lnTo>
                    <a:pt x="724" y="362"/>
                  </a:lnTo>
                  <a:lnTo>
                    <a:pt x="723" y="385"/>
                  </a:lnTo>
                  <a:lnTo>
                    <a:pt x="721" y="409"/>
                  </a:lnTo>
                  <a:lnTo>
                    <a:pt x="717" y="432"/>
                  </a:lnTo>
                  <a:lnTo>
                    <a:pt x="713" y="454"/>
                  </a:lnTo>
                  <a:lnTo>
                    <a:pt x="706" y="477"/>
                  </a:lnTo>
                  <a:lnTo>
                    <a:pt x="698" y="499"/>
                  </a:lnTo>
                  <a:lnTo>
                    <a:pt x="687" y="520"/>
                  </a:lnTo>
                  <a:lnTo>
                    <a:pt x="676" y="542"/>
                  </a:lnTo>
                  <a:lnTo>
                    <a:pt x="676" y="542"/>
                  </a:lnTo>
                  <a:lnTo>
                    <a:pt x="663" y="563"/>
                  </a:lnTo>
                  <a:lnTo>
                    <a:pt x="651" y="584"/>
                  </a:lnTo>
                  <a:lnTo>
                    <a:pt x="636" y="602"/>
                  </a:lnTo>
                  <a:lnTo>
                    <a:pt x="618" y="619"/>
                  </a:lnTo>
                  <a:lnTo>
                    <a:pt x="601" y="635"/>
                  </a:lnTo>
                  <a:lnTo>
                    <a:pt x="583" y="650"/>
                  </a:lnTo>
                  <a:lnTo>
                    <a:pt x="563" y="664"/>
                  </a:lnTo>
                  <a:lnTo>
                    <a:pt x="543" y="676"/>
                  </a:lnTo>
                  <a:lnTo>
                    <a:pt x="543" y="676"/>
                  </a:lnTo>
                  <a:lnTo>
                    <a:pt x="521" y="688"/>
                  </a:lnTo>
                  <a:lnTo>
                    <a:pt x="499" y="697"/>
                  </a:lnTo>
                  <a:lnTo>
                    <a:pt x="476" y="705"/>
                  </a:lnTo>
                  <a:lnTo>
                    <a:pt x="454" y="712"/>
                  </a:lnTo>
                  <a:lnTo>
                    <a:pt x="432" y="718"/>
                  </a:lnTo>
                  <a:lnTo>
                    <a:pt x="409" y="721"/>
                  </a:lnTo>
                  <a:lnTo>
                    <a:pt x="386" y="723"/>
                  </a:lnTo>
                  <a:lnTo>
                    <a:pt x="363" y="725"/>
                  </a:lnTo>
                  <a:lnTo>
                    <a:pt x="363" y="725"/>
                  </a:lnTo>
                  <a:lnTo>
                    <a:pt x="339" y="723"/>
                  </a:lnTo>
                  <a:lnTo>
                    <a:pt x="316" y="721"/>
                  </a:lnTo>
                  <a:lnTo>
                    <a:pt x="293" y="718"/>
                  </a:lnTo>
                  <a:lnTo>
                    <a:pt x="270" y="712"/>
                  </a:lnTo>
                  <a:lnTo>
                    <a:pt x="248" y="705"/>
                  </a:lnTo>
                  <a:lnTo>
                    <a:pt x="225" y="697"/>
                  </a:lnTo>
                  <a:lnTo>
                    <a:pt x="203" y="688"/>
                  </a:lnTo>
                  <a:lnTo>
                    <a:pt x="183" y="676"/>
                  </a:lnTo>
                  <a:lnTo>
                    <a:pt x="183" y="676"/>
                  </a:lnTo>
                  <a:lnTo>
                    <a:pt x="161" y="664"/>
                  </a:lnTo>
                  <a:lnTo>
                    <a:pt x="141" y="650"/>
                  </a:lnTo>
                  <a:lnTo>
                    <a:pt x="123" y="635"/>
                  </a:lnTo>
                  <a:lnTo>
                    <a:pt x="106" y="619"/>
                  </a:lnTo>
                  <a:lnTo>
                    <a:pt x="90" y="602"/>
                  </a:lnTo>
                  <a:lnTo>
                    <a:pt x="75" y="584"/>
                  </a:lnTo>
                  <a:lnTo>
                    <a:pt x="60" y="563"/>
                  </a:lnTo>
                  <a:lnTo>
                    <a:pt x="47" y="542"/>
                  </a:lnTo>
                  <a:lnTo>
                    <a:pt x="47" y="542"/>
                  </a:lnTo>
                  <a:lnTo>
                    <a:pt x="37" y="520"/>
                  </a:lnTo>
                  <a:lnTo>
                    <a:pt x="27" y="499"/>
                  </a:lnTo>
                  <a:lnTo>
                    <a:pt x="19" y="477"/>
                  </a:lnTo>
                  <a:lnTo>
                    <a:pt x="12" y="454"/>
                  </a:lnTo>
                  <a:lnTo>
                    <a:pt x="7" y="432"/>
                  </a:lnTo>
                  <a:lnTo>
                    <a:pt x="3" y="409"/>
                  </a:lnTo>
                  <a:lnTo>
                    <a:pt x="0" y="385"/>
                  </a:lnTo>
                  <a:lnTo>
                    <a:pt x="0" y="362"/>
                  </a:lnTo>
                  <a:lnTo>
                    <a:pt x="0" y="362"/>
                  </a:lnTo>
                  <a:lnTo>
                    <a:pt x="0" y="339"/>
                  </a:lnTo>
                  <a:lnTo>
                    <a:pt x="3" y="315"/>
                  </a:lnTo>
                  <a:lnTo>
                    <a:pt x="7" y="292"/>
                  </a:lnTo>
                  <a:lnTo>
                    <a:pt x="12" y="269"/>
                  </a:lnTo>
                  <a:lnTo>
                    <a:pt x="19" y="247"/>
                  </a:lnTo>
                  <a:lnTo>
                    <a:pt x="28" y="225"/>
                  </a:lnTo>
                  <a:lnTo>
                    <a:pt x="37" y="203"/>
                  </a:lnTo>
                  <a:lnTo>
                    <a:pt x="48" y="181"/>
                  </a:lnTo>
                  <a:lnTo>
                    <a:pt x="48" y="181"/>
                  </a:lnTo>
                  <a:lnTo>
                    <a:pt x="61" y="159"/>
                  </a:lnTo>
                  <a:lnTo>
                    <a:pt x="75" y="140"/>
                  </a:lnTo>
                  <a:lnTo>
                    <a:pt x="91" y="121"/>
                  </a:lnTo>
                  <a:lnTo>
                    <a:pt x="107" y="104"/>
                  </a:lnTo>
                  <a:lnTo>
                    <a:pt x="124" y="88"/>
                  </a:lnTo>
                  <a:lnTo>
                    <a:pt x="142" y="73"/>
                  </a:lnTo>
                  <a:lnTo>
                    <a:pt x="163" y="59"/>
                  </a:lnTo>
                  <a:lnTo>
                    <a:pt x="184" y="47"/>
                  </a:lnTo>
                  <a:lnTo>
                    <a:pt x="184" y="47"/>
                  </a:lnTo>
                  <a:lnTo>
                    <a:pt x="206" y="36"/>
                  </a:lnTo>
                  <a:lnTo>
                    <a:pt x="227" y="26"/>
                  </a:lnTo>
                  <a:lnTo>
                    <a:pt x="250" y="18"/>
                  </a:lnTo>
                  <a:lnTo>
                    <a:pt x="272" y="12"/>
                  </a:lnTo>
                  <a:lnTo>
                    <a:pt x="294" y="7"/>
                  </a:lnTo>
                  <a:lnTo>
                    <a:pt x="317" y="3"/>
                  </a:lnTo>
                  <a:lnTo>
                    <a:pt x="340" y="1"/>
                  </a:lnTo>
                  <a:lnTo>
                    <a:pt x="363" y="0"/>
                  </a:lnTo>
                  <a:lnTo>
                    <a:pt x="363"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78" name="Freeform 197"/>
            <p:cNvSpPr>
              <a:spLocks/>
            </p:cNvSpPr>
            <p:nvPr/>
          </p:nvSpPr>
          <p:spPr bwMode="auto">
            <a:xfrm>
              <a:off x="5421201" y="2835236"/>
              <a:ext cx="640039" cy="798564"/>
            </a:xfrm>
            <a:custGeom>
              <a:avLst/>
              <a:gdLst>
                <a:gd name="T0" fmla="*/ 2711 w 3235"/>
                <a:gd name="T1" fmla="*/ 1850 h 4035"/>
                <a:gd name="T2" fmla="*/ 2396 w 3235"/>
                <a:gd name="T3" fmla="*/ 1702 h 4035"/>
                <a:gd name="T4" fmla="*/ 1708 w 3235"/>
                <a:gd name="T5" fmla="*/ 1454 h 4035"/>
                <a:gd name="T6" fmla="*/ 1505 w 3235"/>
                <a:gd name="T7" fmla="*/ 1352 h 4035"/>
                <a:gd name="T8" fmla="*/ 1424 w 3235"/>
                <a:gd name="T9" fmla="*/ 1269 h 4035"/>
                <a:gd name="T10" fmla="*/ 1388 w 3235"/>
                <a:gd name="T11" fmla="*/ 1157 h 4035"/>
                <a:gd name="T12" fmla="*/ 1397 w 3235"/>
                <a:gd name="T13" fmla="*/ 1033 h 4035"/>
                <a:gd name="T14" fmla="*/ 1453 w 3235"/>
                <a:gd name="T15" fmla="*/ 934 h 4035"/>
                <a:gd name="T16" fmla="*/ 1545 w 3235"/>
                <a:gd name="T17" fmla="*/ 866 h 4035"/>
                <a:gd name="T18" fmla="*/ 1686 w 3235"/>
                <a:gd name="T19" fmla="*/ 819 h 4035"/>
                <a:gd name="T20" fmla="*/ 1900 w 3235"/>
                <a:gd name="T21" fmla="*/ 798 h 4035"/>
                <a:gd name="T22" fmla="*/ 2137 w 3235"/>
                <a:gd name="T23" fmla="*/ 822 h 4035"/>
                <a:gd name="T24" fmla="*/ 2449 w 3235"/>
                <a:gd name="T25" fmla="*/ 926 h 4035"/>
                <a:gd name="T26" fmla="*/ 2617 w 3235"/>
                <a:gd name="T27" fmla="*/ 923 h 4035"/>
                <a:gd name="T28" fmla="*/ 2713 w 3235"/>
                <a:gd name="T29" fmla="*/ 756 h 4035"/>
                <a:gd name="T30" fmla="*/ 2823 w 3235"/>
                <a:gd name="T31" fmla="*/ 393 h 4035"/>
                <a:gd name="T32" fmla="*/ 2703 w 3235"/>
                <a:gd name="T33" fmla="*/ 175 h 4035"/>
                <a:gd name="T34" fmla="*/ 2266 w 3235"/>
                <a:gd name="T35" fmla="*/ 43 h 4035"/>
                <a:gd name="T36" fmla="*/ 1971 w 3235"/>
                <a:gd name="T37" fmla="*/ 4 h 4035"/>
                <a:gd name="T38" fmla="*/ 1573 w 3235"/>
                <a:gd name="T39" fmla="*/ 10 h 4035"/>
                <a:gd name="T40" fmla="*/ 1222 w 3235"/>
                <a:gd name="T41" fmla="*/ 69 h 4035"/>
                <a:gd name="T42" fmla="*/ 1013 w 3235"/>
                <a:gd name="T43" fmla="*/ 135 h 4035"/>
                <a:gd name="T44" fmla="*/ 800 w 3235"/>
                <a:gd name="T45" fmla="*/ 239 h 4035"/>
                <a:gd name="T46" fmla="*/ 644 w 3235"/>
                <a:gd name="T47" fmla="*/ 352 h 4035"/>
                <a:gd name="T48" fmla="*/ 492 w 3235"/>
                <a:gd name="T49" fmla="*/ 508 h 4035"/>
                <a:gd name="T50" fmla="*/ 376 w 3235"/>
                <a:gd name="T51" fmla="*/ 689 h 4035"/>
                <a:gd name="T52" fmla="*/ 308 w 3235"/>
                <a:gd name="T53" fmla="*/ 866 h 4035"/>
                <a:gd name="T54" fmla="*/ 267 w 3235"/>
                <a:gd name="T55" fmla="*/ 1094 h 4035"/>
                <a:gd name="T56" fmla="*/ 273 w 3235"/>
                <a:gd name="T57" fmla="*/ 1367 h 4035"/>
                <a:gd name="T58" fmla="*/ 335 w 3235"/>
                <a:gd name="T59" fmla="*/ 1608 h 4035"/>
                <a:gd name="T60" fmla="*/ 507 w 3235"/>
                <a:gd name="T61" fmla="*/ 1881 h 4035"/>
                <a:gd name="T62" fmla="*/ 725 w 3235"/>
                <a:gd name="T63" fmla="*/ 2067 h 4035"/>
                <a:gd name="T64" fmla="*/ 1000 w 3235"/>
                <a:gd name="T65" fmla="*/ 2215 h 4035"/>
                <a:gd name="T66" fmla="*/ 1617 w 3235"/>
                <a:gd name="T67" fmla="*/ 2428 h 4035"/>
                <a:gd name="T68" fmla="*/ 1919 w 3235"/>
                <a:gd name="T69" fmla="*/ 2558 h 4035"/>
                <a:gd name="T70" fmla="*/ 1998 w 3235"/>
                <a:gd name="T71" fmla="*/ 2633 h 4035"/>
                <a:gd name="T72" fmla="*/ 2048 w 3235"/>
                <a:gd name="T73" fmla="*/ 2732 h 4035"/>
                <a:gd name="T74" fmla="*/ 2055 w 3235"/>
                <a:gd name="T75" fmla="*/ 2863 h 4035"/>
                <a:gd name="T76" fmla="*/ 2001 w 3235"/>
                <a:gd name="T77" fmla="*/ 3007 h 4035"/>
                <a:gd name="T78" fmla="*/ 1878 w 3235"/>
                <a:gd name="T79" fmla="*/ 3103 h 4035"/>
                <a:gd name="T80" fmla="*/ 1724 w 3235"/>
                <a:gd name="T81" fmla="*/ 3155 h 4035"/>
                <a:gd name="T82" fmla="*/ 1495 w 3235"/>
                <a:gd name="T83" fmla="*/ 3185 h 4035"/>
                <a:gd name="T84" fmla="*/ 1163 w 3235"/>
                <a:gd name="T85" fmla="*/ 3175 h 4035"/>
                <a:gd name="T86" fmla="*/ 743 w 3235"/>
                <a:gd name="T87" fmla="*/ 3091 h 4035"/>
                <a:gd name="T88" fmla="*/ 394 w 3235"/>
                <a:gd name="T89" fmla="*/ 3036 h 4035"/>
                <a:gd name="T90" fmla="*/ 248 w 3235"/>
                <a:gd name="T91" fmla="*/ 3383 h 4035"/>
                <a:gd name="T92" fmla="*/ 50 w 3235"/>
                <a:gd name="T93" fmla="*/ 3692 h 4035"/>
                <a:gd name="T94" fmla="*/ 390 w 3235"/>
                <a:gd name="T95" fmla="*/ 3889 h 4035"/>
                <a:gd name="T96" fmla="*/ 857 w 3235"/>
                <a:gd name="T97" fmla="*/ 3994 h 4035"/>
                <a:gd name="T98" fmla="*/ 1467 w 3235"/>
                <a:gd name="T99" fmla="*/ 4035 h 4035"/>
                <a:gd name="T100" fmla="*/ 1773 w 3235"/>
                <a:gd name="T101" fmla="*/ 4022 h 4035"/>
                <a:gd name="T102" fmla="*/ 2096 w 3235"/>
                <a:gd name="T103" fmla="*/ 3976 h 4035"/>
                <a:gd name="T104" fmla="*/ 2342 w 3235"/>
                <a:gd name="T105" fmla="*/ 3910 h 4035"/>
                <a:gd name="T106" fmla="*/ 2594 w 3235"/>
                <a:gd name="T107" fmla="*/ 3804 h 4035"/>
                <a:gd name="T108" fmla="*/ 2777 w 3235"/>
                <a:gd name="T109" fmla="*/ 3691 h 4035"/>
                <a:gd name="T110" fmla="*/ 2954 w 3235"/>
                <a:gd name="T111" fmla="*/ 3532 h 4035"/>
                <a:gd name="T112" fmla="*/ 3089 w 3235"/>
                <a:gd name="T113" fmla="*/ 3350 h 4035"/>
                <a:gd name="T114" fmla="*/ 3171 w 3235"/>
                <a:gd name="T115" fmla="*/ 3175 h 4035"/>
                <a:gd name="T116" fmla="*/ 3224 w 3235"/>
                <a:gd name="T117" fmla="*/ 2950 h 4035"/>
                <a:gd name="T118" fmla="*/ 3234 w 3235"/>
                <a:gd name="T119" fmla="*/ 2710 h 4035"/>
                <a:gd name="T120" fmla="*/ 3204 w 3235"/>
                <a:gd name="T121" fmla="*/ 2473 h 4035"/>
                <a:gd name="T122" fmla="*/ 3153 w 3235"/>
                <a:gd name="T123" fmla="*/ 2321 h 4035"/>
                <a:gd name="T124" fmla="*/ 2958 w 3235"/>
                <a:gd name="T125" fmla="*/ 2036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5" h="4035">
                  <a:moveTo>
                    <a:pt x="2922" y="2001"/>
                  </a:moveTo>
                  <a:lnTo>
                    <a:pt x="2922" y="2001"/>
                  </a:lnTo>
                  <a:lnTo>
                    <a:pt x="2884" y="1968"/>
                  </a:lnTo>
                  <a:lnTo>
                    <a:pt x="2843" y="1937"/>
                  </a:lnTo>
                  <a:lnTo>
                    <a:pt x="2801" y="1907"/>
                  </a:lnTo>
                  <a:lnTo>
                    <a:pt x="2757" y="1877"/>
                  </a:lnTo>
                  <a:lnTo>
                    <a:pt x="2711" y="1850"/>
                  </a:lnTo>
                  <a:lnTo>
                    <a:pt x="2662" y="1822"/>
                  </a:lnTo>
                  <a:lnTo>
                    <a:pt x="2613" y="1797"/>
                  </a:lnTo>
                  <a:lnTo>
                    <a:pt x="2562" y="1773"/>
                  </a:lnTo>
                  <a:lnTo>
                    <a:pt x="2562" y="1773"/>
                  </a:lnTo>
                  <a:lnTo>
                    <a:pt x="2508" y="1749"/>
                  </a:lnTo>
                  <a:lnTo>
                    <a:pt x="2453" y="1726"/>
                  </a:lnTo>
                  <a:lnTo>
                    <a:pt x="2396" y="1702"/>
                  </a:lnTo>
                  <a:lnTo>
                    <a:pt x="2338" y="1679"/>
                  </a:lnTo>
                  <a:lnTo>
                    <a:pt x="2216" y="1632"/>
                  </a:lnTo>
                  <a:lnTo>
                    <a:pt x="2088" y="1586"/>
                  </a:lnTo>
                  <a:lnTo>
                    <a:pt x="1787" y="1483"/>
                  </a:lnTo>
                  <a:lnTo>
                    <a:pt x="1787" y="1483"/>
                  </a:lnTo>
                  <a:lnTo>
                    <a:pt x="1747" y="1468"/>
                  </a:lnTo>
                  <a:lnTo>
                    <a:pt x="1708" y="1454"/>
                  </a:lnTo>
                  <a:lnTo>
                    <a:pt x="1671" y="1438"/>
                  </a:lnTo>
                  <a:lnTo>
                    <a:pt x="1635" y="1422"/>
                  </a:lnTo>
                  <a:lnTo>
                    <a:pt x="1600" y="1406"/>
                  </a:lnTo>
                  <a:lnTo>
                    <a:pt x="1567" y="1389"/>
                  </a:lnTo>
                  <a:lnTo>
                    <a:pt x="1535" y="1370"/>
                  </a:lnTo>
                  <a:lnTo>
                    <a:pt x="1505" y="1352"/>
                  </a:lnTo>
                  <a:lnTo>
                    <a:pt x="1505" y="1352"/>
                  </a:lnTo>
                  <a:lnTo>
                    <a:pt x="1490" y="1342"/>
                  </a:lnTo>
                  <a:lnTo>
                    <a:pt x="1476" y="1331"/>
                  </a:lnTo>
                  <a:lnTo>
                    <a:pt x="1465" y="1321"/>
                  </a:lnTo>
                  <a:lnTo>
                    <a:pt x="1452" y="1308"/>
                  </a:lnTo>
                  <a:lnTo>
                    <a:pt x="1442" y="1297"/>
                  </a:lnTo>
                  <a:lnTo>
                    <a:pt x="1433" y="1283"/>
                  </a:lnTo>
                  <a:lnTo>
                    <a:pt x="1424" y="1269"/>
                  </a:lnTo>
                  <a:lnTo>
                    <a:pt x="1416" y="1256"/>
                  </a:lnTo>
                  <a:lnTo>
                    <a:pt x="1409" y="1241"/>
                  </a:lnTo>
                  <a:lnTo>
                    <a:pt x="1403" y="1225"/>
                  </a:lnTo>
                  <a:lnTo>
                    <a:pt x="1397" y="1209"/>
                  </a:lnTo>
                  <a:lnTo>
                    <a:pt x="1394" y="1193"/>
                  </a:lnTo>
                  <a:lnTo>
                    <a:pt x="1390" y="1174"/>
                  </a:lnTo>
                  <a:lnTo>
                    <a:pt x="1388" y="1157"/>
                  </a:lnTo>
                  <a:lnTo>
                    <a:pt x="1386" y="1138"/>
                  </a:lnTo>
                  <a:lnTo>
                    <a:pt x="1386" y="1118"/>
                  </a:lnTo>
                  <a:lnTo>
                    <a:pt x="1386" y="1118"/>
                  </a:lnTo>
                  <a:lnTo>
                    <a:pt x="1387" y="1096"/>
                  </a:lnTo>
                  <a:lnTo>
                    <a:pt x="1388" y="1074"/>
                  </a:lnTo>
                  <a:lnTo>
                    <a:pt x="1392" y="1054"/>
                  </a:lnTo>
                  <a:lnTo>
                    <a:pt x="1397" y="1033"/>
                  </a:lnTo>
                  <a:lnTo>
                    <a:pt x="1403" y="1015"/>
                  </a:lnTo>
                  <a:lnTo>
                    <a:pt x="1411" y="996"/>
                  </a:lnTo>
                  <a:lnTo>
                    <a:pt x="1419" y="979"/>
                  </a:lnTo>
                  <a:lnTo>
                    <a:pt x="1429" y="963"/>
                  </a:lnTo>
                  <a:lnTo>
                    <a:pt x="1429" y="963"/>
                  </a:lnTo>
                  <a:lnTo>
                    <a:pt x="1441" y="948"/>
                  </a:lnTo>
                  <a:lnTo>
                    <a:pt x="1453" y="934"/>
                  </a:lnTo>
                  <a:lnTo>
                    <a:pt x="1466" y="921"/>
                  </a:lnTo>
                  <a:lnTo>
                    <a:pt x="1481" y="908"/>
                  </a:lnTo>
                  <a:lnTo>
                    <a:pt x="1496" y="897"/>
                  </a:lnTo>
                  <a:lnTo>
                    <a:pt x="1512" y="885"/>
                  </a:lnTo>
                  <a:lnTo>
                    <a:pt x="1528" y="875"/>
                  </a:lnTo>
                  <a:lnTo>
                    <a:pt x="1545" y="866"/>
                  </a:lnTo>
                  <a:lnTo>
                    <a:pt x="1545" y="866"/>
                  </a:lnTo>
                  <a:lnTo>
                    <a:pt x="1564" y="858"/>
                  </a:lnTo>
                  <a:lnTo>
                    <a:pt x="1583" y="850"/>
                  </a:lnTo>
                  <a:lnTo>
                    <a:pt x="1603" y="842"/>
                  </a:lnTo>
                  <a:lnTo>
                    <a:pt x="1622" y="835"/>
                  </a:lnTo>
                  <a:lnTo>
                    <a:pt x="1643" y="829"/>
                  </a:lnTo>
                  <a:lnTo>
                    <a:pt x="1665" y="823"/>
                  </a:lnTo>
                  <a:lnTo>
                    <a:pt x="1686" y="819"/>
                  </a:lnTo>
                  <a:lnTo>
                    <a:pt x="1709" y="814"/>
                  </a:lnTo>
                  <a:lnTo>
                    <a:pt x="1709" y="814"/>
                  </a:lnTo>
                  <a:lnTo>
                    <a:pt x="1755" y="807"/>
                  </a:lnTo>
                  <a:lnTo>
                    <a:pt x="1802" y="803"/>
                  </a:lnTo>
                  <a:lnTo>
                    <a:pt x="1850" y="799"/>
                  </a:lnTo>
                  <a:lnTo>
                    <a:pt x="1900" y="798"/>
                  </a:lnTo>
                  <a:lnTo>
                    <a:pt x="1900" y="798"/>
                  </a:lnTo>
                  <a:lnTo>
                    <a:pt x="1932" y="798"/>
                  </a:lnTo>
                  <a:lnTo>
                    <a:pt x="1963" y="799"/>
                  </a:lnTo>
                  <a:lnTo>
                    <a:pt x="1993" y="801"/>
                  </a:lnTo>
                  <a:lnTo>
                    <a:pt x="2024" y="804"/>
                  </a:lnTo>
                  <a:lnTo>
                    <a:pt x="2052" y="807"/>
                  </a:lnTo>
                  <a:lnTo>
                    <a:pt x="2081" y="812"/>
                  </a:lnTo>
                  <a:lnTo>
                    <a:pt x="2137" y="822"/>
                  </a:lnTo>
                  <a:lnTo>
                    <a:pt x="2191" y="834"/>
                  </a:lnTo>
                  <a:lnTo>
                    <a:pt x="2241" y="847"/>
                  </a:lnTo>
                  <a:lnTo>
                    <a:pt x="2290" y="862"/>
                  </a:lnTo>
                  <a:lnTo>
                    <a:pt x="2334" y="878"/>
                  </a:lnTo>
                  <a:lnTo>
                    <a:pt x="2376" y="894"/>
                  </a:lnTo>
                  <a:lnTo>
                    <a:pt x="2415" y="910"/>
                  </a:lnTo>
                  <a:lnTo>
                    <a:pt x="2449" y="926"/>
                  </a:lnTo>
                  <a:lnTo>
                    <a:pt x="2480" y="941"/>
                  </a:lnTo>
                  <a:lnTo>
                    <a:pt x="2531" y="967"/>
                  </a:lnTo>
                  <a:lnTo>
                    <a:pt x="2565" y="983"/>
                  </a:lnTo>
                  <a:lnTo>
                    <a:pt x="2565" y="983"/>
                  </a:lnTo>
                  <a:lnTo>
                    <a:pt x="2583" y="964"/>
                  </a:lnTo>
                  <a:lnTo>
                    <a:pt x="2599" y="944"/>
                  </a:lnTo>
                  <a:lnTo>
                    <a:pt x="2617" y="923"/>
                  </a:lnTo>
                  <a:lnTo>
                    <a:pt x="2631" y="901"/>
                  </a:lnTo>
                  <a:lnTo>
                    <a:pt x="2646" y="878"/>
                  </a:lnTo>
                  <a:lnTo>
                    <a:pt x="2661" y="855"/>
                  </a:lnTo>
                  <a:lnTo>
                    <a:pt x="2675" y="831"/>
                  </a:lnTo>
                  <a:lnTo>
                    <a:pt x="2689" y="806"/>
                  </a:lnTo>
                  <a:lnTo>
                    <a:pt x="2701" y="782"/>
                  </a:lnTo>
                  <a:lnTo>
                    <a:pt x="2713" y="756"/>
                  </a:lnTo>
                  <a:lnTo>
                    <a:pt x="2736" y="704"/>
                  </a:lnTo>
                  <a:lnTo>
                    <a:pt x="2755" y="650"/>
                  </a:lnTo>
                  <a:lnTo>
                    <a:pt x="2774" y="597"/>
                  </a:lnTo>
                  <a:lnTo>
                    <a:pt x="2789" y="543"/>
                  </a:lnTo>
                  <a:lnTo>
                    <a:pt x="2802" y="492"/>
                  </a:lnTo>
                  <a:lnTo>
                    <a:pt x="2814" y="441"/>
                  </a:lnTo>
                  <a:lnTo>
                    <a:pt x="2823" y="393"/>
                  </a:lnTo>
                  <a:lnTo>
                    <a:pt x="2830" y="347"/>
                  </a:lnTo>
                  <a:lnTo>
                    <a:pt x="2835" y="305"/>
                  </a:lnTo>
                  <a:lnTo>
                    <a:pt x="2838" y="267"/>
                  </a:lnTo>
                  <a:lnTo>
                    <a:pt x="2839" y="233"/>
                  </a:lnTo>
                  <a:lnTo>
                    <a:pt x="2839" y="233"/>
                  </a:lnTo>
                  <a:lnTo>
                    <a:pt x="2782" y="208"/>
                  </a:lnTo>
                  <a:lnTo>
                    <a:pt x="2703" y="175"/>
                  </a:lnTo>
                  <a:lnTo>
                    <a:pt x="2654" y="156"/>
                  </a:lnTo>
                  <a:lnTo>
                    <a:pt x="2602" y="136"/>
                  </a:lnTo>
                  <a:lnTo>
                    <a:pt x="2543" y="117"/>
                  </a:lnTo>
                  <a:lnTo>
                    <a:pt x="2481" y="97"/>
                  </a:lnTo>
                  <a:lnTo>
                    <a:pt x="2414" y="78"/>
                  </a:lnTo>
                  <a:lnTo>
                    <a:pt x="2341" y="59"/>
                  </a:lnTo>
                  <a:lnTo>
                    <a:pt x="2266" y="43"/>
                  </a:lnTo>
                  <a:lnTo>
                    <a:pt x="2227" y="35"/>
                  </a:lnTo>
                  <a:lnTo>
                    <a:pt x="2186" y="28"/>
                  </a:lnTo>
                  <a:lnTo>
                    <a:pt x="2145" y="23"/>
                  </a:lnTo>
                  <a:lnTo>
                    <a:pt x="2103" y="17"/>
                  </a:lnTo>
                  <a:lnTo>
                    <a:pt x="2059" y="11"/>
                  </a:lnTo>
                  <a:lnTo>
                    <a:pt x="2016" y="8"/>
                  </a:lnTo>
                  <a:lnTo>
                    <a:pt x="1971" y="4"/>
                  </a:lnTo>
                  <a:lnTo>
                    <a:pt x="1925" y="2"/>
                  </a:lnTo>
                  <a:lnTo>
                    <a:pt x="1878" y="0"/>
                  </a:lnTo>
                  <a:lnTo>
                    <a:pt x="1831" y="0"/>
                  </a:lnTo>
                  <a:lnTo>
                    <a:pt x="1831" y="0"/>
                  </a:lnTo>
                  <a:lnTo>
                    <a:pt x="1743" y="1"/>
                  </a:lnTo>
                  <a:lnTo>
                    <a:pt x="1656" y="4"/>
                  </a:lnTo>
                  <a:lnTo>
                    <a:pt x="1573" y="10"/>
                  </a:lnTo>
                  <a:lnTo>
                    <a:pt x="1491" y="19"/>
                  </a:lnTo>
                  <a:lnTo>
                    <a:pt x="1411" y="31"/>
                  </a:lnTo>
                  <a:lnTo>
                    <a:pt x="1372" y="36"/>
                  </a:lnTo>
                  <a:lnTo>
                    <a:pt x="1334" y="43"/>
                  </a:lnTo>
                  <a:lnTo>
                    <a:pt x="1295" y="51"/>
                  </a:lnTo>
                  <a:lnTo>
                    <a:pt x="1258" y="59"/>
                  </a:lnTo>
                  <a:lnTo>
                    <a:pt x="1222" y="69"/>
                  </a:lnTo>
                  <a:lnTo>
                    <a:pt x="1185" y="78"/>
                  </a:lnTo>
                  <a:lnTo>
                    <a:pt x="1185" y="78"/>
                  </a:lnTo>
                  <a:lnTo>
                    <a:pt x="1150" y="88"/>
                  </a:lnTo>
                  <a:lnTo>
                    <a:pt x="1114" y="99"/>
                  </a:lnTo>
                  <a:lnTo>
                    <a:pt x="1080" y="110"/>
                  </a:lnTo>
                  <a:lnTo>
                    <a:pt x="1046" y="122"/>
                  </a:lnTo>
                  <a:lnTo>
                    <a:pt x="1013" y="135"/>
                  </a:lnTo>
                  <a:lnTo>
                    <a:pt x="981" y="148"/>
                  </a:lnTo>
                  <a:lnTo>
                    <a:pt x="949" y="161"/>
                  </a:lnTo>
                  <a:lnTo>
                    <a:pt x="918" y="176"/>
                  </a:lnTo>
                  <a:lnTo>
                    <a:pt x="887" y="191"/>
                  </a:lnTo>
                  <a:lnTo>
                    <a:pt x="858" y="206"/>
                  </a:lnTo>
                  <a:lnTo>
                    <a:pt x="828" y="222"/>
                  </a:lnTo>
                  <a:lnTo>
                    <a:pt x="800" y="239"/>
                  </a:lnTo>
                  <a:lnTo>
                    <a:pt x="772" y="257"/>
                  </a:lnTo>
                  <a:lnTo>
                    <a:pt x="745" y="274"/>
                  </a:lnTo>
                  <a:lnTo>
                    <a:pt x="718" y="292"/>
                  </a:lnTo>
                  <a:lnTo>
                    <a:pt x="693" y="312"/>
                  </a:lnTo>
                  <a:lnTo>
                    <a:pt x="693" y="312"/>
                  </a:lnTo>
                  <a:lnTo>
                    <a:pt x="668" y="331"/>
                  </a:lnTo>
                  <a:lnTo>
                    <a:pt x="644" y="352"/>
                  </a:lnTo>
                  <a:lnTo>
                    <a:pt x="620" y="372"/>
                  </a:lnTo>
                  <a:lnTo>
                    <a:pt x="597" y="393"/>
                  </a:lnTo>
                  <a:lnTo>
                    <a:pt x="575" y="415"/>
                  </a:lnTo>
                  <a:lnTo>
                    <a:pt x="553" y="438"/>
                  </a:lnTo>
                  <a:lnTo>
                    <a:pt x="532" y="460"/>
                  </a:lnTo>
                  <a:lnTo>
                    <a:pt x="512" y="484"/>
                  </a:lnTo>
                  <a:lnTo>
                    <a:pt x="492" y="508"/>
                  </a:lnTo>
                  <a:lnTo>
                    <a:pt x="474" y="532"/>
                  </a:lnTo>
                  <a:lnTo>
                    <a:pt x="456" y="557"/>
                  </a:lnTo>
                  <a:lnTo>
                    <a:pt x="438" y="582"/>
                  </a:lnTo>
                  <a:lnTo>
                    <a:pt x="422" y="608"/>
                  </a:lnTo>
                  <a:lnTo>
                    <a:pt x="406" y="635"/>
                  </a:lnTo>
                  <a:lnTo>
                    <a:pt x="390" y="662"/>
                  </a:lnTo>
                  <a:lnTo>
                    <a:pt x="376" y="689"/>
                  </a:lnTo>
                  <a:lnTo>
                    <a:pt x="376" y="689"/>
                  </a:lnTo>
                  <a:lnTo>
                    <a:pt x="363" y="718"/>
                  </a:lnTo>
                  <a:lnTo>
                    <a:pt x="350" y="746"/>
                  </a:lnTo>
                  <a:lnTo>
                    <a:pt x="337" y="775"/>
                  </a:lnTo>
                  <a:lnTo>
                    <a:pt x="327" y="805"/>
                  </a:lnTo>
                  <a:lnTo>
                    <a:pt x="317" y="835"/>
                  </a:lnTo>
                  <a:lnTo>
                    <a:pt x="308" y="866"/>
                  </a:lnTo>
                  <a:lnTo>
                    <a:pt x="300" y="897"/>
                  </a:lnTo>
                  <a:lnTo>
                    <a:pt x="292" y="928"/>
                  </a:lnTo>
                  <a:lnTo>
                    <a:pt x="285" y="961"/>
                  </a:lnTo>
                  <a:lnTo>
                    <a:pt x="279" y="993"/>
                  </a:lnTo>
                  <a:lnTo>
                    <a:pt x="274" y="1026"/>
                  </a:lnTo>
                  <a:lnTo>
                    <a:pt x="271" y="1060"/>
                  </a:lnTo>
                  <a:lnTo>
                    <a:pt x="267" y="1094"/>
                  </a:lnTo>
                  <a:lnTo>
                    <a:pt x="265" y="1128"/>
                  </a:lnTo>
                  <a:lnTo>
                    <a:pt x="264" y="1164"/>
                  </a:lnTo>
                  <a:lnTo>
                    <a:pt x="263" y="1199"/>
                  </a:lnTo>
                  <a:lnTo>
                    <a:pt x="263" y="1199"/>
                  </a:lnTo>
                  <a:lnTo>
                    <a:pt x="264" y="1257"/>
                  </a:lnTo>
                  <a:lnTo>
                    <a:pt x="267" y="1313"/>
                  </a:lnTo>
                  <a:lnTo>
                    <a:pt x="273" y="1367"/>
                  </a:lnTo>
                  <a:lnTo>
                    <a:pt x="281" y="1419"/>
                  </a:lnTo>
                  <a:lnTo>
                    <a:pt x="292" y="1469"/>
                  </a:lnTo>
                  <a:lnTo>
                    <a:pt x="304" y="1517"/>
                  </a:lnTo>
                  <a:lnTo>
                    <a:pt x="319" y="1563"/>
                  </a:lnTo>
                  <a:lnTo>
                    <a:pt x="327" y="1585"/>
                  </a:lnTo>
                  <a:lnTo>
                    <a:pt x="335" y="1608"/>
                  </a:lnTo>
                  <a:lnTo>
                    <a:pt x="335" y="1608"/>
                  </a:lnTo>
                  <a:lnTo>
                    <a:pt x="355" y="1650"/>
                  </a:lnTo>
                  <a:lnTo>
                    <a:pt x="375" y="1692"/>
                  </a:lnTo>
                  <a:lnTo>
                    <a:pt x="398" y="1732"/>
                  </a:lnTo>
                  <a:lnTo>
                    <a:pt x="422" y="1771"/>
                  </a:lnTo>
                  <a:lnTo>
                    <a:pt x="449" y="1809"/>
                  </a:lnTo>
                  <a:lnTo>
                    <a:pt x="477" y="1845"/>
                  </a:lnTo>
                  <a:lnTo>
                    <a:pt x="507" y="1881"/>
                  </a:lnTo>
                  <a:lnTo>
                    <a:pt x="539" y="1914"/>
                  </a:lnTo>
                  <a:lnTo>
                    <a:pt x="539" y="1914"/>
                  </a:lnTo>
                  <a:lnTo>
                    <a:pt x="573" y="1947"/>
                  </a:lnTo>
                  <a:lnTo>
                    <a:pt x="608" y="1978"/>
                  </a:lnTo>
                  <a:lnTo>
                    <a:pt x="646" y="2009"/>
                  </a:lnTo>
                  <a:lnTo>
                    <a:pt x="684" y="2038"/>
                  </a:lnTo>
                  <a:lnTo>
                    <a:pt x="725" y="2067"/>
                  </a:lnTo>
                  <a:lnTo>
                    <a:pt x="766" y="2094"/>
                  </a:lnTo>
                  <a:lnTo>
                    <a:pt x="810" y="2120"/>
                  </a:lnTo>
                  <a:lnTo>
                    <a:pt x="856" y="2145"/>
                  </a:lnTo>
                  <a:lnTo>
                    <a:pt x="856" y="2145"/>
                  </a:lnTo>
                  <a:lnTo>
                    <a:pt x="903" y="2169"/>
                  </a:lnTo>
                  <a:lnTo>
                    <a:pt x="951" y="2192"/>
                  </a:lnTo>
                  <a:lnTo>
                    <a:pt x="1000" y="2215"/>
                  </a:lnTo>
                  <a:lnTo>
                    <a:pt x="1051" y="2236"/>
                  </a:lnTo>
                  <a:lnTo>
                    <a:pt x="1104" y="2257"/>
                  </a:lnTo>
                  <a:lnTo>
                    <a:pt x="1156" y="2276"/>
                  </a:lnTo>
                  <a:lnTo>
                    <a:pt x="1210" y="2295"/>
                  </a:lnTo>
                  <a:lnTo>
                    <a:pt x="1267" y="2313"/>
                  </a:lnTo>
                  <a:lnTo>
                    <a:pt x="1617" y="2428"/>
                  </a:lnTo>
                  <a:lnTo>
                    <a:pt x="1617" y="2428"/>
                  </a:lnTo>
                  <a:lnTo>
                    <a:pt x="1699" y="2455"/>
                  </a:lnTo>
                  <a:lnTo>
                    <a:pt x="1778" y="2484"/>
                  </a:lnTo>
                  <a:lnTo>
                    <a:pt x="1778" y="2484"/>
                  </a:lnTo>
                  <a:lnTo>
                    <a:pt x="1816" y="2500"/>
                  </a:lnTo>
                  <a:lnTo>
                    <a:pt x="1853" y="2517"/>
                  </a:lnTo>
                  <a:lnTo>
                    <a:pt x="1886" y="2537"/>
                  </a:lnTo>
                  <a:lnTo>
                    <a:pt x="1919" y="2558"/>
                  </a:lnTo>
                  <a:lnTo>
                    <a:pt x="1919" y="2558"/>
                  </a:lnTo>
                  <a:lnTo>
                    <a:pt x="1934" y="2569"/>
                  </a:lnTo>
                  <a:lnTo>
                    <a:pt x="1949" y="2580"/>
                  </a:lnTo>
                  <a:lnTo>
                    <a:pt x="1963" y="2593"/>
                  </a:lnTo>
                  <a:lnTo>
                    <a:pt x="1975" y="2606"/>
                  </a:lnTo>
                  <a:lnTo>
                    <a:pt x="1987" y="2619"/>
                  </a:lnTo>
                  <a:lnTo>
                    <a:pt x="1998" y="2633"/>
                  </a:lnTo>
                  <a:lnTo>
                    <a:pt x="2010" y="2648"/>
                  </a:lnTo>
                  <a:lnTo>
                    <a:pt x="2019" y="2664"/>
                  </a:lnTo>
                  <a:lnTo>
                    <a:pt x="2019" y="2664"/>
                  </a:lnTo>
                  <a:lnTo>
                    <a:pt x="2028" y="2680"/>
                  </a:lnTo>
                  <a:lnTo>
                    <a:pt x="2035" y="2696"/>
                  </a:lnTo>
                  <a:lnTo>
                    <a:pt x="2042" y="2715"/>
                  </a:lnTo>
                  <a:lnTo>
                    <a:pt x="2048" y="2732"/>
                  </a:lnTo>
                  <a:lnTo>
                    <a:pt x="2051" y="2751"/>
                  </a:lnTo>
                  <a:lnTo>
                    <a:pt x="2055" y="2771"/>
                  </a:lnTo>
                  <a:lnTo>
                    <a:pt x="2056" y="2791"/>
                  </a:lnTo>
                  <a:lnTo>
                    <a:pt x="2057" y="2813"/>
                  </a:lnTo>
                  <a:lnTo>
                    <a:pt x="2057" y="2813"/>
                  </a:lnTo>
                  <a:lnTo>
                    <a:pt x="2056" y="2839"/>
                  </a:lnTo>
                  <a:lnTo>
                    <a:pt x="2055" y="2863"/>
                  </a:lnTo>
                  <a:lnTo>
                    <a:pt x="2051" y="2887"/>
                  </a:lnTo>
                  <a:lnTo>
                    <a:pt x="2045" y="2908"/>
                  </a:lnTo>
                  <a:lnTo>
                    <a:pt x="2040" y="2930"/>
                  </a:lnTo>
                  <a:lnTo>
                    <a:pt x="2032" y="2951"/>
                  </a:lnTo>
                  <a:lnTo>
                    <a:pt x="2022" y="2970"/>
                  </a:lnTo>
                  <a:lnTo>
                    <a:pt x="2012" y="2989"/>
                  </a:lnTo>
                  <a:lnTo>
                    <a:pt x="2001" y="3007"/>
                  </a:lnTo>
                  <a:lnTo>
                    <a:pt x="1987" y="3023"/>
                  </a:lnTo>
                  <a:lnTo>
                    <a:pt x="1972" y="3039"/>
                  </a:lnTo>
                  <a:lnTo>
                    <a:pt x="1956" y="3054"/>
                  </a:lnTo>
                  <a:lnTo>
                    <a:pt x="1939" y="3068"/>
                  </a:lnTo>
                  <a:lnTo>
                    <a:pt x="1920" y="3081"/>
                  </a:lnTo>
                  <a:lnTo>
                    <a:pt x="1900" y="3092"/>
                  </a:lnTo>
                  <a:lnTo>
                    <a:pt x="1878" y="3103"/>
                  </a:lnTo>
                  <a:lnTo>
                    <a:pt x="1878" y="3103"/>
                  </a:lnTo>
                  <a:lnTo>
                    <a:pt x="1855" y="3114"/>
                  </a:lnTo>
                  <a:lnTo>
                    <a:pt x="1831" y="3123"/>
                  </a:lnTo>
                  <a:lnTo>
                    <a:pt x="1806" y="3132"/>
                  </a:lnTo>
                  <a:lnTo>
                    <a:pt x="1780" y="3140"/>
                  </a:lnTo>
                  <a:lnTo>
                    <a:pt x="1753" y="3148"/>
                  </a:lnTo>
                  <a:lnTo>
                    <a:pt x="1724" y="3155"/>
                  </a:lnTo>
                  <a:lnTo>
                    <a:pt x="1694" y="3161"/>
                  </a:lnTo>
                  <a:lnTo>
                    <a:pt x="1665" y="3167"/>
                  </a:lnTo>
                  <a:lnTo>
                    <a:pt x="1632" y="3172"/>
                  </a:lnTo>
                  <a:lnTo>
                    <a:pt x="1599" y="3176"/>
                  </a:lnTo>
                  <a:lnTo>
                    <a:pt x="1566" y="3179"/>
                  </a:lnTo>
                  <a:lnTo>
                    <a:pt x="1530" y="3183"/>
                  </a:lnTo>
                  <a:lnTo>
                    <a:pt x="1495" y="3185"/>
                  </a:lnTo>
                  <a:lnTo>
                    <a:pt x="1457" y="3186"/>
                  </a:lnTo>
                  <a:lnTo>
                    <a:pt x="1379" y="3188"/>
                  </a:lnTo>
                  <a:lnTo>
                    <a:pt x="1379" y="3188"/>
                  </a:lnTo>
                  <a:lnTo>
                    <a:pt x="1327" y="3187"/>
                  </a:lnTo>
                  <a:lnTo>
                    <a:pt x="1273" y="3185"/>
                  </a:lnTo>
                  <a:lnTo>
                    <a:pt x="1219" y="3180"/>
                  </a:lnTo>
                  <a:lnTo>
                    <a:pt x="1163" y="3175"/>
                  </a:lnTo>
                  <a:lnTo>
                    <a:pt x="1107" y="3168"/>
                  </a:lnTo>
                  <a:lnTo>
                    <a:pt x="1050" y="3160"/>
                  </a:lnTo>
                  <a:lnTo>
                    <a:pt x="990" y="3148"/>
                  </a:lnTo>
                  <a:lnTo>
                    <a:pt x="930" y="3137"/>
                  </a:lnTo>
                  <a:lnTo>
                    <a:pt x="870" y="3123"/>
                  </a:lnTo>
                  <a:lnTo>
                    <a:pt x="807" y="3108"/>
                  </a:lnTo>
                  <a:lnTo>
                    <a:pt x="743" y="3091"/>
                  </a:lnTo>
                  <a:lnTo>
                    <a:pt x="679" y="3073"/>
                  </a:lnTo>
                  <a:lnTo>
                    <a:pt x="614" y="3053"/>
                  </a:lnTo>
                  <a:lnTo>
                    <a:pt x="547" y="3031"/>
                  </a:lnTo>
                  <a:lnTo>
                    <a:pt x="480" y="3008"/>
                  </a:lnTo>
                  <a:lnTo>
                    <a:pt x="410" y="2983"/>
                  </a:lnTo>
                  <a:lnTo>
                    <a:pt x="410" y="2983"/>
                  </a:lnTo>
                  <a:lnTo>
                    <a:pt x="394" y="3036"/>
                  </a:lnTo>
                  <a:lnTo>
                    <a:pt x="376" y="3087"/>
                  </a:lnTo>
                  <a:lnTo>
                    <a:pt x="357" y="3139"/>
                  </a:lnTo>
                  <a:lnTo>
                    <a:pt x="337" y="3190"/>
                  </a:lnTo>
                  <a:lnTo>
                    <a:pt x="317" y="3239"/>
                  </a:lnTo>
                  <a:lnTo>
                    <a:pt x="295" y="3288"/>
                  </a:lnTo>
                  <a:lnTo>
                    <a:pt x="272" y="3336"/>
                  </a:lnTo>
                  <a:lnTo>
                    <a:pt x="248" y="3383"/>
                  </a:lnTo>
                  <a:lnTo>
                    <a:pt x="223" y="3429"/>
                  </a:lnTo>
                  <a:lnTo>
                    <a:pt x="196" y="3475"/>
                  </a:lnTo>
                  <a:lnTo>
                    <a:pt x="169" y="3520"/>
                  </a:lnTo>
                  <a:lnTo>
                    <a:pt x="141" y="3565"/>
                  </a:lnTo>
                  <a:lnTo>
                    <a:pt x="111" y="3608"/>
                  </a:lnTo>
                  <a:lnTo>
                    <a:pt x="82" y="3651"/>
                  </a:lnTo>
                  <a:lnTo>
                    <a:pt x="50" y="3692"/>
                  </a:lnTo>
                  <a:lnTo>
                    <a:pt x="17" y="3733"/>
                  </a:lnTo>
                  <a:lnTo>
                    <a:pt x="0" y="3754"/>
                  </a:lnTo>
                  <a:lnTo>
                    <a:pt x="138" y="3812"/>
                  </a:lnTo>
                  <a:lnTo>
                    <a:pt x="138" y="3812"/>
                  </a:lnTo>
                  <a:lnTo>
                    <a:pt x="224" y="3840"/>
                  </a:lnTo>
                  <a:lnTo>
                    <a:pt x="308" y="3866"/>
                  </a:lnTo>
                  <a:lnTo>
                    <a:pt x="390" y="3889"/>
                  </a:lnTo>
                  <a:lnTo>
                    <a:pt x="472" y="3912"/>
                  </a:lnTo>
                  <a:lnTo>
                    <a:pt x="551" y="3932"/>
                  </a:lnTo>
                  <a:lnTo>
                    <a:pt x="629" y="3950"/>
                  </a:lnTo>
                  <a:lnTo>
                    <a:pt x="706" y="3966"/>
                  </a:lnTo>
                  <a:lnTo>
                    <a:pt x="781" y="3981"/>
                  </a:lnTo>
                  <a:lnTo>
                    <a:pt x="781" y="3981"/>
                  </a:lnTo>
                  <a:lnTo>
                    <a:pt x="857" y="3994"/>
                  </a:lnTo>
                  <a:lnTo>
                    <a:pt x="935" y="4005"/>
                  </a:lnTo>
                  <a:lnTo>
                    <a:pt x="1016" y="4014"/>
                  </a:lnTo>
                  <a:lnTo>
                    <a:pt x="1101" y="4022"/>
                  </a:lnTo>
                  <a:lnTo>
                    <a:pt x="1189" y="4028"/>
                  </a:lnTo>
                  <a:lnTo>
                    <a:pt x="1279" y="4031"/>
                  </a:lnTo>
                  <a:lnTo>
                    <a:pt x="1372" y="4035"/>
                  </a:lnTo>
                  <a:lnTo>
                    <a:pt x="1467" y="4035"/>
                  </a:lnTo>
                  <a:lnTo>
                    <a:pt x="1467" y="4035"/>
                  </a:lnTo>
                  <a:lnTo>
                    <a:pt x="1520" y="4035"/>
                  </a:lnTo>
                  <a:lnTo>
                    <a:pt x="1573" y="4034"/>
                  </a:lnTo>
                  <a:lnTo>
                    <a:pt x="1623" y="4033"/>
                  </a:lnTo>
                  <a:lnTo>
                    <a:pt x="1675" y="4029"/>
                  </a:lnTo>
                  <a:lnTo>
                    <a:pt x="1724" y="4027"/>
                  </a:lnTo>
                  <a:lnTo>
                    <a:pt x="1773" y="4022"/>
                  </a:lnTo>
                  <a:lnTo>
                    <a:pt x="1822" y="4018"/>
                  </a:lnTo>
                  <a:lnTo>
                    <a:pt x="1870" y="4013"/>
                  </a:lnTo>
                  <a:lnTo>
                    <a:pt x="1916" y="4007"/>
                  </a:lnTo>
                  <a:lnTo>
                    <a:pt x="1963" y="4000"/>
                  </a:lnTo>
                  <a:lnTo>
                    <a:pt x="2007" y="3992"/>
                  </a:lnTo>
                  <a:lnTo>
                    <a:pt x="2052" y="3984"/>
                  </a:lnTo>
                  <a:lnTo>
                    <a:pt x="2096" y="3976"/>
                  </a:lnTo>
                  <a:lnTo>
                    <a:pt x="2139" y="3967"/>
                  </a:lnTo>
                  <a:lnTo>
                    <a:pt x="2182" y="3957"/>
                  </a:lnTo>
                  <a:lnTo>
                    <a:pt x="2223" y="3945"/>
                  </a:lnTo>
                  <a:lnTo>
                    <a:pt x="2223" y="3945"/>
                  </a:lnTo>
                  <a:lnTo>
                    <a:pt x="2263" y="3934"/>
                  </a:lnTo>
                  <a:lnTo>
                    <a:pt x="2303" y="3922"/>
                  </a:lnTo>
                  <a:lnTo>
                    <a:pt x="2342" y="3910"/>
                  </a:lnTo>
                  <a:lnTo>
                    <a:pt x="2381" y="3896"/>
                  </a:lnTo>
                  <a:lnTo>
                    <a:pt x="2418" y="3882"/>
                  </a:lnTo>
                  <a:lnTo>
                    <a:pt x="2455" y="3867"/>
                  </a:lnTo>
                  <a:lnTo>
                    <a:pt x="2492" y="3852"/>
                  </a:lnTo>
                  <a:lnTo>
                    <a:pt x="2526" y="3838"/>
                  </a:lnTo>
                  <a:lnTo>
                    <a:pt x="2560" y="3820"/>
                  </a:lnTo>
                  <a:lnTo>
                    <a:pt x="2594" y="3804"/>
                  </a:lnTo>
                  <a:lnTo>
                    <a:pt x="2627" y="3786"/>
                  </a:lnTo>
                  <a:lnTo>
                    <a:pt x="2658" y="3769"/>
                  </a:lnTo>
                  <a:lnTo>
                    <a:pt x="2690" y="3750"/>
                  </a:lnTo>
                  <a:lnTo>
                    <a:pt x="2720" y="3731"/>
                  </a:lnTo>
                  <a:lnTo>
                    <a:pt x="2750" y="3710"/>
                  </a:lnTo>
                  <a:lnTo>
                    <a:pt x="2777" y="3691"/>
                  </a:lnTo>
                  <a:lnTo>
                    <a:pt x="2777" y="3691"/>
                  </a:lnTo>
                  <a:lnTo>
                    <a:pt x="2806" y="3669"/>
                  </a:lnTo>
                  <a:lnTo>
                    <a:pt x="2832" y="3648"/>
                  </a:lnTo>
                  <a:lnTo>
                    <a:pt x="2859" y="3627"/>
                  </a:lnTo>
                  <a:lnTo>
                    <a:pt x="2884" y="3604"/>
                  </a:lnTo>
                  <a:lnTo>
                    <a:pt x="2908" y="3581"/>
                  </a:lnTo>
                  <a:lnTo>
                    <a:pt x="2932" y="3557"/>
                  </a:lnTo>
                  <a:lnTo>
                    <a:pt x="2954" y="3532"/>
                  </a:lnTo>
                  <a:lnTo>
                    <a:pt x="2976" y="3508"/>
                  </a:lnTo>
                  <a:lnTo>
                    <a:pt x="2997" y="3483"/>
                  </a:lnTo>
                  <a:lnTo>
                    <a:pt x="3017" y="3458"/>
                  </a:lnTo>
                  <a:lnTo>
                    <a:pt x="3036" y="3432"/>
                  </a:lnTo>
                  <a:lnTo>
                    <a:pt x="3055" y="3405"/>
                  </a:lnTo>
                  <a:lnTo>
                    <a:pt x="3072" y="3378"/>
                  </a:lnTo>
                  <a:lnTo>
                    <a:pt x="3089" y="3350"/>
                  </a:lnTo>
                  <a:lnTo>
                    <a:pt x="3104" y="3323"/>
                  </a:lnTo>
                  <a:lnTo>
                    <a:pt x="3119" y="3294"/>
                  </a:lnTo>
                  <a:lnTo>
                    <a:pt x="3119" y="3294"/>
                  </a:lnTo>
                  <a:lnTo>
                    <a:pt x="3134" y="3265"/>
                  </a:lnTo>
                  <a:lnTo>
                    <a:pt x="3146" y="3235"/>
                  </a:lnTo>
                  <a:lnTo>
                    <a:pt x="3159" y="3206"/>
                  </a:lnTo>
                  <a:lnTo>
                    <a:pt x="3171" y="3175"/>
                  </a:lnTo>
                  <a:lnTo>
                    <a:pt x="3181" y="3144"/>
                  </a:lnTo>
                  <a:lnTo>
                    <a:pt x="3190" y="3113"/>
                  </a:lnTo>
                  <a:lnTo>
                    <a:pt x="3199" y="3081"/>
                  </a:lnTo>
                  <a:lnTo>
                    <a:pt x="3206" y="3048"/>
                  </a:lnTo>
                  <a:lnTo>
                    <a:pt x="3213" y="3016"/>
                  </a:lnTo>
                  <a:lnTo>
                    <a:pt x="3219" y="2983"/>
                  </a:lnTo>
                  <a:lnTo>
                    <a:pt x="3224" y="2950"/>
                  </a:lnTo>
                  <a:lnTo>
                    <a:pt x="3228" y="2915"/>
                  </a:lnTo>
                  <a:lnTo>
                    <a:pt x="3231" y="2881"/>
                  </a:lnTo>
                  <a:lnTo>
                    <a:pt x="3234" y="2847"/>
                  </a:lnTo>
                  <a:lnTo>
                    <a:pt x="3235" y="2811"/>
                  </a:lnTo>
                  <a:lnTo>
                    <a:pt x="3235" y="2775"/>
                  </a:lnTo>
                  <a:lnTo>
                    <a:pt x="3235" y="2775"/>
                  </a:lnTo>
                  <a:lnTo>
                    <a:pt x="3234" y="2710"/>
                  </a:lnTo>
                  <a:lnTo>
                    <a:pt x="3230" y="2647"/>
                  </a:lnTo>
                  <a:lnTo>
                    <a:pt x="3228" y="2616"/>
                  </a:lnTo>
                  <a:lnTo>
                    <a:pt x="3224" y="2586"/>
                  </a:lnTo>
                  <a:lnTo>
                    <a:pt x="3220" y="2558"/>
                  </a:lnTo>
                  <a:lnTo>
                    <a:pt x="3215" y="2529"/>
                  </a:lnTo>
                  <a:lnTo>
                    <a:pt x="3210" y="2500"/>
                  </a:lnTo>
                  <a:lnTo>
                    <a:pt x="3204" y="2473"/>
                  </a:lnTo>
                  <a:lnTo>
                    <a:pt x="3197" y="2446"/>
                  </a:lnTo>
                  <a:lnTo>
                    <a:pt x="3190" y="2420"/>
                  </a:lnTo>
                  <a:lnTo>
                    <a:pt x="3182" y="2395"/>
                  </a:lnTo>
                  <a:lnTo>
                    <a:pt x="3173" y="2369"/>
                  </a:lnTo>
                  <a:lnTo>
                    <a:pt x="3164" y="2345"/>
                  </a:lnTo>
                  <a:lnTo>
                    <a:pt x="3153" y="2321"/>
                  </a:lnTo>
                  <a:lnTo>
                    <a:pt x="3153" y="2321"/>
                  </a:lnTo>
                  <a:lnTo>
                    <a:pt x="3133" y="2275"/>
                  </a:lnTo>
                  <a:lnTo>
                    <a:pt x="3109" y="2232"/>
                  </a:lnTo>
                  <a:lnTo>
                    <a:pt x="3083" y="2188"/>
                  </a:lnTo>
                  <a:lnTo>
                    <a:pt x="3055" y="2148"/>
                  </a:lnTo>
                  <a:lnTo>
                    <a:pt x="3025" y="2109"/>
                  </a:lnTo>
                  <a:lnTo>
                    <a:pt x="2993" y="2071"/>
                  </a:lnTo>
                  <a:lnTo>
                    <a:pt x="2958" y="2036"/>
                  </a:lnTo>
                  <a:lnTo>
                    <a:pt x="2922" y="2001"/>
                  </a:lnTo>
                  <a:lnTo>
                    <a:pt x="2922" y="200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cxnSp>
        <p:nvCxnSpPr>
          <p:cNvPr id="80" name="Łącznik prosty 79"/>
          <p:cNvCxnSpPr/>
          <p:nvPr userDrawn="1"/>
        </p:nvCxnSpPr>
        <p:spPr>
          <a:xfrm>
            <a:off x="1691680" y="5445224"/>
            <a:ext cx="0" cy="936104"/>
          </a:xfrm>
          <a:prstGeom prst="line">
            <a:avLst/>
          </a:prstGeom>
        </p:spPr>
        <p:style>
          <a:lnRef idx="1">
            <a:schemeClr val="accent1"/>
          </a:lnRef>
          <a:fillRef idx="0">
            <a:schemeClr val="accent1"/>
          </a:fillRef>
          <a:effectRef idx="0">
            <a:schemeClr val="accent1"/>
          </a:effectRef>
          <a:fontRef idx="minor">
            <a:schemeClr val="tx1"/>
          </a:fontRef>
        </p:style>
      </p:cxnSp>
      <p:pic>
        <p:nvPicPr>
          <p:cNvPr id="1125" name="Obraz 112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65766"/>
          </a:xfrm>
          <a:prstGeom prst="rect">
            <a:avLst/>
          </a:prstGeom>
        </p:spPr>
      </p:pic>
      <p:sp>
        <p:nvSpPr>
          <p:cNvPr id="1126" name="AutoShape 3"/>
          <p:cNvSpPr>
            <a:spLocks noChangeAspect="1" noChangeArrowheads="1" noTextEdit="1"/>
          </p:cNvSpPr>
          <p:nvPr userDrawn="1"/>
        </p:nvSpPr>
        <p:spPr bwMode="auto">
          <a:xfrm>
            <a:off x="30163" y="44450"/>
            <a:ext cx="8677275" cy="50244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1127" name="Grupa 1126"/>
          <p:cNvGrpSpPr/>
          <p:nvPr userDrawn="1"/>
        </p:nvGrpSpPr>
        <p:grpSpPr>
          <a:xfrm>
            <a:off x="30163" y="49214"/>
            <a:ext cx="8358261" cy="4997950"/>
            <a:chOff x="30163" y="49213"/>
            <a:chExt cx="8426451" cy="5038725"/>
          </a:xfrm>
        </p:grpSpPr>
        <p:grpSp>
          <p:nvGrpSpPr>
            <p:cNvPr id="1128" name="Group 205"/>
            <p:cNvGrpSpPr>
              <a:grpSpLocks/>
            </p:cNvGrpSpPr>
            <p:nvPr/>
          </p:nvGrpSpPr>
          <p:grpSpPr bwMode="auto">
            <a:xfrm>
              <a:off x="63501" y="61913"/>
              <a:ext cx="8393113" cy="5026025"/>
              <a:chOff x="40" y="39"/>
              <a:chExt cx="5287" cy="3166"/>
            </a:xfrm>
          </p:grpSpPr>
          <p:sp>
            <p:nvSpPr>
              <p:cNvPr id="1429" name="Freeform 5"/>
              <p:cNvSpPr>
                <a:spLocks/>
              </p:cNvSpPr>
              <p:nvPr/>
            </p:nvSpPr>
            <p:spPr bwMode="auto">
              <a:xfrm>
                <a:off x="1853" y="2228"/>
                <a:ext cx="37" cy="38"/>
              </a:xfrm>
              <a:custGeom>
                <a:avLst/>
                <a:gdLst>
                  <a:gd name="T0" fmla="*/ 18 w 37"/>
                  <a:gd name="T1" fmla="*/ 38 h 38"/>
                  <a:gd name="T2" fmla="*/ 18 w 37"/>
                  <a:gd name="T3" fmla="*/ 38 h 38"/>
                  <a:gd name="T4" fmla="*/ 14 w 37"/>
                  <a:gd name="T5" fmla="*/ 38 h 38"/>
                  <a:gd name="T6" fmla="*/ 11 w 37"/>
                  <a:gd name="T7" fmla="*/ 37 h 38"/>
                  <a:gd name="T8" fmla="*/ 8 w 37"/>
                  <a:gd name="T9" fmla="*/ 35 h 38"/>
                  <a:gd name="T10" fmla="*/ 5 w 37"/>
                  <a:gd name="T11" fmla="*/ 33 h 38"/>
                  <a:gd name="T12" fmla="*/ 3 w 37"/>
                  <a:gd name="T13" fmla="*/ 30 h 38"/>
                  <a:gd name="T14" fmla="*/ 1 w 37"/>
                  <a:gd name="T15" fmla="*/ 27 h 38"/>
                  <a:gd name="T16" fmla="*/ 0 w 37"/>
                  <a:gd name="T17" fmla="*/ 23 h 38"/>
                  <a:gd name="T18" fmla="*/ 0 w 37"/>
                  <a:gd name="T19" fmla="*/ 19 h 38"/>
                  <a:gd name="T20" fmla="*/ 0 w 37"/>
                  <a:gd name="T21" fmla="*/ 19 h 38"/>
                  <a:gd name="T22" fmla="*/ 0 w 37"/>
                  <a:gd name="T23" fmla="*/ 15 h 38"/>
                  <a:gd name="T24" fmla="*/ 1 w 37"/>
                  <a:gd name="T25" fmla="*/ 11 h 38"/>
                  <a:gd name="T26" fmla="*/ 3 w 37"/>
                  <a:gd name="T27" fmla="*/ 8 h 38"/>
                  <a:gd name="T28" fmla="*/ 5 w 37"/>
                  <a:gd name="T29" fmla="*/ 6 h 38"/>
                  <a:gd name="T30" fmla="*/ 8 w 37"/>
                  <a:gd name="T31" fmla="*/ 3 h 38"/>
                  <a:gd name="T32" fmla="*/ 11 w 37"/>
                  <a:gd name="T33" fmla="*/ 2 h 38"/>
                  <a:gd name="T34" fmla="*/ 14 w 37"/>
                  <a:gd name="T35" fmla="*/ 1 h 38"/>
                  <a:gd name="T36" fmla="*/ 18 w 37"/>
                  <a:gd name="T37" fmla="*/ 0 h 38"/>
                  <a:gd name="T38" fmla="*/ 18 w 37"/>
                  <a:gd name="T39" fmla="*/ 0 h 38"/>
                  <a:gd name="T40" fmla="*/ 22 w 37"/>
                  <a:gd name="T41" fmla="*/ 1 h 38"/>
                  <a:gd name="T42" fmla="*/ 26 w 37"/>
                  <a:gd name="T43" fmla="*/ 2 h 38"/>
                  <a:gd name="T44" fmla="*/ 29 w 37"/>
                  <a:gd name="T45" fmla="*/ 3 h 38"/>
                  <a:gd name="T46" fmla="*/ 32 w 37"/>
                  <a:gd name="T47" fmla="*/ 6 h 38"/>
                  <a:gd name="T48" fmla="*/ 34 w 37"/>
                  <a:gd name="T49" fmla="*/ 8 h 38"/>
                  <a:gd name="T50" fmla="*/ 36 w 37"/>
                  <a:gd name="T51" fmla="*/ 11 h 38"/>
                  <a:gd name="T52" fmla="*/ 37 w 37"/>
                  <a:gd name="T53" fmla="*/ 15 h 38"/>
                  <a:gd name="T54" fmla="*/ 37 w 37"/>
                  <a:gd name="T55" fmla="*/ 19 h 38"/>
                  <a:gd name="T56" fmla="*/ 37 w 37"/>
                  <a:gd name="T57" fmla="*/ 19 h 38"/>
                  <a:gd name="T58" fmla="*/ 37 w 37"/>
                  <a:gd name="T59" fmla="*/ 23 h 38"/>
                  <a:gd name="T60" fmla="*/ 36 w 37"/>
                  <a:gd name="T61" fmla="*/ 27 h 38"/>
                  <a:gd name="T62" fmla="*/ 34 w 37"/>
                  <a:gd name="T63" fmla="*/ 30 h 38"/>
                  <a:gd name="T64" fmla="*/ 32 w 37"/>
                  <a:gd name="T65" fmla="*/ 33 h 38"/>
                  <a:gd name="T66" fmla="*/ 29 w 37"/>
                  <a:gd name="T67" fmla="*/ 35 h 38"/>
                  <a:gd name="T68" fmla="*/ 26 w 37"/>
                  <a:gd name="T69" fmla="*/ 37 h 38"/>
                  <a:gd name="T70" fmla="*/ 22 w 37"/>
                  <a:gd name="T71" fmla="*/ 38 h 38"/>
                  <a:gd name="T72" fmla="*/ 18 w 37"/>
                  <a:gd name="T73" fmla="*/ 38 h 38"/>
                  <a:gd name="T74" fmla="*/ 18 w 37"/>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8">
                    <a:moveTo>
                      <a:pt x="18" y="38"/>
                    </a:moveTo>
                    <a:lnTo>
                      <a:pt x="18" y="38"/>
                    </a:lnTo>
                    <a:lnTo>
                      <a:pt x="14" y="38"/>
                    </a:lnTo>
                    <a:lnTo>
                      <a:pt x="11" y="37"/>
                    </a:lnTo>
                    <a:lnTo>
                      <a:pt x="8" y="35"/>
                    </a:lnTo>
                    <a:lnTo>
                      <a:pt x="5" y="33"/>
                    </a:lnTo>
                    <a:lnTo>
                      <a:pt x="3" y="30"/>
                    </a:lnTo>
                    <a:lnTo>
                      <a:pt x="1" y="27"/>
                    </a:lnTo>
                    <a:lnTo>
                      <a:pt x="0" y="23"/>
                    </a:lnTo>
                    <a:lnTo>
                      <a:pt x="0" y="19"/>
                    </a:lnTo>
                    <a:lnTo>
                      <a:pt x="0" y="19"/>
                    </a:lnTo>
                    <a:lnTo>
                      <a:pt x="0" y="15"/>
                    </a:lnTo>
                    <a:lnTo>
                      <a:pt x="1" y="11"/>
                    </a:lnTo>
                    <a:lnTo>
                      <a:pt x="3" y="8"/>
                    </a:lnTo>
                    <a:lnTo>
                      <a:pt x="5" y="6"/>
                    </a:lnTo>
                    <a:lnTo>
                      <a:pt x="8" y="3"/>
                    </a:lnTo>
                    <a:lnTo>
                      <a:pt x="11" y="2"/>
                    </a:lnTo>
                    <a:lnTo>
                      <a:pt x="14" y="1"/>
                    </a:lnTo>
                    <a:lnTo>
                      <a:pt x="18" y="0"/>
                    </a:lnTo>
                    <a:lnTo>
                      <a:pt x="18" y="0"/>
                    </a:lnTo>
                    <a:lnTo>
                      <a:pt x="22" y="1"/>
                    </a:lnTo>
                    <a:lnTo>
                      <a:pt x="26" y="2"/>
                    </a:lnTo>
                    <a:lnTo>
                      <a:pt x="29" y="3"/>
                    </a:lnTo>
                    <a:lnTo>
                      <a:pt x="32" y="6"/>
                    </a:lnTo>
                    <a:lnTo>
                      <a:pt x="34" y="8"/>
                    </a:lnTo>
                    <a:lnTo>
                      <a:pt x="36" y="11"/>
                    </a:lnTo>
                    <a:lnTo>
                      <a:pt x="37" y="15"/>
                    </a:lnTo>
                    <a:lnTo>
                      <a:pt x="37" y="19"/>
                    </a:lnTo>
                    <a:lnTo>
                      <a:pt x="37" y="19"/>
                    </a:lnTo>
                    <a:lnTo>
                      <a:pt x="37" y="23"/>
                    </a:lnTo>
                    <a:lnTo>
                      <a:pt x="36" y="27"/>
                    </a:lnTo>
                    <a:lnTo>
                      <a:pt x="34" y="30"/>
                    </a:lnTo>
                    <a:lnTo>
                      <a:pt x="32" y="33"/>
                    </a:lnTo>
                    <a:lnTo>
                      <a:pt x="29" y="35"/>
                    </a:lnTo>
                    <a:lnTo>
                      <a:pt x="26" y="37"/>
                    </a:lnTo>
                    <a:lnTo>
                      <a:pt x="22" y="38"/>
                    </a:lnTo>
                    <a:lnTo>
                      <a:pt x="18" y="38"/>
                    </a:lnTo>
                    <a:lnTo>
                      <a:pt x="18"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0" name="Freeform 6"/>
              <p:cNvSpPr>
                <a:spLocks/>
              </p:cNvSpPr>
              <p:nvPr/>
            </p:nvSpPr>
            <p:spPr bwMode="auto">
              <a:xfrm>
                <a:off x="1855" y="2270"/>
                <a:ext cx="41" cy="97"/>
              </a:xfrm>
              <a:custGeom>
                <a:avLst/>
                <a:gdLst>
                  <a:gd name="T0" fmla="*/ 0 w 41"/>
                  <a:gd name="T1" fmla="*/ 63 h 97"/>
                  <a:gd name="T2" fmla="*/ 0 w 41"/>
                  <a:gd name="T3" fmla="*/ 63 h 97"/>
                  <a:gd name="T4" fmla="*/ 2 w 41"/>
                  <a:gd name="T5" fmla="*/ 78 h 97"/>
                  <a:gd name="T6" fmla="*/ 4 w 41"/>
                  <a:gd name="T7" fmla="*/ 93 h 97"/>
                  <a:gd name="T8" fmla="*/ 4 w 41"/>
                  <a:gd name="T9" fmla="*/ 93 h 97"/>
                  <a:gd name="T10" fmla="*/ 6 w 41"/>
                  <a:gd name="T11" fmla="*/ 97 h 97"/>
                  <a:gd name="T12" fmla="*/ 7 w 41"/>
                  <a:gd name="T13" fmla="*/ 97 h 97"/>
                  <a:gd name="T14" fmla="*/ 8 w 41"/>
                  <a:gd name="T15" fmla="*/ 97 h 97"/>
                  <a:gd name="T16" fmla="*/ 25 w 41"/>
                  <a:gd name="T17" fmla="*/ 97 h 97"/>
                  <a:gd name="T18" fmla="*/ 25 w 41"/>
                  <a:gd name="T19" fmla="*/ 97 h 97"/>
                  <a:gd name="T20" fmla="*/ 26 w 41"/>
                  <a:gd name="T21" fmla="*/ 97 h 97"/>
                  <a:gd name="T22" fmla="*/ 27 w 41"/>
                  <a:gd name="T23" fmla="*/ 97 h 97"/>
                  <a:gd name="T24" fmla="*/ 29 w 41"/>
                  <a:gd name="T25" fmla="*/ 93 h 97"/>
                  <a:gd name="T26" fmla="*/ 29 w 41"/>
                  <a:gd name="T27" fmla="*/ 93 h 97"/>
                  <a:gd name="T28" fmla="*/ 30 w 41"/>
                  <a:gd name="T29" fmla="*/ 85 h 97"/>
                  <a:gd name="T30" fmla="*/ 32 w 41"/>
                  <a:gd name="T31" fmla="*/ 75 h 97"/>
                  <a:gd name="T32" fmla="*/ 34 w 41"/>
                  <a:gd name="T33" fmla="*/ 59 h 97"/>
                  <a:gd name="T34" fmla="*/ 34 w 41"/>
                  <a:gd name="T35" fmla="*/ 59 h 97"/>
                  <a:gd name="T36" fmla="*/ 35 w 41"/>
                  <a:gd name="T37" fmla="*/ 56 h 97"/>
                  <a:gd name="T38" fmla="*/ 36 w 41"/>
                  <a:gd name="T39" fmla="*/ 54 h 97"/>
                  <a:gd name="T40" fmla="*/ 38 w 41"/>
                  <a:gd name="T41" fmla="*/ 51 h 97"/>
                  <a:gd name="T42" fmla="*/ 38 w 41"/>
                  <a:gd name="T43" fmla="*/ 49 h 97"/>
                  <a:gd name="T44" fmla="*/ 38 w 41"/>
                  <a:gd name="T45" fmla="*/ 49 h 97"/>
                  <a:gd name="T46" fmla="*/ 40 w 41"/>
                  <a:gd name="T47" fmla="*/ 33 h 97"/>
                  <a:gd name="T48" fmla="*/ 41 w 41"/>
                  <a:gd name="T49" fmla="*/ 21 h 97"/>
                  <a:gd name="T50" fmla="*/ 40 w 41"/>
                  <a:gd name="T51" fmla="*/ 9 h 97"/>
                  <a:gd name="T52" fmla="*/ 40 w 41"/>
                  <a:gd name="T53" fmla="*/ 9 h 97"/>
                  <a:gd name="T54" fmla="*/ 40 w 41"/>
                  <a:gd name="T55" fmla="*/ 8 h 97"/>
                  <a:gd name="T56" fmla="*/ 38 w 41"/>
                  <a:gd name="T57" fmla="*/ 6 h 97"/>
                  <a:gd name="T58" fmla="*/ 33 w 41"/>
                  <a:gd name="T59" fmla="*/ 3 h 97"/>
                  <a:gd name="T60" fmla="*/ 26 w 41"/>
                  <a:gd name="T61" fmla="*/ 1 h 97"/>
                  <a:gd name="T62" fmla="*/ 16 w 41"/>
                  <a:gd name="T63" fmla="*/ 0 h 97"/>
                  <a:gd name="T64" fmla="*/ 16 w 41"/>
                  <a:gd name="T65" fmla="*/ 0 h 97"/>
                  <a:gd name="T66" fmla="*/ 10 w 41"/>
                  <a:gd name="T67" fmla="*/ 1 h 97"/>
                  <a:gd name="T68" fmla="*/ 5 w 41"/>
                  <a:gd name="T69" fmla="*/ 1 h 97"/>
                  <a:gd name="T70" fmla="*/ 5 w 41"/>
                  <a:gd name="T7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97">
                    <a:moveTo>
                      <a:pt x="0" y="63"/>
                    </a:moveTo>
                    <a:lnTo>
                      <a:pt x="0" y="63"/>
                    </a:lnTo>
                    <a:lnTo>
                      <a:pt x="2" y="78"/>
                    </a:lnTo>
                    <a:lnTo>
                      <a:pt x="4" y="93"/>
                    </a:lnTo>
                    <a:lnTo>
                      <a:pt x="4" y="93"/>
                    </a:lnTo>
                    <a:lnTo>
                      <a:pt x="6" y="97"/>
                    </a:lnTo>
                    <a:lnTo>
                      <a:pt x="7" y="97"/>
                    </a:lnTo>
                    <a:lnTo>
                      <a:pt x="8" y="97"/>
                    </a:lnTo>
                    <a:lnTo>
                      <a:pt x="25" y="97"/>
                    </a:lnTo>
                    <a:lnTo>
                      <a:pt x="25" y="97"/>
                    </a:lnTo>
                    <a:lnTo>
                      <a:pt x="26" y="97"/>
                    </a:lnTo>
                    <a:lnTo>
                      <a:pt x="27" y="97"/>
                    </a:lnTo>
                    <a:lnTo>
                      <a:pt x="29" y="93"/>
                    </a:lnTo>
                    <a:lnTo>
                      <a:pt x="29" y="93"/>
                    </a:lnTo>
                    <a:lnTo>
                      <a:pt x="30" y="85"/>
                    </a:lnTo>
                    <a:lnTo>
                      <a:pt x="32" y="75"/>
                    </a:lnTo>
                    <a:lnTo>
                      <a:pt x="34" y="59"/>
                    </a:lnTo>
                    <a:lnTo>
                      <a:pt x="34" y="59"/>
                    </a:lnTo>
                    <a:lnTo>
                      <a:pt x="35" y="56"/>
                    </a:lnTo>
                    <a:lnTo>
                      <a:pt x="36" y="54"/>
                    </a:lnTo>
                    <a:lnTo>
                      <a:pt x="38" y="51"/>
                    </a:lnTo>
                    <a:lnTo>
                      <a:pt x="38" y="49"/>
                    </a:lnTo>
                    <a:lnTo>
                      <a:pt x="38" y="49"/>
                    </a:lnTo>
                    <a:lnTo>
                      <a:pt x="40" y="33"/>
                    </a:lnTo>
                    <a:lnTo>
                      <a:pt x="41" y="21"/>
                    </a:lnTo>
                    <a:lnTo>
                      <a:pt x="40" y="9"/>
                    </a:lnTo>
                    <a:lnTo>
                      <a:pt x="40" y="9"/>
                    </a:lnTo>
                    <a:lnTo>
                      <a:pt x="40" y="8"/>
                    </a:lnTo>
                    <a:lnTo>
                      <a:pt x="38" y="6"/>
                    </a:lnTo>
                    <a:lnTo>
                      <a:pt x="33" y="3"/>
                    </a:lnTo>
                    <a:lnTo>
                      <a:pt x="26" y="1"/>
                    </a:lnTo>
                    <a:lnTo>
                      <a:pt x="16" y="0"/>
                    </a:lnTo>
                    <a:lnTo>
                      <a:pt x="16" y="0"/>
                    </a:lnTo>
                    <a:lnTo>
                      <a:pt x="10" y="1"/>
                    </a:lnTo>
                    <a:lnTo>
                      <a:pt x="5" y="1"/>
                    </a:lnTo>
                    <a:lnTo>
                      <a:pt x="5"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1" name="Freeform 7"/>
              <p:cNvSpPr>
                <a:spLocks/>
              </p:cNvSpPr>
              <p:nvPr/>
            </p:nvSpPr>
            <p:spPr bwMode="auto">
              <a:xfrm>
                <a:off x="1607" y="2228"/>
                <a:ext cx="38" cy="38"/>
              </a:xfrm>
              <a:custGeom>
                <a:avLst/>
                <a:gdLst>
                  <a:gd name="T0" fmla="*/ 20 w 38"/>
                  <a:gd name="T1" fmla="*/ 38 h 38"/>
                  <a:gd name="T2" fmla="*/ 20 w 38"/>
                  <a:gd name="T3" fmla="*/ 38 h 38"/>
                  <a:gd name="T4" fmla="*/ 23 w 38"/>
                  <a:gd name="T5" fmla="*/ 38 h 38"/>
                  <a:gd name="T6" fmla="*/ 27 w 38"/>
                  <a:gd name="T7" fmla="*/ 37 h 38"/>
                  <a:gd name="T8" fmla="*/ 30 w 38"/>
                  <a:gd name="T9" fmla="*/ 35 h 38"/>
                  <a:gd name="T10" fmla="*/ 33 w 38"/>
                  <a:gd name="T11" fmla="*/ 33 h 38"/>
                  <a:gd name="T12" fmla="*/ 35 w 38"/>
                  <a:gd name="T13" fmla="*/ 30 h 38"/>
                  <a:gd name="T14" fmla="*/ 37 w 38"/>
                  <a:gd name="T15" fmla="*/ 27 h 38"/>
                  <a:gd name="T16" fmla="*/ 38 w 38"/>
                  <a:gd name="T17" fmla="*/ 23 h 38"/>
                  <a:gd name="T18" fmla="*/ 38 w 38"/>
                  <a:gd name="T19" fmla="*/ 19 h 38"/>
                  <a:gd name="T20" fmla="*/ 38 w 38"/>
                  <a:gd name="T21" fmla="*/ 19 h 38"/>
                  <a:gd name="T22" fmla="*/ 38 w 38"/>
                  <a:gd name="T23" fmla="*/ 15 h 38"/>
                  <a:gd name="T24" fmla="*/ 37 w 38"/>
                  <a:gd name="T25" fmla="*/ 11 h 38"/>
                  <a:gd name="T26" fmla="*/ 35 w 38"/>
                  <a:gd name="T27" fmla="*/ 8 h 38"/>
                  <a:gd name="T28" fmla="*/ 33 w 38"/>
                  <a:gd name="T29" fmla="*/ 6 h 38"/>
                  <a:gd name="T30" fmla="*/ 30 w 38"/>
                  <a:gd name="T31" fmla="*/ 3 h 38"/>
                  <a:gd name="T32" fmla="*/ 27 w 38"/>
                  <a:gd name="T33" fmla="*/ 2 h 38"/>
                  <a:gd name="T34" fmla="*/ 23 w 38"/>
                  <a:gd name="T35" fmla="*/ 1 h 38"/>
                  <a:gd name="T36" fmla="*/ 20 w 38"/>
                  <a:gd name="T37" fmla="*/ 0 h 38"/>
                  <a:gd name="T38" fmla="*/ 20 w 38"/>
                  <a:gd name="T39" fmla="*/ 0 h 38"/>
                  <a:gd name="T40" fmla="*/ 15 w 38"/>
                  <a:gd name="T41" fmla="*/ 1 h 38"/>
                  <a:gd name="T42" fmla="*/ 12 w 38"/>
                  <a:gd name="T43" fmla="*/ 2 h 38"/>
                  <a:gd name="T44" fmla="*/ 8 w 38"/>
                  <a:gd name="T45" fmla="*/ 3 h 38"/>
                  <a:gd name="T46" fmla="*/ 6 w 38"/>
                  <a:gd name="T47" fmla="*/ 6 h 38"/>
                  <a:gd name="T48" fmla="*/ 3 w 38"/>
                  <a:gd name="T49" fmla="*/ 8 h 38"/>
                  <a:gd name="T50" fmla="*/ 2 w 38"/>
                  <a:gd name="T51" fmla="*/ 11 h 38"/>
                  <a:gd name="T52" fmla="*/ 1 w 38"/>
                  <a:gd name="T53" fmla="*/ 15 h 38"/>
                  <a:gd name="T54" fmla="*/ 0 w 38"/>
                  <a:gd name="T55" fmla="*/ 19 h 38"/>
                  <a:gd name="T56" fmla="*/ 0 w 38"/>
                  <a:gd name="T57" fmla="*/ 19 h 38"/>
                  <a:gd name="T58" fmla="*/ 1 w 38"/>
                  <a:gd name="T59" fmla="*/ 23 h 38"/>
                  <a:gd name="T60" fmla="*/ 2 w 38"/>
                  <a:gd name="T61" fmla="*/ 27 h 38"/>
                  <a:gd name="T62" fmla="*/ 3 w 38"/>
                  <a:gd name="T63" fmla="*/ 30 h 38"/>
                  <a:gd name="T64" fmla="*/ 6 w 38"/>
                  <a:gd name="T65" fmla="*/ 33 h 38"/>
                  <a:gd name="T66" fmla="*/ 8 w 38"/>
                  <a:gd name="T67" fmla="*/ 35 h 38"/>
                  <a:gd name="T68" fmla="*/ 12 w 38"/>
                  <a:gd name="T69" fmla="*/ 37 h 38"/>
                  <a:gd name="T70" fmla="*/ 15 w 38"/>
                  <a:gd name="T71" fmla="*/ 38 h 38"/>
                  <a:gd name="T72" fmla="*/ 20 w 38"/>
                  <a:gd name="T73" fmla="*/ 38 h 38"/>
                  <a:gd name="T74" fmla="*/ 20 w 38"/>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38">
                    <a:moveTo>
                      <a:pt x="20" y="38"/>
                    </a:moveTo>
                    <a:lnTo>
                      <a:pt x="20" y="38"/>
                    </a:lnTo>
                    <a:lnTo>
                      <a:pt x="23" y="38"/>
                    </a:lnTo>
                    <a:lnTo>
                      <a:pt x="27" y="37"/>
                    </a:lnTo>
                    <a:lnTo>
                      <a:pt x="30" y="35"/>
                    </a:lnTo>
                    <a:lnTo>
                      <a:pt x="33" y="33"/>
                    </a:lnTo>
                    <a:lnTo>
                      <a:pt x="35" y="30"/>
                    </a:lnTo>
                    <a:lnTo>
                      <a:pt x="37" y="27"/>
                    </a:lnTo>
                    <a:lnTo>
                      <a:pt x="38" y="23"/>
                    </a:lnTo>
                    <a:lnTo>
                      <a:pt x="38" y="19"/>
                    </a:lnTo>
                    <a:lnTo>
                      <a:pt x="38" y="19"/>
                    </a:lnTo>
                    <a:lnTo>
                      <a:pt x="38" y="15"/>
                    </a:lnTo>
                    <a:lnTo>
                      <a:pt x="37" y="11"/>
                    </a:lnTo>
                    <a:lnTo>
                      <a:pt x="35" y="8"/>
                    </a:lnTo>
                    <a:lnTo>
                      <a:pt x="33" y="6"/>
                    </a:lnTo>
                    <a:lnTo>
                      <a:pt x="30" y="3"/>
                    </a:lnTo>
                    <a:lnTo>
                      <a:pt x="27" y="2"/>
                    </a:lnTo>
                    <a:lnTo>
                      <a:pt x="23" y="1"/>
                    </a:lnTo>
                    <a:lnTo>
                      <a:pt x="20" y="0"/>
                    </a:lnTo>
                    <a:lnTo>
                      <a:pt x="20" y="0"/>
                    </a:lnTo>
                    <a:lnTo>
                      <a:pt x="15" y="1"/>
                    </a:lnTo>
                    <a:lnTo>
                      <a:pt x="12" y="2"/>
                    </a:lnTo>
                    <a:lnTo>
                      <a:pt x="8" y="3"/>
                    </a:lnTo>
                    <a:lnTo>
                      <a:pt x="6" y="6"/>
                    </a:lnTo>
                    <a:lnTo>
                      <a:pt x="3" y="8"/>
                    </a:lnTo>
                    <a:lnTo>
                      <a:pt x="2" y="11"/>
                    </a:lnTo>
                    <a:lnTo>
                      <a:pt x="1" y="15"/>
                    </a:lnTo>
                    <a:lnTo>
                      <a:pt x="0" y="19"/>
                    </a:lnTo>
                    <a:lnTo>
                      <a:pt x="0" y="19"/>
                    </a:lnTo>
                    <a:lnTo>
                      <a:pt x="1" y="23"/>
                    </a:lnTo>
                    <a:lnTo>
                      <a:pt x="2" y="27"/>
                    </a:lnTo>
                    <a:lnTo>
                      <a:pt x="3" y="30"/>
                    </a:lnTo>
                    <a:lnTo>
                      <a:pt x="6" y="33"/>
                    </a:lnTo>
                    <a:lnTo>
                      <a:pt x="8" y="35"/>
                    </a:lnTo>
                    <a:lnTo>
                      <a:pt x="12" y="37"/>
                    </a:lnTo>
                    <a:lnTo>
                      <a:pt x="15" y="38"/>
                    </a:lnTo>
                    <a:lnTo>
                      <a:pt x="20" y="38"/>
                    </a:lnTo>
                    <a:lnTo>
                      <a:pt x="20"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2" name="Freeform 8"/>
              <p:cNvSpPr>
                <a:spLocks/>
              </p:cNvSpPr>
              <p:nvPr/>
            </p:nvSpPr>
            <p:spPr bwMode="auto">
              <a:xfrm>
                <a:off x="1602" y="2270"/>
                <a:ext cx="41" cy="97"/>
              </a:xfrm>
              <a:custGeom>
                <a:avLst/>
                <a:gdLst>
                  <a:gd name="T0" fmla="*/ 36 w 41"/>
                  <a:gd name="T1" fmla="*/ 2 h 97"/>
                  <a:gd name="T2" fmla="*/ 36 w 41"/>
                  <a:gd name="T3" fmla="*/ 2 h 97"/>
                  <a:gd name="T4" fmla="*/ 36 w 41"/>
                  <a:gd name="T5" fmla="*/ 1 h 97"/>
                  <a:gd name="T6" fmla="*/ 36 w 41"/>
                  <a:gd name="T7" fmla="*/ 1 h 97"/>
                  <a:gd name="T8" fmla="*/ 30 w 41"/>
                  <a:gd name="T9" fmla="*/ 1 h 97"/>
                  <a:gd name="T10" fmla="*/ 25 w 41"/>
                  <a:gd name="T11" fmla="*/ 0 h 97"/>
                  <a:gd name="T12" fmla="*/ 25 w 41"/>
                  <a:gd name="T13" fmla="*/ 0 h 97"/>
                  <a:gd name="T14" fmla="*/ 15 w 41"/>
                  <a:gd name="T15" fmla="*/ 1 h 97"/>
                  <a:gd name="T16" fmla="*/ 8 w 41"/>
                  <a:gd name="T17" fmla="*/ 3 h 97"/>
                  <a:gd name="T18" fmla="*/ 2 w 41"/>
                  <a:gd name="T19" fmla="*/ 6 h 97"/>
                  <a:gd name="T20" fmla="*/ 1 w 41"/>
                  <a:gd name="T21" fmla="*/ 8 h 97"/>
                  <a:gd name="T22" fmla="*/ 0 w 41"/>
                  <a:gd name="T23" fmla="*/ 9 h 97"/>
                  <a:gd name="T24" fmla="*/ 0 w 41"/>
                  <a:gd name="T25" fmla="*/ 9 h 97"/>
                  <a:gd name="T26" fmla="*/ 0 w 41"/>
                  <a:gd name="T27" fmla="*/ 21 h 97"/>
                  <a:gd name="T28" fmla="*/ 1 w 41"/>
                  <a:gd name="T29" fmla="*/ 33 h 97"/>
                  <a:gd name="T30" fmla="*/ 2 w 41"/>
                  <a:gd name="T31" fmla="*/ 49 h 97"/>
                  <a:gd name="T32" fmla="*/ 2 w 41"/>
                  <a:gd name="T33" fmla="*/ 49 h 97"/>
                  <a:gd name="T34" fmla="*/ 3 w 41"/>
                  <a:gd name="T35" fmla="*/ 51 h 97"/>
                  <a:gd name="T36" fmla="*/ 4 w 41"/>
                  <a:gd name="T37" fmla="*/ 54 h 97"/>
                  <a:gd name="T38" fmla="*/ 6 w 41"/>
                  <a:gd name="T39" fmla="*/ 56 h 97"/>
                  <a:gd name="T40" fmla="*/ 6 w 41"/>
                  <a:gd name="T41" fmla="*/ 59 h 97"/>
                  <a:gd name="T42" fmla="*/ 6 w 41"/>
                  <a:gd name="T43" fmla="*/ 59 h 97"/>
                  <a:gd name="T44" fmla="*/ 9 w 41"/>
                  <a:gd name="T45" fmla="*/ 75 h 97"/>
                  <a:gd name="T46" fmla="*/ 10 w 41"/>
                  <a:gd name="T47" fmla="*/ 85 h 97"/>
                  <a:gd name="T48" fmla="*/ 12 w 41"/>
                  <a:gd name="T49" fmla="*/ 93 h 97"/>
                  <a:gd name="T50" fmla="*/ 12 w 41"/>
                  <a:gd name="T51" fmla="*/ 93 h 97"/>
                  <a:gd name="T52" fmla="*/ 14 w 41"/>
                  <a:gd name="T53" fmla="*/ 97 h 97"/>
                  <a:gd name="T54" fmla="*/ 14 w 41"/>
                  <a:gd name="T55" fmla="*/ 97 h 97"/>
                  <a:gd name="T56" fmla="*/ 16 w 41"/>
                  <a:gd name="T57" fmla="*/ 97 h 97"/>
                  <a:gd name="T58" fmla="*/ 33 w 41"/>
                  <a:gd name="T59" fmla="*/ 97 h 97"/>
                  <a:gd name="T60" fmla="*/ 33 w 41"/>
                  <a:gd name="T61" fmla="*/ 97 h 97"/>
                  <a:gd name="T62" fmla="*/ 34 w 41"/>
                  <a:gd name="T63" fmla="*/ 97 h 97"/>
                  <a:gd name="T64" fmla="*/ 35 w 41"/>
                  <a:gd name="T65" fmla="*/ 97 h 97"/>
                  <a:gd name="T66" fmla="*/ 36 w 41"/>
                  <a:gd name="T67" fmla="*/ 93 h 97"/>
                  <a:gd name="T68" fmla="*/ 36 w 41"/>
                  <a:gd name="T69" fmla="*/ 93 h 97"/>
                  <a:gd name="T70" fmla="*/ 39 w 41"/>
                  <a:gd name="T71" fmla="*/ 78 h 97"/>
                  <a:gd name="T72" fmla="*/ 41 w 41"/>
                  <a:gd name="T7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7">
                    <a:moveTo>
                      <a:pt x="36" y="2"/>
                    </a:moveTo>
                    <a:lnTo>
                      <a:pt x="36" y="2"/>
                    </a:lnTo>
                    <a:lnTo>
                      <a:pt x="36" y="1"/>
                    </a:lnTo>
                    <a:lnTo>
                      <a:pt x="36" y="1"/>
                    </a:lnTo>
                    <a:lnTo>
                      <a:pt x="30" y="1"/>
                    </a:lnTo>
                    <a:lnTo>
                      <a:pt x="25" y="0"/>
                    </a:lnTo>
                    <a:lnTo>
                      <a:pt x="25" y="0"/>
                    </a:lnTo>
                    <a:lnTo>
                      <a:pt x="15" y="1"/>
                    </a:lnTo>
                    <a:lnTo>
                      <a:pt x="8" y="3"/>
                    </a:lnTo>
                    <a:lnTo>
                      <a:pt x="2" y="6"/>
                    </a:lnTo>
                    <a:lnTo>
                      <a:pt x="1" y="8"/>
                    </a:lnTo>
                    <a:lnTo>
                      <a:pt x="0" y="9"/>
                    </a:lnTo>
                    <a:lnTo>
                      <a:pt x="0" y="9"/>
                    </a:lnTo>
                    <a:lnTo>
                      <a:pt x="0" y="21"/>
                    </a:lnTo>
                    <a:lnTo>
                      <a:pt x="1" y="33"/>
                    </a:lnTo>
                    <a:lnTo>
                      <a:pt x="2" y="49"/>
                    </a:lnTo>
                    <a:lnTo>
                      <a:pt x="2" y="49"/>
                    </a:lnTo>
                    <a:lnTo>
                      <a:pt x="3" y="51"/>
                    </a:lnTo>
                    <a:lnTo>
                      <a:pt x="4" y="54"/>
                    </a:lnTo>
                    <a:lnTo>
                      <a:pt x="6" y="56"/>
                    </a:lnTo>
                    <a:lnTo>
                      <a:pt x="6" y="59"/>
                    </a:lnTo>
                    <a:lnTo>
                      <a:pt x="6" y="59"/>
                    </a:lnTo>
                    <a:lnTo>
                      <a:pt x="9" y="75"/>
                    </a:lnTo>
                    <a:lnTo>
                      <a:pt x="10" y="85"/>
                    </a:lnTo>
                    <a:lnTo>
                      <a:pt x="12" y="93"/>
                    </a:lnTo>
                    <a:lnTo>
                      <a:pt x="12" y="93"/>
                    </a:lnTo>
                    <a:lnTo>
                      <a:pt x="14" y="97"/>
                    </a:lnTo>
                    <a:lnTo>
                      <a:pt x="14" y="97"/>
                    </a:lnTo>
                    <a:lnTo>
                      <a:pt x="16" y="97"/>
                    </a:lnTo>
                    <a:lnTo>
                      <a:pt x="33" y="97"/>
                    </a:lnTo>
                    <a:lnTo>
                      <a:pt x="33" y="97"/>
                    </a:lnTo>
                    <a:lnTo>
                      <a:pt x="34" y="97"/>
                    </a:lnTo>
                    <a:lnTo>
                      <a:pt x="35" y="97"/>
                    </a:lnTo>
                    <a:lnTo>
                      <a:pt x="36" y="93"/>
                    </a:lnTo>
                    <a:lnTo>
                      <a:pt x="36" y="93"/>
                    </a:lnTo>
                    <a:lnTo>
                      <a:pt x="39" y="78"/>
                    </a:lnTo>
                    <a:lnTo>
                      <a:pt x="41" y="6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3" name="Freeform 9"/>
              <p:cNvSpPr>
                <a:spLocks/>
              </p:cNvSpPr>
              <p:nvPr/>
            </p:nvSpPr>
            <p:spPr bwMode="auto">
              <a:xfrm>
                <a:off x="1794" y="2204"/>
                <a:ext cx="50" cy="49"/>
              </a:xfrm>
              <a:custGeom>
                <a:avLst/>
                <a:gdLst>
                  <a:gd name="T0" fmla="*/ 50 w 50"/>
                  <a:gd name="T1" fmla="*/ 24 h 49"/>
                  <a:gd name="T2" fmla="*/ 50 w 50"/>
                  <a:gd name="T3" fmla="*/ 24 h 49"/>
                  <a:gd name="T4" fmla="*/ 50 w 50"/>
                  <a:gd name="T5" fmla="*/ 20 h 49"/>
                  <a:gd name="T6" fmla="*/ 47 w 50"/>
                  <a:gd name="T7" fmla="*/ 15 h 49"/>
                  <a:gd name="T8" fmla="*/ 45 w 50"/>
                  <a:gd name="T9" fmla="*/ 11 h 49"/>
                  <a:gd name="T10" fmla="*/ 42 w 50"/>
                  <a:gd name="T11" fmla="*/ 7 h 49"/>
                  <a:gd name="T12" fmla="*/ 39 w 50"/>
                  <a:gd name="T13" fmla="*/ 4 h 49"/>
                  <a:gd name="T14" fmla="*/ 34 w 50"/>
                  <a:gd name="T15" fmla="*/ 1 h 49"/>
                  <a:gd name="T16" fmla="*/ 30 w 50"/>
                  <a:gd name="T17" fmla="*/ 0 h 49"/>
                  <a:gd name="T18" fmla="*/ 25 w 50"/>
                  <a:gd name="T19" fmla="*/ 0 h 49"/>
                  <a:gd name="T20" fmla="*/ 25 w 50"/>
                  <a:gd name="T21" fmla="*/ 0 h 49"/>
                  <a:gd name="T22" fmla="*/ 20 w 50"/>
                  <a:gd name="T23" fmla="*/ 0 h 49"/>
                  <a:gd name="T24" fmla="*/ 16 w 50"/>
                  <a:gd name="T25" fmla="*/ 1 h 49"/>
                  <a:gd name="T26" fmla="*/ 11 w 50"/>
                  <a:gd name="T27" fmla="*/ 4 h 49"/>
                  <a:gd name="T28" fmla="*/ 7 w 50"/>
                  <a:gd name="T29" fmla="*/ 7 h 49"/>
                  <a:gd name="T30" fmla="*/ 4 w 50"/>
                  <a:gd name="T31" fmla="*/ 11 h 49"/>
                  <a:gd name="T32" fmla="*/ 2 w 50"/>
                  <a:gd name="T33" fmla="*/ 15 h 49"/>
                  <a:gd name="T34" fmla="*/ 1 w 50"/>
                  <a:gd name="T35" fmla="*/ 20 h 49"/>
                  <a:gd name="T36" fmla="*/ 0 w 50"/>
                  <a:gd name="T37" fmla="*/ 24 h 49"/>
                  <a:gd name="T38" fmla="*/ 0 w 50"/>
                  <a:gd name="T39" fmla="*/ 24 h 49"/>
                  <a:gd name="T40" fmla="*/ 1 w 50"/>
                  <a:gd name="T41" fmla="*/ 29 h 49"/>
                  <a:gd name="T42" fmla="*/ 2 w 50"/>
                  <a:gd name="T43" fmla="*/ 34 h 49"/>
                  <a:gd name="T44" fmla="*/ 4 w 50"/>
                  <a:gd name="T45" fmla="*/ 38 h 49"/>
                  <a:gd name="T46" fmla="*/ 7 w 50"/>
                  <a:gd name="T47" fmla="*/ 41 h 49"/>
                  <a:gd name="T48" fmla="*/ 11 w 50"/>
                  <a:gd name="T49" fmla="*/ 44 h 49"/>
                  <a:gd name="T50" fmla="*/ 16 w 50"/>
                  <a:gd name="T51" fmla="*/ 47 h 49"/>
                  <a:gd name="T52" fmla="*/ 20 w 50"/>
                  <a:gd name="T53" fmla="*/ 49 h 49"/>
                  <a:gd name="T54" fmla="*/ 25 w 50"/>
                  <a:gd name="T55" fmla="*/ 49 h 49"/>
                  <a:gd name="T56" fmla="*/ 25 w 50"/>
                  <a:gd name="T57" fmla="*/ 49 h 49"/>
                  <a:gd name="T58" fmla="*/ 30 w 50"/>
                  <a:gd name="T59" fmla="*/ 49 h 49"/>
                  <a:gd name="T60" fmla="*/ 34 w 50"/>
                  <a:gd name="T61" fmla="*/ 47 h 49"/>
                  <a:gd name="T62" fmla="*/ 39 w 50"/>
                  <a:gd name="T63" fmla="*/ 44 h 49"/>
                  <a:gd name="T64" fmla="*/ 42 w 50"/>
                  <a:gd name="T65" fmla="*/ 41 h 49"/>
                  <a:gd name="T66" fmla="*/ 45 w 50"/>
                  <a:gd name="T67" fmla="*/ 38 h 49"/>
                  <a:gd name="T68" fmla="*/ 47 w 50"/>
                  <a:gd name="T69" fmla="*/ 34 h 49"/>
                  <a:gd name="T70" fmla="*/ 50 w 50"/>
                  <a:gd name="T71" fmla="*/ 29 h 49"/>
                  <a:gd name="T72" fmla="*/ 50 w 50"/>
                  <a:gd name="T73" fmla="*/ 24 h 49"/>
                  <a:gd name="T74" fmla="*/ 50 w 50"/>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9">
                    <a:moveTo>
                      <a:pt x="50" y="24"/>
                    </a:moveTo>
                    <a:lnTo>
                      <a:pt x="50" y="24"/>
                    </a:lnTo>
                    <a:lnTo>
                      <a:pt x="50" y="20"/>
                    </a:lnTo>
                    <a:lnTo>
                      <a:pt x="47" y="15"/>
                    </a:lnTo>
                    <a:lnTo>
                      <a:pt x="45" y="11"/>
                    </a:lnTo>
                    <a:lnTo>
                      <a:pt x="42" y="7"/>
                    </a:lnTo>
                    <a:lnTo>
                      <a:pt x="39" y="4"/>
                    </a:lnTo>
                    <a:lnTo>
                      <a:pt x="34" y="1"/>
                    </a:lnTo>
                    <a:lnTo>
                      <a:pt x="30" y="0"/>
                    </a:lnTo>
                    <a:lnTo>
                      <a:pt x="25" y="0"/>
                    </a:lnTo>
                    <a:lnTo>
                      <a:pt x="25" y="0"/>
                    </a:lnTo>
                    <a:lnTo>
                      <a:pt x="20" y="0"/>
                    </a:lnTo>
                    <a:lnTo>
                      <a:pt x="16" y="1"/>
                    </a:lnTo>
                    <a:lnTo>
                      <a:pt x="11" y="4"/>
                    </a:lnTo>
                    <a:lnTo>
                      <a:pt x="7" y="7"/>
                    </a:lnTo>
                    <a:lnTo>
                      <a:pt x="4" y="11"/>
                    </a:lnTo>
                    <a:lnTo>
                      <a:pt x="2" y="15"/>
                    </a:lnTo>
                    <a:lnTo>
                      <a:pt x="1" y="20"/>
                    </a:lnTo>
                    <a:lnTo>
                      <a:pt x="0" y="24"/>
                    </a:lnTo>
                    <a:lnTo>
                      <a:pt x="0" y="24"/>
                    </a:lnTo>
                    <a:lnTo>
                      <a:pt x="1" y="29"/>
                    </a:lnTo>
                    <a:lnTo>
                      <a:pt x="2" y="34"/>
                    </a:lnTo>
                    <a:lnTo>
                      <a:pt x="4" y="38"/>
                    </a:lnTo>
                    <a:lnTo>
                      <a:pt x="7" y="41"/>
                    </a:lnTo>
                    <a:lnTo>
                      <a:pt x="11" y="44"/>
                    </a:lnTo>
                    <a:lnTo>
                      <a:pt x="16" y="47"/>
                    </a:lnTo>
                    <a:lnTo>
                      <a:pt x="20" y="49"/>
                    </a:lnTo>
                    <a:lnTo>
                      <a:pt x="25" y="49"/>
                    </a:lnTo>
                    <a:lnTo>
                      <a:pt x="25" y="49"/>
                    </a:lnTo>
                    <a:lnTo>
                      <a:pt x="30" y="49"/>
                    </a:lnTo>
                    <a:lnTo>
                      <a:pt x="34" y="47"/>
                    </a:lnTo>
                    <a:lnTo>
                      <a:pt x="39" y="44"/>
                    </a:lnTo>
                    <a:lnTo>
                      <a:pt x="42" y="41"/>
                    </a:lnTo>
                    <a:lnTo>
                      <a:pt x="45" y="38"/>
                    </a:lnTo>
                    <a:lnTo>
                      <a:pt x="47" y="34"/>
                    </a:lnTo>
                    <a:lnTo>
                      <a:pt x="50" y="29"/>
                    </a:lnTo>
                    <a:lnTo>
                      <a:pt x="50" y="24"/>
                    </a:lnTo>
                    <a:lnTo>
                      <a:pt x="50" y="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4" name="Freeform 10"/>
              <p:cNvSpPr>
                <a:spLocks/>
              </p:cNvSpPr>
              <p:nvPr/>
            </p:nvSpPr>
            <p:spPr bwMode="auto">
              <a:xfrm>
                <a:off x="1798" y="2260"/>
                <a:ext cx="53" cy="122"/>
              </a:xfrm>
              <a:custGeom>
                <a:avLst/>
                <a:gdLst>
                  <a:gd name="T0" fmla="*/ 0 w 53"/>
                  <a:gd name="T1" fmla="*/ 86 h 122"/>
                  <a:gd name="T2" fmla="*/ 0 w 53"/>
                  <a:gd name="T3" fmla="*/ 86 h 122"/>
                  <a:gd name="T4" fmla="*/ 2 w 53"/>
                  <a:gd name="T5" fmla="*/ 102 h 122"/>
                  <a:gd name="T6" fmla="*/ 5 w 53"/>
                  <a:gd name="T7" fmla="*/ 116 h 122"/>
                  <a:gd name="T8" fmla="*/ 5 w 53"/>
                  <a:gd name="T9" fmla="*/ 116 h 122"/>
                  <a:gd name="T10" fmla="*/ 7 w 53"/>
                  <a:gd name="T11" fmla="*/ 121 h 122"/>
                  <a:gd name="T12" fmla="*/ 9 w 53"/>
                  <a:gd name="T13" fmla="*/ 121 h 122"/>
                  <a:gd name="T14" fmla="*/ 11 w 53"/>
                  <a:gd name="T15" fmla="*/ 122 h 122"/>
                  <a:gd name="T16" fmla="*/ 32 w 53"/>
                  <a:gd name="T17" fmla="*/ 122 h 122"/>
                  <a:gd name="T18" fmla="*/ 32 w 53"/>
                  <a:gd name="T19" fmla="*/ 122 h 122"/>
                  <a:gd name="T20" fmla="*/ 33 w 53"/>
                  <a:gd name="T21" fmla="*/ 121 h 122"/>
                  <a:gd name="T22" fmla="*/ 34 w 53"/>
                  <a:gd name="T23" fmla="*/ 121 h 122"/>
                  <a:gd name="T24" fmla="*/ 36 w 53"/>
                  <a:gd name="T25" fmla="*/ 116 h 122"/>
                  <a:gd name="T26" fmla="*/ 36 w 53"/>
                  <a:gd name="T27" fmla="*/ 116 h 122"/>
                  <a:gd name="T28" fmla="*/ 38 w 53"/>
                  <a:gd name="T29" fmla="*/ 107 h 122"/>
                  <a:gd name="T30" fmla="*/ 40 w 53"/>
                  <a:gd name="T31" fmla="*/ 95 h 122"/>
                  <a:gd name="T32" fmla="*/ 45 w 53"/>
                  <a:gd name="T33" fmla="*/ 76 h 122"/>
                  <a:gd name="T34" fmla="*/ 45 w 53"/>
                  <a:gd name="T35" fmla="*/ 76 h 122"/>
                  <a:gd name="T36" fmla="*/ 46 w 53"/>
                  <a:gd name="T37" fmla="*/ 72 h 122"/>
                  <a:gd name="T38" fmla="*/ 47 w 53"/>
                  <a:gd name="T39" fmla="*/ 70 h 122"/>
                  <a:gd name="T40" fmla="*/ 49 w 53"/>
                  <a:gd name="T41" fmla="*/ 67 h 122"/>
                  <a:gd name="T42" fmla="*/ 50 w 53"/>
                  <a:gd name="T43" fmla="*/ 64 h 122"/>
                  <a:gd name="T44" fmla="*/ 50 w 53"/>
                  <a:gd name="T45" fmla="*/ 64 h 122"/>
                  <a:gd name="T46" fmla="*/ 52 w 53"/>
                  <a:gd name="T47" fmla="*/ 43 h 122"/>
                  <a:gd name="T48" fmla="*/ 53 w 53"/>
                  <a:gd name="T49" fmla="*/ 27 h 122"/>
                  <a:gd name="T50" fmla="*/ 52 w 53"/>
                  <a:gd name="T51" fmla="*/ 12 h 122"/>
                  <a:gd name="T52" fmla="*/ 52 w 53"/>
                  <a:gd name="T53" fmla="*/ 12 h 122"/>
                  <a:gd name="T54" fmla="*/ 52 w 53"/>
                  <a:gd name="T55" fmla="*/ 10 h 122"/>
                  <a:gd name="T56" fmla="*/ 50 w 53"/>
                  <a:gd name="T57" fmla="*/ 8 h 122"/>
                  <a:gd name="T58" fmla="*/ 47 w 53"/>
                  <a:gd name="T59" fmla="*/ 6 h 122"/>
                  <a:gd name="T60" fmla="*/ 42 w 53"/>
                  <a:gd name="T61" fmla="*/ 4 h 122"/>
                  <a:gd name="T62" fmla="*/ 32 w 53"/>
                  <a:gd name="T63" fmla="*/ 1 h 122"/>
                  <a:gd name="T64" fmla="*/ 21 w 53"/>
                  <a:gd name="T65" fmla="*/ 0 h 122"/>
                  <a:gd name="T66" fmla="*/ 21 w 53"/>
                  <a:gd name="T67" fmla="*/ 0 h 122"/>
                  <a:gd name="T68" fmla="*/ 14 w 53"/>
                  <a:gd name="T69" fmla="*/ 1 h 122"/>
                  <a:gd name="T70" fmla="*/ 5 w 53"/>
                  <a:gd name="T71" fmla="*/ 2 h 122"/>
                  <a:gd name="T72" fmla="*/ 5 w 53"/>
                  <a:gd name="T73" fmla="*/ 2 h 122"/>
                  <a:gd name="T74" fmla="*/ 5 w 53"/>
                  <a:gd name="T75"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0" y="86"/>
                    </a:moveTo>
                    <a:lnTo>
                      <a:pt x="0" y="86"/>
                    </a:lnTo>
                    <a:lnTo>
                      <a:pt x="2" y="102"/>
                    </a:lnTo>
                    <a:lnTo>
                      <a:pt x="5" y="116"/>
                    </a:lnTo>
                    <a:lnTo>
                      <a:pt x="5" y="116"/>
                    </a:lnTo>
                    <a:lnTo>
                      <a:pt x="7" y="121"/>
                    </a:lnTo>
                    <a:lnTo>
                      <a:pt x="9" y="121"/>
                    </a:lnTo>
                    <a:lnTo>
                      <a:pt x="11" y="122"/>
                    </a:lnTo>
                    <a:lnTo>
                      <a:pt x="32" y="122"/>
                    </a:lnTo>
                    <a:lnTo>
                      <a:pt x="32" y="122"/>
                    </a:lnTo>
                    <a:lnTo>
                      <a:pt x="33" y="121"/>
                    </a:lnTo>
                    <a:lnTo>
                      <a:pt x="34" y="121"/>
                    </a:lnTo>
                    <a:lnTo>
                      <a:pt x="36" y="116"/>
                    </a:lnTo>
                    <a:lnTo>
                      <a:pt x="36" y="116"/>
                    </a:lnTo>
                    <a:lnTo>
                      <a:pt x="38" y="107"/>
                    </a:lnTo>
                    <a:lnTo>
                      <a:pt x="40" y="95"/>
                    </a:lnTo>
                    <a:lnTo>
                      <a:pt x="45" y="76"/>
                    </a:lnTo>
                    <a:lnTo>
                      <a:pt x="45" y="76"/>
                    </a:lnTo>
                    <a:lnTo>
                      <a:pt x="46" y="72"/>
                    </a:lnTo>
                    <a:lnTo>
                      <a:pt x="47" y="70"/>
                    </a:lnTo>
                    <a:lnTo>
                      <a:pt x="49" y="67"/>
                    </a:lnTo>
                    <a:lnTo>
                      <a:pt x="50" y="64"/>
                    </a:lnTo>
                    <a:lnTo>
                      <a:pt x="50" y="64"/>
                    </a:lnTo>
                    <a:lnTo>
                      <a:pt x="52" y="43"/>
                    </a:lnTo>
                    <a:lnTo>
                      <a:pt x="53" y="27"/>
                    </a:lnTo>
                    <a:lnTo>
                      <a:pt x="52" y="12"/>
                    </a:lnTo>
                    <a:lnTo>
                      <a:pt x="52" y="12"/>
                    </a:lnTo>
                    <a:lnTo>
                      <a:pt x="52" y="10"/>
                    </a:lnTo>
                    <a:lnTo>
                      <a:pt x="50" y="8"/>
                    </a:lnTo>
                    <a:lnTo>
                      <a:pt x="47" y="6"/>
                    </a:lnTo>
                    <a:lnTo>
                      <a:pt x="42" y="4"/>
                    </a:lnTo>
                    <a:lnTo>
                      <a:pt x="32" y="1"/>
                    </a:lnTo>
                    <a:lnTo>
                      <a:pt x="21" y="0"/>
                    </a:lnTo>
                    <a:lnTo>
                      <a:pt x="21" y="0"/>
                    </a:lnTo>
                    <a:lnTo>
                      <a:pt x="14" y="1"/>
                    </a:lnTo>
                    <a:lnTo>
                      <a:pt x="5" y="2"/>
                    </a:lnTo>
                    <a:lnTo>
                      <a:pt x="5" y="2"/>
                    </a:lnTo>
                    <a:lnTo>
                      <a:pt x="5"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5" name="Freeform 11"/>
              <p:cNvSpPr>
                <a:spLocks/>
              </p:cNvSpPr>
              <p:nvPr/>
            </p:nvSpPr>
            <p:spPr bwMode="auto">
              <a:xfrm>
                <a:off x="1654" y="2204"/>
                <a:ext cx="49" cy="49"/>
              </a:xfrm>
              <a:custGeom>
                <a:avLst/>
                <a:gdLst>
                  <a:gd name="T0" fmla="*/ 49 w 49"/>
                  <a:gd name="T1" fmla="*/ 24 h 49"/>
                  <a:gd name="T2" fmla="*/ 49 w 49"/>
                  <a:gd name="T3" fmla="*/ 24 h 49"/>
                  <a:gd name="T4" fmla="*/ 49 w 49"/>
                  <a:gd name="T5" fmla="*/ 20 h 49"/>
                  <a:gd name="T6" fmla="*/ 47 w 49"/>
                  <a:gd name="T7" fmla="*/ 15 h 49"/>
                  <a:gd name="T8" fmla="*/ 45 w 49"/>
                  <a:gd name="T9" fmla="*/ 11 h 49"/>
                  <a:gd name="T10" fmla="*/ 41 w 49"/>
                  <a:gd name="T11" fmla="*/ 7 h 49"/>
                  <a:gd name="T12" fmla="*/ 38 w 49"/>
                  <a:gd name="T13" fmla="*/ 4 h 49"/>
                  <a:gd name="T14" fmla="*/ 34 w 49"/>
                  <a:gd name="T15" fmla="*/ 1 h 49"/>
                  <a:gd name="T16" fmla="*/ 29 w 49"/>
                  <a:gd name="T17" fmla="*/ 0 h 49"/>
                  <a:gd name="T18" fmla="*/ 25 w 49"/>
                  <a:gd name="T19" fmla="*/ 0 h 49"/>
                  <a:gd name="T20" fmla="*/ 25 w 49"/>
                  <a:gd name="T21" fmla="*/ 0 h 49"/>
                  <a:gd name="T22" fmla="*/ 20 w 49"/>
                  <a:gd name="T23" fmla="*/ 0 h 49"/>
                  <a:gd name="T24" fmla="*/ 15 w 49"/>
                  <a:gd name="T25" fmla="*/ 1 h 49"/>
                  <a:gd name="T26" fmla="*/ 11 w 49"/>
                  <a:gd name="T27" fmla="*/ 4 h 49"/>
                  <a:gd name="T28" fmla="*/ 8 w 49"/>
                  <a:gd name="T29" fmla="*/ 7 h 49"/>
                  <a:gd name="T30" fmla="*/ 4 w 49"/>
                  <a:gd name="T31" fmla="*/ 11 h 49"/>
                  <a:gd name="T32" fmla="*/ 2 w 49"/>
                  <a:gd name="T33" fmla="*/ 15 h 49"/>
                  <a:gd name="T34" fmla="*/ 0 w 49"/>
                  <a:gd name="T35" fmla="*/ 20 h 49"/>
                  <a:gd name="T36" fmla="*/ 0 w 49"/>
                  <a:gd name="T37" fmla="*/ 24 h 49"/>
                  <a:gd name="T38" fmla="*/ 0 w 49"/>
                  <a:gd name="T39" fmla="*/ 24 h 49"/>
                  <a:gd name="T40" fmla="*/ 0 w 49"/>
                  <a:gd name="T41" fmla="*/ 29 h 49"/>
                  <a:gd name="T42" fmla="*/ 2 w 49"/>
                  <a:gd name="T43" fmla="*/ 34 h 49"/>
                  <a:gd name="T44" fmla="*/ 4 w 49"/>
                  <a:gd name="T45" fmla="*/ 38 h 49"/>
                  <a:gd name="T46" fmla="*/ 8 w 49"/>
                  <a:gd name="T47" fmla="*/ 41 h 49"/>
                  <a:gd name="T48" fmla="*/ 11 w 49"/>
                  <a:gd name="T49" fmla="*/ 44 h 49"/>
                  <a:gd name="T50" fmla="*/ 15 w 49"/>
                  <a:gd name="T51" fmla="*/ 47 h 49"/>
                  <a:gd name="T52" fmla="*/ 20 w 49"/>
                  <a:gd name="T53" fmla="*/ 49 h 49"/>
                  <a:gd name="T54" fmla="*/ 25 w 49"/>
                  <a:gd name="T55" fmla="*/ 49 h 49"/>
                  <a:gd name="T56" fmla="*/ 25 w 49"/>
                  <a:gd name="T57" fmla="*/ 49 h 49"/>
                  <a:gd name="T58" fmla="*/ 29 w 49"/>
                  <a:gd name="T59" fmla="*/ 49 h 49"/>
                  <a:gd name="T60" fmla="*/ 34 w 49"/>
                  <a:gd name="T61" fmla="*/ 47 h 49"/>
                  <a:gd name="T62" fmla="*/ 38 w 49"/>
                  <a:gd name="T63" fmla="*/ 44 h 49"/>
                  <a:gd name="T64" fmla="*/ 41 w 49"/>
                  <a:gd name="T65" fmla="*/ 41 h 49"/>
                  <a:gd name="T66" fmla="*/ 45 w 49"/>
                  <a:gd name="T67" fmla="*/ 38 h 49"/>
                  <a:gd name="T68" fmla="*/ 47 w 49"/>
                  <a:gd name="T69" fmla="*/ 34 h 49"/>
                  <a:gd name="T70" fmla="*/ 49 w 49"/>
                  <a:gd name="T71" fmla="*/ 29 h 49"/>
                  <a:gd name="T72" fmla="*/ 49 w 49"/>
                  <a:gd name="T73" fmla="*/ 24 h 49"/>
                  <a:gd name="T74" fmla="*/ 49 w 49"/>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9">
                    <a:moveTo>
                      <a:pt x="49" y="24"/>
                    </a:moveTo>
                    <a:lnTo>
                      <a:pt x="49" y="24"/>
                    </a:lnTo>
                    <a:lnTo>
                      <a:pt x="49" y="20"/>
                    </a:lnTo>
                    <a:lnTo>
                      <a:pt x="47" y="15"/>
                    </a:lnTo>
                    <a:lnTo>
                      <a:pt x="45" y="11"/>
                    </a:lnTo>
                    <a:lnTo>
                      <a:pt x="41" y="7"/>
                    </a:lnTo>
                    <a:lnTo>
                      <a:pt x="38" y="4"/>
                    </a:lnTo>
                    <a:lnTo>
                      <a:pt x="34" y="1"/>
                    </a:lnTo>
                    <a:lnTo>
                      <a:pt x="29" y="0"/>
                    </a:lnTo>
                    <a:lnTo>
                      <a:pt x="25" y="0"/>
                    </a:lnTo>
                    <a:lnTo>
                      <a:pt x="25" y="0"/>
                    </a:lnTo>
                    <a:lnTo>
                      <a:pt x="20" y="0"/>
                    </a:lnTo>
                    <a:lnTo>
                      <a:pt x="15" y="1"/>
                    </a:lnTo>
                    <a:lnTo>
                      <a:pt x="11" y="4"/>
                    </a:lnTo>
                    <a:lnTo>
                      <a:pt x="8" y="7"/>
                    </a:lnTo>
                    <a:lnTo>
                      <a:pt x="4" y="11"/>
                    </a:lnTo>
                    <a:lnTo>
                      <a:pt x="2" y="15"/>
                    </a:lnTo>
                    <a:lnTo>
                      <a:pt x="0" y="20"/>
                    </a:lnTo>
                    <a:lnTo>
                      <a:pt x="0" y="24"/>
                    </a:lnTo>
                    <a:lnTo>
                      <a:pt x="0" y="24"/>
                    </a:lnTo>
                    <a:lnTo>
                      <a:pt x="0" y="29"/>
                    </a:lnTo>
                    <a:lnTo>
                      <a:pt x="2" y="34"/>
                    </a:lnTo>
                    <a:lnTo>
                      <a:pt x="4" y="38"/>
                    </a:lnTo>
                    <a:lnTo>
                      <a:pt x="8" y="41"/>
                    </a:lnTo>
                    <a:lnTo>
                      <a:pt x="11" y="44"/>
                    </a:lnTo>
                    <a:lnTo>
                      <a:pt x="15" y="47"/>
                    </a:lnTo>
                    <a:lnTo>
                      <a:pt x="20" y="49"/>
                    </a:lnTo>
                    <a:lnTo>
                      <a:pt x="25" y="49"/>
                    </a:lnTo>
                    <a:lnTo>
                      <a:pt x="25" y="49"/>
                    </a:lnTo>
                    <a:lnTo>
                      <a:pt x="29" y="49"/>
                    </a:lnTo>
                    <a:lnTo>
                      <a:pt x="34" y="47"/>
                    </a:lnTo>
                    <a:lnTo>
                      <a:pt x="38" y="44"/>
                    </a:lnTo>
                    <a:lnTo>
                      <a:pt x="41" y="41"/>
                    </a:lnTo>
                    <a:lnTo>
                      <a:pt x="45" y="38"/>
                    </a:lnTo>
                    <a:lnTo>
                      <a:pt x="47" y="34"/>
                    </a:lnTo>
                    <a:lnTo>
                      <a:pt x="49" y="29"/>
                    </a:lnTo>
                    <a:lnTo>
                      <a:pt x="49" y="24"/>
                    </a:lnTo>
                    <a:lnTo>
                      <a:pt x="49" y="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6" name="Freeform 12"/>
              <p:cNvSpPr>
                <a:spLocks/>
              </p:cNvSpPr>
              <p:nvPr/>
            </p:nvSpPr>
            <p:spPr bwMode="auto">
              <a:xfrm>
                <a:off x="1647" y="2260"/>
                <a:ext cx="53" cy="122"/>
              </a:xfrm>
              <a:custGeom>
                <a:avLst/>
                <a:gdLst>
                  <a:gd name="T0" fmla="*/ 46 w 53"/>
                  <a:gd name="T1" fmla="*/ 3 h 122"/>
                  <a:gd name="T2" fmla="*/ 46 w 53"/>
                  <a:gd name="T3" fmla="*/ 3 h 122"/>
                  <a:gd name="T4" fmla="*/ 46 w 53"/>
                  <a:gd name="T5" fmla="*/ 2 h 122"/>
                  <a:gd name="T6" fmla="*/ 46 w 53"/>
                  <a:gd name="T7" fmla="*/ 2 h 122"/>
                  <a:gd name="T8" fmla="*/ 39 w 53"/>
                  <a:gd name="T9" fmla="*/ 1 h 122"/>
                  <a:gd name="T10" fmla="*/ 32 w 53"/>
                  <a:gd name="T11" fmla="*/ 0 h 122"/>
                  <a:gd name="T12" fmla="*/ 32 w 53"/>
                  <a:gd name="T13" fmla="*/ 0 h 122"/>
                  <a:gd name="T14" fmla="*/ 20 w 53"/>
                  <a:gd name="T15" fmla="*/ 1 h 122"/>
                  <a:gd name="T16" fmla="*/ 10 w 53"/>
                  <a:gd name="T17" fmla="*/ 4 h 122"/>
                  <a:gd name="T18" fmla="*/ 6 w 53"/>
                  <a:gd name="T19" fmla="*/ 6 h 122"/>
                  <a:gd name="T20" fmla="*/ 3 w 53"/>
                  <a:gd name="T21" fmla="*/ 8 h 122"/>
                  <a:gd name="T22" fmla="*/ 1 w 53"/>
                  <a:gd name="T23" fmla="*/ 10 h 122"/>
                  <a:gd name="T24" fmla="*/ 0 w 53"/>
                  <a:gd name="T25" fmla="*/ 12 h 122"/>
                  <a:gd name="T26" fmla="*/ 0 w 53"/>
                  <a:gd name="T27" fmla="*/ 12 h 122"/>
                  <a:gd name="T28" fmla="*/ 0 w 53"/>
                  <a:gd name="T29" fmla="*/ 27 h 122"/>
                  <a:gd name="T30" fmla="*/ 1 w 53"/>
                  <a:gd name="T31" fmla="*/ 43 h 122"/>
                  <a:gd name="T32" fmla="*/ 3 w 53"/>
                  <a:gd name="T33" fmla="*/ 64 h 122"/>
                  <a:gd name="T34" fmla="*/ 3 w 53"/>
                  <a:gd name="T35" fmla="*/ 64 h 122"/>
                  <a:gd name="T36" fmla="*/ 4 w 53"/>
                  <a:gd name="T37" fmla="*/ 67 h 122"/>
                  <a:gd name="T38" fmla="*/ 5 w 53"/>
                  <a:gd name="T39" fmla="*/ 70 h 122"/>
                  <a:gd name="T40" fmla="*/ 7 w 53"/>
                  <a:gd name="T41" fmla="*/ 72 h 122"/>
                  <a:gd name="T42" fmla="*/ 8 w 53"/>
                  <a:gd name="T43" fmla="*/ 76 h 122"/>
                  <a:gd name="T44" fmla="*/ 8 w 53"/>
                  <a:gd name="T45" fmla="*/ 76 h 122"/>
                  <a:gd name="T46" fmla="*/ 11 w 53"/>
                  <a:gd name="T47" fmla="*/ 95 h 122"/>
                  <a:gd name="T48" fmla="*/ 13 w 53"/>
                  <a:gd name="T49" fmla="*/ 107 h 122"/>
                  <a:gd name="T50" fmla="*/ 16 w 53"/>
                  <a:gd name="T51" fmla="*/ 116 h 122"/>
                  <a:gd name="T52" fmla="*/ 16 w 53"/>
                  <a:gd name="T53" fmla="*/ 116 h 122"/>
                  <a:gd name="T54" fmla="*/ 18 w 53"/>
                  <a:gd name="T55" fmla="*/ 121 h 122"/>
                  <a:gd name="T56" fmla="*/ 19 w 53"/>
                  <a:gd name="T57" fmla="*/ 121 h 122"/>
                  <a:gd name="T58" fmla="*/ 21 w 53"/>
                  <a:gd name="T59" fmla="*/ 122 h 122"/>
                  <a:gd name="T60" fmla="*/ 42 w 53"/>
                  <a:gd name="T61" fmla="*/ 122 h 122"/>
                  <a:gd name="T62" fmla="*/ 42 w 53"/>
                  <a:gd name="T63" fmla="*/ 122 h 122"/>
                  <a:gd name="T64" fmla="*/ 44 w 53"/>
                  <a:gd name="T65" fmla="*/ 121 h 122"/>
                  <a:gd name="T66" fmla="*/ 45 w 53"/>
                  <a:gd name="T67" fmla="*/ 121 h 122"/>
                  <a:gd name="T68" fmla="*/ 47 w 53"/>
                  <a:gd name="T69" fmla="*/ 116 h 122"/>
                  <a:gd name="T70" fmla="*/ 47 w 53"/>
                  <a:gd name="T71" fmla="*/ 116 h 122"/>
                  <a:gd name="T72" fmla="*/ 51 w 53"/>
                  <a:gd name="T73" fmla="*/ 102 h 122"/>
                  <a:gd name="T74" fmla="*/ 53 w 53"/>
                  <a:gd name="T75" fmla="*/ 8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46" y="3"/>
                    </a:moveTo>
                    <a:lnTo>
                      <a:pt x="46" y="3"/>
                    </a:lnTo>
                    <a:lnTo>
                      <a:pt x="46" y="2"/>
                    </a:lnTo>
                    <a:lnTo>
                      <a:pt x="46" y="2"/>
                    </a:lnTo>
                    <a:lnTo>
                      <a:pt x="39" y="1"/>
                    </a:lnTo>
                    <a:lnTo>
                      <a:pt x="32" y="0"/>
                    </a:lnTo>
                    <a:lnTo>
                      <a:pt x="32" y="0"/>
                    </a:lnTo>
                    <a:lnTo>
                      <a:pt x="20" y="1"/>
                    </a:lnTo>
                    <a:lnTo>
                      <a:pt x="10" y="4"/>
                    </a:lnTo>
                    <a:lnTo>
                      <a:pt x="6" y="6"/>
                    </a:lnTo>
                    <a:lnTo>
                      <a:pt x="3" y="8"/>
                    </a:lnTo>
                    <a:lnTo>
                      <a:pt x="1" y="10"/>
                    </a:lnTo>
                    <a:lnTo>
                      <a:pt x="0" y="12"/>
                    </a:lnTo>
                    <a:lnTo>
                      <a:pt x="0" y="12"/>
                    </a:lnTo>
                    <a:lnTo>
                      <a:pt x="0" y="27"/>
                    </a:lnTo>
                    <a:lnTo>
                      <a:pt x="1" y="43"/>
                    </a:lnTo>
                    <a:lnTo>
                      <a:pt x="3" y="64"/>
                    </a:lnTo>
                    <a:lnTo>
                      <a:pt x="3" y="64"/>
                    </a:lnTo>
                    <a:lnTo>
                      <a:pt x="4" y="67"/>
                    </a:lnTo>
                    <a:lnTo>
                      <a:pt x="5" y="70"/>
                    </a:lnTo>
                    <a:lnTo>
                      <a:pt x="7" y="72"/>
                    </a:lnTo>
                    <a:lnTo>
                      <a:pt x="8" y="76"/>
                    </a:lnTo>
                    <a:lnTo>
                      <a:pt x="8" y="76"/>
                    </a:lnTo>
                    <a:lnTo>
                      <a:pt x="11" y="95"/>
                    </a:lnTo>
                    <a:lnTo>
                      <a:pt x="13" y="107"/>
                    </a:lnTo>
                    <a:lnTo>
                      <a:pt x="16" y="116"/>
                    </a:lnTo>
                    <a:lnTo>
                      <a:pt x="16" y="116"/>
                    </a:lnTo>
                    <a:lnTo>
                      <a:pt x="18" y="121"/>
                    </a:lnTo>
                    <a:lnTo>
                      <a:pt x="19" y="121"/>
                    </a:lnTo>
                    <a:lnTo>
                      <a:pt x="21" y="122"/>
                    </a:lnTo>
                    <a:lnTo>
                      <a:pt x="42" y="122"/>
                    </a:lnTo>
                    <a:lnTo>
                      <a:pt x="42" y="122"/>
                    </a:lnTo>
                    <a:lnTo>
                      <a:pt x="44" y="121"/>
                    </a:lnTo>
                    <a:lnTo>
                      <a:pt x="45" y="121"/>
                    </a:lnTo>
                    <a:lnTo>
                      <a:pt x="47" y="116"/>
                    </a:lnTo>
                    <a:lnTo>
                      <a:pt x="47" y="116"/>
                    </a:lnTo>
                    <a:lnTo>
                      <a:pt x="51" y="102"/>
                    </a:lnTo>
                    <a:lnTo>
                      <a:pt x="53" y="8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7" name="Freeform 13"/>
              <p:cNvSpPr>
                <a:spLocks/>
              </p:cNvSpPr>
              <p:nvPr/>
            </p:nvSpPr>
            <p:spPr bwMode="auto">
              <a:xfrm>
                <a:off x="1713" y="2163"/>
                <a:ext cx="71" cy="72"/>
              </a:xfrm>
              <a:custGeom>
                <a:avLst/>
                <a:gdLst>
                  <a:gd name="T0" fmla="*/ 71 w 71"/>
                  <a:gd name="T1" fmla="*/ 36 h 72"/>
                  <a:gd name="T2" fmla="*/ 71 w 71"/>
                  <a:gd name="T3" fmla="*/ 36 h 72"/>
                  <a:gd name="T4" fmla="*/ 71 w 71"/>
                  <a:gd name="T5" fmla="*/ 29 h 72"/>
                  <a:gd name="T6" fmla="*/ 69 w 71"/>
                  <a:gd name="T7" fmla="*/ 22 h 72"/>
                  <a:gd name="T8" fmla="*/ 66 w 71"/>
                  <a:gd name="T9" fmla="*/ 17 h 72"/>
                  <a:gd name="T10" fmla="*/ 61 w 71"/>
                  <a:gd name="T11" fmla="*/ 10 h 72"/>
                  <a:gd name="T12" fmla="*/ 55 w 71"/>
                  <a:gd name="T13" fmla="*/ 6 h 72"/>
                  <a:gd name="T14" fmla="*/ 49 w 71"/>
                  <a:gd name="T15" fmla="*/ 3 h 72"/>
                  <a:gd name="T16" fmla="*/ 43 w 71"/>
                  <a:gd name="T17" fmla="*/ 1 h 72"/>
                  <a:gd name="T18" fmla="*/ 36 w 71"/>
                  <a:gd name="T19" fmla="*/ 0 h 72"/>
                  <a:gd name="T20" fmla="*/ 36 w 71"/>
                  <a:gd name="T21" fmla="*/ 0 h 72"/>
                  <a:gd name="T22" fmla="*/ 29 w 71"/>
                  <a:gd name="T23" fmla="*/ 1 h 72"/>
                  <a:gd name="T24" fmla="*/ 22 w 71"/>
                  <a:gd name="T25" fmla="*/ 3 h 72"/>
                  <a:gd name="T26" fmla="*/ 16 w 71"/>
                  <a:gd name="T27" fmla="*/ 6 h 72"/>
                  <a:gd name="T28" fmla="*/ 10 w 71"/>
                  <a:gd name="T29" fmla="*/ 10 h 72"/>
                  <a:gd name="T30" fmla="*/ 6 w 71"/>
                  <a:gd name="T31" fmla="*/ 17 h 72"/>
                  <a:gd name="T32" fmla="*/ 3 w 71"/>
                  <a:gd name="T33" fmla="*/ 22 h 72"/>
                  <a:gd name="T34" fmla="*/ 1 w 71"/>
                  <a:gd name="T35" fmla="*/ 29 h 72"/>
                  <a:gd name="T36" fmla="*/ 0 w 71"/>
                  <a:gd name="T37" fmla="*/ 36 h 72"/>
                  <a:gd name="T38" fmla="*/ 0 w 71"/>
                  <a:gd name="T39" fmla="*/ 36 h 72"/>
                  <a:gd name="T40" fmla="*/ 1 w 71"/>
                  <a:gd name="T41" fmla="*/ 43 h 72"/>
                  <a:gd name="T42" fmla="*/ 3 w 71"/>
                  <a:gd name="T43" fmla="*/ 49 h 72"/>
                  <a:gd name="T44" fmla="*/ 6 w 71"/>
                  <a:gd name="T45" fmla="*/ 56 h 72"/>
                  <a:gd name="T46" fmla="*/ 10 w 71"/>
                  <a:gd name="T47" fmla="*/ 61 h 72"/>
                  <a:gd name="T48" fmla="*/ 16 w 71"/>
                  <a:gd name="T49" fmla="*/ 66 h 72"/>
                  <a:gd name="T50" fmla="*/ 22 w 71"/>
                  <a:gd name="T51" fmla="*/ 69 h 72"/>
                  <a:gd name="T52" fmla="*/ 29 w 71"/>
                  <a:gd name="T53" fmla="*/ 71 h 72"/>
                  <a:gd name="T54" fmla="*/ 36 w 71"/>
                  <a:gd name="T55" fmla="*/ 72 h 72"/>
                  <a:gd name="T56" fmla="*/ 36 w 71"/>
                  <a:gd name="T57" fmla="*/ 72 h 72"/>
                  <a:gd name="T58" fmla="*/ 43 w 71"/>
                  <a:gd name="T59" fmla="*/ 71 h 72"/>
                  <a:gd name="T60" fmla="*/ 49 w 71"/>
                  <a:gd name="T61" fmla="*/ 69 h 72"/>
                  <a:gd name="T62" fmla="*/ 55 w 71"/>
                  <a:gd name="T63" fmla="*/ 66 h 72"/>
                  <a:gd name="T64" fmla="*/ 61 w 71"/>
                  <a:gd name="T65" fmla="*/ 61 h 72"/>
                  <a:gd name="T66" fmla="*/ 66 w 71"/>
                  <a:gd name="T67" fmla="*/ 56 h 72"/>
                  <a:gd name="T68" fmla="*/ 69 w 71"/>
                  <a:gd name="T69" fmla="*/ 49 h 72"/>
                  <a:gd name="T70" fmla="*/ 71 w 71"/>
                  <a:gd name="T71" fmla="*/ 43 h 72"/>
                  <a:gd name="T72" fmla="*/ 71 w 71"/>
                  <a:gd name="T73" fmla="*/ 36 h 72"/>
                  <a:gd name="T74" fmla="*/ 71 w 71"/>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2">
                    <a:moveTo>
                      <a:pt x="71" y="36"/>
                    </a:moveTo>
                    <a:lnTo>
                      <a:pt x="71" y="36"/>
                    </a:lnTo>
                    <a:lnTo>
                      <a:pt x="71" y="29"/>
                    </a:lnTo>
                    <a:lnTo>
                      <a:pt x="69" y="22"/>
                    </a:lnTo>
                    <a:lnTo>
                      <a:pt x="66" y="17"/>
                    </a:lnTo>
                    <a:lnTo>
                      <a:pt x="61" y="10"/>
                    </a:lnTo>
                    <a:lnTo>
                      <a:pt x="55" y="6"/>
                    </a:lnTo>
                    <a:lnTo>
                      <a:pt x="49" y="3"/>
                    </a:lnTo>
                    <a:lnTo>
                      <a:pt x="43" y="1"/>
                    </a:lnTo>
                    <a:lnTo>
                      <a:pt x="36" y="0"/>
                    </a:lnTo>
                    <a:lnTo>
                      <a:pt x="36" y="0"/>
                    </a:lnTo>
                    <a:lnTo>
                      <a:pt x="29" y="1"/>
                    </a:lnTo>
                    <a:lnTo>
                      <a:pt x="22" y="3"/>
                    </a:lnTo>
                    <a:lnTo>
                      <a:pt x="16" y="6"/>
                    </a:lnTo>
                    <a:lnTo>
                      <a:pt x="10" y="10"/>
                    </a:lnTo>
                    <a:lnTo>
                      <a:pt x="6" y="17"/>
                    </a:lnTo>
                    <a:lnTo>
                      <a:pt x="3" y="22"/>
                    </a:lnTo>
                    <a:lnTo>
                      <a:pt x="1" y="29"/>
                    </a:lnTo>
                    <a:lnTo>
                      <a:pt x="0" y="36"/>
                    </a:lnTo>
                    <a:lnTo>
                      <a:pt x="0" y="36"/>
                    </a:lnTo>
                    <a:lnTo>
                      <a:pt x="1" y="43"/>
                    </a:lnTo>
                    <a:lnTo>
                      <a:pt x="3" y="49"/>
                    </a:lnTo>
                    <a:lnTo>
                      <a:pt x="6" y="56"/>
                    </a:lnTo>
                    <a:lnTo>
                      <a:pt x="10" y="61"/>
                    </a:lnTo>
                    <a:lnTo>
                      <a:pt x="16" y="66"/>
                    </a:lnTo>
                    <a:lnTo>
                      <a:pt x="22" y="69"/>
                    </a:lnTo>
                    <a:lnTo>
                      <a:pt x="29" y="71"/>
                    </a:lnTo>
                    <a:lnTo>
                      <a:pt x="36" y="72"/>
                    </a:lnTo>
                    <a:lnTo>
                      <a:pt x="36" y="72"/>
                    </a:lnTo>
                    <a:lnTo>
                      <a:pt x="43" y="71"/>
                    </a:lnTo>
                    <a:lnTo>
                      <a:pt x="49" y="69"/>
                    </a:lnTo>
                    <a:lnTo>
                      <a:pt x="55" y="66"/>
                    </a:lnTo>
                    <a:lnTo>
                      <a:pt x="61" y="61"/>
                    </a:lnTo>
                    <a:lnTo>
                      <a:pt x="66" y="56"/>
                    </a:lnTo>
                    <a:lnTo>
                      <a:pt x="69" y="49"/>
                    </a:lnTo>
                    <a:lnTo>
                      <a:pt x="71" y="43"/>
                    </a:lnTo>
                    <a:lnTo>
                      <a:pt x="71" y="36"/>
                    </a:lnTo>
                    <a:lnTo>
                      <a:pt x="71"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8" name="Freeform 14"/>
              <p:cNvSpPr>
                <a:spLocks/>
              </p:cNvSpPr>
              <p:nvPr/>
            </p:nvSpPr>
            <p:spPr bwMode="auto">
              <a:xfrm>
                <a:off x="1703" y="2245"/>
                <a:ext cx="91" cy="177"/>
              </a:xfrm>
              <a:custGeom>
                <a:avLst/>
                <a:gdLst>
                  <a:gd name="T0" fmla="*/ 61 w 91"/>
                  <a:gd name="T1" fmla="*/ 177 h 177"/>
                  <a:gd name="T2" fmla="*/ 61 w 91"/>
                  <a:gd name="T3" fmla="*/ 177 h 177"/>
                  <a:gd name="T4" fmla="*/ 63 w 91"/>
                  <a:gd name="T5" fmla="*/ 176 h 177"/>
                  <a:gd name="T6" fmla="*/ 65 w 91"/>
                  <a:gd name="T7" fmla="*/ 175 h 177"/>
                  <a:gd name="T8" fmla="*/ 66 w 91"/>
                  <a:gd name="T9" fmla="*/ 173 h 177"/>
                  <a:gd name="T10" fmla="*/ 69 w 91"/>
                  <a:gd name="T11" fmla="*/ 168 h 177"/>
                  <a:gd name="T12" fmla="*/ 69 w 91"/>
                  <a:gd name="T13" fmla="*/ 168 h 177"/>
                  <a:gd name="T14" fmla="*/ 72 w 91"/>
                  <a:gd name="T15" fmla="*/ 156 h 177"/>
                  <a:gd name="T16" fmla="*/ 75 w 91"/>
                  <a:gd name="T17" fmla="*/ 139 h 177"/>
                  <a:gd name="T18" fmla="*/ 79 w 91"/>
                  <a:gd name="T19" fmla="*/ 109 h 177"/>
                  <a:gd name="T20" fmla="*/ 79 w 91"/>
                  <a:gd name="T21" fmla="*/ 109 h 177"/>
                  <a:gd name="T22" fmla="*/ 81 w 91"/>
                  <a:gd name="T23" fmla="*/ 104 h 177"/>
                  <a:gd name="T24" fmla="*/ 83 w 91"/>
                  <a:gd name="T25" fmla="*/ 101 h 177"/>
                  <a:gd name="T26" fmla="*/ 86 w 91"/>
                  <a:gd name="T27" fmla="*/ 98 h 177"/>
                  <a:gd name="T28" fmla="*/ 87 w 91"/>
                  <a:gd name="T29" fmla="*/ 92 h 177"/>
                  <a:gd name="T30" fmla="*/ 87 w 91"/>
                  <a:gd name="T31" fmla="*/ 92 h 177"/>
                  <a:gd name="T32" fmla="*/ 89 w 91"/>
                  <a:gd name="T33" fmla="*/ 76 h 177"/>
                  <a:gd name="T34" fmla="*/ 90 w 91"/>
                  <a:gd name="T35" fmla="*/ 63 h 177"/>
                  <a:gd name="T36" fmla="*/ 91 w 91"/>
                  <a:gd name="T37" fmla="*/ 39 h 177"/>
                  <a:gd name="T38" fmla="*/ 91 w 91"/>
                  <a:gd name="T39" fmla="*/ 24 h 177"/>
                  <a:gd name="T40" fmla="*/ 91 w 91"/>
                  <a:gd name="T41" fmla="*/ 18 h 177"/>
                  <a:gd name="T42" fmla="*/ 91 w 91"/>
                  <a:gd name="T43" fmla="*/ 18 h 177"/>
                  <a:gd name="T44" fmla="*/ 90 w 91"/>
                  <a:gd name="T45" fmla="*/ 15 h 177"/>
                  <a:gd name="T46" fmla="*/ 87 w 91"/>
                  <a:gd name="T47" fmla="*/ 11 h 177"/>
                  <a:gd name="T48" fmla="*/ 83 w 91"/>
                  <a:gd name="T49" fmla="*/ 9 h 177"/>
                  <a:gd name="T50" fmla="*/ 77 w 91"/>
                  <a:gd name="T51" fmla="*/ 6 h 177"/>
                  <a:gd name="T52" fmla="*/ 71 w 91"/>
                  <a:gd name="T53" fmla="*/ 3 h 177"/>
                  <a:gd name="T54" fmla="*/ 62 w 91"/>
                  <a:gd name="T55" fmla="*/ 1 h 177"/>
                  <a:gd name="T56" fmla="*/ 54 w 91"/>
                  <a:gd name="T57" fmla="*/ 0 h 177"/>
                  <a:gd name="T58" fmla="*/ 46 w 91"/>
                  <a:gd name="T59" fmla="*/ 0 h 177"/>
                  <a:gd name="T60" fmla="*/ 46 w 91"/>
                  <a:gd name="T61" fmla="*/ 0 h 177"/>
                  <a:gd name="T62" fmla="*/ 38 w 91"/>
                  <a:gd name="T63" fmla="*/ 0 h 177"/>
                  <a:gd name="T64" fmla="*/ 29 w 91"/>
                  <a:gd name="T65" fmla="*/ 1 h 177"/>
                  <a:gd name="T66" fmla="*/ 21 w 91"/>
                  <a:gd name="T67" fmla="*/ 3 h 177"/>
                  <a:gd name="T68" fmla="*/ 15 w 91"/>
                  <a:gd name="T69" fmla="*/ 6 h 177"/>
                  <a:gd name="T70" fmla="*/ 9 w 91"/>
                  <a:gd name="T71" fmla="*/ 9 h 177"/>
                  <a:gd name="T72" fmla="*/ 5 w 91"/>
                  <a:gd name="T73" fmla="*/ 11 h 177"/>
                  <a:gd name="T74" fmla="*/ 2 w 91"/>
                  <a:gd name="T75" fmla="*/ 15 h 177"/>
                  <a:gd name="T76" fmla="*/ 1 w 91"/>
                  <a:gd name="T77" fmla="*/ 18 h 177"/>
                  <a:gd name="T78" fmla="*/ 1 w 91"/>
                  <a:gd name="T79" fmla="*/ 18 h 177"/>
                  <a:gd name="T80" fmla="*/ 1 w 91"/>
                  <a:gd name="T81" fmla="*/ 24 h 177"/>
                  <a:gd name="T82" fmla="*/ 0 w 91"/>
                  <a:gd name="T83" fmla="*/ 39 h 177"/>
                  <a:gd name="T84" fmla="*/ 1 w 91"/>
                  <a:gd name="T85" fmla="*/ 63 h 177"/>
                  <a:gd name="T86" fmla="*/ 3 w 91"/>
                  <a:gd name="T87" fmla="*/ 76 h 177"/>
                  <a:gd name="T88" fmla="*/ 5 w 91"/>
                  <a:gd name="T89" fmla="*/ 92 h 177"/>
                  <a:gd name="T90" fmla="*/ 5 w 91"/>
                  <a:gd name="T91" fmla="*/ 92 h 177"/>
                  <a:gd name="T92" fmla="*/ 6 w 91"/>
                  <a:gd name="T93" fmla="*/ 98 h 177"/>
                  <a:gd name="T94" fmla="*/ 8 w 91"/>
                  <a:gd name="T95" fmla="*/ 101 h 177"/>
                  <a:gd name="T96" fmla="*/ 11 w 91"/>
                  <a:gd name="T97" fmla="*/ 104 h 177"/>
                  <a:gd name="T98" fmla="*/ 12 w 91"/>
                  <a:gd name="T99" fmla="*/ 109 h 177"/>
                  <a:gd name="T100" fmla="*/ 12 w 91"/>
                  <a:gd name="T101" fmla="*/ 109 h 177"/>
                  <a:gd name="T102" fmla="*/ 17 w 91"/>
                  <a:gd name="T103" fmla="*/ 139 h 177"/>
                  <a:gd name="T104" fmla="*/ 20 w 91"/>
                  <a:gd name="T105" fmla="*/ 156 h 177"/>
                  <a:gd name="T106" fmla="*/ 23 w 91"/>
                  <a:gd name="T107" fmla="*/ 168 h 177"/>
                  <a:gd name="T108" fmla="*/ 23 w 91"/>
                  <a:gd name="T109" fmla="*/ 168 h 177"/>
                  <a:gd name="T110" fmla="*/ 24 w 91"/>
                  <a:gd name="T111" fmla="*/ 173 h 177"/>
                  <a:gd name="T112" fmla="*/ 26 w 91"/>
                  <a:gd name="T113" fmla="*/ 175 h 177"/>
                  <a:gd name="T114" fmla="*/ 27 w 91"/>
                  <a:gd name="T115" fmla="*/ 176 h 177"/>
                  <a:gd name="T116" fmla="*/ 31 w 91"/>
                  <a:gd name="T117" fmla="*/ 177 h 177"/>
                  <a:gd name="T118" fmla="*/ 61 w 91"/>
                  <a:gd name="T11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77">
                    <a:moveTo>
                      <a:pt x="61" y="177"/>
                    </a:moveTo>
                    <a:lnTo>
                      <a:pt x="61" y="177"/>
                    </a:lnTo>
                    <a:lnTo>
                      <a:pt x="63" y="176"/>
                    </a:lnTo>
                    <a:lnTo>
                      <a:pt x="65" y="175"/>
                    </a:lnTo>
                    <a:lnTo>
                      <a:pt x="66" y="173"/>
                    </a:lnTo>
                    <a:lnTo>
                      <a:pt x="69" y="168"/>
                    </a:lnTo>
                    <a:lnTo>
                      <a:pt x="69" y="168"/>
                    </a:lnTo>
                    <a:lnTo>
                      <a:pt x="72" y="156"/>
                    </a:lnTo>
                    <a:lnTo>
                      <a:pt x="75" y="139"/>
                    </a:lnTo>
                    <a:lnTo>
                      <a:pt x="79" y="109"/>
                    </a:lnTo>
                    <a:lnTo>
                      <a:pt x="79" y="109"/>
                    </a:lnTo>
                    <a:lnTo>
                      <a:pt x="81" y="104"/>
                    </a:lnTo>
                    <a:lnTo>
                      <a:pt x="83" y="101"/>
                    </a:lnTo>
                    <a:lnTo>
                      <a:pt x="86" y="98"/>
                    </a:lnTo>
                    <a:lnTo>
                      <a:pt x="87" y="92"/>
                    </a:lnTo>
                    <a:lnTo>
                      <a:pt x="87" y="92"/>
                    </a:lnTo>
                    <a:lnTo>
                      <a:pt x="89" y="76"/>
                    </a:lnTo>
                    <a:lnTo>
                      <a:pt x="90" y="63"/>
                    </a:lnTo>
                    <a:lnTo>
                      <a:pt x="91" y="39"/>
                    </a:lnTo>
                    <a:lnTo>
                      <a:pt x="91" y="24"/>
                    </a:lnTo>
                    <a:lnTo>
                      <a:pt x="91" y="18"/>
                    </a:lnTo>
                    <a:lnTo>
                      <a:pt x="91" y="18"/>
                    </a:lnTo>
                    <a:lnTo>
                      <a:pt x="90" y="15"/>
                    </a:lnTo>
                    <a:lnTo>
                      <a:pt x="87" y="11"/>
                    </a:lnTo>
                    <a:lnTo>
                      <a:pt x="83" y="9"/>
                    </a:lnTo>
                    <a:lnTo>
                      <a:pt x="77" y="6"/>
                    </a:lnTo>
                    <a:lnTo>
                      <a:pt x="71" y="3"/>
                    </a:lnTo>
                    <a:lnTo>
                      <a:pt x="62" y="1"/>
                    </a:lnTo>
                    <a:lnTo>
                      <a:pt x="54" y="0"/>
                    </a:lnTo>
                    <a:lnTo>
                      <a:pt x="46" y="0"/>
                    </a:lnTo>
                    <a:lnTo>
                      <a:pt x="46" y="0"/>
                    </a:lnTo>
                    <a:lnTo>
                      <a:pt x="38" y="0"/>
                    </a:lnTo>
                    <a:lnTo>
                      <a:pt x="29" y="1"/>
                    </a:lnTo>
                    <a:lnTo>
                      <a:pt x="21" y="3"/>
                    </a:lnTo>
                    <a:lnTo>
                      <a:pt x="15" y="6"/>
                    </a:lnTo>
                    <a:lnTo>
                      <a:pt x="9" y="9"/>
                    </a:lnTo>
                    <a:lnTo>
                      <a:pt x="5" y="11"/>
                    </a:lnTo>
                    <a:lnTo>
                      <a:pt x="2" y="15"/>
                    </a:lnTo>
                    <a:lnTo>
                      <a:pt x="1" y="18"/>
                    </a:lnTo>
                    <a:lnTo>
                      <a:pt x="1" y="18"/>
                    </a:lnTo>
                    <a:lnTo>
                      <a:pt x="1" y="24"/>
                    </a:lnTo>
                    <a:lnTo>
                      <a:pt x="0" y="39"/>
                    </a:lnTo>
                    <a:lnTo>
                      <a:pt x="1" y="63"/>
                    </a:lnTo>
                    <a:lnTo>
                      <a:pt x="3" y="76"/>
                    </a:lnTo>
                    <a:lnTo>
                      <a:pt x="5" y="92"/>
                    </a:lnTo>
                    <a:lnTo>
                      <a:pt x="5" y="92"/>
                    </a:lnTo>
                    <a:lnTo>
                      <a:pt x="6" y="98"/>
                    </a:lnTo>
                    <a:lnTo>
                      <a:pt x="8" y="101"/>
                    </a:lnTo>
                    <a:lnTo>
                      <a:pt x="11" y="104"/>
                    </a:lnTo>
                    <a:lnTo>
                      <a:pt x="12" y="109"/>
                    </a:lnTo>
                    <a:lnTo>
                      <a:pt x="12" y="109"/>
                    </a:lnTo>
                    <a:lnTo>
                      <a:pt x="17" y="139"/>
                    </a:lnTo>
                    <a:lnTo>
                      <a:pt x="20" y="156"/>
                    </a:lnTo>
                    <a:lnTo>
                      <a:pt x="23" y="168"/>
                    </a:lnTo>
                    <a:lnTo>
                      <a:pt x="23" y="168"/>
                    </a:lnTo>
                    <a:lnTo>
                      <a:pt x="24" y="173"/>
                    </a:lnTo>
                    <a:lnTo>
                      <a:pt x="26" y="175"/>
                    </a:lnTo>
                    <a:lnTo>
                      <a:pt x="27" y="176"/>
                    </a:lnTo>
                    <a:lnTo>
                      <a:pt x="31" y="177"/>
                    </a:lnTo>
                    <a:lnTo>
                      <a:pt x="61" y="17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39" name="Freeform 15"/>
              <p:cNvSpPr>
                <a:spLocks/>
              </p:cNvSpPr>
              <p:nvPr/>
            </p:nvSpPr>
            <p:spPr bwMode="auto">
              <a:xfrm>
                <a:off x="999" y="1082"/>
                <a:ext cx="143" cy="143"/>
              </a:xfrm>
              <a:custGeom>
                <a:avLst/>
                <a:gdLst>
                  <a:gd name="T0" fmla="*/ 143 w 143"/>
                  <a:gd name="T1" fmla="*/ 72 h 143"/>
                  <a:gd name="T2" fmla="*/ 141 w 143"/>
                  <a:gd name="T3" fmla="*/ 87 h 143"/>
                  <a:gd name="T4" fmla="*/ 137 w 143"/>
                  <a:gd name="T5" fmla="*/ 100 h 143"/>
                  <a:gd name="T6" fmla="*/ 131 w 143"/>
                  <a:gd name="T7" fmla="*/ 111 h 143"/>
                  <a:gd name="T8" fmla="*/ 122 w 143"/>
                  <a:gd name="T9" fmla="*/ 123 h 143"/>
                  <a:gd name="T10" fmla="*/ 111 w 143"/>
                  <a:gd name="T11" fmla="*/ 131 h 143"/>
                  <a:gd name="T12" fmla="*/ 99 w 143"/>
                  <a:gd name="T13" fmla="*/ 138 h 143"/>
                  <a:gd name="T14" fmla="*/ 86 w 143"/>
                  <a:gd name="T15" fmla="*/ 142 h 143"/>
                  <a:gd name="T16" fmla="*/ 71 w 143"/>
                  <a:gd name="T17" fmla="*/ 143 h 143"/>
                  <a:gd name="T18" fmla="*/ 64 w 143"/>
                  <a:gd name="T19" fmla="*/ 143 h 143"/>
                  <a:gd name="T20" fmla="*/ 50 w 143"/>
                  <a:gd name="T21" fmla="*/ 140 h 143"/>
                  <a:gd name="T22" fmla="*/ 37 w 143"/>
                  <a:gd name="T23" fmla="*/ 135 h 143"/>
                  <a:gd name="T24" fmla="*/ 26 w 143"/>
                  <a:gd name="T25" fmla="*/ 127 h 143"/>
                  <a:gd name="T26" fmla="*/ 17 w 143"/>
                  <a:gd name="T27" fmla="*/ 117 h 143"/>
                  <a:gd name="T28" fmla="*/ 8 w 143"/>
                  <a:gd name="T29" fmla="*/ 106 h 143"/>
                  <a:gd name="T30" fmla="*/ 3 w 143"/>
                  <a:gd name="T31" fmla="*/ 93 h 143"/>
                  <a:gd name="T32" fmla="*/ 0 w 143"/>
                  <a:gd name="T33" fmla="*/ 79 h 143"/>
                  <a:gd name="T34" fmla="*/ 0 w 143"/>
                  <a:gd name="T35" fmla="*/ 72 h 143"/>
                  <a:gd name="T36" fmla="*/ 1 w 143"/>
                  <a:gd name="T37" fmla="*/ 58 h 143"/>
                  <a:gd name="T38" fmla="*/ 5 w 143"/>
                  <a:gd name="T39" fmla="*/ 44 h 143"/>
                  <a:gd name="T40" fmla="*/ 13 w 143"/>
                  <a:gd name="T41" fmla="*/ 32 h 143"/>
                  <a:gd name="T42" fmla="*/ 21 w 143"/>
                  <a:gd name="T43" fmla="*/ 22 h 143"/>
                  <a:gd name="T44" fmla="*/ 31 w 143"/>
                  <a:gd name="T45" fmla="*/ 13 h 143"/>
                  <a:gd name="T46" fmla="*/ 43 w 143"/>
                  <a:gd name="T47" fmla="*/ 6 h 143"/>
                  <a:gd name="T48" fmla="*/ 57 w 143"/>
                  <a:gd name="T49" fmla="*/ 2 h 143"/>
                  <a:gd name="T50" fmla="*/ 71 w 143"/>
                  <a:gd name="T51" fmla="*/ 0 h 143"/>
                  <a:gd name="T52" fmla="*/ 78 w 143"/>
                  <a:gd name="T53" fmla="*/ 1 h 143"/>
                  <a:gd name="T54" fmla="*/ 93 w 143"/>
                  <a:gd name="T55" fmla="*/ 3 h 143"/>
                  <a:gd name="T56" fmla="*/ 105 w 143"/>
                  <a:gd name="T57" fmla="*/ 9 h 143"/>
                  <a:gd name="T58" fmla="*/ 116 w 143"/>
                  <a:gd name="T59" fmla="*/ 17 h 143"/>
                  <a:gd name="T60" fmla="*/ 127 w 143"/>
                  <a:gd name="T61" fmla="*/ 26 h 143"/>
                  <a:gd name="T62" fmla="*/ 134 w 143"/>
                  <a:gd name="T63" fmla="*/ 38 h 143"/>
                  <a:gd name="T64" fmla="*/ 139 w 143"/>
                  <a:gd name="T65" fmla="*/ 51 h 143"/>
                  <a:gd name="T66" fmla="*/ 142 w 143"/>
                  <a:gd name="T67" fmla="*/ 65 h 143"/>
                  <a:gd name="T68" fmla="*/ 143 w 143"/>
                  <a:gd name="T69"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143">
                    <a:moveTo>
                      <a:pt x="143" y="72"/>
                    </a:moveTo>
                    <a:lnTo>
                      <a:pt x="143" y="72"/>
                    </a:lnTo>
                    <a:lnTo>
                      <a:pt x="142" y="79"/>
                    </a:lnTo>
                    <a:lnTo>
                      <a:pt x="141" y="87"/>
                    </a:lnTo>
                    <a:lnTo>
                      <a:pt x="139" y="93"/>
                    </a:lnTo>
                    <a:lnTo>
                      <a:pt x="137" y="100"/>
                    </a:lnTo>
                    <a:lnTo>
                      <a:pt x="134" y="106"/>
                    </a:lnTo>
                    <a:lnTo>
                      <a:pt x="131" y="111"/>
                    </a:lnTo>
                    <a:lnTo>
                      <a:pt x="127" y="117"/>
                    </a:lnTo>
                    <a:lnTo>
                      <a:pt x="122" y="123"/>
                    </a:lnTo>
                    <a:lnTo>
                      <a:pt x="116" y="127"/>
                    </a:lnTo>
                    <a:lnTo>
                      <a:pt x="111" y="131"/>
                    </a:lnTo>
                    <a:lnTo>
                      <a:pt x="105" y="135"/>
                    </a:lnTo>
                    <a:lnTo>
                      <a:pt x="99" y="138"/>
                    </a:lnTo>
                    <a:lnTo>
                      <a:pt x="93" y="140"/>
                    </a:lnTo>
                    <a:lnTo>
                      <a:pt x="86" y="142"/>
                    </a:lnTo>
                    <a:lnTo>
                      <a:pt x="78" y="143"/>
                    </a:lnTo>
                    <a:lnTo>
                      <a:pt x="71" y="143"/>
                    </a:lnTo>
                    <a:lnTo>
                      <a:pt x="71" y="143"/>
                    </a:lnTo>
                    <a:lnTo>
                      <a:pt x="64" y="143"/>
                    </a:lnTo>
                    <a:lnTo>
                      <a:pt x="57" y="142"/>
                    </a:lnTo>
                    <a:lnTo>
                      <a:pt x="50" y="140"/>
                    </a:lnTo>
                    <a:lnTo>
                      <a:pt x="43" y="138"/>
                    </a:lnTo>
                    <a:lnTo>
                      <a:pt x="37" y="135"/>
                    </a:lnTo>
                    <a:lnTo>
                      <a:pt x="31" y="131"/>
                    </a:lnTo>
                    <a:lnTo>
                      <a:pt x="26" y="127"/>
                    </a:lnTo>
                    <a:lnTo>
                      <a:pt x="21" y="123"/>
                    </a:lnTo>
                    <a:lnTo>
                      <a:pt x="17" y="117"/>
                    </a:lnTo>
                    <a:lnTo>
                      <a:pt x="13" y="111"/>
                    </a:lnTo>
                    <a:lnTo>
                      <a:pt x="8" y="106"/>
                    </a:lnTo>
                    <a:lnTo>
                      <a:pt x="5" y="100"/>
                    </a:lnTo>
                    <a:lnTo>
                      <a:pt x="3" y="93"/>
                    </a:lnTo>
                    <a:lnTo>
                      <a:pt x="1" y="87"/>
                    </a:lnTo>
                    <a:lnTo>
                      <a:pt x="0" y="79"/>
                    </a:lnTo>
                    <a:lnTo>
                      <a:pt x="0" y="72"/>
                    </a:lnTo>
                    <a:lnTo>
                      <a:pt x="0" y="72"/>
                    </a:lnTo>
                    <a:lnTo>
                      <a:pt x="0" y="65"/>
                    </a:lnTo>
                    <a:lnTo>
                      <a:pt x="1" y="58"/>
                    </a:lnTo>
                    <a:lnTo>
                      <a:pt x="3" y="51"/>
                    </a:lnTo>
                    <a:lnTo>
                      <a:pt x="5" y="44"/>
                    </a:lnTo>
                    <a:lnTo>
                      <a:pt x="8" y="38"/>
                    </a:lnTo>
                    <a:lnTo>
                      <a:pt x="13" y="32"/>
                    </a:lnTo>
                    <a:lnTo>
                      <a:pt x="17" y="26"/>
                    </a:lnTo>
                    <a:lnTo>
                      <a:pt x="21" y="22"/>
                    </a:lnTo>
                    <a:lnTo>
                      <a:pt x="26" y="17"/>
                    </a:lnTo>
                    <a:lnTo>
                      <a:pt x="31" y="13"/>
                    </a:lnTo>
                    <a:lnTo>
                      <a:pt x="37" y="9"/>
                    </a:lnTo>
                    <a:lnTo>
                      <a:pt x="43" y="6"/>
                    </a:lnTo>
                    <a:lnTo>
                      <a:pt x="50" y="3"/>
                    </a:lnTo>
                    <a:lnTo>
                      <a:pt x="57" y="2"/>
                    </a:lnTo>
                    <a:lnTo>
                      <a:pt x="64" y="1"/>
                    </a:lnTo>
                    <a:lnTo>
                      <a:pt x="71" y="0"/>
                    </a:lnTo>
                    <a:lnTo>
                      <a:pt x="71" y="0"/>
                    </a:lnTo>
                    <a:lnTo>
                      <a:pt x="78" y="1"/>
                    </a:lnTo>
                    <a:lnTo>
                      <a:pt x="86" y="2"/>
                    </a:lnTo>
                    <a:lnTo>
                      <a:pt x="93" y="3"/>
                    </a:lnTo>
                    <a:lnTo>
                      <a:pt x="99" y="6"/>
                    </a:lnTo>
                    <a:lnTo>
                      <a:pt x="105" y="9"/>
                    </a:lnTo>
                    <a:lnTo>
                      <a:pt x="111" y="13"/>
                    </a:lnTo>
                    <a:lnTo>
                      <a:pt x="116" y="17"/>
                    </a:lnTo>
                    <a:lnTo>
                      <a:pt x="122" y="22"/>
                    </a:lnTo>
                    <a:lnTo>
                      <a:pt x="127" y="26"/>
                    </a:lnTo>
                    <a:lnTo>
                      <a:pt x="131" y="32"/>
                    </a:lnTo>
                    <a:lnTo>
                      <a:pt x="134" y="38"/>
                    </a:lnTo>
                    <a:lnTo>
                      <a:pt x="137" y="44"/>
                    </a:lnTo>
                    <a:lnTo>
                      <a:pt x="139" y="51"/>
                    </a:lnTo>
                    <a:lnTo>
                      <a:pt x="141" y="58"/>
                    </a:lnTo>
                    <a:lnTo>
                      <a:pt x="142" y="65"/>
                    </a:lnTo>
                    <a:lnTo>
                      <a:pt x="143" y="72"/>
                    </a:lnTo>
                    <a:lnTo>
                      <a:pt x="143" y="7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0" name="Freeform 16"/>
              <p:cNvSpPr>
                <a:spLocks/>
              </p:cNvSpPr>
              <p:nvPr/>
            </p:nvSpPr>
            <p:spPr bwMode="auto">
              <a:xfrm>
                <a:off x="1016" y="1165"/>
                <a:ext cx="109" cy="47"/>
              </a:xfrm>
              <a:custGeom>
                <a:avLst/>
                <a:gdLst>
                  <a:gd name="T0" fmla="*/ 0 w 109"/>
                  <a:gd name="T1" fmla="*/ 0 h 47"/>
                  <a:gd name="T2" fmla="*/ 0 w 109"/>
                  <a:gd name="T3" fmla="*/ 0 h 47"/>
                  <a:gd name="T4" fmla="*/ 3 w 109"/>
                  <a:gd name="T5" fmla="*/ 10 h 47"/>
                  <a:gd name="T6" fmla="*/ 6 w 109"/>
                  <a:gd name="T7" fmla="*/ 19 h 47"/>
                  <a:gd name="T8" fmla="*/ 12 w 109"/>
                  <a:gd name="T9" fmla="*/ 26 h 47"/>
                  <a:gd name="T10" fmla="*/ 18 w 109"/>
                  <a:gd name="T11" fmla="*/ 33 h 47"/>
                  <a:gd name="T12" fmla="*/ 26 w 109"/>
                  <a:gd name="T13" fmla="*/ 39 h 47"/>
                  <a:gd name="T14" fmla="*/ 35 w 109"/>
                  <a:gd name="T15" fmla="*/ 43 h 47"/>
                  <a:gd name="T16" fmla="*/ 44 w 109"/>
                  <a:gd name="T17" fmla="*/ 46 h 47"/>
                  <a:gd name="T18" fmla="*/ 54 w 109"/>
                  <a:gd name="T19" fmla="*/ 47 h 47"/>
                  <a:gd name="T20" fmla="*/ 54 w 109"/>
                  <a:gd name="T21" fmla="*/ 47 h 47"/>
                  <a:gd name="T22" fmla="*/ 64 w 109"/>
                  <a:gd name="T23" fmla="*/ 46 h 47"/>
                  <a:gd name="T24" fmla="*/ 74 w 109"/>
                  <a:gd name="T25" fmla="*/ 43 h 47"/>
                  <a:gd name="T26" fmla="*/ 83 w 109"/>
                  <a:gd name="T27" fmla="*/ 39 h 47"/>
                  <a:gd name="T28" fmla="*/ 90 w 109"/>
                  <a:gd name="T29" fmla="*/ 33 h 47"/>
                  <a:gd name="T30" fmla="*/ 97 w 109"/>
                  <a:gd name="T31" fmla="*/ 26 h 47"/>
                  <a:gd name="T32" fmla="*/ 102 w 109"/>
                  <a:gd name="T33" fmla="*/ 19 h 47"/>
                  <a:gd name="T34" fmla="*/ 107 w 109"/>
                  <a:gd name="T35" fmla="*/ 10 h 47"/>
                  <a:gd name="T36" fmla="*/ 109 w 109"/>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7">
                    <a:moveTo>
                      <a:pt x="0" y="0"/>
                    </a:moveTo>
                    <a:lnTo>
                      <a:pt x="0" y="0"/>
                    </a:lnTo>
                    <a:lnTo>
                      <a:pt x="3" y="10"/>
                    </a:lnTo>
                    <a:lnTo>
                      <a:pt x="6" y="19"/>
                    </a:lnTo>
                    <a:lnTo>
                      <a:pt x="12" y="26"/>
                    </a:lnTo>
                    <a:lnTo>
                      <a:pt x="18" y="33"/>
                    </a:lnTo>
                    <a:lnTo>
                      <a:pt x="26" y="39"/>
                    </a:lnTo>
                    <a:lnTo>
                      <a:pt x="35" y="43"/>
                    </a:lnTo>
                    <a:lnTo>
                      <a:pt x="44" y="46"/>
                    </a:lnTo>
                    <a:lnTo>
                      <a:pt x="54" y="47"/>
                    </a:lnTo>
                    <a:lnTo>
                      <a:pt x="54" y="47"/>
                    </a:lnTo>
                    <a:lnTo>
                      <a:pt x="64" y="46"/>
                    </a:lnTo>
                    <a:lnTo>
                      <a:pt x="74" y="43"/>
                    </a:lnTo>
                    <a:lnTo>
                      <a:pt x="83" y="39"/>
                    </a:lnTo>
                    <a:lnTo>
                      <a:pt x="90" y="33"/>
                    </a:lnTo>
                    <a:lnTo>
                      <a:pt x="97" y="26"/>
                    </a:lnTo>
                    <a:lnTo>
                      <a:pt x="102" y="19"/>
                    </a:lnTo>
                    <a:lnTo>
                      <a:pt x="107" y="10"/>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1" name="Freeform 17"/>
              <p:cNvSpPr>
                <a:spLocks/>
              </p:cNvSpPr>
              <p:nvPr/>
            </p:nvSpPr>
            <p:spPr bwMode="auto">
              <a:xfrm>
                <a:off x="1040" y="1112"/>
                <a:ext cx="14" cy="36"/>
              </a:xfrm>
              <a:custGeom>
                <a:avLst/>
                <a:gdLst>
                  <a:gd name="T0" fmla="*/ 8 w 14"/>
                  <a:gd name="T1" fmla="*/ 0 h 36"/>
                  <a:gd name="T2" fmla="*/ 8 w 14"/>
                  <a:gd name="T3" fmla="*/ 0 h 36"/>
                  <a:gd name="T4" fmla="*/ 5 w 14"/>
                  <a:gd name="T5" fmla="*/ 0 h 36"/>
                  <a:gd name="T6" fmla="*/ 4 w 14"/>
                  <a:gd name="T7" fmla="*/ 1 h 36"/>
                  <a:gd name="T8" fmla="*/ 2 w 14"/>
                  <a:gd name="T9" fmla="*/ 5 h 36"/>
                  <a:gd name="T10" fmla="*/ 1 w 14"/>
                  <a:gd name="T11" fmla="*/ 11 h 36"/>
                  <a:gd name="T12" fmla="*/ 0 w 14"/>
                  <a:gd name="T13" fmla="*/ 19 h 36"/>
                  <a:gd name="T14" fmla="*/ 0 w 14"/>
                  <a:gd name="T15" fmla="*/ 19 h 36"/>
                  <a:gd name="T16" fmla="*/ 1 w 14"/>
                  <a:gd name="T17" fmla="*/ 26 h 36"/>
                  <a:gd name="T18" fmla="*/ 2 w 14"/>
                  <a:gd name="T19" fmla="*/ 31 h 36"/>
                  <a:gd name="T20" fmla="*/ 4 w 14"/>
                  <a:gd name="T21" fmla="*/ 35 h 36"/>
                  <a:gd name="T22" fmla="*/ 5 w 14"/>
                  <a:gd name="T23" fmla="*/ 36 h 36"/>
                  <a:gd name="T24" fmla="*/ 8 w 14"/>
                  <a:gd name="T25" fmla="*/ 36 h 36"/>
                  <a:gd name="T26" fmla="*/ 8 w 14"/>
                  <a:gd name="T27" fmla="*/ 36 h 36"/>
                  <a:gd name="T28" fmla="*/ 9 w 14"/>
                  <a:gd name="T29" fmla="*/ 36 h 36"/>
                  <a:gd name="T30" fmla="*/ 10 w 14"/>
                  <a:gd name="T31" fmla="*/ 35 h 36"/>
                  <a:gd name="T32" fmla="*/ 13 w 14"/>
                  <a:gd name="T33" fmla="*/ 31 h 36"/>
                  <a:gd name="T34" fmla="*/ 14 w 14"/>
                  <a:gd name="T35" fmla="*/ 26 h 36"/>
                  <a:gd name="T36" fmla="*/ 14 w 14"/>
                  <a:gd name="T37" fmla="*/ 19 h 36"/>
                  <a:gd name="T38" fmla="*/ 14 w 14"/>
                  <a:gd name="T39" fmla="*/ 19 h 36"/>
                  <a:gd name="T40" fmla="*/ 14 w 14"/>
                  <a:gd name="T41" fmla="*/ 11 h 36"/>
                  <a:gd name="T42" fmla="*/ 13 w 14"/>
                  <a:gd name="T43" fmla="*/ 5 h 36"/>
                  <a:gd name="T44" fmla="*/ 10 w 14"/>
                  <a:gd name="T45" fmla="*/ 1 h 36"/>
                  <a:gd name="T46" fmla="*/ 9 w 14"/>
                  <a:gd name="T47" fmla="*/ 0 h 36"/>
                  <a:gd name="T48" fmla="*/ 8 w 14"/>
                  <a:gd name="T49" fmla="*/ 0 h 36"/>
                  <a:gd name="T50" fmla="*/ 8 w 14"/>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6">
                    <a:moveTo>
                      <a:pt x="8" y="0"/>
                    </a:moveTo>
                    <a:lnTo>
                      <a:pt x="8" y="0"/>
                    </a:lnTo>
                    <a:lnTo>
                      <a:pt x="5" y="0"/>
                    </a:lnTo>
                    <a:lnTo>
                      <a:pt x="4" y="1"/>
                    </a:lnTo>
                    <a:lnTo>
                      <a:pt x="2" y="5"/>
                    </a:lnTo>
                    <a:lnTo>
                      <a:pt x="1" y="11"/>
                    </a:lnTo>
                    <a:lnTo>
                      <a:pt x="0" y="19"/>
                    </a:lnTo>
                    <a:lnTo>
                      <a:pt x="0" y="19"/>
                    </a:lnTo>
                    <a:lnTo>
                      <a:pt x="1" y="26"/>
                    </a:lnTo>
                    <a:lnTo>
                      <a:pt x="2" y="31"/>
                    </a:lnTo>
                    <a:lnTo>
                      <a:pt x="4" y="35"/>
                    </a:lnTo>
                    <a:lnTo>
                      <a:pt x="5" y="36"/>
                    </a:lnTo>
                    <a:lnTo>
                      <a:pt x="8" y="36"/>
                    </a:lnTo>
                    <a:lnTo>
                      <a:pt x="8" y="36"/>
                    </a:lnTo>
                    <a:lnTo>
                      <a:pt x="9" y="36"/>
                    </a:lnTo>
                    <a:lnTo>
                      <a:pt x="10" y="35"/>
                    </a:lnTo>
                    <a:lnTo>
                      <a:pt x="13" y="31"/>
                    </a:lnTo>
                    <a:lnTo>
                      <a:pt x="14" y="26"/>
                    </a:lnTo>
                    <a:lnTo>
                      <a:pt x="14" y="19"/>
                    </a:lnTo>
                    <a:lnTo>
                      <a:pt x="14" y="19"/>
                    </a:lnTo>
                    <a:lnTo>
                      <a:pt x="14" y="11"/>
                    </a:lnTo>
                    <a:lnTo>
                      <a:pt x="13" y="5"/>
                    </a:lnTo>
                    <a:lnTo>
                      <a:pt x="10" y="1"/>
                    </a:lnTo>
                    <a:lnTo>
                      <a:pt x="9" y="0"/>
                    </a:lnTo>
                    <a:lnTo>
                      <a:pt x="8"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2" name="Freeform 18"/>
              <p:cNvSpPr>
                <a:spLocks/>
              </p:cNvSpPr>
              <p:nvPr/>
            </p:nvSpPr>
            <p:spPr bwMode="auto">
              <a:xfrm>
                <a:off x="1087" y="1112"/>
                <a:ext cx="13" cy="36"/>
              </a:xfrm>
              <a:custGeom>
                <a:avLst/>
                <a:gdLst>
                  <a:gd name="T0" fmla="*/ 7 w 13"/>
                  <a:gd name="T1" fmla="*/ 0 h 36"/>
                  <a:gd name="T2" fmla="*/ 7 w 13"/>
                  <a:gd name="T3" fmla="*/ 0 h 36"/>
                  <a:gd name="T4" fmla="*/ 5 w 13"/>
                  <a:gd name="T5" fmla="*/ 0 h 36"/>
                  <a:gd name="T6" fmla="*/ 4 w 13"/>
                  <a:gd name="T7" fmla="*/ 1 h 36"/>
                  <a:gd name="T8" fmla="*/ 2 w 13"/>
                  <a:gd name="T9" fmla="*/ 5 h 36"/>
                  <a:gd name="T10" fmla="*/ 0 w 13"/>
                  <a:gd name="T11" fmla="*/ 11 h 36"/>
                  <a:gd name="T12" fmla="*/ 0 w 13"/>
                  <a:gd name="T13" fmla="*/ 19 h 36"/>
                  <a:gd name="T14" fmla="*/ 0 w 13"/>
                  <a:gd name="T15" fmla="*/ 19 h 36"/>
                  <a:gd name="T16" fmla="*/ 0 w 13"/>
                  <a:gd name="T17" fmla="*/ 26 h 36"/>
                  <a:gd name="T18" fmla="*/ 2 w 13"/>
                  <a:gd name="T19" fmla="*/ 31 h 36"/>
                  <a:gd name="T20" fmla="*/ 4 w 13"/>
                  <a:gd name="T21" fmla="*/ 35 h 36"/>
                  <a:gd name="T22" fmla="*/ 5 w 13"/>
                  <a:gd name="T23" fmla="*/ 36 h 36"/>
                  <a:gd name="T24" fmla="*/ 7 w 13"/>
                  <a:gd name="T25" fmla="*/ 36 h 36"/>
                  <a:gd name="T26" fmla="*/ 7 w 13"/>
                  <a:gd name="T27" fmla="*/ 36 h 36"/>
                  <a:gd name="T28" fmla="*/ 8 w 13"/>
                  <a:gd name="T29" fmla="*/ 36 h 36"/>
                  <a:gd name="T30" fmla="*/ 9 w 13"/>
                  <a:gd name="T31" fmla="*/ 35 h 36"/>
                  <a:gd name="T32" fmla="*/ 11 w 13"/>
                  <a:gd name="T33" fmla="*/ 31 h 36"/>
                  <a:gd name="T34" fmla="*/ 13 w 13"/>
                  <a:gd name="T35" fmla="*/ 26 h 36"/>
                  <a:gd name="T36" fmla="*/ 13 w 13"/>
                  <a:gd name="T37" fmla="*/ 19 h 36"/>
                  <a:gd name="T38" fmla="*/ 13 w 13"/>
                  <a:gd name="T39" fmla="*/ 19 h 36"/>
                  <a:gd name="T40" fmla="*/ 13 w 13"/>
                  <a:gd name="T41" fmla="*/ 11 h 36"/>
                  <a:gd name="T42" fmla="*/ 11 w 13"/>
                  <a:gd name="T43" fmla="*/ 5 h 36"/>
                  <a:gd name="T44" fmla="*/ 9 w 13"/>
                  <a:gd name="T45" fmla="*/ 1 h 36"/>
                  <a:gd name="T46" fmla="*/ 8 w 13"/>
                  <a:gd name="T47" fmla="*/ 0 h 36"/>
                  <a:gd name="T48" fmla="*/ 7 w 13"/>
                  <a:gd name="T49" fmla="*/ 0 h 36"/>
                  <a:gd name="T50" fmla="*/ 7 w 13"/>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6">
                    <a:moveTo>
                      <a:pt x="7" y="0"/>
                    </a:moveTo>
                    <a:lnTo>
                      <a:pt x="7" y="0"/>
                    </a:lnTo>
                    <a:lnTo>
                      <a:pt x="5" y="0"/>
                    </a:lnTo>
                    <a:lnTo>
                      <a:pt x="4" y="1"/>
                    </a:lnTo>
                    <a:lnTo>
                      <a:pt x="2" y="5"/>
                    </a:lnTo>
                    <a:lnTo>
                      <a:pt x="0" y="11"/>
                    </a:lnTo>
                    <a:lnTo>
                      <a:pt x="0" y="19"/>
                    </a:lnTo>
                    <a:lnTo>
                      <a:pt x="0" y="19"/>
                    </a:lnTo>
                    <a:lnTo>
                      <a:pt x="0" y="26"/>
                    </a:lnTo>
                    <a:lnTo>
                      <a:pt x="2" y="31"/>
                    </a:lnTo>
                    <a:lnTo>
                      <a:pt x="4" y="35"/>
                    </a:lnTo>
                    <a:lnTo>
                      <a:pt x="5" y="36"/>
                    </a:lnTo>
                    <a:lnTo>
                      <a:pt x="7" y="36"/>
                    </a:lnTo>
                    <a:lnTo>
                      <a:pt x="7" y="36"/>
                    </a:lnTo>
                    <a:lnTo>
                      <a:pt x="8" y="36"/>
                    </a:lnTo>
                    <a:lnTo>
                      <a:pt x="9" y="35"/>
                    </a:lnTo>
                    <a:lnTo>
                      <a:pt x="11" y="31"/>
                    </a:lnTo>
                    <a:lnTo>
                      <a:pt x="13" y="26"/>
                    </a:lnTo>
                    <a:lnTo>
                      <a:pt x="13" y="19"/>
                    </a:lnTo>
                    <a:lnTo>
                      <a:pt x="13" y="19"/>
                    </a:lnTo>
                    <a:lnTo>
                      <a:pt x="13" y="11"/>
                    </a:lnTo>
                    <a:lnTo>
                      <a:pt x="11" y="5"/>
                    </a:lnTo>
                    <a:lnTo>
                      <a:pt x="9" y="1"/>
                    </a:lnTo>
                    <a:lnTo>
                      <a:pt x="8" y="0"/>
                    </a:lnTo>
                    <a:lnTo>
                      <a:pt x="7" y="0"/>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3" name="Freeform 19"/>
              <p:cNvSpPr>
                <a:spLocks/>
              </p:cNvSpPr>
              <p:nvPr/>
            </p:nvSpPr>
            <p:spPr bwMode="auto">
              <a:xfrm>
                <a:off x="4336" y="2612"/>
                <a:ext cx="142" cy="142"/>
              </a:xfrm>
              <a:custGeom>
                <a:avLst/>
                <a:gdLst>
                  <a:gd name="T0" fmla="*/ 142 w 142"/>
                  <a:gd name="T1" fmla="*/ 70 h 142"/>
                  <a:gd name="T2" fmla="*/ 141 w 142"/>
                  <a:gd name="T3" fmla="*/ 85 h 142"/>
                  <a:gd name="T4" fmla="*/ 137 w 142"/>
                  <a:gd name="T5" fmla="*/ 98 h 142"/>
                  <a:gd name="T6" fmla="*/ 130 w 142"/>
                  <a:gd name="T7" fmla="*/ 111 h 142"/>
                  <a:gd name="T8" fmla="*/ 122 w 142"/>
                  <a:gd name="T9" fmla="*/ 121 h 142"/>
                  <a:gd name="T10" fmla="*/ 111 w 142"/>
                  <a:gd name="T11" fmla="*/ 130 h 142"/>
                  <a:gd name="T12" fmla="*/ 99 w 142"/>
                  <a:gd name="T13" fmla="*/ 136 h 142"/>
                  <a:gd name="T14" fmla="*/ 86 w 142"/>
                  <a:gd name="T15" fmla="*/ 140 h 142"/>
                  <a:gd name="T16" fmla="*/ 71 w 142"/>
                  <a:gd name="T17" fmla="*/ 142 h 142"/>
                  <a:gd name="T18" fmla="*/ 64 w 142"/>
                  <a:gd name="T19" fmla="*/ 141 h 142"/>
                  <a:gd name="T20" fmla="*/ 50 w 142"/>
                  <a:gd name="T21" fmla="*/ 138 h 142"/>
                  <a:gd name="T22" fmla="*/ 38 w 142"/>
                  <a:gd name="T23" fmla="*/ 133 h 142"/>
                  <a:gd name="T24" fmla="*/ 25 w 142"/>
                  <a:gd name="T25" fmla="*/ 126 h 142"/>
                  <a:gd name="T26" fmla="*/ 16 w 142"/>
                  <a:gd name="T27" fmla="*/ 116 h 142"/>
                  <a:gd name="T28" fmla="*/ 9 w 142"/>
                  <a:gd name="T29" fmla="*/ 104 h 142"/>
                  <a:gd name="T30" fmla="*/ 3 w 142"/>
                  <a:gd name="T31" fmla="*/ 92 h 142"/>
                  <a:gd name="T32" fmla="*/ 1 w 142"/>
                  <a:gd name="T33" fmla="*/ 78 h 142"/>
                  <a:gd name="T34" fmla="*/ 0 w 142"/>
                  <a:gd name="T35" fmla="*/ 70 h 142"/>
                  <a:gd name="T36" fmla="*/ 2 w 142"/>
                  <a:gd name="T37" fmla="*/ 56 h 142"/>
                  <a:gd name="T38" fmla="*/ 6 w 142"/>
                  <a:gd name="T39" fmla="*/ 43 h 142"/>
                  <a:gd name="T40" fmla="*/ 12 w 142"/>
                  <a:gd name="T41" fmla="*/ 30 h 142"/>
                  <a:gd name="T42" fmla="*/ 21 w 142"/>
                  <a:gd name="T43" fmla="*/ 20 h 142"/>
                  <a:gd name="T44" fmla="*/ 31 w 142"/>
                  <a:gd name="T45" fmla="*/ 11 h 142"/>
                  <a:gd name="T46" fmla="*/ 44 w 142"/>
                  <a:gd name="T47" fmla="*/ 5 h 142"/>
                  <a:gd name="T48" fmla="*/ 57 w 142"/>
                  <a:gd name="T49" fmla="*/ 1 h 142"/>
                  <a:gd name="T50" fmla="*/ 71 w 142"/>
                  <a:gd name="T51" fmla="*/ 0 h 142"/>
                  <a:gd name="T52" fmla="*/ 79 w 142"/>
                  <a:gd name="T53" fmla="*/ 0 h 142"/>
                  <a:gd name="T54" fmla="*/ 92 w 142"/>
                  <a:gd name="T55" fmla="*/ 3 h 142"/>
                  <a:gd name="T56" fmla="*/ 105 w 142"/>
                  <a:gd name="T57" fmla="*/ 8 h 142"/>
                  <a:gd name="T58" fmla="*/ 117 w 142"/>
                  <a:gd name="T59" fmla="*/ 15 h 142"/>
                  <a:gd name="T60" fmla="*/ 126 w 142"/>
                  <a:gd name="T61" fmla="*/ 25 h 142"/>
                  <a:gd name="T62" fmla="*/ 134 w 142"/>
                  <a:gd name="T63" fmla="*/ 37 h 142"/>
                  <a:gd name="T64" fmla="*/ 139 w 142"/>
                  <a:gd name="T65" fmla="*/ 49 h 142"/>
                  <a:gd name="T66" fmla="*/ 142 w 142"/>
                  <a:gd name="T67" fmla="*/ 63 h 142"/>
                  <a:gd name="T68" fmla="*/ 142 w 142"/>
                  <a:gd name="T69" fmla="*/ 7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42">
                    <a:moveTo>
                      <a:pt x="142" y="70"/>
                    </a:moveTo>
                    <a:lnTo>
                      <a:pt x="142" y="70"/>
                    </a:lnTo>
                    <a:lnTo>
                      <a:pt x="142" y="78"/>
                    </a:lnTo>
                    <a:lnTo>
                      <a:pt x="141" y="85"/>
                    </a:lnTo>
                    <a:lnTo>
                      <a:pt x="139" y="92"/>
                    </a:lnTo>
                    <a:lnTo>
                      <a:pt x="137" y="98"/>
                    </a:lnTo>
                    <a:lnTo>
                      <a:pt x="134" y="104"/>
                    </a:lnTo>
                    <a:lnTo>
                      <a:pt x="130" y="111"/>
                    </a:lnTo>
                    <a:lnTo>
                      <a:pt x="126" y="116"/>
                    </a:lnTo>
                    <a:lnTo>
                      <a:pt x="122" y="121"/>
                    </a:lnTo>
                    <a:lnTo>
                      <a:pt x="117" y="126"/>
                    </a:lnTo>
                    <a:lnTo>
                      <a:pt x="111" y="130"/>
                    </a:lnTo>
                    <a:lnTo>
                      <a:pt x="105" y="133"/>
                    </a:lnTo>
                    <a:lnTo>
                      <a:pt x="99" y="136"/>
                    </a:lnTo>
                    <a:lnTo>
                      <a:pt x="92" y="138"/>
                    </a:lnTo>
                    <a:lnTo>
                      <a:pt x="86" y="140"/>
                    </a:lnTo>
                    <a:lnTo>
                      <a:pt x="79" y="141"/>
                    </a:lnTo>
                    <a:lnTo>
                      <a:pt x="71" y="142"/>
                    </a:lnTo>
                    <a:lnTo>
                      <a:pt x="71" y="142"/>
                    </a:lnTo>
                    <a:lnTo>
                      <a:pt x="64" y="141"/>
                    </a:lnTo>
                    <a:lnTo>
                      <a:pt x="57" y="140"/>
                    </a:lnTo>
                    <a:lnTo>
                      <a:pt x="50" y="138"/>
                    </a:lnTo>
                    <a:lnTo>
                      <a:pt x="44" y="136"/>
                    </a:lnTo>
                    <a:lnTo>
                      <a:pt x="38" y="133"/>
                    </a:lnTo>
                    <a:lnTo>
                      <a:pt x="31" y="130"/>
                    </a:lnTo>
                    <a:lnTo>
                      <a:pt x="25" y="126"/>
                    </a:lnTo>
                    <a:lnTo>
                      <a:pt x="21" y="121"/>
                    </a:lnTo>
                    <a:lnTo>
                      <a:pt x="16" y="116"/>
                    </a:lnTo>
                    <a:lnTo>
                      <a:pt x="12" y="111"/>
                    </a:lnTo>
                    <a:lnTo>
                      <a:pt x="9" y="104"/>
                    </a:lnTo>
                    <a:lnTo>
                      <a:pt x="6" y="98"/>
                    </a:lnTo>
                    <a:lnTo>
                      <a:pt x="3" y="92"/>
                    </a:lnTo>
                    <a:lnTo>
                      <a:pt x="2" y="85"/>
                    </a:lnTo>
                    <a:lnTo>
                      <a:pt x="1" y="78"/>
                    </a:lnTo>
                    <a:lnTo>
                      <a:pt x="0" y="70"/>
                    </a:lnTo>
                    <a:lnTo>
                      <a:pt x="0" y="70"/>
                    </a:lnTo>
                    <a:lnTo>
                      <a:pt x="1" y="63"/>
                    </a:lnTo>
                    <a:lnTo>
                      <a:pt x="2" y="56"/>
                    </a:lnTo>
                    <a:lnTo>
                      <a:pt x="3" y="49"/>
                    </a:lnTo>
                    <a:lnTo>
                      <a:pt x="6" y="43"/>
                    </a:lnTo>
                    <a:lnTo>
                      <a:pt x="9" y="37"/>
                    </a:lnTo>
                    <a:lnTo>
                      <a:pt x="12" y="30"/>
                    </a:lnTo>
                    <a:lnTo>
                      <a:pt x="16" y="25"/>
                    </a:lnTo>
                    <a:lnTo>
                      <a:pt x="21" y="20"/>
                    </a:lnTo>
                    <a:lnTo>
                      <a:pt x="25" y="15"/>
                    </a:lnTo>
                    <a:lnTo>
                      <a:pt x="31" y="11"/>
                    </a:lnTo>
                    <a:lnTo>
                      <a:pt x="38" y="8"/>
                    </a:lnTo>
                    <a:lnTo>
                      <a:pt x="44" y="5"/>
                    </a:lnTo>
                    <a:lnTo>
                      <a:pt x="50" y="3"/>
                    </a:lnTo>
                    <a:lnTo>
                      <a:pt x="57" y="1"/>
                    </a:lnTo>
                    <a:lnTo>
                      <a:pt x="64" y="0"/>
                    </a:lnTo>
                    <a:lnTo>
                      <a:pt x="71" y="0"/>
                    </a:lnTo>
                    <a:lnTo>
                      <a:pt x="71" y="0"/>
                    </a:lnTo>
                    <a:lnTo>
                      <a:pt x="79" y="0"/>
                    </a:lnTo>
                    <a:lnTo>
                      <a:pt x="86" y="1"/>
                    </a:lnTo>
                    <a:lnTo>
                      <a:pt x="92" y="3"/>
                    </a:lnTo>
                    <a:lnTo>
                      <a:pt x="99" y="5"/>
                    </a:lnTo>
                    <a:lnTo>
                      <a:pt x="105" y="8"/>
                    </a:lnTo>
                    <a:lnTo>
                      <a:pt x="111" y="11"/>
                    </a:lnTo>
                    <a:lnTo>
                      <a:pt x="117" y="15"/>
                    </a:lnTo>
                    <a:lnTo>
                      <a:pt x="122" y="20"/>
                    </a:lnTo>
                    <a:lnTo>
                      <a:pt x="126" y="25"/>
                    </a:lnTo>
                    <a:lnTo>
                      <a:pt x="130" y="30"/>
                    </a:lnTo>
                    <a:lnTo>
                      <a:pt x="134" y="37"/>
                    </a:lnTo>
                    <a:lnTo>
                      <a:pt x="137" y="43"/>
                    </a:lnTo>
                    <a:lnTo>
                      <a:pt x="139" y="49"/>
                    </a:lnTo>
                    <a:lnTo>
                      <a:pt x="141" y="56"/>
                    </a:lnTo>
                    <a:lnTo>
                      <a:pt x="142" y="63"/>
                    </a:lnTo>
                    <a:lnTo>
                      <a:pt x="142" y="70"/>
                    </a:lnTo>
                    <a:lnTo>
                      <a:pt x="142"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4" name="Freeform 20"/>
              <p:cNvSpPr>
                <a:spLocks/>
              </p:cNvSpPr>
              <p:nvPr/>
            </p:nvSpPr>
            <p:spPr bwMode="auto">
              <a:xfrm>
                <a:off x="4353" y="2694"/>
                <a:ext cx="109" cy="46"/>
              </a:xfrm>
              <a:custGeom>
                <a:avLst/>
                <a:gdLst>
                  <a:gd name="T0" fmla="*/ 0 w 109"/>
                  <a:gd name="T1" fmla="*/ 0 h 46"/>
                  <a:gd name="T2" fmla="*/ 0 w 109"/>
                  <a:gd name="T3" fmla="*/ 0 h 46"/>
                  <a:gd name="T4" fmla="*/ 2 w 109"/>
                  <a:gd name="T5" fmla="*/ 9 h 46"/>
                  <a:gd name="T6" fmla="*/ 6 w 109"/>
                  <a:gd name="T7" fmla="*/ 18 h 46"/>
                  <a:gd name="T8" fmla="*/ 11 w 109"/>
                  <a:gd name="T9" fmla="*/ 27 h 46"/>
                  <a:gd name="T10" fmla="*/ 19 w 109"/>
                  <a:gd name="T11" fmla="*/ 33 h 46"/>
                  <a:gd name="T12" fmla="*/ 26 w 109"/>
                  <a:gd name="T13" fmla="*/ 39 h 46"/>
                  <a:gd name="T14" fmla="*/ 35 w 109"/>
                  <a:gd name="T15" fmla="*/ 43 h 46"/>
                  <a:gd name="T16" fmla="*/ 44 w 109"/>
                  <a:gd name="T17" fmla="*/ 45 h 46"/>
                  <a:gd name="T18" fmla="*/ 54 w 109"/>
                  <a:gd name="T19" fmla="*/ 46 h 46"/>
                  <a:gd name="T20" fmla="*/ 54 w 109"/>
                  <a:gd name="T21" fmla="*/ 46 h 46"/>
                  <a:gd name="T22" fmla="*/ 64 w 109"/>
                  <a:gd name="T23" fmla="*/ 45 h 46"/>
                  <a:gd name="T24" fmla="*/ 74 w 109"/>
                  <a:gd name="T25" fmla="*/ 43 h 46"/>
                  <a:gd name="T26" fmla="*/ 82 w 109"/>
                  <a:gd name="T27" fmla="*/ 39 h 46"/>
                  <a:gd name="T28" fmla="*/ 90 w 109"/>
                  <a:gd name="T29" fmla="*/ 33 h 46"/>
                  <a:gd name="T30" fmla="*/ 97 w 109"/>
                  <a:gd name="T31" fmla="*/ 27 h 46"/>
                  <a:gd name="T32" fmla="*/ 102 w 109"/>
                  <a:gd name="T33" fmla="*/ 18 h 46"/>
                  <a:gd name="T34" fmla="*/ 106 w 109"/>
                  <a:gd name="T35" fmla="*/ 9 h 46"/>
                  <a:gd name="T36" fmla="*/ 109 w 109"/>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6">
                    <a:moveTo>
                      <a:pt x="0" y="0"/>
                    </a:moveTo>
                    <a:lnTo>
                      <a:pt x="0" y="0"/>
                    </a:lnTo>
                    <a:lnTo>
                      <a:pt x="2" y="9"/>
                    </a:lnTo>
                    <a:lnTo>
                      <a:pt x="6" y="18"/>
                    </a:lnTo>
                    <a:lnTo>
                      <a:pt x="11" y="27"/>
                    </a:lnTo>
                    <a:lnTo>
                      <a:pt x="19" y="33"/>
                    </a:lnTo>
                    <a:lnTo>
                      <a:pt x="26" y="39"/>
                    </a:lnTo>
                    <a:lnTo>
                      <a:pt x="35" y="43"/>
                    </a:lnTo>
                    <a:lnTo>
                      <a:pt x="44" y="45"/>
                    </a:lnTo>
                    <a:lnTo>
                      <a:pt x="54" y="46"/>
                    </a:lnTo>
                    <a:lnTo>
                      <a:pt x="54" y="46"/>
                    </a:lnTo>
                    <a:lnTo>
                      <a:pt x="64" y="45"/>
                    </a:lnTo>
                    <a:lnTo>
                      <a:pt x="74" y="43"/>
                    </a:lnTo>
                    <a:lnTo>
                      <a:pt x="82" y="39"/>
                    </a:lnTo>
                    <a:lnTo>
                      <a:pt x="90" y="33"/>
                    </a:lnTo>
                    <a:lnTo>
                      <a:pt x="97" y="27"/>
                    </a:lnTo>
                    <a:lnTo>
                      <a:pt x="102" y="18"/>
                    </a:lnTo>
                    <a:lnTo>
                      <a:pt x="106" y="9"/>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5" name="Freeform 21"/>
              <p:cNvSpPr>
                <a:spLocks/>
              </p:cNvSpPr>
              <p:nvPr/>
            </p:nvSpPr>
            <p:spPr bwMode="auto">
              <a:xfrm>
                <a:off x="4378" y="2640"/>
                <a:ext cx="13" cy="37"/>
              </a:xfrm>
              <a:custGeom>
                <a:avLst/>
                <a:gdLst>
                  <a:gd name="T0" fmla="*/ 6 w 13"/>
                  <a:gd name="T1" fmla="*/ 0 h 37"/>
                  <a:gd name="T2" fmla="*/ 6 w 13"/>
                  <a:gd name="T3" fmla="*/ 0 h 37"/>
                  <a:gd name="T4" fmla="*/ 5 w 13"/>
                  <a:gd name="T5" fmla="*/ 1 h 37"/>
                  <a:gd name="T6" fmla="*/ 4 w 13"/>
                  <a:gd name="T7" fmla="*/ 2 h 37"/>
                  <a:gd name="T8" fmla="*/ 2 w 13"/>
                  <a:gd name="T9" fmla="*/ 5 h 37"/>
                  <a:gd name="T10" fmla="*/ 0 w 13"/>
                  <a:gd name="T11" fmla="*/ 12 h 37"/>
                  <a:gd name="T12" fmla="*/ 0 w 13"/>
                  <a:gd name="T13" fmla="*/ 19 h 37"/>
                  <a:gd name="T14" fmla="*/ 0 w 13"/>
                  <a:gd name="T15" fmla="*/ 19 h 37"/>
                  <a:gd name="T16" fmla="*/ 0 w 13"/>
                  <a:gd name="T17" fmla="*/ 26 h 37"/>
                  <a:gd name="T18" fmla="*/ 2 w 13"/>
                  <a:gd name="T19" fmla="*/ 32 h 37"/>
                  <a:gd name="T20" fmla="*/ 4 w 13"/>
                  <a:gd name="T21" fmla="*/ 35 h 37"/>
                  <a:gd name="T22" fmla="*/ 5 w 13"/>
                  <a:gd name="T23" fmla="*/ 36 h 37"/>
                  <a:gd name="T24" fmla="*/ 6 w 13"/>
                  <a:gd name="T25" fmla="*/ 37 h 37"/>
                  <a:gd name="T26" fmla="*/ 6 w 13"/>
                  <a:gd name="T27" fmla="*/ 37 h 37"/>
                  <a:gd name="T28" fmla="*/ 8 w 13"/>
                  <a:gd name="T29" fmla="*/ 36 h 37"/>
                  <a:gd name="T30" fmla="*/ 9 w 13"/>
                  <a:gd name="T31" fmla="*/ 35 h 37"/>
                  <a:gd name="T32" fmla="*/ 11 w 13"/>
                  <a:gd name="T33" fmla="*/ 32 h 37"/>
                  <a:gd name="T34" fmla="*/ 12 w 13"/>
                  <a:gd name="T35" fmla="*/ 26 h 37"/>
                  <a:gd name="T36" fmla="*/ 13 w 13"/>
                  <a:gd name="T37" fmla="*/ 19 h 37"/>
                  <a:gd name="T38" fmla="*/ 13 w 13"/>
                  <a:gd name="T39" fmla="*/ 19 h 37"/>
                  <a:gd name="T40" fmla="*/ 12 w 13"/>
                  <a:gd name="T41" fmla="*/ 12 h 37"/>
                  <a:gd name="T42" fmla="*/ 11 w 13"/>
                  <a:gd name="T43" fmla="*/ 5 h 37"/>
                  <a:gd name="T44" fmla="*/ 9 w 13"/>
                  <a:gd name="T45" fmla="*/ 2 h 37"/>
                  <a:gd name="T46" fmla="*/ 8 w 13"/>
                  <a:gd name="T47" fmla="*/ 1 h 37"/>
                  <a:gd name="T48" fmla="*/ 6 w 13"/>
                  <a:gd name="T49" fmla="*/ 0 h 37"/>
                  <a:gd name="T50" fmla="*/ 6 w 1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7">
                    <a:moveTo>
                      <a:pt x="6" y="0"/>
                    </a:moveTo>
                    <a:lnTo>
                      <a:pt x="6" y="0"/>
                    </a:lnTo>
                    <a:lnTo>
                      <a:pt x="5" y="1"/>
                    </a:lnTo>
                    <a:lnTo>
                      <a:pt x="4" y="2"/>
                    </a:lnTo>
                    <a:lnTo>
                      <a:pt x="2" y="5"/>
                    </a:lnTo>
                    <a:lnTo>
                      <a:pt x="0" y="12"/>
                    </a:lnTo>
                    <a:lnTo>
                      <a:pt x="0" y="19"/>
                    </a:lnTo>
                    <a:lnTo>
                      <a:pt x="0" y="19"/>
                    </a:lnTo>
                    <a:lnTo>
                      <a:pt x="0" y="26"/>
                    </a:lnTo>
                    <a:lnTo>
                      <a:pt x="2" y="32"/>
                    </a:lnTo>
                    <a:lnTo>
                      <a:pt x="4" y="35"/>
                    </a:lnTo>
                    <a:lnTo>
                      <a:pt x="5" y="36"/>
                    </a:lnTo>
                    <a:lnTo>
                      <a:pt x="6" y="37"/>
                    </a:lnTo>
                    <a:lnTo>
                      <a:pt x="6" y="37"/>
                    </a:lnTo>
                    <a:lnTo>
                      <a:pt x="8" y="36"/>
                    </a:lnTo>
                    <a:lnTo>
                      <a:pt x="9" y="35"/>
                    </a:lnTo>
                    <a:lnTo>
                      <a:pt x="11" y="32"/>
                    </a:lnTo>
                    <a:lnTo>
                      <a:pt x="12" y="26"/>
                    </a:lnTo>
                    <a:lnTo>
                      <a:pt x="13" y="19"/>
                    </a:lnTo>
                    <a:lnTo>
                      <a:pt x="13" y="19"/>
                    </a:lnTo>
                    <a:lnTo>
                      <a:pt x="12" y="12"/>
                    </a:lnTo>
                    <a:lnTo>
                      <a:pt x="11" y="5"/>
                    </a:lnTo>
                    <a:lnTo>
                      <a:pt x="9" y="2"/>
                    </a:lnTo>
                    <a:lnTo>
                      <a:pt x="8" y="1"/>
                    </a:lnTo>
                    <a:lnTo>
                      <a:pt x="6" y="0"/>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6" name="Freeform 22"/>
              <p:cNvSpPr>
                <a:spLocks/>
              </p:cNvSpPr>
              <p:nvPr/>
            </p:nvSpPr>
            <p:spPr bwMode="auto">
              <a:xfrm>
                <a:off x="4423" y="2640"/>
                <a:ext cx="14" cy="37"/>
              </a:xfrm>
              <a:custGeom>
                <a:avLst/>
                <a:gdLst>
                  <a:gd name="T0" fmla="*/ 7 w 14"/>
                  <a:gd name="T1" fmla="*/ 0 h 37"/>
                  <a:gd name="T2" fmla="*/ 7 w 14"/>
                  <a:gd name="T3" fmla="*/ 0 h 37"/>
                  <a:gd name="T4" fmla="*/ 6 w 14"/>
                  <a:gd name="T5" fmla="*/ 1 h 37"/>
                  <a:gd name="T6" fmla="*/ 4 w 14"/>
                  <a:gd name="T7" fmla="*/ 2 h 37"/>
                  <a:gd name="T8" fmla="*/ 2 w 14"/>
                  <a:gd name="T9" fmla="*/ 5 h 37"/>
                  <a:gd name="T10" fmla="*/ 1 w 14"/>
                  <a:gd name="T11" fmla="*/ 12 h 37"/>
                  <a:gd name="T12" fmla="*/ 0 w 14"/>
                  <a:gd name="T13" fmla="*/ 19 h 37"/>
                  <a:gd name="T14" fmla="*/ 0 w 14"/>
                  <a:gd name="T15" fmla="*/ 19 h 37"/>
                  <a:gd name="T16" fmla="*/ 1 w 14"/>
                  <a:gd name="T17" fmla="*/ 26 h 37"/>
                  <a:gd name="T18" fmla="*/ 2 w 14"/>
                  <a:gd name="T19" fmla="*/ 32 h 37"/>
                  <a:gd name="T20" fmla="*/ 4 w 14"/>
                  <a:gd name="T21" fmla="*/ 35 h 37"/>
                  <a:gd name="T22" fmla="*/ 6 w 14"/>
                  <a:gd name="T23" fmla="*/ 36 h 37"/>
                  <a:gd name="T24" fmla="*/ 7 w 14"/>
                  <a:gd name="T25" fmla="*/ 37 h 37"/>
                  <a:gd name="T26" fmla="*/ 7 w 14"/>
                  <a:gd name="T27" fmla="*/ 37 h 37"/>
                  <a:gd name="T28" fmla="*/ 8 w 14"/>
                  <a:gd name="T29" fmla="*/ 36 h 37"/>
                  <a:gd name="T30" fmla="*/ 10 w 14"/>
                  <a:gd name="T31" fmla="*/ 35 h 37"/>
                  <a:gd name="T32" fmla="*/ 12 w 14"/>
                  <a:gd name="T33" fmla="*/ 32 h 37"/>
                  <a:gd name="T34" fmla="*/ 13 w 14"/>
                  <a:gd name="T35" fmla="*/ 26 h 37"/>
                  <a:gd name="T36" fmla="*/ 14 w 14"/>
                  <a:gd name="T37" fmla="*/ 19 h 37"/>
                  <a:gd name="T38" fmla="*/ 14 w 14"/>
                  <a:gd name="T39" fmla="*/ 19 h 37"/>
                  <a:gd name="T40" fmla="*/ 13 w 14"/>
                  <a:gd name="T41" fmla="*/ 12 h 37"/>
                  <a:gd name="T42" fmla="*/ 12 w 14"/>
                  <a:gd name="T43" fmla="*/ 5 h 37"/>
                  <a:gd name="T44" fmla="*/ 10 w 14"/>
                  <a:gd name="T45" fmla="*/ 2 h 37"/>
                  <a:gd name="T46" fmla="*/ 8 w 14"/>
                  <a:gd name="T47" fmla="*/ 1 h 37"/>
                  <a:gd name="T48" fmla="*/ 7 w 14"/>
                  <a:gd name="T49" fmla="*/ 0 h 37"/>
                  <a:gd name="T50" fmla="*/ 7 w 1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7">
                    <a:moveTo>
                      <a:pt x="7" y="0"/>
                    </a:moveTo>
                    <a:lnTo>
                      <a:pt x="7" y="0"/>
                    </a:lnTo>
                    <a:lnTo>
                      <a:pt x="6" y="1"/>
                    </a:lnTo>
                    <a:lnTo>
                      <a:pt x="4" y="2"/>
                    </a:lnTo>
                    <a:lnTo>
                      <a:pt x="2" y="5"/>
                    </a:lnTo>
                    <a:lnTo>
                      <a:pt x="1" y="12"/>
                    </a:lnTo>
                    <a:lnTo>
                      <a:pt x="0" y="19"/>
                    </a:lnTo>
                    <a:lnTo>
                      <a:pt x="0" y="19"/>
                    </a:lnTo>
                    <a:lnTo>
                      <a:pt x="1" y="26"/>
                    </a:lnTo>
                    <a:lnTo>
                      <a:pt x="2" y="32"/>
                    </a:lnTo>
                    <a:lnTo>
                      <a:pt x="4" y="35"/>
                    </a:lnTo>
                    <a:lnTo>
                      <a:pt x="6" y="36"/>
                    </a:lnTo>
                    <a:lnTo>
                      <a:pt x="7" y="37"/>
                    </a:lnTo>
                    <a:lnTo>
                      <a:pt x="7" y="37"/>
                    </a:lnTo>
                    <a:lnTo>
                      <a:pt x="8" y="36"/>
                    </a:lnTo>
                    <a:lnTo>
                      <a:pt x="10" y="35"/>
                    </a:lnTo>
                    <a:lnTo>
                      <a:pt x="12" y="32"/>
                    </a:lnTo>
                    <a:lnTo>
                      <a:pt x="13" y="26"/>
                    </a:lnTo>
                    <a:lnTo>
                      <a:pt x="14" y="19"/>
                    </a:lnTo>
                    <a:lnTo>
                      <a:pt x="14" y="19"/>
                    </a:lnTo>
                    <a:lnTo>
                      <a:pt x="13" y="12"/>
                    </a:lnTo>
                    <a:lnTo>
                      <a:pt x="12" y="5"/>
                    </a:lnTo>
                    <a:lnTo>
                      <a:pt x="10" y="2"/>
                    </a:lnTo>
                    <a:lnTo>
                      <a:pt x="8" y="1"/>
                    </a:lnTo>
                    <a:lnTo>
                      <a:pt x="7" y="0"/>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7" name="Freeform 23"/>
              <p:cNvSpPr>
                <a:spLocks noEditPoints="1"/>
              </p:cNvSpPr>
              <p:nvPr/>
            </p:nvSpPr>
            <p:spPr bwMode="auto">
              <a:xfrm>
                <a:off x="1907" y="861"/>
                <a:ext cx="88" cy="96"/>
              </a:xfrm>
              <a:custGeom>
                <a:avLst/>
                <a:gdLst>
                  <a:gd name="T0" fmla="*/ 40 w 88"/>
                  <a:gd name="T1" fmla="*/ 0 h 96"/>
                  <a:gd name="T2" fmla="*/ 40 w 88"/>
                  <a:gd name="T3" fmla="*/ 0 h 96"/>
                  <a:gd name="T4" fmla="*/ 34 w 88"/>
                  <a:gd name="T5" fmla="*/ 0 h 96"/>
                  <a:gd name="T6" fmla="*/ 28 w 88"/>
                  <a:gd name="T7" fmla="*/ 1 h 96"/>
                  <a:gd name="T8" fmla="*/ 23 w 88"/>
                  <a:gd name="T9" fmla="*/ 3 h 96"/>
                  <a:gd name="T10" fmla="*/ 18 w 88"/>
                  <a:gd name="T11" fmla="*/ 5 h 96"/>
                  <a:gd name="T12" fmla="*/ 13 w 88"/>
                  <a:gd name="T13" fmla="*/ 8 h 96"/>
                  <a:gd name="T14" fmla="*/ 9 w 88"/>
                  <a:gd name="T15" fmla="*/ 11 h 96"/>
                  <a:gd name="T16" fmla="*/ 4 w 88"/>
                  <a:gd name="T17" fmla="*/ 15 h 96"/>
                  <a:gd name="T18" fmla="*/ 1 w 88"/>
                  <a:gd name="T19" fmla="*/ 20 h 96"/>
                  <a:gd name="T20" fmla="*/ 28 w 88"/>
                  <a:gd name="T21" fmla="*/ 46 h 96"/>
                  <a:gd name="T22" fmla="*/ 0 w 88"/>
                  <a:gd name="T23" fmla="*/ 74 h 96"/>
                  <a:gd name="T24" fmla="*/ 0 w 88"/>
                  <a:gd name="T25" fmla="*/ 74 h 96"/>
                  <a:gd name="T26" fmla="*/ 4 w 88"/>
                  <a:gd name="T27" fmla="*/ 79 h 96"/>
                  <a:gd name="T28" fmla="*/ 8 w 88"/>
                  <a:gd name="T29" fmla="*/ 83 h 96"/>
                  <a:gd name="T30" fmla="*/ 13 w 88"/>
                  <a:gd name="T31" fmla="*/ 86 h 96"/>
                  <a:gd name="T32" fmla="*/ 18 w 88"/>
                  <a:gd name="T33" fmla="*/ 90 h 96"/>
                  <a:gd name="T34" fmla="*/ 23 w 88"/>
                  <a:gd name="T35" fmla="*/ 92 h 96"/>
                  <a:gd name="T36" fmla="*/ 28 w 88"/>
                  <a:gd name="T37" fmla="*/ 94 h 96"/>
                  <a:gd name="T38" fmla="*/ 34 w 88"/>
                  <a:gd name="T39" fmla="*/ 95 h 96"/>
                  <a:gd name="T40" fmla="*/ 40 w 88"/>
                  <a:gd name="T41" fmla="*/ 96 h 96"/>
                  <a:gd name="T42" fmla="*/ 40 w 88"/>
                  <a:gd name="T43" fmla="*/ 96 h 96"/>
                  <a:gd name="T44" fmla="*/ 50 w 88"/>
                  <a:gd name="T45" fmla="*/ 95 h 96"/>
                  <a:gd name="T46" fmla="*/ 59 w 88"/>
                  <a:gd name="T47" fmla="*/ 92 h 96"/>
                  <a:gd name="T48" fmla="*/ 67 w 88"/>
                  <a:gd name="T49" fmla="*/ 87 h 96"/>
                  <a:gd name="T50" fmla="*/ 73 w 88"/>
                  <a:gd name="T51" fmla="*/ 81 h 96"/>
                  <a:gd name="T52" fmla="*/ 80 w 88"/>
                  <a:gd name="T53" fmla="*/ 74 h 96"/>
                  <a:gd name="T54" fmla="*/ 84 w 88"/>
                  <a:gd name="T55" fmla="*/ 66 h 96"/>
                  <a:gd name="T56" fmla="*/ 87 w 88"/>
                  <a:gd name="T57" fmla="*/ 57 h 96"/>
                  <a:gd name="T58" fmla="*/ 88 w 88"/>
                  <a:gd name="T59" fmla="*/ 47 h 96"/>
                  <a:gd name="T60" fmla="*/ 88 w 88"/>
                  <a:gd name="T61" fmla="*/ 47 h 96"/>
                  <a:gd name="T62" fmla="*/ 87 w 88"/>
                  <a:gd name="T63" fmla="*/ 38 h 96"/>
                  <a:gd name="T64" fmla="*/ 84 w 88"/>
                  <a:gd name="T65" fmla="*/ 29 h 96"/>
                  <a:gd name="T66" fmla="*/ 80 w 88"/>
                  <a:gd name="T67" fmla="*/ 21 h 96"/>
                  <a:gd name="T68" fmla="*/ 73 w 88"/>
                  <a:gd name="T69" fmla="*/ 13 h 96"/>
                  <a:gd name="T70" fmla="*/ 67 w 88"/>
                  <a:gd name="T71" fmla="*/ 8 h 96"/>
                  <a:gd name="T72" fmla="*/ 59 w 88"/>
                  <a:gd name="T73" fmla="*/ 3 h 96"/>
                  <a:gd name="T74" fmla="*/ 50 w 88"/>
                  <a:gd name="T75" fmla="*/ 1 h 96"/>
                  <a:gd name="T76" fmla="*/ 40 w 88"/>
                  <a:gd name="T77" fmla="*/ 0 h 96"/>
                  <a:gd name="T78" fmla="*/ 40 w 88"/>
                  <a:gd name="T79" fmla="*/ 0 h 96"/>
                  <a:gd name="T80" fmla="*/ 42 w 88"/>
                  <a:gd name="T81" fmla="*/ 33 h 96"/>
                  <a:gd name="T82" fmla="*/ 42 w 88"/>
                  <a:gd name="T83" fmla="*/ 33 h 96"/>
                  <a:gd name="T84" fmla="*/ 39 w 88"/>
                  <a:gd name="T85" fmla="*/ 32 h 96"/>
                  <a:gd name="T86" fmla="*/ 36 w 88"/>
                  <a:gd name="T87" fmla="*/ 30 h 96"/>
                  <a:gd name="T88" fmla="*/ 35 w 88"/>
                  <a:gd name="T89" fmla="*/ 28 h 96"/>
                  <a:gd name="T90" fmla="*/ 34 w 88"/>
                  <a:gd name="T91" fmla="*/ 24 h 96"/>
                  <a:gd name="T92" fmla="*/ 34 w 88"/>
                  <a:gd name="T93" fmla="*/ 24 h 96"/>
                  <a:gd name="T94" fmla="*/ 35 w 88"/>
                  <a:gd name="T95" fmla="*/ 21 h 96"/>
                  <a:gd name="T96" fmla="*/ 36 w 88"/>
                  <a:gd name="T97" fmla="*/ 19 h 96"/>
                  <a:gd name="T98" fmla="*/ 39 w 88"/>
                  <a:gd name="T99" fmla="*/ 17 h 96"/>
                  <a:gd name="T100" fmla="*/ 42 w 88"/>
                  <a:gd name="T101" fmla="*/ 15 h 96"/>
                  <a:gd name="T102" fmla="*/ 42 w 88"/>
                  <a:gd name="T103" fmla="*/ 15 h 96"/>
                  <a:gd name="T104" fmla="*/ 46 w 88"/>
                  <a:gd name="T105" fmla="*/ 17 h 96"/>
                  <a:gd name="T106" fmla="*/ 49 w 88"/>
                  <a:gd name="T107" fmla="*/ 19 h 96"/>
                  <a:gd name="T108" fmla="*/ 51 w 88"/>
                  <a:gd name="T109" fmla="*/ 21 h 96"/>
                  <a:gd name="T110" fmla="*/ 51 w 88"/>
                  <a:gd name="T111" fmla="*/ 24 h 96"/>
                  <a:gd name="T112" fmla="*/ 51 w 88"/>
                  <a:gd name="T113" fmla="*/ 24 h 96"/>
                  <a:gd name="T114" fmla="*/ 51 w 88"/>
                  <a:gd name="T115" fmla="*/ 28 h 96"/>
                  <a:gd name="T116" fmla="*/ 49 w 88"/>
                  <a:gd name="T117" fmla="*/ 30 h 96"/>
                  <a:gd name="T118" fmla="*/ 46 w 88"/>
                  <a:gd name="T119" fmla="*/ 32 h 96"/>
                  <a:gd name="T120" fmla="*/ 42 w 88"/>
                  <a:gd name="T121" fmla="*/ 33 h 96"/>
                  <a:gd name="T122" fmla="*/ 42 w 88"/>
                  <a:gd name="T123"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96">
                    <a:moveTo>
                      <a:pt x="40" y="0"/>
                    </a:moveTo>
                    <a:lnTo>
                      <a:pt x="40" y="0"/>
                    </a:lnTo>
                    <a:lnTo>
                      <a:pt x="34" y="0"/>
                    </a:lnTo>
                    <a:lnTo>
                      <a:pt x="28" y="1"/>
                    </a:lnTo>
                    <a:lnTo>
                      <a:pt x="23" y="3"/>
                    </a:lnTo>
                    <a:lnTo>
                      <a:pt x="18" y="5"/>
                    </a:lnTo>
                    <a:lnTo>
                      <a:pt x="13" y="8"/>
                    </a:lnTo>
                    <a:lnTo>
                      <a:pt x="9" y="11"/>
                    </a:lnTo>
                    <a:lnTo>
                      <a:pt x="4" y="15"/>
                    </a:lnTo>
                    <a:lnTo>
                      <a:pt x="1" y="20"/>
                    </a:lnTo>
                    <a:lnTo>
                      <a:pt x="28" y="46"/>
                    </a:lnTo>
                    <a:lnTo>
                      <a:pt x="0" y="74"/>
                    </a:lnTo>
                    <a:lnTo>
                      <a:pt x="0" y="74"/>
                    </a:lnTo>
                    <a:lnTo>
                      <a:pt x="4" y="79"/>
                    </a:lnTo>
                    <a:lnTo>
                      <a:pt x="8" y="83"/>
                    </a:lnTo>
                    <a:lnTo>
                      <a:pt x="13" y="86"/>
                    </a:lnTo>
                    <a:lnTo>
                      <a:pt x="18" y="90"/>
                    </a:lnTo>
                    <a:lnTo>
                      <a:pt x="23" y="92"/>
                    </a:lnTo>
                    <a:lnTo>
                      <a:pt x="28" y="94"/>
                    </a:lnTo>
                    <a:lnTo>
                      <a:pt x="34" y="95"/>
                    </a:lnTo>
                    <a:lnTo>
                      <a:pt x="40" y="96"/>
                    </a:lnTo>
                    <a:lnTo>
                      <a:pt x="40" y="96"/>
                    </a:lnTo>
                    <a:lnTo>
                      <a:pt x="50" y="95"/>
                    </a:lnTo>
                    <a:lnTo>
                      <a:pt x="59" y="92"/>
                    </a:lnTo>
                    <a:lnTo>
                      <a:pt x="67" y="87"/>
                    </a:lnTo>
                    <a:lnTo>
                      <a:pt x="73" y="81"/>
                    </a:lnTo>
                    <a:lnTo>
                      <a:pt x="80" y="74"/>
                    </a:lnTo>
                    <a:lnTo>
                      <a:pt x="84" y="66"/>
                    </a:lnTo>
                    <a:lnTo>
                      <a:pt x="87" y="57"/>
                    </a:lnTo>
                    <a:lnTo>
                      <a:pt x="88" y="47"/>
                    </a:lnTo>
                    <a:lnTo>
                      <a:pt x="88" y="47"/>
                    </a:lnTo>
                    <a:lnTo>
                      <a:pt x="87" y="38"/>
                    </a:lnTo>
                    <a:lnTo>
                      <a:pt x="84" y="29"/>
                    </a:lnTo>
                    <a:lnTo>
                      <a:pt x="80" y="21"/>
                    </a:lnTo>
                    <a:lnTo>
                      <a:pt x="73" y="13"/>
                    </a:lnTo>
                    <a:lnTo>
                      <a:pt x="67" y="8"/>
                    </a:lnTo>
                    <a:lnTo>
                      <a:pt x="59" y="3"/>
                    </a:lnTo>
                    <a:lnTo>
                      <a:pt x="50" y="1"/>
                    </a:lnTo>
                    <a:lnTo>
                      <a:pt x="40" y="0"/>
                    </a:lnTo>
                    <a:lnTo>
                      <a:pt x="40" y="0"/>
                    </a:lnTo>
                    <a:close/>
                    <a:moveTo>
                      <a:pt x="42" y="33"/>
                    </a:moveTo>
                    <a:lnTo>
                      <a:pt x="42" y="33"/>
                    </a:lnTo>
                    <a:lnTo>
                      <a:pt x="39" y="32"/>
                    </a:lnTo>
                    <a:lnTo>
                      <a:pt x="36" y="30"/>
                    </a:lnTo>
                    <a:lnTo>
                      <a:pt x="35" y="28"/>
                    </a:lnTo>
                    <a:lnTo>
                      <a:pt x="34" y="24"/>
                    </a:lnTo>
                    <a:lnTo>
                      <a:pt x="34" y="24"/>
                    </a:lnTo>
                    <a:lnTo>
                      <a:pt x="35" y="21"/>
                    </a:lnTo>
                    <a:lnTo>
                      <a:pt x="36" y="19"/>
                    </a:lnTo>
                    <a:lnTo>
                      <a:pt x="39" y="17"/>
                    </a:lnTo>
                    <a:lnTo>
                      <a:pt x="42" y="15"/>
                    </a:lnTo>
                    <a:lnTo>
                      <a:pt x="42" y="15"/>
                    </a:lnTo>
                    <a:lnTo>
                      <a:pt x="46" y="17"/>
                    </a:lnTo>
                    <a:lnTo>
                      <a:pt x="49" y="19"/>
                    </a:lnTo>
                    <a:lnTo>
                      <a:pt x="51" y="21"/>
                    </a:lnTo>
                    <a:lnTo>
                      <a:pt x="51" y="24"/>
                    </a:lnTo>
                    <a:lnTo>
                      <a:pt x="51" y="24"/>
                    </a:lnTo>
                    <a:lnTo>
                      <a:pt x="51" y="28"/>
                    </a:lnTo>
                    <a:lnTo>
                      <a:pt x="49" y="30"/>
                    </a:lnTo>
                    <a:lnTo>
                      <a:pt x="46" y="32"/>
                    </a:lnTo>
                    <a:lnTo>
                      <a:pt x="42" y="33"/>
                    </a:lnTo>
                    <a:lnTo>
                      <a:pt x="42" y="3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8" name="Freeform 24"/>
              <p:cNvSpPr>
                <a:spLocks/>
              </p:cNvSpPr>
              <p:nvPr/>
            </p:nvSpPr>
            <p:spPr bwMode="auto">
              <a:xfrm>
                <a:off x="1769" y="707"/>
                <a:ext cx="226" cy="138"/>
              </a:xfrm>
              <a:custGeom>
                <a:avLst/>
                <a:gdLst>
                  <a:gd name="T0" fmla="*/ 209 w 226"/>
                  <a:gd name="T1" fmla="*/ 0 h 138"/>
                  <a:gd name="T2" fmla="*/ 17 w 226"/>
                  <a:gd name="T3" fmla="*/ 0 h 138"/>
                  <a:gd name="T4" fmla="*/ 17 w 226"/>
                  <a:gd name="T5" fmla="*/ 0 h 138"/>
                  <a:gd name="T6" fmla="*/ 13 w 226"/>
                  <a:gd name="T7" fmla="*/ 0 h 138"/>
                  <a:gd name="T8" fmla="*/ 11 w 226"/>
                  <a:gd name="T9" fmla="*/ 1 h 138"/>
                  <a:gd name="T10" fmla="*/ 6 w 226"/>
                  <a:gd name="T11" fmla="*/ 4 h 138"/>
                  <a:gd name="T12" fmla="*/ 2 w 226"/>
                  <a:gd name="T13" fmla="*/ 9 h 138"/>
                  <a:gd name="T14" fmla="*/ 0 w 226"/>
                  <a:gd name="T15" fmla="*/ 12 h 138"/>
                  <a:gd name="T16" fmla="*/ 0 w 226"/>
                  <a:gd name="T17" fmla="*/ 15 h 138"/>
                  <a:gd name="T18" fmla="*/ 0 w 226"/>
                  <a:gd name="T19" fmla="*/ 41 h 138"/>
                  <a:gd name="T20" fmla="*/ 0 w 226"/>
                  <a:gd name="T21" fmla="*/ 41 h 138"/>
                  <a:gd name="T22" fmla="*/ 0 w 226"/>
                  <a:gd name="T23" fmla="*/ 44 h 138"/>
                  <a:gd name="T24" fmla="*/ 2 w 226"/>
                  <a:gd name="T25" fmla="*/ 47 h 138"/>
                  <a:gd name="T26" fmla="*/ 6 w 226"/>
                  <a:gd name="T27" fmla="*/ 52 h 138"/>
                  <a:gd name="T28" fmla="*/ 11 w 226"/>
                  <a:gd name="T29" fmla="*/ 55 h 138"/>
                  <a:gd name="T30" fmla="*/ 13 w 226"/>
                  <a:gd name="T31" fmla="*/ 56 h 138"/>
                  <a:gd name="T32" fmla="*/ 17 w 226"/>
                  <a:gd name="T33" fmla="*/ 57 h 138"/>
                  <a:gd name="T34" fmla="*/ 169 w 226"/>
                  <a:gd name="T35" fmla="*/ 57 h 138"/>
                  <a:gd name="T36" fmla="*/ 186 w 226"/>
                  <a:gd name="T37" fmla="*/ 138 h 138"/>
                  <a:gd name="T38" fmla="*/ 201 w 226"/>
                  <a:gd name="T39" fmla="*/ 57 h 138"/>
                  <a:gd name="T40" fmla="*/ 209 w 226"/>
                  <a:gd name="T41" fmla="*/ 57 h 138"/>
                  <a:gd name="T42" fmla="*/ 209 w 226"/>
                  <a:gd name="T43" fmla="*/ 57 h 138"/>
                  <a:gd name="T44" fmla="*/ 213 w 226"/>
                  <a:gd name="T45" fmla="*/ 56 h 138"/>
                  <a:gd name="T46" fmla="*/ 216 w 226"/>
                  <a:gd name="T47" fmla="*/ 55 h 138"/>
                  <a:gd name="T48" fmla="*/ 221 w 226"/>
                  <a:gd name="T49" fmla="*/ 52 h 138"/>
                  <a:gd name="T50" fmla="*/ 225 w 226"/>
                  <a:gd name="T51" fmla="*/ 47 h 138"/>
                  <a:gd name="T52" fmla="*/ 226 w 226"/>
                  <a:gd name="T53" fmla="*/ 44 h 138"/>
                  <a:gd name="T54" fmla="*/ 226 w 226"/>
                  <a:gd name="T55" fmla="*/ 41 h 138"/>
                  <a:gd name="T56" fmla="*/ 226 w 226"/>
                  <a:gd name="T57" fmla="*/ 15 h 138"/>
                  <a:gd name="T58" fmla="*/ 226 w 226"/>
                  <a:gd name="T59" fmla="*/ 15 h 138"/>
                  <a:gd name="T60" fmla="*/ 226 w 226"/>
                  <a:gd name="T61" fmla="*/ 12 h 138"/>
                  <a:gd name="T62" fmla="*/ 225 w 226"/>
                  <a:gd name="T63" fmla="*/ 9 h 138"/>
                  <a:gd name="T64" fmla="*/ 221 w 226"/>
                  <a:gd name="T65" fmla="*/ 4 h 138"/>
                  <a:gd name="T66" fmla="*/ 216 w 226"/>
                  <a:gd name="T67" fmla="*/ 1 h 138"/>
                  <a:gd name="T68" fmla="*/ 213 w 226"/>
                  <a:gd name="T69" fmla="*/ 0 h 138"/>
                  <a:gd name="T70" fmla="*/ 209 w 226"/>
                  <a:gd name="T71" fmla="*/ 0 h 138"/>
                  <a:gd name="T72" fmla="*/ 209 w 226"/>
                  <a:gd name="T7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138">
                    <a:moveTo>
                      <a:pt x="209" y="0"/>
                    </a:moveTo>
                    <a:lnTo>
                      <a:pt x="17" y="0"/>
                    </a:lnTo>
                    <a:lnTo>
                      <a:pt x="17" y="0"/>
                    </a:lnTo>
                    <a:lnTo>
                      <a:pt x="13" y="0"/>
                    </a:lnTo>
                    <a:lnTo>
                      <a:pt x="11" y="1"/>
                    </a:lnTo>
                    <a:lnTo>
                      <a:pt x="6" y="4"/>
                    </a:lnTo>
                    <a:lnTo>
                      <a:pt x="2" y="9"/>
                    </a:lnTo>
                    <a:lnTo>
                      <a:pt x="0" y="12"/>
                    </a:lnTo>
                    <a:lnTo>
                      <a:pt x="0" y="15"/>
                    </a:lnTo>
                    <a:lnTo>
                      <a:pt x="0" y="41"/>
                    </a:lnTo>
                    <a:lnTo>
                      <a:pt x="0" y="41"/>
                    </a:lnTo>
                    <a:lnTo>
                      <a:pt x="0" y="44"/>
                    </a:lnTo>
                    <a:lnTo>
                      <a:pt x="2" y="47"/>
                    </a:lnTo>
                    <a:lnTo>
                      <a:pt x="6" y="52"/>
                    </a:lnTo>
                    <a:lnTo>
                      <a:pt x="11" y="55"/>
                    </a:lnTo>
                    <a:lnTo>
                      <a:pt x="13" y="56"/>
                    </a:lnTo>
                    <a:lnTo>
                      <a:pt x="17" y="57"/>
                    </a:lnTo>
                    <a:lnTo>
                      <a:pt x="169" y="57"/>
                    </a:lnTo>
                    <a:lnTo>
                      <a:pt x="186" y="138"/>
                    </a:lnTo>
                    <a:lnTo>
                      <a:pt x="201" y="57"/>
                    </a:lnTo>
                    <a:lnTo>
                      <a:pt x="209" y="57"/>
                    </a:lnTo>
                    <a:lnTo>
                      <a:pt x="209" y="57"/>
                    </a:lnTo>
                    <a:lnTo>
                      <a:pt x="213" y="56"/>
                    </a:lnTo>
                    <a:lnTo>
                      <a:pt x="216" y="55"/>
                    </a:lnTo>
                    <a:lnTo>
                      <a:pt x="221" y="52"/>
                    </a:lnTo>
                    <a:lnTo>
                      <a:pt x="225" y="47"/>
                    </a:lnTo>
                    <a:lnTo>
                      <a:pt x="226" y="44"/>
                    </a:lnTo>
                    <a:lnTo>
                      <a:pt x="226" y="41"/>
                    </a:lnTo>
                    <a:lnTo>
                      <a:pt x="226" y="15"/>
                    </a:lnTo>
                    <a:lnTo>
                      <a:pt x="226" y="15"/>
                    </a:lnTo>
                    <a:lnTo>
                      <a:pt x="226" y="12"/>
                    </a:lnTo>
                    <a:lnTo>
                      <a:pt x="225" y="9"/>
                    </a:lnTo>
                    <a:lnTo>
                      <a:pt x="221" y="4"/>
                    </a:lnTo>
                    <a:lnTo>
                      <a:pt x="216" y="1"/>
                    </a:lnTo>
                    <a:lnTo>
                      <a:pt x="213" y="0"/>
                    </a:lnTo>
                    <a:lnTo>
                      <a:pt x="209" y="0"/>
                    </a:lnTo>
                    <a:lnTo>
                      <a:pt x="209"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49" name="Freeform 25"/>
              <p:cNvSpPr>
                <a:spLocks noEditPoints="1"/>
              </p:cNvSpPr>
              <p:nvPr/>
            </p:nvSpPr>
            <p:spPr bwMode="auto">
              <a:xfrm>
                <a:off x="1776" y="861"/>
                <a:ext cx="87" cy="96"/>
              </a:xfrm>
              <a:custGeom>
                <a:avLst/>
                <a:gdLst>
                  <a:gd name="T0" fmla="*/ 59 w 87"/>
                  <a:gd name="T1" fmla="*/ 46 h 96"/>
                  <a:gd name="T2" fmla="*/ 86 w 87"/>
                  <a:gd name="T3" fmla="*/ 20 h 96"/>
                  <a:gd name="T4" fmla="*/ 86 w 87"/>
                  <a:gd name="T5" fmla="*/ 20 h 96"/>
                  <a:gd name="T6" fmla="*/ 82 w 87"/>
                  <a:gd name="T7" fmla="*/ 15 h 96"/>
                  <a:gd name="T8" fmla="*/ 79 w 87"/>
                  <a:gd name="T9" fmla="*/ 11 h 96"/>
                  <a:gd name="T10" fmla="*/ 74 w 87"/>
                  <a:gd name="T11" fmla="*/ 8 h 96"/>
                  <a:gd name="T12" fmla="*/ 70 w 87"/>
                  <a:gd name="T13" fmla="*/ 5 h 96"/>
                  <a:gd name="T14" fmla="*/ 64 w 87"/>
                  <a:gd name="T15" fmla="*/ 3 h 96"/>
                  <a:gd name="T16" fmla="*/ 58 w 87"/>
                  <a:gd name="T17" fmla="*/ 1 h 96"/>
                  <a:gd name="T18" fmla="*/ 53 w 87"/>
                  <a:gd name="T19" fmla="*/ 0 h 96"/>
                  <a:gd name="T20" fmla="*/ 47 w 87"/>
                  <a:gd name="T21" fmla="*/ 0 h 96"/>
                  <a:gd name="T22" fmla="*/ 47 w 87"/>
                  <a:gd name="T23" fmla="*/ 0 h 96"/>
                  <a:gd name="T24" fmla="*/ 38 w 87"/>
                  <a:gd name="T25" fmla="*/ 1 h 96"/>
                  <a:gd name="T26" fmla="*/ 28 w 87"/>
                  <a:gd name="T27" fmla="*/ 3 h 96"/>
                  <a:gd name="T28" fmla="*/ 20 w 87"/>
                  <a:gd name="T29" fmla="*/ 8 h 96"/>
                  <a:gd name="T30" fmla="*/ 13 w 87"/>
                  <a:gd name="T31" fmla="*/ 13 h 96"/>
                  <a:gd name="T32" fmla="*/ 8 w 87"/>
                  <a:gd name="T33" fmla="*/ 21 h 96"/>
                  <a:gd name="T34" fmla="*/ 3 w 87"/>
                  <a:gd name="T35" fmla="*/ 29 h 96"/>
                  <a:gd name="T36" fmla="*/ 1 w 87"/>
                  <a:gd name="T37" fmla="*/ 38 h 96"/>
                  <a:gd name="T38" fmla="*/ 0 w 87"/>
                  <a:gd name="T39" fmla="*/ 47 h 96"/>
                  <a:gd name="T40" fmla="*/ 0 w 87"/>
                  <a:gd name="T41" fmla="*/ 47 h 96"/>
                  <a:gd name="T42" fmla="*/ 1 w 87"/>
                  <a:gd name="T43" fmla="*/ 57 h 96"/>
                  <a:gd name="T44" fmla="*/ 3 w 87"/>
                  <a:gd name="T45" fmla="*/ 66 h 96"/>
                  <a:gd name="T46" fmla="*/ 8 w 87"/>
                  <a:gd name="T47" fmla="*/ 74 h 96"/>
                  <a:gd name="T48" fmla="*/ 13 w 87"/>
                  <a:gd name="T49" fmla="*/ 81 h 96"/>
                  <a:gd name="T50" fmla="*/ 20 w 87"/>
                  <a:gd name="T51" fmla="*/ 87 h 96"/>
                  <a:gd name="T52" fmla="*/ 28 w 87"/>
                  <a:gd name="T53" fmla="*/ 92 h 96"/>
                  <a:gd name="T54" fmla="*/ 38 w 87"/>
                  <a:gd name="T55" fmla="*/ 95 h 96"/>
                  <a:gd name="T56" fmla="*/ 47 w 87"/>
                  <a:gd name="T57" fmla="*/ 96 h 96"/>
                  <a:gd name="T58" fmla="*/ 47 w 87"/>
                  <a:gd name="T59" fmla="*/ 96 h 96"/>
                  <a:gd name="T60" fmla="*/ 53 w 87"/>
                  <a:gd name="T61" fmla="*/ 95 h 96"/>
                  <a:gd name="T62" fmla="*/ 59 w 87"/>
                  <a:gd name="T63" fmla="*/ 94 h 96"/>
                  <a:gd name="T64" fmla="*/ 64 w 87"/>
                  <a:gd name="T65" fmla="*/ 92 h 96"/>
                  <a:gd name="T66" fmla="*/ 70 w 87"/>
                  <a:gd name="T67" fmla="*/ 90 h 96"/>
                  <a:gd name="T68" fmla="*/ 75 w 87"/>
                  <a:gd name="T69" fmla="*/ 86 h 96"/>
                  <a:gd name="T70" fmla="*/ 79 w 87"/>
                  <a:gd name="T71" fmla="*/ 83 h 96"/>
                  <a:gd name="T72" fmla="*/ 83 w 87"/>
                  <a:gd name="T73" fmla="*/ 79 h 96"/>
                  <a:gd name="T74" fmla="*/ 87 w 87"/>
                  <a:gd name="T75" fmla="*/ 74 h 96"/>
                  <a:gd name="T76" fmla="*/ 59 w 87"/>
                  <a:gd name="T77" fmla="*/ 46 h 96"/>
                  <a:gd name="T78" fmla="*/ 44 w 87"/>
                  <a:gd name="T79" fmla="*/ 33 h 96"/>
                  <a:gd name="T80" fmla="*/ 44 w 87"/>
                  <a:gd name="T81" fmla="*/ 33 h 96"/>
                  <a:gd name="T82" fmla="*/ 41 w 87"/>
                  <a:gd name="T83" fmla="*/ 32 h 96"/>
                  <a:gd name="T84" fmla="*/ 39 w 87"/>
                  <a:gd name="T85" fmla="*/ 30 h 96"/>
                  <a:gd name="T86" fmla="*/ 37 w 87"/>
                  <a:gd name="T87" fmla="*/ 28 h 96"/>
                  <a:gd name="T88" fmla="*/ 36 w 87"/>
                  <a:gd name="T89" fmla="*/ 24 h 96"/>
                  <a:gd name="T90" fmla="*/ 36 w 87"/>
                  <a:gd name="T91" fmla="*/ 24 h 96"/>
                  <a:gd name="T92" fmla="*/ 37 w 87"/>
                  <a:gd name="T93" fmla="*/ 21 h 96"/>
                  <a:gd name="T94" fmla="*/ 39 w 87"/>
                  <a:gd name="T95" fmla="*/ 19 h 96"/>
                  <a:gd name="T96" fmla="*/ 41 w 87"/>
                  <a:gd name="T97" fmla="*/ 17 h 96"/>
                  <a:gd name="T98" fmla="*/ 44 w 87"/>
                  <a:gd name="T99" fmla="*/ 15 h 96"/>
                  <a:gd name="T100" fmla="*/ 44 w 87"/>
                  <a:gd name="T101" fmla="*/ 15 h 96"/>
                  <a:gd name="T102" fmla="*/ 48 w 87"/>
                  <a:gd name="T103" fmla="*/ 17 h 96"/>
                  <a:gd name="T104" fmla="*/ 50 w 87"/>
                  <a:gd name="T105" fmla="*/ 19 h 96"/>
                  <a:gd name="T106" fmla="*/ 52 w 87"/>
                  <a:gd name="T107" fmla="*/ 21 h 96"/>
                  <a:gd name="T108" fmla="*/ 53 w 87"/>
                  <a:gd name="T109" fmla="*/ 24 h 96"/>
                  <a:gd name="T110" fmla="*/ 53 w 87"/>
                  <a:gd name="T111" fmla="*/ 24 h 96"/>
                  <a:gd name="T112" fmla="*/ 52 w 87"/>
                  <a:gd name="T113" fmla="*/ 28 h 96"/>
                  <a:gd name="T114" fmla="*/ 50 w 87"/>
                  <a:gd name="T115" fmla="*/ 30 h 96"/>
                  <a:gd name="T116" fmla="*/ 48 w 87"/>
                  <a:gd name="T117" fmla="*/ 32 h 96"/>
                  <a:gd name="T118" fmla="*/ 44 w 87"/>
                  <a:gd name="T119" fmla="*/ 33 h 96"/>
                  <a:gd name="T120" fmla="*/ 44 w 87"/>
                  <a:gd name="T12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96">
                    <a:moveTo>
                      <a:pt x="59" y="46"/>
                    </a:moveTo>
                    <a:lnTo>
                      <a:pt x="86" y="20"/>
                    </a:lnTo>
                    <a:lnTo>
                      <a:pt x="86" y="20"/>
                    </a:lnTo>
                    <a:lnTo>
                      <a:pt x="82" y="15"/>
                    </a:lnTo>
                    <a:lnTo>
                      <a:pt x="79" y="11"/>
                    </a:lnTo>
                    <a:lnTo>
                      <a:pt x="74" y="8"/>
                    </a:lnTo>
                    <a:lnTo>
                      <a:pt x="70" y="5"/>
                    </a:lnTo>
                    <a:lnTo>
                      <a:pt x="64" y="3"/>
                    </a:lnTo>
                    <a:lnTo>
                      <a:pt x="58" y="1"/>
                    </a:lnTo>
                    <a:lnTo>
                      <a:pt x="53" y="0"/>
                    </a:lnTo>
                    <a:lnTo>
                      <a:pt x="47" y="0"/>
                    </a:lnTo>
                    <a:lnTo>
                      <a:pt x="47" y="0"/>
                    </a:lnTo>
                    <a:lnTo>
                      <a:pt x="38" y="1"/>
                    </a:lnTo>
                    <a:lnTo>
                      <a:pt x="28" y="3"/>
                    </a:lnTo>
                    <a:lnTo>
                      <a:pt x="20" y="8"/>
                    </a:lnTo>
                    <a:lnTo>
                      <a:pt x="13" y="13"/>
                    </a:lnTo>
                    <a:lnTo>
                      <a:pt x="8" y="21"/>
                    </a:lnTo>
                    <a:lnTo>
                      <a:pt x="3" y="29"/>
                    </a:lnTo>
                    <a:lnTo>
                      <a:pt x="1" y="38"/>
                    </a:lnTo>
                    <a:lnTo>
                      <a:pt x="0" y="47"/>
                    </a:lnTo>
                    <a:lnTo>
                      <a:pt x="0" y="47"/>
                    </a:lnTo>
                    <a:lnTo>
                      <a:pt x="1" y="57"/>
                    </a:lnTo>
                    <a:lnTo>
                      <a:pt x="3" y="66"/>
                    </a:lnTo>
                    <a:lnTo>
                      <a:pt x="8" y="74"/>
                    </a:lnTo>
                    <a:lnTo>
                      <a:pt x="13" y="81"/>
                    </a:lnTo>
                    <a:lnTo>
                      <a:pt x="20" y="87"/>
                    </a:lnTo>
                    <a:lnTo>
                      <a:pt x="28" y="92"/>
                    </a:lnTo>
                    <a:lnTo>
                      <a:pt x="38" y="95"/>
                    </a:lnTo>
                    <a:lnTo>
                      <a:pt x="47" y="96"/>
                    </a:lnTo>
                    <a:lnTo>
                      <a:pt x="47" y="96"/>
                    </a:lnTo>
                    <a:lnTo>
                      <a:pt x="53" y="95"/>
                    </a:lnTo>
                    <a:lnTo>
                      <a:pt x="59" y="94"/>
                    </a:lnTo>
                    <a:lnTo>
                      <a:pt x="64" y="92"/>
                    </a:lnTo>
                    <a:lnTo>
                      <a:pt x="70" y="90"/>
                    </a:lnTo>
                    <a:lnTo>
                      <a:pt x="75" y="86"/>
                    </a:lnTo>
                    <a:lnTo>
                      <a:pt x="79" y="83"/>
                    </a:lnTo>
                    <a:lnTo>
                      <a:pt x="83" y="79"/>
                    </a:lnTo>
                    <a:lnTo>
                      <a:pt x="87" y="74"/>
                    </a:lnTo>
                    <a:lnTo>
                      <a:pt x="59" y="46"/>
                    </a:lnTo>
                    <a:close/>
                    <a:moveTo>
                      <a:pt x="44" y="33"/>
                    </a:moveTo>
                    <a:lnTo>
                      <a:pt x="44" y="33"/>
                    </a:lnTo>
                    <a:lnTo>
                      <a:pt x="41" y="32"/>
                    </a:lnTo>
                    <a:lnTo>
                      <a:pt x="39" y="30"/>
                    </a:lnTo>
                    <a:lnTo>
                      <a:pt x="37" y="28"/>
                    </a:lnTo>
                    <a:lnTo>
                      <a:pt x="36" y="24"/>
                    </a:lnTo>
                    <a:lnTo>
                      <a:pt x="36" y="24"/>
                    </a:lnTo>
                    <a:lnTo>
                      <a:pt x="37" y="21"/>
                    </a:lnTo>
                    <a:lnTo>
                      <a:pt x="39" y="19"/>
                    </a:lnTo>
                    <a:lnTo>
                      <a:pt x="41" y="17"/>
                    </a:lnTo>
                    <a:lnTo>
                      <a:pt x="44" y="15"/>
                    </a:lnTo>
                    <a:lnTo>
                      <a:pt x="44" y="15"/>
                    </a:lnTo>
                    <a:lnTo>
                      <a:pt x="48" y="17"/>
                    </a:lnTo>
                    <a:lnTo>
                      <a:pt x="50" y="19"/>
                    </a:lnTo>
                    <a:lnTo>
                      <a:pt x="52" y="21"/>
                    </a:lnTo>
                    <a:lnTo>
                      <a:pt x="53" y="24"/>
                    </a:lnTo>
                    <a:lnTo>
                      <a:pt x="53" y="24"/>
                    </a:lnTo>
                    <a:lnTo>
                      <a:pt x="52" y="28"/>
                    </a:lnTo>
                    <a:lnTo>
                      <a:pt x="50" y="30"/>
                    </a:lnTo>
                    <a:lnTo>
                      <a:pt x="48" y="32"/>
                    </a:lnTo>
                    <a:lnTo>
                      <a:pt x="44" y="33"/>
                    </a:lnTo>
                    <a:lnTo>
                      <a:pt x="44" y="3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0" name="Freeform 26"/>
              <p:cNvSpPr>
                <a:spLocks/>
              </p:cNvSpPr>
              <p:nvPr/>
            </p:nvSpPr>
            <p:spPr bwMode="auto">
              <a:xfrm>
                <a:off x="1766" y="781"/>
                <a:ext cx="162" cy="125"/>
              </a:xfrm>
              <a:custGeom>
                <a:avLst/>
                <a:gdLst>
                  <a:gd name="T0" fmla="*/ 146 w 162"/>
                  <a:gd name="T1" fmla="*/ 0 h 125"/>
                  <a:gd name="T2" fmla="*/ 17 w 162"/>
                  <a:gd name="T3" fmla="*/ 0 h 125"/>
                  <a:gd name="T4" fmla="*/ 17 w 162"/>
                  <a:gd name="T5" fmla="*/ 0 h 125"/>
                  <a:gd name="T6" fmla="*/ 14 w 162"/>
                  <a:gd name="T7" fmla="*/ 1 h 125"/>
                  <a:gd name="T8" fmla="*/ 11 w 162"/>
                  <a:gd name="T9" fmla="*/ 1 h 125"/>
                  <a:gd name="T10" fmla="*/ 6 w 162"/>
                  <a:gd name="T11" fmla="*/ 5 h 125"/>
                  <a:gd name="T12" fmla="*/ 2 w 162"/>
                  <a:gd name="T13" fmla="*/ 10 h 125"/>
                  <a:gd name="T14" fmla="*/ 1 w 162"/>
                  <a:gd name="T15" fmla="*/ 13 h 125"/>
                  <a:gd name="T16" fmla="*/ 0 w 162"/>
                  <a:gd name="T17" fmla="*/ 16 h 125"/>
                  <a:gd name="T18" fmla="*/ 0 w 162"/>
                  <a:gd name="T19" fmla="*/ 41 h 125"/>
                  <a:gd name="T20" fmla="*/ 0 w 162"/>
                  <a:gd name="T21" fmla="*/ 41 h 125"/>
                  <a:gd name="T22" fmla="*/ 1 w 162"/>
                  <a:gd name="T23" fmla="*/ 45 h 125"/>
                  <a:gd name="T24" fmla="*/ 2 w 162"/>
                  <a:gd name="T25" fmla="*/ 48 h 125"/>
                  <a:gd name="T26" fmla="*/ 6 w 162"/>
                  <a:gd name="T27" fmla="*/ 52 h 125"/>
                  <a:gd name="T28" fmla="*/ 11 w 162"/>
                  <a:gd name="T29" fmla="*/ 56 h 125"/>
                  <a:gd name="T30" fmla="*/ 14 w 162"/>
                  <a:gd name="T31" fmla="*/ 57 h 125"/>
                  <a:gd name="T32" fmla="*/ 17 w 162"/>
                  <a:gd name="T33" fmla="*/ 57 h 125"/>
                  <a:gd name="T34" fmla="*/ 100 w 162"/>
                  <a:gd name="T35" fmla="*/ 57 h 125"/>
                  <a:gd name="T36" fmla="*/ 114 w 162"/>
                  <a:gd name="T37" fmla="*/ 125 h 125"/>
                  <a:gd name="T38" fmla="*/ 128 w 162"/>
                  <a:gd name="T39" fmla="*/ 57 h 125"/>
                  <a:gd name="T40" fmla="*/ 146 w 162"/>
                  <a:gd name="T41" fmla="*/ 57 h 125"/>
                  <a:gd name="T42" fmla="*/ 146 w 162"/>
                  <a:gd name="T43" fmla="*/ 57 h 125"/>
                  <a:gd name="T44" fmla="*/ 150 w 162"/>
                  <a:gd name="T45" fmla="*/ 57 h 125"/>
                  <a:gd name="T46" fmla="*/ 153 w 162"/>
                  <a:gd name="T47" fmla="*/ 56 h 125"/>
                  <a:gd name="T48" fmla="*/ 158 w 162"/>
                  <a:gd name="T49" fmla="*/ 52 h 125"/>
                  <a:gd name="T50" fmla="*/ 161 w 162"/>
                  <a:gd name="T51" fmla="*/ 48 h 125"/>
                  <a:gd name="T52" fmla="*/ 162 w 162"/>
                  <a:gd name="T53" fmla="*/ 45 h 125"/>
                  <a:gd name="T54" fmla="*/ 162 w 162"/>
                  <a:gd name="T55" fmla="*/ 41 h 125"/>
                  <a:gd name="T56" fmla="*/ 162 w 162"/>
                  <a:gd name="T57" fmla="*/ 16 h 125"/>
                  <a:gd name="T58" fmla="*/ 162 w 162"/>
                  <a:gd name="T59" fmla="*/ 16 h 125"/>
                  <a:gd name="T60" fmla="*/ 162 w 162"/>
                  <a:gd name="T61" fmla="*/ 13 h 125"/>
                  <a:gd name="T62" fmla="*/ 161 w 162"/>
                  <a:gd name="T63" fmla="*/ 10 h 125"/>
                  <a:gd name="T64" fmla="*/ 158 w 162"/>
                  <a:gd name="T65" fmla="*/ 5 h 125"/>
                  <a:gd name="T66" fmla="*/ 153 w 162"/>
                  <a:gd name="T67" fmla="*/ 1 h 125"/>
                  <a:gd name="T68" fmla="*/ 150 w 162"/>
                  <a:gd name="T69" fmla="*/ 1 h 125"/>
                  <a:gd name="T70" fmla="*/ 146 w 162"/>
                  <a:gd name="T71" fmla="*/ 0 h 125"/>
                  <a:gd name="T72" fmla="*/ 146 w 162"/>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125">
                    <a:moveTo>
                      <a:pt x="146" y="0"/>
                    </a:moveTo>
                    <a:lnTo>
                      <a:pt x="17" y="0"/>
                    </a:lnTo>
                    <a:lnTo>
                      <a:pt x="17" y="0"/>
                    </a:lnTo>
                    <a:lnTo>
                      <a:pt x="14" y="1"/>
                    </a:lnTo>
                    <a:lnTo>
                      <a:pt x="11" y="1"/>
                    </a:lnTo>
                    <a:lnTo>
                      <a:pt x="6" y="5"/>
                    </a:lnTo>
                    <a:lnTo>
                      <a:pt x="2" y="10"/>
                    </a:lnTo>
                    <a:lnTo>
                      <a:pt x="1" y="13"/>
                    </a:lnTo>
                    <a:lnTo>
                      <a:pt x="0" y="16"/>
                    </a:lnTo>
                    <a:lnTo>
                      <a:pt x="0" y="41"/>
                    </a:lnTo>
                    <a:lnTo>
                      <a:pt x="0" y="41"/>
                    </a:lnTo>
                    <a:lnTo>
                      <a:pt x="1" y="45"/>
                    </a:lnTo>
                    <a:lnTo>
                      <a:pt x="2" y="48"/>
                    </a:lnTo>
                    <a:lnTo>
                      <a:pt x="6" y="52"/>
                    </a:lnTo>
                    <a:lnTo>
                      <a:pt x="11" y="56"/>
                    </a:lnTo>
                    <a:lnTo>
                      <a:pt x="14" y="57"/>
                    </a:lnTo>
                    <a:lnTo>
                      <a:pt x="17" y="57"/>
                    </a:lnTo>
                    <a:lnTo>
                      <a:pt x="100" y="57"/>
                    </a:lnTo>
                    <a:lnTo>
                      <a:pt x="114" y="125"/>
                    </a:lnTo>
                    <a:lnTo>
                      <a:pt x="128" y="57"/>
                    </a:lnTo>
                    <a:lnTo>
                      <a:pt x="146" y="57"/>
                    </a:lnTo>
                    <a:lnTo>
                      <a:pt x="146" y="57"/>
                    </a:lnTo>
                    <a:lnTo>
                      <a:pt x="150" y="57"/>
                    </a:lnTo>
                    <a:lnTo>
                      <a:pt x="153" y="56"/>
                    </a:lnTo>
                    <a:lnTo>
                      <a:pt x="158" y="52"/>
                    </a:lnTo>
                    <a:lnTo>
                      <a:pt x="161" y="48"/>
                    </a:lnTo>
                    <a:lnTo>
                      <a:pt x="162" y="45"/>
                    </a:lnTo>
                    <a:lnTo>
                      <a:pt x="162" y="41"/>
                    </a:lnTo>
                    <a:lnTo>
                      <a:pt x="162" y="16"/>
                    </a:lnTo>
                    <a:lnTo>
                      <a:pt x="162" y="16"/>
                    </a:lnTo>
                    <a:lnTo>
                      <a:pt x="162" y="13"/>
                    </a:lnTo>
                    <a:lnTo>
                      <a:pt x="161" y="10"/>
                    </a:lnTo>
                    <a:lnTo>
                      <a:pt x="158" y="5"/>
                    </a:lnTo>
                    <a:lnTo>
                      <a:pt x="153" y="1"/>
                    </a:lnTo>
                    <a:lnTo>
                      <a:pt x="150" y="1"/>
                    </a:lnTo>
                    <a:lnTo>
                      <a:pt x="146" y="0"/>
                    </a:lnTo>
                    <a:lnTo>
                      <a:pt x="14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1" name="Freeform 27"/>
              <p:cNvSpPr>
                <a:spLocks/>
              </p:cNvSpPr>
              <p:nvPr/>
            </p:nvSpPr>
            <p:spPr bwMode="auto">
              <a:xfrm>
                <a:off x="4341" y="2302"/>
                <a:ext cx="9" cy="28"/>
              </a:xfrm>
              <a:custGeom>
                <a:avLst/>
                <a:gdLst>
                  <a:gd name="T0" fmla="*/ 0 w 9"/>
                  <a:gd name="T1" fmla="*/ 0 h 28"/>
                  <a:gd name="T2" fmla="*/ 0 w 9"/>
                  <a:gd name="T3" fmla="*/ 23 h 28"/>
                  <a:gd name="T4" fmla="*/ 0 w 9"/>
                  <a:gd name="T5" fmla="*/ 23 h 28"/>
                  <a:gd name="T6" fmla="*/ 0 w 9"/>
                  <a:gd name="T7" fmla="*/ 25 h 28"/>
                  <a:gd name="T8" fmla="*/ 1 w 9"/>
                  <a:gd name="T9" fmla="*/ 26 h 28"/>
                  <a:gd name="T10" fmla="*/ 3 w 9"/>
                  <a:gd name="T11" fmla="*/ 27 h 28"/>
                  <a:gd name="T12" fmla="*/ 4 w 9"/>
                  <a:gd name="T13" fmla="*/ 28 h 28"/>
                  <a:gd name="T14" fmla="*/ 4 w 9"/>
                  <a:gd name="T15" fmla="*/ 28 h 28"/>
                  <a:gd name="T16" fmla="*/ 6 w 9"/>
                  <a:gd name="T17" fmla="*/ 27 h 28"/>
                  <a:gd name="T18" fmla="*/ 8 w 9"/>
                  <a:gd name="T19" fmla="*/ 26 h 28"/>
                  <a:gd name="T20" fmla="*/ 9 w 9"/>
                  <a:gd name="T21" fmla="*/ 25 h 28"/>
                  <a:gd name="T22" fmla="*/ 9 w 9"/>
                  <a:gd name="T23" fmla="*/ 23 h 28"/>
                  <a:gd name="T24" fmla="*/ 9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0" y="0"/>
                    </a:moveTo>
                    <a:lnTo>
                      <a:pt x="0" y="23"/>
                    </a:lnTo>
                    <a:lnTo>
                      <a:pt x="0" y="23"/>
                    </a:lnTo>
                    <a:lnTo>
                      <a:pt x="0" y="25"/>
                    </a:lnTo>
                    <a:lnTo>
                      <a:pt x="1" y="26"/>
                    </a:lnTo>
                    <a:lnTo>
                      <a:pt x="3" y="27"/>
                    </a:lnTo>
                    <a:lnTo>
                      <a:pt x="4" y="28"/>
                    </a:lnTo>
                    <a:lnTo>
                      <a:pt x="4" y="28"/>
                    </a:lnTo>
                    <a:lnTo>
                      <a:pt x="6" y="27"/>
                    </a:lnTo>
                    <a:lnTo>
                      <a:pt x="8" y="26"/>
                    </a:lnTo>
                    <a:lnTo>
                      <a:pt x="9" y="25"/>
                    </a:lnTo>
                    <a:lnTo>
                      <a:pt x="9" y="23"/>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2" name="Freeform 28"/>
              <p:cNvSpPr>
                <a:spLocks/>
              </p:cNvSpPr>
              <p:nvPr/>
            </p:nvSpPr>
            <p:spPr bwMode="auto">
              <a:xfrm>
                <a:off x="4365" y="2299"/>
                <a:ext cx="10" cy="31"/>
              </a:xfrm>
              <a:custGeom>
                <a:avLst/>
                <a:gdLst>
                  <a:gd name="T0" fmla="*/ 0 w 10"/>
                  <a:gd name="T1" fmla="*/ 2 h 31"/>
                  <a:gd name="T2" fmla="*/ 0 w 10"/>
                  <a:gd name="T3" fmla="*/ 26 h 31"/>
                  <a:gd name="T4" fmla="*/ 0 w 10"/>
                  <a:gd name="T5" fmla="*/ 26 h 31"/>
                  <a:gd name="T6" fmla="*/ 0 w 10"/>
                  <a:gd name="T7" fmla="*/ 28 h 31"/>
                  <a:gd name="T8" fmla="*/ 1 w 10"/>
                  <a:gd name="T9" fmla="*/ 29 h 31"/>
                  <a:gd name="T10" fmla="*/ 3 w 10"/>
                  <a:gd name="T11" fmla="*/ 30 h 31"/>
                  <a:gd name="T12" fmla="*/ 4 w 10"/>
                  <a:gd name="T13" fmla="*/ 31 h 31"/>
                  <a:gd name="T14" fmla="*/ 4 w 10"/>
                  <a:gd name="T15" fmla="*/ 31 h 31"/>
                  <a:gd name="T16" fmla="*/ 7 w 10"/>
                  <a:gd name="T17" fmla="*/ 30 h 31"/>
                  <a:gd name="T18" fmla="*/ 9 w 10"/>
                  <a:gd name="T19" fmla="*/ 29 h 31"/>
                  <a:gd name="T20" fmla="*/ 10 w 10"/>
                  <a:gd name="T21" fmla="*/ 28 h 31"/>
                  <a:gd name="T22" fmla="*/ 10 w 10"/>
                  <a:gd name="T23" fmla="*/ 26 h 31"/>
                  <a:gd name="T24" fmla="*/ 10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0" y="2"/>
                    </a:moveTo>
                    <a:lnTo>
                      <a:pt x="0" y="26"/>
                    </a:lnTo>
                    <a:lnTo>
                      <a:pt x="0" y="26"/>
                    </a:lnTo>
                    <a:lnTo>
                      <a:pt x="0" y="28"/>
                    </a:lnTo>
                    <a:lnTo>
                      <a:pt x="1" y="29"/>
                    </a:lnTo>
                    <a:lnTo>
                      <a:pt x="3" y="30"/>
                    </a:lnTo>
                    <a:lnTo>
                      <a:pt x="4" y="31"/>
                    </a:lnTo>
                    <a:lnTo>
                      <a:pt x="4" y="31"/>
                    </a:lnTo>
                    <a:lnTo>
                      <a:pt x="7" y="30"/>
                    </a:lnTo>
                    <a:lnTo>
                      <a:pt x="9" y="29"/>
                    </a:lnTo>
                    <a:lnTo>
                      <a:pt x="10" y="28"/>
                    </a:lnTo>
                    <a:lnTo>
                      <a:pt x="10" y="26"/>
                    </a:lnTo>
                    <a:lnTo>
                      <a:pt x="1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3" name="Freeform 29"/>
              <p:cNvSpPr>
                <a:spLocks noEditPoints="1"/>
              </p:cNvSpPr>
              <p:nvPr/>
            </p:nvSpPr>
            <p:spPr bwMode="auto">
              <a:xfrm>
                <a:off x="4242" y="2116"/>
                <a:ext cx="271" cy="177"/>
              </a:xfrm>
              <a:custGeom>
                <a:avLst/>
                <a:gdLst>
                  <a:gd name="T0" fmla="*/ 271 w 271"/>
                  <a:gd name="T1" fmla="*/ 49 h 177"/>
                  <a:gd name="T2" fmla="*/ 225 w 271"/>
                  <a:gd name="T3" fmla="*/ 31 h 177"/>
                  <a:gd name="T4" fmla="*/ 220 w 271"/>
                  <a:gd name="T5" fmla="*/ 21 h 177"/>
                  <a:gd name="T6" fmla="*/ 213 w 271"/>
                  <a:gd name="T7" fmla="*/ 12 h 177"/>
                  <a:gd name="T8" fmla="*/ 204 w 271"/>
                  <a:gd name="T9" fmla="*/ 6 h 177"/>
                  <a:gd name="T10" fmla="*/ 193 w 271"/>
                  <a:gd name="T11" fmla="*/ 1 h 177"/>
                  <a:gd name="T12" fmla="*/ 185 w 271"/>
                  <a:gd name="T13" fmla="*/ 0 h 177"/>
                  <a:gd name="T14" fmla="*/ 170 w 271"/>
                  <a:gd name="T15" fmla="*/ 0 h 177"/>
                  <a:gd name="T16" fmla="*/ 154 w 271"/>
                  <a:gd name="T17" fmla="*/ 6 h 177"/>
                  <a:gd name="T18" fmla="*/ 141 w 271"/>
                  <a:gd name="T19" fmla="*/ 17 h 177"/>
                  <a:gd name="T20" fmla="*/ 135 w 271"/>
                  <a:gd name="T21" fmla="*/ 24 h 177"/>
                  <a:gd name="T22" fmla="*/ 104 w 271"/>
                  <a:gd name="T23" fmla="*/ 67 h 177"/>
                  <a:gd name="T24" fmla="*/ 86 w 271"/>
                  <a:gd name="T25" fmla="*/ 83 h 177"/>
                  <a:gd name="T26" fmla="*/ 70 w 271"/>
                  <a:gd name="T27" fmla="*/ 96 h 177"/>
                  <a:gd name="T28" fmla="*/ 52 w 271"/>
                  <a:gd name="T29" fmla="*/ 107 h 177"/>
                  <a:gd name="T30" fmla="*/ 35 w 271"/>
                  <a:gd name="T31" fmla="*/ 112 h 177"/>
                  <a:gd name="T32" fmla="*/ 17 w 271"/>
                  <a:gd name="T33" fmla="*/ 113 h 177"/>
                  <a:gd name="T34" fmla="*/ 0 w 271"/>
                  <a:gd name="T35" fmla="*/ 109 h 177"/>
                  <a:gd name="T36" fmla="*/ 6 w 271"/>
                  <a:gd name="T37" fmla="*/ 119 h 177"/>
                  <a:gd name="T38" fmla="*/ 25 w 271"/>
                  <a:gd name="T39" fmla="*/ 143 h 177"/>
                  <a:gd name="T40" fmla="*/ 39 w 271"/>
                  <a:gd name="T41" fmla="*/ 155 h 177"/>
                  <a:gd name="T42" fmla="*/ 58 w 271"/>
                  <a:gd name="T43" fmla="*/ 166 h 177"/>
                  <a:gd name="T44" fmla="*/ 78 w 271"/>
                  <a:gd name="T45" fmla="*/ 174 h 177"/>
                  <a:gd name="T46" fmla="*/ 103 w 271"/>
                  <a:gd name="T47" fmla="*/ 177 h 177"/>
                  <a:gd name="T48" fmla="*/ 116 w 271"/>
                  <a:gd name="T49" fmla="*/ 177 h 177"/>
                  <a:gd name="T50" fmla="*/ 139 w 271"/>
                  <a:gd name="T51" fmla="*/ 172 h 177"/>
                  <a:gd name="T52" fmla="*/ 159 w 271"/>
                  <a:gd name="T53" fmla="*/ 163 h 177"/>
                  <a:gd name="T54" fmla="*/ 177 w 271"/>
                  <a:gd name="T55" fmla="*/ 151 h 177"/>
                  <a:gd name="T56" fmla="*/ 191 w 271"/>
                  <a:gd name="T57" fmla="*/ 137 h 177"/>
                  <a:gd name="T58" fmla="*/ 204 w 271"/>
                  <a:gd name="T59" fmla="*/ 119 h 177"/>
                  <a:gd name="T60" fmla="*/ 214 w 271"/>
                  <a:gd name="T61" fmla="*/ 100 h 177"/>
                  <a:gd name="T62" fmla="*/ 224 w 271"/>
                  <a:gd name="T63" fmla="*/ 69 h 177"/>
                  <a:gd name="T64" fmla="*/ 187 w 271"/>
                  <a:gd name="T65" fmla="*/ 49 h 177"/>
                  <a:gd name="T66" fmla="*/ 183 w 271"/>
                  <a:gd name="T67" fmla="*/ 48 h 177"/>
                  <a:gd name="T68" fmla="*/ 178 w 271"/>
                  <a:gd name="T69" fmla="*/ 43 h 177"/>
                  <a:gd name="T70" fmla="*/ 178 w 271"/>
                  <a:gd name="T71" fmla="*/ 39 h 177"/>
                  <a:gd name="T72" fmla="*/ 180 w 271"/>
                  <a:gd name="T73" fmla="*/ 33 h 177"/>
                  <a:gd name="T74" fmla="*/ 187 w 271"/>
                  <a:gd name="T75" fmla="*/ 30 h 177"/>
                  <a:gd name="T76" fmla="*/ 191 w 271"/>
                  <a:gd name="T77" fmla="*/ 31 h 177"/>
                  <a:gd name="T78" fmla="*/ 196 w 271"/>
                  <a:gd name="T79" fmla="*/ 36 h 177"/>
                  <a:gd name="T80" fmla="*/ 196 w 271"/>
                  <a:gd name="T81" fmla="*/ 39 h 177"/>
                  <a:gd name="T82" fmla="*/ 194 w 271"/>
                  <a:gd name="T83" fmla="*/ 46 h 177"/>
                  <a:gd name="T84" fmla="*/ 187 w 271"/>
                  <a:gd name="T8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 h="177">
                    <a:moveTo>
                      <a:pt x="224" y="69"/>
                    </a:moveTo>
                    <a:lnTo>
                      <a:pt x="271" y="49"/>
                    </a:lnTo>
                    <a:lnTo>
                      <a:pt x="225" y="31"/>
                    </a:lnTo>
                    <a:lnTo>
                      <a:pt x="225" y="31"/>
                    </a:lnTo>
                    <a:lnTo>
                      <a:pt x="223" y="26"/>
                    </a:lnTo>
                    <a:lnTo>
                      <a:pt x="220" y="21"/>
                    </a:lnTo>
                    <a:lnTo>
                      <a:pt x="217" y="16"/>
                    </a:lnTo>
                    <a:lnTo>
                      <a:pt x="213" y="12"/>
                    </a:lnTo>
                    <a:lnTo>
                      <a:pt x="209" y="9"/>
                    </a:lnTo>
                    <a:lnTo>
                      <a:pt x="204" y="6"/>
                    </a:lnTo>
                    <a:lnTo>
                      <a:pt x="198" y="3"/>
                    </a:lnTo>
                    <a:lnTo>
                      <a:pt x="193" y="1"/>
                    </a:lnTo>
                    <a:lnTo>
                      <a:pt x="193" y="1"/>
                    </a:lnTo>
                    <a:lnTo>
                      <a:pt x="185" y="0"/>
                    </a:lnTo>
                    <a:lnTo>
                      <a:pt x="177" y="0"/>
                    </a:lnTo>
                    <a:lnTo>
                      <a:pt x="170" y="0"/>
                    </a:lnTo>
                    <a:lnTo>
                      <a:pt x="161" y="2"/>
                    </a:lnTo>
                    <a:lnTo>
                      <a:pt x="154" y="6"/>
                    </a:lnTo>
                    <a:lnTo>
                      <a:pt x="147" y="11"/>
                    </a:lnTo>
                    <a:lnTo>
                      <a:pt x="141" y="17"/>
                    </a:lnTo>
                    <a:lnTo>
                      <a:pt x="135" y="24"/>
                    </a:lnTo>
                    <a:lnTo>
                      <a:pt x="135" y="24"/>
                    </a:lnTo>
                    <a:lnTo>
                      <a:pt x="119" y="47"/>
                    </a:lnTo>
                    <a:lnTo>
                      <a:pt x="104" y="67"/>
                    </a:lnTo>
                    <a:lnTo>
                      <a:pt x="95" y="75"/>
                    </a:lnTo>
                    <a:lnTo>
                      <a:pt x="86" y="83"/>
                    </a:lnTo>
                    <a:lnTo>
                      <a:pt x="78" y="90"/>
                    </a:lnTo>
                    <a:lnTo>
                      <a:pt x="70" y="96"/>
                    </a:lnTo>
                    <a:lnTo>
                      <a:pt x="61" y="102"/>
                    </a:lnTo>
                    <a:lnTo>
                      <a:pt x="52" y="107"/>
                    </a:lnTo>
                    <a:lnTo>
                      <a:pt x="43" y="110"/>
                    </a:lnTo>
                    <a:lnTo>
                      <a:pt x="35" y="112"/>
                    </a:lnTo>
                    <a:lnTo>
                      <a:pt x="26" y="113"/>
                    </a:lnTo>
                    <a:lnTo>
                      <a:pt x="17" y="113"/>
                    </a:lnTo>
                    <a:lnTo>
                      <a:pt x="8" y="112"/>
                    </a:lnTo>
                    <a:lnTo>
                      <a:pt x="0" y="109"/>
                    </a:lnTo>
                    <a:lnTo>
                      <a:pt x="0" y="109"/>
                    </a:lnTo>
                    <a:lnTo>
                      <a:pt x="6" y="119"/>
                    </a:lnTo>
                    <a:lnTo>
                      <a:pt x="14" y="130"/>
                    </a:lnTo>
                    <a:lnTo>
                      <a:pt x="25" y="143"/>
                    </a:lnTo>
                    <a:lnTo>
                      <a:pt x="32" y="149"/>
                    </a:lnTo>
                    <a:lnTo>
                      <a:pt x="39" y="155"/>
                    </a:lnTo>
                    <a:lnTo>
                      <a:pt x="48" y="161"/>
                    </a:lnTo>
                    <a:lnTo>
                      <a:pt x="58" y="166"/>
                    </a:lnTo>
                    <a:lnTo>
                      <a:pt x="68" y="171"/>
                    </a:lnTo>
                    <a:lnTo>
                      <a:pt x="78" y="174"/>
                    </a:lnTo>
                    <a:lnTo>
                      <a:pt x="90" y="176"/>
                    </a:lnTo>
                    <a:lnTo>
                      <a:pt x="103" y="177"/>
                    </a:lnTo>
                    <a:lnTo>
                      <a:pt x="103" y="177"/>
                    </a:lnTo>
                    <a:lnTo>
                      <a:pt x="116" y="177"/>
                    </a:lnTo>
                    <a:lnTo>
                      <a:pt x="128" y="175"/>
                    </a:lnTo>
                    <a:lnTo>
                      <a:pt x="139" y="172"/>
                    </a:lnTo>
                    <a:lnTo>
                      <a:pt x="150" y="167"/>
                    </a:lnTo>
                    <a:lnTo>
                      <a:pt x="159" y="163"/>
                    </a:lnTo>
                    <a:lnTo>
                      <a:pt x="169" y="157"/>
                    </a:lnTo>
                    <a:lnTo>
                      <a:pt x="177" y="151"/>
                    </a:lnTo>
                    <a:lnTo>
                      <a:pt x="184" y="144"/>
                    </a:lnTo>
                    <a:lnTo>
                      <a:pt x="191" y="137"/>
                    </a:lnTo>
                    <a:lnTo>
                      <a:pt x="197" y="128"/>
                    </a:lnTo>
                    <a:lnTo>
                      <a:pt x="204" y="119"/>
                    </a:lnTo>
                    <a:lnTo>
                      <a:pt x="209" y="110"/>
                    </a:lnTo>
                    <a:lnTo>
                      <a:pt x="214" y="100"/>
                    </a:lnTo>
                    <a:lnTo>
                      <a:pt x="218" y="89"/>
                    </a:lnTo>
                    <a:lnTo>
                      <a:pt x="224" y="69"/>
                    </a:lnTo>
                    <a:lnTo>
                      <a:pt x="224" y="69"/>
                    </a:lnTo>
                    <a:close/>
                    <a:moveTo>
                      <a:pt x="187" y="49"/>
                    </a:moveTo>
                    <a:lnTo>
                      <a:pt x="187" y="49"/>
                    </a:lnTo>
                    <a:lnTo>
                      <a:pt x="183" y="48"/>
                    </a:lnTo>
                    <a:lnTo>
                      <a:pt x="180" y="46"/>
                    </a:lnTo>
                    <a:lnTo>
                      <a:pt x="178" y="43"/>
                    </a:lnTo>
                    <a:lnTo>
                      <a:pt x="178" y="39"/>
                    </a:lnTo>
                    <a:lnTo>
                      <a:pt x="178" y="39"/>
                    </a:lnTo>
                    <a:lnTo>
                      <a:pt x="178" y="36"/>
                    </a:lnTo>
                    <a:lnTo>
                      <a:pt x="180" y="33"/>
                    </a:lnTo>
                    <a:lnTo>
                      <a:pt x="183" y="31"/>
                    </a:lnTo>
                    <a:lnTo>
                      <a:pt x="187" y="30"/>
                    </a:lnTo>
                    <a:lnTo>
                      <a:pt x="187" y="30"/>
                    </a:lnTo>
                    <a:lnTo>
                      <a:pt x="191" y="31"/>
                    </a:lnTo>
                    <a:lnTo>
                      <a:pt x="194" y="33"/>
                    </a:lnTo>
                    <a:lnTo>
                      <a:pt x="196" y="36"/>
                    </a:lnTo>
                    <a:lnTo>
                      <a:pt x="196" y="39"/>
                    </a:lnTo>
                    <a:lnTo>
                      <a:pt x="196" y="39"/>
                    </a:lnTo>
                    <a:lnTo>
                      <a:pt x="196" y="43"/>
                    </a:lnTo>
                    <a:lnTo>
                      <a:pt x="194" y="46"/>
                    </a:lnTo>
                    <a:lnTo>
                      <a:pt x="191" y="48"/>
                    </a:lnTo>
                    <a:lnTo>
                      <a:pt x="187" y="49"/>
                    </a:lnTo>
                    <a:lnTo>
                      <a:pt x="187"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4" name="Freeform 30"/>
              <p:cNvSpPr>
                <a:spLocks/>
              </p:cNvSpPr>
              <p:nvPr/>
            </p:nvSpPr>
            <p:spPr bwMode="auto">
              <a:xfrm>
                <a:off x="1093" y="1277"/>
                <a:ext cx="65" cy="63"/>
              </a:xfrm>
              <a:custGeom>
                <a:avLst/>
                <a:gdLst>
                  <a:gd name="T0" fmla="*/ 0 w 65"/>
                  <a:gd name="T1" fmla="*/ 31 h 63"/>
                  <a:gd name="T2" fmla="*/ 0 w 65"/>
                  <a:gd name="T3" fmla="*/ 31 h 63"/>
                  <a:gd name="T4" fmla="*/ 1 w 65"/>
                  <a:gd name="T5" fmla="*/ 25 h 63"/>
                  <a:gd name="T6" fmla="*/ 3 w 65"/>
                  <a:gd name="T7" fmla="*/ 19 h 63"/>
                  <a:gd name="T8" fmla="*/ 6 w 65"/>
                  <a:gd name="T9" fmla="*/ 13 h 63"/>
                  <a:gd name="T10" fmla="*/ 9 w 65"/>
                  <a:gd name="T11" fmla="*/ 9 h 63"/>
                  <a:gd name="T12" fmla="*/ 14 w 65"/>
                  <a:gd name="T13" fmla="*/ 5 h 63"/>
                  <a:gd name="T14" fmla="*/ 19 w 65"/>
                  <a:gd name="T15" fmla="*/ 2 h 63"/>
                  <a:gd name="T16" fmla="*/ 25 w 65"/>
                  <a:gd name="T17" fmla="*/ 0 h 63"/>
                  <a:gd name="T18" fmla="*/ 32 w 65"/>
                  <a:gd name="T19" fmla="*/ 0 h 63"/>
                  <a:gd name="T20" fmla="*/ 32 w 65"/>
                  <a:gd name="T21" fmla="*/ 0 h 63"/>
                  <a:gd name="T22" fmla="*/ 39 w 65"/>
                  <a:gd name="T23" fmla="*/ 0 h 63"/>
                  <a:gd name="T24" fmla="*/ 45 w 65"/>
                  <a:gd name="T25" fmla="*/ 2 h 63"/>
                  <a:gd name="T26" fmla="*/ 50 w 65"/>
                  <a:gd name="T27" fmla="*/ 5 h 63"/>
                  <a:gd name="T28" fmla="*/ 55 w 65"/>
                  <a:gd name="T29" fmla="*/ 9 h 63"/>
                  <a:gd name="T30" fmla="*/ 58 w 65"/>
                  <a:gd name="T31" fmla="*/ 13 h 63"/>
                  <a:gd name="T32" fmla="*/ 61 w 65"/>
                  <a:gd name="T33" fmla="*/ 19 h 63"/>
                  <a:gd name="T34" fmla="*/ 64 w 65"/>
                  <a:gd name="T35" fmla="*/ 25 h 63"/>
                  <a:gd name="T36" fmla="*/ 65 w 65"/>
                  <a:gd name="T37" fmla="*/ 31 h 63"/>
                  <a:gd name="T38" fmla="*/ 65 w 65"/>
                  <a:gd name="T39" fmla="*/ 31 h 63"/>
                  <a:gd name="T40" fmla="*/ 64 w 65"/>
                  <a:gd name="T41" fmla="*/ 38 h 63"/>
                  <a:gd name="T42" fmla="*/ 61 w 65"/>
                  <a:gd name="T43" fmla="*/ 44 h 63"/>
                  <a:gd name="T44" fmla="*/ 58 w 65"/>
                  <a:gd name="T45" fmla="*/ 49 h 63"/>
                  <a:gd name="T46" fmla="*/ 55 w 65"/>
                  <a:gd name="T47" fmla="*/ 54 h 63"/>
                  <a:gd name="T48" fmla="*/ 50 w 65"/>
                  <a:gd name="T49" fmla="*/ 58 h 63"/>
                  <a:gd name="T50" fmla="*/ 45 w 65"/>
                  <a:gd name="T51" fmla="*/ 61 h 63"/>
                  <a:gd name="T52" fmla="*/ 39 w 65"/>
                  <a:gd name="T53" fmla="*/ 63 h 63"/>
                  <a:gd name="T54" fmla="*/ 32 w 65"/>
                  <a:gd name="T55" fmla="*/ 63 h 63"/>
                  <a:gd name="T56" fmla="*/ 32 w 65"/>
                  <a:gd name="T57" fmla="*/ 63 h 63"/>
                  <a:gd name="T58" fmla="*/ 25 w 65"/>
                  <a:gd name="T59" fmla="*/ 63 h 63"/>
                  <a:gd name="T60" fmla="*/ 19 w 65"/>
                  <a:gd name="T61" fmla="*/ 61 h 63"/>
                  <a:gd name="T62" fmla="*/ 14 w 65"/>
                  <a:gd name="T63" fmla="*/ 58 h 63"/>
                  <a:gd name="T64" fmla="*/ 9 w 65"/>
                  <a:gd name="T65" fmla="*/ 54 h 63"/>
                  <a:gd name="T66" fmla="*/ 6 w 65"/>
                  <a:gd name="T67" fmla="*/ 49 h 63"/>
                  <a:gd name="T68" fmla="*/ 3 w 65"/>
                  <a:gd name="T69" fmla="*/ 44 h 63"/>
                  <a:gd name="T70" fmla="*/ 1 w 65"/>
                  <a:gd name="T71" fmla="*/ 38 h 63"/>
                  <a:gd name="T72" fmla="*/ 0 w 65"/>
                  <a:gd name="T73" fmla="*/ 31 h 63"/>
                  <a:gd name="T74" fmla="*/ 0 w 65"/>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3">
                    <a:moveTo>
                      <a:pt x="0" y="31"/>
                    </a:moveTo>
                    <a:lnTo>
                      <a:pt x="0" y="31"/>
                    </a:lnTo>
                    <a:lnTo>
                      <a:pt x="1" y="25"/>
                    </a:lnTo>
                    <a:lnTo>
                      <a:pt x="3" y="19"/>
                    </a:lnTo>
                    <a:lnTo>
                      <a:pt x="6" y="13"/>
                    </a:lnTo>
                    <a:lnTo>
                      <a:pt x="9" y="9"/>
                    </a:lnTo>
                    <a:lnTo>
                      <a:pt x="14" y="5"/>
                    </a:lnTo>
                    <a:lnTo>
                      <a:pt x="19" y="2"/>
                    </a:lnTo>
                    <a:lnTo>
                      <a:pt x="25" y="0"/>
                    </a:lnTo>
                    <a:lnTo>
                      <a:pt x="32" y="0"/>
                    </a:lnTo>
                    <a:lnTo>
                      <a:pt x="32" y="0"/>
                    </a:lnTo>
                    <a:lnTo>
                      <a:pt x="39" y="0"/>
                    </a:lnTo>
                    <a:lnTo>
                      <a:pt x="45" y="2"/>
                    </a:lnTo>
                    <a:lnTo>
                      <a:pt x="50" y="5"/>
                    </a:lnTo>
                    <a:lnTo>
                      <a:pt x="55" y="9"/>
                    </a:lnTo>
                    <a:lnTo>
                      <a:pt x="58" y="13"/>
                    </a:lnTo>
                    <a:lnTo>
                      <a:pt x="61" y="19"/>
                    </a:lnTo>
                    <a:lnTo>
                      <a:pt x="64" y="25"/>
                    </a:lnTo>
                    <a:lnTo>
                      <a:pt x="65" y="31"/>
                    </a:lnTo>
                    <a:lnTo>
                      <a:pt x="65" y="31"/>
                    </a:lnTo>
                    <a:lnTo>
                      <a:pt x="64" y="38"/>
                    </a:lnTo>
                    <a:lnTo>
                      <a:pt x="61" y="44"/>
                    </a:lnTo>
                    <a:lnTo>
                      <a:pt x="58" y="49"/>
                    </a:lnTo>
                    <a:lnTo>
                      <a:pt x="55" y="54"/>
                    </a:lnTo>
                    <a:lnTo>
                      <a:pt x="50" y="58"/>
                    </a:lnTo>
                    <a:lnTo>
                      <a:pt x="45" y="61"/>
                    </a:lnTo>
                    <a:lnTo>
                      <a:pt x="39" y="63"/>
                    </a:lnTo>
                    <a:lnTo>
                      <a:pt x="32" y="63"/>
                    </a:lnTo>
                    <a:lnTo>
                      <a:pt x="32" y="63"/>
                    </a:lnTo>
                    <a:lnTo>
                      <a:pt x="25" y="63"/>
                    </a:lnTo>
                    <a:lnTo>
                      <a:pt x="19" y="61"/>
                    </a:lnTo>
                    <a:lnTo>
                      <a:pt x="14" y="58"/>
                    </a:lnTo>
                    <a:lnTo>
                      <a:pt x="9" y="54"/>
                    </a:lnTo>
                    <a:lnTo>
                      <a:pt x="6" y="49"/>
                    </a:lnTo>
                    <a:lnTo>
                      <a:pt x="3" y="44"/>
                    </a:lnTo>
                    <a:lnTo>
                      <a:pt x="1" y="38"/>
                    </a:lnTo>
                    <a:lnTo>
                      <a:pt x="0" y="31"/>
                    </a:lnTo>
                    <a:lnTo>
                      <a:pt x="0" y="3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5" name="Freeform 31"/>
              <p:cNvSpPr>
                <a:spLocks/>
              </p:cNvSpPr>
              <p:nvPr/>
            </p:nvSpPr>
            <p:spPr bwMode="auto">
              <a:xfrm>
                <a:off x="1045" y="1272"/>
                <a:ext cx="119" cy="230"/>
              </a:xfrm>
              <a:custGeom>
                <a:avLst/>
                <a:gdLst>
                  <a:gd name="T0" fmla="*/ 98 w 119"/>
                  <a:gd name="T1" fmla="*/ 230 h 230"/>
                  <a:gd name="T2" fmla="*/ 98 w 119"/>
                  <a:gd name="T3" fmla="*/ 230 h 230"/>
                  <a:gd name="T4" fmla="*/ 100 w 119"/>
                  <a:gd name="T5" fmla="*/ 218 h 230"/>
                  <a:gd name="T6" fmla="*/ 103 w 119"/>
                  <a:gd name="T7" fmla="*/ 204 h 230"/>
                  <a:gd name="T8" fmla="*/ 107 w 119"/>
                  <a:gd name="T9" fmla="*/ 177 h 230"/>
                  <a:gd name="T10" fmla="*/ 107 w 119"/>
                  <a:gd name="T11" fmla="*/ 177 h 230"/>
                  <a:gd name="T12" fmla="*/ 109 w 119"/>
                  <a:gd name="T13" fmla="*/ 172 h 230"/>
                  <a:gd name="T14" fmla="*/ 112 w 119"/>
                  <a:gd name="T15" fmla="*/ 169 h 230"/>
                  <a:gd name="T16" fmla="*/ 114 w 119"/>
                  <a:gd name="T17" fmla="*/ 166 h 230"/>
                  <a:gd name="T18" fmla="*/ 115 w 119"/>
                  <a:gd name="T19" fmla="*/ 161 h 230"/>
                  <a:gd name="T20" fmla="*/ 115 w 119"/>
                  <a:gd name="T21" fmla="*/ 161 h 230"/>
                  <a:gd name="T22" fmla="*/ 118 w 119"/>
                  <a:gd name="T23" fmla="*/ 134 h 230"/>
                  <a:gd name="T24" fmla="*/ 119 w 119"/>
                  <a:gd name="T25" fmla="*/ 114 h 230"/>
                  <a:gd name="T26" fmla="*/ 119 w 119"/>
                  <a:gd name="T27" fmla="*/ 99 h 230"/>
                  <a:gd name="T28" fmla="*/ 119 w 119"/>
                  <a:gd name="T29" fmla="*/ 94 h 230"/>
                  <a:gd name="T30" fmla="*/ 119 w 119"/>
                  <a:gd name="T31" fmla="*/ 94 h 230"/>
                  <a:gd name="T32" fmla="*/ 118 w 119"/>
                  <a:gd name="T33" fmla="*/ 91 h 230"/>
                  <a:gd name="T34" fmla="*/ 115 w 119"/>
                  <a:gd name="T35" fmla="*/ 88 h 230"/>
                  <a:gd name="T36" fmla="*/ 111 w 119"/>
                  <a:gd name="T37" fmla="*/ 85 h 230"/>
                  <a:gd name="T38" fmla="*/ 105 w 119"/>
                  <a:gd name="T39" fmla="*/ 83 h 230"/>
                  <a:gd name="T40" fmla="*/ 99 w 119"/>
                  <a:gd name="T41" fmla="*/ 81 h 230"/>
                  <a:gd name="T42" fmla="*/ 93 w 119"/>
                  <a:gd name="T43" fmla="*/ 80 h 230"/>
                  <a:gd name="T44" fmla="*/ 85 w 119"/>
                  <a:gd name="T45" fmla="*/ 79 h 230"/>
                  <a:gd name="T46" fmla="*/ 78 w 119"/>
                  <a:gd name="T47" fmla="*/ 79 h 230"/>
                  <a:gd name="T48" fmla="*/ 78 w 119"/>
                  <a:gd name="T49" fmla="*/ 79 h 230"/>
                  <a:gd name="T50" fmla="*/ 59 w 119"/>
                  <a:gd name="T51" fmla="*/ 80 h 230"/>
                  <a:gd name="T52" fmla="*/ 51 w 119"/>
                  <a:gd name="T53" fmla="*/ 79 h 230"/>
                  <a:gd name="T54" fmla="*/ 49 w 119"/>
                  <a:gd name="T55" fmla="*/ 78 h 230"/>
                  <a:gd name="T56" fmla="*/ 47 w 119"/>
                  <a:gd name="T57" fmla="*/ 76 h 230"/>
                  <a:gd name="T58" fmla="*/ 47 w 119"/>
                  <a:gd name="T59" fmla="*/ 76 h 230"/>
                  <a:gd name="T60" fmla="*/ 19 w 119"/>
                  <a:gd name="T61" fmla="*/ 7 h 230"/>
                  <a:gd name="T62" fmla="*/ 19 w 119"/>
                  <a:gd name="T63" fmla="*/ 7 h 230"/>
                  <a:gd name="T64" fmla="*/ 17 w 119"/>
                  <a:gd name="T65" fmla="*/ 4 h 230"/>
                  <a:gd name="T66" fmla="*/ 14 w 119"/>
                  <a:gd name="T67" fmla="*/ 1 h 230"/>
                  <a:gd name="T68" fmla="*/ 11 w 119"/>
                  <a:gd name="T69" fmla="*/ 0 h 230"/>
                  <a:gd name="T70" fmla="*/ 7 w 119"/>
                  <a:gd name="T71" fmla="*/ 1 h 230"/>
                  <a:gd name="T72" fmla="*/ 7 w 119"/>
                  <a:gd name="T73" fmla="*/ 1 h 230"/>
                  <a:gd name="T74" fmla="*/ 4 w 119"/>
                  <a:gd name="T75" fmla="*/ 4 h 230"/>
                  <a:gd name="T76" fmla="*/ 1 w 119"/>
                  <a:gd name="T77" fmla="*/ 7 h 230"/>
                  <a:gd name="T78" fmla="*/ 0 w 119"/>
                  <a:gd name="T79" fmla="*/ 11 h 230"/>
                  <a:gd name="T80" fmla="*/ 1 w 119"/>
                  <a:gd name="T81" fmla="*/ 14 h 230"/>
                  <a:gd name="T82" fmla="*/ 1 w 119"/>
                  <a:gd name="T83" fmla="*/ 14 h 230"/>
                  <a:gd name="T84" fmla="*/ 34 w 119"/>
                  <a:gd name="T85" fmla="*/ 97 h 230"/>
                  <a:gd name="T86" fmla="*/ 34 w 119"/>
                  <a:gd name="T87" fmla="*/ 97 h 230"/>
                  <a:gd name="T88" fmla="*/ 39 w 119"/>
                  <a:gd name="T89" fmla="*/ 109 h 230"/>
                  <a:gd name="T90" fmla="*/ 40 w 119"/>
                  <a:gd name="T91" fmla="*/ 119 h 230"/>
                  <a:gd name="T92" fmla="*/ 40 w 119"/>
                  <a:gd name="T93" fmla="*/ 119 h 230"/>
                  <a:gd name="T94" fmla="*/ 50 w 119"/>
                  <a:gd name="T95" fmla="*/ 185 h 230"/>
                  <a:gd name="T96" fmla="*/ 54 w 119"/>
                  <a:gd name="T97" fmla="*/ 213 h 230"/>
                  <a:gd name="T98" fmla="*/ 57 w 119"/>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230">
                    <a:moveTo>
                      <a:pt x="98" y="230"/>
                    </a:moveTo>
                    <a:lnTo>
                      <a:pt x="98" y="230"/>
                    </a:lnTo>
                    <a:lnTo>
                      <a:pt x="100" y="218"/>
                    </a:lnTo>
                    <a:lnTo>
                      <a:pt x="103" y="204"/>
                    </a:lnTo>
                    <a:lnTo>
                      <a:pt x="107" y="177"/>
                    </a:lnTo>
                    <a:lnTo>
                      <a:pt x="107" y="177"/>
                    </a:lnTo>
                    <a:lnTo>
                      <a:pt x="109" y="172"/>
                    </a:lnTo>
                    <a:lnTo>
                      <a:pt x="112" y="169"/>
                    </a:lnTo>
                    <a:lnTo>
                      <a:pt x="114" y="166"/>
                    </a:lnTo>
                    <a:lnTo>
                      <a:pt x="115" y="161"/>
                    </a:lnTo>
                    <a:lnTo>
                      <a:pt x="115" y="161"/>
                    </a:lnTo>
                    <a:lnTo>
                      <a:pt x="118" y="134"/>
                    </a:lnTo>
                    <a:lnTo>
                      <a:pt x="119" y="114"/>
                    </a:lnTo>
                    <a:lnTo>
                      <a:pt x="119" y="99"/>
                    </a:lnTo>
                    <a:lnTo>
                      <a:pt x="119" y="94"/>
                    </a:lnTo>
                    <a:lnTo>
                      <a:pt x="119" y="94"/>
                    </a:lnTo>
                    <a:lnTo>
                      <a:pt x="118" y="91"/>
                    </a:lnTo>
                    <a:lnTo>
                      <a:pt x="115" y="88"/>
                    </a:lnTo>
                    <a:lnTo>
                      <a:pt x="111" y="85"/>
                    </a:lnTo>
                    <a:lnTo>
                      <a:pt x="105" y="83"/>
                    </a:lnTo>
                    <a:lnTo>
                      <a:pt x="99" y="81"/>
                    </a:lnTo>
                    <a:lnTo>
                      <a:pt x="93" y="80"/>
                    </a:lnTo>
                    <a:lnTo>
                      <a:pt x="85" y="79"/>
                    </a:lnTo>
                    <a:lnTo>
                      <a:pt x="78" y="79"/>
                    </a:lnTo>
                    <a:lnTo>
                      <a:pt x="78" y="79"/>
                    </a:lnTo>
                    <a:lnTo>
                      <a:pt x="59" y="80"/>
                    </a:lnTo>
                    <a:lnTo>
                      <a:pt x="51" y="79"/>
                    </a:lnTo>
                    <a:lnTo>
                      <a:pt x="49" y="78"/>
                    </a:lnTo>
                    <a:lnTo>
                      <a:pt x="47" y="76"/>
                    </a:lnTo>
                    <a:lnTo>
                      <a:pt x="47" y="76"/>
                    </a:lnTo>
                    <a:lnTo>
                      <a:pt x="19" y="7"/>
                    </a:lnTo>
                    <a:lnTo>
                      <a:pt x="19" y="7"/>
                    </a:lnTo>
                    <a:lnTo>
                      <a:pt x="17" y="4"/>
                    </a:lnTo>
                    <a:lnTo>
                      <a:pt x="14" y="1"/>
                    </a:lnTo>
                    <a:lnTo>
                      <a:pt x="11" y="0"/>
                    </a:lnTo>
                    <a:lnTo>
                      <a:pt x="7" y="1"/>
                    </a:lnTo>
                    <a:lnTo>
                      <a:pt x="7" y="1"/>
                    </a:lnTo>
                    <a:lnTo>
                      <a:pt x="4" y="4"/>
                    </a:lnTo>
                    <a:lnTo>
                      <a:pt x="1" y="7"/>
                    </a:lnTo>
                    <a:lnTo>
                      <a:pt x="0" y="11"/>
                    </a:lnTo>
                    <a:lnTo>
                      <a:pt x="1" y="14"/>
                    </a:lnTo>
                    <a:lnTo>
                      <a:pt x="1" y="14"/>
                    </a:lnTo>
                    <a:lnTo>
                      <a:pt x="34" y="97"/>
                    </a:lnTo>
                    <a:lnTo>
                      <a:pt x="34" y="97"/>
                    </a:lnTo>
                    <a:lnTo>
                      <a:pt x="39" y="109"/>
                    </a:lnTo>
                    <a:lnTo>
                      <a:pt x="40" y="119"/>
                    </a:lnTo>
                    <a:lnTo>
                      <a:pt x="40" y="119"/>
                    </a:lnTo>
                    <a:lnTo>
                      <a:pt x="50" y="185"/>
                    </a:lnTo>
                    <a:lnTo>
                      <a:pt x="54" y="213"/>
                    </a:lnTo>
                    <a:lnTo>
                      <a:pt x="57"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6" name="Freeform 32"/>
              <p:cNvSpPr>
                <a:spLocks/>
              </p:cNvSpPr>
              <p:nvPr/>
            </p:nvSpPr>
            <p:spPr bwMode="auto">
              <a:xfrm>
                <a:off x="1188" y="1277"/>
                <a:ext cx="64" cy="63"/>
              </a:xfrm>
              <a:custGeom>
                <a:avLst/>
                <a:gdLst>
                  <a:gd name="T0" fmla="*/ 64 w 64"/>
                  <a:gd name="T1" fmla="*/ 31 h 63"/>
                  <a:gd name="T2" fmla="*/ 64 w 64"/>
                  <a:gd name="T3" fmla="*/ 31 h 63"/>
                  <a:gd name="T4" fmla="*/ 64 w 64"/>
                  <a:gd name="T5" fmla="*/ 25 h 63"/>
                  <a:gd name="T6" fmla="*/ 62 w 64"/>
                  <a:gd name="T7" fmla="*/ 19 h 63"/>
                  <a:gd name="T8" fmla="*/ 59 w 64"/>
                  <a:gd name="T9" fmla="*/ 13 h 63"/>
                  <a:gd name="T10" fmla="*/ 55 w 64"/>
                  <a:gd name="T11" fmla="*/ 9 h 63"/>
                  <a:gd name="T12" fmla="*/ 51 w 64"/>
                  <a:gd name="T13" fmla="*/ 5 h 63"/>
                  <a:gd name="T14" fmla="*/ 45 w 64"/>
                  <a:gd name="T15" fmla="*/ 2 h 63"/>
                  <a:gd name="T16" fmla="*/ 38 w 64"/>
                  <a:gd name="T17" fmla="*/ 0 h 63"/>
                  <a:gd name="T18" fmla="*/ 32 w 64"/>
                  <a:gd name="T19" fmla="*/ 0 h 63"/>
                  <a:gd name="T20" fmla="*/ 32 w 64"/>
                  <a:gd name="T21" fmla="*/ 0 h 63"/>
                  <a:gd name="T22" fmla="*/ 26 w 64"/>
                  <a:gd name="T23" fmla="*/ 0 h 63"/>
                  <a:gd name="T24" fmla="*/ 20 w 64"/>
                  <a:gd name="T25" fmla="*/ 2 h 63"/>
                  <a:gd name="T26" fmla="*/ 15 w 64"/>
                  <a:gd name="T27" fmla="*/ 5 h 63"/>
                  <a:gd name="T28" fmla="*/ 10 w 64"/>
                  <a:gd name="T29" fmla="*/ 9 h 63"/>
                  <a:gd name="T30" fmla="*/ 6 w 64"/>
                  <a:gd name="T31" fmla="*/ 13 h 63"/>
                  <a:gd name="T32" fmla="*/ 2 w 64"/>
                  <a:gd name="T33" fmla="*/ 19 h 63"/>
                  <a:gd name="T34" fmla="*/ 0 w 64"/>
                  <a:gd name="T35" fmla="*/ 25 h 63"/>
                  <a:gd name="T36" fmla="*/ 0 w 64"/>
                  <a:gd name="T37" fmla="*/ 31 h 63"/>
                  <a:gd name="T38" fmla="*/ 0 w 64"/>
                  <a:gd name="T39" fmla="*/ 31 h 63"/>
                  <a:gd name="T40" fmla="*/ 0 w 64"/>
                  <a:gd name="T41" fmla="*/ 38 h 63"/>
                  <a:gd name="T42" fmla="*/ 2 w 64"/>
                  <a:gd name="T43" fmla="*/ 44 h 63"/>
                  <a:gd name="T44" fmla="*/ 6 w 64"/>
                  <a:gd name="T45" fmla="*/ 49 h 63"/>
                  <a:gd name="T46" fmla="*/ 10 w 64"/>
                  <a:gd name="T47" fmla="*/ 54 h 63"/>
                  <a:gd name="T48" fmla="*/ 15 w 64"/>
                  <a:gd name="T49" fmla="*/ 58 h 63"/>
                  <a:gd name="T50" fmla="*/ 20 w 64"/>
                  <a:gd name="T51" fmla="*/ 61 h 63"/>
                  <a:gd name="T52" fmla="*/ 26 w 64"/>
                  <a:gd name="T53" fmla="*/ 63 h 63"/>
                  <a:gd name="T54" fmla="*/ 32 w 64"/>
                  <a:gd name="T55" fmla="*/ 63 h 63"/>
                  <a:gd name="T56" fmla="*/ 32 w 64"/>
                  <a:gd name="T57" fmla="*/ 63 h 63"/>
                  <a:gd name="T58" fmla="*/ 38 w 64"/>
                  <a:gd name="T59" fmla="*/ 63 h 63"/>
                  <a:gd name="T60" fmla="*/ 45 w 64"/>
                  <a:gd name="T61" fmla="*/ 61 h 63"/>
                  <a:gd name="T62" fmla="*/ 51 w 64"/>
                  <a:gd name="T63" fmla="*/ 58 h 63"/>
                  <a:gd name="T64" fmla="*/ 55 w 64"/>
                  <a:gd name="T65" fmla="*/ 54 h 63"/>
                  <a:gd name="T66" fmla="*/ 59 w 64"/>
                  <a:gd name="T67" fmla="*/ 49 h 63"/>
                  <a:gd name="T68" fmla="*/ 62 w 64"/>
                  <a:gd name="T69" fmla="*/ 44 h 63"/>
                  <a:gd name="T70" fmla="*/ 64 w 64"/>
                  <a:gd name="T71" fmla="*/ 38 h 63"/>
                  <a:gd name="T72" fmla="*/ 64 w 64"/>
                  <a:gd name="T73" fmla="*/ 31 h 63"/>
                  <a:gd name="T74" fmla="*/ 64 w 64"/>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3">
                    <a:moveTo>
                      <a:pt x="64" y="31"/>
                    </a:moveTo>
                    <a:lnTo>
                      <a:pt x="64" y="31"/>
                    </a:lnTo>
                    <a:lnTo>
                      <a:pt x="64" y="25"/>
                    </a:lnTo>
                    <a:lnTo>
                      <a:pt x="62" y="19"/>
                    </a:lnTo>
                    <a:lnTo>
                      <a:pt x="59" y="13"/>
                    </a:lnTo>
                    <a:lnTo>
                      <a:pt x="55" y="9"/>
                    </a:lnTo>
                    <a:lnTo>
                      <a:pt x="51" y="5"/>
                    </a:lnTo>
                    <a:lnTo>
                      <a:pt x="45" y="2"/>
                    </a:lnTo>
                    <a:lnTo>
                      <a:pt x="38" y="0"/>
                    </a:lnTo>
                    <a:lnTo>
                      <a:pt x="32" y="0"/>
                    </a:lnTo>
                    <a:lnTo>
                      <a:pt x="32" y="0"/>
                    </a:lnTo>
                    <a:lnTo>
                      <a:pt x="26" y="0"/>
                    </a:lnTo>
                    <a:lnTo>
                      <a:pt x="20" y="2"/>
                    </a:lnTo>
                    <a:lnTo>
                      <a:pt x="15" y="5"/>
                    </a:lnTo>
                    <a:lnTo>
                      <a:pt x="10" y="9"/>
                    </a:lnTo>
                    <a:lnTo>
                      <a:pt x="6" y="13"/>
                    </a:lnTo>
                    <a:lnTo>
                      <a:pt x="2" y="19"/>
                    </a:lnTo>
                    <a:lnTo>
                      <a:pt x="0" y="25"/>
                    </a:lnTo>
                    <a:lnTo>
                      <a:pt x="0" y="31"/>
                    </a:lnTo>
                    <a:lnTo>
                      <a:pt x="0" y="31"/>
                    </a:lnTo>
                    <a:lnTo>
                      <a:pt x="0" y="38"/>
                    </a:lnTo>
                    <a:lnTo>
                      <a:pt x="2" y="44"/>
                    </a:lnTo>
                    <a:lnTo>
                      <a:pt x="6" y="49"/>
                    </a:lnTo>
                    <a:lnTo>
                      <a:pt x="10" y="54"/>
                    </a:lnTo>
                    <a:lnTo>
                      <a:pt x="15" y="58"/>
                    </a:lnTo>
                    <a:lnTo>
                      <a:pt x="20" y="61"/>
                    </a:lnTo>
                    <a:lnTo>
                      <a:pt x="26" y="63"/>
                    </a:lnTo>
                    <a:lnTo>
                      <a:pt x="32" y="63"/>
                    </a:lnTo>
                    <a:lnTo>
                      <a:pt x="32" y="63"/>
                    </a:lnTo>
                    <a:lnTo>
                      <a:pt x="38" y="63"/>
                    </a:lnTo>
                    <a:lnTo>
                      <a:pt x="45" y="61"/>
                    </a:lnTo>
                    <a:lnTo>
                      <a:pt x="51" y="58"/>
                    </a:lnTo>
                    <a:lnTo>
                      <a:pt x="55" y="54"/>
                    </a:lnTo>
                    <a:lnTo>
                      <a:pt x="59" y="49"/>
                    </a:lnTo>
                    <a:lnTo>
                      <a:pt x="62" y="44"/>
                    </a:lnTo>
                    <a:lnTo>
                      <a:pt x="64" y="38"/>
                    </a:lnTo>
                    <a:lnTo>
                      <a:pt x="64" y="31"/>
                    </a:lnTo>
                    <a:lnTo>
                      <a:pt x="64" y="3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7" name="Freeform 33"/>
              <p:cNvSpPr>
                <a:spLocks/>
              </p:cNvSpPr>
              <p:nvPr/>
            </p:nvSpPr>
            <p:spPr bwMode="auto">
              <a:xfrm>
                <a:off x="1181" y="1272"/>
                <a:ext cx="118" cy="230"/>
              </a:xfrm>
              <a:custGeom>
                <a:avLst/>
                <a:gdLst>
                  <a:gd name="T0" fmla="*/ 22 w 118"/>
                  <a:gd name="T1" fmla="*/ 230 h 230"/>
                  <a:gd name="T2" fmla="*/ 22 w 118"/>
                  <a:gd name="T3" fmla="*/ 230 h 230"/>
                  <a:gd name="T4" fmla="*/ 19 w 118"/>
                  <a:gd name="T5" fmla="*/ 218 h 230"/>
                  <a:gd name="T6" fmla="*/ 17 w 118"/>
                  <a:gd name="T7" fmla="*/ 204 h 230"/>
                  <a:gd name="T8" fmla="*/ 12 w 118"/>
                  <a:gd name="T9" fmla="*/ 177 h 230"/>
                  <a:gd name="T10" fmla="*/ 12 w 118"/>
                  <a:gd name="T11" fmla="*/ 177 h 230"/>
                  <a:gd name="T12" fmla="*/ 11 w 118"/>
                  <a:gd name="T13" fmla="*/ 172 h 230"/>
                  <a:gd name="T14" fmla="*/ 8 w 118"/>
                  <a:gd name="T15" fmla="*/ 169 h 230"/>
                  <a:gd name="T16" fmla="*/ 6 w 118"/>
                  <a:gd name="T17" fmla="*/ 166 h 230"/>
                  <a:gd name="T18" fmla="*/ 4 w 118"/>
                  <a:gd name="T19" fmla="*/ 161 h 230"/>
                  <a:gd name="T20" fmla="*/ 4 w 118"/>
                  <a:gd name="T21" fmla="*/ 161 h 230"/>
                  <a:gd name="T22" fmla="*/ 1 w 118"/>
                  <a:gd name="T23" fmla="*/ 134 h 230"/>
                  <a:gd name="T24" fmla="*/ 0 w 118"/>
                  <a:gd name="T25" fmla="*/ 114 h 230"/>
                  <a:gd name="T26" fmla="*/ 1 w 118"/>
                  <a:gd name="T27" fmla="*/ 99 h 230"/>
                  <a:gd name="T28" fmla="*/ 1 w 118"/>
                  <a:gd name="T29" fmla="*/ 94 h 230"/>
                  <a:gd name="T30" fmla="*/ 1 w 118"/>
                  <a:gd name="T31" fmla="*/ 94 h 230"/>
                  <a:gd name="T32" fmla="*/ 2 w 118"/>
                  <a:gd name="T33" fmla="*/ 91 h 230"/>
                  <a:gd name="T34" fmla="*/ 4 w 118"/>
                  <a:gd name="T35" fmla="*/ 88 h 230"/>
                  <a:gd name="T36" fmla="*/ 8 w 118"/>
                  <a:gd name="T37" fmla="*/ 85 h 230"/>
                  <a:gd name="T38" fmla="*/ 14 w 118"/>
                  <a:gd name="T39" fmla="*/ 83 h 230"/>
                  <a:gd name="T40" fmla="*/ 20 w 118"/>
                  <a:gd name="T41" fmla="*/ 81 h 230"/>
                  <a:gd name="T42" fmla="*/ 27 w 118"/>
                  <a:gd name="T43" fmla="*/ 80 h 230"/>
                  <a:gd name="T44" fmla="*/ 34 w 118"/>
                  <a:gd name="T45" fmla="*/ 79 h 230"/>
                  <a:gd name="T46" fmla="*/ 42 w 118"/>
                  <a:gd name="T47" fmla="*/ 79 h 230"/>
                  <a:gd name="T48" fmla="*/ 42 w 118"/>
                  <a:gd name="T49" fmla="*/ 79 h 230"/>
                  <a:gd name="T50" fmla="*/ 60 w 118"/>
                  <a:gd name="T51" fmla="*/ 80 h 230"/>
                  <a:gd name="T52" fmla="*/ 68 w 118"/>
                  <a:gd name="T53" fmla="*/ 79 h 230"/>
                  <a:gd name="T54" fmla="*/ 71 w 118"/>
                  <a:gd name="T55" fmla="*/ 78 h 230"/>
                  <a:gd name="T56" fmla="*/ 73 w 118"/>
                  <a:gd name="T57" fmla="*/ 76 h 230"/>
                  <a:gd name="T58" fmla="*/ 73 w 118"/>
                  <a:gd name="T59" fmla="*/ 76 h 230"/>
                  <a:gd name="T60" fmla="*/ 100 w 118"/>
                  <a:gd name="T61" fmla="*/ 7 h 230"/>
                  <a:gd name="T62" fmla="*/ 100 w 118"/>
                  <a:gd name="T63" fmla="*/ 7 h 230"/>
                  <a:gd name="T64" fmla="*/ 102 w 118"/>
                  <a:gd name="T65" fmla="*/ 4 h 230"/>
                  <a:gd name="T66" fmla="*/ 105 w 118"/>
                  <a:gd name="T67" fmla="*/ 1 h 230"/>
                  <a:gd name="T68" fmla="*/ 109 w 118"/>
                  <a:gd name="T69" fmla="*/ 0 h 230"/>
                  <a:gd name="T70" fmla="*/ 112 w 118"/>
                  <a:gd name="T71" fmla="*/ 1 h 230"/>
                  <a:gd name="T72" fmla="*/ 112 w 118"/>
                  <a:gd name="T73" fmla="*/ 1 h 230"/>
                  <a:gd name="T74" fmla="*/ 115 w 118"/>
                  <a:gd name="T75" fmla="*/ 4 h 230"/>
                  <a:gd name="T76" fmla="*/ 117 w 118"/>
                  <a:gd name="T77" fmla="*/ 7 h 230"/>
                  <a:gd name="T78" fmla="*/ 118 w 118"/>
                  <a:gd name="T79" fmla="*/ 11 h 230"/>
                  <a:gd name="T80" fmla="*/ 117 w 118"/>
                  <a:gd name="T81" fmla="*/ 14 h 230"/>
                  <a:gd name="T82" fmla="*/ 117 w 118"/>
                  <a:gd name="T83" fmla="*/ 14 h 230"/>
                  <a:gd name="T84" fmla="*/ 85 w 118"/>
                  <a:gd name="T85" fmla="*/ 97 h 230"/>
                  <a:gd name="T86" fmla="*/ 85 w 118"/>
                  <a:gd name="T87" fmla="*/ 97 h 230"/>
                  <a:gd name="T88" fmla="*/ 81 w 118"/>
                  <a:gd name="T89" fmla="*/ 109 h 230"/>
                  <a:gd name="T90" fmla="*/ 79 w 118"/>
                  <a:gd name="T91" fmla="*/ 119 h 230"/>
                  <a:gd name="T92" fmla="*/ 79 w 118"/>
                  <a:gd name="T93" fmla="*/ 119 h 230"/>
                  <a:gd name="T94" fmla="*/ 70 w 118"/>
                  <a:gd name="T95" fmla="*/ 185 h 230"/>
                  <a:gd name="T96" fmla="*/ 65 w 118"/>
                  <a:gd name="T97" fmla="*/ 213 h 230"/>
                  <a:gd name="T98" fmla="*/ 62 w 118"/>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30">
                    <a:moveTo>
                      <a:pt x="22" y="230"/>
                    </a:moveTo>
                    <a:lnTo>
                      <a:pt x="22" y="230"/>
                    </a:lnTo>
                    <a:lnTo>
                      <a:pt x="19" y="218"/>
                    </a:lnTo>
                    <a:lnTo>
                      <a:pt x="17" y="204"/>
                    </a:lnTo>
                    <a:lnTo>
                      <a:pt x="12" y="177"/>
                    </a:lnTo>
                    <a:lnTo>
                      <a:pt x="12" y="177"/>
                    </a:lnTo>
                    <a:lnTo>
                      <a:pt x="11" y="172"/>
                    </a:lnTo>
                    <a:lnTo>
                      <a:pt x="8" y="169"/>
                    </a:lnTo>
                    <a:lnTo>
                      <a:pt x="6" y="166"/>
                    </a:lnTo>
                    <a:lnTo>
                      <a:pt x="4" y="161"/>
                    </a:lnTo>
                    <a:lnTo>
                      <a:pt x="4" y="161"/>
                    </a:lnTo>
                    <a:lnTo>
                      <a:pt x="1" y="134"/>
                    </a:lnTo>
                    <a:lnTo>
                      <a:pt x="0" y="114"/>
                    </a:lnTo>
                    <a:lnTo>
                      <a:pt x="1" y="99"/>
                    </a:lnTo>
                    <a:lnTo>
                      <a:pt x="1" y="94"/>
                    </a:lnTo>
                    <a:lnTo>
                      <a:pt x="1" y="94"/>
                    </a:lnTo>
                    <a:lnTo>
                      <a:pt x="2" y="91"/>
                    </a:lnTo>
                    <a:lnTo>
                      <a:pt x="4" y="88"/>
                    </a:lnTo>
                    <a:lnTo>
                      <a:pt x="8" y="85"/>
                    </a:lnTo>
                    <a:lnTo>
                      <a:pt x="14" y="83"/>
                    </a:lnTo>
                    <a:lnTo>
                      <a:pt x="20" y="81"/>
                    </a:lnTo>
                    <a:lnTo>
                      <a:pt x="27" y="80"/>
                    </a:lnTo>
                    <a:lnTo>
                      <a:pt x="34" y="79"/>
                    </a:lnTo>
                    <a:lnTo>
                      <a:pt x="42" y="79"/>
                    </a:lnTo>
                    <a:lnTo>
                      <a:pt x="42" y="79"/>
                    </a:lnTo>
                    <a:lnTo>
                      <a:pt x="60" y="80"/>
                    </a:lnTo>
                    <a:lnTo>
                      <a:pt x="68" y="79"/>
                    </a:lnTo>
                    <a:lnTo>
                      <a:pt x="71" y="78"/>
                    </a:lnTo>
                    <a:lnTo>
                      <a:pt x="73" y="76"/>
                    </a:lnTo>
                    <a:lnTo>
                      <a:pt x="73" y="76"/>
                    </a:lnTo>
                    <a:lnTo>
                      <a:pt x="100" y="7"/>
                    </a:lnTo>
                    <a:lnTo>
                      <a:pt x="100" y="7"/>
                    </a:lnTo>
                    <a:lnTo>
                      <a:pt x="102" y="4"/>
                    </a:lnTo>
                    <a:lnTo>
                      <a:pt x="105" y="1"/>
                    </a:lnTo>
                    <a:lnTo>
                      <a:pt x="109" y="0"/>
                    </a:lnTo>
                    <a:lnTo>
                      <a:pt x="112" y="1"/>
                    </a:lnTo>
                    <a:lnTo>
                      <a:pt x="112" y="1"/>
                    </a:lnTo>
                    <a:lnTo>
                      <a:pt x="115" y="4"/>
                    </a:lnTo>
                    <a:lnTo>
                      <a:pt x="117" y="7"/>
                    </a:lnTo>
                    <a:lnTo>
                      <a:pt x="118" y="11"/>
                    </a:lnTo>
                    <a:lnTo>
                      <a:pt x="117" y="14"/>
                    </a:lnTo>
                    <a:lnTo>
                      <a:pt x="117" y="14"/>
                    </a:lnTo>
                    <a:lnTo>
                      <a:pt x="85" y="97"/>
                    </a:lnTo>
                    <a:lnTo>
                      <a:pt x="85" y="97"/>
                    </a:lnTo>
                    <a:lnTo>
                      <a:pt x="81" y="109"/>
                    </a:lnTo>
                    <a:lnTo>
                      <a:pt x="79" y="119"/>
                    </a:lnTo>
                    <a:lnTo>
                      <a:pt x="79" y="119"/>
                    </a:lnTo>
                    <a:lnTo>
                      <a:pt x="70" y="185"/>
                    </a:lnTo>
                    <a:lnTo>
                      <a:pt x="65" y="213"/>
                    </a:lnTo>
                    <a:lnTo>
                      <a:pt x="62"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8" name="Freeform 34"/>
              <p:cNvSpPr>
                <a:spLocks/>
              </p:cNvSpPr>
              <p:nvPr/>
            </p:nvSpPr>
            <p:spPr bwMode="auto">
              <a:xfrm>
                <a:off x="782" y="1050"/>
                <a:ext cx="89" cy="90"/>
              </a:xfrm>
              <a:custGeom>
                <a:avLst/>
                <a:gdLst>
                  <a:gd name="T0" fmla="*/ 89 w 89"/>
                  <a:gd name="T1" fmla="*/ 45 h 90"/>
                  <a:gd name="T2" fmla="*/ 89 w 89"/>
                  <a:gd name="T3" fmla="*/ 45 h 90"/>
                  <a:gd name="T4" fmla="*/ 88 w 89"/>
                  <a:gd name="T5" fmla="*/ 36 h 90"/>
                  <a:gd name="T6" fmla="*/ 86 w 89"/>
                  <a:gd name="T7" fmla="*/ 28 h 90"/>
                  <a:gd name="T8" fmla="*/ 81 w 89"/>
                  <a:gd name="T9" fmla="*/ 20 h 90"/>
                  <a:gd name="T10" fmla="*/ 75 w 89"/>
                  <a:gd name="T11" fmla="*/ 14 h 90"/>
                  <a:gd name="T12" fmla="*/ 69 w 89"/>
                  <a:gd name="T13" fmla="*/ 9 h 90"/>
                  <a:gd name="T14" fmla="*/ 62 w 89"/>
                  <a:gd name="T15" fmla="*/ 4 h 90"/>
                  <a:gd name="T16" fmla="*/ 54 w 89"/>
                  <a:gd name="T17" fmla="*/ 1 h 90"/>
                  <a:gd name="T18" fmla="*/ 44 w 89"/>
                  <a:gd name="T19" fmla="*/ 0 h 90"/>
                  <a:gd name="T20" fmla="*/ 44 w 89"/>
                  <a:gd name="T21" fmla="*/ 0 h 90"/>
                  <a:gd name="T22" fmla="*/ 35 w 89"/>
                  <a:gd name="T23" fmla="*/ 1 h 90"/>
                  <a:gd name="T24" fmla="*/ 27 w 89"/>
                  <a:gd name="T25" fmla="*/ 4 h 90"/>
                  <a:gd name="T26" fmla="*/ 20 w 89"/>
                  <a:gd name="T27" fmla="*/ 9 h 90"/>
                  <a:gd name="T28" fmla="*/ 13 w 89"/>
                  <a:gd name="T29" fmla="*/ 14 h 90"/>
                  <a:gd name="T30" fmla="*/ 7 w 89"/>
                  <a:gd name="T31" fmla="*/ 20 h 90"/>
                  <a:gd name="T32" fmla="*/ 3 w 89"/>
                  <a:gd name="T33" fmla="*/ 28 h 90"/>
                  <a:gd name="T34" fmla="*/ 1 w 89"/>
                  <a:gd name="T35" fmla="*/ 36 h 90"/>
                  <a:gd name="T36" fmla="*/ 0 w 89"/>
                  <a:gd name="T37" fmla="*/ 45 h 90"/>
                  <a:gd name="T38" fmla="*/ 0 w 89"/>
                  <a:gd name="T39" fmla="*/ 45 h 90"/>
                  <a:gd name="T40" fmla="*/ 1 w 89"/>
                  <a:gd name="T41" fmla="*/ 54 h 90"/>
                  <a:gd name="T42" fmla="*/ 3 w 89"/>
                  <a:gd name="T43" fmla="*/ 62 h 90"/>
                  <a:gd name="T44" fmla="*/ 7 w 89"/>
                  <a:gd name="T45" fmla="*/ 70 h 90"/>
                  <a:gd name="T46" fmla="*/ 13 w 89"/>
                  <a:gd name="T47" fmla="*/ 76 h 90"/>
                  <a:gd name="T48" fmla="*/ 20 w 89"/>
                  <a:gd name="T49" fmla="*/ 82 h 90"/>
                  <a:gd name="T50" fmla="*/ 27 w 89"/>
                  <a:gd name="T51" fmla="*/ 86 h 90"/>
                  <a:gd name="T52" fmla="*/ 35 w 89"/>
                  <a:gd name="T53" fmla="*/ 89 h 90"/>
                  <a:gd name="T54" fmla="*/ 44 w 89"/>
                  <a:gd name="T55" fmla="*/ 90 h 90"/>
                  <a:gd name="T56" fmla="*/ 44 w 89"/>
                  <a:gd name="T57" fmla="*/ 90 h 90"/>
                  <a:gd name="T58" fmla="*/ 54 w 89"/>
                  <a:gd name="T59" fmla="*/ 89 h 90"/>
                  <a:gd name="T60" fmla="*/ 62 w 89"/>
                  <a:gd name="T61" fmla="*/ 86 h 90"/>
                  <a:gd name="T62" fmla="*/ 69 w 89"/>
                  <a:gd name="T63" fmla="*/ 82 h 90"/>
                  <a:gd name="T64" fmla="*/ 75 w 89"/>
                  <a:gd name="T65" fmla="*/ 76 h 90"/>
                  <a:gd name="T66" fmla="*/ 81 w 89"/>
                  <a:gd name="T67" fmla="*/ 70 h 90"/>
                  <a:gd name="T68" fmla="*/ 86 w 89"/>
                  <a:gd name="T69" fmla="*/ 62 h 90"/>
                  <a:gd name="T70" fmla="*/ 88 w 89"/>
                  <a:gd name="T71" fmla="*/ 54 h 90"/>
                  <a:gd name="T72" fmla="*/ 89 w 89"/>
                  <a:gd name="T73" fmla="*/ 45 h 90"/>
                  <a:gd name="T74" fmla="*/ 89 w 89"/>
                  <a:gd name="T75"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90">
                    <a:moveTo>
                      <a:pt x="89" y="45"/>
                    </a:moveTo>
                    <a:lnTo>
                      <a:pt x="89" y="45"/>
                    </a:lnTo>
                    <a:lnTo>
                      <a:pt x="88" y="36"/>
                    </a:lnTo>
                    <a:lnTo>
                      <a:pt x="86" y="28"/>
                    </a:lnTo>
                    <a:lnTo>
                      <a:pt x="81" y="20"/>
                    </a:lnTo>
                    <a:lnTo>
                      <a:pt x="75" y="14"/>
                    </a:lnTo>
                    <a:lnTo>
                      <a:pt x="69" y="9"/>
                    </a:lnTo>
                    <a:lnTo>
                      <a:pt x="62" y="4"/>
                    </a:lnTo>
                    <a:lnTo>
                      <a:pt x="54" y="1"/>
                    </a:lnTo>
                    <a:lnTo>
                      <a:pt x="44" y="0"/>
                    </a:lnTo>
                    <a:lnTo>
                      <a:pt x="44" y="0"/>
                    </a:lnTo>
                    <a:lnTo>
                      <a:pt x="35" y="1"/>
                    </a:lnTo>
                    <a:lnTo>
                      <a:pt x="27" y="4"/>
                    </a:lnTo>
                    <a:lnTo>
                      <a:pt x="20" y="9"/>
                    </a:lnTo>
                    <a:lnTo>
                      <a:pt x="13" y="14"/>
                    </a:lnTo>
                    <a:lnTo>
                      <a:pt x="7" y="20"/>
                    </a:lnTo>
                    <a:lnTo>
                      <a:pt x="3" y="28"/>
                    </a:lnTo>
                    <a:lnTo>
                      <a:pt x="1" y="36"/>
                    </a:lnTo>
                    <a:lnTo>
                      <a:pt x="0" y="45"/>
                    </a:lnTo>
                    <a:lnTo>
                      <a:pt x="0" y="45"/>
                    </a:lnTo>
                    <a:lnTo>
                      <a:pt x="1" y="54"/>
                    </a:lnTo>
                    <a:lnTo>
                      <a:pt x="3" y="62"/>
                    </a:lnTo>
                    <a:lnTo>
                      <a:pt x="7" y="70"/>
                    </a:lnTo>
                    <a:lnTo>
                      <a:pt x="13" y="76"/>
                    </a:lnTo>
                    <a:lnTo>
                      <a:pt x="20" y="82"/>
                    </a:lnTo>
                    <a:lnTo>
                      <a:pt x="27" y="86"/>
                    </a:lnTo>
                    <a:lnTo>
                      <a:pt x="35" y="89"/>
                    </a:lnTo>
                    <a:lnTo>
                      <a:pt x="44" y="90"/>
                    </a:lnTo>
                    <a:lnTo>
                      <a:pt x="44" y="90"/>
                    </a:lnTo>
                    <a:lnTo>
                      <a:pt x="54" y="89"/>
                    </a:lnTo>
                    <a:lnTo>
                      <a:pt x="62" y="86"/>
                    </a:lnTo>
                    <a:lnTo>
                      <a:pt x="69" y="82"/>
                    </a:lnTo>
                    <a:lnTo>
                      <a:pt x="75" y="76"/>
                    </a:lnTo>
                    <a:lnTo>
                      <a:pt x="81" y="70"/>
                    </a:lnTo>
                    <a:lnTo>
                      <a:pt x="86" y="62"/>
                    </a:lnTo>
                    <a:lnTo>
                      <a:pt x="88" y="54"/>
                    </a:lnTo>
                    <a:lnTo>
                      <a:pt x="89" y="45"/>
                    </a:lnTo>
                    <a:lnTo>
                      <a:pt x="89" y="4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59" name="Freeform 35"/>
              <p:cNvSpPr>
                <a:spLocks/>
              </p:cNvSpPr>
              <p:nvPr/>
            </p:nvSpPr>
            <p:spPr bwMode="auto">
              <a:xfrm>
                <a:off x="779" y="1157"/>
                <a:ext cx="108" cy="50"/>
              </a:xfrm>
              <a:custGeom>
                <a:avLst/>
                <a:gdLst>
                  <a:gd name="T0" fmla="*/ 108 w 108"/>
                  <a:gd name="T1" fmla="*/ 50 h 50"/>
                  <a:gd name="T2" fmla="*/ 108 w 108"/>
                  <a:gd name="T3" fmla="*/ 50 h 50"/>
                  <a:gd name="T4" fmla="*/ 107 w 108"/>
                  <a:gd name="T5" fmla="*/ 31 h 50"/>
                  <a:gd name="T6" fmla="*/ 107 w 108"/>
                  <a:gd name="T7" fmla="*/ 25 h 50"/>
                  <a:gd name="T8" fmla="*/ 107 w 108"/>
                  <a:gd name="T9" fmla="*/ 25 h 50"/>
                  <a:gd name="T10" fmla="*/ 106 w 108"/>
                  <a:gd name="T11" fmla="*/ 23 h 50"/>
                  <a:gd name="T12" fmla="*/ 106 w 108"/>
                  <a:gd name="T13" fmla="*/ 20 h 50"/>
                  <a:gd name="T14" fmla="*/ 102 w 108"/>
                  <a:gd name="T15" fmla="*/ 16 h 50"/>
                  <a:gd name="T16" fmla="*/ 96 w 108"/>
                  <a:gd name="T17" fmla="*/ 12 h 50"/>
                  <a:gd name="T18" fmla="*/ 89 w 108"/>
                  <a:gd name="T19" fmla="*/ 7 h 50"/>
                  <a:gd name="T20" fmla="*/ 79 w 108"/>
                  <a:gd name="T21" fmla="*/ 4 h 50"/>
                  <a:gd name="T22" fmla="*/ 69 w 108"/>
                  <a:gd name="T23" fmla="*/ 2 h 50"/>
                  <a:gd name="T24" fmla="*/ 59 w 108"/>
                  <a:gd name="T25" fmla="*/ 1 h 50"/>
                  <a:gd name="T26" fmla="*/ 47 w 108"/>
                  <a:gd name="T27" fmla="*/ 0 h 50"/>
                  <a:gd name="T28" fmla="*/ 47 w 108"/>
                  <a:gd name="T29" fmla="*/ 0 h 50"/>
                  <a:gd name="T30" fmla="*/ 34 w 108"/>
                  <a:gd name="T31" fmla="*/ 1 h 50"/>
                  <a:gd name="T32" fmla="*/ 22 w 108"/>
                  <a:gd name="T33" fmla="*/ 3 h 50"/>
                  <a:gd name="T34" fmla="*/ 10 w 108"/>
                  <a:gd name="T35" fmla="*/ 6 h 50"/>
                  <a:gd name="T36" fmla="*/ 0 w 108"/>
                  <a:gd name="T3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0">
                    <a:moveTo>
                      <a:pt x="108" y="50"/>
                    </a:moveTo>
                    <a:lnTo>
                      <a:pt x="108" y="50"/>
                    </a:lnTo>
                    <a:lnTo>
                      <a:pt x="107" y="31"/>
                    </a:lnTo>
                    <a:lnTo>
                      <a:pt x="107" y="25"/>
                    </a:lnTo>
                    <a:lnTo>
                      <a:pt x="107" y="25"/>
                    </a:lnTo>
                    <a:lnTo>
                      <a:pt x="106" y="23"/>
                    </a:lnTo>
                    <a:lnTo>
                      <a:pt x="106" y="20"/>
                    </a:lnTo>
                    <a:lnTo>
                      <a:pt x="102" y="16"/>
                    </a:lnTo>
                    <a:lnTo>
                      <a:pt x="96" y="12"/>
                    </a:lnTo>
                    <a:lnTo>
                      <a:pt x="89" y="7"/>
                    </a:lnTo>
                    <a:lnTo>
                      <a:pt x="79" y="4"/>
                    </a:lnTo>
                    <a:lnTo>
                      <a:pt x="69" y="2"/>
                    </a:lnTo>
                    <a:lnTo>
                      <a:pt x="59" y="1"/>
                    </a:lnTo>
                    <a:lnTo>
                      <a:pt x="47" y="0"/>
                    </a:lnTo>
                    <a:lnTo>
                      <a:pt x="47" y="0"/>
                    </a:lnTo>
                    <a:lnTo>
                      <a:pt x="34" y="1"/>
                    </a:lnTo>
                    <a:lnTo>
                      <a:pt x="22" y="3"/>
                    </a:lnTo>
                    <a:lnTo>
                      <a:pt x="10" y="6"/>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0" name="Freeform 36"/>
              <p:cNvSpPr>
                <a:spLocks/>
              </p:cNvSpPr>
              <p:nvPr/>
            </p:nvSpPr>
            <p:spPr bwMode="auto">
              <a:xfrm>
                <a:off x="643" y="1019"/>
                <a:ext cx="123" cy="123"/>
              </a:xfrm>
              <a:custGeom>
                <a:avLst/>
                <a:gdLst>
                  <a:gd name="T0" fmla="*/ 123 w 123"/>
                  <a:gd name="T1" fmla="*/ 61 h 123"/>
                  <a:gd name="T2" fmla="*/ 123 w 123"/>
                  <a:gd name="T3" fmla="*/ 61 h 123"/>
                  <a:gd name="T4" fmla="*/ 122 w 123"/>
                  <a:gd name="T5" fmla="*/ 55 h 123"/>
                  <a:gd name="T6" fmla="*/ 121 w 123"/>
                  <a:gd name="T7" fmla="*/ 49 h 123"/>
                  <a:gd name="T8" fmla="*/ 118 w 123"/>
                  <a:gd name="T9" fmla="*/ 37 h 123"/>
                  <a:gd name="T10" fmla="*/ 112 w 123"/>
                  <a:gd name="T11" fmla="*/ 27 h 123"/>
                  <a:gd name="T12" fmla="*/ 104 w 123"/>
                  <a:gd name="T13" fmla="*/ 18 h 123"/>
                  <a:gd name="T14" fmla="*/ 96 w 123"/>
                  <a:gd name="T15" fmla="*/ 11 h 123"/>
                  <a:gd name="T16" fmla="*/ 85 w 123"/>
                  <a:gd name="T17" fmla="*/ 6 h 123"/>
                  <a:gd name="T18" fmla="*/ 73 w 123"/>
                  <a:gd name="T19" fmla="*/ 1 h 123"/>
                  <a:gd name="T20" fmla="*/ 67 w 123"/>
                  <a:gd name="T21" fmla="*/ 0 h 123"/>
                  <a:gd name="T22" fmla="*/ 61 w 123"/>
                  <a:gd name="T23" fmla="*/ 0 h 123"/>
                  <a:gd name="T24" fmla="*/ 61 w 123"/>
                  <a:gd name="T25" fmla="*/ 0 h 123"/>
                  <a:gd name="T26" fmla="*/ 55 w 123"/>
                  <a:gd name="T27" fmla="*/ 0 h 123"/>
                  <a:gd name="T28" fmla="*/ 49 w 123"/>
                  <a:gd name="T29" fmla="*/ 1 h 123"/>
                  <a:gd name="T30" fmla="*/ 37 w 123"/>
                  <a:gd name="T31" fmla="*/ 6 h 123"/>
                  <a:gd name="T32" fmla="*/ 27 w 123"/>
                  <a:gd name="T33" fmla="*/ 11 h 123"/>
                  <a:gd name="T34" fmla="*/ 18 w 123"/>
                  <a:gd name="T35" fmla="*/ 18 h 123"/>
                  <a:gd name="T36" fmla="*/ 11 w 123"/>
                  <a:gd name="T37" fmla="*/ 27 h 123"/>
                  <a:gd name="T38" fmla="*/ 5 w 123"/>
                  <a:gd name="T39" fmla="*/ 37 h 123"/>
                  <a:gd name="T40" fmla="*/ 1 w 123"/>
                  <a:gd name="T41" fmla="*/ 49 h 123"/>
                  <a:gd name="T42" fmla="*/ 0 w 123"/>
                  <a:gd name="T43" fmla="*/ 55 h 123"/>
                  <a:gd name="T44" fmla="*/ 0 w 123"/>
                  <a:gd name="T45" fmla="*/ 61 h 123"/>
                  <a:gd name="T46" fmla="*/ 0 w 123"/>
                  <a:gd name="T47" fmla="*/ 61 h 123"/>
                  <a:gd name="T48" fmla="*/ 0 w 123"/>
                  <a:gd name="T49" fmla="*/ 67 h 123"/>
                  <a:gd name="T50" fmla="*/ 1 w 123"/>
                  <a:gd name="T51" fmla="*/ 73 h 123"/>
                  <a:gd name="T52" fmla="*/ 5 w 123"/>
                  <a:gd name="T53" fmla="*/ 85 h 123"/>
                  <a:gd name="T54" fmla="*/ 11 w 123"/>
                  <a:gd name="T55" fmla="*/ 95 h 123"/>
                  <a:gd name="T56" fmla="*/ 18 w 123"/>
                  <a:gd name="T57" fmla="*/ 104 h 123"/>
                  <a:gd name="T58" fmla="*/ 27 w 123"/>
                  <a:gd name="T59" fmla="*/ 112 h 123"/>
                  <a:gd name="T60" fmla="*/ 37 w 123"/>
                  <a:gd name="T61" fmla="*/ 118 h 123"/>
                  <a:gd name="T62" fmla="*/ 49 w 123"/>
                  <a:gd name="T63" fmla="*/ 121 h 123"/>
                  <a:gd name="T64" fmla="*/ 55 w 123"/>
                  <a:gd name="T65" fmla="*/ 122 h 123"/>
                  <a:gd name="T66" fmla="*/ 61 w 123"/>
                  <a:gd name="T67" fmla="*/ 123 h 123"/>
                  <a:gd name="T68" fmla="*/ 61 w 123"/>
                  <a:gd name="T69" fmla="*/ 123 h 123"/>
                  <a:gd name="T70" fmla="*/ 67 w 123"/>
                  <a:gd name="T71" fmla="*/ 122 h 123"/>
                  <a:gd name="T72" fmla="*/ 73 w 123"/>
                  <a:gd name="T73" fmla="*/ 121 h 123"/>
                  <a:gd name="T74" fmla="*/ 85 w 123"/>
                  <a:gd name="T75" fmla="*/ 118 h 123"/>
                  <a:gd name="T76" fmla="*/ 96 w 123"/>
                  <a:gd name="T77" fmla="*/ 112 h 123"/>
                  <a:gd name="T78" fmla="*/ 104 w 123"/>
                  <a:gd name="T79" fmla="*/ 104 h 123"/>
                  <a:gd name="T80" fmla="*/ 112 w 123"/>
                  <a:gd name="T81" fmla="*/ 95 h 123"/>
                  <a:gd name="T82" fmla="*/ 118 w 123"/>
                  <a:gd name="T83" fmla="*/ 85 h 123"/>
                  <a:gd name="T84" fmla="*/ 121 w 123"/>
                  <a:gd name="T85" fmla="*/ 73 h 123"/>
                  <a:gd name="T86" fmla="*/ 122 w 123"/>
                  <a:gd name="T87" fmla="*/ 67 h 123"/>
                  <a:gd name="T88" fmla="*/ 123 w 123"/>
                  <a:gd name="T89" fmla="*/ 61 h 123"/>
                  <a:gd name="T90" fmla="*/ 123 w 123"/>
                  <a:gd name="T9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3">
                    <a:moveTo>
                      <a:pt x="123" y="61"/>
                    </a:moveTo>
                    <a:lnTo>
                      <a:pt x="123" y="61"/>
                    </a:lnTo>
                    <a:lnTo>
                      <a:pt x="122" y="55"/>
                    </a:lnTo>
                    <a:lnTo>
                      <a:pt x="121" y="49"/>
                    </a:lnTo>
                    <a:lnTo>
                      <a:pt x="118" y="37"/>
                    </a:lnTo>
                    <a:lnTo>
                      <a:pt x="112" y="27"/>
                    </a:lnTo>
                    <a:lnTo>
                      <a:pt x="104" y="18"/>
                    </a:lnTo>
                    <a:lnTo>
                      <a:pt x="96" y="11"/>
                    </a:lnTo>
                    <a:lnTo>
                      <a:pt x="85" y="6"/>
                    </a:lnTo>
                    <a:lnTo>
                      <a:pt x="73" y="1"/>
                    </a:lnTo>
                    <a:lnTo>
                      <a:pt x="67" y="0"/>
                    </a:lnTo>
                    <a:lnTo>
                      <a:pt x="61" y="0"/>
                    </a:lnTo>
                    <a:lnTo>
                      <a:pt x="61" y="0"/>
                    </a:lnTo>
                    <a:lnTo>
                      <a:pt x="55" y="0"/>
                    </a:lnTo>
                    <a:lnTo>
                      <a:pt x="49" y="1"/>
                    </a:lnTo>
                    <a:lnTo>
                      <a:pt x="37" y="6"/>
                    </a:lnTo>
                    <a:lnTo>
                      <a:pt x="27" y="11"/>
                    </a:lnTo>
                    <a:lnTo>
                      <a:pt x="18" y="18"/>
                    </a:lnTo>
                    <a:lnTo>
                      <a:pt x="11" y="27"/>
                    </a:lnTo>
                    <a:lnTo>
                      <a:pt x="5" y="37"/>
                    </a:lnTo>
                    <a:lnTo>
                      <a:pt x="1" y="49"/>
                    </a:lnTo>
                    <a:lnTo>
                      <a:pt x="0" y="55"/>
                    </a:lnTo>
                    <a:lnTo>
                      <a:pt x="0" y="61"/>
                    </a:lnTo>
                    <a:lnTo>
                      <a:pt x="0" y="61"/>
                    </a:lnTo>
                    <a:lnTo>
                      <a:pt x="0" y="67"/>
                    </a:lnTo>
                    <a:lnTo>
                      <a:pt x="1" y="73"/>
                    </a:lnTo>
                    <a:lnTo>
                      <a:pt x="5" y="85"/>
                    </a:lnTo>
                    <a:lnTo>
                      <a:pt x="11" y="95"/>
                    </a:lnTo>
                    <a:lnTo>
                      <a:pt x="18" y="104"/>
                    </a:lnTo>
                    <a:lnTo>
                      <a:pt x="27" y="112"/>
                    </a:lnTo>
                    <a:lnTo>
                      <a:pt x="37" y="118"/>
                    </a:lnTo>
                    <a:lnTo>
                      <a:pt x="49" y="121"/>
                    </a:lnTo>
                    <a:lnTo>
                      <a:pt x="55" y="122"/>
                    </a:lnTo>
                    <a:lnTo>
                      <a:pt x="61" y="123"/>
                    </a:lnTo>
                    <a:lnTo>
                      <a:pt x="61" y="123"/>
                    </a:lnTo>
                    <a:lnTo>
                      <a:pt x="67" y="122"/>
                    </a:lnTo>
                    <a:lnTo>
                      <a:pt x="73" y="121"/>
                    </a:lnTo>
                    <a:lnTo>
                      <a:pt x="85" y="118"/>
                    </a:lnTo>
                    <a:lnTo>
                      <a:pt x="96" y="112"/>
                    </a:lnTo>
                    <a:lnTo>
                      <a:pt x="104" y="104"/>
                    </a:lnTo>
                    <a:lnTo>
                      <a:pt x="112" y="95"/>
                    </a:lnTo>
                    <a:lnTo>
                      <a:pt x="118" y="85"/>
                    </a:lnTo>
                    <a:lnTo>
                      <a:pt x="121" y="73"/>
                    </a:lnTo>
                    <a:lnTo>
                      <a:pt x="122" y="67"/>
                    </a:lnTo>
                    <a:lnTo>
                      <a:pt x="123" y="61"/>
                    </a:lnTo>
                    <a:lnTo>
                      <a:pt x="123" y="61"/>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1" name="Freeform 37"/>
              <p:cNvSpPr>
                <a:spLocks/>
              </p:cNvSpPr>
              <p:nvPr/>
            </p:nvSpPr>
            <p:spPr bwMode="auto">
              <a:xfrm>
                <a:off x="622" y="1167"/>
                <a:ext cx="165" cy="66"/>
              </a:xfrm>
              <a:custGeom>
                <a:avLst/>
                <a:gdLst>
                  <a:gd name="T0" fmla="*/ 165 w 165"/>
                  <a:gd name="T1" fmla="*/ 66 h 66"/>
                  <a:gd name="T2" fmla="*/ 165 w 165"/>
                  <a:gd name="T3" fmla="*/ 66 h 66"/>
                  <a:gd name="T4" fmla="*/ 164 w 165"/>
                  <a:gd name="T5" fmla="*/ 42 h 66"/>
                  <a:gd name="T6" fmla="*/ 164 w 165"/>
                  <a:gd name="T7" fmla="*/ 33 h 66"/>
                  <a:gd name="T8" fmla="*/ 164 w 165"/>
                  <a:gd name="T9" fmla="*/ 33 h 66"/>
                  <a:gd name="T10" fmla="*/ 163 w 165"/>
                  <a:gd name="T11" fmla="*/ 29 h 66"/>
                  <a:gd name="T12" fmla="*/ 162 w 165"/>
                  <a:gd name="T13" fmla="*/ 26 h 66"/>
                  <a:gd name="T14" fmla="*/ 160 w 165"/>
                  <a:gd name="T15" fmla="*/ 23 h 66"/>
                  <a:gd name="T16" fmla="*/ 157 w 165"/>
                  <a:gd name="T17" fmla="*/ 20 h 66"/>
                  <a:gd name="T18" fmla="*/ 149 w 165"/>
                  <a:gd name="T19" fmla="*/ 14 h 66"/>
                  <a:gd name="T20" fmla="*/ 139 w 165"/>
                  <a:gd name="T21" fmla="*/ 10 h 66"/>
                  <a:gd name="T22" fmla="*/ 126 w 165"/>
                  <a:gd name="T23" fmla="*/ 6 h 66"/>
                  <a:gd name="T24" fmla="*/ 113 w 165"/>
                  <a:gd name="T25" fmla="*/ 3 h 66"/>
                  <a:gd name="T26" fmla="*/ 97 w 165"/>
                  <a:gd name="T27" fmla="*/ 1 h 66"/>
                  <a:gd name="T28" fmla="*/ 82 w 165"/>
                  <a:gd name="T29" fmla="*/ 0 h 66"/>
                  <a:gd name="T30" fmla="*/ 82 w 165"/>
                  <a:gd name="T31" fmla="*/ 0 h 66"/>
                  <a:gd name="T32" fmla="*/ 67 w 165"/>
                  <a:gd name="T33" fmla="*/ 1 h 66"/>
                  <a:gd name="T34" fmla="*/ 52 w 165"/>
                  <a:gd name="T35" fmla="*/ 3 h 66"/>
                  <a:gd name="T36" fmla="*/ 38 w 165"/>
                  <a:gd name="T37" fmla="*/ 6 h 66"/>
                  <a:gd name="T38" fmla="*/ 25 w 165"/>
                  <a:gd name="T39" fmla="*/ 10 h 66"/>
                  <a:gd name="T40" fmla="*/ 15 w 165"/>
                  <a:gd name="T41" fmla="*/ 14 h 66"/>
                  <a:gd name="T42" fmla="*/ 8 w 165"/>
                  <a:gd name="T43" fmla="*/ 20 h 66"/>
                  <a:gd name="T44" fmla="*/ 5 w 165"/>
                  <a:gd name="T45" fmla="*/ 23 h 66"/>
                  <a:gd name="T46" fmla="*/ 3 w 165"/>
                  <a:gd name="T47" fmla="*/ 26 h 66"/>
                  <a:gd name="T48" fmla="*/ 1 w 165"/>
                  <a:gd name="T49" fmla="*/ 29 h 66"/>
                  <a:gd name="T50" fmla="*/ 1 w 165"/>
                  <a:gd name="T51" fmla="*/ 33 h 66"/>
                  <a:gd name="T52" fmla="*/ 1 w 165"/>
                  <a:gd name="T53" fmla="*/ 33 h 66"/>
                  <a:gd name="T54" fmla="*/ 0 w 165"/>
                  <a:gd name="T55" fmla="*/ 42 h 66"/>
                  <a:gd name="T56" fmla="*/ 0 w 165"/>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66">
                    <a:moveTo>
                      <a:pt x="165" y="66"/>
                    </a:moveTo>
                    <a:lnTo>
                      <a:pt x="165" y="66"/>
                    </a:lnTo>
                    <a:lnTo>
                      <a:pt x="164" y="42"/>
                    </a:lnTo>
                    <a:lnTo>
                      <a:pt x="164" y="33"/>
                    </a:lnTo>
                    <a:lnTo>
                      <a:pt x="164" y="33"/>
                    </a:lnTo>
                    <a:lnTo>
                      <a:pt x="163" y="29"/>
                    </a:lnTo>
                    <a:lnTo>
                      <a:pt x="162" y="26"/>
                    </a:lnTo>
                    <a:lnTo>
                      <a:pt x="160" y="23"/>
                    </a:lnTo>
                    <a:lnTo>
                      <a:pt x="157" y="20"/>
                    </a:lnTo>
                    <a:lnTo>
                      <a:pt x="149" y="14"/>
                    </a:lnTo>
                    <a:lnTo>
                      <a:pt x="139" y="10"/>
                    </a:lnTo>
                    <a:lnTo>
                      <a:pt x="126" y="6"/>
                    </a:lnTo>
                    <a:lnTo>
                      <a:pt x="113" y="3"/>
                    </a:lnTo>
                    <a:lnTo>
                      <a:pt x="97" y="1"/>
                    </a:lnTo>
                    <a:lnTo>
                      <a:pt x="82" y="0"/>
                    </a:lnTo>
                    <a:lnTo>
                      <a:pt x="82" y="0"/>
                    </a:lnTo>
                    <a:lnTo>
                      <a:pt x="67" y="1"/>
                    </a:lnTo>
                    <a:lnTo>
                      <a:pt x="52" y="3"/>
                    </a:lnTo>
                    <a:lnTo>
                      <a:pt x="38" y="6"/>
                    </a:lnTo>
                    <a:lnTo>
                      <a:pt x="25" y="10"/>
                    </a:lnTo>
                    <a:lnTo>
                      <a:pt x="15" y="14"/>
                    </a:lnTo>
                    <a:lnTo>
                      <a:pt x="8" y="20"/>
                    </a:lnTo>
                    <a:lnTo>
                      <a:pt x="5" y="23"/>
                    </a:lnTo>
                    <a:lnTo>
                      <a:pt x="3" y="26"/>
                    </a:lnTo>
                    <a:lnTo>
                      <a:pt x="1" y="29"/>
                    </a:lnTo>
                    <a:lnTo>
                      <a:pt x="1" y="33"/>
                    </a:lnTo>
                    <a:lnTo>
                      <a:pt x="1" y="33"/>
                    </a:lnTo>
                    <a:lnTo>
                      <a:pt x="0" y="42"/>
                    </a:lnTo>
                    <a:lnTo>
                      <a:pt x="0"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2" name="Freeform 38"/>
              <p:cNvSpPr>
                <a:spLocks/>
              </p:cNvSpPr>
              <p:nvPr/>
            </p:nvSpPr>
            <p:spPr bwMode="auto">
              <a:xfrm>
                <a:off x="2048" y="438"/>
                <a:ext cx="110" cy="94"/>
              </a:xfrm>
              <a:custGeom>
                <a:avLst/>
                <a:gdLst>
                  <a:gd name="T0" fmla="*/ 0 w 110"/>
                  <a:gd name="T1" fmla="*/ 31 h 94"/>
                  <a:gd name="T2" fmla="*/ 0 w 110"/>
                  <a:gd name="T3" fmla="*/ 31 h 94"/>
                  <a:gd name="T4" fmla="*/ 23 w 110"/>
                  <a:gd name="T5" fmla="*/ 0 h 94"/>
                  <a:gd name="T6" fmla="*/ 110 w 110"/>
                  <a:gd name="T7" fmla="*/ 62 h 94"/>
                  <a:gd name="T8" fmla="*/ 88 w 110"/>
                  <a:gd name="T9" fmla="*/ 94 h 94"/>
                </a:gdLst>
                <a:ahLst/>
                <a:cxnLst>
                  <a:cxn ang="0">
                    <a:pos x="T0" y="T1"/>
                  </a:cxn>
                  <a:cxn ang="0">
                    <a:pos x="T2" y="T3"/>
                  </a:cxn>
                  <a:cxn ang="0">
                    <a:pos x="T4" y="T5"/>
                  </a:cxn>
                  <a:cxn ang="0">
                    <a:pos x="T6" y="T7"/>
                  </a:cxn>
                  <a:cxn ang="0">
                    <a:pos x="T8" y="T9"/>
                  </a:cxn>
                </a:cxnLst>
                <a:rect l="0" t="0" r="r" b="b"/>
                <a:pathLst>
                  <a:path w="110" h="94">
                    <a:moveTo>
                      <a:pt x="0" y="31"/>
                    </a:moveTo>
                    <a:lnTo>
                      <a:pt x="0" y="31"/>
                    </a:lnTo>
                    <a:lnTo>
                      <a:pt x="23" y="0"/>
                    </a:lnTo>
                    <a:lnTo>
                      <a:pt x="110" y="62"/>
                    </a:lnTo>
                    <a:lnTo>
                      <a:pt x="88" y="9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3" name="Freeform 39"/>
              <p:cNvSpPr>
                <a:spLocks/>
              </p:cNvSpPr>
              <p:nvPr/>
            </p:nvSpPr>
            <p:spPr bwMode="auto">
              <a:xfrm>
                <a:off x="2083" y="282"/>
                <a:ext cx="41" cy="154"/>
              </a:xfrm>
              <a:custGeom>
                <a:avLst/>
                <a:gdLst>
                  <a:gd name="T0" fmla="*/ 41 w 41"/>
                  <a:gd name="T1" fmla="*/ 2 h 154"/>
                  <a:gd name="T2" fmla="*/ 41 w 41"/>
                  <a:gd name="T3" fmla="*/ 2 h 154"/>
                  <a:gd name="T4" fmla="*/ 37 w 41"/>
                  <a:gd name="T5" fmla="*/ 0 h 154"/>
                  <a:gd name="T6" fmla="*/ 32 w 41"/>
                  <a:gd name="T7" fmla="*/ 0 h 154"/>
                  <a:gd name="T8" fmla="*/ 32 w 41"/>
                  <a:gd name="T9" fmla="*/ 0 h 154"/>
                  <a:gd name="T10" fmla="*/ 28 w 41"/>
                  <a:gd name="T11" fmla="*/ 1 h 154"/>
                  <a:gd name="T12" fmla="*/ 24 w 41"/>
                  <a:gd name="T13" fmla="*/ 4 h 154"/>
                  <a:gd name="T14" fmla="*/ 22 w 41"/>
                  <a:gd name="T15" fmla="*/ 8 h 154"/>
                  <a:gd name="T16" fmla="*/ 21 w 41"/>
                  <a:gd name="T17" fmla="*/ 13 h 154"/>
                  <a:gd name="T18" fmla="*/ 21 w 41"/>
                  <a:gd name="T19" fmla="*/ 13 h 154"/>
                  <a:gd name="T20" fmla="*/ 21 w 41"/>
                  <a:gd name="T21" fmla="*/ 119 h 154"/>
                  <a:gd name="T22" fmla="*/ 0 w 41"/>
                  <a:gd name="T2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4">
                    <a:moveTo>
                      <a:pt x="41" y="2"/>
                    </a:moveTo>
                    <a:lnTo>
                      <a:pt x="41" y="2"/>
                    </a:lnTo>
                    <a:lnTo>
                      <a:pt x="37" y="0"/>
                    </a:lnTo>
                    <a:lnTo>
                      <a:pt x="32" y="0"/>
                    </a:lnTo>
                    <a:lnTo>
                      <a:pt x="32" y="0"/>
                    </a:lnTo>
                    <a:lnTo>
                      <a:pt x="28" y="1"/>
                    </a:lnTo>
                    <a:lnTo>
                      <a:pt x="24" y="4"/>
                    </a:lnTo>
                    <a:lnTo>
                      <a:pt x="22" y="8"/>
                    </a:lnTo>
                    <a:lnTo>
                      <a:pt x="21" y="13"/>
                    </a:lnTo>
                    <a:lnTo>
                      <a:pt x="21" y="13"/>
                    </a:lnTo>
                    <a:lnTo>
                      <a:pt x="21" y="119"/>
                    </a:lnTo>
                    <a:lnTo>
                      <a:pt x="0"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4" name="Freeform 40"/>
              <p:cNvSpPr>
                <a:spLocks/>
              </p:cNvSpPr>
              <p:nvPr/>
            </p:nvSpPr>
            <p:spPr bwMode="auto">
              <a:xfrm>
                <a:off x="2126" y="256"/>
                <a:ext cx="30" cy="90"/>
              </a:xfrm>
              <a:custGeom>
                <a:avLst/>
                <a:gdLst>
                  <a:gd name="T0" fmla="*/ 30 w 30"/>
                  <a:gd name="T1" fmla="*/ 13 h 90"/>
                  <a:gd name="T2" fmla="*/ 30 w 30"/>
                  <a:gd name="T3" fmla="*/ 13 h 90"/>
                  <a:gd name="T4" fmla="*/ 29 w 30"/>
                  <a:gd name="T5" fmla="*/ 8 h 90"/>
                  <a:gd name="T6" fmla="*/ 27 w 30"/>
                  <a:gd name="T7" fmla="*/ 3 h 90"/>
                  <a:gd name="T8" fmla="*/ 23 w 30"/>
                  <a:gd name="T9" fmla="*/ 1 h 90"/>
                  <a:gd name="T10" fmla="*/ 18 w 30"/>
                  <a:gd name="T11" fmla="*/ 0 h 90"/>
                  <a:gd name="T12" fmla="*/ 18 w 30"/>
                  <a:gd name="T13" fmla="*/ 0 h 90"/>
                  <a:gd name="T14" fmla="*/ 13 w 30"/>
                  <a:gd name="T15" fmla="*/ 1 h 90"/>
                  <a:gd name="T16" fmla="*/ 9 w 30"/>
                  <a:gd name="T17" fmla="*/ 4 h 90"/>
                  <a:gd name="T18" fmla="*/ 7 w 30"/>
                  <a:gd name="T19" fmla="*/ 8 h 90"/>
                  <a:gd name="T20" fmla="*/ 6 w 30"/>
                  <a:gd name="T21" fmla="*/ 13 h 90"/>
                  <a:gd name="T22" fmla="*/ 6 w 30"/>
                  <a:gd name="T23" fmla="*/ 13 h 90"/>
                  <a:gd name="T24" fmla="*/ 0 w 30"/>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90">
                    <a:moveTo>
                      <a:pt x="30" y="13"/>
                    </a:moveTo>
                    <a:lnTo>
                      <a:pt x="30" y="13"/>
                    </a:lnTo>
                    <a:lnTo>
                      <a:pt x="29" y="8"/>
                    </a:lnTo>
                    <a:lnTo>
                      <a:pt x="27" y="3"/>
                    </a:lnTo>
                    <a:lnTo>
                      <a:pt x="23" y="1"/>
                    </a:lnTo>
                    <a:lnTo>
                      <a:pt x="18" y="0"/>
                    </a:lnTo>
                    <a:lnTo>
                      <a:pt x="18" y="0"/>
                    </a:lnTo>
                    <a:lnTo>
                      <a:pt x="13" y="1"/>
                    </a:lnTo>
                    <a:lnTo>
                      <a:pt x="9" y="4"/>
                    </a:lnTo>
                    <a:lnTo>
                      <a:pt x="7" y="8"/>
                    </a:lnTo>
                    <a:lnTo>
                      <a:pt x="6" y="13"/>
                    </a:lnTo>
                    <a:lnTo>
                      <a:pt x="6" y="13"/>
                    </a:lnTo>
                    <a:lnTo>
                      <a:pt x="0" y="9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5" name="Freeform 41"/>
              <p:cNvSpPr>
                <a:spLocks/>
              </p:cNvSpPr>
              <p:nvPr/>
            </p:nvSpPr>
            <p:spPr bwMode="auto">
              <a:xfrm>
                <a:off x="2146" y="244"/>
                <a:ext cx="109" cy="237"/>
              </a:xfrm>
              <a:custGeom>
                <a:avLst/>
                <a:gdLst>
                  <a:gd name="T0" fmla="*/ 5 w 109"/>
                  <a:gd name="T1" fmla="*/ 223 h 237"/>
                  <a:gd name="T2" fmla="*/ 105 w 109"/>
                  <a:gd name="T3" fmla="*/ 183 h 237"/>
                  <a:gd name="T4" fmla="*/ 108 w 109"/>
                  <a:gd name="T5" fmla="*/ 179 h 237"/>
                  <a:gd name="T6" fmla="*/ 108 w 109"/>
                  <a:gd name="T7" fmla="*/ 170 h 237"/>
                  <a:gd name="T8" fmla="*/ 106 w 109"/>
                  <a:gd name="T9" fmla="*/ 166 h 237"/>
                  <a:gd name="T10" fmla="*/ 97 w 109"/>
                  <a:gd name="T11" fmla="*/ 161 h 237"/>
                  <a:gd name="T12" fmla="*/ 87 w 109"/>
                  <a:gd name="T13" fmla="*/ 165 h 237"/>
                  <a:gd name="T14" fmla="*/ 65 w 109"/>
                  <a:gd name="T15" fmla="*/ 182 h 237"/>
                  <a:gd name="T16" fmla="*/ 59 w 109"/>
                  <a:gd name="T17" fmla="*/ 185 h 237"/>
                  <a:gd name="T18" fmla="*/ 51 w 109"/>
                  <a:gd name="T19" fmla="*/ 186 h 237"/>
                  <a:gd name="T20" fmla="*/ 42 w 109"/>
                  <a:gd name="T21" fmla="*/ 184 h 237"/>
                  <a:gd name="T22" fmla="*/ 34 w 109"/>
                  <a:gd name="T23" fmla="*/ 179 h 237"/>
                  <a:gd name="T24" fmla="*/ 29 w 109"/>
                  <a:gd name="T25" fmla="*/ 171 h 237"/>
                  <a:gd name="T26" fmla="*/ 27 w 109"/>
                  <a:gd name="T27" fmla="*/ 161 h 237"/>
                  <a:gd name="T28" fmla="*/ 27 w 109"/>
                  <a:gd name="T29" fmla="*/ 156 h 237"/>
                  <a:gd name="T30" fmla="*/ 31 w 109"/>
                  <a:gd name="T31" fmla="*/ 148 h 237"/>
                  <a:gd name="T32" fmla="*/ 38 w 109"/>
                  <a:gd name="T33" fmla="*/ 141 h 237"/>
                  <a:gd name="T34" fmla="*/ 46 w 109"/>
                  <a:gd name="T35" fmla="*/ 137 h 237"/>
                  <a:gd name="T36" fmla="*/ 51 w 109"/>
                  <a:gd name="T37" fmla="*/ 137 h 237"/>
                  <a:gd name="T38" fmla="*/ 60 w 109"/>
                  <a:gd name="T39" fmla="*/ 139 h 237"/>
                  <a:gd name="T40" fmla="*/ 68 w 109"/>
                  <a:gd name="T41" fmla="*/ 143 h 237"/>
                  <a:gd name="T42" fmla="*/ 87 w 109"/>
                  <a:gd name="T43" fmla="*/ 157 h 237"/>
                  <a:gd name="T44" fmla="*/ 92 w 109"/>
                  <a:gd name="T45" fmla="*/ 159 h 237"/>
                  <a:gd name="T46" fmla="*/ 102 w 109"/>
                  <a:gd name="T47" fmla="*/ 159 h 237"/>
                  <a:gd name="T48" fmla="*/ 106 w 109"/>
                  <a:gd name="T49" fmla="*/ 156 h 237"/>
                  <a:gd name="T50" fmla="*/ 109 w 109"/>
                  <a:gd name="T51" fmla="*/ 147 h 237"/>
                  <a:gd name="T52" fmla="*/ 105 w 109"/>
                  <a:gd name="T53" fmla="*/ 138 h 237"/>
                  <a:gd name="T54" fmla="*/ 37 w 109"/>
                  <a:gd name="T55" fmla="*/ 102 h 237"/>
                  <a:gd name="T56" fmla="*/ 50 w 109"/>
                  <a:gd name="T57" fmla="*/ 14 h 237"/>
                  <a:gd name="T58" fmla="*/ 50 w 109"/>
                  <a:gd name="T59" fmla="*/ 9 h 237"/>
                  <a:gd name="T60" fmla="*/ 44 w 109"/>
                  <a:gd name="T61" fmla="*/ 2 h 237"/>
                  <a:gd name="T62" fmla="*/ 40 w 109"/>
                  <a:gd name="T63" fmla="*/ 0 h 237"/>
                  <a:gd name="T64" fmla="*/ 31 w 109"/>
                  <a:gd name="T65" fmla="*/ 3 h 237"/>
                  <a:gd name="T66" fmla="*/ 26 w 109"/>
                  <a:gd name="T67" fmla="*/ 11 h 237"/>
                  <a:gd name="T68" fmla="*/ 7 w 109"/>
                  <a:gd name="T69" fmla="*/ 10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237">
                    <a:moveTo>
                      <a:pt x="0" y="237"/>
                    </a:moveTo>
                    <a:lnTo>
                      <a:pt x="5" y="223"/>
                    </a:lnTo>
                    <a:lnTo>
                      <a:pt x="71" y="223"/>
                    </a:lnTo>
                    <a:lnTo>
                      <a:pt x="105" y="183"/>
                    </a:lnTo>
                    <a:lnTo>
                      <a:pt x="105" y="183"/>
                    </a:lnTo>
                    <a:lnTo>
                      <a:pt x="108" y="179"/>
                    </a:lnTo>
                    <a:lnTo>
                      <a:pt x="109" y="174"/>
                    </a:lnTo>
                    <a:lnTo>
                      <a:pt x="108" y="170"/>
                    </a:lnTo>
                    <a:lnTo>
                      <a:pt x="106" y="166"/>
                    </a:lnTo>
                    <a:lnTo>
                      <a:pt x="106" y="166"/>
                    </a:lnTo>
                    <a:lnTo>
                      <a:pt x="102" y="162"/>
                    </a:lnTo>
                    <a:lnTo>
                      <a:pt x="97" y="161"/>
                    </a:lnTo>
                    <a:lnTo>
                      <a:pt x="92" y="161"/>
                    </a:lnTo>
                    <a:lnTo>
                      <a:pt x="87" y="165"/>
                    </a:lnTo>
                    <a:lnTo>
                      <a:pt x="87" y="165"/>
                    </a:lnTo>
                    <a:lnTo>
                      <a:pt x="65" y="182"/>
                    </a:lnTo>
                    <a:lnTo>
                      <a:pt x="65" y="182"/>
                    </a:lnTo>
                    <a:lnTo>
                      <a:pt x="59" y="185"/>
                    </a:lnTo>
                    <a:lnTo>
                      <a:pt x="51" y="186"/>
                    </a:lnTo>
                    <a:lnTo>
                      <a:pt x="51" y="186"/>
                    </a:lnTo>
                    <a:lnTo>
                      <a:pt x="46" y="186"/>
                    </a:lnTo>
                    <a:lnTo>
                      <a:pt x="42" y="184"/>
                    </a:lnTo>
                    <a:lnTo>
                      <a:pt x="38" y="182"/>
                    </a:lnTo>
                    <a:lnTo>
                      <a:pt x="34" y="179"/>
                    </a:lnTo>
                    <a:lnTo>
                      <a:pt x="31" y="175"/>
                    </a:lnTo>
                    <a:lnTo>
                      <a:pt x="29" y="171"/>
                    </a:lnTo>
                    <a:lnTo>
                      <a:pt x="27" y="167"/>
                    </a:lnTo>
                    <a:lnTo>
                      <a:pt x="27" y="161"/>
                    </a:lnTo>
                    <a:lnTo>
                      <a:pt x="27" y="161"/>
                    </a:lnTo>
                    <a:lnTo>
                      <a:pt x="27" y="156"/>
                    </a:lnTo>
                    <a:lnTo>
                      <a:pt x="29" y="152"/>
                    </a:lnTo>
                    <a:lnTo>
                      <a:pt x="31" y="148"/>
                    </a:lnTo>
                    <a:lnTo>
                      <a:pt x="34" y="144"/>
                    </a:lnTo>
                    <a:lnTo>
                      <a:pt x="38" y="141"/>
                    </a:lnTo>
                    <a:lnTo>
                      <a:pt x="42" y="139"/>
                    </a:lnTo>
                    <a:lnTo>
                      <a:pt x="46" y="137"/>
                    </a:lnTo>
                    <a:lnTo>
                      <a:pt x="51" y="137"/>
                    </a:lnTo>
                    <a:lnTo>
                      <a:pt x="51" y="137"/>
                    </a:lnTo>
                    <a:lnTo>
                      <a:pt x="55" y="137"/>
                    </a:lnTo>
                    <a:lnTo>
                      <a:pt x="60" y="139"/>
                    </a:lnTo>
                    <a:lnTo>
                      <a:pt x="64" y="141"/>
                    </a:lnTo>
                    <a:lnTo>
                      <a:pt x="68" y="143"/>
                    </a:lnTo>
                    <a:lnTo>
                      <a:pt x="68" y="143"/>
                    </a:lnTo>
                    <a:lnTo>
                      <a:pt x="87" y="157"/>
                    </a:lnTo>
                    <a:lnTo>
                      <a:pt x="87" y="157"/>
                    </a:lnTo>
                    <a:lnTo>
                      <a:pt x="92" y="159"/>
                    </a:lnTo>
                    <a:lnTo>
                      <a:pt x="97" y="160"/>
                    </a:lnTo>
                    <a:lnTo>
                      <a:pt x="102" y="159"/>
                    </a:lnTo>
                    <a:lnTo>
                      <a:pt x="106" y="156"/>
                    </a:lnTo>
                    <a:lnTo>
                      <a:pt x="106" y="156"/>
                    </a:lnTo>
                    <a:lnTo>
                      <a:pt x="108" y="152"/>
                    </a:lnTo>
                    <a:lnTo>
                      <a:pt x="109" y="147"/>
                    </a:lnTo>
                    <a:lnTo>
                      <a:pt x="108" y="143"/>
                    </a:lnTo>
                    <a:lnTo>
                      <a:pt x="105" y="138"/>
                    </a:lnTo>
                    <a:lnTo>
                      <a:pt x="74" y="102"/>
                    </a:lnTo>
                    <a:lnTo>
                      <a:pt x="37" y="102"/>
                    </a:lnTo>
                    <a:lnTo>
                      <a:pt x="37" y="102"/>
                    </a:lnTo>
                    <a:lnTo>
                      <a:pt x="50" y="14"/>
                    </a:lnTo>
                    <a:lnTo>
                      <a:pt x="50" y="14"/>
                    </a:lnTo>
                    <a:lnTo>
                      <a:pt x="50" y="9"/>
                    </a:lnTo>
                    <a:lnTo>
                      <a:pt x="48" y="4"/>
                    </a:lnTo>
                    <a:lnTo>
                      <a:pt x="44" y="2"/>
                    </a:lnTo>
                    <a:lnTo>
                      <a:pt x="40" y="0"/>
                    </a:lnTo>
                    <a:lnTo>
                      <a:pt x="40" y="0"/>
                    </a:lnTo>
                    <a:lnTo>
                      <a:pt x="35" y="0"/>
                    </a:lnTo>
                    <a:lnTo>
                      <a:pt x="31" y="3"/>
                    </a:lnTo>
                    <a:lnTo>
                      <a:pt x="27" y="6"/>
                    </a:lnTo>
                    <a:lnTo>
                      <a:pt x="26" y="11"/>
                    </a:lnTo>
                    <a:lnTo>
                      <a:pt x="26" y="11"/>
                    </a:lnTo>
                    <a:lnTo>
                      <a:pt x="7" y="102"/>
                    </a:lnTo>
                    <a:lnTo>
                      <a:pt x="3" y="10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6" name="Freeform 42"/>
              <p:cNvSpPr>
                <a:spLocks/>
              </p:cNvSpPr>
              <p:nvPr/>
            </p:nvSpPr>
            <p:spPr bwMode="auto">
              <a:xfrm>
                <a:off x="3511" y="1623"/>
                <a:ext cx="191" cy="261"/>
              </a:xfrm>
              <a:custGeom>
                <a:avLst/>
                <a:gdLst>
                  <a:gd name="T0" fmla="*/ 185 w 191"/>
                  <a:gd name="T1" fmla="*/ 18 h 261"/>
                  <a:gd name="T2" fmla="*/ 185 w 191"/>
                  <a:gd name="T3" fmla="*/ 18 h 261"/>
                  <a:gd name="T4" fmla="*/ 181 w 191"/>
                  <a:gd name="T5" fmla="*/ 11 h 261"/>
                  <a:gd name="T6" fmla="*/ 176 w 191"/>
                  <a:gd name="T7" fmla="*/ 5 h 261"/>
                  <a:gd name="T8" fmla="*/ 168 w 191"/>
                  <a:gd name="T9" fmla="*/ 2 h 261"/>
                  <a:gd name="T10" fmla="*/ 165 w 191"/>
                  <a:gd name="T11" fmla="*/ 1 h 261"/>
                  <a:gd name="T12" fmla="*/ 161 w 191"/>
                  <a:gd name="T13" fmla="*/ 0 h 261"/>
                  <a:gd name="T14" fmla="*/ 9 w 191"/>
                  <a:gd name="T15" fmla="*/ 0 h 261"/>
                  <a:gd name="T16" fmla="*/ 9 w 191"/>
                  <a:gd name="T17" fmla="*/ 0 h 261"/>
                  <a:gd name="T18" fmla="*/ 6 w 191"/>
                  <a:gd name="T19" fmla="*/ 1 h 261"/>
                  <a:gd name="T20" fmla="*/ 3 w 191"/>
                  <a:gd name="T21" fmla="*/ 3 h 261"/>
                  <a:gd name="T22" fmla="*/ 1 w 191"/>
                  <a:gd name="T23" fmla="*/ 6 h 261"/>
                  <a:gd name="T24" fmla="*/ 0 w 191"/>
                  <a:gd name="T25" fmla="*/ 9 h 261"/>
                  <a:gd name="T26" fmla="*/ 0 w 191"/>
                  <a:gd name="T27" fmla="*/ 243 h 261"/>
                  <a:gd name="T28" fmla="*/ 0 w 191"/>
                  <a:gd name="T29" fmla="*/ 243 h 261"/>
                  <a:gd name="T30" fmla="*/ 1 w 191"/>
                  <a:gd name="T31" fmla="*/ 247 h 261"/>
                  <a:gd name="T32" fmla="*/ 2 w 191"/>
                  <a:gd name="T33" fmla="*/ 250 h 261"/>
                  <a:gd name="T34" fmla="*/ 3 w 191"/>
                  <a:gd name="T35" fmla="*/ 253 h 261"/>
                  <a:gd name="T36" fmla="*/ 6 w 191"/>
                  <a:gd name="T37" fmla="*/ 256 h 261"/>
                  <a:gd name="T38" fmla="*/ 8 w 191"/>
                  <a:gd name="T39" fmla="*/ 258 h 261"/>
                  <a:gd name="T40" fmla="*/ 11 w 191"/>
                  <a:gd name="T41" fmla="*/ 259 h 261"/>
                  <a:gd name="T42" fmla="*/ 15 w 191"/>
                  <a:gd name="T43" fmla="*/ 261 h 261"/>
                  <a:gd name="T44" fmla="*/ 18 w 191"/>
                  <a:gd name="T45" fmla="*/ 261 h 261"/>
                  <a:gd name="T46" fmla="*/ 172 w 191"/>
                  <a:gd name="T47" fmla="*/ 261 h 261"/>
                  <a:gd name="T48" fmla="*/ 172 w 191"/>
                  <a:gd name="T49" fmla="*/ 261 h 261"/>
                  <a:gd name="T50" fmla="*/ 177 w 191"/>
                  <a:gd name="T51" fmla="*/ 261 h 261"/>
                  <a:gd name="T52" fmla="*/ 180 w 191"/>
                  <a:gd name="T53" fmla="*/ 259 h 261"/>
                  <a:gd name="T54" fmla="*/ 183 w 191"/>
                  <a:gd name="T55" fmla="*/ 258 h 261"/>
                  <a:gd name="T56" fmla="*/ 186 w 191"/>
                  <a:gd name="T57" fmla="*/ 256 h 261"/>
                  <a:gd name="T58" fmla="*/ 188 w 191"/>
                  <a:gd name="T59" fmla="*/ 253 h 261"/>
                  <a:gd name="T60" fmla="*/ 190 w 191"/>
                  <a:gd name="T61" fmla="*/ 250 h 261"/>
                  <a:gd name="T62" fmla="*/ 191 w 191"/>
                  <a:gd name="T63" fmla="*/ 247 h 261"/>
                  <a:gd name="T64" fmla="*/ 191 w 191"/>
                  <a:gd name="T65" fmla="*/ 243 h 261"/>
                  <a:gd name="T66" fmla="*/ 191 w 191"/>
                  <a:gd name="T67" fmla="*/ 32 h 261"/>
                  <a:gd name="T68" fmla="*/ 191 w 191"/>
                  <a:gd name="T69" fmla="*/ 32 h 261"/>
                  <a:gd name="T70" fmla="*/ 191 w 191"/>
                  <a:gd name="T71" fmla="*/ 28 h 261"/>
                  <a:gd name="T72" fmla="*/ 190 w 191"/>
                  <a:gd name="T73" fmla="*/ 25 h 261"/>
                  <a:gd name="T74" fmla="*/ 187 w 191"/>
                  <a:gd name="T75" fmla="*/ 21 h 261"/>
                  <a:gd name="T76" fmla="*/ 185 w 191"/>
                  <a:gd name="T77" fmla="*/ 18 h 261"/>
                  <a:gd name="T78" fmla="*/ 185 w 191"/>
                  <a:gd name="T79"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261">
                    <a:moveTo>
                      <a:pt x="185" y="18"/>
                    </a:moveTo>
                    <a:lnTo>
                      <a:pt x="185" y="18"/>
                    </a:lnTo>
                    <a:lnTo>
                      <a:pt x="181" y="11"/>
                    </a:lnTo>
                    <a:lnTo>
                      <a:pt x="176" y="5"/>
                    </a:lnTo>
                    <a:lnTo>
                      <a:pt x="168" y="2"/>
                    </a:lnTo>
                    <a:lnTo>
                      <a:pt x="165" y="1"/>
                    </a:lnTo>
                    <a:lnTo>
                      <a:pt x="161" y="0"/>
                    </a:lnTo>
                    <a:lnTo>
                      <a:pt x="9" y="0"/>
                    </a:lnTo>
                    <a:lnTo>
                      <a:pt x="9" y="0"/>
                    </a:lnTo>
                    <a:lnTo>
                      <a:pt x="6" y="1"/>
                    </a:lnTo>
                    <a:lnTo>
                      <a:pt x="3" y="3"/>
                    </a:lnTo>
                    <a:lnTo>
                      <a:pt x="1" y="6"/>
                    </a:lnTo>
                    <a:lnTo>
                      <a:pt x="0" y="9"/>
                    </a:lnTo>
                    <a:lnTo>
                      <a:pt x="0" y="243"/>
                    </a:lnTo>
                    <a:lnTo>
                      <a:pt x="0" y="243"/>
                    </a:lnTo>
                    <a:lnTo>
                      <a:pt x="1" y="247"/>
                    </a:lnTo>
                    <a:lnTo>
                      <a:pt x="2" y="250"/>
                    </a:lnTo>
                    <a:lnTo>
                      <a:pt x="3" y="253"/>
                    </a:lnTo>
                    <a:lnTo>
                      <a:pt x="6" y="256"/>
                    </a:lnTo>
                    <a:lnTo>
                      <a:pt x="8" y="258"/>
                    </a:lnTo>
                    <a:lnTo>
                      <a:pt x="11" y="259"/>
                    </a:lnTo>
                    <a:lnTo>
                      <a:pt x="15" y="261"/>
                    </a:lnTo>
                    <a:lnTo>
                      <a:pt x="18" y="261"/>
                    </a:lnTo>
                    <a:lnTo>
                      <a:pt x="172" y="261"/>
                    </a:lnTo>
                    <a:lnTo>
                      <a:pt x="172" y="261"/>
                    </a:lnTo>
                    <a:lnTo>
                      <a:pt x="177" y="261"/>
                    </a:lnTo>
                    <a:lnTo>
                      <a:pt x="180" y="259"/>
                    </a:lnTo>
                    <a:lnTo>
                      <a:pt x="183" y="258"/>
                    </a:lnTo>
                    <a:lnTo>
                      <a:pt x="186" y="256"/>
                    </a:lnTo>
                    <a:lnTo>
                      <a:pt x="188" y="253"/>
                    </a:lnTo>
                    <a:lnTo>
                      <a:pt x="190" y="250"/>
                    </a:lnTo>
                    <a:lnTo>
                      <a:pt x="191" y="247"/>
                    </a:lnTo>
                    <a:lnTo>
                      <a:pt x="191" y="243"/>
                    </a:lnTo>
                    <a:lnTo>
                      <a:pt x="191" y="32"/>
                    </a:lnTo>
                    <a:lnTo>
                      <a:pt x="191" y="32"/>
                    </a:lnTo>
                    <a:lnTo>
                      <a:pt x="191" y="28"/>
                    </a:lnTo>
                    <a:lnTo>
                      <a:pt x="190" y="25"/>
                    </a:lnTo>
                    <a:lnTo>
                      <a:pt x="187" y="21"/>
                    </a:lnTo>
                    <a:lnTo>
                      <a:pt x="185" y="18"/>
                    </a:lnTo>
                    <a:lnTo>
                      <a:pt x="185"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7" name="Freeform 43"/>
              <p:cNvSpPr>
                <a:spLocks/>
              </p:cNvSpPr>
              <p:nvPr/>
            </p:nvSpPr>
            <p:spPr bwMode="auto">
              <a:xfrm>
                <a:off x="3568" y="1768"/>
                <a:ext cx="77" cy="31"/>
              </a:xfrm>
              <a:custGeom>
                <a:avLst/>
                <a:gdLst>
                  <a:gd name="T0" fmla="*/ 0 w 77"/>
                  <a:gd name="T1" fmla="*/ 31 h 31"/>
                  <a:gd name="T2" fmla="*/ 0 w 77"/>
                  <a:gd name="T3" fmla="*/ 31 h 31"/>
                  <a:gd name="T4" fmla="*/ 0 w 77"/>
                  <a:gd name="T5" fmla="*/ 16 h 31"/>
                  <a:gd name="T6" fmla="*/ 0 w 77"/>
                  <a:gd name="T7" fmla="*/ 16 h 31"/>
                  <a:gd name="T8" fmla="*/ 1 w 77"/>
                  <a:gd name="T9" fmla="*/ 13 h 31"/>
                  <a:gd name="T10" fmla="*/ 4 w 77"/>
                  <a:gd name="T11" fmla="*/ 9 h 31"/>
                  <a:gd name="T12" fmla="*/ 7 w 77"/>
                  <a:gd name="T13" fmla="*/ 7 h 31"/>
                  <a:gd name="T14" fmla="*/ 13 w 77"/>
                  <a:gd name="T15" fmla="*/ 5 h 31"/>
                  <a:gd name="T16" fmla="*/ 18 w 77"/>
                  <a:gd name="T17" fmla="*/ 3 h 31"/>
                  <a:gd name="T18" fmla="*/ 25 w 77"/>
                  <a:gd name="T19" fmla="*/ 1 h 31"/>
                  <a:gd name="T20" fmla="*/ 31 w 77"/>
                  <a:gd name="T21" fmla="*/ 0 h 31"/>
                  <a:gd name="T22" fmla="*/ 38 w 77"/>
                  <a:gd name="T23" fmla="*/ 0 h 31"/>
                  <a:gd name="T24" fmla="*/ 38 w 77"/>
                  <a:gd name="T25" fmla="*/ 0 h 31"/>
                  <a:gd name="T26" fmla="*/ 46 w 77"/>
                  <a:gd name="T27" fmla="*/ 0 h 31"/>
                  <a:gd name="T28" fmla="*/ 53 w 77"/>
                  <a:gd name="T29" fmla="*/ 1 h 31"/>
                  <a:gd name="T30" fmla="*/ 59 w 77"/>
                  <a:gd name="T31" fmla="*/ 3 h 31"/>
                  <a:gd name="T32" fmla="*/ 65 w 77"/>
                  <a:gd name="T33" fmla="*/ 5 h 31"/>
                  <a:gd name="T34" fmla="*/ 69 w 77"/>
                  <a:gd name="T35" fmla="*/ 7 h 31"/>
                  <a:gd name="T36" fmla="*/ 73 w 77"/>
                  <a:gd name="T37" fmla="*/ 9 h 31"/>
                  <a:gd name="T38" fmla="*/ 75 w 77"/>
                  <a:gd name="T39" fmla="*/ 13 h 31"/>
                  <a:gd name="T40" fmla="*/ 76 w 77"/>
                  <a:gd name="T41" fmla="*/ 16 h 31"/>
                  <a:gd name="T42" fmla="*/ 76 w 77"/>
                  <a:gd name="T43" fmla="*/ 16 h 31"/>
                  <a:gd name="T44" fmla="*/ 77 w 77"/>
                  <a:gd name="T4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1">
                    <a:moveTo>
                      <a:pt x="0" y="31"/>
                    </a:moveTo>
                    <a:lnTo>
                      <a:pt x="0" y="31"/>
                    </a:lnTo>
                    <a:lnTo>
                      <a:pt x="0" y="16"/>
                    </a:lnTo>
                    <a:lnTo>
                      <a:pt x="0" y="16"/>
                    </a:lnTo>
                    <a:lnTo>
                      <a:pt x="1" y="13"/>
                    </a:lnTo>
                    <a:lnTo>
                      <a:pt x="4" y="9"/>
                    </a:lnTo>
                    <a:lnTo>
                      <a:pt x="7" y="7"/>
                    </a:lnTo>
                    <a:lnTo>
                      <a:pt x="13" y="5"/>
                    </a:lnTo>
                    <a:lnTo>
                      <a:pt x="18" y="3"/>
                    </a:lnTo>
                    <a:lnTo>
                      <a:pt x="25" y="1"/>
                    </a:lnTo>
                    <a:lnTo>
                      <a:pt x="31" y="0"/>
                    </a:lnTo>
                    <a:lnTo>
                      <a:pt x="38" y="0"/>
                    </a:lnTo>
                    <a:lnTo>
                      <a:pt x="38" y="0"/>
                    </a:lnTo>
                    <a:lnTo>
                      <a:pt x="46" y="0"/>
                    </a:lnTo>
                    <a:lnTo>
                      <a:pt x="53" y="1"/>
                    </a:lnTo>
                    <a:lnTo>
                      <a:pt x="59" y="3"/>
                    </a:lnTo>
                    <a:lnTo>
                      <a:pt x="65" y="5"/>
                    </a:lnTo>
                    <a:lnTo>
                      <a:pt x="69" y="7"/>
                    </a:lnTo>
                    <a:lnTo>
                      <a:pt x="73" y="9"/>
                    </a:lnTo>
                    <a:lnTo>
                      <a:pt x="75" y="13"/>
                    </a:lnTo>
                    <a:lnTo>
                      <a:pt x="76" y="16"/>
                    </a:lnTo>
                    <a:lnTo>
                      <a:pt x="76" y="16"/>
                    </a:lnTo>
                    <a:lnTo>
                      <a:pt x="77"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8" name="Freeform 44"/>
              <p:cNvSpPr>
                <a:spLocks/>
              </p:cNvSpPr>
              <p:nvPr/>
            </p:nvSpPr>
            <p:spPr bwMode="auto">
              <a:xfrm>
                <a:off x="3579" y="1700"/>
                <a:ext cx="56" cy="57"/>
              </a:xfrm>
              <a:custGeom>
                <a:avLst/>
                <a:gdLst>
                  <a:gd name="T0" fmla="*/ 0 w 56"/>
                  <a:gd name="T1" fmla="*/ 28 h 57"/>
                  <a:gd name="T2" fmla="*/ 0 w 56"/>
                  <a:gd name="T3" fmla="*/ 28 h 57"/>
                  <a:gd name="T4" fmla="*/ 0 w 56"/>
                  <a:gd name="T5" fmla="*/ 23 h 57"/>
                  <a:gd name="T6" fmla="*/ 2 w 56"/>
                  <a:gd name="T7" fmla="*/ 18 h 57"/>
                  <a:gd name="T8" fmla="*/ 5 w 56"/>
                  <a:gd name="T9" fmla="*/ 13 h 57"/>
                  <a:gd name="T10" fmla="*/ 8 w 56"/>
                  <a:gd name="T11" fmla="*/ 9 h 57"/>
                  <a:gd name="T12" fmla="*/ 12 w 56"/>
                  <a:gd name="T13" fmla="*/ 4 h 57"/>
                  <a:gd name="T14" fmla="*/ 17 w 56"/>
                  <a:gd name="T15" fmla="*/ 2 h 57"/>
                  <a:gd name="T16" fmla="*/ 22 w 56"/>
                  <a:gd name="T17" fmla="*/ 0 h 57"/>
                  <a:gd name="T18" fmla="*/ 27 w 56"/>
                  <a:gd name="T19" fmla="*/ 0 h 57"/>
                  <a:gd name="T20" fmla="*/ 27 w 56"/>
                  <a:gd name="T21" fmla="*/ 0 h 57"/>
                  <a:gd name="T22" fmla="*/ 33 w 56"/>
                  <a:gd name="T23" fmla="*/ 0 h 57"/>
                  <a:gd name="T24" fmla="*/ 39 w 56"/>
                  <a:gd name="T25" fmla="*/ 2 h 57"/>
                  <a:gd name="T26" fmla="*/ 44 w 56"/>
                  <a:gd name="T27" fmla="*/ 4 h 57"/>
                  <a:gd name="T28" fmla="*/ 48 w 56"/>
                  <a:gd name="T29" fmla="*/ 9 h 57"/>
                  <a:gd name="T30" fmla="*/ 51 w 56"/>
                  <a:gd name="T31" fmla="*/ 13 h 57"/>
                  <a:gd name="T32" fmla="*/ 54 w 56"/>
                  <a:gd name="T33" fmla="*/ 18 h 57"/>
                  <a:gd name="T34" fmla="*/ 55 w 56"/>
                  <a:gd name="T35" fmla="*/ 23 h 57"/>
                  <a:gd name="T36" fmla="*/ 56 w 56"/>
                  <a:gd name="T37" fmla="*/ 28 h 57"/>
                  <a:gd name="T38" fmla="*/ 56 w 56"/>
                  <a:gd name="T39" fmla="*/ 28 h 57"/>
                  <a:gd name="T40" fmla="*/ 55 w 56"/>
                  <a:gd name="T41" fmla="*/ 34 h 57"/>
                  <a:gd name="T42" fmla="*/ 54 w 56"/>
                  <a:gd name="T43" fmla="*/ 39 h 57"/>
                  <a:gd name="T44" fmla="*/ 51 w 56"/>
                  <a:gd name="T45" fmla="*/ 45 h 57"/>
                  <a:gd name="T46" fmla="*/ 48 w 56"/>
                  <a:gd name="T47" fmla="*/ 49 h 57"/>
                  <a:gd name="T48" fmla="*/ 44 w 56"/>
                  <a:gd name="T49" fmla="*/ 52 h 57"/>
                  <a:gd name="T50" fmla="*/ 39 w 56"/>
                  <a:gd name="T51" fmla="*/ 55 h 57"/>
                  <a:gd name="T52" fmla="*/ 33 w 56"/>
                  <a:gd name="T53" fmla="*/ 56 h 57"/>
                  <a:gd name="T54" fmla="*/ 27 w 56"/>
                  <a:gd name="T55" fmla="*/ 57 h 57"/>
                  <a:gd name="T56" fmla="*/ 27 w 56"/>
                  <a:gd name="T57" fmla="*/ 57 h 57"/>
                  <a:gd name="T58" fmla="*/ 22 w 56"/>
                  <a:gd name="T59" fmla="*/ 56 h 57"/>
                  <a:gd name="T60" fmla="*/ 17 w 56"/>
                  <a:gd name="T61" fmla="*/ 55 h 57"/>
                  <a:gd name="T62" fmla="*/ 12 w 56"/>
                  <a:gd name="T63" fmla="*/ 52 h 57"/>
                  <a:gd name="T64" fmla="*/ 8 w 56"/>
                  <a:gd name="T65" fmla="*/ 49 h 57"/>
                  <a:gd name="T66" fmla="*/ 5 w 56"/>
                  <a:gd name="T67" fmla="*/ 45 h 57"/>
                  <a:gd name="T68" fmla="*/ 2 w 56"/>
                  <a:gd name="T69" fmla="*/ 39 h 57"/>
                  <a:gd name="T70" fmla="*/ 0 w 56"/>
                  <a:gd name="T71" fmla="*/ 34 h 57"/>
                  <a:gd name="T72" fmla="*/ 0 w 56"/>
                  <a:gd name="T73" fmla="*/ 28 h 57"/>
                  <a:gd name="T74" fmla="*/ 0 w 56"/>
                  <a:gd name="T7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7">
                    <a:moveTo>
                      <a:pt x="0" y="28"/>
                    </a:moveTo>
                    <a:lnTo>
                      <a:pt x="0" y="28"/>
                    </a:lnTo>
                    <a:lnTo>
                      <a:pt x="0" y="23"/>
                    </a:lnTo>
                    <a:lnTo>
                      <a:pt x="2" y="18"/>
                    </a:lnTo>
                    <a:lnTo>
                      <a:pt x="5" y="13"/>
                    </a:lnTo>
                    <a:lnTo>
                      <a:pt x="8" y="9"/>
                    </a:lnTo>
                    <a:lnTo>
                      <a:pt x="12" y="4"/>
                    </a:lnTo>
                    <a:lnTo>
                      <a:pt x="17" y="2"/>
                    </a:lnTo>
                    <a:lnTo>
                      <a:pt x="22" y="0"/>
                    </a:lnTo>
                    <a:lnTo>
                      <a:pt x="27" y="0"/>
                    </a:lnTo>
                    <a:lnTo>
                      <a:pt x="27" y="0"/>
                    </a:lnTo>
                    <a:lnTo>
                      <a:pt x="33" y="0"/>
                    </a:lnTo>
                    <a:lnTo>
                      <a:pt x="39" y="2"/>
                    </a:lnTo>
                    <a:lnTo>
                      <a:pt x="44" y="4"/>
                    </a:lnTo>
                    <a:lnTo>
                      <a:pt x="48" y="9"/>
                    </a:lnTo>
                    <a:lnTo>
                      <a:pt x="51" y="13"/>
                    </a:lnTo>
                    <a:lnTo>
                      <a:pt x="54" y="18"/>
                    </a:lnTo>
                    <a:lnTo>
                      <a:pt x="55" y="23"/>
                    </a:lnTo>
                    <a:lnTo>
                      <a:pt x="56" y="28"/>
                    </a:lnTo>
                    <a:lnTo>
                      <a:pt x="56" y="28"/>
                    </a:lnTo>
                    <a:lnTo>
                      <a:pt x="55" y="34"/>
                    </a:lnTo>
                    <a:lnTo>
                      <a:pt x="54" y="39"/>
                    </a:lnTo>
                    <a:lnTo>
                      <a:pt x="51" y="45"/>
                    </a:lnTo>
                    <a:lnTo>
                      <a:pt x="48" y="49"/>
                    </a:lnTo>
                    <a:lnTo>
                      <a:pt x="44" y="52"/>
                    </a:lnTo>
                    <a:lnTo>
                      <a:pt x="39" y="55"/>
                    </a:lnTo>
                    <a:lnTo>
                      <a:pt x="33" y="56"/>
                    </a:lnTo>
                    <a:lnTo>
                      <a:pt x="27" y="57"/>
                    </a:lnTo>
                    <a:lnTo>
                      <a:pt x="27" y="57"/>
                    </a:lnTo>
                    <a:lnTo>
                      <a:pt x="22" y="56"/>
                    </a:lnTo>
                    <a:lnTo>
                      <a:pt x="17" y="55"/>
                    </a:lnTo>
                    <a:lnTo>
                      <a:pt x="12" y="52"/>
                    </a:lnTo>
                    <a:lnTo>
                      <a:pt x="8" y="49"/>
                    </a:lnTo>
                    <a:lnTo>
                      <a:pt x="5" y="45"/>
                    </a:lnTo>
                    <a:lnTo>
                      <a:pt x="2" y="39"/>
                    </a:lnTo>
                    <a:lnTo>
                      <a:pt x="0" y="34"/>
                    </a:lnTo>
                    <a:lnTo>
                      <a:pt x="0" y="28"/>
                    </a:lnTo>
                    <a:lnTo>
                      <a:pt x="0" y="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69" name="Line 45"/>
              <p:cNvSpPr>
                <a:spLocks noChangeShapeType="1"/>
              </p:cNvSpPr>
              <p:nvPr/>
            </p:nvSpPr>
            <p:spPr bwMode="auto">
              <a:xfrm flipH="1">
                <a:off x="3522" y="1637"/>
                <a:ext cx="161"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0" name="Freeform 46"/>
              <p:cNvSpPr>
                <a:spLocks/>
              </p:cNvSpPr>
              <p:nvPr/>
            </p:nvSpPr>
            <p:spPr bwMode="auto">
              <a:xfrm>
                <a:off x="5092" y="2765"/>
                <a:ext cx="50" cy="48"/>
              </a:xfrm>
              <a:custGeom>
                <a:avLst/>
                <a:gdLst>
                  <a:gd name="T0" fmla="*/ 50 w 50"/>
                  <a:gd name="T1" fmla="*/ 24 h 48"/>
                  <a:gd name="T2" fmla="*/ 50 w 50"/>
                  <a:gd name="T3" fmla="*/ 24 h 48"/>
                  <a:gd name="T4" fmla="*/ 49 w 50"/>
                  <a:gd name="T5" fmla="*/ 19 h 48"/>
                  <a:gd name="T6" fmla="*/ 48 w 50"/>
                  <a:gd name="T7" fmla="*/ 14 h 48"/>
                  <a:gd name="T8" fmla="*/ 46 w 50"/>
                  <a:gd name="T9" fmla="*/ 10 h 48"/>
                  <a:gd name="T10" fmla="*/ 43 w 50"/>
                  <a:gd name="T11" fmla="*/ 7 h 48"/>
                  <a:gd name="T12" fmla="*/ 39 w 50"/>
                  <a:gd name="T13" fmla="*/ 4 h 48"/>
                  <a:gd name="T14" fmla="*/ 34 w 50"/>
                  <a:gd name="T15" fmla="*/ 2 h 48"/>
                  <a:gd name="T16" fmla="*/ 30 w 50"/>
                  <a:gd name="T17" fmla="*/ 0 h 48"/>
                  <a:gd name="T18" fmla="*/ 25 w 50"/>
                  <a:gd name="T19" fmla="*/ 0 h 48"/>
                  <a:gd name="T20" fmla="*/ 25 w 50"/>
                  <a:gd name="T21" fmla="*/ 0 h 48"/>
                  <a:gd name="T22" fmla="*/ 20 w 50"/>
                  <a:gd name="T23" fmla="*/ 0 h 48"/>
                  <a:gd name="T24" fmla="*/ 15 w 50"/>
                  <a:gd name="T25" fmla="*/ 2 h 48"/>
                  <a:gd name="T26" fmla="*/ 11 w 50"/>
                  <a:gd name="T27" fmla="*/ 4 h 48"/>
                  <a:gd name="T28" fmla="*/ 8 w 50"/>
                  <a:gd name="T29" fmla="*/ 7 h 48"/>
                  <a:gd name="T30" fmla="*/ 5 w 50"/>
                  <a:gd name="T31" fmla="*/ 10 h 48"/>
                  <a:gd name="T32" fmla="*/ 3 w 50"/>
                  <a:gd name="T33" fmla="*/ 14 h 48"/>
                  <a:gd name="T34" fmla="*/ 0 w 50"/>
                  <a:gd name="T35" fmla="*/ 19 h 48"/>
                  <a:gd name="T36" fmla="*/ 0 w 50"/>
                  <a:gd name="T37" fmla="*/ 24 h 48"/>
                  <a:gd name="T38" fmla="*/ 0 w 50"/>
                  <a:gd name="T39" fmla="*/ 24 h 48"/>
                  <a:gd name="T40" fmla="*/ 0 w 50"/>
                  <a:gd name="T41" fmla="*/ 29 h 48"/>
                  <a:gd name="T42" fmla="*/ 3 w 50"/>
                  <a:gd name="T43" fmla="*/ 34 h 48"/>
                  <a:gd name="T44" fmla="*/ 5 w 50"/>
                  <a:gd name="T45" fmla="*/ 38 h 48"/>
                  <a:gd name="T46" fmla="*/ 8 w 50"/>
                  <a:gd name="T47" fmla="*/ 41 h 48"/>
                  <a:gd name="T48" fmla="*/ 11 w 50"/>
                  <a:gd name="T49" fmla="*/ 44 h 48"/>
                  <a:gd name="T50" fmla="*/ 15 w 50"/>
                  <a:gd name="T51" fmla="*/ 47 h 48"/>
                  <a:gd name="T52" fmla="*/ 20 w 50"/>
                  <a:gd name="T53" fmla="*/ 48 h 48"/>
                  <a:gd name="T54" fmla="*/ 25 w 50"/>
                  <a:gd name="T55" fmla="*/ 48 h 48"/>
                  <a:gd name="T56" fmla="*/ 25 w 50"/>
                  <a:gd name="T57" fmla="*/ 48 h 48"/>
                  <a:gd name="T58" fmla="*/ 30 w 50"/>
                  <a:gd name="T59" fmla="*/ 48 h 48"/>
                  <a:gd name="T60" fmla="*/ 34 w 50"/>
                  <a:gd name="T61" fmla="*/ 47 h 48"/>
                  <a:gd name="T62" fmla="*/ 39 w 50"/>
                  <a:gd name="T63" fmla="*/ 44 h 48"/>
                  <a:gd name="T64" fmla="*/ 43 w 50"/>
                  <a:gd name="T65" fmla="*/ 41 h 48"/>
                  <a:gd name="T66" fmla="*/ 46 w 50"/>
                  <a:gd name="T67" fmla="*/ 38 h 48"/>
                  <a:gd name="T68" fmla="*/ 48 w 50"/>
                  <a:gd name="T69" fmla="*/ 34 h 48"/>
                  <a:gd name="T70" fmla="*/ 49 w 50"/>
                  <a:gd name="T71" fmla="*/ 29 h 48"/>
                  <a:gd name="T72" fmla="*/ 50 w 50"/>
                  <a:gd name="T73" fmla="*/ 24 h 48"/>
                  <a:gd name="T74" fmla="*/ 50 w 50"/>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8">
                    <a:moveTo>
                      <a:pt x="50" y="24"/>
                    </a:moveTo>
                    <a:lnTo>
                      <a:pt x="50" y="24"/>
                    </a:lnTo>
                    <a:lnTo>
                      <a:pt x="49" y="19"/>
                    </a:lnTo>
                    <a:lnTo>
                      <a:pt x="48" y="14"/>
                    </a:lnTo>
                    <a:lnTo>
                      <a:pt x="46" y="10"/>
                    </a:lnTo>
                    <a:lnTo>
                      <a:pt x="43" y="7"/>
                    </a:lnTo>
                    <a:lnTo>
                      <a:pt x="39" y="4"/>
                    </a:lnTo>
                    <a:lnTo>
                      <a:pt x="34" y="2"/>
                    </a:lnTo>
                    <a:lnTo>
                      <a:pt x="30" y="0"/>
                    </a:lnTo>
                    <a:lnTo>
                      <a:pt x="25" y="0"/>
                    </a:lnTo>
                    <a:lnTo>
                      <a:pt x="25" y="0"/>
                    </a:lnTo>
                    <a:lnTo>
                      <a:pt x="20" y="0"/>
                    </a:lnTo>
                    <a:lnTo>
                      <a:pt x="15" y="2"/>
                    </a:lnTo>
                    <a:lnTo>
                      <a:pt x="11" y="4"/>
                    </a:lnTo>
                    <a:lnTo>
                      <a:pt x="8" y="7"/>
                    </a:lnTo>
                    <a:lnTo>
                      <a:pt x="5" y="10"/>
                    </a:lnTo>
                    <a:lnTo>
                      <a:pt x="3" y="14"/>
                    </a:lnTo>
                    <a:lnTo>
                      <a:pt x="0" y="19"/>
                    </a:lnTo>
                    <a:lnTo>
                      <a:pt x="0" y="24"/>
                    </a:lnTo>
                    <a:lnTo>
                      <a:pt x="0" y="24"/>
                    </a:lnTo>
                    <a:lnTo>
                      <a:pt x="0" y="29"/>
                    </a:lnTo>
                    <a:lnTo>
                      <a:pt x="3" y="34"/>
                    </a:lnTo>
                    <a:lnTo>
                      <a:pt x="5" y="38"/>
                    </a:lnTo>
                    <a:lnTo>
                      <a:pt x="8" y="41"/>
                    </a:lnTo>
                    <a:lnTo>
                      <a:pt x="11" y="44"/>
                    </a:lnTo>
                    <a:lnTo>
                      <a:pt x="15" y="47"/>
                    </a:lnTo>
                    <a:lnTo>
                      <a:pt x="20" y="48"/>
                    </a:lnTo>
                    <a:lnTo>
                      <a:pt x="25" y="48"/>
                    </a:lnTo>
                    <a:lnTo>
                      <a:pt x="25" y="48"/>
                    </a:lnTo>
                    <a:lnTo>
                      <a:pt x="30" y="48"/>
                    </a:lnTo>
                    <a:lnTo>
                      <a:pt x="34" y="47"/>
                    </a:lnTo>
                    <a:lnTo>
                      <a:pt x="39" y="44"/>
                    </a:lnTo>
                    <a:lnTo>
                      <a:pt x="43" y="41"/>
                    </a:lnTo>
                    <a:lnTo>
                      <a:pt x="46" y="38"/>
                    </a:lnTo>
                    <a:lnTo>
                      <a:pt x="48" y="34"/>
                    </a:lnTo>
                    <a:lnTo>
                      <a:pt x="49" y="29"/>
                    </a:lnTo>
                    <a:lnTo>
                      <a:pt x="50" y="24"/>
                    </a:lnTo>
                    <a:lnTo>
                      <a:pt x="50"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1" name="Freeform 47"/>
              <p:cNvSpPr>
                <a:spLocks/>
              </p:cNvSpPr>
              <p:nvPr/>
            </p:nvSpPr>
            <p:spPr bwMode="auto">
              <a:xfrm>
                <a:off x="5085" y="2821"/>
                <a:ext cx="63" cy="116"/>
              </a:xfrm>
              <a:custGeom>
                <a:avLst/>
                <a:gdLst>
                  <a:gd name="T0" fmla="*/ 48 w 63"/>
                  <a:gd name="T1" fmla="*/ 116 h 116"/>
                  <a:gd name="T2" fmla="*/ 48 w 63"/>
                  <a:gd name="T3" fmla="*/ 116 h 116"/>
                  <a:gd name="T4" fmla="*/ 50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8 w 63"/>
                  <a:gd name="T35" fmla="*/ 5 h 116"/>
                  <a:gd name="T36" fmla="*/ 54 w 63"/>
                  <a:gd name="T37" fmla="*/ 3 h 116"/>
                  <a:gd name="T38" fmla="*/ 43 w 63"/>
                  <a:gd name="T39" fmla="*/ 1 h 116"/>
                  <a:gd name="T40" fmla="*/ 32 w 63"/>
                  <a:gd name="T41" fmla="*/ 0 h 116"/>
                  <a:gd name="T42" fmla="*/ 32 w 63"/>
                  <a:gd name="T43" fmla="*/ 0 h 116"/>
                  <a:gd name="T44" fmla="*/ 21 w 63"/>
                  <a:gd name="T45" fmla="*/ 1 h 116"/>
                  <a:gd name="T46" fmla="*/ 11 w 63"/>
                  <a:gd name="T47" fmla="*/ 3 h 116"/>
                  <a:gd name="T48" fmla="*/ 6 w 63"/>
                  <a:gd name="T49" fmla="*/ 5 h 116"/>
                  <a:gd name="T50" fmla="*/ 3 w 63"/>
                  <a:gd name="T51" fmla="*/ 8 h 116"/>
                  <a:gd name="T52" fmla="*/ 1 w 63"/>
                  <a:gd name="T53" fmla="*/ 10 h 116"/>
                  <a:gd name="T54" fmla="*/ 1 w 63"/>
                  <a:gd name="T55" fmla="*/ 12 h 116"/>
                  <a:gd name="T56" fmla="*/ 1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6 w 63"/>
                  <a:gd name="T69" fmla="*/ 69 h 116"/>
                  <a:gd name="T70" fmla="*/ 7 w 63"/>
                  <a:gd name="T71" fmla="*/ 71 h 116"/>
                  <a:gd name="T72" fmla="*/ 8 w 63"/>
                  <a:gd name="T73" fmla="*/ 75 h 116"/>
                  <a:gd name="T74" fmla="*/ 8 w 63"/>
                  <a:gd name="T75" fmla="*/ 75 h 116"/>
                  <a:gd name="T76" fmla="*/ 13 w 63"/>
                  <a:gd name="T77" fmla="*/ 95 h 116"/>
                  <a:gd name="T78" fmla="*/ 15 w 63"/>
                  <a:gd name="T79" fmla="*/ 106 h 116"/>
                  <a:gd name="T80" fmla="*/ 17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8" y="116"/>
                    </a:moveTo>
                    <a:lnTo>
                      <a:pt x="48" y="116"/>
                    </a:lnTo>
                    <a:lnTo>
                      <a:pt x="50"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8" y="5"/>
                    </a:lnTo>
                    <a:lnTo>
                      <a:pt x="54" y="3"/>
                    </a:lnTo>
                    <a:lnTo>
                      <a:pt x="43" y="1"/>
                    </a:lnTo>
                    <a:lnTo>
                      <a:pt x="32" y="0"/>
                    </a:lnTo>
                    <a:lnTo>
                      <a:pt x="32" y="0"/>
                    </a:lnTo>
                    <a:lnTo>
                      <a:pt x="21" y="1"/>
                    </a:lnTo>
                    <a:lnTo>
                      <a:pt x="11" y="3"/>
                    </a:lnTo>
                    <a:lnTo>
                      <a:pt x="6" y="5"/>
                    </a:lnTo>
                    <a:lnTo>
                      <a:pt x="3" y="8"/>
                    </a:lnTo>
                    <a:lnTo>
                      <a:pt x="1" y="10"/>
                    </a:lnTo>
                    <a:lnTo>
                      <a:pt x="1" y="12"/>
                    </a:lnTo>
                    <a:lnTo>
                      <a:pt x="1" y="12"/>
                    </a:lnTo>
                    <a:lnTo>
                      <a:pt x="0" y="27"/>
                    </a:lnTo>
                    <a:lnTo>
                      <a:pt x="1" y="42"/>
                    </a:lnTo>
                    <a:lnTo>
                      <a:pt x="3" y="63"/>
                    </a:lnTo>
                    <a:lnTo>
                      <a:pt x="3" y="63"/>
                    </a:lnTo>
                    <a:lnTo>
                      <a:pt x="4" y="67"/>
                    </a:lnTo>
                    <a:lnTo>
                      <a:pt x="6" y="69"/>
                    </a:lnTo>
                    <a:lnTo>
                      <a:pt x="7" y="71"/>
                    </a:lnTo>
                    <a:lnTo>
                      <a:pt x="8" y="75"/>
                    </a:lnTo>
                    <a:lnTo>
                      <a:pt x="8" y="75"/>
                    </a:lnTo>
                    <a:lnTo>
                      <a:pt x="13" y="95"/>
                    </a:lnTo>
                    <a:lnTo>
                      <a:pt x="15" y="106"/>
                    </a:lnTo>
                    <a:lnTo>
                      <a:pt x="17"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2" name="Freeform 48"/>
              <p:cNvSpPr>
                <a:spLocks/>
              </p:cNvSpPr>
              <p:nvPr/>
            </p:nvSpPr>
            <p:spPr bwMode="auto">
              <a:xfrm>
                <a:off x="4906" y="2765"/>
                <a:ext cx="49" cy="48"/>
              </a:xfrm>
              <a:custGeom>
                <a:avLst/>
                <a:gdLst>
                  <a:gd name="T0" fmla="*/ 49 w 49"/>
                  <a:gd name="T1" fmla="*/ 24 h 48"/>
                  <a:gd name="T2" fmla="*/ 49 w 49"/>
                  <a:gd name="T3" fmla="*/ 24 h 48"/>
                  <a:gd name="T4" fmla="*/ 49 w 49"/>
                  <a:gd name="T5" fmla="*/ 19 h 48"/>
                  <a:gd name="T6" fmla="*/ 48 w 49"/>
                  <a:gd name="T7" fmla="*/ 14 h 48"/>
                  <a:gd name="T8" fmla="*/ 45 w 49"/>
                  <a:gd name="T9" fmla="*/ 10 h 48"/>
                  <a:gd name="T10" fmla="*/ 41 w 49"/>
                  <a:gd name="T11" fmla="*/ 7 h 48"/>
                  <a:gd name="T12" fmla="*/ 38 w 49"/>
                  <a:gd name="T13" fmla="*/ 4 h 48"/>
                  <a:gd name="T14" fmla="*/ 34 w 49"/>
                  <a:gd name="T15" fmla="*/ 2 h 48"/>
                  <a:gd name="T16" fmla="*/ 29 w 49"/>
                  <a:gd name="T17" fmla="*/ 0 h 48"/>
                  <a:gd name="T18" fmla="*/ 25 w 49"/>
                  <a:gd name="T19" fmla="*/ 0 h 48"/>
                  <a:gd name="T20" fmla="*/ 25 w 49"/>
                  <a:gd name="T21" fmla="*/ 0 h 48"/>
                  <a:gd name="T22" fmla="*/ 20 w 49"/>
                  <a:gd name="T23" fmla="*/ 0 h 48"/>
                  <a:gd name="T24" fmla="*/ 15 w 49"/>
                  <a:gd name="T25" fmla="*/ 2 h 48"/>
                  <a:gd name="T26" fmla="*/ 11 w 49"/>
                  <a:gd name="T27" fmla="*/ 4 h 48"/>
                  <a:gd name="T28" fmla="*/ 8 w 49"/>
                  <a:gd name="T29" fmla="*/ 7 h 48"/>
                  <a:gd name="T30" fmla="*/ 4 w 49"/>
                  <a:gd name="T31" fmla="*/ 10 h 48"/>
                  <a:gd name="T32" fmla="*/ 2 w 49"/>
                  <a:gd name="T33" fmla="*/ 14 h 48"/>
                  <a:gd name="T34" fmla="*/ 0 w 49"/>
                  <a:gd name="T35" fmla="*/ 19 h 48"/>
                  <a:gd name="T36" fmla="*/ 0 w 49"/>
                  <a:gd name="T37" fmla="*/ 24 h 48"/>
                  <a:gd name="T38" fmla="*/ 0 w 49"/>
                  <a:gd name="T39" fmla="*/ 24 h 48"/>
                  <a:gd name="T40" fmla="*/ 0 w 49"/>
                  <a:gd name="T41" fmla="*/ 29 h 48"/>
                  <a:gd name="T42" fmla="*/ 2 w 49"/>
                  <a:gd name="T43" fmla="*/ 34 h 48"/>
                  <a:gd name="T44" fmla="*/ 4 w 49"/>
                  <a:gd name="T45" fmla="*/ 38 h 48"/>
                  <a:gd name="T46" fmla="*/ 8 w 49"/>
                  <a:gd name="T47" fmla="*/ 41 h 48"/>
                  <a:gd name="T48" fmla="*/ 11 w 49"/>
                  <a:gd name="T49" fmla="*/ 44 h 48"/>
                  <a:gd name="T50" fmla="*/ 15 w 49"/>
                  <a:gd name="T51" fmla="*/ 47 h 48"/>
                  <a:gd name="T52" fmla="*/ 20 w 49"/>
                  <a:gd name="T53" fmla="*/ 48 h 48"/>
                  <a:gd name="T54" fmla="*/ 25 w 49"/>
                  <a:gd name="T55" fmla="*/ 48 h 48"/>
                  <a:gd name="T56" fmla="*/ 25 w 49"/>
                  <a:gd name="T57" fmla="*/ 48 h 48"/>
                  <a:gd name="T58" fmla="*/ 29 w 49"/>
                  <a:gd name="T59" fmla="*/ 48 h 48"/>
                  <a:gd name="T60" fmla="*/ 34 w 49"/>
                  <a:gd name="T61" fmla="*/ 47 h 48"/>
                  <a:gd name="T62" fmla="*/ 38 w 49"/>
                  <a:gd name="T63" fmla="*/ 44 h 48"/>
                  <a:gd name="T64" fmla="*/ 41 w 49"/>
                  <a:gd name="T65" fmla="*/ 41 h 48"/>
                  <a:gd name="T66" fmla="*/ 45 w 49"/>
                  <a:gd name="T67" fmla="*/ 38 h 48"/>
                  <a:gd name="T68" fmla="*/ 48 w 49"/>
                  <a:gd name="T69" fmla="*/ 34 h 48"/>
                  <a:gd name="T70" fmla="*/ 49 w 49"/>
                  <a:gd name="T71" fmla="*/ 29 h 48"/>
                  <a:gd name="T72" fmla="*/ 49 w 49"/>
                  <a:gd name="T73" fmla="*/ 24 h 48"/>
                  <a:gd name="T74" fmla="*/ 49 w 49"/>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49" y="24"/>
                    </a:moveTo>
                    <a:lnTo>
                      <a:pt x="49" y="24"/>
                    </a:lnTo>
                    <a:lnTo>
                      <a:pt x="49" y="19"/>
                    </a:lnTo>
                    <a:lnTo>
                      <a:pt x="48" y="14"/>
                    </a:lnTo>
                    <a:lnTo>
                      <a:pt x="45" y="10"/>
                    </a:lnTo>
                    <a:lnTo>
                      <a:pt x="41" y="7"/>
                    </a:lnTo>
                    <a:lnTo>
                      <a:pt x="38" y="4"/>
                    </a:lnTo>
                    <a:lnTo>
                      <a:pt x="34" y="2"/>
                    </a:lnTo>
                    <a:lnTo>
                      <a:pt x="29" y="0"/>
                    </a:lnTo>
                    <a:lnTo>
                      <a:pt x="25" y="0"/>
                    </a:lnTo>
                    <a:lnTo>
                      <a:pt x="25" y="0"/>
                    </a:lnTo>
                    <a:lnTo>
                      <a:pt x="20" y="0"/>
                    </a:lnTo>
                    <a:lnTo>
                      <a:pt x="15" y="2"/>
                    </a:lnTo>
                    <a:lnTo>
                      <a:pt x="11" y="4"/>
                    </a:lnTo>
                    <a:lnTo>
                      <a:pt x="8" y="7"/>
                    </a:lnTo>
                    <a:lnTo>
                      <a:pt x="4" y="10"/>
                    </a:lnTo>
                    <a:lnTo>
                      <a:pt x="2" y="14"/>
                    </a:lnTo>
                    <a:lnTo>
                      <a:pt x="0" y="19"/>
                    </a:lnTo>
                    <a:lnTo>
                      <a:pt x="0" y="24"/>
                    </a:lnTo>
                    <a:lnTo>
                      <a:pt x="0" y="24"/>
                    </a:lnTo>
                    <a:lnTo>
                      <a:pt x="0" y="29"/>
                    </a:lnTo>
                    <a:lnTo>
                      <a:pt x="2" y="34"/>
                    </a:lnTo>
                    <a:lnTo>
                      <a:pt x="4" y="38"/>
                    </a:lnTo>
                    <a:lnTo>
                      <a:pt x="8" y="41"/>
                    </a:lnTo>
                    <a:lnTo>
                      <a:pt x="11" y="44"/>
                    </a:lnTo>
                    <a:lnTo>
                      <a:pt x="15" y="47"/>
                    </a:lnTo>
                    <a:lnTo>
                      <a:pt x="20" y="48"/>
                    </a:lnTo>
                    <a:lnTo>
                      <a:pt x="25" y="48"/>
                    </a:lnTo>
                    <a:lnTo>
                      <a:pt x="25" y="48"/>
                    </a:lnTo>
                    <a:lnTo>
                      <a:pt x="29" y="48"/>
                    </a:lnTo>
                    <a:lnTo>
                      <a:pt x="34" y="47"/>
                    </a:lnTo>
                    <a:lnTo>
                      <a:pt x="38" y="44"/>
                    </a:lnTo>
                    <a:lnTo>
                      <a:pt x="41" y="41"/>
                    </a:lnTo>
                    <a:lnTo>
                      <a:pt x="45" y="38"/>
                    </a:lnTo>
                    <a:lnTo>
                      <a:pt x="48" y="34"/>
                    </a:lnTo>
                    <a:lnTo>
                      <a:pt x="49" y="29"/>
                    </a:lnTo>
                    <a:lnTo>
                      <a:pt x="49" y="24"/>
                    </a:lnTo>
                    <a:lnTo>
                      <a:pt x="49"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3" name="Freeform 49"/>
              <p:cNvSpPr>
                <a:spLocks/>
              </p:cNvSpPr>
              <p:nvPr/>
            </p:nvSpPr>
            <p:spPr bwMode="auto">
              <a:xfrm>
                <a:off x="4899" y="2821"/>
                <a:ext cx="63" cy="116"/>
              </a:xfrm>
              <a:custGeom>
                <a:avLst/>
                <a:gdLst>
                  <a:gd name="T0" fmla="*/ 47 w 63"/>
                  <a:gd name="T1" fmla="*/ 116 h 116"/>
                  <a:gd name="T2" fmla="*/ 47 w 63"/>
                  <a:gd name="T3" fmla="*/ 116 h 116"/>
                  <a:gd name="T4" fmla="*/ 49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7 w 63"/>
                  <a:gd name="T35" fmla="*/ 5 h 116"/>
                  <a:gd name="T36" fmla="*/ 53 w 63"/>
                  <a:gd name="T37" fmla="*/ 3 h 116"/>
                  <a:gd name="T38" fmla="*/ 43 w 63"/>
                  <a:gd name="T39" fmla="*/ 1 h 116"/>
                  <a:gd name="T40" fmla="*/ 32 w 63"/>
                  <a:gd name="T41" fmla="*/ 0 h 116"/>
                  <a:gd name="T42" fmla="*/ 32 w 63"/>
                  <a:gd name="T43" fmla="*/ 0 h 116"/>
                  <a:gd name="T44" fmla="*/ 20 w 63"/>
                  <a:gd name="T45" fmla="*/ 1 h 116"/>
                  <a:gd name="T46" fmla="*/ 10 w 63"/>
                  <a:gd name="T47" fmla="*/ 3 h 116"/>
                  <a:gd name="T48" fmla="*/ 6 w 63"/>
                  <a:gd name="T49" fmla="*/ 5 h 116"/>
                  <a:gd name="T50" fmla="*/ 3 w 63"/>
                  <a:gd name="T51" fmla="*/ 8 h 116"/>
                  <a:gd name="T52" fmla="*/ 1 w 63"/>
                  <a:gd name="T53" fmla="*/ 10 h 116"/>
                  <a:gd name="T54" fmla="*/ 0 w 63"/>
                  <a:gd name="T55" fmla="*/ 12 h 116"/>
                  <a:gd name="T56" fmla="*/ 0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5 w 63"/>
                  <a:gd name="T69" fmla="*/ 69 h 116"/>
                  <a:gd name="T70" fmla="*/ 7 w 63"/>
                  <a:gd name="T71" fmla="*/ 71 h 116"/>
                  <a:gd name="T72" fmla="*/ 8 w 63"/>
                  <a:gd name="T73" fmla="*/ 75 h 116"/>
                  <a:gd name="T74" fmla="*/ 8 w 63"/>
                  <a:gd name="T75" fmla="*/ 75 h 116"/>
                  <a:gd name="T76" fmla="*/ 12 w 63"/>
                  <a:gd name="T77" fmla="*/ 95 h 116"/>
                  <a:gd name="T78" fmla="*/ 13 w 63"/>
                  <a:gd name="T79" fmla="*/ 106 h 116"/>
                  <a:gd name="T80" fmla="*/ 16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7" y="116"/>
                    </a:moveTo>
                    <a:lnTo>
                      <a:pt x="47" y="116"/>
                    </a:lnTo>
                    <a:lnTo>
                      <a:pt x="49"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7" y="5"/>
                    </a:lnTo>
                    <a:lnTo>
                      <a:pt x="53" y="3"/>
                    </a:lnTo>
                    <a:lnTo>
                      <a:pt x="43" y="1"/>
                    </a:lnTo>
                    <a:lnTo>
                      <a:pt x="32" y="0"/>
                    </a:lnTo>
                    <a:lnTo>
                      <a:pt x="32" y="0"/>
                    </a:lnTo>
                    <a:lnTo>
                      <a:pt x="20" y="1"/>
                    </a:lnTo>
                    <a:lnTo>
                      <a:pt x="10" y="3"/>
                    </a:lnTo>
                    <a:lnTo>
                      <a:pt x="6" y="5"/>
                    </a:lnTo>
                    <a:lnTo>
                      <a:pt x="3" y="8"/>
                    </a:lnTo>
                    <a:lnTo>
                      <a:pt x="1" y="10"/>
                    </a:lnTo>
                    <a:lnTo>
                      <a:pt x="0" y="12"/>
                    </a:lnTo>
                    <a:lnTo>
                      <a:pt x="0" y="12"/>
                    </a:lnTo>
                    <a:lnTo>
                      <a:pt x="0" y="27"/>
                    </a:lnTo>
                    <a:lnTo>
                      <a:pt x="1" y="42"/>
                    </a:lnTo>
                    <a:lnTo>
                      <a:pt x="3" y="63"/>
                    </a:lnTo>
                    <a:lnTo>
                      <a:pt x="3" y="63"/>
                    </a:lnTo>
                    <a:lnTo>
                      <a:pt x="4" y="67"/>
                    </a:lnTo>
                    <a:lnTo>
                      <a:pt x="5" y="69"/>
                    </a:lnTo>
                    <a:lnTo>
                      <a:pt x="7" y="71"/>
                    </a:lnTo>
                    <a:lnTo>
                      <a:pt x="8" y="75"/>
                    </a:lnTo>
                    <a:lnTo>
                      <a:pt x="8" y="75"/>
                    </a:lnTo>
                    <a:lnTo>
                      <a:pt x="12" y="95"/>
                    </a:lnTo>
                    <a:lnTo>
                      <a:pt x="13" y="106"/>
                    </a:lnTo>
                    <a:lnTo>
                      <a:pt x="16"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4" name="Freeform 50"/>
              <p:cNvSpPr>
                <a:spLocks/>
              </p:cNvSpPr>
              <p:nvPr/>
            </p:nvSpPr>
            <p:spPr bwMode="auto">
              <a:xfrm>
                <a:off x="4989" y="2725"/>
                <a:ext cx="71" cy="71"/>
              </a:xfrm>
              <a:custGeom>
                <a:avLst/>
                <a:gdLst>
                  <a:gd name="T0" fmla="*/ 71 w 71"/>
                  <a:gd name="T1" fmla="*/ 35 h 71"/>
                  <a:gd name="T2" fmla="*/ 71 w 71"/>
                  <a:gd name="T3" fmla="*/ 35 h 71"/>
                  <a:gd name="T4" fmla="*/ 70 w 71"/>
                  <a:gd name="T5" fmla="*/ 27 h 71"/>
                  <a:gd name="T6" fmla="*/ 67 w 71"/>
                  <a:gd name="T7" fmla="*/ 21 h 71"/>
                  <a:gd name="T8" fmla="*/ 64 w 71"/>
                  <a:gd name="T9" fmla="*/ 15 h 71"/>
                  <a:gd name="T10" fmla="*/ 60 w 71"/>
                  <a:gd name="T11" fmla="*/ 10 h 71"/>
                  <a:gd name="T12" fmla="*/ 55 w 71"/>
                  <a:gd name="T13" fmla="*/ 6 h 71"/>
                  <a:gd name="T14" fmla="*/ 49 w 71"/>
                  <a:gd name="T15" fmla="*/ 2 h 71"/>
                  <a:gd name="T16" fmla="*/ 42 w 71"/>
                  <a:gd name="T17" fmla="*/ 0 h 71"/>
                  <a:gd name="T18" fmla="*/ 35 w 71"/>
                  <a:gd name="T19" fmla="*/ 0 h 71"/>
                  <a:gd name="T20" fmla="*/ 35 w 71"/>
                  <a:gd name="T21" fmla="*/ 0 h 71"/>
                  <a:gd name="T22" fmla="*/ 27 w 71"/>
                  <a:gd name="T23" fmla="*/ 0 h 71"/>
                  <a:gd name="T24" fmla="*/ 21 w 71"/>
                  <a:gd name="T25" fmla="*/ 2 h 71"/>
                  <a:gd name="T26" fmla="*/ 15 w 71"/>
                  <a:gd name="T27" fmla="*/ 6 h 71"/>
                  <a:gd name="T28" fmla="*/ 10 w 71"/>
                  <a:gd name="T29" fmla="*/ 10 h 71"/>
                  <a:gd name="T30" fmla="*/ 5 w 71"/>
                  <a:gd name="T31" fmla="*/ 15 h 71"/>
                  <a:gd name="T32" fmla="*/ 2 w 71"/>
                  <a:gd name="T33" fmla="*/ 21 h 71"/>
                  <a:gd name="T34" fmla="*/ 0 w 71"/>
                  <a:gd name="T35" fmla="*/ 27 h 71"/>
                  <a:gd name="T36" fmla="*/ 0 w 71"/>
                  <a:gd name="T37" fmla="*/ 35 h 71"/>
                  <a:gd name="T38" fmla="*/ 0 w 71"/>
                  <a:gd name="T39" fmla="*/ 35 h 71"/>
                  <a:gd name="T40" fmla="*/ 0 w 71"/>
                  <a:gd name="T41" fmla="*/ 42 h 71"/>
                  <a:gd name="T42" fmla="*/ 2 w 71"/>
                  <a:gd name="T43" fmla="*/ 49 h 71"/>
                  <a:gd name="T44" fmla="*/ 5 w 71"/>
                  <a:gd name="T45" fmla="*/ 55 h 71"/>
                  <a:gd name="T46" fmla="*/ 10 w 71"/>
                  <a:gd name="T47" fmla="*/ 60 h 71"/>
                  <a:gd name="T48" fmla="*/ 15 w 71"/>
                  <a:gd name="T49" fmla="*/ 64 h 71"/>
                  <a:gd name="T50" fmla="*/ 21 w 71"/>
                  <a:gd name="T51" fmla="*/ 68 h 71"/>
                  <a:gd name="T52" fmla="*/ 27 w 71"/>
                  <a:gd name="T53" fmla="*/ 70 h 71"/>
                  <a:gd name="T54" fmla="*/ 35 w 71"/>
                  <a:gd name="T55" fmla="*/ 71 h 71"/>
                  <a:gd name="T56" fmla="*/ 35 w 71"/>
                  <a:gd name="T57" fmla="*/ 71 h 71"/>
                  <a:gd name="T58" fmla="*/ 42 w 71"/>
                  <a:gd name="T59" fmla="*/ 70 h 71"/>
                  <a:gd name="T60" fmla="*/ 49 w 71"/>
                  <a:gd name="T61" fmla="*/ 68 h 71"/>
                  <a:gd name="T62" fmla="*/ 55 w 71"/>
                  <a:gd name="T63" fmla="*/ 64 h 71"/>
                  <a:gd name="T64" fmla="*/ 60 w 71"/>
                  <a:gd name="T65" fmla="*/ 60 h 71"/>
                  <a:gd name="T66" fmla="*/ 64 w 71"/>
                  <a:gd name="T67" fmla="*/ 55 h 71"/>
                  <a:gd name="T68" fmla="*/ 67 w 71"/>
                  <a:gd name="T69" fmla="*/ 49 h 71"/>
                  <a:gd name="T70" fmla="*/ 70 w 71"/>
                  <a:gd name="T71" fmla="*/ 42 h 71"/>
                  <a:gd name="T72" fmla="*/ 71 w 71"/>
                  <a:gd name="T73" fmla="*/ 35 h 71"/>
                  <a:gd name="T74" fmla="*/ 71 w 71"/>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1">
                    <a:moveTo>
                      <a:pt x="71" y="35"/>
                    </a:moveTo>
                    <a:lnTo>
                      <a:pt x="71" y="35"/>
                    </a:lnTo>
                    <a:lnTo>
                      <a:pt x="70" y="27"/>
                    </a:lnTo>
                    <a:lnTo>
                      <a:pt x="67" y="21"/>
                    </a:lnTo>
                    <a:lnTo>
                      <a:pt x="64" y="15"/>
                    </a:lnTo>
                    <a:lnTo>
                      <a:pt x="60" y="10"/>
                    </a:lnTo>
                    <a:lnTo>
                      <a:pt x="55" y="6"/>
                    </a:lnTo>
                    <a:lnTo>
                      <a:pt x="49" y="2"/>
                    </a:lnTo>
                    <a:lnTo>
                      <a:pt x="42" y="0"/>
                    </a:lnTo>
                    <a:lnTo>
                      <a:pt x="35" y="0"/>
                    </a:lnTo>
                    <a:lnTo>
                      <a:pt x="35" y="0"/>
                    </a:lnTo>
                    <a:lnTo>
                      <a:pt x="27" y="0"/>
                    </a:lnTo>
                    <a:lnTo>
                      <a:pt x="21" y="2"/>
                    </a:lnTo>
                    <a:lnTo>
                      <a:pt x="15" y="6"/>
                    </a:lnTo>
                    <a:lnTo>
                      <a:pt x="10" y="10"/>
                    </a:lnTo>
                    <a:lnTo>
                      <a:pt x="5" y="15"/>
                    </a:lnTo>
                    <a:lnTo>
                      <a:pt x="2" y="21"/>
                    </a:lnTo>
                    <a:lnTo>
                      <a:pt x="0" y="27"/>
                    </a:lnTo>
                    <a:lnTo>
                      <a:pt x="0" y="35"/>
                    </a:lnTo>
                    <a:lnTo>
                      <a:pt x="0" y="35"/>
                    </a:lnTo>
                    <a:lnTo>
                      <a:pt x="0" y="42"/>
                    </a:lnTo>
                    <a:lnTo>
                      <a:pt x="2" y="49"/>
                    </a:lnTo>
                    <a:lnTo>
                      <a:pt x="5" y="55"/>
                    </a:lnTo>
                    <a:lnTo>
                      <a:pt x="10" y="60"/>
                    </a:lnTo>
                    <a:lnTo>
                      <a:pt x="15" y="64"/>
                    </a:lnTo>
                    <a:lnTo>
                      <a:pt x="21" y="68"/>
                    </a:lnTo>
                    <a:lnTo>
                      <a:pt x="27" y="70"/>
                    </a:lnTo>
                    <a:lnTo>
                      <a:pt x="35" y="71"/>
                    </a:lnTo>
                    <a:lnTo>
                      <a:pt x="35" y="71"/>
                    </a:lnTo>
                    <a:lnTo>
                      <a:pt x="42" y="70"/>
                    </a:lnTo>
                    <a:lnTo>
                      <a:pt x="49" y="68"/>
                    </a:lnTo>
                    <a:lnTo>
                      <a:pt x="55" y="64"/>
                    </a:lnTo>
                    <a:lnTo>
                      <a:pt x="60" y="60"/>
                    </a:lnTo>
                    <a:lnTo>
                      <a:pt x="64" y="55"/>
                    </a:lnTo>
                    <a:lnTo>
                      <a:pt x="67" y="49"/>
                    </a:lnTo>
                    <a:lnTo>
                      <a:pt x="70" y="42"/>
                    </a:lnTo>
                    <a:lnTo>
                      <a:pt x="71" y="35"/>
                    </a:lnTo>
                    <a:lnTo>
                      <a:pt x="71"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5" name="Freeform 51"/>
              <p:cNvSpPr>
                <a:spLocks/>
              </p:cNvSpPr>
              <p:nvPr/>
            </p:nvSpPr>
            <p:spPr bwMode="auto">
              <a:xfrm>
                <a:off x="4978" y="2806"/>
                <a:ext cx="92" cy="169"/>
              </a:xfrm>
              <a:custGeom>
                <a:avLst/>
                <a:gdLst>
                  <a:gd name="T0" fmla="*/ 68 w 92"/>
                  <a:gd name="T1" fmla="*/ 169 h 169"/>
                  <a:gd name="T2" fmla="*/ 68 w 92"/>
                  <a:gd name="T3" fmla="*/ 169 h 169"/>
                  <a:gd name="T4" fmla="*/ 71 w 92"/>
                  <a:gd name="T5" fmla="*/ 155 h 169"/>
                  <a:gd name="T6" fmla="*/ 74 w 92"/>
                  <a:gd name="T7" fmla="*/ 139 h 169"/>
                  <a:gd name="T8" fmla="*/ 79 w 92"/>
                  <a:gd name="T9" fmla="*/ 110 h 169"/>
                  <a:gd name="T10" fmla="*/ 79 w 92"/>
                  <a:gd name="T11" fmla="*/ 110 h 169"/>
                  <a:gd name="T12" fmla="*/ 81 w 92"/>
                  <a:gd name="T13" fmla="*/ 104 h 169"/>
                  <a:gd name="T14" fmla="*/ 84 w 92"/>
                  <a:gd name="T15" fmla="*/ 101 h 169"/>
                  <a:gd name="T16" fmla="*/ 86 w 92"/>
                  <a:gd name="T17" fmla="*/ 98 h 169"/>
                  <a:gd name="T18" fmla="*/ 87 w 92"/>
                  <a:gd name="T19" fmla="*/ 92 h 169"/>
                  <a:gd name="T20" fmla="*/ 87 w 92"/>
                  <a:gd name="T21" fmla="*/ 92 h 169"/>
                  <a:gd name="T22" fmla="*/ 89 w 92"/>
                  <a:gd name="T23" fmla="*/ 77 h 169"/>
                  <a:gd name="T24" fmla="*/ 91 w 92"/>
                  <a:gd name="T25" fmla="*/ 63 h 169"/>
                  <a:gd name="T26" fmla="*/ 92 w 92"/>
                  <a:gd name="T27" fmla="*/ 39 h 169"/>
                  <a:gd name="T28" fmla="*/ 91 w 92"/>
                  <a:gd name="T29" fmla="*/ 24 h 169"/>
                  <a:gd name="T30" fmla="*/ 91 w 92"/>
                  <a:gd name="T31" fmla="*/ 17 h 169"/>
                  <a:gd name="T32" fmla="*/ 91 w 92"/>
                  <a:gd name="T33" fmla="*/ 17 h 169"/>
                  <a:gd name="T34" fmla="*/ 90 w 92"/>
                  <a:gd name="T35" fmla="*/ 14 h 169"/>
                  <a:gd name="T36" fmla="*/ 87 w 92"/>
                  <a:gd name="T37" fmla="*/ 11 h 169"/>
                  <a:gd name="T38" fmla="*/ 83 w 92"/>
                  <a:gd name="T39" fmla="*/ 8 h 169"/>
                  <a:gd name="T40" fmla="*/ 77 w 92"/>
                  <a:gd name="T41" fmla="*/ 5 h 169"/>
                  <a:gd name="T42" fmla="*/ 70 w 92"/>
                  <a:gd name="T43" fmla="*/ 3 h 169"/>
                  <a:gd name="T44" fmla="*/ 62 w 92"/>
                  <a:gd name="T45" fmla="*/ 2 h 169"/>
                  <a:gd name="T46" fmla="*/ 54 w 92"/>
                  <a:gd name="T47" fmla="*/ 1 h 169"/>
                  <a:gd name="T48" fmla="*/ 46 w 92"/>
                  <a:gd name="T49" fmla="*/ 0 h 169"/>
                  <a:gd name="T50" fmla="*/ 46 w 92"/>
                  <a:gd name="T51" fmla="*/ 0 h 169"/>
                  <a:gd name="T52" fmla="*/ 37 w 92"/>
                  <a:gd name="T53" fmla="*/ 1 h 169"/>
                  <a:gd name="T54" fmla="*/ 29 w 92"/>
                  <a:gd name="T55" fmla="*/ 2 h 169"/>
                  <a:gd name="T56" fmla="*/ 21 w 92"/>
                  <a:gd name="T57" fmla="*/ 3 h 169"/>
                  <a:gd name="T58" fmla="*/ 15 w 92"/>
                  <a:gd name="T59" fmla="*/ 5 h 169"/>
                  <a:gd name="T60" fmla="*/ 9 w 92"/>
                  <a:gd name="T61" fmla="*/ 8 h 169"/>
                  <a:gd name="T62" fmla="*/ 4 w 92"/>
                  <a:gd name="T63" fmla="*/ 11 h 169"/>
                  <a:gd name="T64" fmla="*/ 1 w 92"/>
                  <a:gd name="T65" fmla="*/ 14 h 169"/>
                  <a:gd name="T66" fmla="*/ 0 w 92"/>
                  <a:gd name="T67" fmla="*/ 17 h 169"/>
                  <a:gd name="T68" fmla="*/ 0 w 92"/>
                  <a:gd name="T69" fmla="*/ 17 h 169"/>
                  <a:gd name="T70" fmla="*/ 0 w 92"/>
                  <a:gd name="T71" fmla="*/ 24 h 169"/>
                  <a:gd name="T72" fmla="*/ 0 w 92"/>
                  <a:gd name="T73" fmla="*/ 39 h 169"/>
                  <a:gd name="T74" fmla="*/ 1 w 92"/>
                  <a:gd name="T75" fmla="*/ 63 h 169"/>
                  <a:gd name="T76" fmla="*/ 2 w 92"/>
                  <a:gd name="T77" fmla="*/ 77 h 169"/>
                  <a:gd name="T78" fmla="*/ 4 w 92"/>
                  <a:gd name="T79" fmla="*/ 92 h 169"/>
                  <a:gd name="T80" fmla="*/ 4 w 92"/>
                  <a:gd name="T81" fmla="*/ 92 h 169"/>
                  <a:gd name="T82" fmla="*/ 5 w 92"/>
                  <a:gd name="T83" fmla="*/ 98 h 169"/>
                  <a:gd name="T84" fmla="*/ 9 w 92"/>
                  <a:gd name="T85" fmla="*/ 101 h 169"/>
                  <a:gd name="T86" fmla="*/ 11 w 92"/>
                  <a:gd name="T87" fmla="*/ 104 h 169"/>
                  <a:gd name="T88" fmla="*/ 13 w 92"/>
                  <a:gd name="T89" fmla="*/ 110 h 169"/>
                  <a:gd name="T90" fmla="*/ 13 w 92"/>
                  <a:gd name="T91" fmla="*/ 110 h 169"/>
                  <a:gd name="T92" fmla="*/ 17 w 92"/>
                  <a:gd name="T93" fmla="*/ 139 h 169"/>
                  <a:gd name="T94" fmla="*/ 20 w 92"/>
                  <a:gd name="T95" fmla="*/ 155 h 169"/>
                  <a:gd name="T96" fmla="*/ 23 w 92"/>
                  <a:gd name="T9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69">
                    <a:moveTo>
                      <a:pt x="68" y="169"/>
                    </a:moveTo>
                    <a:lnTo>
                      <a:pt x="68" y="169"/>
                    </a:lnTo>
                    <a:lnTo>
                      <a:pt x="71" y="155"/>
                    </a:lnTo>
                    <a:lnTo>
                      <a:pt x="74" y="139"/>
                    </a:lnTo>
                    <a:lnTo>
                      <a:pt x="79" y="110"/>
                    </a:lnTo>
                    <a:lnTo>
                      <a:pt x="79" y="110"/>
                    </a:lnTo>
                    <a:lnTo>
                      <a:pt x="81" y="104"/>
                    </a:lnTo>
                    <a:lnTo>
                      <a:pt x="84" y="101"/>
                    </a:lnTo>
                    <a:lnTo>
                      <a:pt x="86" y="98"/>
                    </a:lnTo>
                    <a:lnTo>
                      <a:pt x="87" y="92"/>
                    </a:lnTo>
                    <a:lnTo>
                      <a:pt x="87" y="92"/>
                    </a:lnTo>
                    <a:lnTo>
                      <a:pt x="89" y="77"/>
                    </a:lnTo>
                    <a:lnTo>
                      <a:pt x="91" y="63"/>
                    </a:lnTo>
                    <a:lnTo>
                      <a:pt x="92" y="39"/>
                    </a:lnTo>
                    <a:lnTo>
                      <a:pt x="91" y="24"/>
                    </a:lnTo>
                    <a:lnTo>
                      <a:pt x="91" y="17"/>
                    </a:lnTo>
                    <a:lnTo>
                      <a:pt x="91" y="17"/>
                    </a:lnTo>
                    <a:lnTo>
                      <a:pt x="90" y="14"/>
                    </a:lnTo>
                    <a:lnTo>
                      <a:pt x="87" y="11"/>
                    </a:lnTo>
                    <a:lnTo>
                      <a:pt x="83" y="8"/>
                    </a:lnTo>
                    <a:lnTo>
                      <a:pt x="77" y="5"/>
                    </a:lnTo>
                    <a:lnTo>
                      <a:pt x="70" y="3"/>
                    </a:lnTo>
                    <a:lnTo>
                      <a:pt x="62" y="2"/>
                    </a:lnTo>
                    <a:lnTo>
                      <a:pt x="54" y="1"/>
                    </a:lnTo>
                    <a:lnTo>
                      <a:pt x="46" y="0"/>
                    </a:lnTo>
                    <a:lnTo>
                      <a:pt x="46" y="0"/>
                    </a:lnTo>
                    <a:lnTo>
                      <a:pt x="37" y="1"/>
                    </a:lnTo>
                    <a:lnTo>
                      <a:pt x="29" y="2"/>
                    </a:lnTo>
                    <a:lnTo>
                      <a:pt x="21" y="3"/>
                    </a:lnTo>
                    <a:lnTo>
                      <a:pt x="15" y="5"/>
                    </a:lnTo>
                    <a:lnTo>
                      <a:pt x="9" y="8"/>
                    </a:lnTo>
                    <a:lnTo>
                      <a:pt x="4" y="11"/>
                    </a:lnTo>
                    <a:lnTo>
                      <a:pt x="1" y="14"/>
                    </a:lnTo>
                    <a:lnTo>
                      <a:pt x="0" y="17"/>
                    </a:lnTo>
                    <a:lnTo>
                      <a:pt x="0" y="17"/>
                    </a:lnTo>
                    <a:lnTo>
                      <a:pt x="0" y="24"/>
                    </a:lnTo>
                    <a:lnTo>
                      <a:pt x="0" y="39"/>
                    </a:lnTo>
                    <a:lnTo>
                      <a:pt x="1" y="63"/>
                    </a:lnTo>
                    <a:lnTo>
                      <a:pt x="2" y="77"/>
                    </a:lnTo>
                    <a:lnTo>
                      <a:pt x="4" y="92"/>
                    </a:lnTo>
                    <a:lnTo>
                      <a:pt x="4" y="92"/>
                    </a:lnTo>
                    <a:lnTo>
                      <a:pt x="5" y="98"/>
                    </a:lnTo>
                    <a:lnTo>
                      <a:pt x="9" y="101"/>
                    </a:lnTo>
                    <a:lnTo>
                      <a:pt x="11" y="104"/>
                    </a:lnTo>
                    <a:lnTo>
                      <a:pt x="13" y="110"/>
                    </a:lnTo>
                    <a:lnTo>
                      <a:pt x="13" y="110"/>
                    </a:lnTo>
                    <a:lnTo>
                      <a:pt x="17" y="139"/>
                    </a:lnTo>
                    <a:lnTo>
                      <a:pt x="20" y="155"/>
                    </a:lnTo>
                    <a:lnTo>
                      <a:pt x="23" y="16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6" name="Freeform 52"/>
              <p:cNvSpPr>
                <a:spLocks/>
              </p:cNvSpPr>
              <p:nvPr/>
            </p:nvSpPr>
            <p:spPr bwMode="auto">
              <a:xfrm>
                <a:off x="998" y="1538"/>
                <a:ext cx="123" cy="122"/>
              </a:xfrm>
              <a:custGeom>
                <a:avLst/>
                <a:gdLst>
                  <a:gd name="T0" fmla="*/ 0 w 123"/>
                  <a:gd name="T1" fmla="*/ 62 h 122"/>
                  <a:gd name="T2" fmla="*/ 0 w 123"/>
                  <a:gd name="T3" fmla="*/ 62 h 122"/>
                  <a:gd name="T4" fmla="*/ 0 w 123"/>
                  <a:gd name="T5" fmla="*/ 55 h 122"/>
                  <a:gd name="T6" fmla="*/ 1 w 123"/>
                  <a:gd name="T7" fmla="*/ 49 h 122"/>
                  <a:gd name="T8" fmla="*/ 5 w 123"/>
                  <a:gd name="T9" fmla="*/ 37 h 122"/>
                  <a:gd name="T10" fmla="*/ 10 w 123"/>
                  <a:gd name="T11" fmla="*/ 27 h 122"/>
                  <a:gd name="T12" fmla="*/ 18 w 123"/>
                  <a:gd name="T13" fmla="*/ 17 h 122"/>
                  <a:gd name="T14" fmla="*/ 27 w 123"/>
                  <a:gd name="T15" fmla="*/ 10 h 122"/>
                  <a:gd name="T16" fmla="*/ 37 w 123"/>
                  <a:gd name="T17" fmla="*/ 5 h 122"/>
                  <a:gd name="T18" fmla="*/ 48 w 123"/>
                  <a:gd name="T19" fmla="*/ 1 h 122"/>
                  <a:gd name="T20" fmla="*/ 55 w 123"/>
                  <a:gd name="T21" fmla="*/ 0 h 122"/>
                  <a:gd name="T22" fmla="*/ 61 w 123"/>
                  <a:gd name="T23" fmla="*/ 0 h 122"/>
                  <a:gd name="T24" fmla="*/ 61 w 123"/>
                  <a:gd name="T25" fmla="*/ 0 h 122"/>
                  <a:gd name="T26" fmla="*/ 68 w 123"/>
                  <a:gd name="T27" fmla="*/ 0 h 122"/>
                  <a:gd name="T28" fmla="*/ 73 w 123"/>
                  <a:gd name="T29" fmla="*/ 1 h 122"/>
                  <a:gd name="T30" fmla="*/ 86 w 123"/>
                  <a:gd name="T31" fmla="*/ 5 h 122"/>
                  <a:gd name="T32" fmla="*/ 96 w 123"/>
                  <a:gd name="T33" fmla="*/ 10 h 122"/>
                  <a:gd name="T34" fmla="*/ 105 w 123"/>
                  <a:gd name="T35" fmla="*/ 17 h 122"/>
                  <a:gd name="T36" fmla="*/ 112 w 123"/>
                  <a:gd name="T37" fmla="*/ 27 h 122"/>
                  <a:gd name="T38" fmla="*/ 117 w 123"/>
                  <a:gd name="T39" fmla="*/ 37 h 122"/>
                  <a:gd name="T40" fmla="*/ 122 w 123"/>
                  <a:gd name="T41" fmla="*/ 49 h 122"/>
                  <a:gd name="T42" fmla="*/ 123 w 123"/>
                  <a:gd name="T43" fmla="*/ 55 h 122"/>
                  <a:gd name="T44" fmla="*/ 123 w 123"/>
                  <a:gd name="T45" fmla="*/ 62 h 122"/>
                  <a:gd name="T46" fmla="*/ 123 w 123"/>
                  <a:gd name="T47" fmla="*/ 62 h 122"/>
                  <a:gd name="T48" fmla="*/ 123 w 123"/>
                  <a:gd name="T49" fmla="*/ 68 h 122"/>
                  <a:gd name="T50" fmla="*/ 122 w 123"/>
                  <a:gd name="T51" fmla="*/ 74 h 122"/>
                  <a:gd name="T52" fmla="*/ 117 w 123"/>
                  <a:gd name="T53" fmla="*/ 85 h 122"/>
                  <a:gd name="T54" fmla="*/ 112 w 123"/>
                  <a:gd name="T55" fmla="*/ 95 h 122"/>
                  <a:gd name="T56" fmla="*/ 105 w 123"/>
                  <a:gd name="T57" fmla="*/ 105 h 122"/>
                  <a:gd name="T58" fmla="*/ 96 w 123"/>
                  <a:gd name="T59" fmla="*/ 112 h 122"/>
                  <a:gd name="T60" fmla="*/ 86 w 123"/>
                  <a:gd name="T61" fmla="*/ 117 h 122"/>
                  <a:gd name="T62" fmla="*/ 73 w 123"/>
                  <a:gd name="T63" fmla="*/ 121 h 122"/>
                  <a:gd name="T64" fmla="*/ 68 w 123"/>
                  <a:gd name="T65" fmla="*/ 122 h 122"/>
                  <a:gd name="T66" fmla="*/ 61 w 123"/>
                  <a:gd name="T67" fmla="*/ 122 h 122"/>
                  <a:gd name="T68" fmla="*/ 61 w 123"/>
                  <a:gd name="T69" fmla="*/ 122 h 122"/>
                  <a:gd name="T70" fmla="*/ 55 w 123"/>
                  <a:gd name="T71" fmla="*/ 122 h 122"/>
                  <a:gd name="T72" fmla="*/ 48 w 123"/>
                  <a:gd name="T73" fmla="*/ 121 h 122"/>
                  <a:gd name="T74" fmla="*/ 37 w 123"/>
                  <a:gd name="T75" fmla="*/ 117 h 122"/>
                  <a:gd name="T76" fmla="*/ 27 w 123"/>
                  <a:gd name="T77" fmla="*/ 112 h 122"/>
                  <a:gd name="T78" fmla="*/ 18 w 123"/>
                  <a:gd name="T79" fmla="*/ 105 h 122"/>
                  <a:gd name="T80" fmla="*/ 10 w 123"/>
                  <a:gd name="T81" fmla="*/ 95 h 122"/>
                  <a:gd name="T82" fmla="*/ 5 w 123"/>
                  <a:gd name="T83" fmla="*/ 85 h 122"/>
                  <a:gd name="T84" fmla="*/ 1 w 123"/>
                  <a:gd name="T85" fmla="*/ 74 h 122"/>
                  <a:gd name="T86" fmla="*/ 0 w 123"/>
                  <a:gd name="T87" fmla="*/ 68 h 122"/>
                  <a:gd name="T88" fmla="*/ 0 w 123"/>
                  <a:gd name="T89" fmla="*/ 62 h 122"/>
                  <a:gd name="T90" fmla="*/ 0 w 123"/>
                  <a:gd name="T91"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2">
                    <a:moveTo>
                      <a:pt x="0" y="62"/>
                    </a:moveTo>
                    <a:lnTo>
                      <a:pt x="0" y="62"/>
                    </a:lnTo>
                    <a:lnTo>
                      <a:pt x="0" y="55"/>
                    </a:lnTo>
                    <a:lnTo>
                      <a:pt x="1" y="49"/>
                    </a:lnTo>
                    <a:lnTo>
                      <a:pt x="5" y="37"/>
                    </a:lnTo>
                    <a:lnTo>
                      <a:pt x="10" y="27"/>
                    </a:lnTo>
                    <a:lnTo>
                      <a:pt x="18" y="17"/>
                    </a:lnTo>
                    <a:lnTo>
                      <a:pt x="27" y="10"/>
                    </a:lnTo>
                    <a:lnTo>
                      <a:pt x="37" y="5"/>
                    </a:lnTo>
                    <a:lnTo>
                      <a:pt x="48" y="1"/>
                    </a:lnTo>
                    <a:lnTo>
                      <a:pt x="55" y="0"/>
                    </a:lnTo>
                    <a:lnTo>
                      <a:pt x="61" y="0"/>
                    </a:lnTo>
                    <a:lnTo>
                      <a:pt x="61" y="0"/>
                    </a:lnTo>
                    <a:lnTo>
                      <a:pt x="68" y="0"/>
                    </a:lnTo>
                    <a:lnTo>
                      <a:pt x="73" y="1"/>
                    </a:lnTo>
                    <a:lnTo>
                      <a:pt x="86" y="5"/>
                    </a:lnTo>
                    <a:lnTo>
                      <a:pt x="96" y="10"/>
                    </a:lnTo>
                    <a:lnTo>
                      <a:pt x="105" y="17"/>
                    </a:lnTo>
                    <a:lnTo>
                      <a:pt x="112" y="27"/>
                    </a:lnTo>
                    <a:lnTo>
                      <a:pt x="117" y="37"/>
                    </a:lnTo>
                    <a:lnTo>
                      <a:pt x="122" y="49"/>
                    </a:lnTo>
                    <a:lnTo>
                      <a:pt x="123" y="55"/>
                    </a:lnTo>
                    <a:lnTo>
                      <a:pt x="123" y="62"/>
                    </a:lnTo>
                    <a:lnTo>
                      <a:pt x="123" y="62"/>
                    </a:lnTo>
                    <a:lnTo>
                      <a:pt x="123" y="68"/>
                    </a:lnTo>
                    <a:lnTo>
                      <a:pt x="122" y="74"/>
                    </a:lnTo>
                    <a:lnTo>
                      <a:pt x="117" y="85"/>
                    </a:lnTo>
                    <a:lnTo>
                      <a:pt x="112" y="95"/>
                    </a:lnTo>
                    <a:lnTo>
                      <a:pt x="105" y="105"/>
                    </a:lnTo>
                    <a:lnTo>
                      <a:pt x="96" y="112"/>
                    </a:lnTo>
                    <a:lnTo>
                      <a:pt x="86" y="117"/>
                    </a:lnTo>
                    <a:lnTo>
                      <a:pt x="73" y="121"/>
                    </a:lnTo>
                    <a:lnTo>
                      <a:pt x="68" y="122"/>
                    </a:lnTo>
                    <a:lnTo>
                      <a:pt x="61" y="122"/>
                    </a:lnTo>
                    <a:lnTo>
                      <a:pt x="61" y="122"/>
                    </a:lnTo>
                    <a:lnTo>
                      <a:pt x="55" y="122"/>
                    </a:lnTo>
                    <a:lnTo>
                      <a:pt x="48" y="121"/>
                    </a:lnTo>
                    <a:lnTo>
                      <a:pt x="37" y="117"/>
                    </a:lnTo>
                    <a:lnTo>
                      <a:pt x="27" y="112"/>
                    </a:lnTo>
                    <a:lnTo>
                      <a:pt x="18" y="105"/>
                    </a:lnTo>
                    <a:lnTo>
                      <a:pt x="10" y="95"/>
                    </a:lnTo>
                    <a:lnTo>
                      <a:pt x="5" y="85"/>
                    </a:lnTo>
                    <a:lnTo>
                      <a:pt x="1" y="74"/>
                    </a:lnTo>
                    <a:lnTo>
                      <a:pt x="0" y="68"/>
                    </a:lnTo>
                    <a:lnTo>
                      <a:pt x="0" y="62"/>
                    </a:lnTo>
                    <a:lnTo>
                      <a:pt x="0" y="6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7" name="Freeform 53"/>
              <p:cNvSpPr>
                <a:spLocks/>
              </p:cNvSpPr>
              <p:nvPr/>
            </p:nvSpPr>
            <p:spPr bwMode="auto">
              <a:xfrm>
                <a:off x="1110" y="1564"/>
                <a:ext cx="61" cy="104"/>
              </a:xfrm>
              <a:custGeom>
                <a:avLst/>
                <a:gdLst>
                  <a:gd name="T0" fmla="*/ 56 w 61"/>
                  <a:gd name="T1" fmla="*/ 62 h 104"/>
                  <a:gd name="T2" fmla="*/ 56 w 61"/>
                  <a:gd name="T3" fmla="*/ 62 h 104"/>
                  <a:gd name="T4" fmla="*/ 53 w 61"/>
                  <a:gd name="T5" fmla="*/ 70 h 104"/>
                  <a:gd name="T6" fmla="*/ 49 w 61"/>
                  <a:gd name="T7" fmla="*/ 78 h 104"/>
                  <a:gd name="T8" fmla="*/ 44 w 61"/>
                  <a:gd name="T9" fmla="*/ 84 h 104"/>
                  <a:gd name="T10" fmla="*/ 39 w 61"/>
                  <a:gd name="T11" fmla="*/ 90 h 104"/>
                  <a:gd name="T12" fmla="*/ 35 w 61"/>
                  <a:gd name="T13" fmla="*/ 95 h 104"/>
                  <a:gd name="T14" fmla="*/ 29 w 61"/>
                  <a:gd name="T15" fmla="*/ 99 h 104"/>
                  <a:gd name="T16" fmla="*/ 24 w 61"/>
                  <a:gd name="T17" fmla="*/ 102 h 104"/>
                  <a:gd name="T18" fmla="*/ 19 w 61"/>
                  <a:gd name="T19" fmla="*/ 104 h 104"/>
                  <a:gd name="T20" fmla="*/ 19 w 61"/>
                  <a:gd name="T21" fmla="*/ 104 h 104"/>
                  <a:gd name="T22" fmla="*/ 12 w 61"/>
                  <a:gd name="T23" fmla="*/ 103 h 104"/>
                  <a:gd name="T24" fmla="*/ 7 w 61"/>
                  <a:gd name="T25" fmla="*/ 102 h 104"/>
                  <a:gd name="T26" fmla="*/ 3 w 61"/>
                  <a:gd name="T27" fmla="*/ 99 h 104"/>
                  <a:gd name="T28" fmla="*/ 0 w 61"/>
                  <a:gd name="T29" fmla="*/ 91 h 104"/>
                  <a:gd name="T30" fmla="*/ 0 w 61"/>
                  <a:gd name="T31" fmla="*/ 91 h 104"/>
                  <a:gd name="T32" fmla="*/ 0 w 61"/>
                  <a:gd name="T33" fmla="*/ 89 h 104"/>
                  <a:gd name="T34" fmla="*/ 0 w 61"/>
                  <a:gd name="T35" fmla="*/ 89 h 104"/>
                  <a:gd name="T36" fmla="*/ 15 w 61"/>
                  <a:gd name="T37" fmla="*/ 76 h 104"/>
                  <a:gd name="T38" fmla="*/ 15 w 61"/>
                  <a:gd name="T39" fmla="*/ 76 h 104"/>
                  <a:gd name="T40" fmla="*/ 17 w 61"/>
                  <a:gd name="T41" fmla="*/ 74 h 104"/>
                  <a:gd name="T42" fmla="*/ 18 w 61"/>
                  <a:gd name="T43" fmla="*/ 75 h 104"/>
                  <a:gd name="T44" fmla="*/ 18 w 61"/>
                  <a:gd name="T45" fmla="*/ 75 h 104"/>
                  <a:gd name="T46" fmla="*/ 28 w 61"/>
                  <a:gd name="T47" fmla="*/ 78 h 104"/>
                  <a:gd name="T48" fmla="*/ 28 w 61"/>
                  <a:gd name="T49" fmla="*/ 78 h 104"/>
                  <a:gd name="T50" fmla="*/ 29 w 61"/>
                  <a:gd name="T51" fmla="*/ 78 h 104"/>
                  <a:gd name="T52" fmla="*/ 30 w 61"/>
                  <a:gd name="T53" fmla="*/ 78 h 104"/>
                  <a:gd name="T54" fmla="*/ 30 w 61"/>
                  <a:gd name="T55" fmla="*/ 78 h 104"/>
                  <a:gd name="T56" fmla="*/ 36 w 61"/>
                  <a:gd name="T57" fmla="*/ 68 h 104"/>
                  <a:gd name="T58" fmla="*/ 39 w 61"/>
                  <a:gd name="T59" fmla="*/ 63 h 104"/>
                  <a:gd name="T60" fmla="*/ 41 w 61"/>
                  <a:gd name="T61" fmla="*/ 57 h 104"/>
                  <a:gd name="T62" fmla="*/ 41 w 61"/>
                  <a:gd name="T63" fmla="*/ 57 h 104"/>
                  <a:gd name="T64" fmla="*/ 43 w 61"/>
                  <a:gd name="T65" fmla="*/ 51 h 104"/>
                  <a:gd name="T66" fmla="*/ 44 w 61"/>
                  <a:gd name="T67" fmla="*/ 46 h 104"/>
                  <a:gd name="T68" fmla="*/ 46 w 61"/>
                  <a:gd name="T69" fmla="*/ 34 h 104"/>
                  <a:gd name="T70" fmla="*/ 46 w 61"/>
                  <a:gd name="T71" fmla="*/ 34 h 104"/>
                  <a:gd name="T72" fmla="*/ 46 w 61"/>
                  <a:gd name="T73" fmla="*/ 33 h 104"/>
                  <a:gd name="T74" fmla="*/ 44 w 61"/>
                  <a:gd name="T75" fmla="*/ 32 h 104"/>
                  <a:gd name="T76" fmla="*/ 44 w 61"/>
                  <a:gd name="T77" fmla="*/ 32 h 104"/>
                  <a:gd name="T78" fmla="*/ 34 w 61"/>
                  <a:gd name="T79" fmla="*/ 29 h 104"/>
                  <a:gd name="T80" fmla="*/ 34 w 61"/>
                  <a:gd name="T81" fmla="*/ 29 h 104"/>
                  <a:gd name="T82" fmla="*/ 33 w 61"/>
                  <a:gd name="T83" fmla="*/ 28 h 104"/>
                  <a:gd name="T84" fmla="*/ 32 w 61"/>
                  <a:gd name="T85" fmla="*/ 26 h 104"/>
                  <a:gd name="T86" fmla="*/ 32 w 61"/>
                  <a:gd name="T87" fmla="*/ 26 h 104"/>
                  <a:gd name="T88" fmla="*/ 30 w 61"/>
                  <a:gd name="T89" fmla="*/ 6 h 104"/>
                  <a:gd name="T90" fmla="*/ 30 w 61"/>
                  <a:gd name="T91" fmla="*/ 6 h 104"/>
                  <a:gd name="T92" fmla="*/ 31 w 61"/>
                  <a:gd name="T93" fmla="*/ 5 h 104"/>
                  <a:gd name="T94" fmla="*/ 39 w 61"/>
                  <a:gd name="T95" fmla="*/ 0 h 104"/>
                  <a:gd name="T96" fmla="*/ 39 w 61"/>
                  <a:gd name="T97" fmla="*/ 0 h 104"/>
                  <a:gd name="T98" fmla="*/ 43 w 61"/>
                  <a:gd name="T99" fmla="*/ 1 h 104"/>
                  <a:gd name="T100" fmla="*/ 48 w 61"/>
                  <a:gd name="T101" fmla="*/ 3 h 104"/>
                  <a:gd name="T102" fmla="*/ 55 w 61"/>
                  <a:gd name="T103" fmla="*/ 7 h 104"/>
                  <a:gd name="T104" fmla="*/ 55 w 61"/>
                  <a:gd name="T105" fmla="*/ 7 h 104"/>
                  <a:gd name="T106" fmla="*/ 57 w 61"/>
                  <a:gd name="T107" fmla="*/ 12 h 104"/>
                  <a:gd name="T108" fmla="*/ 59 w 61"/>
                  <a:gd name="T109" fmla="*/ 17 h 104"/>
                  <a:gd name="T110" fmla="*/ 61 w 61"/>
                  <a:gd name="T111" fmla="*/ 24 h 104"/>
                  <a:gd name="T112" fmla="*/ 61 w 61"/>
                  <a:gd name="T113" fmla="*/ 30 h 104"/>
                  <a:gd name="T114" fmla="*/ 61 w 61"/>
                  <a:gd name="T115" fmla="*/ 39 h 104"/>
                  <a:gd name="T116" fmla="*/ 60 w 61"/>
                  <a:gd name="T117" fmla="*/ 46 h 104"/>
                  <a:gd name="T118" fmla="*/ 59 w 61"/>
                  <a:gd name="T119" fmla="*/ 54 h 104"/>
                  <a:gd name="T120" fmla="*/ 56 w 61"/>
                  <a:gd name="T121" fmla="*/ 62 h 104"/>
                  <a:gd name="T122" fmla="*/ 56 w 61"/>
                  <a:gd name="T123"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04">
                    <a:moveTo>
                      <a:pt x="56" y="62"/>
                    </a:moveTo>
                    <a:lnTo>
                      <a:pt x="56" y="62"/>
                    </a:lnTo>
                    <a:lnTo>
                      <a:pt x="53" y="70"/>
                    </a:lnTo>
                    <a:lnTo>
                      <a:pt x="49" y="78"/>
                    </a:lnTo>
                    <a:lnTo>
                      <a:pt x="44" y="84"/>
                    </a:lnTo>
                    <a:lnTo>
                      <a:pt x="39" y="90"/>
                    </a:lnTo>
                    <a:lnTo>
                      <a:pt x="35" y="95"/>
                    </a:lnTo>
                    <a:lnTo>
                      <a:pt x="29" y="99"/>
                    </a:lnTo>
                    <a:lnTo>
                      <a:pt x="24" y="102"/>
                    </a:lnTo>
                    <a:lnTo>
                      <a:pt x="19" y="104"/>
                    </a:lnTo>
                    <a:lnTo>
                      <a:pt x="19" y="104"/>
                    </a:lnTo>
                    <a:lnTo>
                      <a:pt x="12" y="103"/>
                    </a:lnTo>
                    <a:lnTo>
                      <a:pt x="7" y="102"/>
                    </a:lnTo>
                    <a:lnTo>
                      <a:pt x="3" y="99"/>
                    </a:lnTo>
                    <a:lnTo>
                      <a:pt x="0" y="91"/>
                    </a:lnTo>
                    <a:lnTo>
                      <a:pt x="0" y="91"/>
                    </a:lnTo>
                    <a:lnTo>
                      <a:pt x="0" y="89"/>
                    </a:lnTo>
                    <a:lnTo>
                      <a:pt x="0" y="89"/>
                    </a:lnTo>
                    <a:lnTo>
                      <a:pt x="15" y="76"/>
                    </a:lnTo>
                    <a:lnTo>
                      <a:pt x="15" y="76"/>
                    </a:lnTo>
                    <a:lnTo>
                      <a:pt x="17" y="74"/>
                    </a:lnTo>
                    <a:lnTo>
                      <a:pt x="18" y="75"/>
                    </a:lnTo>
                    <a:lnTo>
                      <a:pt x="18" y="75"/>
                    </a:lnTo>
                    <a:lnTo>
                      <a:pt x="28" y="78"/>
                    </a:lnTo>
                    <a:lnTo>
                      <a:pt x="28" y="78"/>
                    </a:lnTo>
                    <a:lnTo>
                      <a:pt x="29" y="78"/>
                    </a:lnTo>
                    <a:lnTo>
                      <a:pt x="30" y="78"/>
                    </a:lnTo>
                    <a:lnTo>
                      <a:pt x="30" y="78"/>
                    </a:lnTo>
                    <a:lnTo>
                      <a:pt x="36" y="68"/>
                    </a:lnTo>
                    <a:lnTo>
                      <a:pt x="39" y="63"/>
                    </a:lnTo>
                    <a:lnTo>
                      <a:pt x="41" y="57"/>
                    </a:lnTo>
                    <a:lnTo>
                      <a:pt x="41" y="57"/>
                    </a:lnTo>
                    <a:lnTo>
                      <a:pt x="43" y="51"/>
                    </a:lnTo>
                    <a:lnTo>
                      <a:pt x="44" y="46"/>
                    </a:lnTo>
                    <a:lnTo>
                      <a:pt x="46" y="34"/>
                    </a:lnTo>
                    <a:lnTo>
                      <a:pt x="46" y="34"/>
                    </a:lnTo>
                    <a:lnTo>
                      <a:pt x="46" y="33"/>
                    </a:lnTo>
                    <a:lnTo>
                      <a:pt x="44" y="32"/>
                    </a:lnTo>
                    <a:lnTo>
                      <a:pt x="44" y="32"/>
                    </a:lnTo>
                    <a:lnTo>
                      <a:pt x="34" y="29"/>
                    </a:lnTo>
                    <a:lnTo>
                      <a:pt x="34" y="29"/>
                    </a:lnTo>
                    <a:lnTo>
                      <a:pt x="33" y="28"/>
                    </a:lnTo>
                    <a:lnTo>
                      <a:pt x="32" y="26"/>
                    </a:lnTo>
                    <a:lnTo>
                      <a:pt x="32" y="26"/>
                    </a:lnTo>
                    <a:lnTo>
                      <a:pt x="30" y="6"/>
                    </a:lnTo>
                    <a:lnTo>
                      <a:pt x="30" y="6"/>
                    </a:lnTo>
                    <a:lnTo>
                      <a:pt x="31" y="5"/>
                    </a:lnTo>
                    <a:lnTo>
                      <a:pt x="39" y="0"/>
                    </a:lnTo>
                    <a:lnTo>
                      <a:pt x="39" y="0"/>
                    </a:lnTo>
                    <a:lnTo>
                      <a:pt x="43" y="1"/>
                    </a:lnTo>
                    <a:lnTo>
                      <a:pt x="48" y="3"/>
                    </a:lnTo>
                    <a:lnTo>
                      <a:pt x="55" y="7"/>
                    </a:lnTo>
                    <a:lnTo>
                      <a:pt x="55" y="7"/>
                    </a:lnTo>
                    <a:lnTo>
                      <a:pt x="57" y="12"/>
                    </a:lnTo>
                    <a:lnTo>
                      <a:pt x="59" y="17"/>
                    </a:lnTo>
                    <a:lnTo>
                      <a:pt x="61" y="24"/>
                    </a:lnTo>
                    <a:lnTo>
                      <a:pt x="61" y="30"/>
                    </a:lnTo>
                    <a:lnTo>
                      <a:pt x="61" y="39"/>
                    </a:lnTo>
                    <a:lnTo>
                      <a:pt x="60" y="46"/>
                    </a:lnTo>
                    <a:lnTo>
                      <a:pt x="59" y="54"/>
                    </a:lnTo>
                    <a:lnTo>
                      <a:pt x="56" y="62"/>
                    </a:lnTo>
                    <a:lnTo>
                      <a:pt x="56" y="6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8" name="Freeform 54"/>
              <p:cNvSpPr>
                <a:spLocks/>
              </p:cNvSpPr>
              <p:nvPr/>
            </p:nvSpPr>
            <p:spPr bwMode="auto">
              <a:xfrm>
                <a:off x="988" y="1653"/>
                <a:ext cx="243" cy="147"/>
              </a:xfrm>
              <a:custGeom>
                <a:avLst/>
                <a:gdLst>
                  <a:gd name="T0" fmla="*/ 3 w 243"/>
                  <a:gd name="T1" fmla="*/ 146 h 147"/>
                  <a:gd name="T2" fmla="*/ 3 w 243"/>
                  <a:gd name="T3" fmla="*/ 146 h 147"/>
                  <a:gd name="T4" fmla="*/ 1 w 243"/>
                  <a:gd name="T5" fmla="*/ 109 h 147"/>
                  <a:gd name="T6" fmla="*/ 0 w 243"/>
                  <a:gd name="T7" fmla="*/ 79 h 147"/>
                  <a:gd name="T8" fmla="*/ 1 w 243"/>
                  <a:gd name="T9" fmla="*/ 61 h 147"/>
                  <a:gd name="T10" fmla="*/ 1 w 243"/>
                  <a:gd name="T11" fmla="*/ 53 h 147"/>
                  <a:gd name="T12" fmla="*/ 1 w 243"/>
                  <a:gd name="T13" fmla="*/ 53 h 147"/>
                  <a:gd name="T14" fmla="*/ 1 w 243"/>
                  <a:gd name="T15" fmla="*/ 50 h 147"/>
                  <a:gd name="T16" fmla="*/ 2 w 243"/>
                  <a:gd name="T17" fmla="*/ 47 h 147"/>
                  <a:gd name="T18" fmla="*/ 7 w 243"/>
                  <a:gd name="T19" fmla="*/ 42 h 147"/>
                  <a:gd name="T20" fmla="*/ 13 w 243"/>
                  <a:gd name="T21" fmla="*/ 37 h 147"/>
                  <a:gd name="T22" fmla="*/ 22 w 243"/>
                  <a:gd name="T23" fmla="*/ 33 h 147"/>
                  <a:gd name="T24" fmla="*/ 33 w 243"/>
                  <a:gd name="T25" fmla="*/ 30 h 147"/>
                  <a:gd name="T26" fmla="*/ 45 w 243"/>
                  <a:gd name="T27" fmla="*/ 27 h 147"/>
                  <a:gd name="T28" fmla="*/ 58 w 243"/>
                  <a:gd name="T29" fmla="*/ 26 h 147"/>
                  <a:gd name="T30" fmla="*/ 71 w 243"/>
                  <a:gd name="T31" fmla="*/ 25 h 147"/>
                  <a:gd name="T32" fmla="*/ 71 w 243"/>
                  <a:gd name="T33" fmla="*/ 25 h 147"/>
                  <a:gd name="T34" fmla="*/ 84 w 243"/>
                  <a:gd name="T35" fmla="*/ 25 h 147"/>
                  <a:gd name="T36" fmla="*/ 94 w 243"/>
                  <a:gd name="T37" fmla="*/ 27 h 147"/>
                  <a:gd name="T38" fmla="*/ 105 w 243"/>
                  <a:gd name="T39" fmla="*/ 28 h 147"/>
                  <a:gd name="T40" fmla="*/ 113 w 243"/>
                  <a:gd name="T41" fmla="*/ 30 h 147"/>
                  <a:gd name="T42" fmla="*/ 125 w 243"/>
                  <a:gd name="T43" fmla="*/ 35 h 147"/>
                  <a:gd name="T44" fmla="*/ 135 w 243"/>
                  <a:gd name="T45" fmla="*/ 39 h 147"/>
                  <a:gd name="T46" fmla="*/ 178 w 243"/>
                  <a:gd name="T47" fmla="*/ 63 h 147"/>
                  <a:gd name="T48" fmla="*/ 161 w 243"/>
                  <a:gd name="T49" fmla="*/ 30 h 147"/>
                  <a:gd name="T50" fmla="*/ 161 w 243"/>
                  <a:gd name="T51" fmla="*/ 30 h 147"/>
                  <a:gd name="T52" fmla="*/ 160 w 243"/>
                  <a:gd name="T53" fmla="*/ 26 h 147"/>
                  <a:gd name="T54" fmla="*/ 159 w 243"/>
                  <a:gd name="T55" fmla="*/ 22 h 147"/>
                  <a:gd name="T56" fmla="*/ 159 w 243"/>
                  <a:gd name="T57" fmla="*/ 17 h 147"/>
                  <a:gd name="T58" fmla="*/ 160 w 243"/>
                  <a:gd name="T59" fmla="*/ 13 h 147"/>
                  <a:gd name="T60" fmla="*/ 162 w 243"/>
                  <a:gd name="T61" fmla="*/ 10 h 147"/>
                  <a:gd name="T62" fmla="*/ 164 w 243"/>
                  <a:gd name="T63" fmla="*/ 7 h 147"/>
                  <a:gd name="T64" fmla="*/ 168 w 243"/>
                  <a:gd name="T65" fmla="*/ 4 h 147"/>
                  <a:gd name="T66" fmla="*/ 171 w 243"/>
                  <a:gd name="T67" fmla="*/ 2 h 147"/>
                  <a:gd name="T68" fmla="*/ 171 w 243"/>
                  <a:gd name="T69" fmla="*/ 2 h 147"/>
                  <a:gd name="T70" fmla="*/ 175 w 243"/>
                  <a:gd name="T71" fmla="*/ 0 h 147"/>
                  <a:gd name="T72" fmla="*/ 179 w 243"/>
                  <a:gd name="T73" fmla="*/ 0 h 147"/>
                  <a:gd name="T74" fmla="*/ 183 w 243"/>
                  <a:gd name="T75" fmla="*/ 0 h 147"/>
                  <a:gd name="T76" fmla="*/ 187 w 243"/>
                  <a:gd name="T77" fmla="*/ 0 h 147"/>
                  <a:gd name="T78" fmla="*/ 190 w 243"/>
                  <a:gd name="T79" fmla="*/ 2 h 147"/>
                  <a:gd name="T80" fmla="*/ 194 w 243"/>
                  <a:gd name="T81" fmla="*/ 4 h 147"/>
                  <a:gd name="T82" fmla="*/ 196 w 243"/>
                  <a:gd name="T83" fmla="*/ 7 h 147"/>
                  <a:gd name="T84" fmla="*/ 199 w 243"/>
                  <a:gd name="T85" fmla="*/ 11 h 147"/>
                  <a:gd name="T86" fmla="*/ 243 w 243"/>
                  <a:gd name="T87" fmla="*/ 98 h 147"/>
                  <a:gd name="T88" fmla="*/ 204 w 243"/>
                  <a:gd name="T89" fmla="*/ 124 h 147"/>
                  <a:gd name="T90" fmla="*/ 143 w 243"/>
                  <a:gd name="T91" fmla="*/ 92 h 147"/>
                  <a:gd name="T92" fmla="*/ 143 w 243"/>
                  <a:gd name="T93" fmla="*/ 92 h 147"/>
                  <a:gd name="T94" fmla="*/ 142 w 243"/>
                  <a:gd name="T95" fmla="*/ 116 h 147"/>
                  <a:gd name="T96" fmla="*/ 140 w 243"/>
                  <a:gd name="T97" fmla="*/ 147 h 147"/>
                  <a:gd name="T98" fmla="*/ 139 w 243"/>
                  <a:gd name="T9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147">
                    <a:moveTo>
                      <a:pt x="3" y="146"/>
                    </a:moveTo>
                    <a:lnTo>
                      <a:pt x="3" y="146"/>
                    </a:lnTo>
                    <a:lnTo>
                      <a:pt x="1" y="109"/>
                    </a:lnTo>
                    <a:lnTo>
                      <a:pt x="0" y="79"/>
                    </a:lnTo>
                    <a:lnTo>
                      <a:pt x="1" y="61"/>
                    </a:lnTo>
                    <a:lnTo>
                      <a:pt x="1" y="53"/>
                    </a:lnTo>
                    <a:lnTo>
                      <a:pt x="1" y="53"/>
                    </a:lnTo>
                    <a:lnTo>
                      <a:pt x="1" y="50"/>
                    </a:lnTo>
                    <a:lnTo>
                      <a:pt x="2" y="47"/>
                    </a:lnTo>
                    <a:lnTo>
                      <a:pt x="7" y="42"/>
                    </a:lnTo>
                    <a:lnTo>
                      <a:pt x="13" y="37"/>
                    </a:lnTo>
                    <a:lnTo>
                      <a:pt x="22" y="33"/>
                    </a:lnTo>
                    <a:lnTo>
                      <a:pt x="33" y="30"/>
                    </a:lnTo>
                    <a:lnTo>
                      <a:pt x="45" y="27"/>
                    </a:lnTo>
                    <a:lnTo>
                      <a:pt x="58" y="26"/>
                    </a:lnTo>
                    <a:lnTo>
                      <a:pt x="71" y="25"/>
                    </a:lnTo>
                    <a:lnTo>
                      <a:pt x="71" y="25"/>
                    </a:lnTo>
                    <a:lnTo>
                      <a:pt x="84" y="25"/>
                    </a:lnTo>
                    <a:lnTo>
                      <a:pt x="94" y="27"/>
                    </a:lnTo>
                    <a:lnTo>
                      <a:pt x="105" y="28"/>
                    </a:lnTo>
                    <a:lnTo>
                      <a:pt x="113" y="30"/>
                    </a:lnTo>
                    <a:lnTo>
                      <a:pt x="125" y="35"/>
                    </a:lnTo>
                    <a:lnTo>
                      <a:pt x="135" y="39"/>
                    </a:lnTo>
                    <a:lnTo>
                      <a:pt x="178" y="63"/>
                    </a:lnTo>
                    <a:lnTo>
                      <a:pt x="161" y="30"/>
                    </a:lnTo>
                    <a:lnTo>
                      <a:pt x="161" y="30"/>
                    </a:lnTo>
                    <a:lnTo>
                      <a:pt x="160" y="26"/>
                    </a:lnTo>
                    <a:lnTo>
                      <a:pt x="159" y="22"/>
                    </a:lnTo>
                    <a:lnTo>
                      <a:pt x="159" y="17"/>
                    </a:lnTo>
                    <a:lnTo>
                      <a:pt x="160" y="13"/>
                    </a:lnTo>
                    <a:lnTo>
                      <a:pt x="162" y="10"/>
                    </a:lnTo>
                    <a:lnTo>
                      <a:pt x="164" y="7"/>
                    </a:lnTo>
                    <a:lnTo>
                      <a:pt x="168" y="4"/>
                    </a:lnTo>
                    <a:lnTo>
                      <a:pt x="171" y="2"/>
                    </a:lnTo>
                    <a:lnTo>
                      <a:pt x="171" y="2"/>
                    </a:lnTo>
                    <a:lnTo>
                      <a:pt x="175" y="0"/>
                    </a:lnTo>
                    <a:lnTo>
                      <a:pt x="179" y="0"/>
                    </a:lnTo>
                    <a:lnTo>
                      <a:pt x="183" y="0"/>
                    </a:lnTo>
                    <a:lnTo>
                      <a:pt x="187" y="0"/>
                    </a:lnTo>
                    <a:lnTo>
                      <a:pt x="190" y="2"/>
                    </a:lnTo>
                    <a:lnTo>
                      <a:pt x="194" y="4"/>
                    </a:lnTo>
                    <a:lnTo>
                      <a:pt x="196" y="7"/>
                    </a:lnTo>
                    <a:lnTo>
                      <a:pt x="199" y="11"/>
                    </a:lnTo>
                    <a:lnTo>
                      <a:pt x="243" y="98"/>
                    </a:lnTo>
                    <a:lnTo>
                      <a:pt x="204" y="124"/>
                    </a:lnTo>
                    <a:lnTo>
                      <a:pt x="143" y="92"/>
                    </a:lnTo>
                    <a:lnTo>
                      <a:pt x="143" y="92"/>
                    </a:lnTo>
                    <a:lnTo>
                      <a:pt x="142" y="116"/>
                    </a:lnTo>
                    <a:lnTo>
                      <a:pt x="140" y="147"/>
                    </a:lnTo>
                    <a:lnTo>
                      <a:pt x="139" y="1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79" name="Freeform 55"/>
              <p:cNvSpPr>
                <a:spLocks/>
              </p:cNvSpPr>
              <p:nvPr/>
            </p:nvSpPr>
            <p:spPr bwMode="auto">
              <a:xfrm>
                <a:off x="1560" y="941"/>
                <a:ext cx="77" cy="131"/>
              </a:xfrm>
              <a:custGeom>
                <a:avLst/>
                <a:gdLst>
                  <a:gd name="T0" fmla="*/ 7 w 77"/>
                  <a:gd name="T1" fmla="*/ 78 h 131"/>
                  <a:gd name="T2" fmla="*/ 15 w 77"/>
                  <a:gd name="T3" fmla="*/ 98 h 131"/>
                  <a:gd name="T4" fmla="*/ 26 w 77"/>
                  <a:gd name="T5" fmla="*/ 113 h 131"/>
                  <a:gd name="T6" fmla="*/ 40 w 77"/>
                  <a:gd name="T7" fmla="*/ 125 h 131"/>
                  <a:gd name="T8" fmla="*/ 53 w 77"/>
                  <a:gd name="T9" fmla="*/ 131 h 131"/>
                  <a:gd name="T10" fmla="*/ 62 w 77"/>
                  <a:gd name="T11" fmla="*/ 129 h 131"/>
                  <a:gd name="T12" fmla="*/ 73 w 77"/>
                  <a:gd name="T13" fmla="*/ 125 h 131"/>
                  <a:gd name="T14" fmla="*/ 76 w 77"/>
                  <a:gd name="T15" fmla="*/ 113 h 131"/>
                  <a:gd name="T16" fmla="*/ 76 w 77"/>
                  <a:gd name="T17" fmla="*/ 111 h 131"/>
                  <a:gd name="T18" fmla="*/ 58 w 77"/>
                  <a:gd name="T19" fmla="*/ 94 h 131"/>
                  <a:gd name="T20" fmla="*/ 56 w 77"/>
                  <a:gd name="T21" fmla="*/ 93 h 131"/>
                  <a:gd name="T22" fmla="*/ 53 w 77"/>
                  <a:gd name="T23" fmla="*/ 93 h 131"/>
                  <a:gd name="T24" fmla="*/ 42 w 77"/>
                  <a:gd name="T25" fmla="*/ 97 h 131"/>
                  <a:gd name="T26" fmla="*/ 39 w 77"/>
                  <a:gd name="T27" fmla="*/ 97 h 131"/>
                  <a:gd name="T28" fmla="*/ 35 w 77"/>
                  <a:gd name="T29" fmla="*/ 92 h 131"/>
                  <a:gd name="T30" fmla="*/ 27 w 77"/>
                  <a:gd name="T31" fmla="*/ 79 h 131"/>
                  <a:gd name="T32" fmla="*/ 24 w 77"/>
                  <a:gd name="T33" fmla="*/ 72 h 131"/>
                  <a:gd name="T34" fmla="*/ 20 w 77"/>
                  <a:gd name="T35" fmla="*/ 57 h 131"/>
                  <a:gd name="T36" fmla="*/ 19 w 77"/>
                  <a:gd name="T37" fmla="*/ 43 h 131"/>
                  <a:gd name="T38" fmla="*/ 20 w 77"/>
                  <a:gd name="T39" fmla="*/ 42 h 131"/>
                  <a:gd name="T40" fmla="*/ 21 w 77"/>
                  <a:gd name="T41" fmla="*/ 41 h 131"/>
                  <a:gd name="T42" fmla="*/ 34 w 77"/>
                  <a:gd name="T43" fmla="*/ 37 h 131"/>
                  <a:gd name="T44" fmla="*/ 36 w 77"/>
                  <a:gd name="T45" fmla="*/ 33 h 131"/>
                  <a:gd name="T46" fmla="*/ 38 w 77"/>
                  <a:gd name="T47" fmla="*/ 9 h 131"/>
                  <a:gd name="T48" fmla="*/ 38 w 77"/>
                  <a:gd name="T49" fmla="*/ 7 h 131"/>
                  <a:gd name="T50" fmla="*/ 27 w 77"/>
                  <a:gd name="T51" fmla="*/ 0 h 131"/>
                  <a:gd name="T52" fmla="*/ 21 w 77"/>
                  <a:gd name="T53" fmla="*/ 2 h 131"/>
                  <a:gd name="T54" fmla="*/ 9 w 77"/>
                  <a:gd name="T55" fmla="*/ 9 h 131"/>
                  <a:gd name="T56" fmla="*/ 5 w 77"/>
                  <a:gd name="T57" fmla="*/ 15 h 131"/>
                  <a:gd name="T58" fmla="*/ 1 w 77"/>
                  <a:gd name="T59" fmla="*/ 30 h 131"/>
                  <a:gd name="T60" fmla="*/ 0 w 77"/>
                  <a:gd name="T61" fmla="*/ 49 h 131"/>
                  <a:gd name="T62" fmla="*/ 3 w 77"/>
                  <a:gd name="T63" fmla="*/ 68 h 131"/>
                  <a:gd name="T64" fmla="*/ 7 w 77"/>
                  <a:gd name="T65"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31">
                    <a:moveTo>
                      <a:pt x="7" y="78"/>
                    </a:moveTo>
                    <a:lnTo>
                      <a:pt x="7" y="78"/>
                    </a:lnTo>
                    <a:lnTo>
                      <a:pt x="11" y="89"/>
                    </a:lnTo>
                    <a:lnTo>
                      <a:pt x="15" y="98"/>
                    </a:lnTo>
                    <a:lnTo>
                      <a:pt x="20" y="106"/>
                    </a:lnTo>
                    <a:lnTo>
                      <a:pt x="26" y="113"/>
                    </a:lnTo>
                    <a:lnTo>
                      <a:pt x="33" y="120"/>
                    </a:lnTo>
                    <a:lnTo>
                      <a:pt x="40" y="125"/>
                    </a:lnTo>
                    <a:lnTo>
                      <a:pt x="46" y="128"/>
                    </a:lnTo>
                    <a:lnTo>
                      <a:pt x="53" y="131"/>
                    </a:lnTo>
                    <a:lnTo>
                      <a:pt x="53" y="131"/>
                    </a:lnTo>
                    <a:lnTo>
                      <a:pt x="62" y="129"/>
                    </a:lnTo>
                    <a:lnTo>
                      <a:pt x="68" y="128"/>
                    </a:lnTo>
                    <a:lnTo>
                      <a:pt x="73" y="125"/>
                    </a:lnTo>
                    <a:lnTo>
                      <a:pt x="76" y="113"/>
                    </a:lnTo>
                    <a:lnTo>
                      <a:pt x="76" y="113"/>
                    </a:lnTo>
                    <a:lnTo>
                      <a:pt x="77" y="112"/>
                    </a:lnTo>
                    <a:lnTo>
                      <a:pt x="76" y="111"/>
                    </a:lnTo>
                    <a:lnTo>
                      <a:pt x="76" y="111"/>
                    </a:lnTo>
                    <a:lnTo>
                      <a:pt x="58" y="94"/>
                    </a:lnTo>
                    <a:lnTo>
                      <a:pt x="58" y="94"/>
                    </a:lnTo>
                    <a:lnTo>
                      <a:pt x="56" y="93"/>
                    </a:lnTo>
                    <a:lnTo>
                      <a:pt x="53" y="93"/>
                    </a:lnTo>
                    <a:lnTo>
                      <a:pt x="53" y="93"/>
                    </a:lnTo>
                    <a:lnTo>
                      <a:pt x="42" y="97"/>
                    </a:lnTo>
                    <a:lnTo>
                      <a:pt x="42" y="97"/>
                    </a:lnTo>
                    <a:lnTo>
                      <a:pt x="40" y="98"/>
                    </a:lnTo>
                    <a:lnTo>
                      <a:pt x="39" y="97"/>
                    </a:lnTo>
                    <a:lnTo>
                      <a:pt x="39" y="97"/>
                    </a:lnTo>
                    <a:lnTo>
                      <a:pt x="35" y="92"/>
                    </a:lnTo>
                    <a:lnTo>
                      <a:pt x="31" y="86"/>
                    </a:lnTo>
                    <a:lnTo>
                      <a:pt x="27" y="79"/>
                    </a:lnTo>
                    <a:lnTo>
                      <a:pt x="24" y="72"/>
                    </a:lnTo>
                    <a:lnTo>
                      <a:pt x="24" y="72"/>
                    </a:lnTo>
                    <a:lnTo>
                      <a:pt x="22" y="65"/>
                    </a:lnTo>
                    <a:lnTo>
                      <a:pt x="20" y="57"/>
                    </a:lnTo>
                    <a:lnTo>
                      <a:pt x="19" y="51"/>
                    </a:lnTo>
                    <a:lnTo>
                      <a:pt x="19" y="43"/>
                    </a:lnTo>
                    <a:lnTo>
                      <a:pt x="19" y="43"/>
                    </a:lnTo>
                    <a:lnTo>
                      <a:pt x="20" y="42"/>
                    </a:lnTo>
                    <a:lnTo>
                      <a:pt x="21" y="41"/>
                    </a:lnTo>
                    <a:lnTo>
                      <a:pt x="21" y="41"/>
                    </a:lnTo>
                    <a:lnTo>
                      <a:pt x="34" y="37"/>
                    </a:lnTo>
                    <a:lnTo>
                      <a:pt x="34" y="37"/>
                    </a:lnTo>
                    <a:lnTo>
                      <a:pt x="36" y="35"/>
                    </a:lnTo>
                    <a:lnTo>
                      <a:pt x="36" y="33"/>
                    </a:lnTo>
                    <a:lnTo>
                      <a:pt x="36" y="33"/>
                    </a:lnTo>
                    <a:lnTo>
                      <a:pt x="38" y="9"/>
                    </a:lnTo>
                    <a:lnTo>
                      <a:pt x="38" y="9"/>
                    </a:lnTo>
                    <a:lnTo>
                      <a:pt x="38" y="7"/>
                    </a:lnTo>
                    <a:lnTo>
                      <a:pt x="38" y="6"/>
                    </a:lnTo>
                    <a:lnTo>
                      <a:pt x="27" y="0"/>
                    </a:lnTo>
                    <a:lnTo>
                      <a:pt x="27" y="0"/>
                    </a:lnTo>
                    <a:lnTo>
                      <a:pt x="21" y="2"/>
                    </a:lnTo>
                    <a:lnTo>
                      <a:pt x="17" y="3"/>
                    </a:lnTo>
                    <a:lnTo>
                      <a:pt x="9" y="9"/>
                    </a:lnTo>
                    <a:lnTo>
                      <a:pt x="9" y="9"/>
                    </a:lnTo>
                    <a:lnTo>
                      <a:pt x="5" y="15"/>
                    </a:lnTo>
                    <a:lnTo>
                      <a:pt x="3" y="22"/>
                    </a:lnTo>
                    <a:lnTo>
                      <a:pt x="1" y="30"/>
                    </a:lnTo>
                    <a:lnTo>
                      <a:pt x="0" y="39"/>
                    </a:lnTo>
                    <a:lnTo>
                      <a:pt x="0" y="49"/>
                    </a:lnTo>
                    <a:lnTo>
                      <a:pt x="1" y="58"/>
                    </a:lnTo>
                    <a:lnTo>
                      <a:pt x="3" y="68"/>
                    </a:lnTo>
                    <a:lnTo>
                      <a:pt x="7" y="78"/>
                    </a:lnTo>
                    <a:lnTo>
                      <a:pt x="7" y="7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0" name="Freeform 56"/>
              <p:cNvSpPr>
                <a:spLocks/>
              </p:cNvSpPr>
              <p:nvPr/>
            </p:nvSpPr>
            <p:spPr bwMode="auto">
              <a:xfrm>
                <a:off x="1248" y="2107"/>
                <a:ext cx="214" cy="173"/>
              </a:xfrm>
              <a:custGeom>
                <a:avLst/>
                <a:gdLst>
                  <a:gd name="T0" fmla="*/ 214 w 214"/>
                  <a:gd name="T1" fmla="*/ 69 h 173"/>
                  <a:gd name="T2" fmla="*/ 214 w 214"/>
                  <a:gd name="T3" fmla="*/ 69 h 173"/>
                  <a:gd name="T4" fmla="*/ 213 w 214"/>
                  <a:gd name="T5" fmla="*/ 62 h 173"/>
                  <a:gd name="T6" fmla="*/ 210 w 214"/>
                  <a:gd name="T7" fmla="*/ 55 h 173"/>
                  <a:gd name="T8" fmla="*/ 207 w 214"/>
                  <a:gd name="T9" fmla="*/ 49 h 173"/>
                  <a:gd name="T10" fmla="*/ 203 w 214"/>
                  <a:gd name="T11" fmla="*/ 42 h 173"/>
                  <a:gd name="T12" fmla="*/ 199 w 214"/>
                  <a:gd name="T13" fmla="*/ 36 h 173"/>
                  <a:gd name="T14" fmla="*/ 192 w 214"/>
                  <a:gd name="T15" fmla="*/ 30 h 173"/>
                  <a:gd name="T16" fmla="*/ 186 w 214"/>
                  <a:gd name="T17" fmla="*/ 25 h 173"/>
                  <a:gd name="T18" fmla="*/ 180 w 214"/>
                  <a:gd name="T19" fmla="*/ 20 h 173"/>
                  <a:gd name="T20" fmla="*/ 172 w 214"/>
                  <a:gd name="T21" fmla="*/ 15 h 173"/>
                  <a:gd name="T22" fmla="*/ 165 w 214"/>
                  <a:gd name="T23" fmla="*/ 12 h 173"/>
                  <a:gd name="T24" fmla="*/ 155 w 214"/>
                  <a:gd name="T25" fmla="*/ 8 h 173"/>
                  <a:gd name="T26" fmla="*/ 147 w 214"/>
                  <a:gd name="T27" fmla="*/ 5 h 173"/>
                  <a:gd name="T28" fmla="*/ 138 w 214"/>
                  <a:gd name="T29" fmla="*/ 3 h 173"/>
                  <a:gd name="T30" fmla="*/ 128 w 214"/>
                  <a:gd name="T31" fmla="*/ 2 h 173"/>
                  <a:gd name="T32" fmla="*/ 117 w 214"/>
                  <a:gd name="T33" fmla="*/ 1 h 173"/>
                  <a:gd name="T34" fmla="*/ 107 w 214"/>
                  <a:gd name="T35" fmla="*/ 0 h 173"/>
                  <a:gd name="T36" fmla="*/ 107 w 214"/>
                  <a:gd name="T37" fmla="*/ 0 h 173"/>
                  <a:gd name="T38" fmla="*/ 97 w 214"/>
                  <a:gd name="T39" fmla="*/ 1 h 173"/>
                  <a:gd name="T40" fmla="*/ 85 w 214"/>
                  <a:gd name="T41" fmla="*/ 2 h 173"/>
                  <a:gd name="T42" fmla="*/ 75 w 214"/>
                  <a:gd name="T43" fmla="*/ 4 h 173"/>
                  <a:gd name="T44" fmla="*/ 66 w 214"/>
                  <a:gd name="T45" fmla="*/ 6 h 173"/>
                  <a:gd name="T46" fmla="*/ 57 w 214"/>
                  <a:gd name="T47" fmla="*/ 9 h 173"/>
                  <a:gd name="T48" fmla="*/ 47 w 214"/>
                  <a:gd name="T49" fmla="*/ 13 h 173"/>
                  <a:gd name="T50" fmla="*/ 39 w 214"/>
                  <a:gd name="T51" fmla="*/ 17 h 173"/>
                  <a:gd name="T52" fmla="*/ 32 w 214"/>
                  <a:gd name="T53" fmla="*/ 22 h 173"/>
                  <a:gd name="T54" fmla="*/ 25 w 214"/>
                  <a:gd name="T55" fmla="*/ 27 h 173"/>
                  <a:gd name="T56" fmla="*/ 19 w 214"/>
                  <a:gd name="T57" fmla="*/ 33 h 173"/>
                  <a:gd name="T58" fmla="*/ 13 w 214"/>
                  <a:gd name="T59" fmla="*/ 40 h 173"/>
                  <a:gd name="T60" fmla="*/ 8 w 214"/>
                  <a:gd name="T61" fmla="*/ 47 h 173"/>
                  <a:gd name="T62" fmla="*/ 5 w 214"/>
                  <a:gd name="T63" fmla="*/ 54 h 173"/>
                  <a:gd name="T64" fmla="*/ 2 w 214"/>
                  <a:gd name="T65" fmla="*/ 61 h 173"/>
                  <a:gd name="T66" fmla="*/ 1 w 214"/>
                  <a:gd name="T67" fmla="*/ 69 h 173"/>
                  <a:gd name="T68" fmla="*/ 0 w 214"/>
                  <a:gd name="T69" fmla="*/ 77 h 173"/>
                  <a:gd name="T70" fmla="*/ 0 w 214"/>
                  <a:gd name="T71" fmla="*/ 77 h 173"/>
                  <a:gd name="T72" fmla="*/ 1 w 214"/>
                  <a:gd name="T73" fmla="*/ 85 h 173"/>
                  <a:gd name="T74" fmla="*/ 2 w 214"/>
                  <a:gd name="T75" fmla="*/ 92 h 173"/>
                  <a:gd name="T76" fmla="*/ 5 w 214"/>
                  <a:gd name="T77" fmla="*/ 100 h 173"/>
                  <a:gd name="T78" fmla="*/ 8 w 214"/>
                  <a:gd name="T79" fmla="*/ 108 h 173"/>
                  <a:gd name="T80" fmla="*/ 13 w 214"/>
                  <a:gd name="T81" fmla="*/ 114 h 173"/>
                  <a:gd name="T82" fmla="*/ 19 w 214"/>
                  <a:gd name="T83" fmla="*/ 120 h 173"/>
                  <a:gd name="T84" fmla="*/ 25 w 214"/>
                  <a:gd name="T85" fmla="*/ 126 h 173"/>
                  <a:gd name="T86" fmla="*/ 32 w 214"/>
                  <a:gd name="T87" fmla="*/ 132 h 173"/>
                  <a:gd name="T88" fmla="*/ 13 w 214"/>
                  <a:gd name="T89" fmla="*/ 173 h 173"/>
                  <a:gd name="T90" fmla="*/ 63 w 214"/>
                  <a:gd name="T91" fmla="*/ 148 h 173"/>
                  <a:gd name="T92" fmla="*/ 63 w 214"/>
                  <a:gd name="T93" fmla="*/ 148 h 173"/>
                  <a:gd name="T94" fmla="*/ 81 w 214"/>
                  <a:gd name="T95" fmla="*/ 152 h 173"/>
                  <a:gd name="T96" fmla="*/ 91 w 214"/>
                  <a:gd name="T97" fmla="*/ 153 h 173"/>
                  <a:gd name="T98" fmla="*/ 100 w 214"/>
                  <a:gd name="T99" fmla="*/ 1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3">
                    <a:moveTo>
                      <a:pt x="214" y="69"/>
                    </a:moveTo>
                    <a:lnTo>
                      <a:pt x="214" y="69"/>
                    </a:lnTo>
                    <a:lnTo>
                      <a:pt x="213" y="62"/>
                    </a:lnTo>
                    <a:lnTo>
                      <a:pt x="210" y="55"/>
                    </a:lnTo>
                    <a:lnTo>
                      <a:pt x="207" y="49"/>
                    </a:lnTo>
                    <a:lnTo>
                      <a:pt x="203" y="42"/>
                    </a:lnTo>
                    <a:lnTo>
                      <a:pt x="199" y="36"/>
                    </a:lnTo>
                    <a:lnTo>
                      <a:pt x="192" y="30"/>
                    </a:lnTo>
                    <a:lnTo>
                      <a:pt x="186" y="25"/>
                    </a:lnTo>
                    <a:lnTo>
                      <a:pt x="180" y="20"/>
                    </a:lnTo>
                    <a:lnTo>
                      <a:pt x="172" y="15"/>
                    </a:lnTo>
                    <a:lnTo>
                      <a:pt x="165" y="12"/>
                    </a:lnTo>
                    <a:lnTo>
                      <a:pt x="155" y="8"/>
                    </a:lnTo>
                    <a:lnTo>
                      <a:pt x="147" y="5"/>
                    </a:lnTo>
                    <a:lnTo>
                      <a:pt x="138" y="3"/>
                    </a:lnTo>
                    <a:lnTo>
                      <a:pt x="128" y="2"/>
                    </a:lnTo>
                    <a:lnTo>
                      <a:pt x="117" y="1"/>
                    </a:lnTo>
                    <a:lnTo>
                      <a:pt x="107" y="0"/>
                    </a:lnTo>
                    <a:lnTo>
                      <a:pt x="107" y="0"/>
                    </a:lnTo>
                    <a:lnTo>
                      <a:pt x="97" y="1"/>
                    </a:lnTo>
                    <a:lnTo>
                      <a:pt x="85" y="2"/>
                    </a:lnTo>
                    <a:lnTo>
                      <a:pt x="75" y="4"/>
                    </a:lnTo>
                    <a:lnTo>
                      <a:pt x="66" y="6"/>
                    </a:lnTo>
                    <a:lnTo>
                      <a:pt x="57" y="9"/>
                    </a:lnTo>
                    <a:lnTo>
                      <a:pt x="47" y="13"/>
                    </a:lnTo>
                    <a:lnTo>
                      <a:pt x="39" y="17"/>
                    </a:lnTo>
                    <a:lnTo>
                      <a:pt x="32" y="22"/>
                    </a:lnTo>
                    <a:lnTo>
                      <a:pt x="25" y="27"/>
                    </a:lnTo>
                    <a:lnTo>
                      <a:pt x="19" y="33"/>
                    </a:lnTo>
                    <a:lnTo>
                      <a:pt x="13" y="40"/>
                    </a:lnTo>
                    <a:lnTo>
                      <a:pt x="8" y="47"/>
                    </a:lnTo>
                    <a:lnTo>
                      <a:pt x="5" y="54"/>
                    </a:lnTo>
                    <a:lnTo>
                      <a:pt x="2" y="61"/>
                    </a:lnTo>
                    <a:lnTo>
                      <a:pt x="1" y="69"/>
                    </a:lnTo>
                    <a:lnTo>
                      <a:pt x="0" y="77"/>
                    </a:lnTo>
                    <a:lnTo>
                      <a:pt x="0" y="77"/>
                    </a:lnTo>
                    <a:lnTo>
                      <a:pt x="1" y="85"/>
                    </a:lnTo>
                    <a:lnTo>
                      <a:pt x="2" y="92"/>
                    </a:lnTo>
                    <a:lnTo>
                      <a:pt x="5" y="100"/>
                    </a:lnTo>
                    <a:lnTo>
                      <a:pt x="8" y="108"/>
                    </a:lnTo>
                    <a:lnTo>
                      <a:pt x="13" y="114"/>
                    </a:lnTo>
                    <a:lnTo>
                      <a:pt x="19" y="120"/>
                    </a:lnTo>
                    <a:lnTo>
                      <a:pt x="25" y="126"/>
                    </a:lnTo>
                    <a:lnTo>
                      <a:pt x="32" y="132"/>
                    </a:lnTo>
                    <a:lnTo>
                      <a:pt x="13" y="173"/>
                    </a:lnTo>
                    <a:lnTo>
                      <a:pt x="63" y="148"/>
                    </a:lnTo>
                    <a:lnTo>
                      <a:pt x="63" y="148"/>
                    </a:lnTo>
                    <a:lnTo>
                      <a:pt x="81" y="152"/>
                    </a:lnTo>
                    <a:lnTo>
                      <a:pt x="91" y="153"/>
                    </a:lnTo>
                    <a:lnTo>
                      <a:pt x="100"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1" name="Freeform 57"/>
              <p:cNvSpPr>
                <a:spLocks/>
              </p:cNvSpPr>
              <p:nvPr/>
            </p:nvSpPr>
            <p:spPr bwMode="auto">
              <a:xfrm>
                <a:off x="1353" y="2183"/>
                <a:ext cx="163" cy="132"/>
              </a:xfrm>
              <a:custGeom>
                <a:avLst/>
                <a:gdLst>
                  <a:gd name="T0" fmla="*/ 81 w 163"/>
                  <a:gd name="T1" fmla="*/ 0 h 132"/>
                  <a:gd name="T2" fmla="*/ 81 w 163"/>
                  <a:gd name="T3" fmla="*/ 0 h 132"/>
                  <a:gd name="T4" fmla="*/ 98 w 163"/>
                  <a:gd name="T5" fmla="*/ 1 h 132"/>
                  <a:gd name="T6" fmla="*/ 113 w 163"/>
                  <a:gd name="T7" fmla="*/ 4 h 132"/>
                  <a:gd name="T8" fmla="*/ 127 w 163"/>
                  <a:gd name="T9" fmla="*/ 10 h 132"/>
                  <a:gd name="T10" fmla="*/ 140 w 163"/>
                  <a:gd name="T11" fmla="*/ 17 h 132"/>
                  <a:gd name="T12" fmla="*/ 145 w 163"/>
                  <a:gd name="T13" fmla="*/ 21 h 132"/>
                  <a:gd name="T14" fmla="*/ 149 w 163"/>
                  <a:gd name="T15" fmla="*/ 25 h 132"/>
                  <a:gd name="T16" fmla="*/ 153 w 163"/>
                  <a:gd name="T17" fmla="*/ 30 h 132"/>
                  <a:gd name="T18" fmla="*/ 157 w 163"/>
                  <a:gd name="T19" fmla="*/ 36 h 132"/>
                  <a:gd name="T20" fmla="*/ 159 w 163"/>
                  <a:gd name="T21" fmla="*/ 41 h 132"/>
                  <a:gd name="T22" fmla="*/ 161 w 163"/>
                  <a:gd name="T23" fmla="*/ 46 h 132"/>
                  <a:gd name="T24" fmla="*/ 162 w 163"/>
                  <a:gd name="T25" fmla="*/ 52 h 132"/>
                  <a:gd name="T26" fmla="*/ 163 w 163"/>
                  <a:gd name="T27" fmla="*/ 58 h 132"/>
                  <a:gd name="T28" fmla="*/ 163 w 163"/>
                  <a:gd name="T29" fmla="*/ 58 h 132"/>
                  <a:gd name="T30" fmla="*/ 162 w 163"/>
                  <a:gd name="T31" fmla="*/ 64 h 132"/>
                  <a:gd name="T32" fmla="*/ 161 w 163"/>
                  <a:gd name="T33" fmla="*/ 71 h 132"/>
                  <a:gd name="T34" fmla="*/ 159 w 163"/>
                  <a:gd name="T35" fmla="*/ 76 h 132"/>
                  <a:gd name="T36" fmla="*/ 157 w 163"/>
                  <a:gd name="T37" fmla="*/ 81 h 132"/>
                  <a:gd name="T38" fmla="*/ 153 w 163"/>
                  <a:gd name="T39" fmla="*/ 86 h 132"/>
                  <a:gd name="T40" fmla="*/ 149 w 163"/>
                  <a:gd name="T41" fmla="*/ 91 h 132"/>
                  <a:gd name="T42" fmla="*/ 144 w 163"/>
                  <a:gd name="T43" fmla="*/ 96 h 132"/>
                  <a:gd name="T44" fmla="*/ 139 w 163"/>
                  <a:gd name="T45" fmla="*/ 100 h 132"/>
                  <a:gd name="T46" fmla="*/ 153 w 163"/>
                  <a:gd name="T47" fmla="*/ 132 h 132"/>
                  <a:gd name="T48" fmla="*/ 115 w 163"/>
                  <a:gd name="T49" fmla="*/ 112 h 132"/>
                  <a:gd name="T50" fmla="*/ 115 w 163"/>
                  <a:gd name="T51" fmla="*/ 112 h 132"/>
                  <a:gd name="T52" fmla="*/ 107 w 163"/>
                  <a:gd name="T53" fmla="*/ 114 h 132"/>
                  <a:gd name="T54" fmla="*/ 99 w 163"/>
                  <a:gd name="T55" fmla="*/ 116 h 132"/>
                  <a:gd name="T56" fmla="*/ 90 w 163"/>
                  <a:gd name="T57" fmla="*/ 117 h 132"/>
                  <a:gd name="T58" fmla="*/ 81 w 163"/>
                  <a:gd name="T59" fmla="*/ 117 h 132"/>
                  <a:gd name="T60" fmla="*/ 81 w 163"/>
                  <a:gd name="T61" fmla="*/ 117 h 132"/>
                  <a:gd name="T62" fmla="*/ 65 w 163"/>
                  <a:gd name="T63" fmla="*/ 116 h 132"/>
                  <a:gd name="T64" fmla="*/ 49 w 163"/>
                  <a:gd name="T65" fmla="*/ 113 h 132"/>
                  <a:gd name="T66" fmla="*/ 36 w 163"/>
                  <a:gd name="T67" fmla="*/ 107 h 132"/>
                  <a:gd name="T68" fmla="*/ 24 w 163"/>
                  <a:gd name="T69" fmla="*/ 100 h 132"/>
                  <a:gd name="T70" fmla="*/ 18 w 163"/>
                  <a:gd name="T71" fmla="*/ 95 h 132"/>
                  <a:gd name="T72" fmla="*/ 14 w 163"/>
                  <a:gd name="T73" fmla="*/ 91 h 132"/>
                  <a:gd name="T74" fmla="*/ 10 w 163"/>
                  <a:gd name="T75" fmla="*/ 86 h 132"/>
                  <a:gd name="T76" fmla="*/ 6 w 163"/>
                  <a:gd name="T77" fmla="*/ 81 h 132"/>
                  <a:gd name="T78" fmla="*/ 4 w 163"/>
                  <a:gd name="T79" fmla="*/ 76 h 132"/>
                  <a:gd name="T80" fmla="*/ 2 w 163"/>
                  <a:gd name="T81" fmla="*/ 71 h 132"/>
                  <a:gd name="T82" fmla="*/ 0 w 163"/>
                  <a:gd name="T83" fmla="*/ 64 h 132"/>
                  <a:gd name="T84" fmla="*/ 0 w 163"/>
                  <a:gd name="T85" fmla="*/ 58 h 132"/>
                  <a:gd name="T86" fmla="*/ 0 w 163"/>
                  <a:gd name="T87" fmla="*/ 58 h 132"/>
                  <a:gd name="T88" fmla="*/ 0 w 163"/>
                  <a:gd name="T89" fmla="*/ 52 h 132"/>
                  <a:gd name="T90" fmla="*/ 2 w 163"/>
                  <a:gd name="T91" fmla="*/ 46 h 132"/>
                  <a:gd name="T92" fmla="*/ 4 w 163"/>
                  <a:gd name="T93" fmla="*/ 41 h 132"/>
                  <a:gd name="T94" fmla="*/ 6 w 163"/>
                  <a:gd name="T95" fmla="*/ 36 h 132"/>
                  <a:gd name="T96" fmla="*/ 10 w 163"/>
                  <a:gd name="T97" fmla="*/ 30 h 132"/>
                  <a:gd name="T98" fmla="*/ 14 w 163"/>
                  <a:gd name="T99" fmla="*/ 25 h 132"/>
                  <a:gd name="T100" fmla="*/ 18 w 163"/>
                  <a:gd name="T101" fmla="*/ 21 h 132"/>
                  <a:gd name="T102" fmla="*/ 24 w 163"/>
                  <a:gd name="T103" fmla="*/ 17 h 132"/>
                  <a:gd name="T104" fmla="*/ 36 w 163"/>
                  <a:gd name="T105" fmla="*/ 10 h 132"/>
                  <a:gd name="T106" fmla="*/ 49 w 163"/>
                  <a:gd name="T107" fmla="*/ 4 h 132"/>
                  <a:gd name="T108" fmla="*/ 65 w 163"/>
                  <a:gd name="T109" fmla="*/ 1 h 132"/>
                  <a:gd name="T110" fmla="*/ 81 w 163"/>
                  <a:gd name="T111" fmla="*/ 0 h 132"/>
                  <a:gd name="T112" fmla="*/ 81 w 163"/>
                  <a:gd name="T11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32">
                    <a:moveTo>
                      <a:pt x="81" y="0"/>
                    </a:moveTo>
                    <a:lnTo>
                      <a:pt x="81" y="0"/>
                    </a:lnTo>
                    <a:lnTo>
                      <a:pt x="98" y="1"/>
                    </a:lnTo>
                    <a:lnTo>
                      <a:pt x="113" y="4"/>
                    </a:lnTo>
                    <a:lnTo>
                      <a:pt x="127" y="10"/>
                    </a:lnTo>
                    <a:lnTo>
                      <a:pt x="140" y="17"/>
                    </a:lnTo>
                    <a:lnTo>
                      <a:pt x="145" y="21"/>
                    </a:lnTo>
                    <a:lnTo>
                      <a:pt x="149" y="25"/>
                    </a:lnTo>
                    <a:lnTo>
                      <a:pt x="153" y="30"/>
                    </a:lnTo>
                    <a:lnTo>
                      <a:pt x="157" y="36"/>
                    </a:lnTo>
                    <a:lnTo>
                      <a:pt x="159" y="41"/>
                    </a:lnTo>
                    <a:lnTo>
                      <a:pt x="161" y="46"/>
                    </a:lnTo>
                    <a:lnTo>
                      <a:pt x="162" y="52"/>
                    </a:lnTo>
                    <a:lnTo>
                      <a:pt x="163" y="58"/>
                    </a:lnTo>
                    <a:lnTo>
                      <a:pt x="163" y="58"/>
                    </a:lnTo>
                    <a:lnTo>
                      <a:pt x="162" y="64"/>
                    </a:lnTo>
                    <a:lnTo>
                      <a:pt x="161" y="71"/>
                    </a:lnTo>
                    <a:lnTo>
                      <a:pt x="159" y="76"/>
                    </a:lnTo>
                    <a:lnTo>
                      <a:pt x="157" y="81"/>
                    </a:lnTo>
                    <a:lnTo>
                      <a:pt x="153" y="86"/>
                    </a:lnTo>
                    <a:lnTo>
                      <a:pt x="149" y="91"/>
                    </a:lnTo>
                    <a:lnTo>
                      <a:pt x="144" y="96"/>
                    </a:lnTo>
                    <a:lnTo>
                      <a:pt x="139" y="100"/>
                    </a:lnTo>
                    <a:lnTo>
                      <a:pt x="153" y="132"/>
                    </a:lnTo>
                    <a:lnTo>
                      <a:pt x="115" y="112"/>
                    </a:lnTo>
                    <a:lnTo>
                      <a:pt x="115" y="112"/>
                    </a:lnTo>
                    <a:lnTo>
                      <a:pt x="107" y="114"/>
                    </a:lnTo>
                    <a:lnTo>
                      <a:pt x="99" y="116"/>
                    </a:lnTo>
                    <a:lnTo>
                      <a:pt x="90" y="117"/>
                    </a:lnTo>
                    <a:lnTo>
                      <a:pt x="81" y="117"/>
                    </a:lnTo>
                    <a:lnTo>
                      <a:pt x="81" y="117"/>
                    </a:lnTo>
                    <a:lnTo>
                      <a:pt x="65" y="116"/>
                    </a:lnTo>
                    <a:lnTo>
                      <a:pt x="49" y="113"/>
                    </a:lnTo>
                    <a:lnTo>
                      <a:pt x="36" y="107"/>
                    </a:lnTo>
                    <a:lnTo>
                      <a:pt x="24" y="100"/>
                    </a:lnTo>
                    <a:lnTo>
                      <a:pt x="18" y="95"/>
                    </a:lnTo>
                    <a:lnTo>
                      <a:pt x="14" y="91"/>
                    </a:lnTo>
                    <a:lnTo>
                      <a:pt x="10" y="86"/>
                    </a:lnTo>
                    <a:lnTo>
                      <a:pt x="6" y="81"/>
                    </a:lnTo>
                    <a:lnTo>
                      <a:pt x="4" y="76"/>
                    </a:lnTo>
                    <a:lnTo>
                      <a:pt x="2" y="71"/>
                    </a:lnTo>
                    <a:lnTo>
                      <a:pt x="0" y="64"/>
                    </a:lnTo>
                    <a:lnTo>
                      <a:pt x="0" y="58"/>
                    </a:lnTo>
                    <a:lnTo>
                      <a:pt x="0" y="58"/>
                    </a:lnTo>
                    <a:lnTo>
                      <a:pt x="0" y="52"/>
                    </a:lnTo>
                    <a:lnTo>
                      <a:pt x="2" y="46"/>
                    </a:lnTo>
                    <a:lnTo>
                      <a:pt x="4" y="41"/>
                    </a:lnTo>
                    <a:lnTo>
                      <a:pt x="6" y="36"/>
                    </a:lnTo>
                    <a:lnTo>
                      <a:pt x="10" y="30"/>
                    </a:lnTo>
                    <a:lnTo>
                      <a:pt x="14" y="25"/>
                    </a:lnTo>
                    <a:lnTo>
                      <a:pt x="18" y="21"/>
                    </a:lnTo>
                    <a:lnTo>
                      <a:pt x="24" y="17"/>
                    </a:lnTo>
                    <a:lnTo>
                      <a:pt x="36" y="10"/>
                    </a:lnTo>
                    <a:lnTo>
                      <a:pt x="49" y="4"/>
                    </a:lnTo>
                    <a:lnTo>
                      <a:pt x="65" y="1"/>
                    </a:lnTo>
                    <a:lnTo>
                      <a:pt x="81" y="0"/>
                    </a:lnTo>
                    <a:lnTo>
                      <a:pt x="81"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2" name="Freeform 58"/>
              <p:cNvSpPr>
                <a:spLocks/>
              </p:cNvSpPr>
              <p:nvPr/>
            </p:nvSpPr>
            <p:spPr bwMode="auto">
              <a:xfrm>
                <a:off x="1214" y="42"/>
                <a:ext cx="72" cy="71"/>
              </a:xfrm>
              <a:custGeom>
                <a:avLst/>
                <a:gdLst>
                  <a:gd name="T0" fmla="*/ 0 w 72"/>
                  <a:gd name="T1" fmla="*/ 35 h 71"/>
                  <a:gd name="T2" fmla="*/ 0 w 72"/>
                  <a:gd name="T3" fmla="*/ 35 h 71"/>
                  <a:gd name="T4" fmla="*/ 1 w 72"/>
                  <a:gd name="T5" fmla="*/ 28 h 71"/>
                  <a:gd name="T6" fmla="*/ 3 w 72"/>
                  <a:gd name="T7" fmla="*/ 22 h 71"/>
                  <a:gd name="T8" fmla="*/ 6 w 72"/>
                  <a:gd name="T9" fmla="*/ 16 h 71"/>
                  <a:gd name="T10" fmla="*/ 11 w 72"/>
                  <a:gd name="T11" fmla="*/ 11 h 71"/>
                  <a:gd name="T12" fmla="*/ 17 w 72"/>
                  <a:gd name="T13" fmla="*/ 7 h 71"/>
                  <a:gd name="T14" fmla="*/ 23 w 72"/>
                  <a:gd name="T15" fmla="*/ 3 h 71"/>
                  <a:gd name="T16" fmla="*/ 29 w 72"/>
                  <a:gd name="T17" fmla="*/ 1 h 71"/>
                  <a:gd name="T18" fmla="*/ 36 w 72"/>
                  <a:gd name="T19" fmla="*/ 0 h 71"/>
                  <a:gd name="T20" fmla="*/ 36 w 72"/>
                  <a:gd name="T21" fmla="*/ 0 h 71"/>
                  <a:gd name="T22" fmla="*/ 43 w 72"/>
                  <a:gd name="T23" fmla="*/ 1 h 71"/>
                  <a:gd name="T24" fmla="*/ 51 w 72"/>
                  <a:gd name="T25" fmla="*/ 3 h 71"/>
                  <a:gd name="T26" fmla="*/ 56 w 72"/>
                  <a:gd name="T27" fmla="*/ 7 h 71"/>
                  <a:gd name="T28" fmla="*/ 62 w 72"/>
                  <a:gd name="T29" fmla="*/ 11 h 71"/>
                  <a:gd name="T30" fmla="*/ 66 w 72"/>
                  <a:gd name="T31" fmla="*/ 16 h 71"/>
                  <a:gd name="T32" fmla="*/ 69 w 72"/>
                  <a:gd name="T33" fmla="*/ 22 h 71"/>
                  <a:gd name="T34" fmla="*/ 71 w 72"/>
                  <a:gd name="T35" fmla="*/ 28 h 71"/>
                  <a:gd name="T36" fmla="*/ 72 w 72"/>
                  <a:gd name="T37" fmla="*/ 35 h 71"/>
                  <a:gd name="T38" fmla="*/ 72 w 72"/>
                  <a:gd name="T39" fmla="*/ 35 h 71"/>
                  <a:gd name="T40" fmla="*/ 71 w 72"/>
                  <a:gd name="T41" fmla="*/ 43 h 71"/>
                  <a:gd name="T42" fmla="*/ 69 w 72"/>
                  <a:gd name="T43" fmla="*/ 50 h 71"/>
                  <a:gd name="T44" fmla="*/ 66 w 72"/>
                  <a:gd name="T45" fmla="*/ 56 h 71"/>
                  <a:gd name="T46" fmla="*/ 62 w 72"/>
                  <a:gd name="T47" fmla="*/ 61 h 71"/>
                  <a:gd name="T48" fmla="*/ 56 w 72"/>
                  <a:gd name="T49" fmla="*/ 65 h 71"/>
                  <a:gd name="T50" fmla="*/ 51 w 72"/>
                  <a:gd name="T51" fmla="*/ 68 h 71"/>
                  <a:gd name="T52" fmla="*/ 43 w 72"/>
                  <a:gd name="T53" fmla="*/ 70 h 71"/>
                  <a:gd name="T54" fmla="*/ 36 w 72"/>
                  <a:gd name="T55" fmla="*/ 71 h 71"/>
                  <a:gd name="T56" fmla="*/ 36 w 72"/>
                  <a:gd name="T57" fmla="*/ 71 h 71"/>
                  <a:gd name="T58" fmla="*/ 29 w 72"/>
                  <a:gd name="T59" fmla="*/ 70 h 71"/>
                  <a:gd name="T60" fmla="*/ 23 w 72"/>
                  <a:gd name="T61" fmla="*/ 68 h 71"/>
                  <a:gd name="T62" fmla="*/ 17 w 72"/>
                  <a:gd name="T63" fmla="*/ 65 h 71"/>
                  <a:gd name="T64" fmla="*/ 11 w 72"/>
                  <a:gd name="T65" fmla="*/ 61 h 71"/>
                  <a:gd name="T66" fmla="*/ 6 w 72"/>
                  <a:gd name="T67" fmla="*/ 56 h 71"/>
                  <a:gd name="T68" fmla="*/ 3 w 72"/>
                  <a:gd name="T69" fmla="*/ 50 h 71"/>
                  <a:gd name="T70" fmla="*/ 1 w 72"/>
                  <a:gd name="T71" fmla="*/ 43 h 71"/>
                  <a:gd name="T72" fmla="*/ 0 w 72"/>
                  <a:gd name="T73" fmla="*/ 35 h 71"/>
                  <a:gd name="T74" fmla="*/ 0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0" y="35"/>
                    </a:moveTo>
                    <a:lnTo>
                      <a:pt x="0" y="35"/>
                    </a:lnTo>
                    <a:lnTo>
                      <a:pt x="1" y="28"/>
                    </a:lnTo>
                    <a:lnTo>
                      <a:pt x="3" y="22"/>
                    </a:lnTo>
                    <a:lnTo>
                      <a:pt x="6" y="16"/>
                    </a:lnTo>
                    <a:lnTo>
                      <a:pt x="11" y="11"/>
                    </a:lnTo>
                    <a:lnTo>
                      <a:pt x="17" y="7"/>
                    </a:lnTo>
                    <a:lnTo>
                      <a:pt x="23" y="3"/>
                    </a:lnTo>
                    <a:lnTo>
                      <a:pt x="29" y="1"/>
                    </a:lnTo>
                    <a:lnTo>
                      <a:pt x="36" y="0"/>
                    </a:lnTo>
                    <a:lnTo>
                      <a:pt x="36" y="0"/>
                    </a:lnTo>
                    <a:lnTo>
                      <a:pt x="43" y="1"/>
                    </a:lnTo>
                    <a:lnTo>
                      <a:pt x="51" y="3"/>
                    </a:lnTo>
                    <a:lnTo>
                      <a:pt x="56" y="7"/>
                    </a:lnTo>
                    <a:lnTo>
                      <a:pt x="62" y="11"/>
                    </a:lnTo>
                    <a:lnTo>
                      <a:pt x="66" y="16"/>
                    </a:lnTo>
                    <a:lnTo>
                      <a:pt x="69" y="22"/>
                    </a:lnTo>
                    <a:lnTo>
                      <a:pt x="71" y="28"/>
                    </a:lnTo>
                    <a:lnTo>
                      <a:pt x="72" y="35"/>
                    </a:lnTo>
                    <a:lnTo>
                      <a:pt x="72" y="35"/>
                    </a:lnTo>
                    <a:lnTo>
                      <a:pt x="71" y="43"/>
                    </a:lnTo>
                    <a:lnTo>
                      <a:pt x="69" y="50"/>
                    </a:lnTo>
                    <a:lnTo>
                      <a:pt x="66" y="56"/>
                    </a:lnTo>
                    <a:lnTo>
                      <a:pt x="62" y="61"/>
                    </a:lnTo>
                    <a:lnTo>
                      <a:pt x="56" y="65"/>
                    </a:lnTo>
                    <a:lnTo>
                      <a:pt x="51" y="68"/>
                    </a:lnTo>
                    <a:lnTo>
                      <a:pt x="43" y="70"/>
                    </a:lnTo>
                    <a:lnTo>
                      <a:pt x="36" y="71"/>
                    </a:lnTo>
                    <a:lnTo>
                      <a:pt x="36" y="71"/>
                    </a:lnTo>
                    <a:lnTo>
                      <a:pt x="29" y="70"/>
                    </a:lnTo>
                    <a:lnTo>
                      <a:pt x="23" y="68"/>
                    </a:lnTo>
                    <a:lnTo>
                      <a:pt x="17" y="65"/>
                    </a:lnTo>
                    <a:lnTo>
                      <a:pt x="11" y="61"/>
                    </a:lnTo>
                    <a:lnTo>
                      <a:pt x="6" y="56"/>
                    </a:lnTo>
                    <a:lnTo>
                      <a:pt x="3" y="50"/>
                    </a:lnTo>
                    <a:lnTo>
                      <a:pt x="1" y="43"/>
                    </a:lnTo>
                    <a:lnTo>
                      <a:pt x="0" y="35"/>
                    </a:lnTo>
                    <a:lnTo>
                      <a:pt x="0"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3" name="Freeform 59"/>
              <p:cNvSpPr>
                <a:spLocks/>
              </p:cNvSpPr>
              <p:nvPr/>
            </p:nvSpPr>
            <p:spPr bwMode="auto">
              <a:xfrm>
                <a:off x="1204" y="171"/>
                <a:ext cx="23" cy="121"/>
              </a:xfrm>
              <a:custGeom>
                <a:avLst/>
                <a:gdLst>
                  <a:gd name="T0" fmla="*/ 0 w 23"/>
                  <a:gd name="T1" fmla="*/ 12 h 121"/>
                  <a:gd name="T2" fmla="*/ 11 w 23"/>
                  <a:gd name="T3" fmla="*/ 0 h 121"/>
                  <a:gd name="T4" fmla="*/ 11 w 23"/>
                  <a:gd name="T5" fmla="*/ 0 h 121"/>
                  <a:gd name="T6" fmla="*/ 11 w 23"/>
                  <a:gd name="T7" fmla="*/ 38 h 121"/>
                  <a:gd name="T8" fmla="*/ 12 w 23"/>
                  <a:gd name="T9" fmla="*/ 53 h 121"/>
                  <a:gd name="T10" fmla="*/ 13 w 23"/>
                  <a:gd name="T11" fmla="*/ 63 h 121"/>
                  <a:gd name="T12" fmla="*/ 13 w 23"/>
                  <a:gd name="T13" fmla="*/ 63 h 121"/>
                  <a:gd name="T14" fmla="*/ 17 w 23"/>
                  <a:gd name="T15" fmla="*/ 91 h 121"/>
                  <a:gd name="T16" fmla="*/ 20 w 23"/>
                  <a:gd name="T17" fmla="*/ 108 h 121"/>
                  <a:gd name="T18" fmla="*/ 23 w 23"/>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1">
                    <a:moveTo>
                      <a:pt x="0" y="12"/>
                    </a:moveTo>
                    <a:lnTo>
                      <a:pt x="11" y="0"/>
                    </a:lnTo>
                    <a:lnTo>
                      <a:pt x="11" y="0"/>
                    </a:lnTo>
                    <a:lnTo>
                      <a:pt x="11" y="38"/>
                    </a:lnTo>
                    <a:lnTo>
                      <a:pt x="12" y="53"/>
                    </a:lnTo>
                    <a:lnTo>
                      <a:pt x="13" y="63"/>
                    </a:lnTo>
                    <a:lnTo>
                      <a:pt x="13" y="63"/>
                    </a:lnTo>
                    <a:lnTo>
                      <a:pt x="17" y="91"/>
                    </a:lnTo>
                    <a:lnTo>
                      <a:pt x="20" y="108"/>
                    </a:lnTo>
                    <a:lnTo>
                      <a:pt x="23" y="1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4" name="Freeform 60"/>
              <p:cNvSpPr>
                <a:spLocks/>
              </p:cNvSpPr>
              <p:nvPr/>
            </p:nvSpPr>
            <p:spPr bwMode="auto">
              <a:xfrm>
                <a:off x="1190" y="124"/>
                <a:ext cx="106" cy="168"/>
              </a:xfrm>
              <a:custGeom>
                <a:avLst/>
                <a:gdLst>
                  <a:gd name="T0" fmla="*/ 83 w 106"/>
                  <a:gd name="T1" fmla="*/ 168 h 168"/>
                  <a:gd name="T2" fmla="*/ 83 w 106"/>
                  <a:gd name="T3" fmla="*/ 168 h 168"/>
                  <a:gd name="T4" fmla="*/ 86 w 106"/>
                  <a:gd name="T5" fmla="*/ 155 h 168"/>
                  <a:gd name="T6" fmla="*/ 89 w 106"/>
                  <a:gd name="T7" fmla="*/ 138 h 168"/>
                  <a:gd name="T8" fmla="*/ 94 w 106"/>
                  <a:gd name="T9" fmla="*/ 110 h 168"/>
                  <a:gd name="T10" fmla="*/ 94 w 106"/>
                  <a:gd name="T11" fmla="*/ 110 h 168"/>
                  <a:gd name="T12" fmla="*/ 95 w 106"/>
                  <a:gd name="T13" fmla="*/ 104 h 168"/>
                  <a:gd name="T14" fmla="*/ 98 w 106"/>
                  <a:gd name="T15" fmla="*/ 100 h 168"/>
                  <a:gd name="T16" fmla="*/ 100 w 106"/>
                  <a:gd name="T17" fmla="*/ 97 h 168"/>
                  <a:gd name="T18" fmla="*/ 101 w 106"/>
                  <a:gd name="T19" fmla="*/ 92 h 168"/>
                  <a:gd name="T20" fmla="*/ 101 w 106"/>
                  <a:gd name="T21" fmla="*/ 92 h 168"/>
                  <a:gd name="T22" fmla="*/ 103 w 106"/>
                  <a:gd name="T23" fmla="*/ 77 h 168"/>
                  <a:gd name="T24" fmla="*/ 105 w 106"/>
                  <a:gd name="T25" fmla="*/ 62 h 168"/>
                  <a:gd name="T26" fmla="*/ 106 w 106"/>
                  <a:gd name="T27" fmla="*/ 39 h 168"/>
                  <a:gd name="T28" fmla="*/ 105 w 106"/>
                  <a:gd name="T29" fmla="*/ 23 h 168"/>
                  <a:gd name="T30" fmla="*/ 105 w 106"/>
                  <a:gd name="T31" fmla="*/ 18 h 168"/>
                  <a:gd name="T32" fmla="*/ 105 w 106"/>
                  <a:gd name="T33" fmla="*/ 18 h 168"/>
                  <a:gd name="T34" fmla="*/ 104 w 106"/>
                  <a:gd name="T35" fmla="*/ 14 h 168"/>
                  <a:gd name="T36" fmla="*/ 101 w 106"/>
                  <a:gd name="T37" fmla="*/ 11 h 168"/>
                  <a:gd name="T38" fmla="*/ 97 w 106"/>
                  <a:gd name="T39" fmla="*/ 8 h 168"/>
                  <a:gd name="T40" fmla="*/ 91 w 106"/>
                  <a:gd name="T41" fmla="*/ 5 h 168"/>
                  <a:gd name="T42" fmla="*/ 85 w 106"/>
                  <a:gd name="T43" fmla="*/ 3 h 168"/>
                  <a:gd name="T44" fmla="*/ 77 w 106"/>
                  <a:gd name="T45" fmla="*/ 2 h 168"/>
                  <a:gd name="T46" fmla="*/ 68 w 106"/>
                  <a:gd name="T47" fmla="*/ 1 h 168"/>
                  <a:gd name="T48" fmla="*/ 60 w 106"/>
                  <a:gd name="T49" fmla="*/ 0 h 168"/>
                  <a:gd name="T50" fmla="*/ 60 w 106"/>
                  <a:gd name="T51" fmla="*/ 0 h 168"/>
                  <a:gd name="T52" fmla="*/ 48 w 106"/>
                  <a:gd name="T53" fmla="*/ 1 h 168"/>
                  <a:gd name="T54" fmla="*/ 39 w 106"/>
                  <a:gd name="T55" fmla="*/ 4 h 168"/>
                  <a:gd name="T56" fmla="*/ 31 w 106"/>
                  <a:gd name="T57" fmla="*/ 8 h 168"/>
                  <a:gd name="T58" fmla="*/ 26 w 106"/>
                  <a:gd name="T59" fmla="*/ 12 h 168"/>
                  <a:gd name="T60" fmla="*/ 0 w 106"/>
                  <a:gd name="T61"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68">
                    <a:moveTo>
                      <a:pt x="83" y="168"/>
                    </a:moveTo>
                    <a:lnTo>
                      <a:pt x="83" y="168"/>
                    </a:lnTo>
                    <a:lnTo>
                      <a:pt x="86" y="155"/>
                    </a:lnTo>
                    <a:lnTo>
                      <a:pt x="89" y="138"/>
                    </a:lnTo>
                    <a:lnTo>
                      <a:pt x="94" y="110"/>
                    </a:lnTo>
                    <a:lnTo>
                      <a:pt x="94" y="110"/>
                    </a:lnTo>
                    <a:lnTo>
                      <a:pt x="95" y="104"/>
                    </a:lnTo>
                    <a:lnTo>
                      <a:pt x="98" y="100"/>
                    </a:lnTo>
                    <a:lnTo>
                      <a:pt x="100" y="97"/>
                    </a:lnTo>
                    <a:lnTo>
                      <a:pt x="101" y="92"/>
                    </a:lnTo>
                    <a:lnTo>
                      <a:pt x="101" y="92"/>
                    </a:lnTo>
                    <a:lnTo>
                      <a:pt x="103" y="77"/>
                    </a:lnTo>
                    <a:lnTo>
                      <a:pt x="105" y="62"/>
                    </a:lnTo>
                    <a:lnTo>
                      <a:pt x="106" y="39"/>
                    </a:lnTo>
                    <a:lnTo>
                      <a:pt x="105" y="23"/>
                    </a:lnTo>
                    <a:lnTo>
                      <a:pt x="105" y="18"/>
                    </a:lnTo>
                    <a:lnTo>
                      <a:pt x="105" y="18"/>
                    </a:lnTo>
                    <a:lnTo>
                      <a:pt x="104" y="14"/>
                    </a:lnTo>
                    <a:lnTo>
                      <a:pt x="101" y="11"/>
                    </a:lnTo>
                    <a:lnTo>
                      <a:pt x="97" y="8"/>
                    </a:lnTo>
                    <a:lnTo>
                      <a:pt x="91" y="5"/>
                    </a:lnTo>
                    <a:lnTo>
                      <a:pt x="85" y="3"/>
                    </a:lnTo>
                    <a:lnTo>
                      <a:pt x="77" y="2"/>
                    </a:lnTo>
                    <a:lnTo>
                      <a:pt x="68" y="1"/>
                    </a:lnTo>
                    <a:lnTo>
                      <a:pt x="60" y="0"/>
                    </a:lnTo>
                    <a:lnTo>
                      <a:pt x="60" y="0"/>
                    </a:lnTo>
                    <a:lnTo>
                      <a:pt x="48" y="1"/>
                    </a:lnTo>
                    <a:lnTo>
                      <a:pt x="39" y="4"/>
                    </a:lnTo>
                    <a:lnTo>
                      <a:pt x="31" y="8"/>
                    </a:lnTo>
                    <a:lnTo>
                      <a:pt x="26" y="12"/>
                    </a:lnTo>
                    <a:lnTo>
                      <a:pt x="0"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5" name="Freeform 61"/>
              <p:cNvSpPr>
                <a:spLocks/>
              </p:cNvSpPr>
              <p:nvPr/>
            </p:nvSpPr>
            <p:spPr bwMode="auto">
              <a:xfrm>
                <a:off x="1082" y="42"/>
                <a:ext cx="72" cy="71"/>
              </a:xfrm>
              <a:custGeom>
                <a:avLst/>
                <a:gdLst>
                  <a:gd name="T0" fmla="*/ 72 w 72"/>
                  <a:gd name="T1" fmla="*/ 35 h 71"/>
                  <a:gd name="T2" fmla="*/ 72 w 72"/>
                  <a:gd name="T3" fmla="*/ 35 h 71"/>
                  <a:gd name="T4" fmla="*/ 71 w 72"/>
                  <a:gd name="T5" fmla="*/ 28 h 71"/>
                  <a:gd name="T6" fmla="*/ 69 w 72"/>
                  <a:gd name="T7" fmla="*/ 22 h 71"/>
                  <a:gd name="T8" fmla="*/ 66 w 72"/>
                  <a:gd name="T9" fmla="*/ 16 h 71"/>
                  <a:gd name="T10" fmla="*/ 61 w 72"/>
                  <a:gd name="T11" fmla="*/ 11 h 71"/>
                  <a:gd name="T12" fmla="*/ 56 w 72"/>
                  <a:gd name="T13" fmla="*/ 7 h 71"/>
                  <a:gd name="T14" fmla="*/ 50 w 72"/>
                  <a:gd name="T15" fmla="*/ 3 h 71"/>
                  <a:gd name="T16" fmla="*/ 44 w 72"/>
                  <a:gd name="T17" fmla="*/ 1 h 71"/>
                  <a:gd name="T18" fmla="*/ 36 w 72"/>
                  <a:gd name="T19" fmla="*/ 0 h 71"/>
                  <a:gd name="T20" fmla="*/ 36 w 72"/>
                  <a:gd name="T21" fmla="*/ 0 h 71"/>
                  <a:gd name="T22" fmla="*/ 29 w 72"/>
                  <a:gd name="T23" fmla="*/ 1 h 71"/>
                  <a:gd name="T24" fmla="*/ 22 w 72"/>
                  <a:gd name="T25" fmla="*/ 3 h 71"/>
                  <a:gd name="T26" fmla="*/ 17 w 72"/>
                  <a:gd name="T27" fmla="*/ 7 h 71"/>
                  <a:gd name="T28" fmla="*/ 11 w 72"/>
                  <a:gd name="T29" fmla="*/ 11 h 71"/>
                  <a:gd name="T30" fmla="*/ 7 w 72"/>
                  <a:gd name="T31" fmla="*/ 16 h 71"/>
                  <a:gd name="T32" fmla="*/ 4 w 72"/>
                  <a:gd name="T33" fmla="*/ 22 h 71"/>
                  <a:gd name="T34" fmla="*/ 2 w 72"/>
                  <a:gd name="T35" fmla="*/ 28 h 71"/>
                  <a:gd name="T36" fmla="*/ 0 w 72"/>
                  <a:gd name="T37" fmla="*/ 35 h 71"/>
                  <a:gd name="T38" fmla="*/ 0 w 72"/>
                  <a:gd name="T39" fmla="*/ 35 h 71"/>
                  <a:gd name="T40" fmla="*/ 2 w 72"/>
                  <a:gd name="T41" fmla="*/ 43 h 71"/>
                  <a:gd name="T42" fmla="*/ 4 w 72"/>
                  <a:gd name="T43" fmla="*/ 50 h 71"/>
                  <a:gd name="T44" fmla="*/ 7 w 72"/>
                  <a:gd name="T45" fmla="*/ 56 h 71"/>
                  <a:gd name="T46" fmla="*/ 11 w 72"/>
                  <a:gd name="T47" fmla="*/ 61 h 71"/>
                  <a:gd name="T48" fmla="*/ 17 w 72"/>
                  <a:gd name="T49" fmla="*/ 65 h 71"/>
                  <a:gd name="T50" fmla="*/ 22 w 72"/>
                  <a:gd name="T51" fmla="*/ 68 h 71"/>
                  <a:gd name="T52" fmla="*/ 29 w 72"/>
                  <a:gd name="T53" fmla="*/ 70 h 71"/>
                  <a:gd name="T54" fmla="*/ 36 w 72"/>
                  <a:gd name="T55" fmla="*/ 71 h 71"/>
                  <a:gd name="T56" fmla="*/ 36 w 72"/>
                  <a:gd name="T57" fmla="*/ 71 h 71"/>
                  <a:gd name="T58" fmla="*/ 44 w 72"/>
                  <a:gd name="T59" fmla="*/ 70 h 71"/>
                  <a:gd name="T60" fmla="*/ 50 w 72"/>
                  <a:gd name="T61" fmla="*/ 68 h 71"/>
                  <a:gd name="T62" fmla="*/ 56 w 72"/>
                  <a:gd name="T63" fmla="*/ 65 h 71"/>
                  <a:gd name="T64" fmla="*/ 61 w 72"/>
                  <a:gd name="T65" fmla="*/ 61 h 71"/>
                  <a:gd name="T66" fmla="*/ 66 w 72"/>
                  <a:gd name="T67" fmla="*/ 56 h 71"/>
                  <a:gd name="T68" fmla="*/ 69 w 72"/>
                  <a:gd name="T69" fmla="*/ 50 h 71"/>
                  <a:gd name="T70" fmla="*/ 71 w 72"/>
                  <a:gd name="T71" fmla="*/ 43 h 71"/>
                  <a:gd name="T72" fmla="*/ 72 w 72"/>
                  <a:gd name="T73" fmla="*/ 35 h 71"/>
                  <a:gd name="T74" fmla="*/ 72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72" y="35"/>
                    </a:moveTo>
                    <a:lnTo>
                      <a:pt x="72" y="35"/>
                    </a:lnTo>
                    <a:lnTo>
                      <a:pt x="71" y="28"/>
                    </a:lnTo>
                    <a:lnTo>
                      <a:pt x="69" y="22"/>
                    </a:lnTo>
                    <a:lnTo>
                      <a:pt x="66" y="16"/>
                    </a:lnTo>
                    <a:lnTo>
                      <a:pt x="61" y="11"/>
                    </a:lnTo>
                    <a:lnTo>
                      <a:pt x="56" y="7"/>
                    </a:lnTo>
                    <a:lnTo>
                      <a:pt x="50" y="3"/>
                    </a:lnTo>
                    <a:lnTo>
                      <a:pt x="44" y="1"/>
                    </a:lnTo>
                    <a:lnTo>
                      <a:pt x="36" y="0"/>
                    </a:lnTo>
                    <a:lnTo>
                      <a:pt x="36" y="0"/>
                    </a:lnTo>
                    <a:lnTo>
                      <a:pt x="29" y="1"/>
                    </a:lnTo>
                    <a:lnTo>
                      <a:pt x="22" y="3"/>
                    </a:lnTo>
                    <a:lnTo>
                      <a:pt x="17" y="7"/>
                    </a:lnTo>
                    <a:lnTo>
                      <a:pt x="11" y="11"/>
                    </a:lnTo>
                    <a:lnTo>
                      <a:pt x="7" y="16"/>
                    </a:lnTo>
                    <a:lnTo>
                      <a:pt x="4" y="22"/>
                    </a:lnTo>
                    <a:lnTo>
                      <a:pt x="2" y="28"/>
                    </a:lnTo>
                    <a:lnTo>
                      <a:pt x="0" y="35"/>
                    </a:lnTo>
                    <a:lnTo>
                      <a:pt x="0" y="35"/>
                    </a:lnTo>
                    <a:lnTo>
                      <a:pt x="2" y="43"/>
                    </a:lnTo>
                    <a:lnTo>
                      <a:pt x="4" y="50"/>
                    </a:lnTo>
                    <a:lnTo>
                      <a:pt x="7" y="56"/>
                    </a:lnTo>
                    <a:lnTo>
                      <a:pt x="11" y="61"/>
                    </a:lnTo>
                    <a:lnTo>
                      <a:pt x="17" y="65"/>
                    </a:lnTo>
                    <a:lnTo>
                      <a:pt x="22" y="68"/>
                    </a:lnTo>
                    <a:lnTo>
                      <a:pt x="29" y="70"/>
                    </a:lnTo>
                    <a:lnTo>
                      <a:pt x="36" y="71"/>
                    </a:lnTo>
                    <a:lnTo>
                      <a:pt x="36" y="71"/>
                    </a:lnTo>
                    <a:lnTo>
                      <a:pt x="44" y="70"/>
                    </a:lnTo>
                    <a:lnTo>
                      <a:pt x="50" y="68"/>
                    </a:lnTo>
                    <a:lnTo>
                      <a:pt x="56" y="65"/>
                    </a:lnTo>
                    <a:lnTo>
                      <a:pt x="61" y="61"/>
                    </a:lnTo>
                    <a:lnTo>
                      <a:pt x="66" y="56"/>
                    </a:lnTo>
                    <a:lnTo>
                      <a:pt x="69" y="50"/>
                    </a:lnTo>
                    <a:lnTo>
                      <a:pt x="71" y="43"/>
                    </a:lnTo>
                    <a:lnTo>
                      <a:pt x="72" y="35"/>
                    </a:lnTo>
                    <a:lnTo>
                      <a:pt x="72"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6" name="Freeform 62"/>
              <p:cNvSpPr>
                <a:spLocks/>
              </p:cNvSpPr>
              <p:nvPr/>
            </p:nvSpPr>
            <p:spPr bwMode="auto">
              <a:xfrm>
                <a:off x="1072" y="124"/>
                <a:ext cx="124" cy="168"/>
              </a:xfrm>
              <a:custGeom>
                <a:avLst/>
                <a:gdLst>
                  <a:gd name="T0" fmla="*/ 69 w 124"/>
                  <a:gd name="T1" fmla="*/ 168 h 168"/>
                  <a:gd name="T2" fmla="*/ 69 w 124"/>
                  <a:gd name="T3" fmla="*/ 168 h 168"/>
                  <a:gd name="T4" fmla="*/ 72 w 124"/>
                  <a:gd name="T5" fmla="*/ 155 h 168"/>
                  <a:gd name="T6" fmla="*/ 75 w 124"/>
                  <a:gd name="T7" fmla="*/ 138 h 168"/>
                  <a:gd name="T8" fmla="*/ 79 w 124"/>
                  <a:gd name="T9" fmla="*/ 110 h 168"/>
                  <a:gd name="T10" fmla="*/ 79 w 124"/>
                  <a:gd name="T11" fmla="*/ 110 h 168"/>
                  <a:gd name="T12" fmla="*/ 80 w 124"/>
                  <a:gd name="T13" fmla="*/ 100 h 168"/>
                  <a:gd name="T14" fmla="*/ 81 w 124"/>
                  <a:gd name="T15" fmla="*/ 85 h 168"/>
                  <a:gd name="T16" fmla="*/ 81 w 124"/>
                  <a:gd name="T17" fmla="*/ 47 h 168"/>
                  <a:gd name="T18" fmla="*/ 104 w 124"/>
                  <a:gd name="T19" fmla="*/ 72 h 168"/>
                  <a:gd name="T20" fmla="*/ 104 w 124"/>
                  <a:gd name="T21" fmla="*/ 72 h 168"/>
                  <a:gd name="T22" fmla="*/ 104 w 124"/>
                  <a:gd name="T23" fmla="*/ 72 h 168"/>
                  <a:gd name="T24" fmla="*/ 104 w 124"/>
                  <a:gd name="T25" fmla="*/ 72 h 168"/>
                  <a:gd name="T26" fmla="*/ 108 w 124"/>
                  <a:gd name="T27" fmla="*/ 75 h 168"/>
                  <a:gd name="T28" fmla="*/ 112 w 124"/>
                  <a:gd name="T29" fmla="*/ 76 h 168"/>
                  <a:gd name="T30" fmla="*/ 116 w 124"/>
                  <a:gd name="T31" fmla="*/ 75 h 168"/>
                  <a:gd name="T32" fmla="*/ 121 w 124"/>
                  <a:gd name="T33" fmla="*/ 73 h 168"/>
                  <a:gd name="T34" fmla="*/ 121 w 124"/>
                  <a:gd name="T35" fmla="*/ 73 h 168"/>
                  <a:gd name="T36" fmla="*/ 123 w 124"/>
                  <a:gd name="T37" fmla="*/ 69 h 168"/>
                  <a:gd name="T38" fmla="*/ 124 w 124"/>
                  <a:gd name="T39" fmla="*/ 64 h 168"/>
                  <a:gd name="T40" fmla="*/ 123 w 124"/>
                  <a:gd name="T41" fmla="*/ 60 h 168"/>
                  <a:gd name="T42" fmla="*/ 121 w 124"/>
                  <a:gd name="T43" fmla="*/ 56 h 168"/>
                  <a:gd name="T44" fmla="*/ 80 w 124"/>
                  <a:gd name="T45" fmla="*/ 12 h 168"/>
                  <a:gd name="T46" fmla="*/ 80 w 124"/>
                  <a:gd name="T47" fmla="*/ 12 h 168"/>
                  <a:gd name="T48" fmla="*/ 75 w 124"/>
                  <a:gd name="T49" fmla="*/ 8 h 168"/>
                  <a:gd name="T50" fmla="*/ 68 w 124"/>
                  <a:gd name="T51" fmla="*/ 4 h 168"/>
                  <a:gd name="T52" fmla="*/ 59 w 124"/>
                  <a:gd name="T53" fmla="*/ 1 h 168"/>
                  <a:gd name="T54" fmla="*/ 46 w 124"/>
                  <a:gd name="T55" fmla="*/ 0 h 168"/>
                  <a:gd name="T56" fmla="*/ 46 w 124"/>
                  <a:gd name="T57" fmla="*/ 0 h 168"/>
                  <a:gd name="T58" fmla="*/ 38 w 124"/>
                  <a:gd name="T59" fmla="*/ 1 h 168"/>
                  <a:gd name="T60" fmla="*/ 30 w 124"/>
                  <a:gd name="T61" fmla="*/ 2 h 168"/>
                  <a:gd name="T62" fmla="*/ 22 w 124"/>
                  <a:gd name="T63" fmla="*/ 3 h 168"/>
                  <a:gd name="T64" fmla="*/ 16 w 124"/>
                  <a:gd name="T65" fmla="*/ 5 h 168"/>
                  <a:gd name="T66" fmla="*/ 9 w 124"/>
                  <a:gd name="T67" fmla="*/ 8 h 168"/>
                  <a:gd name="T68" fmla="*/ 5 w 124"/>
                  <a:gd name="T69" fmla="*/ 11 h 168"/>
                  <a:gd name="T70" fmla="*/ 2 w 124"/>
                  <a:gd name="T71" fmla="*/ 14 h 168"/>
                  <a:gd name="T72" fmla="*/ 1 w 124"/>
                  <a:gd name="T73" fmla="*/ 18 h 168"/>
                  <a:gd name="T74" fmla="*/ 1 w 124"/>
                  <a:gd name="T75" fmla="*/ 18 h 168"/>
                  <a:gd name="T76" fmla="*/ 1 w 124"/>
                  <a:gd name="T77" fmla="*/ 23 h 168"/>
                  <a:gd name="T78" fmla="*/ 0 w 124"/>
                  <a:gd name="T79" fmla="*/ 39 h 168"/>
                  <a:gd name="T80" fmla="*/ 1 w 124"/>
                  <a:gd name="T81" fmla="*/ 62 h 168"/>
                  <a:gd name="T82" fmla="*/ 3 w 124"/>
                  <a:gd name="T83" fmla="*/ 77 h 168"/>
                  <a:gd name="T84" fmla="*/ 5 w 124"/>
                  <a:gd name="T85" fmla="*/ 92 h 168"/>
                  <a:gd name="T86" fmla="*/ 5 w 124"/>
                  <a:gd name="T87" fmla="*/ 92 h 168"/>
                  <a:gd name="T88" fmla="*/ 6 w 124"/>
                  <a:gd name="T89" fmla="*/ 97 h 168"/>
                  <a:gd name="T90" fmla="*/ 8 w 124"/>
                  <a:gd name="T91" fmla="*/ 100 h 168"/>
                  <a:gd name="T92" fmla="*/ 12 w 124"/>
                  <a:gd name="T93" fmla="*/ 104 h 168"/>
                  <a:gd name="T94" fmla="*/ 13 w 124"/>
                  <a:gd name="T95" fmla="*/ 110 h 168"/>
                  <a:gd name="T96" fmla="*/ 13 w 124"/>
                  <a:gd name="T97" fmla="*/ 110 h 168"/>
                  <a:gd name="T98" fmla="*/ 18 w 124"/>
                  <a:gd name="T99" fmla="*/ 138 h 168"/>
                  <a:gd name="T100" fmla="*/ 21 w 124"/>
                  <a:gd name="T101" fmla="*/ 155 h 168"/>
                  <a:gd name="T102" fmla="*/ 24 w 124"/>
                  <a:gd name="T10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8">
                    <a:moveTo>
                      <a:pt x="69" y="168"/>
                    </a:moveTo>
                    <a:lnTo>
                      <a:pt x="69" y="168"/>
                    </a:lnTo>
                    <a:lnTo>
                      <a:pt x="72" y="155"/>
                    </a:lnTo>
                    <a:lnTo>
                      <a:pt x="75" y="138"/>
                    </a:lnTo>
                    <a:lnTo>
                      <a:pt x="79" y="110"/>
                    </a:lnTo>
                    <a:lnTo>
                      <a:pt x="79" y="110"/>
                    </a:lnTo>
                    <a:lnTo>
                      <a:pt x="80" y="100"/>
                    </a:lnTo>
                    <a:lnTo>
                      <a:pt x="81" y="85"/>
                    </a:lnTo>
                    <a:lnTo>
                      <a:pt x="81" y="47"/>
                    </a:lnTo>
                    <a:lnTo>
                      <a:pt x="104" y="72"/>
                    </a:lnTo>
                    <a:lnTo>
                      <a:pt x="104" y="72"/>
                    </a:lnTo>
                    <a:lnTo>
                      <a:pt x="104" y="72"/>
                    </a:lnTo>
                    <a:lnTo>
                      <a:pt x="104" y="72"/>
                    </a:lnTo>
                    <a:lnTo>
                      <a:pt x="108" y="75"/>
                    </a:lnTo>
                    <a:lnTo>
                      <a:pt x="112" y="76"/>
                    </a:lnTo>
                    <a:lnTo>
                      <a:pt x="116" y="75"/>
                    </a:lnTo>
                    <a:lnTo>
                      <a:pt x="121" y="73"/>
                    </a:lnTo>
                    <a:lnTo>
                      <a:pt x="121" y="73"/>
                    </a:lnTo>
                    <a:lnTo>
                      <a:pt x="123" y="69"/>
                    </a:lnTo>
                    <a:lnTo>
                      <a:pt x="124" y="64"/>
                    </a:lnTo>
                    <a:lnTo>
                      <a:pt x="123" y="60"/>
                    </a:lnTo>
                    <a:lnTo>
                      <a:pt x="121" y="56"/>
                    </a:lnTo>
                    <a:lnTo>
                      <a:pt x="80" y="12"/>
                    </a:lnTo>
                    <a:lnTo>
                      <a:pt x="80" y="12"/>
                    </a:lnTo>
                    <a:lnTo>
                      <a:pt x="75" y="8"/>
                    </a:lnTo>
                    <a:lnTo>
                      <a:pt x="68" y="4"/>
                    </a:lnTo>
                    <a:lnTo>
                      <a:pt x="59" y="1"/>
                    </a:lnTo>
                    <a:lnTo>
                      <a:pt x="46" y="0"/>
                    </a:lnTo>
                    <a:lnTo>
                      <a:pt x="46" y="0"/>
                    </a:lnTo>
                    <a:lnTo>
                      <a:pt x="38" y="1"/>
                    </a:lnTo>
                    <a:lnTo>
                      <a:pt x="30" y="2"/>
                    </a:lnTo>
                    <a:lnTo>
                      <a:pt x="22" y="3"/>
                    </a:lnTo>
                    <a:lnTo>
                      <a:pt x="16" y="5"/>
                    </a:lnTo>
                    <a:lnTo>
                      <a:pt x="9" y="8"/>
                    </a:lnTo>
                    <a:lnTo>
                      <a:pt x="5" y="11"/>
                    </a:lnTo>
                    <a:lnTo>
                      <a:pt x="2" y="14"/>
                    </a:lnTo>
                    <a:lnTo>
                      <a:pt x="1" y="18"/>
                    </a:lnTo>
                    <a:lnTo>
                      <a:pt x="1" y="18"/>
                    </a:lnTo>
                    <a:lnTo>
                      <a:pt x="1" y="23"/>
                    </a:lnTo>
                    <a:lnTo>
                      <a:pt x="0" y="39"/>
                    </a:lnTo>
                    <a:lnTo>
                      <a:pt x="1" y="62"/>
                    </a:lnTo>
                    <a:lnTo>
                      <a:pt x="3" y="77"/>
                    </a:lnTo>
                    <a:lnTo>
                      <a:pt x="5" y="92"/>
                    </a:lnTo>
                    <a:lnTo>
                      <a:pt x="5" y="92"/>
                    </a:lnTo>
                    <a:lnTo>
                      <a:pt x="6" y="97"/>
                    </a:lnTo>
                    <a:lnTo>
                      <a:pt x="8" y="100"/>
                    </a:lnTo>
                    <a:lnTo>
                      <a:pt x="12" y="104"/>
                    </a:lnTo>
                    <a:lnTo>
                      <a:pt x="13" y="110"/>
                    </a:lnTo>
                    <a:lnTo>
                      <a:pt x="13" y="110"/>
                    </a:lnTo>
                    <a:lnTo>
                      <a:pt x="18" y="138"/>
                    </a:lnTo>
                    <a:lnTo>
                      <a:pt x="21" y="155"/>
                    </a:lnTo>
                    <a:lnTo>
                      <a:pt x="24" y="1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7" name="Freeform 63"/>
              <p:cNvSpPr>
                <a:spLocks/>
              </p:cNvSpPr>
              <p:nvPr/>
            </p:nvSpPr>
            <p:spPr bwMode="auto">
              <a:xfrm>
                <a:off x="937" y="2010"/>
                <a:ext cx="63" cy="143"/>
              </a:xfrm>
              <a:custGeom>
                <a:avLst/>
                <a:gdLst>
                  <a:gd name="T0" fmla="*/ 23 w 63"/>
                  <a:gd name="T1" fmla="*/ 143 h 143"/>
                  <a:gd name="T2" fmla="*/ 63 w 63"/>
                  <a:gd name="T3" fmla="*/ 143 h 143"/>
                  <a:gd name="T4" fmla="*/ 63 w 63"/>
                  <a:gd name="T5" fmla="*/ 0 h 143"/>
                  <a:gd name="T6" fmla="*/ 0 w 63"/>
                  <a:gd name="T7" fmla="*/ 0 h 143"/>
                </a:gdLst>
                <a:ahLst/>
                <a:cxnLst>
                  <a:cxn ang="0">
                    <a:pos x="T0" y="T1"/>
                  </a:cxn>
                  <a:cxn ang="0">
                    <a:pos x="T2" y="T3"/>
                  </a:cxn>
                  <a:cxn ang="0">
                    <a:pos x="T4" y="T5"/>
                  </a:cxn>
                  <a:cxn ang="0">
                    <a:pos x="T6" y="T7"/>
                  </a:cxn>
                </a:cxnLst>
                <a:rect l="0" t="0" r="r" b="b"/>
                <a:pathLst>
                  <a:path w="63" h="143">
                    <a:moveTo>
                      <a:pt x="23" y="143"/>
                    </a:moveTo>
                    <a:lnTo>
                      <a:pt x="63" y="143"/>
                    </a:lnTo>
                    <a:lnTo>
                      <a:pt x="63"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8" name="Freeform 64"/>
              <p:cNvSpPr>
                <a:spLocks/>
              </p:cNvSpPr>
              <p:nvPr/>
            </p:nvSpPr>
            <p:spPr bwMode="auto">
              <a:xfrm>
                <a:off x="971" y="2121"/>
                <a:ext cx="14" cy="13"/>
              </a:xfrm>
              <a:custGeom>
                <a:avLst/>
                <a:gdLst>
                  <a:gd name="T0" fmla="*/ 8 w 14"/>
                  <a:gd name="T1" fmla="*/ 0 h 13"/>
                  <a:gd name="T2" fmla="*/ 8 w 14"/>
                  <a:gd name="T3" fmla="*/ 0 h 13"/>
                  <a:gd name="T4" fmla="*/ 10 w 14"/>
                  <a:gd name="T5" fmla="*/ 0 h 13"/>
                  <a:gd name="T6" fmla="*/ 12 w 14"/>
                  <a:gd name="T7" fmla="*/ 2 h 13"/>
                  <a:gd name="T8" fmla="*/ 14 w 14"/>
                  <a:gd name="T9" fmla="*/ 4 h 13"/>
                  <a:gd name="T10" fmla="*/ 14 w 14"/>
                  <a:gd name="T11" fmla="*/ 6 h 13"/>
                  <a:gd name="T12" fmla="*/ 14 w 14"/>
                  <a:gd name="T13" fmla="*/ 6 h 13"/>
                  <a:gd name="T14" fmla="*/ 14 w 14"/>
                  <a:gd name="T15" fmla="*/ 9 h 13"/>
                  <a:gd name="T16" fmla="*/ 12 w 14"/>
                  <a:gd name="T17" fmla="*/ 11 h 13"/>
                  <a:gd name="T18" fmla="*/ 10 w 14"/>
                  <a:gd name="T19" fmla="*/ 13 h 13"/>
                  <a:gd name="T20" fmla="*/ 8 w 14"/>
                  <a:gd name="T21" fmla="*/ 13 h 13"/>
                  <a:gd name="T22" fmla="*/ 8 w 14"/>
                  <a:gd name="T23" fmla="*/ 13 h 13"/>
                  <a:gd name="T24" fmla="*/ 5 w 14"/>
                  <a:gd name="T25" fmla="*/ 13 h 13"/>
                  <a:gd name="T26" fmla="*/ 2 w 14"/>
                  <a:gd name="T27" fmla="*/ 11 h 13"/>
                  <a:gd name="T28" fmla="*/ 0 w 14"/>
                  <a:gd name="T29" fmla="*/ 9 h 13"/>
                  <a:gd name="T30" fmla="*/ 0 w 14"/>
                  <a:gd name="T31" fmla="*/ 6 h 13"/>
                  <a:gd name="T32" fmla="*/ 0 w 14"/>
                  <a:gd name="T33" fmla="*/ 6 h 13"/>
                  <a:gd name="T34" fmla="*/ 0 w 14"/>
                  <a:gd name="T35" fmla="*/ 4 h 13"/>
                  <a:gd name="T36" fmla="*/ 2 w 14"/>
                  <a:gd name="T37" fmla="*/ 2 h 13"/>
                  <a:gd name="T38" fmla="*/ 5 w 14"/>
                  <a:gd name="T39" fmla="*/ 0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10" y="0"/>
                    </a:lnTo>
                    <a:lnTo>
                      <a:pt x="12" y="2"/>
                    </a:lnTo>
                    <a:lnTo>
                      <a:pt x="14" y="4"/>
                    </a:lnTo>
                    <a:lnTo>
                      <a:pt x="14" y="6"/>
                    </a:lnTo>
                    <a:lnTo>
                      <a:pt x="14" y="6"/>
                    </a:lnTo>
                    <a:lnTo>
                      <a:pt x="14" y="9"/>
                    </a:lnTo>
                    <a:lnTo>
                      <a:pt x="12" y="11"/>
                    </a:lnTo>
                    <a:lnTo>
                      <a:pt x="10" y="13"/>
                    </a:lnTo>
                    <a:lnTo>
                      <a:pt x="8" y="13"/>
                    </a:lnTo>
                    <a:lnTo>
                      <a:pt x="8" y="13"/>
                    </a:lnTo>
                    <a:lnTo>
                      <a:pt x="5" y="13"/>
                    </a:lnTo>
                    <a:lnTo>
                      <a:pt x="2" y="11"/>
                    </a:lnTo>
                    <a:lnTo>
                      <a:pt x="0" y="9"/>
                    </a:lnTo>
                    <a:lnTo>
                      <a:pt x="0" y="6"/>
                    </a:lnTo>
                    <a:lnTo>
                      <a:pt x="0" y="6"/>
                    </a:lnTo>
                    <a:lnTo>
                      <a:pt x="0" y="4"/>
                    </a:lnTo>
                    <a:lnTo>
                      <a:pt x="2" y="2"/>
                    </a:lnTo>
                    <a:lnTo>
                      <a:pt x="5" y="0"/>
                    </a:lnTo>
                    <a:lnTo>
                      <a:pt x="8"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89" name="Freeform 65"/>
              <p:cNvSpPr>
                <a:spLocks/>
              </p:cNvSpPr>
              <p:nvPr/>
            </p:nvSpPr>
            <p:spPr bwMode="auto">
              <a:xfrm>
                <a:off x="1010" y="1919"/>
                <a:ext cx="208" cy="234"/>
              </a:xfrm>
              <a:custGeom>
                <a:avLst/>
                <a:gdLst>
                  <a:gd name="T0" fmla="*/ 0 w 208"/>
                  <a:gd name="T1" fmla="*/ 216 h 234"/>
                  <a:gd name="T2" fmla="*/ 11 w 208"/>
                  <a:gd name="T3" fmla="*/ 216 h 234"/>
                  <a:gd name="T4" fmla="*/ 25 w 208"/>
                  <a:gd name="T5" fmla="*/ 219 h 234"/>
                  <a:gd name="T6" fmla="*/ 57 w 208"/>
                  <a:gd name="T7" fmla="*/ 232 h 234"/>
                  <a:gd name="T8" fmla="*/ 71 w 208"/>
                  <a:gd name="T9" fmla="*/ 234 h 234"/>
                  <a:gd name="T10" fmla="*/ 159 w 208"/>
                  <a:gd name="T11" fmla="*/ 234 h 234"/>
                  <a:gd name="T12" fmla="*/ 166 w 208"/>
                  <a:gd name="T13" fmla="*/ 233 h 234"/>
                  <a:gd name="T14" fmla="*/ 171 w 208"/>
                  <a:gd name="T15" fmla="*/ 229 h 234"/>
                  <a:gd name="T16" fmla="*/ 175 w 208"/>
                  <a:gd name="T17" fmla="*/ 224 h 234"/>
                  <a:gd name="T18" fmla="*/ 176 w 208"/>
                  <a:gd name="T19" fmla="*/ 216 h 234"/>
                  <a:gd name="T20" fmla="*/ 176 w 208"/>
                  <a:gd name="T21" fmla="*/ 212 h 234"/>
                  <a:gd name="T22" fmla="*/ 172 w 208"/>
                  <a:gd name="T23" fmla="*/ 205 h 234"/>
                  <a:gd name="T24" fmla="*/ 170 w 208"/>
                  <a:gd name="T25" fmla="*/ 203 h 234"/>
                  <a:gd name="T26" fmla="*/ 168 w 208"/>
                  <a:gd name="T27" fmla="*/ 200 h 234"/>
                  <a:gd name="T28" fmla="*/ 170 w 208"/>
                  <a:gd name="T29" fmla="*/ 199 h 234"/>
                  <a:gd name="T30" fmla="*/ 176 w 208"/>
                  <a:gd name="T31" fmla="*/ 198 h 234"/>
                  <a:gd name="T32" fmla="*/ 183 w 208"/>
                  <a:gd name="T33" fmla="*/ 194 h 234"/>
                  <a:gd name="T34" fmla="*/ 186 w 208"/>
                  <a:gd name="T35" fmla="*/ 189 h 234"/>
                  <a:gd name="T36" fmla="*/ 188 w 208"/>
                  <a:gd name="T37" fmla="*/ 181 h 234"/>
                  <a:gd name="T38" fmla="*/ 187 w 208"/>
                  <a:gd name="T39" fmla="*/ 177 h 234"/>
                  <a:gd name="T40" fmla="*/ 183 w 208"/>
                  <a:gd name="T41" fmla="*/ 170 h 234"/>
                  <a:gd name="T42" fmla="*/ 180 w 208"/>
                  <a:gd name="T43" fmla="*/ 167 h 234"/>
                  <a:gd name="T44" fmla="*/ 179 w 208"/>
                  <a:gd name="T45" fmla="*/ 165 h 234"/>
                  <a:gd name="T46" fmla="*/ 180 w 208"/>
                  <a:gd name="T47" fmla="*/ 164 h 234"/>
                  <a:gd name="T48" fmla="*/ 188 w 208"/>
                  <a:gd name="T49" fmla="*/ 163 h 234"/>
                  <a:gd name="T50" fmla="*/ 193 w 208"/>
                  <a:gd name="T51" fmla="*/ 159 h 234"/>
                  <a:gd name="T52" fmla="*/ 197 w 208"/>
                  <a:gd name="T53" fmla="*/ 154 h 234"/>
                  <a:gd name="T54" fmla="*/ 198 w 208"/>
                  <a:gd name="T55" fmla="*/ 146 h 234"/>
                  <a:gd name="T56" fmla="*/ 197 w 208"/>
                  <a:gd name="T57" fmla="*/ 142 h 234"/>
                  <a:gd name="T58" fmla="*/ 194 w 208"/>
                  <a:gd name="T59" fmla="*/ 135 h 234"/>
                  <a:gd name="T60" fmla="*/ 191 w 208"/>
                  <a:gd name="T61" fmla="*/ 132 h 234"/>
                  <a:gd name="T62" fmla="*/ 190 w 208"/>
                  <a:gd name="T63" fmla="*/ 130 h 234"/>
                  <a:gd name="T64" fmla="*/ 191 w 208"/>
                  <a:gd name="T65" fmla="*/ 129 h 234"/>
                  <a:gd name="T66" fmla="*/ 198 w 208"/>
                  <a:gd name="T67" fmla="*/ 128 h 234"/>
                  <a:gd name="T68" fmla="*/ 203 w 208"/>
                  <a:gd name="T69" fmla="*/ 124 h 234"/>
                  <a:gd name="T70" fmla="*/ 207 w 208"/>
                  <a:gd name="T71" fmla="*/ 119 h 234"/>
                  <a:gd name="T72" fmla="*/ 208 w 208"/>
                  <a:gd name="T73" fmla="*/ 111 h 234"/>
                  <a:gd name="T74" fmla="*/ 208 w 208"/>
                  <a:gd name="T75" fmla="*/ 108 h 234"/>
                  <a:gd name="T76" fmla="*/ 205 w 208"/>
                  <a:gd name="T77" fmla="*/ 101 h 234"/>
                  <a:gd name="T78" fmla="*/ 201 w 208"/>
                  <a:gd name="T79" fmla="*/ 97 h 234"/>
                  <a:gd name="T80" fmla="*/ 195 w 208"/>
                  <a:gd name="T81" fmla="*/ 94 h 234"/>
                  <a:gd name="T82" fmla="*/ 191 w 208"/>
                  <a:gd name="T83" fmla="*/ 94 h 234"/>
                  <a:gd name="T84" fmla="*/ 116 w 208"/>
                  <a:gd name="T85" fmla="*/ 94 h 234"/>
                  <a:gd name="T86" fmla="*/ 111 w 208"/>
                  <a:gd name="T87" fmla="*/ 91 h 234"/>
                  <a:gd name="T88" fmla="*/ 111 w 208"/>
                  <a:gd name="T89" fmla="*/ 85 h 234"/>
                  <a:gd name="T90" fmla="*/ 115 w 208"/>
                  <a:gd name="T91" fmla="*/ 68 h 234"/>
                  <a:gd name="T92" fmla="*/ 117 w 208"/>
                  <a:gd name="T93" fmla="*/ 38 h 234"/>
                  <a:gd name="T94" fmla="*/ 116 w 208"/>
                  <a:gd name="T95" fmla="*/ 27 h 234"/>
                  <a:gd name="T96" fmla="*/ 112 w 208"/>
                  <a:gd name="T97" fmla="*/ 17 h 234"/>
                  <a:gd name="T98" fmla="*/ 105 w 208"/>
                  <a:gd name="T99" fmla="*/ 8 h 234"/>
                  <a:gd name="T100" fmla="*/ 97 w 208"/>
                  <a:gd name="T101" fmla="*/ 2 h 234"/>
                  <a:gd name="T102" fmla="*/ 88 w 208"/>
                  <a:gd name="T103" fmla="*/ 0 h 234"/>
                  <a:gd name="T104" fmla="*/ 84 w 208"/>
                  <a:gd name="T105" fmla="*/ 1 h 234"/>
                  <a:gd name="T106" fmla="*/ 78 w 208"/>
                  <a:gd name="T107" fmla="*/ 3 h 234"/>
                  <a:gd name="T108" fmla="*/ 75 w 208"/>
                  <a:gd name="T109" fmla="*/ 9 h 234"/>
                  <a:gd name="T110" fmla="*/ 74 w 208"/>
                  <a:gd name="T111" fmla="*/ 18 h 234"/>
                  <a:gd name="T112" fmla="*/ 74 w 208"/>
                  <a:gd name="T113" fmla="*/ 41 h 234"/>
                  <a:gd name="T114" fmla="*/ 68 w 208"/>
                  <a:gd name="T115" fmla="*/ 53 h 234"/>
                  <a:gd name="T116" fmla="*/ 42 w 208"/>
                  <a:gd name="T117" fmla="*/ 98 h 234"/>
                  <a:gd name="T118" fmla="*/ 39 w 208"/>
                  <a:gd name="T119" fmla="*/ 101 h 234"/>
                  <a:gd name="T120" fmla="*/ 30 w 208"/>
                  <a:gd name="T121" fmla="*/ 107 h 234"/>
                  <a:gd name="T122" fmla="*/ 22 w 208"/>
                  <a:gd name="T123" fmla="*/ 10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4">
                    <a:moveTo>
                      <a:pt x="0" y="216"/>
                    </a:moveTo>
                    <a:lnTo>
                      <a:pt x="0" y="216"/>
                    </a:lnTo>
                    <a:lnTo>
                      <a:pt x="11" y="216"/>
                    </a:lnTo>
                    <a:lnTo>
                      <a:pt x="11" y="216"/>
                    </a:lnTo>
                    <a:lnTo>
                      <a:pt x="18" y="217"/>
                    </a:lnTo>
                    <a:lnTo>
                      <a:pt x="25" y="219"/>
                    </a:lnTo>
                    <a:lnTo>
                      <a:pt x="42" y="226"/>
                    </a:lnTo>
                    <a:lnTo>
                      <a:pt x="57" y="232"/>
                    </a:lnTo>
                    <a:lnTo>
                      <a:pt x="64" y="234"/>
                    </a:lnTo>
                    <a:lnTo>
                      <a:pt x="71" y="234"/>
                    </a:lnTo>
                    <a:lnTo>
                      <a:pt x="159" y="234"/>
                    </a:lnTo>
                    <a:lnTo>
                      <a:pt x="159" y="234"/>
                    </a:lnTo>
                    <a:lnTo>
                      <a:pt x="163" y="234"/>
                    </a:lnTo>
                    <a:lnTo>
                      <a:pt x="166" y="233"/>
                    </a:lnTo>
                    <a:lnTo>
                      <a:pt x="169" y="231"/>
                    </a:lnTo>
                    <a:lnTo>
                      <a:pt x="171" y="229"/>
                    </a:lnTo>
                    <a:lnTo>
                      <a:pt x="173" y="227"/>
                    </a:lnTo>
                    <a:lnTo>
                      <a:pt x="175" y="224"/>
                    </a:lnTo>
                    <a:lnTo>
                      <a:pt x="176" y="220"/>
                    </a:lnTo>
                    <a:lnTo>
                      <a:pt x="176" y="216"/>
                    </a:lnTo>
                    <a:lnTo>
                      <a:pt x="176" y="216"/>
                    </a:lnTo>
                    <a:lnTo>
                      <a:pt x="176" y="212"/>
                    </a:lnTo>
                    <a:lnTo>
                      <a:pt x="174" y="209"/>
                    </a:lnTo>
                    <a:lnTo>
                      <a:pt x="172" y="205"/>
                    </a:lnTo>
                    <a:lnTo>
                      <a:pt x="170" y="203"/>
                    </a:lnTo>
                    <a:lnTo>
                      <a:pt x="170" y="203"/>
                    </a:lnTo>
                    <a:lnTo>
                      <a:pt x="168" y="201"/>
                    </a:lnTo>
                    <a:lnTo>
                      <a:pt x="168" y="200"/>
                    </a:lnTo>
                    <a:lnTo>
                      <a:pt x="170" y="199"/>
                    </a:lnTo>
                    <a:lnTo>
                      <a:pt x="170" y="199"/>
                    </a:lnTo>
                    <a:lnTo>
                      <a:pt x="173" y="199"/>
                    </a:lnTo>
                    <a:lnTo>
                      <a:pt x="176" y="198"/>
                    </a:lnTo>
                    <a:lnTo>
                      <a:pt x="179" y="196"/>
                    </a:lnTo>
                    <a:lnTo>
                      <a:pt x="183" y="194"/>
                    </a:lnTo>
                    <a:lnTo>
                      <a:pt x="185" y="192"/>
                    </a:lnTo>
                    <a:lnTo>
                      <a:pt x="186" y="189"/>
                    </a:lnTo>
                    <a:lnTo>
                      <a:pt x="187" y="185"/>
                    </a:lnTo>
                    <a:lnTo>
                      <a:pt x="188" y="181"/>
                    </a:lnTo>
                    <a:lnTo>
                      <a:pt x="188" y="181"/>
                    </a:lnTo>
                    <a:lnTo>
                      <a:pt x="187" y="177"/>
                    </a:lnTo>
                    <a:lnTo>
                      <a:pt x="186" y="173"/>
                    </a:lnTo>
                    <a:lnTo>
                      <a:pt x="183" y="170"/>
                    </a:lnTo>
                    <a:lnTo>
                      <a:pt x="180" y="167"/>
                    </a:lnTo>
                    <a:lnTo>
                      <a:pt x="180" y="167"/>
                    </a:lnTo>
                    <a:lnTo>
                      <a:pt x="178" y="166"/>
                    </a:lnTo>
                    <a:lnTo>
                      <a:pt x="179" y="165"/>
                    </a:lnTo>
                    <a:lnTo>
                      <a:pt x="180" y="164"/>
                    </a:lnTo>
                    <a:lnTo>
                      <a:pt x="180" y="164"/>
                    </a:lnTo>
                    <a:lnTo>
                      <a:pt x="184" y="164"/>
                    </a:lnTo>
                    <a:lnTo>
                      <a:pt x="188" y="163"/>
                    </a:lnTo>
                    <a:lnTo>
                      <a:pt x="190" y="161"/>
                    </a:lnTo>
                    <a:lnTo>
                      <a:pt x="193" y="159"/>
                    </a:lnTo>
                    <a:lnTo>
                      <a:pt x="195" y="157"/>
                    </a:lnTo>
                    <a:lnTo>
                      <a:pt x="197" y="154"/>
                    </a:lnTo>
                    <a:lnTo>
                      <a:pt x="198" y="151"/>
                    </a:lnTo>
                    <a:lnTo>
                      <a:pt x="198" y="146"/>
                    </a:lnTo>
                    <a:lnTo>
                      <a:pt x="198" y="146"/>
                    </a:lnTo>
                    <a:lnTo>
                      <a:pt x="197" y="142"/>
                    </a:lnTo>
                    <a:lnTo>
                      <a:pt x="196" y="138"/>
                    </a:lnTo>
                    <a:lnTo>
                      <a:pt x="194" y="135"/>
                    </a:lnTo>
                    <a:lnTo>
                      <a:pt x="191" y="132"/>
                    </a:lnTo>
                    <a:lnTo>
                      <a:pt x="191" y="132"/>
                    </a:lnTo>
                    <a:lnTo>
                      <a:pt x="190" y="131"/>
                    </a:lnTo>
                    <a:lnTo>
                      <a:pt x="190" y="130"/>
                    </a:lnTo>
                    <a:lnTo>
                      <a:pt x="191" y="129"/>
                    </a:lnTo>
                    <a:lnTo>
                      <a:pt x="191" y="129"/>
                    </a:lnTo>
                    <a:lnTo>
                      <a:pt x="195" y="129"/>
                    </a:lnTo>
                    <a:lnTo>
                      <a:pt x="198" y="128"/>
                    </a:lnTo>
                    <a:lnTo>
                      <a:pt x="201" y="126"/>
                    </a:lnTo>
                    <a:lnTo>
                      <a:pt x="203" y="124"/>
                    </a:lnTo>
                    <a:lnTo>
                      <a:pt x="205" y="122"/>
                    </a:lnTo>
                    <a:lnTo>
                      <a:pt x="207" y="119"/>
                    </a:lnTo>
                    <a:lnTo>
                      <a:pt x="208" y="115"/>
                    </a:lnTo>
                    <a:lnTo>
                      <a:pt x="208" y="111"/>
                    </a:lnTo>
                    <a:lnTo>
                      <a:pt x="208" y="111"/>
                    </a:lnTo>
                    <a:lnTo>
                      <a:pt x="208" y="108"/>
                    </a:lnTo>
                    <a:lnTo>
                      <a:pt x="207" y="104"/>
                    </a:lnTo>
                    <a:lnTo>
                      <a:pt x="205" y="101"/>
                    </a:lnTo>
                    <a:lnTo>
                      <a:pt x="203" y="99"/>
                    </a:lnTo>
                    <a:lnTo>
                      <a:pt x="201" y="97"/>
                    </a:lnTo>
                    <a:lnTo>
                      <a:pt x="198" y="95"/>
                    </a:lnTo>
                    <a:lnTo>
                      <a:pt x="195" y="94"/>
                    </a:lnTo>
                    <a:lnTo>
                      <a:pt x="191" y="94"/>
                    </a:lnTo>
                    <a:lnTo>
                      <a:pt x="191" y="94"/>
                    </a:lnTo>
                    <a:lnTo>
                      <a:pt x="116" y="94"/>
                    </a:lnTo>
                    <a:lnTo>
                      <a:pt x="116" y="94"/>
                    </a:lnTo>
                    <a:lnTo>
                      <a:pt x="113" y="93"/>
                    </a:lnTo>
                    <a:lnTo>
                      <a:pt x="111" y="91"/>
                    </a:lnTo>
                    <a:lnTo>
                      <a:pt x="111" y="88"/>
                    </a:lnTo>
                    <a:lnTo>
                      <a:pt x="111" y="85"/>
                    </a:lnTo>
                    <a:lnTo>
                      <a:pt x="111" y="85"/>
                    </a:lnTo>
                    <a:lnTo>
                      <a:pt x="115" y="68"/>
                    </a:lnTo>
                    <a:lnTo>
                      <a:pt x="117" y="53"/>
                    </a:lnTo>
                    <a:lnTo>
                      <a:pt x="117" y="38"/>
                    </a:lnTo>
                    <a:lnTo>
                      <a:pt x="116" y="27"/>
                    </a:lnTo>
                    <a:lnTo>
                      <a:pt x="116" y="27"/>
                    </a:lnTo>
                    <a:lnTo>
                      <a:pt x="114" y="22"/>
                    </a:lnTo>
                    <a:lnTo>
                      <a:pt x="112" y="17"/>
                    </a:lnTo>
                    <a:lnTo>
                      <a:pt x="108" y="12"/>
                    </a:lnTo>
                    <a:lnTo>
                      <a:pt x="105" y="8"/>
                    </a:lnTo>
                    <a:lnTo>
                      <a:pt x="101" y="4"/>
                    </a:lnTo>
                    <a:lnTo>
                      <a:pt x="97" y="2"/>
                    </a:lnTo>
                    <a:lnTo>
                      <a:pt x="92" y="1"/>
                    </a:lnTo>
                    <a:lnTo>
                      <a:pt x="88" y="0"/>
                    </a:lnTo>
                    <a:lnTo>
                      <a:pt x="88" y="0"/>
                    </a:lnTo>
                    <a:lnTo>
                      <a:pt x="84" y="1"/>
                    </a:lnTo>
                    <a:lnTo>
                      <a:pt x="81" y="2"/>
                    </a:lnTo>
                    <a:lnTo>
                      <a:pt x="78" y="3"/>
                    </a:lnTo>
                    <a:lnTo>
                      <a:pt x="77" y="5"/>
                    </a:lnTo>
                    <a:lnTo>
                      <a:pt x="75" y="9"/>
                    </a:lnTo>
                    <a:lnTo>
                      <a:pt x="74" y="11"/>
                    </a:lnTo>
                    <a:lnTo>
                      <a:pt x="74" y="18"/>
                    </a:lnTo>
                    <a:lnTo>
                      <a:pt x="74" y="41"/>
                    </a:lnTo>
                    <a:lnTo>
                      <a:pt x="74" y="41"/>
                    </a:lnTo>
                    <a:lnTo>
                      <a:pt x="72" y="46"/>
                    </a:lnTo>
                    <a:lnTo>
                      <a:pt x="68" y="53"/>
                    </a:lnTo>
                    <a:lnTo>
                      <a:pt x="58" y="71"/>
                    </a:lnTo>
                    <a:lnTo>
                      <a:pt x="42" y="98"/>
                    </a:lnTo>
                    <a:lnTo>
                      <a:pt x="42" y="98"/>
                    </a:lnTo>
                    <a:lnTo>
                      <a:pt x="39" y="101"/>
                    </a:lnTo>
                    <a:lnTo>
                      <a:pt x="35" y="104"/>
                    </a:lnTo>
                    <a:lnTo>
                      <a:pt x="30" y="107"/>
                    </a:lnTo>
                    <a:lnTo>
                      <a:pt x="22" y="108"/>
                    </a:lnTo>
                    <a:lnTo>
                      <a:pt x="22" y="108"/>
                    </a:lnTo>
                    <a:lnTo>
                      <a:pt x="0" y="10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0" name="Line 66"/>
              <p:cNvSpPr>
                <a:spLocks noChangeShapeType="1"/>
              </p:cNvSpPr>
              <p:nvPr/>
            </p:nvSpPr>
            <p:spPr bwMode="auto">
              <a:xfrm flipH="1" flipV="1">
                <a:off x="3929" y="2312"/>
                <a:ext cx="51" cy="2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1" name="Line 67"/>
              <p:cNvSpPr>
                <a:spLocks noChangeShapeType="1"/>
              </p:cNvSpPr>
              <p:nvPr/>
            </p:nvSpPr>
            <p:spPr bwMode="auto">
              <a:xfrm>
                <a:off x="3939" y="2297"/>
                <a:ext cx="49" cy="2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2" name="Line 68"/>
              <p:cNvSpPr>
                <a:spLocks noChangeShapeType="1"/>
              </p:cNvSpPr>
              <p:nvPr/>
            </p:nvSpPr>
            <p:spPr bwMode="auto">
              <a:xfrm flipV="1">
                <a:off x="3929" y="2366"/>
                <a:ext cx="51" cy="27"/>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3" name="Line 69"/>
              <p:cNvSpPr>
                <a:spLocks noChangeShapeType="1"/>
              </p:cNvSpPr>
              <p:nvPr/>
            </p:nvSpPr>
            <p:spPr bwMode="auto">
              <a:xfrm flipH="1">
                <a:off x="3939" y="2381"/>
                <a:ext cx="49" cy="27"/>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4" name="Freeform 70"/>
              <p:cNvSpPr>
                <a:spLocks/>
              </p:cNvSpPr>
              <p:nvPr/>
            </p:nvSpPr>
            <p:spPr bwMode="auto">
              <a:xfrm>
                <a:off x="3986" y="2316"/>
                <a:ext cx="72" cy="73"/>
              </a:xfrm>
              <a:custGeom>
                <a:avLst/>
                <a:gdLst>
                  <a:gd name="T0" fmla="*/ 0 w 72"/>
                  <a:gd name="T1" fmla="*/ 36 h 73"/>
                  <a:gd name="T2" fmla="*/ 0 w 72"/>
                  <a:gd name="T3" fmla="*/ 36 h 73"/>
                  <a:gd name="T4" fmla="*/ 0 w 72"/>
                  <a:gd name="T5" fmla="*/ 44 h 73"/>
                  <a:gd name="T6" fmla="*/ 2 w 72"/>
                  <a:gd name="T7" fmla="*/ 51 h 73"/>
                  <a:gd name="T8" fmla="*/ 6 w 72"/>
                  <a:gd name="T9" fmla="*/ 57 h 73"/>
                  <a:gd name="T10" fmla="*/ 10 w 72"/>
                  <a:gd name="T11" fmla="*/ 62 h 73"/>
                  <a:gd name="T12" fmla="*/ 15 w 72"/>
                  <a:gd name="T13" fmla="*/ 67 h 73"/>
                  <a:gd name="T14" fmla="*/ 21 w 72"/>
                  <a:gd name="T15" fmla="*/ 70 h 73"/>
                  <a:gd name="T16" fmla="*/ 29 w 72"/>
                  <a:gd name="T17" fmla="*/ 72 h 73"/>
                  <a:gd name="T18" fmla="*/ 36 w 72"/>
                  <a:gd name="T19" fmla="*/ 73 h 73"/>
                  <a:gd name="T20" fmla="*/ 36 w 72"/>
                  <a:gd name="T21" fmla="*/ 73 h 73"/>
                  <a:gd name="T22" fmla="*/ 43 w 72"/>
                  <a:gd name="T23" fmla="*/ 72 h 73"/>
                  <a:gd name="T24" fmla="*/ 50 w 72"/>
                  <a:gd name="T25" fmla="*/ 70 h 73"/>
                  <a:gd name="T26" fmla="*/ 56 w 72"/>
                  <a:gd name="T27" fmla="*/ 67 h 73"/>
                  <a:gd name="T28" fmla="*/ 62 w 72"/>
                  <a:gd name="T29" fmla="*/ 62 h 73"/>
                  <a:gd name="T30" fmla="*/ 66 w 72"/>
                  <a:gd name="T31" fmla="*/ 57 h 73"/>
                  <a:gd name="T32" fmla="*/ 70 w 72"/>
                  <a:gd name="T33" fmla="*/ 51 h 73"/>
                  <a:gd name="T34" fmla="*/ 72 w 72"/>
                  <a:gd name="T35" fmla="*/ 44 h 73"/>
                  <a:gd name="T36" fmla="*/ 72 w 72"/>
                  <a:gd name="T37" fmla="*/ 36 h 73"/>
                  <a:gd name="T38" fmla="*/ 72 w 72"/>
                  <a:gd name="T39" fmla="*/ 36 h 73"/>
                  <a:gd name="T40" fmla="*/ 72 w 72"/>
                  <a:gd name="T41" fmla="*/ 29 h 73"/>
                  <a:gd name="T42" fmla="*/ 70 w 72"/>
                  <a:gd name="T43" fmla="*/ 23 h 73"/>
                  <a:gd name="T44" fmla="*/ 66 w 72"/>
                  <a:gd name="T45" fmla="*/ 17 h 73"/>
                  <a:gd name="T46" fmla="*/ 62 w 72"/>
                  <a:gd name="T47" fmla="*/ 11 h 73"/>
                  <a:gd name="T48" fmla="*/ 56 w 72"/>
                  <a:gd name="T49" fmla="*/ 7 h 73"/>
                  <a:gd name="T50" fmla="*/ 50 w 72"/>
                  <a:gd name="T51" fmla="*/ 3 h 73"/>
                  <a:gd name="T52" fmla="*/ 43 w 72"/>
                  <a:gd name="T53" fmla="*/ 1 h 73"/>
                  <a:gd name="T54" fmla="*/ 36 w 72"/>
                  <a:gd name="T55" fmla="*/ 0 h 73"/>
                  <a:gd name="T56" fmla="*/ 36 w 72"/>
                  <a:gd name="T57" fmla="*/ 0 h 73"/>
                  <a:gd name="T58" fmla="*/ 29 w 72"/>
                  <a:gd name="T59" fmla="*/ 1 h 73"/>
                  <a:gd name="T60" fmla="*/ 21 w 72"/>
                  <a:gd name="T61" fmla="*/ 3 h 73"/>
                  <a:gd name="T62" fmla="*/ 15 w 72"/>
                  <a:gd name="T63" fmla="*/ 7 h 73"/>
                  <a:gd name="T64" fmla="*/ 10 w 72"/>
                  <a:gd name="T65" fmla="*/ 11 h 73"/>
                  <a:gd name="T66" fmla="*/ 6 w 72"/>
                  <a:gd name="T67" fmla="*/ 17 h 73"/>
                  <a:gd name="T68" fmla="*/ 2 w 72"/>
                  <a:gd name="T69" fmla="*/ 23 h 73"/>
                  <a:gd name="T70" fmla="*/ 0 w 72"/>
                  <a:gd name="T71" fmla="*/ 29 h 73"/>
                  <a:gd name="T72" fmla="*/ 0 w 72"/>
                  <a:gd name="T73" fmla="*/ 36 h 73"/>
                  <a:gd name="T74" fmla="*/ 0 w 72"/>
                  <a:gd name="T7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3">
                    <a:moveTo>
                      <a:pt x="0" y="36"/>
                    </a:moveTo>
                    <a:lnTo>
                      <a:pt x="0" y="36"/>
                    </a:lnTo>
                    <a:lnTo>
                      <a:pt x="0" y="44"/>
                    </a:lnTo>
                    <a:lnTo>
                      <a:pt x="2" y="51"/>
                    </a:lnTo>
                    <a:lnTo>
                      <a:pt x="6" y="57"/>
                    </a:lnTo>
                    <a:lnTo>
                      <a:pt x="10" y="62"/>
                    </a:lnTo>
                    <a:lnTo>
                      <a:pt x="15" y="67"/>
                    </a:lnTo>
                    <a:lnTo>
                      <a:pt x="21" y="70"/>
                    </a:lnTo>
                    <a:lnTo>
                      <a:pt x="29" y="72"/>
                    </a:lnTo>
                    <a:lnTo>
                      <a:pt x="36" y="73"/>
                    </a:lnTo>
                    <a:lnTo>
                      <a:pt x="36" y="73"/>
                    </a:lnTo>
                    <a:lnTo>
                      <a:pt x="43" y="72"/>
                    </a:lnTo>
                    <a:lnTo>
                      <a:pt x="50" y="70"/>
                    </a:lnTo>
                    <a:lnTo>
                      <a:pt x="56" y="67"/>
                    </a:lnTo>
                    <a:lnTo>
                      <a:pt x="62" y="62"/>
                    </a:lnTo>
                    <a:lnTo>
                      <a:pt x="66" y="57"/>
                    </a:lnTo>
                    <a:lnTo>
                      <a:pt x="70" y="51"/>
                    </a:lnTo>
                    <a:lnTo>
                      <a:pt x="72" y="44"/>
                    </a:lnTo>
                    <a:lnTo>
                      <a:pt x="72" y="36"/>
                    </a:lnTo>
                    <a:lnTo>
                      <a:pt x="72" y="36"/>
                    </a:lnTo>
                    <a:lnTo>
                      <a:pt x="72" y="29"/>
                    </a:lnTo>
                    <a:lnTo>
                      <a:pt x="70" y="23"/>
                    </a:lnTo>
                    <a:lnTo>
                      <a:pt x="66" y="17"/>
                    </a:lnTo>
                    <a:lnTo>
                      <a:pt x="62" y="11"/>
                    </a:lnTo>
                    <a:lnTo>
                      <a:pt x="56" y="7"/>
                    </a:lnTo>
                    <a:lnTo>
                      <a:pt x="50" y="3"/>
                    </a:lnTo>
                    <a:lnTo>
                      <a:pt x="43" y="1"/>
                    </a:lnTo>
                    <a:lnTo>
                      <a:pt x="36" y="0"/>
                    </a:lnTo>
                    <a:lnTo>
                      <a:pt x="36" y="0"/>
                    </a:lnTo>
                    <a:lnTo>
                      <a:pt x="29" y="1"/>
                    </a:lnTo>
                    <a:lnTo>
                      <a:pt x="21" y="3"/>
                    </a:lnTo>
                    <a:lnTo>
                      <a:pt x="15" y="7"/>
                    </a:lnTo>
                    <a:lnTo>
                      <a:pt x="10" y="11"/>
                    </a:lnTo>
                    <a:lnTo>
                      <a:pt x="6" y="17"/>
                    </a:lnTo>
                    <a:lnTo>
                      <a:pt x="2" y="23"/>
                    </a:lnTo>
                    <a:lnTo>
                      <a:pt x="0" y="29"/>
                    </a:lnTo>
                    <a:lnTo>
                      <a:pt x="0" y="36"/>
                    </a:lnTo>
                    <a:lnTo>
                      <a:pt x="0"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5" name="Freeform 71"/>
              <p:cNvSpPr>
                <a:spLocks/>
              </p:cNvSpPr>
              <p:nvPr/>
            </p:nvSpPr>
            <p:spPr bwMode="auto">
              <a:xfrm>
                <a:off x="3859" y="2247"/>
                <a:ext cx="73" cy="73"/>
              </a:xfrm>
              <a:custGeom>
                <a:avLst/>
                <a:gdLst>
                  <a:gd name="T0" fmla="*/ 0 w 73"/>
                  <a:gd name="T1" fmla="*/ 37 h 73"/>
                  <a:gd name="T2" fmla="*/ 0 w 73"/>
                  <a:gd name="T3" fmla="*/ 37 h 73"/>
                  <a:gd name="T4" fmla="*/ 1 w 73"/>
                  <a:gd name="T5" fmla="*/ 45 h 73"/>
                  <a:gd name="T6" fmla="*/ 3 w 73"/>
                  <a:gd name="T7" fmla="*/ 51 h 73"/>
                  <a:gd name="T8" fmla="*/ 7 w 73"/>
                  <a:gd name="T9" fmla="*/ 57 h 73"/>
                  <a:gd name="T10" fmla="*/ 12 w 73"/>
                  <a:gd name="T11" fmla="*/ 63 h 73"/>
                  <a:gd name="T12" fmla="*/ 17 w 73"/>
                  <a:gd name="T13" fmla="*/ 67 h 73"/>
                  <a:gd name="T14" fmla="*/ 23 w 73"/>
                  <a:gd name="T15" fmla="*/ 70 h 73"/>
                  <a:gd name="T16" fmla="*/ 30 w 73"/>
                  <a:gd name="T17" fmla="*/ 72 h 73"/>
                  <a:gd name="T18" fmla="*/ 37 w 73"/>
                  <a:gd name="T19" fmla="*/ 73 h 73"/>
                  <a:gd name="T20" fmla="*/ 37 w 73"/>
                  <a:gd name="T21" fmla="*/ 73 h 73"/>
                  <a:gd name="T22" fmla="*/ 45 w 73"/>
                  <a:gd name="T23" fmla="*/ 72 h 73"/>
                  <a:gd name="T24" fmla="*/ 51 w 73"/>
                  <a:gd name="T25" fmla="*/ 70 h 73"/>
                  <a:gd name="T26" fmla="*/ 57 w 73"/>
                  <a:gd name="T27" fmla="*/ 67 h 73"/>
                  <a:gd name="T28" fmla="*/ 63 w 73"/>
                  <a:gd name="T29" fmla="*/ 63 h 73"/>
                  <a:gd name="T30" fmla="*/ 67 w 73"/>
                  <a:gd name="T31" fmla="*/ 57 h 73"/>
                  <a:gd name="T32" fmla="*/ 70 w 73"/>
                  <a:gd name="T33" fmla="*/ 51 h 73"/>
                  <a:gd name="T34" fmla="*/ 72 w 73"/>
                  <a:gd name="T35" fmla="*/ 45 h 73"/>
                  <a:gd name="T36" fmla="*/ 73 w 73"/>
                  <a:gd name="T37" fmla="*/ 37 h 73"/>
                  <a:gd name="T38" fmla="*/ 73 w 73"/>
                  <a:gd name="T39" fmla="*/ 37 h 73"/>
                  <a:gd name="T40" fmla="*/ 72 w 73"/>
                  <a:gd name="T41" fmla="*/ 30 h 73"/>
                  <a:gd name="T42" fmla="*/ 70 w 73"/>
                  <a:gd name="T43" fmla="*/ 23 h 73"/>
                  <a:gd name="T44" fmla="*/ 67 w 73"/>
                  <a:gd name="T45" fmla="*/ 17 h 73"/>
                  <a:gd name="T46" fmla="*/ 63 w 73"/>
                  <a:gd name="T47" fmla="*/ 12 h 73"/>
                  <a:gd name="T48" fmla="*/ 57 w 73"/>
                  <a:gd name="T49" fmla="*/ 7 h 73"/>
                  <a:gd name="T50" fmla="*/ 51 w 73"/>
                  <a:gd name="T51" fmla="*/ 4 h 73"/>
                  <a:gd name="T52" fmla="*/ 45 w 73"/>
                  <a:gd name="T53" fmla="*/ 1 h 73"/>
                  <a:gd name="T54" fmla="*/ 37 w 73"/>
                  <a:gd name="T55" fmla="*/ 0 h 73"/>
                  <a:gd name="T56" fmla="*/ 37 w 73"/>
                  <a:gd name="T57" fmla="*/ 0 h 73"/>
                  <a:gd name="T58" fmla="*/ 30 w 73"/>
                  <a:gd name="T59" fmla="*/ 1 h 73"/>
                  <a:gd name="T60" fmla="*/ 23 w 73"/>
                  <a:gd name="T61" fmla="*/ 4 h 73"/>
                  <a:gd name="T62" fmla="*/ 17 w 73"/>
                  <a:gd name="T63" fmla="*/ 7 h 73"/>
                  <a:gd name="T64" fmla="*/ 12 w 73"/>
                  <a:gd name="T65" fmla="*/ 12 h 73"/>
                  <a:gd name="T66" fmla="*/ 7 w 73"/>
                  <a:gd name="T67" fmla="*/ 17 h 73"/>
                  <a:gd name="T68" fmla="*/ 3 w 73"/>
                  <a:gd name="T69" fmla="*/ 23 h 73"/>
                  <a:gd name="T70" fmla="*/ 1 w 73"/>
                  <a:gd name="T71" fmla="*/ 30 h 73"/>
                  <a:gd name="T72" fmla="*/ 0 w 73"/>
                  <a:gd name="T73" fmla="*/ 37 h 73"/>
                  <a:gd name="T74" fmla="*/ 0 w 73"/>
                  <a:gd name="T7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3">
                    <a:moveTo>
                      <a:pt x="0" y="37"/>
                    </a:moveTo>
                    <a:lnTo>
                      <a:pt x="0" y="37"/>
                    </a:lnTo>
                    <a:lnTo>
                      <a:pt x="1" y="45"/>
                    </a:lnTo>
                    <a:lnTo>
                      <a:pt x="3" y="51"/>
                    </a:lnTo>
                    <a:lnTo>
                      <a:pt x="7" y="57"/>
                    </a:lnTo>
                    <a:lnTo>
                      <a:pt x="12" y="63"/>
                    </a:lnTo>
                    <a:lnTo>
                      <a:pt x="17" y="67"/>
                    </a:lnTo>
                    <a:lnTo>
                      <a:pt x="23" y="70"/>
                    </a:lnTo>
                    <a:lnTo>
                      <a:pt x="30" y="72"/>
                    </a:lnTo>
                    <a:lnTo>
                      <a:pt x="37" y="73"/>
                    </a:lnTo>
                    <a:lnTo>
                      <a:pt x="37" y="73"/>
                    </a:lnTo>
                    <a:lnTo>
                      <a:pt x="45" y="72"/>
                    </a:lnTo>
                    <a:lnTo>
                      <a:pt x="51" y="70"/>
                    </a:lnTo>
                    <a:lnTo>
                      <a:pt x="57" y="67"/>
                    </a:lnTo>
                    <a:lnTo>
                      <a:pt x="63" y="63"/>
                    </a:lnTo>
                    <a:lnTo>
                      <a:pt x="67" y="57"/>
                    </a:lnTo>
                    <a:lnTo>
                      <a:pt x="70" y="51"/>
                    </a:lnTo>
                    <a:lnTo>
                      <a:pt x="72" y="45"/>
                    </a:lnTo>
                    <a:lnTo>
                      <a:pt x="73" y="37"/>
                    </a:lnTo>
                    <a:lnTo>
                      <a:pt x="73" y="37"/>
                    </a:lnTo>
                    <a:lnTo>
                      <a:pt x="72" y="30"/>
                    </a:lnTo>
                    <a:lnTo>
                      <a:pt x="70" y="23"/>
                    </a:lnTo>
                    <a:lnTo>
                      <a:pt x="67" y="17"/>
                    </a:lnTo>
                    <a:lnTo>
                      <a:pt x="63" y="12"/>
                    </a:lnTo>
                    <a:lnTo>
                      <a:pt x="57" y="7"/>
                    </a:lnTo>
                    <a:lnTo>
                      <a:pt x="51" y="4"/>
                    </a:lnTo>
                    <a:lnTo>
                      <a:pt x="45" y="1"/>
                    </a:lnTo>
                    <a:lnTo>
                      <a:pt x="37" y="0"/>
                    </a:lnTo>
                    <a:lnTo>
                      <a:pt x="37" y="0"/>
                    </a:lnTo>
                    <a:lnTo>
                      <a:pt x="30" y="1"/>
                    </a:lnTo>
                    <a:lnTo>
                      <a:pt x="23" y="4"/>
                    </a:lnTo>
                    <a:lnTo>
                      <a:pt x="17" y="7"/>
                    </a:lnTo>
                    <a:lnTo>
                      <a:pt x="12" y="12"/>
                    </a:lnTo>
                    <a:lnTo>
                      <a:pt x="7" y="17"/>
                    </a:lnTo>
                    <a:lnTo>
                      <a:pt x="3" y="23"/>
                    </a:lnTo>
                    <a:lnTo>
                      <a:pt x="1" y="30"/>
                    </a:lnTo>
                    <a:lnTo>
                      <a:pt x="0" y="37"/>
                    </a:lnTo>
                    <a:lnTo>
                      <a:pt x="0" y="3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6" name="Freeform 72"/>
              <p:cNvSpPr>
                <a:spLocks/>
              </p:cNvSpPr>
              <p:nvPr/>
            </p:nvSpPr>
            <p:spPr bwMode="auto">
              <a:xfrm>
                <a:off x="3859" y="2385"/>
                <a:ext cx="73" cy="72"/>
              </a:xfrm>
              <a:custGeom>
                <a:avLst/>
                <a:gdLst>
                  <a:gd name="T0" fmla="*/ 0 w 73"/>
                  <a:gd name="T1" fmla="*/ 36 h 72"/>
                  <a:gd name="T2" fmla="*/ 0 w 73"/>
                  <a:gd name="T3" fmla="*/ 36 h 72"/>
                  <a:gd name="T4" fmla="*/ 1 w 73"/>
                  <a:gd name="T5" fmla="*/ 43 h 72"/>
                  <a:gd name="T6" fmla="*/ 3 w 73"/>
                  <a:gd name="T7" fmla="*/ 51 h 72"/>
                  <a:gd name="T8" fmla="*/ 7 w 73"/>
                  <a:gd name="T9" fmla="*/ 57 h 72"/>
                  <a:gd name="T10" fmla="*/ 12 w 73"/>
                  <a:gd name="T11" fmla="*/ 62 h 72"/>
                  <a:gd name="T12" fmla="*/ 17 w 73"/>
                  <a:gd name="T13" fmla="*/ 66 h 72"/>
                  <a:gd name="T14" fmla="*/ 23 w 73"/>
                  <a:gd name="T15" fmla="*/ 70 h 72"/>
                  <a:gd name="T16" fmla="*/ 30 w 73"/>
                  <a:gd name="T17" fmla="*/ 72 h 72"/>
                  <a:gd name="T18" fmla="*/ 37 w 73"/>
                  <a:gd name="T19" fmla="*/ 72 h 72"/>
                  <a:gd name="T20" fmla="*/ 37 w 73"/>
                  <a:gd name="T21" fmla="*/ 72 h 72"/>
                  <a:gd name="T22" fmla="*/ 45 w 73"/>
                  <a:gd name="T23" fmla="*/ 72 h 72"/>
                  <a:gd name="T24" fmla="*/ 51 w 73"/>
                  <a:gd name="T25" fmla="*/ 70 h 72"/>
                  <a:gd name="T26" fmla="*/ 57 w 73"/>
                  <a:gd name="T27" fmla="*/ 66 h 72"/>
                  <a:gd name="T28" fmla="*/ 63 w 73"/>
                  <a:gd name="T29" fmla="*/ 62 h 72"/>
                  <a:gd name="T30" fmla="*/ 67 w 73"/>
                  <a:gd name="T31" fmla="*/ 57 h 72"/>
                  <a:gd name="T32" fmla="*/ 70 w 73"/>
                  <a:gd name="T33" fmla="*/ 51 h 72"/>
                  <a:gd name="T34" fmla="*/ 72 w 73"/>
                  <a:gd name="T35" fmla="*/ 43 h 72"/>
                  <a:gd name="T36" fmla="*/ 73 w 73"/>
                  <a:gd name="T37" fmla="*/ 36 h 72"/>
                  <a:gd name="T38" fmla="*/ 73 w 73"/>
                  <a:gd name="T39" fmla="*/ 36 h 72"/>
                  <a:gd name="T40" fmla="*/ 72 w 73"/>
                  <a:gd name="T41" fmla="*/ 29 h 72"/>
                  <a:gd name="T42" fmla="*/ 70 w 73"/>
                  <a:gd name="T43" fmla="*/ 22 h 72"/>
                  <a:gd name="T44" fmla="*/ 67 w 73"/>
                  <a:gd name="T45" fmla="*/ 16 h 72"/>
                  <a:gd name="T46" fmla="*/ 63 w 73"/>
                  <a:gd name="T47" fmla="*/ 11 h 72"/>
                  <a:gd name="T48" fmla="*/ 57 w 73"/>
                  <a:gd name="T49" fmla="*/ 6 h 72"/>
                  <a:gd name="T50" fmla="*/ 51 w 73"/>
                  <a:gd name="T51" fmla="*/ 2 h 72"/>
                  <a:gd name="T52" fmla="*/ 45 w 73"/>
                  <a:gd name="T53" fmla="*/ 0 h 72"/>
                  <a:gd name="T54" fmla="*/ 37 w 73"/>
                  <a:gd name="T55" fmla="*/ 0 h 72"/>
                  <a:gd name="T56" fmla="*/ 37 w 73"/>
                  <a:gd name="T57" fmla="*/ 0 h 72"/>
                  <a:gd name="T58" fmla="*/ 30 w 73"/>
                  <a:gd name="T59" fmla="*/ 0 h 72"/>
                  <a:gd name="T60" fmla="*/ 23 w 73"/>
                  <a:gd name="T61" fmla="*/ 2 h 72"/>
                  <a:gd name="T62" fmla="*/ 17 w 73"/>
                  <a:gd name="T63" fmla="*/ 6 h 72"/>
                  <a:gd name="T64" fmla="*/ 12 w 73"/>
                  <a:gd name="T65" fmla="*/ 11 h 72"/>
                  <a:gd name="T66" fmla="*/ 7 w 73"/>
                  <a:gd name="T67" fmla="*/ 16 h 72"/>
                  <a:gd name="T68" fmla="*/ 3 w 73"/>
                  <a:gd name="T69" fmla="*/ 22 h 72"/>
                  <a:gd name="T70" fmla="*/ 1 w 73"/>
                  <a:gd name="T71" fmla="*/ 29 h 72"/>
                  <a:gd name="T72" fmla="*/ 0 w 73"/>
                  <a:gd name="T73" fmla="*/ 36 h 72"/>
                  <a:gd name="T74" fmla="*/ 0 w 73"/>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2">
                    <a:moveTo>
                      <a:pt x="0" y="36"/>
                    </a:moveTo>
                    <a:lnTo>
                      <a:pt x="0" y="36"/>
                    </a:lnTo>
                    <a:lnTo>
                      <a:pt x="1" y="43"/>
                    </a:lnTo>
                    <a:lnTo>
                      <a:pt x="3" y="51"/>
                    </a:lnTo>
                    <a:lnTo>
                      <a:pt x="7" y="57"/>
                    </a:lnTo>
                    <a:lnTo>
                      <a:pt x="12" y="62"/>
                    </a:lnTo>
                    <a:lnTo>
                      <a:pt x="17" y="66"/>
                    </a:lnTo>
                    <a:lnTo>
                      <a:pt x="23" y="70"/>
                    </a:lnTo>
                    <a:lnTo>
                      <a:pt x="30" y="72"/>
                    </a:lnTo>
                    <a:lnTo>
                      <a:pt x="37" y="72"/>
                    </a:lnTo>
                    <a:lnTo>
                      <a:pt x="37" y="72"/>
                    </a:lnTo>
                    <a:lnTo>
                      <a:pt x="45" y="72"/>
                    </a:lnTo>
                    <a:lnTo>
                      <a:pt x="51" y="70"/>
                    </a:lnTo>
                    <a:lnTo>
                      <a:pt x="57" y="66"/>
                    </a:lnTo>
                    <a:lnTo>
                      <a:pt x="63" y="62"/>
                    </a:lnTo>
                    <a:lnTo>
                      <a:pt x="67" y="57"/>
                    </a:lnTo>
                    <a:lnTo>
                      <a:pt x="70" y="51"/>
                    </a:lnTo>
                    <a:lnTo>
                      <a:pt x="72" y="43"/>
                    </a:lnTo>
                    <a:lnTo>
                      <a:pt x="73" y="36"/>
                    </a:lnTo>
                    <a:lnTo>
                      <a:pt x="73" y="36"/>
                    </a:lnTo>
                    <a:lnTo>
                      <a:pt x="72" y="29"/>
                    </a:lnTo>
                    <a:lnTo>
                      <a:pt x="70" y="22"/>
                    </a:lnTo>
                    <a:lnTo>
                      <a:pt x="67" y="16"/>
                    </a:lnTo>
                    <a:lnTo>
                      <a:pt x="63" y="11"/>
                    </a:lnTo>
                    <a:lnTo>
                      <a:pt x="57" y="6"/>
                    </a:lnTo>
                    <a:lnTo>
                      <a:pt x="51" y="2"/>
                    </a:lnTo>
                    <a:lnTo>
                      <a:pt x="45" y="0"/>
                    </a:lnTo>
                    <a:lnTo>
                      <a:pt x="37" y="0"/>
                    </a:lnTo>
                    <a:lnTo>
                      <a:pt x="37" y="0"/>
                    </a:lnTo>
                    <a:lnTo>
                      <a:pt x="30" y="0"/>
                    </a:lnTo>
                    <a:lnTo>
                      <a:pt x="23" y="2"/>
                    </a:lnTo>
                    <a:lnTo>
                      <a:pt x="17" y="6"/>
                    </a:lnTo>
                    <a:lnTo>
                      <a:pt x="12" y="11"/>
                    </a:lnTo>
                    <a:lnTo>
                      <a:pt x="7" y="16"/>
                    </a:lnTo>
                    <a:lnTo>
                      <a:pt x="3" y="22"/>
                    </a:lnTo>
                    <a:lnTo>
                      <a:pt x="1" y="29"/>
                    </a:lnTo>
                    <a:lnTo>
                      <a:pt x="0" y="36"/>
                    </a:lnTo>
                    <a:lnTo>
                      <a:pt x="0" y="3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7" name="Freeform 73"/>
              <p:cNvSpPr>
                <a:spLocks/>
              </p:cNvSpPr>
              <p:nvPr/>
            </p:nvSpPr>
            <p:spPr bwMode="auto">
              <a:xfrm>
                <a:off x="636" y="796"/>
                <a:ext cx="14" cy="17"/>
              </a:xfrm>
              <a:custGeom>
                <a:avLst/>
                <a:gdLst>
                  <a:gd name="T0" fmla="*/ 0 w 14"/>
                  <a:gd name="T1" fmla="*/ 8 h 17"/>
                  <a:gd name="T2" fmla="*/ 0 w 14"/>
                  <a:gd name="T3" fmla="*/ 8 h 17"/>
                  <a:gd name="T4" fmla="*/ 1 w 14"/>
                  <a:gd name="T5" fmla="*/ 12 h 17"/>
                  <a:gd name="T6" fmla="*/ 2 w 14"/>
                  <a:gd name="T7" fmla="*/ 14 h 17"/>
                  <a:gd name="T8" fmla="*/ 4 w 14"/>
                  <a:gd name="T9" fmla="*/ 16 h 17"/>
                  <a:gd name="T10" fmla="*/ 7 w 14"/>
                  <a:gd name="T11" fmla="*/ 17 h 17"/>
                  <a:gd name="T12" fmla="*/ 7 w 14"/>
                  <a:gd name="T13" fmla="*/ 17 h 17"/>
                  <a:gd name="T14" fmla="*/ 9 w 14"/>
                  <a:gd name="T15" fmla="*/ 16 h 17"/>
                  <a:gd name="T16" fmla="*/ 11 w 14"/>
                  <a:gd name="T17" fmla="*/ 14 h 17"/>
                  <a:gd name="T18" fmla="*/ 14 w 14"/>
                  <a:gd name="T19" fmla="*/ 12 h 17"/>
                  <a:gd name="T20" fmla="*/ 14 w 14"/>
                  <a:gd name="T21" fmla="*/ 8 h 17"/>
                  <a:gd name="T22" fmla="*/ 14 w 14"/>
                  <a:gd name="T23" fmla="*/ 8 h 17"/>
                  <a:gd name="T24" fmla="*/ 14 w 14"/>
                  <a:gd name="T25" fmla="*/ 5 h 17"/>
                  <a:gd name="T26" fmla="*/ 11 w 14"/>
                  <a:gd name="T27" fmla="*/ 2 h 17"/>
                  <a:gd name="T28" fmla="*/ 9 w 14"/>
                  <a:gd name="T29" fmla="*/ 1 h 17"/>
                  <a:gd name="T30" fmla="*/ 7 w 14"/>
                  <a:gd name="T31" fmla="*/ 0 h 17"/>
                  <a:gd name="T32" fmla="*/ 7 w 14"/>
                  <a:gd name="T33" fmla="*/ 0 h 17"/>
                  <a:gd name="T34" fmla="*/ 4 w 14"/>
                  <a:gd name="T35" fmla="*/ 1 h 17"/>
                  <a:gd name="T36" fmla="*/ 2 w 14"/>
                  <a:gd name="T37" fmla="*/ 2 h 17"/>
                  <a:gd name="T38" fmla="*/ 1 w 14"/>
                  <a:gd name="T39" fmla="*/ 5 h 17"/>
                  <a:gd name="T40" fmla="*/ 0 w 14"/>
                  <a:gd name="T41" fmla="*/ 8 h 17"/>
                  <a:gd name="T42" fmla="*/ 0 w 14"/>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8"/>
                    </a:moveTo>
                    <a:lnTo>
                      <a:pt x="0" y="8"/>
                    </a:lnTo>
                    <a:lnTo>
                      <a:pt x="1" y="12"/>
                    </a:lnTo>
                    <a:lnTo>
                      <a:pt x="2" y="14"/>
                    </a:lnTo>
                    <a:lnTo>
                      <a:pt x="4" y="16"/>
                    </a:lnTo>
                    <a:lnTo>
                      <a:pt x="7" y="17"/>
                    </a:lnTo>
                    <a:lnTo>
                      <a:pt x="7" y="17"/>
                    </a:lnTo>
                    <a:lnTo>
                      <a:pt x="9" y="16"/>
                    </a:lnTo>
                    <a:lnTo>
                      <a:pt x="11" y="14"/>
                    </a:lnTo>
                    <a:lnTo>
                      <a:pt x="14" y="12"/>
                    </a:lnTo>
                    <a:lnTo>
                      <a:pt x="14" y="8"/>
                    </a:lnTo>
                    <a:lnTo>
                      <a:pt x="14" y="8"/>
                    </a:lnTo>
                    <a:lnTo>
                      <a:pt x="14" y="5"/>
                    </a:lnTo>
                    <a:lnTo>
                      <a:pt x="11" y="2"/>
                    </a:lnTo>
                    <a:lnTo>
                      <a:pt x="9" y="1"/>
                    </a:lnTo>
                    <a:lnTo>
                      <a:pt x="7" y="0"/>
                    </a:lnTo>
                    <a:lnTo>
                      <a:pt x="7" y="0"/>
                    </a:lnTo>
                    <a:lnTo>
                      <a:pt x="4" y="1"/>
                    </a:lnTo>
                    <a:lnTo>
                      <a:pt x="2" y="2"/>
                    </a:lnTo>
                    <a:lnTo>
                      <a:pt x="1" y="5"/>
                    </a:lnTo>
                    <a:lnTo>
                      <a:pt x="0" y="8"/>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8" name="Freeform 74"/>
              <p:cNvSpPr>
                <a:spLocks/>
              </p:cNvSpPr>
              <p:nvPr/>
            </p:nvSpPr>
            <p:spPr bwMode="auto">
              <a:xfrm>
                <a:off x="521" y="750"/>
                <a:ext cx="48" cy="2"/>
              </a:xfrm>
              <a:custGeom>
                <a:avLst/>
                <a:gdLst>
                  <a:gd name="T0" fmla="*/ 0 w 48"/>
                  <a:gd name="T1" fmla="*/ 2 h 2"/>
                  <a:gd name="T2" fmla="*/ 0 w 48"/>
                  <a:gd name="T3" fmla="*/ 2 h 2"/>
                  <a:gd name="T4" fmla="*/ 12 w 48"/>
                  <a:gd name="T5" fmla="*/ 1 h 2"/>
                  <a:gd name="T6" fmla="*/ 25 w 48"/>
                  <a:gd name="T7" fmla="*/ 0 h 2"/>
                  <a:gd name="T8" fmla="*/ 25 w 48"/>
                  <a:gd name="T9" fmla="*/ 0 h 2"/>
                  <a:gd name="T10" fmla="*/ 36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0" y="2"/>
                    </a:moveTo>
                    <a:lnTo>
                      <a:pt x="0" y="2"/>
                    </a:lnTo>
                    <a:lnTo>
                      <a:pt x="12" y="1"/>
                    </a:lnTo>
                    <a:lnTo>
                      <a:pt x="25" y="0"/>
                    </a:lnTo>
                    <a:lnTo>
                      <a:pt x="25" y="0"/>
                    </a:lnTo>
                    <a:lnTo>
                      <a:pt x="36" y="1"/>
                    </a:lnTo>
                    <a:lnTo>
                      <a:pt x="48"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99" name="Freeform 75"/>
              <p:cNvSpPr>
                <a:spLocks/>
              </p:cNvSpPr>
              <p:nvPr/>
            </p:nvSpPr>
            <p:spPr bwMode="auto">
              <a:xfrm>
                <a:off x="496" y="909"/>
                <a:ext cx="98" cy="16"/>
              </a:xfrm>
              <a:custGeom>
                <a:avLst/>
                <a:gdLst>
                  <a:gd name="T0" fmla="*/ 98 w 98"/>
                  <a:gd name="T1" fmla="*/ 16 h 16"/>
                  <a:gd name="T2" fmla="*/ 98 w 98"/>
                  <a:gd name="T3" fmla="*/ 16 h 16"/>
                  <a:gd name="T4" fmla="*/ 86 w 98"/>
                  <a:gd name="T5" fmla="*/ 2 h 16"/>
                  <a:gd name="T6" fmla="*/ 86 w 98"/>
                  <a:gd name="T7" fmla="*/ 2 h 16"/>
                  <a:gd name="T8" fmla="*/ 83 w 98"/>
                  <a:gd name="T9" fmla="*/ 1 h 16"/>
                  <a:gd name="T10" fmla="*/ 78 w 98"/>
                  <a:gd name="T11" fmla="*/ 1 h 16"/>
                  <a:gd name="T12" fmla="*/ 78 w 98"/>
                  <a:gd name="T13" fmla="*/ 1 h 16"/>
                  <a:gd name="T14" fmla="*/ 64 w 98"/>
                  <a:gd name="T15" fmla="*/ 2 h 16"/>
                  <a:gd name="T16" fmla="*/ 50 w 98"/>
                  <a:gd name="T17" fmla="*/ 3 h 16"/>
                  <a:gd name="T18" fmla="*/ 50 w 98"/>
                  <a:gd name="T19" fmla="*/ 3 h 16"/>
                  <a:gd name="T20" fmla="*/ 34 w 98"/>
                  <a:gd name="T21" fmla="*/ 2 h 16"/>
                  <a:gd name="T22" fmla="*/ 19 w 98"/>
                  <a:gd name="T23" fmla="*/ 0 h 16"/>
                  <a:gd name="T24" fmla="*/ 19 w 98"/>
                  <a:gd name="T25" fmla="*/ 0 h 16"/>
                  <a:gd name="T26" fmla="*/ 17 w 98"/>
                  <a:gd name="T27" fmla="*/ 0 h 16"/>
                  <a:gd name="T28" fmla="*/ 14 w 98"/>
                  <a:gd name="T29" fmla="*/ 2 h 16"/>
                  <a:gd name="T30" fmla="*/ 14 w 98"/>
                  <a:gd name="T31" fmla="*/ 2 h 16"/>
                  <a:gd name="T32" fmla="*/ 0 w 98"/>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6">
                    <a:moveTo>
                      <a:pt x="98" y="16"/>
                    </a:moveTo>
                    <a:lnTo>
                      <a:pt x="98" y="16"/>
                    </a:lnTo>
                    <a:lnTo>
                      <a:pt x="86" y="2"/>
                    </a:lnTo>
                    <a:lnTo>
                      <a:pt x="86" y="2"/>
                    </a:lnTo>
                    <a:lnTo>
                      <a:pt x="83" y="1"/>
                    </a:lnTo>
                    <a:lnTo>
                      <a:pt x="78" y="1"/>
                    </a:lnTo>
                    <a:lnTo>
                      <a:pt x="78" y="1"/>
                    </a:lnTo>
                    <a:lnTo>
                      <a:pt x="64" y="2"/>
                    </a:lnTo>
                    <a:lnTo>
                      <a:pt x="50" y="3"/>
                    </a:lnTo>
                    <a:lnTo>
                      <a:pt x="50" y="3"/>
                    </a:lnTo>
                    <a:lnTo>
                      <a:pt x="34" y="2"/>
                    </a:lnTo>
                    <a:lnTo>
                      <a:pt x="19" y="0"/>
                    </a:lnTo>
                    <a:lnTo>
                      <a:pt x="19" y="0"/>
                    </a:lnTo>
                    <a:lnTo>
                      <a:pt x="17" y="0"/>
                    </a:lnTo>
                    <a:lnTo>
                      <a:pt x="14" y="2"/>
                    </a:lnTo>
                    <a:lnTo>
                      <a:pt x="14" y="2"/>
                    </a:lnTo>
                    <a:lnTo>
                      <a:pt x="0"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0" name="Freeform 76"/>
              <p:cNvSpPr>
                <a:spLocks/>
              </p:cNvSpPr>
              <p:nvPr/>
            </p:nvSpPr>
            <p:spPr bwMode="auto">
              <a:xfrm>
                <a:off x="403" y="729"/>
                <a:ext cx="293" cy="195"/>
              </a:xfrm>
              <a:custGeom>
                <a:avLst/>
                <a:gdLst>
                  <a:gd name="T0" fmla="*/ 49 w 293"/>
                  <a:gd name="T1" fmla="*/ 195 h 195"/>
                  <a:gd name="T2" fmla="*/ 59 w 293"/>
                  <a:gd name="T3" fmla="*/ 163 h 195"/>
                  <a:gd name="T4" fmla="*/ 58 w 293"/>
                  <a:gd name="T5" fmla="*/ 159 h 195"/>
                  <a:gd name="T6" fmla="*/ 50 w 293"/>
                  <a:gd name="T7" fmla="*/ 153 h 195"/>
                  <a:gd name="T8" fmla="*/ 36 w 293"/>
                  <a:gd name="T9" fmla="*/ 138 h 195"/>
                  <a:gd name="T10" fmla="*/ 25 w 293"/>
                  <a:gd name="T11" fmla="*/ 121 h 195"/>
                  <a:gd name="T12" fmla="*/ 20 w 293"/>
                  <a:gd name="T13" fmla="*/ 102 h 195"/>
                  <a:gd name="T14" fmla="*/ 20 w 293"/>
                  <a:gd name="T15" fmla="*/ 93 h 195"/>
                  <a:gd name="T16" fmla="*/ 22 w 293"/>
                  <a:gd name="T17" fmla="*/ 75 h 195"/>
                  <a:gd name="T18" fmla="*/ 28 w 293"/>
                  <a:gd name="T19" fmla="*/ 59 h 195"/>
                  <a:gd name="T20" fmla="*/ 29 w 293"/>
                  <a:gd name="T21" fmla="*/ 58 h 195"/>
                  <a:gd name="T22" fmla="*/ 27 w 293"/>
                  <a:gd name="T23" fmla="*/ 54 h 195"/>
                  <a:gd name="T24" fmla="*/ 25 w 293"/>
                  <a:gd name="T25" fmla="*/ 53 h 195"/>
                  <a:gd name="T26" fmla="*/ 13 w 293"/>
                  <a:gd name="T27" fmla="*/ 44 h 195"/>
                  <a:gd name="T28" fmla="*/ 4 w 293"/>
                  <a:gd name="T29" fmla="*/ 32 h 195"/>
                  <a:gd name="T30" fmla="*/ 2 w 293"/>
                  <a:gd name="T31" fmla="*/ 27 h 195"/>
                  <a:gd name="T32" fmla="*/ 0 w 293"/>
                  <a:gd name="T33" fmla="*/ 16 h 195"/>
                  <a:gd name="T34" fmla="*/ 2 w 293"/>
                  <a:gd name="T35" fmla="*/ 10 h 195"/>
                  <a:gd name="T36" fmla="*/ 7 w 293"/>
                  <a:gd name="T37" fmla="*/ 5 h 195"/>
                  <a:gd name="T38" fmla="*/ 13 w 293"/>
                  <a:gd name="T39" fmla="*/ 2 h 195"/>
                  <a:gd name="T40" fmla="*/ 20 w 293"/>
                  <a:gd name="T41" fmla="*/ 4 h 195"/>
                  <a:gd name="T42" fmla="*/ 25 w 293"/>
                  <a:gd name="T43" fmla="*/ 8 h 195"/>
                  <a:gd name="T44" fmla="*/ 27 w 293"/>
                  <a:gd name="T45" fmla="*/ 11 h 195"/>
                  <a:gd name="T46" fmla="*/ 31 w 293"/>
                  <a:gd name="T47" fmla="*/ 19 h 195"/>
                  <a:gd name="T48" fmla="*/ 31 w 293"/>
                  <a:gd name="T49" fmla="*/ 27 h 195"/>
                  <a:gd name="T50" fmla="*/ 25 w 293"/>
                  <a:gd name="T51" fmla="*/ 39 h 195"/>
                  <a:gd name="T52" fmla="*/ 34 w 293"/>
                  <a:gd name="T53" fmla="*/ 44 h 195"/>
                  <a:gd name="T54" fmla="*/ 36 w 293"/>
                  <a:gd name="T55" fmla="*/ 44 h 195"/>
                  <a:gd name="T56" fmla="*/ 42 w 293"/>
                  <a:gd name="T57" fmla="*/ 42 h 195"/>
                  <a:gd name="T58" fmla="*/ 50 w 293"/>
                  <a:gd name="T59" fmla="*/ 33 h 195"/>
                  <a:gd name="T60" fmla="*/ 72 w 293"/>
                  <a:gd name="T61" fmla="*/ 19 h 195"/>
                  <a:gd name="T62" fmla="*/ 97 w 293"/>
                  <a:gd name="T63" fmla="*/ 9 h 195"/>
                  <a:gd name="T64" fmla="*/ 127 w 293"/>
                  <a:gd name="T65" fmla="*/ 2 h 195"/>
                  <a:gd name="T66" fmla="*/ 143 w 293"/>
                  <a:gd name="T67" fmla="*/ 2 h 195"/>
                  <a:gd name="T68" fmla="*/ 163 w 293"/>
                  <a:gd name="T69" fmla="*/ 4 h 195"/>
                  <a:gd name="T70" fmla="*/ 182 w 293"/>
                  <a:gd name="T71" fmla="*/ 7 h 195"/>
                  <a:gd name="T72" fmla="*/ 200 w 293"/>
                  <a:gd name="T73" fmla="*/ 13 h 195"/>
                  <a:gd name="T74" fmla="*/ 217 w 293"/>
                  <a:gd name="T75" fmla="*/ 21 h 195"/>
                  <a:gd name="T76" fmla="*/ 226 w 293"/>
                  <a:gd name="T77" fmla="*/ 14 h 195"/>
                  <a:gd name="T78" fmla="*/ 249 w 293"/>
                  <a:gd name="T79" fmla="*/ 1 h 195"/>
                  <a:gd name="T80" fmla="*/ 257 w 293"/>
                  <a:gd name="T81" fmla="*/ 0 h 195"/>
                  <a:gd name="T82" fmla="*/ 245 w 293"/>
                  <a:gd name="T83" fmla="*/ 45 h 195"/>
                  <a:gd name="T84" fmla="*/ 255 w 293"/>
                  <a:gd name="T85" fmla="*/ 57 h 195"/>
                  <a:gd name="T86" fmla="*/ 261 w 293"/>
                  <a:gd name="T87" fmla="*/ 70 h 195"/>
                  <a:gd name="T88" fmla="*/ 262 w 293"/>
                  <a:gd name="T89" fmla="*/ 72 h 195"/>
                  <a:gd name="T90" fmla="*/ 264 w 293"/>
                  <a:gd name="T91" fmla="*/ 74 h 195"/>
                  <a:gd name="T92" fmla="*/ 289 w 293"/>
                  <a:gd name="T93" fmla="*/ 83 h 195"/>
                  <a:gd name="T94" fmla="*/ 292 w 293"/>
                  <a:gd name="T95" fmla="*/ 85 h 195"/>
                  <a:gd name="T96" fmla="*/ 292 w 293"/>
                  <a:gd name="T97" fmla="*/ 89 h 195"/>
                  <a:gd name="T98" fmla="*/ 275 w 293"/>
                  <a:gd name="T99" fmla="*/ 130 h 195"/>
                  <a:gd name="T100" fmla="*/ 272 w 293"/>
                  <a:gd name="T101" fmla="*/ 134 h 195"/>
                  <a:gd name="T102" fmla="*/ 267 w 293"/>
                  <a:gd name="T103" fmla="*/ 135 h 195"/>
                  <a:gd name="T104" fmla="*/ 255 w 293"/>
                  <a:gd name="T105" fmla="*/ 135 h 195"/>
                  <a:gd name="T106" fmla="*/ 252 w 293"/>
                  <a:gd name="T107" fmla="*/ 136 h 195"/>
                  <a:gd name="T108" fmla="*/ 248 w 293"/>
                  <a:gd name="T109" fmla="*/ 139 h 195"/>
                  <a:gd name="T110" fmla="*/ 237 w 293"/>
                  <a:gd name="T111" fmla="*/ 150 h 195"/>
                  <a:gd name="T112" fmla="*/ 226 w 293"/>
                  <a:gd name="T113" fmla="*/ 159 h 195"/>
                  <a:gd name="T114" fmla="*/ 225 w 293"/>
                  <a:gd name="T115" fmla="*/ 164 h 195"/>
                  <a:gd name="T116" fmla="*/ 235 w 293"/>
                  <a:gd name="T1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195">
                    <a:moveTo>
                      <a:pt x="49" y="195"/>
                    </a:moveTo>
                    <a:lnTo>
                      <a:pt x="49" y="195"/>
                    </a:lnTo>
                    <a:lnTo>
                      <a:pt x="59" y="163"/>
                    </a:lnTo>
                    <a:lnTo>
                      <a:pt x="59" y="163"/>
                    </a:lnTo>
                    <a:lnTo>
                      <a:pt x="59" y="161"/>
                    </a:lnTo>
                    <a:lnTo>
                      <a:pt x="58" y="159"/>
                    </a:lnTo>
                    <a:lnTo>
                      <a:pt x="58" y="159"/>
                    </a:lnTo>
                    <a:lnTo>
                      <a:pt x="50" y="153"/>
                    </a:lnTo>
                    <a:lnTo>
                      <a:pt x="43" y="145"/>
                    </a:lnTo>
                    <a:lnTo>
                      <a:pt x="36" y="138"/>
                    </a:lnTo>
                    <a:lnTo>
                      <a:pt x="31" y="130"/>
                    </a:lnTo>
                    <a:lnTo>
                      <a:pt x="25" y="121"/>
                    </a:lnTo>
                    <a:lnTo>
                      <a:pt x="22" y="111"/>
                    </a:lnTo>
                    <a:lnTo>
                      <a:pt x="20" y="102"/>
                    </a:lnTo>
                    <a:lnTo>
                      <a:pt x="20" y="93"/>
                    </a:lnTo>
                    <a:lnTo>
                      <a:pt x="20" y="93"/>
                    </a:lnTo>
                    <a:lnTo>
                      <a:pt x="20" y="84"/>
                    </a:lnTo>
                    <a:lnTo>
                      <a:pt x="22" y="75"/>
                    </a:lnTo>
                    <a:lnTo>
                      <a:pt x="24" y="67"/>
                    </a:lnTo>
                    <a:lnTo>
                      <a:pt x="28" y="59"/>
                    </a:lnTo>
                    <a:lnTo>
                      <a:pt x="28" y="59"/>
                    </a:lnTo>
                    <a:lnTo>
                      <a:pt x="29" y="58"/>
                    </a:lnTo>
                    <a:lnTo>
                      <a:pt x="28" y="56"/>
                    </a:lnTo>
                    <a:lnTo>
                      <a:pt x="27" y="54"/>
                    </a:lnTo>
                    <a:lnTo>
                      <a:pt x="25" y="53"/>
                    </a:lnTo>
                    <a:lnTo>
                      <a:pt x="25" y="53"/>
                    </a:lnTo>
                    <a:lnTo>
                      <a:pt x="19" y="48"/>
                    </a:lnTo>
                    <a:lnTo>
                      <a:pt x="13" y="44"/>
                    </a:lnTo>
                    <a:lnTo>
                      <a:pt x="9" y="38"/>
                    </a:lnTo>
                    <a:lnTo>
                      <a:pt x="4" y="32"/>
                    </a:lnTo>
                    <a:lnTo>
                      <a:pt x="4" y="32"/>
                    </a:lnTo>
                    <a:lnTo>
                      <a:pt x="2" y="27"/>
                    </a:lnTo>
                    <a:lnTo>
                      <a:pt x="0" y="21"/>
                    </a:lnTo>
                    <a:lnTo>
                      <a:pt x="0" y="16"/>
                    </a:lnTo>
                    <a:lnTo>
                      <a:pt x="2" y="10"/>
                    </a:lnTo>
                    <a:lnTo>
                      <a:pt x="2" y="10"/>
                    </a:lnTo>
                    <a:lnTo>
                      <a:pt x="4" y="7"/>
                    </a:lnTo>
                    <a:lnTo>
                      <a:pt x="7" y="5"/>
                    </a:lnTo>
                    <a:lnTo>
                      <a:pt x="10" y="4"/>
                    </a:lnTo>
                    <a:lnTo>
                      <a:pt x="13" y="2"/>
                    </a:lnTo>
                    <a:lnTo>
                      <a:pt x="17" y="2"/>
                    </a:lnTo>
                    <a:lnTo>
                      <a:pt x="20" y="4"/>
                    </a:lnTo>
                    <a:lnTo>
                      <a:pt x="22" y="6"/>
                    </a:lnTo>
                    <a:lnTo>
                      <a:pt x="25" y="8"/>
                    </a:lnTo>
                    <a:lnTo>
                      <a:pt x="25" y="8"/>
                    </a:lnTo>
                    <a:lnTo>
                      <a:pt x="27" y="11"/>
                    </a:lnTo>
                    <a:lnTo>
                      <a:pt x="29" y="15"/>
                    </a:lnTo>
                    <a:lnTo>
                      <a:pt x="31" y="19"/>
                    </a:lnTo>
                    <a:lnTo>
                      <a:pt x="31" y="23"/>
                    </a:lnTo>
                    <a:lnTo>
                      <a:pt x="31" y="27"/>
                    </a:lnTo>
                    <a:lnTo>
                      <a:pt x="29" y="31"/>
                    </a:lnTo>
                    <a:lnTo>
                      <a:pt x="25" y="39"/>
                    </a:lnTo>
                    <a:lnTo>
                      <a:pt x="25" y="39"/>
                    </a:lnTo>
                    <a:lnTo>
                      <a:pt x="34" y="44"/>
                    </a:lnTo>
                    <a:lnTo>
                      <a:pt x="34" y="44"/>
                    </a:lnTo>
                    <a:lnTo>
                      <a:pt x="36" y="44"/>
                    </a:lnTo>
                    <a:lnTo>
                      <a:pt x="38" y="44"/>
                    </a:lnTo>
                    <a:lnTo>
                      <a:pt x="42" y="42"/>
                    </a:lnTo>
                    <a:lnTo>
                      <a:pt x="42" y="42"/>
                    </a:lnTo>
                    <a:lnTo>
                      <a:pt x="50" y="33"/>
                    </a:lnTo>
                    <a:lnTo>
                      <a:pt x="60" y="25"/>
                    </a:lnTo>
                    <a:lnTo>
                      <a:pt x="72" y="19"/>
                    </a:lnTo>
                    <a:lnTo>
                      <a:pt x="84" y="13"/>
                    </a:lnTo>
                    <a:lnTo>
                      <a:pt x="97" y="9"/>
                    </a:lnTo>
                    <a:lnTo>
                      <a:pt x="112" y="5"/>
                    </a:lnTo>
                    <a:lnTo>
                      <a:pt x="127" y="2"/>
                    </a:lnTo>
                    <a:lnTo>
                      <a:pt x="143" y="2"/>
                    </a:lnTo>
                    <a:lnTo>
                      <a:pt x="143" y="2"/>
                    </a:lnTo>
                    <a:lnTo>
                      <a:pt x="153" y="2"/>
                    </a:lnTo>
                    <a:lnTo>
                      <a:pt x="163" y="4"/>
                    </a:lnTo>
                    <a:lnTo>
                      <a:pt x="172" y="5"/>
                    </a:lnTo>
                    <a:lnTo>
                      <a:pt x="182" y="7"/>
                    </a:lnTo>
                    <a:lnTo>
                      <a:pt x="191" y="10"/>
                    </a:lnTo>
                    <a:lnTo>
                      <a:pt x="200" y="13"/>
                    </a:lnTo>
                    <a:lnTo>
                      <a:pt x="208" y="17"/>
                    </a:lnTo>
                    <a:lnTo>
                      <a:pt x="217" y="21"/>
                    </a:lnTo>
                    <a:lnTo>
                      <a:pt x="217" y="21"/>
                    </a:lnTo>
                    <a:lnTo>
                      <a:pt x="226" y="14"/>
                    </a:lnTo>
                    <a:lnTo>
                      <a:pt x="237" y="7"/>
                    </a:lnTo>
                    <a:lnTo>
                      <a:pt x="249" y="1"/>
                    </a:lnTo>
                    <a:lnTo>
                      <a:pt x="253" y="0"/>
                    </a:lnTo>
                    <a:lnTo>
                      <a:pt x="257" y="0"/>
                    </a:lnTo>
                    <a:lnTo>
                      <a:pt x="245" y="45"/>
                    </a:lnTo>
                    <a:lnTo>
                      <a:pt x="245" y="45"/>
                    </a:lnTo>
                    <a:lnTo>
                      <a:pt x="251" y="51"/>
                    </a:lnTo>
                    <a:lnTo>
                      <a:pt x="255" y="57"/>
                    </a:lnTo>
                    <a:lnTo>
                      <a:pt x="258" y="63"/>
                    </a:lnTo>
                    <a:lnTo>
                      <a:pt x="261" y="70"/>
                    </a:lnTo>
                    <a:lnTo>
                      <a:pt x="261" y="70"/>
                    </a:lnTo>
                    <a:lnTo>
                      <a:pt x="262" y="72"/>
                    </a:lnTo>
                    <a:lnTo>
                      <a:pt x="264" y="74"/>
                    </a:lnTo>
                    <a:lnTo>
                      <a:pt x="264" y="74"/>
                    </a:lnTo>
                    <a:lnTo>
                      <a:pt x="289" y="83"/>
                    </a:lnTo>
                    <a:lnTo>
                      <a:pt x="289" y="83"/>
                    </a:lnTo>
                    <a:lnTo>
                      <a:pt x="291" y="84"/>
                    </a:lnTo>
                    <a:lnTo>
                      <a:pt x="292" y="85"/>
                    </a:lnTo>
                    <a:lnTo>
                      <a:pt x="293" y="87"/>
                    </a:lnTo>
                    <a:lnTo>
                      <a:pt x="292" y="89"/>
                    </a:lnTo>
                    <a:lnTo>
                      <a:pt x="275" y="130"/>
                    </a:lnTo>
                    <a:lnTo>
                      <a:pt x="275" y="130"/>
                    </a:lnTo>
                    <a:lnTo>
                      <a:pt x="274" y="132"/>
                    </a:lnTo>
                    <a:lnTo>
                      <a:pt x="272" y="134"/>
                    </a:lnTo>
                    <a:lnTo>
                      <a:pt x="270" y="135"/>
                    </a:lnTo>
                    <a:lnTo>
                      <a:pt x="267" y="135"/>
                    </a:lnTo>
                    <a:lnTo>
                      <a:pt x="267" y="135"/>
                    </a:lnTo>
                    <a:lnTo>
                      <a:pt x="255" y="135"/>
                    </a:lnTo>
                    <a:lnTo>
                      <a:pt x="255" y="135"/>
                    </a:lnTo>
                    <a:lnTo>
                      <a:pt x="252" y="136"/>
                    </a:lnTo>
                    <a:lnTo>
                      <a:pt x="250" y="137"/>
                    </a:lnTo>
                    <a:lnTo>
                      <a:pt x="248" y="139"/>
                    </a:lnTo>
                    <a:lnTo>
                      <a:pt x="248" y="139"/>
                    </a:lnTo>
                    <a:lnTo>
                      <a:pt x="237" y="150"/>
                    </a:lnTo>
                    <a:lnTo>
                      <a:pt x="226" y="159"/>
                    </a:lnTo>
                    <a:lnTo>
                      <a:pt x="226" y="159"/>
                    </a:lnTo>
                    <a:lnTo>
                      <a:pt x="225" y="161"/>
                    </a:lnTo>
                    <a:lnTo>
                      <a:pt x="225" y="164"/>
                    </a:lnTo>
                    <a:lnTo>
                      <a:pt x="225" y="164"/>
                    </a:lnTo>
                    <a:lnTo>
                      <a:pt x="235" y="19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1" name="Line 77"/>
              <p:cNvSpPr>
                <a:spLocks noChangeShapeType="1"/>
              </p:cNvSpPr>
              <p:nvPr/>
            </p:nvSpPr>
            <p:spPr bwMode="auto">
              <a:xfrm>
                <a:off x="425" y="76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2" name="Freeform 78"/>
              <p:cNvSpPr>
                <a:spLocks/>
              </p:cNvSpPr>
              <p:nvPr/>
            </p:nvSpPr>
            <p:spPr bwMode="auto">
              <a:xfrm>
                <a:off x="384" y="774"/>
                <a:ext cx="32" cy="6"/>
              </a:xfrm>
              <a:custGeom>
                <a:avLst/>
                <a:gdLst>
                  <a:gd name="T0" fmla="*/ 0 w 32"/>
                  <a:gd name="T1" fmla="*/ 0 h 6"/>
                  <a:gd name="T2" fmla="*/ 0 w 32"/>
                  <a:gd name="T3" fmla="*/ 0 h 6"/>
                  <a:gd name="T4" fmla="*/ 7 w 32"/>
                  <a:gd name="T5" fmla="*/ 4 h 6"/>
                  <a:gd name="T6" fmla="*/ 16 w 32"/>
                  <a:gd name="T7" fmla="*/ 6 h 6"/>
                  <a:gd name="T8" fmla="*/ 24 w 32"/>
                  <a:gd name="T9" fmla="*/ 6 h 6"/>
                  <a:gd name="T10" fmla="*/ 32 w 32"/>
                  <a:gd name="T11" fmla="*/ 4 h 6"/>
                </a:gdLst>
                <a:ahLst/>
                <a:cxnLst>
                  <a:cxn ang="0">
                    <a:pos x="T0" y="T1"/>
                  </a:cxn>
                  <a:cxn ang="0">
                    <a:pos x="T2" y="T3"/>
                  </a:cxn>
                  <a:cxn ang="0">
                    <a:pos x="T4" y="T5"/>
                  </a:cxn>
                  <a:cxn ang="0">
                    <a:pos x="T6" y="T7"/>
                  </a:cxn>
                  <a:cxn ang="0">
                    <a:pos x="T8" y="T9"/>
                  </a:cxn>
                  <a:cxn ang="0">
                    <a:pos x="T10" y="T11"/>
                  </a:cxn>
                </a:cxnLst>
                <a:rect l="0" t="0" r="r" b="b"/>
                <a:pathLst>
                  <a:path w="32" h="6">
                    <a:moveTo>
                      <a:pt x="0" y="0"/>
                    </a:moveTo>
                    <a:lnTo>
                      <a:pt x="0" y="0"/>
                    </a:lnTo>
                    <a:lnTo>
                      <a:pt x="7" y="4"/>
                    </a:lnTo>
                    <a:lnTo>
                      <a:pt x="16" y="6"/>
                    </a:lnTo>
                    <a:lnTo>
                      <a:pt x="24" y="6"/>
                    </a:lnTo>
                    <a:lnTo>
                      <a:pt x="32"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3" name="Freeform 79"/>
              <p:cNvSpPr>
                <a:spLocks/>
              </p:cNvSpPr>
              <p:nvPr/>
            </p:nvSpPr>
            <p:spPr bwMode="auto">
              <a:xfrm>
                <a:off x="522" y="674"/>
                <a:ext cx="46" cy="46"/>
              </a:xfrm>
              <a:custGeom>
                <a:avLst/>
                <a:gdLst>
                  <a:gd name="T0" fmla="*/ 0 w 46"/>
                  <a:gd name="T1" fmla="*/ 24 h 46"/>
                  <a:gd name="T2" fmla="*/ 0 w 46"/>
                  <a:gd name="T3" fmla="*/ 24 h 46"/>
                  <a:gd name="T4" fmla="*/ 1 w 46"/>
                  <a:gd name="T5" fmla="*/ 28 h 46"/>
                  <a:gd name="T6" fmla="*/ 2 w 46"/>
                  <a:gd name="T7" fmla="*/ 32 h 46"/>
                  <a:gd name="T8" fmla="*/ 4 w 46"/>
                  <a:gd name="T9" fmla="*/ 36 h 46"/>
                  <a:gd name="T10" fmla="*/ 7 w 46"/>
                  <a:gd name="T11" fmla="*/ 39 h 46"/>
                  <a:gd name="T12" fmla="*/ 10 w 46"/>
                  <a:gd name="T13" fmla="*/ 42 h 46"/>
                  <a:gd name="T14" fmla="*/ 14 w 46"/>
                  <a:gd name="T15" fmla="*/ 44 h 46"/>
                  <a:gd name="T16" fmla="*/ 18 w 46"/>
                  <a:gd name="T17" fmla="*/ 46 h 46"/>
                  <a:gd name="T18" fmla="*/ 24 w 46"/>
                  <a:gd name="T19" fmla="*/ 46 h 46"/>
                  <a:gd name="T20" fmla="*/ 24 w 46"/>
                  <a:gd name="T21" fmla="*/ 46 h 46"/>
                  <a:gd name="T22" fmla="*/ 28 w 46"/>
                  <a:gd name="T23" fmla="*/ 46 h 46"/>
                  <a:gd name="T24" fmla="*/ 33 w 46"/>
                  <a:gd name="T25" fmla="*/ 44 h 46"/>
                  <a:gd name="T26" fmla="*/ 36 w 46"/>
                  <a:gd name="T27" fmla="*/ 42 h 46"/>
                  <a:gd name="T28" fmla="*/ 40 w 46"/>
                  <a:gd name="T29" fmla="*/ 39 h 46"/>
                  <a:gd name="T30" fmla="*/ 42 w 46"/>
                  <a:gd name="T31" fmla="*/ 36 h 46"/>
                  <a:gd name="T32" fmla="*/ 45 w 46"/>
                  <a:gd name="T33" fmla="*/ 32 h 46"/>
                  <a:gd name="T34" fmla="*/ 46 w 46"/>
                  <a:gd name="T35" fmla="*/ 28 h 46"/>
                  <a:gd name="T36" fmla="*/ 46 w 46"/>
                  <a:gd name="T37" fmla="*/ 24 h 46"/>
                  <a:gd name="T38" fmla="*/ 46 w 46"/>
                  <a:gd name="T39" fmla="*/ 24 h 46"/>
                  <a:gd name="T40" fmla="*/ 46 w 46"/>
                  <a:gd name="T41" fmla="*/ 18 h 46"/>
                  <a:gd name="T42" fmla="*/ 45 w 46"/>
                  <a:gd name="T43" fmla="*/ 14 h 46"/>
                  <a:gd name="T44" fmla="*/ 42 w 46"/>
                  <a:gd name="T45" fmla="*/ 10 h 46"/>
                  <a:gd name="T46" fmla="*/ 40 w 46"/>
                  <a:gd name="T47" fmla="*/ 7 h 46"/>
                  <a:gd name="T48" fmla="*/ 36 w 46"/>
                  <a:gd name="T49" fmla="*/ 4 h 46"/>
                  <a:gd name="T50" fmla="*/ 33 w 46"/>
                  <a:gd name="T51" fmla="*/ 2 h 46"/>
                  <a:gd name="T52" fmla="*/ 28 w 46"/>
                  <a:gd name="T53" fmla="*/ 1 h 46"/>
                  <a:gd name="T54" fmla="*/ 24 w 46"/>
                  <a:gd name="T55" fmla="*/ 0 h 46"/>
                  <a:gd name="T56" fmla="*/ 24 w 46"/>
                  <a:gd name="T57" fmla="*/ 0 h 46"/>
                  <a:gd name="T58" fmla="*/ 18 w 46"/>
                  <a:gd name="T59" fmla="*/ 1 h 46"/>
                  <a:gd name="T60" fmla="*/ 14 w 46"/>
                  <a:gd name="T61" fmla="*/ 2 h 46"/>
                  <a:gd name="T62" fmla="*/ 10 w 46"/>
                  <a:gd name="T63" fmla="*/ 4 h 46"/>
                  <a:gd name="T64" fmla="*/ 7 w 46"/>
                  <a:gd name="T65" fmla="*/ 7 h 46"/>
                  <a:gd name="T66" fmla="*/ 4 w 46"/>
                  <a:gd name="T67" fmla="*/ 10 h 46"/>
                  <a:gd name="T68" fmla="*/ 2 w 46"/>
                  <a:gd name="T69" fmla="*/ 14 h 46"/>
                  <a:gd name="T70" fmla="*/ 1 w 46"/>
                  <a:gd name="T71" fmla="*/ 18 h 46"/>
                  <a:gd name="T72" fmla="*/ 0 w 46"/>
                  <a:gd name="T73" fmla="*/ 24 h 46"/>
                  <a:gd name="T74" fmla="*/ 0 w 46"/>
                  <a:gd name="T7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6">
                    <a:moveTo>
                      <a:pt x="0" y="24"/>
                    </a:moveTo>
                    <a:lnTo>
                      <a:pt x="0" y="24"/>
                    </a:lnTo>
                    <a:lnTo>
                      <a:pt x="1" y="28"/>
                    </a:lnTo>
                    <a:lnTo>
                      <a:pt x="2" y="32"/>
                    </a:lnTo>
                    <a:lnTo>
                      <a:pt x="4" y="36"/>
                    </a:lnTo>
                    <a:lnTo>
                      <a:pt x="7" y="39"/>
                    </a:lnTo>
                    <a:lnTo>
                      <a:pt x="10" y="42"/>
                    </a:lnTo>
                    <a:lnTo>
                      <a:pt x="14" y="44"/>
                    </a:lnTo>
                    <a:lnTo>
                      <a:pt x="18" y="46"/>
                    </a:lnTo>
                    <a:lnTo>
                      <a:pt x="24" y="46"/>
                    </a:lnTo>
                    <a:lnTo>
                      <a:pt x="24" y="46"/>
                    </a:lnTo>
                    <a:lnTo>
                      <a:pt x="28" y="46"/>
                    </a:lnTo>
                    <a:lnTo>
                      <a:pt x="33" y="44"/>
                    </a:lnTo>
                    <a:lnTo>
                      <a:pt x="36" y="42"/>
                    </a:lnTo>
                    <a:lnTo>
                      <a:pt x="40" y="39"/>
                    </a:lnTo>
                    <a:lnTo>
                      <a:pt x="42" y="36"/>
                    </a:lnTo>
                    <a:lnTo>
                      <a:pt x="45" y="32"/>
                    </a:lnTo>
                    <a:lnTo>
                      <a:pt x="46" y="28"/>
                    </a:lnTo>
                    <a:lnTo>
                      <a:pt x="46" y="24"/>
                    </a:lnTo>
                    <a:lnTo>
                      <a:pt x="46" y="24"/>
                    </a:lnTo>
                    <a:lnTo>
                      <a:pt x="46" y="18"/>
                    </a:lnTo>
                    <a:lnTo>
                      <a:pt x="45" y="14"/>
                    </a:lnTo>
                    <a:lnTo>
                      <a:pt x="42" y="10"/>
                    </a:lnTo>
                    <a:lnTo>
                      <a:pt x="40" y="7"/>
                    </a:lnTo>
                    <a:lnTo>
                      <a:pt x="36" y="4"/>
                    </a:lnTo>
                    <a:lnTo>
                      <a:pt x="33" y="2"/>
                    </a:lnTo>
                    <a:lnTo>
                      <a:pt x="28" y="1"/>
                    </a:lnTo>
                    <a:lnTo>
                      <a:pt x="24" y="0"/>
                    </a:lnTo>
                    <a:lnTo>
                      <a:pt x="24" y="0"/>
                    </a:lnTo>
                    <a:lnTo>
                      <a:pt x="18" y="1"/>
                    </a:lnTo>
                    <a:lnTo>
                      <a:pt x="14" y="2"/>
                    </a:lnTo>
                    <a:lnTo>
                      <a:pt x="10" y="4"/>
                    </a:lnTo>
                    <a:lnTo>
                      <a:pt x="7" y="7"/>
                    </a:lnTo>
                    <a:lnTo>
                      <a:pt x="4" y="10"/>
                    </a:lnTo>
                    <a:lnTo>
                      <a:pt x="2" y="14"/>
                    </a:lnTo>
                    <a:lnTo>
                      <a:pt x="1" y="18"/>
                    </a:lnTo>
                    <a:lnTo>
                      <a:pt x="0" y="24"/>
                    </a:lnTo>
                    <a:lnTo>
                      <a:pt x="0" y="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4" name="Freeform 80"/>
              <p:cNvSpPr>
                <a:spLocks/>
              </p:cNvSpPr>
              <p:nvPr/>
            </p:nvSpPr>
            <p:spPr bwMode="auto">
              <a:xfrm>
                <a:off x="1048" y="404"/>
                <a:ext cx="87" cy="34"/>
              </a:xfrm>
              <a:custGeom>
                <a:avLst/>
                <a:gdLst>
                  <a:gd name="T0" fmla="*/ 70 w 87"/>
                  <a:gd name="T1" fmla="*/ 27 h 34"/>
                  <a:gd name="T2" fmla="*/ 87 w 87"/>
                  <a:gd name="T3" fmla="*/ 0 h 34"/>
                  <a:gd name="T4" fmla="*/ 0 w 87"/>
                  <a:gd name="T5" fmla="*/ 0 h 34"/>
                  <a:gd name="T6" fmla="*/ 0 w 87"/>
                  <a:gd name="T7" fmla="*/ 0 h 34"/>
                  <a:gd name="T8" fmla="*/ 21 w 87"/>
                  <a:gd name="T9" fmla="*/ 34 h 34"/>
                </a:gdLst>
                <a:ahLst/>
                <a:cxnLst>
                  <a:cxn ang="0">
                    <a:pos x="T0" y="T1"/>
                  </a:cxn>
                  <a:cxn ang="0">
                    <a:pos x="T2" y="T3"/>
                  </a:cxn>
                  <a:cxn ang="0">
                    <a:pos x="T4" y="T5"/>
                  </a:cxn>
                  <a:cxn ang="0">
                    <a:pos x="T6" y="T7"/>
                  </a:cxn>
                  <a:cxn ang="0">
                    <a:pos x="T8" y="T9"/>
                  </a:cxn>
                </a:cxnLst>
                <a:rect l="0" t="0" r="r" b="b"/>
                <a:pathLst>
                  <a:path w="87" h="34">
                    <a:moveTo>
                      <a:pt x="70" y="27"/>
                    </a:moveTo>
                    <a:lnTo>
                      <a:pt x="87" y="0"/>
                    </a:lnTo>
                    <a:lnTo>
                      <a:pt x="0" y="0"/>
                    </a:lnTo>
                    <a:lnTo>
                      <a:pt x="0" y="0"/>
                    </a:lnTo>
                    <a:lnTo>
                      <a:pt x="21" y="3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5" name="Freeform 81"/>
              <p:cNvSpPr>
                <a:spLocks/>
              </p:cNvSpPr>
              <p:nvPr/>
            </p:nvSpPr>
            <p:spPr bwMode="auto">
              <a:xfrm>
                <a:off x="1062" y="432"/>
                <a:ext cx="73" cy="18"/>
              </a:xfrm>
              <a:custGeom>
                <a:avLst/>
                <a:gdLst>
                  <a:gd name="T0" fmla="*/ 73 w 73"/>
                  <a:gd name="T1" fmla="*/ 0 h 18"/>
                  <a:gd name="T2" fmla="*/ 73 w 73"/>
                  <a:gd name="T3" fmla="*/ 0 h 18"/>
                  <a:gd name="T4" fmla="*/ 64 w 73"/>
                  <a:gd name="T5" fmla="*/ 4 h 18"/>
                  <a:gd name="T6" fmla="*/ 54 w 73"/>
                  <a:gd name="T7" fmla="*/ 8 h 18"/>
                  <a:gd name="T8" fmla="*/ 38 w 73"/>
                  <a:gd name="T9" fmla="*/ 14 h 18"/>
                  <a:gd name="T10" fmla="*/ 24 w 73"/>
                  <a:gd name="T11" fmla="*/ 16 h 18"/>
                  <a:gd name="T12" fmla="*/ 12 w 73"/>
                  <a:gd name="T13" fmla="*/ 18 h 18"/>
                  <a:gd name="T14" fmla="*/ 0 w 73"/>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8">
                    <a:moveTo>
                      <a:pt x="73" y="0"/>
                    </a:moveTo>
                    <a:lnTo>
                      <a:pt x="73" y="0"/>
                    </a:lnTo>
                    <a:lnTo>
                      <a:pt x="64" y="4"/>
                    </a:lnTo>
                    <a:lnTo>
                      <a:pt x="54" y="8"/>
                    </a:lnTo>
                    <a:lnTo>
                      <a:pt x="38" y="14"/>
                    </a:lnTo>
                    <a:lnTo>
                      <a:pt x="24" y="16"/>
                    </a:lnTo>
                    <a:lnTo>
                      <a:pt x="12" y="18"/>
                    </a:lnTo>
                    <a:lnTo>
                      <a:pt x="0"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6" name="Freeform 82"/>
              <p:cNvSpPr>
                <a:spLocks/>
              </p:cNvSpPr>
              <p:nvPr/>
            </p:nvSpPr>
            <p:spPr bwMode="auto">
              <a:xfrm>
                <a:off x="1091" y="453"/>
                <a:ext cx="27" cy="2"/>
              </a:xfrm>
              <a:custGeom>
                <a:avLst/>
                <a:gdLst>
                  <a:gd name="T0" fmla="*/ 27 w 27"/>
                  <a:gd name="T1" fmla="*/ 0 h 2"/>
                  <a:gd name="T2" fmla="*/ 27 w 27"/>
                  <a:gd name="T3" fmla="*/ 0 h 2"/>
                  <a:gd name="T4" fmla="*/ 18 w 27"/>
                  <a:gd name="T5" fmla="*/ 2 h 2"/>
                  <a:gd name="T6" fmla="*/ 11 w 27"/>
                  <a:gd name="T7" fmla="*/ 2 h 2"/>
                  <a:gd name="T8" fmla="*/ 0 w 27"/>
                  <a:gd name="T9" fmla="*/ 2 h 2"/>
                </a:gdLst>
                <a:ahLst/>
                <a:cxnLst>
                  <a:cxn ang="0">
                    <a:pos x="T0" y="T1"/>
                  </a:cxn>
                  <a:cxn ang="0">
                    <a:pos x="T2" y="T3"/>
                  </a:cxn>
                  <a:cxn ang="0">
                    <a:pos x="T4" y="T5"/>
                  </a:cxn>
                  <a:cxn ang="0">
                    <a:pos x="T6" y="T7"/>
                  </a:cxn>
                  <a:cxn ang="0">
                    <a:pos x="T8" y="T9"/>
                  </a:cxn>
                </a:cxnLst>
                <a:rect l="0" t="0" r="r" b="b"/>
                <a:pathLst>
                  <a:path w="27" h="2">
                    <a:moveTo>
                      <a:pt x="27" y="0"/>
                    </a:moveTo>
                    <a:lnTo>
                      <a:pt x="27" y="0"/>
                    </a:lnTo>
                    <a:lnTo>
                      <a:pt x="18" y="2"/>
                    </a:lnTo>
                    <a:lnTo>
                      <a:pt x="11" y="2"/>
                    </a:lnTo>
                    <a:lnTo>
                      <a:pt x="0"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7" name="Line 83"/>
              <p:cNvSpPr>
                <a:spLocks noChangeShapeType="1"/>
              </p:cNvSpPr>
              <p:nvPr/>
            </p:nvSpPr>
            <p:spPr bwMode="auto">
              <a:xfrm>
                <a:off x="1137" y="45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8" name="Freeform 84"/>
              <p:cNvSpPr>
                <a:spLocks noEditPoints="1"/>
              </p:cNvSpPr>
              <p:nvPr/>
            </p:nvSpPr>
            <p:spPr bwMode="auto">
              <a:xfrm>
                <a:off x="993" y="465"/>
                <a:ext cx="197" cy="220"/>
              </a:xfrm>
              <a:custGeom>
                <a:avLst/>
                <a:gdLst>
                  <a:gd name="T0" fmla="*/ 188 w 197"/>
                  <a:gd name="T1" fmla="*/ 38 h 220"/>
                  <a:gd name="T2" fmla="*/ 176 w 197"/>
                  <a:gd name="T3" fmla="*/ 24 h 220"/>
                  <a:gd name="T4" fmla="*/ 143 w 197"/>
                  <a:gd name="T5" fmla="*/ 6 h 220"/>
                  <a:gd name="T6" fmla="*/ 82 w 197"/>
                  <a:gd name="T7" fmla="*/ 0 h 220"/>
                  <a:gd name="T8" fmla="*/ 55 w 197"/>
                  <a:gd name="T9" fmla="*/ 6 h 220"/>
                  <a:gd name="T10" fmla="*/ 22 w 197"/>
                  <a:gd name="T11" fmla="*/ 24 h 220"/>
                  <a:gd name="T12" fmla="*/ 9 w 197"/>
                  <a:gd name="T13" fmla="*/ 38 h 220"/>
                  <a:gd name="T14" fmla="*/ 0 w 197"/>
                  <a:gd name="T15" fmla="*/ 187 h 220"/>
                  <a:gd name="T16" fmla="*/ 6 w 197"/>
                  <a:gd name="T17" fmla="*/ 205 h 220"/>
                  <a:gd name="T18" fmla="*/ 21 w 197"/>
                  <a:gd name="T19" fmla="*/ 217 h 220"/>
                  <a:gd name="T20" fmla="*/ 165 w 197"/>
                  <a:gd name="T21" fmla="*/ 220 h 220"/>
                  <a:gd name="T22" fmla="*/ 177 w 197"/>
                  <a:gd name="T23" fmla="*/ 217 h 220"/>
                  <a:gd name="T24" fmla="*/ 191 w 197"/>
                  <a:gd name="T25" fmla="*/ 205 h 220"/>
                  <a:gd name="T26" fmla="*/ 197 w 197"/>
                  <a:gd name="T27" fmla="*/ 187 h 220"/>
                  <a:gd name="T28" fmla="*/ 88 w 197"/>
                  <a:gd name="T29" fmla="*/ 156 h 220"/>
                  <a:gd name="T30" fmla="*/ 71 w 197"/>
                  <a:gd name="T31" fmla="*/ 152 h 220"/>
                  <a:gd name="T32" fmla="*/ 65 w 197"/>
                  <a:gd name="T33" fmla="*/ 149 h 220"/>
                  <a:gd name="T34" fmla="*/ 74 w 197"/>
                  <a:gd name="T35" fmla="*/ 129 h 220"/>
                  <a:gd name="T36" fmla="*/ 89 w 197"/>
                  <a:gd name="T37" fmla="*/ 134 h 220"/>
                  <a:gd name="T38" fmla="*/ 96 w 197"/>
                  <a:gd name="T39" fmla="*/ 135 h 220"/>
                  <a:gd name="T40" fmla="*/ 103 w 197"/>
                  <a:gd name="T41" fmla="*/ 133 h 220"/>
                  <a:gd name="T42" fmla="*/ 106 w 197"/>
                  <a:gd name="T43" fmla="*/ 129 h 220"/>
                  <a:gd name="T44" fmla="*/ 105 w 197"/>
                  <a:gd name="T45" fmla="*/ 127 h 220"/>
                  <a:gd name="T46" fmla="*/ 103 w 197"/>
                  <a:gd name="T47" fmla="*/ 125 h 220"/>
                  <a:gd name="T48" fmla="*/ 93 w 197"/>
                  <a:gd name="T49" fmla="*/ 119 h 220"/>
                  <a:gd name="T50" fmla="*/ 78 w 197"/>
                  <a:gd name="T51" fmla="*/ 113 h 220"/>
                  <a:gd name="T52" fmla="*/ 74 w 197"/>
                  <a:gd name="T53" fmla="*/ 110 h 220"/>
                  <a:gd name="T54" fmla="*/ 67 w 197"/>
                  <a:gd name="T55" fmla="*/ 97 h 220"/>
                  <a:gd name="T56" fmla="*/ 66 w 197"/>
                  <a:gd name="T57" fmla="*/ 92 h 220"/>
                  <a:gd name="T58" fmla="*/ 70 w 197"/>
                  <a:gd name="T59" fmla="*/ 79 h 220"/>
                  <a:gd name="T60" fmla="*/ 80 w 197"/>
                  <a:gd name="T61" fmla="*/ 69 h 220"/>
                  <a:gd name="T62" fmla="*/ 89 w 197"/>
                  <a:gd name="T63" fmla="*/ 65 h 220"/>
                  <a:gd name="T64" fmla="*/ 109 w 197"/>
                  <a:gd name="T65" fmla="*/ 64 h 220"/>
                  <a:gd name="T66" fmla="*/ 127 w 197"/>
                  <a:gd name="T67" fmla="*/ 69 h 220"/>
                  <a:gd name="T68" fmla="*/ 123 w 197"/>
                  <a:gd name="T69" fmla="*/ 91 h 220"/>
                  <a:gd name="T70" fmla="*/ 113 w 197"/>
                  <a:gd name="T71" fmla="*/ 86 h 220"/>
                  <a:gd name="T72" fmla="*/ 102 w 197"/>
                  <a:gd name="T73" fmla="*/ 84 h 220"/>
                  <a:gd name="T74" fmla="*/ 95 w 197"/>
                  <a:gd name="T75" fmla="*/ 86 h 220"/>
                  <a:gd name="T76" fmla="*/ 94 w 197"/>
                  <a:gd name="T77" fmla="*/ 88 h 220"/>
                  <a:gd name="T78" fmla="*/ 93 w 197"/>
                  <a:gd name="T79" fmla="*/ 90 h 220"/>
                  <a:gd name="T80" fmla="*/ 96 w 197"/>
                  <a:gd name="T81" fmla="*/ 94 h 220"/>
                  <a:gd name="T82" fmla="*/ 107 w 197"/>
                  <a:gd name="T83" fmla="*/ 99 h 220"/>
                  <a:gd name="T84" fmla="*/ 113 w 197"/>
                  <a:gd name="T85" fmla="*/ 101 h 220"/>
                  <a:gd name="T86" fmla="*/ 127 w 197"/>
                  <a:gd name="T87" fmla="*/ 110 h 220"/>
                  <a:gd name="T88" fmla="*/ 132 w 197"/>
                  <a:gd name="T89" fmla="*/ 122 h 220"/>
                  <a:gd name="T90" fmla="*/ 133 w 197"/>
                  <a:gd name="T91" fmla="*/ 127 h 220"/>
                  <a:gd name="T92" fmla="*/ 129 w 197"/>
                  <a:gd name="T93" fmla="*/ 141 h 220"/>
                  <a:gd name="T94" fmla="*/ 118 w 197"/>
                  <a:gd name="T95" fmla="*/ 151 h 220"/>
                  <a:gd name="T96" fmla="*/ 108 w 197"/>
                  <a:gd name="T97" fmla="*/ 15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220">
                    <a:moveTo>
                      <a:pt x="188" y="41"/>
                    </a:moveTo>
                    <a:lnTo>
                      <a:pt x="188" y="41"/>
                    </a:lnTo>
                    <a:lnTo>
                      <a:pt x="188" y="38"/>
                    </a:lnTo>
                    <a:lnTo>
                      <a:pt x="186" y="35"/>
                    </a:lnTo>
                    <a:lnTo>
                      <a:pt x="182" y="30"/>
                    </a:lnTo>
                    <a:lnTo>
                      <a:pt x="176" y="24"/>
                    </a:lnTo>
                    <a:lnTo>
                      <a:pt x="167" y="18"/>
                    </a:lnTo>
                    <a:lnTo>
                      <a:pt x="155" y="11"/>
                    </a:lnTo>
                    <a:lnTo>
                      <a:pt x="143" y="6"/>
                    </a:lnTo>
                    <a:lnTo>
                      <a:pt x="130" y="2"/>
                    </a:lnTo>
                    <a:lnTo>
                      <a:pt x="115" y="0"/>
                    </a:lnTo>
                    <a:lnTo>
                      <a:pt x="82" y="0"/>
                    </a:lnTo>
                    <a:lnTo>
                      <a:pt x="82" y="0"/>
                    </a:lnTo>
                    <a:lnTo>
                      <a:pt x="68" y="2"/>
                    </a:lnTo>
                    <a:lnTo>
                      <a:pt x="55" y="6"/>
                    </a:lnTo>
                    <a:lnTo>
                      <a:pt x="42" y="11"/>
                    </a:lnTo>
                    <a:lnTo>
                      <a:pt x="31" y="18"/>
                    </a:lnTo>
                    <a:lnTo>
                      <a:pt x="22" y="24"/>
                    </a:lnTo>
                    <a:lnTo>
                      <a:pt x="15" y="30"/>
                    </a:lnTo>
                    <a:lnTo>
                      <a:pt x="10" y="35"/>
                    </a:lnTo>
                    <a:lnTo>
                      <a:pt x="9" y="38"/>
                    </a:lnTo>
                    <a:lnTo>
                      <a:pt x="9" y="41"/>
                    </a:lnTo>
                    <a:lnTo>
                      <a:pt x="0" y="187"/>
                    </a:lnTo>
                    <a:lnTo>
                      <a:pt x="0" y="187"/>
                    </a:lnTo>
                    <a:lnTo>
                      <a:pt x="1" y="193"/>
                    </a:lnTo>
                    <a:lnTo>
                      <a:pt x="3" y="200"/>
                    </a:lnTo>
                    <a:lnTo>
                      <a:pt x="6" y="205"/>
                    </a:lnTo>
                    <a:lnTo>
                      <a:pt x="9" y="210"/>
                    </a:lnTo>
                    <a:lnTo>
                      <a:pt x="14" y="214"/>
                    </a:lnTo>
                    <a:lnTo>
                      <a:pt x="21" y="217"/>
                    </a:lnTo>
                    <a:lnTo>
                      <a:pt x="27" y="219"/>
                    </a:lnTo>
                    <a:lnTo>
                      <a:pt x="33" y="220"/>
                    </a:lnTo>
                    <a:lnTo>
                      <a:pt x="165" y="220"/>
                    </a:lnTo>
                    <a:lnTo>
                      <a:pt x="165" y="220"/>
                    </a:lnTo>
                    <a:lnTo>
                      <a:pt x="171" y="219"/>
                    </a:lnTo>
                    <a:lnTo>
                      <a:pt x="177" y="217"/>
                    </a:lnTo>
                    <a:lnTo>
                      <a:pt x="183" y="214"/>
                    </a:lnTo>
                    <a:lnTo>
                      <a:pt x="187" y="210"/>
                    </a:lnTo>
                    <a:lnTo>
                      <a:pt x="191" y="205"/>
                    </a:lnTo>
                    <a:lnTo>
                      <a:pt x="194" y="200"/>
                    </a:lnTo>
                    <a:lnTo>
                      <a:pt x="196" y="193"/>
                    </a:lnTo>
                    <a:lnTo>
                      <a:pt x="197" y="187"/>
                    </a:lnTo>
                    <a:lnTo>
                      <a:pt x="188" y="41"/>
                    </a:lnTo>
                    <a:close/>
                    <a:moveTo>
                      <a:pt x="88" y="169"/>
                    </a:moveTo>
                    <a:lnTo>
                      <a:pt x="88" y="156"/>
                    </a:lnTo>
                    <a:lnTo>
                      <a:pt x="88" y="156"/>
                    </a:lnTo>
                    <a:lnTo>
                      <a:pt x="76" y="153"/>
                    </a:lnTo>
                    <a:lnTo>
                      <a:pt x="71" y="152"/>
                    </a:lnTo>
                    <a:lnTo>
                      <a:pt x="67" y="150"/>
                    </a:lnTo>
                    <a:lnTo>
                      <a:pt x="67" y="150"/>
                    </a:lnTo>
                    <a:lnTo>
                      <a:pt x="65" y="149"/>
                    </a:lnTo>
                    <a:lnTo>
                      <a:pt x="71" y="128"/>
                    </a:lnTo>
                    <a:lnTo>
                      <a:pt x="74" y="129"/>
                    </a:lnTo>
                    <a:lnTo>
                      <a:pt x="74" y="129"/>
                    </a:lnTo>
                    <a:lnTo>
                      <a:pt x="78" y="131"/>
                    </a:lnTo>
                    <a:lnTo>
                      <a:pt x="83" y="133"/>
                    </a:lnTo>
                    <a:lnTo>
                      <a:pt x="89" y="134"/>
                    </a:lnTo>
                    <a:lnTo>
                      <a:pt x="96" y="135"/>
                    </a:lnTo>
                    <a:lnTo>
                      <a:pt x="96" y="135"/>
                    </a:lnTo>
                    <a:lnTo>
                      <a:pt x="96" y="135"/>
                    </a:lnTo>
                    <a:lnTo>
                      <a:pt x="100" y="134"/>
                    </a:lnTo>
                    <a:lnTo>
                      <a:pt x="103" y="133"/>
                    </a:lnTo>
                    <a:lnTo>
                      <a:pt x="103" y="133"/>
                    </a:lnTo>
                    <a:lnTo>
                      <a:pt x="103" y="133"/>
                    </a:lnTo>
                    <a:lnTo>
                      <a:pt x="105" y="132"/>
                    </a:lnTo>
                    <a:lnTo>
                      <a:pt x="106" y="129"/>
                    </a:lnTo>
                    <a:lnTo>
                      <a:pt x="106" y="129"/>
                    </a:lnTo>
                    <a:lnTo>
                      <a:pt x="106" y="129"/>
                    </a:lnTo>
                    <a:lnTo>
                      <a:pt x="105" y="127"/>
                    </a:lnTo>
                    <a:lnTo>
                      <a:pt x="103" y="125"/>
                    </a:lnTo>
                    <a:lnTo>
                      <a:pt x="103" y="125"/>
                    </a:lnTo>
                    <a:lnTo>
                      <a:pt x="103" y="125"/>
                    </a:lnTo>
                    <a:lnTo>
                      <a:pt x="99" y="122"/>
                    </a:lnTo>
                    <a:lnTo>
                      <a:pt x="93" y="119"/>
                    </a:lnTo>
                    <a:lnTo>
                      <a:pt x="93" y="119"/>
                    </a:lnTo>
                    <a:lnTo>
                      <a:pt x="93" y="119"/>
                    </a:lnTo>
                    <a:lnTo>
                      <a:pt x="82" y="115"/>
                    </a:lnTo>
                    <a:lnTo>
                      <a:pt x="78" y="113"/>
                    </a:lnTo>
                    <a:lnTo>
                      <a:pt x="74" y="110"/>
                    </a:lnTo>
                    <a:lnTo>
                      <a:pt x="74" y="110"/>
                    </a:lnTo>
                    <a:lnTo>
                      <a:pt x="74" y="110"/>
                    </a:lnTo>
                    <a:lnTo>
                      <a:pt x="71" y="106"/>
                    </a:lnTo>
                    <a:lnTo>
                      <a:pt x="68" y="102"/>
                    </a:lnTo>
                    <a:lnTo>
                      <a:pt x="67" y="97"/>
                    </a:lnTo>
                    <a:lnTo>
                      <a:pt x="66" y="92"/>
                    </a:lnTo>
                    <a:lnTo>
                      <a:pt x="66" y="92"/>
                    </a:lnTo>
                    <a:lnTo>
                      <a:pt x="66" y="92"/>
                    </a:lnTo>
                    <a:lnTo>
                      <a:pt x="67" y="88"/>
                    </a:lnTo>
                    <a:lnTo>
                      <a:pt x="68" y="82"/>
                    </a:lnTo>
                    <a:lnTo>
                      <a:pt x="70" y="79"/>
                    </a:lnTo>
                    <a:lnTo>
                      <a:pt x="72" y="75"/>
                    </a:lnTo>
                    <a:lnTo>
                      <a:pt x="76" y="72"/>
                    </a:lnTo>
                    <a:lnTo>
                      <a:pt x="80" y="69"/>
                    </a:lnTo>
                    <a:lnTo>
                      <a:pt x="84" y="67"/>
                    </a:lnTo>
                    <a:lnTo>
                      <a:pt x="89" y="65"/>
                    </a:lnTo>
                    <a:lnTo>
                      <a:pt x="89" y="65"/>
                    </a:lnTo>
                    <a:lnTo>
                      <a:pt x="89" y="52"/>
                    </a:lnTo>
                    <a:lnTo>
                      <a:pt x="109" y="52"/>
                    </a:lnTo>
                    <a:lnTo>
                      <a:pt x="109" y="64"/>
                    </a:lnTo>
                    <a:lnTo>
                      <a:pt x="109" y="64"/>
                    </a:lnTo>
                    <a:lnTo>
                      <a:pt x="119" y="66"/>
                    </a:lnTo>
                    <a:lnTo>
                      <a:pt x="127" y="69"/>
                    </a:lnTo>
                    <a:lnTo>
                      <a:pt x="127" y="69"/>
                    </a:lnTo>
                    <a:lnTo>
                      <a:pt x="129" y="70"/>
                    </a:lnTo>
                    <a:lnTo>
                      <a:pt x="123" y="91"/>
                    </a:lnTo>
                    <a:lnTo>
                      <a:pt x="120" y="90"/>
                    </a:lnTo>
                    <a:lnTo>
                      <a:pt x="120" y="90"/>
                    </a:lnTo>
                    <a:lnTo>
                      <a:pt x="113" y="86"/>
                    </a:lnTo>
                    <a:lnTo>
                      <a:pt x="108" y="85"/>
                    </a:lnTo>
                    <a:lnTo>
                      <a:pt x="102" y="84"/>
                    </a:lnTo>
                    <a:lnTo>
                      <a:pt x="102" y="84"/>
                    </a:lnTo>
                    <a:lnTo>
                      <a:pt x="102" y="84"/>
                    </a:lnTo>
                    <a:lnTo>
                      <a:pt x="97" y="85"/>
                    </a:lnTo>
                    <a:lnTo>
                      <a:pt x="95" y="86"/>
                    </a:lnTo>
                    <a:lnTo>
                      <a:pt x="95" y="86"/>
                    </a:lnTo>
                    <a:lnTo>
                      <a:pt x="95" y="86"/>
                    </a:lnTo>
                    <a:lnTo>
                      <a:pt x="94" y="88"/>
                    </a:lnTo>
                    <a:lnTo>
                      <a:pt x="93" y="90"/>
                    </a:lnTo>
                    <a:lnTo>
                      <a:pt x="93" y="90"/>
                    </a:lnTo>
                    <a:lnTo>
                      <a:pt x="93" y="90"/>
                    </a:lnTo>
                    <a:lnTo>
                      <a:pt x="94" y="92"/>
                    </a:lnTo>
                    <a:lnTo>
                      <a:pt x="96" y="94"/>
                    </a:lnTo>
                    <a:lnTo>
                      <a:pt x="96" y="94"/>
                    </a:lnTo>
                    <a:lnTo>
                      <a:pt x="96" y="94"/>
                    </a:lnTo>
                    <a:lnTo>
                      <a:pt x="100" y="96"/>
                    </a:lnTo>
                    <a:lnTo>
                      <a:pt x="107" y="99"/>
                    </a:lnTo>
                    <a:lnTo>
                      <a:pt x="107" y="99"/>
                    </a:lnTo>
                    <a:lnTo>
                      <a:pt x="107" y="99"/>
                    </a:lnTo>
                    <a:lnTo>
                      <a:pt x="113" y="101"/>
                    </a:lnTo>
                    <a:lnTo>
                      <a:pt x="118" y="104"/>
                    </a:lnTo>
                    <a:lnTo>
                      <a:pt x="122" y="107"/>
                    </a:lnTo>
                    <a:lnTo>
                      <a:pt x="127" y="110"/>
                    </a:lnTo>
                    <a:lnTo>
                      <a:pt x="129" y="113"/>
                    </a:lnTo>
                    <a:lnTo>
                      <a:pt x="131" y="117"/>
                    </a:lnTo>
                    <a:lnTo>
                      <a:pt x="132" y="122"/>
                    </a:lnTo>
                    <a:lnTo>
                      <a:pt x="133" y="127"/>
                    </a:lnTo>
                    <a:lnTo>
                      <a:pt x="133" y="127"/>
                    </a:lnTo>
                    <a:lnTo>
                      <a:pt x="133" y="127"/>
                    </a:lnTo>
                    <a:lnTo>
                      <a:pt x="132" y="132"/>
                    </a:lnTo>
                    <a:lnTo>
                      <a:pt x="131" y="137"/>
                    </a:lnTo>
                    <a:lnTo>
                      <a:pt x="129" y="141"/>
                    </a:lnTo>
                    <a:lnTo>
                      <a:pt x="125" y="144"/>
                    </a:lnTo>
                    <a:lnTo>
                      <a:pt x="122" y="148"/>
                    </a:lnTo>
                    <a:lnTo>
                      <a:pt x="118" y="151"/>
                    </a:lnTo>
                    <a:lnTo>
                      <a:pt x="113" y="153"/>
                    </a:lnTo>
                    <a:lnTo>
                      <a:pt x="108" y="154"/>
                    </a:lnTo>
                    <a:lnTo>
                      <a:pt x="108" y="154"/>
                    </a:lnTo>
                    <a:lnTo>
                      <a:pt x="108" y="169"/>
                    </a:lnTo>
                    <a:lnTo>
                      <a:pt x="88" y="16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09" name="Freeform 85"/>
              <p:cNvSpPr>
                <a:spLocks/>
              </p:cNvSpPr>
              <p:nvPr/>
            </p:nvSpPr>
            <p:spPr bwMode="auto">
              <a:xfrm>
                <a:off x="1591" y="340"/>
                <a:ext cx="125" cy="228"/>
              </a:xfrm>
              <a:custGeom>
                <a:avLst/>
                <a:gdLst>
                  <a:gd name="T0" fmla="*/ 0 w 125"/>
                  <a:gd name="T1" fmla="*/ 165 h 228"/>
                  <a:gd name="T2" fmla="*/ 0 w 125"/>
                  <a:gd name="T3" fmla="*/ 165 h 228"/>
                  <a:gd name="T4" fmla="*/ 1 w 125"/>
                  <a:gd name="T5" fmla="*/ 154 h 228"/>
                  <a:gd name="T6" fmla="*/ 2 w 125"/>
                  <a:gd name="T7" fmla="*/ 144 h 228"/>
                  <a:gd name="T8" fmla="*/ 5 w 125"/>
                  <a:gd name="T9" fmla="*/ 134 h 228"/>
                  <a:gd name="T10" fmla="*/ 8 w 125"/>
                  <a:gd name="T11" fmla="*/ 124 h 228"/>
                  <a:gd name="T12" fmla="*/ 17 w 125"/>
                  <a:gd name="T13" fmla="*/ 106 h 228"/>
                  <a:gd name="T14" fmla="*/ 27 w 125"/>
                  <a:gd name="T15" fmla="*/ 86 h 228"/>
                  <a:gd name="T16" fmla="*/ 38 w 125"/>
                  <a:gd name="T17" fmla="*/ 66 h 228"/>
                  <a:gd name="T18" fmla="*/ 48 w 125"/>
                  <a:gd name="T19" fmla="*/ 46 h 228"/>
                  <a:gd name="T20" fmla="*/ 53 w 125"/>
                  <a:gd name="T21" fmla="*/ 36 h 228"/>
                  <a:gd name="T22" fmla="*/ 56 w 125"/>
                  <a:gd name="T23" fmla="*/ 24 h 228"/>
                  <a:gd name="T24" fmla="*/ 60 w 125"/>
                  <a:gd name="T25" fmla="*/ 12 h 228"/>
                  <a:gd name="T26" fmla="*/ 62 w 125"/>
                  <a:gd name="T27" fmla="*/ 0 h 228"/>
                  <a:gd name="T28" fmla="*/ 62 w 125"/>
                  <a:gd name="T29" fmla="*/ 0 h 228"/>
                  <a:gd name="T30" fmla="*/ 65 w 125"/>
                  <a:gd name="T31" fmla="*/ 12 h 228"/>
                  <a:gd name="T32" fmla="*/ 68 w 125"/>
                  <a:gd name="T33" fmla="*/ 24 h 228"/>
                  <a:gd name="T34" fmla="*/ 73 w 125"/>
                  <a:gd name="T35" fmla="*/ 36 h 228"/>
                  <a:gd name="T36" fmla="*/ 77 w 125"/>
                  <a:gd name="T37" fmla="*/ 46 h 228"/>
                  <a:gd name="T38" fmla="*/ 87 w 125"/>
                  <a:gd name="T39" fmla="*/ 66 h 228"/>
                  <a:gd name="T40" fmla="*/ 98 w 125"/>
                  <a:gd name="T41" fmla="*/ 86 h 228"/>
                  <a:gd name="T42" fmla="*/ 109 w 125"/>
                  <a:gd name="T43" fmla="*/ 106 h 228"/>
                  <a:gd name="T44" fmla="*/ 117 w 125"/>
                  <a:gd name="T45" fmla="*/ 124 h 228"/>
                  <a:gd name="T46" fmla="*/ 120 w 125"/>
                  <a:gd name="T47" fmla="*/ 134 h 228"/>
                  <a:gd name="T48" fmla="*/ 123 w 125"/>
                  <a:gd name="T49" fmla="*/ 144 h 228"/>
                  <a:gd name="T50" fmla="*/ 125 w 125"/>
                  <a:gd name="T51" fmla="*/ 154 h 228"/>
                  <a:gd name="T52" fmla="*/ 125 w 125"/>
                  <a:gd name="T53" fmla="*/ 165 h 228"/>
                  <a:gd name="T54" fmla="*/ 125 w 125"/>
                  <a:gd name="T55" fmla="*/ 165 h 228"/>
                  <a:gd name="T56" fmla="*/ 125 w 125"/>
                  <a:gd name="T57" fmla="*/ 171 h 228"/>
                  <a:gd name="T58" fmla="*/ 124 w 125"/>
                  <a:gd name="T59" fmla="*/ 178 h 228"/>
                  <a:gd name="T60" fmla="*/ 122 w 125"/>
                  <a:gd name="T61" fmla="*/ 184 h 228"/>
                  <a:gd name="T62" fmla="*/ 120 w 125"/>
                  <a:gd name="T63" fmla="*/ 189 h 228"/>
                  <a:gd name="T64" fmla="*/ 115 w 125"/>
                  <a:gd name="T65" fmla="*/ 200 h 228"/>
                  <a:gd name="T66" fmla="*/ 107 w 125"/>
                  <a:gd name="T67" fmla="*/ 209 h 228"/>
                  <a:gd name="T68" fmla="*/ 97 w 125"/>
                  <a:gd name="T69" fmla="*/ 217 h 228"/>
                  <a:gd name="T70" fmla="*/ 87 w 125"/>
                  <a:gd name="T71" fmla="*/ 223 h 228"/>
                  <a:gd name="T72" fmla="*/ 81 w 125"/>
                  <a:gd name="T73" fmla="*/ 225 h 228"/>
                  <a:gd name="T74" fmla="*/ 75 w 125"/>
                  <a:gd name="T75" fmla="*/ 226 h 228"/>
                  <a:gd name="T76" fmla="*/ 68 w 125"/>
                  <a:gd name="T77" fmla="*/ 227 h 228"/>
                  <a:gd name="T78" fmla="*/ 62 w 125"/>
                  <a:gd name="T79" fmla="*/ 228 h 228"/>
                  <a:gd name="T80" fmla="*/ 62 w 125"/>
                  <a:gd name="T81" fmla="*/ 228 h 228"/>
                  <a:gd name="T82" fmla="*/ 56 w 125"/>
                  <a:gd name="T83" fmla="*/ 227 h 228"/>
                  <a:gd name="T84" fmla="*/ 50 w 125"/>
                  <a:gd name="T85" fmla="*/ 226 h 228"/>
                  <a:gd name="T86" fmla="*/ 44 w 125"/>
                  <a:gd name="T87" fmla="*/ 225 h 228"/>
                  <a:gd name="T88" fmla="*/ 38 w 125"/>
                  <a:gd name="T89" fmla="*/ 223 h 228"/>
                  <a:gd name="T90" fmla="*/ 27 w 125"/>
                  <a:gd name="T91" fmla="*/ 217 h 228"/>
                  <a:gd name="T92" fmla="*/ 18 w 125"/>
                  <a:gd name="T93" fmla="*/ 209 h 228"/>
                  <a:gd name="T94" fmla="*/ 10 w 125"/>
                  <a:gd name="T95" fmla="*/ 200 h 228"/>
                  <a:gd name="T96" fmla="*/ 5 w 125"/>
                  <a:gd name="T97" fmla="*/ 189 h 228"/>
                  <a:gd name="T98" fmla="*/ 3 w 125"/>
                  <a:gd name="T99" fmla="*/ 184 h 228"/>
                  <a:gd name="T100" fmla="*/ 1 w 125"/>
                  <a:gd name="T101" fmla="*/ 178 h 228"/>
                  <a:gd name="T102" fmla="*/ 0 w 125"/>
                  <a:gd name="T103" fmla="*/ 171 h 228"/>
                  <a:gd name="T104" fmla="*/ 0 w 125"/>
                  <a:gd name="T105" fmla="*/ 165 h 228"/>
                  <a:gd name="T106" fmla="*/ 0 w 125"/>
                  <a:gd name="T107"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28">
                    <a:moveTo>
                      <a:pt x="0" y="165"/>
                    </a:moveTo>
                    <a:lnTo>
                      <a:pt x="0" y="165"/>
                    </a:lnTo>
                    <a:lnTo>
                      <a:pt x="1" y="154"/>
                    </a:lnTo>
                    <a:lnTo>
                      <a:pt x="2" y="144"/>
                    </a:lnTo>
                    <a:lnTo>
                      <a:pt x="5" y="134"/>
                    </a:lnTo>
                    <a:lnTo>
                      <a:pt x="8" y="124"/>
                    </a:lnTo>
                    <a:lnTo>
                      <a:pt x="17" y="106"/>
                    </a:lnTo>
                    <a:lnTo>
                      <a:pt x="27" y="86"/>
                    </a:lnTo>
                    <a:lnTo>
                      <a:pt x="38" y="66"/>
                    </a:lnTo>
                    <a:lnTo>
                      <a:pt x="48" y="46"/>
                    </a:lnTo>
                    <a:lnTo>
                      <a:pt x="53" y="36"/>
                    </a:lnTo>
                    <a:lnTo>
                      <a:pt x="56" y="24"/>
                    </a:lnTo>
                    <a:lnTo>
                      <a:pt x="60" y="12"/>
                    </a:lnTo>
                    <a:lnTo>
                      <a:pt x="62" y="0"/>
                    </a:lnTo>
                    <a:lnTo>
                      <a:pt x="62" y="0"/>
                    </a:lnTo>
                    <a:lnTo>
                      <a:pt x="65" y="12"/>
                    </a:lnTo>
                    <a:lnTo>
                      <a:pt x="68" y="24"/>
                    </a:lnTo>
                    <a:lnTo>
                      <a:pt x="73" y="36"/>
                    </a:lnTo>
                    <a:lnTo>
                      <a:pt x="77" y="46"/>
                    </a:lnTo>
                    <a:lnTo>
                      <a:pt x="87" y="66"/>
                    </a:lnTo>
                    <a:lnTo>
                      <a:pt x="98" y="86"/>
                    </a:lnTo>
                    <a:lnTo>
                      <a:pt x="109" y="106"/>
                    </a:lnTo>
                    <a:lnTo>
                      <a:pt x="117" y="124"/>
                    </a:lnTo>
                    <a:lnTo>
                      <a:pt x="120" y="134"/>
                    </a:lnTo>
                    <a:lnTo>
                      <a:pt x="123" y="144"/>
                    </a:lnTo>
                    <a:lnTo>
                      <a:pt x="125" y="154"/>
                    </a:lnTo>
                    <a:lnTo>
                      <a:pt x="125" y="165"/>
                    </a:lnTo>
                    <a:lnTo>
                      <a:pt x="125" y="165"/>
                    </a:lnTo>
                    <a:lnTo>
                      <a:pt x="125" y="171"/>
                    </a:lnTo>
                    <a:lnTo>
                      <a:pt x="124" y="178"/>
                    </a:lnTo>
                    <a:lnTo>
                      <a:pt x="122" y="184"/>
                    </a:lnTo>
                    <a:lnTo>
                      <a:pt x="120" y="189"/>
                    </a:lnTo>
                    <a:lnTo>
                      <a:pt x="115" y="200"/>
                    </a:lnTo>
                    <a:lnTo>
                      <a:pt x="107" y="209"/>
                    </a:lnTo>
                    <a:lnTo>
                      <a:pt x="97" y="217"/>
                    </a:lnTo>
                    <a:lnTo>
                      <a:pt x="87" y="223"/>
                    </a:lnTo>
                    <a:lnTo>
                      <a:pt x="81" y="225"/>
                    </a:lnTo>
                    <a:lnTo>
                      <a:pt x="75" y="226"/>
                    </a:lnTo>
                    <a:lnTo>
                      <a:pt x="68" y="227"/>
                    </a:lnTo>
                    <a:lnTo>
                      <a:pt x="62" y="228"/>
                    </a:lnTo>
                    <a:lnTo>
                      <a:pt x="62" y="228"/>
                    </a:lnTo>
                    <a:lnTo>
                      <a:pt x="56" y="227"/>
                    </a:lnTo>
                    <a:lnTo>
                      <a:pt x="50" y="226"/>
                    </a:lnTo>
                    <a:lnTo>
                      <a:pt x="44" y="225"/>
                    </a:lnTo>
                    <a:lnTo>
                      <a:pt x="38" y="223"/>
                    </a:lnTo>
                    <a:lnTo>
                      <a:pt x="27" y="217"/>
                    </a:lnTo>
                    <a:lnTo>
                      <a:pt x="18" y="209"/>
                    </a:lnTo>
                    <a:lnTo>
                      <a:pt x="10" y="200"/>
                    </a:lnTo>
                    <a:lnTo>
                      <a:pt x="5" y="189"/>
                    </a:lnTo>
                    <a:lnTo>
                      <a:pt x="3" y="184"/>
                    </a:lnTo>
                    <a:lnTo>
                      <a:pt x="1" y="178"/>
                    </a:lnTo>
                    <a:lnTo>
                      <a:pt x="0" y="171"/>
                    </a:lnTo>
                    <a:lnTo>
                      <a:pt x="0" y="165"/>
                    </a:lnTo>
                    <a:lnTo>
                      <a:pt x="0" y="16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0" name="Line 86"/>
              <p:cNvSpPr>
                <a:spLocks noChangeShapeType="1"/>
              </p:cNvSpPr>
              <p:nvPr/>
            </p:nvSpPr>
            <p:spPr bwMode="auto">
              <a:xfrm>
                <a:off x="1613" y="505"/>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1" name="Freeform 87"/>
              <p:cNvSpPr>
                <a:spLocks/>
              </p:cNvSpPr>
              <p:nvPr/>
            </p:nvSpPr>
            <p:spPr bwMode="auto">
              <a:xfrm>
                <a:off x="1610" y="433"/>
                <a:ext cx="29" cy="68"/>
              </a:xfrm>
              <a:custGeom>
                <a:avLst/>
                <a:gdLst>
                  <a:gd name="T0" fmla="*/ 29 w 29"/>
                  <a:gd name="T1" fmla="*/ 1 h 68"/>
                  <a:gd name="T2" fmla="*/ 29 w 29"/>
                  <a:gd name="T3" fmla="*/ 1 h 68"/>
                  <a:gd name="T4" fmla="*/ 26 w 29"/>
                  <a:gd name="T5" fmla="*/ 0 h 68"/>
                  <a:gd name="T6" fmla="*/ 24 w 29"/>
                  <a:gd name="T7" fmla="*/ 2 h 68"/>
                  <a:gd name="T8" fmla="*/ 24 w 29"/>
                  <a:gd name="T9" fmla="*/ 2 h 68"/>
                  <a:gd name="T10" fmla="*/ 24 w 29"/>
                  <a:gd name="T11" fmla="*/ 2 h 68"/>
                  <a:gd name="T12" fmla="*/ 14 w 29"/>
                  <a:gd name="T13" fmla="*/ 19 h 68"/>
                  <a:gd name="T14" fmla="*/ 7 w 29"/>
                  <a:gd name="T15" fmla="*/ 35 h 68"/>
                  <a:gd name="T16" fmla="*/ 4 w 29"/>
                  <a:gd name="T17" fmla="*/ 43 h 68"/>
                  <a:gd name="T18" fmla="*/ 1 w 29"/>
                  <a:gd name="T19" fmla="*/ 52 h 68"/>
                  <a:gd name="T20" fmla="*/ 0 w 29"/>
                  <a:gd name="T21" fmla="*/ 60 h 68"/>
                  <a:gd name="T22" fmla="*/ 0 w 29"/>
                  <a:gd name="T23" fmla="*/ 68 h 68"/>
                  <a:gd name="T24" fmla="*/ 0 w 29"/>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68">
                    <a:moveTo>
                      <a:pt x="29" y="1"/>
                    </a:moveTo>
                    <a:lnTo>
                      <a:pt x="29" y="1"/>
                    </a:lnTo>
                    <a:lnTo>
                      <a:pt x="26" y="0"/>
                    </a:lnTo>
                    <a:lnTo>
                      <a:pt x="24" y="2"/>
                    </a:lnTo>
                    <a:lnTo>
                      <a:pt x="24" y="2"/>
                    </a:lnTo>
                    <a:lnTo>
                      <a:pt x="24" y="2"/>
                    </a:lnTo>
                    <a:lnTo>
                      <a:pt x="14" y="19"/>
                    </a:lnTo>
                    <a:lnTo>
                      <a:pt x="7" y="35"/>
                    </a:lnTo>
                    <a:lnTo>
                      <a:pt x="4" y="43"/>
                    </a:lnTo>
                    <a:lnTo>
                      <a:pt x="1" y="52"/>
                    </a:lnTo>
                    <a:lnTo>
                      <a:pt x="0" y="60"/>
                    </a:lnTo>
                    <a:lnTo>
                      <a:pt x="0" y="68"/>
                    </a:lnTo>
                    <a:lnTo>
                      <a:pt x="0" y="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2" name="Freeform 88"/>
              <p:cNvSpPr>
                <a:spLocks/>
              </p:cNvSpPr>
              <p:nvPr/>
            </p:nvSpPr>
            <p:spPr bwMode="auto">
              <a:xfrm>
                <a:off x="3077" y="1985"/>
                <a:ext cx="88" cy="161"/>
              </a:xfrm>
              <a:custGeom>
                <a:avLst/>
                <a:gdLst>
                  <a:gd name="T0" fmla="*/ 0 w 88"/>
                  <a:gd name="T1" fmla="*/ 116 h 161"/>
                  <a:gd name="T2" fmla="*/ 0 w 88"/>
                  <a:gd name="T3" fmla="*/ 116 h 161"/>
                  <a:gd name="T4" fmla="*/ 0 w 88"/>
                  <a:gd name="T5" fmla="*/ 109 h 161"/>
                  <a:gd name="T6" fmla="*/ 2 w 88"/>
                  <a:gd name="T7" fmla="*/ 102 h 161"/>
                  <a:gd name="T8" fmla="*/ 3 w 88"/>
                  <a:gd name="T9" fmla="*/ 95 h 161"/>
                  <a:gd name="T10" fmla="*/ 6 w 88"/>
                  <a:gd name="T11" fmla="*/ 88 h 161"/>
                  <a:gd name="T12" fmla="*/ 12 w 88"/>
                  <a:gd name="T13" fmla="*/ 74 h 161"/>
                  <a:gd name="T14" fmla="*/ 19 w 88"/>
                  <a:gd name="T15" fmla="*/ 61 h 161"/>
                  <a:gd name="T16" fmla="*/ 26 w 88"/>
                  <a:gd name="T17" fmla="*/ 47 h 161"/>
                  <a:gd name="T18" fmla="*/ 34 w 88"/>
                  <a:gd name="T19" fmla="*/ 33 h 161"/>
                  <a:gd name="T20" fmla="*/ 40 w 88"/>
                  <a:gd name="T21" fmla="*/ 17 h 161"/>
                  <a:gd name="T22" fmla="*/ 43 w 88"/>
                  <a:gd name="T23" fmla="*/ 8 h 161"/>
                  <a:gd name="T24" fmla="*/ 44 w 88"/>
                  <a:gd name="T25" fmla="*/ 0 h 161"/>
                  <a:gd name="T26" fmla="*/ 44 w 88"/>
                  <a:gd name="T27" fmla="*/ 0 h 161"/>
                  <a:gd name="T28" fmla="*/ 46 w 88"/>
                  <a:gd name="T29" fmla="*/ 8 h 161"/>
                  <a:gd name="T30" fmla="*/ 48 w 88"/>
                  <a:gd name="T31" fmla="*/ 17 h 161"/>
                  <a:gd name="T32" fmla="*/ 54 w 88"/>
                  <a:gd name="T33" fmla="*/ 33 h 161"/>
                  <a:gd name="T34" fmla="*/ 61 w 88"/>
                  <a:gd name="T35" fmla="*/ 47 h 161"/>
                  <a:gd name="T36" fmla="*/ 70 w 88"/>
                  <a:gd name="T37" fmla="*/ 61 h 161"/>
                  <a:gd name="T38" fmla="*/ 77 w 88"/>
                  <a:gd name="T39" fmla="*/ 74 h 161"/>
                  <a:gd name="T40" fmla="*/ 83 w 88"/>
                  <a:gd name="T41" fmla="*/ 88 h 161"/>
                  <a:gd name="T42" fmla="*/ 85 w 88"/>
                  <a:gd name="T43" fmla="*/ 95 h 161"/>
                  <a:gd name="T44" fmla="*/ 87 w 88"/>
                  <a:gd name="T45" fmla="*/ 102 h 161"/>
                  <a:gd name="T46" fmla="*/ 88 w 88"/>
                  <a:gd name="T47" fmla="*/ 109 h 161"/>
                  <a:gd name="T48" fmla="*/ 88 w 88"/>
                  <a:gd name="T49" fmla="*/ 116 h 161"/>
                  <a:gd name="T50" fmla="*/ 88 w 88"/>
                  <a:gd name="T51" fmla="*/ 116 h 161"/>
                  <a:gd name="T52" fmla="*/ 88 w 88"/>
                  <a:gd name="T53" fmla="*/ 126 h 161"/>
                  <a:gd name="T54" fmla="*/ 85 w 88"/>
                  <a:gd name="T55" fmla="*/ 134 h 161"/>
                  <a:gd name="T56" fmla="*/ 81 w 88"/>
                  <a:gd name="T57" fmla="*/ 141 h 161"/>
                  <a:gd name="T58" fmla="*/ 76 w 88"/>
                  <a:gd name="T59" fmla="*/ 148 h 161"/>
                  <a:gd name="T60" fmla="*/ 69 w 88"/>
                  <a:gd name="T61" fmla="*/ 153 h 161"/>
                  <a:gd name="T62" fmla="*/ 61 w 88"/>
                  <a:gd name="T63" fmla="*/ 158 h 161"/>
                  <a:gd name="T64" fmla="*/ 53 w 88"/>
                  <a:gd name="T65" fmla="*/ 161 h 161"/>
                  <a:gd name="T66" fmla="*/ 44 w 88"/>
                  <a:gd name="T67" fmla="*/ 161 h 161"/>
                  <a:gd name="T68" fmla="*/ 44 w 88"/>
                  <a:gd name="T69" fmla="*/ 161 h 161"/>
                  <a:gd name="T70" fmla="*/ 36 w 88"/>
                  <a:gd name="T71" fmla="*/ 161 h 161"/>
                  <a:gd name="T72" fmla="*/ 26 w 88"/>
                  <a:gd name="T73" fmla="*/ 158 h 161"/>
                  <a:gd name="T74" fmla="*/ 19 w 88"/>
                  <a:gd name="T75" fmla="*/ 153 h 161"/>
                  <a:gd name="T76" fmla="*/ 13 w 88"/>
                  <a:gd name="T77" fmla="*/ 148 h 161"/>
                  <a:gd name="T78" fmla="*/ 7 w 88"/>
                  <a:gd name="T79" fmla="*/ 141 h 161"/>
                  <a:gd name="T80" fmla="*/ 3 w 88"/>
                  <a:gd name="T81" fmla="*/ 134 h 161"/>
                  <a:gd name="T82" fmla="*/ 1 w 88"/>
                  <a:gd name="T83" fmla="*/ 126 h 161"/>
                  <a:gd name="T84" fmla="*/ 0 w 88"/>
                  <a:gd name="T85" fmla="*/ 116 h 161"/>
                  <a:gd name="T86" fmla="*/ 0 w 88"/>
                  <a:gd name="T87"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61">
                    <a:moveTo>
                      <a:pt x="0" y="116"/>
                    </a:moveTo>
                    <a:lnTo>
                      <a:pt x="0" y="116"/>
                    </a:lnTo>
                    <a:lnTo>
                      <a:pt x="0" y="109"/>
                    </a:lnTo>
                    <a:lnTo>
                      <a:pt x="2" y="102"/>
                    </a:lnTo>
                    <a:lnTo>
                      <a:pt x="3" y="95"/>
                    </a:lnTo>
                    <a:lnTo>
                      <a:pt x="6" y="88"/>
                    </a:lnTo>
                    <a:lnTo>
                      <a:pt x="12" y="74"/>
                    </a:lnTo>
                    <a:lnTo>
                      <a:pt x="19" y="61"/>
                    </a:lnTo>
                    <a:lnTo>
                      <a:pt x="26" y="47"/>
                    </a:lnTo>
                    <a:lnTo>
                      <a:pt x="34" y="33"/>
                    </a:lnTo>
                    <a:lnTo>
                      <a:pt x="40" y="17"/>
                    </a:lnTo>
                    <a:lnTo>
                      <a:pt x="43" y="8"/>
                    </a:lnTo>
                    <a:lnTo>
                      <a:pt x="44" y="0"/>
                    </a:lnTo>
                    <a:lnTo>
                      <a:pt x="44" y="0"/>
                    </a:lnTo>
                    <a:lnTo>
                      <a:pt x="46" y="8"/>
                    </a:lnTo>
                    <a:lnTo>
                      <a:pt x="48" y="17"/>
                    </a:lnTo>
                    <a:lnTo>
                      <a:pt x="54" y="33"/>
                    </a:lnTo>
                    <a:lnTo>
                      <a:pt x="61" y="47"/>
                    </a:lnTo>
                    <a:lnTo>
                      <a:pt x="70" y="61"/>
                    </a:lnTo>
                    <a:lnTo>
                      <a:pt x="77" y="74"/>
                    </a:lnTo>
                    <a:lnTo>
                      <a:pt x="83" y="88"/>
                    </a:lnTo>
                    <a:lnTo>
                      <a:pt x="85" y="95"/>
                    </a:lnTo>
                    <a:lnTo>
                      <a:pt x="87" y="102"/>
                    </a:lnTo>
                    <a:lnTo>
                      <a:pt x="88" y="109"/>
                    </a:lnTo>
                    <a:lnTo>
                      <a:pt x="88" y="116"/>
                    </a:lnTo>
                    <a:lnTo>
                      <a:pt x="88" y="116"/>
                    </a:lnTo>
                    <a:lnTo>
                      <a:pt x="88" y="126"/>
                    </a:lnTo>
                    <a:lnTo>
                      <a:pt x="85" y="134"/>
                    </a:lnTo>
                    <a:lnTo>
                      <a:pt x="81" y="141"/>
                    </a:lnTo>
                    <a:lnTo>
                      <a:pt x="76" y="148"/>
                    </a:lnTo>
                    <a:lnTo>
                      <a:pt x="69" y="153"/>
                    </a:lnTo>
                    <a:lnTo>
                      <a:pt x="61" y="158"/>
                    </a:lnTo>
                    <a:lnTo>
                      <a:pt x="53" y="161"/>
                    </a:lnTo>
                    <a:lnTo>
                      <a:pt x="44" y="161"/>
                    </a:lnTo>
                    <a:lnTo>
                      <a:pt x="44" y="161"/>
                    </a:lnTo>
                    <a:lnTo>
                      <a:pt x="36" y="161"/>
                    </a:lnTo>
                    <a:lnTo>
                      <a:pt x="26" y="158"/>
                    </a:lnTo>
                    <a:lnTo>
                      <a:pt x="19" y="153"/>
                    </a:lnTo>
                    <a:lnTo>
                      <a:pt x="13" y="148"/>
                    </a:lnTo>
                    <a:lnTo>
                      <a:pt x="7" y="141"/>
                    </a:lnTo>
                    <a:lnTo>
                      <a:pt x="3" y="134"/>
                    </a:lnTo>
                    <a:lnTo>
                      <a:pt x="1" y="126"/>
                    </a:lnTo>
                    <a:lnTo>
                      <a:pt x="0" y="116"/>
                    </a:lnTo>
                    <a:lnTo>
                      <a:pt x="0"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3" name="Line 89"/>
              <p:cNvSpPr>
                <a:spLocks noChangeShapeType="1"/>
              </p:cNvSpPr>
              <p:nvPr/>
            </p:nvSpPr>
            <p:spPr bwMode="auto">
              <a:xfrm>
                <a:off x="3095" y="2099"/>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4" name="Line 90"/>
              <p:cNvSpPr>
                <a:spLocks noChangeShapeType="1"/>
              </p:cNvSpPr>
              <p:nvPr/>
            </p:nvSpPr>
            <p:spPr bwMode="auto">
              <a:xfrm>
                <a:off x="3093" y="2101"/>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5" name="Freeform 91"/>
              <p:cNvSpPr>
                <a:spLocks/>
              </p:cNvSpPr>
              <p:nvPr/>
            </p:nvSpPr>
            <p:spPr bwMode="auto">
              <a:xfrm>
                <a:off x="3090" y="2051"/>
                <a:ext cx="21" cy="48"/>
              </a:xfrm>
              <a:custGeom>
                <a:avLst/>
                <a:gdLst>
                  <a:gd name="T0" fmla="*/ 21 w 21"/>
                  <a:gd name="T1" fmla="*/ 0 h 48"/>
                  <a:gd name="T2" fmla="*/ 21 w 21"/>
                  <a:gd name="T3" fmla="*/ 0 h 48"/>
                  <a:gd name="T4" fmla="*/ 19 w 21"/>
                  <a:gd name="T5" fmla="*/ 0 h 48"/>
                  <a:gd name="T6" fmla="*/ 18 w 21"/>
                  <a:gd name="T7" fmla="*/ 1 h 48"/>
                  <a:gd name="T8" fmla="*/ 18 w 21"/>
                  <a:gd name="T9" fmla="*/ 1 h 48"/>
                  <a:gd name="T10" fmla="*/ 18 w 21"/>
                  <a:gd name="T11" fmla="*/ 1 h 48"/>
                  <a:gd name="T12" fmla="*/ 11 w 21"/>
                  <a:gd name="T13" fmla="*/ 13 h 48"/>
                  <a:gd name="T14" fmla="*/ 5 w 21"/>
                  <a:gd name="T15" fmla="*/ 25 h 48"/>
                  <a:gd name="T16" fmla="*/ 2 w 21"/>
                  <a:gd name="T17" fmla="*/ 36 h 48"/>
                  <a:gd name="T18" fmla="*/ 0 w 21"/>
                  <a:gd name="T19" fmla="*/ 42 h 48"/>
                  <a:gd name="T20" fmla="*/ 0 w 21"/>
                  <a:gd name="T21" fmla="*/ 48 h 48"/>
                  <a:gd name="T22" fmla="*/ 0 w 21"/>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lnTo>
                      <a:pt x="21" y="0"/>
                    </a:lnTo>
                    <a:lnTo>
                      <a:pt x="19" y="0"/>
                    </a:lnTo>
                    <a:lnTo>
                      <a:pt x="18" y="1"/>
                    </a:lnTo>
                    <a:lnTo>
                      <a:pt x="18" y="1"/>
                    </a:lnTo>
                    <a:lnTo>
                      <a:pt x="18" y="1"/>
                    </a:lnTo>
                    <a:lnTo>
                      <a:pt x="11" y="13"/>
                    </a:lnTo>
                    <a:lnTo>
                      <a:pt x="5" y="25"/>
                    </a:lnTo>
                    <a:lnTo>
                      <a:pt x="2" y="36"/>
                    </a:lnTo>
                    <a:lnTo>
                      <a:pt x="0" y="42"/>
                    </a:lnTo>
                    <a:lnTo>
                      <a:pt x="0" y="48"/>
                    </a:lnTo>
                    <a:lnTo>
                      <a:pt x="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6" name="Freeform 92"/>
              <p:cNvSpPr>
                <a:spLocks/>
              </p:cNvSpPr>
              <p:nvPr/>
            </p:nvSpPr>
            <p:spPr bwMode="auto">
              <a:xfrm>
                <a:off x="825" y="1624"/>
                <a:ext cx="69" cy="126"/>
              </a:xfrm>
              <a:custGeom>
                <a:avLst/>
                <a:gdLst>
                  <a:gd name="T0" fmla="*/ 0 w 69"/>
                  <a:gd name="T1" fmla="*/ 92 h 126"/>
                  <a:gd name="T2" fmla="*/ 0 w 69"/>
                  <a:gd name="T3" fmla="*/ 92 h 126"/>
                  <a:gd name="T4" fmla="*/ 0 w 69"/>
                  <a:gd name="T5" fmla="*/ 86 h 126"/>
                  <a:gd name="T6" fmla="*/ 1 w 69"/>
                  <a:gd name="T7" fmla="*/ 80 h 126"/>
                  <a:gd name="T8" fmla="*/ 4 w 69"/>
                  <a:gd name="T9" fmla="*/ 69 h 126"/>
                  <a:gd name="T10" fmla="*/ 10 w 69"/>
                  <a:gd name="T11" fmla="*/ 59 h 126"/>
                  <a:gd name="T12" fmla="*/ 15 w 69"/>
                  <a:gd name="T13" fmla="*/ 47 h 126"/>
                  <a:gd name="T14" fmla="*/ 21 w 69"/>
                  <a:gd name="T15" fmla="*/ 37 h 126"/>
                  <a:gd name="T16" fmla="*/ 27 w 69"/>
                  <a:gd name="T17" fmla="*/ 26 h 126"/>
                  <a:gd name="T18" fmla="*/ 31 w 69"/>
                  <a:gd name="T19" fmla="*/ 14 h 126"/>
                  <a:gd name="T20" fmla="*/ 34 w 69"/>
                  <a:gd name="T21" fmla="*/ 0 h 126"/>
                  <a:gd name="T22" fmla="*/ 34 w 69"/>
                  <a:gd name="T23" fmla="*/ 0 h 126"/>
                  <a:gd name="T24" fmla="*/ 37 w 69"/>
                  <a:gd name="T25" fmla="*/ 14 h 126"/>
                  <a:gd name="T26" fmla="*/ 43 w 69"/>
                  <a:gd name="T27" fmla="*/ 26 h 126"/>
                  <a:gd name="T28" fmla="*/ 49 w 69"/>
                  <a:gd name="T29" fmla="*/ 37 h 126"/>
                  <a:gd name="T30" fmla="*/ 54 w 69"/>
                  <a:gd name="T31" fmla="*/ 47 h 126"/>
                  <a:gd name="T32" fmla="*/ 60 w 69"/>
                  <a:gd name="T33" fmla="*/ 59 h 126"/>
                  <a:gd name="T34" fmla="*/ 65 w 69"/>
                  <a:gd name="T35" fmla="*/ 69 h 126"/>
                  <a:gd name="T36" fmla="*/ 68 w 69"/>
                  <a:gd name="T37" fmla="*/ 80 h 126"/>
                  <a:gd name="T38" fmla="*/ 69 w 69"/>
                  <a:gd name="T39" fmla="*/ 86 h 126"/>
                  <a:gd name="T40" fmla="*/ 69 w 69"/>
                  <a:gd name="T41" fmla="*/ 92 h 126"/>
                  <a:gd name="T42" fmla="*/ 69 w 69"/>
                  <a:gd name="T43" fmla="*/ 92 h 126"/>
                  <a:gd name="T44" fmla="*/ 68 w 69"/>
                  <a:gd name="T45" fmla="*/ 99 h 126"/>
                  <a:gd name="T46" fmla="*/ 66 w 69"/>
                  <a:gd name="T47" fmla="*/ 105 h 126"/>
                  <a:gd name="T48" fmla="*/ 63 w 69"/>
                  <a:gd name="T49" fmla="*/ 111 h 126"/>
                  <a:gd name="T50" fmla="*/ 59 w 69"/>
                  <a:gd name="T51" fmla="*/ 116 h 126"/>
                  <a:gd name="T52" fmla="*/ 54 w 69"/>
                  <a:gd name="T53" fmla="*/ 121 h 126"/>
                  <a:gd name="T54" fmla="*/ 49 w 69"/>
                  <a:gd name="T55" fmla="*/ 124 h 126"/>
                  <a:gd name="T56" fmla="*/ 42 w 69"/>
                  <a:gd name="T57" fmla="*/ 126 h 126"/>
                  <a:gd name="T58" fmla="*/ 34 w 69"/>
                  <a:gd name="T59" fmla="*/ 126 h 126"/>
                  <a:gd name="T60" fmla="*/ 34 w 69"/>
                  <a:gd name="T61" fmla="*/ 126 h 126"/>
                  <a:gd name="T62" fmla="*/ 28 w 69"/>
                  <a:gd name="T63" fmla="*/ 126 h 126"/>
                  <a:gd name="T64" fmla="*/ 21 w 69"/>
                  <a:gd name="T65" fmla="*/ 124 h 126"/>
                  <a:gd name="T66" fmla="*/ 15 w 69"/>
                  <a:gd name="T67" fmla="*/ 121 h 126"/>
                  <a:gd name="T68" fmla="*/ 10 w 69"/>
                  <a:gd name="T69" fmla="*/ 116 h 126"/>
                  <a:gd name="T70" fmla="*/ 6 w 69"/>
                  <a:gd name="T71" fmla="*/ 111 h 126"/>
                  <a:gd name="T72" fmla="*/ 2 w 69"/>
                  <a:gd name="T73" fmla="*/ 105 h 126"/>
                  <a:gd name="T74" fmla="*/ 0 w 69"/>
                  <a:gd name="T75" fmla="*/ 99 h 126"/>
                  <a:gd name="T76" fmla="*/ 0 w 69"/>
                  <a:gd name="T77" fmla="*/ 92 h 126"/>
                  <a:gd name="T78" fmla="*/ 0 w 69"/>
                  <a:gd name="T79"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6">
                    <a:moveTo>
                      <a:pt x="0" y="92"/>
                    </a:moveTo>
                    <a:lnTo>
                      <a:pt x="0" y="92"/>
                    </a:lnTo>
                    <a:lnTo>
                      <a:pt x="0" y="86"/>
                    </a:lnTo>
                    <a:lnTo>
                      <a:pt x="1" y="80"/>
                    </a:lnTo>
                    <a:lnTo>
                      <a:pt x="4" y="69"/>
                    </a:lnTo>
                    <a:lnTo>
                      <a:pt x="10" y="59"/>
                    </a:lnTo>
                    <a:lnTo>
                      <a:pt x="15" y="47"/>
                    </a:lnTo>
                    <a:lnTo>
                      <a:pt x="21" y="37"/>
                    </a:lnTo>
                    <a:lnTo>
                      <a:pt x="27" y="26"/>
                    </a:lnTo>
                    <a:lnTo>
                      <a:pt x="31" y="14"/>
                    </a:lnTo>
                    <a:lnTo>
                      <a:pt x="34" y="0"/>
                    </a:lnTo>
                    <a:lnTo>
                      <a:pt x="34" y="0"/>
                    </a:lnTo>
                    <a:lnTo>
                      <a:pt x="37" y="14"/>
                    </a:lnTo>
                    <a:lnTo>
                      <a:pt x="43" y="26"/>
                    </a:lnTo>
                    <a:lnTo>
                      <a:pt x="49" y="37"/>
                    </a:lnTo>
                    <a:lnTo>
                      <a:pt x="54" y="47"/>
                    </a:lnTo>
                    <a:lnTo>
                      <a:pt x="60" y="59"/>
                    </a:lnTo>
                    <a:lnTo>
                      <a:pt x="65" y="69"/>
                    </a:lnTo>
                    <a:lnTo>
                      <a:pt x="68" y="80"/>
                    </a:lnTo>
                    <a:lnTo>
                      <a:pt x="69" y="86"/>
                    </a:lnTo>
                    <a:lnTo>
                      <a:pt x="69" y="92"/>
                    </a:lnTo>
                    <a:lnTo>
                      <a:pt x="69" y="92"/>
                    </a:lnTo>
                    <a:lnTo>
                      <a:pt x="68" y="99"/>
                    </a:lnTo>
                    <a:lnTo>
                      <a:pt x="66" y="105"/>
                    </a:lnTo>
                    <a:lnTo>
                      <a:pt x="63" y="111"/>
                    </a:lnTo>
                    <a:lnTo>
                      <a:pt x="59" y="116"/>
                    </a:lnTo>
                    <a:lnTo>
                      <a:pt x="54" y="121"/>
                    </a:lnTo>
                    <a:lnTo>
                      <a:pt x="49" y="124"/>
                    </a:lnTo>
                    <a:lnTo>
                      <a:pt x="42" y="126"/>
                    </a:lnTo>
                    <a:lnTo>
                      <a:pt x="34" y="126"/>
                    </a:lnTo>
                    <a:lnTo>
                      <a:pt x="34" y="126"/>
                    </a:lnTo>
                    <a:lnTo>
                      <a:pt x="28" y="126"/>
                    </a:lnTo>
                    <a:lnTo>
                      <a:pt x="21" y="124"/>
                    </a:lnTo>
                    <a:lnTo>
                      <a:pt x="15" y="121"/>
                    </a:lnTo>
                    <a:lnTo>
                      <a:pt x="10" y="116"/>
                    </a:lnTo>
                    <a:lnTo>
                      <a:pt x="6" y="111"/>
                    </a:lnTo>
                    <a:lnTo>
                      <a:pt x="2" y="105"/>
                    </a:lnTo>
                    <a:lnTo>
                      <a:pt x="0" y="99"/>
                    </a:lnTo>
                    <a:lnTo>
                      <a:pt x="0" y="92"/>
                    </a:lnTo>
                    <a:lnTo>
                      <a:pt x="0" y="9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7" name="Line 93"/>
              <p:cNvSpPr>
                <a:spLocks noChangeShapeType="1"/>
              </p:cNvSpPr>
              <p:nvPr/>
            </p:nvSpPr>
            <p:spPr bwMode="auto">
              <a:xfrm>
                <a:off x="840" y="1714"/>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8" name="Line 94"/>
              <p:cNvSpPr>
                <a:spLocks noChangeShapeType="1"/>
              </p:cNvSpPr>
              <p:nvPr/>
            </p:nvSpPr>
            <p:spPr bwMode="auto">
              <a:xfrm>
                <a:off x="838" y="171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19" name="Freeform 95"/>
              <p:cNvSpPr>
                <a:spLocks/>
              </p:cNvSpPr>
              <p:nvPr/>
            </p:nvSpPr>
            <p:spPr bwMode="auto">
              <a:xfrm>
                <a:off x="836" y="1676"/>
                <a:ext cx="16" cy="38"/>
              </a:xfrm>
              <a:custGeom>
                <a:avLst/>
                <a:gdLst>
                  <a:gd name="T0" fmla="*/ 16 w 16"/>
                  <a:gd name="T1" fmla="*/ 1 h 38"/>
                  <a:gd name="T2" fmla="*/ 16 w 16"/>
                  <a:gd name="T3" fmla="*/ 1 h 38"/>
                  <a:gd name="T4" fmla="*/ 14 w 16"/>
                  <a:gd name="T5" fmla="*/ 0 h 38"/>
                  <a:gd name="T6" fmla="*/ 13 w 16"/>
                  <a:gd name="T7" fmla="*/ 1 h 38"/>
                  <a:gd name="T8" fmla="*/ 13 w 16"/>
                  <a:gd name="T9" fmla="*/ 1 h 38"/>
                  <a:gd name="T10" fmla="*/ 13 w 16"/>
                  <a:gd name="T11" fmla="*/ 1 h 38"/>
                  <a:gd name="T12" fmla="*/ 8 w 16"/>
                  <a:gd name="T13" fmla="*/ 10 h 38"/>
                  <a:gd name="T14" fmla="*/ 4 w 16"/>
                  <a:gd name="T15" fmla="*/ 19 h 38"/>
                  <a:gd name="T16" fmla="*/ 1 w 16"/>
                  <a:gd name="T17" fmla="*/ 28 h 38"/>
                  <a:gd name="T18" fmla="*/ 0 w 16"/>
                  <a:gd name="T19" fmla="*/ 38 h 38"/>
                  <a:gd name="T20" fmla="*/ 0 w 16"/>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8">
                    <a:moveTo>
                      <a:pt x="16" y="1"/>
                    </a:moveTo>
                    <a:lnTo>
                      <a:pt x="16" y="1"/>
                    </a:lnTo>
                    <a:lnTo>
                      <a:pt x="14" y="0"/>
                    </a:lnTo>
                    <a:lnTo>
                      <a:pt x="13" y="1"/>
                    </a:lnTo>
                    <a:lnTo>
                      <a:pt x="13" y="1"/>
                    </a:lnTo>
                    <a:lnTo>
                      <a:pt x="13" y="1"/>
                    </a:lnTo>
                    <a:lnTo>
                      <a:pt x="8" y="10"/>
                    </a:lnTo>
                    <a:lnTo>
                      <a:pt x="4" y="19"/>
                    </a:lnTo>
                    <a:lnTo>
                      <a:pt x="1" y="28"/>
                    </a:lnTo>
                    <a:lnTo>
                      <a:pt x="0" y="38"/>
                    </a:lnTo>
                    <a:lnTo>
                      <a:pt x="0" y="3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0" name="Freeform 96"/>
              <p:cNvSpPr>
                <a:spLocks/>
              </p:cNvSpPr>
              <p:nvPr/>
            </p:nvSpPr>
            <p:spPr bwMode="auto">
              <a:xfrm>
                <a:off x="4110" y="2206"/>
                <a:ext cx="69" cy="127"/>
              </a:xfrm>
              <a:custGeom>
                <a:avLst/>
                <a:gdLst>
                  <a:gd name="T0" fmla="*/ 0 w 69"/>
                  <a:gd name="T1" fmla="*/ 92 h 127"/>
                  <a:gd name="T2" fmla="*/ 0 w 69"/>
                  <a:gd name="T3" fmla="*/ 92 h 127"/>
                  <a:gd name="T4" fmla="*/ 0 w 69"/>
                  <a:gd name="T5" fmla="*/ 86 h 127"/>
                  <a:gd name="T6" fmla="*/ 1 w 69"/>
                  <a:gd name="T7" fmla="*/ 81 h 127"/>
                  <a:gd name="T8" fmla="*/ 4 w 69"/>
                  <a:gd name="T9" fmla="*/ 69 h 127"/>
                  <a:gd name="T10" fmla="*/ 10 w 69"/>
                  <a:gd name="T11" fmla="*/ 59 h 127"/>
                  <a:gd name="T12" fmla="*/ 15 w 69"/>
                  <a:gd name="T13" fmla="*/ 49 h 127"/>
                  <a:gd name="T14" fmla="*/ 21 w 69"/>
                  <a:gd name="T15" fmla="*/ 37 h 127"/>
                  <a:gd name="T16" fmla="*/ 27 w 69"/>
                  <a:gd name="T17" fmla="*/ 26 h 127"/>
                  <a:gd name="T18" fmla="*/ 31 w 69"/>
                  <a:gd name="T19" fmla="*/ 14 h 127"/>
                  <a:gd name="T20" fmla="*/ 34 w 69"/>
                  <a:gd name="T21" fmla="*/ 0 h 127"/>
                  <a:gd name="T22" fmla="*/ 34 w 69"/>
                  <a:gd name="T23" fmla="*/ 0 h 127"/>
                  <a:gd name="T24" fmla="*/ 38 w 69"/>
                  <a:gd name="T25" fmla="*/ 14 h 127"/>
                  <a:gd name="T26" fmla="*/ 42 w 69"/>
                  <a:gd name="T27" fmla="*/ 26 h 127"/>
                  <a:gd name="T28" fmla="*/ 49 w 69"/>
                  <a:gd name="T29" fmla="*/ 37 h 127"/>
                  <a:gd name="T30" fmla="*/ 55 w 69"/>
                  <a:gd name="T31" fmla="*/ 49 h 127"/>
                  <a:gd name="T32" fmla="*/ 60 w 69"/>
                  <a:gd name="T33" fmla="*/ 59 h 127"/>
                  <a:gd name="T34" fmla="*/ 65 w 69"/>
                  <a:gd name="T35" fmla="*/ 69 h 127"/>
                  <a:gd name="T36" fmla="*/ 68 w 69"/>
                  <a:gd name="T37" fmla="*/ 81 h 127"/>
                  <a:gd name="T38" fmla="*/ 69 w 69"/>
                  <a:gd name="T39" fmla="*/ 86 h 127"/>
                  <a:gd name="T40" fmla="*/ 69 w 69"/>
                  <a:gd name="T41" fmla="*/ 92 h 127"/>
                  <a:gd name="T42" fmla="*/ 69 w 69"/>
                  <a:gd name="T43" fmla="*/ 92 h 127"/>
                  <a:gd name="T44" fmla="*/ 69 w 69"/>
                  <a:gd name="T45" fmla="*/ 99 h 127"/>
                  <a:gd name="T46" fmla="*/ 67 w 69"/>
                  <a:gd name="T47" fmla="*/ 105 h 127"/>
                  <a:gd name="T48" fmla="*/ 63 w 69"/>
                  <a:gd name="T49" fmla="*/ 111 h 127"/>
                  <a:gd name="T50" fmla="*/ 59 w 69"/>
                  <a:gd name="T51" fmla="*/ 117 h 127"/>
                  <a:gd name="T52" fmla="*/ 54 w 69"/>
                  <a:gd name="T53" fmla="*/ 121 h 127"/>
                  <a:gd name="T54" fmla="*/ 49 w 69"/>
                  <a:gd name="T55" fmla="*/ 124 h 127"/>
                  <a:gd name="T56" fmla="*/ 41 w 69"/>
                  <a:gd name="T57" fmla="*/ 126 h 127"/>
                  <a:gd name="T58" fmla="*/ 34 w 69"/>
                  <a:gd name="T59" fmla="*/ 127 h 127"/>
                  <a:gd name="T60" fmla="*/ 34 w 69"/>
                  <a:gd name="T61" fmla="*/ 127 h 127"/>
                  <a:gd name="T62" fmla="*/ 28 w 69"/>
                  <a:gd name="T63" fmla="*/ 126 h 127"/>
                  <a:gd name="T64" fmla="*/ 21 w 69"/>
                  <a:gd name="T65" fmla="*/ 124 h 127"/>
                  <a:gd name="T66" fmla="*/ 16 w 69"/>
                  <a:gd name="T67" fmla="*/ 121 h 127"/>
                  <a:gd name="T68" fmla="*/ 11 w 69"/>
                  <a:gd name="T69" fmla="*/ 117 h 127"/>
                  <a:gd name="T70" fmla="*/ 5 w 69"/>
                  <a:gd name="T71" fmla="*/ 111 h 127"/>
                  <a:gd name="T72" fmla="*/ 2 w 69"/>
                  <a:gd name="T73" fmla="*/ 105 h 127"/>
                  <a:gd name="T74" fmla="*/ 0 w 69"/>
                  <a:gd name="T75" fmla="*/ 99 h 127"/>
                  <a:gd name="T76" fmla="*/ 0 w 69"/>
                  <a:gd name="T77" fmla="*/ 92 h 127"/>
                  <a:gd name="T78" fmla="*/ 0 w 69"/>
                  <a:gd name="T7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7">
                    <a:moveTo>
                      <a:pt x="0" y="92"/>
                    </a:moveTo>
                    <a:lnTo>
                      <a:pt x="0" y="92"/>
                    </a:lnTo>
                    <a:lnTo>
                      <a:pt x="0" y="86"/>
                    </a:lnTo>
                    <a:lnTo>
                      <a:pt x="1" y="81"/>
                    </a:lnTo>
                    <a:lnTo>
                      <a:pt x="4" y="69"/>
                    </a:lnTo>
                    <a:lnTo>
                      <a:pt x="10" y="59"/>
                    </a:lnTo>
                    <a:lnTo>
                      <a:pt x="15" y="49"/>
                    </a:lnTo>
                    <a:lnTo>
                      <a:pt x="21" y="37"/>
                    </a:lnTo>
                    <a:lnTo>
                      <a:pt x="27" y="26"/>
                    </a:lnTo>
                    <a:lnTo>
                      <a:pt x="31" y="14"/>
                    </a:lnTo>
                    <a:lnTo>
                      <a:pt x="34" y="0"/>
                    </a:lnTo>
                    <a:lnTo>
                      <a:pt x="34" y="0"/>
                    </a:lnTo>
                    <a:lnTo>
                      <a:pt x="38" y="14"/>
                    </a:lnTo>
                    <a:lnTo>
                      <a:pt x="42" y="26"/>
                    </a:lnTo>
                    <a:lnTo>
                      <a:pt x="49" y="37"/>
                    </a:lnTo>
                    <a:lnTo>
                      <a:pt x="55" y="49"/>
                    </a:lnTo>
                    <a:lnTo>
                      <a:pt x="60" y="59"/>
                    </a:lnTo>
                    <a:lnTo>
                      <a:pt x="65" y="69"/>
                    </a:lnTo>
                    <a:lnTo>
                      <a:pt x="68" y="81"/>
                    </a:lnTo>
                    <a:lnTo>
                      <a:pt x="69" y="86"/>
                    </a:lnTo>
                    <a:lnTo>
                      <a:pt x="69" y="92"/>
                    </a:lnTo>
                    <a:lnTo>
                      <a:pt x="69" y="92"/>
                    </a:lnTo>
                    <a:lnTo>
                      <a:pt x="69" y="99"/>
                    </a:lnTo>
                    <a:lnTo>
                      <a:pt x="67" y="105"/>
                    </a:lnTo>
                    <a:lnTo>
                      <a:pt x="63" y="111"/>
                    </a:lnTo>
                    <a:lnTo>
                      <a:pt x="59" y="117"/>
                    </a:lnTo>
                    <a:lnTo>
                      <a:pt x="54" y="121"/>
                    </a:lnTo>
                    <a:lnTo>
                      <a:pt x="49" y="124"/>
                    </a:lnTo>
                    <a:lnTo>
                      <a:pt x="41" y="126"/>
                    </a:lnTo>
                    <a:lnTo>
                      <a:pt x="34" y="127"/>
                    </a:lnTo>
                    <a:lnTo>
                      <a:pt x="34" y="127"/>
                    </a:lnTo>
                    <a:lnTo>
                      <a:pt x="28" y="126"/>
                    </a:lnTo>
                    <a:lnTo>
                      <a:pt x="21" y="124"/>
                    </a:lnTo>
                    <a:lnTo>
                      <a:pt x="16" y="121"/>
                    </a:lnTo>
                    <a:lnTo>
                      <a:pt x="11" y="117"/>
                    </a:lnTo>
                    <a:lnTo>
                      <a:pt x="5" y="111"/>
                    </a:lnTo>
                    <a:lnTo>
                      <a:pt x="2" y="105"/>
                    </a:lnTo>
                    <a:lnTo>
                      <a:pt x="0" y="99"/>
                    </a:lnTo>
                    <a:lnTo>
                      <a:pt x="0" y="92"/>
                    </a:lnTo>
                    <a:lnTo>
                      <a:pt x="0" y="9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1" name="Line 97"/>
              <p:cNvSpPr>
                <a:spLocks noChangeShapeType="1"/>
              </p:cNvSpPr>
              <p:nvPr/>
            </p:nvSpPr>
            <p:spPr bwMode="auto">
              <a:xfrm>
                <a:off x="4125" y="2296"/>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2" name="Line 98"/>
              <p:cNvSpPr>
                <a:spLocks noChangeShapeType="1"/>
              </p:cNvSpPr>
              <p:nvPr/>
            </p:nvSpPr>
            <p:spPr bwMode="auto">
              <a:xfrm>
                <a:off x="4123" y="229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3" name="Freeform 99"/>
              <p:cNvSpPr>
                <a:spLocks/>
              </p:cNvSpPr>
              <p:nvPr/>
            </p:nvSpPr>
            <p:spPr bwMode="auto">
              <a:xfrm>
                <a:off x="4121" y="2259"/>
                <a:ext cx="16" cy="37"/>
              </a:xfrm>
              <a:custGeom>
                <a:avLst/>
                <a:gdLst>
                  <a:gd name="T0" fmla="*/ 16 w 16"/>
                  <a:gd name="T1" fmla="*/ 0 h 37"/>
                  <a:gd name="T2" fmla="*/ 16 w 16"/>
                  <a:gd name="T3" fmla="*/ 0 h 37"/>
                  <a:gd name="T4" fmla="*/ 14 w 16"/>
                  <a:gd name="T5" fmla="*/ 0 h 37"/>
                  <a:gd name="T6" fmla="*/ 13 w 16"/>
                  <a:gd name="T7" fmla="*/ 1 h 37"/>
                  <a:gd name="T8" fmla="*/ 13 w 16"/>
                  <a:gd name="T9" fmla="*/ 1 h 37"/>
                  <a:gd name="T10" fmla="*/ 13 w 16"/>
                  <a:gd name="T11" fmla="*/ 1 h 37"/>
                  <a:gd name="T12" fmla="*/ 8 w 16"/>
                  <a:gd name="T13" fmla="*/ 9 h 37"/>
                  <a:gd name="T14" fmla="*/ 4 w 16"/>
                  <a:gd name="T15" fmla="*/ 18 h 37"/>
                  <a:gd name="T16" fmla="*/ 1 w 16"/>
                  <a:gd name="T17" fmla="*/ 28 h 37"/>
                  <a:gd name="T18" fmla="*/ 0 w 16"/>
                  <a:gd name="T19" fmla="*/ 37 h 37"/>
                  <a:gd name="T20" fmla="*/ 0 w 1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7">
                    <a:moveTo>
                      <a:pt x="16" y="0"/>
                    </a:moveTo>
                    <a:lnTo>
                      <a:pt x="16" y="0"/>
                    </a:lnTo>
                    <a:lnTo>
                      <a:pt x="14" y="0"/>
                    </a:lnTo>
                    <a:lnTo>
                      <a:pt x="13" y="1"/>
                    </a:lnTo>
                    <a:lnTo>
                      <a:pt x="13" y="1"/>
                    </a:lnTo>
                    <a:lnTo>
                      <a:pt x="13" y="1"/>
                    </a:lnTo>
                    <a:lnTo>
                      <a:pt x="8" y="9"/>
                    </a:lnTo>
                    <a:lnTo>
                      <a:pt x="4" y="18"/>
                    </a:lnTo>
                    <a:lnTo>
                      <a:pt x="1" y="28"/>
                    </a:lnTo>
                    <a:lnTo>
                      <a:pt x="0" y="37"/>
                    </a:lnTo>
                    <a:lnTo>
                      <a:pt x="0" y="3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4" name="Freeform 100"/>
              <p:cNvSpPr>
                <a:spLocks/>
              </p:cNvSpPr>
              <p:nvPr/>
            </p:nvSpPr>
            <p:spPr bwMode="auto">
              <a:xfrm>
                <a:off x="5259" y="3082"/>
                <a:ext cx="68" cy="123"/>
              </a:xfrm>
              <a:custGeom>
                <a:avLst/>
                <a:gdLst>
                  <a:gd name="T0" fmla="*/ 0 w 68"/>
                  <a:gd name="T1" fmla="*/ 89 h 123"/>
                  <a:gd name="T2" fmla="*/ 0 w 68"/>
                  <a:gd name="T3" fmla="*/ 89 h 123"/>
                  <a:gd name="T4" fmla="*/ 0 w 68"/>
                  <a:gd name="T5" fmla="*/ 83 h 123"/>
                  <a:gd name="T6" fmla="*/ 1 w 68"/>
                  <a:gd name="T7" fmla="*/ 78 h 123"/>
                  <a:gd name="T8" fmla="*/ 4 w 68"/>
                  <a:gd name="T9" fmla="*/ 67 h 123"/>
                  <a:gd name="T10" fmla="*/ 9 w 68"/>
                  <a:gd name="T11" fmla="*/ 57 h 123"/>
                  <a:gd name="T12" fmla="*/ 14 w 68"/>
                  <a:gd name="T13" fmla="*/ 47 h 123"/>
                  <a:gd name="T14" fmla="*/ 21 w 68"/>
                  <a:gd name="T15" fmla="*/ 36 h 123"/>
                  <a:gd name="T16" fmla="*/ 26 w 68"/>
                  <a:gd name="T17" fmla="*/ 25 h 123"/>
                  <a:gd name="T18" fmla="*/ 31 w 68"/>
                  <a:gd name="T19" fmla="*/ 13 h 123"/>
                  <a:gd name="T20" fmla="*/ 34 w 68"/>
                  <a:gd name="T21" fmla="*/ 0 h 123"/>
                  <a:gd name="T22" fmla="*/ 34 w 68"/>
                  <a:gd name="T23" fmla="*/ 0 h 123"/>
                  <a:gd name="T24" fmla="*/ 37 w 68"/>
                  <a:gd name="T25" fmla="*/ 13 h 123"/>
                  <a:gd name="T26" fmla="*/ 41 w 68"/>
                  <a:gd name="T27" fmla="*/ 25 h 123"/>
                  <a:gd name="T28" fmla="*/ 47 w 68"/>
                  <a:gd name="T29" fmla="*/ 36 h 123"/>
                  <a:gd name="T30" fmla="*/ 53 w 68"/>
                  <a:gd name="T31" fmla="*/ 47 h 123"/>
                  <a:gd name="T32" fmla="*/ 59 w 68"/>
                  <a:gd name="T33" fmla="*/ 57 h 123"/>
                  <a:gd name="T34" fmla="*/ 63 w 68"/>
                  <a:gd name="T35" fmla="*/ 67 h 123"/>
                  <a:gd name="T36" fmla="*/ 67 w 68"/>
                  <a:gd name="T37" fmla="*/ 78 h 123"/>
                  <a:gd name="T38" fmla="*/ 67 w 68"/>
                  <a:gd name="T39" fmla="*/ 83 h 123"/>
                  <a:gd name="T40" fmla="*/ 68 w 68"/>
                  <a:gd name="T41" fmla="*/ 89 h 123"/>
                  <a:gd name="T42" fmla="*/ 68 w 68"/>
                  <a:gd name="T43" fmla="*/ 89 h 123"/>
                  <a:gd name="T44" fmla="*/ 67 w 68"/>
                  <a:gd name="T45" fmla="*/ 95 h 123"/>
                  <a:gd name="T46" fmla="*/ 65 w 68"/>
                  <a:gd name="T47" fmla="*/ 102 h 123"/>
                  <a:gd name="T48" fmla="*/ 62 w 68"/>
                  <a:gd name="T49" fmla="*/ 108 h 123"/>
                  <a:gd name="T50" fmla="*/ 58 w 68"/>
                  <a:gd name="T51" fmla="*/ 113 h 123"/>
                  <a:gd name="T52" fmla="*/ 53 w 68"/>
                  <a:gd name="T53" fmla="*/ 117 h 123"/>
                  <a:gd name="T54" fmla="*/ 47 w 68"/>
                  <a:gd name="T55" fmla="*/ 120 h 123"/>
                  <a:gd name="T56" fmla="*/ 41 w 68"/>
                  <a:gd name="T57" fmla="*/ 122 h 123"/>
                  <a:gd name="T58" fmla="*/ 34 w 68"/>
                  <a:gd name="T59" fmla="*/ 123 h 123"/>
                  <a:gd name="T60" fmla="*/ 34 w 68"/>
                  <a:gd name="T61" fmla="*/ 123 h 123"/>
                  <a:gd name="T62" fmla="*/ 27 w 68"/>
                  <a:gd name="T63" fmla="*/ 122 h 123"/>
                  <a:gd name="T64" fmla="*/ 21 w 68"/>
                  <a:gd name="T65" fmla="*/ 120 h 123"/>
                  <a:gd name="T66" fmla="*/ 15 w 68"/>
                  <a:gd name="T67" fmla="*/ 117 h 123"/>
                  <a:gd name="T68" fmla="*/ 10 w 68"/>
                  <a:gd name="T69" fmla="*/ 113 h 123"/>
                  <a:gd name="T70" fmla="*/ 6 w 68"/>
                  <a:gd name="T71" fmla="*/ 108 h 123"/>
                  <a:gd name="T72" fmla="*/ 3 w 68"/>
                  <a:gd name="T73" fmla="*/ 102 h 123"/>
                  <a:gd name="T74" fmla="*/ 1 w 68"/>
                  <a:gd name="T75" fmla="*/ 95 h 123"/>
                  <a:gd name="T76" fmla="*/ 0 w 68"/>
                  <a:gd name="T77" fmla="*/ 89 h 123"/>
                  <a:gd name="T78" fmla="*/ 0 w 68"/>
                  <a:gd name="T7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23">
                    <a:moveTo>
                      <a:pt x="0" y="89"/>
                    </a:moveTo>
                    <a:lnTo>
                      <a:pt x="0" y="89"/>
                    </a:lnTo>
                    <a:lnTo>
                      <a:pt x="0" y="83"/>
                    </a:lnTo>
                    <a:lnTo>
                      <a:pt x="1" y="78"/>
                    </a:lnTo>
                    <a:lnTo>
                      <a:pt x="4" y="67"/>
                    </a:lnTo>
                    <a:lnTo>
                      <a:pt x="9" y="57"/>
                    </a:lnTo>
                    <a:lnTo>
                      <a:pt x="14" y="47"/>
                    </a:lnTo>
                    <a:lnTo>
                      <a:pt x="21" y="36"/>
                    </a:lnTo>
                    <a:lnTo>
                      <a:pt x="26" y="25"/>
                    </a:lnTo>
                    <a:lnTo>
                      <a:pt x="31" y="13"/>
                    </a:lnTo>
                    <a:lnTo>
                      <a:pt x="34" y="0"/>
                    </a:lnTo>
                    <a:lnTo>
                      <a:pt x="34" y="0"/>
                    </a:lnTo>
                    <a:lnTo>
                      <a:pt x="37" y="13"/>
                    </a:lnTo>
                    <a:lnTo>
                      <a:pt x="41" y="25"/>
                    </a:lnTo>
                    <a:lnTo>
                      <a:pt x="47" y="36"/>
                    </a:lnTo>
                    <a:lnTo>
                      <a:pt x="53" y="47"/>
                    </a:lnTo>
                    <a:lnTo>
                      <a:pt x="59" y="57"/>
                    </a:lnTo>
                    <a:lnTo>
                      <a:pt x="63" y="67"/>
                    </a:lnTo>
                    <a:lnTo>
                      <a:pt x="67" y="78"/>
                    </a:lnTo>
                    <a:lnTo>
                      <a:pt x="67" y="83"/>
                    </a:lnTo>
                    <a:lnTo>
                      <a:pt x="68" y="89"/>
                    </a:lnTo>
                    <a:lnTo>
                      <a:pt x="68" y="89"/>
                    </a:lnTo>
                    <a:lnTo>
                      <a:pt x="67" y="95"/>
                    </a:lnTo>
                    <a:lnTo>
                      <a:pt x="65" y="102"/>
                    </a:lnTo>
                    <a:lnTo>
                      <a:pt x="62" y="108"/>
                    </a:lnTo>
                    <a:lnTo>
                      <a:pt x="58" y="113"/>
                    </a:lnTo>
                    <a:lnTo>
                      <a:pt x="53" y="117"/>
                    </a:lnTo>
                    <a:lnTo>
                      <a:pt x="47" y="120"/>
                    </a:lnTo>
                    <a:lnTo>
                      <a:pt x="41" y="122"/>
                    </a:lnTo>
                    <a:lnTo>
                      <a:pt x="34" y="123"/>
                    </a:lnTo>
                    <a:lnTo>
                      <a:pt x="34" y="123"/>
                    </a:lnTo>
                    <a:lnTo>
                      <a:pt x="27" y="122"/>
                    </a:lnTo>
                    <a:lnTo>
                      <a:pt x="21" y="120"/>
                    </a:lnTo>
                    <a:lnTo>
                      <a:pt x="15" y="117"/>
                    </a:lnTo>
                    <a:lnTo>
                      <a:pt x="10" y="113"/>
                    </a:lnTo>
                    <a:lnTo>
                      <a:pt x="6" y="108"/>
                    </a:lnTo>
                    <a:lnTo>
                      <a:pt x="3" y="102"/>
                    </a:lnTo>
                    <a:lnTo>
                      <a:pt x="1" y="95"/>
                    </a:lnTo>
                    <a:lnTo>
                      <a:pt x="0" y="89"/>
                    </a:lnTo>
                    <a:lnTo>
                      <a:pt x="0" y="8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5" name="Line 101"/>
              <p:cNvSpPr>
                <a:spLocks noChangeShapeType="1"/>
              </p:cNvSpPr>
              <p:nvPr/>
            </p:nvSpPr>
            <p:spPr bwMode="auto">
              <a:xfrm>
                <a:off x="5271" y="3171"/>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6" name="Freeform 102"/>
              <p:cNvSpPr>
                <a:spLocks/>
              </p:cNvSpPr>
              <p:nvPr/>
            </p:nvSpPr>
            <p:spPr bwMode="auto">
              <a:xfrm>
                <a:off x="5271" y="3135"/>
                <a:ext cx="14" cy="35"/>
              </a:xfrm>
              <a:custGeom>
                <a:avLst/>
                <a:gdLst>
                  <a:gd name="T0" fmla="*/ 14 w 14"/>
                  <a:gd name="T1" fmla="*/ 0 h 35"/>
                  <a:gd name="T2" fmla="*/ 14 w 14"/>
                  <a:gd name="T3" fmla="*/ 0 h 35"/>
                  <a:gd name="T4" fmla="*/ 14 w 14"/>
                  <a:gd name="T5" fmla="*/ 0 h 35"/>
                  <a:gd name="T6" fmla="*/ 9 w 14"/>
                  <a:gd name="T7" fmla="*/ 8 h 35"/>
                  <a:gd name="T8" fmla="*/ 5 w 14"/>
                  <a:gd name="T9" fmla="*/ 17 h 35"/>
                  <a:gd name="T10" fmla="*/ 1 w 14"/>
                  <a:gd name="T11" fmla="*/ 26 h 35"/>
                  <a:gd name="T12" fmla="*/ 0 w 14"/>
                  <a:gd name="T13" fmla="*/ 35 h 35"/>
                  <a:gd name="T14" fmla="*/ 0 w 14"/>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5">
                    <a:moveTo>
                      <a:pt x="14" y="0"/>
                    </a:moveTo>
                    <a:lnTo>
                      <a:pt x="14" y="0"/>
                    </a:lnTo>
                    <a:lnTo>
                      <a:pt x="14" y="0"/>
                    </a:lnTo>
                    <a:lnTo>
                      <a:pt x="9" y="8"/>
                    </a:lnTo>
                    <a:lnTo>
                      <a:pt x="5" y="17"/>
                    </a:lnTo>
                    <a:lnTo>
                      <a:pt x="1" y="26"/>
                    </a:lnTo>
                    <a:lnTo>
                      <a:pt x="0" y="35"/>
                    </a:lnTo>
                    <a:lnTo>
                      <a:pt x="0" y="3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7" name="Freeform 103"/>
              <p:cNvSpPr>
                <a:spLocks/>
              </p:cNvSpPr>
              <p:nvPr/>
            </p:nvSpPr>
            <p:spPr bwMode="auto">
              <a:xfrm>
                <a:off x="743" y="441"/>
                <a:ext cx="22" cy="9"/>
              </a:xfrm>
              <a:custGeom>
                <a:avLst/>
                <a:gdLst>
                  <a:gd name="T0" fmla="*/ 22 w 22"/>
                  <a:gd name="T1" fmla="*/ 9 h 9"/>
                  <a:gd name="T2" fmla="*/ 22 w 22"/>
                  <a:gd name="T3" fmla="*/ 9 h 9"/>
                  <a:gd name="T4" fmla="*/ 0 w 22"/>
                  <a:gd name="T5" fmla="*/ 0 h 9"/>
                </a:gdLst>
                <a:ahLst/>
                <a:cxnLst>
                  <a:cxn ang="0">
                    <a:pos x="T0" y="T1"/>
                  </a:cxn>
                  <a:cxn ang="0">
                    <a:pos x="T2" y="T3"/>
                  </a:cxn>
                  <a:cxn ang="0">
                    <a:pos x="T4" y="T5"/>
                  </a:cxn>
                </a:cxnLst>
                <a:rect l="0" t="0" r="r" b="b"/>
                <a:pathLst>
                  <a:path w="22" h="9">
                    <a:moveTo>
                      <a:pt x="22" y="9"/>
                    </a:moveTo>
                    <a:lnTo>
                      <a:pt x="22" y="9"/>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8" name="Freeform 104"/>
              <p:cNvSpPr>
                <a:spLocks/>
              </p:cNvSpPr>
              <p:nvPr/>
            </p:nvSpPr>
            <p:spPr bwMode="auto">
              <a:xfrm>
                <a:off x="623" y="430"/>
                <a:ext cx="185" cy="203"/>
              </a:xfrm>
              <a:custGeom>
                <a:avLst/>
                <a:gdLst>
                  <a:gd name="T0" fmla="*/ 82 w 185"/>
                  <a:gd name="T1" fmla="*/ 2 h 203"/>
                  <a:gd name="T2" fmla="*/ 82 w 185"/>
                  <a:gd name="T3" fmla="*/ 2 h 203"/>
                  <a:gd name="T4" fmla="*/ 69 w 185"/>
                  <a:gd name="T5" fmla="*/ 0 h 203"/>
                  <a:gd name="T6" fmla="*/ 56 w 185"/>
                  <a:gd name="T7" fmla="*/ 0 h 203"/>
                  <a:gd name="T8" fmla="*/ 56 w 185"/>
                  <a:gd name="T9" fmla="*/ 0 h 203"/>
                  <a:gd name="T10" fmla="*/ 48 w 185"/>
                  <a:gd name="T11" fmla="*/ 0 h 203"/>
                  <a:gd name="T12" fmla="*/ 40 w 185"/>
                  <a:gd name="T13" fmla="*/ 1 h 203"/>
                  <a:gd name="T14" fmla="*/ 33 w 185"/>
                  <a:gd name="T15" fmla="*/ 2 h 203"/>
                  <a:gd name="T16" fmla="*/ 25 w 185"/>
                  <a:gd name="T17" fmla="*/ 4 h 203"/>
                  <a:gd name="T18" fmla="*/ 19 w 185"/>
                  <a:gd name="T19" fmla="*/ 7 h 203"/>
                  <a:gd name="T20" fmla="*/ 14 w 185"/>
                  <a:gd name="T21" fmla="*/ 11 h 203"/>
                  <a:gd name="T22" fmla="*/ 9 w 185"/>
                  <a:gd name="T23" fmla="*/ 17 h 203"/>
                  <a:gd name="T24" fmla="*/ 5 w 185"/>
                  <a:gd name="T25" fmla="*/ 22 h 203"/>
                  <a:gd name="T26" fmla="*/ 5 w 185"/>
                  <a:gd name="T27" fmla="*/ 22 h 203"/>
                  <a:gd name="T28" fmla="*/ 3 w 185"/>
                  <a:gd name="T29" fmla="*/ 27 h 203"/>
                  <a:gd name="T30" fmla="*/ 1 w 185"/>
                  <a:gd name="T31" fmla="*/ 31 h 203"/>
                  <a:gd name="T32" fmla="*/ 0 w 185"/>
                  <a:gd name="T33" fmla="*/ 36 h 203"/>
                  <a:gd name="T34" fmla="*/ 0 w 185"/>
                  <a:gd name="T35" fmla="*/ 41 h 203"/>
                  <a:gd name="T36" fmla="*/ 0 w 185"/>
                  <a:gd name="T37" fmla="*/ 41 h 203"/>
                  <a:gd name="T38" fmla="*/ 1 w 185"/>
                  <a:gd name="T39" fmla="*/ 49 h 203"/>
                  <a:gd name="T40" fmla="*/ 2 w 185"/>
                  <a:gd name="T41" fmla="*/ 58 h 203"/>
                  <a:gd name="T42" fmla="*/ 5 w 185"/>
                  <a:gd name="T43" fmla="*/ 65 h 203"/>
                  <a:gd name="T44" fmla="*/ 9 w 185"/>
                  <a:gd name="T45" fmla="*/ 73 h 203"/>
                  <a:gd name="T46" fmla="*/ 13 w 185"/>
                  <a:gd name="T47" fmla="*/ 81 h 203"/>
                  <a:gd name="T48" fmla="*/ 19 w 185"/>
                  <a:gd name="T49" fmla="*/ 90 h 203"/>
                  <a:gd name="T50" fmla="*/ 33 w 185"/>
                  <a:gd name="T51" fmla="*/ 107 h 203"/>
                  <a:gd name="T52" fmla="*/ 33 w 185"/>
                  <a:gd name="T53" fmla="*/ 107 h 203"/>
                  <a:gd name="T54" fmla="*/ 49 w 185"/>
                  <a:gd name="T55" fmla="*/ 124 h 203"/>
                  <a:gd name="T56" fmla="*/ 69 w 185"/>
                  <a:gd name="T57" fmla="*/ 140 h 203"/>
                  <a:gd name="T58" fmla="*/ 91 w 185"/>
                  <a:gd name="T59" fmla="*/ 156 h 203"/>
                  <a:gd name="T60" fmla="*/ 116 w 185"/>
                  <a:gd name="T61" fmla="*/ 172 h 203"/>
                  <a:gd name="T62" fmla="*/ 116 w 185"/>
                  <a:gd name="T63" fmla="*/ 172 h 203"/>
                  <a:gd name="T64" fmla="*/ 133 w 185"/>
                  <a:gd name="T65" fmla="*/ 181 h 203"/>
                  <a:gd name="T66" fmla="*/ 151 w 185"/>
                  <a:gd name="T67" fmla="*/ 190 h 203"/>
                  <a:gd name="T68" fmla="*/ 168 w 185"/>
                  <a:gd name="T69" fmla="*/ 198 h 203"/>
                  <a:gd name="T70" fmla="*/ 185 w 185"/>
                  <a:gd name="T7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03">
                    <a:moveTo>
                      <a:pt x="82" y="2"/>
                    </a:moveTo>
                    <a:lnTo>
                      <a:pt x="82" y="2"/>
                    </a:lnTo>
                    <a:lnTo>
                      <a:pt x="69" y="0"/>
                    </a:lnTo>
                    <a:lnTo>
                      <a:pt x="56" y="0"/>
                    </a:lnTo>
                    <a:lnTo>
                      <a:pt x="56" y="0"/>
                    </a:lnTo>
                    <a:lnTo>
                      <a:pt x="48" y="0"/>
                    </a:lnTo>
                    <a:lnTo>
                      <a:pt x="40" y="1"/>
                    </a:lnTo>
                    <a:lnTo>
                      <a:pt x="33" y="2"/>
                    </a:lnTo>
                    <a:lnTo>
                      <a:pt x="25" y="4"/>
                    </a:lnTo>
                    <a:lnTo>
                      <a:pt x="19" y="7"/>
                    </a:lnTo>
                    <a:lnTo>
                      <a:pt x="14" y="11"/>
                    </a:lnTo>
                    <a:lnTo>
                      <a:pt x="9" y="17"/>
                    </a:lnTo>
                    <a:lnTo>
                      <a:pt x="5" y="22"/>
                    </a:lnTo>
                    <a:lnTo>
                      <a:pt x="5" y="22"/>
                    </a:lnTo>
                    <a:lnTo>
                      <a:pt x="3" y="27"/>
                    </a:lnTo>
                    <a:lnTo>
                      <a:pt x="1" y="31"/>
                    </a:lnTo>
                    <a:lnTo>
                      <a:pt x="0" y="36"/>
                    </a:lnTo>
                    <a:lnTo>
                      <a:pt x="0" y="41"/>
                    </a:lnTo>
                    <a:lnTo>
                      <a:pt x="0" y="41"/>
                    </a:lnTo>
                    <a:lnTo>
                      <a:pt x="1" y="49"/>
                    </a:lnTo>
                    <a:lnTo>
                      <a:pt x="2" y="58"/>
                    </a:lnTo>
                    <a:lnTo>
                      <a:pt x="5" y="65"/>
                    </a:lnTo>
                    <a:lnTo>
                      <a:pt x="9" y="73"/>
                    </a:lnTo>
                    <a:lnTo>
                      <a:pt x="13" y="81"/>
                    </a:lnTo>
                    <a:lnTo>
                      <a:pt x="19" y="90"/>
                    </a:lnTo>
                    <a:lnTo>
                      <a:pt x="33" y="107"/>
                    </a:lnTo>
                    <a:lnTo>
                      <a:pt x="33" y="107"/>
                    </a:lnTo>
                    <a:lnTo>
                      <a:pt x="49" y="124"/>
                    </a:lnTo>
                    <a:lnTo>
                      <a:pt x="69" y="140"/>
                    </a:lnTo>
                    <a:lnTo>
                      <a:pt x="91" y="156"/>
                    </a:lnTo>
                    <a:lnTo>
                      <a:pt x="116" y="172"/>
                    </a:lnTo>
                    <a:lnTo>
                      <a:pt x="116" y="172"/>
                    </a:lnTo>
                    <a:lnTo>
                      <a:pt x="133" y="181"/>
                    </a:lnTo>
                    <a:lnTo>
                      <a:pt x="151" y="190"/>
                    </a:lnTo>
                    <a:lnTo>
                      <a:pt x="168" y="198"/>
                    </a:lnTo>
                    <a:lnTo>
                      <a:pt x="185" y="20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29" name="Freeform 105"/>
              <p:cNvSpPr>
                <a:spLocks/>
              </p:cNvSpPr>
              <p:nvPr/>
            </p:nvSpPr>
            <p:spPr bwMode="auto">
              <a:xfrm>
                <a:off x="847" y="505"/>
                <a:ext cx="81" cy="140"/>
              </a:xfrm>
              <a:custGeom>
                <a:avLst/>
                <a:gdLst>
                  <a:gd name="T0" fmla="*/ 0 w 81"/>
                  <a:gd name="T1" fmla="*/ 138 h 140"/>
                  <a:gd name="T2" fmla="*/ 0 w 81"/>
                  <a:gd name="T3" fmla="*/ 138 h 140"/>
                  <a:gd name="T4" fmla="*/ 12 w 81"/>
                  <a:gd name="T5" fmla="*/ 139 h 140"/>
                  <a:gd name="T6" fmla="*/ 25 w 81"/>
                  <a:gd name="T7" fmla="*/ 140 h 140"/>
                  <a:gd name="T8" fmla="*/ 25 w 81"/>
                  <a:gd name="T9" fmla="*/ 140 h 140"/>
                  <a:gd name="T10" fmla="*/ 33 w 81"/>
                  <a:gd name="T11" fmla="*/ 140 h 140"/>
                  <a:gd name="T12" fmla="*/ 41 w 81"/>
                  <a:gd name="T13" fmla="*/ 139 h 140"/>
                  <a:gd name="T14" fmla="*/ 48 w 81"/>
                  <a:gd name="T15" fmla="*/ 137 h 140"/>
                  <a:gd name="T16" fmla="*/ 56 w 81"/>
                  <a:gd name="T17" fmla="*/ 135 h 140"/>
                  <a:gd name="T18" fmla="*/ 62 w 81"/>
                  <a:gd name="T19" fmla="*/ 132 h 140"/>
                  <a:gd name="T20" fmla="*/ 68 w 81"/>
                  <a:gd name="T21" fmla="*/ 128 h 140"/>
                  <a:gd name="T22" fmla="*/ 72 w 81"/>
                  <a:gd name="T23" fmla="*/ 124 h 140"/>
                  <a:gd name="T24" fmla="*/ 76 w 81"/>
                  <a:gd name="T25" fmla="*/ 117 h 140"/>
                  <a:gd name="T26" fmla="*/ 76 w 81"/>
                  <a:gd name="T27" fmla="*/ 117 h 140"/>
                  <a:gd name="T28" fmla="*/ 79 w 81"/>
                  <a:gd name="T29" fmla="*/ 113 h 140"/>
                  <a:gd name="T30" fmla="*/ 80 w 81"/>
                  <a:gd name="T31" fmla="*/ 108 h 140"/>
                  <a:gd name="T32" fmla="*/ 81 w 81"/>
                  <a:gd name="T33" fmla="*/ 103 h 140"/>
                  <a:gd name="T34" fmla="*/ 81 w 81"/>
                  <a:gd name="T35" fmla="*/ 98 h 140"/>
                  <a:gd name="T36" fmla="*/ 81 w 81"/>
                  <a:gd name="T37" fmla="*/ 98 h 140"/>
                  <a:gd name="T38" fmla="*/ 81 w 81"/>
                  <a:gd name="T39" fmla="*/ 91 h 140"/>
                  <a:gd name="T40" fmla="*/ 79 w 81"/>
                  <a:gd name="T41" fmla="*/ 82 h 140"/>
                  <a:gd name="T42" fmla="*/ 76 w 81"/>
                  <a:gd name="T43" fmla="*/ 74 h 140"/>
                  <a:gd name="T44" fmla="*/ 73 w 81"/>
                  <a:gd name="T45" fmla="*/ 66 h 140"/>
                  <a:gd name="T46" fmla="*/ 68 w 81"/>
                  <a:gd name="T47" fmla="*/ 58 h 140"/>
                  <a:gd name="T48" fmla="*/ 62 w 81"/>
                  <a:gd name="T49" fmla="*/ 50 h 140"/>
                  <a:gd name="T50" fmla="*/ 48 w 81"/>
                  <a:gd name="T51" fmla="*/ 33 h 140"/>
                  <a:gd name="T52" fmla="*/ 48 w 81"/>
                  <a:gd name="T53" fmla="*/ 33 h 140"/>
                  <a:gd name="T54" fmla="*/ 32 w 81"/>
                  <a:gd name="T55" fmla="*/ 17 h 140"/>
                  <a:gd name="T56" fmla="*/ 13 w 81"/>
                  <a:gd name="T5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40">
                    <a:moveTo>
                      <a:pt x="0" y="138"/>
                    </a:moveTo>
                    <a:lnTo>
                      <a:pt x="0" y="138"/>
                    </a:lnTo>
                    <a:lnTo>
                      <a:pt x="12" y="139"/>
                    </a:lnTo>
                    <a:lnTo>
                      <a:pt x="25" y="140"/>
                    </a:lnTo>
                    <a:lnTo>
                      <a:pt x="25" y="140"/>
                    </a:lnTo>
                    <a:lnTo>
                      <a:pt x="33" y="140"/>
                    </a:lnTo>
                    <a:lnTo>
                      <a:pt x="41" y="139"/>
                    </a:lnTo>
                    <a:lnTo>
                      <a:pt x="48" y="137"/>
                    </a:lnTo>
                    <a:lnTo>
                      <a:pt x="56" y="135"/>
                    </a:lnTo>
                    <a:lnTo>
                      <a:pt x="62" y="132"/>
                    </a:lnTo>
                    <a:lnTo>
                      <a:pt x="68" y="128"/>
                    </a:lnTo>
                    <a:lnTo>
                      <a:pt x="72" y="124"/>
                    </a:lnTo>
                    <a:lnTo>
                      <a:pt x="76" y="117"/>
                    </a:lnTo>
                    <a:lnTo>
                      <a:pt x="76" y="117"/>
                    </a:lnTo>
                    <a:lnTo>
                      <a:pt x="79" y="113"/>
                    </a:lnTo>
                    <a:lnTo>
                      <a:pt x="80" y="108"/>
                    </a:lnTo>
                    <a:lnTo>
                      <a:pt x="81" y="103"/>
                    </a:lnTo>
                    <a:lnTo>
                      <a:pt x="81" y="98"/>
                    </a:lnTo>
                    <a:lnTo>
                      <a:pt x="81" y="98"/>
                    </a:lnTo>
                    <a:lnTo>
                      <a:pt x="81" y="91"/>
                    </a:lnTo>
                    <a:lnTo>
                      <a:pt x="79" y="82"/>
                    </a:lnTo>
                    <a:lnTo>
                      <a:pt x="76" y="74"/>
                    </a:lnTo>
                    <a:lnTo>
                      <a:pt x="73" y="66"/>
                    </a:lnTo>
                    <a:lnTo>
                      <a:pt x="68" y="58"/>
                    </a:lnTo>
                    <a:lnTo>
                      <a:pt x="62" y="50"/>
                    </a:lnTo>
                    <a:lnTo>
                      <a:pt x="48" y="33"/>
                    </a:lnTo>
                    <a:lnTo>
                      <a:pt x="48" y="33"/>
                    </a:lnTo>
                    <a:lnTo>
                      <a:pt x="32" y="17"/>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0" name="Freeform 106"/>
              <p:cNvSpPr>
                <a:spLocks/>
              </p:cNvSpPr>
              <p:nvPr/>
            </p:nvSpPr>
            <p:spPr bwMode="auto">
              <a:xfrm>
                <a:off x="810" y="600"/>
                <a:ext cx="6" cy="4"/>
              </a:xfrm>
              <a:custGeom>
                <a:avLst/>
                <a:gdLst>
                  <a:gd name="T0" fmla="*/ 0 w 6"/>
                  <a:gd name="T1" fmla="*/ 4 h 4"/>
                  <a:gd name="T2" fmla="*/ 0 w 6"/>
                  <a:gd name="T3" fmla="*/ 4 h 4"/>
                  <a:gd name="T4" fmla="*/ 3 w 6"/>
                  <a:gd name="T5" fmla="*/ 2 h 4"/>
                  <a:gd name="T6" fmla="*/ 3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0" y="4"/>
                    </a:moveTo>
                    <a:lnTo>
                      <a:pt x="0" y="4"/>
                    </a:lnTo>
                    <a:lnTo>
                      <a:pt x="3" y="2"/>
                    </a:lnTo>
                    <a:lnTo>
                      <a:pt x="3" y="2"/>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1" name="Freeform 107"/>
              <p:cNvSpPr>
                <a:spLocks/>
              </p:cNvSpPr>
              <p:nvPr/>
            </p:nvSpPr>
            <p:spPr bwMode="auto">
              <a:xfrm>
                <a:off x="743" y="627"/>
                <a:ext cx="19" cy="6"/>
              </a:xfrm>
              <a:custGeom>
                <a:avLst/>
                <a:gdLst>
                  <a:gd name="T0" fmla="*/ 0 w 19"/>
                  <a:gd name="T1" fmla="*/ 6 h 6"/>
                  <a:gd name="T2" fmla="*/ 0 w 19"/>
                  <a:gd name="T3" fmla="*/ 6 h 6"/>
                  <a:gd name="T4" fmla="*/ 19 w 19"/>
                  <a:gd name="T5" fmla="*/ 0 h 6"/>
                </a:gdLst>
                <a:ahLst/>
                <a:cxnLst>
                  <a:cxn ang="0">
                    <a:pos x="T0" y="T1"/>
                  </a:cxn>
                  <a:cxn ang="0">
                    <a:pos x="T2" y="T3"/>
                  </a:cxn>
                  <a:cxn ang="0">
                    <a:pos x="T4" y="T5"/>
                  </a:cxn>
                </a:cxnLst>
                <a:rect l="0" t="0" r="r" b="b"/>
                <a:pathLst>
                  <a:path w="19" h="6">
                    <a:moveTo>
                      <a:pt x="0" y="6"/>
                    </a:moveTo>
                    <a:lnTo>
                      <a:pt x="0" y="6"/>
                    </a:lnTo>
                    <a:lnTo>
                      <a:pt x="1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2" name="Freeform 108"/>
              <p:cNvSpPr>
                <a:spLocks/>
              </p:cNvSpPr>
              <p:nvPr/>
            </p:nvSpPr>
            <p:spPr bwMode="auto">
              <a:xfrm>
                <a:off x="860" y="557"/>
                <a:ext cx="15" cy="13"/>
              </a:xfrm>
              <a:custGeom>
                <a:avLst/>
                <a:gdLst>
                  <a:gd name="T0" fmla="*/ 0 w 15"/>
                  <a:gd name="T1" fmla="*/ 13 h 13"/>
                  <a:gd name="T2" fmla="*/ 0 w 15"/>
                  <a:gd name="T3" fmla="*/ 13 h 13"/>
                  <a:gd name="T4" fmla="*/ 15 w 15"/>
                  <a:gd name="T5" fmla="*/ 1 h 13"/>
                  <a:gd name="T6" fmla="*/ 15 w 15"/>
                  <a:gd name="T7" fmla="*/ 1 h 13"/>
                  <a:gd name="T8" fmla="*/ 15 w 15"/>
                  <a:gd name="T9" fmla="*/ 0 h 13"/>
                </a:gdLst>
                <a:ahLst/>
                <a:cxnLst>
                  <a:cxn ang="0">
                    <a:pos x="T0" y="T1"/>
                  </a:cxn>
                  <a:cxn ang="0">
                    <a:pos x="T2" y="T3"/>
                  </a:cxn>
                  <a:cxn ang="0">
                    <a:pos x="T4" y="T5"/>
                  </a:cxn>
                  <a:cxn ang="0">
                    <a:pos x="T6" y="T7"/>
                  </a:cxn>
                  <a:cxn ang="0">
                    <a:pos x="T8" y="T9"/>
                  </a:cxn>
                </a:cxnLst>
                <a:rect l="0" t="0" r="r" b="b"/>
                <a:pathLst>
                  <a:path w="15" h="13">
                    <a:moveTo>
                      <a:pt x="0" y="13"/>
                    </a:moveTo>
                    <a:lnTo>
                      <a:pt x="0" y="13"/>
                    </a:lnTo>
                    <a:lnTo>
                      <a:pt x="15" y="1"/>
                    </a:lnTo>
                    <a:lnTo>
                      <a:pt x="15" y="1"/>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3" name="Freeform 109"/>
              <p:cNvSpPr>
                <a:spLocks/>
              </p:cNvSpPr>
              <p:nvPr/>
            </p:nvSpPr>
            <p:spPr bwMode="auto">
              <a:xfrm>
                <a:off x="718" y="517"/>
                <a:ext cx="1" cy="38"/>
              </a:xfrm>
              <a:custGeom>
                <a:avLst/>
                <a:gdLst>
                  <a:gd name="T0" fmla="*/ 0 w 1"/>
                  <a:gd name="T1" fmla="*/ 38 h 38"/>
                  <a:gd name="T2" fmla="*/ 0 w 1"/>
                  <a:gd name="T3" fmla="*/ 38 h 38"/>
                  <a:gd name="T4" fmla="*/ 0 w 1"/>
                  <a:gd name="T5" fmla="*/ 20 h 38"/>
                  <a:gd name="T6" fmla="*/ 0 w 1"/>
                  <a:gd name="T7" fmla="*/ 20 h 38"/>
                  <a:gd name="T8" fmla="*/ 1 w 1"/>
                  <a:gd name="T9" fmla="*/ 0 h 38"/>
                </a:gdLst>
                <a:ahLst/>
                <a:cxnLst>
                  <a:cxn ang="0">
                    <a:pos x="T0" y="T1"/>
                  </a:cxn>
                  <a:cxn ang="0">
                    <a:pos x="T2" y="T3"/>
                  </a:cxn>
                  <a:cxn ang="0">
                    <a:pos x="T4" y="T5"/>
                  </a:cxn>
                  <a:cxn ang="0">
                    <a:pos x="T6" y="T7"/>
                  </a:cxn>
                  <a:cxn ang="0">
                    <a:pos x="T8" y="T9"/>
                  </a:cxn>
                </a:cxnLst>
                <a:rect l="0" t="0" r="r" b="b"/>
                <a:pathLst>
                  <a:path w="1" h="38">
                    <a:moveTo>
                      <a:pt x="0" y="38"/>
                    </a:moveTo>
                    <a:lnTo>
                      <a:pt x="0" y="38"/>
                    </a:lnTo>
                    <a:lnTo>
                      <a:pt x="0" y="20"/>
                    </a:lnTo>
                    <a:lnTo>
                      <a:pt x="0" y="20"/>
                    </a:lnTo>
                    <a:lnTo>
                      <a:pt x="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4" name="Freeform 110"/>
              <p:cNvSpPr>
                <a:spLocks/>
              </p:cNvSpPr>
              <p:nvPr/>
            </p:nvSpPr>
            <p:spPr bwMode="auto">
              <a:xfrm>
                <a:off x="725" y="384"/>
                <a:ext cx="90" cy="87"/>
              </a:xfrm>
              <a:custGeom>
                <a:avLst/>
                <a:gdLst>
                  <a:gd name="T0" fmla="*/ 0 w 90"/>
                  <a:gd name="T1" fmla="*/ 87 h 87"/>
                  <a:gd name="T2" fmla="*/ 0 w 90"/>
                  <a:gd name="T3" fmla="*/ 87 h 87"/>
                  <a:gd name="T4" fmla="*/ 5 w 90"/>
                  <a:gd name="T5" fmla="*/ 63 h 87"/>
                  <a:gd name="T6" fmla="*/ 12 w 90"/>
                  <a:gd name="T7" fmla="*/ 42 h 87"/>
                  <a:gd name="T8" fmla="*/ 12 w 90"/>
                  <a:gd name="T9" fmla="*/ 42 h 87"/>
                  <a:gd name="T10" fmla="*/ 16 w 90"/>
                  <a:gd name="T11" fmla="*/ 32 h 87"/>
                  <a:gd name="T12" fmla="*/ 21 w 90"/>
                  <a:gd name="T13" fmla="*/ 24 h 87"/>
                  <a:gd name="T14" fmla="*/ 26 w 90"/>
                  <a:gd name="T15" fmla="*/ 16 h 87"/>
                  <a:gd name="T16" fmla="*/ 31 w 90"/>
                  <a:gd name="T17" fmla="*/ 10 h 87"/>
                  <a:gd name="T18" fmla="*/ 31 w 90"/>
                  <a:gd name="T19" fmla="*/ 10 h 87"/>
                  <a:gd name="T20" fmla="*/ 37 w 90"/>
                  <a:gd name="T21" fmla="*/ 5 h 87"/>
                  <a:gd name="T22" fmla="*/ 42 w 90"/>
                  <a:gd name="T23" fmla="*/ 2 h 87"/>
                  <a:gd name="T24" fmla="*/ 46 w 90"/>
                  <a:gd name="T25" fmla="*/ 1 h 87"/>
                  <a:gd name="T26" fmla="*/ 51 w 90"/>
                  <a:gd name="T27" fmla="*/ 0 h 87"/>
                  <a:gd name="T28" fmla="*/ 51 w 90"/>
                  <a:gd name="T29" fmla="*/ 0 h 87"/>
                  <a:gd name="T30" fmla="*/ 55 w 90"/>
                  <a:gd name="T31" fmla="*/ 1 h 87"/>
                  <a:gd name="T32" fmla="*/ 60 w 90"/>
                  <a:gd name="T33" fmla="*/ 2 h 87"/>
                  <a:gd name="T34" fmla="*/ 65 w 90"/>
                  <a:gd name="T35" fmla="*/ 5 h 87"/>
                  <a:gd name="T36" fmla="*/ 71 w 90"/>
                  <a:gd name="T37" fmla="*/ 10 h 87"/>
                  <a:gd name="T38" fmla="*/ 71 w 90"/>
                  <a:gd name="T39" fmla="*/ 10 h 87"/>
                  <a:gd name="T40" fmla="*/ 76 w 90"/>
                  <a:gd name="T41" fmla="*/ 16 h 87"/>
                  <a:gd name="T42" fmla="*/ 81 w 90"/>
                  <a:gd name="T43" fmla="*/ 25 h 87"/>
                  <a:gd name="T44" fmla="*/ 86 w 90"/>
                  <a:gd name="T45" fmla="*/ 35 h 87"/>
                  <a:gd name="T46" fmla="*/ 90 w 90"/>
                  <a:gd name="T47"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87">
                    <a:moveTo>
                      <a:pt x="0" y="87"/>
                    </a:moveTo>
                    <a:lnTo>
                      <a:pt x="0" y="87"/>
                    </a:lnTo>
                    <a:lnTo>
                      <a:pt x="5" y="63"/>
                    </a:lnTo>
                    <a:lnTo>
                      <a:pt x="12" y="42"/>
                    </a:lnTo>
                    <a:lnTo>
                      <a:pt x="12" y="42"/>
                    </a:lnTo>
                    <a:lnTo>
                      <a:pt x="16" y="32"/>
                    </a:lnTo>
                    <a:lnTo>
                      <a:pt x="21" y="24"/>
                    </a:lnTo>
                    <a:lnTo>
                      <a:pt x="26" y="16"/>
                    </a:lnTo>
                    <a:lnTo>
                      <a:pt x="31" y="10"/>
                    </a:lnTo>
                    <a:lnTo>
                      <a:pt x="31" y="10"/>
                    </a:lnTo>
                    <a:lnTo>
                      <a:pt x="37" y="5"/>
                    </a:lnTo>
                    <a:lnTo>
                      <a:pt x="42" y="2"/>
                    </a:lnTo>
                    <a:lnTo>
                      <a:pt x="46" y="1"/>
                    </a:lnTo>
                    <a:lnTo>
                      <a:pt x="51" y="0"/>
                    </a:lnTo>
                    <a:lnTo>
                      <a:pt x="51" y="0"/>
                    </a:lnTo>
                    <a:lnTo>
                      <a:pt x="55" y="1"/>
                    </a:lnTo>
                    <a:lnTo>
                      <a:pt x="60" y="2"/>
                    </a:lnTo>
                    <a:lnTo>
                      <a:pt x="65" y="5"/>
                    </a:lnTo>
                    <a:lnTo>
                      <a:pt x="71" y="10"/>
                    </a:lnTo>
                    <a:lnTo>
                      <a:pt x="71" y="10"/>
                    </a:lnTo>
                    <a:lnTo>
                      <a:pt x="76" y="16"/>
                    </a:lnTo>
                    <a:lnTo>
                      <a:pt x="81" y="25"/>
                    </a:lnTo>
                    <a:lnTo>
                      <a:pt x="86" y="35"/>
                    </a:lnTo>
                    <a:lnTo>
                      <a:pt x="90" y="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5" name="Freeform 111"/>
              <p:cNvSpPr>
                <a:spLocks/>
              </p:cNvSpPr>
              <p:nvPr/>
            </p:nvSpPr>
            <p:spPr bwMode="auto">
              <a:xfrm>
                <a:off x="676" y="430"/>
                <a:ext cx="252" cy="99"/>
              </a:xfrm>
              <a:custGeom>
                <a:avLst/>
                <a:gdLst>
                  <a:gd name="T0" fmla="*/ 227 w 252"/>
                  <a:gd name="T1" fmla="*/ 99 h 99"/>
                  <a:gd name="T2" fmla="*/ 227 w 252"/>
                  <a:gd name="T3" fmla="*/ 99 h 99"/>
                  <a:gd name="T4" fmla="*/ 237 w 252"/>
                  <a:gd name="T5" fmla="*/ 84 h 99"/>
                  <a:gd name="T6" fmla="*/ 245 w 252"/>
                  <a:gd name="T7" fmla="*/ 69 h 99"/>
                  <a:gd name="T8" fmla="*/ 248 w 252"/>
                  <a:gd name="T9" fmla="*/ 63 h 99"/>
                  <a:gd name="T10" fmla="*/ 250 w 252"/>
                  <a:gd name="T11" fmla="*/ 56 h 99"/>
                  <a:gd name="T12" fmla="*/ 252 w 252"/>
                  <a:gd name="T13" fmla="*/ 48 h 99"/>
                  <a:gd name="T14" fmla="*/ 252 w 252"/>
                  <a:gd name="T15" fmla="*/ 41 h 99"/>
                  <a:gd name="T16" fmla="*/ 252 w 252"/>
                  <a:gd name="T17" fmla="*/ 41 h 99"/>
                  <a:gd name="T18" fmla="*/ 252 w 252"/>
                  <a:gd name="T19" fmla="*/ 36 h 99"/>
                  <a:gd name="T20" fmla="*/ 251 w 252"/>
                  <a:gd name="T21" fmla="*/ 31 h 99"/>
                  <a:gd name="T22" fmla="*/ 250 w 252"/>
                  <a:gd name="T23" fmla="*/ 27 h 99"/>
                  <a:gd name="T24" fmla="*/ 247 w 252"/>
                  <a:gd name="T25" fmla="*/ 22 h 99"/>
                  <a:gd name="T26" fmla="*/ 247 w 252"/>
                  <a:gd name="T27" fmla="*/ 22 h 99"/>
                  <a:gd name="T28" fmla="*/ 242 w 252"/>
                  <a:gd name="T29" fmla="*/ 16 h 99"/>
                  <a:gd name="T30" fmla="*/ 236 w 252"/>
                  <a:gd name="T31" fmla="*/ 9 h 99"/>
                  <a:gd name="T32" fmla="*/ 229 w 252"/>
                  <a:gd name="T33" fmla="*/ 5 h 99"/>
                  <a:gd name="T34" fmla="*/ 220 w 252"/>
                  <a:gd name="T35" fmla="*/ 3 h 99"/>
                  <a:gd name="T36" fmla="*/ 220 w 252"/>
                  <a:gd name="T37" fmla="*/ 3 h 99"/>
                  <a:gd name="T38" fmla="*/ 207 w 252"/>
                  <a:gd name="T39" fmla="*/ 0 h 99"/>
                  <a:gd name="T40" fmla="*/ 196 w 252"/>
                  <a:gd name="T41" fmla="*/ 0 h 99"/>
                  <a:gd name="T42" fmla="*/ 183 w 252"/>
                  <a:gd name="T43" fmla="*/ 0 h 99"/>
                  <a:gd name="T44" fmla="*/ 183 w 252"/>
                  <a:gd name="T45" fmla="*/ 0 h 99"/>
                  <a:gd name="T46" fmla="*/ 170 w 252"/>
                  <a:gd name="T47" fmla="*/ 2 h 99"/>
                  <a:gd name="T48" fmla="*/ 156 w 252"/>
                  <a:gd name="T49" fmla="*/ 4 h 99"/>
                  <a:gd name="T50" fmla="*/ 141 w 252"/>
                  <a:gd name="T51" fmla="*/ 8 h 99"/>
                  <a:gd name="T52" fmla="*/ 126 w 252"/>
                  <a:gd name="T53" fmla="*/ 14 h 99"/>
                  <a:gd name="T54" fmla="*/ 110 w 252"/>
                  <a:gd name="T55" fmla="*/ 20 h 99"/>
                  <a:gd name="T56" fmla="*/ 95 w 252"/>
                  <a:gd name="T57" fmla="*/ 26 h 99"/>
                  <a:gd name="T58" fmla="*/ 78 w 252"/>
                  <a:gd name="T59" fmla="*/ 34 h 99"/>
                  <a:gd name="T60" fmla="*/ 63 w 252"/>
                  <a:gd name="T61" fmla="*/ 43 h 99"/>
                  <a:gd name="T62" fmla="*/ 63 w 252"/>
                  <a:gd name="T63" fmla="*/ 43 h 99"/>
                  <a:gd name="T64" fmla="*/ 45 w 252"/>
                  <a:gd name="T65" fmla="*/ 54 h 99"/>
                  <a:gd name="T66" fmla="*/ 29 w 252"/>
                  <a:gd name="T67" fmla="*/ 65 h 99"/>
                  <a:gd name="T68" fmla="*/ 15 w 252"/>
                  <a:gd name="T69" fmla="*/ 76 h 99"/>
                  <a:gd name="T70" fmla="*/ 0 w 252"/>
                  <a:gd name="T71" fmla="*/ 88 h 99"/>
                  <a:gd name="T72" fmla="*/ 0 w 252"/>
                  <a:gd name="T73" fmla="*/ 88 h 99"/>
                  <a:gd name="T74" fmla="*/ 1 w 252"/>
                  <a:gd name="T75"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99">
                    <a:moveTo>
                      <a:pt x="227" y="99"/>
                    </a:moveTo>
                    <a:lnTo>
                      <a:pt x="227" y="99"/>
                    </a:lnTo>
                    <a:lnTo>
                      <a:pt x="237" y="84"/>
                    </a:lnTo>
                    <a:lnTo>
                      <a:pt x="245" y="69"/>
                    </a:lnTo>
                    <a:lnTo>
                      <a:pt x="248" y="63"/>
                    </a:lnTo>
                    <a:lnTo>
                      <a:pt x="250" y="56"/>
                    </a:lnTo>
                    <a:lnTo>
                      <a:pt x="252" y="48"/>
                    </a:lnTo>
                    <a:lnTo>
                      <a:pt x="252" y="41"/>
                    </a:lnTo>
                    <a:lnTo>
                      <a:pt x="252" y="41"/>
                    </a:lnTo>
                    <a:lnTo>
                      <a:pt x="252" y="36"/>
                    </a:lnTo>
                    <a:lnTo>
                      <a:pt x="251" y="31"/>
                    </a:lnTo>
                    <a:lnTo>
                      <a:pt x="250" y="27"/>
                    </a:lnTo>
                    <a:lnTo>
                      <a:pt x="247" y="22"/>
                    </a:lnTo>
                    <a:lnTo>
                      <a:pt x="247" y="22"/>
                    </a:lnTo>
                    <a:lnTo>
                      <a:pt x="242" y="16"/>
                    </a:lnTo>
                    <a:lnTo>
                      <a:pt x="236" y="9"/>
                    </a:lnTo>
                    <a:lnTo>
                      <a:pt x="229" y="5"/>
                    </a:lnTo>
                    <a:lnTo>
                      <a:pt x="220" y="3"/>
                    </a:lnTo>
                    <a:lnTo>
                      <a:pt x="220" y="3"/>
                    </a:lnTo>
                    <a:lnTo>
                      <a:pt x="207" y="0"/>
                    </a:lnTo>
                    <a:lnTo>
                      <a:pt x="196" y="0"/>
                    </a:lnTo>
                    <a:lnTo>
                      <a:pt x="183" y="0"/>
                    </a:lnTo>
                    <a:lnTo>
                      <a:pt x="183" y="0"/>
                    </a:lnTo>
                    <a:lnTo>
                      <a:pt x="170" y="2"/>
                    </a:lnTo>
                    <a:lnTo>
                      <a:pt x="156" y="4"/>
                    </a:lnTo>
                    <a:lnTo>
                      <a:pt x="141" y="8"/>
                    </a:lnTo>
                    <a:lnTo>
                      <a:pt x="126" y="14"/>
                    </a:lnTo>
                    <a:lnTo>
                      <a:pt x="110" y="20"/>
                    </a:lnTo>
                    <a:lnTo>
                      <a:pt x="95" y="26"/>
                    </a:lnTo>
                    <a:lnTo>
                      <a:pt x="78" y="34"/>
                    </a:lnTo>
                    <a:lnTo>
                      <a:pt x="63" y="43"/>
                    </a:lnTo>
                    <a:lnTo>
                      <a:pt x="63" y="43"/>
                    </a:lnTo>
                    <a:lnTo>
                      <a:pt x="45" y="54"/>
                    </a:lnTo>
                    <a:lnTo>
                      <a:pt x="29" y="65"/>
                    </a:lnTo>
                    <a:lnTo>
                      <a:pt x="15" y="76"/>
                    </a:lnTo>
                    <a:lnTo>
                      <a:pt x="0" y="88"/>
                    </a:lnTo>
                    <a:lnTo>
                      <a:pt x="0" y="88"/>
                    </a:lnTo>
                    <a:lnTo>
                      <a:pt x="1" y="8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6" name="Freeform 112"/>
              <p:cNvSpPr>
                <a:spLocks/>
              </p:cNvSpPr>
              <p:nvPr/>
            </p:nvSpPr>
            <p:spPr bwMode="auto">
              <a:xfrm>
                <a:off x="623" y="546"/>
                <a:ext cx="82" cy="99"/>
              </a:xfrm>
              <a:custGeom>
                <a:avLst/>
                <a:gdLst>
                  <a:gd name="T0" fmla="*/ 25 w 82"/>
                  <a:gd name="T1" fmla="*/ 0 h 99"/>
                  <a:gd name="T2" fmla="*/ 25 w 82"/>
                  <a:gd name="T3" fmla="*/ 0 h 99"/>
                  <a:gd name="T4" fmla="*/ 15 w 82"/>
                  <a:gd name="T5" fmla="*/ 15 h 99"/>
                  <a:gd name="T6" fmla="*/ 7 w 82"/>
                  <a:gd name="T7" fmla="*/ 29 h 99"/>
                  <a:gd name="T8" fmla="*/ 4 w 82"/>
                  <a:gd name="T9" fmla="*/ 36 h 99"/>
                  <a:gd name="T10" fmla="*/ 2 w 82"/>
                  <a:gd name="T11" fmla="*/ 44 h 99"/>
                  <a:gd name="T12" fmla="*/ 1 w 82"/>
                  <a:gd name="T13" fmla="*/ 51 h 99"/>
                  <a:gd name="T14" fmla="*/ 0 w 82"/>
                  <a:gd name="T15" fmla="*/ 57 h 99"/>
                  <a:gd name="T16" fmla="*/ 0 w 82"/>
                  <a:gd name="T17" fmla="*/ 57 h 99"/>
                  <a:gd name="T18" fmla="*/ 0 w 82"/>
                  <a:gd name="T19" fmla="*/ 57 h 99"/>
                  <a:gd name="T20" fmla="*/ 0 w 82"/>
                  <a:gd name="T21" fmla="*/ 57 h 99"/>
                  <a:gd name="T22" fmla="*/ 0 w 82"/>
                  <a:gd name="T23" fmla="*/ 57 h 99"/>
                  <a:gd name="T24" fmla="*/ 0 w 82"/>
                  <a:gd name="T25" fmla="*/ 63 h 99"/>
                  <a:gd name="T26" fmla="*/ 2 w 82"/>
                  <a:gd name="T27" fmla="*/ 68 h 99"/>
                  <a:gd name="T28" fmla="*/ 2 w 82"/>
                  <a:gd name="T29" fmla="*/ 68 h 99"/>
                  <a:gd name="T30" fmla="*/ 5 w 82"/>
                  <a:gd name="T31" fmla="*/ 76 h 99"/>
                  <a:gd name="T32" fmla="*/ 5 w 82"/>
                  <a:gd name="T33" fmla="*/ 76 h 99"/>
                  <a:gd name="T34" fmla="*/ 9 w 82"/>
                  <a:gd name="T35" fmla="*/ 83 h 99"/>
                  <a:gd name="T36" fmla="*/ 14 w 82"/>
                  <a:gd name="T37" fmla="*/ 87 h 99"/>
                  <a:gd name="T38" fmla="*/ 19 w 82"/>
                  <a:gd name="T39" fmla="*/ 91 h 99"/>
                  <a:gd name="T40" fmla="*/ 25 w 82"/>
                  <a:gd name="T41" fmla="*/ 94 h 99"/>
                  <a:gd name="T42" fmla="*/ 33 w 82"/>
                  <a:gd name="T43" fmla="*/ 96 h 99"/>
                  <a:gd name="T44" fmla="*/ 40 w 82"/>
                  <a:gd name="T45" fmla="*/ 98 h 99"/>
                  <a:gd name="T46" fmla="*/ 48 w 82"/>
                  <a:gd name="T47" fmla="*/ 99 h 99"/>
                  <a:gd name="T48" fmla="*/ 56 w 82"/>
                  <a:gd name="T49" fmla="*/ 99 h 99"/>
                  <a:gd name="T50" fmla="*/ 56 w 82"/>
                  <a:gd name="T51" fmla="*/ 99 h 99"/>
                  <a:gd name="T52" fmla="*/ 69 w 82"/>
                  <a:gd name="T53" fmla="*/ 98 h 99"/>
                  <a:gd name="T54" fmla="*/ 82 w 82"/>
                  <a:gd name="T5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99">
                    <a:moveTo>
                      <a:pt x="25" y="0"/>
                    </a:moveTo>
                    <a:lnTo>
                      <a:pt x="25" y="0"/>
                    </a:lnTo>
                    <a:lnTo>
                      <a:pt x="15" y="15"/>
                    </a:lnTo>
                    <a:lnTo>
                      <a:pt x="7" y="29"/>
                    </a:lnTo>
                    <a:lnTo>
                      <a:pt x="4" y="36"/>
                    </a:lnTo>
                    <a:lnTo>
                      <a:pt x="2" y="44"/>
                    </a:lnTo>
                    <a:lnTo>
                      <a:pt x="1" y="51"/>
                    </a:lnTo>
                    <a:lnTo>
                      <a:pt x="0" y="57"/>
                    </a:lnTo>
                    <a:lnTo>
                      <a:pt x="0" y="57"/>
                    </a:lnTo>
                    <a:lnTo>
                      <a:pt x="0" y="57"/>
                    </a:lnTo>
                    <a:lnTo>
                      <a:pt x="0" y="57"/>
                    </a:lnTo>
                    <a:lnTo>
                      <a:pt x="0" y="57"/>
                    </a:lnTo>
                    <a:lnTo>
                      <a:pt x="0" y="63"/>
                    </a:lnTo>
                    <a:lnTo>
                      <a:pt x="2" y="68"/>
                    </a:lnTo>
                    <a:lnTo>
                      <a:pt x="2" y="68"/>
                    </a:lnTo>
                    <a:lnTo>
                      <a:pt x="5" y="76"/>
                    </a:lnTo>
                    <a:lnTo>
                      <a:pt x="5" y="76"/>
                    </a:lnTo>
                    <a:lnTo>
                      <a:pt x="9" y="83"/>
                    </a:lnTo>
                    <a:lnTo>
                      <a:pt x="14" y="87"/>
                    </a:lnTo>
                    <a:lnTo>
                      <a:pt x="19" y="91"/>
                    </a:lnTo>
                    <a:lnTo>
                      <a:pt x="25" y="94"/>
                    </a:lnTo>
                    <a:lnTo>
                      <a:pt x="33" y="96"/>
                    </a:lnTo>
                    <a:lnTo>
                      <a:pt x="40" y="98"/>
                    </a:lnTo>
                    <a:lnTo>
                      <a:pt x="48" y="99"/>
                    </a:lnTo>
                    <a:lnTo>
                      <a:pt x="56" y="99"/>
                    </a:lnTo>
                    <a:lnTo>
                      <a:pt x="56" y="99"/>
                    </a:lnTo>
                    <a:lnTo>
                      <a:pt x="69" y="98"/>
                    </a:lnTo>
                    <a:lnTo>
                      <a:pt x="82" y="9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7" name="Freeform 113"/>
              <p:cNvSpPr>
                <a:spLocks/>
              </p:cNvSpPr>
              <p:nvPr/>
            </p:nvSpPr>
            <p:spPr bwMode="auto">
              <a:xfrm>
                <a:off x="725" y="464"/>
                <a:ext cx="108" cy="227"/>
              </a:xfrm>
              <a:custGeom>
                <a:avLst/>
                <a:gdLst>
                  <a:gd name="T0" fmla="*/ 100 w 108"/>
                  <a:gd name="T1" fmla="*/ 0 h 227"/>
                  <a:gd name="T2" fmla="*/ 100 w 108"/>
                  <a:gd name="T3" fmla="*/ 0 h 227"/>
                  <a:gd name="T4" fmla="*/ 101 w 108"/>
                  <a:gd name="T5" fmla="*/ 5 h 227"/>
                  <a:gd name="T6" fmla="*/ 104 w 108"/>
                  <a:gd name="T7" fmla="*/ 22 h 227"/>
                  <a:gd name="T8" fmla="*/ 107 w 108"/>
                  <a:gd name="T9" fmla="*/ 44 h 227"/>
                  <a:gd name="T10" fmla="*/ 108 w 108"/>
                  <a:gd name="T11" fmla="*/ 73 h 227"/>
                  <a:gd name="T12" fmla="*/ 108 w 108"/>
                  <a:gd name="T13" fmla="*/ 73 h 227"/>
                  <a:gd name="T14" fmla="*/ 108 w 108"/>
                  <a:gd name="T15" fmla="*/ 90 h 227"/>
                  <a:gd name="T16" fmla="*/ 107 w 108"/>
                  <a:gd name="T17" fmla="*/ 105 h 227"/>
                  <a:gd name="T18" fmla="*/ 104 w 108"/>
                  <a:gd name="T19" fmla="*/ 120 h 227"/>
                  <a:gd name="T20" fmla="*/ 102 w 108"/>
                  <a:gd name="T21" fmla="*/ 135 h 227"/>
                  <a:gd name="T22" fmla="*/ 100 w 108"/>
                  <a:gd name="T23" fmla="*/ 149 h 227"/>
                  <a:gd name="T24" fmla="*/ 97 w 108"/>
                  <a:gd name="T25" fmla="*/ 162 h 227"/>
                  <a:gd name="T26" fmla="*/ 93 w 108"/>
                  <a:gd name="T27" fmla="*/ 174 h 227"/>
                  <a:gd name="T28" fmla="*/ 89 w 108"/>
                  <a:gd name="T29" fmla="*/ 185 h 227"/>
                  <a:gd name="T30" fmla="*/ 89 w 108"/>
                  <a:gd name="T31" fmla="*/ 185 h 227"/>
                  <a:gd name="T32" fmla="*/ 85 w 108"/>
                  <a:gd name="T33" fmla="*/ 194 h 227"/>
                  <a:gd name="T34" fmla="*/ 80 w 108"/>
                  <a:gd name="T35" fmla="*/ 204 h 227"/>
                  <a:gd name="T36" fmla="*/ 75 w 108"/>
                  <a:gd name="T37" fmla="*/ 211 h 227"/>
                  <a:gd name="T38" fmla="*/ 71 w 108"/>
                  <a:gd name="T39" fmla="*/ 217 h 227"/>
                  <a:gd name="T40" fmla="*/ 71 w 108"/>
                  <a:gd name="T41" fmla="*/ 217 h 227"/>
                  <a:gd name="T42" fmla="*/ 65 w 108"/>
                  <a:gd name="T43" fmla="*/ 221 h 227"/>
                  <a:gd name="T44" fmla="*/ 60 w 108"/>
                  <a:gd name="T45" fmla="*/ 224 h 227"/>
                  <a:gd name="T46" fmla="*/ 55 w 108"/>
                  <a:gd name="T47" fmla="*/ 226 h 227"/>
                  <a:gd name="T48" fmla="*/ 51 w 108"/>
                  <a:gd name="T49" fmla="*/ 227 h 227"/>
                  <a:gd name="T50" fmla="*/ 51 w 108"/>
                  <a:gd name="T51" fmla="*/ 227 h 227"/>
                  <a:gd name="T52" fmla="*/ 46 w 108"/>
                  <a:gd name="T53" fmla="*/ 226 h 227"/>
                  <a:gd name="T54" fmla="*/ 42 w 108"/>
                  <a:gd name="T55" fmla="*/ 224 h 227"/>
                  <a:gd name="T56" fmla="*/ 37 w 108"/>
                  <a:gd name="T57" fmla="*/ 221 h 227"/>
                  <a:gd name="T58" fmla="*/ 31 w 108"/>
                  <a:gd name="T59" fmla="*/ 217 h 227"/>
                  <a:gd name="T60" fmla="*/ 31 w 108"/>
                  <a:gd name="T61" fmla="*/ 217 h 227"/>
                  <a:gd name="T62" fmla="*/ 26 w 108"/>
                  <a:gd name="T63" fmla="*/ 211 h 227"/>
                  <a:gd name="T64" fmla="*/ 22 w 108"/>
                  <a:gd name="T65" fmla="*/ 205 h 227"/>
                  <a:gd name="T66" fmla="*/ 17 w 108"/>
                  <a:gd name="T67" fmla="*/ 197 h 227"/>
                  <a:gd name="T68" fmla="*/ 13 w 108"/>
                  <a:gd name="T69" fmla="*/ 187 h 227"/>
                  <a:gd name="T70" fmla="*/ 6 w 108"/>
                  <a:gd name="T71" fmla="*/ 167 h 227"/>
                  <a:gd name="T72" fmla="*/ 0 w 108"/>
                  <a:gd name="T73" fmla="*/ 1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227">
                    <a:moveTo>
                      <a:pt x="100" y="0"/>
                    </a:moveTo>
                    <a:lnTo>
                      <a:pt x="100" y="0"/>
                    </a:lnTo>
                    <a:lnTo>
                      <a:pt x="101" y="5"/>
                    </a:lnTo>
                    <a:lnTo>
                      <a:pt x="104" y="22"/>
                    </a:lnTo>
                    <a:lnTo>
                      <a:pt x="107" y="44"/>
                    </a:lnTo>
                    <a:lnTo>
                      <a:pt x="108" y="73"/>
                    </a:lnTo>
                    <a:lnTo>
                      <a:pt x="108" y="73"/>
                    </a:lnTo>
                    <a:lnTo>
                      <a:pt x="108" y="90"/>
                    </a:lnTo>
                    <a:lnTo>
                      <a:pt x="107" y="105"/>
                    </a:lnTo>
                    <a:lnTo>
                      <a:pt x="104" y="120"/>
                    </a:lnTo>
                    <a:lnTo>
                      <a:pt x="102" y="135"/>
                    </a:lnTo>
                    <a:lnTo>
                      <a:pt x="100" y="149"/>
                    </a:lnTo>
                    <a:lnTo>
                      <a:pt x="97" y="162"/>
                    </a:lnTo>
                    <a:lnTo>
                      <a:pt x="93" y="174"/>
                    </a:lnTo>
                    <a:lnTo>
                      <a:pt x="89" y="185"/>
                    </a:lnTo>
                    <a:lnTo>
                      <a:pt x="89" y="185"/>
                    </a:lnTo>
                    <a:lnTo>
                      <a:pt x="85" y="194"/>
                    </a:lnTo>
                    <a:lnTo>
                      <a:pt x="80" y="204"/>
                    </a:lnTo>
                    <a:lnTo>
                      <a:pt x="75" y="211"/>
                    </a:lnTo>
                    <a:lnTo>
                      <a:pt x="71" y="217"/>
                    </a:lnTo>
                    <a:lnTo>
                      <a:pt x="71" y="217"/>
                    </a:lnTo>
                    <a:lnTo>
                      <a:pt x="65" y="221"/>
                    </a:lnTo>
                    <a:lnTo>
                      <a:pt x="60" y="224"/>
                    </a:lnTo>
                    <a:lnTo>
                      <a:pt x="55" y="226"/>
                    </a:lnTo>
                    <a:lnTo>
                      <a:pt x="51" y="227"/>
                    </a:lnTo>
                    <a:lnTo>
                      <a:pt x="51" y="227"/>
                    </a:lnTo>
                    <a:lnTo>
                      <a:pt x="46" y="226"/>
                    </a:lnTo>
                    <a:lnTo>
                      <a:pt x="42" y="224"/>
                    </a:lnTo>
                    <a:lnTo>
                      <a:pt x="37" y="221"/>
                    </a:lnTo>
                    <a:lnTo>
                      <a:pt x="31" y="217"/>
                    </a:lnTo>
                    <a:lnTo>
                      <a:pt x="31" y="217"/>
                    </a:lnTo>
                    <a:lnTo>
                      <a:pt x="26" y="211"/>
                    </a:lnTo>
                    <a:lnTo>
                      <a:pt x="22" y="205"/>
                    </a:lnTo>
                    <a:lnTo>
                      <a:pt x="17" y="197"/>
                    </a:lnTo>
                    <a:lnTo>
                      <a:pt x="13" y="187"/>
                    </a:lnTo>
                    <a:lnTo>
                      <a:pt x="6" y="167"/>
                    </a:lnTo>
                    <a:lnTo>
                      <a:pt x="0" y="14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8" name="Freeform 114"/>
              <p:cNvSpPr>
                <a:spLocks/>
              </p:cNvSpPr>
              <p:nvPr/>
            </p:nvSpPr>
            <p:spPr bwMode="auto">
              <a:xfrm>
                <a:off x="807" y="469"/>
                <a:ext cx="9" cy="6"/>
              </a:xfrm>
              <a:custGeom>
                <a:avLst/>
                <a:gdLst>
                  <a:gd name="T0" fmla="*/ 9 w 9"/>
                  <a:gd name="T1" fmla="*/ 6 h 6"/>
                  <a:gd name="T2" fmla="*/ 9 w 9"/>
                  <a:gd name="T3" fmla="*/ 6 h 6"/>
                  <a:gd name="T4" fmla="*/ 6 w 9"/>
                  <a:gd name="T5" fmla="*/ 4 h 6"/>
                  <a:gd name="T6" fmla="*/ 6 w 9"/>
                  <a:gd name="T7" fmla="*/ 4 h 6"/>
                  <a:gd name="T8" fmla="*/ 0 w 9"/>
                  <a:gd name="T9" fmla="*/ 0 h 6"/>
                </a:gdLst>
                <a:ahLst/>
                <a:cxnLst>
                  <a:cxn ang="0">
                    <a:pos x="T0" y="T1"/>
                  </a:cxn>
                  <a:cxn ang="0">
                    <a:pos x="T2" y="T3"/>
                  </a:cxn>
                  <a:cxn ang="0">
                    <a:pos x="T4" y="T5"/>
                  </a:cxn>
                  <a:cxn ang="0">
                    <a:pos x="T6" y="T7"/>
                  </a:cxn>
                  <a:cxn ang="0">
                    <a:pos x="T8" y="T9"/>
                  </a:cxn>
                </a:cxnLst>
                <a:rect l="0" t="0" r="r" b="b"/>
                <a:pathLst>
                  <a:path w="9" h="6">
                    <a:moveTo>
                      <a:pt x="9" y="6"/>
                    </a:moveTo>
                    <a:lnTo>
                      <a:pt x="9" y="6"/>
                    </a:lnTo>
                    <a:lnTo>
                      <a:pt x="6" y="4"/>
                    </a:lnTo>
                    <a:lnTo>
                      <a:pt x="6" y="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39" name="Freeform 115"/>
              <p:cNvSpPr>
                <a:spLocks/>
              </p:cNvSpPr>
              <p:nvPr/>
            </p:nvSpPr>
            <p:spPr bwMode="auto">
              <a:xfrm>
                <a:off x="750" y="511"/>
                <a:ext cx="52" cy="52"/>
              </a:xfrm>
              <a:custGeom>
                <a:avLst/>
                <a:gdLst>
                  <a:gd name="T0" fmla="*/ 52 w 52"/>
                  <a:gd name="T1" fmla="*/ 26 h 52"/>
                  <a:gd name="T2" fmla="*/ 52 w 52"/>
                  <a:gd name="T3" fmla="*/ 26 h 52"/>
                  <a:gd name="T4" fmla="*/ 51 w 52"/>
                  <a:gd name="T5" fmla="*/ 31 h 52"/>
                  <a:gd name="T6" fmla="*/ 50 w 52"/>
                  <a:gd name="T7" fmla="*/ 36 h 52"/>
                  <a:gd name="T8" fmla="*/ 48 w 52"/>
                  <a:gd name="T9" fmla="*/ 40 h 52"/>
                  <a:gd name="T10" fmla="*/ 43 w 52"/>
                  <a:gd name="T11" fmla="*/ 45 h 52"/>
                  <a:gd name="T12" fmla="*/ 40 w 52"/>
                  <a:gd name="T13" fmla="*/ 48 h 52"/>
                  <a:gd name="T14" fmla="*/ 35 w 52"/>
                  <a:gd name="T15" fmla="*/ 50 h 52"/>
                  <a:gd name="T16" fmla="*/ 31 w 52"/>
                  <a:gd name="T17" fmla="*/ 52 h 52"/>
                  <a:gd name="T18" fmla="*/ 26 w 52"/>
                  <a:gd name="T19" fmla="*/ 52 h 52"/>
                  <a:gd name="T20" fmla="*/ 26 w 52"/>
                  <a:gd name="T21" fmla="*/ 52 h 52"/>
                  <a:gd name="T22" fmla="*/ 21 w 52"/>
                  <a:gd name="T23" fmla="*/ 52 h 52"/>
                  <a:gd name="T24" fmla="*/ 16 w 52"/>
                  <a:gd name="T25" fmla="*/ 50 h 52"/>
                  <a:gd name="T26" fmla="*/ 12 w 52"/>
                  <a:gd name="T27" fmla="*/ 48 h 52"/>
                  <a:gd name="T28" fmla="*/ 7 w 52"/>
                  <a:gd name="T29" fmla="*/ 45 h 52"/>
                  <a:gd name="T30" fmla="*/ 4 w 52"/>
                  <a:gd name="T31" fmla="*/ 40 h 52"/>
                  <a:gd name="T32" fmla="*/ 2 w 52"/>
                  <a:gd name="T33" fmla="*/ 36 h 52"/>
                  <a:gd name="T34" fmla="*/ 0 w 52"/>
                  <a:gd name="T35" fmla="*/ 31 h 52"/>
                  <a:gd name="T36" fmla="*/ 0 w 52"/>
                  <a:gd name="T37" fmla="*/ 26 h 52"/>
                  <a:gd name="T38" fmla="*/ 0 w 52"/>
                  <a:gd name="T39" fmla="*/ 26 h 52"/>
                  <a:gd name="T40" fmla="*/ 0 w 52"/>
                  <a:gd name="T41" fmla="*/ 21 h 52"/>
                  <a:gd name="T42" fmla="*/ 2 w 52"/>
                  <a:gd name="T43" fmla="*/ 16 h 52"/>
                  <a:gd name="T44" fmla="*/ 4 w 52"/>
                  <a:gd name="T45" fmla="*/ 12 h 52"/>
                  <a:gd name="T46" fmla="*/ 7 w 52"/>
                  <a:gd name="T47" fmla="*/ 8 h 52"/>
                  <a:gd name="T48" fmla="*/ 12 w 52"/>
                  <a:gd name="T49" fmla="*/ 4 h 52"/>
                  <a:gd name="T50" fmla="*/ 16 w 52"/>
                  <a:gd name="T51" fmla="*/ 2 h 52"/>
                  <a:gd name="T52" fmla="*/ 21 w 52"/>
                  <a:gd name="T53" fmla="*/ 1 h 52"/>
                  <a:gd name="T54" fmla="*/ 26 w 52"/>
                  <a:gd name="T55" fmla="*/ 0 h 52"/>
                  <a:gd name="T56" fmla="*/ 26 w 52"/>
                  <a:gd name="T57" fmla="*/ 0 h 52"/>
                  <a:gd name="T58" fmla="*/ 31 w 52"/>
                  <a:gd name="T59" fmla="*/ 1 h 52"/>
                  <a:gd name="T60" fmla="*/ 35 w 52"/>
                  <a:gd name="T61" fmla="*/ 2 h 52"/>
                  <a:gd name="T62" fmla="*/ 40 w 52"/>
                  <a:gd name="T63" fmla="*/ 4 h 52"/>
                  <a:gd name="T64" fmla="*/ 43 w 52"/>
                  <a:gd name="T65" fmla="*/ 8 h 52"/>
                  <a:gd name="T66" fmla="*/ 48 w 52"/>
                  <a:gd name="T67" fmla="*/ 12 h 52"/>
                  <a:gd name="T68" fmla="*/ 50 w 52"/>
                  <a:gd name="T69" fmla="*/ 16 h 52"/>
                  <a:gd name="T70" fmla="*/ 51 w 52"/>
                  <a:gd name="T71" fmla="*/ 21 h 52"/>
                  <a:gd name="T72" fmla="*/ 52 w 52"/>
                  <a:gd name="T73" fmla="*/ 26 h 52"/>
                  <a:gd name="T74" fmla="*/ 52 w 52"/>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52">
                    <a:moveTo>
                      <a:pt x="52" y="26"/>
                    </a:moveTo>
                    <a:lnTo>
                      <a:pt x="52" y="26"/>
                    </a:lnTo>
                    <a:lnTo>
                      <a:pt x="51" y="31"/>
                    </a:lnTo>
                    <a:lnTo>
                      <a:pt x="50" y="36"/>
                    </a:lnTo>
                    <a:lnTo>
                      <a:pt x="48" y="40"/>
                    </a:lnTo>
                    <a:lnTo>
                      <a:pt x="43" y="45"/>
                    </a:lnTo>
                    <a:lnTo>
                      <a:pt x="40" y="48"/>
                    </a:lnTo>
                    <a:lnTo>
                      <a:pt x="35" y="50"/>
                    </a:lnTo>
                    <a:lnTo>
                      <a:pt x="31" y="52"/>
                    </a:lnTo>
                    <a:lnTo>
                      <a:pt x="26" y="52"/>
                    </a:lnTo>
                    <a:lnTo>
                      <a:pt x="26" y="52"/>
                    </a:lnTo>
                    <a:lnTo>
                      <a:pt x="21" y="52"/>
                    </a:lnTo>
                    <a:lnTo>
                      <a:pt x="16" y="50"/>
                    </a:lnTo>
                    <a:lnTo>
                      <a:pt x="12" y="48"/>
                    </a:lnTo>
                    <a:lnTo>
                      <a:pt x="7" y="45"/>
                    </a:lnTo>
                    <a:lnTo>
                      <a:pt x="4" y="40"/>
                    </a:lnTo>
                    <a:lnTo>
                      <a:pt x="2" y="36"/>
                    </a:lnTo>
                    <a:lnTo>
                      <a:pt x="0" y="31"/>
                    </a:lnTo>
                    <a:lnTo>
                      <a:pt x="0" y="26"/>
                    </a:lnTo>
                    <a:lnTo>
                      <a:pt x="0" y="26"/>
                    </a:lnTo>
                    <a:lnTo>
                      <a:pt x="0" y="21"/>
                    </a:lnTo>
                    <a:lnTo>
                      <a:pt x="2" y="16"/>
                    </a:lnTo>
                    <a:lnTo>
                      <a:pt x="4" y="12"/>
                    </a:lnTo>
                    <a:lnTo>
                      <a:pt x="7" y="8"/>
                    </a:lnTo>
                    <a:lnTo>
                      <a:pt x="12" y="4"/>
                    </a:lnTo>
                    <a:lnTo>
                      <a:pt x="16" y="2"/>
                    </a:lnTo>
                    <a:lnTo>
                      <a:pt x="21" y="1"/>
                    </a:lnTo>
                    <a:lnTo>
                      <a:pt x="26" y="0"/>
                    </a:lnTo>
                    <a:lnTo>
                      <a:pt x="26" y="0"/>
                    </a:lnTo>
                    <a:lnTo>
                      <a:pt x="31" y="1"/>
                    </a:lnTo>
                    <a:lnTo>
                      <a:pt x="35" y="2"/>
                    </a:lnTo>
                    <a:lnTo>
                      <a:pt x="40" y="4"/>
                    </a:lnTo>
                    <a:lnTo>
                      <a:pt x="43" y="8"/>
                    </a:lnTo>
                    <a:lnTo>
                      <a:pt x="48" y="12"/>
                    </a:lnTo>
                    <a:lnTo>
                      <a:pt x="50" y="16"/>
                    </a:lnTo>
                    <a:lnTo>
                      <a:pt x="51" y="21"/>
                    </a:lnTo>
                    <a:lnTo>
                      <a:pt x="52" y="26"/>
                    </a:lnTo>
                    <a:lnTo>
                      <a:pt x="52" y="2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0" name="Freeform 116"/>
              <p:cNvSpPr>
                <a:spLocks/>
              </p:cNvSpPr>
              <p:nvPr/>
            </p:nvSpPr>
            <p:spPr bwMode="auto">
              <a:xfrm>
                <a:off x="1286" y="343"/>
                <a:ext cx="200" cy="230"/>
              </a:xfrm>
              <a:custGeom>
                <a:avLst/>
                <a:gdLst>
                  <a:gd name="T0" fmla="*/ 62 w 200"/>
                  <a:gd name="T1" fmla="*/ 207 h 230"/>
                  <a:gd name="T2" fmla="*/ 33 w 200"/>
                  <a:gd name="T3" fmla="*/ 207 h 230"/>
                  <a:gd name="T4" fmla="*/ 25 w 200"/>
                  <a:gd name="T5" fmla="*/ 203 h 230"/>
                  <a:gd name="T6" fmla="*/ 21 w 200"/>
                  <a:gd name="T7" fmla="*/ 195 h 230"/>
                  <a:gd name="T8" fmla="*/ 45 w 200"/>
                  <a:gd name="T9" fmla="*/ 179 h 230"/>
                  <a:gd name="T10" fmla="*/ 49 w 200"/>
                  <a:gd name="T11" fmla="*/ 178 h 230"/>
                  <a:gd name="T12" fmla="*/ 55 w 200"/>
                  <a:gd name="T13" fmla="*/ 172 h 230"/>
                  <a:gd name="T14" fmla="*/ 56 w 200"/>
                  <a:gd name="T15" fmla="*/ 168 h 230"/>
                  <a:gd name="T16" fmla="*/ 53 w 200"/>
                  <a:gd name="T17" fmla="*/ 161 h 230"/>
                  <a:gd name="T18" fmla="*/ 45 w 200"/>
                  <a:gd name="T19" fmla="*/ 158 h 230"/>
                  <a:gd name="T20" fmla="*/ 21 w 200"/>
                  <a:gd name="T21" fmla="*/ 141 h 230"/>
                  <a:gd name="T22" fmla="*/ 0 w 200"/>
                  <a:gd name="T23" fmla="*/ 141 h 230"/>
                  <a:gd name="T24" fmla="*/ 15 w 200"/>
                  <a:gd name="T25" fmla="*/ 69 h 230"/>
                  <a:gd name="T26" fmla="*/ 18 w 200"/>
                  <a:gd name="T27" fmla="*/ 61 h 230"/>
                  <a:gd name="T28" fmla="*/ 28 w 200"/>
                  <a:gd name="T29" fmla="*/ 41 h 230"/>
                  <a:gd name="T30" fmla="*/ 47 w 200"/>
                  <a:gd name="T31" fmla="*/ 19 h 230"/>
                  <a:gd name="T32" fmla="*/ 67 w 200"/>
                  <a:gd name="T33" fmla="*/ 8 h 230"/>
                  <a:gd name="T34" fmla="*/ 81 w 200"/>
                  <a:gd name="T35" fmla="*/ 3 h 230"/>
                  <a:gd name="T36" fmla="*/ 97 w 200"/>
                  <a:gd name="T37" fmla="*/ 0 h 230"/>
                  <a:gd name="T38" fmla="*/ 105 w 200"/>
                  <a:gd name="T39" fmla="*/ 0 h 230"/>
                  <a:gd name="T40" fmla="*/ 125 w 200"/>
                  <a:gd name="T41" fmla="*/ 2 h 230"/>
                  <a:gd name="T42" fmla="*/ 142 w 200"/>
                  <a:gd name="T43" fmla="*/ 7 h 230"/>
                  <a:gd name="T44" fmla="*/ 157 w 200"/>
                  <a:gd name="T45" fmla="*/ 16 h 230"/>
                  <a:gd name="T46" fmla="*/ 172 w 200"/>
                  <a:gd name="T47" fmla="*/ 27 h 230"/>
                  <a:gd name="T48" fmla="*/ 183 w 200"/>
                  <a:gd name="T49" fmla="*/ 41 h 230"/>
                  <a:gd name="T50" fmla="*/ 191 w 200"/>
                  <a:gd name="T51" fmla="*/ 57 h 230"/>
                  <a:gd name="T52" fmla="*/ 198 w 200"/>
                  <a:gd name="T53" fmla="*/ 75 h 230"/>
                  <a:gd name="T54" fmla="*/ 200 w 200"/>
                  <a:gd name="T55" fmla="*/ 94 h 230"/>
                  <a:gd name="T56" fmla="*/ 199 w 200"/>
                  <a:gd name="T57" fmla="*/ 106 h 230"/>
                  <a:gd name="T58" fmla="*/ 192 w 200"/>
                  <a:gd name="T59" fmla="*/ 128 h 230"/>
                  <a:gd name="T60" fmla="*/ 182 w 200"/>
                  <a:gd name="T61" fmla="*/ 148 h 230"/>
                  <a:gd name="T62" fmla="*/ 168 w 200"/>
                  <a:gd name="T63" fmla="*/ 164 h 230"/>
                  <a:gd name="T64" fmla="*/ 159 w 200"/>
                  <a:gd name="T6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230">
                    <a:moveTo>
                      <a:pt x="62" y="230"/>
                    </a:moveTo>
                    <a:lnTo>
                      <a:pt x="62" y="207"/>
                    </a:lnTo>
                    <a:lnTo>
                      <a:pt x="33" y="207"/>
                    </a:lnTo>
                    <a:lnTo>
                      <a:pt x="33" y="207"/>
                    </a:lnTo>
                    <a:lnTo>
                      <a:pt x="28" y="206"/>
                    </a:lnTo>
                    <a:lnTo>
                      <a:pt x="25" y="203"/>
                    </a:lnTo>
                    <a:lnTo>
                      <a:pt x="22" y="200"/>
                    </a:lnTo>
                    <a:lnTo>
                      <a:pt x="21" y="195"/>
                    </a:lnTo>
                    <a:lnTo>
                      <a:pt x="21" y="179"/>
                    </a:lnTo>
                    <a:lnTo>
                      <a:pt x="45" y="179"/>
                    </a:lnTo>
                    <a:lnTo>
                      <a:pt x="45" y="179"/>
                    </a:lnTo>
                    <a:lnTo>
                      <a:pt x="49" y="178"/>
                    </a:lnTo>
                    <a:lnTo>
                      <a:pt x="53" y="176"/>
                    </a:lnTo>
                    <a:lnTo>
                      <a:pt x="55" y="172"/>
                    </a:lnTo>
                    <a:lnTo>
                      <a:pt x="56" y="168"/>
                    </a:lnTo>
                    <a:lnTo>
                      <a:pt x="56" y="168"/>
                    </a:lnTo>
                    <a:lnTo>
                      <a:pt x="55" y="164"/>
                    </a:lnTo>
                    <a:lnTo>
                      <a:pt x="53" y="161"/>
                    </a:lnTo>
                    <a:lnTo>
                      <a:pt x="49" y="159"/>
                    </a:lnTo>
                    <a:lnTo>
                      <a:pt x="45" y="158"/>
                    </a:lnTo>
                    <a:lnTo>
                      <a:pt x="21" y="158"/>
                    </a:lnTo>
                    <a:lnTo>
                      <a:pt x="21" y="141"/>
                    </a:lnTo>
                    <a:lnTo>
                      <a:pt x="0" y="141"/>
                    </a:lnTo>
                    <a:lnTo>
                      <a:pt x="0" y="141"/>
                    </a:lnTo>
                    <a:lnTo>
                      <a:pt x="6" y="110"/>
                    </a:lnTo>
                    <a:lnTo>
                      <a:pt x="15" y="69"/>
                    </a:lnTo>
                    <a:lnTo>
                      <a:pt x="15" y="69"/>
                    </a:lnTo>
                    <a:lnTo>
                      <a:pt x="18" y="61"/>
                    </a:lnTo>
                    <a:lnTo>
                      <a:pt x="20" y="54"/>
                    </a:lnTo>
                    <a:lnTo>
                      <a:pt x="28" y="41"/>
                    </a:lnTo>
                    <a:lnTo>
                      <a:pt x="37" y="30"/>
                    </a:lnTo>
                    <a:lnTo>
                      <a:pt x="47" y="19"/>
                    </a:lnTo>
                    <a:lnTo>
                      <a:pt x="61" y="11"/>
                    </a:lnTo>
                    <a:lnTo>
                      <a:pt x="67" y="8"/>
                    </a:lnTo>
                    <a:lnTo>
                      <a:pt x="74" y="5"/>
                    </a:lnTo>
                    <a:lnTo>
                      <a:pt x="81" y="3"/>
                    </a:lnTo>
                    <a:lnTo>
                      <a:pt x="90" y="1"/>
                    </a:lnTo>
                    <a:lnTo>
                      <a:pt x="97" y="0"/>
                    </a:lnTo>
                    <a:lnTo>
                      <a:pt x="105" y="0"/>
                    </a:lnTo>
                    <a:lnTo>
                      <a:pt x="105" y="0"/>
                    </a:lnTo>
                    <a:lnTo>
                      <a:pt x="115" y="1"/>
                    </a:lnTo>
                    <a:lnTo>
                      <a:pt x="125" y="2"/>
                    </a:lnTo>
                    <a:lnTo>
                      <a:pt x="133" y="4"/>
                    </a:lnTo>
                    <a:lnTo>
                      <a:pt x="142" y="7"/>
                    </a:lnTo>
                    <a:lnTo>
                      <a:pt x="150" y="11"/>
                    </a:lnTo>
                    <a:lnTo>
                      <a:pt x="157" y="16"/>
                    </a:lnTo>
                    <a:lnTo>
                      <a:pt x="165" y="21"/>
                    </a:lnTo>
                    <a:lnTo>
                      <a:pt x="172" y="27"/>
                    </a:lnTo>
                    <a:lnTo>
                      <a:pt x="178" y="34"/>
                    </a:lnTo>
                    <a:lnTo>
                      <a:pt x="183" y="41"/>
                    </a:lnTo>
                    <a:lnTo>
                      <a:pt x="188" y="49"/>
                    </a:lnTo>
                    <a:lnTo>
                      <a:pt x="191" y="57"/>
                    </a:lnTo>
                    <a:lnTo>
                      <a:pt x="196" y="66"/>
                    </a:lnTo>
                    <a:lnTo>
                      <a:pt x="198" y="75"/>
                    </a:lnTo>
                    <a:lnTo>
                      <a:pt x="199" y="84"/>
                    </a:lnTo>
                    <a:lnTo>
                      <a:pt x="200" y="94"/>
                    </a:lnTo>
                    <a:lnTo>
                      <a:pt x="200" y="94"/>
                    </a:lnTo>
                    <a:lnTo>
                      <a:pt x="199" y="106"/>
                    </a:lnTo>
                    <a:lnTo>
                      <a:pt x="197" y="117"/>
                    </a:lnTo>
                    <a:lnTo>
                      <a:pt x="192" y="128"/>
                    </a:lnTo>
                    <a:lnTo>
                      <a:pt x="188" y="139"/>
                    </a:lnTo>
                    <a:lnTo>
                      <a:pt x="182" y="148"/>
                    </a:lnTo>
                    <a:lnTo>
                      <a:pt x="175" y="156"/>
                    </a:lnTo>
                    <a:lnTo>
                      <a:pt x="168" y="164"/>
                    </a:lnTo>
                    <a:lnTo>
                      <a:pt x="159" y="171"/>
                    </a:lnTo>
                    <a:lnTo>
                      <a:pt x="159" y="2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1" name="Freeform 117"/>
              <p:cNvSpPr>
                <a:spLocks/>
              </p:cNvSpPr>
              <p:nvPr/>
            </p:nvSpPr>
            <p:spPr bwMode="auto">
              <a:xfrm>
                <a:off x="1322" y="426"/>
                <a:ext cx="23" cy="23"/>
              </a:xfrm>
              <a:custGeom>
                <a:avLst/>
                <a:gdLst>
                  <a:gd name="T0" fmla="*/ 0 w 23"/>
                  <a:gd name="T1" fmla="*/ 11 h 23"/>
                  <a:gd name="T2" fmla="*/ 0 w 23"/>
                  <a:gd name="T3" fmla="*/ 11 h 23"/>
                  <a:gd name="T4" fmla="*/ 1 w 23"/>
                  <a:gd name="T5" fmla="*/ 15 h 23"/>
                  <a:gd name="T6" fmla="*/ 3 w 23"/>
                  <a:gd name="T7" fmla="*/ 20 h 23"/>
                  <a:gd name="T8" fmla="*/ 7 w 23"/>
                  <a:gd name="T9" fmla="*/ 22 h 23"/>
                  <a:gd name="T10" fmla="*/ 11 w 23"/>
                  <a:gd name="T11" fmla="*/ 23 h 23"/>
                  <a:gd name="T12" fmla="*/ 11 w 23"/>
                  <a:gd name="T13" fmla="*/ 23 h 23"/>
                  <a:gd name="T14" fmla="*/ 16 w 23"/>
                  <a:gd name="T15" fmla="*/ 22 h 23"/>
                  <a:gd name="T16" fmla="*/ 20 w 23"/>
                  <a:gd name="T17" fmla="*/ 20 h 23"/>
                  <a:gd name="T18" fmla="*/ 22 w 23"/>
                  <a:gd name="T19" fmla="*/ 15 h 23"/>
                  <a:gd name="T20" fmla="*/ 23 w 23"/>
                  <a:gd name="T21" fmla="*/ 11 h 23"/>
                  <a:gd name="T22" fmla="*/ 23 w 23"/>
                  <a:gd name="T23" fmla="*/ 11 h 23"/>
                  <a:gd name="T24" fmla="*/ 22 w 23"/>
                  <a:gd name="T25" fmla="*/ 7 h 23"/>
                  <a:gd name="T26" fmla="*/ 20 w 23"/>
                  <a:gd name="T27" fmla="*/ 3 h 23"/>
                  <a:gd name="T28" fmla="*/ 16 w 23"/>
                  <a:gd name="T29" fmla="*/ 1 h 23"/>
                  <a:gd name="T30" fmla="*/ 11 w 23"/>
                  <a:gd name="T31" fmla="*/ 0 h 23"/>
                  <a:gd name="T32" fmla="*/ 11 w 23"/>
                  <a:gd name="T33" fmla="*/ 0 h 23"/>
                  <a:gd name="T34" fmla="*/ 7 w 23"/>
                  <a:gd name="T35" fmla="*/ 1 h 23"/>
                  <a:gd name="T36" fmla="*/ 3 w 23"/>
                  <a:gd name="T37" fmla="*/ 3 h 23"/>
                  <a:gd name="T38" fmla="*/ 1 w 23"/>
                  <a:gd name="T39" fmla="*/ 7 h 23"/>
                  <a:gd name="T40" fmla="*/ 0 w 23"/>
                  <a:gd name="T41" fmla="*/ 11 h 23"/>
                  <a:gd name="T42" fmla="*/ 0 w 23"/>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0" y="11"/>
                    </a:moveTo>
                    <a:lnTo>
                      <a:pt x="0" y="11"/>
                    </a:lnTo>
                    <a:lnTo>
                      <a:pt x="1" y="15"/>
                    </a:lnTo>
                    <a:lnTo>
                      <a:pt x="3" y="20"/>
                    </a:lnTo>
                    <a:lnTo>
                      <a:pt x="7" y="22"/>
                    </a:lnTo>
                    <a:lnTo>
                      <a:pt x="11" y="23"/>
                    </a:lnTo>
                    <a:lnTo>
                      <a:pt x="11" y="23"/>
                    </a:lnTo>
                    <a:lnTo>
                      <a:pt x="16" y="22"/>
                    </a:lnTo>
                    <a:lnTo>
                      <a:pt x="20" y="20"/>
                    </a:lnTo>
                    <a:lnTo>
                      <a:pt x="22" y="15"/>
                    </a:lnTo>
                    <a:lnTo>
                      <a:pt x="23" y="11"/>
                    </a:lnTo>
                    <a:lnTo>
                      <a:pt x="23" y="11"/>
                    </a:lnTo>
                    <a:lnTo>
                      <a:pt x="22" y="7"/>
                    </a:lnTo>
                    <a:lnTo>
                      <a:pt x="20" y="3"/>
                    </a:lnTo>
                    <a:lnTo>
                      <a:pt x="16" y="1"/>
                    </a:lnTo>
                    <a:lnTo>
                      <a:pt x="11" y="0"/>
                    </a:lnTo>
                    <a:lnTo>
                      <a:pt x="11" y="0"/>
                    </a:lnTo>
                    <a:lnTo>
                      <a:pt x="7" y="1"/>
                    </a:lnTo>
                    <a:lnTo>
                      <a:pt x="3" y="3"/>
                    </a:lnTo>
                    <a:lnTo>
                      <a:pt x="1" y="7"/>
                    </a:lnTo>
                    <a:lnTo>
                      <a:pt x="0" y="11"/>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2" name="Freeform 118"/>
              <p:cNvSpPr>
                <a:spLocks/>
              </p:cNvSpPr>
              <p:nvPr/>
            </p:nvSpPr>
            <p:spPr bwMode="auto">
              <a:xfrm>
                <a:off x="1286" y="504"/>
                <a:ext cx="13" cy="14"/>
              </a:xfrm>
              <a:custGeom>
                <a:avLst/>
                <a:gdLst>
                  <a:gd name="T0" fmla="*/ 6 w 13"/>
                  <a:gd name="T1" fmla="*/ 0 h 14"/>
                  <a:gd name="T2" fmla="*/ 6 w 13"/>
                  <a:gd name="T3" fmla="*/ 0 h 14"/>
                  <a:gd name="T4" fmla="*/ 4 w 13"/>
                  <a:gd name="T5" fmla="*/ 1 h 14"/>
                  <a:gd name="T6" fmla="*/ 2 w 13"/>
                  <a:gd name="T7" fmla="*/ 2 h 14"/>
                  <a:gd name="T8" fmla="*/ 0 w 13"/>
                  <a:gd name="T9" fmla="*/ 4 h 14"/>
                  <a:gd name="T10" fmla="*/ 0 w 13"/>
                  <a:gd name="T11" fmla="*/ 7 h 14"/>
                  <a:gd name="T12" fmla="*/ 0 w 13"/>
                  <a:gd name="T13" fmla="*/ 7 h 14"/>
                  <a:gd name="T14" fmla="*/ 0 w 13"/>
                  <a:gd name="T15" fmla="*/ 9 h 14"/>
                  <a:gd name="T16" fmla="*/ 2 w 13"/>
                  <a:gd name="T17" fmla="*/ 11 h 14"/>
                  <a:gd name="T18" fmla="*/ 4 w 13"/>
                  <a:gd name="T19" fmla="*/ 14 h 14"/>
                  <a:gd name="T20" fmla="*/ 6 w 13"/>
                  <a:gd name="T21" fmla="*/ 14 h 14"/>
                  <a:gd name="T22" fmla="*/ 6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6 w 13"/>
                  <a:gd name="T41" fmla="*/ 0 h 14"/>
                  <a:gd name="T42" fmla="*/ 6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0"/>
                    </a:moveTo>
                    <a:lnTo>
                      <a:pt x="6" y="0"/>
                    </a:lnTo>
                    <a:lnTo>
                      <a:pt x="4" y="1"/>
                    </a:lnTo>
                    <a:lnTo>
                      <a:pt x="2" y="2"/>
                    </a:lnTo>
                    <a:lnTo>
                      <a:pt x="0" y="4"/>
                    </a:lnTo>
                    <a:lnTo>
                      <a:pt x="0" y="7"/>
                    </a:lnTo>
                    <a:lnTo>
                      <a:pt x="0" y="7"/>
                    </a:lnTo>
                    <a:lnTo>
                      <a:pt x="0" y="9"/>
                    </a:lnTo>
                    <a:lnTo>
                      <a:pt x="2" y="11"/>
                    </a:lnTo>
                    <a:lnTo>
                      <a:pt x="4" y="14"/>
                    </a:lnTo>
                    <a:lnTo>
                      <a:pt x="6" y="14"/>
                    </a:lnTo>
                    <a:lnTo>
                      <a:pt x="6" y="14"/>
                    </a:lnTo>
                    <a:lnTo>
                      <a:pt x="9" y="14"/>
                    </a:lnTo>
                    <a:lnTo>
                      <a:pt x="11" y="11"/>
                    </a:lnTo>
                    <a:lnTo>
                      <a:pt x="12" y="9"/>
                    </a:lnTo>
                    <a:lnTo>
                      <a:pt x="13" y="7"/>
                    </a:lnTo>
                    <a:lnTo>
                      <a:pt x="13" y="7"/>
                    </a:lnTo>
                    <a:lnTo>
                      <a:pt x="12" y="4"/>
                    </a:lnTo>
                    <a:lnTo>
                      <a:pt x="11" y="2"/>
                    </a:lnTo>
                    <a:lnTo>
                      <a:pt x="9" y="1"/>
                    </a:lnTo>
                    <a:lnTo>
                      <a:pt x="6" y="0"/>
                    </a:lnTo>
                    <a:lnTo>
                      <a:pt x="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3" name="Freeform 119"/>
              <p:cNvSpPr>
                <a:spLocks/>
              </p:cNvSpPr>
              <p:nvPr/>
            </p:nvSpPr>
            <p:spPr bwMode="auto">
              <a:xfrm>
                <a:off x="1261" y="515"/>
                <a:ext cx="14" cy="14"/>
              </a:xfrm>
              <a:custGeom>
                <a:avLst/>
                <a:gdLst>
                  <a:gd name="T0" fmla="*/ 8 w 14"/>
                  <a:gd name="T1" fmla="*/ 0 h 14"/>
                  <a:gd name="T2" fmla="*/ 8 w 14"/>
                  <a:gd name="T3" fmla="*/ 0 h 14"/>
                  <a:gd name="T4" fmla="*/ 5 w 14"/>
                  <a:gd name="T5" fmla="*/ 2 h 14"/>
                  <a:gd name="T6" fmla="*/ 2 w 14"/>
                  <a:gd name="T7" fmla="*/ 3 h 14"/>
                  <a:gd name="T8" fmla="*/ 1 w 14"/>
                  <a:gd name="T9" fmla="*/ 5 h 14"/>
                  <a:gd name="T10" fmla="*/ 0 w 14"/>
                  <a:gd name="T11" fmla="*/ 8 h 14"/>
                  <a:gd name="T12" fmla="*/ 0 w 14"/>
                  <a:gd name="T13" fmla="*/ 8 h 14"/>
                  <a:gd name="T14" fmla="*/ 1 w 14"/>
                  <a:gd name="T15" fmla="*/ 10 h 14"/>
                  <a:gd name="T16" fmla="*/ 2 w 14"/>
                  <a:gd name="T17" fmla="*/ 12 h 14"/>
                  <a:gd name="T18" fmla="*/ 5 w 14"/>
                  <a:gd name="T19" fmla="*/ 14 h 14"/>
                  <a:gd name="T20" fmla="*/ 8 w 14"/>
                  <a:gd name="T21" fmla="*/ 14 h 14"/>
                  <a:gd name="T22" fmla="*/ 8 w 14"/>
                  <a:gd name="T23" fmla="*/ 14 h 14"/>
                  <a:gd name="T24" fmla="*/ 10 w 14"/>
                  <a:gd name="T25" fmla="*/ 14 h 14"/>
                  <a:gd name="T26" fmla="*/ 12 w 14"/>
                  <a:gd name="T27" fmla="*/ 12 h 14"/>
                  <a:gd name="T28" fmla="*/ 14 w 14"/>
                  <a:gd name="T29" fmla="*/ 10 h 14"/>
                  <a:gd name="T30" fmla="*/ 14 w 14"/>
                  <a:gd name="T31" fmla="*/ 8 h 14"/>
                  <a:gd name="T32" fmla="*/ 14 w 14"/>
                  <a:gd name="T33" fmla="*/ 8 h 14"/>
                  <a:gd name="T34" fmla="*/ 14 w 14"/>
                  <a:gd name="T35" fmla="*/ 5 h 14"/>
                  <a:gd name="T36" fmla="*/ 12 w 14"/>
                  <a:gd name="T37" fmla="*/ 3 h 14"/>
                  <a:gd name="T38" fmla="*/ 10 w 14"/>
                  <a:gd name="T39" fmla="*/ 2 h 14"/>
                  <a:gd name="T40" fmla="*/ 8 w 14"/>
                  <a:gd name="T41" fmla="*/ 0 h 14"/>
                  <a:gd name="T42" fmla="*/ 8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8" y="0"/>
                    </a:moveTo>
                    <a:lnTo>
                      <a:pt x="8" y="0"/>
                    </a:lnTo>
                    <a:lnTo>
                      <a:pt x="5" y="2"/>
                    </a:lnTo>
                    <a:lnTo>
                      <a:pt x="2" y="3"/>
                    </a:lnTo>
                    <a:lnTo>
                      <a:pt x="1" y="5"/>
                    </a:lnTo>
                    <a:lnTo>
                      <a:pt x="0" y="8"/>
                    </a:lnTo>
                    <a:lnTo>
                      <a:pt x="0" y="8"/>
                    </a:lnTo>
                    <a:lnTo>
                      <a:pt x="1" y="10"/>
                    </a:lnTo>
                    <a:lnTo>
                      <a:pt x="2" y="12"/>
                    </a:lnTo>
                    <a:lnTo>
                      <a:pt x="5" y="14"/>
                    </a:lnTo>
                    <a:lnTo>
                      <a:pt x="8" y="14"/>
                    </a:lnTo>
                    <a:lnTo>
                      <a:pt x="8" y="14"/>
                    </a:lnTo>
                    <a:lnTo>
                      <a:pt x="10" y="14"/>
                    </a:lnTo>
                    <a:lnTo>
                      <a:pt x="12" y="12"/>
                    </a:lnTo>
                    <a:lnTo>
                      <a:pt x="14" y="10"/>
                    </a:lnTo>
                    <a:lnTo>
                      <a:pt x="14" y="8"/>
                    </a:lnTo>
                    <a:lnTo>
                      <a:pt x="14" y="8"/>
                    </a:lnTo>
                    <a:lnTo>
                      <a:pt x="14" y="5"/>
                    </a:lnTo>
                    <a:lnTo>
                      <a:pt x="12" y="3"/>
                    </a:lnTo>
                    <a:lnTo>
                      <a:pt x="10" y="2"/>
                    </a:lnTo>
                    <a:lnTo>
                      <a:pt x="8" y="0"/>
                    </a:lnTo>
                    <a:lnTo>
                      <a:pt x="8"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4" name="Freeform 120"/>
              <p:cNvSpPr>
                <a:spLocks/>
              </p:cNvSpPr>
              <p:nvPr/>
            </p:nvSpPr>
            <p:spPr bwMode="auto">
              <a:xfrm>
                <a:off x="1261" y="493"/>
                <a:ext cx="14" cy="13"/>
              </a:xfrm>
              <a:custGeom>
                <a:avLst/>
                <a:gdLst>
                  <a:gd name="T0" fmla="*/ 8 w 14"/>
                  <a:gd name="T1" fmla="*/ 0 h 13"/>
                  <a:gd name="T2" fmla="*/ 8 w 14"/>
                  <a:gd name="T3" fmla="*/ 0 h 13"/>
                  <a:gd name="T4" fmla="*/ 5 w 14"/>
                  <a:gd name="T5" fmla="*/ 1 h 13"/>
                  <a:gd name="T6" fmla="*/ 2 w 14"/>
                  <a:gd name="T7" fmla="*/ 2 h 13"/>
                  <a:gd name="T8" fmla="*/ 1 w 14"/>
                  <a:gd name="T9" fmla="*/ 4 h 13"/>
                  <a:gd name="T10" fmla="*/ 0 w 14"/>
                  <a:gd name="T11" fmla="*/ 7 h 13"/>
                  <a:gd name="T12" fmla="*/ 0 w 14"/>
                  <a:gd name="T13" fmla="*/ 7 h 13"/>
                  <a:gd name="T14" fmla="*/ 1 w 14"/>
                  <a:gd name="T15" fmla="*/ 9 h 13"/>
                  <a:gd name="T16" fmla="*/ 2 w 14"/>
                  <a:gd name="T17" fmla="*/ 11 h 13"/>
                  <a:gd name="T18" fmla="*/ 5 w 14"/>
                  <a:gd name="T19" fmla="*/ 13 h 13"/>
                  <a:gd name="T20" fmla="*/ 8 w 14"/>
                  <a:gd name="T21" fmla="*/ 13 h 13"/>
                  <a:gd name="T22" fmla="*/ 8 w 14"/>
                  <a:gd name="T23" fmla="*/ 13 h 13"/>
                  <a:gd name="T24" fmla="*/ 10 w 14"/>
                  <a:gd name="T25" fmla="*/ 13 h 13"/>
                  <a:gd name="T26" fmla="*/ 12 w 14"/>
                  <a:gd name="T27" fmla="*/ 11 h 13"/>
                  <a:gd name="T28" fmla="*/ 14 w 14"/>
                  <a:gd name="T29" fmla="*/ 9 h 13"/>
                  <a:gd name="T30" fmla="*/ 14 w 14"/>
                  <a:gd name="T31" fmla="*/ 7 h 13"/>
                  <a:gd name="T32" fmla="*/ 14 w 14"/>
                  <a:gd name="T33" fmla="*/ 7 h 13"/>
                  <a:gd name="T34" fmla="*/ 14 w 14"/>
                  <a:gd name="T35" fmla="*/ 4 h 13"/>
                  <a:gd name="T36" fmla="*/ 12 w 14"/>
                  <a:gd name="T37" fmla="*/ 2 h 13"/>
                  <a:gd name="T38" fmla="*/ 10 w 14"/>
                  <a:gd name="T39" fmla="*/ 1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5" y="1"/>
                    </a:lnTo>
                    <a:lnTo>
                      <a:pt x="2" y="2"/>
                    </a:lnTo>
                    <a:lnTo>
                      <a:pt x="1" y="4"/>
                    </a:lnTo>
                    <a:lnTo>
                      <a:pt x="0" y="7"/>
                    </a:lnTo>
                    <a:lnTo>
                      <a:pt x="0" y="7"/>
                    </a:lnTo>
                    <a:lnTo>
                      <a:pt x="1" y="9"/>
                    </a:lnTo>
                    <a:lnTo>
                      <a:pt x="2" y="11"/>
                    </a:lnTo>
                    <a:lnTo>
                      <a:pt x="5" y="13"/>
                    </a:lnTo>
                    <a:lnTo>
                      <a:pt x="8" y="13"/>
                    </a:lnTo>
                    <a:lnTo>
                      <a:pt x="8" y="13"/>
                    </a:lnTo>
                    <a:lnTo>
                      <a:pt x="10" y="13"/>
                    </a:lnTo>
                    <a:lnTo>
                      <a:pt x="12" y="11"/>
                    </a:lnTo>
                    <a:lnTo>
                      <a:pt x="14" y="9"/>
                    </a:lnTo>
                    <a:lnTo>
                      <a:pt x="14" y="7"/>
                    </a:lnTo>
                    <a:lnTo>
                      <a:pt x="14" y="7"/>
                    </a:lnTo>
                    <a:lnTo>
                      <a:pt x="14" y="4"/>
                    </a:lnTo>
                    <a:lnTo>
                      <a:pt x="12" y="2"/>
                    </a:lnTo>
                    <a:lnTo>
                      <a:pt x="10" y="1"/>
                    </a:lnTo>
                    <a:lnTo>
                      <a:pt x="8" y="0"/>
                    </a:lnTo>
                    <a:lnTo>
                      <a:pt x="8"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5" name="Freeform 121"/>
              <p:cNvSpPr>
                <a:spLocks/>
              </p:cNvSpPr>
              <p:nvPr/>
            </p:nvSpPr>
            <p:spPr bwMode="auto">
              <a:xfrm>
                <a:off x="1238" y="527"/>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6" name="Freeform 122"/>
              <p:cNvSpPr>
                <a:spLocks/>
              </p:cNvSpPr>
              <p:nvPr/>
            </p:nvSpPr>
            <p:spPr bwMode="auto">
              <a:xfrm>
                <a:off x="1238" y="504"/>
                <a:ext cx="13" cy="14"/>
              </a:xfrm>
              <a:custGeom>
                <a:avLst/>
                <a:gdLst>
                  <a:gd name="T0" fmla="*/ 7 w 13"/>
                  <a:gd name="T1" fmla="*/ 0 h 14"/>
                  <a:gd name="T2" fmla="*/ 7 w 13"/>
                  <a:gd name="T3" fmla="*/ 0 h 14"/>
                  <a:gd name="T4" fmla="*/ 4 w 13"/>
                  <a:gd name="T5" fmla="*/ 1 h 14"/>
                  <a:gd name="T6" fmla="*/ 2 w 13"/>
                  <a:gd name="T7" fmla="*/ 2 h 14"/>
                  <a:gd name="T8" fmla="*/ 1 w 13"/>
                  <a:gd name="T9" fmla="*/ 4 h 14"/>
                  <a:gd name="T10" fmla="*/ 0 w 13"/>
                  <a:gd name="T11" fmla="*/ 7 h 14"/>
                  <a:gd name="T12" fmla="*/ 0 w 13"/>
                  <a:gd name="T13" fmla="*/ 7 h 14"/>
                  <a:gd name="T14" fmla="*/ 1 w 13"/>
                  <a:gd name="T15" fmla="*/ 9 h 14"/>
                  <a:gd name="T16" fmla="*/ 2 w 13"/>
                  <a:gd name="T17" fmla="*/ 11 h 14"/>
                  <a:gd name="T18" fmla="*/ 4 w 13"/>
                  <a:gd name="T19" fmla="*/ 14 h 14"/>
                  <a:gd name="T20" fmla="*/ 7 w 13"/>
                  <a:gd name="T21" fmla="*/ 14 h 14"/>
                  <a:gd name="T22" fmla="*/ 7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7 w 13"/>
                  <a:gd name="T41" fmla="*/ 0 h 14"/>
                  <a:gd name="T42" fmla="*/ 7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7" y="0"/>
                    </a:moveTo>
                    <a:lnTo>
                      <a:pt x="7" y="0"/>
                    </a:lnTo>
                    <a:lnTo>
                      <a:pt x="4" y="1"/>
                    </a:lnTo>
                    <a:lnTo>
                      <a:pt x="2" y="2"/>
                    </a:lnTo>
                    <a:lnTo>
                      <a:pt x="1" y="4"/>
                    </a:lnTo>
                    <a:lnTo>
                      <a:pt x="0" y="7"/>
                    </a:lnTo>
                    <a:lnTo>
                      <a:pt x="0" y="7"/>
                    </a:lnTo>
                    <a:lnTo>
                      <a:pt x="1" y="9"/>
                    </a:lnTo>
                    <a:lnTo>
                      <a:pt x="2" y="11"/>
                    </a:lnTo>
                    <a:lnTo>
                      <a:pt x="4" y="14"/>
                    </a:lnTo>
                    <a:lnTo>
                      <a:pt x="7" y="14"/>
                    </a:lnTo>
                    <a:lnTo>
                      <a:pt x="7" y="14"/>
                    </a:lnTo>
                    <a:lnTo>
                      <a:pt x="9" y="14"/>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7" name="Freeform 123"/>
              <p:cNvSpPr>
                <a:spLocks/>
              </p:cNvSpPr>
              <p:nvPr/>
            </p:nvSpPr>
            <p:spPr bwMode="auto">
              <a:xfrm>
                <a:off x="1238" y="482"/>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8" name="Freeform 124"/>
              <p:cNvSpPr>
                <a:spLocks/>
              </p:cNvSpPr>
              <p:nvPr/>
            </p:nvSpPr>
            <p:spPr bwMode="auto">
              <a:xfrm>
                <a:off x="1521" y="145"/>
                <a:ext cx="44" cy="44"/>
              </a:xfrm>
              <a:custGeom>
                <a:avLst/>
                <a:gdLst>
                  <a:gd name="T0" fmla="*/ 0 w 44"/>
                  <a:gd name="T1" fmla="*/ 44 h 44"/>
                  <a:gd name="T2" fmla="*/ 0 w 44"/>
                  <a:gd name="T3" fmla="*/ 44 h 44"/>
                  <a:gd name="T4" fmla="*/ 0 w 44"/>
                  <a:gd name="T5" fmla="*/ 36 h 44"/>
                  <a:gd name="T6" fmla="*/ 3 w 44"/>
                  <a:gd name="T7" fmla="*/ 28 h 44"/>
                  <a:gd name="T8" fmla="*/ 7 w 44"/>
                  <a:gd name="T9" fmla="*/ 20 h 44"/>
                  <a:gd name="T10" fmla="*/ 12 w 44"/>
                  <a:gd name="T11" fmla="*/ 14 h 44"/>
                  <a:gd name="T12" fmla="*/ 19 w 44"/>
                  <a:gd name="T13" fmla="*/ 8 h 44"/>
                  <a:gd name="T14" fmla="*/ 26 w 44"/>
                  <a:gd name="T15" fmla="*/ 4 h 44"/>
                  <a:gd name="T16" fmla="*/ 35 w 44"/>
                  <a:gd name="T17" fmla="*/ 1 h 44"/>
                  <a:gd name="T18" fmla="*/ 44 w 4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0" y="44"/>
                    </a:moveTo>
                    <a:lnTo>
                      <a:pt x="0" y="44"/>
                    </a:lnTo>
                    <a:lnTo>
                      <a:pt x="0" y="36"/>
                    </a:lnTo>
                    <a:lnTo>
                      <a:pt x="3" y="28"/>
                    </a:lnTo>
                    <a:lnTo>
                      <a:pt x="7" y="20"/>
                    </a:lnTo>
                    <a:lnTo>
                      <a:pt x="12" y="14"/>
                    </a:lnTo>
                    <a:lnTo>
                      <a:pt x="19" y="8"/>
                    </a:lnTo>
                    <a:lnTo>
                      <a:pt x="26" y="4"/>
                    </a:lnTo>
                    <a:lnTo>
                      <a:pt x="35" y="1"/>
                    </a:lnTo>
                    <a:lnTo>
                      <a:pt x="4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49" name="Freeform 125"/>
              <p:cNvSpPr>
                <a:spLocks/>
              </p:cNvSpPr>
              <p:nvPr/>
            </p:nvSpPr>
            <p:spPr bwMode="auto">
              <a:xfrm>
                <a:off x="1396" y="39"/>
                <a:ext cx="341" cy="309"/>
              </a:xfrm>
              <a:custGeom>
                <a:avLst/>
                <a:gdLst>
                  <a:gd name="T0" fmla="*/ 262 w 341"/>
                  <a:gd name="T1" fmla="*/ 229 h 309"/>
                  <a:gd name="T2" fmla="*/ 170 w 341"/>
                  <a:gd name="T3" fmla="*/ 309 h 309"/>
                  <a:gd name="T4" fmla="*/ 126 w 341"/>
                  <a:gd name="T5" fmla="*/ 212 h 309"/>
                  <a:gd name="T6" fmla="*/ 145 w 341"/>
                  <a:gd name="T7" fmla="*/ 222 h 309"/>
                  <a:gd name="T8" fmla="*/ 169 w 341"/>
                  <a:gd name="T9" fmla="*/ 226 h 309"/>
                  <a:gd name="T10" fmla="*/ 190 w 341"/>
                  <a:gd name="T11" fmla="*/ 222 h 309"/>
                  <a:gd name="T12" fmla="*/ 210 w 341"/>
                  <a:gd name="T13" fmla="*/ 213 h 309"/>
                  <a:gd name="T14" fmla="*/ 226 w 341"/>
                  <a:gd name="T15" fmla="*/ 199 h 309"/>
                  <a:gd name="T16" fmla="*/ 238 w 341"/>
                  <a:gd name="T17" fmla="*/ 180 h 309"/>
                  <a:gd name="T18" fmla="*/ 243 w 341"/>
                  <a:gd name="T19" fmla="*/ 159 h 309"/>
                  <a:gd name="T20" fmla="*/ 243 w 341"/>
                  <a:gd name="T21" fmla="*/ 143 h 309"/>
                  <a:gd name="T22" fmla="*/ 238 w 341"/>
                  <a:gd name="T23" fmla="*/ 122 h 309"/>
                  <a:gd name="T24" fmla="*/ 226 w 341"/>
                  <a:gd name="T25" fmla="*/ 103 h 309"/>
                  <a:gd name="T26" fmla="*/ 210 w 341"/>
                  <a:gd name="T27" fmla="*/ 89 h 309"/>
                  <a:gd name="T28" fmla="*/ 190 w 341"/>
                  <a:gd name="T29" fmla="*/ 80 h 309"/>
                  <a:gd name="T30" fmla="*/ 169 w 341"/>
                  <a:gd name="T31" fmla="*/ 76 h 309"/>
                  <a:gd name="T32" fmla="*/ 153 w 341"/>
                  <a:gd name="T33" fmla="*/ 77 h 309"/>
                  <a:gd name="T34" fmla="*/ 133 w 341"/>
                  <a:gd name="T35" fmla="*/ 85 h 309"/>
                  <a:gd name="T36" fmla="*/ 115 w 341"/>
                  <a:gd name="T37" fmla="*/ 98 h 309"/>
                  <a:gd name="T38" fmla="*/ 103 w 341"/>
                  <a:gd name="T39" fmla="*/ 116 h 309"/>
                  <a:gd name="T40" fmla="*/ 95 w 341"/>
                  <a:gd name="T41" fmla="*/ 136 h 309"/>
                  <a:gd name="T42" fmla="*/ 94 w 341"/>
                  <a:gd name="T43" fmla="*/ 150 h 309"/>
                  <a:gd name="T44" fmla="*/ 101 w 341"/>
                  <a:gd name="T45" fmla="*/ 183 h 309"/>
                  <a:gd name="T46" fmla="*/ 74 w 341"/>
                  <a:gd name="T47" fmla="*/ 223 h 309"/>
                  <a:gd name="T48" fmla="*/ 32 w 341"/>
                  <a:gd name="T49" fmla="*/ 183 h 309"/>
                  <a:gd name="T50" fmla="*/ 11 w 341"/>
                  <a:gd name="T51" fmla="*/ 151 h 309"/>
                  <a:gd name="T52" fmla="*/ 1 w 341"/>
                  <a:gd name="T53" fmla="*/ 120 h 309"/>
                  <a:gd name="T54" fmla="*/ 0 w 341"/>
                  <a:gd name="T55" fmla="*/ 89 h 309"/>
                  <a:gd name="T56" fmla="*/ 8 w 341"/>
                  <a:gd name="T57" fmla="*/ 60 h 309"/>
                  <a:gd name="T58" fmla="*/ 23 w 341"/>
                  <a:gd name="T59" fmla="*/ 35 h 309"/>
                  <a:gd name="T60" fmla="*/ 42 w 341"/>
                  <a:gd name="T61" fmla="*/ 17 h 309"/>
                  <a:gd name="T62" fmla="*/ 68 w 341"/>
                  <a:gd name="T63" fmla="*/ 4 h 309"/>
                  <a:gd name="T64" fmla="*/ 97 w 341"/>
                  <a:gd name="T65" fmla="*/ 0 h 309"/>
                  <a:gd name="T66" fmla="*/ 128 w 341"/>
                  <a:gd name="T67" fmla="*/ 6 h 309"/>
                  <a:gd name="T68" fmla="*/ 160 w 341"/>
                  <a:gd name="T69" fmla="*/ 23 h 309"/>
                  <a:gd name="T70" fmla="*/ 181 w 341"/>
                  <a:gd name="T71" fmla="*/ 23 h 309"/>
                  <a:gd name="T72" fmla="*/ 213 w 341"/>
                  <a:gd name="T73" fmla="*/ 6 h 309"/>
                  <a:gd name="T74" fmla="*/ 244 w 341"/>
                  <a:gd name="T75" fmla="*/ 0 h 309"/>
                  <a:gd name="T76" fmla="*/ 273 w 341"/>
                  <a:gd name="T77" fmla="*/ 4 h 309"/>
                  <a:gd name="T78" fmla="*/ 297 w 341"/>
                  <a:gd name="T79" fmla="*/ 17 h 309"/>
                  <a:gd name="T80" fmla="*/ 318 w 341"/>
                  <a:gd name="T81" fmla="*/ 35 h 309"/>
                  <a:gd name="T82" fmla="*/ 332 w 341"/>
                  <a:gd name="T83" fmla="*/ 60 h 309"/>
                  <a:gd name="T84" fmla="*/ 341 w 341"/>
                  <a:gd name="T85" fmla="*/ 89 h 309"/>
                  <a:gd name="T86" fmla="*/ 340 w 341"/>
                  <a:gd name="T87" fmla="*/ 120 h 309"/>
                  <a:gd name="T88" fmla="*/ 329 w 341"/>
                  <a:gd name="T89" fmla="*/ 151 h 309"/>
                  <a:gd name="T90" fmla="*/ 309 w 341"/>
                  <a:gd name="T91" fmla="*/ 18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1" h="309">
                    <a:moveTo>
                      <a:pt x="299" y="194"/>
                    </a:moveTo>
                    <a:lnTo>
                      <a:pt x="299" y="194"/>
                    </a:lnTo>
                    <a:lnTo>
                      <a:pt x="262" y="229"/>
                    </a:lnTo>
                    <a:lnTo>
                      <a:pt x="220" y="267"/>
                    </a:lnTo>
                    <a:lnTo>
                      <a:pt x="170" y="309"/>
                    </a:lnTo>
                    <a:lnTo>
                      <a:pt x="170" y="309"/>
                    </a:lnTo>
                    <a:lnTo>
                      <a:pt x="147" y="289"/>
                    </a:lnTo>
                    <a:lnTo>
                      <a:pt x="96" y="244"/>
                    </a:lnTo>
                    <a:lnTo>
                      <a:pt x="126" y="212"/>
                    </a:lnTo>
                    <a:lnTo>
                      <a:pt x="126" y="212"/>
                    </a:lnTo>
                    <a:lnTo>
                      <a:pt x="135" y="218"/>
                    </a:lnTo>
                    <a:lnTo>
                      <a:pt x="145" y="222"/>
                    </a:lnTo>
                    <a:lnTo>
                      <a:pt x="156" y="225"/>
                    </a:lnTo>
                    <a:lnTo>
                      <a:pt x="169" y="226"/>
                    </a:lnTo>
                    <a:lnTo>
                      <a:pt x="169" y="226"/>
                    </a:lnTo>
                    <a:lnTo>
                      <a:pt x="176" y="226"/>
                    </a:lnTo>
                    <a:lnTo>
                      <a:pt x="183" y="225"/>
                    </a:lnTo>
                    <a:lnTo>
                      <a:pt x="190" y="222"/>
                    </a:lnTo>
                    <a:lnTo>
                      <a:pt x="198" y="219"/>
                    </a:lnTo>
                    <a:lnTo>
                      <a:pt x="204" y="216"/>
                    </a:lnTo>
                    <a:lnTo>
                      <a:pt x="210" y="213"/>
                    </a:lnTo>
                    <a:lnTo>
                      <a:pt x="216" y="209"/>
                    </a:lnTo>
                    <a:lnTo>
                      <a:pt x="221" y="204"/>
                    </a:lnTo>
                    <a:lnTo>
                      <a:pt x="226" y="199"/>
                    </a:lnTo>
                    <a:lnTo>
                      <a:pt x="231" y="193"/>
                    </a:lnTo>
                    <a:lnTo>
                      <a:pt x="235" y="186"/>
                    </a:lnTo>
                    <a:lnTo>
                      <a:pt x="238" y="180"/>
                    </a:lnTo>
                    <a:lnTo>
                      <a:pt x="240" y="173"/>
                    </a:lnTo>
                    <a:lnTo>
                      <a:pt x="242" y="166"/>
                    </a:lnTo>
                    <a:lnTo>
                      <a:pt x="243" y="159"/>
                    </a:lnTo>
                    <a:lnTo>
                      <a:pt x="243" y="150"/>
                    </a:lnTo>
                    <a:lnTo>
                      <a:pt x="243" y="150"/>
                    </a:lnTo>
                    <a:lnTo>
                      <a:pt x="243" y="143"/>
                    </a:lnTo>
                    <a:lnTo>
                      <a:pt x="242" y="136"/>
                    </a:lnTo>
                    <a:lnTo>
                      <a:pt x="240" y="129"/>
                    </a:lnTo>
                    <a:lnTo>
                      <a:pt x="238" y="122"/>
                    </a:lnTo>
                    <a:lnTo>
                      <a:pt x="235" y="116"/>
                    </a:lnTo>
                    <a:lnTo>
                      <a:pt x="231" y="109"/>
                    </a:lnTo>
                    <a:lnTo>
                      <a:pt x="226" y="103"/>
                    </a:lnTo>
                    <a:lnTo>
                      <a:pt x="221" y="98"/>
                    </a:lnTo>
                    <a:lnTo>
                      <a:pt x="216" y="93"/>
                    </a:lnTo>
                    <a:lnTo>
                      <a:pt x="210" y="89"/>
                    </a:lnTo>
                    <a:lnTo>
                      <a:pt x="204" y="85"/>
                    </a:lnTo>
                    <a:lnTo>
                      <a:pt x="198" y="82"/>
                    </a:lnTo>
                    <a:lnTo>
                      <a:pt x="190" y="80"/>
                    </a:lnTo>
                    <a:lnTo>
                      <a:pt x="183" y="77"/>
                    </a:lnTo>
                    <a:lnTo>
                      <a:pt x="176" y="76"/>
                    </a:lnTo>
                    <a:lnTo>
                      <a:pt x="169" y="76"/>
                    </a:lnTo>
                    <a:lnTo>
                      <a:pt x="169" y="76"/>
                    </a:lnTo>
                    <a:lnTo>
                      <a:pt x="161" y="76"/>
                    </a:lnTo>
                    <a:lnTo>
                      <a:pt x="153" y="77"/>
                    </a:lnTo>
                    <a:lnTo>
                      <a:pt x="146" y="80"/>
                    </a:lnTo>
                    <a:lnTo>
                      <a:pt x="139" y="82"/>
                    </a:lnTo>
                    <a:lnTo>
                      <a:pt x="133" y="85"/>
                    </a:lnTo>
                    <a:lnTo>
                      <a:pt x="127" y="89"/>
                    </a:lnTo>
                    <a:lnTo>
                      <a:pt x="120" y="93"/>
                    </a:lnTo>
                    <a:lnTo>
                      <a:pt x="115" y="98"/>
                    </a:lnTo>
                    <a:lnTo>
                      <a:pt x="110" y="103"/>
                    </a:lnTo>
                    <a:lnTo>
                      <a:pt x="106" y="109"/>
                    </a:lnTo>
                    <a:lnTo>
                      <a:pt x="103" y="116"/>
                    </a:lnTo>
                    <a:lnTo>
                      <a:pt x="99" y="122"/>
                    </a:lnTo>
                    <a:lnTo>
                      <a:pt x="97" y="129"/>
                    </a:lnTo>
                    <a:lnTo>
                      <a:pt x="95" y="136"/>
                    </a:lnTo>
                    <a:lnTo>
                      <a:pt x="94" y="143"/>
                    </a:lnTo>
                    <a:lnTo>
                      <a:pt x="94" y="150"/>
                    </a:lnTo>
                    <a:lnTo>
                      <a:pt x="94" y="150"/>
                    </a:lnTo>
                    <a:lnTo>
                      <a:pt x="95" y="163"/>
                    </a:lnTo>
                    <a:lnTo>
                      <a:pt x="97" y="173"/>
                    </a:lnTo>
                    <a:lnTo>
                      <a:pt x="101" y="183"/>
                    </a:lnTo>
                    <a:lnTo>
                      <a:pt x="107" y="194"/>
                    </a:lnTo>
                    <a:lnTo>
                      <a:pt x="74" y="223"/>
                    </a:lnTo>
                    <a:lnTo>
                      <a:pt x="74" y="223"/>
                    </a:lnTo>
                    <a:lnTo>
                      <a:pt x="41" y="194"/>
                    </a:lnTo>
                    <a:lnTo>
                      <a:pt x="41" y="194"/>
                    </a:lnTo>
                    <a:lnTo>
                      <a:pt x="32" y="183"/>
                    </a:lnTo>
                    <a:lnTo>
                      <a:pt x="24" y="173"/>
                    </a:lnTo>
                    <a:lnTo>
                      <a:pt x="18" y="162"/>
                    </a:lnTo>
                    <a:lnTo>
                      <a:pt x="11" y="151"/>
                    </a:lnTo>
                    <a:lnTo>
                      <a:pt x="7" y="141"/>
                    </a:lnTo>
                    <a:lnTo>
                      <a:pt x="3" y="130"/>
                    </a:lnTo>
                    <a:lnTo>
                      <a:pt x="1" y="120"/>
                    </a:lnTo>
                    <a:lnTo>
                      <a:pt x="0" y="109"/>
                    </a:lnTo>
                    <a:lnTo>
                      <a:pt x="0" y="98"/>
                    </a:lnTo>
                    <a:lnTo>
                      <a:pt x="0" y="89"/>
                    </a:lnTo>
                    <a:lnTo>
                      <a:pt x="2" y="78"/>
                    </a:lnTo>
                    <a:lnTo>
                      <a:pt x="4" y="69"/>
                    </a:lnTo>
                    <a:lnTo>
                      <a:pt x="8" y="60"/>
                    </a:lnTo>
                    <a:lnTo>
                      <a:pt x="13" y="52"/>
                    </a:lnTo>
                    <a:lnTo>
                      <a:pt x="17" y="44"/>
                    </a:lnTo>
                    <a:lnTo>
                      <a:pt x="23" y="35"/>
                    </a:lnTo>
                    <a:lnTo>
                      <a:pt x="29" y="28"/>
                    </a:lnTo>
                    <a:lnTo>
                      <a:pt x="35" y="22"/>
                    </a:lnTo>
                    <a:lnTo>
                      <a:pt x="42" y="17"/>
                    </a:lnTo>
                    <a:lnTo>
                      <a:pt x="51" y="12"/>
                    </a:lnTo>
                    <a:lnTo>
                      <a:pt x="59" y="8"/>
                    </a:lnTo>
                    <a:lnTo>
                      <a:pt x="68" y="4"/>
                    </a:lnTo>
                    <a:lnTo>
                      <a:pt x="77" y="1"/>
                    </a:lnTo>
                    <a:lnTo>
                      <a:pt x="87" y="0"/>
                    </a:lnTo>
                    <a:lnTo>
                      <a:pt x="97" y="0"/>
                    </a:lnTo>
                    <a:lnTo>
                      <a:pt x="106" y="1"/>
                    </a:lnTo>
                    <a:lnTo>
                      <a:pt x="117" y="3"/>
                    </a:lnTo>
                    <a:lnTo>
                      <a:pt x="128" y="6"/>
                    </a:lnTo>
                    <a:lnTo>
                      <a:pt x="138" y="11"/>
                    </a:lnTo>
                    <a:lnTo>
                      <a:pt x="149" y="16"/>
                    </a:lnTo>
                    <a:lnTo>
                      <a:pt x="160" y="23"/>
                    </a:lnTo>
                    <a:lnTo>
                      <a:pt x="170" y="31"/>
                    </a:lnTo>
                    <a:lnTo>
                      <a:pt x="170" y="31"/>
                    </a:lnTo>
                    <a:lnTo>
                      <a:pt x="181" y="23"/>
                    </a:lnTo>
                    <a:lnTo>
                      <a:pt x="191" y="16"/>
                    </a:lnTo>
                    <a:lnTo>
                      <a:pt x="203" y="11"/>
                    </a:lnTo>
                    <a:lnTo>
                      <a:pt x="213" y="6"/>
                    </a:lnTo>
                    <a:lnTo>
                      <a:pt x="223" y="3"/>
                    </a:lnTo>
                    <a:lnTo>
                      <a:pt x="235" y="1"/>
                    </a:lnTo>
                    <a:lnTo>
                      <a:pt x="244" y="0"/>
                    </a:lnTo>
                    <a:lnTo>
                      <a:pt x="254" y="0"/>
                    </a:lnTo>
                    <a:lnTo>
                      <a:pt x="263" y="1"/>
                    </a:lnTo>
                    <a:lnTo>
                      <a:pt x="273" y="4"/>
                    </a:lnTo>
                    <a:lnTo>
                      <a:pt x="282" y="8"/>
                    </a:lnTo>
                    <a:lnTo>
                      <a:pt x="290" y="12"/>
                    </a:lnTo>
                    <a:lnTo>
                      <a:pt x="297" y="17"/>
                    </a:lnTo>
                    <a:lnTo>
                      <a:pt x="306" y="22"/>
                    </a:lnTo>
                    <a:lnTo>
                      <a:pt x="312" y="28"/>
                    </a:lnTo>
                    <a:lnTo>
                      <a:pt x="318" y="35"/>
                    </a:lnTo>
                    <a:lnTo>
                      <a:pt x="324" y="44"/>
                    </a:lnTo>
                    <a:lnTo>
                      <a:pt x="328" y="52"/>
                    </a:lnTo>
                    <a:lnTo>
                      <a:pt x="332" y="60"/>
                    </a:lnTo>
                    <a:lnTo>
                      <a:pt x="336" y="69"/>
                    </a:lnTo>
                    <a:lnTo>
                      <a:pt x="339" y="78"/>
                    </a:lnTo>
                    <a:lnTo>
                      <a:pt x="341" y="89"/>
                    </a:lnTo>
                    <a:lnTo>
                      <a:pt x="341" y="98"/>
                    </a:lnTo>
                    <a:lnTo>
                      <a:pt x="341" y="109"/>
                    </a:lnTo>
                    <a:lnTo>
                      <a:pt x="340" y="120"/>
                    </a:lnTo>
                    <a:lnTo>
                      <a:pt x="338" y="130"/>
                    </a:lnTo>
                    <a:lnTo>
                      <a:pt x="333" y="141"/>
                    </a:lnTo>
                    <a:lnTo>
                      <a:pt x="329" y="151"/>
                    </a:lnTo>
                    <a:lnTo>
                      <a:pt x="323" y="162"/>
                    </a:lnTo>
                    <a:lnTo>
                      <a:pt x="317" y="173"/>
                    </a:lnTo>
                    <a:lnTo>
                      <a:pt x="309" y="183"/>
                    </a:lnTo>
                    <a:lnTo>
                      <a:pt x="299" y="194"/>
                    </a:lnTo>
                    <a:lnTo>
                      <a:pt x="299" y="19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0" name="Freeform 126"/>
              <p:cNvSpPr>
                <a:spLocks/>
              </p:cNvSpPr>
              <p:nvPr/>
            </p:nvSpPr>
            <p:spPr bwMode="auto">
              <a:xfrm>
                <a:off x="4537" y="2635"/>
                <a:ext cx="94" cy="110"/>
              </a:xfrm>
              <a:custGeom>
                <a:avLst/>
                <a:gdLst>
                  <a:gd name="T0" fmla="*/ 26 w 94"/>
                  <a:gd name="T1" fmla="*/ 0 h 110"/>
                  <a:gd name="T2" fmla="*/ 0 w 94"/>
                  <a:gd name="T3" fmla="*/ 0 h 110"/>
                  <a:gd name="T4" fmla="*/ 18 w 94"/>
                  <a:gd name="T5" fmla="*/ 110 h 110"/>
                  <a:gd name="T6" fmla="*/ 76 w 94"/>
                  <a:gd name="T7" fmla="*/ 110 h 110"/>
                  <a:gd name="T8" fmla="*/ 94 w 94"/>
                  <a:gd name="T9" fmla="*/ 0 h 110"/>
                  <a:gd name="T10" fmla="*/ 58 w 94"/>
                  <a:gd name="T11" fmla="*/ 0 h 110"/>
                  <a:gd name="T12" fmla="*/ 58 w 94"/>
                  <a:gd name="T13" fmla="*/ 0 h 110"/>
                  <a:gd name="T14" fmla="*/ 58 w 94"/>
                  <a:gd name="T15" fmla="*/ 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0">
                    <a:moveTo>
                      <a:pt x="26" y="0"/>
                    </a:moveTo>
                    <a:lnTo>
                      <a:pt x="0" y="0"/>
                    </a:lnTo>
                    <a:lnTo>
                      <a:pt x="18" y="110"/>
                    </a:lnTo>
                    <a:lnTo>
                      <a:pt x="76" y="110"/>
                    </a:lnTo>
                    <a:lnTo>
                      <a:pt x="94" y="0"/>
                    </a:lnTo>
                    <a:lnTo>
                      <a:pt x="58" y="0"/>
                    </a:lnTo>
                    <a:lnTo>
                      <a:pt x="58" y="0"/>
                    </a:lnTo>
                    <a:lnTo>
                      <a:pt x="58"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1" name="Freeform 127"/>
              <p:cNvSpPr>
                <a:spLocks/>
              </p:cNvSpPr>
              <p:nvPr/>
            </p:nvSpPr>
            <p:spPr bwMode="auto">
              <a:xfrm>
                <a:off x="4597" y="2381"/>
                <a:ext cx="232" cy="207"/>
              </a:xfrm>
              <a:custGeom>
                <a:avLst/>
                <a:gdLst>
                  <a:gd name="T0" fmla="*/ 0 w 232"/>
                  <a:gd name="T1" fmla="*/ 198 h 207"/>
                  <a:gd name="T2" fmla="*/ 5 w 232"/>
                  <a:gd name="T3" fmla="*/ 205 h 207"/>
                  <a:gd name="T4" fmla="*/ 5 w 232"/>
                  <a:gd name="T5" fmla="*/ 205 h 207"/>
                  <a:gd name="T6" fmla="*/ 7 w 232"/>
                  <a:gd name="T7" fmla="*/ 207 h 207"/>
                  <a:gd name="T8" fmla="*/ 9 w 232"/>
                  <a:gd name="T9" fmla="*/ 207 h 207"/>
                  <a:gd name="T10" fmla="*/ 11 w 232"/>
                  <a:gd name="T11" fmla="*/ 207 h 207"/>
                  <a:gd name="T12" fmla="*/ 13 w 232"/>
                  <a:gd name="T13" fmla="*/ 207 h 207"/>
                  <a:gd name="T14" fmla="*/ 30 w 232"/>
                  <a:gd name="T15" fmla="*/ 195 h 207"/>
                  <a:gd name="T16" fmla="*/ 30 w 232"/>
                  <a:gd name="T17" fmla="*/ 195 h 207"/>
                  <a:gd name="T18" fmla="*/ 30 w 232"/>
                  <a:gd name="T19" fmla="*/ 195 h 207"/>
                  <a:gd name="T20" fmla="*/ 31 w 232"/>
                  <a:gd name="T21" fmla="*/ 196 h 207"/>
                  <a:gd name="T22" fmla="*/ 33 w 232"/>
                  <a:gd name="T23" fmla="*/ 196 h 207"/>
                  <a:gd name="T24" fmla="*/ 35 w 232"/>
                  <a:gd name="T25" fmla="*/ 196 h 207"/>
                  <a:gd name="T26" fmla="*/ 37 w 232"/>
                  <a:gd name="T27" fmla="*/ 195 h 207"/>
                  <a:gd name="T28" fmla="*/ 37 w 232"/>
                  <a:gd name="T29" fmla="*/ 195 h 207"/>
                  <a:gd name="T30" fmla="*/ 39 w 232"/>
                  <a:gd name="T31" fmla="*/ 193 h 207"/>
                  <a:gd name="T32" fmla="*/ 40 w 232"/>
                  <a:gd name="T33" fmla="*/ 191 h 207"/>
                  <a:gd name="T34" fmla="*/ 40 w 232"/>
                  <a:gd name="T35" fmla="*/ 189 h 207"/>
                  <a:gd name="T36" fmla="*/ 39 w 232"/>
                  <a:gd name="T37" fmla="*/ 188 h 207"/>
                  <a:gd name="T38" fmla="*/ 41 w 232"/>
                  <a:gd name="T39" fmla="*/ 186 h 207"/>
                  <a:gd name="T40" fmla="*/ 41 w 232"/>
                  <a:gd name="T41" fmla="*/ 186 h 207"/>
                  <a:gd name="T42" fmla="*/ 46 w 232"/>
                  <a:gd name="T43" fmla="*/ 184 h 207"/>
                  <a:gd name="T44" fmla="*/ 50 w 232"/>
                  <a:gd name="T45" fmla="*/ 183 h 207"/>
                  <a:gd name="T46" fmla="*/ 59 w 232"/>
                  <a:gd name="T47" fmla="*/ 183 h 207"/>
                  <a:gd name="T48" fmla="*/ 78 w 232"/>
                  <a:gd name="T49" fmla="*/ 184 h 207"/>
                  <a:gd name="T50" fmla="*/ 89 w 232"/>
                  <a:gd name="T51" fmla="*/ 183 h 207"/>
                  <a:gd name="T52" fmla="*/ 95 w 232"/>
                  <a:gd name="T53" fmla="*/ 182 h 207"/>
                  <a:gd name="T54" fmla="*/ 103 w 232"/>
                  <a:gd name="T55" fmla="*/ 180 h 207"/>
                  <a:gd name="T56" fmla="*/ 110 w 232"/>
                  <a:gd name="T57" fmla="*/ 177 h 207"/>
                  <a:gd name="T58" fmla="*/ 118 w 232"/>
                  <a:gd name="T59" fmla="*/ 173 h 207"/>
                  <a:gd name="T60" fmla="*/ 127 w 232"/>
                  <a:gd name="T61" fmla="*/ 168 h 207"/>
                  <a:gd name="T62" fmla="*/ 138 w 232"/>
                  <a:gd name="T63" fmla="*/ 161 h 207"/>
                  <a:gd name="T64" fmla="*/ 224 w 232"/>
                  <a:gd name="T65" fmla="*/ 101 h 207"/>
                  <a:gd name="T66" fmla="*/ 224 w 232"/>
                  <a:gd name="T67" fmla="*/ 101 h 207"/>
                  <a:gd name="T68" fmla="*/ 228 w 232"/>
                  <a:gd name="T69" fmla="*/ 98 h 207"/>
                  <a:gd name="T70" fmla="*/ 230 w 232"/>
                  <a:gd name="T71" fmla="*/ 94 h 207"/>
                  <a:gd name="T72" fmla="*/ 232 w 232"/>
                  <a:gd name="T73" fmla="*/ 91 h 207"/>
                  <a:gd name="T74" fmla="*/ 232 w 232"/>
                  <a:gd name="T75" fmla="*/ 87 h 207"/>
                  <a:gd name="T76" fmla="*/ 231 w 232"/>
                  <a:gd name="T77" fmla="*/ 82 h 207"/>
                  <a:gd name="T78" fmla="*/ 230 w 232"/>
                  <a:gd name="T79" fmla="*/ 78 h 207"/>
                  <a:gd name="T80" fmla="*/ 224 w 232"/>
                  <a:gd name="T81" fmla="*/ 69 h 207"/>
                  <a:gd name="T82" fmla="*/ 186 w 232"/>
                  <a:gd name="T83" fmla="*/ 15 h 207"/>
                  <a:gd name="T84" fmla="*/ 186 w 232"/>
                  <a:gd name="T85" fmla="*/ 15 h 207"/>
                  <a:gd name="T86" fmla="*/ 179 w 232"/>
                  <a:gd name="T87" fmla="*/ 6 h 207"/>
                  <a:gd name="T88" fmla="*/ 176 w 232"/>
                  <a:gd name="T89" fmla="*/ 3 h 207"/>
                  <a:gd name="T90" fmla="*/ 173 w 232"/>
                  <a:gd name="T91" fmla="*/ 1 h 207"/>
                  <a:gd name="T92" fmla="*/ 168 w 232"/>
                  <a:gd name="T93" fmla="*/ 0 h 207"/>
                  <a:gd name="T94" fmla="*/ 165 w 232"/>
                  <a:gd name="T95" fmla="*/ 0 h 207"/>
                  <a:gd name="T96" fmla="*/ 161 w 232"/>
                  <a:gd name="T97" fmla="*/ 2 h 207"/>
                  <a:gd name="T98" fmla="*/ 156 w 232"/>
                  <a:gd name="T99" fmla="*/ 4 h 207"/>
                  <a:gd name="T100" fmla="*/ 71 w 232"/>
                  <a:gd name="T101" fmla="*/ 65 h 207"/>
                  <a:gd name="T102" fmla="*/ 71 w 232"/>
                  <a:gd name="T103" fmla="*/ 65 h 207"/>
                  <a:gd name="T104" fmla="*/ 53 w 232"/>
                  <a:gd name="T105" fmla="*/ 77 h 207"/>
                  <a:gd name="T106" fmla="*/ 42 w 232"/>
                  <a:gd name="T107" fmla="*/ 90 h 207"/>
                  <a:gd name="T108" fmla="*/ 34 w 232"/>
                  <a:gd name="T109" fmla="*/ 100 h 207"/>
                  <a:gd name="T110" fmla="*/ 30 w 232"/>
                  <a:gd name="T111" fmla="*/ 109 h 207"/>
                  <a:gd name="T112" fmla="*/ 26 w 232"/>
                  <a:gd name="T113" fmla="*/ 118 h 207"/>
                  <a:gd name="T114" fmla="*/ 24 w 232"/>
                  <a:gd name="T115" fmla="*/ 127 h 207"/>
                  <a:gd name="T116" fmla="*/ 21 w 232"/>
                  <a:gd name="T117" fmla="*/ 134 h 207"/>
                  <a:gd name="T118" fmla="*/ 17 w 232"/>
                  <a:gd name="T119" fmla="*/ 1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 h="207">
                    <a:moveTo>
                      <a:pt x="0" y="198"/>
                    </a:moveTo>
                    <a:lnTo>
                      <a:pt x="5" y="205"/>
                    </a:lnTo>
                    <a:lnTo>
                      <a:pt x="5" y="205"/>
                    </a:lnTo>
                    <a:lnTo>
                      <a:pt x="7" y="207"/>
                    </a:lnTo>
                    <a:lnTo>
                      <a:pt x="9" y="207"/>
                    </a:lnTo>
                    <a:lnTo>
                      <a:pt x="11" y="207"/>
                    </a:lnTo>
                    <a:lnTo>
                      <a:pt x="13" y="207"/>
                    </a:lnTo>
                    <a:lnTo>
                      <a:pt x="30" y="195"/>
                    </a:lnTo>
                    <a:lnTo>
                      <a:pt x="30" y="195"/>
                    </a:lnTo>
                    <a:lnTo>
                      <a:pt x="30" y="195"/>
                    </a:lnTo>
                    <a:lnTo>
                      <a:pt x="31" y="196"/>
                    </a:lnTo>
                    <a:lnTo>
                      <a:pt x="33" y="196"/>
                    </a:lnTo>
                    <a:lnTo>
                      <a:pt x="35" y="196"/>
                    </a:lnTo>
                    <a:lnTo>
                      <a:pt x="37" y="195"/>
                    </a:lnTo>
                    <a:lnTo>
                      <a:pt x="37" y="195"/>
                    </a:lnTo>
                    <a:lnTo>
                      <a:pt x="39" y="193"/>
                    </a:lnTo>
                    <a:lnTo>
                      <a:pt x="40" y="191"/>
                    </a:lnTo>
                    <a:lnTo>
                      <a:pt x="40" y="189"/>
                    </a:lnTo>
                    <a:lnTo>
                      <a:pt x="39" y="188"/>
                    </a:lnTo>
                    <a:lnTo>
                      <a:pt x="41" y="186"/>
                    </a:lnTo>
                    <a:lnTo>
                      <a:pt x="41" y="186"/>
                    </a:lnTo>
                    <a:lnTo>
                      <a:pt x="46" y="184"/>
                    </a:lnTo>
                    <a:lnTo>
                      <a:pt x="50" y="183"/>
                    </a:lnTo>
                    <a:lnTo>
                      <a:pt x="59" y="183"/>
                    </a:lnTo>
                    <a:lnTo>
                      <a:pt x="78" y="184"/>
                    </a:lnTo>
                    <a:lnTo>
                      <a:pt x="89" y="183"/>
                    </a:lnTo>
                    <a:lnTo>
                      <a:pt x="95" y="182"/>
                    </a:lnTo>
                    <a:lnTo>
                      <a:pt x="103" y="180"/>
                    </a:lnTo>
                    <a:lnTo>
                      <a:pt x="110" y="177"/>
                    </a:lnTo>
                    <a:lnTo>
                      <a:pt x="118" y="173"/>
                    </a:lnTo>
                    <a:lnTo>
                      <a:pt x="127" y="168"/>
                    </a:lnTo>
                    <a:lnTo>
                      <a:pt x="138" y="161"/>
                    </a:lnTo>
                    <a:lnTo>
                      <a:pt x="224" y="101"/>
                    </a:lnTo>
                    <a:lnTo>
                      <a:pt x="224" y="101"/>
                    </a:lnTo>
                    <a:lnTo>
                      <a:pt x="228" y="98"/>
                    </a:lnTo>
                    <a:lnTo>
                      <a:pt x="230" y="94"/>
                    </a:lnTo>
                    <a:lnTo>
                      <a:pt x="232" y="91"/>
                    </a:lnTo>
                    <a:lnTo>
                      <a:pt x="232" y="87"/>
                    </a:lnTo>
                    <a:lnTo>
                      <a:pt x="231" y="82"/>
                    </a:lnTo>
                    <a:lnTo>
                      <a:pt x="230" y="78"/>
                    </a:lnTo>
                    <a:lnTo>
                      <a:pt x="224" y="69"/>
                    </a:lnTo>
                    <a:lnTo>
                      <a:pt x="186" y="15"/>
                    </a:lnTo>
                    <a:lnTo>
                      <a:pt x="186" y="15"/>
                    </a:lnTo>
                    <a:lnTo>
                      <a:pt x="179" y="6"/>
                    </a:lnTo>
                    <a:lnTo>
                      <a:pt x="176" y="3"/>
                    </a:lnTo>
                    <a:lnTo>
                      <a:pt x="173" y="1"/>
                    </a:lnTo>
                    <a:lnTo>
                      <a:pt x="168" y="0"/>
                    </a:lnTo>
                    <a:lnTo>
                      <a:pt x="165" y="0"/>
                    </a:lnTo>
                    <a:lnTo>
                      <a:pt x="161" y="2"/>
                    </a:lnTo>
                    <a:lnTo>
                      <a:pt x="156" y="4"/>
                    </a:lnTo>
                    <a:lnTo>
                      <a:pt x="71" y="65"/>
                    </a:lnTo>
                    <a:lnTo>
                      <a:pt x="71" y="65"/>
                    </a:lnTo>
                    <a:lnTo>
                      <a:pt x="53" y="77"/>
                    </a:lnTo>
                    <a:lnTo>
                      <a:pt x="42" y="90"/>
                    </a:lnTo>
                    <a:lnTo>
                      <a:pt x="34" y="100"/>
                    </a:lnTo>
                    <a:lnTo>
                      <a:pt x="30" y="109"/>
                    </a:lnTo>
                    <a:lnTo>
                      <a:pt x="26" y="118"/>
                    </a:lnTo>
                    <a:lnTo>
                      <a:pt x="24" y="127"/>
                    </a:lnTo>
                    <a:lnTo>
                      <a:pt x="21" y="134"/>
                    </a:lnTo>
                    <a:lnTo>
                      <a:pt x="17" y="1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2" name="Freeform 128"/>
              <p:cNvSpPr>
                <a:spLocks/>
              </p:cNvSpPr>
              <p:nvPr/>
            </p:nvSpPr>
            <p:spPr bwMode="auto">
              <a:xfrm>
                <a:off x="4564" y="2674"/>
                <a:ext cx="39" cy="51"/>
              </a:xfrm>
              <a:custGeom>
                <a:avLst/>
                <a:gdLst>
                  <a:gd name="T0" fmla="*/ 0 w 39"/>
                  <a:gd name="T1" fmla="*/ 0 h 51"/>
                  <a:gd name="T2" fmla="*/ 0 w 39"/>
                  <a:gd name="T3" fmla="*/ 0 h 51"/>
                  <a:gd name="T4" fmla="*/ 8 w 39"/>
                  <a:gd name="T5" fmla="*/ 51 h 51"/>
                  <a:gd name="T6" fmla="*/ 31 w 39"/>
                  <a:gd name="T7" fmla="*/ 51 h 51"/>
                  <a:gd name="T8" fmla="*/ 31 w 39"/>
                  <a:gd name="T9" fmla="*/ 51 h 51"/>
                  <a:gd name="T10" fmla="*/ 39 w 39"/>
                  <a:gd name="T11" fmla="*/ 0 h 51"/>
                </a:gdLst>
                <a:ahLst/>
                <a:cxnLst>
                  <a:cxn ang="0">
                    <a:pos x="T0" y="T1"/>
                  </a:cxn>
                  <a:cxn ang="0">
                    <a:pos x="T2" y="T3"/>
                  </a:cxn>
                  <a:cxn ang="0">
                    <a:pos x="T4" y="T5"/>
                  </a:cxn>
                  <a:cxn ang="0">
                    <a:pos x="T6" y="T7"/>
                  </a:cxn>
                  <a:cxn ang="0">
                    <a:pos x="T8" y="T9"/>
                  </a:cxn>
                  <a:cxn ang="0">
                    <a:pos x="T10" y="T11"/>
                  </a:cxn>
                </a:cxnLst>
                <a:rect l="0" t="0" r="r" b="b"/>
                <a:pathLst>
                  <a:path w="39" h="51">
                    <a:moveTo>
                      <a:pt x="0" y="0"/>
                    </a:moveTo>
                    <a:lnTo>
                      <a:pt x="0" y="0"/>
                    </a:lnTo>
                    <a:lnTo>
                      <a:pt x="8" y="51"/>
                    </a:lnTo>
                    <a:lnTo>
                      <a:pt x="31" y="51"/>
                    </a:lnTo>
                    <a:lnTo>
                      <a:pt x="31" y="51"/>
                    </a:lnTo>
                    <a:lnTo>
                      <a:pt x="3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3" name="Freeform 129"/>
              <p:cNvSpPr>
                <a:spLocks/>
              </p:cNvSpPr>
              <p:nvPr/>
            </p:nvSpPr>
            <p:spPr bwMode="auto">
              <a:xfrm>
                <a:off x="4579" y="2527"/>
                <a:ext cx="39" cy="147"/>
              </a:xfrm>
              <a:custGeom>
                <a:avLst/>
                <a:gdLst>
                  <a:gd name="T0" fmla="*/ 39 w 39"/>
                  <a:gd name="T1" fmla="*/ 16 h 147"/>
                  <a:gd name="T2" fmla="*/ 39 w 39"/>
                  <a:gd name="T3" fmla="*/ 16 h 147"/>
                  <a:gd name="T4" fmla="*/ 37 w 39"/>
                  <a:gd name="T5" fmla="*/ 15 h 147"/>
                  <a:gd name="T6" fmla="*/ 29 w 39"/>
                  <a:gd name="T7" fmla="*/ 2 h 147"/>
                  <a:gd name="T8" fmla="*/ 29 w 39"/>
                  <a:gd name="T9" fmla="*/ 2 h 147"/>
                  <a:gd name="T10" fmla="*/ 28 w 39"/>
                  <a:gd name="T11" fmla="*/ 1 h 147"/>
                  <a:gd name="T12" fmla="*/ 26 w 39"/>
                  <a:gd name="T13" fmla="*/ 0 h 147"/>
                  <a:gd name="T14" fmla="*/ 24 w 39"/>
                  <a:gd name="T15" fmla="*/ 1 h 147"/>
                  <a:gd name="T16" fmla="*/ 22 w 39"/>
                  <a:gd name="T17" fmla="*/ 2 h 147"/>
                  <a:gd name="T18" fmla="*/ 22 w 39"/>
                  <a:gd name="T19" fmla="*/ 2 h 147"/>
                  <a:gd name="T20" fmla="*/ 21 w 39"/>
                  <a:gd name="T21" fmla="*/ 3 h 147"/>
                  <a:gd name="T22" fmla="*/ 20 w 39"/>
                  <a:gd name="T23" fmla="*/ 5 h 147"/>
                  <a:gd name="T24" fmla="*/ 19 w 39"/>
                  <a:gd name="T25" fmla="*/ 7 h 147"/>
                  <a:gd name="T26" fmla="*/ 20 w 39"/>
                  <a:gd name="T27" fmla="*/ 8 h 147"/>
                  <a:gd name="T28" fmla="*/ 2 w 39"/>
                  <a:gd name="T29" fmla="*/ 21 h 147"/>
                  <a:gd name="T30" fmla="*/ 2 w 39"/>
                  <a:gd name="T31" fmla="*/ 21 h 147"/>
                  <a:gd name="T32" fmla="*/ 1 w 39"/>
                  <a:gd name="T33" fmla="*/ 22 h 147"/>
                  <a:gd name="T34" fmla="*/ 0 w 39"/>
                  <a:gd name="T35" fmla="*/ 24 h 147"/>
                  <a:gd name="T36" fmla="*/ 0 w 39"/>
                  <a:gd name="T37" fmla="*/ 26 h 147"/>
                  <a:gd name="T38" fmla="*/ 1 w 39"/>
                  <a:gd name="T39" fmla="*/ 28 h 147"/>
                  <a:gd name="T40" fmla="*/ 12 w 39"/>
                  <a:gd name="T41" fmla="*/ 42 h 147"/>
                  <a:gd name="T42" fmla="*/ 12 w 39"/>
                  <a:gd name="T43" fmla="*/ 42 h 147"/>
                  <a:gd name="T44" fmla="*/ 6 w 39"/>
                  <a:gd name="T45" fmla="*/ 51 h 147"/>
                  <a:gd name="T46" fmla="*/ 4 w 39"/>
                  <a:gd name="T47" fmla="*/ 59 h 147"/>
                  <a:gd name="T48" fmla="*/ 4 w 39"/>
                  <a:gd name="T49" fmla="*/ 59 h 147"/>
                  <a:gd name="T50" fmla="*/ 2 w 39"/>
                  <a:gd name="T51" fmla="*/ 65 h 147"/>
                  <a:gd name="T52" fmla="*/ 1 w 39"/>
                  <a:gd name="T53" fmla="*/ 72 h 147"/>
                  <a:gd name="T54" fmla="*/ 1 w 39"/>
                  <a:gd name="T55" fmla="*/ 90 h 147"/>
                  <a:gd name="T56" fmla="*/ 1 w 39"/>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147">
                    <a:moveTo>
                      <a:pt x="39" y="16"/>
                    </a:moveTo>
                    <a:lnTo>
                      <a:pt x="39" y="16"/>
                    </a:lnTo>
                    <a:lnTo>
                      <a:pt x="37" y="15"/>
                    </a:lnTo>
                    <a:lnTo>
                      <a:pt x="29" y="2"/>
                    </a:lnTo>
                    <a:lnTo>
                      <a:pt x="29" y="2"/>
                    </a:lnTo>
                    <a:lnTo>
                      <a:pt x="28" y="1"/>
                    </a:lnTo>
                    <a:lnTo>
                      <a:pt x="26" y="0"/>
                    </a:lnTo>
                    <a:lnTo>
                      <a:pt x="24" y="1"/>
                    </a:lnTo>
                    <a:lnTo>
                      <a:pt x="22" y="2"/>
                    </a:lnTo>
                    <a:lnTo>
                      <a:pt x="22" y="2"/>
                    </a:lnTo>
                    <a:lnTo>
                      <a:pt x="21" y="3"/>
                    </a:lnTo>
                    <a:lnTo>
                      <a:pt x="20" y="5"/>
                    </a:lnTo>
                    <a:lnTo>
                      <a:pt x="19" y="7"/>
                    </a:lnTo>
                    <a:lnTo>
                      <a:pt x="20" y="8"/>
                    </a:lnTo>
                    <a:lnTo>
                      <a:pt x="2" y="21"/>
                    </a:lnTo>
                    <a:lnTo>
                      <a:pt x="2" y="21"/>
                    </a:lnTo>
                    <a:lnTo>
                      <a:pt x="1" y="22"/>
                    </a:lnTo>
                    <a:lnTo>
                      <a:pt x="0" y="24"/>
                    </a:lnTo>
                    <a:lnTo>
                      <a:pt x="0" y="26"/>
                    </a:lnTo>
                    <a:lnTo>
                      <a:pt x="1" y="28"/>
                    </a:lnTo>
                    <a:lnTo>
                      <a:pt x="12" y="42"/>
                    </a:lnTo>
                    <a:lnTo>
                      <a:pt x="12" y="42"/>
                    </a:lnTo>
                    <a:lnTo>
                      <a:pt x="6" y="51"/>
                    </a:lnTo>
                    <a:lnTo>
                      <a:pt x="4" y="59"/>
                    </a:lnTo>
                    <a:lnTo>
                      <a:pt x="4" y="59"/>
                    </a:lnTo>
                    <a:lnTo>
                      <a:pt x="2" y="65"/>
                    </a:lnTo>
                    <a:lnTo>
                      <a:pt x="1" y="72"/>
                    </a:lnTo>
                    <a:lnTo>
                      <a:pt x="1" y="90"/>
                    </a:lnTo>
                    <a:lnTo>
                      <a:pt x="1" y="1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4" name="Freeform 130"/>
              <p:cNvSpPr>
                <a:spLocks/>
              </p:cNvSpPr>
              <p:nvPr/>
            </p:nvSpPr>
            <p:spPr bwMode="auto">
              <a:xfrm>
                <a:off x="4684" y="2427"/>
                <a:ext cx="54" cy="92"/>
              </a:xfrm>
              <a:custGeom>
                <a:avLst/>
                <a:gdLst>
                  <a:gd name="T0" fmla="*/ 38 w 54"/>
                  <a:gd name="T1" fmla="*/ 92 h 92"/>
                  <a:gd name="T2" fmla="*/ 0 w 54"/>
                  <a:gd name="T3" fmla="*/ 38 h 92"/>
                  <a:gd name="T4" fmla="*/ 54 w 54"/>
                  <a:gd name="T5" fmla="*/ 0 h 92"/>
                </a:gdLst>
                <a:ahLst/>
                <a:cxnLst>
                  <a:cxn ang="0">
                    <a:pos x="T0" y="T1"/>
                  </a:cxn>
                  <a:cxn ang="0">
                    <a:pos x="T2" y="T3"/>
                  </a:cxn>
                  <a:cxn ang="0">
                    <a:pos x="T4" y="T5"/>
                  </a:cxn>
                </a:cxnLst>
                <a:rect l="0" t="0" r="r" b="b"/>
                <a:pathLst>
                  <a:path w="54" h="92">
                    <a:moveTo>
                      <a:pt x="38" y="92"/>
                    </a:moveTo>
                    <a:lnTo>
                      <a:pt x="0" y="38"/>
                    </a:lnTo>
                    <a:lnTo>
                      <a:pt x="5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5" name="Freeform 131"/>
              <p:cNvSpPr>
                <a:spLocks/>
              </p:cNvSpPr>
              <p:nvPr/>
            </p:nvSpPr>
            <p:spPr bwMode="auto">
              <a:xfrm>
                <a:off x="2105" y="1352"/>
                <a:ext cx="50" cy="27"/>
              </a:xfrm>
              <a:custGeom>
                <a:avLst/>
                <a:gdLst>
                  <a:gd name="T0" fmla="*/ 50 w 50"/>
                  <a:gd name="T1" fmla="*/ 27 h 27"/>
                  <a:gd name="T2" fmla="*/ 50 w 50"/>
                  <a:gd name="T3" fmla="*/ 27 h 27"/>
                  <a:gd name="T4" fmla="*/ 48 w 50"/>
                  <a:gd name="T5" fmla="*/ 26 h 27"/>
                  <a:gd name="T6" fmla="*/ 47 w 50"/>
                  <a:gd name="T7" fmla="*/ 24 h 27"/>
                  <a:gd name="T8" fmla="*/ 47 w 50"/>
                  <a:gd name="T9" fmla="*/ 24 h 27"/>
                  <a:gd name="T10" fmla="*/ 47 w 50"/>
                  <a:gd name="T11" fmla="*/ 19 h 27"/>
                  <a:gd name="T12" fmla="*/ 45 w 50"/>
                  <a:gd name="T13" fmla="*/ 15 h 27"/>
                  <a:gd name="T14" fmla="*/ 43 w 50"/>
                  <a:gd name="T15" fmla="*/ 11 h 27"/>
                  <a:gd name="T16" fmla="*/ 40 w 50"/>
                  <a:gd name="T17" fmla="*/ 7 h 27"/>
                  <a:gd name="T18" fmla="*/ 40 w 50"/>
                  <a:gd name="T19" fmla="*/ 7 h 27"/>
                  <a:gd name="T20" fmla="*/ 36 w 50"/>
                  <a:gd name="T21" fmla="*/ 4 h 27"/>
                  <a:gd name="T22" fmla="*/ 32 w 50"/>
                  <a:gd name="T23" fmla="*/ 2 h 27"/>
                  <a:gd name="T24" fmla="*/ 27 w 50"/>
                  <a:gd name="T25" fmla="*/ 0 h 27"/>
                  <a:gd name="T26" fmla="*/ 21 w 50"/>
                  <a:gd name="T27" fmla="*/ 0 h 27"/>
                  <a:gd name="T28" fmla="*/ 21 w 50"/>
                  <a:gd name="T29" fmla="*/ 0 h 27"/>
                  <a:gd name="T30" fmla="*/ 16 w 50"/>
                  <a:gd name="T31" fmla="*/ 0 h 27"/>
                  <a:gd name="T32" fmla="*/ 12 w 50"/>
                  <a:gd name="T33" fmla="*/ 2 h 27"/>
                  <a:gd name="T34" fmla="*/ 8 w 50"/>
                  <a:gd name="T35" fmla="*/ 4 h 27"/>
                  <a:gd name="T36" fmla="*/ 4 w 50"/>
                  <a:gd name="T37" fmla="*/ 7 h 27"/>
                  <a:gd name="T38" fmla="*/ 4 w 50"/>
                  <a:gd name="T39" fmla="*/ 7 h 27"/>
                  <a:gd name="T40" fmla="*/ 4 w 50"/>
                  <a:gd name="T41" fmla="*/ 7 h 27"/>
                  <a:gd name="T42" fmla="*/ 2 w 50"/>
                  <a:gd name="T43" fmla="*/ 8 h 27"/>
                  <a:gd name="T44" fmla="*/ 0 w 50"/>
                  <a:gd name="T4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7">
                    <a:moveTo>
                      <a:pt x="50" y="27"/>
                    </a:moveTo>
                    <a:lnTo>
                      <a:pt x="50" y="27"/>
                    </a:lnTo>
                    <a:lnTo>
                      <a:pt x="48" y="26"/>
                    </a:lnTo>
                    <a:lnTo>
                      <a:pt x="47" y="24"/>
                    </a:lnTo>
                    <a:lnTo>
                      <a:pt x="47" y="24"/>
                    </a:lnTo>
                    <a:lnTo>
                      <a:pt x="47" y="19"/>
                    </a:lnTo>
                    <a:lnTo>
                      <a:pt x="45" y="15"/>
                    </a:lnTo>
                    <a:lnTo>
                      <a:pt x="43" y="11"/>
                    </a:lnTo>
                    <a:lnTo>
                      <a:pt x="40" y="7"/>
                    </a:lnTo>
                    <a:lnTo>
                      <a:pt x="40" y="7"/>
                    </a:lnTo>
                    <a:lnTo>
                      <a:pt x="36" y="4"/>
                    </a:lnTo>
                    <a:lnTo>
                      <a:pt x="32" y="2"/>
                    </a:lnTo>
                    <a:lnTo>
                      <a:pt x="27" y="0"/>
                    </a:lnTo>
                    <a:lnTo>
                      <a:pt x="21" y="0"/>
                    </a:lnTo>
                    <a:lnTo>
                      <a:pt x="21" y="0"/>
                    </a:lnTo>
                    <a:lnTo>
                      <a:pt x="16" y="0"/>
                    </a:lnTo>
                    <a:lnTo>
                      <a:pt x="12" y="2"/>
                    </a:lnTo>
                    <a:lnTo>
                      <a:pt x="8" y="4"/>
                    </a:lnTo>
                    <a:lnTo>
                      <a:pt x="4" y="7"/>
                    </a:lnTo>
                    <a:lnTo>
                      <a:pt x="4" y="7"/>
                    </a:lnTo>
                    <a:lnTo>
                      <a:pt x="4" y="7"/>
                    </a:lnTo>
                    <a:lnTo>
                      <a:pt x="2" y="8"/>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6" name="Freeform 132"/>
              <p:cNvSpPr>
                <a:spLocks/>
              </p:cNvSpPr>
              <p:nvPr/>
            </p:nvSpPr>
            <p:spPr bwMode="auto">
              <a:xfrm>
                <a:off x="2044" y="1372"/>
                <a:ext cx="208" cy="199"/>
              </a:xfrm>
              <a:custGeom>
                <a:avLst/>
                <a:gdLst>
                  <a:gd name="T0" fmla="*/ 61 w 208"/>
                  <a:gd name="T1" fmla="*/ 176 h 199"/>
                  <a:gd name="T2" fmla="*/ 11 w 208"/>
                  <a:gd name="T3" fmla="*/ 176 h 199"/>
                  <a:gd name="T4" fmla="*/ 11 w 208"/>
                  <a:gd name="T5" fmla="*/ 176 h 199"/>
                  <a:gd name="T6" fmla="*/ 7 w 208"/>
                  <a:gd name="T7" fmla="*/ 177 h 199"/>
                  <a:gd name="T8" fmla="*/ 4 w 208"/>
                  <a:gd name="T9" fmla="*/ 179 h 199"/>
                  <a:gd name="T10" fmla="*/ 1 w 208"/>
                  <a:gd name="T11" fmla="*/ 182 h 199"/>
                  <a:gd name="T12" fmla="*/ 0 w 208"/>
                  <a:gd name="T13" fmla="*/ 187 h 199"/>
                  <a:gd name="T14" fmla="*/ 0 w 208"/>
                  <a:gd name="T15" fmla="*/ 187 h 199"/>
                  <a:gd name="T16" fmla="*/ 1 w 208"/>
                  <a:gd name="T17" fmla="*/ 192 h 199"/>
                  <a:gd name="T18" fmla="*/ 4 w 208"/>
                  <a:gd name="T19" fmla="*/ 196 h 199"/>
                  <a:gd name="T20" fmla="*/ 7 w 208"/>
                  <a:gd name="T21" fmla="*/ 198 h 199"/>
                  <a:gd name="T22" fmla="*/ 11 w 208"/>
                  <a:gd name="T23" fmla="*/ 199 h 199"/>
                  <a:gd name="T24" fmla="*/ 197 w 208"/>
                  <a:gd name="T25" fmla="*/ 199 h 199"/>
                  <a:gd name="T26" fmla="*/ 197 w 208"/>
                  <a:gd name="T27" fmla="*/ 199 h 199"/>
                  <a:gd name="T28" fmla="*/ 201 w 208"/>
                  <a:gd name="T29" fmla="*/ 198 h 199"/>
                  <a:gd name="T30" fmla="*/ 205 w 208"/>
                  <a:gd name="T31" fmla="*/ 196 h 199"/>
                  <a:gd name="T32" fmla="*/ 207 w 208"/>
                  <a:gd name="T33" fmla="*/ 192 h 199"/>
                  <a:gd name="T34" fmla="*/ 208 w 208"/>
                  <a:gd name="T35" fmla="*/ 187 h 199"/>
                  <a:gd name="T36" fmla="*/ 208 w 208"/>
                  <a:gd name="T37" fmla="*/ 187 h 199"/>
                  <a:gd name="T38" fmla="*/ 207 w 208"/>
                  <a:gd name="T39" fmla="*/ 182 h 199"/>
                  <a:gd name="T40" fmla="*/ 205 w 208"/>
                  <a:gd name="T41" fmla="*/ 179 h 199"/>
                  <a:gd name="T42" fmla="*/ 201 w 208"/>
                  <a:gd name="T43" fmla="*/ 177 h 199"/>
                  <a:gd name="T44" fmla="*/ 197 w 208"/>
                  <a:gd name="T45" fmla="*/ 176 h 199"/>
                  <a:gd name="T46" fmla="*/ 188 w 208"/>
                  <a:gd name="T47" fmla="*/ 176 h 199"/>
                  <a:gd name="T48" fmla="*/ 188 w 208"/>
                  <a:gd name="T49" fmla="*/ 176 h 199"/>
                  <a:gd name="T50" fmla="*/ 185 w 208"/>
                  <a:gd name="T51" fmla="*/ 167 h 199"/>
                  <a:gd name="T52" fmla="*/ 182 w 208"/>
                  <a:gd name="T53" fmla="*/ 159 h 199"/>
                  <a:gd name="T54" fmla="*/ 178 w 208"/>
                  <a:gd name="T55" fmla="*/ 151 h 199"/>
                  <a:gd name="T56" fmla="*/ 174 w 208"/>
                  <a:gd name="T57" fmla="*/ 145 h 199"/>
                  <a:gd name="T58" fmla="*/ 166 w 208"/>
                  <a:gd name="T59" fmla="*/ 134 h 199"/>
                  <a:gd name="T60" fmla="*/ 157 w 208"/>
                  <a:gd name="T61" fmla="*/ 126 h 199"/>
                  <a:gd name="T62" fmla="*/ 157 w 208"/>
                  <a:gd name="T63" fmla="*/ 126 h 199"/>
                  <a:gd name="T64" fmla="*/ 160 w 208"/>
                  <a:gd name="T65" fmla="*/ 112 h 199"/>
                  <a:gd name="T66" fmla="*/ 161 w 208"/>
                  <a:gd name="T67" fmla="*/ 100 h 199"/>
                  <a:gd name="T68" fmla="*/ 161 w 208"/>
                  <a:gd name="T69" fmla="*/ 89 h 199"/>
                  <a:gd name="T70" fmla="*/ 161 w 208"/>
                  <a:gd name="T71" fmla="*/ 77 h 199"/>
                  <a:gd name="T72" fmla="*/ 160 w 208"/>
                  <a:gd name="T73" fmla="*/ 68 h 199"/>
                  <a:gd name="T74" fmla="*/ 157 w 208"/>
                  <a:gd name="T75" fmla="*/ 59 h 199"/>
                  <a:gd name="T76" fmla="*/ 155 w 208"/>
                  <a:gd name="T77" fmla="*/ 51 h 199"/>
                  <a:gd name="T78" fmla="*/ 152 w 208"/>
                  <a:gd name="T79" fmla="*/ 42 h 199"/>
                  <a:gd name="T80" fmla="*/ 149 w 208"/>
                  <a:gd name="T81" fmla="*/ 35 h 199"/>
                  <a:gd name="T82" fmla="*/ 145 w 208"/>
                  <a:gd name="T83" fmla="*/ 29 h 199"/>
                  <a:gd name="T84" fmla="*/ 141 w 208"/>
                  <a:gd name="T85" fmla="*/ 23 h 199"/>
                  <a:gd name="T86" fmla="*/ 136 w 208"/>
                  <a:gd name="T87" fmla="*/ 17 h 199"/>
                  <a:gd name="T88" fmla="*/ 126 w 208"/>
                  <a:gd name="T89" fmla="*/ 7 h 199"/>
                  <a:gd name="T90" fmla="*/ 113 w 208"/>
                  <a:gd name="T9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8" h="199">
                    <a:moveTo>
                      <a:pt x="61" y="176"/>
                    </a:moveTo>
                    <a:lnTo>
                      <a:pt x="11" y="176"/>
                    </a:lnTo>
                    <a:lnTo>
                      <a:pt x="11" y="176"/>
                    </a:lnTo>
                    <a:lnTo>
                      <a:pt x="7" y="177"/>
                    </a:lnTo>
                    <a:lnTo>
                      <a:pt x="4" y="179"/>
                    </a:lnTo>
                    <a:lnTo>
                      <a:pt x="1" y="182"/>
                    </a:lnTo>
                    <a:lnTo>
                      <a:pt x="0" y="187"/>
                    </a:lnTo>
                    <a:lnTo>
                      <a:pt x="0" y="187"/>
                    </a:lnTo>
                    <a:lnTo>
                      <a:pt x="1" y="192"/>
                    </a:lnTo>
                    <a:lnTo>
                      <a:pt x="4" y="196"/>
                    </a:lnTo>
                    <a:lnTo>
                      <a:pt x="7" y="198"/>
                    </a:lnTo>
                    <a:lnTo>
                      <a:pt x="11" y="199"/>
                    </a:lnTo>
                    <a:lnTo>
                      <a:pt x="197" y="199"/>
                    </a:lnTo>
                    <a:lnTo>
                      <a:pt x="197" y="199"/>
                    </a:lnTo>
                    <a:lnTo>
                      <a:pt x="201" y="198"/>
                    </a:lnTo>
                    <a:lnTo>
                      <a:pt x="205" y="196"/>
                    </a:lnTo>
                    <a:lnTo>
                      <a:pt x="207" y="192"/>
                    </a:lnTo>
                    <a:lnTo>
                      <a:pt x="208" y="187"/>
                    </a:lnTo>
                    <a:lnTo>
                      <a:pt x="208" y="187"/>
                    </a:lnTo>
                    <a:lnTo>
                      <a:pt x="207" y="182"/>
                    </a:lnTo>
                    <a:lnTo>
                      <a:pt x="205" y="179"/>
                    </a:lnTo>
                    <a:lnTo>
                      <a:pt x="201" y="177"/>
                    </a:lnTo>
                    <a:lnTo>
                      <a:pt x="197" y="176"/>
                    </a:lnTo>
                    <a:lnTo>
                      <a:pt x="188" y="176"/>
                    </a:lnTo>
                    <a:lnTo>
                      <a:pt x="188" y="176"/>
                    </a:lnTo>
                    <a:lnTo>
                      <a:pt x="185" y="167"/>
                    </a:lnTo>
                    <a:lnTo>
                      <a:pt x="182" y="159"/>
                    </a:lnTo>
                    <a:lnTo>
                      <a:pt x="178" y="151"/>
                    </a:lnTo>
                    <a:lnTo>
                      <a:pt x="174" y="145"/>
                    </a:lnTo>
                    <a:lnTo>
                      <a:pt x="166" y="134"/>
                    </a:lnTo>
                    <a:lnTo>
                      <a:pt x="157" y="126"/>
                    </a:lnTo>
                    <a:lnTo>
                      <a:pt x="157" y="126"/>
                    </a:lnTo>
                    <a:lnTo>
                      <a:pt x="160" y="112"/>
                    </a:lnTo>
                    <a:lnTo>
                      <a:pt x="161" y="100"/>
                    </a:lnTo>
                    <a:lnTo>
                      <a:pt x="161" y="89"/>
                    </a:lnTo>
                    <a:lnTo>
                      <a:pt x="161" y="77"/>
                    </a:lnTo>
                    <a:lnTo>
                      <a:pt x="160" y="68"/>
                    </a:lnTo>
                    <a:lnTo>
                      <a:pt x="157" y="59"/>
                    </a:lnTo>
                    <a:lnTo>
                      <a:pt x="155" y="51"/>
                    </a:lnTo>
                    <a:lnTo>
                      <a:pt x="152" y="42"/>
                    </a:lnTo>
                    <a:lnTo>
                      <a:pt x="149" y="35"/>
                    </a:lnTo>
                    <a:lnTo>
                      <a:pt x="145" y="29"/>
                    </a:lnTo>
                    <a:lnTo>
                      <a:pt x="141" y="23"/>
                    </a:lnTo>
                    <a:lnTo>
                      <a:pt x="136" y="17"/>
                    </a:lnTo>
                    <a:lnTo>
                      <a:pt x="126" y="7"/>
                    </a:lnTo>
                    <a:lnTo>
                      <a:pt x="1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7" name="Freeform 133"/>
              <p:cNvSpPr>
                <a:spLocks/>
              </p:cNvSpPr>
              <p:nvPr/>
            </p:nvSpPr>
            <p:spPr bwMode="auto">
              <a:xfrm>
                <a:off x="2046" y="1403"/>
                <a:ext cx="106" cy="139"/>
              </a:xfrm>
              <a:custGeom>
                <a:avLst/>
                <a:gdLst>
                  <a:gd name="T0" fmla="*/ 27 w 106"/>
                  <a:gd name="T1" fmla="*/ 19 h 139"/>
                  <a:gd name="T2" fmla="*/ 27 w 106"/>
                  <a:gd name="T3" fmla="*/ 19 h 139"/>
                  <a:gd name="T4" fmla="*/ 26 w 106"/>
                  <a:gd name="T5" fmla="*/ 20 h 139"/>
                  <a:gd name="T6" fmla="*/ 25 w 106"/>
                  <a:gd name="T7" fmla="*/ 20 h 139"/>
                  <a:gd name="T8" fmla="*/ 25 w 106"/>
                  <a:gd name="T9" fmla="*/ 20 h 139"/>
                  <a:gd name="T10" fmla="*/ 24 w 106"/>
                  <a:gd name="T11" fmla="*/ 20 h 139"/>
                  <a:gd name="T12" fmla="*/ 17 w 106"/>
                  <a:gd name="T13" fmla="*/ 17 h 139"/>
                  <a:gd name="T14" fmla="*/ 17 w 106"/>
                  <a:gd name="T15" fmla="*/ 17 h 139"/>
                  <a:gd name="T16" fmla="*/ 17 w 106"/>
                  <a:gd name="T17" fmla="*/ 17 h 139"/>
                  <a:gd name="T18" fmla="*/ 17 w 106"/>
                  <a:gd name="T19" fmla="*/ 17 h 139"/>
                  <a:gd name="T20" fmla="*/ 15 w 106"/>
                  <a:gd name="T21" fmla="*/ 17 h 139"/>
                  <a:gd name="T22" fmla="*/ 12 w 106"/>
                  <a:gd name="T23" fmla="*/ 17 h 139"/>
                  <a:gd name="T24" fmla="*/ 11 w 106"/>
                  <a:gd name="T25" fmla="*/ 18 h 139"/>
                  <a:gd name="T26" fmla="*/ 9 w 106"/>
                  <a:gd name="T27" fmla="*/ 20 h 139"/>
                  <a:gd name="T28" fmla="*/ 9 w 106"/>
                  <a:gd name="T29" fmla="*/ 20 h 139"/>
                  <a:gd name="T30" fmla="*/ 9 w 106"/>
                  <a:gd name="T31" fmla="*/ 21 h 139"/>
                  <a:gd name="T32" fmla="*/ 9 w 106"/>
                  <a:gd name="T33" fmla="*/ 23 h 139"/>
                  <a:gd name="T34" fmla="*/ 10 w 106"/>
                  <a:gd name="T35" fmla="*/ 25 h 139"/>
                  <a:gd name="T36" fmla="*/ 12 w 106"/>
                  <a:gd name="T37" fmla="*/ 26 h 139"/>
                  <a:gd name="T38" fmla="*/ 16 w 106"/>
                  <a:gd name="T39" fmla="*/ 28 h 139"/>
                  <a:gd name="T40" fmla="*/ 24 w 106"/>
                  <a:gd name="T41" fmla="*/ 49 h 139"/>
                  <a:gd name="T42" fmla="*/ 24 w 106"/>
                  <a:gd name="T43" fmla="*/ 49 h 139"/>
                  <a:gd name="T44" fmla="*/ 25 w 106"/>
                  <a:gd name="T45" fmla="*/ 51 h 139"/>
                  <a:gd name="T46" fmla="*/ 26 w 106"/>
                  <a:gd name="T47" fmla="*/ 53 h 139"/>
                  <a:gd name="T48" fmla="*/ 28 w 106"/>
                  <a:gd name="T49" fmla="*/ 53 h 139"/>
                  <a:gd name="T50" fmla="*/ 30 w 106"/>
                  <a:gd name="T51" fmla="*/ 53 h 139"/>
                  <a:gd name="T52" fmla="*/ 52 w 106"/>
                  <a:gd name="T53" fmla="*/ 44 h 139"/>
                  <a:gd name="T54" fmla="*/ 55 w 106"/>
                  <a:gd name="T55" fmla="*/ 46 h 139"/>
                  <a:gd name="T56" fmla="*/ 55 w 106"/>
                  <a:gd name="T57" fmla="*/ 46 h 139"/>
                  <a:gd name="T58" fmla="*/ 58 w 106"/>
                  <a:gd name="T59" fmla="*/ 46 h 139"/>
                  <a:gd name="T60" fmla="*/ 58 w 106"/>
                  <a:gd name="T61" fmla="*/ 46 h 139"/>
                  <a:gd name="T62" fmla="*/ 60 w 106"/>
                  <a:gd name="T63" fmla="*/ 45 h 139"/>
                  <a:gd name="T64" fmla="*/ 62 w 106"/>
                  <a:gd name="T65" fmla="*/ 43 h 139"/>
                  <a:gd name="T66" fmla="*/ 62 w 106"/>
                  <a:gd name="T67" fmla="*/ 43 h 139"/>
                  <a:gd name="T68" fmla="*/ 63 w 106"/>
                  <a:gd name="T69" fmla="*/ 41 h 139"/>
                  <a:gd name="T70" fmla="*/ 62 w 106"/>
                  <a:gd name="T71" fmla="*/ 39 h 139"/>
                  <a:gd name="T72" fmla="*/ 61 w 106"/>
                  <a:gd name="T73" fmla="*/ 38 h 139"/>
                  <a:gd name="T74" fmla="*/ 60 w 106"/>
                  <a:gd name="T75" fmla="*/ 37 h 139"/>
                  <a:gd name="T76" fmla="*/ 76 w 106"/>
                  <a:gd name="T77" fmla="*/ 1 h 139"/>
                  <a:gd name="T78" fmla="*/ 76 w 106"/>
                  <a:gd name="T79" fmla="*/ 1 h 139"/>
                  <a:gd name="T80" fmla="*/ 80 w 106"/>
                  <a:gd name="T81" fmla="*/ 2 h 139"/>
                  <a:gd name="T82" fmla="*/ 80 w 106"/>
                  <a:gd name="T83" fmla="*/ 2 h 139"/>
                  <a:gd name="T84" fmla="*/ 87 w 106"/>
                  <a:gd name="T85" fmla="*/ 1 h 139"/>
                  <a:gd name="T86" fmla="*/ 92 w 106"/>
                  <a:gd name="T87" fmla="*/ 0 h 139"/>
                  <a:gd name="T88" fmla="*/ 92 w 106"/>
                  <a:gd name="T89" fmla="*/ 0 h 139"/>
                  <a:gd name="T90" fmla="*/ 97 w 106"/>
                  <a:gd name="T91" fmla="*/ 7 h 139"/>
                  <a:gd name="T92" fmla="*/ 101 w 106"/>
                  <a:gd name="T93" fmla="*/ 18 h 139"/>
                  <a:gd name="T94" fmla="*/ 104 w 106"/>
                  <a:gd name="T95" fmla="*/ 28 h 139"/>
                  <a:gd name="T96" fmla="*/ 106 w 106"/>
                  <a:gd name="T97" fmla="*/ 39 h 139"/>
                  <a:gd name="T98" fmla="*/ 106 w 106"/>
                  <a:gd name="T99" fmla="*/ 51 h 139"/>
                  <a:gd name="T100" fmla="*/ 105 w 106"/>
                  <a:gd name="T101" fmla="*/ 64 h 139"/>
                  <a:gd name="T102" fmla="*/ 102 w 106"/>
                  <a:gd name="T103" fmla="*/ 76 h 139"/>
                  <a:gd name="T104" fmla="*/ 97 w 106"/>
                  <a:gd name="T105" fmla="*/ 87 h 139"/>
                  <a:gd name="T106" fmla="*/ 0 w 106"/>
                  <a:gd name="T107" fmla="*/ 87 h 139"/>
                  <a:gd name="T108" fmla="*/ 31 w 106"/>
                  <a:gd name="T109" fmla="*/ 127 h 139"/>
                  <a:gd name="T110" fmla="*/ 31 w 106"/>
                  <a:gd name="T111" fmla="*/ 127 h 139"/>
                  <a:gd name="T112" fmla="*/ 28 w 106"/>
                  <a:gd name="T113" fmla="*/ 133 h 139"/>
                  <a:gd name="T114" fmla="*/ 25 w 106"/>
                  <a:gd name="T11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9">
                    <a:moveTo>
                      <a:pt x="27" y="19"/>
                    </a:moveTo>
                    <a:lnTo>
                      <a:pt x="27" y="19"/>
                    </a:lnTo>
                    <a:lnTo>
                      <a:pt x="26" y="20"/>
                    </a:lnTo>
                    <a:lnTo>
                      <a:pt x="25" y="20"/>
                    </a:lnTo>
                    <a:lnTo>
                      <a:pt x="25" y="20"/>
                    </a:lnTo>
                    <a:lnTo>
                      <a:pt x="24" y="20"/>
                    </a:lnTo>
                    <a:lnTo>
                      <a:pt x="17" y="17"/>
                    </a:lnTo>
                    <a:lnTo>
                      <a:pt x="17" y="17"/>
                    </a:lnTo>
                    <a:lnTo>
                      <a:pt x="17" y="17"/>
                    </a:lnTo>
                    <a:lnTo>
                      <a:pt x="17" y="17"/>
                    </a:lnTo>
                    <a:lnTo>
                      <a:pt x="15" y="17"/>
                    </a:lnTo>
                    <a:lnTo>
                      <a:pt x="12" y="17"/>
                    </a:lnTo>
                    <a:lnTo>
                      <a:pt x="11" y="18"/>
                    </a:lnTo>
                    <a:lnTo>
                      <a:pt x="9" y="20"/>
                    </a:lnTo>
                    <a:lnTo>
                      <a:pt x="9" y="20"/>
                    </a:lnTo>
                    <a:lnTo>
                      <a:pt x="9" y="21"/>
                    </a:lnTo>
                    <a:lnTo>
                      <a:pt x="9" y="23"/>
                    </a:lnTo>
                    <a:lnTo>
                      <a:pt x="10" y="25"/>
                    </a:lnTo>
                    <a:lnTo>
                      <a:pt x="12" y="26"/>
                    </a:lnTo>
                    <a:lnTo>
                      <a:pt x="16" y="28"/>
                    </a:lnTo>
                    <a:lnTo>
                      <a:pt x="24" y="49"/>
                    </a:lnTo>
                    <a:lnTo>
                      <a:pt x="24" y="49"/>
                    </a:lnTo>
                    <a:lnTo>
                      <a:pt x="25" y="51"/>
                    </a:lnTo>
                    <a:lnTo>
                      <a:pt x="26" y="53"/>
                    </a:lnTo>
                    <a:lnTo>
                      <a:pt x="28" y="53"/>
                    </a:lnTo>
                    <a:lnTo>
                      <a:pt x="30" y="53"/>
                    </a:lnTo>
                    <a:lnTo>
                      <a:pt x="52" y="44"/>
                    </a:lnTo>
                    <a:lnTo>
                      <a:pt x="55" y="46"/>
                    </a:lnTo>
                    <a:lnTo>
                      <a:pt x="55" y="46"/>
                    </a:lnTo>
                    <a:lnTo>
                      <a:pt x="58" y="46"/>
                    </a:lnTo>
                    <a:lnTo>
                      <a:pt x="58" y="46"/>
                    </a:lnTo>
                    <a:lnTo>
                      <a:pt x="60" y="45"/>
                    </a:lnTo>
                    <a:lnTo>
                      <a:pt x="62" y="43"/>
                    </a:lnTo>
                    <a:lnTo>
                      <a:pt x="62" y="43"/>
                    </a:lnTo>
                    <a:lnTo>
                      <a:pt x="63" y="41"/>
                    </a:lnTo>
                    <a:lnTo>
                      <a:pt x="62" y="39"/>
                    </a:lnTo>
                    <a:lnTo>
                      <a:pt x="61" y="38"/>
                    </a:lnTo>
                    <a:lnTo>
                      <a:pt x="60" y="37"/>
                    </a:lnTo>
                    <a:lnTo>
                      <a:pt x="76" y="1"/>
                    </a:lnTo>
                    <a:lnTo>
                      <a:pt x="76" y="1"/>
                    </a:lnTo>
                    <a:lnTo>
                      <a:pt x="80" y="2"/>
                    </a:lnTo>
                    <a:lnTo>
                      <a:pt x="80" y="2"/>
                    </a:lnTo>
                    <a:lnTo>
                      <a:pt x="87" y="1"/>
                    </a:lnTo>
                    <a:lnTo>
                      <a:pt x="92" y="0"/>
                    </a:lnTo>
                    <a:lnTo>
                      <a:pt x="92" y="0"/>
                    </a:lnTo>
                    <a:lnTo>
                      <a:pt x="97" y="7"/>
                    </a:lnTo>
                    <a:lnTo>
                      <a:pt x="101" y="18"/>
                    </a:lnTo>
                    <a:lnTo>
                      <a:pt x="104" y="28"/>
                    </a:lnTo>
                    <a:lnTo>
                      <a:pt x="106" y="39"/>
                    </a:lnTo>
                    <a:lnTo>
                      <a:pt x="106" y="51"/>
                    </a:lnTo>
                    <a:lnTo>
                      <a:pt x="105" y="64"/>
                    </a:lnTo>
                    <a:lnTo>
                      <a:pt x="102" y="76"/>
                    </a:lnTo>
                    <a:lnTo>
                      <a:pt x="97" y="87"/>
                    </a:lnTo>
                    <a:lnTo>
                      <a:pt x="0" y="87"/>
                    </a:lnTo>
                    <a:lnTo>
                      <a:pt x="31" y="127"/>
                    </a:lnTo>
                    <a:lnTo>
                      <a:pt x="31" y="127"/>
                    </a:lnTo>
                    <a:lnTo>
                      <a:pt x="28" y="133"/>
                    </a:lnTo>
                    <a:lnTo>
                      <a:pt x="25" y="1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8" name="Freeform 134"/>
              <p:cNvSpPr>
                <a:spLocks/>
              </p:cNvSpPr>
              <p:nvPr/>
            </p:nvSpPr>
            <p:spPr bwMode="auto">
              <a:xfrm>
                <a:off x="2065" y="1281"/>
                <a:ext cx="69" cy="133"/>
              </a:xfrm>
              <a:custGeom>
                <a:avLst/>
                <a:gdLst>
                  <a:gd name="T0" fmla="*/ 69 w 69"/>
                  <a:gd name="T1" fmla="*/ 0 h 133"/>
                  <a:gd name="T2" fmla="*/ 53 w 69"/>
                  <a:gd name="T3" fmla="*/ 33 h 133"/>
                  <a:gd name="T4" fmla="*/ 48 w 69"/>
                  <a:gd name="T5" fmla="*/ 31 h 133"/>
                  <a:gd name="T6" fmla="*/ 48 w 69"/>
                  <a:gd name="T7" fmla="*/ 31 h 133"/>
                  <a:gd name="T8" fmla="*/ 46 w 69"/>
                  <a:gd name="T9" fmla="*/ 30 h 133"/>
                  <a:gd name="T10" fmla="*/ 44 w 69"/>
                  <a:gd name="T11" fmla="*/ 30 h 133"/>
                  <a:gd name="T12" fmla="*/ 43 w 69"/>
                  <a:gd name="T13" fmla="*/ 31 h 133"/>
                  <a:gd name="T14" fmla="*/ 42 w 69"/>
                  <a:gd name="T15" fmla="*/ 33 h 133"/>
                  <a:gd name="T16" fmla="*/ 42 w 69"/>
                  <a:gd name="T17" fmla="*/ 33 h 133"/>
                  <a:gd name="T18" fmla="*/ 41 w 69"/>
                  <a:gd name="T19" fmla="*/ 35 h 133"/>
                  <a:gd name="T20" fmla="*/ 41 w 69"/>
                  <a:gd name="T21" fmla="*/ 37 h 133"/>
                  <a:gd name="T22" fmla="*/ 42 w 69"/>
                  <a:gd name="T23" fmla="*/ 38 h 133"/>
                  <a:gd name="T24" fmla="*/ 44 w 69"/>
                  <a:gd name="T25" fmla="*/ 40 h 133"/>
                  <a:gd name="T26" fmla="*/ 0 w 6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133">
                    <a:moveTo>
                      <a:pt x="69" y="0"/>
                    </a:moveTo>
                    <a:lnTo>
                      <a:pt x="53" y="33"/>
                    </a:lnTo>
                    <a:lnTo>
                      <a:pt x="48" y="31"/>
                    </a:lnTo>
                    <a:lnTo>
                      <a:pt x="48" y="31"/>
                    </a:lnTo>
                    <a:lnTo>
                      <a:pt x="46" y="30"/>
                    </a:lnTo>
                    <a:lnTo>
                      <a:pt x="44" y="30"/>
                    </a:lnTo>
                    <a:lnTo>
                      <a:pt x="43" y="31"/>
                    </a:lnTo>
                    <a:lnTo>
                      <a:pt x="42" y="33"/>
                    </a:lnTo>
                    <a:lnTo>
                      <a:pt x="42" y="33"/>
                    </a:lnTo>
                    <a:lnTo>
                      <a:pt x="41" y="35"/>
                    </a:lnTo>
                    <a:lnTo>
                      <a:pt x="41" y="37"/>
                    </a:lnTo>
                    <a:lnTo>
                      <a:pt x="42" y="38"/>
                    </a:lnTo>
                    <a:lnTo>
                      <a:pt x="44" y="40"/>
                    </a:lnTo>
                    <a:lnTo>
                      <a:pt x="0" y="13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59" name="Line 135"/>
              <p:cNvSpPr>
                <a:spLocks noChangeShapeType="1"/>
              </p:cNvSpPr>
              <p:nvPr/>
            </p:nvSpPr>
            <p:spPr bwMode="auto">
              <a:xfrm flipH="1" flipV="1">
                <a:off x="2135" y="1272"/>
                <a:ext cx="37" cy="1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0" name="Freeform 136"/>
              <p:cNvSpPr>
                <a:spLocks/>
              </p:cNvSpPr>
              <p:nvPr/>
            </p:nvSpPr>
            <p:spPr bwMode="auto">
              <a:xfrm>
                <a:off x="2146" y="1296"/>
                <a:ext cx="23" cy="57"/>
              </a:xfrm>
              <a:custGeom>
                <a:avLst/>
                <a:gdLst>
                  <a:gd name="T0" fmla="*/ 0 w 23"/>
                  <a:gd name="T1" fmla="*/ 57 h 57"/>
                  <a:gd name="T2" fmla="*/ 6 w 23"/>
                  <a:gd name="T3" fmla="*/ 44 h 57"/>
                  <a:gd name="T4" fmla="*/ 6 w 23"/>
                  <a:gd name="T5" fmla="*/ 44 h 57"/>
                  <a:gd name="T6" fmla="*/ 8 w 23"/>
                  <a:gd name="T7" fmla="*/ 45 h 57"/>
                  <a:gd name="T8" fmla="*/ 8 w 23"/>
                  <a:gd name="T9" fmla="*/ 45 h 57"/>
                  <a:gd name="T10" fmla="*/ 11 w 23"/>
                  <a:gd name="T11" fmla="*/ 44 h 57"/>
                  <a:gd name="T12" fmla="*/ 12 w 23"/>
                  <a:gd name="T13" fmla="*/ 42 h 57"/>
                  <a:gd name="T14" fmla="*/ 12 w 23"/>
                  <a:gd name="T15" fmla="*/ 42 h 57"/>
                  <a:gd name="T16" fmla="*/ 13 w 23"/>
                  <a:gd name="T17" fmla="*/ 40 h 57"/>
                  <a:gd name="T18" fmla="*/ 13 w 23"/>
                  <a:gd name="T19" fmla="*/ 38 h 57"/>
                  <a:gd name="T20" fmla="*/ 12 w 23"/>
                  <a:gd name="T21" fmla="*/ 36 h 57"/>
                  <a:gd name="T22" fmla="*/ 10 w 23"/>
                  <a:gd name="T23" fmla="*/ 35 h 57"/>
                  <a:gd name="T24" fmla="*/ 5 w 23"/>
                  <a:gd name="T25" fmla="*/ 33 h 57"/>
                  <a:gd name="T26" fmla="*/ 20 w 23"/>
                  <a:gd name="T27" fmla="*/ 0 h 57"/>
                  <a:gd name="T28" fmla="*/ 23 w 23"/>
                  <a:gd name="T29"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7">
                    <a:moveTo>
                      <a:pt x="0" y="57"/>
                    </a:moveTo>
                    <a:lnTo>
                      <a:pt x="6" y="44"/>
                    </a:lnTo>
                    <a:lnTo>
                      <a:pt x="6" y="44"/>
                    </a:lnTo>
                    <a:lnTo>
                      <a:pt x="8" y="45"/>
                    </a:lnTo>
                    <a:lnTo>
                      <a:pt x="8" y="45"/>
                    </a:lnTo>
                    <a:lnTo>
                      <a:pt x="11" y="44"/>
                    </a:lnTo>
                    <a:lnTo>
                      <a:pt x="12" y="42"/>
                    </a:lnTo>
                    <a:lnTo>
                      <a:pt x="12" y="42"/>
                    </a:lnTo>
                    <a:lnTo>
                      <a:pt x="13" y="40"/>
                    </a:lnTo>
                    <a:lnTo>
                      <a:pt x="13" y="38"/>
                    </a:lnTo>
                    <a:lnTo>
                      <a:pt x="12" y="36"/>
                    </a:lnTo>
                    <a:lnTo>
                      <a:pt x="10" y="35"/>
                    </a:lnTo>
                    <a:lnTo>
                      <a:pt x="5" y="33"/>
                    </a:lnTo>
                    <a:lnTo>
                      <a:pt x="20" y="0"/>
                    </a:lnTo>
                    <a:lnTo>
                      <a:pt x="23" y="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1" name="Freeform 137"/>
              <p:cNvSpPr>
                <a:spLocks/>
              </p:cNvSpPr>
              <p:nvPr/>
            </p:nvSpPr>
            <p:spPr bwMode="auto">
              <a:xfrm>
                <a:off x="2118" y="1368"/>
                <a:ext cx="18" cy="18"/>
              </a:xfrm>
              <a:custGeom>
                <a:avLst/>
                <a:gdLst>
                  <a:gd name="T0" fmla="*/ 8 w 18"/>
                  <a:gd name="T1" fmla="*/ 18 h 18"/>
                  <a:gd name="T2" fmla="*/ 8 w 18"/>
                  <a:gd name="T3" fmla="*/ 18 h 18"/>
                  <a:gd name="T4" fmla="*/ 5 w 18"/>
                  <a:gd name="T5" fmla="*/ 18 h 18"/>
                  <a:gd name="T6" fmla="*/ 2 w 18"/>
                  <a:gd name="T7" fmla="*/ 16 h 18"/>
                  <a:gd name="T8" fmla="*/ 0 w 18"/>
                  <a:gd name="T9" fmla="*/ 12 h 18"/>
                  <a:gd name="T10" fmla="*/ 0 w 18"/>
                  <a:gd name="T11" fmla="*/ 8 h 18"/>
                  <a:gd name="T12" fmla="*/ 0 w 18"/>
                  <a:gd name="T13" fmla="*/ 8 h 18"/>
                  <a:gd name="T14" fmla="*/ 0 w 18"/>
                  <a:gd name="T15" fmla="*/ 5 h 18"/>
                  <a:gd name="T16" fmla="*/ 2 w 18"/>
                  <a:gd name="T17" fmla="*/ 2 h 18"/>
                  <a:gd name="T18" fmla="*/ 5 w 18"/>
                  <a:gd name="T19" fmla="*/ 0 h 18"/>
                  <a:gd name="T20" fmla="*/ 8 w 18"/>
                  <a:gd name="T21" fmla="*/ 0 h 18"/>
                  <a:gd name="T22" fmla="*/ 8 w 18"/>
                  <a:gd name="T23" fmla="*/ 0 h 18"/>
                  <a:gd name="T24" fmla="*/ 12 w 18"/>
                  <a:gd name="T25" fmla="*/ 0 h 18"/>
                  <a:gd name="T26" fmla="*/ 16 w 18"/>
                  <a:gd name="T27" fmla="*/ 2 h 18"/>
                  <a:gd name="T28" fmla="*/ 18 w 18"/>
                  <a:gd name="T29" fmla="*/ 5 h 18"/>
                  <a:gd name="T30" fmla="*/ 18 w 18"/>
                  <a:gd name="T31" fmla="*/ 8 h 18"/>
                  <a:gd name="T32" fmla="*/ 18 w 18"/>
                  <a:gd name="T33" fmla="*/ 8 h 18"/>
                  <a:gd name="T34" fmla="*/ 18 w 18"/>
                  <a:gd name="T35" fmla="*/ 12 h 18"/>
                  <a:gd name="T36" fmla="*/ 16 w 18"/>
                  <a:gd name="T37" fmla="*/ 16 h 18"/>
                  <a:gd name="T38" fmla="*/ 12 w 18"/>
                  <a:gd name="T39" fmla="*/ 18 h 18"/>
                  <a:gd name="T40" fmla="*/ 8 w 18"/>
                  <a:gd name="T41" fmla="*/ 18 h 18"/>
                  <a:gd name="T42" fmla="*/ 8 w 18"/>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8" y="18"/>
                    </a:moveTo>
                    <a:lnTo>
                      <a:pt x="8" y="18"/>
                    </a:lnTo>
                    <a:lnTo>
                      <a:pt x="5" y="18"/>
                    </a:lnTo>
                    <a:lnTo>
                      <a:pt x="2" y="16"/>
                    </a:lnTo>
                    <a:lnTo>
                      <a:pt x="0" y="12"/>
                    </a:lnTo>
                    <a:lnTo>
                      <a:pt x="0" y="8"/>
                    </a:lnTo>
                    <a:lnTo>
                      <a:pt x="0" y="8"/>
                    </a:lnTo>
                    <a:lnTo>
                      <a:pt x="0" y="5"/>
                    </a:lnTo>
                    <a:lnTo>
                      <a:pt x="2" y="2"/>
                    </a:lnTo>
                    <a:lnTo>
                      <a:pt x="5" y="0"/>
                    </a:lnTo>
                    <a:lnTo>
                      <a:pt x="8" y="0"/>
                    </a:lnTo>
                    <a:lnTo>
                      <a:pt x="8" y="0"/>
                    </a:lnTo>
                    <a:lnTo>
                      <a:pt x="12" y="0"/>
                    </a:lnTo>
                    <a:lnTo>
                      <a:pt x="16" y="2"/>
                    </a:lnTo>
                    <a:lnTo>
                      <a:pt x="18" y="5"/>
                    </a:lnTo>
                    <a:lnTo>
                      <a:pt x="18" y="8"/>
                    </a:lnTo>
                    <a:lnTo>
                      <a:pt x="18" y="8"/>
                    </a:lnTo>
                    <a:lnTo>
                      <a:pt x="18" y="12"/>
                    </a:lnTo>
                    <a:lnTo>
                      <a:pt x="16" y="16"/>
                    </a:lnTo>
                    <a:lnTo>
                      <a:pt x="12" y="18"/>
                    </a:lnTo>
                    <a:lnTo>
                      <a:pt x="8" y="18"/>
                    </a:lnTo>
                    <a:lnTo>
                      <a:pt x="8"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2" name="Freeform 138"/>
              <p:cNvSpPr>
                <a:spLocks/>
              </p:cNvSpPr>
              <p:nvPr/>
            </p:nvSpPr>
            <p:spPr bwMode="auto">
              <a:xfrm>
                <a:off x="2020" y="1471"/>
                <a:ext cx="98" cy="13"/>
              </a:xfrm>
              <a:custGeom>
                <a:avLst/>
                <a:gdLst>
                  <a:gd name="T0" fmla="*/ 98 w 98"/>
                  <a:gd name="T1" fmla="*/ 13 h 13"/>
                  <a:gd name="T2" fmla="*/ 98 w 98"/>
                  <a:gd name="T3" fmla="*/ 0 h 13"/>
                  <a:gd name="T4" fmla="*/ 0 w 98"/>
                  <a:gd name="T5" fmla="*/ 0 h 13"/>
                  <a:gd name="T6" fmla="*/ 0 w 98"/>
                  <a:gd name="T7" fmla="*/ 13 h 13"/>
                </a:gdLst>
                <a:ahLst/>
                <a:cxnLst>
                  <a:cxn ang="0">
                    <a:pos x="T0" y="T1"/>
                  </a:cxn>
                  <a:cxn ang="0">
                    <a:pos x="T2" y="T3"/>
                  </a:cxn>
                  <a:cxn ang="0">
                    <a:pos x="T4" y="T5"/>
                  </a:cxn>
                  <a:cxn ang="0">
                    <a:pos x="T6" y="T7"/>
                  </a:cxn>
                </a:cxnLst>
                <a:rect l="0" t="0" r="r" b="b"/>
                <a:pathLst>
                  <a:path w="98" h="13">
                    <a:moveTo>
                      <a:pt x="98" y="13"/>
                    </a:moveTo>
                    <a:lnTo>
                      <a:pt x="98" y="0"/>
                    </a:lnTo>
                    <a:lnTo>
                      <a:pt x="0" y="0"/>
                    </a:lnTo>
                    <a:lnTo>
                      <a:pt x="0"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3" name="Freeform 139"/>
              <p:cNvSpPr>
                <a:spLocks/>
              </p:cNvSpPr>
              <p:nvPr/>
            </p:nvSpPr>
            <p:spPr bwMode="auto">
              <a:xfrm>
                <a:off x="3322" y="1702"/>
                <a:ext cx="25" cy="20"/>
              </a:xfrm>
              <a:custGeom>
                <a:avLst/>
                <a:gdLst>
                  <a:gd name="T0" fmla="*/ 0 w 25"/>
                  <a:gd name="T1" fmla="*/ 0 h 20"/>
                  <a:gd name="T2" fmla="*/ 21 w 25"/>
                  <a:gd name="T3" fmla="*/ 20 h 20"/>
                  <a:gd name="T4" fmla="*/ 21 w 25"/>
                  <a:gd name="T5" fmla="*/ 20 h 20"/>
                  <a:gd name="T6" fmla="*/ 23 w 25"/>
                  <a:gd name="T7" fmla="*/ 13 h 20"/>
                  <a:gd name="T8" fmla="*/ 25 w 25"/>
                  <a:gd name="T9" fmla="*/ 3 h 20"/>
                </a:gdLst>
                <a:ahLst/>
                <a:cxnLst>
                  <a:cxn ang="0">
                    <a:pos x="T0" y="T1"/>
                  </a:cxn>
                  <a:cxn ang="0">
                    <a:pos x="T2" y="T3"/>
                  </a:cxn>
                  <a:cxn ang="0">
                    <a:pos x="T4" y="T5"/>
                  </a:cxn>
                  <a:cxn ang="0">
                    <a:pos x="T6" y="T7"/>
                  </a:cxn>
                  <a:cxn ang="0">
                    <a:pos x="T8" y="T9"/>
                  </a:cxn>
                </a:cxnLst>
                <a:rect l="0" t="0" r="r" b="b"/>
                <a:pathLst>
                  <a:path w="25" h="20">
                    <a:moveTo>
                      <a:pt x="0" y="0"/>
                    </a:moveTo>
                    <a:lnTo>
                      <a:pt x="21" y="20"/>
                    </a:lnTo>
                    <a:lnTo>
                      <a:pt x="21" y="20"/>
                    </a:lnTo>
                    <a:lnTo>
                      <a:pt x="23" y="13"/>
                    </a:lnTo>
                    <a:lnTo>
                      <a:pt x="25"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4" name="Freeform 140"/>
              <p:cNvSpPr>
                <a:spLocks/>
              </p:cNvSpPr>
              <p:nvPr/>
            </p:nvSpPr>
            <p:spPr bwMode="auto">
              <a:xfrm>
                <a:off x="3506" y="1513"/>
                <a:ext cx="38" cy="26"/>
              </a:xfrm>
              <a:custGeom>
                <a:avLst/>
                <a:gdLst>
                  <a:gd name="T0" fmla="*/ 0 w 38"/>
                  <a:gd name="T1" fmla="*/ 0 h 26"/>
                  <a:gd name="T2" fmla="*/ 26 w 38"/>
                  <a:gd name="T3" fmla="*/ 26 h 26"/>
                  <a:gd name="T4" fmla="*/ 26 w 38"/>
                  <a:gd name="T5" fmla="*/ 26 h 26"/>
                  <a:gd name="T6" fmla="*/ 32 w 38"/>
                  <a:gd name="T7" fmla="*/ 22 h 26"/>
                  <a:gd name="T8" fmla="*/ 38 w 38"/>
                  <a:gd name="T9" fmla="*/ 17 h 26"/>
                </a:gdLst>
                <a:ahLst/>
                <a:cxnLst>
                  <a:cxn ang="0">
                    <a:pos x="T0" y="T1"/>
                  </a:cxn>
                  <a:cxn ang="0">
                    <a:pos x="T2" y="T3"/>
                  </a:cxn>
                  <a:cxn ang="0">
                    <a:pos x="T4" y="T5"/>
                  </a:cxn>
                  <a:cxn ang="0">
                    <a:pos x="T6" y="T7"/>
                  </a:cxn>
                  <a:cxn ang="0">
                    <a:pos x="T8" y="T9"/>
                  </a:cxn>
                </a:cxnLst>
                <a:rect l="0" t="0" r="r" b="b"/>
                <a:pathLst>
                  <a:path w="38" h="26">
                    <a:moveTo>
                      <a:pt x="0" y="0"/>
                    </a:moveTo>
                    <a:lnTo>
                      <a:pt x="26" y="26"/>
                    </a:lnTo>
                    <a:lnTo>
                      <a:pt x="26" y="26"/>
                    </a:lnTo>
                    <a:lnTo>
                      <a:pt x="32" y="22"/>
                    </a:lnTo>
                    <a:lnTo>
                      <a:pt x="38"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5" name="Freeform 141"/>
              <p:cNvSpPr>
                <a:spLocks/>
              </p:cNvSpPr>
              <p:nvPr/>
            </p:nvSpPr>
            <p:spPr bwMode="auto">
              <a:xfrm>
                <a:off x="3495" y="1541"/>
                <a:ext cx="26" cy="8"/>
              </a:xfrm>
              <a:custGeom>
                <a:avLst/>
                <a:gdLst>
                  <a:gd name="T0" fmla="*/ 0 w 26"/>
                  <a:gd name="T1" fmla="*/ 0 h 8"/>
                  <a:gd name="T2" fmla="*/ 10 w 26"/>
                  <a:gd name="T3" fmla="*/ 8 h 8"/>
                  <a:gd name="T4" fmla="*/ 10 w 26"/>
                  <a:gd name="T5" fmla="*/ 8 h 8"/>
                  <a:gd name="T6" fmla="*/ 18 w 26"/>
                  <a:gd name="T7" fmla="*/ 6 h 8"/>
                  <a:gd name="T8" fmla="*/ 26 w 26"/>
                  <a:gd name="T9" fmla="*/ 4 h 8"/>
                </a:gdLst>
                <a:ahLst/>
                <a:cxnLst>
                  <a:cxn ang="0">
                    <a:pos x="T0" y="T1"/>
                  </a:cxn>
                  <a:cxn ang="0">
                    <a:pos x="T2" y="T3"/>
                  </a:cxn>
                  <a:cxn ang="0">
                    <a:pos x="T4" y="T5"/>
                  </a:cxn>
                  <a:cxn ang="0">
                    <a:pos x="T6" y="T7"/>
                  </a:cxn>
                  <a:cxn ang="0">
                    <a:pos x="T8" y="T9"/>
                  </a:cxn>
                </a:cxnLst>
                <a:rect l="0" t="0" r="r" b="b"/>
                <a:pathLst>
                  <a:path w="26" h="8">
                    <a:moveTo>
                      <a:pt x="0" y="0"/>
                    </a:moveTo>
                    <a:lnTo>
                      <a:pt x="10" y="8"/>
                    </a:lnTo>
                    <a:lnTo>
                      <a:pt x="10" y="8"/>
                    </a:lnTo>
                    <a:lnTo>
                      <a:pt x="18" y="6"/>
                    </a:lnTo>
                    <a:lnTo>
                      <a:pt x="26"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6" name="Freeform 142"/>
              <p:cNvSpPr>
                <a:spLocks/>
              </p:cNvSpPr>
              <p:nvPr/>
            </p:nvSpPr>
            <p:spPr bwMode="auto">
              <a:xfrm>
                <a:off x="3299" y="1717"/>
                <a:ext cx="39" cy="29"/>
              </a:xfrm>
              <a:custGeom>
                <a:avLst/>
                <a:gdLst>
                  <a:gd name="T0" fmla="*/ 0 w 39"/>
                  <a:gd name="T1" fmla="*/ 0 h 29"/>
                  <a:gd name="T2" fmla="*/ 30 w 39"/>
                  <a:gd name="T3" fmla="*/ 29 h 29"/>
                  <a:gd name="T4" fmla="*/ 30 w 39"/>
                  <a:gd name="T5" fmla="*/ 29 h 29"/>
                  <a:gd name="T6" fmla="*/ 35 w 39"/>
                  <a:gd name="T7" fmla="*/ 22 h 29"/>
                  <a:gd name="T8" fmla="*/ 39 w 39"/>
                  <a:gd name="T9" fmla="*/ 16 h 29"/>
                </a:gdLst>
                <a:ahLst/>
                <a:cxnLst>
                  <a:cxn ang="0">
                    <a:pos x="T0" y="T1"/>
                  </a:cxn>
                  <a:cxn ang="0">
                    <a:pos x="T2" y="T3"/>
                  </a:cxn>
                  <a:cxn ang="0">
                    <a:pos x="T4" y="T5"/>
                  </a:cxn>
                  <a:cxn ang="0">
                    <a:pos x="T6" y="T7"/>
                  </a:cxn>
                  <a:cxn ang="0">
                    <a:pos x="T8" y="T9"/>
                  </a:cxn>
                </a:cxnLst>
                <a:rect l="0" t="0" r="r" b="b"/>
                <a:pathLst>
                  <a:path w="39" h="29">
                    <a:moveTo>
                      <a:pt x="0" y="0"/>
                    </a:moveTo>
                    <a:lnTo>
                      <a:pt x="30" y="29"/>
                    </a:lnTo>
                    <a:lnTo>
                      <a:pt x="30" y="29"/>
                    </a:lnTo>
                    <a:lnTo>
                      <a:pt x="35" y="22"/>
                    </a:lnTo>
                    <a:lnTo>
                      <a:pt x="39"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7" name="Freeform 143"/>
              <p:cNvSpPr>
                <a:spLocks/>
              </p:cNvSpPr>
              <p:nvPr/>
            </p:nvSpPr>
            <p:spPr bwMode="auto">
              <a:xfrm>
                <a:off x="3435" y="1590"/>
                <a:ext cx="22" cy="20"/>
              </a:xfrm>
              <a:custGeom>
                <a:avLst/>
                <a:gdLst>
                  <a:gd name="T0" fmla="*/ 0 w 22"/>
                  <a:gd name="T1" fmla="*/ 0 h 20"/>
                  <a:gd name="T2" fmla="*/ 20 w 22"/>
                  <a:gd name="T3" fmla="*/ 20 h 20"/>
                  <a:gd name="T4" fmla="*/ 20 w 22"/>
                  <a:gd name="T5" fmla="*/ 20 h 20"/>
                  <a:gd name="T6" fmla="*/ 22 w 22"/>
                  <a:gd name="T7" fmla="*/ 2 h 20"/>
                </a:gdLst>
                <a:ahLst/>
                <a:cxnLst>
                  <a:cxn ang="0">
                    <a:pos x="T0" y="T1"/>
                  </a:cxn>
                  <a:cxn ang="0">
                    <a:pos x="T2" y="T3"/>
                  </a:cxn>
                  <a:cxn ang="0">
                    <a:pos x="T4" y="T5"/>
                  </a:cxn>
                  <a:cxn ang="0">
                    <a:pos x="T6" y="T7"/>
                  </a:cxn>
                </a:cxnLst>
                <a:rect l="0" t="0" r="r" b="b"/>
                <a:pathLst>
                  <a:path w="22" h="20">
                    <a:moveTo>
                      <a:pt x="0" y="0"/>
                    </a:moveTo>
                    <a:lnTo>
                      <a:pt x="20" y="20"/>
                    </a:lnTo>
                    <a:lnTo>
                      <a:pt x="20" y="20"/>
                    </a:lnTo>
                    <a:lnTo>
                      <a:pt x="22"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8" name="Freeform 144"/>
              <p:cNvSpPr>
                <a:spLocks/>
              </p:cNvSpPr>
              <p:nvPr/>
            </p:nvSpPr>
            <p:spPr bwMode="auto">
              <a:xfrm>
                <a:off x="3408" y="1602"/>
                <a:ext cx="43" cy="35"/>
              </a:xfrm>
              <a:custGeom>
                <a:avLst/>
                <a:gdLst>
                  <a:gd name="T0" fmla="*/ 0 w 43"/>
                  <a:gd name="T1" fmla="*/ 0 h 35"/>
                  <a:gd name="T2" fmla="*/ 36 w 43"/>
                  <a:gd name="T3" fmla="*/ 35 h 35"/>
                  <a:gd name="T4" fmla="*/ 36 w 43"/>
                  <a:gd name="T5" fmla="*/ 35 h 35"/>
                  <a:gd name="T6" fmla="*/ 40 w 43"/>
                  <a:gd name="T7" fmla="*/ 28 h 35"/>
                  <a:gd name="T8" fmla="*/ 43 w 43"/>
                  <a:gd name="T9" fmla="*/ 21 h 35"/>
                </a:gdLst>
                <a:ahLst/>
                <a:cxnLst>
                  <a:cxn ang="0">
                    <a:pos x="T0" y="T1"/>
                  </a:cxn>
                  <a:cxn ang="0">
                    <a:pos x="T2" y="T3"/>
                  </a:cxn>
                  <a:cxn ang="0">
                    <a:pos x="T4" y="T5"/>
                  </a:cxn>
                  <a:cxn ang="0">
                    <a:pos x="T6" y="T7"/>
                  </a:cxn>
                  <a:cxn ang="0">
                    <a:pos x="T8" y="T9"/>
                  </a:cxn>
                </a:cxnLst>
                <a:rect l="0" t="0" r="r" b="b"/>
                <a:pathLst>
                  <a:path w="43" h="35">
                    <a:moveTo>
                      <a:pt x="0" y="0"/>
                    </a:moveTo>
                    <a:lnTo>
                      <a:pt x="36" y="35"/>
                    </a:lnTo>
                    <a:lnTo>
                      <a:pt x="36" y="35"/>
                    </a:lnTo>
                    <a:lnTo>
                      <a:pt x="40" y="28"/>
                    </a:lnTo>
                    <a:lnTo>
                      <a:pt x="43"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69" name="Freeform 145"/>
              <p:cNvSpPr>
                <a:spLocks/>
              </p:cNvSpPr>
              <p:nvPr/>
            </p:nvSpPr>
            <p:spPr bwMode="auto">
              <a:xfrm>
                <a:off x="3385" y="1654"/>
                <a:ext cx="24" cy="5"/>
              </a:xfrm>
              <a:custGeom>
                <a:avLst/>
                <a:gdLst>
                  <a:gd name="T0" fmla="*/ 0 w 24"/>
                  <a:gd name="T1" fmla="*/ 0 h 5"/>
                  <a:gd name="T2" fmla="*/ 5 w 24"/>
                  <a:gd name="T3" fmla="*/ 5 h 5"/>
                  <a:gd name="T4" fmla="*/ 5 w 24"/>
                  <a:gd name="T5" fmla="*/ 5 h 5"/>
                  <a:gd name="T6" fmla="*/ 24 w 24"/>
                  <a:gd name="T7" fmla="*/ 2 h 5"/>
                </a:gdLst>
                <a:ahLst/>
                <a:cxnLst>
                  <a:cxn ang="0">
                    <a:pos x="T0" y="T1"/>
                  </a:cxn>
                  <a:cxn ang="0">
                    <a:pos x="T2" y="T3"/>
                  </a:cxn>
                  <a:cxn ang="0">
                    <a:pos x="T4" y="T5"/>
                  </a:cxn>
                  <a:cxn ang="0">
                    <a:pos x="T6" y="T7"/>
                  </a:cxn>
                </a:cxnLst>
                <a:rect l="0" t="0" r="r" b="b"/>
                <a:pathLst>
                  <a:path w="24" h="5">
                    <a:moveTo>
                      <a:pt x="0" y="0"/>
                    </a:moveTo>
                    <a:lnTo>
                      <a:pt x="5" y="5"/>
                    </a:lnTo>
                    <a:lnTo>
                      <a:pt x="5" y="5"/>
                    </a:lnTo>
                    <a:lnTo>
                      <a:pt x="24"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0" name="Freeform 146"/>
              <p:cNvSpPr>
                <a:spLocks/>
              </p:cNvSpPr>
              <p:nvPr/>
            </p:nvSpPr>
            <p:spPr bwMode="auto">
              <a:xfrm>
                <a:off x="3392" y="1623"/>
                <a:ext cx="43" cy="30"/>
              </a:xfrm>
              <a:custGeom>
                <a:avLst/>
                <a:gdLst>
                  <a:gd name="T0" fmla="*/ 0 w 43"/>
                  <a:gd name="T1" fmla="*/ 0 h 30"/>
                  <a:gd name="T2" fmla="*/ 29 w 43"/>
                  <a:gd name="T3" fmla="*/ 30 h 30"/>
                  <a:gd name="T4" fmla="*/ 29 w 43"/>
                  <a:gd name="T5" fmla="*/ 30 h 30"/>
                  <a:gd name="T6" fmla="*/ 36 w 43"/>
                  <a:gd name="T7" fmla="*/ 26 h 30"/>
                  <a:gd name="T8" fmla="*/ 43 w 43"/>
                  <a:gd name="T9" fmla="*/ 22 h 30"/>
                </a:gdLst>
                <a:ahLst/>
                <a:cxnLst>
                  <a:cxn ang="0">
                    <a:pos x="T0" y="T1"/>
                  </a:cxn>
                  <a:cxn ang="0">
                    <a:pos x="T2" y="T3"/>
                  </a:cxn>
                  <a:cxn ang="0">
                    <a:pos x="T4" y="T5"/>
                  </a:cxn>
                  <a:cxn ang="0">
                    <a:pos x="T6" y="T7"/>
                  </a:cxn>
                  <a:cxn ang="0">
                    <a:pos x="T8" y="T9"/>
                  </a:cxn>
                </a:cxnLst>
                <a:rect l="0" t="0" r="r" b="b"/>
                <a:pathLst>
                  <a:path w="43" h="30">
                    <a:moveTo>
                      <a:pt x="0" y="0"/>
                    </a:moveTo>
                    <a:lnTo>
                      <a:pt x="29" y="30"/>
                    </a:lnTo>
                    <a:lnTo>
                      <a:pt x="29" y="30"/>
                    </a:lnTo>
                    <a:lnTo>
                      <a:pt x="36" y="26"/>
                    </a:lnTo>
                    <a:lnTo>
                      <a:pt x="43"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1" name="Freeform 147"/>
              <p:cNvSpPr>
                <a:spLocks/>
              </p:cNvSpPr>
              <p:nvPr/>
            </p:nvSpPr>
            <p:spPr bwMode="auto">
              <a:xfrm>
                <a:off x="3373" y="1578"/>
                <a:ext cx="86" cy="83"/>
              </a:xfrm>
              <a:custGeom>
                <a:avLst/>
                <a:gdLst>
                  <a:gd name="T0" fmla="*/ 0 w 86"/>
                  <a:gd name="T1" fmla="*/ 83 h 83"/>
                  <a:gd name="T2" fmla="*/ 0 w 86"/>
                  <a:gd name="T3" fmla="*/ 83 h 83"/>
                  <a:gd name="T4" fmla="*/ 3 w 86"/>
                  <a:gd name="T5" fmla="*/ 83 h 83"/>
                  <a:gd name="T6" fmla="*/ 3 w 86"/>
                  <a:gd name="T7" fmla="*/ 83 h 83"/>
                  <a:gd name="T8" fmla="*/ 5 w 86"/>
                  <a:gd name="T9" fmla="*/ 65 h 83"/>
                  <a:gd name="T10" fmla="*/ 9 w 86"/>
                  <a:gd name="T11" fmla="*/ 48 h 83"/>
                  <a:gd name="T12" fmla="*/ 11 w 86"/>
                  <a:gd name="T13" fmla="*/ 41 h 83"/>
                  <a:gd name="T14" fmla="*/ 15 w 86"/>
                  <a:gd name="T15" fmla="*/ 34 h 83"/>
                  <a:gd name="T16" fmla="*/ 19 w 86"/>
                  <a:gd name="T17" fmla="*/ 27 h 83"/>
                  <a:gd name="T18" fmla="*/ 25 w 86"/>
                  <a:gd name="T19" fmla="*/ 22 h 83"/>
                  <a:gd name="T20" fmla="*/ 25 w 86"/>
                  <a:gd name="T21" fmla="*/ 22 h 83"/>
                  <a:gd name="T22" fmla="*/ 31 w 86"/>
                  <a:gd name="T23" fmla="*/ 15 h 83"/>
                  <a:gd name="T24" fmla="*/ 37 w 86"/>
                  <a:gd name="T25" fmla="*/ 11 h 83"/>
                  <a:gd name="T26" fmla="*/ 44 w 86"/>
                  <a:gd name="T27" fmla="*/ 8 h 83"/>
                  <a:gd name="T28" fmla="*/ 52 w 86"/>
                  <a:gd name="T29" fmla="*/ 5 h 83"/>
                  <a:gd name="T30" fmla="*/ 69 w 86"/>
                  <a:gd name="T31" fmla="*/ 2 h 83"/>
                  <a:gd name="T32" fmla="*/ 86 w 86"/>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3">
                    <a:moveTo>
                      <a:pt x="0" y="83"/>
                    </a:moveTo>
                    <a:lnTo>
                      <a:pt x="0" y="83"/>
                    </a:lnTo>
                    <a:lnTo>
                      <a:pt x="3" y="83"/>
                    </a:lnTo>
                    <a:lnTo>
                      <a:pt x="3" y="83"/>
                    </a:lnTo>
                    <a:lnTo>
                      <a:pt x="5" y="65"/>
                    </a:lnTo>
                    <a:lnTo>
                      <a:pt x="9" y="48"/>
                    </a:lnTo>
                    <a:lnTo>
                      <a:pt x="11" y="41"/>
                    </a:lnTo>
                    <a:lnTo>
                      <a:pt x="15" y="34"/>
                    </a:lnTo>
                    <a:lnTo>
                      <a:pt x="19" y="27"/>
                    </a:lnTo>
                    <a:lnTo>
                      <a:pt x="25" y="22"/>
                    </a:lnTo>
                    <a:lnTo>
                      <a:pt x="25" y="22"/>
                    </a:lnTo>
                    <a:lnTo>
                      <a:pt x="31" y="15"/>
                    </a:lnTo>
                    <a:lnTo>
                      <a:pt x="37" y="11"/>
                    </a:lnTo>
                    <a:lnTo>
                      <a:pt x="44" y="8"/>
                    </a:lnTo>
                    <a:lnTo>
                      <a:pt x="52" y="5"/>
                    </a:lnTo>
                    <a:lnTo>
                      <a:pt x="69" y="2"/>
                    </a:lnTo>
                    <a:lnTo>
                      <a:pt x="8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2" name="Freeform 148"/>
              <p:cNvSpPr>
                <a:spLocks/>
              </p:cNvSpPr>
              <p:nvPr/>
            </p:nvSpPr>
            <p:spPr bwMode="auto">
              <a:xfrm>
                <a:off x="3491" y="1546"/>
                <a:ext cx="70" cy="29"/>
              </a:xfrm>
              <a:custGeom>
                <a:avLst/>
                <a:gdLst>
                  <a:gd name="T0" fmla="*/ 0 w 70"/>
                  <a:gd name="T1" fmla="*/ 29 h 29"/>
                  <a:gd name="T2" fmla="*/ 0 w 70"/>
                  <a:gd name="T3" fmla="*/ 29 h 29"/>
                  <a:gd name="T4" fmla="*/ 19 w 70"/>
                  <a:gd name="T5" fmla="*/ 26 h 29"/>
                  <a:gd name="T6" fmla="*/ 28 w 70"/>
                  <a:gd name="T7" fmla="*/ 24 h 29"/>
                  <a:gd name="T8" fmla="*/ 37 w 70"/>
                  <a:gd name="T9" fmla="*/ 21 h 29"/>
                  <a:gd name="T10" fmla="*/ 46 w 70"/>
                  <a:gd name="T11" fmla="*/ 16 h 29"/>
                  <a:gd name="T12" fmla="*/ 55 w 70"/>
                  <a:gd name="T13" fmla="*/ 12 h 29"/>
                  <a:gd name="T14" fmla="*/ 63 w 70"/>
                  <a:gd name="T15" fmla="*/ 6 h 29"/>
                  <a:gd name="T16" fmla="*/ 70 w 7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9">
                    <a:moveTo>
                      <a:pt x="0" y="29"/>
                    </a:moveTo>
                    <a:lnTo>
                      <a:pt x="0" y="29"/>
                    </a:lnTo>
                    <a:lnTo>
                      <a:pt x="19" y="26"/>
                    </a:lnTo>
                    <a:lnTo>
                      <a:pt x="28" y="24"/>
                    </a:lnTo>
                    <a:lnTo>
                      <a:pt x="37" y="21"/>
                    </a:lnTo>
                    <a:lnTo>
                      <a:pt x="46" y="16"/>
                    </a:lnTo>
                    <a:lnTo>
                      <a:pt x="55" y="12"/>
                    </a:lnTo>
                    <a:lnTo>
                      <a:pt x="63" y="6"/>
                    </a:lnTo>
                    <a:lnTo>
                      <a:pt x="7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3" name="Freeform 149"/>
              <p:cNvSpPr>
                <a:spLocks/>
              </p:cNvSpPr>
              <p:nvPr/>
            </p:nvSpPr>
            <p:spPr bwMode="auto">
              <a:xfrm>
                <a:off x="3344" y="1693"/>
                <a:ext cx="29" cy="70"/>
              </a:xfrm>
              <a:custGeom>
                <a:avLst/>
                <a:gdLst>
                  <a:gd name="T0" fmla="*/ 0 w 29"/>
                  <a:gd name="T1" fmla="*/ 70 h 70"/>
                  <a:gd name="T2" fmla="*/ 0 w 29"/>
                  <a:gd name="T3" fmla="*/ 70 h 70"/>
                  <a:gd name="T4" fmla="*/ 7 w 29"/>
                  <a:gd name="T5" fmla="*/ 62 h 70"/>
                  <a:gd name="T6" fmla="*/ 12 w 29"/>
                  <a:gd name="T7" fmla="*/ 55 h 70"/>
                  <a:gd name="T8" fmla="*/ 18 w 29"/>
                  <a:gd name="T9" fmla="*/ 45 h 70"/>
                  <a:gd name="T10" fmla="*/ 21 w 29"/>
                  <a:gd name="T11" fmla="*/ 37 h 70"/>
                  <a:gd name="T12" fmla="*/ 24 w 29"/>
                  <a:gd name="T13" fmla="*/ 28 h 70"/>
                  <a:gd name="T14" fmla="*/ 26 w 29"/>
                  <a:gd name="T15" fmla="*/ 19 h 70"/>
                  <a:gd name="T16" fmla="*/ 29 w 29"/>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0">
                    <a:moveTo>
                      <a:pt x="0" y="70"/>
                    </a:moveTo>
                    <a:lnTo>
                      <a:pt x="0" y="70"/>
                    </a:lnTo>
                    <a:lnTo>
                      <a:pt x="7" y="62"/>
                    </a:lnTo>
                    <a:lnTo>
                      <a:pt x="12" y="55"/>
                    </a:lnTo>
                    <a:lnTo>
                      <a:pt x="18" y="45"/>
                    </a:lnTo>
                    <a:lnTo>
                      <a:pt x="21" y="37"/>
                    </a:lnTo>
                    <a:lnTo>
                      <a:pt x="24" y="28"/>
                    </a:lnTo>
                    <a:lnTo>
                      <a:pt x="26" y="19"/>
                    </a:lnTo>
                    <a:lnTo>
                      <a:pt x="2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4" name="Freeform 150"/>
              <p:cNvSpPr>
                <a:spLocks/>
              </p:cNvSpPr>
              <p:nvPr/>
            </p:nvSpPr>
            <p:spPr bwMode="auto">
              <a:xfrm>
                <a:off x="3289" y="1490"/>
                <a:ext cx="217" cy="217"/>
              </a:xfrm>
              <a:custGeom>
                <a:avLst/>
                <a:gdLst>
                  <a:gd name="T0" fmla="*/ 217 w 217"/>
                  <a:gd name="T1" fmla="*/ 0 h 217"/>
                  <a:gd name="T2" fmla="*/ 217 w 217"/>
                  <a:gd name="T3" fmla="*/ 0 h 217"/>
                  <a:gd name="T4" fmla="*/ 208 w 217"/>
                  <a:gd name="T5" fmla="*/ 11 h 217"/>
                  <a:gd name="T6" fmla="*/ 202 w 217"/>
                  <a:gd name="T7" fmla="*/ 21 h 217"/>
                  <a:gd name="T8" fmla="*/ 197 w 217"/>
                  <a:gd name="T9" fmla="*/ 32 h 217"/>
                  <a:gd name="T10" fmla="*/ 193 w 217"/>
                  <a:gd name="T11" fmla="*/ 44 h 217"/>
                  <a:gd name="T12" fmla="*/ 190 w 217"/>
                  <a:gd name="T13" fmla="*/ 56 h 217"/>
                  <a:gd name="T14" fmla="*/ 189 w 217"/>
                  <a:gd name="T15" fmla="*/ 67 h 217"/>
                  <a:gd name="T16" fmla="*/ 186 w 217"/>
                  <a:gd name="T17" fmla="*/ 92 h 217"/>
                  <a:gd name="T18" fmla="*/ 186 w 217"/>
                  <a:gd name="T19" fmla="*/ 92 h 217"/>
                  <a:gd name="T20" fmla="*/ 184 w 217"/>
                  <a:gd name="T21" fmla="*/ 113 h 217"/>
                  <a:gd name="T22" fmla="*/ 183 w 217"/>
                  <a:gd name="T23" fmla="*/ 123 h 217"/>
                  <a:gd name="T24" fmla="*/ 181 w 217"/>
                  <a:gd name="T25" fmla="*/ 132 h 217"/>
                  <a:gd name="T26" fmla="*/ 177 w 217"/>
                  <a:gd name="T27" fmla="*/ 141 h 217"/>
                  <a:gd name="T28" fmla="*/ 174 w 217"/>
                  <a:gd name="T29" fmla="*/ 150 h 217"/>
                  <a:gd name="T30" fmla="*/ 169 w 217"/>
                  <a:gd name="T31" fmla="*/ 158 h 217"/>
                  <a:gd name="T32" fmla="*/ 164 w 217"/>
                  <a:gd name="T33" fmla="*/ 164 h 217"/>
                  <a:gd name="T34" fmla="*/ 164 w 217"/>
                  <a:gd name="T35" fmla="*/ 164 h 217"/>
                  <a:gd name="T36" fmla="*/ 157 w 217"/>
                  <a:gd name="T37" fmla="*/ 170 h 217"/>
                  <a:gd name="T38" fmla="*/ 149 w 217"/>
                  <a:gd name="T39" fmla="*/ 175 h 217"/>
                  <a:gd name="T40" fmla="*/ 140 w 217"/>
                  <a:gd name="T41" fmla="*/ 178 h 217"/>
                  <a:gd name="T42" fmla="*/ 131 w 217"/>
                  <a:gd name="T43" fmla="*/ 181 h 217"/>
                  <a:gd name="T44" fmla="*/ 122 w 217"/>
                  <a:gd name="T45" fmla="*/ 184 h 217"/>
                  <a:gd name="T46" fmla="*/ 112 w 217"/>
                  <a:gd name="T47" fmla="*/ 185 h 217"/>
                  <a:gd name="T48" fmla="*/ 91 w 217"/>
                  <a:gd name="T49" fmla="*/ 187 h 217"/>
                  <a:gd name="T50" fmla="*/ 91 w 217"/>
                  <a:gd name="T51" fmla="*/ 187 h 217"/>
                  <a:gd name="T52" fmla="*/ 67 w 217"/>
                  <a:gd name="T53" fmla="*/ 189 h 217"/>
                  <a:gd name="T54" fmla="*/ 55 w 217"/>
                  <a:gd name="T55" fmla="*/ 191 h 217"/>
                  <a:gd name="T56" fmla="*/ 43 w 217"/>
                  <a:gd name="T57" fmla="*/ 194 h 217"/>
                  <a:gd name="T58" fmla="*/ 31 w 217"/>
                  <a:gd name="T59" fmla="*/ 197 h 217"/>
                  <a:gd name="T60" fmla="*/ 20 w 217"/>
                  <a:gd name="T61" fmla="*/ 202 h 217"/>
                  <a:gd name="T62" fmla="*/ 10 w 217"/>
                  <a:gd name="T63" fmla="*/ 209 h 217"/>
                  <a:gd name="T64" fmla="*/ 0 w 217"/>
                  <a:gd name="T6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17">
                    <a:moveTo>
                      <a:pt x="217" y="0"/>
                    </a:moveTo>
                    <a:lnTo>
                      <a:pt x="217" y="0"/>
                    </a:lnTo>
                    <a:lnTo>
                      <a:pt x="208" y="11"/>
                    </a:lnTo>
                    <a:lnTo>
                      <a:pt x="202" y="21"/>
                    </a:lnTo>
                    <a:lnTo>
                      <a:pt x="197" y="32"/>
                    </a:lnTo>
                    <a:lnTo>
                      <a:pt x="193" y="44"/>
                    </a:lnTo>
                    <a:lnTo>
                      <a:pt x="190" y="56"/>
                    </a:lnTo>
                    <a:lnTo>
                      <a:pt x="189" y="67"/>
                    </a:lnTo>
                    <a:lnTo>
                      <a:pt x="186" y="92"/>
                    </a:lnTo>
                    <a:lnTo>
                      <a:pt x="186" y="92"/>
                    </a:lnTo>
                    <a:lnTo>
                      <a:pt x="184" y="113"/>
                    </a:lnTo>
                    <a:lnTo>
                      <a:pt x="183" y="123"/>
                    </a:lnTo>
                    <a:lnTo>
                      <a:pt x="181" y="132"/>
                    </a:lnTo>
                    <a:lnTo>
                      <a:pt x="177" y="141"/>
                    </a:lnTo>
                    <a:lnTo>
                      <a:pt x="174" y="150"/>
                    </a:lnTo>
                    <a:lnTo>
                      <a:pt x="169" y="158"/>
                    </a:lnTo>
                    <a:lnTo>
                      <a:pt x="164" y="164"/>
                    </a:lnTo>
                    <a:lnTo>
                      <a:pt x="164" y="164"/>
                    </a:lnTo>
                    <a:lnTo>
                      <a:pt x="157" y="170"/>
                    </a:lnTo>
                    <a:lnTo>
                      <a:pt x="149" y="175"/>
                    </a:lnTo>
                    <a:lnTo>
                      <a:pt x="140" y="178"/>
                    </a:lnTo>
                    <a:lnTo>
                      <a:pt x="131" y="181"/>
                    </a:lnTo>
                    <a:lnTo>
                      <a:pt x="122" y="184"/>
                    </a:lnTo>
                    <a:lnTo>
                      <a:pt x="112" y="185"/>
                    </a:lnTo>
                    <a:lnTo>
                      <a:pt x="91" y="187"/>
                    </a:lnTo>
                    <a:lnTo>
                      <a:pt x="91" y="187"/>
                    </a:lnTo>
                    <a:lnTo>
                      <a:pt x="67" y="189"/>
                    </a:lnTo>
                    <a:lnTo>
                      <a:pt x="55" y="191"/>
                    </a:lnTo>
                    <a:lnTo>
                      <a:pt x="43" y="194"/>
                    </a:lnTo>
                    <a:lnTo>
                      <a:pt x="31" y="197"/>
                    </a:lnTo>
                    <a:lnTo>
                      <a:pt x="20" y="202"/>
                    </a:lnTo>
                    <a:lnTo>
                      <a:pt x="10" y="209"/>
                    </a:lnTo>
                    <a:lnTo>
                      <a:pt x="0" y="2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5" name="Freeform 151"/>
              <p:cNvSpPr>
                <a:spLocks noEditPoints="1"/>
              </p:cNvSpPr>
              <p:nvPr/>
            </p:nvSpPr>
            <p:spPr bwMode="auto">
              <a:xfrm>
                <a:off x="2111" y="880"/>
                <a:ext cx="163" cy="212"/>
              </a:xfrm>
              <a:custGeom>
                <a:avLst/>
                <a:gdLst>
                  <a:gd name="T0" fmla="*/ 78 w 163"/>
                  <a:gd name="T1" fmla="*/ 6 h 212"/>
                  <a:gd name="T2" fmla="*/ 67 w 163"/>
                  <a:gd name="T3" fmla="*/ 16 h 212"/>
                  <a:gd name="T4" fmla="*/ 47 w 163"/>
                  <a:gd name="T5" fmla="*/ 54 h 212"/>
                  <a:gd name="T6" fmla="*/ 36 w 163"/>
                  <a:gd name="T7" fmla="*/ 72 h 212"/>
                  <a:gd name="T8" fmla="*/ 16 w 163"/>
                  <a:gd name="T9" fmla="*/ 94 h 212"/>
                  <a:gd name="T10" fmla="*/ 4 w 163"/>
                  <a:gd name="T11" fmla="*/ 116 h 212"/>
                  <a:gd name="T12" fmla="*/ 0 w 163"/>
                  <a:gd name="T13" fmla="*/ 136 h 212"/>
                  <a:gd name="T14" fmla="*/ 1 w 163"/>
                  <a:gd name="T15" fmla="*/ 155 h 212"/>
                  <a:gd name="T16" fmla="*/ 17 w 163"/>
                  <a:gd name="T17" fmla="*/ 187 h 212"/>
                  <a:gd name="T18" fmla="*/ 46 w 163"/>
                  <a:gd name="T19" fmla="*/ 206 h 212"/>
                  <a:gd name="T20" fmla="*/ 78 w 163"/>
                  <a:gd name="T21" fmla="*/ 212 h 212"/>
                  <a:gd name="T22" fmla="*/ 98 w 163"/>
                  <a:gd name="T23" fmla="*/ 207 h 212"/>
                  <a:gd name="T24" fmla="*/ 121 w 163"/>
                  <a:gd name="T25" fmla="*/ 194 h 212"/>
                  <a:gd name="T26" fmla="*/ 140 w 163"/>
                  <a:gd name="T27" fmla="*/ 175 h 212"/>
                  <a:gd name="T28" fmla="*/ 152 w 163"/>
                  <a:gd name="T29" fmla="*/ 152 h 212"/>
                  <a:gd name="T30" fmla="*/ 163 w 163"/>
                  <a:gd name="T31" fmla="*/ 99 h 212"/>
                  <a:gd name="T32" fmla="*/ 161 w 163"/>
                  <a:gd name="T33" fmla="*/ 70 h 212"/>
                  <a:gd name="T34" fmla="*/ 151 w 163"/>
                  <a:gd name="T35" fmla="*/ 36 h 212"/>
                  <a:gd name="T36" fmla="*/ 134 w 163"/>
                  <a:gd name="T37" fmla="*/ 14 h 212"/>
                  <a:gd name="T38" fmla="*/ 114 w 163"/>
                  <a:gd name="T39" fmla="*/ 3 h 212"/>
                  <a:gd name="T40" fmla="*/ 95 w 163"/>
                  <a:gd name="T41" fmla="*/ 1 h 212"/>
                  <a:gd name="T42" fmla="*/ 82 w 163"/>
                  <a:gd name="T43" fmla="*/ 4 h 212"/>
                  <a:gd name="T44" fmla="*/ 60 w 163"/>
                  <a:gd name="T45" fmla="*/ 164 h 212"/>
                  <a:gd name="T46" fmla="*/ 48 w 163"/>
                  <a:gd name="T47" fmla="*/ 159 h 212"/>
                  <a:gd name="T48" fmla="*/ 42 w 163"/>
                  <a:gd name="T49" fmla="*/ 148 h 212"/>
                  <a:gd name="T50" fmla="*/ 42 w 163"/>
                  <a:gd name="T51" fmla="*/ 138 h 212"/>
                  <a:gd name="T52" fmla="*/ 48 w 163"/>
                  <a:gd name="T53" fmla="*/ 127 h 212"/>
                  <a:gd name="T54" fmla="*/ 60 w 163"/>
                  <a:gd name="T55" fmla="*/ 122 h 212"/>
                  <a:gd name="T56" fmla="*/ 69 w 163"/>
                  <a:gd name="T57" fmla="*/ 122 h 212"/>
                  <a:gd name="T58" fmla="*/ 79 w 163"/>
                  <a:gd name="T59" fmla="*/ 127 h 212"/>
                  <a:gd name="T60" fmla="*/ 85 w 163"/>
                  <a:gd name="T61" fmla="*/ 138 h 212"/>
                  <a:gd name="T62" fmla="*/ 85 w 163"/>
                  <a:gd name="T63" fmla="*/ 148 h 212"/>
                  <a:gd name="T64" fmla="*/ 79 w 163"/>
                  <a:gd name="T65" fmla="*/ 159 h 212"/>
                  <a:gd name="T66" fmla="*/ 69 w 163"/>
                  <a:gd name="T67" fmla="*/ 164 h 212"/>
                  <a:gd name="T68" fmla="*/ 88 w 163"/>
                  <a:gd name="T69" fmla="*/ 65 h 212"/>
                  <a:gd name="T70" fmla="*/ 81 w 163"/>
                  <a:gd name="T71" fmla="*/ 63 h 212"/>
                  <a:gd name="T72" fmla="*/ 78 w 163"/>
                  <a:gd name="T73" fmla="*/ 56 h 212"/>
                  <a:gd name="T74" fmla="*/ 84 w 163"/>
                  <a:gd name="T75" fmla="*/ 47 h 212"/>
                  <a:gd name="T76" fmla="*/ 93 w 163"/>
                  <a:gd name="T77" fmla="*/ 47 h 212"/>
                  <a:gd name="T78" fmla="*/ 99 w 163"/>
                  <a:gd name="T79" fmla="*/ 56 h 212"/>
                  <a:gd name="T80" fmla="*/ 96 w 163"/>
                  <a:gd name="T81" fmla="*/ 63 h 212"/>
                  <a:gd name="T82" fmla="*/ 88 w 163"/>
                  <a:gd name="T83" fmla="*/ 65 h 212"/>
                  <a:gd name="T84" fmla="*/ 111 w 163"/>
                  <a:gd name="T85" fmla="*/ 111 h 212"/>
                  <a:gd name="T86" fmla="*/ 103 w 163"/>
                  <a:gd name="T87" fmla="*/ 97 h 212"/>
                  <a:gd name="T88" fmla="*/ 107 w 163"/>
                  <a:gd name="T89" fmla="*/ 88 h 212"/>
                  <a:gd name="T90" fmla="*/ 116 w 163"/>
                  <a:gd name="T91" fmla="*/ 84 h 212"/>
                  <a:gd name="T92" fmla="*/ 130 w 163"/>
                  <a:gd name="T93" fmla="*/ 92 h 212"/>
                  <a:gd name="T94" fmla="*/ 130 w 163"/>
                  <a:gd name="T95" fmla="*/ 103 h 212"/>
                  <a:gd name="T96" fmla="*/ 116 w 163"/>
                  <a:gd name="T97" fmla="*/ 1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12">
                    <a:moveTo>
                      <a:pt x="82" y="4"/>
                    </a:moveTo>
                    <a:lnTo>
                      <a:pt x="82" y="4"/>
                    </a:lnTo>
                    <a:lnTo>
                      <a:pt x="78" y="6"/>
                    </a:lnTo>
                    <a:lnTo>
                      <a:pt x="74" y="9"/>
                    </a:lnTo>
                    <a:lnTo>
                      <a:pt x="70" y="13"/>
                    </a:lnTo>
                    <a:lnTo>
                      <a:pt x="67" y="16"/>
                    </a:lnTo>
                    <a:lnTo>
                      <a:pt x="61" y="25"/>
                    </a:lnTo>
                    <a:lnTo>
                      <a:pt x="57" y="35"/>
                    </a:lnTo>
                    <a:lnTo>
                      <a:pt x="47" y="54"/>
                    </a:lnTo>
                    <a:lnTo>
                      <a:pt x="42" y="63"/>
                    </a:lnTo>
                    <a:lnTo>
                      <a:pt x="36" y="72"/>
                    </a:lnTo>
                    <a:lnTo>
                      <a:pt x="36" y="72"/>
                    </a:lnTo>
                    <a:lnTo>
                      <a:pt x="29" y="79"/>
                    </a:lnTo>
                    <a:lnTo>
                      <a:pt x="22" y="86"/>
                    </a:lnTo>
                    <a:lnTo>
                      <a:pt x="16" y="94"/>
                    </a:lnTo>
                    <a:lnTo>
                      <a:pt x="11" y="101"/>
                    </a:lnTo>
                    <a:lnTo>
                      <a:pt x="7" y="109"/>
                    </a:lnTo>
                    <a:lnTo>
                      <a:pt x="4" y="116"/>
                    </a:lnTo>
                    <a:lnTo>
                      <a:pt x="2" y="123"/>
                    </a:lnTo>
                    <a:lnTo>
                      <a:pt x="1" y="130"/>
                    </a:lnTo>
                    <a:lnTo>
                      <a:pt x="0" y="136"/>
                    </a:lnTo>
                    <a:lnTo>
                      <a:pt x="0" y="143"/>
                    </a:lnTo>
                    <a:lnTo>
                      <a:pt x="0" y="149"/>
                    </a:lnTo>
                    <a:lnTo>
                      <a:pt x="1" y="155"/>
                    </a:lnTo>
                    <a:lnTo>
                      <a:pt x="5" y="166"/>
                    </a:lnTo>
                    <a:lnTo>
                      <a:pt x="10" y="177"/>
                    </a:lnTo>
                    <a:lnTo>
                      <a:pt x="17" y="187"/>
                    </a:lnTo>
                    <a:lnTo>
                      <a:pt x="26" y="194"/>
                    </a:lnTo>
                    <a:lnTo>
                      <a:pt x="36" y="201"/>
                    </a:lnTo>
                    <a:lnTo>
                      <a:pt x="46" y="206"/>
                    </a:lnTo>
                    <a:lnTo>
                      <a:pt x="57" y="210"/>
                    </a:lnTo>
                    <a:lnTo>
                      <a:pt x="67" y="211"/>
                    </a:lnTo>
                    <a:lnTo>
                      <a:pt x="78" y="212"/>
                    </a:lnTo>
                    <a:lnTo>
                      <a:pt x="88" y="210"/>
                    </a:lnTo>
                    <a:lnTo>
                      <a:pt x="88" y="210"/>
                    </a:lnTo>
                    <a:lnTo>
                      <a:pt x="98" y="207"/>
                    </a:lnTo>
                    <a:lnTo>
                      <a:pt x="106" y="204"/>
                    </a:lnTo>
                    <a:lnTo>
                      <a:pt x="114" y="199"/>
                    </a:lnTo>
                    <a:lnTo>
                      <a:pt x="121" y="194"/>
                    </a:lnTo>
                    <a:lnTo>
                      <a:pt x="129" y="188"/>
                    </a:lnTo>
                    <a:lnTo>
                      <a:pt x="134" y="182"/>
                    </a:lnTo>
                    <a:lnTo>
                      <a:pt x="140" y="175"/>
                    </a:lnTo>
                    <a:lnTo>
                      <a:pt x="145" y="168"/>
                    </a:lnTo>
                    <a:lnTo>
                      <a:pt x="149" y="160"/>
                    </a:lnTo>
                    <a:lnTo>
                      <a:pt x="152" y="152"/>
                    </a:lnTo>
                    <a:lnTo>
                      <a:pt x="158" y="135"/>
                    </a:lnTo>
                    <a:lnTo>
                      <a:pt x="161" y="118"/>
                    </a:lnTo>
                    <a:lnTo>
                      <a:pt x="163" y="99"/>
                    </a:lnTo>
                    <a:lnTo>
                      <a:pt x="163" y="99"/>
                    </a:lnTo>
                    <a:lnTo>
                      <a:pt x="162" y="84"/>
                    </a:lnTo>
                    <a:lnTo>
                      <a:pt x="161" y="70"/>
                    </a:lnTo>
                    <a:lnTo>
                      <a:pt x="158" y="57"/>
                    </a:lnTo>
                    <a:lnTo>
                      <a:pt x="155" y="46"/>
                    </a:lnTo>
                    <a:lnTo>
                      <a:pt x="151" y="36"/>
                    </a:lnTo>
                    <a:lnTo>
                      <a:pt x="146" y="27"/>
                    </a:lnTo>
                    <a:lnTo>
                      <a:pt x="140" y="20"/>
                    </a:lnTo>
                    <a:lnTo>
                      <a:pt x="134" y="14"/>
                    </a:lnTo>
                    <a:lnTo>
                      <a:pt x="127" y="9"/>
                    </a:lnTo>
                    <a:lnTo>
                      <a:pt x="120" y="5"/>
                    </a:lnTo>
                    <a:lnTo>
                      <a:pt x="114" y="3"/>
                    </a:lnTo>
                    <a:lnTo>
                      <a:pt x="107" y="1"/>
                    </a:lnTo>
                    <a:lnTo>
                      <a:pt x="101" y="0"/>
                    </a:lnTo>
                    <a:lnTo>
                      <a:pt x="95" y="1"/>
                    </a:lnTo>
                    <a:lnTo>
                      <a:pt x="88" y="2"/>
                    </a:lnTo>
                    <a:lnTo>
                      <a:pt x="82" y="4"/>
                    </a:lnTo>
                    <a:lnTo>
                      <a:pt x="82" y="4"/>
                    </a:lnTo>
                    <a:close/>
                    <a:moveTo>
                      <a:pt x="64" y="165"/>
                    </a:moveTo>
                    <a:lnTo>
                      <a:pt x="64" y="165"/>
                    </a:lnTo>
                    <a:lnTo>
                      <a:pt x="60" y="164"/>
                    </a:lnTo>
                    <a:lnTo>
                      <a:pt x="55" y="163"/>
                    </a:lnTo>
                    <a:lnTo>
                      <a:pt x="51" y="161"/>
                    </a:lnTo>
                    <a:lnTo>
                      <a:pt x="48" y="159"/>
                    </a:lnTo>
                    <a:lnTo>
                      <a:pt x="46" y="155"/>
                    </a:lnTo>
                    <a:lnTo>
                      <a:pt x="44" y="152"/>
                    </a:lnTo>
                    <a:lnTo>
                      <a:pt x="42" y="148"/>
                    </a:lnTo>
                    <a:lnTo>
                      <a:pt x="42" y="144"/>
                    </a:lnTo>
                    <a:lnTo>
                      <a:pt x="42" y="144"/>
                    </a:lnTo>
                    <a:lnTo>
                      <a:pt x="42" y="138"/>
                    </a:lnTo>
                    <a:lnTo>
                      <a:pt x="44" y="134"/>
                    </a:lnTo>
                    <a:lnTo>
                      <a:pt x="46" y="131"/>
                    </a:lnTo>
                    <a:lnTo>
                      <a:pt x="48" y="127"/>
                    </a:lnTo>
                    <a:lnTo>
                      <a:pt x="51" y="125"/>
                    </a:lnTo>
                    <a:lnTo>
                      <a:pt x="55" y="123"/>
                    </a:lnTo>
                    <a:lnTo>
                      <a:pt x="60" y="122"/>
                    </a:lnTo>
                    <a:lnTo>
                      <a:pt x="64" y="121"/>
                    </a:lnTo>
                    <a:lnTo>
                      <a:pt x="64" y="121"/>
                    </a:lnTo>
                    <a:lnTo>
                      <a:pt x="69" y="122"/>
                    </a:lnTo>
                    <a:lnTo>
                      <a:pt x="73" y="123"/>
                    </a:lnTo>
                    <a:lnTo>
                      <a:pt x="76" y="125"/>
                    </a:lnTo>
                    <a:lnTo>
                      <a:pt x="79" y="127"/>
                    </a:lnTo>
                    <a:lnTo>
                      <a:pt x="82" y="131"/>
                    </a:lnTo>
                    <a:lnTo>
                      <a:pt x="84" y="134"/>
                    </a:lnTo>
                    <a:lnTo>
                      <a:pt x="85" y="138"/>
                    </a:lnTo>
                    <a:lnTo>
                      <a:pt x="86" y="144"/>
                    </a:lnTo>
                    <a:lnTo>
                      <a:pt x="86" y="144"/>
                    </a:lnTo>
                    <a:lnTo>
                      <a:pt x="85" y="148"/>
                    </a:lnTo>
                    <a:lnTo>
                      <a:pt x="84" y="152"/>
                    </a:lnTo>
                    <a:lnTo>
                      <a:pt x="82" y="155"/>
                    </a:lnTo>
                    <a:lnTo>
                      <a:pt x="79" y="159"/>
                    </a:lnTo>
                    <a:lnTo>
                      <a:pt x="76" y="161"/>
                    </a:lnTo>
                    <a:lnTo>
                      <a:pt x="73" y="163"/>
                    </a:lnTo>
                    <a:lnTo>
                      <a:pt x="69" y="164"/>
                    </a:lnTo>
                    <a:lnTo>
                      <a:pt x="64" y="165"/>
                    </a:lnTo>
                    <a:lnTo>
                      <a:pt x="64" y="165"/>
                    </a:lnTo>
                    <a:close/>
                    <a:moveTo>
                      <a:pt x="88" y="65"/>
                    </a:moveTo>
                    <a:lnTo>
                      <a:pt x="88" y="65"/>
                    </a:lnTo>
                    <a:lnTo>
                      <a:pt x="84" y="65"/>
                    </a:lnTo>
                    <a:lnTo>
                      <a:pt x="81" y="63"/>
                    </a:lnTo>
                    <a:lnTo>
                      <a:pt x="79" y="60"/>
                    </a:lnTo>
                    <a:lnTo>
                      <a:pt x="78" y="56"/>
                    </a:lnTo>
                    <a:lnTo>
                      <a:pt x="78" y="56"/>
                    </a:lnTo>
                    <a:lnTo>
                      <a:pt x="79" y="52"/>
                    </a:lnTo>
                    <a:lnTo>
                      <a:pt x="81" y="49"/>
                    </a:lnTo>
                    <a:lnTo>
                      <a:pt x="84" y="47"/>
                    </a:lnTo>
                    <a:lnTo>
                      <a:pt x="88" y="46"/>
                    </a:lnTo>
                    <a:lnTo>
                      <a:pt x="88" y="46"/>
                    </a:lnTo>
                    <a:lnTo>
                      <a:pt x="93" y="47"/>
                    </a:lnTo>
                    <a:lnTo>
                      <a:pt x="96" y="49"/>
                    </a:lnTo>
                    <a:lnTo>
                      <a:pt x="98" y="52"/>
                    </a:lnTo>
                    <a:lnTo>
                      <a:pt x="99" y="56"/>
                    </a:lnTo>
                    <a:lnTo>
                      <a:pt x="99" y="56"/>
                    </a:lnTo>
                    <a:lnTo>
                      <a:pt x="98" y="60"/>
                    </a:lnTo>
                    <a:lnTo>
                      <a:pt x="96" y="63"/>
                    </a:lnTo>
                    <a:lnTo>
                      <a:pt x="93" y="65"/>
                    </a:lnTo>
                    <a:lnTo>
                      <a:pt x="88" y="65"/>
                    </a:lnTo>
                    <a:lnTo>
                      <a:pt x="88" y="65"/>
                    </a:lnTo>
                    <a:close/>
                    <a:moveTo>
                      <a:pt x="116" y="112"/>
                    </a:moveTo>
                    <a:lnTo>
                      <a:pt x="116" y="112"/>
                    </a:lnTo>
                    <a:lnTo>
                      <a:pt x="111" y="111"/>
                    </a:lnTo>
                    <a:lnTo>
                      <a:pt x="107" y="108"/>
                    </a:lnTo>
                    <a:lnTo>
                      <a:pt x="104" y="103"/>
                    </a:lnTo>
                    <a:lnTo>
                      <a:pt x="103" y="97"/>
                    </a:lnTo>
                    <a:lnTo>
                      <a:pt x="103" y="97"/>
                    </a:lnTo>
                    <a:lnTo>
                      <a:pt x="104" y="92"/>
                    </a:lnTo>
                    <a:lnTo>
                      <a:pt x="107" y="88"/>
                    </a:lnTo>
                    <a:lnTo>
                      <a:pt x="111" y="85"/>
                    </a:lnTo>
                    <a:lnTo>
                      <a:pt x="116" y="84"/>
                    </a:lnTo>
                    <a:lnTo>
                      <a:pt x="116" y="84"/>
                    </a:lnTo>
                    <a:lnTo>
                      <a:pt x="122" y="85"/>
                    </a:lnTo>
                    <a:lnTo>
                      <a:pt x="126" y="88"/>
                    </a:lnTo>
                    <a:lnTo>
                      <a:pt x="130" y="92"/>
                    </a:lnTo>
                    <a:lnTo>
                      <a:pt x="131" y="97"/>
                    </a:lnTo>
                    <a:lnTo>
                      <a:pt x="131" y="97"/>
                    </a:lnTo>
                    <a:lnTo>
                      <a:pt x="130" y="103"/>
                    </a:lnTo>
                    <a:lnTo>
                      <a:pt x="126" y="108"/>
                    </a:lnTo>
                    <a:lnTo>
                      <a:pt x="122" y="111"/>
                    </a:lnTo>
                    <a:lnTo>
                      <a:pt x="116" y="112"/>
                    </a:lnTo>
                    <a:lnTo>
                      <a:pt x="116" y="11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6" name="Freeform 152"/>
              <p:cNvSpPr>
                <a:spLocks/>
              </p:cNvSpPr>
              <p:nvPr/>
            </p:nvSpPr>
            <p:spPr bwMode="auto">
              <a:xfrm>
                <a:off x="2087" y="928"/>
                <a:ext cx="43" cy="31"/>
              </a:xfrm>
              <a:custGeom>
                <a:avLst/>
                <a:gdLst>
                  <a:gd name="T0" fmla="*/ 43 w 43"/>
                  <a:gd name="T1" fmla="*/ 25 h 31"/>
                  <a:gd name="T2" fmla="*/ 30 w 43"/>
                  <a:gd name="T3" fmla="*/ 18 h 31"/>
                  <a:gd name="T4" fmla="*/ 30 w 43"/>
                  <a:gd name="T5" fmla="*/ 18 h 31"/>
                  <a:gd name="T6" fmla="*/ 31 w 43"/>
                  <a:gd name="T7" fmla="*/ 15 h 31"/>
                  <a:gd name="T8" fmla="*/ 31 w 43"/>
                  <a:gd name="T9" fmla="*/ 15 h 31"/>
                  <a:gd name="T10" fmla="*/ 30 w 43"/>
                  <a:gd name="T11" fmla="*/ 12 h 31"/>
                  <a:gd name="T12" fmla="*/ 29 w 43"/>
                  <a:gd name="T13" fmla="*/ 9 h 31"/>
                  <a:gd name="T14" fmla="*/ 26 w 43"/>
                  <a:gd name="T15" fmla="*/ 5 h 31"/>
                  <a:gd name="T16" fmla="*/ 21 w 43"/>
                  <a:gd name="T17" fmla="*/ 1 h 31"/>
                  <a:gd name="T18" fmla="*/ 19 w 43"/>
                  <a:gd name="T19" fmla="*/ 0 h 31"/>
                  <a:gd name="T20" fmla="*/ 16 w 43"/>
                  <a:gd name="T21" fmla="*/ 0 h 31"/>
                  <a:gd name="T22" fmla="*/ 16 w 43"/>
                  <a:gd name="T23" fmla="*/ 0 h 31"/>
                  <a:gd name="T24" fmla="*/ 13 w 43"/>
                  <a:gd name="T25" fmla="*/ 0 h 31"/>
                  <a:gd name="T26" fmla="*/ 10 w 43"/>
                  <a:gd name="T27" fmla="*/ 1 h 31"/>
                  <a:gd name="T28" fmla="*/ 4 w 43"/>
                  <a:gd name="T29" fmla="*/ 5 h 31"/>
                  <a:gd name="T30" fmla="*/ 1 w 43"/>
                  <a:gd name="T31" fmla="*/ 9 h 31"/>
                  <a:gd name="T32" fmla="*/ 0 w 43"/>
                  <a:gd name="T33" fmla="*/ 12 h 31"/>
                  <a:gd name="T34" fmla="*/ 0 w 43"/>
                  <a:gd name="T35" fmla="*/ 15 h 31"/>
                  <a:gd name="T36" fmla="*/ 0 w 43"/>
                  <a:gd name="T37" fmla="*/ 15 h 31"/>
                  <a:gd name="T38" fmla="*/ 0 w 43"/>
                  <a:gd name="T39" fmla="*/ 18 h 31"/>
                  <a:gd name="T40" fmla="*/ 1 w 43"/>
                  <a:gd name="T41" fmla="*/ 22 h 31"/>
                  <a:gd name="T42" fmla="*/ 4 w 43"/>
                  <a:gd name="T43" fmla="*/ 27 h 31"/>
                  <a:gd name="T44" fmla="*/ 10 w 43"/>
                  <a:gd name="T45" fmla="*/ 30 h 31"/>
                  <a:gd name="T46" fmla="*/ 13 w 43"/>
                  <a:gd name="T47" fmla="*/ 31 h 31"/>
                  <a:gd name="T48" fmla="*/ 16 w 43"/>
                  <a:gd name="T4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1">
                    <a:moveTo>
                      <a:pt x="43" y="25"/>
                    </a:moveTo>
                    <a:lnTo>
                      <a:pt x="30" y="18"/>
                    </a:lnTo>
                    <a:lnTo>
                      <a:pt x="30" y="18"/>
                    </a:lnTo>
                    <a:lnTo>
                      <a:pt x="31" y="15"/>
                    </a:lnTo>
                    <a:lnTo>
                      <a:pt x="31" y="15"/>
                    </a:lnTo>
                    <a:lnTo>
                      <a:pt x="30" y="12"/>
                    </a:lnTo>
                    <a:lnTo>
                      <a:pt x="29" y="9"/>
                    </a:lnTo>
                    <a:lnTo>
                      <a:pt x="26" y="5"/>
                    </a:lnTo>
                    <a:lnTo>
                      <a:pt x="21" y="1"/>
                    </a:lnTo>
                    <a:lnTo>
                      <a:pt x="19" y="0"/>
                    </a:lnTo>
                    <a:lnTo>
                      <a:pt x="16" y="0"/>
                    </a:lnTo>
                    <a:lnTo>
                      <a:pt x="16" y="0"/>
                    </a:lnTo>
                    <a:lnTo>
                      <a:pt x="13" y="0"/>
                    </a:lnTo>
                    <a:lnTo>
                      <a:pt x="10" y="1"/>
                    </a:lnTo>
                    <a:lnTo>
                      <a:pt x="4" y="5"/>
                    </a:lnTo>
                    <a:lnTo>
                      <a:pt x="1" y="9"/>
                    </a:lnTo>
                    <a:lnTo>
                      <a:pt x="0" y="12"/>
                    </a:lnTo>
                    <a:lnTo>
                      <a:pt x="0" y="15"/>
                    </a:lnTo>
                    <a:lnTo>
                      <a:pt x="0" y="15"/>
                    </a:lnTo>
                    <a:lnTo>
                      <a:pt x="0" y="18"/>
                    </a:lnTo>
                    <a:lnTo>
                      <a:pt x="1" y="22"/>
                    </a:lnTo>
                    <a:lnTo>
                      <a:pt x="4" y="27"/>
                    </a:lnTo>
                    <a:lnTo>
                      <a:pt x="10" y="30"/>
                    </a:lnTo>
                    <a:lnTo>
                      <a:pt x="13" y="31"/>
                    </a:lnTo>
                    <a:lnTo>
                      <a:pt x="16"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7" name="Freeform 153"/>
              <p:cNvSpPr>
                <a:spLocks/>
              </p:cNvSpPr>
              <p:nvPr/>
            </p:nvSpPr>
            <p:spPr bwMode="auto">
              <a:xfrm>
                <a:off x="2122" y="881"/>
                <a:ext cx="35" cy="37"/>
              </a:xfrm>
              <a:custGeom>
                <a:avLst/>
                <a:gdLst>
                  <a:gd name="T0" fmla="*/ 33 w 35"/>
                  <a:gd name="T1" fmla="*/ 37 h 37"/>
                  <a:gd name="T2" fmla="*/ 33 w 35"/>
                  <a:gd name="T3" fmla="*/ 37 h 37"/>
                  <a:gd name="T4" fmla="*/ 35 w 35"/>
                  <a:gd name="T5" fmla="*/ 30 h 37"/>
                  <a:gd name="T6" fmla="*/ 29 w 35"/>
                  <a:gd name="T7" fmla="*/ 23 h 37"/>
                  <a:gd name="T8" fmla="*/ 29 w 35"/>
                  <a:gd name="T9" fmla="*/ 23 h 37"/>
                  <a:gd name="T10" fmla="*/ 30 w 35"/>
                  <a:gd name="T11" fmla="*/ 21 h 37"/>
                  <a:gd name="T12" fmla="*/ 30 w 35"/>
                  <a:gd name="T13" fmla="*/ 21 h 37"/>
                  <a:gd name="T14" fmla="*/ 31 w 35"/>
                  <a:gd name="T15" fmla="*/ 18 h 37"/>
                  <a:gd name="T16" fmla="*/ 31 w 35"/>
                  <a:gd name="T17" fmla="*/ 15 h 37"/>
                  <a:gd name="T18" fmla="*/ 30 w 35"/>
                  <a:gd name="T19" fmla="*/ 9 h 37"/>
                  <a:gd name="T20" fmla="*/ 27 w 35"/>
                  <a:gd name="T21" fmla="*/ 4 h 37"/>
                  <a:gd name="T22" fmla="*/ 24 w 35"/>
                  <a:gd name="T23" fmla="*/ 3 h 37"/>
                  <a:gd name="T24" fmla="*/ 22 w 35"/>
                  <a:gd name="T25" fmla="*/ 1 h 37"/>
                  <a:gd name="T26" fmla="*/ 22 w 35"/>
                  <a:gd name="T27" fmla="*/ 1 h 37"/>
                  <a:gd name="T28" fmla="*/ 19 w 35"/>
                  <a:gd name="T29" fmla="*/ 0 h 37"/>
                  <a:gd name="T30" fmla="*/ 16 w 35"/>
                  <a:gd name="T31" fmla="*/ 0 h 37"/>
                  <a:gd name="T32" fmla="*/ 10 w 35"/>
                  <a:gd name="T33" fmla="*/ 1 h 37"/>
                  <a:gd name="T34" fmla="*/ 5 w 35"/>
                  <a:gd name="T35" fmla="*/ 4 h 37"/>
                  <a:gd name="T36" fmla="*/ 3 w 35"/>
                  <a:gd name="T37" fmla="*/ 7 h 37"/>
                  <a:gd name="T38" fmla="*/ 1 w 35"/>
                  <a:gd name="T39" fmla="*/ 9 h 37"/>
                  <a:gd name="T40" fmla="*/ 1 w 35"/>
                  <a:gd name="T41" fmla="*/ 9 h 37"/>
                  <a:gd name="T42" fmla="*/ 0 w 35"/>
                  <a:gd name="T43" fmla="*/ 12 h 37"/>
                  <a:gd name="T44" fmla="*/ 0 w 35"/>
                  <a:gd name="T45" fmla="*/ 15 h 37"/>
                  <a:gd name="T46" fmla="*/ 1 w 35"/>
                  <a:gd name="T47" fmla="*/ 21 h 37"/>
                  <a:gd name="T48" fmla="*/ 5 w 35"/>
                  <a:gd name="T49" fmla="*/ 26 h 37"/>
                  <a:gd name="T50" fmla="*/ 7 w 35"/>
                  <a:gd name="T51" fmla="*/ 27 h 37"/>
                  <a:gd name="T52" fmla="*/ 10 w 35"/>
                  <a:gd name="T5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7">
                    <a:moveTo>
                      <a:pt x="33" y="37"/>
                    </a:moveTo>
                    <a:lnTo>
                      <a:pt x="33" y="37"/>
                    </a:lnTo>
                    <a:lnTo>
                      <a:pt x="35" y="30"/>
                    </a:lnTo>
                    <a:lnTo>
                      <a:pt x="29" y="23"/>
                    </a:lnTo>
                    <a:lnTo>
                      <a:pt x="29" y="23"/>
                    </a:lnTo>
                    <a:lnTo>
                      <a:pt x="30" y="21"/>
                    </a:lnTo>
                    <a:lnTo>
                      <a:pt x="30" y="21"/>
                    </a:lnTo>
                    <a:lnTo>
                      <a:pt x="31" y="18"/>
                    </a:lnTo>
                    <a:lnTo>
                      <a:pt x="31" y="15"/>
                    </a:lnTo>
                    <a:lnTo>
                      <a:pt x="30" y="9"/>
                    </a:lnTo>
                    <a:lnTo>
                      <a:pt x="27" y="4"/>
                    </a:lnTo>
                    <a:lnTo>
                      <a:pt x="24" y="3"/>
                    </a:lnTo>
                    <a:lnTo>
                      <a:pt x="22" y="1"/>
                    </a:lnTo>
                    <a:lnTo>
                      <a:pt x="22" y="1"/>
                    </a:lnTo>
                    <a:lnTo>
                      <a:pt x="19" y="0"/>
                    </a:lnTo>
                    <a:lnTo>
                      <a:pt x="16" y="0"/>
                    </a:lnTo>
                    <a:lnTo>
                      <a:pt x="10" y="1"/>
                    </a:lnTo>
                    <a:lnTo>
                      <a:pt x="5" y="4"/>
                    </a:lnTo>
                    <a:lnTo>
                      <a:pt x="3" y="7"/>
                    </a:lnTo>
                    <a:lnTo>
                      <a:pt x="1" y="9"/>
                    </a:lnTo>
                    <a:lnTo>
                      <a:pt x="1" y="9"/>
                    </a:lnTo>
                    <a:lnTo>
                      <a:pt x="0" y="12"/>
                    </a:lnTo>
                    <a:lnTo>
                      <a:pt x="0" y="15"/>
                    </a:lnTo>
                    <a:lnTo>
                      <a:pt x="1" y="21"/>
                    </a:lnTo>
                    <a:lnTo>
                      <a:pt x="5" y="26"/>
                    </a:lnTo>
                    <a:lnTo>
                      <a:pt x="7" y="27"/>
                    </a:lnTo>
                    <a:lnTo>
                      <a:pt x="1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8" name="Freeform 154"/>
              <p:cNvSpPr>
                <a:spLocks/>
              </p:cNvSpPr>
              <p:nvPr/>
            </p:nvSpPr>
            <p:spPr bwMode="auto">
              <a:xfrm>
                <a:off x="2163" y="826"/>
                <a:ext cx="31" cy="47"/>
              </a:xfrm>
              <a:custGeom>
                <a:avLst/>
                <a:gdLst>
                  <a:gd name="T0" fmla="*/ 26 w 31"/>
                  <a:gd name="T1" fmla="*/ 47 h 47"/>
                  <a:gd name="T2" fmla="*/ 26 w 31"/>
                  <a:gd name="T3" fmla="*/ 47 h 47"/>
                  <a:gd name="T4" fmla="*/ 29 w 31"/>
                  <a:gd name="T5" fmla="*/ 46 h 47"/>
                  <a:gd name="T6" fmla="*/ 24 w 31"/>
                  <a:gd name="T7" fmla="*/ 28 h 47"/>
                  <a:gd name="T8" fmla="*/ 24 w 31"/>
                  <a:gd name="T9" fmla="*/ 28 h 47"/>
                  <a:gd name="T10" fmla="*/ 26 w 31"/>
                  <a:gd name="T11" fmla="*/ 27 h 47"/>
                  <a:gd name="T12" fmla="*/ 26 w 31"/>
                  <a:gd name="T13" fmla="*/ 27 h 47"/>
                  <a:gd name="T14" fmla="*/ 28 w 31"/>
                  <a:gd name="T15" fmla="*/ 24 h 47"/>
                  <a:gd name="T16" fmla="*/ 30 w 31"/>
                  <a:gd name="T17" fmla="*/ 22 h 47"/>
                  <a:gd name="T18" fmla="*/ 31 w 31"/>
                  <a:gd name="T19" fmla="*/ 16 h 47"/>
                  <a:gd name="T20" fmla="*/ 30 w 31"/>
                  <a:gd name="T21" fmla="*/ 10 h 47"/>
                  <a:gd name="T22" fmla="*/ 29 w 31"/>
                  <a:gd name="T23" fmla="*/ 7 h 47"/>
                  <a:gd name="T24" fmla="*/ 27 w 31"/>
                  <a:gd name="T25" fmla="*/ 5 h 47"/>
                  <a:gd name="T26" fmla="*/ 27 w 31"/>
                  <a:gd name="T27" fmla="*/ 5 h 47"/>
                  <a:gd name="T28" fmla="*/ 25 w 31"/>
                  <a:gd name="T29" fmla="*/ 3 h 47"/>
                  <a:gd name="T30" fmla="*/ 22 w 31"/>
                  <a:gd name="T31" fmla="*/ 1 h 47"/>
                  <a:gd name="T32" fmla="*/ 17 w 31"/>
                  <a:gd name="T33" fmla="*/ 0 h 47"/>
                  <a:gd name="T34" fmla="*/ 11 w 31"/>
                  <a:gd name="T35" fmla="*/ 1 h 47"/>
                  <a:gd name="T36" fmla="*/ 8 w 31"/>
                  <a:gd name="T37" fmla="*/ 2 h 47"/>
                  <a:gd name="T38" fmla="*/ 6 w 31"/>
                  <a:gd name="T39" fmla="*/ 4 h 47"/>
                  <a:gd name="T40" fmla="*/ 6 w 31"/>
                  <a:gd name="T41" fmla="*/ 4 h 47"/>
                  <a:gd name="T42" fmla="*/ 3 w 31"/>
                  <a:gd name="T43" fmla="*/ 6 h 47"/>
                  <a:gd name="T44" fmla="*/ 1 w 31"/>
                  <a:gd name="T45" fmla="*/ 9 h 47"/>
                  <a:gd name="T46" fmla="*/ 0 w 31"/>
                  <a:gd name="T47" fmla="*/ 14 h 47"/>
                  <a:gd name="T48" fmla="*/ 1 w 31"/>
                  <a:gd name="T49" fmla="*/ 21 h 47"/>
                  <a:gd name="T50" fmla="*/ 2 w 31"/>
                  <a:gd name="T51" fmla="*/ 24 h 47"/>
                  <a:gd name="T52" fmla="*/ 5 w 31"/>
                  <a:gd name="T53"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7">
                    <a:moveTo>
                      <a:pt x="26" y="47"/>
                    </a:moveTo>
                    <a:lnTo>
                      <a:pt x="26" y="47"/>
                    </a:lnTo>
                    <a:lnTo>
                      <a:pt x="29" y="46"/>
                    </a:lnTo>
                    <a:lnTo>
                      <a:pt x="24" y="28"/>
                    </a:lnTo>
                    <a:lnTo>
                      <a:pt x="24" y="28"/>
                    </a:lnTo>
                    <a:lnTo>
                      <a:pt x="26" y="27"/>
                    </a:lnTo>
                    <a:lnTo>
                      <a:pt x="26" y="27"/>
                    </a:lnTo>
                    <a:lnTo>
                      <a:pt x="28" y="24"/>
                    </a:lnTo>
                    <a:lnTo>
                      <a:pt x="30" y="22"/>
                    </a:lnTo>
                    <a:lnTo>
                      <a:pt x="31" y="16"/>
                    </a:lnTo>
                    <a:lnTo>
                      <a:pt x="30" y="10"/>
                    </a:lnTo>
                    <a:lnTo>
                      <a:pt x="29" y="7"/>
                    </a:lnTo>
                    <a:lnTo>
                      <a:pt x="27" y="5"/>
                    </a:lnTo>
                    <a:lnTo>
                      <a:pt x="27" y="5"/>
                    </a:lnTo>
                    <a:lnTo>
                      <a:pt x="25" y="3"/>
                    </a:lnTo>
                    <a:lnTo>
                      <a:pt x="22" y="1"/>
                    </a:lnTo>
                    <a:lnTo>
                      <a:pt x="17" y="0"/>
                    </a:lnTo>
                    <a:lnTo>
                      <a:pt x="11" y="1"/>
                    </a:lnTo>
                    <a:lnTo>
                      <a:pt x="8" y="2"/>
                    </a:lnTo>
                    <a:lnTo>
                      <a:pt x="6" y="4"/>
                    </a:lnTo>
                    <a:lnTo>
                      <a:pt x="6" y="4"/>
                    </a:lnTo>
                    <a:lnTo>
                      <a:pt x="3" y="6"/>
                    </a:lnTo>
                    <a:lnTo>
                      <a:pt x="1" y="9"/>
                    </a:lnTo>
                    <a:lnTo>
                      <a:pt x="0" y="14"/>
                    </a:lnTo>
                    <a:lnTo>
                      <a:pt x="1" y="21"/>
                    </a:lnTo>
                    <a:lnTo>
                      <a:pt x="2" y="24"/>
                    </a:lnTo>
                    <a:lnTo>
                      <a:pt x="5"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79" name="Freeform 155"/>
              <p:cNvSpPr>
                <a:spLocks/>
              </p:cNvSpPr>
              <p:nvPr/>
            </p:nvSpPr>
            <p:spPr bwMode="auto">
              <a:xfrm>
                <a:off x="2245" y="822"/>
                <a:ext cx="30" cy="61"/>
              </a:xfrm>
              <a:custGeom>
                <a:avLst/>
                <a:gdLst>
                  <a:gd name="T0" fmla="*/ 0 w 30"/>
                  <a:gd name="T1" fmla="*/ 59 h 61"/>
                  <a:gd name="T2" fmla="*/ 0 w 30"/>
                  <a:gd name="T3" fmla="*/ 59 h 61"/>
                  <a:gd name="T4" fmla="*/ 3 w 30"/>
                  <a:gd name="T5" fmla="*/ 61 h 61"/>
                  <a:gd name="T6" fmla="*/ 14 w 30"/>
                  <a:gd name="T7" fmla="*/ 31 h 61"/>
                  <a:gd name="T8" fmla="*/ 14 w 30"/>
                  <a:gd name="T9" fmla="*/ 31 h 61"/>
                  <a:gd name="T10" fmla="*/ 17 w 30"/>
                  <a:gd name="T11" fmla="*/ 31 h 61"/>
                  <a:gd name="T12" fmla="*/ 17 w 30"/>
                  <a:gd name="T13" fmla="*/ 31 h 61"/>
                  <a:gd name="T14" fmla="*/ 20 w 30"/>
                  <a:gd name="T15" fmla="*/ 30 h 61"/>
                  <a:gd name="T16" fmla="*/ 22 w 30"/>
                  <a:gd name="T17" fmla="*/ 29 h 61"/>
                  <a:gd name="T18" fmla="*/ 27 w 30"/>
                  <a:gd name="T19" fmla="*/ 25 h 61"/>
                  <a:gd name="T20" fmla="*/ 29 w 30"/>
                  <a:gd name="T21" fmla="*/ 20 h 61"/>
                  <a:gd name="T22" fmla="*/ 30 w 30"/>
                  <a:gd name="T23" fmla="*/ 16 h 61"/>
                  <a:gd name="T24" fmla="*/ 30 w 30"/>
                  <a:gd name="T25" fmla="*/ 13 h 61"/>
                  <a:gd name="T26" fmla="*/ 30 w 30"/>
                  <a:gd name="T27" fmla="*/ 13 h 61"/>
                  <a:gd name="T28" fmla="*/ 29 w 30"/>
                  <a:gd name="T29" fmla="*/ 10 h 61"/>
                  <a:gd name="T30" fmla="*/ 28 w 30"/>
                  <a:gd name="T31" fmla="*/ 7 h 61"/>
                  <a:gd name="T32" fmla="*/ 24 w 30"/>
                  <a:gd name="T33" fmla="*/ 3 h 61"/>
                  <a:gd name="T34" fmla="*/ 19 w 30"/>
                  <a:gd name="T35" fmla="*/ 1 h 61"/>
                  <a:gd name="T36" fmla="*/ 16 w 30"/>
                  <a:gd name="T37" fmla="*/ 0 h 61"/>
                  <a:gd name="T38" fmla="*/ 13 w 30"/>
                  <a:gd name="T39" fmla="*/ 0 h 61"/>
                  <a:gd name="T40" fmla="*/ 13 w 30"/>
                  <a:gd name="T41" fmla="*/ 0 h 61"/>
                  <a:gd name="T42" fmla="*/ 10 w 30"/>
                  <a:gd name="T43" fmla="*/ 1 h 61"/>
                  <a:gd name="T44" fmla="*/ 7 w 30"/>
                  <a:gd name="T45" fmla="*/ 2 h 61"/>
                  <a:gd name="T46" fmla="*/ 3 w 30"/>
                  <a:gd name="T47" fmla="*/ 6 h 61"/>
                  <a:gd name="T48" fmla="*/ 0 w 30"/>
                  <a:gd name="T49" fmla="*/ 11 h 61"/>
                  <a:gd name="T50" fmla="*/ 0 w 30"/>
                  <a:gd name="T51" fmla="*/ 14 h 61"/>
                  <a:gd name="T52" fmla="*/ 0 w 30"/>
                  <a:gd name="T53" fmla="*/ 1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61">
                    <a:moveTo>
                      <a:pt x="0" y="59"/>
                    </a:moveTo>
                    <a:lnTo>
                      <a:pt x="0" y="59"/>
                    </a:lnTo>
                    <a:lnTo>
                      <a:pt x="3" y="61"/>
                    </a:lnTo>
                    <a:lnTo>
                      <a:pt x="14" y="31"/>
                    </a:lnTo>
                    <a:lnTo>
                      <a:pt x="14" y="31"/>
                    </a:lnTo>
                    <a:lnTo>
                      <a:pt x="17" y="31"/>
                    </a:lnTo>
                    <a:lnTo>
                      <a:pt x="17" y="31"/>
                    </a:lnTo>
                    <a:lnTo>
                      <a:pt x="20" y="30"/>
                    </a:lnTo>
                    <a:lnTo>
                      <a:pt x="22" y="29"/>
                    </a:lnTo>
                    <a:lnTo>
                      <a:pt x="27" y="25"/>
                    </a:lnTo>
                    <a:lnTo>
                      <a:pt x="29" y="20"/>
                    </a:lnTo>
                    <a:lnTo>
                      <a:pt x="30" y="16"/>
                    </a:lnTo>
                    <a:lnTo>
                      <a:pt x="30" y="13"/>
                    </a:lnTo>
                    <a:lnTo>
                      <a:pt x="30" y="13"/>
                    </a:lnTo>
                    <a:lnTo>
                      <a:pt x="29" y="10"/>
                    </a:lnTo>
                    <a:lnTo>
                      <a:pt x="28" y="7"/>
                    </a:lnTo>
                    <a:lnTo>
                      <a:pt x="24" y="3"/>
                    </a:lnTo>
                    <a:lnTo>
                      <a:pt x="19" y="1"/>
                    </a:lnTo>
                    <a:lnTo>
                      <a:pt x="16" y="0"/>
                    </a:lnTo>
                    <a:lnTo>
                      <a:pt x="13" y="0"/>
                    </a:lnTo>
                    <a:lnTo>
                      <a:pt x="13" y="0"/>
                    </a:lnTo>
                    <a:lnTo>
                      <a:pt x="10" y="1"/>
                    </a:lnTo>
                    <a:lnTo>
                      <a:pt x="7" y="2"/>
                    </a:lnTo>
                    <a:lnTo>
                      <a:pt x="3" y="6"/>
                    </a:lnTo>
                    <a:lnTo>
                      <a:pt x="0" y="11"/>
                    </a:lnTo>
                    <a:lnTo>
                      <a:pt x="0" y="14"/>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0" name="Freeform 156"/>
              <p:cNvSpPr>
                <a:spLocks/>
              </p:cNvSpPr>
              <p:nvPr/>
            </p:nvSpPr>
            <p:spPr bwMode="auto">
              <a:xfrm>
                <a:off x="2051" y="977"/>
                <a:ext cx="54" cy="31"/>
              </a:xfrm>
              <a:custGeom>
                <a:avLst/>
                <a:gdLst>
                  <a:gd name="T0" fmla="*/ 54 w 54"/>
                  <a:gd name="T1" fmla="*/ 18 h 31"/>
                  <a:gd name="T2" fmla="*/ 31 w 54"/>
                  <a:gd name="T3" fmla="*/ 14 h 31"/>
                  <a:gd name="T4" fmla="*/ 31 w 54"/>
                  <a:gd name="T5" fmla="*/ 14 h 31"/>
                  <a:gd name="T6" fmla="*/ 30 w 54"/>
                  <a:gd name="T7" fmla="*/ 11 h 31"/>
                  <a:gd name="T8" fmla="*/ 30 w 54"/>
                  <a:gd name="T9" fmla="*/ 11 h 31"/>
                  <a:gd name="T10" fmla="*/ 29 w 54"/>
                  <a:gd name="T11" fmla="*/ 9 h 31"/>
                  <a:gd name="T12" fmla="*/ 27 w 54"/>
                  <a:gd name="T13" fmla="*/ 5 h 31"/>
                  <a:gd name="T14" fmla="*/ 23 w 54"/>
                  <a:gd name="T15" fmla="*/ 2 h 31"/>
                  <a:gd name="T16" fmla="*/ 17 w 54"/>
                  <a:gd name="T17" fmla="*/ 0 h 31"/>
                  <a:gd name="T18" fmla="*/ 14 w 54"/>
                  <a:gd name="T19" fmla="*/ 0 h 31"/>
                  <a:gd name="T20" fmla="*/ 12 w 54"/>
                  <a:gd name="T21" fmla="*/ 1 h 31"/>
                  <a:gd name="T22" fmla="*/ 12 w 54"/>
                  <a:gd name="T23" fmla="*/ 1 h 31"/>
                  <a:gd name="T24" fmla="*/ 9 w 54"/>
                  <a:gd name="T25" fmla="*/ 2 h 31"/>
                  <a:gd name="T26" fmla="*/ 5 w 54"/>
                  <a:gd name="T27" fmla="*/ 4 h 31"/>
                  <a:gd name="T28" fmla="*/ 2 w 54"/>
                  <a:gd name="T29" fmla="*/ 10 h 31"/>
                  <a:gd name="T30" fmla="*/ 0 w 54"/>
                  <a:gd name="T31" fmla="*/ 15 h 31"/>
                  <a:gd name="T32" fmla="*/ 0 w 54"/>
                  <a:gd name="T33" fmla="*/ 18 h 31"/>
                  <a:gd name="T34" fmla="*/ 1 w 54"/>
                  <a:gd name="T35" fmla="*/ 21 h 31"/>
                  <a:gd name="T36" fmla="*/ 1 w 54"/>
                  <a:gd name="T37" fmla="*/ 21 h 31"/>
                  <a:gd name="T38" fmla="*/ 2 w 54"/>
                  <a:gd name="T39" fmla="*/ 24 h 31"/>
                  <a:gd name="T40" fmla="*/ 4 w 54"/>
                  <a:gd name="T41" fmla="*/ 26 h 31"/>
                  <a:gd name="T42" fmla="*/ 10 w 54"/>
                  <a:gd name="T43" fmla="*/ 30 h 31"/>
                  <a:gd name="T44" fmla="*/ 15 w 54"/>
                  <a:gd name="T45" fmla="*/ 31 h 31"/>
                  <a:gd name="T46" fmla="*/ 18 w 54"/>
                  <a:gd name="T47" fmla="*/ 31 h 31"/>
                  <a:gd name="T48" fmla="*/ 21 w 54"/>
                  <a:gd name="T4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1">
                    <a:moveTo>
                      <a:pt x="54" y="18"/>
                    </a:moveTo>
                    <a:lnTo>
                      <a:pt x="31" y="14"/>
                    </a:lnTo>
                    <a:lnTo>
                      <a:pt x="31" y="14"/>
                    </a:lnTo>
                    <a:lnTo>
                      <a:pt x="30" y="11"/>
                    </a:lnTo>
                    <a:lnTo>
                      <a:pt x="30" y="11"/>
                    </a:lnTo>
                    <a:lnTo>
                      <a:pt x="29" y="9"/>
                    </a:lnTo>
                    <a:lnTo>
                      <a:pt x="27" y="5"/>
                    </a:lnTo>
                    <a:lnTo>
                      <a:pt x="23" y="2"/>
                    </a:lnTo>
                    <a:lnTo>
                      <a:pt x="17" y="0"/>
                    </a:lnTo>
                    <a:lnTo>
                      <a:pt x="14" y="0"/>
                    </a:lnTo>
                    <a:lnTo>
                      <a:pt x="12" y="1"/>
                    </a:lnTo>
                    <a:lnTo>
                      <a:pt x="12" y="1"/>
                    </a:lnTo>
                    <a:lnTo>
                      <a:pt x="9" y="2"/>
                    </a:lnTo>
                    <a:lnTo>
                      <a:pt x="5" y="4"/>
                    </a:lnTo>
                    <a:lnTo>
                      <a:pt x="2" y="10"/>
                    </a:lnTo>
                    <a:lnTo>
                      <a:pt x="0" y="15"/>
                    </a:lnTo>
                    <a:lnTo>
                      <a:pt x="0" y="18"/>
                    </a:lnTo>
                    <a:lnTo>
                      <a:pt x="1" y="21"/>
                    </a:lnTo>
                    <a:lnTo>
                      <a:pt x="1" y="21"/>
                    </a:lnTo>
                    <a:lnTo>
                      <a:pt x="2" y="24"/>
                    </a:lnTo>
                    <a:lnTo>
                      <a:pt x="4" y="26"/>
                    </a:lnTo>
                    <a:lnTo>
                      <a:pt x="10" y="30"/>
                    </a:lnTo>
                    <a:lnTo>
                      <a:pt x="15" y="31"/>
                    </a:lnTo>
                    <a:lnTo>
                      <a:pt x="18" y="31"/>
                    </a:lnTo>
                    <a:lnTo>
                      <a:pt x="21"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1" name="Freeform 157"/>
              <p:cNvSpPr>
                <a:spLocks/>
              </p:cNvSpPr>
              <p:nvPr/>
            </p:nvSpPr>
            <p:spPr bwMode="auto">
              <a:xfrm>
                <a:off x="2270" y="1033"/>
                <a:ext cx="50" cy="31"/>
              </a:xfrm>
              <a:custGeom>
                <a:avLst/>
                <a:gdLst>
                  <a:gd name="T0" fmla="*/ 0 w 50"/>
                  <a:gd name="T1" fmla="*/ 9 h 31"/>
                  <a:gd name="T2" fmla="*/ 20 w 50"/>
                  <a:gd name="T3" fmla="*/ 15 h 31"/>
                  <a:gd name="T4" fmla="*/ 20 w 50"/>
                  <a:gd name="T5" fmla="*/ 15 h 31"/>
                  <a:gd name="T6" fmla="*/ 21 w 50"/>
                  <a:gd name="T7" fmla="*/ 21 h 31"/>
                  <a:gd name="T8" fmla="*/ 22 w 50"/>
                  <a:gd name="T9" fmla="*/ 23 h 31"/>
                  <a:gd name="T10" fmla="*/ 24 w 50"/>
                  <a:gd name="T11" fmla="*/ 27 h 31"/>
                  <a:gd name="T12" fmla="*/ 24 w 50"/>
                  <a:gd name="T13" fmla="*/ 27 h 31"/>
                  <a:gd name="T14" fmla="*/ 26 w 50"/>
                  <a:gd name="T15" fmla="*/ 29 h 31"/>
                  <a:gd name="T16" fmla="*/ 29 w 50"/>
                  <a:gd name="T17" fmla="*/ 30 h 31"/>
                  <a:gd name="T18" fmla="*/ 34 w 50"/>
                  <a:gd name="T19" fmla="*/ 31 h 31"/>
                  <a:gd name="T20" fmla="*/ 40 w 50"/>
                  <a:gd name="T21" fmla="*/ 30 h 31"/>
                  <a:gd name="T22" fmla="*/ 44 w 50"/>
                  <a:gd name="T23" fmla="*/ 29 h 31"/>
                  <a:gd name="T24" fmla="*/ 46 w 50"/>
                  <a:gd name="T25" fmla="*/ 27 h 31"/>
                  <a:gd name="T26" fmla="*/ 46 w 50"/>
                  <a:gd name="T27" fmla="*/ 27 h 31"/>
                  <a:gd name="T28" fmla="*/ 48 w 50"/>
                  <a:gd name="T29" fmla="*/ 24 h 31"/>
                  <a:gd name="T30" fmla="*/ 49 w 50"/>
                  <a:gd name="T31" fmla="*/ 21 h 31"/>
                  <a:gd name="T32" fmla="*/ 50 w 50"/>
                  <a:gd name="T33" fmla="*/ 16 h 31"/>
                  <a:gd name="T34" fmla="*/ 50 w 50"/>
                  <a:gd name="T35" fmla="*/ 10 h 31"/>
                  <a:gd name="T36" fmla="*/ 48 w 50"/>
                  <a:gd name="T37" fmla="*/ 7 h 31"/>
                  <a:gd name="T38" fmla="*/ 46 w 50"/>
                  <a:gd name="T39" fmla="*/ 5 h 31"/>
                  <a:gd name="T40" fmla="*/ 46 w 50"/>
                  <a:gd name="T41" fmla="*/ 5 h 31"/>
                  <a:gd name="T42" fmla="*/ 44 w 50"/>
                  <a:gd name="T43" fmla="*/ 3 h 31"/>
                  <a:gd name="T44" fmla="*/ 40 w 50"/>
                  <a:gd name="T45" fmla="*/ 2 h 31"/>
                  <a:gd name="T46" fmla="*/ 35 w 50"/>
                  <a:gd name="T47" fmla="*/ 0 h 31"/>
                  <a:gd name="T48" fmla="*/ 29 w 50"/>
                  <a:gd name="T49" fmla="*/ 1 h 31"/>
                  <a:gd name="T50" fmla="*/ 27 w 50"/>
                  <a:gd name="T51" fmla="*/ 3 h 31"/>
                  <a:gd name="T52" fmla="*/ 24 w 50"/>
                  <a:gd name="T53"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0" y="9"/>
                    </a:moveTo>
                    <a:lnTo>
                      <a:pt x="20" y="15"/>
                    </a:lnTo>
                    <a:lnTo>
                      <a:pt x="20" y="15"/>
                    </a:lnTo>
                    <a:lnTo>
                      <a:pt x="21" y="21"/>
                    </a:lnTo>
                    <a:lnTo>
                      <a:pt x="22" y="23"/>
                    </a:lnTo>
                    <a:lnTo>
                      <a:pt x="24" y="27"/>
                    </a:lnTo>
                    <a:lnTo>
                      <a:pt x="24" y="27"/>
                    </a:lnTo>
                    <a:lnTo>
                      <a:pt x="26" y="29"/>
                    </a:lnTo>
                    <a:lnTo>
                      <a:pt x="29" y="30"/>
                    </a:lnTo>
                    <a:lnTo>
                      <a:pt x="34" y="31"/>
                    </a:lnTo>
                    <a:lnTo>
                      <a:pt x="40" y="30"/>
                    </a:lnTo>
                    <a:lnTo>
                      <a:pt x="44" y="29"/>
                    </a:lnTo>
                    <a:lnTo>
                      <a:pt x="46" y="27"/>
                    </a:lnTo>
                    <a:lnTo>
                      <a:pt x="46" y="27"/>
                    </a:lnTo>
                    <a:lnTo>
                      <a:pt x="48" y="24"/>
                    </a:lnTo>
                    <a:lnTo>
                      <a:pt x="49" y="21"/>
                    </a:lnTo>
                    <a:lnTo>
                      <a:pt x="50" y="16"/>
                    </a:lnTo>
                    <a:lnTo>
                      <a:pt x="50" y="10"/>
                    </a:lnTo>
                    <a:lnTo>
                      <a:pt x="48" y="7"/>
                    </a:lnTo>
                    <a:lnTo>
                      <a:pt x="46" y="5"/>
                    </a:lnTo>
                    <a:lnTo>
                      <a:pt x="46" y="5"/>
                    </a:lnTo>
                    <a:lnTo>
                      <a:pt x="44" y="3"/>
                    </a:lnTo>
                    <a:lnTo>
                      <a:pt x="40" y="2"/>
                    </a:lnTo>
                    <a:lnTo>
                      <a:pt x="35" y="0"/>
                    </a:lnTo>
                    <a:lnTo>
                      <a:pt x="29" y="1"/>
                    </a:lnTo>
                    <a:lnTo>
                      <a:pt x="27" y="3"/>
                    </a:lnTo>
                    <a:lnTo>
                      <a:pt x="24"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2" name="Freeform 158"/>
              <p:cNvSpPr>
                <a:spLocks/>
              </p:cNvSpPr>
              <p:nvPr/>
            </p:nvSpPr>
            <p:spPr bwMode="auto">
              <a:xfrm>
                <a:off x="2285" y="964"/>
                <a:ext cx="56" cy="30"/>
              </a:xfrm>
              <a:custGeom>
                <a:avLst/>
                <a:gdLst>
                  <a:gd name="T0" fmla="*/ 0 w 56"/>
                  <a:gd name="T1" fmla="*/ 16 h 30"/>
                  <a:gd name="T2" fmla="*/ 0 w 56"/>
                  <a:gd name="T3" fmla="*/ 16 h 30"/>
                  <a:gd name="T4" fmla="*/ 0 w 56"/>
                  <a:gd name="T5" fmla="*/ 19 h 30"/>
                  <a:gd name="T6" fmla="*/ 26 w 56"/>
                  <a:gd name="T7" fmla="*/ 19 h 30"/>
                  <a:gd name="T8" fmla="*/ 26 w 56"/>
                  <a:gd name="T9" fmla="*/ 19 h 30"/>
                  <a:gd name="T10" fmla="*/ 29 w 56"/>
                  <a:gd name="T11" fmla="*/ 25 h 30"/>
                  <a:gd name="T12" fmla="*/ 31 w 56"/>
                  <a:gd name="T13" fmla="*/ 27 h 30"/>
                  <a:gd name="T14" fmla="*/ 34 w 56"/>
                  <a:gd name="T15" fmla="*/ 29 h 30"/>
                  <a:gd name="T16" fmla="*/ 34 w 56"/>
                  <a:gd name="T17" fmla="*/ 29 h 30"/>
                  <a:gd name="T18" fmla="*/ 37 w 56"/>
                  <a:gd name="T19" fmla="*/ 30 h 30"/>
                  <a:gd name="T20" fmla="*/ 39 w 56"/>
                  <a:gd name="T21" fmla="*/ 30 h 30"/>
                  <a:gd name="T22" fmla="*/ 45 w 56"/>
                  <a:gd name="T23" fmla="*/ 30 h 30"/>
                  <a:gd name="T24" fmla="*/ 50 w 56"/>
                  <a:gd name="T25" fmla="*/ 27 h 30"/>
                  <a:gd name="T26" fmla="*/ 52 w 56"/>
                  <a:gd name="T27" fmla="*/ 25 h 30"/>
                  <a:gd name="T28" fmla="*/ 54 w 56"/>
                  <a:gd name="T29" fmla="*/ 22 h 30"/>
                  <a:gd name="T30" fmla="*/ 54 w 56"/>
                  <a:gd name="T31" fmla="*/ 22 h 30"/>
                  <a:gd name="T32" fmla="*/ 55 w 56"/>
                  <a:gd name="T33" fmla="*/ 18 h 30"/>
                  <a:gd name="T34" fmla="*/ 56 w 56"/>
                  <a:gd name="T35" fmla="*/ 16 h 30"/>
                  <a:gd name="T36" fmla="*/ 55 w 56"/>
                  <a:gd name="T37" fmla="*/ 10 h 30"/>
                  <a:gd name="T38" fmla="*/ 52 w 56"/>
                  <a:gd name="T39" fmla="*/ 5 h 30"/>
                  <a:gd name="T40" fmla="*/ 50 w 56"/>
                  <a:gd name="T41" fmla="*/ 3 h 30"/>
                  <a:gd name="T42" fmla="*/ 48 w 56"/>
                  <a:gd name="T43" fmla="*/ 1 h 30"/>
                  <a:gd name="T44" fmla="*/ 48 w 56"/>
                  <a:gd name="T45" fmla="*/ 1 h 30"/>
                  <a:gd name="T46" fmla="*/ 45 w 56"/>
                  <a:gd name="T47" fmla="*/ 0 h 30"/>
                  <a:gd name="T48" fmla="*/ 42 w 56"/>
                  <a:gd name="T49" fmla="*/ 0 h 30"/>
                  <a:gd name="T50" fmla="*/ 36 w 56"/>
                  <a:gd name="T51" fmla="*/ 0 h 30"/>
                  <a:gd name="T52" fmla="*/ 31 w 56"/>
                  <a:gd name="T53" fmla="*/ 3 h 30"/>
                  <a:gd name="T54" fmla="*/ 29 w 56"/>
                  <a:gd name="T55" fmla="*/ 5 h 30"/>
                  <a:gd name="T56" fmla="*/ 28 w 56"/>
                  <a:gd name="T5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30">
                    <a:moveTo>
                      <a:pt x="0" y="16"/>
                    </a:moveTo>
                    <a:lnTo>
                      <a:pt x="0" y="16"/>
                    </a:lnTo>
                    <a:lnTo>
                      <a:pt x="0" y="19"/>
                    </a:lnTo>
                    <a:lnTo>
                      <a:pt x="26" y="19"/>
                    </a:lnTo>
                    <a:lnTo>
                      <a:pt x="26" y="19"/>
                    </a:lnTo>
                    <a:lnTo>
                      <a:pt x="29" y="25"/>
                    </a:lnTo>
                    <a:lnTo>
                      <a:pt x="31" y="27"/>
                    </a:lnTo>
                    <a:lnTo>
                      <a:pt x="34" y="29"/>
                    </a:lnTo>
                    <a:lnTo>
                      <a:pt x="34" y="29"/>
                    </a:lnTo>
                    <a:lnTo>
                      <a:pt x="37" y="30"/>
                    </a:lnTo>
                    <a:lnTo>
                      <a:pt x="39" y="30"/>
                    </a:lnTo>
                    <a:lnTo>
                      <a:pt x="45" y="30"/>
                    </a:lnTo>
                    <a:lnTo>
                      <a:pt x="50" y="27"/>
                    </a:lnTo>
                    <a:lnTo>
                      <a:pt x="52" y="25"/>
                    </a:lnTo>
                    <a:lnTo>
                      <a:pt x="54" y="22"/>
                    </a:lnTo>
                    <a:lnTo>
                      <a:pt x="54" y="22"/>
                    </a:lnTo>
                    <a:lnTo>
                      <a:pt x="55" y="18"/>
                    </a:lnTo>
                    <a:lnTo>
                      <a:pt x="56" y="16"/>
                    </a:lnTo>
                    <a:lnTo>
                      <a:pt x="55" y="10"/>
                    </a:lnTo>
                    <a:lnTo>
                      <a:pt x="52" y="5"/>
                    </a:lnTo>
                    <a:lnTo>
                      <a:pt x="50" y="3"/>
                    </a:lnTo>
                    <a:lnTo>
                      <a:pt x="48" y="1"/>
                    </a:lnTo>
                    <a:lnTo>
                      <a:pt x="48" y="1"/>
                    </a:lnTo>
                    <a:lnTo>
                      <a:pt x="45" y="0"/>
                    </a:lnTo>
                    <a:lnTo>
                      <a:pt x="42" y="0"/>
                    </a:lnTo>
                    <a:lnTo>
                      <a:pt x="36" y="0"/>
                    </a:lnTo>
                    <a:lnTo>
                      <a:pt x="31" y="3"/>
                    </a:lnTo>
                    <a:lnTo>
                      <a:pt x="29" y="5"/>
                    </a:lnTo>
                    <a:lnTo>
                      <a:pt x="28"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3" name="Freeform 159"/>
              <p:cNvSpPr>
                <a:spLocks/>
              </p:cNvSpPr>
              <p:nvPr/>
            </p:nvSpPr>
            <p:spPr bwMode="auto">
              <a:xfrm>
                <a:off x="2278" y="887"/>
                <a:ext cx="48" cy="39"/>
              </a:xfrm>
              <a:custGeom>
                <a:avLst/>
                <a:gdLst>
                  <a:gd name="T0" fmla="*/ 0 w 48"/>
                  <a:gd name="T1" fmla="*/ 39 h 39"/>
                  <a:gd name="T2" fmla="*/ 22 w 48"/>
                  <a:gd name="T3" fmla="*/ 27 h 39"/>
                  <a:gd name="T4" fmla="*/ 22 w 48"/>
                  <a:gd name="T5" fmla="*/ 27 h 39"/>
                  <a:gd name="T6" fmla="*/ 26 w 48"/>
                  <a:gd name="T7" fmla="*/ 30 h 39"/>
                  <a:gd name="T8" fmla="*/ 29 w 48"/>
                  <a:gd name="T9" fmla="*/ 31 h 39"/>
                  <a:gd name="T10" fmla="*/ 32 w 48"/>
                  <a:gd name="T11" fmla="*/ 31 h 39"/>
                  <a:gd name="T12" fmla="*/ 32 w 48"/>
                  <a:gd name="T13" fmla="*/ 31 h 39"/>
                  <a:gd name="T14" fmla="*/ 36 w 48"/>
                  <a:gd name="T15" fmla="*/ 30 h 39"/>
                  <a:gd name="T16" fmla="*/ 39 w 48"/>
                  <a:gd name="T17" fmla="*/ 30 h 39"/>
                  <a:gd name="T18" fmla="*/ 44 w 48"/>
                  <a:gd name="T19" fmla="*/ 25 h 39"/>
                  <a:gd name="T20" fmla="*/ 47 w 48"/>
                  <a:gd name="T21" fmla="*/ 20 h 39"/>
                  <a:gd name="T22" fmla="*/ 47 w 48"/>
                  <a:gd name="T23" fmla="*/ 18 h 39"/>
                  <a:gd name="T24" fmla="*/ 48 w 48"/>
                  <a:gd name="T25" fmla="*/ 15 h 39"/>
                  <a:gd name="T26" fmla="*/ 48 w 48"/>
                  <a:gd name="T27" fmla="*/ 15 h 39"/>
                  <a:gd name="T28" fmla="*/ 47 w 48"/>
                  <a:gd name="T29" fmla="*/ 12 h 39"/>
                  <a:gd name="T30" fmla="*/ 46 w 48"/>
                  <a:gd name="T31" fmla="*/ 9 h 39"/>
                  <a:gd name="T32" fmla="*/ 43 w 48"/>
                  <a:gd name="T33" fmla="*/ 4 h 39"/>
                  <a:gd name="T34" fmla="*/ 38 w 48"/>
                  <a:gd name="T35" fmla="*/ 1 h 39"/>
                  <a:gd name="T36" fmla="*/ 35 w 48"/>
                  <a:gd name="T37" fmla="*/ 0 h 39"/>
                  <a:gd name="T38" fmla="*/ 31 w 48"/>
                  <a:gd name="T39" fmla="*/ 0 h 39"/>
                  <a:gd name="T40" fmla="*/ 31 w 48"/>
                  <a:gd name="T41" fmla="*/ 0 h 39"/>
                  <a:gd name="T42" fmla="*/ 28 w 48"/>
                  <a:gd name="T43" fmla="*/ 0 h 39"/>
                  <a:gd name="T44" fmla="*/ 26 w 48"/>
                  <a:gd name="T45" fmla="*/ 1 h 39"/>
                  <a:gd name="T46" fmla="*/ 21 w 48"/>
                  <a:gd name="T47" fmla="*/ 5 h 39"/>
                  <a:gd name="T48" fmla="*/ 18 w 48"/>
                  <a:gd name="T49" fmla="*/ 10 h 39"/>
                  <a:gd name="T50" fmla="*/ 17 w 48"/>
                  <a:gd name="T51" fmla="*/ 12 h 39"/>
                  <a:gd name="T52" fmla="*/ 17 w 48"/>
                  <a:gd name="T5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9">
                    <a:moveTo>
                      <a:pt x="0" y="39"/>
                    </a:moveTo>
                    <a:lnTo>
                      <a:pt x="22" y="27"/>
                    </a:lnTo>
                    <a:lnTo>
                      <a:pt x="22" y="27"/>
                    </a:lnTo>
                    <a:lnTo>
                      <a:pt x="26" y="30"/>
                    </a:lnTo>
                    <a:lnTo>
                      <a:pt x="29" y="31"/>
                    </a:lnTo>
                    <a:lnTo>
                      <a:pt x="32" y="31"/>
                    </a:lnTo>
                    <a:lnTo>
                      <a:pt x="32" y="31"/>
                    </a:lnTo>
                    <a:lnTo>
                      <a:pt x="36" y="30"/>
                    </a:lnTo>
                    <a:lnTo>
                      <a:pt x="39" y="30"/>
                    </a:lnTo>
                    <a:lnTo>
                      <a:pt x="44" y="25"/>
                    </a:lnTo>
                    <a:lnTo>
                      <a:pt x="47" y="20"/>
                    </a:lnTo>
                    <a:lnTo>
                      <a:pt x="47" y="18"/>
                    </a:lnTo>
                    <a:lnTo>
                      <a:pt x="48" y="15"/>
                    </a:lnTo>
                    <a:lnTo>
                      <a:pt x="48" y="15"/>
                    </a:lnTo>
                    <a:lnTo>
                      <a:pt x="47" y="12"/>
                    </a:lnTo>
                    <a:lnTo>
                      <a:pt x="46" y="9"/>
                    </a:lnTo>
                    <a:lnTo>
                      <a:pt x="43" y="4"/>
                    </a:lnTo>
                    <a:lnTo>
                      <a:pt x="38" y="1"/>
                    </a:lnTo>
                    <a:lnTo>
                      <a:pt x="35" y="0"/>
                    </a:lnTo>
                    <a:lnTo>
                      <a:pt x="31" y="0"/>
                    </a:lnTo>
                    <a:lnTo>
                      <a:pt x="31" y="0"/>
                    </a:lnTo>
                    <a:lnTo>
                      <a:pt x="28" y="0"/>
                    </a:lnTo>
                    <a:lnTo>
                      <a:pt x="26" y="1"/>
                    </a:lnTo>
                    <a:lnTo>
                      <a:pt x="21" y="5"/>
                    </a:lnTo>
                    <a:lnTo>
                      <a:pt x="18" y="10"/>
                    </a:lnTo>
                    <a:lnTo>
                      <a:pt x="17" y="12"/>
                    </a:lnTo>
                    <a:lnTo>
                      <a:pt x="17"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4" name="Freeform 160"/>
              <p:cNvSpPr>
                <a:spLocks/>
              </p:cNvSpPr>
              <p:nvPr/>
            </p:nvSpPr>
            <p:spPr bwMode="auto">
              <a:xfrm>
                <a:off x="2237" y="1083"/>
                <a:ext cx="43" cy="39"/>
              </a:xfrm>
              <a:custGeom>
                <a:avLst/>
                <a:gdLst>
                  <a:gd name="T0" fmla="*/ 0 w 43"/>
                  <a:gd name="T1" fmla="*/ 0 h 39"/>
                  <a:gd name="T2" fmla="*/ 15 w 43"/>
                  <a:gd name="T3" fmla="*/ 16 h 39"/>
                  <a:gd name="T4" fmla="*/ 15 w 43"/>
                  <a:gd name="T5" fmla="*/ 16 h 39"/>
                  <a:gd name="T6" fmla="*/ 13 w 43"/>
                  <a:gd name="T7" fmla="*/ 22 h 39"/>
                  <a:gd name="T8" fmla="*/ 13 w 43"/>
                  <a:gd name="T9" fmla="*/ 25 h 39"/>
                  <a:gd name="T10" fmla="*/ 13 w 43"/>
                  <a:gd name="T11" fmla="*/ 27 h 39"/>
                  <a:gd name="T12" fmla="*/ 13 w 43"/>
                  <a:gd name="T13" fmla="*/ 27 h 39"/>
                  <a:gd name="T14" fmla="*/ 14 w 43"/>
                  <a:gd name="T15" fmla="*/ 30 h 39"/>
                  <a:gd name="T16" fmla="*/ 16 w 43"/>
                  <a:gd name="T17" fmla="*/ 33 h 39"/>
                  <a:gd name="T18" fmla="*/ 20 w 43"/>
                  <a:gd name="T19" fmla="*/ 37 h 39"/>
                  <a:gd name="T20" fmla="*/ 25 w 43"/>
                  <a:gd name="T21" fmla="*/ 38 h 39"/>
                  <a:gd name="T22" fmla="*/ 28 w 43"/>
                  <a:gd name="T23" fmla="*/ 39 h 39"/>
                  <a:gd name="T24" fmla="*/ 31 w 43"/>
                  <a:gd name="T25" fmla="*/ 38 h 39"/>
                  <a:gd name="T26" fmla="*/ 31 w 43"/>
                  <a:gd name="T27" fmla="*/ 38 h 39"/>
                  <a:gd name="T28" fmla="*/ 34 w 43"/>
                  <a:gd name="T29" fmla="*/ 37 h 39"/>
                  <a:gd name="T30" fmla="*/ 37 w 43"/>
                  <a:gd name="T31" fmla="*/ 36 h 39"/>
                  <a:gd name="T32" fmla="*/ 41 w 43"/>
                  <a:gd name="T33" fmla="*/ 31 h 39"/>
                  <a:gd name="T34" fmla="*/ 43 w 43"/>
                  <a:gd name="T35" fmla="*/ 26 h 39"/>
                  <a:gd name="T36" fmla="*/ 43 w 43"/>
                  <a:gd name="T37" fmla="*/ 23 h 39"/>
                  <a:gd name="T38" fmla="*/ 43 w 43"/>
                  <a:gd name="T39" fmla="*/ 20 h 39"/>
                  <a:gd name="T40" fmla="*/ 43 w 43"/>
                  <a:gd name="T41" fmla="*/ 20 h 39"/>
                  <a:gd name="T42" fmla="*/ 42 w 43"/>
                  <a:gd name="T43" fmla="*/ 17 h 39"/>
                  <a:gd name="T44" fmla="*/ 40 w 43"/>
                  <a:gd name="T45" fmla="*/ 15 h 39"/>
                  <a:gd name="T46" fmla="*/ 35 w 43"/>
                  <a:gd name="T47" fmla="*/ 10 h 39"/>
                  <a:gd name="T48" fmla="*/ 30 w 43"/>
                  <a:gd name="T49" fmla="*/ 8 h 39"/>
                  <a:gd name="T50" fmla="*/ 27 w 43"/>
                  <a:gd name="T51" fmla="*/ 8 h 39"/>
                  <a:gd name="T52" fmla="*/ 24 w 43"/>
                  <a:gd name="T5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9">
                    <a:moveTo>
                      <a:pt x="0" y="0"/>
                    </a:moveTo>
                    <a:lnTo>
                      <a:pt x="15" y="16"/>
                    </a:lnTo>
                    <a:lnTo>
                      <a:pt x="15" y="16"/>
                    </a:lnTo>
                    <a:lnTo>
                      <a:pt x="13" y="22"/>
                    </a:lnTo>
                    <a:lnTo>
                      <a:pt x="13" y="25"/>
                    </a:lnTo>
                    <a:lnTo>
                      <a:pt x="13" y="27"/>
                    </a:lnTo>
                    <a:lnTo>
                      <a:pt x="13" y="27"/>
                    </a:lnTo>
                    <a:lnTo>
                      <a:pt x="14" y="30"/>
                    </a:lnTo>
                    <a:lnTo>
                      <a:pt x="16" y="33"/>
                    </a:lnTo>
                    <a:lnTo>
                      <a:pt x="20" y="37"/>
                    </a:lnTo>
                    <a:lnTo>
                      <a:pt x="25" y="38"/>
                    </a:lnTo>
                    <a:lnTo>
                      <a:pt x="28" y="39"/>
                    </a:lnTo>
                    <a:lnTo>
                      <a:pt x="31" y="38"/>
                    </a:lnTo>
                    <a:lnTo>
                      <a:pt x="31" y="38"/>
                    </a:lnTo>
                    <a:lnTo>
                      <a:pt x="34" y="37"/>
                    </a:lnTo>
                    <a:lnTo>
                      <a:pt x="37" y="36"/>
                    </a:lnTo>
                    <a:lnTo>
                      <a:pt x="41" y="31"/>
                    </a:lnTo>
                    <a:lnTo>
                      <a:pt x="43" y="26"/>
                    </a:lnTo>
                    <a:lnTo>
                      <a:pt x="43" y="23"/>
                    </a:lnTo>
                    <a:lnTo>
                      <a:pt x="43" y="20"/>
                    </a:lnTo>
                    <a:lnTo>
                      <a:pt x="43" y="20"/>
                    </a:lnTo>
                    <a:lnTo>
                      <a:pt x="42" y="17"/>
                    </a:lnTo>
                    <a:lnTo>
                      <a:pt x="40" y="15"/>
                    </a:lnTo>
                    <a:lnTo>
                      <a:pt x="35" y="10"/>
                    </a:lnTo>
                    <a:lnTo>
                      <a:pt x="30" y="8"/>
                    </a:lnTo>
                    <a:lnTo>
                      <a:pt x="27" y="8"/>
                    </a:lnTo>
                    <a:lnTo>
                      <a:pt x="24"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5" name="Freeform 161"/>
              <p:cNvSpPr>
                <a:spLocks/>
              </p:cNvSpPr>
              <p:nvPr/>
            </p:nvSpPr>
            <p:spPr bwMode="auto">
              <a:xfrm>
                <a:off x="2186" y="1103"/>
                <a:ext cx="31" cy="65"/>
              </a:xfrm>
              <a:custGeom>
                <a:avLst/>
                <a:gdLst>
                  <a:gd name="T0" fmla="*/ 5 w 31"/>
                  <a:gd name="T1" fmla="*/ 0 h 65"/>
                  <a:gd name="T2" fmla="*/ 9 w 31"/>
                  <a:gd name="T3" fmla="*/ 35 h 65"/>
                  <a:gd name="T4" fmla="*/ 9 w 31"/>
                  <a:gd name="T5" fmla="*/ 35 h 65"/>
                  <a:gd name="T6" fmla="*/ 4 w 31"/>
                  <a:gd name="T7" fmla="*/ 39 h 65"/>
                  <a:gd name="T8" fmla="*/ 2 w 31"/>
                  <a:gd name="T9" fmla="*/ 41 h 65"/>
                  <a:gd name="T10" fmla="*/ 1 w 31"/>
                  <a:gd name="T11" fmla="*/ 44 h 65"/>
                  <a:gd name="T12" fmla="*/ 1 w 31"/>
                  <a:gd name="T13" fmla="*/ 44 h 65"/>
                  <a:gd name="T14" fmla="*/ 0 w 31"/>
                  <a:gd name="T15" fmla="*/ 47 h 65"/>
                  <a:gd name="T16" fmla="*/ 0 w 31"/>
                  <a:gd name="T17" fmla="*/ 50 h 65"/>
                  <a:gd name="T18" fmla="*/ 1 w 31"/>
                  <a:gd name="T19" fmla="*/ 55 h 65"/>
                  <a:gd name="T20" fmla="*/ 5 w 31"/>
                  <a:gd name="T21" fmla="*/ 60 h 65"/>
                  <a:gd name="T22" fmla="*/ 7 w 31"/>
                  <a:gd name="T23" fmla="*/ 62 h 65"/>
                  <a:gd name="T24" fmla="*/ 10 w 31"/>
                  <a:gd name="T25" fmla="*/ 64 h 65"/>
                  <a:gd name="T26" fmla="*/ 10 w 31"/>
                  <a:gd name="T27" fmla="*/ 64 h 65"/>
                  <a:gd name="T28" fmla="*/ 13 w 31"/>
                  <a:gd name="T29" fmla="*/ 65 h 65"/>
                  <a:gd name="T30" fmla="*/ 16 w 31"/>
                  <a:gd name="T31" fmla="*/ 65 h 65"/>
                  <a:gd name="T32" fmla="*/ 22 w 31"/>
                  <a:gd name="T33" fmla="*/ 62 h 65"/>
                  <a:gd name="T34" fmla="*/ 27 w 31"/>
                  <a:gd name="T35" fmla="*/ 59 h 65"/>
                  <a:gd name="T36" fmla="*/ 28 w 31"/>
                  <a:gd name="T37" fmla="*/ 57 h 65"/>
                  <a:gd name="T38" fmla="*/ 30 w 31"/>
                  <a:gd name="T39" fmla="*/ 54 h 65"/>
                  <a:gd name="T40" fmla="*/ 30 w 31"/>
                  <a:gd name="T41" fmla="*/ 54 h 65"/>
                  <a:gd name="T42" fmla="*/ 30 w 31"/>
                  <a:gd name="T43" fmla="*/ 51 h 65"/>
                  <a:gd name="T44" fmla="*/ 31 w 31"/>
                  <a:gd name="T45" fmla="*/ 48 h 65"/>
                  <a:gd name="T46" fmla="*/ 29 w 31"/>
                  <a:gd name="T47" fmla="*/ 42 h 65"/>
                  <a:gd name="T48" fmla="*/ 26 w 31"/>
                  <a:gd name="T49" fmla="*/ 38 h 65"/>
                  <a:gd name="T50" fmla="*/ 23 w 31"/>
                  <a:gd name="T51" fmla="*/ 36 h 65"/>
                  <a:gd name="T52" fmla="*/ 21 w 31"/>
                  <a:gd name="T53"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65">
                    <a:moveTo>
                      <a:pt x="5" y="0"/>
                    </a:moveTo>
                    <a:lnTo>
                      <a:pt x="9" y="35"/>
                    </a:lnTo>
                    <a:lnTo>
                      <a:pt x="9" y="35"/>
                    </a:lnTo>
                    <a:lnTo>
                      <a:pt x="4" y="39"/>
                    </a:lnTo>
                    <a:lnTo>
                      <a:pt x="2" y="41"/>
                    </a:lnTo>
                    <a:lnTo>
                      <a:pt x="1" y="44"/>
                    </a:lnTo>
                    <a:lnTo>
                      <a:pt x="1" y="44"/>
                    </a:lnTo>
                    <a:lnTo>
                      <a:pt x="0" y="47"/>
                    </a:lnTo>
                    <a:lnTo>
                      <a:pt x="0" y="50"/>
                    </a:lnTo>
                    <a:lnTo>
                      <a:pt x="1" y="55"/>
                    </a:lnTo>
                    <a:lnTo>
                      <a:pt x="5" y="60"/>
                    </a:lnTo>
                    <a:lnTo>
                      <a:pt x="7" y="62"/>
                    </a:lnTo>
                    <a:lnTo>
                      <a:pt x="10" y="64"/>
                    </a:lnTo>
                    <a:lnTo>
                      <a:pt x="10" y="64"/>
                    </a:lnTo>
                    <a:lnTo>
                      <a:pt x="13" y="65"/>
                    </a:lnTo>
                    <a:lnTo>
                      <a:pt x="16" y="65"/>
                    </a:lnTo>
                    <a:lnTo>
                      <a:pt x="22" y="62"/>
                    </a:lnTo>
                    <a:lnTo>
                      <a:pt x="27" y="59"/>
                    </a:lnTo>
                    <a:lnTo>
                      <a:pt x="28" y="57"/>
                    </a:lnTo>
                    <a:lnTo>
                      <a:pt x="30" y="54"/>
                    </a:lnTo>
                    <a:lnTo>
                      <a:pt x="30" y="54"/>
                    </a:lnTo>
                    <a:lnTo>
                      <a:pt x="30" y="51"/>
                    </a:lnTo>
                    <a:lnTo>
                      <a:pt x="31" y="48"/>
                    </a:lnTo>
                    <a:lnTo>
                      <a:pt x="29" y="42"/>
                    </a:lnTo>
                    <a:lnTo>
                      <a:pt x="26" y="38"/>
                    </a:lnTo>
                    <a:lnTo>
                      <a:pt x="23" y="36"/>
                    </a:lnTo>
                    <a:lnTo>
                      <a:pt x="21" y="3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6" name="Freeform 162"/>
              <p:cNvSpPr>
                <a:spLocks/>
              </p:cNvSpPr>
              <p:nvPr/>
            </p:nvSpPr>
            <p:spPr bwMode="auto">
              <a:xfrm>
                <a:off x="2064" y="1048"/>
                <a:ext cx="41" cy="32"/>
              </a:xfrm>
              <a:custGeom>
                <a:avLst/>
                <a:gdLst>
                  <a:gd name="T0" fmla="*/ 41 w 41"/>
                  <a:gd name="T1" fmla="*/ 0 h 32"/>
                  <a:gd name="T2" fmla="*/ 26 w 41"/>
                  <a:gd name="T3" fmla="*/ 6 h 32"/>
                  <a:gd name="T4" fmla="*/ 26 w 41"/>
                  <a:gd name="T5" fmla="*/ 6 h 32"/>
                  <a:gd name="T6" fmla="*/ 24 w 41"/>
                  <a:gd name="T7" fmla="*/ 5 h 32"/>
                  <a:gd name="T8" fmla="*/ 24 w 41"/>
                  <a:gd name="T9" fmla="*/ 5 h 32"/>
                  <a:gd name="T10" fmla="*/ 22 w 41"/>
                  <a:gd name="T11" fmla="*/ 3 h 32"/>
                  <a:gd name="T12" fmla="*/ 19 w 41"/>
                  <a:gd name="T13" fmla="*/ 2 h 32"/>
                  <a:gd name="T14" fmla="*/ 13 w 41"/>
                  <a:gd name="T15" fmla="*/ 1 h 32"/>
                  <a:gd name="T16" fmla="*/ 8 w 41"/>
                  <a:gd name="T17" fmla="*/ 3 h 32"/>
                  <a:gd name="T18" fmla="*/ 5 w 41"/>
                  <a:gd name="T19" fmla="*/ 5 h 32"/>
                  <a:gd name="T20" fmla="*/ 3 w 41"/>
                  <a:gd name="T21" fmla="*/ 7 h 32"/>
                  <a:gd name="T22" fmla="*/ 3 w 41"/>
                  <a:gd name="T23" fmla="*/ 7 h 32"/>
                  <a:gd name="T24" fmla="*/ 2 w 41"/>
                  <a:gd name="T25" fmla="*/ 9 h 32"/>
                  <a:gd name="T26" fmla="*/ 0 w 41"/>
                  <a:gd name="T27" fmla="*/ 13 h 32"/>
                  <a:gd name="T28" fmla="*/ 0 w 41"/>
                  <a:gd name="T29" fmla="*/ 19 h 32"/>
                  <a:gd name="T30" fmla="*/ 2 w 41"/>
                  <a:gd name="T31" fmla="*/ 24 h 32"/>
                  <a:gd name="T32" fmla="*/ 3 w 41"/>
                  <a:gd name="T33" fmla="*/ 27 h 32"/>
                  <a:gd name="T34" fmla="*/ 5 w 41"/>
                  <a:gd name="T35" fmla="*/ 29 h 32"/>
                  <a:gd name="T36" fmla="*/ 5 w 41"/>
                  <a:gd name="T37" fmla="*/ 29 h 32"/>
                  <a:gd name="T38" fmla="*/ 8 w 41"/>
                  <a:gd name="T39" fmla="*/ 31 h 32"/>
                  <a:gd name="T40" fmla="*/ 11 w 41"/>
                  <a:gd name="T41" fmla="*/ 32 h 32"/>
                  <a:gd name="T42" fmla="*/ 16 w 41"/>
                  <a:gd name="T43" fmla="*/ 32 h 32"/>
                  <a:gd name="T44" fmla="*/ 22 w 41"/>
                  <a:gd name="T45" fmla="*/ 30 h 32"/>
                  <a:gd name="T46" fmla="*/ 24 w 41"/>
                  <a:gd name="T47" fmla="*/ 29 h 32"/>
                  <a:gd name="T48" fmla="*/ 26 w 4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2">
                    <a:moveTo>
                      <a:pt x="41" y="0"/>
                    </a:moveTo>
                    <a:lnTo>
                      <a:pt x="26" y="6"/>
                    </a:lnTo>
                    <a:lnTo>
                      <a:pt x="26" y="6"/>
                    </a:lnTo>
                    <a:lnTo>
                      <a:pt x="24" y="5"/>
                    </a:lnTo>
                    <a:lnTo>
                      <a:pt x="24" y="5"/>
                    </a:lnTo>
                    <a:lnTo>
                      <a:pt x="22" y="3"/>
                    </a:lnTo>
                    <a:lnTo>
                      <a:pt x="19" y="2"/>
                    </a:lnTo>
                    <a:lnTo>
                      <a:pt x="13" y="1"/>
                    </a:lnTo>
                    <a:lnTo>
                      <a:pt x="8" y="3"/>
                    </a:lnTo>
                    <a:lnTo>
                      <a:pt x="5" y="5"/>
                    </a:lnTo>
                    <a:lnTo>
                      <a:pt x="3" y="7"/>
                    </a:lnTo>
                    <a:lnTo>
                      <a:pt x="3" y="7"/>
                    </a:lnTo>
                    <a:lnTo>
                      <a:pt x="2" y="9"/>
                    </a:lnTo>
                    <a:lnTo>
                      <a:pt x="0" y="13"/>
                    </a:lnTo>
                    <a:lnTo>
                      <a:pt x="0" y="19"/>
                    </a:lnTo>
                    <a:lnTo>
                      <a:pt x="2" y="24"/>
                    </a:lnTo>
                    <a:lnTo>
                      <a:pt x="3" y="27"/>
                    </a:lnTo>
                    <a:lnTo>
                      <a:pt x="5" y="29"/>
                    </a:lnTo>
                    <a:lnTo>
                      <a:pt x="5" y="29"/>
                    </a:lnTo>
                    <a:lnTo>
                      <a:pt x="8" y="31"/>
                    </a:lnTo>
                    <a:lnTo>
                      <a:pt x="11" y="32"/>
                    </a:lnTo>
                    <a:lnTo>
                      <a:pt x="16" y="32"/>
                    </a:lnTo>
                    <a:lnTo>
                      <a:pt x="22" y="30"/>
                    </a:lnTo>
                    <a:lnTo>
                      <a:pt x="24" y="29"/>
                    </a:lnTo>
                    <a:lnTo>
                      <a:pt x="26"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7" name="Freeform 163"/>
              <p:cNvSpPr>
                <a:spLocks/>
              </p:cNvSpPr>
              <p:nvPr/>
            </p:nvSpPr>
            <p:spPr bwMode="auto">
              <a:xfrm>
                <a:off x="2109" y="1088"/>
                <a:ext cx="30" cy="52"/>
              </a:xfrm>
              <a:custGeom>
                <a:avLst/>
                <a:gdLst>
                  <a:gd name="T0" fmla="*/ 29 w 30"/>
                  <a:gd name="T1" fmla="*/ 0 h 52"/>
                  <a:gd name="T2" fmla="*/ 17 w 30"/>
                  <a:gd name="T3" fmla="*/ 21 h 52"/>
                  <a:gd name="T4" fmla="*/ 17 w 30"/>
                  <a:gd name="T5" fmla="*/ 21 h 52"/>
                  <a:gd name="T6" fmla="*/ 15 w 30"/>
                  <a:gd name="T7" fmla="*/ 21 h 52"/>
                  <a:gd name="T8" fmla="*/ 15 w 30"/>
                  <a:gd name="T9" fmla="*/ 21 h 52"/>
                  <a:gd name="T10" fmla="*/ 12 w 30"/>
                  <a:gd name="T11" fmla="*/ 21 h 52"/>
                  <a:gd name="T12" fmla="*/ 9 w 30"/>
                  <a:gd name="T13" fmla="*/ 22 h 52"/>
                  <a:gd name="T14" fmla="*/ 4 w 30"/>
                  <a:gd name="T15" fmla="*/ 25 h 52"/>
                  <a:gd name="T16" fmla="*/ 1 w 30"/>
                  <a:gd name="T17" fmla="*/ 30 h 52"/>
                  <a:gd name="T18" fmla="*/ 0 w 30"/>
                  <a:gd name="T19" fmla="*/ 33 h 52"/>
                  <a:gd name="T20" fmla="*/ 0 w 30"/>
                  <a:gd name="T21" fmla="*/ 36 h 52"/>
                  <a:gd name="T22" fmla="*/ 0 w 30"/>
                  <a:gd name="T23" fmla="*/ 36 h 52"/>
                  <a:gd name="T24" fmla="*/ 0 w 30"/>
                  <a:gd name="T25" fmla="*/ 39 h 52"/>
                  <a:gd name="T26" fmla="*/ 1 w 30"/>
                  <a:gd name="T27" fmla="*/ 43 h 52"/>
                  <a:gd name="T28" fmla="*/ 4 w 30"/>
                  <a:gd name="T29" fmla="*/ 47 h 52"/>
                  <a:gd name="T30" fmla="*/ 9 w 30"/>
                  <a:gd name="T31" fmla="*/ 51 h 52"/>
                  <a:gd name="T32" fmla="*/ 11 w 30"/>
                  <a:gd name="T33" fmla="*/ 51 h 52"/>
                  <a:gd name="T34" fmla="*/ 14 w 30"/>
                  <a:gd name="T35" fmla="*/ 52 h 52"/>
                  <a:gd name="T36" fmla="*/ 14 w 30"/>
                  <a:gd name="T37" fmla="*/ 52 h 52"/>
                  <a:gd name="T38" fmla="*/ 17 w 30"/>
                  <a:gd name="T39" fmla="*/ 52 h 52"/>
                  <a:gd name="T40" fmla="*/ 20 w 30"/>
                  <a:gd name="T41" fmla="*/ 51 h 52"/>
                  <a:gd name="T42" fmla="*/ 26 w 30"/>
                  <a:gd name="T43" fmla="*/ 48 h 52"/>
                  <a:gd name="T44" fmla="*/ 29 w 30"/>
                  <a:gd name="T45" fmla="*/ 43 h 52"/>
                  <a:gd name="T46" fmla="*/ 30 w 30"/>
                  <a:gd name="T47" fmla="*/ 39 h 52"/>
                  <a:gd name="T48" fmla="*/ 30 w 30"/>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52">
                    <a:moveTo>
                      <a:pt x="29" y="0"/>
                    </a:moveTo>
                    <a:lnTo>
                      <a:pt x="17" y="21"/>
                    </a:lnTo>
                    <a:lnTo>
                      <a:pt x="17" y="21"/>
                    </a:lnTo>
                    <a:lnTo>
                      <a:pt x="15" y="21"/>
                    </a:lnTo>
                    <a:lnTo>
                      <a:pt x="15" y="21"/>
                    </a:lnTo>
                    <a:lnTo>
                      <a:pt x="12" y="21"/>
                    </a:lnTo>
                    <a:lnTo>
                      <a:pt x="9" y="22"/>
                    </a:lnTo>
                    <a:lnTo>
                      <a:pt x="4" y="25"/>
                    </a:lnTo>
                    <a:lnTo>
                      <a:pt x="1" y="30"/>
                    </a:lnTo>
                    <a:lnTo>
                      <a:pt x="0" y="33"/>
                    </a:lnTo>
                    <a:lnTo>
                      <a:pt x="0" y="36"/>
                    </a:lnTo>
                    <a:lnTo>
                      <a:pt x="0" y="36"/>
                    </a:lnTo>
                    <a:lnTo>
                      <a:pt x="0" y="39"/>
                    </a:lnTo>
                    <a:lnTo>
                      <a:pt x="1" y="43"/>
                    </a:lnTo>
                    <a:lnTo>
                      <a:pt x="4" y="47"/>
                    </a:lnTo>
                    <a:lnTo>
                      <a:pt x="9" y="51"/>
                    </a:lnTo>
                    <a:lnTo>
                      <a:pt x="11" y="51"/>
                    </a:lnTo>
                    <a:lnTo>
                      <a:pt x="14" y="52"/>
                    </a:lnTo>
                    <a:lnTo>
                      <a:pt x="14" y="52"/>
                    </a:lnTo>
                    <a:lnTo>
                      <a:pt x="17" y="52"/>
                    </a:lnTo>
                    <a:lnTo>
                      <a:pt x="20" y="51"/>
                    </a:lnTo>
                    <a:lnTo>
                      <a:pt x="26" y="48"/>
                    </a:lnTo>
                    <a:lnTo>
                      <a:pt x="29" y="43"/>
                    </a:lnTo>
                    <a:lnTo>
                      <a:pt x="30" y="39"/>
                    </a:lnTo>
                    <a:lnTo>
                      <a:pt x="3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8" name="Freeform 164"/>
              <p:cNvSpPr>
                <a:spLocks/>
              </p:cNvSpPr>
              <p:nvPr/>
            </p:nvSpPr>
            <p:spPr bwMode="auto">
              <a:xfrm>
                <a:off x="2913" y="1206"/>
                <a:ext cx="175" cy="117"/>
              </a:xfrm>
              <a:custGeom>
                <a:avLst/>
                <a:gdLst>
                  <a:gd name="T0" fmla="*/ 171 w 175"/>
                  <a:gd name="T1" fmla="*/ 69 h 117"/>
                  <a:gd name="T2" fmla="*/ 144 w 175"/>
                  <a:gd name="T3" fmla="*/ 7 h 117"/>
                  <a:gd name="T4" fmla="*/ 144 w 175"/>
                  <a:gd name="T5" fmla="*/ 7 h 117"/>
                  <a:gd name="T6" fmla="*/ 142 w 175"/>
                  <a:gd name="T7" fmla="*/ 4 h 117"/>
                  <a:gd name="T8" fmla="*/ 140 w 175"/>
                  <a:gd name="T9" fmla="*/ 2 h 117"/>
                  <a:gd name="T10" fmla="*/ 137 w 175"/>
                  <a:gd name="T11" fmla="*/ 1 h 117"/>
                  <a:gd name="T12" fmla="*/ 134 w 175"/>
                  <a:gd name="T13" fmla="*/ 0 h 117"/>
                  <a:gd name="T14" fmla="*/ 41 w 175"/>
                  <a:gd name="T15" fmla="*/ 0 h 117"/>
                  <a:gd name="T16" fmla="*/ 41 w 175"/>
                  <a:gd name="T17" fmla="*/ 0 h 117"/>
                  <a:gd name="T18" fmla="*/ 41 w 175"/>
                  <a:gd name="T19" fmla="*/ 0 h 117"/>
                  <a:gd name="T20" fmla="*/ 41 w 175"/>
                  <a:gd name="T21" fmla="*/ 0 h 117"/>
                  <a:gd name="T22" fmla="*/ 38 w 175"/>
                  <a:gd name="T23" fmla="*/ 1 h 117"/>
                  <a:gd name="T24" fmla="*/ 35 w 175"/>
                  <a:gd name="T25" fmla="*/ 2 h 117"/>
                  <a:gd name="T26" fmla="*/ 33 w 175"/>
                  <a:gd name="T27" fmla="*/ 4 h 117"/>
                  <a:gd name="T28" fmla="*/ 31 w 175"/>
                  <a:gd name="T29" fmla="*/ 7 h 117"/>
                  <a:gd name="T30" fmla="*/ 4 w 175"/>
                  <a:gd name="T31" fmla="*/ 69 h 117"/>
                  <a:gd name="T32" fmla="*/ 4 w 175"/>
                  <a:gd name="T33" fmla="*/ 69 h 117"/>
                  <a:gd name="T34" fmla="*/ 2 w 175"/>
                  <a:gd name="T35" fmla="*/ 76 h 117"/>
                  <a:gd name="T36" fmla="*/ 0 w 175"/>
                  <a:gd name="T37" fmla="*/ 85 h 117"/>
                  <a:gd name="T38" fmla="*/ 0 w 175"/>
                  <a:gd name="T39" fmla="*/ 85 h 117"/>
                  <a:gd name="T40" fmla="*/ 0 w 175"/>
                  <a:gd name="T41" fmla="*/ 85 h 117"/>
                  <a:gd name="T42" fmla="*/ 0 w 175"/>
                  <a:gd name="T43" fmla="*/ 85 h 117"/>
                  <a:gd name="T44" fmla="*/ 0 w 175"/>
                  <a:gd name="T45" fmla="*/ 110 h 117"/>
                  <a:gd name="T46" fmla="*/ 0 w 175"/>
                  <a:gd name="T47" fmla="*/ 110 h 117"/>
                  <a:gd name="T48" fmla="*/ 1 w 175"/>
                  <a:gd name="T49" fmla="*/ 113 h 117"/>
                  <a:gd name="T50" fmla="*/ 2 w 175"/>
                  <a:gd name="T51" fmla="*/ 115 h 117"/>
                  <a:gd name="T52" fmla="*/ 4 w 175"/>
                  <a:gd name="T53" fmla="*/ 116 h 117"/>
                  <a:gd name="T54" fmla="*/ 6 w 175"/>
                  <a:gd name="T55" fmla="*/ 117 h 117"/>
                  <a:gd name="T56" fmla="*/ 6 w 175"/>
                  <a:gd name="T57" fmla="*/ 117 h 117"/>
                  <a:gd name="T58" fmla="*/ 7 w 175"/>
                  <a:gd name="T59" fmla="*/ 117 h 117"/>
                  <a:gd name="T60" fmla="*/ 169 w 175"/>
                  <a:gd name="T61" fmla="*/ 117 h 117"/>
                  <a:gd name="T62" fmla="*/ 169 w 175"/>
                  <a:gd name="T63" fmla="*/ 117 h 117"/>
                  <a:gd name="T64" fmla="*/ 171 w 175"/>
                  <a:gd name="T65" fmla="*/ 116 h 117"/>
                  <a:gd name="T66" fmla="*/ 173 w 175"/>
                  <a:gd name="T67" fmla="*/ 115 h 117"/>
                  <a:gd name="T68" fmla="*/ 174 w 175"/>
                  <a:gd name="T69" fmla="*/ 113 h 117"/>
                  <a:gd name="T70" fmla="*/ 175 w 175"/>
                  <a:gd name="T71" fmla="*/ 110 h 117"/>
                  <a:gd name="T72" fmla="*/ 175 w 175"/>
                  <a:gd name="T73" fmla="*/ 85 h 117"/>
                  <a:gd name="T74" fmla="*/ 175 w 175"/>
                  <a:gd name="T75" fmla="*/ 85 h 117"/>
                  <a:gd name="T76" fmla="*/ 174 w 175"/>
                  <a:gd name="T77" fmla="*/ 77 h 117"/>
                  <a:gd name="T78" fmla="*/ 171 w 175"/>
                  <a:gd name="T79" fmla="*/ 69 h 117"/>
                  <a:gd name="T80" fmla="*/ 171 w 175"/>
                  <a:gd name="T81"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5" h="117">
                    <a:moveTo>
                      <a:pt x="171" y="69"/>
                    </a:moveTo>
                    <a:lnTo>
                      <a:pt x="144" y="7"/>
                    </a:lnTo>
                    <a:lnTo>
                      <a:pt x="144" y="7"/>
                    </a:lnTo>
                    <a:lnTo>
                      <a:pt x="142" y="4"/>
                    </a:lnTo>
                    <a:lnTo>
                      <a:pt x="140" y="2"/>
                    </a:lnTo>
                    <a:lnTo>
                      <a:pt x="137" y="1"/>
                    </a:lnTo>
                    <a:lnTo>
                      <a:pt x="134" y="0"/>
                    </a:lnTo>
                    <a:lnTo>
                      <a:pt x="41" y="0"/>
                    </a:lnTo>
                    <a:lnTo>
                      <a:pt x="41" y="0"/>
                    </a:lnTo>
                    <a:lnTo>
                      <a:pt x="41" y="0"/>
                    </a:lnTo>
                    <a:lnTo>
                      <a:pt x="41" y="0"/>
                    </a:lnTo>
                    <a:lnTo>
                      <a:pt x="38" y="1"/>
                    </a:lnTo>
                    <a:lnTo>
                      <a:pt x="35" y="2"/>
                    </a:lnTo>
                    <a:lnTo>
                      <a:pt x="33" y="4"/>
                    </a:lnTo>
                    <a:lnTo>
                      <a:pt x="31" y="7"/>
                    </a:lnTo>
                    <a:lnTo>
                      <a:pt x="4" y="69"/>
                    </a:lnTo>
                    <a:lnTo>
                      <a:pt x="4" y="69"/>
                    </a:lnTo>
                    <a:lnTo>
                      <a:pt x="2" y="76"/>
                    </a:lnTo>
                    <a:lnTo>
                      <a:pt x="0" y="85"/>
                    </a:lnTo>
                    <a:lnTo>
                      <a:pt x="0" y="85"/>
                    </a:lnTo>
                    <a:lnTo>
                      <a:pt x="0" y="85"/>
                    </a:lnTo>
                    <a:lnTo>
                      <a:pt x="0" y="85"/>
                    </a:lnTo>
                    <a:lnTo>
                      <a:pt x="0" y="110"/>
                    </a:lnTo>
                    <a:lnTo>
                      <a:pt x="0" y="110"/>
                    </a:lnTo>
                    <a:lnTo>
                      <a:pt x="1" y="113"/>
                    </a:lnTo>
                    <a:lnTo>
                      <a:pt x="2" y="115"/>
                    </a:lnTo>
                    <a:lnTo>
                      <a:pt x="4" y="116"/>
                    </a:lnTo>
                    <a:lnTo>
                      <a:pt x="6" y="117"/>
                    </a:lnTo>
                    <a:lnTo>
                      <a:pt x="6" y="117"/>
                    </a:lnTo>
                    <a:lnTo>
                      <a:pt x="7" y="117"/>
                    </a:lnTo>
                    <a:lnTo>
                      <a:pt x="169" y="117"/>
                    </a:lnTo>
                    <a:lnTo>
                      <a:pt x="169" y="117"/>
                    </a:lnTo>
                    <a:lnTo>
                      <a:pt x="171" y="116"/>
                    </a:lnTo>
                    <a:lnTo>
                      <a:pt x="173" y="115"/>
                    </a:lnTo>
                    <a:lnTo>
                      <a:pt x="174" y="113"/>
                    </a:lnTo>
                    <a:lnTo>
                      <a:pt x="175" y="110"/>
                    </a:lnTo>
                    <a:lnTo>
                      <a:pt x="175" y="85"/>
                    </a:lnTo>
                    <a:lnTo>
                      <a:pt x="175" y="85"/>
                    </a:lnTo>
                    <a:lnTo>
                      <a:pt x="174" y="77"/>
                    </a:lnTo>
                    <a:lnTo>
                      <a:pt x="171" y="69"/>
                    </a:lnTo>
                    <a:lnTo>
                      <a:pt x="171" y="6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89" name="Freeform 165"/>
              <p:cNvSpPr>
                <a:spLocks/>
              </p:cNvSpPr>
              <p:nvPr/>
            </p:nvSpPr>
            <p:spPr bwMode="auto">
              <a:xfrm>
                <a:off x="2986" y="1224"/>
                <a:ext cx="14" cy="7"/>
              </a:xfrm>
              <a:custGeom>
                <a:avLst/>
                <a:gdLst>
                  <a:gd name="T0" fmla="*/ 0 w 14"/>
                  <a:gd name="T1" fmla="*/ 7 h 7"/>
                  <a:gd name="T2" fmla="*/ 0 w 14"/>
                  <a:gd name="T3" fmla="*/ 0 h 7"/>
                  <a:gd name="T4" fmla="*/ 14 w 14"/>
                  <a:gd name="T5" fmla="*/ 0 h 7"/>
                </a:gdLst>
                <a:ahLst/>
                <a:cxnLst>
                  <a:cxn ang="0">
                    <a:pos x="T0" y="T1"/>
                  </a:cxn>
                  <a:cxn ang="0">
                    <a:pos x="T2" y="T3"/>
                  </a:cxn>
                  <a:cxn ang="0">
                    <a:pos x="T4" y="T5"/>
                  </a:cxn>
                </a:cxnLst>
                <a:rect l="0" t="0" r="r" b="b"/>
                <a:pathLst>
                  <a:path w="14" h="7">
                    <a:moveTo>
                      <a:pt x="0" y="7"/>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0" name="Freeform 166"/>
              <p:cNvSpPr>
                <a:spLocks/>
              </p:cNvSpPr>
              <p:nvPr/>
            </p:nvSpPr>
            <p:spPr bwMode="auto">
              <a:xfrm>
                <a:off x="2984" y="1239"/>
                <a:ext cx="16" cy="8"/>
              </a:xfrm>
              <a:custGeom>
                <a:avLst/>
                <a:gdLst>
                  <a:gd name="T0" fmla="*/ 0 w 16"/>
                  <a:gd name="T1" fmla="*/ 8 h 8"/>
                  <a:gd name="T2" fmla="*/ 1 w 16"/>
                  <a:gd name="T3" fmla="*/ 0 h 8"/>
                  <a:gd name="T4" fmla="*/ 16 w 16"/>
                  <a:gd name="T5" fmla="*/ 0 h 8"/>
                </a:gdLst>
                <a:ahLst/>
                <a:cxnLst>
                  <a:cxn ang="0">
                    <a:pos x="T0" y="T1"/>
                  </a:cxn>
                  <a:cxn ang="0">
                    <a:pos x="T2" y="T3"/>
                  </a:cxn>
                  <a:cxn ang="0">
                    <a:pos x="T4" y="T5"/>
                  </a:cxn>
                </a:cxnLst>
                <a:rect l="0" t="0" r="r" b="b"/>
                <a:pathLst>
                  <a:path w="16" h="8">
                    <a:moveTo>
                      <a:pt x="0" y="8"/>
                    </a:moveTo>
                    <a:lnTo>
                      <a:pt x="1" y="0"/>
                    </a:lnTo>
                    <a:lnTo>
                      <a:pt x="1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1" name="Freeform 167"/>
              <p:cNvSpPr>
                <a:spLocks/>
              </p:cNvSpPr>
              <p:nvPr/>
            </p:nvSpPr>
            <p:spPr bwMode="auto">
              <a:xfrm>
                <a:off x="2946" y="1224"/>
                <a:ext cx="29" cy="42"/>
              </a:xfrm>
              <a:custGeom>
                <a:avLst/>
                <a:gdLst>
                  <a:gd name="T0" fmla="*/ 0 w 29"/>
                  <a:gd name="T1" fmla="*/ 42 h 42"/>
                  <a:gd name="T2" fmla="*/ 10 w 29"/>
                  <a:gd name="T3" fmla="*/ 0 h 42"/>
                  <a:gd name="T4" fmla="*/ 29 w 29"/>
                  <a:gd name="T5" fmla="*/ 0 h 42"/>
                </a:gdLst>
                <a:ahLst/>
                <a:cxnLst>
                  <a:cxn ang="0">
                    <a:pos x="T0" y="T1"/>
                  </a:cxn>
                  <a:cxn ang="0">
                    <a:pos x="T2" y="T3"/>
                  </a:cxn>
                  <a:cxn ang="0">
                    <a:pos x="T4" y="T5"/>
                  </a:cxn>
                </a:cxnLst>
                <a:rect l="0" t="0" r="r" b="b"/>
                <a:pathLst>
                  <a:path w="29" h="42">
                    <a:moveTo>
                      <a:pt x="0" y="42"/>
                    </a:moveTo>
                    <a:lnTo>
                      <a:pt x="10" y="0"/>
                    </a:lnTo>
                    <a:lnTo>
                      <a:pt x="2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2" name="Freeform 168"/>
              <p:cNvSpPr>
                <a:spLocks/>
              </p:cNvSpPr>
              <p:nvPr/>
            </p:nvSpPr>
            <p:spPr bwMode="auto">
              <a:xfrm>
                <a:off x="2983" y="1256"/>
                <a:ext cx="17" cy="10"/>
              </a:xfrm>
              <a:custGeom>
                <a:avLst/>
                <a:gdLst>
                  <a:gd name="T0" fmla="*/ 0 w 17"/>
                  <a:gd name="T1" fmla="*/ 10 h 10"/>
                  <a:gd name="T2" fmla="*/ 1 w 17"/>
                  <a:gd name="T3" fmla="*/ 0 h 10"/>
                  <a:gd name="T4" fmla="*/ 17 w 17"/>
                  <a:gd name="T5" fmla="*/ 0 h 10"/>
                </a:gdLst>
                <a:ahLst/>
                <a:cxnLst>
                  <a:cxn ang="0">
                    <a:pos x="T0" y="T1"/>
                  </a:cxn>
                  <a:cxn ang="0">
                    <a:pos x="T2" y="T3"/>
                  </a:cxn>
                  <a:cxn ang="0">
                    <a:pos x="T4" y="T5"/>
                  </a:cxn>
                </a:cxnLst>
                <a:rect l="0" t="0" r="r" b="b"/>
                <a:pathLst>
                  <a:path w="17" h="10">
                    <a:moveTo>
                      <a:pt x="0" y="10"/>
                    </a:moveTo>
                    <a:lnTo>
                      <a:pt x="1" y="0"/>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3" name="Freeform 169"/>
              <p:cNvSpPr>
                <a:spLocks/>
              </p:cNvSpPr>
              <p:nvPr/>
            </p:nvSpPr>
            <p:spPr bwMode="auto">
              <a:xfrm>
                <a:off x="3010" y="1224"/>
                <a:ext cx="12" cy="7"/>
              </a:xfrm>
              <a:custGeom>
                <a:avLst/>
                <a:gdLst>
                  <a:gd name="T0" fmla="*/ 0 w 12"/>
                  <a:gd name="T1" fmla="*/ 7 h 7"/>
                  <a:gd name="T2" fmla="*/ 0 w 12"/>
                  <a:gd name="T3" fmla="*/ 0 h 7"/>
                  <a:gd name="T4" fmla="*/ 12 w 12"/>
                  <a:gd name="T5" fmla="*/ 0 h 7"/>
                </a:gdLst>
                <a:ahLst/>
                <a:cxnLst>
                  <a:cxn ang="0">
                    <a:pos x="T0" y="T1"/>
                  </a:cxn>
                  <a:cxn ang="0">
                    <a:pos x="T2" y="T3"/>
                  </a:cxn>
                  <a:cxn ang="0">
                    <a:pos x="T4" y="T5"/>
                  </a:cxn>
                </a:cxnLst>
                <a:rect l="0" t="0" r="r" b="b"/>
                <a:pathLst>
                  <a:path w="12" h="7">
                    <a:moveTo>
                      <a:pt x="0" y="7"/>
                    </a:moveTo>
                    <a:lnTo>
                      <a:pt x="0" y="0"/>
                    </a:lnTo>
                    <a:lnTo>
                      <a:pt x="12"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4" name="Freeform 170"/>
              <p:cNvSpPr>
                <a:spLocks/>
              </p:cNvSpPr>
              <p:nvPr/>
            </p:nvSpPr>
            <p:spPr bwMode="auto">
              <a:xfrm>
                <a:off x="3010" y="1239"/>
                <a:ext cx="14" cy="8"/>
              </a:xfrm>
              <a:custGeom>
                <a:avLst/>
                <a:gdLst>
                  <a:gd name="T0" fmla="*/ 0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0" y="8"/>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5" name="Freeform 171"/>
              <p:cNvSpPr>
                <a:spLocks/>
              </p:cNvSpPr>
              <p:nvPr/>
            </p:nvSpPr>
            <p:spPr bwMode="auto">
              <a:xfrm>
                <a:off x="3011" y="1256"/>
                <a:ext cx="15" cy="10"/>
              </a:xfrm>
              <a:custGeom>
                <a:avLst/>
                <a:gdLst>
                  <a:gd name="T0" fmla="*/ 0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0" y="10"/>
                    </a:moveTo>
                    <a:lnTo>
                      <a:pt x="0" y="0"/>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6" name="Freeform 172"/>
              <p:cNvSpPr>
                <a:spLocks/>
              </p:cNvSpPr>
              <p:nvPr/>
            </p:nvSpPr>
            <p:spPr bwMode="auto">
              <a:xfrm>
                <a:off x="3032" y="1224"/>
                <a:ext cx="13" cy="7"/>
              </a:xfrm>
              <a:custGeom>
                <a:avLst/>
                <a:gdLst>
                  <a:gd name="T0" fmla="*/ 1 w 13"/>
                  <a:gd name="T1" fmla="*/ 7 h 7"/>
                  <a:gd name="T2" fmla="*/ 0 w 13"/>
                  <a:gd name="T3" fmla="*/ 0 h 7"/>
                  <a:gd name="T4" fmla="*/ 13 w 13"/>
                  <a:gd name="T5" fmla="*/ 0 h 7"/>
                </a:gdLst>
                <a:ahLst/>
                <a:cxnLst>
                  <a:cxn ang="0">
                    <a:pos x="T0" y="T1"/>
                  </a:cxn>
                  <a:cxn ang="0">
                    <a:pos x="T2" y="T3"/>
                  </a:cxn>
                  <a:cxn ang="0">
                    <a:pos x="T4" y="T5"/>
                  </a:cxn>
                </a:cxnLst>
                <a:rect l="0" t="0" r="r" b="b"/>
                <a:pathLst>
                  <a:path w="13" h="7">
                    <a:moveTo>
                      <a:pt x="1" y="7"/>
                    </a:moveTo>
                    <a:lnTo>
                      <a:pt x="0" y="0"/>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7" name="Freeform 173"/>
              <p:cNvSpPr>
                <a:spLocks/>
              </p:cNvSpPr>
              <p:nvPr/>
            </p:nvSpPr>
            <p:spPr bwMode="auto">
              <a:xfrm>
                <a:off x="3035" y="1239"/>
                <a:ext cx="14" cy="8"/>
              </a:xfrm>
              <a:custGeom>
                <a:avLst/>
                <a:gdLst>
                  <a:gd name="T0" fmla="*/ 1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1" y="8"/>
                    </a:moveTo>
                    <a:lnTo>
                      <a:pt x="0" y="0"/>
                    </a:lnTo>
                    <a:lnTo>
                      <a:pt x="1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8" name="Freeform 174"/>
              <p:cNvSpPr>
                <a:spLocks/>
              </p:cNvSpPr>
              <p:nvPr/>
            </p:nvSpPr>
            <p:spPr bwMode="auto">
              <a:xfrm>
                <a:off x="3038" y="1256"/>
                <a:ext cx="15" cy="10"/>
              </a:xfrm>
              <a:custGeom>
                <a:avLst/>
                <a:gdLst>
                  <a:gd name="T0" fmla="*/ 1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1" y="10"/>
                    </a:moveTo>
                    <a:lnTo>
                      <a:pt x="0" y="0"/>
                    </a:lnTo>
                    <a:lnTo>
                      <a:pt x="1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599" name="Freeform 175"/>
              <p:cNvSpPr>
                <a:spLocks/>
              </p:cNvSpPr>
              <p:nvPr/>
            </p:nvSpPr>
            <p:spPr bwMode="auto">
              <a:xfrm>
                <a:off x="2869" y="1245"/>
                <a:ext cx="33" cy="50"/>
              </a:xfrm>
              <a:custGeom>
                <a:avLst/>
                <a:gdLst>
                  <a:gd name="T0" fmla="*/ 10 w 33"/>
                  <a:gd name="T1" fmla="*/ 0 h 50"/>
                  <a:gd name="T2" fmla="*/ 10 w 33"/>
                  <a:gd name="T3" fmla="*/ 0 h 50"/>
                  <a:gd name="T4" fmla="*/ 6 w 33"/>
                  <a:gd name="T5" fmla="*/ 4 h 50"/>
                  <a:gd name="T6" fmla="*/ 3 w 33"/>
                  <a:gd name="T7" fmla="*/ 8 h 50"/>
                  <a:gd name="T8" fmla="*/ 1 w 33"/>
                  <a:gd name="T9" fmla="*/ 13 h 50"/>
                  <a:gd name="T10" fmla="*/ 0 w 33"/>
                  <a:gd name="T11" fmla="*/ 18 h 50"/>
                  <a:gd name="T12" fmla="*/ 0 w 33"/>
                  <a:gd name="T13" fmla="*/ 18 h 50"/>
                  <a:gd name="T14" fmla="*/ 1 w 33"/>
                  <a:gd name="T15" fmla="*/ 23 h 50"/>
                  <a:gd name="T16" fmla="*/ 3 w 33"/>
                  <a:gd name="T17" fmla="*/ 28 h 50"/>
                  <a:gd name="T18" fmla="*/ 6 w 33"/>
                  <a:gd name="T19" fmla="*/ 33 h 50"/>
                  <a:gd name="T20" fmla="*/ 10 w 33"/>
                  <a:gd name="T21" fmla="*/ 37 h 50"/>
                  <a:gd name="T22" fmla="*/ 10 w 33"/>
                  <a:gd name="T23" fmla="*/ 37 h 50"/>
                  <a:gd name="T24" fmla="*/ 20 w 33"/>
                  <a:gd name="T25" fmla="*/ 44 h 50"/>
                  <a:gd name="T26" fmla="*/ 33 w 3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50">
                    <a:moveTo>
                      <a:pt x="10" y="0"/>
                    </a:moveTo>
                    <a:lnTo>
                      <a:pt x="10" y="0"/>
                    </a:lnTo>
                    <a:lnTo>
                      <a:pt x="6" y="4"/>
                    </a:lnTo>
                    <a:lnTo>
                      <a:pt x="3" y="8"/>
                    </a:lnTo>
                    <a:lnTo>
                      <a:pt x="1" y="13"/>
                    </a:lnTo>
                    <a:lnTo>
                      <a:pt x="0" y="18"/>
                    </a:lnTo>
                    <a:lnTo>
                      <a:pt x="0" y="18"/>
                    </a:lnTo>
                    <a:lnTo>
                      <a:pt x="1" y="23"/>
                    </a:lnTo>
                    <a:lnTo>
                      <a:pt x="3" y="28"/>
                    </a:lnTo>
                    <a:lnTo>
                      <a:pt x="6" y="33"/>
                    </a:lnTo>
                    <a:lnTo>
                      <a:pt x="10" y="37"/>
                    </a:lnTo>
                    <a:lnTo>
                      <a:pt x="10" y="37"/>
                    </a:lnTo>
                    <a:lnTo>
                      <a:pt x="20" y="44"/>
                    </a:lnTo>
                    <a:lnTo>
                      <a:pt x="33" y="5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0" name="Freeform 176"/>
              <p:cNvSpPr>
                <a:spLocks/>
              </p:cNvSpPr>
              <p:nvPr/>
            </p:nvSpPr>
            <p:spPr bwMode="auto">
              <a:xfrm>
                <a:off x="2888" y="1174"/>
                <a:ext cx="227" cy="66"/>
              </a:xfrm>
              <a:custGeom>
                <a:avLst/>
                <a:gdLst>
                  <a:gd name="T0" fmla="*/ 39 w 227"/>
                  <a:gd name="T1" fmla="*/ 66 h 66"/>
                  <a:gd name="T2" fmla="*/ 39 w 227"/>
                  <a:gd name="T3" fmla="*/ 66 h 66"/>
                  <a:gd name="T4" fmla="*/ 3 w 227"/>
                  <a:gd name="T5" fmla="*/ 66 h 66"/>
                  <a:gd name="T6" fmla="*/ 3 w 227"/>
                  <a:gd name="T7" fmla="*/ 66 h 66"/>
                  <a:gd name="T8" fmla="*/ 0 w 227"/>
                  <a:gd name="T9" fmla="*/ 57 h 66"/>
                  <a:gd name="T10" fmla="*/ 0 w 227"/>
                  <a:gd name="T11" fmla="*/ 49 h 66"/>
                  <a:gd name="T12" fmla="*/ 3 w 227"/>
                  <a:gd name="T13" fmla="*/ 41 h 66"/>
                  <a:gd name="T14" fmla="*/ 4 w 227"/>
                  <a:gd name="T15" fmla="*/ 34 h 66"/>
                  <a:gd name="T16" fmla="*/ 4 w 227"/>
                  <a:gd name="T17" fmla="*/ 34 h 66"/>
                  <a:gd name="T18" fmla="*/ 8 w 227"/>
                  <a:gd name="T19" fmla="*/ 30 h 66"/>
                  <a:gd name="T20" fmla="*/ 12 w 227"/>
                  <a:gd name="T21" fmla="*/ 25 h 66"/>
                  <a:gd name="T22" fmla="*/ 22 w 227"/>
                  <a:gd name="T23" fmla="*/ 18 h 66"/>
                  <a:gd name="T24" fmla="*/ 34 w 227"/>
                  <a:gd name="T25" fmla="*/ 12 h 66"/>
                  <a:gd name="T26" fmla="*/ 48 w 227"/>
                  <a:gd name="T27" fmla="*/ 8 h 66"/>
                  <a:gd name="T28" fmla="*/ 63 w 227"/>
                  <a:gd name="T29" fmla="*/ 4 h 66"/>
                  <a:gd name="T30" fmla="*/ 79 w 227"/>
                  <a:gd name="T31" fmla="*/ 2 h 66"/>
                  <a:gd name="T32" fmla="*/ 96 w 227"/>
                  <a:gd name="T33" fmla="*/ 1 h 66"/>
                  <a:gd name="T34" fmla="*/ 114 w 227"/>
                  <a:gd name="T35" fmla="*/ 0 h 66"/>
                  <a:gd name="T36" fmla="*/ 114 w 227"/>
                  <a:gd name="T37" fmla="*/ 0 h 66"/>
                  <a:gd name="T38" fmla="*/ 131 w 227"/>
                  <a:gd name="T39" fmla="*/ 1 h 66"/>
                  <a:gd name="T40" fmla="*/ 148 w 227"/>
                  <a:gd name="T41" fmla="*/ 2 h 66"/>
                  <a:gd name="T42" fmla="*/ 164 w 227"/>
                  <a:gd name="T43" fmla="*/ 4 h 66"/>
                  <a:gd name="T44" fmla="*/ 179 w 227"/>
                  <a:gd name="T45" fmla="*/ 8 h 66"/>
                  <a:gd name="T46" fmla="*/ 193 w 227"/>
                  <a:gd name="T47" fmla="*/ 12 h 66"/>
                  <a:gd name="T48" fmla="*/ 205 w 227"/>
                  <a:gd name="T49" fmla="*/ 18 h 66"/>
                  <a:gd name="T50" fmla="*/ 215 w 227"/>
                  <a:gd name="T51" fmla="*/ 25 h 66"/>
                  <a:gd name="T52" fmla="*/ 220 w 227"/>
                  <a:gd name="T53" fmla="*/ 30 h 66"/>
                  <a:gd name="T54" fmla="*/ 223 w 227"/>
                  <a:gd name="T55" fmla="*/ 34 h 66"/>
                  <a:gd name="T56" fmla="*/ 223 w 227"/>
                  <a:gd name="T57" fmla="*/ 34 h 66"/>
                  <a:gd name="T58" fmla="*/ 225 w 227"/>
                  <a:gd name="T59" fmla="*/ 41 h 66"/>
                  <a:gd name="T60" fmla="*/ 226 w 227"/>
                  <a:gd name="T61" fmla="*/ 49 h 66"/>
                  <a:gd name="T62" fmla="*/ 227 w 227"/>
                  <a:gd name="T63" fmla="*/ 57 h 66"/>
                  <a:gd name="T64" fmla="*/ 225 w 227"/>
                  <a:gd name="T65" fmla="*/ 66 h 66"/>
                  <a:gd name="T66" fmla="*/ 225 w 227"/>
                  <a:gd name="T67" fmla="*/ 66 h 66"/>
                  <a:gd name="T68" fmla="*/ 188 w 227"/>
                  <a:gd name="T6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66">
                    <a:moveTo>
                      <a:pt x="39" y="66"/>
                    </a:moveTo>
                    <a:lnTo>
                      <a:pt x="39" y="66"/>
                    </a:lnTo>
                    <a:lnTo>
                      <a:pt x="3" y="66"/>
                    </a:lnTo>
                    <a:lnTo>
                      <a:pt x="3" y="66"/>
                    </a:lnTo>
                    <a:lnTo>
                      <a:pt x="0" y="57"/>
                    </a:lnTo>
                    <a:lnTo>
                      <a:pt x="0" y="49"/>
                    </a:lnTo>
                    <a:lnTo>
                      <a:pt x="3" y="41"/>
                    </a:lnTo>
                    <a:lnTo>
                      <a:pt x="4" y="34"/>
                    </a:lnTo>
                    <a:lnTo>
                      <a:pt x="4" y="34"/>
                    </a:lnTo>
                    <a:lnTo>
                      <a:pt x="8" y="30"/>
                    </a:lnTo>
                    <a:lnTo>
                      <a:pt x="12" y="25"/>
                    </a:lnTo>
                    <a:lnTo>
                      <a:pt x="22" y="18"/>
                    </a:lnTo>
                    <a:lnTo>
                      <a:pt x="34" y="12"/>
                    </a:lnTo>
                    <a:lnTo>
                      <a:pt x="48" y="8"/>
                    </a:lnTo>
                    <a:lnTo>
                      <a:pt x="63" y="4"/>
                    </a:lnTo>
                    <a:lnTo>
                      <a:pt x="79" y="2"/>
                    </a:lnTo>
                    <a:lnTo>
                      <a:pt x="96" y="1"/>
                    </a:lnTo>
                    <a:lnTo>
                      <a:pt x="114" y="0"/>
                    </a:lnTo>
                    <a:lnTo>
                      <a:pt x="114" y="0"/>
                    </a:lnTo>
                    <a:lnTo>
                      <a:pt x="131" y="1"/>
                    </a:lnTo>
                    <a:lnTo>
                      <a:pt x="148" y="2"/>
                    </a:lnTo>
                    <a:lnTo>
                      <a:pt x="164" y="4"/>
                    </a:lnTo>
                    <a:lnTo>
                      <a:pt x="179" y="8"/>
                    </a:lnTo>
                    <a:lnTo>
                      <a:pt x="193" y="12"/>
                    </a:lnTo>
                    <a:lnTo>
                      <a:pt x="205" y="18"/>
                    </a:lnTo>
                    <a:lnTo>
                      <a:pt x="215" y="25"/>
                    </a:lnTo>
                    <a:lnTo>
                      <a:pt x="220" y="30"/>
                    </a:lnTo>
                    <a:lnTo>
                      <a:pt x="223" y="34"/>
                    </a:lnTo>
                    <a:lnTo>
                      <a:pt x="223" y="34"/>
                    </a:lnTo>
                    <a:lnTo>
                      <a:pt x="225" y="41"/>
                    </a:lnTo>
                    <a:lnTo>
                      <a:pt x="226" y="49"/>
                    </a:lnTo>
                    <a:lnTo>
                      <a:pt x="227" y="57"/>
                    </a:lnTo>
                    <a:lnTo>
                      <a:pt x="225" y="66"/>
                    </a:lnTo>
                    <a:lnTo>
                      <a:pt x="225" y="66"/>
                    </a:lnTo>
                    <a:lnTo>
                      <a:pt x="188"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1" name="Freeform 177"/>
              <p:cNvSpPr>
                <a:spLocks/>
              </p:cNvSpPr>
              <p:nvPr/>
            </p:nvSpPr>
            <p:spPr bwMode="auto">
              <a:xfrm>
                <a:off x="4704" y="2660"/>
                <a:ext cx="118" cy="30"/>
              </a:xfrm>
              <a:custGeom>
                <a:avLst/>
                <a:gdLst>
                  <a:gd name="T0" fmla="*/ 118 w 118"/>
                  <a:gd name="T1" fmla="*/ 30 h 30"/>
                  <a:gd name="T2" fmla="*/ 118 w 118"/>
                  <a:gd name="T3" fmla="*/ 30 h 30"/>
                  <a:gd name="T4" fmla="*/ 107 w 118"/>
                  <a:gd name="T5" fmla="*/ 17 h 30"/>
                  <a:gd name="T6" fmla="*/ 102 w 118"/>
                  <a:gd name="T7" fmla="*/ 11 h 30"/>
                  <a:gd name="T8" fmla="*/ 102 w 118"/>
                  <a:gd name="T9" fmla="*/ 11 h 30"/>
                  <a:gd name="T10" fmla="*/ 98 w 118"/>
                  <a:gd name="T11" fmla="*/ 9 h 30"/>
                  <a:gd name="T12" fmla="*/ 94 w 118"/>
                  <a:gd name="T13" fmla="*/ 7 h 30"/>
                  <a:gd name="T14" fmla="*/ 84 w 118"/>
                  <a:gd name="T15" fmla="*/ 3 h 30"/>
                  <a:gd name="T16" fmla="*/ 72 w 118"/>
                  <a:gd name="T17" fmla="*/ 1 h 30"/>
                  <a:gd name="T18" fmla="*/ 59 w 118"/>
                  <a:gd name="T19" fmla="*/ 0 h 30"/>
                  <a:gd name="T20" fmla="*/ 59 w 118"/>
                  <a:gd name="T21" fmla="*/ 0 h 30"/>
                  <a:gd name="T22" fmla="*/ 46 w 118"/>
                  <a:gd name="T23" fmla="*/ 1 h 30"/>
                  <a:gd name="T24" fmla="*/ 35 w 118"/>
                  <a:gd name="T25" fmla="*/ 3 h 30"/>
                  <a:gd name="T26" fmla="*/ 24 w 118"/>
                  <a:gd name="T27" fmla="*/ 7 h 30"/>
                  <a:gd name="T28" fmla="*/ 20 w 118"/>
                  <a:gd name="T29" fmla="*/ 9 h 30"/>
                  <a:gd name="T30" fmla="*/ 17 w 118"/>
                  <a:gd name="T31" fmla="*/ 11 h 30"/>
                  <a:gd name="T32" fmla="*/ 17 w 118"/>
                  <a:gd name="T33" fmla="*/ 11 h 30"/>
                  <a:gd name="T34" fmla="*/ 11 w 118"/>
                  <a:gd name="T35" fmla="*/ 17 h 30"/>
                  <a:gd name="T36" fmla="*/ 0 w 118"/>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30">
                    <a:moveTo>
                      <a:pt x="118" y="30"/>
                    </a:moveTo>
                    <a:lnTo>
                      <a:pt x="118" y="30"/>
                    </a:lnTo>
                    <a:lnTo>
                      <a:pt x="107" y="17"/>
                    </a:lnTo>
                    <a:lnTo>
                      <a:pt x="102" y="11"/>
                    </a:lnTo>
                    <a:lnTo>
                      <a:pt x="102" y="11"/>
                    </a:lnTo>
                    <a:lnTo>
                      <a:pt x="98" y="9"/>
                    </a:lnTo>
                    <a:lnTo>
                      <a:pt x="94" y="7"/>
                    </a:lnTo>
                    <a:lnTo>
                      <a:pt x="84" y="3"/>
                    </a:lnTo>
                    <a:lnTo>
                      <a:pt x="72" y="1"/>
                    </a:lnTo>
                    <a:lnTo>
                      <a:pt x="59" y="0"/>
                    </a:lnTo>
                    <a:lnTo>
                      <a:pt x="59" y="0"/>
                    </a:lnTo>
                    <a:lnTo>
                      <a:pt x="46" y="1"/>
                    </a:lnTo>
                    <a:lnTo>
                      <a:pt x="35" y="3"/>
                    </a:lnTo>
                    <a:lnTo>
                      <a:pt x="24" y="7"/>
                    </a:lnTo>
                    <a:lnTo>
                      <a:pt x="20" y="9"/>
                    </a:lnTo>
                    <a:lnTo>
                      <a:pt x="17" y="11"/>
                    </a:lnTo>
                    <a:lnTo>
                      <a:pt x="17" y="11"/>
                    </a:lnTo>
                    <a:lnTo>
                      <a:pt x="11" y="17"/>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2" name="Freeform 178"/>
              <p:cNvSpPr>
                <a:spLocks/>
              </p:cNvSpPr>
              <p:nvPr/>
            </p:nvSpPr>
            <p:spPr bwMode="auto">
              <a:xfrm>
                <a:off x="4727" y="2580"/>
                <a:ext cx="72" cy="72"/>
              </a:xfrm>
              <a:custGeom>
                <a:avLst/>
                <a:gdLst>
                  <a:gd name="T0" fmla="*/ 36 w 72"/>
                  <a:gd name="T1" fmla="*/ 72 h 72"/>
                  <a:gd name="T2" fmla="*/ 36 w 72"/>
                  <a:gd name="T3" fmla="*/ 72 h 72"/>
                  <a:gd name="T4" fmla="*/ 44 w 72"/>
                  <a:gd name="T5" fmla="*/ 72 h 72"/>
                  <a:gd name="T6" fmla="*/ 50 w 72"/>
                  <a:gd name="T7" fmla="*/ 69 h 72"/>
                  <a:gd name="T8" fmla="*/ 56 w 72"/>
                  <a:gd name="T9" fmla="*/ 65 h 72"/>
                  <a:gd name="T10" fmla="*/ 62 w 72"/>
                  <a:gd name="T11" fmla="*/ 61 h 72"/>
                  <a:gd name="T12" fmla="*/ 66 w 72"/>
                  <a:gd name="T13" fmla="*/ 56 h 72"/>
                  <a:gd name="T14" fmla="*/ 69 w 72"/>
                  <a:gd name="T15" fmla="*/ 50 h 72"/>
                  <a:gd name="T16" fmla="*/ 71 w 72"/>
                  <a:gd name="T17" fmla="*/ 43 h 72"/>
                  <a:gd name="T18" fmla="*/ 72 w 72"/>
                  <a:gd name="T19" fmla="*/ 36 h 72"/>
                  <a:gd name="T20" fmla="*/ 72 w 72"/>
                  <a:gd name="T21" fmla="*/ 36 h 72"/>
                  <a:gd name="T22" fmla="*/ 71 w 72"/>
                  <a:gd name="T23" fmla="*/ 28 h 72"/>
                  <a:gd name="T24" fmla="*/ 69 w 72"/>
                  <a:gd name="T25" fmla="*/ 21 h 72"/>
                  <a:gd name="T26" fmla="*/ 66 w 72"/>
                  <a:gd name="T27" fmla="*/ 15 h 72"/>
                  <a:gd name="T28" fmla="*/ 62 w 72"/>
                  <a:gd name="T29" fmla="*/ 10 h 72"/>
                  <a:gd name="T30" fmla="*/ 56 w 72"/>
                  <a:gd name="T31" fmla="*/ 6 h 72"/>
                  <a:gd name="T32" fmla="*/ 50 w 72"/>
                  <a:gd name="T33" fmla="*/ 3 h 72"/>
                  <a:gd name="T34" fmla="*/ 44 w 72"/>
                  <a:gd name="T35" fmla="*/ 1 h 72"/>
                  <a:gd name="T36" fmla="*/ 36 w 72"/>
                  <a:gd name="T37" fmla="*/ 0 h 72"/>
                  <a:gd name="T38" fmla="*/ 36 w 72"/>
                  <a:gd name="T39" fmla="*/ 0 h 72"/>
                  <a:gd name="T40" fmla="*/ 29 w 72"/>
                  <a:gd name="T41" fmla="*/ 1 h 72"/>
                  <a:gd name="T42" fmla="*/ 22 w 72"/>
                  <a:gd name="T43" fmla="*/ 3 h 72"/>
                  <a:gd name="T44" fmla="*/ 16 w 72"/>
                  <a:gd name="T45" fmla="*/ 6 h 72"/>
                  <a:gd name="T46" fmla="*/ 11 w 72"/>
                  <a:gd name="T47" fmla="*/ 10 h 72"/>
                  <a:gd name="T48" fmla="*/ 7 w 72"/>
                  <a:gd name="T49" fmla="*/ 15 h 72"/>
                  <a:gd name="T50" fmla="*/ 2 w 72"/>
                  <a:gd name="T51" fmla="*/ 21 h 72"/>
                  <a:gd name="T52" fmla="*/ 0 w 72"/>
                  <a:gd name="T53" fmla="*/ 28 h 72"/>
                  <a:gd name="T54" fmla="*/ 0 w 72"/>
                  <a:gd name="T55" fmla="*/ 36 h 72"/>
                  <a:gd name="T56" fmla="*/ 0 w 72"/>
                  <a:gd name="T57" fmla="*/ 36 h 72"/>
                  <a:gd name="T58" fmla="*/ 0 w 72"/>
                  <a:gd name="T59" fmla="*/ 43 h 72"/>
                  <a:gd name="T60" fmla="*/ 2 w 72"/>
                  <a:gd name="T61" fmla="*/ 50 h 72"/>
                  <a:gd name="T62" fmla="*/ 7 w 72"/>
                  <a:gd name="T63" fmla="*/ 56 h 72"/>
                  <a:gd name="T64" fmla="*/ 11 w 72"/>
                  <a:gd name="T65" fmla="*/ 61 h 72"/>
                  <a:gd name="T66" fmla="*/ 16 w 72"/>
                  <a:gd name="T67" fmla="*/ 65 h 72"/>
                  <a:gd name="T68" fmla="*/ 22 w 72"/>
                  <a:gd name="T69" fmla="*/ 69 h 72"/>
                  <a:gd name="T70" fmla="*/ 29 w 72"/>
                  <a:gd name="T71" fmla="*/ 72 h 72"/>
                  <a:gd name="T72" fmla="*/ 36 w 72"/>
                  <a:gd name="T73" fmla="*/ 72 h 72"/>
                  <a:gd name="T74" fmla="*/ 36 w 7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36" y="72"/>
                    </a:moveTo>
                    <a:lnTo>
                      <a:pt x="36" y="72"/>
                    </a:lnTo>
                    <a:lnTo>
                      <a:pt x="44" y="72"/>
                    </a:lnTo>
                    <a:lnTo>
                      <a:pt x="50" y="69"/>
                    </a:lnTo>
                    <a:lnTo>
                      <a:pt x="56" y="65"/>
                    </a:lnTo>
                    <a:lnTo>
                      <a:pt x="62" y="61"/>
                    </a:lnTo>
                    <a:lnTo>
                      <a:pt x="66" y="56"/>
                    </a:lnTo>
                    <a:lnTo>
                      <a:pt x="69" y="50"/>
                    </a:lnTo>
                    <a:lnTo>
                      <a:pt x="71" y="43"/>
                    </a:lnTo>
                    <a:lnTo>
                      <a:pt x="72" y="36"/>
                    </a:lnTo>
                    <a:lnTo>
                      <a:pt x="72" y="36"/>
                    </a:lnTo>
                    <a:lnTo>
                      <a:pt x="71" y="28"/>
                    </a:lnTo>
                    <a:lnTo>
                      <a:pt x="69" y="21"/>
                    </a:lnTo>
                    <a:lnTo>
                      <a:pt x="66" y="15"/>
                    </a:lnTo>
                    <a:lnTo>
                      <a:pt x="62" y="10"/>
                    </a:lnTo>
                    <a:lnTo>
                      <a:pt x="56" y="6"/>
                    </a:lnTo>
                    <a:lnTo>
                      <a:pt x="50" y="3"/>
                    </a:lnTo>
                    <a:lnTo>
                      <a:pt x="44" y="1"/>
                    </a:lnTo>
                    <a:lnTo>
                      <a:pt x="36" y="0"/>
                    </a:lnTo>
                    <a:lnTo>
                      <a:pt x="36" y="0"/>
                    </a:lnTo>
                    <a:lnTo>
                      <a:pt x="29" y="1"/>
                    </a:lnTo>
                    <a:lnTo>
                      <a:pt x="22" y="3"/>
                    </a:lnTo>
                    <a:lnTo>
                      <a:pt x="16" y="6"/>
                    </a:lnTo>
                    <a:lnTo>
                      <a:pt x="11" y="10"/>
                    </a:lnTo>
                    <a:lnTo>
                      <a:pt x="7" y="15"/>
                    </a:lnTo>
                    <a:lnTo>
                      <a:pt x="2" y="21"/>
                    </a:lnTo>
                    <a:lnTo>
                      <a:pt x="0" y="28"/>
                    </a:lnTo>
                    <a:lnTo>
                      <a:pt x="0" y="36"/>
                    </a:lnTo>
                    <a:lnTo>
                      <a:pt x="0" y="36"/>
                    </a:lnTo>
                    <a:lnTo>
                      <a:pt x="0" y="43"/>
                    </a:lnTo>
                    <a:lnTo>
                      <a:pt x="2" y="50"/>
                    </a:lnTo>
                    <a:lnTo>
                      <a:pt x="7" y="56"/>
                    </a:lnTo>
                    <a:lnTo>
                      <a:pt x="11" y="61"/>
                    </a:lnTo>
                    <a:lnTo>
                      <a:pt x="16" y="65"/>
                    </a:lnTo>
                    <a:lnTo>
                      <a:pt x="22" y="69"/>
                    </a:lnTo>
                    <a:lnTo>
                      <a:pt x="29" y="72"/>
                    </a:lnTo>
                    <a:lnTo>
                      <a:pt x="36" y="72"/>
                    </a:lnTo>
                    <a:lnTo>
                      <a:pt x="36" y="7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3" name="Freeform 179"/>
              <p:cNvSpPr>
                <a:spLocks/>
              </p:cNvSpPr>
              <p:nvPr/>
            </p:nvSpPr>
            <p:spPr bwMode="auto">
              <a:xfrm>
                <a:off x="4665" y="2668"/>
                <a:ext cx="243" cy="125"/>
              </a:xfrm>
              <a:custGeom>
                <a:avLst/>
                <a:gdLst>
                  <a:gd name="T0" fmla="*/ 175 w 243"/>
                  <a:gd name="T1" fmla="*/ 3 h 125"/>
                  <a:gd name="T2" fmla="*/ 175 w 243"/>
                  <a:gd name="T3" fmla="*/ 3 h 125"/>
                  <a:gd name="T4" fmla="*/ 172 w 243"/>
                  <a:gd name="T5" fmla="*/ 1 h 125"/>
                  <a:gd name="T6" fmla="*/ 170 w 243"/>
                  <a:gd name="T7" fmla="*/ 0 h 125"/>
                  <a:gd name="T8" fmla="*/ 168 w 243"/>
                  <a:gd name="T9" fmla="*/ 0 h 125"/>
                  <a:gd name="T10" fmla="*/ 166 w 243"/>
                  <a:gd name="T11" fmla="*/ 1 h 125"/>
                  <a:gd name="T12" fmla="*/ 165 w 243"/>
                  <a:gd name="T13" fmla="*/ 3 h 125"/>
                  <a:gd name="T14" fmla="*/ 165 w 243"/>
                  <a:gd name="T15" fmla="*/ 6 h 125"/>
                  <a:gd name="T16" fmla="*/ 164 w 243"/>
                  <a:gd name="T17" fmla="*/ 9 h 125"/>
                  <a:gd name="T18" fmla="*/ 165 w 243"/>
                  <a:gd name="T19" fmla="*/ 12 h 125"/>
                  <a:gd name="T20" fmla="*/ 170 w 243"/>
                  <a:gd name="T21" fmla="*/ 32 h 125"/>
                  <a:gd name="T22" fmla="*/ 0 w 243"/>
                  <a:gd name="T23" fmla="*/ 32 h 125"/>
                  <a:gd name="T24" fmla="*/ 0 w 243"/>
                  <a:gd name="T25" fmla="*/ 93 h 125"/>
                  <a:gd name="T26" fmla="*/ 170 w 243"/>
                  <a:gd name="T27" fmla="*/ 93 h 125"/>
                  <a:gd name="T28" fmla="*/ 165 w 243"/>
                  <a:gd name="T29" fmla="*/ 112 h 125"/>
                  <a:gd name="T30" fmla="*/ 165 w 243"/>
                  <a:gd name="T31" fmla="*/ 112 h 125"/>
                  <a:gd name="T32" fmla="*/ 164 w 243"/>
                  <a:gd name="T33" fmla="*/ 115 h 125"/>
                  <a:gd name="T34" fmla="*/ 165 w 243"/>
                  <a:gd name="T35" fmla="*/ 118 h 125"/>
                  <a:gd name="T36" fmla="*/ 165 w 243"/>
                  <a:gd name="T37" fmla="*/ 121 h 125"/>
                  <a:gd name="T38" fmla="*/ 166 w 243"/>
                  <a:gd name="T39" fmla="*/ 122 h 125"/>
                  <a:gd name="T40" fmla="*/ 168 w 243"/>
                  <a:gd name="T41" fmla="*/ 125 h 125"/>
                  <a:gd name="T42" fmla="*/ 170 w 243"/>
                  <a:gd name="T43" fmla="*/ 125 h 125"/>
                  <a:gd name="T44" fmla="*/ 172 w 243"/>
                  <a:gd name="T45" fmla="*/ 123 h 125"/>
                  <a:gd name="T46" fmla="*/ 175 w 243"/>
                  <a:gd name="T47" fmla="*/ 121 h 125"/>
                  <a:gd name="T48" fmla="*/ 175 w 243"/>
                  <a:gd name="T49" fmla="*/ 121 h 125"/>
                  <a:gd name="T50" fmla="*/ 243 w 243"/>
                  <a:gd name="T51" fmla="*/ 62 h 125"/>
                  <a:gd name="T52" fmla="*/ 243 w 243"/>
                  <a:gd name="T53" fmla="*/ 62 h 125"/>
                  <a:gd name="T54" fmla="*/ 175 w 243"/>
                  <a:gd name="T55" fmla="*/ 3 h 125"/>
                  <a:gd name="T56" fmla="*/ 175 w 243"/>
                  <a:gd name="T57"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3" h="125">
                    <a:moveTo>
                      <a:pt x="175" y="3"/>
                    </a:moveTo>
                    <a:lnTo>
                      <a:pt x="175" y="3"/>
                    </a:lnTo>
                    <a:lnTo>
                      <a:pt x="172" y="1"/>
                    </a:lnTo>
                    <a:lnTo>
                      <a:pt x="170" y="0"/>
                    </a:lnTo>
                    <a:lnTo>
                      <a:pt x="168" y="0"/>
                    </a:lnTo>
                    <a:lnTo>
                      <a:pt x="166" y="1"/>
                    </a:lnTo>
                    <a:lnTo>
                      <a:pt x="165" y="3"/>
                    </a:lnTo>
                    <a:lnTo>
                      <a:pt x="165" y="6"/>
                    </a:lnTo>
                    <a:lnTo>
                      <a:pt x="164" y="9"/>
                    </a:lnTo>
                    <a:lnTo>
                      <a:pt x="165" y="12"/>
                    </a:lnTo>
                    <a:lnTo>
                      <a:pt x="170" y="32"/>
                    </a:lnTo>
                    <a:lnTo>
                      <a:pt x="0" y="32"/>
                    </a:lnTo>
                    <a:lnTo>
                      <a:pt x="0" y="93"/>
                    </a:lnTo>
                    <a:lnTo>
                      <a:pt x="170" y="93"/>
                    </a:lnTo>
                    <a:lnTo>
                      <a:pt x="165" y="112"/>
                    </a:lnTo>
                    <a:lnTo>
                      <a:pt x="165" y="112"/>
                    </a:lnTo>
                    <a:lnTo>
                      <a:pt x="164" y="115"/>
                    </a:lnTo>
                    <a:lnTo>
                      <a:pt x="165" y="118"/>
                    </a:lnTo>
                    <a:lnTo>
                      <a:pt x="165" y="121"/>
                    </a:lnTo>
                    <a:lnTo>
                      <a:pt x="166" y="122"/>
                    </a:lnTo>
                    <a:lnTo>
                      <a:pt x="168" y="125"/>
                    </a:lnTo>
                    <a:lnTo>
                      <a:pt x="170" y="125"/>
                    </a:lnTo>
                    <a:lnTo>
                      <a:pt x="172" y="123"/>
                    </a:lnTo>
                    <a:lnTo>
                      <a:pt x="175" y="121"/>
                    </a:lnTo>
                    <a:lnTo>
                      <a:pt x="175" y="121"/>
                    </a:lnTo>
                    <a:lnTo>
                      <a:pt x="243" y="62"/>
                    </a:lnTo>
                    <a:lnTo>
                      <a:pt x="243" y="62"/>
                    </a:lnTo>
                    <a:lnTo>
                      <a:pt x="175" y="3"/>
                    </a:lnTo>
                    <a:lnTo>
                      <a:pt x="175" y="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4" name="Freeform 180"/>
              <p:cNvSpPr>
                <a:spLocks/>
              </p:cNvSpPr>
              <p:nvPr/>
            </p:nvSpPr>
            <p:spPr bwMode="auto">
              <a:xfrm>
                <a:off x="4729" y="2769"/>
                <a:ext cx="68" cy="77"/>
              </a:xfrm>
              <a:custGeom>
                <a:avLst/>
                <a:gdLst>
                  <a:gd name="T0" fmla="*/ 0 w 68"/>
                  <a:gd name="T1" fmla="*/ 0 h 77"/>
                  <a:gd name="T2" fmla="*/ 0 w 68"/>
                  <a:gd name="T3" fmla="*/ 0 h 77"/>
                  <a:gd name="T4" fmla="*/ 7 w 68"/>
                  <a:gd name="T5" fmla="*/ 43 h 77"/>
                  <a:gd name="T6" fmla="*/ 12 w 68"/>
                  <a:gd name="T7" fmla="*/ 68 h 77"/>
                  <a:gd name="T8" fmla="*/ 12 w 68"/>
                  <a:gd name="T9" fmla="*/ 68 h 77"/>
                  <a:gd name="T10" fmla="*/ 13 w 68"/>
                  <a:gd name="T11" fmla="*/ 73 h 77"/>
                  <a:gd name="T12" fmla="*/ 14 w 68"/>
                  <a:gd name="T13" fmla="*/ 75 h 77"/>
                  <a:gd name="T14" fmla="*/ 16 w 68"/>
                  <a:gd name="T15" fmla="*/ 76 h 77"/>
                  <a:gd name="T16" fmla="*/ 18 w 68"/>
                  <a:gd name="T17" fmla="*/ 77 h 77"/>
                  <a:gd name="T18" fmla="*/ 50 w 68"/>
                  <a:gd name="T19" fmla="*/ 77 h 77"/>
                  <a:gd name="T20" fmla="*/ 50 w 68"/>
                  <a:gd name="T21" fmla="*/ 77 h 77"/>
                  <a:gd name="T22" fmla="*/ 53 w 68"/>
                  <a:gd name="T23" fmla="*/ 76 h 77"/>
                  <a:gd name="T24" fmla="*/ 54 w 68"/>
                  <a:gd name="T25" fmla="*/ 75 h 77"/>
                  <a:gd name="T26" fmla="*/ 56 w 68"/>
                  <a:gd name="T27" fmla="*/ 73 h 77"/>
                  <a:gd name="T28" fmla="*/ 57 w 68"/>
                  <a:gd name="T29" fmla="*/ 68 h 77"/>
                  <a:gd name="T30" fmla="*/ 57 w 68"/>
                  <a:gd name="T31" fmla="*/ 68 h 77"/>
                  <a:gd name="T32" fmla="*/ 62 w 68"/>
                  <a:gd name="T33" fmla="*/ 39 h 77"/>
                  <a:gd name="T34" fmla="*/ 68 w 68"/>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7">
                    <a:moveTo>
                      <a:pt x="0" y="0"/>
                    </a:moveTo>
                    <a:lnTo>
                      <a:pt x="0" y="0"/>
                    </a:lnTo>
                    <a:lnTo>
                      <a:pt x="7" y="43"/>
                    </a:lnTo>
                    <a:lnTo>
                      <a:pt x="12" y="68"/>
                    </a:lnTo>
                    <a:lnTo>
                      <a:pt x="12" y="68"/>
                    </a:lnTo>
                    <a:lnTo>
                      <a:pt x="13" y="73"/>
                    </a:lnTo>
                    <a:lnTo>
                      <a:pt x="14" y="75"/>
                    </a:lnTo>
                    <a:lnTo>
                      <a:pt x="16" y="76"/>
                    </a:lnTo>
                    <a:lnTo>
                      <a:pt x="18" y="77"/>
                    </a:lnTo>
                    <a:lnTo>
                      <a:pt x="50" y="77"/>
                    </a:lnTo>
                    <a:lnTo>
                      <a:pt x="50" y="77"/>
                    </a:lnTo>
                    <a:lnTo>
                      <a:pt x="53" y="76"/>
                    </a:lnTo>
                    <a:lnTo>
                      <a:pt x="54" y="75"/>
                    </a:lnTo>
                    <a:lnTo>
                      <a:pt x="56" y="73"/>
                    </a:lnTo>
                    <a:lnTo>
                      <a:pt x="57" y="68"/>
                    </a:lnTo>
                    <a:lnTo>
                      <a:pt x="57" y="68"/>
                    </a:lnTo>
                    <a:lnTo>
                      <a:pt x="62" y="39"/>
                    </a:lnTo>
                    <a:lnTo>
                      <a:pt x="6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5" name="Rectangle 181"/>
              <p:cNvSpPr>
                <a:spLocks noChangeArrowheads="1"/>
              </p:cNvSpPr>
              <p:nvPr/>
            </p:nvSpPr>
            <p:spPr bwMode="auto">
              <a:xfrm>
                <a:off x="908" y="1538"/>
                <a:ext cx="1" cy="1"/>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6" name="Freeform 182"/>
              <p:cNvSpPr>
                <a:spLocks noEditPoints="1"/>
              </p:cNvSpPr>
              <p:nvPr/>
            </p:nvSpPr>
            <p:spPr bwMode="auto">
              <a:xfrm>
                <a:off x="825" y="1244"/>
                <a:ext cx="166" cy="165"/>
              </a:xfrm>
              <a:custGeom>
                <a:avLst/>
                <a:gdLst>
                  <a:gd name="T0" fmla="*/ 83 w 166"/>
                  <a:gd name="T1" fmla="*/ 165 h 165"/>
                  <a:gd name="T2" fmla="*/ 95 w 166"/>
                  <a:gd name="T3" fmla="*/ 158 h 165"/>
                  <a:gd name="T4" fmla="*/ 108 w 166"/>
                  <a:gd name="T5" fmla="*/ 144 h 165"/>
                  <a:gd name="T6" fmla="*/ 122 w 166"/>
                  <a:gd name="T7" fmla="*/ 142 h 165"/>
                  <a:gd name="T8" fmla="*/ 133 w 166"/>
                  <a:gd name="T9" fmla="*/ 148 h 165"/>
                  <a:gd name="T10" fmla="*/ 148 w 166"/>
                  <a:gd name="T11" fmla="*/ 132 h 165"/>
                  <a:gd name="T12" fmla="*/ 142 w 166"/>
                  <a:gd name="T13" fmla="*/ 114 h 165"/>
                  <a:gd name="T14" fmla="*/ 147 w 166"/>
                  <a:gd name="T15" fmla="*/ 101 h 165"/>
                  <a:gd name="T16" fmla="*/ 165 w 166"/>
                  <a:gd name="T17" fmla="*/ 92 h 165"/>
                  <a:gd name="T18" fmla="*/ 165 w 166"/>
                  <a:gd name="T19" fmla="*/ 72 h 165"/>
                  <a:gd name="T20" fmla="*/ 153 w 166"/>
                  <a:gd name="T21" fmla="*/ 67 h 165"/>
                  <a:gd name="T22" fmla="*/ 144 w 166"/>
                  <a:gd name="T23" fmla="*/ 56 h 165"/>
                  <a:gd name="T24" fmla="*/ 144 w 166"/>
                  <a:gd name="T25" fmla="*/ 37 h 165"/>
                  <a:gd name="T26" fmla="*/ 141 w 166"/>
                  <a:gd name="T27" fmla="*/ 23 h 165"/>
                  <a:gd name="T28" fmla="*/ 128 w 166"/>
                  <a:gd name="T29" fmla="*/ 20 h 165"/>
                  <a:gd name="T30" fmla="*/ 108 w 166"/>
                  <a:gd name="T31" fmla="*/ 20 h 165"/>
                  <a:gd name="T32" fmla="*/ 98 w 166"/>
                  <a:gd name="T33" fmla="*/ 12 h 165"/>
                  <a:gd name="T34" fmla="*/ 93 w 166"/>
                  <a:gd name="T35" fmla="*/ 0 h 165"/>
                  <a:gd name="T36" fmla="*/ 72 w 166"/>
                  <a:gd name="T37" fmla="*/ 0 h 165"/>
                  <a:gd name="T38" fmla="*/ 63 w 166"/>
                  <a:gd name="T39" fmla="*/ 17 h 165"/>
                  <a:gd name="T40" fmla="*/ 51 w 166"/>
                  <a:gd name="T41" fmla="*/ 22 h 165"/>
                  <a:gd name="T42" fmla="*/ 32 w 166"/>
                  <a:gd name="T43" fmla="*/ 16 h 165"/>
                  <a:gd name="T44" fmla="*/ 18 w 166"/>
                  <a:gd name="T45" fmla="*/ 32 h 165"/>
                  <a:gd name="T46" fmla="*/ 23 w 166"/>
                  <a:gd name="T47" fmla="*/ 43 h 165"/>
                  <a:gd name="T48" fmla="*/ 21 w 166"/>
                  <a:gd name="T49" fmla="*/ 56 h 165"/>
                  <a:gd name="T50" fmla="*/ 8 w 166"/>
                  <a:gd name="T51" fmla="*/ 70 h 165"/>
                  <a:gd name="T52" fmla="*/ 0 w 166"/>
                  <a:gd name="T53" fmla="*/ 82 h 165"/>
                  <a:gd name="T54" fmla="*/ 8 w 166"/>
                  <a:gd name="T55" fmla="*/ 94 h 165"/>
                  <a:gd name="T56" fmla="*/ 21 w 166"/>
                  <a:gd name="T57" fmla="*/ 108 h 165"/>
                  <a:gd name="T58" fmla="*/ 23 w 166"/>
                  <a:gd name="T59" fmla="*/ 121 h 165"/>
                  <a:gd name="T60" fmla="*/ 18 w 166"/>
                  <a:gd name="T61" fmla="*/ 132 h 165"/>
                  <a:gd name="T62" fmla="*/ 32 w 166"/>
                  <a:gd name="T63" fmla="*/ 148 h 165"/>
                  <a:gd name="T64" fmla="*/ 51 w 166"/>
                  <a:gd name="T65" fmla="*/ 142 h 165"/>
                  <a:gd name="T66" fmla="*/ 63 w 166"/>
                  <a:gd name="T67" fmla="*/ 147 h 165"/>
                  <a:gd name="T68" fmla="*/ 72 w 166"/>
                  <a:gd name="T69" fmla="*/ 164 h 165"/>
                  <a:gd name="T70" fmla="*/ 58 w 166"/>
                  <a:gd name="T71" fmla="*/ 82 h 165"/>
                  <a:gd name="T72" fmla="*/ 63 w 166"/>
                  <a:gd name="T73" fmla="*/ 69 h 165"/>
                  <a:gd name="T74" fmla="*/ 73 w 166"/>
                  <a:gd name="T75" fmla="*/ 59 h 165"/>
                  <a:gd name="T76" fmla="*/ 83 w 166"/>
                  <a:gd name="T77" fmla="*/ 57 h 165"/>
                  <a:gd name="T78" fmla="*/ 97 w 166"/>
                  <a:gd name="T79" fmla="*/ 61 h 165"/>
                  <a:gd name="T80" fmla="*/ 105 w 166"/>
                  <a:gd name="T81" fmla="*/ 73 h 165"/>
                  <a:gd name="T82" fmla="*/ 107 w 166"/>
                  <a:gd name="T83" fmla="*/ 82 h 165"/>
                  <a:gd name="T84" fmla="*/ 103 w 166"/>
                  <a:gd name="T85" fmla="*/ 95 h 165"/>
                  <a:gd name="T86" fmla="*/ 93 w 166"/>
                  <a:gd name="T87" fmla="*/ 105 h 165"/>
                  <a:gd name="T88" fmla="*/ 83 w 166"/>
                  <a:gd name="T89" fmla="*/ 107 h 165"/>
                  <a:gd name="T90" fmla="*/ 69 w 166"/>
                  <a:gd name="T91" fmla="*/ 102 h 165"/>
                  <a:gd name="T92" fmla="*/ 60 w 166"/>
                  <a:gd name="T93" fmla="*/ 91 h 165"/>
                  <a:gd name="T94" fmla="*/ 58 w 166"/>
                  <a:gd name="T9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5">
                    <a:moveTo>
                      <a:pt x="72" y="164"/>
                    </a:moveTo>
                    <a:lnTo>
                      <a:pt x="72" y="164"/>
                    </a:lnTo>
                    <a:lnTo>
                      <a:pt x="83" y="165"/>
                    </a:lnTo>
                    <a:lnTo>
                      <a:pt x="93" y="164"/>
                    </a:lnTo>
                    <a:lnTo>
                      <a:pt x="93" y="164"/>
                    </a:lnTo>
                    <a:lnTo>
                      <a:pt x="95" y="158"/>
                    </a:lnTo>
                    <a:lnTo>
                      <a:pt x="98" y="152"/>
                    </a:lnTo>
                    <a:lnTo>
                      <a:pt x="102" y="147"/>
                    </a:lnTo>
                    <a:lnTo>
                      <a:pt x="108" y="144"/>
                    </a:lnTo>
                    <a:lnTo>
                      <a:pt x="108" y="144"/>
                    </a:lnTo>
                    <a:lnTo>
                      <a:pt x="115" y="142"/>
                    </a:lnTo>
                    <a:lnTo>
                      <a:pt x="122" y="142"/>
                    </a:lnTo>
                    <a:lnTo>
                      <a:pt x="128" y="144"/>
                    </a:lnTo>
                    <a:lnTo>
                      <a:pt x="133" y="148"/>
                    </a:lnTo>
                    <a:lnTo>
                      <a:pt x="133" y="148"/>
                    </a:lnTo>
                    <a:lnTo>
                      <a:pt x="141" y="141"/>
                    </a:lnTo>
                    <a:lnTo>
                      <a:pt x="148" y="132"/>
                    </a:lnTo>
                    <a:lnTo>
                      <a:pt x="148" y="132"/>
                    </a:lnTo>
                    <a:lnTo>
                      <a:pt x="144" y="127"/>
                    </a:lnTo>
                    <a:lnTo>
                      <a:pt x="143" y="121"/>
                    </a:lnTo>
                    <a:lnTo>
                      <a:pt x="142" y="114"/>
                    </a:lnTo>
                    <a:lnTo>
                      <a:pt x="144" y="108"/>
                    </a:lnTo>
                    <a:lnTo>
                      <a:pt x="144" y="108"/>
                    </a:lnTo>
                    <a:lnTo>
                      <a:pt x="147" y="101"/>
                    </a:lnTo>
                    <a:lnTo>
                      <a:pt x="153" y="97"/>
                    </a:lnTo>
                    <a:lnTo>
                      <a:pt x="159" y="94"/>
                    </a:lnTo>
                    <a:lnTo>
                      <a:pt x="165" y="92"/>
                    </a:lnTo>
                    <a:lnTo>
                      <a:pt x="165" y="92"/>
                    </a:lnTo>
                    <a:lnTo>
                      <a:pt x="166" y="82"/>
                    </a:lnTo>
                    <a:lnTo>
                      <a:pt x="165" y="72"/>
                    </a:lnTo>
                    <a:lnTo>
                      <a:pt x="165" y="72"/>
                    </a:lnTo>
                    <a:lnTo>
                      <a:pt x="159" y="70"/>
                    </a:lnTo>
                    <a:lnTo>
                      <a:pt x="153" y="67"/>
                    </a:lnTo>
                    <a:lnTo>
                      <a:pt x="147" y="62"/>
                    </a:lnTo>
                    <a:lnTo>
                      <a:pt x="144" y="56"/>
                    </a:lnTo>
                    <a:lnTo>
                      <a:pt x="144" y="56"/>
                    </a:lnTo>
                    <a:lnTo>
                      <a:pt x="142" y="50"/>
                    </a:lnTo>
                    <a:lnTo>
                      <a:pt x="143" y="43"/>
                    </a:lnTo>
                    <a:lnTo>
                      <a:pt x="144" y="37"/>
                    </a:lnTo>
                    <a:lnTo>
                      <a:pt x="148" y="32"/>
                    </a:lnTo>
                    <a:lnTo>
                      <a:pt x="148" y="32"/>
                    </a:lnTo>
                    <a:lnTo>
                      <a:pt x="141" y="23"/>
                    </a:lnTo>
                    <a:lnTo>
                      <a:pt x="133" y="16"/>
                    </a:lnTo>
                    <a:lnTo>
                      <a:pt x="133" y="16"/>
                    </a:lnTo>
                    <a:lnTo>
                      <a:pt x="128" y="20"/>
                    </a:lnTo>
                    <a:lnTo>
                      <a:pt x="122" y="22"/>
                    </a:lnTo>
                    <a:lnTo>
                      <a:pt x="115" y="22"/>
                    </a:lnTo>
                    <a:lnTo>
                      <a:pt x="108" y="20"/>
                    </a:lnTo>
                    <a:lnTo>
                      <a:pt x="108" y="20"/>
                    </a:lnTo>
                    <a:lnTo>
                      <a:pt x="102" y="17"/>
                    </a:lnTo>
                    <a:lnTo>
                      <a:pt x="98" y="12"/>
                    </a:lnTo>
                    <a:lnTo>
                      <a:pt x="95" y="6"/>
                    </a:lnTo>
                    <a:lnTo>
                      <a:pt x="93" y="0"/>
                    </a:lnTo>
                    <a:lnTo>
                      <a:pt x="93" y="0"/>
                    </a:lnTo>
                    <a:lnTo>
                      <a:pt x="83" y="0"/>
                    </a:lnTo>
                    <a:lnTo>
                      <a:pt x="72" y="0"/>
                    </a:lnTo>
                    <a:lnTo>
                      <a:pt x="72" y="0"/>
                    </a:lnTo>
                    <a:lnTo>
                      <a:pt x="71" y="6"/>
                    </a:lnTo>
                    <a:lnTo>
                      <a:pt x="68" y="12"/>
                    </a:lnTo>
                    <a:lnTo>
                      <a:pt x="63" y="17"/>
                    </a:lnTo>
                    <a:lnTo>
                      <a:pt x="57" y="20"/>
                    </a:lnTo>
                    <a:lnTo>
                      <a:pt x="57" y="20"/>
                    </a:lnTo>
                    <a:lnTo>
                      <a:pt x="51" y="22"/>
                    </a:lnTo>
                    <a:lnTo>
                      <a:pt x="44" y="22"/>
                    </a:lnTo>
                    <a:lnTo>
                      <a:pt x="37" y="20"/>
                    </a:lnTo>
                    <a:lnTo>
                      <a:pt x="32" y="16"/>
                    </a:lnTo>
                    <a:lnTo>
                      <a:pt x="32" y="16"/>
                    </a:lnTo>
                    <a:lnTo>
                      <a:pt x="24" y="23"/>
                    </a:lnTo>
                    <a:lnTo>
                      <a:pt x="18" y="32"/>
                    </a:lnTo>
                    <a:lnTo>
                      <a:pt x="18" y="32"/>
                    </a:lnTo>
                    <a:lnTo>
                      <a:pt x="21" y="37"/>
                    </a:lnTo>
                    <a:lnTo>
                      <a:pt x="23" y="43"/>
                    </a:lnTo>
                    <a:lnTo>
                      <a:pt x="23" y="50"/>
                    </a:lnTo>
                    <a:lnTo>
                      <a:pt x="21" y="56"/>
                    </a:lnTo>
                    <a:lnTo>
                      <a:pt x="21" y="56"/>
                    </a:lnTo>
                    <a:lnTo>
                      <a:pt x="18" y="62"/>
                    </a:lnTo>
                    <a:lnTo>
                      <a:pt x="13" y="67"/>
                    </a:lnTo>
                    <a:lnTo>
                      <a:pt x="8" y="70"/>
                    </a:lnTo>
                    <a:lnTo>
                      <a:pt x="0" y="72"/>
                    </a:lnTo>
                    <a:lnTo>
                      <a:pt x="0" y="72"/>
                    </a:lnTo>
                    <a:lnTo>
                      <a:pt x="0" y="82"/>
                    </a:lnTo>
                    <a:lnTo>
                      <a:pt x="0" y="92"/>
                    </a:lnTo>
                    <a:lnTo>
                      <a:pt x="0" y="92"/>
                    </a:lnTo>
                    <a:lnTo>
                      <a:pt x="8" y="94"/>
                    </a:lnTo>
                    <a:lnTo>
                      <a:pt x="13" y="97"/>
                    </a:lnTo>
                    <a:lnTo>
                      <a:pt x="18" y="101"/>
                    </a:lnTo>
                    <a:lnTo>
                      <a:pt x="21" y="108"/>
                    </a:lnTo>
                    <a:lnTo>
                      <a:pt x="21" y="108"/>
                    </a:lnTo>
                    <a:lnTo>
                      <a:pt x="23" y="114"/>
                    </a:lnTo>
                    <a:lnTo>
                      <a:pt x="23" y="121"/>
                    </a:lnTo>
                    <a:lnTo>
                      <a:pt x="21" y="127"/>
                    </a:lnTo>
                    <a:lnTo>
                      <a:pt x="18" y="132"/>
                    </a:lnTo>
                    <a:lnTo>
                      <a:pt x="18" y="132"/>
                    </a:lnTo>
                    <a:lnTo>
                      <a:pt x="24" y="141"/>
                    </a:lnTo>
                    <a:lnTo>
                      <a:pt x="32" y="148"/>
                    </a:lnTo>
                    <a:lnTo>
                      <a:pt x="32" y="148"/>
                    </a:lnTo>
                    <a:lnTo>
                      <a:pt x="37" y="144"/>
                    </a:lnTo>
                    <a:lnTo>
                      <a:pt x="44" y="142"/>
                    </a:lnTo>
                    <a:lnTo>
                      <a:pt x="51" y="142"/>
                    </a:lnTo>
                    <a:lnTo>
                      <a:pt x="57" y="144"/>
                    </a:lnTo>
                    <a:lnTo>
                      <a:pt x="57" y="144"/>
                    </a:lnTo>
                    <a:lnTo>
                      <a:pt x="63" y="147"/>
                    </a:lnTo>
                    <a:lnTo>
                      <a:pt x="68" y="152"/>
                    </a:lnTo>
                    <a:lnTo>
                      <a:pt x="71" y="158"/>
                    </a:lnTo>
                    <a:lnTo>
                      <a:pt x="72" y="164"/>
                    </a:lnTo>
                    <a:lnTo>
                      <a:pt x="72" y="164"/>
                    </a:lnTo>
                    <a:close/>
                    <a:moveTo>
                      <a:pt x="58" y="82"/>
                    </a:moveTo>
                    <a:lnTo>
                      <a:pt x="58" y="82"/>
                    </a:lnTo>
                    <a:lnTo>
                      <a:pt x="59" y="77"/>
                    </a:lnTo>
                    <a:lnTo>
                      <a:pt x="60" y="73"/>
                    </a:lnTo>
                    <a:lnTo>
                      <a:pt x="63" y="69"/>
                    </a:lnTo>
                    <a:lnTo>
                      <a:pt x="65" y="64"/>
                    </a:lnTo>
                    <a:lnTo>
                      <a:pt x="69" y="61"/>
                    </a:lnTo>
                    <a:lnTo>
                      <a:pt x="73" y="59"/>
                    </a:lnTo>
                    <a:lnTo>
                      <a:pt x="78" y="58"/>
                    </a:lnTo>
                    <a:lnTo>
                      <a:pt x="83" y="57"/>
                    </a:lnTo>
                    <a:lnTo>
                      <a:pt x="83" y="57"/>
                    </a:lnTo>
                    <a:lnTo>
                      <a:pt x="88" y="58"/>
                    </a:lnTo>
                    <a:lnTo>
                      <a:pt x="93" y="59"/>
                    </a:lnTo>
                    <a:lnTo>
                      <a:pt x="97" y="61"/>
                    </a:lnTo>
                    <a:lnTo>
                      <a:pt x="100" y="64"/>
                    </a:lnTo>
                    <a:lnTo>
                      <a:pt x="103" y="69"/>
                    </a:lnTo>
                    <a:lnTo>
                      <a:pt x="105" y="73"/>
                    </a:lnTo>
                    <a:lnTo>
                      <a:pt x="107" y="77"/>
                    </a:lnTo>
                    <a:lnTo>
                      <a:pt x="107" y="82"/>
                    </a:lnTo>
                    <a:lnTo>
                      <a:pt x="107" y="82"/>
                    </a:lnTo>
                    <a:lnTo>
                      <a:pt x="107" y="87"/>
                    </a:lnTo>
                    <a:lnTo>
                      <a:pt x="105" y="91"/>
                    </a:lnTo>
                    <a:lnTo>
                      <a:pt x="103" y="95"/>
                    </a:lnTo>
                    <a:lnTo>
                      <a:pt x="100" y="99"/>
                    </a:lnTo>
                    <a:lnTo>
                      <a:pt x="97" y="102"/>
                    </a:lnTo>
                    <a:lnTo>
                      <a:pt x="93" y="105"/>
                    </a:lnTo>
                    <a:lnTo>
                      <a:pt x="88" y="106"/>
                    </a:lnTo>
                    <a:lnTo>
                      <a:pt x="83" y="107"/>
                    </a:lnTo>
                    <a:lnTo>
                      <a:pt x="83" y="107"/>
                    </a:lnTo>
                    <a:lnTo>
                      <a:pt x="78" y="106"/>
                    </a:lnTo>
                    <a:lnTo>
                      <a:pt x="73" y="105"/>
                    </a:lnTo>
                    <a:lnTo>
                      <a:pt x="69" y="102"/>
                    </a:lnTo>
                    <a:lnTo>
                      <a:pt x="65" y="99"/>
                    </a:lnTo>
                    <a:lnTo>
                      <a:pt x="63" y="95"/>
                    </a:lnTo>
                    <a:lnTo>
                      <a:pt x="60" y="91"/>
                    </a:lnTo>
                    <a:lnTo>
                      <a:pt x="59" y="87"/>
                    </a:lnTo>
                    <a:lnTo>
                      <a:pt x="58" y="82"/>
                    </a:lnTo>
                    <a:lnTo>
                      <a:pt x="58" y="8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7" name="Freeform 183"/>
              <p:cNvSpPr>
                <a:spLocks/>
              </p:cNvSpPr>
              <p:nvPr/>
            </p:nvSpPr>
            <p:spPr bwMode="auto">
              <a:xfrm>
                <a:off x="898" y="1402"/>
                <a:ext cx="115" cy="138"/>
              </a:xfrm>
              <a:custGeom>
                <a:avLst/>
                <a:gdLst>
                  <a:gd name="T0" fmla="*/ 0 w 115"/>
                  <a:gd name="T1" fmla="*/ 132 h 138"/>
                  <a:gd name="T2" fmla="*/ 10 w 115"/>
                  <a:gd name="T3" fmla="*/ 136 h 138"/>
                  <a:gd name="T4" fmla="*/ 10 w 115"/>
                  <a:gd name="T5" fmla="*/ 136 h 138"/>
                  <a:gd name="T6" fmla="*/ 13 w 115"/>
                  <a:gd name="T7" fmla="*/ 131 h 138"/>
                  <a:gd name="T8" fmla="*/ 17 w 115"/>
                  <a:gd name="T9" fmla="*/ 128 h 138"/>
                  <a:gd name="T10" fmla="*/ 22 w 115"/>
                  <a:gd name="T11" fmla="*/ 124 h 138"/>
                  <a:gd name="T12" fmla="*/ 27 w 115"/>
                  <a:gd name="T13" fmla="*/ 123 h 138"/>
                  <a:gd name="T14" fmla="*/ 27 w 115"/>
                  <a:gd name="T15" fmla="*/ 123 h 138"/>
                  <a:gd name="T16" fmla="*/ 28 w 115"/>
                  <a:gd name="T17" fmla="*/ 123 h 138"/>
                  <a:gd name="T18" fmla="*/ 28 w 115"/>
                  <a:gd name="T19" fmla="*/ 123 h 138"/>
                  <a:gd name="T20" fmla="*/ 34 w 115"/>
                  <a:gd name="T21" fmla="*/ 124 h 138"/>
                  <a:gd name="T22" fmla="*/ 38 w 115"/>
                  <a:gd name="T23" fmla="*/ 127 h 138"/>
                  <a:gd name="T24" fmla="*/ 43 w 115"/>
                  <a:gd name="T25" fmla="*/ 130 h 138"/>
                  <a:gd name="T26" fmla="*/ 47 w 115"/>
                  <a:gd name="T27" fmla="*/ 134 h 138"/>
                  <a:gd name="T28" fmla="*/ 49 w 115"/>
                  <a:gd name="T29" fmla="*/ 138 h 138"/>
                  <a:gd name="T30" fmla="*/ 52 w 115"/>
                  <a:gd name="T31" fmla="*/ 137 h 138"/>
                  <a:gd name="T32" fmla="*/ 52 w 115"/>
                  <a:gd name="T33" fmla="*/ 137 h 138"/>
                  <a:gd name="T34" fmla="*/ 63 w 115"/>
                  <a:gd name="T35" fmla="*/ 132 h 138"/>
                  <a:gd name="T36" fmla="*/ 73 w 115"/>
                  <a:gd name="T37" fmla="*/ 127 h 138"/>
                  <a:gd name="T38" fmla="*/ 76 w 115"/>
                  <a:gd name="T39" fmla="*/ 124 h 138"/>
                  <a:gd name="T40" fmla="*/ 75 w 115"/>
                  <a:gd name="T41" fmla="*/ 120 h 138"/>
                  <a:gd name="T42" fmla="*/ 75 w 115"/>
                  <a:gd name="T43" fmla="*/ 120 h 138"/>
                  <a:gd name="T44" fmla="*/ 74 w 115"/>
                  <a:gd name="T45" fmla="*/ 117 h 138"/>
                  <a:gd name="T46" fmla="*/ 74 w 115"/>
                  <a:gd name="T47" fmla="*/ 113 h 138"/>
                  <a:gd name="T48" fmla="*/ 74 w 115"/>
                  <a:gd name="T49" fmla="*/ 113 h 138"/>
                  <a:gd name="T50" fmla="*/ 74 w 115"/>
                  <a:gd name="T51" fmla="*/ 110 h 138"/>
                  <a:gd name="T52" fmla="*/ 75 w 115"/>
                  <a:gd name="T53" fmla="*/ 106 h 138"/>
                  <a:gd name="T54" fmla="*/ 78 w 115"/>
                  <a:gd name="T55" fmla="*/ 103 h 138"/>
                  <a:gd name="T56" fmla="*/ 80 w 115"/>
                  <a:gd name="T57" fmla="*/ 100 h 138"/>
                  <a:gd name="T58" fmla="*/ 80 w 115"/>
                  <a:gd name="T59" fmla="*/ 100 h 138"/>
                  <a:gd name="T60" fmla="*/ 83 w 115"/>
                  <a:gd name="T61" fmla="*/ 97 h 138"/>
                  <a:gd name="T62" fmla="*/ 87 w 115"/>
                  <a:gd name="T63" fmla="*/ 95 h 138"/>
                  <a:gd name="T64" fmla="*/ 90 w 115"/>
                  <a:gd name="T65" fmla="*/ 94 h 138"/>
                  <a:gd name="T66" fmla="*/ 95 w 115"/>
                  <a:gd name="T67" fmla="*/ 93 h 138"/>
                  <a:gd name="T68" fmla="*/ 95 w 115"/>
                  <a:gd name="T69" fmla="*/ 93 h 138"/>
                  <a:gd name="T70" fmla="*/ 100 w 115"/>
                  <a:gd name="T71" fmla="*/ 94 h 138"/>
                  <a:gd name="T72" fmla="*/ 104 w 115"/>
                  <a:gd name="T73" fmla="*/ 95 h 138"/>
                  <a:gd name="T74" fmla="*/ 105 w 115"/>
                  <a:gd name="T75" fmla="*/ 91 h 138"/>
                  <a:gd name="T76" fmla="*/ 105 w 115"/>
                  <a:gd name="T77" fmla="*/ 91 h 138"/>
                  <a:gd name="T78" fmla="*/ 110 w 115"/>
                  <a:gd name="T79" fmla="*/ 80 h 138"/>
                  <a:gd name="T80" fmla="*/ 114 w 115"/>
                  <a:gd name="T81" fmla="*/ 69 h 138"/>
                  <a:gd name="T82" fmla="*/ 115 w 115"/>
                  <a:gd name="T83" fmla="*/ 65 h 138"/>
                  <a:gd name="T84" fmla="*/ 110 w 115"/>
                  <a:gd name="T85" fmla="*/ 64 h 138"/>
                  <a:gd name="T86" fmla="*/ 110 w 115"/>
                  <a:gd name="T87" fmla="*/ 64 h 138"/>
                  <a:gd name="T88" fmla="*/ 106 w 115"/>
                  <a:gd name="T89" fmla="*/ 61 h 138"/>
                  <a:gd name="T90" fmla="*/ 102 w 115"/>
                  <a:gd name="T91" fmla="*/ 57 h 138"/>
                  <a:gd name="T92" fmla="*/ 100 w 115"/>
                  <a:gd name="T93" fmla="*/ 51 h 138"/>
                  <a:gd name="T94" fmla="*/ 99 w 115"/>
                  <a:gd name="T95" fmla="*/ 45 h 138"/>
                  <a:gd name="T96" fmla="*/ 99 w 115"/>
                  <a:gd name="T97" fmla="*/ 45 h 138"/>
                  <a:gd name="T98" fmla="*/ 99 w 115"/>
                  <a:gd name="T99" fmla="*/ 44 h 138"/>
                  <a:gd name="T100" fmla="*/ 99 w 115"/>
                  <a:gd name="T101" fmla="*/ 44 h 138"/>
                  <a:gd name="T102" fmla="*/ 99 w 115"/>
                  <a:gd name="T103" fmla="*/ 39 h 138"/>
                  <a:gd name="T104" fmla="*/ 101 w 115"/>
                  <a:gd name="T105" fmla="*/ 34 h 138"/>
                  <a:gd name="T106" fmla="*/ 105 w 115"/>
                  <a:gd name="T107" fmla="*/ 30 h 138"/>
                  <a:gd name="T108" fmla="*/ 109 w 115"/>
                  <a:gd name="T109" fmla="*/ 27 h 138"/>
                  <a:gd name="T110" fmla="*/ 112 w 115"/>
                  <a:gd name="T111" fmla="*/ 25 h 138"/>
                  <a:gd name="T112" fmla="*/ 111 w 115"/>
                  <a:gd name="T113" fmla="*/ 21 h 138"/>
                  <a:gd name="T114" fmla="*/ 111 w 115"/>
                  <a:gd name="T115" fmla="*/ 21 h 138"/>
                  <a:gd name="T116" fmla="*/ 107 w 115"/>
                  <a:gd name="T117" fmla="*/ 10 h 138"/>
                  <a:gd name="T118" fmla="*/ 101 w 11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 h="138">
                    <a:moveTo>
                      <a:pt x="0" y="132"/>
                    </a:moveTo>
                    <a:lnTo>
                      <a:pt x="10" y="136"/>
                    </a:lnTo>
                    <a:lnTo>
                      <a:pt x="10" y="136"/>
                    </a:lnTo>
                    <a:lnTo>
                      <a:pt x="13" y="131"/>
                    </a:lnTo>
                    <a:lnTo>
                      <a:pt x="17" y="128"/>
                    </a:lnTo>
                    <a:lnTo>
                      <a:pt x="22" y="124"/>
                    </a:lnTo>
                    <a:lnTo>
                      <a:pt x="27" y="123"/>
                    </a:lnTo>
                    <a:lnTo>
                      <a:pt x="27" y="123"/>
                    </a:lnTo>
                    <a:lnTo>
                      <a:pt x="28" y="123"/>
                    </a:lnTo>
                    <a:lnTo>
                      <a:pt x="28" y="123"/>
                    </a:lnTo>
                    <a:lnTo>
                      <a:pt x="34" y="124"/>
                    </a:lnTo>
                    <a:lnTo>
                      <a:pt x="38" y="127"/>
                    </a:lnTo>
                    <a:lnTo>
                      <a:pt x="43" y="130"/>
                    </a:lnTo>
                    <a:lnTo>
                      <a:pt x="47" y="134"/>
                    </a:lnTo>
                    <a:lnTo>
                      <a:pt x="49" y="138"/>
                    </a:lnTo>
                    <a:lnTo>
                      <a:pt x="52" y="137"/>
                    </a:lnTo>
                    <a:lnTo>
                      <a:pt x="52" y="137"/>
                    </a:lnTo>
                    <a:lnTo>
                      <a:pt x="63" y="132"/>
                    </a:lnTo>
                    <a:lnTo>
                      <a:pt x="73" y="127"/>
                    </a:lnTo>
                    <a:lnTo>
                      <a:pt x="76" y="124"/>
                    </a:lnTo>
                    <a:lnTo>
                      <a:pt x="75" y="120"/>
                    </a:lnTo>
                    <a:lnTo>
                      <a:pt x="75" y="120"/>
                    </a:lnTo>
                    <a:lnTo>
                      <a:pt x="74" y="117"/>
                    </a:lnTo>
                    <a:lnTo>
                      <a:pt x="74" y="113"/>
                    </a:lnTo>
                    <a:lnTo>
                      <a:pt x="74" y="113"/>
                    </a:lnTo>
                    <a:lnTo>
                      <a:pt x="74" y="110"/>
                    </a:lnTo>
                    <a:lnTo>
                      <a:pt x="75" y="106"/>
                    </a:lnTo>
                    <a:lnTo>
                      <a:pt x="78" y="103"/>
                    </a:lnTo>
                    <a:lnTo>
                      <a:pt x="80" y="100"/>
                    </a:lnTo>
                    <a:lnTo>
                      <a:pt x="80" y="100"/>
                    </a:lnTo>
                    <a:lnTo>
                      <a:pt x="83" y="97"/>
                    </a:lnTo>
                    <a:lnTo>
                      <a:pt x="87" y="95"/>
                    </a:lnTo>
                    <a:lnTo>
                      <a:pt x="90" y="94"/>
                    </a:lnTo>
                    <a:lnTo>
                      <a:pt x="95" y="93"/>
                    </a:lnTo>
                    <a:lnTo>
                      <a:pt x="95" y="93"/>
                    </a:lnTo>
                    <a:lnTo>
                      <a:pt x="100" y="94"/>
                    </a:lnTo>
                    <a:lnTo>
                      <a:pt x="104" y="95"/>
                    </a:lnTo>
                    <a:lnTo>
                      <a:pt x="105" y="91"/>
                    </a:lnTo>
                    <a:lnTo>
                      <a:pt x="105" y="91"/>
                    </a:lnTo>
                    <a:lnTo>
                      <a:pt x="110" y="80"/>
                    </a:lnTo>
                    <a:lnTo>
                      <a:pt x="114" y="69"/>
                    </a:lnTo>
                    <a:lnTo>
                      <a:pt x="115" y="65"/>
                    </a:lnTo>
                    <a:lnTo>
                      <a:pt x="110" y="64"/>
                    </a:lnTo>
                    <a:lnTo>
                      <a:pt x="110" y="64"/>
                    </a:lnTo>
                    <a:lnTo>
                      <a:pt x="106" y="61"/>
                    </a:lnTo>
                    <a:lnTo>
                      <a:pt x="102" y="57"/>
                    </a:lnTo>
                    <a:lnTo>
                      <a:pt x="100" y="51"/>
                    </a:lnTo>
                    <a:lnTo>
                      <a:pt x="99" y="45"/>
                    </a:lnTo>
                    <a:lnTo>
                      <a:pt x="99" y="45"/>
                    </a:lnTo>
                    <a:lnTo>
                      <a:pt x="99" y="44"/>
                    </a:lnTo>
                    <a:lnTo>
                      <a:pt x="99" y="44"/>
                    </a:lnTo>
                    <a:lnTo>
                      <a:pt x="99" y="39"/>
                    </a:lnTo>
                    <a:lnTo>
                      <a:pt x="101" y="34"/>
                    </a:lnTo>
                    <a:lnTo>
                      <a:pt x="105" y="30"/>
                    </a:lnTo>
                    <a:lnTo>
                      <a:pt x="109" y="27"/>
                    </a:lnTo>
                    <a:lnTo>
                      <a:pt x="112" y="25"/>
                    </a:lnTo>
                    <a:lnTo>
                      <a:pt x="111" y="21"/>
                    </a:lnTo>
                    <a:lnTo>
                      <a:pt x="111" y="21"/>
                    </a:lnTo>
                    <a:lnTo>
                      <a:pt x="107" y="10"/>
                    </a:lnTo>
                    <a:lnTo>
                      <a:pt x="10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8" name="Line 184"/>
              <p:cNvSpPr>
                <a:spLocks noChangeShapeType="1"/>
              </p:cNvSpPr>
              <p:nvPr/>
            </p:nvSpPr>
            <p:spPr bwMode="auto">
              <a:xfrm>
                <a:off x="987" y="144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09" name="Freeform 185"/>
              <p:cNvSpPr>
                <a:spLocks/>
              </p:cNvSpPr>
              <p:nvPr/>
            </p:nvSpPr>
            <p:spPr bwMode="auto">
              <a:xfrm>
                <a:off x="888" y="1414"/>
                <a:ext cx="75" cy="75"/>
              </a:xfrm>
              <a:custGeom>
                <a:avLst/>
                <a:gdLst>
                  <a:gd name="T0" fmla="*/ 0 w 75"/>
                  <a:gd name="T1" fmla="*/ 36 h 75"/>
                  <a:gd name="T2" fmla="*/ 0 w 75"/>
                  <a:gd name="T3" fmla="*/ 36 h 75"/>
                  <a:gd name="T4" fmla="*/ 0 w 75"/>
                  <a:gd name="T5" fmla="*/ 38 h 75"/>
                  <a:gd name="T6" fmla="*/ 0 w 75"/>
                  <a:gd name="T7" fmla="*/ 38 h 75"/>
                  <a:gd name="T8" fmla="*/ 1 w 75"/>
                  <a:gd name="T9" fmla="*/ 46 h 75"/>
                  <a:gd name="T10" fmla="*/ 3 w 75"/>
                  <a:gd name="T11" fmla="*/ 53 h 75"/>
                  <a:gd name="T12" fmla="*/ 7 w 75"/>
                  <a:gd name="T13" fmla="*/ 59 h 75"/>
                  <a:gd name="T14" fmla="*/ 11 w 75"/>
                  <a:gd name="T15" fmla="*/ 64 h 75"/>
                  <a:gd name="T16" fmla="*/ 17 w 75"/>
                  <a:gd name="T17" fmla="*/ 69 h 75"/>
                  <a:gd name="T18" fmla="*/ 24 w 75"/>
                  <a:gd name="T19" fmla="*/ 72 h 75"/>
                  <a:gd name="T20" fmla="*/ 30 w 75"/>
                  <a:gd name="T21" fmla="*/ 74 h 75"/>
                  <a:gd name="T22" fmla="*/ 38 w 75"/>
                  <a:gd name="T23" fmla="*/ 75 h 75"/>
                  <a:gd name="T24" fmla="*/ 38 w 75"/>
                  <a:gd name="T25" fmla="*/ 75 h 75"/>
                  <a:gd name="T26" fmla="*/ 45 w 75"/>
                  <a:gd name="T27" fmla="*/ 74 h 75"/>
                  <a:gd name="T28" fmla="*/ 53 w 75"/>
                  <a:gd name="T29" fmla="*/ 72 h 75"/>
                  <a:gd name="T30" fmla="*/ 59 w 75"/>
                  <a:gd name="T31" fmla="*/ 69 h 75"/>
                  <a:gd name="T32" fmla="*/ 64 w 75"/>
                  <a:gd name="T33" fmla="*/ 64 h 75"/>
                  <a:gd name="T34" fmla="*/ 69 w 75"/>
                  <a:gd name="T35" fmla="*/ 59 h 75"/>
                  <a:gd name="T36" fmla="*/ 72 w 75"/>
                  <a:gd name="T37" fmla="*/ 53 h 75"/>
                  <a:gd name="T38" fmla="*/ 74 w 75"/>
                  <a:gd name="T39" fmla="*/ 46 h 75"/>
                  <a:gd name="T40" fmla="*/ 75 w 75"/>
                  <a:gd name="T41" fmla="*/ 38 h 75"/>
                  <a:gd name="T42" fmla="*/ 75 w 75"/>
                  <a:gd name="T43" fmla="*/ 38 h 75"/>
                  <a:gd name="T44" fmla="*/ 74 w 75"/>
                  <a:gd name="T45" fmla="*/ 30 h 75"/>
                  <a:gd name="T46" fmla="*/ 72 w 75"/>
                  <a:gd name="T47" fmla="*/ 24 h 75"/>
                  <a:gd name="T48" fmla="*/ 69 w 75"/>
                  <a:gd name="T49" fmla="*/ 18 h 75"/>
                  <a:gd name="T50" fmla="*/ 65 w 75"/>
                  <a:gd name="T51" fmla="*/ 12 h 75"/>
                  <a:gd name="T52" fmla="*/ 60 w 75"/>
                  <a:gd name="T53" fmla="*/ 8 h 75"/>
                  <a:gd name="T54" fmla="*/ 54 w 75"/>
                  <a:gd name="T55" fmla="*/ 3 h 75"/>
                  <a:gd name="T56" fmla="*/ 46 w 75"/>
                  <a:gd name="T57" fmla="*/ 1 h 75"/>
                  <a:gd name="T58" fmla="*/ 39 w 75"/>
                  <a:gd name="T5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75">
                    <a:moveTo>
                      <a:pt x="0" y="36"/>
                    </a:moveTo>
                    <a:lnTo>
                      <a:pt x="0" y="36"/>
                    </a:lnTo>
                    <a:lnTo>
                      <a:pt x="0" y="38"/>
                    </a:lnTo>
                    <a:lnTo>
                      <a:pt x="0" y="38"/>
                    </a:lnTo>
                    <a:lnTo>
                      <a:pt x="1" y="46"/>
                    </a:lnTo>
                    <a:lnTo>
                      <a:pt x="3" y="53"/>
                    </a:lnTo>
                    <a:lnTo>
                      <a:pt x="7" y="59"/>
                    </a:lnTo>
                    <a:lnTo>
                      <a:pt x="11" y="64"/>
                    </a:lnTo>
                    <a:lnTo>
                      <a:pt x="17" y="69"/>
                    </a:lnTo>
                    <a:lnTo>
                      <a:pt x="24" y="72"/>
                    </a:lnTo>
                    <a:lnTo>
                      <a:pt x="30" y="74"/>
                    </a:lnTo>
                    <a:lnTo>
                      <a:pt x="38" y="75"/>
                    </a:lnTo>
                    <a:lnTo>
                      <a:pt x="38" y="75"/>
                    </a:lnTo>
                    <a:lnTo>
                      <a:pt x="45" y="74"/>
                    </a:lnTo>
                    <a:lnTo>
                      <a:pt x="53" y="72"/>
                    </a:lnTo>
                    <a:lnTo>
                      <a:pt x="59" y="69"/>
                    </a:lnTo>
                    <a:lnTo>
                      <a:pt x="64" y="64"/>
                    </a:lnTo>
                    <a:lnTo>
                      <a:pt x="69" y="59"/>
                    </a:lnTo>
                    <a:lnTo>
                      <a:pt x="72" y="53"/>
                    </a:lnTo>
                    <a:lnTo>
                      <a:pt x="74" y="46"/>
                    </a:lnTo>
                    <a:lnTo>
                      <a:pt x="75" y="38"/>
                    </a:lnTo>
                    <a:lnTo>
                      <a:pt x="75" y="38"/>
                    </a:lnTo>
                    <a:lnTo>
                      <a:pt x="74" y="30"/>
                    </a:lnTo>
                    <a:lnTo>
                      <a:pt x="72" y="24"/>
                    </a:lnTo>
                    <a:lnTo>
                      <a:pt x="69" y="18"/>
                    </a:lnTo>
                    <a:lnTo>
                      <a:pt x="65" y="12"/>
                    </a:lnTo>
                    <a:lnTo>
                      <a:pt x="60" y="8"/>
                    </a:lnTo>
                    <a:lnTo>
                      <a:pt x="54" y="3"/>
                    </a:lnTo>
                    <a:lnTo>
                      <a:pt x="46" y="1"/>
                    </a:lnTo>
                    <a:lnTo>
                      <a:pt x="3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0" name="Line 186"/>
              <p:cNvSpPr>
                <a:spLocks noChangeShapeType="1"/>
              </p:cNvSpPr>
              <p:nvPr/>
            </p:nvSpPr>
            <p:spPr bwMode="auto">
              <a:xfrm>
                <a:off x="898" y="14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1" name="Freeform 187"/>
              <p:cNvSpPr>
                <a:spLocks noEditPoints="1"/>
              </p:cNvSpPr>
              <p:nvPr/>
            </p:nvSpPr>
            <p:spPr bwMode="auto">
              <a:xfrm>
                <a:off x="658" y="1356"/>
                <a:ext cx="222" cy="222"/>
              </a:xfrm>
              <a:custGeom>
                <a:avLst/>
                <a:gdLst>
                  <a:gd name="T0" fmla="*/ 217 w 222"/>
                  <a:gd name="T1" fmla="*/ 67 h 222"/>
                  <a:gd name="T2" fmla="*/ 201 w 222"/>
                  <a:gd name="T3" fmla="*/ 55 h 222"/>
                  <a:gd name="T4" fmla="*/ 184 w 222"/>
                  <a:gd name="T5" fmla="*/ 51 h 222"/>
                  <a:gd name="T6" fmla="*/ 176 w 222"/>
                  <a:gd name="T7" fmla="*/ 46 h 222"/>
                  <a:gd name="T8" fmla="*/ 168 w 222"/>
                  <a:gd name="T9" fmla="*/ 34 h 222"/>
                  <a:gd name="T10" fmla="*/ 167 w 222"/>
                  <a:gd name="T11" fmla="*/ 11 h 222"/>
                  <a:gd name="T12" fmla="*/ 141 w 222"/>
                  <a:gd name="T13" fmla="*/ 0 h 222"/>
                  <a:gd name="T14" fmla="*/ 128 w 222"/>
                  <a:gd name="T15" fmla="*/ 13 h 222"/>
                  <a:gd name="T16" fmla="*/ 116 w 222"/>
                  <a:gd name="T17" fmla="*/ 18 h 222"/>
                  <a:gd name="T18" fmla="*/ 106 w 222"/>
                  <a:gd name="T19" fmla="*/ 18 h 222"/>
                  <a:gd name="T20" fmla="*/ 92 w 222"/>
                  <a:gd name="T21" fmla="*/ 13 h 222"/>
                  <a:gd name="T22" fmla="*/ 81 w 222"/>
                  <a:gd name="T23" fmla="*/ 0 h 222"/>
                  <a:gd name="T24" fmla="*/ 53 w 222"/>
                  <a:gd name="T25" fmla="*/ 11 h 222"/>
                  <a:gd name="T26" fmla="*/ 53 w 222"/>
                  <a:gd name="T27" fmla="*/ 34 h 222"/>
                  <a:gd name="T28" fmla="*/ 45 w 222"/>
                  <a:gd name="T29" fmla="*/ 46 h 222"/>
                  <a:gd name="T30" fmla="*/ 38 w 222"/>
                  <a:gd name="T31" fmla="*/ 51 h 222"/>
                  <a:gd name="T32" fmla="*/ 20 w 222"/>
                  <a:gd name="T33" fmla="*/ 55 h 222"/>
                  <a:gd name="T34" fmla="*/ 5 w 222"/>
                  <a:gd name="T35" fmla="*/ 67 h 222"/>
                  <a:gd name="T36" fmla="*/ 4 w 222"/>
                  <a:gd name="T37" fmla="*/ 83 h 222"/>
                  <a:gd name="T38" fmla="*/ 15 w 222"/>
                  <a:gd name="T39" fmla="*/ 97 h 222"/>
                  <a:gd name="T40" fmla="*/ 18 w 222"/>
                  <a:gd name="T41" fmla="*/ 111 h 222"/>
                  <a:gd name="T42" fmla="*/ 17 w 222"/>
                  <a:gd name="T43" fmla="*/ 120 h 222"/>
                  <a:gd name="T44" fmla="*/ 7 w 222"/>
                  <a:gd name="T45" fmla="*/ 136 h 222"/>
                  <a:gd name="T46" fmla="*/ 0 w 222"/>
                  <a:gd name="T47" fmla="*/ 141 h 222"/>
                  <a:gd name="T48" fmla="*/ 11 w 222"/>
                  <a:gd name="T49" fmla="*/ 167 h 222"/>
                  <a:gd name="T50" fmla="*/ 34 w 222"/>
                  <a:gd name="T51" fmla="*/ 168 h 222"/>
                  <a:gd name="T52" fmla="*/ 45 w 222"/>
                  <a:gd name="T53" fmla="*/ 177 h 222"/>
                  <a:gd name="T54" fmla="*/ 51 w 222"/>
                  <a:gd name="T55" fmla="*/ 184 h 222"/>
                  <a:gd name="T56" fmla="*/ 55 w 222"/>
                  <a:gd name="T57" fmla="*/ 201 h 222"/>
                  <a:gd name="T58" fmla="*/ 67 w 222"/>
                  <a:gd name="T59" fmla="*/ 217 h 222"/>
                  <a:gd name="T60" fmla="*/ 83 w 222"/>
                  <a:gd name="T61" fmla="*/ 218 h 222"/>
                  <a:gd name="T62" fmla="*/ 96 w 222"/>
                  <a:gd name="T63" fmla="*/ 206 h 222"/>
                  <a:gd name="T64" fmla="*/ 111 w 222"/>
                  <a:gd name="T65" fmla="*/ 203 h 222"/>
                  <a:gd name="T66" fmla="*/ 120 w 222"/>
                  <a:gd name="T67" fmla="*/ 204 h 222"/>
                  <a:gd name="T68" fmla="*/ 135 w 222"/>
                  <a:gd name="T69" fmla="*/ 214 h 222"/>
                  <a:gd name="T70" fmla="*/ 155 w 222"/>
                  <a:gd name="T71" fmla="*/ 217 h 222"/>
                  <a:gd name="T72" fmla="*/ 166 w 222"/>
                  <a:gd name="T73" fmla="*/ 201 h 222"/>
                  <a:gd name="T74" fmla="*/ 170 w 222"/>
                  <a:gd name="T75" fmla="*/ 184 h 222"/>
                  <a:gd name="T76" fmla="*/ 176 w 222"/>
                  <a:gd name="T77" fmla="*/ 177 h 222"/>
                  <a:gd name="T78" fmla="*/ 188 w 222"/>
                  <a:gd name="T79" fmla="*/ 168 h 222"/>
                  <a:gd name="T80" fmla="*/ 211 w 222"/>
                  <a:gd name="T81" fmla="*/ 167 h 222"/>
                  <a:gd name="T82" fmla="*/ 222 w 222"/>
                  <a:gd name="T83" fmla="*/ 141 h 222"/>
                  <a:gd name="T84" fmla="*/ 209 w 222"/>
                  <a:gd name="T85" fmla="*/ 128 h 222"/>
                  <a:gd name="T86" fmla="*/ 203 w 222"/>
                  <a:gd name="T87" fmla="*/ 116 h 222"/>
                  <a:gd name="T88" fmla="*/ 203 w 222"/>
                  <a:gd name="T89" fmla="*/ 106 h 222"/>
                  <a:gd name="T90" fmla="*/ 209 w 222"/>
                  <a:gd name="T91" fmla="*/ 93 h 222"/>
                  <a:gd name="T92" fmla="*/ 222 w 222"/>
                  <a:gd name="T93" fmla="*/ 81 h 222"/>
                  <a:gd name="T94" fmla="*/ 104 w 222"/>
                  <a:gd name="T95" fmla="*/ 144 h 222"/>
                  <a:gd name="T96" fmla="*/ 87 w 222"/>
                  <a:gd name="T97" fmla="*/ 134 h 222"/>
                  <a:gd name="T98" fmla="*/ 78 w 222"/>
                  <a:gd name="T99" fmla="*/ 118 h 222"/>
                  <a:gd name="T100" fmla="*/ 78 w 222"/>
                  <a:gd name="T101" fmla="*/ 104 h 222"/>
                  <a:gd name="T102" fmla="*/ 87 w 222"/>
                  <a:gd name="T103" fmla="*/ 87 h 222"/>
                  <a:gd name="T104" fmla="*/ 104 w 222"/>
                  <a:gd name="T105" fmla="*/ 78 h 222"/>
                  <a:gd name="T106" fmla="*/ 117 w 222"/>
                  <a:gd name="T107" fmla="*/ 78 h 222"/>
                  <a:gd name="T108" fmla="*/ 134 w 222"/>
                  <a:gd name="T109" fmla="*/ 87 h 222"/>
                  <a:gd name="T110" fmla="*/ 144 w 222"/>
                  <a:gd name="T111" fmla="*/ 104 h 222"/>
                  <a:gd name="T112" fmla="*/ 144 w 222"/>
                  <a:gd name="T113" fmla="*/ 118 h 222"/>
                  <a:gd name="T114" fmla="*/ 134 w 222"/>
                  <a:gd name="T115" fmla="*/ 134 h 222"/>
                  <a:gd name="T116" fmla="*/ 117 w 222"/>
                  <a:gd name="T117" fmla="*/ 14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2">
                    <a:moveTo>
                      <a:pt x="222" y="81"/>
                    </a:moveTo>
                    <a:lnTo>
                      <a:pt x="222" y="81"/>
                    </a:lnTo>
                    <a:lnTo>
                      <a:pt x="217" y="67"/>
                    </a:lnTo>
                    <a:lnTo>
                      <a:pt x="211" y="54"/>
                    </a:lnTo>
                    <a:lnTo>
                      <a:pt x="211" y="54"/>
                    </a:lnTo>
                    <a:lnTo>
                      <a:pt x="201" y="55"/>
                    </a:lnTo>
                    <a:lnTo>
                      <a:pt x="192" y="54"/>
                    </a:lnTo>
                    <a:lnTo>
                      <a:pt x="188" y="53"/>
                    </a:lnTo>
                    <a:lnTo>
                      <a:pt x="184" y="51"/>
                    </a:lnTo>
                    <a:lnTo>
                      <a:pt x="180" y="49"/>
                    </a:lnTo>
                    <a:lnTo>
                      <a:pt x="176" y="46"/>
                    </a:lnTo>
                    <a:lnTo>
                      <a:pt x="176" y="46"/>
                    </a:lnTo>
                    <a:lnTo>
                      <a:pt x="173" y="42"/>
                    </a:lnTo>
                    <a:lnTo>
                      <a:pt x="170" y="38"/>
                    </a:lnTo>
                    <a:lnTo>
                      <a:pt x="168" y="34"/>
                    </a:lnTo>
                    <a:lnTo>
                      <a:pt x="167" y="30"/>
                    </a:lnTo>
                    <a:lnTo>
                      <a:pt x="166" y="20"/>
                    </a:lnTo>
                    <a:lnTo>
                      <a:pt x="167" y="11"/>
                    </a:lnTo>
                    <a:lnTo>
                      <a:pt x="167" y="11"/>
                    </a:lnTo>
                    <a:lnTo>
                      <a:pt x="155" y="5"/>
                    </a:lnTo>
                    <a:lnTo>
                      <a:pt x="141" y="0"/>
                    </a:lnTo>
                    <a:lnTo>
                      <a:pt x="141" y="0"/>
                    </a:lnTo>
                    <a:lnTo>
                      <a:pt x="135" y="8"/>
                    </a:lnTo>
                    <a:lnTo>
                      <a:pt x="128" y="13"/>
                    </a:lnTo>
                    <a:lnTo>
                      <a:pt x="124" y="15"/>
                    </a:lnTo>
                    <a:lnTo>
                      <a:pt x="120" y="17"/>
                    </a:lnTo>
                    <a:lnTo>
                      <a:pt x="116" y="18"/>
                    </a:lnTo>
                    <a:lnTo>
                      <a:pt x="111" y="18"/>
                    </a:lnTo>
                    <a:lnTo>
                      <a:pt x="111" y="18"/>
                    </a:lnTo>
                    <a:lnTo>
                      <a:pt x="106" y="18"/>
                    </a:lnTo>
                    <a:lnTo>
                      <a:pt x="102" y="17"/>
                    </a:lnTo>
                    <a:lnTo>
                      <a:pt x="96" y="15"/>
                    </a:lnTo>
                    <a:lnTo>
                      <a:pt x="92" y="13"/>
                    </a:lnTo>
                    <a:lnTo>
                      <a:pt x="86" y="8"/>
                    </a:lnTo>
                    <a:lnTo>
                      <a:pt x="81" y="0"/>
                    </a:lnTo>
                    <a:lnTo>
                      <a:pt x="81" y="0"/>
                    </a:lnTo>
                    <a:lnTo>
                      <a:pt x="67" y="5"/>
                    </a:lnTo>
                    <a:lnTo>
                      <a:pt x="53" y="11"/>
                    </a:lnTo>
                    <a:lnTo>
                      <a:pt x="53" y="11"/>
                    </a:lnTo>
                    <a:lnTo>
                      <a:pt x="55" y="20"/>
                    </a:lnTo>
                    <a:lnTo>
                      <a:pt x="54" y="30"/>
                    </a:lnTo>
                    <a:lnTo>
                      <a:pt x="53" y="34"/>
                    </a:lnTo>
                    <a:lnTo>
                      <a:pt x="51" y="38"/>
                    </a:lnTo>
                    <a:lnTo>
                      <a:pt x="48" y="42"/>
                    </a:lnTo>
                    <a:lnTo>
                      <a:pt x="45" y="46"/>
                    </a:lnTo>
                    <a:lnTo>
                      <a:pt x="45" y="46"/>
                    </a:lnTo>
                    <a:lnTo>
                      <a:pt x="42" y="49"/>
                    </a:lnTo>
                    <a:lnTo>
                      <a:pt x="38" y="51"/>
                    </a:lnTo>
                    <a:lnTo>
                      <a:pt x="34" y="53"/>
                    </a:lnTo>
                    <a:lnTo>
                      <a:pt x="30" y="54"/>
                    </a:lnTo>
                    <a:lnTo>
                      <a:pt x="20" y="55"/>
                    </a:lnTo>
                    <a:lnTo>
                      <a:pt x="11" y="54"/>
                    </a:lnTo>
                    <a:lnTo>
                      <a:pt x="11" y="54"/>
                    </a:lnTo>
                    <a:lnTo>
                      <a:pt x="5" y="67"/>
                    </a:lnTo>
                    <a:lnTo>
                      <a:pt x="0" y="81"/>
                    </a:lnTo>
                    <a:lnTo>
                      <a:pt x="0" y="81"/>
                    </a:lnTo>
                    <a:lnTo>
                      <a:pt x="4" y="83"/>
                    </a:lnTo>
                    <a:lnTo>
                      <a:pt x="7" y="86"/>
                    </a:lnTo>
                    <a:lnTo>
                      <a:pt x="13" y="93"/>
                    </a:lnTo>
                    <a:lnTo>
                      <a:pt x="15" y="97"/>
                    </a:lnTo>
                    <a:lnTo>
                      <a:pt x="17" y="102"/>
                    </a:lnTo>
                    <a:lnTo>
                      <a:pt x="18" y="106"/>
                    </a:lnTo>
                    <a:lnTo>
                      <a:pt x="18" y="111"/>
                    </a:lnTo>
                    <a:lnTo>
                      <a:pt x="18" y="111"/>
                    </a:lnTo>
                    <a:lnTo>
                      <a:pt x="18" y="116"/>
                    </a:lnTo>
                    <a:lnTo>
                      <a:pt x="17" y="120"/>
                    </a:lnTo>
                    <a:lnTo>
                      <a:pt x="15" y="124"/>
                    </a:lnTo>
                    <a:lnTo>
                      <a:pt x="13" y="128"/>
                    </a:lnTo>
                    <a:lnTo>
                      <a:pt x="7" y="136"/>
                    </a:lnTo>
                    <a:lnTo>
                      <a:pt x="4" y="139"/>
                    </a:lnTo>
                    <a:lnTo>
                      <a:pt x="0" y="141"/>
                    </a:lnTo>
                    <a:lnTo>
                      <a:pt x="0" y="141"/>
                    </a:lnTo>
                    <a:lnTo>
                      <a:pt x="5" y="155"/>
                    </a:lnTo>
                    <a:lnTo>
                      <a:pt x="11" y="167"/>
                    </a:lnTo>
                    <a:lnTo>
                      <a:pt x="11" y="167"/>
                    </a:lnTo>
                    <a:lnTo>
                      <a:pt x="20" y="166"/>
                    </a:lnTo>
                    <a:lnTo>
                      <a:pt x="30" y="167"/>
                    </a:lnTo>
                    <a:lnTo>
                      <a:pt x="34" y="168"/>
                    </a:lnTo>
                    <a:lnTo>
                      <a:pt x="38" y="170"/>
                    </a:lnTo>
                    <a:lnTo>
                      <a:pt x="42" y="173"/>
                    </a:lnTo>
                    <a:lnTo>
                      <a:pt x="45" y="177"/>
                    </a:lnTo>
                    <a:lnTo>
                      <a:pt x="45" y="177"/>
                    </a:lnTo>
                    <a:lnTo>
                      <a:pt x="48" y="180"/>
                    </a:lnTo>
                    <a:lnTo>
                      <a:pt x="51" y="184"/>
                    </a:lnTo>
                    <a:lnTo>
                      <a:pt x="53" y="188"/>
                    </a:lnTo>
                    <a:lnTo>
                      <a:pt x="54" y="192"/>
                    </a:lnTo>
                    <a:lnTo>
                      <a:pt x="55" y="201"/>
                    </a:lnTo>
                    <a:lnTo>
                      <a:pt x="53" y="211"/>
                    </a:lnTo>
                    <a:lnTo>
                      <a:pt x="53" y="211"/>
                    </a:lnTo>
                    <a:lnTo>
                      <a:pt x="67" y="217"/>
                    </a:lnTo>
                    <a:lnTo>
                      <a:pt x="81" y="222"/>
                    </a:lnTo>
                    <a:lnTo>
                      <a:pt x="81" y="222"/>
                    </a:lnTo>
                    <a:lnTo>
                      <a:pt x="83" y="218"/>
                    </a:lnTo>
                    <a:lnTo>
                      <a:pt x="86" y="214"/>
                    </a:lnTo>
                    <a:lnTo>
                      <a:pt x="92" y="209"/>
                    </a:lnTo>
                    <a:lnTo>
                      <a:pt x="96" y="206"/>
                    </a:lnTo>
                    <a:lnTo>
                      <a:pt x="102" y="204"/>
                    </a:lnTo>
                    <a:lnTo>
                      <a:pt x="106" y="203"/>
                    </a:lnTo>
                    <a:lnTo>
                      <a:pt x="111" y="203"/>
                    </a:lnTo>
                    <a:lnTo>
                      <a:pt x="111" y="203"/>
                    </a:lnTo>
                    <a:lnTo>
                      <a:pt x="116" y="203"/>
                    </a:lnTo>
                    <a:lnTo>
                      <a:pt x="120" y="204"/>
                    </a:lnTo>
                    <a:lnTo>
                      <a:pt x="124" y="206"/>
                    </a:lnTo>
                    <a:lnTo>
                      <a:pt x="128" y="209"/>
                    </a:lnTo>
                    <a:lnTo>
                      <a:pt x="135" y="214"/>
                    </a:lnTo>
                    <a:lnTo>
                      <a:pt x="141" y="222"/>
                    </a:lnTo>
                    <a:lnTo>
                      <a:pt x="141" y="222"/>
                    </a:lnTo>
                    <a:lnTo>
                      <a:pt x="155" y="217"/>
                    </a:lnTo>
                    <a:lnTo>
                      <a:pt x="167" y="211"/>
                    </a:lnTo>
                    <a:lnTo>
                      <a:pt x="167" y="211"/>
                    </a:lnTo>
                    <a:lnTo>
                      <a:pt x="166" y="201"/>
                    </a:lnTo>
                    <a:lnTo>
                      <a:pt x="167" y="192"/>
                    </a:lnTo>
                    <a:lnTo>
                      <a:pt x="168" y="188"/>
                    </a:lnTo>
                    <a:lnTo>
                      <a:pt x="170" y="184"/>
                    </a:lnTo>
                    <a:lnTo>
                      <a:pt x="173" y="180"/>
                    </a:lnTo>
                    <a:lnTo>
                      <a:pt x="176" y="177"/>
                    </a:lnTo>
                    <a:lnTo>
                      <a:pt x="176" y="177"/>
                    </a:lnTo>
                    <a:lnTo>
                      <a:pt x="180" y="173"/>
                    </a:lnTo>
                    <a:lnTo>
                      <a:pt x="184" y="170"/>
                    </a:lnTo>
                    <a:lnTo>
                      <a:pt x="188" y="168"/>
                    </a:lnTo>
                    <a:lnTo>
                      <a:pt x="192" y="167"/>
                    </a:lnTo>
                    <a:lnTo>
                      <a:pt x="201" y="166"/>
                    </a:lnTo>
                    <a:lnTo>
                      <a:pt x="211" y="167"/>
                    </a:lnTo>
                    <a:lnTo>
                      <a:pt x="211" y="167"/>
                    </a:lnTo>
                    <a:lnTo>
                      <a:pt x="217" y="155"/>
                    </a:lnTo>
                    <a:lnTo>
                      <a:pt x="222" y="141"/>
                    </a:lnTo>
                    <a:lnTo>
                      <a:pt x="222" y="141"/>
                    </a:lnTo>
                    <a:lnTo>
                      <a:pt x="214" y="136"/>
                    </a:lnTo>
                    <a:lnTo>
                      <a:pt x="209" y="128"/>
                    </a:lnTo>
                    <a:lnTo>
                      <a:pt x="206" y="124"/>
                    </a:lnTo>
                    <a:lnTo>
                      <a:pt x="204" y="120"/>
                    </a:lnTo>
                    <a:lnTo>
                      <a:pt x="203" y="116"/>
                    </a:lnTo>
                    <a:lnTo>
                      <a:pt x="203" y="111"/>
                    </a:lnTo>
                    <a:lnTo>
                      <a:pt x="203" y="111"/>
                    </a:lnTo>
                    <a:lnTo>
                      <a:pt x="203" y="106"/>
                    </a:lnTo>
                    <a:lnTo>
                      <a:pt x="204" y="102"/>
                    </a:lnTo>
                    <a:lnTo>
                      <a:pt x="206" y="97"/>
                    </a:lnTo>
                    <a:lnTo>
                      <a:pt x="209" y="93"/>
                    </a:lnTo>
                    <a:lnTo>
                      <a:pt x="214" y="86"/>
                    </a:lnTo>
                    <a:lnTo>
                      <a:pt x="222" y="81"/>
                    </a:lnTo>
                    <a:lnTo>
                      <a:pt x="222" y="81"/>
                    </a:lnTo>
                    <a:close/>
                    <a:moveTo>
                      <a:pt x="111" y="145"/>
                    </a:moveTo>
                    <a:lnTo>
                      <a:pt x="111" y="145"/>
                    </a:lnTo>
                    <a:lnTo>
                      <a:pt x="104" y="144"/>
                    </a:lnTo>
                    <a:lnTo>
                      <a:pt x="97" y="142"/>
                    </a:lnTo>
                    <a:lnTo>
                      <a:pt x="91" y="139"/>
                    </a:lnTo>
                    <a:lnTo>
                      <a:pt x="87" y="134"/>
                    </a:lnTo>
                    <a:lnTo>
                      <a:pt x="82" y="129"/>
                    </a:lnTo>
                    <a:lnTo>
                      <a:pt x="79" y="124"/>
                    </a:lnTo>
                    <a:lnTo>
                      <a:pt x="78" y="118"/>
                    </a:lnTo>
                    <a:lnTo>
                      <a:pt x="77" y="111"/>
                    </a:lnTo>
                    <a:lnTo>
                      <a:pt x="77" y="111"/>
                    </a:lnTo>
                    <a:lnTo>
                      <a:pt x="78" y="104"/>
                    </a:lnTo>
                    <a:lnTo>
                      <a:pt x="79" y="97"/>
                    </a:lnTo>
                    <a:lnTo>
                      <a:pt x="82" y="92"/>
                    </a:lnTo>
                    <a:lnTo>
                      <a:pt x="87" y="87"/>
                    </a:lnTo>
                    <a:lnTo>
                      <a:pt x="91" y="83"/>
                    </a:lnTo>
                    <a:lnTo>
                      <a:pt x="97" y="80"/>
                    </a:lnTo>
                    <a:lnTo>
                      <a:pt x="104" y="78"/>
                    </a:lnTo>
                    <a:lnTo>
                      <a:pt x="111" y="77"/>
                    </a:lnTo>
                    <a:lnTo>
                      <a:pt x="111" y="77"/>
                    </a:lnTo>
                    <a:lnTo>
                      <a:pt x="117" y="78"/>
                    </a:lnTo>
                    <a:lnTo>
                      <a:pt x="124" y="80"/>
                    </a:lnTo>
                    <a:lnTo>
                      <a:pt x="129" y="83"/>
                    </a:lnTo>
                    <a:lnTo>
                      <a:pt x="134" y="87"/>
                    </a:lnTo>
                    <a:lnTo>
                      <a:pt x="139" y="92"/>
                    </a:lnTo>
                    <a:lnTo>
                      <a:pt x="142" y="97"/>
                    </a:lnTo>
                    <a:lnTo>
                      <a:pt x="144" y="104"/>
                    </a:lnTo>
                    <a:lnTo>
                      <a:pt x="145" y="111"/>
                    </a:lnTo>
                    <a:lnTo>
                      <a:pt x="145" y="111"/>
                    </a:lnTo>
                    <a:lnTo>
                      <a:pt x="144" y="118"/>
                    </a:lnTo>
                    <a:lnTo>
                      <a:pt x="142" y="124"/>
                    </a:lnTo>
                    <a:lnTo>
                      <a:pt x="139" y="129"/>
                    </a:lnTo>
                    <a:lnTo>
                      <a:pt x="134" y="134"/>
                    </a:lnTo>
                    <a:lnTo>
                      <a:pt x="129" y="139"/>
                    </a:lnTo>
                    <a:lnTo>
                      <a:pt x="124" y="142"/>
                    </a:lnTo>
                    <a:lnTo>
                      <a:pt x="117" y="144"/>
                    </a:lnTo>
                    <a:lnTo>
                      <a:pt x="111" y="145"/>
                    </a:lnTo>
                    <a:lnTo>
                      <a:pt x="111" y="14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2" name="Freeform 188"/>
              <p:cNvSpPr>
                <a:spLocks noEditPoints="1"/>
              </p:cNvSpPr>
              <p:nvPr/>
            </p:nvSpPr>
            <p:spPr bwMode="auto">
              <a:xfrm>
                <a:off x="5072" y="2983"/>
                <a:ext cx="76" cy="76"/>
              </a:xfrm>
              <a:custGeom>
                <a:avLst/>
                <a:gdLst>
                  <a:gd name="T0" fmla="*/ 74 w 76"/>
                  <a:gd name="T1" fmla="*/ 22 h 76"/>
                  <a:gd name="T2" fmla="*/ 69 w 76"/>
                  <a:gd name="T3" fmla="*/ 18 h 76"/>
                  <a:gd name="T4" fmla="*/ 61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8 w 76"/>
                  <a:gd name="T17" fmla="*/ 0 h 76"/>
                  <a:gd name="T18" fmla="*/ 18 w 76"/>
                  <a:gd name="T19" fmla="*/ 4 h 76"/>
                  <a:gd name="T20" fmla="*/ 18 w 76"/>
                  <a:gd name="T21" fmla="*/ 10 h 76"/>
                  <a:gd name="T22" fmla="*/ 15 w 76"/>
                  <a:gd name="T23" fmla="*/ 15 h 76"/>
                  <a:gd name="T24" fmla="*/ 7 w 76"/>
                  <a:gd name="T25" fmla="*/ 18 h 76"/>
                  <a:gd name="T26" fmla="*/ 2 w 76"/>
                  <a:gd name="T27" fmla="*/ 22 h 76"/>
                  <a:gd name="T28" fmla="*/ 3 w 76"/>
                  <a:gd name="T29" fmla="*/ 30 h 76"/>
                  <a:gd name="T30" fmla="*/ 6 w 76"/>
                  <a:gd name="T31" fmla="*/ 38 h 76"/>
                  <a:gd name="T32" fmla="*/ 5 w 76"/>
                  <a:gd name="T33" fmla="*/ 44 h 76"/>
                  <a:gd name="T34" fmla="*/ 0 w 76"/>
                  <a:gd name="T35" fmla="*/ 48 h 76"/>
                  <a:gd name="T36" fmla="*/ 4 w 76"/>
                  <a:gd name="T37" fmla="*/ 57 h 76"/>
                  <a:gd name="T38" fmla="*/ 13 w 76"/>
                  <a:gd name="T39" fmla="*/ 58 h 76"/>
                  <a:gd name="T40" fmla="*/ 17 w 76"/>
                  <a:gd name="T41" fmla="*/ 63 h 76"/>
                  <a:gd name="T42" fmla="*/ 18 w 76"/>
                  <a:gd name="T43" fmla="*/ 72 h 76"/>
                  <a:gd name="T44" fmla="*/ 28 w 76"/>
                  <a:gd name="T45" fmla="*/ 76 h 76"/>
                  <a:gd name="T46" fmla="*/ 32 w 76"/>
                  <a:gd name="T47" fmla="*/ 71 h 76"/>
                  <a:gd name="T48" fmla="*/ 38 w 76"/>
                  <a:gd name="T49" fmla="*/ 70 h 76"/>
                  <a:gd name="T50" fmla="*/ 46 w 76"/>
                  <a:gd name="T51" fmla="*/ 73 h 76"/>
                  <a:gd name="T52" fmla="*/ 53 w 76"/>
                  <a:gd name="T53" fmla="*/ 74 h 76"/>
                  <a:gd name="T54" fmla="*/ 56 w 76"/>
                  <a:gd name="T55" fmla="*/ 69 h 76"/>
                  <a:gd name="T56" fmla="*/ 61 w 76"/>
                  <a:gd name="T57" fmla="*/ 60 h 76"/>
                  <a:gd name="T58" fmla="*/ 66 w 76"/>
                  <a:gd name="T59" fmla="*/ 57 h 76"/>
                  <a:gd name="T60" fmla="*/ 72 w 76"/>
                  <a:gd name="T61" fmla="*/ 57 h 76"/>
                  <a:gd name="T62" fmla="*/ 76 w 76"/>
                  <a:gd name="T63" fmla="*/ 48 h 76"/>
                  <a:gd name="T64" fmla="*/ 70 w 76"/>
                  <a:gd name="T65" fmla="*/ 41 h 76"/>
                  <a:gd name="T66" fmla="*/ 70 w 76"/>
                  <a:gd name="T67" fmla="*/ 35 h 76"/>
                  <a:gd name="T68" fmla="*/ 76 w 76"/>
                  <a:gd name="T69" fmla="*/ 28 h 76"/>
                  <a:gd name="T70" fmla="*/ 38 w 76"/>
                  <a:gd name="T71" fmla="*/ 49 h 76"/>
                  <a:gd name="T72" fmla="*/ 28 w 76"/>
                  <a:gd name="T73" fmla="*/ 42 h 76"/>
                  <a:gd name="T74" fmla="*/ 28 w 76"/>
                  <a:gd name="T75" fmla="*/ 33 h 76"/>
                  <a:gd name="T76" fmla="*/ 38 w 76"/>
                  <a:gd name="T77" fmla="*/ 27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2"/>
                    </a:lnTo>
                    <a:lnTo>
                      <a:pt x="72" y="18"/>
                    </a:lnTo>
                    <a:lnTo>
                      <a:pt x="72" y="18"/>
                    </a:lnTo>
                    <a:lnTo>
                      <a:pt x="69" y="18"/>
                    </a:lnTo>
                    <a:lnTo>
                      <a:pt x="66" y="18"/>
                    </a:lnTo>
                    <a:lnTo>
                      <a:pt x="63" y="17"/>
                    </a:lnTo>
                    <a:lnTo>
                      <a:pt x="61" y="15"/>
                    </a:lnTo>
                    <a:lnTo>
                      <a:pt x="61" y="15"/>
                    </a:lnTo>
                    <a:lnTo>
                      <a:pt x="59" y="13"/>
                    </a:lnTo>
                    <a:lnTo>
                      <a:pt x="57" y="10"/>
                    </a:lnTo>
                    <a:lnTo>
                      <a:pt x="56" y="7"/>
                    </a:lnTo>
                    <a:lnTo>
                      <a:pt x="57" y="4"/>
                    </a:lnTo>
                    <a:lnTo>
                      <a:pt x="57" y="4"/>
                    </a:lnTo>
                    <a:lnTo>
                      <a:pt x="53" y="2"/>
                    </a:lnTo>
                    <a:lnTo>
                      <a:pt x="48" y="0"/>
                    </a:lnTo>
                    <a:lnTo>
                      <a:pt x="48" y="0"/>
                    </a:lnTo>
                    <a:lnTo>
                      <a:pt x="46" y="3"/>
                    </a:lnTo>
                    <a:lnTo>
                      <a:pt x="44" y="4"/>
                    </a:lnTo>
                    <a:lnTo>
                      <a:pt x="41" y="6"/>
                    </a:lnTo>
                    <a:lnTo>
                      <a:pt x="38" y="6"/>
                    </a:lnTo>
                    <a:lnTo>
                      <a:pt x="38" y="6"/>
                    </a:lnTo>
                    <a:lnTo>
                      <a:pt x="35" y="6"/>
                    </a:lnTo>
                    <a:lnTo>
                      <a:pt x="32" y="4"/>
                    </a:lnTo>
                    <a:lnTo>
                      <a:pt x="30" y="3"/>
                    </a:lnTo>
                    <a:lnTo>
                      <a:pt x="28" y="0"/>
                    </a:lnTo>
                    <a:lnTo>
                      <a:pt x="28" y="0"/>
                    </a:lnTo>
                    <a:lnTo>
                      <a:pt x="23" y="2"/>
                    </a:lnTo>
                    <a:lnTo>
                      <a:pt x="18" y="4"/>
                    </a:lnTo>
                    <a:lnTo>
                      <a:pt x="18" y="4"/>
                    </a:lnTo>
                    <a:lnTo>
                      <a:pt x="19" y="7"/>
                    </a:lnTo>
                    <a:lnTo>
                      <a:pt x="18" y="10"/>
                    </a:lnTo>
                    <a:lnTo>
                      <a:pt x="17" y="13"/>
                    </a:lnTo>
                    <a:lnTo>
                      <a:pt x="15" y="15"/>
                    </a:lnTo>
                    <a:lnTo>
                      <a:pt x="15" y="15"/>
                    </a:lnTo>
                    <a:lnTo>
                      <a:pt x="13" y="17"/>
                    </a:lnTo>
                    <a:lnTo>
                      <a:pt x="10" y="18"/>
                    </a:lnTo>
                    <a:lnTo>
                      <a:pt x="7" y="18"/>
                    </a:lnTo>
                    <a:lnTo>
                      <a:pt x="4" y="18"/>
                    </a:lnTo>
                    <a:lnTo>
                      <a:pt x="4" y="18"/>
                    </a:lnTo>
                    <a:lnTo>
                      <a:pt x="2" y="22"/>
                    </a:lnTo>
                    <a:lnTo>
                      <a:pt x="0" y="28"/>
                    </a:lnTo>
                    <a:lnTo>
                      <a:pt x="0" y="28"/>
                    </a:lnTo>
                    <a:lnTo>
                      <a:pt x="3" y="30"/>
                    </a:lnTo>
                    <a:lnTo>
                      <a:pt x="5" y="32"/>
                    </a:lnTo>
                    <a:lnTo>
                      <a:pt x="6" y="35"/>
                    </a:lnTo>
                    <a:lnTo>
                      <a:pt x="6" y="38"/>
                    </a:lnTo>
                    <a:lnTo>
                      <a:pt x="6" y="38"/>
                    </a:lnTo>
                    <a:lnTo>
                      <a:pt x="6" y="41"/>
                    </a:lnTo>
                    <a:lnTo>
                      <a:pt x="5" y="44"/>
                    </a:lnTo>
                    <a:lnTo>
                      <a:pt x="3" y="46"/>
                    </a:lnTo>
                    <a:lnTo>
                      <a:pt x="0" y="48"/>
                    </a:lnTo>
                    <a:lnTo>
                      <a:pt x="0" y="48"/>
                    </a:lnTo>
                    <a:lnTo>
                      <a:pt x="2" y="53"/>
                    </a:lnTo>
                    <a:lnTo>
                      <a:pt x="4" y="57"/>
                    </a:lnTo>
                    <a:lnTo>
                      <a:pt x="4" y="57"/>
                    </a:lnTo>
                    <a:lnTo>
                      <a:pt x="7" y="56"/>
                    </a:lnTo>
                    <a:lnTo>
                      <a:pt x="10" y="57"/>
                    </a:lnTo>
                    <a:lnTo>
                      <a:pt x="13" y="58"/>
                    </a:lnTo>
                    <a:lnTo>
                      <a:pt x="15" y="60"/>
                    </a:lnTo>
                    <a:lnTo>
                      <a:pt x="15" y="60"/>
                    </a:lnTo>
                    <a:lnTo>
                      <a:pt x="17" y="63"/>
                    </a:lnTo>
                    <a:lnTo>
                      <a:pt x="18" y="66"/>
                    </a:lnTo>
                    <a:lnTo>
                      <a:pt x="19" y="69"/>
                    </a:lnTo>
                    <a:lnTo>
                      <a:pt x="18" y="72"/>
                    </a:lnTo>
                    <a:lnTo>
                      <a:pt x="18" y="72"/>
                    </a:lnTo>
                    <a:lnTo>
                      <a:pt x="23" y="74"/>
                    </a:lnTo>
                    <a:lnTo>
                      <a:pt x="28" y="76"/>
                    </a:lnTo>
                    <a:lnTo>
                      <a:pt x="28" y="76"/>
                    </a:lnTo>
                    <a:lnTo>
                      <a:pt x="30" y="73"/>
                    </a:lnTo>
                    <a:lnTo>
                      <a:pt x="32" y="71"/>
                    </a:lnTo>
                    <a:lnTo>
                      <a:pt x="35" y="70"/>
                    </a:lnTo>
                    <a:lnTo>
                      <a:pt x="38" y="70"/>
                    </a:lnTo>
                    <a:lnTo>
                      <a:pt x="38" y="70"/>
                    </a:lnTo>
                    <a:lnTo>
                      <a:pt x="41" y="70"/>
                    </a:lnTo>
                    <a:lnTo>
                      <a:pt x="44" y="71"/>
                    </a:lnTo>
                    <a:lnTo>
                      <a:pt x="46" y="73"/>
                    </a:lnTo>
                    <a:lnTo>
                      <a:pt x="48" y="76"/>
                    </a:lnTo>
                    <a:lnTo>
                      <a:pt x="48" y="76"/>
                    </a:lnTo>
                    <a:lnTo>
                      <a:pt x="53" y="74"/>
                    </a:lnTo>
                    <a:lnTo>
                      <a:pt x="57" y="72"/>
                    </a:lnTo>
                    <a:lnTo>
                      <a:pt x="57" y="72"/>
                    </a:lnTo>
                    <a:lnTo>
                      <a:pt x="56" y="69"/>
                    </a:lnTo>
                    <a:lnTo>
                      <a:pt x="57" y="66"/>
                    </a:lnTo>
                    <a:lnTo>
                      <a:pt x="59" y="63"/>
                    </a:lnTo>
                    <a:lnTo>
                      <a:pt x="61" y="60"/>
                    </a:lnTo>
                    <a:lnTo>
                      <a:pt x="61" y="60"/>
                    </a:lnTo>
                    <a:lnTo>
                      <a:pt x="63" y="58"/>
                    </a:lnTo>
                    <a:lnTo>
                      <a:pt x="66" y="57"/>
                    </a:lnTo>
                    <a:lnTo>
                      <a:pt x="69" y="56"/>
                    </a:lnTo>
                    <a:lnTo>
                      <a:pt x="72" y="57"/>
                    </a:lnTo>
                    <a:lnTo>
                      <a:pt x="72" y="57"/>
                    </a:lnTo>
                    <a:lnTo>
                      <a:pt x="74" y="53"/>
                    </a:lnTo>
                    <a:lnTo>
                      <a:pt x="76" y="48"/>
                    </a:lnTo>
                    <a:lnTo>
                      <a:pt x="76" y="48"/>
                    </a:lnTo>
                    <a:lnTo>
                      <a:pt x="73" y="46"/>
                    </a:lnTo>
                    <a:lnTo>
                      <a:pt x="71" y="44"/>
                    </a:lnTo>
                    <a:lnTo>
                      <a:pt x="70" y="41"/>
                    </a:lnTo>
                    <a:lnTo>
                      <a:pt x="70" y="38"/>
                    </a:lnTo>
                    <a:lnTo>
                      <a:pt x="70" y="38"/>
                    </a:lnTo>
                    <a:lnTo>
                      <a:pt x="70" y="35"/>
                    </a:lnTo>
                    <a:lnTo>
                      <a:pt x="71" y="32"/>
                    </a:lnTo>
                    <a:lnTo>
                      <a:pt x="73" y="30"/>
                    </a:lnTo>
                    <a:lnTo>
                      <a:pt x="76" y="28"/>
                    </a:lnTo>
                    <a:lnTo>
                      <a:pt x="76" y="28"/>
                    </a:lnTo>
                    <a:close/>
                    <a:moveTo>
                      <a:pt x="38" y="49"/>
                    </a:moveTo>
                    <a:lnTo>
                      <a:pt x="38" y="49"/>
                    </a:lnTo>
                    <a:lnTo>
                      <a:pt x="34" y="48"/>
                    </a:lnTo>
                    <a:lnTo>
                      <a:pt x="30" y="46"/>
                    </a:lnTo>
                    <a:lnTo>
                      <a:pt x="28" y="42"/>
                    </a:lnTo>
                    <a:lnTo>
                      <a:pt x="27" y="38"/>
                    </a:lnTo>
                    <a:lnTo>
                      <a:pt x="27" y="38"/>
                    </a:lnTo>
                    <a:lnTo>
                      <a:pt x="28" y="33"/>
                    </a:lnTo>
                    <a:lnTo>
                      <a:pt x="30" y="30"/>
                    </a:lnTo>
                    <a:lnTo>
                      <a:pt x="34" y="27"/>
                    </a:lnTo>
                    <a:lnTo>
                      <a:pt x="38" y="27"/>
                    </a:lnTo>
                    <a:lnTo>
                      <a:pt x="38" y="27"/>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3" name="Freeform 189"/>
              <p:cNvSpPr>
                <a:spLocks noEditPoints="1"/>
              </p:cNvSpPr>
              <p:nvPr/>
            </p:nvSpPr>
            <p:spPr bwMode="auto">
              <a:xfrm>
                <a:off x="5172" y="2844"/>
                <a:ext cx="76" cy="76"/>
              </a:xfrm>
              <a:custGeom>
                <a:avLst/>
                <a:gdLst>
                  <a:gd name="T0" fmla="*/ 74 w 76"/>
                  <a:gd name="T1" fmla="*/ 23 h 76"/>
                  <a:gd name="T2" fmla="*/ 69 w 76"/>
                  <a:gd name="T3" fmla="*/ 18 h 76"/>
                  <a:gd name="T4" fmla="*/ 60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7 w 76"/>
                  <a:gd name="T17" fmla="*/ 0 h 76"/>
                  <a:gd name="T18" fmla="*/ 18 w 76"/>
                  <a:gd name="T19" fmla="*/ 4 h 76"/>
                  <a:gd name="T20" fmla="*/ 18 w 76"/>
                  <a:gd name="T21" fmla="*/ 10 h 76"/>
                  <a:gd name="T22" fmla="*/ 15 w 76"/>
                  <a:gd name="T23" fmla="*/ 15 h 76"/>
                  <a:gd name="T24" fmla="*/ 7 w 76"/>
                  <a:gd name="T25" fmla="*/ 18 h 76"/>
                  <a:gd name="T26" fmla="*/ 2 w 76"/>
                  <a:gd name="T27" fmla="*/ 23 h 76"/>
                  <a:gd name="T28" fmla="*/ 2 w 76"/>
                  <a:gd name="T29" fmla="*/ 29 h 76"/>
                  <a:gd name="T30" fmla="*/ 6 w 76"/>
                  <a:gd name="T31" fmla="*/ 38 h 76"/>
                  <a:gd name="T32" fmla="*/ 4 w 76"/>
                  <a:gd name="T33" fmla="*/ 44 h 76"/>
                  <a:gd name="T34" fmla="*/ 0 w 76"/>
                  <a:gd name="T35" fmla="*/ 48 h 76"/>
                  <a:gd name="T36" fmla="*/ 4 w 76"/>
                  <a:gd name="T37" fmla="*/ 58 h 76"/>
                  <a:gd name="T38" fmla="*/ 13 w 76"/>
                  <a:gd name="T39" fmla="*/ 59 h 76"/>
                  <a:gd name="T40" fmla="*/ 17 w 76"/>
                  <a:gd name="T41" fmla="*/ 63 h 76"/>
                  <a:gd name="T42" fmla="*/ 18 w 76"/>
                  <a:gd name="T43" fmla="*/ 72 h 76"/>
                  <a:gd name="T44" fmla="*/ 27 w 76"/>
                  <a:gd name="T45" fmla="*/ 76 h 76"/>
                  <a:gd name="T46" fmla="*/ 32 w 76"/>
                  <a:gd name="T47" fmla="*/ 71 h 76"/>
                  <a:gd name="T48" fmla="*/ 38 w 76"/>
                  <a:gd name="T49" fmla="*/ 69 h 76"/>
                  <a:gd name="T50" fmla="*/ 46 w 76"/>
                  <a:gd name="T51" fmla="*/ 73 h 76"/>
                  <a:gd name="T52" fmla="*/ 52 w 76"/>
                  <a:gd name="T53" fmla="*/ 74 h 76"/>
                  <a:gd name="T54" fmla="*/ 56 w 76"/>
                  <a:gd name="T55" fmla="*/ 69 h 76"/>
                  <a:gd name="T56" fmla="*/ 60 w 76"/>
                  <a:gd name="T57" fmla="*/ 60 h 76"/>
                  <a:gd name="T58" fmla="*/ 65 w 76"/>
                  <a:gd name="T59" fmla="*/ 57 h 76"/>
                  <a:gd name="T60" fmla="*/ 72 w 76"/>
                  <a:gd name="T61" fmla="*/ 58 h 76"/>
                  <a:gd name="T62" fmla="*/ 76 w 76"/>
                  <a:gd name="T63" fmla="*/ 48 h 76"/>
                  <a:gd name="T64" fmla="*/ 70 w 76"/>
                  <a:gd name="T65" fmla="*/ 41 h 76"/>
                  <a:gd name="T66" fmla="*/ 70 w 76"/>
                  <a:gd name="T67" fmla="*/ 35 h 76"/>
                  <a:gd name="T68" fmla="*/ 76 w 76"/>
                  <a:gd name="T69" fmla="*/ 28 h 76"/>
                  <a:gd name="T70" fmla="*/ 38 w 76"/>
                  <a:gd name="T71" fmla="*/ 49 h 76"/>
                  <a:gd name="T72" fmla="*/ 26 w 76"/>
                  <a:gd name="T73" fmla="*/ 42 h 76"/>
                  <a:gd name="T74" fmla="*/ 26 w 76"/>
                  <a:gd name="T75" fmla="*/ 33 h 76"/>
                  <a:gd name="T76" fmla="*/ 38 w 76"/>
                  <a:gd name="T77" fmla="*/ 26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3"/>
                    </a:lnTo>
                    <a:lnTo>
                      <a:pt x="72" y="18"/>
                    </a:lnTo>
                    <a:lnTo>
                      <a:pt x="72" y="18"/>
                    </a:lnTo>
                    <a:lnTo>
                      <a:pt x="69" y="18"/>
                    </a:lnTo>
                    <a:lnTo>
                      <a:pt x="65" y="18"/>
                    </a:lnTo>
                    <a:lnTo>
                      <a:pt x="62" y="17"/>
                    </a:lnTo>
                    <a:lnTo>
                      <a:pt x="60" y="15"/>
                    </a:lnTo>
                    <a:lnTo>
                      <a:pt x="60" y="15"/>
                    </a:lnTo>
                    <a:lnTo>
                      <a:pt x="58" y="12"/>
                    </a:lnTo>
                    <a:lnTo>
                      <a:pt x="57" y="10"/>
                    </a:lnTo>
                    <a:lnTo>
                      <a:pt x="56" y="7"/>
                    </a:lnTo>
                    <a:lnTo>
                      <a:pt x="57" y="4"/>
                    </a:lnTo>
                    <a:lnTo>
                      <a:pt x="57" y="4"/>
                    </a:lnTo>
                    <a:lnTo>
                      <a:pt x="52" y="1"/>
                    </a:lnTo>
                    <a:lnTo>
                      <a:pt x="48" y="0"/>
                    </a:lnTo>
                    <a:lnTo>
                      <a:pt x="48" y="0"/>
                    </a:lnTo>
                    <a:lnTo>
                      <a:pt x="46" y="2"/>
                    </a:lnTo>
                    <a:lnTo>
                      <a:pt x="44" y="4"/>
                    </a:lnTo>
                    <a:lnTo>
                      <a:pt x="41" y="6"/>
                    </a:lnTo>
                    <a:lnTo>
                      <a:pt x="38" y="6"/>
                    </a:lnTo>
                    <a:lnTo>
                      <a:pt x="38" y="6"/>
                    </a:lnTo>
                    <a:lnTo>
                      <a:pt x="35" y="6"/>
                    </a:lnTo>
                    <a:lnTo>
                      <a:pt x="32" y="4"/>
                    </a:lnTo>
                    <a:lnTo>
                      <a:pt x="29" y="2"/>
                    </a:lnTo>
                    <a:lnTo>
                      <a:pt x="27" y="0"/>
                    </a:lnTo>
                    <a:lnTo>
                      <a:pt x="27" y="0"/>
                    </a:lnTo>
                    <a:lnTo>
                      <a:pt x="22" y="1"/>
                    </a:lnTo>
                    <a:lnTo>
                      <a:pt x="18" y="4"/>
                    </a:lnTo>
                    <a:lnTo>
                      <a:pt x="18" y="4"/>
                    </a:lnTo>
                    <a:lnTo>
                      <a:pt x="18" y="7"/>
                    </a:lnTo>
                    <a:lnTo>
                      <a:pt x="18" y="10"/>
                    </a:lnTo>
                    <a:lnTo>
                      <a:pt x="17" y="12"/>
                    </a:lnTo>
                    <a:lnTo>
                      <a:pt x="15" y="15"/>
                    </a:lnTo>
                    <a:lnTo>
                      <a:pt x="15" y="15"/>
                    </a:lnTo>
                    <a:lnTo>
                      <a:pt x="13" y="17"/>
                    </a:lnTo>
                    <a:lnTo>
                      <a:pt x="10" y="18"/>
                    </a:lnTo>
                    <a:lnTo>
                      <a:pt x="7" y="18"/>
                    </a:lnTo>
                    <a:lnTo>
                      <a:pt x="4" y="18"/>
                    </a:lnTo>
                    <a:lnTo>
                      <a:pt x="4" y="18"/>
                    </a:lnTo>
                    <a:lnTo>
                      <a:pt x="2" y="23"/>
                    </a:lnTo>
                    <a:lnTo>
                      <a:pt x="0" y="28"/>
                    </a:lnTo>
                    <a:lnTo>
                      <a:pt x="0" y="28"/>
                    </a:lnTo>
                    <a:lnTo>
                      <a:pt x="2" y="29"/>
                    </a:lnTo>
                    <a:lnTo>
                      <a:pt x="4" y="32"/>
                    </a:lnTo>
                    <a:lnTo>
                      <a:pt x="6" y="35"/>
                    </a:lnTo>
                    <a:lnTo>
                      <a:pt x="6" y="38"/>
                    </a:lnTo>
                    <a:lnTo>
                      <a:pt x="6" y="38"/>
                    </a:lnTo>
                    <a:lnTo>
                      <a:pt x="6" y="41"/>
                    </a:lnTo>
                    <a:lnTo>
                      <a:pt x="4" y="44"/>
                    </a:lnTo>
                    <a:lnTo>
                      <a:pt x="2" y="46"/>
                    </a:lnTo>
                    <a:lnTo>
                      <a:pt x="0" y="48"/>
                    </a:lnTo>
                    <a:lnTo>
                      <a:pt x="0" y="48"/>
                    </a:lnTo>
                    <a:lnTo>
                      <a:pt x="2" y="52"/>
                    </a:lnTo>
                    <a:lnTo>
                      <a:pt x="4" y="58"/>
                    </a:lnTo>
                    <a:lnTo>
                      <a:pt x="4" y="58"/>
                    </a:lnTo>
                    <a:lnTo>
                      <a:pt x="7" y="57"/>
                    </a:lnTo>
                    <a:lnTo>
                      <a:pt x="10" y="57"/>
                    </a:lnTo>
                    <a:lnTo>
                      <a:pt x="13" y="59"/>
                    </a:lnTo>
                    <a:lnTo>
                      <a:pt x="15" y="60"/>
                    </a:lnTo>
                    <a:lnTo>
                      <a:pt x="15" y="60"/>
                    </a:lnTo>
                    <a:lnTo>
                      <a:pt x="17" y="63"/>
                    </a:lnTo>
                    <a:lnTo>
                      <a:pt x="18" y="66"/>
                    </a:lnTo>
                    <a:lnTo>
                      <a:pt x="18" y="69"/>
                    </a:lnTo>
                    <a:lnTo>
                      <a:pt x="18" y="72"/>
                    </a:lnTo>
                    <a:lnTo>
                      <a:pt x="18" y="72"/>
                    </a:lnTo>
                    <a:lnTo>
                      <a:pt x="22" y="74"/>
                    </a:lnTo>
                    <a:lnTo>
                      <a:pt x="27" y="76"/>
                    </a:lnTo>
                    <a:lnTo>
                      <a:pt x="27" y="76"/>
                    </a:lnTo>
                    <a:lnTo>
                      <a:pt x="29" y="73"/>
                    </a:lnTo>
                    <a:lnTo>
                      <a:pt x="32" y="71"/>
                    </a:lnTo>
                    <a:lnTo>
                      <a:pt x="35" y="70"/>
                    </a:lnTo>
                    <a:lnTo>
                      <a:pt x="38" y="69"/>
                    </a:lnTo>
                    <a:lnTo>
                      <a:pt x="38" y="69"/>
                    </a:lnTo>
                    <a:lnTo>
                      <a:pt x="41" y="70"/>
                    </a:lnTo>
                    <a:lnTo>
                      <a:pt x="44" y="71"/>
                    </a:lnTo>
                    <a:lnTo>
                      <a:pt x="46" y="73"/>
                    </a:lnTo>
                    <a:lnTo>
                      <a:pt x="48" y="76"/>
                    </a:lnTo>
                    <a:lnTo>
                      <a:pt x="48" y="76"/>
                    </a:lnTo>
                    <a:lnTo>
                      <a:pt x="52" y="74"/>
                    </a:lnTo>
                    <a:lnTo>
                      <a:pt x="57" y="72"/>
                    </a:lnTo>
                    <a:lnTo>
                      <a:pt x="57" y="72"/>
                    </a:lnTo>
                    <a:lnTo>
                      <a:pt x="56" y="69"/>
                    </a:lnTo>
                    <a:lnTo>
                      <a:pt x="57" y="66"/>
                    </a:lnTo>
                    <a:lnTo>
                      <a:pt x="58" y="63"/>
                    </a:lnTo>
                    <a:lnTo>
                      <a:pt x="60" y="60"/>
                    </a:lnTo>
                    <a:lnTo>
                      <a:pt x="60" y="60"/>
                    </a:lnTo>
                    <a:lnTo>
                      <a:pt x="62" y="59"/>
                    </a:lnTo>
                    <a:lnTo>
                      <a:pt x="65" y="57"/>
                    </a:lnTo>
                    <a:lnTo>
                      <a:pt x="69" y="57"/>
                    </a:lnTo>
                    <a:lnTo>
                      <a:pt x="72" y="58"/>
                    </a:lnTo>
                    <a:lnTo>
                      <a:pt x="72" y="58"/>
                    </a:lnTo>
                    <a:lnTo>
                      <a:pt x="74" y="52"/>
                    </a:lnTo>
                    <a:lnTo>
                      <a:pt x="76" y="48"/>
                    </a:lnTo>
                    <a:lnTo>
                      <a:pt x="76" y="48"/>
                    </a:lnTo>
                    <a:lnTo>
                      <a:pt x="73" y="46"/>
                    </a:lnTo>
                    <a:lnTo>
                      <a:pt x="71" y="44"/>
                    </a:lnTo>
                    <a:lnTo>
                      <a:pt x="70" y="41"/>
                    </a:lnTo>
                    <a:lnTo>
                      <a:pt x="70" y="38"/>
                    </a:lnTo>
                    <a:lnTo>
                      <a:pt x="70" y="38"/>
                    </a:lnTo>
                    <a:lnTo>
                      <a:pt x="70" y="35"/>
                    </a:lnTo>
                    <a:lnTo>
                      <a:pt x="71" y="32"/>
                    </a:lnTo>
                    <a:lnTo>
                      <a:pt x="73" y="29"/>
                    </a:lnTo>
                    <a:lnTo>
                      <a:pt x="76" y="28"/>
                    </a:lnTo>
                    <a:lnTo>
                      <a:pt x="76" y="28"/>
                    </a:lnTo>
                    <a:close/>
                    <a:moveTo>
                      <a:pt x="38" y="49"/>
                    </a:moveTo>
                    <a:lnTo>
                      <a:pt x="38" y="49"/>
                    </a:lnTo>
                    <a:lnTo>
                      <a:pt x="33" y="48"/>
                    </a:lnTo>
                    <a:lnTo>
                      <a:pt x="29" y="46"/>
                    </a:lnTo>
                    <a:lnTo>
                      <a:pt x="26" y="42"/>
                    </a:lnTo>
                    <a:lnTo>
                      <a:pt x="26" y="38"/>
                    </a:lnTo>
                    <a:lnTo>
                      <a:pt x="26" y="38"/>
                    </a:lnTo>
                    <a:lnTo>
                      <a:pt x="26" y="33"/>
                    </a:lnTo>
                    <a:lnTo>
                      <a:pt x="29" y="30"/>
                    </a:lnTo>
                    <a:lnTo>
                      <a:pt x="33" y="27"/>
                    </a:lnTo>
                    <a:lnTo>
                      <a:pt x="38" y="26"/>
                    </a:lnTo>
                    <a:lnTo>
                      <a:pt x="38" y="26"/>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4" name="Freeform 190"/>
              <p:cNvSpPr>
                <a:spLocks/>
              </p:cNvSpPr>
              <p:nvPr/>
            </p:nvSpPr>
            <p:spPr bwMode="auto">
              <a:xfrm>
                <a:off x="477" y="44"/>
                <a:ext cx="111" cy="36"/>
              </a:xfrm>
              <a:custGeom>
                <a:avLst/>
                <a:gdLst>
                  <a:gd name="T0" fmla="*/ 111 w 111"/>
                  <a:gd name="T1" fmla="*/ 36 h 36"/>
                  <a:gd name="T2" fmla="*/ 109 w 111"/>
                  <a:gd name="T3" fmla="*/ 27 h 36"/>
                  <a:gd name="T4" fmla="*/ 109 w 111"/>
                  <a:gd name="T5" fmla="*/ 27 h 36"/>
                  <a:gd name="T6" fmla="*/ 106 w 111"/>
                  <a:gd name="T7" fmla="*/ 19 h 36"/>
                  <a:gd name="T8" fmla="*/ 104 w 111"/>
                  <a:gd name="T9" fmla="*/ 16 h 36"/>
                  <a:gd name="T10" fmla="*/ 102 w 111"/>
                  <a:gd name="T11" fmla="*/ 13 h 36"/>
                  <a:gd name="T12" fmla="*/ 102 w 111"/>
                  <a:gd name="T13" fmla="*/ 13 h 36"/>
                  <a:gd name="T14" fmla="*/ 101 w 111"/>
                  <a:gd name="T15" fmla="*/ 9 h 36"/>
                  <a:gd name="T16" fmla="*/ 97 w 111"/>
                  <a:gd name="T17" fmla="*/ 5 h 36"/>
                  <a:gd name="T18" fmla="*/ 93 w 111"/>
                  <a:gd name="T19" fmla="*/ 1 h 36"/>
                  <a:gd name="T20" fmla="*/ 88 w 111"/>
                  <a:gd name="T21" fmla="*/ 0 h 36"/>
                  <a:gd name="T22" fmla="*/ 23 w 111"/>
                  <a:gd name="T23" fmla="*/ 0 h 36"/>
                  <a:gd name="T24" fmla="*/ 23 w 111"/>
                  <a:gd name="T25" fmla="*/ 0 h 36"/>
                  <a:gd name="T26" fmla="*/ 18 w 111"/>
                  <a:gd name="T27" fmla="*/ 1 h 36"/>
                  <a:gd name="T28" fmla="*/ 14 w 111"/>
                  <a:gd name="T29" fmla="*/ 5 h 36"/>
                  <a:gd name="T30" fmla="*/ 11 w 111"/>
                  <a:gd name="T31" fmla="*/ 8 h 36"/>
                  <a:gd name="T32" fmla="*/ 10 w 111"/>
                  <a:gd name="T33" fmla="*/ 13 h 36"/>
                  <a:gd name="T34" fmla="*/ 10 w 111"/>
                  <a:gd name="T35" fmla="*/ 13 h 36"/>
                  <a:gd name="T36" fmla="*/ 8 w 111"/>
                  <a:gd name="T37" fmla="*/ 15 h 36"/>
                  <a:gd name="T38" fmla="*/ 5 w 111"/>
                  <a:gd name="T39" fmla="*/ 18 h 36"/>
                  <a:gd name="T40" fmla="*/ 4 w 111"/>
                  <a:gd name="T41" fmla="*/ 22 h 36"/>
                  <a:gd name="T42" fmla="*/ 3 w 111"/>
                  <a:gd name="T43" fmla="*/ 27 h 36"/>
                  <a:gd name="T44" fmla="*/ 0 w 111"/>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36">
                    <a:moveTo>
                      <a:pt x="111" y="36"/>
                    </a:moveTo>
                    <a:lnTo>
                      <a:pt x="109" y="27"/>
                    </a:lnTo>
                    <a:lnTo>
                      <a:pt x="109" y="27"/>
                    </a:lnTo>
                    <a:lnTo>
                      <a:pt x="106" y="19"/>
                    </a:lnTo>
                    <a:lnTo>
                      <a:pt x="104" y="16"/>
                    </a:lnTo>
                    <a:lnTo>
                      <a:pt x="102" y="13"/>
                    </a:lnTo>
                    <a:lnTo>
                      <a:pt x="102" y="13"/>
                    </a:lnTo>
                    <a:lnTo>
                      <a:pt x="101" y="9"/>
                    </a:lnTo>
                    <a:lnTo>
                      <a:pt x="97" y="5"/>
                    </a:lnTo>
                    <a:lnTo>
                      <a:pt x="93" y="1"/>
                    </a:lnTo>
                    <a:lnTo>
                      <a:pt x="88" y="0"/>
                    </a:lnTo>
                    <a:lnTo>
                      <a:pt x="23" y="0"/>
                    </a:lnTo>
                    <a:lnTo>
                      <a:pt x="23" y="0"/>
                    </a:lnTo>
                    <a:lnTo>
                      <a:pt x="18" y="1"/>
                    </a:lnTo>
                    <a:lnTo>
                      <a:pt x="14" y="5"/>
                    </a:lnTo>
                    <a:lnTo>
                      <a:pt x="11" y="8"/>
                    </a:lnTo>
                    <a:lnTo>
                      <a:pt x="10" y="13"/>
                    </a:lnTo>
                    <a:lnTo>
                      <a:pt x="10" y="13"/>
                    </a:lnTo>
                    <a:lnTo>
                      <a:pt x="8" y="15"/>
                    </a:lnTo>
                    <a:lnTo>
                      <a:pt x="5" y="18"/>
                    </a:lnTo>
                    <a:lnTo>
                      <a:pt x="4" y="22"/>
                    </a:lnTo>
                    <a:lnTo>
                      <a:pt x="3" y="27"/>
                    </a:lnTo>
                    <a:lnTo>
                      <a:pt x="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5" name="Freeform 191"/>
              <p:cNvSpPr>
                <a:spLocks/>
              </p:cNvSpPr>
              <p:nvPr/>
            </p:nvSpPr>
            <p:spPr bwMode="auto">
              <a:xfrm>
                <a:off x="488" y="68"/>
                <a:ext cx="88" cy="12"/>
              </a:xfrm>
              <a:custGeom>
                <a:avLst/>
                <a:gdLst>
                  <a:gd name="T0" fmla="*/ 0 w 88"/>
                  <a:gd name="T1" fmla="*/ 12 h 12"/>
                  <a:gd name="T2" fmla="*/ 2 w 88"/>
                  <a:gd name="T3" fmla="*/ 6 h 12"/>
                  <a:gd name="T4" fmla="*/ 2 w 88"/>
                  <a:gd name="T5" fmla="*/ 6 h 12"/>
                  <a:gd name="T6" fmla="*/ 3 w 88"/>
                  <a:gd name="T7" fmla="*/ 2 h 12"/>
                  <a:gd name="T8" fmla="*/ 4 w 88"/>
                  <a:gd name="T9" fmla="*/ 0 h 12"/>
                  <a:gd name="T10" fmla="*/ 4 w 88"/>
                  <a:gd name="T11" fmla="*/ 0 h 12"/>
                  <a:gd name="T12" fmla="*/ 8 w 88"/>
                  <a:gd name="T13" fmla="*/ 2 h 12"/>
                  <a:gd name="T14" fmla="*/ 12 w 88"/>
                  <a:gd name="T15" fmla="*/ 3 h 12"/>
                  <a:gd name="T16" fmla="*/ 77 w 88"/>
                  <a:gd name="T17" fmla="*/ 3 h 12"/>
                  <a:gd name="T18" fmla="*/ 77 w 88"/>
                  <a:gd name="T19" fmla="*/ 3 h 12"/>
                  <a:gd name="T20" fmla="*/ 81 w 88"/>
                  <a:gd name="T21" fmla="*/ 2 h 12"/>
                  <a:gd name="T22" fmla="*/ 85 w 88"/>
                  <a:gd name="T23" fmla="*/ 0 h 12"/>
                  <a:gd name="T24" fmla="*/ 85 w 88"/>
                  <a:gd name="T25" fmla="*/ 0 h 12"/>
                  <a:gd name="T26" fmla="*/ 86 w 88"/>
                  <a:gd name="T27" fmla="*/ 6 h 12"/>
                  <a:gd name="T28" fmla="*/ 88 w 8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
                    <a:moveTo>
                      <a:pt x="0" y="12"/>
                    </a:moveTo>
                    <a:lnTo>
                      <a:pt x="2" y="6"/>
                    </a:lnTo>
                    <a:lnTo>
                      <a:pt x="2" y="6"/>
                    </a:lnTo>
                    <a:lnTo>
                      <a:pt x="3" y="2"/>
                    </a:lnTo>
                    <a:lnTo>
                      <a:pt x="4" y="0"/>
                    </a:lnTo>
                    <a:lnTo>
                      <a:pt x="4" y="0"/>
                    </a:lnTo>
                    <a:lnTo>
                      <a:pt x="8" y="2"/>
                    </a:lnTo>
                    <a:lnTo>
                      <a:pt x="12" y="3"/>
                    </a:lnTo>
                    <a:lnTo>
                      <a:pt x="77" y="3"/>
                    </a:lnTo>
                    <a:lnTo>
                      <a:pt x="77" y="3"/>
                    </a:lnTo>
                    <a:lnTo>
                      <a:pt x="81" y="2"/>
                    </a:lnTo>
                    <a:lnTo>
                      <a:pt x="85" y="0"/>
                    </a:lnTo>
                    <a:lnTo>
                      <a:pt x="85" y="0"/>
                    </a:lnTo>
                    <a:lnTo>
                      <a:pt x="86" y="6"/>
                    </a:lnTo>
                    <a:lnTo>
                      <a:pt x="88"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6" name="Freeform 192"/>
              <p:cNvSpPr>
                <a:spLocks/>
              </p:cNvSpPr>
              <p:nvPr/>
            </p:nvSpPr>
            <p:spPr bwMode="auto">
              <a:xfrm>
                <a:off x="392" y="88"/>
                <a:ext cx="281" cy="95"/>
              </a:xfrm>
              <a:custGeom>
                <a:avLst/>
                <a:gdLst>
                  <a:gd name="T0" fmla="*/ 262 w 281"/>
                  <a:gd name="T1" fmla="*/ 0 h 95"/>
                  <a:gd name="T2" fmla="*/ 19 w 281"/>
                  <a:gd name="T3" fmla="*/ 0 h 95"/>
                  <a:gd name="T4" fmla="*/ 19 w 281"/>
                  <a:gd name="T5" fmla="*/ 0 h 95"/>
                  <a:gd name="T6" fmla="*/ 16 w 281"/>
                  <a:gd name="T7" fmla="*/ 1 h 95"/>
                  <a:gd name="T8" fmla="*/ 12 w 281"/>
                  <a:gd name="T9" fmla="*/ 2 h 95"/>
                  <a:gd name="T10" fmla="*/ 9 w 281"/>
                  <a:gd name="T11" fmla="*/ 4 h 95"/>
                  <a:gd name="T12" fmla="*/ 6 w 281"/>
                  <a:gd name="T13" fmla="*/ 6 h 95"/>
                  <a:gd name="T14" fmla="*/ 3 w 281"/>
                  <a:gd name="T15" fmla="*/ 9 h 95"/>
                  <a:gd name="T16" fmla="*/ 1 w 281"/>
                  <a:gd name="T17" fmla="*/ 12 h 95"/>
                  <a:gd name="T18" fmla="*/ 0 w 281"/>
                  <a:gd name="T19" fmla="*/ 15 h 95"/>
                  <a:gd name="T20" fmla="*/ 0 w 281"/>
                  <a:gd name="T21" fmla="*/ 19 h 95"/>
                  <a:gd name="T22" fmla="*/ 0 w 281"/>
                  <a:gd name="T23" fmla="*/ 42 h 95"/>
                  <a:gd name="T24" fmla="*/ 0 w 281"/>
                  <a:gd name="T25" fmla="*/ 42 h 95"/>
                  <a:gd name="T26" fmla="*/ 0 w 281"/>
                  <a:gd name="T27" fmla="*/ 49 h 95"/>
                  <a:gd name="T28" fmla="*/ 1 w 281"/>
                  <a:gd name="T29" fmla="*/ 55 h 95"/>
                  <a:gd name="T30" fmla="*/ 1 w 281"/>
                  <a:gd name="T31" fmla="*/ 55 h 95"/>
                  <a:gd name="T32" fmla="*/ 2 w 281"/>
                  <a:gd name="T33" fmla="*/ 56 h 95"/>
                  <a:gd name="T34" fmla="*/ 2 w 281"/>
                  <a:gd name="T35" fmla="*/ 56 h 95"/>
                  <a:gd name="T36" fmla="*/ 5 w 281"/>
                  <a:gd name="T37" fmla="*/ 57 h 95"/>
                  <a:gd name="T38" fmla="*/ 9 w 281"/>
                  <a:gd name="T39" fmla="*/ 59 h 95"/>
                  <a:gd name="T40" fmla="*/ 20 w 281"/>
                  <a:gd name="T41" fmla="*/ 62 h 95"/>
                  <a:gd name="T42" fmla="*/ 124 w 281"/>
                  <a:gd name="T43" fmla="*/ 94 h 95"/>
                  <a:gd name="T44" fmla="*/ 124 w 281"/>
                  <a:gd name="T45" fmla="*/ 94 h 95"/>
                  <a:gd name="T46" fmla="*/ 127 w 281"/>
                  <a:gd name="T47" fmla="*/ 95 h 95"/>
                  <a:gd name="T48" fmla="*/ 127 w 281"/>
                  <a:gd name="T49" fmla="*/ 92 h 95"/>
                  <a:gd name="T50" fmla="*/ 127 w 281"/>
                  <a:gd name="T51" fmla="*/ 92 h 95"/>
                  <a:gd name="T52" fmla="*/ 128 w 281"/>
                  <a:gd name="T53" fmla="*/ 87 h 95"/>
                  <a:gd name="T54" fmla="*/ 131 w 281"/>
                  <a:gd name="T55" fmla="*/ 82 h 95"/>
                  <a:gd name="T56" fmla="*/ 135 w 281"/>
                  <a:gd name="T57" fmla="*/ 79 h 95"/>
                  <a:gd name="T58" fmla="*/ 140 w 281"/>
                  <a:gd name="T59" fmla="*/ 78 h 95"/>
                  <a:gd name="T60" fmla="*/ 140 w 281"/>
                  <a:gd name="T61" fmla="*/ 78 h 95"/>
                  <a:gd name="T62" fmla="*/ 146 w 281"/>
                  <a:gd name="T63" fmla="*/ 79 h 95"/>
                  <a:gd name="T64" fmla="*/ 151 w 281"/>
                  <a:gd name="T65" fmla="*/ 82 h 95"/>
                  <a:gd name="T66" fmla="*/ 154 w 281"/>
                  <a:gd name="T67" fmla="*/ 87 h 95"/>
                  <a:gd name="T68" fmla="*/ 155 w 281"/>
                  <a:gd name="T69" fmla="*/ 92 h 95"/>
                  <a:gd name="T70" fmla="*/ 155 w 281"/>
                  <a:gd name="T71" fmla="*/ 95 h 95"/>
                  <a:gd name="T72" fmla="*/ 155 w 281"/>
                  <a:gd name="T73" fmla="*/ 95 h 95"/>
                  <a:gd name="T74" fmla="*/ 158 w 281"/>
                  <a:gd name="T75" fmla="*/ 94 h 95"/>
                  <a:gd name="T76" fmla="*/ 262 w 281"/>
                  <a:gd name="T77" fmla="*/ 62 h 95"/>
                  <a:gd name="T78" fmla="*/ 262 w 281"/>
                  <a:gd name="T79" fmla="*/ 62 h 95"/>
                  <a:gd name="T80" fmla="*/ 273 w 281"/>
                  <a:gd name="T81" fmla="*/ 59 h 95"/>
                  <a:gd name="T82" fmla="*/ 276 w 281"/>
                  <a:gd name="T83" fmla="*/ 57 h 95"/>
                  <a:gd name="T84" fmla="*/ 279 w 281"/>
                  <a:gd name="T85" fmla="*/ 56 h 95"/>
                  <a:gd name="T86" fmla="*/ 279 w 281"/>
                  <a:gd name="T87" fmla="*/ 56 h 95"/>
                  <a:gd name="T88" fmla="*/ 280 w 281"/>
                  <a:gd name="T89" fmla="*/ 55 h 95"/>
                  <a:gd name="T90" fmla="*/ 280 w 281"/>
                  <a:gd name="T91" fmla="*/ 55 h 95"/>
                  <a:gd name="T92" fmla="*/ 281 w 281"/>
                  <a:gd name="T93" fmla="*/ 49 h 95"/>
                  <a:gd name="T94" fmla="*/ 281 w 281"/>
                  <a:gd name="T95" fmla="*/ 42 h 95"/>
                  <a:gd name="T96" fmla="*/ 281 w 281"/>
                  <a:gd name="T97" fmla="*/ 19 h 95"/>
                  <a:gd name="T98" fmla="*/ 281 w 281"/>
                  <a:gd name="T99" fmla="*/ 19 h 95"/>
                  <a:gd name="T100" fmla="*/ 281 w 281"/>
                  <a:gd name="T101" fmla="*/ 15 h 95"/>
                  <a:gd name="T102" fmla="*/ 280 w 281"/>
                  <a:gd name="T103" fmla="*/ 12 h 95"/>
                  <a:gd name="T104" fmla="*/ 278 w 281"/>
                  <a:gd name="T105" fmla="*/ 9 h 95"/>
                  <a:gd name="T106" fmla="*/ 276 w 281"/>
                  <a:gd name="T107" fmla="*/ 6 h 95"/>
                  <a:gd name="T108" fmla="*/ 273 w 281"/>
                  <a:gd name="T109" fmla="*/ 4 h 95"/>
                  <a:gd name="T110" fmla="*/ 270 w 281"/>
                  <a:gd name="T111" fmla="*/ 2 h 95"/>
                  <a:gd name="T112" fmla="*/ 266 w 281"/>
                  <a:gd name="T113" fmla="*/ 1 h 95"/>
                  <a:gd name="T114" fmla="*/ 262 w 281"/>
                  <a:gd name="T115" fmla="*/ 0 h 95"/>
                  <a:gd name="T116" fmla="*/ 262 w 281"/>
                  <a:gd name="T1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1" h="95">
                    <a:moveTo>
                      <a:pt x="262" y="0"/>
                    </a:moveTo>
                    <a:lnTo>
                      <a:pt x="19" y="0"/>
                    </a:lnTo>
                    <a:lnTo>
                      <a:pt x="19" y="0"/>
                    </a:lnTo>
                    <a:lnTo>
                      <a:pt x="16" y="1"/>
                    </a:lnTo>
                    <a:lnTo>
                      <a:pt x="12" y="2"/>
                    </a:lnTo>
                    <a:lnTo>
                      <a:pt x="9" y="4"/>
                    </a:lnTo>
                    <a:lnTo>
                      <a:pt x="6" y="6"/>
                    </a:lnTo>
                    <a:lnTo>
                      <a:pt x="3" y="9"/>
                    </a:lnTo>
                    <a:lnTo>
                      <a:pt x="1" y="12"/>
                    </a:lnTo>
                    <a:lnTo>
                      <a:pt x="0" y="15"/>
                    </a:lnTo>
                    <a:lnTo>
                      <a:pt x="0" y="19"/>
                    </a:lnTo>
                    <a:lnTo>
                      <a:pt x="0" y="42"/>
                    </a:lnTo>
                    <a:lnTo>
                      <a:pt x="0" y="42"/>
                    </a:lnTo>
                    <a:lnTo>
                      <a:pt x="0" y="49"/>
                    </a:lnTo>
                    <a:lnTo>
                      <a:pt x="1" y="55"/>
                    </a:lnTo>
                    <a:lnTo>
                      <a:pt x="1" y="55"/>
                    </a:lnTo>
                    <a:lnTo>
                      <a:pt x="2" y="56"/>
                    </a:lnTo>
                    <a:lnTo>
                      <a:pt x="2" y="56"/>
                    </a:lnTo>
                    <a:lnTo>
                      <a:pt x="5" y="57"/>
                    </a:lnTo>
                    <a:lnTo>
                      <a:pt x="9" y="59"/>
                    </a:lnTo>
                    <a:lnTo>
                      <a:pt x="20" y="62"/>
                    </a:lnTo>
                    <a:lnTo>
                      <a:pt x="124" y="94"/>
                    </a:lnTo>
                    <a:lnTo>
                      <a:pt x="124" y="94"/>
                    </a:lnTo>
                    <a:lnTo>
                      <a:pt x="127" y="95"/>
                    </a:lnTo>
                    <a:lnTo>
                      <a:pt x="127" y="92"/>
                    </a:lnTo>
                    <a:lnTo>
                      <a:pt x="127" y="92"/>
                    </a:lnTo>
                    <a:lnTo>
                      <a:pt x="128" y="87"/>
                    </a:lnTo>
                    <a:lnTo>
                      <a:pt x="131" y="82"/>
                    </a:lnTo>
                    <a:lnTo>
                      <a:pt x="135" y="79"/>
                    </a:lnTo>
                    <a:lnTo>
                      <a:pt x="140" y="78"/>
                    </a:lnTo>
                    <a:lnTo>
                      <a:pt x="140" y="78"/>
                    </a:lnTo>
                    <a:lnTo>
                      <a:pt x="146" y="79"/>
                    </a:lnTo>
                    <a:lnTo>
                      <a:pt x="151" y="82"/>
                    </a:lnTo>
                    <a:lnTo>
                      <a:pt x="154" y="87"/>
                    </a:lnTo>
                    <a:lnTo>
                      <a:pt x="155" y="92"/>
                    </a:lnTo>
                    <a:lnTo>
                      <a:pt x="155" y="95"/>
                    </a:lnTo>
                    <a:lnTo>
                      <a:pt x="155" y="95"/>
                    </a:lnTo>
                    <a:lnTo>
                      <a:pt x="158" y="94"/>
                    </a:lnTo>
                    <a:lnTo>
                      <a:pt x="262" y="62"/>
                    </a:lnTo>
                    <a:lnTo>
                      <a:pt x="262" y="62"/>
                    </a:lnTo>
                    <a:lnTo>
                      <a:pt x="273" y="59"/>
                    </a:lnTo>
                    <a:lnTo>
                      <a:pt x="276" y="57"/>
                    </a:lnTo>
                    <a:lnTo>
                      <a:pt x="279" y="56"/>
                    </a:lnTo>
                    <a:lnTo>
                      <a:pt x="279" y="56"/>
                    </a:lnTo>
                    <a:lnTo>
                      <a:pt x="280" y="55"/>
                    </a:lnTo>
                    <a:lnTo>
                      <a:pt x="280" y="55"/>
                    </a:lnTo>
                    <a:lnTo>
                      <a:pt x="281" y="49"/>
                    </a:lnTo>
                    <a:lnTo>
                      <a:pt x="281" y="42"/>
                    </a:lnTo>
                    <a:lnTo>
                      <a:pt x="281" y="19"/>
                    </a:lnTo>
                    <a:lnTo>
                      <a:pt x="281" y="19"/>
                    </a:lnTo>
                    <a:lnTo>
                      <a:pt x="281" y="15"/>
                    </a:lnTo>
                    <a:lnTo>
                      <a:pt x="280" y="12"/>
                    </a:lnTo>
                    <a:lnTo>
                      <a:pt x="278" y="9"/>
                    </a:lnTo>
                    <a:lnTo>
                      <a:pt x="276" y="6"/>
                    </a:lnTo>
                    <a:lnTo>
                      <a:pt x="273" y="4"/>
                    </a:lnTo>
                    <a:lnTo>
                      <a:pt x="270" y="2"/>
                    </a:lnTo>
                    <a:lnTo>
                      <a:pt x="266" y="1"/>
                    </a:lnTo>
                    <a:lnTo>
                      <a:pt x="262" y="0"/>
                    </a:lnTo>
                    <a:lnTo>
                      <a:pt x="262"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7" name="Freeform 193"/>
              <p:cNvSpPr>
                <a:spLocks/>
              </p:cNvSpPr>
              <p:nvPr/>
            </p:nvSpPr>
            <p:spPr bwMode="auto">
              <a:xfrm>
                <a:off x="519" y="192"/>
                <a:ext cx="28" cy="20"/>
              </a:xfrm>
              <a:custGeom>
                <a:avLst/>
                <a:gdLst>
                  <a:gd name="T0" fmla="*/ 28 w 28"/>
                  <a:gd name="T1" fmla="*/ 0 h 20"/>
                  <a:gd name="T2" fmla="*/ 28 w 28"/>
                  <a:gd name="T3" fmla="*/ 7 h 20"/>
                  <a:gd name="T4" fmla="*/ 28 w 28"/>
                  <a:gd name="T5" fmla="*/ 7 h 20"/>
                  <a:gd name="T6" fmla="*/ 27 w 28"/>
                  <a:gd name="T7" fmla="*/ 12 h 20"/>
                  <a:gd name="T8" fmla="*/ 24 w 28"/>
                  <a:gd name="T9" fmla="*/ 16 h 20"/>
                  <a:gd name="T10" fmla="*/ 19 w 28"/>
                  <a:gd name="T11" fmla="*/ 19 h 20"/>
                  <a:gd name="T12" fmla="*/ 13 w 28"/>
                  <a:gd name="T13" fmla="*/ 20 h 20"/>
                  <a:gd name="T14" fmla="*/ 13 w 28"/>
                  <a:gd name="T15" fmla="*/ 20 h 20"/>
                  <a:gd name="T16" fmla="*/ 8 w 28"/>
                  <a:gd name="T17" fmla="*/ 19 h 20"/>
                  <a:gd name="T18" fmla="*/ 4 w 28"/>
                  <a:gd name="T19" fmla="*/ 16 h 20"/>
                  <a:gd name="T20" fmla="*/ 1 w 28"/>
                  <a:gd name="T21" fmla="*/ 12 h 20"/>
                  <a:gd name="T22" fmla="*/ 0 w 28"/>
                  <a:gd name="T23" fmla="*/ 7 h 20"/>
                  <a:gd name="T24" fmla="*/ 0 w 28"/>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0">
                    <a:moveTo>
                      <a:pt x="28" y="0"/>
                    </a:moveTo>
                    <a:lnTo>
                      <a:pt x="28" y="7"/>
                    </a:lnTo>
                    <a:lnTo>
                      <a:pt x="28" y="7"/>
                    </a:lnTo>
                    <a:lnTo>
                      <a:pt x="27" y="12"/>
                    </a:lnTo>
                    <a:lnTo>
                      <a:pt x="24" y="16"/>
                    </a:lnTo>
                    <a:lnTo>
                      <a:pt x="19" y="19"/>
                    </a:lnTo>
                    <a:lnTo>
                      <a:pt x="13" y="20"/>
                    </a:lnTo>
                    <a:lnTo>
                      <a:pt x="13" y="20"/>
                    </a:lnTo>
                    <a:lnTo>
                      <a:pt x="8" y="19"/>
                    </a:lnTo>
                    <a:lnTo>
                      <a:pt x="4" y="16"/>
                    </a:lnTo>
                    <a:lnTo>
                      <a:pt x="1" y="12"/>
                    </a:lnTo>
                    <a:lnTo>
                      <a:pt x="0" y="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8" name="Freeform 194"/>
              <p:cNvSpPr>
                <a:spLocks/>
              </p:cNvSpPr>
              <p:nvPr/>
            </p:nvSpPr>
            <p:spPr bwMode="auto">
              <a:xfrm>
                <a:off x="394" y="153"/>
                <a:ext cx="277" cy="138"/>
              </a:xfrm>
              <a:custGeom>
                <a:avLst/>
                <a:gdLst>
                  <a:gd name="T0" fmla="*/ 0 w 277"/>
                  <a:gd name="T1" fmla="*/ 0 h 138"/>
                  <a:gd name="T2" fmla="*/ 0 w 277"/>
                  <a:gd name="T3" fmla="*/ 119 h 138"/>
                  <a:gd name="T4" fmla="*/ 0 w 277"/>
                  <a:gd name="T5" fmla="*/ 119 h 138"/>
                  <a:gd name="T6" fmla="*/ 0 w 277"/>
                  <a:gd name="T7" fmla="*/ 123 h 138"/>
                  <a:gd name="T8" fmla="*/ 1 w 277"/>
                  <a:gd name="T9" fmla="*/ 126 h 138"/>
                  <a:gd name="T10" fmla="*/ 4 w 277"/>
                  <a:gd name="T11" fmla="*/ 129 h 138"/>
                  <a:gd name="T12" fmla="*/ 6 w 277"/>
                  <a:gd name="T13" fmla="*/ 132 h 138"/>
                  <a:gd name="T14" fmla="*/ 9 w 277"/>
                  <a:gd name="T15" fmla="*/ 134 h 138"/>
                  <a:gd name="T16" fmla="*/ 12 w 277"/>
                  <a:gd name="T17" fmla="*/ 136 h 138"/>
                  <a:gd name="T18" fmla="*/ 16 w 277"/>
                  <a:gd name="T19" fmla="*/ 137 h 138"/>
                  <a:gd name="T20" fmla="*/ 20 w 277"/>
                  <a:gd name="T21" fmla="*/ 138 h 138"/>
                  <a:gd name="T22" fmla="*/ 258 w 277"/>
                  <a:gd name="T23" fmla="*/ 138 h 138"/>
                  <a:gd name="T24" fmla="*/ 258 w 277"/>
                  <a:gd name="T25" fmla="*/ 138 h 138"/>
                  <a:gd name="T26" fmla="*/ 262 w 277"/>
                  <a:gd name="T27" fmla="*/ 137 h 138"/>
                  <a:gd name="T28" fmla="*/ 265 w 277"/>
                  <a:gd name="T29" fmla="*/ 136 h 138"/>
                  <a:gd name="T30" fmla="*/ 269 w 277"/>
                  <a:gd name="T31" fmla="*/ 134 h 138"/>
                  <a:gd name="T32" fmla="*/ 271 w 277"/>
                  <a:gd name="T33" fmla="*/ 132 h 138"/>
                  <a:gd name="T34" fmla="*/ 274 w 277"/>
                  <a:gd name="T35" fmla="*/ 129 h 138"/>
                  <a:gd name="T36" fmla="*/ 275 w 277"/>
                  <a:gd name="T37" fmla="*/ 126 h 138"/>
                  <a:gd name="T38" fmla="*/ 276 w 277"/>
                  <a:gd name="T39" fmla="*/ 123 h 138"/>
                  <a:gd name="T40" fmla="*/ 277 w 277"/>
                  <a:gd name="T41" fmla="*/ 119 h 138"/>
                  <a:gd name="T42" fmla="*/ 277 w 277"/>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38">
                    <a:moveTo>
                      <a:pt x="0" y="0"/>
                    </a:moveTo>
                    <a:lnTo>
                      <a:pt x="0" y="119"/>
                    </a:lnTo>
                    <a:lnTo>
                      <a:pt x="0" y="119"/>
                    </a:lnTo>
                    <a:lnTo>
                      <a:pt x="0" y="123"/>
                    </a:lnTo>
                    <a:lnTo>
                      <a:pt x="1" y="126"/>
                    </a:lnTo>
                    <a:lnTo>
                      <a:pt x="4" y="129"/>
                    </a:lnTo>
                    <a:lnTo>
                      <a:pt x="6" y="132"/>
                    </a:lnTo>
                    <a:lnTo>
                      <a:pt x="9" y="134"/>
                    </a:lnTo>
                    <a:lnTo>
                      <a:pt x="12" y="136"/>
                    </a:lnTo>
                    <a:lnTo>
                      <a:pt x="16" y="137"/>
                    </a:lnTo>
                    <a:lnTo>
                      <a:pt x="20" y="138"/>
                    </a:lnTo>
                    <a:lnTo>
                      <a:pt x="258" y="138"/>
                    </a:lnTo>
                    <a:lnTo>
                      <a:pt x="258" y="138"/>
                    </a:lnTo>
                    <a:lnTo>
                      <a:pt x="262" y="137"/>
                    </a:lnTo>
                    <a:lnTo>
                      <a:pt x="265" y="136"/>
                    </a:lnTo>
                    <a:lnTo>
                      <a:pt x="269" y="134"/>
                    </a:lnTo>
                    <a:lnTo>
                      <a:pt x="271" y="132"/>
                    </a:lnTo>
                    <a:lnTo>
                      <a:pt x="274" y="129"/>
                    </a:lnTo>
                    <a:lnTo>
                      <a:pt x="275" y="126"/>
                    </a:lnTo>
                    <a:lnTo>
                      <a:pt x="276" y="123"/>
                    </a:lnTo>
                    <a:lnTo>
                      <a:pt x="277" y="119"/>
                    </a:lnTo>
                    <a:lnTo>
                      <a:pt x="27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19" name="Freeform 195"/>
              <p:cNvSpPr>
                <a:spLocks/>
              </p:cNvSpPr>
              <p:nvPr/>
            </p:nvSpPr>
            <p:spPr bwMode="auto">
              <a:xfrm>
                <a:off x="191" y="799"/>
                <a:ext cx="89" cy="90"/>
              </a:xfrm>
              <a:custGeom>
                <a:avLst/>
                <a:gdLst>
                  <a:gd name="T0" fmla="*/ 89 w 89"/>
                  <a:gd name="T1" fmla="*/ 3 h 90"/>
                  <a:gd name="T2" fmla="*/ 89 w 89"/>
                  <a:gd name="T3" fmla="*/ 3 h 90"/>
                  <a:gd name="T4" fmla="*/ 84 w 89"/>
                  <a:gd name="T5" fmla="*/ 14 h 90"/>
                  <a:gd name="T6" fmla="*/ 79 w 89"/>
                  <a:gd name="T7" fmla="*/ 25 h 90"/>
                  <a:gd name="T8" fmla="*/ 76 w 89"/>
                  <a:gd name="T9" fmla="*/ 38 h 90"/>
                  <a:gd name="T10" fmla="*/ 75 w 89"/>
                  <a:gd name="T11" fmla="*/ 53 h 90"/>
                  <a:gd name="T12" fmla="*/ 75 w 89"/>
                  <a:gd name="T13" fmla="*/ 53 h 90"/>
                  <a:gd name="T14" fmla="*/ 76 w 89"/>
                  <a:gd name="T15" fmla="*/ 66 h 90"/>
                  <a:gd name="T16" fmla="*/ 77 w 89"/>
                  <a:gd name="T17" fmla="*/ 75 h 90"/>
                  <a:gd name="T18" fmla="*/ 77 w 89"/>
                  <a:gd name="T19" fmla="*/ 75 h 90"/>
                  <a:gd name="T20" fmla="*/ 77 w 89"/>
                  <a:gd name="T21" fmla="*/ 82 h 90"/>
                  <a:gd name="T22" fmla="*/ 74 w 89"/>
                  <a:gd name="T23" fmla="*/ 86 h 90"/>
                  <a:gd name="T24" fmla="*/ 70 w 89"/>
                  <a:gd name="T25" fmla="*/ 89 h 90"/>
                  <a:gd name="T26" fmla="*/ 65 w 89"/>
                  <a:gd name="T27" fmla="*/ 90 h 90"/>
                  <a:gd name="T28" fmla="*/ 26 w 89"/>
                  <a:gd name="T29" fmla="*/ 90 h 90"/>
                  <a:gd name="T30" fmla="*/ 26 w 89"/>
                  <a:gd name="T31" fmla="*/ 90 h 90"/>
                  <a:gd name="T32" fmla="*/ 20 w 89"/>
                  <a:gd name="T33" fmla="*/ 89 h 90"/>
                  <a:gd name="T34" fmla="*/ 16 w 89"/>
                  <a:gd name="T35" fmla="*/ 86 h 90"/>
                  <a:gd name="T36" fmla="*/ 14 w 89"/>
                  <a:gd name="T37" fmla="*/ 82 h 90"/>
                  <a:gd name="T38" fmla="*/ 14 w 89"/>
                  <a:gd name="T39" fmla="*/ 75 h 90"/>
                  <a:gd name="T40" fmla="*/ 14 w 89"/>
                  <a:gd name="T41" fmla="*/ 75 h 90"/>
                  <a:gd name="T42" fmla="*/ 16 w 89"/>
                  <a:gd name="T43" fmla="*/ 51 h 90"/>
                  <a:gd name="T44" fmla="*/ 16 w 89"/>
                  <a:gd name="T45" fmla="*/ 51 h 90"/>
                  <a:gd name="T46" fmla="*/ 5 w 89"/>
                  <a:gd name="T47" fmla="*/ 46 h 90"/>
                  <a:gd name="T48" fmla="*/ 0 w 89"/>
                  <a:gd name="T49" fmla="*/ 43 h 90"/>
                  <a:gd name="T50" fmla="*/ 0 w 89"/>
                  <a:gd name="T51" fmla="*/ 43 h 90"/>
                  <a:gd name="T52" fmla="*/ 6 w 89"/>
                  <a:gd name="T53" fmla="*/ 33 h 90"/>
                  <a:gd name="T54" fmla="*/ 12 w 89"/>
                  <a:gd name="T55" fmla="*/ 23 h 90"/>
                  <a:gd name="T56" fmla="*/ 17 w 89"/>
                  <a:gd name="T57" fmla="*/ 12 h 90"/>
                  <a:gd name="T58" fmla="*/ 20 w 89"/>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90">
                    <a:moveTo>
                      <a:pt x="89" y="3"/>
                    </a:moveTo>
                    <a:lnTo>
                      <a:pt x="89" y="3"/>
                    </a:lnTo>
                    <a:lnTo>
                      <a:pt x="84" y="14"/>
                    </a:lnTo>
                    <a:lnTo>
                      <a:pt x="79" y="25"/>
                    </a:lnTo>
                    <a:lnTo>
                      <a:pt x="76" y="38"/>
                    </a:lnTo>
                    <a:lnTo>
                      <a:pt x="75" y="53"/>
                    </a:lnTo>
                    <a:lnTo>
                      <a:pt x="75" y="53"/>
                    </a:lnTo>
                    <a:lnTo>
                      <a:pt x="76" y="66"/>
                    </a:lnTo>
                    <a:lnTo>
                      <a:pt x="77" y="75"/>
                    </a:lnTo>
                    <a:lnTo>
                      <a:pt x="77" y="75"/>
                    </a:lnTo>
                    <a:lnTo>
                      <a:pt x="77" y="82"/>
                    </a:lnTo>
                    <a:lnTo>
                      <a:pt x="74" y="86"/>
                    </a:lnTo>
                    <a:lnTo>
                      <a:pt x="70" y="89"/>
                    </a:lnTo>
                    <a:lnTo>
                      <a:pt x="65" y="90"/>
                    </a:lnTo>
                    <a:lnTo>
                      <a:pt x="26" y="90"/>
                    </a:lnTo>
                    <a:lnTo>
                      <a:pt x="26" y="90"/>
                    </a:lnTo>
                    <a:lnTo>
                      <a:pt x="20" y="89"/>
                    </a:lnTo>
                    <a:lnTo>
                      <a:pt x="16" y="86"/>
                    </a:lnTo>
                    <a:lnTo>
                      <a:pt x="14" y="82"/>
                    </a:lnTo>
                    <a:lnTo>
                      <a:pt x="14" y="75"/>
                    </a:lnTo>
                    <a:lnTo>
                      <a:pt x="14" y="75"/>
                    </a:lnTo>
                    <a:lnTo>
                      <a:pt x="16" y="51"/>
                    </a:lnTo>
                    <a:lnTo>
                      <a:pt x="16" y="51"/>
                    </a:lnTo>
                    <a:lnTo>
                      <a:pt x="5" y="46"/>
                    </a:lnTo>
                    <a:lnTo>
                      <a:pt x="0" y="43"/>
                    </a:lnTo>
                    <a:lnTo>
                      <a:pt x="0" y="43"/>
                    </a:lnTo>
                    <a:lnTo>
                      <a:pt x="6" y="33"/>
                    </a:lnTo>
                    <a:lnTo>
                      <a:pt x="12" y="23"/>
                    </a:lnTo>
                    <a:lnTo>
                      <a:pt x="17" y="12"/>
                    </a:lnTo>
                    <a:lnTo>
                      <a:pt x="2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0" name="Freeform 196"/>
              <p:cNvSpPr>
                <a:spLocks/>
              </p:cNvSpPr>
              <p:nvPr/>
            </p:nvSpPr>
            <p:spPr bwMode="auto">
              <a:xfrm>
                <a:off x="40" y="714"/>
                <a:ext cx="30" cy="56"/>
              </a:xfrm>
              <a:custGeom>
                <a:avLst/>
                <a:gdLst>
                  <a:gd name="T0" fmla="*/ 30 w 30"/>
                  <a:gd name="T1" fmla="*/ 56 h 56"/>
                  <a:gd name="T2" fmla="*/ 0 w 30"/>
                  <a:gd name="T3" fmla="*/ 49 h 56"/>
                  <a:gd name="T4" fmla="*/ 0 w 30"/>
                  <a:gd name="T5" fmla="*/ 7 h 56"/>
                  <a:gd name="T6" fmla="*/ 30 w 30"/>
                  <a:gd name="T7" fmla="*/ 0 h 56"/>
                </a:gdLst>
                <a:ahLst/>
                <a:cxnLst>
                  <a:cxn ang="0">
                    <a:pos x="T0" y="T1"/>
                  </a:cxn>
                  <a:cxn ang="0">
                    <a:pos x="T2" y="T3"/>
                  </a:cxn>
                  <a:cxn ang="0">
                    <a:pos x="T4" y="T5"/>
                  </a:cxn>
                  <a:cxn ang="0">
                    <a:pos x="T6" y="T7"/>
                  </a:cxn>
                </a:cxnLst>
                <a:rect l="0" t="0" r="r" b="b"/>
                <a:pathLst>
                  <a:path w="30" h="56">
                    <a:moveTo>
                      <a:pt x="30" y="56"/>
                    </a:moveTo>
                    <a:lnTo>
                      <a:pt x="0" y="49"/>
                    </a:lnTo>
                    <a:lnTo>
                      <a:pt x="0" y="7"/>
                    </a:lnTo>
                    <a:lnTo>
                      <a:pt x="3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1" name="Freeform 197"/>
              <p:cNvSpPr>
                <a:spLocks/>
              </p:cNvSpPr>
              <p:nvPr/>
            </p:nvSpPr>
            <p:spPr bwMode="auto">
              <a:xfrm>
                <a:off x="117" y="692"/>
                <a:ext cx="217" cy="128"/>
              </a:xfrm>
              <a:custGeom>
                <a:avLst/>
                <a:gdLst>
                  <a:gd name="T0" fmla="*/ 112 w 217"/>
                  <a:gd name="T1" fmla="*/ 6 h 128"/>
                  <a:gd name="T2" fmla="*/ 112 w 217"/>
                  <a:gd name="T3" fmla="*/ 6 h 128"/>
                  <a:gd name="T4" fmla="*/ 112 w 217"/>
                  <a:gd name="T5" fmla="*/ 6 h 128"/>
                  <a:gd name="T6" fmla="*/ 112 w 217"/>
                  <a:gd name="T7" fmla="*/ 6 h 128"/>
                  <a:gd name="T8" fmla="*/ 115 w 217"/>
                  <a:gd name="T9" fmla="*/ 3 h 128"/>
                  <a:gd name="T10" fmla="*/ 118 w 217"/>
                  <a:gd name="T11" fmla="*/ 1 h 128"/>
                  <a:gd name="T12" fmla="*/ 121 w 217"/>
                  <a:gd name="T13" fmla="*/ 0 h 128"/>
                  <a:gd name="T14" fmla="*/ 125 w 217"/>
                  <a:gd name="T15" fmla="*/ 0 h 128"/>
                  <a:gd name="T16" fmla="*/ 186 w 217"/>
                  <a:gd name="T17" fmla="*/ 0 h 128"/>
                  <a:gd name="T18" fmla="*/ 186 w 217"/>
                  <a:gd name="T19" fmla="*/ 0 h 128"/>
                  <a:gd name="T20" fmla="*/ 190 w 217"/>
                  <a:gd name="T21" fmla="*/ 0 h 128"/>
                  <a:gd name="T22" fmla="*/ 194 w 217"/>
                  <a:gd name="T23" fmla="*/ 1 h 128"/>
                  <a:gd name="T24" fmla="*/ 197 w 217"/>
                  <a:gd name="T25" fmla="*/ 3 h 128"/>
                  <a:gd name="T26" fmla="*/ 200 w 217"/>
                  <a:gd name="T27" fmla="*/ 6 h 128"/>
                  <a:gd name="T28" fmla="*/ 203 w 217"/>
                  <a:gd name="T29" fmla="*/ 9 h 128"/>
                  <a:gd name="T30" fmla="*/ 205 w 217"/>
                  <a:gd name="T31" fmla="*/ 13 h 128"/>
                  <a:gd name="T32" fmla="*/ 206 w 217"/>
                  <a:gd name="T33" fmla="*/ 16 h 128"/>
                  <a:gd name="T34" fmla="*/ 206 w 217"/>
                  <a:gd name="T35" fmla="*/ 20 h 128"/>
                  <a:gd name="T36" fmla="*/ 206 w 217"/>
                  <a:gd name="T37" fmla="*/ 33 h 128"/>
                  <a:gd name="T38" fmla="*/ 206 w 217"/>
                  <a:gd name="T39" fmla="*/ 35 h 128"/>
                  <a:gd name="T40" fmla="*/ 206 w 217"/>
                  <a:gd name="T41" fmla="*/ 35 h 128"/>
                  <a:gd name="T42" fmla="*/ 211 w 217"/>
                  <a:gd name="T43" fmla="*/ 37 h 128"/>
                  <a:gd name="T44" fmla="*/ 214 w 217"/>
                  <a:gd name="T45" fmla="*/ 42 h 128"/>
                  <a:gd name="T46" fmla="*/ 216 w 217"/>
                  <a:gd name="T47" fmla="*/ 46 h 128"/>
                  <a:gd name="T48" fmla="*/ 217 w 217"/>
                  <a:gd name="T49" fmla="*/ 50 h 128"/>
                  <a:gd name="T50" fmla="*/ 217 w 217"/>
                  <a:gd name="T51" fmla="*/ 50 h 128"/>
                  <a:gd name="T52" fmla="*/ 216 w 217"/>
                  <a:gd name="T53" fmla="*/ 55 h 128"/>
                  <a:gd name="T54" fmla="*/ 214 w 217"/>
                  <a:gd name="T55" fmla="*/ 59 h 128"/>
                  <a:gd name="T56" fmla="*/ 211 w 217"/>
                  <a:gd name="T57" fmla="*/ 63 h 128"/>
                  <a:gd name="T58" fmla="*/ 206 w 217"/>
                  <a:gd name="T59" fmla="*/ 65 h 128"/>
                  <a:gd name="T60" fmla="*/ 206 w 217"/>
                  <a:gd name="T61" fmla="*/ 67 h 128"/>
                  <a:gd name="T62" fmla="*/ 206 w 217"/>
                  <a:gd name="T63" fmla="*/ 81 h 128"/>
                  <a:gd name="T64" fmla="*/ 206 w 217"/>
                  <a:gd name="T65" fmla="*/ 81 h 128"/>
                  <a:gd name="T66" fmla="*/ 206 w 217"/>
                  <a:gd name="T67" fmla="*/ 85 h 128"/>
                  <a:gd name="T68" fmla="*/ 205 w 217"/>
                  <a:gd name="T69" fmla="*/ 89 h 128"/>
                  <a:gd name="T70" fmla="*/ 203 w 217"/>
                  <a:gd name="T71" fmla="*/ 92 h 128"/>
                  <a:gd name="T72" fmla="*/ 200 w 217"/>
                  <a:gd name="T73" fmla="*/ 95 h 128"/>
                  <a:gd name="T74" fmla="*/ 197 w 217"/>
                  <a:gd name="T75" fmla="*/ 97 h 128"/>
                  <a:gd name="T76" fmla="*/ 194 w 217"/>
                  <a:gd name="T77" fmla="*/ 99 h 128"/>
                  <a:gd name="T78" fmla="*/ 190 w 217"/>
                  <a:gd name="T79" fmla="*/ 100 h 128"/>
                  <a:gd name="T80" fmla="*/ 186 w 217"/>
                  <a:gd name="T81" fmla="*/ 101 h 128"/>
                  <a:gd name="T82" fmla="*/ 125 w 217"/>
                  <a:gd name="T83" fmla="*/ 101 h 128"/>
                  <a:gd name="T84" fmla="*/ 125 w 217"/>
                  <a:gd name="T85" fmla="*/ 101 h 128"/>
                  <a:gd name="T86" fmla="*/ 121 w 217"/>
                  <a:gd name="T87" fmla="*/ 100 h 128"/>
                  <a:gd name="T88" fmla="*/ 118 w 217"/>
                  <a:gd name="T89" fmla="*/ 99 h 128"/>
                  <a:gd name="T90" fmla="*/ 115 w 217"/>
                  <a:gd name="T91" fmla="*/ 98 h 128"/>
                  <a:gd name="T92" fmla="*/ 112 w 217"/>
                  <a:gd name="T93" fmla="*/ 95 h 128"/>
                  <a:gd name="T94" fmla="*/ 112 w 217"/>
                  <a:gd name="T95" fmla="*/ 95 h 128"/>
                  <a:gd name="T96" fmla="*/ 83 w 217"/>
                  <a:gd name="T97" fmla="*/ 100 h 128"/>
                  <a:gd name="T98" fmla="*/ 68 w 217"/>
                  <a:gd name="T99" fmla="*/ 103 h 128"/>
                  <a:gd name="T100" fmla="*/ 53 w 217"/>
                  <a:gd name="T101" fmla="*/ 106 h 128"/>
                  <a:gd name="T102" fmla="*/ 40 w 217"/>
                  <a:gd name="T103" fmla="*/ 110 h 128"/>
                  <a:gd name="T104" fmla="*/ 25 w 217"/>
                  <a:gd name="T105" fmla="*/ 116 h 128"/>
                  <a:gd name="T106" fmla="*/ 13 w 217"/>
                  <a:gd name="T107" fmla="*/ 122 h 128"/>
                  <a:gd name="T108" fmla="*/ 0 w 217"/>
                  <a:gd name="T10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28">
                    <a:moveTo>
                      <a:pt x="112" y="6"/>
                    </a:moveTo>
                    <a:lnTo>
                      <a:pt x="112" y="6"/>
                    </a:lnTo>
                    <a:lnTo>
                      <a:pt x="112" y="6"/>
                    </a:lnTo>
                    <a:lnTo>
                      <a:pt x="112" y="6"/>
                    </a:lnTo>
                    <a:lnTo>
                      <a:pt x="115" y="3"/>
                    </a:lnTo>
                    <a:lnTo>
                      <a:pt x="118" y="1"/>
                    </a:lnTo>
                    <a:lnTo>
                      <a:pt x="121" y="0"/>
                    </a:lnTo>
                    <a:lnTo>
                      <a:pt x="125" y="0"/>
                    </a:lnTo>
                    <a:lnTo>
                      <a:pt x="186" y="0"/>
                    </a:lnTo>
                    <a:lnTo>
                      <a:pt x="186" y="0"/>
                    </a:lnTo>
                    <a:lnTo>
                      <a:pt x="190" y="0"/>
                    </a:lnTo>
                    <a:lnTo>
                      <a:pt x="194" y="1"/>
                    </a:lnTo>
                    <a:lnTo>
                      <a:pt x="197" y="3"/>
                    </a:lnTo>
                    <a:lnTo>
                      <a:pt x="200" y="6"/>
                    </a:lnTo>
                    <a:lnTo>
                      <a:pt x="203" y="9"/>
                    </a:lnTo>
                    <a:lnTo>
                      <a:pt x="205" y="13"/>
                    </a:lnTo>
                    <a:lnTo>
                      <a:pt x="206" y="16"/>
                    </a:lnTo>
                    <a:lnTo>
                      <a:pt x="206" y="20"/>
                    </a:lnTo>
                    <a:lnTo>
                      <a:pt x="206" y="33"/>
                    </a:lnTo>
                    <a:lnTo>
                      <a:pt x="206" y="35"/>
                    </a:lnTo>
                    <a:lnTo>
                      <a:pt x="206" y="35"/>
                    </a:lnTo>
                    <a:lnTo>
                      <a:pt x="211" y="37"/>
                    </a:lnTo>
                    <a:lnTo>
                      <a:pt x="214" y="42"/>
                    </a:lnTo>
                    <a:lnTo>
                      <a:pt x="216" y="46"/>
                    </a:lnTo>
                    <a:lnTo>
                      <a:pt x="217" y="50"/>
                    </a:lnTo>
                    <a:lnTo>
                      <a:pt x="217" y="50"/>
                    </a:lnTo>
                    <a:lnTo>
                      <a:pt x="216" y="55"/>
                    </a:lnTo>
                    <a:lnTo>
                      <a:pt x="214" y="59"/>
                    </a:lnTo>
                    <a:lnTo>
                      <a:pt x="211" y="63"/>
                    </a:lnTo>
                    <a:lnTo>
                      <a:pt x="206" y="65"/>
                    </a:lnTo>
                    <a:lnTo>
                      <a:pt x="206" y="67"/>
                    </a:lnTo>
                    <a:lnTo>
                      <a:pt x="206" y="81"/>
                    </a:lnTo>
                    <a:lnTo>
                      <a:pt x="206" y="81"/>
                    </a:lnTo>
                    <a:lnTo>
                      <a:pt x="206" y="85"/>
                    </a:lnTo>
                    <a:lnTo>
                      <a:pt x="205" y="89"/>
                    </a:lnTo>
                    <a:lnTo>
                      <a:pt x="203" y="92"/>
                    </a:lnTo>
                    <a:lnTo>
                      <a:pt x="200" y="95"/>
                    </a:lnTo>
                    <a:lnTo>
                      <a:pt x="197" y="97"/>
                    </a:lnTo>
                    <a:lnTo>
                      <a:pt x="194" y="99"/>
                    </a:lnTo>
                    <a:lnTo>
                      <a:pt x="190" y="100"/>
                    </a:lnTo>
                    <a:lnTo>
                      <a:pt x="186" y="101"/>
                    </a:lnTo>
                    <a:lnTo>
                      <a:pt x="125" y="101"/>
                    </a:lnTo>
                    <a:lnTo>
                      <a:pt x="125" y="101"/>
                    </a:lnTo>
                    <a:lnTo>
                      <a:pt x="121" y="100"/>
                    </a:lnTo>
                    <a:lnTo>
                      <a:pt x="118" y="99"/>
                    </a:lnTo>
                    <a:lnTo>
                      <a:pt x="115" y="98"/>
                    </a:lnTo>
                    <a:lnTo>
                      <a:pt x="112" y="95"/>
                    </a:lnTo>
                    <a:lnTo>
                      <a:pt x="112" y="95"/>
                    </a:lnTo>
                    <a:lnTo>
                      <a:pt x="83" y="100"/>
                    </a:lnTo>
                    <a:lnTo>
                      <a:pt x="68" y="103"/>
                    </a:lnTo>
                    <a:lnTo>
                      <a:pt x="53" y="106"/>
                    </a:lnTo>
                    <a:lnTo>
                      <a:pt x="40" y="110"/>
                    </a:lnTo>
                    <a:lnTo>
                      <a:pt x="25" y="116"/>
                    </a:lnTo>
                    <a:lnTo>
                      <a:pt x="13" y="122"/>
                    </a:lnTo>
                    <a:lnTo>
                      <a:pt x="0"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2" name="Freeform 198"/>
              <p:cNvSpPr>
                <a:spLocks/>
              </p:cNvSpPr>
              <p:nvPr/>
            </p:nvSpPr>
            <p:spPr bwMode="auto">
              <a:xfrm>
                <a:off x="117" y="665"/>
                <a:ext cx="103" cy="57"/>
              </a:xfrm>
              <a:custGeom>
                <a:avLst/>
                <a:gdLst>
                  <a:gd name="T0" fmla="*/ 0 w 103"/>
                  <a:gd name="T1" fmla="*/ 0 h 57"/>
                  <a:gd name="T2" fmla="*/ 0 w 103"/>
                  <a:gd name="T3" fmla="*/ 0 h 57"/>
                  <a:gd name="T4" fmla="*/ 12 w 103"/>
                  <a:gd name="T5" fmla="*/ 6 h 57"/>
                  <a:gd name="T6" fmla="*/ 23 w 103"/>
                  <a:gd name="T7" fmla="*/ 11 h 57"/>
                  <a:gd name="T8" fmla="*/ 36 w 103"/>
                  <a:gd name="T9" fmla="*/ 16 h 57"/>
                  <a:gd name="T10" fmla="*/ 49 w 103"/>
                  <a:gd name="T11" fmla="*/ 20 h 57"/>
                  <a:gd name="T12" fmla="*/ 76 w 103"/>
                  <a:gd name="T13" fmla="*/ 26 h 57"/>
                  <a:gd name="T14" fmla="*/ 103 w 103"/>
                  <a:gd name="T15" fmla="*/ 32 h 57"/>
                  <a:gd name="T16" fmla="*/ 103 w 10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7">
                    <a:moveTo>
                      <a:pt x="0" y="0"/>
                    </a:moveTo>
                    <a:lnTo>
                      <a:pt x="0" y="0"/>
                    </a:lnTo>
                    <a:lnTo>
                      <a:pt x="12" y="6"/>
                    </a:lnTo>
                    <a:lnTo>
                      <a:pt x="23" y="11"/>
                    </a:lnTo>
                    <a:lnTo>
                      <a:pt x="36" y="16"/>
                    </a:lnTo>
                    <a:lnTo>
                      <a:pt x="49" y="20"/>
                    </a:lnTo>
                    <a:lnTo>
                      <a:pt x="76" y="26"/>
                    </a:lnTo>
                    <a:lnTo>
                      <a:pt x="103" y="32"/>
                    </a:lnTo>
                    <a:lnTo>
                      <a:pt x="103" y="5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3" name="Rectangle 199"/>
              <p:cNvSpPr>
                <a:spLocks noChangeArrowheads="1"/>
              </p:cNvSpPr>
              <p:nvPr/>
            </p:nvSpPr>
            <p:spPr bwMode="auto">
              <a:xfrm>
                <a:off x="78" y="646"/>
                <a:ext cx="32" cy="192"/>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4" name="Freeform 200"/>
              <p:cNvSpPr>
                <a:spLocks/>
              </p:cNvSpPr>
              <p:nvPr/>
            </p:nvSpPr>
            <p:spPr bwMode="auto">
              <a:xfrm>
                <a:off x="4366" y="2469"/>
                <a:ext cx="82" cy="95"/>
              </a:xfrm>
              <a:custGeom>
                <a:avLst/>
                <a:gdLst>
                  <a:gd name="T0" fmla="*/ 0 w 82"/>
                  <a:gd name="T1" fmla="*/ 23 h 95"/>
                  <a:gd name="T2" fmla="*/ 0 w 82"/>
                  <a:gd name="T3" fmla="*/ 23 h 95"/>
                  <a:gd name="T4" fmla="*/ 24 w 82"/>
                  <a:gd name="T5" fmla="*/ 57 h 95"/>
                  <a:gd name="T6" fmla="*/ 34 w 82"/>
                  <a:gd name="T7" fmla="*/ 73 h 95"/>
                  <a:gd name="T8" fmla="*/ 45 w 82"/>
                  <a:gd name="T9" fmla="*/ 85 h 95"/>
                  <a:gd name="T10" fmla="*/ 45 w 82"/>
                  <a:gd name="T11" fmla="*/ 85 h 95"/>
                  <a:gd name="T12" fmla="*/ 49 w 82"/>
                  <a:gd name="T13" fmla="*/ 89 h 95"/>
                  <a:gd name="T14" fmla="*/ 53 w 82"/>
                  <a:gd name="T15" fmla="*/ 92 h 95"/>
                  <a:gd name="T16" fmla="*/ 57 w 82"/>
                  <a:gd name="T17" fmla="*/ 94 h 95"/>
                  <a:gd name="T18" fmla="*/ 61 w 82"/>
                  <a:gd name="T19" fmla="*/ 95 h 95"/>
                  <a:gd name="T20" fmla="*/ 65 w 82"/>
                  <a:gd name="T21" fmla="*/ 95 h 95"/>
                  <a:gd name="T22" fmla="*/ 69 w 82"/>
                  <a:gd name="T23" fmla="*/ 94 h 95"/>
                  <a:gd name="T24" fmla="*/ 72 w 82"/>
                  <a:gd name="T25" fmla="*/ 93 h 95"/>
                  <a:gd name="T26" fmla="*/ 75 w 82"/>
                  <a:gd name="T27" fmla="*/ 91 h 95"/>
                  <a:gd name="T28" fmla="*/ 75 w 82"/>
                  <a:gd name="T29" fmla="*/ 91 h 95"/>
                  <a:gd name="T30" fmla="*/ 77 w 82"/>
                  <a:gd name="T31" fmla="*/ 88 h 95"/>
                  <a:gd name="T32" fmla="*/ 80 w 82"/>
                  <a:gd name="T33" fmla="*/ 85 h 95"/>
                  <a:gd name="T34" fmla="*/ 82 w 82"/>
                  <a:gd name="T35" fmla="*/ 81 h 95"/>
                  <a:gd name="T36" fmla="*/ 82 w 82"/>
                  <a:gd name="T37" fmla="*/ 77 h 95"/>
                  <a:gd name="T38" fmla="*/ 82 w 82"/>
                  <a:gd name="T39" fmla="*/ 73 h 95"/>
                  <a:gd name="T40" fmla="*/ 81 w 82"/>
                  <a:gd name="T41" fmla="*/ 68 h 95"/>
                  <a:gd name="T42" fmla="*/ 79 w 82"/>
                  <a:gd name="T43" fmla="*/ 63 h 95"/>
                  <a:gd name="T44" fmla="*/ 75 w 82"/>
                  <a:gd name="T45" fmla="*/ 59 h 95"/>
                  <a:gd name="T46" fmla="*/ 75 w 82"/>
                  <a:gd name="T47" fmla="*/ 59 h 95"/>
                  <a:gd name="T48" fmla="*/ 63 w 82"/>
                  <a:gd name="T49" fmla="*/ 46 h 95"/>
                  <a:gd name="T50" fmla="*/ 50 w 82"/>
                  <a:gd name="T51" fmla="*/ 31 h 95"/>
                  <a:gd name="T52" fmla="*/ 17 w 82"/>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5">
                    <a:moveTo>
                      <a:pt x="0" y="23"/>
                    </a:moveTo>
                    <a:lnTo>
                      <a:pt x="0" y="23"/>
                    </a:lnTo>
                    <a:lnTo>
                      <a:pt x="24" y="57"/>
                    </a:lnTo>
                    <a:lnTo>
                      <a:pt x="34" y="73"/>
                    </a:lnTo>
                    <a:lnTo>
                      <a:pt x="45" y="85"/>
                    </a:lnTo>
                    <a:lnTo>
                      <a:pt x="45" y="85"/>
                    </a:lnTo>
                    <a:lnTo>
                      <a:pt x="49" y="89"/>
                    </a:lnTo>
                    <a:lnTo>
                      <a:pt x="53" y="92"/>
                    </a:lnTo>
                    <a:lnTo>
                      <a:pt x="57" y="94"/>
                    </a:lnTo>
                    <a:lnTo>
                      <a:pt x="61" y="95"/>
                    </a:lnTo>
                    <a:lnTo>
                      <a:pt x="65" y="95"/>
                    </a:lnTo>
                    <a:lnTo>
                      <a:pt x="69" y="94"/>
                    </a:lnTo>
                    <a:lnTo>
                      <a:pt x="72" y="93"/>
                    </a:lnTo>
                    <a:lnTo>
                      <a:pt x="75" y="91"/>
                    </a:lnTo>
                    <a:lnTo>
                      <a:pt x="75" y="91"/>
                    </a:lnTo>
                    <a:lnTo>
                      <a:pt x="77" y="88"/>
                    </a:lnTo>
                    <a:lnTo>
                      <a:pt x="80" y="85"/>
                    </a:lnTo>
                    <a:lnTo>
                      <a:pt x="82" y="81"/>
                    </a:lnTo>
                    <a:lnTo>
                      <a:pt x="82" y="77"/>
                    </a:lnTo>
                    <a:lnTo>
                      <a:pt x="82" y="73"/>
                    </a:lnTo>
                    <a:lnTo>
                      <a:pt x="81" y="68"/>
                    </a:lnTo>
                    <a:lnTo>
                      <a:pt x="79" y="63"/>
                    </a:lnTo>
                    <a:lnTo>
                      <a:pt x="75" y="59"/>
                    </a:lnTo>
                    <a:lnTo>
                      <a:pt x="75" y="59"/>
                    </a:lnTo>
                    <a:lnTo>
                      <a:pt x="63" y="46"/>
                    </a:lnTo>
                    <a:lnTo>
                      <a:pt x="50" y="31"/>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5" name="Freeform 201"/>
              <p:cNvSpPr>
                <a:spLocks/>
              </p:cNvSpPr>
              <p:nvPr/>
            </p:nvSpPr>
            <p:spPr bwMode="auto">
              <a:xfrm>
                <a:off x="4245" y="2331"/>
                <a:ext cx="110" cy="124"/>
              </a:xfrm>
              <a:custGeom>
                <a:avLst/>
                <a:gdLst>
                  <a:gd name="T0" fmla="*/ 110 w 110"/>
                  <a:gd name="T1" fmla="*/ 110 h 124"/>
                  <a:gd name="T2" fmla="*/ 110 w 110"/>
                  <a:gd name="T3" fmla="*/ 110 h 124"/>
                  <a:gd name="T4" fmla="*/ 95 w 110"/>
                  <a:gd name="T5" fmla="*/ 95 h 124"/>
                  <a:gd name="T6" fmla="*/ 95 w 110"/>
                  <a:gd name="T7" fmla="*/ 95 h 124"/>
                  <a:gd name="T8" fmla="*/ 97 w 110"/>
                  <a:gd name="T9" fmla="*/ 86 h 124"/>
                  <a:gd name="T10" fmla="*/ 98 w 110"/>
                  <a:gd name="T11" fmla="*/ 79 h 124"/>
                  <a:gd name="T12" fmla="*/ 98 w 110"/>
                  <a:gd name="T13" fmla="*/ 71 h 124"/>
                  <a:gd name="T14" fmla="*/ 97 w 110"/>
                  <a:gd name="T15" fmla="*/ 64 h 124"/>
                  <a:gd name="T16" fmla="*/ 95 w 110"/>
                  <a:gd name="T17" fmla="*/ 56 h 124"/>
                  <a:gd name="T18" fmla="*/ 92 w 110"/>
                  <a:gd name="T19" fmla="*/ 49 h 124"/>
                  <a:gd name="T20" fmla="*/ 86 w 110"/>
                  <a:gd name="T21" fmla="*/ 41 h 124"/>
                  <a:gd name="T22" fmla="*/ 80 w 110"/>
                  <a:gd name="T23" fmla="*/ 33 h 124"/>
                  <a:gd name="T24" fmla="*/ 80 w 110"/>
                  <a:gd name="T25" fmla="*/ 33 h 124"/>
                  <a:gd name="T26" fmla="*/ 71 w 110"/>
                  <a:gd name="T27" fmla="*/ 23 h 124"/>
                  <a:gd name="T28" fmla="*/ 62 w 110"/>
                  <a:gd name="T29" fmla="*/ 15 h 124"/>
                  <a:gd name="T30" fmla="*/ 51 w 110"/>
                  <a:gd name="T31" fmla="*/ 8 h 124"/>
                  <a:gd name="T32" fmla="*/ 41 w 110"/>
                  <a:gd name="T33" fmla="*/ 3 h 124"/>
                  <a:gd name="T34" fmla="*/ 32 w 110"/>
                  <a:gd name="T35" fmla="*/ 0 h 124"/>
                  <a:gd name="T36" fmla="*/ 23 w 110"/>
                  <a:gd name="T37" fmla="*/ 0 h 124"/>
                  <a:gd name="T38" fmla="*/ 19 w 110"/>
                  <a:gd name="T39" fmla="*/ 0 h 124"/>
                  <a:gd name="T40" fmla="*/ 14 w 110"/>
                  <a:gd name="T41" fmla="*/ 1 h 124"/>
                  <a:gd name="T42" fmla="*/ 11 w 110"/>
                  <a:gd name="T43" fmla="*/ 2 h 124"/>
                  <a:gd name="T44" fmla="*/ 8 w 110"/>
                  <a:gd name="T45" fmla="*/ 4 h 124"/>
                  <a:gd name="T46" fmla="*/ 8 w 110"/>
                  <a:gd name="T47" fmla="*/ 4 h 124"/>
                  <a:gd name="T48" fmla="*/ 5 w 110"/>
                  <a:gd name="T49" fmla="*/ 7 h 124"/>
                  <a:gd name="T50" fmla="*/ 3 w 110"/>
                  <a:gd name="T51" fmla="*/ 10 h 124"/>
                  <a:gd name="T52" fmla="*/ 2 w 110"/>
                  <a:gd name="T53" fmla="*/ 14 h 124"/>
                  <a:gd name="T54" fmla="*/ 1 w 110"/>
                  <a:gd name="T55" fmla="*/ 17 h 124"/>
                  <a:gd name="T56" fmla="*/ 0 w 110"/>
                  <a:gd name="T57" fmla="*/ 26 h 124"/>
                  <a:gd name="T58" fmla="*/ 1 w 110"/>
                  <a:gd name="T59" fmla="*/ 37 h 124"/>
                  <a:gd name="T60" fmla="*/ 4 w 110"/>
                  <a:gd name="T61" fmla="*/ 47 h 124"/>
                  <a:gd name="T62" fmla="*/ 9 w 110"/>
                  <a:gd name="T63" fmla="*/ 58 h 124"/>
                  <a:gd name="T64" fmla="*/ 15 w 110"/>
                  <a:gd name="T65" fmla="*/ 70 h 124"/>
                  <a:gd name="T66" fmla="*/ 24 w 110"/>
                  <a:gd name="T67" fmla="*/ 80 h 124"/>
                  <a:gd name="T68" fmla="*/ 24 w 110"/>
                  <a:gd name="T69" fmla="*/ 80 h 124"/>
                  <a:gd name="T70" fmla="*/ 31 w 110"/>
                  <a:gd name="T71" fmla="*/ 88 h 124"/>
                  <a:gd name="T72" fmla="*/ 38 w 110"/>
                  <a:gd name="T73" fmla="*/ 94 h 124"/>
                  <a:gd name="T74" fmla="*/ 44 w 110"/>
                  <a:gd name="T75" fmla="*/ 98 h 124"/>
                  <a:gd name="T76" fmla="*/ 51 w 110"/>
                  <a:gd name="T77" fmla="*/ 102 h 124"/>
                  <a:gd name="T78" fmla="*/ 59 w 110"/>
                  <a:gd name="T79" fmla="*/ 104 h 124"/>
                  <a:gd name="T80" fmla="*/ 66 w 110"/>
                  <a:gd name="T81" fmla="*/ 105 h 124"/>
                  <a:gd name="T82" fmla="*/ 74 w 110"/>
                  <a:gd name="T83" fmla="*/ 106 h 124"/>
                  <a:gd name="T84" fmla="*/ 82 w 110"/>
                  <a:gd name="T85" fmla="*/ 106 h 124"/>
                  <a:gd name="T86" fmla="*/ 82 w 110"/>
                  <a:gd name="T87" fmla="*/ 106 h 124"/>
                  <a:gd name="T88" fmla="*/ 96 w 110"/>
                  <a:gd name="T8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24">
                    <a:moveTo>
                      <a:pt x="110" y="110"/>
                    </a:moveTo>
                    <a:lnTo>
                      <a:pt x="110" y="110"/>
                    </a:lnTo>
                    <a:lnTo>
                      <a:pt x="95" y="95"/>
                    </a:lnTo>
                    <a:lnTo>
                      <a:pt x="95" y="95"/>
                    </a:lnTo>
                    <a:lnTo>
                      <a:pt x="97" y="86"/>
                    </a:lnTo>
                    <a:lnTo>
                      <a:pt x="98" y="79"/>
                    </a:lnTo>
                    <a:lnTo>
                      <a:pt x="98" y="71"/>
                    </a:lnTo>
                    <a:lnTo>
                      <a:pt x="97" y="64"/>
                    </a:lnTo>
                    <a:lnTo>
                      <a:pt x="95" y="56"/>
                    </a:lnTo>
                    <a:lnTo>
                      <a:pt x="92" y="49"/>
                    </a:lnTo>
                    <a:lnTo>
                      <a:pt x="86" y="41"/>
                    </a:lnTo>
                    <a:lnTo>
                      <a:pt x="80" y="33"/>
                    </a:lnTo>
                    <a:lnTo>
                      <a:pt x="80" y="33"/>
                    </a:lnTo>
                    <a:lnTo>
                      <a:pt x="71" y="23"/>
                    </a:lnTo>
                    <a:lnTo>
                      <a:pt x="62" y="15"/>
                    </a:lnTo>
                    <a:lnTo>
                      <a:pt x="51" y="8"/>
                    </a:lnTo>
                    <a:lnTo>
                      <a:pt x="41" y="3"/>
                    </a:lnTo>
                    <a:lnTo>
                      <a:pt x="32" y="0"/>
                    </a:lnTo>
                    <a:lnTo>
                      <a:pt x="23" y="0"/>
                    </a:lnTo>
                    <a:lnTo>
                      <a:pt x="19" y="0"/>
                    </a:lnTo>
                    <a:lnTo>
                      <a:pt x="14" y="1"/>
                    </a:lnTo>
                    <a:lnTo>
                      <a:pt x="11" y="2"/>
                    </a:lnTo>
                    <a:lnTo>
                      <a:pt x="8" y="4"/>
                    </a:lnTo>
                    <a:lnTo>
                      <a:pt x="8" y="4"/>
                    </a:lnTo>
                    <a:lnTo>
                      <a:pt x="5" y="7"/>
                    </a:lnTo>
                    <a:lnTo>
                      <a:pt x="3" y="10"/>
                    </a:lnTo>
                    <a:lnTo>
                      <a:pt x="2" y="14"/>
                    </a:lnTo>
                    <a:lnTo>
                      <a:pt x="1" y="17"/>
                    </a:lnTo>
                    <a:lnTo>
                      <a:pt x="0" y="26"/>
                    </a:lnTo>
                    <a:lnTo>
                      <a:pt x="1" y="37"/>
                    </a:lnTo>
                    <a:lnTo>
                      <a:pt x="4" y="47"/>
                    </a:lnTo>
                    <a:lnTo>
                      <a:pt x="9" y="58"/>
                    </a:lnTo>
                    <a:lnTo>
                      <a:pt x="15" y="70"/>
                    </a:lnTo>
                    <a:lnTo>
                      <a:pt x="24" y="80"/>
                    </a:lnTo>
                    <a:lnTo>
                      <a:pt x="24" y="80"/>
                    </a:lnTo>
                    <a:lnTo>
                      <a:pt x="31" y="88"/>
                    </a:lnTo>
                    <a:lnTo>
                      <a:pt x="38" y="94"/>
                    </a:lnTo>
                    <a:lnTo>
                      <a:pt x="44" y="98"/>
                    </a:lnTo>
                    <a:lnTo>
                      <a:pt x="51" y="102"/>
                    </a:lnTo>
                    <a:lnTo>
                      <a:pt x="59" y="104"/>
                    </a:lnTo>
                    <a:lnTo>
                      <a:pt x="66" y="105"/>
                    </a:lnTo>
                    <a:lnTo>
                      <a:pt x="74" y="106"/>
                    </a:lnTo>
                    <a:lnTo>
                      <a:pt x="82" y="106"/>
                    </a:lnTo>
                    <a:lnTo>
                      <a:pt x="82" y="106"/>
                    </a:lnTo>
                    <a:lnTo>
                      <a:pt x="96" y="12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6" name="Freeform 202"/>
              <p:cNvSpPr>
                <a:spLocks/>
              </p:cNvSpPr>
              <p:nvPr/>
            </p:nvSpPr>
            <p:spPr bwMode="auto">
              <a:xfrm>
                <a:off x="4405" y="2335"/>
                <a:ext cx="57" cy="55"/>
              </a:xfrm>
              <a:custGeom>
                <a:avLst/>
                <a:gdLst>
                  <a:gd name="T0" fmla="*/ 57 w 57"/>
                  <a:gd name="T1" fmla="*/ 3 h 55"/>
                  <a:gd name="T2" fmla="*/ 57 w 57"/>
                  <a:gd name="T3" fmla="*/ 3 h 55"/>
                  <a:gd name="T4" fmla="*/ 57 w 57"/>
                  <a:gd name="T5" fmla="*/ 2 h 55"/>
                  <a:gd name="T6" fmla="*/ 56 w 57"/>
                  <a:gd name="T7" fmla="*/ 1 h 55"/>
                  <a:gd name="T8" fmla="*/ 56 w 57"/>
                  <a:gd name="T9" fmla="*/ 1 h 55"/>
                  <a:gd name="T10" fmla="*/ 55 w 57"/>
                  <a:gd name="T11" fmla="*/ 0 h 55"/>
                  <a:gd name="T12" fmla="*/ 54 w 57"/>
                  <a:gd name="T13" fmla="*/ 1 h 55"/>
                  <a:gd name="T14" fmla="*/ 5 w 57"/>
                  <a:gd name="T15" fmla="*/ 55 h 55"/>
                  <a:gd name="T16" fmla="*/ 5 w 57"/>
                  <a:gd name="T17" fmla="*/ 55 h 55"/>
                  <a:gd name="T18" fmla="*/ 2 w 57"/>
                  <a:gd name="T19" fmla="*/ 55 h 55"/>
                  <a:gd name="T20" fmla="*/ 1 w 57"/>
                  <a:gd name="T21" fmla="*/ 55 h 55"/>
                  <a:gd name="T22" fmla="*/ 1 w 57"/>
                  <a:gd name="T23" fmla="*/ 55 h 55"/>
                  <a:gd name="T24" fmla="*/ 0 w 57"/>
                  <a:gd name="T25" fmla="*/ 54 h 55"/>
                  <a:gd name="T26" fmla="*/ 0 w 57"/>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7" y="3"/>
                    </a:moveTo>
                    <a:lnTo>
                      <a:pt x="57" y="3"/>
                    </a:lnTo>
                    <a:lnTo>
                      <a:pt x="57" y="2"/>
                    </a:lnTo>
                    <a:lnTo>
                      <a:pt x="56" y="1"/>
                    </a:lnTo>
                    <a:lnTo>
                      <a:pt x="56" y="1"/>
                    </a:lnTo>
                    <a:lnTo>
                      <a:pt x="55" y="0"/>
                    </a:lnTo>
                    <a:lnTo>
                      <a:pt x="54" y="1"/>
                    </a:lnTo>
                    <a:lnTo>
                      <a:pt x="5" y="55"/>
                    </a:lnTo>
                    <a:lnTo>
                      <a:pt x="5" y="55"/>
                    </a:lnTo>
                    <a:lnTo>
                      <a:pt x="2" y="55"/>
                    </a:lnTo>
                    <a:lnTo>
                      <a:pt x="1" y="55"/>
                    </a:lnTo>
                    <a:lnTo>
                      <a:pt x="1" y="55"/>
                    </a:lnTo>
                    <a:lnTo>
                      <a:pt x="0" y="54"/>
                    </a:lnTo>
                    <a:lnTo>
                      <a:pt x="0" y="5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7" name="Freeform 203"/>
              <p:cNvSpPr>
                <a:spLocks/>
              </p:cNvSpPr>
              <p:nvPr/>
            </p:nvSpPr>
            <p:spPr bwMode="auto">
              <a:xfrm>
                <a:off x="4416" y="2344"/>
                <a:ext cx="56" cy="56"/>
              </a:xfrm>
              <a:custGeom>
                <a:avLst/>
                <a:gdLst>
                  <a:gd name="T0" fmla="*/ 56 w 56"/>
                  <a:gd name="T1" fmla="*/ 3 h 56"/>
                  <a:gd name="T2" fmla="*/ 56 w 56"/>
                  <a:gd name="T3" fmla="*/ 3 h 56"/>
                  <a:gd name="T4" fmla="*/ 56 w 56"/>
                  <a:gd name="T5" fmla="*/ 2 h 56"/>
                  <a:gd name="T6" fmla="*/ 55 w 56"/>
                  <a:gd name="T7" fmla="*/ 0 h 56"/>
                  <a:gd name="T8" fmla="*/ 55 w 56"/>
                  <a:gd name="T9" fmla="*/ 0 h 56"/>
                  <a:gd name="T10" fmla="*/ 54 w 56"/>
                  <a:gd name="T11" fmla="*/ 0 h 56"/>
                  <a:gd name="T12" fmla="*/ 53 w 56"/>
                  <a:gd name="T13" fmla="*/ 0 h 56"/>
                  <a:gd name="T14" fmla="*/ 4 w 56"/>
                  <a:gd name="T15" fmla="*/ 55 h 56"/>
                  <a:gd name="T16" fmla="*/ 4 w 56"/>
                  <a:gd name="T17" fmla="*/ 55 h 56"/>
                  <a:gd name="T18" fmla="*/ 2 w 56"/>
                  <a:gd name="T19" fmla="*/ 56 h 56"/>
                  <a:gd name="T20" fmla="*/ 1 w 56"/>
                  <a:gd name="T21" fmla="*/ 55 h 56"/>
                  <a:gd name="T22" fmla="*/ 1 w 56"/>
                  <a:gd name="T23" fmla="*/ 55 h 56"/>
                  <a:gd name="T24" fmla="*/ 0 w 56"/>
                  <a:gd name="T25" fmla="*/ 54 h 56"/>
                  <a:gd name="T26" fmla="*/ 1 w 5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6">
                    <a:moveTo>
                      <a:pt x="56" y="3"/>
                    </a:moveTo>
                    <a:lnTo>
                      <a:pt x="56" y="3"/>
                    </a:lnTo>
                    <a:lnTo>
                      <a:pt x="56" y="2"/>
                    </a:lnTo>
                    <a:lnTo>
                      <a:pt x="55" y="0"/>
                    </a:lnTo>
                    <a:lnTo>
                      <a:pt x="55" y="0"/>
                    </a:lnTo>
                    <a:lnTo>
                      <a:pt x="54" y="0"/>
                    </a:lnTo>
                    <a:lnTo>
                      <a:pt x="53" y="0"/>
                    </a:lnTo>
                    <a:lnTo>
                      <a:pt x="4" y="55"/>
                    </a:lnTo>
                    <a:lnTo>
                      <a:pt x="4" y="55"/>
                    </a:lnTo>
                    <a:lnTo>
                      <a:pt x="2" y="56"/>
                    </a:lnTo>
                    <a:lnTo>
                      <a:pt x="1" y="55"/>
                    </a:lnTo>
                    <a:lnTo>
                      <a:pt x="1" y="55"/>
                    </a:lnTo>
                    <a:lnTo>
                      <a:pt x="0" y="54"/>
                    </a:lnTo>
                    <a:lnTo>
                      <a:pt x="1"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628" name="Freeform 204"/>
              <p:cNvSpPr>
                <a:spLocks/>
              </p:cNvSpPr>
              <p:nvPr/>
            </p:nvSpPr>
            <p:spPr bwMode="auto">
              <a:xfrm>
                <a:off x="4426" y="2352"/>
                <a:ext cx="57" cy="56"/>
              </a:xfrm>
              <a:custGeom>
                <a:avLst/>
                <a:gdLst>
                  <a:gd name="T0" fmla="*/ 57 w 57"/>
                  <a:gd name="T1" fmla="*/ 3 h 56"/>
                  <a:gd name="T2" fmla="*/ 57 w 57"/>
                  <a:gd name="T3" fmla="*/ 3 h 56"/>
                  <a:gd name="T4" fmla="*/ 57 w 57"/>
                  <a:gd name="T5" fmla="*/ 2 h 56"/>
                  <a:gd name="T6" fmla="*/ 56 w 57"/>
                  <a:gd name="T7" fmla="*/ 1 h 56"/>
                  <a:gd name="T8" fmla="*/ 56 w 57"/>
                  <a:gd name="T9" fmla="*/ 1 h 56"/>
                  <a:gd name="T10" fmla="*/ 55 w 57"/>
                  <a:gd name="T11" fmla="*/ 0 h 56"/>
                  <a:gd name="T12" fmla="*/ 53 w 57"/>
                  <a:gd name="T13" fmla="*/ 1 h 56"/>
                  <a:gd name="T14" fmla="*/ 4 w 57"/>
                  <a:gd name="T15" fmla="*/ 56 h 56"/>
                  <a:gd name="T16" fmla="*/ 4 w 57"/>
                  <a:gd name="T17" fmla="*/ 56 h 56"/>
                  <a:gd name="T18" fmla="*/ 3 w 57"/>
                  <a:gd name="T19" fmla="*/ 56 h 56"/>
                  <a:gd name="T20" fmla="*/ 1 w 57"/>
                  <a:gd name="T21" fmla="*/ 56 h 56"/>
                  <a:gd name="T22" fmla="*/ 1 w 57"/>
                  <a:gd name="T23" fmla="*/ 56 h 56"/>
                  <a:gd name="T24" fmla="*/ 0 w 57"/>
                  <a:gd name="T25" fmla="*/ 55 h 56"/>
                  <a:gd name="T26" fmla="*/ 1 w 57"/>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57" y="3"/>
                    </a:moveTo>
                    <a:lnTo>
                      <a:pt x="57" y="3"/>
                    </a:lnTo>
                    <a:lnTo>
                      <a:pt x="57" y="2"/>
                    </a:lnTo>
                    <a:lnTo>
                      <a:pt x="56" y="1"/>
                    </a:lnTo>
                    <a:lnTo>
                      <a:pt x="56" y="1"/>
                    </a:lnTo>
                    <a:lnTo>
                      <a:pt x="55" y="0"/>
                    </a:lnTo>
                    <a:lnTo>
                      <a:pt x="53" y="1"/>
                    </a:lnTo>
                    <a:lnTo>
                      <a:pt x="4" y="56"/>
                    </a:lnTo>
                    <a:lnTo>
                      <a:pt x="4" y="56"/>
                    </a:lnTo>
                    <a:lnTo>
                      <a:pt x="3" y="56"/>
                    </a:lnTo>
                    <a:lnTo>
                      <a:pt x="1" y="56"/>
                    </a:lnTo>
                    <a:lnTo>
                      <a:pt x="1" y="56"/>
                    </a:lnTo>
                    <a:lnTo>
                      <a:pt x="0" y="55"/>
                    </a:lnTo>
                    <a:lnTo>
                      <a:pt x="1"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grpSp>
          <p:nvGrpSpPr>
            <p:cNvPr id="1129" name="Group 406"/>
            <p:cNvGrpSpPr>
              <a:grpSpLocks/>
            </p:cNvGrpSpPr>
            <p:nvPr/>
          </p:nvGrpSpPr>
          <p:grpSpPr bwMode="auto">
            <a:xfrm>
              <a:off x="30163" y="49213"/>
              <a:ext cx="8328025" cy="4886325"/>
              <a:chOff x="19" y="31"/>
              <a:chExt cx="5246" cy="3078"/>
            </a:xfrm>
          </p:grpSpPr>
          <p:sp>
            <p:nvSpPr>
              <p:cNvPr id="1229" name="Freeform 206"/>
              <p:cNvSpPr>
                <a:spLocks/>
              </p:cNvSpPr>
              <p:nvPr/>
            </p:nvSpPr>
            <p:spPr bwMode="auto">
              <a:xfrm>
                <a:off x="4272" y="2327"/>
                <a:ext cx="180" cy="239"/>
              </a:xfrm>
              <a:custGeom>
                <a:avLst/>
                <a:gdLst>
                  <a:gd name="T0" fmla="*/ 179 w 180"/>
                  <a:gd name="T1" fmla="*/ 3 h 239"/>
                  <a:gd name="T2" fmla="*/ 179 w 180"/>
                  <a:gd name="T3" fmla="*/ 3 h 239"/>
                  <a:gd name="T4" fmla="*/ 180 w 180"/>
                  <a:gd name="T5" fmla="*/ 1 h 239"/>
                  <a:gd name="T6" fmla="*/ 179 w 180"/>
                  <a:gd name="T7" fmla="*/ 0 h 239"/>
                  <a:gd name="T8" fmla="*/ 179 w 180"/>
                  <a:gd name="T9" fmla="*/ 0 h 239"/>
                  <a:gd name="T10" fmla="*/ 177 w 180"/>
                  <a:gd name="T11" fmla="*/ 0 h 239"/>
                  <a:gd name="T12" fmla="*/ 176 w 180"/>
                  <a:gd name="T13" fmla="*/ 0 h 239"/>
                  <a:gd name="T14" fmla="*/ 127 w 180"/>
                  <a:gd name="T15" fmla="*/ 47 h 239"/>
                  <a:gd name="T16" fmla="*/ 127 w 180"/>
                  <a:gd name="T17" fmla="*/ 47 h 239"/>
                  <a:gd name="T18" fmla="*/ 121 w 180"/>
                  <a:gd name="T19" fmla="*/ 54 h 239"/>
                  <a:gd name="T20" fmla="*/ 117 w 180"/>
                  <a:gd name="T21" fmla="*/ 61 h 239"/>
                  <a:gd name="T22" fmla="*/ 113 w 180"/>
                  <a:gd name="T23" fmla="*/ 68 h 239"/>
                  <a:gd name="T24" fmla="*/ 111 w 180"/>
                  <a:gd name="T25" fmla="*/ 75 h 239"/>
                  <a:gd name="T26" fmla="*/ 110 w 180"/>
                  <a:gd name="T27" fmla="*/ 81 h 239"/>
                  <a:gd name="T28" fmla="*/ 109 w 180"/>
                  <a:gd name="T29" fmla="*/ 87 h 239"/>
                  <a:gd name="T30" fmla="*/ 110 w 180"/>
                  <a:gd name="T31" fmla="*/ 99 h 239"/>
                  <a:gd name="T32" fmla="*/ 110 w 180"/>
                  <a:gd name="T33" fmla="*/ 99 h 239"/>
                  <a:gd name="T34" fmla="*/ 81 w 180"/>
                  <a:gd name="T35" fmla="*/ 128 h 239"/>
                  <a:gd name="T36" fmla="*/ 52 w 180"/>
                  <a:gd name="T37" fmla="*/ 156 h 239"/>
                  <a:gd name="T38" fmla="*/ 26 w 180"/>
                  <a:gd name="T39" fmla="*/ 182 h 239"/>
                  <a:gd name="T40" fmla="*/ 7 w 180"/>
                  <a:gd name="T41" fmla="*/ 203 h 239"/>
                  <a:gd name="T42" fmla="*/ 7 w 180"/>
                  <a:gd name="T43" fmla="*/ 203 h 239"/>
                  <a:gd name="T44" fmla="*/ 4 w 180"/>
                  <a:gd name="T45" fmla="*/ 208 h 239"/>
                  <a:gd name="T46" fmla="*/ 1 w 180"/>
                  <a:gd name="T47" fmla="*/ 213 h 239"/>
                  <a:gd name="T48" fmla="*/ 0 w 180"/>
                  <a:gd name="T49" fmla="*/ 218 h 239"/>
                  <a:gd name="T50" fmla="*/ 0 w 180"/>
                  <a:gd name="T51" fmla="*/ 222 h 239"/>
                  <a:gd name="T52" fmla="*/ 1 w 180"/>
                  <a:gd name="T53" fmla="*/ 226 h 239"/>
                  <a:gd name="T54" fmla="*/ 2 w 180"/>
                  <a:gd name="T55" fmla="*/ 229 h 239"/>
                  <a:gd name="T56" fmla="*/ 4 w 180"/>
                  <a:gd name="T57" fmla="*/ 232 h 239"/>
                  <a:gd name="T58" fmla="*/ 6 w 180"/>
                  <a:gd name="T59" fmla="*/ 235 h 239"/>
                  <a:gd name="T60" fmla="*/ 6 w 180"/>
                  <a:gd name="T61" fmla="*/ 235 h 239"/>
                  <a:gd name="T62" fmla="*/ 9 w 180"/>
                  <a:gd name="T63" fmla="*/ 237 h 239"/>
                  <a:gd name="T64" fmla="*/ 13 w 180"/>
                  <a:gd name="T65" fmla="*/ 238 h 239"/>
                  <a:gd name="T66" fmla="*/ 16 w 180"/>
                  <a:gd name="T67" fmla="*/ 239 h 239"/>
                  <a:gd name="T68" fmla="*/ 20 w 180"/>
                  <a:gd name="T69" fmla="*/ 239 h 239"/>
                  <a:gd name="T70" fmla="*/ 25 w 180"/>
                  <a:gd name="T71" fmla="*/ 238 h 239"/>
                  <a:gd name="T72" fmla="*/ 30 w 180"/>
                  <a:gd name="T73" fmla="*/ 236 h 239"/>
                  <a:gd name="T74" fmla="*/ 34 w 180"/>
                  <a:gd name="T75" fmla="*/ 233 h 239"/>
                  <a:gd name="T76" fmla="*/ 38 w 180"/>
                  <a:gd name="T77" fmla="*/ 229 h 239"/>
                  <a:gd name="T78" fmla="*/ 38 w 180"/>
                  <a:gd name="T79" fmla="*/ 229 h 239"/>
                  <a:gd name="T80" fmla="*/ 55 w 180"/>
                  <a:gd name="T81" fmla="*/ 206 h 239"/>
                  <a:gd name="T82" fmla="*/ 76 w 180"/>
                  <a:gd name="T83" fmla="*/ 177 h 239"/>
                  <a:gd name="T84" fmla="*/ 97 w 180"/>
                  <a:gd name="T85" fmla="*/ 145 h 239"/>
                  <a:gd name="T86" fmla="*/ 121 w 180"/>
                  <a:gd name="T87" fmla="*/ 112 h 239"/>
                  <a:gd name="T88" fmla="*/ 121 w 180"/>
                  <a:gd name="T89" fmla="*/ 112 h 239"/>
                  <a:gd name="T90" fmla="*/ 134 w 180"/>
                  <a:gd name="T91" fmla="*/ 110 h 239"/>
                  <a:gd name="T92" fmla="*/ 141 w 180"/>
                  <a:gd name="T93" fmla="*/ 109 h 239"/>
                  <a:gd name="T94" fmla="*/ 147 w 180"/>
                  <a:gd name="T95" fmla="*/ 107 h 239"/>
                  <a:gd name="T96" fmla="*/ 153 w 180"/>
                  <a:gd name="T97" fmla="*/ 102 h 239"/>
                  <a:gd name="T98" fmla="*/ 159 w 180"/>
                  <a:gd name="T99" fmla="*/ 98 h 239"/>
                  <a:gd name="T100" fmla="*/ 166 w 180"/>
                  <a:gd name="T101" fmla="*/ 92 h 239"/>
                  <a:gd name="T102" fmla="*/ 173 w 180"/>
                  <a:gd name="T103" fmla="*/ 8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239">
                    <a:moveTo>
                      <a:pt x="179" y="3"/>
                    </a:moveTo>
                    <a:lnTo>
                      <a:pt x="179" y="3"/>
                    </a:lnTo>
                    <a:lnTo>
                      <a:pt x="180" y="1"/>
                    </a:lnTo>
                    <a:lnTo>
                      <a:pt x="179" y="0"/>
                    </a:lnTo>
                    <a:lnTo>
                      <a:pt x="179" y="0"/>
                    </a:lnTo>
                    <a:lnTo>
                      <a:pt x="177" y="0"/>
                    </a:lnTo>
                    <a:lnTo>
                      <a:pt x="176" y="0"/>
                    </a:lnTo>
                    <a:lnTo>
                      <a:pt x="127" y="47"/>
                    </a:lnTo>
                    <a:lnTo>
                      <a:pt x="127" y="47"/>
                    </a:lnTo>
                    <a:lnTo>
                      <a:pt x="121" y="54"/>
                    </a:lnTo>
                    <a:lnTo>
                      <a:pt x="117" y="61"/>
                    </a:lnTo>
                    <a:lnTo>
                      <a:pt x="113" y="68"/>
                    </a:lnTo>
                    <a:lnTo>
                      <a:pt x="111" y="75"/>
                    </a:lnTo>
                    <a:lnTo>
                      <a:pt x="110" y="81"/>
                    </a:lnTo>
                    <a:lnTo>
                      <a:pt x="109" y="87"/>
                    </a:lnTo>
                    <a:lnTo>
                      <a:pt x="110" y="99"/>
                    </a:lnTo>
                    <a:lnTo>
                      <a:pt x="110" y="99"/>
                    </a:lnTo>
                    <a:lnTo>
                      <a:pt x="81" y="128"/>
                    </a:lnTo>
                    <a:lnTo>
                      <a:pt x="52" y="156"/>
                    </a:lnTo>
                    <a:lnTo>
                      <a:pt x="26" y="182"/>
                    </a:lnTo>
                    <a:lnTo>
                      <a:pt x="7" y="203"/>
                    </a:lnTo>
                    <a:lnTo>
                      <a:pt x="7" y="203"/>
                    </a:lnTo>
                    <a:lnTo>
                      <a:pt x="4" y="208"/>
                    </a:lnTo>
                    <a:lnTo>
                      <a:pt x="1" y="213"/>
                    </a:lnTo>
                    <a:lnTo>
                      <a:pt x="0" y="218"/>
                    </a:lnTo>
                    <a:lnTo>
                      <a:pt x="0" y="222"/>
                    </a:lnTo>
                    <a:lnTo>
                      <a:pt x="1" y="226"/>
                    </a:lnTo>
                    <a:lnTo>
                      <a:pt x="2" y="229"/>
                    </a:lnTo>
                    <a:lnTo>
                      <a:pt x="4" y="232"/>
                    </a:lnTo>
                    <a:lnTo>
                      <a:pt x="6" y="235"/>
                    </a:lnTo>
                    <a:lnTo>
                      <a:pt x="6" y="235"/>
                    </a:lnTo>
                    <a:lnTo>
                      <a:pt x="9" y="237"/>
                    </a:lnTo>
                    <a:lnTo>
                      <a:pt x="13" y="238"/>
                    </a:lnTo>
                    <a:lnTo>
                      <a:pt x="16" y="239"/>
                    </a:lnTo>
                    <a:lnTo>
                      <a:pt x="20" y="239"/>
                    </a:lnTo>
                    <a:lnTo>
                      <a:pt x="25" y="238"/>
                    </a:lnTo>
                    <a:lnTo>
                      <a:pt x="30" y="236"/>
                    </a:lnTo>
                    <a:lnTo>
                      <a:pt x="34" y="233"/>
                    </a:lnTo>
                    <a:lnTo>
                      <a:pt x="38" y="229"/>
                    </a:lnTo>
                    <a:lnTo>
                      <a:pt x="38" y="229"/>
                    </a:lnTo>
                    <a:lnTo>
                      <a:pt x="55" y="206"/>
                    </a:lnTo>
                    <a:lnTo>
                      <a:pt x="76" y="177"/>
                    </a:lnTo>
                    <a:lnTo>
                      <a:pt x="97" y="145"/>
                    </a:lnTo>
                    <a:lnTo>
                      <a:pt x="121" y="112"/>
                    </a:lnTo>
                    <a:lnTo>
                      <a:pt x="121" y="112"/>
                    </a:lnTo>
                    <a:lnTo>
                      <a:pt x="134" y="110"/>
                    </a:lnTo>
                    <a:lnTo>
                      <a:pt x="141" y="109"/>
                    </a:lnTo>
                    <a:lnTo>
                      <a:pt x="147" y="107"/>
                    </a:lnTo>
                    <a:lnTo>
                      <a:pt x="153" y="102"/>
                    </a:lnTo>
                    <a:lnTo>
                      <a:pt x="159" y="98"/>
                    </a:lnTo>
                    <a:lnTo>
                      <a:pt x="166" y="92"/>
                    </a:lnTo>
                    <a:lnTo>
                      <a:pt x="173" y="8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0" name="Freeform 207"/>
              <p:cNvSpPr>
                <a:spLocks/>
              </p:cNvSpPr>
              <p:nvPr/>
            </p:nvSpPr>
            <p:spPr bwMode="auto">
              <a:xfrm>
                <a:off x="714" y="1864"/>
                <a:ext cx="195" cy="173"/>
              </a:xfrm>
              <a:custGeom>
                <a:avLst/>
                <a:gdLst>
                  <a:gd name="T0" fmla="*/ 172 w 195"/>
                  <a:gd name="T1" fmla="*/ 21 h 173"/>
                  <a:gd name="T2" fmla="*/ 172 w 195"/>
                  <a:gd name="T3" fmla="*/ 0 h 173"/>
                  <a:gd name="T4" fmla="*/ 158 w 195"/>
                  <a:gd name="T5" fmla="*/ 10 h 173"/>
                  <a:gd name="T6" fmla="*/ 158 w 195"/>
                  <a:gd name="T7" fmla="*/ 10 h 173"/>
                  <a:gd name="T8" fmla="*/ 151 w 195"/>
                  <a:gd name="T9" fmla="*/ 12 h 173"/>
                  <a:gd name="T10" fmla="*/ 145 w 195"/>
                  <a:gd name="T11" fmla="*/ 14 h 173"/>
                  <a:gd name="T12" fmla="*/ 131 w 195"/>
                  <a:gd name="T13" fmla="*/ 16 h 173"/>
                  <a:gd name="T14" fmla="*/ 97 w 195"/>
                  <a:gd name="T15" fmla="*/ 17 h 173"/>
                  <a:gd name="T16" fmla="*/ 79 w 195"/>
                  <a:gd name="T17" fmla="*/ 19 h 173"/>
                  <a:gd name="T18" fmla="*/ 63 w 195"/>
                  <a:gd name="T19" fmla="*/ 22 h 173"/>
                  <a:gd name="T20" fmla="*/ 55 w 195"/>
                  <a:gd name="T21" fmla="*/ 25 h 173"/>
                  <a:gd name="T22" fmla="*/ 47 w 195"/>
                  <a:gd name="T23" fmla="*/ 27 h 173"/>
                  <a:gd name="T24" fmla="*/ 39 w 195"/>
                  <a:gd name="T25" fmla="*/ 31 h 173"/>
                  <a:gd name="T26" fmla="*/ 33 w 195"/>
                  <a:gd name="T27" fmla="*/ 35 h 173"/>
                  <a:gd name="T28" fmla="*/ 33 w 195"/>
                  <a:gd name="T29" fmla="*/ 35 h 173"/>
                  <a:gd name="T30" fmla="*/ 27 w 195"/>
                  <a:gd name="T31" fmla="*/ 39 h 173"/>
                  <a:gd name="T32" fmla="*/ 21 w 195"/>
                  <a:gd name="T33" fmla="*/ 44 h 173"/>
                  <a:gd name="T34" fmla="*/ 17 w 195"/>
                  <a:gd name="T35" fmla="*/ 50 h 173"/>
                  <a:gd name="T36" fmla="*/ 13 w 195"/>
                  <a:gd name="T37" fmla="*/ 56 h 173"/>
                  <a:gd name="T38" fmla="*/ 9 w 195"/>
                  <a:gd name="T39" fmla="*/ 63 h 173"/>
                  <a:gd name="T40" fmla="*/ 5 w 195"/>
                  <a:gd name="T41" fmla="*/ 70 h 173"/>
                  <a:gd name="T42" fmla="*/ 3 w 195"/>
                  <a:gd name="T43" fmla="*/ 76 h 173"/>
                  <a:gd name="T44" fmla="*/ 1 w 195"/>
                  <a:gd name="T45" fmla="*/ 83 h 173"/>
                  <a:gd name="T46" fmla="*/ 1 w 195"/>
                  <a:gd name="T47" fmla="*/ 90 h 173"/>
                  <a:gd name="T48" fmla="*/ 0 w 195"/>
                  <a:gd name="T49" fmla="*/ 98 h 173"/>
                  <a:gd name="T50" fmla="*/ 1 w 195"/>
                  <a:gd name="T51" fmla="*/ 105 h 173"/>
                  <a:gd name="T52" fmla="*/ 2 w 195"/>
                  <a:gd name="T53" fmla="*/ 112 h 173"/>
                  <a:gd name="T54" fmla="*/ 4 w 195"/>
                  <a:gd name="T55" fmla="*/ 119 h 173"/>
                  <a:gd name="T56" fmla="*/ 6 w 195"/>
                  <a:gd name="T57" fmla="*/ 126 h 173"/>
                  <a:gd name="T58" fmla="*/ 11 w 195"/>
                  <a:gd name="T59" fmla="*/ 134 h 173"/>
                  <a:gd name="T60" fmla="*/ 15 w 195"/>
                  <a:gd name="T61" fmla="*/ 140 h 173"/>
                  <a:gd name="T62" fmla="*/ 15 w 195"/>
                  <a:gd name="T63" fmla="*/ 140 h 173"/>
                  <a:gd name="T64" fmla="*/ 19 w 195"/>
                  <a:gd name="T65" fmla="*/ 146 h 173"/>
                  <a:gd name="T66" fmla="*/ 24 w 195"/>
                  <a:gd name="T67" fmla="*/ 152 h 173"/>
                  <a:gd name="T68" fmla="*/ 30 w 195"/>
                  <a:gd name="T69" fmla="*/ 156 h 173"/>
                  <a:gd name="T70" fmla="*/ 36 w 195"/>
                  <a:gd name="T71" fmla="*/ 160 h 173"/>
                  <a:gd name="T72" fmla="*/ 42 w 195"/>
                  <a:gd name="T73" fmla="*/ 164 h 173"/>
                  <a:gd name="T74" fmla="*/ 50 w 195"/>
                  <a:gd name="T75" fmla="*/ 167 h 173"/>
                  <a:gd name="T76" fmla="*/ 56 w 195"/>
                  <a:gd name="T77" fmla="*/ 170 h 173"/>
                  <a:gd name="T78" fmla="*/ 63 w 195"/>
                  <a:gd name="T79" fmla="*/ 172 h 173"/>
                  <a:gd name="T80" fmla="*/ 70 w 195"/>
                  <a:gd name="T81" fmla="*/ 172 h 173"/>
                  <a:gd name="T82" fmla="*/ 77 w 195"/>
                  <a:gd name="T83" fmla="*/ 173 h 173"/>
                  <a:gd name="T84" fmla="*/ 85 w 195"/>
                  <a:gd name="T85" fmla="*/ 172 h 173"/>
                  <a:gd name="T86" fmla="*/ 93 w 195"/>
                  <a:gd name="T87" fmla="*/ 171 h 173"/>
                  <a:gd name="T88" fmla="*/ 99 w 195"/>
                  <a:gd name="T89" fmla="*/ 168 h 173"/>
                  <a:gd name="T90" fmla="*/ 106 w 195"/>
                  <a:gd name="T91" fmla="*/ 166 h 173"/>
                  <a:gd name="T92" fmla="*/ 113 w 195"/>
                  <a:gd name="T93" fmla="*/ 162 h 173"/>
                  <a:gd name="T94" fmla="*/ 120 w 195"/>
                  <a:gd name="T95" fmla="*/ 158 h 173"/>
                  <a:gd name="T96" fmla="*/ 120 w 195"/>
                  <a:gd name="T97" fmla="*/ 158 h 173"/>
                  <a:gd name="T98" fmla="*/ 127 w 195"/>
                  <a:gd name="T99" fmla="*/ 153 h 173"/>
                  <a:gd name="T100" fmla="*/ 132 w 195"/>
                  <a:gd name="T101" fmla="*/ 148 h 173"/>
                  <a:gd name="T102" fmla="*/ 138 w 195"/>
                  <a:gd name="T103" fmla="*/ 141 h 173"/>
                  <a:gd name="T104" fmla="*/ 142 w 195"/>
                  <a:gd name="T105" fmla="*/ 134 h 173"/>
                  <a:gd name="T106" fmla="*/ 151 w 195"/>
                  <a:gd name="T107" fmla="*/ 118 h 173"/>
                  <a:gd name="T108" fmla="*/ 159 w 195"/>
                  <a:gd name="T109" fmla="*/ 102 h 173"/>
                  <a:gd name="T110" fmla="*/ 166 w 195"/>
                  <a:gd name="T111" fmla="*/ 85 h 173"/>
                  <a:gd name="T112" fmla="*/ 172 w 195"/>
                  <a:gd name="T113" fmla="*/ 70 h 173"/>
                  <a:gd name="T114" fmla="*/ 180 w 195"/>
                  <a:gd name="T115" fmla="*/ 56 h 173"/>
                  <a:gd name="T116" fmla="*/ 184 w 195"/>
                  <a:gd name="T117" fmla="*/ 51 h 173"/>
                  <a:gd name="T118" fmla="*/ 189 w 195"/>
                  <a:gd name="T119" fmla="*/ 47 h 173"/>
                  <a:gd name="T120" fmla="*/ 195 w 195"/>
                  <a:gd name="T121" fmla="*/ 21 h 173"/>
                  <a:gd name="T122" fmla="*/ 172 w 195"/>
                  <a:gd name="T123"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73">
                    <a:moveTo>
                      <a:pt x="172" y="21"/>
                    </a:moveTo>
                    <a:lnTo>
                      <a:pt x="172" y="0"/>
                    </a:lnTo>
                    <a:lnTo>
                      <a:pt x="158" y="10"/>
                    </a:lnTo>
                    <a:lnTo>
                      <a:pt x="158" y="10"/>
                    </a:lnTo>
                    <a:lnTo>
                      <a:pt x="151" y="12"/>
                    </a:lnTo>
                    <a:lnTo>
                      <a:pt x="145" y="14"/>
                    </a:lnTo>
                    <a:lnTo>
                      <a:pt x="131" y="16"/>
                    </a:lnTo>
                    <a:lnTo>
                      <a:pt x="97" y="17"/>
                    </a:lnTo>
                    <a:lnTo>
                      <a:pt x="79" y="19"/>
                    </a:lnTo>
                    <a:lnTo>
                      <a:pt x="63" y="22"/>
                    </a:lnTo>
                    <a:lnTo>
                      <a:pt x="55" y="25"/>
                    </a:lnTo>
                    <a:lnTo>
                      <a:pt x="47" y="27"/>
                    </a:lnTo>
                    <a:lnTo>
                      <a:pt x="39" y="31"/>
                    </a:lnTo>
                    <a:lnTo>
                      <a:pt x="33" y="35"/>
                    </a:lnTo>
                    <a:lnTo>
                      <a:pt x="33" y="35"/>
                    </a:lnTo>
                    <a:lnTo>
                      <a:pt x="27" y="39"/>
                    </a:lnTo>
                    <a:lnTo>
                      <a:pt x="21" y="44"/>
                    </a:lnTo>
                    <a:lnTo>
                      <a:pt x="17" y="50"/>
                    </a:lnTo>
                    <a:lnTo>
                      <a:pt x="13" y="56"/>
                    </a:lnTo>
                    <a:lnTo>
                      <a:pt x="9" y="63"/>
                    </a:lnTo>
                    <a:lnTo>
                      <a:pt x="5" y="70"/>
                    </a:lnTo>
                    <a:lnTo>
                      <a:pt x="3" y="76"/>
                    </a:lnTo>
                    <a:lnTo>
                      <a:pt x="1" y="83"/>
                    </a:lnTo>
                    <a:lnTo>
                      <a:pt x="1" y="90"/>
                    </a:lnTo>
                    <a:lnTo>
                      <a:pt x="0" y="98"/>
                    </a:lnTo>
                    <a:lnTo>
                      <a:pt x="1" y="105"/>
                    </a:lnTo>
                    <a:lnTo>
                      <a:pt x="2" y="112"/>
                    </a:lnTo>
                    <a:lnTo>
                      <a:pt x="4" y="119"/>
                    </a:lnTo>
                    <a:lnTo>
                      <a:pt x="6" y="126"/>
                    </a:lnTo>
                    <a:lnTo>
                      <a:pt x="11" y="134"/>
                    </a:lnTo>
                    <a:lnTo>
                      <a:pt x="15" y="140"/>
                    </a:lnTo>
                    <a:lnTo>
                      <a:pt x="15" y="140"/>
                    </a:lnTo>
                    <a:lnTo>
                      <a:pt x="19" y="146"/>
                    </a:lnTo>
                    <a:lnTo>
                      <a:pt x="24" y="152"/>
                    </a:lnTo>
                    <a:lnTo>
                      <a:pt x="30" y="156"/>
                    </a:lnTo>
                    <a:lnTo>
                      <a:pt x="36" y="160"/>
                    </a:lnTo>
                    <a:lnTo>
                      <a:pt x="42" y="164"/>
                    </a:lnTo>
                    <a:lnTo>
                      <a:pt x="50" y="167"/>
                    </a:lnTo>
                    <a:lnTo>
                      <a:pt x="56" y="170"/>
                    </a:lnTo>
                    <a:lnTo>
                      <a:pt x="63" y="172"/>
                    </a:lnTo>
                    <a:lnTo>
                      <a:pt x="70" y="172"/>
                    </a:lnTo>
                    <a:lnTo>
                      <a:pt x="77" y="173"/>
                    </a:lnTo>
                    <a:lnTo>
                      <a:pt x="85" y="172"/>
                    </a:lnTo>
                    <a:lnTo>
                      <a:pt x="93" y="171"/>
                    </a:lnTo>
                    <a:lnTo>
                      <a:pt x="99" y="168"/>
                    </a:lnTo>
                    <a:lnTo>
                      <a:pt x="106" y="166"/>
                    </a:lnTo>
                    <a:lnTo>
                      <a:pt x="113" y="162"/>
                    </a:lnTo>
                    <a:lnTo>
                      <a:pt x="120" y="158"/>
                    </a:lnTo>
                    <a:lnTo>
                      <a:pt x="120" y="158"/>
                    </a:lnTo>
                    <a:lnTo>
                      <a:pt x="127" y="153"/>
                    </a:lnTo>
                    <a:lnTo>
                      <a:pt x="132" y="148"/>
                    </a:lnTo>
                    <a:lnTo>
                      <a:pt x="138" y="141"/>
                    </a:lnTo>
                    <a:lnTo>
                      <a:pt x="142" y="134"/>
                    </a:lnTo>
                    <a:lnTo>
                      <a:pt x="151" y="118"/>
                    </a:lnTo>
                    <a:lnTo>
                      <a:pt x="159" y="102"/>
                    </a:lnTo>
                    <a:lnTo>
                      <a:pt x="166" y="85"/>
                    </a:lnTo>
                    <a:lnTo>
                      <a:pt x="172" y="70"/>
                    </a:lnTo>
                    <a:lnTo>
                      <a:pt x="180" y="56"/>
                    </a:lnTo>
                    <a:lnTo>
                      <a:pt x="184" y="51"/>
                    </a:lnTo>
                    <a:lnTo>
                      <a:pt x="189" y="47"/>
                    </a:lnTo>
                    <a:lnTo>
                      <a:pt x="195" y="21"/>
                    </a:lnTo>
                    <a:lnTo>
                      <a:pt x="172"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1" name="Freeform 208"/>
              <p:cNvSpPr>
                <a:spLocks/>
              </p:cNvSpPr>
              <p:nvPr/>
            </p:nvSpPr>
            <p:spPr bwMode="auto">
              <a:xfrm>
                <a:off x="739" y="1903"/>
                <a:ext cx="49" cy="33"/>
              </a:xfrm>
              <a:custGeom>
                <a:avLst/>
                <a:gdLst>
                  <a:gd name="T0" fmla="*/ 0 w 49"/>
                  <a:gd name="T1" fmla="*/ 33 h 33"/>
                  <a:gd name="T2" fmla="*/ 0 w 49"/>
                  <a:gd name="T3" fmla="*/ 33 h 33"/>
                  <a:gd name="T4" fmla="*/ 3 w 49"/>
                  <a:gd name="T5" fmla="*/ 27 h 33"/>
                  <a:gd name="T6" fmla="*/ 7 w 49"/>
                  <a:gd name="T7" fmla="*/ 20 h 33"/>
                  <a:gd name="T8" fmla="*/ 12 w 49"/>
                  <a:gd name="T9" fmla="*/ 15 h 33"/>
                  <a:gd name="T10" fmla="*/ 18 w 49"/>
                  <a:gd name="T11" fmla="*/ 11 h 33"/>
                  <a:gd name="T12" fmla="*/ 25 w 49"/>
                  <a:gd name="T13" fmla="*/ 7 h 33"/>
                  <a:gd name="T14" fmla="*/ 32 w 49"/>
                  <a:gd name="T15" fmla="*/ 4 h 33"/>
                  <a:gd name="T16" fmla="*/ 40 w 49"/>
                  <a:gd name="T17" fmla="*/ 1 h 33"/>
                  <a:gd name="T18" fmla="*/ 49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33"/>
                    </a:moveTo>
                    <a:lnTo>
                      <a:pt x="0" y="33"/>
                    </a:lnTo>
                    <a:lnTo>
                      <a:pt x="3" y="27"/>
                    </a:lnTo>
                    <a:lnTo>
                      <a:pt x="7" y="20"/>
                    </a:lnTo>
                    <a:lnTo>
                      <a:pt x="12" y="15"/>
                    </a:lnTo>
                    <a:lnTo>
                      <a:pt x="18" y="11"/>
                    </a:lnTo>
                    <a:lnTo>
                      <a:pt x="25" y="7"/>
                    </a:lnTo>
                    <a:lnTo>
                      <a:pt x="32" y="4"/>
                    </a:lnTo>
                    <a:lnTo>
                      <a:pt x="40" y="1"/>
                    </a:lnTo>
                    <a:lnTo>
                      <a:pt x="4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2" name="Line 209"/>
              <p:cNvSpPr>
                <a:spLocks noChangeShapeType="1"/>
              </p:cNvSpPr>
              <p:nvPr/>
            </p:nvSpPr>
            <p:spPr bwMode="auto">
              <a:xfrm>
                <a:off x="745" y="1939"/>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3" name="Freeform 210"/>
              <p:cNvSpPr>
                <a:spLocks/>
              </p:cNvSpPr>
              <p:nvPr/>
            </p:nvSpPr>
            <p:spPr bwMode="auto">
              <a:xfrm>
                <a:off x="894" y="1817"/>
                <a:ext cx="88" cy="87"/>
              </a:xfrm>
              <a:custGeom>
                <a:avLst/>
                <a:gdLst>
                  <a:gd name="T0" fmla="*/ 19 w 88"/>
                  <a:gd name="T1" fmla="*/ 87 h 87"/>
                  <a:gd name="T2" fmla="*/ 42 w 88"/>
                  <a:gd name="T3" fmla="*/ 69 h 87"/>
                  <a:gd name="T4" fmla="*/ 42 w 88"/>
                  <a:gd name="T5" fmla="*/ 69 h 87"/>
                  <a:gd name="T6" fmla="*/ 42 w 88"/>
                  <a:gd name="T7" fmla="*/ 69 h 87"/>
                  <a:gd name="T8" fmla="*/ 42 w 88"/>
                  <a:gd name="T9" fmla="*/ 69 h 87"/>
                  <a:gd name="T10" fmla="*/ 47 w 88"/>
                  <a:gd name="T11" fmla="*/ 72 h 87"/>
                  <a:gd name="T12" fmla="*/ 51 w 88"/>
                  <a:gd name="T13" fmla="*/ 74 h 87"/>
                  <a:gd name="T14" fmla="*/ 55 w 88"/>
                  <a:gd name="T15" fmla="*/ 75 h 87"/>
                  <a:gd name="T16" fmla="*/ 59 w 88"/>
                  <a:gd name="T17" fmla="*/ 75 h 87"/>
                  <a:gd name="T18" fmla="*/ 59 w 88"/>
                  <a:gd name="T19" fmla="*/ 75 h 87"/>
                  <a:gd name="T20" fmla="*/ 64 w 88"/>
                  <a:gd name="T21" fmla="*/ 75 h 87"/>
                  <a:gd name="T22" fmla="*/ 68 w 88"/>
                  <a:gd name="T23" fmla="*/ 74 h 87"/>
                  <a:gd name="T24" fmla="*/ 72 w 88"/>
                  <a:gd name="T25" fmla="*/ 73 h 87"/>
                  <a:gd name="T26" fmla="*/ 75 w 88"/>
                  <a:gd name="T27" fmla="*/ 70 h 87"/>
                  <a:gd name="T28" fmla="*/ 75 w 88"/>
                  <a:gd name="T29" fmla="*/ 70 h 87"/>
                  <a:gd name="T30" fmla="*/ 79 w 88"/>
                  <a:gd name="T31" fmla="*/ 66 h 87"/>
                  <a:gd name="T32" fmla="*/ 84 w 88"/>
                  <a:gd name="T33" fmla="*/ 62 h 87"/>
                  <a:gd name="T34" fmla="*/ 86 w 88"/>
                  <a:gd name="T35" fmla="*/ 57 h 87"/>
                  <a:gd name="T36" fmla="*/ 88 w 88"/>
                  <a:gd name="T37" fmla="*/ 52 h 87"/>
                  <a:gd name="T38" fmla="*/ 88 w 88"/>
                  <a:gd name="T39" fmla="*/ 52 h 87"/>
                  <a:gd name="T40" fmla="*/ 88 w 88"/>
                  <a:gd name="T41" fmla="*/ 46 h 87"/>
                  <a:gd name="T42" fmla="*/ 87 w 88"/>
                  <a:gd name="T43" fmla="*/ 41 h 87"/>
                  <a:gd name="T44" fmla="*/ 86 w 88"/>
                  <a:gd name="T45" fmla="*/ 36 h 87"/>
                  <a:gd name="T46" fmla="*/ 83 w 88"/>
                  <a:gd name="T47" fmla="*/ 30 h 87"/>
                  <a:gd name="T48" fmla="*/ 83 w 88"/>
                  <a:gd name="T49" fmla="*/ 30 h 87"/>
                  <a:gd name="T50" fmla="*/ 78 w 88"/>
                  <a:gd name="T51" fmla="*/ 26 h 87"/>
                  <a:gd name="T52" fmla="*/ 74 w 88"/>
                  <a:gd name="T53" fmla="*/ 23 h 87"/>
                  <a:gd name="T54" fmla="*/ 69 w 88"/>
                  <a:gd name="T55" fmla="*/ 20 h 87"/>
                  <a:gd name="T56" fmla="*/ 64 w 88"/>
                  <a:gd name="T57" fmla="*/ 19 h 87"/>
                  <a:gd name="T58" fmla="*/ 64 w 88"/>
                  <a:gd name="T59" fmla="*/ 19 h 87"/>
                  <a:gd name="T60" fmla="*/ 62 w 88"/>
                  <a:gd name="T61" fmla="*/ 14 h 87"/>
                  <a:gd name="T62" fmla="*/ 60 w 88"/>
                  <a:gd name="T63" fmla="*/ 10 h 87"/>
                  <a:gd name="T64" fmla="*/ 60 w 88"/>
                  <a:gd name="T65" fmla="*/ 10 h 87"/>
                  <a:gd name="T66" fmla="*/ 56 w 88"/>
                  <a:gd name="T67" fmla="*/ 6 h 87"/>
                  <a:gd name="T68" fmla="*/ 51 w 88"/>
                  <a:gd name="T69" fmla="*/ 3 h 87"/>
                  <a:gd name="T70" fmla="*/ 46 w 88"/>
                  <a:gd name="T71" fmla="*/ 1 h 87"/>
                  <a:gd name="T72" fmla="*/ 39 w 88"/>
                  <a:gd name="T73" fmla="*/ 0 h 87"/>
                  <a:gd name="T74" fmla="*/ 39 w 88"/>
                  <a:gd name="T75" fmla="*/ 0 h 87"/>
                  <a:gd name="T76" fmla="*/ 32 w 88"/>
                  <a:gd name="T77" fmla="*/ 1 h 87"/>
                  <a:gd name="T78" fmla="*/ 25 w 88"/>
                  <a:gd name="T79" fmla="*/ 4 h 87"/>
                  <a:gd name="T80" fmla="*/ 25 w 88"/>
                  <a:gd name="T81" fmla="*/ 4 h 87"/>
                  <a:gd name="T82" fmla="*/ 20 w 88"/>
                  <a:gd name="T83" fmla="*/ 9 h 87"/>
                  <a:gd name="T84" fmla="*/ 16 w 88"/>
                  <a:gd name="T85" fmla="*/ 16 h 87"/>
                  <a:gd name="T86" fmla="*/ 15 w 88"/>
                  <a:gd name="T87" fmla="*/ 23 h 87"/>
                  <a:gd name="T88" fmla="*/ 16 w 88"/>
                  <a:gd name="T89" fmla="*/ 30 h 87"/>
                  <a:gd name="T90" fmla="*/ 0 w 88"/>
                  <a:gd name="T91" fmla="*/ 4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87">
                    <a:moveTo>
                      <a:pt x="19" y="87"/>
                    </a:moveTo>
                    <a:lnTo>
                      <a:pt x="42" y="69"/>
                    </a:lnTo>
                    <a:lnTo>
                      <a:pt x="42" y="69"/>
                    </a:lnTo>
                    <a:lnTo>
                      <a:pt x="42" y="69"/>
                    </a:lnTo>
                    <a:lnTo>
                      <a:pt x="42" y="69"/>
                    </a:lnTo>
                    <a:lnTo>
                      <a:pt x="47" y="72"/>
                    </a:lnTo>
                    <a:lnTo>
                      <a:pt x="51" y="74"/>
                    </a:lnTo>
                    <a:lnTo>
                      <a:pt x="55" y="75"/>
                    </a:lnTo>
                    <a:lnTo>
                      <a:pt x="59" y="75"/>
                    </a:lnTo>
                    <a:lnTo>
                      <a:pt x="59" y="75"/>
                    </a:lnTo>
                    <a:lnTo>
                      <a:pt x="64" y="75"/>
                    </a:lnTo>
                    <a:lnTo>
                      <a:pt x="68" y="74"/>
                    </a:lnTo>
                    <a:lnTo>
                      <a:pt x="72" y="73"/>
                    </a:lnTo>
                    <a:lnTo>
                      <a:pt x="75" y="70"/>
                    </a:lnTo>
                    <a:lnTo>
                      <a:pt x="75" y="70"/>
                    </a:lnTo>
                    <a:lnTo>
                      <a:pt x="79" y="66"/>
                    </a:lnTo>
                    <a:lnTo>
                      <a:pt x="84" y="62"/>
                    </a:lnTo>
                    <a:lnTo>
                      <a:pt x="86" y="57"/>
                    </a:lnTo>
                    <a:lnTo>
                      <a:pt x="88" y="52"/>
                    </a:lnTo>
                    <a:lnTo>
                      <a:pt x="88" y="52"/>
                    </a:lnTo>
                    <a:lnTo>
                      <a:pt x="88" y="46"/>
                    </a:lnTo>
                    <a:lnTo>
                      <a:pt x="87" y="41"/>
                    </a:lnTo>
                    <a:lnTo>
                      <a:pt x="86" y="36"/>
                    </a:lnTo>
                    <a:lnTo>
                      <a:pt x="83" y="30"/>
                    </a:lnTo>
                    <a:lnTo>
                      <a:pt x="83" y="30"/>
                    </a:lnTo>
                    <a:lnTo>
                      <a:pt x="78" y="26"/>
                    </a:lnTo>
                    <a:lnTo>
                      <a:pt x="74" y="23"/>
                    </a:lnTo>
                    <a:lnTo>
                      <a:pt x="69" y="20"/>
                    </a:lnTo>
                    <a:lnTo>
                      <a:pt x="64" y="19"/>
                    </a:lnTo>
                    <a:lnTo>
                      <a:pt x="64" y="19"/>
                    </a:lnTo>
                    <a:lnTo>
                      <a:pt x="62" y="14"/>
                    </a:lnTo>
                    <a:lnTo>
                      <a:pt x="60" y="10"/>
                    </a:lnTo>
                    <a:lnTo>
                      <a:pt x="60" y="10"/>
                    </a:lnTo>
                    <a:lnTo>
                      <a:pt x="56" y="6"/>
                    </a:lnTo>
                    <a:lnTo>
                      <a:pt x="51" y="3"/>
                    </a:lnTo>
                    <a:lnTo>
                      <a:pt x="46" y="1"/>
                    </a:lnTo>
                    <a:lnTo>
                      <a:pt x="39" y="0"/>
                    </a:lnTo>
                    <a:lnTo>
                      <a:pt x="39" y="0"/>
                    </a:lnTo>
                    <a:lnTo>
                      <a:pt x="32" y="1"/>
                    </a:lnTo>
                    <a:lnTo>
                      <a:pt x="25" y="4"/>
                    </a:lnTo>
                    <a:lnTo>
                      <a:pt x="25" y="4"/>
                    </a:lnTo>
                    <a:lnTo>
                      <a:pt x="20" y="9"/>
                    </a:lnTo>
                    <a:lnTo>
                      <a:pt x="16" y="16"/>
                    </a:lnTo>
                    <a:lnTo>
                      <a:pt x="15" y="23"/>
                    </a:lnTo>
                    <a:lnTo>
                      <a:pt x="16" y="30"/>
                    </a:lnTo>
                    <a:lnTo>
                      <a:pt x="0" y="4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4" name="Line 211"/>
              <p:cNvSpPr>
                <a:spLocks noChangeShapeType="1"/>
              </p:cNvSpPr>
              <p:nvPr/>
            </p:nvSpPr>
            <p:spPr bwMode="auto">
              <a:xfrm>
                <a:off x="919" y="1850"/>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5" name="Freeform 212"/>
              <p:cNvSpPr>
                <a:spLocks/>
              </p:cNvSpPr>
              <p:nvPr/>
            </p:nvSpPr>
            <p:spPr bwMode="auto">
              <a:xfrm>
                <a:off x="3132" y="2464"/>
                <a:ext cx="295" cy="141"/>
              </a:xfrm>
              <a:custGeom>
                <a:avLst/>
                <a:gdLst>
                  <a:gd name="T0" fmla="*/ 229 w 295"/>
                  <a:gd name="T1" fmla="*/ 30 h 141"/>
                  <a:gd name="T2" fmla="*/ 238 w 295"/>
                  <a:gd name="T3" fmla="*/ 53 h 141"/>
                  <a:gd name="T4" fmla="*/ 240 w 295"/>
                  <a:gd name="T5" fmla="*/ 66 h 141"/>
                  <a:gd name="T6" fmla="*/ 236 w 295"/>
                  <a:gd name="T7" fmla="*/ 71 h 141"/>
                  <a:gd name="T8" fmla="*/ 232 w 295"/>
                  <a:gd name="T9" fmla="*/ 71 h 141"/>
                  <a:gd name="T10" fmla="*/ 229 w 295"/>
                  <a:gd name="T11" fmla="*/ 66 h 141"/>
                  <a:gd name="T12" fmla="*/ 226 w 295"/>
                  <a:gd name="T13" fmla="*/ 53 h 141"/>
                  <a:gd name="T14" fmla="*/ 218 w 295"/>
                  <a:gd name="T15" fmla="*/ 35 h 141"/>
                  <a:gd name="T16" fmla="*/ 204 w 295"/>
                  <a:gd name="T17" fmla="*/ 21 h 141"/>
                  <a:gd name="T18" fmla="*/ 204 w 295"/>
                  <a:gd name="T19" fmla="*/ 20 h 141"/>
                  <a:gd name="T20" fmla="*/ 183 w 295"/>
                  <a:gd name="T21" fmla="*/ 9 h 141"/>
                  <a:gd name="T22" fmla="*/ 160 w 295"/>
                  <a:gd name="T23" fmla="*/ 3 h 141"/>
                  <a:gd name="T24" fmla="*/ 141 w 295"/>
                  <a:gd name="T25" fmla="*/ 0 h 141"/>
                  <a:gd name="T26" fmla="*/ 115 w 295"/>
                  <a:gd name="T27" fmla="*/ 4 h 141"/>
                  <a:gd name="T28" fmla="*/ 117 w 295"/>
                  <a:gd name="T29" fmla="*/ 9 h 141"/>
                  <a:gd name="T30" fmla="*/ 144 w 295"/>
                  <a:gd name="T31" fmla="*/ 22 h 141"/>
                  <a:gd name="T32" fmla="*/ 154 w 295"/>
                  <a:gd name="T33" fmla="*/ 31 h 141"/>
                  <a:gd name="T34" fmla="*/ 167 w 295"/>
                  <a:gd name="T35" fmla="*/ 48 h 141"/>
                  <a:gd name="T36" fmla="*/ 172 w 295"/>
                  <a:gd name="T37" fmla="*/ 66 h 141"/>
                  <a:gd name="T38" fmla="*/ 171 w 295"/>
                  <a:gd name="T39" fmla="*/ 70 h 141"/>
                  <a:gd name="T40" fmla="*/ 167 w 295"/>
                  <a:gd name="T41" fmla="*/ 72 h 141"/>
                  <a:gd name="T42" fmla="*/ 165 w 295"/>
                  <a:gd name="T43" fmla="*/ 72 h 141"/>
                  <a:gd name="T44" fmla="*/ 161 w 295"/>
                  <a:gd name="T45" fmla="*/ 68 h 141"/>
                  <a:gd name="T46" fmla="*/ 159 w 295"/>
                  <a:gd name="T47" fmla="*/ 57 h 141"/>
                  <a:gd name="T48" fmla="*/ 138 w 295"/>
                  <a:gd name="T49" fmla="*/ 30 h 141"/>
                  <a:gd name="T50" fmla="*/ 114 w 295"/>
                  <a:gd name="T51" fmla="*/ 19 h 141"/>
                  <a:gd name="T52" fmla="*/ 87 w 295"/>
                  <a:gd name="T53" fmla="*/ 15 h 141"/>
                  <a:gd name="T54" fmla="*/ 81 w 295"/>
                  <a:gd name="T55" fmla="*/ 15 h 141"/>
                  <a:gd name="T56" fmla="*/ 65 w 295"/>
                  <a:gd name="T57" fmla="*/ 16 h 141"/>
                  <a:gd name="T58" fmla="*/ 42 w 295"/>
                  <a:gd name="T59" fmla="*/ 22 h 141"/>
                  <a:gd name="T60" fmla="*/ 24 w 295"/>
                  <a:gd name="T61" fmla="*/ 33 h 141"/>
                  <a:gd name="T62" fmla="*/ 10 w 295"/>
                  <a:gd name="T63" fmla="*/ 48 h 141"/>
                  <a:gd name="T64" fmla="*/ 2 w 295"/>
                  <a:gd name="T65" fmla="*/ 65 h 141"/>
                  <a:gd name="T66" fmla="*/ 0 w 295"/>
                  <a:gd name="T67" fmla="*/ 78 h 141"/>
                  <a:gd name="T68" fmla="*/ 4 w 295"/>
                  <a:gd name="T69" fmla="*/ 97 h 141"/>
                  <a:gd name="T70" fmla="*/ 14 w 295"/>
                  <a:gd name="T71" fmla="*/ 114 h 141"/>
                  <a:gd name="T72" fmla="*/ 30 w 295"/>
                  <a:gd name="T73" fmla="*/ 127 h 141"/>
                  <a:gd name="T74" fmla="*/ 50 w 295"/>
                  <a:gd name="T75" fmla="*/ 136 h 141"/>
                  <a:gd name="T76" fmla="*/ 73 w 295"/>
                  <a:gd name="T77" fmla="*/ 140 h 141"/>
                  <a:gd name="T78" fmla="*/ 225 w 295"/>
                  <a:gd name="T79" fmla="*/ 141 h 141"/>
                  <a:gd name="T80" fmla="*/ 240 w 295"/>
                  <a:gd name="T81" fmla="*/ 139 h 141"/>
                  <a:gd name="T82" fmla="*/ 266 w 295"/>
                  <a:gd name="T83" fmla="*/ 130 h 141"/>
                  <a:gd name="T84" fmla="*/ 290 w 295"/>
                  <a:gd name="T85" fmla="*/ 103 h 141"/>
                  <a:gd name="T86" fmla="*/ 295 w 295"/>
                  <a:gd name="T87" fmla="*/ 87 h 141"/>
                  <a:gd name="T88" fmla="*/ 295 w 295"/>
                  <a:gd name="T89" fmla="*/ 74 h 141"/>
                  <a:gd name="T90" fmla="*/ 289 w 295"/>
                  <a:gd name="T91" fmla="*/ 57 h 141"/>
                  <a:gd name="T92" fmla="*/ 274 w 295"/>
                  <a:gd name="T93" fmla="*/ 38 h 141"/>
                  <a:gd name="T94" fmla="*/ 236 w 295"/>
                  <a:gd name="T95" fmla="*/ 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1">
                    <a:moveTo>
                      <a:pt x="220" y="20"/>
                    </a:moveTo>
                    <a:lnTo>
                      <a:pt x="220" y="20"/>
                    </a:lnTo>
                    <a:lnTo>
                      <a:pt x="229" y="30"/>
                    </a:lnTo>
                    <a:lnTo>
                      <a:pt x="235" y="41"/>
                    </a:lnTo>
                    <a:lnTo>
                      <a:pt x="237" y="47"/>
                    </a:lnTo>
                    <a:lnTo>
                      <a:pt x="238" y="53"/>
                    </a:lnTo>
                    <a:lnTo>
                      <a:pt x="239" y="59"/>
                    </a:lnTo>
                    <a:lnTo>
                      <a:pt x="240" y="66"/>
                    </a:lnTo>
                    <a:lnTo>
                      <a:pt x="240" y="66"/>
                    </a:lnTo>
                    <a:lnTo>
                      <a:pt x="239" y="68"/>
                    </a:lnTo>
                    <a:lnTo>
                      <a:pt x="238" y="70"/>
                    </a:lnTo>
                    <a:lnTo>
                      <a:pt x="236" y="71"/>
                    </a:lnTo>
                    <a:lnTo>
                      <a:pt x="234" y="71"/>
                    </a:lnTo>
                    <a:lnTo>
                      <a:pt x="234" y="71"/>
                    </a:lnTo>
                    <a:lnTo>
                      <a:pt x="232" y="71"/>
                    </a:lnTo>
                    <a:lnTo>
                      <a:pt x="231" y="70"/>
                    </a:lnTo>
                    <a:lnTo>
                      <a:pt x="229" y="68"/>
                    </a:lnTo>
                    <a:lnTo>
                      <a:pt x="229" y="66"/>
                    </a:lnTo>
                    <a:lnTo>
                      <a:pt x="229" y="66"/>
                    </a:lnTo>
                    <a:lnTo>
                      <a:pt x="227" y="59"/>
                    </a:lnTo>
                    <a:lnTo>
                      <a:pt x="226" y="53"/>
                    </a:lnTo>
                    <a:lnTo>
                      <a:pt x="224" y="47"/>
                    </a:lnTo>
                    <a:lnTo>
                      <a:pt x="222" y="42"/>
                    </a:lnTo>
                    <a:lnTo>
                      <a:pt x="218" y="35"/>
                    </a:lnTo>
                    <a:lnTo>
                      <a:pt x="214" y="30"/>
                    </a:lnTo>
                    <a:lnTo>
                      <a:pt x="210" y="25"/>
                    </a:lnTo>
                    <a:lnTo>
                      <a:pt x="204" y="21"/>
                    </a:lnTo>
                    <a:lnTo>
                      <a:pt x="204" y="21"/>
                    </a:lnTo>
                    <a:lnTo>
                      <a:pt x="204" y="20"/>
                    </a:lnTo>
                    <a:lnTo>
                      <a:pt x="204" y="20"/>
                    </a:lnTo>
                    <a:lnTo>
                      <a:pt x="198" y="16"/>
                    </a:lnTo>
                    <a:lnTo>
                      <a:pt x="190" y="12"/>
                    </a:lnTo>
                    <a:lnTo>
                      <a:pt x="183" y="9"/>
                    </a:lnTo>
                    <a:lnTo>
                      <a:pt x="176" y="6"/>
                    </a:lnTo>
                    <a:lnTo>
                      <a:pt x="168" y="4"/>
                    </a:lnTo>
                    <a:lnTo>
                      <a:pt x="160" y="3"/>
                    </a:lnTo>
                    <a:lnTo>
                      <a:pt x="150" y="1"/>
                    </a:lnTo>
                    <a:lnTo>
                      <a:pt x="141" y="0"/>
                    </a:lnTo>
                    <a:lnTo>
                      <a:pt x="141" y="0"/>
                    </a:lnTo>
                    <a:lnTo>
                      <a:pt x="133" y="1"/>
                    </a:lnTo>
                    <a:lnTo>
                      <a:pt x="124" y="3"/>
                    </a:lnTo>
                    <a:lnTo>
                      <a:pt x="115" y="4"/>
                    </a:lnTo>
                    <a:lnTo>
                      <a:pt x="107" y="6"/>
                    </a:lnTo>
                    <a:lnTo>
                      <a:pt x="107" y="6"/>
                    </a:lnTo>
                    <a:lnTo>
                      <a:pt x="117" y="9"/>
                    </a:lnTo>
                    <a:lnTo>
                      <a:pt x="127" y="12"/>
                    </a:lnTo>
                    <a:lnTo>
                      <a:pt x="136" y="17"/>
                    </a:lnTo>
                    <a:lnTo>
                      <a:pt x="144" y="22"/>
                    </a:lnTo>
                    <a:lnTo>
                      <a:pt x="144" y="22"/>
                    </a:lnTo>
                    <a:lnTo>
                      <a:pt x="149" y="26"/>
                    </a:lnTo>
                    <a:lnTo>
                      <a:pt x="154" y="31"/>
                    </a:lnTo>
                    <a:lnTo>
                      <a:pt x="160" y="36"/>
                    </a:lnTo>
                    <a:lnTo>
                      <a:pt x="164" y="42"/>
                    </a:lnTo>
                    <a:lnTo>
                      <a:pt x="167" y="48"/>
                    </a:lnTo>
                    <a:lnTo>
                      <a:pt x="169" y="54"/>
                    </a:lnTo>
                    <a:lnTo>
                      <a:pt x="171" y="60"/>
                    </a:lnTo>
                    <a:lnTo>
                      <a:pt x="172" y="66"/>
                    </a:lnTo>
                    <a:lnTo>
                      <a:pt x="172" y="66"/>
                    </a:lnTo>
                    <a:lnTo>
                      <a:pt x="172" y="69"/>
                    </a:lnTo>
                    <a:lnTo>
                      <a:pt x="171" y="70"/>
                    </a:lnTo>
                    <a:lnTo>
                      <a:pt x="170" y="72"/>
                    </a:lnTo>
                    <a:lnTo>
                      <a:pt x="167" y="72"/>
                    </a:lnTo>
                    <a:lnTo>
                      <a:pt x="167" y="72"/>
                    </a:lnTo>
                    <a:lnTo>
                      <a:pt x="167" y="72"/>
                    </a:lnTo>
                    <a:lnTo>
                      <a:pt x="167" y="72"/>
                    </a:lnTo>
                    <a:lnTo>
                      <a:pt x="165" y="72"/>
                    </a:lnTo>
                    <a:lnTo>
                      <a:pt x="163" y="71"/>
                    </a:lnTo>
                    <a:lnTo>
                      <a:pt x="162" y="70"/>
                    </a:lnTo>
                    <a:lnTo>
                      <a:pt x="161" y="68"/>
                    </a:lnTo>
                    <a:lnTo>
                      <a:pt x="161" y="68"/>
                    </a:lnTo>
                    <a:lnTo>
                      <a:pt x="161" y="62"/>
                    </a:lnTo>
                    <a:lnTo>
                      <a:pt x="159" y="57"/>
                    </a:lnTo>
                    <a:lnTo>
                      <a:pt x="153" y="48"/>
                    </a:lnTo>
                    <a:lnTo>
                      <a:pt x="147" y="38"/>
                    </a:lnTo>
                    <a:lnTo>
                      <a:pt x="138" y="30"/>
                    </a:lnTo>
                    <a:lnTo>
                      <a:pt x="138" y="30"/>
                    </a:lnTo>
                    <a:lnTo>
                      <a:pt x="127" y="24"/>
                    </a:lnTo>
                    <a:lnTo>
                      <a:pt x="114" y="19"/>
                    </a:lnTo>
                    <a:lnTo>
                      <a:pt x="101" y="16"/>
                    </a:lnTo>
                    <a:lnTo>
                      <a:pt x="87" y="15"/>
                    </a:lnTo>
                    <a:lnTo>
                      <a:pt x="87" y="15"/>
                    </a:lnTo>
                    <a:lnTo>
                      <a:pt x="87" y="15"/>
                    </a:lnTo>
                    <a:lnTo>
                      <a:pt x="87" y="15"/>
                    </a:lnTo>
                    <a:lnTo>
                      <a:pt x="81" y="15"/>
                    </a:lnTo>
                    <a:lnTo>
                      <a:pt x="81" y="15"/>
                    </a:lnTo>
                    <a:lnTo>
                      <a:pt x="73" y="15"/>
                    </a:lnTo>
                    <a:lnTo>
                      <a:pt x="65" y="16"/>
                    </a:lnTo>
                    <a:lnTo>
                      <a:pt x="57" y="18"/>
                    </a:lnTo>
                    <a:lnTo>
                      <a:pt x="50" y="20"/>
                    </a:lnTo>
                    <a:lnTo>
                      <a:pt x="42" y="22"/>
                    </a:lnTo>
                    <a:lnTo>
                      <a:pt x="36" y="26"/>
                    </a:lnTo>
                    <a:lnTo>
                      <a:pt x="30" y="29"/>
                    </a:lnTo>
                    <a:lnTo>
                      <a:pt x="24" y="33"/>
                    </a:lnTo>
                    <a:lnTo>
                      <a:pt x="19" y="37"/>
                    </a:lnTo>
                    <a:lnTo>
                      <a:pt x="14" y="43"/>
                    </a:lnTo>
                    <a:lnTo>
                      <a:pt x="10" y="48"/>
                    </a:lnTo>
                    <a:lnTo>
                      <a:pt x="6" y="54"/>
                    </a:lnTo>
                    <a:lnTo>
                      <a:pt x="4" y="59"/>
                    </a:lnTo>
                    <a:lnTo>
                      <a:pt x="2" y="65"/>
                    </a:lnTo>
                    <a:lnTo>
                      <a:pt x="0" y="71"/>
                    </a:lnTo>
                    <a:lnTo>
                      <a:pt x="0" y="78"/>
                    </a:lnTo>
                    <a:lnTo>
                      <a:pt x="0" y="78"/>
                    </a:lnTo>
                    <a:lnTo>
                      <a:pt x="0" y="85"/>
                    </a:lnTo>
                    <a:lnTo>
                      <a:pt x="2" y="91"/>
                    </a:lnTo>
                    <a:lnTo>
                      <a:pt x="4" y="97"/>
                    </a:lnTo>
                    <a:lnTo>
                      <a:pt x="6" y="102"/>
                    </a:lnTo>
                    <a:lnTo>
                      <a:pt x="10" y="108"/>
                    </a:lnTo>
                    <a:lnTo>
                      <a:pt x="14" y="114"/>
                    </a:lnTo>
                    <a:lnTo>
                      <a:pt x="19" y="118"/>
                    </a:lnTo>
                    <a:lnTo>
                      <a:pt x="24" y="123"/>
                    </a:lnTo>
                    <a:lnTo>
                      <a:pt x="30" y="127"/>
                    </a:lnTo>
                    <a:lnTo>
                      <a:pt x="36" y="130"/>
                    </a:lnTo>
                    <a:lnTo>
                      <a:pt x="42" y="133"/>
                    </a:lnTo>
                    <a:lnTo>
                      <a:pt x="50" y="136"/>
                    </a:lnTo>
                    <a:lnTo>
                      <a:pt x="57" y="138"/>
                    </a:lnTo>
                    <a:lnTo>
                      <a:pt x="65" y="140"/>
                    </a:lnTo>
                    <a:lnTo>
                      <a:pt x="73" y="140"/>
                    </a:lnTo>
                    <a:lnTo>
                      <a:pt x="81" y="141"/>
                    </a:lnTo>
                    <a:lnTo>
                      <a:pt x="81" y="141"/>
                    </a:lnTo>
                    <a:lnTo>
                      <a:pt x="225" y="141"/>
                    </a:lnTo>
                    <a:lnTo>
                      <a:pt x="225" y="141"/>
                    </a:lnTo>
                    <a:lnTo>
                      <a:pt x="234" y="140"/>
                    </a:lnTo>
                    <a:lnTo>
                      <a:pt x="240" y="139"/>
                    </a:lnTo>
                    <a:lnTo>
                      <a:pt x="247" y="138"/>
                    </a:lnTo>
                    <a:lnTo>
                      <a:pt x="253" y="136"/>
                    </a:lnTo>
                    <a:lnTo>
                      <a:pt x="266" y="130"/>
                    </a:lnTo>
                    <a:lnTo>
                      <a:pt x="276" y="123"/>
                    </a:lnTo>
                    <a:lnTo>
                      <a:pt x="284" y="114"/>
                    </a:lnTo>
                    <a:lnTo>
                      <a:pt x="290" y="103"/>
                    </a:lnTo>
                    <a:lnTo>
                      <a:pt x="292" y="98"/>
                    </a:lnTo>
                    <a:lnTo>
                      <a:pt x="294" y="92"/>
                    </a:lnTo>
                    <a:lnTo>
                      <a:pt x="295" y="87"/>
                    </a:lnTo>
                    <a:lnTo>
                      <a:pt x="295" y="81"/>
                    </a:lnTo>
                    <a:lnTo>
                      <a:pt x="295" y="81"/>
                    </a:lnTo>
                    <a:lnTo>
                      <a:pt x="295" y="74"/>
                    </a:lnTo>
                    <a:lnTo>
                      <a:pt x="293" y="68"/>
                    </a:lnTo>
                    <a:lnTo>
                      <a:pt x="292" y="63"/>
                    </a:lnTo>
                    <a:lnTo>
                      <a:pt x="289" y="57"/>
                    </a:lnTo>
                    <a:lnTo>
                      <a:pt x="286" y="52"/>
                    </a:lnTo>
                    <a:lnTo>
                      <a:pt x="282" y="47"/>
                    </a:lnTo>
                    <a:lnTo>
                      <a:pt x="274" y="38"/>
                    </a:lnTo>
                    <a:lnTo>
                      <a:pt x="262" y="31"/>
                    </a:lnTo>
                    <a:lnTo>
                      <a:pt x="249" y="25"/>
                    </a:lnTo>
                    <a:lnTo>
                      <a:pt x="236" y="21"/>
                    </a:lnTo>
                    <a:lnTo>
                      <a:pt x="220" y="20"/>
                    </a:lnTo>
                    <a:lnTo>
                      <a:pt x="220" y="2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6" name="Freeform 213"/>
              <p:cNvSpPr>
                <a:spLocks/>
              </p:cNvSpPr>
              <p:nvPr/>
            </p:nvSpPr>
            <p:spPr bwMode="auto">
              <a:xfrm>
                <a:off x="3261" y="2349"/>
                <a:ext cx="29" cy="99"/>
              </a:xfrm>
              <a:custGeom>
                <a:avLst/>
                <a:gdLst>
                  <a:gd name="T0" fmla="*/ 13 w 29"/>
                  <a:gd name="T1" fmla="*/ 99 h 99"/>
                  <a:gd name="T2" fmla="*/ 13 w 29"/>
                  <a:gd name="T3" fmla="*/ 99 h 99"/>
                  <a:gd name="T4" fmla="*/ 8 w 29"/>
                  <a:gd name="T5" fmla="*/ 94 h 99"/>
                  <a:gd name="T6" fmla="*/ 4 w 29"/>
                  <a:gd name="T7" fmla="*/ 89 h 99"/>
                  <a:gd name="T8" fmla="*/ 1 w 29"/>
                  <a:gd name="T9" fmla="*/ 83 h 99"/>
                  <a:gd name="T10" fmla="*/ 0 w 29"/>
                  <a:gd name="T11" fmla="*/ 75 h 99"/>
                  <a:gd name="T12" fmla="*/ 1 w 29"/>
                  <a:gd name="T13" fmla="*/ 68 h 99"/>
                  <a:gd name="T14" fmla="*/ 4 w 29"/>
                  <a:gd name="T15" fmla="*/ 61 h 99"/>
                  <a:gd name="T16" fmla="*/ 8 w 29"/>
                  <a:gd name="T17" fmla="*/ 54 h 99"/>
                  <a:gd name="T18" fmla="*/ 14 w 29"/>
                  <a:gd name="T19" fmla="*/ 46 h 99"/>
                  <a:gd name="T20" fmla="*/ 14 w 29"/>
                  <a:gd name="T21" fmla="*/ 46 h 99"/>
                  <a:gd name="T22" fmla="*/ 19 w 29"/>
                  <a:gd name="T23" fmla="*/ 38 h 99"/>
                  <a:gd name="T24" fmla="*/ 23 w 29"/>
                  <a:gd name="T25" fmla="*/ 31 h 99"/>
                  <a:gd name="T26" fmla="*/ 27 w 29"/>
                  <a:gd name="T27" fmla="*/ 25 h 99"/>
                  <a:gd name="T28" fmla="*/ 28 w 29"/>
                  <a:gd name="T29" fmla="*/ 20 h 99"/>
                  <a:gd name="T30" fmla="*/ 29 w 29"/>
                  <a:gd name="T31" fmla="*/ 15 h 99"/>
                  <a:gd name="T32" fmla="*/ 28 w 29"/>
                  <a:gd name="T33" fmla="*/ 10 h 99"/>
                  <a:gd name="T34" fmla="*/ 25 w 2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9">
                    <a:moveTo>
                      <a:pt x="13" y="99"/>
                    </a:moveTo>
                    <a:lnTo>
                      <a:pt x="13" y="99"/>
                    </a:lnTo>
                    <a:lnTo>
                      <a:pt x="8" y="94"/>
                    </a:lnTo>
                    <a:lnTo>
                      <a:pt x="4" y="89"/>
                    </a:lnTo>
                    <a:lnTo>
                      <a:pt x="1" y="83"/>
                    </a:lnTo>
                    <a:lnTo>
                      <a:pt x="0" y="75"/>
                    </a:lnTo>
                    <a:lnTo>
                      <a:pt x="1" y="68"/>
                    </a:lnTo>
                    <a:lnTo>
                      <a:pt x="4" y="61"/>
                    </a:lnTo>
                    <a:lnTo>
                      <a:pt x="8" y="54"/>
                    </a:lnTo>
                    <a:lnTo>
                      <a:pt x="14" y="46"/>
                    </a:lnTo>
                    <a:lnTo>
                      <a:pt x="14" y="46"/>
                    </a:lnTo>
                    <a:lnTo>
                      <a:pt x="19" y="38"/>
                    </a:lnTo>
                    <a:lnTo>
                      <a:pt x="23" y="31"/>
                    </a:lnTo>
                    <a:lnTo>
                      <a:pt x="27" y="25"/>
                    </a:lnTo>
                    <a:lnTo>
                      <a:pt x="28" y="20"/>
                    </a:lnTo>
                    <a:lnTo>
                      <a:pt x="29" y="15"/>
                    </a:lnTo>
                    <a:lnTo>
                      <a:pt x="28" y="10"/>
                    </a:lnTo>
                    <a:lnTo>
                      <a:pt x="2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7" name="Freeform 214"/>
              <p:cNvSpPr>
                <a:spLocks/>
              </p:cNvSpPr>
              <p:nvPr/>
            </p:nvSpPr>
            <p:spPr bwMode="auto">
              <a:xfrm>
                <a:off x="3290" y="2364"/>
                <a:ext cx="25" cy="90"/>
              </a:xfrm>
              <a:custGeom>
                <a:avLst/>
                <a:gdLst>
                  <a:gd name="T0" fmla="*/ 12 w 25"/>
                  <a:gd name="T1" fmla="*/ 90 h 90"/>
                  <a:gd name="T2" fmla="*/ 12 w 25"/>
                  <a:gd name="T3" fmla="*/ 90 h 90"/>
                  <a:gd name="T4" fmla="*/ 7 w 25"/>
                  <a:gd name="T5" fmla="*/ 85 h 90"/>
                  <a:gd name="T6" fmla="*/ 3 w 25"/>
                  <a:gd name="T7" fmla="*/ 80 h 90"/>
                  <a:gd name="T8" fmla="*/ 1 w 25"/>
                  <a:gd name="T9" fmla="*/ 75 h 90"/>
                  <a:gd name="T10" fmla="*/ 0 w 25"/>
                  <a:gd name="T11" fmla="*/ 69 h 90"/>
                  <a:gd name="T12" fmla="*/ 1 w 25"/>
                  <a:gd name="T13" fmla="*/ 62 h 90"/>
                  <a:gd name="T14" fmla="*/ 3 w 25"/>
                  <a:gd name="T15" fmla="*/ 55 h 90"/>
                  <a:gd name="T16" fmla="*/ 7 w 25"/>
                  <a:gd name="T17" fmla="*/ 48 h 90"/>
                  <a:gd name="T18" fmla="*/ 13 w 25"/>
                  <a:gd name="T19" fmla="*/ 41 h 90"/>
                  <a:gd name="T20" fmla="*/ 13 w 25"/>
                  <a:gd name="T21" fmla="*/ 41 h 90"/>
                  <a:gd name="T22" fmla="*/ 18 w 25"/>
                  <a:gd name="T23" fmla="*/ 34 h 90"/>
                  <a:gd name="T24" fmla="*/ 21 w 25"/>
                  <a:gd name="T25" fmla="*/ 28 h 90"/>
                  <a:gd name="T26" fmla="*/ 24 w 25"/>
                  <a:gd name="T27" fmla="*/ 22 h 90"/>
                  <a:gd name="T28" fmla="*/ 25 w 25"/>
                  <a:gd name="T29" fmla="*/ 17 h 90"/>
                  <a:gd name="T30" fmla="*/ 25 w 25"/>
                  <a:gd name="T31" fmla="*/ 12 h 90"/>
                  <a:gd name="T32" fmla="*/ 25 w 25"/>
                  <a:gd name="T33" fmla="*/ 8 h 90"/>
                  <a:gd name="T34" fmla="*/ 23 w 25"/>
                  <a:gd name="T3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90">
                    <a:moveTo>
                      <a:pt x="12" y="90"/>
                    </a:moveTo>
                    <a:lnTo>
                      <a:pt x="12" y="90"/>
                    </a:lnTo>
                    <a:lnTo>
                      <a:pt x="7" y="85"/>
                    </a:lnTo>
                    <a:lnTo>
                      <a:pt x="3" y="80"/>
                    </a:lnTo>
                    <a:lnTo>
                      <a:pt x="1" y="75"/>
                    </a:lnTo>
                    <a:lnTo>
                      <a:pt x="0" y="69"/>
                    </a:lnTo>
                    <a:lnTo>
                      <a:pt x="1" y="62"/>
                    </a:lnTo>
                    <a:lnTo>
                      <a:pt x="3" y="55"/>
                    </a:lnTo>
                    <a:lnTo>
                      <a:pt x="7" y="48"/>
                    </a:lnTo>
                    <a:lnTo>
                      <a:pt x="13" y="41"/>
                    </a:lnTo>
                    <a:lnTo>
                      <a:pt x="13" y="41"/>
                    </a:lnTo>
                    <a:lnTo>
                      <a:pt x="18" y="34"/>
                    </a:lnTo>
                    <a:lnTo>
                      <a:pt x="21" y="28"/>
                    </a:lnTo>
                    <a:lnTo>
                      <a:pt x="24" y="22"/>
                    </a:lnTo>
                    <a:lnTo>
                      <a:pt x="25" y="17"/>
                    </a:lnTo>
                    <a:lnTo>
                      <a:pt x="25" y="12"/>
                    </a:lnTo>
                    <a:lnTo>
                      <a:pt x="25" y="8"/>
                    </a:lnTo>
                    <a:lnTo>
                      <a:pt x="2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8" name="Freeform 215"/>
              <p:cNvSpPr>
                <a:spLocks noEditPoints="1"/>
              </p:cNvSpPr>
              <p:nvPr/>
            </p:nvSpPr>
            <p:spPr bwMode="auto">
              <a:xfrm>
                <a:off x="3776" y="1991"/>
                <a:ext cx="96" cy="99"/>
              </a:xfrm>
              <a:custGeom>
                <a:avLst/>
                <a:gdLst>
                  <a:gd name="T0" fmla="*/ 55 w 96"/>
                  <a:gd name="T1" fmla="*/ 14 h 99"/>
                  <a:gd name="T2" fmla="*/ 46 w 96"/>
                  <a:gd name="T3" fmla="*/ 16 h 99"/>
                  <a:gd name="T4" fmla="*/ 41 w 96"/>
                  <a:gd name="T5" fmla="*/ 9 h 99"/>
                  <a:gd name="T6" fmla="*/ 49 w 96"/>
                  <a:gd name="T7" fmla="*/ 0 h 99"/>
                  <a:gd name="T8" fmla="*/ 57 w 96"/>
                  <a:gd name="T9" fmla="*/ 5 h 99"/>
                  <a:gd name="T10" fmla="*/ 34 w 96"/>
                  <a:gd name="T11" fmla="*/ 11 h 99"/>
                  <a:gd name="T12" fmla="*/ 31 w 96"/>
                  <a:gd name="T13" fmla="*/ 21 h 99"/>
                  <a:gd name="T14" fmla="*/ 24 w 96"/>
                  <a:gd name="T15" fmla="*/ 20 h 99"/>
                  <a:gd name="T16" fmla="*/ 21 w 96"/>
                  <a:gd name="T17" fmla="*/ 13 h 99"/>
                  <a:gd name="T18" fmla="*/ 27 w 96"/>
                  <a:gd name="T19" fmla="*/ 8 h 99"/>
                  <a:gd name="T20" fmla="*/ 34 w 96"/>
                  <a:gd name="T21" fmla="*/ 11 h 99"/>
                  <a:gd name="T22" fmla="*/ 18 w 96"/>
                  <a:gd name="T23" fmla="*/ 28 h 99"/>
                  <a:gd name="T24" fmla="*/ 15 w 96"/>
                  <a:gd name="T25" fmla="*/ 35 h 99"/>
                  <a:gd name="T26" fmla="*/ 8 w 96"/>
                  <a:gd name="T27" fmla="*/ 35 h 99"/>
                  <a:gd name="T28" fmla="*/ 6 w 96"/>
                  <a:gd name="T29" fmla="*/ 27 h 99"/>
                  <a:gd name="T30" fmla="*/ 12 w 96"/>
                  <a:gd name="T31" fmla="*/ 24 h 99"/>
                  <a:gd name="T32" fmla="*/ 6 w 96"/>
                  <a:gd name="T33" fmla="*/ 46 h 99"/>
                  <a:gd name="T34" fmla="*/ 11 w 96"/>
                  <a:gd name="T35" fmla="*/ 52 h 99"/>
                  <a:gd name="T36" fmla="*/ 8 w 96"/>
                  <a:gd name="T37" fmla="*/ 57 h 99"/>
                  <a:gd name="T38" fmla="*/ 2 w 96"/>
                  <a:gd name="T39" fmla="*/ 56 h 99"/>
                  <a:gd name="T40" fmla="*/ 0 w 96"/>
                  <a:gd name="T41" fmla="*/ 50 h 99"/>
                  <a:gd name="T42" fmla="*/ 6 w 96"/>
                  <a:gd name="T43" fmla="*/ 46 h 99"/>
                  <a:gd name="T44" fmla="*/ 13 w 96"/>
                  <a:gd name="T45" fmla="*/ 68 h 99"/>
                  <a:gd name="T46" fmla="*/ 16 w 96"/>
                  <a:gd name="T47" fmla="*/ 73 h 99"/>
                  <a:gd name="T48" fmla="*/ 14 w 96"/>
                  <a:gd name="T49" fmla="*/ 79 h 99"/>
                  <a:gd name="T50" fmla="*/ 7 w 96"/>
                  <a:gd name="T51" fmla="*/ 76 h 99"/>
                  <a:gd name="T52" fmla="*/ 7 w 96"/>
                  <a:gd name="T53" fmla="*/ 70 h 99"/>
                  <a:gd name="T54" fmla="*/ 24 w 96"/>
                  <a:gd name="T55" fmla="*/ 87 h 99"/>
                  <a:gd name="T56" fmla="*/ 30 w 96"/>
                  <a:gd name="T57" fmla="*/ 86 h 99"/>
                  <a:gd name="T58" fmla="*/ 32 w 96"/>
                  <a:gd name="T59" fmla="*/ 90 h 99"/>
                  <a:gd name="T60" fmla="*/ 29 w 96"/>
                  <a:gd name="T61" fmla="*/ 94 h 99"/>
                  <a:gd name="T62" fmla="*/ 24 w 96"/>
                  <a:gd name="T63" fmla="*/ 92 h 99"/>
                  <a:gd name="T64" fmla="*/ 24 w 96"/>
                  <a:gd name="T65" fmla="*/ 87 h 99"/>
                  <a:gd name="T66" fmla="*/ 46 w 96"/>
                  <a:gd name="T67" fmla="*/ 92 h 99"/>
                  <a:gd name="T68" fmla="*/ 50 w 96"/>
                  <a:gd name="T69" fmla="*/ 91 h 99"/>
                  <a:gd name="T70" fmla="*/ 54 w 96"/>
                  <a:gd name="T71" fmla="*/ 95 h 99"/>
                  <a:gd name="T72" fmla="*/ 49 w 96"/>
                  <a:gd name="T73" fmla="*/ 99 h 99"/>
                  <a:gd name="T74" fmla="*/ 45 w 96"/>
                  <a:gd name="T75" fmla="*/ 97 h 99"/>
                  <a:gd name="T76" fmla="*/ 68 w 96"/>
                  <a:gd name="T77" fmla="*/ 91 h 99"/>
                  <a:gd name="T78" fmla="*/ 72 w 96"/>
                  <a:gd name="T79" fmla="*/ 86 h 99"/>
                  <a:gd name="T80" fmla="*/ 73 w 96"/>
                  <a:gd name="T81" fmla="*/ 93 h 99"/>
                  <a:gd name="T82" fmla="*/ 68 w 96"/>
                  <a:gd name="T83" fmla="*/ 91 h 99"/>
                  <a:gd name="T84" fmla="*/ 83 w 96"/>
                  <a:gd name="T85" fmla="*/ 71 h 99"/>
                  <a:gd name="T86" fmla="*/ 88 w 96"/>
                  <a:gd name="T87" fmla="*/ 70 h 99"/>
                  <a:gd name="T88" fmla="*/ 87 w 96"/>
                  <a:gd name="T89" fmla="*/ 76 h 99"/>
                  <a:gd name="T90" fmla="*/ 93 w 96"/>
                  <a:gd name="T91" fmla="*/ 55 h 99"/>
                  <a:gd name="T92" fmla="*/ 91 w 96"/>
                  <a:gd name="T93" fmla="*/ 50 h 99"/>
                  <a:gd name="T94" fmla="*/ 96 w 96"/>
                  <a:gd name="T95" fmla="*/ 52 h 99"/>
                  <a:gd name="T96" fmla="*/ 93 w 96"/>
                  <a:gd name="T97" fmla="*/ 55 h 99"/>
                  <a:gd name="T98" fmla="*/ 84 w 96"/>
                  <a:gd name="T99" fmla="*/ 31 h 99"/>
                  <a:gd name="T100" fmla="*/ 85 w 96"/>
                  <a:gd name="T101" fmla="*/ 28 h 99"/>
                  <a:gd name="T102" fmla="*/ 90 w 96"/>
                  <a:gd name="T103" fmla="*/ 31 h 99"/>
                  <a:gd name="T104" fmla="*/ 73 w 96"/>
                  <a:gd name="T105" fmla="*/ 16 h 99"/>
                  <a:gd name="T106" fmla="*/ 69 w 96"/>
                  <a:gd name="T107" fmla="*/ 15 h 99"/>
                  <a:gd name="T108" fmla="*/ 72 w 96"/>
                  <a:gd name="T109" fmla="*/ 13 h 99"/>
                  <a:gd name="T110" fmla="*/ 73 w 96"/>
                  <a:gd name="T111"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9">
                    <a:moveTo>
                      <a:pt x="58" y="9"/>
                    </a:moveTo>
                    <a:lnTo>
                      <a:pt x="58" y="9"/>
                    </a:lnTo>
                    <a:lnTo>
                      <a:pt x="57" y="12"/>
                    </a:lnTo>
                    <a:lnTo>
                      <a:pt x="55" y="14"/>
                    </a:lnTo>
                    <a:lnTo>
                      <a:pt x="52" y="16"/>
                    </a:lnTo>
                    <a:lnTo>
                      <a:pt x="49" y="17"/>
                    </a:lnTo>
                    <a:lnTo>
                      <a:pt x="49" y="17"/>
                    </a:lnTo>
                    <a:lnTo>
                      <a:pt x="46" y="16"/>
                    </a:lnTo>
                    <a:lnTo>
                      <a:pt x="43" y="14"/>
                    </a:lnTo>
                    <a:lnTo>
                      <a:pt x="42" y="12"/>
                    </a:lnTo>
                    <a:lnTo>
                      <a:pt x="41" y="9"/>
                    </a:lnTo>
                    <a:lnTo>
                      <a:pt x="41" y="9"/>
                    </a:lnTo>
                    <a:lnTo>
                      <a:pt x="42" y="5"/>
                    </a:lnTo>
                    <a:lnTo>
                      <a:pt x="43" y="2"/>
                    </a:lnTo>
                    <a:lnTo>
                      <a:pt x="46" y="1"/>
                    </a:lnTo>
                    <a:lnTo>
                      <a:pt x="49" y="0"/>
                    </a:lnTo>
                    <a:lnTo>
                      <a:pt x="49" y="0"/>
                    </a:lnTo>
                    <a:lnTo>
                      <a:pt x="52" y="1"/>
                    </a:lnTo>
                    <a:lnTo>
                      <a:pt x="55" y="2"/>
                    </a:lnTo>
                    <a:lnTo>
                      <a:pt x="57" y="5"/>
                    </a:lnTo>
                    <a:lnTo>
                      <a:pt x="58" y="9"/>
                    </a:lnTo>
                    <a:lnTo>
                      <a:pt x="58" y="9"/>
                    </a:lnTo>
                    <a:close/>
                    <a:moveTo>
                      <a:pt x="34" y="11"/>
                    </a:moveTo>
                    <a:lnTo>
                      <a:pt x="34" y="11"/>
                    </a:lnTo>
                    <a:lnTo>
                      <a:pt x="35" y="14"/>
                    </a:lnTo>
                    <a:lnTo>
                      <a:pt x="34" y="16"/>
                    </a:lnTo>
                    <a:lnTo>
                      <a:pt x="33" y="19"/>
                    </a:lnTo>
                    <a:lnTo>
                      <a:pt x="31" y="21"/>
                    </a:lnTo>
                    <a:lnTo>
                      <a:pt x="31" y="21"/>
                    </a:lnTo>
                    <a:lnTo>
                      <a:pt x="29" y="22"/>
                    </a:lnTo>
                    <a:lnTo>
                      <a:pt x="26" y="21"/>
                    </a:lnTo>
                    <a:lnTo>
                      <a:pt x="24" y="20"/>
                    </a:lnTo>
                    <a:lnTo>
                      <a:pt x="22" y="18"/>
                    </a:lnTo>
                    <a:lnTo>
                      <a:pt x="22" y="18"/>
                    </a:lnTo>
                    <a:lnTo>
                      <a:pt x="21" y="15"/>
                    </a:lnTo>
                    <a:lnTo>
                      <a:pt x="21" y="13"/>
                    </a:lnTo>
                    <a:lnTo>
                      <a:pt x="22" y="10"/>
                    </a:lnTo>
                    <a:lnTo>
                      <a:pt x="24" y="9"/>
                    </a:lnTo>
                    <a:lnTo>
                      <a:pt x="24" y="9"/>
                    </a:lnTo>
                    <a:lnTo>
                      <a:pt x="27" y="8"/>
                    </a:lnTo>
                    <a:lnTo>
                      <a:pt x="30" y="8"/>
                    </a:lnTo>
                    <a:lnTo>
                      <a:pt x="32" y="9"/>
                    </a:lnTo>
                    <a:lnTo>
                      <a:pt x="34" y="11"/>
                    </a:lnTo>
                    <a:lnTo>
                      <a:pt x="34" y="11"/>
                    </a:lnTo>
                    <a:close/>
                    <a:moveTo>
                      <a:pt x="14" y="25"/>
                    </a:moveTo>
                    <a:lnTo>
                      <a:pt x="14" y="25"/>
                    </a:lnTo>
                    <a:lnTo>
                      <a:pt x="16" y="26"/>
                    </a:lnTo>
                    <a:lnTo>
                      <a:pt x="18" y="28"/>
                    </a:lnTo>
                    <a:lnTo>
                      <a:pt x="19" y="31"/>
                    </a:lnTo>
                    <a:lnTo>
                      <a:pt x="18" y="33"/>
                    </a:lnTo>
                    <a:lnTo>
                      <a:pt x="18" y="33"/>
                    </a:lnTo>
                    <a:lnTo>
                      <a:pt x="15" y="35"/>
                    </a:lnTo>
                    <a:lnTo>
                      <a:pt x="13" y="36"/>
                    </a:lnTo>
                    <a:lnTo>
                      <a:pt x="11" y="36"/>
                    </a:lnTo>
                    <a:lnTo>
                      <a:pt x="8" y="35"/>
                    </a:lnTo>
                    <a:lnTo>
                      <a:pt x="8" y="35"/>
                    </a:lnTo>
                    <a:lnTo>
                      <a:pt x="6" y="34"/>
                    </a:lnTo>
                    <a:lnTo>
                      <a:pt x="5" y="32"/>
                    </a:lnTo>
                    <a:lnTo>
                      <a:pt x="5" y="29"/>
                    </a:lnTo>
                    <a:lnTo>
                      <a:pt x="6" y="27"/>
                    </a:lnTo>
                    <a:lnTo>
                      <a:pt x="6" y="27"/>
                    </a:lnTo>
                    <a:lnTo>
                      <a:pt x="8" y="25"/>
                    </a:lnTo>
                    <a:lnTo>
                      <a:pt x="10" y="24"/>
                    </a:lnTo>
                    <a:lnTo>
                      <a:pt x="12" y="24"/>
                    </a:lnTo>
                    <a:lnTo>
                      <a:pt x="14" y="25"/>
                    </a:lnTo>
                    <a:lnTo>
                      <a:pt x="14" y="25"/>
                    </a:lnTo>
                    <a:close/>
                    <a:moveTo>
                      <a:pt x="6" y="46"/>
                    </a:moveTo>
                    <a:lnTo>
                      <a:pt x="6" y="46"/>
                    </a:lnTo>
                    <a:lnTo>
                      <a:pt x="8" y="47"/>
                    </a:lnTo>
                    <a:lnTo>
                      <a:pt x="10" y="48"/>
                    </a:lnTo>
                    <a:lnTo>
                      <a:pt x="11" y="50"/>
                    </a:lnTo>
                    <a:lnTo>
                      <a:pt x="11" y="52"/>
                    </a:lnTo>
                    <a:lnTo>
                      <a:pt x="11" y="52"/>
                    </a:lnTo>
                    <a:lnTo>
                      <a:pt x="11" y="54"/>
                    </a:lnTo>
                    <a:lnTo>
                      <a:pt x="10" y="56"/>
                    </a:lnTo>
                    <a:lnTo>
                      <a:pt x="8" y="57"/>
                    </a:lnTo>
                    <a:lnTo>
                      <a:pt x="6" y="58"/>
                    </a:lnTo>
                    <a:lnTo>
                      <a:pt x="6" y="58"/>
                    </a:lnTo>
                    <a:lnTo>
                      <a:pt x="3" y="57"/>
                    </a:lnTo>
                    <a:lnTo>
                      <a:pt x="2" y="56"/>
                    </a:lnTo>
                    <a:lnTo>
                      <a:pt x="0" y="54"/>
                    </a:lnTo>
                    <a:lnTo>
                      <a:pt x="0" y="52"/>
                    </a:lnTo>
                    <a:lnTo>
                      <a:pt x="0" y="52"/>
                    </a:lnTo>
                    <a:lnTo>
                      <a:pt x="0" y="50"/>
                    </a:lnTo>
                    <a:lnTo>
                      <a:pt x="2" y="48"/>
                    </a:lnTo>
                    <a:lnTo>
                      <a:pt x="3" y="47"/>
                    </a:lnTo>
                    <a:lnTo>
                      <a:pt x="6" y="46"/>
                    </a:lnTo>
                    <a:lnTo>
                      <a:pt x="6" y="46"/>
                    </a:lnTo>
                    <a:close/>
                    <a:moveTo>
                      <a:pt x="9" y="69"/>
                    </a:moveTo>
                    <a:lnTo>
                      <a:pt x="9" y="69"/>
                    </a:lnTo>
                    <a:lnTo>
                      <a:pt x="11" y="68"/>
                    </a:lnTo>
                    <a:lnTo>
                      <a:pt x="13" y="68"/>
                    </a:lnTo>
                    <a:lnTo>
                      <a:pt x="14" y="69"/>
                    </a:lnTo>
                    <a:lnTo>
                      <a:pt x="16" y="71"/>
                    </a:lnTo>
                    <a:lnTo>
                      <a:pt x="16" y="71"/>
                    </a:lnTo>
                    <a:lnTo>
                      <a:pt x="16" y="73"/>
                    </a:lnTo>
                    <a:lnTo>
                      <a:pt x="16" y="74"/>
                    </a:lnTo>
                    <a:lnTo>
                      <a:pt x="15" y="76"/>
                    </a:lnTo>
                    <a:lnTo>
                      <a:pt x="14" y="79"/>
                    </a:lnTo>
                    <a:lnTo>
                      <a:pt x="14" y="79"/>
                    </a:lnTo>
                    <a:lnTo>
                      <a:pt x="12" y="79"/>
                    </a:lnTo>
                    <a:lnTo>
                      <a:pt x="10" y="79"/>
                    </a:lnTo>
                    <a:lnTo>
                      <a:pt x="8" y="77"/>
                    </a:lnTo>
                    <a:lnTo>
                      <a:pt x="7" y="76"/>
                    </a:lnTo>
                    <a:lnTo>
                      <a:pt x="7" y="76"/>
                    </a:lnTo>
                    <a:lnTo>
                      <a:pt x="6" y="74"/>
                    </a:lnTo>
                    <a:lnTo>
                      <a:pt x="6" y="72"/>
                    </a:lnTo>
                    <a:lnTo>
                      <a:pt x="7" y="70"/>
                    </a:lnTo>
                    <a:lnTo>
                      <a:pt x="9" y="69"/>
                    </a:lnTo>
                    <a:lnTo>
                      <a:pt x="9" y="69"/>
                    </a:lnTo>
                    <a:close/>
                    <a:moveTo>
                      <a:pt x="24" y="87"/>
                    </a:moveTo>
                    <a:lnTo>
                      <a:pt x="24" y="87"/>
                    </a:lnTo>
                    <a:lnTo>
                      <a:pt x="25" y="86"/>
                    </a:lnTo>
                    <a:lnTo>
                      <a:pt x="27" y="85"/>
                    </a:lnTo>
                    <a:lnTo>
                      <a:pt x="28" y="85"/>
                    </a:lnTo>
                    <a:lnTo>
                      <a:pt x="30" y="86"/>
                    </a:lnTo>
                    <a:lnTo>
                      <a:pt x="30" y="86"/>
                    </a:lnTo>
                    <a:lnTo>
                      <a:pt x="31" y="87"/>
                    </a:lnTo>
                    <a:lnTo>
                      <a:pt x="32" y="88"/>
                    </a:lnTo>
                    <a:lnTo>
                      <a:pt x="32" y="90"/>
                    </a:lnTo>
                    <a:lnTo>
                      <a:pt x="32" y="92"/>
                    </a:lnTo>
                    <a:lnTo>
                      <a:pt x="32" y="92"/>
                    </a:lnTo>
                    <a:lnTo>
                      <a:pt x="30" y="93"/>
                    </a:lnTo>
                    <a:lnTo>
                      <a:pt x="29" y="94"/>
                    </a:lnTo>
                    <a:lnTo>
                      <a:pt x="27" y="94"/>
                    </a:lnTo>
                    <a:lnTo>
                      <a:pt x="25" y="94"/>
                    </a:lnTo>
                    <a:lnTo>
                      <a:pt x="25" y="94"/>
                    </a:lnTo>
                    <a:lnTo>
                      <a:pt x="24" y="92"/>
                    </a:lnTo>
                    <a:lnTo>
                      <a:pt x="23" y="91"/>
                    </a:lnTo>
                    <a:lnTo>
                      <a:pt x="23" y="89"/>
                    </a:lnTo>
                    <a:lnTo>
                      <a:pt x="24" y="87"/>
                    </a:lnTo>
                    <a:lnTo>
                      <a:pt x="24" y="87"/>
                    </a:lnTo>
                    <a:close/>
                    <a:moveTo>
                      <a:pt x="45" y="95"/>
                    </a:moveTo>
                    <a:lnTo>
                      <a:pt x="45" y="95"/>
                    </a:lnTo>
                    <a:lnTo>
                      <a:pt x="45" y="94"/>
                    </a:lnTo>
                    <a:lnTo>
                      <a:pt x="46" y="92"/>
                    </a:lnTo>
                    <a:lnTo>
                      <a:pt x="47" y="91"/>
                    </a:lnTo>
                    <a:lnTo>
                      <a:pt x="49" y="91"/>
                    </a:lnTo>
                    <a:lnTo>
                      <a:pt x="49" y="91"/>
                    </a:lnTo>
                    <a:lnTo>
                      <a:pt x="50" y="91"/>
                    </a:lnTo>
                    <a:lnTo>
                      <a:pt x="52" y="92"/>
                    </a:lnTo>
                    <a:lnTo>
                      <a:pt x="54" y="94"/>
                    </a:lnTo>
                    <a:lnTo>
                      <a:pt x="54" y="95"/>
                    </a:lnTo>
                    <a:lnTo>
                      <a:pt x="54" y="95"/>
                    </a:lnTo>
                    <a:lnTo>
                      <a:pt x="54" y="97"/>
                    </a:lnTo>
                    <a:lnTo>
                      <a:pt x="52" y="98"/>
                    </a:lnTo>
                    <a:lnTo>
                      <a:pt x="50" y="99"/>
                    </a:lnTo>
                    <a:lnTo>
                      <a:pt x="49" y="99"/>
                    </a:lnTo>
                    <a:lnTo>
                      <a:pt x="49" y="99"/>
                    </a:lnTo>
                    <a:lnTo>
                      <a:pt x="47" y="99"/>
                    </a:lnTo>
                    <a:lnTo>
                      <a:pt x="46" y="98"/>
                    </a:lnTo>
                    <a:lnTo>
                      <a:pt x="45" y="97"/>
                    </a:lnTo>
                    <a:lnTo>
                      <a:pt x="45" y="95"/>
                    </a:lnTo>
                    <a:lnTo>
                      <a:pt x="45" y="95"/>
                    </a:lnTo>
                    <a:close/>
                    <a:moveTo>
                      <a:pt x="68" y="91"/>
                    </a:moveTo>
                    <a:lnTo>
                      <a:pt x="68" y="91"/>
                    </a:lnTo>
                    <a:lnTo>
                      <a:pt x="67" y="89"/>
                    </a:lnTo>
                    <a:lnTo>
                      <a:pt x="69" y="86"/>
                    </a:lnTo>
                    <a:lnTo>
                      <a:pt x="69" y="86"/>
                    </a:lnTo>
                    <a:lnTo>
                      <a:pt x="72" y="86"/>
                    </a:lnTo>
                    <a:lnTo>
                      <a:pt x="74" y="88"/>
                    </a:lnTo>
                    <a:lnTo>
                      <a:pt x="74" y="88"/>
                    </a:lnTo>
                    <a:lnTo>
                      <a:pt x="74" y="91"/>
                    </a:lnTo>
                    <a:lnTo>
                      <a:pt x="73" y="93"/>
                    </a:lnTo>
                    <a:lnTo>
                      <a:pt x="73" y="93"/>
                    </a:lnTo>
                    <a:lnTo>
                      <a:pt x="70" y="93"/>
                    </a:lnTo>
                    <a:lnTo>
                      <a:pt x="68" y="91"/>
                    </a:lnTo>
                    <a:lnTo>
                      <a:pt x="68" y="91"/>
                    </a:lnTo>
                    <a:close/>
                    <a:moveTo>
                      <a:pt x="85" y="76"/>
                    </a:moveTo>
                    <a:lnTo>
                      <a:pt x="85" y="76"/>
                    </a:lnTo>
                    <a:lnTo>
                      <a:pt x="83" y="74"/>
                    </a:lnTo>
                    <a:lnTo>
                      <a:pt x="83" y="71"/>
                    </a:lnTo>
                    <a:lnTo>
                      <a:pt x="83" y="71"/>
                    </a:lnTo>
                    <a:lnTo>
                      <a:pt x="85" y="70"/>
                    </a:lnTo>
                    <a:lnTo>
                      <a:pt x="88" y="70"/>
                    </a:lnTo>
                    <a:lnTo>
                      <a:pt x="88" y="70"/>
                    </a:lnTo>
                    <a:lnTo>
                      <a:pt x="90" y="72"/>
                    </a:lnTo>
                    <a:lnTo>
                      <a:pt x="90" y="75"/>
                    </a:lnTo>
                    <a:lnTo>
                      <a:pt x="90" y="75"/>
                    </a:lnTo>
                    <a:lnTo>
                      <a:pt x="87" y="76"/>
                    </a:lnTo>
                    <a:lnTo>
                      <a:pt x="85" y="76"/>
                    </a:lnTo>
                    <a:lnTo>
                      <a:pt x="85" y="76"/>
                    </a:lnTo>
                    <a:close/>
                    <a:moveTo>
                      <a:pt x="93" y="55"/>
                    </a:moveTo>
                    <a:lnTo>
                      <a:pt x="93" y="55"/>
                    </a:lnTo>
                    <a:lnTo>
                      <a:pt x="91" y="54"/>
                    </a:lnTo>
                    <a:lnTo>
                      <a:pt x="90" y="52"/>
                    </a:lnTo>
                    <a:lnTo>
                      <a:pt x="90" y="52"/>
                    </a:lnTo>
                    <a:lnTo>
                      <a:pt x="91" y="50"/>
                    </a:lnTo>
                    <a:lnTo>
                      <a:pt x="93" y="49"/>
                    </a:lnTo>
                    <a:lnTo>
                      <a:pt x="93" y="49"/>
                    </a:lnTo>
                    <a:lnTo>
                      <a:pt x="95" y="50"/>
                    </a:lnTo>
                    <a:lnTo>
                      <a:pt x="96" y="52"/>
                    </a:lnTo>
                    <a:lnTo>
                      <a:pt x="96" y="52"/>
                    </a:lnTo>
                    <a:lnTo>
                      <a:pt x="95" y="54"/>
                    </a:lnTo>
                    <a:lnTo>
                      <a:pt x="93" y="55"/>
                    </a:lnTo>
                    <a:lnTo>
                      <a:pt x="93" y="55"/>
                    </a:lnTo>
                    <a:close/>
                    <a:moveTo>
                      <a:pt x="88" y="32"/>
                    </a:moveTo>
                    <a:lnTo>
                      <a:pt x="88" y="32"/>
                    </a:lnTo>
                    <a:lnTo>
                      <a:pt x="86" y="33"/>
                    </a:lnTo>
                    <a:lnTo>
                      <a:pt x="84" y="31"/>
                    </a:lnTo>
                    <a:lnTo>
                      <a:pt x="84" y="31"/>
                    </a:lnTo>
                    <a:lnTo>
                      <a:pt x="84" y="29"/>
                    </a:lnTo>
                    <a:lnTo>
                      <a:pt x="85" y="28"/>
                    </a:lnTo>
                    <a:lnTo>
                      <a:pt x="85" y="28"/>
                    </a:lnTo>
                    <a:lnTo>
                      <a:pt x="87" y="27"/>
                    </a:lnTo>
                    <a:lnTo>
                      <a:pt x="90" y="29"/>
                    </a:lnTo>
                    <a:lnTo>
                      <a:pt x="90" y="29"/>
                    </a:lnTo>
                    <a:lnTo>
                      <a:pt x="90" y="31"/>
                    </a:lnTo>
                    <a:lnTo>
                      <a:pt x="88" y="32"/>
                    </a:lnTo>
                    <a:lnTo>
                      <a:pt x="88" y="32"/>
                    </a:lnTo>
                    <a:close/>
                    <a:moveTo>
                      <a:pt x="73" y="16"/>
                    </a:moveTo>
                    <a:lnTo>
                      <a:pt x="73" y="16"/>
                    </a:lnTo>
                    <a:lnTo>
                      <a:pt x="71" y="17"/>
                    </a:lnTo>
                    <a:lnTo>
                      <a:pt x="70" y="17"/>
                    </a:lnTo>
                    <a:lnTo>
                      <a:pt x="70" y="17"/>
                    </a:lnTo>
                    <a:lnTo>
                      <a:pt x="69" y="15"/>
                    </a:lnTo>
                    <a:lnTo>
                      <a:pt x="69" y="13"/>
                    </a:lnTo>
                    <a:lnTo>
                      <a:pt x="69" y="13"/>
                    </a:lnTo>
                    <a:lnTo>
                      <a:pt x="70" y="12"/>
                    </a:lnTo>
                    <a:lnTo>
                      <a:pt x="72" y="13"/>
                    </a:lnTo>
                    <a:lnTo>
                      <a:pt x="72" y="13"/>
                    </a:lnTo>
                    <a:lnTo>
                      <a:pt x="73" y="14"/>
                    </a:lnTo>
                    <a:lnTo>
                      <a:pt x="73" y="16"/>
                    </a:lnTo>
                    <a:lnTo>
                      <a:pt x="73" y="1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9" name="Freeform 216"/>
              <p:cNvSpPr>
                <a:spLocks/>
              </p:cNvSpPr>
              <p:nvPr/>
            </p:nvSpPr>
            <p:spPr bwMode="auto">
              <a:xfrm>
                <a:off x="3720" y="2144"/>
                <a:ext cx="64" cy="47"/>
              </a:xfrm>
              <a:custGeom>
                <a:avLst/>
                <a:gdLst>
                  <a:gd name="T0" fmla="*/ 64 w 64"/>
                  <a:gd name="T1" fmla="*/ 0 h 47"/>
                  <a:gd name="T2" fmla="*/ 63 w 64"/>
                  <a:gd name="T3" fmla="*/ 20 h 47"/>
                  <a:gd name="T4" fmla="*/ 0 w 64"/>
                  <a:gd name="T5" fmla="*/ 34 h 47"/>
                  <a:gd name="T6" fmla="*/ 0 w 64"/>
                  <a:gd name="T7" fmla="*/ 47 h 47"/>
                </a:gdLst>
                <a:ahLst/>
                <a:cxnLst>
                  <a:cxn ang="0">
                    <a:pos x="T0" y="T1"/>
                  </a:cxn>
                  <a:cxn ang="0">
                    <a:pos x="T2" y="T3"/>
                  </a:cxn>
                  <a:cxn ang="0">
                    <a:pos x="T4" y="T5"/>
                  </a:cxn>
                  <a:cxn ang="0">
                    <a:pos x="T6" y="T7"/>
                  </a:cxn>
                </a:cxnLst>
                <a:rect l="0" t="0" r="r" b="b"/>
                <a:pathLst>
                  <a:path w="64" h="47">
                    <a:moveTo>
                      <a:pt x="64" y="0"/>
                    </a:moveTo>
                    <a:lnTo>
                      <a:pt x="63" y="20"/>
                    </a:lnTo>
                    <a:lnTo>
                      <a:pt x="0" y="34"/>
                    </a:lnTo>
                    <a:lnTo>
                      <a:pt x="0" y="4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0" name="Freeform 217"/>
              <p:cNvSpPr>
                <a:spLocks/>
              </p:cNvSpPr>
              <p:nvPr/>
            </p:nvSpPr>
            <p:spPr bwMode="auto">
              <a:xfrm>
                <a:off x="3692" y="1957"/>
                <a:ext cx="264" cy="234"/>
              </a:xfrm>
              <a:custGeom>
                <a:avLst/>
                <a:gdLst>
                  <a:gd name="T0" fmla="*/ 235 w 264"/>
                  <a:gd name="T1" fmla="*/ 234 h 234"/>
                  <a:gd name="T2" fmla="*/ 235 w 264"/>
                  <a:gd name="T3" fmla="*/ 221 h 234"/>
                  <a:gd name="T4" fmla="*/ 172 w 264"/>
                  <a:gd name="T5" fmla="*/ 207 h 234"/>
                  <a:gd name="T6" fmla="*/ 170 w 264"/>
                  <a:gd name="T7" fmla="*/ 179 h 234"/>
                  <a:gd name="T8" fmla="*/ 245 w 264"/>
                  <a:gd name="T9" fmla="*/ 179 h 234"/>
                  <a:gd name="T10" fmla="*/ 245 w 264"/>
                  <a:gd name="T11" fmla="*/ 179 h 234"/>
                  <a:gd name="T12" fmla="*/ 249 w 264"/>
                  <a:gd name="T13" fmla="*/ 179 h 234"/>
                  <a:gd name="T14" fmla="*/ 253 w 264"/>
                  <a:gd name="T15" fmla="*/ 178 h 234"/>
                  <a:gd name="T16" fmla="*/ 256 w 264"/>
                  <a:gd name="T17" fmla="*/ 176 h 234"/>
                  <a:gd name="T18" fmla="*/ 259 w 264"/>
                  <a:gd name="T19" fmla="*/ 174 h 234"/>
                  <a:gd name="T20" fmla="*/ 261 w 264"/>
                  <a:gd name="T21" fmla="*/ 171 h 234"/>
                  <a:gd name="T22" fmla="*/ 262 w 264"/>
                  <a:gd name="T23" fmla="*/ 168 h 234"/>
                  <a:gd name="T24" fmla="*/ 264 w 264"/>
                  <a:gd name="T25" fmla="*/ 165 h 234"/>
                  <a:gd name="T26" fmla="*/ 264 w 264"/>
                  <a:gd name="T27" fmla="*/ 161 h 234"/>
                  <a:gd name="T28" fmla="*/ 264 w 264"/>
                  <a:gd name="T29" fmla="*/ 19 h 234"/>
                  <a:gd name="T30" fmla="*/ 264 w 264"/>
                  <a:gd name="T31" fmla="*/ 19 h 234"/>
                  <a:gd name="T32" fmla="*/ 264 w 264"/>
                  <a:gd name="T33" fmla="*/ 15 h 234"/>
                  <a:gd name="T34" fmla="*/ 262 w 264"/>
                  <a:gd name="T35" fmla="*/ 12 h 234"/>
                  <a:gd name="T36" fmla="*/ 261 w 264"/>
                  <a:gd name="T37" fmla="*/ 9 h 234"/>
                  <a:gd name="T38" fmla="*/ 259 w 264"/>
                  <a:gd name="T39" fmla="*/ 6 h 234"/>
                  <a:gd name="T40" fmla="*/ 256 w 264"/>
                  <a:gd name="T41" fmla="*/ 3 h 234"/>
                  <a:gd name="T42" fmla="*/ 253 w 264"/>
                  <a:gd name="T43" fmla="*/ 1 h 234"/>
                  <a:gd name="T44" fmla="*/ 249 w 264"/>
                  <a:gd name="T45" fmla="*/ 0 h 234"/>
                  <a:gd name="T46" fmla="*/ 245 w 264"/>
                  <a:gd name="T47" fmla="*/ 0 h 234"/>
                  <a:gd name="T48" fmla="*/ 18 w 264"/>
                  <a:gd name="T49" fmla="*/ 0 h 234"/>
                  <a:gd name="T50" fmla="*/ 18 w 264"/>
                  <a:gd name="T51" fmla="*/ 0 h 234"/>
                  <a:gd name="T52" fmla="*/ 14 w 264"/>
                  <a:gd name="T53" fmla="*/ 0 h 234"/>
                  <a:gd name="T54" fmla="*/ 11 w 264"/>
                  <a:gd name="T55" fmla="*/ 1 h 234"/>
                  <a:gd name="T56" fmla="*/ 8 w 264"/>
                  <a:gd name="T57" fmla="*/ 3 h 234"/>
                  <a:gd name="T58" fmla="*/ 5 w 264"/>
                  <a:gd name="T59" fmla="*/ 6 h 234"/>
                  <a:gd name="T60" fmla="*/ 3 w 264"/>
                  <a:gd name="T61" fmla="*/ 9 h 234"/>
                  <a:gd name="T62" fmla="*/ 1 w 264"/>
                  <a:gd name="T63" fmla="*/ 12 h 234"/>
                  <a:gd name="T64" fmla="*/ 0 w 264"/>
                  <a:gd name="T65" fmla="*/ 15 h 234"/>
                  <a:gd name="T66" fmla="*/ 0 w 264"/>
                  <a:gd name="T67" fmla="*/ 19 h 234"/>
                  <a:gd name="T68" fmla="*/ 0 w 264"/>
                  <a:gd name="T69" fmla="*/ 161 h 234"/>
                  <a:gd name="T70" fmla="*/ 0 w 264"/>
                  <a:gd name="T71" fmla="*/ 161 h 234"/>
                  <a:gd name="T72" fmla="*/ 0 w 264"/>
                  <a:gd name="T73" fmla="*/ 165 h 234"/>
                  <a:gd name="T74" fmla="*/ 1 w 264"/>
                  <a:gd name="T75" fmla="*/ 168 h 234"/>
                  <a:gd name="T76" fmla="*/ 3 w 264"/>
                  <a:gd name="T77" fmla="*/ 171 h 234"/>
                  <a:gd name="T78" fmla="*/ 5 w 264"/>
                  <a:gd name="T79" fmla="*/ 174 h 234"/>
                  <a:gd name="T80" fmla="*/ 8 w 264"/>
                  <a:gd name="T81" fmla="*/ 176 h 234"/>
                  <a:gd name="T82" fmla="*/ 11 w 264"/>
                  <a:gd name="T83" fmla="*/ 178 h 234"/>
                  <a:gd name="T84" fmla="*/ 14 w 264"/>
                  <a:gd name="T85" fmla="*/ 179 h 234"/>
                  <a:gd name="T86" fmla="*/ 18 w 264"/>
                  <a:gd name="T87" fmla="*/ 179 h 234"/>
                  <a:gd name="T88" fmla="*/ 111 w 264"/>
                  <a:gd name="T89" fmla="*/ 17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234">
                    <a:moveTo>
                      <a:pt x="235" y="234"/>
                    </a:moveTo>
                    <a:lnTo>
                      <a:pt x="235" y="221"/>
                    </a:lnTo>
                    <a:lnTo>
                      <a:pt x="172" y="207"/>
                    </a:lnTo>
                    <a:lnTo>
                      <a:pt x="170" y="179"/>
                    </a:lnTo>
                    <a:lnTo>
                      <a:pt x="245" y="179"/>
                    </a:lnTo>
                    <a:lnTo>
                      <a:pt x="245" y="179"/>
                    </a:lnTo>
                    <a:lnTo>
                      <a:pt x="249" y="179"/>
                    </a:lnTo>
                    <a:lnTo>
                      <a:pt x="253" y="178"/>
                    </a:lnTo>
                    <a:lnTo>
                      <a:pt x="256" y="176"/>
                    </a:lnTo>
                    <a:lnTo>
                      <a:pt x="259" y="174"/>
                    </a:lnTo>
                    <a:lnTo>
                      <a:pt x="261" y="171"/>
                    </a:lnTo>
                    <a:lnTo>
                      <a:pt x="262" y="168"/>
                    </a:lnTo>
                    <a:lnTo>
                      <a:pt x="264" y="165"/>
                    </a:lnTo>
                    <a:lnTo>
                      <a:pt x="264" y="161"/>
                    </a:lnTo>
                    <a:lnTo>
                      <a:pt x="264" y="19"/>
                    </a:lnTo>
                    <a:lnTo>
                      <a:pt x="264" y="19"/>
                    </a:lnTo>
                    <a:lnTo>
                      <a:pt x="264" y="15"/>
                    </a:lnTo>
                    <a:lnTo>
                      <a:pt x="262" y="12"/>
                    </a:lnTo>
                    <a:lnTo>
                      <a:pt x="261" y="9"/>
                    </a:lnTo>
                    <a:lnTo>
                      <a:pt x="259" y="6"/>
                    </a:lnTo>
                    <a:lnTo>
                      <a:pt x="256" y="3"/>
                    </a:lnTo>
                    <a:lnTo>
                      <a:pt x="253" y="1"/>
                    </a:lnTo>
                    <a:lnTo>
                      <a:pt x="249" y="0"/>
                    </a:lnTo>
                    <a:lnTo>
                      <a:pt x="245" y="0"/>
                    </a:lnTo>
                    <a:lnTo>
                      <a:pt x="18" y="0"/>
                    </a:lnTo>
                    <a:lnTo>
                      <a:pt x="18" y="0"/>
                    </a:lnTo>
                    <a:lnTo>
                      <a:pt x="14" y="0"/>
                    </a:lnTo>
                    <a:lnTo>
                      <a:pt x="11" y="1"/>
                    </a:lnTo>
                    <a:lnTo>
                      <a:pt x="8" y="3"/>
                    </a:lnTo>
                    <a:lnTo>
                      <a:pt x="5" y="6"/>
                    </a:lnTo>
                    <a:lnTo>
                      <a:pt x="3" y="9"/>
                    </a:lnTo>
                    <a:lnTo>
                      <a:pt x="1" y="12"/>
                    </a:lnTo>
                    <a:lnTo>
                      <a:pt x="0" y="15"/>
                    </a:lnTo>
                    <a:lnTo>
                      <a:pt x="0" y="19"/>
                    </a:lnTo>
                    <a:lnTo>
                      <a:pt x="0" y="161"/>
                    </a:lnTo>
                    <a:lnTo>
                      <a:pt x="0" y="161"/>
                    </a:lnTo>
                    <a:lnTo>
                      <a:pt x="0" y="165"/>
                    </a:lnTo>
                    <a:lnTo>
                      <a:pt x="1" y="168"/>
                    </a:lnTo>
                    <a:lnTo>
                      <a:pt x="3" y="171"/>
                    </a:lnTo>
                    <a:lnTo>
                      <a:pt x="5" y="174"/>
                    </a:lnTo>
                    <a:lnTo>
                      <a:pt x="8" y="176"/>
                    </a:lnTo>
                    <a:lnTo>
                      <a:pt x="11" y="178"/>
                    </a:lnTo>
                    <a:lnTo>
                      <a:pt x="14" y="179"/>
                    </a:lnTo>
                    <a:lnTo>
                      <a:pt x="18" y="179"/>
                    </a:lnTo>
                    <a:lnTo>
                      <a:pt x="111" y="17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1" name="Freeform 218"/>
              <p:cNvSpPr>
                <a:spLocks/>
              </p:cNvSpPr>
              <p:nvPr/>
            </p:nvSpPr>
            <p:spPr bwMode="auto">
              <a:xfrm>
                <a:off x="3706" y="1972"/>
                <a:ext cx="236" cy="140"/>
              </a:xfrm>
              <a:custGeom>
                <a:avLst/>
                <a:gdLst>
                  <a:gd name="T0" fmla="*/ 236 w 236"/>
                  <a:gd name="T1" fmla="*/ 140 h 140"/>
                  <a:gd name="T2" fmla="*/ 0 w 236"/>
                  <a:gd name="T3" fmla="*/ 140 h 140"/>
                  <a:gd name="T4" fmla="*/ 0 w 236"/>
                  <a:gd name="T5" fmla="*/ 4 h 140"/>
                  <a:gd name="T6" fmla="*/ 0 w 236"/>
                  <a:gd name="T7" fmla="*/ 4 h 140"/>
                  <a:gd name="T8" fmla="*/ 0 w 236"/>
                  <a:gd name="T9" fmla="*/ 2 h 140"/>
                  <a:gd name="T10" fmla="*/ 1 w 236"/>
                  <a:gd name="T11" fmla="*/ 1 h 140"/>
                  <a:gd name="T12" fmla="*/ 3 w 236"/>
                  <a:gd name="T13" fmla="*/ 0 h 140"/>
                  <a:gd name="T14" fmla="*/ 4 w 236"/>
                  <a:gd name="T15" fmla="*/ 0 h 140"/>
                  <a:gd name="T16" fmla="*/ 231 w 236"/>
                  <a:gd name="T17" fmla="*/ 0 h 140"/>
                  <a:gd name="T18" fmla="*/ 231 w 236"/>
                  <a:gd name="T19" fmla="*/ 0 h 140"/>
                  <a:gd name="T20" fmla="*/ 233 w 236"/>
                  <a:gd name="T21" fmla="*/ 0 h 140"/>
                  <a:gd name="T22" fmla="*/ 235 w 236"/>
                  <a:gd name="T23" fmla="*/ 1 h 140"/>
                  <a:gd name="T24" fmla="*/ 236 w 236"/>
                  <a:gd name="T25" fmla="*/ 2 h 140"/>
                  <a:gd name="T26" fmla="*/ 236 w 236"/>
                  <a:gd name="T27" fmla="*/ 4 h 140"/>
                  <a:gd name="T28" fmla="*/ 236 w 236"/>
                  <a:gd name="T2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40">
                    <a:moveTo>
                      <a:pt x="236" y="140"/>
                    </a:moveTo>
                    <a:lnTo>
                      <a:pt x="0" y="140"/>
                    </a:lnTo>
                    <a:lnTo>
                      <a:pt x="0" y="4"/>
                    </a:lnTo>
                    <a:lnTo>
                      <a:pt x="0" y="4"/>
                    </a:lnTo>
                    <a:lnTo>
                      <a:pt x="0" y="2"/>
                    </a:lnTo>
                    <a:lnTo>
                      <a:pt x="1" y="1"/>
                    </a:lnTo>
                    <a:lnTo>
                      <a:pt x="3" y="0"/>
                    </a:lnTo>
                    <a:lnTo>
                      <a:pt x="4" y="0"/>
                    </a:lnTo>
                    <a:lnTo>
                      <a:pt x="231" y="0"/>
                    </a:lnTo>
                    <a:lnTo>
                      <a:pt x="231" y="0"/>
                    </a:lnTo>
                    <a:lnTo>
                      <a:pt x="233" y="0"/>
                    </a:lnTo>
                    <a:lnTo>
                      <a:pt x="235" y="1"/>
                    </a:lnTo>
                    <a:lnTo>
                      <a:pt x="236" y="2"/>
                    </a:lnTo>
                    <a:lnTo>
                      <a:pt x="236" y="4"/>
                    </a:lnTo>
                    <a:lnTo>
                      <a:pt x="236" y="14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2" name="Freeform 219"/>
              <p:cNvSpPr>
                <a:spLocks/>
              </p:cNvSpPr>
              <p:nvPr/>
            </p:nvSpPr>
            <p:spPr bwMode="auto">
              <a:xfrm>
                <a:off x="3002" y="1329"/>
                <a:ext cx="376" cy="304"/>
              </a:xfrm>
              <a:custGeom>
                <a:avLst/>
                <a:gdLst>
                  <a:gd name="T0" fmla="*/ 376 w 376"/>
                  <a:gd name="T1" fmla="*/ 128 h 304"/>
                  <a:gd name="T2" fmla="*/ 372 w 376"/>
                  <a:gd name="T3" fmla="*/ 154 h 304"/>
                  <a:gd name="T4" fmla="*/ 362 w 376"/>
                  <a:gd name="T5" fmla="*/ 178 h 304"/>
                  <a:gd name="T6" fmla="*/ 344 w 376"/>
                  <a:gd name="T7" fmla="*/ 200 h 304"/>
                  <a:gd name="T8" fmla="*/ 322 w 376"/>
                  <a:gd name="T9" fmla="*/ 219 h 304"/>
                  <a:gd name="T10" fmla="*/ 293 w 376"/>
                  <a:gd name="T11" fmla="*/ 235 h 304"/>
                  <a:gd name="T12" fmla="*/ 261 w 376"/>
                  <a:gd name="T13" fmla="*/ 246 h 304"/>
                  <a:gd name="T14" fmla="*/ 226 w 376"/>
                  <a:gd name="T15" fmla="*/ 254 h 304"/>
                  <a:gd name="T16" fmla="*/ 188 w 376"/>
                  <a:gd name="T17" fmla="*/ 256 h 304"/>
                  <a:gd name="T18" fmla="*/ 167 w 376"/>
                  <a:gd name="T19" fmla="*/ 255 h 304"/>
                  <a:gd name="T20" fmla="*/ 64 w 376"/>
                  <a:gd name="T21" fmla="*/ 304 h 304"/>
                  <a:gd name="T22" fmla="*/ 86 w 376"/>
                  <a:gd name="T23" fmla="*/ 236 h 304"/>
                  <a:gd name="T24" fmla="*/ 50 w 376"/>
                  <a:gd name="T25" fmla="*/ 216 h 304"/>
                  <a:gd name="T26" fmla="*/ 29 w 376"/>
                  <a:gd name="T27" fmla="*/ 196 h 304"/>
                  <a:gd name="T28" fmla="*/ 18 w 376"/>
                  <a:gd name="T29" fmla="*/ 183 h 304"/>
                  <a:gd name="T30" fmla="*/ 9 w 376"/>
                  <a:gd name="T31" fmla="*/ 169 h 304"/>
                  <a:gd name="T32" fmla="*/ 3 w 376"/>
                  <a:gd name="T33" fmla="*/ 152 h 304"/>
                  <a:gd name="T34" fmla="*/ 0 w 376"/>
                  <a:gd name="T35" fmla="*/ 137 h 304"/>
                  <a:gd name="T36" fmla="*/ 0 w 376"/>
                  <a:gd name="T37" fmla="*/ 128 h 304"/>
                  <a:gd name="T38" fmla="*/ 4 w 376"/>
                  <a:gd name="T39" fmla="*/ 102 h 304"/>
                  <a:gd name="T40" fmla="*/ 14 w 376"/>
                  <a:gd name="T41" fmla="*/ 78 h 304"/>
                  <a:gd name="T42" fmla="*/ 31 w 376"/>
                  <a:gd name="T43" fmla="*/ 57 h 304"/>
                  <a:gd name="T44" fmla="*/ 55 w 376"/>
                  <a:gd name="T45" fmla="*/ 37 h 304"/>
                  <a:gd name="T46" fmla="*/ 83 w 376"/>
                  <a:gd name="T47" fmla="*/ 22 h 304"/>
                  <a:gd name="T48" fmla="*/ 115 w 376"/>
                  <a:gd name="T49" fmla="*/ 9 h 304"/>
                  <a:gd name="T50" fmla="*/ 150 w 376"/>
                  <a:gd name="T51" fmla="*/ 2 h 304"/>
                  <a:gd name="T52" fmla="*/ 188 w 376"/>
                  <a:gd name="T53" fmla="*/ 0 h 304"/>
                  <a:gd name="T54" fmla="*/ 207 w 376"/>
                  <a:gd name="T55" fmla="*/ 0 h 304"/>
                  <a:gd name="T56" fmla="*/ 244 w 376"/>
                  <a:gd name="T57" fmla="*/ 5 h 304"/>
                  <a:gd name="T58" fmla="*/ 277 w 376"/>
                  <a:gd name="T59" fmla="*/ 15 h 304"/>
                  <a:gd name="T60" fmla="*/ 308 w 376"/>
                  <a:gd name="T61" fmla="*/ 29 h 304"/>
                  <a:gd name="T62" fmla="*/ 333 w 376"/>
                  <a:gd name="T63" fmla="*/ 46 h 304"/>
                  <a:gd name="T64" fmla="*/ 353 w 376"/>
                  <a:gd name="T65" fmla="*/ 67 h 304"/>
                  <a:gd name="T66" fmla="*/ 368 w 376"/>
                  <a:gd name="T67" fmla="*/ 89 h 304"/>
                  <a:gd name="T68" fmla="*/ 375 w 376"/>
                  <a:gd name="T69" fmla="*/ 115 h 304"/>
                  <a:gd name="T70" fmla="*/ 376 w 376"/>
                  <a:gd name="T71"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6" h="304">
                    <a:moveTo>
                      <a:pt x="376" y="128"/>
                    </a:moveTo>
                    <a:lnTo>
                      <a:pt x="376" y="128"/>
                    </a:lnTo>
                    <a:lnTo>
                      <a:pt x="375" y="141"/>
                    </a:lnTo>
                    <a:lnTo>
                      <a:pt x="372" y="154"/>
                    </a:lnTo>
                    <a:lnTo>
                      <a:pt x="368" y="166"/>
                    </a:lnTo>
                    <a:lnTo>
                      <a:pt x="362" y="178"/>
                    </a:lnTo>
                    <a:lnTo>
                      <a:pt x="353" y="189"/>
                    </a:lnTo>
                    <a:lnTo>
                      <a:pt x="344" y="200"/>
                    </a:lnTo>
                    <a:lnTo>
                      <a:pt x="333" y="210"/>
                    </a:lnTo>
                    <a:lnTo>
                      <a:pt x="322" y="219"/>
                    </a:lnTo>
                    <a:lnTo>
                      <a:pt x="308" y="227"/>
                    </a:lnTo>
                    <a:lnTo>
                      <a:pt x="293" y="235"/>
                    </a:lnTo>
                    <a:lnTo>
                      <a:pt x="277" y="241"/>
                    </a:lnTo>
                    <a:lnTo>
                      <a:pt x="261" y="246"/>
                    </a:lnTo>
                    <a:lnTo>
                      <a:pt x="244" y="250"/>
                    </a:lnTo>
                    <a:lnTo>
                      <a:pt x="226" y="254"/>
                    </a:lnTo>
                    <a:lnTo>
                      <a:pt x="207" y="255"/>
                    </a:lnTo>
                    <a:lnTo>
                      <a:pt x="188" y="256"/>
                    </a:lnTo>
                    <a:lnTo>
                      <a:pt x="188" y="256"/>
                    </a:lnTo>
                    <a:lnTo>
                      <a:pt x="167" y="255"/>
                    </a:lnTo>
                    <a:lnTo>
                      <a:pt x="149" y="253"/>
                    </a:lnTo>
                    <a:lnTo>
                      <a:pt x="64" y="304"/>
                    </a:lnTo>
                    <a:lnTo>
                      <a:pt x="86" y="236"/>
                    </a:lnTo>
                    <a:lnTo>
                      <a:pt x="86" y="236"/>
                    </a:lnTo>
                    <a:lnTo>
                      <a:pt x="67" y="226"/>
                    </a:lnTo>
                    <a:lnTo>
                      <a:pt x="50" y="216"/>
                    </a:lnTo>
                    <a:lnTo>
                      <a:pt x="36" y="204"/>
                    </a:lnTo>
                    <a:lnTo>
                      <a:pt x="29" y="196"/>
                    </a:lnTo>
                    <a:lnTo>
                      <a:pt x="23" y="190"/>
                    </a:lnTo>
                    <a:lnTo>
                      <a:pt x="18" y="183"/>
                    </a:lnTo>
                    <a:lnTo>
                      <a:pt x="13" y="176"/>
                    </a:lnTo>
                    <a:lnTo>
                      <a:pt x="9" y="169"/>
                    </a:lnTo>
                    <a:lnTo>
                      <a:pt x="6" y="160"/>
                    </a:lnTo>
                    <a:lnTo>
                      <a:pt x="3" y="152"/>
                    </a:lnTo>
                    <a:lnTo>
                      <a:pt x="1" y="145"/>
                    </a:lnTo>
                    <a:lnTo>
                      <a:pt x="0" y="137"/>
                    </a:lnTo>
                    <a:lnTo>
                      <a:pt x="0" y="128"/>
                    </a:lnTo>
                    <a:lnTo>
                      <a:pt x="0" y="128"/>
                    </a:lnTo>
                    <a:lnTo>
                      <a:pt x="1" y="115"/>
                    </a:lnTo>
                    <a:lnTo>
                      <a:pt x="4" y="102"/>
                    </a:lnTo>
                    <a:lnTo>
                      <a:pt x="8" y="89"/>
                    </a:lnTo>
                    <a:lnTo>
                      <a:pt x="14" y="78"/>
                    </a:lnTo>
                    <a:lnTo>
                      <a:pt x="22" y="67"/>
                    </a:lnTo>
                    <a:lnTo>
                      <a:pt x="31" y="57"/>
                    </a:lnTo>
                    <a:lnTo>
                      <a:pt x="43" y="46"/>
                    </a:lnTo>
                    <a:lnTo>
                      <a:pt x="55" y="37"/>
                    </a:lnTo>
                    <a:lnTo>
                      <a:pt x="69" y="29"/>
                    </a:lnTo>
                    <a:lnTo>
                      <a:pt x="83" y="22"/>
                    </a:lnTo>
                    <a:lnTo>
                      <a:pt x="98" y="15"/>
                    </a:lnTo>
                    <a:lnTo>
                      <a:pt x="115" y="9"/>
                    </a:lnTo>
                    <a:lnTo>
                      <a:pt x="132" y="5"/>
                    </a:lnTo>
                    <a:lnTo>
                      <a:pt x="150" y="2"/>
                    </a:lnTo>
                    <a:lnTo>
                      <a:pt x="168" y="0"/>
                    </a:lnTo>
                    <a:lnTo>
                      <a:pt x="188" y="0"/>
                    </a:lnTo>
                    <a:lnTo>
                      <a:pt x="188" y="0"/>
                    </a:lnTo>
                    <a:lnTo>
                      <a:pt x="207" y="0"/>
                    </a:lnTo>
                    <a:lnTo>
                      <a:pt x="226" y="2"/>
                    </a:lnTo>
                    <a:lnTo>
                      <a:pt x="244" y="5"/>
                    </a:lnTo>
                    <a:lnTo>
                      <a:pt x="261" y="9"/>
                    </a:lnTo>
                    <a:lnTo>
                      <a:pt x="277" y="15"/>
                    </a:lnTo>
                    <a:lnTo>
                      <a:pt x="293" y="22"/>
                    </a:lnTo>
                    <a:lnTo>
                      <a:pt x="308" y="29"/>
                    </a:lnTo>
                    <a:lnTo>
                      <a:pt x="322" y="37"/>
                    </a:lnTo>
                    <a:lnTo>
                      <a:pt x="333" y="46"/>
                    </a:lnTo>
                    <a:lnTo>
                      <a:pt x="344" y="57"/>
                    </a:lnTo>
                    <a:lnTo>
                      <a:pt x="353" y="67"/>
                    </a:lnTo>
                    <a:lnTo>
                      <a:pt x="362" y="78"/>
                    </a:lnTo>
                    <a:lnTo>
                      <a:pt x="368" y="89"/>
                    </a:lnTo>
                    <a:lnTo>
                      <a:pt x="372" y="102"/>
                    </a:lnTo>
                    <a:lnTo>
                      <a:pt x="375" y="115"/>
                    </a:lnTo>
                    <a:lnTo>
                      <a:pt x="376" y="128"/>
                    </a:lnTo>
                    <a:lnTo>
                      <a:pt x="376"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3" name="Freeform 220"/>
              <p:cNvSpPr>
                <a:spLocks/>
              </p:cNvSpPr>
              <p:nvPr/>
            </p:nvSpPr>
            <p:spPr bwMode="auto">
              <a:xfrm>
                <a:off x="3146" y="1364"/>
                <a:ext cx="88" cy="87"/>
              </a:xfrm>
              <a:custGeom>
                <a:avLst/>
                <a:gdLst>
                  <a:gd name="T0" fmla="*/ 44 w 88"/>
                  <a:gd name="T1" fmla="*/ 0 h 87"/>
                  <a:gd name="T2" fmla="*/ 44 w 88"/>
                  <a:gd name="T3" fmla="*/ 0 h 87"/>
                  <a:gd name="T4" fmla="*/ 35 w 88"/>
                  <a:gd name="T5" fmla="*/ 1 h 87"/>
                  <a:gd name="T6" fmla="*/ 26 w 88"/>
                  <a:gd name="T7" fmla="*/ 3 h 87"/>
                  <a:gd name="T8" fmla="*/ 19 w 88"/>
                  <a:gd name="T9" fmla="*/ 7 h 87"/>
                  <a:gd name="T10" fmla="*/ 13 w 88"/>
                  <a:gd name="T11" fmla="*/ 12 h 87"/>
                  <a:gd name="T12" fmla="*/ 8 w 88"/>
                  <a:gd name="T13" fmla="*/ 20 h 87"/>
                  <a:gd name="T14" fmla="*/ 4 w 88"/>
                  <a:gd name="T15" fmla="*/ 27 h 87"/>
                  <a:gd name="T16" fmla="*/ 1 w 88"/>
                  <a:gd name="T17" fmla="*/ 35 h 87"/>
                  <a:gd name="T18" fmla="*/ 0 w 88"/>
                  <a:gd name="T19" fmla="*/ 44 h 87"/>
                  <a:gd name="T20" fmla="*/ 0 w 88"/>
                  <a:gd name="T21" fmla="*/ 44 h 87"/>
                  <a:gd name="T22" fmla="*/ 1 w 88"/>
                  <a:gd name="T23" fmla="*/ 52 h 87"/>
                  <a:gd name="T24" fmla="*/ 4 w 88"/>
                  <a:gd name="T25" fmla="*/ 61 h 87"/>
                  <a:gd name="T26" fmla="*/ 8 w 88"/>
                  <a:gd name="T27" fmla="*/ 68 h 87"/>
                  <a:gd name="T28" fmla="*/ 13 w 88"/>
                  <a:gd name="T29" fmla="*/ 75 h 87"/>
                  <a:gd name="T30" fmla="*/ 19 w 88"/>
                  <a:gd name="T31" fmla="*/ 80 h 87"/>
                  <a:gd name="T32" fmla="*/ 26 w 88"/>
                  <a:gd name="T33" fmla="*/ 84 h 87"/>
                  <a:gd name="T34" fmla="*/ 35 w 88"/>
                  <a:gd name="T35" fmla="*/ 86 h 87"/>
                  <a:gd name="T36" fmla="*/ 44 w 88"/>
                  <a:gd name="T37" fmla="*/ 87 h 87"/>
                  <a:gd name="T38" fmla="*/ 44 w 88"/>
                  <a:gd name="T39" fmla="*/ 87 h 87"/>
                  <a:gd name="T40" fmla="*/ 53 w 88"/>
                  <a:gd name="T41" fmla="*/ 86 h 87"/>
                  <a:gd name="T42" fmla="*/ 61 w 88"/>
                  <a:gd name="T43" fmla="*/ 84 h 87"/>
                  <a:gd name="T44" fmla="*/ 68 w 88"/>
                  <a:gd name="T45" fmla="*/ 80 h 87"/>
                  <a:gd name="T46" fmla="*/ 75 w 88"/>
                  <a:gd name="T47" fmla="*/ 75 h 87"/>
                  <a:gd name="T48" fmla="*/ 80 w 88"/>
                  <a:gd name="T49" fmla="*/ 68 h 87"/>
                  <a:gd name="T50" fmla="*/ 84 w 88"/>
                  <a:gd name="T51" fmla="*/ 61 h 87"/>
                  <a:gd name="T52" fmla="*/ 87 w 88"/>
                  <a:gd name="T53" fmla="*/ 52 h 87"/>
                  <a:gd name="T54" fmla="*/ 88 w 88"/>
                  <a:gd name="T55" fmla="*/ 44 h 87"/>
                  <a:gd name="T56" fmla="*/ 88 w 88"/>
                  <a:gd name="T57" fmla="*/ 44 h 87"/>
                  <a:gd name="T58" fmla="*/ 87 w 88"/>
                  <a:gd name="T59" fmla="*/ 35 h 87"/>
                  <a:gd name="T60" fmla="*/ 84 w 88"/>
                  <a:gd name="T61" fmla="*/ 27 h 87"/>
                  <a:gd name="T62" fmla="*/ 80 w 88"/>
                  <a:gd name="T63" fmla="*/ 20 h 87"/>
                  <a:gd name="T64" fmla="*/ 75 w 88"/>
                  <a:gd name="T65" fmla="*/ 12 h 87"/>
                  <a:gd name="T66" fmla="*/ 68 w 88"/>
                  <a:gd name="T67" fmla="*/ 7 h 87"/>
                  <a:gd name="T68" fmla="*/ 61 w 88"/>
                  <a:gd name="T69" fmla="*/ 3 h 87"/>
                  <a:gd name="T70" fmla="*/ 53 w 88"/>
                  <a:gd name="T71" fmla="*/ 1 h 87"/>
                  <a:gd name="T72" fmla="*/ 44 w 88"/>
                  <a:gd name="T73" fmla="*/ 0 h 87"/>
                  <a:gd name="T74" fmla="*/ 44 w 88"/>
                  <a:gd name="T7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7">
                    <a:moveTo>
                      <a:pt x="44" y="0"/>
                    </a:moveTo>
                    <a:lnTo>
                      <a:pt x="44" y="0"/>
                    </a:lnTo>
                    <a:lnTo>
                      <a:pt x="35" y="1"/>
                    </a:lnTo>
                    <a:lnTo>
                      <a:pt x="26" y="3"/>
                    </a:lnTo>
                    <a:lnTo>
                      <a:pt x="19" y="7"/>
                    </a:lnTo>
                    <a:lnTo>
                      <a:pt x="13" y="12"/>
                    </a:lnTo>
                    <a:lnTo>
                      <a:pt x="8" y="20"/>
                    </a:lnTo>
                    <a:lnTo>
                      <a:pt x="4" y="27"/>
                    </a:lnTo>
                    <a:lnTo>
                      <a:pt x="1" y="35"/>
                    </a:lnTo>
                    <a:lnTo>
                      <a:pt x="0" y="44"/>
                    </a:lnTo>
                    <a:lnTo>
                      <a:pt x="0" y="44"/>
                    </a:lnTo>
                    <a:lnTo>
                      <a:pt x="1" y="52"/>
                    </a:lnTo>
                    <a:lnTo>
                      <a:pt x="4" y="61"/>
                    </a:lnTo>
                    <a:lnTo>
                      <a:pt x="8" y="68"/>
                    </a:lnTo>
                    <a:lnTo>
                      <a:pt x="13" y="75"/>
                    </a:lnTo>
                    <a:lnTo>
                      <a:pt x="19" y="80"/>
                    </a:lnTo>
                    <a:lnTo>
                      <a:pt x="26" y="84"/>
                    </a:lnTo>
                    <a:lnTo>
                      <a:pt x="35" y="86"/>
                    </a:lnTo>
                    <a:lnTo>
                      <a:pt x="44" y="87"/>
                    </a:lnTo>
                    <a:lnTo>
                      <a:pt x="44" y="87"/>
                    </a:lnTo>
                    <a:lnTo>
                      <a:pt x="53" y="86"/>
                    </a:lnTo>
                    <a:lnTo>
                      <a:pt x="61" y="84"/>
                    </a:lnTo>
                    <a:lnTo>
                      <a:pt x="68" y="80"/>
                    </a:lnTo>
                    <a:lnTo>
                      <a:pt x="75" y="75"/>
                    </a:lnTo>
                    <a:lnTo>
                      <a:pt x="80" y="68"/>
                    </a:lnTo>
                    <a:lnTo>
                      <a:pt x="84" y="61"/>
                    </a:lnTo>
                    <a:lnTo>
                      <a:pt x="87" y="52"/>
                    </a:lnTo>
                    <a:lnTo>
                      <a:pt x="88" y="44"/>
                    </a:lnTo>
                    <a:lnTo>
                      <a:pt x="88" y="44"/>
                    </a:lnTo>
                    <a:lnTo>
                      <a:pt x="87" y="35"/>
                    </a:lnTo>
                    <a:lnTo>
                      <a:pt x="84" y="27"/>
                    </a:lnTo>
                    <a:lnTo>
                      <a:pt x="80" y="20"/>
                    </a:lnTo>
                    <a:lnTo>
                      <a:pt x="75" y="12"/>
                    </a:lnTo>
                    <a:lnTo>
                      <a:pt x="68" y="7"/>
                    </a:lnTo>
                    <a:lnTo>
                      <a:pt x="61" y="3"/>
                    </a:lnTo>
                    <a:lnTo>
                      <a:pt x="53" y="1"/>
                    </a:lnTo>
                    <a:lnTo>
                      <a:pt x="44" y="0"/>
                    </a:lnTo>
                    <a:lnTo>
                      <a:pt x="4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4" name="Freeform 221"/>
              <p:cNvSpPr>
                <a:spLocks/>
              </p:cNvSpPr>
              <p:nvPr/>
            </p:nvSpPr>
            <p:spPr bwMode="auto">
              <a:xfrm>
                <a:off x="3114" y="1468"/>
                <a:ext cx="153" cy="50"/>
              </a:xfrm>
              <a:custGeom>
                <a:avLst/>
                <a:gdLst>
                  <a:gd name="T0" fmla="*/ 153 w 153"/>
                  <a:gd name="T1" fmla="*/ 50 h 50"/>
                  <a:gd name="T2" fmla="*/ 153 w 153"/>
                  <a:gd name="T3" fmla="*/ 28 h 50"/>
                  <a:gd name="T4" fmla="*/ 153 w 153"/>
                  <a:gd name="T5" fmla="*/ 28 h 50"/>
                  <a:gd name="T6" fmla="*/ 152 w 153"/>
                  <a:gd name="T7" fmla="*/ 22 h 50"/>
                  <a:gd name="T8" fmla="*/ 150 w 153"/>
                  <a:gd name="T9" fmla="*/ 17 h 50"/>
                  <a:gd name="T10" fmla="*/ 147 w 153"/>
                  <a:gd name="T11" fmla="*/ 12 h 50"/>
                  <a:gd name="T12" fmla="*/ 143 w 153"/>
                  <a:gd name="T13" fmla="*/ 8 h 50"/>
                  <a:gd name="T14" fmla="*/ 138 w 153"/>
                  <a:gd name="T15" fmla="*/ 4 h 50"/>
                  <a:gd name="T16" fmla="*/ 131 w 153"/>
                  <a:gd name="T17" fmla="*/ 2 h 50"/>
                  <a:gd name="T18" fmla="*/ 125 w 153"/>
                  <a:gd name="T19" fmla="*/ 0 h 50"/>
                  <a:gd name="T20" fmla="*/ 119 w 153"/>
                  <a:gd name="T21" fmla="*/ 0 h 50"/>
                  <a:gd name="T22" fmla="*/ 33 w 153"/>
                  <a:gd name="T23" fmla="*/ 0 h 50"/>
                  <a:gd name="T24" fmla="*/ 33 w 153"/>
                  <a:gd name="T25" fmla="*/ 0 h 50"/>
                  <a:gd name="T26" fmla="*/ 26 w 153"/>
                  <a:gd name="T27" fmla="*/ 0 h 50"/>
                  <a:gd name="T28" fmla="*/ 20 w 153"/>
                  <a:gd name="T29" fmla="*/ 2 h 50"/>
                  <a:gd name="T30" fmla="*/ 14 w 153"/>
                  <a:gd name="T31" fmla="*/ 4 h 50"/>
                  <a:gd name="T32" fmla="*/ 9 w 153"/>
                  <a:gd name="T33" fmla="*/ 8 h 50"/>
                  <a:gd name="T34" fmla="*/ 5 w 153"/>
                  <a:gd name="T35" fmla="*/ 12 h 50"/>
                  <a:gd name="T36" fmla="*/ 2 w 153"/>
                  <a:gd name="T37" fmla="*/ 17 h 50"/>
                  <a:gd name="T38" fmla="*/ 0 w 153"/>
                  <a:gd name="T39" fmla="*/ 22 h 50"/>
                  <a:gd name="T40" fmla="*/ 0 w 153"/>
                  <a:gd name="T41" fmla="*/ 28 h 50"/>
                  <a:gd name="T42" fmla="*/ 0 w 153"/>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50">
                    <a:moveTo>
                      <a:pt x="153" y="50"/>
                    </a:moveTo>
                    <a:lnTo>
                      <a:pt x="153" y="28"/>
                    </a:lnTo>
                    <a:lnTo>
                      <a:pt x="153" y="28"/>
                    </a:lnTo>
                    <a:lnTo>
                      <a:pt x="152" y="22"/>
                    </a:lnTo>
                    <a:lnTo>
                      <a:pt x="150" y="17"/>
                    </a:lnTo>
                    <a:lnTo>
                      <a:pt x="147" y="12"/>
                    </a:lnTo>
                    <a:lnTo>
                      <a:pt x="143" y="8"/>
                    </a:lnTo>
                    <a:lnTo>
                      <a:pt x="138" y="4"/>
                    </a:lnTo>
                    <a:lnTo>
                      <a:pt x="131" y="2"/>
                    </a:lnTo>
                    <a:lnTo>
                      <a:pt x="125" y="0"/>
                    </a:lnTo>
                    <a:lnTo>
                      <a:pt x="119" y="0"/>
                    </a:lnTo>
                    <a:lnTo>
                      <a:pt x="33" y="0"/>
                    </a:lnTo>
                    <a:lnTo>
                      <a:pt x="33" y="0"/>
                    </a:lnTo>
                    <a:lnTo>
                      <a:pt x="26" y="0"/>
                    </a:lnTo>
                    <a:lnTo>
                      <a:pt x="20" y="2"/>
                    </a:lnTo>
                    <a:lnTo>
                      <a:pt x="14" y="4"/>
                    </a:lnTo>
                    <a:lnTo>
                      <a:pt x="9" y="8"/>
                    </a:lnTo>
                    <a:lnTo>
                      <a:pt x="5" y="12"/>
                    </a:lnTo>
                    <a:lnTo>
                      <a:pt x="2" y="17"/>
                    </a:lnTo>
                    <a:lnTo>
                      <a:pt x="0" y="22"/>
                    </a:lnTo>
                    <a:lnTo>
                      <a:pt x="0" y="28"/>
                    </a:lnTo>
                    <a:lnTo>
                      <a:pt x="0" y="5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5" name="Freeform 222"/>
              <p:cNvSpPr>
                <a:spLocks/>
              </p:cNvSpPr>
              <p:nvPr/>
            </p:nvSpPr>
            <p:spPr bwMode="auto">
              <a:xfrm>
                <a:off x="2360" y="2246"/>
                <a:ext cx="217" cy="302"/>
              </a:xfrm>
              <a:custGeom>
                <a:avLst/>
                <a:gdLst>
                  <a:gd name="T0" fmla="*/ 34 w 217"/>
                  <a:gd name="T1" fmla="*/ 196 h 302"/>
                  <a:gd name="T2" fmla="*/ 64 w 217"/>
                  <a:gd name="T3" fmla="*/ 238 h 302"/>
                  <a:gd name="T4" fmla="*/ 98 w 217"/>
                  <a:gd name="T5" fmla="*/ 270 h 302"/>
                  <a:gd name="T6" fmla="*/ 124 w 217"/>
                  <a:gd name="T7" fmla="*/ 287 h 302"/>
                  <a:gd name="T8" fmla="*/ 142 w 217"/>
                  <a:gd name="T9" fmla="*/ 296 h 302"/>
                  <a:gd name="T10" fmla="*/ 159 w 217"/>
                  <a:gd name="T11" fmla="*/ 301 h 302"/>
                  <a:gd name="T12" fmla="*/ 169 w 217"/>
                  <a:gd name="T13" fmla="*/ 302 h 302"/>
                  <a:gd name="T14" fmla="*/ 190 w 217"/>
                  <a:gd name="T15" fmla="*/ 295 h 302"/>
                  <a:gd name="T16" fmla="*/ 207 w 217"/>
                  <a:gd name="T17" fmla="*/ 284 h 302"/>
                  <a:gd name="T18" fmla="*/ 217 w 217"/>
                  <a:gd name="T19" fmla="*/ 250 h 302"/>
                  <a:gd name="T20" fmla="*/ 217 w 217"/>
                  <a:gd name="T21" fmla="*/ 248 h 302"/>
                  <a:gd name="T22" fmla="*/ 215 w 217"/>
                  <a:gd name="T23" fmla="*/ 246 h 302"/>
                  <a:gd name="T24" fmla="*/ 164 w 217"/>
                  <a:gd name="T25" fmla="*/ 212 h 302"/>
                  <a:gd name="T26" fmla="*/ 159 w 217"/>
                  <a:gd name="T27" fmla="*/ 209 h 302"/>
                  <a:gd name="T28" fmla="*/ 153 w 217"/>
                  <a:gd name="T29" fmla="*/ 211 h 302"/>
                  <a:gd name="T30" fmla="*/ 127 w 217"/>
                  <a:gd name="T31" fmla="*/ 227 h 302"/>
                  <a:gd name="T32" fmla="*/ 123 w 217"/>
                  <a:gd name="T33" fmla="*/ 228 h 302"/>
                  <a:gd name="T34" fmla="*/ 120 w 217"/>
                  <a:gd name="T35" fmla="*/ 227 h 302"/>
                  <a:gd name="T36" fmla="*/ 108 w 217"/>
                  <a:gd name="T37" fmla="*/ 215 h 302"/>
                  <a:gd name="T38" fmla="*/ 84 w 217"/>
                  <a:gd name="T39" fmla="*/ 189 h 302"/>
                  <a:gd name="T40" fmla="*/ 74 w 217"/>
                  <a:gd name="T41" fmla="*/ 173 h 302"/>
                  <a:gd name="T42" fmla="*/ 58 w 217"/>
                  <a:gd name="T43" fmla="*/ 139 h 302"/>
                  <a:gd name="T44" fmla="*/ 51 w 217"/>
                  <a:gd name="T45" fmla="*/ 106 h 302"/>
                  <a:gd name="T46" fmla="*/ 51 w 217"/>
                  <a:gd name="T47" fmla="*/ 104 h 302"/>
                  <a:gd name="T48" fmla="*/ 54 w 217"/>
                  <a:gd name="T49" fmla="*/ 100 h 302"/>
                  <a:gd name="T50" fmla="*/ 81 w 217"/>
                  <a:gd name="T51" fmla="*/ 85 h 302"/>
                  <a:gd name="T52" fmla="*/ 83 w 217"/>
                  <a:gd name="T53" fmla="*/ 83 h 302"/>
                  <a:gd name="T54" fmla="*/ 85 w 217"/>
                  <a:gd name="T55" fmla="*/ 79 h 302"/>
                  <a:gd name="T56" fmla="*/ 85 w 217"/>
                  <a:gd name="T57" fmla="*/ 74 h 302"/>
                  <a:gd name="T58" fmla="*/ 81 w 217"/>
                  <a:gd name="T59" fmla="*/ 14 h 302"/>
                  <a:gd name="T60" fmla="*/ 78 w 217"/>
                  <a:gd name="T61" fmla="*/ 11 h 302"/>
                  <a:gd name="T62" fmla="*/ 51 w 217"/>
                  <a:gd name="T63" fmla="*/ 0 h 302"/>
                  <a:gd name="T64" fmla="*/ 38 w 217"/>
                  <a:gd name="T65" fmla="*/ 6 h 302"/>
                  <a:gd name="T66" fmla="*/ 17 w 217"/>
                  <a:gd name="T67" fmla="*/ 20 h 302"/>
                  <a:gd name="T68" fmla="*/ 10 w 217"/>
                  <a:gd name="T69" fmla="*/ 27 h 302"/>
                  <a:gd name="T70" fmla="*/ 4 w 217"/>
                  <a:gd name="T71" fmla="*/ 44 h 302"/>
                  <a:gd name="T72" fmla="*/ 1 w 217"/>
                  <a:gd name="T73" fmla="*/ 62 h 302"/>
                  <a:gd name="T74" fmla="*/ 0 w 217"/>
                  <a:gd name="T75" fmla="*/ 83 h 302"/>
                  <a:gd name="T76" fmla="*/ 6 w 217"/>
                  <a:gd name="T77" fmla="*/ 127 h 302"/>
                  <a:gd name="T78" fmla="*/ 22 w 217"/>
                  <a:gd name="T79" fmla="*/ 173 h 302"/>
                  <a:gd name="T80" fmla="*/ 34 w 217"/>
                  <a:gd name="T81" fmla="*/ 1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302">
                    <a:moveTo>
                      <a:pt x="34" y="196"/>
                    </a:moveTo>
                    <a:lnTo>
                      <a:pt x="34" y="196"/>
                    </a:lnTo>
                    <a:lnTo>
                      <a:pt x="48" y="218"/>
                    </a:lnTo>
                    <a:lnTo>
                      <a:pt x="64" y="238"/>
                    </a:lnTo>
                    <a:lnTo>
                      <a:pt x="80" y="255"/>
                    </a:lnTo>
                    <a:lnTo>
                      <a:pt x="98" y="270"/>
                    </a:lnTo>
                    <a:lnTo>
                      <a:pt x="115" y="282"/>
                    </a:lnTo>
                    <a:lnTo>
                      <a:pt x="124" y="287"/>
                    </a:lnTo>
                    <a:lnTo>
                      <a:pt x="133" y="291"/>
                    </a:lnTo>
                    <a:lnTo>
                      <a:pt x="142" y="296"/>
                    </a:lnTo>
                    <a:lnTo>
                      <a:pt x="151" y="299"/>
                    </a:lnTo>
                    <a:lnTo>
                      <a:pt x="159" y="301"/>
                    </a:lnTo>
                    <a:lnTo>
                      <a:pt x="169" y="302"/>
                    </a:lnTo>
                    <a:lnTo>
                      <a:pt x="169" y="302"/>
                    </a:lnTo>
                    <a:lnTo>
                      <a:pt x="179" y="299"/>
                    </a:lnTo>
                    <a:lnTo>
                      <a:pt x="190" y="295"/>
                    </a:lnTo>
                    <a:lnTo>
                      <a:pt x="201" y="288"/>
                    </a:lnTo>
                    <a:lnTo>
                      <a:pt x="207" y="284"/>
                    </a:lnTo>
                    <a:lnTo>
                      <a:pt x="212" y="279"/>
                    </a:lnTo>
                    <a:lnTo>
                      <a:pt x="217" y="250"/>
                    </a:lnTo>
                    <a:lnTo>
                      <a:pt x="217" y="250"/>
                    </a:lnTo>
                    <a:lnTo>
                      <a:pt x="217" y="248"/>
                    </a:lnTo>
                    <a:lnTo>
                      <a:pt x="215" y="246"/>
                    </a:lnTo>
                    <a:lnTo>
                      <a:pt x="215" y="246"/>
                    </a:lnTo>
                    <a:lnTo>
                      <a:pt x="164" y="212"/>
                    </a:lnTo>
                    <a:lnTo>
                      <a:pt x="164" y="212"/>
                    </a:lnTo>
                    <a:lnTo>
                      <a:pt x="161" y="210"/>
                    </a:lnTo>
                    <a:lnTo>
                      <a:pt x="159" y="209"/>
                    </a:lnTo>
                    <a:lnTo>
                      <a:pt x="157" y="209"/>
                    </a:lnTo>
                    <a:lnTo>
                      <a:pt x="153" y="211"/>
                    </a:lnTo>
                    <a:lnTo>
                      <a:pt x="153" y="211"/>
                    </a:lnTo>
                    <a:lnTo>
                      <a:pt x="127" y="227"/>
                    </a:lnTo>
                    <a:lnTo>
                      <a:pt x="127" y="227"/>
                    </a:lnTo>
                    <a:lnTo>
                      <a:pt x="123" y="228"/>
                    </a:lnTo>
                    <a:lnTo>
                      <a:pt x="122" y="227"/>
                    </a:lnTo>
                    <a:lnTo>
                      <a:pt x="120" y="227"/>
                    </a:lnTo>
                    <a:lnTo>
                      <a:pt x="120" y="227"/>
                    </a:lnTo>
                    <a:lnTo>
                      <a:pt x="108" y="215"/>
                    </a:lnTo>
                    <a:lnTo>
                      <a:pt x="95" y="203"/>
                    </a:lnTo>
                    <a:lnTo>
                      <a:pt x="84" y="189"/>
                    </a:lnTo>
                    <a:lnTo>
                      <a:pt x="74" y="173"/>
                    </a:lnTo>
                    <a:lnTo>
                      <a:pt x="74" y="173"/>
                    </a:lnTo>
                    <a:lnTo>
                      <a:pt x="66" y="156"/>
                    </a:lnTo>
                    <a:lnTo>
                      <a:pt x="58" y="139"/>
                    </a:lnTo>
                    <a:lnTo>
                      <a:pt x="54" y="122"/>
                    </a:lnTo>
                    <a:lnTo>
                      <a:pt x="51" y="106"/>
                    </a:lnTo>
                    <a:lnTo>
                      <a:pt x="51" y="106"/>
                    </a:lnTo>
                    <a:lnTo>
                      <a:pt x="51" y="104"/>
                    </a:lnTo>
                    <a:lnTo>
                      <a:pt x="51" y="103"/>
                    </a:lnTo>
                    <a:lnTo>
                      <a:pt x="54" y="100"/>
                    </a:lnTo>
                    <a:lnTo>
                      <a:pt x="54" y="100"/>
                    </a:lnTo>
                    <a:lnTo>
                      <a:pt x="81" y="85"/>
                    </a:lnTo>
                    <a:lnTo>
                      <a:pt x="81" y="85"/>
                    </a:lnTo>
                    <a:lnTo>
                      <a:pt x="83" y="83"/>
                    </a:lnTo>
                    <a:lnTo>
                      <a:pt x="85" y="81"/>
                    </a:lnTo>
                    <a:lnTo>
                      <a:pt x="85" y="79"/>
                    </a:lnTo>
                    <a:lnTo>
                      <a:pt x="85" y="74"/>
                    </a:lnTo>
                    <a:lnTo>
                      <a:pt x="85" y="74"/>
                    </a:lnTo>
                    <a:lnTo>
                      <a:pt x="81" y="14"/>
                    </a:lnTo>
                    <a:lnTo>
                      <a:pt x="81" y="14"/>
                    </a:lnTo>
                    <a:lnTo>
                      <a:pt x="80" y="12"/>
                    </a:lnTo>
                    <a:lnTo>
                      <a:pt x="78" y="11"/>
                    </a:lnTo>
                    <a:lnTo>
                      <a:pt x="51" y="0"/>
                    </a:lnTo>
                    <a:lnTo>
                      <a:pt x="51" y="0"/>
                    </a:lnTo>
                    <a:lnTo>
                      <a:pt x="44" y="2"/>
                    </a:lnTo>
                    <a:lnTo>
                      <a:pt x="38" y="6"/>
                    </a:lnTo>
                    <a:lnTo>
                      <a:pt x="28" y="12"/>
                    </a:lnTo>
                    <a:lnTo>
                      <a:pt x="17" y="20"/>
                    </a:lnTo>
                    <a:lnTo>
                      <a:pt x="10" y="27"/>
                    </a:lnTo>
                    <a:lnTo>
                      <a:pt x="10" y="27"/>
                    </a:lnTo>
                    <a:lnTo>
                      <a:pt x="7" y="35"/>
                    </a:lnTo>
                    <a:lnTo>
                      <a:pt x="4" y="44"/>
                    </a:lnTo>
                    <a:lnTo>
                      <a:pt x="2" y="53"/>
                    </a:lnTo>
                    <a:lnTo>
                      <a:pt x="1" y="62"/>
                    </a:lnTo>
                    <a:lnTo>
                      <a:pt x="0" y="72"/>
                    </a:lnTo>
                    <a:lnTo>
                      <a:pt x="0" y="83"/>
                    </a:lnTo>
                    <a:lnTo>
                      <a:pt x="2" y="104"/>
                    </a:lnTo>
                    <a:lnTo>
                      <a:pt x="6" y="127"/>
                    </a:lnTo>
                    <a:lnTo>
                      <a:pt x="12" y="150"/>
                    </a:lnTo>
                    <a:lnTo>
                      <a:pt x="22" y="173"/>
                    </a:lnTo>
                    <a:lnTo>
                      <a:pt x="34" y="196"/>
                    </a:lnTo>
                    <a:lnTo>
                      <a:pt x="34" y="19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6" name="Freeform 223"/>
              <p:cNvSpPr>
                <a:spLocks/>
              </p:cNvSpPr>
              <p:nvPr/>
            </p:nvSpPr>
            <p:spPr bwMode="auto">
              <a:xfrm>
                <a:off x="2472" y="2317"/>
                <a:ext cx="121" cy="96"/>
              </a:xfrm>
              <a:custGeom>
                <a:avLst/>
                <a:gdLst>
                  <a:gd name="T0" fmla="*/ 36 w 121"/>
                  <a:gd name="T1" fmla="*/ 0 h 96"/>
                  <a:gd name="T2" fmla="*/ 36 w 121"/>
                  <a:gd name="T3" fmla="*/ 0 h 96"/>
                  <a:gd name="T4" fmla="*/ 31 w 121"/>
                  <a:gd name="T5" fmla="*/ 1 h 96"/>
                  <a:gd name="T6" fmla="*/ 27 w 121"/>
                  <a:gd name="T7" fmla="*/ 2 h 96"/>
                  <a:gd name="T8" fmla="*/ 24 w 121"/>
                  <a:gd name="T9" fmla="*/ 3 h 96"/>
                  <a:gd name="T10" fmla="*/ 23 w 121"/>
                  <a:gd name="T11" fmla="*/ 6 h 96"/>
                  <a:gd name="T12" fmla="*/ 23 w 121"/>
                  <a:gd name="T13" fmla="*/ 9 h 96"/>
                  <a:gd name="T14" fmla="*/ 24 w 121"/>
                  <a:gd name="T15" fmla="*/ 12 h 96"/>
                  <a:gd name="T16" fmla="*/ 26 w 121"/>
                  <a:gd name="T17" fmla="*/ 15 h 96"/>
                  <a:gd name="T18" fmla="*/ 30 w 121"/>
                  <a:gd name="T19" fmla="*/ 19 h 96"/>
                  <a:gd name="T20" fmla="*/ 39 w 121"/>
                  <a:gd name="T21" fmla="*/ 27 h 96"/>
                  <a:gd name="T22" fmla="*/ 39 w 121"/>
                  <a:gd name="T23" fmla="*/ 27 h 96"/>
                  <a:gd name="T24" fmla="*/ 46 w 121"/>
                  <a:gd name="T25" fmla="*/ 32 h 96"/>
                  <a:gd name="T26" fmla="*/ 0 w 121"/>
                  <a:gd name="T27" fmla="*/ 66 h 96"/>
                  <a:gd name="T28" fmla="*/ 22 w 121"/>
                  <a:gd name="T29" fmla="*/ 96 h 96"/>
                  <a:gd name="T30" fmla="*/ 68 w 121"/>
                  <a:gd name="T31" fmla="*/ 63 h 96"/>
                  <a:gd name="T32" fmla="*/ 68 w 121"/>
                  <a:gd name="T33" fmla="*/ 63 h 96"/>
                  <a:gd name="T34" fmla="*/ 71 w 121"/>
                  <a:gd name="T35" fmla="*/ 70 h 96"/>
                  <a:gd name="T36" fmla="*/ 76 w 121"/>
                  <a:gd name="T37" fmla="*/ 83 h 96"/>
                  <a:gd name="T38" fmla="*/ 76 w 121"/>
                  <a:gd name="T39" fmla="*/ 83 h 96"/>
                  <a:gd name="T40" fmla="*/ 78 w 121"/>
                  <a:gd name="T41" fmla="*/ 87 h 96"/>
                  <a:gd name="T42" fmla="*/ 81 w 121"/>
                  <a:gd name="T43" fmla="*/ 91 h 96"/>
                  <a:gd name="T44" fmla="*/ 83 w 121"/>
                  <a:gd name="T45" fmla="*/ 93 h 96"/>
                  <a:gd name="T46" fmla="*/ 86 w 121"/>
                  <a:gd name="T47" fmla="*/ 93 h 96"/>
                  <a:gd name="T48" fmla="*/ 88 w 121"/>
                  <a:gd name="T49" fmla="*/ 92 h 96"/>
                  <a:gd name="T50" fmla="*/ 90 w 121"/>
                  <a:gd name="T51" fmla="*/ 90 h 96"/>
                  <a:gd name="T52" fmla="*/ 94 w 121"/>
                  <a:gd name="T53" fmla="*/ 87 h 96"/>
                  <a:gd name="T54" fmla="*/ 95 w 121"/>
                  <a:gd name="T55" fmla="*/ 82 h 96"/>
                  <a:gd name="T56" fmla="*/ 121 w 121"/>
                  <a:gd name="T57" fmla="*/ 0 h 96"/>
                  <a:gd name="T58" fmla="*/ 36 w 121"/>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96">
                    <a:moveTo>
                      <a:pt x="36" y="0"/>
                    </a:moveTo>
                    <a:lnTo>
                      <a:pt x="36" y="0"/>
                    </a:lnTo>
                    <a:lnTo>
                      <a:pt x="31" y="1"/>
                    </a:lnTo>
                    <a:lnTo>
                      <a:pt x="27" y="2"/>
                    </a:lnTo>
                    <a:lnTo>
                      <a:pt x="24" y="3"/>
                    </a:lnTo>
                    <a:lnTo>
                      <a:pt x="23" y="6"/>
                    </a:lnTo>
                    <a:lnTo>
                      <a:pt x="23" y="9"/>
                    </a:lnTo>
                    <a:lnTo>
                      <a:pt x="24" y="12"/>
                    </a:lnTo>
                    <a:lnTo>
                      <a:pt x="26" y="15"/>
                    </a:lnTo>
                    <a:lnTo>
                      <a:pt x="30" y="19"/>
                    </a:lnTo>
                    <a:lnTo>
                      <a:pt x="39" y="27"/>
                    </a:lnTo>
                    <a:lnTo>
                      <a:pt x="39" y="27"/>
                    </a:lnTo>
                    <a:lnTo>
                      <a:pt x="46" y="32"/>
                    </a:lnTo>
                    <a:lnTo>
                      <a:pt x="0" y="66"/>
                    </a:lnTo>
                    <a:lnTo>
                      <a:pt x="22" y="96"/>
                    </a:lnTo>
                    <a:lnTo>
                      <a:pt x="68" y="63"/>
                    </a:lnTo>
                    <a:lnTo>
                      <a:pt x="68" y="63"/>
                    </a:lnTo>
                    <a:lnTo>
                      <a:pt x="71" y="70"/>
                    </a:lnTo>
                    <a:lnTo>
                      <a:pt x="76" y="83"/>
                    </a:lnTo>
                    <a:lnTo>
                      <a:pt x="76" y="83"/>
                    </a:lnTo>
                    <a:lnTo>
                      <a:pt x="78" y="87"/>
                    </a:lnTo>
                    <a:lnTo>
                      <a:pt x="81" y="91"/>
                    </a:lnTo>
                    <a:lnTo>
                      <a:pt x="83" y="93"/>
                    </a:lnTo>
                    <a:lnTo>
                      <a:pt x="86" y="93"/>
                    </a:lnTo>
                    <a:lnTo>
                      <a:pt x="88" y="92"/>
                    </a:lnTo>
                    <a:lnTo>
                      <a:pt x="90" y="90"/>
                    </a:lnTo>
                    <a:lnTo>
                      <a:pt x="94" y="87"/>
                    </a:lnTo>
                    <a:lnTo>
                      <a:pt x="95" y="82"/>
                    </a:lnTo>
                    <a:lnTo>
                      <a:pt x="121" y="0"/>
                    </a:lnTo>
                    <a:lnTo>
                      <a:pt x="36"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7" name="Freeform 224"/>
              <p:cNvSpPr>
                <a:spLocks/>
              </p:cNvSpPr>
              <p:nvPr/>
            </p:nvSpPr>
            <p:spPr bwMode="auto">
              <a:xfrm>
                <a:off x="2596" y="1144"/>
                <a:ext cx="101" cy="140"/>
              </a:xfrm>
              <a:custGeom>
                <a:avLst/>
                <a:gdLst>
                  <a:gd name="T0" fmla="*/ 6 w 101"/>
                  <a:gd name="T1" fmla="*/ 13 h 140"/>
                  <a:gd name="T2" fmla="*/ 14 w 101"/>
                  <a:gd name="T3" fmla="*/ 6 h 140"/>
                  <a:gd name="T4" fmla="*/ 24 w 101"/>
                  <a:gd name="T5" fmla="*/ 0 h 140"/>
                  <a:gd name="T6" fmla="*/ 37 w 101"/>
                  <a:gd name="T7" fmla="*/ 5 h 140"/>
                  <a:gd name="T8" fmla="*/ 38 w 101"/>
                  <a:gd name="T9" fmla="*/ 7 h 140"/>
                  <a:gd name="T10" fmla="*/ 40 w 101"/>
                  <a:gd name="T11" fmla="*/ 35 h 140"/>
                  <a:gd name="T12" fmla="*/ 40 w 101"/>
                  <a:gd name="T13" fmla="*/ 38 h 140"/>
                  <a:gd name="T14" fmla="*/ 38 w 101"/>
                  <a:gd name="T15" fmla="*/ 40 h 140"/>
                  <a:gd name="T16" fmla="*/ 26 w 101"/>
                  <a:gd name="T17" fmla="*/ 46 h 140"/>
                  <a:gd name="T18" fmla="*/ 24 w 101"/>
                  <a:gd name="T19" fmla="*/ 49 h 140"/>
                  <a:gd name="T20" fmla="*/ 26 w 101"/>
                  <a:gd name="T21" fmla="*/ 56 h 140"/>
                  <a:gd name="T22" fmla="*/ 31 w 101"/>
                  <a:gd name="T23" fmla="*/ 72 h 140"/>
                  <a:gd name="T24" fmla="*/ 35 w 101"/>
                  <a:gd name="T25" fmla="*/ 80 h 140"/>
                  <a:gd name="T26" fmla="*/ 46 w 101"/>
                  <a:gd name="T27" fmla="*/ 95 h 140"/>
                  <a:gd name="T28" fmla="*/ 57 w 101"/>
                  <a:gd name="T29" fmla="*/ 105 h 140"/>
                  <a:gd name="T30" fmla="*/ 58 w 101"/>
                  <a:gd name="T31" fmla="*/ 106 h 140"/>
                  <a:gd name="T32" fmla="*/ 60 w 101"/>
                  <a:gd name="T33" fmla="*/ 105 h 140"/>
                  <a:gd name="T34" fmla="*/ 72 w 101"/>
                  <a:gd name="T35" fmla="*/ 98 h 140"/>
                  <a:gd name="T36" fmla="*/ 78 w 101"/>
                  <a:gd name="T37" fmla="*/ 99 h 140"/>
                  <a:gd name="T38" fmla="*/ 100 w 101"/>
                  <a:gd name="T39" fmla="*/ 114 h 140"/>
                  <a:gd name="T40" fmla="*/ 101 w 101"/>
                  <a:gd name="T41" fmla="*/ 115 h 140"/>
                  <a:gd name="T42" fmla="*/ 99 w 101"/>
                  <a:gd name="T43" fmla="*/ 129 h 140"/>
                  <a:gd name="T44" fmla="*/ 94 w 101"/>
                  <a:gd name="T45" fmla="*/ 134 h 140"/>
                  <a:gd name="T46" fmla="*/ 84 w 101"/>
                  <a:gd name="T47" fmla="*/ 139 h 140"/>
                  <a:gd name="T48" fmla="*/ 79 w 101"/>
                  <a:gd name="T49" fmla="*/ 140 h 140"/>
                  <a:gd name="T50" fmla="*/ 62 w 101"/>
                  <a:gd name="T51" fmla="*/ 135 h 140"/>
                  <a:gd name="T52" fmla="*/ 46 w 101"/>
                  <a:gd name="T53" fmla="*/ 125 h 140"/>
                  <a:gd name="T54" fmla="*/ 30 w 101"/>
                  <a:gd name="T55" fmla="*/ 110 h 140"/>
                  <a:gd name="T56" fmla="*/ 17 w 101"/>
                  <a:gd name="T57" fmla="*/ 90 h 140"/>
                  <a:gd name="T58" fmla="*/ 11 w 101"/>
                  <a:gd name="T59" fmla="*/ 80 h 140"/>
                  <a:gd name="T60" fmla="*/ 3 w 101"/>
                  <a:gd name="T61" fmla="*/ 59 h 140"/>
                  <a:gd name="T62" fmla="*/ 0 w 101"/>
                  <a:gd name="T63" fmla="*/ 38 h 140"/>
                  <a:gd name="T64" fmla="*/ 2 w 101"/>
                  <a:gd name="T65" fmla="*/ 20 h 140"/>
                  <a:gd name="T66" fmla="*/ 6 w 101"/>
                  <a:gd name="T67"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0">
                    <a:moveTo>
                      <a:pt x="6" y="13"/>
                    </a:moveTo>
                    <a:lnTo>
                      <a:pt x="6" y="13"/>
                    </a:lnTo>
                    <a:lnTo>
                      <a:pt x="9" y="9"/>
                    </a:lnTo>
                    <a:lnTo>
                      <a:pt x="14" y="6"/>
                    </a:lnTo>
                    <a:lnTo>
                      <a:pt x="19" y="3"/>
                    </a:lnTo>
                    <a:lnTo>
                      <a:pt x="24" y="0"/>
                    </a:lnTo>
                    <a:lnTo>
                      <a:pt x="37" y="5"/>
                    </a:lnTo>
                    <a:lnTo>
                      <a:pt x="37" y="5"/>
                    </a:lnTo>
                    <a:lnTo>
                      <a:pt x="38" y="6"/>
                    </a:lnTo>
                    <a:lnTo>
                      <a:pt x="38" y="7"/>
                    </a:lnTo>
                    <a:lnTo>
                      <a:pt x="38" y="7"/>
                    </a:lnTo>
                    <a:lnTo>
                      <a:pt x="40" y="35"/>
                    </a:lnTo>
                    <a:lnTo>
                      <a:pt x="40" y="35"/>
                    </a:lnTo>
                    <a:lnTo>
                      <a:pt x="40" y="38"/>
                    </a:lnTo>
                    <a:lnTo>
                      <a:pt x="38" y="40"/>
                    </a:lnTo>
                    <a:lnTo>
                      <a:pt x="38" y="40"/>
                    </a:lnTo>
                    <a:lnTo>
                      <a:pt x="26" y="46"/>
                    </a:lnTo>
                    <a:lnTo>
                      <a:pt x="26" y="46"/>
                    </a:lnTo>
                    <a:lnTo>
                      <a:pt x="25" y="48"/>
                    </a:lnTo>
                    <a:lnTo>
                      <a:pt x="24" y="49"/>
                    </a:lnTo>
                    <a:lnTo>
                      <a:pt x="24" y="49"/>
                    </a:lnTo>
                    <a:lnTo>
                      <a:pt x="26" y="56"/>
                    </a:lnTo>
                    <a:lnTo>
                      <a:pt x="28" y="65"/>
                    </a:lnTo>
                    <a:lnTo>
                      <a:pt x="31" y="72"/>
                    </a:lnTo>
                    <a:lnTo>
                      <a:pt x="35" y="80"/>
                    </a:lnTo>
                    <a:lnTo>
                      <a:pt x="35" y="80"/>
                    </a:lnTo>
                    <a:lnTo>
                      <a:pt x="39" y="87"/>
                    </a:lnTo>
                    <a:lnTo>
                      <a:pt x="46" y="95"/>
                    </a:lnTo>
                    <a:lnTo>
                      <a:pt x="51" y="100"/>
                    </a:lnTo>
                    <a:lnTo>
                      <a:pt x="57" y="105"/>
                    </a:lnTo>
                    <a:lnTo>
                      <a:pt x="57" y="105"/>
                    </a:lnTo>
                    <a:lnTo>
                      <a:pt x="58" y="106"/>
                    </a:lnTo>
                    <a:lnTo>
                      <a:pt x="60" y="105"/>
                    </a:lnTo>
                    <a:lnTo>
                      <a:pt x="60" y="105"/>
                    </a:lnTo>
                    <a:lnTo>
                      <a:pt x="72" y="98"/>
                    </a:lnTo>
                    <a:lnTo>
                      <a:pt x="72" y="98"/>
                    </a:lnTo>
                    <a:lnTo>
                      <a:pt x="74" y="97"/>
                    </a:lnTo>
                    <a:lnTo>
                      <a:pt x="78" y="99"/>
                    </a:lnTo>
                    <a:lnTo>
                      <a:pt x="78" y="99"/>
                    </a:lnTo>
                    <a:lnTo>
                      <a:pt x="100" y="114"/>
                    </a:lnTo>
                    <a:lnTo>
                      <a:pt x="100" y="114"/>
                    </a:lnTo>
                    <a:lnTo>
                      <a:pt x="101" y="115"/>
                    </a:lnTo>
                    <a:lnTo>
                      <a:pt x="101" y="116"/>
                    </a:lnTo>
                    <a:lnTo>
                      <a:pt x="99" y="129"/>
                    </a:lnTo>
                    <a:lnTo>
                      <a:pt x="99" y="129"/>
                    </a:lnTo>
                    <a:lnTo>
                      <a:pt x="94" y="134"/>
                    </a:lnTo>
                    <a:lnTo>
                      <a:pt x="89" y="137"/>
                    </a:lnTo>
                    <a:lnTo>
                      <a:pt x="84" y="139"/>
                    </a:lnTo>
                    <a:lnTo>
                      <a:pt x="79" y="140"/>
                    </a:lnTo>
                    <a:lnTo>
                      <a:pt x="79" y="140"/>
                    </a:lnTo>
                    <a:lnTo>
                      <a:pt x="70" y="138"/>
                    </a:lnTo>
                    <a:lnTo>
                      <a:pt x="62" y="135"/>
                    </a:lnTo>
                    <a:lnTo>
                      <a:pt x="54" y="131"/>
                    </a:lnTo>
                    <a:lnTo>
                      <a:pt x="46" y="125"/>
                    </a:lnTo>
                    <a:lnTo>
                      <a:pt x="37" y="118"/>
                    </a:lnTo>
                    <a:lnTo>
                      <a:pt x="30" y="110"/>
                    </a:lnTo>
                    <a:lnTo>
                      <a:pt x="23" y="101"/>
                    </a:lnTo>
                    <a:lnTo>
                      <a:pt x="17" y="90"/>
                    </a:lnTo>
                    <a:lnTo>
                      <a:pt x="17" y="90"/>
                    </a:lnTo>
                    <a:lnTo>
                      <a:pt x="11" y="80"/>
                    </a:lnTo>
                    <a:lnTo>
                      <a:pt x="7" y="70"/>
                    </a:lnTo>
                    <a:lnTo>
                      <a:pt x="3" y="59"/>
                    </a:lnTo>
                    <a:lnTo>
                      <a:pt x="1" y="48"/>
                    </a:lnTo>
                    <a:lnTo>
                      <a:pt x="0" y="38"/>
                    </a:lnTo>
                    <a:lnTo>
                      <a:pt x="1" y="29"/>
                    </a:lnTo>
                    <a:lnTo>
                      <a:pt x="2" y="20"/>
                    </a:lnTo>
                    <a:lnTo>
                      <a:pt x="6" y="13"/>
                    </a:lnTo>
                    <a:lnTo>
                      <a:pt x="6" y="1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8" name="Freeform 225"/>
              <p:cNvSpPr>
                <a:spLocks noEditPoints="1"/>
              </p:cNvSpPr>
              <p:nvPr/>
            </p:nvSpPr>
            <p:spPr bwMode="auto">
              <a:xfrm>
                <a:off x="2654" y="1008"/>
                <a:ext cx="274" cy="221"/>
              </a:xfrm>
              <a:custGeom>
                <a:avLst/>
                <a:gdLst>
                  <a:gd name="T0" fmla="*/ 137 w 274"/>
                  <a:gd name="T1" fmla="*/ 0 h 221"/>
                  <a:gd name="T2" fmla="*/ 109 w 274"/>
                  <a:gd name="T3" fmla="*/ 2 h 221"/>
                  <a:gd name="T4" fmla="*/ 83 w 274"/>
                  <a:gd name="T5" fmla="*/ 7 h 221"/>
                  <a:gd name="T6" fmla="*/ 60 w 274"/>
                  <a:gd name="T7" fmla="*/ 16 h 221"/>
                  <a:gd name="T8" fmla="*/ 40 w 274"/>
                  <a:gd name="T9" fmla="*/ 27 h 221"/>
                  <a:gd name="T10" fmla="*/ 23 w 274"/>
                  <a:gd name="T11" fmla="*/ 41 h 221"/>
                  <a:gd name="T12" fmla="*/ 10 w 274"/>
                  <a:gd name="T13" fmla="*/ 57 h 221"/>
                  <a:gd name="T14" fmla="*/ 2 w 274"/>
                  <a:gd name="T15" fmla="*/ 74 h 221"/>
                  <a:gd name="T16" fmla="*/ 0 w 274"/>
                  <a:gd name="T17" fmla="*/ 93 h 221"/>
                  <a:gd name="T18" fmla="*/ 1 w 274"/>
                  <a:gd name="T19" fmla="*/ 105 h 221"/>
                  <a:gd name="T20" fmla="*/ 9 w 274"/>
                  <a:gd name="T21" fmla="*/ 128 h 221"/>
                  <a:gd name="T22" fmla="*/ 26 w 274"/>
                  <a:gd name="T23" fmla="*/ 148 h 221"/>
                  <a:gd name="T24" fmla="*/ 48 w 274"/>
                  <a:gd name="T25" fmla="*/ 165 h 221"/>
                  <a:gd name="T26" fmla="*/ 46 w 274"/>
                  <a:gd name="T27" fmla="*/ 221 h 221"/>
                  <a:gd name="T28" fmla="*/ 108 w 274"/>
                  <a:gd name="T29" fmla="*/ 184 h 221"/>
                  <a:gd name="T30" fmla="*/ 137 w 274"/>
                  <a:gd name="T31" fmla="*/ 186 h 221"/>
                  <a:gd name="T32" fmla="*/ 150 w 274"/>
                  <a:gd name="T33" fmla="*/ 186 h 221"/>
                  <a:gd name="T34" fmla="*/ 177 w 274"/>
                  <a:gd name="T35" fmla="*/ 182 h 221"/>
                  <a:gd name="T36" fmla="*/ 202 w 274"/>
                  <a:gd name="T37" fmla="*/ 175 h 221"/>
                  <a:gd name="T38" fmla="*/ 223 w 274"/>
                  <a:gd name="T39" fmla="*/ 165 h 221"/>
                  <a:gd name="T40" fmla="*/ 242 w 274"/>
                  <a:gd name="T41" fmla="*/ 152 h 221"/>
                  <a:gd name="T42" fmla="*/ 257 w 274"/>
                  <a:gd name="T43" fmla="*/ 138 h 221"/>
                  <a:gd name="T44" fmla="*/ 267 w 274"/>
                  <a:gd name="T45" fmla="*/ 120 h 221"/>
                  <a:gd name="T46" fmla="*/ 273 w 274"/>
                  <a:gd name="T47" fmla="*/ 103 h 221"/>
                  <a:gd name="T48" fmla="*/ 274 w 274"/>
                  <a:gd name="T49" fmla="*/ 93 h 221"/>
                  <a:gd name="T50" fmla="*/ 270 w 274"/>
                  <a:gd name="T51" fmla="*/ 74 h 221"/>
                  <a:gd name="T52" fmla="*/ 262 w 274"/>
                  <a:gd name="T53" fmla="*/ 57 h 221"/>
                  <a:gd name="T54" fmla="*/ 250 w 274"/>
                  <a:gd name="T55" fmla="*/ 41 h 221"/>
                  <a:gd name="T56" fmla="*/ 233 w 274"/>
                  <a:gd name="T57" fmla="*/ 27 h 221"/>
                  <a:gd name="T58" fmla="*/ 213 w 274"/>
                  <a:gd name="T59" fmla="*/ 16 h 221"/>
                  <a:gd name="T60" fmla="*/ 189 w 274"/>
                  <a:gd name="T61" fmla="*/ 7 h 221"/>
                  <a:gd name="T62" fmla="*/ 163 w 274"/>
                  <a:gd name="T63" fmla="*/ 2 h 221"/>
                  <a:gd name="T64" fmla="*/ 137 w 274"/>
                  <a:gd name="T65" fmla="*/ 0 h 221"/>
                  <a:gd name="T66" fmla="*/ 62 w 274"/>
                  <a:gd name="T67" fmla="*/ 79 h 221"/>
                  <a:gd name="T68" fmla="*/ 60 w 274"/>
                  <a:gd name="T69" fmla="*/ 78 h 221"/>
                  <a:gd name="T70" fmla="*/ 56 w 274"/>
                  <a:gd name="T71" fmla="*/ 74 h 221"/>
                  <a:gd name="T72" fmla="*/ 54 w 274"/>
                  <a:gd name="T73" fmla="*/ 71 h 221"/>
                  <a:gd name="T74" fmla="*/ 56 w 274"/>
                  <a:gd name="T75" fmla="*/ 69 h 221"/>
                  <a:gd name="T76" fmla="*/ 60 w 274"/>
                  <a:gd name="T77" fmla="*/ 65 h 221"/>
                  <a:gd name="T78" fmla="*/ 62 w 274"/>
                  <a:gd name="T79" fmla="*/ 64 h 221"/>
                  <a:gd name="T80" fmla="*/ 210 w 274"/>
                  <a:gd name="T81" fmla="*/ 64 h 221"/>
                  <a:gd name="T82" fmla="*/ 215 w 274"/>
                  <a:gd name="T83" fmla="*/ 66 h 221"/>
                  <a:gd name="T84" fmla="*/ 217 w 274"/>
                  <a:gd name="T85" fmla="*/ 71 h 221"/>
                  <a:gd name="T86" fmla="*/ 217 w 274"/>
                  <a:gd name="T87" fmla="*/ 71 h 221"/>
                  <a:gd name="T88" fmla="*/ 215 w 274"/>
                  <a:gd name="T89" fmla="*/ 76 h 221"/>
                  <a:gd name="T90" fmla="*/ 210 w 274"/>
                  <a:gd name="T91" fmla="*/ 79 h 221"/>
                  <a:gd name="T92" fmla="*/ 62 w 274"/>
                  <a:gd name="T93" fmla="*/ 79 h 221"/>
                  <a:gd name="T94" fmla="*/ 62 w 274"/>
                  <a:gd name="T95" fmla="*/ 124 h 221"/>
                  <a:gd name="T96" fmla="*/ 60 w 274"/>
                  <a:gd name="T97" fmla="*/ 124 h 221"/>
                  <a:gd name="T98" fmla="*/ 56 w 274"/>
                  <a:gd name="T99" fmla="*/ 119 h 221"/>
                  <a:gd name="T100" fmla="*/ 54 w 274"/>
                  <a:gd name="T101" fmla="*/ 116 h 221"/>
                  <a:gd name="T102" fmla="*/ 56 w 274"/>
                  <a:gd name="T103" fmla="*/ 113 h 221"/>
                  <a:gd name="T104" fmla="*/ 60 w 274"/>
                  <a:gd name="T105" fmla="*/ 110 h 221"/>
                  <a:gd name="T106" fmla="*/ 62 w 274"/>
                  <a:gd name="T107" fmla="*/ 109 h 221"/>
                  <a:gd name="T108" fmla="*/ 155 w 274"/>
                  <a:gd name="T109" fmla="*/ 109 h 221"/>
                  <a:gd name="T110" fmla="*/ 160 w 274"/>
                  <a:gd name="T111" fmla="*/ 111 h 221"/>
                  <a:gd name="T112" fmla="*/ 162 w 274"/>
                  <a:gd name="T113" fmla="*/ 116 h 221"/>
                  <a:gd name="T114" fmla="*/ 162 w 274"/>
                  <a:gd name="T115" fmla="*/ 116 h 221"/>
                  <a:gd name="T116" fmla="*/ 160 w 274"/>
                  <a:gd name="T117" fmla="*/ 121 h 221"/>
                  <a:gd name="T118" fmla="*/ 155 w 274"/>
                  <a:gd name="T119" fmla="*/ 124 h 221"/>
                  <a:gd name="T120" fmla="*/ 62 w 274"/>
                  <a:gd name="T121" fmla="*/ 12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21">
                    <a:moveTo>
                      <a:pt x="137" y="0"/>
                    </a:moveTo>
                    <a:lnTo>
                      <a:pt x="137" y="0"/>
                    </a:lnTo>
                    <a:lnTo>
                      <a:pt x="122" y="0"/>
                    </a:lnTo>
                    <a:lnTo>
                      <a:pt x="109" y="2"/>
                    </a:lnTo>
                    <a:lnTo>
                      <a:pt x="96" y="4"/>
                    </a:lnTo>
                    <a:lnTo>
                      <a:pt x="83" y="7"/>
                    </a:lnTo>
                    <a:lnTo>
                      <a:pt x="71" y="11"/>
                    </a:lnTo>
                    <a:lnTo>
                      <a:pt x="60" y="16"/>
                    </a:lnTo>
                    <a:lnTo>
                      <a:pt x="49" y="21"/>
                    </a:lnTo>
                    <a:lnTo>
                      <a:pt x="40" y="27"/>
                    </a:lnTo>
                    <a:lnTo>
                      <a:pt x="31" y="34"/>
                    </a:lnTo>
                    <a:lnTo>
                      <a:pt x="23" y="41"/>
                    </a:lnTo>
                    <a:lnTo>
                      <a:pt x="16" y="48"/>
                    </a:lnTo>
                    <a:lnTo>
                      <a:pt x="10" y="57"/>
                    </a:lnTo>
                    <a:lnTo>
                      <a:pt x="5" y="65"/>
                    </a:lnTo>
                    <a:lnTo>
                      <a:pt x="2" y="74"/>
                    </a:lnTo>
                    <a:lnTo>
                      <a:pt x="0" y="83"/>
                    </a:lnTo>
                    <a:lnTo>
                      <a:pt x="0" y="93"/>
                    </a:lnTo>
                    <a:lnTo>
                      <a:pt x="0" y="93"/>
                    </a:lnTo>
                    <a:lnTo>
                      <a:pt x="1" y="105"/>
                    </a:lnTo>
                    <a:lnTo>
                      <a:pt x="4" y="117"/>
                    </a:lnTo>
                    <a:lnTo>
                      <a:pt x="9" y="128"/>
                    </a:lnTo>
                    <a:lnTo>
                      <a:pt x="16" y="138"/>
                    </a:lnTo>
                    <a:lnTo>
                      <a:pt x="26" y="148"/>
                    </a:lnTo>
                    <a:lnTo>
                      <a:pt x="36" y="156"/>
                    </a:lnTo>
                    <a:lnTo>
                      <a:pt x="48" y="165"/>
                    </a:lnTo>
                    <a:lnTo>
                      <a:pt x="62" y="172"/>
                    </a:lnTo>
                    <a:lnTo>
                      <a:pt x="46" y="221"/>
                    </a:lnTo>
                    <a:lnTo>
                      <a:pt x="108" y="184"/>
                    </a:lnTo>
                    <a:lnTo>
                      <a:pt x="108" y="184"/>
                    </a:lnTo>
                    <a:lnTo>
                      <a:pt x="121" y="186"/>
                    </a:lnTo>
                    <a:lnTo>
                      <a:pt x="137" y="186"/>
                    </a:lnTo>
                    <a:lnTo>
                      <a:pt x="137" y="186"/>
                    </a:lnTo>
                    <a:lnTo>
                      <a:pt x="150" y="186"/>
                    </a:lnTo>
                    <a:lnTo>
                      <a:pt x="163" y="184"/>
                    </a:lnTo>
                    <a:lnTo>
                      <a:pt x="177" y="182"/>
                    </a:lnTo>
                    <a:lnTo>
                      <a:pt x="189" y="179"/>
                    </a:lnTo>
                    <a:lnTo>
                      <a:pt x="202" y="175"/>
                    </a:lnTo>
                    <a:lnTo>
                      <a:pt x="213" y="171"/>
                    </a:lnTo>
                    <a:lnTo>
                      <a:pt x="223" y="165"/>
                    </a:lnTo>
                    <a:lnTo>
                      <a:pt x="233" y="160"/>
                    </a:lnTo>
                    <a:lnTo>
                      <a:pt x="242" y="152"/>
                    </a:lnTo>
                    <a:lnTo>
                      <a:pt x="250" y="145"/>
                    </a:lnTo>
                    <a:lnTo>
                      <a:pt x="257" y="138"/>
                    </a:lnTo>
                    <a:lnTo>
                      <a:pt x="262" y="130"/>
                    </a:lnTo>
                    <a:lnTo>
                      <a:pt x="267" y="120"/>
                    </a:lnTo>
                    <a:lnTo>
                      <a:pt x="270" y="112"/>
                    </a:lnTo>
                    <a:lnTo>
                      <a:pt x="273" y="103"/>
                    </a:lnTo>
                    <a:lnTo>
                      <a:pt x="274" y="93"/>
                    </a:lnTo>
                    <a:lnTo>
                      <a:pt x="274" y="93"/>
                    </a:lnTo>
                    <a:lnTo>
                      <a:pt x="273" y="83"/>
                    </a:lnTo>
                    <a:lnTo>
                      <a:pt x="270" y="74"/>
                    </a:lnTo>
                    <a:lnTo>
                      <a:pt x="267" y="65"/>
                    </a:lnTo>
                    <a:lnTo>
                      <a:pt x="262" y="57"/>
                    </a:lnTo>
                    <a:lnTo>
                      <a:pt x="257" y="48"/>
                    </a:lnTo>
                    <a:lnTo>
                      <a:pt x="250" y="41"/>
                    </a:lnTo>
                    <a:lnTo>
                      <a:pt x="242" y="34"/>
                    </a:lnTo>
                    <a:lnTo>
                      <a:pt x="233" y="27"/>
                    </a:lnTo>
                    <a:lnTo>
                      <a:pt x="223" y="21"/>
                    </a:lnTo>
                    <a:lnTo>
                      <a:pt x="213" y="16"/>
                    </a:lnTo>
                    <a:lnTo>
                      <a:pt x="202" y="11"/>
                    </a:lnTo>
                    <a:lnTo>
                      <a:pt x="189" y="7"/>
                    </a:lnTo>
                    <a:lnTo>
                      <a:pt x="177" y="4"/>
                    </a:lnTo>
                    <a:lnTo>
                      <a:pt x="163" y="2"/>
                    </a:lnTo>
                    <a:lnTo>
                      <a:pt x="150" y="0"/>
                    </a:lnTo>
                    <a:lnTo>
                      <a:pt x="137" y="0"/>
                    </a:lnTo>
                    <a:lnTo>
                      <a:pt x="137" y="0"/>
                    </a:lnTo>
                    <a:close/>
                    <a:moveTo>
                      <a:pt x="62" y="79"/>
                    </a:moveTo>
                    <a:lnTo>
                      <a:pt x="62" y="79"/>
                    </a:lnTo>
                    <a:lnTo>
                      <a:pt x="60" y="78"/>
                    </a:lnTo>
                    <a:lnTo>
                      <a:pt x="57" y="76"/>
                    </a:lnTo>
                    <a:lnTo>
                      <a:pt x="56" y="74"/>
                    </a:lnTo>
                    <a:lnTo>
                      <a:pt x="54" y="71"/>
                    </a:lnTo>
                    <a:lnTo>
                      <a:pt x="54" y="71"/>
                    </a:lnTo>
                    <a:lnTo>
                      <a:pt x="54" y="71"/>
                    </a:lnTo>
                    <a:lnTo>
                      <a:pt x="56" y="69"/>
                    </a:lnTo>
                    <a:lnTo>
                      <a:pt x="57" y="66"/>
                    </a:lnTo>
                    <a:lnTo>
                      <a:pt x="60" y="65"/>
                    </a:lnTo>
                    <a:lnTo>
                      <a:pt x="62" y="64"/>
                    </a:lnTo>
                    <a:lnTo>
                      <a:pt x="62" y="64"/>
                    </a:lnTo>
                    <a:lnTo>
                      <a:pt x="210" y="64"/>
                    </a:lnTo>
                    <a:lnTo>
                      <a:pt x="210" y="64"/>
                    </a:lnTo>
                    <a:lnTo>
                      <a:pt x="213" y="65"/>
                    </a:lnTo>
                    <a:lnTo>
                      <a:pt x="215" y="66"/>
                    </a:lnTo>
                    <a:lnTo>
                      <a:pt x="217" y="69"/>
                    </a:lnTo>
                    <a:lnTo>
                      <a:pt x="217" y="71"/>
                    </a:lnTo>
                    <a:lnTo>
                      <a:pt x="217" y="71"/>
                    </a:lnTo>
                    <a:lnTo>
                      <a:pt x="217" y="71"/>
                    </a:lnTo>
                    <a:lnTo>
                      <a:pt x="217" y="74"/>
                    </a:lnTo>
                    <a:lnTo>
                      <a:pt x="215" y="76"/>
                    </a:lnTo>
                    <a:lnTo>
                      <a:pt x="213" y="78"/>
                    </a:lnTo>
                    <a:lnTo>
                      <a:pt x="210" y="79"/>
                    </a:lnTo>
                    <a:lnTo>
                      <a:pt x="210" y="79"/>
                    </a:lnTo>
                    <a:lnTo>
                      <a:pt x="62" y="79"/>
                    </a:lnTo>
                    <a:lnTo>
                      <a:pt x="62" y="79"/>
                    </a:lnTo>
                    <a:close/>
                    <a:moveTo>
                      <a:pt x="62" y="124"/>
                    </a:moveTo>
                    <a:lnTo>
                      <a:pt x="62" y="124"/>
                    </a:lnTo>
                    <a:lnTo>
                      <a:pt x="60" y="124"/>
                    </a:lnTo>
                    <a:lnTo>
                      <a:pt x="57" y="121"/>
                    </a:lnTo>
                    <a:lnTo>
                      <a:pt x="56" y="119"/>
                    </a:lnTo>
                    <a:lnTo>
                      <a:pt x="54" y="116"/>
                    </a:lnTo>
                    <a:lnTo>
                      <a:pt x="54" y="116"/>
                    </a:lnTo>
                    <a:lnTo>
                      <a:pt x="54" y="116"/>
                    </a:lnTo>
                    <a:lnTo>
                      <a:pt x="56" y="113"/>
                    </a:lnTo>
                    <a:lnTo>
                      <a:pt x="57" y="111"/>
                    </a:lnTo>
                    <a:lnTo>
                      <a:pt x="60" y="110"/>
                    </a:lnTo>
                    <a:lnTo>
                      <a:pt x="62" y="109"/>
                    </a:lnTo>
                    <a:lnTo>
                      <a:pt x="62" y="109"/>
                    </a:lnTo>
                    <a:lnTo>
                      <a:pt x="155" y="109"/>
                    </a:lnTo>
                    <a:lnTo>
                      <a:pt x="155" y="109"/>
                    </a:lnTo>
                    <a:lnTo>
                      <a:pt x="158" y="110"/>
                    </a:lnTo>
                    <a:lnTo>
                      <a:pt x="160" y="111"/>
                    </a:lnTo>
                    <a:lnTo>
                      <a:pt x="161" y="113"/>
                    </a:lnTo>
                    <a:lnTo>
                      <a:pt x="162" y="116"/>
                    </a:lnTo>
                    <a:lnTo>
                      <a:pt x="162" y="116"/>
                    </a:lnTo>
                    <a:lnTo>
                      <a:pt x="162" y="116"/>
                    </a:lnTo>
                    <a:lnTo>
                      <a:pt x="161" y="119"/>
                    </a:lnTo>
                    <a:lnTo>
                      <a:pt x="160" y="121"/>
                    </a:lnTo>
                    <a:lnTo>
                      <a:pt x="158" y="124"/>
                    </a:lnTo>
                    <a:lnTo>
                      <a:pt x="155" y="124"/>
                    </a:lnTo>
                    <a:lnTo>
                      <a:pt x="155" y="124"/>
                    </a:lnTo>
                    <a:lnTo>
                      <a:pt x="62" y="124"/>
                    </a:lnTo>
                    <a:lnTo>
                      <a:pt x="62" y="12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9" name="Freeform 226"/>
              <p:cNvSpPr>
                <a:spLocks/>
              </p:cNvSpPr>
              <p:nvPr/>
            </p:nvSpPr>
            <p:spPr bwMode="auto">
              <a:xfrm>
                <a:off x="409" y="1591"/>
                <a:ext cx="233" cy="212"/>
              </a:xfrm>
              <a:custGeom>
                <a:avLst/>
                <a:gdLst>
                  <a:gd name="T0" fmla="*/ 131 w 233"/>
                  <a:gd name="T1" fmla="*/ 158 h 212"/>
                  <a:gd name="T2" fmla="*/ 110 w 233"/>
                  <a:gd name="T3" fmla="*/ 158 h 212"/>
                  <a:gd name="T4" fmla="*/ 47 w 233"/>
                  <a:gd name="T5" fmla="*/ 212 h 212"/>
                  <a:gd name="T6" fmla="*/ 53 w 233"/>
                  <a:gd name="T7" fmla="*/ 158 h 212"/>
                  <a:gd name="T8" fmla="*/ 40 w 233"/>
                  <a:gd name="T9" fmla="*/ 158 h 212"/>
                  <a:gd name="T10" fmla="*/ 40 w 233"/>
                  <a:gd name="T11" fmla="*/ 158 h 212"/>
                  <a:gd name="T12" fmla="*/ 32 w 233"/>
                  <a:gd name="T13" fmla="*/ 158 h 212"/>
                  <a:gd name="T14" fmla="*/ 25 w 233"/>
                  <a:gd name="T15" fmla="*/ 155 h 212"/>
                  <a:gd name="T16" fmla="*/ 17 w 233"/>
                  <a:gd name="T17" fmla="*/ 151 h 212"/>
                  <a:gd name="T18" fmla="*/ 12 w 233"/>
                  <a:gd name="T19" fmla="*/ 146 h 212"/>
                  <a:gd name="T20" fmla="*/ 7 w 233"/>
                  <a:gd name="T21" fmla="*/ 140 h 212"/>
                  <a:gd name="T22" fmla="*/ 3 w 233"/>
                  <a:gd name="T23" fmla="*/ 133 h 212"/>
                  <a:gd name="T24" fmla="*/ 1 w 233"/>
                  <a:gd name="T25" fmla="*/ 126 h 212"/>
                  <a:gd name="T26" fmla="*/ 0 w 233"/>
                  <a:gd name="T27" fmla="*/ 118 h 212"/>
                  <a:gd name="T28" fmla="*/ 0 w 233"/>
                  <a:gd name="T29" fmla="*/ 41 h 212"/>
                  <a:gd name="T30" fmla="*/ 0 w 233"/>
                  <a:gd name="T31" fmla="*/ 41 h 212"/>
                  <a:gd name="T32" fmla="*/ 1 w 233"/>
                  <a:gd name="T33" fmla="*/ 33 h 212"/>
                  <a:gd name="T34" fmla="*/ 3 w 233"/>
                  <a:gd name="T35" fmla="*/ 25 h 212"/>
                  <a:gd name="T36" fmla="*/ 7 w 233"/>
                  <a:gd name="T37" fmla="*/ 19 h 212"/>
                  <a:gd name="T38" fmla="*/ 12 w 233"/>
                  <a:gd name="T39" fmla="*/ 13 h 212"/>
                  <a:gd name="T40" fmla="*/ 17 w 233"/>
                  <a:gd name="T41" fmla="*/ 7 h 212"/>
                  <a:gd name="T42" fmla="*/ 25 w 233"/>
                  <a:gd name="T43" fmla="*/ 3 h 212"/>
                  <a:gd name="T44" fmla="*/ 32 w 233"/>
                  <a:gd name="T45" fmla="*/ 1 h 212"/>
                  <a:gd name="T46" fmla="*/ 40 w 233"/>
                  <a:gd name="T47" fmla="*/ 0 h 212"/>
                  <a:gd name="T48" fmla="*/ 192 w 233"/>
                  <a:gd name="T49" fmla="*/ 0 h 212"/>
                  <a:gd name="T50" fmla="*/ 192 w 233"/>
                  <a:gd name="T51" fmla="*/ 0 h 212"/>
                  <a:gd name="T52" fmla="*/ 200 w 233"/>
                  <a:gd name="T53" fmla="*/ 1 h 212"/>
                  <a:gd name="T54" fmla="*/ 209 w 233"/>
                  <a:gd name="T55" fmla="*/ 3 h 212"/>
                  <a:gd name="T56" fmla="*/ 215 w 233"/>
                  <a:gd name="T57" fmla="*/ 7 h 212"/>
                  <a:gd name="T58" fmla="*/ 221 w 233"/>
                  <a:gd name="T59" fmla="*/ 13 h 212"/>
                  <a:gd name="T60" fmla="*/ 226 w 233"/>
                  <a:gd name="T61" fmla="*/ 19 h 212"/>
                  <a:gd name="T62" fmla="*/ 230 w 233"/>
                  <a:gd name="T63" fmla="*/ 25 h 212"/>
                  <a:gd name="T64" fmla="*/ 232 w 233"/>
                  <a:gd name="T65" fmla="*/ 33 h 212"/>
                  <a:gd name="T66" fmla="*/ 233 w 233"/>
                  <a:gd name="T67" fmla="*/ 41 h 212"/>
                  <a:gd name="T68" fmla="*/ 233 w 233"/>
                  <a:gd name="T69"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12">
                    <a:moveTo>
                      <a:pt x="131" y="158"/>
                    </a:moveTo>
                    <a:lnTo>
                      <a:pt x="110" y="158"/>
                    </a:lnTo>
                    <a:lnTo>
                      <a:pt x="47" y="212"/>
                    </a:lnTo>
                    <a:lnTo>
                      <a:pt x="53" y="158"/>
                    </a:lnTo>
                    <a:lnTo>
                      <a:pt x="40" y="158"/>
                    </a:lnTo>
                    <a:lnTo>
                      <a:pt x="40" y="158"/>
                    </a:lnTo>
                    <a:lnTo>
                      <a:pt x="32" y="158"/>
                    </a:lnTo>
                    <a:lnTo>
                      <a:pt x="25" y="155"/>
                    </a:lnTo>
                    <a:lnTo>
                      <a:pt x="17" y="151"/>
                    </a:lnTo>
                    <a:lnTo>
                      <a:pt x="12" y="146"/>
                    </a:lnTo>
                    <a:lnTo>
                      <a:pt x="7" y="140"/>
                    </a:lnTo>
                    <a:lnTo>
                      <a:pt x="3" y="133"/>
                    </a:lnTo>
                    <a:lnTo>
                      <a:pt x="1" y="126"/>
                    </a:lnTo>
                    <a:lnTo>
                      <a:pt x="0" y="118"/>
                    </a:lnTo>
                    <a:lnTo>
                      <a:pt x="0" y="41"/>
                    </a:lnTo>
                    <a:lnTo>
                      <a:pt x="0" y="41"/>
                    </a:lnTo>
                    <a:lnTo>
                      <a:pt x="1" y="33"/>
                    </a:lnTo>
                    <a:lnTo>
                      <a:pt x="3" y="25"/>
                    </a:lnTo>
                    <a:lnTo>
                      <a:pt x="7" y="19"/>
                    </a:lnTo>
                    <a:lnTo>
                      <a:pt x="12" y="13"/>
                    </a:lnTo>
                    <a:lnTo>
                      <a:pt x="17" y="7"/>
                    </a:lnTo>
                    <a:lnTo>
                      <a:pt x="25" y="3"/>
                    </a:lnTo>
                    <a:lnTo>
                      <a:pt x="32" y="1"/>
                    </a:lnTo>
                    <a:lnTo>
                      <a:pt x="40" y="0"/>
                    </a:lnTo>
                    <a:lnTo>
                      <a:pt x="192" y="0"/>
                    </a:lnTo>
                    <a:lnTo>
                      <a:pt x="192" y="0"/>
                    </a:lnTo>
                    <a:lnTo>
                      <a:pt x="200" y="1"/>
                    </a:lnTo>
                    <a:lnTo>
                      <a:pt x="209" y="3"/>
                    </a:lnTo>
                    <a:lnTo>
                      <a:pt x="215" y="7"/>
                    </a:lnTo>
                    <a:lnTo>
                      <a:pt x="221" y="13"/>
                    </a:lnTo>
                    <a:lnTo>
                      <a:pt x="226" y="19"/>
                    </a:lnTo>
                    <a:lnTo>
                      <a:pt x="230" y="25"/>
                    </a:lnTo>
                    <a:lnTo>
                      <a:pt x="232" y="33"/>
                    </a:lnTo>
                    <a:lnTo>
                      <a:pt x="233" y="41"/>
                    </a:lnTo>
                    <a:lnTo>
                      <a:pt x="233" y="8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0" name="Line 227"/>
              <p:cNvSpPr>
                <a:spLocks noChangeShapeType="1"/>
              </p:cNvSpPr>
              <p:nvPr/>
            </p:nvSpPr>
            <p:spPr bwMode="auto">
              <a:xfrm flipH="1">
                <a:off x="460" y="1634"/>
                <a:ext cx="131"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1" name="Line 228"/>
              <p:cNvSpPr>
                <a:spLocks noChangeShapeType="1"/>
              </p:cNvSpPr>
              <p:nvPr/>
            </p:nvSpPr>
            <p:spPr bwMode="auto">
              <a:xfrm flipH="1">
                <a:off x="460" y="1679"/>
                <a:ext cx="62"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2" name="Freeform 229"/>
              <p:cNvSpPr>
                <a:spLocks/>
              </p:cNvSpPr>
              <p:nvPr/>
            </p:nvSpPr>
            <p:spPr bwMode="auto">
              <a:xfrm>
                <a:off x="552" y="1685"/>
                <a:ext cx="200" cy="181"/>
              </a:xfrm>
              <a:custGeom>
                <a:avLst/>
                <a:gdLst>
                  <a:gd name="T0" fmla="*/ 35 w 200"/>
                  <a:gd name="T1" fmla="*/ 0 h 181"/>
                  <a:gd name="T2" fmla="*/ 165 w 200"/>
                  <a:gd name="T3" fmla="*/ 0 h 181"/>
                  <a:gd name="T4" fmla="*/ 165 w 200"/>
                  <a:gd name="T5" fmla="*/ 0 h 181"/>
                  <a:gd name="T6" fmla="*/ 173 w 200"/>
                  <a:gd name="T7" fmla="*/ 1 h 181"/>
                  <a:gd name="T8" fmla="*/ 179 w 200"/>
                  <a:gd name="T9" fmla="*/ 3 h 181"/>
                  <a:gd name="T10" fmla="*/ 185 w 200"/>
                  <a:gd name="T11" fmla="*/ 6 h 181"/>
                  <a:gd name="T12" fmla="*/ 190 w 200"/>
                  <a:gd name="T13" fmla="*/ 10 h 181"/>
                  <a:gd name="T14" fmla="*/ 194 w 200"/>
                  <a:gd name="T15" fmla="*/ 15 h 181"/>
                  <a:gd name="T16" fmla="*/ 197 w 200"/>
                  <a:gd name="T17" fmla="*/ 21 h 181"/>
                  <a:gd name="T18" fmla="*/ 199 w 200"/>
                  <a:gd name="T19" fmla="*/ 29 h 181"/>
                  <a:gd name="T20" fmla="*/ 200 w 200"/>
                  <a:gd name="T21" fmla="*/ 35 h 181"/>
                  <a:gd name="T22" fmla="*/ 200 w 200"/>
                  <a:gd name="T23" fmla="*/ 101 h 181"/>
                  <a:gd name="T24" fmla="*/ 200 w 200"/>
                  <a:gd name="T25" fmla="*/ 101 h 181"/>
                  <a:gd name="T26" fmla="*/ 199 w 200"/>
                  <a:gd name="T27" fmla="*/ 108 h 181"/>
                  <a:gd name="T28" fmla="*/ 197 w 200"/>
                  <a:gd name="T29" fmla="*/ 114 h 181"/>
                  <a:gd name="T30" fmla="*/ 194 w 200"/>
                  <a:gd name="T31" fmla="*/ 120 h 181"/>
                  <a:gd name="T32" fmla="*/ 190 w 200"/>
                  <a:gd name="T33" fmla="*/ 125 h 181"/>
                  <a:gd name="T34" fmla="*/ 185 w 200"/>
                  <a:gd name="T35" fmla="*/ 129 h 181"/>
                  <a:gd name="T36" fmla="*/ 179 w 200"/>
                  <a:gd name="T37" fmla="*/ 133 h 181"/>
                  <a:gd name="T38" fmla="*/ 173 w 200"/>
                  <a:gd name="T39" fmla="*/ 135 h 181"/>
                  <a:gd name="T40" fmla="*/ 165 w 200"/>
                  <a:gd name="T41" fmla="*/ 136 h 181"/>
                  <a:gd name="T42" fmla="*/ 146 w 200"/>
                  <a:gd name="T43" fmla="*/ 136 h 181"/>
                  <a:gd name="T44" fmla="*/ 151 w 200"/>
                  <a:gd name="T45" fmla="*/ 181 h 181"/>
                  <a:gd name="T46" fmla="*/ 98 w 200"/>
                  <a:gd name="T47" fmla="*/ 136 h 181"/>
                  <a:gd name="T48" fmla="*/ 35 w 200"/>
                  <a:gd name="T49" fmla="*/ 136 h 181"/>
                  <a:gd name="T50" fmla="*/ 35 w 200"/>
                  <a:gd name="T51" fmla="*/ 136 h 181"/>
                  <a:gd name="T52" fmla="*/ 28 w 200"/>
                  <a:gd name="T53" fmla="*/ 135 h 181"/>
                  <a:gd name="T54" fmla="*/ 21 w 200"/>
                  <a:gd name="T55" fmla="*/ 133 h 181"/>
                  <a:gd name="T56" fmla="*/ 15 w 200"/>
                  <a:gd name="T57" fmla="*/ 129 h 181"/>
                  <a:gd name="T58" fmla="*/ 10 w 200"/>
                  <a:gd name="T59" fmla="*/ 125 h 181"/>
                  <a:gd name="T60" fmla="*/ 6 w 200"/>
                  <a:gd name="T61" fmla="*/ 120 h 181"/>
                  <a:gd name="T62" fmla="*/ 3 w 200"/>
                  <a:gd name="T63" fmla="*/ 114 h 181"/>
                  <a:gd name="T64" fmla="*/ 1 w 200"/>
                  <a:gd name="T65" fmla="*/ 108 h 181"/>
                  <a:gd name="T66" fmla="*/ 0 w 200"/>
                  <a:gd name="T67" fmla="*/ 101 h 181"/>
                  <a:gd name="T68" fmla="*/ 0 w 200"/>
                  <a:gd name="T69" fmla="*/ 35 h 181"/>
                  <a:gd name="T70" fmla="*/ 0 w 200"/>
                  <a:gd name="T71" fmla="*/ 35 h 181"/>
                  <a:gd name="T72" fmla="*/ 1 w 200"/>
                  <a:gd name="T73" fmla="*/ 29 h 181"/>
                  <a:gd name="T74" fmla="*/ 3 w 200"/>
                  <a:gd name="T75" fmla="*/ 21 h 181"/>
                  <a:gd name="T76" fmla="*/ 6 w 200"/>
                  <a:gd name="T77" fmla="*/ 15 h 181"/>
                  <a:gd name="T78" fmla="*/ 10 w 200"/>
                  <a:gd name="T79" fmla="*/ 10 h 181"/>
                  <a:gd name="T80" fmla="*/ 15 w 200"/>
                  <a:gd name="T81" fmla="*/ 6 h 181"/>
                  <a:gd name="T82" fmla="*/ 21 w 200"/>
                  <a:gd name="T83" fmla="*/ 3 h 181"/>
                  <a:gd name="T84" fmla="*/ 28 w 200"/>
                  <a:gd name="T85" fmla="*/ 1 h 181"/>
                  <a:gd name="T86" fmla="*/ 35 w 200"/>
                  <a:gd name="T87" fmla="*/ 0 h 181"/>
                  <a:gd name="T88" fmla="*/ 35 w 200"/>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181">
                    <a:moveTo>
                      <a:pt x="35" y="0"/>
                    </a:moveTo>
                    <a:lnTo>
                      <a:pt x="165" y="0"/>
                    </a:lnTo>
                    <a:lnTo>
                      <a:pt x="165" y="0"/>
                    </a:lnTo>
                    <a:lnTo>
                      <a:pt x="173" y="1"/>
                    </a:lnTo>
                    <a:lnTo>
                      <a:pt x="179" y="3"/>
                    </a:lnTo>
                    <a:lnTo>
                      <a:pt x="185" y="6"/>
                    </a:lnTo>
                    <a:lnTo>
                      <a:pt x="190" y="10"/>
                    </a:lnTo>
                    <a:lnTo>
                      <a:pt x="194" y="15"/>
                    </a:lnTo>
                    <a:lnTo>
                      <a:pt x="197" y="21"/>
                    </a:lnTo>
                    <a:lnTo>
                      <a:pt x="199" y="29"/>
                    </a:lnTo>
                    <a:lnTo>
                      <a:pt x="200" y="35"/>
                    </a:lnTo>
                    <a:lnTo>
                      <a:pt x="200" y="101"/>
                    </a:lnTo>
                    <a:lnTo>
                      <a:pt x="200" y="101"/>
                    </a:lnTo>
                    <a:lnTo>
                      <a:pt x="199" y="108"/>
                    </a:lnTo>
                    <a:lnTo>
                      <a:pt x="197" y="114"/>
                    </a:lnTo>
                    <a:lnTo>
                      <a:pt x="194" y="120"/>
                    </a:lnTo>
                    <a:lnTo>
                      <a:pt x="190" y="125"/>
                    </a:lnTo>
                    <a:lnTo>
                      <a:pt x="185" y="129"/>
                    </a:lnTo>
                    <a:lnTo>
                      <a:pt x="179" y="133"/>
                    </a:lnTo>
                    <a:lnTo>
                      <a:pt x="173" y="135"/>
                    </a:lnTo>
                    <a:lnTo>
                      <a:pt x="165" y="136"/>
                    </a:lnTo>
                    <a:lnTo>
                      <a:pt x="146" y="136"/>
                    </a:lnTo>
                    <a:lnTo>
                      <a:pt x="151" y="181"/>
                    </a:lnTo>
                    <a:lnTo>
                      <a:pt x="98" y="136"/>
                    </a:lnTo>
                    <a:lnTo>
                      <a:pt x="35" y="136"/>
                    </a:lnTo>
                    <a:lnTo>
                      <a:pt x="35" y="136"/>
                    </a:lnTo>
                    <a:lnTo>
                      <a:pt x="28" y="135"/>
                    </a:lnTo>
                    <a:lnTo>
                      <a:pt x="21" y="133"/>
                    </a:lnTo>
                    <a:lnTo>
                      <a:pt x="15" y="129"/>
                    </a:lnTo>
                    <a:lnTo>
                      <a:pt x="10" y="125"/>
                    </a:lnTo>
                    <a:lnTo>
                      <a:pt x="6" y="120"/>
                    </a:lnTo>
                    <a:lnTo>
                      <a:pt x="3" y="114"/>
                    </a:lnTo>
                    <a:lnTo>
                      <a:pt x="1" y="108"/>
                    </a:lnTo>
                    <a:lnTo>
                      <a:pt x="0" y="101"/>
                    </a:lnTo>
                    <a:lnTo>
                      <a:pt x="0" y="35"/>
                    </a:lnTo>
                    <a:lnTo>
                      <a:pt x="0" y="35"/>
                    </a:lnTo>
                    <a:lnTo>
                      <a:pt x="1" y="29"/>
                    </a:lnTo>
                    <a:lnTo>
                      <a:pt x="3" y="21"/>
                    </a:lnTo>
                    <a:lnTo>
                      <a:pt x="6" y="15"/>
                    </a:lnTo>
                    <a:lnTo>
                      <a:pt x="10" y="10"/>
                    </a:lnTo>
                    <a:lnTo>
                      <a:pt x="15" y="6"/>
                    </a:lnTo>
                    <a:lnTo>
                      <a:pt x="21" y="3"/>
                    </a:lnTo>
                    <a:lnTo>
                      <a:pt x="28" y="1"/>
                    </a:lnTo>
                    <a:lnTo>
                      <a:pt x="35" y="0"/>
                    </a:lnTo>
                    <a:lnTo>
                      <a:pt x="3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3" name="Line 230"/>
              <p:cNvSpPr>
                <a:spLocks noChangeShapeType="1"/>
              </p:cNvSpPr>
              <p:nvPr/>
            </p:nvSpPr>
            <p:spPr bwMode="auto">
              <a:xfrm flipH="1">
                <a:off x="587" y="1727"/>
                <a:ext cx="13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4" name="Line 231"/>
              <p:cNvSpPr>
                <a:spLocks noChangeShapeType="1"/>
              </p:cNvSpPr>
              <p:nvPr/>
            </p:nvSpPr>
            <p:spPr bwMode="auto">
              <a:xfrm flipH="1">
                <a:off x="587" y="1766"/>
                <a:ext cx="69"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5" name="Freeform 232"/>
              <p:cNvSpPr>
                <a:spLocks/>
              </p:cNvSpPr>
              <p:nvPr/>
            </p:nvSpPr>
            <p:spPr bwMode="auto">
              <a:xfrm>
                <a:off x="5173" y="3053"/>
                <a:ext cx="89" cy="56"/>
              </a:xfrm>
              <a:custGeom>
                <a:avLst/>
                <a:gdLst>
                  <a:gd name="T0" fmla="*/ 0 w 89"/>
                  <a:gd name="T1" fmla="*/ 0 h 56"/>
                  <a:gd name="T2" fmla="*/ 1 w 89"/>
                  <a:gd name="T3" fmla="*/ 26 h 56"/>
                  <a:gd name="T4" fmla="*/ 1 w 89"/>
                  <a:gd name="T5" fmla="*/ 26 h 56"/>
                  <a:gd name="T6" fmla="*/ 2 w 89"/>
                  <a:gd name="T7" fmla="*/ 33 h 56"/>
                  <a:gd name="T8" fmla="*/ 4 w 89"/>
                  <a:gd name="T9" fmla="*/ 39 h 56"/>
                  <a:gd name="T10" fmla="*/ 7 w 89"/>
                  <a:gd name="T11" fmla="*/ 44 h 56"/>
                  <a:gd name="T12" fmla="*/ 11 w 89"/>
                  <a:gd name="T13" fmla="*/ 48 h 56"/>
                  <a:gd name="T14" fmla="*/ 15 w 89"/>
                  <a:gd name="T15" fmla="*/ 51 h 56"/>
                  <a:gd name="T16" fmla="*/ 20 w 89"/>
                  <a:gd name="T17" fmla="*/ 54 h 56"/>
                  <a:gd name="T18" fmla="*/ 26 w 89"/>
                  <a:gd name="T19" fmla="*/ 56 h 56"/>
                  <a:gd name="T20" fmla="*/ 32 w 89"/>
                  <a:gd name="T21" fmla="*/ 56 h 56"/>
                  <a:gd name="T22" fmla="*/ 56 w 89"/>
                  <a:gd name="T23" fmla="*/ 56 h 56"/>
                  <a:gd name="T24" fmla="*/ 56 w 89"/>
                  <a:gd name="T25" fmla="*/ 56 h 56"/>
                  <a:gd name="T26" fmla="*/ 62 w 89"/>
                  <a:gd name="T27" fmla="*/ 56 h 56"/>
                  <a:gd name="T28" fmla="*/ 68 w 89"/>
                  <a:gd name="T29" fmla="*/ 54 h 56"/>
                  <a:gd name="T30" fmla="*/ 73 w 89"/>
                  <a:gd name="T31" fmla="*/ 51 h 56"/>
                  <a:gd name="T32" fmla="*/ 78 w 89"/>
                  <a:gd name="T33" fmla="*/ 48 h 56"/>
                  <a:gd name="T34" fmla="*/ 82 w 89"/>
                  <a:gd name="T35" fmla="*/ 44 h 56"/>
                  <a:gd name="T36" fmla="*/ 85 w 89"/>
                  <a:gd name="T37" fmla="*/ 39 h 56"/>
                  <a:gd name="T38" fmla="*/ 86 w 89"/>
                  <a:gd name="T39" fmla="*/ 33 h 56"/>
                  <a:gd name="T40" fmla="*/ 87 w 89"/>
                  <a:gd name="T41" fmla="*/ 26 h 56"/>
                  <a:gd name="T42" fmla="*/ 89 w 8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56">
                    <a:moveTo>
                      <a:pt x="0" y="0"/>
                    </a:moveTo>
                    <a:lnTo>
                      <a:pt x="1" y="26"/>
                    </a:lnTo>
                    <a:lnTo>
                      <a:pt x="1" y="26"/>
                    </a:lnTo>
                    <a:lnTo>
                      <a:pt x="2" y="33"/>
                    </a:lnTo>
                    <a:lnTo>
                      <a:pt x="4" y="39"/>
                    </a:lnTo>
                    <a:lnTo>
                      <a:pt x="7" y="44"/>
                    </a:lnTo>
                    <a:lnTo>
                      <a:pt x="11" y="48"/>
                    </a:lnTo>
                    <a:lnTo>
                      <a:pt x="15" y="51"/>
                    </a:lnTo>
                    <a:lnTo>
                      <a:pt x="20" y="54"/>
                    </a:lnTo>
                    <a:lnTo>
                      <a:pt x="26" y="56"/>
                    </a:lnTo>
                    <a:lnTo>
                      <a:pt x="32" y="56"/>
                    </a:lnTo>
                    <a:lnTo>
                      <a:pt x="56" y="56"/>
                    </a:lnTo>
                    <a:lnTo>
                      <a:pt x="56" y="56"/>
                    </a:lnTo>
                    <a:lnTo>
                      <a:pt x="62" y="56"/>
                    </a:lnTo>
                    <a:lnTo>
                      <a:pt x="68" y="54"/>
                    </a:lnTo>
                    <a:lnTo>
                      <a:pt x="73" y="51"/>
                    </a:lnTo>
                    <a:lnTo>
                      <a:pt x="78" y="48"/>
                    </a:lnTo>
                    <a:lnTo>
                      <a:pt x="82" y="44"/>
                    </a:lnTo>
                    <a:lnTo>
                      <a:pt x="85" y="39"/>
                    </a:lnTo>
                    <a:lnTo>
                      <a:pt x="86" y="33"/>
                    </a:lnTo>
                    <a:lnTo>
                      <a:pt x="87" y="26"/>
                    </a:lnTo>
                    <a:lnTo>
                      <a:pt x="8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6" name="Line 233"/>
              <p:cNvSpPr>
                <a:spLocks noChangeShapeType="1"/>
              </p:cNvSpPr>
              <p:nvPr/>
            </p:nvSpPr>
            <p:spPr bwMode="auto">
              <a:xfrm>
                <a:off x="5206" y="3089"/>
                <a:ext cx="22"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7" name="Freeform 234"/>
              <p:cNvSpPr>
                <a:spLocks noEditPoints="1"/>
              </p:cNvSpPr>
              <p:nvPr/>
            </p:nvSpPr>
            <p:spPr bwMode="auto">
              <a:xfrm>
                <a:off x="5170" y="2940"/>
                <a:ext cx="95" cy="125"/>
              </a:xfrm>
              <a:custGeom>
                <a:avLst/>
                <a:gdLst>
                  <a:gd name="T0" fmla="*/ 92 w 95"/>
                  <a:gd name="T1" fmla="*/ 102 h 125"/>
                  <a:gd name="T2" fmla="*/ 92 w 95"/>
                  <a:gd name="T3" fmla="*/ 102 h 125"/>
                  <a:gd name="T4" fmla="*/ 83 w 95"/>
                  <a:gd name="T5" fmla="*/ 112 h 125"/>
                  <a:gd name="T6" fmla="*/ 73 w 95"/>
                  <a:gd name="T7" fmla="*/ 119 h 125"/>
                  <a:gd name="T8" fmla="*/ 60 w 95"/>
                  <a:gd name="T9" fmla="*/ 123 h 125"/>
                  <a:gd name="T10" fmla="*/ 47 w 95"/>
                  <a:gd name="T11" fmla="*/ 125 h 125"/>
                  <a:gd name="T12" fmla="*/ 41 w 95"/>
                  <a:gd name="T13" fmla="*/ 124 h 125"/>
                  <a:gd name="T14" fmla="*/ 27 w 95"/>
                  <a:gd name="T15" fmla="*/ 121 h 125"/>
                  <a:gd name="T16" fmla="*/ 16 w 95"/>
                  <a:gd name="T17" fmla="*/ 116 h 125"/>
                  <a:gd name="T18" fmla="*/ 7 w 95"/>
                  <a:gd name="T19" fmla="*/ 108 h 125"/>
                  <a:gd name="T20" fmla="*/ 3 w 95"/>
                  <a:gd name="T21" fmla="*/ 102 h 125"/>
                  <a:gd name="T22" fmla="*/ 0 w 95"/>
                  <a:gd name="T23" fmla="*/ 39 h 125"/>
                  <a:gd name="T24" fmla="*/ 2 w 95"/>
                  <a:gd name="T25" fmla="*/ 27 h 125"/>
                  <a:gd name="T26" fmla="*/ 7 w 95"/>
                  <a:gd name="T27" fmla="*/ 18 h 125"/>
                  <a:gd name="T28" fmla="*/ 16 w 95"/>
                  <a:gd name="T29" fmla="*/ 12 h 125"/>
                  <a:gd name="T30" fmla="*/ 28 w 95"/>
                  <a:gd name="T31" fmla="*/ 9 h 125"/>
                  <a:gd name="T32" fmla="*/ 62 w 95"/>
                  <a:gd name="T33" fmla="*/ 6 h 125"/>
                  <a:gd name="T34" fmla="*/ 62 w 95"/>
                  <a:gd name="T35" fmla="*/ 4 h 125"/>
                  <a:gd name="T36" fmla="*/ 66 w 95"/>
                  <a:gd name="T37" fmla="*/ 1 h 125"/>
                  <a:gd name="T38" fmla="*/ 68 w 95"/>
                  <a:gd name="T39" fmla="*/ 0 h 125"/>
                  <a:gd name="T40" fmla="*/ 73 w 95"/>
                  <a:gd name="T41" fmla="*/ 2 h 125"/>
                  <a:gd name="T42" fmla="*/ 75 w 95"/>
                  <a:gd name="T43" fmla="*/ 6 h 125"/>
                  <a:gd name="T44" fmla="*/ 75 w 95"/>
                  <a:gd name="T45" fmla="*/ 10 h 125"/>
                  <a:gd name="T46" fmla="*/ 83 w 95"/>
                  <a:gd name="T47" fmla="*/ 14 h 125"/>
                  <a:gd name="T48" fmla="*/ 90 w 95"/>
                  <a:gd name="T49" fmla="*/ 21 h 125"/>
                  <a:gd name="T50" fmla="*/ 94 w 95"/>
                  <a:gd name="T51" fmla="*/ 29 h 125"/>
                  <a:gd name="T52" fmla="*/ 95 w 95"/>
                  <a:gd name="T53" fmla="*/ 39 h 125"/>
                  <a:gd name="T54" fmla="*/ 66 w 95"/>
                  <a:gd name="T55" fmla="*/ 99 h 125"/>
                  <a:gd name="T56" fmla="*/ 71 w 95"/>
                  <a:gd name="T57" fmla="*/ 99 h 125"/>
                  <a:gd name="T58" fmla="*/ 76 w 95"/>
                  <a:gd name="T59" fmla="*/ 94 h 125"/>
                  <a:gd name="T60" fmla="*/ 77 w 95"/>
                  <a:gd name="T61" fmla="*/ 89 h 125"/>
                  <a:gd name="T62" fmla="*/ 79 w 95"/>
                  <a:gd name="T63" fmla="*/ 44 h 125"/>
                  <a:gd name="T64" fmla="*/ 76 w 95"/>
                  <a:gd name="T65" fmla="*/ 35 h 125"/>
                  <a:gd name="T66" fmla="*/ 72 w 95"/>
                  <a:gd name="T67" fmla="*/ 31 h 125"/>
                  <a:gd name="T68" fmla="*/ 28 w 95"/>
                  <a:gd name="T69" fmla="*/ 30 h 125"/>
                  <a:gd name="T70" fmla="*/ 23 w 95"/>
                  <a:gd name="T71" fmla="*/ 31 h 125"/>
                  <a:gd name="T72" fmla="*/ 19 w 95"/>
                  <a:gd name="T73" fmla="*/ 35 h 125"/>
                  <a:gd name="T74" fmla="*/ 15 w 95"/>
                  <a:gd name="T75" fmla="*/ 44 h 125"/>
                  <a:gd name="T76" fmla="*/ 17 w 95"/>
                  <a:gd name="T77" fmla="*/ 89 h 125"/>
                  <a:gd name="T78" fmla="*/ 18 w 95"/>
                  <a:gd name="T79" fmla="*/ 94 h 125"/>
                  <a:gd name="T80" fmla="*/ 23 w 95"/>
                  <a:gd name="T81" fmla="*/ 99 h 125"/>
                  <a:gd name="T82" fmla="*/ 66 w 95"/>
                  <a:gd name="T83"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25">
                    <a:moveTo>
                      <a:pt x="95" y="39"/>
                    </a:moveTo>
                    <a:lnTo>
                      <a:pt x="92" y="102"/>
                    </a:lnTo>
                    <a:lnTo>
                      <a:pt x="92" y="102"/>
                    </a:lnTo>
                    <a:lnTo>
                      <a:pt x="92" y="102"/>
                    </a:lnTo>
                    <a:lnTo>
                      <a:pt x="88" y="108"/>
                    </a:lnTo>
                    <a:lnTo>
                      <a:pt x="83" y="112"/>
                    </a:lnTo>
                    <a:lnTo>
                      <a:pt x="78" y="116"/>
                    </a:lnTo>
                    <a:lnTo>
                      <a:pt x="73" y="119"/>
                    </a:lnTo>
                    <a:lnTo>
                      <a:pt x="66" y="121"/>
                    </a:lnTo>
                    <a:lnTo>
                      <a:pt x="60" y="123"/>
                    </a:lnTo>
                    <a:lnTo>
                      <a:pt x="54" y="124"/>
                    </a:lnTo>
                    <a:lnTo>
                      <a:pt x="47" y="125"/>
                    </a:lnTo>
                    <a:lnTo>
                      <a:pt x="47" y="125"/>
                    </a:lnTo>
                    <a:lnTo>
                      <a:pt x="41" y="124"/>
                    </a:lnTo>
                    <a:lnTo>
                      <a:pt x="34" y="123"/>
                    </a:lnTo>
                    <a:lnTo>
                      <a:pt x="27" y="121"/>
                    </a:lnTo>
                    <a:lnTo>
                      <a:pt x="22" y="119"/>
                    </a:lnTo>
                    <a:lnTo>
                      <a:pt x="16" y="116"/>
                    </a:lnTo>
                    <a:lnTo>
                      <a:pt x="11" y="112"/>
                    </a:lnTo>
                    <a:lnTo>
                      <a:pt x="7" y="108"/>
                    </a:lnTo>
                    <a:lnTo>
                      <a:pt x="3" y="102"/>
                    </a:lnTo>
                    <a:lnTo>
                      <a:pt x="3" y="102"/>
                    </a:lnTo>
                    <a:lnTo>
                      <a:pt x="0" y="39"/>
                    </a:lnTo>
                    <a:lnTo>
                      <a:pt x="0" y="39"/>
                    </a:lnTo>
                    <a:lnTo>
                      <a:pt x="0" y="34"/>
                    </a:lnTo>
                    <a:lnTo>
                      <a:pt x="2" y="27"/>
                    </a:lnTo>
                    <a:lnTo>
                      <a:pt x="4" y="22"/>
                    </a:lnTo>
                    <a:lnTo>
                      <a:pt x="7" y="18"/>
                    </a:lnTo>
                    <a:lnTo>
                      <a:pt x="12" y="14"/>
                    </a:lnTo>
                    <a:lnTo>
                      <a:pt x="16" y="12"/>
                    </a:lnTo>
                    <a:lnTo>
                      <a:pt x="22" y="10"/>
                    </a:lnTo>
                    <a:lnTo>
                      <a:pt x="28" y="9"/>
                    </a:lnTo>
                    <a:lnTo>
                      <a:pt x="62" y="9"/>
                    </a:lnTo>
                    <a:lnTo>
                      <a:pt x="62" y="6"/>
                    </a:lnTo>
                    <a:lnTo>
                      <a:pt x="62" y="6"/>
                    </a:lnTo>
                    <a:lnTo>
                      <a:pt x="62" y="4"/>
                    </a:lnTo>
                    <a:lnTo>
                      <a:pt x="64" y="2"/>
                    </a:lnTo>
                    <a:lnTo>
                      <a:pt x="66" y="1"/>
                    </a:lnTo>
                    <a:lnTo>
                      <a:pt x="68" y="0"/>
                    </a:lnTo>
                    <a:lnTo>
                      <a:pt x="68" y="0"/>
                    </a:lnTo>
                    <a:lnTo>
                      <a:pt x="71" y="1"/>
                    </a:lnTo>
                    <a:lnTo>
                      <a:pt x="73" y="2"/>
                    </a:lnTo>
                    <a:lnTo>
                      <a:pt x="74" y="4"/>
                    </a:lnTo>
                    <a:lnTo>
                      <a:pt x="75" y="6"/>
                    </a:lnTo>
                    <a:lnTo>
                      <a:pt x="75" y="10"/>
                    </a:lnTo>
                    <a:lnTo>
                      <a:pt x="75" y="10"/>
                    </a:lnTo>
                    <a:lnTo>
                      <a:pt x="79" y="12"/>
                    </a:lnTo>
                    <a:lnTo>
                      <a:pt x="83" y="14"/>
                    </a:lnTo>
                    <a:lnTo>
                      <a:pt x="87" y="17"/>
                    </a:lnTo>
                    <a:lnTo>
                      <a:pt x="90" y="21"/>
                    </a:lnTo>
                    <a:lnTo>
                      <a:pt x="92" y="25"/>
                    </a:lnTo>
                    <a:lnTo>
                      <a:pt x="94" y="29"/>
                    </a:lnTo>
                    <a:lnTo>
                      <a:pt x="95" y="35"/>
                    </a:lnTo>
                    <a:lnTo>
                      <a:pt x="95" y="39"/>
                    </a:lnTo>
                    <a:lnTo>
                      <a:pt x="95" y="39"/>
                    </a:lnTo>
                    <a:close/>
                    <a:moveTo>
                      <a:pt x="66" y="99"/>
                    </a:moveTo>
                    <a:lnTo>
                      <a:pt x="66" y="99"/>
                    </a:lnTo>
                    <a:lnTo>
                      <a:pt x="71" y="99"/>
                    </a:lnTo>
                    <a:lnTo>
                      <a:pt x="74" y="97"/>
                    </a:lnTo>
                    <a:lnTo>
                      <a:pt x="76" y="94"/>
                    </a:lnTo>
                    <a:lnTo>
                      <a:pt x="77" y="89"/>
                    </a:lnTo>
                    <a:lnTo>
                      <a:pt x="77" y="89"/>
                    </a:lnTo>
                    <a:lnTo>
                      <a:pt x="79" y="44"/>
                    </a:lnTo>
                    <a:lnTo>
                      <a:pt x="79" y="44"/>
                    </a:lnTo>
                    <a:lnTo>
                      <a:pt x="78" y="39"/>
                    </a:lnTo>
                    <a:lnTo>
                      <a:pt x="76" y="35"/>
                    </a:lnTo>
                    <a:lnTo>
                      <a:pt x="76" y="35"/>
                    </a:lnTo>
                    <a:lnTo>
                      <a:pt x="72" y="31"/>
                    </a:lnTo>
                    <a:lnTo>
                      <a:pt x="66" y="30"/>
                    </a:lnTo>
                    <a:lnTo>
                      <a:pt x="28" y="30"/>
                    </a:lnTo>
                    <a:lnTo>
                      <a:pt x="28" y="30"/>
                    </a:lnTo>
                    <a:lnTo>
                      <a:pt x="23" y="31"/>
                    </a:lnTo>
                    <a:lnTo>
                      <a:pt x="19" y="35"/>
                    </a:lnTo>
                    <a:lnTo>
                      <a:pt x="19" y="35"/>
                    </a:lnTo>
                    <a:lnTo>
                      <a:pt x="16" y="39"/>
                    </a:lnTo>
                    <a:lnTo>
                      <a:pt x="15" y="44"/>
                    </a:lnTo>
                    <a:lnTo>
                      <a:pt x="15" y="44"/>
                    </a:lnTo>
                    <a:lnTo>
                      <a:pt x="17" y="89"/>
                    </a:lnTo>
                    <a:lnTo>
                      <a:pt x="17" y="89"/>
                    </a:lnTo>
                    <a:lnTo>
                      <a:pt x="18" y="94"/>
                    </a:lnTo>
                    <a:lnTo>
                      <a:pt x="20" y="97"/>
                    </a:lnTo>
                    <a:lnTo>
                      <a:pt x="23" y="99"/>
                    </a:lnTo>
                    <a:lnTo>
                      <a:pt x="28" y="99"/>
                    </a:lnTo>
                    <a:lnTo>
                      <a:pt x="66" y="9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8" name="Freeform 235"/>
              <p:cNvSpPr>
                <a:spLocks/>
              </p:cNvSpPr>
              <p:nvPr/>
            </p:nvSpPr>
            <p:spPr bwMode="auto">
              <a:xfrm>
                <a:off x="2027" y="57"/>
                <a:ext cx="79" cy="80"/>
              </a:xfrm>
              <a:custGeom>
                <a:avLst/>
                <a:gdLst>
                  <a:gd name="T0" fmla="*/ 0 w 79"/>
                  <a:gd name="T1" fmla="*/ 40 h 80"/>
                  <a:gd name="T2" fmla="*/ 0 w 79"/>
                  <a:gd name="T3" fmla="*/ 40 h 80"/>
                  <a:gd name="T4" fmla="*/ 0 w 79"/>
                  <a:gd name="T5" fmla="*/ 32 h 80"/>
                  <a:gd name="T6" fmla="*/ 3 w 79"/>
                  <a:gd name="T7" fmla="*/ 24 h 80"/>
                  <a:gd name="T8" fmla="*/ 6 w 79"/>
                  <a:gd name="T9" fmla="*/ 17 h 80"/>
                  <a:gd name="T10" fmla="*/ 11 w 79"/>
                  <a:gd name="T11" fmla="*/ 11 h 80"/>
                  <a:gd name="T12" fmla="*/ 17 w 79"/>
                  <a:gd name="T13" fmla="*/ 6 h 80"/>
                  <a:gd name="T14" fmla="*/ 23 w 79"/>
                  <a:gd name="T15" fmla="*/ 3 h 80"/>
                  <a:gd name="T16" fmla="*/ 31 w 79"/>
                  <a:gd name="T17" fmla="*/ 1 h 80"/>
                  <a:gd name="T18" fmla="*/ 40 w 79"/>
                  <a:gd name="T19" fmla="*/ 0 h 80"/>
                  <a:gd name="T20" fmla="*/ 40 w 79"/>
                  <a:gd name="T21" fmla="*/ 0 h 80"/>
                  <a:gd name="T22" fmla="*/ 47 w 79"/>
                  <a:gd name="T23" fmla="*/ 1 h 80"/>
                  <a:gd name="T24" fmla="*/ 55 w 79"/>
                  <a:gd name="T25" fmla="*/ 3 h 80"/>
                  <a:gd name="T26" fmla="*/ 61 w 79"/>
                  <a:gd name="T27" fmla="*/ 6 h 80"/>
                  <a:gd name="T28" fmla="*/ 67 w 79"/>
                  <a:gd name="T29" fmla="*/ 11 h 80"/>
                  <a:gd name="T30" fmla="*/ 73 w 79"/>
                  <a:gd name="T31" fmla="*/ 17 h 80"/>
                  <a:gd name="T32" fmla="*/ 76 w 79"/>
                  <a:gd name="T33" fmla="*/ 24 h 80"/>
                  <a:gd name="T34" fmla="*/ 79 w 79"/>
                  <a:gd name="T35" fmla="*/ 32 h 80"/>
                  <a:gd name="T36" fmla="*/ 79 w 79"/>
                  <a:gd name="T37" fmla="*/ 40 h 80"/>
                  <a:gd name="T38" fmla="*/ 79 w 79"/>
                  <a:gd name="T39" fmla="*/ 40 h 80"/>
                  <a:gd name="T40" fmla="*/ 79 w 79"/>
                  <a:gd name="T41" fmla="*/ 48 h 80"/>
                  <a:gd name="T42" fmla="*/ 76 w 79"/>
                  <a:gd name="T43" fmla="*/ 55 h 80"/>
                  <a:gd name="T44" fmla="*/ 73 w 79"/>
                  <a:gd name="T45" fmla="*/ 63 h 80"/>
                  <a:gd name="T46" fmla="*/ 67 w 79"/>
                  <a:gd name="T47" fmla="*/ 68 h 80"/>
                  <a:gd name="T48" fmla="*/ 61 w 79"/>
                  <a:gd name="T49" fmla="*/ 73 h 80"/>
                  <a:gd name="T50" fmla="*/ 55 w 79"/>
                  <a:gd name="T51" fmla="*/ 77 h 80"/>
                  <a:gd name="T52" fmla="*/ 47 w 79"/>
                  <a:gd name="T53" fmla="*/ 79 h 80"/>
                  <a:gd name="T54" fmla="*/ 40 w 79"/>
                  <a:gd name="T55" fmla="*/ 80 h 80"/>
                  <a:gd name="T56" fmla="*/ 40 w 79"/>
                  <a:gd name="T57" fmla="*/ 80 h 80"/>
                  <a:gd name="T58" fmla="*/ 31 w 79"/>
                  <a:gd name="T59" fmla="*/ 79 h 80"/>
                  <a:gd name="T60" fmla="*/ 23 w 79"/>
                  <a:gd name="T61" fmla="*/ 77 h 80"/>
                  <a:gd name="T62" fmla="*/ 17 w 79"/>
                  <a:gd name="T63" fmla="*/ 73 h 80"/>
                  <a:gd name="T64" fmla="*/ 11 w 79"/>
                  <a:gd name="T65" fmla="*/ 68 h 80"/>
                  <a:gd name="T66" fmla="*/ 6 w 79"/>
                  <a:gd name="T67" fmla="*/ 63 h 80"/>
                  <a:gd name="T68" fmla="*/ 3 w 79"/>
                  <a:gd name="T69" fmla="*/ 55 h 80"/>
                  <a:gd name="T70" fmla="*/ 0 w 79"/>
                  <a:gd name="T71" fmla="*/ 48 h 80"/>
                  <a:gd name="T72" fmla="*/ 0 w 79"/>
                  <a:gd name="T73" fmla="*/ 40 h 80"/>
                  <a:gd name="T74" fmla="*/ 0 w 79"/>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0">
                    <a:moveTo>
                      <a:pt x="0" y="40"/>
                    </a:moveTo>
                    <a:lnTo>
                      <a:pt x="0" y="40"/>
                    </a:lnTo>
                    <a:lnTo>
                      <a:pt x="0" y="32"/>
                    </a:lnTo>
                    <a:lnTo>
                      <a:pt x="3" y="24"/>
                    </a:lnTo>
                    <a:lnTo>
                      <a:pt x="6" y="17"/>
                    </a:lnTo>
                    <a:lnTo>
                      <a:pt x="11" y="11"/>
                    </a:lnTo>
                    <a:lnTo>
                      <a:pt x="17" y="6"/>
                    </a:lnTo>
                    <a:lnTo>
                      <a:pt x="23" y="3"/>
                    </a:lnTo>
                    <a:lnTo>
                      <a:pt x="31" y="1"/>
                    </a:lnTo>
                    <a:lnTo>
                      <a:pt x="40" y="0"/>
                    </a:lnTo>
                    <a:lnTo>
                      <a:pt x="40" y="0"/>
                    </a:lnTo>
                    <a:lnTo>
                      <a:pt x="47" y="1"/>
                    </a:lnTo>
                    <a:lnTo>
                      <a:pt x="55" y="3"/>
                    </a:lnTo>
                    <a:lnTo>
                      <a:pt x="61" y="6"/>
                    </a:lnTo>
                    <a:lnTo>
                      <a:pt x="67" y="11"/>
                    </a:lnTo>
                    <a:lnTo>
                      <a:pt x="73" y="17"/>
                    </a:lnTo>
                    <a:lnTo>
                      <a:pt x="76" y="24"/>
                    </a:lnTo>
                    <a:lnTo>
                      <a:pt x="79" y="32"/>
                    </a:lnTo>
                    <a:lnTo>
                      <a:pt x="79" y="40"/>
                    </a:lnTo>
                    <a:lnTo>
                      <a:pt x="79" y="40"/>
                    </a:lnTo>
                    <a:lnTo>
                      <a:pt x="79" y="48"/>
                    </a:lnTo>
                    <a:lnTo>
                      <a:pt x="76" y="55"/>
                    </a:lnTo>
                    <a:lnTo>
                      <a:pt x="73" y="63"/>
                    </a:lnTo>
                    <a:lnTo>
                      <a:pt x="67" y="68"/>
                    </a:lnTo>
                    <a:lnTo>
                      <a:pt x="61" y="73"/>
                    </a:lnTo>
                    <a:lnTo>
                      <a:pt x="55" y="77"/>
                    </a:lnTo>
                    <a:lnTo>
                      <a:pt x="47" y="79"/>
                    </a:lnTo>
                    <a:lnTo>
                      <a:pt x="40" y="80"/>
                    </a:lnTo>
                    <a:lnTo>
                      <a:pt x="40" y="80"/>
                    </a:lnTo>
                    <a:lnTo>
                      <a:pt x="31" y="79"/>
                    </a:lnTo>
                    <a:lnTo>
                      <a:pt x="23" y="77"/>
                    </a:lnTo>
                    <a:lnTo>
                      <a:pt x="17" y="73"/>
                    </a:lnTo>
                    <a:lnTo>
                      <a:pt x="11" y="68"/>
                    </a:lnTo>
                    <a:lnTo>
                      <a:pt x="6" y="63"/>
                    </a:lnTo>
                    <a:lnTo>
                      <a:pt x="3" y="55"/>
                    </a:lnTo>
                    <a:lnTo>
                      <a:pt x="0" y="48"/>
                    </a:lnTo>
                    <a:lnTo>
                      <a:pt x="0" y="40"/>
                    </a:lnTo>
                    <a:lnTo>
                      <a:pt x="0" y="4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9" name="Freeform 236"/>
              <p:cNvSpPr>
                <a:spLocks/>
              </p:cNvSpPr>
              <p:nvPr/>
            </p:nvSpPr>
            <p:spPr bwMode="auto">
              <a:xfrm>
                <a:off x="1991" y="148"/>
                <a:ext cx="161" cy="54"/>
              </a:xfrm>
              <a:custGeom>
                <a:avLst/>
                <a:gdLst>
                  <a:gd name="T0" fmla="*/ 161 w 161"/>
                  <a:gd name="T1" fmla="*/ 54 h 54"/>
                  <a:gd name="T2" fmla="*/ 126 w 161"/>
                  <a:gd name="T3" fmla="*/ 54 h 54"/>
                  <a:gd name="T4" fmla="*/ 126 w 161"/>
                  <a:gd name="T5" fmla="*/ 54 h 54"/>
                  <a:gd name="T6" fmla="*/ 126 w 161"/>
                  <a:gd name="T7" fmla="*/ 30 h 54"/>
                  <a:gd name="T8" fmla="*/ 126 w 161"/>
                  <a:gd name="T9" fmla="*/ 21 h 54"/>
                  <a:gd name="T10" fmla="*/ 126 w 161"/>
                  <a:gd name="T11" fmla="*/ 21 h 54"/>
                  <a:gd name="T12" fmla="*/ 125 w 161"/>
                  <a:gd name="T13" fmla="*/ 17 h 54"/>
                  <a:gd name="T14" fmla="*/ 122 w 161"/>
                  <a:gd name="T15" fmla="*/ 13 h 54"/>
                  <a:gd name="T16" fmla="*/ 117 w 161"/>
                  <a:gd name="T17" fmla="*/ 10 h 54"/>
                  <a:gd name="T18" fmla="*/ 111 w 161"/>
                  <a:gd name="T19" fmla="*/ 7 h 54"/>
                  <a:gd name="T20" fmla="*/ 102 w 161"/>
                  <a:gd name="T21" fmla="*/ 4 h 54"/>
                  <a:gd name="T22" fmla="*/ 94 w 161"/>
                  <a:gd name="T23" fmla="*/ 2 h 54"/>
                  <a:gd name="T24" fmla="*/ 85 w 161"/>
                  <a:gd name="T25" fmla="*/ 1 h 54"/>
                  <a:gd name="T26" fmla="*/ 76 w 161"/>
                  <a:gd name="T27" fmla="*/ 0 h 54"/>
                  <a:gd name="T28" fmla="*/ 76 w 161"/>
                  <a:gd name="T29" fmla="*/ 0 h 54"/>
                  <a:gd name="T30" fmla="*/ 65 w 161"/>
                  <a:gd name="T31" fmla="*/ 1 h 54"/>
                  <a:gd name="T32" fmla="*/ 56 w 161"/>
                  <a:gd name="T33" fmla="*/ 2 h 54"/>
                  <a:gd name="T34" fmla="*/ 48 w 161"/>
                  <a:gd name="T35" fmla="*/ 4 h 54"/>
                  <a:gd name="T36" fmla="*/ 40 w 161"/>
                  <a:gd name="T37" fmla="*/ 7 h 54"/>
                  <a:gd name="T38" fmla="*/ 34 w 161"/>
                  <a:gd name="T39" fmla="*/ 10 h 54"/>
                  <a:gd name="T40" fmla="*/ 28 w 161"/>
                  <a:gd name="T41" fmla="*/ 13 h 54"/>
                  <a:gd name="T42" fmla="*/ 25 w 161"/>
                  <a:gd name="T43" fmla="*/ 17 h 54"/>
                  <a:gd name="T44" fmla="*/ 24 w 161"/>
                  <a:gd name="T45" fmla="*/ 21 h 54"/>
                  <a:gd name="T46" fmla="*/ 24 w 161"/>
                  <a:gd name="T47" fmla="*/ 21 h 54"/>
                  <a:gd name="T48" fmla="*/ 24 w 161"/>
                  <a:gd name="T49" fmla="*/ 30 h 54"/>
                  <a:gd name="T50" fmla="*/ 24 w 161"/>
                  <a:gd name="T51" fmla="*/ 54 h 54"/>
                  <a:gd name="T52" fmla="*/ 0 w 161"/>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54">
                    <a:moveTo>
                      <a:pt x="161" y="54"/>
                    </a:moveTo>
                    <a:lnTo>
                      <a:pt x="126" y="54"/>
                    </a:lnTo>
                    <a:lnTo>
                      <a:pt x="126" y="54"/>
                    </a:lnTo>
                    <a:lnTo>
                      <a:pt x="126" y="30"/>
                    </a:lnTo>
                    <a:lnTo>
                      <a:pt x="126" y="21"/>
                    </a:lnTo>
                    <a:lnTo>
                      <a:pt x="126" y="21"/>
                    </a:lnTo>
                    <a:lnTo>
                      <a:pt x="125" y="17"/>
                    </a:lnTo>
                    <a:lnTo>
                      <a:pt x="122" y="13"/>
                    </a:lnTo>
                    <a:lnTo>
                      <a:pt x="117" y="10"/>
                    </a:lnTo>
                    <a:lnTo>
                      <a:pt x="111" y="7"/>
                    </a:lnTo>
                    <a:lnTo>
                      <a:pt x="102" y="4"/>
                    </a:lnTo>
                    <a:lnTo>
                      <a:pt x="94" y="2"/>
                    </a:lnTo>
                    <a:lnTo>
                      <a:pt x="85" y="1"/>
                    </a:lnTo>
                    <a:lnTo>
                      <a:pt x="76" y="0"/>
                    </a:lnTo>
                    <a:lnTo>
                      <a:pt x="76" y="0"/>
                    </a:lnTo>
                    <a:lnTo>
                      <a:pt x="65" y="1"/>
                    </a:lnTo>
                    <a:lnTo>
                      <a:pt x="56" y="2"/>
                    </a:lnTo>
                    <a:lnTo>
                      <a:pt x="48" y="4"/>
                    </a:lnTo>
                    <a:lnTo>
                      <a:pt x="40" y="7"/>
                    </a:lnTo>
                    <a:lnTo>
                      <a:pt x="34" y="10"/>
                    </a:lnTo>
                    <a:lnTo>
                      <a:pt x="28" y="13"/>
                    </a:lnTo>
                    <a:lnTo>
                      <a:pt x="25" y="17"/>
                    </a:lnTo>
                    <a:lnTo>
                      <a:pt x="24" y="21"/>
                    </a:lnTo>
                    <a:lnTo>
                      <a:pt x="24" y="21"/>
                    </a:lnTo>
                    <a:lnTo>
                      <a:pt x="24" y="30"/>
                    </a:lnTo>
                    <a:lnTo>
                      <a:pt x="24" y="54"/>
                    </a:lnTo>
                    <a:lnTo>
                      <a:pt x="0" y="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0" name="Line 237"/>
              <p:cNvSpPr>
                <a:spLocks noChangeShapeType="1"/>
              </p:cNvSpPr>
              <p:nvPr/>
            </p:nvSpPr>
            <p:spPr bwMode="auto">
              <a:xfrm flipH="1">
                <a:off x="1821" y="202"/>
                <a:ext cx="27"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1" name="Freeform 238"/>
              <p:cNvSpPr>
                <a:spLocks/>
              </p:cNvSpPr>
              <p:nvPr/>
            </p:nvSpPr>
            <p:spPr bwMode="auto">
              <a:xfrm>
                <a:off x="1873" y="31"/>
                <a:ext cx="92" cy="92"/>
              </a:xfrm>
              <a:custGeom>
                <a:avLst/>
                <a:gdLst>
                  <a:gd name="T0" fmla="*/ 0 w 92"/>
                  <a:gd name="T1" fmla="*/ 46 h 92"/>
                  <a:gd name="T2" fmla="*/ 0 w 92"/>
                  <a:gd name="T3" fmla="*/ 46 h 92"/>
                  <a:gd name="T4" fmla="*/ 1 w 92"/>
                  <a:gd name="T5" fmla="*/ 36 h 92"/>
                  <a:gd name="T6" fmla="*/ 3 w 92"/>
                  <a:gd name="T7" fmla="*/ 28 h 92"/>
                  <a:gd name="T8" fmla="*/ 9 w 92"/>
                  <a:gd name="T9" fmla="*/ 20 h 92"/>
                  <a:gd name="T10" fmla="*/ 14 w 92"/>
                  <a:gd name="T11" fmla="*/ 13 h 92"/>
                  <a:gd name="T12" fmla="*/ 21 w 92"/>
                  <a:gd name="T13" fmla="*/ 7 h 92"/>
                  <a:gd name="T14" fmla="*/ 28 w 92"/>
                  <a:gd name="T15" fmla="*/ 3 h 92"/>
                  <a:gd name="T16" fmla="*/ 37 w 92"/>
                  <a:gd name="T17" fmla="*/ 1 h 92"/>
                  <a:gd name="T18" fmla="*/ 47 w 92"/>
                  <a:gd name="T19" fmla="*/ 0 h 92"/>
                  <a:gd name="T20" fmla="*/ 47 w 92"/>
                  <a:gd name="T21" fmla="*/ 0 h 92"/>
                  <a:gd name="T22" fmla="*/ 56 w 92"/>
                  <a:gd name="T23" fmla="*/ 1 h 92"/>
                  <a:gd name="T24" fmla="*/ 64 w 92"/>
                  <a:gd name="T25" fmla="*/ 3 h 92"/>
                  <a:gd name="T26" fmla="*/ 72 w 92"/>
                  <a:gd name="T27" fmla="*/ 7 h 92"/>
                  <a:gd name="T28" fmla="*/ 79 w 92"/>
                  <a:gd name="T29" fmla="*/ 13 h 92"/>
                  <a:gd name="T30" fmla="*/ 85 w 92"/>
                  <a:gd name="T31" fmla="*/ 20 h 92"/>
                  <a:gd name="T32" fmla="*/ 89 w 92"/>
                  <a:gd name="T33" fmla="*/ 28 h 92"/>
                  <a:gd name="T34" fmla="*/ 92 w 92"/>
                  <a:gd name="T35" fmla="*/ 36 h 92"/>
                  <a:gd name="T36" fmla="*/ 92 w 92"/>
                  <a:gd name="T37" fmla="*/ 46 h 92"/>
                  <a:gd name="T38" fmla="*/ 92 w 92"/>
                  <a:gd name="T39" fmla="*/ 46 h 92"/>
                  <a:gd name="T40" fmla="*/ 92 w 92"/>
                  <a:gd name="T41" fmla="*/ 56 h 92"/>
                  <a:gd name="T42" fmla="*/ 89 w 92"/>
                  <a:gd name="T43" fmla="*/ 64 h 92"/>
                  <a:gd name="T44" fmla="*/ 85 w 92"/>
                  <a:gd name="T45" fmla="*/ 72 h 92"/>
                  <a:gd name="T46" fmla="*/ 79 w 92"/>
                  <a:gd name="T47" fmla="*/ 78 h 92"/>
                  <a:gd name="T48" fmla="*/ 72 w 92"/>
                  <a:gd name="T49" fmla="*/ 84 h 92"/>
                  <a:gd name="T50" fmla="*/ 64 w 92"/>
                  <a:gd name="T51" fmla="*/ 89 h 92"/>
                  <a:gd name="T52" fmla="*/ 56 w 92"/>
                  <a:gd name="T53" fmla="*/ 91 h 92"/>
                  <a:gd name="T54" fmla="*/ 47 w 92"/>
                  <a:gd name="T55" fmla="*/ 92 h 92"/>
                  <a:gd name="T56" fmla="*/ 47 w 92"/>
                  <a:gd name="T57" fmla="*/ 92 h 92"/>
                  <a:gd name="T58" fmla="*/ 37 w 92"/>
                  <a:gd name="T59" fmla="*/ 91 h 92"/>
                  <a:gd name="T60" fmla="*/ 28 w 92"/>
                  <a:gd name="T61" fmla="*/ 89 h 92"/>
                  <a:gd name="T62" fmla="*/ 21 w 92"/>
                  <a:gd name="T63" fmla="*/ 84 h 92"/>
                  <a:gd name="T64" fmla="*/ 14 w 92"/>
                  <a:gd name="T65" fmla="*/ 78 h 92"/>
                  <a:gd name="T66" fmla="*/ 9 w 92"/>
                  <a:gd name="T67" fmla="*/ 72 h 92"/>
                  <a:gd name="T68" fmla="*/ 3 w 92"/>
                  <a:gd name="T69" fmla="*/ 64 h 92"/>
                  <a:gd name="T70" fmla="*/ 1 w 92"/>
                  <a:gd name="T71" fmla="*/ 56 h 92"/>
                  <a:gd name="T72" fmla="*/ 0 w 92"/>
                  <a:gd name="T73" fmla="*/ 46 h 92"/>
                  <a:gd name="T74" fmla="*/ 0 w 92"/>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2">
                    <a:moveTo>
                      <a:pt x="0" y="46"/>
                    </a:moveTo>
                    <a:lnTo>
                      <a:pt x="0" y="46"/>
                    </a:lnTo>
                    <a:lnTo>
                      <a:pt x="1" y="36"/>
                    </a:lnTo>
                    <a:lnTo>
                      <a:pt x="3" y="28"/>
                    </a:lnTo>
                    <a:lnTo>
                      <a:pt x="9" y="20"/>
                    </a:lnTo>
                    <a:lnTo>
                      <a:pt x="14" y="13"/>
                    </a:lnTo>
                    <a:lnTo>
                      <a:pt x="21" y="7"/>
                    </a:lnTo>
                    <a:lnTo>
                      <a:pt x="28" y="3"/>
                    </a:lnTo>
                    <a:lnTo>
                      <a:pt x="37" y="1"/>
                    </a:lnTo>
                    <a:lnTo>
                      <a:pt x="47" y="0"/>
                    </a:lnTo>
                    <a:lnTo>
                      <a:pt x="47" y="0"/>
                    </a:lnTo>
                    <a:lnTo>
                      <a:pt x="56" y="1"/>
                    </a:lnTo>
                    <a:lnTo>
                      <a:pt x="64" y="3"/>
                    </a:lnTo>
                    <a:lnTo>
                      <a:pt x="72" y="7"/>
                    </a:lnTo>
                    <a:lnTo>
                      <a:pt x="79" y="13"/>
                    </a:lnTo>
                    <a:lnTo>
                      <a:pt x="85" y="20"/>
                    </a:lnTo>
                    <a:lnTo>
                      <a:pt x="89" y="28"/>
                    </a:lnTo>
                    <a:lnTo>
                      <a:pt x="92" y="36"/>
                    </a:lnTo>
                    <a:lnTo>
                      <a:pt x="92" y="46"/>
                    </a:lnTo>
                    <a:lnTo>
                      <a:pt x="92" y="46"/>
                    </a:lnTo>
                    <a:lnTo>
                      <a:pt x="92" y="56"/>
                    </a:lnTo>
                    <a:lnTo>
                      <a:pt x="89" y="64"/>
                    </a:lnTo>
                    <a:lnTo>
                      <a:pt x="85" y="72"/>
                    </a:lnTo>
                    <a:lnTo>
                      <a:pt x="79" y="78"/>
                    </a:lnTo>
                    <a:lnTo>
                      <a:pt x="72" y="84"/>
                    </a:lnTo>
                    <a:lnTo>
                      <a:pt x="64" y="89"/>
                    </a:lnTo>
                    <a:lnTo>
                      <a:pt x="56" y="91"/>
                    </a:lnTo>
                    <a:lnTo>
                      <a:pt x="47" y="92"/>
                    </a:lnTo>
                    <a:lnTo>
                      <a:pt x="47" y="92"/>
                    </a:lnTo>
                    <a:lnTo>
                      <a:pt x="37" y="91"/>
                    </a:lnTo>
                    <a:lnTo>
                      <a:pt x="28" y="89"/>
                    </a:lnTo>
                    <a:lnTo>
                      <a:pt x="21" y="84"/>
                    </a:lnTo>
                    <a:lnTo>
                      <a:pt x="14" y="78"/>
                    </a:lnTo>
                    <a:lnTo>
                      <a:pt x="9" y="72"/>
                    </a:lnTo>
                    <a:lnTo>
                      <a:pt x="3" y="64"/>
                    </a:lnTo>
                    <a:lnTo>
                      <a:pt x="1" y="56"/>
                    </a:lnTo>
                    <a:lnTo>
                      <a:pt x="0" y="46"/>
                    </a:lnTo>
                    <a:lnTo>
                      <a:pt x="0"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2" name="Freeform 239"/>
              <p:cNvSpPr>
                <a:spLocks/>
              </p:cNvSpPr>
              <p:nvPr/>
            </p:nvSpPr>
            <p:spPr bwMode="auto">
              <a:xfrm>
                <a:off x="1860" y="137"/>
                <a:ext cx="118" cy="228"/>
              </a:xfrm>
              <a:custGeom>
                <a:avLst/>
                <a:gdLst>
                  <a:gd name="T0" fmla="*/ 39 w 118"/>
                  <a:gd name="T1" fmla="*/ 228 h 228"/>
                  <a:gd name="T2" fmla="*/ 34 w 118"/>
                  <a:gd name="T3" fmla="*/ 226 h 228"/>
                  <a:gd name="T4" fmla="*/ 30 w 118"/>
                  <a:gd name="T5" fmla="*/ 217 h 228"/>
                  <a:gd name="T6" fmla="*/ 26 w 118"/>
                  <a:gd name="T7" fmla="*/ 201 h 228"/>
                  <a:gd name="T8" fmla="*/ 16 w 118"/>
                  <a:gd name="T9" fmla="*/ 141 h 228"/>
                  <a:gd name="T10" fmla="*/ 15 w 118"/>
                  <a:gd name="T11" fmla="*/ 137 h 228"/>
                  <a:gd name="T12" fmla="*/ 10 w 118"/>
                  <a:gd name="T13" fmla="*/ 130 h 228"/>
                  <a:gd name="T14" fmla="*/ 6 w 118"/>
                  <a:gd name="T15" fmla="*/ 122 h 228"/>
                  <a:gd name="T16" fmla="*/ 6 w 118"/>
                  <a:gd name="T17" fmla="*/ 118 h 228"/>
                  <a:gd name="T18" fmla="*/ 1 w 118"/>
                  <a:gd name="T19" fmla="*/ 80 h 228"/>
                  <a:gd name="T20" fmla="*/ 0 w 118"/>
                  <a:gd name="T21" fmla="*/ 30 h 228"/>
                  <a:gd name="T22" fmla="*/ 1 w 118"/>
                  <a:gd name="T23" fmla="*/ 23 h 228"/>
                  <a:gd name="T24" fmla="*/ 2 w 118"/>
                  <a:gd name="T25" fmla="*/ 19 h 228"/>
                  <a:gd name="T26" fmla="*/ 11 w 118"/>
                  <a:gd name="T27" fmla="*/ 10 h 228"/>
                  <a:gd name="T28" fmla="*/ 28 w 118"/>
                  <a:gd name="T29" fmla="*/ 4 h 228"/>
                  <a:gd name="T30" fmla="*/ 48 w 118"/>
                  <a:gd name="T31" fmla="*/ 0 h 228"/>
                  <a:gd name="T32" fmla="*/ 60 w 118"/>
                  <a:gd name="T33" fmla="*/ 0 h 228"/>
                  <a:gd name="T34" fmla="*/ 81 w 118"/>
                  <a:gd name="T35" fmla="*/ 1 h 228"/>
                  <a:gd name="T36" fmla="*/ 100 w 118"/>
                  <a:gd name="T37" fmla="*/ 6 h 228"/>
                  <a:gd name="T38" fmla="*/ 113 w 118"/>
                  <a:gd name="T39" fmla="*/ 13 h 228"/>
                  <a:gd name="T40" fmla="*/ 117 w 118"/>
                  <a:gd name="T41" fmla="*/ 21 h 228"/>
                  <a:gd name="T42" fmla="*/ 118 w 118"/>
                  <a:gd name="T43" fmla="*/ 23 h 228"/>
                  <a:gd name="T44" fmla="*/ 118 w 118"/>
                  <a:gd name="T45" fmla="*/ 50 h 228"/>
                  <a:gd name="T46" fmla="*/ 115 w 118"/>
                  <a:gd name="T47" fmla="*/ 99 h 228"/>
                  <a:gd name="T48" fmla="*/ 113 w 118"/>
                  <a:gd name="T49" fmla="*/ 118 h 228"/>
                  <a:gd name="T50" fmla="*/ 111 w 118"/>
                  <a:gd name="T51" fmla="*/ 125 h 228"/>
                  <a:gd name="T52" fmla="*/ 105 w 118"/>
                  <a:gd name="T53" fmla="*/ 134 h 228"/>
                  <a:gd name="T54" fmla="*/ 103 w 118"/>
                  <a:gd name="T55" fmla="*/ 141 h 228"/>
                  <a:gd name="T56" fmla="*/ 97 w 118"/>
                  <a:gd name="T57" fmla="*/ 179 h 228"/>
                  <a:gd name="T58" fmla="*/ 88 w 118"/>
                  <a:gd name="T59" fmla="*/ 217 h 228"/>
                  <a:gd name="T60" fmla="*/ 86 w 118"/>
                  <a:gd name="T61" fmla="*/ 223 h 228"/>
                  <a:gd name="T62" fmla="*/ 82 w 118"/>
                  <a:gd name="T6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28">
                    <a:moveTo>
                      <a:pt x="39" y="228"/>
                    </a:moveTo>
                    <a:lnTo>
                      <a:pt x="39" y="228"/>
                    </a:lnTo>
                    <a:lnTo>
                      <a:pt x="36" y="228"/>
                    </a:lnTo>
                    <a:lnTo>
                      <a:pt x="34" y="226"/>
                    </a:lnTo>
                    <a:lnTo>
                      <a:pt x="32" y="223"/>
                    </a:lnTo>
                    <a:lnTo>
                      <a:pt x="30" y="217"/>
                    </a:lnTo>
                    <a:lnTo>
                      <a:pt x="30" y="217"/>
                    </a:lnTo>
                    <a:lnTo>
                      <a:pt x="26" y="201"/>
                    </a:lnTo>
                    <a:lnTo>
                      <a:pt x="23" y="179"/>
                    </a:lnTo>
                    <a:lnTo>
                      <a:pt x="16" y="141"/>
                    </a:lnTo>
                    <a:lnTo>
                      <a:pt x="16" y="141"/>
                    </a:lnTo>
                    <a:lnTo>
                      <a:pt x="15" y="137"/>
                    </a:lnTo>
                    <a:lnTo>
                      <a:pt x="13" y="134"/>
                    </a:lnTo>
                    <a:lnTo>
                      <a:pt x="10" y="130"/>
                    </a:lnTo>
                    <a:lnTo>
                      <a:pt x="8" y="125"/>
                    </a:lnTo>
                    <a:lnTo>
                      <a:pt x="6" y="122"/>
                    </a:lnTo>
                    <a:lnTo>
                      <a:pt x="6" y="118"/>
                    </a:lnTo>
                    <a:lnTo>
                      <a:pt x="6" y="118"/>
                    </a:lnTo>
                    <a:lnTo>
                      <a:pt x="3" y="99"/>
                    </a:lnTo>
                    <a:lnTo>
                      <a:pt x="1" y="80"/>
                    </a:lnTo>
                    <a:lnTo>
                      <a:pt x="0" y="50"/>
                    </a:lnTo>
                    <a:lnTo>
                      <a:pt x="0" y="30"/>
                    </a:lnTo>
                    <a:lnTo>
                      <a:pt x="1" y="23"/>
                    </a:lnTo>
                    <a:lnTo>
                      <a:pt x="1" y="23"/>
                    </a:lnTo>
                    <a:lnTo>
                      <a:pt x="1" y="21"/>
                    </a:lnTo>
                    <a:lnTo>
                      <a:pt x="2" y="19"/>
                    </a:lnTo>
                    <a:lnTo>
                      <a:pt x="6" y="13"/>
                    </a:lnTo>
                    <a:lnTo>
                      <a:pt x="11" y="10"/>
                    </a:lnTo>
                    <a:lnTo>
                      <a:pt x="19" y="6"/>
                    </a:lnTo>
                    <a:lnTo>
                      <a:pt x="28" y="4"/>
                    </a:lnTo>
                    <a:lnTo>
                      <a:pt x="38" y="1"/>
                    </a:lnTo>
                    <a:lnTo>
                      <a:pt x="48" y="0"/>
                    </a:lnTo>
                    <a:lnTo>
                      <a:pt x="60" y="0"/>
                    </a:lnTo>
                    <a:lnTo>
                      <a:pt x="60" y="0"/>
                    </a:lnTo>
                    <a:lnTo>
                      <a:pt x="70" y="0"/>
                    </a:lnTo>
                    <a:lnTo>
                      <a:pt x="81" y="1"/>
                    </a:lnTo>
                    <a:lnTo>
                      <a:pt x="91" y="4"/>
                    </a:lnTo>
                    <a:lnTo>
                      <a:pt x="100" y="6"/>
                    </a:lnTo>
                    <a:lnTo>
                      <a:pt x="107" y="10"/>
                    </a:lnTo>
                    <a:lnTo>
                      <a:pt x="113" y="13"/>
                    </a:lnTo>
                    <a:lnTo>
                      <a:pt x="116" y="19"/>
                    </a:lnTo>
                    <a:lnTo>
                      <a:pt x="117" y="21"/>
                    </a:lnTo>
                    <a:lnTo>
                      <a:pt x="118" y="23"/>
                    </a:lnTo>
                    <a:lnTo>
                      <a:pt x="118" y="23"/>
                    </a:lnTo>
                    <a:lnTo>
                      <a:pt x="118" y="30"/>
                    </a:lnTo>
                    <a:lnTo>
                      <a:pt x="118" y="50"/>
                    </a:lnTo>
                    <a:lnTo>
                      <a:pt x="117" y="80"/>
                    </a:lnTo>
                    <a:lnTo>
                      <a:pt x="115" y="99"/>
                    </a:lnTo>
                    <a:lnTo>
                      <a:pt x="113" y="118"/>
                    </a:lnTo>
                    <a:lnTo>
                      <a:pt x="113" y="118"/>
                    </a:lnTo>
                    <a:lnTo>
                      <a:pt x="112" y="122"/>
                    </a:lnTo>
                    <a:lnTo>
                      <a:pt x="111" y="125"/>
                    </a:lnTo>
                    <a:lnTo>
                      <a:pt x="108" y="130"/>
                    </a:lnTo>
                    <a:lnTo>
                      <a:pt x="105" y="134"/>
                    </a:lnTo>
                    <a:lnTo>
                      <a:pt x="104" y="137"/>
                    </a:lnTo>
                    <a:lnTo>
                      <a:pt x="103" y="141"/>
                    </a:lnTo>
                    <a:lnTo>
                      <a:pt x="103" y="141"/>
                    </a:lnTo>
                    <a:lnTo>
                      <a:pt x="97" y="179"/>
                    </a:lnTo>
                    <a:lnTo>
                      <a:pt x="93" y="201"/>
                    </a:lnTo>
                    <a:lnTo>
                      <a:pt x="88" y="217"/>
                    </a:lnTo>
                    <a:lnTo>
                      <a:pt x="88" y="217"/>
                    </a:lnTo>
                    <a:lnTo>
                      <a:pt x="86" y="223"/>
                    </a:lnTo>
                    <a:lnTo>
                      <a:pt x="85" y="226"/>
                    </a:lnTo>
                    <a:lnTo>
                      <a:pt x="82" y="228"/>
                    </a:lnTo>
                    <a:lnTo>
                      <a:pt x="79" y="2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3" name="Freeform 240"/>
              <p:cNvSpPr>
                <a:spLocks noEditPoints="1"/>
              </p:cNvSpPr>
              <p:nvPr/>
            </p:nvSpPr>
            <p:spPr bwMode="auto">
              <a:xfrm>
                <a:off x="151" y="1193"/>
                <a:ext cx="143" cy="129"/>
              </a:xfrm>
              <a:custGeom>
                <a:avLst/>
                <a:gdLst>
                  <a:gd name="T0" fmla="*/ 143 w 143"/>
                  <a:gd name="T1" fmla="*/ 33 h 129"/>
                  <a:gd name="T2" fmla="*/ 143 w 143"/>
                  <a:gd name="T3" fmla="*/ 121 h 129"/>
                  <a:gd name="T4" fmla="*/ 143 w 143"/>
                  <a:gd name="T5" fmla="*/ 121 h 129"/>
                  <a:gd name="T6" fmla="*/ 142 w 143"/>
                  <a:gd name="T7" fmla="*/ 124 h 129"/>
                  <a:gd name="T8" fmla="*/ 141 w 143"/>
                  <a:gd name="T9" fmla="*/ 127 h 129"/>
                  <a:gd name="T10" fmla="*/ 138 w 143"/>
                  <a:gd name="T11" fmla="*/ 129 h 129"/>
                  <a:gd name="T12" fmla="*/ 134 w 143"/>
                  <a:gd name="T13" fmla="*/ 129 h 129"/>
                  <a:gd name="T14" fmla="*/ 8 w 143"/>
                  <a:gd name="T15" fmla="*/ 129 h 129"/>
                  <a:gd name="T16" fmla="*/ 8 w 143"/>
                  <a:gd name="T17" fmla="*/ 129 h 129"/>
                  <a:gd name="T18" fmla="*/ 5 w 143"/>
                  <a:gd name="T19" fmla="*/ 129 h 129"/>
                  <a:gd name="T20" fmla="*/ 3 w 143"/>
                  <a:gd name="T21" fmla="*/ 127 h 129"/>
                  <a:gd name="T22" fmla="*/ 1 w 143"/>
                  <a:gd name="T23" fmla="*/ 124 h 129"/>
                  <a:gd name="T24" fmla="*/ 0 w 143"/>
                  <a:gd name="T25" fmla="*/ 121 h 129"/>
                  <a:gd name="T26" fmla="*/ 0 w 143"/>
                  <a:gd name="T27" fmla="*/ 33 h 129"/>
                  <a:gd name="T28" fmla="*/ 0 w 143"/>
                  <a:gd name="T29" fmla="*/ 33 h 129"/>
                  <a:gd name="T30" fmla="*/ 1 w 143"/>
                  <a:gd name="T31" fmla="*/ 29 h 129"/>
                  <a:gd name="T32" fmla="*/ 3 w 143"/>
                  <a:gd name="T33" fmla="*/ 27 h 129"/>
                  <a:gd name="T34" fmla="*/ 5 w 143"/>
                  <a:gd name="T35" fmla="*/ 25 h 129"/>
                  <a:gd name="T36" fmla="*/ 8 w 143"/>
                  <a:gd name="T37" fmla="*/ 25 h 129"/>
                  <a:gd name="T38" fmla="*/ 41 w 143"/>
                  <a:gd name="T39" fmla="*/ 25 h 129"/>
                  <a:gd name="T40" fmla="*/ 41 w 143"/>
                  <a:gd name="T41" fmla="*/ 21 h 129"/>
                  <a:gd name="T42" fmla="*/ 41 w 143"/>
                  <a:gd name="T43" fmla="*/ 21 h 129"/>
                  <a:gd name="T44" fmla="*/ 42 w 143"/>
                  <a:gd name="T45" fmla="*/ 17 h 129"/>
                  <a:gd name="T46" fmla="*/ 43 w 143"/>
                  <a:gd name="T47" fmla="*/ 13 h 129"/>
                  <a:gd name="T48" fmla="*/ 45 w 143"/>
                  <a:gd name="T49" fmla="*/ 10 h 129"/>
                  <a:gd name="T50" fmla="*/ 47 w 143"/>
                  <a:gd name="T51" fmla="*/ 6 h 129"/>
                  <a:gd name="T52" fmla="*/ 50 w 143"/>
                  <a:gd name="T53" fmla="*/ 3 h 129"/>
                  <a:gd name="T54" fmla="*/ 54 w 143"/>
                  <a:gd name="T55" fmla="*/ 1 h 129"/>
                  <a:gd name="T56" fmla="*/ 58 w 143"/>
                  <a:gd name="T57" fmla="*/ 0 h 129"/>
                  <a:gd name="T58" fmla="*/ 62 w 143"/>
                  <a:gd name="T59" fmla="*/ 0 h 129"/>
                  <a:gd name="T60" fmla="*/ 81 w 143"/>
                  <a:gd name="T61" fmla="*/ 0 h 129"/>
                  <a:gd name="T62" fmla="*/ 81 w 143"/>
                  <a:gd name="T63" fmla="*/ 0 h 129"/>
                  <a:gd name="T64" fmla="*/ 85 w 143"/>
                  <a:gd name="T65" fmla="*/ 0 h 129"/>
                  <a:gd name="T66" fmla="*/ 88 w 143"/>
                  <a:gd name="T67" fmla="*/ 1 h 129"/>
                  <a:gd name="T68" fmla="*/ 92 w 143"/>
                  <a:gd name="T69" fmla="*/ 3 h 129"/>
                  <a:gd name="T70" fmla="*/ 95 w 143"/>
                  <a:gd name="T71" fmla="*/ 6 h 129"/>
                  <a:gd name="T72" fmla="*/ 97 w 143"/>
                  <a:gd name="T73" fmla="*/ 10 h 129"/>
                  <a:gd name="T74" fmla="*/ 99 w 143"/>
                  <a:gd name="T75" fmla="*/ 13 h 129"/>
                  <a:gd name="T76" fmla="*/ 100 w 143"/>
                  <a:gd name="T77" fmla="*/ 17 h 129"/>
                  <a:gd name="T78" fmla="*/ 102 w 143"/>
                  <a:gd name="T79" fmla="*/ 21 h 129"/>
                  <a:gd name="T80" fmla="*/ 102 w 143"/>
                  <a:gd name="T81" fmla="*/ 25 h 129"/>
                  <a:gd name="T82" fmla="*/ 134 w 143"/>
                  <a:gd name="T83" fmla="*/ 25 h 129"/>
                  <a:gd name="T84" fmla="*/ 134 w 143"/>
                  <a:gd name="T85" fmla="*/ 25 h 129"/>
                  <a:gd name="T86" fmla="*/ 138 w 143"/>
                  <a:gd name="T87" fmla="*/ 25 h 129"/>
                  <a:gd name="T88" fmla="*/ 141 w 143"/>
                  <a:gd name="T89" fmla="*/ 27 h 129"/>
                  <a:gd name="T90" fmla="*/ 142 w 143"/>
                  <a:gd name="T91" fmla="*/ 29 h 129"/>
                  <a:gd name="T92" fmla="*/ 143 w 143"/>
                  <a:gd name="T93" fmla="*/ 33 h 129"/>
                  <a:gd name="T94" fmla="*/ 143 w 143"/>
                  <a:gd name="T95" fmla="*/ 33 h 129"/>
                  <a:gd name="T96" fmla="*/ 54 w 143"/>
                  <a:gd name="T97" fmla="*/ 25 h 129"/>
                  <a:gd name="T98" fmla="*/ 88 w 143"/>
                  <a:gd name="T99" fmla="*/ 25 h 129"/>
                  <a:gd name="T100" fmla="*/ 88 w 143"/>
                  <a:gd name="T101" fmla="*/ 21 h 129"/>
                  <a:gd name="T102" fmla="*/ 88 w 143"/>
                  <a:gd name="T103" fmla="*/ 21 h 129"/>
                  <a:gd name="T104" fmla="*/ 88 w 143"/>
                  <a:gd name="T105" fmla="*/ 18 h 129"/>
                  <a:gd name="T106" fmla="*/ 86 w 143"/>
                  <a:gd name="T107" fmla="*/ 15 h 129"/>
                  <a:gd name="T108" fmla="*/ 84 w 143"/>
                  <a:gd name="T109" fmla="*/ 14 h 129"/>
                  <a:gd name="T110" fmla="*/ 81 w 143"/>
                  <a:gd name="T111" fmla="*/ 13 h 129"/>
                  <a:gd name="T112" fmla="*/ 62 w 143"/>
                  <a:gd name="T113" fmla="*/ 13 h 129"/>
                  <a:gd name="T114" fmla="*/ 62 w 143"/>
                  <a:gd name="T115" fmla="*/ 13 h 129"/>
                  <a:gd name="T116" fmla="*/ 59 w 143"/>
                  <a:gd name="T117" fmla="*/ 14 h 129"/>
                  <a:gd name="T118" fmla="*/ 56 w 143"/>
                  <a:gd name="T119" fmla="*/ 15 h 129"/>
                  <a:gd name="T120" fmla="*/ 55 w 143"/>
                  <a:gd name="T121" fmla="*/ 18 h 129"/>
                  <a:gd name="T122" fmla="*/ 54 w 143"/>
                  <a:gd name="T123" fmla="*/ 21 h 129"/>
                  <a:gd name="T124" fmla="*/ 54 w 143"/>
                  <a:gd name="T125" fmla="*/ 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 h="129">
                    <a:moveTo>
                      <a:pt x="143" y="33"/>
                    </a:moveTo>
                    <a:lnTo>
                      <a:pt x="143" y="121"/>
                    </a:lnTo>
                    <a:lnTo>
                      <a:pt x="143" y="121"/>
                    </a:lnTo>
                    <a:lnTo>
                      <a:pt x="142" y="124"/>
                    </a:lnTo>
                    <a:lnTo>
                      <a:pt x="141" y="127"/>
                    </a:lnTo>
                    <a:lnTo>
                      <a:pt x="138" y="129"/>
                    </a:lnTo>
                    <a:lnTo>
                      <a:pt x="134" y="129"/>
                    </a:lnTo>
                    <a:lnTo>
                      <a:pt x="8" y="129"/>
                    </a:lnTo>
                    <a:lnTo>
                      <a:pt x="8" y="129"/>
                    </a:lnTo>
                    <a:lnTo>
                      <a:pt x="5" y="129"/>
                    </a:lnTo>
                    <a:lnTo>
                      <a:pt x="3" y="127"/>
                    </a:lnTo>
                    <a:lnTo>
                      <a:pt x="1" y="124"/>
                    </a:lnTo>
                    <a:lnTo>
                      <a:pt x="0" y="121"/>
                    </a:lnTo>
                    <a:lnTo>
                      <a:pt x="0" y="33"/>
                    </a:lnTo>
                    <a:lnTo>
                      <a:pt x="0" y="33"/>
                    </a:lnTo>
                    <a:lnTo>
                      <a:pt x="1" y="29"/>
                    </a:lnTo>
                    <a:lnTo>
                      <a:pt x="3" y="27"/>
                    </a:lnTo>
                    <a:lnTo>
                      <a:pt x="5" y="25"/>
                    </a:lnTo>
                    <a:lnTo>
                      <a:pt x="8" y="25"/>
                    </a:lnTo>
                    <a:lnTo>
                      <a:pt x="41" y="25"/>
                    </a:lnTo>
                    <a:lnTo>
                      <a:pt x="41" y="21"/>
                    </a:lnTo>
                    <a:lnTo>
                      <a:pt x="41" y="21"/>
                    </a:lnTo>
                    <a:lnTo>
                      <a:pt x="42" y="17"/>
                    </a:lnTo>
                    <a:lnTo>
                      <a:pt x="43" y="13"/>
                    </a:lnTo>
                    <a:lnTo>
                      <a:pt x="45" y="10"/>
                    </a:lnTo>
                    <a:lnTo>
                      <a:pt x="47" y="6"/>
                    </a:lnTo>
                    <a:lnTo>
                      <a:pt x="50" y="3"/>
                    </a:lnTo>
                    <a:lnTo>
                      <a:pt x="54" y="1"/>
                    </a:lnTo>
                    <a:lnTo>
                      <a:pt x="58" y="0"/>
                    </a:lnTo>
                    <a:lnTo>
                      <a:pt x="62" y="0"/>
                    </a:lnTo>
                    <a:lnTo>
                      <a:pt x="81" y="0"/>
                    </a:lnTo>
                    <a:lnTo>
                      <a:pt x="81" y="0"/>
                    </a:lnTo>
                    <a:lnTo>
                      <a:pt x="85" y="0"/>
                    </a:lnTo>
                    <a:lnTo>
                      <a:pt x="88" y="1"/>
                    </a:lnTo>
                    <a:lnTo>
                      <a:pt x="92" y="3"/>
                    </a:lnTo>
                    <a:lnTo>
                      <a:pt x="95" y="6"/>
                    </a:lnTo>
                    <a:lnTo>
                      <a:pt x="97" y="10"/>
                    </a:lnTo>
                    <a:lnTo>
                      <a:pt x="99" y="13"/>
                    </a:lnTo>
                    <a:lnTo>
                      <a:pt x="100" y="17"/>
                    </a:lnTo>
                    <a:lnTo>
                      <a:pt x="102" y="21"/>
                    </a:lnTo>
                    <a:lnTo>
                      <a:pt x="102" y="25"/>
                    </a:lnTo>
                    <a:lnTo>
                      <a:pt x="134" y="25"/>
                    </a:lnTo>
                    <a:lnTo>
                      <a:pt x="134" y="25"/>
                    </a:lnTo>
                    <a:lnTo>
                      <a:pt x="138" y="25"/>
                    </a:lnTo>
                    <a:lnTo>
                      <a:pt x="141" y="27"/>
                    </a:lnTo>
                    <a:lnTo>
                      <a:pt x="142" y="29"/>
                    </a:lnTo>
                    <a:lnTo>
                      <a:pt x="143" y="33"/>
                    </a:lnTo>
                    <a:lnTo>
                      <a:pt x="143" y="33"/>
                    </a:lnTo>
                    <a:close/>
                    <a:moveTo>
                      <a:pt x="54" y="25"/>
                    </a:moveTo>
                    <a:lnTo>
                      <a:pt x="88" y="25"/>
                    </a:lnTo>
                    <a:lnTo>
                      <a:pt x="88" y="21"/>
                    </a:lnTo>
                    <a:lnTo>
                      <a:pt x="88" y="21"/>
                    </a:lnTo>
                    <a:lnTo>
                      <a:pt x="88" y="18"/>
                    </a:lnTo>
                    <a:lnTo>
                      <a:pt x="86" y="15"/>
                    </a:lnTo>
                    <a:lnTo>
                      <a:pt x="84" y="14"/>
                    </a:lnTo>
                    <a:lnTo>
                      <a:pt x="81" y="13"/>
                    </a:lnTo>
                    <a:lnTo>
                      <a:pt x="62" y="13"/>
                    </a:lnTo>
                    <a:lnTo>
                      <a:pt x="62" y="13"/>
                    </a:lnTo>
                    <a:lnTo>
                      <a:pt x="59" y="14"/>
                    </a:lnTo>
                    <a:lnTo>
                      <a:pt x="56" y="15"/>
                    </a:lnTo>
                    <a:lnTo>
                      <a:pt x="55" y="18"/>
                    </a:lnTo>
                    <a:lnTo>
                      <a:pt x="54" y="21"/>
                    </a:lnTo>
                    <a:lnTo>
                      <a:pt x="54" y="2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4" name="Freeform 241"/>
              <p:cNvSpPr>
                <a:spLocks/>
              </p:cNvSpPr>
              <p:nvPr/>
            </p:nvSpPr>
            <p:spPr bwMode="auto">
              <a:xfrm>
                <a:off x="19" y="986"/>
                <a:ext cx="168" cy="336"/>
              </a:xfrm>
              <a:custGeom>
                <a:avLst/>
                <a:gdLst>
                  <a:gd name="T0" fmla="*/ 121 w 168"/>
                  <a:gd name="T1" fmla="*/ 336 h 336"/>
                  <a:gd name="T2" fmla="*/ 87 w 168"/>
                  <a:gd name="T3" fmla="*/ 336 h 336"/>
                  <a:gd name="T4" fmla="*/ 87 w 168"/>
                  <a:gd name="T5" fmla="*/ 336 h 336"/>
                  <a:gd name="T6" fmla="*/ 84 w 168"/>
                  <a:gd name="T7" fmla="*/ 336 h 336"/>
                  <a:gd name="T8" fmla="*/ 82 w 168"/>
                  <a:gd name="T9" fmla="*/ 334 h 336"/>
                  <a:gd name="T10" fmla="*/ 80 w 168"/>
                  <a:gd name="T11" fmla="*/ 331 h 336"/>
                  <a:gd name="T12" fmla="*/ 78 w 168"/>
                  <a:gd name="T13" fmla="*/ 325 h 336"/>
                  <a:gd name="T14" fmla="*/ 78 w 168"/>
                  <a:gd name="T15" fmla="*/ 325 h 336"/>
                  <a:gd name="T16" fmla="*/ 75 w 168"/>
                  <a:gd name="T17" fmla="*/ 308 h 336"/>
                  <a:gd name="T18" fmla="*/ 71 w 168"/>
                  <a:gd name="T19" fmla="*/ 286 h 336"/>
                  <a:gd name="T20" fmla="*/ 65 w 168"/>
                  <a:gd name="T21" fmla="*/ 248 h 336"/>
                  <a:gd name="T22" fmla="*/ 65 w 168"/>
                  <a:gd name="T23" fmla="*/ 248 h 336"/>
                  <a:gd name="T24" fmla="*/ 59 w 168"/>
                  <a:gd name="T25" fmla="*/ 209 h 336"/>
                  <a:gd name="T26" fmla="*/ 53 w 168"/>
                  <a:gd name="T27" fmla="*/ 153 h 336"/>
                  <a:gd name="T28" fmla="*/ 53 w 168"/>
                  <a:gd name="T29" fmla="*/ 153 h 336"/>
                  <a:gd name="T30" fmla="*/ 20 w 168"/>
                  <a:gd name="T31" fmla="*/ 66 h 336"/>
                  <a:gd name="T32" fmla="*/ 1 w 168"/>
                  <a:gd name="T33" fmla="*/ 17 h 336"/>
                  <a:gd name="T34" fmla="*/ 1 w 168"/>
                  <a:gd name="T35" fmla="*/ 17 h 336"/>
                  <a:gd name="T36" fmla="*/ 0 w 168"/>
                  <a:gd name="T37" fmla="*/ 12 h 336"/>
                  <a:gd name="T38" fmla="*/ 1 w 168"/>
                  <a:gd name="T39" fmla="*/ 7 h 336"/>
                  <a:gd name="T40" fmla="*/ 4 w 168"/>
                  <a:gd name="T41" fmla="*/ 3 h 336"/>
                  <a:gd name="T42" fmla="*/ 9 w 168"/>
                  <a:gd name="T43" fmla="*/ 1 h 336"/>
                  <a:gd name="T44" fmla="*/ 9 w 168"/>
                  <a:gd name="T45" fmla="*/ 1 h 336"/>
                  <a:gd name="T46" fmla="*/ 13 w 168"/>
                  <a:gd name="T47" fmla="*/ 0 h 336"/>
                  <a:gd name="T48" fmla="*/ 19 w 168"/>
                  <a:gd name="T49" fmla="*/ 1 h 336"/>
                  <a:gd name="T50" fmla="*/ 23 w 168"/>
                  <a:gd name="T51" fmla="*/ 4 h 336"/>
                  <a:gd name="T52" fmla="*/ 25 w 168"/>
                  <a:gd name="T53" fmla="*/ 9 h 336"/>
                  <a:gd name="T54" fmla="*/ 74 w 168"/>
                  <a:gd name="T55" fmla="*/ 112 h 336"/>
                  <a:gd name="T56" fmla="*/ 74 w 168"/>
                  <a:gd name="T57" fmla="*/ 112 h 336"/>
                  <a:gd name="T58" fmla="*/ 91 w 168"/>
                  <a:gd name="T59" fmla="*/ 109 h 336"/>
                  <a:gd name="T60" fmla="*/ 108 w 168"/>
                  <a:gd name="T61" fmla="*/ 107 h 336"/>
                  <a:gd name="T62" fmla="*/ 108 w 168"/>
                  <a:gd name="T63" fmla="*/ 107 h 336"/>
                  <a:gd name="T64" fmla="*/ 119 w 168"/>
                  <a:gd name="T65" fmla="*/ 107 h 336"/>
                  <a:gd name="T66" fmla="*/ 130 w 168"/>
                  <a:gd name="T67" fmla="*/ 110 h 336"/>
                  <a:gd name="T68" fmla="*/ 140 w 168"/>
                  <a:gd name="T69" fmla="*/ 112 h 336"/>
                  <a:gd name="T70" fmla="*/ 148 w 168"/>
                  <a:gd name="T71" fmla="*/ 114 h 336"/>
                  <a:gd name="T72" fmla="*/ 155 w 168"/>
                  <a:gd name="T73" fmla="*/ 118 h 336"/>
                  <a:gd name="T74" fmla="*/ 162 w 168"/>
                  <a:gd name="T75" fmla="*/ 121 h 336"/>
                  <a:gd name="T76" fmla="*/ 166 w 168"/>
                  <a:gd name="T77" fmla="*/ 126 h 336"/>
                  <a:gd name="T78" fmla="*/ 166 w 168"/>
                  <a:gd name="T79" fmla="*/ 128 h 336"/>
                  <a:gd name="T80" fmla="*/ 167 w 168"/>
                  <a:gd name="T81" fmla="*/ 130 h 336"/>
                  <a:gd name="T82" fmla="*/ 167 w 168"/>
                  <a:gd name="T83" fmla="*/ 130 h 336"/>
                  <a:gd name="T84" fmla="*/ 167 w 168"/>
                  <a:gd name="T85" fmla="*/ 137 h 336"/>
                  <a:gd name="T86" fmla="*/ 168 w 168"/>
                  <a:gd name="T87" fmla="*/ 156 h 336"/>
                  <a:gd name="T88" fmla="*/ 167 w 168"/>
                  <a:gd name="T89" fmla="*/ 184 h 336"/>
                  <a:gd name="T90" fmla="*/ 165 w 168"/>
                  <a:gd name="T91" fmla="*/ 200 h 336"/>
                  <a:gd name="T92" fmla="*/ 163 w 168"/>
                  <a:gd name="T93" fmla="*/ 21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336">
                    <a:moveTo>
                      <a:pt x="121" y="336"/>
                    </a:moveTo>
                    <a:lnTo>
                      <a:pt x="87" y="336"/>
                    </a:lnTo>
                    <a:lnTo>
                      <a:pt x="87" y="336"/>
                    </a:lnTo>
                    <a:lnTo>
                      <a:pt x="84" y="336"/>
                    </a:lnTo>
                    <a:lnTo>
                      <a:pt x="82" y="334"/>
                    </a:lnTo>
                    <a:lnTo>
                      <a:pt x="80" y="331"/>
                    </a:lnTo>
                    <a:lnTo>
                      <a:pt x="78" y="325"/>
                    </a:lnTo>
                    <a:lnTo>
                      <a:pt x="78" y="325"/>
                    </a:lnTo>
                    <a:lnTo>
                      <a:pt x="75" y="308"/>
                    </a:lnTo>
                    <a:lnTo>
                      <a:pt x="71" y="286"/>
                    </a:lnTo>
                    <a:lnTo>
                      <a:pt x="65" y="248"/>
                    </a:lnTo>
                    <a:lnTo>
                      <a:pt x="65" y="248"/>
                    </a:lnTo>
                    <a:lnTo>
                      <a:pt x="59" y="209"/>
                    </a:lnTo>
                    <a:lnTo>
                      <a:pt x="53" y="153"/>
                    </a:lnTo>
                    <a:lnTo>
                      <a:pt x="53" y="153"/>
                    </a:lnTo>
                    <a:lnTo>
                      <a:pt x="20" y="66"/>
                    </a:lnTo>
                    <a:lnTo>
                      <a:pt x="1" y="17"/>
                    </a:lnTo>
                    <a:lnTo>
                      <a:pt x="1" y="17"/>
                    </a:lnTo>
                    <a:lnTo>
                      <a:pt x="0" y="12"/>
                    </a:lnTo>
                    <a:lnTo>
                      <a:pt x="1" y="7"/>
                    </a:lnTo>
                    <a:lnTo>
                      <a:pt x="4" y="3"/>
                    </a:lnTo>
                    <a:lnTo>
                      <a:pt x="9" y="1"/>
                    </a:lnTo>
                    <a:lnTo>
                      <a:pt x="9" y="1"/>
                    </a:lnTo>
                    <a:lnTo>
                      <a:pt x="13" y="0"/>
                    </a:lnTo>
                    <a:lnTo>
                      <a:pt x="19" y="1"/>
                    </a:lnTo>
                    <a:lnTo>
                      <a:pt x="23" y="4"/>
                    </a:lnTo>
                    <a:lnTo>
                      <a:pt x="25" y="9"/>
                    </a:lnTo>
                    <a:lnTo>
                      <a:pt x="74" y="112"/>
                    </a:lnTo>
                    <a:lnTo>
                      <a:pt x="74" y="112"/>
                    </a:lnTo>
                    <a:lnTo>
                      <a:pt x="91" y="109"/>
                    </a:lnTo>
                    <a:lnTo>
                      <a:pt x="108" y="107"/>
                    </a:lnTo>
                    <a:lnTo>
                      <a:pt x="108" y="107"/>
                    </a:lnTo>
                    <a:lnTo>
                      <a:pt x="119" y="107"/>
                    </a:lnTo>
                    <a:lnTo>
                      <a:pt x="130" y="110"/>
                    </a:lnTo>
                    <a:lnTo>
                      <a:pt x="140" y="112"/>
                    </a:lnTo>
                    <a:lnTo>
                      <a:pt x="148" y="114"/>
                    </a:lnTo>
                    <a:lnTo>
                      <a:pt x="155" y="118"/>
                    </a:lnTo>
                    <a:lnTo>
                      <a:pt x="162" y="121"/>
                    </a:lnTo>
                    <a:lnTo>
                      <a:pt x="166" y="126"/>
                    </a:lnTo>
                    <a:lnTo>
                      <a:pt x="166" y="128"/>
                    </a:lnTo>
                    <a:lnTo>
                      <a:pt x="167" y="130"/>
                    </a:lnTo>
                    <a:lnTo>
                      <a:pt x="167" y="130"/>
                    </a:lnTo>
                    <a:lnTo>
                      <a:pt x="167" y="137"/>
                    </a:lnTo>
                    <a:lnTo>
                      <a:pt x="168" y="156"/>
                    </a:lnTo>
                    <a:lnTo>
                      <a:pt x="167" y="184"/>
                    </a:lnTo>
                    <a:lnTo>
                      <a:pt x="165" y="200"/>
                    </a:lnTo>
                    <a:lnTo>
                      <a:pt x="163" y="21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5" name="Freeform 242"/>
              <p:cNvSpPr>
                <a:spLocks/>
              </p:cNvSpPr>
              <p:nvPr/>
            </p:nvSpPr>
            <p:spPr bwMode="auto">
              <a:xfrm>
                <a:off x="86" y="988"/>
                <a:ext cx="92" cy="91"/>
              </a:xfrm>
              <a:custGeom>
                <a:avLst/>
                <a:gdLst>
                  <a:gd name="T0" fmla="*/ 92 w 92"/>
                  <a:gd name="T1" fmla="*/ 46 h 91"/>
                  <a:gd name="T2" fmla="*/ 92 w 92"/>
                  <a:gd name="T3" fmla="*/ 46 h 91"/>
                  <a:gd name="T4" fmla="*/ 91 w 92"/>
                  <a:gd name="T5" fmla="*/ 37 h 91"/>
                  <a:gd name="T6" fmla="*/ 88 w 92"/>
                  <a:gd name="T7" fmla="*/ 27 h 91"/>
                  <a:gd name="T8" fmla="*/ 84 w 92"/>
                  <a:gd name="T9" fmla="*/ 19 h 91"/>
                  <a:gd name="T10" fmla="*/ 78 w 92"/>
                  <a:gd name="T11" fmla="*/ 13 h 91"/>
                  <a:gd name="T12" fmla="*/ 72 w 92"/>
                  <a:gd name="T13" fmla="*/ 7 h 91"/>
                  <a:gd name="T14" fmla="*/ 64 w 92"/>
                  <a:gd name="T15" fmla="*/ 3 h 91"/>
                  <a:gd name="T16" fmla="*/ 55 w 92"/>
                  <a:gd name="T17" fmla="*/ 1 h 91"/>
                  <a:gd name="T18" fmla="*/ 46 w 92"/>
                  <a:gd name="T19" fmla="*/ 0 h 91"/>
                  <a:gd name="T20" fmla="*/ 46 w 92"/>
                  <a:gd name="T21" fmla="*/ 0 h 91"/>
                  <a:gd name="T22" fmla="*/ 37 w 92"/>
                  <a:gd name="T23" fmla="*/ 1 h 91"/>
                  <a:gd name="T24" fmla="*/ 28 w 92"/>
                  <a:gd name="T25" fmla="*/ 3 h 91"/>
                  <a:gd name="T26" fmla="*/ 20 w 92"/>
                  <a:gd name="T27" fmla="*/ 7 h 91"/>
                  <a:gd name="T28" fmla="*/ 13 w 92"/>
                  <a:gd name="T29" fmla="*/ 13 h 91"/>
                  <a:gd name="T30" fmla="*/ 8 w 92"/>
                  <a:gd name="T31" fmla="*/ 19 h 91"/>
                  <a:gd name="T32" fmla="*/ 4 w 92"/>
                  <a:gd name="T33" fmla="*/ 27 h 91"/>
                  <a:gd name="T34" fmla="*/ 1 w 92"/>
                  <a:gd name="T35" fmla="*/ 37 h 91"/>
                  <a:gd name="T36" fmla="*/ 0 w 92"/>
                  <a:gd name="T37" fmla="*/ 46 h 91"/>
                  <a:gd name="T38" fmla="*/ 0 w 92"/>
                  <a:gd name="T39" fmla="*/ 46 h 91"/>
                  <a:gd name="T40" fmla="*/ 1 w 92"/>
                  <a:gd name="T41" fmla="*/ 55 h 91"/>
                  <a:gd name="T42" fmla="*/ 4 w 92"/>
                  <a:gd name="T43" fmla="*/ 63 h 91"/>
                  <a:gd name="T44" fmla="*/ 8 w 92"/>
                  <a:gd name="T45" fmla="*/ 72 h 91"/>
                  <a:gd name="T46" fmla="*/ 13 w 92"/>
                  <a:gd name="T47" fmla="*/ 78 h 91"/>
                  <a:gd name="T48" fmla="*/ 20 w 92"/>
                  <a:gd name="T49" fmla="*/ 84 h 91"/>
                  <a:gd name="T50" fmla="*/ 28 w 92"/>
                  <a:gd name="T51" fmla="*/ 88 h 91"/>
                  <a:gd name="T52" fmla="*/ 37 w 92"/>
                  <a:gd name="T53" fmla="*/ 90 h 91"/>
                  <a:gd name="T54" fmla="*/ 46 w 92"/>
                  <a:gd name="T55" fmla="*/ 91 h 91"/>
                  <a:gd name="T56" fmla="*/ 46 w 92"/>
                  <a:gd name="T57" fmla="*/ 91 h 91"/>
                  <a:gd name="T58" fmla="*/ 55 w 92"/>
                  <a:gd name="T59" fmla="*/ 90 h 91"/>
                  <a:gd name="T60" fmla="*/ 64 w 92"/>
                  <a:gd name="T61" fmla="*/ 88 h 91"/>
                  <a:gd name="T62" fmla="*/ 72 w 92"/>
                  <a:gd name="T63" fmla="*/ 84 h 91"/>
                  <a:gd name="T64" fmla="*/ 78 w 92"/>
                  <a:gd name="T65" fmla="*/ 78 h 91"/>
                  <a:gd name="T66" fmla="*/ 84 w 92"/>
                  <a:gd name="T67" fmla="*/ 72 h 91"/>
                  <a:gd name="T68" fmla="*/ 88 w 92"/>
                  <a:gd name="T69" fmla="*/ 63 h 91"/>
                  <a:gd name="T70" fmla="*/ 91 w 92"/>
                  <a:gd name="T71" fmla="*/ 55 h 91"/>
                  <a:gd name="T72" fmla="*/ 92 w 92"/>
                  <a:gd name="T73" fmla="*/ 46 h 91"/>
                  <a:gd name="T74" fmla="*/ 92 w 92"/>
                  <a:gd name="T75"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1">
                    <a:moveTo>
                      <a:pt x="92" y="46"/>
                    </a:moveTo>
                    <a:lnTo>
                      <a:pt x="92" y="46"/>
                    </a:lnTo>
                    <a:lnTo>
                      <a:pt x="91" y="37"/>
                    </a:lnTo>
                    <a:lnTo>
                      <a:pt x="88" y="27"/>
                    </a:lnTo>
                    <a:lnTo>
                      <a:pt x="84" y="19"/>
                    </a:lnTo>
                    <a:lnTo>
                      <a:pt x="78" y="13"/>
                    </a:lnTo>
                    <a:lnTo>
                      <a:pt x="72" y="7"/>
                    </a:lnTo>
                    <a:lnTo>
                      <a:pt x="64" y="3"/>
                    </a:lnTo>
                    <a:lnTo>
                      <a:pt x="55" y="1"/>
                    </a:lnTo>
                    <a:lnTo>
                      <a:pt x="46" y="0"/>
                    </a:lnTo>
                    <a:lnTo>
                      <a:pt x="46" y="0"/>
                    </a:lnTo>
                    <a:lnTo>
                      <a:pt x="37" y="1"/>
                    </a:lnTo>
                    <a:lnTo>
                      <a:pt x="28" y="3"/>
                    </a:lnTo>
                    <a:lnTo>
                      <a:pt x="20" y="7"/>
                    </a:lnTo>
                    <a:lnTo>
                      <a:pt x="13" y="13"/>
                    </a:lnTo>
                    <a:lnTo>
                      <a:pt x="8" y="19"/>
                    </a:lnTo>
                    <a:lnTo>
                      <a:pt x="4" y="27"/>
                    </a:lnTo>
                    <a:lnTo>
                      <a:pt x="1" y="37"/>
                    </a:lnTo>
                    <a:lnTo>
                      <a:pt x="0" y="46"/>
                    </a:lnTo>
                    <a:lnTo>
                      <a:pt x="0" y="46"/>
                    </a:lnTo>
                    <a:lnTo>
                      <a:pt x="1" y="55"/>
                    </a:lnTo>
                    <a:lnTo>
                      <a:pt x="4" y="63"/>
                    </a:lnTo>
                    <a:lnTo>
                      <a:pt x="8" y="72"/>
                    </a:lnTo>
                    <a:lnTo>
                      <a:pt x="13" y="78"/>
                    </a:lnTo>
                    <a:lnTo>
                      <a:pt x="20" y="84"/>
                    </a:lnTo>
                    <a:lnTo>
                      <a:pt x="28" y="88"/>
                    </a:lnTo>
                    <a:lnTo>
                      <a:pt x="37" y="90"/>
                    </a:lnTo>
                    <a:lnTo>
                      <a:pt x="46" y="91"/>
                    </a:lnTo>
                    <a:lnTo>
                      <a:pt x="46" y="91"/>
                    </a:lnTo>
                    <a:lnTo>
                      <a:pt x="55" y="90"/>
                    </a:lnTo>
                    <a:lnTo>
                      <a:pt x="64" y="88"/>
                    </a:lnTo>
                    <a:lnTo>
                      <a:pt x="72" y="84"/>
                    </a:lnTo>
                    <a:lnTo>
                      <a:pt x="78" y="78"/>
                    </a:lnTo>
                    <a:lnTo>
                      <a:pt x="84" y="72"/>
                    </a:lnTo>
                    <a:lnTo>
                      <a:pt x="88" y="63"/>
                    </a:lnTo>
                    <a:lnTo>
                      <a:pt x="91" y="55"/>
                    </a:lnTo>
                    <a:lnTo>
                      <a:pt x="92" y="46"/>
                    </a:lnTo>
                    <a:lnTo>
                      <a:pt x="9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6" name="Freeform 243"/>
              <p:cNvSpPr>
                <a:spLocks/>
              </p:cNvSpPr>
              <p:nvPr/>
            </p:nvSpPr>
            <p:spPr bwMode="auto">
              <a:xfrm>
                <a:off x="1461" y="1628"/>
                <a:ext cx="173" cy="24"/>
              </a:xfrm>
              <a:custGeom>
                <a:avLst/>
                <a:gdLst>
                  <a:gd name="T0" fmla="*/ 161 w 173"/>
                  <a:gd name="T1" fmla="*/ 0 h 24"/>
                  <a:gd name="T2" fmla="*/ 11 w 173"/>
                  <a:gd name="T3" fmla="*/ 0 h 24"/>
                  <a:gd name="T4" fmla="*/ 11 w 173"/>
                  <a:gd name="T5" fmla="*/ 0 h 24"/>
                  <a:gd name="T6" fmla="*/ 7 w 173"/>
                  <a:gd name="T7" fmla="*/ 1 h 24"/>
                  <a:gd name="T8" fmla="*/ 3 w 173"/>
                  <a:gd name="T9" fmla="*/ 3 h 24"/>
                  <a:gd name="T10" fmla="*/ 0 w 173"/>
                  <a:gd name="T11" fmla="*/ 7 h 24"/>
                  <a:gd name="T12" fmla="*/ 0 w 173"/>
                  <a:gd name="T13" fmla="*/ 12 h 24"/>
                  <a:gd name="T14" fmla="*/ 0 w 173"/>
                  <a:gd name="T15" fmla="*/ 12 h 24"/>
                  <a:gd name="T16" fmla="*/ 0 w 173"/>
                  <a:gd name="T17" fmla="*/ 17 h 24"/>
                  <a:gd name="T18" fmla="*/ 3 w 173"/>
                  <a:gd name="T19" fmla="*/ 21 h 24"/>
                  <a:gd name="T20" fmla="*/ 7 w 173"/>
                  <a:gd name="T21" fmla="*/ 23 h 24"/>
                  <a:gd name="T22" fmla="*/ 11 w 173"/>
                  <a:gd name="T23" fmla="*/ 24 h 24"/>
                  <a:gd name="T24" fmla="*/ 161 w 173"/>
                  <a:gd name="T25" fmla="*/ 24 h 24"/>
                  <a:gd name="T26" fmla="*/ 161 w 173"/>
                  <a:gd name="T27" fmla="*/ 24 h 24"/>
                  <a:gd name="T28" fmla="*/ 166 w 173"/>
                  <a:gd name="T29" fmla="*/ 23 h 24"/>
                  <a:gd name="T30" fmla="*/ 170 w 173"/>
                  <a:gd name="T31" fmla="*/ 21 h 24"/>
                  <a:gd name="T32" fmla="*/ 172 w 173"/>
                  <a:gd name="T33" fmla="*/ 17 h 24"/>
                  <a:gd name="T34" fmla="*/ 173 w 173"/>
                  <a:gd name="T35" fmla="*/ 12 h 24"/>
                  <a:gd name="T36" fmla="*/ 173 w 173"/>
                  <a:gd name="T37" fmla="*/ 12 h 24"/>
                  <a:gd name="T38" fmla="*/ 172 w 173"/>
                  <a:gd name="T39" fmla="*/ 7 h 24"/>
                  <a:gd name="T40" fmla="*/ 170 w 173"/>
                  <a:gd name="T41" fmla="*/ 3 h 24"/>
                  <a:gd name="T42" fmla="*/ 166 w 173"/>
                  <a:gd name="T43" fmla="*/ 1 h 24"/>
                  <a:gd name="T44" fmla="*/ 161 w 173"/>
                  <a:gd name="T45" fmla="*/ 0 h 24"/>
                  <a:gd name="T46" fmla="*/ 161 w 17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4">
                    <a:moveTo>
                      <a:pt x="161" y="0"/>
                    </a:moveTo>
                    <a:lnTo>
                      <a:pt x="11" y="0"/>
                    </a:lnTo>
                    <a:lnTo>
                      <a:pt x="11" y="0"/>
                    </a:lnTo>
                    <a:lnTo>
                      <a:pt x="7" y="1"/>
                    </a:lnTo>
                    <a:lnTo>
                      <a:pt x="3" y="3"/>
                    </a:lnTo>
                    <a:lnTo>
                      <a:pt x="0" y="7"/>
                    </a:lnTo>
                    <a:lnTo>
                      <a:pt x="0" y="12"/>
                    </a:lnTo>
                    <a:lnTo>
                      <a:pt x="0" y="12"/>
                    </a:lnTo>
                    <a:lnTo>
                      <a:pt x="0" y="17"/>
                    </a:lnTo>
                    <a:lnTo>
                      <a:pt x="3" y="21"/>
                    </a:lnTo>
                    <a:lnTo>
                      <a:pt x="7" y="23"/>
                    </a:lnTo>
                    <a:lnTo>
                      <a:pt x="11" y="24"/>
                    </a:lnTo>
                    <a:lnTo>
                      <a:pt x="161" y="24"/>
                    </a:lnTo>
                    <a:lnTo>
                      <a:pt x="161" y="24"/>
                    </a:lnTo>
                    <a:lnTo>
                      <a:pt x="166" y="23"/>
                    </a:lnTo>
                    <a:lnTo>
                      <a:pt x="170" y="21"/>
                    </a:lnTo>
                    <a:lnTo>
                      <a:pt x="172" y="17"/>
                    </a:lnTo>
                    <a:lnTo>
                      <a:pt x="173" y="12"/>
                    </a:lnTo>
                    <a:lnTo>
                      <a:pt x="173" y="12"/>
                    </a:lnTo>
                    <a:lnTo>
                      <a:pt x="172" y="7"/>
                    </a:lnTo>
                    <a:lnTo>
                      <a:pt x="170" y="3"/>
                    </a:lnTo>
                    <a:lnTo>
                      <a:pt x="166" y="1"/>
                    </a:lnTo>
                    <a:lnTo>
                      <a:pt x="161" y="0"/>
                    </a:lnTo>
                    <a:lnTo>
                      <a:pt x="161"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7" name="Freeform 244"/>
              <p:cNvSpPr>
                <a:spLocks noEditPoints="1"/>
              </p:cNvSpPr>
              <p:nvPr/>
            </p:nvSpPr>
            <p:spPr bwMode="auto">
              <a:xfrm>
                <a:off x="1332" y="1456"/>
                <a:ext cx="307" cy="156"/>
              </a:xfrm>
              <a:custGeom>
                <a:avLst/>
                <a:gdLst>
                  <a:gd name="T0" fmla="*/ 206 w 307"/>
                  <a:gd name="T1" fmla="*/ 7 h 156"/>
                  <a:gd name="T2" fmla="*/ 204 w 307"/>
                  <a:gd name="T3" fmla="*/ 2 h 156"/>
                  <a:gd name="T4" fmla="*/ 199 w 307"/>
                  <a:gd name="T5" fmla="*/ 0 h 156"/>
                  <a:gd name="T6" fmla="*/ 193 w 307"/>
                  <a:gd name="T7" fmla="*/ 5 h 156"/>
                  <a:gd name="T8" fmla="*/ 192 w 307"/>
                  <a:gd name="T9" fmla="*/ 47 h 156"/>
                  <a:gd name="T10" fmla="*/ 57 w 307"/>
                  <a:gd name="T11" fmla="*/ 43 h 156"/>
                  <a:gd name="T12" fmla="*/ 48 w 307"/>
                  <a:gd name="T13" fmla="*/ 32 h 156"/>
                  <a:gd name="T14" fmla="*/ 35 w 307"/>
                  <a:gd name="T15" fmla="*/ 27 h 156"/>
                  <a:gd name="T16" fmla="*/ 24 w 307"/>
                  <a:gd name="T17" fmla="*/ 27 h 156"/>
                  <a:gd name="T18" fmla="*/ 10 w 307"/>
                  <a:gd name="T19" fmla="*/ 36 h 156"/>
                  <a:gd name="T20" fmla="*/ 1 w 307"/>
                  <a:gd name="T21" fmla="*/ 50 h 156"/>
                  <a:gd name="T22" fmla="*/ 1 w 307"/>
                  <a:gd name="T23" fmla="*/ 62 h 156"/>
                  <a:gd name="T24" fmla="*/ 10 w 307"/>
                  <a:gd name="T25" fmla="*/ 78 h 156"/>
                  <a:gd name="T26" fmla="*/ 24 w 307"/>
                  <a:gd name="T27" fmla="*/ 86 h 156"/>
                  <a:gd name="T28" fmla="*/ 38 w 307"/>
                  <a:gd name="T29" fmla="*/ 85 h 156"/>
                  <a:gd name="T30" fmla="*/ 56 w 307"/>
                  <a:gd name="T31" fmla="*/ 73 h 156"/>
                  <a:gd name="T32" fmla="*/ 90 w 307"/>
                  <a:gd name="T33" fmla="*/ 85 h 156"/>
                  <a:gd name="T34" fmla="*/ 127 w 307"/>
                  <a:gd name="T35" fmla="*/ 110 h 156"/>
                  <a:gd name="T36" fmla="*/ 140 w 307"/>
                  <a:gd name="T37" fmla="*/ 137 h 156"/>
                  <a:gd name="T38" fmla="*/ 163 w 307"/>
                  <a:gd name="T39" fmla="*/ 155 h 156"/>
                  <a:gd name="T40" fmla="*/ 172 w 307"/>
                  <a:gd name="T41" fmla="*/ 156 h 156"/>
                  <a:gd name="T42" fmla="*/ 253 w 307"/>
                  <a:gd name="T43" fmla="*/ 155 h 156"/>
                  <a:gd name="T44" fmla="*/ 288 w 307"/>
                  <a:gd name="T45" fmla="*/ 144 h 156"/>
                  <a:gd name="T46" fmla="*/ 306 w 307"/>
                  <a:gd name="T47" fmla="*/ 122 h 156"/>
                  <a:gd name="T48" fmla="*/ 307 w 307"/>
                  <a:gd name="T49" fmla="*/ 114 h 156"/>
                  <a:gd name="T50" fmla="*/ 302 w 307"/>
                  <a:gd name="T51" fmla="*/ 99 h 156"/>
                  <a:gd name="T52" fmla="*/ 278 w 307"/>
                  <a:gd name="T53" fmla="*/ 72 h 156"/>
                  <a:gd name="T54" fmla="*/ 242 w 307"/>
                  <a:gd name="T55" fmla="*/ 51 h 156"/>
                  <a:gd name="T56" fmla="*/ 219 w 307"/>
                  <a:gd name="T57" fmla="*/ 47 h 156"/>
                  <a:gd name="T58" fmla="*/ 30 w 307"/>
                  <a:gd name="T59" fmla="*/ 78 h 156"/>
                  <a:gd name="T60" fmla="*/ 19 w 307"/>
                  <a:gd name="T61" fmla="*/ 74 h 156"/>
                  <a:gd name="T62" fmla="*/ 11 w 307"/>
                  <a:gd name="T63" fmla="*/ 64 h 156"/>
                  <a:gd name="T64" fmla="*/ 10 w 307"/>
                  <a:gd name="T65" fmla="*/ 56 h 156"/>
                  <a:gd name="T66" fmla="*/ 13 w 307"/>
                  <a:gd name="T67" fmla="*/ 45 h 156"/>
                  <a:gd name="T68" fmla="*/ 22 w 307"/>
                  <a:gd name="T69" fmla="*/ 37 h 156"/>
                  <a:gd name="T70" fmla="*/ 30 w 307"/>
                  <a:gd name="T71" fmla="*/ 36 h 156"/>
                  <a:gd name="T72" fmla="*/ 46 w 307"/>
                  <a:gd name="T73" fmla="*/ 43 h 156"/>
                  <a:gd name="T74" fmla="*/ 30 w 307"/>
                  <a:gd name="T75" fmla="*/ 47 h 156"/>
                  <a:gd name="T76" fmla="*/ 30 w 307"/>
                  <a:gd name="T77" fmla="*/ 47 h 156"/>
                  <a:gd name="T78" fmla="*/ 23 w 307"/>
                  <a:gd name="T79" fmla="*/ 53 h 156"/>
                  <a:gd name="T80" fmla="*/ 23 w 307"/>
                  <a:gd name="T81" fmla="*/ 58 h 156"/>
                  <a:gd name="T82" fmla="*/ 28 w 307"/>
                  <a:gd name="T83" fmla="*/ 63 h 156"/>
                  <a:gd name="T84" fmla="*/ 47 w 307"/>
                  <a:gd name="T85" fmla="*/ 69 h 156"/>
                  <a:gd name="T86" fmla="*/ 35 w 307"/>
                  <a:gd name="T87" fmla="*/ 77 h 156"/>
                  <a:gd name="T88" fmla="*/ 215 w 307"/>
                  <a:gd name="T89" fmla="*/ 99 h 156"/>
                  <a:gd name="T90" fmla="*/ 219 w 307"/>
                  <a:gd name="T91" fmla="*/ 60 h 156"/>
                  <a:gd name="T92" fmla="*/ 238 w 307"/>
                  <a:gd name="T93" fmla="*/ 64 h 156"/>
                  <a:gd name="T94" fmla="*/ 266 w 307"/>
                  <a:gd name="T95" fmla="*/ 80 h 156"/>
                  <a:gd name="T96" fmla="*/ 285 w 307"/>
                  <a:gd name="T97" fmla="*/ 9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7" h="156">
                    <a:moveTo>
                      <a:pt x="219" y="47"/>
                    </a:moveTo>
                    <a:lnTo>
                      <a:pt x="206" y="47"/>
                    </a:lnTo>
                    <a:lnTo>
                      <a:pt x="206" y="7"/>
                    </a:lnTo>
                    <a:lnTo>
                      <a:pt x="206" y="7"/>
                    </a:lnTo>
                    <a:lnTo>
                      <a:pt x="206" y="5"/>
                    </a:lnTo>
                    <a:lnTo>
                      <a:pt x="204" y="2"/>
                    </a:lnTo>
                    <a:lnTo>
                      <a:pt x="202" y="1"/>
                    </a:lnTo>
                    <a:lnTo>
                      <a:pt x="199" y="0"/>
                    </a:lnTo>
                    <a:lnTo>
                      <a:pt x="199" y="0"/>
                    </a:lnTo>
                    <a:lnTo>
                      <a:pt x="196" y="1"/>
                    </a:lnTo>
                    <a:lnTo>
                      <a:pt x="194" y="2"/>
                    </a:lnTo>
                    <a:lnTo>
                      <a:pt x="193" y="5"/>
                    </a:lnTo>
                    <a:lnTo>
                      <a:pt x="192" y="7"/>
                    </a:lnTo>
                    <a:lnTo>
                      <a:pt x="192" y="47"/>
                    </a:lnTo>
                    <a:lnTo>
                      <a:pt x="192" y="47"/>
                    </a:lnTo>
                    <a:lnTo>
                      <a:pt x="59" y="47"/>
                    </a:lnTo>
                    <a:lnTo>
                      <a:pt x="59" y="47"/>
                    </a:lnTo>
                    <a:lnTo>
                      <a:pt x="57" y="43"/>
                    </a:lnTo>
                    <a:lnTo>
                      <a:pt x="55" y="39"/>
                    </a:lnTo>
                    <a:lnTo>
                      <a:pt x="52" y="36"/>
                    </a:lnTo>
                    <a:lnTo>
                      <a:pt x="48" y="32"/>
                    </a:lnTo>
                    <a:lnTo>
                      <a:pt x="45" y="30"/>
                    </a:lnTo>
                    <a:lnTo>
                      <a:pt x="39" y="28"/>
                    </a:lnTo>
                    <a:lnTo>
                      <a:pt x="35" y="27"/>
                    </a:lnTo>
                    <a:lnTo>
                      <a:pt x="30" y="26"/>
                    </a:lnTo>
                    <a:lnTo>
                      <a:pt x="30" y="26"/>
                    </a:lnTo>
                    <a:lnTo>
                      <a:pt x="24" y="27"/>
                    </a:lnTo>
                    <a:lnTo>
                      <a:pt x="19" y="29"/>
                    </a:lnTo>
                    <a:lnTo>
                      <a:pt x="14" y="31"/>
                    </a:lnTo>
                    <a:lnTo>
                      <a:pt x="10" y="36"/>
                    </a:lnTo>
                    <a:lnTo>
                      <a:pt x="6" y="40"/>
                    </a:lnTo>
                    <a:lnTo>
                      <a:pt x="3" y="45"/>
                    </a:lnTo>
                    <a:lnTo>
                      <a:pt x="1" y="50"/>
                    </a:lnTo>
                    <a:lnTo>
                      <a:pt x="0" y="56"/>
                    </a:lnTo>
                    <a:lnTo>
                      <a:pt x="0" y="56"/>
                    </a:lnTo>
                    <a:lnTo>
                      <a:pt x="1" y="62"/>
                    </a:lnTo>
                    <a:lnTo>
                      <a:pt x="3" y="68"/>
                    </a:lnTo>
                    <a:lnTo>
                      <a:pt x="6" y="73"/>
                    </a:lnTo>
                    <a:lnTo>
                      <a:pt x="10" y="78"/>
                    </a:lnTo>
                    <a:lnTo>
                      <a:pt x="14" y="81"/>
                    </a:lnTo>
                    <a:lnTo>
                      <a:pt x="19" y="84"/>
                    </a:lnTo>
                    <a:lnTo>
                      <a:pt x="24" y="86"/>
                    </a:lnTo>
                    <a:lnTo>
                      <a:pt x="30" y="86"/>
                    </a:lnTo>
                    <a:lnTo>
                      <a:pt x="30" y="86"/>
                    </a:lnTo>
                    <a:lnTo>
                      <a:pt x="38" y="85"/>
                    </a:lnTo>
                    <a:lnTo>
                      <a:pt x="45" y="82"/>
                    </a:lnTo>
                    <a:lnTo>
                      <a:pt x="51" y="78"/>
                    </a:lnTo>
                    <a:lnTo>
                      <a:pt x="56" y="73"/>
                    </a:lnTo>
                    <a:lnTo>
                      <a:pt x="56" y="73"/>
                    </a:lnTo>
                    <a:lnTo>
                      <a:pt x="72" y="78"/>
                    </a:lnTo>
                    <a:lnTo>
                      <a:pt x="90" y="85"/>
                    </a:lnTo>
                    <a:lnTo>
                      <a:pt x="126" y="99"/>
                    </a:lnTo>
                    <a:lnTo>
                      <a:pt x="126" y="99"/>
                    </a:lnTo>
                    <a:lnTo>
                      <a:pt x="127" y="110"/>
                    </a:lnTo>
                    <a:lnTo>
                      <a:pt x="129" y="119"/>
                    </a:lnTo>
                    <a:lnTo>
                      <a:pt x="134" y="129"/>
                    </a:lnTo>
                    <a:lnTo>
                      <a:pt x="140" y="137"/>
                    </a:lnTo>
                    <a:lnTo>
                      <a:pt x="146" y="146"/>
                    </a:lnTo>
                    <a:lnTo>
                      <a:pt x="155" y="151"/>
                    </a:lnTo>
                    <a:lnTo>
                      <a:pt x="163" y="155"/>
                    </a:lnTo>
                    <a:lnTo>
                      <a:pt x="167" y="156"/>
                    </a:lnTo>
                    <a:lnTo>
                      <a:pt x="172" y="156"/>
                    </a:lnTo>
                    <a:lnTo>
                      <a:pt x="172" y="156"/>
                    </a:lnTo>
                    <a:lnTo>
                      <a:pt x="238" y="156"/>
                    </a:lnTo>
                    <a:lnTo>
                      <a:pt x="238" y="156"/>
                    </a:lnTo>
                    <a:lnTo>
                      <a:pt x="253" y="155"/>
                    </a:lnTo>
                    <a:lnTo>
                      <a:pt x="267" y="153"/>
                    </a:lnTo>
                    <a:lnTo>
                      <a:pt x="278" y="149"/>
                    </a:lnTo>
                    <a:lnTo>
                      <a:pt x="288" y="144"/>
                    </a:lnTo>
                    <a:lnTo>
                      <a:pt x="297" y="137"/>
                    </a:lnTo>
                    <a:lnTo>
                      <a:pt x="302" y="130"/>
                    </a:lnTo>
                    <a:lnTo>
                      <a:pt x="306" y="122"/>
                    </a:lnTo>
                    <a:lnTo>
                      <a:pt x="307" y="118"/>
                    </a:lnTo>
                    <a:lnTo>
                      <a:pt x="307" y="114"/>
                    </a:lnTo>
                    <a:lnTo>
                      <a:pt x="307" y="114"/>
                    </a:lnTo>
                    <a:lnTo>
                      <a:pt x="306" y="110"/>
                    </a:lnTo>
                    <a:lnTo>
                      <a:pt x="305" y="104"/>
                    </a:lnTo>
                    <a:lnTo>
                      <a:pt x="302" y="99"/>
                    </a:lnTo>
                    <a:lnTo>
                      <a:pt x="299" y="93"/>
                    </a:lnTo>
                    <a:lnTo>
                      <a:pt x="289" y="83"/>
                    </a:lnTo>
                    <a:lnTo>
                      <a:pt x="278" y="72"/>
                    </a:lnTo>
                    <a:lnTo>
                      <a:pt x="265" y="62"/>
                    </a:lnTo>
                    <a:lnTo>
                      <a:pt x="249" y="54"/>
                    </a:lnTo>
                    <a:lnTo>
                      <a:pt x="242" y="51"/>
                    </a:lnTo>
                    <a:lnTo>
                      <a:pt x="234" y="49"/>
                    </a:lnTo>
                    <a:lnTo>
                      <a:pt x="227" y="48"/>
                    </a:lnTo>
                    <a:lnTo>
                      <a:pt x="219" y="47"/>
                    </a:lnTo>
                    <a:lnTo>
                      <a:pt x="219" y="47"/>
                    </a:lnTo>
                    <a:close/>
                    <a:moveTo>
                      <a:pt x="30" y="78"/>
                    </a:moveTo>
                    <a:lnTo>
                      <a:pt x="30" y="78"/>
                    </a:lnTo>
                    <a:lnTo>
                      <a:pt x="26" y="77"/>
                    </a:lnTo>
                    <a:lnTo>
                      <a:pt x="22" y="76"/>
                    </a:lnTo>
                    <a:lnTo>
                      <a:pt x="19" y="74"/>
                    </a:lnTo>
                    <a:lnTo>
                      <a:pt x="16" y="72"/>
                    </a:lnTo>
                    <a:lnTo>
                      <a:pt x="13" y="68"/>
                    </a:lnTo>
                    <a:lnTo>
                      <a:pt x="11" y="64"/>
                    </a:lnTo>
                    <a:lnTo>
                      <a:pt x="10" y="60"/>
                    </a:lnTo>
                    <a:lnTo>
                      <a:pt x="10" y="56"/>
                    </a:lnTo>
                    <a:lnTo>
                      <a:pt x="10" y="56"/>
                    </a:lnTo>
                    <a:lnTo>
                      <a:pt x="10" y="52"/>
                    </a:lnTo>
                    <a:lnTo>
                      <a:pt x="11" y="48"/>
                    </a:lnTo>
                    <a:lnTo>
                      <a:pt x="13" y="45"/>
                    </a:lnTo>
                    <a:lnTo>
                      <a:pt x="16" y="42"/>
                    </a:lnTo>
                    <a:lnTo>
                      <a:pt x="19" y="39"/>
                    </a:lnTo>
                    <a:lnTo>
                      <a:pt x="22" y="37"/>
                    </a:lnTo>
                    <a:lnTo>
                      <a:pt x="26" y="36"/>
                    </a:lnTo>
                    <a:lnTo>
                      <a:pt x="30" y="36"/>
                    </a:lnTo>
                    <a:lnTo>
                      <a:pt x="30" y="36"/>
                    </a:lnTo>
                    <a:lnTo>
                      <a:pt x="36" y="37"/>
                    </a:lnTo>
                    <a:lnTo>
                      <a:pt x="42" y="39"/>
                    </a:lnTo>
                    <a:lnTo>
                      <a:pt x="46" y="43"/>
                    </a:lnTo>
                    <a:lnTo>
                      <a:pt x="50" y="47"/>
                    </a:lnTo>
                    <a:lnTo>
                      <a:pt x="50" y="47"/>
                    </a:lnTo>
                    <a:lnTo>
                      <a:pt x="30" y="47"/>
                    </a:lnTo>
                    <a:lnTo>
                      <a:pt x="30" y="47"/>
                    </a:lnTo>
                    <a:lnTo>
                      <a:pt x="30" y="47"/>
                    </a:lnTo>
                    <a:lnTo>
                      <a:pt x="30" y="47"/>
                    </a:lnTo>
                    <a:lnTo>
                      <a:pt x="27" y="48"/>
                    </a:lnTo>
                    <a:lnTo>
                      <a:pt x="24" y="50"/>
                    </a:lnTo>
                    <a:lnTo>
                      <a:pt x="23" y="53"/>
                    </a:lnTo>
                    <a:lnTo>
                      <a:pt x="22" y="56"/>
                    </a:lnTo>
                    <a:lnTo>
                      <a:pt x="22" y="56"/>
                    </a:lnTo>
                    <a:lnTo>
                      <a:pt x="23" y="58"/>
                    </a:lnTo>
                    <a:lnTo>
                      <a:pt x="24" y="60"/>
                    </a:lnTo>
                    <a:lnTo>
                      <a:pt x="25" y="62"/>
                    </a:lnTo>
                    <a:lnTo>
                      <a:pt x="28" y="63"/>
                    </a:lnTo>
                    <a:lnTo>
                      <a:pt x="28" y="63"/>
                    </a:lnTo>
                    <a:lnTo>
                      <a:pt x="47" y="69"/>
                    </a:lnTo>
                    <a:lnTo>
                      <a:pt x="47" y="69"/>
                    </a:lnTo>
                    <a:lnTo>
                      <a:pt x="44" y="73"/>
                    </a:lnTo>
                    <a:lnTo>
                      <a:pt x="39" y="76"/>
                    </a:lnTo>
                    <a:lnTo>
                      <a:pt x="35" y="77"/>
                    </a:lnTo>
                    <a:lnTo>
                      <a:pt x="30" y="78"/>
                    </a:lnTo>
                    <a:lnTo>
                      <a:pt x="30" y="78"/>
                    </a:lnTo>
                    <a:close/>
                    <a:moveTo>
                      <a:pt x="215" y="99"/>
                    </a:moveTo>
                    <a:lnTo>
                      <a:pt x="201" y="60"/>
                    </a:lnTo>
                    <a:lnTo>
                      <a:pt x="201" y="60"/>
                    </a:lnTo>
                    <a:lnTo>
                      <a:pt x="219" y="60"/>
                    </a:lnTo>
                    <a:lnTo>
                      <a:pt x="219" y="60"/>
                    </a:lnTo>
                    <a:lnTo>
                      <a:pt x="229" y="61"/>
                    </a:lnTo>
                    <a:lnTo>
                      <a:pt x="238" y="64"/>
                    </a:lnTo>
                    <a:lnTo>
                      <a:pt x="248" y="68"/>
                    </a:lnTo>
                    <a:lnTo>
                      <a:pt x="256" y="74"/>
                    </a:lnTo>
                    <a:lnTo>
                      <a:pt x="266" y="80"/>
                    </a:lnTo>
                    <a:lnTo>
                      <a:pt x="273" y="86"/>
                    </a:lnTo>
                    <a:lnTo>
                      <a:pt x="280" y="93"/>
                    </a:lnTo>
                    <a:lnTo>
                      <a:pt x="285" y="99"/>
                    </a:lnTo>
                    <a:lnTo>
                      <a:pt x="215" y="9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8" name="Freeform 245"/>
              <p:cNvSpPr>
                <a:spLocks/>
              </p:cNvSpPr>
              <p:nvPr/>
            </p:nvSpPr>
            <p:spPr bwMode="auto">
              <a:xfrm>
                <a:off x="1401" y="1469"/>
                <a:ext cx="111" cy="12"/>
              </a:xfrm>
              <a:custGeom>
                <a:avLst/>
                <a:gdLst>
                  <a:gd name="T0" fmla="*/ 111 w 111"/>
                  <a:gd name="T1" fmla="*/ 12 h 12"/>
                  <a:gd name="T2" fmla="*/ 111 w 111"/>
                  <a:gd name="T3" fmla="*/ 12 h 12"/>
                  <a:gd name="T4" fmla="*/ 5 w 111"/>
                  <a:gd name="T5" fmla="*/ 12 h 12"/>
                  <a:gd name="T6" fmla="*/ 5 w 111"/>
                  <a:gd name="T7" fmla="*/ 12 h 12"/>
                  <a:gd name="T8" fmla="*/ 5 w 111"/>
                  <a:gd name="T9" fmla="*/ 12 h 12"/>
                  <a:gd name="T10" fmla="*/ 3 w 111"/>
                  <a:gd name="T11" fmla="*/ 11 h 12"/>
                  <a:gd name="T12" fmla="*/ 1 w 111"/>
                  <a:gd name="T13" fmla="*/ 10 h 12"/>
                  <a:gd name="T14" fmla="*/ 0 w 111"/>
                  <a:gd name="T15" fmla="*/ 8 h 12"/>
                  <a:gd name="T16" fmla="*/ 0 w 111"/>
                  <a:gd name="T17" fmla="*/ 6 h 12"/>
                  <a:gd name="T18" fmla="*/ 0 w 111"/>
                  <a:gd name="T19" fmla="*/ 6 h 12"/>
                  <a:gd name="T20" fmla="*/ 0 w 111"/>
                  <a:gd name="T21" fmla="*/ 6 h 12"/>
                  <a:gd name="T22" fmla="*/ 0 w 111"/>
                  <a:gd name="T23" fmla="*/ 4 h 12"/>
                  <a:gd name="T24" fmla="*/ 1 w 111"/>
                  <a:gd name="T25" fmla="*/ 2 h 12"/>
                  <a:gd name="T26" fmla="*/ 3 w 111"/>
                  <a:gd name="T27" fmla="*/ 1 h 12"/>
                  <a:gd name="T28" fmla="*/ 5 w 111"/>
                  <a:gd name="T29" fmla="*/ 0 h 12"/>
                  <a:gd name="T30" fmla="*/ 5 w 111"/>
                  <a:gd name="T31" fmla="*/ 0 h 12"/>
                  <a:gd name="T32" fmla="*/ 111 w 1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2">
                    <a:moveTo>
                      <a:pt x="111" y="12"/>
                    </a:moveTo>
                    <a:lnTo>
                      <a:pt x="111" y="12"/>
                    </a:lnTo>
                    <a:lnTo>
                      <a:pt x="5" y="12"/>
                    </a:lnTo>
                    <a:lnTo>
                      <a:pt x="5" y="12"/>
                    </a:lnTo>
                    <a:lnTo>
                      <a:pt x="5" y="12"/>
                    </a:lnTo>
                    <a:lnTo>
                      <a:pt x="3" y="11"/>
                    </a:lnTo>
                    <a:lnTo>
                      <a:pt x="1" y="10"/>
                    </a:lnTo>
                    <a:lnTo>
                      <a:pt x="0" y="8"/>
                    </a:lnTo>
                    <a:lnTo>
                      <a:pt x="0" y="6"/>
                    </a:lnTo>
                    <a:lnTo>
                      <a:pt x="0" y="6"/>
                    </a:lnTo>
                    <a:lnTo>
                      <a:pt x="0" y="6"/>
                    </a:lnTo>
                    <a:lnTo>
                      <a:pt x="0" y="4"/>
                    </a:lnTo>
                    <a:lnTo>
                      <a:pt x="1" y="2"/>
                    </a:lnTo>
                    <a:lnTo>
                      <a:pt x="3" y="1"/>
                    </a:lnTo>
                    <a:lnTo>
                      <a:pt x="5" y="0"/>
                    </a:lnTo>
                    <a:lnTo>
                      <a:pt x="5" y="0"/>
                    </a:lnTo>
                    <a:lnTo>
                      <a:pt x="1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9" name="Freeform 246"/>
              <p:cNvSpPr>
                <a:spLocks/>
              </p:cNvSpPr>
              <p:nvPr/>
            </p:nvSpPr>
            <p:spPr bwMode="auto">
              <a:xfrm>
                <a:off x="1549" y="1469"/>
                <a:ext cx="113" cy="12"/>
              </a:xfrm>
              <a:custGeom>
                <a:avLst/>
                <a:gdLst>
                  <a:gd name="T0" fmla="*/ 0 w 113"/>
                  <a:gd name="T1" fmla="*/ 0 h 12"/>
                  <a:gd name="T2" fmla="*/ 0 w 113"/>
                  <a:gd name="T3" fmla="*/ 0 h 12"/>
                  <a:gd name="T4" fmla="*/ 106 w 113"/>
                  <a:gd name="T5" fmla="*/ 0 h 12"/>
                  <a:gd name="T6" fmla="*/ 106 w 113"/>
                  <a:gd name="T7" fmla="*/ 0 h 12"/>
                  <a:gd name="T8" fmla="*/ 108 w 113"/>
                  <a:gd name="T9" fmla="*/ 1 h 12"/>
                  <a:gd name="T10" fmla="*/ 110 w 113"/>
                  <a:gd name="T11" fmla="*/ 2 h 12"/>
                  <a:gd name="T12" fmla="*/ 113 w 113"/>
                  <a:gd name="T13" fmla="*/ 4 h 12"/>
                  <a:gd name="T14" fmla="*/ 113 w 113"/>
                  <a:gd name="T15" fmla="*/ 6 h 12"/>
                  <a:gd name="T16" fmla="*/ 113 w 113"/>
                  <a:gd name="T17" fmla="*/ 6 h 12"/>
                  <a:gd name="T18" fmla="*/ 113 w 113"/>
                  <a:gd name="T19" fmla="*/ 6 h 12"/>
                  <a:gd name="T20" fmla="*/ 113 w 113"/>
                  <a:gd name="T21" fmla="*/ 8 h 12"/>
                  <a:gd name="T22" fmla="*/ 110 w 113"/>
                  <a:gd name="T23" fmla="*/ 10 h 12"/>
                  <a:gd name="T24" fmla="*/ 108 w 113"/>
                  <a:gd name="T25" fmla="*/ 11 h 12"/>
                  <a:gd name="T26" fmla="*/ 106 w 113"/>
                  <a:gd name="T27" fmla="*/ 12 h 12"/>
                  <a:gd name="T28" fmla="*/ 106 w 113"/>
                  <a:gd name="T29" fmla="*/ 12 h 12"/>
                  <a:gd name="T30" fmla="*/ 0 w 113"/>
                  <a:gd name="T31" fmla="*/ 12 h 12"/>
                  <a:gd name="T32" fmla="*/ 0 w 113"/>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
                    <a:moveTo>
                      <a:pt x="0" y="0"/>
                    </a:moveTo>
                    <a:lnTo>
                      <a:pt x="0" y="0"/>
                    </a:lnTo>
                    <a:lnTo>
                      <a:pt x="106" y="0"/>
                    </a:lnTo>
                    <a:lnTo>
                      <a:pt x="106" y="0"/>
                    </a:lnTo>
                    <a:lnTo>
                      <a:pt x="108" y="1"/>
                    </a:lnTo>
                    <a:lnTo>
                      <a:pt x="110" y="2"/>
                    </a:lnTo>
                    <a:lnTo>
                      <a:pt x="113" y="4"/>
                    </a:lnTo>
                    <a:lnTo>
                      <a:pt x="113" y="6"/>
                    </a:lnTo>
                    <a:lnTo>
                      <a:pt x="113" y="6"/>
                    </a:lnTo>
                    <a:lnTo>
                      <a:pt x="113" y="6"/>
                    </a:lnTo>
                    <a:lnTo>
                      <a:pt x="113" y="8"/>
                    </a:lnTo>
                    <a:lnTo>
                      <a:pt x="110" y="10"/>
                    </a:lnTo>
                    <a:lnTo>
                      <a:pt x="108" y="11"/>
                    </a:lnTo>
                    <a:lnTo>
                      <a:pt x="106" y="12"/>
                    </a:lnTo>
                    <a:lnTo>
                      <a:pt x="106" y="12"/>
                    </a:lnTo>
                    <a:lnTo>
                      <a:pt x="0" y="12"/>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0" name="Freeform 247"/>
              <p:cNvSpPr>
                <a:spLocks noEditPoints="1"/>
              </p:cNvSpPr>
              <p:nvPr/>
            </p:nvSpPr>
            <p:spPr bwMode="auto">
              <a:xfrm>
                <a:off x="1081" y="760"/>
                <a:ext cx="229" cy="224"/>
              </a:xfrm>
              <a:custGeom>
                <a:avLst/>
                <a:gdLst>
                  <a:gd name="T0" fmla="*/ 10 w 229"/>
                  <a:gd name="T1" fmla="*/ 223 h 224"/>
                  <a:gd name="T2" fmla="*/ 1 w 229"/>
                  <a:gd name="T3" fmla="*/ 209 h 224"/>
                  <a:gd name="T4" fmla="*/ 0 w 229"/>
                  <a:gd name="T5" fmla="*/ 42 h 224"/>
                  <a:gd name="T6" fmla="*/ 3 w 229"/>
                  <a:gd name="T7" fmla="*/ 33 h 224"/>
                  <a:gd name="T8" fmla="*/ 13 w 229"/>
                  <a:gd name="T9" fmla="*/ 22 h 224"/>
                  <a:gd name="T10" fmla="*/ 34 w 229"/>
                  <a:gd name="T11" fmla="*/ 10 h 224"/>
                  <a:gd name="T12" fmla="*/ 76 w 229"/>
                  <a:gd name="T13" fmla="*/ 2 h 224"/>
                  <a:gd name="T14" fmla="*/ 115 w 229"/>
                  <a:gd name="T15" fmla="*/ 0 h 224"/>
                  <a:gd name="T16" fmla="*/ 170 w 229"/>
                  <a:gd name="T17" fmla="*/ 4 h 224"/>
                  <a:gd name="T18" fmla="*/ 204 w 229"/>
                  <a:gd name="T19" fmla="*/ 14 h 224"/>
                  <a:gd name="T20" fmla="*/ 222 w 229"/>
                  <a:gd name="T21" fmla="*/ 25 h 224"/>
                  <a:gd name="T22" fmla="*/ 228 w 229"/>
                  <a:gd name="T23" fmla="*/ 36 h 224"/>
                  <a:gd name="T24" fmla="*/ 229 w 229"/>
                  <a:gd name="T25" fmla="*/ 200 h 224"/>
                  <a:gd name="T26" fmla="*/ 226 w 229"/>
                  <a:gd name="T27" fmla="*/ 216 h 224"/>
                  <a:gd name="T28" fmla="*/ 217 w 229"/>
                  <a:gd name="T29" fmla="*/ 224 h 224"/>
                  <a:gd name="T30" fmla="*/ 12 w 229"/>
                  <a:gd name="T31" fmla="*/ 224 h 224"/>
                  <a:gd name="T32" fmla="*/ 211 w 229"/>
                  <a:gd name="T33" fmla="*/ 42 h 224"/>
                  <a:gd name="T34" fmla="*/ 204 w 229"/>
                  <a:gd name="T35" fmla="*/ 38 h 224"/>
                  <a:gd name="T36" fmla="*/ 23 w 229"/>
                  <a:gd name="T37" fmla="*/ 38 h 224"/>
                  <a:gd name="T38" fmla="*/ 18 w 229"/>
                  <a:gd name="T39" fmla="*/ 46 h 224"/>
                  <a:gd name="T40" fmla="*/ 19 w 229"/>
                  <a:gd name="T41" fmla="*/ 133 h 224"/>
                  <a:gd name="T42" fmla="*/ 26 w 229"/>
                  <a:gd name="T43" fmla="*/ 138 h 224"/>
                  <a:gd name="T44" fmla="*/ 207 w 229"/>
                  <a:gd name="T45" fmla="*/ 137 h 224"/>
                  <a:gd name="T46" fmla="*/ 211 w 229"/>
                  <a:gd name="T47" fmla="*/ 130 h 224"/>
                  <a:gd name="T48" fmla="*/ 33 w 229"/>
                  <a:gd name="T49" fmla="*/ 174 h 224"/>
                  <a:gd name="T50" fmla="*/ 24 w 229"/>
                  <a:gd name="T51" fmla="*/ 180 h 224"/>
                  <a:gd name="T52" fmla="*/ 24 w 229"/>
                  <a:gd name="T53" fmla="*/ 188 h 224"/>
                  <a:gd name="T54" fmla="*/ 33 w 229"/>
                  <a:gd name="T55" fmla="*/ 195 h 224"/>
                  <a:gd name="T56" fmla="*/ 41 w 229"/>
                  <a:gd name="T57" fmla="*/ 192 h 224"/>
                  <a:gd name="T58" fmla="*/ 44 w 229"/>
                  <a:gd name="T59" fmla="*/ 184 h 224"/>
                  <a:gd name="T60" fmla="*/ 37 w 229"/>
                  <a:gd name="T61" fmla="*/ 175 h 224"/>
                  <a:gd name="T62" fmla="*/ 196 w 229"/>
                  <a:gd name="T63" fmla="*/ 174 h 224"/>
                  <a:gd name="T64" fmla="*/ 189 w 229"/>
                  <a:gd name="T65" fmla="*/ 177 h 224"/>
                  <a:gd name="T66" fmla="*/ 186 w 229"/>
                  <a:gd name="T67" fmla="*/ 184 h 224"/>
                  <a:gd name="T68" fmla="*/ 192 w 229"/>
                  <a:gd name="T69" fmla="*/ 195 h 224"/>
                  <a:gd name="T70" fmla="*/ 200 w 229"/>
                  <a:gd name="T71" fmla="*/ 195 h 224"/>
                  <a:gd name="T72" fmla="*/ 206 w 229"/>
                  <a:gd name="T73" fmla="*/ 184 h 224"/>
                  <a:gd name="T74" fmla="*/ 203 w 229"/>
                  <a:gd name="T75" fmla="*/ 177 h 224"/>
                  <a:gd name="T76" fmla="*/ 196 w 229"/>
                  <a:gd name="T77" fmla="*/ 174 h 224"/>
                  <a:gd name="T78" fmla="*/ 149 w 229"/>
                  <a:gd name="T79" fmla="*/ 26 h 224"/>
                  <a:gd name="T80" fmla="*/ 152 w 229"/>
                  <a:gd name="T81" fmla="*/ 25 h 224"/>
                  <a:gd name="T82" fmla="*/ 154 w 229"/>
                  <a:gd name="T83" fmla="*/ 21 h 224"/>
                  <a:gd name="T84" fmla="*/ 152 w 229"/>
                  <a:gd name="T85" fmla="*/ 18 h 224"/>
                  <a:gd name="T86" fmla="*/ 86 w 229"/>
                  <a:gd name="T87" fmla="*/ 16 h 224"/>
                  <a:gd name="T88" fmla="*/ 84 w 229"/>
                  <a:gd name="T89" fmla="*/ 17 h 224"/>
                  <a:gd name="T90" fmla="*/ 81 w 229"/>
                  <a:gd name="T91" fmla="*/ 21 h 224"/>
                  <a:gd name="T92" fmla="*/ 81 w 229"/>
                  <a:gd name="T93" fmla="*/ 23 h 224"/>
                  <a:gd name="T94" fmla="*/ 86 w 229"/>
                  <a:gd name="T95" fmla="*/ 2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24">
                    <a:moveTo>
                      <a:pt x="12" y="224"/>
                    </a:moveTo>
                    <a:lnTo>
                      <a:pt x="12" y="224"/>
                    </a:lnTo>
                    <a:lnTo>
                      <a:pt x="10" y="223"/>
                    </a:lnTo>
                    <a:lnTo>
                      <a:pt x="8" y="222"/>
                    </a:lnTo>
                    <a:lnTo>
                      <a:pt x="4" y="216"/>
                    </a:lnTo>
                    <a:lnTo>
                      <a:pt x="1" y="209"/>
                    </a:lnTo>
                    <a:lnTo>
                      <a:pt x="0" y="200"/>
                    </a:lnTo>
                    <a:lnTo>
                      <a:pt x="0" y="42"/>
                    </a:lnTo>
                    <a:lnTo>
                      <a:pt x="0" y="42"/>
                    </a:lnTo>
                    <a:lnTo>
                      <a:pt x="0" y="41"/>
                    </a:lnTo>
                    <a:lnTo>
                      <a:pt x="1" y="36"/>
                    </a:lnTo>
                    <a:lnTo>
                      <a:pt x="3" y="33"/>
                    </a:lnTo>
                    <a:lnTo>
                      <a:pt x="5" y="29"/>
                    </a:lnTo>
                    <a:lnTo>
                      <a:pt x="8" y="25"/>
                    </a:lnTo>
                    <a:lnTo>
                      <a:pt x="13" y="22"/>
                    </a:lnTo>
                    <a:lnTo>
                      <a:pt x="18" y="18"/>
                    </a:lnTo>
                    <a:lnTo>
                      <a:pt x="25" y="14"/>
                    </a:lnTo>
                    <a:lnTo>
                      <a:pt x="34" y="10"/>
                    </a:lnTo>
                    <a:lnTo>
                      <a:pt x="46" y="6"/>
                    </a:lnTo>
                    <a:lnTo>
                      <a:pt x="59" y="4"/>
                    </a:lnTo>
                    <a:lnTo>
                      <a:pt x="76" y="2"/>
                    </a:lnTo>
                    <a:lnTo>
                      <a:pt x="93" y="0"/>
                    </a:lnTo>
                    <a:lnTo>
                      <a:pt x="115" y="0"/>
                    </a:lnTo>
                    <a:lnTo>
                      <a:pt x="115" y="0"/>
                    </a:lnTo>
                    <a:lnTo>
                      <a:pt x="136" y="0"/>
                    </a:lnTo>
                    <a:lnTo>
                      <a:pt x="155" y="2"/>
                    </a:lnTo>
                    <a:lnTo>
                      <a:pt x="170" y="4"/>
                    </a:lnTo>
                    <a:lnTo>
                      <a:pt x="184" y="6"/>
                    </a:lnTo>
                    <a:lnTo>
                      <a:pt x="195" y="10"/>
                    </a:lnTo>
                    <a:lnTo>
                      <a:pt x="204" y="14"/>
                    </a:lnTo>
                    <a:lnTo>
                      <a:pt x="211" y="18"/>
                    </a:lnTo>
                    <a:lnTo>
                      <a:pt x="217" y="22"/>
                    </a:lnTo>
                    <a:lnTo>
                      <a:pt x="222" y="25"/>
                    </a:lnTo>
                    <a:lnTo>
                      <a:pt x="225" y="29"/>
                    </a:lnTo>
                    <a:lnTo>
                      <a:pt x="227" y="33"/>
                    </a:lnTo>
                    <a:lnTo>
                      <a:pt x="228" y="36"/>
                    </a:lnTo>
                    <a:lnTo>
                      <a:pt x="229" y="41"/>
                    </a:lnTo>
                    <a:lnTo>
                      <a:pt x="229" y="42"/>
                    </a:lnTo>
                    <a:lnTo>
                      <a:pt x="229" y="200"/>
                    </a:lnTo>
                    <a:lnTo>
                      <a:pt x="229" y="200"/>
                    </a:lnTo>
                    <a:lnTo>
                      <a:pt x="228" y="209"/>
                    </a:lnTo>
                    <a:lnTo>
                      <a:pt x="226" y="216"/>
                    </a:lnTo>
                    <a:lnTo>
                      <a:pt x="223" y="222"/>
                    </a:lnTo>
                    <a:lnTo>
                      <a:pt x="221" y="223"/>
                    </a:lnTo>
                    <a:lnTo>
                      <a:pt x="217" y="224"/>
                    </a:lnTo>
                    <a:lnTo>
                      <a:pt x="217" y="224"/>
                    </a:lnTo>
                    <a:lnTo>
                      <a:pt x="12" y="224"/>
                    </a:lnTo>
                    <a:lnTo>
                      <a:pt x="12" y="224"/>
                    </a:lnTo>
                    <a:close/>
                    <a:moveTo>
                      <a:pt x="211" y="46"/>
                    </a:moveTo>
                    <a:lnTo>
                      <a:pt x="211" y="46"/>
                    </a:lnTo>
                    <a:lnTo>
                      <a:pt x="211" y="42"/>
                    </a:lnTo>
                    <a:lnTo>
                      <a:pt x="209" y="40"/>
                    </a:lnTo>
                    <a:lnTo>
                      <a:pt x="207" y="38"/>
                    </a:lnTo>
                    <a:lnTo>
                      <a:pt x="204" y="38"/>
                    </a:lnTo>
                    <a:lnTo>
                      <a:pt x="26" y="38"/>
                    </a:lnTo>
                    <a:lnTo>
                      <a:pt x="26" y="38"/>
                    </a:lnTo>
                    <a:lnTo>
                      <a:pt x="23" y="38"/>
                    </a:lnTo>
                    <a:lnTo>
                      <a:pt x="20" y="40"/>
                    </a:lnTo>
                    <a:lnTo>
                      <a:pt x="19" y="42"/>
                    </a:lnTo>
                    <a:lnTo>
                      <a:pt x="18" y="46"/>
                    </a:lnTo>
                    <a:lnTo>
                      <a:pt x="18" y="130"/>
                    </a:lnTo>
                    <a:lnTo>
                      <a:pt x="18" y="130"/>
                    </a:lnTo>
                    <a:lnTo>
                      <a:pt x="19" y="133"/>
                    </a:lnTo>
                    <a:lnTo>
                      <a:pt x="20" y="135"/>
                    </a:lnTo>
                    <a:lnTo>
                      <a:pt x="23" y="137"/>
                    </a:lnTo>
                    <a:lnTo>
                      <a:pt x="26" y="138"/>
                    </a:lnTo>
                    <a:lnTo>
                      <a:pt x="204" y="138"/>
                    </a:lnTo>
                    <a:lnTo>
                      <a:pt x="204" y="138"/>
                    </a:lnTo>
                    <a:lnTo>
                      <a:pt x="207" y="137"/>
                    </a:lnTo>
                    <a:lnTo>
                      <a:pt x="209" y="135"/>
                    </a:lnTo>
                    <a:lnTo>
                      <a:pt x="211" y="133"/>
                    </a:lnTo>
                    <a:lnTo>
                      <a:pt x="211" y="130"/>
                    </a:lnTo>
                    <a:lnTo>
                      <a:pt x="211" y="46"/>
                    </a:lnTo>
                    <a:close/>
                    <a:moveTo>
                      <a:pt x="33" y="174"/>
                    </a:moveTo>
                    <a:lnTo>
                      <a:pt x="33" y="174"/>
                    </a:lnTo>
                    <a:lnTo>
                      <a:pt x="29" y="175"/>
                    </a:lnTo>
                    <a:lnTo>
                      <a:pt x="26" y="177"/>
                    </a:lnTo>
                    <a:lnTo>
                      <a:pt x="24" y="180"/>
                    </a:lnTo>
                    <a:lnTo>
                      <a:pt x="23" y="184"/>
                    </a:lnTo>
                    <a:lnTo>
                      <a:pt x="23" y="184"/>
                    </a:lnTo>
                    <a:lnTo>
                      <a:pt x="24" y="188"/>
                    </a:lnTo>
                    <a:lnTo>
                      <a:pt x="26" y="192"/>
                    </a:lnTo>
                    <a:lnTo>
                      <a:pt x="29" y="195"/>
                    </a:lnTo>
                    <a:lnTo>
                      <a:pt x="33" y="195"/>
                    </a:lnTo>
                    <a:lnTo>
                      <a:pt x="33" y="195"/>
                    </a:lnTo>
                    <a:lnTo>
                      <a:pt x="37" y="195"/>
                    </a:lnTo>
                    <a:lnTo>
                      <a:pt x="41" y="192"/>
                    </a:lnTo>
                    <a:lnTo>
                      <a:pt x="43" y="188"/>
                    </a:lnTo>
                    <a:lnTo>
                      <a:pt x="44" y="184"/>
                    </a:lnTo>
                    <a:lnTo>
                      <a:pt x="44" y="184"/>
                    </a:lnTo>
                    <a:lnTo>
                      <a:pt x="43" y="180"/>
                    </a:lnTo>
                    <a:lnTo>
                      <a:pt x="41" y="177"/>
                    </a:lnTo>
                    <a:lnTo>
                      <a:pt x="37" y="175"/>
                    </a:lnTo>
                    <a:lnTo>
                      <a:pt x="33" y="174"/>
                    </a:lnTo>
                    <a:lnTo>
                      <a:pt x="33" y="174"/>
                    </a:lnTo>
                    <a:close/>
                    <a:moveTo>
                      <a:pt x="196" y="174"/>
                    </a:moveTo>
                    <a:lnTo>
                      <a:pt x="196" y="174"/>
                    </a:lnTo>
                    <a:lnTo>
                      <a:pt x="192" y="175"/>
                    </a:lnTo>
                    <a:lnTo>
                      <a:pt x="189" y="177"/>
                    </a:lnTo>
                    <a:lnTo>
                      <a:pt x="187" y="180"/>
                    </a:lnTo>
                    <a:lnTo>
                      <a:pt x="186" y="184"/>
                    </a:lnTo>
                    <a:lnTo>
                      <a:pt x="186" y="184"/>
                    </a:lnTo>
                    <a:lnTo>
                      <a:pt x="187" y="188"/>
                    </a:lnTo>
                    <a:lnTo>
                      <a:pt x="189" y="192"/>
                    </a:lnTo>
                    <a:lnTo>
                      <a:pt x="192" y="195"/>
                    </a:lnTo>
                    <a:lnTo>
                      <a:pt x="196" y="195"/>
                    </a:lnTo>
                    <a:lnTo>
                      <a:pt x="196" y="195"/>
                    </a:lnTo>
                    <a:lnTo>
                      <a:pt x="200" y="195"/>
                    </a:lnTo>
                    <a:lnTo>
                      <a:pt x="203" y="192"/>
                    </a:lnTo>
                    <a:lnTo>
                      <a:pt x="205" y="188"/>
                    </a:lnTo>
                    <a:lnTo>
                      <a:pt x="206" y="184"/>
                    </a:lnTo>
                    <a:lnTo>
                      <a:pt x="206" y="184"/>
                    </a:lnTo>
                    <a:lnTo>
                      <a:pt x="205" y="180"/>
                    </a:lnTo>
                    <a:lnTo>
                      <a:pt x="203" y="177"/>
                    </a:lnTo>
                    <a:lnTo>
                      <a:pt x="200" y="175"/>
                    </a:lnTo>
                    <a:lnTo>
                      <a:pt x="196" y="174"/>
                    </a:lnTo>
                    <a:lnTo>
                      <a:pt x="196" y="174"/>
                    </a:lnTo>
                    <a:close/>
                    <a:moveTo>
                      <a:pt x="86" y="26"/>
                    </a:moveTo>
                    <a:lnTo>
                      <a:pt x="149" y="26"/>
                    </a:lnTo>
                    <a:lnTo>
                      <a:pt x="149" y="26"/>
                    </a:lnTo>
                    <a:lnTo>
                      <a:pt x="149" y="26"/>
                    </a:lnTo>
                    <a:lnTo>
                      <a:pt x="151" y="26"/>
                    </a:lnTo>
                    <a:lnTo>
                      <a:pt x="152" y="25"/>
                    </a:lnTo>
                    <a:lnTo>
                      <a:pt x="153" y="23"/>
                    </a:lnTo>
                    <a:lnTo>
                      <a:pt x="154" y="21"/>
                    </a:lnTo>
                    <a:lnTo>
                      <a:pt x="154" y="21"/>
                    </a:lnTo>
                    <a:lnTo>
                      <a:pt x="154" y="21"/>
                    </a:lnTo>
                    <a:lnTo>
                      <a:pt x="153" y="19"/>
                    </a:lnTo>
                    <a:lnTo>
                      <a:pt x="152" y="18"/>
                    </a:lnTo>
                    <a:lnTo>
                      <a:pt x="151" y="17"/>
                    </a:lnTo>
                    <a:lnTo>
                      <a:pt x="149" y="16"/>
                    </a:lnTo>
                    <a:lnTo>
                      <a:pt x="86" y="16"/>
                    </a:lnTo>
                    <a:lnTo>
                      <a:pt x="86" y="16"/>
                    </a:lnTo>
                    <a:lnTo>
                      <a:pt x="86" y="16"/>
                    </a:lnTo>
                    <a:lnTo>
                      <a:pt x="84" y="17"/>
                    </a:lnTo>
                    <a:lnTo>
                      <a:pt x="82" y="18"/>
                    </a:lnTo>
                    <a:lnTo>
                      <a:pt x="81" y="19"/>
                    </a:lnTo>
                    <a:lnTo>
                      <a:pt x="81" y="21"/>
                    </a:lnTo>
                    <a:lnTo>
                      <a:pt x="81" y="21"/>
                    </a:lnTo>
                    <a:lnTo>
                      <a:pt x="81" y="21"/>
                    </a:lnTo>
                    <a:lnTo>
                      <a:pt x="81" y="23"/>
                    </a:lnTo>
                    <a:lnTo>
                      <a:pt x="82" y="25"/>
                    </a:lnTo>
                    <a:lnTo>
                      <a:pt x="84" y="26"/>
                    </a:lnTo>
                    <a:lnTo>
                      <a:pt x="86" y="26"/>
                    </a:lnTo>
                    <a:lnTo>
                      <a:pt x="86" y="2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1" name="Freeform 248"/>
              <p:cNvSpPr>
                <a:spLocks/>
              </p:cNvSpPr>
              <p:nvPr/>
            </p:nvSpPr>
            <p:spPr bwMode="auto">
              <a:xfrm>
                <a:off x="1091" y="995"/>
                <a:ext cx="38" cy="32"/>
              </a:xfrm>
              <a:custGeom>
                <a:avLst/>
                <a:gdLst>
                  <a:gd name="T0" fmla="*/ 38 w 38"/>
                  <a:gd name="T1" fmla="*/ 0 h 32"/>
                  <a:gd name="T2" fmla="*/ 38 w 38"/>
                  <a:gd name="T3" fmla="*/ 27 h 32"/>
                  <a:gd name="T4" fmla="*/ 38 w 38"/>
                  <a:gd name="T5" fmla="*/ 27 h 32"/>
                  <a:gd name="T6" fmla="*/ 37 w 38"/>
                  <a:gd name="T7" fmla="*/ 29 h 32"/>
                  <a:gd name="T8" fmla="*/ 36 w 38"/>
                  <a:gd name="T9" fmla="*/ 31 h 32"/>
                  <a:gd name="T10" fmla="*/ 34 w 38"/>
                  <a:gd name="T11" fmla="*/ 32 h 32"/>
                  <a:gd name="T12" fmla="*/ 32 w 38"/>
                  <a:gd name="T13" fmla="*/ 32 h 32"/>
                  <a:gd name="T14" fmla="*/ 5 w 38"/>
                  <a:gd name="T15" fmla="*/ 32 h 32"/>
                  <a:gd name="T16" fmla="*/ 5 w 38"/>
                  <a:gd name="T17" fmla="*/ 32 h 32"/>
                  <a:gd name="T18" fmla="*/ 3 w 38"/>
                  <a:gd name="T19" fmla="*/ 32 h 32"/>
                  <a:gd name="T20" fmla="*/ 1 w 38"/>
                  <a:gd name="T21" fmla="*/ 31 h 32"/>
                  <a:gd name="T22" fmla="*/ 0 w 38"/>
                  <a:gd name="T23" fmla="*/ 29 h 32"/>
                  <a:gd name="T24" fmla="*/ 0 w 38"/>
                  <a:gd name="T25" fmla="*/ 27 h 32"/>
                  <a:gd name="T26" fmla="*/ 0 w 3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2">
                    <a:moveTo>
                      <a:pt x="38" y="0"/>
                    </a:moveTo>
                    <a:lnTo>
                      <a:pt x="38" y="27"/>
                    </a:lnTo>
                    <a:lnTo>
                      <a:pt x="38" y="27"/>
                    </a:lnTo>
                    <a:lnTo>
                      <a:pt x="37" y="29"/>
                    </a:lnTo>
                    <a:lnTo>
                      <a:pt x="36" y="31"/>
                    </a:lnTo>
                    <a:lnTo>
                      <a:pt x="34" y="32"/>
                    </a:lnTo>
                    <a:lnTo>
                      <a:pt x="32" y="32"/>
                    </a:lnTo>
                    <a:lnTo>
                      <a:pt x="5" y="32"/>
                    </a:lnTo>
                    <a:lnTo>
                      <a:pt x="5" y="32"/>
                    </a:lnTo>
                    <a:lnTo>
                      <a:pt x="3" y="32"/>
                    </a:lnTo>
                    <a:lnTo>
                      <a:pt x="1" y="31"/>
                    </a:lnTo>
                    <a:lnTo>
                      <a:pt x="0" y="29"/>
                    </a:lnTo>
                    <a:lnTo>
                      <a:pt x="0"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2" name="Freeform 249"/>
              <p:cNvSpPr>
                <a:spLocks/>
              </p:cNvSpPr>
              <p:nvPr/>
            </p:nvSpPr>
            <p:spPr bwMode="auto">
              <a:xfrm>
                <a:off x="1263" y="995"/>
                <a:ext cx="39" cy="32"/>
              </a:xfrm>
              <a:custGeom>
                <a:avLst/>
                <a:gdLst>
                  <a:gd name="T0" fmla="*/ 39 w 39"/>
                  <a:gd name="T1" fmla="*/ 0 h 32"/>
                  <a:gd name="T2" fmla="*/ 39 w 39"/>
                  <a:gd name="T3" fmla="*/ 27 h 32"/>
                  <a:gd name="T4" fmla="*/ 39 w 39"/>
                  <a:gd name="T5" fmla="*/ 27 h 32"/>
                  <a:gd name="T6" fmla="*/ 38 w 39"/>
                  <a:gd name="T7" fmla="*/ 29 h 32"/>
                  <a:gd name="T8" fmla="*/ 36 w 39"/>
                  <a:gd name="T9" fmla="*/ 31 h 32"/>
                  <a:gd name="T10" fmla="*/ 35 w 39"/>
                  <a:gd name="T11" fmla="*/ 32 h 32"/>
                  <a:gd name="T12" fmla="*/ 33 w 39"/>
                  <a:gd name="T13" fmla="*/ 32 h 32"/>
                  <a:gd name="T14" fmla="*/ 6 w 39"/>
                  <a:gd name="T15" fmla="*/ 32 h 32"/>
                  <a:gd name="T16" fmla="*/ 6 w 39"/>
                  <a:gd name="T17" fmla="*/ 32 h 32"/>
                  <a:gd name="T18" fmla="*/ 4 w 39"/>
                  <a:gd name="T19" fmla="*/ 32 h 32"/>
                  <a:gd name="T20" fmla="*/ 2 w 39"/>
                  <a:gd name="T21" fmla="*/ 31 h 32"/>
                  <a:gd name="T22" fmla="*/ 0 w 39"/>
                  <a:gd name="T23" fmla="*/ 29 h 32"/>
                  <a:gd name="T24" fmla="*/ 0 w 39"/>
                  <a:gd name="T25" fmla="*/ 27 h 32"/>
                  <a:gd name="T26" fmla="*/ 0 w 39"/>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2">
                    <a:moveTo>
                      <a:pt x="39" y="0"/>
                    </a:moveTo>
                    <a:lnTo>
                      <a:pt x="39" y="27"/>
                    </a:lnTo>
                    <a:lnTo>
                      <a:pt x="39" y="27"/>
                    </a:lnTo>
                    <a:lnTo>
                      <a:pt x="38" y="29"/>
                    </a:lnTo>
                    <a:lnTo>
                      <a:pt x="36" y="31"/>
                    </a:lnTo>
                    <a:lnTo>
                      <a:pt x="35" y="32"/>
                    </a:lnTo>
                    <a:lnTo>
                      <a:pt x="33" y="32"/>
                    </a:lnTo>
                    <a:lnTo>
                      <a:pt x="6" y="32"/>
                    </a:lnTo>
                    <a:lnTo>
                      <a:pt x="6" y="32"/>
                    </a:lnTo>
                    <a:lnTo>
                      <a:pt x="4" y="32"/>
                    </a:lnTo>
                    <a:lnTo>
                      <a:pt x="2" y="31"/>
                    </a:lnTo>
                    <a:lnTo>
                      <a:pt x="0" y="29"/>
                    </a:lnTo>
                    <a:lnTo>
                      <a:pt x="0"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3" name="Freeform 250"/>
              <p:cNvSpPr>
                <a:spLocks/>
              </p:cNvSpPr>
              <p:nvPr/>
            </p:nvSpPr>
            <p:spPr bwMode="auto">
              <a:xfrm>
                <a:off x="1272" y="1092"/>
                <a:ext cx="148" cy="129"/>
              </a:xfrm>
              <a:custGeom>
                <a:avLst/>
                <a:gdLst>
                  <a:gd name="T0" fmla="*/ 148 w 148"/>
                  <a:gd name="T1" fmla="*/ 0 h 129"/>
                  <a:gd name="T2" fmla="*/ 0 w 148"/>
                  <a:gd name="T3" fmla="*/ 107 h 129"/>
                  <a:gd name="T4" fmla="*/ 0 w 148"/>
                  <a:gd name="T5" fmla="*/ 129 h 129"/>
                  <a:gd name="T6" fmla="*/ 148 w 148"/>
                  <a:gd name="T7" fmla="*/ 76 h 129"/>
                </a:gdLst>
                <a:ahLst/>
                <a:cxnLst>
                  <a:cxn ang="0">
                    <a:pos x="T0" y="T1"/>
                  </a:cxn>
                  <a:cxn ang="0">
                    <a:pos x="T2" y="T3"/>
                  </a:cxn>
                  <a:cxn ang="0">
                    <a:pos x="T4" y="T5"/>
                  </a:cxn>
                  <a:cxn ang="0">
                    <a:pos x="T6" y="T7"/>
                  </a:cxn>
                </a:cxnLst>
                <a:rect l="0" t="0" r="r" b="b"/>
                <a:pathLst>
                  <a:path w="148" h="129">
                    <a:moveTo>
                      <a:pt x="148" y="0"/>
                    </a:moveTo>
                    <a:lnTo>
                      <a:pt x="0" y="107"/>
                    </a:lnTo>
                    <a:lnTo>
                      <a:pt x="0" y="129"/>
                    </a:lnTo>
                    <a:lnTo>
                      <a:pt x="148"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4" name="Freeform 251"/>
              <p:cNvSpPr>
                <a:spLocks/>
              </p:cNvSpPr>
              <p:nvPr/>
            </p:nvSpPr>
            <p:spPr bwMode="auto">
              <a:xfrm>
                <a:off x="1497" y="1095"/>
                <a:ext cx="146" cy="126"/>
              </a:xfrm>
              <a:custGeom>
                <a:avLst/>
                <a:gdLst>
                  <a:gd name="T0" fmla="*/ 0 w 146"/>
                  <a:gd name="T1" fmla="*/ 73 h 126"/>
                  <a:gd name="T2" fmla="*/ 146 w 146"/>
                  <a:gd name="T3" fmla="*/ 126 h 126"/>
                  <a:gd name="T4" fmla="*/ 146 w 146"/>
                  <a:gd name="T5" fmla="*/ 104 h 126"/>
                  <a:gd name="T6" fmla="*/ 0 w 146"/>
                  <a:gd name="T7" fmla="*/ 0 h 126"/>
                </a:gdLst>
                <a:ahLst/>
                <a:cxnLst>
                  <a:cxn ang="0">
                    <a:pos x="T0" y="T1"/>
                  </a:cxn>
                  <a:cxn ang="0">
                    <a:pos x="T2" y="T3"/>
                  </a:cxn>
                  <a:cxn ang="0">
                    <a:pos x="T4" y="T5"/>
                  </a:cxn>
                  <a:cxn ang="0">
                    <a:pos x="T6" y="T7"/>
                  </a:cxn>
                </a:cxnLst>
                <a:rect l="0" t="0" r="r" b="b"/>
                <a:pathLst>
                  <a:path w="146" h="126">
                    <a:moveTo>
                      <a:pt x="0" y="73"/>
                    </a:moveTo>
                    <a:lnTo>
                      <a:pt x="146" y="126"/>
                    </a:lnTo>
                    <a:lnTo>
                      <a:pt x="146" y="10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5" name="Freeform 252"/>
              <p:cNvSpPr>
                <a:spLocks/>
              </p:cNvSpPr>
              <p:nvPr/>
            </p:nvSpPr>
            <p:spPr bwMode="auto">
              <a:xfrm>
                <a:off x="1361" y="944"/>
                <a:ext cx="193" cy="390"/>
              </a:xfrm>
              <a:custGeom>
                <a:avLst/>
                <a:gdLst>
                  <a:gd name="T0" fmla="*/ 126 w 193"/>
                  <a:gd name="T1" fmla="*/ 39 h 390"/>
                  <a:gd name="T2" fmla="*/ 126 w 193"/>
                  <a:gd name="T3" fmla="*/ 39 h 390"/>
                  <a:gd name="T4" fmla="*/ 125 w 193"/>
                  <a:gd name="T5" fmla="*/ 34 h 390"/>
                  <a:gd name="T6" fmla="*/ 124 w 193"/>
                  <a:gd name="T7" fmla="*/ 28 h 390"/>
                  <a:gd name="T8" fmla="*/ 121 w 193"/>
                  <a:gd name="T9" fmla="*/ 22 h 390"/>
                  <a:gd name="T10" fmla="*/ 117 w 193"/>
                  <a:gd name="T11" fmla="*/ 16 h 390"/>
                  <a:gd name="T12" fmla="*/ 113 w 193"/>
                  <a:gd name="T13" fmla="*/ 10 h 390"/>
                  <a:gd name="T14" fmla="*/ 108 w 193"/>
                  <a:gd name="T15" fmla="*/ 6 h 390"/>
                  <a:gd name="T16" fmla="*/ 103 w 193"/>
                  <a:gd name="T17" fmla="*/ 2 h 390"/>
                  <a:gd name="T18" fmla="*/ 98 w 193"/>
                  <a:gd name="T19" fmla="*/ 0 h 390"/>
                  <a:gd name="T20" fmla="*/ 98 w 193"/>
                  <a:gd name="T21" fmla="*/ 0 h 390"/>
                  <a:gd name="T22" fmla="*/ 92 w 193"/>
                  <a:gd name="T23" fmla="*/ 2 h 390"/>
                  <a:gd name="T24" fmla="*/ 87 w 193"/>
                  <a:gd name="T25" fmla="*/ 6 h 390"/>
                  <a:gd name="T26" fmla="*/ 81 w 193"/>
                  <a:gd name="T27" fmla="*/ 10 h 390"/>
                  <a:gd name="T28" fmla="*/ 77 w 193"/>
                  <a:gd name="T29" fmla="*/ 16 h 390"/>
                  <a:gd name="T30" fmla="*/ 74 w 193"/>
                  <a:gd name="T31" fmla="*/ 22 h 390"/>
                  <a:gd name="T32" fmla="*/ 71 w 193"/>
                  <a:gd name="T33" fmla="*/ 28 h 390"/>
                  <a:gd name="T34" fmla="*/ 70 w 193"/>
                  <a:gd name="T35" fmla="*/ 34 h 390"/>
                  <a:gd name="T36" fmla="*/ 69 w 193"/>
                  <a:gd name="T37" fmla="*/ 39 h 390"/>
                  <a:gd name="T38" fmla="*/ 69 w 193"/>
                  <a:gd name="T39" fmla="*/ 282 h 390"/>
                  <a:gd name="T40" fmla="*/ 69 w 193"/>
                  <a:gd name="T41" fmla="*/ 282 h 390"/>
                  <a:gd name="T42" fmla="*/ 70 w 193"/>
                  <a:gd name="T43" fmla="*/ 304 h 390"/>
                  <a:gd name="T44" fmla="*/ 71 w 193"/>
                  <a:gd name="T45" fmla="*/ 323 h 390"/>
                  <a:gd name="T46" fmla="*/ 0 w 193"/>
                  <a:gd name="T47" fmla="*/ 371 h 390"/>
                  <a:gd name="T48" fmla="*/ 0 w 193"/>
                  <a:gd name="T49" fmla="*/ 390 h 390"/>
                  <a:gd name="T50" fmla="*/ 97 w 193"/>
                  <a:gd name="T51" fmla="*/ 357 h 390"/>
                  <a:gd name="T52" fmla="*/ 193 w 193"/>
                  <a:gd name="T53" fmla="*/ 390 h 390"/>
                  <a:gd name="T54" fmla="*/ 193 w 193"/>
                  <a:gd name="T55" fmla="*/ 371 h 390"/>
                  <a:gd name="T56" fmla="*/ 124 w 193"/>
                  <a:gd name="T57" fmla="*/ 324 h 390"/>
                  <a:gd name="T58" fmla="*/ 124 w 193"/>
                  <a:gd name="T59" fmla="*/ 324 h 390"/>
                  <a:gd name="T60" fmla="*/ 126 w 193"/>
                  <a:gd name="T61" fmla="*/ 305 h 390"/>
                  <a:gd name="T62" fmla="*/ 126 w 193"/>
                  <a:gd name="T63" fmla="*/ 282 h 390"/>
                  <a:gd name="T64" fmla="*/ 126 w 193"/>
                  <a:gd name="T65" fmla="*/ 3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390">
                    <a:moveTo>
                      <a:pt x="126" y="39"/>
                    </a:moveTo>
                    <a:lnTo>
                      <a:pt x="126" y="39"/>
                    </a:lnTo>
                    <a:lnTo>
                      <a:pt x="125" y="34"/>
                    </a:lnTo>
                    <a:lnTo>
                      <a:pt x="124" y="28"/>
                    </a:lnTo>
                    <a:lnTo>
                      <a:pt x="121" y="22"/>
                    </a:lnTo>
                    <a:lnTo>
                      <a:pt x="117" y="16"/>
                    </a:lnTo>
                    <a:lnTo>
                      <a:pt x="113" y="10"/>
                    </a:lnTo>
                    <a:lnTo>
                      <a:pt x="108" y="6"/>
                    </a:lnTo>
                    <a:lnTo>
                      <a:pt x="103" y="2"/>
                    </a:lnTo>
                    <a:lnTo>
                      <a:pt x="98" y="0"/>
                    </a:lnTo>
                    <a:lnTo>
                      <a:pt x="98" y="0"/>
                    </a:lnTo>
                    <a:lnTo>
                      <a:pt x="92" y="2"/>
                    </a:lnTo>
                    <a:lnTo>
                      <a:pt x="87" y="6"/>
                    </a:lnTo>
                    <a:lnTo>
                      <a:pt x="81" y="10"/>
                    </a:lnTo>
                    <a:lnTo>
                      <a:pt x="77" y="16"/>
                    </a:lnTo>
                    <a:lnTo>
                      <a:pt x="74" y="22"/>
                    </a:lnTo>
                    <a:lnTo>
                      <a:pt x="71" y="28"/>
                    </a:lnTo>
                    <a:lnTo>
                      <a:pt x="70" y="34"/>
                    </a:lnTo>
                    <a:lnTo>
                      <a:pt x="69" y="39"/>
                    </a:lnTo>
                    <a:lnTo>
                      <a:pt x="69" y="282"/>
                    </a:lnTo>
                    <a:lnTo>
                      <a:pt x="69" y="282"/>
                    </a:lnTo>
                    <a:lnTo>
                      <a:pt x="70" y="304"/>
                    </a:lnTo>
                    <a:lnTo>
                      <a:pt x="71" y="323"/>
                    </a:lnTo>
                    <a:lnTo>
                      <a:pt x="0" y="371"/>
                    </a:lnTo>
                    <a:lnTo>
                      <a:pt x="0" y="390"/>
                    </a:lnTo>
                    <a:lnTo>
                      <a:pt x="97" y="357"/>
                    </a:lnTo>
                    <a:lnTo>
                      <a:pt x="193" y="390"/>
                    </a:lnTo>
                    <a:lnTo>
                      <a:pt x="193" y="371"/>
                    </a:lnTo>
                    <a:lnTo>
                      <a:pt x="124" y="324"/>
                    </a:lnTo>
                    <a:lnTo>
                      <a:pt x="124" y="324"/>
                    </a:lnTo>
                    <a:lnTo>
                      <a:pt x="126" y="305"/>
                    </a:lnTo>
                    <a:lnTo>
                      <a:pt x="126" y="282"/>
                    </a:lnTo>
                    <a:lnTo>
                      <a:pt x="126" y="3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6" name="Freeform 253"/>
              <p:cNvSpPr>
                <a:spLocks/>
              </p:cNvSpPr>
              <p:nvPr/>
            </p:nvSpPr>
            <p:spPr bwMode="auto">
              <a:xfrm>
                <a:off x="1462" y="632"/>
                <a:ext cx="113" cy="47"/>
              </a:xfrm>
              <a:custGeom>
                <a:avLst/>
                <a:gdLst>
                  <a:gd name="T0" fmla="*/ 113 w 113"/>
                  <a:gd name="T1" fmla="*/ 47 h 47"/>
                  <a:gd name="T2" fmla="*/ 113 w 113"/>
                  <a:gd name="T3" fmla="*/ 39 h 47"/>
                  <a:gd name="T4" fmla="*/ 113 w 113"/>
                  <a:gd name="T5" fmla="*/ 39 h 47"/>
                  <a:gd name="T6" fmla="*/ 113 w 113"/>
                  <a:gd name="T7" fmla="*/ 32 h 47"/>
                  <a:gd name="T8" fmla="*/ 110 w 113"/>
                  <a:gd name="T9" fmla="*/ 23 h 47"/>
                  <a:gd name="T10" fmla="*/ 107 w 113"/>
                  <a:gd name="T11" fmla="*/ 17 h 47"/>
                  <a:gd name="T12" fmla="*/ 102 w 113"/>
                  <a:gd name="T13" fmla="*/ 11 h 47"/>
                  <a:gd name="T14" fmla="*/ 97 w 113"/>
                  <a:gd name="T15" fmla="*/ 7 h 47"/>
                  <a:gd name="T16" fmla="*/ 89 w 113"/>
                  <a:gd name="T17" fmla="*/ 3 h 47"/>
                  <a:gd name="T18" fmla="*/ 82 w 113"/>
                  <a:gd name="T19" fmla="*/ 1 h 47"/>
                  <a:gd name="T20" fmla="*/ 74 w 113"/>
                  <a:gd name="T21" fmla="*/ 0 h 47"/>
                  <a:gd name="T22" fmla="*/ 39 w 113"/>
                  <a:gd name="T23" fmla="*/ 0 h 47"/>
                  <a:gd name="T24" fmla="*/ 39 w 113"/>
                  <a:gd name="T25" fmla="*/ 0 h 47"/>
                  <a:gd name="T26" fmla="*/ 32 w 113"/>
                  <a:gd name="T27" fmla="*/ 1 h 47"/>
                  <a:gd name="T28" fmla="*/ 24 w 113"/>
                  <a:gd name="T29" fmla="*/ 3 h 47"/>
                  <a:gd name="T30" fmla="*/ 17 w 113"/>
                  <a:gd name="T31" fmla="*/ 7 h 47"/>
                  <a:gd name="T32" fmla="*/ 11 w 113"/>
                  <a:gd name="T33" fmla="*/ 11 h 47"/>
                  <a:gd name="T34" fmla="*/ 7 w 113"/>
                  <a:gd name="T35" fmla="*/ 17 h 47"/>
                  <a:gd name="T36" fmla="*/ 3 w 113"/>
                  <a:gd name="T37" fmla="*/ 23 h 47"/>
                  <a:gd name="T38" fmla="*/ 1 w 113"/>
                  <a:gd name="T39" fmla="*/ 32 h 47"/>
                  <a:gd name="T40" fmla="*/ 0 w 113"/>
                  <a:gd name="T41" fmla="*/ 39 h 47"/>
                  <a:gd name="T42" fmla="*/ 0 w 113"/>
                  <a:gd name="T43" fmla="*/ 47 h 47"/>
                  <a:gd name="T44" fmla="*/ 25 w 113"/>
                  <a:gd name="T45" fmla="*/ 47 h 47"/>
                  <a:gd name="T46" fmla="*/ 25 w 113"/>
                  <a:gd name="T47" fmla="*/ 39 h 47"/>
                  <a:gd name="T48" fmla="*/ 25 w 113"/>
                  <a:gd name="T49" fmla="*/ 39 h 47"/>
                  <a:gd name="T50" fmla="*/ 26 w 113"/>
                  <a:gd name="T51" fmla="*/ 34 h 47"/>
                  <a:gd name="T52" fmla="*/ 29 w 113"/>
                  <a:gd name="T53" fmla="*/ 29 h 47"/>
                  <a:gd name="T54" fmla="*/ 34 w 113"/>
                  <a:gd name="T55" fmla="*/ 25 h 47"/>
                  <a:gd name="T56" fmla="*/ 39 w 113"/>
                  <a:gd name="T57" fmla="*/ 24 h 47"/>
                  <a:gd name="T58" fmla="*/ 74 w 113"/>
                  <a:gd name="T59" fmla="*/ 24 h 47"/>
                  <a:gd name="T60" fmla="*/ 74 w 113"/>
                  <a:gd name="T61" fmla="*/ 24 h 47"/>
                  <a:gd name="T62" fmla="*/ 80 w 113"/>
                  <a:gd name="T63" fmla="*/ 25 h 47"/>
                  <a:gd name="T64" fmla="*/ 84 w 113"/>
                  <a:gd name="T65" fmla="*/ 29 h 47"/>
                  <a:gd name="T66" fmla="*/ 88 w 113"/>
                  <a:gd name="T67" fmla="*/ 34 h 47"/>
                  <a:gd name="T68" fmla="*/ 89 w 113"/>
                  <a:gd name="T69" fmla="*/ 39 h 47"/>
                  <a:gd name="T70" fmla="*/ 89 w 113"/>
                  <a:gd name="T71" fmla="*/ 47 h 47"/>
                  <a:gd name="T72" fmla="*/ 113 w 113"/>
                  <a:gd name="T7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47">
                    <a:moveTo>
                      <a:pt x="113" y="47"/>
                    </a:moveTo>
                    <a:lnTo>
                      <a:pt x="113" y="39"/>
                    </a:lnTo>
                    <a:lnTo>
                      <a:pt x="113" y="39"/>
                    </a:lnTo>
                    <a:lnTo>
                      <a:pt x="113" y="32"/>
                    </a:lnTo>
                    <a:lnTo>
                      <a:pt x="110" y="23"/>
                    </a:lnTo>
                    <a:lnTo>
                      <a:pt x="107" y="17"/>
                    </a:lnTo>
                    <a:lnTo>
                      <a:pt x="102" y="11"/>
                    </a:lnTo>
                    <a:lnTo>
                      <a:pt x="97" y="7"/>
                    </a:lnTo>
                    <a:lnTo>
                      <a:pt x="89" y="3"/>
                    </a:lnTo>
                    <a:lnTo>
                      <a:pt x="82" y="1"/>
                    </a:lnTo>
                    <a:lnTo>
                      <a:pt x="74" y="0"/>
                    </a:lnTo>
                    <a:lnTo>
                      <a:pt x="39" y="0"/>
                    </a:lnTo>
                    <a:lnTo>
                      <a:pt x="39" y="0"/>
                    </a:lnTo>
                    <a:lnTo>
                      <a:pt x="32" y="1"/>
                    </a:lnTo>
                    <a:lnTo>
                      <a:pt x="24" y="3"/>
                    </a:lnTo>
                    <a:lnTo>
                      <a:pt x="17" y="7"/>
                    </a:lnTo>
                    <a:lnTo>
                      <a:pt x="11" y="11"/>
                    </a:lnTo>
                    <a:lnTo>
                      <a:pt x="7" y="17"/>
                    </a:lnTo>
                    <a:lnTo>
                      <a:pt x="3" y="23"/>
                    </a:lnTo>
                    <a:lnTo>
                      <a:pt x="1" y="32"/>
                    </a:lnTo>
                    <a:lnTo>
                      <a:pt x="0" y="39"/>
                    </a:lnTo>
                    <a:lnTo>
                      <a:pt x="0" y="47"/>
                    </a:lnTo>
                    <a:lnTo>
                      <a:pt x="25" y="47"/>
                    </a:lnTo>
                    <a:lnTo>
                      <a:pt x="25" y="39"/>
                    </a:lnTo>
                    <a:lnTo>
                      <a:pt x="25" y="39"/>
                    </a:lnTo>
                    <a:lnTo>
                      <a:pt x="26" y="34"/>
                    </a:lnTo>
                    <a:lnTo>
                      <a:pt x="29" y="29"/>
                    </a:lnTo>
                    <a:lnTo>
                      <a:pt x="34" y="25"/>
                    </a:lnTo>
                    <a:lnTo>
                      <a:pt x="39" y="24"/>
                    </a:lnTo>
                    <a:lnTo>
                      <a:pt x="74" y="24"/>
                    </a:lnTo>
                    <a:lnTo>
                      <a:pt x="74" y="24"/>
                    </a:lnTo>
                    <a:lnTo>
                      <a:pt x="80" y="25"/>
                    </a:lnTo>
                    <a:lnTo>
                      <a:pt x="84" y="29"/>
                    </a:lnTo>
                    <a:lnTo>
                      <a:pt x="88" y="34"/>
                    </a:lnTo>
                    <a:lnTo>
                      <a:pt x="89" y="39"/>
                    </a:lnTo>
                    <a:lnTo>
                      <a:pt x="89" y="47"/>
                    </a:lnTo>
                    <a:lnTo>
                      <a:pt x="113" y="4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7" name="Freeform 254"/>
              <p:cNvSpPr>
                <a:spLocks/>
              </p:cNvSpPr>
              <p:nvPr/>
            </p:nvSpPr>
            <p:spPr bwMode="auto">
              <a:xfrm>
                <a:off x="1384" y="688"/>
                <a:ext cx="36" cy="197"/>
              </a:xfrm>
              <a:custGeom>
                <a:avLst/>
                <a:gdLst>
                  <a:gd name="T0" fmla="*/ 36 w 36"/>
                  <a:gd name="T1" fmla="*/ 0 h 197"/>
                  <a:gd name="T2" fmla="*/ 15 w 36"/>
                  <a:gd name="T3" fmla="*/ 0 h 197"/>
                  <a:gd name="T4" fmla="*/ 15 w 36"/>
                  <a:gd name="T5" fmla="*/ 0 h 197"/>
                  <a:gd name="T6" fmla="*/ 12 w 36"/>
                  <a:gd name="T7" fmla="*/ 0 h 197"/>
                  <a:gd name="T8" fmla="*/ 9 w 36"/>
                  <a:gd name="T9" fmla="*/ 1 h 197"/>
                  <a:gd name="T10" fmla="*/ 5 w 36"/>
                  <a:gd name="T11" fmla="*/ 4 h 197"/>
                  <a:gd name="T12" fmla="*/ 2 w 36"/>
                  <a:gd name="T13" fmla="*/ 10 h 197"/>
                  <a:gd name="T14" fmla="*/ 1 w 36"/>
                  <a:gd name="T15" fmla="*/ 13 h 197"/>
                  <a:gd name="T16" fmla="*/ 0 w 36"/>
                  <a:gd name="T17" fmla="*/ 16 h 197"/>
                  <a:gd name="T18" fmla="*/ 0 w 36"/>
                  <a:gd name="T19" fmla="*/ 182 h 197"/>
                  <a:gd name="T20" fmla="*/ 0 w 36"/>
                  <a:gd name="T21" fmla="*/ 182 h 197"/>
                  <a:gd name="T22" fmla="*/ 1 w 36"/>
                  <a:gd name="T23" fmla="*/ 184 h 197"/>
                  <a:gd name="T24" fmla="*/ 2 w 36"/>
                  <a:gd name="T25" fmla="*/ 187 h 197"/>
                  <a:gd name="T26" fmla="*/ 5 w 36"/>
                  <a:gd name="T27" fmla="*/ 193 h 197"/>
                  <a:gd name="T28" fmla="*/ 9 w 36"/>
                  <a:gd name="T29" fmla="*/ 196 h 197"/>
                  <a:gd name="T30" fmla="*/ 12 w 36"/>
                  <a:gd name="T31" fmla="*/ 197 h 197"/>
                  <a:gd name="T32" fmla="*/ 15 w 36"/>
                  <a:gd name="T33" fmla="*/ 197 h 197"/>
                  <a:gd name="T34" fmla="*/ 36 w 36"/>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97">
                    <a:moveTo>
                      <a:pt x="36" y="0"/>
                    </a:moveTo>
                    <a:lnTo>
                      <a:pt x="15" y="0"/>
                    </a:lnTo>
                    <a:lnTo>
                      <a:pt x="15" y="0"/>
                    </a:lnTo>
                    <a:lnTo>
                      <a:pt x="12" y="0"/>
                    </a:lnTo>
                    <a:lnTo>
                      <a:pt x="9" y="1"/>
                    </a:lnTo>
                    <a:lnTo>
                      <a:pt x="5" y="4"/>
                    </a:lnTo>
                    <a:lnTo>
                      <a:pt x="2" y="10"/>
                    </a:lnTo>
                    <a:lnTo>
                      <a:pt x="1" y="13"/>
                    </a:lnTo>
                    <a:lnTo>
                      <a:pt x="0" y="16"/>
                    </a:lnTo>
                    <a:lnTo>
                      <a:pt x="0" y="182"/>
                    </a:lnTo>
                    <a:lnTo>
                      <a:pt x="0" y="182"/>
                    </a:lnTo>
                    <a:lnTo>
                      <a:pt x="1" y="184"/>
                    </a:lnTo>
                    <a:lnTo>
                      <a:pt x="2" y="187"/>
                    </a:lnTo>
                    <a:lnTo>
                      <a:pt x="5" y="193"/>
                    </a:lnTo>
                    <a:lnTo>
                      <a:pt x="9" y="196"/>
                    </a:lnTo>
                    <a:lnTo>
                      <a:pt x="12" y="197"/>
                    </a:lnTo>
                    <a:lnTo>
                      <a:pt x="15" y="197"/>
                    </a:lnTo>
                    <a:lnTo>
                      <a:pt x="36" y="19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8" name="Rectangle 255"/>
              <p:cNvSpPr>
                <a:spLocks noChangeArrowheads="1"/>
              </p:cNvSpPr>
              <p:nvPr/>
            </p:nvSpPr>
            <p:spPr bwMode="auto">
              <a:xfrm>
                <a:off x="1440" y="688"/>
                <a:ext cx="157" cy="197"/>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9" name="Freeform 256"/>
              <p:cNvSpPr>
                <a:spLocks/>
              </p:cNvSpPr>
              <p:nvPr/>
            </p:nvSpPr>
            <p:spPr bwMode="auto">
              <a:xfrm>
                <a:off x="1618" y="688"/>
                <a:ext cx="35" cy="197"/>
              </a:xfrm>
              <a:custGeom>
                <a:avLst/>
                <a:gdLst>
                  <a:gd name="T0" fmla="*/ 0 w 35"/>
                  <a:gd name="T1" fmla="*/ 197 h 197"/>
                  <a:gd name="T2" fmla="*/ 20 w 35"/>
                  <a:gd name="T3" fmla="*/ 197 h 197"/>
                  <a:gd name="T4" fmla="*/ 20 w 35"/>
                  <a:gd name="T5" fmla="*/ 197 h 197"/>
                  <a:gd name="T6" fmla="*/ 23 w 35"/>
                  <a:gd name="T7" fmla="*/ 197 h 197"/>
                  <a:gd name="T8" fmla="*/ 26 w 35"/>
                  <a:gd name="T9" fmla="*/ 196 h 197"/>
                  <a:gd name="T10" fmla="*/ 31 w 35"/>
                  <a:gd name="T11" fmla="*/ 193 h 197"/>
                  <a:gd name="T12" fmla="*/ 34 w 35"/>
                  <a:gd name="T13" fmla="*/ 187 h 197"/>
                  <a:gd name="T14" fmla="*/ 35 w 35"/>
                  <a:gd name="T15" fmla="*/ 184 h 197"/>
                  <a:gd name="T16" fmla="*/ 35 w 35"/>
                  <a:gd name="T17" fmla="*/ 182 h 197"/>
                  <a:gd name="T18" fmla="*/ 35 w 35"/>
                  <a:gd name="T19" fmla="*/ 16 h 197"/>
                  <a:gd name="T20" fmla="*/ 35 w 35"/>
                  <a:gd name="T21" fmla="*/ 16 h 197"/>
                  <a:gd name="T22" fmla="*/ 35 w 35"/>
                  <a:gd name="T23" fmla="*/ 13 h 197"/>
                  <a:gd name="T24" fmla="*/ 34 w 35"/>
                  <a:gd name="T25" fmla="*/ 10 h 197"/>
                  <a:gd name="T26" fmla="*/ 31 w 35"/>
                  <a:gd name="T27" fmla="*/ 4 h 197"/>
                  <a:gd name="T28" fmla="*/ 26 w 35"/>
                  <a:gd name="T29" fmla="*/ 1 h 197"/>
                  <a:gd name="T30" fmla="*/ 23 w 35"/>
                  <a:gd name="T31" fmla="*/ 0 h 197"/>
                  <a:gd name="T32" fmla="*/ 20 w 35"/>
                  <a:gd name="T33" fmla="*/ 0 h 197"/>
                  <a:gd name="T34" fmla="*/ 0 w 35"/>
                  <a:gd name="T3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97">
                    <a:moveTo>
                      <a:pt x="0" y="197"/>
                    </a:moveTo>
                    <a:lnTo>
                      <a:pt x="20" y="197"/>
                    </a:lnTo>
                    <a:lnTo>
                      <a:pt x="20" y="197"/>
                    </a:lnTo>
                    <a:lnTo>
                      <a:pt x="23" y="197"/>
                    </a:lnTo>
                    <a:lnTo>
                      <a:pt x="26" y="196"/>
                    </a:lnTo>
                    <a:lnTo>
                      <a:pt x="31" y="193"/>
                    </a:lnTo>
                    <a:lnTo>
                      <a:pt x="34" y="187"/>
                    </a:lnTo>
                    <a:lnTo>
                      <a:pt x="35" y="184"/>
                    </a:lnTo>
                    <a:lnTo>
                      <a:pt x="35" y="182"/>
                    </a:lnTo>
                    <a:lnTo>
                      <a:pt x="35" y="16"/>
                    </a:lnTo>
                    <a:lnTo>
                      <a:pt x="35" y="16"/>
                    </a:lnTo>
                    <a:lnTo>
                      <a:pt x="35" y="13"/>
                    </a:lnTo>
                    <a:lnTo>
                      <a:pt x="34" y="10"/>
                    </a:lnTo>
                    <a:lnTo>
                      <a:pt x="31" y="4"/>
                    </a:lnTo>
                    <a:lnTo>
                      <a:pt x="26" y="1"/>
                    </a:lnTo>
                    <a:lnTo>
                      <a:pt x="23" y="0"/>
                    </a:lnTo>
                    <a:lnTo>
                      <a:pt x="20"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0" name="Freeform 257"/>
              <p:cNvSpPr>
                <a:spLocks/>
              </p:cNvSpPr>
              <p:nvPr/>
            </p:nvSpPr>
            <p:spPr bwMode="auto">
              <a:xfrm>
                <a:off x="267" y="969"/>
                <a:ext cx="294" cy="267"/>
              </a:xfrm>
              <a:custGeom>
                <a:avLst/>
                <a:gdLst>
                  <a:gd name="T0" fmla="*/ 205 w 294"/>
                  <a:gd name="T1" fmla="*/ 115 h 267"/>
                  <a:gd name="T2" fmla="*/ 210 w 294"/>
                  <a:gd name="T3" fmla="*/ 109 h 267"/>
                  <a:gd name="T4" fmla="*/ 218 w 294"/>
                  <a:gd name="T5" fmla="*/ 106 h 267"/>
                  <a:gd name="T6" fmla="*/ 223 w 294"/>
                  <a:gd name="T7" fmla="*/ 107 h 267"/>
                  <a:gd name="T8" fmla="*/ 231 w 294"/>
                  <a:gd name="T9" fmla="*/ 115 h 267"/>
                  <a:gd name="T10" fmla="*/ 232 w 294"/>
                  <a:gd name="T11" fmla="*/ 120 h 267"/>
                  <a:gd name="T12" fmla="*/ 228 w 294"/>
                  <a:gd name="T13" fmla="*/ 131 h 267"/>
                  <a:gd name="T14" fmla="*/ 218 w 294"/>
                  <a:gd name="T15" fmla="*/ 135 h 267"/>
                  <a:gd name="T16" fmla="*/ 214 w 294"/>
                  <a:gd name="T17" fmla="*/ 135 h 267"/>
                  <a:gd name="T18" fmla="*/ 207 w 294"/>
                  <a:gd name="T19" fmla="*/ 131 h 267"/>
                  <a:gd name="T20" fmla="*/ 185 w 294"/>
                  <a:gd name="T21" fmla="*/ 127 h 267"/>
                  <a:gd name="T22" fmla="*/ 154 w 294"/>
                  <a:gd name="T23" fmla="*/ 116 h 267"/>
                  <a:gd name="T24" fmla="*/ 101 w 294"/>
                  <a:gd name="T25" fmla="*/ 78 h 267"/>
                  <a:gd name="T26" fmla="*/ 63 w 294"/>
                  <a:gd name="T27" fmla="*/ 123 h 267"/>
                  <a:gd name="T28" fmla="*/ 13 w 294"/>
                  <a:gd name="T29" fmla="*/ 137 h 267"/>
                  <a:gd name="T30" fmla="*/ 17 w 294"/>
                  <a:gd name="T31" fmla="*/ 145 h 267"/>
                  <a:gd name="T32" fmla="*/ 29 w 294"/>
                  <a:gd name="T33" fmla="*/ 159 h 267"/>
                  <a:gd name="T34" fmla="*/ 36 w 294"/>
                  <a:gd name="T35" fmla="*/ 167 h 267"/>
                  <a:gd name="T36" fmla="*/ 105 w 294"/>
                  <a:gd name="T37" fmla="*/ 230 h 267"/>
                  <a:gd name="T38" fmla="*/ 147 w 294"/>
                  <a:gd name="T39" fmla="*/ 267 h 267"/>
                  <a:gd name="T40" fmla="*/ 226 w 294"/>
                  <a:gd name="T41" fmla="*/ 198 h 267"/>
                  <a:gd name="T42" fmla="*/ 258 w 294"/>
                  <a:gd name="T43" fmla="*/ 167 h 267"/>
                  <a:gd name="T44" fmla="*/ 273 w 294"/>
                  <a:gd name="T45" fmla="*/ 149 h 267"/>
                  <a:gd name="T46" fmla="*/ 285 w 294"/>
                  <a:gd name="T47" fmla="*/ 131 h 267"/>
                  <a:gd name="T48" fmla="*/ 291 w 294"/>
                  <a:gd name="T49" fmla="*/ 112 h 267"/>
                  <a:gd name="T50" fmla="*/ 294 w 294"/>
                  <a:gd name="T51" fmla="*/ 94 h 267"/>
                  <a:gd name="T52" fmla="*/ 294 w 294"/>
                  <a:gd name="T53" fmla="*/ 76 h 267"/>
                  <a:gd name="T54" fmla="*/ 290 w 294"/>
                  <a:gd name="T55" fmla="*/ 60 h 267"/>
                  <a:gd name="T56" fmla="*/ 284 w 294"/>
                  <a:gd name="T57" fmla="*/ 44 h 267"/>
                  <a:gd name="T58" fmla="*/ 275 w 294"/>
                  <a:gd name="T59" fmla="*/ 31 h 267"/>
                  <a:gd name="T60" fmla="*/ 263 w 294"/>
                  <a:gd name="T61" fmla="*/ 19 h 267"/>
                  <a:gd name="T62" fmla="*/ 251 w 294"/>
                  <a:gd name="T63" fmla="*/ 10 h 267"/>
                  <a:gd name="T64" fmla="*/ 235 w 294"/>
                  <a:gd name="T65" fmla="*/ 3 h 267"/>
                  <a:gd name="T66" fmla="*/ 220 w 294"/>
                  <a:gd name="T67" fmla="*/ 0 h 267"/>
                  <a:gd name="T68" fmla="*/ 203 w 294"/>
                  <a:gd name="T69" fmla="*/ 1 h 267"/>
                  <a:gd name="T70" fmla="*/ 184 w 294"/>
                  <a:gd name="T71" fmla="*/ 5 h 267"/>
                  <a:gd name="T72" fmla="*/ 165 w 294"/>
                  <a:gd name="T73" fmla="*/ 14 h 267"/>
                  <a:gd name="T74" fmla="*/ 147 w 294"/>
                  <a:gd name="T75" fmla="*/ 28 h 267"/>
                  <a:gd name="T76" fmla="*/ 139 w 294"/>
                  <a:gd name="T77" fmla="*/ 21 h 267"/>
                  <a:gd name="T78" fmla="*/ 123 w 294"/>
                  <a:gd name="T79" fmla="*/ 11 h 267"/>
                  <a:gd name="T80" fmla="*/ 108 w 294"/>
                  <a:gd name="T81" fmla="*/ 4 h 267"/>
                  <a:gd name="T82" fmla="*/ 92 w 294"/>
                  <a:gd name="T83" fmla="*/ 1 h 267"/>
                  <a:gd name="T84" fmla="*/ 77 w 294"/>
                  <a:gd name="T85" fmla="*/ 0 h 267"/>
                  <a:gd name="T86" fmla="*/ 64 w 294"/>
                  <a:gd name="T87" fmla="*/ 2 h 267"/>
                  <a:gd name="T88" fmla="*/ 50 w 294"/>
                  <a:gd name="T89" fmla="*/ 7 h 267"/>
                  <a:gd name="T90" fmla="*/ 33 w 294"/>
                  <a:gd name="T91" fmla="*/ 18 h 267"/>
                  <a:gd name="T92" fmla="*/ 14 w 294"/>
                  <a:gd name="T93" fmla="*/ 38 h 267"/>
                  <a:gd name="T94" fmla="*/ 3 w 294"/>
                  <a:gd name="T95" fmla="*/ 64 h 267"/>
                  <a:gd name="T96" fmla="*/ 0 w 294"/>
                  <a:gd name="T97" fmla="*/ 94 h 267"/>
                  <a:gd name="T98" fmla="*/ 3 w 294"/>
                  <a:gd name="T99" fmla="*/ 109 h 267"/>
                  <a:gd name="T100" fmla="*/ 7 w 294"/>
                  <a:gd name="T101" fmla="*/ 12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4" h="267">
                    <a:moveTo>
                      <a:pt x="205" y="115"/>
                    </a:moveTo>
                    <a:lnTo>
                      <a:pt x="205" y="115"/>
                    </a:lnTo>
                    <a:lnTo>
                      <a:pt x="207" y="111"/>
                    </a:lnTo>
                    <a:lnTo>
                      <a:pt x="210" y="109"/>
                    </a:lnTo>
                    <a:lnTo>
                      <a:pt x="214" y="107"/>
                    </a:lnTo>
                    <a:lnTo>
                      <a:pt x="218" y="106"/>
                    </a:lnTo>
                    <a:lnTo>
                      <a:pt x="218" y="106"/>
                    </a:lnTo>
                    <a:lnTo>
                      <a:pt x="223" y="107"/>
                    </a:lnTo>
                    <a:lnTo>
                      <a:pt x="228" y="110"/>
                    </a:lnTo>
                    <a:lnTo>
                      <a:pt x="231" y="115"/>
                    </a:lnTo>
                    <a:lnTo>
                      <a:pt x="232" y="120"/>
                    </a:lnTo>
                    <a:lnTo>
                      <a:pt x="232" y="120"/>
                    </a:lnTo>
                    <a:lnTo>
                      <a:pt x="231" y="127"/>
                    </a:lnTo>
                    <a:lnTo>
                      <a:pt x="228" y="131"/>
                    </a:lnTo>
                    <a:lnTo>
                      <a:pt x="223" y="134"/>
                    </a:lnTo>
                    <a:lnTo>
                      <a:pt x="218" y="135"/>
                    </a:lnTo>
                    <a:lnTo>
                      <a:pt x="218" y="135"/>
                    </a:lnTo>
                    <a:lnTo>
                      <a:pt x="214" y="135"/>
                    </a:lnTo>
                    <a:lnTo>
                      <a:pt x="210" y="133"/>
                    </a:lnTo>
                    <a:lnTo>
                      <a:pt x="207" y="131"/>
                    </a:lnTo>
                    <a:lnTo>
                      <a:pt x="205" y="127"/>
                    </a:lnTo>
                    <a:lnTo>
                      <a:pt x="185" y="127"/>
                    </a:lnTo>
                    <a:lnTo>
                      <a:pt x="163" y="163"/>
                    </a:lnTo>
                    <a:lnTo>
                      <a:pt x="154" y="116"/>
                    </a:lnTo>
                    <a:lnTo>
                      <a:pt x="127" y="211"/>
                    </a:lnTo>
                    <a:lnTo>
                      <a:pt x="101" y="78"/>
                    </a:lnTo>
                    <a:lnTo>
                      <a:pt x="84" y="155"/>
                    </a:lnTo>
                    <a:lnTo>
                      <a:pt x="63" y="123"/>
                    </a:lnTo>
                    <a:lnTo>
                      <a:pt x="53" y="137"/>
                    </a:lnTo>
                    <a:lnTo>
                      <a:pt x="13" y="137"/>
                    </a:lnTo>
                    <a:lnTo>
                      <a:pt x="13" y="137"/>
                    </a:lnTo>
                    <a:lnTo>
                      <a:pt x="17" y="145"/>
                    </a:lnTo>
                    <a:lnTo>
                      <a:pt x="24" y="152"/>
                    </a:lnTo>
                    <a:lnTo>
                      <a:pt x="29" y="159"/>
                    </a:lnTo>
                    <a:lnTo>
                      <a:pt x="36" y="167"/>
                    </a:lnTo>
                    <a:lnTo>
                      <a:pt x="36" y="167"/>
                    </a:lnTo>
                    <a:lnTo>
                      <a:pt x="68" y="198"/>
                    </a:lnTo>
                    <a:lnTo>
                      <a:pt x="105" y="230"/>
                    </a:lnTo>
                    <a:lnTo>
                      <a:pt x="147" y="267"/>
                    </a:lnTo>
                    <a:lnTo>
                      <a:pt x="147" y="267"/>
                    </a:lnTo>
                    <a:lnTo>
                      <a:pt x="190" y="230"/>
                    </a:lnTo>
                    <a:lnTo>
                      <a:pt x="226" y="198"/>
                    </a:lnTo>
                    <a:lnTo>
                      <a:pt x="258" y="167"/>
                    </a:lnTo>
                    <a:lnTo>
                      <a:pt x="258" y="167"/>
                    </a:lnTo>
                    <a:lnTo>
                      <a:pt x="266" y="158"/>
                    </a:lnTo>
                    <a:lnTo>
                      <a:pt x="273" y="149"/>
                    </a:lnTo>
                    <a:lnTo>
                      <a:pt x="280" y="140"/>
                    </a:lnTo>
                    <a:lnTo>
                      <a:pt x="285" y="131"/>
                    </a:lnTo>
                    <a:lnTo>
                      <a:pt x="288" y="121"/>
                    </a:lnTo>
                    <a:lnTo>
                      <a:pt x="291" y="112"/>
                    </a:lnTo>
                    <a:lnTo>
                      <a:pt x="293" y="103"/>
                    </a:lnTo>
                    <a:lnTo>
                      <a:pt x="294" y="94"/>
                    </a:lnTo>
                    <a:lnTo>
                      <a:pt x="294" y="85"/>
                    </a:lnTo>
                    <a:lnTo>
                      <a:pt x="294" y="76"/>
                    </a:lnTo>
                    <a:lnTo>
                      <a:pt x="292" y="68"/>
                    </a:lnTo>
                    <a:lnTo>
                      <a:pt x="290" y="60"/>
                    </a:lnTo>
                    <a:lnTo>
                      <a:pt x="288" y="51"/>
                    </a:lnTo>
                    <a:lnTo>
                      <a:pt x="284" y="44"/>
                    </a:lnTo>
                    <a:lnTo>
                      <a:pt x="280" y="37"/>
                    </a:lnTo>
                    <a:lnTo>
                      <a:pt x="275" y="31"/>
                    </a:lnTo>
                    <a:lnTo>
                      <a:pt x="269" y="25"/>
                    </a:lnTo>
                    <a:lnTo>
                      <a:pt x="263" y="19"/>
                    </a:lnTo>
                    <a:lnTo>
                      <a:pt x="257" y="14"/>
                    </a:lnTo>
                    <a:lnTo>
                      <a:pt x="251" y="10"/>
                    </a:lnTo>
                    <a:lnTo>
                      <a:pt x="244" y="6"/>
                    </a:lnTo>
                    <a:lnTo>
                      <a:pt x="235" y="3"/>
                    </a:lnTo>
                    <a:lnTo>
                      <a:pt x="228" y="2"/>
                    </a:lnTo>
                    <a:lnTo>
                      <a:pt x="220" y="0"/>
                    </a:lnTo>
                    <a:lnTo>
                      <a:pt x="211" y="0"/>
                    </a:lnTo>
                    <a:lnTo>
                      <a:pt x="203" y="1"/>
                    </a:lnTo>
                    <a:lnTo>
                      <a:pt x="193" y="2"/>
                    </a:lnTo>
                    <a:lnTo>
                      <a:pt x="184" y="5"/>
                    </a:lnTo>
                    <a:lnTo>
                      <a:pt x="175" y="9"/>
                    </a:lnTo>
                    <a:lnTo>
                      <a:pt x="165" y="14"/>
                    </a:lnTo>
                    <a:lnTo>
                      <a:pt x="156" y="20"/>
                    </a:lnTo>
                    <a:lnTo>
                      <a:pt x="147" y="28"/>
                    </a:lnTo>
                    <a:lnTo>
                      <a:pt x="147" y="28"/>
                    </a:lnTo>
                    <a:lnTo>
                      <a:pt x="139" y="21"/>
                    </a:lnTo>
                    <a:lnTo>
                      <a:pt x="132" y="15"/>
                    </a:lnTo>
                    <a:lnTo>
                      <a:pt x="123" y="11"/>
                    </a:lnTo>
                    <a:lnTo>
                      <a:pt x="115" y="7"/>
                    </a:lnTo>
                    <a:lnTo>
                      <a:pt x="108" y="4"/>
                    </a:lnTo>
                    <a:lnTo>
                      <a:pt x="100" y="2"/>
                    </a:lnTo>
                    <a:lnTo>
                      <a:pt x="92" y="1"/>
                    </a:lnTo>
                    <a:lnTo>
                      <a:pt x="84" y="0"/>
                    </a:lnTo>
                    <a:lnTo>
                      <a:pt x="77" y="0"/>
                    </a:lnTo>
                    <a:lnTo>
                      <a:pt x="70" y="1"/>
                    </a:lnTo>
                    <a:lnTo>
                      <a:pt x="64" y="2"/>
                    </a:lnTo>
                    <a:lnTo>
                      <a:pt x="56" y="4"/>
                    </a:lnTo>
                    <a:lnTo>
                      <a:pt x="50" y="7"/>
                    </a:lnTo>
                    <a:lnTo>
                      <a:pt x="44" y="9"/>
                    </a:lnTo>
                    <a:lnTo>
                      <a:pt x="33" y="18"/>
                    </a:lnTo>
                    <a:lnTo>
                      <a:pt x="23" y="27"/>
                    </a:lnTo>
                    <a:lnTo>
                      <a:pt x="14" y="38"/>
                    </a:lnTo>
                    <a:lnTo>
                      <a:pt x="7" y="50"/>
                    </a:lnTo>
                    <a:lnTo>
                      <a:pt x="3" y="64"/>
                    </a:lnTo>
                    <a:lnTo>
                      <a:pt x="0" y="78"/>
                    </a:lnTo>
                    <a:lnTo>
                      <a:pt x="0" y="94"/>
                    </a:lnTo>
                    <a:lnTo>
                      <a:pt x="1" y="102"/>
                    </a:lnTo>
                    <a:lnTo>
                      <a:pt x="3" y="109"/>
                    </a:lnTo>
                    <a:lnTo>
                      <a:pt x="5" y="117"/>
                    </a:lnTo>
                    <a:lnTo>
                      <a:pt x="7" y="1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1" name="Freeform 258"/>
              <p:cNvSpPr>
                <a:spLocks/>
              </p:cNvSpPr>
              <p:nvPr/>
            </p:nvSpPr>
            <p:spPr bwMode="auto">
              <a:xfrm>
                <a:off x="1173" y="1701"/>
                <a:ext cx="291" cy="267"/>
              </a:xfrm>
              <a:custGeom>
                <a:avLst/>
                <a:gdLst>
                  <a:gd name="T0" fmla="*/ 141 w 291"/>
                  <a:gd name="T1" fmla="*/ 32 h 267"/>
                  <a:gd name="T2" fmla="*/ 141 w 291"/>
                  <a:gd name="T3" fmla="*/ 32 h 267"/>
                  <a:gd name="T4" fmla="*/ 140 w 291"/>
                  <a:gd name="T5" fmla="*/ 32 h 267"/>
                  <a:gd name="T6" fmla="*/ 140 w 291"/>
                  <a:gd name="T7" fmla="*/ 32 h 267"/>
                  <a:gd name="T8" fmla="*/ 13 w 291"/>
                  <a:gd name="T9" fmla="*/ 160 h 267"/>
                  <a:gd name="T10" fmla="*/ 13 w 291"/>
                  <a:gd name="T11" fmla="*/ 160 h 267"/>
                  <a:gd name="T12" fmla="*/ 7 w 291"/>
                  <a:gd name="T13" fmla="*/ 167 h 267"/>
                  <a:gd name="T14" fmla="*/ 3 w 291"/>
                  <a:gd name="T15" fmla="*/ 175 h 267"/>
                  <a:gd name="T16" fmla="*/ 1 w 291"/>
                  <a:gd name="T17" fmla="*/ 183 h 267"/>
                  <a:gd name="T18" fmla="*/ 0 w 291"/>
                  <a:gd name="T19" fmla="*/ 192 h 267"/>
                  <a:gd name="T20" fmla="*/ 1 w 291"/>
                  <a:gd name="T21" fmla="*/ 201 h 267"/>
                  <a:gd name="T22" fmla="*/ 3 w 291"/>
                  <a:gd name="T23" fmla="*/ 209 h 267"/>
                  <a:gd name="T24" fmla="*/ 7 w 291"/>
                  <a:gd name="T25" fmla="*/ 217 h 267"/>
                  <a:gd name="T26" fmla="*/ 13 w 291"/>
                  <a:gd name="T27" fmla="*/ 225 h 267"/>
                  <a:gd name="T28" fmla="*/ 42 w 291"/>
                  <a:gd name="T29" fmla="*/ 253 h 267"/>
                  <a:gd name="T30" fmla="*/ 42 w 291"/>
                  <a:gd name="T31" fmla="*/ 253 h 267"/>
                  <a:gd name="T32" fmla="*/ 49 w 291"/>
                  <a:gd name="T33" fmla="*/ 259 h 267"/>
                  <a:gd name="T34" fmla="*/ 58 w 291"/>
                  <a:gd name="T35" fmla="*/ 264 h 267"/>
                  <a:gd name="T36" fmla="*/ 66 w 291"/>
                  <a:gd name="T37" fmla="*/ 266 h 267"/>
                  <a:gd name="T38" fmla="*/ 74 w 291"/>
                  <a:gd name="T39" fmla="*/ 267 h 267"/>
                  <a:gd name="T40" fmla="*/ 83 w 291"/>
                  <a:gd name="T41" fmla="*/ 266 h 267"/>
                  <a:gd name="T42" fmla="*/ 92 w 291"/>
                  <a:gd name="T43" fmla="*/ 264 h 267"/>
                  <a:gd name="T44" fmla="*/ 100 w 291"/>
                  <a:gd name="T45" fmla="*/ 259 h 267"/>
                  <a:gd name="T46" fmla="*/ 107 w 291"/>
                  <a:gd name="T47" fmla="*/ 253 h 267"/>
                  <a:gd name="T48" fmla="*/ 278 w 291"/>
                  <a:gd name="T49" fmla="*/ 83 h 267"/>
                  <a:gd name="T50" fmla="*/ 278 w 291"/>
                  <a:gd name="T51" fmla="*/ 83 h 267"/>
                  <a:gd name="T52" fmla="*/ 284 w 291"/>
                  <a:gd name="T53" fmla="*/ 75 h 267"/>
                  <a:gd name="T54" fmla="*/ 288 w 291"/>
                  <a:gd name="T55" fmla="*/ 67 h 267"/>
                  <a:gd name="T56" fmla="*/ 290 w 291"/>
                  <a:gd name="T57" fmla="*/ 59 h 267"/>
                  <a:gd name="T58" fmla="*/ 291 w 291"/>
                  <a:gd name="T59" fmla="*/ 50 h 267"/>
                  <a:gd name="T60" fmla="*/ 290 w 291"/>
                  <a:gd name="T61" fmla="*/ 41 h 267"/>
                  <a:gd name="T62" fmla="*/ 288 w 291"/>
                  <a:gd name="T63" fmla="*/ 33 h 267"/>
                  <a:gd name="T64" fmla="*/ 284 w 291"/>
                  <a:gd name="T65" fmla="*/ 25 h 267"/>
                  <a:gd name="T66" fmla="*/ 278 w 291"/>
                  <a:gd name="T67" fmla="*/ 18 h 267"/>
                  <a:gd name="T68" fmla="*/ 278 w 291"/>
                  <a:gd name="T69" fmla="*/ 18 h 267"/>
                  <a:gd name="T70" fmla="*/ 262 w 291"/>
                  <a:gd name="T71" fmla="*/ 2 h 267"/>
                  <a:gd name="T72" fmla="*/ 262 w 291"/>
                  <a:gd name="T73" fmla="*/ 2 h 267"/>
                  <a:gd name="T74" fmla="*/ 260 w 291"/>
                  <a:gd name="T7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1" h="267">
                    <a:moveTo>
                      <a:pt x="141" y="32"/>
                    </a:moveTo>
                    <a:lnTo>
                      <a:pt x="141" y="32"/>
                    </a:lnTo>
                    <a:lnTo>
                      <a:pt x="140" y="32"/>
                    </a:lnTo>
                    <a:lnTo>
                      <a:pt x="140" y="32"/>
                    </a:lnTo>
                    <a:lnTo>
                      <a:pt x="13" y="160"/>
                    </a:lnTo>
                    <a:lnTo>
                      <a:pt x="13" y="160"/>
                    </a:lnTo>
                    <a:lnTo>
                      <a:pt x="7" y="167"/>
                    </a:lnTo>
                    <a:lnTo>
                      <a:pt x="3" y="175"/>
                    </a:lnTo>
                    <a:lnTo>
                      <a:pt x="1" y="183"/>
                    </a:lnTo>
                    <a:lnTo>
                      <a:pt x="0" y="192"/>
                    </a:lnTo>
                    <a:lnTo>
                      <a:pt x="1" y="201"/>
                    </a:lnTo>
                    <a:lnTo>
                      <a:pt x="3" y="209"/>
                    </a:lnTo>
                    <a:lnTo>
                      <a:pt x="7" y="217"/>
                    </a:lnTo>
                    <a:lnTo>
                      <a:pt x="13" y="225"/>
                    </a:lnTo>
                    <a:lnTo>
                      <a:pt x="42" y="253"/>
                    </a:lnTo>
                    <a:lnTo>
                      <a:pt x="42" y="253"/>
                    </a:lnTo>
                    <a:lnTo>
                      <a:pt x="49" y="259"/>
                    </a:lnTo>
                    <a:lnTo>
                      <a:pt x="58" y="264"/>
                    </a:lnTo>
                    <a:lnTo>
                      <a:pt x="66" y="266"/>
                    </a:lnTo>
                    <a:lnTo>
                      <a:pt x="74" y="267"/>
                    </a:lnTo>
                    <a:lnTo>
                      <a:pt x="83" y="266"/>
                    </a:lnTo>
                    <a:lnTo>
                      <a:pt x="92" y="264"/>
                    </a:lnTo>
                    <a:lnTo>
                      <a:pt x="100" y="259"/>
                    </a:lnTo>
                    <a:lnTo>
                      <a:pt x="107" y="253"/>
                    </a:lnTo>
                    <a:lnTo>
                      <a:pt x="278" y="83"/>
                    </a:lnTo>
                    <a:lnTo>
                      <a:pt x="278" y="83"/>
                    </a:lnTo>
                    <a:lnTo>
                      <a:pt x="284" y="75"/>
                    </a:lnTo>
                    <a:lnTo>
                      <a:pt x="288" y="67"/>
                    </a:lnTo>
                    <a:lnTo>
                      <a:pt x="290" y="59"/>
                    </a:lnTo>
                    <a:lnTo>
                      <a:pt x="291" y="50"/>
                    </a:lnTo>
                    <a:lnTo>
                      <a:pt x="290" y="41"/>
                    </a:lnTo>
                    <a:lnTo>
                      <a:pt x="288" y="33"/>
                    </a:lnTo>
                    <a:lnTo>
                      <a:pt x="284" y="25"/>
                    </a:lnTo>
                    <a:lnTo>
                      <a:pt x="278" y="18"/>
                    </a:lnTo>
                    <a:lnTo>
                      <a:pt x="278" y="18"/>
                    </a:lnTo>
                    <a:lnTo>
                      <a:pt x="262" y="2"/>
                    </a:lnTo>
                    <a:lnTo>
                      <a:pt x="262" y="2"/>
                    </a:lnTo>
                    <a:lnTo>
                      <a:pt x="26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2" name="Freeform 259"/>
              <p:cNvSpPr>
                <a:spLocks/>
              </p:cNvSpPr>
              <p:nvPr/>
            </p:nvSpPr>
            <p:spPr bwMode="auto">
              <a:xfrm>
                <a:off x="1259" y="1812"/>
                <a:ext cx="19" cy="20"/>
              </a:xfrm>
              <a:custGeom>
                <a:avLst/>
                <a:gdLst>
                  <a:gd name="T0" fmla="*/ 17 w 19"/>
                  <a:gd name="T1" fmla="*/ 17 h 20"/>
                  <a:gd name="T2" fmla="*/ 17 w 19"/>
                  <a:gd name="T3" fmla="*/ 17 h 20"/>
                  <a:gd name="T4" fmla="*/ 14 w 19"/>
                  <a:gd name="T5" fmla="*/ 19 h 20"/>
                  <a:gd name="T6" fmla="*/ 10 w 19"/>
                  <a:gd name="T7" fmla="*/ 20 h 20"/>
                  <a:gd name="T8" fmla="*/ 7 w 19"/>
                  <a:gd name="T9" fmla="*/ 19 h 20"/>
                  <a:gd name="T10" fmla="*/ 3 w 19"/>
                  <a:gd name="T11" fmla="*/ 17 h 20"/>
                  <a:gd name="T12" fmla="*/ 3 w 19"/>
                  <a:gd name="T13" fmla="*/ 17 h 20"/>
                  <a:gd name="T14" fmla="*/ 1 w 19"/>
                  <a:gd name="T15" fmla="*/ 14 h 20"/>
                  <a:gd name="T16" fmla="*/ 0 w 19"/>
                  <a:gd name="T17" fmla="*/ 10 h 20"/>
                  <a:gd name="T18" fmla="*/ 1 w 19"/>
                  <a:gd name="T19" fmla="*/ 7 h 20"/>
                  <a:gd name="T20" fmla="*/ 3 w 19"/>
                  <a:gd name="T21" fmla="*/ 3 h 20"/>
                  <a:gd name="T22" fmla="*/ 3 w 19"/>
                  <a:gd name="T23" fmla="*/ 3 h 20"/>
                  <a:gd name="T24" fmla="*/ 7 w 19"/>
                  <a:gd name="T25" fmla="*/ 1 h 20"/>
                  <a:gd name="T26" fmla="*/ 10 w 19"/>
                  <a:gd name="T27" fmla="*/ 0 h 20"/>
                  <a:gd name="T28" fmla="*/ 14 w 19"/>
                  <a:gd name="T29" fmla="*/ 1 h 20"/>
                  <a:gd name="T30" fmla="*/ 17 w 19"/>
                  <a:gd name="T31" fmla="*/ 3 h 20"/>
                  <a:gd name="T32" fmla="*/ 17 w 19"/>
                  <a:gd name="T33" fmla="*/ 3 h 20"/>
                  <a:gd name="T34" fmla="*/ 19 w 19"/>
                  <a:gd name="T35" fmla="*/ 7 h 20"/>
                  <a:gd name="T36" fmla="*/ 19 w 19"/>
                  <a:gd name="T37" fmla="*/ 10 h 20"/>
                  <a:gd name="T38" fmla="*/ 19 w 19"/>
                  <a:gd name="T39" fmla="*/ 14 h 20"/>
                  <a:gd name="T40" fmla="*/ 17 w 19"/>
                  <a:gd name="T41" fmla="*/ 17 h 20"/>
                  <a:gd name="T42" fmla="*/ 17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7" y="17"/>
                    </a:moveTo>
                    <a:lnTo>
                      <a:pt x="17" y="17"/>
                    </a:lnTo>
                    <a:lnTo>
                      <a:pt x="14" y="19"/>
                    </a:lnTo>
                    <a:lnTo>
                      <a:pt x="10" y="20"/>
                    </a:lnTo>
                    <a:lnTo>
                      <a:pt x="7" y="19"/>
                    </a:lnTo>
                    <a:lnTo>
                      <a:pt x="3" y="17"/>
                    </a:lnTo>
                    <a:lnTo>
                      <a:pt x="3" y="17"/>
                    </a:lnTo>
                    <a:lnTo>
                      <a:pt x="1" y="14"/>
                    </a:lnTo>
                    <a:lnTo>
                      <a:pt x="0" y="10"/>
                    </a:lnTo>
                    <a:lnTo>
                      <a:pt x="1" y="7"/>
                    </a:lnTo>
                    <a:lnTo>
                      <a:pt x="3" y="3"/>
                    </a:lnTo>
                    <a:lnTo>
                      <a:pt x="3" y="3"/>
                    </a:lnTo>
                    <a:lnTo>
                      <a:pt x="7" y="1"/>
                    </a:lnTo>
                    <a:lnTo>
                      <a:pt x="10" y="0"/>
                    </a:lnTo>
                    <a:lnTo>
                      <a:pt x="14" y="1"/>
                    </a:lnTo>
                    <a:lnTo>
                      <a:pt x="17" y="3"/>
                    </a:lnTo>
                    <a:lnTo>
                      <a:pt x="17" y="3"/>
                    </a:lnTo>
                    <a:lnTo>
                      <a:pt x="19" y="7"/>
                    </a:lnTo>
                    <a:lnTo>
                      <a:pt x="19" y="10"/>
                    </a:lnTo>
                    <a:lnTo>
                      <a:pt x="19" y="14"/>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3" name="Freeform 260"/>
              <p:cNvSpPr>
                <a:spLocks/>
              </p:cNvSpPr>
              <p:nvPr/>
            </p:nvSpPr>
            <p:spPr bwMode="auto">
              <a:xfrm>
                <a:off x="1309" y="1763"/>
                <a:ext cx="19" cy="19"/>
              </a:xfrm>
              <a:custGeom>
                <a:avLst/>
                <a:gdLst>
                  <a:gd name="T0" fmla="*/ 3 w 19"/>
                  <a:gd name="T1" fmla="*/ 3 h 19"/>
                  <a:gd name="T2" fmla="*/ 3 w 19"/>
                  <a:gd name="T3" fmla="*/ 3 h 19"/>
                  <a:gd name="T4" fmla="*/ 6 w 19"/>
                  <a:gd name="T5" fmla="*/ 1 h 19"/>
                  <a:gd name="T6" fmla="*/ 9 w 19"/>
                  <a:gd name="T7" fmla="*/ 0 h 19"/>
                  <a:gd name="T8" fmla="*/ 13 w 19"/>
                  <a:gd name="T9" fmla="*/ 1 h 19"/>
                  <a:gd name="T10" fmla="*/ 16 w 19"/>
                  <a:gd name="T11" fmla="*/ 3 h 19"/>
                  <a:gd name="T12" fmla="*/ 16 w 19"/>
                  <a:gd name="T13" fmla="*/ 3 h 19"/>
                  <a:gd name="T14" fmla="*/ 18 w 19"/>
                  <a:gd name="T15" fmla="*/ 6 h 19"/>
                  <a:gd name="T16" fmla="*/ 19 w 19"/>
                  <a:gd name="T17" fmla="*/ 9 h 19"/>
                  <a:gd name="T18" fmla="*/ 18 w 19"/>
                  <a:gd name="T19" fmla="*/ 13 h 19"/>
                  <a:gd name="T20" fmla="*/ 16 w 19"/>
                  <a:gd name="T21" fmla="*/ 16 h 19"/>
                  <a:gd name="T22" fmla="*/ 16 w 19"/>
                  <a:gd name="T23" fmla="*/ 16 h 19"/>
                  <a:gd name="T24" fmla="*/ 13 w 19"/>
                  <a:gd name="T25" fmla="*/ 19 h 19"/>
                  <a:gd name="T26" fmla="*/ 9 w 19"/>
                  <a:gd name="T27" fmla="*/ 19 h 19"/>
                  <a:gd name="T28" fmla="*/ 6 w 19"/>
                  <a:gd name="T29" fmla="*/ 19 h 19"/>
                  <a:gd name="T30" fmla="*/ 3 w 19"/>
                  <a:gd name="T31" fmla="*/ 16 h 19"/>
                  <a:gd name="T32" fmla="*/ 3 w 19"/>
                  <a:gd name="T33" fmla="*/ 16 h 19"/>
                  <a:gd name="T34" fmla="*/ 1 w 19"/>
                  <a:gd name="T35" fmla="*/ 13 h 19"/>
                  <a:gd name="T36" fmla="*/ 0 w 19"/>
                  <a:gd name="T37" fmla="*/ 9 h 19"/>
                  <a:gd name="T38" fmla="*/ 1 w 19"/>
                  <a:gd name="T39" fmla="*/ 6 h 19"/>
                  <a:gd name="T40" fmla="*/ 3 w 19"/>
                  <a:gd name="T41" fmla="*/ 3 h 19"/>
                  <a:gd name="T42" fmla="*/ 3 w 19"/>
                  <a:gd name="T4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3" y="3"/>
                    </a:moveTo>
                    <a:lnTo>
                      <a:pt x="3" y="3"/>
                    </a:lnTo>
                    <a:lnTo>
                      <a:pt x="6" y="1"/>
                    </a:lnTo>
                    <a:lnTo>
                      <a:pt x="9" y="0"/>
                    </a:lnTo>
                    <a:lnTo>
                      <a:pt x="13" y="1"/>
                    </a:lnTo>
                    <a:lnTo>
                      <a:pt x="16" y="3"/>
                    </a:lnTo>
                    <a:lnTo>
                      <a:pt x="16" y="3"/>
                    </a:lnTo>
                    <a:lnTo>
                      <a:pt x="18" y="6"/>
                    </a:lnTo>
                    <a:lnTo>
                      <a:pt x="19" y="9"/>
                    </a:lnTo>
                    <a:lnTo>
                      <a:pt x="18" y="13"/>
                    </a:lnTo>
                    <a:lnTo>
                      <a:pt x="16" y="16"/>
                    </a:lnTo>
                    <a:lnTo>
                      <a:pt x="16" y="16"/>
                    </a:lnTo>
                    <a:lnTo>
                      <a:pt x="13" y="19"/>
                    </a:lnTo>
                    <a:lnTo>
                      <a:pt x="9" y="19"/>
                    </a:lnTo>
                    <a:lnTo>
                      <a:pt x="6" y="19"/>
                    </a:lnTo>
                    <a:lnTo>
                      <a:pt x="3" y="16"/>
                    </a:lnTo>
                    <a:lnTo>
                      <a:pt x="3" y="16"/>
                    </a:lnTo>
                    <a:lnTo>
                      <a:pt x="1" y="13"/>
                    </a:lnTo>
                    <a:lnTo>
                      <a:pt x="0" y="9"/>
                    </a:lnTo>
                    <a:lnTo>
                      <a:pt x="1" y="6"/>
                    </a:lnTo>
                    <a:lnTo>
                      <a:pt x="3" y="3"/>
                    </a:lnTo>
                    <a:lnTo>
                      <a:pt x="3"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4" name="Freeform 261"/>
              <p:cNvSpPr>
                <a:spLocks/>
              </p:cNvSpPr>
              <p:nvPr/>
            </p:nvSpPr>
            <p:spPr bwMode="auto">
              <a:xfrm>
                <a:off x="1284" y="1837"/>
                <a:ext cx="20" cy="20"/>
              </a:xfrm>
              <a:custGeom>
                <a:avLst/>
                <a:gdLst>
                  <a:gd name="T0" fmla="*/ 17 w 20"/>
                  <a:gd name="T1" fmla="*/ 17 h 20"/>
                  <a:gd name="T2" fmla="*/ 17 w 20"/>
                  <a:gd name="T3" fmla="*/ 17 h 20"/>
                  <a:gd name="T4" fmla="*/ 13 w 20"/>
                  <a:gd name="T5" fmla="*/ 19 h 20"/>
                  <a:gd name="T6" fmla="*/ 9 w 20"/>
                  <a:gd name="T7" fmla="*/ 20 h 20"/>
                  <a:gd name="T8" fmla="*/ 6 w 20"/>
                  <a:gd name="T9" fmla="*/ 19 h 20"/>
                  <a:gd name="T10" fmla="*/ 3 w 20"/>
                  <a:gd name="T11" fmla="*/ 17 h 20"/>
                  <a:gd name="T12" fmla="*/ 3 w 20"/>
                  <a:gd name="T13" fmla="*/ 17 h 20"/>
                  <a:gd name="T14" fmla="*/ 1 w 20"/>
                  <a:gd name="T15" fmla="*/ 13 h 20"/>
                  <a:gd name="T16" fmla="*/ 0 w 20"/>
                  <a:gd name="T17" fmla="*/ 10 h 20"/>
                  <a:gd name="T18" fmla="*/ 1 w 20"/>
                  <a:gd name="T19" fmla="*/ 6 h 20"/>
                  <a:gd name="T20" fmla="*/ 3 w 20"/>
                  <a:gd name="T21" fmla="*/ 3 h 20"/>
                  <a:gd name="T22" fmla="*/ 3 w 20"/>
                  <a:gd name="T23" fmla="*/ 3 h 20"/>
                  <a:gd name="T24" fmla="*/ 6 w 20"/>
                  <a:gd name="T25" fmla="*/ 1 h 20"/>
                  <a:gd name="T26" fmla="*/ 9 w 20"/>
                  <a:gd name="T27" fmla="*/ 0 h 20"/>
                  <a:gd name="T28" fmla="*/ 13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3" y="19"/>
                    </a:lnTo>
                    <a:lnTo>
                      <a:pt x="9" y="20"/>
                    </a:lnTo>
                    <a:lnTo>
                      <a:pt x="6" y="19"/>
                    </a:lnTo>
                    <a:lnTo>
                      <a:pt x="3" y="17"/>
                    </a:lnTo>
                    <a:lnTo>
                      <a:pt x="3" y="17"/>
                    </a:lnTo>
                    <a:lnTo>
                      <a:pt x="1" y="13"/>
                    </a:lnTo>
                    <a:lnTo>
                      <a:pt x="0" y="10"/>
                    </a:lnTo>
                    <a:lnTo>
                      <a:pt x="1" y="6"/>
                    </a:lnTo>
                    <a:lnTo>
                      <a:pt x="3" y="3"/>
                    </a:lnTo>
                    <a:lnTo>
                      <a:pt x="3" y="3"/>
                    </a:lnTo>
                    <a:lnTo>
                      <a:pt x="6" y="1"/>
                    </a:lnTo>
                    <a:lnTo>
                      <a:pt x="9" y="0"/>
                    </a:lnTo>
                    <a:lnTo>
                      <a:pt x="13" y="1"/>
                    </a:lnTo>
                    <a:lnTo>
                      <a:pt x="17" y="3"/>
                    </a:lnTo>
                    <a:lnTo>
                      <a:pt x="17" y="3"/>
                    </a:lnTo>
                    <a:lnTo>
                      <a:pt x="19" y="6"/>
                    </a:lnTo>
                    <a:lnTo>
                      <a:pt x="20" y="10"/>
                    </a:lnTo>
                    <a:lnTo>
                      <a:pt x="19" y="13"/>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5" name="Freeform 262"/>
              <p:cNvSpPr>
                <a:spLocks/>
              </p:cNvSpPr>
              <p:nvPr/>
            </p:nvSpPr>
            <p:spPr bwMode="auto">
              <a:xfrm>
                <a:off x="1284" y="1788"/>
                <a:ext cx="20" cy="18"/>
              </a:xfrm>
              <a:custGeom>
                <a:avLst/>
                <a:gdLst>
                  <a:gd name="T0" fmla="*/ 17 w 20"/>
                  <a:gd name="T1" fmla="*/ 16 h 18"/>
                  <a:gd name="T2" fmla="*/ 17 w 20"/>
                  <a:gd name="T3" fmla="*/ 16 h 18"/>
                  <a:gd name="T4" fmla="*/ 13 w 20"/>
                  <a:gd name="T5" fmla="*/ 18 h 18"/>
                  <a:gd name="T6" fmla="*/ 9 w 20"/>
                  <a:gd name="T7" fmla="*/ 18 h 18"/>
                  <a:gd name="T8" fmla="*/ 6 w 20"/>
                  <a:gd name="T9" fmla="*/ 18 h 18"/>
                  <a:gd name="T10" fmla="*/ 3 w 20"/>
                  <a:gd name="T11" fmla="*/ 16 h 18"/>
                  <a:gd name="T12" fmla="*/ 3 w 20"/>
                  <a:gd name="T13" fmla="*/ 16 h 18"/>
                  <a:gd name="T14" fmla="*/ 1 w 20"/>
                  <a:gd name="T15" fmla="*/ 13 h 18"/>
                  <a:gd name="T16" fmla="*/ 0 w 20"/>
                  <a:gd name="T17" fmla="*/ 9 h 18"/>
                  <a:gd name="T18" fmla="*/ 1 w 20"/>
                  <a:gd name="T19" fmla="*/ 6 h 18"/>
                  <a:gd name="T20" fmla="*/ 3 w 20"/>
                  <a:gd name="T21" fmla="*/ 3 h 18"/>
                  <a:gd name="T22" fmla="*/ 3 w 20"/>
                  <a:gd name="T23" fmla="*/ 3 h 18"/>
                  <a:gd name="T24" fmla="*/ 6 w 20"/>
                  <a:gd name="T25" fmla="*/ 1 h 18"/>
                  <a:gd name="T26" fmla="*/ 9 w 20"/>
                  <a:gd name="T27" fmla="*/ 0 h 18"/>
                  <a:gd name="T28" fmla="*/ 13 w 20"/>
                  <a:gd name="T29" fmla="*/ 1 h 18"/>
                  <a:gd name="T30" fmla="*/ 17 w 20"/>
                  <a:gd name="T31" fmla="*/ 3 h 18"/>
                  <a:gd name="T32" fmla="*/ 17 w 20"/>
                  <a:gd name="T33" fmla="*/ 3 h 18"/>
                  <a:gd name="T34" fmla="*/ 19 w 20"/>
                  <a:gd name="T35" fmla="*/ 6 h 18"/>
                  <a:gd name="T36" fmla="*/ 20 w 20"/>
                  <a:gd name="T37" fmla="*/ 9 h 18"/>
                  <a:gd name="T38" fmla="*/ 19 w 20"/>
                  <a:gd name="T39" fmla="*/ 13 h 18"/>
                  <a:gd name="T40" fmla="*/ 17 w 20"/>
                  <a:gd name="T41" fmla="*/ 16 h 18"/>
                  <a:gd name="T42" fmla="*/ 17 w 20"/>
                  <a:gd name="T4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7" y="16"/>
                    </a:moveTo>
                    <a:lnTo>
                      <a:pt x="17" y="16"/>
                    </a:lnTo>
                    <a:lnTo>
                      <a:pt x="13" y="18"/>
                    </a:lnTo>
                    <a:lnTo>
                      <a:pt x="9" y="18"/>
                    </a:lnTo>
                    <a:lnTo>
                      <a:pt x="6" y="18"/>
                    </a:lnTo>
                    <a:lnTo>
                      <a:pt x="3" y="16"/>
                    </a:lnTo>
                    <a:lnTo>
                      <a:pt x="3" y="16"/>
                    </a:lnTo>
                    <a:lnTo>
                      <a:pt x="1" y="13"/>
                    </a:lnTo>
                    <a:lnTo>
                      <a:pt x="0" y="9"/>
                    </a:lnTo>
                    <a:lnTo>
                      <a:pt x="1" y="6"/>
                    </a:lnTo>
                    <a:lnTo>
                      <a:pt x="3" y="3"/>
                    </a:lnTo>
                    <a:lnTo>
                      <a:pt x="3" y="3"/>
                    </a:lnTo>
                    <a:lnTo>
                      <a:pt x="6" y="1"/>
                    </a:lnTo>
                    <a:lnTo>
                      <a:pt x="9" y="0"/>
                    </a:lnTo>
                    <a:lnTo>
                      <a:pt x="13" y="1"/>
                    </a:lnTo>
                    <a:lnTo>
                      <a:pt x="17" y="3"/>
                    </a:lnTo>
                    <a:lnTo>
                      <a:pt x="17" y="3"/>
                    </a:lnTo>
                    <a:lnTo>
                      <a:pt x="19" y="6"/>
                    </a:lnTo>
                    <a:lnTo>
                      <a:pt x="20" y="9"/>
                    </a:lnTo>
                    <a:lnTo>
                      <a:pt x="19" y="13"/>
                    </a:lnTo>
                    <a:lnTo>
                      <a:pt x="17" y="16"/>
                    </a:lnTo>
                    <a:lnTo>
                      <a:pt x="1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6" name="Freeform 263"/>
              <p:cNvSpPr>
                <a:spLocks/>
              </p:cNvSpPr>
              <p:nvPr/>
            </p:nvSpPr>
            <p:spPr bwMode="auto">
              <a:xfrm>
                <a:off x="1309" y="1812"/>
                <a:ext cx="19" cy="20"/>
              </a:xfrm>
              <a:custGeom>
                <a:avLst/>
                <a:gdLst>
                  <a:gd name="T0" fmla="*/ 3 w 19"/>
                  <a:gd name="T1" fmla="*/ 3 h 20"/>
                  <a:gd name="T2" fmla="*/ 3 w 19"/>
                  <a:gd name="T3" fmla="*/ 3 h 20"/>
                  <a:gd name="T4" fmla="*/ 6 w 19"/>
                  <a:gd name="T5" fmla="*/ 1 h 20"/>
                  <a:gd name="T6" fmla="*/ 9 w 19"/>
                  <a:gd name="T7" fmla="*/ 0 h 20"/>
                  <a:gd name="T8" fmla="*/ 13 w 19"/>
                  <a:gd name="T9" fmla="*/ 1 h 20"/>
                  <a:gd name="T10" fmla="*/ 16 w 19"/>
                  <a:gd name="T11" fmla="*/ 3 h 20"/>
                  <a:gd name="T12" fmla="*/ 16 w 19"/>
                  <a:gd name="T13" fmla="*/ 3 h 20"/>
                  <a:gd name="T14" fmla="*/ 18 w 19"/>
                  <a:gd name="T15" fmla="*/ 7 h 20"/>
                  <a:gd name="T16" fmla="*/ 19 w 19"/>
                  <a:gd name="T17" fmla="*/ 10 h 20"/>
                  <a:gd name="T18" fmla="*/ 18 w 19"/>
                  <a:gd name="T19" fmla="*/ 14 h 20"/>
                  <a:gd name="T20" fmla="*/ 16 w 19"/>
                  <a:gd name="T21" fmla="*/ 17 h 20"/>
                  <a:gd name="T22" fmla="*/ 16 w 19"/>
                  <a:gd name="T23" fmla="*/ 17 h 20"/>
                  <a:gd name="T24" fmla="*/ 13 w 19"/>
                  <a:gd name="T25" fmla="*/ 19 h 20"/>
                  <a:gd name="T26" fmla="*/ 9 w 19"/>
                  <a:gd name="T27" fmla="*/ 20 h 20"/>
                  <a:gd name="T28" fmla="*/ 6 w 19"/>
                  <a:gd name="T29" fmla="*/ 19 h 20"/>
                  <a:gd name="T30" fmla="*/ 3 w 19"/>
                  <a:gd name="T31" fmla="*/ 17 h 20"/>
                  <a:gd name="T32" fmla="*/ 3 w 19"/>
                  <a:gd name="T33" fmla="*/ 17 h 20"/>
                  <a:gd name="T34" fmla="*/ 1 w 19"/>
                  <a:gd name="T35" fmla="*/ 14 h 20"/>
                  <a:gd name="T36" fmla="*/ 0 w 19"/>
                  <a:gd name="T37" fmla="*/ 10 h 20"/>
                  <a:gd name="T38" fmla="*/ 1 w 19"/>
                  <a:gd name="T39" fmla="*/ 7 h 20"/>
                  <a:gd name="T40" fmla="*/ 3 w 19"/>
                  <a:gd name="T41" fmla="*/ 3 h 20"/>
                  <a:gd name="T42" fmla="*/ 3 w 19"/>
                  <a:gd name="T4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3" y="3"/>
                    </a:moveTo>
                    <a:lnTo>
                      <a:pt x="3" y="3"/>
                    </a:lnTo>
                    <a:lnTo>
                      <a:pt x="6" y="1"/>
                    </a:lnTo>
                    <a:lnTo>
                      <a:pt x="9" y="0"/>
                    </a:lnTo>
                    <a:lnTo>
                      <a:pt x="13" y="1"/>
                    </a:lnTo>
                    <a:lnTo>
                      <a:pt x="16" y="3"/>
                    </a:lnTo>
                    <a:lnTo>
                      <a:pt x="16" y="3"/>
                    </a:lnTo>
                    <a:lnTo>
                      <a:pt x="18" y="7"/>
                    </a:lnTo>
                    <a:lnTo>
                      <a:pt x="19" y="10"/>
                    </a:lnTo>
                    <a:lnTo>
                      <a:pt x="18" y="14"/>
                    </a:lnTo>
                    <a:lnTo>
                      <a:pt x="16" y="17"/>
                    </a:lnTo>
                    <a:lnTo>
                      <a:pt x="16" y="17"/>
                    </a:lnTo>
                    <a:lnTo>
                      <a:pt x="13" y="19"/>
                    </a:lnTo>
                    <a:lnTo>
                      <a:pt x="9" y="20"/>
                    </a:lnTo>
                    <a:lnTo>
                      <a:pt x="6" y="19"/>
                    </a:lnTo>
                    <a:lnTo>
                      <a:pt x="3" y="17"/>
                    </a:lnTo>
                    <a:lnTo>
                      <a:pt x="3" y="17"/>
                    </a:lnTo>
                    <a:lnTo>
                      <a:pt x="1" y="14"/>
                    </a:lnTo>
                    <a:lnTo>
                      <a:pt x="0" y="10"/>
                    </a:lnTo>
                    <a:lnTo>
                      <a:pt x="1" y="7"/>
                    </a:lnTo>
                    <a:lnTo>
                      <a:pt x="3" y="3"/>
                    </a:lnTo>
                    <a:lnTo>
                      <a:pt x="3"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7" name="Freeform 264"/>
              <p:cNvSpPr>
                <a:spLocks/>
              </p:cNvSpPr>
              <p:nvPr/>
            </p:nvSpPr>
            <p:spPr bwMode="auto">
              <a:xfrm>
                <a:off x="1309" y="1863"/>
                <a:ext cx="19" cy="18"/>
              </a:xfrm>
              <a:custGeom>
                <a:avLst/>
                <a:gdLst>
                  <a:gd name="T0" fmla="*/ 16 w 19"/>
                  <a:gd name="T1" fmla="*/ 15 h 18"/>
                  <a:gd name="T2" fmla="*/ 16 w 19"/>
                  <a:gd name="T3" fmla="*/ 15 h 18"/>
                  <a:gd name="T4" fmla="*/ 13 w 19"/>
                  <a:gd name="T5" fmla="*/ 17 h 18"/>
                  <a:gd name="T6" fmla="*/ 9 w 19"/>
                  <a:gd name="T7" fmla="*/ 18 h 18"/>
                  <a:gd name="T8" fmla="*/ 6 w 19"/>
                  <a:gd name="T9" fmla="*/ 17 h 18"/>
                  <a:gd name="T10" fmla="*/ 3 w 19"/>
                  <a:gd name="T11" fmla="*/ 15 h 18"/>
                  <a:gd name="T12" fmla="*/ 3 w 19"/>
                  <a:gd name="T13" fmla="*/ 15 h 18"/>
                  <a:gd name="T14" fmla="*/ 1 w 19"/>
                  <a:gd name="T15" fmla="*/ 12 h 18"/>
                  <a:gd name="T16" fmla="*/ 0 w 19"/>
                  <a:gd name="T17" fmla="*/ 9 h 18"/>
                  <a:gd name="T18" fmla="*/ 1 w 19"/>
                  <a:gd name="T19" fmla="*/ 5 h 18"/>
                  <a:gd name="T20" fmla="*/ 3 w 19"/>
                  <a:gd name="T21" fmla="*/ 2 h 18"/>
                  <a:gd name="T22" fmla="*/ 3 w 19"/>
                  <a:gd name="T23" fmla="*/ 2 h 18"/>
                  <a:gd name="T24" fmla="*/ 6 w 19"/>
                  <a:gd name="T25" fmla="*/ 0 h 18"/>
                  <a:gd name="T26" fmla="*/ 9 w 19"/>
                  <a:gd name="T27" fmla="*/ 0 h 18"/>
                  <a:gd name="T28" fmla="*/ 13 w 19"/>
                  <a:gd name="T29" fmla="*/ 0 h 18"/>
                  <a:gd name="T30" fmla="*/ 16 w 19"/>
                  <a:gd name="T31" fmla="*/ 2 h 18"/>
                  <a:gd name="T32" fmla="*/ 16 w 19"/>
                  <a:gd name="T33" fmla="*/ 2 h 18"/>
                  <a:gd name="T34" fmla="*/ 18 w 19"/>
                  <a:gd name="T35" fmla="*/ 5 h 18"/>
                  <a:gd name="T36" fmla="*/ 19 w 19"/>
                  <a:gd name="T37" fmla="*/ 9 h 18"/>
                  <a:gd name="T38" fmla="*/ 18 w 19"/>
                  <a:gd name="T39" fmla="*/ 12 h 18"/>
                  <a:gd name="T40" fmla="*/ 16 w 19"/>
                  <a:gd name="T41" fmla="*/ 15 h 18"/>
                  <a:gd name="T42" fmla="*/ 16 w 19"/>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6" y="15"/>
                    </a:moveTo>
                    <a:lnTo>
                      <a:pt x="16" y="15"/>
                    </a:lnTo>
                    <a:lnTo>
                      <a:pt x="13" y="17"/>
                    </a:lnTo>
                    <a:lnTo>
                      <a:pt x="9" y="18"/>
                    </a:lnTo>
                    <a:lnTo>
                      <a:pt x="6" y="17"/>
                    </a:lnTo>
                    <a:lnTo>
                      <a:pt x="3" y="15"/>
                    </a:lnTo>
                    <a:lnTo>
                      <a:pt x="3" y="15"/>
                    </a:lnTo>
                    <a:lnTo>
                      <a:pt x="1" y="12"/>
                    </a:lnTo>
                    <a:lnTo>
                      <a:pt x="0" y="9"/>
                    </a:lnTo>
                    <a:lnTo>
                      <a:pt x="1" y="5"/>
                    </a:lnTo>
                    <a:lnTo>
                      <a:pt x="3" y="2"/>
                    </a:lnTo>
                    <a:lnTo>
                      <a:pt x="3" y="2"/>
                    </a:lnTo>
                    <a:lnTo>
                      <a:pt x="6" y="0"/>
                    </a:lnTo>
                    <a:lnTo>
                      <a:pt x="9" y="0"/>
                    </a:lnTo>
                    <a:lnTo>
                      <a:pt x="13" y="0"/>
                    </a:lnTo>
                    <a:lnTo>
                      <a:pt x="16" y="2"/>
                    </a:lnTo>
                    <a:lnTo>
                      <a:pt x="16" y="2"/>
                    </a:lnTo>
                    <a:lnTo>
                      <a:pt x="18" y="5"/>
                    </a:lnTo>
                    <a:lnTo>
                      <a:pt x="19" y="9"/>
                    </a:lnTo>
                    <a:lnTo>
                      <a:pt x="18" y="12"/>
                    </a:lnTo>
                    <a:lnTo>
                      <a:pt x="16" y="15"/>
                    </a:lnTo>
                    <a:lnTo>
                      <a:pt x="16"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8" name="Freeform 265"/>
              <p:cNvSpPr>
                <a:spLocks/>
              </p:cNvSpPr>
              <p:nvPr/>
            </p:nvSpPr>
            <p:spPr bwMode="auto">
              <a:xfrm>
                <a:off x="1333" y="1837"/>
                <a:ext cx="20" cy="20"/>
              </a:xfrm>
              <a:custGeom>
                <a:avLst/>
                <a:gdLst>
                  <a:gd name="T0" fmla="*/ 17 w 20"/>
                  <a:gd name="T1" fmla="*/ 17 h 20"/>
                  <a:gd name="T2" fmla="*/ 17 w 20"/>
                  <a:gd name="T3" fmla="*/ 17 h 20"/>
                  <a:gd name="T4" fmla="*/ 14 w 20"/>
                  <a:gd name="T5" fmla="*/ 19 h 20"/>
                  <a:gd name="T6" fmla="*/ 11 w 20"/>
                  <a:gd name="T7" fmla="*/ 20 h 20"/>
                  <a:gd name="T8" fmla="*/ 7 w 20"/>
                  <a:gd name="T9" fmla="*/ 19 h 20"/>
                  <a:gd name="T10" fmla="*/ 4 w 20"/>
                  <a:gd name="T11" fmla="*/ 17 h 20"/>
                  <a:gd name="T12" fmla="*/ 4 w 20"/>
                  <a:gd name="T13" fmla="*/ 17 h 20"/>
                  <a:gd name="T14" fmla="*/ 1 w 20"/>
                  <a:gd name="T15" fmla="*/ 13 h 20"/>
                  <a:gd name="T16" fmla="*/ 0 w 20"/>
                  <a:gd name="T17" fmla="*/ 10 h 20"/>
                  <a:gd name="T18" fmla="*/ 1 w 20"/>
                  <a:gd name="T19" fmla="*/ 6 h 20"/>
                  <a:gd name="T20" fmla="*/ 4 w 20"/>
                  <a:gd name="T21" fmla="*/ 3 h 20"/>
                  <a:gd name="T22" fmla="*/ 4 w 20"/>
                  <a:gd name="T23" fmla="*/ 3 h 20"/>
                  <a:gd name="T24" fmla="*/ 7 w 20"/>
                  <a:gd name="T25" fmla="*/ 1 h 20"/>
                  <a:gd name="T26" fmla="*/ 11 w 20"/>
                  <a:gd name="T27" fmla="*/ 0 h 20"/>
                  <a:gd name="T28" fmla="*/ 14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4" y="19"/>
                    </a:lnTo>
                    <a:lnTo>
                      <a:pt x="11" y="20"/>
                    </a:lnTo>
                    <a:lnTo>
                      <a:pt x="7" y="19"/>
                    </a:lnTo>
                    <a:lnTo>
                      <a:pt x="4" y="17"/>
                    </a:lnTo>
                    <a:lnTo>
                      <a:pt x="4" y="17"/>
                    </a:lnTo>
                    <a:lnTo>
                      <a:pt x="1" y="13"/>
                    </a:lnTo>
                    <a:lnTo>
                      <a:pt x="0" y="10"/>
                    </a:lnTo>
                    <a:lnTo>
                      <a:pt x="1" y="6"/>
                    </a:lnTo>
                    <a:lnTo>
                      <a:pt x="4" y="3"/>
                    </a:lnTo>
                    <a:lnTo>
                      <a:pt x="4" y="3"/>
                    </a:lnTo>
                    <a:lnTo>
                      <a:pt x="7" y="1"/>
                    </a:lnTo>
                    <a:lnTo>
                      <a:pt x="11" y="0"/>
                    </a:lnTo>
                    <a:lnTo>
                      <a:pt x="14" y="1"/>
                    </a:lnTo>
                    <a:lnTo>
                      <a:pt x="17" y="3"/>
                    </a:lnTo>
                    <a:lnTo>
                      <a:pt x="17" y="3"/>
                    </a:lnTo>
                    <a:lnTo>
                      <a:pt x="19" y="6"/>
                    </a:lnTo>
                    <a:lnTo>
                      <a:pt x="20" y="10"/>
                    </a:lnTo>
                    <a:lnTo>
                      <a:pt x="19" y="13"/>
                    </a:lnTo>
                    <a:lnTo>
                      <a:pt x="17" y="17"/>
                    </a:lnTo>
                    <a:lnTo>
                      <a:pt x="17"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9" name="Freeform 266"/>
              <p:cNvSpPr>
                <a:spLocks/>
              </p:cNvSpPr>
              <p:nvPr/>
            </p:nvSpPr>
            <p:spPr bwMode="auto">
              <a:xfrm>
                <a:off x="1333" y="1788"/>
                <a:ext cx="20" cy="19"/>
              </a:xfrm>
              <a:custGeom>
                <a:avLst/>
                <a:gdLst>
                  <a:gd name="T0" fmla="*/ 17 w 20"/>
                  <a:gd name="T1" fmla="*/ 16 h 19"/>
                  <a:gd name="T2" fmla="*/ 17 w 20"/>
                  <a:gd name="T3" fmla="*/ 16 h 19"/>
                  <a:gd name="T4" fmla="*/ 14 w 20"/>
                  <a:gd name="T5" fmla="*/ 18 h 19"/>
                  <a:gd name="T6" fmla="*/ 11 w 20"/>
                  <a:gd name="T7" fmla="*/ 19 h 19"/>
                  <a:gd name="T8" fmla="*/ 7 w 20"/>
                  <a:gd name="T9" fmla="*/ 18 h 19"/>
                  <a:gd name="T10" fmla="*/ 4 w 20"/>
                  <a:gd name="T11" fmla="*/ 16 h 19"/>
                  <a:gd name="T12" fmla="*/ 4 w 20"/>
                  <a:gd name="T13" fmla="*/ 16 h 19"/>
                  <a:gd name="T14" fmla="*/ 1 w 20"/>
                  <a:gd name="T15" fmla="*/ 13 h 19"/>
                  <a:gd name="T16" fmla="*/ 0 w 20"/>
                  <a:gd name="T17" fmla="*/ 9 h 19"/>
                  <a:gd name="T18" fmla="*/ 1 w 20"/>
                  <a:gd name="T19" fmla="*/ 6 h 19"/>
                  <a:gd name="T20" fmla="*/ 4 w 20"/>
                  <a:gd name="T21" fmla="*/ 3 h 19"/>
                  <a:gd name="T22" fmla="*/ 4 w 20"/>
                  <a:gd name="T23" fmla="*/ 3 h 19"/>
                  <a:gd name="T24" fmla="*/ 7 w 20"/>
                  <a:gd name="T25" fmla="*/ 1 h 19"/>
                  <a:gd name="T26" fmla="*/ 11 w 20"/>
                  <a:gd name="T27" fmla="*/ 0 h 19"/>
                  <a:gd name="T28" fmla="*/ 14 w 20"/>
                  <a:gd name="T29" fmla="*/ 1 h 19"/>
                  <a:gd name="T30" fmla="*/ 17 w 20"/>
                  <a:gd name="T31" fmla="*/ 3 h 19"/>
                  <a:gd name="T32" fmla="*/ 17 w 20"/>
                  <a:gd name="T33" fmla="*/ 3 h 19"/>
                  <a:gd name="T34" fmla="*/ 19 w 20"/>
                  <a:gd name="T35" fmla="*/ 6 h 19"/>
                  <a:gd name="T36" fmla="*/ 20 w 20"/>
                  <a:gd name="T37" fmla="*/ 9 h 19"/>
                  <a:gd name="T38" fmla="*/ 19 w 20"/>
                  <a:gd name="T39" fmla="*/ 13 h 19"/>
                  <a:gd name="T40" fmla="*/ 17 w 20"/>
                  <a:gd name="T41" fmla="*/ 16 h 19"/>
                  <a:gd name="T42" fmla="*/ 17 w 20"/>
                  <a:gd name="T4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7" y="16"/>
                    </a:moveTo>
                    <a:lnTo>
                      <a:pt x="17" y="16"/>
                    </a:lnTo>
                    <a:lnTo>
                      <a:pt x="14" y="18"/>
                    </a:lnTo>
                    <a:lnTo>
                      <a:pt x="11" y="19"/>
                    </a:lnTo>
                    <a:lnTo>
                      <a:pt x="7" y="18"/>
                    </a:lnTo>
                    <a:lnTo>
                      <a:pt x="4" y="16"/>
                    </a:lnTo>
                    <a:lnTo>
                      <a:pt x="4" y="16"/>
                    </a:lnTo>
                    <a:lnTo>
                      <a:pt x="1" y="13"/>
                    </a:lnTo>
                    <a:lnTo>
                      <a:pt x="0" y="9"/>
                    </a:lnTo>
                    <a:lnTo>
                      <a:pt x="1" y="6"/>
                    </a:lnTo>
                    <a:lnTo>
                      <a:pt x="4" y="3"/>
                    </a:lnTo>
                    <a:lnTo>
                      <a:pt x="4" y="3"/>
                    </a:lnTo>
                    <a:lnTo>
                      <a:pt x="7" y="1"/>
                    </a:lnTo>
                    <a:lnTo>
                      <a:pt x="11" y="0"/>
                    </a:lnTo>
                    <a:lnTo>
                      <a:pt x="14" y="1"/>
                    </a:lnTo>
                    <a:lnTo>
                      <a:pt x="17" y="3"/>
                    </a:lnTo>
                    <a:lnTo>
                      <a:pt x="17" y="3"/>
                    </a:lnTo>
                    <a:lnTo>
                      <a:pt x="19" y="6"/>
                    </a:lnTo>
                    <a:lnTo>
                      <a:pt x="20" y="9"/>
                    </a:lnTo>
                    <a:lnTo>
                      <a:pt x="19" y="13"/>
                    </a:lnTo>
                    <a:lnTo>
                      <a:pt x="17" y="16"/>
                    </a:lnTo>
                    <a:lnTo>
                      <a:pt x="1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0" name="Freeform 267"/>
              <p:cNvSpPr>
                <a:spLocks/>
              </p:cNvSpPr>
              <p:nvPr/>
            </p:nvSpPr>
            <p:spPr bwMode="auto">
              <a:xfrm>
                <a:off x="1359" y="1812"/>
                <a:ext cx="19" cy="20"/>
              </a:xfrm>
              <a:custGeom>
                <a:avLst/>
                <a:gdLst>
                  <a:gd name="T0" fmla="*/ 16 w 19"/>
                  <a:gd name="T1" fmla="*/ 17 h 20"/>
                  <a:gd name="T2" fmla="*/ 16 w 19"/>
                  <a:gd name="T3" fmla="*/ 17 h 20"/>
                  <a:gd name="T4" fmla="*/ 12 w 19"/>
                  <a:gd name="T5" fmla="*/ 19 h 20"/>
                  <a:gd name="T6" fmla="*/ 9 w 19"/>
                  <a:gd name="T7" fmla="*/ 20 h 20"/>
                  <a:gd name="T8" fmla="*/ 5 w 19"/>
                  <a:gd name="T9" fmla="*/ 19 h 20"/>
                  <a:gd name="T10" fmla="*/ 2 w 19"/>
                  <a:gd name="T11" fmla="*/ 17 h 20"/>
                  <a:gd name="T12" fmla="*/ 2 w 19"/>
                  <a:gd name="T13" fmla="*/ 17 h 20"/>
                  <a:gd name="T14" fmla="*/ 0 w 19"/>
                  <a:gd name="T15" fmla="*/ 14 h 20"/>
                  <a:gd name="T16" fmla="*/ 0 w 19"/>
                  <a:gd name="T17" fmla="*/ 10 h 20"/>
                  <a:gd name="T18" fmla="*/ 0 w 19"/>
                  <a:gd name="T19" fmla="*/ 7 h 20"/>
                  <a:gd name="T20" fmla="*/ 2 w 19"/>
                  <a:gd name="T21" fmla="*/ 3 h 20"/>
                  <a:gd name="T22" fmla="*/ 2 w 19"/>
                  <a:gd name="T23" fmla="*/ 3 h 20"/>
                  <a:gd name="T24" fmla="*/ 5 w 19"/>
                  <a:gd name="T25" fmla="*/ 1 h 20"/>
                  <a:gd name="T26" fmla="*/ 9 w 19"/>
                  <a:gd name="T27" fmla="*/ 0 h 20"/>
                  <a:gd name="T28" fmla="*/ 12 w 19"/>
                  <a:gd name="T29" fmla="*/ 1 h 20"/>
                  <a:gd name="T30" fmla="*/ 16 w 19"/>
                  <a:gd name="T31" fmla="*/ 3 h 20"/>
                  <a:gd name="T32" fmla="*/ 16 w 19"/>
                  <a:gd name="T33" fmla="*/ 3 h 20"/>
                  <a:gd name="T34" fmla="*/ 18 w 19"/>
                  <a:gd name="T35" fmla="*/ 7 h 20"/>
                  <a:gd name="T36" fmla="*/ 19 w 19"/>
                  <a:gd name="T37" fmla="*/ 10 h 20"/>
                  <a:gd name="T38" fmla="*/ 18 w 19"/>
                  <a:gd name="T39" fmla="*/ 14 h 20"/>
                  <a:gd name="T40" fmla="*/ 16 w 19"/>
                  <a:gd name="T41" fmla="*/ 17 h 20"/>
                  <a:gd name="T42" fmla="*/ 16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6" y="17"/>
                    </a:moveTo>
                    <a:lnTo>
                      <a:pt x="16" y="17"/>
                    </a:lnTo>
                    <a:lnTo>
                      <a:pt x="12" y="19"/>
                    </a:lnTo>
                    <a:lnTo>
                      <a:pt x="9" y="20"/>
                    </a:lnTo>
                    <a:lnTo>
                      <a:pt x="5" y="19"/>
                    </a:lnTo>
                    <a:lnTo>
                      <a:pt x="2" y="17"/>
                    </a:lnTo>
                    <a:lnTo>
                      <a:pt x="2" y="17"/>
                    </a:lnTo>
                    <a:lnTo>
                      <a:pt x="0" y="14"/>
                    </a:lnTo>
                    <a:lnTo>
                      <a:pt x="0" y="10"/>
                    </a:lnTo>
                    <a:lnTo>
                      <a:pt x="0" y="7"/>
                    </a:lnTo>
                    <a:lnTo>
                      <a:pt x="2" y="3"/>
                    </a:lnTo>
                    <a:lnTo>
                      <a:pt x="2" y="3"/>
                    </a:lnTo>
                    <a:lnTo>
                      <a:pt x="5" y="1"/>
                    </a:lnTo>
                    <a:lnTo>
                      <a:pt x="9" y="0"/>
                    </a:lnTo>
                    <a:lnTo>
                      <a:pt x="12" y="1"/>
                    </a:lnTo>
                    <a:lnTo>
                      <a:pt x="16" y="3"/>
                    </a:lnTo>
                    <a:lnTo>
                      <a:pt x="16" y="3"/>
                    </a:lnTo>
                    <a:lnTo>
                      <a:pt x="18" y="7"/>
                    </a:lnTo>
                    <a:lnTo>
                      <a:pt x="19" y="10"/>
                    </a:lnTo>
                    <a:lnTo>
                      <a:pt x="18" y="14"/>
                    </a:lnTo>
                    <a:lnTo>
                      <a:pt x="16" y="17"/>
                    </a:lnTo>
                    <a:lnTo>
                      <a:pt x="16"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1" name="Freeform 268"/>
              <p:cNvSpPr>
                <a:spLocks/>
              </p:cNvSpPr>
              <p:nvPr/>
            </p:nvSpPr>
            <p:spPr bwMode="auto">
              <a:xfrm>
                <a:off x="1327" y="1701"/>
                <a:ext cx="97" cy="37"/>
              </a:xfrm>
              <a:custGeom>
                <a:avLst/>
                <a:gdLst>
                  <a:gd name="T0" fmla="*/ 95 w 97"/>
                  <a:gd name="T1" fmla="*/ 5 h 37"/>
                  <a:gd name="T2" fmla="*/ 95 w 97"/>
                  <a:gd name="T3" fmla="*/ 5 h 37"/>
                  <a:gd name="T4" fmla="*/ 97 w 97"/>
                  <a:gd name="T5" fmla="*/ 0 h 37"/>
                  <a:gd name="T6" fmla="*/ 0 w 97"/>
                  <a:gd name="T7" fmla="*/ 26 h 37"/>
                  <a:gd name="T8" fmla="*/ 46 w 97"/>
                  <a:gd name="T9" fmla="*/ 36 h 37"/>
                  <a:gd name="T10" fmla="*/ 46 w 97"/>
                  <a:gd name="T11" fmla="*/ 36 h 37"/>
                  <a:gd name="T12" fmla="*/ 54 w 97"/>
                  <a:gd name="T13" fmla="*/ 37 h 37"/>
                  <a:gd name="T14" fmla="*/ 62 w 97"/>
                  <a:gd name="T15" fmla="*/ 37 h 37"/>
                  <a:gd name="T16" fmla="*/ 70 w 97"/>
                  <a:gd name="T17" fmla="*/ 35 h 37"/>
                  <a:gd name="T18" fmla="*/ 76 w 97"/>
                  <a:gd name="T19" fmla="*/ 31 h 37"/>
                  <a:gd name="T20" fmla="*/ 84 w 97"/>
                  <a:gd name="T21" fmla="*/ 26 h 37"/>
                  <a:gd name="T22" fmla="*/ 89 w 97"/>
                  <a:gd name="T23" fmla="*/ 21 h 37"/>
                  <a:gd name="T24" fmla="*/ 93 w 97"/>
                  <a:gd name="T25" fmla="*/ 14 h 37"/>
                  <a:gd name="T26" fmla="*/ 95 w 97"/>
                  <a:gd name="T27" fmla="*/ 5 h 37"/>
                  <a:gd name="T28" fmla="*/ 95 w 97"/>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37">
                    <a:moveTo>
                      <a:pt x="95" y="5"/>
                    </a:moveTo>
                    <a:lnTo>
                      <a:pt x="95" y="5"/>
                    </a:lnTo>
                    <a:lnTo>
                      <a:pt x="97" y="0"/>
                    </a:lnTo>
                    <a:lnTo>
                      <a:pt x="0" y="26"/>
                    </a:lnTo>
                    <a:lnTo>
                      <a:pt x="46" y="36"/>
                    </a:lnTo>
                    <a:lnTo>
                      <a:pt x="46" y="36"/>
                    </a:lnTo>
                    <a:lnTo>
                      <a:pt x="54" y="37"/>
                    </a:lnTo>
                    <a:lnTo>
                      <a:pt x="62" y="37"/>
                    </a:lnTo>
                    <a:lnTo>
                      <a:pt x="70" y="35"/>
                    </a:lnTo>
                    <a:lnTo>
                      <a:pt x="76" y="31"/>
                    </a:lnTo>
                    <a:lnTo>
                      <a:pt x="84" y="26"/>
                    </a:lnTo>
                    <a:lnTo>
                      <a:pt x="89" y="21"/>
                    </a:lnTo>
                    <a:lnTo>
                      <a:pt x="93" y="14"/>
                    </a:lnTo>
                    <a:lnTo>
                      <a:pt x="95" y="5"/>
                    </a:lnTo>
                    <a:lnTo>
                      <a:pt x="95" y="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2" name="Freeform 269"/>
              <p:cNvSpPr>
                <a:spLocks/>
              </p:cNvSpPr>
              <p:nvPr/>
            </p:nvSpPr>
            <p:spPr bwMode="auto">
              <a:xfrm>
                <a:off x="2558" y="964"/>
                <a:ext cx="38" cy="22"/>
              </a:xfrm>
              <a:custGeom>
                <a:avLst/>
                <a:gdLst>
                  <a:gd name="T0" fmla="*/ 0 w 38"/>
                  <a:gd name="T1" fmla="*/ 3 h 22"/>
                  <a:gd name="T2" fmla="*/ 22 w 38"/>
                  <a:gd name="T3" fmla="*/ 12 h 22"/>
                  <a:gd name="T4" fmla="*/ 22 w 38"/>
                  <a:gd name="T5" fmla="*/ 12 h 22"/>
                  <a:gd name="T6" fmla="*/ 21 w 38"/>
                  <a:gd name="T7" fmla="*/ 14 h 22"/>
                  <a:gd name="T8" fmla="*/ 21 w 38"/>
                  <a:gd name="T9" fmla="*/ 17 h 22"/>
                  <a:gd name="T10" fmla="*/ 23 w 38"/>
                  <a:gd name="T11" fmla="*/ 19 h 22"/>
                  <a:gd name="T12" fmla="*/ 24 w 38"/>
                  <a:gd name="T13" fmla="*/ 20 h 22"/>
                  <a:gd name="T14" fmla="*/ 24 w 38"/>
                  <a:gd name="T15" fmla="*/ 20 h 22"/>
                  <a:gd name="T16" fmla="*/ 27 w 38"/>
                  <a:gd name="T17" fmla="*/ 22 h 22"/>
                  <a:gd name="T18" fmla="*/ 30 w 38"/>
                  <a:gd name="T19" fmla="*/ 22 h 22"/>
                  <a:gd name="T20" fmla="*/ 32 w 38"/>
                  <a:gd name="T21" fmla="*/ 20 h 22"/>
                  <a:gd name="T22" fmla="*/ 34 w 38"/>
                  <a:gd name="T23" fmla="*/ 18 h 22"/>
                  <a:gd name="T24" fmla="*/ 34 w 38"/>
                  <a:gd name="T25" fmla="*/ 18 h 22"/>
                  <a:gd name="T26" fmla="*/ 35 w 38"/>
                  <a:gd name="T27" fmla="*/ 15 h 22"/>
                  <a:gd name="T28" fmla="*/ 34 w 38"/>
                  <a:gd name="T29" fmla="*/ 13 h 22"/>
                  <a:gd name="T30" fmla="*/ 34 w 38"/>
                  <a:gd name="T31" fmla="*/ 13 h 22"/>
                  <a:gd name="T32" fmla="*/ 36 w 38"/>
                  <a:gd name="T33" fmla="*/ 11 h 22"/>
                  <a:gd name="T34" fmla="*/ 37 w 38"/>
                  <a:gd name="T35" fmla="*/ 10 h 22"/>
                  <a:gd name="T36" fmla="*/ 37 w 38"/>
                  <a:gd name="T37" fmla="*/ 10 h 22"/>
                  <a:gd name="T38" fmla="*/ 38 w 38"/>
                  <a:gd name="T39" fmla="*/ 7 h 22"/>
                  <a:gd name="T40" fmla="*/ 38 w 38"/>
                  <a:gd name="T41" fmla="*/ 5 h 22"/>
                  <a:gd name="T42" fmla="*/ 37 w 38"/>
                  <a:gd name="T43" fmla="*/ 2 h 22"/>
                  <a:gd name="T44" fmla="*/ 35 w 38"/>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0" y="3"/>
                    </a:moveTo>
                    <a:lnTo>
                      <a:pt x="22" y="12"/>
                    </a:lnTo>
                    <a:lnTo>
                      <a:pt x="22" y="12"/>
                    </a:lnTo>
                    <a:lnTo>
                      <a:pt x="21" y="14"/>
                    </a:lnTo>
                    <a:lnTo>
                      <a:pt x="21" y="17"/>
                    </a:lnTo>
                    <a:lnTo>
                      <a:pt x="23" y="19"/>
                    </a:lnTo>
                    <a:lnTo>
                      <a:pt x="24" y="20"/>
                    </a:lnTo>
                    <a:lnTo>
                      <a:pt x="24" y="20"/>
                    </a:lnTo>
                    <a:lnTo>
                      <a:pt x="27" y="22"/>
                    </a:lnTo>
                    <a:lnTo>
                      <a:pt x="30" y="22"/>
                    </a:lnTo>
                    <a:lnTo>
                      <a:pt x="32" y="20"/>
                    </a:lnTo>
                    <a:lnTo>
                      <a:pt x="34" y="18"/>
                    </a:lnTo>
                    <a:lnTo>
                      <a:pt x="34" y="18"/>
                    </a:lnTo>
                    <a:lnTo>
                      <a:pt x="35" y="15"/>
                    </a:lnTo>
                    <a:lnTo>
                      <a:pt x="34" y="13"/>
                    </a:lnTo>
                    <a:lnTo>
                      <a:pt x="34" y="13"/>
                    </a:lnTo>
                    <a:lnTo>
                      <a:pt x="36" y="11"/>
                    </a:lnTo>
                    <a:lnTo>
                      <a:pt x="37" y="10"/>
                    </a:lnTo>
                    <a:lnTo>
                      <a:pt x="37" y="10"/>
                    </a:lnTo>
                    <a:lnTo>
                      <a:pt x="38" y="7"/>
                    </a:lnTo>
                    <a:lnTo>
                      <a:pt x="38" y="5"/>
                    </a:lnTo>
                    <a:lnTo>
                      <a:pt x="37" y="2"/>
                    </a:lnTo>
                    <a:lnTo>
                      <a:pt x="35"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3" name="Freeform 270"/>
              <p:cNvSpPr>
                <a:spLocks/>
              </p:cNvSpPr>
              <p:nvPr/>
            </p:nvSpPr>
            <p:spPr bwMode="auto">
              <a:xfrm>
                <a:off x="2513" y="936"/>
                <a:ext cx="83" cy="48"/>
              </a:xfrm>
              <a:custGeom>
                <a:avLst/>
                <a:gdLst>
                  <a:gd name="T0" fmla="*/ 13 w 83"/>
                  <a:gd name="T1" fmla="*/ 31 h 48"/>
                  <a:gd name="T2" fmla="*/ 13 w 83"/>
                  <a:gd name="T3" fmla="*/ 30 h 48"/>
                  <a:gd name="T4" fmla="*/ 11 w 83"/>
                  <a:gd name="T5" fmla="*/ 28 h 48"/>
                  <a:gd name="T6" fmla="*/ 6 w 83"/>
                  <a:gd name="T7" fmla="*/ 27 h 48"/>
                  <a:gd name="T8" fmla="*/ 3 w 83"/>
                  <a:gd name="T9" fmla="*/ 28 h 48"/>
                  <a:gd name="T10" fmla="*/ 0 w 83"/>
                  <a:gd name="T11" fmla="*/ 32 h 48"/>
                  <a:gd name="T12" fmla="*/ 1 w 83"/>
                  <a:gd name="T13" fmla="*/ 37 h 48"/>
                  <a:gd name="T14" fmla="*/ 2 w 83"/>
                  <a:gd name="T15" fmla="*/ 39 h 48"/>
                  <a:gd name="T16" fmla="*/ 4 w 83"/>
                  <a:gd name="T17" fmla="*/ 40 h 48"/>
                  <a:gd name="T18" fmla="*/ 5 w 83"/>
                  <a:gd name="T19" fmla="*/ 45 h 48"/>
                  <a:gd name="T20" fmla="*/ 7 w 83"/>
                  <a:gd name="T21" fmla="*/ 47 h 48"/>
                  <a:gd name="T22" fmla="*/ 11 w 83"/>
                  <a:gd name="T23" fmla="*/ 48 h 48"/>
                  <a:gd name="T24" fmla="*/ 14 w 83"/>
                  <a:gd name="T25" fmla="*/ 47 h 48"/>
                  <a:gd name="T26" fmla="*/ 18 w 83"/>
                  <a:gd name="T27" fmla="*/ 44 h 48"/>
                  <a:gd name="T28" fmla="*/ 18 w 83"/>
                  <a:gd name="T29" fmla="*/ 39 h 48"/>
                  <a:gd name="T30" fmla="*/ 70 w 83"/>
                  <a:gd name="T31" fmla="*/ 18 h 48"/>
                  <a:gd name="T32" fmla="*/ 71 w 83"/>
                  <a:gd name="T33" fmla="*/ 19 h 48"/>
                  <a:gd name="T34" fmla="*/ 75 w 83"/>
                  <a:gd name="T35" fmla="*/ 22 h 48"/>
                  <a:gd name="T36" fmla="*/ 80 w 83"/>
                  <a:gd name="T37" fmla="*/ 21 h 48"/>
                  <a:gd name="T38" fmla="*/ 82 w 83"/>
                  <a:gd name="T39" fmla="*/ 19 h 48"/>
                  <a:gd name="T40" fmla="*/ 83 w 83"/>
                  <a:gd name="T41" fmla="*/ 14 h 48"/>
                  <a:gd name="T42" fmla="*/ 82 w 83"/>
                  <a:gd name="T43" fmla="*/ 11 h 48"/>
                  <a:gd name="T44" fmla="*/ 79 w 83"/>
                  <a:gd name="T45" fmla="*/ 8 h 48"/>
                  <a:gd name="T46" fmla="*/ 80 w 83"/>
                  <a:gd name="T47" fmla="*/ 6 h 48"/>
                  <a:gd name="T48" fmla="*/ 79 w 83"/>
                  <a:gd name="T49" fmla="*/ 3 h 48"/>
                  <a:gd name="T50" fmla="*/ 75 w 83"/>
                  <a:gd name="T51" fmla="*/ 0 h 48"/>
                  <a:gd name="T52" fmla="*/ 69 w 83"/>
                  <a:gd name="T53" fmla="*/ 0 h 48"/>
                  <a:gd name="T54" fmla="*/ 68 w 83"/>
                  <a:gd name="T55" fmla="*/ 2 h 48"/>
                  <a:gd name="T56" fmla="*/ 66 w 83"/>
                  <a:gd name="T57" fmla="*/ 6 h 48"/>
                  <a:gd name="T58" fmla="*/ 41 w 83"/>
                  <a:gd name="T59" fmla="*/ 20 h 48"/>
                  <a:gd name="T60" fmla="*/ 18 w 83"/>
                  <a:gd name="T61" fmla="*/ 10 h 48"/>
                  <a:gd name="T62" fmla="*/ 18 w 83"/>
                  <a:gd name="T63" fmla="*/ 5 h 48"/>
                  <a:gd name="T64" fmla="*/ 14 w 83"/>
                  <a:gd name="T65" fmla="*/ 1 h 48"/>
                  <a:gd name="T66" fmla="*/ 11 w 83"/>
                  <a:gd name="T67" fmla="*/ 0 h 48"/>
                  <a:gd name="T68" fmla="*/ 7 w 83"/>
                  <a:gd name="T69" fmla="*/ 2 h 48"/>
                  <a:gd name="T70" fmla="*/ 5 w 83"/>
                  <a:gd name="T71" fmla="*/ 4 h 48"/>
                  <a:gd name="T72" fmla="*/ 4 w 83"/>
                  <a:gd name="T73" fmla="*/ 9 h 48"/>
                  <a:gd name="T74" fmla="*/ 2 w 83"/>
                  <a:gd name="T75" fmla="*/ 10 h 48"/>
                  <a:gd name="T76" fmla="*/ 1 w 83"/>
                  <a:gd name="T77" fmla="*/ 12 h 48"/>
                  <a:gd name="T78" fmla="*/ 0 w 83"/>
                  <a:gd name="T79" fmla="*/ 18 h 48"/>
                  <a:gd name="T80" fmla="*/ 3 w 83"/>
                  <a:gd name="T81"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48">
                    <a:moveTo>
                      <a:pt x="28" y="25"/>
                    </a:moveTo>
                    <a:lnTo>
                      <a:pt x="13" y="31"/>
                    </a:lnTo>
                    <a:lnTo>
                      <a:pt x="13" y="31"/>
                    </a:lnTo>
                    <a:lnTo>
                      <a:pt x="13" y="30"/>
                    </a:lnTo>
                    <a:lnTo>
                      <a:pt x="13" y="30"/>
                    </a:lnTo>
                    <a:lnTo>
                      <a:pt x="11" y="28"/>
                    </a:lnTo>
                    <a:lnTo>
                      <a:pt x="9" y="27"/>
                    </a:lnTo>
                    <a:lnTo>
                      <a:pt x="6" y="27"/>
                    </a:lnTo>
                    <a:lnTo>
                      <a:pt x="3" y="28"/>
                    </a:lnTo>
                    <a:lnTo>
                      <a:pt x="3" y="28"/>
                    </a:lnTo>
                    <a:lnTo>
                      <a:pt x="1" y="29"/>
                    </a:lnTo>
                    <a:lnTo>
                      <a:pt x="0" y="32"/>
                    </a:lnTo>
                    <a:lnTo>
                      <a:pt x="0" y="34"/>
                    </a:lnTo>
                    <a:lnTo>
                      <a:pt x="1" y="37"/>
                    </a:lnTo>
                    <a:lnTo>
                      <a:pt x="1" y="37"/>
                    </a:lnTo>
                    <a:lnTo>
                      <a:pt x="2" y="39"/>
                    </a:lnTo>
                    <a:lnTo>
                      <a:pt x="4" y="40"/>
                    </a:lnTo>
                    <a:lnTo>
                      <a:pt x="4" y="40"/>
                    </a:lnTo>
                    <a:lnTo>
                      <a:pt x="4" y="42"/>
                    </a:lnTo>
                    <a:lnTo>
                      <a:pt x="5" y="45"/>
                    </a:lnTo>
                    <a:lnTo>
                      <a:pt x="5" y="45"/>
                    </a:lnTo>
                    <a:lnTo>
                      <a:pt x="7" y="47"/>
                    </a:lnTo>
                    <a:lnTo>
                      <a:pt x="9" y="48"/>
                    </a:lnTo>
                    <a:lnTo>
                      <a:pt x="11" y="48"/>
                    </a:lnTo>
                    <a:lnTo>
                      <a:pt x="14" y="47"/>
                    </a:lnTo>
                    <a:lnTo>
                      <a:pt x="14" y="47"/>
                    </a:lnTo>
                    <a:lnTo>
                      <a:pt x="17" y="46"/>
                    </a:lnTo>
                    <a:lnTo>
                      <a:pt x="18" y="44"/>
                    </a:lnTo>
                    <a:lnTo>
                      <a:pt x="18" y="41"/>
                    </a:lnTo>
                    <a:lnTo>
                      <a:pt x="18" y="39"/>
                    </a:lnTo>
                    <a:lnTo>
                      <a:pt x="70" y="18"/>
                    </a:lnTo>
                    <a:lnTo>
                      <a:pt x="70" y="18"/>
                    </a:lnTo>
                    <a:lnTo>
                      <a:pt x="71" y="19"/>
                    </a:lnTo>
                    <a:lnTo>
                      <a:pt x="71" y="19"/>
                    </a:lnTo>
                    <a:lnTo>
                      <a:pt x="72" y="21"/>
                    </a:lnTo>
                    <a:lnTo>
                      <a:pt x="75" y="22"/>
                    </a:lnTo>
                    <a:lnTo>
                      <a:pt x="77" y="22"/>
                    </a:lnTo>
                    <a:lnTo>
                      <a:pt x="80" y="21"/>
                    </a:lnTo>
                    <a:lnTo>
                      <a:pt x="80" y="21"/>
                    </a:lnTo>
                    <a:lnTo>
                      <a:pt x="82" y="19"/>
                    </a:lnTo>
                    <a:lnTo>
                      <a:pt x="83" y="17"/>
                    </a:lnTo>
                    <a:lnTo>
                      <a:pt x="83" y="14"/>
                    </a:lnTo>
                    <a:lnTo>
                      <a:pt x="82" y="11"/>
                    </a:lnTo>
                    <a:lnTo>
                      <a:pt x="82" y="11"/>
                    </a:lnTo>
                    <a:lnTo>
                      <a:pt x="81" y="9"/>
                    </a:lnTo>
                    <a:lnTo>
                      <a:pt x="79" y="8"/>
                    </a:lnTo>
                    <a:lnTo>
                      <a:pt x="79" y="8"/>
                    </a:lnTo>
                    <a:lnTo>
                      <a:pt x="80" y="6"/>
                    </a:lnTo>
                    <a:lnTo>
                      <a:pt x="79" y="3"/>
                    </a:lnTo>
                    <a:lnTo>
                      <a:pt x="79" y="3"/>
                    </a:lnTo>
                    <a:lnTo>
                      <a:pt x="77" y="1"/>
                    </a:lnTo>
                    <a:lnTo>
                      <a:pt x="75" y="0"/>
                    </a:lnTo>
                    <a:lnTo>
                      <a:pt x="72" y="0"/>
                    </a:lnTo>
                    <a:lnTo>
                      <a:pt x="69" y="0"/>
                    </a:lnTo>
                    <a:lnTo>
                      <a:pt x="69" y="0"/>
                    </a:lnTo>
                    <a:lnTo>
                      <a:pt x="68" y="2"/>
                    </a:lnTo>
                    <a:lnTo>
                      <a:pt x="66" y="4"/>
                    </a:lnTo>
                    <a:lnTo>
                      <a:pt x="66" y="6"/>
                    </a:lnTo>
                    <a:lnTo>
                      <a:pt x="67" y="9"/>
                    </a:lnTo>
                    <a:lnTo>
                      <a:pt x="41" y="20"/>
                    </a:lnTo>
                    <a:lnTo>
                      <a:pt x="18" y="10"/>
                    </a:lnTo>
                    <a:lnTo>
                      <a:pt x="18" y="10"/>
                    </a:lnTo>
                    <a:lnTo>
                      <a:pt x="18" y="7"/>
                    </a:lnTo>
                    <a:lnTo>
                      <a:pt x="18" y="5"/>
                    </a:lnTo>
                    <a:lnTo>
                      <a:pt x="17" y="3"/>
                    </a:lnTo>
                    <a:lnTo>
                      <a:pt x="14" y="1"/>
                    </a:lnTo>
                    <a:lnTo>
                      <a:pt x="14" y="1"/>
                    </a:lnTo>
                    <a:lnTo>
                      <a:pt x="11" y="0"/>
                    </a:lnTo>
                    <a:lnTo>
                      <a:pt x="9" y="1"/>
                    </a:lnTo>
                    <a:lnTo>
                      <a:pt x="7" y="2"/>
                    </a:lnTo>
                    <a:lnTo>
                      <a:pt x="5" y="4"/>
                    </a:lnTo>
                    <a:lnTo>
                      <a:pt x="5" y="4"/>
                    </a:lnTo>
                    <a:lnTo>
                      <a:pt x="4" y="6"/>
                    </a:lnTo>
                    <a:lnTo>
                      <a:pt x="4" y="9"/>
                    </a:lnTo>
                    <a:lnTo>
                      <a:pt x="4" y="9"/>
                    </a:lnTo>
                    <a:lnTo>
                      <a:pt x="2" y="10"/>
                    </a:lnTo>
                    <a:lnTo>
                      <a:pt x="1" y="12"/>
                    </a:lnTo>
                    <a:lnTo>
                      <a:pt x="1" y="12"/>
                    </a:lnTo>
                    <a:lnTo>
                      <a:pt x="0" y="15"/>
                    </a:lnTo>
                    <a:lnTo>
                      <a:pt x="0" y="18"/>
                    </a:lnTo>
                    <a:lnTo>
                      <a:pt x="1" y="20"/>
                    </a:lnTo>
                    <a:lnTo>
                      <a:pt x="3"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4" name="Freeform 271"/>
              <p:cNvSpPr>
                <a:spLocks/>
              </p:cNvSpPr>
              <p:nvPr/>
            </p:nvSpPr>
            <p:spPr bwMode="auto">
              <a:xfrm>
                <a:off x="2477" y="748"/>
                <a:ext cx="156" cy="291"/>
              </a:xfrm>
              <a:custGeom>
                <a:avLst/>
                <a:gdLst>
                  <a:gd name="T0" fmla="*/ 46 w 156"/>
                  <a:gd name="T1" fmla="*/ 49 h 291"/>
                  <a:gd name="T2" fmla="*/ 43 w 156"/>
                  <a:gd name="T3" fmla="*/ 59 h 291"/>
                  <a:gd name="T4" fmla="*/ 31 w 156"/>
                  <a:gd name="T5" fmla="*/ 73 h 291"/>
                  <a:gd name="T6" fmla="*/ 26 w 156"/>
                  <a:gd name="T7" fmla="*/ 77 h 291"/>
                  <a:gd name="T8" fmla="*/ 16 w 156"/>
                  <a:gd name="T9" fmla="*/ 86 h 291"/>
                  <a:gd name="T10" fmla="*/ 7 w 156"/>
                  <a:gd name="T11" fmla="*/ 98 h 291"/>
                  <a:gd name="T12" fmla="*/ 1 w 156"/>
                  <a:gd name="T13" fmla="*/ 111 h 291"/>
                  <a:gd name="T14" fmla="*/ 0 w 156"/>
                  <a:gd name="T15" fmla="*/ 126 h 291"/>
                  <a:gd name="T16" fmla="*/ 0 w 156"/>
                  <a:gd name="T17" fmla="*/ 233 h 291"/>
                  <a:gd name="T18" fmla="*/ 1 w 156"/>
                  <a:gd name="T19" fmla="*/ 267 h 291"/>
                  <a:gd name="T20" fmla="*/ 4 w 156"/>
                  <a:gd name="T21" fmla="*/ 280 h 291"/>
                  <a:gd name="T22" fmla="*/ 10 w 156"/>
                  <a:gd name="T23" fmla="*/ 285 h 291"/>
                  <a:gd name="T24" fmla="*/ 18 w 156"/>
                  <a:gd name="T25" fmla="*/ 289 h 291"/>
                  <a:gd name="T26" fmla="*/ 36 w 156"/>
                  <a:gd name="T27" fmla="*/ 291 h 291"/>
                  <a:gd name="T28" fmla="*/ 119 w 156"/>
                  <a:gd name="T29" fmla="*/ 291 h 291"/>
                  <a:gd name="T30" fmla="*/ 138 w 156"/>
                  <a:gd name="T31" fmla="*/ 289 h 291"/>
                  <a:gd name="T32" fmla="*/ 146 w 156"/>
                  <a:gd name="T33" fmla="*/ 285 h 291"/>
                  <a:gd name="T34" fmla="*/ 151 w 156"/>
                  <a:gd name="T35" fmla="*/ 280 h 291"/>
                  <a:gd name="T36" fmla="*/ 155 w 156"/>
                  <a:gd name="T37" fmla="*/ 267 h 291"/>
                  <a:gd name="T38" fmla="*/ 156 w 156"/>
                  <a:gd name="T39" fmla="*/ 233 h 291"/>
                  <a:gd name="T40" fmla="*/ 156 w 156"/>
                  <a:gd name="T41" fmla="*/ 126 h 291"/>
                  <a:gd name="T42" fmla="*/ 154 w 156"/>
                  <a:gd name="T43" fmla="*/ 111 h 291"/>
                  <a:gd name="T44" fmla="*/ 149 w 156"/>
                  <a:gd name="T45" fmla="*/ 98 h 291"/>
                  <a:gd name="T46" fmla="*/ 141 w 156"/>
                  <a:gd name="T47" fmla="*/ 86 h 291"/>
                  <a:gd name="T48" fmla="*/ 130 w 156"/>
                  <a:gd name="T49" fmla="*/ 77 h 291"/>
                  <a:gd name="T50" fmla="*/ 125 w 156"/>
                  <a:gd name="T51" fmla="*/ 73 h 291"/>
                  <a:gd name="T52" fmla="*/ 114 w 156"/>
                  <a:gd name="T53" fmla="*/ 62 h 291"/>
                  <a:gd name="T54" fmla="*/ 110 w 156"/>
                  <a:gd name="T55" fmla="*/ 52 h 291"/>
                  <a:gd name="T56" fmla="*/ 109 w 156"/>
                  <a:gd name="T57" fmla="*/ 41 h 291"/>
                  <a:gd name="T58" fmla="*/ 114 w 156"/>
                  <a:gd name="T59" fmla="*/ 41 h 291"/>
                  <a:gd name="T60" fmla="*/ 117 w 156"/>
                  <a:gd name="T61" fmla="*/ 39 h 291"/>
                  <a:gd name="T62" fmla="*/ 118 w 156"/>
                  <a:gd name="T63" fmla="*/ 36 h 291"/>
                  <a:gd name="T64" fmla="*/ 118 w 156"/>
                  <a:gd name="T65" fmla="*/ 4 h 291"/>
                  <a:gd name="T66" fmla="*/ 117 w 156"/>
                  <a:gd name="T67" fmla="*/ 1 h 291"/>
                  <a:gd name="T68" fmla="*/ 114 w 156"/>
                  <a:gd name="T69" fmla="*/ 0 h 291"/>
                  <a:gd name="T70" fmla="*/ 42 w 156"/>
                  <a:gd name="T71" fmla="*/ 0 h 291"/>
                  <a:gd name="T72" fmla="*/ 39 w 156"/>
                  <a:gd name="T73" fmla="*/ 1 h 291"/>
                  <a:gd name="T74" fmla="*/ 38 w 156"/>
                  <a:gd name="T75" fmla="*/ 4 h 291"/>
                  <a:gd name="T76" fmla="*/ 38 w 156"/>
                  <a:gd name="T77" fmla="*/ 36 h 291"/>
                  <a:gd name="T78" fmla="*/ 39 w 156"/>
                  <a:gd name="T79" fmla="*/ 39 h 291"/>
                  <a:gd name="T80" fmla="*/ 42 w 156"/>
                  <a:gd name="T81" fmla="*/ 4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91">
                    <a:moveTo>
                      <a:pt x="46" y="49"/>
                    </a:moveTo>
                    <a:lnTo>
                      <a:pt x="46" y="49"/>
                    </a:lnTo>
                    <a:lnTo>
                      <a:pt x="45" y="53"/>
                    </a:lnTo>
                    <a:lnTo>
                      <a:pt x="43" y="59"/>
                    </a:lnTo>
                    <a:lnTo>
                      <a:pt x="38" y="67"/>
                    </a:lnTo>
                    <a:lnTo>
                      <a:pt x="31" y="73"/>
                    </a:lnTo>
                    <a:lnTo>
                      <a:pt x="26" y="77"/>
                    </a:lnTo>
                    <a:lnTo>
                      <a:pt x="26" y="77"/>
                    </a:lnTo>
                    <a:lnTo>
                      <a:pt x="21" y="82"/>
                    </a:lnTo>
                    <a:lnTo>
                      <a:pt x="16" y="86"/>
                    </a:lnTo>
                    <a:lnTo>
                      <a:pt x="10" y="92"/>
                    </a:lnTo>
                    <a:lnTo>
                      <a:pt x="7" y="98"/>
                    </a:lnTo>
                    <a:lnTo>
                      <a:pt x="4" y="105"/>
                    </a:lnTo>
                    <a:lnTo>
                      <a:pt x="1" y="111"/>
                    </a:lnTo>
                    <a:lnTo>
                      <a:pt x="0" y="118"/>
                    </a:lnTo>
                    <a:lnTo>
                      <a:pt x="0" y="126"/>
                    </a:lnTo>
                    <a:lnTo>
                      <a:pt x="0" y="233"/>
                    </a:lnTo>
                    <a:lnTo>
                      <a:pt x="0" y="233"/>
                    </a:lnTo>
                    <a:lnTo>
                      <a:pt x="0" y="258"/>
                    </a:lnTo>
                    <a:lnTo>
                      <a:pt x="1" y="267"/>
                    </a:lnTo>
                    <a:lnTo>
                      <a:pt x="3" y="276"/>
                    </a:lnTo>
                    <a:lnTo>
                      <a:pt x="4" y="280"/>
                    </a:lnTo>
                    <a:lnTo>
                      <a:pt x="7" y="283"/>
                    </a:lnTo>
                    <a:lnTo>
                      <a:pt x="10" y="285"/>
                    </a:lnTo>
                    <a:lnTo>
                      <a:pt x="13" y="287"/>
                    </a:lnTo>
                    <a:lnTo>
                      <a:pt x="18" y="289"/>
                    </a:lnTo>
                    <a:lnTo>
                      <a:pt x="23" y="290"/>
                    </a:lnTo>
                    <a:lnTo>
                      <a:pt x="36" y="291"/>
                    </a:lnTo>
                    <a:lnTo>
                      <a:pt x="119" y="291"/>
                    </a:lnTo>
                    <a:lnTo>
                      <a:pt x="119" y="291"/>
                    </a:lnTo>
                    <a:lnTo>
                      <a:pt x="133" y="290"/>
                    </a:lnTo>
                    <a:lnTo>
                      <a:pt x="138" y="289"/>
                    </a:lnTo>
                    <a:lnTo>
                      <a:pt x="142" y="287"/>
                    </a:lnTo>
                    <a:lnTo>
                      <a:pt x="146" y="285"/>
                    </a:lnTo>
                    <a:lnTo>
                      <a:pt x="149" y="283"/>
                    </a:lnTo>
                    <a:lnTo>
                      <a:pt x="151" y="280"/>
                    </a:lnTo>
                    <a:lnTo>
                      <a:pt x="153" y="276"/>
                    </a:lnTo>
                    <a:lnTo>
                      <a:pt x="155" y="267"/>
                    </a:lnTo>
                    <a:lnTo>
                      <a:pt x="156" y="258"/>
                    </a:lnTo>
                    <a:lnTo>
                      <a:pt x="156" y="233"/>
                    </a:lnTo>
                    <a:lnTo>
                      <a:pt x="156" y="126"/>
                    </a:lnTo>
                    <a:lnTo>
                      <a:pt x="156" y="126"/>
                    </a:lnTo>
                    <a:lnTo>
                      <a:pt x="155" y="118"/>
                    </a:lnTo>
                    <a:lnTo>
                      <a:pt x="154" y="111"/>
                    </a:lnTo>
                    <a:lnTo>
                      <a:pt x="152" y="105"/>
                    </a:lnTo>
                    <a:lnTo>
                      <a:pt x="149" y="98"/>
                    </a:lnTo>
                    <a:lnTo>
                      <a:pt x="145" y="92"/>
                    </a:lnTo>
                    <a:lnTo>
                      <a:pt x="141" y="86"/>
                    </a:lnTo>
                    <a:lnTo>
                      <a:pt x="136" y="82"/>
                    </a:lnTo>
                    <a:lnTo>
                      <a:pt x="130" y="77"/>
                    </a:lnTo>
                    <a:lnTo>
                      <a:pt x="130" y="77"/>
                    </a:lnTo>
                    <a:lnTo>
                      <a:pt x="125" y="73"/>
                    </a:lnTo>
                    <a:lnTo>
                      <a:pt x="117" y="66"/>
                    </a:lnTo>
                    <a:lnTo>
                      <a:pt x="114" y="62"/>
                    </a:lnTo>
                    <a:lnTo>
                      <a:pt x="111" y="58"/>
                    </a:lnTo>
                    <a:lnTo>
                      <a:pt x="110" y="52"/>
                    </a:lnTo>
                    <a:lnTo>
                      <a:pt x="109" y="47"/>
                    </a:lnTo>
                    <a:lnTo>
                      <a:pt x="109" y="41"/>
                    </a:lnTo>
                    <a:lnTo>
                      <a:pt x="114" y="41"/>
                    </a:lnTo>
                    <a:lnTo>
                      <a:pt x="114" y="41"/>
                    </a:lnTo>
                    <a:lnTo>
                      <a:pt x="115" y="40"/>
                    </a:lnTo>
                    <a:lnTo>
                      <a:pt x="117" y="39"/>
                    </a:lnTo>
                    <a:lnTo>
                      <a:pt x="117" y="38"/>
                    </a:lnTo>
                    <a:lnTo>
                      <a:pt x="118" y="36"/>
                    </a:lnTo>
                    <a:lnTo>
                      <a:pt x="118" y="4"/>
                    </a:lnTo>
                    <a:lnTo>
                      <a:pt x="118" y="4"/>
                    </a:lnTo>
                    <a:lnTo>
                      <a:pt x="117" y="3"/>
                    </a:lnTo>
                    <a:lnTo>
                      <a:pt x="117" y="1"/>
                    </a:lnTo>
                    <a:lnTo>
                      <a:pt x="115" y="0"/>
                    </a:lnTo>
                    <a:lnTo>
                      <a:pt x="114" y="0"/>
                    </a:lnTo>
                    <a:lnTo>
                      <a:pt x="42" y="0"/>
                    </a:lnTo>
                    <a:lnTo>
                      <a:pt x="42" y="0"/>
                    </a:lnTo>
                    <a:lnTo>
                      <a:pt x="40" y="0"/>
                    </a:lnTo>
                    <a:lnTo>
                      <a:pt x="39" y="1"/>
                    </a:lnTo>
                    <a:lnTo>
                      <a:pt x="38" y="3"/>
                    </a:lnTo>
                    <a:lnTo>
                      <a:pt x="38" y="4"/>
                    </a:lnTo>
                    <a:lnTo>
                      <a:pt x="38" y="36"/>
                    </a:lnTo>
                    <a:lnTo>
                      <a:pt x="38" y="36"/>
                    </a:lnTo>
                    <a:lnTo>
                      <a:pt x="38" y="38"/>
                    </a:lnTo>
                    <a:lnTo>
                      <a:pt x="39" y="39"/>
                    </a:lnTo>
                    <a:lnTo>
                      <a:pt x="40" y="40"/>
                    </a:lnTo>
                    <a:lnTo>
                      <a:pt x="42" y="41"/>
                    </a:lnTo>
                    <a:lnTo>
                      <a:pt x="77"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5" name="Freeform 272"/>
              <p:cNvSpPr>
                <a:spLocks/>
              </p:cNvSpPr>
              <p:nvPr/>
            </p:nvSpPr>
            <p:spPr bwMode="auto">
              <a:xfrm>
                <a:off x="2500" y="857"/>
                <a:ext cx="111" cy="151"/>
              </a:xfrm>
              <a:custGeom>
                <a:avLst/>
                <a:gdLst>
                  <a:gd name="T0" fmla="*/ 111 w 111"/>
                  <a:gd name="T1" fmla="*/ 129 h 151"/>
                  <a:gd name="T2" fmla="*/ 111 w 111"/>
                  <a:gd name="T3" fmla="*/ 129 h 151"/>
                  <a:gd name="T4" fmla="*/ 110 w 111"/>
                  <a:gd name="T5" fmla="*/ 135 h 151"/>
                  <a:gd name="T6" fmla="*/ 110 w 111"/>
                  <a:gd name="T7" fmla="*/ 139 h 151"/>
                  <a:gd name="T8" fmla="*/ 108 w 111"/>
                  <a:gd name="T9" fmla="*/ 143 h 151"/>
                  <a:gd name="T10" fmla="*/ 106 w 111"/>
                  <a:gd name="T11" fmla="*/ 146 h 151"/>
                  <a:gd name="T12" fmla="*/ 103 w 111"/>
                  <a:gd name="T13" fmla="*/ 148 h 151"/>
                  <a:gd name="T14" fmla="*/ 98 w 111"/>
                  <a:gd name="T15" fmla="*/ 150 h 151"/>
                  <a:gd name="T16" fmla="*/ 93 w 111"/>
                  <a:gd name="T17" fmla="*/ 151 h 151"/>
                  <a:gd name="T18" fmla="*/ 88 w 111"/>
                  <a:gd name="T19" fmla="*/ 151 h 151"/>
                  <a:gd name="T20" fmla="*/ 22 w 111"/>
                  <a:gd name="T21" fmla="*/ 151 h 151"/>
                  <a:gd name="T22" fmla="*/ 22 w 111"/>
                  <a:gd name="T23" fmla="*/ 151 h 151"/>
                  <a:gd name="T24" fmla="*/ 16 w 111"/>
                  <a:gd name="T25" fmla="*/ 151 h 151"/>
                  <a:gd name="T26" fmla="*/ 12 w 111"/>
                  <a:gd name="T27" fmla="*/ 150 h 151"/>
                  <a:gd name="T28" fmla="*/ 8 w 111"/>
                  <a:gd name="T29" fmla="*/ 148 h 151"/>
                  <a:gd name="T30" fmla="*/ 5 w 111"/>
                  <a:gd name="T31" fmla="*/ 146 h 151"/>
                  <a:gd name="T32" fmla="*/ 2 w 111"/>
                  <a:gd name="T33" fmla="*/ 143 h 151"/>
                  <a:gd name="T34" fmla="*/ 1 w 111"/>
                  <a:gd name="T35" fmla="*/ 139 h 151"/>
                  <a:gd name="T36" fmla="*/ 0 w 111"/>
                  <a:gd name="T37" fmla="*/ 135 h 151"/>
                  <a:gd name="T38" fmla="*/ 0 w 111"/>
                  <a:gd name="T39" fmla="*/ 129 h 151"/>
                  <a:gd name="T40" fmla="*/ 0 w 111"/>
                  <a:gd name="T41" fmla="*/ 23 h 151"/>
                  <a:gd name="T42" fmla="*/ 0 w 111"/>
                  <a:gd name="T43" fmla="*/ 23 h 151"/>
                  <a:gd name="T44" fmla="*/ 0 w 111"/>
                  <a:gd name="T45" fmla="*/ 16 h 151"/>
                  <a:gd name="T46" fmla="*/ 1 w 111"/>
                  <a:gd name="T47" fmla="*/ 12 h 151"/>
                  <a:gd name="T48" fmla="*/ 2 w 111"/>
                  <a:gd name="T49" fmla="*/ 8 h 151"/>
                  <a:gd name="T50" fmla="*/ 5 w 111"/>
                  <a:gd name="T51" fmla="*/ 5 h 151"/>
                  <a:gd name="T52" fmla="*/ 8 w 111"/>
                  <a:gd name="T53" fmla="*/ 2 h 151"/>
                  <a:gd name="T54" fmla="*/ 12 w 111"/>
                  <a:gd name="T55" fmla="*/ 1 h 151"/>
                  <a:gd name="T56" fmla="*/ 16 w 111"/>
                  <a:gd name="T57" fmla="*/ 0 h 151"/>
                  <a:gd name="T58" fmla="*/ 22 w 111"/>
                  <a:gd name="T59" fmla="*/ 0 h 151"/>
                  <a:gd name="T60" fmla="*/ 88 w 111"/>
                  <a:gd name="T61" fmla="*/ 0 h 151"/>
                  <a:gd name="T62" fmla="*/ 88 w 111"/>
                  <a:gd name="T63" fmla="*/ 0 h 151"/>
                  <a:gd name="T64" fmla="*/ 93 w 111"/>
                  <a:gd name="T65" fmla="*/ 0 h 151"/>
                  <a:gd name="T66" fmla="*/ 98 w 111"/>
                  <a:gd name="T67" fmla="*/ 1 h 151"/>
                  <a:gd name="T68" fmla="*/ 103 w 111"/>
                  <a:gd name="T69" fmla="*/ 2 h 151"/>
                  <a:gd name="T70" fmla="*/ 106 w 111"/>
                  <a:gd name="T71" fmla="*/ 5 h 151"/>
                  <a:gd name="T72" fmla="*/ 108 w 111"/>
                  <a:gd name="T73" fmla="*/ 8 h 151"/>
                  <a:gd name="T74" fmla="*/ 110 w 111"/>
                  <a:gd name="T75" fmla="*/ 12 h 151"/>
                  <a:gd name="T76" fmla="*/ 110 w 111"/>
                  <a:gd name="T77" fmla="*/ 16 h 151"/>
                  <a:gd name="T78" fmla="*/ 111 w 111"/>
                  <a:gd name="T79" fmla="*/ 23 h 151"/>
                  <a:gd name="T80" fmla="*/ 111 w 111"/>
                  <a:gd name="T81" fmla="*/ 1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51">
                    <a:moveTo>
                      <a:pt x="111" y="129"/>
                    </a:moveTo>
                    <a:lnTo>
                      <a:pt x="111" y="129"/>
                    </a:lnTo>
                    <a:lnTo>
                      <a:pt x="110" y="135"/>
                    </a:lnTo>
                    <a:lnTo>
                      <a:pt x="110" y="139"/>
                    </a:lnTo>
                    <a:lnTo>
                      <a:pt x="108" y="143"/>
                    </a:lnTo>
                    <a:lnTo>
                      <a:pt x="106" y="146"/>
                    </a:lnTo>
                    <a:lnTo>
                      <a:pt x="103" y="148"/>
                    </a:lnTo>
                    <a:lnTo>
                      <a:pt x="98" y="150"/>
                    </a:lnTo>
                    <a:lnTo>
                      <a:pt x="93" y="151"/>
                    </a:lnTo>
                    <a:lnTo>
                      <a:pt x="88" y="151"/>
                    </a:lnTo>
                    <a:lnTo>
                      <a:pt x="22" y="151"/>
                    </a:lnTo>
                    <a:lnTo>
                      <a:pt x="22" y="151"/>
                    </a:lnTo>
                    <a:lnTo>
                      <a:pt x="16" y="151"/>
                    </a:lnTo>
                    <a:lnTo>
                      <a:pt x="12" y="150"/>
                    </a:lnTo>
                    <a:lnTo>
                      <a:pt x="8" y="148"/>
                    </a:lnTo>
                    <a:lnTo>
                      <a:pt x="5" y="146"/>
                    </a:lnTo>
                    <a:lnTo>
                      <a:pt x="2" y="143"/>
                    </a:lnTo>
                    <a:lnTo>
                      <a:pt x="1" y="139"/>
                    </a:lnTo>
                    <a:lnTo>
                      <a:pt x="0" y="135"/>
                    </a:lnTo>
                    <a:lnTo>
                      <a:pt x="0" y="129"/>
                    </a:lnTo>
                    <a:lnTo>
                      <a:pt x="0" y="23"/>
                    </a:lnTo>
                    <a:lnTo>
                      <a:pt x="0" y="23"/>
                    </a:lnTo>
                    <a:lnTo>
                      <a:pt x="0" y="16"/>
                    </a:lnTo>
                    <a:lnTo>
                      <a:pt x="1" y="12"/>
                    </a:lnTo>
                    <a:lnTo>
                      <a:pt x="2" y="8"/>
                    </a:lnTo>
                    <a:lnTo>
                      <a:pt x="5" y="5"/>
                    </a:lnTo>
                    <a:lnTo>
                      <a:pt x="8" y="2"/>
                    </a:lnTo>
                    <a:lnTo>
                      <a:pt x="12" y="1"/>
                    </a:lnTo>
                    <a:lnTo>
                      <a:pt x="16" y="0"/>
                    </a:lnTo>
                    <a:lnTo>
                      <a:pt x="22" y="0"/>
                    </a:lnTo>
                    <a:lnTo>
                      <a:pt x="88" y="0"/>
                    </a:lnTo>
                    <a:lnTo>
                      <a:pt x="88" y="0"/>
                    </a:lnTo>
                    <a:lnTo>
                      <a:pt x="93" y="0"/>
                    </a:lnTo>
                    <a:lnTo>
                      <a:pt x="98" y="1"/>
                    </a:lnTo>
                    <a:lnTo>
                      <a:pt x="103" y="2"/>
                    </a:lnTo>
                    <a:lnTo>
                      <a:pt x="106" y="5"/>
                    </a:lnTo>
                    <a:lnTo>
                      <a:pt x="108" y="8"/>
                    </a:lnTo>
                    <a:lnTo>
                      <a:pt x="110" y="12"/>
                    </a:lnTo>
                    <a:lnTo>
                      <a:pt x="110" y="16"/>
                    </a:lnTo>
                    <a:lnTo>
                      <a:pt x="111" y="23"/>
                    </a:lnTo>
                    <a:lnTo>
                      <a:pt x="111" y="1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6" name="Freeform 273"/>
              <p:cNvSpPr>
                <a:spLocks/>
              </p:cNvSpPr>
              <p:nvPr/>
            </p:nvSpPr>
            <p:spPr bwMode="auto">
              <a:xfrm>
                <a:off x="2523" y="874"/>
                <a:ext cx="64" cy="62"/>
              </a:xfrm>
              <a:custGeom>
                <a:avLst/>
                <a:gdLst>
                  <a:gd name="T0" fmla="*/ 50 w 64"/>
                  <a:gd name="T1" fmla="*/ 62 h 62"/>
                  <a:gd name="T2" fmla="*/ 50 w 64"/>
                  <a:gd name="T3" fmla="*/ 62 h 62"/>
                  <a:gd name="T4" fmla="*/ 51 w 64"/>
                  <a:gd name="T5" fmla="*/ 55 h 62"/>
                  <a:gd name="T6" fmla="*/ 51 w 64"/>
                  <a:gd name="T7" fmla="*/ 55 h 62"/>
                  <a:gd name="T8" fmla="*/ 52 w 64"/>
                  <a:gd name="T9" fmla="*/ 53 h 62"/>
                  <a:gd name="T10" fmla="*/ 54 w 64"/>
                  <a:gd name="T11" fmla="*/ 51 h 62"/>
                  <a:gd name="T12" fmla="*/ 54 w 64"/>
                  <a:gd name="T13" fmla="*/ 51 h 62"/>
                  <a:gd name="T14" fmla="*/ 63 w 64"/>
                  <a:gd name="T15" fmla="*/ 45 h 62"/>
                  <a:gd name="T16" fmla="*/ 63 w 64"/>
                  <a:gd name="T17" fmla="*/ 45 h 62"/>
                  <a:gd name="T18" fmla="*/ 64 w 64"/>
                  <a:gd name="T19" fmla="*/ 27 h 62"/>
                  <a:gd name="T20" fmla="*/ 64 w 64"/>
                  <a:gd name="T21" fmla="*/ 27 h 62"/>
                  <a:gd name="T22" fmla="*/ 63 w 64"/>
                  <a:gd name="T23" fmla="*/ 22 h 62"/>
                  <a:gd name="T24" fmla="*/ 61 w 64"/>
                  <a:gd name="T25" fmla="*/ 17 h 62"/>
                  <a:gd name="T26" fmla="*/ 58 w 64"/>
                  <a:gd name="T27" fmla="*/ 12 h 62"/>
                  <a:gd name="T28" fmla="*/ 54 w 64"/>
                  <a:gd name="T29" fmla="*/ 8 h 62"/>
                  <a:gd name="T30" fmla="*/ 50 w 64"/>
                  <a:gd name="T31" fmla="*/ 5 h 62"/>
                  <a:gd name="T32" fmla="*/ 45 w 64"/>
                  <a:gd name="T33" fmla="*/ 2 h 62"/>
                  <a:gd name="T34" fmla="*/ 38 w 64"/>
                  <a:gd name="T35" fmla="*/ 0 h 62"/>
                  <a:gd name="T36" fmla="*/ 32 w 64"/>
                  <a:gd name="T37" fmla="*/ 0 h 62"/>
                  <a:gd name="T38" fmla="*/ 32 w 64"/>
                  <a:gd name="T39" fmla="*/ 0 h 62"/>
                  <a:gd name="T40" fmla="*/ 26 w 64"/>
                  <a:gd name="T41" fmla="*/ 0 h 62"/>
                  <a:gd name="T42" fmla="*/ 20 w 64"/>
                  <a:gd name="T43" fmla="*/ 2 h 62"/>
                  <a:gd name="T44" fmla="*/ 15 w 64"/>
                  <a:gd name="T45" fmla="*/ 5 h 62"/>
                  <a:gd name="T46" fmla="*/ 10 w 64"/>
                  <a:gd name="T47" fmla="*/ 8 h 62"/>
                  <a:gd name="T48" fmla="*/ 6 w 64"/>
                  <a:gd name="T49" fmla="*/ 12 h 62"/>
                  <a:gd name="T50" fmla="*/ 2 w 64"/>
                  <a:gd name="T51" fmla="*/ 17 h 62"/>
                  <a:gd name="T52" fmla="*/ 0 w 64"/>
                  <a:gd name="T53" fmla="*/ 22 h 62"/>
                  <a:gd name="T54" fmla="*/ 0 w 64"/>
                  <a:gd name="T55" fmla="*/ 27 h 62"/>
                  <a:gd name="T56" fmla="*/ 0 w 64"/>
                  <a:gd name="T57" fmla="*/ 27 h 62"/>
                  <a:gd name="T58" fmla="*/ 1 w 64"/>
                  <a:gd name="T59" fmla="*/ 45 h 62"/>
                  <a:gd name="T60" fmla="*/ 1 w 64"/>
                  <a:gd name="T61" fmla="*/ 45 h 62"/>
                  <a:gd name="T62" fmla="*/ 10 w 64"/>
                  <a:gd name="T63" fmla="*/ 51 h 62"/>
                  <a:gd name="T64" fmla="*/ 10 w 64"/>
                  <a:gd name="T65" fmla="*/ 51 h 62"/>
                  <a:gd name="T66" fmla="*/ 12 w 64"/>
                  <a:gd name="T67" fmla="*/ 53 h 62"/>
                  <a:gd name="T68" fmla="*/ 13 w 64"/>
                  <a:gd name="T69" fmla="*/ 55 h 62"/>
                  <a:gd name="T70" fmla="*/ 13 w 64"/>
                  <a:gd name="T71" fmla="*/ 55 h 62"/>
                  <a:gd name="T72" fmla="*/ 14 w 64"/>
                  <a:gd name="T7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2">
                    <a:moveTo>
                      <a:pt x="50" y="62"/>
                    </a:moveTo>
                    <a:lnTo>
                      <a:pt x="50" y="62"/>
                    </a:lnTo>
                    <a:lnTo>
                      <a:pt x="51" y="55"/>
                    </a:lnTo>
                    <a:lnTo>
                      <a:pt x="51" y="55"/>
                    </a:lnTo>
                    <a:lnTo>
                      <a:pt x="52" y="53"/>
                    </a:lnTo>
                    <a:lnTo>
                      <a:pt x="54" y="51"/>
                    </a:lnTo>
                    <a:lnTo>
                      <a:pt x="54" y="51"/>
                    </a:lnTo>
                    <a:lnTo>
                      <a:pt x="63" y="45"/>
                    </a:lnTo>
                    <a:lnTo>
                      <a:pt x="63" y="45"/>
                    </a:lnTo>
                    <a:lnTo>
                      <a:pt x="64" y="27"/>
                    </a:lnTo>
                    <a:lnTo>
                      <a:pt x="64" y="27"/>
                    </a:lnTo>
                    <a:lnTo>
                      <a:pt x="63" y="22"/>
                    </a:lnTo>
                    <a:lnTo>
                      <a:pt x="61" y="17"/>
                    </a:lnTo>
                    <a:lnTo>
                      <a:pt x="58" y="12"/>
                    </a:lnTo>
                    <a:lnTo>
                      <a:pt x="54" y="8"/>
                    </a:lnTo>
                    <a:lnTo>
                      <a:pt x="50" y="5"/>
                    </a:lnTo>
                    <a:lnTo>
                      <a:pt x="45" y="2"/>
                    </a:lnTo>
                    <a:lnTo>
                      <a:pt x="38" y="0"/>
                    </a:lnTo>
                    <a:lnTo>
                      <a:pt x="32" y="0"/>
                    </a:lnTo>
                    <a:lnTo>
                      <a:pt x="32" y="0"/>
                    </a:lnTo>
                    <a:lnTo>
                      <a:pt x="26" y="0"/>
                    </a:lnTo>
                    <a:lnTo>
                      <a:pt x="20" y="2"/>
                    </a:lnTo>
                    <a:lnTo>
                      <a:pt x="15" y="5"/>
                    </a:lnTo>
                    <a:lnTo>
                      <a:pt x="10" y="8"/>
                    </a:lnTo>
                    <a:lnTo>
                      <a:pt x="6" y="12"/>
                    </a:lnTo>
                    <a:lnTo>
                      <a:pt x="2" y="17"/>
                    </a:lnTo>
                    <a:lnTo>
                      <a:pt x="0" y="22"/>
                    </a:lnTo>
                    <a:lnTo>
                      <a:pt x="0" y="27"/>
                    </a:lnTo>
                    <a:lnTo>
                      <a:pt x="0" y="27"/>
                    </a:lnTo>
                    <a:lnTo>
                      <a:pt x="1" y="45"/>
                    </a:lnTo>
                    <a:lnTo>
                      <a:pt x="1" y="45"/>
                    </a:lnTo>
                    <a:lnTo>
                      <a:pt x="10" y="51"/>
                    </a:lnTo>
                    <a:lnTo>
                      <a:pt x="10" y="51"/>
                    </a:lnTo>
                    <a:lnTo>
                      <a:pt x="12" y="53"/>
                    </a:lnTo>
                    <a:lnTo>
                      <a:pt x="13" y="55"/>
                    </a:lnTo>
                    <a:lnTo>
                      <a:pt x="13" y="55"/>
                    </a:lnTo>
                    <a:lnTo>
                      <a:pt x="14" y="6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7" name="Freeform 274"/>
              <p:cNvSpPr>
                <a:spLocks/>
              </p:cNvSpPr>
              <p:nvPr/>
            </p:nvSpPr>
            <p:spPr bwMode="auto">
              <a:xfrm>
                <a:off x="2535" y="901"/>
                <a:ext cx="13" cy="14"/>
              </a:xfrm>
              <a:custGeom>
                <a:avLst/>
                <a:gdLst>
                  <a:gd name="T0" fmla="*/ 6 w 13"/>
                  <a:gd name="T1" fmla="*/ 14 h 14"/>
                  <a:gd name="T2" fmla="*/ 6 w 13"/>
                  <a:gd name="T3" fmla="*/ 14 h 14"/>
                  <a:gd name="T4" fmla="*/ 4 w 13"/>
                  <a:gd name="T5" fmla="*/ 13 h 14"/>
                  <a:gd name="T6" fmla="*/ 1 w 13"/>
                  <a:gd name="T7" fmla="*/ 11 h 14"/>
                  <a:gd name="T8" fmla="*/ 0 w 13"/>
                  <a:gd name="T9" fmla="*/ 9 h 14"/>
                  <a:gd name="T10" fmla="*/ 0 w 13"/>
                  <a:gd name="T11" fmla="*/ 6 h 14"/>
                  <a:gd name="T12" fmla="*/ 0 w 13"/>
                  <a:gd name="T13" fmla="*/ 6 h 14"/>
                  <a:gd name="T14" fmla="*/ 0 w 13"/>
                  <a:gd name="T15" fmla="*/ 4 h 14"/>
                  <a:gd name="T16" fmla="*/ 1 w 13"/>
                  <a:gd name="T17" fmla="*/ 2 h 14"/>
                  <a:gd name="T18" fmla="*/ 4 w 13"/>
                  <a:gd name="T19" fmla="*/ 0 h 14"/>
                  <a:gd name="T20" fmla="*/ 6 w 13"/>
                  <a:gd name="T21" fmla="*/ 0 h 14"/>
                  <a:gd name="T22" fmla="*/ 6 w 13"/>
                  <a:gd name="T23" fmla="*/ 0 h 14"/>
                  <a:gd name="T24" fmla="*/ 9 w 13"/>
                  <a:gd name="T25" fmla="*/ 0 h 14"/>
                  <a:gd name="T26" fmla="*/ 11 w 13"/>
                  <a:gd name="T27" fmla="*/ 2 h 14"/>
                  <a:gd name="T28" fmla="*/ 12 w 13"/>
                  <a:gd name="T29" fmla="*/ 4 h 14"/>
                  <a:gd name="T30" fmla="*/ 13 w 13"/>
                  <a:gd name="T31" fmla="*/ 6 h 14"/>
                  <a:gd name="T32" fmla="*/ 13 w 13"/>
                  <a:gd name="T33" fmla="*/ 6 h 14"/>
                  <a:gd name="T34" fmla="*/ 12 w 13"/>
                  <a:gd name="T35" fmla="*/ 9 h 14"/>
                  <a:gd name="T36" fmla="*/ 11 w 13"/>
                  <a:gd name="T37" fmla="*/ 11 h 14"/>
                  <a:gd name="T38" fmla="*/ 9 w 13"/>
                  <a:gd name="T39" fmla="*/ 13 h 14"/>
                  <a:gd name="T40" fmla="*/ 6 w 13"/>
                  <a:gd name="T41" fmla="*/ 14 h 14"/>
                  <a:gd name="T42" fmla="*/ 6 w 13"/>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14"/>
                    </a:moveTo>
                    <a:lnTo>
                      <a:pt x="6" y="14"/>
                    </a:lnTo>
                    <a:lnTo>
                      <a:pt x="4" y="13"/>
                    </a:lnTo>
                    <a:lnTo>
                      <a:pt x="1" y="11"/>
                    </a:lnTo>
                    <a:lnTo>
                      <a:pt x="0" y="9"/>
                    </a:lnTo>
                    <a:lnTo>
                      <a:pt x="0" y="6"/>
                    </a:lnTo>
                    <a:lnTo>
                      <a:pt x="0" y="6"/>
                    </a:lnTo>
                    <a:lnTo>
                      <a:pt x="0" y="4"/>
                    </a:lnTo>
                    <a:lnTo>
                      <a:pt x="1" y="2"/>
                    </a:lnTo>
                    <a:lnTo>
                      <a:pt x="4" y="0"/>
                    </a:lnTo>
                    <a:lnTo>
                      <a:pt x="6" y="0"/>
                    </a:lnTo>
                    <a:lnTo>
                      <a:pt x="6" y="0"/>
                    </a:lnTo>
                    <a:lnTo>
                      <a:pt x="9" y="0"/>
                    </a:lnTo>
                    <a:lnTo>
                      <a:pt x="11" y="2"/>
                    </a:lnTo>
                    <a:lnTo>
                      <a:pt x="12" y="4"/>
                    </a:lnTo>
                    <a:lnTo>
                      <a:pt x="13" y="6"/>
                    </a:lnTo>
                    <a:lnTo>
                      <a:pt x="13" y="6"/>
                    </a:lnTo>
                    <a:lnTo>
                      <a:pt x="12" y="9"/>
                    </a:lnTo>
                    <a:lnTo>
                      <a:pt x="11" y="11"/>
                    </a:lnTo>
                    <a:lnTo>
                      <a:pt x="9" y="13"/>
                    </a:lnTo>
                    <a:lnTo>
                      <a:pt x="6" y="14"/>
                    </a:lnTo>
                    <a:lnTo>
                      <a:pt x="6"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8" name="Freeform 275"/>
              <p:cNvSpPr>
                <a:spLocks/>
              </p:cNvSpPr>
              <p:nvPr/>
            </p:nvSpPr>
            <p:spPr bwMode="auto">
              <a:xfrm>
                <a:off x="2562" y="901"/>
                <a:ext cx="14" cy="14"/>
              </a:xfrm>
              <a:custGeom>
                <a:avLst/>
                <a:gdLst>
                  <a:gd name="T0" fmla="*/ 7 w 14"/>
                  <a:gd name="T1" fmla="*/ 14 h 14"/>
                  <a:gd name="T2" fmla="*/ 7 w 14"/>
                  <a:gd name="T3" fmla="*/ 14 h 14"/>
                  <a:gd name="T4" fmla="*/ 5 w 14"/>
                  <a:gd name="T5" fmla="*/ 13 h 14"/>
                  <a:gd name="T6" fmla="*/ 2 w 14"/>
                  <a:gd name="T7" fmla="*/ 11 h 14"/>
                  <a:gd name="T8" fmla="*/ 0 w 14"/>
                  <a:gd name="T9" fmla="*/ 9 h 14"/>
                  <a:gd name="T10" fmla="*/ 0 w 14"/>
                  <a:gd name="T11" fmla="*/ 6 h 14"/>
                  <a:gd name="T12" fmla="*/ 0 w 14"/>
                  <a:gd name="T13" fmla="*/ 6 h 14"/>
                  <a:gd name="T14" fmla="*/ 0 w 14"/>
                  <a:gd name="T15" fmla="*/ 4 h 14"/>
                  <a:gd name="T16" fmla="*/ 2 w 14"/>
                  <a:gd name="T17" fmla="*/ 2 h 14"/>
                  <a:gd name="T18" fmla="*/ 5 w 14"/>
                  <a:gd name="T19" fmla="*/ 0 h 14"/>
                  <a:gd name="T20" fmla="*/ 7 w 14"/>
                  <a:gd name="T21" fmla="*/ 0 h 14"/>
                  <a:gd name="T22" fmla="*/ 7 w 14"/>
                  <a:gd name="T23" fmla="*/ 0 h 14"/>
                  <a:gd name="T24" fmla="*/ 10 w 14"/>
                  <a:gd name="T25" fmla="*/ 0 h 14"/>
                  <a:gd name="T26" fmla="*/ 12 w 14"/>
                  <a:gd name="T27" fmla="*/ 2 h 14"/>
                  <a:gd name="T28" fmla="*/ 13 w 14"/>
                  <a:gd name="T29" fmla="*/ 4 h 14"/>
                  <a:gd name="T30" fmla="*/ 14 w 14"/>
                  <a:gd name="T31" fmla="*/ 6 h 14"/>
                  <a:gd name="T32" fmla="*/ 14 w 14"/>
                  <a:gd name="T33" fmla="*/ 6 h 14"/>
                  <a:gd name="T34" fmla="*/ 13 w 14"/>
                  <a:gd name="T35" fmla="*/ 9 h 14"/>
                  <a:gd name="T36" fmla="*/ 12 w 14"/>
                  <a:gd name="T37" fmla="*/ 11 h 14"/>
                  <a:gd name="T38" fmla="*/ 10 w 14"/>
                  <a:gd name="T39" fmla="*/ 13 h 14"/>
                  <a:gd name="T40" fmla="*/ 7 w 14"/>
                  <a:gd name="T41" fmla="*/ 14 h 14"/>
                  <a:gd name="T42" fmla="*/ 7 w 14"/>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7" y="14"/>
                    </a:moveTo>
                    <a:lnTo>
                      <a:pt x="7" y="14"/>
                    </a:lnTo>
                    <a:lnTo>
                      <a:pt x="5" y="13"/>
                    </a:lnTo>
                    <a:lnTo>
                      <a:pt x="2" y="11"/>
                    </a:lnTo>
                    <a:lnTo>
                      <a:pt x="0" y="9"/>
                    </a:lnTo>
                    <a:lnTo>
                      <a:pt x="0" y="6"/>
                    </a:lnTo>
                    <a:lnTo>
                      <a:pt x="0" y="6"/>
                    </a:lnTo>
                    <a:lnTo>
                      <a:pt x="0" y="4"/>
                    </a:lnTo>
                    <a:lnTo>
                      <a:pt x="2" y="2"/>
                    </a:lnTo>
                    <a:lnTo>
                      <a:pt x="5" y="0"/>
                    </a:lnTo>
                    <a:lnTo>
                      <a:pt x="7" y="0"/>
                    </a:lnTo>
                    <a:lnTo>
                      <a:pt x="7" y="0"/>
                    </a:lnTo>
                    <a:lnTo>
                      <a:pt x="10" y="0"/>
                    </a:lnTo>
                    <a:lnTo>
                      <a:pt x="12" y="2"/>
                    </a:lnTo>
                    <a:lnTo>
                      <a:pt x="13" y="4"/>
                    </a:lnTo>
                    <a:lnTo>
                      <a:pt x="14" y="6"/>
                    </a:lnTo>
                    <a:lnTo>
                      <a:pt x="14" y="6"/>
                    </a:lnTo>
                    <a:lnTo>
                      <a:pt x="13" y="9"/>
                    </a:lnTo>
                    <a:lnTo>
                      <a:pt x="12" y="11"/>
                    </a:lnTo>
                    <a:lnTo>
                      <a:pt x="10" y="13"/>
                    </a:lnTo>
                    <a:lnTo>
                      <a:pt x="7" y="14"/>
                    </a:lnTo>
                    <a:lnTo>
                      <a:pt x="7"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9" name="Freeform 276"/>
              <p:cNvSpPr>
                <a:spLocks/>
              </p:cNvSpPr>
              <p:nvPr/>
            </p:nvSpPr>
            <p:spPr bwMode="auto">
              <a:xfrm>
                <a:off x="2337" y="510"/>
                <a:ext cx="70" cy="70"/>
              </a:xfrm>
              <a:custGeom>
                <a:avLst/>
                <a:gdLst>
                  <a:gd name="T0" fmla="*/ 35 w 70"/>
                  <a:gd name="T1" fmla="*/ 70 h 70"/>
                  <a:gd name="T2" fmla="*/ 35 w 70"/>
                  <a:gd name="T3" fmla="*/ 70 h 70"/>
                  <a:gd name="T4" fmla="*/ 28 w 70"/>
                  <a:gd name="T5" fmla="*/ 70 h 70"/>
                  <a:gd name="T6" fmla="*/ 22 w 70"/>
                  <a:gd name="T7" fmla="*/ 68 h 70"/>
                  <a:gd name="T8" fmla="*/ 16 w 70"/>
                  <a:gd name="T9" fmla="*/ 64 h 70"/>
                  <a:gd name="T10" fmla="*/ 10 w 70"/>
                  <a:gd name="T11" fmla="*/ 60 h 70"/>
                  <a:gd name="T12" fmla="*/ 6 w 70"/>
                  <a:gd name="T13" fmla="*/ 55 h 70"/>
                  <a:gd name="T14" fmla="*/ 3 w 70"/>
                  <a:gd name="T15" fmla="*/ 50 h 70"/>
                  <a:gd name="T16" fmla="*/ 1 w 70"/>
                  <a:gd name="T17" fmla="*/ 43 h 70"/>
                  <a:gd name="T18" fmla="*/ 0 w 70"/>
                  <a:gd name="T19" fmla="*/ 35 h 70"/>
                  <a:gd name="T20" fmla="*/ 0 w 70"/>
                  <a:gd name="T21" fmla="*/ 35 h 70"/>
                  <a:gd name="T22" fmla="*/ 1 w 70"/>
                  <a:gd name="T23" fmla="*/ 28 h 70"/>
                  <a:gd name="T24" fmla="*/ 3 w 70"/>
                  <a:gd name="T25" fmla="*/ 22 h 70"/>
                  <a:gd name="T26" fmla="*/ 6 w 70"/>
                  <a:gd name="T27" fmla="*/ 16 h 70"/>
                  <a:gd name="T28" fmla="*/ 10 w 70"/>
                  <a:gd name="T29" fmla="*/ 11 h 70"/>
                  <a:gd name="T30" fmla="*/ 16 w 70"/>
                  <a:gd name="T31" fmla="*/ 7 h 70"/>
                  <a:gd name="T32" fmla="*/ 22 w 70"/>
                  <a:gd name="T33" fmla="*/ 3 h 70"/>
                  <a:gd name="T34" fmla="*/ 28 w 70"/>
                  <a:gd name="T35" fmla="*/ 1 h 70"/>
                  <a:gd name="T36" fmla="*/ 35 w 70"/>
                  <a:gd name="T37" fmla="*/ 0 h 70"/>
                  <a:gd name="T38" fmla="*/ 35 w 70"/>
                  <a:gd name="T39" fmla="*/ 0 h 70"/>
                  <a:gd name="T40" fmla="*/ 42 w 70"/>
                  <a:gd name="T41" fmla="*/ 1 h 70"/>
                  <a:gd name="T42" fmla="*/ 49 w 70"/>
                  <a:gd name="T43" fmla="*/ 3 h 70"/>
                  <a:gd name="T44" fmla="*/ 55 w 70"/>
                  <a:gd name="T45" fmla="*/ 7 h 70"/>
                  <a:gd name="T46" fmla="*/ 60 w 70"/>
                  <a:gd name="T47" fmla="*/ 11 h 70"/>
                  <a:gd name="T48" fmla="*/ 64 w 70"/>
                  <a:gd name="T49" fmla="*/ 16 h 70"/>
                  <a:gd name="T50" fmla="*/ 67 w 70"/>
                  <a:gd name="T51" fmla="*/ 22 h 70"/>
                  <a:gd name="T52" fmla="*/ 69 w 70"/>
                  <a:gd name="T53" fmla="*/ 28 h 70"/>
                  <a:gd name="T54" fmla="*/ 70 w 70"/>
                  <a:gd name="T55" fmla="*/ 35 h 70"/>
                  <a:gd name="T56" fmla="*/ 70 w 70"/>
                  <a:gd name="T57" fmla="*/ 35 h 70"/>
                  <a:gd name="T58" fmla="*/ 69 w 70"/>
                  <a:gd name="T59" fmla="*/ 43 h 70"/>
                  <a:gd name="T60" fmla="*/ 67 w 70"/>
                  <a:gd name="T61" fmla="*/ 50 h 70"/>
                  <a:gd name="T62" fmla="*/ 64 w 70"/>
                  <a:gd name="T63" fmla="*/ 55 h 70"/>
                  <a:gd name="T64" fmla="*/ 60 w 70"/>
                  <a:gd name="T65" fmla="*/ 60 h 70"/>
                  <a:gd name="T66" fmla="*/ 55 w 70"/>
                  <a:gd name="T67" fmla="*/ 64 h 70"/>
                  <a:gd name="T68" fmla="*/ 49 w 70"/>
                  <a:gd name="T69" fmla="*/ 68 h 70"/>
                  <a:gd name="T70" fmla="*/ 42 w 70"/>
                  <a:gd name="T71" fmla="*/ 70 h 70"/>
                  <a:gd name="T72" fmla="*/ 35 w 70"/>
                  <a:gd name="T73" fmla="*/ 70 h 70"/>
                  <a:gd name="T74" fmla="*/ 35 w 70"/>
                  <a:gd name="T7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70"/>
                    </a:moveTo>
                    <a:lnTo>
                      <a:pt x="35" y="70"/>
                    </a:lnTo>
                    <a:lnTo>
                      <a:pt x="28" y="70"/>
                    </a:lnTo>
                    <a:lnTo>
                      <a:pt x="22" y="68"/>
                    </a:lnTo>
                    <a:lnTo>
                      <a:pt x="16" y="64"/>
                    </a:lnTo>
                    <a:lnTo>
                      <a:pt x="10" y="60"/>
                    </a:lnTo>
                    <a:lnTo>
                      <a:pt x="6" y="55"/>
                    </a:lnTo>
                    <a:lnTo>
                      <a:pt x="3" y="50"/>
                    </a:lnTo>
                    <a:lnTo>
                      <a:pt x="1" y="43"/>
                    </a:lnTo>
                    <a:lnTo>
                      <a:pt x="0" y="35"/>
                    </a:lnTo>
                    <a:lnTo>
                      <a:pt x="0" y="35"/>
                    </a:lnTo>
                    <a:lnTo>
                      <a:pt x="1" y="28"/>
                    </a:lnTo>
                    <a:lnTo>
                      <a:pt x="3" y="22"/>
                    </a:lnTo>
                    <a:lnTo>
                      <a:pt x="6" y="16"/>
                    </a:lnTo>
                    <a:lnTo>
                      <a:pt x="10" y="11"/>
                    </a:lnTo>
                    <a:lnTo>
                      <a:pt x="16" y="7"/>
                    </a:lnTo>
                    <a:lnTo>
                      <a:pt x="22" y="3"/>
                    </a:lnTo>
                    <a:lnTo>
                      <a:pt x="28" y="1"/>
                    </a:lnTo>
                    <a:lnTo>
                      <a:pt x="35" y="0"/>
                    </a:lnTo>
                    <a:lnTo>
                      <a:pt x="35" y="0"/>
                    </a:lnTo>
                    <a:lnTo>
                      <a:pt x="42" y="1"/>
                    </a:lnTo>
                    <a:lnTo>
                      <a:pt x="49" y="3"/>
                    </a:lnTo>
                    <a:lnTo>
                      <a:pt x="55" y="7"/>
                    </a:lnTo>
                    <a:lnTo>
                      <a:pt x="60" y="11"/>
                    </a:lnTo>
                    <a:lnTo>
                      <a:pt x="64" y="16"/>
                    </a:lnTo>
                    <a:lnTo>
                      <a:pt x="67" y="22"/>
                    </a:lnTo>
                    <a:lnTo>
                      <a:pt x="69" y="28"/>
                    </a:lnTo>
                    <a:lnTo>
                      <a:pt x="70" y="35"/>
                    </a:lnTo>
                    <a:lnTo>
                      <a:pt x="70" y="35"/>
                    </a:lnTo>
                    <a:lnTo>
                      <a:pt x="69" y="43"/>
                    </a:lnTo>
                    <a:lnTo>
                      <a:pt x="67" y="50"/>
                    </a:lnTo>
                    <a:lnTo>
                      <a:pt x="64" y="55"/>
                    </a:lnTo>
                    <a:lnTo>
                      <a:pt x="60" y="60"/>
                    </a:lnTo>
                    <a:lnTo>
                      <a:pt x="55" y="64"/>
                    </a:lnTo>
                    <a:lnTo>
                      <a:pt x="49" y="68"/>
                    </a:lnTo>
                    <a:lnTo>
                      <a:pt x="42" y="70"/>
                    </a:lnTo>
                    <a:lnTo>
                      <a:pt x="35" y="70"/>
                    </a:lnTo>
                    <a:lnTo>
                      <a:pt x="35"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0" name="Freeform 277"/>
              <p:cNvSpPr>
                <a:spLocks/>
              </p:cNvSpPr>
              <p:nvPr/>
            </p:nvSpPr>
            <p:spPr bwMode="auto">
              <a:xfrm>
                <a:off x="2327" y="591"/>
                <a:ext cx="90" cy="165"/>
              </a:xfrm>
              <a:custGeom>
                <a:avLst/>
                <a:gdLst>
                  <a:gd name="T0" fmla="*/ 68 w 90"/>
                  <a:gd name="T1" fmla="*/ 165 h 165"/>
                  <a:gd name="T2" fmla="*/ 68 w 90"/>
                  <a:gd name="T3" fmla="*/ 165 h 165"/>
                  <a:gd name="T4" fmla="*/ 71 w 90"/>
                  <a:gd name="T5" fmla="*/ 152 h 165"/>
                  <a:gd name="T6" fmla="*/ 73 w 90"/>
                  <a:gd name="T7" fmla="*/ 136 h 165"/>
                  <a:gd name="T8" fmla="*/ 78 w 90"/>
                  <a:gd name="T9" fmla="*/ 108 h 165"/>
                  <a:gd name="T10" fmla="*/ 78 w 90"/>
                  <a:gd name="T11" fmla="*/ 108 h 165"/>
                  <a:gd name="T12" fmla="*/ 80 w 90"/>
                  <a:gd name="T13" fmla="*/ 101 h 165"/>
                  <a:gd name="T14" fmla="*/ 82 w 90"/>
                  <a:gd name="T15" fmla="*/ 98 h 165"/>
                  <a:gd name="T16" fmla="*/ 84 w 90"/>
                  <a:gd name="T17" fmla="*/ 95 h 165"/>
                  <a:gd name="T18" fmla="*/ 86 w 90"/>
                  <a:gd name="T19" fmla="*/ 90 h 165"/>
                  <a:gd name="T20" fmla="*/ 86 w 90"/>
                  <a:gd name="T21" fmla="*/ 90 h 165"/>
                  <a:gd name="T22" fmla="*/ 88 w 90"/>
                  <a:gd name="T23" fmla="*/ 76 h 165"/>
                  <a:gd name="T24" fmla="*/ 89 w 90"/>
                  <a:gd name="T25" fmla="*/ 61 h 165"/>
                  <a:gd name="T26" fmla="*/ 90 w 90"/>
                  <a:gd name="T27" fmla="*/ 39 h 165"/>
                  <a:gd name="T28" fmla="*/ 90 w 90"/>
                  <a:gd name="T29" fmla="*/ 23 h 165"/>
                  <a:gd name="T30" fmla="*/ 89 w 90"/>
                  <a:gd name="T31" fmla="*/ 17 h 165"/>
                  <a:gd name="T32" fmla="*/ 89 w 90"/>
                  <a:gd name="T33" fmla="*/ 17 h 165"/>
                  <a:gd name="T34" fmla="*/ 88 w 90"/>
                  <a:gd name="T35" fmla="*/ 14 h 165"/>
                  <a:gd name="T36" fmla="*/ 86 w 90"/>
                  <a:gd name="T37" fmla="*/ 11 h 165"/>
                  <a:gd name="T38" fmla="*/ 81 w 90"/>
                  <a:gd name="T39" fmla="*/ 8 h 165"/>
                  <a:gd name="T40" fmla="*/ 76 w 90"/>
                  <a:gd name="T41" fmla="*/ 5 h 165"/>
                  <a:gd name="T42" fmla="*/ 69 w 90"/>
                  <a:gd name="T43" fmla="*/ 3 h 165"/>
                  <a:gd name="T44" fmla="*/ 62 w 90"/>
                  <a:gd name="T45" fmla="*/ 2 h 165"/>
                  <a:gd name="T46" fmla="*/ 53 w 90"/>
                  <a:gd name="T47" fmla="*/ 1 h 165"/>
                  <a:gd name="T48" fmla="*/ 45 w 90"/>
                  <a:gd name="T49" fmla="*/ 0 h 165"/>
                  <a:gd name="T50" fmla="*/ 45 w 90"/>
                  <a:gd name="T51" fmla="*/ 0 h 165"/>
                  <a:gd name="T52" fmla="*/ 37 w 90"/>
                  <a:gd name="T53" fmla="*/ 1 h 165"/>
                  <a:gd name="T54" fmla="*/ 29 w 90"/>
                  <a:gd name="T55" fmla="*/ 2 h 165"/>
                  <a:gd name="T56" fmla="*/ 22 w 90"/>
                  <a:gd name="T57" fmla="*/ 3 h 165"/>
                  <a:gd name="T58" fmla="*/ 14 w 90"/>
                  <a:gd name="T59" fmla="*/ 5 h 165"/>
                  <a:gd name="T60" fmla="*/ 9 w 90"/>
                  <a:gd name="T61" fmla="*/ 8 h 165"/>
                  <a:gd name="T62" fmla="*/ 5 w 90"/>
                  <a:gd name="T63" fmla="*/ 11 h 165"/>
                  <a:gd name="T64" fmla="*/ 2 w 90"/>
                  <a:gd name="T65" fmla="*/ 14 h 165"/>
                  <a:gd name="T66" fmla="*/ 1 w 90"/>
                  <a:gd name="T67" fmla="*/ 17 h 165"/>
                  <a:gd name="T68" fmla="*/ 1 w 90"/>
                  <a:gd name="T69" fmla="*/ 17 h 165"/>
                  <a:gd name="T70" fmla="*/ 1 w 90"/>
                  <a:gd name="T71" fmla="*/ 23 h 165"/>
                  <a:gd name="T72" fmla="*/ 0 w 90"/>
                  <a:gd name="T73" fmla="*/ 39 h 165"/>
                  <a:gd name="T74" fmla="*/ 1 w 90"/>
                  <a:gd name="T75" fmla="*/ 61 h 165"/>
                  <a:gd name="T76" fmla="*/ 3 w 90"/>
                  <a:gd name="T77" fmla="*/ 76 h 165"/>
                  <a:gd name="T78" fmla="*/ 5 w 90"/>
                  <a:gd name="T79" fmla="*/ 90 h 165"/>
                  <a:gd name="T80" fmla="*/ 5 w 90"/>
                  <a:gd name="T81" fmla="*/ 90 h 165"/>
                  <a:gd name="T82" fmla="*/ 6 w 90"/>
                  <a:gd name="T83" fmla="*/ 95 h 165"/>
                  <a:gd name="T84" fmla="*/ 8 w 90"/>
                  <a:gd name="T85" fmla="*/ 98 h 165"/>
                  <a:gd name="T86" fmla="*/ 10 w 90"/>
                  <a:gd name="T87" fmla="*/ 101 h 165"/>
                  <a:gd name="T88" fmla="*/ 12 w 90"/>
                  <a:gd name="T89" fmla="*/ 108 h 165"/>
                  <a:gd name="T90" fmla="*/ 12 w 90"/>
                  <a:gd name="T91" fmla="*/ 108 h 165"/>
                  <a:gd name="T92" fmla="*/ 17 w 90"/>
                  <a:gd name="T93" fmla="*/ 136 h 165"/>
                  <a:gd name="T94" fmla="*/ 20 w 90"/>
                  <a:gd name="T95" fmla="*/ 152 h 165"/>
                  <a:gd name="T96" fmla="*/ 24 w 90"/>
                  <a:gd name="T9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65">
                    <a:moveTo>
                      <a:pt x="68" y="165"/>
                    </a:moveTo>
                    <a:lnTo>
                      <a:pt x="68" y="165"/>
                    </a:lnTo>
                    <a:lnTo>
                      <a:pt x="71" y="152"/>
                    </a:lnTo>
                    <a:lnTo>
                      <a:pt x="73" y="136"/>
                    </a:lnTo>
                    <a:lnTo>
                      <a:pt x="78" y="108"/>
                    </a:lnTo>
                    <a:lnTo>
                      <a:pt x="78" y="108"/>
                    </a:lnTo>
                    <a:lnTo>
                      <a:pt x="80" y="101"/>
                    </a:lnTo>
                    <a:lnTo>
                      <a:pt x="82" y="98"/>
                    </a:lnTo>
                    <a:lnTo>
                      <a:pt x="84" y="95"/>
                    </a:lnTo>
                    <a:lnTo>
                      <a:pt x="86" y="90"/>
                    </a:lnTo>
                    <a:lnTo>
                      <a:pt x="86" y="90"/>
                    </a:lnTo>
                    <a:lnTo>
                      <a:pt x="88" y="76"/>
                    </a:lnTo>
                    <a:lnTo>
                      <a:pt x="89" y="61"/>
                    </a:lnTo>
                    <a:lnTo>
                      <a:pt x="90" y="39"/>
                    </a:lnTo>
                    <a:lnTo>
                      <a:pt x="90" y="23"/>
                    </a:lnTo>
                    <a:lnTo>
                      <a:pt x="89" y="17"/>
                    </a:lnTo>
                    <a:lnTo>
                      <a:pt x="89" y="17"/>
                    </a:lnTo>
                    <a:lnTo>
                      <a:pt x="88" y="14"/>
                    </a:lnTo>
                    <a:lnTo>
                      <a:pt x="86" y="11"/>
                    </a:lnTo>
                    <a:lnTo>
                      <a:pt x="81" y="8"/>
                    </a:lnTo>
                    <a:lnTo>
                      <a:pt x="76" y="5"/>
                    </a:lnTo>
                    <a:lnTo>
                      <a:pt x="69" y="3"/>
                    </a:lnTo>
                    <a:lnTo>
                      <a:pt x="62" y="2"/>
                    </a:lnTo>
                    <a:lnTo>
                      <a:pt x="53" y="1"/>
                    </a:lnTo>
                    <a:lnTo>
                      <a:pt x="45" y="0"/>
                    </a:lnTo>
                    <a:lnTo>
                      <a:pt x="45" y="0"/>
                    </a:lnTo>
                    <a:lnTo>
                      <a:pt x="37" y="1"/>
                    </a:lnTo>
                    <a:lnTo>
                      <a:pt x="29" y="2"/>
                    </a:lnTo>
                    <a:lnTo>
                      <a:pt x="22" y="3"/>
                    </a:lnTo>
                    <a:lnTo>
                      <a:pt x="14" y="5"/>
                    </a:lnTo>
                    <a:lnTo>
                      <a:pt x="9" y="8"/>
                    </a:lnTo>
                    <a:lnTo>
                      <a:pt x="5" y="11"/>
                    </a:lnTo>
                    <a:lnTo>
                      <a:pt x="2" y="14"/>
                    </a:lnTo>
                    <a:lnTo>
                      <a:pt x="1" y="17"/>
                    </a:lnTo>
                    <a:lnTo>
                      <a:pt x="1" y="17"/>
                    </a:lnTo>
                    <a:lnTo>
                      <a:pt x="1" y="23"/>
                    </a:lnTo>
                    <a:lnTo>
                      <a:pt x="0" y="39"/>
                    </a:lnTo>
                    <a:lnTo>
                      <a:pt x="1" y="61"/>
                    </a:lnTo>
                    <a:lnTo>
                      <a:pt x="3" y="76"/>
                    </a:lnTo>
                    <a:lnTo>
                      <a:pt x="5" y="90"/>
                    </a:lnTo>
                    <a:lnTo>
                      <a:pt x="5" y="90"/>
                    </a:lnTo>
                    <a:lnTo>
                      <a:pt x="6" y="95"/>
                    </a:lnTo>
                    <a:lnTo>
                      <a:pt x="8" y="98"/>
                    </a:lnTo>
                    <a:lnTo>
                      <a:pt x="10" y="101"/>
                    </a:lnTo>
                    <a:lnTo>
                      <a:pt x="12" y="108"/>
                    </a:lnTo>
                    <a:lnTo>
                      <a:pt x="12" y="108"/>
                    </a:lnTo>
                    <a:lnTo>
                      <a:pt x="17" y="136"/>
                    </a:lnTo>
                    <a:lnTo>
                      <a:pt x="20" y="152"/>
                    </a:lnTo>
                    <a:lnTo>
                      <a:pt x="24" y="16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1" name="Freeform 278"/>
              <p:cNvSpPr>
                <a:spLocks/>
              </p:cNvSpPr>
              <p:nvPr/>
            </p:nvSpPr>
            <p:spPr bwMode="auto">
              <a:xfrm>
                <a:off x="2221" y="514"/>
                <a:ext cx="67" cy="66"/>
              </a:xfrm>
              <a:custGeom>
                <a:avLst/>
                <a:gdLst>
                  <a:gd name="T0" fmla="*/ 33 w 67"/>
                  <a:gd name="T1" fmla="*/ 66 h 66"/>
                  <a:gd name="T2" fmla="*/ 33 w 67"/>
                  <a:gd name="T3" fmla="*/ 66 h 66"/>
                  <a:gd name="T4" fmla="*/ 40 w 67"/>
                  <a:gd name="T5" fmla="*/ 66 h 66"/>
                  <a:gd name="T6" fmla="*/ 46 w 67"/>
                  <a:gd name="T7" fmla="*/ 64 h 66"/>
                  <a:gd name="T8" fmla="*/ 51 w 67"/>
                  <a:gd name="T9" fmla="*/ 61 h 66"/>
                  <a:gd name="T10" fmla="*/ 57 w 67"/>
                  <a:gd name="T11" fmla="*/ 57 h 66"/>
                  <a:gd name="T12" fmla="*/ 61 w 67"/>
                  <a:gd name="T13" fmla="*/ 52 h 66"/>
                  <a:gd name="T14" fmla="*/ 64 w 67"/>
                  <a:gd name="T15" fmla="*/ 47 h 66"/>
                  <a:gd name="T16" fmla="*/ 66 w 67"/>
                  <a:gd name="T17" fmla="*/ 41 h 66"/>
                  <a:gd name="T18" fmla="*/ 67 w 67"/>
                  <a:gd name="T19" fmla="*/ 33 h 66"/>
                  <a:gd name="T20" fmla="*/ 67 w 67"/>
                  <a:gd name="T21" fmla="*/ 33 h 66"/>
                  <a:gd name="T22" fmla="*/ 66 w 67"/>
                  <a:gd name="T23" fmla="*/ 26 h 66"/>
                  <a:gd name="T24" fmla="*/ 64 w 67"/>
                  <a:gd name="T25" fmla="*/ 20 h 66"/>
                  <a:gd name="T26" fmla="*/ 61 w 67"/>
                  <a:gd name="T27" fmla="*/ 15 h 66"/>
                  <a:gd name="T28" fmla="*/ 57 w 67"/>
                  <a:gd name="T29" fmla="*/ 10 h 66"/>
                  <a:gd name="T30" fmla="*/ 51 w 67"/>
                  <a:gd name="T31" fmla="*/ 6 h 66"/>
                  <a:gd name="T32" fmla="*/ 46 w 67"/>
                  <a:gd name="T33" fmla="*/ 3 h 66"/>
                  <a:gd name="T34" fmla="*/ 40 w 67"/>
                  <a:gd name="T35" fmla="*/ 0 h 66"/>
                  <a:gd name="T36" fmla="*/ 33 w 67"/>
                  <a:gd name="T37" fmla="*/ 0 h 66"/>
                  <a:gd name="T38" fmla="*/ 33 w 67"/>
                  <a:gd name="T39" fmla="*/ 0 h 66"/>
                  <a:gd name="T40" fmla="*/ 27 w 67"/>
                  <a:gd name="T41" fmla="*/ 0 h 66"/>
                  <a:gd name="T42" fmla="*/ 21 w 67"/>
                  <a:gd name="T43" fmla="*/ 3 h 66"/>
                  <a:gd name="T44" fmla="*/ 14 w 67"/>
                  <a:gd name="T45" fmla="*/ 6 h 66"/>
                  <a:gd name="T46" fmla="*/ 10 w 67"/>
                  <a:gd name="T47" fmla="*/ 10 h 66"/>
                  <a:gd name="T48" fmla="*/ 6 w 67"/>
                  <a:gd name="T49" fmla="*/ 15 h 66"/>
                  <a:gd name="T50" fmla="*/ 3 w 67"/>
                  <a:gd name="T51" fmla="*/ 20 h 66"/>
                  <a:gd name="T52" fmla="*/ 1 w 67"/>
                  <a:gd name="T53" fmla="*/ 26 h 66"/>
                  <a:gd name="T54" fmla="*/ 0 w 67"/>
                  <a:gd name="T55" fmla="*/ 33 h 66"/>
                  <a:gd name="T56" fmla="*/ 0 w 67"/>
                  <a:gd name="T57" fmla="*/ 33 h 66"/>
                  <a:gd name="T58" fmla="*/ 1 w 67"/>
                  <a:gd name="T59" fmla="*/ 41 h 66"/>
                  <a:gd name="T60" fmla="*/ 3 w 67"/>
                  <a:gd name="T61" fmla="*/ 47 h 66"/>
                  <a:gd name="T62" fmla="*/ 6 w 67"/>
                  <a:gd name="T63" fmla="*/ 52 h 66"/>
                  <a:gd name="T64" fmla="*/ 10 w 67"/>
                  <a:gd name="T65" fmla="*/ 57 h 66"/>
                  <a:gd name="T66" fmla="*/ 14 w 67"/>
                  <a:gd name="T67" fmla="*/ 61 h 66"/>
                  <a:gd name="T68" fmla="*/ 21 w 67"/>
                  <a:gd name="T69" fmla="*/ 64 h 66"/>
                  <a:gd name="T70" fmla="*/ 27 w 67"/>
                  <a:gd name="T71" fmla="*/ 66 h 66"/>
                  <a:gd name="T72" fmla="*/ 33 w 67"/>
                  <a:gd name="T73" fmla="*/ 66 h 66"/>
                  <a:gd name="T74" fmla="*/ 33 w 67"/>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6">
                    <a:moveTo>
                      <a:pt x="33" y="66"/>
                    </a:moveTo>
                    <a:lnTo>
                      <a:pt x="33" y="66"/>
                    </a:lnTo>
                    <a:lnTo>
                      <a:pt x="40" y="66"/>
                    </a:lnTo>
                    <a:lnTo>
                      <a:pt x="46" y="64"/>
                    </a:lnTo>
                    <a:lnTo>
                      <a:pt x="51" y="61"/>
                    </a:lnTo>
                    <a:lnTo>
                      <a:pt x="57" y="57"/>
                    </a:lnTo>
                    <a:lnTo>
                      <a:pt x="61" y="52"/>
                    </a:lnTo>
                    <a:lnTo>
                      <a:pt x="64" y="47"/>
                    </a:lnTo>
                    <a:lnTo>
                      <a:pt x="66" y="41"/>
                    </a:lnTo>
                    <a:lnTo>
                      <a:pt x="67" y="33"/>
                    </a:lnTo>
                    <a:lnTo>
                      <a:pt x="67" y="33"/>
                    </a:lnTo>
                    <a:lnTo>
                      <a:pt x="66" y="26"/>
                    </a:lnTo>
                    <a:lnTo>
                      <a:pt x="64" y="20"/>
                    </a:lnTo>
                    <a:lnTo>
                      <a:pt x="61" y="15"/>
                    </a:lnTo>
                    <a:lnTo>
                      <a:pt x="57" y="10"/>
                    </a:lnTo>
                    <a:lnTo>
                      <a:pt x="51" y="6"/>
                    </a:lnTo>
                    <a:lnTo>
                      <a:pt x="46" y="3"/>
                    </a:lnTo>
                    <a:lnTo>
                      <a:pt x="40" y="0"/>
                    </a:lnTo>
                    <a:lnTo>
                      <a:pt x="33" y="0"/>
                    </a:lnTo>
                    <a:lnTo>
                      <a:pt x="33" y="0"/>
                    </a:lnTo>
                    <a:lnTo>
                      <a:pt x="27" y="0"/>
                    </a:lnTo>
                    <a:lnTo>
                      <a:pt x="21" y="3"/>
                    </a:lnTo>
                    <a:lnTo>
                      <a:pt x="14" y="6"/>
                    </a:lnTo>
                    <a:lnTo>
                      <a:pt x="10" y="10"/>
                    </a:lnTo>
                    <a:lnTo>
                      <a:pt x="6" y="15"/>
                    </a:lnTo>
                    <a:lnTo>
                      <a:pt x="3" y="20"/>
                    </a:lnTo>
                    <a:lnTo>
                      <a:pt x="1" y="26"/>
                    </a:lnTo>
                    <a:lnTo>
                      <a:pt x="0" y="33"/>
                    </a:lnTo>
                    <a:lnTo>
                      <a:pt x="0" y="33"/>
                    </a:lnTo>
                    <a:lnTo>
                      <a:pt x="1" y="41"/>
                    </a:lnTo>
                    <a:lnTo>
                      <a:pt x="3" y="47"/>
                    </a:lnTo>
                    <a:lnTo>
                      <a:pt x="6" y="52"/>
                    </a:lnTo>
                    <a:lnTo>
                      <a:pt x="10" y="57"/>
                    </a:lnTo>
                    <a:lnTo>
                      <a:pt x="14" y="61"/>
                    </a:lnTo>
                    <a:lnTo>
                      <a:pt x="21" y="64"/>
                    </a:lnTo>
                    <a:lnTo>
                      <a:pt x="27" y="66"/>
                    </a:lnTo>
                    <a:lnTo>
                      <a:pt x="33" y="66"/>
                    </a:lnTo>
                    <a:lnTo>
                      <a:pt x="33" y="6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2" name="Freeform 279"/>
              <p:cNvSpPr>
                <a:spLocks/>
              </p:cNvSpPr>
              <p:nvPr/>
            </p:nvSpPr>
            <p:spPr bwMode="auto">
              <a:xfrm>
                <a:off x="2196" y="591"/>
                <a:ext cx="107" cy="164"/>
              </a:xfrm>
              <a:custGeom>
                <a:avLst/>
                <a:gdLst>
                  <a:gd name="T0" fmla="*/ 72 w 107"/>
                  <a:gd name="T1" fmla="*/ 164 h 164"/>
                  <a:gd name="T2" fmla="*/ 77 w 107"/>
                  <a:gd name="T3" fmla="*/ 138 h 164"/>
                  <a:gd name="T4" fmla="*/ 107 w 107"/>
                  <a:gd name="T5" fmla="*/ 138 h 164"/>
                  <a:gd name="T6" fmla="*/ 88 w 107"/>
                  <a:gd name="T7" fmla="*/ 77 h 164"/>
                  <a:gd name="T8" fmla="*/ 88 w 107"/>
                  <a:gd name="T9" fmla="*/ 77 h 164"/>
                  <a:gd name="T10" fmla="*/ 96 w 107"/>
                  <a:gd name="T11" fmla="*/ 71 h 164"/>
                  <a:gd name="T12" fmla="*/ 102 w 107"/>
                  <a:gd name="T13" fmla="*/ 66 h 164"/>
                  <a:gd name="T14" fmla="*/ 106 w 107"/>
                  <a:gd name="T15" fmla="*/ 62 h 164"/>
                  <a:gd name="T16" fmla="*/ 96 w 107"/>
                  <a:gd name="T17" fmla="*/ 14 h 164"/>
                  <a:gd name="T18" fmla="*/ 96 w 107"/>
                  <a:gd name="T19" fmla="*/ 14 h 164"/>
                  <a:gd name="T20" fmla="*/ 94 w 107"/>
                  <a:gd name="T21" fmla="*/ 12 h 164"/>
                  <a:gd name="T22" fmla="*/ 91 w 107"/>
                  <a:gd name="T23" fmla="*/ 9 h 164"/>
                  <a:gd name="T24" fmla="*/ 87 w 107"/>
                  <a:gd name="T25" fmla="*/ 7 h 164"/>
                  <a:gd name="T26" fmla="*/ 83 w 107"/>
                  <a:gd name="T27" fmla="*/ 5 h 164"/>
                  <a:gd name="T28" fmla="*/ 71 w 107"/>
                  <a:gd name="T29" fmla="*/ 2 h 164"/>
                  <a:gd name="T30" fmla="*/ 65 w 107"/>
                  <a:gd name="T31" fmla="*/ 1 h 164"/>
                  <a:gd name="T32" fmla="*/ 58 w 107"/>
                  <a:gd name="T33" fmla="*/ 0 h 164"/>
                  <a:gd name="T34" fmla="*/ 58 w 107"/>
                  <a:gd name="T35" fmla="*/ 0 h 164"/>
                  <a:gd name="T36" fmla="*/ 48 w 107"/>
                  <a:gd name="T37" fmla="*/ 1 h 164"/>
                  <a:gd name="T38" fmla="*/ 37 w 107"/>
                  <a:gd name="T39" fmla="*/ 4 h 164"/>
                  <a:gd name="T40" fmla="*/ 29 w 107"/>
                  <a:gd name="T41" fmla="*/ 7 h 164"/>
                  <a:gd name="T42" fmla="*/ 24 w 107"/>
                  <a:gd name="T43" fmla="*/ 11 h 164"/>
                  <a:gd name="T44" fmla="*/ 24 w 107"/>
                  <a:gd name="T45" fmla="*/ 11 h 164"/>
                  <a:gd name="T46" fmla="*/ 21 w 107"/>
                  <a:gd name="T47" fmla="*/ 14 h 164"/>
                  <a:gd name="T48" fmla="*/ 21 w 107"/>
                  <a:gd name="T49" fmla="*/ 14 h 164"/>
                  <a:gd name="T50" fmla="*/ 0 w 107"/>
                  <a:gd name="T51" fmla="*/ 63 h 164"/>
                  <a:gd name="T52" fmla="*/ 0 w 107"/>
                  <a:gd name="T53" fmla="*/ 63 h 164"/>
                  <a:gd name="T54" fmla="*/ 9 w 107"/>
                  <a:gd name="T55" fmla="*/ 68 h 164"/>
                  <a:gd name="T56" fmla="*/ 18 w 107"/>
                  <a:gd name="T57" fmla="*/ 73 h 164"/>
                  <a:gd name="T58" fmla="*/ 28 w 107"/>
                  <a:gd name="T59" fmla="*/ 77 h 164"/>
                  <a:gd name="T60" fmla="*/ 9 w 107"/>
                  <a:gd name="T61" fmla="*/ 138 h 164"/>
                  <a:gd name="T62" fmla="*/ 39 w 107"/>
                  <a:gd name="T63" fmla="*/ 138 h 164"/>
                  <a:gd name="T64" fmla="*/ 45 w 107"/>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64">
                    <a:moveTo>
                      <a:pt x="72" y="164"/>
                    </a:moveTo>
                    <a:lnTo>
                      <a:pt x="77" y="138"/>
                    </a:lnTo>
                    <a:lnTo>
                      <a:pt x="107" y="138"/>
                    </a:lnTo>
                    <a:lnTo>
                      <a:pt x="88" y="77"/>
                    </a:lnTo>
                    <a:lnTo>
                      <a:pt x="88" y="77"/>
                    </a:lnTo>
                    <a:lnTo>
                      <a:pt x="96" y="71"/>
                    </a:lnTo>
                    <a:lnTo>
                      <a:pt x="102" y="66"/>
                    </a:lnTo>
                    <a:lnTo>
                      <a:pt x="106" y="62"/>
                    </a:lnTo>
                    <a:lnTo>
                      <a:pt x="96" y="14"/>
                    </a:lnTo>
                    <a:lnTo>
                      <a:pt x="96" y="14"/>
                    </a:lnTo>
                    <a:lnTo>
                      <a:pt x="94" y="12"/>
                    </a:lnTo>
                    <a:lnTo>
                      <a:pt x="91" y="9"/>
                    </a:lnTo>
                    <a:lnTo>
                      <a:pt x="87" y="7"/>
                    </a:lnTo>
                    <a:lnTo>
                      <a:pt x="83" y="5"/>
                    </a:lnTo>
                    <a:lnTo>
                      <a:pt x="71" y="2"/>
                    </a:lnTo>
                    <a:lnTo>
                      <a:pt x="65" y="1"/>
                    </a:lnTo>
                    <a:lnTo>
                      <a:pt x="58" y="0"/>
                    </a:lnTo>
                    <a:lnTo>
                      <a:pt x="58" y="0"/>
                    </a:lnTo>
                    <a:lnTo>
                      <a:pt x="48" y="1"/>
                    </a:lnTo>
                    <a:lnTo>
                      <a:pt x="37" y="4"/>
                    </a:lnTo>
                    <a:lnTo>
                      <a:pt x="29" y="7"/>
                    </a:lnTo>
                    <a:lnTo>
                      <a:pt x="24" y="11"/>
                    </a:lnTo>
                    <a:lnTo>
                      <a:pt x="24" y="11"/>
                    </a:lnTo>
                    <a:lnTo>
                      <a:pt x="21" y="14"/>
                    </a:lnTo>
                    <a:lnTo>
                      <a:pt x="21" y="14"/>
                    </a:lnTo>
                    <a:lnTo>
                      <a:pt x="0" y="63"/>
                    </a:lnTo>
                    <a:lnTo>
                      <a:pt x="0" y="63"/>
                    </a:lnTo>
                    <a:lnTo>
                      <a:pt x="9" y="68"/>
                    </a:lnTo>
                    <a:lnTo>
                      <a:pt x="18" y="73"/>
                    </a:lnTo>
                    <a:lnTo>
                      <a:pt x="28" y="77"/>
                    </a:lnTo>
                    <a:lnTo>
                      <a:pt x="9" y="138"/>
                    </a:lnTo>
                    <a:lnTo>
                      <a:pt x="39" y="138"/>
                    </a:lnTo>
                    <a:lnTo>
                      <a:pt x="45" y="16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3" name="Freeform 280"/>
              <p:cNvSpPr>
                <a:spLocks/>
              </p:cNvSpPr>
              <p:nvPr/>
            </p:nvSpPr>
            <p:spPr bwMode="auto">
              <a:xfrm>
                <a:off x="2219" y="625"/>
                <a:ext cx="24" cy="22"/>
              </a:xfrm>
              <a:custGeom>
                <a:avLst/>
                <a:gdLst>
                  <a:gd name="T0" fmla="*/ 23 w 24"/>
                  <a:gd name="T1" fmla="*/ 16 h 22"/>
                  <a:gd name="T2" fmla="*/ 23 w 24"/>
                  <a:gd name="T3" fmla="*/ 16 h 22"/>
                  <a:gd name="T4" fmla="*/ 19 w 24"/>
                  <a:gd name="T5" fmla="*/ 19 h 22"/>
                  <a:gd name="T6" fmla="*/ 15 w 24"/>
                  <a:gd name="T7" fmla="*/ 21 h 22"/>
                  <a:gd name="T8" fmla="*/ 11 w 24"/>
                  <a:gd name="T9" fmla="*/ 22 h 22"/>
                  <a:gd name="T10" fmla="*/ 7 w 24"/>
                  <a:gd name="T11" fmla="*/ 21 h 22"/>
                  <a:gd name="T12" fmla="*/ 7 w 24"/>
                  <a:gd name="T13" fmla="*/ 21 h 22"/>
                  <a:gd name="T14" fmla="*/ 3 w 24"/>
                  <a:gd name="T15" fmla="*/ 18 h 22"/>
                  <a:gd name="T16" fmla="*/ 1 w 24"/>
                  <a:gd name="T17" fmla="*/ 14 h 22"/>
                  <a:gd name="T18" fmla="*/ 0 w 24"/>
                  <a:gd name="T19" fmla="*/ 10 h 22"/>
                  <a:gd name="T20" fmla="*/ 2 w 24"/>
                  <a:gd name="T21" fmla="*/ 6 h 22"/>
                  <a:gd name="T22" fmla="*/ 2 w 24"/>
                  <a:gd name="T23" fmla="*/ 6 h 22"/>
                  <a:gd name="T24" fmla="*/ 4 w 24"/>
                  <a:gd name="T25" fmla="*/ 2 h 22"/>
                  <a:gd name="T26" fmla="*/ 8 w 24"/>
                  <a:gd name="T27" fmla="*/ 0 h 22"/>
                  <a:gd name="T28" fmla="*/ 12 w 24"/>
                  <a:gd name="T29" fmla="*/ 0 h 22"/>
                  <a:gd name="T30" fmla="*/ 17 w 24"/>
                  <a:gd name="T31" fmla="*/ 1 h 22"/>
                  <a:gd name="T32" fmla="*/ 17 w 24"/>
                  <a:gd name="T33" fmla="*/ 1 h 22"/>
                  <a:gd name="T34" fmla="*/ 21 w 24"/>
                  <a:gd name="T35" fmla="*/ 3 h 22"/>
                  <a:gd name="T36" fmla="*/ 23 w 24"/>
                  <a:gd name="T37" fmla="*/ 7 h 22"/>
                  <a:gd name="T38" fmla="*/ 24 w 24"/>
                  <a:gd name="T39" fmla="*/ 11 h 22"/>
                  <a:gd name="T40" fmla="*/ 23 w 24"/>
                  <a:gd name="T41" fmla="*/ 16 h 22"/>
                  <a:gd name="T42" fmla="*/ 23 w 24"/>
                  <a:gd name="T4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23" y="16"/>
                    </a:moveTo>
                    <a:lnTo>
                      <a:pt x="23" y="16"/>
                    </a:lnTo>
                    <a:lnTo>
                      <a:pt x="19" y="19"/>
                    </a:lnTo>
                    <a:lnTo>
                      <a:pt x="15" y="21"/>
                    </a:lnTo>
                    <a:lnTo>
                      <a:pt x="11" y="22"/>
                    </a:lnTo>
                    <a:lnTo>
                      <a:pt x="7" y="21"/>
                    </a:lnTo>
                    <a:lnTo>
                      <a:pt x="7" y="21"/>
                    </a:lnTo>
                    <a:lnTo>
                      <a:pt x="3" y="18"/>
                    </a:lnTo>
                    <a:lnTo>
                      <a:pt x="1" y="14"/>
                    </a:lnTo>
                    <a:lnTo>
                      <a:pt x="0" y="10"/>
                    </a:lnTo>
                    <a:lnTo>
                      <a:pt x="2" y="6"/>
                    </a:lnTo>
                    <a:lnTo>
                      <a:pt x="2" y="6"/>
                    </a:lnTo>
                    <a:lnTo>
                      <a:pt x="4" y="2"/>
                    </a:lnTo>
                    <a:lnTo>
                      <a:pt x="8" y="0"/>
                    </a:lnTo>
                    <a:lnTo>
                      <a:pt x="12" y="0"/>
                    </a:lnTo>
                    <a:lnTo>
                      <a:pt x="17" y="1"/>
                    </a:lnTo>
                    <a:lnTo>
                      <a:pt x="17" y="1"/>
                    </a:lnTo>
                    <a:lnTo>
                      <a:pt x="21" y="3"/>
                    </a:lnTo>
                    <a:lnTo>
                      <a:pt x="23" y="7"/>
                    </a:lnTo>
                    <a:lnTo>
                      <a:pt x="24" y="11"/>
                    </a:lnTo>
                    <a:lnTo>
                      <a:pt x="23" y="16"/>
                    </a:lnTo>
                    <a:lnTo>
                      <a:pt x="23"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4" name="Freeform 281"/>
              <p:cNvSpPr>
                <a:spLocks/>
              </p:cNvSpPr>
              <p:nvPr/>
            </p:nvSpPr>
            <p:spPr bwMode="auto">
              <a:xfrm>
                <a:off x="2245" y="637"/>
                <a:ext cx="35" cy="24"/>
              </a:xfrm>
              <a:custGeom>
                <a:avLst/>
                <a:gdLst>
                  <a:gd name="T0" fmla="*/ 32 w 35"/>
                  <a:gd name="T1" fmla="*/ 14 h 24"/>
                  <a:gd name="T2" fmla="*/ 32 w 35"/>
                  <a:gd name="T3" fmla="*/ 14 h 24"/>
                  <a:gd name="T4" fmla="*/ 30 w 35"/>
                  <a:gd name="T5" fmla="*/ 14 h 24"/>
                  <a:gd name="T6" fmla="*/ 30 w 35"/>
                  <a:gd name="T7" fmla="*/ 14 h 24"/>
                  <a:gd name="T8" fmla="*/ 24 w 35"/>
                  <a:gd name="T9" fmla="*/ 18 h 24"/>
                  <a:gd name="T10" fmla="*/ 19 w 35"/>
                  <a:gd name="T11" fmla="*/ 21 h 24"/>
                  <a:gd name="T12" fmla="*/ 12 w 35"/>
                  <a:gd name="T13" fmla="*/ 24 h 24"/>
                  <a:gd name="T14" fmla="*/ 7 w 35"/>
                  <a:gd name="T15" fmla="*/ 21 h 24"/>
                  <a:gd name="T16" fmla="*/ 7 w 35"/>
                  <a:gd name="T17" fmla="*/ 21 h 24"/>
                  <a:gd name="T18" fmla="*/ 3 w 35"/>
                  <a:gd name="T19" fmla="*/ 18 h 24"/>
                  <a:gd name="T20" fmla="*/ 1 w 35"/>
                  <a:gd name="T21" fmla="*/ 15 h 24"/>
                  <a:gd name="T22" fmla="*/ 0 w 35"/>
                  <a:gd name="T23" fmla="*/ 10 h 24"/>
                  <a:gd name="T24" fmla="*/ 2 w 35"/>
                  <a:gd name="T25" fmla="*/ 6 h 24"/>
                  <a:gd name="T26" fmla="*/ 2 w 35"/>
                  <a:gd name="T27" fmla="*/ 6 h 24"/>
                  <a:gd name="T28" fmla="*/ 4 w 35"/>
                  <a:gd name="T29" fmla="*/ 2 h 24"/>
                  <a:gd name="T30" fmla="*/ 8 w 35"/>
                  <a:gd name="T31" fmla="*/ 0 h 24"/>
                  <a:gd name="T32" fmla="*/ 12 w 35"/>
                  <a:gd name="T33" fmla="*/ 0 h 24"/>
                  <a:gd name="T34" fmla="*/ 17 w 35"/>
                  <a:gd name="T35" fmla="*/ 1 h 24"/>
                  <a:gd name="T36" fmla="*/ 30 w 35"/>
                  <a:gd name="T37" fmla="*/ 7 h 24"/>
                  <a:gd name="T38" fmla="*/ 30 w 35"/>
                  <a:gd name="T39" fmla="*/ 7 h 24"/>
                  <a:gd name="T40" fmla="*/ 33 w 35"/>
                  <a:gd name="T41" fmla="*/ 9 h 24"/>
                  <a:gd name="T42" fmla="*/ 35 w 35"/>
                  <a:gd name="T43" fmla="*/ 12 h 24"/>
                  <a:gd name="T44" fmla="*/ 35 w 35"/>
                  <a:gd name="T45" fmla="*/ 12 h 24"/>
                  <a:gd name="T46" fmla="*/ 32 w 35"/>
                  <a:gd name="T47" fmla="*/ 14 h 24"/>
                  <a:gd name="T48" fmla="*/ 32 w 35"/>
                  <a:gd name="T4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24">
                    <a:moveTo>
                      <a:pt x="32" y="14"/>
                    </a:moveTo>
                    <a:lnTo>
                      <a:pt x="32" y="14"/>
                    </a:lnTo>
                    <a:lnTo>
                      <a:pt x="30" y="14"/>
                    </a:lnTo>
                    <a:lnTo>
                      <a:pt x="30" y="14"/>
                    </a:lnTo>
                    <a:lnTo>
                      <a:pt x="24" y="18"/>
                    </a:lnTo>
                    <a:lnTo>
                      <a:pt x="19" y="21"/>
                    </a:lnTo>
                    <a:lnTo>
                      <a:pt x="12" y="24"/>
                    </a:lnTo>
                    <a:lnTo>
                      <a:pt x="7" y="21"/>
                    </a:lnTo>
                    <a:lnTo>
                      <a:pt x="7" y="21"/>
                    </a:lnTo>
                    <a:lnTo>
                      <a:pt x="3" y="18"/>
                    </a:lnTo>
                    <a:lnTo>
                      <a:pt x="1" y="15"/>
                    </a:lnTo>
                    <a:lnTo>
                      <a:pt x="0" y="10"/>
                    </a:lnTo>
                    <a:lnTo>
                      <a:pt x="2" y="6"/>
                    </a:lnTo>
                    <a:lnTo>
                      <a:pt x="2" y="6"/>
                    </a:lnTo>
                    <a:lnTo>
                      <a:pt x="4" y="2"/>
                    </a:lnTo>
                    <a:lnTo>
                      <a:pt x="8" y="0"/>
                    </a:lnTo>
                    <a:lnTo>
                      <a:pt x="12" y="0"/>
                    </a:lnTo>
                    <a:lnTo>
                      <a:pt x="17" y="1"/>
                    </a:lnTo>
                    <a:lnTo>
                      <a:pt x="30" y="7"/>
                    </a:lnTo>
                    <a:lnTo>
                      <a:pt x="30" y="7"/>
                    </a:lnTo>
                    <a:lnTo>
                      <a:pt x="33" y="9"/>
                    </a:lnTo>
                    <a:lnTo>
                      <a:pt x="35" y="12"/>
                    </a:lnTo>
                    <a:lnTo>
                      <a:pt x="35" y="12"/>
                    </a:lnTo>
                    <a:lnTo>
                      <a:pt x="32" y="14"/>
                    </a:lnTo>
                    <a:lnTo>
                      <a:pt x="32"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5" name="Freeform 282"/>
              <p:cNvSpPr>
                <a:spLocks noEditPoints="1"/>
              </p:cNvSpPr>
              <p:nvPr/>
            </p:nvSpPr>
            <p:spPr bwMode="auto">
              <a:xfrm>
                <a:off x="1979" y="2281"/>
                <a:ext cx="314" cy="206"/>
              </a:xfrm>
              <a:custGeom>
                <a:avLst/>
                <a:gdLst>
                  <a:gd name="T0" fmla="*/ 272 w 314"/>
                  <a:gd name="T1" fmla="*/ 156 h 206"/>
                  <a:gd name="T2" fmla="*/ 279 w 314"/>
                  <a:gd name="T3" fmla="*/ 159 h 206"/>
                  <a:gd name="T4" fmla="*/ 287 w 314"/>
                  <a:gd name="T5" fmla="*/ 168 h 206"/>
                  <a:gd name="T6" fmla="*/ 290 w 314"/>
                  <a:gd name="T7" fmla="*/ 180 h 206"/>
                  <a:gd name="T8" fmla="*/ 288 w 314"/>
                  <a:gd name="T9" fmla="*/ 191 h 206"/>
                  <a:gd name="T10" fmla="*/ 279 w 314"/>
                  <a:gd name="T11" fmla="*/ 202 h 206"/>
                  <a:gd name="T12" fmla="*/ 264 w 314"/>
                  <a:gd name="T13" fmla="*/ 206 h 206"/>
                  <a:gd name="T14" fmla="*/ 254 w 314"/>
                  <a:gd name="T15" fmla="*/ 204 h 206"/>
                  <a:gd name="T16" fmla="*/ 242 w 314"/>
                  <a:gd name="T17" fmla="*/ 195 h 206"/>
                  <a:gd name="T18" fmla="*/ 238 w 314"/>
                  <a:gd name="T19" fmla="*/ 180 h 206"/>
                  <a:gd name="T20" fmla="*/ 239 w 314"/>
                  <a:gd name="T21" fmla="*/ 172 h 206"/>
                  <a:gd name="T22" fmla="*/ 246 w 314"/>
                  <a:gd name="T23" fmla="*/ 162 h 206"/>
                  <a:gd name="T24" fmla="*/ 256 w 314"/>
                  <a:gd name="T25" fmla="*/ 156 h 206"/>
                  <a:gd name="T26" fmla="*/ 55 w 314"/>
                  <a:gd name="T27" fmla="*/ 156 h 206"/>
                  <a:gd name="T28" fmla="*/ 62 w 314"/>
                  <a:gd name="T29" fmla="*/ 159 h 206"/>
                  <a:gd name="T30" fmla="*/ 70 w 314"/>
                  <a:gd name="T31" fmla="*/ 168 h 206"/>
                  <a:gd name="T32" fmla="*/ 73 w 314"/>
                  <a:gd name="T33" fmla="*/ 180 h 206"/>
                  <a:gd name="T34" fmla="*/ 71 w 314"/>
                  <a:gd name="T35" fmla="*/ 191 h 206"/>
                  <a:gd name="T36" fmla="*/ 62 w 314"/>
                  <a:gd name="T37" fmla="*/ 202 h 206"/>
                  <a:gd name="T38" fmla="*/ 48 w 314"/>
                  <a:gd name="T39" fmla="*/ 206 h 206"/>
                  <a:gd name="T40" fmla="*/ 37 w 314"/>
                  <a:gd name="T41" fmla="*/ 204 h 206"/>
                  <a:gd name="T42" fmla="*/ 26 w 314"/>
                  <a:gd name="T43" fmla="*/ 195 h 206"/>
                  <a:gd name="T44" fmla="*/ 21 w 314"/>
                  <a:gd name="T45" fmla="*/ 180 h 206"/>
                  <a:gd name="T46" fmla="*/ 23 w 314"/>
                  <a:gd name="T47" fmla="*/ 172 h 206"/>
                  <a:gd name="T48" fmla="*/ 29 w 314"/>
                  <a:gd name="T49" fmla="*/ 162 h 206"/>
                  <a:gd name="T50" fmla="*/ 39 w 314"/>
                  <a:gd name="T51" fmla="*/ 156 h 206"/>
                  <a:gd name="T52" fmla="*/ 4 w 314"/>
                  <a:gd name="T53" fmla="*/ 21 h 206"/>
                  <a:gd name="T54" fmla="*/ 0 w 314"/>
                  <a:gd name="T55" fmla="*/ 13 h 206"/>
                  <a:gd name="T56" fmla="*/ 2 w 314"/>
                  <a:gd name="T57" fmla="*/ 4 h 206"/>
                  <a:gd name="T58" fmla="*/ 15 w 314"/>
                  <a:gd name="T59" fmla="*/ 0 h 206"/>
                  <a:gd name="T60" fmla="*/ 299 w 314"/>
                  <a:gd name="T61" fmla="*/ 49 h 206"/>
                  <a:gd name="T62" fmla="*/ 307 w 314"/>
                  <a:gd name="T63" fmla="*/ 49 h 206"/>
                  <a:gd name="T64" fmla="*/ 314 w 314"/>
                  <a:gd name="T65" fmla="*/ 54 h 206"/>
                  <a:gd name="T66" fmla="*/ 311 w 314"/>
                  <a:gd name="T67" fmla="*/ 66 h 206"/>
                  <a:gd name="T68" fmla="*/ 48 w 314"/>
                  <a:gd name="T69" fmla="*/ 169 h 206"/>
                  <a:gd name="T70" fmla="*/ 39 w 314"/>
                  <a:gd name="T71" fmla="*/ 172 h 206"/>
                  <a:gd name="T72" fmla="*/ 36 w 314"/>
                  <a:gd name="T73" fmla="*/ 180 h 206"/>
                  <a:gd name="T74" fmla="*/ 43 w 314"/>
                  <a:gd name="T75" fmla="*/ 191 h 206"/>
                  <a:gd name="T76" fmla="*/ 52 w 314"/>
                  <a:gd name="T77" fmla="*/ 191 h 206"/>
                  <a:gd name="T78" fmla="*/ 58 w 314"/>
                  <a:gd name="T79" fmla="*/ 180 h 206"/>
                  <a:gd name="T80" fmla="*/ 55 w 314"/>
                  <a:gd name="T81" fmla="*/ 172 h 206"/>
                  <a:gd name="T82" fmla="*/ 48 w 314"/>
                  <a:gd name="T83" fmla="*/ 169 h 206"/>
                  <a:gd name="T84" fmla="*/ 259 w 314"/>
                  <a:gd name="T85" fmla="*/ 170 h 206"/>
                  <a:gd name="T86" fmla="*/ 253 w 314"/>
                  <a:gd name="T87" fmla="*/ 180 h 206"/>
                  <a:gd name="T88" fmla="*/ 256 w 314"/>
                  <a:gd name="T89" fmla="*/ 189 h 206"/>
                  <a:gd name="T90" fmla="*/ 264 w 314"/>
                  <a:gd name="T91" fmla="*/ 192 h 206"/>
                  <a:gd name="T92" fmla="*/ 274 w 314"/>
                  <a:gd name="T93" fmla="*/ 184 h 206"/>
                  <a:gd name="T94" fmla="*/ 274 w 314"/>
                  <a:gd name="T95" fmla="*/ 176 h 206"/>
                  <a:gd name="T96" fmla="*/ 264 w 314"/>
                  <a:gd name="T97" fmla="*/ 16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4" h="206">
                    <a:moveTo>
                      <a:pt x="308" y="69"/>
                    </a:moveTo>
                    <a:lnTo>
                      <a:pt x="272" y="85"/>
                    </a:lnTo>
                    <a:lnTo>
                      <a:pt x="272" y="156"/>
                    </a:lnTo>
                    <a:lnTo>
                      <a:pt x="272" y="156"/>
                    </a:lnTo>
                    <a:lnTo>
                      <a:pt x="276" y="157"/>
                    </a:lnTo>
                    <a:lnTo>
                      <a:pt x="279" y="159"/>
                    </a:lnTo>
                    <a:lnTo>
                      <a:pt x="282" y="162"/>
                    </a:lnTo>
                    <a:lnTo>
                      <a:pt x="285" y="165"/>
                    </a:lnTo>
                    <a:lnTo>
                      <a:pt x="287" y="168"/>
                    </a:lnTo>
                    <a:lnTo>
                      <a:pt x="289" y="172"/>
                    </a:lnTo>
                    <a:lnTo>
                      <a:pt x="290" y="176"/>
                    </a:lnTo>
                    <a:lnTo>
                      <a:pt x="290" y="180"/>
                    </a:lnTo>
                    <a:lnTo>
                      <a:pt x="290" y="180"/>
                    </a:lnTo>
                    <a:lnTo>
                      <a:pt x="289" y="186"/>
                    </a:lnTo>
                    <a:lnTo>
                      <a:pt x="288" y="191"/>
                    </a:lnTo>
                    <a:lnTo>
                      <a:pt x="286" y="195"/>
                    </a:lnTo>
                    <a:lnTo>
                      <a:pt x="282" y="199"/>
                    </a:lnTo>
                    <a:lnTo>
                      <a:pt x="279" y="202"/>
                    </a:lnTo>
                    <a:lnTo>
                      <a:pt x="274" y="204"/>
                    </a:lnTo>
                    <a:lnTo>
                      <a:pt x="270" y="206"/>
                    </a:lnTo>
                    <a:lnTo>
                      <a:pt x="264" y="206"/>
                    </a:lnTo>
                    <a:lnTo>
                      <a:pt x="264" y="206"/>
                    </a:lnTo>
                    <a:lnTo>
                      <a:pt x="258" y="206"/>
                    </a:lnTo>
                    <a:lnTo>
                      <a:pt x="254" y="204"/>
                    </a:lnTo>
                    <a:lnTo>
                      <a:pt x="249" y="202"/>
                    </a:lnTo>
                    <a:lnTo>
                      <a:pt x="245" y="199"/>
                    </a:lnTo>
                    <a:lnTo>
                      <a:pt x="242" y="195"/>
                    </a:lnTo>
                    <a:lnTo>
                      <a:pt x="240" y="191"/>
                    </a:lnTo>
                    <a:lnTo>
                      <a:pt x="238" y="186"/>
                    </a:lnTo>
                    <a:lnTo>
                      <a:pt x="238" y="180"/>
                    </a:lnTo>
                    <a:lnTo>
                      <a:pt x="238" y="180"/>
                    </a:lnTo>
                    <a:lnTo>
                      <a:pt x="238" y="176"/>
                    </a:lnTo>
                    <a:lnTo>
                      <a:pt x="239" y="172"/>
                    </a:lnTo>
                    <a:lnTo>
                      <a:pt x="241" y="168"/>
                    </a:lnTo>
                    <a:lnTo>
                      <a:pt x="243" y="165"/>
                    </a:lnTo>
                    <a:lnTo>
                      <a:pt x="246" y="162"/>
                    </a:lnTo>
                    <a:lnTo>
                      <a:pt x="249" y="159"/>
                    </a:lnTo>
                    <a:lnTo>
                      <a:pt x="252" y="157"/>
                    </a:lnTo>
                    <a:lnTo>
                      <a:pt x="256" y="156"/>
                    </a:lnTo>
                    <a:lnTo>
                      <a:pt x="256" y="147"/>
                    </a:lnTo>
                    <a:lnTo>
                      <a:pt x="55" y="147"/>
                    </a:lnTo>
                    <a:lnTo>
                      <a:pt x="55" y="156"/>
                    </a:lnTo>
                    <a:lnTo>
                      <a:pt x="55" y="156"/>
                    </a:lnTo>
                    <a:lnTo>
                      <a:pt x="59" y="157"/>
                    </a:lnTo>
                    <a:lnTo>
                      <a:pt x="62" y="159"/>
                    </a:lnTo>
                    <a:lnTo>
                      <a:pt x="65" y="162"/>
                    </a:lnTo>
                    <a:lnTo>
                      <a:pt x="68" y="165"/>
                    </a:lnTo>
                    <a:lnTo>
                      <a:pt x="70" y="168"/>
                    </a:lnTo>
                    <a:lnTo>
                      <a:pt x="72" y="172"/>
                    </a:lnTo>
                    <a:lnTo>
                      <a:pt x="73" y="176"/>
                    </a:lnTo>
                    <a:lnTo>
                      <a:pt x="73" y="180"/>
                    </a:lnTo>
                    <a:lnTo>
                      <a:pt x="73" y="180"/>
                    </a:lnTo>
                    <a:lnTo>
                      <a:pt x="73" y="186"/>
                    </a:lnTo>
                    <a:lnTo>
                      <a:pt x="71" y="191"/>
                    </a:lnTo>
                    <a:lnTo>
                      <a:pt x="69" y="195"/>
                    </a:lnTo>
                    <a:lnTo>
                      <a:pt x="66" y="199"/>
                    </a:lnTo>
                    <a:lnTo>
                      <a:pt x="62" y="202"/>
                    </a:lnTo>
                    <a:lnTo>
                      <a:pt x="58" y="204"/>
                    </a:lnTo>
                    <a:lnTo>
                      <a:pt x="53" y="206"/>
                    </a:lnTo>
                    <a:lnTo>
                      <a:pt x="48" y="206"/>
                    </a:lnTo>
                    <a:lnTo>
                      <a:pt x="48" y="206"/>
                    </a:lnTo>
                    <a:lnTo>
                      <a:pt x="42" y="206"/>
                    </a:lnTo>
                    <a:lnTo>
                      <a:pt x="37" y="204"/>
                    </a:lnTo>
                    <a:lnTo>
                      <a:pt x="32" y="202"/>
                    </a:lnTo>
                    <a:lnTo>
                      <a:pt x="29" y="199"/>
                    </a:lnTo>
                    <a:lnTo>
                      <a:pt x="26" y="195"/>
                    </a:lnTo>
                    <a:lnTo>
                      <a:pt x="23" y="191"/>
                    </a:lnTo>
                    <a:lnTo>
                      <a:pt x="22" y="186"/>
                    </a:lnTo>
                    <a:lnTo>
                      <a:pt x="21" y="180"/>
                    </a:lnTo>
                    <a:lnTo>
                      <a:pt x="21" y="180"/>
                    </a:lnTo>
                    <a:lnTo>
                      <a:pt x="22" y="176"/>
                    </a:lnTo>
                    <a:lnTo>
                      <a:pt x="23" y="172"/>
                    </a:lnTo>
                    <a:lnTo>
                      <a:pt x="24" y="168"/>
                    </a:lnTo>
                    <a:lnTo>
                      <a:pt x="26" y="165"/>
                    </a:lnTo>
                    <a:lnTo>
                      <a:pt x="29" y="162"/>
                    </a:lnTo>
                    <a:lnTo>
                      <a:pt x="32" y="159"/>
                    </a:lnTo>
                    <a:lnTo>
                      <a:pt x="36" y="157"/>
                    </a:lnTo>
                    <a:lnTo>
                      <a:pt x="39" y="156"/>
                    </a:lnTo>
                    <a:lnTo>
                      <a:pt x="39" y="48"/>
                    </a:lnTo>
                    <a:lnTo>
                      <a:pt x="4" y="21"/>
                    </a:lnTo>
                    <a:lnTo>
                      <a:pt x="4" y="21"/>
                    </a:lnTo>
                    <a:lnTo>
                      <a:pt x="4" y="21"/>
                    </a:lnTo>
                    <a:lnTo>
                      <a:pt x="1" y="17"/>
                    </a:lnTo>
                    <a:lnTo>
                      <a:pt x="0" y="13"/>
                    </a:lnTo>
                    <a:lnTo>
                      <a:pt x="0" y="9"/>
                    </a:lnTo>
                    <a:lnTo>
                      <a:pt x="2" y="4"/>
                    </a:lnTo>
                    <a:lnTo>
                      <a:pt x="2" y="4"/>
                    </a:lnTo>
                    <a:lnTo>
                      <a:pt x="5" y="1"/>
                    </a:lnTo>
                    <a:lnTo>
                      <a:pt x="10" y="0"/>
                    </a:lnTo>
                    <a:lnTo>
                      <a:pt x="15" y="0"/>
                    </a:lnTo>
                    <a:lnTo>
                      <a:pt x="19" y="2"/>
                    </a:lnTo>
                    <a:lnTo>
                      <a:pt x="158" y="109"/>
                    </a:lnTo>
                    <a:lnTo>
                      <a:pt x="299" y="49"/>
                    </a:lnTo>
                    <a:lnTo>
                      <a:pt x="299" y="49"/>
                    </a:lnTo>
                    <a:lnTo>
                      <a:pt x="303" y="48"/>
                    </a:lnTo>
                    <a:lnTo>
                      <a:pt x="307" y="49"/>
                    </a:lnTo>
                    <a:lnTo>
                      <a:pt x="311" y="51"/>
                    </a:lnTo>
                    <a:lnTo>
                      <a:pt x="314" y="54"/>
                    </a:lnTo>
                    <a:lnTo>
                      <a:pt x="314" y="54"/>
                    </a:lnTo>
                    <a:lnTo>
                      <a:pt x="314" y="59"/>
                    </a:lnTo>
                    <a:lnTo>
                      <a:pt x="314" y="63"/>
                    </a:lnTo>
                    <a:lnTo>
                      <a:pt x="311" y="66"/>
                    </a:lnTo>
                    <a:lnTo>
                      <a:pt x="308" y="69"/>
                    </a:lnTo>
                    <a:lnTo>
                      <a:pt x="308" y="69"/>
                    </a:lnTo>
                    <a:close/>
                    <a:moveTo>
                      <a:pt x="48" y="169"/>
                    </a:moveTo>
                    <a:lnTo>
                      <a:pt x="48" y="169"/>
                    </a:lnTo>
                    <a:lnTo>
                      <a:pt x="43" y="170"/>
                    </a:lnTo>
                    <a:lnTo>
                      <a:pt x="39" y="172"/>
                    </a:lnTo>
                    <a:lnTo>
                      <a:pt x="37" y="176"/>
                    </a:lnTo>
                    <a:lnTo>
                      <a:pt x="36" y="180"/>
                    </a:lnTo>
                    <a:lnTo>
                      <a:pt x="36" y="180"/>
                    </a:lnTo>
                    <a:lnTo>
                      <a:pt x="37" y="184"/>
                    </a:lnTo>
                    <a:lnTo>
                      <a:pt x="39" y="189"/>
                    </a:lnTo>
                    <a:lnTo>
                      <a:pt x="43" y="191"/>
                    </a:lnTo>
                    <a:lnTo>
                      <a:pt x="48" y="192"/>
                    </a:lnTo>
                    <a:lnTo>
                      <a:pt x="48" y="192"/>
                    </a:lnTo>
                    <a:lnTo>
                      <a:pt x="52" y="191"/>
                    </a:lnTo>
                    <a:lnTo>
                      <a:pt x="55" y="189"/>
                    </a:lnTo>
                    <a:lnTo>
                      <a:pt x="58" y="184"/>
                    </a:lnTo>
                    <a:lnTo>
                      <a:pt x="58" y="180"/>
                    </a:lnTo>
                    <a:lnTo>
                      <a:pt x="58" y="180"/>
                    </a:lnTo>
                    <a:lnTo>
                      <a:pt x="58" y="176"/>
                    </a:lnTo>
                    <a:lnTo>
                      <a:pt x="55" y="172"/>
                    </a:lnTo>
                    <a:lnTo>
                      <a:pt x="52" y="170"/>
                    </a:lnTo>
                    <a:lnTo>
                      <a:pt x="48" y="169"/>
                    </a:lnTo>
                    <a:lnTo>
                      <a:pt x="48" y="169"/>
                    </a:lnTo>
                    <a:close/>
                    <a:moveTo>
                      <a:pt x="264" y="169"/>
                    </a:moveTo>
                    <a:lnTo>
                      <a:pt x="264" y="169"/>
                    </a:lnTo>
                    <a:lnTo>
                      <a:pt x="259" y="170"/>
                    </a:lnTo>
                    <a:lnTo>
                      <a:pt x="256" y="172"/>
                    </a:lnTo>
                    <a:lnTo>
                      <a:pt x="253" y="176"/>
                    </a:lnTo>
                    <a:lnTo>
                      <a:pt x="253" y="180"/>
                    </a:lnTo>
                    <a:lnTo>
                      <a:pt x="253" y="180"/>
                    </a:lnTo>
                    <a:lnTo>
                      <a:pt x="253" y="184"/>
                    </a:lnTo>
                    <a:lnTo>
                      <a:pt x="256" y="189"/>
                    </a:lnTo>
                    <a:lnTo>
                      <a:pt x="259" y="191"/>
                    </a:lnTo>
                    <a:lnTo>
                      <a:pt x="264" y="192"/>
                    </a:lnTo>
                    <a:lnTo>
                      <a:pt x="264" y="192"/>
                    </a:lnTo>
                    <a:lnTo>
                      <a:pt x="269" y="191"/>
                    </a:lnTo>
                    <a:lnTo>
                      <a:pt x="272" y="189"/>
                    </a:lnTo>
                    <a:lnTo>
                      <a:pt x="274" y="184"/>
                    </a:lnTo>
                    <a:lnTo>
                      <a:pt x="275" y="180"/>
                    </a:lnTo>
                    <a:lnTo>
                      <a:pt x="275" y="180"/>
                    </a:lnTo>
                    <a:lnTo>
                      <a:pt x="274" y="176"/>
                    </a:lnTo>
                    <a:lnTo>
                      <a:pt x="272" y="172"/>
                    </a:lnTo>
                    <a:lnTo>
                      <a:pt x="269" y="170"/>
                    </a:lnTo>
                    <a:lnTo>
                      <a:pt x="264" y="169"/>
                    </a:lnTo>
                    <a:lnTo>
                      <a:pt x="264" y="16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6" name="Freeform 283"/>
              <p:cNvSpPr>
                <a:spLocks/>
              </p:cNvSpPr>
              <p:nvPr/>
            </p:nvSpPr>
            <p:spPr bwMode="auto">
              <a:xfrm>
                <a:off x="2009" y="2237"/>
                <a:ext cx="49" cy="50"/>
              </a:xfrm>
              <a:custGeom>
                <a:avLst/>
                <a:gdLst>
                  <a:gd name="T0" fmla="*/ 49 w 49"/>
                  <a:gd name="T1" fmla="*/ 25 h 50"/>
                  <a:gd name="T2" fmla="*/ 49 w 49"/>
                  <a:gd name="T3" fmla="*/ 25 h 50"/>
                  <a:gd name="T4" fmla="*/ 49 w 49"/>
                  <a:gd name="T5" fmla="*/ 30 h 50"/>
                  <a:gd name="T6" fmla="*/ 48 w 49"/>
                  <a:gd name="T7" fmla="*/ 34 h 50"/>
                  <a:gd name="T8" fmla="*/ 45 w 49"/>
                  <a:gd name="T9" fmla="*/ 39 h 50"/>
                  <a:gd name="T10" fmla="*/ 42 w 49"/>
                  <a:gd name="T11" fmla="*/ 42 h 50"/>
                  <a:gd name="T12" fmla="*/ 39 w 49"/>
                  <a:gd name="T13" fmla="*/ 45 h 50"/>
                  <a:gd name="T14" fmla="*/ 35 w 49"/>
                  <a:gd name="T15" fmla="*/ 47 h 50"/>
                  <a:gd name="T16" fmla="*/ 30 w 49"/>
                  <a:gd name="T17" fmla="*/ 50 h 50"/>
                  <a:gd name="T18" fmla="*/ 25 w 49"/>
                  <a:gd name="T19" fmla="*/ 50 h 50"/>
                  <a:gd name="T20" fmla="*/ 25 w 49"/>
                  <a:gd name="T21" fmla="*/ 50 h 50"/>
                  <a:gd name="T22" fmla="*/ 20 w 49"/>
                  <a:gd name="T23" fmla="*/ 50 h 50"/>
                  <a:gd name="T24" fmla="*/ 15 w 49"/>
                  <a:gd name="T25" fmla="*/ 47 h 50"/>
                  <a:gd name="T26" fmla="*/ 10 w 49"/>
                  <a:gd name="T27" fmla="*/ 45 h 50"/>
                  <a:gd name="T28" fmla="*/ 7 w 49"/>
                  <a:gd name="T29" fmla="*/ 42 h 50"/>
                  <a:gd name="T30" fmla="*/ 4 w 49"/>
                  <a:gd name="T31" fmla="*/ 39 h 50"/>
                  <a:gd name="T32" fmla="*/ 1 w 49"/>
                  <a:gd name="T33" fmla="*/ 34 h 50"/>
                  <a:gd name="T34" fmla="*/ 0 w 49"/>
                  <a:gd name="T35" fmla="*/ 30 h 50"/>
                  <a:gd name="T36" fmla="*/ 0 w 49"/>
                  <a:gd name="T37" fmla="*/ 25 h 50"/>
                  <a:gd name="T38" fmla="*/ 0 w 49"/>
                  <a:gd name="T39" fmla="*/ 25 h 50"/>
                  <a:gd name="T40" fmla="*/ 0 w 49"/>
                  <a:gd name="T41" fmla="*/ 20 h 50"/>
                  <a:gd name="T42" fmla="*/ 1 w 49"/>
                  <a:gd name="T43" fmla="*/ 15 h 50"/>
                  <a:gd name="T44" fmla="*/ 4 w 49"/>
                  <a:gd name="T45" fmla="*/ 10 h 50"/>
                  <a:gd name="T46" fmla="*/ 7 w 49"/>
                  <a:gd name="T47" fmla="*/ 7 h 50"/>
                  <a:gd name="T48" fmla="*/ 10 w 49"/>
                  <a:gd name="T49" fmla="*/ 4 h 50"/>
                  <a:gd name="T50" fmla="*/ 15 w 49"/>
                  <a:gd name="T51" fmla="*/ 1 h 50"/>
                  <a:gd name="T52" fmla="*/ 20 w 49"/>
                  <a:gd name="T53" fmla="*/ 0 h 50"/>
                  <a:gd name="T54" fmla="*/ 25 w 49"/>
                  <a:gd name="T55" fmla="*/ 0 h 50"/>
                  <a:gd name="T56" fmla="*/ 25 w 49"/>
                  <a:gd name="T57" fmla="*/ 0 h 50"/>
                  <a:gd name="T58" fmla="*/ 30 w 49"/>
                  <a:gd name="T59" fmla="*/ 0 h 50"/>
                  <a:gd name="T60" fmla="*/ 35 w 49"/>
                  <a:gd name="T61" fmla="*/ 1 h 50"/>
                  <a:gd name="T62" fmla="*/ 39 w 49"/>
                  <a:gd name="T63" fmla="*/ 4 h 50"/>
                  <a:gd name="T64" fmla="*/ 42 w 49"/>
                  <a:gd name="T65" fmla="*/ 7 h 50"/>
                  <a:gd name="T66" fmla="*/ 45 w 49"/>
                  <a:gd name="T67" fmla="*/ 10 h 50"/>
                  <a:gd name="T68" fmla="*/ 48 w 49"/>
                  <a:gd name="T69" fmla="*/ 15 h 50"/>
                  <a:gd name="T70" fmla="*/ 49 w 49"/>
                  <a:gd name="T71" fmla="*/ 20 h 50"/>
                  <a:gd name="T72" fmla="*/ 49 w 49"/>
                  <a:gd name="T73" fmla="*/ 25 h 50"/>
                  <a:gd name="T74" fmla="*/ 49 w 49"/>
                  <a:gd name="T7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49" y="25"/>
                    </a:moveTo>
                    <a:lnTo>
                      <a:pt x="49" y="25"/>
                    </a:lnTo>
                    <a:lnTo>
                      <a:pt x="49" y="30"/>
                    </a:lnTo>
                    <a:lnTo>
                      <a:pt x="48" y="34"/>
                    </a:lnTo>
                    <a:lnTo>
                      <a:pt x="45" y="39"/>
                    </a:lnTo>
                    <a:lnTo>
                      <a:pt x="42" y="42"/>
                    </a:lnTo>
                    <a:lnTo>
                      <a:pt x="39" y="45"/>
                    </a:lnTo>
                    <a:lnTo>
                      <a:pt x="35" y="47"/>
                    </a:lnTo>
                    <a:lnTo>
                      <a:pt x="30" y="50"/>
                    </a:lnTo>
                    <a:lnTo>
                      <a:pt x="25" y="50"/>
                    </a:lnTo>
                    <a:lnTo>
                      <a:pt x="25" y="50"/>
                    </a:lnTo>
                    <a:lnTo>
                      <a:pt x="20" y="50"/>
                    </a:lnTo>
                    <a:lnTo>
                      <a:pt x="15" y="47"/>
                    </a:lnTo>
                    <a:lnTo>
                      <a:pt x="10" y="45"/>
                    </a:lnTo>
                    <a:lnTo>
                      <a:pt x="7" y="42"/>
                    </a:lnTo>
                    <a:lnTo>
                      <a:pt x="4" y="39"/>
                    </a:lnTo>
                    <a:lnTo>
                      <a:pt x="1" y="34"/>
                    </a:lnTo>
                    <a:lnTo>
                      <a:pt x="0" y="30"/>
                    </a:lnTo>
                    <a:lnTo>
                      <a:pt x="0" y="25"/>
                    </a:lnTo>
                    <a:lnTo>
                      <a:pt x="0" y="25"/>
                    </a:lnTo>
                    <a:lnTo>
                      <a:pt x="0" y="20"/>
                    </a:lnTo>
                    <a:lnTo>
                      <a:pt x="1" y="15"/>
                    </a:lnTo>
                    <a:lnTo>
                      <a:pt x="4" y="10"/>
                    </a:lnTo>
                    <a:lnTo>
                      <a:pt x="7" y="7"/>
                    </a:lnTo>
                    <a:lnTo>
                      <a:pt x="10" y="4"/>
                    </a:lnTo>
                    <a:lnTo>
                      <a:pt x="15" y="1"/>
                    </a:lnTo>
                    <a:lnTo>
                      <a:pt x="20" y="0"/>
                    </a:lnTo>
                    <a:lnTo>
                      <a:pt x="25" y="0"/>
                    </a:lnTo>
                    <a:lnTo>
                      <a:pt x="25" y="0"/>
                    </a:lnTo>
                    <a:lnTo>
                      <a:pt x="30" y="0"/>
                    </a:lnTo>
                    <a:lnTo>
                      <a:pt x="35" y="1"/>
                    </a:lnTo>
                    <a:lnTo>
                      <a:pt x="39" y="4"/>
                    </a:lnTo>
                    <a:lnTo>
                      <a:pt x="42" y="7"/>
                    </a:lnTo>
                    <a:lnTo>
                      <a:pt x="45" y="10"/>
                    </a:lnTo>
                    <a:lnTo>
                      <a:pt x="48" y="15"/>
                    </a:lnTo>
                    <a:lnTo>
                      <a:pt x="49" y="20"/>
                    </a:lnTo>
                    <a:lnTo>
                      <a:pt x="49" y="25"/>
                    </a:lnTo>
                    <a:lnTo>
                      <a:pt x="49" y="2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7" name="Freeform 284"/>
              <p:cNvSpPr>
                <a:spLocks/>
              </p:cNvSpPr>
              <p:nvPr/>
            </p:nvSpPr>
            <p:spPr bwMode="auto">
              <a:xfrm>
                <a:off x="2054" y="2278"/>
                <a:ext cx="204" cy="57"/>
              </a:xfrm>
              <a:custGeom>
                <a:avLst/>
                <a:gdLst>
                  <a:gd name="T0" fmla="*/ 196 w 204"/>
                  <a:gd name="T1" fmla="*/ 48 h 57"/>
                  <a:gd name="T2" fmla="*/ 196 w 204"/>
                  <a:gd name="T3" fmla="*/ 48 h 57"/>
                  <a:gd name="T4" fmla="*/ 198 w 204"/>
                  <a:gd name="T5" fmla="*/ 47 h 57"/>
                  <a:gd name="T6" fmla="*/ 200 w 204"/>
                  <a:gd name="T7" fmla="*/ 45 h 57"/>
                  <a:gd name="T8" fmla="*/ 203 w 204"/>
                  <a:gd name="T9" fmla="*/ 39 h 57"/>
                  <a:gd name="T10" fmla="*/ 204 w 204"/>
                  <a:gd name="T11" fmla="*/ 34 h 57"/>
                  <a:gd name="T12" fmla="*/ 204 w 204"/>
                  <a:gd name="T13" fmla="*/ 31 h 57"/>
                  <a:gd name="T14" fmla="*/ 203 w 204"/>
                  <a:gd name="T15" fmla="*/ 28 h 57"/>
                  <a:gd name="T16" fmla="*/ 203 w 204"/>
                  <a:gd name="T17" fmla="*/ 28 h 57"/>
                  <a:gd name="T18" fmla="*/ 202 w 204"/>
                  <a:gd name="T19" fmla="*/ 25 h 57"/>
                  <a:gd name="T20" fmla="*/ 200 w 204"/>
                  <a:gd name="T21" fmla="*/ 23 h 57"/>
                  <a:gd name="T22" fmla="*/ 195 w 204"/>
                  <a:gd name="T23" fmla="*/ 20 h 57"/>
                  <a:gd name="T24" fmla="*/ 189 w 204"/>
                  <a:gd name="T25" fmla="*/ 19 h 57"/>
                  <a:gd name="T26" fmla="*/ 186 w 204"/>
                  <a:gd name="T27" fmla="*/ 20 h 57"/>
                  <a:gd name="T28" fmla="*/ 183 w 204"/>
                  <a:gd name="T29" fmla="*/ 20 h 57"/>
                  <a:gd name="T30" fmla="*/ 101 w 204"/>
                  <a:gd name="T31" fmla="*/ 57 h 57"/>
                  <a:gd name="T32" fmla="*/ 101 w 204"/>
                  <a:gd name="T33" fmla="*/ 57 h 57"/>
                  <a:gd name="T34" fmla="*/ 31 w 204"/>
                  <a:gd name="T35" fmla="*/ 4 h 57"/>
                  <a:gd name="T36" fmla="*/ 31 w 204"/>
                  <a:gd name="T37" fmla="*/ 4 h 57"/>
                  <a:gd name="T38" fmla="*/ 28 w 204"/>
                  <a:gd name="T39" fmla="*/ 2 h 57"/>
                  <a:gd name="T40" fmla="*/ 24 w 204"/>
                  <a:gd name="T41" fmla="*/ 0 h 57"/>
                  <a:gd name="T42" fmla="*/ 21 w 204"/>
                  <a:gd name="T43" fmla="*/ 0 h 57"/>
                  <a:gd name="T44" fmla="*/ 17 w 204"/>
                  <a:gd name="T45" fmla="*/ 0 h 57"/>
                  <a:gd name="T46" fmla="*/ 14 w 204"/>
                  <a:gd name="T47" fmla="*/ 1 h 57"/>
                  <a:gd name="T48" fmla="*/ 10 w 204"/>
                  <a:gd name="T49" fmla="*/ 2 h 57"/>
                  <a:gd name="T50" fmla="*/ 8 w 204"/>
                  <a:gd name="T51" fmla="*/ 4 h 57"/>
                  <a:gd name="T52" fmla="*/ 4 w 204"/>
                  <a:gd name="T53" fmla="*/ 7 h 57"/>
                  <a:gd name="T54" fmla="*/ 4 w 204"/>
                  <a:gd name="T55" fmla="*/ 7 h 57"/>
                  <a:gd name="T56" fmla="*/ 2 w 204"/>
                  <a:gd name="T57" fmla="*/ 11 h 57"/>
                  <a:gd name="T58" fmla="*/ 1 w 204"/>
                  <a:gd name="T59" fmla="*/ 15 h 57"/>
                  <a:gd name="T60" fmla="*/ 0 w 204"/>
                  <a:gd name="T61" fmla="*/ 18 h 57"/>
                  <a:gd name="T62" fmla="*/ 0 w 204"/>
                  <a:gd name="T63" fmla="*/ 22 h 57"/>
                  <a:gd name="T64" fmla="*/ 1 w 204"/>
                  <a:gd name="T65" fmla="*/ 25 h 57"/>
                  <a:gd name="T66" fmla="*/ 3 w 204"/>
                  <a:gd name="T67" fmla="*/ 28 h 57"/>
                  <a:gd name="T68" fmla="*/ 6 w 204"/>
                  <a:gd name="T69" fmla="*/ 31 h 57"/>
                  <a:gd name="T70" fmla="*/ 9 w 204"/>
                  <a:gd name="T71"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57">
                    <a:moveTo>
                      <a:pt x="196" y="48"/>
                    </a:moveTo>
                    <a:lnTo>
                      <a:pt x="196" y="48"/>
                    </a:lnTo>
                    <a:lnTo>
                      <a:pt x="198" y="47"/>
                    </a:lnTo>
                    <a:lnTo>
                      <a:pt x="200" y="45"/>
                    </a:lnTo>
                    <a:lnTo>
                      <a:pt x="203" y="39"/>
                    </a:lnTo>
                    <a:lnTo>
                      <a:pt x="204" y="34"/>
                    </a:lnTo>
                    <a:lnTo>
                      <a:pt x="204" y="31"/>
                    </a:lnTo>
                    <a:lnTo>
                      <a:pt x="203" y="28"/>
                    </a:lnTo>
                    <a:lnTo>
                      <a:pt x="203" y="28"/>
                    </a:lnTo>
                    <a:lnTo>
                      <a:pt x="202" y="25"/>
                    </a:lnTo>
                    <a:lnTo>
                      <a:pt x="200" y="23"/>
                    </a:lnTo>
                    <a:lnTo>
                      <a:pt x="195" y="20"/>
                    </a:lnTo>
                    <a:lnTo>
                      <a:pt x="189" y="19"/>
                    </a:lnTo>
                    <a:lnTo>
                      <a:pt x="186" y="20"/>
                    </a:lnTo>
                    <a:lnTo>
                      <a:pt x="183" y="20"/>
                    </a:lnTo>
                    <a:lnTo>
                      <a:pt x="101" y="57"/>
                    </a:lnTo>
                    <a:lnTo>
                      <a:pt x="101" y="57"/>
                    </a:lnTo>
                    <a:lnTo>
                      <a:pt x="31" y="4"/>
                    </a:lnTo>
                    <a:lnTo>
                      <a:pt x="31" y="4"/>
                    </a:lnTo>
                    <a:lnTo>
                      <a:pt x="28" y="2"/>
                    </a:lnTo>
                    <a:lnTo>
                      <a:pt x="24" y="0"/>
                    </a:lnTo>
                    <a:lnTo>
                      <a:pt x="21" y="0"/>
                    </a:lnTo>
                    <a:lnTo>
                      <a:pt x="17" y="0"/>
                    </a:lnTo>
                    <a:lnTo>
                      <a:pt x="14" y="1"/>
                    </a:lnTo>
                    <a:lnTo>
                      <a:pt x="10" y="2"/>
                    </a:lnTo>
                    <a:lnTo>
                      <a:pt x="8" y="4"/>
                    </a:lnTo>
                    <a:lnTo>
                      <a:pt x="4" y="7"/>
                    </a:lnTo>
                    <a:lnTo>
                      <a:pt x="4" y="7"/>
                    </a:lnTo>
                    <a:lnTo>
                      <a:pt x="2" y="11"/>
                    </a:lnTo>
                    <a:lnTo>
                      <a:pt x="1" y="15"/>
                    </a:lnTo>
                    <a:lnTo>
                      <a:pt x="0" y="18"/>
                    </a:lnTo>
                    <a:lnTo>
                      <a:pt x="0" y="22"/>
                    </a:lnTo>
                    <a:lnTo>
                      <a:pt x="1" y="25"/>
                    </a:lnTo>
                    <a:lnTo>
                      <a:pt x="3" y="28"/>
                    </a:lnTo>
                    <a:lnTo>
                      <a:pt x="6" y="31"/>
                    </a:lnTo>
                    <a:lnTo>
                      <a:pt x="9" y="3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8" name="Freeform 285"/>
              <p:cNvSpPr>
                <a:spLocks noEditPoints="1"/>
              </p:cNvSpPr>
              <p:nvPr/>
            </p:nvSpPr>
            <p:spPr bwMode="auto">
              <a:xfrm>
                <a:off x="96" y="250"/>
                <a:ext cx="187" cy="261"/>
              </a:xfrm>
              <a:custGeom>
                <a:avLst/>
                <a:gdLst>
                  <a:gd name="T0" fmla="*/ 124 w 187"/>
                  <a:gd name="T1" fmla="*/ 27 h 261"/>
                  <a:gd name="T2" fmla="*/ 122 w 187"/>
                  <a:gd name="T3" fmla="*/ 37 h 261"/>
                  <a:gd name="T4" fmla="*/ 115 w 187"/>
                  <a:gd name="T5" fmla="*/ 45 h 261"/>
                  <a:gd name="T6" fmla="*/ 107 w 187"/>
                  <a:gd name="T7" fmla="*/ 52 h 261"/>
                  <a:gd name="T8" fmla="*/ 97 w 187"/>
                  <a:gd name="T9" fmla="*/ 54 h 261"/>
                  <a:gd name="T10" fmla="*/ 92 w 187"/>
                  <a:gd name="T11" fmla="*/ 53 h 261"/>
                  <a:gd name="T12" fmla="*/ 82 w 187"/>
                  <a:gd name="T13" fmla="*/ 48 h 261"/>
                  <a:gd name="T14" fmla="*/ 75 w 187"/>
                  <a:gd name="T15" fmla="*/ 41 h 261"/>
                  <a:gd name="T16" fmla="*/ 71 w 187"/>
                  <a:gd name="T17" fmla="*/ 32 h 261"/>
                  <a:gd name="T18" fmla="*/ 70 w 187"/>
                  <a:gd name="T19" fmla="*/ 27 h 261"/>
                  <a:gd name="T20" fmla="*/ 72 w 187"/>
                  <a:gd name="T21" fmla="*/ 17 h 261"/>
                  <a:gd name="T22" fmla="*/ 78 w 187"/>
                  <a:gd name="T23" fmla="*/ 8 h 261"/>
                  <a:gd name="T24" fmla="*/ 87 w 187"/>
                  <a:gd name="T25" fmla="*/ 2 h 261"/>
                  <a:gd name="T26" fmla="*/ 97 w 187"/>
                  <a:gd name="T27" fmla="*/ 0 h 261"/>
                  <a:gd name="T28" fmla="*/ 102 w 187"/>
                  <a:gd name="T29" fmla="*/ 1 h 261"/>
                  <a:gd name="T30" fmla="*/ 112 w 187"/>
                  <a:gd name="T31" fmla="*/ 4 h 261"/>
                  <a:gd name="T32" fmla="*/ 119 w 187"/>
                  <a:gd name="T33" fmla="*/ 11 h 261"/>
                  <a:gd name="T34" fmla="*/ 123 w 187"/>
                  <a:gd name="T35" fmla="*/ 22 h 261"/>
                  <a:gd name="T36" fmla="*/ 124 w 187"/>
                  <a:gd name="T37" fmla="*/ 27 h 261"/>
                  <a:gd name="T38" fmla="*/ 187 w 187"/>
                  <a:gd name="T39" fmla="*/ 243 h 261"/>
                  <a:gd name="T40" fmla="*/ 146 w 187"/>
                  <a:gd name="T41" fmla="*/ 152 h 261"/>
                  <a:gd name="T42" fmla="*/ 97 w 187"/>
                  <a:gd name="T43" fmla="*/ 88 h 261"/>
                  <a:gd name="T44" fmla="*/ 97 w 187"/>
                  <a:gd name="T45" fmla="*/ 79 h 261"/>
                  <a:gd name="T46" fmla="*/ 92 w 187"/>
                  <a:gd name="T47" fmla="*/ 69 h 261"/>
                  <a:gd name="T48" fmla="*/ 81 w 187"/>
                  <a:gd name="T49" fmla="*/ 63 h 261"/>
                  <a:gd name="T50" fmla="*/ 68 w 187"/>
                  <a:gd name="T51" fmla="*/ 63 h 261"/>
                  <a:gd name="T52" fmla="*/ 62 w 187"/>
                  <a:gd name="T53" fmla="*/ 65 h 261"/>
                  <a:gd name="T54" fmla="*/ 2 w 187"/>
                  <a:gd name="T55" fmla="*/ 162 h 261"/>
                  <a:gd name="T56" fmla="*/ 3 w 187"/>
                  <a:gd name="T57" fmla="*/ 166 h 261"/>
                  <a:gd name="T58" fmla="*/ 9 w 187"/>
                  <a:gd name="T59" fmla="*/ 172 h 261"/>
                  <a:gd name="T60" fmla="*/ 15 w 187"/>
                  <a:gd name="T61" fmla="*/ 173 h 261"/>
                  <a:gd name="T62" fmla="*/ 15 w 187"/>
                  <a:gd name="T63" fmla="*/ 173 h 261"/>
                  <a:gd name="T64" fmla="*/ 23 w 187"/>
                  <a:gd name="T65" fmla="*/ 170 h 261"/>
                  <a:gd name="T66" fmla="*/ 27 w 187"/>
                  <a:gd name="T67" fmla="*/ 161 h 261"/>
                  <a:gd name="T68" fmla="*/ 25 w 187"/>
                  <a:gd name="T69" fmla="*/ 107 h 261"/>
                  <a:gd name="T70" fmla="*/ 37 w 187"/>
                  <a:gd name="T71" fmla="*/ 159 h 261"/>
                  <a:gd name="T72" fmla="*/ 37 w 187"/>
                  <a:gd name="T73" fmla="*/ 164 h 261"/>
                  <a:gd name="T74" fmla="*/ 39 w 187"/>
                  <a:gd name="T75" fmla="*/ 174 h 261"/>
                  <a:gd name="T76" fmla="*/ 45 w 187"/>
                  <a:gd name="T77" fmla="*/ 181 h 261"/>
                  <a:gd name="T78" fmla="*/ 54 w 187"/>
                  <a:gd name="T79" fmla="*/ 185 h 261"/>
                  <a:gd name="T80" fmla="*/ 125 w 187"/>
                  <a:gd name="T81" fmla="*/ 185 h 261"/>
                  <a:gd name="T82" fmla="*/ 155 w 187"/>
                  <a:gd name="T83" fmla="*/ 252 h 261"/>
                  <a:gd name="T84" fmla="*/ 158 w 187"/>
                  <a:gd name="T85" fmla="*/ 255 h 261"/>
                  <a:gd name="T86" fmla="*/ 162 w 187"/>
                  <a:gd name="T87" fmla="*/ 259 h 261"/>
                  <a:gd name="T88" fmla="*/ 168 w 187"/>
                  <a:gd name="T89" fmla="*/ 261 h 261"/>
                  <a:gd name="T90" fmla="*/ 175 w 187"/>
                  <a:gd name="T91" fmla="*/ 261 h 261"/>
                  <a:gd name="T92" fmla="*/ 178 w 187"/>
                  <a:gd name="T93" fmla="*/ 260 h 261"/>
                  <a:gd name="T94" fmla="*/ 185 w 187"/>
                  <a:gd name="T95" fmla="*/ 253 h 261"/>
                  <a:gd name="T96" fmla="*/ 187 w 187"/>
                  <a:gd name="T97" fmla="*/ 24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261">
                    <a:moveTo>
                      <a:pt x="124" y="27"/>
                    </a:moveTo>
                    <a:lnTo>
                      <a:pt x="124" y="27"/>
                    </a:lnTo>
                    <a:lnTo>
                      <a:pt x="123" y="32"/>
                    </a:lnTo>
                    <a:lnTo>
                      <a:pt x="122" y="37"/>
                    </a:lnTo>
                    <a:lnTo>
                      <a:pt x="119" y="41"/>
                    </a:lnTo>
                    <a:lnTo>
                      <a:pt x="115" y="45"/>
                    </a:lnTo>
                    <a:lnTo>
                      <a:pt x="112" y="48"/>
                    </a:lnTo>
                    <a:lnTo>
                      <a:pt x="107" y="52"/>
                    </a:lnTo>
                    <a:lnTo>
                      <a:pt x="102" y="53"/>
                    </a:lnTo>
                    <a:lnTo>
                      <a:pt x="97" y="54"/>
                    </a:lnTo>
                    <a:lnTo>
                      <a:pt x="97" y="54"/>
                    </a:lnTo>
                    <a:lnTo>
                      <a:pt x="92" y="53"/>
                    </a:lnTo>
                    <a:lnTo>
                      <a:pt x="87" y="52"/>
                    </a:lnTo>
                    <a:lnTo>
                      <a:pt x="82" y="48"/>
                    </a:lnTo>
                    <a:lnTo>
                      <a:pt x="78" y="45"/>
                    </a:lnTo>
                    <a:lnTo>
                      <a:pt x="75" y="41"/>
                    </a:lnTo>
                    <a:lnTo>
                      <a:pt x="72" y="37"/>
                    </a:lnTo>
                    <a:lnTo>
                      <a:pt x="71" y="32"/>
                    </a:lnTo>
                    <a:lnTo>
                      <a:pt x="70" y="27"/>
                    </a:lnTo>
                    <a:lnTo>
                      <a:pt x="70" y="27"/>
                    </a:lnTo>
                    <a:lnTo>
                      <a:pt x="71" y="22"/>
                    </a:lnTo>
                    <a:lnTo>
                      <a:pt x="72" y="17"/>
                    </a:lnTo>
                    <a:lnTo>
                      <a:pt x="75" y="11"/>
                    </a:lnTo>
                    <a:lnTo>
                      <a:pt x="78" y="8"/>
                    </a:lnTo>
                    <a:lnTo>
                      <a:pt x="82" y="4"/>
                    </a:lnTo>
                    <a:lnTo>
                      <a:pt x="87" y="2"/>
                    </a:lnTo>
                    <a:lnTo>
                      <a:pt x="92" y="1"/>
                    </a:lnTo>
                    <a:lnTo>
                      <a:pt x="97" y="0"/>
                    </a:lnTo>
                    <a:lnTo>
                      <a:pt x="97" y="0"/>
                    </a:lnTo>
                    <a:lnTo>
                      <a:pt x="102" y="1"/>
                    </a:lnTo>
                    <a:lnTo>
                      <a:pt x="107" y="2"/>
                    </a:lnTo>
                    <a:lnTo>
                      <a:pt x="112" y="4"/>
                    </a:lnTo>
                    <a:lnTo>
                      <a:pt x="115" y="8"/>
                    </a:lnTo>
                    <a:lnTo>
                      <a:pt x="119" y="11"/>
                    </a:lnTo>
                    <a:lnTo>
                      <a:pt x="122" y="17"/>
                    </a:lnTo>
                    <a:lnTo>
                      <a:pt x="123" y="22"/>
                    </a:lnTo>
                    <a:lnTo>
                      <a:pt x="124" y="27"/>
                    </a:lnTo>
                    <a:lnTo>
                      <a:pt x="124" y="27"/>
                    </a:lnTo>
                    <a:close/>
                    <a:moveTo>
                      <a:pt x="187" y="243"/>
                    </a:moveTo>
                    <a:lnTo>
                      <a:pt x="187" y="243"/>
                    </a:lnTo>
                    <a:lnTo>
                      <a:pt x="186" y="238"/>
                    </a:lnTo>
                    <a:lnTo>
                      <a:pt x="146" y="152"/>
                    </a:lnTo>
                    <a:lnTo>
                      <a:pt x="85" y="152"/>
                    </a:lnTo>
                    <a:lnTo>
                      <a:pt x="97" y="88"/>
                    </a:lnTo>
                    <a:lnTo>
                      <a:pt x="97" y="88"/>
                    </a:lnTo>
                    <a:lnTo>
                      <a:pt x="97" y="79"/>
                    </a:lnTo>
                    <a:lnTo>
                      <a:pt x="96" y="73"/>
                    </a:lnTo>
                    <a:lnTo>
                      <a:pt x="92" y="69"/>
                    </a:lnTo>
                    <a:lnTo>
                      <a:pt x="88" y="65"/>
                    </a:lnTo>
                    <a:lnTo>
                      <a:pt x="81" y="63"/>
                    </a:lnTo>
                    <a:lnTo>
                      <a:pt x="75" y="63"/>
                    </a:lnTo>
                    <a:lnTo>
                      <a:pt x="68" y="63"/>
                    </a:lnTo>
                    <a:lnTo>
                      <a:pt x="62" y="65"/>
                    </a:lnTo>
                    <a:lnTo>
                      <a:pt x="62" y="65"/>
                    </a:lnTo>
                    <a:lnTo>
                      <a:pt x="0" y="91"/>
                    </a:lnTo>
                    <a:lnTo>
                      <a:pt x="2" y="162"/>
                    </a:lnTo>
                    <a:lnTo>
                      <a:pt x="2" y="162"/>
                    </a:lnTo>
                    <a:lnTo>
                      <a:pt x="3" y="166"/>
                    </a:lnTo>
                    <a:lnTo>
                      <a:pt x="6" y="170"/>
                    </a:lnTo>
                    <a:lnTo>
                      <a:pt x="9" y="172"/>
                    </a:lnTo>
                    <a:lnTo>
                      <a:pt x="15" y="173"/>
                    </a:lnTo>
                    <a:lnTo>
                      <a:pt x="15" y="173"/>
                    </a:lnTo>
                    <a:lnTo>
                      <a:pt x="15" y="173"/>
                    </a:lnTo>
                    <a:lnTo>
                      <a:pt x="15" y="173"/>
                    </a:lnTo>
                    <a:lnTo>
                      <a:pt x="20" y="172"/>
                    </a:lnTo>
                    <a:lnTo>
                      <a:pt x="23" y="170"/>
                    </a:lnTo>
                    <a:lnTo>
                      <a:pt x="26" y="166"/>
                    </a:lnTo>
                    <a:lnTo>
                      <a:pt x="27" y="161"/>
                    </a:lnTo>
                    <a:lnTo>
                      <a:pt x="27" y="161"/>
                    </a:lnTo>
                    <a:lnTo>
                      <a:pt x="25" y="107"/>
                    </a:lnTo>
                    <a:lnTo>
                      <a:pt x="50" y="97"/>
                    </a:lnTo>
                    <a:lnTo>
                      <a:pt x="37" y="159"/>
                    </a:lnTo>
                    <a:lnTo>
                      <a:pt x="37" y="159"/>
                    </a:lnTo>
                    <a:lnTo>
                      <a:pt x="37" y="164"/>
                    </a:lnTo>
                    <a:lnTo>
                      <a:pt x="38" y="169"/>
                    </a:lnTo>
                    <a:lnTo>
                      <a:pt x="39" y="174"/>
                    </a:lnTo>
                    <a:lnTo>
                      <a:pt x="42" y="178"/>
                    </a:lnTo>
                    <a:lnTo>
                      <a:pt x="45" y="181"/>
                    </a:lnTo>
                    <a:lnTo>
                      <a:pt x="50" y="183"/>
                    </a:lnTo>
                    <a:lnTo>
                      <a:pt x="54" y="185"/>
                    </a:lnTo>
                    <a:lnTo>
                      <a:pt x="60" y="185"/>
                    </a:lnTo>
                    <a:lnTo>
                      <a:pt x="125" y="185"/>
                    </a:lnTo>
                    <a:lnTo>
                      <a:pt x="125" y="185"/>
                    </a:lnTo>
                    <a:lnTo>
                      <a:pt x="155" y="252"/>
                    </a:lnTo>
                    <a:lnTo>
                      <a:pt x="155" y="252"/>
                    </a:lnTo>
                    <a:lnTo>
                      <a:pt x="158" y="255"/>
                    </a:lnTo>
                    <a:lnTo>
                      <a:pt x="160" y="257"/>
                    </a:lnTo>
                    <a:lnTo>
                      <a:pt x="162" y="259"/>
                    </a:lnTo>
                    <a:lnTo>
                      <a:pt x="165" y="260"/>
                    </a:lnTo>
                    <a:lnTo>
                      <a:pt x="168" y="261"/>
                    </a:lnTo>
                    <a:lnTo>
                      <a:pt x="171" y="261"/>
                    </a:lnTo>
                    <a:lnTo>
                      <a:pt x="175" y="261"/>
                    </a:lnTo>
                    <a:lnTo>
                      <a:pt x="178" y="260"/>
                    </a:lnTo>
                    <a:lnTo>
                      <a:pt x="178" y="260"/>
                    </a:lnTo>
                    <a:lnTo>
                      <a:pt x="182" y="257"/>
                    </a:lnTo>
                    <a:lnTo>
                      <a:pt x="185" y="253"/>
                    </a:lnTo>
                    <a:lnTo>
                      <a:pt x="187" y="248"/>
                    </a:lnTo>
                    <a:lnTo>
                      <a:pt x="187" y="243"/>
                    </a:lnTo>
                    <a:lnTo>
                      <a:pt x="187" y="24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9" name="Freeform 286"/>
              <p:cNvSpPr>
                <a:spLocks/>
              </p:cNvSpPr>
              <p:nvPr/>
            </p:nvSpPr>
            <p:spPr bwMode="auto">
              <a:xfrm>
                <a:off x="92" y="432"/>
                <a:ext cx="138" cy="103"/>
              </a:xfrm>
              <a:custGeom>
                <a:avLst/>
                <a:gdLst>
                  <a:gd name="T0" fmla="*/ 138 w 138"/>
                  <a:gd name="T1" fmla="*/ 50 h 103"/>
                  <a:gd name="T2" fmla="*/ 138 w 138"/>
                  <a:gd name="T3" fmla="*/ 50 h 103"/>
                  <a:gd name="T4" fmla="*/ 135 w 138"/>
                  <a:gd name="T5" fmla="*/ 59 h 103"/>
                  <a:gd name="T6" fmla="*/ 131 w 138"/>
                  <a:gd name="T7" fmla="*/ 68 h 103"/>
                  <a:gd name="T8" fmla="*/ 126 w 138"/>
                  <a:gd name="T9" fmla="*/ 75 h 103"/>
                  <a:gd name="T10" fmla="*/ 119 w 138"/>
                  <a:gd name="T11" fmla="*/ 82 h 103"/>
                  <a:gd name="T12" fmla="*/ 119 w 138"/>
                  <a:gd name="T13" fmla="*/ 82 h 103"/>
                  <a:gd name="T14" fmla="*/ 114 w 138"/>
                  <a:gd name="T15" fmla="*/ 88 h 103"/>
                  <a:gd name="T16" fmla="*/ 109 w 138"/>
                  <a:gd name="T17" fmla="*/ 92 h 103"/>
                  <a:gd name="T18" fmla="*/ 104 w 138"/>
                  <a:gd name="T19" fmla="*/ 95 h 103"/>
                  <a:gd name="T20" fmla="*/ 98 w 138"/>
                  <a:gd name="T21" fmla="*/ 98 h 103"/>
                  <a:gd name="T22" fmla="*/ 91 w 138"/>
                  <a:gd name="T23" fmla="*/ 100 h 103"/>
                  <a:gd name="T24" fmla="*/ 84 w 138"/>
                  <a:gd name="T25" fmla="*/ 102 h 103"/>
                  <a:gd name="T26" fmla="*/ 77 w 138"/>
                  <a:gd name="T27" fmla="*/ 103 h 103"/>
                  <a:gd name="T28" fmla="*/ 70 w 138"/>
                  <a:gd name="T29" fmla="*/ 103 h 103"/>
                  <a:gd name="T30" fmla="*/ 70 w 138"/>
                  <a:gd name="T31" fmla="*/ 103 h 103"/>
                  <a:gd name="T32" fmla="*/ 63 w 138"/>
                  <a:gd name="T33" fmla="*/ 103 h 103"/>
                  <a:gd name="T34" fmla="*/ 56 w 138"/>
                  <a:gd name="T35" fmla="*/ 102 h 103"/>
                  <a:gd name="T36" fmla="*/ 49 w 138"/>
                  <a:gd name="T37" fmla="*/ 100 h 103"/>
                  <a:gd name="T38" fmla="*/ 43 w 138"/>
                  <a:gd name="T39" fmla="*/ 98 h 103"/>
                  <a:gd name="T40" fmla="*/ 37 w 138"/>
                  <a:gd name="T41" fmla="*/ 95 h 103"/>
                  <a:gd name="T42" fmla="*/ 31 w 138"/>
                  <a:gd name="T43" fmla="*/ 92 h 103"/>
                  <a:gd name="T44" fmla="*/ 26 w 138"/>
                  <a:gd name="T45" fmla="*/ 88 h 103"/>
                  <a:gd name="T46" fmla="*/ 21 w 138"/>
                  <a:gd name="T47" fmla="*/ 82 h 103"/>
                  <a:gd name="T48" fmla="*/ 21 w 138"/>
                  <a:gd name="T49" fmla="*/ 82 h 103"/>
                  <a:gd name="T50" fmla="*/ 17 w 138"/>
                  <a:gd name="T51" fmla="*/ 77 h 103"/>
                  <a:gd name="T52" fmla="*/ 12 w 138"/>
                  <a:gd name="T53" fmla="*/ 72 h 103"/>
                  <a:gd name="T54" fmla="*/ 8 w 138"/>
                  <a:gd name="T55" fmla="*/ 67 h 103"/>
                  <a:gd name="T56" fmla="*/ 6 w 138"/>
                  <a:gd name="T57" fmla="*/ 61 h 103"/>
                  <a:gd name="T58" fmla="*/ 3 w 138"/>
                  <a:gd name="T59" fmla="*/ 54 h 103"/>
                  <a:gd name="T60" fmla="*/ 2 w 138"/>
                  <a:gd name="T61" fmla="*/ 47 h 103"/>
                  <a:gd name="T62" fmla="*/ 1 w 138"/>
                  <a:gd name="T63" fmla="*/ 40 h 103"/>
                  <a:gd name="T64" fmla="*/ 0 w 138"/>
                  <a:gd name="T65" fmla="*/ 33 h 103"/>
                  <a:gd name="T66" fmla="*/ 0 w 138"/>
                  <a:gd name="T67" fmla="*/ 33 h 103"/>
                  <a:gd name="T68" fmla="*/ 1 w 138"/>
                  <a:gd name="T69" fmla="*/ 25 h 103"/>
                  <a:gd name="T70" fmla="*/ 2 w 138"/>
                  <a:gd name="T71" fmla="*/ 16 h 103"/>
                  <a:gd name="T72" fmla="*/ 5 w 138"/>
                  <a:gd name="T73" fmla="*/ 8 h 103"/>
                  <a:gd name="T74" fmla="*/ 8 w 138"/>
                  <a:gd name="T7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03">
                    <a:moveTo>
                      <a:pt x="138" y="50"/>
                    </a:moveTo>
                    <a:lnTo>
                      <a:pt x="138" y="50"/>
                    </a:lnTo>
                    <a:lnTo>
                      <a:pt x="135" y="59"/>
                    </a:lnTo>
                    <a:lnTo>
                      <a:pt x="131" y="68"/>
                    </a:lnTo>
                    <a:lnTo>
                      <a:pt x="126" y="75"/>
                    </a:lnTo>
                    <a:lnTo>
                      <a:pt x="119" y="82"/>
                    </a:lnTo>
                    <a:lnTo>
                      <a:pt x="119" y="82"/>
                    </a:lnTo>
                    <a:lnTo>
                      <a:pt x="114" y="88"/>
                    </a:lnTo>
                    <a:lnTo>
                      <a:pt x="109" y="92"/>
                    </a:lnTo>
                    <a:lnTo>
                      <a:pt x="104" y="95"/>
                    </a:lnTo>
                    <a:lnTo>
                      <a:pt x="98" y="98"/>
                    </a:lnTo>
                    <a:lnTo>
                      <a:pt x="91" y="100"/>
                    </a:lnTo>
                    <a:lnTo>
                      <a:pt x="84" y="102"/>
                    </a:lnTo>
                    <a:lnTo>
                      <a:pt x="77" y="103"/>
                    </a:lnTo>
                    <a:lnTo>
                      <a:pt x="70" y="103"/>
                    </a:lnTo>
                    <a:lnTo>
                      <a:pt x="70" y="103"/>
                    </a:lnTo>
                    <a:lnTo>
                      <a:pt x="63" y="103"/>
                    </a:lnTo>
                    <a:lnTo>
                      <a:pt x="56" y="102"/>
                    </a:lnTo>
                    <a:lnTo>
                      <a:pt x="49" y="100"/>
                    </a:lnTo>
                    <a:lnTo>
                      <a:pt x="43" y="98"/>
                    </a:lnTo>
                    <a:lnTo>
                      <a:pt x="37" y="95"/>
                    </a:lnTo>
                    <a:lnTo>
                      <a:pt x="31" y="92"/>
                    </a:lnTo>
                    <a:lnTo>
                      <a:pt x="26" y="88"/>
                    </a:lnTo>
                    <a:lnTo>
                      <a:pt x="21" y="82"/>
                    </a:lnTo>
                    <a:lnTo>
                      <a:pt x="21" y="82"/>
                    </a:lnTo>
                    <a:lnTo>
                      <a:pt x="17" y="77"/>
                    </a:lnTo>
                    <a:lnTo>
                      <a:pt x="12" y="72"/>
                    </a:lnTo>
                    <a:lnTo>
                      <a:pt x="8" y="67"/>
                    </a:lnTo>
                    <a:lnTo>
                      <a:pt x="6" y="61"/>
                    </a:lnTo>
                    <a:lnTo>
                      <a:pt x="3" y="54"/>
                    </a:lnTo>
                    <a:lnTo>
                      <a:pt x="2" y="47"/>
                    </a:lnTo>
                    <a:lnTo>
                      <a:pt x="1" y="40"/>
                    </a:lnTo>
                    <a:lnTo>
                      <a:pt x="0" y="33"/>
                    </a:lnTo>
                    <a:lnTo>
                      <a:pt x="0" y="33"/>
                    </a:lnTo>
                    <a:lnTo>
                      <a:pt x="1" y="25"/>
                    </a:lnTo>
                    <a:lnTo>
                      <a:pt x="2" y="16"/>
                    </a:lnTo>
                    <a:lnTo>
                      <a:pt x="5" y="8"/>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0" name="Freeform 287"/>
              <p:cNvSpPr>
                <a:spLocks/>
              </p:cNvSpPr>
              <p:nvPr/>
            </p:nvSpPr>
            <p:spPr bwMode="auto">
              <a:xfrm>
                <a:off x="69" y="412"/>
                <a:ext cx="174" cy="146"/>
              </a:xfrm>
              <a:custGeom>
                <a:avLst/>
                <a:gdLst>
                  <a:gd name="T0" fmla="*/ 18 w 174"/>
                  <a:gd name="T1" fmla="*/ 0 h 146"/>
                  <a:gd name="T2" fmla="*/ 18 w 174"/>
                  <a:gd name="T3" fmla="*/ 0 h 146"/>
                  <a:gd name="T4" fmla="*/ 18 w 174"/>
                  <a:gd name="T5" fmla="*/ 0 h 146"/>
                  <a:gd name="T6" fmla="*/ 18 w 174"/>
                  <a:gd name="T7" fmla="*/ 0 h 146"/>
                  <a:gd name="T8" fmla="*/ 11 w 174"/>
                  <a:gd name="T9" fmla="*/ 11 h 146"/>
                  <a:gd name="T10" fmla="*/ 6 w 174"/>
                  <a:gd name="T11" fmla="*/ 24 h 146"/>
                  <a:gd name="T12" fmla="*/ 1 w 174"/>
                  <a:gd name="T13" fmla="*/ 39 h 146"/>
                  <a:gd name="T14" fmla="*/ 0 w 174"/>
                  <a:gd name="T15" fmla="*/ 53 h 146"/>
                  <a:gd name="T16" fmla="*/ 0 w 174"/>
                  <a:gd name="T17" fmla="*/ 53 h 146"/>
                  <a:gd name="T18" fmla="*/ 1 w 174"/>
                  <a:gd name="T19" fmla="*/ 62 h 146"/>
                  <a:gd name="T20" fmla="*/ 3 w 174"/>
                  <a:gd name="T21" fmla="*/ 72 h 146"/>
                  <a:gd name="T22" fmla="*/ 5 w 174"/>
                  <a:gd name="T23" fmla="*/ 81 h 146"/>
                  <a:gd name="T24" fmla="*/ 8 w 174"/>
                  <a:gd name="T25" fmla="*/ 89 h 146"/>
                  <a:gd name="T26" fmla="*/ 12 w 174"/>
                  <a:gd name="T27" fmla="*/ 97 h 146"/>
                  <a:gd name="T28" fmla="*/ 17 w 174"/>
                  <a:gd name="T29" fmla="*/ 106 h 146"/>
                  <a:gd name="T30" fmla="*/ 22 w 174"/>
                  <a:gd name="T31" fmla="*/ 112 h 146"/>
                  <a:gd name="T32" fmla="*/ 28 w 174"/>
                  <a:gd name="T33" fmla="*/ 119 h 146"/>
                  <a:gd name="T34" fmla="*/ 34 w 174"/>
                  <a:gd name="T35" fmla="*/ 125 h 146"/>
                  <a:gd name="T36" fmla="*/ 42 w 174"/>
                  <a:gd name="T37" fmla="*/ 130 h 146"/>
                  <a:gd name="T38" fmla="*/ 49 w 174"/>
                  <a:gd name="T39" fmla="*/ 134 h 146"/>
                  <a:gd name="T40" fmla="*/ 57 w 174"/>
                  <a:gd name="T41" fmla="*/ 138 h 146"/>
                  <a:gd name="T42" fmla="*/ 65 w 174"/>
                  <a:gd name="T43" fmla="*/ 142 h 146"/>
                  <a:gd name="T44" fmla="*/ 75 w 174"/>
                  <a:gd name="T45" fmla="*/ 144 h 146"/>
                  <a:gd name="T46" fmla="*/ 84 w 174"/>
                  <a:gd name="T47" fmla="*/ 146 h 146"/>
                  <a:gd name="T48" fmla="*/ 93 w 174"/>
                  <a:gd name="T49" fmla="*/ 146 h 146"/>
                  <a:gd name="T50" fmla="*/ 93 w 174"/>
                  <a:gd name="T51" fmla="*/ 146 h 146"/>
                  <a:gd name="T52" fmla="*/ 106 w 174"/>
                  <a:gd name="T53" fmla="*/ 145 h 146"/>
                  <a:gd name="T54" fmla="*/ 119 w 174"/>
                  <a:gd name="T55" fmla="*/ 143 h 146"/>
                  <a:gd name="T56" fmla="*/ 130 w 174"/>
                  <a:gd name="T57" fmla="*/ 138 h 146"/>
                  <a:gd name="T58" fmla="*/ 140 w 174"/>
                  <a:gd name="T59" fmla="*/ 132 h 146"/>
                  <a:gd name="T60" fmla="*/ 151 w 174"/>
                  <a:gd name="T61" fmla="*/ 126 h 146"/>
                  <a:gd name="T62" fmla="*/ 160 w 174"/>
                  <a:gd name="T63" fmla="*/ 118 h 146"/>
                  <a:gd name="T64" fmla="*/ 167 w 174"/>
                  <a:gd name="T65" fmla="*/ 109 h 146"/>
                  <a:gd name="T66" fmla="*/ 174 w 174"/>
                  <a:gd name="T67" fmla="*/ 9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46">
                    <a:moveTo>
                      <a:pt x="18" y="0"/>
                    </a:moveTo>
                    <a:lnTo>
                      <a:pt x="18" y="0"/>
                    </a:lnTo>
                    <a:lnTo>
                      <a:pt x="18" y="0"/>
                    </a:lnTo>
                    <a:lnTo>
                      <a:pt x="18" y="0"/>
                    </a:lnTo>
                    <a:lnTo>
                      <a:pt x="11" y="11"/>
                    </a:lnTo>
                    <a:lnTo>
                      <a:pt x="6" y="24"/>
                    </a:lnTo>
                    <a:lnTo>
                      <a:pt x="1" y="39"/>
                    </a:lnTo>
                    <a:lnTo>
                      <a:pt x="0" y="53"/>
                    </a:lnTo>
                    <a:lnTo>
                      <a:pt x="0" y="53"/>
                    </a:lnTo>
                    <a:lnTo>
                      <a:pt x="1" y="62"/>
                    </a:lnTo>
                    <a:lnTo>
                      <a:pt x="3" y="72"/>
                    </a:lnTo>
                    <a:lnTo>
                      <a:pt x="5" y="81"/>
                    </a:lnTo>
                    <a:lnTo>
                      <a:pt x="8" y="89"/>
                    </a:lnTo>
                    <a:lnTo>
                      <a:pt x="12" y="97"/>
                    </a:lnTo>
                    <a:lnTo>
                      <a:pt x="17" y="106"/>
                    </a:lnTo>
                    <a:lnTo>
                      <a:pt x="22" y="112"/>
                    </a:lnTo>
                    <a:lnTo>
                      <a:pt x="28" y="119"/>
                    </a:lnTo>
                    <a:lnTo>
                      <a:pt x="34" y="125"/>
                    </a:lnTo>
                    <a:lnTo>
                      <a:pt x="42" y="130"/>
                    </a:lnTo>
                    <a:lnTo>
                      <a:pt x="49" y="134"/>
                    </a:lnTo>
                    <a:lnTo>
                      <a:pt x="57" y="138"/>
                    </a:lnTo>
                    <a:lnTo>
                      <a:pt x="65" y="142"/>
                    </a:lnTo>
                    <a:lnTo>
                      <a:pt x="75" y="144"/>
                    </a:lnTo>
                    <a:lnTo>
                      <a:pt x="84" y="146"/>
                    </a:lnTo>
                    <a:lnTo>
                      <a:pt x="93" y="146"/>
                    </a:lnTo>
                    <a:lnTo>
                      <a:pt x="93" y="146"/>
                    </a:lnTo>
                    <a:lnTo>
                      <a:pt x="106" y="145"/>
                    </a:lnTo>
                    <a:lnTo>
                      <a:pt x="119" y="143"/>
                    </a:lnTo>
                    <a:lnTo>
                      <a:pt x="130" y="138"/>
                    </a:lnTo>
                    <a:lnTo>
                      <a:pt x="140" y="132"/>
                    </a:lnTo>
                    <a:lnTo>
                      <a:pt x="151" y="126"/>
                    </a:lnTo>
                    <a:lnTo>
                      <a:pt x="160" y="118"/>
                    </a:lnTo>
                    <a:lnTo>
                      <a:pt x="167" y="109"/>
                    </a:lnTo>
                    <a:lnTo>
                      <a:pt x="174" y="9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1" name="Freeform 288"/>
              <p:cNvSpPr>
                <a:spLocks noEditPoints="1"/>
              </p:cNvSpPr>
              <p:nvPr/>
            </p:nvSpPr>
            <p:spPr bwMode="auto">
              <a:xfrm>
                <a:off x="1790" y="471"/>
                <a:ext cx="200" cy="147"/>
              </a:xfrm>
              <a:custGeom>
                <a:avLst/>
                <a:gdLst>
                  <a:gd name="T0" fmla="*/ 21 w 200"/>
                  <a:gd name="T1" fmla="*/ 0 h 147"/>
                  <a:gd name="T2" fmla="*/ 21 w 200"/>
                  <a:gd name="T3" fmla="*/ 0 h 147"/>
                  <a:gd name="T4" fmla="*/ 17 w 200"/>
                  <a:gd name="T5" fmla="*/ 1 h 147"/>
                  <a:gd name="T6" fmla="*/ 12 w 200"/>
                  <a:gd name="T7" fmla="*/ 2 h 147"/>
                  <a:gd name="T8" fmla="*/ 9 w 200"/>
                  <a:gd name="T9" fmla="*/ 4 h 147"/>
                  <a:gd name="T10" fmla="*/ 6 w 200"/>
                  <a:gd name="T11" fmla="*/ 6 h 147"/>
                  <a:gd name="T12" fmla="*/ 3 w 200"/>
                  <a:gd name="T13" fmla="*/ 10 h 147"/>
                  <a:gd name="T14" fmla="*/ 2 w 200"/>
                  <a:gd name="T15" fmla="*/ 13 h 147"/>
                  <a:gd name="T16" fmla="*/ 0 w 200"/>
                  <a:gd name="T17" fmla="*/ 17 h 147"/>
                  <a:gd name="T18" fmla="*/ 0 w 200"/>
                  <a:gd name="T19" fmla="*/ 21 h 147"/>
                  <a:gd name="T20" fmla="*/ 0 w 200"/>
                  <a:gd name="T21" fmla="*/ 127 h 147"/>
                  <a:gd name="T22" fmla="*/ 0 w 200"/>
                  <a:gd name="T23" fmla="*/ 127 h 147"/>
                  <a:gd name="T24" fmla="*/ 0 w 200"/>
                  <a:gd name="T25" fmla="*/ 131 h 147"/>
                  <a:gd name="T26" fmla="*/ 2 w 200"/>
                  <a:gd name="T27" fmla="*/ 135 h 147"/>
                  <a:gd name="T28" fmla="*/ 3 w 200"/>
                  <a:gd name="T29" fmla="*/ 138 h 147"/>
                  <a:gd name="T30" fmla="*/ 6 w 200"/>
                  <a:gd name="T31" fmla="*/ 141 h 147"/>
                  <a:gd name="T32" fmla="*/ 9 w 200"/>
                  <a:gd name="T33" fmla="*/ 143 h 147"/>
                  <a:gd name="T34" fmla="*/ 12 w 200"/>
                  <a:gd name="T35" fmla="*/ 145 h 147"/>
                  <a:gd name="T36" fmla="*/ 17 w 200"/>
                  <a:gd name="T37" fmla="*/ 146 h 147"/>
                  <a:gd name="T38" fmla="*/ 21 w 200"/>
                  <a:gd name="T39" fmla="*/ 147 h 147"/>
                  <a:gd name="T40" fmla="*/ 179 w 200"/>
                  <a:gd name="T41" fmla="*/ 147 h 147"/>
                  <a:gd name="T42" fmla="*/ 179 w 200"/>
                  <a:gd name="T43" fmla="*/ 147 h 147"/>
                  <a:gd name="T44" fmla="*/ 183 w 200"/>
                  <a:gd name="T45" fmla="*/ 146 h 147"/>
                  <a:gd name="T46" fmla="*/ 187 w 200"/>
                  <a:gd name="T47" fmla="*/ 145 h 147"/>
                  <a:gd name="T48" fmla="*/ 190 w 200"/>
                  <a:gd name="T49" fmla="*/ 143 h 147"/>
                  <a:gd name="T50" fmla="*/ 193 w 200"/>
                  <a:gd name="T51" fmla="*/ 141 h 147"/>
                  <a:gd name="T52" fmla="*/ 195 w 200"/>
                  <a:gd name="T53" fmla="*/ 138 h 147"/>
                  <a:gd name="T54" fmla="*/ 198 w 200"/>
                  <a:gd name="T55" fmla="*/ 135 h 147"/>
                  <a:gd name="T56" fmla="*/ 199 w 200"/>
                  <a:gd name="T57" fmla="*/ 131 h 147"/>
                  <a:gd name="T58" fmla="*/ 200 w 200"/>
                  <a:gd name="T59" fmla="*/ 127 h 147"/>
                  <a:gd name="T60" fmla="*/ 200 w 200"/>
                  <a:gd name="T61" fmla="*/ 21 h 147"/>
                  <a:gd name="T62" fmla="*/ 200 w 200"/>
                  <a:gd name="T63" fmla="*/ 21 h 147"/>
                  <a:gd name="T64" fmla="*/ 199 w 200"/>
                  <a:gd name="T65" fmla="*/ 17 h 147"/>
                  <a:gd name="T66" fmla="*/ 198 w 200"/>
                  <a:gd name="T67" fmla="*/ 13 h 147"/>
                  <a:gd name="T68" fmla="*/ 195 w 200"/>
                  <a:gd name="T69" fmla="*/ 10 h 147"/>
                  <a:gd name="T70" fmla="*/ 193 w 200"/>
                  <a:gd name="T71" fmla="*/ 6 h 147"/>
                  <a:gd name="T72" fmla="*/ 190 w 200"/>
                  <a:gd name="T73" fmla="*/ 4 h 147"/>
                  <a:gd name="T74" fmla="*/ 187 w 200"/>
                  <a:gd name="T75" fmla="*/ 2 h 147"/>
                  <a:gd name="T76" fmla="*/ 183 w 200"/>
                  <a:gd name="T77" fmla="*/ 1 h 147"/>
                  <a:gd name="T78" fmla="*/ 179 w 200"/>
                  <a:gd name="T79" fmla="*/ 0 h 147"/>
                  <a:gd name="T80" fmla="*/ 21 w 200"/>
                  <a:gd name="T81" fmla="*/ 0 h 147"/>
                  <a:gd name="T82" fmla="*/ 135 w 200"/>
                  <a:gd name="T83" fmla="*/ 89 h 147"/>
                  <a:gd name="T84" fmla="*/ 113 w 200"/>
                  <a:gd name="T85" fmla="*/ 89 h 147"/>
                  <a:gd name="T86" fmla="*/ 113 w 200"/>
                  <a:gd name="T87" fmla="*/ 110 h 147"/>
                  <a:gd name="T88" fmla="*/ 86 w 200"/>
                  <a:gd name="T89" fmla="*/ 110 h 147"/>
                  <a:gd name="T90" fmla="*/ 86 w 200"/>
                  <a:gd name="T91" fmla="*/ 89 h 147"/>
                  <a:gd name="T92" fmla="*/ 64 w 200"/>
                  <a:gd name="T93" fmla="*/ 89 h 147"/>
                  <a:gd name="T94" fmla="*/ 64 w 200"/>
                  <a:gd name="T95" fmla="*/ 62 h 147"/>
                  <a:gd name="T96" fmla="*/ 86 w 200"/>
                  <a:gd name="T97" fmla="*/ 62 h 147"/>
                  <a:gd name="T98" fmla="*/ 86 w 200"/>
                  <a:gd name="T99" fmla="*/ 39 h 147"/>
                  <a:gd name="T100" fmla="*/ 113 w 200"/>
                  <a:gd name="T101" fmla="*/ 39 h 147"/>
                  <a:gd name="T102" fmla="*/ 113 w 200"/>
                  <a:gd name="T103" fmla="*/ 62 h 147"/>
                  <a:gd name="T104" fmla="*/ 135 w 200"/>
                  <a:gd name="T105" fmla="*/ 62 h 147"/>
                  <a:gd name="T106" fmla="*/ 135 w 200"/>
                  <a:gd name="T107" fmla="*/ 8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47">
                    <a:moveTo>
                      <a:pt x="21" y="0"/>
                    </a:moveTo>
                    <a:lnTo>
                      <a:pt x="21" y="0"/>
                    </a:lnTo>
                    <a:lnTo>
                      <a:pt x="17" y="1"/>
                    </a:lnTo>
                    <a:lnTo>
                      <a:pt x="12" y="2"/>
                    </a:lnTo>
                    <a:lnTo>
                      <a:pt x="9" y="4"/>
                    </a:lnTo>
                    <a:lnTo>
                      <a:pt x="6" y="6"/>
                    </a:lnTo>
                    <a:lnTo>
                      <a:pt x="3" y="10"/>
                    </a:lnTo>
                    <a:lnTo>
                      <a:pt x="2" y="13"/>
                    </a:lnTo>
                    <a:lnTo>
                      <a:pt x="0" y="17"/>
                    </a:lnTo>
                    <a:lnTo>
                      <a:pt x="0" y="21"/>
                    </a:lnTo>
                    <a:lnTo>
                      <a:pt x="0" y="127"/>
                    </a:lnTo>
                    <a:lnTo>
                      <a:pt x="0" y="127"/>
                    </a:lnTo>
                    <a:lnTo>
                      <a:pt x="0" y="131"/>
                    </a:lnTo>
                    <a:lnTo>
                      <a:pt x="2" y="135"/>
                    </a:lnTo>
                    <a:lnTo>
                      <a:pt x="3" y="138"/>
                    </a:lnTo>
                    <a:lnTo>
                      <a:pt x="6" y="141"/>
                    </a:lnTo>
                    <a:lnTo>
                      <a:pt x="9" y="143"/>
                    </a:lnTo>
                    <a:lnTo>
                      <a:pt x="12" y="145"/>
                    </a:lnTo>
                    <a:lnTo>
                      <a:pt x="17" y="146"/>
                    </a:lnTo>
                    <a:lnTo>
                      <a:pt x="21" y="147"/>
                    </a:lnTo>
                    <a:lnTo>
                      <a:pt x="179" y="147"/>
                    </a:lnTo>
                    <a:lnTo>
                      <a:pt x="179" y="147"/>
                    </a:lnTo>
                    <a:lnTo>
                      <a:pt x="183" y="146"/>
                    </a:lnTo>
                    <a:lnTo>
                      <a:pt x="187" y="145"/>
                    </a:lnTo>
                    <a:lnTo>
                      <a:pt x="190" y="143"/>
                    </a:lnTo>
                    <a:lnTo>
                      <a:pt x="193" y="141"/>
                    </a:lnTo>
                    <a:lnTo>
                      <a:pt x="195" y="138"/>
                    </a:lnTo>
                    <a:lnTo>
                      <a:pt x="198" y="135"/>
                    </a:lnTo>
                    <a:lnTo>
                      <a:pt x="199" y="131"/>
                    </a:lnTo>
                    <a:lnTo>
                      <a:pt x="200" y="127"/>
                    </a:lnTo>
                    <a:lnTo>
                      <a:pt x="200" y="21"/>
                    </a:lnTo>
                    <a:lnTo>
                      <a:pt x="200" y="21"/>
                    </a:lnTo>
                    <a:lnTo>
                      <a:pt x="199" y="17"/>
                    </a:lnTo>
                    <a:lnTo>
                      <a:pt x="198" y="13"/>
                    </a:lnTo>
                    <a:lnTo>
                      <a:pt x="195" y="10"/>
                    </a:lnTo>
                    <a:lnTo>
                      <a:pt x="193" y="6"/>
                    </a:lnTo>
                    <a:lnTo>
                      <a:pt x="190" y="4"/>
                    </a:lnTo>
                    <a:lnTo>
                      <a:pt x="187" y="2"/>
                    </a:lnTo>
                    <a:lnTo>
                      <a:pt x="183" y="1"/>
                    </a:lnTo>
                    <a:lnTo>
                      <a:pt x="179" y="0"/>
                    </a:lnTo>
                    <a:lnTo>
                      <a:pt x="21" y="0"/>
                    </a:lnTo>
                    <a:close/>
                    <a:moveTo>
                      <a:pt x="135" y="89"/>
                    </a:moveTo>
                    <a:lnTo>
                      <a:pt x="113" y="89"/>
                    </a:lnTo>
                    <a:lnTo>
                      <a:pt x="113" y="110"/>
                    </a:lnTo>
                    <a:lnTo>
                      <a:pt x="86" y="110"/>
                    </a:lnTo>
                    <a:lnTo>
                      <a:pt x="86" y="89"/>
                    </a:lnTo>
                    <a:lnTo>
                      <a:pt x="64" y="89"/>
                    </a:lnTo>
                    <a:lnTo>
                      <a:pt x="64" y="62"/>
                    </a:lnTo>
                    <a:lnTo>
                      <a:pt x="86" y="62"/>
                    </a:lnTo>
                    <a:lnTo>
                      <a:pt x="86" y="39"/>
                    </a:lnTo>
                    <a:lnTo>
                      <a:pt x="113" y="39"/>
                    </a:lnTo>
                    <a:lnTo>
                      <a:pt x="113" y="62"/>
                    </a:lnTo>
                    <a:lnTo>
                      <a:pt x="135" y="62"/>
                    </a:lnTo>
                    <a:lnTo>
                      <a:pt x="135" y="8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2" name="Freeform 289"/>
              <p:cNvSpPr>
                <a:spLocks/>
              </p:cNvSpPr>
              <p:nvPr/>
            </p:nvSpPr>
            <p:spPr bwMode="auto">
              <a:xfrm>
                <a:off x="1841" y="423"/>
                <a:ext cx="97" cy="36"/>
              </a:xfrm>
              <a:custGeom>
                <a:avLst/>
                <a:gdLst>
                  <a:gd name="T0" fmla="*/ 97 w 97"/>
                  <a:gd name="T1" fmla="*/ 36 h 36"/>
                  <a:gd name="T2" fmla="*/ 97 w 97"/>
                  <a:gd name="T3" fmla="*/ 36 h 36"/>
                  <a:gd name="T4" fmla="*/ 96 w 97"/>
                  <a:gd name="T5" fmla="*/ 33 h 36"/>
                  <a:gd name="T6" fmla="*/ 95 w 97"/>
                  <a:gd name="T7" fmla="*/ 31 h 36"/>
                  <a:gd name="T8" fmla="*/ 93 w 97"/>
                  <a:gd name="T9" fmla="*/ 29 h 36"/>
                  <a:gd name="T10" fmla="*/ 90 w 97"/>
                  <a:gd name="T11" fmla="*/ 28 h 36"/>
                  <a:gd name="T12" fmla="*/ 90 w 97"/>
                  <a:gd name="T13" fmla="*/ 26 h 36"/>
                  <a:gd name="T14" fmla="*/ 90 w 97"/>
                  <a:gd name="T15" fmla="*/ 26 h 36"/>
                  <a:gd name="T16" fmla="*/ 90 w 97"/>
                  <a:gd name="T17" fmla="*/ 21 h 36"/>
                  <a:gd name="T18" fmla="*/ 88 w 97"/>
                  <a:gd name="T19" fmla="*/ 15 h 36"/>
                  <a:gd name="T20" fmla="*/ 86 w 97"/>
                  <a:gd name="T21" fmla="*/ 11 h 36"/>
                  <a:gd name="T22" fmla="*/ 83 w 97"/>
                  <a:gd name="T23" fmla="*/ 7 h 36"/>
                  <a:gd name="T24" fmla="*/ 79 w 97"/>
                  <a:gd name="T25" fmla="*/ 4 h 36"/>
                  <a:gd name="T26" fmla="*/ 75 w 97"/>
                  <a:gd name="T27" fmla="*/ 2 h 36"/>
                  <a:gd name="T28" fmla="*/ 69 w 97"/>
                  <a:gd name="T29" fmla="*/ 0 h 36"/>
                  <a:gd name="T30" fmla="*/ 64 w 97"/>
                  <a:gd name="T31" fmla="*/ 0 h 36"/>
                  <a:gd name="T32" fmla="*/ 32 w 97"/>
                  <a:gd name="T33" fmla="*/ 0 h 36"/>
                  <a:gd name="T34" fmla="*/ 32 w 97"/>
                  <a:gd name="T35" fmla="*/ 0 h 36"/>
                  <a:gd name="T36" fmla="*/ 27 w 97"/>
                  <a:gd name="T37" fmla="*/ 0 h 36"/>
                  <a:gd name="T38" fmla="*/ 23 w 97"/>
                  <a:gd name="T39" fmla="*/ 2 h 36"/>
                  <a:gd name="T40" fmla="*/ 19 w 97"/>
                  <a:gd name="T41" fmla="*/ 4 h 36"/>
                  <a:gd name="T42" fmla="*/ 15 w 97"/>
                  <a:gd name="T43" fmla="*/ 7 h 36"/>
                  <a:gd name="T44" fmla="*/ 12 w 97"/>
                  <a:gd name="T45" fmla="*/ 11 h 36"/>
                  <a:gd name="T46" fmla="*/ 10 w 97"/>
                  <a:gd name="T47" fmla="*/ 15 h 36"/>
                  <a:gd name="T48" fmla="*/ 8 w 97"/>
                  <a:gd name="T49" fmla="*/ 21 h 36"/>
                  <a:gd name="T50" fmla="*/ 8 w 97"/>
                  <a:gd name="T51" fmla="*/ 26 h 36"/>
                  <a:gd name="T52" fmla="*/ 8 w 97"/>
                  <a:gd name="T53" fmla="*/ 28 h 36"/>
                  <a:gd name="T54" fmla="*/ 8 w 97"/>
                  <a:gd name="T55" fmla="*/ 28 h 36"/>
                  <a:gd name="T56" fmla="*/ 5 w 97"/>
                  <a:gd name="T57" fmla="*/ 29 h 36"/>
                  <a:gd name="T58" fmla="*/ 3 w 97"/>
                  <a:gd name="T59" fmla="*/ 31 h 36"/>
                  <a:gd name="T60" fmla="*/ 0 w 97"/>
                  <a:gd name="T61" fmla="*/ 33 h 36"/>
                  <a:gd name="T62" fmla="*/ 0 w 9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36">
                    <a:moveTo>
                      <a:pt x="97" y="36"/>
                    </a:moveTo>
                    <a:lnTo>
                      <a:pt x="97" y="36"/>
                    </a:lnTo>
                    <a:lnTo>
                      <a:pt x="96" y="33"/>
                    </a:lnTo>
                    <a:lnTo>
                      <a:pt x="95" y="31"/>
                    </a:lnTo>
                    <a:lnTo>
                      <a:pt x="93" y="29"/>
                    </a:lnTo>
                    <a:lnTo>
                      <a:pt x="90" y="28"/>
                    </a:lnTo>
                    <a:lnTo>
                      <a:pt x="90" y="26"/>
                    </a:lnTo>
                    <a:lnTo>
                      <a:pt x="90" y="26"/>
                    </a:lnTo>
                    <a:lnTo>
                      <a:pt x="90" y="21"/>
                    </a:lnTo>
                    <a:lnTo>
                      <a:pt x="88" y="15"/>
                    </a:lnTo>
                    <a:lnTo>
                      <a:pt x="86" y="11"/>
                    </a:lnTo>
                    <a:lnTo>
                      <a:pt x="83" y="7"/>
                    </a:lnTo>
                    <a:lnTo>
                      <a:pt x="79" y="4"/>
                    </a:lnTo>
                    <a:lnTo>
                      <a:pt x="75" y="2"/>
                    </a:lnTo>
                    <a:lnTo>
                      <a:pt x="69" y="0"/>
                    </a:lnTo>
                    <a:lnTo>
                      <a:pt x="64" y="0"/>
                    </a:lnTo>
                    <a:lnTo>
                      <a:pt x="32" y="0"/>
                    </a:lnTo>
                    <a:lnTo>
                      <a:pt x="32" y="0"/>
                    </a:lnTo>
                    <a:lnTo>
                      <a:pt x="27" y="0"/>
                    </a:lnTo>
                    <a:lnTo>
                      <a:pt x="23" y="2"/>
                    </a:lnTo>
                    <a:lnTo>
                      <a:pt x="19" y="4"/>
                    </a:lnTo>
                    <a:lnTo>
                      <a:pt x="15" y="7"/>
                    </a:lnTo>
                    <a:lnTo>
                      <a:pt x="12" y="11"/>
                    </a:lnTo>
                    <a:lnTo>
                      <a:pt x="10" y="15"/>
                    </a:lnTo>
                    <a:lnTo>
                      <a:pt x="8" y="21"/>
                    </a:lnTo>
                    <a:lnTo>
                      <a:pt x="8" y="26"/>
                    </a:lnTo>
                    <a:lnTo>
                      <a:pt x="8" y="28"/>
                    </a:lnTo>
                    <a:lnTo>
                      <a:pt x="8" y="28"/>
                    </a:lnTo>
                    <a:lnTo>
                      <a:pt x="5" y="29"/>
                    </a:lnTo>
                    <a:lnTo>
                      <a:pt x="3" y="31"/>
                    </a:lnTo>
                    <a:lnTo>
                      <a:pt x="0" y="33"/>
                    </a:lnTo>
                    <a:lnTo>
                      <a:pt x="0" y="3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3" name="Freeform 290"/>
              <p:cNvSpPr>
                <a:spLocks/>
              </p:cNvSpPr>
              <p:nvPr/>
            </p:nvSpPr>
            <p:spPr bwMode="auto">
              <a:xfrm>
                <a:off x="1859" y="433"/>
                <a:ext cx="62" cy="26"/>
              </a:xfrm>
              <a:custGeom>
                <a:avLst/>
                <a:gdLst>
                  <a:gd name="T0" fmla="*/ 7 w 62"/>
                  <a:gd name="T1" fmla="*/ 26 h 26"/>
                  <a:gd name="T2" fmla="*/ 7 w 62"/>
                  <a:gd name="T3" fmla="*/ 26 h 26"/>
                  <a:gd name="T4" fmla="*/ 6 w 62"/>
                  <a:gd name="T5" fmla="*/ 23 h 26"/>
                  <a:gd name="T6" fmla="*/ 4 w 62"/>
                  <a:gd name="T7" fmla="*/ 21 h 26"/>
                  <a:gd name="T8" fmla="*/ 2 w 62"/>
                  <a:gd name="T9" fmla="*/ 19 h 26"/>
                  <a:gd name="T10" fmla="*/ 0 w 62"/>
                  <a:gd name="T11" fmla="*/ 18 h 26"/>
                  <a:gd name="T12" fmla="*/ 0 w 62"/>
                  <a:gd name="T13" fmla="*/ 16 h 26"/>
                  <a:gd name="T14" fmla="*/ 0 w 62"/>
                  <a:gd name="T15" fmla="*/ 16 h 26"/>
                  <a:gd name="T16" fmla="*/ 0 w 62"/>
                  <a:gd name="T17" fmla="*/ 13 h 26"/>
                  <a:gd name="T18" fmla="*/ 1 w 62"/>
                  <a:gd name="T19" fmla="*/ 9 h 26"/>
                  <a:gd name="T20" fmla="*/ 4 w 62"/>
                  <a:gd name="T21" fmla="*/ 4 h 26"/>
                  <a:gd name="T22" fmla="*/ 9 w 62"/>
                  <a:gd name="T23" fmla="*/ 1 h 26"/>
                  <a:gd name="T24" fmla="*/ 11 w 62"/>
                  <a:gd name="T25" fmla="*/ 0 h 26"/>
                  <a:gd name="T26" fmla="*/ 14 w 62"/>
                  <a:gd name="T27" fmla="*/ 0 h 26"/>
                  <a:gd name="T28" fmla="*/ 46 w 62"/>
                  <a:gd name="T29" fmla="*/ 0 h 26"/>
                  <a:gd name="T30" fmla="*/ 46 w 62"/>
                  <a:gd name="T31" fmla="*/ 0 h 26"/>
                  <a:gd name="T32" fmla="*/ 49 w 62"/>
                  <a:gd name="T33" fmla="*/ 0 h 26"/>
                  <a:gd name="T34" fmla="*/ 52 w 62"/>
                  <a:gd name="T35" fmla="*/ 1 h 26"/>
                  <a:gd name="T36" fmla="*/ 58 w 62"/>
                  <a:gd name="T37" fmla="*/ 4 h 26"/>
                  <a:gd name="T38" fmla="*/ 61 w 62"/>
                  <a:gd name="T39" fmla="*/ 9 h 26"/>
                  <a:gd name="T40" fmla="*/ 62 w 62"/>
                  <a:gd name="T41" fmla="*/ 13 h 26"/>
                  <a:gd name="T42" fmla="*/ 62 w 62"/>
                  <a:gd name="T43" fmla="*/ 16 h 26"/>
                  <a:gd name="T44" fmla="*/ 62 w 62"/>
                  <a:gd name="T45" fmla="*/ 18 h 26"/>
                  <a:gd name="T46" fmla="*/ 62 w 62"/>
                  <a:gd name="T47" fmla="*/ 18 h 26"/>
                  <a:gd name="T48" fmla="*/ 60 w 62"/>
                  <a:gd name="T49" fmla="*/ 19 h 26"/>
                  <a:gd name="T50" fmla="*/ 58 w 62"/>
                  <a:gd name="T51" fmla="*/ 21 h 26"/>
                  <a:gd name="T52" fmla="*/ 56 w 62"/>
                  <a:gd name="T53" fmla="*/ 23 h 26"/>
                  <a:gd name="T54" fmla="*/ 54 w 62"/>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26">
                    <a:moveTo>
                      <a:pt x="7" y="26"/>
                    </a:moveTo>
                    <a:lnTo>
                      <a:pt x="7" y="26"/>
                    </a:lnTo>
                    <a:lnTo>
                      <a:pt x="6" y="23"/>
                    </a:lnTo>
                    <a:lnTo>
                      <a:pt x="4" y="21"/>
                    </a:lnTo>
                    <a:lnTo>
                      <a:pt x="2" y="19"/>
                    </a:lnTo>
                    <a:lnTo>
                      <a:pt x="0" y="18"/>
                    </a:lnTo>
                    <a:lnTo>
                      <a:pt x="0" y="16"/>
                    </a:lnTo>
                    <a:lnTo>
                      <a:pt x="0" y="16"/>
                    </a:lnTo>
                    <a:lnTo>
                      <a:pt x="0" y="13"/>
                    </a:lnTo>
                    <a:lnTo>
                      <a:pt x="1" y="9"/>
                    </a:lnTo>
                    <a:lnTo>
                      <a:pt x="4" y="4"/>
                    </a:lnTo>
                    <a:lnTo>
                      <a:pt x="9" y="1"/>
                    </a:lnTo>
                    <a:lnTo>
                      <a:pt x="11" y="0"/>
                    </a:lnTo>
                    <a:lnTo>
                      <a:pt x="14" y="0"/>
                    </a:lnTo>
                    <a:lnTo>
                      <a:pt x="46" y="0"/>
                    </a:lnTo>
                    <a:lnTo>
                      <a:pt x="46" y="0"/>
                    </a:lnTo>
                    <a:lnTo>
                      <a:pt x="49" y="0"/>
                    </a:lnTo>
                    <a:lnTo>
                      <a:pt x="52" y="1"/>
                    </a:lnTo>
                    <a:lnTo>
                      <a:pt x="58" y="4"/>
                    </a:lnTo>
                    <a:lnTo>
                      <a:pt x="61" y="9"/>
                    </a:lnTo>
                    <a:lnTo>
                      <a:pt x="62" y="13"/>
                    </a:lnTo>
                    <a:lnTo>
                      <a:pt x="62" y="16"/>
                    </a:lnTo>
                    <a:lnTo>
                      <a:pt x="62" y="18"/>
                    </a:lnTo>
                    <a:lnTo>
                      <a:pt x="62" y="18"/>
                    </a:lnTo>
                    <a:lnTo>
                      <a:pt x="60" y="19"/>
                    </a:lnTo>
                    <a:lnTo>
                      <a:pt x="58" y="21"/>
                    </a:lnTo>
                    <a:lnTo>
                      <a:pt x="56" y="23"/>
                    </a:lnTo>
                    <a:lnTo>
                      <a:pt x="54"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4" name="Freeform 291"/>
              <p:cNvSpPr>
                <a:spLocks noEditPoints="1"/>
              </p:cNvSpPr>
              <p:nvPr/>
            </p:nvSpPr>
            <p:spPr bwMode="auto">
              <a:xfrm>
                <a:off x="184" y="1380"/>
                <a:ext cx="250" cy="164"/>
              </a:xfrm>
              <a:custGeom>
                <a:avLst/>
                <a:gdLst>
                  <a:gd name="T0" fmla="*/ 7 w 250"/>
                  <a:gd name="T1" fmla="*/ 0 h 164"/>
                  <a:gd name="T2" fmla="*/ 0 w 250"/>
                  <a:gd name="T3" fmla="*/ 123 h 164"/>
                  <a:gd name="T4" fmla="*/ 29 w 250"/>
                  <a:gd name="T5" fmla="*/ 136 h 164"/>
                  <a:gd name="T6" fmla="*/ 33 w 250"/>
                  <a:gd name="T7" fmla="*/ 148 h 164"/>
                  <a:gd name="T8" fmla="*/ 44 w 250"/>
                  <a:gd name="T9" fmla="*/ 160 h 164"/>
                  <a:gd name="T10" fmla="*/ 60 w 250"/>
                  <a:gd name="T11" fmla="*/ 164 h 164"/>
                  <a:gd name="T12" fmla="*/ 73 w 250"/>
                  <a:gd name="T13" fmla="*/ 162 h 164"/>
                  <a:gd name="T14" fmla="*/ 86 w 250"/>
                  <a:gd name="T15" fmla="*/ 152 h 164"/>
                  <a:gd name="T16" fmla="*/ 92 w 250"/>
                  <a:gd name="T17" fmla="*/ 136 h 164"/>
                  <a:gd name="T18" fmla="*/ 179 w 250"/>
                  <a:gd name="T19" fmla="*/ 142 h 164"/>
                  <a:gd name="T20" fmla="*/ 188 w 250"/>
                  <a:gd name="T21" fmla="*/ 156 h 164"/>
                  <a:gd name="T22" fmla="*/ 203 w 250"/>
                  <a:gd name="T23" fmla="*/ 164 h 164"/>
                  <a:gd name="T24" fmla="*/ 216 w 250"/>
                  <a:gd name="T25" fmla="*/ 164 h 164"/>
                  <a:gd name="T26" fmla="*/ 230 w 250"/>
                  <a:gd name="T27" fmla="*/ 156 h 164"/>
                  <a:gd name="T28" fmla="*/ 239 w 250"/>
                  <a:gd name="T29" fmla="*/ 142 h 164"/>
                  <a:gd name="T30" fmla="*/ 250 w 250"/>
                  <a:gd name="T31" fmla="*/ 126 h 164"/>
                  <a:gd name="T32" fmla="*/ 224 w 250"/>
                  <a:gd name="T33" fmla="*/ 68 h 164"/>
                  <a:gd name="T34" fmla="*/ 202 w 250"/>
                  <a:gd name="T35" fmla="*/ 22 h 164"/>
                  <a:gd name="T36" fmla="*/ 190 w 250"/>
                  <a:gd name="T37" fmla="*/ 17 h 164"/>
                  <a:gd name="T38" fmla="*/ 60 w 250"/>
                  <a:gd name="T39" fmla="*/ 149 h 164"/>
                  <a:gd name="T40" fmla="*/ 49 w 250"/>
                  <a:gd name="T41" fmla="*/ 143 h 164"/>
                  <a:gd name="T42" fmla="*/ 45 w 250"/>
                  <a:gd name="T43" fmla="*/ 132 h 164"/>
                  <a:gd name="T44" fmla="*/ 46 w 250"/>
                  <a:gd name="T45" fmla="*/ 126 h 164"/>
                  <a:gd name="T46" fmla="*/ 57 w 250"/>
                  <a:gd name="T47" fmla="*/ 117 h 164"/>
                  <a:gd name="T48" fmla="*/ 64 w 250"/>
                  <a:gd name="T49" fmla="*/ 117 h 164"/>
                  <a:gd name="T50" fmla="*/ 76 w 250"/>
                  <a:gd name="T51" fmla="*/ 126 h 164"/>
                  <a:gd name="T52" fmla="*/ 77 w 250"/>
                  <a:gd name="T53" fmla="*/ 132 h 164"/>
                  <a:gd name="T54" fmla="*/ 73 w 250"/>
                  <a:gd name="T55" fmla="*/ 143 h 164"/>
                  <a:gd name="T56" fmla="*/ 60 w 250"/>
                  <a:gd name="T57" fmla="*/ 149 h 164"/>
                  <a:gd name="T58" fmla="*/ 128 w 250"/>
                  <a:gd name="T59" fmla="*/ 87 h 164"/>
                  <a:gd name="T60" fmla="*/ 122 w 250"/>
                  <a:gd name="T61" fmla="*/ 97 h 164"/>
                  <a:gd name="T62" fmla="*/ 53 w 250"/>
                  <a:gd name="T63" fmla="*/ 97 h 164"/>
                  <a:gd name="T64" fmla="*/ 44 w 250"/>
                  <a:gd name="T65" fmla="*/ 91 h 164"/>
                  <a:gd name="T66" fmla="*/ 43 w 250"/>
                  <a:gd name="T67" fmla="*/ 23 h 164"/>
                  <a:gd name="T68" fmla="*/ 49 w 250"/>
                  <a:gd name="T69" fmla="*/ 14 h 164"/>
                  <a:gd name="T70" fmla="*/ 118 w 250"/>
                  <a:gd name="T71" fmla="*/ 13 h 164"/>
                  <a:gd name="T72" fmla="*/ 127 w 250"/>
                  <a:gd name="T73" fmla="*/ 19 h 164"/>
                  <a:gd name="T74" fmla="*/ 163 w 250"/>
                  <a:gd name="T75" fmla="*/ 63 h 164"/>
                  <a:gd name="T76" fmla="*/ 190 w 250"/>
                  <a:gd name="T77" fmla="*/ 27 h 164"/>
                  <a:gd name="T78" fmla="*/ 209 w 250"/>
                  <a:gd name="T79" fmla="*/ 63 h 164"/>
                  <a:gd name="T80" fmla="*/ 209 w 250"/>
                  <a:gd name="T81" fmla="*/ 149 h 164"/>
                  <a:gd name="T82" fmla="*/ 198 w 250"/>
                  <a:gd name="T83" fmla="*/ 143 h 164"/>
                  <a:gd name="T84" fmla="*/ 193 w 250"/>
                  <a:gd name="T85" fmla="*/ 132 h 164"/>
                  <a:gd name="T86" fmla="*/ 194 w 250"/>
                  <a:gd name="T87" fmla="*/ 126 h 164"/>
                  <a:gd name="T88" fmla="*/ 206 w 250"/>
                  <a:gd name="T89" fmla="*/ 117 h 164"/>
                  <a:gd name="T90" fmla="*/ 213 w 250"/>
                  <a:gd name="T91" fmla="*/ 117 h 164"/>
                  <a:gd name="T92" fmla="*/ 224 w 250"/>
                  <a:gd name="T93" fmla="*/ 126 h 164"/>
                  <a:gd name="T94" fmla="*/ 226 w 250"/>
                  <a:gd name="T95" fmla="*/ 132 h 164"/>
                  <a:gd name="T96" fmla="*/ 221 w 250"/>
                  <a:gd name="T97" fmla="*/ 143 h 164"/>
                  <a:gd name="T98" fmla="*/ 209 w 250"/>
                  <a:gd name="T99" fmla="*/ 14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64">
                    <a:moveTo>
                      <a:pt x="163" y="17"/>
                    </a:moveTo>
                    <a:lnTo>
                      <a:pt x="163" y="0"/>
                    </a:lnTo>
                    <a:lnTo>
                      <a:pt x="7" y="0"/>
                    </a:lnTo>
                    <a:lnTo>
                      <a:pt x="7" y="110"/>
                    </a:lnTo>
                    <a:lnTo>
                      <a:pt x="0" y="110"/>
                    </a:lnTo>
                    <a:lnTo>
                      <a:pt x="0" y="123"/>
                    </a:lnTo>
                    <a:lnTo>
                      <a:pt x="18" y="123"/>
                    </a:lnTo>
                    <a:lnTo>
                      <a:pt x="26" y="136"/>
                    </a:lnTo>
                    <a:lnTo>
                      <a:pt x="29" y="136"/>
                    </a:lnTo>
                    <a:lnTo>
                      <a:pt x="29" y="136"/>
                    </a:lnTo>
                    <a:lnTo>
                      <a:pt x="30" y="142"/>
                    </a:lnTo>
                    <a:lnTo>
                      <a:pt x="33" y="148"/>
                    </a:lnTo>
                    <a:lnTo>
                      <a:pt x="36" y="152"/>
                    </a:lnTo>
                    <a:lnTo>
                      <a:pt x="40" y="156"/>
                    </a:lnTo>
                    <a:lnTo>
                      <a:pt x="44" y="160"/>
                    </a:lnTo>
                    <a:lnTo>
                      <a:pt x="49" y="162"/>
                    </a:lnTo>
                    <a:lnTo>
                      <a:pt x="55" y="164"/>
                    </a:lnTo>
                    <a:lnTo>
                      <a:pt x="60" y="164"/>
                    </a:lnTo>
                    <a:lnTo>
                      <a:pt x="60" y="164"/>
                    </a:lnTo>
                    <a:lnTo>
                      <a:pt x="66" y="164"/>
                    </a:lnTo>
                    <a:lnTo>
                      <a:pt x="73" y="162"/>
                    </a:lnTo>
                    <a:lnTo>
                      <a:pt x="78" y="160"/>
                    </a:lnTo>
                    <a:lnTo>
                      <a:pt x="82" y="156"/>
                    </a:lnTo>
                    <a:lnTo>
                      <a:pt x="86" y="152"/>
                    </a:lnTo>
                    <a:lnTo>
                      <a:pt x="89" y="148"/>
                    </a:lnTo>
                    <a:lnTo>
                      <a:pt x="91" y="142"/>
                    </a:lnTo>
                    <a:lnTo>
                      <a:pt x="92" y="136"/>
                    </a:lnTo>
                    <a:lnTo>
                      <a:pt x="178" y="136"/>
                    </a:lnTo>
                    <a:lnTo>
                      <a:pt x="178" y="136"/>
                    </a:lnTo>
                    <a:lnTo>
                      <a:pt x="179" y="142"/>
                    </a:lnTo>
                    <a:lnTo>
                      <a:pt x="181" y="148"/>
                    </a:lnTo>
                    <a:lnTo>
                      <a:pt x="184" y="152"/>
                    </a:lnTo>
                    <a:lnTo>
                      <a:pt x="188" y="156"/>
                    </a:lnTo>
                    <a:lnTo>
                      <a:pt x="193" y="160"/>
                    </a:lnTo>
                    <a:lnTo>
                      <a:pt x="198" y="162"/>
                    </a:lnTo>
                    <a:lnTo>
                      <a:pt x="203" y="164"/>
                    </a:lnTo>
                    <a:lnTo>
                      <a:pt x="209" y="164"/>
                    </a:lnTo>
                    <a:lnTo>
                      <a:pt x="209" y="164"/>
                    </a:lnTo>
                    <a:lnTo>
                      <a:pt x="216" y="164"/>
                    </a:lnTo>
                    <a:lnTo>
                      <a:pt x="221" y="162"/>
                    </a:lnTo>
                    <a:lnTo>
                      <a:pt x="226" y="160"/>
                    </a:lnTo>
                    <a:lnTo>
                      <a:pt x="230" y="156"/>
                    </a:lnTo>
                    <a:lnTo>
                      <a:pt x="234" y="152"/>
                    </a:lnTo>
                    <a:lnTo>
                      <a:pt x="237" y="148"/>
                    </a:lnTo>
                    <a:lnTo>
                      <a:pt x="239" y="142"/>
                    </a:lnTo>
                    <a:lnTo>
                      <a:pt x="241" y="136"/>
                    </a:lnTo>
                    <a:lnTo>
                      <a:pt x="250" y="136"/>
                    </a:lnTo>
                    <a:lnTo>
                      <a:pt x="250" y="126"/>
                    </a:lnTo>
                    <a:lnTo>
                      <a:pt x="248" y="126"/>
                    </a:lnTo>
                    <a:lnTo>
                      <a:pt x="248" y="85"/>
                    </a:lnTo>
                    <a:lnTo>
                      <a:pt x="224" y="68"/>
                    </a:lnTo>
                    <a:lnTo>
                      <a:pt x="204" y="26"/>
                    </a:lnTo>
                    <a:lnTo>
                      <a:pt x="204" y="26"/>
                    </a:lnTo>
                    <a:lnTo>
                      <a:pt x="202" y="22"/>
                    </a:lnTo>
                    <a:lnTo>
                      <a:pt x="198" y="19"/>
                    </a:lnTo>
                    <a:lnTo>
                      <a:pt x="194" y="17"/>
                    </a:lnTo>
                    <a:lnTo>
                      <a:pt x="190" y="17"/>
                    </a:lnTo>
                    <a:lnTo>
                      <a:pt x="163" y="17"/>
                    </a:lnTo>
                    <a:close/>
                    <a:moveTo>
                      <a:pt x="60" y="149"/>
                    </a:moveTo>
                    <a:lnTo>
                      <a:pt x="60" y="149"/>
                    </a:lnTo>
                    <a:lnTo>
                      <a:pt x="57" y="149"/>
                    </a:lnTo>
                    <a:lnTo>
                      <a:pt x="54" y="148"/>
                    </a:lnTo>
                    <a:lnTo>
                      <a:pt x="49" y="143"/>
                    </a:lnTo>
                    <a:lnTo>
                      <a:pt x="46" y="138"/>
                    </a:lnTo>
                    <a:lnTo>
                      <a:pt x="45" y="136"/>
                    </a:lnTo>
                    <a:lnTo>
                      <a:pt x="45" y="132"/>
                    </a:lnTo>
                    <a:lnTo>
                      <a:pt x="45" y="132"/>
                    </a:lnTo>
                    <a:lnTo>
                      <a:pt x="45" y="129"/>
                    </a:lnTo>
                    <a:lnTo>
                      <a:pt x="46" y="126"/>
                    </a:lnTo>
                    <a:lnTo>
                      <a:pt x="49" y="121"/>
                    </a:lnTo>
                    <a:lnTo>
                      <a:pt x="54" y="118"/>
                    </a:lnTo>
                    <a:lnTo>
                      <a:pt x="57" y="117"/>
                    </a:lnTo>
                    <a:lnTo>
                      <a:pt x="60" y="117"/>
                    </a:lnTo>
                    <a:lnTo>
                      <a:pt x="60" y="117"/>
                    </a:lnTo>
                    <a:lnTo>
                      <a:pt x="64" y="117"/>
                    </a:lnTo>
                    <a:lnTo>
                      <a:pt x="67" y="118"/>
                    </a:lnTo>
                    <a:lnTo>
                      <a:pt x="73" y="121"/>
                    </a:lnTo>
                    <a:lnTo>
                      <a:pt x="76" y="126"/>
                    </a:lnTo>
                    <a:lnTo>
                      <a:pt x="77" y="129"/>
                    </a:lnTo>
                    <a:lnTo>
                      <a:pt x="77" y="132"/>
                    </a:lnTo>
                    <a:lnTo>
                      <a:pt x="77" y="132"/>
                    </a:lnTo>
                    <a:lnTo>
                      <a:pt x="77" y="136"/>
                    </a:lnTo>
                    <a:lnTo>
                      <a:pt x="76" y="138"/>
                    </a:lnTo>
                    <a:lnTo>
                      <a:pt x="73" y="143"/>
                    </a:lnTo>
                    <a:lnTo>
                      <a:pt x="67" y="148"/>
                    </a:lnTo>
                    <a:lnTo>
                      <a:pt x="64" y="149"/>
                    </a:lnTo>
                    <a:lnTo>
                      <a:pt x="60" y="149"/>
                    </a:lnTo>
                    <a:lnTo>
                      <a:pt x="60" y="149"/>
                    </a:lnTo>
                    <a:close/>
                    <a:moveTo>
                      <a:pt x="128" y="87"/>
                    </a:moveTo>
                    <a:lnTo>
                      <a:pt x="128" y="87"/>
                    </a:lnTo>
                    <a:lnTo>
                      <a:pt x="127" y="91"/>
                    </a:lnTo>
                    <a:lnTo>
                      <a:pt x="125" y="94"/>
                    </a:lnTo>
                    <a:lnTo>
                      <a:pt x="122" y="97"/>
                    </a:lnTo>
                    <a:lnTo>
                      <a:pt x="118" y="97"/>
                    </a:lnTo>
                    <a:lnTo>
                      <a:pt x="53" y="97"/>
                    </a:lnTo>
                    <a:lnTo>
                      <a:pt x="53" y="97"/>
                    </a:lnTo>
                    <a:lnTo>
                      <a:pt x="49" y="97"/>
                    </a:lnTo>
                    <a:lnTo>
                      <a:pt x="46" y="94"/>
                    </a:lnTo>
                    <a:lnTo>
                      <a:pt x="44" y="91"/>
                    </a:lnTo>
                    <a:lnTo>
                      <a:pt x="43" y="87"/>
                    </a:lnTo>
                    <a:lnTo>
                      <a:pt x="43" y="23"/>
                    </a:lnTo>
                    <a:lnTo>
                      <a:pt x="43" y="23"/>
                    </a:lnTo>
                    <a:lnTo>
                      <a:pt x="44" y="19"/>
                    </a:lnTo>
                    <a:lnTo>
                      <a:pt x="46" y="16"/>
                    </a:lnTo>
                    <a:lnTo>
                      <a:pt x="49" y="14"/>
                    </a:lnTo>
                    <a:lnTo>
                      <a:pt x="53" y="13"/>
                    </a:lnTo>
                    <a:lnTo>
                      <a:pt x="118" y="13"/>
                    </a:lnTo>
                    <a:lnTo>
                      <a:pt x="118" y="13"/>
                    </a:lnTo>
                    <a:lnTo>
                      <a:pt x="122" y="14"/>
                    </a:lnTo>
                    <a:lnTo>
                      <a:pt x="125" y="16"/>
                    </a:lnTo>
                    <a:lnTo>
                      <a:pt x="127" y="19"/>
                    </a:lnTo>
                    <a:lnTo>
                      <a:pt x="128" y="23"/>
                    </a:lnTo>
                    <a:lnTo>
                      <a:pt x="128" y="87"/>
                    </a:lnTo>
                    <a:close/>
                    <a:moveTo>
                      <a:pt x="163" y="63"/>
                    </a:moveTo>
                    <a:lnTo>
                      <a:pt x="163" y="27"/>
                    </a:lnTo>
                    <a:lnTo>
                      <a:pt x="190" y="27"/>
                    </a:lnTo>
                    <a:lnTo>
                      <a:pt x="190" y="27"/>
                    </a:lnTo>
                    <a:lnTo>
                      <a:pt x="193" y="28"/>
                    </a:lnTo>
                    <a:lnTo>
                      <a:pt x="195" y="30"/>
                    </a:lnTo>
                    <a:lnTo>
                      <a:pt x="209" y="63"/>
                    </a:lnTo>
                    <a:lnTo>
                      <a:pt x="163" y="63"/>
                    </a:lnTo>
                    <a:close/>
                    <a:moveTo>
                      <a:pt x="209" y="149"/>
                    </a:moveTo>
                    <a:lnTo>
                      <a:pt x="209" y="149"/>
                    </a:lnTo>
                    <a:lnTo>
                      <a:pt x="206" y="149"/>
                    </a:lnTo>
                    <a:lnTo>
                      <a:pt x="203" y="148"/>
                    </a:lnTo>
                    <a:lnTo>
                      <a:pt x="198" y="143"/>
                    </a:lnTo>
                    <a:lnTo>
                      <a:pt x="194" y="138"/>
                    </a:lnTo>
                    <a:lnTo>
                      <a:pt x="193" y="136"/>
                    </a:lnTo>
                    <a:lnTo>
                      <a:pt x="193" y="132"/>
                    </a:lnTo>
                    <a:lnTo>
                      <a:pt x="193" y="132"/>
                    </a:lnTo>
                    <a:lnTo>
                      <a:pt x="193" y="129"/>
                    </a:lnTo>
                    <a:lnTo>
                      <a:pt x="194" y="126"/>
                    </a:lnTo>
                    <a:lnTo>
                      <a:pt x="198" y="121"/>
                    </a:lnTo>
                    <a:lnTo>
                      <a:pt x="203" y="118"/>
                    </a:lnTo>
                    <a:lnTo>
                      <a:pt x="206" y="117"/>
                    </a:lnTo>
                    <a:lnTo>
                      <a:pt x="209" y="117"/>
                    </a:lnTo>
                    <a:lnTo>
                      <a:pt x="209" y="117"/>
                    </a:lnTo>
                    <a:lnTo>
                      <a:pt x="213" y="117"/>
                    </a:lnTo>
                    <a:lnTo>
                      <a:pt x="216" y="118"/>
                    </a:lnTo>
                    <a:lnTo>
                      <a:pt x="221" y="121"/>
                    </a:lnTo>
                    <a:lnTo>
                      <a:pt x="224" y="126"/>
                    </a:lnTo>
                    <a:lnTo>
                      <a:pt x="225" y="129"/>
                    </a:lnTo>
                    <a:lnTo>
                      <a:pt x="226" y="132"/>
                    </a:lnTo>
                    <a:lnTo>
                      <a:pt x="226" y="132"/>
                    </a:lnTo>
                    <a:lnTo>
                      <a:pt x="225" y="136"/>
                    </a:lnTo>
                    <a:lnTo>
                      <a:pt x="224" y="138"/>
                    </a:lnTo>
                    <a:lnTo>
                      <a:pt x="221" y="143"/>
                    </a:lnTo>
                    <a:lnTo>
                      <a:pt x="216" y="148"/>
                    </a:lnTo>
                    <a:lnTo>
                      <a:pt x="213" y="149"/>
                    </a:lnTo>
                    <a:lnTo>
                      <a:pt x="209" y="149"/>
                    </a:lnTo>
                    <a:lnTo>
                      <a:pt x="209" y="14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5" name="Freeform 292"/>
              <p:cNvSpPr>
                <a:spLocks/>
              </p:cNvSpPr>
              <p:nvPr/>
            </p:nvSpPr>
            <p:spPr bwMode="auto">
              <a:xfrm>
                <a:off x="245" y="1410"/>
                <a:ext cx="50" cy="50"/>
              </a:xfrm>
              <a:custGeom>
                <a:avLst/>
                <a:gdLst>
                  <a:gd name="T0" fmla="*/ 50 w 50"/>
                  <a:gd name="T1" fmla="*/ 34 h 50"/>
                  <a:gd name="T2" fmla="*/ 33 w 50"/>
                  <a:gd name="T3" fmla="*/ 34 h 50"/>
                  <a:gd name="T4" fmla="*/ 33 w 50"/>
                  <a:gd name="T5" fmla="*/ 50 h 50"/>
                  <a:gd name="T6" fmla="*/ 16 w 50"/>
                  <a:gd name="T7" fmla="*/ 50 h 50"/>
                  <a:gd name="T8" fmla="*/ 16 w 50"/>
                  <a:gd name="T9" fmla="*/ 34 h 50"/>
                  <a:gd name="T10" fmla="*/ 0 w 50"/>
                  <a:gd name="T11" fmla="*/ 34 h 50"/>
                  <a:gd name="T12" fmla="*/ 0 w 50"/>
                  <a:gd name="T13" fmla="*/ 16 h 50"/>
                  <a:gd name="T14" fmla="*/ 16 w 50"/>
                  <a:gd name="T15" fmla="*/ 16 h 50"/>
                  <a:gd name="T16" fmla="*/ 16 w 50"/>
                  <a:gd name="T17" fmla="*/ 0 h 50"/>
                  <a:gd name="T18" fmla="*/ 33 w 50"/>
                  <a:gd name="T19" fmla="*/ 0 h 50"/>
                  <a:gd name="T20" fmla="*/ 33 w 50"/>
                  <a:gd name="T21" fmla="*/ 16 h 50"/>
                  <a:gd name="T22" fmla="*/ 50 w 50"/>
                  <a:gd name="T23" fmla="*/ 16 h 50"/>
                  <a:gd name="T24" fmla="*/ 50 w 50"/>
                  <a:gd name="T2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0">
                    <a:moveTo>
                      <a:pt x="50" y="34"/>
                    </a:moveTo>
                    <a:lnTo>
                      <a:pt x="33" y="34"/>
                    </a:lnTo>
                    <a:lnTo>
                      <a:pt x="33" y="50"/>
                    </a:lnTo>
                    <a:lnTo>
                      <a:pt x="16" y="50"/>
                    </a:lnTo>
                    <a:lnTo>
                      <a:pt x="16" y="34"/>
                    </a:lnTo>
                    <a:lnTo>
                      <a:pt x="0" y="34"/>
                    </a:lnTo>
                    <a:lnTo>
                      <a:pt x="0" y="16"/>
                    </a:lnTo>
                    <a:lnTo>
                      <a:pt x="16" y="16"/>
                    </a:lnTo>
                    <a:lnTo>
                      <a:pt x="16" y="0"/>
                    </a:lnTo>
                    <a:lnTo>
                      <a:pt x="33" y="0"/>
                    </a:lnTo>
                    <a:lnTo>
                      <a:pt x="33" y="16"/>
                    </a:lnTo>
                    <a:lnTo>
                      <a:pt x="50" y="16"/>
                    </a:lnTo>
                    <a:lnTo>
                      <a:pt x="50" y="3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6" name="Freeform 293"/>
              <p:cNvSpPr>
                <a:spLocks/>
              </p:cNvSpPr>
              <p:nvPr/>
            </p:nvSpPr>
            <p:spPr bwMode="auto">
              <a:xfrm>
                <a:off x="355" y="1380"/>
                <a:ext cx="18" cy="12"/>
              </a:xfrm>
              <a:custGeom>
                <a:avLst/>
                <a:gdLst>
                  <a:gd name="T0" fmla="*/ 18 w 18"/>
                  <a:gd name="T1" fmla="*/ 12 h 12"/>
                  <a:gd name="T2" fmla="*/ 18 w 18"/>
                  <a:gd name="T3" fmla="*/ 9 h 12"/>
                  <a:gd name="T4" fmla="*/ 18 w 18"/>
                  <a:gd name="T5" fmla="*/ 9 h 12"/>
                  <a:gd name="T6" fmla="*/ 17 w 18"/>
                  <a:gd name="T7" fmla="*/ 6 h 12"/>
                  <a:gd name="T8" fmla="*/ 16 w 18"/>
                  <a:gd name="T9" fmla="*/ 2 h 12"/>
                  <a:gd name="T10" fmla="*/ 13 w 18"/>
                  <a:gd name="T11" fmla="*/ 1 h 12"/>
                  <a:gd name="T12" fmla="*/ 10 w 18"/>
                  <a:gd name="T13" fmla="*/ 0 h 12"/>
                  <a:gd name="T14" fmla="*/ 10 w 18"/>
                  <a:gd name="T15" fmla="*/ 0 h 12"/>
                  <a:gd name="T16" fmla="*/ 6 w 18"/>
                  <a:gd name="T17" fmla="*/ 1 h 12"/>
                  <a:gd name="T18" fmla="*/ 3 w 18"/>
                  <a:gd name="T19" fmla="*/ 2 h 12"/>
                  <a:gd name="T20" fmla="*/ 1 w 18"/>
                  <a:gd name="T21" fmla="*/ 6 h 12"/>
                  <a:gd name="T22" fmla="*/ 0 w 18"/>
                  <a:gd name="T23" fmla="*/ 9 h 12"/>
                  <a:gd name="T24" fmla="*/ 0 w 1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2">
                    <a:moveTo>
                      <a:pt x="18" y="12"/>
                    </a:moveTo>
                    <a:lnTo>
                      <a:pt x="18" y="9"/>
                    </a:lnTo>
                    <a:lnTo>
                      <a:pt x="18" y="9"/>
                    </a:lnTo>
                    <a:lnTo>
                      <a:pt x="17" y="6"/>
                    </a:lnTo>
                    <a:lnTo>
                      <a:pt x="16" y="2"/>
                    </a:lnTo>
                    <a:lnTo>
                      <a:pt x="13" y="1"/>
                    </a:lnTo>
                    <a:lnTo>
                      <a:pt x="10" y="0"/>
                    </a:lnTo>
                    <a:lnTo>
                      <a:pt x="10" y="0"/>
                    </a:lnTo>
                    <a:lnTo>
                      <a:pt x="6" y="1"/>
                    </a:lnTo>
                    <a:lnTo>
                      <a:pt x="3" y="2"/>
                    </a:lnTo>
                    <a:lnTo>
                      <a:pt x="1" y="6"/>
                    </a:lnTo>
                    <a:lnTo>
                      <a:pt x="0" y="9"/>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7" name="Freeform 294"/>
              <p:cNvSpPr>
                <a:spLocks/>
              </p:cNvSpPr>
              <p:nvPr/>
            </p:nvSpPr>
            <p:spPr bwMode="auto">
              <a:xfrm>
                <a:off x="3569" y="2401"/>
                <a:ext cx="271" cy="231"/>
              </a:xfrm>
              <a:custGeom>
                <a:avLst/>
                <a:gdLst>
                  <a:gd name="T0" fmla="*/ 136 w 271"/>
                  <a:gd name="T1" fmla="*/ 0 h 231"/>
                  <a:gd name="T2" fmla="*/ 0 w 271"/>
                  <a:gd name="T3" fmla="*/ 127 h 231"/>
                  <a:gd name="T4" fmla="*/ 16 w 271"/>
                  <a:gd name="T5" fmla="*/ 145 h 231"/>
                  <a:gd name="T6" fmla="*/ 23 w 271"/>
                  <a:gd name="T7" fmla="*/ 139 h 231"/>
                  <a:gd name="T8" fmla="*/ 23 w 271"/>
                  <a:gd name="T9" fmla="*/ 231 h 231"/>
                  <a:gd name="T10" fmla="*/ 248 w 271"/>
                  <a:gd name="T11" fmla="*/ 231 h 231"/>
                  <a:gd name="T12" fmla="*/ 248 w 271"/>
                  <a:gd name="T13" fmla="*/ 139 h 231"/>
                  <a:gd name="T14" fmla="*/ 255 w 271"/>
                  <a:gd name="T15" fmla="*/ 145 h 231"/>
                  <a:gd name="T16" fmla="*/ 271 w 271"/>
                  <a:gd name="T17" fmla="*/ 127 h 231"/>
                  <a:gd name="T18" fmla="*/ 136 w 271"/>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31">
                    <a:moveTo>
                      <a:pt x="136" y="0"/>
                    </a:moveTo>
                    <a:lnTo>
                      <a:pt x="0" y="127"/>
                    </a:lnTo>
                    <a:lnTo>
                      <a:pt x="16" y="145"/>
                    </a:lnTo>
                    <a:lnTo>
                      <a:pt x="23" y="139"/>
                    </a:lnTo>
                    <a:lnTo>
                      <a:pt x="23" y="231"/>
                    </a:lnTo>
                    <a:lnTo>
                      <a:pt x="248" y="231"/>
                    </a:lnTo>
                    <a:lnTo>
                      <a:pt x="248" y="139"/>
                    </a:lnTo>
                    <a:lnTo>
                      <a:pt x="255" y="145"/>
                    </a:lnTo>
                    <a:lnTo>
                      <a:pt x="271" y="127"/>
                    </a:lnTo>
                    <a:lnTo>
                      <a:pt x="1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8" name="Freeform 295"/>
              <p:cNvSpPr>
                <a:spLocks/>
              </p:cNvSpPr>
              <p:nvPr/>
            </p:nvSpPr>
            <p:spPr bwMode="auto">
              <a:xfrm>
                <a:off x="3774" y="2532"/>
                <a:ext cx="23" cy="23"/>
              </a:xfrm>
              <a:custGeom>
                <a:avLst/>
                <a:gdLst>
                  <a:gd name="T0" fmla="*/ 11 w 23"/>
                  <a:gd name="T1" fmla="*/ 0 h 23"/>
                  <a:gd name="T2" fmla="*/ 11 w 23"/>
                  <a:gd name="T3" fmla="*/ 0 h 23"/>
                  <a:gd name="T4" fmla="*/ 15 w 23"/>
                  <a:gd name="T5" fmla="*/ 1 h 23"/>
                  <a:gd name="T6" fmla="*/ 20 w 23"/>
                  <a:gd name="T7" fmla="*/ 3 h 23"/>
                  <a:gd name="T8" fmla="*/ 22 w 23"/>
                  <a:gd name="T9" fmla="*/ 8 h 23"/>
                  <a:gd name="T10" fmla="*/ 23 w 23"/>
                  <a:gd name="T11" fmla="*/ 12 h 23"/>
                  <a:gd name="T12" fmla="*/ 23 w 23"/>
                  <a:gd name="T13" fmla="*/ 12 h 23"/>
                  <a:gd name="T14" fmla="*/ 22 w 23"/>
                  <a:gd name="T15" fmla="*/ 16 h 23"/>
                  <a:gd name="T16" fmla="*/ 20 w 23"/>
                  <a:gd name="T17" fmla="*/ 19 h 23"/>
                  <a:gd name="T18" fmla="*/ 15 w 23"/>
                  <a:gd name="T19" fmla="*/ 22 h 23"/>
                  <a:gd name="T20" fmla="*/ 11 w 23"/>
                  <a:gd name="T21" fmla="*/ 23 h 23"/>
                  <a:gd name="T22" fmla="*/ 11 w 23"/>
                  <a:gd name="T23" fmla="*/ 23 h 23"/>
                  <a:gd name="T24" fmla="*/ 7 w 23"/>
                  <a:gd name="T25" fmla="*/ 22 h 23"/>
                  <a:gd name="T26" fmla="*/ 3 w 23"/>
                  <a:gd name="T27" fmla="*/ 19 h 23"/>
                  <a:gd name="T28" fmla="*/ 1 w 23"/>
                  <a:gd name="T29" fmla="*/ 16 h 23"/>
                  <a:gd name="T30" fmla="*/ 0 w 23"/>
                  <a:gd name="T31" fmla="*/ 12 h 23"/>
                  <a:gd name="T32" fmla="*/ 0 w 23"/>
                  <a:gd name="T33" fmla="*/ 12 h 23"/>
                  <a:gd name="T34" fmla="*/ 1 w 23"/>
                  <a:gd name="T35" fmla="*/ 8 h 23"/>
                  <a:gd name="T36" fmla="*/ 3 w 23"/>
                  <a:gd name="T37" fmla="*/ 3 h 23"/>
                  <a:gd name="T38" fmla="*/ 7 w 23"/>
                  <a:gd name="T39" fmla="*/ 1 h 23"/>
                  <a:gd name="T40" fmla="*/ 11 w 23"/>
                  <a:gd name="T41" fmla="*/ 0 h 23"/>
                  <a:gd name="T42" fmla="*/ 11 w 23"/>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11" y="0"/>
                    </a:moveTo>
                    <a:lnTo>
                      <a:pt x="11" y="0"/>
                    </a:lnTo>
                    <a:lnTo>
                      <a:pt x="15" y="1"/>
                    </a:lnTo>
                    <a:lnTo>
                      <a:pt x="20" y="3"/>
                    </a:lnTo>
                    <a:lnTo>
                      <a:pt x="22" y="8"/>
                    </a:lnTo>
                    <a:lnTo>
                      <a:pt x="23" y="12"/>
                    </a:lnTo>
                    <a:lnTo>
                      <a:pt x="23" y="12"/>
                    </a:lnTo>
                    <a:lnTo>
                      <a:pt x="22" y="16"/>
                    </a:lnTo>
                    <a:lnTo>
                      <a:pt x="20" y="19"/>
                    </a:lnTo>
                    <a:lnTo>
                      <a:pt x="15" y="22"/>
                    </a:lnTo>
                    <a:lnTo>
                      <a:pt x="11" y="23"/>
                    </a:lnTo>
                    <a:lnTo>
                      <a:pt x="11" y="23"/>
                    </a:lnTo>
                    <a:lnTo>
                      <a:pt x="7" y="22"/>
                    </a:lnTo>
                    <a:lnTo>
                      <a:pt x="3" y="19"/>
                    </a:lnTo>
                    <a:lnTo>
                      <a:pt x="1" y="16"/>
                    </a:lnTo>
                    <a:lnTo>
                      <a:pt x="0" y="12"/>
                    </a:lnTo>
                    <a:lnTo>
                      <a:pt x="0" y="12"/>
                    </a:lnTo>
                    <a:lnTo>
                      <a:pt x="1" y="8"/>
                    </a:lnTo>
                    <a:lnTo>
                      <a:pt x="3" y="3"/>
                    </a:lnTo>
                    <a:lnTo>
                      <a:pt x="7" y="1"/>
                    </a:lnTo>
                    <a:lnTo>
                      <a:pt x="11" y="0"/>
                    </a:lnTo>
                    <a:lnTo>
                      <a:pt x="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9" name="Freeform 296"/>
              <p:cNvSpPr>
                <a:spLocks/>
              </p:cNvSpPr>
              <p:nvPr/>
            </p:nvSpPr>
            <p:spPr bwMode="auto">
              <a:xfrm>
                <a:off x="3724" y="2491"/>
                <a:ext cx="34" cy="34"/>
              </a:xfrm>
              <a:custGeom>
                <a:avLst/>
                <a:gdLst>
                  <a:gd name="T0" fmla="*/ 17 w 34"/>
                  <a:gd name="T1" fmla="*/ 0 h 34"/>
                  <a:gd name="T2" fmla="*/ 17 w 34"/>
                  <a:gd name="T3" fmla="*/ 0 h 34"/>
                  <a:gd name="T4" fmla="*/ 20 w 34"/>
                  <a:gd name="T5" fmla="*/ 0 h 34"/>
                  <a:gd name="T6" fmla="*/ 23 w 34"/>
                  <a:gd name="T7" fmla="*/ 1 h 34"/>
                  <a:gd name="T8" fmla="*/ 26 w 34"/>
                  <a:gd name="T9" fmla="*/ 3 h 34"/>
                  <a:gd name="T10" fmla="*/ 28 w 34"/>
                  <a:gd name="T11" fmla="*/ 5 h 34"/>
                  <a:gd name="T12" fmla="*/ 30 w 34"/>
                  <a:gd name="T13" fmla="*/ 7 h 34"/>
                  <a:gd name="T14" fmla="*/ 32 w 34"/>
                  <a:gd name="T15" fmla="*/ 10 h 34"/>
                  <a:gd name="T16" fmla="*/ 34 w 34"/>
                  <a:gd name="T17" fmla="*/ 14 h 34"/>
                  <a:gd name="T18" fmla="*/ 34 w 34"/>
                  <a:gd name="T19" fmla="*/ 17 h 34"/>
                  <a:gd name="T20" fmla="*/ 34 w 34"/>
                  <a:gd name="T21" fmla="*/ 17 h 34"/>
                  <a:gd name="T22" fmla="*/ 34 w 34"/>
                  <a:gd name="T23" fmla="*/ 21 h 34"/>
                  <a:gd name="T24" fmla="*/ 32 w 34"/>
                  <a:gd name="T25" fmla="*/ 24 h 34"/>
                  <a:gd name="T26" fmla="*/ 30 w 34"/>
                  <a:gd name="T27" fmla="*/ 26 h 34"/>
                  <a:gd name="T28" fmla="*/ 28 w 34"/>
                  <a:gd name="T29" fmla="*/ 29 h 34"/>
                  <a:gd name="T30" fmla="*/ 26 w 34"/>
                  <a:gd name="T31" fmla="*/ 31 h 34"/>
                  <a:gd name="T32" fmla="*/ 23 w 34"/>
                  <a:gd name="T33" fmla="*/ 32 h 34"/>
                  <a:gd name="T34" fmla="*/ 20 w 34"/>
                  <a:gd name="T35" fmla="*/ 33 h 34"/>
                  <a:gd name="T36" fmla="*/ 17 w 34"/>
                  <a:gd name="T37" fmla="*/ 34 h 34"/>
                  <a:gd name="T38" fmla="*/ 17 w 34"/>
                  <a:gd name="T39" fmla="*/ 34 h 34"/>
                  <a:gd name="T40" fmla="*/ 13 w 34"/>
                  <a:gd name="T41" fmla="*/ 33 h 34"/>
                  <a:gd name="T42" fmla="*/ 10 w 34"/>
                  <a:gd name="T43" fmla="*/ 32 h 34"/>
                  <a:gd name="T44" fmla="*/ 8 w 34"/>
                  <a:gd name="T45" fmla="*/ 31 h 34"/>
                  <a:gd name="T46" fmla="*/ 5 w 34"/>
                  <a:gd name="T47" fmla="*/ 29 h 34"/>
                  <a:gd name="T48" fmla="*/ 3 w 34"/>
                  <a:gd name="T49" fmla="*/ 26 h 34"/>
                  <a:gd name="T50" fmla="*/ 2 w 34"/>
                  <a:gd name="T51" fmla="*/ 24 h 34"/>
                  <a:gd name="T52" fmla="*/ 1 w 34"/>
                  <a:gd name="T53" fmla="*/ 21 h 34"/>
                  <a:gd name="T54" fmla="*/ 0 w 34"/>
                  <a:gd name="T55" fmla="*/ 17 h 34"/>
                  <a:gd name="T56" fmla="*/ 0 w 34"/>
                  <a:gd name="T57" fmla="*/ 17 h 34"/>
                  <a:gd name="T58" fmla="*/ 1 w 34"/>
                  <a:gd name="T59" fmla="*/ 14 h 34"/>
                  <a:gd name="T60" fmla="*/ 2 w 34"/>
                  <a:gd name="T61" fmla="*/ 10 h 34"/>
                  <a:gd name="T62" fmla="*/ 3 w 34"/>
                  <a:gd name="T63" fmla="*/ 7 h 34"/>
                  <a:gd name="T64" fmla="*/ 5 w 34"/>
                  <a:gd name="T65" fmla="*/ 5 h 34"/>
                  <a:gd name="T66" fmla="*/ 8 w 34"/>
                  <a:gd name="T67" fmla="*/ 3 h 34"/>
                  <a:gd name="T68" fmla="*/ 10 w 34"/>
                  <a:gd name="T69" fmla="*/ 1 h 34"/>
                  <a:gd name="T70" fmla="*/ 13 w 34"/>
                  <a:gd name="T71" fmla="*/ 0 h 34"/>
                  <a:gd name="T72" fmla="*/ 17 w 34"/>
                  <a:gd name="T73" fmla="*/ 0 h 34"/>
                  <a:gd name="T74" fmla="*/ 17 w 34"/>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4">
                    <a:moveTo>
                      <a:pt x="17" y="0"/>
                    </a:moveTo>
                    <a:lnTo>
                      <a:pt x="17" y="0"/>
                    </a:lnTo>
                    <a:lnTo>
                      <a:pt x="20" y="0"/>
                    </a:lnTo>
                    <a:lnTo>
                      <a:pt x="23" y="1"/>
                    </a:lnTo>
                    <a:lnTo>
                      <a:pt x="26" y="3"/>
                    </a:lnTo>
                    <a:lnTo>
                      <a:pt x="28" y="5"/>
                    </a:lnTo>
                    <a:lnTo>
                      <a:pt x="30" y="7"/>
                    </a:lnTo>
                    <a:lnTo>
                      <a:pt x="32" y="10"/>
                    </a:lnTo>
                    <a:lnTo>
                      <a:pt x="34" y="14"/>
                    </a:lnTo>
                    <a:lnTo>
                      <a:pt x="34" y="17"/>
                    </a:lnTo>
                    <a:lnTo>
                      <a:pt x="34" y="17"/>
                    </a:lnTo>
                    <a:lnTo>
                      <a:pt x="34" y="21"/>
                    </a:lnTo>
                    <a:lnTo>
                      <a:pt x="32" y="24"/>
                    </a:lnTo>
                    <a:lnTo>
                      <a:pt x="30" y="26"/>
                    </a:lnTo>
                    <a:lnTo>
                      <a:pt x="28" y="29"/>
                    </a:lnTo>
                    <a:lnTo>
                      <a:pt x="26" y="31"/>
                    </a:lnTo>
                    <a:lnTo>
                      <a:pt x="23" y="32"/>
                    </a:lnTo>
                    <a:lnTo>
                      <a:pt x="20" y="33"/>
                    </a:lnTo>
                    <a:lnTo>
                      <a:pt x="17" y="34"/>
                    </a:lnTo>
                    <a:lnTo>
                      <a:pt x="17" y="34"/>
                    </a:lnTo>
                    <a:lnTo>
                      <a:pt x="13" y="33"/>
                    </a:lnTo>
                    <a:lnTo>
                      <a:pt x="10" y="32"/>
                    </a:lnTo>
                    <a:lnTo>
                      <a:pt x="8" y="31"/>
                    </a:lnTo>
                    <a:lnTo>
                      <a:pt x="5" y="29"/>
                    </a:lnTo>
                    <a:lnTo>
                      <a:pt x="3" y="26"/>
                    </a:lnTo>
                    <a:lnTo>
                      <a:pt x="2" y="24"/>
                    </a:lnTo>
                    <a:lnTo>
                      <a:pt x="1" y="21"/>
                    </a:lnTo>
                    <a:lnTo>
                      <a:pt x="0" y="17"/>
                    </a:lnTo>
                    <a:lnTo>
                      <a:pt x="0" y="17"/>
                    </a:lnTo>
                    <a:lnTo>
                      <a:pt x="1" y="14"/>
                    </a:lnTo>
                    <a:lnTo>
                      <a:pt x="2" y="10"/>
                    </a:lnTo>
                    <a:lnTo>
                      <a:pt x="3" y="7"/>
                    </a:lnTo>
                    <a:lnTo>
                      <a:pt x="5" y="5"/>
                    </a:lnTo>
                    <a:lnTo>
                      <a:pt x="8" y="3"/>
                    </a:lnTo>
                    <a:lnTo>
                      <a:pt x="10" y="1"/>
                    </a:lnTo>
                    <a:lnTo>
                      <a:pt x="13" y="0"/>
                    </a:lnTo>
                    <a:lnTo>
                      <a:pt x="17" y="0"/>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0" name="Freeform 297"/>
              <p:cNvSpPr>
                <a:spLocks/>
              </p:cNvSpPr>
              <p:nvPr/>
            </p:nvSpPr>
            <p:spPr bwMode="auto">
              <a:xfrm>
                <a:off x="3666" y="2491"/>
                <a:ext cx="33" cy="34"/>
              </a:xfrm>
              <a:custGeom>
                <a:avLst/>
                <a:gdLst>
                  <a:gd name="T0" fmla="*/ 16 w 33"/>
                  <a:gd name="T1" fmla="*/ 0 h 34"/>
                  <a:gd name="T2" fmla="*/ 16 w 33"/>
                  <a:gd name="T3" fmla="*/ 0 h 34"/>
                  <a:gd name="T4" fmla="*/ 20 w 33"/>
                  <a:gd name="T5" fmla="*/ 0 h 34"/>
                  <a:gd name="T6" fmla="*/ 23 w 33"/>
                  <a:gd name="T7" fmla="*/ 1 h 34"/>
                  <a:gd name="T8" fmla="*/ 26 w 33"/>
                  <a:gd name="T9" fmla="*/ 3 h 34"/>
                  <a:gd name="T10" fmla="*/ 29 w 33"/>
                  <a:gd name="T11" fmla="*/ 5 h 34"/>
                  <a:gd name="T12" fmla="*/ 31 w 33"/>
                  <a:gd name="T13" fmla="*/ 7 h 34"/>
                  <a:gd name="T14" fmla="*/ 32 w 33"/>
                  <a:gd name="T15" fmla="*/ 10 h 34"/>
                  <a:gd name="T16" fmla="*/ 33 w 33"/>
                  <a:gd name="T17" fmla="*/ 14 h 34"/>
                  <a:gd name="T18" fmla="*/ 33 w 33"/>
                  <a:gd name="T19" fmla="*/ 17 h 34"/>
                  <a:gd name="T20" fmla="*/ 33 w 33"/>
                  <a:gd name="T21" fmla="*/ 17 h 34"/>
                  <a:gd name="T22" fmla="*/ 33 w 33"/>
                  <a:gd name="T23" fmla="*/ 21 h 34"/>
                  <a:gd name="T24" fmla="*/ 32 w 33"/>
                  <a:gd name="T25" fmla="*/ 24 h 34"/>
                  <a:gd name="T26" fmla="*/ 31 w 33"/>
                  <a:gd name="T27" fmla="*/ 26 h 34"/>
                  <a:gd name="T28" fmla="*/ 29 w 33"/>
                  <a:gd name="T29" fmla="*/ 29 h 34"/>
                  <a:gd name="T30" fmla="*/ 26 w 33"/>
                  <a:gd name="T31" fmla="*/ 31 h 34"/>
                  <a:gd name="T32" fmla="*/ 23 w 33"/>
                  <a:gd name="T33" fmla="*/ 32 h 34"/>
                  <a:gd name="T34" fmla="*/ 20 w 33"/>
                  <a:gd name="T35" fmla="*/ 33 h 34"/>
                  <a:gd name="T36" fmla="*/ 16 w 33"/>
                  <a:gd name="T37" fmla="*/ 34 h 34"/>
                  <a:gd name="T38" fmla="*/ 16 w 33"/>
                  <a:gd name="T39" fmla="*/ 34 h 34"/>
                  <a:gd name="T40" fmla="*/ 13 w 33"/>
                  <a:gd name="T41" fmla="*/ 33 h 34"/>
                  <a:gd name="T42" fmla="*/ 10 w 33"/>
                  <a:gd name="T43" fmla="*/ 32 h 34"/>
                  <a:gd name="T44" fmla="*/ 7 w 33"/>
                  <a:gd name="T45" fmla="*/ 31 h 34"/>
                  <a:gd name="T46" fmla="*/ 5 w 33"/>
                  <a:gd name="T47" fmla="*/ 29 h 34"/>
                  <a:gd name="T48" fmla="*/ 3 w 33"/>
                  <a:gd name="T49" fmla="*/ 26 h 34"/>
                  <a:gd name="T50" fmla="*/ 1 w 33"/>
                  <a:gd name="T51" fmla="*/ 24 h 34"/>
                  <a:gd name="T52" fmla="*/ 0 w 33"/>
                  <a:gd name="T53" fmla="*/ 21 h 34"/>
                  <a:gd name="T54" fmla="*/ 0 w 33"/>
                  <a:gd name="T55" fmla="*/ 17 h 34"/>
                  <a:gd name="T56" fmla="*/ 0 w 33"/>
                  <a:gd name="T57" fmla="*/ 17 h 34"/>
                  <a:gd name="T58" fmla="*/ 0 w 33"/>
                  <a:gd name="T59" fmla="*/ 14 h 34"/>
                  <a:gd name="T60" fmla="*/ 1 w 33"/>
                  <a:gd name="T61" fmla="*/ 10 h 34"/>
                  <a:gd name="T62" fmla="*/ 3 w 33"/>
                  <a:gd name="T63" fmla="*/ 7 h 34"/>
                  <a:gd name="T64" fmla="*/ 5 w 33"/>
                  <a:gd name="T65" fmla="*/ 5 h 34"/>
                  <a:gd name="T66" fmla="*/ 7 w 33"/>
                  <a:gd name="T67" fmla="*/ 3 h 34"/>
                  <a:gd name="T68" fmla="*/ 10 w 33"/>
                  <a:gd name="T69" fmla="*/ 1 h 34"/>
                  <a:gd name="T70" fmla="*/ 13 w 33"/>
                  <a:gd name="T71" fmla="*/ 0 h 34"/>
                  <a:gd name="T72" fmla="*/ 16 w 33"/>
                  <a:gd name="T73" fmla="*/ 0 h 34"/>
                  <a:gd name="T74" fmla="*/ 16 w 33"/>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4">
                    <a:moveTo>
                      <a:pt x="16" y="0"/>
                    </a:moveTo>
                    <a:lnTo>
                      <a:pt x="16" y="0"/>
                    </a:lnTo>
                    <a:lnTo>
                      <a:pt x="20" y="0"/>
                    </a:lnTo>
                    <a:lnTo>
                      <a:pt x="23" y="1"/>
                    </a:lnTo>
                    <a:lnTo>
                      <a:pt x="26" y="3"/>
                    </a:lnTo>
                    <a:lnTo>
                      <a:pt x="29" y="5"/>
                    </a:lnTo>
                    <a:lnTo>
                      <a:pt x="31" y="7"/>
                    </a:lnTo>
                    <a:lnTo>
                      <a:pt x="32" y="10"/>
                    </a:lnTo>
                    <a:lnTo>
                      <a:pt x="33" y="14"/>
                    </a:lnTo>
                    <a:lnTo>
                      <a:pt x="33" y="17"/>
                    </a:lnTo>
                    <a:lnTo>
                      <a:pt x="33" y="17"/>
                    </a:lnTo>
                    <a:lnTo>
                      <a:pt x="33" y="21"/>
                    </a:lnTo>
                    <a:lnTo>
                      <a:pt x="32" y="24"/>
                    </a:lnTo>
                    <a:lnTo>
                      <a:pt x="31" y="26"/>
                    </a:lnTo>
                    <a:lnTo>
                      <a:pt x="29" y="29"/>
                    </a:lnTo>
                    <a:lnTo>
                      <a:pt x="26" y="31"/>
                    </a:lnTo>
                    <a:lnTo>
                      <a:pt x="23" y="32"/>
                    </a:lnTo>
                    <a:lnTo>
                      <a:pt x="20" y="33"/>
                    </a:lnTo>
                    <a:lnTo>
                      <a:pt x="16" y="34"/>
                    </a:lnTo>
                    <a:lnTo>
                      <a:pt x="16" y="34"/>
                    </a:lnTo>
                    <a:lnTo>
                      <a:pt x="13" y="33"/>
                    </a:lnTo>
                    <a:lnTo>
                      <a:pt x="10" y="32"/>
                    </a:lnTo>
                    <a:lnTo>
                      <a:pt x="7" y="31"/>
                    </a:lnTo>
                    <a:lnTo>
                      <a:pt x="5" y="29"/>
                    </a:lnTo>
                    <a:lnTo>
                      <a:pt x="3" y="26"/>
                    </a:lnTo>
                    <a:lnTo>
                      <a:pt x="1" y="24"/>
                    </a:lnTo>
                    <a:lnTo>
                      <a:pt x="0" y="21"/>
                    </a:lnTo>
                    <a:lnTo>
                      <a:pt x="0" y="17"/>
                    </a:lnTo>
                    <a:lnTo>
                      <a:pt x="0" y="17"/>
                    </a:lnTo>
                    <a:lnTo>
                      <a:pt x="0" y="14"/>
                    </a:lnTo>
                    <a:lnTo>
                      <a:pt x="1" y="10"/>
                    </a:lnTo>
                    <a:lnTo>
                      <a:pt x="3" y="7"/>
                    </a:lnTo>
                    <a:lnTo>
                      <a:pt x="5" y="5"/>
                    </a:lnTo>
                    <a:lnTo>
                      <a:pt x="7" y="3"/>
                    </a:lnTo>
                    <a:lnTo>
                      <a:pt x="10" y="1"/>
                    </a:lnTo>
                    <a:lnTo>
                      <a:pt x="13" y="0"/>
                    </a:lnTo>
                    <a:lnTo>
                      <a:pt x="16" y="0"/>
                    </a:lnTo>
                    <a:lnTo>
                      <a:pt x="1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1" name="Freeform 298"/>
              <p:cNvSpPr>
                <a:spLocks/>
              </p:cNvSpPr>
              <p:nvPr/>
            </p:nvSpPr>
            <p:spPr bwMode="auto">
              <a:xfrm>
                <a:off x="3619" y="2532"/>
                <a:ext cx="21" cy="23"/>
              </a:xfrm>
              <a:custGeom>
                <a:avLst/>
                <a:gdLst>
                  <a:gd name="T0" fmla="*/ 11 w 21"/>
                  <a:gd name="T1" fmla="*/ 0 h 23"/>
                  <a:gd name="T2" fmla="*/ 11 w 21"/>
                  <a:gd name="T3" fmla="*/ 0 h 23"/>
                  <a:gd name="T4" fmla="*/ 15 w 21"/>
                  <a:gd name="T5" fmla="*/ 1 h 23"/>
                  <a:gd name="T6" fmla="*/ 18 w 21"/>
                  <a:gd name="T7" fmla="*/ 3 h 23"/>
                  <a:gd name="T8" fmla="*/ 21 w 21"/>
                  <a:gd name="T9" fmla="*/ 8 h 23"/>
                  <a:gd name="T10" fmla="*/ 21 w 21"/>
                  <a:gd name="T11" fmla="*/ 12 h 23"/>
                  <a:gd name="T12" fmla="*/ 21 w 21"/>
                  <a:gd name="T13" fmla="*/ 12 h 23"/>
                  <a:gd name="T14" fmla="*/ 21 w 21"/>
                  <a:gd name="T15" fmla="*/ 16 h 23"/>
                  <a:gd name="T16" fmla="*/ 18 w 21"/>
                  <a:gd name="T17" fmla="*/ 19 h 23"/>
                  <a:gd name="T18" fmla="*/ 15 w 21"/>
                  <a:gd name="T19" fmla="*/ 22 h 23"/>
                  <a:gd name="T20" fmla="*/ 11 w 21"/>
                  <a:gd name="T21" fmla="*/ 23 h 23"/>
                  <a:gd name="T22" fmla="*/ 11 w 21"/>
                  <a:gd name="T23" fmla="*/ 23 h 23"/>
                  <a:gd name="T24" fmla="*/ 6 w 21"/>
                  <a:gd name="T25" fmla="*/ 22 h 23"/>
                  <a:gd name="T26" fmla="*/ 3 w 21"/>
                  <a:gd name="T27" fmla="*/ 19 h 23"/>
                  <a:gd name="T28" fmla="*/ 1 w 21"/>
                  <a:gd name="T29" fmla="*/ 16 h 23"/>
                  <a:gd name="T30" fmla="*/ 0 w 21"/>
                  <a:gd name="T31" fmla="*/ 12 h 23"/>
                  <a:gd name="T32" fmla="*/ 0 w 21"/>
                  <a:gd name="T33" fmla="*/ 12 h 23"/>
                  <a:gd name="T34" fmla="*/ 1 w 21"/>
                  <a:gd name="T35" fmla="*/ 8 h 23"/>
                  <a:gd name="T36" fmla="*/ 3 w 21"/>
                  <a:gd name="T37" fmla="*/ 3 h 23"/>
                  <a:gd name="T38" fmla="*/ 6 w 21"/>
                  <a:gd name="T39" fmla="*/ 1 h 23"/>
                  <a:gd name="T40" fmla="*/ 11 w 21"/>
                  <a:gd name="T41" fmla="*/ 0 h 23"/>
                  <a:gd name="T42" fmla="*/ 11 w 21"/>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11" y="0"/>
                    </a:moveTo>
                    <a:lnTo>
                      <a:pt x="11" y="0"/>
                    </a:lnTo>
                    <a:lnTo>
                      <a:pt x="15" y="1"/>
                    </a:lnTo>
                    <a:lnTo>
                      <a:pt x="18" y="3"/>
                    </a:lnTo>
                    <a:lnTo>
                      <a:pt x="21" y="8"/>
                    </a:lnTo>
                    <a:lnTo>
                      <a:pt x="21" y="12"/>
                    </a:lnTo>
                    <a:lnTo>
                      <a:pt x="21" y="12"/>
                    </a:lnTo>
                    <a:lnTo>
                      <a:pt x="21" y="16"/>
                    </a:lnTo>
                    <a:lnTo>
                      <a:pt x="18" y="19"/>
                    </a:lnTo>
                    <a:lnTo>
                      <a:pt x="15" y="22"/>
                    </a:lnTo>
                    <a:lnTo>
                      <a:pt x="11" y="23"/>
                    </a:lnTo>
                    <a:lnTo>
                      <a:pt x="11" y="23"/>
                    </a:lnTo>
                    <a:lnTo>
                      <a:pt x="6" y="22"/>
                    </a:lnTo>
                    <a:lnTo>
                      <a:pt x="3" y="19"/>
                    </a:lnTo>
                    <a:lnTo>
                      <a:pt x="1" y="16"/>
                    </a:lnTo>
                    <a:lnTo>
                      <a:pt x="0" y="12"/>
                    </a:lnTo>
                    <a:lnTo>
                      <a:pt x="0" y="12"/>
                    </a:lnTo>
                    <a:lnTo>
                      <a:pt x="1" y="8"/>
                    </a:lnTo>
                    <a:lnTo>
                      <a:pt x="3" y="3"/>
                    </a:lnTo>
                    <a:lnTo>
                      <a:pt x="6" y="1"/>
                    </a:lnTo>
                    <a:lnTo>
                      <a:pt x="11" y="0"/>
                    </a:lnTo>
                    <a:lnTo>
                      <a:pt x="1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2" name="Freeform 299"/>
              <p:cNvSpPr>
                <a:spLocks/>
              </p:cNvSpPr>
              <p:nvPr/>
            </p:nvSpPr>
            <p:spPr bwMode="auto">
              <a:xfrm>
                <a:off x="3636" y="2581"/>
                <a:ext cx="8" cy="32"/>
              </a:xfrm>
              <a:custGeom>
                <a:avLst/>
                <a:gdLst>
                  <a:gd name="T0" fmla="*/ 2 w 8"/>
                  <a:gd name="T1" fmla="*/ 0 h 32"/>
                  <a:gd name="T2" fmla="*/ 8 w 8"/>
                  <a:gd name="T3" fmla="*/ 18 h 32"/>
                  <a:gd name="T4" fmla="*/ 1 w 8"/>
                  <a:gd name="T5" fmla="*/ 18 h 32"/>
                  <a:gd name="T6" fmla="*/ 1 w 8"/>
                  <a:gd name="T7" fmla="*/ 18 h 32"/>
                  <a:gd name="T8" fmla="*/ 0 w 8"/>
                  <a:gd name="T9" fmla="*/ 27 h 32"/>
                  <a:gd name="T10" fmla="*/ 0 w 8"/>
                  <a:gd name="T11" fmla="*/ 32 h 32"/>
                </a:gdLst>
                <a:ahLst/>
                <a:cxnLst>
                  <a:cxn ang="0">
                    <a:pos x="T0" y="T1"/>
                  </a:cxn>
                  <a:cxn ang="0">
                    <a:pos x="T2" y="T3"/>
                  </a:cxn>
                  <a:cxn ang="0">
                    <a:pos x="T4" y="T5"/>
                  </a:cxn>
                  <a:cxn ang="0">
                    <a:pos x="T6" y="T7"/>
                  </a:cxn>
                  <a:cxn ang="0">
                    <a:pos x="T8" y="T9"/>
                  </a:cxn>
                  <a:cxn ang="0">
                    <a:pos x="T10" y="T11"/>
                  </a:cxn>
                </a:cxnLst>
                <a:rect l="0" t="0" r="r" b="b"/>
                <a:pathLst>
                  <a:path w="8" h="32">
                    <a:moveTo>
                      <a:pt x="2" y="0"/>
                    </a:moveTo>
                    <a:lnTo>
                      <a:pt x="8" y="18"/>
                    </a:lnTo>
                    <a:lnTo>
                      <a:pt x="1" y="18"/>
                    </a:lnTo>
                    <a:lnTo>
                      <a:pt x="1" y="18"/>
                    </a:lnTo>
                    <a:lnTo>
                      <a:pt x="0" y="27"/>
                    </a:lnTo>
                    <a:lnTo>
                      <a:pt x="0" y="3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3" name="Freeform 300"/>
              <p:cNvSpPr>
                <a:spLocks/>
              </p:cNvSpPr>
              <p:nvPr/>
            </p:nvSpPr>
            <p:spPr bwMode="auto">
              <a:xfrm>
                <a:off x="3610" y="2558"/>
                <a:ext cx="38" cy="28"/>
              </a:xfrm>
              <a:custGeom>
                <a:avLst/>
                <a:gdLst>
                  <a:gd name="T0" fmla="*/ 7 w 38"/>
                  <a:gd name="T1" fmla="*/ 26 h 28"/>
                  <a:gd name="T2" fmla="*/ 7 w 38"/>
                  <a:gd name="T3" fmla="*/ 26 h 28"/>
                  <a:gd name="T4" fmla="*/ 6 w 38"/>
                  <a:gd name="T5" fmla="*/ 27 h 28"/>
                  <a:gd name="T6" fmla="*/ 4 w 38"/>
                  <a:gd name="T7" fmla="*/ 28 h 28"/>
                  <a:gd name="T8" fmla="*/ 4 w 38"/>
                  <a:gd name="T9" fmla="*/ 28 h 28"/>
                  <a:gd name="T10" fmla="*/ 2 w 38"/>
                  <a:gd name="T11" fmla="*/ 28 h 28"/>
                  <a:gd name="T12" fmla="*/ 2 w 38"/>
                  <a:gd name="T13" fmla="*/ 28 h 28"/>
                  <a:gd name="T14" fmla="*/ 0 w 38"/>
                  <a:gd name="T15" fmla="*/ 26 h 28"/>
                  <a:gd name="T16" fmla="*/ 0 w 38"/>
                  <a:gd name="T17" fmla="*/ 24 h 28"/>
                  <a:gd name="T18" fmla="*/ 8 w 38"/>
                  <a:gd name="T19" fmla="*/ 4 h 28"/>
                  <a:gd name="T20" fmla="*/ 8 w 38"/>
                  <a:gd name="T21" fmla="*/ 4 h 28"/>
                  <a:gd name="T22" fmla="*/ 10 w 38"/>
                  <a:gd name="T23" fmla="*/ 3 h 28"/>
                  <a:gd name="T24" fmla="*/ 12 w 38"/>
                  <a:gd name="T25" fmla="*/ 1 h 28"/>
                  <a:gd name="T26" fmla="*/ 16 w 38"/>
                  <a:gd name="T27" fmla="*/ 0 h 28"/>
                  <a:gd name="T28" fmla="*/ 20 w 38"/>
                  <a:gd name="T29" fmla="*/ 0 h 28"/>
                  <a:gd name="T30" fmla="*/ 20 w 38"/>
                  <a:gd name="T31" fmla="*/ 0 h 28"/>
                  <a:gd name="T32" fmla="*/ 24 w 38"/>
                  <a:gd name="T33" fmla="*/ 0 h 28"/>
                  <a:gd name="T34" fmla="*/ 27 w 38"/>
                  <a:gd name="T35" fmla="*/ 1 h 28"/>
                  <a:gd name="T36" fmla="*/ 30 w 38"/>
                  <a:gd name="T37" fmla="*/ 3 h 28"/>
                  <a:gd name="T38" fmla="*/ 31 w 38"/>
                  <a:gd name="T39" fmla="*/ 4 h 28"/>
                  <a:gd name="T40" fmla="*/ 38 w 38"/>
                  <a:gd name="T41" fmla="*/ 24 h 28"/>
                  <a:gd name="T42" fmla="*/ 38 w 38"/>
                  <a:gd name="T43" fmla="*/ 24 h 28"/>
                  <a:gd name="T44" fmla="*/ 38 w 38"/>
                  <a:gd name="T45" fmla="*/ 26 h 28"/>
                  <a:gd name="T46" fmla="*/ 36 w 38"/>
                  <a:gd name="T47" fmla="*/ 28 h 28"/>
                  <a:gd name="T48" fmla="*/ 36 w 38"/>
                  <a:gd name="T49" fmla="*/ 28 h 28"/>
                  <a:gd name="T50" fmla="*/ 35 w 38"/>
                  <a:gd name="T51" fmla="*/ 28 h 28"/>
                  <a:gd name="T52" fmla="*/ 35 w 38"/>
                  <a:gd name="T53" fmla="*/ 28 h 28"/>
                  <a:gd name="T54" fmla="*/ 33 w 38"/>
                  <a:gd name="T55" fmla="*/ 27 h 28"/>
                  <a:gd name="T56" fmla="*/ 32 w 38"/>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8">
                    <a:moveTo>
                      <a:pt x="7" y="26"/>
                    </a:moveTo>
                    <a:lnTo>
                      <a:pt x="7" y="26"/>
                    </a:lnTo>
                    <a:lnTo>
                      <a:pt x="6" y="27"/>
                    </a:lnTo>
                    <a:lnTo>
                      <a:pt x="4" y="28"/>
                    </a:lnTo>
                    <a:lnTo>
                      <a:pt x="4" y="28"/>
                    </a:lnTo>
                    <a:lnTo>
                      <a:pt x="2" y="28"/>
                    </a:lnTo>
                    <a:lnTo>
                      <a:pt x="2" y="28"/>
                    </a:lnTo>
                    <a:lnTo>
                      <a:pt x="0" y="26"/>
                    </a:lnTo>
                    <a:lnTo>
                      <a:pt x="0" y="24"/>
                    </a:lnTo>
                    <a:lnTo>
                      <a:pt x="8" y="4"/>
                    </a:lnTo>
                    <a:lnTo>
                      <a:pt x="8" y="4"/>
                    </a:lnTo>
                    <a:lnTo>
                      <a:pt x="10" y="3"/>
                    </a:lnTo>
                    <a:lnTo>
                      <a:pt x="12" y="1"/>
                    </a:lnTo>
                    <a:lnTo>
                      <a:pt x="16" y="0"/>
                    </a:lnTo>
                    <a:lnTo>
                      <a:pt x="20" y="0"/>
                    </a:lnTo>
                    <a:lnTo>
                      <a:pt x="20" y="0"/>
                    </a:lnTo>
                    <a:lnTo>
                      <a:pt x="24" y="0"/>
                    </a:lnTo>
                    <a:lnTo>
                      <a:pt x="27" y="1"/>
                    </a:lnTo>
                    <a:lnTo>
                      <a:pt x="30" y="3"/>
                    </a:lnTo>
                    <a:lnTo>
                      <a:pt x="31" y="4"/>
                    </a:lnTo>
                    <a:lnTo>
                      <a:pt x="38" y="24"/>
                    </a:lnTo>
                    <a:lnTo>
                      <a:pt x="38" y="24"/>
                    </a:lnTo>
                    <a:lnTo>
                      <a:pt x="38" y="26"/>
                    </a:lnTo>
                    <a:lnTo>
                      <a:pt x="36" y="28"/>
                    </a:lnTo>
                    <a:lnTo>
                      <a:pt x="36" y="28"/>
                    </a:lnTo>
                    <a:lnTo>
                      <a:pt x="35" y="28"/>
                    </a:lnTo>
                    <a:lnTo>
                      <a:pt x="35" y="28"/>
                    </a:lnTo>
                    <a:lnTo>
                      <a:pt x="33" y="27"/>
                    </a:lnTo>
                    <a:lnTo>
                      <a:pt x="32" y="2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4" name="Freeform 301"/>
              <p:cNvSpPr>
                <a:spLocks/>
              </p:cNvSpPr>
              <p:nvPr/>
            </p:nvSpPr>
            <p:spPr bwMode="auto">
              <a:xfrm>
                <a:off x="3615" y="2581"/>
                <a:ext cx="9" cy="32"/>
              </a:xfrm>
              <a:custGeom>
                <a:avLst/>
                <a:gdLst>
                  <a:gd name="T0" fmla="*/ 9 w 9"/>
                  <a:gd name="T1" fmla="*/ 32 h 32"/>
                  <a:gd name="T2" fmla="*/ 9 w 9"/>
                  <a:gd name="T3" fmla="*/ 32 h 32"/>
                  <a:gd name="T4" fmla="*/ 8 w 9"/>
                  <a:gd name="T5" fmla="*/ 27 h 32"/>
                  <a:gd name="T6" fmla="*/ 7 w 9"/>
                  <a:gd name="T7" fmla="*/ 18 h 32"/>
                  <a:gd name="T8" fmla="*/ 0 w 9"/>
                  <a:gd name="T9" fmla="*/ 18 h 32"/>
                  <a:gd name="T10" fmla="*/ 7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9" y="32"/>
                    </a:moveTo>
                    <a:lnTo>
                      <a:pt x="9" y="32"/>
                    </a:lnTo>
                    <a:lnTo>
                      <a:pt x="8" y="27"/>
                    </a:lnTo>
                    <a:lnTo>
                      <a:pt x="7" y="18"/>
                    </a:lnTo>
                    <a:lnTo>
                      <a:pt x="0" y="18"/>
                    </a:lnTo>
                    <a:lnTo>
                      <a:pt x="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5" name="Freeform 302"/>
              <p:cNvSpPr>
                <a:spLocks/>
              </p:cNvSpPr>
              <p:nvPr/>
            </p:nvSpPr>
            <p:spPr bwMode="auto">
              <a:xfrm>
                <a:off x="3692" y="2564"/>
                <a:ext cx="13" cy="49"/>
              </a:xfrm>
              <a:custGeom>
                <a:avLst/>
                <a:gdLst>
                  <a:gd name="T0" fmla="*/ 3 w 13"/>
                  <a:gd name="T1" fmla="*/ 0 h 49"/>
                  <a:gd name="T2" fmla="*/ 13 w 13"/>
                  <a:gd name="T3" fmla="*/ 28 h 49"/>
                  <a:gd name="T4" fmla="*/ 3 w 13"/>
                  <a:gd name="T5" fmla="*/ 28 h 49"/>
                  <a:gd name="T6" fmla="*/ 3 w 13"/>
                  <a:gd name="T7" fmla="*/ 28 h 49"/>
                  <a:gd name="T8" fmla="*/ 2 w 13"/>
                  <a:gd name="T9" fmla="*/ 41 h 49"/>
                  <a:gd name="T10" fmla="*/ 1 w 13"/>
                  <a:gd name="T11" fmla="*/ 46 h 49"/>
                  <a:gd name="T12" fmla="*/ 0 w 1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3" y="0"/>
                    </a:moveTo>
                    <a:lnTo>
                      <a:pt x="13" y="28"/>
                    </a:lnTo>
                    <a:lnTo>
                      <a:pt x="3" y="28"/>
                    </a:lnTo>
                    <a:lnTo>
                      <a:pt x="3" y="28"/>
                    </a:lnTo>
                    <a:lnTo>
                      <a:pt x="2" y="41"/>
                    </a:lnTo>
                    <a:lnTo>
                      <a:pt x="1" y="46"/>
                    </a:lnTo>
                    <a:lnTo>
                      <a:pt x="0" y="4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6" name="Freeform 303"/>
              <p:cNvSpPr>
                <a:spLocks/>
              </p:cNvSpPr>
              <p:nvPr/>
            </p:nvSpPr>
            <p:spPr bwMode="auto">
              <a:xfrm>
                <a:off x="3654" y="2529"/>
                <a:ext cx="57" cy="42"/>
              </a:xfrm>
              <a:custGeom>
                <a:avLst/>
                <a:gdLst>
                  <a:gd name="T0" fmla="*/ 9 w 57"/>
                  <a:gd name="T1" fmla="*/ 39 h 42"/>
                  <a:gd name="T2" fmla="*/ 9 w 57"/>
                  <a:gd name="T3" fmla="*/ 39 h 42"/>
                  <a:gd name="T4" fmla="*/ 7 w 57"/>
                  <a:gd name="T5" fmla="*/ 42 h 42"/>
                  <a:gd name="T6" fmla="*/ 5 w 57"/>
                  <a:gd name="T7" fmla="*/ 42 h 42"/>
                  <a:gd name="T8" fmla="*/ 5 w 57"/>
                  <a:gd name="T9" fmla="*/ 42 h 42"/>
                  <a:gd name="T10" fmla="*/ 3 w 57"/>
                  <a:gd name="T11" fmla="*/ 42 h 42"/>
                  <a:gd name="T12" fmla="*/ 3 w 57"/>
                  <a:gd name="T13" fmla="*/ 42 h 42"/>
                  <a:gd name="T14" fmla="*/ 2 w 57"/>
                  <a:gd name="T15" fmla="*/ 41 h 42"/>
                  <a:gd name="T16" fmla="*/ 1 w 57"/>
                  <a:gd name="T17" fmla="*/ 40 h 42"/>
                  <a:gd name="T18" fmla="*/ 0 w 57"/>
                  <a:gd name="T19" fmla="*/ 38 h 42"/>
                  <a:gd name="T20" fmla="*/ 0 w 57"/>
                  <a:gd name="T21" fmla="*/ 36 h 42"/>
                  <a:gd name="T22" fmla="*/ 11 w 57"/>
                  <a:gd name="T23" fmla="*/ 7 h 42"/>
                  <a:gd name="T24" fmla="*/ 11 w 57"/>
                  <a:gd name="T25" fmla="*/ 7 h 42"/>
                  <a:gd name="T26" fmla="*/ 13 w 57"/>
                  <a:gd name="T27" fmla="*/ 5 h 42"/>
                  <a:gd name="T28" fmla="*/ 17 w 57"/>
                  <a:gd name="T29" fmla="*/ 2 h 42"/>
                  <a:gd name="T30" fmla="*/ 22 w 57"/>
                  <a:gd name="T31" fmla="*/ 1 h 42"/>
                  <a:gd name="T32" fmla="*/ 28 w 57"/>
                  <a:gd name="T33" fmla="*/ 0 h 42"/>
                  <a:gd name="T34" fmla="*/ 28 w 57"/>
                  <a:gd name="T35" fmla="*/ 0 h 42"/>
                  <a:gd name="T36" fmla="*/ 35 w 57"/>
                  <a:gd name="T37" fmla="*/ 1 h 42"/>
                  <a:gd name="T38" fmla="*/ 40 w 57"/>
                  <a:gd name="T39" fmla="*/ 2 h 42"/>
                  <a:gd name="T40" fmla="*/ 44 w 57"/>
                  <a:gd name="T41" fmla="*/ 5 h 42"/>
                  <a:gd name="T42" fmla="*/ 46 w 57"/>
                  <a:gd name="T43" fmla="*/ 7 h 42"/>
                  <a:gd name="T44" fmla="*/ 57 w 57"/>
                  <a:gd name="T45" fmla="*/ 36 h 42"/>
                  <a:gd name="T46" fmla="*/ 57 w 57"/>
                  <a:gd name="T47" fmla="*/ 36 h 42"/>
                  <a:gd name="T48" fmla="*/ 57 w 57"/>
                  <a:gd name="T49" fmla="*/ 38 h 42"/>
                  <a:gd name="T50" fmla="*/ 57 w 57"/>
                  <a:gd name="T51" fmla="*/ 40 h 42"/>
                  <a:gd name="T52" fmla="*/ 56 w 57"/>
                  <a:gd name="T53" fmla="*/ 41 h 42"/>
                  <a:gd name="T54" fmla="*/ 54 w 57"/>
                  <a:gd name="T55" fmla="*/ 42 h 42"/>
                  <a:gd name="T56" fmla="*/ 54 w 57"/>
                  <a:gd name="T57" fmla="*/ 42 h 42"/>
                  <a:gd name="T58" fmla="*/ 53 w 57"/>
                  <a:gd name="T59" fmla="*/ 42 h 42"/>
                  <a:gd name="T60" fmla="*/ 53 w 57"/>
                  <a:gd name="T61" fmla="*/ 42 h 42"/>
                  <a:gd name="T62" fmla="*/ 50 w 57"/>
                  <a:gd name="T63" fmla="*/ 42 h 42"/>
                  <a:gd name="T64" fmla="*/ 48 w 57"/>
                  <a:gd name="T6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42">
                    <a:moveTo>
                      <a:pt x="9" y="39"/>
                    </a:moveTo>
                    <a:lnTo>
                      <a:pt x="9" y="39"/>
                    </a:lnTo>
                    <a:lnTo>
                      <a:pt x="7" y="42"/>
                    </a:lnTo>
                    <a:lnTo>
                      <a:pt x="5" y="42"/>
                    </a:lnTo>
                    <a:lnTo>
                      <a:pt x="5" y="42"/>
                    </a:lnTo>
                    <a:lnTo>
                      <a:pt x="3" y="42"/>
                    </a:lnTo>
                    <a:lnTo>
                      <a:pt x="3" y="42"/>
                    </a:lnTo>
                    <a:lnTo>
                      <a:pt x="2" y="41"/>
                    </a:lnTo>
                    <a:lnTo>
                      <a:pt x="1" y="40"/>
                    </a:lnTo>
                    <a:lnTo>
                      <a:pt x="0" y="38"/>
                    </a:lnTo>
                    <a:lnTo>
                      <a:pt x="0" y="36"/>
                    </a:lnTo>
                    <a:lnTo>
                      <a:pt x="11" y="7"/>
                    </a:lnTo>
                    <a:lnTo>
                      <a:pt x="11" y="7"/>
                    </a:lnTo>
                    <a:lnTo>
                      <a:pt x="13" y="5"/>
                    </a:lnTo>
                    <a:lnTo>
                      <a:pt x="17" y="2"/>
                    </a:lnTo>
                    <a:lnTo>
                      <a:pt x="22" y="1"/>
                    </a:lnTo>
                    <a:lnTo>
                      <a:pt x="28" y="0"/>
                    </a:lnTo>
                    <a:lnTo>
                      <a:pt x="28" y="0"/>
                    </a:lnTo>
                    <a:lnTo>
                      <a:pt x="35" y="1"/>
                    </a:lnTo>
                    <a:lnTo>
                      <a:pt x="40" y="2"/>
                    </a:lnTo>
                    <a:lnTo>
                      <a:pt x="44" y="5"/>
                    </a:lnTo>
                    <a:lnTo>
                      <a:pt x="46" y="7"/>
                    </a:lnTo>
                    <a:lnTo>
                      <a:pt x="57" y="36"/>
                    </a:lnTo>
                    <a:lnTo>
                      <a:pt x="57" y="36"/>
                    </a:lnTo>
                    <a:lnTo>
                      <a:pt x="57" y="38"/>
                    </a:lnTo>
                    <a:lnTo>
                      <a:pt x="57" y="40"/>
                    </a:lnTo>
                    <a:lnTo>
                      <a:pt x="56" y="41"/>
                    </a:lnTo>
                    <a:lnTo>
                      <a:pt x="54" y="42"/>
                    </a:lnTo>
                    <a:lnTo>
                      <a:pt x="54" y="42"/>
                    </a:lnTo>
                    <a:lnTo>
                      <a:pt x="53" y="42"/>
                    </a:lnTo>
                    <a:lnTo>
                      <a:pt x="53" y="42"/>
                    </a:lnTo>
                    <a:lnTo>
                      <a:pt x="50" y="42"/>
                    </a:lnTo>
                    <a:lnTo>
                      <a:pt x="48"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7" name="Freeform 304"/>
              <p:cNvSpPr>
                <a:spLocks/>
              </p:cNvSpPr>
              <p:nvPr/>
            </p:nvSpPr>
            <p:spPr bwMode="auto">
              <a:xfrm>
                <a:off x="3660" y="2564"/>
                <a:ext cx="13" cy="49"/>
              </a:xfrm>
              <a:custGeom>
                <a:avLst/>
                <a:gdLst>
                  <a:gd name="T0" fmla="*/ 13 w 13"/>
                  <a:gd name="T1" fmla="*/ 49 h 49"/>
                  <a:gd name="T2" fmla="*/ 13 w 13"/>
                  <a:gd name="T3" fmla="*/ 49 h 49"/>
                  <a:gd name="T4" fmla="*/ 12 w 13"/>
                  <a:gd name="T5" fmla="*/ 46 h 49"/>
                  <a:gd name="T6" fmla="*/ 12 w 13"/>
                  <a:gd name="T7" fmla="*/ 41 h 49"/>
                  <a:gd name="T8" fmla="*/ 11 w 13"/>
                  <a:gd name="T9" fmla="*/ 28 h 49"/>
                  <a:gd name="T10" fmla="*/ 0 w 13"/>
                  <a:gd name="T11" fmla="*/ 28 h 49"/>
                  <a:gd name="T12" fmla="*/ 10 w 1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13" y="49"/>
                    </a:moveTo>
                    <a:lnTo>
                      <a:pt x="13" y="49"/>
                    </a:lnTo>
                    <a:lnTo>
                      <a:pt x="12" y="46"/>
                    </a:lnTo>
                    <a:lnTo>
                      <a:pt x="12" y="41"/>
                    </a:lnTo>
                    <a:lnTo>
                      <a:pt x="11" y="28"/>
                    </a:lnTo>
                    <a:lnTo>
                      <a:pt x="0" y="28"/>
                    </a:lnTo>
                    <a:lnTo>
                      <a:pt x="1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8" name="Freeform 305"/>
              <p:cNvSpPr>
                <a:spLocks/>
              </p:cNvSpPr>
              <p:nvPr/>
            </p:nvSpPr>
            <p:spPr bwMode="auto">
              <a:xfrm>
                <a:off x="3719" y="2529"/>
                <a:ext cx="44" cy="79"/>
              </a:xfrm>
              <a:custGeom>
                <a:avLst/>
                <a:gdLst>
                  <a:gd name="T0" fmla="*/ 11 w 44"/>
                  <a:gd name="T1" fmla="*/ 79 h 79"/>
                  <a:gd name="T2" fmla="*/ 11 w 44"/>
                  <a:gd name="T3" fmla="*/ 79 h 79"/>
                  <a:gd name="T4" fmla="*/ 9 w 44"/>
                  <a:gd name="T5" fmla="*/ 66 h 79"/>
                  <a:gd name="T6" fmla="*/ 6 w 44"/>
                  <a:gd name="T7" fmla="*/ 52 h 79"/>
                  <a:gd name="T8" fmla="*/ 6 w 44"/>
                  <a:gd name="T9" fmla="*/ 52 h 79"/>
                  <a:gd name="T10" fmla="*/ 5 w 44"/>
                  <a:gd name="T11" fmla="*/ 50 h 79"/>
                  <a:gd name="T12" fmla="*/ 4 w 44"/>
                  <a:gd name="T13" fmla="*/ 48 h 79"/>
                  <a:gd name="T14" fmla="*/ 3 w 44"/>
                  <a:gd name="T15" fmla="*/ 47 h 79"/>
                  <a:gd name="T16" fmla="*/ 3 w 44"/>
                  <a:gd name="T17" fmla="*/ 43 h 79"/>
                  <a:gd name="T18" fmla="*/ 3 w 44"/>
                  <a:gd name="T19" fmla="*/ 43 h 79"/>
                  <a:gd name="T20" fmla="*/ 0 w 44"/>
                  <a:gd name="T21" fmla="*/ 30 h 79"/>
                  <a:gd name="T22" fmla="*/ 0 w 44"/>
                  <a:gd name="T23" fmla="*/ 19 h 79"/>
                  <a:gd name="T24" fmla="*/ 0 w 44"/>
                  <a:gd name="T25" fmla="*/ 9 h 79"/>
                  <a:gd name="T26" fmla="*/ 0 w 44"/>
                  <a:gd name="T27" fmla="*/ 9 h 79"/>
                  <a:gd name="T28" fmla="*/ 0 w 44"/>
                  <a:gd name="T29" fmla="*/ 7 h 79"/>
                  <a:gd name="T30" fmla="*/ 3 w 44"/>
                  <a:gd name="T31" fmla="*/ 5 h 79"/>
                  <a:gd name="T32" fmla="*/ 7 w 44"/>
                  <a:gd name="T33" fmla="*/ 3 h 79"/>
                  <a:gd name="T34" fmla="*/ 14 w 44"/>
                  <a:gd name="T35" fmla="*/ 1 h 79"/>
                  <a:gd name="T36" fmla="*/ 22 w 44"/>
                  <a:gd name="T37" fmla="*/ 0 h 79"/>
                  <a:gd name="T38" fmla="*/ 22 w 44"/>
                  <a:gd name="T39" fmla="*/ 0 h 79"/>
                  <a:gd name="T40" fmla="*/ 29 w 44"/>
                  <a:gd name="T41" fmla="*/ 1 h 79"/>
                  <a:gd name="T42" fmla="*/ 36 w 44"/>
                  <a:gd name="T43" fmla="*/ 3 h 79"/>
                  <a:gd name="T44" fmla="*/ 42 w 44"/>
                  <a:gd name="T45" fmla="*/ 5 h 79"/>
                  <a:gd name="T46" fmla="*/ 43 w 44"/>
                  <a:gd name="T47" fmla="*/ 7 h 79"/>
                  <a:gd name="T48" fmla="*/ 43 w 44"/>
                  <a:gd name="T49" fmla="*/ 9 h 79"/>
                  <a:gd name="T50" fmla="*/ 43 w 44"/>
                  <a:gd name="T51" fmla="*/ 9 h 79"/>
                  <a:gd name="T52" fmla="*/ 44 w 44"/>
                  <a:gd name="T53" fmla="*/ 19 h 79"/>
                  <a:gd name="T54" fmla="*/ 43 w 44"/>
                  <a:gd name="T55" fmla="*/ 30 h 79"/>
                  <a:gd name="T56" fmla="*/ 42 w 44"/>
                  <a:gd name="T57" fmla="*/ 43 h 79"/>
                  <a:gd name="T58" fmla="*/ 42 w 44"/>
                  <a:gd name="T59" fmla="*/ 43 h 79"/>
                  <a:gd name="T60" fmla="*/ 41 w 44"/>
                  <a:gd name="T61" fmla="*/ 47 h 79"/>
                  <a:gd name="T62" fmla="*/ 40 w 44"/>
                  <a:gd name="T63" fmla="*/ 48 h 79"/>
                  <a:gd name="T64" fmla="*/ 39 w 44"/>
                  <a:gd name="T65" fmla="*/ 50 h 79"/>
                  <a:gd name="T66" fmla="*/ 37 w 44"/>
                  <a:gd name="T67" fmla="*/ 52 h 79"/>
                  <a:gd name="T68" fmla="*/ 37 w 44"/>
                  <a:gd name="T69" fmla="*/ 52 h 79"/>
                  <a:gd name="T70" fmla="*/ 35 w 44"/>
                  <a:gd name="T71" fmla="*/ 66 h 79"/>
                  <a:gd name="T72" fmla="*/ 32 w 44"/>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9">
                    <a:moveTo>
                      <a:pt x="11" y="79"/>
                    </a:moveTo>
                    <a:lnTo>
                      <a:pt x="11" y="79"/>
                    </a:lnTo>
                    <a:lnTo>
                      <a:pt x="9" y="66"/>
                    </a:lnTo>
                    <a:lnTo>
                      <a:pt x="6" y="52"/>
                    </a:lnTo>
                    <a:lnTo>
                      <a:pt x="6" y="52"/>
                    </a:lnTo>
                    <a:lnTo>
                      <a:pt x="5" y="50"/>
                    </a:lnTo>
                    <a:lnTo>
                      <a:pt x="4" y="48"/>
                    </a:lnTo>
                    <a:lnTo>
                      <a:pt x="3" y="47"/>
                    </a:lnTo>
                    <a:lnTo>
                      <a:pt x="3" y="43"/>
                    </a:lnTo>
                    <a:lnTo>
                      <a:pt x="3" y="43"/>
                    </a:lnTo>
                    <a:lnTo>
                      <a:pt x="0" y="30"/>
                    </a:lnTo>
                    <a:lnTo>
                      <a:pt x="0" y="19"/>
                    </a:lnTo>
                    <a:lnTo>
                      <a:pt x="0" y="9"/>
                    </a:lnTo>
                    <a:lnTo>
                      <a:pt x="0" y="9"/>
                    </a:lnTo>
                    <a:lnTo>
                      <a:pt x="0" y="7"/>
                    </a:lnTo>
                    <a:lnTo>
                      <a:pt x="3" y="5"/>
                    </a:lnTo>
                    <a:lnTo>
                      <a:pt x="7" y="3"/>
                    </a:lnTo>
                    <a:lnTo>
                      <a:pt x="14" y="1"/>
                    </a:lnTo>
                    <a:lnTo>
                      <a:pt x="22" y="0"/>
                    </a:lnTo>
                    <a:lnTo>
                      <a:pt x="22" y="0"/>
                    </a:lnTo>
                    <a:lnTo>
                      <a:pt x="29" y="1"/>
                    </a:lnTo>
                    <a:lnTo>
                      <a:pt x="36" y="3"/>
                    </a:lnTo>
                    <a:lnTo>
                      <a:pt x="42" y="5"/>
                    </a:lnTo>
                    <a:lnTo>
                      <a:pt x="43" y="7"/>
                    </a:lnTo>
                    <a:lnTo>
                      <a:pt x="43" y="9"/>
                    </a:lnTo>
                    <a:lnTo>
                      <a:pt x="43" y="9"/>
                    </a:lnTo>
                    <a:lnTo>
                      <a:pt x="44" y="19"/>
                    </a:lnTo>
                    <a:lnTo>
                      <a:pt x="43" y="30"/>
                    </a:lnTo>
                    <a:lnTo>
                      <a:pt x="42" y="43"/>
                    </a:lnTo>
                    <a:lnTo>
                      <a:pt x="42" y="43"/>
                    </a:lnTo>
                    <a:lnTo>
                      <a:pt x="41" y="47"/>
                    </a:lnTo>
                    <a:lnTo>
                      <a:pt x="40" y="48"/>
                    </a:lnTo>
                    <a:lnTo>
                      <a:pt x="39" y="50"/>
                    </a:lnTo>
                    <a:lnTo>
                      <a:pt x="37" y="52"/>
                    </a:lnTo>
                    <a:lnTo>
                      <a:pt x="37" y="52"/>
                    </a:lnTo>
                    <a:lnTo>
                      <a:pt x="35" y="66"/>
                    </a:lnTo>
                    <a:lnTo>
                      <a:pt x="32" y="7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9" name="Freeform 306"/>
              <p:cNvSpPr>
                <a:spLocks/>
              </p:cNvSpPr>
              <p:nvPr/>
            </p:nvSpPr>
            <p:spPr bwMode="auto">
              <a:xfrm>
                <a:off x="3771" y="2558"/>
                <a:ext cx="29" cy="52"/>
              </a:xfrm>
              <a:custGeom>
                <a:avLst/>
                <a:gdLst>
                  <a:gd name="T0" fmla="*/ 7 w 29"/>
                  <a:gd name="T1" fmla="*/ 52 h 52"/>
                  <a:gd name="T2" fmla="*/ 7 w 29"/>
                  <a:gd name="T3" fmla="*/ 52 h 52"/>
                  <a:gd name="T4" fmla="*/ 5 w 29"/>
                  <a:gd name="T5" fmla="*/ 43 h 52"/>
                  <a:gd name="T6" fmla="*/ 4 w 29"/>
                  <a:gd name="T7" fmla="*/ 34 h 52"/>
                  <a:gd name="T8" fmla="*/ 4 w 29"/>
                  <a:gd name="T9" fmla="*/ 34 h 52"/>
                  <a:gd name="T10" fmla="*/ 3 w 29"/>
                  <a:gd name="T11" fmla="*/ 31 h 52"/>
                  <a:gd name="T12" fmla="*/ 2 w 29"/>
                  <a:gd name="T13" fmla="*/ 29 h 52"/>
                  <a:gd name="T14" fmla="*/ 2 w 29"/>
                  <a:gd name="T15" fmla="*/ 29 h 52"/>
                  <a:gd name="T16" fmla="*/ 0 w 29"/>
                  <a:gd name="T17" fmla="*/ 20 h 52"/>
                  <a:gd name="T18" fmla="*/ 0 w 29"/>
                  <a:gd name="T19" fmla="*/ 12 h 52"/>
                  <a:gd name="T20" fmla="*/ 0 w 29"/>
                  <a:gd name="T21" fmla="*/ 5 h 52"/>
                  <a:gd name="T22" fmla="*/ 0 w 29"/>
                  <a:gd name="T23" fmla="*/ 5 h 52"/>
                  <a:gd name="T24" fmla="*/ 2 w 29"/>
                  <a:gd name="T25" fmla="*/ 3 h 52"/>
                  <a:gd name="T26" fmla="*/ 5 w 29"/>
                  <a:gd name="T27" fmla="*/ 1 h 52"/>
                  <a:gd name="T28" fmla="*/ 9 w 29"/>
                  <a:gd name="T29" fmla="*/ 0 h 52"/>
                  <a:gd name="T30" fmla="*/ 14 w 29"/>
                  <a:gd name="T31" fmla="*/ 0 h 52"/>
                  <a:gd name="T32" fmla="*/ 14 w 29"/>
                  <a:gd name="T33" fmla="*/ 0 h 52"/>
                  <a:gd name="T34" fmla="*/ 19 w 29"/>
                  <a:gd name="T35" fmla="*/ 0 h 52"/>
                  <a:gd name="T36" fmla="*/ 24 w 29"/>
                  <a:gd name="T37" fmla="*/ 1 h 52"/>
                  <a:gd name="T38" fmla="*/ 28 w 29"/>
                  <a:gd name="T39" fmla="*/ 3 h 52"/>
                  <a:gd name="T40" fmla="*/ 29 w 29"/>
                  <a:gd name="T41" fmla="*/ 5 h 52"/>
                  <a:gd name="T42" fmla="*/ 29 w 29"/>
                  <a:gd name="T43" fmla="*/ 5 h 52"/>
                  <a:gd name="T44" fmla="*/ 29 w 29"/>
                  <a:gd name="T45" fmla="*/ 12 h 52"/>
                  <a:gd name="T46" fmla="*/ 29 w 29"/>
                  <a:gd name="T47" fmla="*/ 20 h 52"/>
                  <a:gd name="T48" fmla="*/ 28 w 29"/>
                  <a:gd name="T49" fmla="*/ 29 h 52"/>
                  <a:gd name="T50" fmla="*/ 28 w 29"/>
                  <a:gd name="T51" fmla="*/ 29 h 52"/>
                  <a:gd name="T52" fmla="*/ 26 w 29"/>
                  <a:gd name="T53" fmla="*/ 31 h 52"/>
                  <a:gd name="T54" fmla="*/ 25 w 29"/>
                  <a:gd name="T55" fmla="*/ 34 h 52"/>
                  <a:gd name="T56" fmla="*/ 25 w 29"/>
                  <a:gd name="T57" fmla="*/ 34 h 52"/>
                  <a:gd name="T58" fmla="*/ 24 w 29"/>
                  <a:gd name="T59" fmla="*/ 43 h 52"/>
                  <a:gd name="T60" fmla="*/ 21 w 29"/>
                  <a:gd name="T6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2">
                    <a:moveTo>
                      <a:pt x="7" y="52"/>
                    </a:moveTo>
                    <a:lnTo>
                      <a:pt x="7" y="52"/>
                    </a:lnTo>
                    <a:lnTo>
                      <a:pt x="5" y="43"/>
                    </a:lnTo>
                    <a:lnTo>
                      <a:pt x="4" y="34"/>
                    </a:lnTo>
                    <a:lnTo>
                      <a:pt x="4" y="34"/>
                    </a:lnTo>
                    <a:lnTo>
                      <a:pt x="3" y="31"/>
                    </a:lnTo>
                    <a:lnTo>
                      <a:pt x="2" y="29"/>
                    </a:lnTo>
                    <a:lnTo>
                      <a:pt x="2" y="29"/>
                    </a:lnTo>
                    <a:lnTo>
                      <a:pt x="0" y="20"/>
                    </a:lnTo>
                    <a:lnTo>
                      <a:pt x="0" y="12"/>
                    </a:lnTo>
                    <a:lnTo>
                      <a:pt x="0" y="5"/>
                    </a:lnTo>
                    <a:lnTo>
                      <a:pt x="0" y="5"/>
                    </a:lnTo>
                    <a:lnTo>
                      <a:pt x="2" y="3"/>
                    </a:lnTo>
                    <a:lnTo>
                      <a:pt x="5" y="1"/>
                    </a:lnTo>
                    <a:lnTo>
                      <a:pt x="9" y="0"/>
                    </a:lnTo>
                    <a:lnTo>
                      <a:pt x="14" y="0"/>
                    </a:lnTo>
                    <a:lnTo>
                      <a:pt x="14" y="0"/>
                    </a:lnTo>
                    <a:lnTo>
                      <a:pt x="19" y="0"/>
                    </a:lnTo>
                    <a:lnTo>
                      <a:pt x="24" y="1"/>
                    </a:lnTo>
                    <a:lnTo>
                      <a:pt x="28" y="3"/>
                    </a:lnTo>
                    <a:lnTo>
                      <a:pt x="29" y="5"/>
                    </a:lnTo>
                    <a:lnTo>
                      <a:pt x="29" y="5"/>
                    </a:lnTo>
                    <a:lnTo>
                      <a:pt x="29" y="12"/>
                    </a:lnTo>
                    <a:lnTo>
                      <a:pt x="29" y="20"/>
                    </a:lnTo>
                    <a:lnTo>
                      <a:pt x="28" y="29"/>
                    </a:lnTo>
                    <a:lnTo>
                      <a:pt x="28" y="29"/>
                    </a:lnTo>
                    <a:lnTo>
                      <a:pt x="26" y="31"/>
                    </a:lnTo>
                    <a:lnTo>
                      <a:pt x="25" y="34"/>
                    </a:lnTo>
                    <a:lnTo>
                      <a:pt x="25" y="34"/>
                    </a:lnTo>
                    <a:lnTo>
                      <a:pt x="24" y="43"/>
                    </a:lnTo>
                    <a:lnTo>
                      <a:pt x="21" y="5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0" name="Freeform 307"/>
              <p:cNvSpPr>
                <a:spLocks/>
              </p:cNvSpPr>
              <p:nvPr/>
            </p:nvSpPr>
            <p:spPr bwMode="auto">
              <a:xfrm>
                <a:off x="3760" y="2429"/>
                <a:ext cx="37" cy="48"/>
              </a:xfrm>
              <a:custGeom>
                <a:avLst/>
                <a:gdLst>
                  <a:gd name="T0" fmla="*/ 37 w 37"/>
                  <a:gd name="T1" fmla="*/ 48 h 48"/>
                  <a:gd name="T2" fmla="*/ 37 w 37"/>
                  <a:gd name="T3" fmla="*/ 0 h 48"/>
                  <a:gd name="T4" fmla="*/ 0 w 37"/>
                  <a:gd name="T5" fmla="*/ 0 h 48"/>
                  <a:gd name="T6" fmla="*/ 0 w 37"/>
                  <a:gd name="T7" fmla="*/ 12 h 48"/>
                </a:gdLst>
                <a:ahLst/>
                <a:cxnLst>
                  <a:cxn ang="0">
                    <a:pos x="T0" y="T1"/>
                  </a:cxn>
                  <a:cxn ang="0">
                    <a:pos x="T2" y="T3"/>
                  </a:cxn>
                  <a:cxn ang="0">
                    <a:pos x="T4" y="T5"/>
                  </a:cxn>
                  <a:cxn ang="0">
                    <a:pos x="T6" y="T7"/>
                  </a:cxn>
                </a:cxnLst>
                <a:rect l="0" t="0" r="r" b="b"/>
                <a:pathLst>
                  <a:path w="37" h="48">
                    <a:moveTo>
                      <a:pt x="37" y="48"/>
                    </a:moveTo>
                    <a:lnTo>
                      <a:pt x="37" y="0"/>
                    </a:lnTo>
                    <a:lnTo>
                      <a:pt x="0" y="0"/>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1" name="Freeform 308"/>
              <p:cNvSpPr>
                <a:spLocks/>
              </p:cNvSpPr>
              <p:nvPr/>
            </p:nvSpPr>
            <p:spPr bwMode="auto">
              <a:xfrm>
                <a:off x="357" y="356"/>
                <a:ext cx="212" cy="175"/>
              </a:xfrm>
              <a:custGeom>
                <a:avLst/>
                <a:gdLst>
                  <a:gd name="T0" fmla="*/ 75 w 212"/>
                  <a:gd name="T1" fmla="*/ 148 h 175"/>
                  <a:gd name="T2" fmla="*/ 41 w 212"/>
                  <a:gd name="T3" fmla="*/ 144 h 175"/>
                  <a:gd name="T4" fmla="*/ 35 w 212"/>
                  <a:gd name="T5" fmla="*/ 140 h 175"/>
                  <a:gd name="T6" fmla="*/ 32 w 212"/>
                  <a:gd name="T7" fmla="*/ 120 h 175"/>
                  <a:gd name="T8" fmla="*/ 40 w 212"/>
                  <a:gd name="T9" fmla="*/ 115 h 175"/>
                  <a:gd name="T10" fmla="*/ 40 w 212"/>
                  <a:gd name="T11" fmla="*/ 109 h 175"/>
                  <a:gd name="T12" fmla="*/ 32 w 212"/>
                  <a:gd name="T13" fmla="*/ 105 h 175"/>
                  <a:gd name="T14" fmla="*/ 6 w 212"/>
                  <a:gd name="T15" fmla="*/ 105 h 175"/>
                  <a:gd name="T16" fmla="*/ 0 w 212"/>
                  <a:gd name="T17" fmla="*/ 112 h 175"/>
                  <a:gd name="T18" fmla="*/ 4 w 212"/>
                  <a:gd name="T19" fmla="*/ 118 h 175"/>
                  <a:gd name="T20" fmla="*/ 19 w 212"/>
                  <a:gd name="T21" fmla="*/ 120 h 175"/>
                  <a:gd name="T22" fmla="*/ 25 w 212"/>
                  <a:gd name="T23" fmla="*/ 142 h 175"/>
                  <a:gd name="T24" fmla="*/ 32 w 212"/>
                  <a:gd name="T25" fmla="*/ 151 h 175"/>
                  <a:gd name="T26" fmla="*/ 34 w 212"/>
                  <a:gd name="T27" fmla="*/ 155 h 175"/>
                  <a:gd name="T28" fmla="*/ 33 w 212"/>
                  <a:gd name="T29" fmla="*/ 162 h 175"/>
                  <a:gd name="T30" fmla="*/ 40 w 212"/>
                  <a:gd name="T31" fmla="*/ 168 h 175"/>
                  <a:gd name="T32" fmla="*/ 72 w 212"/>
                  <a:gd name="T33" fmla="*/ 173 h 175"/>
                  <a:gd name="T34" fmla="*/ 123 w 212"/>
                  <a:gd name="T35" fmla="*/ 174 h 175"/>
                  <a:gd name="T36" fmla="*/ 173 w 212"/>
                  <a:gd name="T37" fmla="*/ 168 h 175"/>
                  <a:gd name="T38" fmla="*/ 178 w 212"/>
                  <a:gd name="T39" fmla="*/ 165 h 175"/>
                  <a:gd name="T40" fmla="*/ 179 w 212"/>
                  <a:gd name="T41" fmla="*/ 158 h 175"/>
                  <a:gd name="T42" fmla="*/ 176 w 212"/>
                  <a:gd name="T43" fmla="*/ 153 h 175"/>
                  <a:gd name="T44" fmla="*/ 187 w 212"/>
                  <a:gd name="T45" fmla="*/ 146 h 175"/>
                  <a:gd name="T46" fmla="*/ 194 w 212"/>
                  <a:gd name="T47" fmla="*/ 120 h 175"/>
                  <a:gd name="T48" fmla="*/ 207 w 212"/>
                  <a:gd name="T49" fmla="*/ 119 h 175"/>
                  <a:gd name="T50" fmla="*/ 212 w 212"/>
                  <a:gd name="T51" fmla="*/ 112 h 175"/>
                  <a:gd name="T52" fmla="*/ 210 w 212"/>
                  <a:gd name="T53" fmla="*/ 107 h 175"/>
                  <a:gd name="T54" fmla="*/ 181 w 212"/>
                  <a:gd name="T55" fmla="*/ 105 h 175"/>
                  <a:gd name="T56" fmla="*/ 175 w 212"/>
                  <a:gd name="T57" fmla="*/ 107 h 175"/>
                  <a:gd name="T58" fmla="*/ 173 w 212"/>
                  <a:gd name="T59" fmla="*/ 112 h 175"/>
                  <a:gd name="T60" fmla="*/ 178 w 212"/>
                  <a:gd name="T61" fmla="*/ 119 h 175"/>
                  <a:gd name="T62" fmla="*/ 182 w 212"/>
                  <a:gd name="T63" fmla="*/ 120 h 175"/>
                  <a:gd name="T64" fmla="*/ 176 w 212"/>
                  <a:gd name="T65" fmla="*/ 142 h 175"/>
                  <a:gd name="T66" fmla="*/ 158 w 212"/>
                  <a:gd name="T67" fmla="*/ 143 h 175"/>
                  <a:gd name="T68" fmla="*/ 161 w 212"/>
                  <a:gd name="T69" fmla="*/ 122 h 175"/>
                  <a:gd name="T70" fmla="*/ 174 w 212"/>
                  <a:gd name="T71" fmla="*/ 76 h 175"/>
                  <a:gd name="T72" fmla="*/ 176 w 212"/>
                  <a:gd name="T73" fmla="*/ 49 h 175"/>
                  <a:gd name="T74" fmla="*/ 173 w 212"/>
                  <a:gd name="T75" fmla="*/ 29 h 175"/>
                  <a:gd name="T76" fmla="*/ 163 w 212"/>
                  <a:gd name="T77" fmla="*/ 14 h 175"/>
                  <a:gd name="T78" fmla="*/ 145 w 212"/>
                  <a:gd name="T79" fmla="*/ 5 h 175"/>
                  <a:gd name="T80" fmla="*/ 118 w 212"/>
                  <a:gd name="T81" fmla="*/ 0 h 175"/>
                  <a:gd name="T82" fmla="*/ 95 w 212"/>
                  <a:gd name="T83" fmla="*/ 1 h 175"/>
                  <a:gd name="T84" fmla="*/ 67 w 212"/>
                  <a:gd name="T85" fmla="*/ 5 h 175"/>
                  <a:gd name="T86" fmla="*/ 50 w 212"/>
                  <a:gd name="T87" fmla="*/ 16 h 175"/>
                  <a:gd name="T88" fmla="*/ 41 w 212"/>
                  <a:gd name="T89" fmla="*/ 31 h 175"/>
                  <a:gd name="T90" fmla="*/ 37 w 212"/>
                  <a:gd name="T91" fmla="*/ 59 h 175"/>
                  <a:gd name="T92" fmla="*/ 43 w 212"/>
                  <a:gd name="T93" fmla="*/ 91 h 175"/>
                  <a:gd name="T94" fmla="*/ 55 w 212"/>
                  <a:gd name="T95"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175">
                    <a:moveTo>
                      <a:pt x="95" y="149"/>
                    </a:moveTo>
                    <a:lnTo>
                      <a:pt x="95" y="149"/>
                    </a:lnTo>
                    <a:lnTo>
                      <a:pt x="75" y="148"/>
                    </a:lnTo>
                    <a:lnTo>
                      <a:pt x="59" y="146"/>
                    </a:lnTo>
                    <a:lnTo>
                      <a:pt x="41" y="144"/>
                    </a:lnTo>
                    <a:lnTo>
                      <a:pt x="41" y="144"/>
                    </a:lnTo>
                    <a:lnTo>
                      <a:pt x="37" y="142"/>
                    </a:lnTo>
                    <a:lnTo>
                      <a:pt x="35" y="140"/>
                    </a:lnTo>
                    <a:lnTo>
                      <a:pt x="35" y="140"/>
                    </a:lnTo>
                    <a:lnTo>
                      <a:pt x="30" y="120"/>
                    </a:lnTo>
                    <a:lnTo>
                      <a:pt x="32" y="120"/>
                    </a:lnTo>
                    <a:lnTo>
                      <a:pt x="32" y="120"/>
                    </a:lnTo>
                    <a:lnTo>
                      <a:pt x="35" y="119"/>
                    </a:lnTo>
                    <a:lnTo>
                      <a:pt x="37" y="118"/>
                    </a:lnTo>
                    <a:lnTo>
                      <a:pt x="40" y="115"/>
                    </a:lnTo>
                    <a:lnTo>
                      <a:pt x="40" y="112"/>
                    </a:lnTo>
                    <a:lnTo>
                      <a:pt x="40" y="112"/>
                    </a:lnTo>
                    <a:lnTo>
                      <a:pt x="40" y="109"/>
                    </a:lnTo>
                    <a:lnTo>
                      <a:pt x="37" y="107"/>
                    </a:lnTo>
                    <a:lnTo>
                      <a:pt x="35" y="105"/>
                    </a:lnTo>
                    <a:lnTo>
                      <a:pt x="32" y="105"/>
                    </a:lnTo>
                    <a:lnTo>
                      <a:pt x="9" y="105"/>
                    </a:lnTo>
                    <a:lnTo>
                      <a:pt x="9" y="105"/>
                    </a:lnTo>
                    <a:lnTo>
                      <a:pt x="6" y="105"/>
                    </a:lnTo>
                    <a:lnTo>
                      <a:pt x="4" y="107"/>
                    </a:lnTo>
                    <a:lnTo>
                      <a:pt x="1" y="109"/>
                    </a:lnTo>
                    <a:lnTo>
                      <a:pt x="0" y="112"/>
                    </a:lnTo>
                    <a:lnTo>
                      <a:pt x="0" y="112"/>
                    </a:lnTo>
                    <a:lnTo>
                      <a:pt x="1" y="115"/>
                    </a:lnTo>
                    <a:lnTo>
                      <a:pt x="4" y="118"/>
                    </a:lnTo>
                    <a:lnTo>
                      <a:pt x="6" y="119"/>
                    </a:lnTo>
                    <a:lnTo>
                      <a:pt x="9" y="120"/>
                    </a:lnTo>
                    <a:lnTo>
                      <a:pt x="19" y="120"/>
                    </a:lnTo>
                    <a:lnTo>
                      <a:pt x="19" y="120"/>
                    </a:lnTo>
                    <a:lnTo>
                      <a:pt x="25" y="142"/>
                    </a:lnTo>
                    <a:lnTo>
                      <a:pt x="25" y="142"/>
                    </a:lnTo>
                    <a:lnTo>
                      <a:pt x="26" y="146"/>
                    </a:lnTo>
                    <a:lnTo>
                      <a:pt x="29" y="149"/>
                    </a:lnTo>
                    <a:lnTo>
                      <a:pt x="32" y="151"/>
                    </a:lnTo>
                    <a:lnTo>
                      <a:pt x="37" y="153"/>
                    </a:lnTo>
                    <a:lnTo>
                      <a:pt x="37" y="153"/>
                    </a:lnTo>
                    <a:lnTo>
                      <a:pt x="34" y="155"/>
                    </a:lnTo>
                    <a:lnTo>
                      <a:pt x="33" y="158"/>
                    </a:lnTo>
                    <a:lnTo>
                      <a:pt x="33" y="158"/>
                    </a:lnTo>
                    <a:lnTo>
                      <a:pt x="33" y="162"/>
                    </a:lnTo>
                    <a:lnTo>
                      <a:pt x="34" y="165"/>
                    </a:lnTo>
                    <a:lnTo>
                      <a:pt x="37" y="167"/>
                    </a:lnTo>
                    <a:lnTo>
                      <a:pt x="40" y="168"/>
                    </a:lnTo>
                    <a:lnTo>
                      <a:pt x="40" y="168"/>
                    </a:lnTo>
                    <a:lnTo>
                      <a:pt x="56" y="171"/>
                    </a:lnTo>
                    <a:lnTo>
                      <a:pt x="72" y="173"/>
                    </a:lnTo>
                    <a:lnTo>
                      <a:pt x="90" y="174"/>
                    </a:lnTo>
                    <a:lnTo>
                      <a:pt x="106" y="175"/>
                    </a:lnTo>
                    <a:lnTo>
                      <a:pt x="123" y="174"/>
                    </a:lnTo>
                    <a:lnTo>
                      <a:pt x="140" y="173"/>
                    </a:lnTo>
                    <a:lnTo>
                      <a:pt x="157" y="171"/>
                    </a:lnTo>
                    <a:lnTo>
                      <a:pt x="173" y="168"/>
                    </a:lnTo>
                    <a:lnTo>
                      <a:pt x="173" y="168"/>
                    </a:lnTo>
                    <a:lnTo>
                      <a:pt x="176" y="167"/>
                    </a:lnTo>
                    <a:lnTo>
                      <a:pt x="178" y="165"/>
                    </a:lnTo>
                    <a:lnTo>
                      <a:pt x="179" y="162"/>
                    </a:lnTo>
                    <a:lnTo>
                      <a:pt x="179" y="158"/>
                    </a:lnTo>
                    <a:lnTo>
                      <a:pt x="179" y="158"/>
                    </a:lnTo>
                    <a:lnTo>
                      <a:pt x="178" y="156"/>
                    </a:lnTo>
                    <a:lnTo>
                      <a:pt x="176" y="153"/>
                    </a:lnTo>
                    <a:lnTo>
                      <a:pt x="176" y="153"/>
                    </a:lnTo>
                    <a:lnTo>
                      <a:pt x="180" y="151"/>
                    </a:lnTo>
                    <a:lnTo>
                      <a:pt x="185" y="149"/>
                    </a:lnTo>
                    <a:lnTo>
                      <a:pt x="187" y="146"/>
                    </a:lnTo>
                    <a:lnTo>
                      <a:pt x="189" y="142"/>
                    </a:lnTo>
                    <a:lnTo>
                      <a:pt x="189" y="142"/>
                    </a:lnTo>
                    <a:lnTo>
                      <a:pt x="194" y="120"/>
                    </a:lnTo>
                    <a:lnTo>
                      <a:pt x="204" y="120"/>
                    </a:lnTo>
                    <a:lnTo>
                      <a:pt x="204" y="120"/>
                    </a:lnTo>
                    <a:lnTo>
                      <a:pt x="207" y="119"/>
                    </a:lnTo>
                    <a:lnTo>
                      <a:pt x="210" y="118"/>
                    </a:lnTo>
                    <a:lnTo>
                      <a:pt x="211" y="115"/>
                    </a:lnTo>
                    <a:lnTo>
                      <a:pt x="212" y="112"/>
                    </a:lnTo>
                    <a:lnTo>
                      <a:pt x="212" y="112"/>
                    </a:lnTo>
                    <a:lnTo>
                      <a:pt x="211" y="109"/>
                    </a:lnTo>
                    <a:lnTo>
                      <a:pt x="210" y="107"/>
                    </a:lnTo>
                    <a:lnTo>
                      <a:pt x="207" y="105"/>
                    </a:lnTo>
                    <a:lnTo>
                      <a:pt x="204" y="105"/>
                    </a:lnTo>
                    <a:lnTo>
                      <a:pt x="181" y="105"/>
                    </a:lnTo>
                    <a:lnTo>
                      <a:pt x="181" y="105"/>
                    </a:lnTo>
                    <a:lnTo>
                      <a:pt x="178" y="105"/>
                    </a:lnTo>
                    <a:lnTo>
                      <a:pt x="175" y="107"/>
                    </a:lnTo>
                    <a:lnTo>
                      <a:pt x="174" y="109"/>
                    </a:lnTo>
                    <a:lnTo>
                      <a:pt x="173" y="112"/>
                    </a:lnTo>
                    <a:lnTo>
                      <a:pt x="173" y="112"/>
                    </a:lnTo>
                    <a:lnTo>
                      <a:pt x="174" y="115"/>
                    </a:lnTo>
                    <a:lnTo>
                      <a:pt x="175" y="118"/>
                    </a:lnTo>
                    <a:lnTo>
                      <a:pt x="178" y="119"/>
                    </a:lnTo>
                    <a:lnTo>
                      <a:pt x="181" y="120"/>
                    </a:lnTo>
                    <a:lnTo>
                      <a:pt x="182" y="120"/>
                    </a:lnTo>
                    <a:lnTo>
                      <a:pt x="182" y="120"/>
                    </a:lnTo>
                    <a:lnTo>
                      <a:pt x="177" y="140"/>
                    </a:lnTo>
                    <a:lnTo>
                      <a:pt x="177" y="140"/>
                    </a:lnTo>
                    <a:lnTo>
                      <a:pt x="176" y="142"/>
                    </a:lnTo>
                    <a:lnTo>
                      <a:pt x="172" y="144"/>
                    </a:lnTo>
                    <a:lnTo>
                      <a:pt x="172" y="144"/>
                    </a:lnTo>
                    <a:lnTo>
                      <a:pt x="158" y="143"/>
                    </a:lnTo>
                    <a:lnTo>
                      <a:pt x="158" y="143"/>
                    </a:lnTo>
                    <a:lnTo>
                      <a:pt x="159" y="133"/>
                    </a:lnTo>
                    <a:lnTo>
                      <a:pt x="161" y="122"/>
                    </a:lnTo>
                    <a:lnTo>
                      <a:pt x="165" y="106"/>
                    </a:lnTo>
                    <a:lnTo>
                      <a:pt x="170" y="91"/>
                    </a:lnTo>
                    <a:lnTo>
                      <a:pt x="174" y="76"/>
                    </a:lnTo>
                    <a:lnTo>
                      <a:pt x="174" y="76"/>
                    </a:lnTo>
                    <a:lnTo>
                      <a:pt x="176" y="58"/>
                    </a:lnTo>
                    <a:lnTo>
                      <a:pt x="176" y="49"/>
                    </a:lnTo>
                    <a:lnTo>
                      <a:pt x="175" y="42"/>
                    </a:lnTo>
                    <a:lnTo>
                      <a:pt x="174" y="35"/>
                    </a:lnTo>
                    <a:lnTo>
                      <a:pt x="173" y="29"/>
                    </a:lnTo>
                    <a:lnTo>
                      <a:pt x="170" y="24"/>
                    </a:lnTo>
                    <a:lnTo>
                      <a:pt x="167" y="19"/>
                    </a:lnTo>
                    <a:lnTo>
                      <a:pt x="163" y="14"/>
                    </a:lnTo>
                    <a:lnTo>
                      <a:pt x="158" y="10"/>
                    </a:lnTo>
                    <a:lnTo>
                      <a:pt x="152" y="7"/>
                    </a:lnTo>
                    <a:lnTo>
                      <a:pt x="145" y="5"/>
                    </a:lnTo>
                    <a:lnTo>
                      <a:pt x="137" y="3"/>
                    </a:lnTo>
                    <a:lnTo>
                      <a:pt x="128" y="1"/>
                    </a:lnTo>
                    <a:lnTo>
                      <a:pt x="118" y="0"/>
                    </a:lnTo>
                    <a:lnTo>
                      <a:pt x="106" y="0"/>
                    </a:lnTo>
                    <a:lnTo>
                      <a:pt x="106" y="0"/>
                    </a:lnTo>
                    <a:lnTo>
                      <a:pt x="95" y="1"/>
                    </a:lnTo>
                    <a:lnTo>
                      <a:pt x="85" y="1"/>
                    </a:lnTo>
                    <a:lnTo>
                      <a:pt x="75" y="3"/>
                    </a:lnTo>
                    <a:lnTo>
                      <a:pt x="67" y="5"/>
                    </a:lnTo>
                    <a:lnTo>
                      <a:pt x="61" y="8"/>
                    </a:lnTo>
                    <a:lnTo>
                      <a:pt x="55" y="11"/>
                    </a:lnTo>
                    <a:lnTo>
                      <a:pt x="50" y="16"/>
                    </a:lnTo>
                    <a:lnTo>
                      <a:pt x="46" y="21"/>
                    </a:lnTo>
                    <a:lnTo>
                      <a:pt x="43" y="25"/>
                    </a:lnTo>
                    <a:lnTo>
                      <a:pt x="41" y="31"/>
                    </a:lnTo>
                    <a:lnTo>
                      <a:pt x="38" y="37"/>
                    </a:lnTo>
                    <a:lnTo>
                      <a:pt x="37" y="44"/>
                    </a:lnTo>
                    <a:lnTo>
                      <a:pt x="37" y="59"/>
                    </a:lnTo>
                    <a:lnTo>
                      <a:pt x="40" y="76"/>
                    </a:lnTo>
                    <a:lnTo>
                      <a:pt x="40" y="76"/>
                    </a:lnTo>
                    <a:lnTo>
                      <a:pt x="43" y="91"/>
                    </a:lnTo>
                    <a:lnTo>
                      <a:pt x="47" y="105"/>
                    </a:lnTo>
                    <a:lnTo>
                      <a:pt x="52" y="120"/>
                    </a:lnTo>
                    <a:lnTo>
                      <a:pt x="55" y="1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2" name="Freeform 309"/>
              <p:cNvSpPr>
                <a:spLocks/>
              </p:cNvSpPr>
              <p:nvPr/>
            </p:nvSpPr>
            <p:spPr bwMode="auto">
              <a:xfrm>
                <a:off x="378" y="537"/>
                <a:ext cx="172" cy="76"/>
              </a:xfrm>
              <a:custGeom>
                <a:avLst/>
                <a:gdLst>
                  <a:gd name="T0" fmla="*/ 172 w 172"/>
                  <a:gd name="T1" fmla="*/ 76 h 76"/>
                  <a:gd name="T2" fmla="*/ 172 w 172"/>
                  <a:gd name="T3" fmla="*/ 47 h 76"/>
                  <a:gd name="T4" fmla="*/ 166 w 172"/>
                  <a:gd name="T5" fmla="*/ 47 h 76"/>
                  <a:gd name="T6" fmla="*/ 166 w 172"/>
                  <a:gd name="T7" fmla="*/ 47 h 76"/>
                  <a:gd name="T8" fmla="*/ 157 w 172"/>
                  <a:gd name="T9" fmla="*/ 41 h 76"/>
                  <a:gd name="T10" fmla="*/ 143 w 172"/>
                  <a:gd name="T11" fmla="*/ 32 h 76"/>
                  <a:gd name="T12" fmla="*/ 134 w 172"/>
                  <a:gd name="T13" fmla="*/ 28 h 76"/>
                  <a:gd name="T14" fmla="*/ 123 w 172"/>
                  <a:gd name="T15" fmla="*/ 24 h 76"/>
                  <a:gd name="T16" fmla="*/ 112 w 172"/>
                  <a:gd name="T17" fmla="*/ 21 h 76"/>
                  <a:gd name="T18" fmla="*/ 101 w 172"/>
                  <a:gd name="T19" fmla="*/ 19 h 76"/>
                  <a:gd name="T20" fmla="*/ 101 w 172"/>
                  <a:gd name="T21" fmla="*/ 19 h 76"/>
                  <a:gd name="T22" fmla="*/ 101 w 172"/>
                  <a:gd name="T23" fmla="*/ 18 h 76"/>
                  <a:gd name="T24" fmla="*/ 101 w 172"/>
                  <a:gd name="T25" fmla="*/ 18 h 76"/>
                  <a:gd name="T26" fmla="*/ 100 w 172"/>
                  <a:gd name="T27" fmla="*/ 13 h 76"/>
                  <a:gd name="T28" fmla="*/ 98 w 172"/>
                  <a:gd name="T29" fmla="*/ 9 h 76"/>
                  <a:gd name="T30" fmla="*/ 96 w 172"/>
                  <a:gd name="T31" fmla="*/ 6 h 76"/>
                  <a:gd name="T32" fmla="*/ 92 w 172"/>
                  <a:gd name="T33" fmla="*/ 4 h 76"/>
                  <a:gd name="T34" fmla="*/ 92 w 172"/>
                  <a:gd name="T35" fmla="*/ 0 h 76"/>
                  <a:gd name="T36" fmla="*/ 79 w 172"/>
                  <a:gd name="T37" fmla="*/ 0 h 76"/>
                  <a:gd name="T38" fmla="*/ 79 w 172"/>
                  <a:gd name="T39" fmla="*/ 4 h 76"/>
                  <a:gd name="T40" fmla="*/ 79 w 172"/>
                  <a:gd name="T41" fmla="*/ 4 h 76"/>
                  <a:gd name="T42" fmla="*/ 77 w 172"/>
                  <a:gd name="T43" fmla="*/ 6 h 76"/>
                  <a:gd name="T44" fmla="*/ 74 w 172"/>
                  <a:gd name="T45" fmla="*/ 8 h 76"/>
                  <a:gd name="T46" fmla="*/ 73 w 172"/>
                  <a:gd name="T47" fmla="*/ 10 h 76"/>
                  <a:gd name="T48" fmla="*/ 71 w 172"/>
                  <a:gd name="T49" fmla="*/ 13 h 76"/>
                  <a:gd name="T50" fmla="*/ 71 w 172"/>
                  <a:gd name="T51" fmla="*/ 13 h 76"/>
                  <a:gd name="T52" fmla="*/ 78 w 172"/>
                  <a:gd name="T53" fmla="*/ 13 h 76"/>
                  <a:gd name="T54" fmla="*/ 78 w 172"/>
                  <a:gd name="T55" fmla="*/ 13 h 76"/>
                  <a:gd name="T56" fmla="*/ 80 w 172"/>
                  <a:gd name="T57" fmla="*/ 13 h 76"/>
                  <a:gd name="T58" fmla="*/ 80 w 172"/>
                  <a:gd name="T59" fmla="*/ 16 h 76"/>
                  <a:gd name="T60" fmla="*/ 80 w 172"/>
                  <a:gd name="T61" fmla="*/ 16 h 76"/>
                  <a:gd name="T62" fmla="*/ 80 w 172"/>
                  <a:gd name="T63" fmla="*/ 18 h 76"/>
                  <a:gd name="T64" fmla="*/ 78 w 172"/>
                  <a:gd name="T65" fmla="*/ 19 h 76"/>
                  <a:gd name="T66" fmla="*/ 78 w 172"/>
                  <a:gd name="T67" fmla="*/ 19 h 76"/>
                  <a:gd name="T68" fmla="*/ 70 w 172"/>
                  <a:gd name="T69" fmla="*/ 19 h 76"/>
                  <a:gd name="T70" fmla="*/ 70 w 172"/>
                  <a:gd name="T71" fmla="*/ 19 h 76"/>
                  <a:gd name="T72" fmla="*/ 59 w 172"/>
                  <a:gd name="T73" fmla="*/ 21 h 76"/>
                  <a:gd name="T74" fmla="*/ 48 w 172"/>
                  <a:gd name="T75" fmla="*/ 24 h 76"/>
                  <a:gd name="T76" fmla="*/ 38 w 172"/>
                  <a:gd name="T77" fmla="*/ 28 h 76"/>
                  <a:gd name="T78" fmla="*/ 29 w 172"/>
                  <a:gd name="T79" fmla="*/ 32 h 76"/>
                  <a:gd name="T80" fmla="*/ 13 w 172"/>
                  <a:gd name="T81" fmla="*/ 41 h 76"/>
                  <a:gd name="T82" fmla="*/ 6 w 172"/>
                  <a:gd name="T83" fmla="*/ 47 h 76"/>
                  <a:gd name="T84" fmla="*/ 0 w 172"/>
                  <a:gd name="T85" fmla="*/ 47 h 76"/>
                  <a:gd name="T86" fmla="*/ 0 w 172"/>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76">
                    <a:moveTo>
                      <a:pt x="172" y="76"/>
                    </a:moveTo>
                    <a:lnTo>
                      <a:pt x="172" y="47"/>
                    </a:lnTo>
                    <a:lnTo>
                      <a:pt x="166" y="47"/>
                    </a:lnTo>
                    <a:lnTo>
                      <a:pt x="166" y="47"/>
                    </a:lnTo>
                    <a:lnTo>
                      <a:pt x="157" y="41"/>
                    </a:lnTo>
                    <a:lnTo>
                      <a:pt x="143" y="32"/>
                    </a:lnTo>
                    <a:lnTo>
                      <a:pt x="134" y="28"/>
                    </a:lnTo>
                    <a:lnTo>
                      <a:pt x="123" y="24"/>
                    </a:lnTo>
                    <a:lnTo>
                      <a:pt x="112" y="21"/>
                    </a:lnTo>
                    <a:lnTo>
                      <a:pt x="101" y="19"/>
                    </a:lnTo>
                    <a:lnTo>
                      <a:pt x="101" y="19"/>
                    </a:lnTo>
                    <a:lnTo>
                      <a:pt x="101" y="18"/>
                    </a:lnTo>
                    <a:lnTo>
                      <a:pt x="101" y="18"/>
                    </a:lnTo>
                    <a:lnTo>
                      <a:pt x="100" y="13"/>
                    </a:lnTo>
                    <a:lnTo>
                      <a:pt x="98" y="9"/>
                    </a:lnTo>
                    <a:lnTo>
                      <a:pt x="96" y="6"/>
                    </a:lnTo>
                    <a:lnTo>
                      <a:pt x="92" y="4"/>
                    </a:lnTo>
                    <a:lnTo>
                      <a:pt x="92" y="0"/>
                    </a:lnTo>
                    <a:lnTo>
                      <a:pt x="79" y="0"/>
                    </a:lnTo>
                    <a:lnTo>
                      <a:pt x="79" y="4"/>
                    </a:lnTo>
                    <a:lnTo>
                      <a:pt x="79" y="4"/>
                    </a:lnTo>
                    <a:lnTo>
                      <a:pt x="77" y="6"/>
                    </a:lnTo>
                    <a:lnTo>
                      <a:pt x="74" y="8"/>
                    </a:lnTo>
                    <a:lnTo>
                      <a:pt x="73" y="10"/>
                    </a:lnTo>
                    <a:lnTo>
                      <a:pt x="71" y="13"/>
                    </a:lnTo>
                    <a:lnTo>
                      <a:pt x="71" y="13"/>
                    </a:lnTo>
                    <a:lnTo>
                      <a:pt x="78" y="13"/>
                    </a:lnTo>
                    <a:lnTo>
                      <a:pt x="78" y="13"/>
                    </a:lnTo>
                    <a:lnTo>
                      <a:pt x="80" y="13"/>
                    </a:lnTo>
                    <a:lnTo>
                      <a:pt x="80" y="16"/>
                    </a:lnTo>
                    <a:lnTo>
                      <a:pt x="80" y="16"/>
                    </a:lnTo>
                    <a:lnTo>
                      <a:pt x="80" y="18"/>
                    </a:lnTo>
                    <a:lnTo>
                      <a:pt x="78" y="19"/>
                    </a:lnTo>
                    <a:lnTo>
                      <a:pt x="78" y="19"/>
                    </a:lnTo>
                    <a:lnTo>
                      <a:pt x="70" y="19"/>
                    </a:lnTo>
                    <a:lnTo>
                      <a:pt x="70" y="19"/>
                    </a:lnTo>
                    <a:lnTo>
                      <a:pt x="59" y="21"/>
                    </a:lnTo>
                    <a:lnTo>
                      <a:pt x="48" y="24"/>
                    </a:lnTo>
                    <a:lnTo>
                      <a:pt x="38" y="28"/>
                    </a:lnTo>
                    <a:lnTo>
                      <a:pt x="29" y="32"/>
                    </a:lnTo>
                    <a:lnTo>
                      <a:pt x="13" y="41"/>
                    </a:lnTo>
                    <a:lnTo>
                      <a:pt x="6" y="47"/>
                    </a:lnTo>
                    <a:lnTo>
                      <a:pt x="0" y="47"/>
                    </a:lnTo>
                    <a:lnTo>
                      <a:pt x="0"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3" name="Freeform 310"/>
              <p:cNvSpPr>
                <a:spLocks/>
              </p:cNvSpPr>
              <p:nvPr/>
            </p:nvSpPr>
            <p:spPr bwMode="auto">
              <a:xfrm>
                <a:off x="470" y="572"/>
                <a:ext cx="60" cy="41"/>
              </a:xfrm>
              <a:custGeom>
                <a:avLst/>
                <a:gdLst>
                  <a:gd name="T0" fmla="*/ 3 w 60"/>
                  <a:gd name="T1" fmla="*/ 41 h 41"/>
                  <a:gd name="T2" fmla="*/ 3 w 60"/>
                  <a:gd name="T3" fmla="*/ 12 h 41"/>
                  <a:gd name="T4" fmla="*/ 0 w 60"/>
                  <a:gd name="T5" fmla="*/ 12 h 41"/>
                  <a:gd name="T6" fmla="*/ 0 w 60"/>
                  <a:gd name="T7" fmla="*/ 0 h 41"/>
                  <a:gd name="T8" fmla="*/ 0 w 60"/>
                  <a:gd name="T9" fmla="*/ 0 h 41"/>
                  <a:gd name="T10" fmla="*/ 1 w 60"/>
                  <a:gd name="T11" fmla="*/ 0 h 41"/>
                  <a:gd name="T12" fmla="*/ 1 w 60"/>
                  <a:gd name="T13" fmla="*/ 0 h 41"/>
                  <a:gd name="T14" fmla="*/ 12 w 60"/>
                  <a:gd name="T15" fmla="*/ 1 h 41"/>
                  <a:gd name="T16" fmla="*/ 22 w 60"/>
                  <a:gd name="T17" fmla="*/ 2 h 41"/>
                  <a:gd name="T18" fmla="*/ 31 w 60"/>
                  <a:gd name="T19" fmla="*/ 3 h 41"/>
                  <a:gd name="T20" fmla="*/ 39 w 60"/>
                  <a:gd name="T21" fmla="*/ 5 h 41"/>
                  <a:gd name="T22" fmla="*/ 51 w 60"/>
                  <a:gd name="T23" fmla="*/ 9 h 41"/>
                  <a:gd name="T24" fmla="*/ 60 w 60"/>
                  <a:gd name="T25" fmla="*/ 14 h 41"/>
                  <a:gd name="T26" fmla="*/ 60 w 6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1">
                    <a:moveTo>
                      <a:pt x="3" y="41"/>
                    </a:moveTo>
                    <a:lnTo>
                      <a:pt x="3" y="12"/>
                    </a:lnTo>
                    <a:lnTo>
                      <a:pt x="0" y="12"/>
                    </a:lnTo>
                    <a:lnTo>
                      <a:pt x="0" y="0"/>
                    </a:lnTo>
                    <a:lnTo>
                      <a:pt x="0" y="0"/>
                    </a:lnTo>
                    <a:lnTo>
                      <a:pt x="1" y="0"/>
                    </a:lnTo>
                    <a:lnTo>
                      <a:pt x="1" y="0"/>
                    </a:lnTo>
                    <a:lnTo>
                      <a:pt x="12" y="1"/>
                    </a:lnTo>
                    <a:lnTo>
                      <a:pt x="22" y="2"/>
                    </a:lnTo>
                    <a:lnTo>
                      <a:pt x="31" y="3"/>
                    </a:lnTo>
                    <a:lnTo>
                      <a:pt x="39" y="5"/>
                    </a:lnTo>
                    <a:lnTo>
                      <a:pt x="51" y="9"/>
                    </a:lnTo>
                    <a:lnTo>
                      <a:pt x="60" y="14"/>
                    </a:lnTo>
                    <a:lnTo>
                      <a:pt x="60"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4" name="Freeform 311"/>
              <p:cNvSpPr>
                <a:spLocks/>
              </p:cNvSpPr>
              <p:nvPr/>
            </p:nvSpPr>
            <p:spPr bwMode="auto">
              <a:xfrm>
                <a:off x="398" y="572"/>
                <a:ext cx="59" cy="41"/>
              </a:xfrm>
              <a:custGeom>
                <a:avLst/>
                <a:gdLst>
                  <a:gd name="T0" fmla="*/ 0 w 59"/>
                  <a:gd name="T1" fmla="*/ 41 h 41"/>
                  <a:gd name="T2" fmla="*/ 0 w 59"/>
                  <a:gd name="T3" fmla="*/ 14 h 41"/>
                  <a:gd name="T4" fmla="*/ 0 w 59"/>
                  <a:gd name="T5" fmla="*/ 14 h 41"/>
                  <a:gd name="T6" fmla="*/ 8 w 59"/>
                  <a:gd name="T7" fmla="*/ 9 h 41"/>
                  <a:gd name="T8" fmla="*/ 20 w 59"/>
                  <a:gd name="T9" fmla="*/ 5 h 41"/>
                  <a:gd name="T10" fmla="*/ 28 w 59"/>
                  <a:gd name="T11" fmla="*/ 3 h 41"/>
                  <a:gd name="T12" fmla="*/ 38 w 59"/>
                  <a:gd name="T13" fmla="*/ 2 h 41"/>
                  <a:gd name="T14" fmla="*/ 47 w 59"/>
                  <a:gd name="T15" fmla="*/ 1 h 41"/>
                  <a:gd name="T16" fmla="*/ 58 w 59"/>
                  <a:gd name="T17" fmla="*/ 0 h 41"/>
                  <a:gd name="T18" fmla="*/ 58 w 59"/>
                  <a:gd name="T19" fmla="*/ 0 h 41"/>
                  <a:gd name="T20" fmla="*/ 59 w 59"/>
                  <a:gd name="T21" fmla="*/ 0 h 41"/>
                  <a:gd name="T22" fmla="*/ 59 w 59"/>
                  <a:gd name="T23" fmla="*/ 12 h 41"/>
                  <a:gd name="T24" fmla="*/ 56 w 59"/>
                  <a:gd name="T25" fmla="*/ 12 h 41"/>
                  <a:gd name="T26" fmla="*/ 56 w 59"/>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1">
                    <a:moveTo>
                      <a:pt x="0" y="41"/>
                    </a:moveTo>
                    <a:lnTo>
                      <a:pt x="0" y="14"/>
                    </a:lnTo>
                    <a:lnTo>
                      <a:pt x="0" y="14"/>
                    </a:lnTo>
                    <a:lnTo>
                      <a:pt x="8" y="9"/>
                    </a:lnTo>
                    <a:lnTo>
                      <a:pt x="20" y="5"/>
                    </a:lnTo>
                    <a:lnTo>
                      <a:pt x="28" y="3"/>
                    </a:lnTo>
                    <a:lnTo>
                      <a:pt x="38" y="2"/>
                    </a:lnTo>
                    <a:lnTo>
                      <a:pt x="47" y="1"/>
                    </a:lnTo>
                    <a:lnTo>
                      <a:pt x="58" y="0"/>
                    </a:lnTo>
                    <a:lnTo>
                      <a:pt x="58" y="0"/>
                    </a:lnTo>
                    <a:lnTo>
                      <a:pt x="59" y="0"/>
                    </a:lnTo>
                    <a:lnTo>
                      <a:pt x="59" y="12"/>
                    </a:lnTo>
                    <a:lnTo>
                      <a:pt x="56" y="12"/>
                    </a:lnTo>
                    <a:lnTo>
                      <a:pt x="56"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5" name="Freeform 312"/>
              <p:cNvSpPr>
                <a:spLocks noEditPoints="1"/>
              </p:cNvSpPr>
              <p:nvPr/>
            </p:nvSpPr>
            <p:spPr bwMode="auto">
              <a:xfrm>
                <a:off x="463" y="1297"/>
                <a:ext cx="187" cy="91"/>
              </a:xfrm>
              <a:custGeom>
                <a:avLst/>
                <a:gdLst>
                  <a:gd name="T0" fmla="*/ 162 w 187"/>
                  <a:gd name="T1" fmla="*/ 23 h 91"/>
                  <a:gd name="T2" fmla="*/ 159 w 187"/>
                  <a:gd name="T3" fmla="*/ 27 h 91"/>
                  <a:gd name="T4" fmla="*/ 155 w 187"/>
                  <a:gd name="T5" fmla="*/ 30 h 91"/>
                  <a:gd name="T6" fmla="*/ 148 w 187"/>
                  <a:gd name="T7" fmla="*/ 26 h 91"/>
                  <a:gd name="T8" fmla="*/ 146 w 187"/>
                  <a:gd name="T9" fmla="*/ 23 h 91"/>
                  <a:gd name="T10" fmla="*/ 142 w 187"/>
                  <a:gd name="T11" fmla="*/ 24 h 91"/>
                  <a:gd name="T12" fmla="*/ 136 w 187"/>
                  <a:gd name="T13" fmla="*/ 32 h 91"/>
                  <a:gd name="T14" fmla="*/ 130 w 187"/>
                  <a:gd name="T15" fmla="*/ 34 h 91"/>
                  <a:gd name="T16" fmla="*/ 125 w 187"/>
                  <a:gd name="T17" fmla="*/ 28 h 91"/>
                  <a:gd name="T18" fmla="*/ 120 w 187"/>
                  <a:gd name="T19" fmla="*/ 23 h 91"/>
                  <a:gd name="T20" fmla="*/ 116 w 187"/>
                  <a:gd name="T21" fmla="*/ 25 h 91"/>
                  <a:gd name="T22" fmla="*/ 111 w 187"/>
                  <a:gd name="T23" fmla="*/ 29 h 91"/>
                  <a:gd name="T24" fmla="*/ 105 w 187"/>
                  <a:gd name="T25" fmla="*/ 27 h 91"/>
                  <a:gd name="T26" fmla="*/ 101 w 187"/>
                  <a:gd name="T27" fmla="*/ 23 h 91"/>
                  <a:gd name="T28" fmla="*/ 90 w 187"/>
                  <a:gd name="T29" fmla="*/ 23 h 91"/>
                  <a:gd name="T30" fmla="*/ 88 w 187"/>
                  <a:gd name="T31" fmla="*/ 21 h 91"/>
                  <a:gd name="T32" fmla="*/ 84 w 187"/>
                  <a:gd name="T33" fmla="*/ 16 h 91"/>
                  <a:gd name="T34" fmla="*/ 79 w 187"/>
                  <a:gd name="T35" fmla="*/ 14 h 91"/>
                  <a:gd name="T36" fmla="*/ 64 w 187"/>
                  <a:gd name="T37" fmla="*/ 3 h 91"/>
                  <a:gd name="T38" fmla="*/ 47 w 187"/>
                  <a:gd name="T39" fmla="*/ 0 h 91"/>
                  <a:gd name="T40" fmla="*/ 21 w 187"/>
                  <a:gd name="T41" fmla="*/ 7 h 91"/>
                  <a:gd name="T42" fmla="*/ 4 w 187"/>
                  <a:gd name="T43" fmla="*/ 28 h 91"/>
                  <a:gd name="T44" fmla="*/ 0 w 187"/>
                  <a:gd name="T45" fmla="*/ 45 h 91"/>
                  <a:gd name="T46" fmla="*/ 9 w 187"/>
                  <a:gd name="T47" fmla="*/ 71 h 91"/>
                  <a:gd name="T48" fmla="*/ 28 w 187"/>
                  <a:gd name="T49" fmla="*/ 88 h 91"/>
                  <a:gd name="T50" fmla="*/ 47 w 187"/>
                  <a:gd name="T51" fmla="*/ 91 h 91"/>
                  <a:gd name="T52" fmla="*/ 72 w 187"/>
                  <a:gd name="T53" fmla="*/ 82 h 91"/>
                  <a:gd name="T54" fmla="*/ 81 w 187"/>
                  <a:gd name="T55" fmla="*/ 76 h 91"/>
                  <a:gd name="T56" fmla="*/ 85 w 187"/>
                  <a:gd name="T57" fmla="*/ 74 h 91"/>
                  <a:gd name="T58" fmla="*/ 88 w 187"/>
                  <a:gd name="T59" fmla="*/ 70 h 91"/>
                  <a:gd name="T60" fmla="*/ 164 w 187"/>
                  <a:gd name="T61" fmla="*/ 69 h 91"/>
                  <a:gd name="T62" fmla="*/ 172 w 187"/>
                  <a:gd name="T63" fmla="*/ 67 h 91"/>
                  <a:gd name="T64" fmla="*/ 182 w 187"/>
                  <a:gd name="T65" fmla="*/ 60 h 91"/>
                  <a:gd name="T66" fmla="*/ 187 w 187"/>
                  <a:gd name="T67" fmla="*/ 45 h 91"/>
                  <a:gd name="T68" fmla="*/ 184 w 187"/>
                  <a:gd name="T69" fmla="*/ 37 h 91"/>
                  <a:gd name="T70" fmla="*/ 177 w 187"/>
                  <a:gd name="T71" fmla="*/ 27 h 91"/>
                  <a:gd name="T72" fmla="*/ 165 w 187"/>
                  <a:gd name="T73" fmla="*/ 23 h 91"/>
                  <a:gd name="T74" fmla="*/ 19 w 187"/>
                  <a:gd name="T75" fmla="*/ 54 h 91"/>
                  <a:gd name="T76" fmla="*/ 12 w 187"/>
                  <a:gd name="T77" fmla="*/ 48 h 91"/>
                  <a:gd name="T78" fmla="*/ 12 w 187"/>
                  <a:gd name="T79" fmla="*/ 42 h 91"/>
                  <a:gd name="T80" fmla="*/ 19 w 187"/>
                  <a:gd name="T81" fmla="*/ 37 h 91"/>
                  <a:gd name="T82" fmla="*/ 25 w 187"/>
                  <a:gd name="T83" fmla="*/ 39 h 91"/>
                  <a:gd name="T84" fmla="*/ 27 w 187"/>
                  <a:gd name="T85" fmla="*/ 45 h 91"/>
                  <a:gd name="T86" fmla="*/ 22 w 187"/>
                  <a:gd name="T87"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91">
                    <a:moveTo>
                      <a:pt x="165" y="23"/>
                    </a:moveTo>
                    <a:lnTo>
                      <a:pt x="165" y="23"/>
                    </a:lnTo>
                    <a:lnTo>
                      <a:pt x="162" y="23"/>
                    </a:lnTo>
                    <a:lnTo>
                      <a:pt x="161" y="25"/>
                    </a:lnTo>
                    <a:lnTo>
                      <a:pt x="161" y="25"/>
                    </a:lnTo>
                    <a:lnTo>
                      <a:pt x="159" y="27"/>
                    </a:lnTo>
                    <a:lnTo>
                      <a:pt x="159" y="27"/>
                    </a:lnTo>
                    <a:lnTo>
                      <a:pt x="157" y="29"/>
                    </a:lnTo>
                    <a:lnTo>
                      <a:pt x="155" y="30"/>
                    </a:lnTo>
                    <a:lnTo>
                      <a:pt x="152" y="29"/>
                    </a:lnTo>
                    <a:lnTo>
                      <a:pt x="149" y="27"/>
                    </a:lnTo>
                    <a:lnTo>
                      <a:pt x="148" y="26"/>
                    </a:lnTo>
                    <a:lnTo>
                      <a:pt x="148" y="26"/>
                    </a:lnTo>
                    <a:lnTo>
                      <a:pt x="147" y="24"/>
                    </a:lnTo>
                    <a:lnTo>
                      <a:pt x="146" y="23"/>
                    </a:lnTo>
                    <a:lnTo>
                      <a:pt x="144" y="23"/>
                    </a:lnTo>
                    <a:lnTo>
                      <a:pt x="144" y="23"/>
                    </a:lnTo>
                    <a:lnTo>
                      <a:pt x="142" y="24"/>
                    </a:lnTo>
                    <a:lnTo>
                      <a:pt x="140" y="26"/>
                    </a:lnTo>
                    <a:lnTo>
                      <a:pt x="136" y="32"/>
                    </a:lnTo>
                    <a:lnTo>
                      <a:pt x="136" y="32"/>
                    </a:lnTo>
                    <a:lnTo>
                      <a:pt x="134" y="34"/>
                    </a:lnTo>
                    <a:lnTo>
                      <a:pt x="132" y="34"/>
                    </a:lnTo>
                    <a:lnTo>
                      <a:pt x="130" y="34"/>
                    </a:lnTo>
                    <a:lnTo>
                      <a:pt x="128" y="32"/>
                    </a:lnTo>
                    <a:lnTo>
                      <a:pt x="125" y="28"/>
                    </a:lnTo>
                    <a:lnTo>
                      <a:pt x="125" y="28"/>
                    </a:lnTo>
                    <a:lnTo>
                      <a:pt x="122" y="24"/>
                    </a:lnTo>
                    <a:lnTo>
                      <a:pt x="121" y="23"/>
                    </a:lnTo>
                    <a:lnTo>
                      <a:pt x="120" y="23"/>
                    </a:lnTo>
                    <a:lnTo>
                      <a:pt x="120" y="23"/>
                    </a:lnTo>
                    <a:lnTo>
                      <a:pt x="117" y="23"/>
                    </a:lnTo>
                    <a:lnTo>
                      <a:pt x="116" y="25"/>
                    </a:lnTo>
                    <a:lnTo>
                      <a:pt x="113" y="27"/>
                    </a:lnTo>
                    <a:lnTo>
                      <a:pt x="113" y="27"/>
                    </a:lnTo>
                    <a:lnTo>
                      <a:pt x="111" y="29"/>
                    </a:lnTo>
                    <a:lnTo>
                      <a:pt x="109" y="30"/>
                    </a:lnTo>
                    <a:lnTo>
                      <a:pt x="107" y="29"/>
                    </a:lnTo>
                    <a:lnTo>
                      <a:pt x="105" y="27"/>
                    </a:lnTo>
                    <a:lnTo>
                      <a:pt x="103" y="25"/>
                    </a:lnTo>
                    <a:lnTo>
                      <a:pt x="103" y="25"/>
                    </a:lnTo>
                    <a:lnTo>
                      <a:pt x="101" y="23"/>
                    </a:lnTo>
                    <a:lnTo>
                      <a:pt x="99" y="23"/>
                    </a:lnTo>
                    <a:lnTo>
                      <a:pt x="90" y="23"/>
                    </a:lnTo>
                    <a:lnTo>
                      <a:pt x="90" y="23"/>
                    </a:lnTo>
                    <a:lnTo>
                      <a:pt x="88" y="22"/>
                    </a:lnTo>
                    <a:lnTo>
                      <a:pt x="88" y="21"/>
                    </a:lnTo>
                    <a:lnTo>
                      <a:pt x="88" y="21"/>
                    </a:lnTo>
                    <a:lnTo>
                      <a:pt x="85" y="17"/>
                    </a:lnTo>
                    <a:lnTo>
                      <a:pt x="85" y="17"/>
                    </a:lnTo>
                    <a:lnTo>
                      <a:pt x="84" y="16"/>
                    </a:lnTo>
                    <a:lnTo>
                      <a:pt x="82" y="16"/>
                    </a:lnTo>
                    <a:lnTo>
                      <a:pt x="82" y="16"/>
                    </a:lnTo>
                    <a:lnTo>
                      <a:pt x="79" y="14"/>
                    </a:lnTo>
                    <a:lnTo>
                      <a:pt x="79" y="14"/>
                    </a:lnTo>
                    <a:lnTo>
                      <a:pt x="71" y="7"/>
                    </a:lnTo>
                    <a:lnTo>
                      <a:pt x="64" y="3"/>
                    </a:lnTo>
                    <a:lnTo>
                      <a:pt x="55" y="1"/>
                    </a:lnTo>
                    <a:lnTo>
                      <a:pt x="47" y="0"/>
                    </a:lnTo>
                    <a:lnTo>
                      <a:pt x="47" y="0"/>
                    </a:lnTo>
                    <a:lnTo>
                      <a:pt x="37" y="1"/>
                    </a:lnTo>
                    <a:lnTo>
                      <a:pt x="28" y="3"/>
                    </a:lnTo>
                    <a:lnTo>
                      <a:pt x="21" y="7"/>
                    </a:lnTo>
                    <a:lnTo>
                      <a:pt x="14" y="14"/>
                    </a:lnTo>
                    <a:lnTo>
                      <a:pt x="9" y="20"/>
                    </a:lnTo>
                    <a:lnTo>
                      <a:pt x="4" y="28"/>
                    </a:lnTo>
                    <a:lnTo>
                      <a:pt x="1" y="36"/>
                    </a:lnTo>
                    <a:lnTo>
                      <a:pt x="0" y="45"/>
                    </a:lnTo>
                    <a:lnTo>
                      <a:pt x="0" y="45"/>
                    </a:lnTo>
                    <a:lnTo>
                      <a:pt x="1" y="55"/>
                    </a:lnTo>
                    <a:lnTo>
                      <a:pt x="4" y="63"/>
                    </a:lnTo>
                    <a:lnTo>
                      <a:pt x="9" y="71"/>
                    </a:lnTo>
                    <a:lnTo>
                      <a:pt x="14" y="77"/>
                    </a:lnTo>
                    <a:lnTo>
                      <a:pt x="21" y="83"/>
                    </a:lnTo>
                    <a:lnTo>
                      <a:pt x="28" y="88"/>
                    </a:lnTo>
                    <a:lnTo>
                      <a:pt x="37" y="91"/>
                    </a:lnTo>
                    <a:lnTo>
                      <a:pt x="47" y="91"/>
                    </a:lnTo>
                    <a:lnTo>
                      <a:pt x="47" y="91"/>
                    </a:lnTo>
                    <a:lnTo>
                      <a:pt x="56" y="90"/>
                    </a:lnTo>
                    <a:lnTo>
                      <a:pt x="64" y="88"/>
                    </a:lnTo>
                    <a:lnTo>
                      <a:pt x="72" y="82"/>
                    </a:lnTo>
                    <a:lnTo>
                      <a:pt x="79" y="77"/>
                    </a:lnTo>
                    <a:lnTo>
                      <a:pt x="79" y="77"/>
                    </a:lnTo>
                    <a:lnTo>
                      <a:pt x="81" y="76"/>
                    </a:lnTo>
                    <a:lnTo>
                      <a:pt x="81" y="76"/>
                    </a:lnTo>
                    <a:lnTo>
                      <a:pt x="84" y="75"/>
                    </a:lnTo>
                    <a:lnTo>
                      <a:pt x="85" y="74"/>
                    </a:lnTo>
                    <a:lnTo>
                      <a:pt x="85" y="74"/>
                    </a:lnTo>
                    <a:lnTo>
                      <a:pt x="88" y="70"/>
                    </a:lnTo>
                    <a:lnTo>
                      <a:pt x="88" y="70"/>
                    </a:lnTo>
                    <a:lnTo>
                      <a:pt x="89" y="69"/>
                    </a:lnTo>
                    <a:lnTo>
                      <a:pt x="90" y="69"/>
                    </a:lnTo>
                    <a:lnTo>
                      <a:pt x="164" y="69"/>
                    </a:lnTo>
                    <a:lnTo>
                      <a:pt x="164" y="69"/>
                    </a:lnTo>
                    <a:lnTo>
                      <a:pt x="168" y="68"/>
                    </a:lnTo>
                    <a:lnTo>
                      <a:pt x="172" y="67"/>
                    </a:lnTo>
                    <a:lnTo>
                      <a:pt x="176" y="65"/>
                    </a:lnTo>
                    <a:lnTo>
                      <a:pt x="179" y="63"/>
                    </a:lnTo>
                    <a:lnTo>
                      <a:pt x="182" y="60"/>
                    </a:lnTo>
                    <a:lnTo>
                      <a:pt x="184" y="56"/>
                    </a:lnTo>
                    <a:lnTo>
                      <a:pt x="187" y="51"/>
                    </a:lnTo>
                    <a:lnTo>
                      <a:pt x="187" y="45"/>
                    </a:lnTo>
                    <a:lnTo>
                      <a:pt x="187" y="45"/>
                    </a:lnTo>
                    <a:lnTo>
                      <a:pt x="187" y="41"/>
                    </a:lnTo>
                    <a:lnTo>
                      <a:pt x="184" y="37"/>
                    </a:lnTo>
                    <a:lnTo>
                      <a:pt x="182" y="33"/>
                    </a:lnTo>
                    <a:lnTo>
                      <a:pt x="180" y="30"/>
                    </a:lnTo>
                    <a:lnTo>
                      <a:pt x="177" y="27"/>
                    </a:lnTo>
                    <a:lnTo>
                      <a:pt x="173" y="25"/>
                    </a:lnTo>
                    <a:lnTo>
                      <a:pt x="169" y="23"/>
                    </a:lnTo>
                    <a:lnTo>
                      <a:pt x="165" y="23"/>
                    </a:lnTo>
                    <a:lnTo>
                      <a:pt x="165" y="23"/>
                    </a:lnTo>
                    <a:close/>
                    <a:moveTo>
                      <a:pt x="19" y="54"/>
                    </a:moveTo>
                    <a:lnTo>
                      <a:pt x="19" y="54"/>
                    </a:lnTo>
                    <a:lnTo>
                      <a:pt x="16" y="53"/>
                    </a:lnTo>
                    <a:lnTo>
                      <a:pt x="14" y="52"/>
                    </a:lnTo>
                    <a:lnTo>
                      <a:pt x="12" y="48"/>
                    </a:lnTo>
                    <a:lnTo>
                      <a:pt x="11" y="45"/>
                    </a:lnTo>
                    <a:lnTo>
                      <a:pt x="11" y="45"/>
                    </a:lnTo>
                    <a:lnTo>
                      <a:pt x="12" y="42"/>
                    </a:lnTo>
                    <a:lnTo>
                      <a:pt x="14" y="39"/>
                    </a:lnTo>
                    <a:lnTo>
                      <a:pt x="16" y="38"/>
                    </a:lnTo>
                    <a:lnTo>
                      <a:pt x="19" y="37"/>
                    </a:lnTo>
                    <a:lnTo>
                      <a:pt x="19" y="37"/>
                    </a:lnTo>
                    <a:lnTo>
                      <a:pt x="22" y="38"/>
                    </a:lnTo>
                    <a:lnTo>
                      <a:pt x="25" y="39"/>
                    </a:lnTo>
                    <a:lnTo>
                      <a:pt x="27" y="42"/>
                    </a:lnTo>
                    <a:lnTo>
                      <a:pt x="27" y="45"/>
                    </a:lnTo>
                    <a:lnTo>
                      <a:pt x="27" y="45"/>
                    </a:lnTo>
                    <a:lnTo>
                      <a:pt x="27" y="48"/>
                    </a:lnTo>
                    <a:lnTo>
                      <a:pt x="25" y="52"/>
                    </a:lnTo>
                    <a:lnTo>
                      <a:pt x="22" y="53"/>
                    </a:lnTo>
                    <a:lnTo>
                      <a:pt x="19" y="54"/>
                    </a:lnTo>
                    <a:lnTo>
                      <a:pt x="19" y="5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6" name="Freeform 313"/>
              <p:cNvSpPr>
                <a:spLocks/>
              </p:cNvSpPr>
              <p:nvPr/>
            </p:nvSpPr>
            <p:spPr bwMode="auto">
              <a:xfrm>
                <a:off x="492" y="1470"/>
                <a:ext cx="120" cy="54"/>
              </a:xfrm>
              <a:custGeom>
                <a:avLst/>
                <a:gdLst>
                  <a:gd name="T0" fmla="*/ 0 w 120"/>
                  <a:gd name="T1" fmla="*/ 5 h 54"/>
                  <a:gd name="T2" fmla="*/ 0 w 120"/>
                  <a:gd name="T3" fmla="*/ 54 h 54"/>
                  <a:gd name="T4" fmla="*/ 27 w 120"/>
                  <a:gd name="T5" fmla="*/ 54 h 54"/>
                  <a:gd name="T6" fmla="*/ 27 w 120"/>
                  <a:gd name="T7" fmla="*/ 0 h 54"/>
                  <a:gd name="T8" fmla="*/ 58 w 120"/>
                  <a:gd name="T9" fmla="*/ 0 h 54"/>
                  <a:gd name="T10" fmla="*/ 58 w 120"/>
                  <a:gd name="T11" fmla="*/ 54 h 54"/>
                  <a:gd name="T12" fmla="*/ 120 w 120"/>
                  <a:gd name="T13" fmla="*/ 54 h 54"/>
                  <a:gd name="T14" fmla="*/ 120 w 120"/>
                  <a:gd name="T15" fmla="*/ 5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54">
                    <a:moveTo>
                      <a:pt x="0" y="5"/>
                    </a:moveTo>
                    <a:lnTo>
                      <a:pt x="0" y="54"/>
                    </a:lnTo>
                    <a:lnTo>
                      <a:pt x="27" y="54"/>
                    </a:lnTo>
                    <a:lnTo>
                      <a:pt x="27" y="0"/>
                    </a:lnTo>
                    <a:lnTo>
                      <a:pt x="58" y="0"/>
                    </a:lnTo>
                    <a:lnTo>
                      <a:pt x="58" y="54"/>
                    </a:lnTo>
                    <a:lnTo>
                      <a:pt x="120" y="54"/>
                    </a:lnTo>
                    <a:lnTo>
                      <a:pt x="120"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7" name="Freeform 314"/>
              <p:cNvSpPr>
                <a:spLocks/>
              </p:cNvSpPr>
              <p:nvPr/>
            </p:nvSpPr>
            <p:spPr bwMode="auto">
              <a:xfrm>
                <a:off x="480" y="1401"/>
                <a:ext cx="144" cy="68"/>
              </a:xfrm>
              <a:custGeom>
                <a:avLst/>
                <a:gdLst>
                  <a:gd name="T0" fmla="*/ 144 w 144"/>
                  <a:gd name="T1" fmla="*/ 68 h 68"/>
                  <a:gd name="T2" fmla="*/ 121 w 144"/>
                  <a:gd name="T3" fmla="*/ 46 h 68"/>
                  <a:gd name="T4" fmla="*/ 121 w 144"/>
                  <a:gd name="T5" fmla="*/ 15 h 68"/>
                  <a:gd name="T6" fmla="*/ 102 w 144"/>
                  <a:gd name="T7" fmla="*/ 15 h 68"/>
                  <a:gd name="T8" fmla="*/ 102 w 144"/>
                  <a:gd name="T9" fmla="*/ 28 h 68"/>
                  <a:gd name="T10" fmla="*/ 72 w 144"/>
                  <a:gd name="T11" fmla="*/ 0 h 68"/>
                  <a:gd name="T12" fmla="*/ 0 w 14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4" h="68">
                    <a:moveTo>
                      <a:pt x="144" y="68"/>
                    </a:moveTo>
                    <a:lnTo>
                      <a:pt x="121" y="46"/>
                    </a:lnTo>
                    <a:lnTo>
                      <a:pt x="121" y="15"/>
                    </a:lnTo>
                    <a:lnTo>
                      <a:pt x="102" y="15"/>
                    </a:lnTo>
                    <a:lnTo>
                      <a:pt x="102" y="28"/>
                    </a:lnTo>
                    <a:lnTo>
                      <a:pt x="72" y="0"/>
                    </a:lnTo>
                    <a:lnTo>
                      <a:pt x="0" y="6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8" name="Rectangle 315"/>
              <p:cNvSpPr>
                <a:spLocks noChangeArrowheads="1"/>
              </p:cNvSpPr>
              <p:nvPr/>
            </p:nvSpPr>
            <p:spPr bwMode="auto">
              <a:xfrm>
                <a:off x="565" y="1470"/>
                <a:ext cx="22" cy="24"/>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9" name="Freeform 316"/>
              <p:cNvSpPr>
                <a:spLocks/>
              </p:cNvSpPr>
              <p:nvPr/>
            </p:nvSpPr>
            <p:spPr bwMode="auto">
              <a:xfrm>
                <a:off x="811" y="802"/>
                <a:ext cx="136" cy="61"/>
              </a:xfrm>
              <a:custGeom>
                <a:avLst/>
                <a:gdLst>
                  <a:gd name="T0" fmla="*/ 0 w 136"/>
                  <a:gd name="T1" fmla="*/ 6 h 61"/>
                  <a:gd name="T2" fmla="*/ 0 w 136"/>
                  <a:gd name="T3" fmla="*/ 61 h 61"/>
                  <a:gd name="T4" fmla="*/ 31 w 136"/>
                  <a:gd name="T5" fmla="*/ 61 h 61"/>
                  <a:gd name="T6" fmla="*/ 31 w 136"/>
                  <a:gd name="T7" fmla="*/ 0 h 61"/>
                  <a:gd name="T8" fmla="*/ 65 w 136"/>
                  <a:gd name="T9" fmla="*/ 0 h 61"/>
                  <a:gd name="T10" fmla="*/ 65 w 136"/>
                  <a:gd name="T11" fmla="*/ 61 h 61"/>
                  <a:gd name="T12" fmla="*/ 136 w 136"/>
                  <a:gd name="T13" fmla="*/ 61 h 61"/>
                  <a:gd name="T14" fmla="*/ 136 w 136"/>
                  <a:gd name="T15" fmla="*/ 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61">
                    <a:moveTo>
                      <a:pt x="0" y="6"/>
                    </a:moveTo>
                    <a:lnTo>
                      <a:pt x="0" y="61"/>
                    </a:lnTo>
                    <a:lnTo>
                      <a:pt x="31" y="61"/>
                    </a:lnTo>
                    <a:lnTo>
                      <a:pt x="31" y="0"/>
                    </a:lnTo>
                    <a:lnTo>
                      <a:pt x="65" y="0"/>
                    </a:lnTo>
                    <a:lnTo>
                      <a:pt x="65" y="61"/>
                    </a:lnTo>
                    <a:lnTo>
                      <a:pt x="136" y="61"/>
                    </a:lnTo>
                    <a:lnTo>
                      <a:pt x="136" y="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0" name="Freeform 317"/>
              <p:cNvSpPr>
                <a:spLocks/>
              </p:cNvSpPr>
              <p:nvPr/>
            </p:nvSpPr>
            <p:spPr bwMode="auto">
              <a:xfrm>
                <a:off x="799" y="725"/>
                <a:ext cx="160" cy="76"/>
              </a:xfrm>
              <a:custGeom>
                <a:avLst/>
                <a:gdLst>
                  <a:gd name="T0" fmla="*/ 160 w 160"/>
                  <a:gd name="T1" fmla="*/ 76 h 76"/>
                  <a:gd name="T2" fmla="*/ 134 w 160"/>
                  <a:gd name="T3" fmla="*/ 52 h 76"/>
                  <a:gd name="T4" fmla="*/ 134 w 160"/>
                  <a:gd name="T5" fmla="*/ 17 h 76"/>
                  <a:gd name="T6" fmla="*/ 113 w 160"/>
                  <a:gd name="T7" fmla="*/ 17 h 76"/>
                  <a:gd name="T8" fmla="*/ 113 w 160"/>
                  <a:gd name="T9" fmla="*/ 31 h 76"/>
                  <a:gd name="T10" fmla="*/ 80 w 160"/>
                  <a:gd name="T11" fmla="*/ 0 h 76"/>
                  <a:gd name="T12" fmla="*/ 0 w 160"/>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60" h="76">
                    <a:moveTo>
                      <a:pt x="160" y="76"/>
                    </a:moveTo>
                    <a:lnTo>
                      <a:pt x="134" y="52"/>
                    </a:lnTo>
                    <a:lnTo>
                      <a:pt x="134" y="17"/>
                    </a:lnTo>
                    <a:lnTo>
                      <a:pt x="113" y="17"/>
                    </a:lnTo>
                    <a:lnTo>
                      <a:pt x="113" y="31"/>
                    </a:lnTo>
                    <a:lnTo>
                      <a:pt x="80" y="0"/>
                    </a:lnTo>
                    <a:lnTo>
                      <a:pt x="0" y="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1" name="Rectangle 318"/>
              <p:cNvSpPr>
                <a:spLocks noChangeArrowheads="1"/>
              </p:cNvSpPr>
              <p:nvPr/>
            </p:nvSpPr>
            <p:spPr bwMode="auto">
              <a:xfrm>
                <a:off x="893" y="801"/>
                <a:ext cx="25" cy="27"/>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2" name="Line 319"/>
              <p:cNvSpPr>
                <a:spLocks noChangeShapeType="1"/>
              </p:cNvSpPr>
              <p:nvPr/>
            </p:nvSpPr>
            <p:spPr bwMode="auto">
              <a:xfrm>
                <a:off x="824" y="930"/>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3" name="Freeform 320"/>
              <p:cNvSpPr>
                <a:spLocks/>
              </p:cNvSpPr>
              <p:nvPr/>
            </p:nvSpPr>
            <p:spPr bwMode="auto">
              <a:xfrm>
                <a:off x="766" y="887"/>
                <a:ext cx="59" cy="41"/>
              </a:xfrm>
              <a:custGeom>
                <a:avLst/>
                <a:gdLst>
                  <a:gd name="T0" fmla="*/ 0 w 59"/>
                  <a:gd name="T1" fmla="*/ 6 h 41"/>
                  <a:gd name="T2" fmla="*/ 0 w 59"/>
                  <a:gd name="T3" fmla="*/ 6 h 41"/>
                  <a:gd name="T4" fmla="*/ 1 w 59"/>
                  <a:gd name="T5" fmla="*/ 4 h 41"/>
                  <a:gd name="T6" fmla="*/ 3 w 59"/>
                  <a:gd name="T7" fmla="*/ 2 h 41"/>
                  <a:gd name="T8" fmla="*/ 3 w 59"/>
                  <a:gd name="T9" fmla="*/ 2 h 41"/>
                  <a:gd name="T10" fmla="*/ 6 w 59"/>
                  <a:gd name="T11" fmla="*/ 0 h 41"/>
                  <a:gd name="T12" fmla="*/ 10 w 59"/>
                  <a:gd name="T13" fmla="*/ 0 h 41"/>
                  <a:gd name="T14" fmla="*/ 14 w 59"/>
                  <a:gd name="T15" fmla="*/ 0 h 41"/>
                  <a:gd name="T16" fmla="*/ 17 w 59"/>
                  <a:gd name="T17" fmla="*/ 3 h 41"/>
                  <a:gd name="T18" fmla="*/ 17 w 59"/>
                  <a:gd name="T19" fmla="*/ 3 h 41"/>
                  <a:gd name="T20" fmla="*/ 59 w 59"/>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1">
                    <a:moveTo>
                      <a:pt x="0" y="6"/>
                    </a:moveTo>
                    <a:lnTo>
                      <a:pt x="0" y="6"/>
                    </a:lnTo>
                    <a:lnTo>
                      <a:pt x="1" y="4"/>
                    </a:lnTo>
                    <a:lnTo>
                      <a:pt x="3" y="2"/>
                    </a:lnTo>
                    <a:lnTo>
                      <a:pt x="3" y="2"/>
                    </a:lnTo>
                    <a:lnTo>
                      <a:pt x="6" y="0"/>
                    </a:lnTo>
                    <a:lnTo>
                      <a:pt x="10" y="0"/>
                    </a:lnTo>
                    <a:lnTo>
                      <a:pt x="14" y="0"/>
                    </a:lnTo>
                    <a:lnTo>
                      <a:pt x="17" y="3"/>
                    </a:lnTo>
                    <a:lnTo>
                      <a:pt x="17" y="3"/>
                    </a:lnTo>
                    <a:lnTo>
                      <a:pt x="59" y="4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4" name="Freeform 321"/>
              <p:cNvSpPr>
                <a:spLocks/>
              </p:cNvSpPr>
              <p:nvPr/>
            </p:nvSpPr>
            <p:spPr bwMode="auto">
              <a:xfrm>
                <a:off x="797" y="891"/>
                <a:ext cx="49" cy="34"/>
              </a:xfrm>
              <a:custGeom>
                <a:avLst/>
                <a:gdLst>
                  <a:gd name="T0" fmla="*/ 49 w 49"/>
                  <a:gd name="T1" fmla="*/ 34 h 34"/>
                  <a:gd name="T2" fmla="*/ 49 w 49"/>
                  <a:gd name="T3" fmla="*/ 34 h 34"/>
                  <a:gd name="T4" fmla="*/ 15 w 49"/>
                  <a:gd name="T5" fmla="*/ 3 h 34"/>
                  <a:gd name="T6" fmla="*/ 15 w 49"/>
                  <a:gd name="T7" fmla="*/ 3 h 34"/>
                  <a:gd name="T8" fmla="*/ 11 w 49"/>
                  <a:gd name="T9" fmla="*/ 1 h 34"/>
                  <a:gd name="T10" fmla="*/ 7 w 49"/>
                  <a:gd name="T11" fmla="*/ 0 h 34"/>
                  <a:gd name="T12" fmla="*/ 4 w 49"/>
                  <a:gd name="T13" fmla="*/ 0 h 34"/>
                  <a:gd name="T14" fmla="*/ 0 w 49"/>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4">
                    <a:moveTo>
                      <a:pt x="49" y="34"/>
                    </a:moveTo>
                    <a:lnTo>
                      <a:pt x="49" y="34"/>
                    </a:lnTo>
                    <a:lnTo>
                      <a:pt x="15" y="3"/>
                    </a:lnTo>
                    <a:lnTo>
                      <a:pt x="15" y="3"/>
                    </a:lnTo>
                    <a:lnTo>
                      <a:pt x="11" y="1"/>
                    </a:lnTo>
                    <a:lnTo>
                      <a:pt x="7" y="0"/>
                    </a:lnTo>
                    <a:lnTo>
                      <a:pt x="4" y="0"/>
                    </a:lnTo>
                    <a:lnTo>
                      <a:pt x="0"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5" name="Freeform 322"/>
              <p:cNvSpPr>
                <a:spLocks/>
              </p:cNvSpPr>
              <p:nvPr/>
            </p:nvSpPr>
            <p:spPr bwMode="auto">
              <a:xfrm>
                <a:off x="852" y="901"/>
                <a:ext cx="151" cy="92"/>
              </a:xfrm>
              <a:custGeom>
                <a:avLst/>
                <a:gdLst>
                  <a:gd name="T0" fmla="*/ 151 w 151"/>
                  <a:gd name="T1" fmla="*/ 92 h 92"/>
                  <a:gd name="T2" fmla="*/ 151 w 151"/>
                  <a:gd name="T3" fmla="*/ 92 h 92"/>
                  <a:gd name="T4" fmla="*/ 119 w 151"/>
                  <a:gd name="T5" fmla="*/ 35 h 92"/>
                  <a:gd name="T6" fmla="*/ 119 w 151"/>
                  <a:gd name="T7" fmla="*/ 35 h 92"/>
                  <a:gd name="T8" fmla="*/ 114 w 151"/>
                  <a:gd name="T9" fmla="*/ 25 h 92"/>
                  <a:gd name="T10" fmla="*/ 107 w 151"/>
                  <a:gd name="T11" fmla="*/ 18 h 92"/>
                  <a:gd name="T12" fmla="*/ 101 w 151"/>
                  <a:gd name="T13" fmla="*/ 11 h 92"/>
                  <a:gd name="T14" fmla="*/ 94 w 151"/>
                  <a:gd name="T15" fmla="*/ 7 h 92"/>
                  <a:gd name="T16" fmla="*/ 88 w 151"/>
                  <a:gd name="T17" fmla="*/ 4 h 92"/>
                  <a:gd name="T18" fmla="*/ 80 w 151"/>
                  <a:gd name="T19" fmla="*/ 2 h 92"/>
                  <a:gd name="T20" fmla="*/ 73 w 151"/>
                  <a:gd name="T21" fmla="*/ 1 h 92"/>
                  <a:gd name="T22" fmla="*/ 66 w 151"/>
                  <a:gd name="T23" fmla="*/ 0 h 92"/>
                  <a:gd name="T24" fmla="*/ 66 w 151"/>
                  <a:gd name="T25" fmla="*/ 0 h 92"/>
                  <a:gd name="T26" fmla="*/ 11 w 151"/>
                  <a:gd name="T27" fmla="*/ 4 h 92"/>
                  <a:gd name="T28" fmla="*/ 11 w 151"/>
                  <a:gd name="T29" fmla="*/ 4 h 92"/>
                  <a:gd name="T30" fmla="*/ 7 w 151"/>
                  <a:gd name="T31" fmla="*/ 5 h 92"/>
                  <a:gd name="T32" fmla="*/ 4 w 151"/>
                  <a:gd name="T33" fmla="*/ 7 h 92"/>
                  <a:gd name="T34" fmla="*/ 1 w 151"/>
                  <a:gd name="T35" fmla="*/ 10 h 92"/>
                  <a:gd name="T36" fmla="*/ 0 w 151"/>
                  <a:gd name="T37" fmla="*/ 16 h 92"/>
                  <a:gd name="T38" fmla="*/ 0 w 151"/>
                  <a:gd name="T39" fmla="*/ 16 h 92"/>
                  <a:gd name="T40" fmla="*/ 1 w 151"/>
                  <a:gd name="T41" fmla="*/ 20 h 92"/>
                  <a:gd name="T42" fmla="*/ 3 w 151"/>
                  <a:gd name="T43" fmla="*/ 23 h 92"/>
                  <a:gd name="T44" fmla="*/ 7 w 151"/>
                  <a:gd name="T45" fmla="*/ 26 h 92"/>
                  <a:gd name="T46" fmla="*/ 11 w 151"/>
                  <a:gd name="T4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2">
                    <a:moveTo>
                      <a:pt x="151" y="92"/>
                    </a:moveTo>
                    <a:lnTo>
                      <a:pt x="151" y="92"/>
                    </a:lnTo>
                    <a:lnTo>
                      <a:pt x="119" y="35"/>
                    </a:lnTo>
                    <a:lnTo>
                      <a:pt x="119" y="35"/>
                    </a:lnTo>
                    <a:lnTo>
                      <a:pt x="114" y="25"/>
                    </a:lnTo>
                    <a:lnTo>
                      <a:pt x="107" y="18"/>
                    </a:lnTo>
                    <a:lnTo>
                      <a:pt x="101" y="11"/>
                    </a:lnTo>
                    <a:lnTo>
                      <a:pt x="94" y="7"/>
                    </a:lnTo>
                    <a:lnTo>
                      <a:pt x="88" y="4"/>
                    </a:lnTo>
                    <a:lnTo>
                      <a:pt x="80" y="2"/>
                    </a:lnTo>
                    <a:lnTo>
                      <a:pt x="73" y="1"/>
                    </a:lnTo>
                    <a:lnTo>
                      <a:pt x="66" y="0"/>
                    </a:lnTo>
                    <a:lnTo>
                      <a:pt x="66" y="0"/>
                    </a:lnTo>
                    <a:lnTo>
                      <a:pt x="11" y="4"/>
                    </a:lnTo>
                    <a:lnTo>
                      <a:pt x="11" y="4"/>
                    </a:lnTo>
                    <a:lnTo>
                      <a:pt x="7" y="5"/>
                    </a:lnTo>
                    <a:lnTo>
                      <a:pt x="4" y="7"/>
                    </a:lnTo>
                    <a:lnTo>
                      <a:pt x="1" y="10"/>
                    </a:lnTo>
                    <a:lnTo>
                      <a:pt x="0" y="16"/>
                    </a:lnTo>
                    <a:lnTo>
                      <a:pt x="0" y="16"/>
                    </a:lnTo>
                    <a:lnTo>
                      <a:pt x="1" y="20"/>
                    </a:lnTo>
                    <a:lnTo>
                      <a:pt x="3" y="23"/>
                    </a:lnTo>
                    <a:lnTo>
                      <a:pt x="7" y="26"/>
                    </a:lnTo>
                    <a:lnTo>
                      <a:pt x="11"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6" name="Freeform 323"/>
              <p:cNvSpPr>
                <a:spLocks/>
              </p:cNvSpPr>
              <p:nvPr/>
            </p:nvSpPr>
            <p:spPr bwMode="auto">
              <a:xfrm>
                <a:off x="754" y="897"/>
                <a:ext cx="172" cy="96"/>
              </a:xfrm>
              <a:custGeom>
                <a:avLst/>
                <a:gdLst>
                  <a:gd name="T0" fmla="*/ 146 w 172"/>
                  <a:gd name="T1" fmla="*/ 38 h 96"/>
                  <a:gd name="T2" fmla="*/ 146 w 172"/>
                  <a:gd name="T3" fmla="*/ 38 h 96"/>
                  <a:gd name="T4" fmla="*/ 70 w 172"/>
                  <a:gd name="T5" fmla="*/ 38 h 96"/>
                  <a:gd name="T6" fmla="*/ 70 w 172"/>
                  <a:gd name="T7" fmla="*/ 38 h 96"/>
                  <a:gd name="T8" fmla="*/ 63 w 172"/>
                  <a:gd name="T9" fmla="*/ 37 h 96"/>
                  <a:gd name="T10" fmla="*/ 57 w 172"/>
                  <a:gd name="T11" fmla="*/ 36 h 96"/>
                  <a:gd name="T12" fmla="*/ 52 w 172"/>
                  <a:gd name="T13" fmla="*/ 35 h 96"/>
                  <a:gd name="T14" fmla="*/ 49 w 172"/>
                  <a:gd name="T15" fmla="*/ 32 h 96"/>
                  <a:gd name="T16" fmla="*/ 49 w 172"/>
                  <a:gd name="T17" fmla="*/ 32 h 96"/>
                  <a:gd name="T18" fmla="*/ 18 w 172"/>
                  <a:gd name="T19" fmla="*/ 4 h 96"/>
                  <a:gd name="T20" fmla="*/ 18 w 172"/>
                  <a:gd name="T21" fmla="*/ 4 h 96"/>
                  <a:gd name="T22" fmla="*/ 15 w 172"/>
                  <a:gd name="T23" fmla="*/ 1 h 96"/>
                  <a:gd name="T24" fmla="*/ 11 w 172"/>
                  <a:gd name="T25" fmla="*/ 0 h 96"/>
                  <a:gd name="T26" fmla="*/ 7 w 172"/>
                  <a:gd name="T27" fmla="*/ 1 h 96"/>
                  <a:gd name="T28" fmla="*/ 3 w 172"/>
                  <a:gd name="T29" fmla="*/ 3 h 96"/>
                  <a:gd name="T30" fmla="*/ 3 w 172"/>
                  <a:gd name="T31" fmla="*/ 3 h 96"/>
                  <a:gd name="T32" fmla="*/ 1 w 172"/>
                  <a:gd name="T33" fmla="*/ 6 h 96"/>
                  <a:gd name="T34" fmla="*/ 0 w 172"/>
                  <a:gd name="T35" fmla="*/ 10 h 96"/>
                  <a:gd name="T36" fmla="*/ 0 w 172"/>
                  <a:gd name="T37" fmla="*/ 14 h 96"/>
                  <a:gd name="T38" fmla="*/ 2 w 172"/>
                  <a:gd name="T39" fmla="*/ 18 h 96"/>
                  <a:gd name="T40" fmla="*/ 2 w 172"/>
                  <a:gd name="T41" fmla="*/ 18 h 96"/>
                  <a:gd name="T42" fmla="*/ 15 w 172"/>
                  <a:gd name="T43" fmla="*/ 31 h 96"/>
                  <a:gd name="T44" fmla="*/ 36 w 172"/>
                  <a:gd name="T45" fmla="*/ 55 h 96"/>
                  <a:gd name="T46" fmla="*/ 36 w 172"/>
                  <a:gd name="T47" fmla="*/ 55 h 96"/>
                  <a:gd name="T48" fmla="*/ 42 w 172"/>
                  <a:gd name="T49" fmla="*/ 61 h 96"/>
                  <a:gd name="T50" fmla="*/ 45 w 172"/>
                  <a:gd name="T51" fmla="*/ 64 h 96"/>
                  <a:gd name="T52" fmla="*/ 49 w 172"/>
                  <a:gd name="T53" fmla="*/ 66 h 96"/>
                  <a:gd name="T54" fmla="*/ 53 w 172"/>
                  <a:gd name="T55" fmla="*/ 68 h 96"/>
                  <a:gd name="T56" fmla="*/ 59 w 172"/>
                  <a:gd name="T57" fmla="*/ 69 h 96"/>
                  <a:gd name="T58" fmla="*/ 74 w 172"/>
                  <a:gd name="T59" fmla="*/ 70 h 96"/>
                  <a:gd name="T60" fmla="*/ 141 w 172"/>
                  <a:gd name="T61" fmla="*/ 70 h 96"/>
                  <a:gd name="T62" fmla="*/ 141 w 172"/>
                  <a:gd name="T63" fmla="*/ 70 h 96"/>
                  <a:gd name="T64" fmla="*/ 149 w 172"/>
                  <a:gd name="T65" fmla="*/ 70 h 96"/>
                  <a:gd name="T66" fmla="*/ 154 w 172"/>
                  <a:gd name="T67" fmla="*/ 71 h 96"/>
                  <a:gd name="T68" fmla="*/ 158 w 172"/>
                  <a:gd name="T69" fmla="*/ 73 h 96"/>
                  <a:gd name="T70" fmla="*/ 160 w 172"/>
                  <a:gd name="T71" fmla="*/ 76 h 96"/>
                  <a:gd name="T72" fmla="*/ 160 w 172"/>
                  <a:gd name="T73" fmla="*/ 76 h 96"/>
                  <a:gd name="T74" fmla="*/ 172 w 172"/>
                  <a:gd name="T7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96">
                    <a:moveTo>
                      <a:pt x="146" y="38"/>
                    </a:moveTo>
                    <a:lnTo>
                      <a:pt x="146" y="38"/>
                    </a:lnTo>
                    <a:lnTo>
                      <a:pt x="70" y="38"/>
                    </a:lnTo>
                    <a:lnTo>
                      <a:pt x="70" y="38"/>
                    </a:lnTo>
                    <a:lnTo>
                      <a:pt x="63" y="37"/>
                    </a:lnTo>
                    <a:lnTo>
                      <a:pt x="57" y="36"/>
                    </a:lnTo>
                    <a:lnTo>
                      <a:pt x="52" y="35"/>
                    </a:lnTo>
                    <a:lnTo>
                      <a:pt x="49" y="32"/>
                    </a:lnTo>
                    <a:lnTo>
                      <a:pt x="49" y="32"/>
                    </a:lnTo>
                    <a:lnTo>
                      <a:pt x="18" y="4"/>
                    </a:lnTo>
                    <a:lnTo>
                      <a:pt x="18" y="4"/>
                    </a:lnTo>
                    <a:lnTo>
                      <a:pt x="15" y="1"/>
                    </a:lnTo>
                    <a:lnTo>
                      <a:pt x="11" y="0"/>
                    </a:lnTo>
                    <a:lnTo>
                      <a:pt x="7" y="1"/>
                    </a:lnTo>
                    <a:lnTo>
                      <a:pt x="3" y="3"/>
                    </a:lnTo>
                    <a:lnTo>
                      <a:pt x="3" y="3"/>
                    </a:lnTo>
                    <a:lnTo>
                      <a:pt x="1" y="6"/>
                    </a:lnTo>
                    <a:lnTo>
                      <a:pt x="0" y="10"/>
                    </a:lnTo>
                    <a:lnTo>
                      <a:pt x="0" y="14"/>
                    </a:lnTo>
                    <a:lnTo>
                      <a:pt x="2" y="18"/>
                    </a:lnTo>
                    <a:lnTo>
                      <a:pt x="2" y="18"/>
                    </a:lnTo>
                    <a:lnTo>
                      <a:pt x="15" y="31"/>
                    </a:lnTo>
                    <a:lnTo>
                      <a:pt x="36" y="55"/>
                    </a:lnTo>
                    <a:lnTo>
                      <a:pt x="36" y="55"/>
                    </a:lnTo>
                    <a:lnTo>
                      <a:pt x="42" y="61"/>
                    </a:lnTo>
                    <a:lnTo>
                      <a:pt x="45" y="64"/>
                    </a:lnTo>
                    <a:lnTo>
                      <a:pt x="49" y="66"/>
                    </a:lnTo>
                    <a:lnTo>
                      <a:pt x="53" y="68"/>
                    </a:lnTo>
                    <a:lnTo>
                      <a:pt x="59" y="69"/>
                    </a:lnTo>
                    <a:lnTo>
                      <a:pt x="74" y="70"/>
                    </a:lnTo>
                    <a:lnTo>
                      <a:pt x="141" y="70"/>
                    </a:lnTo>
                    <a:lnTo>
                      <a:pt x="141" y="70"/>
                    </a:lnTo>
                    <a:lnTo>
                      <a:pt x="149" y="70"/>
                    </a:lnTo>
                    <a:lnTo>
                      <a:pt x="154" y="71"/>
                    </a:lnTo>
                    <a:lnTo>
                      <a:pt x="158" y="73"/>
                    </a:lnTo>
                    <a:lnTo>
                      <a:pt x="160" y="76"/>
                    </a:lnTo>
                    <a:lnTo>
                      <a:pt x="160" y="76"/>
                    </a:lnTo>
                    <a:lnTo>
                      <a:pt x="172" y="9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7" name="Freeform 324"/>
              <p:cNvSpPr>
                <a:spLocks/>
              </p:cNvSpPr>
              <p:nvPr/>
            </p:nvSpPr>
            <p:spPr bwMode="auto">
              <a:xfrm>
                <a:off x="4536" y="2413"/>
                <a:ext cx="70" cy="33"/>
              </a:xfrm>
              <a:custGeom>
                <a:avLst/>
                <a:gdLst>
                  <a:gd name="T0" fmla="*/ 0 w 70"/>
                  <a:gd name="T1" fmla="*/ 0 h 33"/>
                  <a:gd name="T2" fmla="*/ 0 w 70"/>
                  <a:gd name="T3" fmla="*/ 13 h 33"/>
                  <a:gd name="T4" fmla="*/ 0 w 70"/>
                  <a:gd name="T5" fmla="*/ 13 h 33"/>
                  <a:gd name="T6" fmla="*/ 1 w 70"/>
                  <a:gd name="T7" fmla="*/ 18 h 33"/>
                  <a:gd name="T8" fmla="*/ 3 w 70"/>
                  <a:gd name="T9" fmla="*/ 23 h 33"/>
                  <a:gd name="T10" fmla="*/ 7 w 70"/>
                  <a:gd name="T11" fmla="*/ 29 h 33"/>
                  <a:gd name="T12" fmla="*/ 7 w 70"/>
                  <a:gd name="T13" fmla="*/ 29 h 33"/>
                  <a:gd name="T14" fmla="*/ 9 w 70"/>
                  <a:gd name="T15" fmla="*/ 30 h 33"/>
                  <a:gd name="T16" fmla="*/ 11 w 70"/>
                  <a:gd name="T17" fmla="*/ 32 h 33"/>
                  <a:gd name="T18" fmla="*/ 17 w 70"/>
                  <a:gd name="T19" fmla="*/ 33 h 33"/>
                  <a:gd name="T20" fmla="*/ 17 w 70"/>
                  <a:gd name="T21" fmla="*/ 33 h 33"/>
                  <a:gd name="T22" fmla="*/ 54 w 70"/>
                  <a:gd name="T23" fmla="*/ 33 h 33"/>
                  <a:gd name="T24" fmla="*/ 54 w 70"/>
                  <a:gd name="T25" fmla="*/ 33 h 33"/>
                  <a:gd name="T26" fmla="*/ 59 w 70"/>
                  <a:gd name="T27" fmla="*/ 32 h 33"/>
                  <a:gd name="T28" fmla="*/ 63 w 70"/>
                  <a:gd name="T29" fmla="*/ 29 h 33"/>
                  <a:gd name="T30" fmla="*/ 67 w 70"/>
                  <a:gd name="T31" fmla="*/ 23 h 33"/>
                  <a:gd name="T32" fmla="*/ 67 w 70"/>
                  <a:gd name="T33" fmla="*/ 23 h 33"/>
                  <a:gd name="T34" fmla="*/ 69 w 70"/>
                  <a:gd name="T35" fmla="*/ 18 h 33"/>
                  <a:gd name="T36" fmla="*/ 70 w 70"/>
                  <a:gd name="T37" fmla="*/ 13 h 33"/>
                  <a:gd name="T38" fmla="*/ 70 w 70"/>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3">
                    <a:moveTo>
                      <a:pt x="0" y="0"/>
                    </a:moveTo>
                    <a:lnTo>
                      <a:pt x="0" y="13"/>
                    </a:lnTo>
                    <a:lnTo>
                      <a:pt x="0" y="13"/>
                    </a:lnTo>
                    <a:lnTo>
                      <a:pt x="1" y="18"/>
                    </a:lnTo>
                    <a:lnTo>
                      <a:pt x="3" y="23"/>
                    </a:lnTo>
                    <a:lnTo>
                      <a:pt x="7" y="29"/>
                    </a:lnTo>
                    <a:lnTo>
                      <a:pt x="7" y="29"/>
                    </a:lnTo>
                    <a:lnTo>
                      <a:pt x="9" y="30"/>
                    </a:lnTo>
                    <a:lnTo>
                      <a:pt x="11" y="32"/>
                    </a:lnTo>
                    <a:lnTo>
                      <a:pt x="17" y="33"/>
                    </a:lnTo>
                    <a:lnTo>
                      <a:pt x="17" y="33"/>
                    </a:lnTo>
                    <a:lnTo>
                      <a:pt x="54" y="33"/>
                    </a:lnTo>
                    <a:lnTo>
                      <a:pt x="54" y="33"/>
                    </a:lnTo>
                    <a:lnTo>
                      <a:pt x="59" y="32"/>
                    </a:lnTo>
                    <a:lnTo>
                      <a:pt x="63" y="29"/>
                    </a:lnTo>
                    <a:lnTo>
                      <a:pt x="67" y="23"/>
                    </a:lnTo>
                    <a:lnTo>
                      <a:pt x="67" y="23"/>
                    </a:lnTo>
                    <a:lnTo>
                      <a:pt x="69" y="18"/>
                    </a:lnTo>
                    <a:lnTo>
                      <a:pt x="70" y="13"/>
                    </a:lnTo>
                    <a:lnTo>
                      <a:pt x="7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8" name="Line 325"/>
              <p:cNvSpPr>
                <a:spLocks noChangeShapeType="1"/>
              </p:cNvSpPr>
              <p:nvPr/>
            </p:nvSpPr>
            <p:spPr bwMode="auto">
              <a:xfrm>
                <a:off x="4548" y="2425"/>
                <a:ext cx="14"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9" name="Freeform 326"/>
              <p:cNvSpPr>
                <a:spLocks/>
              </p:cNvSpPr>
              <p:nvPr/>
            </p:nvSpPr>
            <p:spPr bwMode="auto">
              <a:xfrm>
                <a:off x="4501" y="2231"/>
                <a:ext cx="140" cy="175"/>
              </a:xfrm>
              <a:custGeom>
                <a:avLst/>
                <a:gdLst>
                  <a:gd name="T0" fmla="*/ 35 w 140"/>
                  <a:gd name="T1" fmla="*/ 154 h 175"/>
                  <a:gd name="T2" fmla="*/ 35 w 140"/>
                  <a:gd name="T3" fmla="*/ 154 h 175"/>
                  <a:gd name="T4" fmla="*/ 34 w 140"/>
                  <a:gd name="T5" fmla="*/ 147 h 175"/>
                  <a:gd name="T6" fmla="*/ 30 w 140"/>
                  <a:gd name="T7" fmla="*/ 139 h 175"/>
                  <a:gd name="T8" fmla="*/ 18 w 140"/>
                  <a:gd name="T9" fmla="*/ 116 h 175"/>
                  <a:gd name="T10" fmla="*/ 11 w 140"/>
                  <a:gd name="T11" fmla="*/ 104 h 175"/>
                  <a:gd name="T12" fmla="*/ 6 w 140"/>
                  <a:gd name="T13" fmla="*/ 92 h 175"/>
                  <a:gd name="T14" fmla="*/ 2 w 140"/>
                  <a:gd name="T15" fmla="*/ 80 h 175"/>
                  <a:gd name="T16" fmla="*/ 1 w 140"/>
                  <a:gd name="T17" fmla="*/ 75 h 175"/>
                  <a:gd name="T18" fmla="*/ 0 w 140"/>
                  <a:gd name="T19" fmla="*/ 70 h 175"/>
                  <a:gd name="T20" fmla="*/ 0 w 140"/>
                  <a:gd name="T21" fmla="*/ 70 h 175"/>
                  <a:gd name="T22" fmla="*/ 1 w 140"/>
                  <a:gd name="T23" fmla="*/ 63 h 175"/>
                  <a:gd name="T24" fmla="*/ 2 w 140"/>
                  <a:gd name="T25" fmla="*/ 56 h 175"/>
                  <a:gd name="T26" fmla="*/ 3 w 140"/>
                  <a:gd name="T27" fmla="*/ 49 h 175"/>
                  <a:gd name="T28" fmla="*/ 6 w 140"/>
                  <a:gd name="T29" fmla="*/ 43 h 175"/>
                  <a:gd name="T30" fmla="*/ 8 w 140"/>
                  <a:gd name="T31" fmla="*/ 37 h 175"/>
                  <a:gd name="T32" fmla="*/ 12 w 140"/>
                  <a:gd name="T33" fmla="*/ 31 h 175"/>
                  <a:gd name="T34" fmla="*/ 17 w 140"/>
                  <a:gd name="T35" fmla="*/ 26 h 175"/>
                  <a:gd name="T36" fmla="*/ 21 w 140"/>
                  <a:gd name="T37" fmla="*/ 21 h 175"/>
                  <a:gd name="T38" fmla="*/ 26 w 140"/>
                  <a:gd name="T39" fmla="*/ 16 h 175"/>
                  <a:gd name="T40" fmla="*/ 31 w 140"/>
                  <a:gd name="T41" fmla="*/ 12 h 175"/>
                  <a:gd name="T42" fmla="*/ 37 w 140"/>
                  <a:gd name="T43" fmla="*/ 8 h 175"/>
                  <a:gd name="T44" fmla="*/ 43 w 140"/>
                  <a:gd name="T45" fmla="*/ 5 h 175"/>
                  <a:gd name="T46" fmla="*/ 49 w 140"/>
                  <a:gd name="T47" fmla="*/ 3 h 175"/>
                  <a:gd name="T48" fmla="*/ 56 w 140"/>
                  <a:gd name="T49" fmla="*/ 1 h 175"/>
                  <a:gd name="T50" fmla="*/ 63 w 140"/>
                  <a:gd name="T51" fmla="*/ 0 h 175"/>
                  <a:gd name="T52" fmla="*/ 70 w 140"/>
                  <a:gd name="T53" fmla="*/ 0 h 175"/>
                  <a:gd name="T54" fmla="*/ 70 w 140"/>
                  <a:gd name="T55" fmla="*/ 0 h 175"/>
                  <a:gd name="T56" fmla="*/ 77 w 140"/>
                  <a:gd name="T57" fmla="*/ 0 h 175"/>
                  <a:gd name="T58" fmla="*/ 84 w 140"/>
                  <a:gd name="T59" fmla="*/ 1 h 175"/>
                  <a:gd name="T60" fmla="*/ 91 w 140"/>
                  <a:gd name="T61" fmla="*/ 3 h 175"/>
                  <a:gd name="T62" fmla="*/ 98 w 140"/>
                  <a:gd name="T63" fmla="*/ 5 h 175"/>
                  <a:gd name="T64" fmla="*/ 103 w 140"/>
                  <a:gd name="T65" fmla="*/ 8 h 175"/>
                  <a:gd name="T66" fmla="*/ 109 w 140"/>
                  <a:gd name="T67" fmla="*/ 12 h 175"/>
                  <a:gd name="T68" fmla="*/ 114 w 140"/>
                  <a:gd name="T69" fmla="*/ 16 h 175"/>
                  <a:gd name="T70" fmla="*/ 119 w 140"/>
                  <a:gd name="T71" fmla="*/ 21 h 175"/>
                  <a:gd name="T72" fmla="*/ 125 w 140"/>
                  <a:gd name="T73" fmla="*/ 26 h 175"/>
                  <a:gd name="T74" fmla="*/ 128 w 140"/>
                  <a:gd name="T75" fmla="*/ 31 h 175"/>
                  <a:gd name="T76" fmla="*/ 132 w 140"/>
                  <a:gd name="T77" fmla="*/ 37 h 175"/>
                  <a:gd name="T78" fmla="*/ 135 w 140"/>
                  <a:gd name="T79" fmla="*/ 43 h 175"/>
                  <a:gd name="T80" fmla="*/ 137 w 140"/>
                  <a:gd name="T81" fmla="*/ 49 h 175"/>
                  <a:gd name="T82" fmla="*/ 139 w 140"/>
                  <a:gd name="T83" fmla="*/ 56 h 175"/>
                  <a:gd name="T84" fmla="*/ 140 w 140"/>
                  <a:gd name="T85" fmla="*/ 63 h 175"/>
                  <a:gd name="T86" fmla="*/ 140 w 140"/>
                  <a:gd name="T87" fmla="*/ 70 h 175"/>
                  <a:gd name="T88" fmla="*/ 140 w 140"/>
                  <a:gd name="T89" fmla="*/ 70 h 175"/>
                  <a:gd name="T90" fmla="*/ 140 w 140"/>
                  <a:gd name="T91" fmla="*/ 75 h 175"/>
                  <a:gd name="T92" fmla="*/ 139 w 140"/>
                  <a:gd name="T93" fmla="*/ 80 h 175"/>
                  <a:gd name="T94" fmla="*/ 135 w 140"/>
                  <a:gd name="T95" fmla="*/ 93 h 175"/>
                  <a:gd name="T96" fmla="*/ 129 w 140"/>
                  <a:gd name="T97" fmla="*/ 106 h 175"/>
                  <a:gd name="T98" fmla="*/ 122 w 140"/>
                  <a:gd name="T99" fmla="*/ 118 h 175"/>
                  <a:gd name="T100" fmla="*/ 110 w 140"/>
                  <a:gd name="T101" fmla="*/ 142 h 175"/>
                  <a:gd name="T102" fmla="*/ 106 w 140"/>
                  <a:gd name="T103" fmla="*/ 151 h 175"/>
                  <a:gd name="T104" fmla="*/ 105 w 140"/>
                  <a:gd name="T105" fmla="*/ 157 h 175"/>
                  <a:gd name="T106" fmla="*/ 105 w 140"/>
                  <a:gd name="T107" fmla="*/ 157 h 175"/>
                  <a:gd name="T108" fmla="*/ 105 w 140"/>
                  <a:gd name="T109" fmla="*/ 175 h 175"/>
                  <a:gd name="T110" fmla="*/ 35 w 140"/>
                  <a:gd name="T111" fmla="*/ 175 h 175"/>
                  <a:gd name="T112" fmla="*/ 35 w 140"/>
                  <a:gd name="T113" fmla="*/ 175 h 175"/>
                  <a:gd name="T114" fmla="*/ 35 w 140"/>
                  <a:gd name="T115" fmla="*/ 154 h 175"/>
                  <a:gd name="T116" fmla="*/ 35 w 140"/>
                  <a:gd name="T117" fmla="*/ 15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75">
                    <a:moveTo>
                      <a:pt x="35" y="154"/>
                    </a:moveTo>
                    <a:lnTo>
                      <a:pt x="35" y="154"/>
                    </a:lnTo>
                    <a:lnTo>
                      <a:pt x="34" y="147"/>
                    </a:lnTo>
                    <a:lnTo>
                      <a:pt x="30" y="139"/>
                    </a:lnTo>
                    <a:lnTo>
                      <a:pt x="18" y="116"/>
                    </a:lnTo>
                    <a:lnTo>
                      <a:pt x="11" y="104"/>
                    </a:lnTo>
                    <a:lnTo>
                      <a:pt x="6" y="92"/>
                    </a:lnTo>
                    <a:lnTo>
                      <a:pt x="2" y="80"/>
                    </a:lnTo>
                    <a:lnTo>
                      <a:pt x="1" y="75"/>
                    </a:lnTo>
                    <a:lnTo>
                      <a:pt x="0" y="70"/>
                    </a:lnTo>
                    <a:lnTo>
                      <a:pt x="0" y="70"/>
                    </a:lnTo>
                    <a:lnTo>
                      <a:pt x="1" y="63"/>
                    </a:lnTo>
                    <a:lnTo>
                      <a:pt x="2" y="56"/>
                    </a:lnTo>
                    <a:lnTo>
                      <a:pt x="3" y="49"/>
                    </a:lnTo>
                    <a:lnTo>
                      <a:pt x="6" y="43"/>
                    </a:lnTo>
                    <a:lnTo>
                      <a:pt x="8" y="37"/>
                    </a:lnTo>
                    <a:lnTo>
                      <a:pt x="12" y="31"/>
                    </a:lnTo>
                    <a:lnTo>
                      <a:pt x="17" y="26"/>
                    </a:lnTo>
                    <a:lnTo>
                      <a:pt x="21" y="21"/>
                    </a:lnTo>
                    <a:lnTo>
                      <a:pt x="26" y="16"/>
                    </a:lnTo>
                    <a:lnTo>
                      <a:pt x="31" y="12"/>
                    </a:lnTo>
                    <a:lnTo>
                      <a:pt x="37" y="8"/>
                    </a:lnTo>
                    <a:lnTo>
                      <a:pt x="43" y="5"/>
                    </a:lnTo>
                    <a:lnTo>
                      <a:pt x="49" y="3"/>
                    </a:lnTo>
                    <a:lnTo>
                      <a:pt x="56" y="1"/>
                    </a:lnTo>
                    <a:lnTo>
                      <a:pt x="63" y="0"/>
                    </a:lnTo>
                    <a:lnTo>
                      <a:pt x="70" y="0"/>
                    </a:lnTo>
                    <a:lnTo>
                      <a:pt x="70" y="0"/>
                    </a:lnTo>
                    <a:lnTo>
                      <a:pt x="77" y="0"/>
                    </a:lnTo>
                    <a:lnTo>
                      <a:pt x="84" y="1"/>
                    </a:lnTo>
                    <a:lnTo>
                      <a:pt x="91" y="3"/>
                    </a:lnTo>
                    <a:lnTo>
                      <a:pt x="98" y="5"/>
                    </a:lnTo>
                    <a:lnTo>
                      <a:pt x="103" y="8"/>
                    </a:lnTo>
                    <a:lnTo>
                      <a:pt x="109" y="12"/>
                    </a:lnTo>
                    <a:lnTo>
                      <a:pt x="114" y="16"/>
                    </a:lnTo>
                    <a:lnTo>
                      <a:pt x="119" y="21"/>
                    </a:lnTo>
                    <a:lnTo>
                      <a:pt x="125" y="26"/>
                    </a:lnTo>
                    <a:lnTo>
                      <a:pt x="128" y="31"/>
                    </a:lnTo>
                    <a:lnTo>
                      <a:pt x="132" y="37"/>
                    </a:lnTo>
                    <a:lnTo>
                      <a:pt x="135" y="43"/>
                    </a:lnTo>
                    <a:lnTo>
                      <a:pt x="137" y="49"/>
                    </a:lnTo>
                    <a:lnTo>
                      <a:pt x="139" y="56"/>
                    </a:lnTo>
                    <a:lnTo>
                      <a:pt x="140" y="63"/>
                    </a:lnTo>
                    <a:lnTo>
                      <a:pt x="140" y="70"/>
                    </a:lnTo>
                    <a:lnTo>
                      <a:pt x="140" y="70"/>
                    </a:lnTo>
                    <a:lnTo>
                      <a:pt x="140" y="75"/>
                    </a:lnTo>
                    <a:lnTo>
                      <a:pt x="139" y="80"/>
                    </a:lnTo>
                    <a:lnTo>
                      <a:pt x="135" y="93"/>
                    </a:lnTo>
                    <a:lnTo>
                      <a:pt x="129" y="106"/>
                    </a:lnTo>
                    <a:lnTo>
                      <a:pt x="122" y="118"/>
                    </a:lnTo>
                    <a:lnTo>
                      <a:pt x="110" y="142"/>
                    </a:lnTo>
                    <a:lnTo>
                      <a:pt x="106" y="151"/>
                    </a:lnTo>
                    <a:lnTo>
                      <a:pt x="105" y="157"/>
                    </a:lnTo>
                    <a:lnTo>
                      <a:pt x="105" y="157"/>
                    </a:lnTo>
                    <a:lnTo>
                      <a:pt x="105" y="175"/>
                    </a:lnTo>
                    <a:lnTo>
                      <a:pt x="35" y="175"/>
                    </a:lnTo>
                    <a:lnTo>
                      <a:pt x="35" y="175"/>
                    </a:lnTo>
                    <a:lnTo>
                      <a:pt x="35" y="154"/>
                    </a:lnTo>
                    <a:lnTo>
                      <a:pt x="35" y="1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0" name="Freeform 327"/>
              <p:cNvSpPr>
                <a:spLocks/>
              </p:cNvSpPr>
              <p:nvPr/>
            </p:nvSpPr>
            <p:spPr bwMode="auto">
              <a:xfrm>
                <a:off x="4545" y="2265"/>
                <a:ext cx="52" cy="125"/>
              </a:xfrm>
              <a:custGeom>
                <a:avLst/>
                <a:gdLst>
                  <a:gd name="T0" fmla="*/ 24 w 52"/>
                  <a:gd name="T1" fmla="*/ 36 h 125"/>
                  <a:gd name="T2" fmla="*/ 24 w 52"/>
                  <a:gd name="T3" fmla="*/ 97 h 125"/>
                  <a:gd name="T4" fmla="*/ 24 w 52"/>
                  <a:gd name="T5" fmla="*/ 97 h 125"/>
                  <a:gd name="T6" fmla="*/ 23 w 52"/>
                  <a:gd name="T7" fmla="*/ 103 h 125"/>
                  <a:gd name="T8" fmla="*/ 22 w 52"/>
                  <a:gd name="T9" fmla="*/ 109 h 125"/>
                  <a:gd name="T10" fmla="*/ 20 w 52"/>
                  <a:gd name="T11" fmla="*/ 113 h 125"/>
                  <a:gd name="T12" fmla="*/ 18 w 52"/>
                  <a:gd name="T13" fmla="*/ 117 h 125"/>
                  <a:gd name="T14" fmla="*/ 18 w 52"/>
                  <a:gd name="T15" fmla="*/ 117 h 125"/>
                  <a:gd name="T16" fmla="*/ 17 w 52"/>
                  <a:gd name="T17" fmla="*/ 119 h 125"/>
                  <a:gd name="T18" fmla="*/ 17 w 52"/>
                  <a:gd name="T19" fmla="*/ 120 h 125"/>
                  <a:gd name="T20" fmla="*/ 17 w 52"/>
                  <a:gd name="T21" fmla="*/ 122 h 125"/>
                  <a:gd name="T22" fmla="*/ 18 w 52"/>
                  <a:gd name="T23" fmla="*/ 124 h 125"/>
                  <a:gd name="T24" fmla="*/ 18 w 52"/>
                  <a:gd name="T25" fmla="*/ 124 h 125"/>
                  <a:gd name="T26" fmla="*/ 20 w 52"/>
                  <a:gd name="T27" fmla="*/ 125 h 125"/>
                  <a:gd name="T28" fmla="*/ 21 w 52"/>
                  <a:gd name="T29" fmla="*/ 125 h 125"/>
                  <a:gd name="T30" fmla="*/ 21 w 52"/>
                  <a:gd name="T31" fmla="*/ 125 h 125"/>
                  <a:gd name="T32" fmla="*/ 23 w 52"/>
                  <a:gd name="T33" fmla="*/ 125 h 125"/>
                  <a:gd name="T34" fmla="*/ 25 w 52"/>
                  <a:gd name="T35" fmla="*/ 123 h 125"/>
                  <a:gd name="T36" fmla="*/ 25 w 52"/>
                  <a:gd name="T37" fmla="*/ 123 h 125"/>
                  <a:gd name="T38" fmla="*/ 28 w 52"/>
                  <a:gd name="T39" fmla="*/ 118 h 125"/>
                  <a:gd name="T40" fmla="*/ 31 w 52"/>
                  <a:gd name="T41" fmla="*/ 112 h 125"/>
                  <a:gd name="T42" fmla="*/ 33 w 52"/>
                  <a:gd name="T43" fmla="*/ 105 h 125"/>
                  <a:gd name="T44" fmla="*/ 33 w 52"/>
                  <a:gd name="T45" fmla="*/ 97 h 125"/>
                  <a:gd name="T46" fmla="*/ 33 w 52"/>
                  <a:gd name="T47" fmla="*/ 83 h 125"/>
                  <a:gd name="T48" fmla="*/ 33 w 52"/>
                  <a:gd name="T49" fmla="*/ 83 h 125"/>
                  <a:gd name="T50" fmla="*/ 37 w 52"/>
                  <a:gd name="T51" fmla="*/ 81 h 125"/>
                  <a:gd name="T52" fmla="*/ 40 w 52"/>
                  <a:gd name="T53" fmla="*/ 78 h 125"/>
                  <a:gd name="T54" fmla="*/ 44 w 52"/>
                  <a:gd name="T55" fmla="*/ 75 h 125"/>
                  <a:gd name="T56" fmla="*/ 47 w 52"/>
                  <a:gd name="T57" fmla="*/ 71 h 125"/>
                  <a:gd name="T58" fmla="*/ 49 w 52"/>
                  <a:gd name="T59" fmla="*/ 67 h 125"/>
                  <a:gd name="T60" fmla="*/ 51 w 52"/>
                  <a:gd name="T61" fmla="*/ 62 h 125"/>
                  <a:gd name="T62" fmla="*/ 52 w 52"/>
                  <a:gd name="T63" fmla="*/ 56 h 125"/>
                  <a:gd name="T64" fmla="*/ 52 w 52"/>
                  <a:gd name="T65" fmla="*/ 51 h 125"/>
                  <a:gd name="T66" fmla="*/ 52 w 52"/>
                  <a:gd name="T67" fmla="*/ 51 h 125"/>
                  <a:gd name="T68" fmla="*/ 51 w 52"/>
                  <a:gd name="T69" fmla="*/ 45 h 125"/>
                  <a:gd name="T70" fmla="*/ 49 w 52"/>
                  <a:gd name="T71" fmla="*/ 38 h 125"/>
                  <a:gd name="T72" fmla="*/ 46 w 52"/>
                  <a:gd name="T73" fmla="*/ 32 h 125"/>
                  <a:gd name="T74" fmla="*/ 42 w 52"/>
                  <a:gd name="T75" fmla="*/ 25 h 125"/>
                  <a:gd name="T76" fmla="*/ 35 w 52"/>
                  <a:gd name="T77" fmla="*/ 12 h 125"/>
                  <a:gd name="T78" fmla="*/ 32 w 52"/>
                  <a:gd name="T79" fmla="*/ 6 h 125"/>
                  <a:gd name="T80" fmla="*/ 30 w 52"/>
                  <a:gd name="T81" fmla="*/ 0 h 125"/>
                  <a:gd name="T82" fmla="*/ 30 w 52"/>
                  <a:gd name="T83" fmla="*/ 0 h 125"/>
                  <a:gd name="T84" fmla="*/ 25 w 52"/>
                  <a:gd name="T85" fmla="*/ 4 h 125"/>
                  <a:gd name="T86" fmla="*/ 20 w 52"/>
                  <a:gd name="T87" fmla="*/ 9 h 125"/>
                  <a:gd name="T88" fmla="*/ 15 w 52"/>
                  <a:gd name="T89" fmla="*/ 15 h 125"/>
                  <a:gd name="T90" fmla="*/ 10 w 52"/>
                  <a:gd name="T91" fmla="*/ 22 h 125"/>
                  <a:gd name="T92" fmla="*/ 6 w 52"/>
                  <a:gd name="T93" fmla="*/ 30 h 125"/>
                  <a:gd name="T94" fmla="*/ 3 w 52"/>
                  <a:gd name="T95" fmla="*/ 37 h 125"/>
                  <a:gd name="T96" fmla="*/ 1 w 52"/>
                  <a:gd name="T97" fmla="*/ 44 h 125"/>
                  <a:gd name="T98" fmla="*/ 0 w 52"/>
                  <a:gd name="T99" fmla="*/ 51 h 125"/>
                  <a:gd name="T100" fmla="*/ 0 w 52"/>
                  <a:gd name="T101" fmla="*/ 51 h 125"/>
                  <a:gd name="T102" fmla="*/ 1 w 52"/>
                  <a:gd name="T103" fmla="*/ 56 h 125"/>
                  <a:gd name="T104" fmla="*/ 2 w 52"/>
                  <a:gd name="T105" fmla="*/ 62 h 125"/>
                  <a:gd name="T106" fmla="*/ 3 w 52"/>
                  <a:gd name="T107" fmla="*/ 67 h 125"/>
                  <a:gd name="T108" fmla="*/ 5 w 52"/>
                  <a:gd name="T109" fmla="*/ 71 h 125"/>
                  <a:gd name="T110" fmla="*/ 9 w 52"/>
                  <a:gd name="T111" fmla="*/ 75 h 125"/>
                  <a:gd name="T112" fmla="*/ 12 w 52"/>
                  <a:gd name="T113" fmla="*/ 78 h 125"/>
                  <a:gd name="T114" fmla="*/ 15 w 52"/>
                  <a:gd name="T115" fmla="*/ 81 h 125"/>
                  <a:gd name="T116" fmla="*/ 19 w 52"/>
                  <a:gd name="T117"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125">
                    <a:moveTo>
                      <a:pt x="24" y="36"/>
                    </a:moveTo>
                    <a:lnTo>
                      <a:pt x="24" y="97"/>
                    </a:lnTo>
                    <a:lnTo>
                      <a:pt x="24" y="97"/>
                    </a:lnTo>
                    <a:lnTo>
                      <a:pt x="23" y="103"/>
                    </a:lnTo>
                    <a:lnTo>
                      <a:pt x="22" y="109"/>
                    </a:lnTo>
                    <a:lnTo>
                      <a:pt x="20" y="113"/>
                    </a:lnTo>
                    <a:lnTo>
                      <a:pt x="18" y="117"/>
                    </a:lnTo>
                    <a:lnTo>
                      <a:pt x="18" y="117"/>
                    </a:lnTo>
                    <a:lnTo>
                      <a:pt x="17" y="119"/>
                    </a:lnTo>
                    <a:lnTo>
                      <a:pt x="17" y="120"/>
                    </a:lnTo>
                    <a:lnTo>
                      <a:pt x="17" y="122"/>
                    </a:lnTo>
                    <a:lnTo>
                      <a:pt x="18" y="124"/>
                    </a:lnTo>
                    <a:lnTo>
                      <a:pt x="18" y="124"/>
                    </a:lnTo>
                    <a:lnTo>
                      <a:pt x="20" y="125"/>
                    </a:lnTo>
                    <a:lnTo>
                      <a:pt x="21" y="125"/>
                    </a:lnTo>
                    <a:lnTo>
                      <a:pt x="21" y="125"/>
                    </a:lnTo>
                    <a:lnTo>
                      <a:pt x="23" y="125"/>
                    </a:lnTo>
                    <a:lnTo>
                      <a:pt x="25" y="123"/>
                    </a:lnTo>
                    <a:lnTo>
                      <a:pt x="25" y="123"/>
                    </a:lnTo>
                    <a:lnTo>
                      <a:pt x="28" y="118"/>
                    </a:lnTo>
                    <a:lnTo>
                      <a:pt x="31" y="112"/>
                    </a:lnTo>
                    <a:lnTo>
                      <a:pt x="33" y="105"/>
                    </a:lnTo>
                    <a:lnTo>
                      <a:pt x="33" y="97"/>
                    </a:lnTo>
                    <a:lnTo>
                      <a:pt x="33" y="83"/>
                    </a:lnTo>
                    <a:lnTo>
                      <a:pt x="33" y="83"/>
                    </a:lnTo>
                    <a:lnTo>
                      <a:pt x="37" y="81"/>
                    </a:lnTo>
                    <a:lnTo>
                      <a:pt x="40" y="78"/>
                    </a:lnTo>
                    <a:lnTo>
                      <a:pt x="44" y="75"/>
                    </a:lnTo>
                    <a:lnTo>
                      <a:pt x="47" y="71"/>
                    </a:lnTo>
                    <a:lnTo>
                      <a:pt x="49" y="67"/>
                    </a:lnTo>
                    <a:lnTo>
                      <a:pt x="51" y="62"/>
                    </a:lnTo>
                    <a:lnTo>
                      <a:pt x="52" y="56"/>
                    </a:lnTo>
                    <a:lnTo>
                      <a:pt x="52" y="51"/>
                    </a:lnTo>
                    <a:lnTo>
                      <a:pt x="52" y="51"/>
                    </a:lnTo>
                    <a:lnTo>
                      <a:pt x="51" y="45"/>
                    </a:lnTo>
                    <a:lnTo>
                      <a:pt x="49" y="38"/>
                    </a:lnTo>
                    <a:lnTo>
                      <a:pt x="46" y="32"/>
                    </a:lnTo>
                    <a:lnTo>
                      <a:pt x="42" y="25"/>
                    </a:lnTo>
                    <a:lnTo>
                      <a:pt x="35" y="12"/>
                    </a:lnTo>
                    <a:lnTo>
                      <a:pt x="32" y="6"/>
                    </a:lnTo>
                    <a:lnTo>
                      <a:pt x="30" y="0"/>
                    </a:lnTo>
                    <a:lnTo>
                      <a:pt x="30" y="0"/>
                    </a:lnTo>
                    <a:lnTo>
                      <a:pt x="25" y="4"/>
                    </a:lnTo>
                    <a:lnTo>
                      <a:pt x="20" y="9"/>
                    </a:lnTo>
                    <a:lnTo>
                      <a:pt x="15" y="15"/>
                    </a:lnTo>
                    <a:lnTo>
                      <a:pt x="10" y="22"/>
                    </a:lnTo>
                    <a:lnTo>
                      <a:pt x="6" y="30"/>
                    </a:lnTo>
                    <a:lnTo>
                      <a:pt x="3" y="37"/>
                    </a:lnTo>
                    <a:lnTo>
                      <a:pt x="1" y="44"/>
                    </a:lnTo>
                    <a:lnTo>
                      <a:pt x="0" y="51"/>
                    </a:lnTo>
                    <a:lnTo>
                      <a:pt x="0" y="51"/>
                    </a:lnTo>
                    <a:lnTo>
                      <a:pt x="1" y="56"/>
                    </a:lnTo>
                    <a:lnTo>
                      <a:pt x="2" y="62"/>
                    </a:lnTo>
                    <a:lnTo>
                      <a:pt x="3" y="67"/>
                    </a:lnTo>
                    <a:lnTo>
                      <a:pt x="5" y="71"/>
                    </a:lnTo>
                    <a:lnTo>
                      <a:pt x="9" y="75"/>
                    </a:lnTo>
                    <a:lnTo>
                      <a:pt x="12" y="78"/>
                    </a:lnTo>
                    <a:lnTo>
                      <a:pt x="15" y="81"/>
                    </a:lnTo>
                    <a:lnTo>
                      <a:pt x="19" y="8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1" name="Freeform 328"/>
              <p:cNvSpPr>
                <a:spLocks/>
              </p:cNvSpPr>
              <p:nvPr/>
            </p:nvSpPr>
            <p:spPr bwMode="auto">
              <a:xfrm>
                <a:off x="4559" y="2451"/>
                <a:ext cx="25" cy="9"/>
              </a:xfrm>
              <a:custGeom>
                <a:avLst/>
                <a:gdLst>
                  <a:gd name="T0" fmla="*/ 25 w 25"/>
                  <a:gd name="T1" fmla="*/ 0 h 9"/>
                  <a:gd name="T2" fmla="*/ 25 w 25"/>
                  <a:gd name="T3" fmla="*/ 0 h 9"/>
                  <a:gd name="T4" fmla="*/ 24 w 25"/>
                  <a:gd name="T5" fmla="*/ 2 h 9"/>
                  <a:gd name="T6" fmla="*/ 22 w 25"/>
                  <a:gd name="T7" fmla="*/ 5 h 9"/>
                  <a:gd name="T8" fmla="*/ 17 w 25"/>
                  <a:gd name="T9" fmla="*/ 8 h 9"/>
                  <a:gd name="T10" fmla="*/ 15 w 25"/>
                  <a:gd name="T11" fmla="*/ 9 h 9"/>
                  <a:gd name="T12" fmla="*/ 12 w 25"/>
                  <a:gd name="T13" fmla="*/ 9 h 9"/>
                  <a:gd name="T14" fmla="*/ 12 w 25"/>
                  <a:gd name="T15" fmla="*/ 9 h 9"/>
                  <a:gd name="T16" fmla="*/ 9 w 25"/>
                  <a:gd name="T17" fmla="*/ 9 h 9"/>
                  <a:gd name="T18" fmla="*/ 7 w 25"/>
                  <a:gd name="T19" fmla="*/ 8 h 9"/>
                  <a:gd name="T20" fmla="*/ 3 w 25"/>
                  <a:gd name="T21" fmla="*/ 5 h 9"/>
                  <a:gd name="T22" fmla="*/ 0 w 25"/>
                  <a:gd name="T23" fmla="*/ 2 h 9"/>
                  <a:gd name="T24" fmla="*/ 0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25" y="0"/>
                    </a:moveTo>
                    <a:lnTo>
                      <a:pt x="25" y="0"/>
                    </a:lnTo>
                    <a:lnTo>
                      <a:pt x="24" y="2"/>
                    </a:lnTo>
                    <a:lnTo>
                      <a:pt x="22" y="5"/>
                    </a:lnTo>
                    <a:lnTo>
                      <a:pt x="17" y="8"/>
                    </a:lnTo>
                    <a:lnTo>
                      <a:pt x="15" y="9"/>
                    </a:lnTo>
                    <a:lnTo>
                      <a:pt x="12" y="9"/>
                    </a:lnTo>
                    <a:lnTo>
                      <a:pt x="12" y="9"/>
                    </a:lnTo>
                    <a:lnTo>
                      <a:pt x="9" y="9"/>
                    </a:lnTo>
                    <a:lnTo>
                      <a:pt x="7" y="8"/>
                    </a:lnTo>
                    <a:lnTo>
                      <a:pt x="3" y="5"/>
                    </a:lnTo>
                    <a:lnTo>
                      <a:pt x="0" y="2"/>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2" name="Freeform 329"/>
              <p:cNvSpPr>
                <a:spLocks/>
              </p:cNvSpPr>
              <p:nvPr/>
            </p:nvSpPr>
            <p:spPr bwMode="auto">
              <a:xfrm>
                <a:off x="3959" y="2454"/>
                <a:ext cx="271" cy="232"/>
              </a:xfrm>
              <a:custGeom>
                <a:avLst/>
                <a:gdLst>
                  <a:gd name="T0" fmla="*/ 135 w 271"/>
                  <a:gd name="T1" fmla="*/ 0 h 232"/>
                  <a:gd name="T2" fmla="*/ 0 w 271"/>
                  <a:gd name="T3" fmla="*/ 129 h 232"/>
                  <a:gd name="T4" fmla="*/ 16 w 271"/>
                  <a:gd name="T5" fmla="*/ 145 h 232"/>
                  <a:gd name="T6" fmla="*/ 22 w 271"/>
                  <a:gd name="T7" fmla="*/ 139 h 232"/>
                  <a:gd name="T8" fmla="*/ 22 w 271"/>
                  <a:gd name="T9" fmla="*/ 232 h 232"/>
                  <a:gd name="T10" fmla="*/ 30 w 271"/>
                  <a:gd name="T11" fmla="*/ 232 h 232"/>
                  <a:gd name="T12" fmla="*/ 84 w 271"/>
                  <a:gd name="T13" fmla="*/ 179 h 232"/>
                  <a:gd name="T14" fmla="*/ 84 w 271"/>
                  <a:gd name="T15" fmla="*/ 179 h 232"/>
                  <a:gd name="T16" fmla="*/ 80 w 271"/>
                  <a:gd name="T17" fmla="*/ 171 h 232"/>
                  <a:gd name="T18" fmla="*/ 76 w 271"/>
                  <a:gd name="T19" fmla="*/ 163 h 232"/>
                  <a:gd name="T20" fmla="*/ 74 w 271"/>
                  <a:gd name="T21" fmla="*/ 153 h 232"/>
                  <a:gd name="T22" fmla="*/ 74 w 271"/>
                  <a:gd name="T23" fmla="*/ 144 h 232"/>
                  <a:gd name="T24" fmla="*/ 74 w 271"/>
                  <a:gd name="T25" fmla="*/ 144 h 232"/>
                  <a:gd name="T26" fmla="*/ 74 w 271"/>
                  <a:gd name="T27" fmla="*/ 138 h 232"/>
                  <a:gd name="T28" fmla="*/ 75 w 271"/>
                  <a:gd name="T29" fmla="*/ 132 h 232"/>
                  <a:gd name="T30" fmla="*/ 78 w 271"/>
                  <a:gd name="T31" fmla="*/ 120 h 232"/>
                  <a:gd name="T32" fmla="*/ 84 w 271"/>
                  <a:gd name="T33" fmla="*/ 109 h 232"/>
                  <a:gd name="T34" fmla="*/ 92 w 271"/>
                  <a:gd name="T35" fmla="*/ 101 h 232"/>
                  <a:gd name="T36" fmla="*/ 101 w 271"/>
                  <a:gd name="T37" fmla="*/ 93 h 232"/>
                  <a:gd name="T38" fmla="*/ 111 w 271"/>
                  <a:gd name="T39" fmla="*/ 88 h 232"/>
                  <a:gd name="T40" fmla="*/ 122 w 271"/>
                  <a:gd name="T41" fmla="*/ 83 h 232"/>
                  <a:gd name="T42" fmla="*/ 129 w 271"/>
                  <a:gd name="T43" fmla="*/ 82 h 232"/>
                  <a:gd name="T44" fmla="*/ 135 w 271"/>
                  <a:gd name="T45" fmla="*/ 82 h 232"/>
                  <a:gd name="T46" fmla="*/ 135 w 271"/>
                  <a:gd name="T47" fmla="*/ 82 h 232"/>
                  <a:gd name="T48" fmla="*/ 141 w 271"/>
                  <a:gd name="T49" fmla="*/ 82 h 232"/>
                  <a:gd name="T50" fmla="*/ 147 w 271"/>
                  <a:gd name="T51" fmla="*/ 83 h 232"/>
                  <a:gd name="T52" fmla="*/ 160 w 271"/>
                  <a:gd name="T53" fmla="*/ 88 h 232"/>
                  <a:gd name="T54" fmla="*/ 170 w 271"/>
                  <a:gd name="T55" fmla="*/ 93 h 232"/>
                  <a:gd name="T56" fmla="*/ 179 w 271"/>
                  <a:gd name="T57" fmla="*/ 101 h 232"/>
                  <a:gd name="T58" fmla="*/ 186 w 271"/>
                  <a:gd name="T59" fmla="*/ 109 h 232"/>
                  <a:gd name="T60" fmla="*/ 191 w 271"/>
                  <a:gd name="T61" fmla="*/ 120 h 232"/>
                  <a:gd name="T62" fmla="*/ 195 w 271"/>
                  <a:gd name="T63" fmla="*/ 132 h 232"/>
                  <a:gd name="T64" fmla="*/ 197 w 271"/>
                  <a:gd name="T65" fmla="*/ 138 h 232"/>
                  <a:gd name="T66" fmla="*/ 197 w 271"/>
                  <a:gd name="T67" fmla="*/ 144 h 232"/>
                  <a:gd name="T68" fmla="*/ 197 w 271"/>
                  <a:gd name="T69" fmla="*/ 144 h 232"/>
                  <a:gd name="T70" fmla="*/ 197 w 271"/>
                  <a:gd name="T71" fmla="*/ 150 h 232"/>
                  <a:gd name="T72" fmla="*/ 195 w 271"/>
                  <a:gd name="T73" fmla="*/ 156 h 232"/>
                  <a:gd name="T74" fmla="*/ 191 w 271"/>
                  <a:gd name="T75" fmla="*/ 168 h 232"/>
                  <a:gd name="T76" fmla="*/ 186 w 271"/>
                  <a:gd name="T77" fmla="*/ 178 h 232"/>
                  <a:gd name="T78" fmla="*/ 179 w 271"/>
                  <a:gd name="T79" fmla="*/ 187 h 232"/>
                  <a:gd name="T80" fmla="*/ 170 w 271"/>
                  <a:gd name="T81" fmla="*/ 195 h 232"/>
                  <a:gd name="T82" fmla="*/ 160 w 271"/>
                  <a:gd name="T83" fmla="*/ 201 h 232"/>
                  <a:gd name="T84" fmla="*/ 147 w 271"/>
                  <a:gd name="T85" fmla="*/ 204 h 232"/>
                  <a:gd name="T86" fmla="*/ 141 w 271"/>
                  <a:gd name="T87" fmla="*/ 205 h 232"/>
                  <a:gd name="T88" fmla="*/ 135 w 271"/>
                  <a:gd name="T89" fmla="*/ 206 h 232"/>
                  <a:gd name="T90" fmla="*/ 135 w 271"/>
                  <a:gd name="T91" fmla="*/ 206 h 232"/>
                  <a:gd name="T92" fmla="*/ 126 w 271"/>
                  <a:gd name="T93" fmla="*/ 205 h 232"/>
                  <a:gd name="T94" fmla="*/ 116 w 271"/>
                  <a:gd name="T95" fmla="*/ 203 h 232"/>
                  <a:gd name="T96" fmla="*/ 108 w 271"/>
                  <a:gd name="T97" fmla="*/ 200 h 232"/>
                  <a:gd name="T98" fmla="*/ 100 w 271"/>
                  <a:gd name="T99" fmla="*/ 195 h 232"/>
                  <a:gd name="T100" fmla="*/ 64 w 271"/>
                  <a:gd name="T101" fmla="*/ 232 h 232"/>
                  <a:gd name="T102" fmla="*/ 248 w 271"/>
                  <a:gd name="T103" fmla="*/ 232 h 232"/>
                  <a:gd name="T104" fmla="*/ 248 w 271"/>
                  <a:gd name="T105" fmla="*/ 139 h 232"/>
                  <a:gd name="T106" fmla="*/ 254 w 271"/>
                  <a:gd name="T107" fmla="*/ 145 h 232"/>
                  <a:gd name="T108" fmla="*/ 271 w 271"/>
                  <a:gd name="T109" fmla="*/ 129 h 232"/>
                  <a:gd name="T110" fmla="*/ 135 w 271"/>
                  <a:gd name="T11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232">
                    <a:moveTo>
                      <a:pt x="135" y="0"/>
                    </a:moveTo>
                    <a:lnTo>
                      <a:pt x="0" y="129"/>
                    </a:lnTo>
                    <a:lnTo>
                      <a:pt x="16" y="145"/>
                    </a:lnTo>
                    <a:lnTo>
                      <a:pt x="22" y="139"/>
                    </a:lnTo>
                    <a:lnTo>
                      <a:pt x="22" y="232"/>
                    </a:lnTo>
                    <a:lnTo>
                      <a:pt x="30" y="232"/>
                    </a:lnTo>
                    <a:lnTo>
                      <a:pt x="84" y="179"/>
                    </a:lnTo>
                    <a:lnTo>
                      <a:pt x="84" y="179"/>
                    </a:lnTo>
                    <a:lnTo>
                      <a:pt x="80" y="171"/>
                    </a:lnTo>
                    <a:lnTo>
                      <a:pt x="76" y="163"/>
                    </a:lnTo>
                    <a:lnTo>
                      <a:pt x="74" y="153"/>
                    </a:lnTo>
                    <a:lnTo>
                      <a:pt x="74" y="144"/>
                    </a:lnTo>
                    <a:lnTo>
                      <a:pt x="74" y="144"/>
                    </a:lnTo>
                    <a:lnTo>
                      <a:pt x="74" y="138"/>
                    </a:lnTo>
                    <a:lnTo>
                      <a:pt x="75" y="132"/>
                    </a:lnTo>
                    <a:lnTo>
                      <a:pt x="78" y="120"/>
                    </a:lnTo>
                    <a:lnTo>
                      <a:pt x="84" y="109"/>
                    </a:lnTo>
                    <a:lnTo>
                      <a:pt x="92" y="101"/>
                    </a:lnTo>
                    <a:lnTo>
                      <a:pt x="101" y="93"/>
                    </a:lnTo>
                    <a:lnTo>
                      <a:pt x="111" y="88"/>
                    </a:lnTo>
                    <a:lnTo>
                      <a:pt x="122" y="83"/>
                    </a:lnTo>
                    <a:lnTo>
                      <a:pt x="129" y="82"/>
                    </a:lnTo>
                    <a:lnTo>
                      <a:pt x="135" y="82"/>
                    </a:lnTo>
                    <a:lnTo>
                      <a:pt x="135" y="82"/>
                    </a:lnTo>
                    <a:lnTo>
                      <a:pt x="141" y="82"/>
                    </a:lnTo>
                    <a:lnTo>
                      <a:pt x="147" y="83"/>
                    </a:lnTo>
                    <a:lnTo>
                      <a:pt x="160" y="88"/>
                    </a:lnTo>
                    <a:lnTo>
                      <a:pt x="170" y="93"/>
                    </a:lnTo>
                    <a:lnTo>
                      <a:pt x="179" y="101"/>
                    </a:lnTo>
                    <a:lnTo>
                      <a:pt x="186" y="109"/>
                    </a:lnTo>
                    <a:lnTo>
                      <a:pt x="191" y="120"/>
                    </a:lnTo>
                    <a:lnTo>
                      <a:pt x="195" y="132"/>
                    </a:lnTo>
                    <a:lnTo>
                      <a:pt x="197" y="138"/>
                    </a:lnTo>
                    <a:lnTo>
                      <a:pt x="197" y="144"/>
                    </a:lnTo>
                    <a:lnTo>
                      <a:pt x="197" y="144"/>
                    </a:lnTo>
                    <a:lnTo>
                      <a:pt x="197" y="150"/>
                    </a:lnTo>
                    <a:lnTo>
                      <a:pt x="195" y="156"/>
                    </a:lnTo>
                    <a:lnTo>
                      <a:pt x="191" y="168"/>
                    </a:lnTo>
                    <a:lnTo>
                      <a:pt x="186" y="178"/>
                    </a:lnTo>
                    <a:lnTo>
                      <a:pt x="179" y="187"/>
                    </a:lnTo>
                    <a:lnTo>
                      <a:pt x="170" y="195"/>
                    </a:lnTo>
                    <a:lnTo>
                      <a:pt x="160" y="201"/>
                    </a:lnTo>
                    <a:lnTo>
                      <a:pt x="147" y="204"/>
                    </a:lnTo>
                    <a:lnTo>
                      <a:pt x="141" y="205"/>
                    </a:lnTo>
                    <a:lnTo>
                      <a:pt x="135" y="206"/>
                    </a:lnTo>
                    <a:lnTo>
                      <a:pt x="135" y="206"/>
                    </a:lnTo>
                    <a:lnTo>
                      <a:pt x="126" y="205"/>
                    </a:lnTo>
                    <a:lnTo>
                      <a:pt x="116" y="203"/>
                    </a:lnTo>
                    <a:lnTo>
                      <a:pt x="108" y="200"/>
                    </a:lnTo>
                    <a:lnTo>
                      <a:pt x="100" y="195"/>
                    </a:lnTo>
                    <a:lnTo>
                      <a:pt x="64" y="232"/>
                    </a:lnTo>
                    <a:lnTo>
                      <a:pt x="248" y="232"/>
                    </a:lnTo>
                    <a:lnTo>
                      <a:pt x="248" y="139"/>
                    </a:lnTo>
                    <a:lnTo>
                      <a:pt x="254" y="145"/>
                    </a:lnTo>
                    <a:lnTo>
                      <a:pt x="271" y="129"/>
                    </a:lnTo>
                    <a:lnTo>
                      <a:pt x="135"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3" name="Freeform 330"/>
              <p:cNvSpPr>
                <a:spLocks/>
              </p:cNvSpPr>
              <p:nvPr/>
            </p:nvSpPr>
            <p:spPr bwMode="auto">
              <a:xfrm>
                <a:off x="4148" y="2483"/>
                <a:ext cx="38" cy="47"/>
              </a:xfrm>
              <a:custGeom>
                <a:avLst/>
                <a:gdLst>
                  <a:gd name="T0" fmla="*/ 38 w 38"/>
                  <a:gd name="T1" fmla="*/ 47 h 47"/>
                  <a:gd name="T2" fmla="*/ 38 w 38"/>
                  <a:gd name="T3" fmla="*/ 0 h 47"/>
                  <a:gd name="T4" fmla="*/ 0 w 38"/>
                  <a:gd name="T5" fmla="*/ 0 h 47"/>
                  <a:gd name="T6" fmla="*/ 0 w 38"/>
                  <a:gd name="T7" fmla="*/ 11 h 47"/>
                </a:gdLst>
                <a:ahLst/>
                <a:cxnLst>
                  <a:cxn ang="0">
                    <a:pos x="T0" y="T1"/>
                  </a:cxn>
                  <a:cxn ang="0">
                    <a:pos x="T2" y="T3"/>
                  </a:cxn>
                  <a:cxn ang="0">
                    <a:pos x="T4" y="T5"/>
                  </a:cxn>
                  <a:cxn ang="0">
                    <a:pos x="T6" y="T7"/>
                  </a:cxn>
                </a:cxnLst>
                <a:rect l="0" t="0" r="r" b="b"/>
                <a:pathLst>
                  <a:path w="38" h="47">
                    <a:moveTo>
                      <a:pt x="38" y="47"/>
                    </a:moveTo>
                    <a:lnTo>
                      <a:pt x="38" y="0"/>
                    </a:lnTo>
                    <a:lnTo>
                      <a:pt x="0" y="0"/>
                    </a:lnTo>
                    <a:lnTo>
                      <a:pt x="0" y="1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4" name="Freeform 331"/>
              <p:cNvSpPr>
                <a:spLocks/>
              </p:cNvSpPr>
              <p:nvPr/>
            </p:nvSpPr>
            <p:spPr bwMode="auto">
              <a:xfrm>
                <a:off x="4058" y="2562"/>
                <a:ext cx="36" cy="36"/>
              </a:xfrm>
              <a:custGeom>
                <a:avLst/>
                <a:gdLst>
                  <a:gd name="T0" fmla="*/ 0 w 36"/>
                  <a:gd name="T1" fmla="*/ 36 h 36"/>
                  <a:gd name="T2" fmla="*/ 0 w 36"/>
                  <a:gd name="T3" fmla="*/ 36 h 36"/>
                  <a:gd name="T4" fmla="*/ 1 w 36"/>
                  <a:gd name="T5" fmla="*/ 29 h 36"/>
                  <a:gd name="T6" fmla="*/ 3 w 36"/>
                  <a:gd name="T7" fmla="*/ 22 h 36"/>
                  <a:gd name="T8" fmla="*/ 6 w 36"/>
                  <a:gd name="T9" fmla="*/ 16 h 36"/>
                  <a:gd name="T10" fmla="*/ 10 w 36"/>
                  <a:gd name="T11" fmla="*/ 10 h 36"/>
                  <a:gd name="T12" fmla="*/ 16 w 36"/>
                  <a:gd name="T13" fmla="*/ 6 h 36"/>
                  <a:gd name="T14" fmla="*/ 22 w 36"/>
                  <a:gd name="T15" fmla="*/ 2 h 36"/>
                  <a:gd name="T16" fmla="*/ 29 w 36"/>
                  <a:gd name="T17" fmla="*/ 0 h 36"/>
                  <a:gd name="T18" fmla="*/ 36 w 36"/>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0" y="36"/>
                    </a:moveTo>
                    <a:lnTo>
                      <a:pt x="0" y="36"/>
                    </a:lnTo>
                    <a:lnTo>
                      <a:pt x="1" y="29"/>
                    </a:lnTo>
                    <a:lnTo>
                      <a:pt x="3" y="22"/>
                    </a:lnTo>
                    <a:lnTo>
                      <a:pt x="6" y="16"/>
                    </a:lnTo>
                    <a:lnTo>
                      <a:pt x="10" y="10"/>
                    </a:lnTo>
                    <a:lnTo>
                      <a:pt x="16" y="6"/>
                    </a:lnTo>
                    <a:lnTo>
                      <a:pt x="22" y="2"/>
                    </a:lnTo>
                    <a:lnTo>
                      <a:pt x="29" y="0"/>
                    </a:lnTo>
                    <a:lnTo>
                      <a:pt x="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5" name="Freeform 332"/>
              <p:cNvSpPr>
                <a:spLocks/>
              </p:cNvSpPr>
              <p:nvPr/>
            </p:nvSpPr>
            <p:spPr bwMode="auto">
              <a:xfrm>
                <a:off x="2734" y="2403"/>
                <a:ext cx="204" cy="32"/>
              </a:xfrm>
              <a:custGeom>
                <a:avLst/>
                <a:gdLst>
                  <a:gd name="T0" fmla="*/ 0 w 204"/>
                  <a:gd name="T1" fmla="*/ 32 h 32"/>
                  <a:gd name="T2" fmla="*/ 0 w 204"/>
                  <a:gd name="T3" fmla="*/ 32 h 32"/>
                  <a:gd name="T4" fmla="*/ 7 w 204"/>
                  <a:gd name="T5" fmla="*/ 24 h 32"/>
                  <a:gd name="T6" fmla="*/ 18 w 204"/>
                  <a:gd name="T7" fmla="*/ 18 h 32"/>
                  <a:gd name="T8" fmla="*/ 29 w 204"/>
                  <a:gd name="T9" fmla="*/ 13 h 32"/>
                  <a:gd name="T10" fmla="*/ 41 w 204"/>
                  <a:gd name="T11" fmla="*/ 8 h 32"/>
                  <a:gd name="T12" fmla="*/ 55 w 204"/>
                  <a:gd name="T13" fmla="*/ 5 h 32"/>
                  <a:gd name="T14" fmla="*/ 70 w 204"/>
                  <a:gd name="T15" fmla="*/ 2 h 32"/>
                  <a:gd name="T16" fmla="*/ 86 w 204"/>
                  <a:gd name="T17" fmla="*/ 0 h 32"/>
                  <a:gd name="T18" fmla="*/ 102 w 204"/>
                  <a:gd name="T19" fmla="*/ 0 h 32"/>
                  <a:gd name="T20" fmla="*/ 102 w 204"/>
                  <a:gd name="T21" fmla="*/ 0 h 32"/>
                  <a:gd name="T22" fmla="*/ 118 w 204"/>
                  <a:gd name="T23" fmla="*/ 0 h 32"/>
                  <a:gd name="T24" fmla="*/ 134 w 204"/>
                  <a:gd name="T25" fmla="*/ 2 h 32"/>
                  <a:gd name="T26" fmla="*/ 149 w 204"/>
                  <a:gd name="T27" fmla="*/ 5 h 32"/>
                  <a:gd name="T28" fmla="*/ 163 w 204"/>
                  <a:gd name="T29" fmla="*/ 8 h 32"/>
                  <a:gd name="T30" fmla="*/ 175 w 204"/>
                  <a:gd name="T31" fmla="*/ 13 h 32"/>
                  <a:gd name="T32" fmla="*/ 186 w 204"/>
                  <a:gd name="T33" fmla="*/ 18 h 32"/>
                  <a:gd name="T34" fmla="*/ 196 w 204"/>
                  <a:gd name="T35" fmla="*/ 24 h 32"/>
                  <a:gd name="T36" fmla="*/ 204 w 204"/>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32">
                    <a:moveTo>
                      <a:pt x="0" y="32"/>
                    </a:moveTo>
                    <a:lnTo>
                      <a:pt x="0" y="32"/>
                    </a:lnTo>
                    <a:lnTo>
                      <a:pt x="7" y="24"/>
                    </a:lnTo>
                    <a:lnTo>
                      <a:pt x="18" y="18"/>
                    </a:lnTo>
                    <a:lnTo>
                      <a:pt x="29" y="13"/>
                    </a:lnTo>
                    <a:lnTo>
                      <a:pt x="41" y="8"/>
                    </a:lnTo>
                    <a:lnTo>
                      <a:pt x="55" y="5"/>
                    </a:lnTo>
                    <a:lnTo>
                      <a:pt x="70" y="2"/>
                    </a:lnTo>
                    <a:lnTo>
                      <a:pt x="86" y="0"/>
                    </a:lnTo>
                    <a:lnTo>
                      <a:pt x="102" y="0"/>
                    </a:lnTo>
                    <a:lnTo>
                      <a:pt x="102" y="0"/>
                    </a:lnTo>
                    <a:lnTo>
                      <a:pt x="118" y="0"/>
                    </a:lnTo>
                    <a:lnTo>
                      <a:pt x="134" y="2"/>
                    </a:lnTo>
                    <a:lnTo>
                      <a:pt x="149" y="5"/>
                    </a:lnTo>
                    <a:lnTo>
                      <a:pt x="163" y="8"/>
                    </a:lnTo>
                    <a:lnTo>
                      <a:pt x="175" y="13"/>
                    </a:lnTo>
                    <a:lnTo>
                      <a:pt x="186" y="18"/>
                    </a:lnTo>
                    <a:lnTo>
                      <a:pt x="196" y="24"/>
                    </a:lnTo>
                    <a:lnTo>
                      <a:pt x="204" y="3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6" name="Freeform 333"/>
              <p:cNvSpPr>
                <a:spLocks/>
              </p:cNvSpPr>
              <p:nvPr/>
            </p:nvSpPr>
            <p:spPr bwMode="auto">
              <a:xfrm>
                <a:off x="2692" y="2437"/>
                <a:ext cx="288" cy="127"/>
              </a:xfrm>
              <a:custGeom>
                <a:avLst/>
                <a:gdLst>
                  <a:gd name="T0" fmla="*/ 288 w 288"/>
                  <a:gd name="T1" fmla="*/ 22 h 127"/>
                  <a:gd name="T2" fmla="*/ 286 w 288"/>
                  <a:gd name="T3" fmla="*/ 13 h 127"/>
                  <a:gd name="T4" fmla="*/ 281 w 288"/>
                  <a:gd name="T5" fmla="*/ 6 h 127"/>
                  <a:gd name="T6" fmla="*/ 274 w 288"/>
                  <a:gd name="T7" fmla="*/ 2 h 127"/>
                  <a:gd name="T8" fmla="*/ 265 w 288"/>
                  <a:gd name="T9" fmla="*/ 0 h 127"/>
                  <a:gd name="T10" fmla="*/ 258 w 288"/>
                  <a:gd name="T11" fmla="*/ 1 h 127"/>
                  <a:gd name="T12" fmla="*/ 246 w 288"/>
                  <a:gd name="T13" fmla="*/ 6 h 127"/>
                  <a:gd name="T14" fmla="*/ 238 w 288"/>
                  <a:gd name="T15" fmla="*/ 19 h 127"/>
                  <a:gd name="T16" fmla="*/ 233 w 288"/>
                  <a:gd name="T17" fmla="*/ 40 h 127"/>
                  <a:gd name="T18" fmla="*/ 232 w 288"/>
                  <a:gd name="T19" fmla="*/ 53 h 127"/>
                  <a:gd name="T20" fmla="*/ 232 w 288"/>
                  <a:gd name="T21" fmla="*/ 80 h 127"/>
                  <a:gd name="T22" fmla="*/ 193 w 288"/>
                  <a:gd name="T23" fmla="*/ 69 h 127"/>
                  <a:gd name="T24" fmla="*/ 144 w 288"/>
                  <a:gd name="T25" fmla="*/ 64 h 127"/>
                  <a:gd name="T26" fmla="*/ 118 w 288"/>
                  <a:gd name="T27" fmla="*/ 65 h 127"/>
                  <a:gd name="T28" fmla="*/ 73 w 288"/>
                  <a:gd name="T29" fmla="*/ 74 h 127"/>
                  <a:gd name="T30" fmla="*/ 56 w 288"/>
                  <a:gd name="T31" fmla="*/ 80 h 127"/>
                  <a:gd name="T32" fmla="*/ 56 w 288"/>
                  <a:gd name="T33" fmla="*/ 53 h 127"/>
                  <a:gd name="T34" fmla="*/ 52 w 288"/>
                  <a:gd name="T35" fmla="*/ 28 h 127"/>
                  <a:gd name="T36" fmla="*/ 46 w 288"/>
                  <a:gd name="T37" fmla="*/ 12 h 127"/>
                  <a:gd name="T38" fmla="*/ 36 w 288"/>
                  <a:gd name="T39" fmla="*/ 3 h 127"/>
                  <a:gd name="T40" fmla="*/ 23 w 288"/>
                  <a:gd name="T41" fmla="*/ 0 h 127"/>
                  <a:gd name="T42" fmla="*/ 18 w 288"/>
                  <a:gd name="T43" fmla="*/ 0 h 127"/>
                  <a:gd name="T44" fmla="*/ 10 w 288"/>
                  <a:gd name="T45" fmla="*/ 4 h 127"/>
                  <a:gd name="T46" fmla="*/ 4 w 288"/>
                  <a:gd name="T47" fmla="*/ 10 h 127"/>
                  <a:gd name="T48" fmla="*/ 0 w 288"/>
                  <a:gd name="T49" fmla="*/ 18 h 127"/>
                  <a:gd name="T50" fmla="*/ 0 w 288"/>
                  <a:gd name="T51" fmla="*/ 22 h 127"/>
                  <a:gd name="T52" fmla="*/ 1 w 288"/>
                  <a:gd name="T53" fmla="*/ 31 h 127"/>
                  <a:gd name="T54" fmla="*/ 5 w 288"/>
                  <a:gd name="T55" fmla="*/ 38 h 127"/>
                  <a:gd name="T56" fmla="*/ 12 w 288"/>
                  <a:gd name="T57" fmla="*/ 42 h 127"/>
                  <a:gd name="T58" fmla="*/ 20 w 288"/>
                  <a:gd name="T59" fmla="*/ 45 h 127"/>
                  <a:gd name="T60" fmla="*/ 26 w 288"/>
                  <a:gd name="T61" fmla="*/ 54 h 127"/>
                  <a:gd name="T62" fmla="*/ 34 w 288"/>
                  <a:gd name="T63" fmla="*/ 77 h 127"/>
                  <a:gd name="T64" fmla="*/ 35 w 288"/>
                  <a:gd name="T65" fmla="*/ 91 h 127"/>
                  <a:gd name="T66" fmla="*/ 33 w 288"/>
                  <a:gd name="T67" fmla="*/ 111 h 127"/>
                  <a:gd name="T68" fmla="*/ 27 w 288"/>
                  <a:gd name="T69" fmla="*/ 127 h 127"/>
                  <a:gd name="T70" fmla="*/ 34 w 288"/>
                  <a:gd name="T71" fmla="*/ 127 h 127"/>
                  <a:gd name="T72" fmla="*/ 49 w 288"/>
                  <a:gd name="T73" fmla="*/ 107 h 127"/>
                  <a:gd name="T74" fmla="*/ 239 w 288"/>
                  <a:gd name="T75" fmla="*/ 107 h 127"/>
                  <a:gd name="T76" fmla="*/ 254 w 288"/>
                  <a:gd name="T77" fmla="*/ 127 h 127"/>
                  <a:gd name="T78" fmla="*/ 261 w 288"/>
                  <a:gd name="T79" fmla="*/ 127 h 127"/>
                  <a:gd name="T80" fmla="*/ 255 w 288"/>
                  <a:gd name="T81" fmla="*/ 111 h 127"/>
                  <a:gd name="T82" fmla="*/ 253 w 288"/>
                  <a:gd name="T83" fmla="*/ 91 h 127"/>
                  <a:gd name="T84" fmla="*/ 254 w 288"/>
                  <a:gd name="T85" fmla="*/ 77 h 127"/>
                  <a:gd name="T86" fmla="*/ 261 w 288"/>
                  <a:gd name="T87" fmla="*/ 54 h 127"/>
                  <a:gd name="T88" fmla="*/ 267 w 288"/>
                  <a:gd name="T89" fmla="*/ 45 h 127"/>
                  <a:gd name="T90" fmla="*/ 276 w 288"/>
                  <a:gd name="T91" fmla="*/ 42 h 127"/>
                  <a:gd name="T92" fmla="*/ 282 w 288"/>
                  <a:gd name="T93" fmla="*/ 38 h 127"/>
                  <a:gd name="T94" fmla="*/ 286 w 288"/>
                  <a:gd name="T95" fmla="*/ 31 h 127"/>
                  <a:gd name="T96" fmla="*/ 288 w 288"/>
                  <a:gd name="T9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27">
                    <a:moveTo>
                      <a:pt x="288" y="22"/>
                    </a:moveTo>
                    <a:lnTo>
                      <a:pt x="288" y="22"/>
                    </a:lnTo>
                    <a:lnTo>
                      <a:pt x="287" y="18"/>
                    </a:lnTo>
                    <a:lnTo>
                      <a:pt x="286" y="13"/>
                    </a:lnTo>
                    <a:lnTo>
                      <a:pt x="284" y="10"/>
                    </a:lnTo>
                    <a:lnTo>
                      <a:pt x="281" y="6"/>
                    </a:lnTo>
                    <a:lnTo>
                      <a:pt x="278" y="4"/>
                    </a:lnTo>
                    <a:lnTo>
                      <a:pt x="274" y="2"/>
                    </a:lnTo>
                    <a:lnTo>
                      <a:pt x="269" y="0"/>
                    </a:lnTo>
                    <a:lnTo>
                      <a:pt x="265" y="0"/>
                    </a:lnTo>
                    <a:lnTo>
                      <a:pt x="265" y="0"/>
                    </a:lnTo>
                    <a:lnTo>
                      <a:pt x="258" y="1"/>
                    </a:lnTo>
                    <a:lnTo>
                      <a:pt x="252" y="3"/>
                    </a:lnTo>
                    <a:lnTo>
                      <a:pt x="246" y="6"/>
                    </a:lnTo>
                    <a:lnTo>
                      <a:pt x="242" y="12"/>
                    </a:lnTo>
                    <a:lnTo>
                      <a:pt x="238" y="19"/>
                    </a:lnTo>
                    <a:lnTo>
                      <a:pt x="235" y="28"/>
                    </a:lnTo>
                    <a:lnTo>
                      <a:pt x="233" y="40"/>
                    </a:lnTo>
                    <a:lnTo>
                      <a:pt x="232" y="53"/>
                    </a:lnTo>
                    <a:lnTo>
                      <a:pt x="232" y="53"/>
                    </a:lnTo>
                    <a:lnTo>
                      <a:pt x="232" y="80"/>
                    </a:lnTo>
                    <a:lnTo>
                      <a:pt x="232" y="80"/>
                    </a:lnTo>
                    <a:lnTo>
                      <a:pt x="214" y="74"/>
                    </a:lnTo>
                    <a:lnTo>
                      <a:pt x="193" y="69"/>
                    </a:lnTo>
                    <a:lnTo>
                      <a:pt x="170" y="65"/>
                    </a:lnTo>
                    <a:lnTo>
                      <a:pt x="144" y="64"/>
                    </a:lnTo>
                    <a:lnTo>
                      <a:pt x="144" y="64"/>
                    </a:lnTo>
                    <a:lnTo>
                      <a:pt x="118" y="65"/>
                    </a:lnTo>
                    <a:lnTo>
                      <a:pt x="95" y="69"/>
                    </a:lnTo>
                    <a:lnTo>
                      <a:pt x="73" y="74"/>
                    </a:lnTo>
                    <a:lnTo>
                      <a:pt x="56" y="80"/>
                    </a:lnTo>
                    <a:lnTo>
                      <a:pt x="56" y="80"/>
                    </a:lnTo>
                    <a:lnTo>
                      <a:pt x="56" y="53"/>
                    </a:lnTo>
                    <a:lnTo>
                      <a:pt x="56" y="53"/>
                    </a:lnTo>
                    <a:lnTo>
                      <a:pt x="55" y="40"/>
                    </a:lnTo>
                    <a:lnTo>
                      <a:pt x="52" y="28"/>
                    </a:lnTo>
                    <a:lnTo>
                      <a:pt x="50" y="19"/>
                    </a:lnTo>
                    <a:lnTo>
                      <a:pt x="46" y="12"/>
                    </a:lnTo>
                    <a:lnTo>
                      <a:pt x="41" y="6"/>
                    </a:lnTo>
                    <a:lnTo>
                      <a:pt x="36" y="3"/>
                    </a:lnTo>
                    <a:lnTo>
                      <a:pt x="30" y="1"/>
                    </a:lnTo>
                    <a:lnTo>
                      <a:pt x="23" y="0"/>
                    </a:lnTo>
                    <a:lnTo>
                      <a:pt x="23" y="0"/>
                    </a:lnTo>
                    <a:lnTo>
                      <a:pt x="18" y="0"/>
                    </a:lnTo>
                    <a:lnTo>
                      <a:pt x="13" y="2"/>
                    </a:lnTo>
                    <a:lnTo>
                      <a:pt x="10" y="4"/>
                    </a:lnTo>
                    <a:lnTo>
                      <a:pt x="6" y="6"/>
                    </a:lnTo>
                    <a:lnTo>
                      <a:pt x="4" y="10"/>
                    </a:lnTo>
                    <a:lnTo>
                      <a:pt x="2" y="13"/>
                    </a:lnTo>
                    <a:lnTo>
                      <a:pt x="0" y="18"/>
                    </a:lnTo>
                    <a:lnTo>
                      <a:pt x="0" y="22"/>
                    </a:lnTo>
                    <a:lnTo>
                      <a:pt x="0" y="22"/>
                    </a:lnTo>
                    <a:lnTo>
                      <a:pt x="0" y="26"/>
                    </a:lnTo>
                    <a:lnTo>
                      <a:pt x="1" y="31"/>
                    </a:lnTo>
                    <a:lnTo>
                      <a:pt x="3" y="34"/>
                    </a:lnTo>
                    <a:lnTo>
                      <a:pt x="5" y="38"/>
                    </a:lnTo>
                    <a:lnTo>
                      <a:pt x="8" y="40"/>
                    </a:lnTo>
                    <a:lnTo>
                      <a:pt x="12" y="42"/>
                    </a:lnTo>
                    <a:lnTo>
                      <a:pt x="15" y="44"/>
                    </a:lnTo>
                    <a:lnTo>
                      <a:pt x="20" y="45"/>
                    </a:lnTo>
                    <a:lnTo>
                      <a:pt x="20" y="45"/>
                    </a:lnTo>
                    <a:lnTo>
                      <a:pt x="26" y="54"/>
                    </a:lnTo>
                    <a:lnTo>
                      <a:pt x="31" y="64"/>
                    </a:lnTo>
                    <a:lnTo>
                      <a:pt x="34" y="77"/>
                    </a:lnTo>
                    <a:lnTo>
                      <a:pt x="35" y="91"/>
                    </a:lnTo>
                    <a:lnTo>
                      <a:pt x="35" y="91"/>
                    </a:lnTo>
                    <a:lnTo>
                      <a:pt x="34" y="101"/>
                    </a:lnTo>
                    <a:lnTo>
                      <a:pt x="33" y="111"/>
                    </a:lnTo>
                    <a:lnTo>
                      <a:pt x="30" y="120"/>
                    </a:lnTo>
                    <a:lnTo>
                      <a:pt x="27" y="127"/>
                    </a:lnTo>
                    <a:lnTo>
                      <a:pt x="34" y="127"/>
                    </a:lnTo>
                    <a:lnTo>
                      <a:pt x="34" y="127"/>
                    </a:lnTo>
                    <a:lnTo>
                      <a:pt x="39" y="121"/>
                    </a:lnTo>
                    <a:lnTo>
                      <a:pt x="49" y="107"/>
                    </a:lnTo>
                    <a:lnTo>
                      <a:pt x="239" y="107"/>
                    </a:lnTo>
                    <a:lnTo>
                      <a:pt x="239" y="107"/>
                    </a:lnTo>
                    <a:lnTo>
                      <a:pt x="249" y="121"/>
                    </a:lnTo>
                    <a:lnTo>
                      <a:pt x="254" y="127"/>
                    </a:lnTo>
                    <a:lnTo>
                      <a:pt x="261" y="127"/>
                    </a:lnTo>
                    <a:lnTo>
                      <a:pt x="261" y="127"/>
                    </a:lnTo>
                    <a:lnTo>
                      <a:pt x="258" y="120"/>
                    </a:lnTo>
                    <a:lnTo>
                      <a:pt x="255" y="111"/>
                    </a:lnTo>
                    <a:lnTo>
                      <a:pt x="253" y="101"/>
                    </a:lnTo>
                    <a:lnTo>
                      <a:pt x="253" y="91"/>
                    </a:lnTo>
                    <a:lnTo>
                      <a:pt x="253" y="91"/>
                    </a:lnTo>
                    <a:lnTo>
                      <a:pt x="254" y="77"/>
                    </a:lnTo>
                    <a:lnTo>
                      <a:pt x="257" y="64"/>
                    </a:lnTo>
                    <a:lnTo>
                      <a:pt x="261" y="54"/>
                    </a:lnTo>
                    <a:lnTo>
                      <a:pt x="267" y="45"/>
                    </a:lnTo>
                    <a:lnTo>
                      <a:pt x="267" y="45"/>
                    </a:lnTo>
                    <a:lnTo>
                      <a:pt x="272" y="44"/>
                    </a:lnTo>
                    <a:lnTo>
                      <a:pt x="276" y="42"/>
                    </a:lnTo>
                    <a:lnTo>
                      <a:pt x="279" y="40"/>
                    </a:lnTo>
                    <a:lnTo>
                      <a:pt x="282" y="38"/>
                    </a:lnTo>
                    <a:lnTo>
                      <a:pt x="285" y="34"/>
                    </a:lnTo>
                    <a:lnTo>
                      <a:pt x="286" y="31"/>
                    </a:lnTo>
                    <a:lnTo>
                      <a:pt x="287" y="26"/>
                    </a:lnTo>
                    <a:lnTo>
                      <a:pt x="288" y="22"/>
                    </a:lnTo>
                    <a:lnTo>
                      <a:pt x="288" y="2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7" name="Freeform 334"/>
              <p:cNvSpPr>
                <a:spLocks/>
              </p:cNvSpPr>
              <p:nvPr/>
            </p:nvSpPr>
            <p:spPr bwMode="auto">
              <a:xfrm>
                <a:off x="119" y="85"/>
                <a:ext cx="150" cy="48"/>
              </a:xfrm>
              <a:custGeom>
                <a:avLst/>
                <a:gdLst>
                  <a:gd name="T0" fmla="*/ 0 w 150"/>
                  <a:gd name="T1" fmla="*/ 48 h 48"/>
                  <a:gd name="T2" fmla="*/ 0 w 150"/>
                  <a:gd name="T3" fmla="*/ 10 h 48"/>
                  <a:gd name="T4" fmla="*/ 0 w 150"/>
                  <a:gd name="T5" fmla="*/ 10 h 48"/>
                  <a:gd name="T6" fmla="*/ 1 w 150"/>
                  <a:gd name="T7" fmla="*/ 6 h 48"/>
                  <a:gd name="T8" fmla="*/ 3 w 150"/>
                  <a:gd name="T9" fmla="*/ 3 h 48"/>
                  <a:gd name="T10" fmla="*/ 7 w 150"/>
                  <a:gd name="T11" fmla="*/ 1 h 48"/>
                  <a:gd name="T12" fmla="*/ 11 w 150"/>
                  <a:gd name="T13" fmla="*/ 0 h 48"/>
                  <a:gd name="T14" fmla="*/ 140 w 150"/>
                  <a:gd name="T15" fmla="*/ 0 h 48"/>
                  <a:gd name="T16" fmla="*/ 140 w 150"/>
                  <a:gd name="T17" fmla="*/ 0 h 48"/>
                  <a:gd name="T18" fmla="*/ 144 w 150"/>
                  <a:gd name="T19" fmla="*/ 1 h 48"/>
                  <a:gd name="T20" fmla="*/ 147 w 150"/>
                  <a:gd name="T21" fmla="*/ 3 h 48"/>
                  <a:gd name="T22" fmla="*/ 149 w 150"/>
                  <a:gd name="T23" fmla="*/ 6 h 48"/>
                  <a:gd name="T24" fmla="*/ 150 w 150"/>
                  <a:gd name="T25" fmla="*/ 10 h 48"/>
                  <a:gd name="T26" fmla="*/ 150 w 15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48">
                    <a:moveTo>
                      <a:pt x="0" y="48"/>
                    </a:moveTo>
                    <a:lnTo>
                      <a:pt x="0" y="10"/>
                    </a:lnTo>
                    <a:lnTo>
                      <a:pt x="0" y="10"/>
                    </a:lnTo>
                    <a:lnTo>
                      <a:pt x="1" y="6"/>
                    </a:lnTo>
                    <a:lnTo>
                      <a:pt x="3" y="3"/>
                    </a:lnTo>
                    <a:lnTo>
                      <a:pt x="7" y="1"/>
                    </a:lnTo>
                    <a:lnTo>
                      <a:pt x="11" y="0"/>
                    </a:lnTo>
                    <a:lnTo>
                      <a:pt x="140" y="0"/>
                    </a:lnTo>
                    <a:lnTo>
                      <a:pt x="140" y="0"/>
                    </a:lnTo>
                    <a:lnTo>
                      <a:pt x="144" y="1"/>
                    </a:lnTo>
                    <a:lnTo>
                      <a:pt x="147" y="3"/>
                    </a:lnTo>
                    <a:lnTo>
                      <a:pt x="149" y="6"/>
                    </a:lnTo>
                    <a:lnTo>
                      <a:pt x="150" y="10"/>
                    </a:lnTo>
                    <a:lnTo>
                      <a:pt x="15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8" name="Freeform 335"/>
              <p:cNvSpPr>
                <a:spLocks/>
              </p:cNvSpPr>
              <p:nvPr/>
            </p:nvSpPr>
            <p:spPr bwMode="auto">
              <a:xfrm>
                <a:off x="61" y="85"/>
                <a:ext cx="49" cy="48"/>
              </a:xfrm>
              <a:custGeom>
                <a:avLst/>
                <a:gdLst>
                  <a:gd name="T0" fmla="*/ 25 w 49"/>
                  <a:gd name="T1" fmla="*/ 48 h 48"/>
                  <a:gd name="T2" fmla="*/ 25 w 49"/>
                  <a:gd name="T3" fmla="*/ 48 h 48"/>
                  <a:gd name="T4" fmla="*/ 30 w 49"/>
                  <a:gd name="T5" fmla="*/ 47 h 48"/>
                  <a:gd name="T6" fmla="*/ 34 w 49"/>
                  <a:gd name="T7" fmla="*/ 46 h 48"/>
                  <a:gd name="T8" fmla="*/ 38 w 49"/>
                  <a:gd name="T9" fmla="*/ 44 h 48"/>
                  <a:gd name="T10" fmla="*/ 41 w 49"/>
                  <a:gd name="T11" fmla="*/ 41 h 48"/>
                  <a:gd name="T12" fmla="*/ 44 w 49"/>
                  <a:gd name="T13" fmla="*/ 37 h 48"/>
                  <a:gd name="T14" fmla="*/ 48 w 49"/>
                  <a:gd name="T15" fmla="*/ 32 h 48"/>
                  <a:gd name="T16" fmla="*/ 49 w 49"/>
                  <a:gd name="T17" fmla="*/ 28 h 48"/>
                  <a:gd name="T18" fmla="*/ 49 w 49"/>
                  <a:gd name="T19" fmla="*/ 23 h 48"/>
                  <a:gd name="T20" fmla="*/ 49 w 49"/>
                  <a:gd name="T21" fmla="*/ 23 h 48"/>
                  <a:gd name="T22" fmla="*/ 49 w 49"/>
                  <a:gd name="T23" fmla="*/ 18 h 48"/>
                  <a:gd name="T24" fmla="*/ 48 w 49"/>
                  <a:gd name="T25" fmla="*/ 14 h 48"/>
                  <a:gd name="T26" fmla="*/ 44 w 49"/>
                  <a:gd name="T27" fmla="*/ 10 h 48"/>
                  <a:gd name="T28" fmla="*/ 41 w 49"/>
                  <a:gd name="T29" fmla="*/ 6 h 48"/>
                  <a:gd name="T30" fmla="*/ 38 w 49"/>
                  <a:gd name="T31" fmla="*/ 4 h 48"/>
                  <a:gd name="T32" fmla="*/ 34 w 49"/>
                  <a:gd name="T33" fmla="*/ 1 h 48"/>
                  <a:gd name="T34" fmla="*/ 30 w 49"/>
                  <a:gd name="T35" fmla="*/ 0 h 48"/>
                  <a:gd name="T36" fmla="*/ 25 w 49"/>
                  <a:gd name="T37" fmla="*/ 0 h 48"/>
                  <a:gd name="T38" fmla="*/ 25 w 49"/>
                  <a:gd name="T39" fmla="*/ 0 h 48"/>
                  <a:gd name="T40" fmla="*/ 20 w 49"/>
                  <a:gd name="T41" fmla="*/ 0 h 48"/>
                  <a:gd name="T42" fmla="*/ 16 w 49"/>
                  <a:gd name="T43" fmla="*/ 1 h 48"/>
                  <a:gd name="T44" fmla="*/ 12 w 49"/>
                  <a:gd name="T45" fmla="*/ 4 h 48"/>
                  <a:gd name="T46" fmla="*/ 7 w 49"/>
                  <a:gd name="T47" fmla="*/ 6 h 48"/>
                  <a:gd name="T48" fmla="*/ 4 w 49"/>
                  <a:gd name="T49" fmla="*/ 10 h 48"/>
                  <a:gd name="T50" fmla="*/ 2 w 49"/>
                  <a:gd name="T51" fmla="*/ 14 h 48"/>
                  <a:gd name="T52" fmla="*/ 1 w 49"/>
                  <a:gd name="T53" fmla="*/ 18 h 48"/>
                  <a:gd name="T54" fmla="*/ 0 w 49"/>
                  <a:gd name="T55" fmla="*/ 23 h 48"/>
                  <a:gd name="T56" fmla="*/ 0 w 49"/>
                  <a:gd name="T57" fmla="*/ 23 h 48"/>
                  <a:gd name="T58" fmla="*/ 1 w 49"/>
                  <a:gd name="T59" fmla="*/ 28 h 48"/>
                  <a:gd name="T60" fmla="*/ 2 w 49"/>
                  <a:gd name="T61" fmla="*/ 32 h 48"/>
                  <a:gd name="T62" fmla="*/ 4 w 49"/>
                  <a:gd name="T63" fmla="*/ 37 h 48"/>
                  <a:gd name="T64" fmla="*/ 7 w 49"/>
                  <a:gd name="T65" fmla="*/ 41 h 48"/>
                  <a:gd name="T66" fmla="*/ 12 w 49"/>
                  <a:gd name="T67" fmla="*/ 44 h 48"/>
                  <a:gd name="T68" fmla="*/ 16 w 49"/>
                  <a:gd name="T69" fmla="*/ 46 h 48"/>
                  <a:gd name="T70" fmla="*/ 20 w 49"/>
                  <a:gd name="T71" fmla="*/ 47 h 48"/>
                  <a:gd name="T72" fmla="*/ 25 w 49"/>
                  <a:gd name="T73" fmla="*/ 48 h 48"/>
                  <a:gd name="T74" fmla="*/ 25 w 49"/>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25" y="48"/>
                    </a:moveTo>
                    <a:lnTo>
                      <a:pt x="25" y="48"/>
                    </a:lnTo>
                    <a:lnTo>
                      <a:pt x="30" y="47"/>
                    </a:lnTo>
                    <a:lnTo>
                      <a:pt x="34" y="46"/>
                    </a:lnTo>
                    <a:lnTo>
                      <a:pt x="38" y="44"/>
                    </a:lnTo>
                    <a:lnTo>
                      <a:pt x="41" y="41"/>
                    </a:lnTo>
                    <a:lnTo>
                      <a:pt x="44" y="37"/>
                    </a:lnTo>
                    <a:lnTo>
                      <a:pt x="48" y="32"/>
                    </a:lnTo>
                    <a:lnTo>
                      <a:pt x="49" y="28"/>
                    </a:lnTo>
                    <a:lnTo>
                      <a:pt x="49" y="23"/>
                    </a:lnTo>
                    <a:lnTo>
                      <a:pt x="49" y="23"/>
                    </a:lnTo>
                    <a:lnTo>
                      <a:pt x="49" y="18"/>
                    </a:lnTo>
                    <a:lnTo>
                      <a:pt x="48" y="14"/>
                    </a:lnTo>
                    <a:lnTo>
                      <a:pt x="44" y="10"/>
                    </a:lnTo>
                    <a:lnTo>
                      <a:pt x="41" y="6"/>
                    </a:lnTo>
                    <a:lnTo>
                      <a:pt x="38" y="4"/>
                    </a:lnTo>
                    <a:lnTo>
                      <a:pt x="34" y="1"/>
                    </a:lnTo>
                    <a:lnTo>
                      <a:pt x="30" y="0"/>
                    </a:lnTo>
                    <a:lnTo>
                      <a:pt x="25" y="0"/>
                    </a:lnTo>
                    <a:lnTo>
                      <a:pt x="25" y="0"/>
                    </a:lnTo>
                    <a:lnTo>
                      <a:pt x="20" y="0"/>
                    </a:lnTo>
                    <a:lnTo>
                      <a:pt x="16" y="1"/>
                    </a:lnTo>
                    <a:lnTo>
                      <a:pt x="12" y="4"/>
                    </a:lnTo>
                    <a:lnTo>
                      <a:pt x="7" y="6"/>
                    </a:lnTo>
                    <a:lnTo>
                      <a:pt x="4" y="10"/>
                    </a:lnTo>
                    <a:lnTo>
                      <a:pt x="2" y="14"/>
                    </a:lnTo>
                    <a:lnTo>
                      <a:pt x="1" y="18"/>
                    </a:lnTo>
                    <a:lnTo>
                      <a:pt x="0" y="23"/>
                    </a:lnTo>
                    <a:lnTo>
                      <a:pt x="0" y="23"/>
                    </a:lnTo>
                    <a:lnTo>
                      <a:pt x="1" y="28"/>
                    </a:lnTo>
                    <a:lnTo>
                      <a:pt x="2" y="32"/>
                    </a:lnTo>
                    <a:lnTo>
                      <a:pt x="4" y="37"/>
                    </a:lnTo>
                    <a:lnTo>
                      <a:pt x="7" y="41"/>
                    </a:lnTo>
                    <a:lnTo>
                      <a:pt x="12" y="44"/>
                    </a:lnTo>
                    <a:lnTo>
                      <a:pt x="16" y="46"/>
                    </a:lnTo>
                    <a:lnTo>
                      <a:pt x="20" y="47"/>
                    </a:lnTo>
                    <a:lnTo>
                      <a:pt x="25" y="48"/>
                    </a:lnTo>
                    <a:lnTo>
                      <a:pt x="25" y="4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9" name="Freeform 336"/>
              <p:cNvSpPr>
                <a:spLocks/>
              </p:cNvSpPr>
              <p:nvPr/>
            </p:nvSpPr>
            <p:spPr bwMode="auto">
              <a:xfrm>
                <a:off x="33" y="45"/>
                <a:ext cx="261" cy="155"/>
              </a:xfrm>
              <a:custGeom>
                <a:avLst/>
                <a:gdLst>
                  <a:gd name="T0" fmla="*/ 261 w 261"/>
                  <a:gd name="T1" fmla="*/ 155 h 155"/>
                  <a:gd name="T2" fmla="*/ 261 w 261"/>
                  <a:gd name="T3" fmla="*/ 155 h 155"/>
                  <a:gd name="T4" fmla="*/ 261 w 261"/>
                  <a:gd name="T5" fmla="*/ 62 h 155"/>
                  <a:gd name="T6" fmla="*/ 261 w 261"/>
                  <a:gd name="T7" fmla="*/ 62 h 155"/>
                  <a:gd name="T8" fmla="*/ 244 w 261"/>
                  <a:gd name="T9" fmla="*/ 62 h 155"/>
                  <a:gd name="T10" fmla="*/ 244 w 261"/>
                  <a:gd name="T11" fmla="*/ 96 h 155"/>
                  <a:gd name="T12" fmla="*/ 17 w 261"/>
                  <a:gd name="T13" fmla="*/ 96 h 155"/>
                  <a:gd name="T14" fmla="*/ 17 w 261"/>
                  <a:gd name="T15" fmla="*/ 0 h 155"/>
                  <a:gd name="T16" fmla="*/ 0 w 261"/>
                  <a:gd name="T17" fmla="*/ 0 h 155"/>
                  <a:gd name="T18" fmla="*/ 0 w 261"/>
                  <a:gd name="T1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55">
                    <a:moveTo>
                      <a:pt x="261" y="155"/>
                    </a:moveTo>
                    <a:lnTo>
                      <a:pt x="261" y="155"/>
                    </a:lnTo>
                    <a:lnTo>
                      <a:pt x="261" y="62"/>
                    </a:lnTo>
                    <a:lnTo>
                      <a:pt x="261" y="62"/>
                    </a:lnTo>
                    <a:lnTo>
                      <a:pt x="244" y="62"/>
                    </a:lnTo>
                    <a:lnTo>
                      <a:pt x="244" y="96"/>
                    </a:lnTo>
                    <a:lnTo>
                      <a:pt x="17" y="96"/>
                    </a:lnTo>
                    <a:lnTo>
                      <a:pt x="17" y="0"/>
                    </a:lnTo>
                    <a:lnTo>
                      <a:pt x="0" y="0"/>
                    </a:lnTo>
                    <a:lnTo>
                      <a:pt x="0" y="1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0" name="Freeform 337"/>
              <p:cNvSpPr>
                <a:spLocks/>
              </p:cNvSpPr>
              <p:nvPr/>
            </p:nvSpPr>
            <p:spPr bwMode="auto">
              <a:xfrm>
                <a:off x="50" y="184"/>
                <a:ext cx="227" cy="16"/>
              </a:xfrm>
              <a:custGeom>
                <a:avLst/>
                <a:gdLst>
                  <a:gd name="T0" fmla="*/ 0 w 227"/>
                  <a:gd name="T1" fmla="*/ 16 h 16"/>
                  <a:gd name="T2" fmla="*/ 0 w 227"/>
                  <a:gd name="T3" fmla="*/ 0 h 16"/>
                  <a:gd name="T4" fmla="*/ 227 w 227"/>
                  <a:gd name="T5" fmla="*/ 0 h 16"/>
                  <a:gd name="T6" fmla="*/ 227 w 227"/>
                  <a:gd name="T7" fmla="*/ 16 h 16"/>
                </a:gdLst>
                <a:ahLst/>
                <a:cxnLst>
                  <a:cxn ang="0">
                    <a:pos x="T0" y="T1"/>
                  </a:cxn>
                  <a:cxn ang="0">
                    <a:pos x="T2" y="T3"/>
                  </a:cxn>
                  <a:cxn ang="0">
                    <a:pos x="T4" y="T5"/>
                  </a:cxn>
                  <a:cxn ang="0">
                    <a:pos x="T6" y="T7"/>
                  </a:cxn>
                </a:cxnLst>
                <a:rect l="0" t="0" r="r" b="b"/>
                <a:pathLst>
                  <a:path w="227" h="16">
                    <a:moveTo>
                      <a:pt x="0" y="16"/>
                    </a:moveTo>
                    <a:lnTo>
                      <a:pt x="0" y="0"/>
                    </a:lnTo>
                    <a:lnTo>
                      <a:pt x="227" y="0"/>
                    </a:lnTo>
                    <a:lnTo>
                      <a:pt x="227"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1" name="Rectangle 338"/>
              <p:cNvSpPr>
                <a:spLocks noChangeArrowheads="1"/>
              </p:cNvSpPr>
              <p:nvPr/>
            </p:nvSpPr>
            <p:spPr bwMode="auto">
              <a:xfrm>
                <a:off x="2682" y="1396"/>
                <a:ext cx="217" cy="170"/>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2" name="Freeform 339"/>
              <p:cNvSpPr>
                <a:spLocks/>
              </p:cNvSpPr>
              <p:nvPr/>
            </p:nvSpPr>
            <p:spPr bwMode="auto">
              <a:xfrm>
                <a:off x="2699" y="1547"/>
                <a:ext cx="8" cy="6"/>
              </a:xfrm>
              <a:custGeom>
                <a:avLst/>
                <a:gdLst>
                  <a:gd name="T0" fmla="*/ 0 w 8"/>
                  <a:gd name="T1" fmla="*/ 6 h 6"/>
                  <a:gd name="T2" fmla="*/ 0 w 8"/>
                  <a:gd name="T3" fmla="*/ 0 h 6"/>
                  <a:gd name="T4" fmla="*/ 8 w 8"/>
                  <a:gd name="T5" fmla="*/ 0 h 6"/>
                </a:gdLst>
                <a:ahLst/>
                <a:cxnLst>
                  <a:cxn ang="0">
                    <a:pos x="T0" y="T1"/>
                  </a:cxn>
                  <a:cxn ang="0">
                    <a:pos x="T2" y="T3"/>
                  </a:cxn>
                  <a:cxn ang="0">
                    <a:pos x="T4" y="T5"/>
                  </a:cxn>
                </a:cxnLst>
                <a:rect l="0" t="0" r="r" b="b"/>
                <a:pathLst>
                  <a:path w="8" h="6">
                    <a:moveTo>
                      <a:pt x="0" y="6"/>
                    </a:moveTo>
                    <a:lnTo>
                      <a:pt x="0" y="0"/>
                    </a:lnTo>
                    <a:lnTo>
                      <a:pt x="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3" name="Freeform 340"/>
              <p:cNvSpPr>
                <a:spLocks/>
              </p:cNvSpPr>
              <p:nvPr/>
            </p:nvSpPr>
            <p:spPr bwMode="auto">
              <a:xfrm>
                <a:off x="2840"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4" name="Freeform 341"/>
              <p:cNvSpPr>
                <a:spLocks/>
              </p:cNvSpPr>
              <p:nvPr/>
            </p:nvSpPr>
            <p:spPr bwMode="auto">
              <a:xfrm>
                <a:off x="2857"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5" name="Freeform 342"/>
              <p:cNvSpPr>
                <a:spLocks/>
              </p:cNvSpPr>
              <p:nvPr/>
            </p:nvSpPr>
            <p:spPr bwMode="auto">
              <a:xfrm>
                <a:off x="2873"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6" name="Freeform 343"/>
              <p:cNvSpPr>
                <a:spLocks/>
              </p:cNvSpPr>
              <p:nvPr/>
            </p:nvSpPr>
            <p:spPr bwMode="auto">
              <a:xfrm>
                <a:off x="2699" y="1410"/>
                <a:ext cx="183" cy="127"/>
              </a:xfrm>
              <a:custGeom>
                <a:avLst/>
                <a:gdLst>
                  <a:gd name="T0" fmla="*/ 183 w 183"/>
                  <a:gd name="T1" fmla="*/ 115 h 127"/>
                  <a:gd name="T2" fmla="*/ 183 w 183"/>
                  <a:gd name="T3" fmla="*/ 115 h 127"/>
                  <a:gd name="T4" fmla="*/ 182 w 183"/>
                  <a:gd name="T5" fmla="*/ 120 h 127"/>
                  <a:gd name="T6" fmla="*/ 180 w 183"/>
                  <a:gd name="T7" fmla="*/ 124 h 127"/>
                  <a:gd name="T8" fmla="*/ 177 w 183"/>
                  <a:gd name="T9" fmla="*/ 126 h 127"/>
                  <a:gd name="T10" fmla="*/ 173 w 183"/>
                  <a:gd name="T11" fmla="*/ 127 h 127"/>
                  <a:gd name="T12" fmla="*/ 11 w 183"/>
                  <a:gd name="T13" fmla="*/ 127 h 127"/>
                  <a:gd name="T14" fmla="*/ 11 w 183"/>
                  <a:gd name="T15" fmla="*/ 127 h 127"/>
                  <a:gd name="T16" fmla="*/ 6 w 183"/>
                  <a:gd name="T17" fmla="*/ 126 h 127"/>
                  <a:gd name="T18" fmla="*/ 2 w 183"/>
                  <a:gd name="T19" fmla="*/ 124 h 127"/>
                  <a:gd name="T20" fmla="*/ 0 w 183"/>
                  <a:gd name="T21" fmla="*/ 120 h 127"/>
                  <a:gd name="T22" fmla="*/ 0 w 183"/>
                  <a:gd name="T23" fmla="*/ 115 h 127"/>
                  <a:gd name="T24" fmla="*/ 0 w 183"/>
                  <a:gd name="T25" fmla="*/ 11 h 127"/>
                  <a:gd name="T26" fmla="*/ 0 w 183"/>
                  <a:gd name="T27" fmla="*/ 11 h 127"/>
                  <a:gd name="T28" fmla="*/ 0 w 183"/>
                  <a:gd name="T29" fmla="*/ 6 h 127"/>
                  <a:gd name="T30" fmla="*/ 2 w 183"/>
                  <a:gd name="T31" fmla="*/ 3 h 127"/>
                  <a:gd name="T32" fmla="*/ 6 w 183"/>
                  <a:gd name="T33" fmla="*/ 0 h 127"/>
                  <a:gd name="T34" fmla="*/ 11 w 183"/>
                  <a:gd name="T35" fmla="*/ 0 h 127"/>
                  <a:gd name="T36" fmla="*/ 173 w 183"/>
                  <a:gd name="T37" fmla="*/ 0 h 127"/>
                  <a:gd name="T38" fmla="*/ 173 w 183"/>
                  <a:gd name="T39" fmla="*/ 0 h 127"/>
                  <a:gd name="T40" fmla="*/ 177 w 183"/>
                  <a:gd name="T41" fmla="*/ 0 h 127"/>
                  <a:gd name="T42" fmla="*/ 180 w 183"/>
                  <a:gd name="T43" fmla="*/ 3 h 127"/>
                  <a:gd name="T44" fmla="*/ 182 w 183"/>
                  <a:gd name="T45" fmla="*/ 6 h 127"/>
                  <a:gd name="T46" fmla="*/ 183 w 183"/>
                  <a:gd name="T47" fmla="*/ 11 h 127"/>
                  <a:gd name="T48" fmla="*/ 183 w 183"/>
                  <a:gd name="T49" fmla="*/ 1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27">
                    <a:moveTo>
                      <a:pt x="183" y="115"/>
                    </a:moveTo>
                    <a:lnTo>
                      <a:pt x="183" y="115"/>
                    </a:lnTo>
                    <a:lnTo>
                      <a:pt x="182" y="120"/>
                    </a:lnTo>
                    <a:lnTo>
                      <a:pt x="180" y="124"/>
                    </a:lnTo>
                    <a:lnTo>
                      <a:pt x="177" y="126"/>
                    </a:lnTo>
                    <a:lnTo>
                      <a:pt x="173" y="127"/>
                    </a:lnTo>
                    <a:lnTo>
                      <a:pt x="11" y="127"/>
                    </a:lnTo>
                    <a:lnTo>
                      <a:pt x="11" y="127"/>
                    </a:lnTo>
                    <a:lnTo>
                      <a:pt x="6" y="126"/>
                    </a:lnTo>
                    <a:lnTo>
                      <a:pt x="2" y="124"/>
                    </a:lnTo>
                    <a:lnTo>
                      <a:pt x="0" y="120"/>
                    </a:lnTo>
                    <a:lnTo>
                      <a:pt x="0" y="115"/>
                    </a:lnTo>
                    <a:lnTo>
                      <a:pt x="0" y="11"/>
                    </a:lnTo>
                    <a:lnTo>
                      <a:pt x="0" y="11"/>
                    </a:lnTo>
                    <a:lnTo>
                      <a:pt x="0" y="6"/>
                    </a:lnTo>
                    <a:lnTo>
                      <a:pt x="2" y="3"/>
                    </a:lnTo>
                    <a:lnTo>
                      <a:pt x="6" y="0"/>
                    </a:lnTo>
                    <a:lnTo>
                      <a:pt x="11" y="0"/>
                    </a:lnTo>
                    <a:lnTo>
                      <a:pt x="173" y="0"/>
                    </a:lnTo>
                    <a:lnTo>
                      <a:pt x="173" y="0"/>
                    </a:lnTo>
                    <a:lnTo>
                      <a:pt x="177" y="0"/>
                    </a:lnTo>
                    <a:lnTo>
                      <a:pt x="180" y="3"/>
                    </a:lnTo>
                    <a:lnTo>
                      <a:pt x="182" y="6"/>
                    </a:lnTo>
                    <a:lnTo>
                      <a:pt x="183" y="11"/>
                    </a:lnTo>
                    <a:lnTo>
                      <a:pt x="183" y="1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7" name="Line 344"/>
              <p:cNvSpPr>
                <a:spLocks noChangeShapeType="1"/>
              </p:cNvSpPr>
              <p:nvPr/>
            </p:nvSpPr>
            <p:spPr bwMode="auto">
              <a:xfrm>
                <a:off x="2717" y="1428"/>
                <a:ext cx="53"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8" name="Freeform 345"/>
              <p:cNvSpPr>
                <a:spLocks/>
              </p:cNvSpPr>
              <p:nvPr/>
            </p:nvSpPr>
            <p:spPr bwMode="auto">
              <a:xfrm>
                <a:off x="2799" y="1345"/>
                <a:ext cx="36" cy="43"/>
              </a:xfrm>
              <a:custGeom>
                <a:avLst/>
                <a:gdLst>
                  <a:gd name="T0" fmla="*/ 6 w 36"/>
                  <a:gd name="T1" fmla="*/ 43 h 43"/>
                  <a:gd name="T2" fmla="*/ 6 w 36"/>
                  <a:gd name="T3" fmla="*/ 43 h 43"/>
                  <a:gd name="T4" fmla="*/ 3 w 36"/>
                  <a:gd name="T5" fmla="*/ 40 h 43"/>
                  <a:gd name="T6" fmla="*/ 0 w 36"/>
                  <a:gd name="T7" fmla="*/ 36 h 43"/>
                  <a:gd name="T8" fmla="*/ 36 w 36"/>
                  <a:gd name="T9" fmla="*/ 0 h 43"/>
                </a:gdLst>
                <a:ahLst/>
                <a:cxnLst>
                  <a:cxn ang="0">
                    <a:pos x="T0" y="T1"/>
                  </a:cxn>
                  <a:cxn ang="0">
                    <a:pos x="T2" y="T3"/>
                  </a:cxn>
                  <a:cxn ang="0">
                    <a:pos x="T4" y="T5"/>
                  </a:cxn>
                  <a:cxn ang="0">
                    <a:pos x="T6" y="T7"/>
                  </a:cxn>
                  <a:cxn ang="0">
                    <a:pos x="T8" y="T9"/>
                  </a:cxn>
                </a:cxnLst>
                <a:rect l="0" t="0" r="r" b="b"/>
                <a:pathLst>
                  <a:path w="36" h="43">
                    <a:moveTo>
                      <a:pt x="6" y="43"/>
                    </a:moveTo>
                    <a:lnTo>
                      <a:pt x="6" y="43"/>
                    </a:lnTo>
                    <a:lnTo>
                      <a:pt x="3" y="40"/>
                    </a:lnTo>
                    <a:lnTo>
                      <a:pt x="0" y="36"/>
                    </a:lnTo>
                    <a:lnTo>
                      <a:pt x="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9" name="Freeform 346"/>
              <p:cNvSpPr>
                <a:spLocks/>
              </p:cNvSpPr>
              <p:nvPr/>
            </p:nvSpPr>
            <p:spPr bwMode="auto">
              <a:xfrm>
                <a:off x="2747" y="1345"/>
                <a:ext cx="36" cy="43"/>
              </a:xfrm>
              <a:custGeom>
                <a:avLst/>
                <a:gdLst>
                  <a:gd name="T0" fmla="*/ 0 w 36"/>
                  <a:gd name="T1" fmla="*/ 0 h 43"/>
                  <a:gd name="T2" fmla="*/ 36 w 36"/>
                  <a:gd name="T3" fmla="*/ 36 h 43"/>
                  <a:gd name="T4" fmla="*/ 36 w 36"/>
                  <a:gd name="T5" fmla="*/ 36 h 43"/>
                  <a:gd name="T6" fmla="*/ 31 w 36"/>
                  <a:gd name="T7" fmla="*/ 40 h 43"/>
                  <a:gd name="T8" fmla="*/ 28 w 36"/>
                  <a:gd name="T9" fmla="*/ 43 h 43"/>
                </a:gdLst>
                <a:ahLst/>
                <a:cxnLst>
                  <a:cxn ang="0">
                    <a:pos x="T0" y="T1"/>
                  </a:cxn>
                  <a:cxn ang="0">
                    <a:pos x="T2" y="T3"/>
                  </a:cxn>
                  <a:cxn ang="0">
                    <a:pos x="T4" y="T5"/>
                  </a:cxn>
                  <a:cxn ang="0">
                    <a:pos x="T6" y="T7"/>
                  </a:cxn>
                  <a:cxn ang="0">
                    <a:pos x="T8" y="T9"/>
                  </a:cxn>
                </a:cxnLst>
                <a:rect l="0" t="0" r="r" b="b"/>
                <a:pathLst>
                  <a:path w="36" h="43">
                    <a:moveTo>
                      <a:pt x="0" y="0"/>
                    </a:moveTo>
                    <a:lnTo>
                      <a:pt x="36" y="36"/>
                    </a:lnTo>
                    <a:lnTo>
                      <a:pt x="36" y="36"/>
                    </a:lnTo>
                    <a:lnTo>
                      <a:pt x="31" y="40"/>
                    </a:lnTo>
                    <a:lnTo>
                      <a:pt x="28" y="4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0" name="Freeform 347"/>
              <p:cNvSpPr>
                <a:spLocks/>
              </p:cNvSpPr>
              <p:nvPr/>
            </p:nvSpPr>
            <p:spPr bwMode="auto">
              <a:xfrm>
                <a:off x="2691" y="1573"/>
                <a:ext cx="198" cy="12"/>
              </a:xfrm>
              <a:custGeom>
                <a:avLst/>
                <a:gdLst>
                  <a:gd name="T0" fmla="*/ 198 w 198"/>
                  <a:gd name="T1" fmla="*/ 0 h 12"/>
                  <a:gd name="T2" fmla="*/ 193 w 198"/>
                  <a:gd name="T3" fmla="*/ 12 h 12"/>
                  <a:gd name="T4" fmla="*/ 5 w 198"/>
                  <a:gd name="T5" fmla="*/ 12 h 12"/>
                  <a:gd name="T6" fmla="*/ 0 w 198"/>
                  <a:gd name="T7" fmla="*/ 0 h 12"/>
                </a:gdLst>
                <a:ahLst/>
                <a:cxnLst>
                  <a:cxn ang="0">
                    <a:pos x="T0" y="T1"/>
                  </a:cxn>
                  <a:cxn ang="0">
                    <a:pos x="T2" y="T3"/>
                  </a:cxn>
                  <a:cxn ang="0">
                    <a:pos x="T4" y="T5"/>
                  </a:cxn>
                  <a:cxn ang="0">
                    <a:pos x="T6" y="T7"/>
                  </a:cxn>
                </a:cxnLst>
                <a:rect l="0" t="0" r="r" b="b"/>
                <a:pathLst>
                  <a:path w="198" h="12">
                    <a:moveTo>
                      <a:pt x="198" y="0"/>
                    </a:moveTo>
                    <a:lnTo>
                      <a:pt x="193" y="12"/>
                    </a:lnTo>
                    <a:lnTo>
                      <a:pt x="5" y="12"/>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1" name="Freeform 348"/>
              <p:cNvSpPr>
                <a:spLocks/>
              </p:cNvSpPr>
              <p:nvPr/>
            </p:nvSpPr>
            <p:spPr bwMode="auto">
              <a:xfrm>
                <a:off x="4197"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9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9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9" y="14"/>
                    </a:lnTo>
                    <a:lnTo>
                      <a:pt x="12" y="13"/>
                    </a:lnTo>
                    <a:lnTo>
                      <a:pt x="13" y="11"/>
                    </a:lnTo>
                    <a:lnTo>
                      <a:pt x="14" y="7"/>
                    </a:lnTo>
                    <a:lnTo>
                      <a:pt x="14" y="7"/>
                    </a:lnTo>
                    <a:lnTo>
                      <a:pt x="13" y="4"/>
                    </a:lnTo>
                    <a:lnTo>
                      <a:pt x="12" y="2"/>
                    </a:lnTo>
                    <a:lnTo>
                      <a:pt x="9" y="1"/>
                    </a:lnTo>
                    <a:lnTo>
                      <a:pt x="7" y="0"/>
                    </a:lnTo>
                    <a:lnTo>
                      <a:pt x="7" y="0"/>
                    </a:lnTo>
                    <a:lnTo>
                      <a:pt x="4" y="1"/>
                    </a:lnTo>
                    <a:lnTo>
                      <a:pt x="2" y="2"/>
                    </a:lnTo>
                    <a:lnTo>
                      <a:pt x="1" y="4"/>
                    </a:lnTo>
                    <a:lnTo>
                      <a:pt x="0" y="7"/>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2" name="Freeform 349"/>
              <p:cNvSpPr>
                <a:spLocks/>
              </p:cNvSpPr>
              <p:nvPr/>
            </p:nvSpPr>
            <p:spPr bwMode="auto">
              <a:xfrm>
                <a:off x="4098"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10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10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10" y="14"/>
                    </a:lnTo>
                    <a:lnTo>
                      <a:pt x="12" y="13"/>
                    </a:lnTo>
                    <a:lnTo>
                      <a:pt x="13" y="11"/>
                    </a:lnTo>
                    <a:lnTo>
                      <a:pt x="14" y="7"/>
                    </a:lnTo>
                    <a:lnTo>
                      <a:pt x="14" y="7"/>
                    </a:lnTo>
                    <a:lnTo>
                      <a:pt x="13" y="4"/>
                    </a:lnTo>
                    <a:lnTo>
                      <a:pt x="12" y="2"/>
                    </a:lnTo>
                    <a:lnTo>
                      <a:pt x="10" y="1"/>
                    </a:lnTo>
                    <a:lnTo>
                      <a:pt x="7" y="0"/>
                    </a:lnTo>
                    <a:lnTo>
                      <a:pt x="7" y="0"/>
                    </a:lnTo>
                    <a:lnTo>
                      <a:pt x="4" y="1"/>
                    </a:lnTo>
                    <a:lnTo>
                      <a:pt x="2" y="2"/>
                    </a:lnTo>
                    <a:lnTo>
                      <a:pt x="1" y="4"/>
                    </a:lnTo>
                    <a:lnTo>
                      <a:pt x="0" y="7"/>
                    </a:lnTo>
                    <a:lnTo>
                      <a:pt x="0" y="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3" name="Freeform 350"/>
              <p:cNvSpPr>
                <a:spLocks/>
              </p:cNvSpPr>
              <p:nvPr/>
            </p:nvSpPr>
            <p:spPr bwMode="auto">
              <a:xfrm>
                <a:off x="4103" y="2101"/>
                <a:ext cx="103" cy="8"/>
              </a:xfrm>
              <a:custGeom>
                <a:avLst/>
                <a:gdLst>
                  <a:gd name="T0" fmla="*/ 103 w 103"/>
                  <a:gd name="T1" fmla="*/ 8 h 8"/>
                  <a:gd name="T2" fmla="*/ 103 w 103"/>
                  <a:gd name="T3" fmla="*/ 0 h 8"/>
                  <a:gd name="T4" fmla="*/ 103 w 103"/>
                  <a:gd name="T5" fmla="*/ 0 h 8"/>
                  <a:gd name="T6" fmla="*/ 82 w 103"/>
                  <a:gd name="T7" fmla="*/ 1 h 8"/>
                  <a:gd name="T8" fmla="*/ 51 w 103"/>
                  <a:gd name="T9" fmla="*/ 1 h 8"/>
                  <a:gd name="T10" fmla="*/ 51 w 103"/>
                  <a:gd name="T11" fmla="*/ 1 h 8"/>
                  <a:gd name="T12" fmla="*/ 21 w 103"/>
                  <a:gd name="T13" fmla="*/ 1 h 8"/>
                  <a:gd name="T14" fmla="*/ 0 w 103"/>
                  <a:gd name="T15" fmla="*/ 0 h 8"/>
                  <a:gd name="T16" fmla="*/ 0 w 10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8">
                    <a:moveTo>
                      <a:pt x="103" y="8"/>
                    </a:moveTo>
                    <a:lnTo>
                      <a:pt x="103" y="0"/>
                    </a:lnTo>
                    <a:lnTo>
                      <a:pt x="103" y="0"/>
                    </a:lnTo>
                    <a:lnTo>
                      <a:pt x="82" y="1"/>
                    </a:lnTo>
                    <a:lnTo>
                      <a:pt x="51" y="1"/>
                    </a:lnTo>
                    <a:lnTo>
                      <a:pt x="51" y="1"/>
                    </a:lnTo>
                    <a:lnTo>
                      <a:pt x="21" y="1"/>
                    </a:lnTo>
                    <a:lnTo>
                      <a:pt x="0" y="0"/>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4" name="Freeform 351"/>
              <p:cNvSpPr>
                <a:spLocks/>
              </p:cNvSpPr>
              <p:nvPr/>
            </p:nvSpPr>
            <p:spPr bwMode="auto">
              <a:xfrm>
                <a:off x="4087" y="1993"/>
                <a:ext cx="135" cy="116"/>
              </a:xfrm>
              <a:custGeom>
                <a:avLst/>
                <a:gdLst>
                  <a:gd name="T0" fmla="*/ 0 w 135"/>
                  <a:gd name="T1" fmla="*/ 116 h 116"/>
                  <a:gd name="T2" fmla="*/ 0 w 135"/>
                  <a:gd name="T3" fmla="*/ 65 h 116"/>
                  <a:gd name="T4" fmla="*/ 0 w 135"/>
                  <a:gd name="T5" fmla="*/ 65 h 116"/>
                  <a:gd name="T6" fmla="*/ 2 w 135"/>
                  <a:gd name="T7" fmla="*/ 59 h 116"/>
                  <a:gd name="T8" fmla="*/ 5 w 135"/>
                  <a:gd name="T9" fmla="*/ 53 h 116"/>
                  <a:gd name="T10" fmla="*/ 5 w 135"/>
                  <a:gd name="T11" fmla="*/ 53 h 116"/>
                  <a:gd name="T12" fmla="*/ 2 w 135"/>
                  <a:gd name="T13" fmla="*/ 50 h 116"/>
                  <a:gd name="T14" fmla="*/ 1 w 135"/>
                  <a:gd name="T15" fmla="*/ 47 h 116"/>
                  <a:gd name="T16" fmla="*/ 2 w 135"/>
                  <a:gd name="T17" fmla="*/ 45 h 116"/>
                  <a:gd name="T18" fmla="*/ 3 w 135"/>
                  <a:gd name="T19" fmla="*/ 44 h 116"/>
                  <a:gd name="T20" fmla="*/ 5 w 135"/>
                  <a:gd name="T21" fmla="*/ 44 h 116"/>
                  <a:gd name="T22" fmla="*/ 5 w 135"/>
                  <a:gd name="T23" fmla="*/ 44 h 116"/>
                  <a:gd name="T24" fmla="*/ 14 w 135"/>
                  <a:gd name="T25" fmla="*/ 44 h 116"/>
                  <a:gd name="T26" fmla="*/ 14 w 135"/>
                  <a:gd name="T27" fmla="*/ 44 h 116"/>
                  <a:gd name="T28" fmla="*/ 18 w 135"/>
                  <a:gd name="T29" fmla="*/ 20 h 116"/>
                  <a:gd name="T30" fmla="*/ 18 w 135"/>
                  <a:gd name="T31" fmla="*/ 20 h 116"/>
                  <a:gd name="T32" fmla="*/ 20 w 135"/>
                  <a:gd name="T33" fmla="*/ 14 h 116"/>
                  <a:gd name="T34" fmla="*/ 23 w 135"/>
                  <a:gd name="T35" fmla="*/ 10 h 116"/>
                  <a:gd name="T36" fmla="*/ 26 w 135"/>
                  <a:gd name="T37" fmla="*/ 7 h 116"/>
                  <a:gd name="T38" fmla="*/ 32 w 135"/>
                  <a:gd name="T39" fmla="*/ 5 h 116"/>
                  <a:gd name="T40" fmla="*/ 32 w 135"/>
                  <a:gd name="T41" fmla="*/ 5 h 116"/>
                  <a:gd name="T42" fmla="*/ 49 w 135"/>
                  <a:gd name="T43" fmla="*/ 1 h 116"/>
                  <a:gd name="T44" fmla="*/ 69 w 135"/>
                  <a:gd name="T45" fmla="*/ 0 h 116"/>
                  <a:gd name="T46" fmla="*/ 69 w 135"/>
                  <a:gd name="T47" fmla="*/ 0 h 116"/>
                  <a:gd name="T48" fmla="*/ 87 w 135"/>
                  <a:gd name="T49" fmla="*/ 1 h 116"/>
                  <a:gd name="T50" fmla="*/ 105 w 135"/>
                  <a:gd name="T51" fmla="*/ 5 h 116"/>
                  <a:gd name="T52" fmla="*/ 105 w 135"/>
                  <a:gd name="T53" fmla="*/ 5 h 116"/>
                  <a:gd name="T54" fmla="*/ 110 w 135"/>
                  <a:gd name="T55" fmla="*/ 7 h 116"/>
                  <a:gd name="T56" fmla="*/ 113 w 135"/>
                  <a:gd name="T57" fmla="*/ 10 h 116"/>
                  <a:gd name="T58" fmla="*/ 116 w 135"/>
                  <a:gd name="T59" fmla="*/ 14 h 116"/>
                  <a:gd name="T60" fmla="*/ 118 w 135"/>
                  <a:gd name="T61" fmla="*/ 20 h 116"/>
                  <a:gd name="T62" fmla="*/ 118 w 135"/>
                  <a:gd name="T63" fmla="*/ 20 h 116"/>
                  <a:gd name="T64" fmla="*/ 122 w 135"/>
                  <a:gd name="T65" fmla="*/ 44 h 116"/>
                  <a:gd name="T66" fmla="*/ 122 w 135"/>
                  <a:gd name="T67" fmla="*/ 44 h 116"/>
                  <a:gd name="T68" fmla="*/ 130 w 135"/>
                  <a:gd name="T69" fmla="*/ 44 h 116"/>
                  <a:gd name="T70" fmla="*/ 130 w 135"/>
                  <a:gd name="T71" fmla="*/ 44 h 116"/>
                  <a:gd name="T72" fmla="*/ 132 w 135"/>
                  <a:gd name="T73" fmla="*/ 44 h 116"/>
                  <a:gd name="T74" fmla="*/ 133 w 135"/>
                  <a:gd name="T75" fmla="*/ 45 h 116"/>
                  <a:gd name="T76" fmla="*/ 134 w 135"/>
                  <a:gd name="T77" fmla="*/ 47 h 116"/>
                  <a:gd name="T78" fmla="*/ 133 w 135"/>
                  <a:gd name="T79" fmla="*/ 50 h 116"/>
                  <a:gd name="T80" fmla="*/ 130 w 135"/>
                  <a:gd name="T81" fmla="*/ 53 h 116"/>
                  <a:gd name="T82" fmla="*/ 130 w 135"/>
                  <a:gd name="T83" fmla="*/ 53 h 116"/>
                  <a:gd name="T84" fmla="*/ 133 w 135"/>
                  <a:gd name="T85" fmla="*/ 59 h 116"/>
                  <a:gd name="T86" fmla="*/ 135 w 135"/>
                  <a:gd name="T87" fmla="*/ 65 h 116"/>
                  <a:gd name="T88" fmla="*/ 135 w 135"/>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 h="116">
                    <a:moveTo>
                      <a:pt x="0" y="116"/>
                    </a:moveTo>
                    <a:lnTo>
                      <a:pt x="0" y="65"/>
                    </a:lnTo>
                    <a:lnTo>
                      <a:pt x="0" y="65"/>
                    </a:lnTo>
                    <a:lnTo>
                      <a:pt x="2" y="59"/>
                    </a:lnTo>
                    <a:lnTo>
                      <a:pt x="5" y="53"/>
                    </a:lnTo>
                    <a:lnTo>
                      <a:pt x="5" y="53"/>
                    </a:lnTo>
                    <a:lnTo>
                      <a:pt x="2" y="50"/>
                    </a:lnTo>
                    <a:lnTo>
                      <a:pt x="1" y="47"/>
                    </a:lnTo>
                    <a:lnTo>
                      <a:pt x="2" y="45"/>
                    </a:lnTo>
                    <a:lnTo>
                      <a:pt x="3" y="44"/>
                    </a:lnTo>
                    <a:lnTo>
                      <a:pt x="5" y="44"/>
                    </a:lnTo>
                    <a:lnTo>
                      <a:pt x="5" y="44"/>
                    </a:lnTo>
                    <a:lnTo>
                      <a:pt x="14" y="44"/>
                    </a:lnTo>
                    <a:lnTo>
                      <a:pt x="14" y="44"/>
                    </a:lnTo>
                    <a:lnTo>
                      <a:pt x="18" y="20"/>
                    </a:lnTo>
                    <a:lnTo>
                      <a:pt x="18" y="20"/>
                    </a:lnTo>
                    <a:lnTo>
                      <a:pt x="20" y="14"/>
                    </a:lnTo>
                    <a:lnTo>
                      <a:pt x="23" y="10"/>
                    </a:lnTo>
                    <a:lnTo>
                      <a:pt x="26" y="7"/>
                    </a:lnTo>
                    <a:lnTo>
                      <a:pt x="32" y="5"/>
                    </a:lnTo>
                    <a:lnTo>
                      <a:pt x="32" y="5"/>
                    </a:lnTo>
                    <a:lnTo>
                      <a:pt x="49" y="1"/>
                    </a:lnTo>
                    <a:lnTo>
                      <a:pt x="69" y="0"/>
                    </a:lnTo>
                    <a:lnTo>
                      <a:pt x="69" y="0"/>
                    </a:lnTo>
                    <a:lnTo>
                      <a:pt x="87" y="1"/>
                    </a:lnTo>
                    <a:lnTo>
                      <a:pt x="105" y="5"/>
                    </a:lnTo>
                    <a:lnTo>
                      <a:pt x="105" y="5"/>
                    </a:lnTo>
                    <a:lnTo>
                      <a:pt x="110" y="7"/>
                    </a:lnTo>
                    <a:lnTo>
                      <a:pt x="113" y="10"/>
                    </a:lnTo>
                    <a:lnTo>
                      <a:pt x="116" y="14"/>
                    </a:lnTo>
                    <a:lnTo>
                      <a:pt x="118" y="20"/>
                    </a:lnTo>
                    <a:lnTo>
                      <a:pt x="118" y="20"/>
                    </a:lnTo>
                    <a:lnTo>
                      <a:pt x="122" y="44"/>
                    </a:lnTo>
                    <a:lnTo>
                      <a:pt x="122" y="44"/>
                    </a:lnTo>
                    <a:lnTo>
                      <a:pt x="130" y="44"/>
                    </a:lnTo>
                    <a:lnTo>
                      <a:pt x="130" y="44"/>
                    </a:lnTo>
                    <a:lnTo>
                      <a:pt x="132" y="44"/>
                    </a:lnTo>
                    <a:lnTo>
                      <a:pt x="133" y="45"/>
                    </a:lnTo>
                    <a:lnTo>
                      <a:pt x="134" y="47"/>
                    </a:lnTo>
                    <a:lnTo>
                      <a:pt x="133" y="50"/>
                    </a:lnTo>
                    <a:lnTo>
                      <a:pt x="130" y="53"/>
                    </a:lnTo>
                    <a:lnTo>
                      <a:pt x="130" y="53"/>
                    </a:lnTo>
                    <a:lnTo>
                      <a:pt x="133" y="59"/>
                    </a:lnTo>
                    <a:lnTo>
                      <a:pt x="135" y="65"/>
                    </a:lnTo>
                    <a:lnTo>
                      <a:pt x="135" y="1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5" name="Freeform 352"/>
              <p:cNvSpPr>
                <a:spLocks/>
              </p:cNvSpPr>
              <p:nvPr/>
            </p:nvSpPr>
            <p:spPr bwMode="auto">
              <a:xfrm>
                <a:off x="4124" y="2028"/>
                <a:ext cx="14" cy="4"/>
              </a:xfrm>
              <a:custGeom>
                <a:avLst/>
                <a:gdLst>
                  <a:gd name="T0" fmla="*/ 14 w 14"/>
                  <a:gd name="T1" fmla="*/ 3 h 4"/>
                  <a:gd name="T2" fmla="*/ 14 w 14"/>
                  <a:gd name="T3" fmla="*/ 3 h 4"/>
                  <a:gd name="T4" fmla="*/ 11 w 14"/>
                  <a:gd name="T5" fmla="*/ 1 h 4"/>
                  <a:gd name="T6" fmla="*/ 7 w 14"/>
                  <a:gd name="T7" fmla="*/ 0 h 4"/>
                  <a:gd name="T8" fmla="*/ 7 w 14"/>
                  <a:gd name="T9" fmla="*/ 0 h 4"/>
                  <a:gd name="T10" fmla="*/ 5 w 14"/>
                  <a:gd name="T11" fmla="*/ 0 h 4"/>
                  <a:gd name="T12" fmla="*/ 3 w 14"/>
                  <a:gd name="T13" fmla="*/ 1 h 4"/>
                  <a:gd name="T14" fmla="*/ 0 w 14"/>
                  <a:gd name="T15" fmla="*/ 4 h 4"/>
                  <a:gd name="T16" fmla="*/ 0 w 14"/>
                  <a:gd name="T17" fmla="*/ 4 h 4"/>
                  <a:gd name="T18" fmla="*/ 14 w 14"/>
                  <a:gd name="T19" fmla="*/ 3 h 4"/>
                  <a:gd name="T20" fmla="*/ 14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3"/>
                    </a:moveTo>
                    <a:lnTo>
                      <a:pt x="14" y="3"/>
                    </a:lnTo>
                    <a:lnTo>
                      <a:pt x="11" y="1"/>
                    </a:lnTo>
                    <a:lnTo>
                      <a:pt x="7" y="0"/>
                    </a:lnTo>
                    <a:lnTo>
                      <a:pt x="7" y="0"/>
                    </a:lnTo>
                    <a:lnTo>
                      <a:pt x="5" y="0"/>
                    </a:lnTo>
                    <a:lnTo>
                      <a:pt x="3" y="1"/>
                    </a:lnTo>
                    <a:lnTo>
                      <a:pt x="0" y="4"/>
                    </a:lnTo>
                    <a:lnTo>
                      <a:pt x="0" y="4"/>
                    </a:lnTo>
                    <a:lnTo>
                      <a:pt x="14" y="3"/>
                    </a:lnTo>
                    <a:lnTo>
                      <a:pt x="14" y="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6" name="Freeform 353"/>
              <p:cNvSpPr>
                <a:spLocks/>
              </p:cNvSpPr>
              <p:nvPr/>
            </p:nvSpPr>
            <p:spPr bwMode="auto">
              <a:xfrm>
                <a:off x="4109" y="2024"/>
                <a:ext cx="92" cy="12"/>
              </a:xfrm>
              <a:custGeom>
                <a:avLst/>
                <a:gdLst>
                  <a:gd name="T0" fmla="*/ 0 w 92"/>
                  <a:gd name="T1" fmla="*/ 12 h 12"/>
                  <a:gd name="T2" fmla="*/ 0 w 92"/>
                  <a:gd name="T3" fmla="*/ 12 h 12"/>
                  <a:gd name="T4" fmla="*/ 10 w 92"/>
                  <a:gd name="T5" fmla="*/ 10 h 12"/>
                  <a:gd name="T6" fmla="*/ 10 w 92"/>
                  <a:gd name="T7" fmla="*/ 10 h 12"/>
                  <a:gd name="T8" fmla="*/ 12 w 92"/>
                  <a:gd name="T9" fmla="*/ 5 h 12"/>
                  <a:gd name="T10" fmla="*/ 14 w 92"/>
                  <a:gd name="T11" fmla="*/ 2 h 12"/>
                  <a:gd name="T12" fmla="*/ 18 w 92"/>
                  <a:gd name="T13" fmla="*/ 0 h 12"/>
                  <a:gd name="T14" fmla="*/ 22 w 92"/>
                  <a:gd name="T15" fmla="*/ 0 h 12"/>
                  <a:gd name="T16" fmla="*/ 22 w 92"/>
                  <a:gd name="T17" fmla="*/ 0 h 12"/>
                  <a:gd name="T18" fmla="*/ 26 w 92"/>
                  <a:gd name="T19" fmla="*/ 0 h 12"/>
                  <a:gd name="T20" fmla="*/ 29 w 92"/>
                  <a:gd name="T21" fmla="*/ 2 h 12"/>
                  <a:gd name="T22" fmla="*/ 32 w 92"/>
                  <a:gd name="T23" fmla="*/ 4 h 12"/>
                  <a:gd name="T24" fmla="*/ 34 w 92"/>
                  <a:gd name="T25" fmla="*/ 7 h 12"/>
                  <a:gd name="T26" fmla="*/ 34 w 92"/>
                  <a:gd name="T27" fmla="*/ 7 h 12"/>
                  <a:gd name="T28" fmla="*/ 45 w 92"/>
                  <a:gd name="T29" fmla="*/ 7 h 12"/>
                  <a:gd name="T30" fmla="*/ 45 w 92"/>
                  <a:gd name="T31" fmla="*/ 7 h 12"/>
                  <a:gd name="T32" fmla="*/ 71 w 92"/>
                  <a:gd name="T33" fmla="*/ 8 h 12"/>
                  <a:gd name="T34" fmla="*/ 83 w 92"/>
                  <a:gd name="T35" fmla="*/ 10 h 12"/>
                  <a:gd name="T36" fmla="*/ 92 w 9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
                    <a:moveTo>
                      <a:pt x="0" y="12"/>
                    </a:moveTo>
                    <a:lnTo>
                      <a:pt x="0" y="12"/>
                    </a:lnTo>
                    <a:lnTo>
                      <a:pt x="10" y="10"/>
                    </a:lnTo>
                    <a:lnTo>
                      <a:pt x="10" y="10"/>
                    </a:lnTo>
                    <a:lnTo>
                      <a:pt x="12" y="5"/>
                    </a:lnTo>
                    <a:lnTo>
                      <a:pt x="14" y="2"/>
                    </a:lnTo>
                    <a:lnTo>
                      <a:pt x="18" y="0"/>
                    </a:lnTo>
                    <a:lnTo>
                      <a:pt x="22" y="0"/>
                    </a:lnTo>
                    <a:lnTo>
                      <a:pt x="22" y="0"/>
                    </a:lnTo>
                    <a:lnTo>
                      <a:pt x="26" y="0"/>
                    </a:lnTo>
                    <a:lnTo>
                      <a:pt x="29" y="2"/>
                    </a:lnTo>
                    <a:lnTo>
                      <a:pt x="32" y="4"/>
                    </a:lnTo>
                    <a:lnTo>
                      <a:pt x="34" y="7"/>
                    </a:lnTo>
                    <a:lnTo>
                      <a:pt x="34" y="7"/>
                    </a:lnTo>
                    <a:lnTo>
                      <a:pt x="45" y="7"/>
                    </a:lnTo>
                    <a:lnTo>
                      <a:pt x="45" y="7"/>
                    </a:lnTo>
                    <a:lnTo>
                      <a:pt x="71" y="8"/>
                    </a:lnTo>
                    <a:lnTo>
                      <a:pt x="83" y="10"/>
                    </a:lnTo>
                    <a:lnTo>
                      <a:pt x="92"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7" name="Freeform 354"/>
              <p:cNvSpPr>
                <a:spLocks/>
              </p:cNvSpPr>
              <p:nvPr/>
            </p:nvSpPr>
            <p:spPr bwMode="auto">
              <a:xfrm>
                <a:off x="4008" y="1887"/>
                <a:ext cx="292" cy="225"/>
              </a:xfrm>
              <a:custGeom>
                <a:avLst/>
                <a:gdLst>
                  <a:gd name="T0" fmla="*/ 277 w 292"/>
                  <a:gd name="T1" fmla="*/ 225 h 225"/>
                  <a:gd name="T2" fmla="*/ 277 w 292"/>
                  <a:gd name="T3" fmla="*/ 123 h 225"/>
                  <a:gd name="T4" fmla="*/ 283 w 292"/>
                  <a:gd name="T5" fmla="*/ 125 h 225"/>
                  <a:gd name="T6" fmla="*/ 292 w 292"/>
                  <a:gd name="T7" fmla="*/ 102 h 225"/>
                  <a:gd name="T8" fmla="*/ 10 w 292"/>
                  <a:gd name="T9" fmla="*/ 0 h 225"/>
                  <a:gd name="T10" fmla="*/ 0 w 292"/>
                  <a:gd name="T11" fmla="*/ 23 h 225"/>
                  <a:gd name="T12" fmla="*/ 16 w 292"/>
                  <a:gd name="T13" fmla="*/ 28 h 225"/>
                  <a:gd name="T14" fmla="*/ 16 w 292"/>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25">
                    <a:moveTo>
                      <a:pt x="277" y="225"/>
                    </a:moveTo>
                    <a:lnTo>
                      <a:pt x="277" y="123"/>
                    </a:lnTo>
                    <a:lnTo>
                      <a:pt x="283" y="125"/>
                    </a:lnTo>
                    <a:lnTo>
                      <a:pt x="292" y="102"/>
                    </a:lnTo>
                    <a:lnTo>
                      <a:pt x="10" y="0"/>
                    </a:lnTo>
                    <a:lnTo>
                      <a:pt x="0" y="23"/>
                    </a:lnTo>
                    <a:lnTo>
                      <a:pt x="16" y="28"/>
                    </a:lnTo>
                    <a:lnTo>
                      <a:pt x="16" y="22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8" name="Line 355"/>
              <p:cNvSpPr>
                <a:spLocks noChangeShapeType="1"/>
              </p:cNvSpPr>
              <p:nvPr/>
            </p:nvSpPr>
            <p:spPr bwMode="auto">
              <a:xfrm>
                <a:off x="4016" y="2132"/>
                <a:ext cx="277"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9" name="Freeform 356"/>
              <p:cNvSpPr>
                <a:spLocks/>
              </p:cNvSpPr>
              <p:nvPr/>
            </p:nvSpPr>
            <p:spPr bwMode="auto">
              <a:xfrm>
                <a:off x="767" y="87"/>
                <a:ext cx="58" cy="191"/>
              </a:xfrm>
              <a:custGeom>
                <a:avLst/>
                <a:gdLst>
                  <a:gd name="T0" fmla="*/ 0 w 58"/>
                  <a:gd name="T1" fmla="*/ 191 h 191"/>
                  <a:gd name="T2" fmla="*/ 0 w 58"/>
                  <a:gd name="T3" fmla="*/ 0 h 191"/>
                  <a:gd name="T4" fmla="*/ 58 w 58"/>
                  <a:gd name="T5" fmla="*/ 0 h 191"/>
                </a:gdLst>
                <a:ahLst/>
                <a:cxnLst>
                  <a:cxn ang="0">
                    <a:pos x="T0" y="T1"/>
                  </a:cxn>
                  <a:cxn ang="0">
                    <a:pos x="T2" y="T3"/>
                  </a:cxn>
                  <a:cxn ang="0">
                    <a:pos x="T4" y="T5"/>
                  </a:cxn>
                </a:cxnLst>
                <a:rect l="0" t="0" r="r" b="b"/>
                <a:pathLst>
                  <a:path w="58" h="191">
                    <a:moveTo>
                      <a:pt x="0" y="191"/>
                    </a:moveTo>
                    <a:lnTo>
                      <a:pt x="0" y="0"/>
                    </a:lnTo>
                    <a:lnTo>
                      <a:pt x="5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0" name="Freeform 357"/>
              <p:cNvSpPr>
                <a:spLocks/>
              </p:cNvSpPr>
              <p:nvPr/>
            </p:nvSpPr>
            <p:spPr bwMode="auto">
              <a:xfrm>
                <a:off x="784" y="10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1" name="Freeform 358"/>
              <p:cNvSpPr>
                <a:spLocks/>
              </p:cNvSpPr>
              <p:nvPr/>
            </p:nvSpPr>
            <p:spPr bwMode="auto">
              <a:xfrm>
                <a:off x="784" y="151"/>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2" name="Freeform 359"/>
              <p:cNvSpPr>
                <a:spLocks/>
              </p:cNvSpPr>
              <p:nvPr/>
            </p:nvSpPr>
            <p:spPr bwMode="auto">
              <a:xfrm>
                <a:off x="784" y="194"/>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3" name="Freeform 360"/>
              <p:cNvSpPr>
                <a:spLocks/>
              </p:cNvSpPr>
              <p:nvPr/>
            </p:nvSpPr>
            <p:spPr bwMode="auto">
              <a:xfrm>
                <a:off x="784" y="236"/>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4" name="Freeform 361"/>
              <p:cNvSpPr>
                <a:spLocks/>
              </p:cNvSpPr>
              <p:nvPr/>
            </p:nvSpPr>
            <p:spPr bwMode="auto">
              <a:xfrm>
                <a:off x="836" y="45"/>
                <a:ext cx="136" cy="233"/>
              </a:xfrm>
              <a:custGeom>
                <a:avLst/>
                <a:gdLst>
                  <a:gd name="T0" fmla="*/ 0 w 136"/>
                  <a:gd name="T1" fmla="*/ 233 h 233"/>
                  <a:gd name="T2" fmla="*/ 0 w 136"/>
                  <a:gd name="T3" fmla="*/ 0 h 233"/>
                  <a:gd name="T4" fmla="*/ 136 w 136"/>
                  <a:gd name="T5" fmla="*/ 0 h 233"/>
                  <a:gd name="T6" fmla="*/ 136 w 136"/>
                  <a:gd name="T7" fmla="*/ 233 h 233"/>
                </a:gdLst>
                <a:ahLst/>
                <a:cxnLst>
                  <a:cxn ang="0">
                    <a:pos x="T0" y="T1"/>
                  </a:cxn>
                  <a:cxn ang="0">
                    <a:pos x="T2" y="T3"/>
                  </a:cxn>
                  <a:cxn ang="0">
                    <a:pos x="T4" y="T5"/>
                  </a:cxn>
                  <a:cxn ang="0">
                    <a:pos x="T6" y="T7"/>
                  </a:cxn>
                </a:cxnLst>
                <a:rect l="0" t="0" r="r" b="b"/>
                <a:pathLst>
                  <a:path w="136" h="233">
                    <a:moveTo>
                      <a:pt x="0" y="233"/>
                    </a:moveTo>
                    <a:lnTo>
                      <a:pt x="0" y="0"/>
                    </a:lnTo>
                    <a:lnTo>
                      <a:pt x="136" y="0"/>
                    </a:lnTo>
                    <a:lnTo>
                      <a:pt x="136" y="23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5" name="Freeform 362"/>
              <p:cNvSpPr>
                <a:spLocks/>
              </p:cNvSpPr>
              <p:nvPr/>
            </p:nvSpPr>
            <p:spPr bwMode="auto">
              <a:xfrm>
                <a:off x="854"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6" name="Freeform 363"/>
              <p:cNvSpPr>
                <a:spLocks/>
              </p:cNvSpPr>
              <p:nvPr/>
            </p:nvSpPr>
            <p:spPr bwMode="auto">
              <a:xfrm>
                <a:off x="892"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7" name="Freeform 364"/>
              <p:cNvSpPr>
                <a:spLocks/>
              </p:cNvSpPr>
              <p:nvPr/>
            </p:nvSpPr>
            <p:spPr bwMode="auto">
              <a:xfrm>
                <a:off x="931"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8" name="Freeform 365"/>
              <p:cNvSpPr>
                <a:spLocks/>
              </p:cNvSpPr>
              <p:nvPr/>
            </p:nvSpPr>
            <p:spPr bwMode="auto">
              <a:xfrm>
                <a:off x="854"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9" name="Freeform 366"/>
              <p:cNvSpPr>
                <a:spLocks/>
              </p:cNvSpPr>
              <p:nvPr/>
            </p:nvSpPr>
            <p:spPr bwMode="auto">
              <a:xfrm>
                <a:off x="892"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0" name="Freeform 367"/>
              <p:cNvSpPr>
                <a:spLocks/>
              </p:cNvSpPr>
              <p:nvPr/>
            </p:nvSpPr>
            <p:spPr bwMode="auto">
              <a:xfrm>
                <a:off x="931"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1" name="Freeform 368"/>
              <p:cNvSpPr>
                <a:spLocks/>
              </p:cNvSpPr>
              <p:nvPr/>
            </p:nvSpPr>
            <p:spPr bwMode="auto">
              <a:xfrm>
                <a:off x="854"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2" name="Freeform 369"/>
              <p:cNvSpPr>
                <a:spLocks/>
              </p:cNvSpPr>
              <p:nvPr/>
            </p:nvSpPr>
            <p:spPr bwMode="auto">
              <a:xfrm>
                <a:off x="892"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3" name="Freeform 370"/>
              <p:cNvSpPr>
                <a:spLocks/>
              </p:cNvSpPr>
              <p:nvPr/>
            </p:nvSpPr>
            <p:spPr bwMode="auto">
              <a:xfrm>
                <a:off x="931"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4" name="Freeform 371"/>
              <p:cNvSpPr>
                <a:spLocks/>
              </p:cNvSpPr>
              <p:nvPr/>
            </p:nvSpPr>
            <p:spPr bwMode="auto">
              <a:xfrm>
                <a:off x="854"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5" name="Freeform 372"/>
              <p:cNvSpPr>
                <a:spLocks/>
              </p:cNvSpPr>
              <p:nvPr/>
            </p:nvSpPr>
            <p:spPr bwMode="auto">
              <a:xfrm>
                <a:off x="892"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6" name="Freeform 373"/>
              <p:cNvSpPr>
                <a:spLocks/>
              </p:cNvSpPr>
              <p:nvPr/>
            </p:nvSpPr>
            <p:spPr bwMode="auto">
              <a:xfrm>
                <a:off x="931"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7" name="Freeform 374"/>
              <p:cNvSpPr>
                <a:spLocks/>
              </p:cNvSpPr>
              <p:nvPr/>
            </p:nvSpPr>
            <p:spPr bwMode="auto">
              <a:xfrm>
                <a:off x="854"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8" name="Freeform 375"/>
              <p:cNvSpPr>
                <a:spLocks/>
              </p:cNvSpPr>
              <p:nvPr/>
            </p:nvSpPr>
            <p:spPr bwMode="auto">
              <a:xfrm>
                <a:off x="892"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99" name="Freeform 376"/>
              <p:cNvSpPr>
                <a:spLocks/>
              </p:cNvSpPr>
              <p:nvPr/>
            </p:nvSpPr>
            <p:spPr bwMode="auto">
              <a:xfrm>
                <a:off x="931"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0" name="Line 377"/>
              <p:cNvSpPr>
                <a:spLocks noChangeShapeType="1"/>
              </p:cNvSpPr>
              <p:nvPr/>
            </p:nvSpPr>
            <p:spPr bwMode="auto">
              <a:xfrm flipH="1">
                <a:off x="752" y="298"/>
                <a:ext cx="23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1" name="Freeform 378"/>
              <p:cNvSpPr>
                <a:spLocks/>
              </p:cNvSpPr>
              <p:nvPr/>
            </p:nvSpPr>
            <p:spPr bwMode="auto">
              <a:xfrm>
                <a:off x="3100" y="2193"/>
                <a:ext cx="97" cy="175"/>
              </a:xfrm>
              <a:custGeom>
                <a:avLst/>
                <a:gdLst>
                  <a:gd name="T0" fmla="*/ 0 w 97"/>
                  <a:gd name="T1" fmla="*/ 0 h 175"/>
                  <a:gd name="T2" fmla="*/ 0 w 97"/>
                  <a:gd name="T3" fmla="*/ 175 h 175"/>
                  <a:gd name="T4" fmla="*/ 97 w 97"/>
                  <a:gd name="T5" fmla="*/ 175 h 175"/>
                  <a:gd name="T6" fmla="*/ 97 w 97"/>
                  <a:gd name="T7" fmla="*/ 27 h 175"/>
                  <a:gd name="T8" fmla="*/ 0 w 97"/>
                  <a:gd name="T9" fmla="*/ 0 h 175"/>
                </a:gdLst>
                <a:ahLst/>
                <a:cxnLst>
                  <a:cxn ang="0">
                    <a:pos x="T0" y="T1"/>
                  </a:cxn>
                  <a:cxn ang="0">
                    <a:pos x="T2" y="T3"/>
                  </a:cxn>
                  <a:cxn ang="0">
                    <a:pos x="T4" y="T5"/>
                  </a:cxn>
                  <a:cxn ang="0">
                    <a:pos x="T6" y="T7"/>
                  </a:cxn>
                  <a:cxn ang="0">
                    <a:pos x="T8" y="T9"/>
                  </a:cxn>
                </a:cxnLst>
                <a:rect l="0" t="0" r="r" b="b"/>
                <a:pathLst>
                  <a:path w="97" h="175">
                    <a:moveTo>
                      <a:pt x="0" y="0"/>
                    </a:moveTo>
                    <a:lnTo>
                      <a:pt x="0" y="175"/>
                    </a:lnTo>
                    <a:lnTo>
                      <a:pt x="97" y="175"/>
                    </a:lnTo>
                    <a:lnTo>
                      <a:pt x="97" y="27"/>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2" name="Line 379"/>
              <p:cNvSpPr>
                <a:spLocks noChangeShapeType="1"/>
              </p:cNvSpPr>
              <p:nvPr/>
            </p:nvSpPr>
            <p:spPr bwMode="auto">
              <a:xfrm>
                <a:off x="3154" y="23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3" name="Line 380"/>
              <p:cNvSpPr>
                <a:spLocks noChangeShapeType="1"/>
              </p:cNvSpPr>
              <p:nvPr/>
            </p:nvSpPr>
            <p:spPr bwMode="auto">
              <a:xfrm>
                <a:off x="3174" y="235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4" name="Freeform 381"/>
              <p:cNvSpPr>
                <a:spLocks/>
              </p:cNvSpPr>
              <p:nvPr/>
            </p:nvSpPr>
            <p:spPr bwMode="auto">
              <a:xfrm>
                <a:off x="3028" y="2210"/>
                <a:ext cx="27" cy="38"/>
              </a:xfrm>
              <a:custGeom>
                <a:avLst/>
                <a:gdLst>
                  <a:gd name="T0" fmla="*/ 0 w 27"/>
                  <a:gd name="T1" fmla="*/ 9 h 38"/>
                  <a:gd name="T2" fmla="*/ 0 w 27"/>
                  <a:gd name="T3" fmla="*/ 38 h 38"/>
                  <a:gd name="T4" fmla="*/ 27 w 27"/>
                  <a:gd name="T5" fmla="*/ 32 h 38"/>
                  <a:gd name="T6" fmla="*/ 27 w 27"/>
                  <a:gd name="T7" fmla="*/ 0 h 38"/>
                </a:gdLst>
                <a:ahLst/>
                <a:cxnLst>
                  <a:cxn ang="0">
                    <a:pos x="T0" y="T1"/>
                  </a:cxn>
                  <a:cxn ang="0">
                    <a:pos x="T2" y="T3"/>
                  </a:cxn>
                  <a:cxn ang="0">
                    <a:pos x="T4" y="T5"/>
                  </a:cxn>
                  <a:cxn ang="0">
                    <a:pos x="T6" y="T7"/>
                  </a:cxn>
                </a:cxnLst>
                <a:rect l="0" t="0" r="r" b="b"/>
                <a:pathLst>
                  <a:path w="27" h="38">
                    <a:moveTo>
                      <a:pt x="0" y="9"/>
                    </a:moveTo>
                    <a:lnTo>
                      <a:pt x="0" y="38"/>
                    </a:lnTo>
                    <a:lnTo>
                      <a:pt x="27" y="32"/>
                    </a:lnTo>
                    <a:lnTo>
                      <a:pt x="2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5" name="Freeform 382"/>
              <p:cNvSpPr>
                <a:spLocks/>
              </p:cNvSpPr>
              <p:nvPr/>
            </p:nvSpPr>
            <p:spPr bwMode="auto">
              <a:xfrm>
                <a:off x="2995" y="2193"/>
                <a:ext cx="97" cy="175"/>
              </a:xfrm>
              <a:custGeom>
                <a:avLst/>
                <a:gdLst>
                  <a:gd name="T0" fmla="*/ 97 w 97"/>
                  <a:gd name="T1" fmla="*/ 0 h 175"/>
                  <a:gd name="T2" fmla="*/ 0 w 97"/>
                  <a:gd name="T3" fmla="*/ 27 h 175"/>
                  <a:gd name="T4" fmla="*/ 0 w 97"/>
                  <a:gd name="T5" fmla="*/ 175 h 175"/>
                  <a:gd name="T6" fmla="*/ 97 w 97"/>
                  <a:gd name="T7" fmla="*/ 175 h 175"/>
                </a:gdLst>
                <a:ahLst/>
                <a:cxnLst>
                  <a:cxn ang="0">
                    <a:pos x="T0" y="T1"/>
                  </a:cxn>
                  <a:cxn ang="0">
                    <a:pos x="T2" y="T3"/>
                  </a:cxn>
                  <a:cxn ang="0">
                    <a:pos x="T4" y="T5"/>
                  </a:cxn>
                  <a:cxn ang="0">
                    <a:pos x="T6" y="T7"/>
                  </a:cxn>
                </a:cxnLst>
                <a:rect l="0" t="0" r="r" b="b"/>
                <a:pathLst>
                  <a:path w="97" h="175">
                    <a:moveTo>
                      <a:pt x="97" y="0"/>
                    </a:moveTo>
                    <a:lnTo>
                      <a:pt x="0" y="27"/>
                    </a:lnTo>
                    <a:lnTo>
                      <a:pt x="0" y="175"/>
                    </a:lnTo>
                    <a:lnTo>
                      <a:pt x="97" y="17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6" name="Freeform 383"/>
              <p:cNvSpPr>
                <a:spLocks/>
              </p:cNvSpPr>
              <p:nvPr/>
            </p:nvSpPr>
            <p:spPr bwMode="auto">
              <a:xfrm>
                <a:off x="3020" y="2303"/>
                <a:ext cx="40" cy="10"/>
              </a:xfrm>
              <a:custGeom>
                <a:avLst/>
                <a:gdLst>
                  <a:gd name="T0" fmla="*/ 40 w 40"/>
                  <a:gd name="T1" fmla="*/ 0 h 10"/>
                  <a:gd name="T2" fmla="*/ 0 w 40"/>
                  <a:gd name="T3" fmla="*/ 2 h 10"/>
                  <a:gd name="T4" fmla="*/ 0 w 40"/>
                  <a:gd name="T5" fmla="*/ 10 h 10"/>
                </a:gdLst>
                <a:ahLst/>
                <a:cxnLst>
                  <a:cxn ang="0">
                    <a:pos x="T0" y="T1"/>
                  </a:cxn>
                  <a:cxn ang="0">
                    <a:pos x="T2" y="T3"/>
                  </a:cxn>
                  <a:cxn ang="0">
                    <a:pos x="T4" y="T5"/>
                  </a:cxn>
                </a:cxnLst>
                <a:rect l="0" t="0" r="r" b="b"/>
                <a:pathLst>
                  <a:path w="40" h="10">
                    <a:moveTo>
                      <a:pt x="40" y="0"/>
                    </a:moveTo>
                    <a:lnTo>
                      <a:pt x="0" y="2"/>
                    </a:lnTo>
                    <a:lnTo>
                      <a:pt x="0"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7" name="Freeform 384"/>
              <p:cNvSpPr>
                <a:spLocks/>
              </p:cNvSpPr>
              <p:nvPr/>
            </p:nvSpPr>
            <p:spPr bwMode="auto">
              <a:xfrm>
                <a:off x="3020" y="2278"/>
                <a:ext cx="53" cy="13"/>
              </a:xfrm>
              <a:custGeom>
                <a:avLst/>
                <a:gdLst>
                  <a:gd name="T0" fmla="*/ 53 w 53"/>
                  <a:gd name="T1" fmla="*/ 0 h 13"/>
                  <a:gd name="T2" fmla="*/ 0 w 53"/>
                  <a:gd name="T3" fmla="*/ 5 h 13"/>
                  <a:gd name="T4" fmla="*/ 0 w 53"/>
                  <a:gd name="T5" fmla="*/ 13 h 13"/>
                </a:gdLst>
                <a:ahLst/>
                <a:cxnLst>
                  <a:cxn ang="0">
                    <a:pos x="T0" y="T1"/>
                  </a:cxn>
                  <a:cxn ang="0">
                    <a:pos x="T2" y="T3"/>
                  </a:cxn>
                  <a:cxn ang="0">
                    <a:pos x="T4" y="T5"/>
                  </a:cxn>
                </a:cxnLst>
                <a:rect l="0" t="0" r="r" b="b"/>
                <a:pathLst>
                  <a:path w="53" h="13">
                    <a:moveTo>
                      <a:pt x="53" y="0"/>
                    </a:moveTo>
                    <a:lnTo>
                      <a:pt x="0" y="5"/>
                    </a:lnTo>
                    <a:lnTo>
                      <a:pt x="0"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8" name="Line 385"/>
              <p:cNvSpPr>
                <a:spLocks noChangeShapeType="1"/>
              </p:cNvSpPr>
              <p:nvPr/>
            </p:nvSpPr>
            <p:spPr bwMode="auto">
              <a:xfrm>
                <a:off x="3786" y="1844"/>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09" name="Line 386"/>
              <p:cNvSpPr>
                <a:spLocks noChangeShapeType="1"/>
              </p:cNvSpPr>
              <p:nvPr/>
            </p:nvSpPr>
            <p:spPr bwMode="auto">
              <a:xfrm>
                <a:off x="3784" y="1838"/>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0" name="Freeform 387"/>
              <p:cNvSpPr>
                <a:spLocks/>
              </p:cNvSpPr>
              <p:nvPr/>
            </p:nvSpPr>
            <p:spPr bwMode="auto">
              <a:xfrm>
                <a:off x="3778" y="1796"/>
                <a:ext cx="170" cy="98"/>
              </a:xfrm>
              <a:custGeom>
                <a:avLst/>
                <a:gdLst>
                  <a:gd name="T0" fmla="*/ 148 w 170"/>
                  <a:gd name="T1" fmla="*/ 0 h 98"/>
                  <a:gd name="T2" fmla="*/ 164 w 170"/>
                  <a:gd name="T3" fmla="*/ 6 h 98"/>
                  <a:gd name="T4" fmla="*/ 164 w 170"/>
                  <a:gd name="T5" fmla="*/ 6 h 98"/>
                  <a:gd name="T6" fmla="*/ 164 w 170"/>
                  <a:gd name="T7" fmla="*/ 6 h 98"/>
                  <a:gd name="T8" fmla="*/ 164 w 170"/>
                  <a:gd name="T9" fmla="*/ 6 h 98"/>
                  <a:gd name="T10" fmla="*/ 167 w 170"/>
                  <a:gd name="T11" fmla="*/ 8 h 98"/>
                  <a:gd name="T12" fmla="*/ 169 w 170"/>
                  <a:gd name="T13" fmla="*/ 10 h 98"/>
                  <a:gd name="T14" fmla="*/ 170 w 170"/>
                  <a:gd name="T15" fmla="*/ 14 h 98"/>
                  <a:gd name="T16" fmla="*/ 169 w 170"/>
                  <a:gd name="T17" fmla="*/ 18 h 98"/>
                  <a:gd name="T18" fmla="*/ 169 w 170"/>
                  <a:gd name="T19" fmla="*/ 18 h 98"/>
                  <a:gd name="T20" fmla="*/ 169 w 170"/>
                  <a:gd name="T21" fmla="*/ 18 h 98"/>
                  <a:gd name="T22" fmla="*/ 169 w 170"/>
                  <a:gd name="T23" fmla="*/ 18 h 98"/>
                  <a:gd name="T24" fmla="*/ 169 w 170"/>
                  <a:gd name="T25" fmla="*/ 18 h 98"/>
                  <a:gd name="T26" fmla="*/ 142 w 170"/>
                  <a:gd name="T27" fmla="*/ 91 h 98"/>
                  <a:gd name="T28" fmla="*/ 142 w 170"/>
                  <a:gd name="T29" fmla="*/ 91 h 98"/>
                  <a:gd name="T30" fmla="*/ 140 w 170"/>
                  <a:gd name="T31" fmla="*/ 95 h 98"/>
                  <a:gd name="T32" fmla="*/ 137 w 170"/>
                  <a:gd name="T33" fmla="*/ 97 h 98"/>
                  <a:gd name="T34" fmla="*/ 137 w 170"/>
                  <a:gd name="T35" fmla="*/ 97 h 98"/>
                  <a:gd name="T36" fmla="*/ 134 w 170"/>
                  <a:gd name="T37" fmla="*/ 98 h 98"/>
                  <a:gd name="T38" fmla="*/ 130 w 170"/>
                  <a:gd name="T39" fmla="*/ 98 h 98"/>
                  <a:gd name="T40" fmla="*/ 130 w 170"/>
                  <a:gd name="T41" fmla="*/ 98 h 98"/>
                  <a:gd name="T42" fmla="*/ 7 w 170"/>
                  <a:gd name="T43" fmla="*/ 52 h 98"/>
                  <a:gd name="T44" fmla="*/ 7 w 170"/>
                  <a:gd name="T45" fmla="*/ 52 h 98"/>
                  <a:gd name="T46" fmla="*/ 7 w 170"/>
                  <a:gd name="T47" fmla="*/ 52 h 98"/>
                  <a:gd name="T48" fmla="*/ 7 w 170"/>
                  <a:gd name="T49" fmla="*/ 52 h 98"/>
                  <a:gd name="T50" fmla="*/ 3 w 170"/>
                  <a:gd name="T51" fmla="*/ 50 h 98"/>
                  <a:gd name="T52" fmla="*/ 1 w 170"/>
                  <a:gd name="T53" fmla="*/ 47 h 98"/>
                  <a:gd name="T54" fmla="*/ 0 w 170"/>
                  <a:gd name="T55" fmla="*/ 44 h 98"/>
                  <a:gd name="T56" fmla="*/ 1 w 170"/>
                  <a:gd name="T57" fmla="*/ 40 h 98"/>
                  <a:gd name="T58" fmla="*/ 1 w 170"/>
                  <a:gd name="T5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98">
                    <a:moveTo>
                      <a:pt x="148" y="0"/>
                    </a:moveTo>
                    <a:lnTo>
                      <a:pt x="164" y="6"/>
                    </a:lnTo>
                    <a:lnTo>
                      <a:pt x="164" y="6"/>
                    </a:lnTo>
                    <a:lnTo>
                      <a:pt x="164" y="6"/>
                    </a:lnTo>
                    <a:lnTo>
                      <a:pt x="164" y="6"/>
                    </a:lnTo>
                    <a:lnTo>
                      <a:pt x="167" y="8"/>
                    </a:lnTo>
                    <a:lnTo>
                      <a:pt x="169" y="10"/>
                    </a:lnTo>
                    <a:lnTo>
                      <a:pt x="170" y="14"/>
                    </a:lnTo>
                    <a:lnTo>
                      <a:pt x="169" y="18"/>
                    </a:lnTo>
                    <a:lnTo>
                      <a:pt x="169" y="18"/>
                    </a:lnTo>
                    <a:lnTo>
                      <a:pt x="169" y="18"/>
                    </a:lnTo>
                    <a:lnTo>
                      <a:pt x="169" y="18"/>
                    </a:lnTo>
                    <a:lnTo>
                      <a:pt x="169" y="18"/>
                    </a:lnTo>
                    <a:lnTo>
                      <a:pt x="142" y="91"/>
                    </a:lnTo>
                    <a:lnTo>
                      <a:pt x="142" y="91"/>
                    </a:lnTo>
                    <a:lnTo>
                      <a:pt x="140" y="95"/>
                    </a:lnTo>
                    <a:lnTo>
                      <a:pt x="137" y="97"/>
                    </a:lnTo>
                    <a:lnTo>
                      <a:pt x="137" y="97"/>
                    </a:lnTo>
                    <a:lnTo>
                      <a:pt x="134" y="98"/>
                    </a:lnTo>
                    <a:lnTo>
                      <a:pt x="130" y="98"/>
                    </a:lnTo>
                    <a:lnTo>
                      <a:pt x="130" y="98"/>
                    </a:lnTo>
                    <a:lnTo>
                      <a:pt x="7" y="52"/>
                    </a:lnTo>
                    <a:lnTo>
                      <a:pt x="7" y="52"/>
                    </a:lnTo>
                    <a:lnTo>
                      <a:pt x="7" y="52"/>
                    </a:lnTo>
                    <a:lnTo>
                      <a:pt x="7" y="52"/>
                    </a:lnTo>
                    <a:lnTo>
                      <a:pt x="3" y="50"/>
                    </a:lnTo>
                    <a:lnTo>
                      <a:pt x="1" y="47"/>
                    </a:lnTo>
                    <a:lnTo>
                      <a:pt x="0" y="44"/>
                    </a:lnTo>
                    <a:lnTo>
                      <a:pt x="1" y="40"/>
                    </a:lnTo>
                    <a:lnTo>
                      <a:pt x="1"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1" name="Line 388"/>
              <p:cNvSpPr>
                <a:spLocks noChangeShapeType="1"/>
              </p:cNvSpPr>
              <p:nvPr/>
            </p:nvSpPr>
            <p:spPr bwMode="auto">
              <a:xfrm>
                <a:off x="3939" y="1822"/>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2" name="Freeform 389"/>
              <p:cNvSpPr>
                <a:spLocks/>
              </p:cNvSpPr>
              <p:nvPr/>
            </p:nvSpPr>
            <p:spPr bwMode="auto">
              <a:xfrm>
                <a:off x="3759" y="1735"/>
                <a:ext cx="163" cy="133"/>
              </a:xfrm>
              <a:custGeom>
                <a:avLst/>
                <a:gdLst>
                  <a:gd name="T0" fmla="*/ 136 w 163"/>
                  <a:gd name="T1" fmla="*/ 128 h 133"/>
                  <a:gd name="T2" fmla="*/ 136 w 163"/>
                  <a:gd name="T3" fmla="*/ 128 h 133"/>
                  <a:gd name="T4" fmla="*/ 135 w 163"/>
                  <a:gd name="T5" fmla="*/ 130 h 133"/>
                  <a:gd name="T6" fmla="*/ 132 w 163"/>
                  <a:gd name="T7" fmla="*/ 132 h 133"/>
                  <a:gd name="T8" fmla="*/ 130 w 163"/>
                  <a:gd name="T9" fmla="*/ 133 h 133"/>
                  <a:gd name="T10" fmla="*/ 127 w 163"/>
                  <a:gd name="T11" fmla="*/ 132 h 133"/>
                  <a:gd name="T12" fmla="*/ 5 w 163"/>
                  <a:gd name="T13" fmla="*/ 88 h 133"/>
                  <a:gd name="T14" fmla="*/ 5 w 163"/>
                  <a:gd name="T15" fmla="*/ 88 h 133"/>
                  <a:gd name="T16" fmla="*/ 2 w 163"/>
                  <a:gd name="T17" fmla="*/ 86 h 133"/>
                  <a:gd name="T18" fmla="*/ 1 w 163"/>
                  <a:gd name="T19" fmla="*/ 84 h 133"/>
                  <a:gd name="T20" fmla="*/ 0 w 163"/>
                  <a:gd name="T21" fmla="*/ 80 h 133"/>
                  <a:gd name="T22" fmla="*/ 0 w 163"/>
                  <a:gd name="T23" fmla="*/ 78 h 133"/>
                  <a:gd name="T24" fmla="*/ 26 w 163"/>
                  <a:gd name="T25" fmla="*/ 4 h 133"/>
                  <a:gd name="T26" fmla="*/ 26 w 163"/>
                  <a:gd name="T27" fmla="*/ 4 h 133"/>
                  <a:gd name="T28" fmla="*/ 28 w 163"/>
                  <a:gd name="T29" fmla="*/ 2 h 133"/>
                  <a:gd name="T30" fmla="*/ 30 w 163"/>
                  <a:gd name="T31" fmla="*/ 0 h 133"/>
                  <a:gd name="T32" fmla="*/ 33 w 163"/>
                  <a:gd name="T33" fmla="*/ 0 h 133"/>
                  <a:gd name="T34" fmla="*/ 36 w 163"/>
                  <a:gd name="T35" fmla="*/ 0 h 133"/>
                  <a:gd name="T36" fmla="*/ 159 w 163"/>
                  <a:gd name="T37" fmla="*/ 46 h 133"/>
                  <a:gd name="T38" fmla="*/ 159 w 163"/>
                  <a:gd name="T39" fmla="*/ 46 h 133"/>
                  <a:gd name="T40" fmla="*/ 161 w 163"/>
                  <a:gd name="T41" fmla="*/ 47 h 133"/>
                  <a:gd name="T42" fmla="*/ 163 w 163"/>
                  <a:gd name="T43" fmla="*/ 49 h 133"/>
                  <a:gd name="T44" fmla="*/ 163 w 163"/>
                  <a:gd name="T45" fmla="*/ 52 h 133"/>
                  <a:gd name="T46" fmla="*/ 163 w 163"/>
                  <a:gd name="T47" fmla="*/ 55 h 133"/>
                  <a:gd name="T48" fmla="*/ 136 w 163"/>
                  <a:gd name="T49"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33">
                    <a:moveTo>
                      <a:pt x="136" y="128"/>
                    </a:moveTo>
                    <a:lnTo>
                      <a:pt x="136" y="128"/>
                    </a:lnTo>
                    <a:lnTo>
                      <a:pt x="135" y="130"/>
                    </a:lnTo>
                    <a:lnTo>
                      <a:pt x="132" y="132"/>
                    </a:lnTo>
                    <a:lnTo>
                      <a:pt x="130" y="133"/>
                    </a:lnTo>
                    <a:lnTo>
                      <a:pt x="127" y="132"/>
                    </a:lnTo>
                    <a:lnTo>
                      <a:pt x="5" y="88"/>
                    </a:lnTo>
                    <a:lnTo>
                      <a:pt x="5" y="88"/>
                    </a:lnTo>
                    <a:lnTo>
                      <a:pt x="2" y="86"/>
                    </a:lnTo>
                    <a:lnTo>
                      <a:pt x="1" y="84"/>
                    </a:lnTo>
                    <a:lnTo>
                      <a:pt x="0" y="80"/>
                    </a:lnTo>
                    <a:lnTo>
                      <a:pt x="0" y="78"/>
                    </a:lnTo>
                    <a:lnTo>
                      <a:pt x="26" y="4"/>
                    </a:lnTo>
                    <a:lnTo>
                      <a:pt x="26" y="4"/>
                    </a:lnTo>
                    <a:lnTo>
                      <a:pt x="28" y="2"/>
                    </a:lnTo>
                    <a:lnTo>
                      <a:pt x="30" y="0"/>
                    </a:lnTo>
                    <a:lnTo>
                      <a:pt x="33" y="0"/>
                    </a:lnTo>
                    <a:lnTo>
                      <a:pt x="36" y="0"/>
                    </a:lnTo>
                    <a:lnTo>
                      <a:pt x="159" y="46"/>
                    </a:lnTo>
                    <a:lnTo>
                      <a:pt x="159" y="46"/>
                    </a:lnTo>
                    <a:lnTo>
                      <a:pt x="161" y="47"/>
                    </a:lnTo>
                    <a:lnTo>
                      <a:pt x="163" y="49"/>
                    </a:lnTo>
                    <a:lnTo>
                      <a:pt x="163" y="52"/>
                    </a:lnTo>
                    <a:lnTo>
                      <a:pt x="163" y="55"/>
                    </a:lnTo>
                    <a:lnTo>
                      <a:pt x="136" y="1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3" name="Freeform 390"/>
              <p:cNvSpPr>
                <a:spLocks/>
              </p:cNvSpPr>
              <p:nvPr/>
            </p:nvSpPr>
            <p:spPr bwMode="auto">
              <a:xfrm>
                <a:off x="3783" y="1793"/>
                <a:ext cx="107" cy="39"/>
              </a:xfrm>
              <a:custGeom>
                <a:avLst/>
                <a:gdLst>
                  <a:gd name="T0" fmla="*/ 0 w 107"/>
                  <a:gd name="T1" fmla="*/ 0 h 39"/>
                  <a:gd name="T2" fmla="*/ 0 w 107"/>
                  <a:gd name="T3" fmla="*/ 0 h 39"/>
                  <a:gd name="T4" fmla="*/ 107 w 107"/>
                  <a:gd name="T5" fmla="*/ 39 h 39"/>
                </a:gdLst>
                <a:ahLst/>
                <a:cxnLst>
                  <a:cxn ang="0">
                    <a:pos x="T0" y="T1"/>
                  </a:cxn>
                  <a:cxn ang="0">
                    <a:pos x="T2" y="T3"/>
                  </a:cxn>
                  <a:cxn ang="0">
                    <a:pos x="T4" y="T5"/>
                  </a:cxn>
                </a:cxnLst>
                <a:rect l="0" t="0" r="r" b="b"/>
                <a:pathLst>
                  <a:path w="107" h="39">
                    <a:moveTo>
                      <a:pt x="0" y="0"/>
                    </a:moveTo>
                    <a:lnTo>
                      <a:pt x="0" y="0"/>
                    </a:lnTo>
                    <a:lnTo>
                      <a:pt x="107"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4" name="Freeform 391"/>
              <p:cNvSpPr>
                <a:spLocks/>
              </p:cNvSpPr>
              <p:nvPr/>
            </p:nvSpPr>
            <p:spPr bwMode="auto">
              <a:xfrm>
                <a:off x="3779" y="1809"/>
                <a:ext cx="59" cy="22"/>
              </a:xfrm>
              <a:custGeom>
                <a:avLst/>
                <a:gdLst>
                  <a:gd name="T0" fmla="*/ 0 w 59"/>
                  <a:gd name="T1" fmla="*/ 0 h 22"/>
                  <a:gd name="T2" fmla="*/ 0 w 59"/>
                  <a:gd name="T3" fmla="*/ 0 h 22"/>
                  <a:gd name="T4" fmla="*/ 59 w 59"/>
                  <a:gd name="T5" fmla="*/ 22 h 22"/>
                </a:gdLst>
                <a:ahLst/>
                <a:cxnLst>
                  <a:cxn ang="0">
                    <a:pos x="T0" y="T1"/>
                  </a:cxn>
                  <a:cxn ang="0">
                    <a:pos x="T2" y="T3"/>
                  </a:cxn>
                  <a:cxn ang="0">
                    <a:pos x="T4" y="T5"/>
                  </a:cxn>
                </a:cxnLst>
                <a:rect l="0" t="0" r="r" b="b"/>
                <a:pathLst>
                  <a:path w="59" h="22">
                    <a:moveTo>
                      <a:pt x="0" y="0"/>
                    </a:moveTo>
                    <a:lnTo>
                      <a:pt x="0" y="0"/>
                    </a:lnTo>
                    <a:lnTo>
                      <a:pt x="59" y="2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5" name="Freeform 392"/>
              <p:cNvSpPr>
                <a:spLocks/>
              </p:cNvSpPr>
              <p:nvPr/>
            </p:nvSpPr>
            <p:spPr bwMode="auto">
              <a:xfrm>
                <a:off x="3878" y="1784"/>
                <a:ext cx="25" cy="24"/>
              </a:xfrm>
              <a:custGeom>
                <a:avLst/>
                <a:gdLst>
                  <a:gd name="T0" fmla="*/ 16 w 25"/>
                  <a:gd name="T1" fmla="*/ 1 h 24"/>
                  <a:gd name="T2" fmla="*/ 16 w 25"/>
                  <a:gd name="T3" fmla="*/ 1 h 24"/>
                  <a:gd name="T4" fmla="*/ 11 w 25"/>
                  <a:gd name="T5" fmla="*/ 0 h 24"/>
                  <a:gd name="T6" fmla="*/ 7 w 25"/>
                  <a:gd name="T7" fmla="*/ 2 h 24"/>
                  <a:gd name="T8" fmla="*/ 3 w 25"/>
                  <a:gd name="T9" fmla="*/ 4 h 24"/>
                  <a:gd name="T10" fmla="*/ 1 w 25"/>
                  <a:gd name="T11" fmla="*/ 8 h 24"/>
                  <a:gd name="T12" fmla="*/ 1 w 25"/>
                  <a:gd name="T13" fmla="*/ 8 h 24"/>
                  <a:gd name="T14" fmla="*/ 0 w 25"/>
                  <a:gd name="T15" fmla="*/ 13 h 24"/>
                  <a:gd name="T16" fmla="*/ 1 w 25"/>
                  <a:gd name="T17" fmla="*/ 17 h 24"/>
                  <a:gd name="T18" fmla="*/ 4 w 25"/>
                  <a:gd name="T19" fmla="*/ 21 h 24"/>
                  <a:gd name="T20" fmla="*/ 8 w 25"/>
                  <a:gd name="T21" fmla="*/ 23 h 24"/>
                  <a:gd name="T22" fmla="*/ 8 w 25"/>
                  <a:gd name="T23" fmla="*/ 23 h 24"/>
                  <a:gd name="T24" fmla="*/ 13 w 25"/>
                  <a:gd name="T25" fmla="*/ 24 h 24"/>
                  <a:gd name="T26" fmla="*/ 17 w 25"/>
                  <a:gd name="T27" fmla="*/ 23 h 24"/>
                  <a:gd name="T28" fmla="*/ 21 w 25"/>
                  <a:gd name="T29" fmla="*/ 20 h 24"/>
                  <a:gd name="T30" fmla="*/ 23 w 25"/>
                  <a:gd name="T31" fmla="*/ 16 h 24"/>
                  <a:gd name="T32" fmla="*/ 23 w 25"/>
                  <a:gd name="T33" fmla="*/ 16 h 24"/>
                  <a:gd name="T34" fmla="*/ 25 w 25"/>
                  <a:gd name="T35" fmla="*/ 12 h 24"/>
                  <a:gd name="T36" fmla="*/ 23 w 25"/>
                  <a:gd name="T37" fmla="*/ 7 h 24"/>
                  <a:gd name="T38" fmla="*/ 20 w 25"/>
                  <a:gd name="T39" fmla="*/ 4 h 24"/>
                  <a:gd name="T40" fmla="*/ 16 w 25"/>
                  <a:gd name="T41" fmla="*/ 1 h 24"/>
                  <a:gd name="T42" fmla="*/ 16 w 25"/>
                  <a:gd name="T4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4">
                    <a:moveTo>
                      <a:pt x="16" y="1"/>
                    </a:moveTo>
                    <a:lnTo>
                      <a:pt x="16" y="1"/>
                    </a:lnTo>
                    <a:lnTo>
                      <a:pt x="11" y="0"/>
                    </a:lnTo>
                    <a:lnTo>
                      <a:pt x="7" y="2"/>
                    </a:lnTo>
                    <a:lnTo>
                      <a:pt x="3" y="4"/>
                    </a:lnTo>
                    <a:lnTo>
                      <a:pt x="1" y="8"/>
                    </a:lnTo>
                    <a:lnTo>
                      <a:pt x="1" y="8"/>
                    </a:lnTo>
                    <a:lnTo>
                      <a:pt x="0" y="13"/>
                    </a:lnTo>
                    <a:lnTo>
                      <a:pt x="1" y="17"/>
                    </a:lnTo>
                    <a:lnTo>
                      <a:pt x="4" y="21"/>
                    </a:lnTo>
                    <a:lnTo>
                      <a:pt x="8" y="23"/>
                    </a:lnTo>
                    <a:lnTo>
                      <a:pt x="8" y="23"/>
                    </a:lnTo>
                    <a:lnTo>
                      <a:pt x="13" y="24"/>
                    </a:lnTo>
                    <a:lnTo>
                      <a:pt x="17" y="23"/>
                    </a:lnTo>
                    <a:lnTo>
                      <a:pt x="21" y="20"/>
                    </a:lnTo>
                    <a:lnTo>
                      <a:pt x="23" y="16"/>
                    </a:lnTo>
                    <a:lnTo>
                      <a:pt x="23" y="16"/>
                    </a:lnTo>
                    <a:lnTo>
                      <a:pt x="25" y="12"/>
                    </a:lnTo>
                    <a:lnTo>
                      <a:pt x="23" y="7"/>
                    </a:lnTo>
                    <a:lnTo>
                      <a:pt x="20" y="4"/>
                    </a:lnTo>
                    <a:lnTo>
                      <a:pt x="16" y="1"/>
                    </a:lnTo>
                    <a:lnTo>
                      <a:pt x="16" y="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6" name="Freeform 393"/>
              <p:cNvSpPr>
                <a:spLocks/>
              </p:cNvSpPr>
              <p:nvPr/>
            </p:nvSpPr>
            <p:spPr bwMode="auto">
              <a:xfrm>
                <a:off x="1722" y="1289"/>
                <a:ext cx="86" cy="85"/>
              </a:xfrm>
              <a:custGeom>
                <a:avLst/>
                <a:gdLst>
                  <a:gd name="T0" fmla="*/ 59 w 86"/>
                  <a:gd name="T1" fmla="*/ 85 h 85"/>
                  <a:gd name="T2" fmla="*/ 0 w 86"/>
                  <a:gd name="T3" fmla="*/ 41 h 85"/>
                  <a:gd name="T4" fmla="*/ 72 w 86"/>
                  <a:gd name="T5" fmla="*/ 70 h 85"/>
                  <a:gd name="T6" fmla="*/ 41 w 86"/>
                  <a:gd name="T7" fmla="*/ 0 h 85"/>
                  <a:gd name="T8" fmla="*/ 86 w 86"/>
                  <a:gd name="T9" fmla="*/ 54 h 85"/>
                </a:gdLst>
                <a:ahLst/>
                <a:cxnLst>
                  <a:cxn ang="0">
                    <a:pos x="T0" y="T1"/>
                  </a:cxn>
                  <a:cxn ang="0">
                    <a:pos x="T2" y="T3"/>
                  </a:cxn>
                  <a:cxn ang="0">
                    <a:pos x="T4" y="T5"/>
                  </a:cxn>
                  <a:cxn ang="0">
                    <a:pos x="T6" y="T7"/>
                  </a:cxn>
                  <a:cxn ang="0">
                    <a:pos x="T8" y="T9"/>
                  </a:cxn>
                </a:cxnLst>
                <a:rect l="0" t="0" r="r" b="b"/>
                <a:pathLst>
                  <a:path w="86" h="85">
                    <a:moveTo>
                      <a:pt x="59" y="85"/>
                    </a:moveTo>
                    <a:lnTo>
                      <a:pt x="0" y="41"/>
                    </a:lnTo>
                    <a:lnTo>
                      <a:pt x="72" y="70"/>
                    </a:lnTo>
                    <a:lnTo>
                      <a:pt x="41" y="0"/>
                    </a:lnTo>
                    <a:lnTo>
                      <a:pt x="86" y="5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7" name="Freeform 394"/>
              <p:cNvSpPr>
                <a:spLocks/>
              </p:cNvSpPr>
              <p:nvPr/>
            </p:nvSpPr>
            <p:spPr bwMode="auto">
              <a:xfrm>
                <a:off x="1830" y="1404"/>
                <a:ext cx="87" cy="85"/>
              </a:xfrm>
              <a:custGeom>
                <a:avLst/>
                <a:gdLst>
                  <a:gd name="T0" fmla="*/ 0 w 87"/>
                  <a:gd name="T1" fmla="*/ 26 h 85"/>
                  <a:gd name="T2" fmla="*/ 43 w 87"/>
                  <a:gd name="T3" fmla="*/ 85 h 85"/>
                  <a:gd name="T4" fmla="*/ 17 w 87"/>
                  <a:gd name="T5" fmla="*/ 14 h 85"/>
                  <a:gd name="T6" fmla="*/ 87 w 87"/>
                  <a:gd name="T7" fmla="*/ 47 h 85"/>
                  <a:gd name="T8" fmla="*/ 31 w 87"/>
                  <a:gd name="T9" fmla="*/ 0 h 85"/>
                </a:gdLst>
                <a:ahLst/>
                <a:cxnLst>
                  <a:cxn ang="0">
                    <a:pos x="T0" y="T1"/>
                  </a:cxn>
                  <a:cxn ang="0">
                    <a:pos x="T2" y="T3"/>
                  </a:cxn>
                  <a:cxn ang="0">
                    <a:pos x="T4" y="T5"/>
                  </a:cxn>
                  <a:cxn ang="0">
                    <a:pos x="T6" y="T7"/>
                  </a:cxn>
                  <a:cxn ang="0">
                    <a:pos x="T8" y="T9"/>
                  </a:cxn>
                </a:cxnLst>
                <a:rect l="0" t="0" r="r" b="b"/>
                <a:pathLst>
                  <a:path w="87" h="85">
                    <a:moveTo>
                      <a:pt x="0" y="26"/>
                    </a:moveTo>
                    <a:lnTo>
                      <a:pt x="43" y="85"/>
                    </a:lnTo>
                    <a:lnTo>
                      <a:pt x="17" y="14"/>
                    </a:lnTo>
                    <a:lnTo>
                      <a:pt x="87" y="47"/>
                    </a:lnTo>
                    <a:lnTo>
                      <a:pt x="31"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8" name="Freeform 395"/>
              <p:cNvSpPr>
                <a:spLocks/>
              </p:cNvSpPr>
              <p:nvPr/>
            </p:nvSpPr>
            <p:spPr bwMode="auto">
              <a:xfrm>
                <a:off x="1888" y="1339"/>
                <a:ext cx="37" cy="25"/>
              </a:xfrm>
              <a:custGeom>
                <a:avLst/>
                <a:gdLst>
                  <a:gd name="T0" fmla="*/ 0 w 37"/>
                  <a:gd name="T1" fmla="*/ 25 h 25"/>
                  <a:gd name="T2" fmla="*/ 37 w 37"/>
                  <a:gd name="T3" fmla="*/ 0 h 25"/>
                  <a:gd name="T4" fmla="*/ 1 w 37"/>
                  <a:gd name="T5" fmla="*/ 13 h 25"/>
                </a:gdLst>
                <a:ahLst/>
                <a:cxnLst>
                  <a:cxn ang="0">
                    <a:pos x="T0" y="T1"/>
                  </a:cxn>
                  <a:cxn ang="0">
                    <a:pos x="T2" y="T3"/>
                  </a:cxn>
                  <a:cxn ang="0">
                    <a:pos x="T4" y="T5"/>
                  </a:cxn>
                </a:cxnLst>
                <a:rect l="0" t="0" r="r" b="b"/>
                <a:pathLst>
                  <a:path w="37" h="25">
                    <a:moveTo>
                      <a:pt x="0" y="25"/>
                    </a:moveTo>
                    <a:lnTo>
                      <a:pt x="37" y="0"/>
                    </a:lnTo>
                    <a:lnTo>
                      <a:pt x="1"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19" name="Freeform 396"/>
              <p:cNvSpPr>
                <a:spLocks/>
              </p:cNvSpPr>
              <p:nvPr/>
            </p:nvSpPr>
            <p:spPr bwMode="auto">
              <a:xfrm>
                <a:off x="1863" y="1385"/>
                <a:ext cx="72" cy="17"/>
              </a:xfrm>
              <a:custGeom>
                <a:avLst/>
                <a:gdLst>
                  <a:gd name="T0" fmla="*/ 0 w 72"/>
                  <a:gd name="T1" fmla="*/ 17 h 17"/>
                  <a:gd name="T2" fmla="*/ 72 w 72"/>
                  <a:gd name="T3" fmla="*/ 11 h 17"/>
                  <a:gd name="T4" fmla="*/ 13 w 72"/>
                  <a:gd name="T5" fmla="*/ 0 h 17"/>
                </a:gdLst>
                <a:ahLst/>
                <a:cxnLst>
                  <a:cxn ang="0">
                    <a:pos x="T0" y="T1"/>
                  </a:cxn>
                  <a:cxn ang="0">
                    <a:pos x="T2" y="T3"/>
                  </a:cxn>
                  <a:cxn ang="0">
                    <a:pos x="T4" y="T5"/>
                  </a:cxn>
                </a:cxnLst>
                <a:rect l="0" t="0" r="r" b="b"/>
                <a:pathLst>
                  <a:path w="72" h="17">
                    <a:moveTo>
                      <a:pt x="0" y="17"/>
                    </a:moveTo>
                    <a:lnTo>
                      <a:pt x="72" y="11"/>
                    </a:lnTo>
                    <a:lnTo>
                      <a:pt x="13"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0" name="Freeform 397"/>
              <p:cNvSpPr>
                <a:spLocks/>
              </p:cNvSpPr>
              <p:nvPr/>
            </p:nvSpPr>
            <p:spPr bwMode="auto">
              <a:xfrm>
                <a:off x="1823" y="1273"/>
                <a:ext cx="12" cy="48"/>
              </a:xfrm>
              <a:custGeom>
                <a:avLst/>
                <a:gdLst>
                  <a:gd name="T0" fmla="*/ 12 w 12"/>
                  <a:gd name="T1" fmla="*/ 43 h 48"/>
                  <a:gd name="T2" fmla="*/ 10 w 12"/>
                  <a:gd name="T3" fmla="*/ 0 h 48"/>
                  <a:gd name="T4" fmla="*/ 0 w 12"/>
                  <a:gd name="T5" fmla="*/ 48 h 48"/>
                </a:gdLst>
                <a:ahLst/>
                <a:cxnLst>
                  <a:cxn ang="0">
                    <a:pos x="T0" y="T1"/>
                  </a:cxn>
                  <a:cxn ang="0">
                    <a:pos x="T2" y="T3"/>
                  </a:cxn>
                  <a:cxn ang="0">
                    <a:pos x="T4" y="T5"/>
                  </a:cxn>
                </a:cxnLst>
                <a:rect l="0" t="0" r="r" b="b"/>
                <a:pathLst>
                  <a:path w="12" h="48">
                    <a:moveTo>
                      <a:pt x="12" y="43"/>
                    </a:moveTo>
                    <a:lnTo>
                      <a:pt x="10" y="0"/>
                    </a:lnTo>
                    <a:lnTo>
                      <a:pt x="0" y="4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1" name="Freeform 398"/>
              <p:cNvSpPr>
                <a:spLocks/>
              </p:cNvSpPr>
              <p:nvPr/>
            </p:nvSpPr>
            <p:spPr bwMode="auto">
              <a:xfrm>
                <a:off x="1707" y="1376"/>
                <a:ext cx="73" cy="18"/>
              </a:xfrm>
              <a:custGeom>
                <a:avLst/>
                <a:gdLst>
                  <a:gd name="T0" fmla="*/ 73 w 73"/>
                  <a:gd name="T1" fmla="*/ 0 h 18"/>
                  <a:gd name="T2" fmla="*/ 0 w 73"/>
                  <a:gd name="T3" fmla="*/ 11 h 18"/>
                  <a:gd name="T4" fmla="*/ 56 w 73"/>
                  <a:gd name="T5" fmla="*/ 18 h 18"/>
                </a:gdLst>
                <a:ahLst/>
                <a:cxnLst>
                  <a:cxn ang="0">
                    <a:pos x="T0" y="T1"/>
                  </a:cxn>
                  <a:cxn ang="0">
                    <a:pos x="T2" y="T3"/>
                  </a:cxn>
                  <a:cxn ang="0">
                    <a:pos x="T4" y="T5"/>
                  </a:cxn>
                </a:cxnLst>
                <a:rect l="0" t="0" r="r" b="b"/>
                <a:pathLst>
                  <a:path w="73" h="18">
                    <a:moveTo>
                      <a:pt x="73" y="0"/>
                    </a:moveTo>
                    <a:lnTo>
                      <a:pt x="0" y="11"/>
                    </a:lnTo>
                    <a:lnTo>
                      <a:pt x="56"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2" name="Freeform 399"/>
              <p:cNvSpPr>
                <a:spLocks/>
              </p:cNvSpPr>
              <p:nvPr/>
            </p:nvSpPr>
            <p:spPr bwMode="auto">
              <a:xfrm>
                <a:off x="1810" y="1433"/>
                <a:ext cx="17" cy="69"/>
              </a:xfrm>
              <a:custGeom>
                <a:avLst/>
                <a:gdLst>
                  <a:gd name="T0" fmla="*/ 0 w 17"/>
                  <a:gd name="T1" fmla="*/ 9 h 69"/>
                  <a:gd name="T2" fmla="*/ 6 w 17"/>
                  <a:gd name="T3" fmla="*/ 69 h 69"/>
                  <a:gd name="T4" fmla="*/ 17 w 17"/>
                  <a:gd name="T5" fmla="*/ 0 h 69"/>
                </a:gdLst>
                <a:ahLst/>
                <a:cxnLst>
                  <a:cxn ang="0">
                    <a:pos x="T0" y="T1"/>
                  </a:cxn>
                  <a:cxn ang="0">
                    <a:pos x="T2" y="T3"/>
                  </a:cxn>
                  <a:cxn ang="0">
                    <a:pos x="T4" y="T5"/>
                  </a:cxn>
                </a:cxnLst>
                <a:rect l="0" t="0" r="r" b="b"/>
                <a:pathLst>
                  <a:path w="17" h="69">
                    <a:moveTo>
                      <a:pt x="0" y="9"/>
                    </a:moveTo>
                    <a:lnTo>
                      <a:pt x="6" y="69"/>
                    </a:lnTo>
                    <a:lnTo>
                      <a:pt x="1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3" name="Freeform 400"/>
              <p:cNvSpPr>
                <a:spLocks/>
              </p:cNvSpPr>
              <p:nvPr/>
            </p:nvSpPr>
            <p:spPr bwMode="auto">
              <a:xfrm>
                <a:off x="1760" y="1451"/>
                <a:ext cx="27" cy="34"/>
              </a:xfrm>
              <a:custGeom>
                <a:avLst/>
                <a:gdLst>
                  <a:gd name="T0" fmla="*/ 14 w 27"/>
                  <a:gd name="T1" fmla="*/ 5 h 34"/>
                  <a:gd name="T2" fmla="*/ 0 w 27"/>
                  <a:gd name="T3" fmla="*/ 34 h 34"/>
                  <a:gd name="T4" fmla="*/ 27 w 27"/>
                  <a:gd name="T5" fmla="*/ 0 h 34"/>
                </a:gdLst>
                <a:ahLst/>
                <a:cxnLst>
                  <a:cxn ang="0">
                    <a:pos x="T0" y="T1"/>
                  </a:cxn>
                  <a:cxn ang="0">
                    <a:pos x="T2" y="T3"/>
                  </a:cxn>
                  <a:cxn ang="0">
                    <a:pos x="T4" y="T5"/>
                  </a:cxn>
                </a:cxnLst>
                <a:rect l="0" t="0" r="r" b="b"/>
                <a:pathLst>
                  <a:path w="27" h="34">
                    <a:moveTo>
                      <a:pt x="14" y="5"/>
                    </a:moveTo>
                    <a:lnTo>
                      <a:pt x="0" y="34"/>
                    </a:lnTo>
                    <a:lnTo>
                      <a:pt x="2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4" name="Freeform 401"/>
              <p:cNvSpPr>
                <a:spLocks/>
              </p:cNvSpPr>
              <p:nvPr/>
            </p:nvSpPr>
            <p:spPr bwMode="auto">
              <a:xfrm>
                <a:off x="1826" y="1269"/>
                <a:ext cx="81" cy="99"/>
              </a:xfrm>
              <a:custGeom>
                <a:avLst/>
                <a:gdLst>
                  <a:gd name="T0" fmla="*/ 81 w 81"/>
                  <a:gd name="T1" fmla="*/ 9 h 99"/>
                  <a:gd name="T2" fmla="*/ 79 w 81"/>
                  <a:gd name="T3" fmla="*/ 3 h 99"/>
                  <a:gd name="T4" fmla="*/ 75 w 81"/>
                  <a:gd name="T5" fmla="*/ 0 h 99"/>
                  <a:gd name="T6" fmla="*/ 72 w 81"/>
                  <a:gd name="T7" fmla="*/ 1 h 99"/>
                  <a:gd name="T8" fmla="*/ 68 w 81"/>
                  <a:gd name="T9" fmla="*/ 4 h 99"/>
                  <a:gd name="T10" fmla="*/ 68 w 81"/>
                  <a:gd name="T11" fmla="*/ 7 h 99"/>
                  <a:gd name="T12" fmla="*/ 65 w 81"/>
                  <a:gd name="T13" fmla="*/ 21 h 99"/>
                  <a:gd name="T14" fmla="*/ 58 w 81"/>
                  <a:gd name="T15" fmla="*/ 35 h 99"/>
                  <a:gd name="T16" fmla="*/ 39 w 81"/>
                  <a:gd name="T17" fmla="*/ 62 h 99"/>
                  <a:gd name="T18" fmla="*/ 32 w 81"/>
                  <a:gd name="T19" fmla="*/ 59 h 99"/>
                  <a:gd name="T20" fmla="*/ 21 w 81"/>
                  <a:gd name="T21" fmla="*/ 56 h 99"/>
                  <a:gd name="T22" fmla="*/ 11 w 81"/>
                  <a:gd name="T23" fmla="*/ 58 h 99"/>
                  <a:gd name="T24" fmla="*/ 2 w 81"/>
                  <a:gd name="T25" fmla="*/ 62 h 99"/>
                  <a:gd name="T26" fmla="*/ 0 w 81"/>
                  <a:gd name="T27" fmla="*/ 64 h 99"/>
                  <a:gd name="T28" fmla="*/ 1 w 81"/>
                  <a:gd name="T29" fmla="*/ 66 h 99"/>
                  <a:gd name="T30" fmla="*/ 3 w 81"/>
                  <a:gd name="T31" fmla="*/ 66 h 99"/>
                  <a:gd name="T32" fmla="*/ 19 w 81"/>
                  <a:gd name="T33" fmla="*/ 66 h 99"/>
                  <a:gd name="T34" fmla="*/ 29 w 81"/>
                  <a:gd name="T35" fmla="*/ 70 h 99"/>
                  <a:gd name="T36" fmla="*/ 32 w 81"/>
                  <a:gd name="T37" fmla="*/ 76 h 99"/>
                  <a:gd name="T38" fmla="*/ 34 w 81"/>
                  <a:gd name="T39" fmla="*/ 90 h 99"/>
                  <a:gd name="T40" fmla="*/ 33 w 81"/>
                  <a:gd name="T41" fmla="*/ 98 h 99"/>
                  <a:gd name="T42" fmla="*/ 42 w 81"/>
                  <a:gd name="T43" fmla="*/ 85 h 99"/>
                  <a:gd name="T44" fmla="*/ 44 w 81"/>
                  <a:gd name="T45" fmla="*/ 89 h 99"/>
                  <a:gd name="T46" fmla="*/ 47 w 81"/>
                  <a:gd name="T47" fmla="*/ 96 h 99"/>
                  <a:gd name="T48" fmla="*/ 48 w 81"/>
                  <a:gd name="T49" fmla="*/ 99 h 99"/>
                  <a:gd name="T50" fmla="*/ 49 w 81"/>
                  <a:gd name="T51" fmla="*/ 97 h 99"/>
                  <a:gd name="T52" fmla="*/ 50 w 81"/>
                  <a:gd name="T53" fmla="*/ 82 h 99"/>
                  <a:gd name="T54" fmla="*/ 47 w 81"/>
                  <a:gd name="T55" fmla="*/ 70 h 99"/>
                  <a:gd name="T56" fmla="*/ 59 w 81"/>
                  <a:gd name="T57" fmla="*/ 58 h 99"/>
                  <a:gd name="T58" fmla="*/ 69 w 81"/>
                  <a:gd name="T59" fmla="*/ 43 h 99"/>
                  <a:gd name="T60" fmla="*/ 77 w 81"/>
                  <a:gd name="T61" fmla="*/ 26 h 99"/>
                  <a:gd name="T62" fmla="*/ 81 w 81"/>
                  <a:gd name="T63"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81" y="9"/>
                    </a:moveTo>
                    <a:lnTo>
                      <a:pt x="81" y="9"/>
                    </a:lnTo>
                    <a:lnTo>
                      <a:pt x="81" y="6"/>
                    </a:lnTo>
                    <a:lnTo>
                      <a:pt x="79" y="3"/>
                    </a:lnTo>
                    <a:lnTo>
                      <a:pt x="77" y="1"/>
                    </a:lnTo>
                    <a:lnTo>
                      <a:pt x="75" y="0"/>
                    </a:lnTo>
                    <a:lnTo>
                      <a:pt x="75" y="0"/>
                    </a:lnTo>
                    <a:lnTo>
                      <a:pt x="72" y="1"/>
                    </a:lnTo>
                    <a:lnTo>
                      <a:pt x="70" y="2"/>
                    </a:lnTo>
                    <a:lnTo>
                      <a:pt x="68" y="4"/>
                    </a:lnTo>
                    <a:lnTo>
                      <a:pt x="68" y="7"/>
                    </a:lnTo>
                    <a:lnTo>
                      <a:pt x="68" y="7"/>
                    </a:lnTo>
                    <a:lnTo>
                      <a:pt x="66" y="14"/>
                    </a:lnTo>
                    <a:lnTo>
                      <a:pt x="65" y="21"/>
                    </a:lnTo>
                    <a:lnTo>
                      <a:pt x="62" y="28"/>
                    </a:lnTo>
                    <a:lnTo>
                      <a:pt x="58" y="35"/>
                    </a:lnTo>
                    <a:lnTo>
                      <a:pt x="49" y="49"/>
                    </a:lnTo>
                    <a:lnTo>
                      <a:pt x="39" y="62"/>
                    </a:lnTo>
                    <a:lnTo>
                      <a:pt x="39" y="62"/>
                    </a:lnTo>
                    <a:lnTo>
                      <a:pt x="32" y="59"/>
                    </a:lnTo>
                    <a:lnTo>
                      <a:pt x="27" y="57"/>
                    </a:lnTo>
                    <a:lnTo>
                      <a:pt x="21" y="56"/>
                    </a:lnTo>
                    <a:lnTo>
                      <a:pt x="15" y="57"/>
                    </a:lnTo>
                    <a:lnTo>
                      <a:pt x="11" y="58"/>
                    </a:lnTo>
                    <a:lnTo>
                      <a:pt x="7" y="59"/>
                    </a:lnTo>
                    <a:lnTo>
                      <a:pt x="2" y="62"/>
                    </a:lnTo>
                    <a:lnTo>
                      <a:pt x="2" y="62"/>
                    </a:lnTo>
                    <a:lnTo>
                      <a:pt x="0" y="64"/>
                    </a:lnTo>
                    <a:lnTo>
                      <a:pt x="0" y="65"/>
                    </a:lnTo>
                    <a:lnTo>
                      <a:pt x="1" y="66"/>
                    </a:lnTo>
                    <a:lnTo>
                      <a:pt x="3" y="66"/>
                    </a:lnTo>
                    <a:lnTo>
                      <a:pt x="3" y="66"/>
                    </a:lnTo>
                    <a:lnTo>
                      <a:pt x="10" y="65"/>
                    </a:lnTo>
                    <a:lnTo>
                      <a:pt x="19" y="66"/>
                    </a:lnTo>
                    <a:lnTo>
                      <a:pt x="25" y="68"/>
                    </a:lnTo>
                    <a:lnTo>
                      <a:pt x="29" y="70"/>
                    </a:lnTo>
                    <a:lnTo>
                      <a:pt x="29" y="70"/>
                    </a:lnTo>
                    <a:lnTo>
                      <a:pt x="32" y="76"/>
                    </a:lnTo>
                    <a:lnTo>
                      <a:pt x="33" y="83"/>
                    </a:lnTo>
                    <a:lnTo>
                      <a:pt x="34" y="90"/>
                    </a:lnTo>
                    <a:lnTo>
                      <a:pt x="33" y="98"/>
                    </a:lnTo>
                    <a:lnTo>
                      <a:pt x="33" y="98"/>
                    </a:lnTo>
                    <a:lnTo>
                      <a:pt x="38" y="91"/>
                    </a:lnTo>
                    <a:lnTo>
                      <a:pt x="42" y="85"/>
                    </a:lnTo>
                    <a:lnTo>
                      <a:pt x="42" y="85"/>
                    </a:lnTo>
                    <a:lnTo>
                      <a:pt x="44" y="89"/>
                    </a:lnTo>
                    <a:lnTo>
                      <a:pt x="47" y="96"/>
                    </a:lnTo>
                    <a:lnTo>
                      <a:pt x="47" y="96"/>
                    </a:lnTo>
                    <a:lnTo>
                      <a:pt x="48" y="99"/>
                    </a:lnTo>
                    <a:lnTo>
                      <a:pt x="48" y="99"/>
                    </a:lnTo>
                    <a:lnTo>
                      <a:pt x="49" y="97"/>
                    </a:lnTo>
                    <a:lnTo>
                      <a:pt x="49" y="97"/>
                    </a:lnTo>
                    <a:lnTo>
                      <a:pt x="50" y="89"/>
                    </a:lnTo>
                    <a:lnTo>
                      <a:pt x="50" y="82"/>
                    </a:lnTo>
                    <a:lnTo>
                      <a:pt x="49" y="75"/>
                    </a:lnTo>
                    <a:lnTo>
                      <a:pt x="47" y="70"/>
                    </a:lnTo>
                    <a:lnTo>
                      <a:pt x="47" y="70"/>
                    </a:lnTo>
                    <a:lnTo>
                      <a:pt x="59" y="58"/>
                    </a:lnTo>
                    <a:lnTo>
                      <a:pt x="64" y="51"/>
                    </a:lnTo>
                    <a:lnTo>
                      <a:pt x="69" y="43"/>
                    </a:lnTo>
                    <a:lnTo>
                      <a:pt x="73" y="34"/>
                    </a:lnTo>
                    <a:lnTo>
                      <a:pt x="77" y="26"/>
                    </a:lnTo>
                    <a:lnTo>
                      <a:pt x="79" y="17"/>
                    </a:lnTo>
                    <a:lnTo>
                      <a:pt x="81" y="9"/>
                    </a:lnTo>
                    <a:lnTo>
                      <a:pt x="81" y="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5" name="Freeform 402"/>
              <p:cNvSpPr>
                <a:spLocks/>
              </p:cNvSpPr>
              <p:nvPr/>
            </p:nvSpPr>
            <p:spPr bwMode="auto">
              <a:xfrm>
                <a:off x="1715" y="1341"/>
                <a:ext cx="154" cy="106"/>
              </a:xfrm>
              <a:custGeom>
                <a:avLst/>
                <a:gdLst>
                  <a:gd name="T0" fmla="*/ 154 w 154"/>
                  <a:gd name="T1" fmla="*/ 33 h 106"/>
                  <a:gd name="T2" fmla="*/ 154 w 154"/>
                  <a:gd name="T3" fmla="*/ 33 h 106"/>
                  <a:gd name="T4" fmla="*/ 146 w 154"/>
                  <a:gd name="T5" fmla="*/ 45 h 106"/>
                  <a:gd name="T6" fmla="*/ 136 w 154"/>
                  <a:gd name="T7" fmla="*/ 57 h 106"/>
                  <a:gd name="T8" fmla="*/ 121 w 154"/>
                  <a:gd name="T9" fmla="*/ 69 h 106"/>
                  <a:gd name="T10" fmla="*/ 106 w 154"/>
                  <a:gd name="T11" fmla="*/ 82 h 106"/>
                  <a:gd name="T12" fmla="*/ 106 w 154"/>
                  <a:gd name="T13" fmla="*/ 82 h 106"/>
                  <a:gd name="T14" fmla="*/ 98 w 154"/>
                  <a:gd name="T15" fmla="*/ 87 h 106"/>
                  <a:gd name="T16" fmla="*/ 88 w 154"/>
                  <a:gd name="T17" fmla="*/ 92 h 106"/>
                  <a:gd name="T18" fmla="*/ 80 w 154"/>
                  <a:gd name="T19" fmla="*/ 95 h 106"/>
                  <a:gd name="T20" fmla="*/ 71 w 154"/>
                  <a:gd name="T21" fmla="*/ 98 h 106"/>
                  <a:gd name="T22" fmla="*/ 53 w 154"/>
                  <a:gd name="T23" fmla="*/ 103 h 106"/>
                  <a:gd name="T24" fmla="*/ 37 w 154"/>
                  <a:gd name="T25" fmla="*/ 106 h 106"/>
                  <a:gd name="T26" fmla="*/ 24 w 154"/>
                  <a:gd name="T27" fmla="*/ 106 h 106"/>
                  <a:gd name="T28" fmla="*/ 11 w 154"/>
                  <a:gd name="T29" fmla="*/ 106 h 106"/>
                  <a:gd name="T30" fmla="*/ 4 w 154"/>
                  <a:gd name="T31" fmla="*/ 105 h 106"/>
                  <a:gd name="T32" fmla="*/ 1 w 154"/>
                  <a:gd name="T33" fmla="*/ 104 h 106"/>
                  <a:gd name="T34" fmla="*/ 0 w 154"/>
                  <a:gd name="T35" fmla="*/ 103 h 106"/>
                  <a:gd name="T36" fmla="*/ 0 w 154"/>
                  <a:gd name="T37" fmla="*/ 103 h 106"/>
                  <a:gd name="T38" fmla="*/ 0 w 154"/>
                  <a:gd name="T39" fmla="*/ 102 h 106"/>
                  <a:gd name="T40" fmla="*/ 0 w 154"/>
                  <a:gd name="T41" fmla="*/ 101 h 106"/>
                  <a:gd name="T42" fmla="*/ 3 w 154"/>
                  <a:gd name="T43" fmla="*/ 98 h 106"/>
                  <a:gd name="T44" fmla="*/ 15 w 154"/>
                  <a:gd name="T45" fmla="*/ 92 h 106"/>
                  <a:gd name="T46" fmla="*/ 25 w 154"/>
                  <a:gd name="T47" fmla="*/ 86 h 106"/>
                  <a:gd name="T48" fmla="*/ 35 w 154"/>
                  <a:gd name="T49" fmla="*/ 79 h 106"/>
                  <a:gd name="T50" fmla="*/ 47 w 154"/>
                  <a:gd name="T51" fmla="*/ 68 h 106"/>
                  <a:gd name="T52" fmla="*/ 61 w 154"/>
                  <a:gd name="T53" fmla="*/ 56 h 106"/>
                  <a:gd name="T54" fmla="*/ 61 w 154"/>
                  <a:gd name="T55" fmla="*/ 56 h 106"/>
                  <a:gd name="T56" fmla="*/ 78 w 154"/>
                  <a:gd name="T57" fmla="*/ 37 h 106"/>
                  <a:gd name="T58" fmla="*/ 92 w 154"/>
                  <a:gd name="T59" fmla="*/ 22 h 106"/>
                  <a:gd name="T60" fmla="*/ 109 w 154"/>
                  <a:gd name="T6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106">
                    <a:moveTo>
                      <a:pt x="154" y="33"/>
                    </a:moveTo>
                    <a:lnTo>
                      <a:pt x="154" y="33"/>
                    </a:lnTo>
                    <a:lnTo>
                      <a:pt x="146" y="45"/>
                    </a:lnTo>
                    <a:lnTo>
                      <a:pt x="136" y="57"/>
                    </a:lnTo>
                    <a:lnTo>
                      <a:pt x="121" y="69"/>
                    </a:lnTo>
                    <a:lnTo>
                      <a:pt x="106" y="82"/>
                    </a:lnTo>
                    <a:lnTo>
                      <a:pt x="106" y="82"/>
                    </a:lnTo>
                    <a:lnTo>
                      <a:pt x="98" y="87"/>
                    </a:lnTo>
                    <a:lnTo>
                      <a:pt x="88" y="92"/>
                    </a:lnTo>
                    <a:lnTo>
                      <a:pt x="80" y="95"/>
                    </a:lnTo>
                    <a:lnTo>
                      <a:pt x="71" y="98"/>
                    </a:lnTo>
                    <a:lnTo>
                      <a:pt x="53" y="103"/>
                    </a:lnTo>
                    <a:lnTo>
                      <a:pt x="37" y="106"/>
                    </a:lnTo>
                    <a:lnTo>
                      <a:pt x="24" y="106"/>
                    </a:lnTo>
                    <a:lnTo>
                      <a:pt x="11" y="106"/>
                    </a:lnTo>
                    <a:lnTo>
                      <a:pt x="4" y="105"/>
                    </a:lnTo>
                    <a:lnTo>
                      <a:pt x="1" y="104"/>
                    </a:lnTo>
                    <a:lnTo>
                      <a:pt x="0" y="103"/>
                    </a:lnTo>
                    <a:lnTo>
                      <a:pt x="0" y="103"/>
                    </a:lnTo>
                    <a:lnTo>
                      <a:pt x="0" y="102"/>
                    </a:lnTo>
                    <a:lnTo>
                      <a:pt x="0" y="101"/>
                    </a:lnTo>
                    <a:lnTo>
                      <a:pt x="3" y="98"/>
                    </a:lnTo>
                    <a:lnTo>
                      <a:pt x="15" y="92"/>
                    </a:lnTo>
                    <a:lnTo>
                      <a:pt x="25" y="86"/>
                    </a:lnTo>
                    <a:lnTo>
                      <a:pt x="35" y="79"/>
                    </a:lnTo>
                    <a:lnTo>
                      <a:pt x="47" y="68"/>
                    </a:lnTo>
                    <a:lnTo>
                      <a:pt x="61" y="56"/>
                    </a:lnTo>
                    <a:lnTo>
                      <a:pt x="61" y="56"/>
                    </a:lnTo>
                    <a:lnTo>
                      <a:pt x="78" y="37"/>
                    </a:lnTo>
                    <a:lnTo>
                      <a:pt x="92" y="22"/>
                    </a:lnTo>
                    <a:lnTo>
                      <a:pt x="10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6" name="Freeform 403"/>
              <p:cNvSpPr>
                <a:spLocks/>
              </p:cNvSpPr>
              <p:nvPr/>
            </p:nvSpPr>
            <p:spPr bwMode="auto">
              <a:xfrm>
                <a:off x="1813" y="1356"/>
                <a:ext cx="14" cy="17"/>
              </a:xfrm>
              <a:custGeom>
                <a:avLst/>
                <a:gdLst>
                  <a:gd name="T0" fmla="*/ 14 w 14"/>
                  <a:gd name="T1" fmla="*/ 0 h 17"/>
                  <a:gd name="T2" fmla="*/ 14 w 14"/>
                  <a:gd name="T3" fmla="*/ 0 h 17"/>
                  <a:gd name="T4" fmla="*/ 0 w 14"/>
                  <a:gd name="T5" fmla="*/ 17 h 17"/>
                </a:gdLst>
                <a:ahLst/>
                <a:cxnLst>
                  <a:cxn ang="0">
                    <a:pos x="T0" y="T1"/>
                  </a:cxn>
                  <a:cxn ang="0">
                    <a:pos x="T2" y="T3"/>
                  </a:cxn>
                  <a:cxn ang="0">
                    <a:pos x="T4" y="T5"/>
                  </a:cxn>
                </a:cxnLst>
                <a:rect l="0" t="0" r="r" b="b"/>
                <a:pathLst>
                  <a:path w="14" h="17">
                    <a:moveTo>
                      <a:pt x="14" y="0"/>
                    </a:moveTo>
                    <a:lnTo>
                      <a:pt x="14" y="0"/>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7" name="Freeform 404"/>
              <p:cNvSpPr>
                <a:spLocks/>
              </p:cNvSpPr>
              <p:nvPr/>
            </p:nvSpPr>
            <p:spPr bwMode="auto">
              <a:xfrm>
                <a:off x="3461" y="2299"/>
                <a:ext cx="204" cy="99"/>
              </a:xfrm>
              <a:custGeom>
                <a:avLst/>
                <a:gdLst>
                  <a:gd name="T0" fmla="*/ 0 w 204"/>
                  <a:gd name="T1" fmla="*/ 0 h 99"/>
                  <a:gd name="T2" fmla="*/ 14 w 204"/>
                  <a:gd name="T3" fmla="*/ 99 h 99"/>
                  <a:gd name="T4" fmla="*/ 191 w 204"/>
                  <a:gd name="T5" fmla="*/ 99 h 99"/>
                  <a:gd name="T6" fmla="*/ 204 w 204"/>
                  <a:gd name="T7" fmla="*/ 0 h 99"/>
                </a:gdLst>
                <a:ahLst/>
                <a:cxnLst>
                  <a:cxn ang="0">
                    <a:pos x="T0" y="T1"/>
                  </a:cxn>
                  <a:cxn ang="0">
                    <a:pos x="T2" y="T3"/>
                  </a:cxn>
                  <a:cxn ang="0">
                    <a:pos x="T4" y="T5"/>
                  </a:cxn>
                  <a:cxn ang="0">
                    <a:pos x="T6" y="T7"/>
                  </a:cxn>
                </a:cxnLst>
                <a:rect l="0" t="0" r="r" b="b"/>
                <a:pathLst>
                  <a:path w="204" h="99">
                    <a:moveTo>
                      <a:pt x="0" y="0"/>
                    </a:moveTo>
                    <a:lnTo>
                      <a:pt x="14" y="99"/>
                    </a:lnTo>
                    <a:lnTo>
                      <a:pt x="191" y="99"/>
                    </a:lnTo>
                    <a:lnTo>
                      <a:pt x="20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428" name="Freeform 405"/>
              <p:cNvSpPr>
                <a:spLocks/>
              </p:cNvSpPr>
              <p:nvPr/>
            </p:nvSpPr>
            <p:spPr bwMode="auto">
              <a:xfrm>
                <a:off x="3450" y="2269"/>
                <a:ext cx="226" cy="27"/>
              </a:xfrm>
              <a:custGeom>
                <a:avLst/>
                <a:gdLst>
                  <a:gd name="T0" fmla="*/ 198 w 226"/>
                  <a:gd name="T1" fmla="*/ 27 h 27"/>
                  <a:gd name="T2" fmla="*/ 198 w 226"/>
                  <a:gd name="T3" fmla="*/ 27 h 27"/>
                  <a:gd name="T4" fmla="*/ 198 w 226"/>
                  <a:gd name="T5" fmla="*/ 25 h 27"/>
                  <a:gd name="T6" fmla="*/ 201 w 226"/>
                  <a:gd name="T7" fmla="*/ 24 h 27"/>
                  <a:gd name="T8" fmla="*/ 226 w 226"/>
                  <a:gd name="T9" fmla="*/ 24 h 27"/>
                  <a:gd name="T10" fmla="*/ 226 w 226"/>
                  <a:gd name="T11" fmla="*/ 0 h 27"/>
                  <a:gd name="T12" fmla="*/ 0 w 226"/>
                  <a:gd name="T13" fmla="*/ 0 h 27"/>
                  <a:gd name="T14" fmla="*/ 0 w 226"/>
                  <a:gd name="T15" fmla="*/ 24 h 27"/>
                  <a:gd name="T16" fmla="*/ 26 w 226"/>
                  <a:gd name="T17" fmla="*/ 24 h 27"/>
                  <a:gd name="T18" fmla="*/ 26 w 226"/>
                  <a:gd name="T19" fmla="*/ 24 h 27"/>
                  <a:gd name="T20" fmla="*/ 27 w 226"/>
                  <a:gd name="T21" fmla="*/ 25 h 27"/>
                  <a:gd name="T22" fmla="*/ 28 w 226"/>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27">
                    <a:moveTo>
                      <a:pt x="198" y="27"/>
                    </a:moveTo>
                    <a:lnTo>
                      <a:pt x="198" y="27"/>
                    </a:lnTo>
                    <a:lnTo>
                      <a:pt x="198" y="25"/>
                    </a:lnTo>
                    <a:lnTo>
                      <a:pt x="201" y="24"/>
                    </a:lnTo>
                    <a:lnTo>
                      <a:pt x="226" y="24"/>
                    </a:lnTo>
                    <a:lnTo>
                      <a:pt x="226" y="0"/>
                    </a:lnTo>
                    <a:lnTo>
                      <a:pt x="0" y="0"/>
                    </a:lnTo>
                    <a:lnTo>
                      <a:pt x="0" y="24"/>
                    </a:lnTo>
                    <a:lnTo>
                      <a:pt x="26" y="24"/>
                    </a:lnTo>
                    <a:lnTo>
                      <a:pt x="26" y="24"/>
                    </a:lnTo>
                    <a:lnTo>
                      <a:pt x="27" y="25"/>
                    </a:lnTo>
                    <a:lnTo>
                      <a:pt x="28" y="2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1130" name="Freeform 407"/>
            <p:cNvSpPr>
              <a:spLocks/>
            </p:cNvSpPr>
            <p:nvPr/>
          </p:nvSpPr>
          <p:spPr bwMode="auto">
            <a:xfrm>
              <a:off x="5567363" y="3659188"/>
              <a:ext cx="26988" cy="111125"/>
            </a:xfrm>
            <a:custGeom>
              <a:avLst/>
              <a:gdLst>
                <a:gd name="T0" fmla="*/ 17 w 17"/>
                <a:gd name="T1" fmla="*/ 61 h 70"/>
                <a:gd name="T2" fmla="*/ 17 w 17"/>
                <a:gd name="T3" fmla="*/ 61 h 70"/>
                <a:gd name="T4" fmla="*/ 17 w 17"/>
                <a:gd name="T5" fmla="*/ 65 h 70"/>
                <a:gd name="T6" fmla="*/ 15 w 17"/>
                <a:gd name="T7" fmla="*/ 68 h 70"/>
                <a:gd name="T8" fmla="*/ 12 w 17"/>
                <a:gd name="T9" fmla="*/ 70 h 70"/>
                <a:gd name="T10" fmla="*/ 9 w 17"/>
                <a:gd name="T11" fmla="*/ 70 h 70"/>
                <a:gd name="T12" fmla="*/ 9 w 17"/>
                <a:gd name="T13" fmla="*/ 70 h 70"/>
                <a:gd name="T14" fmla="*/ 5 w 17"/>
                <a:gd name="T15" fmla="*/ 70 h 70"/>
                <a:gd name="T16" fmla="*/ 2 w 17"/>
                <a:gd name="T17" fmla="*/ 68 h 70"/>
                <a:gd name="T18" fmla="*/ 0 w 17"/>
                <a:gd name="T19" fmla="*/ 65 h 70"/>
                <a:gd name="T20" fmla="*/ 0 w 17"/>
                <a:gd name="T21" fmla="*/ 61 h 70"/>
                <a:gd name="T22" fmla="*/ 0 w 17"/>
                <a:gd name="T23" fmla="*/ 8 h 70"/>
                <a:gd name="T24" fmla="*/ 0 w 17"/>
                <a:gd name="T25" fmla="*/ 8 h 70"/>
                <a:gd name="T26" fmla="*/ 0 w 17"/>
                <a:gd name="T27" fmla="*/ 5 h 70"/>
                <a:gd name="T28" fmla="*/ 2 w 17"/>
                <a:gd name="T29" fmla="*/ 2 h 70"/>
                <a:gd name="T30" fmla="*/ 5 w 17"/>
                <a:gd name="T31" fmla="*/ 0 h 70"/>
                <a:gd name="T32" fmla="*/ 9 w 17"/>
                <a:gd name="T33" fmla="*/ 0 h 70"/>
                <a:gd name="T34" fmla="*/ 9 w 17"/>
                <a:gd name="T35" fmla="*/ 0 h 70"/>
                <a:gd name="T36" fmla="*/ 12 w 17"/>
                <a:gd name="T37" fmla="*/ 0 h 70"/>
                <a:gd name="T38" fmla="*/ 15 w 17"/>
                <a:gd name="T39" fmla="*/ 2 h 70"/>
                <a:gd name="T40" fmla="*/ 17 w 17"/>
                <a:gd name="T41" fmla="*/ 5 h 70"/>
                <a:gd name="T42" fmla="*/ 17 w 17"/>
                <a:gd name="T43" fmla="*/ 8 h 70"/>
                <a:gd name="T44" fmla="*/ 17 w 1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0">
                  <a:moveTo>
                    <a:pt x="17" y="61"/>
                  </a:moveTo>
                  <a:lnTo>
                    <a:pt x="17" y="61"/>
                  </a:lnTo>
                  <a:lnTo>
                    <a:pt x="17" y="65"/>
                  </a:lnTo>
                  <a:lnTo>
                    <a:pt x="15" y="68"/>
                  </a:lnTo>
                  <a:lnTo>
                    <a:pt x="12" y="70"/>
                  </a:lnTo>
                  <a:lnTo>
                    <a:pt x="9" y="70"/>
                  </a:lnTo>
                  <a:lnTo>
                    <a:pt x="9" y="70"/>
                  </a:lnTo>
                  <a:lnTo>
                    <a:pt x="5" y="70"/>
                  </a:lnTo>
                  <a:lnTo>
                    <a:pt x="2" y="68"/>
                  </a:lnTo>
                  <a:lnTo>
                    <a:pt x="0" y="65"/>
                  </a:lnTo>
                  <a:lnTo>
                    <a:pt x="0" y="61"/>
                  </a:lnTo>
                  <a:lnTo>
                    <a:pt x="0" y="8"/>
                  </a:lnTo>
                  <a:lnTo>
                    <a:pt x="0" y="8"/>
                  </a:lnTo>
                  <a:lnTo>
                    <a:pt x="0" y="5"/>
                  </a:lnTo>
                  <a:lnTo>
                    <a:pt x="2" y="2"/>
                  </a:lnTo>
                  <a:lnTo>
                    <a:pt x="5" y="0"/>
                  </a:lnTo>
                  <a:lnTo>
                    <a:pt x="9" y="0"/>
                  </a:lnTo>
                  <a:lnTo>
                    <a:pt x="9" y="0"/>
                  </a:lnTo>
                  <a:lnTo>
                    <a:pt x="12" y="0"/>
                  </a:lnTo>
                  <a:lnTo>
                    <a:pt x="15" y="2"/>
                  </a:lnTo>
                  <a:lnTo>
                    <a:pt x="17" y="5"/>
                  </a:lnTo>
                  <a:lnTo>
                    <a:pt x="17" y="8"/>
                  </a:lnTo>
                  <a:lnTo>
                    <a:pt x="17"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1" name="Freeform 408"/>
            <p:cNvSpPr>
              <a:spLocks/>
            </p:cNvSpPr>
            <p:nvPr/>
          </p:nvSpPr>
          <p:spPr bwMode="auto">
            <a:xfrm>
              <a:off x="5641976" y="3659188"/>
              <a:ext cx="28575" cy="111125"/>
            </a:xfrm>
            <a:custGeom>
              <a:avLst/>
              <a:gdLst>
                <a:gd name="T0" fmla="*/ 18 w 18"/>
                <a:gd name="T1" fmla="*/ 61 h 70"/>
                <a:gd name="T2" fmla="*/ 18 w 18"/>
                <a:gd name="T3" fmla="*/ 61 h 70"/>
                <a:gd name="T4" fmla="*/ 17 w 18"/>
                <a:gd name="T5" fmla="*/ 65 h 70"/>
                <a:gd name="T6" fmla="*/ 16 w 18"/>
                <a:gd name="T7" fmla="*/ 68 h 70"/>
                <a:gd name="T8" fmla="*/ 13 w 18"/>
                <a:gd name="T9" fmla="*/ 70 h 70"/>
                <a:gd name="T10" fmla="*/ 9 w 18"/>
                <a:gd name="T11" fmla="*/ 70 h 70"/>
                <a:gd name="T12" fmla="*/ 9 w 18"/>
                <a:gd name="T13" fmla="*/ 70 h 70"/>
                <a:gd name="T14" fmla="*/ 6 w 18"/>
                <a:gd name="T15" fmla="*/ 70 h 70"/>
                <a:gd name="T16" fmla="*/ 3 w 18"/>
                <a:gd name="T17" fmla="*/ 68 h 70"/>
                <a:gd name="T18" fmla="*/ 1 w 18"/>
                <a:gd name="T19" fmla="*/ 65 h 70"/>
                <a:gd name="T20" fmla="*/ 0 w 18"/>
                <a:gd name="T21" fmla="*/ 61 h 70"/>
                <a:gd name="T22" fmla="*/ 0 w 18"/>
                <a:gd name="T23" fmla="*/ 8 h 70"/>
                <a:gd name="T24" fmla="*/ 0 w 18"/>
                <a:gd name="T25" fmla="*/ 8 h 70"/>
                <a:gd name="T26" fmla="*/ 1 w 18"/>
                <a:gd name="T27" fmla="*/ 5 h 70"/>
                <a:gd name="T28" fmla="*/ 3 w 18"/>
                <a:gd name="T29" fmla="*/ 2 h 70"/>
                <a:gd name="T30" fmla="*/ 6 w 18"/>
                <a:gd name="T31" fmla="*/ 0 h 70"/>
                <a:gd name="T32" fmla="*/ 9 w 18"/>
                <a:gd name="T33" fmla="*/ 0 h 70"/>
                <a:gd name="T34" fmla="*/ 9 w 18"/>
                <a:gd name="T35" fmla="*/ 0 h 70"/>
                <a:gd name="T36" fmla="*/ 13 w 18"/>
                <a:gd name="T37" fmla="*/ 0 h 70"/>
                <a:gd name="T38" fmla="*/ 16 w 18"/>
                <a:gd name="T39" fmla="*/ 2 h 70"/>
                <a:gd name="T40" fmla="*/ 17 w 18"/>
                <a:gd name="T41" fmla="*/ 5 h 70"/>
                <a:gd name="T42" fmla="*/ 18 w 18"/>
                <a:gd name="T43" fmla="*/ 8 h 70"/>
                <a:gd name="T44" fmla="*/ 18 w 18"/>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0">
                  <a:moveTo>
                    <a:pt x="18" y="61"/>
                  </a:moveTo>
                  <a:lnTo>
                    <a:pt x="18" y="61"/>
                  </a:lnTo>
                  <a:lnTo>
                    <a:pt x="17" y="65"/>
                  </a:lnTo>
                  <a:lnTo>
                    <a:pt x="16" y="68"/>
                  </a:lnTo>
                  <a:lnTo>
                    <a:pt x="13" y="70"/>
                  </a:lnTo>
                  <a:lnTo>
                    <a:pt x="9" y="70"/>
                  </a:lnTo>
                  <a:lnTo>
                    <a:pt x="9" y="70"/>
                  </a:lnTo>
                  <a:lnTo>
                    <a:pt x="6" y="70"/>
                  </a:lnTo>
                  <a:lnTo>
                    <a:pt x="3" y="68"/>
                  </a:lnTo>
                  <a:lnTo>
                    <a:pt x="1" y="65"/>
                  </a:lnTo>
                  <a:lnTo>
                    <a:pt x="0" y="61"/>
                  </a:lnTo>
                  <a:lnTo>
                    <a:pt x="0" y="8"/>
                  </a:lnTo>
                  <a:lnTo>
                    <a:pt x="0" y="8"/>
                  </a:lnTo>
                  <a:lnTo>
                    <a:pt x="1" y="5"/>
                  </a:lnTo>
                  <a:lnTo>
                    <a:pt x="3" y="2"/>
                  </a:lnTo>
                  <a:lnTo>
                    <a:pt x="6" y="0"/>
                  </a:lnTo>
                  <a:lnTo>
                    <a:pt x="9" y="0"/>
                  </a:lnTo>
                  <a:lnTo>
                    <a:pt x="9" y="0"/>
                  </a:lnTo>
                  <a:lnTo>
                    <a:pt x="13" y="0"/>
                  </a:lnTo>
                  <a:lnTo>
                    <a:pt x="16" y="2"/>
                  </a:lnTo>
                  <a:lnTo>
                    <a:pt x="17" y="5"/>
                  </a:lnTo>
                  <a:lnTo>
                    <a:pt x="18" y="8"/>
                  </a:lnTo>
                  <a:lnTo>
                    <a:pt x="18"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2" name="Freeform 409"/>
            <p:cNvSpPr>
              <a:spLocks/>
            </p:cNvSpPr>
            <p:nvPr/>
          </p:nvSpPr>
          <p:spPr bwMode="auto">
            <a:xfrm>
              <a:off x="5718176" y="3659188"/>
              <a:ext cx="30163" cy="111125"/>
            </a:xfrm>
            <a:custGeom>
              <a:avLst/>
              <a:gdLst>
                <a:gd name="T0" fmla="*/ 19 w 19"/>
                <a:gd name="T1" fmla="*/ 61 h 70"/>
                <a:gd name="T2" fmla="*/ 19 w 19"/>
                <a:gd name="T3" fmla="*/ 61 h 70"/>
                <a:gd name="T4" fmla="*/ 18 w 19"/>
                <a:gd name="T5" fmla="*/ 65 h 70"/>
                <a:gd name="T6" fmla="*/ 16 w 19"/>
                <a:gd name="T7" fmla="*/ 68 h 70"/>
                <a:gd name="T8" fmla="*/ 13 w 19"/>
                <a:gd name="T9" fmla="*/ 70 h 70"/>
                <a:gd name="T10" fmla="*/ 9 w 19"/>
                <a:gd name="T11" fmla="*/ 70 h 70"/>
                <a:gd name="T12" fmla="*/ 9 w 19"/>
                <a:gd name="T13" fmla="*/ 70 h 70"/>
                <a:gd name="T14" fmla="*/ 5 w 19"/>
                <a:gd name="T15" fmla="*/ 70 h 70"/>
                <a:gd name="T16" fmla="*/ 3 w 19"/>
                <a:gd name="T17" fmla="*/ 68 h 70"/>
                <a:gd name="T18" fmla="*/ 1 w 19"/>
                <a:gd name="T19" fmla="*/ 65 h 70"/>
                <a:gd name="T20" fmla="*/ 0 w 19"/>
                <a:gd name="T21" fmla="*/ 61 h 70"/>
                <a:gd name="T22" fmla="*/ 0 w 19"/>
                <a:gd name="T23" fmla="*/ 8 h 70"/>
                <a:gd name="T24" fmla="*/ 0 w 19"/>
                <a:gd name="T25" fmla="*/ 8 h 70"/>
                <a:gd name="T26" fmla="*/ 1 w 19"/>
                <a:gd name="T27" fmla="*/ 5 h 70"/>
                <a:gd name="T28" fmla="*/ 3 w 19"/>
                <a:gd name="T29" fmla="*/ 2 h 70"/>
                <a:gd name="T30" fmla="*/ 5 w 19"/>
                <a:gd name="T31" fmla="*/ 0 h 70"/>
                <a:gd name="T32" fmla="*/ 9 w 19"/>
                <a:gd name="T33" fmla="*/ 0 h 70"/>
                <a:gd name="T34" fmla="*/ 9 w 19"/>
                <a:gd name="T35" fmla="*/ 0 h 70"/>
                <a:gd name="T36" fmla="*/ 13 w 19"/>
                <a:gd name="T37" fmla="*/ 0 h 70"/>
                <a:gd name="T38" fmla="*/ 16 w 19"/>
                <a:gd name="T39" fmla="*/ 2 h 70"/>
                <a:gd name="T40" fmla="*/ 18 w 19"/>
                <a:gd name="T41" fmla="*/ 5 h 70"/>
                <a:gd name="T42" fmla="*/ 19 w 19"/>
                <a:gd name="T43" fmla="*/ 8 h 70"/>
                <a:gd name="T44" fmla="*/ 19 w 19"/>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70">
                  <a:moveTo>
                    <a:pt x="19" y="61"/>
                  </a:moveTo>
                  <a:lnTo>
                    <a:pt x="19" y="61"/>
                  </a:lnTo>
                  <a:lnTo>
                    <a:pt x="18" y="65"/>
                  </a:lnTo>
                  <a:lnTo>
                    <a:pt x="16" y="68"/>
                  </a:lnTo>
                  <a:lnTo>
                    <a:pt x="13" y="70"/>
                  </a:lnTo>
                  <a:lnTo>
                    <a:pt x="9" y="70"/>
                  </a:lnTo>
                  <a:lnTo>
                    <a:pt x="9" y="70"/>
                  </a:lnTo>
                  <a:lnTo>
                    <a:pt x="5" y="70"/>
                  </a:lnTo>
                  <a:lnTo>
                    <a:pt x="3" y="68"/>
                  </a:lnTo>
                  <a:lnTo>
                    <a:pt x="1" y="65"/>
                  </a:lnTo>
                  <a:lnTo>
                    <a:pt x="0" y="61"/>
                  </a:lnTo>
                  <a:lnTo>
                    <a:pt x="0" y="8"/>
                  </a:lnTo>
                  <a:lnTo>
                    <a:pt x="0" y="8"/>
                  </a:lnTo>
                  <a:lnTo>
                    <a:pt x="1" y="5"/>
                  </a:lnTo>
                  <a:lnTo>
                    <a:pt x="3" y="2"/>
                  </a:lnTo>
                  <a:lnTo>
                    <a:pt x="5" y="0"/>
                  </a:lnTo>
                  <a:lnTo>
                    <a:pt x="9" y="0"/>
                  </a:lnTo>
                  <a:lnTo>
                    <a:pt x="9" y="0"/>
                  </a:lnTo>
                  <a:lnTo>
                    <a:pt x="13" y="0"/>
                  </a:lnTo>
                  <a:lnTo>
                    <a:pt x="16" y="2"/>
                  </a:lnTo>
                  <a:lnTo>
                    <a:pt x="18" y="5"/>
                  </a:lnTo>
                  <a:lnTo>
                    <a:pt x="19" y="8"/>
                  </a:lnTo>
                  <a:lnTo>
                    <a:pt x="19" y="6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3" name="Freeform 410"/>
            <p:cNvSpPr>
              <a:spLocks/>
            </p:cNvSpPr>
            <p:nvPr/>
          </p:nvSpPr>
          <p:spPr bwMode="auto">
            <a:xfrm>
              <a:off x="5668963" y="3506788"/>
              <a:ext cx="93663" cy="84138"/>
            </a:xfrm>
            <a:custGeom>
              <a:avLst/>
              <a:gdLst>
                <a:gd name="T0" fmla="*/ 59 w 59"/>
                <a:gd name="T1" fmla="*/ 53 h 53"/>
                <a:gd name="T2" fmla="*/ 23 w 59"/>
                <a:gd name="T3" fmla="*/ 13 h 53"/>
                <a:gd name="T4" fmla="*/ 23 w 59"/>
                <a:gd name="T5" fmla="*/ 13 h 53"/>
                <a:gd name="T6" fmla="*/ 23 w 59"/>
                <a:gd name="T7" fmla="*/ 12 h 53"/>
                <a:gd name="T8" fmla="*/ 23 w 59"/>
                <a:gd name="T9" fmla="*/ 12 h 53"/>
                <a:gd name="T10" fmla="*/ 22 w 59"/>
                <a:gd name="T11" fmla="*/ 8 h 53"/>
                <a:gd name="T12" fmla="*/ 20 w 59"/>
                <a:gd name="T13" fmla="*/ 3 h 53"/>
                <a:gd name="T14" fmla="*/ 16 w 59"/>
                <a:gd name="T15" fmla="*/ 1 h 53"/>
                <a:gd name="T16" fmla="*/ 12 w 59"/>
                <a:gd name="T17" fmla="*/ 0 h 53"/>
                <a:gd name="T18" fmla="*/ 12 w 59"/>
                <a:gd name="T19" fmla="*/ 0 h 53"/>
                <a:gd name="T20" fmla="*/ 7 w 59"/>
                <a:gd name="T21" fmla="*/ 1 h 53"/>
                <a:gd name="T22" fmla="*/ 3 w 59"/>
                <a:gd name="T23" fmla="*/ 3 h 53"/>
                <a:gd name="T24" fmla="*/ 1 w 59"/>
                <a:gd name="T25" fmla="*/ 8 h 53"/>
                <a:gd name="T26" fmla="*/ 0 w 59"/>
                <a:gd name="T27" fmla="*/ 12 h 53"/>
                <a:gd name="T28" fmla="*/ 0 w 59"/>
                <a:gd name="T29" fmla="*/ 12 h 53"/>
                <a:gd name="T30" fmla="*/ 1 w 59"/>
                <a:gd name="T31" fmla="*/ 16 h 53"/>
                <a:gd name="T32" fmla="*/ 3 w 59"/>
                <a:gd name="T33" fmla="*/ 20 h 53"/>
                <a:gd name="T34" fmla="*/ 7 w 59"/>
                <a:gd name="T35" fmla="*/ 22 h 53"/>
                <a:gd name="T36" fmla="*/ 11 w 59"/>
                <a:gd name="T37" fmla="*/ 23 h 53"/>
                <a:gd name="T38" fmla="*/ 38 w 59"/>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9" y="53"/>
                  </a:moveTo>
                  <a:lnTo>
                    <a:pt x="23" y="13"/>
                  </a:lnTo>
                  <a:lnTo>
                    <a:pt x="23" y="13"/>
                  </a:lnTo>
                  <a:lnTo>
                    <a:pt x="23" y="12"/>
                  </a:lnTo>
                  <a:lnTo>
                    <a:pt x="23" y="12"/>
                  </a:lnTo>
                  <a:lnTo>
                    <a:pt x="22" y="8"/>
                  </a:lnTo>
                  <a:lnTo>
                    <a:pt x="20" y="3"/>
                  </a:lnTo>
                  <a:lnTo>
                    <a:pt x="16" y="1"/>
                  </a:lnTo>
                  <a:lnTo>
                    <a:pt x="12" y="0"/>
                  </a:lnTo>
                  <a:lnTo>
                    <a:pt x="12" y="0"/>
                  </a:lnTo>
                  <a:lnTo>
                    <a:pt x="7" y="1"/>
                  </a:lnTo>
                  <a:lnTo>
                    <a:pt x="3" y="3"/>
                  </a:lnTo>
                  <a:lnTo>
                    <a:pt x="1" y="8"/>
                  </a:lnTo>
                  <a:lnTo>
                    <a:pt x="0" y="12"/>
                  </a:lnTo>
                  <a:lnTo>
                    <a:pt x="0" y="12"/>
                  </a:lnTo>
                  <a:lnTo>
                    <a:pt x="1" y="16"/>
                  </a:lnTo>
                  <a:lnTo>
                    <a:pt x="3" y="20"/>
                  </a:lnTo>
                  <a:lnTo>
                    <a:pt x="7" y="22"/>
                  </a:lnTo>
                  <a:lnTo>
                    <a:pt x="11" y="23"/>
                  </a:lnTo>
                  <a:lnTo>
                    <a:pt x="38"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4" name="Freeform 411"/>
            <p:cNvSpPr>
              <a:spLocks/>
            </p:cNvSpPr>
            <p:nvPr/>
          </p:nvSpPr>
          <p:spPr bwMode="auto">
            <a:xfrm>
              <a:off x="5549901" y="3506788"/>
              <a:ext cx="95250" cy="84138"/>
            </a:xfrm>
            <a:custGeom>
              <a:avLst/>
              <a:gdLst>
                <a:gd name="T0" fmla="*/ 22 w 60"/>
                <a:gd name="T1" fmla="*/ 53 h 53"/>
                <a:gd name="T2" fmla="*/ 49 w 60"/>
                <a:gd name="T3" fmla="*/ 23 h 53"/>
                <a:gd name="T4" fmla="*/ 49 w 60"/>
                <a:gd name="T5" fmla="*/ 23 h 53"/>
                <a:gd name="T6" fmla="*/ 53 w 60"/>
                <a:gd name="T7" fmla="*/ 22 h 53"/>
                <a:gd name="T8" fmla="*/ 57 w 60"/>
                <a:gd name="T9" fmla="*/ 20 h 53"/>
                <a:gd name="T10" fmla="*/ 59 w 60"/>
                <a:gd name="T11" fmla="*/ 16 h 53"/>
                <a:gd name="T12" fmla="*/ 60 w 60"/>
                <a:gd name="T13" fmla="*/ 12 h 53"/>
                <a:gd name="T14" fmla="*/ 60 w 60"/>
                <a:gd name="T15" fmla="*/ 12 h 53"/>
                <a:gd name="T16" fmla="*/ 59 w 60"/>
                <a:gd name="T17" fmla="*/ 8 h 53"/>
                <a:gd name="T18" fmla="*/ 57 w 60"/>
                <a:gd name="T19" fmla="*/ 3 h 53"/>
                <a:gd name="T20" fmla="*/ 53 w 60"/>
                <a:gd name="T21" fmla="*/ 1 h 53"/>
                <a:gd name="T22" fmla="*/ 49 w 60"/>
                <a:gd name="T23" fmla="*/ 0 h 53"/>
                <a:gd name="T24" fmla="*/ 49 w 60"/>
                <a:gd name="T25" fmla="*/ 0 h 53"/>
                <a:gd name="T26" fmla="*/ 43 w 60"/>
                <a:gd name="T27" fmla="*/ 1 h 53"/>
                <a:gd name="T28" fmla="*/ 40 w 60"/>
                <a:gd name="T29" fmla="*/ 3 h 53"/>
                <a:gd name="T30" fmla="*/ 38 w 60"/>
                <a:gd name="T31" fmla="*/ 8 h 53"/>
                <a:gd name="T32" fmla="*/ 37 w 60"/>
                <a:gd name="T33" fmla="*/ 12 h 53"/>
                <a:gd name="T34" fmla="*/ 37 w 60"/>
                <a:gd name="T35" fmla="*/ 12 h 53"/>
                <a:gd name="T36" fmla="*/ 37 w 60"/>
                <a:gd name="T37" fmla="*/ 13 h 53"/>
                <a:gd name="T38" fmla="*/ 0 w 60"/>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3">
                  <a:moveTo>
                    <a:pt x="22" y="53"/>
                  </a:moveTo>
                  <a:lnTo>
                    <a:pt x="49" y="23"/>
                  </a:lnTo>
                  <a:lnTo>
                    <a:pt x="49" y="23"/>
                  </a:lnTo>
                  <a:lnTo>
                    <a:pt x="53" y="22"/>
                  </a:lnTo>
                  <a:lnTo>
                    <a:pt x="57" y="20"/>
                  </a:lnTo>
                  <a:lnTo>
                    <a:pt x="59" y="16"/>
                  </a:lnTo>
                  <a:lnTo>
                    <a:pt x="60" y="12"/>
                  </a:lnTo>
                  <a:lnTo>
                    <a:pt x="60" y="12"/>
                  </a:lnTo>
                  <a:lnTo>
                    <a:pt x="59" y="8"/>
                  </a:lnTo>
                  <a:lnTo>
                    <a:pt x="57" y="3"/>
                  </a:lnTo>
                  <a:lnTo>
                    <a:pt x="53" y="1"/>
                  </a:lnTo>
                  <a:lnTo>
                    <a:pt x="49" y="0"/>
                  </a:lnTo>
                  <a:lnTo>
                    <a:pt x="49" y="0"/>
                  </a:lnTo>
                  <a:lnTo>
                    <a:pt x="43" y="1"/>
                  </a:lnTo>
                  <a:lnTo>
                    <a:pt x="40" y="3"/>
                  </a:lnTo>
                  <a:lnTo>
                    <a:pt x="38" y="8"/>
                  </a:lnTo>
                  <a:lnTo>
                    <a:pt x="37" y="12"/>
                  </a:lnTo>
                  <a:lnTo>
                    <a:pt x="37" y="12"/>
                  </a:lnTo>
                  <a:lnTo>
                    <a:pt x="37" y="13"/>
                  </a:lnTo>
                  <a:lnTo>
                    <a:pt x="0"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5" name="Freeform 412"/>
            <p:cNvSpPr>
              <a:spLocks/>
            </p:cNvSpPr>
            <p:nvPr/>
          </p:nvSpPr>
          <p:spPr bwMode="auto">
            <a:xfrm>
              <a:off x="4002088" y="2379663"/>
              <a:ext cx="79375" cy="92075"/>
            </a:xfrm>
            <a:custGeom>
              <a:avLst/>
              <a:gdLst>
                <a:gd name="T0" fmla="*/ 0 w 50"/>
                <a:gd name="T1" fmla="*/ 4 h 58"/>
                <a:gd name="T2" fmla="*/ 0 w 50"/>
                <a:gd name="T3" fmla="*/ 4 h 58"/>
                <a:gd name="T4" fmla="*/ 1 w 50"/>
                <a:gd name="T5" fmla="*/ 3 h 58"/>
                <a:gd name="T6" fmla="*/ 2 w 50"/>
                <a:gd name="T7" fmla="*/ 2 h 58"/>
                <a:gd name="T8" fmla="*/ 3 w 50"/>
                <a:gd name="T9" fmla="*/ 1 h 58"/>
                <a:gd name="T10" fmla="*/ 4 w 50"/>
                <a:gd name="T11" fmla="*/ 0 h 58"/>
                <a:gd name="T12" fmla="*/ 30 w 50"/>
                <a:gd name="T13" fmla="*/ 0 h 58"/>
                <a:gd name="T14" fmla="*/ 30 w 50"/>
                <a:gd name="T15" fmla="*/ 0 h 58"/>
                <a:gd name="T16" fmla="*/ 33 w 50"/>
                <a:gd name="T17" fmla="*/ 1 h 58"/>
                <a:gd name="T18" fmla="*/ 36 w 50"/>
                <a:gd name="T19" fmla="*/ 4 h 58"/>
                <a:gd name="T20" fmla="*/ 36 w 50"/>
                <a:gd name="T21" fmla="*/ 4 h 58"/>
                <a:gd name="T22" fmla="*/ 40 w 50"/>
                <a:gd name="T23" fmla="*/ 16 h 58"/>
                <a:gd name="T24" fmla="*/ 43 w 50"/>
                <a:gd name="T25" fmla="*/ 26 h 58"/>
                <a:gd name="T26" fmla="*/ 43 w 50"/>
                <a:gd name="T27" fmla="*/ 26 h 58"/>
                <a:gd name="T28" fmla="*/ 47 w 50"/>
                <a:gd name="T29" fmla="*/ 40 h 58"/>
                <a:gd name="T30" fmla="*/ 50 w 50"/>
                <a:gd name="T31" fmla="*/ 55 h 58"/>
                <a:gd name="T32" fmla="*/ 50 w 50"/>
                <a:gd name="T33" fmla="*/ 55 h 58"/>
                <a:gd name="T34" fmla="*/ 50 w 50"/>
                <a:gd name="T35" fmla="*/ 58 h 58"/>
                <a:gd name="T36" fmla="*/ 49 w 50"/>
                <a:gd name="T37" fmla="*/ 58 h 58"/>
                <a:gd name="T38" fmla="*/ 47 w 50"/>
                <a:gd name="T39" fmla="*/ 58 h 58"/>
                <a:gd name="T40" fmla="*/ 47 w 50"/>
                <a:gd name="T41" fmla="*/ 58 h 58"/>
                <a:gd name="T42" fmla="*/ 33 w 50"/>
                <a:gd name="T43" fmla="*/ 57 h 58"/>
                <a:gd name="T44" fmla="*/ 20 w 50"/>
                <a:gd name="T45" fmla="*/ 55 h 58"/>
                <a:gd name="T46" fmla="*/ 4 w 50"/>
                <a:gd name="T47" fmla="*/ 51 h 58"/>
                <a:gd name="T48" fmla="*/ 4 w 50"/>
                <a:gd name="T49" fmla="*/ 51 h 58"/>
                <a:gd name="T50" fmla="*/ 1 w 50"/>
                <a:gd name="T51" fmla="*/ 49 h 58"/>
                <a:gd name="T52" fmla="*/ 0 w 50"/>
                <a:gd name="T53" fmla="*/ 46 h 58"/>
                <a:gd name="T54" fmla="*/ 0 w 50"/>
                <a:gd name="T55"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58">
                  <a:moveTo>
                    <a:pt x="0" y="4"/>
                  </a:moveTo>
                  <a:lnTo>
                    <a:pt x="0" y="4"/>
                  </a:lnTo>
                  <a:lnTo>
                    <a:pt x="1" y="3"/>
                  </a:lnTo>
                  <a:lnTo>
                    <a:pt x="2" y="2"/>
                  </a:lnTo>
                  <a:lnTo>
                    <a:pt x="3" y="1"/>
                  </a:lnTo>
                  <a:lnTo>
                    <a:pt x="4" y="0"/>
                  </a:lnTo>
                  <a:lnTo>
                    <a:pt x="30" y="0"/>
                  </a:lnTo>
                  <a:lnTo>
                    <a:pt x="30" y="0"/>
                  </a:lnTo>
                  <a:lnTo>
                    <a:pt x="33" y="1"/>
                  </a:lnTo>
                  <a:lnTo>
                    <a:pt x="36" y="4"/>
                  </a:lnTo>
                  <a:lnTo>
                    <a:pt x="36" y="4"/>
                  </a:lnTo>
                  <a:lnTo>
                    <a:pt x="40" y="16"/>
                  </a:lnTo>
                  <a:lnTo>
                    <a:pt x="43" y="26"/>
                  </a:lnTo>
                  <a:lnTo>
                    <a:pt x="43" y="26"/>
                  </a:lnTo>
                  <a:lnTo>
                    <a:pt x="47" y="40"/>
                  </a:lnTo>
                  <a:lnTo>
                    <a:pt x="50" y="55"/>
                  </a:lnTo>
                  <a:lnTo>
                    <a:pt x="50" y="55"/>
                  </a:lnTo>
                  <a:lnTo>
                    <a:pt x="50" y="58"/>
                  </a:lnTo>
                  <a:lnTo>
                    <a:pt x="49" y="58"/>
                  </a:lnTo>
                  <a:lnTo>
                    <a:pt x="47" y="58"/>
                  </a:lnTo>
                  <a:lnTo>
                    <a:pt x="47" y="58"/>
                  </a:lnTo>
                  <a:lnTo>
                    <a:pt x="33" y="57"/>
                  </a:lnTo>
                  <a:lnTo>
                    <a:pt x="20" y="55"/>
                  </a:lnTo>
                  <a:lnTo>
                    <a:pt x="4" y="51"/>
                  </a:lnTo>
                  <a:lnTo>
                    <a:pt x="4" y="51"/>
                  </a:lnTo>
                  <a:lnTo>
                    <a:pt x="1" y="49"/>
                  </a:lnTo>
                  <a:lnTo>
                    <a:pt x="0" y="46"/>
                  </a:lnTo>
                  <a:lnTo>
                    <a:pt x="0" y="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6" name="Freeform 413"/>
            <p:cNvSpPr>
              <a:spLocks/>
            </p:cNvSpPr>
            <p:nvPr/>
          </p:nvSpPr>
          <p:spPr bwMode="auto">
            <a:xfrm>
              <a:off x="3879851" y="2557463"/>
              <a:ext cx="92075" cy="14288"/>
            </a:xfrm>
            <a:custGeom>
              <a:avLst/>
              <a:gdLst>
                <a:gd name="T0" fmla="*/ 0 w 58"/>
                <a:gd name="T1" fmla="*/ 5 h 9"/>
                <a:gd name="T2" fmla="*/ 0 w 58"/>
                <a:gd name="T3" fmla="*/ 5 h 9"/>
                <a:gd name="T4" fmla="*/ 0 w 58"/>
                <a:gd name="T5" fmla="*/ 9 h 9"/>
                <a:gd name="T6" fmla="*/ 11 w 58"/>
                <a:gd name="T7" fmla="*/ 9 h 9"/>
                <a:gd name="T8" fmla="*/ 22 w 58"/>
                <a:gd name="T9" fmla="*/ 0 h 9"/>
                <a:gd name="T10" fmla="*/ 37 w 58"/>
                <a:gd name="T11" fmla="*/ 0 h 9"/>
                <a:gd name="T12" fmla="*/ 47 w 58"/>
                <a:gd name="T13" fmla="*/ 9 h 9"/>
                <a:gd name="T14" fmla="*/ 58 w 58"/>
                <a:gd name="T15" fmla="*/ 9 h 9"/>
                <a:gd name="T16" fmla="*/ 58 w 58"/>
                <a:gd name="T17" fmla="*/ 9 h 9"/>
                <a:gd name="T18" fmla="*/ 58 w 58"/>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
                  <a:moveTo>
                    <a:pt x="0" y="5"/>
                  </a:moveTo>
                  <a:lnTo>
                    <a:pt x="0" y="5"/>
                  </a:lnTo>
                  <a:lnTo>
                    <a:pt x="0" y="9"/>
                  </a:lnTo>
                  <a:lnTo>
                    <a:pt x="11" y="9"/>
                  </a:lnTo>
                  <a:lnTo>
                    <a:pt x="22" y="0"/>
                  </a:lnTo>
                  <a:lnTo>
                    <a:pt x="37" y="0"/>
                  </a:lnTo>
                  <a:lnTo>
                    <a:pt x="47" y="9"/>
                  </a:lnTo>
                  <a:lnTo>
                    <a:pt x="58" y="9"/>
                  </a:lnTo>
                  <a:lnTo>
                    <a:pt x="58" y="9"/>
                  </a:lnTo>
                  <a:lnTo>
                    <a:pt x="58" y="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7" name="Freeform 414"/>
            <p:cNvSpPr>
              <a:spLocks/>
            </p:cNvSpPr>
            <p:nvPr/>
          </p:nvSpPr>
          <p:spPr bwMode="auto">
            <a:xfrm>
              <a:off x="3725863" y="2333625"/>
              <a:ext cx="382588" cy="238125"/>
            </a:xfrm>
            <a:custGeom>
              <a:avLst/>
              <a:gdLst>
                <a:gd name="T0" fmla="*/ 233 w 241"/>
                <a:gd name="T1" fmla="*/ 146 h 150"/>
                <a:gd name="T2" fmla="*/ 233 w 241"/>
                <a:gd name="T3" fmla="*/ 146 h 150"/>
                <a:gd name="T4" fmla="*/ 233 w 241"/>
                <a:gd name="T5" fmla="*/ 150 h 150"/>
                <a:gd name="T6" fmla="*/ 241 w 241"/>
                <a:gd name="T7" fmla="*/ 150 h 150"/>
                <a:gd name="T8" fmla="*/ 241 w 241"/>
                <a:gd name="T9" fmla="*/ 150 h 150"/>
                <a:gd name="T10" fmla="*/ 241 w 241"/>
                <a:gd name="T11" fmla="*/ 140 h 150"/>
                <a:gd name="T12" fmla="*/ 240 w 241"/>
                <a:gd name="T13" fmla="*/ 140 h 150"/>
                <a:gd name="T14" fmla="*/ 240 w 241"/>
                <a:gd name="T15" fmla="*/ 115 h 150"/>
                <a:gd name="T16" fmla="*/ 240 w 241"/>
                <a:gd name="T17" fmla="*/ 115 h 150"/>
                <a:gd name="T18" fmla="*/ 240 w 241"/>
                <a:gd name="T19" fmla="*/ 102 h 150"/>
                <a:gd name="T20" fmla="*/ 240 w 241"/>
                <a:gd name="T21" fmla="*/ 102 h 150"/>
                <a:gd name="T22" fmla="*/ 240 w 241"/>
                <a:gd name="T23" fmla="*/ 91 h 150"/>
                <a:gd name="T24" fmla="*/ 238 w 241"/>
                <a:gd name="T25" fmla="*/ 79 h 150"/>
                <a:gd name="T26" fmla="*/ 235 w 241"/>
                <a:gd name="T27" fmla="*/ 65 h 150"/>
                <a:gd name="T28" fmla="*/ 231 w 241"/>
                <a:gd name="T29" fmla="*/ 50 h 150"/>
                <a:gd name="T30" fmla="*/ 227 w 241"/>
                <a:gd name="T31" fmla="*/ 37 h 150"/>
                <a:gd name="T32" fmla="*/ 223 w 241"/>
                <a:gd name="T33" fmla="*/ 27 h 150"/>
                <a:gd name="T34" fmla="*/ 219 w 241"/>
                <a:gd name="T35" fmla="*/ 18 h 150"/>
                <a:gd name="T36" fmla="*/ 216 w 241"/>
                <a:gd name="T37" fmla="*/ 16 h 150"/>
                <a:gd name="T38" fmla="*/ 214 w 241"/>
                <a:gd name="T39" fmla="*/ 16 h 150"/>
                <a:gd name="T40" fmla="*/ 214 w 241"/>
                <a:gd name="T41" fmla="*/ 16 h 150"/>
                <a:gd name="T42" fmla="*/ 167 w 241"/>
                <a:gd name="T43" fmla="*/ 16 h 150"/>
                <a:gd name="T44" fmla="*/ 167 w 241"/>
                <a:gd name="T45" fmla="*/ 0 h 150"/>
                <a:gd name="T46" fmla="*/ 8 w 241"/>
                <a:gd name="T47" fmla="*/ 0 h 150"/>
                <a:gd name="T48" fmla="*/ 8 w 241"/>
                <a:gd name="T49" fmla="*/ 108 h 150"/>
                <a:gd name="T50" fmla="*/ 8 w 241"/>
                <a:gd name="T51" fmla="*/ 117 h 150"/>
                <a:gd name="T52" fmla="*/ 8 w 241"/>
                <a:gd name="T53" fmla="*/ 118 h 150"/>
                <a:gd name="T54" fmla="*/ 0 w 241"/>
                <a:gd name="T55" fmla="*/ 118 h 150"/>
                <a:gd name="T56" fmla="*/ 0 w 241"/>
                <a:gd name="T57" fmla="*/ 132 h 150"/>
                <a:gd name="T58" fmla="*/ 11 w 241"/>
                <a:gd name="T59" fmla="*/ 132 h 150"/>
                <a:gd name="T60" fmla="*/ 19 w 241"/>
                <a:gd name="T61"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50">
                  <a:moveTo>
                    <a:pt x="233" y="146"/>
                  </a:moveTo>
                  <a:lnTo>
                    <a:pt x="233" y="146"/>
                  </a:lnTo>
                  <a:lnTo>
                    <a:pt x="233" y="150"/>
                  </a:lnTo>
                  <a:lnTo>
                    <a:pt x="241" y="150"/>
                  </a:lnTo>
                  <a:lnTo>
                    <a:pt x="241" y="150"/>
                  </a:lnTo>
                  <a:lnTo>
                    <a:pt x="241" y="140"/>
                  </a:lnTo>
                  <a:lnTo>
                    <a:pt x="240" y="140"/>
                  </a:lnTo>
                  <a:lnTo>
                    <a:pt x="240" y="115"/>
                  </a:lnTo>
                  <a:lnTo>
                    <a:pt x="240" y="115"/>
                  </a:lnTo>
                  <a:lnTo>
                    <a:pt x="240" y="102"/>
                  </a:lnTo>
                  <a:lnTo>
                    <a:pt x="240" y="102"/>
                  </a:lnTo>
                  <a:lnTo>
                    <a:pt x="240" y="91"/>
                  </a:lnTo>
                  <a:lnTo>
                    <a:pt x="238" y="79"/>
                  </a:lnTo>
                  <a:lnTo>
                    <a:pt x="235" y="65"/>
                  </a:lnTo>
                  <a:lnTo>
                    <a:pt x="231" y="50"/>
                  </a:lnTo>
                  <a:lnTo>
                    <a:pt x="227" y="37"/>
                  </a:lnTo>
                  <a:lnTo>
                    <a:pt x="223" y="27"/>
                  </a:lnTo>
                  <a:lnTo>
                    <a:pt x="219" y="18"/>
                  </a:lnTo>
                  <a:lnTo>
                    <a:pt x="216" y="16"/>
                  </a:lnTo>
                  <a:lnTo>
                    <a:pt x="214" y="16"/>
                  </a:lnTo>
                  <a:lnTo>
                    <a:pt x="214" y="16"/>
                  </a:lnTo>
                  <a:lnTo>
                    <a:pt x="167" y="16"/>
                  </a:lnTo>
                  <a:lnTo>
                    <a:pt x="167" y="0"/>
                  </a:lnTo>
                  <a:lnTo>
                    <a:pt x="8" y="0"/>
                  </a:lnTo>
                  <a:lnTo>
                    <a:pt x="8" y="108"/>
                  </a:lnTo>
                  <a:lnTo>
                    <a:pt x="8" y="117"/>
                  </a:lnTo>
                  <a:lnTo>
                    <a:pt x="8" y="118"/>
                  </a:lnTo>
                  <a:lnTo>
                    <a:pt x="0" y="118"/>
                  </a:lnTo>
                  <a:lnTo>
                    <a:pt x="0" y="132"/>
                  </a:lnTo>
                  <a:lnTo>
                    <a:pt x="11" y="132"/>
                  </a:lnTo>
                  <a:lnTo>
                    <a:pt x="19" y="1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8" name="Freeform 415"/>
            <p:cNvSpPr>
              <a:spLocks noEditPoints="1"/>
            </p:cNvSpPr>
            <p:nvPr/>
          </p:nvSpPr>
          <p:spPr bwMode="auto">
            <a:xfrm>
              <a:off x="3767138" y="2514600"/>
              <a:ext cx="101600" cy="101600"/>
            </a:xfrm>
            <a:custGeom>
              <a:avLst/>
              <a:gdLst>
                <a:gd name="T0" fmla="*/ 32 w 64"/>
                <a:gd name="T1" fmla="*/ 0 h 64"/>
                <a:gd name="T2" fmla="*/ 32 w 64"/>
                <a:gd name="T3" fmla="*/ 0 h 64"/>
                <a:gd name="T4" fmla="*/ 26 w 64"/>
                <a:gd name="T5" fmla="*/ 0 h 64"/>
                <a:gd name="T6" fmla="*/ 20 w 64"/>
                <a:gd name="T7" fmla="*/ 2 h 64"/>
                <a:gd name="T8" fmla="*/ 15 w 64"/>
                <a:gd name="T9" fmla="*/ 5 h 64"/>
                <a:gd name="T10" fmla="*/ 9 w 64"/>
                <a:gd name="T11" fmla="*/ 9 h 64"/>
                <a:gd name="T12" fmla="*/ 5 w 64"/>
                <a:gd name="T13" fmla="*/ 14 h 64"/>
                <a:gd name="T14" fmla="*/ 2 w 64"/>
                <a:gd name="T15" fmla="*/ 20 h 64"/>
                <a:gd name="T16" fmla="*/ 0 w 64"/>
                <a:gd name="T17" fmla="*/ 26 h 64"/>
                <a:gd name="T18" fmla="*/ 0 w 64"/>
                <a:gd name="T19" fmla="*/ 32 h 64"/>
                <a:gd name="T20" fmla="*/ 0 w 64"/>
                <a:gd name="T21" fmla="*/ 32 h 64"/>
                <a:gd name="T22" fmla="*/ 0 w 64"/>
                <a:gd name="T23" fmla="*/ 38 h 64"/>
                <a:gd name="T24" fmla="*/ 2 w 64"/>
                <a:gd name="T25" fmla="*/ 44 h 64"/>
                <a:gd name="T26" fmla="*/ 5 w 64"/>
                <a:gd name="T27" fmla="*/ 49 h 64"/>
                <a:gd name="T28" fmla="*/ 9 w 64"/>
                <a:gd name="T29" fmla="*/ 55 h 64"/>
                <a:gd name="T30" fmla="*/ 15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50 w 64"/>
                <a:gd name="T45" fmla="*/ 59 h 64"/>
                <a:gd name="T46" fmla="*/ 55 w 64"/>
                <a:gd name="T47" fmla="*/ 55 h 64"/>
                <a:gd name="T48" fmla="*/ 59 w 64"/>
                <a:gd name="T49" fmla="*/ 49 h 64"/>
                <a:gd name="T50" fmla="*/ 62 w 64"/>
                <a:gd name="T51" fmla="*/ 44 h 64"/>
                <a:gd name="T52" fmla="*/ 63 w 64"/>
                <a:gd name="T53" fmla="*/ 38 h 64"/>
                <a:gd name="T54" fmla="*/ 64 w 64"/>
                <a:gd name="T55" fmla="*/ 32 h 64"/>
                <a:gd name="T56" fmla="*/ 64 w 64"/>
                <a:gd name="T57" fmla="*/ 32 h 64"/>
                <a:gd name="T58" fmla="*/ 63 w 64"/>
                <a:gd name="T59" fmla="*/ 26 h 64"/>
                <a:gd name="T60" fmla="*/ 62 w 64"/>
                <a:gd name="T61" fmla="*/ 20 h 64"/>
                <a:gd name="T62" fmla="*/ 59 w 64"/>
                <a:gd name="T63" fmla="*/ 14 h 64"/>
                <a:gd name="T64" fmla="*/ 55 w 64"/>
                <a:gd name="T65" fmla="*/ 9 h 64"/>
                <a:gd name="T66" fmla="*/ 50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9 w 64"/>
                <a:gd name="T85" fmla="*/ 37 h 64"/>
                <a:gd name="T86" fmla="*/ 18 w 64"/>
                <a:gd name="T87" fmla="*/ 32 h 64"/>
                <a:gd name="T88" fmla="*/ 18 w 64"/>
                <a:gd name="T89" fmla="*/ 32 h 64"/>
                <a:gd name="T90" fmla="*/ 19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5" y="5"/>
                  </a:lnTo>
                  <a:lnTo>
                    <a:pt x="9" y="9"/>
                  </a:lnTo>
                  <a:lnTo>
                    <a:pt x="5" y="14"/>
                  </a:lnTo>
                  <a:lnTo>
                    <a:pt x="2" y="20"/>
                  </a:lnTo>
                  <a:lnTo>
                    <a:pt x="0" y="26"/>
                  </a:lnTo>
                  <a:lnTo>
                    <a:pt x="0" y="32"/>
                  </a:lnTo>
                  <a:lnTo>
                    <a:pt x="0" y="32"/>
                  </a:lnTo>
                  <a:lnTo>
                    <a:pt x="0" y="38"/>
                  </a:lnTo>
                  <a:lnTo>
                    <a:pt x="2" y="44"/>
                  </a:lnTo>
                  <a:lnTo>
                    <a:pt x="5" y="49"/>
                  </a:lnTo>
                  <a:lnTo>
                    <a:pt x="9" y="55"/>
                  </a:lnTo>
                  <a:lnTo>
                    <a:pt x="15" y="59"/>
                  </a:lnTo>
                  <a:lnTo>
                    <a:pt x="20" y="62"/>
                  </a:lnTo>
                  <a:lnTo>
                    <a:pt x="26" y="64"/>
                  </a:lnTo>
                  <a:lnTo>
                    <a:pt x="32" y="64"/>
                  </a:lnTo>
                  <a:lnTo>
                    <a:pt x="32" y="64"/>
                  </a:lnTo>
                  <a:lnTo>
                    <a:pt x="38" y="64"/>
                  </a:lnTo>
                  <a:lnTo>
                    <a:pt x="44" y="62"/>
                  </a:lnTo>
                  <a:lnTo>
                    <a:pt x="50" y="59"/>
                  </a:lnTo>
                  <a:lnTo>
                    <a:pt x="55" y="55"/>
                  </a:lnTo>
                  <a:lnTo>
                    <a:pt x="59" y="49"/>
                  </a:lnTo>
                  <a:lnTo>
                    <a:pt x="62" y="44"/>
                  </a:lnTo>
                  <a:lnTo>
                    <a:pt x="63" y="38"/>
                  </a:lnTo>
                  <a:lnTo>
                    <a:pt x="64" y="32"/>
                  </a:lnTo>
                  <a:lnTo>
                    <a:pt x="64" y="32"/>
                  </a:lnTo>
                  <a:lnTo>
                    <a:pt x="63" y="26"/>
                  </a:lnTo>
                  <a:lnTo>
                    <a:pt x="62" y="20"/>
                  </a:lnTo>
                  <a:lnTo>
                    <a:pt x="59" y="14"/>
                  </a:lnTo>
                  <a:lnTo>
                    <a:pt x="55" y="9"/>
                  </a:lnTo>
                  <a:lnTo>
                    <a:pt x="50" y="5"/>
                  </a:lnTo>
                  <a:lnTo>
                    <a:pt x="44" y="2"/>
                  </a:lnTo>
                  <a:lnTo>
                    <a:pt x="38" y="0"/>
                  </a:lnTo>
                  <a:lnTo>
                    <a:pt x="32" y="0"/>
                  </a:lnTo>
                  <a:lnTo>
                    <a:pt x="32" y="0"/>
                  </a:lnTo>
                  <a:close/>
                  <a:moveTo>
                    <a:pt x="32" y="46"/>
                  </a:moveTo>
                  <a:lnTo>
                    <a:pt x="32" y="46"/>
                  </a:lnTo>
                  <a:lnTo>
                    <a:pt x="27" y="45"/>
                  </a:lnTo>
                  <a:lnTo>
                    <a:pt x="22" y="42"/>
                  </a:lnTo>
                  <a:lnTo>
                    <a:pt x="19" y="37"/>
                  </a:lnTo>
                  <a:lnTo>
                    <a:pt x="18" y="32"/>
                  </a:lnTo>
                  <a:lnTo>
                    <a:pt x="18" y="32"/>
                  </a:lnTo>
                  <a:lnTo>
                    <a:pt x="19"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9" name="Freeform 416"/>
            <p:cNvSpPr>
              <a:spLocks noEditPoints="1"/>
            </p:cNvSpPr>
            <p:nvPr/>
          </p:nvSpPr>
          <p:spPr bwMode="auto">
            <a:xfrm>
              <a:off x="3983038" y="2514600"/>
              <a:ext cx="101600" cy="101600"/>
            </a:xfrm>
            <a:custGeom>
              <a:avLst/>
              <a:gdLst>
                <a:gd name="T0" fmla="*/ 32 w 64"/>
                <a:gd name="T1" fmla="*/ 0 h 64"/>
                <a:gd name="T2" fmla="*/ 32 w 64"/>
                <a:gd name="T3" fmla="*/ 0 h 64"/>
                <a:gd name="T4" fmla="*/ 26 w 64"/>
                <a:gd name="T5" fmla="*/ 0 h 64"/>
                <a:gd name="T6" fmla="*/ 20 w 64"/>
                <a:gd name="T7" fmla="*/ 2 h 64"/>
                <a:gd name="T8" fmla="*/ 14 w 64"/>
                <a:gd name="T9" fmla="*/ 5 h 64"/>
                <a:gd name="T10" fmla="*/ 9 w 64"/>
                <a:gd name="T11" fmla="*/ 9 h 64"/>
                <a:gd name="T12" fmla="*/ 5 w 64"/>
                <a:gd name="T13" fmla="*/ 14 h 64"/>
                <a:gd name="T14" fmla="*/ 2 w 64"/>
                <a:gd name="T15" fmla="*/ 20 h 64"/>
                <a:gd name="T16" fmla="*/ 1 w 64"/>
                <a:gd name="T17" fmla="*/ 26 h 64"/>
                <a:gd name="T18" fmla="*/ 0 w 64"/>
                <a:gd name="T19" fmla="*/ 32 h 64"/>
                <a:gd name="T20" fmla="*/ 0 w 64"/>
                <a:gd name="T21" fmla="*/ 32 h 64"/>
                <a:gd name="T22" fmla="*/ 1 w 64"/>
                <a:gd name="T23" fmla="*/ 38 h 64"/>
                <a:gd name="T24" fmla="*/ 2 w 64"/>
                <a:gd name="T25" fmla="*/ 44 h 64"/>
                <a:gd name="T26" fmla="*/ 5 w 64"/>
                <a:gd name="T27" fmla="*/ 49 h 64"/>
                <a:gd name="T28" fmla="*/ 9 w 64"/>
                <a:gd name="T29" fmla="*/ 55 h 64"/>
                <a:gd name="T30" fmla="*/ 14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49 w 64"/>
                <a:gd name="T45" fmla="*/ 59 h 64"/>
                <a:gd name="T46" fmla="*/ 54 w 64"/>
                <a:gd name="T47" fmla="*/ 55 h 64"/>
                <a:gd name="T48" fmla="*/ 59 w 64"/>
                <a:gd name="T49" fmla="*/ 49 h 64"/>
                <a:gd name="T50" fmla="*/ 62 w 64"/>
                <a:gd name="T51" fmla="*/ 44 h 64"/>
                <a:gd name="T52" fmla="*/ 64 w 64"/>
                <a:gd name="T53" fmla="*/ 38 h 64"/>
                <a:gd name="T54" fmla="*/ 64 w 64"/>
                <a:gd name="T55" fmla="*/ 32 h 64"/>
                <a:gd name="T56" fmla="*/ 64 w 64"/>
                <a:gd name="T57" fmla="*/ 32 h 64"/>
                <a:gd name="T58" fmla="*/ 64 w 64"/>
                <a:gd name="T59" fmla="*/ 26 h 64"/>
                <a:gd name="T60" fmla="*/ 62 w 64"/>
                <a:gd name="T61" fmla="*/ 20 h 64"/>
                <a:gd name="T62" fmla="*/ 59 w 64"/>
                <a:gd name="T63" fmla="*/ 14 h 64"/>
                <a:gd name="T64" fmla="*/ 54 w 64"/>
                <a:gd name="T65" fmla="*/ 9 h 64"/>
                <a:gd name="T66" fmla="*/ 49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8 w 64"/>
                <a:gd name="T85" fmla="*/ 37 h 64"/>
                <a:gd name="T86" fmla="*/ 17 w 64"/>
                <a:gd name="T87" fmla="*/ 32 h 64"/>
                <a:gd name="T88" fmla="*/ 17 w 64"/>
                <a:gd name="T89" fmla="*/ 32 h 64"/>
                <a:gd name="T90" fmla="*/ 18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4" y="5"/>
                  </a:lnTo>
                  <a:lnTo>
                    <a:pt x="9" y="9"/>
                  </a:lnTo>
                  <a:lnTo>
                    <a:pt x="5" y="14"/>
                  </a:lnTo>
                  <a:lnTo>
                    <a:pt x="2" y="20"/>
                  </a:lnTo>
                  <a:lnTo>
                    <a:pt x="1" y="26"/>
                  </a:lnTo>
                  <a:lnTo>
                    <a:pt x="0" y="32"/>
                  </a:lnTo>
                  <a:lnTo>
                    <a:pt x="0" y="32"/>
                  </a:lnTo>
                  <a:lnTo>
                    <a:pt x="1" y="38"/>
                  </a:lnTo>
                  <a:lnTo>
                    <a:pt x="2" y="44"/>
                  </a:lnTo>
                  <a:lnTo>
                    <a:pt x="5" y="49"/>
                  </a:lnTo>
                  <a:lnTo>
                    <a:pt x="9" y="55"/>
                  </a:lnTo>
                  <a:lnTo>
                    <a:pt x="14" y="59"/>
                  </a:lnTo>
                  <a:lnTo>
                    <a:pt x="20" y="62"/>
                  </a:lnTo>
                  <a:lnTo>
                    <a:pt x="26" y="64"/>
                  </a:lnTo>
                  <a:lnTo>
                    <a:pt x="32" y="64"/>
                  </a:lnTo>
                  <a:lnTo>
                    <a:pt x="32" y="64"/>
                  </a:lnTo>
                  <a:lnTo>
                    <a:pt x="38" y="64"/>
                  </a:lnTo>
                  <a:lnTo>
                    <a:pt x="44" y="62"/>
                  </a:lnTo>
                  <a:lnTo>
                    <a:pt x="49" y="59"/>
                  </a:lnTo>
                  <a:lnTo>
                    <a:pt x="54" y="55"/>
                  </a:lnTo>
                  <a:lnTo>
                    <a:pt x="59" y="49"/>
                  </a:lnTo>
                  <a:lnTo>
                    <a:pt x="62" y="44"/>
                  </a:lnTo>
                  <a:lnTo>
                    <a:pt x="64" y="38"/>
                  </a:lnTo>
                  <a:lnTo>
                    <a:pt x="64" y="32"/>
                  </a:lnTo>
                  <a:lnTo>
                    <a:pt x="64" y="32"/>
                  </a:lnTo>
                  <a:lnTo>
                    <a:pt x="64" y="26"/>
                  </a:lnTo>
                  <a:lnTo>
                    <a:pt x="62" y="20"/>
                  </a:lnTo>
                  <a:lnTo>
                    <a:pt x="59" y="14"/>
                  </a:lnTo>
                  <a:lnTo>
                    <a:pt x="54" y="9"/>
                  </a:lnTo>
                  <a:lnTo>
                    <a:pt x="49" y="5"/>
                  </a:lnTo>
                  <a:lnTo>
                    <a:pt x="44" y="2"/>
                  </a:lnTo>
                  <a:lnTo>
                    <a:pt x="38" y="0"/>
                  </a:lnTo>
                  <a:lnTo>
                    <a:pt x="32" y="0"/>
                  </a:lnTo>
                  <a:lnTo>
                    <a:pt x="32" y="0"/>
                  </a:lnTo>
                  <a:close/>
                  <a:moveTo>
                    <a:pt x="32" y="46"/>
                  </a:moveTo>
                  <a:lnTo>
                    <a:pt x="32" y="46"/>
                  </a:lnTo>
                  <a:lnTo>
                    <a:pt x="27" y="45"/>
                  </a:lnTo>
                  <a:lnTo>
                    <a:pt x="22" y="42"/>
                  </a:lnTo>
                  <a:lnTo>
                    <a:pt x="18" y="37"/>
                  </a:lnTo>
                  <a:lnTo>
                    <a:pt x="17" y="32"/>
                  </a:lnTo>
                  <a:lnTo>
                    <a:pt x="17" y="32"/>
                  </a:lnTo>
                  <a:lnTo>
                    <a:pt x="18"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0" name="Freeform 417"/>
            <p:cNvSpPr>
              <a:spLocks/>
            </p:cNvSpPr>
            <p:nvPr/>
          </p:nvSpPr>
          <p:spPr bwMode="auto">
            <a:xfrm>
              <a:off x="7780338" y="4071938"/>
              <a:ext cx="38100" cy="34925"/>
            </a:xfrm>
            <a:custGeom>
              <a:avLst/>
              <a:gdLst>
                <a:gd name="T0" fmla="*/ 18 w 24"/>
                <a:gd name="T1" fmla="*/ 0 h 22"/>
                <a:gd name="T2" fmla="*/ 18 w 24"/>
                <a:gd name="T3" fmla="*/ 0 h 22"/>
                <a:gd name="T4" fmla="*/ 21 w 24"/>
                <a:gd name="T5" fmla="*/ 2 h 22"/>
                <a:gd name="T6" fmla="*/ 23 w 24"/>
                <a:gd name="T7" fmla="*/ 6 h 22"/>
                <a:gd name="T8" fmla="*/ 24 w 24"/>
                <a:gd name="T9" fmla="*/ 11 h 22"/>
                <a:gd name="T10" fmla="*/ 23 w 24"/>
                <a:gd name="T11" fmla="*/ 15 h 22"/>
                <a:gd name="T12" fmla="*/ 23 w 24"/>
                <a:gd name="T13" fmla="*/ 15 h 22"/>
                <a:gd name="T14" fmla="*/ 21 w 24"/>
                <a:gd name="T15" fmla="*/ 19 h 22"/>
                <a:gd name="T16" fmla="*/ 17 w 24"/>
                <a:gd name="T17" fmla="*/ 21 h 22"/>
                <a:gd name="T18" fmla="*/ 13 w 24"/>
                <a:gd name="T19" fmla="*/ 22 h 22"/>
                <a:gd name="T20" fmla="*/ 8 w 24"/>
                <a:gd name="T21" fmla="*/ 22 h 22"/>
                <a:gd name="T22" fmla="*/ 8 w 24"/>
                <a:gd name="T23" fmla="*/ 22 h 22"/>
                <a:gd name="T24" fmla="*/ 4 w 24"/>
                <a:gd name="T25" fmla="*/ 20 h 22"/>
                <a:gd name="T26" fmla="*/ 2 w 24"/>
                <a:gd name="T27" fmla="*/ 17 h 22"/>
                <a:gd name="T28" fmla="*/ 0 w 24"/>
                <a:gd name="T29" fmla="*/ 13 h 22"/>
                <a:gd name="T30" fmla="*/ 0 w 24"/>
                <a:gd name="T31" fmla="*/ 9 h 22"/>
                <a:gd name="T32" fmla="*/ 0 w 24"/>
                <a:gd name="T33" fmla="*/ 9 h 22"/>
                <a:gd name="T34" fmla="*/ 0 w 24"/>
                <a:gd name="T3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18" y="0"/>
                  </a:moveTo>
                  <a:lnTo>
                    <a:pt x="18" y="0"/>
                  </a:lnTo>
                  <a:lnTo>
                    <a:pt x="21" y="2"/>
                  </a:lnTo>
                  <a:lnTo>
                    <a:pt x="23" y="6"/>
                  </a:lnTo>
                  <a:lnTo>
                    <a:pt x="24" y="11"/>
                  </a:lnTo>
                  <a:lnTo>
                    <a:pt x="23" y="15"/>
                  </a:lnTo>
                  <a:lnTo>
                    <a:pt x="23" y="15"/>
                  </a:lnTo>
                  <a:lnTo>
                    <a:pt x="21" y="19"/>
                  </a:lnTo>
                  <a:lnTo>
                    <a:pt x="17" y="21"/>
                  </a:lnTo>
                  <a:lnTo>
                    <a:pt x="13" y="22"/>
                  </a:lnTo>
                  <a:lnTo>
                    <a:pt x="8" y="22"/>
                  </a:lnTo>
                  <a:lnTo>
                    <a:pt x="8" y="22"/>
                  </a:lnTo>
                  <a:lnTo>
                    <a:pt x="4" y="20"/>
                  </a:lnTo>
                  <a:lnTo>
                    <a:pt x="2" y="17"/>
                  </a:lnTo>
                  <a:lnTo>
                    <a:pt x="0" y="13"/>
                  </a:lnTo>
                  <a:lnTo>
                    <a:pt x="0" y="9"/>
                  </a:lnTo>
                  <a:lnTo>
                    <a:pt x="0" y="9"/>
                  </a:lnTo>
                  <a:lnTo>
                    <a:pt x="0" y="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1" name="Freeform 418"/>
            <p:cNvSpPr>
              <a:spLocks/>
            </p:cNvSpPr>
            <p:nvPr/>
          </p:nvSpPr>
          <p:spPr bwMode="auto">
            <a:xfrm>
              <a:off x="7758113" y="3995738"/>
              <a:ext cx="319088" cy="279400"/>
            </a:xfrm>
            <a:custGeom>
              <a:avLst/>
              <a:gdLst>
                <a:gd name="T0" fmla="*/ 7 w 201"/>
                <a:gd name="T1" fmla="*/ 43 h 176"/>
                <a:gd name="T2" fmla="*/ 0 w 201"/>
                <a:gd name="T3" fmla="*/ 49 h 176"/>
                <a:gd name="T4" fmla="*/ 13 w 201"/>
                <a:gd name="T5" fmla="*/ 123 h 176"/>
                <a:gd name="T6" fmla="*/ 157 w 201"/>
                <a:gd name="T7" fmla="*/ 176 h 176"/>
                <a:gd name="T8" fmla="*/ 201 w 201"/>
                <a:gd name="T9" fmla="*/ 52 h 176"/>
                <a:gd name="T10" fmla="*/ 57 w 201"/>
                <a:gd name="T11" fmla="*/ 0 h 176"/>
                <a:gd name="T12" fmla="*/ 21 w 201"/>
                <a:gd name="T13" fmla="*/ 31 h 176"/>
              </a:gdLst>
              <a:ahLst/>
              <a:cxnLst>
                <a:cxn ang="0">
                  <a:pos x="T0" y="T1"/>
                </a:cxn>
                <a:cxn ang="0">
                  <a:pos x="T2" y="T3"/>
                </a:cxn>
                <a:cxn ang="0">
                  <a:pos x="T4" y="T5"/>
                </a:cxn>
                <a:cxn ang="0">
                  <a:pos x="T6" y="T7"/>
                </a:cxn>
                <a:cxn ang="0">
                  <a:pos x="T8" y="T9"/>
                </a:cxn>
                <a:cxn ang="0">
                  <a:pos x="T10" y="T11"/>
                </a:cxn>
                <a:cxn ang="0">
                  <a:pos x="T12" y="T13"/>
                </a:cxn>
              </a:cxnLst>
              <a:rect l="0" t="0" r="r" b="b"/>
              <a:pathLst>
                <a:path w="201" h="176">
                  <a:moveTo>
                    <a:pt x="7" y="43"/>
                  </a:moveTo>
                  <a:lnTo>
                    <a:pt x="0" y="49"/>
                  </a:lnTo>
                  <a:lnTo>
                    <a:pt x="13" y="123"/>
                  </a:lnTo>
                  <a:lnTo>
                    <a:pt x="157" y="176"/>
                  </a:lnTo>
                  <a:lnTo>
                    <a:pt x="201" y="52"/>
                  </a:lnTo>
                  <a:lnTo>
                    <a:pt x="57" y="0"/>
                  </a:lnTo>
                  <a:lnTo>
                    <a:pt x="21" y="3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2" name="Freeform 419"/>
            <p:cNvSpPr>
              <a:spLocks/>
            </p:cNvSpPr>
            <p:nvPr/>
          </p:nvSpPr>
          <p:spPr bwMode="auto">
            <a:xfrm>
              <a:off x="7654926" y="4011613"/>
              <a:ext cx="141288" cy="98425"/>
            </a:xfrm>
            <a:custGeom>
              <a:avLst/>
              <a:gdLst>
                <a:gd name="T0" fmla="*/ 89 w 89"/>
                <a:gd name="T1" fmla="*/ 47 h 62"/>
                <a:gd name="T2" fmla="*/ 89 w 89"/>
                <a:gd name="T3" fmla="*/ 47 h 62"/>
                <a:gd name="T4" fmla="*/ 86 w 89"/>
                <a:gd name="T5" fmla="*/ 41 h 62"/>
                <a:gd name="T6" fmla="*/ 83 w 89"/>
                <a:gd name="T7" fmla="*/ 36 h 62"/>
                <a:gd name="T8" fmla="*/ 78 w 89"/>
                <a:gd name="T9" fmla="*/ 29 h 62"/>
                <a:gd name="T10" fmla="*/ 73 w 89"/>
                <a:gd name="T11" fmla="*/ 22 h 62"/>
                <a:gd name="T12" fmla="*/ 65 w 89"/>
                <a:gd name="T13" fmla="*/ 15 h 62"/>
                <a:gd name="T14" fmla="*/ 56 w 89"/>
                <a:gd name="T15" fmla="*/ 8 h 62"/>
                <a:gd name="T16" fmla="*/ 45 w 89"/>
                <a:gd name="T17" fmla="*/ 3 h 62"/>
                <a:gd name="T18" fmla="*/ 45 w 89"/>
                <a:gd name="T19" fmla="*/ 3 h 62"/>
                <a:gd name="T20" fmla="*/ 37 w 89"/>
                <a:gd name="T21" fmla="*/ 0 h 62"/>
                <a:gd name="T22" fmla="*/ 30 w 89"/>
                <a:gd name="T23" fmla="*/ 0 h 62"/>
                <a:gd name="T24" fmla="*/ 23 w 89"/>
                <a:gd name="T25" fmla="*/ 0 h 62"/>
                <a:gd name="T26" fmla="*/ 16 w 89"/>
                <a:gd name="T27" fmla="*/ 2 h 62"/>
                <a:gd name="T28" fmla="*/ 11 w 89"/>
                <a:gd name="T29" fmla="*/ 5 h 62"/>
                <a:gd name="T30" fmla="*/ 7 w 89"/>
                <a:gd name="T31" fmla="*/ 8 h 62"/>
                <a:gd name="T32" fmla="*/ 3 w 89"/>
                <a:gd name="T33" fmla="*/ 13 h 62"/>
                <a:gd name="T34" fmla="*/ 1 w 89"/>
                <a:gd name="T35" fmla="*/ 18 h 62"/>
                <a:gd name="T36" fmla="*/ 1 w 89"/>
                <a:gd name="T37" fmla="*/ 18 h 62"/>
                <a:gd name="T38" fmla="*/ 0 w 89"/>
                <a:gd name="T39" fmla="*/ 23 h 62"/>
                <a:gd name="T40" fmla="*/ 0 w 89"/>
                <a:gd name="T41" fmla="*/ 28 h 62"/>
                <a:gd name="T42" fmla="*/ 1 w 89"/>
                <a:gd name="T43" fmla="*/ 34 h 62"/>
                <a:gd name="T44" fmla="*/ 3 w 89"/>
                <a:gd name="T45" fmla="*/ 39 h 62"/>
                <a:gd name="T46" fmla="*/ 6 w 89"/>
                <a:gd name="T47" fmla="*/ 44 h 62"/>
                <a:gd name="T48" fmla="*/ 11 w 89"/>
                <a:gd name="T49" fmla="*/ 50 h 62"/>
                <a:gd name="T50" fmla="*/ 17 w 89"/>
                <a:gd name="T51" fmla="*/ 54 h 62"/>
                <a:gd name="T52" fmla="*/ 26 w 89"/>
                <a:gd name="T53" fmla="*/ 58 h 62"/>
                <a:gd name="T54" fmla="*/ 26 w 89"/>
                <a:gd name="T55" fmla="*/ 58 h 62"/>
                <a:gd name="T56" fmla="*/ 39 w 89"/>
                <a:gd name="T57" fmla="*/ 61 h 62"/>
                <a:gd name="T58" fmla="*/ 50 w 89"/>
                <a:gd name="T59" fmla="*/ 62 h 62"/>
                <a:gd name="T60" fmla="*/ 50 w 89"/>
                <a:gd name="T61" fmla="*/ 62 h 62"/>
                <a:gd name="T62" fmla="*/ 59 w 89"/>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2">
                  <a:moveTo>
                    <a:pt x="89" y="47"/>
                  </a:moveTo>
                  <a:lnTo>
                    <a:pt x="89" y="47"/>
                  </a:lnTo>
                  <a:lnTo>
                    <a:pt x="86" y="41"/>
                  </a:lnTo>
                  <a:lnTo>
                    <a:pt x="83" y="36"/>
                  </a:lnTo>
                  <a:lnTo>
                    <a:pt x="78" y="29"/>
                  </a:lnTo>
                  <a:lnTo>
                    <a:pt x="73" y="22"/>
                  </a:lnTo>
                  <a:lnTo>
                    <a:pt x="65" y="15"/>
                  </a:lnTo>
                  <a:lnTo>
                    <a:pt x="56" y="8"/>
                  </a:lnTo>
                  <a:lnTo>
                    <a:pt x="45" y="3"/>
                  </a:lnTo>
                  <a:lnTo>
                    <a:pt x="45" y="3"/>
                  </a:lnTo>
                  <a:lnTo>
                    <a:pt x="37" y="0"/>
                  </a:lnTo>
                  <a:lnTo>
                    <a:pt x="30" y="0"/>
                  </a:lnTo>
                  <a:lnTo>
                    <a:pt x="23" y="0"/>
                  </a:lnTo>
                  <a:lnTo>
                    <a:pt x="16" y="2"/>
                  </a:lnTo>
                  <a:lnTo>
                    <a:pt x="11" y="5"/>
                  </a:lnTo>
                  <a:lnTo>
                    <a:pt x="7" y="8"/>
                  </a:lnTo>
                  <a:lnTo>
                    <a:pt x="3" y="13"/>
                  </a:lnTo>
                  <a:lnTo>
                    <a:pt x="1" y="18"/>
                  </a:lnTo>
                  <a:lnTo>
                    <a:pt x="1" y="18"/>
                  </a:lnTo>
                  <a:lnTo>
                    <a:pt x="0" y="23"/>
                  </a:lnTo>
                  <a:lnTo>
                    <a:pt x="0" y="28"/>
                  </a:lnTo>
                  <a:lnTo>
                    <a:pt x="1" y="34"/>
                  </a:lnTo>
                  <a:lnTo>
                    <a:pt x="3" y="39"/>
                  </a:lnTo>
                  <a:lnTo>
                    <a:pt x="6" y="44"/>
                  </a:lnTo>
                  <a:lnTo>
                    <a:pt x="11" y="50"/>
                  </a:lnTo>
                  <a:lnTo>
                    <a:pt x="17" y="54"/>
                  </a:lnTo>
                  <a:lnTo>
                    <a:pt x="26" y="58"/>
                  </a:lnTo>
                  <a:lnTo>
                    <a:pt x="26" y="58"/>
                  </a:lnTo>
                  <a:lnTo>
                    <a:pt x="39" y="61"/>
                  </a:lnTo>
                  <a:lnTo>
                    <a:pt x="50" y="62"/>
                  </a:lnTo>
                  <a:lnTo>
                    <a:pt x="50" y="62"/>
                  </a:lnTo>
                  <a:lnTo>
                    <a:pt x="59" y="6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3" name="Freeform 420"/>
            <p:cNvSpPr>
              <a:spLocks noEditPoints="1"/>
            </p:cNvSpPr>
            <p:nvPr/>
          </p:nvSpPr>
          <p:spPr bwMode="auto">
            <a:xfrm>
              <a:off x="2719388" y="2681288"/>
              <a:ext cx="250825" cy="206375"/>
            </a:xfrm>
            <a:custGeom>
              <a:avLst/>
              <a:gdLst>
                <a:gd name="T0" fmla="*/ 158 w 158"/>
                <a:gd name="T1" fmla="*/ 121 h 130"/>
                <a:gd name="T2" fmla="*/ 158 w 158"/>
                <a:gd name="T3" fmla="*/ 121 h 130"/>
                <a:gd name="T4" fmla="*/ 157 w 158"/>
                <a:gd name="T5" fmla="*/ 124 h 130"/>
                <a:gd name="T6" fmla="*/ 155 w 158"/>
                <a:gd name="T7" fmla="*/ 126 h 130"/>
                <a:gd name="T8" fmla="*/ 153 w 158"/>
                <a:gd name="T9" fmla="*/ 129 h 130"/>
                <a:gd name="T10" fmla="*/ 150 w 158"/>
                <a:gd name="T11" fmla="*/ 130 h 130"/>
                <a:gd name="T12" fmla="*/ 9 w 158"/>
                <a:gd name="T13" fmla="*/ 130 h 130"/>
                <a:gd name="T14" fmla="*/ 9 w 158"/>
                <a:gd name="T15" fmla="*/ 130 h 130"/>
                <a:gd name="T16" fmla="*/ 5 w 158"/>
                <a:gd name="T17" fmla="*/ 129 h 130"/>
                <a:gd name="T18" fmla="*/ 3 w 158"/>
                <a:gd name="T19" fmla="*/ 126 h 130"/>
                <a:gd name="T20" fmla="*/ 1 w 158"/>
                <a:gd name="T21" fmla="*/ 124 h 130"/>
                <a:gd name="T22" fmla="*/ 0 w 158"/>
                <a:gd name="T23" fmla="*/ 121 h 130"/>
                <a:gd name="T24" fmla="*/ 0 w 158"/>
                <a:gd name="T25" fmla="*/ 8 h 130"/>
                <a:gd name="T26" fmla="*/ 0 w 158"/>
                <a:gd name="T27" fmla="*/ 8 h 130"/>
                <a:gd name="T28" fmla="*/ 1 w 158"/>
                <a:gd name="T29" fmla="*/ 5 h 130"/>
                <a:gd name="T30" fmla="*/ 3 w 158"/>
                <a:gd name="T31" fmla="*/ 3 h 130"/>
                <a:gd name="T32" fmla="*/ 5 w 158"/>
                <a:gd name="T33" fmla="*/ 1 h 130"/>
                <a:gd name="T34" fmla="*/ 9 w 158"/>
                <a:gd name="T35" fmla="*/ 0 h 130"/>
                <a:gd name="T36" fmla="*/ 150 w 158"/>
                <a:gd name="T37" fmla="*/ 0 h 130"/>
                <a:gd name="T38" fmla="*/ 150 w 158"/>
                <a:gd name="T39" fmla="*/ 0 h 130"/>
                <a:gd name="T40" fmla="*/ 153 w 158"/>
                <a:gd name="T41" fmla="*/ 1 h 130"/>
                <a:gd name="T42" fmla="*/ 155 w 158"/>
                <a:gd name="T43" fmla="*/ 3 h 130"/>
                <a:gd name="T44" fmla="*/ 157 w 158"/>
                <a:gd name="T45" fmla="*/ 5 h 130"/>
                <a:gd name="T46" fmla="*/ 158 w 158"/>
                <a:gd name="T47" fmla="*/ 8 h 130"/>
                <a:gd name="T48" fmla="*/ 158 w 158"/>
                <a:gd name="T49" fmla="*/ 121 h 130"/>
                <a:gd name="T50" fmla="*/ 96 w 158"/>
                <a:gd name="T51" fmla="*/ 47 h 130"/>
                <a:gd name="T52" fmla="*/ 96 w 158"/>
                <a:gd name="T53" fmla="*/ 47 h 130"/>
                <a:gd name="T54" fmla="*/ 96 w 158"/>
                <a:gd name="T55" fmla="*/ 44 h 130"/>
                <a:gd name="T56" fmla="*/ 95 w 158"/>
                <a:gd name="T57" fmla="*/ 41 h 130"/>
                <a:gd name="T58" fmla="*/ 90 w 158"/>
                <a:gd name="T59" fmla="*/ 36 h 130"/>
                <a:gd name="T60" fmla="*/ 85 w 158"/>
                <a:gd name="T61" fmla="*/ 33 h 130"/>
                <a:gd name="T62" fmla="*/ 82 w 158"/>
                <a:gd name="T63" fmla="*/ 32 h 130"/>
                <a:gd name="T64" fmla="*/ 79 w 158"/>
                <a:gd name="T65" fmla="*/ 31 h 130"/>
                <a:gd name="T66" fmla="*/ 79 w 158"/>
                <a:gd name="T67" fmla="*/ 31 h 130"/>
                <a:gd name="T68" fmla="*/ 76 w 158"/>
                <a:gd name="T69" fmla="*/ 32 h 130"/>
                <a:gd name="T70" fmla="*/ 73 w 158"/>
                <a:gd name="T71" fmla="*/ 33 h 130"/>
                <a:gd name="T72" fmla="*/ 68 w 158"/>
                <a:gd name="T73" fmla="*/ 36 h 130"/>
                <a:gd name="T74" fmla="*/ 64 w 158"/>
                <a:gd name="T75" fmla="*/ 41 h 130"/>
                <a:gd name="T76" fmla="*/ 63 w 158"/>
                <a:gd name="T77" fmla="*/ 44 h 130"/>
                <a:gd name="T78" fmla="*/ 63 w 158"/>
                <a:gd name="T79" fmla="*/ 47 h 130"/>
                <a:gd name="T80" fmla="*/ 63 w 158"/>
                <a:gd name="T81" fmla="*/ 47 h 130"/>
                <a:gd name="T82" fmla="*/ 64 w 158"/>
                <a:gd name="T83" fmla="*/ 51 h 130"/>
                <a:gd name="T84" fmla="*/ 65 w 158"/>
                <a:gd name="T85" fmla="*/ 54 h 130"/>
                <a:gd name="T86" fmla="*/ 67 w 158"/>
                <a:gd name="T87" fmla="*/ 58 h 130"/>
                <a:gd name="T88" fmla="*/ 69 w 158"/>
                <a:gd name="T89" fmla="*/ 61 h 130"/>
                <a:gd name="T90" fmla="*/ 69 w 158"/>
                <a:gd name="T91" fmla="*/ 93 h 130"/>
                <a:gd name="T92" fmla="*/ 69 w 158"/>
                <a:gd name="T93" fmla="*/ 93 h 130"/>
                <a:gd name="T94" fmla="*/ 70 w 158"/>
                <a:gd name="T95" fmla="*/ 97 h 130"/>
                <a:gd name="T96" fmla="*/ 72 w 158"/>
                <a:gd name="T97" fmla="*/ 100 h 130"/>
                <a:gd name="T98" fmla="*/ 75 w 158"/>
                <a:gd name="T99" fmla="*/ 102 h 130"/>
                <a:gd name="T100" fmla="*/ 79 w 158"/>
                <a:gd name="T101" fmla="*/ 103 h 130"/>
                <a:gd name="T102" fmla="*/ 79 w 158"/>
                <a:gd name="T103" fmla="*/ 103 h 130"/>
                <a:gd name="T104" fmla="*/ 83 w 158"/>
                <a:gd name="T105" fmla="*/ 102 h 130"/>
                <a:gd name="T106" fmla="*/ 86 w 158"/>
                <a:gd name="T107" fmla="*/ 100 h 130"/>
                <a:gd name="T108" fmla="*/ 88 w 158"/>
                <a:gd name="T109" fmla="*/ 97 h 130"/>
                <a:gd name="T110" fmla="*/ 89 w 158"/>
                <a:gd name="T111" fmla="*/ 93 h 130"/>
                <a:gd name="T112" fmla="*/ 89 w 158"/>
                <a:gd name="T113" fmla="*/ 61 h 130"/>
                <a:gd name="T114" fmla="*/ 89 w 158"/>
                <a:gd name="T115" fmla="*/ 61 h 130"/>
                <a:gd name="T116" fmla="*/ 91 w 158"/>
                <a:gd name="T117" fmla="*/ 58 h 130"/>
                <a:gd name="T118" fmla="*/ 94 w 158"/>
                <a:gd name="T119" fmla="*/ 54 h 130"/>
                <a:gd name="T120" fmla="*/ 95 w 158"/>
                <a:gd name="T121" fmla="*/ 51 h 130"/>
                <a:gd name="T122" fmla="*/ 96 w 158"/>
                <a:gd name="T123" fmla="*/ 47 h 130"/>
                <a:gd name="T124" fmla="*/ 96 w 158"/>
                <a:gd name="T125" fmla="*/ 4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30">
                  <a:moveTo>
                    <a:pt x="158" y="121"/>
                  </a:moveTo>
                  <a:lnTo>
                    <a:pt x="158" y="121"/>
                  </a:lnTo>
                  <a:lnTo>
                    <a:pt x="157" y="124"/>
                  </a:lnTo>
                  <a:lnTo>
                    <a:pt x="155" y="126"/>
                  </a:lnTo>
                  <a:lnTo>
                    <a:pt x="153" y="129"/>
                  </a:lnTo>
                  <a:lnTo>
                    <a:pt x="150" y="130"/>
                  </a:lnTo>
                  <a:lnTo>
                    <a:pt x="9" y="130"/>
                  </a:lnTo>
                  <a:lnTo>
                    <a:pt x="9" y="130"/>
                  </a:lnTo>
                  <a:lnTo>
                    <a:pt x="5" y="129"/>
                  </a:lnTo>
                  <a:lnTo>
                    <a:pt x="3" y="126"/>
                  </a:lnTo>
                  <a:lnTo>
                    <a:pt x="1" y="124"/>
                  </a:lnTo>
                  <a:lnTo>
                    <a:pt x="0" y="121"/>
                  </a:lnTo>
                  <a:lnTo>
                    <a:pt x="0" y="8"/>
                  </a:lnTo>
                  <a:lnTo>
                    <a:pt x="0" y="8"/>
                  </a:lnTo>
                  <a:lnTo>
                    <a:pt x="1" y="5"/>
                  </a:lnTo>
                  <a:lnTo>
                    <a:pt x="3" y="3"/>
                  </a:lnTo>
                  <a:lnTo>
                    <a:pt x="5" y="1"/>
                  </a:lnTo>
                  <a:lnTo>
                    <a:pt x="9" y="0"/>
                  </a:lnTo>
                  <a:lnTo>
                    <a:pt x="150" y="0"/>
                  </a:lnTo>
                  <a:lnTo>
                    <a:pt x="150" y="0"/>
                  </a:lnTo>
                  <a:lnTo>
                    <a:pt x="153" y="1"/>
                  </a:lnTo>
                  <a:lnTo>
                    <a:pt x="155" y="3"/>
                  </a:lnTo>
                  <a:lnTo>
                    <a:pt x="157" y="5"/>
                  </a:lnTo>
                  <a:lnTo>
                    <a:pt x="158" y="8"/>
                  </a:lnTo>
                  <a:lnTo>
                    <a:pt x="158" y="121"/>
                  </a:lnTo>
                  <a:close/>
                  <a:moveTo>
                    <a:pt x="96" y="47"/>
                  </a:moveTo>
                  <a:lnTo>
                    <a:pt x="96" y="47"/>
                  </a:lnTo>
                  <a:lnTo>
                    <a:pt x="96" y="44"/>
                  </a:lnTo>
                  <a:lnTo>
                    <a:pt x="95" y="41"/>
                  </a:lnTo>
                  <a:lnTo>
                    <a:pt x="90" y="36"/>
                  </a:lnTo>
                  <a:lnTo>
                    <a:pt x="85" y="33"/>
                  </a:lnTo>
                  <a:lnTo>
                    <a:pt x="82" y="32"/>
                  </a:lnTo>
                  <a:lnTo>
                    <a:pt x="79" y="31"/>
                  </a:lnTo>
                  <a:lnTo>
                    <a:pt x="79" y="31"/>
                  </a:lnTo>
                  <a:lnTo>
                    <a:pt x="76" y="32"/>
                  </a:lnTo>
                  <a:lnTo>
                    <a:pt x="73" y="33"/>
                  </a:lnTo>
                  <a:lnTo>
                    <a:pt x="68" y="36"/>
                  </a:lnTo>
                  <a:lnTo>
                    <a:pt x="64" y="41"/>
                  </a:lnTo>
                  <a:lnTo>
                    <a:pt x="63" y="44"/>
                  </a:lnTo>
                  <a:lnTo>
                    <a:pt x="63" y="47"/>
                  </a:lnTo>
                  <a:lnTo>
                    <a:pt x="63" y="47"/>
                  </a:lnTo>
                  <a:lnTo>
                    <a:pt x="64" y="51"/>
                  </a:lnTo>
                  <a:lnTo>
                    <a:pt x="65" y="54"/>
                  </a:lnTo>
                  <a:lnTo>
                    <a:pt x="67" y="58"/>
                  </a:lnTo>
                  <a:lnTo>
                    <a:pt x="69" y="61"/>
                  </a:lnTo>
                  <a:lnTo>
                    <a:pt x="69" y="93"/>
                  </a:lnTo>
                  <a:lnTo>
                    <a:pt x="69" y="93"/>
                  </a:lnTo>
                  <a:lnTo>
                    <a:pt x="70" y="97"/>
                  </a:lnTo>
                  <a:lnTo>
                    <a:pt x="72" y="100"/>
                  </a:lnTo>
                  <a:lnTo>
                    <a:pt x="75" y="102"/>
                  </a:lnTo>
                  <a:lnTo>
                    <a:pt x="79" y="103"/>
                  </a:lnTo>
                  <a:lnTo>
                    <a:pt x="79" y="103"/>
                  </a:lnTo>
                  <a:lnTo>
                    <a:pt x="83" y="102"/>
                  </a:lnTo>
                  <a:lnTo>
                    <a:pt x="86" y="100"/>
                  </a:lnTo>
                  <a:lnTo>
                    <a:pt x="88" y="97"/>
                  </a:lnTo>
                  <a:lnTo>
                    <a:pt x="89" y="93"/>
                  </a:lnTo>
                  <a:lnTo>
                    <a:pt x="89" y="61"/>
                  </a:lnTo>
                  <a:lnTo>
                    <a:pt x="89" y="61"/>
                  </a:lnTo>
                  <a:lnTo>
                    <a:pt x="91" y="58"/>
                  </a:lnTo>
                  <a:lnTo>
                    <a:pt x="94" y="54"/>
                  </a:lnTo>
                  <a:lnTo>
                    <a:pt x="95" y="51"/>
                  </a:lnTo>
                  <a:lnTo>
                    <a:pt x="96" y="47"/>
                  </a:lnTo>
                  <a:lnTo>
                    <a:pt x="96" y="47"/>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4" name="Freeform 421"/>
            <p:cNvSpPr>
              <a:spLocks/>
            </p:cNvSpPr>
            <p:nvPr/>
          </p:nvSpPr>
          <p:spPr bwMode="auto">
            <a:xfrm>
              <a:off x="2784476" y="2581275"/>
              <a:ext cx="120650" cy="88900"/>
            </a:xfrm>
            <a:custGeom>
              <a:avLst/>
              <a:gdLst>
                <a:gd name="T0" fmla="*/ 76 w 76"/>
                <a:gd name="T1" fmla="*/ 56 h 56"/>
                <a:gd name="T2" fmla="*/ 76 w 76"/>
                <a:gd name="T3" fmla="*/ 39 h 56"/>
                <a:gd name="T4" fmla="*/ 76 w 76"/>
                <a:gd name="T5" fmla="*/ 39 h 56"/>
                <a:gd name="T6" fmla="*/ 76 w 76"/>
                <a:gd name="T7" fmla="*/ 31 h 56"/>
                <a:gd name="T8" fmla="*/ 73 w 76"/>
                <a:gd name="T9" fmla="*/ 24 h 56"/>
                <a:gd name="T10" fmla="*/ 70 w 76"/>
                <a:gd name="T11" fmla="*/ 18 h 56"/>
                <a:gd name="T12" fmla="*/ 65 w 76"/>
                <a:gd name="T13" fmla="*/ 12 h 56"/>
                <a:gd name="T14" fmla="*/ 60 w 76"/>
                <a:gd name="T15" fmla="*/ 7 h 56"/>
                <a:gd name="T16" fmla="*/ 54 w 76"/>
                <a:gd name="T17" fmla="*/ 3 h 56"/>
                <a:gd name="T18" fmla="*/ 46 w 76"/>
                <a:gd name="T19" fmla="*/ 1 h 56"/>
                <a:gd name="T20" fmla="*/ 38 w 76"/>
                <a:gd name="T21" fmla="*/ 0 h 56"/>
                <a:gd name="T22" fmla="*/ 38 w 76"/>
                <a:gd name="T23" fmla="*/ 0 h 56"/>
                <a:gd name="T24" fmla="*/ 30 w 76"/>
                <a:gd name="T25" fmla="*/ 1 h 56"/>
                <a:gd name="T26" fmla="*/ 23 w 76"/>
                <a:gd name="T27" fmla="*/ 3 h 56"/>
                <a:gd name="T28" fmla="*/ 17 w 76"/>
                <a:gd name="T29" fmla="*/ 7 h 56"/>
                <a:gd name="T30" fmla="*/ 11 w 76"/>
                <a:gd name="T31" fmla="*/ 12 h 56"/>
                <a:gd name="T32" fmla="*/ 6 w 76"/>
                <a:gd name="T33" fmla="*/ 18 h 56"/>
                <a:gd name="T34" fmla="*/ 3 w 76"/>
                <a:gd name="T35" fmla="*/ 24 h 56"/>
                <a:gd name="T36" fmla="*/ 0 w 76"/>
                <a:gd name="T37" fmla="*/ 31 h 56"/>
                <a:gd name="T38" fmla="*/ 0 w 76"/>
                <a:gd name="T39" fmla="*/ 39 h 56"/>
                <a:gd name="T40" fmla="*/ 0 w 76"/>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56">
                  <a:moveTo>
                    <a:pt x="76" y="56"/>
                  </a:moveTo>
                  <a:lnTo>
                    <a:pt x="76" y="39"/>
                  </a:lnTo>
                  <a:lnTo>
                    <a:pt x="76" y="39"/>
                  </a:lnTo>
                  <a:lnTo>
                    <a:pt x="76" y="31"/>
                  </a:lnTo>
                  <a:lnTo>
                    <a:pt x="73" y="24"/>
                  </a:lnTo>
                  <a:lnTo>
                    <a:pt x="70" y="18"/>
                  </a:lnTo>
                  <a:lnTo>
                    <a:pt x="65" y="12"/>
                  </a:lnTo>
                  <a:lnTo>
                    <a:pt x="60" y="7"/>
                  </a:lnTo>
                  <a:lnTo>
                    <a:pt x="54" y="3"/>
                  </a:lnTo>
                  <a:lnTo>
                    <a:pt x="46" y="1"/>
                  </a:lnTo>
                  <a:lnTo>
                    <a:pt x="38" y="0"/>
                  </a:lnTo>
                  <a:lnTo>
                    <a:pt x="38" y="0"/>
                  </a:lnTo>
                  <a:lnTo>
                    <a:pt x="30" y="1"/>
                  </a:lnTo>
                  <a:lnTo>
                    <a:pt x="23" y="3"/>
                  </a:lnTo>
                  <a:lnTo>
                    <a:pt x="17" y="7"/>
                  </a:lnTo>
                  <a:lnTo>
                    <a:pt x="11" y="12"/>
                  </a:lnTo>
                  <a:lnTo>
                    <a:pt x="6" y="18"/>
                  </a:lnTo>
                  <a:lnTo>
                    <a:pt x="3" y="24"/>
                  </a:lnTo>
                  <a:lnTo>
                    <a:pt x="0" y="31"/>
                  </a:lnTo>
                  <a:lnTo>
                    <a:pt x="0" y="39"/>
                  </a:lnTo>
                  <a:lnTo>
                    <a:pt x="0"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5" name="Freeform 422"/>
            <p:cNvSpPr>
              <a:spLocks/>
            </p:cNvSpPr>
            <p:nvPr/>
          </p:nvSpPr>
          <p:spPr bwMode="auto">
            <a:xfrm>
              <a:off x="2743201" y="2543175"/>
              <a:ext cx="203200" cy="127000"/>
            </a:xfrm>
            <a:custGeom>
              <a:avLst/>
              <a:gdLst>
                <a:gd name="T0" fmla="*/ 0 w 128"/>
                <a:gd name="T1" fmla="*/ 80 h 80"/>
                <a:gd name="T2" fmla="*/ 0 w 128"/>
                <a:gd name="T3" fmla="*/ 63 h 80"/>
                <a:gd name="T4" fmla="*/ 0 w 128"/>
                <a:gd name="T5" fmla="*/ 63 h 80"/>
                <a:gd name="T6" fmla="*/ 0 w 128"/>
                <a:gd name="T7" fmla="*/ 56 h 80"/>
                <a:gd name="T8" fmla="*/ 1 w 128"/>
                <a:gd name="T9" fmla="*/ 50 h 80"/>
                <a:gd name="T10" fmla="*/ 3 w 128"/>
                <a:gd name="T11" fmla="*/ 44 h 80"/>
                <a:gd name="T12" fmla="*/ 6 w 128"/>
                <a:gd name="T13" fmla="*/ 39 h 80"/>
                <a:gd name="T14" fmla="*/ 11 w 128"/>
                <a:gd name="T15" fmla="*/ 27 h 80"/>
                <a:gd name="T16" fmla="*/ 19 w 128"/>
                <a:gd name="T17" fmla="*/ 18 h 80"/>
                <a:gd name="T18" fmla="*/ 28 w 128"/>
                <a:gd name="T19" fmla="*/ 10 h 80"/>
                <a:gd name="T20" fmla="*/ 39 w 128"/>
                <a:gd name="T21" fmla="*/ 4 h 80"/>
                <a:gd name="T22" fmla="*/ 46 w 128"/>
                <a:gd name="T23" fmla="*/ 2 h 80"/>
                <a:gd name="T24" fmla="*/ 51 w 128"/>
                <a:gd name="T25" fmla="*/ 1 h 80"/>
                <a:gd name="T26" fmla="*/ 58 w 128"/>
                <a:gd name="T27" fmla="*/ 0 h 80"/>
                <a:gd name="T28" fmla="*/ 64 w 128"/>
                <a:gd name="T29" fmla="*/ 0 h 80"/>
                <a:gd name="T30" fmla="*/ 64 w 128"/>
                <a:gd name="T31" fmla="*/ 0 h 80"/>
                <a:gd name="T32" fmla="*/ 70 w 128"/>
                <a:gd name="T33" fmla="*/ 0 h 80"/>
                <a:gd name="T34" fmla="*/ 77 w 128"/>
                <a:gd name="T35" fmla="*/ 1 h 80"/>
                <a:gd name="T36" fmla="*/ 84 w 128"/>
                <a:gd name="T37" fmla="*/ 2 h 80"/>
                <a:gd name="T38" fmla="*/ 89 w 128"/>
                <a:gd name="T39" fmla="*/ 4 h 80"/>
                <a:gd name="T40" fmla="*/ 100 w 128"/>
                <a:gd name="T41" fmla="*/ 10 h 80"/>
                <a:gd name="T42" fmla="*/ 109 w 128"/>
                <a:gd name="T43" fmla="*/ 18 h 80"/>
                <a:gd name="T44" fmla="*/ 118 w 128"/>
                <a:gd name="T45" fmla="*/ 27 h 80"/>
                <a:gd name="T46" fmla="*/ 123 w 128"/>
                <a:gd name="T47" fmla="*/ 39 h 80"/>
                <a:gd name="T48" fmla="*/ 125 w 128"/>
                <a:gd name="T49" fmla="*/ 44 h 80"/>
                <a:gd name="T50" fmla="*/ 127 w 128"/>
                <a:gd name="T51" fmla="*/ 50 h 80"/>
                <a:gd name="T52" fmla="*/ 128 w 128"/>
                <a:gd name="T53" fmla="*/ 56 h 80"/>
                <a:gd name="T54" fmla="*/ 128 w 128"/>
                <a:gd name="T55" fmla="*/ 63 h 80"/>
                <a:gd name="T56" fmla="*/ 128 w 128"/>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8" h="80">
                  <a:moveTo>
                    <a:pt x="0" y="80"/>
                  </a:moveTo>
                  <a:lnTo>
                    <a:pt x="0" y="63"/>
                  </a:lnTo>
                  <a:lnTo>
                    <a:pt x="0" y="63"/>
                  </a:lnTo>
                  <a:lnTo>
                    <a:pt x="0" y="56"/>
                  </a:lnTo>
                  <a:lnTo>
                    <a:pt x="1" y="50"/>
                  </a:lnTo>
                  <a:lnTo>
                    <a:pt x="3" y="44"/>
                  </a:lnTo>
                  <a:lnTo>
                    <a:pt x="6" y="39"/>
                  </a:lnTo>
                  <a:lnTo>
                    <a:pt x="11" y="27"/>
                  </a:lnTo>
                  <a:lnTo>
                    <a:pt x="19" y="18"/>
                  </a:lnTo>
                  <a:lnTo>
                    <a:pt x="28" y="10"/>
                  </a:lnTo>
                  <a:lnTo>
                    <a:pt x="39" y="4"/>
                  </a:lnTo>
                  <a:lnTo>
                    <a:pt x="46" y="2"/>
                  </a:lnTo>
                  <a:lnTo>
                    <a:pt x="51" y="1"/>
                  </a:lnTo>
                  <a:lnTo>
                    <a:pt x="58" y="0"/>
                  </a:lnTo>
                  <a:lnTo>
                    <a:pt x="64" y="0"/>
                  </a:lnTo>
                  <a:lnTo>
                    <a:pt x="64" y="0"/>
                  </a:lnTo>
                  <a:lnTo>
                    <a:pt x="70" y="0"/>
                  </a:lnTo>
                  <a:lnTo>
                    <a:pt x="77" y="1"/>
                  </a:lnTo>
                  <a:lnTo>
                    <a:pt x="84" y="2"/>
                  </a:lnTo>
                  <a:lnTo>
                    <a:pt x="89" y="4"/>
                  </a:lnTo>
                  <a:lnTo>
                    <a:pt x="100" y="10"/>
                  </a:lnTo>
                  <a:lnTo>
                    <a:pt x="109" y="18"/>
                  </a:lnTo>
                  <a:lnTo>
                    <a:pt x="118" y="27"/>
                  </a:lnTo>
                  <a:lnTo>
                    <a:pt x="123" y="39"/>
                  </a:lnTo>
                  <a:lnTo>
                    <a:pt x="125" y="44"/>
                  </a:lnTo>
                  <a:lnTo>
                    <a:pt x="127" y="50"/>
                  </a:lnTo>
                  <a:lnTo>
                    <a:pt x="128" y="56"/>
                  </a:lnTo>
                  <a:lnTo>
                    <a:pt x="128" y="63"/>
                  </a:lnTo>
                  <a:lnTo>
                    <a:pt x="128" y="8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6" name="Freeform 423"/>
            <p:cNvSpPr>
              <a:spLocks/>
            </p:cNvSpPr>
            <p:nvPr/>
          </p:nvSpPr>
          <p:spPr bwMode="auto">
            <a:xfrm>
              <a:off x="3003551" y="3000375"/>
              <a:ext cx="87313" cy="61913"/>
            </a:xfrm>
            <a:custGeom>
              <a:avLst/>
              <a:gdLst>
                <a:gd name="T0" fmla="*/ 0 w 55"/>
                <a:gd name="T1" fmla="*/ 39 h 39"/>
                <a:gd name="T2" fmla="*/ 0 w 55"/>
                <a:gd name="T3" fmla="*/ 39 h 39"/>
                <a:gd name="T4" fmla="*/ 2 w 55"/>
                <a:gd name="T5" fmla="*/ 29 h 39"/>
                <a:gd name="T6" fmla="*/ 5 w 55"/>
                <a:gd name="T7" fmla="*/ 22 h 39"/>
                <a:gd name="T8" fmla="*/ 8 w 55"/>
                <a:gd name="T9" fmla="*/ 15 h 39"/>
                <a:gd name="T10" fmla="*/ 12 w 55"/>
                <a:gd name="T11" fmla="*/ 10 h 39"/>
                <a:gd name="T12" fmla="*/ 15 w 55"/>
                <a:gd name="T13" fmla="*/ 5 h 39"/>
                <a:gd name="T14" fmla="*/ 19 w 55"/>
                <a:gd name="T15" fmla="*/ 2 h 39"/>
                <a:gd name="T16" fmla="*/ 24 w 55"/>
                <a:gd name="T17" fmla="*/ 0 h 39"/>
                <a:gd name="T18" fmla="*/ 28 w 55"/>
                <a:gd name="T19" fmla="*/ 0 h 39"/>
                <a:gd name="T20" fmla="*/ 28 w 55"/>
                <a:gd name="T21" fmla="*/ 0 h 39"/>
                <a:gd name="T22" fmla="*/ 32 w 55"/>
                <a:gd name="T23" fmla="*/ 0 h 39"/>
                <a:gd name="T24" fmla="*/ 35 w 55"/>
                <a:gd name="T25" fmla="*/ 2 h 39"/>
                <a:gd name="T26" fmla="*/ 39 w 55"/>
                <a:gd name="T27" fmla="*/ 5 h 39"/>
                <a:gd name="T28" fmla="*/ 43 w 55"/>
                <a:gd name="T29" fmla="*/ 10 h 39"/>
                <a:gd name="T30" fmla="*/ 46 w 55"/>
                <a:gd name="T31" fmla="*/ 15 h 39"/>
                <a:gd name="T32" fmla="*/ 49 w 55"/>
                <a:gd name="T33" fmla="*/ 22 h 39"/>
                <a:gd name="T34" fmla="*/ 52 w 55"/>
                <a:gd name="T35" fmla="*/ 29 h 39"/>
                <a:gd name="T36" fmla="*/ 55 w 55"/>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0" y="39"/>
                  </a:moveTo>
                  <a:lnTo>
                    <a:pt x="0" y="39"/>
                  </a:lnTo>
                  <a:lnTo>
                    <a:pt x="2" y="29"/>
                  </a:lnTo>
                  <a:lnTo>
                    <a:pt x="5" y="22"/>
                  </a:lnTo>
                  <a:lnTo>
                    <a:pt x="8" y="15"/>
                  </a:lnTo>
                  <a:lnTo>
                    <a:pt x="12" y="10"/>
                  </a:lnTo>
                  <a:lnTo>
                    <a:pt x="15" y="5"/>
                  </a:lnTo>
                  <a:lnTo>
                    <a:pt x="19" y="2"/>
                  </a:lnTo>
                  <a:lnTo>
                    <a:pt x="24" y="0"/>
                  </a:lnTo>
                  <a:lnTo>
                    <a:pt x="28" y="0"/>
                  </a:lnTo>
                  <a:lnTo>
                    <a:pt x="28" y="0"/>
                  </a:lnTo>
                  <a:lnTo>
                    <a:pt x="32" y="0"/>
                  </a:lnTo>
                  <a:lnTo>
                    <a:pt x="35" y="2"/>
                  </a:lnTo>
                  <a:lnTo>
                    <a:pt x="39" y="5"/>
                  </a:lnTo>
                  <a:lnTo>
                    <a:pt x="43" y="10"/>
                  </a:lnTo>
                  <a:lnTo>
                    <a:pt x="46" y="15"/>
                  </a:lnTo>
                  <a:lnTo>
                    <a:pt x="49" y="22"/>
                  </a:lnTo>
                  <a:lnTo>
                    <a:pt x="52" y="29"/>
                  </a:lnTo>
                  <a:lnTo>
                    <a:pt x="55" y="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7" name="Freeform 424"/>
            <p:cNvSpPr>
              <a:spLocks/>
            </p:cNvSpPr>
            <p:nvPr/>
          </p:nvSpPr>
          <p:spPr bwMode="auto">
            <a:xfrm>
              <a:off x="2944813" y="3094038"/>
              <a:ext cx="39688" cy="36513"/>
            </a:xfrm>
            <a:custGeom>
              <a:avLst/>
              <a:gdLst>
                <a:gd name="T0" fmla="*/ 22 w 25"/>
                <a:gd name="T1" fmla="*/ 2 h 23"/>
                <a:gd name="T2" fmla="*/ 22 w 25"/>
                <a:gd name="T3" fmla="*/ 2 h 23"/>
                <a:gd name="T4" fmla="*/ 25 w 25"/>
                <a:gd name="T5" fmla="*/ 5 h 23"/>
                <a:gd name="T6" fmla="*/ 25 w 25"/>
                <a:gd name="T7" fmla="*/ 10 h 23"/>
                <a:gd name="T8" fmla="*/ 25 w 25"/>
                <a:gd name="T9" fmla="*/ 10 h 23"/>
                <a:gd name="T10" fmla="*/ 24 w 25"/>
                <a:gd name="T11" fmla="*/ 15 h 23"/>
                <a:gd name="T12" fmla="*/ 21 w 25"/>
                <a:gd name="T13" fmla="*/ 19 h 23"/>
                <a:gd name="T14" fmla="*/ 17 w 25"/>
                <a:gd name="T15" fmla="*/ 22 h 23"/>
                <a:gd name="T16" fmla="*/ 12 w 25"/>
                <a:gd name="T17" fmla="*/ 23 h 23"/>
                <a:gd name="T18" fmla="*/ 12 w 25"/>
                <a:gd name="T19" fmla="*/ 23 h 23"/>
                <a:gd name="T20" fmla="*/ 8 w 25"/>
                <a:gd name="T21" fmla="*/ 22 h 23"/>
                <a:gd name="T22" fmla="*/ 4 w 25"/>
                <a:gd name="T23" fmla="*/ 19 h 23"/>
                <a:gd name="T24" fmla="*/ 1 w 25"/>
                <a:gd name="T25" fmla="*/ 15 h 23"/>
                <a:gd name="T26" fmla="*/ 0 w 25"/>
                <a:gd name="T27" fmla="*/ 10 h 23"/>
                <a:gd name="T28" fmla="*/ 0 w 25"/>
                <a:gd name="T29" fmla="*/ 10 h 23"/>
                <a:gd name="T30" fmla="*/ 1 w 25"/>
                <a:gd name="T31" fmla="*/ 7 h 23"/>
                <a:gd name="T32" fmla="*/ 2 w 25"/>
                <a:gd name="T33" fmla="*/ 4 h 23"/>
                <a:gd name="T34" fmla="*/ 4 w 25"/>
                <a:gd name="T35" fmla="*/ 2 h 23"/>
                <a:gd name="T36" fmla="*/ 6 w 25"/>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22" y="2"/>
                  </a:moveTo>
                  <a:lnTo>
                    <a:pt x="22" y="2"/>
                  </a:lnTo>
                  <a:lnTo>
                    <a:pt x="25" y="5"/>
                  </a:lnTo>
                  <a:lnTo>
                    <a:pt x="25" y="10"/>
                  </a:lnTo>
                  <a:lnTo>
                    <a:pt x="25" y="10"/>
                  </a:lnTo>
                  <a:lnTo>
                    <a:pt x="24" y="15"/>
                  </a:lnTo>
                  <a:lnTo>
                    <a:pt x="21" y="19"/>
                  </a:lnTo>
                  <a:lnTo>
                    <a:pt x="17" y="22"/>
                  </a:lnTo>
                  <a:lnTo>
                    <a:pt x="12" y="23"/>
                  </a:lnTo>
                  <a:lnTo>
                    <a:pt x="12" y="23"/>
                  </a:lnTo>
                  <a:lnTo>
                    <a:pt x="8" y="22"/>
                  </a:lnTo>
                  <a:lnTo>
                    <a:pt x="4" y="19"/>
                  </a:lnTo>
                  <a:lnTo>
                    <a:pt x="1" y="15"/>
                  </a:lnTo>
                  <a:lnTo>
                    <a:pt x="0" y="10"/>
                  </a:lnTo>
                  <a:lnTo>
                    <a:pt x="0" y="10"/>
                  </a:lnTo>
                  <a:lnTo>
                    <a:pt x="1" y="7"/>
                  </a:lnTo>
                  <a:lnTo>
                    <a:pt x="2" y="4"/>
                  </a:lnTo>
                  <a:lnTo>
                    <a:pt x="4" y="2"/>
                  </a:lnTo>
                  <a:lnTo>
                    <a:pt x="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8" name="Line 425"/>
            <p:cNvSpPr>
              <a:spLocks noChangeShapeType="1"/>
            </p:cNvSpPr>
            <p:nvPr/>
          </p:nvSpPr>
          <p:spPr bwMode="auto">
            <a:xfrm flipH="1">
              <a:off x="2986088" y="3073400"/>
              <a:ext cx="1238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9" name="Freeform 426"/>
            <p:cNvSpPr>
              <a:spLocks/>
            </p:cNvSpPr>
            <p:nvPr/>
          </p:nvSpPr>
          <p:spPr bwMode="auto">
            <a:xfrm>
              <a:off x="3109913" y="3094038"/>
              <a:ext cx="38100" cy="36513"/>
            </a:xfrm>
            <a:custGeom>
              <a:avLst/>
              <a:gdLst>
                <a:gd name="T0" fmla="*/ 19 w 24"/>
                <a:gd name="T1" fmla="*/ 0 h 23"/>
                <a:gd name="T2" fmla="*/ 19 w 24"/>
                <a:gd name="T3" fmla="*/ 0 h 23"/>
                <a:gd name="T4" fmla="*/ 21 w 24"/>
                <a:gd name="T5" fmla="*/ 2 h 23"/>
                <a:gd name="T6" fmla="*/ 22 w 24"/>
                <a:gd name="T7" fmla="*/ 4 h 23"/>
                <a:gd name="T8" fmla="*/ 24 w 24"/>
                <a:gd name="T9" fmla="*/ 7 h 23"/>
                <a:gd name="T10" fmla="*/ 24 w 24"/>
                <a:gd name="T11" fmla="*/ 10 h 23"/>
                <a:gd name="T12" fmla="*/ 24 w 24"/>
                <a:gd name="T13" fmla="*/ 10 h 23"/>
                <a:gd name="T14" fmla="*/ 23 w 24"/>
                <a:gd name="T15" fmla="*/ 15 h 23"/>
                <a:gd name="T16" fmla="*/ 20 w 24"/>
                <a:gd name="T17" fmla="*/ 19 h 23"/>
                <a:gd name="T18" fmla="*/ 17 w 24"/>
                <a:gd name="T19" fmla="*/ 22 h 23"/>
                <a:gd name="T20" fmla="*/ 12 w 24"/>
                <a:gd name="T21" fmla="*/ 23 h 23"/>
                <a:gd name="T22" fmla="*/ 12 w 24"/>
                <a:gd name="T23" fmla="*/ 23 h 23"/>
                <a:gd name="T24" fmla="*/ 7 w 24"/>
                <a:gd name="T25" fmla="*/ 22 h 23"/>
                <a:gd name="T26" fmla="*/ 4 w 24"/>
                <a:gd name="T27" fmla="*/ 19 h 23"/>
                <a:gd name="T28" fmla="*/ 1 w 24"/>
                <a:gd name="T29" fmla="*/ 15 h 23"/>
                <a:gd name="T30" fmla="*/ 0 w 24"/>
                <a:gd name="T31" fmla="*/ 10 h 23"/>
                <a:gd name="T32" fmla="*/ 0 w 24"/>
                <a:gd name="T33" fmla="*/ 10 h 23"/>
                <a:gd name="T34" fmla="*/ 1 w 24"/>
                <a:gd name="T35" fmla="*/ 5 h 23"/>
                <a:gd name="T36" fmla="*/ 3 w 24"/>
                <a:gd name="T3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3">
                  <a:moveTo>
                    <a:pt x="19" y="0"/>
                  </a:moveTo>
                  <a:lnTo>
                    <a:pt x="19" y="0"/>
                  </a:lnTo>
                  <a:lnTo>
                    <a:pt x="21" y="2"/>
                  </a:lnTo>
                  <a:lnTo>
                    <a:pt x="22" y="4"/>
                  </a:lnTo>
                  <a:lnTo>
                    <a:pt x="24" y="7"/>
                  </a:lnTo>
                  <a:lnTo>
                    <a:pt x="24" y="10"/>
                  </a:lnTo>
                  <a:lnTo>
                    <a:pt x="24" y="10"/>
                  </a:lnTo>
                  <a:lnTo>
                    <a:pt x="23" y="15"/>
                  </a:lnTo>
                  <a:lnTo>
                    <a:pt x="20" y="19"/>
                  </a:lnTo>
                  <a:lnTo>
                    <a:pt x="17" y="22"/>
                  </a:lnTo>
                  <a:lnTo>
                    <a:pt x="12" y="23"/>
                  </a:lnTo>
                  <a:lnTo>
                    <a:pt x="12" y="23"/>
                  </a:lnTo>
                  <a:lnTo>
                    <a:pt x="7" y="22"/>
                  </a:lnTo>
                  <a:lnTo>
                    <a:pt x="4" y="19"/>
                  </a:lnTo>
                  <a:lnTo>
                    <a:pt x="1" y="15"/>
                  </a:lnTo>
                  <a:lnTo>
                    <a:pt x="0" y="10"/>
                  </a:lnTo>
                  <a:lnTo>
                    <a:pt x="0" y="10"/>
                  </a:lnTo>
                  <a:lnTo>
                    <a:pt x="1" y="5"/>
                  </a:lnTo>
                  <a:lnTo>
                    <a:pt x="3"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0" name="Freeform 427"/>
            <p:cNvSpPr>
              <a:spLocks/>
            </p:cNvSpPr>
            <p:nvPr/>
          </p:nvSpPr>
          <p:spPr bwMode="auto">
            <a:xfrm>
              <a:off x="2922588" y="3073400"/>
              <a:ext cx="249238" cy="269875"/>
            </a:xfrm>
            <a:custGeom>
              <a:avLst/>
              <a:gdLst>
                <a:gd name="T0" fmla="*/ 23 w 157"/>
                <a:gd name="T1" fmla="*/ 0 h 170"/>
                <a:gd name="T2" fmla="*/ 0 w 157"/>
                <a:gd name="T3" fmla="*/ 0 h 170"/>
                <a:gd name="T4" fmla="*/ 7 w 157"/>
                <a:gd name="T5" fmla="*/ 85 h 170"/>
                <a:gd name="T6" fmla="*/ 0 w 157"/>
                <a:gd name="T7" fmla="*/ 170 h 170"/>
                <a:gd name="T8" fmla="*/ 157 w 157"/>
                <a:gd name="T9" fmla="*/ 170 h 170"/>
                <a:gd name="T10" fmla="*/ 150 w 157"/>
                <a:gd name="T11" fmla="*/ 85 h 170"/>
                <a:gd name="T12" fmla="*/ 157 w 157"/>
                <a:gd name="T13" fmla="*/ 0 h 170"/>
                <a:gd name="T14" fmla="*/ 134 w 15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70">
                  <a:moveTo>
                    <a:pt x="23" y="0"/>
                  </a:moveTo>
                  <a:lnTo>
                    <a:pt x="0" y="0"/>
                  </a:lnTo>
                  <a:lnTo>
                    <a:pt x="7" y="85"/>
                  </a:lnTo>
                  <a:lnTo>
                    <a:pt x="0" y="170"/>
                  </a:lnTo>
                  <a:lnTo>
                    <a:pt x="157" y="170"/>
                  </a:lnTo>
                  <a:lnTo>
                    <a:pt x="150" y="85"/>
                  </a:lnTo>
                  <a:lnTo>
                    <a:pt x="157" y="0"/>
                  </a:lnTo>
                  <a:lnTo>
                    <a:pt x="13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1" name="Line 428"/>
            <p:cNvSpPr>
              <a:spLocks noChangeShapeType="1"/>
            </p:cNvSpPr>
            <p:nvPr/>
          </p:nvSpPr>
          <p:spPr bwMode="auto">
            <a:xfrm>
              <a:off x="3122613" y="3109913"/>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2" name="Freeform 429"/>
            <p:cNvSpPr>
              <a:spLocks/>
            </p:cNvSpPr>
            <p:nvPr/>
          </p:nvSpPr>
          <p:spPr bwMode="auto">
            <a:xfrm>
              <a:off x="2963863" y="2979738"/>
              <a:ext cx="165100" cy="123825"/>
            </a:xfrm>
            <a:custGeom>
              <a:avLst/>
              <a:gdLst>
                <a:gd name="T0" fmla="*/ 0 w 104"/>
                <a:gd name="T1" fmla="*/ 78 h 78"/>
                <a:gd name="T2" fmla="*/ 0 w 104"/>
                <a:gd name="T3" fmla="*/ 78 h 78"/>
                <a:gd name="T4" fmla="*/ 3 w 104"/>
                <a:gd name="T5" fmla="*/ 62 h 78"/>
                <a:gd name="T6" fmla="*/ 7 w 104"/>
                <a:gd name="T7" fmla="*/ 46 h 78"/>
                <a:gd name="T8" fmla="*/ 13 w 104"/>
                <a:gd name="T9" fmla="*/ 33 h 78"/>
                <a:gd name="T10" fmla="*/ 19 w 104"/>
                <a:gd name="T11" fmla="*/ 22 h 78"/>
                <a:gd name="T12" fmla="*/ 26 w 104"/>
                <a:gd name="T13" fmla="*/ 13 h 78"/>
                <a:gd name="T14" fmla="*/ 34 w 104"/>
                <a:gd name="T15" fmla="*/ 5 h 78"/>
                <a:gd name="T16" fmla="*/ 38 w 104"/>
                <a:gd name="T17" fmla="*/ 3 h 78"/>
                <a:gd name="T18" fmla="*/ 43 w 104"/>
                <a:gd name="T19" fmla="*/ 1 h 78"/>
                <a:gd name="T20" fmla="*/ 48 w 104"/>
                <a:gd name="T21" fmla="*/ 0 h 78"/>
                <a:gd name="T22" fmla="*/ 53 w 104"/>
                <a:gd name="T23" fmla="*/ 0 h 78"/>
                <a:gd name="T24" fmla="*/ 53 w 104"/>
                <a:gd name="T25" fmla="*/ 0 h 78"/>
                <a:gd name="T26" fmla="*/ 57 w 104"/>
                <a:gd name="T27" fmla="*/ 0 h 78"/>
                <a:gd name="T28" fmla="*/ 62 w 104"/>
                <a:gd name="T29" fmla="*/ 1 h 78"/>
                <a:gd name="T30" fmla="*/ 66 w 104"/>
                <a:gd name="T31" fmla="*/ 3 h 78"/>
                <a:gd name="T32" fmla="*/ 70 w 104"/>
                <a:gd name="T33" fmla="*/ 5 h 78"/>
                <a:gd name="T34" fmla="*/ 78 w 104"/>
                <a:gd name="T35" fmla="*/ 13 h 78"/>
                <a:gd name="T36" fmla="*/ 86 w 104"/>
                <a:gd name="T37" fmla="*/ 22 h 78"/>
                <a:gd name="T38" fmla="*/ 92 w 104"/>
                <a:gd name="T39" fmla="*/ 33 h 78"/>
                <a:gd name="T40" fmla="*/ 98 w 104"/>
                <a:gd name="T41" fmla="*/ 46 h 78"/>
                <a:gd name="T42" fmla="*/ 101 w 104"/>
                <a:gd name="T43" fmla="*/ 62 h 78"/>
                <a:gd name="T44" fmla="*/ 104 w 104"/>
                <a:gd name="T4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78">
                  <a:moveTo>
                    <a:pt x="0" y="78"/>
                  </a:moveTo>
                  <a:lnTo>
                    <a:pt x="0" y="78"/>
                  </a:lnTo>
                  <a:lnTo>
                    <a:pt x="3" y="62"/>
                  </a:lnTo>
                  <a:lnTo>
                    <a:pt x="7" y="46"/>
                  </a:lnTo>
                  <a:lnTo>
                    <a:pt x="13" y="33"/>
                  </a:lnTo>
                  <a:lnTo>
                    <a:pt x="19" y="22"/>
                  </a:lnTo>
                  <a:lnTo>
                    <a:pt x="26" y="13"/>
                  </a:lnTo>
                  <a:lnTo>
                    <a:pt x="34" y="5"/>
                  </a:lnTo>
                  <a:lnTo>
                    <a:pt x="38" y="3"/>
                  </a:lnTo>
                  <a:lnTo>
                    <a:pt x="43" y="1"/>
                  </a:lnTo>
                  <a:lnTo>
                    <a:pt x="48" y="0"/>
                  </a:lnTo>
                  <a:lnTo>
                    <a:pt x="53" y="0"/>
                  </a:lnTo>
                  <a:lnTo>
                    <a:pt x="53" y="0"/>
                  </a:lnTo>
                  <a:lnTo>
                    <a:pt x="57" y="0"/>
                  </a:lnTo>
                  <a:lnTo>
                    <a:pt x="62" y="1"/>
                  </a:lnTo>
                  <a:lnTo>
                    <a:pt x="66" y="3"/>
                  </a:lnTo>
                  <a:lnTo>
                    <a:pt x="70" y="5"/>
                  </a:lnTo>
                  <a:lnTo>
                    <a:pt x="78" y="13"/>
                  </a:lnTo>
                  <a:lnTo>
                    <a:pt x="86" y="22"/>
                  </a:lnTo>
                  <a:lnTo>
                    <a:pt x="92" y="33"/>
                  </a:lnTo>
                  <a:lnTo>
                    <a:pt x="98" y="46"/>
                  </a:lnTo>
                  <a:lnTo>
                    <a:pt x="101" y="62"/>
                  </a:lnTo>
                  <a:lnTo>
                    <a:pt x="104" y="7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3" name="Freeform 430"/>
            <p:cNvSpPr>
              <a:spLocks/>
            </p:cNvSpPr>
            <p:nvPr/>
          </p:nvSpPr>
          <p:spPr bwMode="auto">
            <a:xfrm>
              <a:off x="2422526" y="3035300"/>
              <a:ext cx="255588" cy="163513"/>
            </a:xfrm>
            <a:custGeom>
              <a:avLst/>
              <a:gdLst>
                <a:gd name="T0" fmla="*/ 18 w 161"/>
                <a:gd name="T1" fmla="*/ 103 h 103"/>
                <a:gd name="T2" fmla="*/ 149 w 161"/>
                <a:gd name="T3" fmla="*/ 103 h 103"/>
                <a:gd name="T4" fmla="*/ 161 w 161"/>
                <a:gd name="T5" fmla="*/ 9 h 103"/>
                <a:gd name="T6" fmla="*/ 161 w 161"/>
                <a:gd name="T7" fmla="*/ 9 h 103"/>
                <a:gd name="T8" fmla="*/ 0 w 161"/>
                <a:gd name="T9" fmla="*/ 0 h 103"/>
              </a:gdLst>
              <a:ahLst/>
              <a:cxnLst>
                <a:cxn ang="0">
                  <a:pos x="T0" y="T1"/>
                </a:cxn>
                <a:cxn ang="0">
                  <a:pos x="T2" y="T3"/>
                </a:cxn>
                <a:cxn ang="0">
                  <a:pos x="T4" y="T5"/>
                </a:cxn>
                <a:cxn ang="0">
                  <a:pos x="T6" y="T7"/>
                </a:cxn>
                <a:cxn ang="0">
                  <a:pos x="T8" y="T9"/>
                </a:cxn>
              </a:cxnLst>
              <a:rect l="0" t="0" r="r" b="b"/>
              <a:pathLst>
                <a:path w="161" h="103">
                  <a:moveTo>
                    <a:pt x="18" y="103"/>
                  </a:moveTo>
                  <a:lnTo>
                    <a:pt x="149" y="103"/>
                  </a:lnTo>
                  <a:lnTo>
                    <a:pt x="161" y="9"/>
                  </a:lnTo>
                  <a:lnTo>
                    <a:pt x="161" y="9"/>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4" name="Freeform 431"/>
            <p:cNvSpPr>
              <a:spLocks/>
            </p:cNvSpPr>
            <p:nvPr/>
          </p:nvSpPr>
          <p:spPr bwMode="auto">
            <a:xfrm>
              <a:off x="2459038" y="3133725"/>
              <a:ext cx="185738" cy="25400"/>
            </a:xfrm>
            <a:custGeom>
              <a:avLst/>
              <a:gdLst>
                <a:gd name="T0" fmla="*/ 108 w 117"/>
                <a:gd name="T1" fmla="*/ 16 h 16"/>
                <a:gd name="T2" fmla="*/ 9 w 117"/>
                <a:gd name="T3" fmla="*/ 16 h 16"/>
                <a:gd name="T4" fmla="*/ 9 w 117"/>
                <a:gd name="T5" fmla="*/ 16 h 16"/>
                <a:gd name="T6" fmla="*/ 6 w 117"/>
                <a:gd name="T7" fmla="*/ 15 h 16"/>
                <a:gd name="T8" fmla="*/ 2 w 117"/>
                <a:gd name="T9" fmla="*/ 14 h 16"/>
                <a:gd name="T10" fmla="*/ 1 w 117"/>
                <a:gd name="T11" fmla="*/ 11 h 16"/>
                <a:gd name="T12" fmla="*/ 0 w 117"/>
                <a:gd name="T13" fmla="*/ 8 h 16"/>
                <a:gd name="T14" fmla="*/ 0 w 117"/>
                <a:gd name="T15" fmla="*/ 8 h 16"/>
                <a:gd name="T16" fmla="*/ 1 w 117"/>
                <a:gd name="T17" fmla="*/ 5 h 16"/>
                <a:gd name="T18" fmla="*/ 2 w 117"/>
                <a:gd name="T19" fmla="*/ 3 h 16"/>
                <a:gd name="T20" fmla="*/ 6 w 117"/>
                <a:gd name="T21" fmla="*/ 1 h 16"/>
                <a:gd name="T22" fmla="*/ 9 w 117"/>
                <a:gd name="T23" fmla="*/ 0 h 16"/>
                <a:gd name="T24" fmla="*/ 108 w 117"/>
                <a:gd name="T25" fmla="*/ 0 h 16"/>
                <a:gd name="T26" fmla="*/ 108 w 117"/>
                <a:gd name="T27" fmla="*/ 0 h 16"/>
                <a:gd name="T28" fmla="*/ 111 w 117"/>
                <a:gd name="T29" fmla="*/ 1 h 16"/>
                <a:gd name="T30" fmla="*/ 115 w 117"/>
                <a:gd name="T31" fmla="*/ 3 h 16"/>
                <a:gd name="T32" fmla="*/ 116 w 117"/>
                <a:gd name="T33" fmla="*/ 5 h 16"/>
                <a:gd name="T34" fmla="*/ 117 w 117"/>
                <a:gd name="T35" fmla="*/ 8 h 16"/>
                <a:gd name="T36" fmla="*/ 117 w 117"/>
                <a:gd name="T37" fmla="*/ 8 h 16"/>
                <a:gd name="T38" fmla="*/ 116 w 117"/>
                <a:gd name="T39" fmla="*/ 11 h 16"/>
                <a:gd name="T40" fmla="*/ 115 w 117"/>
                <a:gd name="T41" fmla="*/ 14 h 16"/>
                <a:gd name="T42" fmla="*/ 111 w 117"/>
                <a:gd name="T43" fmla="*/ 15 h 16"/>
                <a:gd name="T44" fmla="*/ 108 w 117"/>
                <a:gd name="T45" fmla="*/ 16 h 16"/>
                <a:gd name="T46" fmla="*/ 108 w 117"/>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6">
                  <a:moveTo>
                    <a:pt x="108" y="16"/>
                  </a:moveTo>
                  <a:lnTo>
                    <a:pt x="9" y="16"/>
                  </a:lnTo>
                  <a:lnTo>
                    <a:pt x="9" y="16"/>
                  </a:lnTo>
                  <a:lnTo>
                    <a:pt x="6" y="15"/>
                  </a:lnTo>
                  <a:lnTo>
                    <a:pt x="2" y="14"/>
                  </a:lnTo>
                  <a:lnTo>
                    <a:pt x="1" y="11"/>
                  </a:lnTo>
                  <a:lnTo>
                    <a:pt x="0" y="8"/>
                  </a:lnTo>
                  <a:lnTo>
                    <a:pt x="0" y="8"/>
                  </a:lnTo>
                  <a:lnTo>
                    <a:pt x="1" y="5"/>
                  </a:lnTo>
                  <a:lnTo>
                    <a:pt x="2" y="3"/>
                  </a:lnTo>
                  <a:lnTo>
                    <a:pt x="6" y="1"/>
                  </a:lnTo>
                  <a:lnTo>
                    <a:pt x="9" y="0"/>
                  </a:lnTo>
                  <a:lnTo>
                    <a:pt x="108" y="0"/>
                  </a:lnTo>
                  <a:lnTo>
                    <a:pt x="108" y="0"/>
                  </a:lnTo>
                  <a:lnTo>
                    <a:pt x="111" y="1"/>
                  </a:lnTo>
                  <a:lnTo>
                    <a:pt x="115" y="3"/>
                  </a:lnTo>
                  <a:lnTo>
                    <a:pt x="116" y="5"/>
                  </a:lnTo>
                  <a:lnTo>
                    <a:pt x="117" y="8"/>
                  </a:lnTo>
                  <a:lnTo>
                    <a:pt x="117" y="8"/>
                  </a:lnTo>
                  <a:lnTo>
                    <a:pt x="116" y="11"/>
                  </a:lnTo>
                  <a:lnTo>
                    <a:pt x="115" y="14"/>
                  </a:lnTo>
                  <a:lnTo>
                    <a:pt x="111" y="15"/>
                  </a:lnTo>
                  <a:lnTo>
                    <a:pt x="108" y="16"/>
                  </a:lnTo>
                  <a:lnTo>
                    <a:pt x="108" y="1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5" name="Freeform 432"/>
            <p:cNvSpPr>
              <a:spLocks/>
            </p:cNvSpPr>
            <p:nvPr/>
          </p:nvSpPr>
          <p:spPr bwMode="auto">
            <a:xfrm>
              <a:off x="2452688" y="3081338"/>
              <a:ext cx="198438" cy="23813"/>
            </a:xfrm>
            <a:custGeom>
              <a:avLst/>
              <a:gdLst>
                <a:gd name="T0" fmla="*/ 117 w 125"/>
                <a:gd name="T1" fmla="*/ 15 h 15"/>
                <a:gd name="T2" fmla="*/ 9 w 125"/>
                <a:gd name="T3" fmla="*/ 15 h 15"/>
                <a:gd name="T4" fmla="*/ 9 w 125"/>
                <a:gd name="T5" fmla="*/ 15 h 15"/>
                <a:gd name="T6" fmla="*/ 5 w 125"/>
                <a:gd name="T7" fmla="*/ 14 h 15"/>
                <a:gd name="T8" fmla="*/ 2 w 125"/>
                <a:gd name="T9" fmla="*/ 13 h 15"/>
                <a:gd name="T10" fmla="*/ 1 w 125"/>
                <a:gd name="T11" fmla="*/ 10 h 15"/>
                <a:gd name="T12" fmla="*/ 0 w 125"/>
                <a:gd name="T13" fmla="*/ 7 h 15"/>
                <a:gd name="T14" fmla="*/ 0 w 125"/>
                <a:gd name="T15" fmla="*/ 7 h 15"/>
                <a:gd name="T16" fmla="*/ 1 w 125"/>
                <a:gd name="T17" fmla="*/ 4 h 15"/>
                <a:gd name="T18" fmla="*/ 2 w 125"/>
                <a:gd name="T19" fmla="*/ 2 h 15"/>
                <a:gd name="T20" fmla="*/ 5 w 125"/>
                <a:gd name="T21" fmla="*/ 0 h 15"/>
                <a:gd name="T22" fmla="*/ 9 w 125"/>
                <a:gd name="T23" fmla="*/ 0 h 15"/>
                <a:gd name="T24" fmla="*/ 117 w 125"/>
                <a:gd name="T25" fmla="*/ 0 h 15"/>
                <a:gd name="T26" fmla="*/ 117 w 125"/>
                <a:gd name="T27" fmla="*/ 0 h 15"/>
                <a:gd name="T28" fmla="*/ 120 w 125"/>
                <a:gd name="T29" fmla="*/ 0 h 15"/>
                <a:gd name="T30" fmla="*/ 123 w 125"/>
                <a:gd name="T31" fmla="*/ 2 h 15"/>
                <a:gd name="T32" fmla="*/ 124 w 125"/>
                <a:gd name="T33" fmla="*/ 4 h 15"/>
                <a:gd name="T34" fmla="*/ 125 w 125"/>
                <a:gd name="T35" fmla="*/ 7 h 15"/>
                <a:gd name="T36" fmla="*/ 125 w 125"/>
                <a:gd name="T37" fmla="*/ 7 h 15"/>
                <a:gd name="T38" fmla="*/ 124 w 125"/>
                <a:gd name="T39" fmla="*/ 10 h 15"/>
                <a:gd name="T40" fmla="*/ 123 w 125"/>
                <a:gd name="T41" fmla="*/ 13 h 15"/>
                <a:gd name="T42" fmla="*/ 120 w 125"/>
                <a:gd name="T43" fmla="*/ 14 h 15"/>
                <a:gd name="T44" fmla="*/ 117 w 125"/>
                <a:gd name="T45" fmla="*/ 15 h 15"/>
                <a:gd name="T46" fmla="*/ 117 w 125"/>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15">
                  <a:moveTo>
                    <a:pt x="117" y="15"/>
                  </a:moveTo>
                  <a:lnTo>
                    <a:pt x="9" y="15"/>
                  </a:lnTo>
                  <a:lnTo>
                    <a:pt x="9" y="15"/>
                  </a:lnTo>
                  <a:lnTo>
                    <a:pt x="5" y="14"/>
                  </a:lnTo>
                  <a:lnTo>
                    <a:pt x="2" y="13"/>
                  </a:lnTo>
                  <a:lnTo>
                    <a:pt x="1" y="10"/>
                  </a:lnTo>
                  <a:lnTo>
                    <a:pt x="0" y="7"/>
                  </a:lnTo>
                  <a:lnTo>
                    <a:pt x="0" y="7"/>
                  </a:lnTo>
                  <a:lnTo>
                    <a:pt x="1" y="4"/>
                  </a:lnTo>
                  <a:lnTo>
                    <a:pt x="2" y="2"/>
                  </a:lnTo>
                  <a:lnTo>
                    <a:pt x="5" y="0"/>
                  </a:lnTo>
                  <a:lnTo>
                    <a:pt x="9" y="0"/>
                  </a:lnTo>
                  <a:lnTo>
                    <a:pt x="117" y="0"/>
                  </a:lnTo>
                  <a:lnTo>
                    <a:pt x="117" y="0"/>
                  </a:lnTo>
                  <a:lnTo>
                    <a:pt x="120" y="0"/>
                  </a:lnTo>
                  <a:lnTo>
                    <a:pt x="123" y="2"/>
                  </a:lnTo>
                  <a:lnTo>
                    <a:pt x="124" y="4"/>
                  </a:lnTo>
                  <a:lnTo>
                    <a:pt x="125" y="7"/>
                  </a:lnTo>
                  <a:lnTo>
                    <a:pt x="125" y="7"/>
                  </a:lnTo>
                  <a:lnTo>
                    <a:pt x="124" y="10"/>
                  </a:lnTo>
                  <a:lnTo>
                    <a:pt x="123" y="13"/>
                  </a:lnTo>
                  <a:lnTo>
                    <a:pt x="120" y="14"/>
                  </a:lnTo>
                  <a:lnTo>
                    <a:pt x="117" y="15"/>
                  </a:lnTo>
                  <a:lnTo>
                    <a:pt x="117"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6" name="Freeform 433"/>
            <p:cNvSpPr>
              <a:spLocks noEditPoints="1"/>
            </p:cNvSpPr>
            <p:nvPr/>
          </p:nvSpPr>
          <p:spPr bwMode="auto">
            <a:xfrm>
              <a:off x="2439988" y="3263900"/>
              <a:ext cx="68263" cy="68263"/>
            </a:xfrm>
            <a:custGeom>
              <a:avLst/>
              <a:gdLst>
                <a:gd name="T0" fmla="*/ 22 w 43"/>
                <a:gd name="T1" fmla="*/ 0 h 43"/>
                <a:gd name="T2" fmla="*/ 22 w 43"/>
                <a:gd name="T3" fmla="*/ 0 h 43"/>
                <a:gd name="T4" fmla="*/ 18 w 43"/>
                <a:gd name="T5" fmla="*/ 0 h 43"/>
                <a:gd name="T6" fmla="*/ 13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3 w 43"/>
                <a:gd name="T33" fmla="*/ 41 h 43"/>
                <a:gd name="T34" fmla="*/ 18 w 43"/>
                <a:gd name="T35" fmla="*/ 43 h 43"/>
                <a:gd name="T36" fmla="*/ 22 w 43"/>
                <a:gd name="T37" fmla="*/ 43 h 43"/>
                <a:gd name="T38" fmla="*/ 22 w 43"/>
                <a:gd name="T39" fmla="*/ 43 h 43"/>
                <a:gd name="T40" fmla="*/ 26 w 43"/>
                <a:gd name="T41" fmla="*/ 43 h 43"/>
                <a:gd name="T42" fmla="*/ 30 w 43"/>
                <a:gd name="T43" fmla="*/ 41 h 43"/>
                <a:gd name="T44" fmla="*/ 34 w 43"/>
                <a:gd name="T45" fmla="*/ 39 h 43"/>
                <a:gd name="T46" fmla="*/ 37 w 43"/>
                <a:gd name="T47" fmla="*/ 37 h 43"/>
                <a:gd name="T48" fmla="*/ 39 w 43"/>
                <a:gd name="T49" fmla="*/ 34 h 43"/>
                <a:gd name="T50" fmla="*/ 41 w 43"/>
                <a:gd name="T51" fmla="*/ 30 h 43"/>
                <a:gd name="T52" fmla="*/ 43 w 43"/>
                <a:gd name="T53" fmla="*/ 26 h 43"/>
                <a:gd name="T54" fmla="*/ 43 w 43"/>
                <a:gd name="T55" fmla="*/ 22 h 43"/>
                <a:gd name="T56" fmla="*/ 43 w 43"/>
                <a:gd name="T57" fmla="*/ 22 h 43"/>
                <a:gd name="T58" fmla="*/ 43 w 43"/>
                <a:gd name="T59" fmla="*/ 18 h 43"/>
                <a:gd name="T60" fmla="*/ 41 w 43"/>
                <a:gd name="T61" fmla="*/ 14 h 43"/>
                <a:gd name="T62" fmla="*/ 39 w 43"/>
                <a:gd name="T63" fmla="*/ 9 h 43"/>
                <a:gd name="T64" fmla="*/ 37 w 43"/>
                <a:gd name="T65" fmla="*/ 6 h 43"/>
                <a:gd name="T66" fmla="*/ 34 w 43"/>
                <a:gd name="T67" fmla="*/ 3 h 43"/>
                <a:gd name="T68" fmla="*/ 30 w 43"/>
                <a:gd name="T69" fmla="*/ 1 h 43"/>
                <a:gd name="T70" fmla="*/ 26 w 43"/>
                <a:gd name="T71" fmla="*/ 0 h 43"/>
                <a:gd name="T72" fmla="*/ 22 w 43"/>
                <a:gd name="T73" fmla="*/ 0 h 43"/>
                <a:gd name="T74" fmla="*/ 22 w 43"/>
                <a:gd name="T75" fmla="*/ 0 h 43"/>
                <a:gd name="T76" fmla="*/ 22 w 43"/>
                <a:gd name="T77" fmla="*/ 28 h 43"/>
                <a:gd name="T78" fmla="*/ 22 w 43"/>
                <a:gd name="T79" fmla="*/ 28 h 43"/>
                <a:gd name="T80" fmla="*/ 19 w 43"/>
                <a:gd name="T81" fmla="*/ 28 h 43"/>
                <a:gd name="T82" fmla="*/ 17 w 43"/>
                <a:gd name="T83" fmla="*/ 26 h 43"/>
                <a:gd name="T84" fmla="*/ 15 w 43"/>
                <a:gd name="T85" fmla="*/ 24 h 43"/>
                <a:gd name="T86" fmla="*/ 15 w 43"/>
                <a:gd name="T87" fmla="*/ 22 h 43"/>
                <a:gd name="T88" fmla="*/ 15 w 43"/>
                <a:gd name="T89" fmla="*/ 22 h 43"/>
                <a:gd name="T90" fmla="*/ 15 w 43"/>
                <a:gd name="T91" fmla="*/ 19 h 43"/>
                <a:gd name="T92" fmla="*/ 17 w 43"/>
                <a:gd name="T93" fmla="*/ 17 h 43"/>
                <a:gd name="T94" fmla="*/ 19 w 43"/>
                <a:gd name="T95" fmla="*/ 16 h 43"/>
                <a:gd name="T96" fmla="*/ 22 w 43"/>
                <a:gd name="T97" fmla="*/ 16 h 43"/>
                <a:gd name="T98" fmla="*/ 22 w 43"/>
                <a:gd name="T99" fmla="*/ 16 h 43"/>
                <a:gd name="T100" fmla="*/ 24 w 43"/>
                <a:gd name="T101" fmla="*/ 16 h 43"/>
                <a:gd name="T102" fmla="*/ 26 w 43"/>
                <a:gd name="T103" fmla="*/ 17 h 43"/>
                <a:gd name="T104" fmla="*/ 28 w 43"/>
                <a:gd name="T105" fmla="*/ 19 h 43"/>
                <a:gd name="T106" fmla="*/ 28 w 43"/>
                <a:gd name="T107" fmla="*/ 22 h 43"/>
                <a:gd name="T108" fmla="*/ 28 w 43"/>
                <a:gd name="T109" fmla="*/ 22 h 43"/>
                <a:gd name="T110" fmla="*/ 28 w 43"/>
                <a:gd name="T111" fmla="*/ 24 h 43"/>
                <a:gd name="T112" fmla="*/ 26 w 43"/>
                <a:gd name="T113" fmla="*/ 26 h 43"/>
                <a:gd name="T114" fmla="*/ 24 w 43"/>
                <a:gd name="T115" fmla="*/ 28 h 43"/>
                <a:gd name="T116" fmla="*/ 22 w 43"/>
                <a:gd name="T117" fmla="*/ 28 h 43"/>
                <a:gd name="T118" fmla="*/ 22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2" y="0"/>
                  </a:moveTo>
                  <a:lnTo>
                    <a:pt x="22" y="0"/>
                  </a:lnTo>
                  <a:lnTo>
                    <a:pt x="18" y="0"/>
                  </a:lnTo>
                  <a:lnTo>
                    <a:pt x="13"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3" y="41"/>
                  </a:lnTo>
                  <a:lnTo>
                    <a:pt x="18" y="43"/>
                  </a:lnTo>
                  <a:lnTo>
                    <a:pt x="22" y="43"/>
                  </a:lnTo>
                  <a:lnTo>
                    <a:pt x="22" y="43"/>
                  </a:lnTo>
                  <a:lnTo>
                    <a:pt x="26" y="43"/>
                  </a:lnTo>
                  <a:lnTo>
                    <a:pt x="30" y="41"/>
                  </a:lnTo>
                  <a:lnTo>
                    <a:pt x="34" y="39"/>
                  </a:lnTo>
                  <a:lnTo>
                    <a:pt x="37" y="37"/>
                  </a:lnTo>
                  <a:lnTo>
                    <a:pt x="39" y="34"/>
                  </a:lnTo>
                  <a:lnTo>
                    <a:pt x="41" y="30"/>
                  </a:lnTo>
                  <a:lnTo>
                    <a:pt x="43" y="26"/>
                  </a:lnTo>
                  <a:lnTo>
                    <a:pt x="43" y="22"/>
                  </a:lnTo>
                  <a:lnTo>
                    <a:pt x="43" y="22"/>
                  </a:lnTo>
                  <a:lnTo>
                    <a:pt x="43" y="18"/>
                  </a:lnTo>
                  <a:lnTo>
                    <a:pt x="41" y="14"/>
                  </a:lnTo>
                  <a:lnTo>
                    <a:pt x="39" y="9"/>
                  </a:lnTo>
                  <a:lnTo>
                    <a:pt x="37" y="6"/>
                  </a:lnTo>
                  <a:lnTo>
                    <a:pt x="34" y="3"/>
                  </a:lnTo>
                  <a:lnTo>
                    <a:pt x="30" y="1"/>
                  </a:lnTo>
                  <a:lnTo>
                    <a:pt x="26" y="0"/>
                  </a:lnTo>
                  <a:lnTo>
                    <a:pt x="22" y="0"/>
                  </a:lnTo>
                  <a:lnTo>
                    <a:pt x="22" y="0"/>
                  </a:lnTo>
                  <a:close/>
                  <a:moveTo>
                    <a:pt x="22" y="28"/>
                  </a:moveTo>
                  <a:lnTo>
                    <a:pt x="22" y="28"/>
                  </a:lnTo>
                  <a:lnTo>
                    <a:pt x="19" y="28"/>
                  </a:lnTo>
                  <a:lnTo>
                    <a:pt x="17" y="26"/>
                  </a:lnTo>
                  <a:lnTo>
                    <a:pt x="15" y="24"/>
                  </a:lnTo>
                  <a:lnTo>
                    <a:pt x="15" y="22"/>
                  </a:lnTo>
                  <a:lnTo>
                    <a:pt x="15" y="22"/>
                  </a:lnTo>
                  <a:lnTo>
                    <a:pt x="15" y="19"/>
                  </a:lnTo>
                  <a:lnTo>
                    <a:pt x="17" y="17"/>
                  </a:lnTo>
                  <a:lnTo>
                    <a:pt x="19" y="16"/>
                  </a:lnTo>
                  <a:lnTo>
                    <a:pt x="22" y="16"/>
                  </a:lnTo>
                  <a:lnTo>
                    <a:pt x="22" y="16"/>
                  </a:lnTo>
                  <a:lnTo>
                    <a:pt x="24" y="16"/>
                  </a:lnTo>
                  <a:lnTo>
                    <a:pt x="26" y="17"/>
                  </a:lnTo>
                  <a:lnTo>
                    <a:pt x="28" y="19"/>
                  </a:lnTo>
                  <a:lnTo>
                    <a:pt x="28" y="22"/>
                  </a:lnTo>
                  <a:lnTo>
                    <a:pt x="28" y="22"/>
                  </a:lnTo>
                  <a:lnTo>
                    <a:pt x="28" y="24"/>
                  </a:lnTo>
                  <a:lnTo>
                    <a:pt x="26" y="26"/>
                  </a:lnTo>
                  <a:lnTo>
                    <a:pt x="24" y="28"/>
                  </a:lnTo>
                  <a:lnTo>
                    <a:pt x="22" y="28"/>
                  </a:lnTo>
                  <a:lnTo>
                    <a:pt x="22"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7" name="Freeform 434"/>
            <p:cNvSpPr>
              <a:spLocks noEditPoints="1"/>
            </p:cNvSpPr>
            <p:nvPr/>
          </p:nvSpPr>
          <p:spPr bwMode="auto">
            <a:xfrm>
              <a:off x="2586038" y="3263900"/>
              <a:ext cx="68263" cy="68263"/>
            </a:xfrm>
            <a:custGeom>
              <a:avLst/>
              <a:gdLst>
                <a:gd name="T0" fmla="*/ 21 w 43"/>
                <a:gd name="T1" fmla="*/ 0 h 43"/>
                <a:gd name="T2" fmla="*/ 21 w 43"/>
                <a:gd name="T3" fmla="*/ 0 h 43"/>
                <a:gd name="T4" fmla="*/ 16 w 43"/>
                <a:gd name="T5" fmla="*/ 0 h 43"/>
                <a:gd name="T6" fmla="*/ 12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2 w 43"/>
                <a:gd name="T33" fmla="*/ 41 h 43"/>
                <a:gd name="T34" fmla="*/ 16 w 43"/>
                <a:gd name="T35" fmla="*/ 43 h 43"/>
                <a:gd name="T36" fmla="*/ 21 w 43"/>
                <a:gd name="T37" fmla="*/ 43 h 43"/>
                <a:gd name="T38" fmla="*/ 21 w 43"/>
                <a:gd name="T39" fmla="*/ 43 h 43"/>
                <a:gd name="T40" fmla="*/ 25 w 43"/>
                <a:gd name="T41" fmla="*/ 43 h 43"/>
                <a:gd name="T42" fmla="*/ 29 w 43"/>
                <a:gd name="T43" fmla="*/ 41 h 43"/>
                <a:gd name="T44" fmla="*/ 34 w 43"/>
                <a:gd name="T45" fmla="*/ 39 h 43"/>
                <a:gd name="T46" fmla="*/ 37 w 43"/>
                <a:gd name="T47" fmla="*/ 37 h 43"/>
                <a:gd name="T48" fmla="*/ 39 w 43"/>
                <a:gd name="T49" fmla="*/ 34 h 43"/>
                <a:gd name="T50" fmla="*/ 41 w 43"/>
                <a:gd name="T51" fmla="*/ 30 h 43"/>
                <a:gd name="T52" fmla="*/ 42 w 43"/>
                <a:gd name="T53" fmla="*/ 26 h 43"/>
                <a:gd name="T54" fmla="*/ 43 w 43"/>
                <a:gd name="T55" fmla="*/ 22 h 43"/>
                <a:gd name="T56" fmla="*/ 43 w 43"/>
                <a:gd name="T57" fmla="*/ 22 h 43"/>
                <a:gd name="T58" fmla="*/ 42 w 43"/>
                <a:gd name="T59" fmla="*/ 18 h 43"/>
                <a:gd name="T60" fmla="*/ 41 w 43"/>
                <a:gd name="T61" fmla="*/ 14 h 43"/>
                <a:gd name="T62" fmla="*/ 39 w 43"/>
                <a:gd name="T63" fmla="*/ 9 h 43"/>
                <a:gd name="T64" fmla="*/ 37 w 43"/>
                <a:gd name="T65" fmla="*/ 6 h 43"/>
                <a:gd name="T66" fmla="*/ 34 w 43"/>
                <a:gd name="T67" fmla="*/ 3 h 43"/>
                <a:gd name="T68" fmla="*/ 29 w 43"/>
                <a:gd name="T69" fmla="*/ 1 h 43"/>
                <a:gd name="T70" fmla="*/ 25 w 43"/>
                <a:gd name="T71" fmla="*/ 0 h 43"/>
                <a:gd name="T72" fmla="*/ 21 w 43"/>
                <a:gd name="T73" fmla="*/ 0 h 43"/>
                <a:gd name="T74" fmla="*/ 21 w 43"/>
                <a:gd name="T75" fmla="*/ 0 h 43"/>
                <a:gd name="T76" fmla="*/ 21 w 43"/>
                <a:gd name="T77" fmla="*/ 28 h 43"/>
                <a:gd name="T78" fmla="*/ 21 w 43"/>
                <a:gd name="T79" fmla="*/ 28 h 43"/>
                <a:gd name="T80" fmla="*/ 18 w 43"/>
                <a:gd name="T81" fmla="*/ 28 h 43"/>
                <a:gd name="T82" fmla="*/ 16 w 43"/>
                <a:gd name="T83" fmla="*/ 26 h 43"/>
                <a:gd name="T84" fmla="*/ 15 w 43"/>
                <a:gd name="T85" fmla="*/ 24 h 43"/>
                <a:gd name="T86" fmla="*/ 14 w 43"/>
                <a:gd name="T87" fmla="*/ 22 h 43"/>
                <a:gd name="T88" fmla="*/ 14 w 43"/>
                <a:gd name="T89" fmla="*/ 22 h 43"/>
                <a:gd name="T90" fmla="*/ 15 w 43"/>
                <a:gd name="T91" fmla="*/ 19 h 43"/>
                <a:gd name="T92" fmla="*/ 16 w 43"/>
                <a:gd name="T93" fmla="*/ 17 h 43"/>
                <a:gd name="T94" fmla="*/ 18 w 43"/>
                <a:gd name="T95" fmla="*/ 16 h 43"/>
                <a:gd name="T96" fmla="*/ 21 w 43"/>
                <a:gd name="T97" fmla="*/ 16 h 43"/>
                <a:gd name="T98" fmla="*/ 21 w 43"/>
                <a:gd name="T99" fmla="*/ 16 h 43"/>
                <a:gd name="T100" fmla="*/ 23 w 43"/>
                <a:gd name="T101" fmla="*/ 16 h 43"/>
                <a:gd name="T102" fmla="*/ 25 w 43"/>
                <a:gd name="T103" fmla="*/ 17 h 43"/>
                <a:gd name="T104" fmla="*/ 26 w 43"/>
                <a:gd name="T105" fmla="*/ 19 h 43"/>
                <a:gd name="T106" fmla="*/ 27 w 43"/>
                <a:gd name="T107" fmla="*/ 22 h 43"/>
                <a:gd name="T108" fmla="*/ 27 w 43"/>
                <a:gd name="T109" fmla="*/ 22 h 43"/>
                <a:gd name="T110" fmla="*/ 26 w 43"/>
                <a:gd name="T111" fmla="*/ 24 h 43"/>
                <a:gd name="T112" fmla="*/ 25 w 43"/>
                <a:gd name="T113" fmla="*/ 26 h 43"/>
                <a:gd name="T114" fmla="*/ 23 w 43"/>
                <a:gd name="T115" fmla="*/ 28 h 43"/>
                <a:gd name="T116" fmla="*/ 21 w 43"/>
                <a:gd name="T117" fmla="*/ 28 h 43"/>
                <a:gd name="T118" fmla="*/ 21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1" y="0"/>
                  </a:moveTo>
                  <a:lnTo>
                    <a:pt x="21" y="0"/>
                  </a:lnTo>
                  <a:lnTo>
                    <a:pt x="16" y="0"/>
                  </a:lnTo>
                  <a:lnTo>
                    <a:pt x="12"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2" y="41"/>
                  </a:lnTo>
                  <a:lnTo>
                    <a:pt x="16" y="43"/>
                  </a:lnTo>
                  <a:lnTo>
                    <a:pt x="21" y="43"/>
                  </a:lnTo>
                  <a:lnTo>
                    <a:pt x="21" y="43"/>
                  </a:lnTo>
                  <a:lnTo>
                    <a:pt x="25" y="43"/>
                  </a:lnTo>
                  <a:lnTo>
                    <a:pt x="29" y="41"/>
                  </a:lnTo>
                  <a:lnTo>
                    <a:pt x="34" y="39"/>
                  </a:lnTo>
                  <a:lnTo>
                    <a:pt x="37" y="37"/>
                  </a:lnTo>
                  <a:lnTo>
                    <a:pt x="39" y="34"/>
                  </a:lnTo>
                  <a:lnTo>
                    <a:pt x="41" y="30"/>
                  </a:lnTo>
                  <a:lnTo>
                    <a:pt x="42" y="26"/>
                  </a:lnTo>
                  <a:lnTo>
                    <a:pt x="43" y="22"/>
                  </a:lnTo>
                  <a:lnTo>
                    <a:pt x="43" y="22"/>
                  </a:lnTo>
                  <a:lnTo>
                    <a:pt x="42" y="18"/>
                  </a:lnTo>
                  <a:lnTo>
                    <a:pt x="41" y="14"/>
                  </a:lnTo>
                  <a:lnTo>
                    <a:pt x="39" y="9"/>
                  </a:lnTo>
                  <a:lnTo>
                    <a:pt x="37" y="6"/>
                  </a:lnTo>
                  <a:lnTo>
                    <a:pt x="34" y="3"/>
                  </a:lnTo>
                  <a:lnTo>
                    <a:pt x="29" y="1"/>
                  </a:lnTo>
                  <a:lnTo>
                    <a:pt x="25" y="0"/>
                  </a:lnTo>
                  <a:lnTo>
                    <a:pt x="21" y="0"/>
                  </a:lnTo>
                  <a:lnTo>
                    <a:pt x="21" y="0"/>
                  </a:lnTo>
                  <a:close/>
                  <a:moveTo>
                    <a:pt x="21" y="28"/>
                  </a:moveTo>
                  <a:lnTo>
                    <a:pt x="21" y="28"/>
                  </a:lnTo>
                  <a:lnTo>
                    <a:pt x="18" y="28"/>
                  </a:lnTo>
                  <a:lnTo>
                    <a:pt x="16" y="26"/>
                  </a:lnTo>
                  <a:lnTo>
                    <a:pt x="15" y="24"/>
                  </a:lnTo>
                  <a:lnTo>
                    <a:pt x="14" y="22"/>
                  </a:lnTo>
                  <a:lnTo>
                    <a:pt x="14" y="22"/>
                  </a:lnTo>
                  <a:lnTo>
                    <a:pt x="15" y="19"/>
                  </a:lnTo>
                  <a:lnTo>
                    <a:pt x="16" y="17"/>
                  </a:lnTo>
                  <a:lnTo>
                    <a:pt x="18" y="16"/>
                  </a:lnTo>
                  <a:lnTo>
                    <a:pt x="21" y="16"/>
                  </a:lnTo>
                  <a:lnTo>
                    <a:pt x="21" y="16"/>
                  </a:lnTo>
                  <a:lnTo>
                    <a:pt x="23" y="16"/>
                  </a:lnTo>
                  <a:lnTo>
                    <a:pt x="25" y="17"/>
                  </a:lnTo>
                  <a:lnTo>
                    <a:pt x="26" y="19"/>
                  </a:lnTo>
                  <a:lnTo>
                    <a:pt x="27" y="22"/>
                  </a:lnTo>
                  <a:lnTo>
                    <a:pt x="27" y="22"/>
                  </a:lnTo>
                  <a:lnTo>
                    <a:pt x="26" y="24"/>
                  </a:lnTo>
                  <a:lnTo>
                    <a:pt x="25" y="26"/>
                  </a:lnTo>
                  <a:lnTo>
                    <a:pt x="23" y="28"/>
                  </a:lnTo>
                  <a:lnTo>
                    <a:pt x="21" y="28"/>
                  </a:lnTo>
                  <a:lnTo>
                    <a:pt x="21"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8" name="Freeform 435"/>
            <p:cNvSpPr>
              <a:spLocks/>
            </p:cNvSpPr>
            <p:nvPr/>
          </p:nvSpPr>
          <p:spPr bwMode="auto">
            <a:xfrm>
              <a:off x="2320926" y="3005138"/>
              <a:ext cx="38100" cy="36513"/>
            </a:xfrm>
            <a:custGeom>
              <a:avLst/>
              <a:gdLst>
                <a:gd name="T0" fmla="*/ 24 w 24"/>
                <a:gd name="T1" fmla="*/ 12 h 23"/>
                <a:gd name="T2" fmla="*/ 24 w 24"/>
                <a:gd name="T3" fmla="*/ 12 h 23"/>
                <a:gd name="T4" fmla="*/ 24 w 24"/>
                <a:gd name="T5" fmla="*/ 16 h 23"/>
                <a:gd name="T6" fmla="*/ 21 w 24"/>
                <a:gd name="T7" fmla="*/ 20 h 23"/>
                <a:gd name="T8" fmla="*/ 16 w 24"/>
                <a:gd name="T9" fmla="*/ 23 h 23"/>
                <a:gd name="T10" fmla="*/ 12 w 24"/>
                <a:gd name="T11" fmla="*/ 23 h 23"/>
                <a:gd name="T12" fmla="*/ 12 w 24"/>
                <a:gd name="T13" fmla="*/ 23 h 23"/>
                <a:gd name="T14" fmla="*/ 7 w 24"/>
                <a:gd name="T15" fmla="*/ 23 h 23"/>
                <a:gd name="T16" fmla="*/ 4 w 24"/>
                <a:gd name="T17" fmla="*/ 20 h 23"/>
                <a:gd name="T18" fmla="*/ 1 w 24"/>
                <a:gd name="T19" fmla="*/ 16 h 23"/>
                <a:gd name="T20" fmla="*/ 0 w 24"/>
                <a:gd name="T21" fmla="*/ 12 h 23"/>
                <a:gd name="T22" fmla="*/ 0 w 24"/>
                <a:gd name="T23" fmla="*/ 12 h 23"/>
                <a:gd name="T24" fmla="*/ 1 w 24"/>
                <a:gd name="T25" fmla="*/ 7 h 23"/>
                <a:gd name="T26" fmla="*/ 4 w 24"/>
                <a:gd name="T27" fmla="*/ 4 h 23"/>
                <a:gd name="T28" fmla="*/ 7 w 24"/>
                <a:gd name="T29" fmla="*/ 1 h 23"/>
                <a:gd name="T30" fmla="*/ 12 w 24"/>
                <a:gd name="T31" fmla="*/ 0 h 23"/>
                <a:gd name="T32" fmla="*/ 12 w 24"/>
                <a:gd name="T33" fmla="*/ 0 h 23"/>
                <a:gd name="T34" fmla="*/ 16 w 24"/>
                <a:gd name="T35" fmla="*/ 1 h 23"/>
                <a:gd name="T36" fmla="*/ 21 w 24"/>
                <a:gd name="T37" fmla="*/ 4 h 23"/>
                <a:gd name="T38" fmla="*/ 24 w 24"/>
                <a:gd name="T39" fmla="*/ 7 h 23"/>
                <a:gd name="T40" fmla="*/ 24 w 24"/>
                <a:gd name="T41" fmla="*/ 12 h 23"/>
                <a:gd name="T42" fmla="*/ 24 w 24"/>
                <a:gd name="T4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24" y="12"/>
                  </a:moveTo>
                  <a:lnTo>
                    <a:pt x="24" y="12"/>
                  </a:lnTo>
                  <a:lnTo>
                    <a:pt x="24" y="16"/>
                  </a:lnTo>
                  <a:lnTo>
                    <a:pt x="21" y="20"/>
                  </a:lnTo>
                  <a:lnTo>
                    <a:pt x="16" y="23"/>
                  </a:lnTo>
                  <a:lnTo>
                    <a:pt x="12" y="23"/>
                  </a:lnTo>
                  <a:lnTo>
                    <a:pt x="12" y="23"/>
                  </a:lnTo>
                  <a:lnTo>
                    <a:pt x="7" y="23"/>
                  </a:lnTo>
                  <a:lnTo>
                    <a:pt x="4" y="20"/>
                  </a:lnTo>
                  <a:lnTo>
                    <a:pt x="1" y="16"/>
                  </a:lnTo>
                  <a:lnTo>
                    <a:pt x="0" y="12"/>
                  </a:lnTo>
                  <a:lnTo>
                    <a:pt x="0" y="12"/>
                  </a:lnTo>
                  <a:lnTo>
                    <a:pt x="1" y="7"/>
                  </a:lnTo>
                  <a:lnTo>
                    <a:pt x="4" y="4"/>
                  </a:lnTo>
                  <a:lnTo>
                    <a:pt x="7" y="1"/>
                  </a:lnTo>
                  <a:lnTo>
                    <a:pt x="12" y="0"/>
                  </a:lnTo>
                  <a:lnTo>
                    <a:pt x="12" y="0"/>
                  </a:lnTo>
                  <a:lnTo>
                    <a:pt x="16" y="1"/>
                  </a:lnTo>
                  <a:lnTo>
                    <a:pt x="21" y="4"/>
                  </a:lnTo>
                  <a:lnTo>
                    <a:pt x="24" y="7"/>
                  </a:lnTo>
                  <a:lnTo>
                    <a:pt x="24" y="12"/>
                  </a:lnTo>
                  <a:lnTo>
                    <a:pt x="24" y="12"/>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9" name="Freeform 436"/>
            <p:cNvSpPr>
              <a:spLocks/>
            </p:cNvSpPr>
            <p:nvPr/>
          </p:nvSpPr>
          <p:spPr bwMode="auto">
            <a:xfrm>
              <a:off x="2354263" y="3028950"/>
              <a:ext cx="285750" cy="222250"/>
            </a:xfrm>
            <a:custGeom>
              <a:avLst/>
              <a:gdLst>
                <a:gd name="T0" fmla="*/ 180 w 180"/>
                <a:gd name="T1" fmla="*/ 140 h 140"/>
                <a:gd name="T2" fmla="*/ 47 w 180"/>
                <a:gd name="T3" fmla="*/ 140 h 140"/>
                <a:gd name="T4" fmla="*/ 22 w 180"/>
                <a:gd name="T5" fmla="*/ 4 h 140"/>
                <a:gd name="T6" fmla="*/ 0 w 180"/>
                <a:gd name="T7" fmla="*/ 0 h 140"/>
              </a:gdLst>
              <a:ahLst/>
              <a:cxnLst>
                <a:cxn ang="0">
                  <a:pos x="T0" y="T1"/>
                </a:cxn>
                <a:cxn ang="0">
                  <a:pos x="T2" y="T3"/>
                </a:cxn>
                <a:cxn ang="0">
                  <a:pos x="T4" y="T5"/>
                </a:cxn>
                <a:cxn ang="0">
                  <a:pos x="T6" y="T7"/>
                </a:cxn>
              </a:cxnLst>
              <a:rect l="0" t="0" r="r" b="b"/>
              <a:pathLst>
                <a:path w="180" h="140">
                  <a:moveTo>
                    <a:pt x="180" y="140"/>
                  </a:moveTo>
                  <a:lnTo>
                    <a:pt x="47" y="140"/>
                  </a:lnTo>
                  <a:lnTo>
                    <a:pt x="22" y="4"/>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0" name="Freeform 437"/>
            <p:cNvSpPr>
              <a:spLocks/>
            </p:cNvSpPr>
            <p:nvPr/>
          </p:nvSpPr>
          <p:spPr bwMode="auto">
            <a:xfrm>
              <a:off x="3455988" y="3033713"/>
              <a:ext cx="125413" cy="127000"/>
            </a:xfrm>
            <a:custGeom>
              <a:avLst/>
              <a:gdLst>
                <a:gd name="T0" fmla="*/ 59 w 79"/>
                <a:gd name="T1" fmla="*/ 80 h 80"/>
                <a:gd name="T2" fmla="*/ 59 w 79"/>
                <a:gd name="T3" fmla="*/ 60 h 80"/>
                <a:gd name="T4" fmla="*/ 71 w 79"/>
                <a:gd name="T5" fmla="*/ 63 h 80"/>
                <a:gd name="T6" fmla="*/ 71 w 79"/>
                <a:gd name="T7" fmla="*/ 63 h 80"/>
                <a:gd name="T8" fmla="*/ 75 w 79"/>
                <a:gd name="T9" fmla="*/ 63 h 80"/>
                <a:gd name="T10" fmla="*/ 78 w 79"/>
                <a:gd name="T11" fmla="*/ 62 h 80"/>
                <a:gd name="T12" fmla="*/ 79 w 79"/>
                <a:gd name="T13" fmla="*/ 61 h 80"/>
                <a:gd name="T14" fmla="*/ 79 w 79"/>
                <a:gd name="T15" fmla="*/ 59 h 80"/>
                <a:gd name="T16" fmla="*/ 77 w 79"/>
                <a:gd name="T17" fmla="*/ 55 h 80"/>
                <a:gd name="T18" fmla="*/ 77 w 79"/>
                <a:gd name="T19" fmla="*/ 55 h 80"/>
                <a:gd name="T20" fmla="*/ 39 w 79"/>
                <a:gd name="T21" fmla="*/ 0 h 80"/>
                <a:gd name="T22" fmla="*/ 39 w 79"/>
                <a:gd name="T23" fmla="*/ 0 h 80"/>
                <a:gd name="T24" fmla="*/ 2 w 79"/>
                <a:gd name="T25" fmla="*/ 55 h 80"/>
                <a:gd name="T26" fmla="*/ 2 w 79"/>
                <a:gd name="T27" fmla="*/ 55 h 80"/>
                <a:gd name="T28" fmla="*/ 0 w 79"/>
                <a:gd name="T29" fmla="*/ 59 h 80"/>
                <a:gd name="T30" fmla="*/ 0 w 79"/>
                <a:gd name="T31" fmla="*/ 61 h 80"/>
                <a:gd name="T32" fmla="*/ 1 w 79"/>
                <a:gd name="T33" fmla="*/ 62 h 80"/>
                <a:gd name="T34" fmla="*/ 4 w 79"/>
                <a:gd name="T35" fmla="*/ 63 h 80"/>
                <a:gd name="T36" fmla="*/ 8 w 79"/>
                <a:gd name="T37" fmla="*/ 63 h 80"/>
                <a:gd name="T38" fmla="*/ 18 w 79"/>
                <a:gd name="T39" fmla="*/ 60 h 80"/>
                <a:gd name="T40" fmla="*/ 18 w 79"/>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0">
                  <a:moveTo>
                    <a:pt x="59" y="80"/>
                  </a:moveTo>
                  <a:lnTo>
                    <a:pt x="59" y="60"/>
                  </a:lnTo>
                  <a:lnTo>
                    <a:pt x="71" y="63"/>
                  </a:lnTo>
                  <a:lnTo>
                    <a:pt x="71" y="63"/>
                  </a:lnTo>
                  <a:lnTo>
                    <a:pt x="75" y="63"/>
                  </a:lnTo>
                  <a:lnTo>
                    <a:pt x="78" y="62"/>
                  </a:lnTo>
                  <a:lnTo>
                    <a:pt x="79" y="61"/>
                  </a:lnTo>
                  <a:lnTo>
                    <a:pt x="79" y="59"/>
                  </a:lnTo>
                  <a:lnTo>
                    <a:pt x="77" y="55"/>
                  </a:lnTo>
                  <a:lnTo>
                    <a:pt x="77" y="55"/>
                  </a:lnTo>
                  <a:lnTo>
                    <a:pt x="39" y="0"/>
                  </a:lnTo>
                  <a:lnTo>
                    <a:pt x="39" y="0"/>
                  </a:lnTo>
                  <a:lnTo>
                    <a:pt x="2" y="55"/>
                  </a:lnTo>
                  <a:lnTo>
                    <a:pt x="2" y="55"/>
                  </a:lnTo>
                  <a:lnTo>
                    <a:pt x="0" y="59"/>
                  </a:lnTo>
                  <a:lnTo>
                    <a:pt x="0" y="61"/>
                  </a:lnTo>
                  <a:lnTo>
                    <a:pt x="1" y="62"/>
                  </a:lnTo>
                  <a:lnTo>
                    <a:pt x="4" y="63"/>
                  </a:lnTo>
                  <a:lnTo>
                    <a:pt x="8" y="63"/>
                  </a:lnTo>
                  <a:lnTo>
                    <a:pt x="18" y="60"/>
                  </a:lnTo>
                  <a:lnTo>
                    <a:pt x="18" y="8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1" name="Freeform 438"/>
            <p:cNvSpPr>
              <a:spLocks/>
            </p:cNvSpPr>
            <p:nvPr/>
          </p:nvSpPr>
          <p:spPr bwMode="auto">
            <a:xfrm>
              <a:off x="3359151" y="3281363"/>
              <a:ext cx="153988" cy="163513"/>
            </a:xfrm>
            <a:custGeom>
              <a:avLst/>
              <a:gdLst>
                <a:gd name="T0" fmla="*/ 0 w 97"/>
                <a:gd name="T1" fmla="*/ 0 h 103"/>
                <a:gd name="T2" fmla="*/ 0 w 97"/>
                <a:gd name="T3" fmla="*/ 103 h 103"/>
                <a:gd name="T4" fmla="*/ 97 w 97"/>
                <a:gd name="T5" fmla="*/ 103 h 103"/>
              </a:gdLst>
              <a:ahLst/>
              <a:cxnLst>
                <a:cxn ang="0">
                  <a:pos x="T0" y="T1"/>
                </a:cxn>
                <a:cxn ang="0">
                  <a:pos x="T2" y="T3"/>
                </a:cxn>
                <a:cxn ang="0">
                  <a:pos x="T4" y="T5"/>
                </a:cxn>
              </a:cxnLst>
              <a:rect l="0" t="0" r="r" b="b"/>
              <a:pathLst>
                <a:path w="97" h="103">
                  <a:moveTo>
                    <a:pt x="0" y="0"/>
                  </a:moveTo>
                  <a:lnTo>
                    <a:pt x="0" y="103"/>
                  </a:lnTo>
                  <a:lnTo>
                    <a:pt x="97" y="10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2" name="Freeform 439"/>
            <p:cNvSpPr>
              <a:spLocks/>
            </p:cNvSpPr>
            <p:nvPr/>
          </p:nvSpPr>
          <p:spPr bwMode="auto">
            <a:xfrm>
              <a:off x="3525838" y="3194050"/>
              <a:ext cx="153988" cy="250825"/>
            </a:xfrm>
            <a:custGeom>
              <a:avLst/>
              <a:gdLst>
                <a:gd name="T0" fmla="*/ 0 w 97"/>
                <a:gd name="T1" fmla="*/ 0 h 158"/>
                <a:gd name="T2" fmla="*/ 0 w 97"/>
                <a:gd name="T3" fmla="*/ 158 h 158"/>
                <a:gd name="T4" fmla="*/ 97 w 97"/>
                <a:gd name="T5" fmla="*/ 158 h 158"/>
                <a:gd name="T6" fmla="*/ 97 w 97"/>
                <a:gd name="T7" fmla="*/ 55 h 158"/>
              </a:gdLst>
              <a:ahLst/>
              <a:cxnLst>
                <a:cxn ang="0">
                  <a:pos x="T0" y="T1"/>
                </a:cxn>
                <a:cxn ang="0">
                  <a:pos x="T2" y="T3"/>
                </a:cxn>
                <a:cxn ang="0">
                  <a:pos x="T4" y="T5"/>
                </a:cxn>
                <a:cxn ang="0">
                  <a:pos x="T6" y="T7"/>
                </a:cxn>
              </a:cxnLst>
              <a:rect l="0" t="0" r="r" b="b"/>
              <a:pathLst>
                <a:path w="97" h="158">
                  <a:moveTo>
                    <a:pt x="0" y="0"/>
                  </a:moveTo>
                  <a:lnTo>
                    <a:pt x="0" y="158"/>
                  </a:lnTo>
                  <a:lnTo>
                    <a:pt x="97" y="158"/>
                  </a:lnTo>
                  <a:lnTo>
                    <a:pt x="97" y="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3" name="Freeform 440"/>
            <p:cNvSpPr>
              <a:spLocks/>
            </p:cNvSpPr>
            <p:nvPr/>
          </p:nvSpPr>
          <p:spPr bwMode="auto">
            <a:xfrm>
              <a:off x="3302001" y="3163888"/>
              <a:ext cx="217488" cy="117475"/>
            </a:xfrm>
            <a:custGeom>
              <a:avLst/>
              <a:gdLst>
                <a:gd name="T0" fmla="*/ 137 w 137"/>
                <a:gd name="T1" fmla="*/ 0 h 74"/>
                <a:gd name="T2" fmla="*/ 97 w 137"/>
                <a:gd name="T3" fmla="*/ 52 h 74"/>
                <a:gd name="T4" fmla="*/ 0 w 137"/>
                <a:gd name="T5" fmla="*/ 74 h 74"/>
                <a:gd name="T6" fmla="*/ 37 w 137"/>
                <a:gd name="T7" fmla="*/ 28 h 74"/>
                <a:gd name="T8" fmla="*/ 137 w 137"/>
                <a:gd name="T9" fmla="*/ 0 h 74"/>
              </a:gdLst>
              <a:ahLst/>
              <a:cxnLst>
                <a:cxn ang="0">
                  <a:pos x="T0" y="T1"/>
                </a:cxn>
                <a:cxn ang="0">
                  <a:pos x="T2" y="T3"/>
                </a:cxn>
                <a:cxn ang="0">
                  <a:pos x="T4" y="T5"/>
                </a:cxn>
                <a:cxn ang="0">
                  <a:pos x="T6" y="T7"/>
                </a:cxn>
                <a:cxn ang="0">
                  <a:pos x="T8" y="T9"/>
                </a:cxn>
              </a:cxnLst>
              <a:rect l="0" t="0" r="r" b="b"/>
              <a:pathLst>
                <a:path w="137" h="74">
                  <a:moveTo>
                    <a:pt x="137" y="0"/>
                  </a:moveTo>
                  <a:lnTo>
                    <a:pt x="97" y="52"/>
                  </a:lnTo>
                  <a:lnTo>
                    <a:pt x="0" y="74"/>
                  </a:lnTo>
                  <a:lnTo>
                    <a:pt x="37" y="28"/>
                  </a:lnTo>
                  <a:lnTo>
                    <a:pt x="137"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4" name="Freeform 441"/>
            <p:cNvSpPr>
              <a:spLocks/>
            </p:cNvSpPr>
            <p:nvPr/>
          </p:nvSpPr>
          <p:spPr bwMode="auto">
            <a:xfrm>
              <a:off x="3400426" y="3343275"/>
              <a:ext cx="61913" cy="14288"/>
            </a:xfrm>
            <a:custGeom>
              <a:avLst/>
              <a:gdLst>
                <a:gd name="T0" fmla="*/ 39 w 39"/>
                <a:gd name="T1" fmla="*/ 0 h 9"/>
                <a:gd name="T2" fmla="*/ 0 w 39"/>
                <a:gd name="T3" fmla="*/ 2 h 9"/>
                <a:gd name="T4" fmla="*/ 0 w 39"/>
                <a:gd name="T5" fmla="*/ 9 h 9"/>
              </a:gdLst>
              <a:ahLst/>
              <a:cxnLst>
                <a:cxn ang="0">
                  <a:pos x="T0" y="T1"/>
                </a:cxn>
                <a:cxn ang="0">
                  <a:pos x="T2" y="T3"/>
                </a:cxn>
                <a:cxn ang="0">
                  <a:pos x="T4" y="T5"/>
                </a:cxn>
              </a:cxnLst>
              <a:rect l="0" t="0" r="r" b="b"/>
              <a:pathLst>
                <a:path w="39" h="9">
                  <a:moveTo>
                    <a:pt x="39" y="0"/>
                  </a:moveTo>
                  <a:lnTo>
                    <a:pt x="0" y="2"/>
                  </a:lnTo>
                  <a:lnTo>
                    <a:pt x="0" y="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5" name="Freeform 442"/>
            <p:cNvSpPr>
              <a:spLocks/>
            </p:cNvSpPr>
            <p:nvPr/>
          </p:nvSpPr>
          <p:spPr bwMode="auto">
            <a:xfrm>
              <a:off x="3400426" y="3303588"/>
              <a:ext cx="80963" cy="19050"/>
            </a:xfrm>
            <a:custGeom>
              <a:avLst/>
              <a:gdLst>
                <a:gd name="T0" fmla="*/ 51 w 51"/>
                <a:gd name="T1" fmla="*/ 0 h 12"/>
                <a:gd name="T2" fmla="*/ 0 w 51"/>
                <a:gd name="T3" fmla="*/ 5 h 12"/>
                <a:gd name="T4" fmla="*/ 0 w 51"/>
                <a:gd name="T5" fmla="*/ 12 h 12"/>
              </a:gdLst>
              <a:ahLst/>
              <a:cxnLst>
                <a:cxn ang="0">
                  <a:pos x="T0" y="T1"/>
                </a:cxn>
                <a:cxn ang="0">
                  <a:pos x="T2" y="T3"/>
                </a:cxn>
                <a:cxn ang="0">
                  <a:pos x="T4" y="T5"/>
                </a:cxn>
              </a:cxnLst>
              <a:rect l="0" t="0" r="r" b="b"/>
              <a:pathLst>
                <a:path w="51" h="12">
                  <a:moveTo>
                    <a:pt x="51" y="0"/>
                  </a:moveTo>
                  <a:lnTo>
                    <a:pt x="0" y="5"/>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6" name="Freeform 443"/>
            <p:cNvSpPr>
              <a:spLocks/>
            </p:cNvSpPr>
            <p:nvPr/>
          </p:nvSpPr>
          <p:spPr bwMode="auto">
            <a:xfrm>
              <a:off x="3519488" y="3163888"/>
              <a:ext cx="217488" cy="117475"/>
            </a:xfrm>
            <a:custGeom>
              <a:avLst/>
              <a:gdLst>
                <a:gd name="T0" fmla="*/ 0 w 137"/>
                <a:gd name="T1" fmla="*/ 0 h 74"/>
                <a:gd name="T2" fmla="*/ 39 w 137"/>
                <a:gd name="T3" fmla="*/ 52 h 74"/>
                <a:gd name="T4" fmla="*/ 137 w 137"/>
                <a:gd name="T5" fmla="*/ 74 h 74"/>
                <a:gd name="T6" fmla="*/ 99 w 137"/>
                <a:gd name="T7" fmla="*/ 28 h 74"/>
                <a:gd name="T8" fmla="*/ 0 w 137"/>
                <a:gd name="T9" fmla="*/ 0 h 74"/>
              </a:gdLst>
              <a:ahLst/>
              <a:cxnLst>
                <a:cxn ang="0">
                  <a:pos x="T0" y="T1"/>
                </a:cxn>
                <a:cxn ang="0">
                  <a:pos x="T2" y="T3"/>
                </a:cxn>
                <a:cxn ang="0">
                  <a:pos x="T4" y="T5"/>
                </a:cxn>
                <a:cxn ang="0">
                  <a:pos x="T6" y="T7"/>
                </a:cxn>
                <a:cxn ang="0">
                  <a:pos x="T8" y="T9"/>
                </a:cxn>
              </a:cxnLst>
              <a:rect l="0" t="0" r="r" b="b"/>
              <a:pathLst>
                <a:path w="137" h="74">
                  <a:moveTo>
                    <a:pt x="0" y="0"/>
                  </a:moveTo>
                  <a:lnTo>
                    <a:pt x="39" y="52"/>
                  </a:lnTo>
                  <a:lnTo>
                    <a:pt x="137" y="74"/>
                  </a:lnTo>
                  <a:lnTo>
                    <a:pt x="99" y="28"/>
                  </a:lnTo>
                  <a:lnTo>
                    <a:pt x="0"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7" name="Freeform 444"/>
            <p:cNvSpPr>
              <a:spLocks/>
            </p:cNvSpPr>
            <p:nvPr/>
          </p:nvSpPr>
          <p:spPr bwMode="auto">
            <a:xfrm>
              <a:off x="3844926" y="1873250"/>
              <a:ext cx="152400" cy="279400"/>
            </a:xfrm>
            <a:custGeom>
              <a:avLst/>
              <a:gdLst>
                <a:gd name="T0" fmla="*/ 0 w 96"/>
                <a:gd name="T1" fmla="*/ 0 h 176"/>
                <a:gd name="T2" fmla="*/ 0 w 96"/>
                <a:gd name="T3" fmla="*/ 176 h 176"/>
                <a:gd name="T4" fmla="*/ 90 w 96"/>
                <a:gd name="T5" fmla="*/ 176 h 176"/>
                <a:gd name="T6" fmla="*/ 90 w 96"/>
                <a:gd name="T7" fmla="*/ 79 h 176"/>
                <a:gd name="T8" fmla="*/ 96 w 96"/>
                <a:gd name="T9" fmla="*/ 73 h 176"/>
                <a:gd name="T10" fmla="*/ 96 w 96"/>
                <a:gd name="T11" fmla="*/ 27 h 176"/>
                <a:gd name="T12" fmla="*/ 0 w 9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96" h="176">
                  <a:moveTo>
                    <a:pt x="0" y="0"/>
                  </a:moveTo>
                  <a:lnTo>
                    <a:pt x="0" y="176"/>
                  </a:lnTo>
                  <a:lnTo>
                    <a:pt x="90" y="176"/>
                  </a:lnTo>
                  <a:lnTo>
                    <a:pt x="90" y="79"/>
                  </a:lnTo>
                  <a:lnTo>
                    <a:pt x="96" y="73"/>
                  </a:lnTo>
                  <a:lnTo>
                    <a:pt x="96" y="27"/>
                  </a:lnTo>
                  <a:lnTo>
                    <a:pt x="0" y="0"/>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8" name="Freeform 445"/>
            <p:cNvSpPr>
              <a:spLocks/>
            </p:cNvSpPr>
            <p:nvPr/>
          </p:nvSpPr>
          <p:spPr bwMode="auto">
            <a:xfrm>
              <a:off x="3678238" y="1873250"/>
              <a:ext cx="152400" cy="279400"/>
            </a:xfrm>
            <a:custGeom>
              <a:avLst/>
              <a:gdLst>
                <a:gd name="T0" fmla="*/ 96 w 96"/>
                <a:gd name="T1" fmla="*/ 0 h 176"/>
                <a:gd name="T2" fmla="*/ 0 w 96"/>
                <a:gd name="T3" fmla="*/ 28 h 176"/>
                <a:gd name="T4" fmla="*/ 0 w 96"/>
                <a:gd name="T5" fmla="*/ 73 h 176"/>
                <a:gd name="T6" fmla="*/ 6 w 96"/>
                <a:gd name="T7" fmla="*/ 79 h 176"/>
                <a:gd name="T8" fmla="*/ 6 w 96"/>
                <a:gd name="T9" fmla="*/ 176 h 176"/>
                <a:gd name="T10" fmla="*/ 96 w 96"/>
                <a:gd name="T11" fmla="*/ 176 h 176"/>
              </a:gdLst>
              <a:ahLst/>
              <a:cxnLst>
                <a:cxn ang="0">
                  <a:pos x="T0" y="T1"/>
                </a:cxn>
                <a:cxn ang="0">
                  <a:pos x="T2" y="T3"/>
                </a:cxn>
                <a:cxn ang="0">
                  <a:pos x="T4" y="T5"/>
                </a:cxn>
                <a:cxn ang="0">
                  <a:pos x="T6" y="T7"/>
                </a:cxn>
                <a:cxn ang="0">
                  <a:pos x="T8" y="T9"/>
                </a:cxn>
                <a:cxn ang="0">
                  <a:pos x="T10" y="T11"/>
                </a:cxn>
              </a:cxnLst>
              <a:rect l="0" t="0" r="r" b="b"/>
              <a:pathLst>
                <a:path w="96" h="176">
                  <a:moveTo>
                    <a:pt x="96" y="0"/>
                  </a:moveTo>
                  <a:lnTo>
                    <a:pt x="0" y="28"/>
                  </a:lnTo>
                  <a:lnTo>
                    <a:pt x="0" y="73"/>
                  </a:lnTo>
                  <a:lnTo>
                    <a:pt x="6" y="79"/>
                  </a:lnTo>
                  <a:lnTo>
                    <a:pt x="6" y="176"/>
                  </a:lnTo>
                  <a:lnTo>
                    <a:pt x="96" y="17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9" name="Line 446"/>
            <p:cNvSpPr>
              <a:spLocks noChangeShapeType="1"/>
            </p:cNvSpPr>
            <p:nvPr/>
          </p:nvSpPr>
          <p:spPr bwMode="auto">
            <a:xfrm flipV="1">
              <a:off x="3767138" y="1903413"/>
              <a:ext cx="0" cy="68263"/>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0" name="Freeform 447"/>
            <p:cNvSpPr>
              <a:spLocks/>
            </p:cNvSpPr>
            <p:nvPr/>
          </p:nvSpPr>
          <p:spPr bwMode="auto">
            <a:xfrm>
              <a:off x="3771901" y="1970088"/>
              <a:ext cx="58738" cy="169863"/>
            </a:xfrm>
            <a:custGeom>
              <a:avLst/>
              <a:gdLst>
                <a:gd name="T0" fmla="*/ 0 w 37"/>
                <a:gd name="T1" fmla="*/ 107 h 107"/>
                <a:gd name="T2" fmla="*/ 0 w 37"/>
                <a:gd name="T3" fmla="*/ 6 h 107"/>
                <a:gd name="T4" fmla="*/ 37 w 37"/>
                <a:gd name="T5" fmla="*/ 0 h 107"/>
              </a:gdLst>
              <a:ahLst/>
              <a:cxnLst>
                <a:cxn ang="0">
                  <a:pos x="T0" y="T1"/>
                </a:cxn>
                <a:cxn ang="0">
                  <a:pos x="T2" y="T3"/>
                </a:cxn>
                <a:cxn ang="0">
                  <a:pos x="T4" y="T5"/>
                </a:cxn>
              </a:cxnLst>
              <a:rect l="0" t="0" r="r" b="b"/>
              <a:pathLst>
                <a:path w="37" h="107">
                  <a:moveTo>
                    <a:pt x="0" y="107"/>
                  </a:moveTo>
                  <a:lnTo>
                    <a:pt x="0" y="6"/>
                  </a:lnTo>
                  <a:lnTo>
                    <a:pt x="37"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1" name="Freeform 448"/>
            <p:cNvSpPr>
              <a:spLocks/>
            </p:cNvSpPr>
            <p:nvPr/>
          </p:nvSpPr>
          <p:spPr bwMode="auto">
            <a:xfrm>
              <a:off x="3697288" y="1987550"/>
              <a:ext cx="31750" cy="152400"/>
            </a:xfrm>
            <a:custGeom>
              <a:avLst/>
              <a:gdLst>
                <a:gd name="T0" fmla="*/ 0 w 20"/>
                <a:gd name="T1" fmla="*/ 3 h 96"/>
                <a:gd name="T2" fmla="*/ 20 w 20"/>
                <a:gd name="T3" fmla="*/ 0 h 96"/>
                <a:gd name="T4" fmla="*/ 20 w 20"/>
                <a:gd name="T5" fmla="*/ 96 h 96"/>
              </a:gdLst>
              <a:ahLst/>
              <a:cxnLst>
                <a:cxn ang="0">
                  <a:pos x="T0" y="T1"/>
                </a:cxn>
                <a:cxn ang="0">
                  <a:pos x="T2" y="T3"/>
                </a:cxn>
                <a:cxn ang="0">
                  <a:pos x="T4" y="T5"/>
                </a:cxn>
              </a:cxnLst>
              <a:rect l="0" t="0" r="r" b="b"/>
              <a:pathLst>
                <a:path w="20" h="96">
                  <a:moveTo>
                    <a:pt x="0" y="3"/>
                  </a:moveTo>
                  <a:lnTo>
                    <a:pt x="20" y="0"/>
                  </a:lnTo>
                  <a:lnTo>
                    <a:pt x="20" y="9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2" name="Line 449"/>
            <p:cNvSpPr>
              <a:spLocks noChangeShapeType="1"/>
            </p:cNvSpPr>
            <p:nvPr/>
          </p:nvSpPr>
          <p:spPr bwMode="auto">
            <a:xfrm>
              <a:off x="3724276" y="1916113"/>
              <a:ext cx="0" cy="61913"/>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3" name="Freeform 450"/>
            <p:cNvSpPr>
              <a:spLocks/>
            </p:cNvSpPr>
            <p:nvPr/>
          </p:nvSpPr>
          <p:spPr bwMode="auto">
            <a:xfrm>
              <a:off x="3884613" y="1849438"/>
              <a:ext cx="68263" cy="31750"/>
            </a:xfrm>
            <a:custGeom>
              <a:avLst/>
              <a:gdLst>
                <a:gd name="T0" fmla="*/ 0 w 43"/>
                <a:gd name="T1" fmla="*/ 14 h 20"/>
                <a:gd name="T2" fmla="*/ 0 w 43"/>
                <a:gd name="T3" fmla="*/ 14 h 20"/>
                <a:gd name="T4" fmla="*/ 30 w 43"/>
                <a:gd name="T5" fmla="*/ 0 h 20"/>
                <a:gd name="T6" fmla="*/ 30 w 43"/>
                <a:gd name="T7" fmla="*/ 0 h 20"/>
                <a:gd name="T8" fmla="*/ 35 w 43"/>
                <a:gd name="T9" fmla="*/ 0 h 20"/>
                <a:gd name="T10" fmla="*/ 38 w 43"/>
                <a:gd name="T11" fmla="*/ 0 h 20"/>
                <a:gd name="T12" fmla="*/ 41 w 43"/>
                <a:gd name="T13" fmla="*/ 3 h 20"/>
                <a:gd name="T14" fmla="*/ 43 w 43"/>
                <a:gd name="T15" fmla="*/ 6 h 20"/>
                <a:gd name="T16" fmla="*/ 43 w 43"/>
                <a:gd name="T17" fmla="*/ 6 h 20"/>
                <a:gd name="T18" fmla="*/ 43 w 43"/>
                <a:gd name="T19" fmla="*/ 9 h 20"/>
                <a:gd name="T20" fmla="*/ 40 w 43"/>
                <a:gd name="T21" fmla="*/ 12 h 20"/>
                <a:gd name="T22" fmla="*/ 34 w 43"/>
                <a:gd name="T23" fmla="*/ 16 h 20"/>
                <a:gd name="T24" fmla="*/ 23 w 43"/>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0" y="14"/>
                  </a:moveTo>
                  <a:lnTo>
                    <a:pt x="0" y="14"/>
                  </a:lnTo>
                  <a:lnTo>
                    <a:pt x="30" y="0"/>
                  </a:lnTo>
                  <a:lnTo>
                    <a:pt x="30" y="0"/>
                  </a:lnTo>
                  <a:lnTo>
                    <a:pt x="35" y="0"/>
                  </a:lnTo>
                  <a:lnTo>
                    <a:pt x="38" y="0"/>
                  </a:lnTo>
                  <a:lnTo>
                    <a:pt x="41" y="3"/>
                  </a:lnTo>
                  <a:lnTo>
                    <a:pt x="43" y="6"/>
                  </a:lnTo>
                  <a:lnTo>
                    <a:pt x="43" y="6"/>
                  </a:lnTo>
                  <a:lnTo>
                    <a:pt x="43" y="9"/>
                  </a:lnTo>
                  <a:lnTo>
                    <a:pt x="40" y="12"/>
                  </a:lnTo>
                  <a:lnTo>
                    <a:pt x="34" y="16"/>
                  </a:lnTo>
                  <a:lnTo>
                    <a:pt x="23" y="2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4" name="Freeform 451"/>
            <p:cNvSpPr>
              <a:spLocks/>
            </p:cNvSpPr>
            <p:nvPr/>
          </p:nvSpPr>
          <p:spPr bwMode="auto">
            <a:xfrm>
              <a:off x="3729038" y="1849438"/>
              <a:ext cx="68263" cy="31750"/>
            </a:xfrm>
            <a:custGeom>
              <a:avLst/>
              <a:gdLst>
                <a:gd name="T0" fmla="*/ 20 w 43"/>
                <a:gd name="T1" fmla="*/ 20 h 20"/>
                <a:gd name="T2" fmla="*/ 20 w 43"/>
                <a:gd name="T3" fmla="*/ 20 h 20"/>
                <a:gd name="T4" fmla="*/ 9 w 43"/>
                <a:gd name="T5" fmla="*/ 16 h 20"/>
                <a:gd name="T6" fmla="*/ 3 w 43"/>
                <a:gd name="T7" fmla="*/ 12 h 20"/>
                <a:gd name="T8" fmla="*/ 1 w 43"/>
                <a:gd name="T9" fmla="*/ 9 h 20"/>
                <a:gd name="T10" fmla="*/ 0 w 43"/>
                <a:gd name="T11" fmla="*/ 6 h 20"/>
                <a:gd name="T12" fmla="*/ 0 w 43"/>
                <a:gd name="T13" fmla="*/ 6 h 20"/>
                <a:gd name="T14" fmla="*/ 2 w 43"/>
                <a:gd name="T15" fmla="*/ 3 h 20"/>
                <a:gd name="T16" fmla="*/ 5 w 43"/>
                <a:gd name="T17" fmla="*/ 0 h 20"/>
                <a:gd name="T18" fmla="*/ 9 w 43"/>
                <a:gd name="T19" fmla="*/ 0 h 20"/>
                <a:gd name="T20" fmla="*/ 13 w 43"/>
                <a:gd name="T21" fmla="*/ 0 h 20"/>
                <a:gd name="T22" fmla="*/ 13 w 43"/>
                <a:gd name="T23" fmla="*/ 0 h 20"/>
                <a:gd name="T24" fmla="*/ 43 w 4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20" y="20"/>
                  </a:moveTo>
                  <a:lnTo>
                    <a:pt x="20" y="20"/>
                  </a:lnTo>
                  <a:lnTo>
                    <a:pt x="9" y="16"/>
                  </a:lnTo>
                  <a:lnTo>
                    <a:pt x="3" y="12"/>
                  </a:lnTo>
                  <a:lnTo>
                    <a:pt x="1" y="9"/>
                  </a:lnTo>
                  <a:lnTo>
                    <a:pt x="0" y="6"/>
                  </a:lnTo>
                  <a:lnTo>
                    <a:pt x="0" y="6"/>
                  </a:lnTo>
                  <a:lnTo>
                    <a:pt x="2" y="3"/>
                  </a:lnTo>
                  <a:lnTo>
                    <a:pt x="5" y="0"/>
                  </a:lnTo>
                  <a:lnTo>
                    <a:pt x="9" y="0"/>
                  </a:lnTo>
                  <a:lnTo>
                    <a:pt x="13" y="0"/>
                  </a:lnTo>
                  <a:lnTo>
                    <a:pt x="13" y="0"/>
                  </a:lnTo>
                  <a:lnTo>
                    <a:pt x="43" y="1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5" name="Freeform 452"/>
            <p:cNvSpPr>
              <a:spLocks/>
            </p:cNvSpPr>
            <p:nvPr/>
          </p:nvSpPr>
          <p:spPr bwMode="auto">
            <a:xfrm>
              <a:off x="3713163" y="1811338"/>
              <a:ext cx="255588" cy="77788"/>
            </a:xfrm>
            <a:custGeom>
              <a:avLst/>
              <a:gdLst>
                <a:gd name="T0" fmla="*/ 146 w 161"/>
                <a:gd name="T1" fmla="*/ 49 h 49"/>
                <a:gd name="T2" fmla="*/ 146 w 161"/>
                <a:gd name="T3" fmla="*/ 49 h 49"/>
                <a:gd name="T4" fmla="*/ 154 w 161"/>
                <a:gd name="T5" fmla="*/ 45 h 49"/>
                <a:gd name="T6" fmla="*/ 154 w 161"/>
                <a:gd name="T7" fmla="*/ 45 h 49"/>
                <a:gd name="T8" fmla="*/ 157 w 161"/>
                <a:gd name="T9" fmla="*/ 43 h 49"/>
                <a:gd name="T10" fmla="*/ 159 w 161"/>
                <a:gd name="T11" fmla="*/ 41 h 49"/>
                <a:gd name="T12" fmla="*/ 160 w 161"/>
                <a:gd name="T13" fmla="*/ 39 h 49"/>
                <a:gd name="T14" fmla="*/ 161 w 161"/>
                <a:gd name="T15" fmla="*/ 36 h 49"/>
                <a:gd name="T16" fmla="*/ 161 w 161"/>
                <a:gd name="T17" fmla="*/ 30 h 49"/>
                <a:gd name="T18" fmla="*/ 159 w 161"/>
                <a:gd name="T19" fmla="*/ 22 h 49"/>
                <a:gd name="T20" fmla="*/ 159 w 161"/>
                <a:gd name="T21" fmla="*/ 22 h 49"/>
                <a:gd name="T22" fmla="*/ 155 w 161"/>
                <a:gd name="T23" fmla="*/ 13 h 49"/>
                <a:gd name="T24" fmla="*/ 151 w 161"/>
                <a:gd name="T25" fmla="*/ 9 h 49"/>
                <a:gd name="T26" fmla="*/ 148 w 161"/>
                <a:gd name="T27" fmla="*/ 5 h 49"/>
                <a:gd name="T28" fmla="*/ 144 w 161"/>
                <a:gd name="T29" fmla="*/ 2 h 49"/>
                <a:gd name="T30" fmla="*/ 140 w 161"/>
                <a:gd name="T31" fmla="*/ 0 h 49"/>
                <a:gd name="T32" fmla="*/ 135 w 161"/>
                <a:gd name="T33" fmla="*/ 0 h 49"/>
                <a:gd name="T34" fmla="*/ 130 w 161"/>
                <a:gd name="T35" fmla="*/ 1 h 49"/>
                <a:gd name="T36" fmla="*/ 95 w 161"/>
                <a:gd name="T37" fmla="*/ 22 h 49"/>
                <a:gd name="T38" fmla="*/ 95 w 161"/>
                <a:gd name="T39" fmla="*/ 22 h 49"/>
                <a:gd name="T40" fmla="*/ 95 w 161"/>
                <a:gd name="T41" fmla="*/ 22 h 49"/>
                <a:gd name="T42" fmla="*/ 95 w 161"/>
                <a:gd name="T43" fmla="*/ 22 h 49"/>
                <a:gd name="T44" fmla="*/ 95 w 161"/>
                <a:gd name="T45" fmla="*/ 24 h 49"/>
                <a:gd name="T46" fmla="*/ 94 w 161"/>
                <a:gd name="T47" fmla="*/ 26 h 49"/>
                <a:gd name="T48" fmla="*/ 94 w 161"/>
                <a:gd name="T49" fmla="*/ 26 h 49"/>
                <a:gd name="T50" fmla="*/ 93 w 161"/>
                <a:gd name="T51" fmla="*/ 24 h 49"/>
                <a:gd name="T52" fmla="*/ 93 w 161"/>
                <a:gd name="T53" fmla="*/ 24 h 49"/>
                <a:gd name="T54" fmla="*/ 91 w 161"/>
                <a:gd name="T55" fmla="*/ 21 h 49"/>
                <a:gd name="T56" fmla="*/ 88 w 161"/>
                <a:gd name="T57" fmla="*/ 19 h 49"/>
                <a:gd name="T58" fmla="*/ 85 w 161"/>
                <a:gd name="T59" fmla="*/ 17 h 49"/>
                <a:gd name="T60" fmla="*/ 80 w 161"/>
                <a:gd name="T61" fmla="*/ 16 h 49"/>
                <a:gd name="T62" fmla="*/ 80 w 161"/>
                <a:gd name="T63" fmla="*/ 16 h 49"/>
                <a:gd name="T64" fmla="*/ 76 w 161"/>
                <a:gd name="T65" fmla="*/ 17 h 49"/>
                <a:gd name="T66" fmla="*/ 73 w 161"/>
                <a:gd name="T67" fmla="*/ 19 h 49"/>
                <a:gd name="T68" fmla="*/ 70 w 161"/>
                <a:gd name="T69" fmla="*/ 21 h 49"/>
                <a:gd name="T70" fmla="*/ 69 w 161"/>
                <a:gd name="T71" fmla="*/ 24 h 49"/>
                <a:gd name="T72" fmla="*/ 69 w 161"/>
                <a:gd name="T73" fmla="*/ 24 h 49"/>
                <a:gd name="T74" fmla="*/ 67 w 161"/>
                <a:gd name="T75" fmla="*/ 26 h 49"/>
                <a:gd name="T76" fmla="*/ 67 w 161"/>
                <a:gd name="T77" fmla="*/ 26 h 49"/>
                <a:gd name="T78" fmla="*/ 66 w 161"/>
                <a:gd name="T79" fmla="*/ 24 h 49"/>
                <a:gd name="T80" fmla="*/ 66 w 161"/>
                <a:gd name="T81" fmla="*/ 22 h 49"/>
                <a:gd name="T82" fmla="*/ 66 w 161"/>
                <a:gd name="T83" fmla="*/ 22 h 49"/>
                <a:gd name="T84" fmla="*/ 66 w 161"/>
                <a:gd name="T85" fmla="*/ 22 h 49"/>
                <a:gd name="T86" fmla="*/ 31 w 161"/>
                <a:gd name="T87" fmla="*/ 1 h 49"/>
                <a:gd name="T88" fmla="*/ 31 w 161"/>
                <a:gd name="T89" fmla="*/ 1 h 49"/>
                <a:gd name="T90" fmla="*/ 26 w 161"/>
                <a:gd name="T91" fmla="*/ 0 h 49"/>
                <a:gd name="T92" fmla="*/ 21 w 161"/>
                <a:gd name="T93" fmla="*/ 0 h 49"/>
                <a:gd name="T94" fmla="*/ 17 w 161"/>
                <a:gd name="T95" fmla="*/ 2 h 49"/>
                <a:gd name="T96" fmla="*/ 13 w 161"/>
                <a:gd name="T97" fmla="*/ 5 h 49"/>
                <a:gd name="T98" fmla="*/ 10 w 161"/>
                <a:gd name="T99" fmla="*/ 9 h 49"/>
                <a:gd name="T100" fmla="*/ 6 w 161"/>
                <a:gd name="T101" fmla="*/ 13 h 49"/>
                <a:gd name="T102" fmla="*/ 2 w 161"/>
                <a:gd name="T103" fmla="*/ 22 h 49"/>
                <a:gd name="T104" fmla="*/ 2 w 161"/>
                <a:gd name="T105" fmla="*/ 22 h 49"/>
                <a:gd name="T106" fmla="*/ 0 w 161"/>
                <a:gd name="T107" fmla="*/ 30 h 49"/>
                <a:gd name="T108" fmla="*/ 0 w 161"/>
                <a:gd name="T109" fmla="*/ 36 h 49"/>
                <a:gd name="T110" fmla="*/ 1 w 161"/>
                <a:gd name="T111" fmla="*/ 39 h 49"/>
                <a:gd name="T112" fmla="*/ 2 w 161"/>
                <a:gd name="T113" fmla="*/ 41 h 49"/>
                <a:gd name="T114" fmla="*/ 5 w 161"/>
                <a:gd name="T115" fmla="*/ 43 h 49"/>
                <a:gd name="T116" fmla="*/ 7 w 161"/>
                <a:gd name="T117" fmla="*/ 45 h 49"/>
                <a:gd name="T118" fmla="*/ 7 w 161"/>
                <a:gd name="T119" fmla="*/ 45 h 49"/>
                <a:gd name="T120" fmla="*/ 15 w 161"/>
                <a:gd name="T1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49">
                  <a:moveTo>
                    <a:pt x="146" y="49"/>
                  </a:moveTo>
                  <a:lnTo>
                    <a:pt x="146" y="49"/>
                  </a:lnTo>
                  <a:lnTo>
                    <a:pt x="154" y="45"/>
                  </a:lnTo>
                  <a:lnTo>
                    <a:pt x="154" y="45"/>
                  </a:lnTo>
                  <a:lnTo>
                    <a:pt x="157" y="43"/>
                  </a:lnTo>
                  <a:lnTo>
                    <a:pt x="159" y="41"/>
                  </a:lnTo>
                  <a:lnTo>
                    <a:pt x="160" y="39"/>
                  </a:lnTo>
                  <a:lnTo>
                    <a:pt x="161" y="36"/>
                  </a:lnTo>
                  <a:lnTo>
                    <a:pt x="161" y="30"/>
                  </a:lnTo>
                  <a:lnTo>
                    <a:pt x="159" y="22"/>
                  </a:lnTo>
                  <a:lnTo>
                    <a:pt x="159" y="22"/>
                  </a:lnTo>
                  <a:lnTo>
                    <a:pt x="155" y="13"/>
                  </a:lnTo>
                  <a:lnTo>
                    <a:pt x="151" y="9"/>
                  </a:lnTo>
                  <a:lnTo>
                    <a:pt x="148" y="5"/>
                  </a:lnTo>
                  <a:lnTo>
                    <a:pt x="144" y="2"/>
                  </a:lnTo>
                  <a:lnTo>
                    <a:pt x="140" y="0"/>
                  </a:lnTo>
                  <a:lnTo>
                    <a:pt x="135" y="0"/>
                  </a:lnTo>
                  <a:lnTo>
                    <a:pt x="130" y="1"/>
                  </a:lnTo>
                  <a:lnTo>
                    <a:pt x="95" y="22"/>
                  </a:lnTo>
                  <a:lnTo>
                    <a:pt x="95" y="22"/>
                  </a:lnTo>
                  <a:lnTo>
                    <a:pt x="95" y="22"/>
                  </a:lnTo>
                  <a:lnTo>
                    <a:pt x="95" y="22"/>
                  </a:lnTo>
                  <a:lnTo>
                    <a:pt x="95" y="24"/>
                  </a:lnTo>
                  <a:lnTo>
                    <a:pt x="94" y="26"/>
                  </a:lnTo>
                  <a:lnTo>
                    <a:pt x="94" y="26"/>
                  </a:lnTo>
                  <a:lnTo>
                    <a:pt x="93" y="24"/>
                  </a:lnTo>
                  <a:lnTo>
                    <a:pt x="93" y="24"/>
                  </a:lnTo>
                  <a:lnTo>
                    <a:pt x="91" y="21"/>
                  </a:lnTo>
                  <a:lnTo>
                    <a:pt x="88" y="19"/>
                  </a:lnTo>
                  <a:lnTo>
                    <a:pt x="85" y="17"/>
                  </a:lnTo>
                  <a:lnTo>
                    <a:pt x="80" y="16"/>
                  </a:lnTo>
                  <a:lnTo>
                    <a:pt x="80" y="16"/>
                  </a:lnTo>
                  <a:lnTo>
                    <a:pt x="76" y="17"/>
                  </a:lnTo>
                  <a:lnTo>
                    <a:pt x="73" y="19"/>
                  </a:lnTo>
                  <a:lnTo>
                    <a:pt x="70" y="21"/>
                  </a:lnTo>
                  <a:lnTo>
                    <a:pt x="69" y="24"/>
                  </a:lnTo>
                  <a:lnTo>
                    <a:pt x="69" y="24"/>
                  </a:lnTo>
                  <a:lnTo>
                    <a:pt x="67" y="26"/>
                  </a:lnTo>
                  <a:lnTo>
                    <a:pt x="67" y="26"/>
                  </a:lnTo>
                  <a:lnTo>
                    <a:pt x="66" y="24"/>
                  </a:lnTo>
                  <a:lnTo>
                    <a:pt x="66" y="22"/>
                  </a:lnTo>
                  <a:lnTo>
                    <a:pt x="66" y="22"/>
                  </a:lnTo>
                  <a:lnTo>
                    <a:pt x="66" y="22"/>
                  </a:lnTo>
                  <a:lnTo>
                    <a:pt x="31" y="1"/>
                  </a:lnTo>
                  <a:lnTo>
                    <a:pt x="31" y="1"/>
                  </a:lnTo>
                  <a:lnTo>
                    <a:pt x="26" y="0"/>
                  </a:lnTo>
                  <a:lnTo>
                    <a:pt x="21" y="0"/>
                  </a:lnTo>
                  <a:lnTo>
                    <a:pt x="17" y="2"/>
                  </a:lnTo>
                  <a:lnTo>
                    <a:pt x="13" y="5"/>
                  </a:lnTo>
                  <a:lnTo>
                    <a:pt x="10" y="9"/>
                  </a:lnTo>
                  <a:lnTo>
                    <a:pt x="6" y="13"/>
                  </a:lnTo>
                  <a:lnTo>
                    <a:pt x="2" y="22"/>
                  </a:lnTo>
                  <a:lnTo>
                    <a:pt x="2" y="22"/>
                  </a:lnTo>
                  <a:lnTo>
                    <a:pt x="0" y="30"/>
                  </a:lnTo>
                  <a:lnTo>
                    <a:pt x="0" y="36"/>
                  </a:lnTo>
                  <a:lnTo>
                    <a:pt x="1" y="39"/>
                  </a:lnTo>
                  <a:lnTo>
                    <a:pt x="2" y="41"/>
                  </a:lnTo>
                  <a:lnTo>
                    <a:pt x="5" y="43"/>
                  </a:lnTo>
                  <a:lnTo>
                    <a:pt x="7" y="45"/>
                  </a:lnTo>
                  <a:lnTo>
                    <a:pt x="7" y="45"/>
                  </a:lnTo>
                  <a:lnTo>
                    <a:pt x="15" y="4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6" name="Freeform 453"/>
            <p:cNvSpPr>
              <a:spLocks/>
            </p:cNvSpPr>
            <p:nvPr/>
          </p:nvSpPr>
          <p:spPr bwMode="auto">
            <a:xfrm>
              <a:off x="3895726" y="3094038"/>
              <a:ext cx="79375" cy="161925"/>
            </a:xfrm>
            <a:custGeom>
              <a:avLst/>
              <a:gdLst>
                <a:gd name="T0" fmla="*/ 27 w 50"/>
                <a:gd name="T1" fmla="*/ 0 h 102"/>
                <a:gd name="T2" fmla="*/ 1 w 50"/>
                <a:gd name="T3" fmla="*/ 77 h 102"/>
                <a:gd name="T4" fmla="*/ 1 w 50"/>
                <a:gd name="T5" fmla="*/ 77 h 102"/>
                <a:gd name="T6" fmla="*/ 0 w 50"/>
                <a:gd name="T7" fmla="*/ 80 h 102"/>
                <a:gd name="T8" fmla="*/ 0 w 50"/>
                <a:gd name="T9" fmla="*/ 85 h 102"/>
                <a:gd name="T10" fmla="*/ 1 w 50"/>
                <a:gd name="T11" fmla="*/ 88 h 102"/>
                <a:gd name="T12" fmla="*/ 3 w 50"/>
                <a:gd name="T13" fmla="*/ 92 h 102"/>
                <a:gd name="T14" fmla="*/ 5 w 50"/>
                <a:gd name="T15" fmla="*/ 95 h 102"/>
                <a:gd name="T16" fmla="*/ 8 w 50"/>
                <a:gd name="T17" fmla="*/ 97 h 102"/>
                <a:gd name="T18" fmla="*/ 11 w 50"/>
                <a:gd name="T19" fmla="*/ 99 h 102"/>
                <a:gd name="T20" fmla="*/ 14 w 50"/>
                <a:gd name="T21" fmla="*/ 101 h 102"/>
                <a:gd name="T22" fmla="*/ 14 w 50"/>
                <a:gd name="T23" fmla="*/ 101 h 102"/>
                <a:gd name="T24" fmla="*/ 20 w 50"/>
                <a:gd name="T25" fmla="*/ 102 h 102"/>
                <a:gd name="T26" fmla="*/ 20 w 50"/>
                <a:gd name="T27" fmla="*/ 102 h 102"/>
                <a:gd name="T28" fmla="*/ 25 w 50"/>
                <a:gd name="T29" fmla="*/ 101 h 102"/>
                <a:gd name="T30" fmla="*/ 30 w 50"/>
                <a:gd name="T31" fmla="*/ 98 h 102"/>
                <a:gd name="T32" fmla="*/ 35 w 50"/>
                <a:gd name="T33" fmla="*/ 94 h 102"/>
                <a:gd name="T34" fmla="*/ 37 w 50"/>
                <a:gd name="T35" fmla="*/ 89 h 102"/>
                <a:gd name="T36" fmla="*/ 50 w 50"/>
                <a:gd name="T37" fmla="*/ 5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02">
                  <a:moveTo>
                    <a:pt x="27" y="0"/>
                  </a:moveTo>
                  <a:lnTo>
                    <a:pt x="1" y="77"/>
                  </a:lnTo>
                  <a:lnTo>
                    <a:pt x="1" y="77"/>
                  </a:lnTo>
                  <a:lnTo>
                    <a:pt x="0" y="80"/>
                  </a:lnTo>
                  <a:lnTo>
                    <a:pt x="0" y="85"/>
                  </a:lnTo>
                  <a:lnTo>
                    <a:pt x="1" y="88"/>
                  </a:lnTo>
                  <a:lnTo>
                    <a:pt x="3" y="92"/>
                  </a:lnTo>
                  <a:lnTo>
                    <a:pt x="5" y="95"/>
                  </a:lnTo>
                  <a:lnTo>
                    <a:pt x="8" y="97"/>
                  </a:lnTo>
                  <a:lnTo>
                    <a:pt x="11" y="99"/>
                  </a:lnTo>
                  <a:lnTo>
                    <a:pt x="14" y="101"/>
                  </a:lnTo>
                  <a:lnTo>
                    <a:pt x="14" y="101"/>
                  </a:lnTo>
                  <a:lnTo>
                    <a:pt x="20" y="102"/>
                  </a:lnTo>
                  <a:lnTo>
                    <a:pt x="20" y="102"/>
                  </a:lnTo>
                  <a:lnTo>
                    <a:pt x="25" y="101"/>
                  </a:lnTo>
                  <a:lnTo>
                    <a:pt x="30" y="98"/>
                  </a:lnTo>
                  <a:lnTo>
                    <a:pt x="35" y="94"/>
                  </a:lnTo>
                  <a:lnTo>
                    <a:pt x="37" y="89"/>
                  </a:lnTo>
                  <a:lnTo>
                    <a:pt x="50" y="5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7" name="Freeform 454"/>
            <p:cNvSpPr>
              <a:spLocks/>
            </p:cNvSpPr>
            <p:nvPr/>
          </p:nvSpPr>
          <p:spPr bwMode="auto">
            <a:xfrm>
              <a:off x="4102101" y="3036888"/>
              <a:ext cx="19050" cy="215900"/>
            </a:xfrm>
            <a:custGeom>
              <a:avLst/>
              <a:gdLst>
                <a:gd name="T0" fmla="*/ 0 w 12"/>
                <a:gd name="T1" fmla="*/ 1 h 136"/>
                <a:gd name="T2" fmla="*/ 0 w 12"/>
                <a:gd name="T3" fmla="*/ 130 h 136"/>
                <a:gd name="T4" fmla="*/ 0 w 12"/>
                <a:gd name="T5" fmla="*/ 130 h 136"/>
                <a:gd name="T6" fmla="*/ 1 w 12"/>
                <a:gd name="T7" fmla="*/ 133 h 136"/>
                <a:gd name="T8" fmla="*/ 2 w 12"/>
                <a:gd name="T9" fmla="*/ 135 h 136"/>
                <a:gd name="T10" fmla="*/ 4 w 12"/>
                <a:gd name="T11" fmla="*/ 136 h 136"/>
                <a:gd name="T12" fmla="*/ 6 w 12"/>
                <a:gd name="T13" fmla="*/ 136 h 136"/>
                <a:gd name="T14" fmla="*/ 6 w 12"/>
                <a:gd name="T15" fmla="*/ 136 h 136"/>
                <a:gd name="T16" fmla="*/ 9 w 12"/>
                <a:gd name="T17" fmla="*/ 136 h 136"/>
                <a:gd name="T18" fmla="*/ 11 w 12"/>
                <a:gd name="T19" fmla="*/ 135 h 136"/>
                <a:gd name="T20" fmla="*/ 12 w 12"/>
                <a:gd name="T21" fmla="*/ 133 h 136"/>
                <a:gd name="T22" fmla="*/ 12 w 12"/>
                <a:gd name="T23" fmla="*/ 130 h 136"/>
                <a:gd name="T24" fmla="*/ 12 w 12"/>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6">
                  <a:moveTo>
                    <a:pt x="0" y="1"/>
                  </a:moveTo>
                  <a:lnTo>
                    <a:pt x="0" y="130"/>
                  </a:lnTo>
                  <a:lnTo>
                    <a:pt x="0" y="130"/>
                  </a:lnTo>
                  <a:lnTo>
                    <a:pt x="1" y="133"/>
                  </a:lnTo>
                  <a:lnTo>
                    <a:pt x="2" y="135"/>
                  </a:lnTo>
                  <a:lnTo>
                    <a:pt x="4" y="136"/>
                  </a:lnTo>
                  <a:lnTo>
                    <a:pt x="6" y="136"/>
                  </a:lnTo>
                  <a:lnTo>
                    <a:pt x="6" y="136"/>
                  </a:lnTo>
                  <a:lnTo>
                    <a:pt x="9" y="136"/>
                  </a:lnTo>
                  <a:lnTo>
                    <a:pt x="11" y="135"/>
                  </a:lnTo>
                  <a:lnTo>
                    <a:pt x="12" y="133"/>
                  </a:lnTo>
                  <a:lnTo>
                    <a:pt x="12" y="130"/>
                  </a:lnTo>
                  <a:lnTo>
                    <a:pt x="12"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8" name="Freeform 455"/>
            <p:cNvSpPr>
              <a:spLocks/>
            </p:cNvSpPr>
            <p:nvPr/>
          </p:nvSpPr>
          <p:spPr bwMode="auto">
            <a:xfrm>
              <a:off x="4102101" y="2925763"/>
              <a:ext cx="19050" cy="34925"/>
            </a:xfrm>
            <a:custGeom>
              <a:avLst/>
              <a:gdLst>
                <a:gd name="T0" fmla="*/ 12 w 12"/>
                <a:gd name="T1" fmla="*/ 22 h 22"/>
                <a:gd name="T2" fmla="*/ 12 w 12"/>
                <a:gd name="T3" fmla="*/ 6 h 22"/>
                <a:gd name="T4" fmla="*/ 12 w 12"/>
                <a:gd name="T5" fmla="*/ 6 h 22"/>
                <a:gd name="T6" fmla="*/ 12 w 12"/>
                <a:gd name="T7" fmla="*/ 3 h 22"/>
                <a:gd name="T8" fmla="*/ 11 w 12"/>
                <a:gd name="T9" fmla="*/ 1 h 22"/>
                <a:gd name="T10" fmla="*/ 9 w 12"/>
                <a:gd name="T11" fmla="*/ 0 h 22"/>
                <a:gd name="T12" fmla="*/ 6 w 12"/>
                <a:gd name="T13" fmla="*/ 0 h 22"/>
                <a:gd name="T14" fmla="*/ 6 w 12"/>
                <a:gd name="T15" fmla="*/ 0 h 22"/>
                <a:gd name="T16" fmla="*/ 4 w 12"/>
                <a:gd name="T17" fmla="*/ 0 h 22"/>
                <a:gd name="T18" fmla="*/ 2 w 12"/>
                <a:gd name="T19" fmla="*/ 1 h 22"/>
                <a:gd name="T20" fmla="*/ 1 w 12"/>
                <a:gd name="T21" fmla="*/ 3 h 22"/>
                <a:gd name="T22" fmla="*/ 0 w 12"/>
                <a:gd name="T23" fmla="*/ 6 h 22"/>
                <a:gd name="T24" fmla="*/ 0 w 12"/>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2">
                  <a:moveTo>
                    <a:pt x="12" y="22"/>
                  </a:moveTo>
                  <a:lnTo>
                    <a:pt x="12" y="6"/>
                  </a:lnTo>
                  <a:lnTo>
                    <a:pt x="12" y="6"/>
                  </a:lnTo>
                  <a:lnTo>
                    <a:pt x="12" y="3"/>
                  </a:lnTo>
                  <a:lnTo>
                    <a:pt x="11" y="1"/>
                  </a:lnTo>
                  <a:lnTo>
                    <a:pt x="9" y="0"/>
                  </a:lnTo>
                  <a:lnTo>
                    <a:pt x="6" y="0"/>
                  </a:lnTo>
                  <a:lnTo>
                    <a:pt x="6" y="0"/>
                  </a:lnTo>
                  <a:lnTo>
                    <a:pt x="4" y="0"/>
                  </a:lnTo>
                  <a:lnTo>
                    <a:pt x="2" y="1"/>
                  </a:lnTo>
                  <a:lnTo>
                    <a:pt x="1" y="3"/>
                  </a:lnTo>
                  <a:lnTo>
                    <a:pt x="0" y="6"/>
                  </a:lnTo>
                  <a:lnTo>
                    <a:pt x="0" y="2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9" name="Freeform 456"/>
            <p:cNvSpPr>
              <a:spLocks/>
            </p:cNvSpPr>
            <p:nvPr/>
          </p:nvSpPr>
          <p:spPr bwMode="auto">
            <a:xfrm>
              <a:off x="3941763" y="2890838"/>
              <a:ext cx="192088" cy="365125"/>
            </a:xfrm>
            <a:custGeom>
              <a:avLst/>
              <a:gdLst>
                <a:gd name="T0" fmla="*/ 107 w 121"/>
                <a:gd name="T1" fmla="*/ 54 h 230"/>
                <a:gd name="T2" fmla="*/ 79 w 121"/>
                <a:gd name="T3" fmla="*/ 54 h 230"/>
                <a:gd name="T4" fmla="*/ 60 w 121"/>
                <a:gd name="T5" fmla="*/ 15 h 230"/>
                <a:gd name="T6" fmla="*/ 60 w 121"/>
                <a:gd name="T7" fmla="*/ 15 h 230"/>
                <a:gd name="T8" fmla="*/ 58 w 121"/>
                <a:gd name="T9" fmla="*/ 12 h 230"/>
                <a:gd name="T10" fmla="*/ 55 w 121"/>
                <a:gd name="T11" fmla="*/ 9 h 230"/>
                <a:gd name="T12" fmla="*/ 48 w 121"/>
                <a:gd name="T13" fmla="*/ 4 h 230"/>
                <a:gd name="T14" fmla="*/ 38 w 121"/>
                <a:gd name="T15" fmla="*/ 1 h 230"/>
                <a:gd name="T16" fmla="*/ 34 w 121"/>
                <a:gd name="T17" fmla="*/ 0 h 230"/>
                <a:gd name="T18" fmla="*/ 29 w 121"/>
                <a:gd name="T19" fmla="*/ 0 h 230"/>
                <a:gd name="T20" fmla="*/ 29 w 121"/>
                <a:gd name="T21" fmla="*/ 0 h 230"/>
                <a:gd name="T22" fmla="*/ 22 w 121"/>
                <a:gd name="T23" fmla="*/ 1 h 230"/>
                <a:gd name="T24" fmla="*/ 16 w 121"/>
                <a:gd name="T25" fmla="*/ 3 h 230"/>
                <a:gd name="T26" fmla="*/ 11 w 121"/>
                <a:gd name="T27" fmla="*/ 5 h 230"/>
                <a:gd name="T28" fmla="*/ 6 w 121"/>
                <a:gd name="T29" fmla="*/ 8 h 230"/>
                <a:gd name="T30" fmla="*/ 3 w 121"/>
                <a:gd name="T31" fmla="*/ 12 h 230"/>
                <a:gd name="T32" fmla="*/ 2 w 121"/>
                <a:gd name="T33" fmla="*/ 16 h 230"/>
                <a:gd name="T34" fmla="*/ 1 w 121"/>
                <a:gd name="T35" fmla="*/ 19 h 230"/>
                <a:gd name="T36" fmla="*/ 0 w 121"/>
                <a:gd name="T37" fmla="*/ 23 h 230"/>
                <a:gd name="T38" fmla="*/ 0 w 121"/>
                <a:gd name="T39" fmla="*/ 106 h 230"/>
                <a:gd name="T40" fmla="*/ 50 w 121"/>
                <a:gd name="T41" fmla="*/ 219 h 230"/>
                <a:gd name="T42" fmla="*/ 50 w 121"/>
                <a:gd name="T43" fmla="*/ 219 h 230"/>
                <a:gd name="T44" fmla="*/ 53 w 121"/>
                <a:gd name="T45" fmla="*/ 223 h 230"/>
                <a:gd name="T46" fmla="*/ 57 w 121"/>
                <a:gd name="T47" fmla="*/ 227 h 230"/>
                <a:gd name="T48" fmla="*/ 62 w 121"/>
                <a:gd name="T49" fmla="*/ 229 h 230"/>
                <a:gd name="T50" fmla="*/ 67 w 121"/>
                <a:gd name="T51" fmla="*/ 230 h 230"/>
                <a:gd name="T52" fmla="*/ 67 w 121"/>
                <a:gd name="T53" fmla="*/ 230 h 230"/>
                <a:gd name="T54" fmla="*/ 71 w 121"/>
                <a:gd name="T55" fmla="*/ 229 h 230"/>
                <a:gd name="T56" fmla="*/ 74 w 121"/>
                <a:gd name="T57" fmla="*/ 228 h 230"/>
                <a:gd name="T58" fmla="*/ 74 w 121"/>
                <a:gd name="T59" fmla="*/ 228 h 230"/>
                <a:gd name="T60" fmla="*/ 77 w 121"/>
                <a:gd name="T61" fmla="*/ 226 h 230"/>
                <a:gd name="T62" fmla="*/ 80 w 121"/>
                <a:gd name="T63" fmla="*/ 224 h 230"/>
                <a:gd name="T64" fmla="*/ 83 w 121"/>
                <a:gd name="T65" fmla="*/ 221 h 230"/>
                <a:gd name="T66" fmla="*/ 85 w 121"/>
                <a:gd name="T67" fmla="*/ 218 h 230"/>
                <a:gd name="T68" fmla="*/ 86 w 121"/>
                <a:gd name="T69" fmla="*/ 215 h 230"/>
                <a:gd name="T70" fmla="*/ 86 w 121"/>
                <a:gd name="T71" fmla="*/ 210 h 230"/>
                <a:gd name="T72" fmla="*/ 86 w 121"/>
                <a:gd name="T73" fmla="*/ 207 h 230"/>
                <a:gd name="T74" fmla="*/ 85 w 121"/>
                <a:gd name="T75" fmla="*/ 203 h 230"/>
                <a:gd name="T76" fmla="*/ 52 w 121"/>
                <a:gd name="T77" fmla="*/ 129 h 230"/>
                <a:gd name="T78" fmla="*/ 52 w 121"/>
                <a:gd name="T79" fmla="*/ 62 h 230"/>
                <a:gd name="T80" fmla="*/ 63 w 121"/>
                <a:gd name="T81" fmla="*/ 82 h 230"/>
                <a:gd name="T82" fmla="*/ 107 w 121"/>
                <a:gd name="T83" fmla="*/ 82 h 230"/>
                <a:gd name="T84" fmla="*/ 107 w 121"/>
                <a:gd name="T85" fmla="*/ 82 h 230"/>
                <a:gd name="T86" fmla="*/ 112 w 121"/>
                <a:gd name="T87" fmla="*/ 81 h 230"/>
                <a:gd name="T88" fmla="*/ 116 w 121"/>
                <a:gd name="T89" fmla="*/ 78 h 230"/>
                <a:gd name="T90" fmla="*/ 120 w 121"/>
                <a:gd name="T91" fmla="*/ 74 h 230"/>
                <a:gd name="T92" fmla="*/ 121 w 121"/>
                <a:gd name="T93" fmla="*/ 69 h 230"/>
                <a:gd name="T94" fmla="*/ 121 w 121"/>
                <a:gd name="T95" fmla="*/ 69 h 230"/>
                <a:gd name="T96" fmla="*/ 120 w 121"/>
                <a:gd name="T97" fmla="*/ 62 h 230"/>
                <a:gd name="T98" fmla="*/ 116 w 121"/>
                <a:gd name="T99" fmla="*/ 58 h 230"/>
                <a:gd name="T100" fmla="*/ 112 w 121"/>
                <a:gd name="T101" fmla="*/ 55 h 230"/>
                <a:gd name="T102" fmla="*/ 107 w 121"/>
                <a:gd name="T103" fmla="*/ 54 h 230"/>
                <a:gd name="T104" fmla="*/ 107 w 121"/>
                <a:gd name="T105" fmla="*/ 5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230">
                  <a:moveTo>
                    <a:pt x="107" y="54"/>
                  </a:moveTo>
                  <a:lnTo>
                    <a:pt x="79" y="54"/>
                  </a:lnTo>
                  <a:lnTo>
                    <a:pt x="60" y="15"/>
                  </a:lnTo>
                  <a:lnTo>
                    <a:pt x="60" y="15"/>
                  </a:lnTo>
                  <a:lnTo>
                    <a:pt x="58" y="12"/>
                  </a:lnTo>
                  <a:lnTo>
                    <a:pt x="55" y="9"/>
                  </a:lnTo>
                  <a:lnTo>
                    <a:pt x="48" y="4"/>
                  </a:lnTo>
                  <a:lnTo>
                    <a:pt x="38" y="1"/>
                  </a:lnTo>
                  <a:lnTo>
                    <a:pt x="34" y="0"/>
                  </a:lnTo>
                  <a:lnTo>
                    <a:pt x="29" y="0"/>
                  </a:lnTo>
                  <a:lnTo>
                    <a:pt x="29" y="0"/>
                  </a:lnTo>
                  <a:lnTo>
                    <a:pt x="22" y="1"/>
                  </a:lnTo>
                  <a:lnTo>
                    <a:pt x="16" y="3"/>
                  </a:lnTo>
                  <a:lnTo>
                    <a:pt x="11" y="5"/>
                  </a:lnTo>
                  <a:lnTo>
                    <a:pt x="6" y="8"/>
                  </a:lnTo>
                  <a:lnTo>
                    <a:pt x="3" y="12"/>
                  </a:lnTo>
                  <a:lnTo>
                    <a:pt x="2" y="16"/>
                  </a:lnTo>
                  <a:lnTo>
                    <a:pt x="1" y="19"/>
                  </a:lnTo>
                  <a:lnTo>
                    <a:pt x="0" y="23"/>
                  </a:lnTo>
                  <a:lnTo>
                    <a:pt x="0" y="106"/>
                  </a:lnTo>
                  <a:lnTo>
                    <a:pt x="50" y="219"/>
                  </a:lnTo>
                  <a:lnTo>
                    <a:pt x="50" y="219"/>
                  </a:lnTo>
                  <a:lnTo>
                    <a:pt x="53" y="223"/>
                  </a:lnTo>
                  <a:lnTo>
                    <a:pt x="57" y="227"/>
                  </a:lnTo>
                  <a:lnTo>
                    <a:pt x="62" y="229"/>
                  </a:lnTo>
                  <a:lnTo>
                    <a:pt x="67" y="230"/>
                  </a:lnTo>
                  <a:lnTo>
                    <a:pt x="67" y="230"/>
                  </a:lnTo>
                  <a:lnTo>
                    <a:pt x="71" y="229"/>
                  </a:lnTo>
                  <a:lnTo>
                    <a:pt x="74" y="228"/>
                  </a:lnTo>
                  <a:lnTo>
                    <a:pt x="74" y="228"/>
                  </a:lnTo>
                  <a:lnTo>
                    <a:pt x="77" y="226"/>
                  </a:lnTo>
                  <a:lnTo>
                    <a:pt x="80" y="224"/>
                  </a:lnTo>
                  <a:lnTo>
                    <a:pt x="83" y="221"/>
                  </a:lnTo>
                  <a:lnTo>
                    <a:pt x="85" y="218"/>
                  </a:lnTo>
                  <a:lnTo>
                    <a:pt x="86" y="215"/>
                  </a:lnTo>
                  <a:lnTo>
                    <a:pt x="86" y="210"/>
                  </a:lnTo>
                  <a:lnTo>
                    <a:pt x="86" y="207"/>
                  </a:lnTo>
                  <a:lnTo>
                    <a:pt x="85" y="203"/>
                  </a:lnTo>
                  <a:lnTo>
                    <a:pt x="52" y="129"/>
                  </a:lnTo>
                  <a:lnTo>
                    <a:pt x="52" y="62"/>
                  </a:lnTo>
                  <a:lnTo>
                    <a:pt x="63" y="82"/>
                  </a:lnTo>
                  <a:lnTo>
                    <a:pt x="107" y="82"/>
                  </a:lnTo>
                  <a:lnTo>
                    <a:pt x="107" y="82"/>
                  </a:lnTo>
                  <a:lnTo>
                    <a:pt x="112" y="81"/>
                  </a:lnTo>
                  <a:lnTo>
                    <a:pt x="116" y="78"/>
                  </a:lnTo>
                  <a:lnTo>
                    <a:pt x="120" y="74"/>
                  </a:lnTo>
                  <a:lnTo>
                    <a:pt x="121" y="69"/>
                  </a:lnTo>
                  <a:lnTo>
                    <a:pt x="121" y="69"/>
                  </a:lnTo>
                  <a:lnTo>
                    <a:pt x="120" y="62"/>
                  </a:lnTo>
                  <a:lnTo>
                    <a:pt x="116" y="58"/>
                  </a:lnTo>
                  <a:lnTo>
                    <a:pt x="112" y="55"/>
                  </a:lnTo>
                  <a:lnTo>
                    <a:pt x="107" y="54"/>
                  </a:lnTo>
                  <a:lnTo>
                    <a:pt x="107" y="5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0" name="Freeform 457"/>
            <p:cNvSpPr>
              <a:spLocks/>
            </p:cNvSpPr>
            <p:nvPr/>
          </p:nvSpPr>
          <p:spPr bwMode="auto">
            <a:xfrm>
              <a:off x="3938588" y="2762250"/>
              <a:ext cx="109538" cy="111125"/>
            </a:xfrm>
            <a:custGeom>
              <a:avLst/>
              <a:gdLst>
                <a:gd name="T0" fmla="*/ 0 w 69"/>
                <a:gd name="T1" fmla="*/ 35 h 70"/>
                <a:gd name="T2" fmla="*/ 0 w 69"/>
                <a:gd name="T3" fmla="*/ 35 h 70"/>
                <a:gd name="T4" fmla="*/ 0 w 69"/>
                <a:gd name="T5" fmla="*/ 28 h 70"/>
                <a:gd name="T6" fmla="*/ 2 w 69"/>
                <a:gd name="T7" fmla="*/ 22 h 70"/>
                <a:gd name="T8" fmla="*/ 5 w 69"/>
                <a:gd name="T9" fmla="*/ 16 h 70"/>
                <a:gd name="T10" fmla="*/ 10 w 69"/>
                <a:gd name="T11" fmla="*/ 11 h 70"/>
                <a:gd name="T12" fmla="*/ 16 w 69"/>
                <a:gd name="T13" fmla="*/ 7 h 70"/>
                <a:gd name="T14" fmla="*/ 21 w 69"/>
                <a:gd name="T15" fmla="*/ 3 h 70"/>
                <a:gd name="T16" fmla="*/ 28 w 69"/>
                <a:gd name="T17" fmla="*/ 1 h 70"/>
                <a:gd name="T18" fmla="*/ 35 w 69"/>
                <a:gd name="T19" fmla="*/ 0 h 70"/>
                <a:gd name="T20" fmla="*/ 35 w 69"/>
                <a:gd name="T21" fmla="*/ 0 h 70"/>
                <a:gd name="T22" fmla="*/ 41 w 69"/>
                <a:gd name="T23" fmla="*/ 1 h 70"/>
                <a:gd name="T24" fmla="*/ 49 w 69"/>
                <a:gd name="T25" fmla="*/ 3 h 70"/>
                <a:gd name="T26" fmla="*/ 54 w 69"/>
                <a:gd name="T27" fmla="*/ 7 h 70"/>
                <a:gd name="T28" fmla="*/ 60 w 69"/>
                <a:gd name="T29" fmla="*/ 11 h 70"/>
                <a:gd name="T30" fmla="*/ 64 w 69"/>
                <a:gd name="T31" fmla="*/ 16 h 70"/>
                <a:gd name="T32" fmla="*/ 67 w 69"/>
                <a:gd name="T33" fmla="*/ 22 h 70"/>
                <a:gd name="T34" fmla="*/ 69 w 69"/>
                <a:gd name="T35" fmla="*/ 28 h 70"/>
                <a:gd name="T36" fmla="*/ 69 w 69"/>
                <a:gd name="T37" fmla="*/ 35 h 70"/>
                <a:gd name="T38" fmla="*/ 69 w 69"/>
                <a:gd name="T39" fmla="*/ 35 h 70"/>
                <a:gd name="T40" fmla="*/ 69 w 69"/>
                <a:gd name="T41" fmla="*/ 43 h 70"/>
                <a:gd name="T42" fmla="*/ 67 w 69"/>
                <a:gd name="T43" fmla="*/ 49 h 70"/>
                <a:gd name="T44" fmla="*/ 64 w 69"/>
                <a:gd name="T45" fmla="*/ 55 h 70"/>
                <a:gd name="T46" fmla="*/ 60 w 69"/>
                <a:gd name="T47" fmla="*/ 60 h 70"/>
                <a:gd name="T48" fmla="*/ 54 w 69"/>
                <a:gd name="T49" fmla="*/ 64 h 70"/>
                <a:gd name="T50" fmla="*/ 49 w 69"/>
                <a:gd name="T51" fmla="*/ 67 h 70"/>
                <a:gd name="T52" fmla="*/ 41 w 69"/>
                <a:gd name="T53" fmla="*/ 69 h 70"/>
                <a:gd name="T54" fmla="*/ 35 w 69"/>
                <a:gd name="T55" fmla="*/ 70 h 70"/>
                <a:gd name="T56" fmla="*/ 35 w 69"/>
                <a:gd name="T57" fmla="*/ 70 h 70"/>
                <a:gd name="T58" fmla="*/ 28 w 69"/>
                <a:gd name="T59" fmla="*/ 69 h 70"/>
                <a:gd name="T60" fmla="*/ 21 w 69"/>
                <a:gd name="T61" fmla="*/ 67 h 70"/>
                <a:gd name="T62" fmla="*/ 16 w 69"/>
                <a:gd name="T63" fmla="*/ 64 h 70"/>
                <a:gd name="T64" fmla="*/ 10 w 69"/>
                <a:gd name="T65" fmla="*/ 60 h 70"/>
                <a:gd name="T66" fmla="*/ 5 w 69"/>
                <a:gd name="T67" fmla="*/ 55 h 70"/>
                <a:gd name="T68" fmla="*/ 2 w 69"/>
                <a:gd name="T69" fmla="*/ 49 h 70"/>
                <a:gd name="T70" fmla="*/ 0 w 69"/>
                <a:gd name="T71" fmla="*/ 43 h 70"/>
                <a:gd name="T72" fmla="*/ 0 w 69"/>
                <a:gd name="T73" fmla="*/ 35 h 70"/>
                <a:gd name="T74" fmla="*/ 0 w 69"/>
                <a:gd name="T75"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70">
                  <a:moveTo>
                    <a:pt x="0" y="35"/>
                  </a:moveTo>
                  <a:lnTo>
                    <a:pt x="0" y="35"/>
                  </a:lnTo>
                  <a:lnTo>
                    <a:pt x="0" y="28"/>
                  </a:lnTo>
                  <a:lnTo>
                    <a:pt x="2" y="22"/>
                  </a:lnTo>
                  <a:lnTo>
                    <a:pt x="5" y="16"/>
                  </a:lnTo>
                  <a:lnTo>
                    <a:pt x="10" y="11"/>
                  </a:lnTo>
                  <a:lnTo>
                    <a:pt x="16" y="7"/>
                  </a:lnTo>
                  <a:lnTo>
                    <a:pt x="21" y="3"/>
                  </a:lnTo>
                  <a:lnTo>
                    <a:pt x="28" y="1"/>
                  </a:lnTo>
                  <a:lnTo>
                    <a:pt x="35" y="0"/>
                  </a:lnTo>
                  <a:lnTo>
                    <a:pt x="35" y="0"/>
                  </a:lnTo>
                  <a:lnTo>
                    <a:pt x="41" y="1"/>
                  </a:lnTo>
                  <a:lnTo>
                    <a:pt x="49" y="3"/>
                  </a:lnTo>
                  <a:lnTo>
                    <a:pt x="54" y="7"/>
                  </a:lnTo>
                  <a:lnTo>
                    <a:pt x="60" y="11"/>
                  </a:lnTo>
                  <a:lnTo>
                    <a:pt x="64" y="16"/>
                  </a:lnTo>
                  <a:lnTo>
                    <a:pt x="67" y="22"/>
                  </a:lnTo>
                  <a:lnTo>
                    <a:pt x="69" y="28"/>
                  </a:lnTo>
                  <a:lnTo>
                    <a:pt x="69" y="35"/>
                  </a:lnTo>
                  <a:lnTo>
                    <a:pt x="69" y="35"/>
                  </a:lnTo>
                  <a:lnTo>
                    <a:pt x="69" y="43"/>
                  </a:lnTo>
                  <a:lnTo>
                    <a:pt x="67" y="49"/>
                  </a:lnTo>
                  <a:lnTo>
                    <a:pt x="64" y="55"/>
                  </a:lnTo>
                  <a:lnTo>
                    <a:pt x="60" y="60"/>
                  </a:lnTo>
                  <a:lnTo>
                    <a:pt x="54" y="64"/>
                  </a:lnTo>
                  <a:lnTo>
                    <a:pt x="49" y="67"/>
                  </a:lnTo>
                  <a:lnTo>
                    <a:pt x="41" y="69"/>
                  </a:lnTo>
                  <a:lnTo>
                    <a:pt x="35" y="70"/>
                  </a:lnTo>
                  <a:lnTo>
                    <a:pt x="35" y="70"/>
                  </a:lnTo>
                  <a:lnTo>
                    <a:pt x="28" y="69"/>
                  </a:lnTo>
                  <a:lnTo>
                    <a:pt x="21" y="67"/>
                  </a:lnTo>
                  <a:lnTo>
                    <a:pt x="16" y="64"/>
                  </a:lnTo>
                  <a:lnTo>
                    <a:pt x="10" y="60"/>
                  </a:lnTo>
                  <a:lnTo>
                    <a:pt x="5" y="55"/>
                  </a:lnTo>
                  <a:lnTo>
                    <a:pt x="2" y="49"/>
                  </a:lnTo>
                  <a:lnTo>
                    <a:pt x="0" y="43"/>
                  </a:lnTo>
                  <a:lnTo>
                    <a:pt x="0" y="35"/>
                  </a:lnTo>
                  <a:lnTo>
                    <a:pt x="0" y="35"/>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1" name="Freeform 458"/>
            <p:cNvSpPr>
              <a:spLocks/>
            </p:cNvSpPr>
            <p:nvPr/>
          </p:nvSpPr>
          <p:spPr bwMode="auto">
            <a:xfrm>
              <a:off x="3868738" y="2892425"/>
              <a:ext cx="57150" cy="138113"/>
            </a:xfrm>
            <a:custGeom>
              <a:avLst/>
              <a:gdLst>
                <a:gd name="T0" fmla="*/ 36 w 36"/>
                <a:gd name="T1" fmla="*/ 70 h 87"/>
                <a:gd name="T2" fmla="*/ 36 w 36"/>
                <a:gd name="T3" fmla="*/ 70 h 87"/>
                <a:gd name="T4" fmla="*/ 36 w 36"/>
                <a:gd name="T5" fmla="*/ 73 h 87"/>
                <a:gd name="T6" fmla="*/ 35 w 36"/>
                <a:gd name="T7" fmla="*/ 77 h 87"/>
                <a:gd name="T8" fmla="*/ 33 w 36"/>
                <a:gd name="T9" fmla="*/ 80 h 87"/>
                <a:gd name="T10" fmla="*/ 31 w 36"/>
                <a:gd name="T11" fmla="*/ 82 h 87"/>
                <a:gd name="T12" fmla="*/ 28 w 36"/>
                <a:gd name="T13" fmla="*/ 84 h 87"/>
                <a:gd name="T14" fmla="*/ 25 w 36"/>
                <a:gd name="T15" fmla="*/ 86 h 87"/>
                <a:gd name="T16" fmla="*/ 22 w 36"/>
                <a:gd name="T17" fmla="*/ 87 h 87"/>
                <a:gd name="T18" fmla="*/ 17 w 36"/>
                <a:gd name="T19" fmla="*/ 87 h 87"/>
                <a:gd name="T20" fmla="*/ 17 w 36"/>
                <a:gd name="T21" fmla="*/ 87 h 87"/>
                <a:gd name="T22" fmla="*/ 14 w 36"/>
                <a:gd name="T23" fmla="*/ 87 h 87"/>
                <a:gd name="T24" fmla="*/ 11 w 36"/>
                <a:gd name="T25" fmla="*/ 86 h 87"/>
                <a:gd name="T26" fmla="*/ 8 w 36"/>
                <a:gd name="T27" fmla="*/ 84 h 87"/>
                <a:gd name="T28" fmla="*/ 5 w 36"/>
                <a:gd name="T29" fmla="*/ 82 h 87"/>
                <a:gd name="T30" fmla="*/ 3 w 36"/>
                <a:gd name="T31" fmla="*/ 80 h 87"/>
                <a:gd name="T32" fmla="*/ 1 w 36"/>
                <a:gd name="T33" fmla="*/ 77 h 87"/>
                <a:gd name="T34" fmla="*/ 0 w 36"/>
                <a:gd name="T35" fmla="*/ 73 h 87"/>
                <a:gd name="T36" fmla="*/ 0 w 36"/>
                <a:gd name="T37" fmla="*/ 70 h 87"/>
                <a:gd name="T38" fmla="*/ 0 w 36"/>
                <a:gd name="T39" fmla="*/ 18 h 87"/>
                <a:gd name="T40" fmla="*/ 0 w 36"/>
                <a:gd name="T41" fmla="*/ 18 h 87"/>
                <a:gd name="T42" fmla="*/ 0 w 36"/>
                <a:gd name="T43" fmla="*/ 15 h 87"/>
                <a:gd name="T44" fmla="*/ 1 w 36"/>
                <a:gd name="T45" fmla="*/ 11 h 87"/>
                <a:gd name="T46" fmla="*/ 3 w 36"/>
                <a:gd name="T47" fmla="*/ 8 h 87"/>
                <a:gd name="T48" fmla="*/ 5 w 36"/>
                <a:gd name="T49" fmla="*/ 6 h 87"/>
                <a:gd name="T50" fmla="*/ 8 w 36"/>
                <a:gd name="T51" fmla="*/ 3 h 87"/>
                <a:gd name="T52" fmla="*/ 11 w 36"/>
                <a:gd name="T53" fmla="*/ 2 h 87"/>
                <a:gd name="T54" fmla="*/ 14 w 36"/>
                <a:gd name="T55" fmla="*/ 1 h 87"/>
                <a:gd name="T56" fmla="*/ 17 w 36"/>
                <a:gd name="T57" fmla="*/ 0 h 87"/>
                <a:gd name="T58" fmla="*/ 17 w 36"/>
                <a:gd name="T59" fmla="*/ 0 h 87"/>
                <a:gd name="T60" fmla="*/ 22 w 36"/>
                <a:gd name="T61" fmla="*/ 1 h 87"/>
                <a:gd name="T62" fmla="*/ 25 w 36"/>
                <a:gd name="T63" fmla="*/ 2 h 87"/>
                <a:gd name="T64" fmla="*/ 28 w 36"/>
                <a:gd name="T65" fmla="*/ 3 h 87"/>
                <a:gd name="T66" fmla="*/ 31 w 36"/>
                <a:gd name="T67" fmla="*/ 6 h 87"/>
                <a:gd name="T68" fmla="*/ 33 w 36"/>
                <a:gd name="T69" fmla="*/ 8 h 87"/>
                <a:gd name="T70" fmla="*/ 35 w 36"/>
                <a:gd name="T71" fmla="*/ 11 h 87"/>
                <a:gd name="T72" fmla="*/ 36 w 36"/>
                <a:gd name="T73" fmla="*/ 15 h 87"/>
                <a:gd name="T74" fmla="*/ 36 w 36"/>
                <a:gd name="T75"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87">
                  <a:moveTo>
                    <a:pt x="36" y="70"/>
                  </a:moveTo>
                  <a:lnTo>
                    <a:pt x="36" y="70"/>
                  </a:lnTo>
                  <a:lnTo>
                    <a:pt x="36" y="73"/>
                  </a:lnTo>
                  <a:lnTo>
                    <a:pt x="35" y="77"/>
                  </a:lnTo>
                  <a:lnTo>
                    <a:pt x="33" y="80"/>
                  </a:lnTo>
                  <a:lnTo>
                    <a:pt x="31" y="82"/>
                  </a:lnTo>
                  <a:lnTo>
                    <a:pt x="28" y="84"/>
                  </a:lnTo>
                  <a:lnTo>
                    <a:pt x="25" y="86"/>
                  </a:lnTo>
                  <a:lnTo>
                    <a:pt x="22" y="87"/>
                  </a:lnTo>
                  <a:lnTo>
                    <a:pt x="17" y="87"/>
                  </a:lnTo>
                  <a:lnTo>
                    <a:pt x="17" y="87"/>
                  </a:lnTo>
                  <a:lnTo>
                    <a:pt x="14" y="87"/>
                  </a:lnTo>
                  <a:lnTo>
                    <a:pt x="11" y="86"/>
                  </a:lnTo>
                  <a:lnTo>
                    <a:pt x="8" y="84"/>
                  </a:lnTo>
                  <a:lnTo>
                    <a:pt x="5" y="82"/>
                  </a:lnTo>
                  <a:lnTo>
                    <a:pt x="3" y="80"/>
                  </a:lnTo>
                  <a:lnTo>
                    <a:pt x="1" y="77"/>
                  </a:lnTo>
                  <a:lnTo>
                    <a:pt x="0" y="73"/>
                  </a:lnTo>
                  <a:lnTo>
                    <a:pt x="0" y="70"/>
                  </a:lnTo>
                  <a:lnTo>
                    <a:pt x="0" y="18"/>
                  </a:lnTo>
                  <a:lnTo>
                    <a:pt x="0" y="18"/>
                  </a:lnTo>
                  <a:lnTo>
                    <a:pt x="0" y="15"/>
                  </a:lnTo>
                  <a:lnTo>
                    <a:pt x="1" y="11"/>
                  </a:lnTo>
                  <a:lnTo>
                    <a:pt x="3" y="8"/>
                  </a:lnTo>
                  <a:lnTo>
                    <a:pt x="5" y="6"/>
                  </a:lnTo>
                  <a:lnTo>
                    <a:pt x="8" y="3"/>
                  </a:lnTo>
                  <a:lnTo>
                    <a:pt x="11" y="2"/>
                  </a:lnTo>
                  <a:lnTo>
                    <a:pt x="14" y="1"/>
                  </a:lnTo>
                  <a:lnTo>
                    <a:pt x="17" y="0"/>
                  </a:lnTo>
                  <a:lnTo>
                    <a:pt x="17" y="0"/>
                  </a:lnTo>
                  <a:lnTo>
                    <a:pt x="22" y="1"/>
                  </a:lnTo>
                  <a:lnTo>
                    <a:pt x="25" y="2"/>
                  </a:lnTo>
                  <a:lnTo>
                    <a:pt x="28" y="3"/>
                  </a:lnTo>
                  <a:lnTo>
                    <a:pt x="31" y="6"/>
                  </a:lnTo>
                  <a:lnTo>
                    <a:pt x="33" y="8"/>
                  </a:lnTo>
                  <a:lnTo>
                    <a:pt x="35" y="11"/>
                  </a:lnTo>
                  <a:lnTo>
                    <a:pt x="36" y="15"/>
                  </a:lnTo>
                  <a:lnTo>
                    <a:pt x="36" y="1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2" name="Freeform 459"/>
            <p:cNvSpPr>
              <a:spLocks/>
            </p:cNvSpPr>
            <p:nvPr/>
          </p:nvSpPr>
          <p:spPr bwMode="auto">
            <a:xfrm>
              <a:off x="3167063" y="2814638"/>
              <a:ext cx="547688" cy="160338"/>
            </a:xfrm>
            <a:custGeom>
              <a:avLst/>
              <a:gdLst>
                <a:gd name="T0" fmla="*/ 10 w 345"/>
                <a:gd name="T1" fmla="*/ 0 h 101"/>
                <a:gd name="T2" fmla="*/ 10 w 345"/>
                <a:gd name="T3" fmla="*/ 0 h 101"/>
                <a:gd name="T4" fmla="*/ 10 w 345"/>
                <a:gd name="T5" fmla="*/ 37 h 101"/>
                <a:gd name="T6" fmla="*/ 10 w 345"/>
                <a:gd name="T7" fmla="*/ 37 h 101"/>
                <a:gd name="T8" fmla="*/ 0 w 345"/>
                <a:gd name="T9" fmla="*/ 37 h 101"/>
                <a:gd name="T10" fmla="*/ 0 w 345"/>
                <a:gd name="T11" fmla="*/ 58 h 101"/>
                <a:gd name="T12" fmla="*/ 79 w 345"/>
                <a:gd name="T13" fmla="*/ 58 h 101"/>
                <a:gd name="T14" fmla="*/ 79 w 345"/>
                <a:gd name="T15" fmla="*/ 58 h 101"/>
                <a:gd name="T16" fmla="*/ 80 w 345"/>
                <a:gd name="T17" fmla="*/ 67 h 101"/>
                <a:gd name="T18" fmla="*/ 84 w 345"/>
                <a:gd name="T19" fmla="*/ 75 h 101"/>
                <a:gd name="T20" fmla="*/ 88 w 345"/>
                <a:gd name="T21" fmla="*/ 83 h 101"/>
                <a:gd name="T22" fmla="*/ 94 w 345"/>
                <a:gd name="T23" fmla="*/ 89 h 101"/>
                <a:gd name="T24" fmla="*/ 102 w 345"/>
                <a:gd name="T25" fmla="*/ 94 h 101"/>
                <a:gd name="T26" fmla="*/ 109 w 345"/>
                <a:gd name="T27" fmla="*/ 98 h 101"/>
                <a:gd name="T28" fmla="*/ 118 w 345"/>
                <a:gd name="T29" fmla="*/ 100 h 101"/>
                <a:gd name="T30" fmla="*/ 127 w 345"/>
                <a:gd name="T31" fmla="*/ 101 h 101"/>
                <a:gd name="T32" fmla="*/ 127 w 345"/>
                <a:gd name="T33" fmla="*/ 101 h 101"/>
                <a:gd name="T34" fmla="*/ 137 w 345"/>
                <a:gd name="T35" fmla="*/ 100 h 101"/>
                <a:gd name="T36" fmla="*/ 145 w 345"/>
                <a:gd name="T37" fmla="*/ 98 h 101"/>
                <a:gd name="T38" fmla="*/ 153 w 345"/>
                <a:gd name="T39" fmla="*/ 94 h 101"/>
                <a:gd name="T40" fmla="*/ 159 w 345"/>
                <a:gd name="T41" fmla="*/ 89 h 101"/>
                <a:gd name="T42" fmla="*/ 165 w 345"/>
                <a:gd name="T43" fmla="*/ 83 h 101"/>
                <a:gd name="T44" fmla="*/ 170 w 345"/>
                <a:gd name="T45" fmla="*/ 75 h 101"/>
                <a:gd name="T46" fmla="*/ 174 w 345"/>
                <a:gd name="T47" fmla="*/ 67 h 101"/>
                <a:gd name="T48" fmla="*/ 176 w 345"/>
                <a:gd name="T49" fmla="*/ 58 h 101"/>
                <a:gd name="T50" fmla="*/ 345 w 345"/>
                <a:gd name="T51" fmla="*/ 58 h 101"/>
                <a:gd name="T52" fmla="*/ 345 w 345"/>
                <a:gd name="T53" fmla="*/ 44 h 101"/>
                <a:gd name="T54" fmla="*/ 345 w 345"/>
                <a:gd name="T55" fmla="*/ 44 h 101"/>
                <a:gd name="T56" fmla="*/ 318 w 345"/>
                <a:gd name="T57" fmla="*/ 44 h 101"/>
                <a:gd name="T58" fmla="*/ 318 w 345"/>
                <a:gd name="T59" fmla="*/ 44 h 101"/>
                <a:gd name="T60" fmla="*/ 318 w 345"/>
                <a:gd name="T6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5" h="101">
                  <a:moveTo>
                    <a:pt x="10" y="0"/>
                  </a:moveTo>
                  <a:lnTo>
                    <a:pt x="10" y="0"/>
                  </a:lnTo>
                  <a:lnTo>
                    <a:pt x="10" y="37"/>
                  </a:lnTo>
                  <a:lnTo>
                    <a:pt x="10" y="37"/>
                  </a:lnTo>
                  <a:lnTo>
                    <a:pt x="0" y="37"/>
                  </a:lnTo>
                  <a:lnTo>
                    <a:pt x="0" y="58"/>
                  </a:lnTo>
                  <a:lnTo>
                    <a:pt x="79" y="58"/>
                  </a:lnTo>
                  <a:lnTo>
                    <a:pt x="79" y="58"/>
                  </a:lnTo>
                  <a:lnTo>
                    <a:pt x="80" y="67"/>
                  </a:lnTo>
                  <a:lnTo>
                    <a:pt x="84" y="75"/>
                  </a:lnTo>
                  <a:lnTo>
                    <a:pt x="88" y="83"/>
                  </a:lnTo>
                  <a:lnTo>
                    <a:pt x="94" y="89"/>
                  </a:lnTo>
                  <a:lnTo>
                    <a:pt x="102" y="94"/>
                  </a:lnTo>
                  <a:lnTo>
                    <a:pt x="109" y="98"/>
                  </a:lnTo>
                  <a:lnTo>
                    <a:pt x="118" y="100"/>
                  </a:lnTo>
                  <a:lnTo>
                    <a:pt x="127" y="101"/>
                  </a:lnTo>
                  <a:lnTo>
                    <a:pt x="127" y="101"/>
                  </a:lnTo>
                  <a:lnTo>
                    <a:pt x="137" y="100"/>
                  </a:lnTo>
                  <a:lnTo>
                    <a:pt x="145" y="98"/>
                  </a:lnTo>
                  <a:lnTo>
                    <a:pt x="153" y="94"/>
                  </a:lnTo>
                  <a:lnTo>
                    <a:pt x="159" y="89"/>
                  </a:lnTo>
                  <a:lnTo>
                    <a:pt x="165" y="83"/>
                  </a:lnTo>
                  <a:lnTo>
                    <a:pt x="170" y="75"/>
                  </a:lnTo>
                  <a:lnTo>
                    <a:pt x="174" y="67"/>
                  </a:lnTo>
                  <a:lnTo>
                    <a:pt x="176" y="58"/>
                  </a:lnTo>
                  <a:lnTo>
                    <a:pt x="345" y="58"/>
                  </a:lnTo>
                  <a:lnTo>
                    <a:pt x="345" y="44"/>
                  </a:lnTo>
                  <a:lnTo>
                    <a:pt x="345" y="44"/>
                  </a:lnTo>
                  <a:lnTo>
                    <a:pt x="318" y="44"/>
                  </a:lnTo>
                  <a:lnTo>
                    <a:pt x="318" y="44"/>
                  </a:lnTo>
                  <a:lnTo>
                    <a:pt x="318"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3" name="Freeform 460"/>
            <p:cNvSpPr>
              <a:spLocks/>
            </p:cNvSpPr>
            <p:nvPr/>
          </p:nvSpPr>
          <p:spPr bwMode="auto">
            <a:xfrm>
              <a:off x="3333751" y="2860675"/>
              <a:ext cx="71438" cy="71438"/>
            </a:xfrm>
            <a:custGeom>
              <a:avLst/>
              <a:gdLst>
                <a:gd name="T0" fmla="*/ 22 w 45"/>
                <a:gd name="T1" fmla="*/ 45 h 45"/>
                <a:gd name="T2" fmla="*/ 22 w 45"/>
                <a:gd name="T3" fmla="*/ 45 h 45"/>
                <a:gd name="T4" fmla="*/ 17 w 45"/>
                <a:gd name="T5" fmla="*/ 45 h 45"/>
                <a:gd name="T6" fmla="*/ 13 w 45"/>
                <a:gd name="T7" fmla="*/ 43 h 45"/>
                <a:gd name="T8" fmla="*/ 9 w 45"/>
                <a:gd name="T9" fmla="*/ 41 h 45"/>
                <a:gd name="T10" fmla="*/ 6 w 45"/>
                <a:gd name="T11" fmla="*/ 39 h 45"/>
                <a:gd name="T12" fmla="*/ 3 w 45"/>
                <a:gd name="T13" fmla="*/ 36 h 45"/>
                <a:gd name="T14" fmla="*/ 1 w 45"/>
                <a:gd name="T15" fmla="*/ 32 h 45"/>
                <a:gd name="T16" fmla="*/ 0 w 45"/>
                <a:gd name="T17" fmla="*/ 28 h 45"/>
                <a:gd name="T18" fmla="*/ 0 w 45"/>
                <a:gd name="T19" fmla="*/ 23 h 45"/>
                <a:gd name="T20" fmla="*/ 0 w 45"/>
                <a:gd name="T21" fmla="*/ 23 h 45"/>
                <a:gd name="T22" fmla="*/ 0 w 45"/>
                <a:gd name="T23" fmla="*/ 19 h 45"/>
                <a:gd name="T24" fmla="*/ 1 w 45"/>
                <a:gd name="T25" fmla="*/ 15 h 45"/>
                <a:gd name="T26" fmla="*/ 3 w 45"/>
                <a:gd name="T27" fmla="*/ 10 h 45"/>
                <a:gd name="T28" fmla="*/ 6 w 45"/>
                <a:gd name="T29" fmla="*/ 7 h 45"/>
                <a:gd name="T30" fmla="*/ 9 w 45"/>
                <a:gd name="T31" fmla="*/ 4 h 45"/>
                <a:gd name="T32" fmla="*/ 13 w 45"/>
                <a:gd name="T33" fmla="*/ 2 h 45"/>
                <a:gd name="T34" fmla="*/ 17 w 45"/>
                <a:gd name="T35" fmla="*/ 1 h 45"/>
                <a:gd name="T36" fmla="*/ 22 w 45"/>
                <a:gd name="T37" fmla="*/ 0 h 45"/>
                <a:gd name="T38" fmla="*/ 22 w 45"/>
                <a:gd name="T39" fmla="*/ 0 h 45"/>
                <a:gd name="T40" fmla="*/ 26 w 45"/>
                <a:gd name="T41" fmla="*/ 1 h 45"/>
                <a:gd name="T42" fmla="*/ 30 w 45"/>
                <a:gd name="T43" fmla="*/ 2 h 45"/>
                <a:gd name="T44" fmla="*/ 35 w 45"/>
                <a:gd name="T45" fmla="*/ 4 h 45"/>
                <a:gd name="T46" fmla="*/ 38 w 45"/>
                <a:gd name="T47" fmla="*/ 7 h 45"/>
                <a:gd name="T48" fmla="*/ 41 w 45"/>
                <a:gd name="T49" fmla="*/ 10 h 45"/>
                <a:gd name="T50" fmla="*/ 43 w 45"/>
                <a:gd name="T51" fmla="*/ 15 h 45"/>
                <a:gd name="T52" fmla="*/ 44 w 45"/>
                <a:gd name="T53" fmla="*/ 19 h 45"/>
                <a:gd name="T54" fmla="*/ 45 w 45"/>
                <a:gd name="T55" fmla="*/ 23 h 45"/>
                <a:gd name="T56" fmla="*/ 45 w 45"/>
                <a:gd name="T57" fmla="*/ 23 h 45"/>
                <a:gd name="T58" fmla="*/ 44 w 45"/>
                <a:gd name="T59" fmla="*/ 28 h 45"/>
                <a:gd name="T60" fmla="*/ 43 w 45"/>
                <a:gd name="T61" fmla="*/ 32 h 45"/>
                <a:gd name="T62" fmla="*/ 41 w 45"/>
                <a:gd name="T63" fmla="*/ 36 h 45"/>
                <a:gd name="T64" fmla="*/ 38 w 45"/>
                <a:gd name="T65" fmla="*/ 39 h 45"/>
                <a:gd name="T66" fmla="*/ 35 w 45"/>
                <a:gd name="T67" fmla="*/ 41 h 45"/>
                <a:gd name="T68" fmla="*/ 30 w 45"/>
                <a:gd name="T69" fmla="*/ 43 h 45"/>
                <a:gd name="T70" fmla="*/ 26 w 45"/>
                <a:gd name="T71" fmla="*/ 45 h 45"/>
                <a:gd name="T72" fmla="*/ 22 w 45"/>
                <a:gd name="T73" fmla="*/ 45 h 45"/>
                <a:gd name="T74" fmla="*/ 22 w 45"/>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45"/>
                  </a:moveTo>
                  <a:lnTo>
                    <a:pt x="22" y="45"/>
                  </a:lnTo>
                  <a:lnTo>
                    <a:pt x="17" y="45"/>
                  </a:lnTo>
                  <a:lnTo>
                    <a:pt x="13" y="43"/>
                  </a:lnTo>
                  <a:lnTo>
                    <a:pt x="9" y="41"/>
                  </a:lnTo>
                  <a:lnTo>
                    <a:pt x="6" y="39"/>
                  </a:lnTo>
                  <a:lnTo>
                    <a:pt x="3" y="36"/>
                  </a:lnTo>
                  <a:lnTo>
                    <a:pt x="1" y="32"/>
                  </a:lnTo>
                  <a:lnTo>
                    <a:pt x="0" y="28"/>
                  </a:lnTo>
                  <a:lnTo>
                    <a:pt x="0" y="23"/>
                  </a:lnTo>
                  <a:lnTo>
                    <a:pt x="0" y="23"/>
                  </a:lnTo>
                  <a:lnTo>
                    <a:pt x="0" y="19"/>
                  </a:lnTo>
                  <a:lnTo>
                    <a:pt x="1" y="15"/>
                  </a:lnTo>
                  <a:lnTo>
                    <a:pt x="3" y="10"/>
                  </a:lnTo>
                  <a:lnTo>
                    <a:pt x="6" y="7"/>
                  </a:lnTo>
                  <a:lnTo>
                    <a:pt x="9" y="4"/>
                  </a:lnTo>
                  <a:lnTo>
                    <a:pt x="13" y="2"/>
                  </a:lnTo>
                  <a:lnTo>
                    <a:pt x="17" y="1"/>
                  </a:lnTo>
                  <a:lnTo>
                    <a:pt x="22" y="0"/>
                  </a:lnTo>
                  <a:lnTo>
                    <a:pt x="22" y="0"/>
                  </a:lnTo>
                  <a:lnTo>
                    <a:pt x="26" y="1"/>
                  </a:lnTo>
                  <a:lnTo>
                    <a:pt x="30" y="2"/>
                  </a:lnTo>
                  <a:lnTo>
                    <a:pt x="35" y="4"/>
                  </a:lnTo>
                  <a:lnTo>
                    <a:pt x="38" y="7"/>
                  </a:lnTo>
                  <a:lnTo>
                    <a:pt x="41" y="10"/>
                  </a:lnTo>
                  <a:lnTo>
                    <a:pt x="43" y="15"/>
                  </a:lnTo>
                  <a:lnTo>
                    <a:pt x="44" y="19"/>
                  </a:lnTo>
                  <a:lnTo>
                    <a:pt x="45" y="23"/>
                  </a:lnTo>
                  <a:lnTo>
                    <a:pt x="45" y="23"/>
                  </a:lnTo>
                  <a:lnTo>
                    <a:pt x="44" y="28"/>
                  </a:lnTo>
                  <a:lnTo>
                    <a:pt x="43" y="32"/>
                  </a:lnTo>
                  <a:lnTo>
                    <a:pt x="41" y="36"/>
                  </a:lnTo>
                  <a:lnTo>
                    <a:pt x="38" y="39"/>
                  </a:lnTo>
                  <a:lnTo>
                    <a:pt x="35" y="41"/>
                  </a:lnTo>
                  <a:lnTo>
                    <a:pt x="30" y="43"/>
                  </a:lnTo>
                  <a:lnTo>
                    <a:pt x="26" y="45"/>
                  </a:lnTo>
                  <a:lnTo>
                    <a:pt x="22" y="45"/>
                  </a:lnTo>
                  <a:lnTo>
                    <a:pt x="22" y="4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4" name="Freeform 461"/>
            <p:cNvSpPr>
              <a:spLocks/>
            </p:cNvSpPr>
            <p:nvPr/>
          </p:nvSpPr>
          <p:spPr bwMode="auto">
            <a:xfrm>
              <a:off x="3665538" y="2925763"/>
              <a:ext cx="49213" cy="49213"/>
            </a:xfrm>
            <a:custGeom>
              <a:avLst/>
              <a:gdLst>
                <a:gd name="T0" fmla="*/ 31 w 31"/>
                <a:gd name="T1" fmla="*/ 16 h 31"/>
                <a:gd name="T2" fmla="*/ 31 w 31"/>
                <a:gd name="T3" fmla="*/ 16 h 31"/>
                <a:gd name="T4" fmla="*/ 30 w 31"/>
                <a:gd name="T5" fmla="*/ 19 h 31"/>
                <a:gd name="T6" fmla="*/ 29 w 31"/>
                <a:gd name="T7" fmla="*/ 22 h 31"/>
                <a:gd name="T8" fmla="*/ 26 w 31"/>
                <a:gd name="T9" fmla="*/ 26 h 31"/>
                <a:gd name="T10" fmla="*/ 22 w 31"/>
                <a:gd name="T11" fmla="*/ 30 h 31"/>
                <a:gd name="T12" fmla="*/ 19 w 31"/>
                <a:gd name="T13" fmla="*/ 30 h 31"/>
                <a:gd name="T14" fmla="*/ 16 w 31"/>
                <a:gd name="T15" fmla="*/ 31 h 31"/>
                <a:gd name="T16" fmla="*/ 16 w 31"/>
                <a:gd name="T17" fmla="*/ 31 h 31"/>
                <a:gd name="T18" fmla="*/ 13 w 31"/>
                <a:gd name="T19" fmla="*/ 30 h 31"/>
                <a:gd name="T20" fmla="*/ 10 w 31"/>
                <a:gd name="T21" fmla="*/ 30 h 31"/>
                <a:gd name="T22" fmla="*/ 5 w 31"/>
                <a:gd name="T23" fmla="*/ 26 h 31"/>
                <a:gd name="T24" fmla="*/ 1 w 31"/>
                <a:gd name="T25" fmla="*/ 22 h 31"/>
                <a:gd name="T26" fmla="*/ 0 w 31"/>
                <a:gd name="T27" fmla="*/ 19 h 31"/>
                <a:gd name="T28" fmla="*/ 0 w 31"/>
                <a:gd name="T29" fmla="*/ 16 h 31"/>
                <a:gd name="T30" fmla="*/ 0 w 31"/>
                <a:gd name="T31" fmla="*/ 16 h 31"/>
                <a:gd name="T32" fmla="*/ 0 w 31"/>
                <a:gd name="T33" fmla="*/ 13 h 31"/>
                <a:gd name="T34" fmla="*/ 1 w 31"/>
                <a:gd name="T35" fmla="*/ 10 h 31"/>
                <a:gd name="T36" fmla="*/ 5 w 31"/>
                <a:gd name="T37" fmla="*/ 4 h 31"/>
                <a:gd name="T38" fmla="*/ 10 w 31"/>
                <a:gd name="T39" fmla="*/ 1 h 31"/>
                <a:gd name="T40" fmla="*/ 13 w 31"/>
                <a:gd name="T41" fmla="*/ 0 h 31"/>
                <a:gd name="T42" fmla="*/ 16 w 31"/>
                <a:gd name="T43" fmla="*/ 0 h 31"/>
                <a:gd name="T44" fmla="*/ 16 w 31"/>
                <a:gd name="T45" fmla="*/ 0 h 31"/>
                <a:gd name="T46" fmla="*/ 19 w 31"/>
                <a:gd name="T47" fmla="*/ 0 h 31"/>
                <a:gd name="T48" fmla="*/ 22 w 31"/>
                <a:gd name="T49" fmla="*/ 1 h 31"/>
                <a:gd name="T50" fmla="*/ 26 w 31"/>
                <a:gd name="T51" fmla="*/ 4 h 31"/>
                <a:gd name="T52" fmla="*/ 29 w 31"/>
                <a:gd name="T53" fmla="*/ 10 h 31"/>
                <a:gd name="T54" fmla="*/ 30 w 31"/>
                <a:gd name="T55" fmla="*/ 13 h 31"/>
                <a:gd name="T56" fmla="*/ 31 w 31"/>
                <a:gd name="T57" fmla="*/ 16 h 31"/>
                <a:gd name="T58" fmla="*/ 31 w 31"/>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31" y="16"/>
                  </a:moveTo>
                  <a:lnTo>
                    <a:pt x="31" y="16"/>
                  </a:lnTo>
                  <a:lnTo>
                    <a:pt x="30" y="19"/>
                  </a:lnTo>
                  <a:lnTo>
                    <a:pt x="29" y="22"/>
                  </a:lnTo>
                  <a:lnTo>
                    <a:pt x="26" y="26"/>
                  </a:lnTo>
                  <a:lnTo>
                    <a:pt x="22" y="30"/>
                  </a:lnTo>
                  <a:lnTo>
                    <a:pt x="19" y="30"/>
                  </a:lnTo>
                  <a:lnTo>
                    <a:pt x="16" y="31"/>
                  </a:lnTo>
                  <a:lnTo>
                    <a:pt x="16" y="31"/>
                  </a:lnTo>
                  <a:lnTo>
                    <a:pt x="13" y="30"/>
                  </a:lnTo>
                  <a:lnTo>
                    <a:pt x="10" y="30"/>
                  </a:lnTo>
                  <a:lnTo>
                    <a:pt x="5" y="26"/>
                  </a:lnTo>
                  <a:lnTo>
                    <a:pt x="1" y="22"/>
                  </a:lnTo>
                  <a:lnTo>
                    <a:pt x="0" y="19"/>
                  </a:lnTo>
                  <a:lnTo>
                    <a:pt x="0" y="16"/>
                  </a:lnTo>
                  <a:lnTo>
                    <a:pt x="0" y="16"/>
                  </a:lnTo>
                  <a:lnTo>
                    <a:pt x="0" y="13"/>
                  </a:lnTo>
                  <a:lnTo>
                    <a:pt x="1" y="10"/>
                  </a:lnTo>
                  <a:lnTo>
                    <a:pt x="5" y="4"/>
                  </a:lnTo>
                  <a:lnTo>
                    <a:pt x="10" y="1"/>
                  </a:lnTo>
                  <a:lnTo>
                    <a:pt x="13" y="0"/>
                  </a:lnTo>
                  <a:lnTo>
                    <a:pt x="16" y="0"/>
                  </a:lnTo>
                  <a:lnTo>
                    <a:pt x="16" y="0"/>
                  </a:lnTo>
                  <a:lnTo>
                    <a:pt x="19" y="0"/>
                  </a:lnTo>
                  <a:lnTo>
                    <a:pt x="22" y="1"/>
                  </a:lnTo>
                  <a:lnTo>
                    <a:pt x="26" y="4"/>
                  </a:lnTo>
                  <a:lnTo>
                    <a:pt x="29" y="10"/>
                  </a:lnTo>
                  <a:lnTo>
                    <a:pt x="30" y="13"/>
                  </a:lnTo>
                  <a:lnTo>
                    <a:pt x="31" y="16"/>
                  </a:lnTo>
                  <a:lnTo>
                    <a:pt x="31" y="1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5" name="Freeform 462"/>
            <p:cNvSpPr>
              <a:spLocks noEditPoints="1"/>
            </p:cNvSpPr>
            <p:nvPr/>
          </p:nvSpPr>
          <p:spPr bwMode="auto">
            <a:xfrm>
              <a:off x="3182938" y="2628900"/>
              <a:ext cx="488950" cy="168275"/>
            </a:xfrm>
            <a:custGeom>
              <a:avLst/>
              <a:gdLst>
                <a:gd name="T0" fmla="*/ 308 w 308"/>
                <a:gd name="T1" fmla="*/ 106 h 106"/>
                <a:gd name="T2" fmla="*/ 308 w 308"/>
                <a:gd name="T3" fmla="*/ 106 h 106"/>
                <a:gd name="T4" fmla="*/ 308 w 308"/>
                <a:gd name="T5" fmla="*/ 42 h 106"/>
                <a:gd name="T6" fmla="*/ 308 w 308"/>
                <a:gd name="T7" fmla="*/ 42 h 106"/>
                <a:gd name="T8" fmla="*/ 306 w 308"/>
                <a:gd name="T9" fmla="*/ 35 h 106"/>
                <a:gd name="T10" fmla="*/ 305 w 308"/>
                <a:gd name="T11" fmla="*/ 28 h 106"/>
                <a:gd name="T12" fmla="*/ 303 w 308"/>
                <a:gd name="T13" fmla="*/ 22 h 106"/>
                <a:gd name="T14" fmla="*/ 300 w 308"/>
                <a:gd name="T15" fmla="*/ 17 h 106"/>
                <a:gd name="T16" fmla="*/ 296 w 308"/>
                <a:gd name="T17" fmla="*/ 12 h 106"/>
                <a:gd name="T18" fmla="*/ 291 w 308"/>
                <a:gd name="T19" fmla="*/ 8 h 106"/>
                <a:gd name="T20" fmla="*/ 284 w 308"/>
                <a:gd name="T21" fmla="*/ 6 h 106"/>
                <a:gd name="T22" fmla="*/ 276 w 308"/>
                <a:gd name="T23" fmla="*/ 4 h 106"/>
                <a:gd name="T24" fmla="*/ 276 w 308"/>
                <a:gd name="T25" fmla="*/ 4 h 106"/>
                <a:gd name="T26" fmla="*/ 254 w 308"/>
                <a:gd name="T27" fmla="*/ 3 h 106"/>
                <a:gd name="T28" fmla="*/ 226 w 308"/>
                <a:gd name="T29" fmla="*/ 1 h 106"/>
                <a:gd name="T30" fmla="*/ 193 w 308"/>
                <a:gd name="T31" fmla="*/ 0 h 106"/>
                <a:gd name="T32" fmla="*/ 153 w 308"/>
                <a:gd name="T33" fmla="*/ 0 h 106"/>
                <a:gd name="T34" fmla="*/ 153 w 308"/>
                <a:gd name="T35" fmla="*/ 0 h 106"/>
                <a:gd name="T36" fmla="*/ 114 w 308"/>
                <a:gd name="T37" fmla="*/ 0 h 106"/>
                <a:gd name="T38" fmla="*/ 80 w 308"/>
                <a:gd name="T39" fmla="*/ 1 h 106"/>
                <a:gd name="T40" fmla="*/ 52 w 308"/>
                <a:gd name="T41" fmla="*/ 3 h 106"/>
                <a:gd name="T42" fmla="*/ 32 w 308"/>
                <a:gd name="T43" fmla="*/ 4 h 106"/>
                <a:gd name="T44" fmla="*/ 32 w 308"/>
                <a:gd name="T45" fmla="*/ 4 h 106"/>
                <a:gd name="T46" fmla="*/ 24 w 308"/>
                <a:gd name="T47" fmla="*/ 6 h 106"/>
                <a:gd name="T48" fmla="*/ 16 w 308"/>
                <a:gd name="T49" fmla="*/ 8 h 106"/>
                <a:gd name="T50" fmla="*/ 11 w 308"/>
                <a:gd name="T51" fmla="*/ 12 h 106"/>
                <a:gd name="T52" fmla="*/ 6 w 308"/>
                <a:gd name="T53" fmla="*/ 17 h 106"/>
                <a:gd name="T54" fmla="*/ 3 w 308"/>
                <a:gd name="T55" fmla="*/ 22 h 106"/>
                <a:gd name="T56" fmla="*/ 1 w 308"/>
                <a:gd name="T57" fmla="*/ 28 h 106"/>
                <a:gd name="T58" fmla="*/ 0 w 308"/>
                <a:gd name="T59" fmla="*/ 35 h 106"/>
                <a:gd name="T60" fmla="*/ 0 w 308"/>
                <a:gd name="T61" fmla="*/ 42 h 106"/>
                <a:gd name="T62" fmla="*/ 0 w 308"/>
                <a:gd name="T63" fmla="*/ 42 h 106"/>
                <a:gd name="T64" fmla="*/ 0 w 308"/>
                <a:gd name="T65" fmla="*/ 106 h 106"/>
                <a:gd name="T66" fmla="*/ 308 w 308"/>
                <a:gd name="T67" fmla="*/ 106 h 106"/>
                <a:gd name="T68" fmla="*/ 223 w 308"/>
                <a:gd name="T69" fmla="*/ 43 h 106"/>
                <a:gd name="T70" fmla="*/ 265 w 308"/>
                <a:gd name="T71" fmla="*/ 43 h 106"/>
                <a:gd name="T72" fmla="*/ 265 w 308"/>
                <a:gd name="T73" fmla="*/ 81 h 106"/>
                <a:gd name="T74" fmla="*/ 223 w 308"/>
                <a:gd name="T75" fmla="*/ 81 h 106"/>
                <a:gd name="T76" fmla="*/ 223 w 308"/>
                <a:gd name="T77" fmla="*/ 43 h 106"/>
                <a:gd name="T78" fmla="*/ 95 w 308"/>
                <a:gd name="T79" fmla="*/ 43 h 106"/>
                <a:gd name="T80" fmla="*/ 137 w 308"/>
                <a:gd name="T81" fmla="*/ 43 h 106"/>
                <a:gd name="T82" fmla="*/ 137 w 308"/>
                <a:gd name="T83" fmla="*/ 81 h 106"/>
                <a:gd name="T84" fmla="*/ 95 w 308"/>
                <a:gd name="T85" fmla="*/ 81 h 106"/>
                <a:gd name="T86" fmla="*/ 95 w 308"/>
                <a:gd name="T87" fmla="*/ 43 h 106"/>
                <a:gd name="T88" fmla="*/ 43 w 308"/>
                <a:gd name="T89" fmla="*/ 43 h 106"/>
                <a:gd name="T90" fmla="*/ 85 w 308"/>
                <a:gd name="T91" fmla="*/ 43 h 106"/>
                <a:gd name="T92" fmla="*/ 85 w 308"/>
                <a:gd name="T93" fmla="*/ 81 h 106"/>
                <a:gd name="T94" fmla="*/ 43 w 308"/>
                <a:gd name="T95" fmla="*/ 81 h 106"/>
                <a:gd name="T96" fmla="*/ 43 w 308"/>
                <a:gd name="T97" fmla="*/ 4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106">
                  <a:moveTo>
                    <a:pt x="308" y="106"/>
                  </a:moveTo>
                  <a:lnTo>
                    <a:pt x="308" y="106"/>
                  </a:lnTo>
                  <a:lnTo>
                    <a:pt x="308" y="42"/>
                  </a:lnTo>
                  <a:lnTo>
                    <a:pt x="308" y="42"/>
                  </a:lnTo>
                  <a:lnTo>
                    <a:pt x="306" y="35"/>
                  </a:lnTo>
                  <a:lnTo>
                    <a:pt x="305" y="28"/>
                  </a:lnTo>
                  <a:lnTo>
                    <a:pt x="303" y="22"/>
                  </a:lnTo>
                  <a:lnTo>
                    <a:pt x="300" y="17"/>
                  </a:lnTo>
                  <a:lnTo>
                    <a:pt x="296" y="12"/>
                  </a:lnTo>
                  <a:lnTo>
                    <a:pt x="291" y="8"/>
                  </a:lnTo>
                  <a:lnTo>
                    <a:pt x="284" y="6"/>
                  </a:lnTo>
                  <a:lnTo>
                    <a:pt x="276" y="4"/>
                  </a:lnTo>
                  <a:lnTo>
                    <a:pt x="276" y="4"/>
                  </a:lnTo>
                  <a:lnTo>
                    <a:pt x="254" y="3"/>
                  </a:lnTo>
                  <a:lnTo>
                    <a:pt x="226" y="1"/>
                  </a:lnTo>
                  <a:lnTo>
                    <a:pt x="193" y="0"/>
                  </a:lnTo>
                  <a:lnTo>
                    <a:pt x="153" y="0"/>
                  </a:lnTo>
                  <a:lnTo>
                    <a:pt x="153" y="0"/>
                  </a:lnTo>
                  <a:lnTo>
                    <a:pt x="114" y="0"/>
                  </a:lnTo>
                  <a:lnTo>
                    <a:pt x="80" y="1"/>
                  </a:lnTo>
                  <a:lnTo>
                    <a:pt x="52" y="3"/>
                  </a:lnTo>
                  <a:lnTo>
                    <a:pt x="32" y="4"/>
                  </a:lnTo>
                  <a:lnTo>
                    <a:pt x="32" y="4"/>
                  </a:lnTo>
                  <a:lnTo>
                    <a:pt x="24" y="6"/>
                  </a:lnTo>
                  <a:lnTo>
                    <a:pt x="16" y="8"/>
                  </a:lnTo>
                  <a:lnTo>
                    <a:pt x="11" y="12"/>
                  </a:lnTo>
                  <a:lnTo>
                    <a:pt x="6" y="17"/>
                  </a:lnTo>
                  <a:lnTo>
                    <a:pt x="3" y="22"/>
                  </a:lnTo>
                  <a:lnTo>
                    <a:pt x="1" y="28"/>
                  </a:lnTo>
                  <a:lnTo>
                    <a:pt x="0" y="35"/>
                  </a:lnTo>
                  <a:lnTo>
                    <a:pt x="0" y="42"/>
                  </a:lnTo>
                  <a:lnTo>
                    <a:pt x="0" y="42"/>
                  </a:lnTo>
                  <a:lnTo>
                    <a:pt x="0" y="106"/>
                  </a:lnTo>
                  <a:lnTo>
                    <a:pt x="308" y="106"/>
                  </a:lnTo>
                  <a:close/>
                  <a:moveTo>
                    <a:pt x="223" y="43"/>
                  </a:moveTo>
                  <a:lnTo>
                    <a:pt x="265" y="43"/>
                  </a:lnTo>
                  <a:lnTo>
                    <a:pt x="265" y="81"/>
                  </a:lnTo>
                  <a:lnTo>
                    <a:pt x="223" y="81"/>
                  </a:lnTo>
                  <a:lnTo>
                    <a:pt x="223" y="43"/>
                  </a:lnTo>
                  <a:close/>
                  <a:moveTo>
                    <a:pt x="95" y="43"/>
                  </a:moveTo>
                  <a:lnTo>
                    <a:pt x="137" y="43"/>
                  </a:lnTo>
                  <a:lnTo>
                    <a:pt x="137" y="81"/>
                  </a:lnTo>
                  <a:lnTo>
                    <a:pt x="95" y="81"/>
                  </a:lnTo>
                  <a:lnTo>
                    <a:pt x="95" y="43"/>
                  </a:lnTo>
                  <a:close/>
                  <a:moveTo>
                    <a:pt x="43" y="43"/>
                  </a:moveTo>
                  <a:lnTo>
                    <a:pt x="85" y="43"/>
                  </a:lnTo>
                  <a:lnTo>
                    <a:pt x="85" y="81"/>
                  </a:lnTo>
                  <a:lnTo>
                    <a:pt x="43" y="81"/>
                  </a:lnTo>
                  <a:lnTo>
                    <a:pt x="43" y="43"/>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6" name="Freeform 463"/>
            <p:cNvSpPr>
              <a:spLocks/>
            </p:cNvSpPr>
            <p:nvPr/>
          </p:nvSpPr>
          <p:spPr bwMode="auto">
            <a:xfrm>
              <a:off x="4411663" y="3367088"/>
              <a:ext cx="30163" cy="44450"/>
            </a:xfrm>
            <a:custGeom>
              <a:avLst/>
              <a:gdLst>
                <a:gd name="T0" fmla="*/ 19 w 19"/>
                <a:gd name="T1" fmla="*/ 28 h 28"/>
                <a:gd name="T2" fmla="*/ 19 w 19"/>
                <a:gd name="T3" fmla="*/ 28 h 28"/>
                <a:gd name="T4" fmla="*/ 12 w 19"/>
                <a:gd name="T5" fmla="*/ 27 h 28"/>
                <a:gd name="T6" fmla="*/ 6 w 19"/>
                <a:gd name="T7" fmla="*/ 24 h 28"/>
                <a:gd name="T8" fmla="*/ 4 w 19"/>
                <a:gd name="T9" fmla="*/ 22 h 28"/>
                <a:gd name="T10" fmla="*/ 1 w 19"/>
                <a:gd name="T11" fmla="*/ 19 h 28"/>
                <a:gd name="T12" fmla="*/ 0 w 19"/>
                <a:gd name="T13" fmla="*/ 16 h 28"/>
                <a:gd name="T14" fmla="*/ 0 w 19"/>
                <a:gd name="T15" fmla="*/ 13 h 28"/>
                <a:gd name="T16" fmla="*/ 0 w 19"/>
                <a:gd name="T17" fmla="*/ 13 h 28"/>
                <a:gd name="T18" fmla="*/ 0 w 19"/>
                <a:gd name="T19" fmla="*/ 11 h 28"/>
                <a:gd name="T20" fmla="*/ 1 w 19"/>
                <a:gd name="T21" fmla="*/ 8 h 28"/>
                <a:gd name="T22" fmla="*/ 4 w 19"/>
                <a:gd name="T23" fmla="*/ 6 h 28"/>
                <a:gd name="T24" fmla="*/ 6 w 19"/>
                <a:gd name="T25" fmla="*/ 4 h 28"/>
                <a:gd name="T26" fmla="*/ 12 w 19"/>
                <a:gd name="T27" fmla="*/ 1 h 28"/>
                <a:gd name="T28" fmla="*/ 19 w 19"/>
                <a:gd name="T29" fmla="*/ 0 h 28"/>
                <a:gd name="T30" fmla="*/ 19 w 19"/>
                <a:gd name="T3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8">
                  <a:moveTo>
                    <a:pt x="19" y="28"/>
                  </a:moveTo>
                  <a:lnTo>
                    <a:pt x="19" y="28"/>
                  </a:lnTo>
                  <a:lnTo>
                    <a:pt x="12" y="27"/>
                  </a:lnTo>
                  <a:lnTo>
                    <a:pt x="6" y="24"/>
                  </a:lnTo>
                  <a:lnTo>
                    <a:pt x="4" y="22"/>
                  </a:lnTo>
                  <a:lnTo>
                    <a:pt x="1" y="19"/>
                  </a:lnTo>
                  <a:lnTo>
                    <a:pt x="0" y="16"/>
                  </a:lnTo>
                  <a:lnTo>
                    <a:pt x="0" y="13"/>
                  </a:lnTo>
                  <a:lnTo>
                    <a:pt x="0" y="13"/>
                  </a:lnTo>
                  <a:lnTo>
                    <a:pt x="0" y="11"/>
                  </a:lnTo>
                  <a:lnTo>
                    <a:pt x="1" y="8"/>
                  </a:lnTo>
                  <a:lnTo>
                    <a:pt x="4" y="6"/>
                  </a:lnTo>
                  <a:lnTo>
                    <a:pt x="6" y="4"/>
                  </a:lnTo>
                  <a:lnTo>
                    <a:pt x="12" y="1"/>
                  </a:lnTo>
                  <a:lnTo>
                    <a:pt x="19" y="0"/>
                  </a:lnTo>
                  <a:lnTo>
                    <a:pt x="19" y="28"/>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7" name="Freeform 464"/>
            <p:cNvSpPr>
              <a:spLocks noEditPoints="1"/>
            </p:cNvSpPr>
            <p:nvPr/>
          </p:nvSpPr>
          <p:spPr bwMode="auto">
            <a:xfrm>
              <a:off x="4383088" y="3486150"/>
              <a:ext cx="146050" cy="149225"/>
            </a:xfrm>
            <a:custGeom>
              <a:avLst/>
              <a:gdLst>
                <a:gd name="T0" fmla="*/ 46 w 92"/>
                <a:gd name="T1" fmla="*/ 0 h 94"/>
                <a:gd name="T2" fmla="*/ 28 w 92"/>
                <a:gd name="T3" fmla="*/ 4 h 94"/>
                <a:gd name="T4" fmla="*/ 13 w 92"/>
                <a:gd name="T5" fmla="*/ 14 h 94"/>
                <a:gd name="T6" fmla="*/ 3 w 92"/>
                <a:gd name="T7" fmla="*/ 29 h 94"/>
                <a:gd name="T8" fmla="*/ 0 w 92"/>
                <a:gd name="T9" fmla="*/ 46 h 94"/>
                <a:gd name="T10" fmla="*/ 1 w 92"/>
                <a:gd name="T11" fmla="*/ 57 h 94"/>
                <a:gd name="T12" fmla="*/ 8 w 92"/>
                <a:gd name="T13" fmla="*/ 73 h 94"/>
                <a:gd name="T14" fmla="*/ 21 w 92"/>
                <a:gd name="T15" fmla="*/ 85 h 94"/>
                <a:gd name="T16" fmla="*/ 37 w 92"/>
                <a:gd name="T17" fmla="*/ 93 h 94"/>
                <a:gd name="T18" fmla="*/ 46 w 92"/>
                <a:gd name="T19" fmla="*/ 94 h 94"/>
                <a:gd name="T20" fmla="*/ 65 w 92"/>
                <a:gd name="T21" fmla="*/ 89 h 94"/>
                <a:gd name="T22" fmla="*/ 79 w 92"/>
                <a:gd name="T23" fmla="*/ 79 h 94"/>
                <a:gd name="T24" fmla="*/ 89 w 92"/>
                <a:gd name="T25" fmla="*/ 65 h 94"/>
                <a:gd name="T26" fmla="*/ 92 w 92"/>
                <a:gd name="T27" fmla="*/ 46 h 94"/>
                <a:gd name="T28" fmla="*/ 91 w 92"/>
                <a:gd name="T29" fmla="*/ 37 h 94"/>
                <a:gd name="T30" fmla="*/ 85 w 92"/>
                <a:gd name="T31" fmla="*/ 21 h 94"/>
                <a:gd name="T32" fmla="*/ 72 w 92"/>
                <a:gd name="T33" fmla="*/ 8 h 94"/>
                <a:gd name="T34" fmla="*/ 55 w 92"/>
                <a:gd name="T35" fmla="*/ 1 h 94"/>
                <a:gd name="T36" fmla="*/ 46 w 92"/>
                <a:gd name="T37" fmla="*/ 0 h 94"/>
                <a:gd name="T38" fmla="*/ 46 w 92"/>
                <a:gd name="T39" fmla="*/ 64 h 94"/>
                <a:gd name="T40" fmla="*/ 40 w 92"/>
                <a:gd name="T41" fmla="*/ 63 h 94"/>
                <a:gd name="T42" fmla="*/ 34 w 92"/>
                <a:gd name="T43" fmla="*/ 59 h 94"/>
                <a:gd name="T44" fmla="*/ 30 w 92"/>
                <a:gd name="T45" fmla="*/ 53 h 94"/>
                <a:gd name="T46" fmla="*/ 29 w 92"/>
                <a:gd name="T47" fmla="*/ 46 h 94"/>
                <a:gd name="T48" fmla="*/ 30 w 92"/>
                <a:gd name="T49" fmla="*/ 43 h 94"/>
                <a:gd name="T50" fmla="*/ 32 w 92"/>
                <a:gd name="T51" fmla="*/ 37 h 94"/>
                <a:gd name="T52" fmla="*/ 37 w 92"/>
                <a:gd name="T53" fmla="*/ 32 h 94"/>
                <a:gd name="T54" fmla="*/ 43 w 92"/>
                <a:gd name="T55" fmla="*/ 30 h 94"/>
                <a:gd name="T56" fmla="*/ 46 w 92"/>
                <a:gd name="T57" fmla="*/ 30 h 94"/>
                <a:gd name="T58" fmla="*/ 53 w 92"/>
                <a:gd name="T59" fmla="*/ 31 h 94"/>
                <a:gd name="T60" fmla="*/ 59 w 92"/>
                <a:gd name="T61" fmla="*/ 34 h 94"/>
                <a:gd name="T62" fmla="*/ 63 w 92"/>
                <a:gd name="T63" fmla="*/ 40 h 94"/>
                <a:gd name="T64" fmla="*/ 64 w 92"/>
                <a:gd name="T65" fmla="*/ 46 h 94"/>
                <a:gd name="T66" fmla="*/ 64 w 92"/>
                <a:gd name="T67" fmla="*/ 50 h 94"/>
                <a:gd name="T68" fmla="*/ 61 w 92"/>
                <a:gd name="T69" fmla="*/ 57 h 94"/>
                <a:gd name="T70" fmla="*/ 56 w 92"/>
                <a:gd name="T71" fmla="*/ 62 h 94"/>
                <a:gd name="T72" fmla="*/ 50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8" y="4"/>
                  </a:lnTo>
                  <a:lnTo>
                    <a:pt x="21" y="8"/>
                  </a:lnTo>
                  <a:lnTo>
                    <a:pt x="13" y="14"/>
                  </a:lnTo>
                  <a:lnTo>
                    <a:pt x="8" y="21"/>
                  </a:lnTo>
                  <a:lnTo>
                    <a:pt x="3" y="29"/>
                  </a:lnTo>
                  <a:lnTo>
                    <a:pt x="1" y="37"/>
                  </a:lnTo>
                  <a:lnTo>
                    <a:pt x="0" y="46"/>
                  </a:lnTo>
                  <a:lnTo>
                    <a:pt x="0" y="46"/>
                  </a:lnTo>
                  <a:lnTo>
                    <a:pt x="1" y="57"/>
                  </a:lnTo>
                  <a:lnTo>
                    <a:pt x="3" y="65"/>
                  </a:lnTo>
                  <a:lnTo>
                    <a:pt x="8" y="73"/>
                  </a:lnTo>
                  <a:lnTo>
                    <a:pt x="13" y="79"/>
                  </a:lnTo>
                  <a:lnTo>
                    <a:pt x="21" y="85"/>
                  </a:lnTo>
                  <a:lnTo>
                    <a:pt x="28" y="89"/>
                  </a:lnTo>
                  <a:lnTo>
                    <a:pt x="37" y="93"/>
                  </a:lnTo>
                  <a:lnTo>
                    <a:pt x="46" y="94"/>
                  </a:lnTo>
                  <a:lnTo>
                    <a:pt x="46" y="94"/>
                  </a:lnTo>
                  <a:lnTo>
                    <a:pt x="55" y="93"/>
                  </a:lnTo>
                  <a:lnTo>
                    <a:pt x="65" y="89"/>
                  </a:lnTo>
                  <a:lnTo>
                    <a:pt x="72" y="85"/>
                  </a:lnTo>
                  <a:lnTo>
                    <a:pt x="79" y="79"/>
                  </a:lnTo>
                  <a:lnTo>
                    <a:pt x="85" y="73"/>
                  </a:lnTo>
                  <a:lnTo>
                    <a:pt x="89" y="65"/>
                  </a:lnTo>
                  <a:lnTo>
                    <a:pt x="91" y="57"/>
                  </a:lnTo>
                  <a:lnTo>
                    <a:pt x="92" y="46"/>
                  </a:lnTo>
                  <a:lnTo>
                    <a:pt x="92" y="46"/>
                  </a:lnTo>
                  <a:lnTo>
                    <a:pt x="91" y="37"/>
                  </a:lnTo>
                  <a:lnTo>
                    <a:pt x="89" y="29"/>
                  </a:lnTo>
                  <a:lnTo>
                    <a:pt x="85" y="21"/>
                  </a:lnTo>
                  <a:lnTo>
                    <a:pt x="79" y="14"/>
                  </a:lnTo>
                  <a:lnTo>
                    <a:pt x="72" y="8"/>
                  </a:lnTo>
                  <a:lnTo>
                    <a:pt x="65" y="4"/>
                  </a:lnTo>
                  <a:lnTo>
                    <a:pt x="55" y="1"/>
                  </a:lnTo>
                  <a:lnTo>
                    <a:pt x="46" y="0"/>
                  </a:lnTo>
                  <a:lnTo>
                    <a:pt x="46" y="0"/>
                  </a:lnTo>
                  <a:close/>
                  <a:moveTo>
                    <a:pt x="46" y="64"/>
                  </a:moveTo>
                  <a:lnTo>
                    <a:pt x="46" y="64"/>
                  </a:lnTo>
                  <a:lnTo>
                    <a:pt x="43" y="64"/>
                  </a:lnTo>
                  <a:lnTo>
                    <a:pt x="40" y="63"/>
                  </a:lnTo>
                  <a:lnTo>
                    <a:pt x="37" y="62"/>
                  </a:lnTo>
                  <a:lnTo>
                    <a:pt x="34" y="59"/>
                  </a:lnTo>
                  <a:lnTo>
                    <a:pt x="32" y="57"/>
                  </a:lnTo>
                  <a:lnTo>
                    <a:pt x="30" y="53"/>
                  </a:lnTo>
                  <a:lnTo>
                    <a:pt x="30" y="50"/>
                  </a:lnTo>
                  <a:lnTo>
                    <a:pt x="29" y="46"/>
                  </a:lnTo>
                  <a:lnTo>
                    <a:pt x="29" y="46"/>
                  </a:lnTo>
                  <a:lnTo>
                    <a:pt x="30" y="43"/>
                  </a:lnTo>
                  <a:lnTo>
                    <a:pt x="30" y="40"/>
                  </a:lnTo>
                  <a:lnTo>
                    <a:pt x="32" y="37"/>
                  </a:lnTo>
                  <a:lnTo>
                    <a:pt x="34" y="34"/>
                  </a:lnTo>
                  <a:lnTo>
                    <a:pt x="37" y="32"/>
                  </a:lnTo>
                  <a:lnTo>
                    <a:pt x="40" y="31"/>
                  </a:lnTo>
                  <a:lnTo>
                    <a:pt x="43" y="30"/>
                  </a:lnTo>
                  <a:lnTo>
                    <a:pt x="46" y="30"/>
                  </a:lnTo>
                  <a:lnTo>
                    <a:pt x="46" y="30"/>
                  </a:lnTo>
                  <a:lnTo>
                    <a:pt x="50" y="30"/>
                  </a:lnTo>
                  <a:lnTo>
                    <a:pt x="53" y="31"/>
                  </a:lnTo>
                  <a:lnTo>
                    <a:pt x="56" y="32"/>
                  </a:lnTo>
                  <a:lnTo>
                    <a:pt x="59" y="34"/>
                  </a:lnTo>
                  <a:lnTo>
                    <a:pt x="61" y="37"/>
                  </a:lnTo>
                  <a:lnTo>
                    <a:pt x="63" y="40"/>
                  </a:lnTo>
                  <a:lnTo>
                    <a:pt x="64" y="43"/>
                  </a:lnTo>
                  <a:lnTo>
                    <a:pt x="64" y="46"/>
                  </a:lnTo>
                  <a:lnTo>
                    <a:pt x="64" y="46"/>
                  </a:lnTo>
                  <a:lnTo>
                    <a:pt x="64" y="50"/>
                  </a:lnTo>
                  <a:lnTo>
                    <a:pt x="63" y="53"/>
                  </a:lnTo>
                  <a:lnTo>
                    <a:pt x="61" y="57"/>
                  </a:lnTo>
                  <a:lnTo>
                    <a:pt x="59" y="59"/>
                  </a:lnTo>
                  <a:lnTo>
                    <a:pt x="56" y="62"/>
                  </a:lnTo>
                  <a:lnTo>
                    <a:pt x="53" y="63"/>
                  </a:lnTo>
                  <a:lnTo>
                    <a:pt x="50" y="64"/>
                  </a:lnTo>
                  <a:lnTo>
                    <a:pt x="46" y="64"/>
                  </a:lnTo>
                  <a:lnTo>
                    <a:pt x="46" y="6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8" name="Freeform 465"/>
            <p:cNvSpPr>
              <a:spLocks/>
            </p:cNvSpPr>
            <p:nvPr/>
          </p:nvSpPr>
          <p:spPr bwMode="auto">
            <a:xfrm>
              <a:off x="4127501" y="3409950"/>
              <a:ext cx="263525" cy="87313"/>
            </a:xfrm>
            <a:custGeom>
              <a:avLst/>
              <a:gdLst>
                <a:gd name="T0" fmla="*/ 166 w 166"/>
                <a:gd name="T1" fmla="*/ 0 h 55"/>
                <a:gd name="T2" fmla="*/ 143 w 166"/>
                <a:gd name="T3" fmla="*/ 32 h 55"/>
                <a:gd name="T4" fmla="*/ 114 w 166"/>
                <a:gd name="T5" fmla="*/ 26 h 55"/>
                <a:gd name="T6" fmla="*/ 114 w 166"/>
                <a:gd name="T7" fmla="*/ 26 h 55"/>
                <a:gd name="T8" fmla="*/ 93 w 166"/>
                <a:gd name="T9" fmla="*/ 18 h 55"/>
                <a:gd name="T10" fmla="*/ 82 w 166"/>
                <a:gd name="T11" fmla="*/ 14 h 55"/>
                <a:gd name="T12" fmla="*/ 68 w 166"/>
                <a:gd name="T13" fmla="*/ 10 h 55"/>
                <a:gd name="T14" fmla="*/ 55 w 166"/>
                <a:gd name="T15" fmla="*/ 7 h 55"/>
                <a:gd name="T16" fmla="*/ 41 w 166"/>
                <a:gd name="T17" fmla="*/ 4 h 55"/>
                <a:gd name="T18" fmla="*/ 24 w 166"/>
                <a:gd name="T19" fmla="*/ 2 h 55"/>
                <a:gd name="T20" fmla="*/ 8 w 166"/>
                <a:gd name="T21" fmla="*/ 2 h 55"/>
                <a:gd name="T22" fmla="*/ 8 w 166"/>
                <a:gd name="T23" fmla="*/ 20 h 55"/>
                <a:gd name="T24" fmla="*/ 21 w 166"/>
                <a:gd name="T25" fmla="*/ 34 h 55"/>
                <a:gd name="T26" fmla="*/ 21 w 166"/>
                <a:gd name="T27" fmla="*/ 34 h 55"/>
                <a:gd name="T28" fmla="*/ 10 w 166"/>
                <a:gd name="T29" fmla="*/ 40 h 55"/>
                <a:gd name="T30" fmla="*/ 0 w 166"/>
                <a:gd name="T31" fmla="*/ 47 h 55"/>
                <a:gd name="T32" fmla="*/ 10 w 166"/>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55">
                  <a:moveTo>
                    <a:pt x="166" y="0"/>
                  </a:moveTo>
                  <a:lnTo>
                    <a:pt x="143" y="32"/>
                  </a:lnTo>
                  <a:lnTo>
                    <a:pt x="114" y="26"/>
                  </a:lnTo>
                  <a:lnTo>
                    <a:pt x="114" y="26"/>
                  </a:lnTo>
                  <a:lnTo>
                    <a:pt x="93" y="18"/>
                  </a:lnTo>
                  <a:lnTo>
                    <a:pt x="82" y="14"/>
                  </a:lnTo>
                  <a:lnTo>
                    <a:pt x="68" y="10"/>
                  </a:lnTo>
                  <a:lnTo>
                    <a:pt x="55" y="7"/>
                  </a:lnTo>
                  <a:lnTo>
                    <a:pt x="41" y="4"/>
                  </a:lnTo>
                  <a:lnTo>
                    <a:pt x="24" y="2"/>
                  </a:lnTo>
                  <a:lnTo>
                    <a:pt x="8" y="2"/>
                  </a:lnTo>
                  <a:lnTo>
                    <a:pt x="8" y="20"/>
                  </a:lnTo>
                  <a:lnTo>
                    <a:pt x="21" y="34"/>
                  </a:lnTo>
                  <a:lnTo>
                    <a:pt x="21" y="34"/>
                  </a:lnTo>
                  <a:lnTo>
                    <a:pt x="10" y="40"/>
                  </a:lnTo>
                  <a:lnTo>
                    <a:pt x="0" y="47"/>
                  </a:lnTo>
                  <a:lnTo>
                    <a:pt x="10" y="5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9" name="Freeform 466"/>
            <p:cNvSpPr>
              <a:spLocks/>
            </p:cNvSpPr>
            <p:nvPr/>
          </p:nvSpPr>
          <p:spPr bwMode="auto">
            <a:xfrm>
              <a:off x="4319588" y="3362325"/>
              <a:ext cx="212725" cy="134938"/>
            </a:xfrm>
            <a:custGeom>
              <a:avLst/>
              <a:gdLst>
                <a:gd name="T0" fmla="*/ 125 w 134"/>
                <a:gd name="T1" fmla="*/ 85 h 85"/>
                <a:gd name="T2" fmla="*/ 134 w 134"/>
                <a:gd name="T3" fmla="*/ 77 h 85"/>
                <a:gd name="T4" fmla="*/ 134 w 134"/>
                <a:gd name="T5" fmla="*/ 77 h 85"/>
                <a:gd name="T6" fmla="*/ 128 w 134"/>
                <a:gd name="T7" fmla="*/ 72 h 85"/>
                <a:gd name="T8" fmla="*/ 122 w 134"/>
                <a:gd name="T9" fmla="*/ 68 h 85"/>
                <a:gd name="T10" fmla="*/ 116 w 134"/>
                <a:gd name="T11" fmla="*/ 65 h 85"/>
                <a:gd name="T12" fmla="*/ 110 w 134"/>
                <a:gd name="T13" fmla="*/ 62 h 85"/>
                <a:gd name="T14" fmla="*/ 112 w 134"/>
                <a:gd name="T15" fmla="*/ 51 h 85"/>
                <a:gd name="T16" fmla="*/ 53 w 134"/>
                <a:gd name="T17" fmla="*/ 33 h 85"/>
                <a:gd name="T18" fmla="*/ 45 w 134"/>
                <a:gd name="T19" fmla="*/ 15 h 85"/>
                <a:gd name="T20" fmla="*/ 45 w 134"/>
                <a:gd name="T21" fmla="*/ 15 h 85"/>
                <a:gd name="T22" fmla="*/ 44 w 134"/>
                <a:gd name="T23" fmla="*/ 12 h 85"/>
                <a:gd name="T24" fmla="*/ 41 w 134"/>
                <a:gd name="T25" fmla="*/ 9 h 85"/>
                <a:gd name="T26" fmla="*/ 38 w 134"/>
                <a:gd name="T27" fmla="*/ 7 h 85"/>
                <a:gd name="T28" fmla="*/ 35 w 134"/>
                <a:gd name="T29" fmla="*/ 5 h 85"/>
                <a:gd name="T30" fmla="*/ 35 w 134"/>
                <a:gd name="T31" fmla="*/ 5 h 85"/>
                <a:gd name="T32" fmla="*/ 34 w 134"/>
                <a:gd name="T33" fmla="*/ 3 h 85"/>
                <a:gd name="T34" fmla="*/ 32 w 134"/>
                <a:gd name="T35" fmla="*/ 2 h 85"/>
                <a:gd name="T36" fmla="*/ 30 w 134"/>
                <a:gd name="T37" fmla="*/ 1 h 85"/>
                <a:gd name="T38" fmla="*/ 28 w 134"/>
                <a:gd name="T39" fmla="*/ 0 h 85"/>
                <a:gd name="T40" fmla="*/ 0 w 134"/>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85">
                  <a:moveTo>
                    <a:pt x="125" y="85"/>
                  </a:moveTo>
                  <a:lnTo>
                    <a:pt x="134" y="77"/>
                  </a:lnTo>
                  <a:lnTo>
                    <a:pt x="134" y="77"/>
                  </a:lnTo>
                  <a:lnTo>
                    <a:pt x="128" y="72"/>
                  </a:lnTo>
                  <a:lnTo>
                    <a:pt x="122" y="68"/>
                  </a:lnTo>
                  <a:lnTo>
                    <a:pt x="116" y="65"/>
                  </a:lnTo>
                  <a:lnTo>
                    <a:pt x="110" y="62"/>
                  </a:lnTo>
                  <a:lnTo>
                    <a:pt x="112" y="51"/>
                  </a:lnTo>
                  <a:lnTo>
                    <a:pt x="53" y="33"/>
                  </a:lnTo>
                  <a:lnTo>
                    <a:pt x="45" y="15"/>
                  </a:lnTo>
                  <a:lnTo>
                    <a:pt x="45" y="15"/>
                  </a:lnTo>
                  <a:lnTo>
                    <a:pt x="44" y="12"/>
                  </a:lnTo>
                  <a:lnTo>
                    <a:pt x="41" y="9"/>
                  </a:lnTo>
                  <a:lnTo>
                    <a:pt x="38" y="7"/>
                  </a:lnTo>
                  <a:lnTo>
                    <a:pt x="35" y="5"/>
                  </a:lnTo>
                  <a:lnTo>
                    <a:pt x="35" y="5"/>
                  </a:lnTo>
                  <a:lnTo>
                    <a:pt x="34" y="3"/>
                  </a:lnTo>
                  <a:lnTo>
                    <a:pt x="32" y="2"/>
                  </a:lnTo>
                  <a:lnTo>
                    <a:pt x="30" y="1"/>
                  </a:lnTo>
                  <a:lnTo>
                    <a:pt x="28"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0" name="Freeform 467"/>
            <p:cNvSpPr>
              <a:spLocks/>
            </p:cNvSpPr>
            <p:nvPr/>
          </p:nvSpPr>
          <p:spPr bwMode="auto">
            <a:xfrm>
              <a:off x="4291013" y="3559175"/>
              <a:ext cx="77788" cy="6350"/>
            </a:xfrm>
            <a:custGeom>
              <a:avLst/>
              <a:gdLst>
                <a:gd name="T0" fmla="*/ 1 w 49"/>
                <a:gd name="T1" fmla="*/ 0 h 4"/>
                <a:gd name="T2" fmla="*/ 1 w 49"/>
                <a:gd name="T3" fmla="*/ 0 h 4"/>
                <a:gd name="T4" fmla="*/ 0 w 49"/>
                <a:gd name="T5" fmla="*/ 4 h 4"/>
                <a:gd name="T6" fmla="*/ 49 w 49"/>
                <a:gd name="T7" fmla="*/ 4 h 4"/>
                <a:gd name="T8" fmla="*/ 49 w 49"/>
                <a:gd name="T9" fmla="*/ 4 h 4"/>
                <a:gd name="T10" fmla="*/ 49 w 49"/>
                <a:gd name="T11" fmla="*/ 0 h 4"/>
              </a:gdLst>
              <a:ahLst/>
              <a:cxnLst>
                <a:cxn ang="0">
                  <a:pos x="T0" y="T1"/>
                </a:cxn>
                <a:cxn ang="0">
                  <a:pos x="T2" y="T3"/>
                </a:cxn>
                <a:cxn ang="0">
                  <a:pos x="T4" y="T5"/>
                </a:cxn>
                <a:cxn ang="0">
                  <a:pos x="T6" y="T7"/>
                </a:cxn>
                <a:cxn ang="0">
                  <a:pos x="T8" y="T9"/>
                </a:cxn>
                <a:cxn ang="0">
                  <a:pos x="T10" y="T11"/>
                </a:cxn>
              </a:cxnLst>
              <a:rect l="0" t="0" r="r" b="b"/>
              <a:pathLst>
                <a:path w="49" h="4">
                  <a:moveTo>
                    <a:pt x="1" y="0"/>
                  </a:moveTo>
                  <a:lnTo>
                    <a:pt x="1" y="0"/>
                  </a:lnTo>
                  <a:lnTo>
                    <a:pt x="0" y="4"/>
                  </a:lnTo>
                  <a:lnTo>
                    <a:pt x="49" y="4"/>
                  </a:lnTo>
                  <a:lnTo>
                    <a:pt x="49" y="4"/>
                  </a:lnTo>
                  <a:lnTo>
                    <a:pt x="4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1" name="Freeform 468"/>
            <p:cNvSpPr>
              <a:spLocks noEditPoints="1"/>
            </p:cNvSpPr>
            <p:nvPr/>
          </p:nvSpPr>
          <p:spPr bwMode="auto">
            <a:xfrm>
              <a:off x="4132263" y="3486150"/>
              <a:ext cx="146050" cy="149225"/>
            </a:xfrm>
            <a:custGeom>
              <a:avLst/>
              <a:gdLst>
                <a:gd name="T0" fmla="*/ 46 w 92"/>
                <a:gd name="T1" fmla="*/ 0 h 94"/>
                <a:gd name="T2" fmla="*/ 27 w 92"/>
                <a:gd name="T3" fmla="*/ 4 h 94"/>
                <a:gd name="T4" fmla="*/ 13 w 92"/>
                <a:gd name="T5" fmla="*/ 14 h 94"/>
                <a:gd name="T6" fmla="*/ 3 w 92"/>
                <a:gd name="T7" fmla="*/ 29 h 94"/>
                <a:gd name="T8" fmla="*/ 0 w 92"/>
                <a:gd name="T9" fmla="*/ 46 h 94"/>
                <a:gd name="T10" fmla="*/ 0 w 92"/>
                <a:gd name="T11" fmla="*/ 57 h 94"/>
                <a:gd name="T12" fmla="*/ 7 w 92"/>
                <a:gd name="T13" fmla="*/ 73 h 94"/>
                <a:gd name="T14" fmla="*/ 19 w 92"/>
                <a:gd name="T15" fmla="*/ 85 h 94"/>
                <a:gd name="T16" fmla="*/ 37 w 92"/>
                <a:gd name="T17" fmla="*/ 93 h 94"/>
                <a:gd name="T18" fmla="*/ 46 w 92"/>
                <a:gd name="T19" fmla="*/ 94 h 94"/>
                <a:gd name="T20" fmla="*/ 63 w 92"/>
                <a:gd name="T21" fmla="*/ 89 h 94"/>
                <a:gd name="T22" fmla="*/ 79 w 92"/>
                <a:gd name="T23" fmla="*/ 79 h 94"/>
                <a:gd name="T24" fmla="*/ 88 w 92"/>
                <a:gd name="T25" fmla="*/ 65 h 94"/>
                <a:gd name="T26" fmla="*/ 92 w 92"/>
                <a:gd name="T27" fmla="*/ 46 h 94"/>
                <a:gd name="T28" fmla="*/ 91 w 92"/>
                <a:gd name="T29" fmla="*/ 37 h 94"/>
                <a:gd name="T30" fmla="*/ 84 w 92"/>
                <a:gd name="T31" fmla="*/ 21 h 94"/>
                <a:gd name="T32" fmla="*/ 72 w 92"/>
                <a:gd name="T33" fmla="*/ 8 h 94"/>
                <a:gd name="T34" fmla="*/ 55 w 92"/>
                <a:gd name="T35" fmla="*/ 1 h 94"/>
                <a:gd name="T36" fmla="*/ 46 w 92"/>
                <a:gd name="T37" fmla="*/ 0 h 94"/>
                <a:gd name="T38" fmla="*/ 46 w 92"/>
                <a:gd name="T39" fmla="*/ 64 h 94"/>
                <a:gd name="T40" fmla="*/ 39 w 92"/>
                <a:gd name="T41" fmla="*/ 63 h 94"/>
                <a:gd name="T42" fmla="*/ 33 w 92"/>
                <a:gd name="T43" fmla="*/ 59 h 94"/>
                <a:gd name="T44" fmla="*/ 29 w 92"/>
                <a:gd name="T45" fmla="*/ 53 h 94"/>
                <a:gd name="T46" fmla="*/ 28 w 92"/>
                <a:gd name="T47" fmla="*/ 46 h 94"/>
                <a:gd name="T48" fmla="*/ 28 w 92"/>
                <a:gd name="T49" fmla="*/ 43 h 94"/>
                <a:gd name="T50" fmla="*/ 31 w 92"/>
                <a:gd name="T51" fmla="*/ 37 h 94"/>
                <a:gd name="T52" fmla="*/ 36 w 92"/>
                <a:gd name="T53" fmla="*/ 32 h 94"/>
                <a:gd name="T54" fmla="*/ 42 w 92"/>
                <a:gd name="T55" fmla="*/ 30 h 94"/>
                <a:gd name="T56" fmla="*/ 46 w 92"/>
                <a:gd name="T57" fmla="*/ 30 h 94"/>
                <a:gd name="T58" fmla="*/ 52 w 92"/>
                <a:gd name="T59" fmla="*/ 31 h 94"/>
                <a:gd name="T60" fmla="*/ 58 w 92"/>
                <a:gd name="T61" fmla="*/ 34 h 94"/>
                <a:gd name="T62" fmla="*/ 61 w 92"/>
                <a:gd name="T63" fmla="*/ 40 h 94"/>
                <a:gd name="T64" fmla="*/ 63 w 92"/>
                <a:gd name="T65" fmla="*/ 46 h 94"/>
                <a:gd name="T66" fmla="*/ 62 w 92"/>
                <a:gd name="T67" fmla="*/ 50 h 94"/>
                <a:gd name="T68" fmla="*/ 60 w 92"/>
                <a:gd name="T69" fmla="*/ 57 h 94"/>
                <a:gd name="T70" fmla="*/ 55 w 92"/>
                <a:gd name="T71" fmla="*/ 62 h 94"/>
                <a:gd name="T72" fmla="*/ 49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7" y="4"/>
                  </a:lnTo>
                  <a:lnTo>
                    <a:pt x="19" y="8"/>
                  </a:lnTo>
                  <a:lnTo>
                    <a:pt x="13" y="14"/>
                  </a:lnTo>
                  <a:lnTo>
                    <a:pt x="7" y="21"/>
                  </a:lnTo>
                  <a:lnTo>
                    <a:pt x="3" y="29"/>
                  </a:lnTo>
                  <a:lnTo>
                    <a:pt x="0" y="37"/>
                  </a:lnTo>
                  <a:lnTo>
                    <a:pt x="0" y="46"/>
                  </a:lnTo>
                  <a:lnTo>
                    <a:pt x="0" y="46"/>
                  </a:lnTo>
                  <a:lnTo>
                    <a:pt x="0" y="57"/>
                  </a:lnTo>
                  <a:lnTo>
                    <a:pt x="3" y="65"/>
                  </a:lnTo>
                  <a:lnTo>
                    <a:pt x="7" y="73"/>
                  </a:lnTo>
                  <a:lnTo>
                    <a:pt x="13" y="79"/>
                  </a:lnTo>
                  <a:lnTo>
                    <a:pt x="19" y="85"/>
                  </a:lnTo>
                  <a:lnTo>
                    <a:pt x="27" y="89"/>
                  </a:lnTo>
                  <a:lnTo>
                    <a:pt x="37" y="93"/>
                  </a:lnTo>
                  <a:lnTo>
                    <a:pt x="46" y="94"/>
                  </a:lnTo>
                  <a:lnTo>
                    <a:pt x="46" y="94"/>
                  </a:lnTo>
                  <a:lnTo>
                    <a:pt x="55" y="93"/>
                  </a:lnTo>
                  <a:lnTo>
                    <a:pt x="63" y="89"/>
                  </a:lnTo>
                  <a:lnTo>
                    <a:pt x="72" y="85"/>
                  </a:lnTo>
                  <a:lnTo>
                    <a:pt x="79" y="79"/>
                  </a:lnTo>
                  <a:lnTo>
                    <a:pt x="84" y="73"/>
                  </a:lnTo>
                  <a:lnTo>
                    <a:pt x="88" y="65"/>
                  </a:lnTo>
                  <a:lnTo>
                    <a:pt x="91" y="57"/>
                  </a:lnTo>
                  <a:lnTo>
                    <a:pt x="92" y="46"/>
                  </a:lnTo>
                  <a:lnTo>
                    <a:pt x="92" y="46"/>
                  </a:lnTo>
                  <a:lnTo>
                    <a:pt x="91" y="37"/>
                  </a:lnTo>
                  <a:lnTo>
                    <a:pt x="88" y="29"/>
                  </a:lnTo>
                  <a:lnTo>
                    <a:pt x="84" y="21"/>
                  </a:lnTo>
                  <a:lnTo>
                    <a:pt x="79" y="14"/>
                  </a:lnTo>
                  <a:lnTo>
                    <a:pt x="72" y="8"/>
                  </a:lnTo>
                  <a:lnTo>
                    <a:pt x="63" y="4"/>
                  </a:lnTo>
                  <a:lnTo>
                    <a:pt x="55" y="1"/>
                  </a:lnTo>
                  <a:lnTo>
                    <a:pt x="46" y="0"/>
                  </a:lnTo>
                  <a:lnTo>
                    <a:pt x="46" y="0"/>
                  </a:lnTo>
                  <a:close/>
                  <a:moveTo>
                    <a:pt x="46" y="64"/>
                  </a:moveTo>
                  <a:lnTo>
                    <a:pt x="46" y="64"/>
                  </a:lnTo>
                  <a:lnTo>
                    <a:pt x="42" y="64"/>
                  </a:lnTo>
                  <a:lnTo>
                    <a:pt x="39" y="63"/>
                  </a:lnTo>
                  <a:lnTo>
                    <a:pt x="36" y="62"/>
                  </a:lnTo>
                  <a:lnTo>
                    <a:pt x="33" y="59"/>
                  </a:lnTo>
                  <a:lnTo>
                    <a:pt x="31" y="57"/>
                  </a:lnTo>
                  <a:lnTo>
                    <a:pt x="29" y="53"/>
                  </a:lnTo>
                  <a:lnTo>
                    <a:pt x="28" y="50"/>
                  </a:lnTo>
                  <a:lnTo>
                    <a:pt x="28" y="46"/>
                  </a:lnTo>
                  <a:lnTo>
                    <a:pt x="28" y="46"/>
                  </a:lnTo>
                  <a:lnTo>
                    <a:pt x="28" y="43"/>
                  </a:lnTo>
                  <a:lnTo>
                    <a:pt x="29" y="40"/>
                  </a:lnTo>
                  <a:lnTo>
                    <a:pt x="31" y="37"/>
                  </a:lnTo>
                  <a:lnTo>
                    <a:pt x="33" y="34"/>
                  </a:lnTo>
                  <a:lnTo>
                    <a:pt x="36" y="32"/>
                  </a:lnTo>
                  <a:lnTo>
                    <a:pt x="39" y="31"/>
                  </a:lnTo>
                  <a:lnTo>
                    <a:pt x="42" y="30"/>
                  </a:lnTo>
                  <a:lnTo>
                    <a:pt x="46" y="30"/>
                  </a:lnTo>
                  <a:lnTo>
                    <a:pt x="46" y="30"/>
                  </a:lnTo>
                  <a:lnTo>
                    <a:pt x="49" y="30"/>
                  </a:lnTo>
                  <a:lnTo>
                    <a:pt x="52" y="31"/>
                  </a:lnTo>
                  <a:lnTo>
                    <a:pt x="55" y="32"/>
                  </a:lnTo>
                  <a:lnTo>
                    <a:pt x="58" y="34"/>
                  </a:lnTo>
                  <a:lnTo>
                    <a:pt x="60" y="37"/>
                  </a:lnTo>
                  <a:lnTo>
                    <a:pt x="61" y="40"/>
                  </a:lnTo>
                  <a:lnTo>
                    <a:pt x="62" y="43"/>
                  </a:lnTo>
                  <a:lnTo>
                    <a:pt x="63" y="46"/>
                  </a:lnTo>
                  <a:lnTo>
                    <a:pt x="63" y="46"/>
                  </a:lnTo>
                  <a:lnTo>
                    <a:pt x="62" y="50"/>
                  </a:lnTo>
                  <a:lnTo>
                    <a:pt x="61" y="53"/>
                  </a:lnTo>
                  <a:lnTo>
                    <a:pt x="60" y="57"/>
                  </a:lnTo>
                  <a:lnTo>
                    <a:pt x="58" y="59"/>
                  </a:lnTo>
                  <a:lnTo>
                    <a:pt x="55" y="62"/>
                  </a:lnTo>
                  <a:lnTo>
                    <a:pt x="52" y="63"/>
                  </a:lnTo>
                  <a:lnTo>
                    <a:pt x="49" y="64"/>
                  </a:lnTo>
                  <a:lnTo>
                    <a:pt x="46" y="64"/>
                  </a:lnTo>
                  <a:lnTo>
                    <a:pt x="46" y="64"/>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2" name="Freeform 469"/>
            <p:cNvSpPr>
              <a:spLocks/>
            </p:cNvSpPr>
            <p:nvPr/>
          </p:nvSpPr>
          <p:spPr bwMode="auto">
            <a:xfrm>
              <a:off x="4324351" y="2786063"/>
              <a:ext cx="95250" cy="103188"/>
            </a:xfrm>
            <a:custGeom>
              <a:avLst/>
              <a:gdLst>
                <a:gd name="T0" fmla="*/ 60 w 60"/>
                <a:gd name="T1" fmla="*/ 50 h 65"/>
                <a:gd name="T2" fmla="*/ 60 w 60"/>
                <a:gd name="T3" fmla="*/ 50 h 65"/>
                <a:gd name="T4" fmla="*/ 54 w 60"/>
                <a:gd name="T5" fmla="*/ 56 h 65"/>
                <a:gd name="T6" fmla="*/ 48 w 60"/>
                <a:gd name="T7" fmla="*/ 60 h 65"/>
                <a:gd name="T8" fmla="*/ 40 w 60"/>
                <a:gd name="T9" fmla="*/ 64 h 65"/>
                <a:gd name="T10" fmla="*/ 32 w 60"/>
                <a:gd name="T11" fmla="*/ 65 h 65"/>
                <a:gd name="T12" fmla="*/ 32 w 60"/>
                <a:gd name="T13" fmla="*/ 65 h 65"/>
                <a:gd name="T14" fmla="*/ 26 w 60"/>
                <a:gd name="T15" fmla="*/ 65 h 65"/>
                <a:gd name="T16" fmla="*/ 19 w 60"/>
                <a:gd name="T17" fmla="*/ 63 h 65"/>
                <a:gd name="T18" fmla="*/ 14 w 60"/>
                <a:gd name="T19" fmla="*/ 59 h 65"/>
                <a:gd name="T20" fmla="*/ 9 w 60"/>
                <a:gd name="T21" fmla="*/ 55 h 65"/>
                <a:gd name="T22" fmla="*/ 5 w 60"/>
                <a:gd name="T23" fmla="*/ 50 h 65"/>
                <a:gd name="T24" fmla="*/ 2 w 60"/>
                <a:gd name="T25" fmla="*/ 45 h 65"/>
                <a:gd name="T26" fmla="*/ 0 w 60"/>
                <a:gd name="T27" fmla="*/ 39 h 65"/>
                <a:gd name="T28" fmla="*/ 0 w 60"/>
                <a:gd name="T29" fmla="*/ 33 h 65"/>
                <a:gd name="T30" fmla="*/ 0 w 60"/>
                <a:gd name="T31" fmla="*/ 33 h 65"/>
                <a:gd name="T32" fmla="*/ 0 w 60"/>
                <a:gd name="T33" fmla="*/ 26 h 65"/>
                <a:gd name="T34" fmla="*/ 2 w 60"/>
                <a:gd name="T35" fmla="*/ 19 h 65"/>
                <a:gd name="T36" fmla="*/ 5 w 60"/>
                <a:gd name="T37" fmla="*/ 14 h 65"/>
                <a:gd name="T38" fmla="*/ 9 w 60"/>
                <a:gd name="T39" fmla="*/ 9 h 65"/>
                <a:gd name="T40" fmla="*/ 14 w 60"/>
                <a:gd name="T41" fmla="*/ 5 h 65"/>
                <a:gd name="T42" fmla="*/ 19 w 60"/>
                <a:gd name="T43" fmla="*/ 2 h 65"/>
                <a:gd name="T44" fmla="*/ 26 w 60"/>
                <a:gd name="T45" fmla="*/ 0 h 65"/>
                <a:gd name="T46" fmla="*/ 32 w 60"/>
                <a:gd name="T47" fmla="*/ 0 h 65"/>
                <a:gd name="T48" fmla="*/ 32 w 60"/>
                <a:gd name="T49" fmla="*/ 0 h 65"/>
                <a:gd name="T50" fmla="*/ 39 w 60"/>
                <a:gd name="T51" fmla="*/ 1 h 65"/>
                <a:gd name="T52" fmla="*/ 45 w 60"/>
                <a:gd name="T53" fmla="*/ 2 h 65"/>
                <a:gd name="T54" fmla="*/ 51 w 60"/>
                <a:gd name="T55" fmla="*/ 6 h 65"/>
                <a:gd name="T56" fmla="*/ 55 w 60"/>
                <a:gd name="T5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65">
                  <a:moveTo>
                    <a:pt x="60" y="50"/>
                  </a:moveTo>
                  <a:lnTo>
                    <a:pt x="60" y="50"/>
                  </a:lnTo>
                  <a:lnTo>
                    <a:pt x="54" y="56"/>
                  </a:lnTo>
                  <a:lnTo>
                    <a:pt x="48" y="60"/>
                  </a:lnTo>
                  <a:lnTo>
                    <a:pt x="40" y="64"/>
                  </a:lnTo>
                  <a:lnTo>
                    <a:pt x="32" y="65"/>
                  </a:lnTo>
                  <a:lnTo>
                    <a:pt x="32" y="65"/>
                  </a:lnTo>
                  <a:lnTo>
                    <a:pt x="26" y="65"/>
                  </a:lnTo>
                  <a:lnTo>
                    <a:pt x="19" y="63"/>
                  </a:lnTo>
                  <a:lnTo>
                    <a:pt x="14" y="59"/>
                  </a:lnTo>
                  <a:lnTo>
                    <a:pt x="9" y="55"/>
                  </a:lnTo>
                  <a:lnTo>
                    <a:pt x="5" y="50"/>
                  </a:lnTo>
                  <a:lnTo>
                    <a:pt x="2" y="45"/>
                  </a:lnTo>
                  <a:lnTo>
                    <a:pt x="0" y="39"/>
                  </a:lnTo>
                  <a:lnTo>
                    <a:pt x="0" y="33"/>
                  </a:lnTo>
                  <a:lnTo>
                    <a:pt x="0" y="33"/>
                  </a:lnTo>
                  <a:lnTo>
                    <a:pt x="0" y="26"/>
                  </a:lnTo>
                  <a:lnTo>
                    <a:pt x="2" y="19"/>
                  </a:lnTo>
                  <a:lnTo>
                    <a:pt x="5" y="14"/>
                  </a:lnTo>
                  <a:lnTo>
                    <a:pt x="9" y="9"/>
                  </a:lnTo>
                  <a:lnTo>
                    <a:pt x="14" y="5"/>
                  </a:lnTo>
                  <a:lnTo>
                    <a:pt x="19" y="2"/>
                  </a:lnTo>
                  <a:lnTo>
                    <a:pt x="26" y="0"/>
                  </a:lnTo>
                  <a:lnTo>
                    <a:pt x="32" y="0"/>
                  </a:lnTo>
                  <a:lnTo>
                    <a:pt x="32" y="0"/>
                  </a:lnTo>
                  <a:lnTo>
                    <a:pt x="39" y="1"/>
                  </a:lnTo>
                  <a:lnTo>
                    <a:pt x="45" y="2"/>
                  </a:lnTo>
                  <a:lnTo>
                    <a:pt x="51" y="6"/>
                  </a:lnTo>
                  <a:lnTo>
                    <a:pt x="55"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3" name="Freeform 470"/>
            <p:cNvSpPr>
              <a:spLocks/>
            </p:cNvSpPr>
            <p:nvPr/>
          </p:nvSpPr>
          <p:spPr bwMode="auto">
            <a:xfrm>
              <a:off x="4283076" y="2744788"/>
              <a:ext cx="180975" cy="184150"/>
            </a:xfrm>
            <a:custGeom>
              <a:avLst/>
              <a:gdLst>
                <a:gd name="T0" fmla="*/ 110 w 114"/>
                <a:gd name="T1" fmla="*/ 33 h 116"/>
                <a:gd name="T2" fmla="*/ 110 w 114"/>
                <a:gd name="T3" fmla="*/ 33 h 116"/>
                <a:gd name="T4" fmla="*/ 107 w 114"/>
                <a:gd name="T5" fmla="*/ 27 h 116"/>
                <a:gd name="T6" fmla="*/ 102 w 114"/>
                <a:gd name="T7" fmla="*/ 20 h 116"/>
                <a:gd name="T8" fmla="*/ 96 w 114"/>
                <a:gd name="T9" fmla="*/ 14 h 116"/>
                <a:gd name="T10" fmla="*/ 90 w 114"/>
                <a:gd name="T11" fmla="*/ 9 h 116"/>
                <a:gd name="T12" fmla="*/ 82 w 114"/>
                <a:gd name="T13" fmla="*/ 5 h 116"/>
                <a:gd name="T14" fmla="*/ 75 w 114"/>
                <a:gd name="T15" fmla="*/ 2 h 116"/>
                <a:gd name="T16" fmla="*/ 67 w 114"/>
                <a:gd name="T17" fmla="*/ 1 h 116"/>
                <a:gd name="T18" fmla="*/ 58 w 114"/>
                <a:gd name="T19" fmla="*/ 0 h 116"/>
                <a:gd name="T20" fmla="*/ 58 w 114"/>
                <a:gd name="T21" fmla="*/ 0 h 116"/>
                <a:gd name="T22" fmla="*/ 46 w 114"/>
                <a:gd name="T23" fmla="*/ 1 h 116"/>
                <a:gd name="T24" fmla="*/ 35 w 114"/>
                <a:gd name="T25" fmla="*/ 5 h 116"/>
                <a:gd name="T26" fmla="*/ 26 w 114"/>
                <a:gd name="T27" fmla="*/ 10 h 116"/>
                <a:gd name="T28" fmla="*/ 18 w 114"/>
                <a:gd name="T29" fmla="*/ 18 h 116"/>
                <a:gd name="T30" fmla="*/ 10 w 114"/>
                <a:gd name="T31" fmla="*/ 26 h 116"/>
                <a:gd name="T32" fmla="*/ 4 w 114"/>
                <a:gd name="T33" fmla="*/ 36 h 116"/>
                <a:gd name="T34" fmla="*/ 1 w 114"/>
                <a:gd name="T35" fmla="*/ 46 h 116"/>
                <a:gd name="T36" fmla="*/ 0 w 114"/>
                <a:gd name="T37" fmla="*/ 59 h 116"/>
                <a:gd name="T38" fmla="*/ 0 w 114"/>
                <a:gd name="T39" fmla="*/ 59 h 116"/>
                <a:gd name="T40" fmla="*/ 1 w 114"/>
                <a:gd name="T41" fmla="*/ 70 h 116"/>
                <a:gd name="T42" fmla="*/ 4 w 114"/>
                <a:gd name="T43" fmla="*/ 81 h 116"/>
                <a:gd name="T44" fmla="*/ 10 w 114"/>
                <a:gd name="T45" fmla="*/ 91 h 116"/>
                <a:gd name="T46" fmla="*/ 18 w 114"/>
                <a:gd name="T47" fmla="*/ 99 h 116"/>
                <a:gd name="T48" fmla="*/ 26 w 114"/>
                <a:gd name="T49" fmla="*/ 106 h 116"/>
                <a:gd name="T50" fmla="*/ 35 w 114"/>
                <a:gd name="T51" fmla="*/ 112 h 116"/>
                <a:gd name="T52" fmla="*/ 46 w 114"/>
                <a:gd name="T53" fmla="*/ 115 h 116"/>
                <a:gd name="T54" fmla="*/ 58 w 114"/>
                <a:gd name="T55" fmla="*/ 116 h 116"/>
                <a:gd name="T56" fmla="*/ 58 w 114"/>
                <a:gd name="T57" fmla="*/ 116 h 116"/>
                <a:gd name="T58" fmla="*/ 68 w 114"/>
                <a:gd name="T59" fmla="*/ 115 h 116"/>
                <a:gd name="T60" fmla="*/ 77 w 114"/>
                <a:gd name="T61" fmla="*/ 113 h 116"/>
                <a:gd name="T62" fmla="*/ 86 w 114"/>
                <a:gd name="T63" fmla="*/ 109 h 116"/>
                <a:gd name="T64" fmla="*/ 94 w 114"/>
                <a:gd name="T65" fmla="*/ 104 h 116"/>
                <a:gd name="T66" fmla="*/ 100 w 114"/>
                <a:gd name="T67" fmla="*/ 98 h 116"/>
                <a:gd name="T68" fmla="*/ 106 w 114"/>
                <a:gd name="T69" fmla="*/ 92 h 116"/>
                <a:gd name="T70" fmla="*/ 110 w 114"/>
                <a:gd name="T71" fmla="*/ 83 h 116"/>
                <a:gd name="T72" fmla="*/ 114 w 114"/>
                <a:gd name="T73" fmla="*/ 7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16">
                  <a:moveTo>
                    <a:pt x="110" y="33"/>
                  </a:moveTo>
                  <a:lnTo>
                    <a:pt x="110" y="33"/>
                  </a:lnTo>
                  <a:lnTo>
                    <a:pt x="107" y="27"/>
                  </a:lnTo>
                  <a:lnTo>
                    <a:pt x="102" y="20"/>
                  </a:lnTo>
                  <a:lnTo>
                    <a:pt x="96" y="14"/>
                  </a:lnTo>
                  <a:lnTo>
                    <a:pt x="90" y="9"/>
                  </a:lnTo>
                  <a:lnTo>
                    <a:pt x="82" y="5"/>
                  </a:lnTo>
                  <a:lnTo>
                    <a:pt x="75" y="2"/>
                  </a:lnTo>
                  <a:lnTo>
                    <a:pt x="67" y="1"/>
                  </a:lnTo>
                  <a:lnTo>
                    <a:pt x="58" y="0"/>
                  </a:lnTo>
                  <a:lnTo>
                    <a:pt x="58" y="0"/>
                  </a:lnTo>
                  <a:lnTo>
                    <a:pt x="46" y="1"/>
                  </a:lnTo>
                  <a:lnTo>
                    <a:pt x="35" y="5"/>
                  </a:lnTo>
                  <a:lnTo>
                    <a:pt x="26" y="10"/>
                  </a:lnTo>
                  <a:lnTo>
                    <a:pt x="18" y="18"/>
                  </a:lnTo>
                  <a:lnTo>
                    <a:pt x="10" y="26"/>
                  </a:lnTo>
                  <a:lnTo>
                    <a:pt x="4" y="36"/>
                  </a:lnTo>
                  <a:lnTo>
                    <a:pt x="1" y="46"/>
                  </a:lnTo>
                  <a:lnTo>
                    <a:pt x="0" y="59"/>
                  </a:lnTo>
                  <a:lnTo>
                    <a:pt x="0" y="59"/>
                  </a:lnTo>
                  <a:lnTo>
                    <a:pt x="1" y="70"/>
                  </a:lnTo>
                  <a:lnTo>
                    <a:pt x="4" y="81"/>
                  </a:lnTo>
                  <a:lnTo>
                    <a:pt x="10" y="91"/>
                  </a:lnTo>
                  <a:lnTo>
                    <a:pt x="18" y="99"/>
                  </a:lnTo>
                  <a:lnTo>
                    <a:pt x="26" y="106"/>
                  </a:lnTo>
                  <a:lnTo>
                    <a:pt x="35" y="112"/>
                  </a:lnTo>
                  <a:lnTo>
                    <a:pt x="46" y="115"/>
                  </a:lnTo>
                  <a:lnTo>
                    <a:pt x="58" y="116"/>
                  </a:lnTo>
                  <a:lnTo>
                    <a:pt x="58" y="116"/>
                  </a:lnTo>
                  <a:lnTo>
                    <a:pt x="68" y="115"/>
                  </a:lnTo>
                  <a:lnTo>
                    <a:pt x="77" y="113"/>
                  </a:lnTo>
                  <a:lnTo>
                    <a:pt x="86" y="109"/>
                  </a:lnTo>
                  <a:lnTo>
                    <a:pt x="94" y="104"/>
                  </a:lnTo>
                  <a:lnTo>
                    <a:pt x="100" y="98"/>
                  </a:lnTo>
                  <a:lnTo>
                    <a:pt x="106" y="92"/>
                  </a:lnTo>
                  <a:lnTo>
                    <a:pt x="110" y="83"/>
                  </a:lnTo>
                  <a:lnTo>
                    <a:pt x="114" y="7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4" name="Freeform 471"/>
            <p:cNvSpPr>
              <a:spLocks/>
            </p:cNvSpPr>
            <p:nvPr/>
          </p:nvSpPr>
          <p:spPr bwMode="auto">
            <a:xfrm>
              <a:off x="4625976" y="2789238"/>
              <a:ext cx="104775" cy="100013"/>
            </a:xfrm>
            <a:custGeom>
              <a:avLst/>
              <a:gdLst>
                <a:gd name="T0" fmla="*/ 44 w 66"/>
                <a:gd name="T1" fmla="*/ 0 h 63"/>
                <a:gd name="T2" fmla="*/ 44 w 66"/>
                <a:gd name="T3" fmla="*/ 0 h 63"/>
                <a:gd name="T4" fmla="*/ 49 w 66"/>
                <a:gd name="T5" fmla="*/ 2 h 63"/>
                <a:gd name="T6" fmla="*/ 53 w 66"/>
                <a:gd name="T7" fmla="*/ 4 h 63"/>
                <a:gd name="T8" fmla="*/ 57 w 66"/>
                <a:gd name="T9" fmla="*/ 7 h 63"/>
                <a:gd name="T10" fmla="*/ 60 w 66"/>
                <a:gd name="T11" fmla="*/ 11 h 63"/>
                <a:gd name="T12" fmla="*/ 62 w 66"/>
                <a:gd name="T13" fmla="*/ 15 h 63"/>
                <a:gd name="T14" fmla="*/ 64 w 66"/>
                <a:gd name="T15" fmla="*/ 20 h 63"/>
                <a:gd name="T16" fmla="*/ 65 w 66"/>
                <a:gd name="T17" fmla="*/ 25 h 63"/>
                <a:gd name="T18" fmla="*/ 66 w 66"/>
                <a:gd name="T19" fmla="*/ 31 h 63"/>
                <a:gd name="T20" fmla="*/ 66 w 66"/>
                <a:gd name="T21" fmla="*/ 31 h 63"/>
                <a:gd name="T22" fmla="*/ 65 w 66"/>
                <a:gd name="T23" fmla="*/ 37 h 63"/>
                <a:gd name="T24" fmla="*/ 63 w 66"/>
                <a:gd name="T25" fmla="*/ 43 h 63"/>
                <a:gd name="T26" fmla="*/ 60 w 66"/>
                <a:gd name="T27" fmla="*/ 48 h 63"/>
                <a:gd name="T28" fmla="*/ 57 w 66"/>
                <a:gd name="T29" fmla="*/ 53 h 63"/>
                <a:gd name="T30" fmla="*/ 52 w 66"/>
                <a:gd name="T31" fmla="*/ 57 h 63"/>
                <a:gd name="T32" fmla="*/ 45 w 66"/>
                <a:gd name="T33" fmla="*/ 61 h 63"/>
                <a:gd name="T34" fmla="*/ 39 w 66"/>
                <a:gd name="T35" fmla="*/ 63 h 63"/>
                <a:gd name="T36" fmla="*/ 33 w 66"/>
                <a:gd name="T37" fmla="*/ 63 h 63"/>
                <a:gd name="T38" fmla="*/ 33 w 66"/>
                <a:gd name="T39" fmla="*/ 63 h 63"/>
                <a:gd name="T40" fmla="*/ 27 w 66"/>
                <a:gd name="T41" fmla="*/ 63 h 63"/>
                <a:gd name="T42" fmla="*/ 21 w 66"/>
                <a:gd name="T43" fmla="*/ 61 h 63"/>
                <a:gd name="T44" fmla="*/ 15 w 66"/>
                <a:gd name="T45" fmla="*/ 57 h 63"/>
                <a:gd name="T46" fmla="*/ 10 w 66"/>
                <a:gd name="T47" fmla="*/ 53 h 63"/>
                <a:gd name="T48" fmla="*/ 6 w 66"/>
                <a:gd name="T49" fmla="*/ 48 h 63"/>
                <a:gd name="T50" fmla="*/ 3 w 66"/>
                <a:gd name="T51" fmla="*/ 43 h 63"/>
                <a:gd name="T52" fmla="*/ 1 w 66"/>
                <a:gd name="T53" fmla="*/ 37 h 63"/>
                <a:gd name="T54" fmla="*/ 0 w 66"/>
                <a:gd name="T55" fmla="*/ 31 h 63"/>
                <a:gd name="T56" fmla="*/ 0 w 66"/>
                <a:gd name="T57" fmla="*/ 31 h 63"/>
                <a:gd name="T58" fmla="*/ 1 w 66"/>
                <a:gd name="T59" fmla="*/ 26 h 63"/>
                <a:gd name="T60" fmla="*/ 2 w 66"/>
                <a:gd name="T61" fmla="*/ 21 h 63"/>
                <a:gd name="T62" fmla="*/ 5 w 66"/>
                <a:gd name="T63"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63">
                  <a:moveTo>
                    <a:pt x="44" y="0"/>
                  </a:moveTo>
                  <a:lnTo>
                    <a:pt x="44" y="0"/>
                  </a:lnTo>
                  <a:lnTo>
                    <a:pt x="49" y="2"/>
                  </a:lnTo>
                  <a:lnTo>
                    <a:pt x="53" y="4"/>
                  </a:lnTo>
                  <a:lnTo>
                    <a:pt x="57" y="7"/>
                  </a:lnTo>
                  <a:lnTo>
                    <a:pt x="60" y="11"/>
                  </a:lnTo>
                  <a:lnTo>
                    <a:pt x="62" y="15"/>
                  </a:lnTo>
                  <a:lnTo>
                    <a:pt x="64" y="20"/>
                  </a:lnTo>
                  <a:lnTo>
                    <a:pt x="65" y="25"/>
                  </a:lnTo>
                  <a:lnTo>
                    <a:pt x="66" y="31"/>
                  </a:lnTo>
                  <a:lnTo>
                    <a:pt x="66" y="31"/>
                  </a:lnTo>
                  <a:lnTo>
                    <a:pt x="65" y="37"/>
                  </a:lnTo>
                  <a:lnTo>
                    <a:pt x="63" y="43"/>
                  </a:lnTo>
                  <a:lnTo>
                    <a:pt x="60" y="48"/>
                  </a:lnTo>
                  <a:lnTo>
                    <a:pt x="57" y="53"/>
                  </a:lnTo>
                  <a:lnTo>
                    <a:pt x="52" y="57"/>
                  </a:lnTo>
                  <a:lnTo>
                    <a:pt x="45" y="61"/>
                  </a:lnTo>
                  <a:lnTo>
                    <a:pt x="39" y="63"/>
                  </a:lnTo>
                  <a:lnTo>
                    <a:pt x="33" y="63"/>
                  </a:lnTo>
                  <a:lnTo>
                    <a:pt x="33" y="63"/>
                  </a:lnTo>
                  <a:lnTo>
                    <a:pt x="27" y="63"/>
                  </a:lnTo>
                  <a:lnTo>
                    <a:pt x="21" y="61"/>
                  </a:lnTo>
                  <a:lnTo>
                    <a:pt x="15" y="57"/>
                  </a:lnTo>
                  <a:lnTo>
                    <a:pt x="10" y="53"/>
                  </a:lnTo>
                  <a:lnTo>
                    <a:pt x="6" y="48"/>
                  </a:lnTo>
                  <a:lnTo>
                    <a:pt x="3" y="43"/>
                  </a:lnTo>
                  <a:lnTo>
                    <a:pt x="1" y="37"/>
                  </a:lnTo>
                  <a:lnTo>
                    <a:pt x="0" y="31"/>
                  </a:lnTo>
                  <a:lnTo>
                    <a:pt x="0" y="31"/>
                  </a:lnTo>
                  <a:lnTo>
                    <a:pt x="1" y="26"/>
                  </a:lnTo>
                  <a:lnTo>
                    <a:pt x="2" y="21"/>
                  </a:lnTo>
                  <a:lnTo>
                    <a:pt x="5" y="13"/>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5" name="Freeform 472"/>
            <p:cNvSpPr>
              <a:spLocks/>
            </p:cNvSpPr>
            <p:nvPr/>
          </p:nvSpPr>
          <p:spPr bwMode="auto">
            <a:xfrm>
              <a:off x="4586288" y="2744788"/>
              <a:ext cx="185738" cy="184150"/>
            </a:xfrm>
            <a:custGeom>
              <a:avLst/>
              <a:gdLst>
                <a:gd name="T0" fmla="*/ 21 w 117"/>
                <a:gd name="T1" fmla="*/ 13 h 116"/>
                <a:gd name="T2" fmla="*/ 21 w 117"/>
                <a:gd name="T3" fmla="*/ 13 h 116"/>
                <a:gd name="T4" fmla="*/ 17 w 117"/>
                <a:gd name="T5" fmla="*/ 18 h 116"/>
                <a:gd name="T6" fmla="*/ 17 w 117"/>
                <a:gd name="T7" fmla="*/ 18 h 116"/>
                <a:gd name="T8" fmla="*/ 10 w 117"/>
                <a:gd name="T9" fmla="*/ 26 h 116"/>
                <a:gd name="T10" fmla="*/ 5 w 117"/>
                <a:gd name="T11" fmla="*/ 36 h 116"/>
                <a:gd name="T12" fmla="*/ 2 w 117"/>
                <a:gd name="T13" fmla="*/ 46 h 116"/>
                <a:gd name="T14" fmla="*/ 0 w 117"/>
                <a:gd name="T15" fmla="*/ 59 h 116"/>
                <a:gd name="T16" fmla="*/ 0 w 117"/>
                <a:gd name="T17" fmla="*/ 59 h 116"/>
                <a:gd name="T18" fmla="*/ 2 w 117"/>
                <a:gd name="T19" fmla="*/ 70 h 116"/>
                <a:gd name="T20" fmla="*/ 5 w 117"/>
                <a:gd name="T21" fmla="*/ 81 h 116"/>
                <a:gd name="T22" fmla="*/ 10 w 117"/>
                <a:gd name="T23" fmla="*/ 91 h 116"/>
                <a:gd name="T24" fmla="*/ 17 w 117"/>
                <a:gd name="T25" fmla="*/ 99 h 116"/>
                <a:gd name="T26" fmla="*/ 17 w 117"/>
                <a:gd name="T27" fmla="*/ 99 h 116"/>
                <a:gd name="T28" fmla="*/ 26 w 117"/>
                <a:gd name="T29" fmla="*/ 106 h 116"/>
                <a:gd name="T30" fmla="*/ 35 w 117"/>
                <a:gd name="T31" fmla="*/ 112 h 116"/>
                <a:gd name="T32" fmla="*/ 47 w 117"/>
                <a:gd name="T33" fmla="*/ 115 h 116"/>
                <a:gd name="T34" fmla="*/ 58 w 117"/>
                <a:gd name="T35" fmla="*/ 116 h 116"/>
                <a:gd name="T36" fmla="*/ 58 w 117"/>
                <a:gd name="T37" fmla="*/ 116 h 116"/>
                <a:gd name="T38" fmla="*/ 69 w 117"/>
                <a:gd name="T39" fmla="*/ 115 h 116"/>
                <a:gd name="T40" fmla="*/ 81 w 117"/>
                <a:gd name="T41" fmla="*/ 112 h 116"/>
                <a:gd name="T42" fmla="*/ 91 w 117"/>
                <a:gd name="T43" fmla="*/ 106 h 116"/>
                <a:gd name="T44" fmla="*/ 99 w 117"/>
                <a:gd name="T45" fmla="*/ 99 h 116"/>
                <a:gd name="T46" fmla="*/ 99 w 117"/>
                <a:gd name="T47" fmla="*/ 99 h 116"/>
                <a:gd name="T48" fmla="*/ 106 w 117"/>
                <a:gd name="T49" fmla="*/ 91 h 116"/>
                <a:gd name="T50" fmla="*/ 112 w 117"/>
                <a:gd name="T51" fmla="*/ 81 h 116"/>
                <a:gd name="T52" fmla="*/ 115 w 117"/>
                <a:gd name="T53" fmla="*/ 70 h 116"/>
                <a:gd name="T54" fmla="*/ 117 w 117"/>
                <a:gd name="T55" fmla="*/ 59 h 116"/>
                <a:gd name="T56" fmla="*/ 117 w 117"/>
                <a:gd name="T57" fmla="*/ 59 h 116"/>
                <a:gd name="T58" fmla="*/ 115 w 117"/>
                <a:gd name="T59" fmla="*/ 46 h 116"/>
                <a:gd name="T60" fmla="*/ 112 w 117"/>
                <a:gd name="T61" fmla="*/ 36 h 116"/>
                <a:gd name="T62" fmla="*/ 106 w 117"/>
                <a:gd name="T63" fmla="*/ 26 h 116"/>
                <a:gd name="T64" fmla="*/ 99 w 117"/>
                <a:gd name="T65" fmla="*/ 18 h 116"/>
                <a:gd name="T66" fmla="*/ 99 w 117"/>
                <a:gd name="T67" fmla="*/ 18 h 116"/>
                <a:gd name="T68" fmla="*/ 91 w 117"/>
                <a:gd name="T69" fmla="*/ 10 h 116"/>
                <a:gd name="T70" fmla="*/ 82 w 117"/>
                <a:gd name="T71" fmla="*/ 5 h 116"/>
                <a:gd name="T72" fmla="*/ 70 w 117"/>
                <a:gd name="T73" fmla="*/ 1 h 116"/>
                <a:gd name="T74" fmla="*/ 59 w 117"/>
                <a:gd name="T7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21" y="13"/>
                  </a:moveTo>
                  <a:lnTo>
                    <a:pt x="21" y="13"/>
                  </a:lnTo>
                  <a:lnTo>
                    <a:pt x="17" y="18"/>
                  </a:lnTo>
                  <a:lnTo>
                    <a:pt x="17" y="18"/>
                  </a:lnTo>
                  <a:lnTo>
                    <a:pt x="10" y="26"/>
                  </a:lnTo>
                  <a:lnTo>
                    <a:pt x="5" y="36"/>
                  </a:lnTo>
                  <a:lnTo>
                    <a:pt x="2" y="46"/>
                  </a:lnTo>
                  <a:lnTo>
                    <a:pt x="0" y="59"/>
                  </a:lnTo>
                  <a:lnTo>
                    <a:pt x="0" y="59"/>
                  </a:lnTo>
                  <a:lnTo>
                    <a:pt x="2" y="70"/>
                  </a:lnTo>
                  <a:lnTo>
                    <a:pt x="5" y="81"/>
                  </a:lnTo>
                  <a:lnTo>
                    <a:pt x="10" y="91"/>
                  </a:lnTo>
                  <a:lnTo>
                    <a:pt x="17" y="99"/>
                  </a:lnTo>
                  <a:lnTo>
                    <a:pt x="17" y="99"/>
                  </a:lnTo>
                  <a:lnTo>
                    <a:pt x="26" y="106"/>
                  </a:lnTo>
                  <a:lnTo>
                    <a:pt x="35" y="112"/>
                  </a:lnTo>
                  <a:lnTo>
                    <a:pt x="47" y="115"/>
                  </a:lnTo>
                  <a:lnTo>
                    <a:pt x="58" y="116"/>
                  </a:lnTo>
                  <a:lnTo>
                    <a:pt x="58" y="116"/>
                  </a:lnTo>
                  <a:lnTo>
                    <a:pt x="69" y="115"/>
                  </a:lnTo>
                  <a:lnTo>
                    <a:pt x="81" y="112"/>
                  </a:lnTo>
                  <a:lnTo>
                    <a:pt x="91" y="106"/>
                  </a:lnTo>
                  <a:lnTo>
                    <a:pt x="99" y="99"/>
                  </a:lnTo>
                  <a:lnTo>
                    <a:pt x="99" y="99"/>
                  </a:lnTo>
                  <a:lnTo>
                    <a:pt x="106" y="91"/>
                  </a:lnTo>
                  <a:lnTo>
                    <a:pt x="112" y="81"/>
                  </a:lnTo>
                  <a:lnTo>
                    <a:pt x="115" y="70"/>
                  </a:lnTo>
                  <a:lnTo>
                    <a:pt x="117" y="59"/>
                  </a:lnTo>
                  <a:lnTo>
                    <a:pt x="117" y="59"/>
                  </a:lnTo>
                  <a:lnTo>
                    <a:pt x="115" y="46"/>
                  </a:lnTo>
                  <a:lnTo>
                    <a:pt x="112" y="36"/>
                  </a:lnTo>
                  <a:lnTo>
                    <a:pt x="106" y="26"/>
                  </a:lnTo>
                  <a:lnTo>
                    <a:pt x="99" y="18"/>
                  </a:lnTo>
                  <a:lnTo>
                    <a:pt x="99" y="18"/>
                  </a:lnTo>
                  <a:lnTo>
                    <a:pt x="91" y="10"/>
                  </a:lnTo>
                  <a:lnTo>
                    <a:pt x="82" y="5"/>
                  </a:lnTo>
                  <a:lnTo>
                    <a:pt x="70" y="1"/>
                  </a:lnTo>
                  <a:lnTo>
                    <a:pt x="59"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6" name="Freeform 473"/>
            <p:cNvSpPr>
              <a:spLocks/>
            </p:cNvSpPr>
            <p:nvPr/>
          </p:nvSpPr>
          <p:spPr bwMode="auto">
            <a:xfrm>
              <a:off x="4327526" y="2714625"/>
              <a:ext cx="365125" cy="138113"/>
            </a:xfrm>
            <a:custGeom>
              <a:avLst/>
              <a:gdLst>
                <a:gd name="T0" fmla="*/ 0 w 230"/>
                <a:gd name="T1" fmla="*/ 6 h 87"/>
                <a:gd name="T2" fmla="*/ 0 w 230"/>
                <a:gd name="T3" fmla="*/ 6 h 87"/>
                <a:gd name="T4" fmla="*/ 7 w 230"/>
                <a:gd name="T5" fmla="*/ 4 h 87"/>
                <a:gd name="T6" fmla="*/ 14 w 230"/>
                <a:gd name="T7" fmla="*/ 2 h 87"/>
                <a:gd name="T8" fmla="*/ 22 w 230"/>
                <a:gd name="T9" fmla="*/ 1 h 87"/>
                <a:gd name="T10" fmla="*/ 29 w 230"/>
                <a:gd name="T11" fmla="*/ 0 h 87"/>
                <a:gd name="T12" fmla="*/ 37 w 230"/>
                <a:gd name="T13" fmla="*/ 1 h 87"/>
                <a:gd name="T14" fmla="*/ 44 w 230"/>
                <a:gd name="T15" fmla="*/ 2 h 87"/>
                <a:gd name="T16" fmla="*/ 51 w 230"/>
                <a:gd name="T17" fmla="*/ 4 h 87"/>
                <a:gd name="T18" fmla="*/ 59 w 230"/>
                <a:gd name="T19" fmla="*/ 6 h 87"/>
                <a:gd name="T20" fmla="*/ 59 w 230"/>
                <a:gd name="T21" fmla="*/ 6 h 87"/>
                <a:gd name="T22" fmla="*/ 65 w 230"/>
                <a:gd name="T23" fmla="*/ 9 h 87"/>
                <a:gd name="T24" fmla="*/ 72 w 230"/>
                <a:gd name="T25" fmla="*/ 13 h 87"/>
                <a:gd name="T26" fmla="*/ 77 w 230"/>
                <a:gd name="T27" fmla="*/ 17 h 87"/>
                <a:gd name="T28" fmla="*/ 83 w 230"/>
                <a:gd name="T29" fmla="*/ 22 h 87"/>
                <a:gd name="T30" fmla="*/ 83 w 230"/>
                <a:gd name="T31" fmla="*/ 22 h 87"/>
                <a:gd name="T32" fmla="*/ 89 w 230"/>
                <a:gd name="T33" fmla="*/ 29 h 87"/>
                <a:gd name="T34" fmla="*/ 101 w 230"/>
                <a:gd name="T35" fmla="*/ 62 h 87"/>
                <a:gd name="T36" fmla="*/ 30 w 230"/>
                <a:gd name="T37" fmla="*/ 67 h 87"/>
                <a:gd name="T38" fmla="*/ 30 w 230"/>
                <a:gd name="T39" fmla="*/ 67 h 87"/>
                <a:gd name="T40" fmla="*/ 26 w 230"/>
                <a:gd name="T41" fmla="*/ 68 h 87"/>
                <a:gd name="T42" fmla="*/ 23 w 230"/>
                <a:gd name="T43" fmla="*/ 72 h 87"/>
                <a:gd name="T44" fmla="*/ 22 w 230"/>
                <a:gd name="T45" fmla="*/ 75 h 87"/>
                <a:gd name="T46" fmla="*/ 21 w 230"/>
                <a:gd name="T47" fmla="*/ 78 h 87"/>
                <a:gd name="T48" fmla="*/ 21 w 230"/>
                <a:gd name="T49" fmla="*/ 78 h 87"/>
                <a:gd name="T50" fmla="*/ 22 w 230"/>
                <a:gd name="T51" fmla="*/ 82 h 87"/>
                <a:gd name="T52" fmla="*/ 24 w 230"/>
                <a:gd name="T53" fmla="*/ 84 h 87"/>
                <a:gd name="T54" fmla="*/ 27 w 230"/>
                <a:gd name="T55" fmla="*/ 86 h 87"/>
                <a:gd name="T56" fmla="*/ 30 w 230"/>
                <a:gd name="T57" fmla="*/ 87 h 87"/>
                <a:gd name="T58" fmla="*/ 30 w 230"/>
                <a:gd name="T59" fmla="*/ 87 h 87"/>
                <a:gd name="T60" fmla="*/ 31 w 230"/>
                <a:gd name="T61" fmla="*/ 87 h 87"/>
                <a:gd name="T62" fmla="*/ 113 w 230"/>
                <a:gd name="T63" fmla="*/ 80 h 87"/>
                <a:gd name="T64" fmla="*/ 113 w 230"/>
                <a:gd name="T65" fmla="*/ 80 h 87"/>
                <a:gd name="T66" fmla="*/ 125 w 230"/>
                <a:gd name="T67" fmla="*/ 77 h 87"/>
                <a:gd name="T68" fmla="*/ 131 w 230"/>
                <a:gd name="T69" fmla="*/ 75 h 87"/>
                <a:gd name="T70" fmla="*/ 135 w 230"/>
                <a:gd name="T71" fmla="*/ 72 h 87"/>
                <a:gd name="T72" fmla="*/ 139 w 230"/>
                <a:gd name="T73" fmla="*/ 67 h 87"/>
                <a:gd name="T74" fmla="*/ 143 w 230"/>
                <a:gd name="T75" fmla="*/ 62 h 87"/>
                <a:gd name="T76" fmla="*/ 147 w 230"/>
                <a:gd name="T77" fmla="*/ 55 h 87"/>
                <a:gd name="T78" fmla="*/ 151 w 230"/>
                <a:gd name="T79" fmla="*/ 46 h 87"/>
                <a:gd name="T80" fmla="*/ 151 w 230"/>
                <a:gd name="T81" fmla="*/ 46 h 87"/>
                <a:gd name="T82" fmla="*/ 154 w 230"/>
                <a:gd name="T83" fmla="*/ 40 h 87"/>
                <a:gd name="T84" fmla="*/ 157 w 230"/>
                <a:gd name="T85" fmla="*/ 33 h 87"/>
                <a:gd name="T86" fmla="*/ 162 w 230"/>
                <a:gd name="T87" fmla="*/ 27 h 87"/>
                <a:gd name="T88" fmla="*/ 167 w 230"/>
                <a:gd name="T89" fmla="*/ 22 h 87"/>
                <a:gd name="T90" fmla="*/ 167 w 230"/>
                <a:gd name="T91" fmla="*/ 22 h 87"/>
                <a:gd name="T92" fmla="*/ 177 w 230"/>
                <a:gd name="T93" fmla="*/ 14 h 87"/>
                <a:gd name="T94" fmla="*/ 187 w 230"/>
                <a:gd name="T95" fmla="*/ 8 h 87"/>
                <a:gd name="T96" fmla="*/ 212 w 230"/>
                <a:gd name="T97" fmla="*/ 81 h 87"/>
                <a:gd name="T98" fmla="*/ 212 w 230"/>
                <a:gd name="T99" fmla="*/ 81 h 87"/>
                <a:gd name="T100" fmla="*/ 214 w 230"/>
                <a:gd name="T101" fmla="*/ 83 h 87"/>
                <a:gd name="T102" fmla="*/ 216 w 230"/>
                <a:gd name="T103" fmla="*/ 85 h 87"/>
                <a:gd name="T104" fmla="*/ 218 w 230"/>
                <a:gd name="T105" fmla="*/ 86 h 87"/>
                <a:gd name="T106" fmla="*/ 221 w 230"/>
                <a:gd name="T107" fmla="*/ 87 h 87"/>
                <a:gd name="T108" fmla="*/ 221 w 230"/>
                <a:gd name="T109" fmla="*/ 87 h 87"/>
                <a:gd name="T110" fmla="*/ 224 w 230"/>
                <a:gd name="T111" fmla="*/ 86 h 87"/>
                <a:gd name="T112" fmla="*/ 224 w 230"/>
                <a:gd name="T113" fmla="*/ 86 h 87"/>
                <a:gd name="T114" fmla="*/ 227 w 230"/>
                <a:gd name="T115" fmla="*/ 84 h 87"/>
                <a:gd name="T116" fmla="*/ 229 w 230"/>
                <a:gd name="T117" fmla="*/ 82 h 87"/>
                <a:gd name="T118" fmla="*/ 230 w 230"/>
                <a:gd name="T119" fmla="*/ 78 h 87"/>
                <a:gd name="T120" fmla="*/ 230 w 230"/>
                <a:gd name="T121" fmla="*/ 74 h 87"/>
                <a:gd name="T122" fmla="*/ 205 w 230"/>
                <a:gd name="T123"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87">
                  <a:moveTo>
                    <a:pt x="0" y="6"/>
                  </a:moveTo>
                  <a:lnTo>
                    <a:pt x="0" y="6"/>
                  </a:lnTo>
                  <a:lnTo>
                    <a:pt x="7" y="4"/>
                  </a:lnTo>
                  <a:lnTo>
                    <a:pt x="14" y="2"/>
                  </a:lnTo>
                  <a:lnTo>
                    <a:pt x="22" y="1"/>
                  </a:lnTo>
                  <a:lnTo>
                    <a:pt x="29" y="0"/>
                  </a:lnTo>
                  <a:lnTo>
                    <a:pt x="37" y="1"/>
                  </a:lnTo>
                  <a:lnTo>
                    <a:pt x="44" y="2"/>
                  </a:lnTo>
                  <a:lnTo>
                    <a:pt x="51" y="4"/>
                  </a:lnTo>
                  <a:lnTo>
                    <a:pt x="59" y="6"/>
                  </a:lnTo>
                  <a:lnTo>
                    <a:pt x="59" y="6"/>
                  </a:lnTo>
                  <a:lnTo>
                    <a:pt x="65" y="9"/>
                  </a:lnTo>
                  <a:lnTo>
                    <a:pt x="72" y="13"/>
                  </a:lnTo>
                  <a:lnTo>
                    <a:pt x="77" y="17"/>
                  </a:lnTo>
                  <a:lnTo>
                    <a:pt x="83" y="22"/>
                  </a:lnTo>
                  <a:lnTo>
                    <a:pt x="83" y="22"/>
                  </a:lnTo>
                  <a:lnTo>
                    <a:pt x="89" y="29"/>
                  </a:lnTo>
                  <a:lnTo>
                    <a:pt x="101" y="62"/>
                  </a:lnTo>
                  <a:lnTo>
                    <a:pt x="30" y="67"/>
                  </a:lnTo>
                  <a:lnTo>
                    <a:pt x="30" y="67"/>
                  </a:lnTo>
                  <a:lnTo>
                    <a:pt x="26" y="68"/>
                  </a:lnTo>
                  <a:lnTo>
                    <a:pt x="23" y="72"/>
                  </a:lnTo>
                  <a:lnTo>
                    <a:pt x="22" y="75"/>
                  </a:lnTo>
                  <a:lnTo>
                    <a:pt x="21" y="78"/>
                  </a:lnTo>
                  <a:lnTo>
                    <a:pt x="21" y="78"/>
                  </a:lnTo>
                  <a:lnTo>
                    <a:pt x="22" y="82"/>
                  </a:lnTo>
                  <a:lnTo>
                    <a:pt x="24" y="84"/>
                  </a:lnTo>
                  <a:lnTo>
                    <a:pt x="27" y="86"/>
                  </a:lnTo>
                  <a:lnTo>
                    <a:pt x="30" y="87"/>
                  </a:lnTo>
                  <a:lnTo>
                    <a:pt x="30" y="87"/>
                  </a:lnTo>
                  <a:lnTo>
                    <a:pt x="31" y="87"/>
                  </a:lnTo>
                  <a:lnTo>
                    <a:pt x="113" y="80"/>
                  </a:lnTo>
                  <a:lnTo>
                    <a:pt x="113" y="80"/>
                  </a:lnTo>
                  <a:lnTo>
                    <a:pt x="125" y="77"/>
                  </a:lnTo>
                  <a:lnTo>
                    <a:pt x="131" y="75"/>
                  </a:lnTo>
                  <a:lnTo>
                    <a:pt x="135" y="72"/>
                  </a:lnTo>
                  <a:lnTo>
                    <a:pt x="139" y="67"/>
                  </a:lnTo>
                  <a:lnTo>
                    <a:pt x="143" y="62"/>
                  </a:lnTo>
                  <a:lnTo>
                    <a:pt x="147" y="55"/>
                  </a:lnTo>
                  <a:lnTo>
                    <a:pt x="151" y="46"/>
                  </a:lnTo>
                  <a:lnTo>
                    <a:pt x="151" y="46"/>
                  </a:lnTo>
                  <a:lnTo>
                    <a:pt x="154" y="40"/>
                  </a:lnTo>
                  <a:lnTo>
                    <a:pt x="157" y="33"/>
                  </a:lnTo>
                  <a:lnTo>
                    <a:pt x="162" y="27"/>
                  </a:lnTo>
                  <a:lnTo>
                    <a:pt x="167" y="22"/>
                  </a:lnTo>
                  <a:lnTo>
                    <a:pt x="167" y="22"/>
                  </a:lnTo>
                  <a:lnTo>
                    <a:pt x="177" y="14"/>
                  </a:lnTo>
                  <a:lnTo>
                    <a:pt x="187" y="8"/>
                  </a:lnTo>
                  <a:lnTo>
                    <a:pt x="212" y="81"/>
                  </a:lnTo>
                  <a:lnTo>
                    <a:pt x="212" y="81"/>
                  </a:lnTo>
                  <a:lnTo>
                    <a:pt x="214" y="83"/>
                  </a:lnTo>
                  <a:lnTo>
                    <a:pt x="216" y="85"/>
                  </a:lnTo>
                  <a:lnTo>
                    <a:pt x="218" y="86"/>
                  </a:lnTo>
                  <a:lnTo>
                    <a:pt x="221" y="87"/>
                  </a:lnTo>
                  <a:lnTo>
                    <a:pt x="221" y="87"/>
                  </a:lnTo>
                  <a:lnTo>
                    <a:pt x="224" y="86"/>
                  </a:lnTo>
                  <a:lnTo>
                    <a:pt x="224" y="86"/>
                  </a:lnTo>
                  <a:lnTo>
                    <a:pt x="227" y="84"/>
                  </a:lnTo>
                  <a:lnTo>
                    <a:pt x="229" y="82"/>
                  </a:lnTo>
                  <a:lnTo>
                    <a:pt x="230" y="78"/>
                  </a:lnTo>
                  <a:lnTo>
                    <a:pt x="230" y="74"/>
                  </a:lnTo>
                  <a:lnTo>
                    <a:pt x="205" y="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7" name="Freeform 474"/>
            <p:cNvSpPr>
              <a:spLocks/>
            </p:cNvSpPr>
            <p:nvPr/>
          </p:nvSpPr>
          <p:spPr bwMode="auto">
            <a:xfrm>
              <a:off x="4322763" y="2589213"/>
              <a:ext cx="407988" cy="120650"/>
            </a:xfrm>
            <a:custGeom>
              <a:avLst/>
              <a:gdLst>
                <a:gd name="T0" fmla="*/ 257 w 257"/>
                <a:gd name="T1" fmla="*/ 76 h 76"/>
                <a:gd name="T2" fmla="*/ 241 w 257"/>
                <a:gd name="T3" fmla="*/ 71 h 76"/>
                <a:gd name="T4" fmla="*/ 224 w 257"/>
                <a:gd name="T5" fmla="*/ 69 h 76"/>
                <a:gd name="T6" fmla="*/ 214 w 257"/>
                <a:gd name="T7" fmla="*/ 70 h 76"/>
                <a:gd name="T8" fmla="*/ 190 w 257"/>
                <a:gd name="T9" fmla="*/ 31 h 76"/>
                <a:gd name="T10" fmla="*/ 189 w 257"/>
                <a:gd name="T11" fmla="*/ 29 h 76"/>
                <a:gd name="T12" fmla="*/ 183 w 257"/>
                <a:gd name="T13" fmla="*/ 25 h 76"/>
                <a:gd name="T14" fmla="*/ 181 w 257"/>
                <a:gd name="T15" fmla="*/ 19 h 76"/>
                <a:gd name="T16" fmla="*/ 175 w 257"/>
                <a:gd name="T17" fmla="*/ 12 h 76"/>
                <a:gd name="T18" fmla="*/ 166 w 257"/>
                <a:gd name="T19" fmla="*/ 7 h 76"/>
                <a:gd name="T20" fmla="*/ 165 w 257"/>
                <a:gd name="T21" fmla="*/ 4 h 76"/>
                <a:gd name="T22" fmla="*/ 161 w 257"/>
                <a:gd name="T23" fmla="*/ 1 h 76"/>
                <a:gd name="T24" fmla="*/ 136 w 257"/>
                <a:gd name="T25" fmla="*/ 0 h 76"/>
                <a:gd name="T26" fmla="*/ 133 w 257"/>
                <a:gd name="T27" fmla="*/ 1 h 76"/>
                <a:gd name="T28" fmla="*/ 127 w 257"/>
                <a:gd name="T29" fmla="*/ 6 h 76"/>
                <a:gd name="T30" fmla="*/ 126 w 257"/>
                <a:gd name="T31" fmla="*/ 10 h 76"/>
                <a:gd name="T32" fmla="*/ 129 w 257"/>
                <a:gd name="T33" fmla="*/ 16 h 76"/>
                <a:gd name="T34" fmla="*/ 136 w 257"/>
                <a:gd name="T35" fmla="*/ 18 h 76"/>
                <a:gd name="T36" fmla="*/ 158 w 257"/>
                <a:gd name="T37" fmla="*/ 18 h 76"/>
                <a:gd name="T38" fmla="*/ 164 w 257"/>
                <a:gd name="T39" fmla="*/ 15 h 76"/>
                <a:gd name="T40" fmla="*/ 170 w 257"/>
                <a:gd name="T41" fmla="*/ 19 h 76"/>
                <a:gd name="T42" fmla="*/ 175 w 257"/>
                <a:gd name="T43" fmla="*/ 27 h 76"/>
                <a:gd name="T44" fmla="*/ 173 w 257"/>
                <a:gd name="T45" fmla="*/ 29 h 76"/>
                <a:gd name="T46" fmla="*/ 172 w 257"/>
                <a:gd name="T47" fmla="*/ 34 h 76"/>
                <a:gd name="T48" fmla="*/ 177 w 257"/>
                <a:gd name="T49" fmla="*/ 51 h 76"/>
                <a:gd name="T50" fmla="*/ 169 w 257"/>
                <a:gd name="T51" fmla="*/ 47 h 76"/>
                <a:gd name="T52" fmla="*/ 160 w 257"/>
                <a:gd name="T53" fmla="*/ 45 h 76"/>
                <a:gd name="T54" fmla="*/ 157 w 257"/>
                <a:gd name="T55" fmla="*/ 42 h 76"/>
                <a:gd name="T56" fmla="*/ 153 w 257"/>
                <a:gd name="T57" fmla="*/ 39 h 76"/>
                <a:gd name="T58" fmla="*/ 148 w 257"/>
                <a:gd name="T59" fmla="*/ 39 h 76"/>
                <a:gd name="T60" fmla="*/ 144 w 257"/>
                <a:gd name="T61" fmla="*/ 42 h 76"/>
                <a:gd name="T62" fmla="*/ 142 w 257"/>
                <a:gd name="T63" fmla="*/ 46 h 76"/>
                <a:gd name="T64" fmla="*/ 133 w 257"/>
                <a:gd name="T65" fmla="*/ 49 h 76"/>
                <a:gd name="T66" fmla="*/ 118 w 257"/>
                <a:gd name="T67" fmla="*/ 57 h 76"/>
                <a:gd name="T68" fmla="*/ 0 w 257"/>
                <a:gd name="T69" fmla="*/ 46 h 76"/>
                <a:gd name="T70" fmla="*/ 19 w 257"/>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 h="76">
                  <a:moveTo>
                    <a:pt x="257" y="76"/>
                  </a:moveTo>
                  <a:lnTo>
                    <a:pt x="257" y="76"/>
                  </a:lnTo>
                  <a:lnTo>
                    <a:pt x="249" y="73"/>
                  </a:lnTo>
                  <a:lnTo>
                    <a:pt x="241" y="71"/>
                  </a:lnTo>
                  <a:lnTo>
                    <a:pt x="232" y="70"/>
                  </a:lnTo>
                  <a:lnTo>
                    <a:pt x="224" y="69"/>
                  </a:lnTo>
                  <a:lnTo>
                    <a:pt x="224" y="69"/>
                  </a:lnTo>
                  <a:lnTo>
                    <a:pt x="214" y="70"/>
                  </a:lnTo>
                  <a:lnTo>
                    <a:pt x="205" y="72"/>
                  </a:lnTo>
                  <a:lnTo>
                    <a:pt x="190" y="31"/>
                  </a:lnTo>
                  <a:lnTo>
                    <a:pt x="190" y="31"/>
                  </a:lnTo>
                  <a:lnTo>
                    <a:pt x="189" y="29"/>
                  </a:lnTo>
                  <a:lnTo>
                    <a:pt x="187" y="27"/>
                  </a:lnTo>
                  <a:lnTo>
                    <a:pt x="183" y="25"/>
                  </a:lnTo>
                  <a:lnTo>
                    <a:pt x="181" y="19"/>
                  </a:lnTo>
                  <a:lnTo>
                    <a:pt x="181" y="19"/>
                  </a:lnTo>
                  <a:lnTo>
                    <a:pt x="178" y="15"/>
                  </a:lnTo>
                  <a:lnTo>
                    <a:pt x="175" y="12"/>
                  </a:lnTo>
                  <a:lnTo>
                    <a:pt x="171" y="9"/>
                  </a:lnTo>
                  <a:lnTo>
                    <a:pt x="166" y="7"/>
                  </a:lnTo>
                  <a:lnTo>
                    <a:pt x="166" y="7"/>
                  </a:lnTo>
                  <a:lnTo>
                    <a:pt x="165" y="4"/>
                  </a:lnTo>
                  <a:lnTo>
                    <a:pt x="163" y="2"/>
                  </a:lnTo>
                  <a:lnTo>
                    <a:pt x="161" y="1"/>
                  </a:lnTo>
                  <a:lnTo>
                    <a:pt x="158" y="0"/>
                  </a:lnTo>
                  <a:lnTo>
                    <a:pt x="136" y="0"/>
                  </a:lnTo>
                  <a:lnTo>
                    <a:pt x="136" y="0"/>
                  </a:lnTo>
                  <a:lnTo>
                    <a:pt x="133" y="1"/>
                  </a:lnTo>
                  <a:lnTo>
                    <a:pt x="129" y="3"/>
                  </a:lnTo>
                  <a:lnTo>
                    <a:pt x="127" y="6"/>
                  </a:lnTo>
                  <a:lnTo>
                    <a:pt x="126" y="10"/>
                  </a:lnTo>
                  <a:lnTo>
                    <a:pt x="126" y="10"/>
                  </a:lnTo>
                  <a:lnTo>
                    <a:pt x="127" y="13"/>
                  </a:lnTo>
                  <a:lnTo>
                    <a:pt x="129" y="16"/>
                  </a:lnTo>
                  <a:lnTo>
                    <a:pt x="133" y="17"/>
                  </a:lnTo>
                  <a:lnTo>
                    <a:pt x="136" y="18"/>
                  </a:lnTo>
                  <a:lnTo>
                    <a:pt x="158" y="18"/>
                  </a:lnTo>
                  <a:lnTo>
                    <a:pt x="158" y="18"/>
                  </a:lnTo>
                  <a:lnTo>
                    <a:pt x="162" y="17"/>
                  </a:lnTo>
                  <a:lnTo>
                    <a:pt x="164" y="15"/>
                  </a:lnTo>
                  <a:lnTo>
                    <a:pt x="164" y="15"/>
                  </a:lnTo>
                  <a:lnTo>
                    <a:pt x="170" y="19"/>
                  </a:lnTo>
                  <a:lnTo>
                    <a:pt x="173" y="23"/>
                  </a:lnTo>
                  <a:lnTo>
                    <a:pt x="175" y="27"/>
                  </a:lnTo>
                  <a:lnTo>
                    <a:pt x="175" y="27"/>
                  </a:lnTo>
                  <a:lnTo>
                    <a:pt x="173" y="29"/>
                  </a:lnTo>
                  <a:lnTo>
                    <a:pt x="172" y="32"/>
                  </a:lnTo>
                  <a:lnTo>
                    <a:pt x="172" y="34"/>
                  </a:lnTo>
                  <a:lnTo>
                    <a:pt x="173" y="37"/>
                  </a:lnTo>
                  <a:lnTo>
                    <a:pt x="177" y="51"/>
                  </a:lnTo>
                  <a:lnTo>
                    <a:pt x="177" y="51"/>
                  </a:lnTo>
                  <a:lnTo>
                    <a:pt x="169" y="47"/>
                  </a:lnTo>
                  <a:lnTo>
                    <a:pt x="160" y="45"/>
                  </a:lnTo>
                  <a:lnTo>
                    <a:pt x="160" y="45"/>
                  </a:lnTo>
                  <a:lnTo>
                    <a:pt x="158" y="43"/>
                  </a:lnTo>
                  <a:lnTo>
                    <a:pt x="157" y="42"/>
                  </a:lnTo>
                  <a:lnTo>
                    <a:pt x="155" y="40"/>
                  </a:lnTo>
                  <a:lnTo>
                    <a:pt x="153" y="39"/>
                  </a:lnTo>
                  <a:lnTo>
                    <a:pt x="148" y="39"/>
                  </a:lnTo>
                  <a:lnTo>
                    <a:pt x="148" y="39"/>
                  </a:lnTo>
                  <a:lnTo>
                    <a:pt x="146" y="40"/>
                  </a:lnTo>
                  <a:lnTo>
                    <a:pt x="144" y="42"/>
                  </a:lnTo>
                  <a:lnTo>
                    <a:pt x="142" y="43"/>
                  </a:lnTo>
                  <a:lnTo>
                    <a:pt x="142" y="46"/>
                  </a:lnTo>
                  <a:lnTo>
                    <a:pt x="142" y="46"/>
                  </a:lnTo>
                  <a:lnTo>
                    <a:pt x="133" y="49"/>
                  </a:lnTo>
                  <a:lnTo>
                    <a:pt x="125" y="53"/>
                  </a:lnTo>
                  <a:lnTo>
                    <a:pt x="118" y="57"/>
                  </a:lnTo>
                  <a:lnTo>
                    <a:pt x="113" y="62"/>
                  </a:lnTo>
                  <a:lnTo>
                    <a:pt x="0" y="46"/>
                  </a:lnTo>
                  <a:lnTo>
                    <a:pt x="0" y="61"/>
                  </a:lnTo>
                  <a:lnTo>
                    <a:pt x="19" y="7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8" name="Freeform 475"/>
            <p:cNvSpPr>
              <a:spLocks/>
            </p:cNvSpPr>
            <p:nvPr/>
          </p:nvSpPr>
          <p:spPr bwMode="auto">
            <a:xfrm>
              <a:off x="5113338" y="3057525"/>
              <a:ext cx="139700" cy="379413"/>
            </a:xfrm>
            <a:custGeom>
              <a:avLst/>
              <a:gdLst>
                <a:gd name="T0" fmla="*/ 24 w 88"/>
                <a:gd name="T1" fmla="*/ 95 h 239"/>
                <a:gd name="T2" fmla="*/ 24 w 88"/>
                <a:gd name="T3" fmla="*/ 95 h 239"/>
                <a:gd name="T4" fmla="*/ 23 w 88"/>
                <a:gd name="T5" fmla="*/ 92 h 239"/>
                <a:gd name="T6" fmla="*/ 23 w 88"/>
                <a:gd name="T7" fmla="*/ 90 h 239"/>
                <a:gd name="T8" fmla="*/ 23 w 88"/>
                <a:gd name="T9" fmla="*/ 90 h 239"/>
                <a:gd name="T10" fmla="*/ 23 w 88"/>
                <a:gd name="T11" fmla="*/ 10 h 239"/>
                <a:gd name="T12" fmla="*/ 23 w 88"/>
                <a:gd name="T13" fmla="*/ 10 h 239"/>
                <a:gd name="T14" fmla="*/ 22 w 88"/>
                <a:gd name="T15" fmla="*/ 6 h 239"/>
                <a:gd name="T16" fmla="*/ 20 w 88"/>
                <a:gd name="T17" fmla="*/ 3 h 239"/>
                <a:gd name="T18" fmla="*/ 17 w 88"/>
                <a:gd name="T19" fmla="*/ 1 h 239"/>
                <a:gd name="T20" fmla="*/ 13 w 88"/>
                <a:gd name="T21" fmla="*/ 0 h 239"/>
                <a:gd name="T22" fmla="*/ 13 w 88"/>
                <a:gd name="T23" fmla="*/ 0 h 239"/>
                <a:gd name="T24" fmla="*/ 9 w 88"/>
                <a:gd name="T25" fmla="*/ 1 h 239"/>
                <a:gd name="T26" fmla="*/ 6 w 88"/>
                <a:gd name="T27" fmla="*/ 3 h 239"/>
                <a:gd name="T28" fmla="*/ 4 w 88"/>
                <a:gd name="T29" fmla="*/ 6 h 239"/>
                <a:gd name="T30" fmla="*/ 4 w 88"/>
                <a:gd name="T31" fmla="*/ 10 h 239"/>
                <a:gd name="T32" fmla="*/ 4 w 88"/>
                <a:gd name="T33" fmla="*/ 10 h 239"/>
                <a:gd name="T34" fmla="*/ 0 w 88"/>
                <a:gd name="T35" fmla="*/ 95 h 239"/>
                <a:gd name="T36" fmla="*/ 0 w 88"/>
                <a:gd name="T37" fmla="*/ 95 h 239"/>
                <a:gd name="T38" fmla="*/ 1 w 88"/>
                <a:gd name="T39" fmla="*/ 98 h 239"/>
                <a:gd name="T40" fmla="*/ 2 w 88"/>
                <a:gd name="T41" fmla="*/ 101 h 239"/>
                <a:gd name="T42" fmla="*/ 2 w 88"/>
                <a:gd name="T43" fmla="*/ 101 h 239"/>
                <a:gd name="T44" fmla="*/ 14 w 88"/>
                <a:gd name="T45" fmla="*/ 134 h 239"/>
                <a:gd name="T46" fmla="*/ 23 w 88"/>
                <a:gd name="T47" fmla="*/ 159 h 239"/>
                <a:gd name="T48" fmla="*/ 32 w 88"/>
                <a:gd name="T49" fmla="*/ 177 h 239"/>
                <a:gd name="T50" fmla="*/ 32 w 88"/>
                <a:gd name="T51" fmla="*/ 177 h 239"/>
                <a:gd name="T52" fmla="*/ 35 w 88"/>
                <a:gd name="T53" fmla="*/ 183 h 239"/>
                <a:gd name="T54" fmla="*/ 38 w 88"/>
                <a:gd name="T55" fmla="*/ 186 h 239"/>
                <a:gd name="T56" fmla="*/ 38 w 88"/>
                <a:gd name="T57" fmla="*/ 186 h 239"/>
                <a:gd name="T58" fmla="*/ 48 w 88"/>
                <a:gd name="T59" fmla="*/ 192 h 239"/>
                <a:gd name="T60" fmla="*/ 62 w 88"/>
                <a:gd name="T61" fmla="*/ 199 h 239"/>
                <a:gd name="T62" fmla="*/ 75 w 88"/>
                <a:gd name="T63" fmla="*/ 206 h 239"/>
                <a:gd name="T64" fmla="*/ 84 w 88"/>
                <a:gd name="T65" fmla="*/ 211 h 239"/>
                <a:gd name="T66" fmla="*/ 84 w 88"/>
                <a:gd name="T67" fmla="*/ 211 h 239"/>
                <a:gd name="T68" fmla="*/ 86 w 88"/>
                <a:gd name="T69" fmla="*/ 213 h 239"/>
                <a:gd name="T70" fmla="*/ 87 w 88"/>
                <a:gd name="T71" fmla="*/ 216 h 239"/>
                <a:gd name="T72" fmla="*/ 88 w 88"/>
                <a:gd name="T73" fmla="*/ 221 h 239"/>
                <a:gd name="T74" fmla="*/ 88 w 88"/>
                <a:gd name="T75" fmla="*/ 221 h 239"/>
                <a:gd name="T76" fmla="*/ 87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24" y="95"/>
                  </a:moveTo>
                  <a:lnTo>
                    <a:pt x="24" y="95"/>
                  </a:lnTo>
                  <a:lnTo>
                    <a:pt x="23" y="92"/>
                  </a:lnTo>
                  <a:lnTo>
                    <a:pt x="23" y="90"/>
                  </a:lnTo>
                  <a:lnTo>
                    <a:pt x="23" y="90"/>
                  </a:lnTo>
                  <a:lnTo>
                    <a:pt x="23" y="10"/>
                  </a:lnTo>
                  <a:lnTo>
                    <a:pt x="23" y="10"/>
                  </a:lnTo>
                  <a:lnTo>
                    <a:pt x="22" y="6"/>
                  </a:lnTo>
                  <a:lnTo>
                    <a:pt x="20" y="3"/>
                  </a:lnTo>
                  <a:lnTo>
                    <a:pt x="17" y="1"/>
                  </a:lnTo>
                  <a:lnTo>
                    <a:pt x="13" y="0"/>
                  </a:lnTo>
                  <a:lnTo>
                    <a:pt x="13" y="0"/>
                  </a:lnTo>
                  <a:lnTo>
                    <a:pt x="9" y="1"/>
                  </a:lnTo>
                  <a:lnTo>
                    <a:pt x="6" y="3"/>
                  </a:lnTo>
                  <a:lnTo>
                    <a:pt x="4" y="6"/>
                  </a:lnTo>
                  <a:lnTo>
                    <a:pt x="4" y="10"/>
                  </a:lnTo>
                  <a:lnTo>
                    <a:pt x="4" y="10"/>
                  </a:lnTo>
                  <a:lnTo>
                    <a:pt x="0" y="95"/>
                  </a:lnTo>
                  <a:lnTo>
                    <a:pt x="0" y="95"/>
                  </a:lnTo>
                  <a:lnTo>
                    <a:pt x="1" y="98"/>
                  </a:lnTo>
                  <a:lnTo>
                    <a:pt x="2" y="101"/>
                  </a:lnTo>
                  <a:lnTo>
                    <a:pt x="2" y="101"/>
                  </a:lnTo>
                  <a:lnTo>
                    <a:pt x="14" y="134"/>
                  </a:lnTo>
                  <a:lnTo>
                    <a:pt x="23" y="159"/>
                  </a:lnTo>
                  <a:lnTo>
                    <a:pt x="32" y="177"/>
                  </a:lnTo>
                  <a:lnTo>
                    <a:pt x="32" y="177"/>
                  </a:lnTo>
                  <a:lnTo>
                    <a:pt x="35" y="183"/>
                  </a:lnTo>
                  <a:lnTo>
                    <a:pt x="38" y="186"/>
                  </a:lnTo>
                  <a:lnTo>
                    <a:pt x="38" y="186"/>
                  </a:lnTo>
                  <a:lnTo>
                    <a:pt x="48" y="192"/>
                  </a:lnTo>
                  <a:lnTo>
                    <a:pt x="62" y="199"/>
                  </a:lnTo>
                  <a:lnTo>
                    <a:pt x="75" y="206"/>
                  </a:lnTo>
                  <a:lnTo>
                    <a:pt x="84" y="211"/>
                  </a:lnTo>
                  <a:lnTo>
                    <a:pt x="84" y="211"/>
                  </a:lnTo>
                  <a:lnTo>
                    <a:pt x="86" y="213"/>
                  </a:lnTo>
                  <a:lnTo>
                    <a:pt x="87" y="216"/>
                  </a:lnTo>
                  <a:lnTo>
                    <a:pt x="88" y="221"/>
                  </a:lnTo>
                  <a:lnTo>
                    <a:pt x="88" y="221"/>
                  </a:lnTo>
                  <a:lnTo>
                    <a:pt x="87" y="2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9" name="Freeform 476"/>
            <p:cNvSpPr>
              <a:spLocks/>
            </p:cNvSpPr>
            <p:nvPr/>
          </p:nvSpPr>
          <p:spPr bwMode="auto">
            <a:xfrm>
              <a:off x="5168901" y="3192463"/>
              <a:ext cx="177800" cy="246063"/>
            </a:xfrm>
            <a:custGeom>
              <a:avLst/>
              <a:gdLst>
                <a:gd name="T0" fmla="*/ 112 w 112"/>
                <a:gd name="T1" fmla="*/ 155 h 155"/>
                <a:gd name="T2" fmla="*/ 112 w 112"/>
                <a:gd name="T3" fmla="*/ 139 h 155"/>
                <a:gd name="T4" fmla="*/ 112 w 112"/>
                <a:gd name="T5" fmla="*/ 139 h 155"/>
                <a:gd name="T6" fmla="*/ 112 w 112"/>
                <a:gd name="T7" fmla="*/ 128 h 155"/>
                <a:gd name="T8" fmla="*/ 110 w 112"/>
                <a:gd name="T9" fmla="*/ 119 h 155"/>
                <a:gd name="T10" fmla="*/ 107 w 112"/>
                <a:gd name="T11" fmla="*/ 111 h 155"/>
                <a:gd name="T12" fmla="*/ 103 w 112"/>
                <a:gd name="T13" fmla="*/ 103 h 155"/>
                <a:gd name="T14" fmla="*/ 98 w 112"/>
                <a:gd name="T15" fmla="*/ 97 h 155"/>
                <a:gd name="T16" fmla="*/ 92 w 112"/>
                <a:gd name="T17" fmla="*/ 90 h 155"/>
                <a:gd name="T18" fmla="*/ 85 w 112"/>
                <a:gd name="T19" fmla="*/ 84 h 155"/>
                <a:gd name="T20" fmla="*/ 76 w 112"/>
                <a:gd name="T21" fmla="*/ 78 h 155"/>
                <a:gd name="T22" fmla="*/ 76 w 112"/>
                <a:gd name="T23" fmla="*/ 78 h 155"/>
                <a:gd name="T24" fmla="*/ 71 w 112"/>
                <a:gd name="T25" fmla="*/ 75 h 155"/>
                <a:gd name="T26" fmla="*/ 68 w 112"/>
                <a:gd name="T27" fmla="*/ 71 h 155"/>
                <a:gd name="T28" fmla="*/ 68 w 112"/>
                <a:gd name="T29" fmla="*/ 71 h 155"/>
                <a:gd name="T30" fmla="*/ 41 w 112"/>
                <a:gd name="T31" fmla="*/ 33 h 155"/>
                <a:gd name="T32" fmla="*/ 22 w 112"/>
                <a:gd name="T33" fmla="*/ 6 h 155"/>
                <a:gd name="T34" fmla="*/ 22 w 112"/>
                <a:gd name="T35" fmla="*/ 6 h 155"/>
                <a:gd name="T36" fmla="*/ 18 w 112"/>
                <a:gd name="T37" fmla="*/ 2 h 155"/>
                <a:gd name="T38" fmla="*/ 14 w 112"/>
                <a:gd name="T39" fmla="*/ 0 h 155"/>
                <a:gd name="T40" fmla="*/ 9 w 112"/>
                <a:gd name="T41" fmla="*/ 0 h 155"/>
                <a:gd name="T42" fmla="*/ 5 w 112"/>
                <a:gd name="T43" fmla="*/ 1 h 155"/>
                <a:gd name="T44" fmla="*/ 2 w 112"/>
                <a:gd name="T45" fmla="*/ 4 h 155"/>
                <a:gd name="T46" fmla="*/ 0 w 112"/>
                <a:gd name="T47" fmla="*/ 8 h 155"/>
                <a:gd name="T48" fmla="*/ 0 w 112"/>
                <a:gd name="T49" fmla="*/ 12 h 155"/>
                <a:gd name="T50" fmla="*/ 1 w 112"/>
                <a:gd name="T51" fmla="*/ 16 h 155"/>
                <a:gd name="T52" fmla="*/ 22 w 112"/>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55">
                  <a:moveTo>
                    <a:pt x="112" y="155"/>
                  </a:moveTo>
                  <a:lnTo>
                    <a:pt x="112" y="139"/>
                  </a:lnTo>
                  <a:lnTo>
                    <a:pt x="112" y="139"/>
                  </a:lnTo>
                  <a:lnTo>
                    <a:pt x="112" y="128"/>
                  </a:lnTo>
                  <a:lnTo>
                    <a:pt x="110" y="119"/>
                  </a:lnTo>
                  <a:lnTo>
                    <a:pt x="107" y="111"/>
                  </a:lnTo>
                  <a:lnTo>
                    <a:pt x="103" y="103"/>
                  </a:lnTo>
                  <a:lnTo>
                    <a:pt x="98" y="97"/>
                  </a:lnTo>
                  <a:lnTo>
                    <a:pt x="92" y="90"/>
                  </a:lnTo>
                  <a:lnTo>
                    <a:pt x="85" y="84"/>
                  </a:lnTo>
                  <a:lnTo>
                    <a:pt x="76" y="78"/>
                  </a:lnTo>
                  <a:lnTo>
                    <a:pt x="76" y="78"/>
                  </a:lnTo>
                  <a:lnTo>
                    <a:pt x="71" y="75"/>
                  </a:lnTo>
                  <a:lnTo>
                    <a:pt x="68" y="71"/>
                  </a:lnTo>
                  <a:lnTo>
                    <a:pt x="68" y="71"/>
                  </a:lnTo>
                  <a:lnTo>
                    <a:pt x="41" y="33"/>
                  </a:lnTo>
                  <a:lnTo>
                    <a:pt x="22" y="6"/>
                  </a:lnTo>
                  <a:lnTo>
                    <a:pt x="22" y="6"/>
                  </a:lnTo>
                  <a:lnTo>
                    <a:pt x="18" y="2"/>
                  </a:lnTo>
                  <a:lnTo>
                    <a:pt x="14" y="0"/>
                  </a:lnTo>
                  <a:lnTo>
                    <a:pt x="9" y="0"/>
                  </a:lnTo>
                  <a:lnTo>
                    <a:pt x="5" y="1"/>
                  </a:lnTo>
                  <a:lnTo>
                    <a:pt x="2" y="4"/>
                  </a:lnTo>
                  <a:lnTo>
                    <a:pt x="0" y="8"/>
                  </a:lnTo>
                  <a:lnTo>
                    <a:pt x="0" y="12"/>
                  </a:lnTo>
                  <a:lnTo>
                    <a:pt x="1" y="16"/>
                  </a:lnTo>
                  <a:lnTo>
                    <a:pt x="22"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0" name="Freeform 477"/>
            <p:cNvSpPr>
              <a:spLocks/>
            </p:cNvSpPr>
            <p:nvPr/>
          </p:nvSpPr>
          <p:spPr bwMode="auto">
            <a:xfrm>
              <a:off x="5472113" y="3057525"/>
              <a:ext cx="139700" cy="379413"/>
            </a:xfrm>
            <a:custGeom>
              <a:avLst/>
              <a:gdLst>
                <a:gd name="T0" fmla="*/ 64 w 88"/>
                <a:gd name="T1" fmla="*/ 95 h 239"/>
                <a:gd name="T2" fmla="*/ 64 w 88"/>
                <a:gd name="T3" fmla="*/ 95 h 239"/>
                <a:gd name="T4" fmla="*/ 65 w 88"/>
                <a:gd name="T5" fmla="*/ 92 h 239"/>
                <a:gd name="T6" fmla="*/ 66 w 88"/>
                <a:gd name="T7" fmla="*/ 90 h 239"/>
                <a:gd name="T8" fmla="*/ 66 w 88"/>
                <a:gd name="T9" fmla="*/ 90 h 239"/>
                <a:gd name="T10" fmla="*/ 66 w 88"/>
                <a:gd name="T11" fmla="*/ 10 h 239"/>
                <a:gd name="T12" fmla="*/ 66 w 88"/>
                <a:gd name="T13" fmla="*/ 10 h 239"/>
                <a:gd name="T14" fmla="*/ 67 w 88"/>
                <a:gd name="T15" fmla="*/ 6 h 239"/>
                <a:gd name="T16" fmla="*/ 69 w 88"/>
                <a:gd name="T17" fmla="*/ 3 h 239"/>
                <a:gd name="T18" fmla="*/ 72 w 88"/>
                <a:gd name="T19" fmla="*/ 1 h 239"/>
                <a:gd name="T20" fmla="*/ 75 w 88"/>
                <a:gd name="T21" fmla="*/ 0 h 239"/>
                <a:gd name="T22" fmla="*/ 75 w 88"/>
                <a:gd name="T23" fmla="*/ 0 h 239"/>
                <a:gd name="T24" fmla="*/ 79 w 88"/>
                <a:gd name="T25" fmla="*/ 1 h 239"/>
                <a:gd name="T26" fmla="*/ 82 w 88"/>
                <a:gd name="T27" fmla="*/ 3 h 239"/>
                <a:gd name="T28" fmla="*/ 84 w 88"/>
                <a:gd name="T29" fmla="*/ 6 h 239"/>
                <a:gd name="T30" fmla="*/ 85 w 88"/>
                <a:gd name="T31" fmla="*/ 10 h 239"/>
                <a:gd name="T32" fmla="*/ 85 w 88"/>
                <a:gd name="T33" fmla="*/ 10 h 239"/>
                <a:gd name="T34" fmla="*/ 88 w 88"/>
                <a:gd name="T35" fmla="*/ 95 h 239"/>
                <a:gd name="T36" fmla="*/ 88 w 88"/>
                <a:gd name="T37" fmla="*/ 95 h 239"/>
                <a:gd name="T38" fmla="*/ 88 w 88"/>
                <a:gd name="T39" fmla="*/ 98 h 239"/>
                <a:gd name="T40" fmla="*/ 87 w 88"/>
                <a:gd name="T41" fmla="*/ 101 h 239"/>
                <a:gd name="T42" fmla="*/ 87 w 88"/>
                <a:gd name="T43" fmla="*/ 101 h 239"/>
                <a:gd name="T44" fmla="*/ 75 w 88"/>
                <a:gd name="T45" fmla="*/ 134 h 239"/>
                <a:gd name="T46" fmla="*/ 65 w 88"/>
                <a:gd name="T47" fmla="*/ 159 h 239"/>
                <a:gd name="T48" fmla="*/ 58 w 88"/>
                <a:gd name="T49" fmla="*/ 177 h 239"/>
                <a:gd name="T50" fmla="*/ 58 w 88"/>
                <a:gd name="T51" fmla="*/ 177 h 239"/>
                <a:gd name="T52" fmla="*/ 54 w 88"/>
                <a:gd name="T53" fmla="*/ 183 h 239"/>
                <a:gd name="T54" fmla="*/ 50 w 88"/>
                <a:gd name="T55" fmla="*/ 186 h 239"/>
                <a:gd name="T56" fmla="*/ 50 w 88"/>
                <a:gd name="T57" fmla="*/ 186 h 239"/>
                <a:gd name="T58" fmla="*/ 40 w 88"/>
                <a:gd name="T59" fmla="*/ 192 h 239"/>
                <a:gd name="T60" fmla="*/ 27 w 88"/>
                <a:gd name="T61" fmla="*/ 199 h 239"/>
                <a:gd name="T62" fmla="*/ 13 w 88"/>
                <a:gd name="T63" fmla="*/ 206 h 239"/>
                <a:gd name="T64" fmla="*/ 4 w 88"/>
                <a:gd name="T65" fmla="*/ 211 h 239"/>
                <a:gd name="T66" fmla="*/ 4 w 88"/>
                <a:gd name="T67" fmla="*/ 211 h 239"/>
                <a:gd name="T68" fmla="*/ 3 w 88"/>
                <a:gd name="T69" fmla="*/ 213 h 239"/>
                <a:gd name="T70" fmla="*/ 1 w 88"/>
                <a:gd name="T71" fmla="*/ 216 h 239"/>
                <a:gd name="T72" fmla="*/ 0 w 88"/>
                <a:gd name="T73" fmla="*/ 221 h 239"/>
                <a:gd name="T74" fmla="*/ 0 w 88"/>
                <a:gd name="T75" fmla="*/ 221 h 239"/>
                <a:gd name="T76" fmla="*/ 2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64" y="95"/>
                  </a:moveTo>
                  <a:lnTo>
                    <a:pt x="64" y="95"/>
                  </a:lnTo>
                  <a:lnTo>
                    <a:pt x="65" y="92"/>
                  </a:lnTo>
                  <a:lnTo>
                    <a:pt x="66" y="90"/>
                  </a:lnTo>
                  <a:lnTo>
                    <a:pt x="66" y="90"/>
                  </a:lnTo>
                  <a:lnTo>
                    <a:pt x="66" y="10"/>
                  </a:lnTo>
                  <a:lnTo>
                    <a:pt x="66" y="10"/>
                  </a:lnTo>
                  <a:lnTo>
                    <a:pt x="67" y="6"/>
                  </a:lnTo>
                  <a:lnTo>
                    <a:pt x="69" y="3"/>
                  </a:lnTo>
                  <a:lnTo>
                    <a:pt x="72" y="1"/>
                  </a:lnTo>
                  <a:lnTo>
                    <a:pt x="75" y="0"/>
                  </a:lnTo>
                  <a:lnTo>
                    <a:pt x="75" y="0"/>
                  </a:lnTo>
                  <a:lnTo>
                    <a:pt x="79" y="1"/>
                  </a:lnTo>
                  <a:lnTo>
                    <a:pt x="82" y="3"/>
                  </a:lnTo>
                  <a:lnTo>
                    <a:pt x="84" y="6"/>
                  </a:lnTo>
                  <a:lnTo>
                    <a:pt x="85" y="10"/>
                  </a:lnTo>
                  <a:lnTo>
                    <a:pt x="85" y="10"/>
                  </a:lnTo>
                  <a:lnTo>
                    <a:pt x="88" y="95"/>
                  </a:lnTo>
                  <a:lnTo>
                    <a:pt x="88" y="95"/>
                  </a:lnTo>
                  <a:lnTo>
                    <a:pt x="88" y="98"/>
                  </a:lnTo>
                  <a:lnTo>
                    <a:pt x="87" y="101"/>
                  </a:lnTo>
                  <a:lnTo>
                    <a:pt x="87" y="101"/>
                  </a:lnTo>
                  <a:lnTo>
                    <a:pt x="75" y="134"/>
                  </a:lnTo>
                  <a:lnTo>
                    <a:pt x="65" y="159"/>
                  </a:lnTo>
                  <a:lnTo>
                    <a:pt x="58" y="177"/>
                  </a:lnTo>
                  <a:lnTo>
                    <a:pt x="58" y="177"/>
                  </a:lnTo>
                  <a:lnTo>
                    <a:pt x="54" y="183"/>
                  </a:lnTo>
                  <a:lnTo>
                    <a:pt x="50" y="186"/>
                  </a:lnTo>
                  <a:lnTo>
                    <a:pt x="50" y="186"/>
                  </a:lnTo>
                  <a:lnTo>
                    <a:pt x="40" y="192"/>
                  </a:lnTo>
                  <a:lnTo>
                    <a:pt x="27" y="199"/>
                  </a:lnTo>
                  <a:lnTo>
                    <a:pt x="13" y="206"/>
                  </a:lnTo>
                  <a:lnTo>
                    <a:pt x="4" y="211"/>
                  </a:lnTo>
                  <a:lnTo>
                    <a:pt x="4" y="211"/>
                  </a:lnTo>
                  <a:lnTo>
                    <a:pt x="3" y="213"/>
                  </a:lnTo>
                  <a:lnTo>
                    <a:pt x="1" y="216"/>
                  </a:lnTo>
                  <a:lnTo>
                    <a:pt x="0" y="221"/>
                  </a:lnTo>
                  <a:lnTo>
                    <a:pt x="0" y="221"/>
                  </a:lnTo>
                  <a:lnTo>
                    <a:pt x="2" y="23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1" name="Freeform 478"/>
            <p:cNvSpPr>
              <a:spLocks/>
            </p:cNvSpPr>
            <p:nvPr/>
          </p:nvSpPr>
          <p:spPr bwMode="auto">
            <a:xfrm>
              <a:off x="5378451" y="3192463"/>
              <a:ext cx="179388" cy="246063"/>
            </a:xfrm>
            <a:custGeom>
              <a:avLst/>
              <a:gdLst>
                <a:gd name="T0" fmla="*/ 0 w 113"/>
                <a:gd name="T1" fmla="*/ 155 h 155"/>
                <a:gd name="T2" fmla="*/ 0 w 113"/>
                <a:gd name="T3" fmla="*/ 139 h 155"/>
                <a:gd name="T4" fmla="*/ 0 w 113"/>
                <a:gd name="T5" fmla="*/ 139 h 155"/>
                <a:gd name="T6" fmla="*/ 1 w 113"/>
                <a:gd name="T7" fmla="*/ 128 h 155"/>
                <a:gd name="T8" fmla="*/ 2 w 113"/>
                <a:gd name="T9" fmla="*/ 119 h 155"/>
                <a:gd name="T10" fmla="*/ 5 w 113"/>
                <a:gd name="T11" fmla="*/ 111 h 155"/>
                <a:gd name="T12" fmla="*/ 10 w 113"/>
                <a:gd name="T13" fmla="*/ 103 h 155"/>
                <a:gd name="T14" fmla="*/ 14 w 113"/>
                <a:gd name="T15" fmla="*/ 97 h 155"/>
                <a:gd name="T16" fmla="*/ 20 w 113"/>
                <a:gd name="T17" fmla="*/ 90 h 155"/>
                <a:gd name="T18" fmla="*/ 28 w 113"/>
                <a:gd name="T19" fmla="*/ 84 h 155"/>
                <a:gd name="T20" fmla="*/ 36 w 113"/>
                <a:gd name="T21" fmla="*/ 78 h 155"/>
                <a:gd name="T22" fmla="*/ 36 w 113"/>
                <a:gd name="T23" fmla="*/ 78 h 155"/>
                <a:gd name="T24" fmla="*/ 41 w 113"/>
                <a:gd name="T25" fmla="*/ 75 h 155"/>
                <a:gd name="T26" fmla="*/ 46 w 113"/>
                <a:gd name="T27" fmla="*/ 71 h 155"/>
                <a:gd name="T28" fmla="*/ 46 w 113"/>
                <a:gd name="T29" fmla="*/ 71 h 155"/>
                <a:gd name="T30" fmla="*/ 71 w 113"/>
                <a:gd name="T31" fmla="*/ 33 h 155"/>
                <a:gd name="T32" fmla="*/ 90 w 113"/>
                <a:gd name="T33" fmla="*/ 6 h 155"/>
                <a:gd name="T34" fmla="*/ 90 w 113"/>
                <a:gd name="T35" fmla="*/ 6 h 155"/>
                <a:gd name="T36" fmla="*/ 94 w 113"/>
                <a:gd name="T37" fmla="*/ 2 h 155"/>
                <a:gd name="T38" fmla="*/ 99 w 113"/>
                <a:gd name="T39" fmla="*/ 0 h 155"/>
                <a:gd name="T40" fmla="*/ 103 w 113"/>
                <a:gd name="T41" fmla="*/ 0 h 155"/>
                <a:gd name="T42" fmla="*/ 107 w 113"/>
                <a:gd name="T43" fmla="*/ 1 h 155"/>
                <a:gd name="T44" fmla="*/ 110 w 113"/>
                <a:gd name="T45" fmla="*/ 4 h 155"/>
                <a:gd name="T46" fmla="*/ 112 w 113"/>
                <a:gd name="T47" fmla="*/ 8 h 155"/>
                <a:gd name="T48" fmla="*/ 113 w 113"/>
                <a:gd name="T49" fmla="*/ 12 h 155"/>
                <a:gd name="T50" fmla="*/ 111 w 113"/>
                <a:gd name="T51" fmla="*/ 16 h 155"/>
                <a:gd name="T52" fmla="*/ 91 w 113"/>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55">
                  <a:moveTo>
                    <a:pt x="0" y="155"/>
                  </a:moveTo>
                  <a:lnTo>
                    <a:pt x="0" y="139"/>
                  </a:lnTo>
                  <a:lnTo>
                    <a:pt x="0" y="139"/>
                  </a:lnTo>
                  <a:lnTo>
                    <a:pt x="1" y="128"/>
                  </a:lnTo>
                  <a:lnTo>
                    <a:pt x="2" y="119"/>
                  </a:lnTo>
                  <a:lnTo>
                    <a:pt x="5" y="111"/>
                  </a:lnTo>
                  <a:lnTo>
                    <a:pt x="10" y="103"/>
                  </a:lnTo>
                  <a:lnTo>
                    <a:pt x="14" y="97"/>
                  </a:lnTo>
                  <a:lnTo>
                    <a:pt x="20" y="90"/>
                  </a:lnTo>
                  <a:lnTo>
                    <a:pt x="28" y="84"/>
                  </a:lnTo>
                  <a:lnTo>
                    <a:pt x="36" y="78"/>
                  </a:lnTo>
                  <a:lnTo>
                    <a:pt x="36" y="78"/>
                  </a:lnTo>
                  <a:lnTo>
                    <a:pt x="41" y="75"/>
                  </a:lnTo>
                  <a:lnTo>
                    <a:pt x="46" y="71"/>
                  </a:lnTo>
                  <a:lnTo>
                    <a:pt x="46" y="71"/>
                  </a:lnTo>
                  <a:lnTo>
                    <a:pt x="71" y="33"/>
                  </a:lnTo>
                  <a:lnTo>
                    <a:pt x="90" y="6"/>
                  </a:lnTo>
                  <a:lnTo>
                    <a:pt x="90" y="6"/>
                  </a:lnTo>
                  <a:lnTo>
                    <a:pt x="94" y="2"/>
                  </a:lnTo>
                  <a:lnTo>
                    <a:pt x="99" y="0"/>
                  </a:lnTo>
                  <a:lnTo>
                    <a:pt x="103" y="0"/>
                  </a:lnTo>
                  <a:lnTo>
                    <a:pt x="107" y="1"/>
                  </a:lnTo>
                  <a:lnTo>
                    <a:pt x="110" y="4"/>
                  </a:lnTo>
                  <a:lnTo>
                    <a:pt x="112" y="8"/>
                  </a:lnTo>
                  <a:lnTo>
                    <a:pt x="113" y="12"/>
                  </a:lnTo>
                  <a:lnTo>
                    <a:pt x="111" y="16"/>
                  </a:lnTo>
                  <a:lnTo>
                    <a:pt x="91" y="56"/>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2" name="Freeform 479"/>
            <p:cNvSpPr>
              <a:spLocks/>
            </p:cNvSpPr>
            <p:nvPr/>
          </p:nvSpPr>
          <p:spPr bwMode="auto">
            <a:xfrm>
              <a:off x="5414963" y="2987675"/>
              <a:ext cx="39688" cy="44450"/>
            </a:xfrm>
            <a:custGeom>
              <a:avLst/>
              <a:gdLst>
                <a:gd name="T0" fmla="*/ 0 w 25"/>
                <a:gd name="T1" fmla="*/ 12 h 28"/>
                <a:gd name="T2" fmla="*/ 0 w 25"/>
                <a:gd name="T3" fmla="*/ 0 h 28"/>
                <a:gd name="T4" fmla="*/ 25 w 25"/>
                <a:gd name="T5" fmla="*/ 0 h 28"/>
                <a:gd name="T6" fmla="*/ 25 w 25"/>
                <a:gd name="T7" fmla="*/ 28 h 28"/>
              </a:gdLst>
              <a:ahLst/>
              <a:cxnLst>
                <a:cxn ang="0">
                  <a:pos x="T0" y="T1"/>
                </a:cxn>
                <a:cxn ang="0">
                  <a:pos x="T2" y="T3"/>
                </a:cxn>
                <a:cxn ang="0">
                  <a:pos x="T4" y="T5"/>
                </a:cxn>
                <a:cxn ang="0">
                  <a:pos x="T6" y="T7"/>
                </a:cxn>
              </a:cxnLst>
              <a:rect l="0" t="0" r="r" b="b"/>
              <a:pathLst>
                <a:path w="25" h="28">
                  <a:moveTo>
                    <a:pt x="0" y="12"/>
                  </a:moveTo>
                  <a:lnTo>
                    <a:pt x="0" y="0"/>
                  </a:lnTo>
                  <a:lnTo>
                    <a:pt x="25" y="0"/>
                  </a:lnTo>
                  <a:lnTo>
                    <a:pt x="25" y="28"/>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3" name="Rectangle 480"/>
            <p:cNvSpPr>
              <a:spLocks noChangeArrowheads="1"/>
            </p:cNvSpPr>
            <p:nvPr/>
          </p:nvSpPr>
          <p:spPr bwMode="auto">
            <a:xfrm>
              <a:off x="5380038" y="3111500"/>
              <a:ext cx="55563" cy="44450"/>
            </a:xfrm>
            <a:prstGeom prst="rect">
              <a:avLst/>
            </a:prstGeom>
            <a:noFill/>
            <a:ln w="6350">
              <a:solidFill>
                <a:schemeClr val="tx1">
                  <a:lumMod val="40000"/>
                  <a:lumOff val="6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4" name="Freeform 481"/>
            <p:cNvSpPr>
              <a:spLocks/>
            </p:cNvSpPr>
            <p:nvPr/>
          </p:nvSpPr>
          <p:spPr bwMode="auto">
            <a:xfrm>
              <a:off x="5254626" y="3087688"/>
              <a:ext cx="215900" cy="119063"/>
            </a:xfrm>
            <a:custGeom>
              <a:avLst/>
              <a:gdLst>
                <a:gd name="T0" fmla="*/ 0 w 136"/>
                <a:gd name="T1" fmla="*/ 0 h 75"/>
                <a:gd name="T2" fmla="*/ 0 w 136"/>
                <a:gd name="T3" fmla="*/ 75 h 75"/>
                <a:gd name="T4" fmla="*/ 27 w 136"/>
                <a:gd name="T5" fmla="*/ 75 h 75"/>
                <a:gd name="T6" fmla="*/ 27 w 136"/>
                <a:gd name="T7" fmla="*/ 15 h 75"/>
                <a:gd name="T8" fmla="*/ 63 w 136"/>
                <a:gd name="T9" fmla="*/ 15 h 75"/>
                <a:gd name="T10" fmla="*/ 63 w 136"/>
                <a:gd name="T11" fmla="*/ 75 h 75"/>
                <a:gd name="T12" fmla="*/ 136 w 136"/>
                <a:gd name="T13" fmla="*/ 75 h 75"/>
                <a:gd name="T14" fmla="*/ 136 w 136"/>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75">
                  <a:moveTo>
                    <a:pt x="0" y="0"/>
                  </a:moveTo>
                  <a:lnTo>
                    <a:pt x="0" y="75"/>
                  </a:lnTo>
                  <a:lnTo>
                    <a:pt x="27" y="75"/>
                  </a:lnTo>
                  <a:lnTo>
                    <a:pt x="27" y="15"/>
                  </a:lnTo>
                  <a:lnTo>
                    <a:pt x="63" y="15"/>
                  </a:lnTo>
                  <a:lnTo>
                    <a:pt x="63" y="75"/>
                  </a:lnTo>
                  <a:lnTo>
                    <a:pt x="136" y="75"/>
                  </a:lnTo>
                  <a:lnTo>
                    <a:pt x="136"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5" name="Freeform 482"/>
            <p:cNvSpPr>
              <a:spLocks/>
            </p:cNvSpPr>
            <p:nvPr/>
          </p:nvSpPr>
          <p:spPr bwMode="auto">
            <a:xfrm>
              <a:off x="5221288" y="2986088"/>
              <a:ext cx="282575" cy="95250"/>
            </a:xfrm>
            <a:custGeom>
              <a:avLst/>
              <a:gdLst>
                <a:gd name="T0" fmla="*/ 178 w 178"/>
                <a:gd name="T1" fmla="*/ 60 h 60"/>
                <a:gd name="T2" fmla="*/ 89 w 178"/>
                <a:gd name="T3" fmla="*/ 0 h 60"/>
                <a:gd name="T4" fmla="*/ 0 w 178"/>
                <a:gd name="T5" fmla="*/ 60 h 60"/>
              </a:gdLst>
              <a:ahLst/>
              <a:cxnLst>
                <a:cxn ang="0">
                  <a:pos x="T0" y="T1"/>
                </a:cxn>
                <a:cxn ang="0">
                  <a:pos x="T2" y="T3"/>
                </a:cxn>
                <a:cxn ang="0">
                  <a:pos x="T4" y="T5"/>
                </a:cxn>
              </a:cxnLst>
              <a:rect l="0" t="0" r="r" b="b"/>
              <a:pathLst>
                <a:path w="178" h="60">
                  <a:moveTo>
                    <a:pt x="178" y="60"/>
                  </a:moveTo>
                  <a:lnTo>
                    <a:pt x="89" y="0"/>
                  </a:lnTo>
                  <a:lnTo>
                    <a:pt x="0" y="6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6" name="Line 483"/>
            <p:cNvSpPr>
              <a:spLocks noChangeShapeType="1"/>
            </p:cNvSpPr>
            <p:nvPr/>
          </p:nvSpPr>
          <p:spPr bwMode="auto">
            <a:xfrm>
              <a:off x="4538663" y="3119438"/>
              <a:ext cx="11113"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7" name="Line 484"/>
            <p:cNvSpPr>
              <a:spLocks noChangeShapeType="1"/>
            </p:cNvSpPr>
            <p:nvPr/>
          </p:nvSpPr>
          <p:spPr bwMode="auto">
            <a:xfrm>
              <a:off x="4538663" y="3152775"/>
              <a:ext cx="603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8" name="Line 485"/>
            <p:cNvSpPr>
              <a:spLocks noChangeShapeType="1"/>
            </p:cNvSpPr>
            <p:nvPr/>
          </p:nvSpPr>
          <p:spPr bwMode="auto">
            <a:xfrm>
              <a:off x="4538663" y="3216275"/>
              <a:ext cx="3810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9" name="Line 486"/>
            <p:cNvSpPr>
              <a:spLocks noChangeShapeType="1"/>
            </p:cNvSpPr>
            <p:nvPr/>
          </p:nvSpPr>
          <p:spPr bwMode="auto">
            <a:xfrm>
              <a:off x="4538663" y="3184525"/>
              <a:ext cx="60325"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0" name="Freeform 487"/>
            <p:cNvSpPr>
              <a:spLocks/>
            </p:cNvSpPr>
            <p:nvPr/>
          </p:nvSpPr>
          <p:spPr bwMode="auto">
            <a:xfrm>
              <a:off x="4435476" y="2962275"/>
              <a:ext cx="225425" cy="336550"/>
            </a:xfrm>
            <a:custGeom>
              <a:avLst/>
              <a:gdLst>
                <a:gd name="T0" fmla="*/ 65 w 142"/>
                <a:gd name="T1" fmla="*/ 36 h 212"/>
                <a:gd name="T2" fmla="*/ 127 w 142"/>
                <a:gd name="T3" fmla="*/ 36 h 212"/>
                <a:gd name="T4" fmla="*/ 127 w 142"/>
                <a:gd name="T5" fmla="*/ 36 h 212"/>
                <a:gd name="T6" fmla="*/ 133 w 142"/>
                <a:gd name="T7" fmla="*/ 38 h 212"/>
                <a:gd name="T8" fmla="*/ 138 w 142"/>
                <a:gd name="T9" fmla="*/ 41 h 212"/>
                <a:gd name="T10" fmla="*/ 141 w 142"/>
                <a:gd name="T11" fmla="*/ 45 h 212"/>
                <a:gd name="T12" fmla="*/ 142 w 142"/>
                <a:gd name="T13" fmla="*/ 50 h 212"/>
                <a:gd name="T14" fmla="*/ 142 w 142"/>
                <a:gd name="T15" fmla="*/ 197 h 212"/>
                <a:gd name="T16" fmla="*/ 142 w 142"/>
                <a:gd name="T17" fmla="*/ 197 h 212"/>
                <a:gd name="T18" fmla="*/ 141 w 142"/>
                <a:gd name="T19" fmla="*/ 202 h 212"/>
                <a:gd name="T20" fmla="*/ 138 w 142"/>
                <a:gd name="T21" fmla="*/ 208 h 212"/>
                <a:gd name="T22" fmla="*/ 133 w 142"/>
                <a:gd name="T23" fmla="*/ 211 h 212"/>
                <a:gd name="T24" fmla="*/ 127 w 142"/>
                <a:gd name="T25" fmla="*/ 212 h 212"/>
                <a:gd name="T26" fmla="*/ 14 w 142"/>
                <a:gd name="T27" fmla="*/ 212 h 212"/>
                <a:gd name="T28" fmla="*/ 14 w 142"/>
                <a:gd name="T29" fmla="*/ 212 h 212"/>
                <a:gd name="T30" fmla="*/ 9 w 142"/>
                <a:gd name="T31" fmla="*/ 211 h 212"/>
                <a:gd name="T32" fmla="*/ 4 w 142"/>
                <a:gd name="T33" fmla="*/ 208 h 212"/>
                <a:gd name="T34" fmla="*/ 1 w 142"/>
                <a:gd name="T35" fmla="*/ 202 h 212"/>
                <a:gd name="T36" fmla="*/ 0 w 142"/>
                <a:gd name="T37" fmla="*/ 197 h 212"/>
                <a:gd name="T38" fmla="*/ 0 w 142"/>
                <a:gd name="T39" fmla="*/ 44 h 212"/>
                <a:gd name="T40" fmla="*/ 0 w 142"/>
                <a:gd name="T41" fmla="*/ 44 h 212"/>
                <a:gd name="T42" fmla="*/ 1 w 142"/>
                <a:gd name="T43" fmla="*/ 40 h 212"/>
                <a:gd name="T44" fmla="*/ 3 w 142"/>
                <a:gd name="T45" fmla="*/ 35 h 212"/>
                <a:gd name="T46" fmla="*/ 5 w 142"/>
                <a:gd name="T47" fmla="*/ 31 h 212"/>
                <a:gd name="T48" fmla="*/ 9 w 142"/>
                <a:gd name="T49" fmla="*/ 28 h 212"/>
                <a:gd name="T50" fmla="*/ 51 w 142"/>
                <a:gd name="T51" fmla="*/ 1 h 212"/>
                <a:gd name="T52" fmla="*/ 51 w 142"/>
                <a:gd name="T53" fmla="*/ 1 h 212"/>
                <a:gd name="T54" fmla="*/ 54 w 142"/>
                <a:gd name="T55" fmla="*/ 0 h 212"/>
                <a:gd name="T56" fmla="*/ 57 w 142"/>
                <a:gd name="T57" fmla="*/ 0 h 212"/>
                <a:gd name="T58" fmla="*/ 58 w 142"/>
                <a:gd name="T59" fmla="*/ 2 h 212"/>
                <a:gd name="T60" fmla="*/ 59 w 142"/>
                <a:gd name="T61" fmla="*/ 5 h 212"/>
                <a:gd name="T62" fmla="*/ 59 w 142"/>
                <a:gd name="T63" fmla="*/ 160 h 212"/>
                <a:gd name="T64" fmla="*/ 59 w 142"/>
                <a:gd name="T65" fmla="*/ 160 h 212"/>
                <a:gd name="T66" fmla="*/ 58 w 142"/>
                <a:gd name="T67" fmla="*/ 164 h 212"/>
                <a:gd name="T68" fmla="*/ 57 w 142"/>
                <a:gd name="T69" fmla="*/ 170 h 212"/>
                <a:gd name="T70" fmla="*/ 54 w 142"/>
                <a:gd name="T71" fmla="*/ 174 h 212"/>
                <a:gd name="T72" fmla="*/ 51 w 142"/>
                <a:gd name="T73" fmla="*/ 176 h 212"/>
                <a:gd name="T74" fmla="*/ 11 w 142"/>
                <a:gd name="T75" fmla="*/ 20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212">
                  <a:moveTo>
                    <a:pt x="65" y="36"/>
                  </a:moveTo>
                  <a:lnTo>
                    <a:pt x="127" y="36"/>
                  </a:lnTo>
                  <a:lnTo>
                    <a:pt x="127" y="36"/>
                  </a:lnTo>
                  <a:lnTo>
                    <a:pt x="133" y="38"/>
                  </a:lnTo>
                  <a:lnTo>
                    <a:pt x="138" y="41"/>
                  </a:lnTo>
                  <a:lnTo>
                    <a:pt x="141" y="45"/>
                  </a:lnTo>
                  <a:lnTo>
                    <a:pt x="142" y="50"/>
                  </a:lnTo>
                  <a:lnTo>
                    <a:pt x="142" y="197"/>
                  </a:lnTo>
                  <a:lnTo>
                    <a:pt x="142" y="197"/>
                  </a:lnTo>
                  <a:lnTo>
                    <a:pt x="141" y="202"/>
                  </a:lnTo>
                  <a:lnTo>
                    <a:pt x="138" y="208"/>
                  </a:lnTo>
                  <a:lnTo>
                    <a:pt x="133" y="211"/>
                  </a:lnTo>
                  <a:lnTo>
                    <a:pt x="127" y="212"/>
                  </a:lnTo>
                  <a:lnTo>
                    <a:pt x="14" y="212"/>
                  </a:lnTo>
                  <a:lnTo>
                    <a:pt x="14" y="212"/>
                  </a:lnTo>
                  <a:lnTo>
                    <a:pt x="9" y="211"/>
                  </a:lnTo>
                  <a:lnTo>
                    <a:pt x="4" y="208"/>
                  </a:lnTo>
                  <a:lnTo>
                    <a:pt x="1" y="202"/>
                  </a:lnTo>
                  <a:lnTo>
                    <a:pt x="0" y="197"/>
                  </a:lnTo>
                  <a:lnTo>
                    <a:pt x="0" y="44"/>
                  </a:lnTo>
                  <a:lnTo>
                    <a:pt x="0" y="44"/>
                  </a:lnTo>
                  <a:lnTo>
                    <a:pt x="1" y="40"/>
                  </a:lnTo>
                  <a:lnTo>
                    <a:pt x="3" y="35"/>
                  </a:lnTo>
                  <a:lnTo>
                    <a:pt x="5" y="31"/>
                  </a:lnTo>
                  <a:lnTo>
                    <a:pt x="9" y="28"/>
                  </a:lnTo>
                  <a:lnTo>
                    <a:pt x="51" y="1"/>
                  </a:lnTo>
                  <a:lnTo>
                    <a:pt x="51" y="1"/>
                  </a:lnTo>
                  <a:lnTo>
                    <a:pt x="54" y="0"/>
                  </a:lnTo>
                  <a:lnTo>
                    <a:pt x="57" y="0"/>
                  </a:lnTo>
                  <a:lnTo>
                    <a:pt x="58" y="2"/>
                  </a:lnTo>
                  <a:lnTo>
                    <a:pt x="59" y="5"/>
                  </a:lnTo>
                  <a:lnTo>
                    <a:pt x="59" y="160"/>
                  </a:lnTo>
                  <a:lnTo>
                    <a:pt x="59" y="160"/>
                  </a:lnTo>
                  <a:lnTo>
                    <a:pt x="58" y="164"/>
                  </a:lnTo>
                  <a:lnTo>
                    <a:pt x="57" y="170"/>
                  </a:lnTo>
                  <a:lnTo>
                    <a:pt x="54" y="174"/>
                  </a:lnTo>
                  <a:lnTo>
                    <a:pt x="51" y="176"/>
                  </a:lnTo>
                  <a:lnTo>
                    <a:pt x="11" y="201"/>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1" name="Freeform 488"/>
            <p:cNvSpPr>
              <a:spLocks/>
            </p:cNvSpPr>
            <p:nvPr/>
          </p:nvSpPr>
          <p:spPr bwMode="auto">
            <a:xfrm>
              <a:off x="4538663" y="3054350"/>
              <a:ext cx="77788" cy="57150"/>
            </a:xfrm>
            <a:custGeom>
              <a:avLst/>
              <a:gdLst>
                <a:gd name="T0" fmla="*/ 49 w 49"/>
                <a:gd name="T1" fmla="*/ 36 h 36"/>
                <a:gd name="T2" fmla="*/ 30 w 49"/>
                <a:gd name="T3" fmla="*/ 36 h 36"/>
                <a:gd name="T4" fmla="*/ 30 w 49"/>
                <a:gd name="T5" fmla="*/ 34 h 36"/>
                <a:gd name="T6" fmla="*/ 30 w 49"/>
                <a:gd name="T7" fmla="*/ 34 h 36"/>
                <a:gd name="T8" fmla="*/ 30 w 49"/>
                <a:gd name="T9" fmla="*/ 7 h 36"/>
                <a:gd name="T10" fmla="*/ 30 w 49"/>
                <a:gd name="T11" fmla="*/ 7 h 36"/>
                <a:gd name="T12" fmla="*/ 29 w 49"/>
                <a:gd name="T13" fmla="*/ 5 h 36"/>
                <a:gd name="T14" fmla="*/ 28 w 49"/>
                <a:gd name="T15" fmla="*/ 3 h 36"/>
                <a:gd name="T16" fmla="*/ 28 w 49"/>
                <a:gd name="T17" fmla="*/ 3 h 36"/>
                <a:gd name="T18" fmla="*/ 27 w 49"/>
                <a:gd name="T19" fmla="*/ 2 h 36"/>
                <a:gd name="T20" fmla="*/ 25 w 49"/>
                <a:gd name="T21" fmla="*/ 0 h 36"/>
                <a:gd name="T22" fmla="*/ 0 w 49"/>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6">
                  <a:moveTo>
                    <a:pt x="49" y="36"/>
                  </a:moveTo>
                  <a:lnTo>
                    <a:pt x="30" y="36"/>
                  </a:lnTo>
                  <a:lnTo>
                    <a:pt x="30" y="34"/>
                  </a:lnTo>
                  <a:lnTo>
                    <a:pt x="30" y="34"/>
                  </a:lnTo>
                  <a:lnTo>
                    <a:pt x="30" y="7"/>
                  </a:lnTo>
                  <a:lnTo>
                    <a:pt x="30" y="7"/>
                  </a:lnTo>
                  <a:lnTo>
                    <a:pt x="29" y="5"/>
                  </a:lnTo>
                  <a:lnTo>
                    <a:pt x="28" y="3"/>
                  </a:lnTo>
                  <a:lnTo>
                    <a:pt x="28" y="3"/>
                  </a:lnTo>
                  <a:lnTo>
                    <a:pt x="27" y="2"/>
                  </a:lnTo>
                  <a:lnTo>
                    <a:pt x="25" y="0"/>
                  </a:lnTo>
                  <a:lnTo>
                    <a:pt x="0"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2" name="Freeform 489"/>
            <p:cNvSpPr>
              <a:spLocks/>
            </p:cNvSpPr>
            <p:nvPr/>
          </p:nvSpPr>
          <p:spPr bwMode="auto">
            <a:xfrm>
              <a:off x="4498976" y="3068638"/>
              <a:ext cx="131763" cy="193675"/>
            </a:xfrm>
            <a:custGeom>
              <a:avLst/>
              <a:gdLst>
                <a:gd name="T0" fmla="*/ 0 w 83"/>
                <a:gd name="T1" fmla="*/ 122 h 122"/>
                <a:gd name="T2" fmla="*/ 83 w 83"/>
                <a:gd name="T3" fmla="*/ 122 h 122"/>
                <a:gd name="T4" fmla="*/ 83 w 83"/>
                <a:gd name="T5" fmla="*/ 27 h 122"/>
                <a:gd name="T6" fmla="*/ 83 w 83"/>
                <a:gd name="T7" fmla="*/ 27 h 122"/>
                <a:gd name="T8" fmla="*/ 82 w 83"/>
                <a:gd name="T9" fmla="*/ 24 h 122"/>
                <a:gd name="T10" fmla="*/ 81 w 83"/>
                <a:gd name="T11" fmla="*/ 22 h 122"/>
                <a:gd name="T12" fmla="*/ 64 w 8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83" h="122">
                  <a:moveTo>
                    <a:pt x="0" y="122"/>
                  </a:moveTo>
                  <a:lnTo>
                    <a:pt x="83" y="122"/>
                  </a:lnTo>
                  <a:lnTo>
                    <a:pt x="83" y="27"/>
                  </a:lnTo>
                  <a:lnTo>
                    <a:pt x="83" y="27"/>
                  </a:lnTo>
                  <a:lnTo>
                    <a:pt x="82" y="24"/>
                  </a:lnTo>
                  <a:lnTo>
                    <a:pt x="81" y="22"/>
                  </a:lnTo>
                  <a:lnTo>
                    <a:pt x="64" y="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3" name="Freeform 490"/>
            <p:cNvSpPr>
              <a:spLocks/>
            </p:cNvSpPr>
            <p:nvPr/>
          </p:nvSpPr>
          <p:spPr bwMode="auto">
            <a:xfrm>
              <a:off x="4956176" y="2943225"/>
              <a:ext cx="85725" cy="93663"/>
            </a:xfrm>
            <a:custGeom>
              <a:avLst/>
              <a:gdLst>
                <a:gd name="T0" fmla="*/ 27 w 54"/>
                <a:gd name="T1" fmla="*/ 59 h 59"/>
                <a:gd name="T2" fmla="*/ 27 w 54"/>
                <a:gd name="T3" fmla="*/ 59 h 59"/>
                <a:gd name="T4" fmla="*/ 22 w 54"/>
                <a:gd name="T5" fmla="*/ 58 h 59"/>
                <a:gd name="T6" fmla="*/ 16 w 54"/>
                <a:gd name="T7" fmla="*/ 57 h 59"/>
                <a:gd name="T8" fmla="*/ 11 w 54"/>
                <a:gd name="T9" fmla="*/ 54 h 59"/>
                <a:gd name="T10" fmla="*/ 7 w 54"/>
                <a:gd name="T11" fmla="*/ 51 h 59"/>
                <a:gd name="T12" fmla="*/ 4 w 54"/>
                <a:gd name="T13" fmla="*/ 47 h 59"/>
                <a:gd name="T14" fmla="*/ 2 w 54"/>
                <a:gd name="T15" fmla="*/ 42 h 59"/>
                <a:gd name="T16" fmla="*/ 0 w 54"/>
                <a:gd name="T17" fmla="*/ 37 h 59"/>
                <a:gd name="T18" fmla="*/ 0 w 54"/>
                <a:gd name="T19" fmla="*/ 31 h 59"/>
                <a:gd name="T20" fmla="*/ 0 w 54"/>
                <a:gd name="T21" fmla="*/ 31 h 59"/>
                <a:gd name="T22" fmla="*/ 0 w 54"/>
                <a:gd name="T23" fmla="*/ 26 h 59"/>
                <a:gd name="T24" fmla="*/ 2 w 54"/>
                <a:gd name="T25" fmla="*/ 21 h 59"/>
                <a:gd name="T26" fmla="*/ 4 w 54"/>
                <a:gd name="T27" fmla="*/ 16 h 59"/>
                <a:gd name="T28" fmla="*/ 7 w 54"/>
                <a:gd name="T29" fmla="*/ 12 h 59"/>
                <a:gd name="T30" fmla="*/ 7 w 54"/>
                <a:gd name="T31" fmla="*/ 12 h 59"/>
                <a:gd name="T32" fmla="*/ 10 w 54"/>
                <a:gd name="T33" fmla="*/ 10 h 59"/>
                <a:gd name="T34" fmla="*/ 12 w 54"/>
                <a:gd name="T35" fmla="*/ 10 h 59"/>
                <a:gd name="T36" fmla="*/ 15 w 54"/>
                <a:gd name="T37" fmla="*/ 10 h 59"/>
                <a:gd name="T38" fmla="*/ 18 w 54"/>
                <a:gd name="T39" fmla="*/ 12 h 59"/>
                <a:gd name="T40" fmla="*/ 18 w 54"/>
                <a:gd name="T41" fmla="*/ 12 h 59"/>
                <a:gd name="T42" fmla="*/ 19 w 54"/>
                <a:gd name="T43" fmla="*/ 14 h 59"/>
                <a:gd name="T44" fmla="*/ 20 w 54"/>
                <a:gd name="T45" fmla="*/ 17 h 59"/>
                <a:gd name="T46" fmla="*/ 19 w 54"/>
                <a:gd name="T47" fmla="*/ 20 h 59"/>
                <a:gd name="T48" fmla="*/ 18 w 54"/>
                <a:gd name="T49" fmla="*/ 22 h 59"/>
                <a:gd name="T50" fmla="*/ 18 w 54"/>
                <a:gd name="T51" fmla="*/ 22 h 59"/>
                <a:gd name="T52" fmla="*/ 15 w 54"/>
                <a:gd name="T53" fmla="*/ 26 h 59"/>
                <a:gd name="T54" fmla="*/ 14 w 54"/>
                <a:gd name="T55" fmla="*/ 31 h 59"/>
                <a:gd name="T56" fmla="*/ 14 w 54"/>
                <a:gd name="T57" fmla="*/ 31 h 59"/>
                <a:gd name="T58" fmla="*/ 15 w 54"/>
                <a:gd name="T59" fmla="*/ 37 h 59"/>
                <a:gd name="T60" fmla="*/ 18 w 54"/>
                <a:gd name="T61" fmla="*/ 41 h 59"/>
                <a:gd name="T62" fmla="*/ 23 w 54"/>
                <a:gd name="T63" fmla="*/ 44 h 59"/>
                <a:gd name="T64" fmla="*/ 27 w 54"/>
                <a:gd name="T65" fmla="*/ 45 h 59"/>
                <a:gd name="T66" fmla="*/ 27 w 54"/>
                <a:gd name="T67" fmla="*/ 45 h 59"/>
                <a:gd name="T68" fmla="*/ 32 w 54"/>
                <a:gd name="T69" fmla="*/ 44 h 59"/>
                <a:gd name="T70" fmla="*/ 36 w 54"/>
                <a:gd name="T71" fmla="*/ 41 h 59"/>
                <a:gd name="T72" fmla="*/ 39 w 54"/>
                <a:gd name="T73" fmla="*/ 37 h 59"/>
                <a:gd name="T74" fmla="*/ 40 w 54"/>
                <a:gd name="T75" fmla="*/ 31 h 59"/>
                <a:gd name="T76" fmla="*/ 40 w 54"/>
                <a:gd name="T77" fmla="*/ 8 h 59"/>
                <a:gd name="T78" fmla="*/ 40 w 54"/>
                <a:gd name="T79" fmla="*/ 8 h 59"/>
                <a:gd name="T80" fmla="*/ 41 w 54"/>
                <a:gd name="T81" fmla="*/ 5 h 59"/>
                <a:gd name="T82" fmla="*/ 42 w 54"/>
                <a:gd name="T83" fmla="*/ 2 h 59"/>
                <a:gd name="T84" fmla="*/ 44 w 54"/>
                <a:gd name="T85" fmla="*/ 1 h 59"/>
                <a:gd name="T86" fmla="*/ 47 w 54"/>
                <a:gd name="T87" fmla="*/ 0 h 59"/>
                <a:gd name="T88" fmla="*/ 47 w 54"/>
                <a:gd name="T89" fmla="*/ 0 h 59"/>
                <a:gd name="T90" fmla="*/ 50 w 54"/>
                <a:gd name="T91" fmla="*/ 1 h 59"/>
                <a:gd name="T92" fmla="*/ 52 w 54"/>
                <a:gd name="T93" fmla="*/ 2 h 59"/>
                <a:gd name="T94" fmla="*/ 54 w 54"/>
                <a:gd name="T95" fmla="*/ 5 h 59"/>
                <a:gd name="T96" fmla="*/ 54 w 54"/>
                <a:gd name="T97" fmla="*/ 8 h 59"/>
                <a:gd name="T98" fmla="*/ 54 w 54"/>
                <a:gd name="T99" fmla="*/ 31 h 59"/>
                <a:gd name="T100" fmla="*/ 54 w 54"/>
                <a:gd name="T101" fmla="*/ 31 h 59"/>
                <a:gd name="T102" fmla="*/ 54 w 54"/>
                <a:gd name="T103" fmla="*/ 37 h 59"/>
                <a:gd name="T104" fmla="*/ 52 w 54"/>
                <a:gd name="T105" fmla="*/ 42 h 59"/>
                <a:gd name="T106" fmla="*/ 50 w 54"/>
                <a:gd name="T107" fmla="*/ 47 h 59"/>
                <a:gd name="T108" fmla="*/ 47 w 54"/>
                <a:gd name="T109" fmla="*/ 51 h 59"/>
                <a:gd name="T110" fmla="*/ 43 w 54"/>
                <a:gd name="T111" fmla="*/ 54 h 59"/>
                <a:gd name="T112" fmla="*/ 38 w 54"/>
                <a:gd name="T113" fmla="*/ 57 h 59"/>
                <a:gd name="T114" fmla="*/ 33 w 54"/>
                <a:gd name="T115" fmla="*/ 58 h 59"/>
                <a:gd name="T116" fmla="*/ 27 w 54"/>
                <a:gd name="T117" fmla="*/ 59 h 59"/>
                <a:gd name="T118" fmla="*/ 27 w 5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59">
                  <a:moveTo>
                    <a:pt x="27" y="59"/>
                  </a:moveTo>
                  <a:lnTo>
                    <a:pt x="27" y="59"/>
                  </a:lnTo>
                  <a:lnTo>
                    <a:pt x="22" y="58"/>
                  </a:lnTo>
                  <a:lnTo>
                    <a:pt x="16" y="57"/>
                  </a:lnTo>
                  <a:lnTo>
                    <a:pt x="11" y="54"/>
                  </a:lnTo>
                  <a:lnTo>
                    <a:pt x="7" y="51"/>
                  </a:lnTo>
                  <a:lnTo>
                    <a:pt x="4" y="47"/>
                  </a:lnTo>
                  <a:lnTo>
                    <a:pt x="2" y="42"/>
                  </a:lnTo>
                  <a:lnTo>
                    <a:pt x="0" y="37"/>
                  </a:lnTo>
                  <a:lnTo>
                    <a:pt x="0" y="31"/>
                  </a:lnTo>
                  <a:lnTo>
                    <a:pt x="0" y="31"/>
                  </a:lnTo>
                  <a:lnTo>
                    <a:pt x="0" y="26"/>
                  </a:lnTo>
                  <a:lnTo>
                    <a:pt x="2" y="21"/>
                  </a:lnTo>
                  <a:lnTo>
                    <a:pt x="4" y="16"/>
                  </a:lnTo>
                  <a:lnTo>
                    <a:pt x="7" y="12"/>
                  </a:lnTo>
                  <a:lnTo>
                    <a:pt x="7" y="12"/>
                  </a:lnTo>
                  <a:lnTo>
                    <a:pt x="10" y="10"/>
                  </a:lnTo>
                  <a:lnTo>
                    <a:pt x="12" y="10"/>
                  </a:lnTo>
                  <a:lnTo>
                    <a:pt x="15" y="10"/>
                  </a:lnTo>
                  <a:lnTo>
                    <a:pt x="18" y="12"/>
                  </a:lnTo>
                  <a:lnTo>
                    <a:pt x="18" y="12"/>
                  </a:lnTo>
                  <a:lnTo>
                    <a:pt x="19" y="14"/>
                  </a:lnTo>
                  <a:lnTo>
                    <a:pt x="20" y="17"/>
                  </a:lnTo>
                  <a:lnTo>
                    <a:pt x="19" y="20"/>
                  </a:lnTo>
                  <a:lnTo>
                    <a:pt x="18" y="22"/>
                  </a:lnTo>
                  <a:lnTo>
                    <a:pt x="18" y="22"/>
                  </a:lnTo>
                  <a:lnTo>
                    <a:pt x="15" y="26"/>
                  </a:lnTo>
                  <a:lnTo>
                    <a:pt x="14" y="31"/>
                  </a:lnTo>
                  <a:lnTo>
                    <a:pt x="14" y="31"/>
                  </a:lnTo>
                  <a:lnTo>
                    <a:pt x="15" y="37"/>
                  </a:lnTo>
                  <a:lnTo>
                    <a:pt x="18" y="41"/>
                  </a:lnTo>
                  <a:lnTo>
                    <a:pt x="23" y="44"/>
                  </a:lnTo>
                  <a:lnTo>
                    <a:pt x="27" y="45"/>
                  </a:lnTo>
                  <a:lnTo>
                    <a:pt x="27" y="45"/>
                  </a:lnTo>
                  <a:lnTo>
                    <a:pt x="32" y="44"/>
                  </a:lnTo>
                  <a:lnTo>
                    <a:pt x="36" y="41"/>
                  </a:lnTo>
                  <a:lnTo>
                    <a:pt x="39" y="37"/>
                  </a:lnTo>
                  <a:lnTo>
                    <a:pt x="40" y="31"/>
                  </a:lnTo>
                  <a:lnTo>
                    <a:pt x="40" y="8"/>
                  </a:lnTo>
                  <a:lnTo>
                    <a:pt x="40" y="8"/>
                  </a:lnTo>
                  <a:lnTo>
                    <a:pt x="41" y="5"/>
                  </a:lnTo>
                  <a:lnTo>
                    <a:pt x="42" y="2"/>
                  </a:lnTo>
                  <a:lnTo>
                    <a:pt x="44" y="1"/>
                  </a:lnTo>
                  <a:lnTo>
                    <a:pt x="47" y="0"/>
                  </a:lnTo>
                  <a:lnTo>
                    <a:pt x="47" y="0"/>
                  </a:lnTo>
                  <a:lnTo>
                    <a:pt x="50" y="1"/>
                  </a:lnTo>
                  <a:lnTo>
                    <a:pt x="52" y="2"/>
                  </a:lnTo>
                  <a:lnTo>
                    <a:pt x="54" y="5"/>
                  </a:lnTo>
                  <a:lnTo>
                    <a:pt x="54" y="8"/>
                  </a:lnTo>
                  <a:lnTo>
                    <a:pt x="54" y="31"/>
                  </a:lnTo>
                  <a:lnTo>
                    <a:pt x="54" y="31"/>
                  </a:lnTo>
                  <a:lnTo>
                    <a:pt x="54" y="37"/>
                  </a:lnTo>
                  <a:lnTo>
                    <a:pt x="52" y="42"/>
                  </a:lnTo>
                  <a:lnTo>
                    <a:pt x="50" y="47"/>
                  </a:lnTo>
                  <a:lnTo>
                    <a:pt x="47" y="51"/>
                  </a:lnTo>
                  <a:lnTo>
                    <a:pt x="43" y="54"/>
                  </a:lnTo>
                  <a:lnTo>
                    <a:pt x="38" y="57"/>
                  </a:lnTo>
                  <a:lnTo>
                    <a:pt x="33" y="58"/>
                  </a:lnTo>
                  <a:lnTo>
                    <a:pt x="27" y="59"/>
                  </a:lnTo>
                  <a:lnTo>
                    <a:pt x="27" y="59"/>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4" name="Line 491"/>
            <p:cNvSpPr>
              <a:spLocks noChangeShapeType="1"/>
            </p:cNvSpPr>
            <p:nvPr/>
          </p:nvSpPr>
          <p:spPr bwMode="auto">
            <a:xfrm>
              <a:off x="5024438" y="2865438"/>
              <a:ext cx="0" cy="66675"/>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5" name="Line 492"/>
            <p:cNvSpPr>
              <a:spLocks noChangeShapeType="1"/>
            </p:cNvSpPr>
            <p:nvPr/>
          </p:nvSpPr>
          <p:spPr bwMode="auto">
            <a:xfrm flipV="1">
              <a:off x="5037138" y="2865438"/>
              <a:ext cx="0" cy="66675"/>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6" name="Freeform 493"/>
            <p:cNvSpPr>
              <a:spLocks/>
            </p:cNvSpPr>
            <p:nvPr/>
          </p:nvSpPr>
          <p:spPr bwMode="auto">
            <a:xfrm>
              <a:off x="5024438" y="2687638"/>
              <a:ext cx="12700" cy="19050"/>
            </a:xfrm>
            <a:custGeom>
              <a:avLst/>
              <a:gdLst>
                <a:gd name="T0" fmla="*/ 8 w 8"/>
                <a:gd name="T1" fmla="*/ 12 h 12"/>
                <a:gd name="T2" fmla="*/ 8 w 8"/>
                <a:gd name="T3" fmla="*/ 4 h 12"/>
                <a:gd name="T4" fmla="*/ 8 w 8"/>
                <a:gd name="T5" fmla="*/ 4 h 12"/>
                <a:gd name="T6" fmla="*/ 8 w 8"/>
                <a:gd name="T7" fmla="*/ 2 h 12"/>
                <a:gd name="T8" fmla="*/ 7 w 8"/>
                <a:gd name="T9" fmla="*/ 1 h 12"/>
                <a:gd name="T10" fmla="*/ 6 w 8"/>
                <a:gd name="T11" fmla="*/ 0 h 12"/>
                <a:gd name="T12" fmla="*/ 4 w 8"/>
                <a:gd name="T13" fmla="*/ 0 h 12"/>
                <a:gd name="T14" fmla="*/ 4 w 8"/>
                <a:gd name="T15" fmla="*/ 0 h 12"/>
                <a:gd name="T16" fmla="*/ 3 w 8"/>
                <a:gd name="T17" fmla="*/ 0 h 12"/>
                <a:gd name="T18" fmla="*/ 1 w 8"/>
                <a:gd name="T19" fmla="*/ 1 h 12"/>
                <a:gd name="T20" fmla="*/ 0 w 8"/>
                <a:gd name="T21" fmla="*/ 2 h 12"/>
                <a:gd name="T22" fmla="*/ 0 w 8"/>
                <a:gd name="T23" fmla="*/ 4 h 12"/>
                <a:gd name="T24" fmla="*/ 0 w 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12"/>
                  </a:moveTo>
                  <a:lnTo>
                    <a:pt x="8" y="4"/>
                  </a:lnTo>
                  <a:lnTo>
                    <a:pt x="8" y="4"/>
                  </a:lnTo>
                  <a:lnTo>
                    <a:pt x="8" y="2"/>
                  </a:lnTo>
                  <a:lnTo>
                    <a:pt x="7" y="1"/>
                  </a:lnTo>
                  <a:lnTo>
                    <a:pt x="6" y="0"/>
                  </a:lnTo>
                  <a:lnTo>
                    <a:pt x="4" y="0"/>
                  </a:lnTo>
                  <a:lnTo>
                    <a:pt x="4" y="0"/>
                  </a:lnTo>
                  <a:lnTo>
                    <a:pt x="3" y="0"/>
                  </a:lnTo>
                  <a:lnTo>
                    <a:pt x="1" y="1"/>
                  </a:lnTo>
                  <a:lnTo>
                    <a:pt x="0" y="2"/>
                  </a:lnTo>
                  <a:lnTo>
                    <a:pt x="0" y="4"/>
                  </a:lnTo>
                  <a:lnTo>
                    <a:pt x="0" y="12"/>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7" name="Freeform 494"/>
            <p:cNvSpPr>
              <a:spLocks/>
            </p:cNvSpPr>
            <p:nvPr/>
          </p:nvSpPr>
          <p:spPr bwMode="auto">
            <a:xfrm>
              <a:off x="4840288" y="2719388"/>
              <a:ext cx="382588" cy="136525"/>
            </a:xfrm>
            <a:custGeom>
              <a:avLst/>
              <a:gdLst>
                <a:gd name="T0" fmla="*/ 28 w 241"/>
                <a:gd name="T1" fmla="*/ 76 h 86"/>
                <a:gd name="T2" fmla="*/ 45 w 241"/>
                <a:gd name="T3" fmla="*/ 79 h 86"/>
                <a:gd name="T4" fmla="*/ 59 w 241"/>
                <a:gd name="T5" fmla="*/ 86 h 86"/>
                <a:gd name="T6" fmla="*/ 65 w 241"/>
                <a:gd name="T7" fmla="*/ 82 h 86"/>
                <a:gd name="T8" fmla="*/ 80 w 241"/>
                <a:gd name="T9" fmla="*/ 77 h 86"/>
                <a:gd name="T10" fmla="*/ 89 w 241"/>
                <a:gd name="T11" fmla="*/ 76 h 86"/>
                <a:gd name="T12" fmla="*/ 107 w 241"/>
                <a:gd name="T13" fmla="*/ 79 h 86"/>
                <a:gd name="T14" fmla="*/ 120 w 241"/>
                <a:gd name="T15" fmla="*/ 86 h 86"/>
                <a:gd name="T16" fmla="*/ 126 w 241"/>
                <a:gd name="T17" fmla="*/ 82 h 86"/>
                <a:gd name="T18" fmla="*/ 143 w 241"/>
                <a:gd name="T19" fmla="*/ 77 h 86"/>
                <a:gd name="T20" fmla="*/ 151 w 241"/>
                <a:gd name="T21" fmla="*/ 76 h 86"/>
                <a:gd name="T22" fmla="*/ 169 w 241"/>
                <a:gd name="T23" fmla="*/ 79 h 86"/>
                <a:gd name="T24" fmla="*/ 183 w 241"/>
                <a:gd name="T25" fmla="*/ 86 h 86"/>
                <a:gd name="T26" fmla="*/ 189 w 241"/>
                <a:gd name="T27" fmla="*/ 82 h 86"/>
                <a:gd name="T28" fmla="*/ 205 w 241"/>
                <a:gd name="T29" fmla="*/ 77 h 86"/>
                <a:gd name="T30" fmla="*/ 214 w 241"/>
                <a:gd name="T31" fmla="*/ 76 h 86"/>
                <a:gd name="T32" fmla="*/ 228 w 241"/>
                <a:gd name="T33" fmla="*/ 78 h 86"/>
                <a:gd name="T34" fmla="*/ 241 w 241"/>
                <a:gd name="T35" fmla="*/ 84 h 86"/>
                <a:gd name="T36" fmla="*/ 239 w 241"/>
                <a:gd name="T37" fmla="*/ 76 h 86"/>
                <a:gd name="T38" fmla="*/ 232 w 241"/>
                <a:gd name="T39" fmla="*/ 59 h 86"/>
                <a:gd name="T40" fmla="*/ 222 w 241"/>
                <a:gd name="T41" fmla="*/ 45 h 86"/>
                <a:gd name="T42" fmla="*/ 209 w 241"/>
                <a:gd name="T43" fmla="*/ 32 h 86"/>
                <a:gd name="T44" fmla="*/ 192 w 241"/>
                <a:gd name="T45" fmla="*/ 19 h 86"/>
                <a:gd name="T46" fmla="*/ 174 w 241"/>
                <a:gd name="T47" fmla="*/ 10 h 86"/>
                <a:gd name="T48" fmla="*/ 154 w 241"/>
                <a:gd name="T49" fmla="*/ 4 h 86"/>
                <a:gd name="T50" fmla="*/ 132 w 241"/>
                <a:gd name="T51" fmla="*/ 0 h 86"/>
                <a:gd name="T52" fmla="*/ 120 w 241"/>
                <a:gd name="T53" fmla="*/ 0 h 86"/>
                <a:gd name="T54" fmla="*/ 98 w 241"/>
                <a:gd name="T55" fmla="*/ 1 h 86"/>
                <a:gd name="T56" fmla="*/ 77 w 241"/>
                <a:gd name="T57" fmla="*/ 7 h 86"/>
                <a:gd name="T58" fmla="*/ 57 w 241"/>
                <a:gd name="T59" fmla="*/ 14 h 86"/>
                <a:gd name="T60" fmla="*/ 40 w 241"/>
                <a:gd name="T61" fmla="*/ 25 h 86"/>
                <a:gd name="T62" fmla="*/ 26 w 241"/>
                <a:gd name="T63" fmla="*/ 38 h 86"/>
                <a:gd name="T64" fmla="*/ 14 w 241"/>
                <a:gd name="T65" fmla="*/ 52 h 86"/>
                <a:gd name="T66" fmla="*/ 5 w 241"/>
                <a:gd name="T67" fmla="*/ 68 h 86"/>
                <a:gd name="T68" fmla="*/ 0 w 241"/>
                <a:gd name="T69" fmla="*/ 84 h 86"/>
                <a:gd name="T70" fmla="*/ 6 w 241"/>
                <a:gd name="T71" fmla="*/ 81 h 86"/>
                <a:gd name="T72" fmla="*/ 19 w 241"/>
                <a:gd name="T73" fmla="*/ 77 h 86"/>
                <a:gd name="T74" fmla="*/ 28 w 241"/>
                <a:gd name="T7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86">
                  <a:moveTo>
                    <a:pt x="28" y="76"/>
                  </a:moveTo>
                  <a:lnTo>
                    <a:pt x="28" y="76"/>
                  </a:lnTo>
                  <a:lnTo>
                    <a:pt x="37" y="77"/>
                  </a:lnTo>
                  <a:lnTo>
                    <a:pt x="45" y="79"/>
                  </a:lnTo>
                  <a:lnTo>
                    <a:pt x="52" y="82"/>
                  </a:lnTo>
                  <a:lnTo>
                    <a:pt x="59" y="86"/>
                  </a:lnTo>
                  <a:lnTo>
                    <a:pt x="59" y="86"/>
                  </a:lnTo>
                  <a:lnTo>
                    <a:pt x="65" y="82"/>
                  </a:lnTo>
                  <a:lnTo>
                    <a:pt x="72" y="79"/>
                  </a:lnTo>
                  <a:lnTo>
                    <a:pt x="80" y="77"/>
                  </a:lnTo>
                  <a:lnTo>
                    <a:pt x="89" y="76"/>
                  </a:lnTo>
                  <a:lnTo>
                    <a:pt x="89" y="76"/>
                  </a:lnTo>
                  <a:lnTo>
                    <a:pt x="99" y="77"/>
                  </a:lnTo>
                  <a:lnTo>
                    <a:pt x="107" y="79"/>
                  </a:lnTo>
                  <a:lnTo>
                    <a:pt x="114" y="82"/>
                  </a:lnTo>
                  <a:lnTo>
                    <a:pt x="120" y="86"/>
                  </a:lnTo>
                  <a:lnTo>
                    <a:pt x="120" y="86"/>
                  </a:lnTo>
                  <a:lnTo>
                    <a:pt x="126" y="82"/>
                  </a:lnTo>
                  <a:lnTo>
                    <a:pt x="135" y="79"/>
                  </a:lnTo>
                  <a:lnTo>
                    <a:pt x="143" y="77"/>
                  </a:lnTo>
                  <a:lnTo>
                    <a:pt x="151" y="76"/>
                  </a:lnTo>
                  <a:lnTo>
                    <a:pt x="151" y="76"/>
                  </a:lnTo>
                  <a:lnTo>
                    <a:pt x="160" y="77"/>
                  </a:lnTo>
                  <a:lnTo>
                    <a:pt x="169" y="79"/>
                  </a:lnTo>
                  <a:lnTo>
                    <a:pt x="176" y="82"/>
                  </a:lnTo>
                  <a:lnTo>
                    <a:pt x="183" y="86"/>
                  </a:lnTo>
                  <a:lnTo>
                    <a:pt x="183" y="86"/>
                  </a:lnTo>
                  <a:lnTo>
                    <a:pt x="189" y="82"/>
                  </a:lnTo>
                  <a:lnTo>
                    <a:pt x="196" y="79"/>
                  </a:lnTo>
                  <a:lnTo>
                    <a:pt x="205" y="77"/>
                  </a:lnTo>
                  <a:lnTo>
                    <a:pt x="214" y="76"/>
                  </a:lnTo>
                  <a:lnTo>
                    <a:pt x="214" y="76"/>
                  </a:lnTo>
                  <a:lnTo>
                    <a:pt x="221" y="77"/>
                  </a:lnTo>
                  <a:lnTo>
                    <a:pt x="228" y="78"/>
                  </a:lnTo>
                  <a:lnTo>
                    <a:pt x="234" y="81"/>
                  </a:lnTo>
                  <a:lnTo>
                    <a:pt x="241" y="84"/>
                  </a:lnTo>
                  <a:lnTo>
                    <a:pt x="241" y="84"/>
                  </a:lnTo>
                  <a:lnTo>
                    <a:pt x="239" y="76"/>
                  </a:lnTo>
                  <a:lnTo>
                    <a:pt x="235" y="68"/>
                  </a:lnTo>
                  <a:lnTo>
                    <a:pt x="232" y="59"/>
                  </a:lnTo>
                  <a:lnTo>
                    <a:pt x="227" y="52"/>
                  </a:lnTo>
                  <a:lnTo>
                    <a:pt x="222" y="45"/>
                  </a:lnTo>
                  <a:lnTo>
                    <a:pt x="215" y="38"/>
                  </a:lnTo>
                  <a:lnTo>
                    <a:pt x="209" y="32"/>
                  </a:lnTo>
                  <a:lnTo>
                    <a:pt x="200" y="25"/>
                  </a:lnTo>
                  <a:lnTo>
                    <a:pt x="192" y="19"/>
                  </a:lnTo>
                  <a:lnTo>
                    <a:pt x="183" y="14"/>
                  </a:lnTo>
                  <a:lnTo>
                    <a:pt x="174" y="10"/>
                  </a:lnTo>
                  <a:lnTo>
                    <a:pt x="164" y="7"/>
                  </a:lnTo>
                  <a:lnTo>
                    <a:pt x="154" y="4"/>
                  </a:lnTo>
                  <a:lnTo>
                    <a:pt x="143" y="1"/>
                  </a:lnTo>
                  <a:lnTo>
                    <a:pt x="132" y="0"/>
                  </a:lnTo>
                  <a:lnTo>
                    <a:pt x="120" y="0"/>
                  </a:lnTo>
                  <a:lnTo>
                    <a:pt x="120" y="0"/>
                  </a:lnTo>
                  <a:lnTo>
                    <a:pt x="109" y="0"/>
                  </a:lnTo>
                  <a:lnTo>
                    <a:pt x="98" y="1"/>
                  </a:lnTo>
                  <a:lnTo>
                    <a:pt x="87" y="4"/>
                  </a:lnTo>
                  <a:lnTo>
                    <a:pt x="77" y="7"/>
                  </a:lnTo>
                  <a:lnTo>
                    <a:pt x="67" y="10"/>
                  </a:lnTo>
                  <a:lnTo>
                    <a:pt x="57" y="14"/>
                  </a:lnTo>
                  <a:lnTo>
                    <a:pt x="48" y="19"/>
                  </a:lnTo>
                  <a:lnTo>
                    <a:pt x="40" y="25"/>
                  </a:lnTo>
                  <a:lnTo>
                    <a:pt x="33" y="32"/>
                  </a:lnTo>
                  <a:lnTo>
                    <a:pt x="26" y="38"/>
                  </a:lnTo>
                  <a:lnTo>
                    <a:pt x="19" y="45"/>
                  </a:lnTo>
                  <a:lnTo>
                    <a:pt x="14" y="52"/>
                  </a:lnTo>
                  <a:lnTo>
                    <a:pt x="9" y="59"/>
                  </a:lnTo>
                  <a:lnTo>
                    <a:pt x="5" y="68"/>
                  </a:lnTo>
                  <a:lnTo>
                    <a:pt x="2" y="76"/>
                  </a:lnTo>
                  <a:lnTo>
                    <a:pt x="0" y="84"/>
                  </a:lnTo>
                  <a:lnTo>
                    <a:pt x="0" y="84"/>
                  </a:lnTo>
                  <a:lnTo>
                    <a:pt x="6" y="81"/>
                  </a:lnTo>
                  <a:lnTo>
                    <a:pt x="12" y="78"/>
                  </a:lnTo>
                  <a:lnTo>
                    <a:pt x="19" y="77"/>
                  </a:lnTo>
                  <a:lnTo>
                    <a:pt x="28" y="76"/>
                  </a:lnTo>
                  <a:lnTo>
                    <a:pt x="28" y="76"/>
                  </a:lnTo>
                  <a:close/>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8" name="Freeform 495"/>
            <p:cNvSpPr>
              <a:spLocks/>
            </p:cNvSpPr>
            <p:nvPr/>
          </p:nvSpPr>
          <p:spPr bwMode="auto">
            <a:xfrm>
              <a:off x="2701926" y="1670050"/>
              <a:ext cx="466725" cy="254000"/>
            </a:xfrm>
            <a:custGeom>
              <a:avLst/>
              <a:gdLst>
                <a:gd name="T0" fmla="*/ 294 w 294"/>
                <a:gd name="T1" fmla="*/ 76 h 160"/>
                <a:gd name="T2" fmla="*/ 294 w 294"/>
                <a:gd name="T3" fmla="*/ 0 h 160"/>
                <a:gd name="T4" fmla="*/ 0 w 294"/>
                <a:gd name="T5" fmla="*/ 0 h 160"/>
                <a:gd name="T6" fmla="*/ 0 w 294"/>
                <a:gd name="T7" fmla="*/ 160 h 160"/>
                <a:gd name="T8" fmla="*/ 213 w 294"/>
                <a:gd name="T9" fmla="*/ 160 h 160"/>
                <a:gd name="T10" fmla="*/ 213 w 294"/>
                <a:gd name="T11" fmla="*/ 160 h 160"/>
                <a:gd name="T12" fmla="*/ 213 w 294"/>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94" h="160">
                  <a:moveTo>
                    <a:pt x="294" y="76"/>
                  </a:moveTo>
                  <a:lnTo>
                    <a:pt x="294" y="0"/>
                  </a:lnTo>
                  <a:lnTo>
                    <a:pt x="0" y="0"/>
                  </a:lnTo>
                  <a:lnTo>
                    <a:pt x="0" y="160"/>
                  </a:lnTo>
                  <a:lnTo>
                    <a:pt x="213" y="160"/>
                  </a:lnTo>
                  <a:lnTo>
                    <a:pt x="213" y="160"/>
                  </a:lnTo>
                  <a:lnTo>
                    <a:pt x="213" y="159"/>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9" name="Freeform 496"/>
            <p:cNvSpPr>
              <a:spLocks/>
            </p:cNvSpPr>
            <p:nvPr/>
          </p:nvSpPr>
          <p:spPr bwMode="auto">
            <a:xfrm>
              <a:off x="2851151" y="1704975"/>
              <a:ext cx="166688" cy="182563"/>
            </a:xfrm>
            <a:custGeom>
              <a:avLst/>
              <a:gdLst>
                <a:gd name="T0" fmla="*/ 53 w 105"/>
                <a:gd name="T1" fmla="*/ 115 h 115"/>
                <a:gd name="T2" fmla="*/ 53 w 105"/>
                <a:gd name="T3" fmla="*/ 115 h 115"/>
                <a:gd name="T4" fmla="*/ 42 w 105"/>
                <a:gd name="T5" fmla="*/ 114 h 115"/>
                <a:gd name="T6" fmla="*/ 32 w 105"/>
                <a:gd name="T7" fmla="*/ 111 h 115"/>
                <a:gd name="T8" fmla="*/ 23 w 105"/>
                <a:gd name="T9" fmla="*/ 106 h 115"/>
                <a:gd name="T10" fmla="*/ 16 w 105"/>
                <a:gd name="T11" fmla="*/ 99 h 115"/>
                <a:gd name="T12" fmla="*/ 9 w 105"/>
                <a:gd name="T13" fmla="*/ 90 h 115"/>
                <a:gd name="T14" fmla="*/ 4 w 105"/>
                <a:gd name="T15" fmla="*/ 80 h 115"/>
                <a:gd name="T16" fmla="*/ 1 w 105"/>
                <a:gd name="T17" fmla="*/ 69 h 115"/>
                <a:gd name="T18" fmla="*/ 0 w 105"/>
                <a:gd name="T19" fmla="*/ 58 h 115"/>
                <a:gd name="T20" fmla="*/ 0 w 105"/>
                <a:gd name="T21" fmla="*/ 58 h 115"/>
                <a:gd name="T22" fmla="*/ 1 w 105"/>
                <a:gd name="T23" fmla="*/ 46 h 115"/>
                <a:gd name="T24" fmla="*/ 4 w 105"/>
                <a:gd name="T25" fmla="*/ 35 h 115"/>
                <a:gd name="T26" fmla="*/ 9 w 105"/>
                <a:gd name="T27" fmla="*/ 26 h 115"/>
                <a:gd name="T28" fmla="*/ 16 w 105"/>
                <a:gd name="T29" fmla="*/ 16 h 115"/>
                <a:gd name="T30" fmla="*/ 23 w 105"/>
                <a:gd name="T31" fmla="*/ 9 h 115"/>
                <a:gd name="T32" fmla="*/ 32 w 105"/>
                <a:gd name="T33" fmla="*/ 4 h 115"/>
                <a:gd name="T34" fmla="*/ 42 w 105"/>
                <a:gd name="T35" fmla="*/ 1 h 115"/>
                <a:gd name="T36" fmla="*/ 53 w 105"/>
                <a:gd name="T37" fmla="*/ 0 h 115"/>
                <a:gd name="T38" fmla="*/ 53 w 105"/>
                <a:gd name="T39" fmla="*/ 0 h 115"/>
                <a:gd name="T40" fmla="*/ 63 w 105"/>
                <a:gd name="T41" fmla="*/ 1 h 115"/>
                <a:gd name="T42" fmla="*/ 73 w 105"/>
                <a:gd name="T43" fmla="*/ 4 h 115"/>
                <a:gd name="T44" fmla="*/ 83 w 105"/>
                <a:gd name="T45" fmla="*/ 9 h 115"/>
                <a:gd name="T46" fmla="*/ 90 w 105"/>
                <a:gd name="T47" fmla="*/ 16 h 115"/>
                <a:gd name="T48" fmla="*/ 97 w 105"/>
                <a:gd name="T49" fmla="*/ 26 h 115"/>
                <a:gd name="T50" fmla="*/ 101 w 105"/>
                <a:gd name="T51" fmla="*/ 35 h 115"/>
                <a:gd name="T52" fmla="*/ 104 w 105"/>
                <a:gd name="T53" fmla="*/ 46 h 115"/>
                <a:gd name="T54" fmla="*/ 105 w 105"/>
                <a:gd name="T55" fmla="*/ 58 h 115"/>
                <a:gd name="T56" fmla="*/ 105 w 105"/>
                <a:gd name="T57" fmla="*/ 58 h 115"/>
                <a:gd name="T58" fmla="*/ 104 w 105"/>
                <a:gd name="T59" fmla="*/ 69 h 115"/>
                <a:gd name="T60" fmla="*/ 101 w 105"/>
                <a:gd name="T61" fmla="*/ 80 h 115"/>
                <a:gd name="T62" fmla="*/ 97 w 105"/>
                <a:gd name="T63" fmla="*/ 90 h 115"/>
                <a:gd name="T64" fmla="*/ 90 w 105"/>
                <a:gd name="T65" fmla="*/ 99 h 115"/>
                <a:gd name="T66" fmla="*/ 83 w 105"/>
                <a:gd name="T67" fmla="*/ 106 h 115"/>
                <a:gd name="T68" fmla="*/ 73 w 105"/>
                <a:gd name="T69" fmla="*/ 111 h 115"/>
                <a:gd name="T70" fmla="*/ 63 w 105"/>
                <a:gd name="T71" fmla="*/ 114 h 115"/>
                <a:gd name="T72" fmla="*/ 53 w 105"/>
                <a:gd name="T73" fmla="*/ 115 h 115"/>
                <a:gd name="T74" fmla="*/ 53 w 105"/>
                <a:gd name="T7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15">
                  <a:moveTo>
                    <a:pt x="53" y="115"/>
                  </a:moveTo>
                  <a:lnTo>
                    <a:pt x="53" y="115"/>
                  </a:lnTo>
                  <a:lnTo>
                    <a:pt x="42" y="114"/>
                  </a:lnTo>
                  <a:lnTo>
                    <a:pt x="32" y="111"/>
                  </a:lnTo>
                  <a:lnTo>
                    <a:pt x="23" y="106"/>
                  </a:lnTo>
                  <a:lnTo>
                    <a:pt x="16" y="99"/>
                  </a:lnTo>
                  <a:lnTo>
                    <a:pt x="9" y="90"/>
                  </a:lnTo>
                  <a:lnTo>
                    <a:pt x="4" y="80"/>
                  </a:lnTo>
                  <a:lnTo>
                    <a:pt x="1" y="69"/>
                  </a:lnTo>
                  <a:lnTo>
                    <a:pt x="0" y="58"/>
                  </a:lnTo>
                  <a:lnTo>
                    <a:pt x="0" y="58"/>
                  </a:lnTo>
                  <a:lnTo>
                    <a:pt x="1" y="46"/>
                  </a:lnTo>
                  <a:lnTo>
                    <a:pt x="4" y="35"/>
                  </a:lnTo>
                  <a:lnTo>
                    <a:pt x="9" y="26"/>
                  </a:lnTo>
                  <a:lnTo>
                    <a:pt x="16" y="16"/>
                  </a:lnTo>
                  <a:lnTo>
                    <a:pt x="23" y="9"/>
                  </a:lnTo>
                  <a:lnTo>
                    <a:pt x="32" y="4"/>
                  </a:lnTo>
                  <a:lnTo>
                    <a:pt x="42" y="1"/>
                  </a:lnTo>
                  <a:lnTo>
                    <a:pt x="53" y="0"/>
                  </a:lnTo>
                  <a:lnTo>
                    <a:pt x="53" y="0"/>
                  </a:lnTo>
                  <a:lnTo>
                    <a:pt x="63" y="1"/>
                  </a:lnTo>
                  <a:lnTo>
                    <a:pt x="73" y="4"/>
                  </a:lnTo>
                  <a:lnTo>
                    <a:pt x="83" y="9"/>
                  </a:lnTo>
                  <a:lnTo>
                    <a:pt x="90" y="16"/>
                  </a:lnTo>
                  <a:lnTo>
                    <a:pt x="97" y="26"/>
                  </a:lnTo>
                  <a:lnTo>
                    <a:pt x="101" y="35"/>
                  </a:lnTo>
                  <a:lnTo>
                    <a:pt x="104" y="46"/>
                  </a:lnTo>
                  <a:lnTo>
                    <a:pt x="105" y="58"/>
                  </a:lnTo>
                  <a:lnTo>
                    <a:pt x="105" y="58"/>
                  </a:lnTo>
                  <a:lnTo>
                    <a:pt x="104" y="69"/>
                  </a:lnTo>
                  <a:lnTo>
                    <a:pt x="101" y="80"/>
                  </a:lnTo>
                  <a:lnTo>
                    <a:pt x="97" y="90"/>
                  </a:lnTo>
                  <a:lnTo>
                    <a:pt x="90" y="99"/>
                  </a:lnTo>
                  <a:lnTo>
                    <a:pt x="83" y="106"/>
                  </a:lnTo>
                  <a:lnTo>
                    <a:pt x="73" y="111"/>
                  </a:lnTo>
                  <a:lnTo>
                    <a:pt x="63" y="114"/>
                  </a:lnTo>
                  <a:lnTo>
                    <a:pt x="53" y="115"/>
                  </a:lnTo>
                  <a:lnTo>
                    <a:pt x="53" y="1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0" name="Line 497"/>
            <p:cNvSpPr>
              <a:spLocks noChangeShapeType="1"/>
            </p:cNvSpPr>
            <p:nvPr/>
          </p:nvSpPr>
          <p:spPr bwMode="auto">
            <a:xfrm>
              <a:off x="2971801" y="1814513"/>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1" name="Freeform 498"/>
            <p:cNvSpPr>
              <a:spLocks/>
            </p:cNvSpPr>
            <p:nvPr/>
          </p:nvSpPr>
          <p:spPr bwMode="auto">
            <a:xfrm>
              <a:off x="3060701" y="1901825"/>
              <a:ext cx="134938" cy="42863"/>
            </a:xfrm>
            <a:custGeom>
              <a:avLst/>
              <a:gdLst>
                <a:gd name="T0" fmla="*/ 85 w 85"/>
                <a:gd name="T1" fmla="*/ 0 h 27"/>
                <a:gd name="T2" fmla="*/ 85 w 85"/>
                <a:gd name="T3" fmla="*/ 0 h 27"/>
                <a:gd name="T4" fmla="*/ 84 w 85"/>
                <a:gd name="T5" fmla="*/ 2 h 27"/>
                <a:gd name="T6" fmla="*/ 82 w 85"/>
                <a:gd name="T7" fmla="*/ 5 h 27"/>
                <a:gd name="T8" fmla="*/ 78 w 85"/>
                <a:gd name="T9" fmla="*/ 7 h 27"/>
                <a:gd name="T10" fmla="*/ 73 w 85"/>
                <a:gd name="T11" fmla="*/ 9 h 27"/>
                <a:gd name="T12" fmla="*/ 60 w 85"/>
                <a:gd name="T13" fmla="*/ 11 h 27"/>
                <a:gd name="T14" fmla="*/ 43 w 85"/>
                <a:gd name="T15" fmla="*/ 12 h 27"/>
                <a:gd name="T16" fmla="*/ 43 w 85"/>
                <a:gd name="T17" fmla="*/ 12 h 27"/>
                <a:gd name="T18" fmla="*/ 27 w 85"/>
                <a:gd name="T19" fmla="*/ 11 h 27"/>
                <a:gd name="T20" fmla="*/ 13 w 85"/>
                <a:gd name="T21" fmla="*/ 9 h 27"/>
                <a:gd name="T22" fmla="*/ 7 w 85"/>
                <a:gd name="T23" fmla="*/ 7 h 27"/>
                <a:gd name="T24" fmla="*/ 4 w 85"/>
                <a:gd name="T25" fmla="*/ 5 h 27"/>
                <a:gd name="T26" fmla="*/ 1 w 85"/>
                <a:gd name="T27" fmla="*/ 2 h 27"/>
                <a:gd name="T28" fmla="*/ 0 w 85"/>
                <a:gd name="T29" fmla="*/ 0 h 27"/>
                <a:gd name="T30" fmla="*/ 0 w 85"/>
                <a:gd name="T31" fmla="*/ 17 h 27"/>
                <a:gd name="T32" fmla="*/ 0 w 85"/>
                <a:gd name="T33" fmla="*/ 17 h 27"/>
                <a:gd name="T34" fmla="*/ 1 w 85"/>
                <a:gd name="T35" fmla="*/ 19 h 27"/>
                <a:gd name="T36" fmla="*/ 4 w 85"/>
                <a:gd name="T37" fmla="*/ 21 h 27"/>
                <a:gd name="T38" fmla="*/ 7 w 85"/>
                <a:gd name="T39" fmla="*/ 22 h 27"/>
                <a:gd name="T40" fmla="*/ 13 w 85"/>
                <a:gd name="T41" fmla="*/ 24 h 27"/>
                <a:gd name="T42" fmla="*/ 27 w 85"/>
                <a:gd name="T43" fmla="*/ 26 h 27"/>
                <a:gd name="T44" fmla="*/ 43 w 85"/>
                <a:gd name="T45" fmla="*/ 27 h 27"/>
                <a:gd name="T46" fmla="*/ 43 w 85"/>
                <a:gd name="T47" fmla="*/ 27 h 27"/>
                <a:gd name="T48" fmla="*/ 60 w 85"/>
                <a:gd name="T49" fmla="*/ 26 h 27"/>
                <a:gd name="T50" fmla="*/ 73 w 85"/>
                <a:gd name="T51" fmla="*/ 24 h 27"/>
                <a:gd name="T52" fmla="*/ 78 w 85"/>
                <a:gd name="T53" fmla="*/ 22 h 27"/>
                <a:gd name="T54" fmla="*/ 82 w 85"/>
                <a:gd name="T55" fmla="*/ 21 h 27"/>
                <a:gd name="T56" fmla="*/ 84 w 85"/>
                <a:gd name="T57" fmla="*/ 19 h 27"/>
                <a:gd name="T58" fmla="*/ 85 w 85"/>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27">
                  <a:moveTo>
                    <a:pt x="85" y="0"/>
                  </a:moveTo>
                  <a:lnTo>
                    <a:pt x="85" y="0"/>
                  </a:lnTo>
                  <a:lnTo>
                    <a:pt x="84" y="2"/>
                  </a:lnTo>
                  <a:lnTo>
                    <a:pt x="82" y="5"/>
                  </a:lnTo>
                  <a:lnTo>
                    <a:pt x="78" y="7"/>
                  </a:lnTo>
                  <a:lnTo>
                    <a:pt x="73" y="9"/>
                  </a:lnTo>
                  <a:lnTo>
                    <a:pt x="60" y="11"/>
                  </a:lnTo>
                  <a:lnTo>
                    <a:pt x="43" y="12"/>
                  </a:lnTo>
                  <a:lnTo>
                    <a:pt x="43" y="12"/>
                  </a:lnTo>
                  <a:lnTo>
                    <a:pt x="27" y="11"/>
                  </a:lnTo>
                  <a:lnTo>
                    <a:pt x="13" y="9"/>
                  </a:lnTo>
                  <a:lnTo>
                    <a:pt x="7" y="7"/>
                  </a:lnTo>
                  <a:lnTo>
                    <a:pt x="4" y="5"/>
                  </a:lnTo>
                  <a:lnTo>
                    <a:pt x="1" y="2"/>
                  </a:lnTo>
                  <a:lnTo>
                    <a:pt x="0" y="0"/>
                  </a:lnTo>
                  <a:lnTo>
                    <a:pt x="0" y="17"/>
                  </a:lnTo>
                  <a:lnTo>
                    <a:pt x="0" y="17"/>
                  </a:lnTo>
                  <a:lnTo>
                    <a:pt x="1" y="19"/>
                  </a:lnTo>
                  <a:lnTo>
                    <a:pt x="4" y="21"/>
                  </a:lnTo>
                  <a:lnTo>
                    <a:pt x="7" y="22"/>
                  </a:lnTo>
                  <a:lnTo>
                    <a:pt x="13" y="24"/>
                  </a:lnTo>
                  <a:lnTo>
                    <a:pt x="27" y="26"/>
                  </a:lnTo>
                  <a:lnTo>
                    <a:pt x="43" y="27"/>
                  </a:lnTo>
                  <a:lnTo>
                    <a:pt x="43" y="27"/>
                  </a:lnTo>
                  <a:lnTo>
                    <a:pt x="60" y="26"/>
                  </a:lnTo>
                  <a:lnTo>
                    <a:pt x="73" y="24"/>
                  </a:lnTo>
                  <a:lnTo>
                    <a:pt x="78" y="22"/>
                  </a:lnTo>
                  <a:lnTo>
                    <a:pt x="82" y="21"/>
                  </a:lnTo>
                  <a:lnTo>
                    <a:pt x="84" y="19"/>
                  </a:lnTo>
                  <a:lnTo>
                    <a:pt x="85"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2" name="Freeform 499"/>
            <p:cNvSpPr>
              <a:spLocks/>
            </p:cNvSpPr>
            <p:nvPr/>
          </p:nvSpPr>
          <p:spPr bwMode="auto">
            <a:xfrm>
              <a:off x="3060701" y="18780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5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5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5"/>
                  </a:lnTo>
                  <a:lnTo>
                    <a:pt x="73" y="7"/>
                  </a:lnTo>
                  <a:lnTo>
                    <a:pt x="60" y="9"/>
                  </a:lnTo>
                  <a:lnTo>
                    <a:pt x="43" y="10"/>
                  </a:lnTo>
                  <a:lnTo>
                    <a:pt x="43" y="10"/>
                  </a:lnTo>
                  <a:lnTo>
                    <a:pt x="27" y="9"/>
                  </a:lnTo>
                  <a:lnTo>
                    <a:pt x="13" y="7"/>
                  </a:lnTo>
                  <a:lnTo>
                    <a:pt x="7" y="5"/>
                  </a:lnTo>
                  <a:lnTo>
                    <a:pt x="4" y="4"/>
                  </a:lnTo>
                  <a:lnTo>
                    <a:pt x="1" y="2"/>
                  </a:lnTo>
                  <a:lnTo>
                    <a:pt x="0" y="0"/>
                  </a:lnTo>
                  <a:lnTo>
                    <a:pt x="0"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3" name="Freeform 500"/>
            <p:cNvSpPr>
              <a:spLocks/>
            </p:cNvSpPr>
            <p:nvPr/>
          </p:nvSpPr>
          <p:spPr bwMode="auto">
            <a:xfrm>
              <a:off x="3060701" y="18526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6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6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6"/>
                  </a:lnTo>
                  <a:lnTo>
                    <a:pt x="73" y="7"/>
                  </a:lnTo>
                  <a:lnTo>
                    <a:pt x="60" y="9"/>
                  </a:lnTo>
                  <a:lnTo>
                    <a:pt x="43" y="10"/>
                  </a:lnTo>
                  <a:lnTo>
                    <a:pt x="43" y="10"/>
                  </a:lnTo>
                  <a:lnTo>
                    <a:pt x="27" y="9"/>
                  </a:lnTo>
                  <a:lnTo>
                    <a:pt x="13" y="7"/>
                  </a:lnTo>
                  <a:lnTo>
                    <a:pt x="7" y="6"/>
                  </a:lnTo>
                  <a:lnTo>
                    <a:pt x="4" y="4"/>
                  </a:lnTo>
                  <a:lnTo>
                    <a:pt x="1" y="2"/>
                  </a:lnTo>
                  <a:lnTo>
                    <a:pt x="0" y="0"/>
                  </a:lnTo>
                  <a:lnTo>
                    <a:pt x="0" y="15"/>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4" name="Line 501"/>
            <p:cNvSpPr>
              <a:spLocks noChangeShapeType="1"/>
            </p:cNvSpPr>
            <p:nvPr/>
          </p:nvSpPr>
          <p:spPr bwMode="auto">
            <a:xfrm>
              <a:off x="3195638" y="1876425"/>
              <a:ext cx="0" cy="0"/>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5" name="Freeform 502"/>
            <p:cNvSpPr>
              <a:spLocks/>
            </p:cNvSpPr>
            <p:nvPr/>
          </p:nvSpPr>
          <p:spPr bwMode="auto">
            <a:xfrm>
              <a:off x="3060701" y="1825625"/>
              <a:ext cx="134938" cy="26988"/>
            </a:xfrm>
            <a:custGeom>
              <a:avLst/>
              <a:gdLst>
                <a:gd name="T0" fmla="*/ 85 w 85"/>
                <a:gd name="T1" fmla="*/ 0 h 17"/>
                <a:gd name="T2" fmla="*/ 85 w 85"/>
                <a:gd name="T3" fmla="*/ 0 h 17"/>
                <a:gd name="T4" fmla="*/ 84 w 85"/>
                <a:gd name="T5" fmla="*/ 2 h 17"/>
                <a:gd name="T6" fmla="*/ 82 w 85"/>
                <a:gd name="T7" fmla="*/ 4 h 17"/>
                <a:gd name="T8" fmla="*/ 78 w 85"/>
                <a:gd name="T9" fmla="*/ 6 h 17"/>
                <a:gd name="T10" fmla="*/ 73 w 85"/>
                <a:gd name="T11" fmla="*/ 8 h 17"/>
                <a:gd name="T12" fmla="*/ 60 w 85"/>
                <a:gd name="T13" fmla="*/ 10 h 17"/>
                <a:gd name="T14" fmla="*/ 43 w 85"/>
                <a:gd name="T15" fmla="*/ 11 h 17"/>
                <a:gd name="T16" fmla="*/ 43 w 85"/>
                <a:gd name="T17" fmla="*/ 11 h 17"/>
                <a:gd name="T18" fmla="*/ 27 w 85"/>
                <a:gd name="T19" fmla="*/ 10 h 17"/>
                <a:gd name="T20" fmla="*/ 13 w 85"/>
                <a:gd name="T21" fmla="*/ 8 h 17"/>
                <a:gd name="T22" fmla="*/ 7 w 85"/>
                <a:gd name="T23" fmla="*/ 6 h 17"/>
                <a:gd name="T24" fmla="*/ 4 w 85"/>
                <a:gd name="T25" fmla="*/ 4 h 17"/>
                <a:gd name="T26" fmla="*/ 1 w 85"/>
                <a:gd name="T27" fmla="*/ 2 h 17"/>
                <a:gd name="T28" fmla="*/ 0 w 85"/>
                <a:gd name="T29" fmla="*/ 0 h 17"/>
                <a:gd name="T30" fmla="*/ 0 w 85"/>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7">
                  <a:moveTo>
                    <a:pt x="85" y="0"/>
                  </a:moveTo>
                  <a:lnTo>
                    <a:pt x="85" y="0"/>
                  </a:lnTo>
                  <a:lnTo>
                    <a:pt x="84" y="2"/>
                  </a:lnTo>
                  <a:lnTo>
                    <a:pt x="82" y="4"/>
                  </a:lnTo>
                  <a:lnTo>
                    <a:pt x="78" y="6"/>
                  </a:lnTo>
                  <a:lnTo>
                    <a:pt x="73" y="8"/>
                  </a:lnTo>
                  <a:lnTo>
                    <a:pt x="60" y="10"/>
                  </a:lnTo>
                  <a:lnTo>
                    <a:pt x="43" y="11"/>
                  </a:lnTo>
                  <a:lnTo>
                    <a:pt x="43" y="11"/>
                  </a:lnTo>
                  <a:lnTo>
                    <a:pt x="27" y="10"/>
                  </a:lnTo>
                  <a:lnTo>
                    <a:pt x="13" y="8"/>
                  </a:lnTo>
                  <a:lnTo>
                    <a:pt x="7" y="6"/>
                  </a:lnTo>
                  <a:lnTo>
                    <a:pt x="4" y="4"/>
                  </a:lnTo>
                  <a:lnTo>
                    <a:pt x="1" y="2"/>
                  </a:lnTo>
                  <a:lnTo>
                    <a:pt x="0" y="0"/>
                  </a:lnTo>
                  <a:lnTo>
                    <a:pt x="0" y="17"/>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6" name="Freeform 503"/>
            <p:cNvSpPr>
              <a:spLocks/>
            </p:cNvSpPr>
            <p:nvPr/>
          </p:nvSpPr>
          <p:spPr bwMode="auto">
            <a:xfrm>
              <a:off x="3060701" y="1809750"/>
              <a:ext cx="134938" cy="15875"/>
            </a:xfrm>
            <a:custGeom>
              <a:avLst/>
              <a:gdLst>
                <a:gd name="T0" fmla="*/ 0 w 85"/>
                <a:gd name="T1" fmla="*/ 10 h 10"/>
                <a:gd name="T2" fmla="*/ 0 w 85"/>
                <a:gd name="T3" fmla="*/ 10 h 10"/>
                <a:gd name="T4" fmla="*/ 1 w 85"/>
                <a:gd name="T5" fmla="*/ 8 h 10"/>
                <a:gd name="T6" fmla="*/ 4 w 85"/>
                <a:gd name="T7" fmla="*/ 6 h 10"/>
                <a:gd name="T8" fmla="*/ 8 w 85"/>
                <a:gd name="T9" fmla="*/ 4 h 10"/>
                <a:gd name="T10" fmla="*/ 13 w 85"/>
                <a:gd name="T11" fmla="*/ 3 h 10"/>
                <a:gd name="T12" fmla="*/ 27 w 85"/>
                <a:gd name="T13" fmla="*/ 1 h 10"/>
                <a:gd name="T14" fmla="*/ 43 w 85"/>
                <a:gd name="T15" fmla="*/ 0 h 10"/>
                <a:gd name="T16" fmla="*/ 43 w 85"/>
                <a:gd name="T17" fmla="*/ 0 h 10"/>
                <a:gd name="T18" fmla="*/ 60 w 85"/>
                <a:gd name="T19" fmla="*/ 1 h 10"/>
                <a:gd name="T20" fmla="*/ 73 w 85"/>
                <a:gd name="T21" fmla="*/ 3 h 10"/>
                <a:gd name="T22" fmla="*/ 78 w 85"/>
                <a:gd name="T23" fmla="*/ 4 h 10"/>
                <a:gd name="T24" fmla="*/ 82 w 85"/>
                <a:gd name="T25" fmla="*/ 6 h 10"/>
                <a:gd name="T26" fmla="*/ 84 w 85"/>
                <a:gd name="T27" fmla="*/ 8 h 10"/>
                <a:gd name="T28" fmla="*/ 85 w 85"/>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
                  <a:moveTo>
                    <a:pt x="0" y="10"/>
                  </a:moveTo>
                  <a:lnTo>
                    <a:pt x="0" y="10"/>
                  </a:lnTo>
                  <a:lnTo>
                    <a:pt x="1" y="8"/>
                  </a:lnTo>
                  <a:lnTo>
                    <a:pt x="4" y="6"/>
                  </a:lnTo>
                  <a:lnTo>
                    <a:pt x="8" y="4"/>
                  </a:lnTo>
                  <a:lnTo>
                    <a:pt x="13" y="3"/>
                  </a:lnTo>
                  <a:lnTo>
                    <a:pt x="27" y="1"/>
                  </a:lnTo>
                  <a:lnTo>
                    <a:pt x="43" y="0"/>
                  </a:lnTo>
                  <a:lnTo>
                    <a:pt x="43" y="0"/>
                  </a:lnTo>
                  <a:lnTo>
                    <a:pt x="60" y="1"/>
                  </a:lnTo>
                  <a:lnTo>
                    <a:pt x="73" y="3"/>
                  </a:lnTo>
                  <a:lnTo>
                    <a:pt x="78" y="4"/>
                  </a:lnTo>
                  <a:lnTo>
                    <a:pt x="82" y="6"/>
                  </a:lnTo>
                  <a:lnTo>
                    <a:pt x="84" y="8"/>
                  </a:lnTo>
                  <a:lnTo>
                    <a:pt x="85" y="10"/>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7" name="Freeform 504"/>
            <p:cNvSpPr>
              <a:spLocks/>
            </p:cNvSpPr>
            <p:nvPr/>
          </p:nvSpPr>
          <p:spPr bwMode="auto">
            <a:xfrm>
              <a:off x="2905126" y="1744663"/>
              <a:ext cx="60325" cy="103188"/>
            </a:xfrm>
            <a:custGeom>
              <a:avLst/>
              <a:gdLst>
                <a:gd name="T0" fmla="*/ 32 w 38"/>
                <a:gd name="T1" fmla="*/ 3 h 65"/>
                <a:gd name="T2" fmla="*/ 32 w 38"/>
                <a:gd name="T3" fmla="*/ 3 h 65"/>
                <a:gd name="T4" fmla="*/ 27 w 38"/>
                <a:gd name="T5" fmla="*/ 1 h 65"/>
                <a:gd name="T6" fmla="*/ 23 w 38"/>
                <a:gd name="T7" fmla="*/ 0 h 65"/>
                <a:gd name="T8" fmla="*/ 18 w 38"/>
                <a:gd name="T9" fmla="*/ 0 h 65"/>
                <a:gd name="T10" fmla="*/ 18 w 38"/>
                <a:gd name="T11" fmla="*/ 0 h 65"/>
                <a:gd name="T12" fmla="*/ 11 w 38"/>
                <a:gd name="T13" fmla="*/ 1 h 65"/>
                <a:gd name="T14" fmla="*/ 7 w 38"/>
                <a:gd name="T15" fmla="*/ 3 h 65"/>
                <a:gd name="T16" fmla="*/ 5 w 38"/>
                <a:gd name="T17" fmla="*/ 7 h 65"/>
                <a:gd name="T18" fmla="*/ 4 w 38"/>
                <a:gd name="T19" fmla="*/ 10 h 65"/>
                <a:gd name="T20" fmla="*/ 4 w 38"/>
                <a:gd name="T21" fmla="*/ 10 h 65"/>
                <a:gd name="T22" fmla="*/ 5 w 38"/>
                <a:gd name="T23" fmla="*/ 15 h 65"/>
                <a:gd name="T24" fmla="*/ 7 w 38"/>
                <a:gd name="T25" fmla="*/ 18 h 65"/>
                <a:gd name="T26" fmla="*/ 13 w 38"/>
                <a:gd name="T27" fmla="*/ 21 h 65"/>
                <a:gd name="T28" fmla="*/ 19 w 38"/>
                <a:gd name="T29" fmla="*/ 24 h 65"/>
                <a:gd name="T30" fmla="*/ 19 w 38"/>
                <a:gd name="T31" fmla="*/ 24 h 65"/>
                <a:gd name="T32" fmla="*/ 27 w 38"/>
                <a:gd name="T33" fmla="*/ 27 h 65"/>
                <a:gd name="T34" fmla="*/ 33 w 38"/>
                <a:gd name="T35" fmla="*/ 33 h 65"/>
                <a:gd name="T36" fmla="*/ 35 w 38"/>
                <a:gd name="T37" fmla="*/ 35 h 65"/>
                <a:gd name="T38" fmla="*/ 36 w 38"/>
                <a:gd name="T39" fmla="*/ 38 h 65"/>
                <a:gd name="T40" fmla="*/ 37 w 38"/>
                <a:gd name="T41" fmla="*/ 42 h 65"/>
                <a:gd name="T42" fmla="*/ 38 w 38"/>
                <a:gd name="T43" fmla="*/ 45 h 65"/>
                <a:gd name="T44" fmla="*/ 38 w 38"/>
                <a:gd name="T45" fmla="*/ 45 h 65"/>
                <a:gd name="T46" fmla="*/ 37 w 38"/>
                <a:gd name="T47" fmla="*/ 49 h 65"/>
                <a:gd name="T48" fmla="*/ 36 w 38"/>
                <a:gd name="T49" fmla="*/ 53 h 65"/>
                <a:gd name="T50" fmla="*/ 34 w 38"/>
                <a:gd name="T51" fmla="*/ 56 h 65"/>
                <a:gd name="T52" fmla="*/ 31 w 38"/>
                <a:gd name="T53" fmla="*/ 59 h 65"/>
                <a:gd name="T54" fmla="*/ 28 w 38"/>
                <a:gd name="T55" fmla="*/ 62 h 65"/>
                <a:gd name="T56" fmla="*/ 23 w 38"/>
                <a:gd name="T57" fmla="*/ 64 h 65"/>
                <a:gd name="T58" fmla="*/ 18 w 38"/>
                <a:gd name="T59" fmla="*/ 65 h 65"/>
                <a:gd name="T60" fmla="*/ 11 w 38"/>
                <a:gd name="T61" fmla="*/ 65 h 65"/>
                <a:gd name="T62" fmla="*/ 11 w 38"/>
                <a:gd name="T63" fmla="*/ 65 h 65"/>
                <a:gd name="T64" fmla="*/ 5 w 38"/>
                <a:gd name="T65" fmla="*/ 65 h 65"/>
                <a:gd name="T66" fmla="*/ 0 w 38"/>
                <a:gd name="T6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5">
                  <a:moveTo>
                    <a:pt x="32" y="3"/>
                  </a:moveTo>
                  <a:lnTo>
                    <a:pt x="32" y="3"/>
                  </a:lnTo>
                  <a:lnTo>
                    <a:pt x="27" y="1"/>
                  </a:lnTo>
                  <a:lnTo>
                    <a:pt x="23" y="0"/>
                  </a:lnTo>
                  <a:lnTo>
                    <a:pt x="18" y="0"/>
                  </a:lnTo>
                  <a:lnTo>
                    <a:pt x="18" y="0"/>
                  </a:lnTo>
                  <a:lnTo>
                    <a:pt x="11" y="1"/>
                  </a:lnTo>
                  <a:lnTo>
                    <a:pt x="7" y="3"/>
                  </a:lnTo>
                  <a:lnTo>
                    <a:pt x="5" y="7"/>
                  </a:lnTo>
                  <a:lnTo>
                    <a:pt x="4" y="10"/>
                  </a:lnTo>
                  <a:lnTo>
                    <a:pt x="4" y="10"/>
                  </a:lnTo>
                  <a:lnTo>
                    <a:pt x="5" y="15"/>
                  </a:lnTo>
                  <a:lnTo>
                    <a:pt x="7" y="18"/>
                  </a:lnTo>
                  <a:lnTo>
                    <a:pt x="13" y="21"/>
                  </a:lnTo>
                  <a:lnTo>
                    <a:pt x="19" y="24"/>
                  </a:lnTo>
                  <a:lnTo>
                    <a:pt x="19" y="24"/>
                  </a:lnTo>
                  <a:lnTo>
                    <a:pt x="27" y="27"/>
                  </a:lnTo>
                  <a:lnTo>
                    <a:pt x="33" y="33"/>
                  </a:lnTo>
                  <a:lnTo>
                    <a:pt x="35" y="35"/>
                  </a:lnTo>
                  <a:lnTo>
                    <a:pt x="36" y="38"/>
                  </a:lnTo>
                  <a:lnTo>
                    <a:pt x="37" y="42"/>
                  </a:lnTo>
                  <a:lnTo>
                    <a:pt x="38" y="45"/>
                  </a:lnTo>
                  <a:lnTo>
                    <a:pt x="38" y="45"/>
                  </a:lnTo>
                  <a:lnTo>
                    <a:pt x="37" y="49"/>
                  </a:lnTo>
                  <a:lnTo>
                    <a:pt x="36" y="53"/>
                  </a:lnTo>
                  <a:lnTo>
                    <a:pt x="34" y="56"/>
                  </a:lnTo>
                  <a:lnTo>
                    <a:pt x="31" y="59"/>
                  </a:lnTo>
                  <a:lnTo>
                    <a:pt x="28" y="62"/>
                  </a:lnTo>
                  <a:lnTo>
                    <a:pt x="23" y="64"/>
                  </a:lnTo>
                  <a:lnTo>
                    <a:pt x="18" y="65"/>
                  </a:lnTo>
                  <a:lnTo>
                    <a:pt x="11" y="65"/>
                  </a:lnTo>
                  <a:lnTo>
                    <a:pt x="11" y="65"/>
                  </a:lnTo>
                  <a:lnTo>
                    <a:pt x="5" y="65"/>
                  </a:lnTo>
                  <a:lnTo>
                    <a:pt x="0" y="64"/>
                  </a:lnTo>
                </a:path>
              </a:pathLst>
            </a:custGeom>
            <a:noFill/>
            <a:ln w="6350">
              <a:solidFill>
                <a:schemeClr val="tx1">
                  <a:lumMod val="40000"/>
                  <a:lumOff val="6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8" name="Line 505"/>
            <p:cNvSpPr>
              <a:spLocks noChangeShapeType="1"/>
            </p:cNvSpPr>
            <p:nvPr/>
          </p:nvSpPr>
          <p:spPr bwMode="auto">
            <a:xfrm>
              <a:off x="2935288" y="1719263"/>
              <a:ext cx="0" cy="153988"/>
            </a:xfrm>
            <a:prstGeom prst="line">
              <a:avLst/>
            </a:prstGeom>
            <a:noFill/>
            <a:ln w="6350">
              <a:solidFill>
                <a:schemeClr val="tx1">
                  <a:lumMod val="40000"/>
                  <a:lumOff val="6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1630" name="Prostokąt 1629"/>
          <p:cNvSpPr/>
          <p:nvPr userDrawn="1"/>
        </p:nvSpPr>
        <p:spPr>
          <a:xfrm>
            <a:off x="5580112" y="692696"/>
            <a:ext cx="2952328" cy="369332"/>
          </a:xfrm>
          <a:prstGeom prst="rect">
            <a:avLst/>
          </a:prstGeom>
        </p:spPr>
        <p:txBody>
          <a:bodyPr wrap="square">
            <a:spAutoFit/>
          </a:bodyPr>
          <a:lstStyle/>
          <a:p>
            <a:pPr algn="r"/>
            <a:r>
              <a:rPr lang="pl-PL">
                <a:solidFill>
                  <a:srgbClr val="004B88"/>
                </a:solidFill>
              </a:rPr>
              <a:t>Dziękujemy za uwagę</a:t>
            </a:r>
          </a:p>
        </p:txBody>
      </p:sp>
      <p:sp>
        <p:nvSpPr>
          <p:cNvPr id="558" name="Prostokąt 557"/>
          <p:cNvSpPr/>
          <p:nvPr userDrawn="1"/>
        </p:nvSpPr>
        <p:spPr>
          <a:xfrm>
            <a:off x="1979712" y="5517232"/>
            <a:ext cx="1512168" cy="848950"/>
          </a:xfrm>
          <a:prstGeom prst="rect">
            <a:avLst/>
          </a:prstGeom>
        </p:spPr>
        <p:txBody>
          <a:bodyPr wrap="square">
            <a:spAutoFit/>
          </a:bodyPr>
          <a:lstStyle/>
          <a:p>
            <a:r>
              <a:rPr lang="pl-PL" sz="800" b="1">
                <a:solidFill>
                  <a:srgbClr val="004B88"/>
                </a:solidFill>
              </a:rPr>
              <a:t>81-812 Sopot</a:t>
            </a:r>
            <a:endParaRPr lang="pl-PL" sz="800">
              <a:solidFill>
                <a:srgbClr val="004B88"/>
              </a:solidFill>
            </a:endParaRPr>
          </a:p>
          <a:p>
            <a:r>
              <a:rPr lang="pl-PL" sz="800" b="1">
                <a:solidFill>
                  <a:srgbClr val="004B88"/>
                </a:solidFill>
              </a:rPr>
              <a:t>ul. Junaków 2</a:t>
            </a:r>
            <a:endParaRPr lang="pl-PL" sz="800">
              <a:solidFill>
                <a:srgbClr val="004B88"/>
              </a:solidFill>
            </a:endParaRPr>
          </a:p>
          <a:p>
            <a:pPr>
              <a:lnSpc>
                <a:spcPts val="1100"/>
              </a:lnSpc>
            </a:pPr>
            <a:r>
              <a:rPr lang="pl-PL" sz="800">
                <a:solidFill>
                  <a:srgbClr val="004B88"/>
                </a:solidFill>
              </a:rPr>
              <a:t>Tel.: (48-58) 550 60 70</a:t>
            </a:r>
          </a:p>
          <a:p>
            <a:r>
              <a:rPr lang="pl-PL" sz="800">
                <a:solidFill>
                  <a:srgbClr val="004B88"/>
                </a:solidFill>
              </a:rPr>
              <a:t>Fax: (48-58) 550 66 70</a:t>
            </a:r>
          </a:p>
          <a:p>
            <a:pPr eaLnBrk="0" fontAlgn="base" hangingPunct="0">
              <a:spcBef>
                <a:spcPct val="0"/>
              </a:spcBef>
              <a:spcAft>
                <a:spcPct val="0"/>
              </a:spcAft>
            </a:pPr>
            <a:r>
              <a:rPr lang="pl-PL" sz="800">
                <a:solidFill>
                  <a:srgbClr val="004B88"/>
                </a:solidFill>
              </a:rPr>
              <a:t>kontakt@pbs.pl</a:t>
            </a:r>
          </a:p>
          <a:p>
            <a:pPr eaLnBrk="0" fontAlgn="base" hangingPunct="0">
              <a:spcBef>
                <a:spcPct val="0"/>
              </a:spcBef>
              <a:spcAft>
                <a:spcPct val="0"/>
              </a:spcAft>
            </a:pPr>
            <a:r>
              <a:rPr lang="pl-PL" sz="800">
                <a:solidFill>
                  <a:srgbClr val="004B88"/>
                </a:solidFill>
              </a:rPr>
              <a:t>www.pbs.pl</a:t>
            </a:r>
          </a:p>
        </p:txBody>
      </p:sp>
    </p:spTree>
    <p:extLst>
      <p:ext uri="{BB962C8B-B14F-4D97-AF65-F5344CB8AC3E}">
        <p14:creationId xmlns:p14="http://schemas.microsoft.com/office/powerpoint/2010/main" val="29338475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2 kolumny tekstu">
    <p:spTree>
      <p:nvGrpSpPr>
        <p:cNvPr id="1" name=""/>
        <p:cNvGrpSpPr/>
        <p:nvPr/>
      </p:nvGrpSpPr>
      <p:grpSpPr>
        <a:xfrm>
          <a:off x="0" y="0"/>
          <a:ext cx="0" cy="0"/>
          <a:chOff x="0" y="0"/>
          <a:chExt cx="0" cy="0"/>
        </a:xfrm>
      </p:grpSpPr>
      <p:sp>
        <p:nvSpPr>
          <p:cNvPr id="2" name="Prostokąt 1"/>
          <p:cNvSpPr/>
          <p:nvPr userDrawn="1"/>
        </p:nvSpPr>
        <p:spPr>
          <a:xfrm>
            <a:off x="467544" y="5517232"/>
            <a:ext cx="2318687" cy="3134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908049"/>
            <a:ext cx="4103687"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buFont typeface="Arial" panose="020B0604020202020204" pitchFamily="34" charset="0"/>
              <a:buChar char="•"/>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marL="742950" lvl="1"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endParaRPr lang="pl-PL"/>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Tree>
    <p:extLst>
      <p:ext uri="{BB962C8B-B14F-4D97-AF65-F5344CB8AC3E}">
        <p14:creationId xmlns:p14="http://schemas.microsoft.com/office/powerpoint/2010/main" val="17637687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1 pytanie">
    <p:spTree>
      <p:nvGrpSpPr>
        <p:cNvPr id="1" name=""/>
        <p:cNvGrpSpPr/>
        <p:nvPr/>
      </p:nvGrpSpPr>
      <p:grpSpPr>
        <a:xfrm>
          <a:off x="0" y="0"/>
          <a:ext cx="0" cy="0"/>
          <a:chOff x="0" y="0"/>
          <a:chExt cx="0" cy="0"/>
        </a:xfrm>
      </p:grpSpPr>
      <p:sp>
        <p:nvSpPr>
          <p:cNvPr id="53"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baseline="0">
                <a:solidFill>
                  <a:schemeClr val="tx2"/>
                </a:solidFill>
                <a:latin typeface="Century Gothic" panose="020B0502020202020204" pitchFamily="34" charset="0"/>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55" name="Symbol zastępczy tekstu 54"/>
          <p:cNvSpPr>
            <a:spLocks noGrp="1"/>
          </p:cNvSpPr>
          <p:nvPr>
            <p:ph type="body" sz="quarter" idx="11" hasCustomPrompt="1"/>
          </p:nvPr>
        </p:nvSpPr>
        <p:spPr>
          <a:xfrm>
            <a:off x="333052" y="908050"/>
            <a:ext cx="8487419" cy="252698"/>
          </a:xfrm>
          <a:prstGeom prst="rect">
            <a:avLst/>
          </a:prstGeom>
        </p:spPr>
        <p:txBody>
          <a:bodyPr/>
          <a:lstStyle>
            <a:lvl1pPr marL="0" indent="0" algn="l">
              <a:buNone/>
              <a:defRPr sz="1200" b="0"/>
            </a:lvl1pPr>
            <a:lvl2pPr marL="457200" indent="0" algn="l">
              <a:buNone/>
              <a:defRPr sz="1000"/>
            </a:lvl2pPr>
            <a:lvl3pPr marL="914400" indent="0" algn="l">
              <a:buNone/>
              <a:defRPr sz="1000"/>
            </a:lvl3pPr>
            <a:lvl4pPr marL="1371600" indent="0" algn="l">
              <a:buNone/>
              <a:defRPr sz="1000"/>
            </a:lvl4pPr>
            <a:lvl5pPr marL="1828800" indent="0" algn="l">
              <a:buNone/>
              <a:defRPr sz="1000"/>
            </a:lvl5pPr>
          </a:lstStyle>
          <a:p>
            <a:pPr lvl="0"/>
            <a:r>
              <a:rPr lang="pl-PL"/>
              <a:t>Treść pytania</a:t>
            </a:r>
          </a:p>
        </p:txBody>
      </p:sp>
      <p:sp>
        <p:nvSpPr>
          <p:cNvPr id="56" name="Symbol zastępczy tekstu 54"/>
          <p:cNvSpPr>
            <a:spLocks noGrp="1"/>
          </p:cNvSpPr>
          <p:nvPr>
            <p:ph type="body" sz="quarter" idx="12" hasCustomPrompt="1"/>
          </p:nvPr>
        </p:nvSpPr>
        <p:spPr>
          <a:xfrm>
            <a:off x="333053" y="5517256"/>
            <a:ext cx="8487418" cy="216000"/>
          </a:xfrm>
          <a:prstGeom prst="rect">
            <a:avLst/>
          </a:prstGeom>
        </p:spPr>
        <p:txBody>
          <a:bodyPr/>
          <a:lstStyle>
            <a:lvl1pPr marL="0" indent="0" algn="l">
              <a:buNone/>
              <a:defRPr sz="800" b="0" i="1"/>
            </a:lvl1pPr>
            <a:lvl2pPr marL="457200" indent="0" algn="l">
              <a:buNone/>
              <a:defRPr sz="1000"/>
            </a:lvl2pPr>
            <a:lvl3pPr marL="914400" indent="0" algn="l">
              <a:buNone/>
              <a:defRPr sz="1000"/>
            </a:lvl3pPr>
            <a:lvl4pPr marL="1371600" indent="0" algn="l">
              <a:buNone/>
              <a:defRPr sz="1000"/>
            </a:lvl4pPr>
            <a:lvl5pPr marL="1828800" indent="0" algn="l">
              <a:buNone/>
              <a:defRPr sz="1000"/>
            </a:lvl5pPr>
          </a:lstStyle>
          <a:p>
            <a:pPr lvl="0"/>
            <a:r>
              <a:rPr lang="pl-PL"/>
              <a:t>Próba:</a:t>
            </a:r>
          </a:p>
        </p:txBody>
      </p:sp>
      <p:sp>
        <p:nvSpPr>
          <p:cNvPr id="8"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2" name="Prostokąt 1"/>
          <p:cNvSpPr/>
          <p:nvPr userDrawn="1"/>
        </p:nvSpPr>
        <p:spPr>
          <a:xfrm>
            <a:off x="395536" y="5373216"/>
            <a:ext cx="8568952" cy="43204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8705475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przekladka_pusta">
    <p:spTree>
      <p:nvGrpSpPr>
        <p:cNvPr id="1" name=""/>
        <p:cNvGrpSpPr/>
        <p:nvPr/>
      </p:nvGrpSpPr>
      <p:grpSpPr>
        <a:xfrm>
          <a:off x="0" y="0"/>
          <a:ext cx="0" cy="0"/>
          <a:chOff x="0" y="0"/>
          <a:chExt cx="0" cy="0"/>
        </a:xfrm>
      </p:grpSpPr>
      <p:cxnSp>
        <p:nvCxnSpPr>
          <p:cNvPr id="26" name="Łącznik prosty 25"/>
          <p:cNvCxnSpPr/>
          <p:nvPr userDrawn="1"/>
        </p:nvCxnSpPr>
        <p:spPr>
          <a:xfrm>
            <a:off x="323528" y="289011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userDrawn="1"/>
        </p:nvCxnSpPr>
        <p:spPr>
          <a:xfrm>
            <a:off x="323528" y="393305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0" name="Freeform 20"/>
          <p:cNvSpPr>
            <a:spLocks/>
          </p:cNvSpPr>
          <p:nvPr/>
        </p:nvSpPr>
        <p:spPr bwMode="auto">
          <a:xfrm>
            <a:off x="421193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6" name="Freeform 20"/>
          <p:cNvSpPr>
            <a:spLocks/>
          </p:cNvSpPr>
          <p:nvPr/>
        </p:nvSpPr>
        <p:spPr bwMode="auto">
          <a:xfrm>
            <a:off x="5012585"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2" name="Freeform 20"/>
          <p:cNvSpPr>
            <a:spLocks/>
          </p:cNvSpPr>
          <p:nvPr/>
        </p:nvSpPr>
        <p:spPr bwMode="auto">
          <a:xfrm>
            <a:off x="581324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8" name="Freeform 20"/>
          <p:cNvSpPr>
            <a:spLocks/>
          </p:cNvSpPr>
          <p:nvPr/>
        </p:nvSpPr>
        <p:spPr bwMode="auto">
          <a:xfrm>
            <a:off x="2615668"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54" name="Freeform 20"/>
          <p:cNvSpPr>
            <a:spLocks/>
          </p:cNvSpPr>
          <p:nvPr/>
        </p:nvSpPr>
        <p:spPr bwMode="auto">
          <a:xfrm>
            <a:off x="3416323"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 name="Symbol zastępczy tekstu 2"/>
          <p:cNvSpPr>
            <a:spLocks noGrp="1"/>
          </p:cNvSpPr>
          <p:nvPr userDrawn="1">
            <p:ph type="body" sz="quarter" idx="10" hasCustomPrompt="1"/>
          </p:nvPr>
        </p:nvSpPr>
        <p:spPr>
          <a:xfrm>
            <a:off x="3199891" y="3967653"/>
            <a:ext cx="2816225" cy="368300"/>
          </a:xfrm>
          <a:prstGeom prst="rect">
            <a:avLst/>
          </a:prstGeom>
        </p:spPr>
        <p:txBody>
          <a:bodyPr anchor="ctr"/>
          <a:lstStyle>
            <a:lvl1pPr marL="0" indent="0" algn="ctr">
              <a:buNone/>
              <a:defRPr sz="2000" baseline="0">
                <a:solidFill>
                  <a:schemeClr val="tx2"/>
                </a:solidFill>
              </a:defRPr>
            </a:lvl1pPr>
          </a:lstStyle>
          <a:p>
            <a:pPr algn="ctr"/>
            <a:r>
              <a:rPr lang="pl-PL"/>
              <a:t>tytuł slajdu</a:t>
            </a:r>
            <a:endParaRPr lang="en-US"/>
          </a:p>
        </p:txBody>
      </p:sp>
    </p:spTree>
    <p:extLst>
      <p:ext uri="{BB962C8B-B14F-4D97-AF65-F5344CB8AC3E}">
        <p14:creationId xmlns:p14="http://schemas.microsoft.com/office/powerpoint/2010/main" val="2104424265"/>
      </p:ext>
    </p:extLst>
  </p:cSld>
  <p:clrMapOvr>
    <a:masterClrMapping/>
  </p:clrMapOvr>
  <p:extLst>
    <p:ext uri="{DCECCB84-F9BA-43D5-87BE-67443E8EF086}">
      <p15:sldGuideLst xmlns:p15="http://schemas.microsoft.com/office/powerpoint/2012/main">
        <p15:guide id="1" orient="horz" pos="2024">
          <p15:clr>
            <a:srgbClr val="FBAE40"/>
          </p15:clr>
        </p15:guide>
        <p15:guide id="2" pos="2540">
          <p15:clr>
            <a:srgbClr val="FBAE40"/>
          </p15:clr>
        </p15:guide>
        <p15:guide id="3" pos="3039">
          <p15:clr>
            <a:srgbClr val="FBAE40"/>
          </p15:clr>
        </p15:guide>
        <p15:guide id="4" orient="horz" pos="2296">
          <p15:clr>
            <a:srgbClr val="FBAE40"/>
          </p15:clr>
        </p15:guide>
        <p15:guide id="5" pos="2222">
          <p15:clr>
            <a:srgbClr val="FBAE40"/>
          </p15:clr>
        </p15:guide>
        <p15:guide id="6" pos="2018">
          <p15:clr>
            <a:srgbClr val="FBAE40"/>
          </p15:clr>
        </p15:guide>
        <p15:guide id="7" pos="1701">
          <p15:clr>
            <a:srgbClr val="FBAE40"/>
          </p15:clr>
        </p15:guide>
        <p15:guide id="8" pos="3220">
          <p15:clr>
            <a:srgbClr val="FBAE40"/>
          </p15:clr>
        </p15:guide>
        <p15:guide id="9" pos="3538">
          <p15:clr>
            <a:srgbClr val="FBAE40"/>
          </p15:clr>
        </p15:guide>
        <p15:guide id="10" pos="3719">
          <p15:clr>
            <a:srgbClr val="FBAE40"/>
          </p15:clr>
        </p15:guide>
        <p15:guide id="11" pos="4059">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strona koncowa_ciemny">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DAA7E2D6-CF0F-48F7-8420-FD21B0B30903}"/>
              </a:ext>
            </a:extLst>
          </p:cNvPr>
          <p:cNvSpPr/>
          <p:nvPr userDrawn="1"/>
        </p:nvSpPr>
        <p:spPr>
          <a:xfrm>
            <a:off x="0" y="0"/>
            <a:ext cx="9144000" cy="5133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02" name="Prostokąt 901"/>
          <p:cNvSpPr/>
          <p:nvPr userDrawn="1"/>
        </p:nvSpPr>
        <p:spPr>
          <a:xfrm>
            <a:off x="5580112" y="692696"/>
            <a:ext cx="2952328" cy="461665"/>
          </a:xfrm>
          <a:prstGeom prst="rect">
            <a:avLst/>
          </a:prstGeom>
        </p:spPr>
        <p:txBody>
          <a:bodyPr wrap="square">
            <a:spAutoFit/>
          </a:bodyPr>
          <a:lstStyle/>
          <a:p>
            <a:pPr algn="r"/>
            <a:r>
              <a:rPr lang="pl-PL" sz="2400" dirty="0">
                <a:solidFill>
                  <a:schemeClr val="tx1">
                    <a:lumMod val="50000"/>
                    <a:alpha val="75000"/>
                  </a:schemeClr>
                </a:solidFill>
                <a:latin typeface="Calibri" panose="020F0502020204030204" pitchFamily="34" charset="0"/>
                <a:cs typeface="Calibri" panose="020F0502020204030204" pitchFamily="34" charset="0"/>
              </a:rPr>
              <a:t>Dziękujemy za uwagę</a:t>
            </a:r>
          </a:p>
        </p:txBody>
      </p:sp>
      <p:pic>
        <p:nvPicPr>
          <p:cNvPr id="2" name="Obraz 1">
            <a:extLst>
              <a:ext uri="{FF2B5EF4-FFF2-40B4-BE49-F238E27FC236}">
                <a16:creationId xmlns:a16="http://schemas.microsoft.com/office/drawing/2014/main" id="{47ACB6FE-9153-40D2-F847-728EE4E99182}"/>
              </a:ext>
            </a:extLst>
          </p:cNvPr>
          <p:cNvPicPr>
            <a:picLocks noChangeAspect="1"/>
          </p:cNvPicPr>
          <p:nvPr userDrawn="1"/>
        </p:nvPicPr>
        <p:blipFill>
          <a:blip r:embed="rId2"/>
          <a:stretch>
            <a:fillRect/>
          </a:stretch>
        </p:blipFill>
        <p:spPr>
          <a:xfrm>
            <a:off x="5399025" y="5664889"/>
            <a:ext cx="584013" cy="577081"/>
          </a:xfrm>
          <a:prstGeom prst="rect">
            <a:avLst/>
          </a:prstGeom>
        </p:spPr>
      </p:pic>
      <p:sp>
        <p:nvSpPr>
          <p:cNvPr id="4" name="pole tekstowe 3">
            <a:extLst>
              <a:ext uri="{FF2B5EF4-FFF2-40B4-BE49-F238E27FC236}">
                <a16:creationId xmlns:a16="http://schemas.microsoft.com/office/drawing/2014/main" id="{EB41F2AA-3870-ACFF-DE03-FEE3187DF0EE}"/>
              </a:ext>
            </a:extLst>
          </p:cNvPr>
          <p:cNvSpPr txBox="1"/>
          <p:nvPr userDrawn="1"/>
        </p:nvSpPr>
        <p:spPr>
          <a:xfrm>
            <a:off x="5551720" y="5664889"/>
            <a:ext cx="3340938" cy="577081"/>
          </a:xfrm>
          <a:prstGeom prst="rect">
            <a:avLst/>
          </a:prstGeom>
          <a:noFill/>
        </p:spPr>
        <p:txBody>
          <a:bodyPr wrap="square" rtlCol="0">
            <a:spAutoFit/>
          </a:bodyPr>
          <a:lstStyle/>
          <a:p>
            <a:pPr algn="r"/>
            <a:r>
              <a:rPr lang="pl-PL" sz="1050" b="1" dirty="0">
                <a:solidFill>
                  <a:schemeClr val="tx1">
                    <a:lumMod val="50000"/>
                  </a:schemeClr>
                </a:solidFill>
                <a:latin typeface="Calibri" panose="020F0502020204030204" pitchFamily="34" charset="0"/>
                <a:cs typeface="Calibri" panose="020F0502020204030204" pitchFamily="34" charset="0"/>
              </a:rPr>
              <a:t>Grupa Badawcza DSC Sp. z o.o.</a:t>
            </a:r>
            <a:br>
              <a:rPr lang="pl-PL" sz="1050" b="1" dirty="0">
                <a:solidFill>
                  <a:schemeClr val="tx1">
                    <a:lumMod val="50000"/>
                  </a:schemeClr>
                </a:solidFill>
                <a:latin typeface="Calibri" panose="020F0502020204030204" pitchFamily="34" charset="0"/>
                <a:cs typeface="Calibri" panose="020F0502020204030204" pitchFamily="34" charset="0"/>
              </a:rPr>
            </a:br>
            <a:r>
              <a:rPr lang="pl-PL" sz="1050" dirty="0">
                <a:solidFill>
                  <a:schemeClr val="tx1">
                    <a:lumMod val="50000"/>
                  </a:schemeClr>
                </a:solidFill>
                <a:latin typeface="Calibri" panose="020F0502020204030204" pitchFamily="34" charset="0"/>
                <a:cs typeface="Calibri" panose="020F0502020204030204" pitchFamily="34" charset="0"/>
              </a:rPr>
              <a:t>Aleksandra Ostrowskiego 30, lokale 12/14, </a:t>
            </a:r>
            <a:br>
              <a:rPr lang="pl-PL" sz="1050" dirty="0">
                <a:solidFill>
                  <a:schemeClr val="tx1">
                    <a:lumMod val="50000"/>
                  </a:schemeClr>
                </a:solidFill>
                <a:latin typeface="Calibri" panose="020F0502020204030204" pitchFamily="34" charset="0"/>
                <a:cs typeface="Calibri" panose="020F0502020204030204" pitchFamily="34" charset="0"/>
              </a:rPr>
            </a:br>
            <a:r>
              <a:rPr lang="pl-PL" sz="1050" dirty="0">
                <a:solidFill>
                  <a:schemeClr val="tx1">
                    <a:lumMod val="50000"/>
                  </a:schemeClr>
                </a:solidFill>
                <a:latin typeface="Calibri" panose="020F0502020204030204" pitchFamily="34" charset="0"/>
                <a:cs typeface="Calibri" panose="020F0502020204030204" pitchFamily="34" charset="0"/>
              </a:rPr>
              <a:t>53-238 Wrocław</a:t>
            </a:r>
            <a:endParaRPr lang="en-US" sz="1050" b="1" dirty="0">
              <a:solidFill>
                <a:schemeClr val="tx1">
                  <a:lumMod val="50000"/>
                </a:schemeClr>
              </a:solidFill>
              <a:latin typeface="Calibri" panose="020F0502020204030204" pitchFamily="34" charset="0"/>
              <a:cs typeface="Calibri" panose="020F0502020204030204" pitchFamily="34" charset="0"/>
            </a:endParaRPr>
          </a:p>
        </p:txBody>
      </p:sp>
      <p:sp>
        <p:nvSpPr>
          <p:cNvPr id="6" name="Prostokąt 5">
            <a:extLst>
              <a:ext uri="{FF2B5EF4-FFF2-40B4-BE49-F238E27FC236}">
                <a16:creationId xmlns:a16="http://schemas.microsoft.com/office/drawing/2014/main" id="{CBB41307-7886-E0F6-7DC7-058ED9B6A2A6}"/>
              </a:ext>
            </a:extLst>
          </p:cNvPr>
          <p:cNvSpPr/>
          <p:nvPr userDrawn="1"/>
        </p:nvSpPr>
        <p:spPr>
          <a:xfrm>
            <a:off x="0" y="0"/>
            <a:ext cx="3269411" cy="5133266"/>
          </a:xfrm>
          <a:prstGeom prst="rect">
            <a:avLst/>
          </a:prstGeom>
          <a:solidFill>
            <a:schemeClr val="tx2">
              <a:lumMod val="5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4667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trona tytułowa_ciemny">
    <p:spTree>
      <p:nvGrpSpPr>
        <p:cNvPr id="1" name=""/>
        <p:cNvGrpSpPr/>
        <p:nvPr/>
      </p:nvGrpSpPr>
      <p:grpSpPr>
        <a:xfrm>
          <a:off x="0" y="0"/>
          <a:ext cx="0" cy="0"/>
          <a:chOff x="0" y="0"/>
          <a:chExt cx="0" cy="0"/>
        </a:xfrm>
      </p:grpSpPr>
      <p:pic>
        <p:nvPicPr>
          <p:cNvPr id="54" name="Obraz 5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5157192"/>
          </a:xfrm>
          <a:prstGeom prst="rect">
            <a:avLst/>
          </a:prstGeom>
        </p:spPr>
      </p:pic>
      <p:grpSp>
        <p:nvGrpSpPr>
          <p:cNvPr id="342" name="Grupa 341"/>
          <p:cNvGrpSpPr/>
          <p:nvPr userDrawn="1"/>
        </p:nvGrpSpPr>
        <p:grpSpPr>
          <a:xfrm>
            <a:off x="8100392" y="5517232"/>
            <a:ext cx="709945" cy="792088"/>
            <a:chOff x="3951130" y="2132856"/>
            <a:chExt cx="2298915" cy="2564904"/>
          </a:xfrm>
        </p:grpSpPr>
        <p:sp>
          <p:nvSpPr>
            <p:cNvPr id="343" name="Freeform 164"/>
            <p:cNvSpPr>
              <a:spLocks noEditPoints="1"/>
            </p:cNvSpPr>
            <p:nvPr/>
          </p:nvSpPr>
          <p:spPr bwMode="auto">
            <a:xfrm>
              <a:off x="4744350" y="3897415"/>
              <a:ext cx="112215" cy="179306"/>
            </a:xfrm>
            <a:custGeom>
              <a:avLst/>
              <a:gdLst>
                <a:gd name="T0" fmla="*/ 198 w 567"/>
                <a:gd name="T1" fmla="*/ 547 h 906"/>
                <a:gd name="T2" fmla="*/ 109 w 567"/>
                <a:gd name="T3" fmla="*/ 881 h 906"/>
                <a:gd name="T4" fmla="*/ 107 w 567"/>
                <a:gd name="T5" fmla="*/ 890 h 906"/>
                <a:gd name="T6" fmla="*/ 100 w 567"/>
                <a:gd name="T7" fmla="*/ 901 h 906"/>
                <a:gd name="T8" fmla="*/ 87 w 567"/>
                <a:gd name="T9" fmla="*/ 906 h 906"/>
                <a:gd name="T10" fmla="*/ 17 w 567"/>
                <a:gd name="T11" fmla="*/ 905 h 906"/>
                <a:gd name="T12" fmla="*/ 6 w 567"/>
                <a:gd name="T13" fmla="*/ 898 h 906"/>
                <a:gd name="T14" fmla="*/ 0 w 567"/>
                <a:gd name="T15" fmla="*/ 886 h 906"/>
                <a:gd name="T16" fmla="*/ 0 w 567"/>
                <a:gd name="T17" fmla="*/ 40 h 906"/>
                <a:gd name="T18" fmla="*/ 4 w 567"/>
                <a:gd name="T19" fmla="*/ 24 h 906"/>
                <a:gd name="T20" fmla="*/ 16 w 567"/>
                <a:gd name="T21" fmla="*/ 13 h 906"/>
                <a:gd name="T22" fmla="*/ 29 w 567"/>
                <a:gd name="T23" fmla="*/ 10 h 906"/>
                <a:gd name="T24" fmla="*/ 175 w 567"/>
                <a:gd name="T25" fmla="*/ 1 h 906"/>
                <a:gd name="T26" fmla="*/ 265 w 567"/>
                <a:gd name="T27" fmla="*/ 1 h 906"/>
                <a:gd name="T28" fmla="*/ 365 w 567"/>
                <a:gd name="T29" fmla="*/ 13 h 906"/>
                <a:gd name="T30" fmla="*/ 435 w 567"/>
                <a:gd name="T31" fmla="*/ 38 h 906"/>
                <a:gd name="T32" fmla="*/ 471 w 567"/>
                <a:gd name="T33" fmla="*/ 58 h 906"/>
                <a:gd name="T34" fmla="*/ 502 w 567"/>
                <a:gd name="T35" fmla="*/ 83 h 906"/>
                <a:gd name="T36" fmla="*/ 528 w 567"/>
                <a:gd name="T37" fmla="*/ 116 h 906"/>
                <a:gd name="T38" fmla="*/ 547 w 567"/>
                <a:gd name="T39" fmla="*/ 152 h 906"/>
                <a:gd name="T40" fmla="*/ 561 w 567"/>
                <a:gd name="T41" fmla="*/ 195 h 906"/>
                <a:gd name="T42" fmla="*/ 567 w 567"/>
                <a:gd name="T43" fmla="*/ 244 h 906"/>
                <a:gd name="T44" fmla="*/ 567 w 567"/>
                <a:gd name="T45" fmla="*/ 277 h 906"/>
                <a:gd name="T46" fmla="*/ 563 w 567"/>
                <a:gd name="T47" fmla="*/ 331 h 906"/>
                <a:gd name="T48" fmla="*/ 553 w 567"/>
                <a:gd name="T49" fmla="*/ 377 h 906"/>
                <a:gd name="T50" fmla="*/ 536 w 567"/>
                <a:gd name="T51" fmla="*/ 417 h 906"/>
                <a:gd name="T52" fmla="*/ 511 w 567"/>
                <a:gd name="T53" fmla="*/ 452 h 906"/>
                <a:gd name="T54" fmla="*/ 483 w 567"/>
                <a:gd name="T55" fmla="*/ 480 h 906"/>
                <a:gd name="T56" fmla="*/ 447 w 567"/>
                <a:gd name="T57" fmla="*/ 503 h 906"/>
                <a:gd name="T58" fmla="*/ 394 w 567"/>
                <a:gd name="T59" fmla="*/ 526 h 906"/>
                <a:gd name="T60" fmla="*/ 299 w 567"/>
                <a:gd name="T61" fmla="*/ 544 h 906"/>
                <a:gd name="T62" fmla="*/ 229 w 567"/>
                <a:gd name="T63" fmla="*/ 548 h 906"/>
                <a:gd name="T64" fmla="*/ 456 w 567"/>
                <a:gd name="T65" fmla="*/ 239 h 906"/>
                <a:gd name="T66" fmla="*/ 444 w 567"/>
                <a:gd name="T67" fmla="*/ 184 h 906"/>
                <a:gd name="T68" fmla="*/ 415 w 567"/>
                <a:gd name="T69" fmla="*/ 143 h 906"/>
                <a:gd name="T70" fmla="*/ 369 w 567"/>
                <a:gd name="T71" fmla="*/ 114 h 906"/>
                <a:gd name="T72" fmla="*/ 308 w 567"/>
                <a:gd name="T73" fmla="*/ 98 h 906"/>
                <a:gd name="T74" fmla="*/ 229 w 567"/>
                <a:gd name="T75" fmla="*/ 93 h 906"/>
                <a:gd name="T76" fmla="*/ 109 w 567"/>
                <a:gd name="T77" fmla="*/ 97 h 906"/>
                <a:gd name="T78" fmla="*/ 167 w 567"/>
                <a:gd name="T79" fmla="*/ 454 h 906"/>
                <a:gd name="T80" fmla="*/ 229 w 567"/>
                <a:gd name="T81" fmla="*/ 456 h 906"/>
                <a:gd name="T82" fmla="*/ 312 w 567"/>
                <a:gd name="T83" fmla="*/ 450 h 906"/>
                <a:gd name="T84" fmla="*/ 374 w 567"/>
                <a:gd name="T85" fmla="*/ 433 h 906"/>
                <a:gd name="T86" fmla="*/ 417 w 567"/>
                <a:gd name="T87" fmla="*/ 402 h 906"/>
                <a:gd name="T88" fmla="*/ 445 w 567"/>
                <a:gd name="T89" fmla="*/ 359 h 906"/>
                <a:gd name="T90" fmla="*/ 456 w 567"/>
                <a:gd name="T91" fmla="*/ 30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7" h="906">
                  <a:moveTo>
                    <a:pt x="229" y="548"/>
                  </a:moveTo>
                  <a:lnTo>
                    <a:pt x="229" y="548"/>
                  </a:lnTo>
                  <a:lnTo>
                    <a:pt x="198" y="547"/>
                  </a:lnTo>
                  <a:lnTo>
                    <a:pt x="166" y="546"/>
                  </a:lnTo>
                  <a:lnTo>
                    <a:pt x="109" y="542"/>
                  </a:lnTo>
                  <a:lnTo>
                    <a:pt x="109" y="881"/>
                  </a:lnTo>
                  <a:lnTo>
                    <a:pt x="109" y="881"/>
                  </a:lnTo>
                  <a:lnTo>
                    <a:pt x="108" y="885"/>
                  </a:lnTo>
                  <a:lnTo>
                    <a:pt x="107" y="890"/>
                  </a:lnTo>
                  <a:lnTo>
                    <a:pt x="105" y="894"/>
                  </a:lnTo>
                  <a:lnTo>
                    <a:pt x="102" y="898"/>
                  </a:lnTo>
                  <a:lnTo>
                    <a:pt x="100" y="901"/>
                  </a:lnTo>
                  <a:lnTo>
                    <a:pt x="95" y="904"/>
                  </a:lnTo>
                  <a:lnTo>
                    <a:pt x="92" y="905"/>
                  </a:lnTo>
                  <a:lnTo>
                    <a:pt x="87" y="906"/>
                  </a:lnTo>
                  <a:lnTo>
                    <a:pt x="22" y="906"/>
                  </a:lnTo>
                  <a:lnTo>
                    <a:pt x="22" y="906"/>
                  </a:lnTo>
                  <a:lnTo>
                    <a:pt x="17" y="905"/>
                  </a:lnTo>
                  <a:lnTo>
                    <a:pt x="12" y="904"/>
                  </a:lnTo>
                  <a:lnTo>
                    <a:pt x="9" y="901"/>
                  </a:lnTo>
                  <a:lnTo>
                    <a:pt x="6" y="898"/>
                  </a:lnTo>
                  <a:lnTo>
                    <a:pt x="3" y="894"/>
                  </a:lnTo>
                  <a:lnTo>
                    <a:pt x="1" y="891"/>
                  </a:lnTo>
                  <a:lnTo>
                    <a:pt x="0" y="886"/>
                  </a:lnTo>
                  <a:lnTo>
                    <a:pt x="0" y="881"/>
                  </a:lnTo>
                  <a:lnTo>
                    <a:pt x="0" y="40"/>
                  </a:lnTo>
                  <a:lnTo>
                    <a:pt x="0" y="40"/>
                  </a:lnTo>
                  <a:lnTo>
                    <a:pt x="0" y="34"/>
                  </a:lnTo>
                  <a:lnTo>
                    <a:pt x="2" y="28"/>
                  </a:lnTo>
                  <a:lnTo>
                    <a:pt x="4" y="24"/>
                  </a:lnTo>
                  <a:lnTo>
                    <a:pt x="8" y="19"/>
                  </a:lnTo>
                  <a:lnTo>
                    <a:pt x="11" y="16"/>
                  </a:lnTo>
                  <a:lnTo>
                    <a:pt x="16" y="13"/>
                  </a:lnTo>
                  <a:lnTo>
                    <a:pt x="22" y="11"/>
                  </a:lnTo>
                  <a:lnTo>
                    <a:pt x="29" y="10"/>
                  </a:lnTo>
                  <a:lnTo>
                    <a:pt x="29" y="10"/>
                  </a:lnTo>
                  <a:lnTo>
                    <a:pt x="72" y="5"/>
                  </a:lnTo>
                  <a:lnTo>
                    <a:pt x="123" y="2"/>
                  </a:lnTo>
                  <a:lnTo>
                    <a:pt x="175" y="1"/>
                  </a:lnTo>
                  <a:lnTo>
                    <a:pt x="229" y="0"/>
                  </a:lnTo>
                  <a:lnTo>
                    <a:pt x="229" y="0"/>
                  </a:lnTo>
                  <a:lnTo>
                    <a:pt x="265" y="1"/>
                  </a:lnTo>
                  <a:lnTo>
                    <a:pt x="299" y="3"/>
                  </a:lnTo>
                  <a:lnTo>
                    <a:pt x="333" y="8"/>
                  </a:lnTo>
                  <a:lnTo>
                    <a:pt x="365" y="13"/>
                  </a:lnTo>
                  <a:lnTo>
                    <a:pt x="394" y="21"/>
                  </a:lnTo>
                  <a:lnTo>
                    <a:pt x="422" y="32"/>
                  </a:lnTo>
                  <a:lnTo>
                    <a:pt x="435" y="38"/>
                  </a:lnTo>
                  <a:lnTo>
                    <a:pt x="447" y="43"/>
                  </a:lnTo>
                  <a:lnTo>
                    <a:pt x="460" y="50"/>
                  </a:lnTo>
                  <a:lnTo>
                    <a:pt x="471" y="58"/>
                  </a:lnTo>
                  <a:lnTo>
                    <a:pt x="483" y="66"/>
                  </a:lnTo>
                  <a:lnTo>
                    <a:pt x="493" y="74"/>
                  </a:lnTo>
                  <a:lnTo>
                    <a:pt x="502" y="83"/>
                  </a:lnTo>
                  <a:lnTo>
                    <a:pt x="511" y="94"/>
                  </a:lnTo>
                  <a:lnTo>
                    <a:pt x="521" y="104"/>
                  </a:lnTo>
                  <a:lnTo>
                    <a:pt x="528" y="116"/>
                  </a:lnTo>
                  <a:lnTo>
                    <a:pt x="536" y="127"/>
                  </a:lnTo>
                  <a:lnTo>
                    <a:pt x="541" y="138"/>
                  </a:lnTo>
                  <a:lnTo>
                    <a:pt x="547" y="152"/>
                  </a:lnTo>
                  <a:lnTo>
                    <a:pt x="553" y="166"/>
                  </a:lnTo>
                  <a:lnTo>
                    <a:pt x="557" y="180"/>
                  </a:lnTo>
                  <a:lnTo>
                    <a:pt x="561" y="195"/>
                  </a:lnTo>
                  <a:lnTo>
                    <a:pt x="563" y="211"/>
                  </a:lnTo>
                  <a:lnTo>
                    <a:pt x="565" y="227"/>
                  </a:lnTo>
                  <a:lnTo>
                    <a:pt x="567" y="244"/>
                  </a:lnTo>
                  <a:lnTo>
                    <a:pt x="567" y="262"/>
                  </a:lnTo>
                  <a:lnTo>
                    <a:pt x="567" y="277"/>
                  </a:lnTo>
                  <a:lnTo>
                    <a:pt x="567" y="277"/>
                  </a:lnTo>
                  <a:lnTo>
                    <a:pt x="567" y="296"/>
                  </a:lnTo>
                  <a:lnTo>
                    <a:pt x="565" y="314"/>
                  </a:lnTo>
                  <a:lnTo>
                    <a:pt x="563" y="331"/>
                  </a:lnTo>
                  <a:lnTo>
                    <a:pt x="561" y="347"/>
                  </a:lnTo>
                  <a:lnTo>
                    <a:pt x="557" y="362"/>
                  </a:lnTo>
                  <a:lnTo>
                    <a:pt x="553" y="377"/>
                  </a:lnTo>
                  <a:lnTo>
                    <a:pt x="547" y="392"/>
                  </a:lnTo>
                  <a:lnTo>
                    <a:pt x="541" y="405"/>
                  </a:lnTo>
                  <a:lnTo>
                    <a:pt x="536" y="417"/>
                  </a:lnTo>
                  <a:lnTo>
                    <a:pt x="528" y="430"/>
                  </a:lnTo>
                  <a:lnTo>
                    <a:pt x="521" y="441"/>
                  </a:lnTo>
                  <a:lnTo>
                    <a:pt x="511" y="452"/>
                  </a:lnTo>
                  <a:lnTo>
                    <a:pt x="502" y="462"/>
                  </a:lnTo>
                  <a:lnTo>
                    <a:pt x="493" y="471"/>
                  </a:lnTo>
                  <a:lnTo>
                    <a:pt x="483" y="480"/>
                  </a:lnTo>
                  <a:lnTo>
                    <a:pt x="471" y="488"/>
                  </a:lnTo>
                  <a:lnTo>
                    <a:pt x="460" y="496"/>
                  </a:lnTo>
                  <a:lnTo>
                    <a:pt x="447" y="503"/>
                  </a:lnTo>
                  <a:lnTo>
                    <a:pt x="435" y="510"/>
                  </a:lnTo>
                  <a:lnTo>
                    <a:pt x="422" y="516"/>
                  </a:lnTo>
                  <a:lnTo>
                    <a:pt x="394" y="526"/>
                  </a:lnTo>
                  <a:lnTo>
                    <a:pt x="365" y="534"/>
                  </a:lnTo>
                  <a:lnTo>
                    <a:pt x="333" y="540"/>
                  </a:lnTo>
                  <a:lnTo>
                    <a:pt x="299" y="544"/>
                  </a:lnTo>
                  <a:lnTo>
                    <a:pt x="265" y="547"/>
                  </a:lnTo>
                  <a:lnTo>
                    <a:pt x="229" y="548"/>
                  </a:lnTo>
                  <a:lnTo>
                    <a:pt x="229" y="548"/>
                  </a:lnTo>
                  <a:close/>
                  <a:moveTo>
                    <a:pt x="458" y="262"/>
                  </a:moveTo>
                  <a:lnTo>
                    <a:pt x="458" y="262"/>
                  </a:lnTo>
                  <a:lnTo>
                    <a:pt x="456" y="239"/>
                  </a:lnTo>
                  <a:lnTo>
                    <a:pt x="454" y="220"/>
                  </a:lnTo>
                  <a:lnTo>
                    <a:pt x="450" y="202"/>
                  </a:lnTo>
                  <a:lnTo>
                    <a:pt x="444" y="184"/>
                  </a:lnTo>
                  <a:lnTo>
                    <a:pt x="436" y="168"/>
                  </a:lnTo>
                  <a:lnTo>
                    <a:pt x="427" y="155"/>
                  </a:lnTo>
                  <a:lnTo>
                    <a:pt x="415" y="143"/>
                  </a:lnTo>
                  <a:lnTo>
                    <a:pt x="401" y="132"/>
                  </a:lnTo>
                  <a:lnTo>
                    <a:pt x="386" y="122"/>
                  </a:lnTo>
                  <a:lnTo>
                    <a:pt x="369" y="114"/>
                  </a:lnTo>
                  <a:lnTo>
                    <a:pt x="351" y="107"/>
                  </a:lnTo>
                  <a:lnTo>
                    <a:pt x="330" y="102"/>
                  </a:lnTo>
                  <a:lnTo>
                    <a:pt x="308" y="98"/>
                  </a:lnTo>
                  <a:lnTo>
                    <a:pt x="283" y="95"/>
                  </a:lnTo>
                  <a:lnTo>
                    <a:pt x="257" y="94"/>
                  </a:lnTo>
                  <a:lnTo>
                    <a:pt x="229" y="93"/>
                  </a:lnTo>
                  <a:lnTo>
                    <a:pt x="229" y="93"/>
                  </a:lnTo>
                  <a:lnTo>
                    <a:pt x="165" y="95"/>
                  </a:lnTo>
                  <a:lnTo>
                    <a:pt x="109" y="97"/>
                  </a:lnTo>
                  <a:lnTo>
                    <a:pt x="109" y="452"/>
                  </a:lnTo>
                  <a:lnTo>
                    <a:pt x="109" y="452"/>
                  </a:lnTo>
                  <a:lnTo>
                    <a:pt x="167" y="454"/>
                  </a:lnTo>
                  <a:lnTo>
                    <a:pt x="201" y="456"/>
                  </a:lnTo>
                  <a:lnTo>
                    <a:pt x="229" y="456"/>
                  </a:lnTo>
                  <a:lnTo>
                    <a:pt x="229" y="456"/>
                  </a:lnTo>
                  <a:lnTo>
                    <a:pt x="259" y="456"/>
                  </a:lnTo>
                  <a:lnTo>
                    <a:pt x="287" y="454"/>
                  </a:lnTo>
                  <a:lnTo>
                    <a:pt x="312" y="450"/>
                  </a:lnTo>
                  <a:lnTo>
                    <a:pt x="335" y="446"/>
                  </a:lnTo>
                  <a:lnTo>
                    <a:pt x="355" y="440"/>
                  </a:lnTo>
                  <a:lnTo>
                    <a:pt x="374" y="433"/>
                  </a:lnTo>
                  <a:lnTo>
                    <a:pt x="391" y="424"/>
                  </a:lnTo>
                  <a:lnTo>
                    <a:pt x="405" y="414"/>
                  </a:lnTo>
                  <a:lnTo>
                    <a:pt x="417" y="402"/>
                  </a:lnTo>
                  <a:lnTo>
                    <a:pt x="429" y="390"/>
                  </a:lnTo>
                  <a:lnTo>
                    <a:pt x="438" y="375"/>
                  </a:lnTo>
                  <a:lnTo>
                    <a:pt x="445" y="359"/>
                  </a:lnTo>
                  <a:lnTo>
                    <a:pt x="451" y="340"/>
                  </a:lnTo>
                  <a:lnTo>
                    <a:pt x="454" y="321"/>
                  </a:lnTo>
                  <a:lnTo>
                    <a:pt x="456" y="300"/>
                  </a:lnTo>
                  <a:lnTo>
                    <a:pt x="458" y="277"/>
                  </a:lnTo>
                  <a:lnTo>
                    <a:pt x="458" y="2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4" name="Freeform 165"/>
            <p:cNvSpPr>
              <a:spLocks noEditPoints="1"/>
            </p:cNvSpPr>
            <p:nvPr/>
          </p:nvSpPr>
          <p:spPr bwMode="auto">
            <a:xfrm>
              <a:off x="4873190" y="3943726"/>
              <a:ext cx="96778" cy="134776"/>
            </a:xfrm>
            <a:custGeom>
              <a:avLst/>
              <a:gdLst>
                <a:gd name="T0" fmla="*/ 408 w 487"/>
                <a:gd name="T1" fmla="*/ 673 h 681"/>
                <a:gd name="T2" fmla="*/ 394 w 487"/>
                <a:gd name="T3" fmla="*/ 668 h 681"/>
                <a:gd name="T4" fmla="*/ 385 w 487"/>
                <a:gd name="T5" fmla="*/ 658 h 681"/>
                <a:gd name="T6" fmla="*/ 382 w 487"/>
                <a:gd name="T7" fmla="*/ 621 h 681"/>
                <a:gd name="T8" fmla="*/ 339 w 487"/>
                <a:gd name="T9" fmla="*/ 645 h 681"/>
                <a:gd name="T10" fmla="*/ 270 w 487"/>
                <a:gd name="T11" fmla="*/ 671 h 681"/>
                <a:gd name="T12" fmla="*/ 197 w 487"/>
                <a:gd name="T13" fmla="*/ 681 h 681"/>
                <a:gd name="T14" fmla="*/ 159 w 487"/>
                <a:gd name="T15" fmla="*/ 679 h 681"/>
                <a:gd name="T16" fmla="*/ 106 w 487"/>
                <a:gd name="T17" fmla="*/ 666 h 681"/>
                <a:gd name="T18" fmla="*/ 60 w 487"/>
                <a:gd name="T19" fmla="*/ 640 h 681"/>
                <a:gd name="T20" fmla="*/ 26 w 487"/>
                <a:gd name="T21" fmla="*/ 597 h 681"/>
                <a:gd name="T22" fmla="*/ 5 w 487"/>
                <a:gd name="T23" fmla="*/ 537 h 681"/>
                <a:gd name="T24" fmla="*/ 0 w 487"/>
                <a:gd name="T25" fmla="*/ 471 h 681"/>
                <a:gd name="T26" fmla="*/ 4 w 487"/>
                <a:gd name="T27" fmla="*/ 425 h 681"/>
                <a:gd name="T28" fmla="*/ 24 w 487"/>
                <a:gd name="T29" fmla="*/ 368 h 681"/>
                <a:gd name="T30" fmla="*/ 42 w 487"/>
                <a:gd name="T31" fmla="*/ 344 h 681"/>
                <a:gd name="T32" fmla="*/ 65 w 487"/>
                <a:gd name="T33" fmla="*/ 324 h 681"/>
                <a:gd name="T34" fmla="*/ 129 w 487"/>
                <a:gd name="T35" fmla="*/ 294 h 681"/>
                <a:gd name="T36" fmla="*/ 217 w 487"/>
                <a:gd name="T37" fmla="*/ 278 h 681"/>
                <a:gd name="T38" fmla="*/ 380 w 487"/>
                <a:gd name="T39" fmla="*/ 275 h 681"/>
                <a:gd name="T40" fmla="*/ 380 w 487"/>
                <a:gd name="T41" fmla="*/ 208 h 681"/>
                <a:gd name="T42" fmla="*/ 373 w 487"/>
                <a:gd name="T43" fmla="*/ 162 h 681"/>
                <a:gd name="T44" fmla="*/ 358 w 487"/>
                <a:gd name="T45" fmla="*/ 129 h 681"/>
                <a:gd name="T46" fmla="*/ 333 w 487"/>
                <a:gd name="T47" fmla="*/ 107 h 681"/>
                <a:gd name="T48" fmla="*/ 299 w 487"/>
                <a:gd name="T49" fmla="*/ 95 h 681"/>
                <a:gd name="T50" fmla="*/ 252 w 487"/>
                <a:gd name="T51" fmla="*/ 90 h 681"/>
                <a:gd name="T52" fmla="*/ 147 w 487"/>
                <a:gd name="T53" fmla="*/ 94 h 681"/>
                <a:gd name="T54" fmla="*/ 67 w 487"/>
                <a:gd name="T55" fmla="*/ 100 h 681"/>
                <a:gd name="T56" fmla="*/ 52 w 487"/>
                <a:gd name="T57" fmla="*/ 99 h 681"/>
                <a:gd name="T58" fmla="*/ 43 w 487"/>
                <a:gd name="T59" fmla="*/ 94 h 681"/>
                <a:gd name="T60" fmla="*/ 38 w 487"/>
                <a:gd name="T61" fmla="*/ 81 h 681"/>
                <a:gd name="T62" fmla="*/ 39 w 487"/>
                <a:gd name="T63" fmla="*/ 34 h 681"/>
                <a:gd name="T64" fmla="*/ 45 w 487"/>
                <a:gd name="T65" fmla="*/ 22 h 681"/>
                <a:gd name="T66" fmla="*/ 65 w 487"/>
                <a:gd name="T67" fmla="*/ 16 h 681"/>
                <a:gd name="T68" fmla="*/ 146 w 487"/>
                <a:gd name="T69" fmla="*/ 4 h 681"/>
                <a:gd name="T70" fmla="*/ 252 w 487"/>
                <a:gd name="T71" fmla="*/ 0 h 681"/>
                <a:gd name="T72" fmla="*/ 310 w 487"/>
                <a:gd name="T73" fmla="*/ 4 h 681"/>
                <a:gd name="T74" fmla="*/ 380 w 487"/>
                <a:gd name="T75" fmla="*/ 24 h 681"/>
                <a:gd name="T76" fmla="*/ 432 w 487"/>
                <a:gd name="T77" fmla="*/ 60 h 681"/>
                <a:gd name="T78" fmla="*/ 466 w 487"/>
                <a:gd name="T79" fmla="*/ 111 h 681"/>
                <a:gd name="T80" fmla="*/ 483 w 487"/>
                <a:gd name="T81" fmla="*/ 176 h 681"/>
                <a:gd name="T82" fmla="*/ 487 w 487"/>
                <a:gd name="T83" fmla="*/ 648 h 681"/>
                <a:gd name="T84" fmla="*/ 484 w 487"/>
                <a:gd name="T85" fmla="*/ 658 h 681"/>
                <a:gd name="T86" fmla="*/ 476 w 487"/>
                <a:gd name="T87" fmla="*/ 668 h 681"/>
                <a:gd name="T88" fmla="*/ 463 w 487"/>
                <a:gd name="T89" fmla="*/ 673 h 681"/>
                <a:gd name="T90" fmla="*/ 291 w 487"/>
                <a:gd name="T91" fmla="*/ 352 h 681"/>
                <a:gd name="T92" fmla="*/ 241 w 487"/>
                <a:gd name="T93" fmla="*/ 353 h 681"/>
                <a:gd name="T94" fmla="*/ 184 w 487"/>
                <a:gd name="T95" fmla="*/ 361 h 681"/>
                <a:gd name="T96" fmla="*/ 144 w 487"/>
                <a:gd name="T97" fmla="*/ 378 h 681"/>
                <a:gd name="T98" fmla="*/ 120 w 487"/>
                <a:gd name="T99" fmla="*/ 404 h 681"/>
                <a:gd name="T100" fmla="*/ 108 w 487"/>
                <a:gd name="T101" fmla="*/ 440 h 681"/>
                <a:gd name="T102" fmla="*/ 106 w 487"/>
                <a:gd name="T103" fmla="*/ 484 h 681"/>
                <a:gd name="T104" fmla="*/ 108 w 487"/>
                <a:gd name="T105" fmla="*/ 513 h 681"/>
                <a:gd name="T106" fmla="*/ 119 w 487"/>
                <a:gd name="T107" fmla="*/ 548 h 681"/>
                <a:gd name="T108" fmla="*/ 136 w 487"/>
                <a:gd name="T109" fmla="*/ 572 h 681"/>
                <a:gd name="T110" fmla="*/ 161 w 487"/>
                <a:gd name="T111" fmla="*/ 586 h 681"/>
                <a:gd name="T112" fmla="*/ 193 w 487"/>
                <a:gd name="T113" fmla="*/ 593 h 681"/>
                <a:gd name="T114" fmla="*/ 238 w 487"/>
                <a:gd name="T115" fmla="*/ 593 h 681"/>
                <a:gd name="T116" fmla="*/ 299 w 487"/>
                <a:gd name="T117" fmla="*/ 581 h 681"/>
                <a:gd name="T118" fmla="*/ 359 w 487"/>
                <a:gd name="T119" fmla="*/ 55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681">
                  <a:moveTo>
                    <a:pt x="463" y="673"/>
                  </a:moveTo>
                  <a:lnTo>
                    <a:pt x="408" y="673"/>
                  </a:lnTo>
                  <a:lnTo>
                    <a:pt x="408" y="673"/>
                  </a:lnTo>
                  <a:lnTo>
                    <a:pt x="402" y="672"/>
                  </a:lnTo>
                  <a:lnTo>
                    <a:pt x="397" y="671"/>
                  </a:lnTo>
                  <a:lnTo>
                    <a:pt x="394" y="668"/>
                  </a:lnTo>
                  <a:lnTo>
                    <a:pt x="390" y="665"/>
                  </a:lnTo>
                  <a:lnTo>
                    <a:pt x="387" y="661"/>
                  </a:lnTo>
                  <a:lnTo>
                    <a:pt x="385" y="658"/>
                  </a:lnTo>
                  <a:lnTo>
                    <a:pt x="384" y="653"/>
                  </a:lnTo>
                  <a:lnTo>
                    <a:pt x="382" y="648"/>
                  </a:lnTo>
                  <a:lnTo>
                    <a:pt x="382" y="621"/>
                  </a:lnTo>
                  <a:lnTo>
                    <a:pt x="382" y="621"/>
                  </a:lnTo>
                  <a:lnTo>
                    <a:pt x="361" y="634"/>
                  </a:lnTo>
                  <a:lnTo>
                    <a:pt x="339" y="645"/>
                  </a:lnTo>
                  <a:lnTo>
                    <a:pt x="317" y="656"/>
                  </a:lnTo>
                  <a:lnTo>
                    <a:pt x="294" y="664"/>
                  </a:lnTo>
                  <a:lnTo>
                    <a:pt x="270" y="671"/>
                  </a:lnTo>
                  <a:lnTo>
                    <a:pt x="246" y="676"/>
                  </a:lnTo>
                  <a:lnTo>
                    <a:pt x="222" y="680"/>
                  </a:lnTo>
                  <a:lnTo>
                    <a:pt x="197" y="681"/>
                  </a:lnTo>
                  <a:lnTo>
                    <a:pt x="197" y="681"/>
                  </a:lnTo>
                  <a:lnTo>
                    <a:pt x="178" y="680"/>
                  </a:lnTo>
                  <a:lnTo>
                    <a:pt x="159" y="679"/>
                  </a:lnTo>
                  <a:lnTo>
                    <a:pt x="140" y="675"/>
                  </a:lnTo>
                  <a:lnTo>
                    <a:pt x="123" y="672"/>
                  </a:lnTo>
                  <a:lnTo>
                    <a:pt x="106" y="666"/>
                  </a:lnTo>
                  <a:lnTo>
                    <a:pt x="90" y="659"/>
                  </a:lnTo>
                  <a:lnTo>
                    <a:pt x="74" y="650"/>
                  </a:lnTo>
                  <a:lnTo>
                    <a:pt x="60" y="640"/>
                  </a:lnTo>
                  <a:lnTo>
                    <a:pt x="47" y="627"/>
                  </a:lnTo>
                  <a:lnTo>
                    <a:pt x="36" y="613"/>
                  </a:lnTo>
                  <a:lnTo>
                    <a:pt x="26" y="597"/>
                  </a:lnTo>
                  <a:lnTo>
                    <a:pt x="16" y="580"/>
                  </a:lnTo>
                  <a:lnTo>
                    <a:pt x="10" y="559"/>
                  </a:lnTo>
                  <a:lnTo>
                    <a:pt x="5" y="537"/>
                  </a:lnTo>
                  <a:lnTo>
                    <a:pt x="2" y="512"/>
                  </a:lnTo>
                  <a:lnTo>
                    <a:pt x="0" y="485"/>
                  </a:lnTo>
                  <a:lnTo>
                    <a:pt x="0" y="471"/>
                  </a:lnTo>
                  <a:lnTo>
                    <a:pt x="0" y="471"/>
                  </a:lnTo>
                  <a:lnTo>
                    <a:pt x="2" y="447"/>
                  </a:lnTo>
                  <a:lnTo>
                    <a:pt x="4" y="425"/>
                  </a:lnTo>
                  <a:lnTo>
                    <a:pt x="8" y="404"/>
                  </a:lnTo>
                  <a:lnTo>
                    <a:pt x="15" y="385"/>
                  </a:lnTo>
                  <a:lnTo>
                    <a:pt x="24" y="368"/>
                  </a:lnTo>
                  <a:lnTo>
                    <a:pt x="30" y="360"/>
                  </a:lnTo>
                  <a:lnTo>
                    <a:pt x="36" y="352"/>
                  </a:lnTo>
                  <a:lnTo>
                    <a:pt x="42" y="344"/>
                  </a:lnTo>
                  <a:lnTo>
                    <a:pt x="49" y="337"/>
                  </a:lnTo>
                  <a:lnTo>
                    <a:pt x="57" y="330"/>
                  </a:lnTo>
                  <a:lnTo>
                    <a:pt x="65" y="324"/>
                  </a:lnTo>
                  <a:lnTo>
                    <a:pt x="84" y="313"/>
                  </a:lnTo>
                  <a:lnTo>
                    <a:pt x="105" y="302"/>
                  </a:lnTo>
                  <a:lnTo>
                    <a:pt x="129" y="294"/>
                  </a:lnTo>
                  <a:lnTo>
                    <a:pt x="155" y="287"/>
                  </a:lnTo>
                  <a:lnTo>
                    <a:pt x="184" y="282"/>
                  </a:lnTo>
                  <a:lnTo>
                    <a:pt x="217" y="278"/>
                  </a:lnTo>
                  <a:lnTo>
                    <a:pt x="253" y="276"/>
                  </a:lnTo>
                  <a:lnTo>
                    <a:pt x="291" y="275"/>
                  </a:lnTo>
                  <a:lnTo>
                    <a:pt x="380" y="275"/>
                  </a:lnTo>
                  <a:lnTo>
                    <a:pt x="380" y="227"/>
                  </a:lnTo>
                  <a:lnTo>
                    <a:pt x="380" y="227"/>
                  </a:lnTo>
                  <a:lnTo>
                    <a:pt x="380" y="208"/>
                  </a:lnTo>
                  <a:lnTo>
                    <a:pt x="379" y="192"/>
                  </a:lnTo>
                  <a:lnTo>
                    <a:pt x="377" y="176"/>
                  </a:lnTo>
                  <a:lnTo>
                    <a:pt x="373" y="162"/>
                  </a:lnTo>
                  <a:lnTo>
                    <a:pt x="370" y="150"/>
                  </a:lnTo>
                  <a:lnTo>
                    <a:pt x="364" y="139"/>
                  </a:lnTo>
                  <a:lnTo>
                    <a:pt x="358" y="129"/>
                  </a:lnTo>
                  <a:lnTo>
                    <a:pt x="351" y="121"/>
                  </a:lnTo>
                  <a:lnTo>
                    <a:pt x="343" y="113"/>
                  </a:lnTo>
                  <a:lnTo>
                    <a:pt x="333" y="107"/>
                  </a:lnTo>
                  <a:lnTo>
                    <a:pt x="323" y="102"/>
                  </a:lnTo>
                  <a:lnTo>
                    <a:pt x="311" y="97"/>
                  </a:lnTo>
                  <a:lnTo>
                    <a:pt x="299" y="95"/>
                  </a:lnTo>
                  <a:lnTo>
                    <a:pt x="284" y="92"/>
                  </a:lnTo>
                  <a:lnTo>
                    <a:pt x="269" y="91"/>
                  </a:lnTo>
                  <a:lnTo>
                    <a:pt x="252" y="90"/>
                  </a:lnTo>
                  <a:lnTo>
                    <a:pt x="252" y="90"/>
                  </a:lnTo>
                  <a:lnTo>
                    <a:pt x="197" y="91"/>
                  </a:lnTo>
                  <a:lnTo>
                    <a:pt x="147" y="94"/>
                  </a:lnTo>
                  <a:lnTo>
                    <a:pt x="105" y="97"/>
                  </a:lnTo>
                  <a:lnTo>
                    <a:pt x="67" y="100"/>
                  </a:lnTo>
                  <a:lnTo>
                    <a:pt x="67" y="100"/>
                  </a:lnTo>
                  <a:lnTo>
                    <a:pt x="60" y="100"/>
                  </a:lnTo>
                  <a:lnTo>
                    <a:pt x="60" y="100"/>
                  </a:lnTo>
                  <a:lnTo>
                    <a:pt x="52" y="99"/>
                  </a:lnTo>
                  <a:lnTo>
                    <a:pt x="49" y="98"/>
                  </a:lnTo>
                  <a:lnTo>
                    <a:pt x="45" y="96"/>
                  </a:lnTo>
                  <a:lnTo>
                    <a:pt x="43" y="94"/>
                  </a:lnTo>
                  <a:lnTo>
                    <a:pt x="41" y="90"/>
                  </a:lnTo>
                  <a:lnTo>
                    <a:pt x="39" y="87"/>
                  </a:lnTo>
                  <a:lnTo>
                    <a:pt x="38" y="81"/>
                  </a:lnTo>
                  <a:lnTo>
                    <a:pt x="38" y="39"/>
                  </a:lnTo>
                  <a:lnTo>
                    <a:pt x="38" y="39"/>
                  </a:lnTo>
                  <a:lnTo>
                    <a:pt x="39" y="34"/>
                  </a:lnTo>
                  <a:lnTo>
                    <a:pt x="41" y="29"/>
                  </a:lnTo>
                  <a:lnTo>
                    <a:pt x="43" y="26"/>
                  </a:lnTo>
                  <a:lnTo>
                    <a:pt x="45" y="22"/>
                  </a:lnTo>
                  <a:lnTo>
                    <a:pt x="49" y="20"/>
                  </a:lnTo>
                  <a:lnTo>
                    <a:pt x="53" y="18"/>
                  </a:lnTo>
                  <a:lnTo>
                    <a:pt x="65" y="16"/>
                  </a:lnTo>
                  <a:lnTo>
                    <a:pt x="65" y="16"/>
                  </a:lnTo>
                  <a:lnTo>
                    <a:pt x="102" y="10"/>
                  </a:lnTo>
                  <a:lnTo>
                    <a:pt x="146" y="4"/>
                  </a:lnTo>
                  <a:lnTo>
                    <a:pt x="194" y="1"/>
                  </a:lnTo>
                  <a:lnTo>
                    <a:pt x="222" y="1"/>
                  </a:lnTo>
                  <a:lnTo>
                    <a:pt x="252" y="0"/>
                  </a:lnTo>
                  <a:lnTo>
                    <a:pt x="252" y="0"/>
                  </a:lnTo>
                  <a:lnTo>
                    <a:pt x="281" y="1"/>
                  </a:lnTo>
                  <a:lnTo>
                    <a:pt x="310" y="4"/>
                  </a:lnTo>
                  <a:lnTo>
                    <a:pt x="335" y="9"/>
                  </a:lnTo>
                  <a:lnTo>
                    <a:pt x="359" y="16"/>
                  </a:lnTo>
                  <a:lnTo>
                    <a:pt x="380" y="24"/>
                  </a:lnTo>
                  <a:lnTo>
                    <a:pt x="400" y="34"/>
                  </a:lnTo>
                  <a:lnTo>
                    <a:pt x="417" y="47"/>
                  </a:lnTo>
                  <a:lnTo>
                    <a:pt x="432" y="60"/>
                  </a:lnTo>
                  <a:lnTo>
                    <a:pt x="445" y="75"/>
                  </a:lnTo>
                  <a:lnTo>
                    <a:pt x="457" y="92"/>
                  </a:lnTo>
                  <a:lnTo>
                    <a:pt x="466" y="111"/>
                  </a:lnTo>
                  <a:lnTo>
                    <a:pt x="473" y="131"/>
                  </a:lnTo>
                  <a:lnTo>
                    <a:pt x="480" y="153"/>
                  </a:lnTo>
                  <a:lnTo>
                    <a:pt x="483" y="176"/>
                  </a:lnTo>
                  <a:lnTo>
                    <a:pt x="486" y="200"/>
                  </a:lnTo>
                  <a:lnTo>
                    <a:pt x="487" y="227"/>
                  </a:lnTo>
                  <a:lnTo>
                    <a:pt x="487" y="648"/>
                  </a:lnTo>
                  <a:lnTo>
                    <a:pt x="487" y="648"/>
                  </a:lnTo>
                  <a:lnTo>
                    <a:pt x="487" y="653"/>
                  </a:lnTo>
                  <a:lnTo>
                    <a:pt x="484" y="658"/>
                  </a:lnTo>
                  <a:lnTo>
                    <a:pt x="482" y="661"/>
                  </a:lnTo>
                  <a:lnTo>
                    <a:pt x="480" y="665"/>
                  </a:lnTo>
                  <a:lnTo>
                    <a:pt x="476" y="668"/>
                  </a:lnTo>
                  <a:lnTo>
                    <a:pt x="472" y="671"/>
                  </a:lnTo>
                  <a:lnTo>
                    <a:pt x="467" y="672"/>
                  </a:lnTo>
                  <a:lnTo>
                    <a:pt x="463" y="673"/>
                  </a:lnTo>
                  <a:lnTo>
                    <a:pt x="463" y="673"/>
                  </a:lnTo>
                  <a:close/>
                  <a:moveTo>
                    <a:pt x="380" y="352"/>
                  </a:moveTo>
                  <a:lnTo>
                    <a:pt x="291" y="352"/>
                  </a:lnTo>
                  <a:lnTo>
                    <a:pt x="291" y="352"/>
                  </a:lnTo>
                  <a:lnTo>
                    <a:pt x="265" y="352"/>
                  </a:lnTo>
                  <a:lnTo>
                    <a:pt x="241" y="353"/>
                  </a:lnTo>
                  <a:lnTo>
                    <a:pt x="219" y="355"/>
                  </a:lnTo>
                  <a:lnTo>
                    <a:pt x="201" y="357"/>
                  </a:lnTo>
                  <a:lnTo>
                    <a:pt x="184" y="361"/>
                  </a:lnTo>
                  <a:lnTo>
                    <a:pt x="169" y="365"/>
                  </a:lnTo>
                  <a:lnTo>
                    <a:pt x="155" y="371"/>
                  </a:lnTo>
                  <a:lnTo>
                    <a:pt x="144" y="378"/>
                  </a:lnTo>
                  <a:lnTo>
                    <a:pt x="135" y="386"/>
                  </a:lnTo>
                  <a:lnTo>
                    <a:pt x="127" y="394"/>
                  </a:lnTo>
                  <a:lnTo>
                    <a:pt x="120" y="404"/>
                  </a:lnTo>
                  <a:lnTo>
                    <a:pt x="115" y="415"/>
                  </a:lnTo>
                  <a:lnTo>
                    <a:pt x="111" y="426"/>
                  </a:lnTo>
                  <a:lnTo>
                    <a:pt x="108" y="440"/>
                  </a:lnTo>
                  <a:lnTo>
                    <a:pt x="107" y="454"/>
                  </a:lnTo>
                  <a:lnTo>
                    <a:pt x="106" y="470"/>
                  </a:lnTo>
                  <a:lnTo>
                    <a:pt x="106" y="484"/>
                  </a:lnTo>
                  <a:lnTo>
                    <a:pt x="106" y="484"/>
                  </a:lnTo>
                  <a:lnTo>
                    <a:pt x="107" y="500"/>
                  </a:lnTo>
                  <a:lnTo>
                    <a:pt x="108" y="513"/>
                  </a:lnTo>
                  <a:lnTo>
                    <a:pt x="111" y="526"/>
                  </a:lnTo>
                  <a:lnTo>
                    <a:pt x="114" y="537"/>
                  </a:lnTo>
                  <a:lnTo>
                    <a:pt x="119" y="548"/>
                  </a:lnTo>
                  <a:lnTo>
                    <a:pt x="123" y="557"/>
                  </a:lnTo>
                  <a:lnTo>
                    <a:pt x="129" y="565"/>
                  </a:lnTo>
                  <a:lnTo>
                    <a:pt x="136" y="572"/>
                  </a:lnTo>
                  <a:lnTo>
                    <a:pt x="144" y="578"/>
                  </a:lnTo>
                  <a:lnTo>
                    <a:pt x="152" y="582"/>
                  </a:lnTo>
                  <a:lnTo>
                    <a:pt x="161" y="586"/>
                  </a:lnTo>
                  <a:lnTo>
                    <a:pt x="170" y="589"/>
                  </a:lnTo>
                  <a:lnTo>
                    <a:pt x="182" y="591"/>
                  </a:lnTo>
                  <a:lnTo>
                    <a:pt x="193" y="593"/>
                  </a:lnTo>
                  <a:lnTo>
                    <a:pt x="217" y="594"/>
                  </a:lnTo>
                  <a:lnTo>
                    <a:pt x="217" y="594"/>
                  </a:lnTo>
                  <a:lnTo>
                    <a:pt x="238" y="593"/>
                  </a:lnTo>
                  <a:lnTo>
                    <a:pt x="258" y="590"/>
                  </a:lnTo>
                  <a:lnTo>
                    <a:pt x="278" y="587"/>
                  </a:lnTo>
                  <a:lnTo>
                    <a:pt x="299" y="581"/>
                  </a:lnTo>
                  <a:lnTo>
                    <a:pt x="318" y="574"/>
                  </a:lnTo>
                  <a:lnTo>
                    <a:pt x="339" y="566"/>
                  </a:lnTo>
                  <a:lnTo>
                    <a:pt x="359" y="557"/>
                  </a:lnTo>
                  <a:lnTo>
                    <a:pt x="380" y="545"/>
                  </a:lnTo>
                  <a:lnTo>
                    <a:pt x="380" y="35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5" name="Freeform 166"/>
            <p:cNvSpPr>
              <a:spLocks/>
            </p:cNvSpPr>
            <p:nvPr/>
          </p:nvSpPr>
          <p:spPr bwMode="auto">
            <a:xfrm>
              <a:off x="5002028" y="3943726"/>
              <a:ext cx="59373" cy="132995"/>
            </a:xfrm>
            <a:custGeom>
              <a:avLst/>
              <a:gdLst>
                <a:gd name="T0" fmla="*/ 273 w 298"/>
                <a:gd name="T1" fmla="*/ 91 h 673"/>
                <a:gd name="T2" fmla="*/ 231 w 298"/>
                <a:gd name="T3" fmla="*/ 95 h 673"/>
                <a:gd name="T4" fmla="*/ 191 w 298"/>
                <a:gd name="T5" fmla="*/ 104 h 673"/>
                <a:gd name="T6" fmla="*/ 150 w 298"/>
                <a:gd name="T7" fmla="*/ 119 h 673"/>
                <a:gd name="T8" fmla="*/ 106 w 298"/>
                <a:gd name="T9" fmla="*/ 142 h 673"/>
                <a:gd name="T10" fmla="*/ 106 w 298"/>
                <a:gd name="T11" fmla="*/ 648 h 673"/>
                <a:gd name="T12" fmla="*/ 104 w 298"/>
                <a:gd name="T13" fmla="*/ 657 h 673"/>
                <a:gd name="T14" fmla="*/ 98 w 298"/>
                <a:gd name="T15" fmla="*/ 665 h 673"/>
                <a:gd name="T16" fmla="*/ 92 w 298"/>
                <a:gd name="T17" fmla="*/ 671 h 673"/>
                <a:gd name="T18" fmla="*/ 82 w 298"/>
                <a:gd name="T19" fmla="*/ 673 h 673"/>
                <a:gd name="T20" fmla="*/ 23 w 298"/>
                <a:gd name="T21" fmla="*/ 673 h 673"/>
                <a:gd name="T22" fmla="*/ 14 w 298"/>
                <a:gd name="T23" fmla="*/ 671 h 673"/>
                <a:gd name="T24" fmla="*/ 7 w 298"/>
                <a:gd name="T25" fmla="*/ 665 h 673"/>
                <a:gd name="T26" fmla="*/ 2 w 298"/>
                <a:gd name="T27" fmla="*/ 658 h 673"/>
                <a:gd name="T28" fmla="*/ 0 w 298"/>
                <a:gd name="T29" fmla="*/ 648 h 673"/>
                <a:gd name="T30" fmla="*/ 0 w 298"/>
                <a:gd name="T31" fmla="*/ 33 h 673"/>
                <a:gd name="T32" fmla="*/ 2 w 298"/>
                <a:gd name="T33" fmla="*/ 24 h 673"/>
                <a:gd name="T34" fmla="*/ 7 w 298"/>
                <a:gd name="T35" fmla="*/ 16 h 673"/>
                <a:gd name="T36" fmla="*/ 14 w 298"/>
                <a:gd name="T37" fmla="*/ 10 h 673"/>
                <a:gd name="T38" fmla="*/ 23 w 298"/>
                <a:gd name="T39" fmla="*/ 9 h 673"/>
                <a:gd name="T40" fmla="*/ 79 w 298"/>
                <a:gd name="T41" fmla="*/ 9 h 673"/>
                <a:gd name="T42" fmla="*/ 89 w 298"/>
                <a:gd name="T43" fmla="*/ 10 h 673"/>
                <a:gd name="T44" fmla="*/ 96 w 298"/>
                <a:gd name="T45" fmla="*/ 16 h 673"/>
                <a:gd name="T46" fmla="*/ 101 w 298"/>
                <a:gd name="T47" fmla="*/ 24 h 673"/>
                <a:gd name="T48" fmla="*/ 103 w 298"/>
                <a:gd name="T49" fmla="*/ 33 h 673"/>
                <a:gd name="T50" fmla="*/ 103 w 298"/>
                <a:gd name="T51" fmla="*/ 58 h 673"/>
                <a:gd name="T52" fmla="*/ 147 w 298"/>
                <a:gd name="T53" fmla="*/ 30 h 673"/>
                <a:gd name="T54" fmla="*/ 190 w 298"/>
                <a:gd name="T55" fmla="*/ 13 h 673"/>
                <a:gd name="T56" fmla="*/ 231 w 298"/>
                <a:gd name="T57" fmla="*/ 3 h 673"/>
                <a:gd name="T58" fmla="*/ 273 w 298"/>
                <a:gd name="T59" fmla="*/ 0 h 673"/>
                <a:gd name="T60" fmla="*/ 278 w 298"/>
                <a:gd name="T61" fmla="*/ 1 h 673"/>
                <a:gd name="T62" fmla="*/ 288 w 298"/>
                <a:gd name="T63" fmla="*/ 3 h 673"/>
                <a:gd name="T64" fmla="*/ 295 w 298"/>
                <a:gd name="T65" fmla="*/ 9 h 673"/>
                <a:gd name="T66" fmla="*/ 298 w 298"/>
                <a:gd name="T67" fmla="*/ 17 h 673"/>
                <a:gd name="T68" fmla="*/ 298 w 298"/>
                <a:gd name="T69" fmla="*/ 71 h 673"/>
                <a:gd name="T70" fmla="*/ 298 w 298"/>
                <a:gd name="T71" fmla="*/ 76 h 673"/>
                <a:gd name="T72" fmla="*/ 295 w 298"/>
                <a:gd name="T73" fmla="*/ 83 h 673"/>
                <a:gd name="T74" fmla="*/ 288 w 298"/>
                <a:gd name="T75" fmla="*/ 89 h 673"/>
                <a:gd name="T76" fmla="*/ 278 w 298"/>
                <a:gd name="T77" fmla="*/ 91 h 673"/>
                <a:gd name="T78" fmla="*/ 273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3" y="91"/>
                  </a:moveTo>
                  <a:lnTo>
                    <a:pt x="273" y="91"/>
                  </a:lnTo>
                  <a:lnTo>
                    <a:pt x="252" y="92"/>
                  </a:lnTo>
                  <a:lnTo>
                    <a:pt x="231" y="95"/>
                  </a:lnTo>
                  <a:lnTo>
                    <a:pt x="212" y="98"/>
                  </a:lnTo>
                  <a:lnTo>
                    <a:pt x="191" y="104"/>
                  </a:lnTo>
                  <a:lnTo>
                    <a:pt x="171" y="111"/>
                  </a:lnTo>
                  <a:lnTo>
                    <a:pt x="150" y="119"/>
                  </a:lnTo>
                  <a:lnTo>
                    <a:pt x="128" y="130"/>
                  </a:lnTo>
                  <a:lnTo>
                    <a:pt x="106" y="142"/>
                  </a:lnTo>
                  <a:lnTo>
                    <a:pt x="106" y="648"/>
                  </a:lnTo>
                  <a:lnTo>
                    <a:pt x="106" y="648"/>
                  </a:lnTo>
                  <a:lnTo>
                    <a:pt x="105" y="652"/>
                  </a:lnTo>
                  <a:lnTo>
                    <a:pt x="104" y="657"/>
                  </a:lnTo>
                  <a:lnTo>
                    <a:pt x="102" y="661"/>
                  </a:lnTo>
                  <a:lnTo>
                    <a:pt x="98" y="665"/>
                  </a:lnTo>
                  <a:lnTo>
                    <a:pt x="95" y="668"/>
                  </a:lnTo>
                  <a:lnTo>
                    <a:pt x="92" y="671"/>
                  </a:lnTo>
                  <a:lnTo>
                    <a:pt x="87" y="672"/>
                  </a:lnTo>
                  <a:lnTo>
                    <a:pt x="82" y="673"/>
                  </a:lnTo>
                  <a:lnTo>
                    <a:pt x="23" y="673"/>
                  </a:lnTo>
                  <a:lnTo>
                    <a:pt x="23" y="673"/>
                  </a:lnTo>
                  <a:lnTo>
                    <a:pt x="18" y="672"/>
                  </a:lnTo>
                  <a:lnTo>
                    <a:pt x="14" y="671"/>
                  </a:lnTo>
                  <a:lnTo>
                    <a:pt x="10" y="668"/>
                  </a:lnTo>
                  <a:lnTo>
                    <a:pt x="7" y="665"/>
                  </a:lnTo>
                  <a:lnTo>
                    <a:pt x="4" y="661"/>
                  </a:lnTo>
                  <a:lnTo>
                    <a:pt x="2" y="658"/>
                  </a:lnTo>
                  <a:lnTo>
                    <a:pt x="0" y="653"/>
                  </a:lnTo>
                  <a:lnTo>
                    <a:pt x="0" y="648"/>
                  </a:lnTo>
                  <a:lnTo>
                    <a:pt x="0" y="33"/>
                  </a:lnTo>
                  <a:lnTo>
                    <a:pt x="0" y="33"/>
                  </a:lnTo>
                  <a:lnTo>
                    <a:pt x="0" y="28"/>
                  </a:lnTo>
                  <a:lnTo>
                    <a:pt x="2" y="24"/>
                  </a:lnTo>
                  <a:lnTo>
                    <a:pt x="3" y="19"/>
                  </a:lnTo>
                  <a:lnTo>
                    <a:pt x="7" y="16"/>
                  </a:lnTo>
                  <a:lnTo>
                    <a:pt x="10" y="12"/>
                  </a:lnTo>
                  <a:lnTo>
                    <a:pt x="14" y="10"/>
                  </a:lnTo>
                  <a:lnTo>
                    <a:pt x="18" y="9"/>
                  </a:lnTo>
                  <a:lnTo>
                    <a:pt x="23" y="9"/>
                  </a:lnTo>
                  <a:lnTo>
                    <a:pt x="79" y="9"/>
                  </a:lnTo>
                  <a:lnTo>
                    <a:pt x="79" y="9"/>
                  </a:lnTo>
                  <a:lnTo>
                    <a:pt x="85" y="9"/>
                  </a:lnTo>
                  <a:lnTo>
                    <a:pt x="89" y="10"/>
                  </a:lnTo>
                  <a:lnTo>
                    <a:pt x="93" y="12"/>
                  </a:lnTo>
                  <a:lnTo>
                    <a:pt x="96" y="16"/>
                  </a:lnTo>
                  <a:lnTo>
                    <a:pt x="98" y="19"/>
                  </a:lnTo>
                  <a:lnTo>
                    <a:pt x="101" y="24"/>
                  </a:lnTo>
                  <a:lnTo>
                    <a:pt x="102" y="28"/>
                  </a:lnTo>
                  <a:lnTo>
                    <a:pt x="103" y="33"/>
                  </a:lnTo>
                  <a:lnTo>
                    <a:pt x="103" y="58"/>
                  </a:lnTo>
                  <a:lnTo>
                    <a:pt x="103" y="58"/>
                  </a:lnTo>
                  <a:lnTo>
                    <a:pt x="125" y="43"/>
                  </a:lnTo>
                  <a:lnTo>
                    <a:pt x="147" y="30"/>
                  </a:lnTo>
                  <a:lnTo>
                    <a:pt x="168" y="21"/>
                  </a:lnTo>
                  <a:lnTo>
                    <a:pt x="190" y="13"/>
                  </a:lnTo>
                  <a:lnTo>
                    <a:pt x="211" y="8"/>
                  </a:lnTo>
                  <a:lnTo>
                    <a:pt x="231" y="3"/>
                  </a:lnTo>
                  <a:lnTo>
                    <a:pt x="252" y="1"/>
                  </a:lnTo>
                  <a:lnTo>
                    <a:pt x="273" y="0"/>
                  </a:lnTo>
                  <a:lnTo>
                    <a:pt x="273" y="0"/>
                  </a:lnTo>
                  <a:lnTo>
                    <a:pt x="278" y="1"/>
                  </a:lnTo>
                  <a:lnTo>
                    <a:pt x="284" y="1"/>
                  </a:lnTo>
                  <a:lnTo>
                    <a:pt x="288" y="3"/>
                  </a:lnTo>
                  <a:lnTo>
                    <a:pt x="291" y="5"/>
                  </a:lnTo>
                  <a:lnTo>
                    <a:pt x="295" y="9"/>
                  </a:lnTo>
                  <a:lnTo>
                    <a:pt x="297" y="12"/>
                  </a:lnTo>
                  <a:lnTo>
                    <a:pt x="298" y="17"/>
                  </a:lnTo>
                  <a:lnTo>
                    <a:pt x="298" y="21"/>
                  </a:lnTo>
                  <a:lnTo>
                    <a:pt x="298" y="71"/>
                  </a:lnTo>
                  <a:lnTo>
                    <a:pt x="298" y="71"/>
                  </a:lnTo>
                  <a:lnTo>
                    <a:pt x="298" y="76"/>
                  </a:lnTo>
                  <a:lnTo>
                    <a:pt x="297" y="80"/>
                  </a:lnTo>
                  <a:lnTo>
                    <a:pt x="295" y="83"/>
                  </a:lnTo>
                  <a:lnTo>
                    <a:pt x="291" y="87"/>
                  </a:lnTo>
                  <a:lnTo>
                    <a:pt x="288" y="89"/>
                  </a:lnTo>
                  <a:lnTo>
                    <a:pt x="284" y="90"/>
                  </a:lnTo>
                  <a:lnTo>
                    <a:pt x="278" y="91"/>
                  </a:lnTo>
                  <a:lnTo>
                    <a:pt x="273" y="91"/>
                  </a:lnTo>
                  <a:lnTo>
                    <a:pt x="273"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6" name="Freeform 167"/>
            <p:cNvSpPr>
              <a:spLocks/>
            </p:cNvSpPr>
            <p:nvPr/>
          </p:nvSpPr>
          <p:spPr bwMode="auto">
            <a:xfrm>
              <a:off x="5073870" y="3915227"/>
              <a:ext cx="79560" cy="163275"/>
            </a:xfrm>
            <a:custGeom>
              <a:avLst/>
              <a:gdLst>
                <a:gd name="T0" fmla="*/ 382 w 404"/>
                <a:gd name="T1" fmla="*/ 819 h 825"/>
                <a:gd name="T2" fmla="*/ 343 w 404"/>
                <a:gd name="T3" fmla="*/ 823 h 825"/>
                <a:gd name="T4" fmla="*/ 304 w 404"/>
                <a:gd name="T5" fmla="*/ 825 h 825"/>
                <a:gd name="T6" fmla="*/ 283 w 404"/>
                <a:gd name="T7" fmla="*/ 825 h 825"/>
                <a:gd name="T8" fmla="*/ 248 w 404"/>
                <a:gd name="T9" fmla="*/ 821 h 825"/>
                <a:gd name="T10" fmla="*/ 217 w 404"/>
                <a:gd name="T11" fmla="*/ 815 h 825"/>
                <a:gd name="T12" fmla="*/ 190 w 404"/>
                <a:gd name="T13" fmla="*/ 802 h 825"/>
                <a:gd name="T14" fmla="*/ 171 w 404"/>
                <a:gd name="T15" fmla="*/ 784 h 825"/>
                <a:gd name="T16" fmla="*/ 155 w 404"/>
                <a:gd name="T17" fmla="*/ 759 h 825"/>
                <a:gd name="T18" fmla="*/ 146 w 404"/>
                <a:gd name="T19" fmla="*/ 727 h 825"/>
                <a:gd name="T20" fmla="*/ 140 w 404"/>
                <a:gd name="T21" fmla="*/ 687 h 825"/>
                <a:gd name="T22" fmla="*/ 140 w 404"/>
                <a:gd name="T23" fmla="*/ 242 h 825"/>
                <a:gd name="T24" fmla="*/ 23 w 404"/>
                <a:gd name="T25" fmla="*/ 228 h 825"/>
                <a:gd name="T26" fmla="*/ 9 w 404"/>
                <a:gd name="T27" fmla="*/ 225 h 825"/>
                <a:gd name="T28" fmla="*/ 4 w 404"/>
                <a:gd name="T29" fmla="*/ 219 h 825"/>
                <a:gd name="T30" fmla="*/ 0 w 404"/>
                <a:gd name="T31" fmla="*/ 211 h 825"/>
                <a:gd name="T32" fmla="*/ 0 w 404"/>
                <a:gd name="T33" fmla="*/ 174 h 825"/>
                <a:gd name="T34" fmla="*/ 0 w 404"/>
                <a:gd name="T35" fmla="*/ 169 h 825"/>
                <a:gd name="T36" fmla="*/ 4 w 404"/>
                <a:gd name="T37" fmla="*/ 162 h 825"/>
                <a:gd name="T38" fmla="*/ 9 w 404"/>
                <a:gd name="T39" fmla="*/ 156 h 825"/>
                <a:gd name="T40" fmla="*/ 17 w 404"/>
                <a:gd name="T41" fmla="*/ 153 h 825"/>
                <a:gd name="T42" fmla="*/ 140 w 404"/>
                <a:gd name="T43" fmla="*/ 153 h 825"/>
                <a:gd name="T44" fmla="*/ 140 w 404"/>
                <a:gd name="T45" fmla="*/ 33 h 825"/>
                <a:gd name="T46" fmla="*/ 141 w 404"/>
                <a:gd name="T47" fmla="*/ 25 h 825"/>
                <a:gd name="T48" fmla="*/ 146 w 404"/>
                <a:gd name="T49" fmla="*/ 18 h 825"/>
                <a:gd name="T50" fmla="*/ 153 w 404"/>
                <a:gd name="T51" fmla="*/ 13 h 825"/>
                <a:gd name="T52" fmla="*/ 162 w 404"/>
                <a:gd name="T53" fmla="*/ 9 h 825"/>
                <a:gd name="T54" fmla="*/ 224 w 404"/>
                <a:gd name="T55" fmla="*/ 0 h 825"/>
                <a:gd name="T56" fmla="*/ 228 w 404"/>
                <a:gd name="T57" fmla="*/ 0 h 825"/>
                <a:gd name="T58" fmla="*/ 235 w 404"/>
                <a:gd name="T59" fmla="*/ 1 h 825"/>
                <a:gd name="T60" fmla="*/ 241 w 404"/>
                <a:gd name="T61" fmla="*/ 6 h 825"/>
                <a:gd name="T62" fmla="*/ 244 w 404"/>
                <a:gd name="T63" fmla="*/ 13 h 825"/>
                <a:gd name="T64" fmla="*/ 246 w 404"/>
                <a:gd name="T65" fmla="*/ 21 h 825"/>
                <a:gd name="T66" fmla="*/ 376 w 404"/>
                <a:gd name="T67" fmla="*/ 153 h 825"/>
                <a:gd name="T68" fmla="*/ 381 w 404"/>
                <a:gd name="T69" fmla="*/ 153 h 825"/>
                <a:gd name="T70" fmla="*/ 390 w 404"/>
                <a:gd name="T71" fmla="*/ 156 h 825"/>
                <a:gd name="T72" fmla="*/ 397 w 404"/>
                <a:gd name="T73" fmla="*/ 163 h 825"/>
                <a:gd name="T74" fmla="*/ 400 w 404"/>
                <a:gd name="T75" fmla="*/ 172 h 825"/>
                <a:gd name="T76" fmla="*/ 400 w 404"/>
                <a:gd name="T77" fmla="*/ 218 h 825"/>
                <a:gd name="T78" fmla="*/ 400 w 404"/>
                <a:gd name="T79" fmla="*/ 223 h 825"/>
                <a:gd name="T80" fmla="*/ 397 w 404"/>
                <a:gd name="T81" fmla="*/ 231 h 825"/>
                <a:gd name="T82" fmla="*/ 390 w 404"/>
                <a:gd name="T83" fmla="*/ 238 h 825"/>
                <a:gd name="T84" fmla="*/ 381 w 404"/>
                <a:gd name="T85" fmla="*/ 241 h 825"/>
                <a:gd name="T86" fmla="*/ 246 w 404"/>
                <a:gd name="T87" fmla="*/ 242 h 825"/>
                <a:gd name="T88" fmla="*/ 246 w 404"/>
                <a:gd name="T89" fmla="*/ 663 h 825"/>
                <a:gd name="T90" fmla="*/ 249 w 404"/>
                <a:gd name="T91" fmla="*/ 703 h 825"/>
                <a:gd name="T92" fmla="*/ 254 w 404"/>
                <a:gd name="T93" fmla="*/ 716 h 825"/>
                <a:gd name="T94" fmla="*/ 260 w 404"/>
                <a:gd name="T95" fmla="*/ 726 h 825"/>
                <a:gd name="T96" fmla="*/ 270 w 404"/>
                <a:gd name="T97" fmla="*/ 733 h 825"/>
                <a:gd name="T98" fmla="*/ 281 w 404"/>
                <a:gd name="T99" fmla="*/ 737 h 825"/>
                <a:gd name="T100" fmla="*/ 311 w 404"/>
                <a:gd name="T101" fmla="*/ 739 h 825"/>
                <a:gd name="T102" fmla="*/ 379 w 404"/>
                <a:gd name="T103" fmla="*/ 739 h 825"/>
                <a:gd name="T104" fmla="*/ 395 w 404"/>
                <a:gd name="T105" fmla="*/ 741 h 825"/>
                <a:gd name="T106" fmla="*/ 400 w 404"/>
                <a:gd name="T107" fmla="*/ 746 h 825"/>
                <a:gd name="T108" fmla="*/ 404 w 404"/>
                <a:gd name="T109" fmla="*/ 751 h 825"/>
                <a:gd name="T110" fmla="*/ 404 w 404"/>
                <a:gd name="T111" fmla="*/ 798 h 825"/>
                <a:gd name="T112" fmla="*/ 403 w 404"/>
                <a:gd name="T113" fmla="*/ 805 h 825"/>
                <a:gd name="T114" fmla="*/ 399 w 404"/>
                <a:gd name="T115" fmla="*/ 812 h 825"/>
                <a:gd name="T116" fmla="*/ 392 w 404"/>
                <a:gd name="T117" fmla="*/ 816 h 825"/>
                <a:gd name="T118" fmla="*/ 382 w 404"/>
                <a:gd name="T119" fmla="*/ 819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9"/>
                  </a:moveTo>
                  <a:lnTo>
                    <a:pt x="382" y="819"/>
                  </a:lnTo>
                  <a:lnTo>
                    <a:pt x="364" y="821"/>
                  </a:lnTo>
                  <a:lnTo>
                    <a:pt x="343" y="823"/>
                  </a:lnTo>
                  <a:lnTo>
                    <a:pt x="322" y="825"/>
                  </a:lnTo>
                  <a:lnTo>
                    <a:pt x="304" y="825"/>
                  </a:lnTo>
                  <a:lnTo>
                    <a:pt x="304" y="825"/>
                  </a:lnTo>
                  <a:lnTo>
                    <a:pt x="283" y="825"/>
                  </a:lnTo>
                  <a:lnTo>
                    <a:pt x="265" y="824"/>
                  </a:lnTo>
                  <a:lnTo>
                    <a:pt x="248" y="821"/>
                  </a:lnTo>
                  <a:lnTo>
                    <a:pt x="232" y="818"/>
                  </a:lnTo>
                  <a:lnTo>
                    <a:pt x="217" y="815"/>
                  </a:lnTo>
                  <a:lnTo>
                    <a:pt x="203" y="809"/>
                  </a:lnTo>
                  <a:lnTo>
                    <a:pt x="190" y="802"/>
                  </a:lnTo>
                  <a:lnTo>
                    <a:pt x="180" y="794"/>
                  </a:lnTo>
                  <a:lnTo>
                    <a:pt x="171" y="784"/>
                  </a:lnTo>
                  <a:lnTo>
                    <a:pt x="163" y="772"/>
                  </a:lnTo>
                  <a:lnTo>
                    <a:pt x="155" y="759"/>
                  </a:lnTo>
                  <a:lnTo>
                    <a:pt x="149" y="745"/>
                  </a:lnTo>
                  <a:lnTo>
                    <a:pt x="146" y="727"/>
                  </a:lnTo>
                  <a:lnTo>
                    <a:pt x="142" y="708"/>
                  </a:lnTo>
                  <a:lnTo>
                    <a:pt x="140" y="687"/>
                  </a:lnTo>
                  <a:lnTo>
                    <a:pt x="140" y="663"/>
                  </a:lnTo>
                  <a:lnTo>
                    <a:pt x="140" y="242"/>
                  </a:lnTo>
                  <a:lnTo>
                    <a:pt x="23" y="228"/>
                  </a:lnTo>
                  <a:lnTo>
                    <a:pt x="23" y="228"/>
                  </a:lnTo>
                  <a:lnTo>
                    <a:pt x="14" y="226"/>
                  </a:lnTo>
                  <a:lnTo>
                    <a:pt x="9" y="225"/>
                  </a:lnTo>
                  <a:lnTo>
                    <a:pt x="6" y="222"/>
                  </a:lnTo>
                  <a:lnTo>
                    <a:pt x="4" y="219"/>
                  </a:lnTo>
                  <a:lnTo>
                    <a:pt x="1" y="216"/>
                  </a:lnTo>
                  <a:lnTo>
                    <a:pt x="0" y="211"/>
                  </a:lnTo>
                  <a:lnTo>
                    <a:pt x="0" y="207"/>
                  </a:lnTo>
                  <a:lnTo>
                    <a:pt x="0" y="174"/>
                  </a:lnTo>
                  <a:lnTo>
                    <a:pt x="0" y="174"/>
                  </a:lnTo>
                  <a:lnTo>
                    <a:pt x="0" y="169"/>
                  </a:lnTo>
                  <a:lnTo>
                    <a:pt x="1" y="165"/>
                  </a:lnTo>
                  <a:lnTo>
                    <a:pt x="4" y="162"/>
                  </a:lnTo>
                  <a:lnTo>
                    <a:pt x="6" y="158"/>
                  </a:lnTo>
                  <a:lnTo>
                    <a:pt x="9" y="156"/>
                  </a:lnTo>
                  <a:lnTo>
                    <a:pt x="14" y="154"/>
                  </a:lnTo>
                  <a:lnTo>
                    <a:pt x="17" y="153"/>
                  </a:lnTo>
                  <a:lnTo>
                    <a:pt x="23" y="153"/>
                  </a:lnTo>
                  <a:lnTo>
                    <a:pt x="140" y="153"/>
                  </a:lnTo>
                  <a:lnTo>
                    <a:pt x="140" y="33"/>
                  </a:lnTo>
                  <a:lnTo>
                    <a:pt x="140" y="33"/>
                  </a:lnTo>
                  <a:lnTo>
                    <a:pt x="140" y="30"/>
                  </a:lnTo>
                  <a:lnTo>
                    <a:pt x="141" y="25"/>
                  </a:lnTo>
                  <a:lnTo>
                    <a:pt x="143" y="22"/>
                  </a:lnTo>
                  <a:lnTo>
                    <a:pt x="146" y="18"/>
                  </a:lnTo>
                  <a:lnTo>
                    <a:pt x="149" y="15"/>
                  </a:lnTo>
                  <a:lnTo>
                    <a:pt x="153" y="13"/>
                  </a:lnTo>
                  <a:lnTo>
                    <a:pt x="157" y="12"/>
                  </a:lnTo>
                  <a:lnTo>
                    <a:pt x="162" y="9"/>
                  </a:lnTo>
                  <a:lnTo>
                    <a:pt x="224" y="0"/>
                  </a:lnTo>
                  <a:lnTo>
                    <a:pt x="224" y="0"/>
                  </a:lnTo>
                  <a:lnTo>
                    <a:pt x="228" y="0"/>
                  </a:lnTo>
                  <a:lnTo>
                    <a:pt x="228" y="0"/>
                  </a:lnTo>
                  <a:lnTo>
                    <a:pt x="232" y="0"/>
                  </a:lnTo>
                  <a:lnTo>
                    <a:pt x="235" y="1"/>
                  </a:lnTo>
                  <a:lnTo>
                    <a:pt x="238" y="4"/>
                  </a:lnTo>
                  <a:lnTo>
                    <a:pt x="241" y="6"/>
                  </a:lnTo>
                  <a:lnTo>
                    <a:pt x="243" y="9"/>
                  </a:lnTo>
                  <a:lnTo>
                    <a:pt x="244" y="13"/>
                  </a:lnTo>
                  <a:lnTo>
                    <a:pt x="246" y="16"/>
                  </a:lnTo>
                  <a:lnTo>
                    <a:pt x="246" y="21"/>
                  </a:lnTo>
                  <a:lnTo>
                    <a:pt x="246" y="153"/>
                  </a:lnTo>
                  <a:lnTo>
                    <a:pt x="376" y="153"/>
                  </a:lnTo>
                  <a:lnTo>
                    <a:pt x="376" y="153"/>
                  </a:lnTo>
                  <a:lnTo>
                    <a:pt x="381" y="153"/>
                  </a:lnTo>
                  <a:lnTo>
                    <a:pt x="385" y="154"/>
                  </a:lnTo>
                  <a:lnTo>
                    <a:pt x="390" y="156"/>
                  </a:lnTo>
                  <a:lnTo>
                    <a:pt x="394" y="160"/>
                  </a:lnTo>
                  <a:lnTo>
                    <a:pt x="397" y="163"/>
                  </a:lnTo>
                  <a:lnTo>
                    <a:pt x="398" y="168"/>
                  </a:lnTo>
                  <a:lnTo>
                    <a:pt x="400" y="172"/>
                  </a:lnTo>
                  <a:lnTo>
                    <a:pt x="400" y="177"/>
                  </a:lnTo>
                  <a:lnTo>
                    <a:pt x="400" y="218"/>
                  </a:lnTo>
                  <a:lnTo>
                    <a:pt x="400" y="218"/>
                  </a:lnTo>
                  <a:lnTo>
                    <a:pt x="400" y="223"/>
                  </a:lnTo>
                  <a:lnTo>
                    <a:pt x="398" y="227"/>
                  </a:lnTo>
                  <a:lnTo>
                    <a:pt x="397" y="231"/>
                  </a:lnTo>
                  <a:lnTo>
                    <a:pt x="394" y="234"/>
                  </a:lnTo>
                  <a:lnTo>
                    <a:pt x="390" y="238"/>
                  </a:lnTo>
                  <a:lnTo>
                    <a:pt x="385" y="240"/>
                  </a:lnTo>
                  <a:lnTo>
                    <a:pt x="381" y="241"/>
                  </a:lnTo>
                  <a:lnTo>
                    <a:pt x="376" y="242"/>
                  </a:lnTo>
                  <a:lnTo>
                    <a:pt x="246" y="242"/>
                  </a:lnTo>
                  <a:lnTo>
                    <a:pt x="246" y="663"/>
                  </a:lnTo>
                  <a:lnTo>
                    <a:pt x="246" y="663"/>
                  </a:lnTo>
                  <a:lnTo>
                    <a:pt x="247" y="685"/>
                  </a:lnTo>
                  <a:lnTo>
                    <a:pt x="249" y="703"/>
                  </a:lnTo>
                  <a:lnTo>
                    <a:pt x="251" y="710"/>
                  </a:lnTo>
                  <a:lnTo>
                    <a:pt x="254" y="716"/>
                  </a:lnTo>
                  <a:lnTo>
                    <a:pt x="257" y="722"/>
                  </a:lnTo>
                  <a:lnTo>
                    <a:pt x="260" y="726"/>
                  </a:lnTo>
                  <a:lnTo>
                    <a:pt x="265" y="730"/>
                  </a:lnTo>
                  <a:lnTo>
                    <a:pt x="270" y="733"/>
                  </a:lnTo>
                  <a:lnTo>
                    <a:pt x="274" y="735"/>
                  </a:lnTo>
                  <a:lnTo>
                    <a:pt x="281" y="737"/>
                  </a:lnTo>
                  <a:lnTo>
                    <a:pt x="295" y="739"/>
                  </a:lnTo>
                  <a:lnTo>
                    <a:pt x="311" y="739"/>
                  </a:lnTo>
                  <a:lnTo>
                    <a:pt x="379" y="739"/>
                  </a:lnTo>
                  <a:lnTo>
                    <a:pt x="379" y="739"/>
                  </a:lnTo>
                  <a:lnTo>
                    <a:pt x="390" y="740"/>
                  </a:lnTo>
                  <a:lnTo>
                    <a:pt x="395" y="741"/>
                  </a:lnTo>
                  <a:lnTo>
                    <a:pt x="398" y="743"/>
                  </a:lnTo>
                  <a:lnTo>
                    <a:pt x="400" y="746"/>
                  </a:lnTo>
                  <a:lnTo>
                    <a:pt x="403" y="748"/>
                  </a:lnTo>
                  <a:lnTo>
                    <a:pt x="404" y="751"/>
                  </a:lnTo>
                  <a:lnTo>
                    <a:pt x="404" y="756"/>
                  </a:lnTo>
                  <a:lnTo>
                    <a:pt x="404" y="798"/>
                  </a:lnTo>
                  <a:lnTo>
                    <a:pt x="404" y="798"/>
                  </a:lnTo>
                  <a:lnTo>
                    <a:pt x="403" y="805"/>
                  </a:lnTo>
                  <a:lnTo>
                    <a:pt x="402" y="809"/>
                  </a:lnTo>
                  <a:lnTo>
                    <a:pt x="399" y="812"/>
                  </a:lnTo>
                  <a:lnTo>
                    <a:pt x="396" y="815"/>
                  </a:lnTo>
                  <a:lnTo>
                    <a:pt x="392" y="816"/>
                  </a:lnTo>
                  <a:lnTo>
                    <a:pt x="382" y="819"/>
                  </a:lnTo>
                  <a:lnTo>
                    <a:pt x="382" y="81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7" name="Freeform 168"/>
            <p:cNvSpPr>
              <a:spLocks/>
            </p:cNvSpPr>
            <p:nvPr/>
          </p:nvSpPr>
          <p:spPr bwMode="auto">
            <a:xfrm>
              <a:off x="5175991" y="3943726"/>
              <a:ext cx="100340" cy="132995"/>
            </a:xfrm>
            <a:custGeom>
              <a:avLst/>
              <a:gdLst>
                <a:gd name="T0" fmla="*/ 427 w 508"/>
                <a:gd name="T1" fmla="*/ 673 h 673"/>
                <a:gd name="T2" fmla="*/ 421 w 508"/>
                <a:gd name="T3" fmla="*/ 672 h 673"/>
                <a:gd name="T4" fmla="*/ 413 w 508"/>
                <a:gd name="T5" fmla="*/ 668 h 673"/>
                <a:gd name="T6" fmla="*/ 406 w 508"/>
                <a:gd name="T7" fmla="*/ 661 h 673"/>
                <a:gd name="T8" fmla="*/ 403 w 508"/>
                <a:gd name="T9" fmla="*/ 653 h 673"/>
                <a:gd name="T10" fmla="*/ 403 w 508"/>
                <a:gd name="T11" fmla="*/ 251 h 673"/>
                <a:gd name="T12" fmla="*/ 402 w 508"/>
                <a:gd name="T13" fmla="*/ 229 h 673"/>
                <a:gd name="T14" fmla="*/ 398 w 508"/>
                <a:gd name="T15" fmla="*/ 191 h 673"/>
                <a:gd name="T16" fmla="*/ 390 w 508"/>
                <a:gd name="T17" fmla="*/ 160 h 673"/>
                <a:gd name="T18" fmla="*/ 378 w 508"/>
                <a:gd name="T19" fmla="*/ 136 h 673"/>
                <a:gd name="T20" fmla="*/ 362 w 508"/>
                <a:gd name="T21" fmla="*/ 118 h 673"/>
                <a:gd name="T22" fmla="*/ 341 w 508"/>
                <a:gd name="T23" fmla="*/ 104 h 673"/>
                <a:gd name="T24" fmla="*/ 316 w 508"/>
                <a:gd name="T25" fmla="*/ 96 h 673"/>
                <a:gd name="T26" fmla="*/ 286 w 508"/>
                <a:gd name="T27" fmla="*/ 92 h 673"/>
                <a:gd name="T28" fmla="*/ 270 w 508"/>
                <a:gd name="T29" fmla="*/ 91 h 673"/>
                <a:gd name="T30" fmla="*/ 231 w 508"/>
                <a:gd name="T31" fmla="*/ 95 h 673"/>
                <a:gd name="T32" fmla="*/ 190 w 508"/>
                <a:gd name="T33" fmla="*/ 105 h 673"/>
                <a:gd name="T34" fmla="*/ 148 w 508"/>
                <a:gd name="T35" fmla="*/ 120 h 673"/>
                <a:gd name="T36" fmla="*/ 107 w 508"/>
                <a:gd name="T37" fmla="*/ 138 h 673"/>
                <a:gd name="T38" fmla="*/ 107 w 508"/>
                <a:gd name="T39" fmla="*/ 648 h 673"/>
                <a:gd name="T40" fmla="*/ 105 w 508"/>
                <a:gd name="T41" fmla="*/ 657 h 673"/>
                <a:gd name="T42" fmla="*/ 100 w 508"/>
                <a:gd name="T43" fmla="*/ 665 h 673"/>
                <a:gd name="T44" fmla="*/ 92 w 508"/>
                <a:gd name="T45" fmla="*/ 671 h 673"/>
                <a:gd name="T46" fmla="*/ 83 w 508"/>
                <a:gd name="T47" fmla="*/ 673 h 673"/>
                <a:gd name="T48" fmla="*/ 23 w 508"/>
                <a:gd name="T49" fmla="*/ 673 h 673"/>
                <a:gd name="T50" fmla="*/ 14 w 508"/>
                <a:gd name="T51" fmla="*/ 671 h 673"/>
                <a:gd name="T52" fmla="*/ 7 w 508"/>
                <a:gd name="T53" fmla="*/ 665 h 673"/>
                <a:gd name="T54" fmla="*/ 3 w 508"/>
                <a:gd name="T55" fmla="*/ 658 h 673"/>
                <a:gd name="T56" fmla="*/ 0 w 508"/>
                <a:gd name="T57" fmla="*/ 648 h 673"/>
                <a:gd name="T58" fmla="*/ 0 w 508"/>
                <a:gd name="T59" fmla="*/ 33 h 673"/>
                <a:gd name="T60" fmla="*/ 3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5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1 w 508"/>
                <a:gd name="T93" fmla="*/ 26 h 673"/>
                <a:gd name="T94" fmla="*/ 444 w 508"/>
                <a:gd name="T95" fmla="*/ 50 h 673"/>
                <a:gd name="T96" fmla="*/ 469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89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1" y="672"/>
                  </a:lnTo>
                  <a:lnTo>
                    <a:pt x="417" y="671"/>
                  </a:lnTo>
                  <a:lnTo>
                    <a:pt x="413" y="668"/>
                  </a:lnTo>
                  <a:lnTo>
                    <a:pt x="410" y="665"/>
                  </a:lnTo>
                  <a:lnTo>
                    <a:pt x="406" y="661"/>
                  </a:lnTo>
                  <a:lnTo>
                    <a:pt x="404" y="658"/>
                  </a:lnTo>
                  <a:lnTo>
                    <a:pt x="403" y="653"/>
                  </a:lnTo>
                  <a:lnTo>
                    <a:pt x="403" y="648"/>
                  </a:lnTo>
                  <a:lnTo>
                    <a:pt x="403" y="251"/>
                  </a:lnTo>
                  <a:lnTo>
                    <a:pt x="403" y="251"/>
                  </a:lnTo>
                  <a:lnTo>
                    <a:pt x="402" y="229"/>
                  </a:lnTo>
                  <a:lnTo>
                    <a:pt x="401" y="209"/>
                  </a:lnTo>
                  <a:lnTo>
                    <a:pt x="398" y="191"/>
                  </a:lnTo>
                  <a:lnTo>
                    <a:pt x="395" y="175"/>
                  </a:lnTo>
                  <a:lnTo>
                    <a:pt x="390" y="160"/>
                  </a:lnTo>
                  <a:lnTo>
                    <a:pt x="384" y="147"/>
                  </a:lnTo>
                  <a:lnTo>
                    <a:pt x="378" y="136"/>
                  </a:lnTo>
                  <a:lnTo>
                    <a:pt x="371" y="126"/>
                  </a:lnTo>
                  <a:lnTo>
                    <a:pt x="362" y="118"/>
                  </a:lnTo>
                  <a:lnTo>
                    <a:pt x="352" y="110"/>
                  </a:lnTo>
                  <a:lnTo>
                    <a:pt x="341" y="104"/>
                  </a:lnTo>
                  <a:lnTo>
                    <a:pt x="329" y="99"/>
                  </a:lnTo>
                  <a:lnTo>
                    <a:pt x="316" y="96"/>
                  </a:lnTo>
                  <a:lnTo>
                    <a:pt x="302" y="94"/>
                  </a:lnTo>
                  <a:lnTo>
                    <a:pt x="286" y="92"/>
                  </a:lnTo>
                  <a:lnTo>
                    <a:pt x="270" y="91"/>
                  </a:lnTo>
                  <a:lnTo>
                    <a:pt x="270" y="91"/>
                  </a:lnTo>
                  <a:lnTo>
                    <a:pt x="250" y="92"/>
                  </a:lnTo>
                  <a:lnTo>
                    <a:pt x="231" y="95"/>
                  </a:lnTo>
                  <a:lnTo>
                    <a:pt x="210" y="99"/>
                  </a:lnTo>
                  <a:lnTo>
                    <a:pt x="190" y="105"/>
                  </a:lnTo>
                  <a:lnTo>
                    <a:pt x="169" y="112"/>
                  </a:lnTo>
                  <a:lnTo>
                    <a:pt x="148" y="120"/>
                  </a:lnTo>
                  <a:lnTo>
                    <a:pt x="128" y="129"/>
                  </a:lnTo>
                  <a:lnTo>
                    <a:pt x="107" y="138"/>
                  </a:lnTo>
                  <a:lnTo>
                    <a:pt x="107" y="648"/>
                  </a:lnTo>
                  <a:lnTo>
                    <a:pt x="107" y="648"/>
                  </a:lnTo>
                  <a:lnTo>
                    <a:pt x="106" y="652"/>
                  </a:lnTo>
                  <a:lnTo>
                    <a:pt x="105" y="657"/>
                  </a:lnTo>
                  <a:lnTo>
                    <a:pt x="102" y="661"/>
                  </a:lnTo>
                  <a:lnTo>
                    <a:pt x="100" y="665"/>
                  </a:lnTo>
                  <a:lnTo>
                    <a:pt x="95" y="668"/>
                  </a:lnTo>
                  <a:lnTo>
                    <a:pt x="92" y="671"/>
                  </a:lnTo>
                  <a:lnTo>
                    <a:pt x="87" y="672"/>
                  </a:lnTo>
                  <a:lnTo>
                    <a:pt x="83" y="673"/>
                  </a:lnTo>
                  <a:lnTo>
                    <a:pt x="23" y="673"/>
                  </a:lnTo>
                  <a:lnTo>
                    <a:pt x="23" y="673"/>
                  </a:lnTo>
                  <a:lnTo>
                    <a:pt x="19" y="672"/>
                  </a:lnTo>
                  <a:lnTo>
                    <a:pt x="14" y="671"/>
                  </a:lnTo>
                  <a:lnTo>
                    <a:pt x="11" y="668"/>
                  </a:lnTo>
                  <a:lnTo>
                    <a:pt x="7" y="665"/>
                  </a:lnTo>
                  <a:lnTo>
                    <a:pt x="5" y="661"/>
                  </a:lnTo>
                  <a:lnTo>
                    <a:pt x="3" y="658"/>
                  </a:lnTo>
                  <a:lnTo>
                    <a:pt x="1" y="653"/>
                  </a:lnTo>
                  <a:lnTo>
                    <a:pt x="0" y="648"/>
                  </a:lnTo>
                  <a:lnTo>
                    <a:pt x="0" y="33"/>
                  </a:lnTo>
                  <a:lnTo>
                    <a:pt x="0" y="33"/>
                  </a:lnTo>
                  <a:lnTo>
                    <a:pt x="0" y="28"/>
                  </a:lnTo>
                  <a:lnTo>
                    <a:pt x="3" y="24"/>
                  </a:lnTo>
                  <a:lnTo>
                    <a:pt x="4" y="19"/>
                  </a:lnTo>
                  <a:lnTo>
                    <a:pt x="7" y="16"/>
                  </a:lnTo>
                  <a:lnTo>
                    <a:pt x="11" y="12"/>
                  </a:lnTo>
                  <a:lnTo>
                    <a:pt x="14" y="10"/>
                  </a:lnTo>
                  <a:lnTo>
                    <a:pt x="19" y="9"/>
                  </a:lnTo>
                  <a:lnTo>
                    <a:pt x="23" y="9"/>
                  </a:lnTo>
                  <a:lnTo>
                    <a:pt x="84" y="9"/>
                  </a:lnTo>
                  <a:lnTo>
                    <a:pt x="84" y="9"/>
                  </a:lnTo>
                  <a:lnTo>
                    <a:pt x="89" y="9"/>
                  </a:lnTo>
                  <a:lnTo>
                    <a:pt x="93" y="10"/>
                  </a:lnTo>
                  <a:lnTo>
                    <a:pt x="97" y="12"/>
                  </a:lnTo>
                  <a:lnTo>
                    <a:pt x="100" y="16"/>
                  </a:lnTo>
                  <a:lnTo>
                    <a:pt x="102" y="19"/>
                  </a:lnTo>
                  <a:lnTo>
                    <a:pt x="105" y="24"/>
                  </a:lnTo>
                  <a:lnTo>
                    <a:pt x="106" y="28"/>
                  </a:lnTo>
                  <a:lnTo>
                    <a:pt x="107" y="33"/>
                  </a:lnTo>
                  <a:lnTo>
                    <a:pt x="107" y="56"/>
                  </a:lnTo>
                  <a:lnTo>
                    <a:pt x="107" y="56"/>
                  </a:lnTo>
                  <a:lnTo>
                    <a:pt x="131" y="42"/>
                  </a:lnTo>
                  <a:lnTo>
                    <a:pt x="155" y="30"/>
                  </a:lnTo>
                  <a:lnTo>
                    <a:pt x="178" y="21"/>
                  </a:lnTo>
                  <a:lnTo>
                    <a:pt x="201" y="13"/>
                  </a:lnTo>
                  <a:lnTo>
                    <a:pt x="224" y="8"/>
                  </a:lnTo>
                  <a:lnTo>
                    <a:pt x="248" y="3"/>
                  </a:lnTo>
                  <a:lnTo>
                    <a:pt x="272" y="1"/>
                  </a:lnTo>
                  <a:lnTo>
                    <a:pt x="298" y="0"/>
                  </a:lnTo>
                  <a:lnTo>
                    <a:pt x="298" y="0"/>
                  </a:lnTo>
                  <a:lnTo>
                    <a:pt x="325" y="1"/>
                  </a:lnTo>
                  <a:lnTo>
                    <a:pt x="349" y="4"/>
                  </a:lnTo>
                  <a:lnTo>
                    <a:pt x="372" y="9"/>
                  </a:lnTo>
                  <a:lnTo>
                    <a:pt x="393" y="17"/>
                  </a:lnTo>
                  <a:lnTo>
                    <a:pt x="411" y="26"/>
                  </a:lnTo>
                  <a:lnTo>
                    <a:pt x="428" y="37"/>
                  </a:lnTo>
                  <a:lnTo>
                    <a:pt x="444" y="50"/>
                  </a:lnTo>
                  <a:lnTo>
                    <a:pt x="458" y="65"/>
                  </a:lnTo>
                  <a:lnTo>
                    <a:pt x="469" y="82"/>
                  </a:lnTo>
                  <a:lnTo>
                    <a:pt x="481" y="100"/>
                  </a:lnTo>
                  <a:lnTo>
                    <a:pt x="489" y="121"/>
                  </a:lnTo>
                  <a:lnTo>
                    <a:pt x="496" y="144"/>
                  </a:lnTo>
                  <a:lnTo>
                    <a:pt x="501" y="168"/>
                  </a:lnTo>
                  <a:lnTo>
                    <a:pt x="505" y="194"/>
                  </a:lnTo>
                  <a:lnTo>
                    <a:pt x="508" y="222"/>
                  </a:lnTo>
                  <a:lnTo>
                    <a:pt x="508" y="251"/>
                  </a:lnTo>
                  <a:lnTo>
                    <a:pt x="508" y="648"/>
                  </a:lnTo>
                  <a:lnTo>
                    <a:pt x="508" y="648"/>
                  </a:lnTo>
                  <a:lnTo>
                    <a:pt x="508" y="653"/>
                  </a:lnTo>
                  <a:lnTo>
                    <a:pt x="507" y="658"/>
                  </a:lnTo>
                  <a:lnTo>
                    <a:pt x="505" y="661"/>
                  </a:lnTo>
                  <a:lnTo>
                    <a:pt x="501" y="665"/>
                  </a:lnTo>
                  <a:lnTo>
                    <a:pt x="498" y="668"/>
                  </a:lnTo>
                  <a:lnTo>
                    <a:pt x="493" y="671"/>
                  </a:lnTo>
                  <a:lnTo>
                    <a:pt x="489"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8" name="Freeform 169"/>
            <p:cNvSpPr>
              <a:spLocks noEditPoints="1"/>
            </p:cNvSpPr>
            <p:nvPr/>
          </p:nvSpPr>
          <p:spPr bwMode="auto">
            <a:xfrm>
              <a:off x="5304830" y="3943726"/>
              <a:ext cx="105090" cy="134776"/>
            </a:xfrm>
            <a:custGeom>
              <a:avLst/>
              <a:gdLst>
                <a:gd name="T0" fmla="*/ 106 w 533"/>
                <a:gd name="T1" fmla="*/ 391 h 681"/>
                <a:gd name="T2" fmla="*/ 109 w 533"/>
                <a:gd name="T3" fmla="*/ 441 h 681"/>
                <a:gd name="T4" fmla="*/ 122 w 533"/>
                <a:gd name="T5" fmla="*/ 501 h 681"/>
                <a:gd name="T6" fmla="*/ 149 w 533"/>
                <a:gd name="T7" fmla="*/ 543 h 681"/>
                <a:gd name="T8" fmla="*/ 185 w 533"/>
                <a:gd name="T9" fmla="*/ 571 h 681"/>
                <a:gd name="T10" fmla="*/ 235 w 533"/>
                <a:gd name="T11" fmla="*/ 586 h 681"/>
                <a:gd name="T12" fmla="*/ 274 w 533"/>
                <a:gd name="T13" fmla="*/ 588 h 681"/>
                <a:gd name="T14" fmla="*/ 441 w 533"/>
                <a:gd name="T15" fmla="*/ 580 h 681"/>
                <a:gd name="T16" fmla="*/ 495 w 533"/>
                <a:gd name="T17" fmla="*/ 574 h 681"/>
                <a:gd name="T18" fmla="*/ 508 w 533"/>
                <a:gd name="T19" fmla="*/ 579 h 681"/>
                <a:gd name="T20" fmla="*/ 513 w 533"/>
                <a:gd name="T21" fmla="*/ 587 h 681"/>
                <a:gd name="T22" fmla="*/ 515 w 533"/>
                <a:gd name="T23" fmla="*/ 633 h 681"/>
                <a:gd name="T24" fmla="*/ 509 w 533"/>
                <a:gd name="T25" fmla="*/ 651 h 681"/>
                <a:gd name="T26" fmla="*/ 496 w 533"/>
                <a:gd name="T27" fmla="*/ 659 h 681"/>
                <a:gd name="T28" fmla="*/ 439 w 533"/>
                <a:gd name="T29" fmla="*/ 669 h 681"/>
                <a:gd name="T30" fmla="*/ 332 w 533"/>
                <a:gd name="T31" fmla="*/ 680 h 681"/>
                <a:gd name="T32" fmla="*/ 274 w 533"/>
                <a:gd name="T33" fmla="*/ 681 h 681"/>
                <a:gd name="T34" fmla="*/ 197 w 533"/>
                <a:gd name="T35" fmla="*/ 673 h 681"/>
                <a:gd name="T36" fmla="*/ 126 w 533"/>
                <a:gd name="T37" fmla="*/ 649 h 681"/>
                <a:gd name="T38" fmla="*/ 95 w 533"/>
                <a:gd name="T39" fmla="*/ 628 h 681"/>
                <a:gd name="T40" fmla="*/ 66 w 533"/>
                <a:gd name="T41" fmla="*/ 602 h 681"/>
                <a:gd name="T42" fmla="*/ 42 w 533"/>
                <a:gd name="T43" fmla="*/ 570 h 681"/>
                <a:gd name="T44" fmla="*/ 24 w 533"/>
                <a:gd name="T45" fmla="*/ 531 h 681"/>
                <a:gd name="T46" fmla="*/ 9 w 533"/>
                <a:gd name="T47" fmla="*/ 485 h 681"/>
                <a:gd name="T48" fmla="*/ 2 w 533"/>
                <a:gd name="T49" fmla="*/ 431 h 681"/>
                <a:gd name="T50" fmla="*/ 0 w 533"/>
                <a:gd name="T51" fmla="*/ 283 h 681"/>
                <a:gd name="T52" fmla="*/ 4 w 533"/>
                <a:gd name="T53" fmla="*/ 221 h 681"/>
                <a:gd name="T54" fmla="*/ 27 w 533"/>
                <a:gd name="T55" fmla="*/ 141 h 681"/>
                <a:gd name="T56" fmla="*/ 54 w 533"/>
                <a:gd name="T57" fmla="*/ 96 h 681"/>
                <a:gd name="T58" fmla="*/ 78 w 533"/>
                <a:gd name="T59" fmla="*/ 67 h 681"/>
                <a:gd name="T60" fmla="*/ 107 w 533"/>
                <a:gd name="T61" fmla="*/ 44 h 681"/>
                <a:gd name="T62" fmla="*/ 141 w 533"/>
                <a:gd name="T63" fmla="*/ 25 h 681"/>
                <a:gd name="T64" fmla="*/ 180 w 533"/>
                <a:gd name="T65" fmla="*/ 11 h 681"/>
                <a:gd name="T66" fmla="*/ 237 w 533"/>
                <a:gd name="T67" fmla="*/ 1 h 681"/>
                <a:gd name="T68" fmla="*/ 300 w 533"/>
                <a:gd name="T69" fmla="*/ 1 h 681"/>
                <a:gd name="T70" fmla="*/ 357 w 533"/>
                <a:gd name="T71" fmla="*/ 11 h 681"/>
                <a:gd name="T72" fmla="*/ 396 w 533"/>
                <a:gd name="T73" fmla="*/ 25 h 681"/>
                <a:gd name="T74" fmla="*/ 430 w 533"/>
                <a:gd name="T75" fmla="*/ 44 h 681"/>
                <a:gd name="T76" fmla="*/ 458 w 533"/>
                <a:gd name="T77" fmla="*/ 68 h 681"/>
                <a:gd name="T78" fmla="*/ 483 w 533"/>
                <a:gd name="T79" fmla="*/ 96 h 681"/>
                <a:gd name="T80" fmla="*/ 508 w 533"/>
                <a:gd name="T81" fmla="*/ 141 h 681"/>
                <a:gd name="T82" fmla="*/ 530 w 533"/>
                <a:gd name="T83" fmla="*/ 221 h 681"/>
                <a:gd name="T84" fmla="*/ 533 w 533"/>
                <a:gd name="T85" fmla="*/ 347 h 681"/>
                <a:gd name="T86" fmla="*/ 532 w 533"/>
                <a:gd name="T87" fmla="*/ 359 h 681"/>
                <a:gd name="T88" fmla="*/ 524 w 533"/>
                <a:gd name="T89" fmla="*/ 370 h 681"/>
                <a:gd name="T90" fmla="*/ 510 w 533"/>
                <a:gd name="T91" fmla="*/ 375 h 681"/>
                <a:gd name="T92" fmla="*/ 426 w 533"/>
                <a:gd name="T93" fmla="*/ 283 h 681"/>
                <a:gd name="T94" fmla="*/ 421 w 533"/>
                <a:gd name="T95" fmla="*/ 214 h 681"/>
                <a:gd name="T96" fmla="*/ 405 w 533"/>
                <a:gd name="T97" fmla="*/ 162 h 681"/>
                <a:gd name="T98" fmla="*/ 376 w 533"/>
                <a:gd name="T99" fmla="*/ 126 h 681"/>
                <a:gd name="T100" fmla="*/ 338 w 533"/>
                <a:gd name="T101" fmla="*/ 103 h 681"/>
                <a:gd name="T102" fmla="*/ 288 w 533"/>
                <a:gd name="T103" fmla="*/ 94 h 681"/>
                <a:gd name="T104" fmla="*/ 249 w 533"/>
                <a:gd name="T105" fmla="*/ 94 h 681"/>
                <a:gd name="T106" fmla="*/ 199 w 533"/>
                <a:gd name="T107" fmla="*/ 104 h 681"/>
                <a:gd name="T108" fmla="*/ 159 w 533"/>
                <a:gd name="T109" fmla="*/ 128 h 681"/>
                <a:gd name="T110" fmla="*/ 130 w 533"/>
                <a:gd name="T111" fmla="*/ 165 h 681"/>
                <a:gd name="T112" fmla="*/ 112 w 533"/>
                <a:gd name="T113" fmla="*/ 216 h 681"/>
                <a:gd name="T114" fmla="*/ 106 w 533"/>
                <a:gd name="T115" fmla="*/ 283 h 681"/>
                <a:gd name="T116" fmla="*/ 426 w 533"/>
                <a:gd name="T117" fmla="*/ 28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5"/>
                  </a:moveTo>
                  <a:lnTo>
                    <a:pt x="106" y="375"/>
                  </a:lnTo>
                  <a:lnTo>
                    <a:pt x="106" y="391"/>
                  </a:lnTo>
                  <a:lnTo>
                    <a:pt x="106" y="391"/>
                  </a:lnTo>
                  <a:lnTo>
                    <a:pt x="106" y="417"/>
                  </a:lnTo>
                  <a:lnTo>
                    <a:pt x="109" y="441"/>
                  </a:lnTo>
                  <a:lnTo>
                    <a:pt x="112" y="463"/>
                  </a:lnTo>
                  <a:lnTo>
                    <a:pt x="117" y="482"/>
                  </a:lnTo>
                  <a:lnTo>
                    <a:pt x="122" y="501"/>
                  </a:lnTo>
                  <a:lnTo>
                    <a:pt x="130" y="517"/>
                  </a:lnTo>
                  <a:lnTo>
                    <a:pt x="138" y="531"/>
                  </a:lnTo>
                  <a:lnTo>
                    <a:pt x="149" y="543"/>
                  </a:lnTo>
                  <a:lnTo>
                    <a:pt x="159" y="555"/>
                  </a:lnTo>
                  <a:lnTo>
                    <a:pt x="172" y="564"/>
                  </a:lnTo>
                  <a:lnTo>
                    <a:pt x="185" y="571"/>
                  </a:lnTo>
                  <a:lnTo>
                    <a:pt x="200" y="578"/>
                  </a:lnTo>
                  <a:lnTo>
                    <a:pt x="218" y="582"/>
                  </a:lnTo>
                  <a:lnTo>
                    <a:pt x="235" y="586"/>
                  </a:lnTo>
                  <a:lnTo>
                    <a:pt x="254" y="587"/>
                  </a:lnTo>
                  <a:lnTo>
                    <a:pt x="274" y="588"/>
                  </a:lnTo>
                  <a:lnTo>
                    <a:pt x="274" y="588"/>
                  </a:lnTo>
                  <a:lnTo>
                    <a:pt x="329" y="587"/>
                  </a:lnTo>
                  <a:lnTo>
                    <a:pt x="387" y="584"/>
                  </a:lnTo>
                  <a:lnTo>
                    <a:pt x="441" y="580"/>
                  </a:lnTo>
                  <a:lnTo>
                    <a:pt x="489" y="574"/>
                  </a:lnTo>
                  <a:lnTo>
                    <a:pt x="489" y="574"/>
                  </a:lnTo>
                  <a:lnTo>
                    <a:pt x="495" y="574"/>
                  </a:lnTo>
                  <a:lnTo>
                    <a:pt x="495" y="574"/>
                  </a:lnTo>
                  <a:lnTo>
                    <a:pt x="502" y="575"/>
                  </a:lnTo>
                  <a:lnTo>
                    <a:pt x="508" y="579"/>
                  </a:lnTo>
                  <a:lnTo>
                    <a:pt x="511" y="581"/>
                  </a:lnTo>
                  <a:lnTo>
                    <a:pt x="512" y="583"/>
                  </a:lnTo>
                  <a:lnTo>
                    <a:pt x="513" y="587"/>
                  </a:lnTo>
                  <a:lnTo>
                    <a:pt x="515" y="591"/>
                  </a:lnTo>
                  <a:lnTo>
                    <a:pt x="515" y="633"/>
                  </a:lnTo>
                  <a:lnTo>
                    <a:pt x="515" y="633"/>
                  </a:lnTo>
                  <a:lnTo>
                    <a:pt x="513" y="643"/>
                  </a:lnTo>
                  <a:lnTo>
                    <a:pt x="511" y="648"/>
                  </a:lnTo>
                  <a:lnTo>
                    <a:pt x="509" y="651"/>
                  </a:lnTo>
                  <a:lnTo>
                    <a:pt x="507" y="654"/>
                  </a:lnTo>
                  <a:lnTo>
                    <a:pt x="502" y="657"/>
                  </a:lnTo>
                  <a:lnTo>
                    <a:pt x="496" y="659"/>
                  </a:lnTo>
                  <a:lnTo>
                    <a:pt x="491" y="660"/>
                  </a:lnTo>
                  <a:lnTo>
                    <a:pt x="491" y="660"/>
                  </a:lnTo>
                  <a:lnTo>
                    <a:pt x="439" y="669"/>
                  </a:lnTo>
                  <a:lnTo>
                    <a:pt x="386" y="675"/>
                  </a:lnTo>
                  <a:lnTo>
                    <a:pt x="360" y="677"/>
                  </a:lnTo>
                  <a:lnTo>
                    <a:pt x="332" y="680"/>
                  </a:lnTo>
                  <a:lnTo>
                    <a:pt x="304" y="681"/>
                  </a:lnTo>
                  <a:lnTo>
                    <a:pt x="274" y="681"/>
                  </a:lnTo>
                  <a:lnTo>
                    <a:pt x="274" y="681"/>
                  </a:lnTo>
                  <a:lnTo>
                    <a:pt x="249" y="680"/>
                  </a:lnTo>
                  <a:lnTo>
                    <a:pt x="222" y="677"/>
                  </a:lnTo>
                  <a:lnTo>
                    <a:pt x="197" y="673"/>
                  </a:lnTo>
                  <a:lnTo>
                    <a:pt x="173" y="667"/>
                  </a:lnTo>
                  <a:lnTo>
                    <a:pt x="149" y="659"/>
                  </a:lnTo>
                  <a:lnTo>
                    <a:pt x="126" y="649"/>
                  </a:lnTo>
                  <a:lnTo>
                    <a:pt x="115" y="642"/>
                  </a:lnTo>
                  <a:lnTo>
                    <a:pt x="105" y="635"/>
                  </a:lnTo>
                  <a:lnTo>
                    <a:pt x="95" y="628"/>
                  </a:lnTo>
                  <a:lnTo>
                    <a:pt x="84" y="620"/>
                  </a:lnTo>
                  <a:lnTo>
                    <a:pt x="75" y="611"/>
                  </a:lnTo>
                  <a:lnTo>
                    <a:pt x="66" y="602"/>
                  </a:lnTo>
                  <a:lnTo>
                    <a:pt x="58" y="593"/>
                  </a:lnTo>
                  <a:lnTo>
                    <a:pt x="50" y="581"/>
                  </a:lnTo>
                  <a:lnTo>
                    <a:pt x="42" y="570"/>
                  </a:lnTo>
                  <a:lnTo>
                    <a:pt x="35" y="558"/>
                  </a:lnTo>
                  <a:lnTo>
                    <a:pt x="29" y="544"/>
                  </a:lnTo>
                  <a:lnTo>
                    <a:pt x="24" y="531"/>
                  </a:lnTo>
                  <a:lnTo>
                    <a:pt x="18" y="517"/>
                  </a:lnTo>
                  <a:lnTo>
                    <a:pt x="13" y="501"/>
                  </a:lnTo>
                  <a:lnTo>
                    <a:pt x="9" y="485"/>
                  </a:lnTo>
                  <a:lnTo>
                    <a:pt x="6" y="467"/>
                  </a:lnTo>
                  <a:lnTo>
                    <a:pt x="3" y="450"/>
                  </a:lnTo>
                  <a:lnTo>
                    <a:pt x="2" y="431"/>
                  </a:lnTo>
                  <a:lnTo>
                    <a:pt x="1" y="411"/>
                  </a:lnTo>
                  <a:lnTo>
                    <a:pt x="0" y="391"/>
                  </a:lnTo>
                  <a:lnTo>
                    <a:pt x="0" y="283"/>
                  </a:lnTo>
                  <a:lnTo>
                    <a:pt x="0" y="283"/>
                  </a:lnTo>
                  <a:lnTo>
                    <a:pt x="1" y="251"/>
                  </a:lnTo>
                  <a:lnTo>
                    <a:pt x="4" y="221"/>
                  </a:lnTo>
                  <a:lnTo>
                    <a:pt x="10" y="192"/>
                  </a:lnTo>
                  <a:lnTo>
                    <a:pt x="18" y="166"/>
                  </a:lnTo>
                  <a:lnTo>
                    <a:pt x="27" y="141"/>
                  </a:lnTo>
                  <a:lnTo>
                    <a:pt x="40" y="118"/>
                  </a:lnTo>
                  <a:lnTo>
                    <a:pt x="45" y="106"/>
                  </a:lnTo>
                  <a:lnTo>
                    <a:pt x="54" y="96"/>
                  </a:lnTo>
                  <a:lnTo>
                    <a:pt x="60" y="86"/>
                  </a:lnTo>
                  <a:lnTo>
                    <a:pt x="70" y="76"/>
                  </a:lnTo>
                  <a:lnTo>
                    <a:pt x="78" y="67"/>
                  </a:lnTo>
                  <a:lnTo>
                    <a:pt x="87" y="59"/>
                  </a:lnTo>
                  <a:lnTo>
                    <a:pt x="97" y="51"/>
                  </a:lnTo>
                  <a:lnTo>
                    <a:pt x="107" y="44"/>
                  </a:lnTo>
                  <a:lnTo>
                    <a:pt x="118" y="37"/>
                  </a:lnTo>
                  <a:lnTo>
                    <a:pt x="129" y="30"/>
                  </a:lnTo>
                  <a:lnTo>
                    <a:pt x="141" y="25"/>
                  </a:lnTo>
                  <a:lnTo>
                    <a:pt x="153" y="20"/>
                  </a:lnTo>
                  <a:lnTo>
                    <a:pt x="166" y="16"/>
                  </a:lnTo>
                  <a:lnTo>
                    <a:pt x="180" y="11"/>
                  </a:lnTo>
                  <a:lnTo>
                    <a:pt x="192" y="8"/>
                  </a:lnTo>
                  <a:lnTo>
                    <a:pt x="207" y="5"/>
                  </a:lnTo>
                  <a:lnTo>
                    <a:pt x="237" y="1"/>
                  </a:lnTo>
                  <a:lnTo>
                    <a:pt x="268" y="0"/>
                  </a:lnTo>
                  <a:lnTo>
                    <a:pt x="268" y="0"/>
                  </a:lnTo>
                  <a:lnTo>
                    <a:pt x="300" y="1"/>
                  </a:lnTo>
                  <a:lnTo>
                    <a:pt x="330" y="5"/>
                  </a:lnTo>
                  <a:lnTo>
                    <a:pt x="344" y="8"/>
                  </a:lnTo>
                  <a:lnTo>
                    <a:pt x="357" y="11"/>
                  </a:lnTo>
                  <a:lnTo>
                    <a:pt x="371" y="16"/>
                  </a:lnTo>
                  <a:lnTo>
                    <a:pt x="384" y="20"/>
                  </a:lnTo>
                  <a:lnTo>
                    <a:pt x="396" y="25"/>
                  </a:lnTo>
                  <a:lnTo>
                    <a:pt x="408" y="30"/>
                  </a:lnTo>
                  <a:lnTo>
                    <a:pt x="418" y="37"/>
                  </a:lnTo>
                  <a:lnTo>
                    <a:pt x="430" y="44"/>
                  </a:lnTo>
                  <a:lnTo>
                    <a:pt x="440" y="51"/>
                  </a:lnTo>
                  <a:lnTo>
                    <a:pt x="449" y="59"/>
                  </a:lnTo>
                  <a:lnTo>
                    <a:pt x="458" y="68"/>
                  </a:lnTo>
                  <a:lnTo>
                    <a:pt x="466" y="76"/>
                  </a:lnTo>
                  <a:lnTo>
                    <a:pt x="474" y="87"/>
                  </a:lnTo>
                  <a:lnTo>
                    <a:pt x="483" y="96"/>
                  </a:lnTo>
                  <a:lnTo>
                    <a:pt x="489" y="106"/>
                  </a:lnTo>
                  <a:lnTo>
                    <a:pt x="496" y="118"/>
                  </a:lnTo>
                  <a:lnTo>
                    <a:pt x="508" y="141"/>
                  </a:lnTo>
                  <a:lnTo>
                    <a:pt x="517" y="166"/>
                  </a:lnTo>
                  <a:lnTo>
                    <a:pt x="524" y="192"/>
                  </a:lnTo>
                  <a:lnTo>
                    <a:pt x="530" y="221"/>
                  </a:lnTo>
                  <a:lnTo>
                    <a:pt x="533" y="251"/>
                  </a:lnTo>
                  <a:lnTo>
                    <a:pt x="533" y="283"/>
                  </a:lnTo>
                  <a:lnTo>
                    <a:pt x="533" y="347"/>
                  </a:lnTo>
                  <a:lnTo>
                    <a:pt x="533" y="347"/>
                  </a:lnTo>
                  <a:lnTo>
                    <a:pt x="533" y="353"/>
                  </a:lnTo>
                  <a:lnTo>
                    <a:pt x="532" y="359"/>
                  </a:lnTo>
                  <a:lnTo>
                    <a:pt x="530" y="363"/>
                  </a:lnTo>
                  <a:lnTo>
                    <a:pt x="527" y="367"/>
                  </a:lnTo>
                  <a:lnTo>
                    <a:pt x="524" y="370"/>
                  </a:lnTo>
                  <a:lnTo>
                    <a:pt x="520" y="372"/>
                  </a:lnTo>
                  <a:lnTo>
                    <a:pt x="516" y="373"/>
                  </a:lnTo>
                  <a:lnTo>
                    <a:pt x="510" y="375"/>
                  </a:lnTo>
                  <a:lnTo>
                    <a:pt x="510" y="375"/>
                  </a:lnTo>
                  <a:close/>
                  <a:moveTo>
                    <a:pt x="426" y="283"/>
                  </a:moveTo>
                  <a:lnTo>
                    <a:pt x="426" y="283"/>
                  </a:lnTo>
                  <a:lnTo>
                    <a:pt x="425" y="258"/>
                  </a:lnTo>
                  <a:lnTo>
                    <a:pt x="424" y="235"/>
                  </a:lnTo>
                  <a:lnTo>
                    <a:pt x="421" y="214"/>
                  </a:lnTo>
                  <a:lnTo>
                    <a:pt x="416" y="196"/>
                  </a:lnTo>
                  <a:lnTo>
                    <a:pt x="410" y="178"/>
                  </a:lnTo>
                  <a:lnTo>
                    <a:pt x="405" y="162"/>
                  </a:lnTo>
                  <a:lnTo>
                    <a:pt x="396" y="149"/>
                  </a:lnTo>
                  <a:lnTo>
                    <a:pt x="387" y="136"/>
                  </a:lnTo>
                  <a:lnTo>
                    <a:pt x="376" y="126"/>
                  </a:lnTo>
                  <a:lnTo>
                    <a:pt x="364" y="116"/>
                  </a:lnTo>
                  <a:lnTo>
                    <a:pt x="352" y="110"/>
                  </a:lnTo>
                  <a:lnTo>
                    <a:pt x="338" y="103"/>
                  </a:lnTo>
                  <a:lnTo>
                    <a:pt x="322" y="98"/>
                  </a:lnTo>
                  <a:lnTo>
                    <a:pt x="305" y="96"/>
                  </a:lnTo>
                  <a:lnTo>
                    <a:pt x="288" y="94"/>
                  </a:lnTo>
                  <a:lnTo>
                    <a:pt x="268" y="92"/>
                  </a:lnTo>
                  <a:lnTo>
                    <a:pt x="268" y="92"/>
                  </a:lnTo>
                  <a:lnTo>
                    <a:pt x="249" y="94"/>
                  </a:lnTo>
                  <a:lnTo>
                    <a:pt x="231" y="96"/>
                  </a:lnTo>
                  <a:lnTo>
                    <a:pt x="214" y="99"/>
                  </a:lnTo>
                  <a:lnTo>
                    <a:pt x="199" y="104"/>
                  </a:lnTo>
                  <a:lnTo>
                    <a:pt x="184" y="111"/>
                  </a:lnTo>
                  <a:lnTo>
                    <a:pt x="171" y="119"/>
                  </a:lnTo>
                  <a:lnTo>
                    <a:pt x="159" y="128"/>
                  </a:lnTo>
                  <a:lnTo>
                    <a:pt x="148" y="138"/>
                  </a:lnTo>
                  <a:lnTo>
                    <a:pt x="138" y="151"/>
                  </a:lnTo>
                  <a:lnTo>
                    <a:pt x="130" y="165"/>
                  </a:lnTo>
                  <a:lnTo>
                    <a:pt x="122" y="181"/>
                  </a:lnTo>
                  <a:lnTo>
                    <a:pt x="117" y="198"/>
                  </a:lnTo>
                  <a:lnTo>
                    <a:pt x="112" y="216"/>
                  </a:lnTo>
                  <a:lnTo>
                    <a:pt x="109" y="237"/>
                  </a:lnTo>
                  <a:lnTo>
                    <a:pt x="106" y="259"/>
                  </a:lnTo>
                  <a:lnTo>
                    <a:pt x="106" y="283"/>
                  </a:lnTo>
                  <a:lnTo>
                    <a:pt x="106" y="293"/>
                  </a:lnTo>
                  <a:lnTo>
                    <a:pt x="426" y="293"/>
                  </a:lnTo>
                  <a:lnTo>
                    <a:pt x="426" y="28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49" name="Freeform 170"/>
            <p:cNvSpPr>
              <a:spLocks/>
            </p:cNvSpPr>
            <p:nvPr/>
          </p:nvSpPr>
          <p:spPr bwMode="auto">
            <a:xfrm>
              <a:off x="5439012" y="3943726"/>
              <a:ext cx="58779" cy="132995"/>
            </a:xfrm>
            <a:custGeom>
              <a:avLst/>
              <a:gdLst>
                <a:gd name="T0" fmla="*/ 271 w 298"/>
                <a:gd name="T1" fmla="*/ 91 h 673"/>
                <a:gd name="T2" fmla="*/ 231 w 298"/>
                <a:gd name="T3" fmla="*/ 95 h 673"/>
                <a:gd name="T4" fmla="*/ 190 w 298"/>
                <a:gd name="T5" fmla="*/ 104 h 673"/>
                <a:gd name="T6" fmla="*/ 149 w 298"/>
                <a:gd name="T7" fmla="*/ 119 h 673"/>
                <a:gd name="T8" fmla="*/ 105 w 298"/>
                <a:gd name="T9" fmla="*/ 142 h 673"/>
                <a:gd name="T10" fmla="*/ 105 w 298"/>
                <a:gd name="T11" fmla="*/ 648 h 673"/>
                <a:gd name="T12" fmla="*/ 104 w 298"/>
                <a:gd name="T13" fmla="*/ 657 h 673"/>
                <a:gd name="T14" fmla="*/ 98 w 298"/>
                <a:gd name="T15" fmla="*/ 665 h 673"/>
                <a:gd name="T16" fmla="*/ 90 w 298"/>
                <a:gd name="T17" fmla="*/ 671 h 673"/>
                <a:gd name="T18" fmla="*/ 81 w 298"/>
                <a:gd name="T19" fmla="*/ 673 h 673"/>
                <a:gd name="T20" fmla="*/ 23 w 298"/>
                <a:gd name="T21" fmla="*/ 673 h 673"/>
                <a:gd name="T22" fmla="*/ 13 w 298"/>
                <a:gd name="T23" fmla="*/ 671 h 673"/>
                <a:gd name="T24" fmla="*/ 7 w 298"/>
                <a:gd name="T25" fmla="*/ 665 h 673"/>
                <a:gd name="T26" fmla="*/ 1 w 298"/>
                <a:gd name="T27" fmla="*/ 658 h 673"/>
                <a:gd name="T28" fmla="*/ 0 w 298"/>
                <a:gd name="T29" fmla="*/ 648 h 673"/>
                <a:gd name="T30" fmla="*/ 0 w 298"/>
                <a:gd name="T31" fmla="*/ 33 h 673"/>
                <a:gd name="T32" fmla="*/ 1 w 298"/>
                <a:gd name="T33" fmla="*/ 24 h 673"/>
                <a:gd name="T34" fmla="*/ 5 w 298"/>
                <a:gd name="T35" fmla="*/ 16 h 673"/>
                <a:gd name="T36" fmla="*/ 13 w 298"/>
                <a:gd name="T37" fmla="*/ 10 h 673"/>
                <a:gd name="T38" fmla="*/ 23 w 298"/>
                <a:gd name="T39" fmla="*/ 9 h 673"/>
                <a:gd name="T40" fmla="*/ 79 w 298"/>
                <a:gd name="T41" fmla="*/ 9 h 673"/>
                <a:gd name="T42" fmla="*/ 88 w 298"/>
                <a:gd name="T43" fmla="*/ 10 h 673"/>
                <a:gd name="T44" fmla="*/ 95 w 298"/>
                <a:gd name="T45" fmla="*/ 16 h 673"/>
                <a:gd name="T46" fmla="*/ 101 w 298"/>
                <a:gd name="T47" fmla="*/ 24 h 673"/>
                <a:gd name="T48" fmla="*/ 102 w 298"/>
                <a:gd name="T49" fmla="*/ 33 h 673"/>
                <a:gd name="T50" fmla="*/ 102 w 298"/>
                <a:gd name="T51" fmla="*/ 58 h 673"/>
                <a:gd name="T52" fmla="*/ 146 w 298"/>
                <a:gd name="T53" fmla="*/ 30 h 673"/>
                <a:gd name="T54" fmla="*/ 189 w 298"/>
                <a:gd name="T55" fmla="*/ 13 h 673"/>
                <a:gd name="T56" fmla="*/ 231 w 298"/>
                <a:gd name="T57" fmla="*/ 3 h 673"/>
                <a:gd name="T58" fmla="*/ 271 w 298"/>
                <a:gd name="T59" fmla="*/ 0 h 673"/>
                <a:gd name="T60" fmla="*/ 278 w 298"/>
                <a:gd name="T61" fmla="*/ 1 h 673"/>
                <a:gd name="T62" fmla="*/ 288 w 298"/>
                <a:gd name="T63" fmla="*/ 3 h 673"/>
                <a:gd name="T64" fmla="*/ 293 w 298"/>
                <a:gd name="T65" fmla="*/ 9 h 673"/>
                <a:gd name="T66" fmla="*/ 297 w 298"/>
                <a:gd name="T67" fmla="*/ 17 h 673"/>
                <a:gd name="T68" fmla="*/ 298 w 298"/>
                <a:gd name="T69" fmla="*/ 71 h 673"/>
                <a:gd name="T70" fmla="*/ 297 w 298"/>
                <a:gd name="T71" fmla="*/ 76 h 673"/>
                <a:gd name="T72" fmla="*/ 293 w 298"/>
                <a:gd name="T73" fmla="*/ 83 h 673"/>
                <a:gd name="T74" fmla="*/ 288 w 298"/>
                <a:gd name="T75" fmla="*/ 89 h 673"/>
                <a:gd name="T76" fmla="*/ 278 w 298"/>
                <a:gd name="T77" fmla="*/ 91 h 673"/>
                <a:gd name="T78" fmla="*/ 271 w 298"/>
                <a:gd name="T79" fmla="*/ 9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3">
                  <a:moveTo>
                    <a:pt x="271" y="91"/>
                  </a:moveTo>
                  <a:lnTo>
                    <a:pt x="271" y="91"/>
                  </a:lnTo>
                  <a:lnTo>
                    <a:pt x="251" y="92"/>
                  </a:lnTo>
                  <a:lnTo>
                    <a:pt x="231" y="95"/>
                  </a:lnTo>
                  <a:lnTo>
                    <a:pt x="211" y="98"/>
                  </a:lnTo>
                  <a:lnTo>
                    <a:pt x="190" y="104"/>
                  </a:lnTo>
                  <a:lnTo>
                    <a:pt x="171" y="111"/>
                  </a:lnTo>
                  <a:lnTo>
                    <a:pt x="149" y="119"/>
                  </a:lnTo>
                  <a:lnTo>
                    <a:pt x="128" y="130"/>
                  </a:lnTo>
                  <a:lnTo>
                    <a:pt x="105" y="142"/>
                  </a:lnTo>
                  <a:lnTo>
                    <a:pt x="105" y="648"/>
                  </a:lnTo>
                  <a:lnTo>
                    <a:pt x="105" y="648"/>
                  </a:lnTo>
                  <a:lnTo>
                    <a:pt x="105" y="652"/>
                  </a:lnTo>
                  <a:lnTo>
                    <a:pt x="104" y="657"/>
                  </a:lnTo>
                  <a:lnTo>
                    <a:pt x="102" y="661"/>
                  </a:lnTo>
                  <a:lnTo>
                    <a:pt x="98" y="665"/>
                  </a:lnTo>
                  <a:lnTo>
                    <a:pt x="95" y="668"/>
                  </a:lnTo>
                  <a:lnTo>
                    <a:pt x="90" y="671"/>
                  </a:lnTo>
                  <a:lnTo>
                    <a:pt x="86" y="672"/>
                  </a:lnTo>
                  <a:lnTo>
                    <a:pt x="81" y="673"/>
                  </a:lnTo>
                  <a:lnTo>
                    <a:pt x="23" y="673"/>
                  </a:lnTo>
                  <a:lnTo>
                    <a:pt x="23" y="673"/>
                  </a:lnTo>
                  <a:lnTo>
                    <a:pt x="18" y="672"/>
                  </a:lnTo>
                  <a:lnTo>
                    <a:pt x="13" y="671"/>
                  </a:lnTo>
                  <a:lnTo>
                    <a:pt x="10" y="668"/>
                  </a:lnTo>
                  <a:lnTo>
                    <a:pt x="7" y="665"/>
                  </a:lnTo>
                  <a:lnTo>
                    <a:pt x="3" y="661"/>
                  </a:lnTo>
                  <a:lnTo>
                    <a:pt x="1" y="658"/>
                  </a:lnTo>
                  <a:lnTo>
                    <a:pt x="0" y="653"/>
                  </a:lnTo>
                  <a:lnTo>
                    <a:pt x="0" y="648"/>
                  </a:lnTo>
                  <a:lnTo>
                    <a:pt x="0" y="33"/>
                  </a:lnTo>
                  <a:lnTo>
                    <a:pt x="0" y="33"/>
                  </a:lnTo>
                  <a:lnTo>
                    <a:pt x="0" y="28"/>
                  </a:lnTo>
                  <a:lnTo>
                    <a:pt x="1" y="24"/>
                  </a:lnTo>
                  <a:lnTo>
                    <a:pt x="3" y="19"/>
                  </a:lnTo>
                  <a:lnTo>
                    <a:pt x="5" y="16"/>
                  </a:lnTo>
                  <a:lnTo>
                    <a:pt x="9" y="12"/>
                  </a:lnTo>
                  <a:lnTo>
                    <a:pt x="13" y="10"/>
                  </a:lnTo>
                  <a:lnTo>
                    <a:pt x="17" y="9"/>
                  </a:lnTo>
                  <a:lnTo>
                    <a:pt x="23" y="9"/>
                  </a:lnTo>
                  <a:lnTo>
                    <a:pt x="79" y="9"/>
                  </a:lnTo>
                  <a:lnTo>
                    <a:pt x="79" y="9"/>
                  </a:lnTo>
                  <a:lnTo>
                    <a:pt x="83" y="9"/>
                  </a:lnTo>
                  <a:lnTo>
                    <a:pt x="88" y="10"/>
                  </a:lnTo>
                  <a:lnTo>
                    <a:pt x="93" y="12"/>
                  </a:lnTo>
                  <a:lnTo>
                    <a:pt x="95" y="16"/>
                  </a:lnTo>
                  <a:lnTo>
                    <a:pt x="98" y="19"/>
                  </a:lnTo>
                  <a:lnTo>
                    <a:pt x="101" y="24"/>
                  </a:lnTo>
                  <a:lnTo>
                    <a:pt x="102" y="28"/>
                  </a:lnTo>
                  <a:lnTo>
                    <a:pt x="102" y="33"/>
                  </a:lnTo>
                  <a:lnTo>
                    <a:pt x="102" y="58"/>
                  </a:lnTo>
                  <a:lnTo>
                    <a:pt x="102" y="58"/>
                  </a:lnTo>
                  <a:lnTo>
                    <a:pt x="125" y="43"/>
                  </a:lnTo>
                  <a:lnTo>
                    <a:pt x="146" y="30"/>
                  </a:lnTo>
                  <a:lnTo>
                    <a:pt x="168" y="21"/>
                  </a:lnTo>
                  <a:lnTo>
                    <a:pt x="189" y="13"/>
                  </a:lnTo>
                  <a:lnTo>
                    <a:pt x="211" y="8"/>
                  </a:lnTo>
                  <a:lnTo>
                    <a:pt x="231" y="3"/>
                  </a:lnTo>
                  <a:lnTo>
                    <a:pt x="252" y="1"/>
                  </a:lnTo>
                  <a:lnTo>
                    <a:pt x="271" y="0"/>
                  </a:lnTo>
                  <a:lnTo>
                    <a:pt x="271" y="0"/>
                  </a:lnTo>
                  <a:lnTo>
                    <a:pt x="278" y="1"/>
                  </a:lnTo>
                  <a:lnTo>
                    <a:pt x="283" y="1"/>
                  </a:lnTo>
                  <a:lnTo>
                    <a:pt x="288" y="3"/>
                  </a:lnTo>
                  <a:lnTo>
                    <a:pt x="291" y="5"/>
                  </a:lnTo>
                  <a:lnTo>
                    <a:pt x="293" y="9"/>
                  </a:lnTo>
                  <a:lnTo>
                    <a:pt x="296" y="12"/>
                  </a:lnTo>
                  <a:lnTo>
                    <a:pt x="297" y="17"/>
                  </a:lnTo>
                  <a:lnTo>
                    <a:pt x="298" y="21"/>
                  </a:lnTo>
                  <a:lnTo>
                    <a:pt x="298" y="71"/>
                  </a:lnTo>
                  <a:lnTo>
                    <a:pt x="298" y="71"/>
                  </a:lnTo>
                  <a:lnTo>
                    <a:pt x="297" y="76"/>
                  </a:lnTo>
                  <a:lnTo>
                    <a:pt x="296" y="80"/>
                  </a:lnTo>
                  <a:lnTo>
                    <a:pt x="293" y="83"/>
                  </a:lnTo>
                  <a:lnTo>
                    <a:pt x="291" y="87"/>
                  </a:lnTo>
                  <a:lnTo>
                    <a:pt x="288" y="89"/>
                  </a:lnTo>
                  <a:lnTo>
                    <a:pt x="283" y="90"/>
                  </a:lnTo>
                  <a:lnTo>
                    <a:pt x="278" y="91"/>
                  </a:lnTo>
                  <a:lnTo>
                    <a:pt x="271" y="91"/>
                  </a:lnTo>
                  <a:lnTo>
                    <a:pt x="271" y="9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0" name="Freeform 171"/>
            <p:cNvSpPr>
              <a:spLocks noEditPoints="1"/>
            </p:cNvSpPr>
            <p:nvPr/>
          </p:nvSpPr>
          <p:spPr bwMode="auto">
            <a:xfrm>
              <a:off x="5582101" y="3895634"/>
              <a:ext cx="21375" cy="181088"/>
            </a:xfrm>
            <a:custGeom>
              <a:avLst/>
              <a:gdLst>
                <a:gd name="T0" fmla="*/ 24 w 110"/>
                <a:gd name="T1" fmla="*/ 145 h 916"/>
                <a:gd name="T2" fmla="*/ 20 w 110"/>
                <a:gd name="T3" fmla="*/ 145 h 916"/>
                <a:gd name="T4" fmla="*/ 11 w 110"/>
                <a:gd name="T5" fmla="*/ 142 h 916"/>
                <a:gd name="T6" fmla="*/ 5 w 110"/>
                <a:gd name="T7" fmla="*/ 135 h 916"/>
                <a:gd name="T8" fmla="*/ 0 w 110"/>
                <a:gd name="T9" fmla="*/ 126 h 916"/>
                <a:gd name="T10" fmla="*/ 0 w 110"/>
                <a:gd name="T11" fmla="*/ 25 h 916"/>
                <a:gd name="T12" fmla="*/ 0 w 110"/>
                <a:gd name="T13" fmla="*/ 20 h 916"/>
                <a:gd name="T14" fmla="*/ 5 w 110"/>
                <a:gd name="T15" fmla="*/ 11 h 916"/>
                <a:gd name="T16" fmla="*/ 11 w 110"/>
                <a:gd name="T17" fmla="*/ 4 h 916"/>
                <a:gd name="T18" fmla="*/ 20 w 110"/>
                <a:gd name="T19" fmla="*/ 0 h 916"/>
                <a:gd name="T20" fmla="*/ 86 w 110"/>
                <a:gd name="T21" fmla="*/ 0 h 916"/>
                <a:gd name="T22" fmla="*/ 91 w 110"/>
                <a:gd name="T23" fmla="*/ 0 h 916"/>
                <a:gd name="T24" fmla="*/ 99 w 110"/>
                <a:gd name="T25" fmla="*/ 4 h 916"/>
                <a:gd name="T26" fmla="*/ 106 w 110"/>
                <a:gd name="T27" fmla="*/ 11 h 916"/>
                <a:gd name="T28" fmla="*/ 109 w 110"/>
                <a:gd name="T29" fmla="*/ 20 h 916"/>
                <a:gd name="T30" fmla="*/ 110 w 110"/>
                <a:gd name="T31" fmla="*/ 121 h 916"/>
                <a:gd name="T32" fmla="*/ 109 w 110"/>
                <a:gd name="T33" fmla="*/ 126 h 916"/>
                <a:gd name="T34" fmla="*/ 106 w 110"/>
                <a:gd name="T35" fmla="*/ 135 h 916"/>
                <a:gd name="T36" fmla="*/ 99 w 110"/>
                <a:gd name="T37" fmla="*/ 142 h 916"/>
                <a:gd name="T38" fmla="*/ 91 w 110"/>
                <a:gd name="T39" fmla="*/ 145 h 916"/>
                <a:gd name="T40" fmla="*/ 86 w 110"/>
                <a:gd name="T41" fmla="*/ 145 h 916"/>
                <a:gd name="T42" fmla="*/ 26 w 110"/>
                <a:gd name="T43" fmla="*/ 916 h 916"/>
                <a:gd name="T44" fmla="*/ 21 w 110"/>
                <a:gd name="T45" fmla="*/ 915 h 916"/>
                <a:gd name="T46" fmla="*/ 12 w 110"/>
                <a:gd name="T47" fmla="*/ 911 h 916"/>
                <a:gd name="T48" fmla="*/ 6 w 110"/>
                <a:gd name="T49" fmla="*/ 904 h 916"/>
                <a:gd name="T50" fmla="*/ 1 w 110"/>
                <a:gd name="T51" fmla="*/ 896 h 916"/>
                <a:gd name="T52" fmla="*/ 1 w 110"/>
                <a:gd name="T53" fmla="*/ 276 h 916"/>
                <a:gd name="T54" fmla="*/ 1 w 110"/>
                <a:gd name="T55" fmla="*/ 271 h 916"/>
                <a:gd name="T56" fmla="*/ 6 w 110"/>
                <a:gd name="T57" fmla="*/ 262 h 916"/>
                <a:gd name="T58" fmla="*/ 12 w 110"/>
                <a:gd name="T59" fmla="*/ 255 h 916"/>
                <a:gd name="T60" fmla="*/ 21 w 110"/>
                <a:gd name="T61" fmla="*/ 252 h 916"/>
                <a:gd name="T62" fmla="*/ 84 w 110"/>
                <a:gd name="T63" fmla="*/ 252 h 916"/>
                <a:gd name="T64" fmla="*/ 89 w 110"/>
                <a:gd name="T65" fmla="*/ 252 h 916"/>
                <a:gd name="T66" fmla="*/ 97 w 110"/>
                <a:gd name="T67" fmla="*/ 255 h 916"/>
                <a:gd name="T68" fmla="*/ 104 w 110"/>
                <a:gd name="T69" fmla="*/ 262 h 916"/>
                <a:gd name="T70" fmla="*/ 107 w 110"/>
                <a:gd name="T71" fmla="*/ 271 h 916"/>
                <a:gd name="T72" fmla="*/ 108 w 110"/>
                <a:gd name="T73" fmla="*/ 891 h 916"/>
                <a:gd name="T74" fmla="*/ 107 w 110"/>
                <a:gd name="T75" fmla="*/ 896 h 916"/>
                <a:gd name="T76" fmla="*/ 104 w 110"/>
                <a:gd name="T77" fmla="*/ 904 h 916"/>
                <a:gd name="T78" fmla="*/ 97 w 110"/>
                <a:gd name="T79" fmla="*/ 911 h 916"/>
                <a:gd name="T80" fmla="*/ 89 w 110"/>
                <a:gd name="T81" fmla="*/ 915 h 916"/>
                <a:gd name="T82" fmla="*/ 84 w 110"/>
                <a:gd name="T83"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6">
                  <a:moveTo>
                    <a:pt x="86" y="145"/>
                  </a:moveTo>
                  <a:lnTo>
                    <a:pt x="24" y="145"/>
                  </a:lnTo>
                  <a:lnTo>
                    <a:pt x="24" y="145"/>
                  </a:lnTo>
                  <a:lnTo>
                    <a:pt x="20" y="145"/>
                  </a:lnTo>
                  <a:lnTo>
                    <a:pt x="15" y="143"/>
                  </a:lnTo>
                  <a:lnTo>
                    <a:pt x="11" y="142"/>
                  </a:lnTo>
                  <a:lnTo>
                    <a:pt x="7" y="138"/>
                  </a:lnTo>
                  <a:lnTo>
                    <a:pt x="5" y="135"/>
                  </a:lnTo>
                  <a:lnTo>
                    <a:pt x="3" y="130"/>
                  </a:lnTo>
                  <a:lnTo>
                    <a:pt x="0" y="126"/>
                  </a:lnTo>
                  <a:lnTo>
                    <a:pt x="0" y="121"/>
                  </a:lnTo>
                  <a:lnTo>
                    <a:pt x="0" y="25"/>
                  </a:lnTo>
                  <a:lnTo>
                    <a:pt x="0" y="25"/>
                  </a:lnTo>
                  <a:lnTo>
                    <a:pt x="0" y="20"/>
                  </a:lnTo>
                  <a:lnTo>
                    <a:pt x="3" y="15"/>
                  </a:lnTo>
                  <a:lnTo>
                    <a:pt x="5" y="11"/>
                  </a:lnTo>
                  <a:lnTo>
                    <a:pt x="7" y="7"/>
                  </a:lnTo>
                  <a:lnTo>
                    <a:pt x="11" y="4"/>
                  </a:lnTo>
                  <a:lnTo>
                    <a:pt x="15" y="2"/>
                  </a:lnTo>
                  <a:lnTo>
                    <a:pt x="20" y="0"/>
                  </a:lnTo>
                  <a:lnTo>
                    <a:pt x="24" y="0"/>
                  </a:lnTo>
                  <a:lnTo>
                    <a:pt x="86" y="0"/>
                  </a:lnTo>
                  <a:lnTo>
                    <a:pt x="86" y="0"/>
                  </a:lnTo>
                  <a:lnTo>
                    <a:pt x="91" y="0"/>
                  </a:lnTo>
                  <a:lnTo>
                    <a:pt x="95" y="2"/>
                  </a:lnTo>
                  <a:lnTo>
                    <a:pt x="99" y="4"/>
                  </a:lnTo>
                  <a:lnTo>
                    <a:pt x="104" y="7"/>
                  </a:lnTo>
                  <a:lnTo>
                    <a:pt x="106" y="11"/>
                  </a:lnTo>
                  <a:lnTo>
                    <a:pt x="108" y="15"/>
                  </a:lnTo>
                  <a:lnTo>
                    <a:pt x="109" y="20"/>
                  </a:lnTo>
                  <a:lnTo>
                    <a:pt x="110" y="25"/>
                  </a:lnTo>
                  <a:lnTo>
                    <a:pt x="110" y="121"/>
                  </a:lnTo>
                  <a:lnTo>
                    <a:pt x="110" y="121"/>
                  </a:lnTo>
                  <a:lnTo>
                    <a:pt x="109" y="126"/>
                  </a:lnTo>
                  <a:lnTo>
                    <a:pt x="108" y="130"/>
                  </a:lnTo>
                  <a:lnTo>
                    <a:pt x="106" y="135"/>
                  </a:lnTo>
                  <a:lnTo>
                    <a:pt x="104" y="138"/>
                  </a:lnTo>
                  <a:lnTo>
                    <a:pt x="99" y="142"/>
                  </a:lnTo>
                  <a:lnTo>
                    <a:pt x="95" y="143"/>
                  </a:lnTo>
                  <a:lnTo>
                    <a:pt x="91" y="145"/>
                  </a:lnTo>
                  <a:lnTo>
                    <a:pt x="86" y="145"/>
                  </a:lnTo>
                  <a:lnTo>
                    <a:pt x="86" y="145"/>
                  </a:lnTo>
                  <a:close/>
                  <a:moveTo>
                    <a:pt x="84" y="916"/>
                  </a:moveTo>
                  <a:lnTo>
                    <a:pt x="26" y="916"/>
                  </a:lnTo>
                  <a:lnTo>
                    <a:pt x="26" y="916"/>
                  </a:lnTo>
                  <a:lnTo>
                    <a:pt x="21" y="915"/>
                  </a:lnTo>
                  <a:lnTo>
                    <a:pt x="16" y="914"/>
                  </a:lnTo>
                  <a:lnTo>
                    <a:pt x="12" y="911"/>
                  </a:lnTo>
                  <a:lnTo>
                    <a:pt x="8" y="908"/>
                  </a:lnTo>
                  <a:lnTo>
                    <a:pt x="6" y="904"/>
                  </a:lnTo>
                  <a:lnTo>
                    <a:pt x="4" y="901"/>
                  </a:lnTo>
                  <a:lnTo>
                    <a:pt x="1" y="896"/>
                  </a:lnTo>
                  <a:lnTo>
                    <a:pt x="1" y="891"/>
                  </a:lnTo>
                  <a:lnTo>
                    <a:pt x="1" y="276"/>
                  </a:lnTo>
                  <a:lnTo>
                    <a:pt x="1" y="276"/>
                  </a:lnTo>
                  <a:lnTo>
                    <a:pt x="1" y="271"/>
                  </a:lnTo>
                  <a:lnTo>
                    <a:pt x="4" y="267"/>
                  </a:lnTo>
                  <a:lnTo>
                    <a:pt x="6" y="262"/>
                  </a:lnTo>
                  <a:lnTo>
                    <a:pt x="8" y="259"/>
                  </a:lnTo>
                  <a:lnTo>
                    <a:pt x="12" y="255"/>
                  </a:lnTo>
                  <a:lnTo>
                    <a:pt x="16" y="253"/>
                  </a:lnTo>
                  <a:lnTo>
                    <a:pt x="21" y="252"/>
                  </a:lnTo>
                  <a:lnTo>
                    <a:pt x="26" y="252"/>
                  </a:lnTo>
                  <a:lnTo>
                    <a:pt x="84" y="252"/>
                  </a:lnTo>
                  <a:lnTo>
                    <a:pt x="84" y="252"/>
                  </a:lnTo>
                  <a:lnTo>
                    <a:pt x="89" y="252"/>
                  </a:lnTo>
                  <a:lnTo>
                    <a:pt x="93" y="253"/>
                  </a:lnTo>
                  <a:lnTo>
                    <a:pt x="97" y="255"/>
                  </a:lnTo>
                  <a:lnTo>
                    <a:pt x="100" y="259"/>
                  </a:lnTo>
                  <a:lnTo>
                    <a:pt x="104" y="262"/>
                  </a:lnTo>
                  <a:lnTo>
                    <a:pt x="106" y="267"/>
                  </a:lnTo>
                  <a:lnTo>
                    <a:pt x="107" y="271"/>
                  </a:lnTo>
                  <a:lnTo>
                    <a:pt x="108" y="276"/>
                  </a:lnTo>
                  <a:lnTo>
                    <a:pt x="108" y="891"/>
                  </a:lnTo>
                  <a:lnTo>
                    <a:pt x="108" y="891"/>
                  </a:lnTo>
                  <a:lnTo>
                    <a:pt x="107" y="896"/>
                  </a:lnTo>
                  <a:lnTo>
                    <a:pt x="106" y="901"/>
                  </a:lnTo>
                  <a:lnTo>
                    <a:pt x="104" y="904"/>
                  </a:lnTo>
                  <a:lnTo>
                    <a:pt x="100" y="908"/>
                  </a:lnTo>
                  <a:lnTo>
                    <a:pt x="97" y="911"/>
                  </a:lnTo>
                  <a:lnTo>
                    <a:pt x="93" y="914"/>
                  </a:lnTo>
                  <a:lnTo>
                    <a:pt x="89" y="915"/>
                  </a:lnTo>
                  <a:lnTo>
                    <a:pt x="84" y="916"/>
                  </a:lnTo>
                  <a:lnTo>
                    <a:pt x="84" y="916"/>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1" name="Freeform 172"/>
            <p:cNvSpPr>
              <a:spLocks/>
            </p:cNvSpPr>
            <p:nvPr/>
          </p:nvSpPr>
          <p:spPr bwMode="auto">
            <a:xfrm>
              <a:off x="5638505" y="3943726"/>
              <a:ext cx="100340" cy="132995"/>
            </a:xfrm>
            <a:custGeom>
              <a:avLst/>
              <a:gdLst>
                <a:gd name="T0" fmla="*/ 427 w 508"/>
                <a:gd name="T1" fmla="*/ 673 h 673"/>
                <a:gd name="T2" fmla="*/ 422 w 508"/>
                <a:gd name="T3" fmla="*/ 672 h 673"/>
                <a:gd name="T4" fmla="*/ 413 w 508"/>
                <a:gd name="T5" fmla="*/ 668 h 673"/>
                <a:gd name="T6" fmla="*/ 406 w 508"/>
                <a:gd name="T7" fmla="*/ 661 h 673"/>
                <a:gd name="T8" fmla="*/ 403 w 508"/>
                <a:gd name="T9" fmla="*/ 653 h 673"/>
                <a:gd name="T10" fmla="*/ 403 w 508"/>
                <a:gd name="T11" fmla="*/ 251 h 673"/>
                <a:gd name="T12" fmla="*/ 401 w 508"/>
                <a:gd name="T13" fmla="*/ 229 h 673"/>
                <a:gd name="T14" fmla="*/ 398 w 508"/>
                <a:gd name="T15" fmla="*/ 191 h 673"/>
                <a:gd name="T16" fmla="*/ 390 w 508"/>
                <a:gd name="T17" fmla="*/ 160 h 673"/>
                <a:gd name="T18" fmla="*/ 378 w 508"/>
                <a:gd name="T19" fmla="*/ 136 h 673"/>
                <a:gd name="T20" fmla="*/ 361 w 508"/>
                <a:gd name="T21" fmla="*/ 118 h 673"/>
                <a:gd name="T22" fmla="*/ 341 w 508"/>
                <a:gd name="T23" fmla="*/ 104 h 673"/>
                <a:gd name="T24" fmla="*/ 315 w 508"/>
                <a:gd name="T25" fmla="*/ 96 h 673"/>
                <a:gd name="T26" fmla="*/ 287 w 508"/>
                <a:gd name="T27" fmla="*/ 92 h 673"/>
                <a:gd name="T28" fmla="*/ 269 w 508"/>
                <a:gd name="T29" fmla="*/ 91 h 673"/>
                <a:gd name="T30" fmla="*/ 230 w 508"/>
                <a:gd name="T31" fmla="*/ 95 h 673"/>
                <a:gd name="T32" fmla="*/ 190 w 508"/>
                <a:gd name="T33" fmla="*/ 105 h 673"/>
                <a:gd name="T34" fmla="*/ 148 w 508"/>
                <a:gd name="T35" fmla="*/ 120 h 673"/>
                <a:gd name="T36" fmla="*/ 107 w 508"/>
                <a:gd name="T37" fmla="*/ 138 h 673"/>
                <a:gd name="T38" fmla="*/ 107 w 508"/>
                <a:gd name="T39" fmla="*/ 648 h 673"/>
                <a:gd name="T40" fmla="*/ 104 w 508"/>
                <a:gd name="T41" fmla="*/ 657 h 673"/>
                <a:gd name="T42" fmla="*/ 100 w 508"/>
                <a:gd name="T43" fmla="*/ 665 h 673"/>
                <a:gd name="T44" fmla="*/ 92 w 508"/>
                <a:gd name="T45" fmla="*/ 671 h 673"/>
                <a:gd name="T46" fmla="*/ 82 w 508"/>
                <a:gd name="T47" fmla="*/ 673 h 673"/>
                <a:gd name="T48" fmla="*/ 23 w 508"/>
                <a:gd name="T49" fmla="*/ 673 h 673"/>
                <a:gd name="T50" fmla="*/ 15 w 508"/>
                <a:gd name="T51" fmla="*/ 671 h 673"/>
                <a:gd name="T52" fmla="*/ 7 w 508"/>
                <a:gd name="T53" fmla="*/ 665 h 673"/>
                <a:gd name="T54" fmla="*/ 2 w 508"/>
                <a:gd name="T55" fmla="*/ 658 h 673"/>
                <a:gd name="T56" fmla="*/ 0 w 508"/>
                <a:gd name="T57" fmla="*/ 648 h 673"/>
                <a:gd name="T58" fmla="*/ 0 w 508"/>
                <a:gd name="T59" fmla="*/ 33 h 673"/>
                <a:gd name="T60" fmla="*/ 2 w 508"/>
                <a:gd name="T61" fmla="*/ 24 h 673"/>
                <a:gd name="T62" fmla="*/ 7 w 508"/>
                <a:gd name="T63" fmla="*/ 16 h 673"/>
                <a:gd name="T64" fmla="*/ 14 w 508"/>
                <a:gd name="T65" fmla="*/ 10 h 673"/>
                <a:gd name="T66" fmla="*/ 23 w 508"/>
                <a:gd name="T67" fmla="*/ 9 h 673"/>
                <a:gd name="T68" fmla="*/ 84 w 508"/>
                <a:gd name="T69" fmla="*/ 9 h 673"/>
                <a:gd name="T70" fmla="*/ 93 w 508"/>
                <a:gd name="T71" fmla="*/ 10 h 673"/>
                <a:gd name="T72" fmla="*/ 100 w 508"/>
                <a:gd name="T73" fmla="*/ 16 h 673"/>
                <a:gd name="T74" fmla="*/ 104 w 508"/>
                <a:gd name="T75" fmla="*/ 24 h 673"/>
                <a:gd name="T76" fmla="*/ 107 w 508"/>
                <a:gd name="T77" fmla="*/ 33 h 673"/>
                <a:gd name="T78" fmla="*/ 107 w 508"/>
                <a:gd name="T79" fmla="*/ 56 h 673"/>
                <a:gd name="T80" fmla="*/ 155 w 508"/>
                <a:gd name="T81" fmla="*/ 30 h 673"/>
                <a:gd name="T82" fmla="*/ 201 w 508"/>
                <a:gd name="T83" fmla="*/ 13 h 673"/>
                <a:gd name="T84" fmla="*/ 248 w 508"/>
                <a:gd name="T85" fmla="*/ 3 h 673"/>
                <a:gd name="T86" fmla="*/ 298 w 508"/>
                <a:gd name="T87" fmla="*/ 0 h 673"/>
                <a:gd name="T88" fmla="*/ 325 w 508"/>
                <a:gd name="T89" fmla="*/ 1 h 673"/>
                <a:gd name="T90" fmla="*/ 372 w 508"/>
                <a:gd name="T91" fmla="*/ 9 h 673"/>
                <a:gd name="T92" fmla="*/ 412 w 508"/>
                <a:gd name="T93" fmla="*/ 26 h 673"/>
                <a:gd name="T94" fmla="*/ 444 w 508"/>
                <a:gd name="T95" fmla="*/ 50 h 673"/>
                <a:gd name="T96" fmla="*/ 470 w 508"/>
                <a:gd name="T97" fmla="*/ 82 h 673"/>
                <a:gd name="T98" fmla="*/ 489 w 508"/>
                <a:gd name="T99" fmla="*/ 121 h 673"/>
                <a:gd name="T100" fmla="*/ 501 w 508"/>
                <a:gd name="T101" fmla="*/ 168 h 673"/>
                <a:gd name="T102" fmla="*/ 508 w 508"/>
                <a:gd name="T103" fmla="*/ 222 h 673"/>
                <a:gd name="T104" fmla="*/ 508 w 508"/>
                <a:gd name="T105" fmla="*/ 648 h 673"/>
                <a:gd name="T106" fmla="*/ 508 w 508"/>
                <a:gd name="T107" fmla="*/ 653 h 673"/>
                <a:gd name="T108" fmla="*/ 505 w 508"/>
                <a:gd name="T109" fmla="*/ 661 h 673"/>
                <a:gd name="T110" fmla="*/ 498 w 508"/>
                <a:gd name="T111" fmla="*/ 668 h 673"/>
                <a:gd name="T112" fmla="*/ 490 w 508"/>
                <a:gd name="T113" fmla="*/ 672 h 673"/>
                <a:gd name="T114" fmla="*/ 484 w 508"/>
                <a:gd name="T115" fmla="*/ 67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4" y="673"/>
                  </a:moveTo>
                  <a:lnTo>
                    <a:pt x="427" y="673"/>
                  </a:lnTo>
                  <a:lnTo>
                    <a:pt x="427" y="673"/>
                  </a:lnTo>
                  <a:lnTo>
                    <a:pt x="422" y="672"/>
                  </a:lnTo>
                  <a:lnTo>
                    <a:pt x="417" y="671"/>
                  </a:lnTo>
                  <a:lnTo>
                    <a:pt x="413" y="668"/>
                  </a:lnTo>
                  <a:lnTo>
                    <a:pt x="409" y="665"/>
                  </a:lnTo>
                  <a:lnTo>
                    <a:pt x="406" y="661"/>
                  </a:lnTo>
                  <a:lnTo>
                    <a:pt x="405" y="658"/>
                  </a:lnTo>
                  <a:lnTo>
                    <a:pt x="403" y="653"/>
                  </a:lnTo>
                  <a:lnTo>
                    <a:pt x="403" y="648"/>
                  </a:lnTo>
                  <a:lnTo>
                    <a:pt x="403" y="251"/>
                  </a:lnTo>
                  <a:lnTo>
                    <a:pt x="403" y="251"/>
                  </a:lnTo>
                  <a:lnTo>
                    <a:pt x="401" y="229"/>
                  </a:lnTo>
                  <a:lnTo>
                    <a:pt x="400" y="209"/>
                  </a:lnTo>
                  <a:lnTo>
                    <a:pt x="398" y="191"/>
                  </a:lnTo>
                  <a:lnTo>
                    <a:pt x="394" y="175"/>
                  </a:lnTo>
                  <a:lnTo>
                    <a:pt x="390" y="160"/>
                  </a:lnTo>
                  <a:lnTo>
                    <a:pt x="384" y="147"/>
                  </a:lnTo>
                  <a:lnTo>
                    <a:pt x="378" y="136"/>
                  </a:lnTo>
                  <a:lnTo>
                    <a:pt x="370" y="126"/>
                  </a:lnTo>
                  <a:lnTo>
                    <a:pt x="361" y="118"/>
                  </a:lnTo>
                  <a:lnTo>
                    <a:pt x="352" y="110"/>
                  </a:lnTo>
                  <a:lnTo>
                    <a:pt x="341" y="104"/>
                  </a:lnTo>
                  <a:lnTo>
                    <a:pt x="329" y="99"/>
                  </a:lnTo>
                  <a:lnTo>
                    <a:pt x="315" y="96"/>
                  </a:lnTo>
                  <a:lnTo>
                    <a:pt x="302" y="94"/>
                  </a:lnTo>
                  <a:lnTo>
                    <a:pt x="287" y="92"/>
                  </a:lnTo>
                  <a:lnTo>
                    <a:pt x="269" y="91"/>
                  </a:lnTo>
                  <a:lnTo>
                    <a:pt x="269" y="91"/>
                  </a:lnTo>
                  <a:lnTo>
                    <a:pt x="250" y="92"/>
                  </a:lnTo>
                  <a:lnTo>
                    <a:pt x="230" y="95"/>
                  </a:lnTo>
                  <a:lnTo>
                    <a:pt x="210" y="99"/>
                  </a:lnTo>
                  <a:lnTo>
                    <a:pt x="190" y="105"/>
                  </a:lnTo>
                  <a:lnTo>
                    <a:pt x="170" y="112"/>
                  </a:lnTo>
                  <a:lnTo>
                    <a:pt x="148" y="120"/>
                  </a:lnTo>
                  <a:lnTo>
                    <a:pt x="127" y="129"/>
                  </a:lnTo>
                  <a:lnTo>
                    <a:pt x="107" y="138"/>
                  </a:lnTo>
                  <a:lnTo>
                    <a:pt x="107" y="648"/>
                  </a:lnTo>
                  <a:lnTo>
                    <a:pt x="107" y="648"/>
                  </a:lnTo>
                  <a:lnTo>
                    <a:pt x="107" y="652"/>
                  </a:lnTo>
                  <a:lnTo>
                    <a:pt x="104" y="657"/>
                  </a:lnTo>
                  <a:lnTo>
                    <a:pt x="102" y="661"/>
                  </a:lnTo>
                  <a:lnTo>
                    <a:pt x="100" y="665"/>
                  </a:lnTo>
                  <a:lnTo>
                    <a:pt x="96" y="668"/>
                  </a:lnTo>
                  <a:lnTo>
                    <a:pt x="92" y="671"/>
                  </a:lnTo>
                  <a:lnTo>
                    <a:pt x="87" y="672"/>
                  </a:lnTo>
                  <a:lnTo>
                    <a:pt x="82" y="673"/>
                  </a:lnTo>
                  <a:lnTo>
                    <a:pt x="23" y="673"/>
                  </a:lnTo>
                  <a:lnTo>
                    <a:pt x="23" y="673"/>
                  </a:lnTo>
                  <a:lnTo>
                    <a:pt x="18" y="672"/>
                  </a:lnTo>
                  <a:lnTo>
                    <a:pt x="15" y="671"/>
                  </a:lnTo>
                  <a:lnTo>
                    <a:pt x="10" y="668"/>
                  </a:lnTo>
                  <a:lnTo>
                    <a:pt x="7" y="665"/>
                  </a:lnTo>
                  <a:lnTo>
                    <a:pt x="4" y="661"/>
                  </a:lnTo>
                  <a:lnTo>
                    <a:pt x="2" y="658"/>
                  </a:lnTo>
                  <a:lnTo>
                    <a:pt x="1" y="653"/>
                  </a:lnTo>
                  <a:lnTo>
                    <a:pt x="0" y="648"/>
                  </a:lnTo>
                  <a:lnTo>
                    <a:pt x="0" y="33"/>
                  </a:lnTo>
                  <a:lnTo>
                    <a:pt x="0" y="33"/>
                  </a:lnTo>
                  <a:lnTo>
                    <a:pt x="1" y="28"/>
                  </a:lnTo>
                  <a:lnTo>
                    <a:pt x="2" y="24"/>
                  </a:lnTo>
                  <a:lnTo>
                    <a:pt x="4" y="19"/>
                  </a:lnTo>
                  <a:lnTo>
                    <a:pt x="7" y="16"/>
                  </a:lnTo>
                  <a:lnTo>
                    <a:pt x="10" y="12"/>
                  </a:lnTo>
                  <a:lnTo>
                    <a:pt x="14" y="10"/>
                  </a:lnTo>
                  <a:lnTo>
                    <a:pt x="18" y="9"/>
                  </a:lnTo>
                  <a:lnTo>
                    <a:pt x="23" y="9"/>
                  </a:lnTo>
                  <a:lnTo>
                    <a:pt x="84" y="9"/>
                  </a:lnTo>
                  <a:lnTo>
                    <a:pt x="84" y="9"/>
                  </a:lnTo>
                  <a:lnTo>
                    <a:pt x="88" y="9"/>
                  </a:lnTo>
                  <a:lnTo>
                    <a:pt x="93" y="10"/>
                  </a:lnTo>
                  <a:lnTo>
                    <a:pt x="96" y="12"/>
                  </a:lnTo>
                  <a:lnTo>
                    <a:pt x="100" y="16"/>
                  </a:lnTo>
                  <a:lnTo>
                    <a:pt x="103" y="19"/>
                  </a:lnTo>
                  <a:lnTo>
                    <a:pt x="104" y="24"/>
                  </a:lnTo>
                  <a:lnTo>
                    <a:pt x="107" y="28"/>
                  </a:lnTo>
                  <a:lnTo>
                    <a:pt x="107" y="33"/>
                  </a:lnTo>
                  <a:lnTo>
                    <a:pt x="107" y="56"/>
                  </a:lnTo>
                  <a:lnTo>
                    <a:pt x="107" y="56"/>
                  </a:lnTo>
                  <a:lnTo>
                    <a:pt x="131" y="42"/>
                  </a:lnTo>
                  <a:lnTo>
                    <a:pt x="155" y="30"/>
                  </a:lnTo>
                  <a:lnTo>
                    <a:pt x="178" y="21"/>
                  </a:lnTo>
                  <a:lnTo>
                    <a:pt x="201" y="13"/>
                  </a:lnTo>
                  <a:lnTo>
                    <a:pt x="224" y="8"/>
                  </a:lnTo>
                  <a:lnTo>
                    <a:pt x="248" y="3"/>
                  </a:lnTo>
                  <a:lnTo>
                    <a:pt x="273" y="1"/>
                  </a:lnTo>
                  <a:lnTo>
                    <a:pt x="298" y="0"/>
                  </a:lnTo>
                  <a:lnTo>
                    <a:pt x="298" y="0"/>
                  </a:lnTo>
                  <a:lnTo>
                    <a:pt x="325" y="1"/>
                  </a:lnTo>
                  <a:lnTo>
                    <a:pt x="349" y="4"/>
                  </a:lnTo>
                  <a:lnTo>
                    <a:pt x="372" y="9"/>
                  </a:lnTo>
                  <a:lnTo>
                    <a:pt x="392" y="17"/>
                  </a:lnTo>
                  <a:lnTo>
                    <a:pt x="412" y="26"/>
                  </a:lnTo>
                  <a:lnTo>
                    <a:pt x="429" y="37"/>
                  </a:lnTo>
                  <a:lnTo>
                    <a:pt x="444" y="50"/>
                  </a:lnTo>
                  <a:lnTo>
                    <a:pt x="458" y="65"/>
                  </a:lnTo>
                  <a:lnTo>
                    <a:pt x="470" y="82"/>
                  </a:lnTo>
                  <a:lnTo>
                    <a:pt x="481" y="100"/>
                  </a:lnTo>
                  <a:lnTo>
                    <a:pt x="489" y="121"/>
                  </a:lnTo>
                  <a:lnTo>
                    <a:pt x="497" y="144"/>
                  </a:lnTo>
                  <a:lnTo>
                    <a:pt x="501" y="168"/>
                  </a:lnTo>
                  <a:lnTo>
                    <a:pt x="506" y="194"/>
                  </a:lnTo>
                  <a:lnTo>
                    <a:pt x="508" y="222"/>
                  </a:lnTo>
                  <a:lnTo>
                    <a:pt x="508" y="251"/>
                  </a:lnTo>
                  <a:lnTo>
                    <a:pt x="508" y="648"/>
                  </a:lnTo>
                  <a:lnTo>
                    <a:pt x="508" y="648"/>
                  </a:lnTo>
                  <a:lnTo>
                    <a:pt x="508" y="653"/>
                  </a:lnTo>
                  <a:lnTo>
                    <a:pt x="507" y="658"/>
                  </a:lnTo>
                  <a:lnTo>
                    <a:pt x="505" y="661"/>
                  </a:lnTo>
                  <a:lnTo>
                    <a:pt x="501" y="665"/>
                  </a:lnTo>
                  <a:lnTo>
                    <a:pt x="498" y="668"/>
                  </a:lnTo>
                  <a:lnTo>
                    <a:pt x="494" y="671"/>
                  </a:lnTo>
                  <a:lnTo>
                    <a:pt x="490" y="672"/>
                  </a:lnTo>
                  <a:lnTo>
                    <a:pt x="484" y="673"/>
                  </a:lnTo>
                  <a:lnTo>
                    <a:pt x="484" y="67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2" name="Freeform 173"/>
            <p:cNvSpPr>
              <a:spLocks noEditPoints="1"/>
            </p:cNvSpPr>
            <p:nvPr/>
          </p:nvSpPr>
          <p:spPr bwMode="auto">
            <a:xfrm>
              <a:off x="4744350" y="4184186"/>
              <a:ext cx="116371" cy="180494"/>
            </a:xfrm>
            <a:custGeom>
              <a:avLst/>
              <a:gdLst>
                <a:gd name="T0" fmla="*/ 125 w 588"/>
                <a:gd name="T1" fmla="*/ 911 h 914"/>
                <a:gd name="T2" fmla="*/ 30 w 588"/>
                <a:gd name="T3" fmla="*/ 902 h 914"/>
                <a:gd name="T4" fmla="*/ 4 w 588"/>
                <a:gd name="T5" fmla="*/ 885 h 914"/>
                <a:gd name="T6" fmla="*/ 0 w 588"/>
                <a:gd name="T7" fmla="*/ 54 h 914"/>
                <a:gd name="T8" fmla="*/ 6 w 588"/>
                <a:gd name="T9" fmla="*/ 29 h 914"/>
                <a:gd name="T10" fmla="*/ 30 w 588"/>
                <a:gd name="T11" fmla="*/ 12 h 914"/>
                <a:gd name="T12" fmla="*/ 120 w 588"/>
                <a:gd name="T13" fmla="*/ 4 h 914"/>
                <a:gd name="T14" fmla="*/ 266 w 588"/>
                <a:gd name="T15" fmla="*/ 0 h 914"/>
                <a:gd name="T16" fmla="*/ 398 w 588"/>
                <a:gd name="T17" fmla="*/ 18 h 914"/>
                <a:gd name="T18" fmla="*/ 479 w 588"/>
                <a:gd name="T19" fmla="*/ 49 h 914"/>
                <a:gd name="T20" fmla="*/ 523 w 588"/>
                <a:gd name="T21" fmla="*/ 79 h 914"/>
                <a:gd name="T22" fmla="*/ 556 w 588"/>
                <a:gd name="T23" fmla="*/ 120 h 914"/>
                <a:gd name="T24" fmla="*/ 577 w 588"/>
                <a:gd name="T25" fmla="*/ 171 h 914"/>
                <a:gd name="T26" fmla="*/ 584 w 588"/>
                <a:gd name="T27" fmla="*/ 233 h 914"/>
                <a:gd name="T28" fmla="*/ 581 w 588"/>
                <a:gd name="T29" fmla="*/ 285 h 914"/>
                <a:gd name="T30" fmla="*/ 564 w 588"/>
                <a:gd name="T31" fmla="*/ 343 h 914"/>
                <a:gd name="T32" fmla="*/ 532 w 588"/>
                <a:gd name="T33" fmla="*/ 391 h 914"/>
                <a:gd name="T34" fmla="*/ 484 w 588"/>
                <a:gd name="T35" fmla="*/ 428 h 914"/>
                <a:gd name="T36" fmla="*/ 470 w 588"/>
                <a:gd name="T37" fmla="*/ 448 h 914"/>
                <a:gd name="T38" fmla="*/ 523 w 588"/>
                <a:gd name="T39" fmla="*/ 482 h 914"/>
                <a:gd name="T40" fmla="*/ 561 w 588"/>
                <a:gd name="T41" fmla="*/ 529 h 914"/>
                <a:gd name="T42" fmla="*/ 584 w 588"/>
                <a:gd name="T43" fmla="*/ 588 h 914"/>
                <a:gd name="T44" fmla="*/ 588 w 588"/>
                <a:gd name="T45" fmla="*/ 659 h 914"/>
                <a:gd name="T46" fmla="*/ 585 w 588"/>
                <a:gd name="T47" fmla="*/ 711 h 914"/>
                <a:gd name="T48" fmla="*/ 567 w 588"/>
                <a:gd name="T49" fmla="*/ 771 h 914"/>
                <a:gd name="T50" fmla="*/ 537 w 588"/>
                <a:gd name="T51" fmla="*/ 818 h 914"/>
                <a:gd name="T52" fmla="*/ 495 w 588"/>
                <a:gd name="T53" fmla="*/ 855 h 914"/>
                <a:gd name="T54" fmla="*/ 445 w 588"/>
                <a:gd name="T55" fmla="*/ 881 h 914"/>
                <a:gd name="T56" fmla="*/ 338 w 588"/>
                <a:gd name="T57" fmla="*/ 908 h 914"/>
                <a:gd name="T58" fmla="*/ 236 w 588"/>
                <a:gd name="T59" fmla="*/ 914 h 914"/>
                <a:gd name="T60" fmla="*/ 470 w 588"/>
                <a:gd name="T61" fmla="*/ 194 h 914"/>
                <a:gd name="T62" fmla="*/ 436 w 588"/>
                <a:gd name="T63" fmla="*/ 138 h 914"/>
                <a:gd name="T64" fmla="*/ 373 w 588"/>
                <a:gd name="T65" fmla="*/ 107 h 914"/>
                <a:gd name="T66" fmla="*/ 283 w 588"/>
                <a:gd name="T67" fmla="*/ 94 h 914"/>
                <a:gd name="T68" fmla="*/ 167 w 588"/>
                <a:gd name="T69" fmla="*/ 94 h 914"/>
                <a:gd name="T70" fmla="*/ 297 w 588"/>
                <a:gd name="T71" fmla="*/ 396 h 914"/>
                <a:gd name="T72" fmla="*/ 383 w 588"/>
                <a:gd name="T73" fmla="*/ 385 h 914"/>
                <a:gd name="T74" fmla="*/ 438 w 588"/>
                <a:gd name="T75" fmla="*/ 352 h 914"/>
                <a:gd name="T76" fmla="*/ 466 w 588"/>
                <a:gd name="T77" fmla="*/ 307 h 914"/>
                <a:gd name="T78" fmla="*/ 474 w 588"/>
                <a:gd name="T79" fmla="*/ 253 h 914"/>
                <a:gd name="T80" fmla="*/ 478 w 588"/>
                <a:gd name="T81" fmla="*/ 623 h 914"/>
                <a:gd name="T82" fmla="*/ 466 w 588"/>
                <a:gd name="T83" fmla="*/ 567 h 914"/>
                <a:gd name="T84" fmla="*/ 430 w 588"/>
                <a:gd name="T85" fmla="*/ 521 h 914"/>
                <a:gd name="T86" fmla="*/ 367 w 588"/>
                <a:gd name="T87" fmla="*/ 491 h 914"/>
                <a:gd name="T88" fmla="*/ 111 w 588"/>
                <a:gd name="T89" fmla="*/ 484 h 914"/>
                <a:gd name="T90" fmla="*/ 204 w 588"/>
                <a:gd name="T91" fmla="*/ 820 h 914"/>
                <a:gd name="T92" fmla="*/ 290 w 588"/>
                <a:gd name="T93" fmla="*/ 819 h 914"/>
                <a:gd name="T94" fmla="*/ 378 w 588"/>
                <a:gd name="T95" fmla="*/ 804 h 914"/>
                <a:gd name="T96" fmla="*/ 441 w 588"/>
                <a:gd name="T97" fmla="*/ 768 h 914"/>
                <a:gd name="T98" fmla="*/ 475 w 588"/>
                <a:gd name="T99" fmla="*/ 70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914">
                  <a:moveTo>
                    <a:pt x="236" y="914"/>
                  </a:moveTo>
                  <a:lnTo>
                    <a:pt x="236" y="914"/>
                  </a:lnTo>
                  <a:lnTo>
                    <a:pt x="179" y="913"/>
                  </a:lnTo>
                  <a:lnTo>
                    <a:pt x="125" y="911"/>
                  </a:lnTo>
                  <a:lnTo>
                    <a:pt x="78" y="908"/>
                  </a:lnTo>
                  <a:lnTo>
                    <a:pt x="40" y="903"/>
                  </a:lnTo>
                  <a:lnTo>
                    <a:pt x="40" y="903"/>
                  </a:lnTo>
                  <a:lnTo>
                    <a:pt x="30" y="902"/>
                  </a:lnTo>
                  <a:lnTo>
                    <a:pt x="22" y="900"/>
                  </a:lnTo>
                  <a:lnTo>
                    <a:pt x="15" y="895"/>
                  </a:lnTo>
                  <a:lnTo>
                    <a:pt x="9" y="890"/>
                  </a:lnTo>
                  <a:lnTo>
                    <a:pt x="4" y="885"/>
                  </a:lnTo>
                  <a:lnTo>
                    <a:pt x="2" y="878"/>
                  </a:lnTo>
                  <a:lnTo>
                    <a:pt x="0" y="869"/>
                  </a:lnTo>
                  <a:lnTo>
                    <a:pt x="0" y="858"/>
                  </a:lnTo>
                  <a:lnTo>
                    <a:pt x="0" y="54"/>
                  </a:lnTo>
                  <a:lnTo>
                    <a:pt x="0" y="54"/>
                  </a:lnTo>
                  <a:lnTo>
                    <a:pt x="0" y="45"/>
                  </a:lnTo>
                  <a:lnTo>
                    <a:pt x="2" y="36"/>
                  </a:lnTo>
                  <a:lnTo>
                    <a:pt x="6" y="29"/>
                  </a:lnTo>
                  <a:lnTo>
                    <a:pt x="9" y="23"/>
                  </a:lnTo>
                  <a:lnTo>
                    <a:pt x="15" y="18"/>
                  </a:lnTo>
                  <a:lnTo>
                    <a:pt x="22" y="14"/>
                  </a:lnTo>
                  <a:lnTo>
                    <a:pt x="30" y="12"/>
                  </a:lnTo>
                  <a:lnTo>
                    <a:pt x="38" y="10"/>
                  </a:lnTo>
                  <a:lnTo>
                    <a:pt x="38" y="10"/>
                  </a:lnTo>
                  <a:lnTo>
                    <a:pt x="74" y="6"/>
                  </a:lnTo>
                  <a:lnTo>
                    <a:pt x="120" y="4"/>
                  </a:lnTo>
                  <a:lnTo>
                    <a:pt x="173" y="1"/>
                  </a:lnTo>
                  <a:lnTo>
                    <a:pt x="230" y="0"/>
                  </a:lnTo>
                  <a:lnTo>
                    <a:pt x="230" y="0"/>
                  </a:lnTo>
                  <a:lnTo>
                    <a:pt x="266" y="0"/>
                  </a:lnTo>
                  <a:lnTo>
                    <a:pt x="300" y="3"/>
                  </a:lnTo>
                  <a:lnTo>
                    <a:pt x="334" y="6"/>
                  </a:lnTo>
                  <a:lnTo>
                    <a:pt x="367" y="11"/>
                  </a:lnTo>
                  <a:lnTo>
                    <a:pt x="398" y="18"/>
                  </a:lnTo>
                  <a:lnTo>
                    <a:pt x="427" y="26"/>
                  </a:lnTo>
                  <a:lnTo>
                    <a:pt x="454" y="36"/>
                  </a:lnTo>
                  <a:lnTo>
                    <a:pt x="467" y="42"/>
                  </a:lnTo>
                  <a:lnTo>
                    <a:pt x="479" y="49"/>
                  </a:lnTo>
                  <a:lnTo>
                    <a:pt x="491" y="55"/>
                  </a:lnTo>
                  <a:lnTo>
                    <a:pt x="502" y="62"/>
                  </a:lnTo>
                  <a:lnTo>
                    <a:pt x="513" y="71"/>
                  </a:lnTo>
                  <a:lnTo>
                    <a:pt x="523" y="79"/>
                  </a:lnTo>
                  <a:lnTo>
                    <a:pt x="532" y="89"/>
                  </a:lnTo>
                  <a:lnTo>
                    <a:pt x="540" y="99"/>
                  </a:lnTo>
                  <a:lnTo>
                    <a:pt x="548" y="109"/>
                  </a:lnTo>
                  <a:lnTo>
                    <a:pt x="556" y="120"/>
                  </a:lnTo>
                  <a:lnTo>
                    <a:pt x="562" y="132"/>
                  </a:lnTo>
                  <a:lnTo>
                    <a:pt x="568" y="144"/>
                  </a:lnTo>
                  <a:lnTo>
                    <a:pt x="572" y="157"/>
                  </a:lnTo>
                  <a:lnTo>
                    <a:pt x="577" y="171"/>
                  </a:lnTo>
                  <a:lnTo>
                    <a:pt x="580" y="185"/>
                  </a:lnTo>
                  <a:lnTo>
                    <a:pt x="583" y="201"/>
                  </a:lnTo>
                  <a:lnTo>
                    <a:pt x="584" y="217"/>
                  </a:lnTo>
                  <a:lnTo>
                    <a:pt x="584" y="233"/>
                  </a:lnTo>
                  <a:lnTo>
                    <a:pt x="584" y="253"/>
                  </a:lnTo>
                  <a:lnTo>
                    <a:pt x="584" y="253"/>
                  </a:lnTo>
                  <a:lnTo>
                    <a:pt x="584" y="269"/>
                  </a:lnTo>
                  <a:lnTo>
                    <a:pt x="581" y="285"/>
                  </a:lnTo>
                  <a:lnTo>
                    <a:pt x="579" y="301"/>
                  </a:lnTo>
                  <a:lnTo>
                    <a:pt x="576" y="316"/>
                  </a:lnTo>
                  <a:lnTo>
                    <a:pt x="571" y="330"/>
                  </a:lnTo>
                  <a:lnTo>
                    <a:pt x="564" y="343"/>
                  </a:lnTo>
                  <a:lnTo>
                    <a:pt x="558" y="357"/>
                  </a:lnTo>
                  <a:lnTo>
                    <a:pt x="550" y="369"/>
                  </a:lnTo>
                  <a:lnTo>
                    <a:pt x="541" y="381"/>
                  </a:lnTo>
                  <a:lnTo>
                    <a:pt x="532" y="391"/>
                  </a:lnTo>
                  <a:lnTo>
                    <a:pt x="521" y="402"/>
                  </a:lnTo>
                  <a:lnTo>
                    <a:pt x="509" y="412"/>
                  </a:lnTo>
                  <a:lnTo>
                    <a:pt x="498" y="420"/>
                  </a:lnTo>
                  <a:lnTo>
                    <a:pt x="484" y="428"/>
                  </a:lnTo>
                  <a:lnTo>
                    <a:pt x="470" y="436"/>
                  </a:lnTo>
                  <a:lnTo>
                    <a:pt x="455" y="442"/>
                  </a:lnTo>
                  <a:lnTo>
                    <a:pt x="455" y="442"/>
                  </a:lnTo>
                  <a:lnTo>
                    <a:pt x="470" y="448"/>
                  </a:lnTo>
                  <a:lnTo>
                    <a:pt x="484" y="455"/>
                  </a:lnTo>
                  <a:lnTo>
                    <a:pt x="498" y="463"/>
                  </a:lnTo>
                  <a:lnTo>
                    <a:pt x="510" y="472"/>
                  </a:lnTo>
                  <a:lnTo>
                    <a:pt x="523" y="482"/>
                  </a:lnTo>
                  <a:lnTo>
                    <a:pt x="533" y="492"/>
                  </a:lnTo>
                  <a:lnTo>
                    <a:pt x="544" y="504"/>
                  </a:lnTo>
                  <a:lnTo>
                    <a:pt x="553" y="516"/>
                  </a:lnTo>
                  <a:lnTo>
                    <a:pt x="561" y="529"/>
                  </a:lnTo>
                  <a:lnTo>
                    <a:pt x="569" y="543"/>
                  </a:lnTo>
                  <a:lnTo>
                    <a:pt x="575" y="557"/>
                  </a:lnTo>
                  <a:lnTo>
                    <a:pt x="579" y="572"/>
                  </a:lnTo>
                  <a:lnTo>
                    <a:pt x="584" y="588"/>
                  </a:lnTo>
                  <a:lnTo>
                    <a:pt x="586" y="604"/>
                  </a:lnTo>
                  <a:lnTo>
                    <a:pt x="588" y="621"/>
                  </a:lnTo>
                  <a:lnTo>
                    <a:pt x="588" y="638"/>
                  </a:lnTo>
                  <a:lnTo>
                    <a:pt x="588" y="659"/>
                  </a:lnTo>
                  <a:lnTo>
                    <a:pt x="588" y="659"/>
                  </a:lnTo>
                  <a:lnTo>
                    <a:pt x="588" y="677"/>
                  </a:lnTo>
                  <a:lnTo>
                    <a:pt x="587" y="694"/>
                  </a:lnTo>
                  <a:lnTo>
                    <a:pt x="585" y="711"/>
                  </a:lnTo>
                  <a:lnTo>
                    <a:pt x="581" y="728"/>
                  </a:lnTo>
                  <a:lnTo>
                    <a:pt x="577" y="742"/>
                  </a:lnTo>
                  <a:lnTo>
                    <a:pt x="572" y="757"/>
                  </a:lnTo>
                  <a:lnTo>
                    <a:pt x="567" y="771"/>
                  </a:lnTo>
                  <a:lnTo>
                    <a:pt x="561" y="784"/>
                  </a:lnTo>
                  <a:lnTo>
                    <a:pt x="553" y="796"/>
                  </a:lnTo>
                  <a:lnTo>
                    <a:pt x="545" y="808"/>
                  </a:lnTo>
                  <a:lnTo>
                    <a:pt x="537" y="818"/>
                  </a:lnTo>
                  <a:lnTo>
                    <a:pt x="526" y="828"/>
                  </a:lnTo>
                  <a:lnTo>
                    <a:pt x="517" y="838"/>
                  </a:lnTo>
                  <a:lnTo>
                    <a:pt x="506" y="847"/>
                  </a:lnTo>
                  <a:lnTo>
                    <a:pt x="495" y="855"/>
                  </a:lnTo>
                  <a:lnTo>
                    <a:pt x="483" y="862"/>
                  </a:lnTo>
                  <a:lnTo>
                    <a:pt x="471" y="869"/>
                  </a:lnTo>
                  <a:lnTo>
                    <a:pt x="458" y="875"/>
                  </a:lnTo>
                  <a:lnTo>
                    <a:pt x="445" y="881"/>
                  </a:lnTo>
                  <a:lnTo>
                    <a:pt x="431" y="887"/>
                  </a:lnTo>
                  <a:lnTo>
                    <a:pt x="401" y="896"/>
                  </a:lnTo>
                  <a:lnTo>
                    <a:pt x="370" y="903"/>
                  </a:lnTo>
                  <a:lnTo>
                    <a:pt x="338" y="908"/>
                  </a:lnTo>
                  <a:lnTo>
                    <a:pt x="305" y="911"/>
                  </a:lnTo>
                  <a:lnTo>
                    <a:pt x="272" y="913"/>
                  </a:lnTo>
                  <a:lnTo>
                    <a:pt x="236" y="914"/>
                  </a:lnTo>
                  <a:lnTo>
                    <a:pt x="236" y="914"/>
                  </a:lnTo>
                  <a:close/>
                  <a:moveTo>
                    <a:pt x="474" y="233"/>
                  </a:moveTo>
                  <a:lnTo>
                    <a:pt x="474" y="233"/>
                  </a:lnTo>
                  <a:lnTo>
                    <a:pt x="472" y="213"/>
                  </a:lnTo>
                  <a:lnTo>
                    <a:pt x="470" y="194"/>
                  </a:lnTo>
                  <a:lnTo>
                    <a:pt x="464" y="177"/>
                  </a:lnTo>
                  <a:lnTo>
                    <a:pt x="456" y="162"/>
                  </a:lnTo>
                  <a:lnTo>
                    <a:pt x="447" y="149"/>
                  </a:lnTo>
                  <a:lnTo>
                    <a:pt x="436" y="138"/>
                  </a:lnTo>
                  <a:lnTo>
                    <a:pt x="422" y="128"/>
                  </a:lnTo>
                  <a:lnTo>
                    <a:pt x="407" y="120"/>
                  </a:lnTo>
                  <a:lnTo>
                    <a:pt x="391" y="113"/>
                  </a:lnTo>
                  <a:lnTo>
                    <a:pt x="373" y="107"/>
                  </a:lnTo>
                  <a:lnTo>
                    <a:pt x="352" y="102"/>
                  </a:lnTo>
                  <a:lnTo>
                    <a:pt x="330" y="99"/>
                  </a:lnTo>
                  <a:lnTo>
                    <a:pt x="307" y="97"/>
                  </a:lnTo>
                  <a:lnTo>
                    <a:pt x="283" y="94"/>
                  </a:lnTo>
                  <a:lnTo>
                    <a:pt x="257" y="93"/>
                  </a:lnTo>
                  <a:lnTo>
                    <a:pt x="230" y="93"/>
                  </a:lnTo>
                  <a:lnTo>
                    <a:pt x="230" y="93"/>
                  </a:lnTo>
                  <a:lnTo>
                    <a:pt x="167" y="94"/>
                  </a:lnTo>
                  <a:lnTo>
                    <a:pt x="111" y="97"/>
                  </a:lnTo>
                  <a:lnTo>
                    <a:pt x="111" y="396"/>
                  </a:lnTo>
                  <a:lnTo>
                    <a:pt x="297" y="396"/>
                  </a:lnTo>
                  <a:lnTo>
                    <a:pt x="297" y="396"/>
                  </a:lnTo>
                  <a:lnTo>
                    <a:pt x="322" y="395"/>
                  </a:lnTo>
                  <a:lnTo>
                    <a:pt x="344" y="393"/>
                  </a:lnTo>
                  <a:lnTo>
                    <a:pt x="365" y="389"/>
                  </a:lnTo>
                  <a:lnTo>
                    <a:pt x="383" y="385"/>
                  </a:lnTo>
                  <a:lnTo>
                    <a:pt x="400" y="378"/>
                  </a:lnTo>
                  <a:lnTo>
                    <a:pt x="414" y="371"/>
                  </a:lnTo>
                  <a:lnTo>
                    <a:pt x="427" y="363"/>
                  </a:lnTo>
                  <a:lnTo>
                    <a:pt x="438" y="352"/>
                  </a:lnTo>
                  <a:lnTo>
                    <a:pt x="447" y="342"/>
                  </a:lnTo>
                  <a:lnTo>
                    <a:pt x="455" y="332"/>
                  </a:lnTo>
                  <a:lnTo>
                    <a:pt x="461" y="319"/>
                  </a:lnTo>
                  <a:lnTo>
                    <a:pt x="466" y="307"/>
                  </a:lnTo>
                  <a:lnTo>
                    <a:pt x="470" y="294"/>
                  </a:lnTo>
                  <a:lnTo>
                    <a:pt x="472" y="280"/>
                  </a:lnTo>
                  <a:lnTo>
                    <a:pt x="474" y="266"/>
                  </a:lnTo>
                  <a:lnTo>
                    <a:pt x="474" y="253"/>
                  </a:lnTo>
                  <a:lnTo>
                    <a:pt x="474" y="233"/>
                  </a:lnTo>
                  <a:close/>
                  <a:moveTo>
                    <a:pt x="479" y="638"/>
                  </a:moveTo>
                  <a:lnTo>
                    <a:pt x="479" y="638"/>
                  </a:lnTo>
                  <a:lnTo>
                    <a:pt x="478" y="623"/>
                  </a:lnTo>
                  <a:lnTo>
                    <a:pt x="477" y="608"/>
                  </a:lnTo>
                  <a:lnTo>
                    <a:pt x="475" y="594"/>
                  </a:lnTo>
                  <a:lnTo>
                    <a:pt x="470" y="580"/>
                  </a:lnTo>
                  <a:lnTo>
                    <a:pt x="466" y="567"/>
                  </a:lnTo>
                  <a:lnTo>
                    <a:pt x="459" y="554"/>
                  </a:lnTo>
                  <a:lnTo>
                    <a:pt x="451" y="542"/>
                  </a:lnTo>
                  <a:lnTo>
                    <a:pt x="441" y="531"/>
                  </a:lnTo>
                  <a:lnTo>
                    <a:pt x="430" y="521"/>
                  </a:lnTo>
                  <a:lnTo>
                    <a:pt x="417" y="512"/>
                  </a:lnTo>
                  <a:lnTo>
                    <a:pt x="402" y="504"/>
                  </a:lnTo>
                  <a:lnTo>
                    <a:pt x="385" y="497"/>
                  </a:lnTo>
                  <a:lnTo>
                    <a:pt x="367" y="491"/>
                  </a:lnTo>
                  <a:lnTo>
                    <a:pt x="345" y="488"/>
                  </a:lnTo>
                  <a:lnTo>
                    <a:pt x="322" y="486"/>
                  </a:lnTo>
                  <a:lnTo>
                    <a:pt x="297" y="484"/>
                  </a:lnTo>
                  <a:lnTo>
                    <a:pt x="111" y="484"/>
                  </a:lnTo>
                  <a:lnTo>
                    <a:pt x="111" y="816"/>
                  </a:lnTo>
                  <a:lnTo>
                    <a:pt x="111" y="816"/>
                  </a:lnTo>
                  <a:lnTo>
                    <a:pt x="173" y="819"/>
                  </a:lnTo>
                  <a:lnTo>
                    <a:pt x="204" y="820"/>
                  </a:lnTo>
                  <a:lnTo>
                    <a:pt x="236" y="822"/>
                  </a:lnTo>
                  <a:lnTo>
                    <a:pt x="236" y="822"/>
                  </a:lnTo>
                  <a:lnTo>
                    <a:pt x="264" y="820"/>
                  </a:lnTo>
                  <a:lnTo>
                    <a:pt x="290" y="819"/>
                  </a:lnTo>
                  <a:lnTo>
                    <a:pt x="314" y="817"/>
                  </a:lnTo>
                  <a:lnTo>
                    <a:pt x="337" y="814"/>
                  </a:lnTo>
                  <a:lnTo>
                    <a:pt x="359" y="810"/>
                  </a:lnTo>
                  <a:lnTo>
                    <a:pt x="378" y="804"/>
                  </a:lnTo>
                  <a:lnTo>
                    <a:pt x="397" y="797"/>
                  </a:lnTo>
                  <a:lnTo>
                    <a:pt x="414" y="788"/>
                  </a:lnTo>
                  <a:lnTo>
                    <a:pt x="429" y="779"/>
                  </a:lnTo>
                  <a:lnTo>
                    <a:pt x="441" y="768"/>
                  </a:lnTo>
                  <a:lnTo>
                    <a:pt x="453" y="754"/>
                  </a:lnTo>
                  <a:lnTo>
                    <a:pt x="462" y="739"/>
                  </a:lnTo>
                  <a:lnTo>
                    <a:pt x="469" y="722"/>
                  </a:lnTo>
                  <a:lnTo>
                    <a:pt x="475" y="702"/>
                  </a:lnTo>
                  <a:lnTo>
                    <a:pt x="478" y="682"/>
                  </a:lnTo>
                  <a:lnTo>
                    <a:pt x="479" y="659"/>
                  </a:lnTo>
                  <a:lnTo>
                    <a:pt x="479" y="6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3" name="Freeform 174"/>
            <p:cNvSpPr>
              <a:spLocks/>
            </p:cNvSpPr>
            <p:nvPr/>
          </p:nvSpPr>
          <p:spPr bwMode="auto">
            <a:xfrm>
              <a:off x="4889220" y="4231684"/>
              <a:ext cx="100934" cy="132995"/>
            </a:xfrm>
            <a:custGeom>
              <a:avLst/>
              <a:gdLst>
                <a:gd name="T0" fmla="*/ 424 w 508"/>
                <a:gd name="T1" fmla="*/ 664 h 673"/>
                <a:gd name="T2" fmla="*/ 420 w 508"/>
                <a:gd name="T3" fmla="*/ 664 h 673"/>
                <a:gd name="T4" fmla="*/ 411 w 508"/>
                <a:gd name="T5" fmla="*/ 661 h 673"/>
                <a:gd name="T6" fmla="*/ 405 w 508"/>
                <a:gd name="T7" fmla="*/ 654 h 673"/>
                <a:gd name="T8" fmla="*/ 401 w 508"/>
                <a:gd name="T9" fmla="*/ 646 h 673"/>
                <a:gd name="T10" fmla="*/ 401 w 508"/>
                <a:gd name="T11" fmla="*/ 617 h 673"/>
                <a:gd name="T12" fmla="*/ 377 w 508"/>
                <a:gd name="T13" fmla="*/ 631 h 673"/>
                <a:gd name="T14" fmla="*/ 330 w 508"/>
                <a:gd name="T15" fmla="*/ 652 h 673"/>
                <a:gd name="T16" fmla="*/ 284 w 508"/>
                <a:gd name="T17" fmla="*/ 665 h 673"/>
                <a:gd name="T18" fmla="*/ 235 w 508"/>
                <a:gd name="T19" fmla="*/ 672 h 673"/>
                <a:gd name="T20" fmla="*/ 210 w 508"/>
                <a:gd name="T21" fmla="*/ 673 h 673"/>
                <a:gd name="T22" fmla="*/ 159 w 508"/>
                <a:gd name="T23" fmla="*/ 669 h 673"/>
                <a:gd name="T24" fmla="*/ 116 w 508"/>
                <a:gd name="T25" fmla="*/ 656 h 673"/>
                <a:gd name="T26" fmla="*/ 79 w 508"/>
                <a:gd name="T27" fmla="*/ 636 h 673"/>
                <a:gd name="T28" fmla="*/ 50 w 508"/>
                <a:gd name="T29" fmla="*/ 608 h 673"/>
                <a:gd name="T30" fmla="*/ 27 w 508"/>
                <a:gd name="T31" fmla="*/ 573 h 673"/>
                <a:gd name="T32" fmla="*/ 11 w 508"/>
                <a:gd name="T33" fmla="*/ 529 h 673"/>
                <a:gd name="T34" fmla="*/ 2 w 508"/>
                <a:gd name="T35" fmla="*/ 479 h 673"/>
                <a:gd name="T36" fmla="*/ 0 w 508"/>
                <a:gd name="T37" fmla="*/ 422 h 673"/>
                <a:gd name="T38" fmla="*/ 0 w 508"/>
                <a:gd name="T39" fmla="*/ 25 h 673"/>
                <a:gd name="T40" fmla="*/ 1 w 508"/>
                <a:gd name="T41" fmla="*/ 15 h 673"/>
                <a:gd name="T42" fmla="*/ 7 w 508"/>
                <a:gd name="T43" fmla="*/ 8 h 673"/>
                <a:gd name="T44" fmla="*/ 13 w 508"/>
                <a:gd name="T45" fmla="*/ 2 h 673"/>
                <a:gd name="T46" fmla="*/ 24 w 508"/>
                <a:gd name="T47" fmla="*/ 0 h 673"/>
                <a:gd name="T48" fmla="*/ 81 w 508"/>
                <a:gd name="T49" fmla="*/ 0 h 673"/>
                <a:gd name="T50" fmla="*/ 90 w 508"/>
                <a:gd name="T51" fmla="*/ 2 h 673"/>
                <a:gd name="T52" fmla="*/ 98 w 508"/>
                <a:gd name="T53" fmla="*/ 8 h 673"/>
                <a:gd name="T54" fmla="*/ 104 w 508"/>
                <a:gd name="T55" fmla="*/ 15 h 673"/>
                <a:gd name="T56" fmla="*/ 105 w 508"/>
                <a:gd name="T57" fmla="*/ 25 h 673"/>
                <a:gd name="T58" fmla="*/ 105 w 508"/>
                <a:gd name="T59" fmla="*/ 422 h 673"/>
                <a:gd name="T60" fmla="*/ 108 w 508"/>
                <a:gd name="T61" fmla="*/ 464 h 673"/>
                <a:gd name="T62" fmla="*/ 113 w 508"/>
                <a:gd name="T63" fmla="*/ 498 h 673"/>
                <a:gd name="T64" fmla="*/ 124 w 508"/>
                <a:gd name="T65" fmla="*/ 526 h 673"/>
                <a:gd name="T66" fmla="*/ 137 w 508"/>
                <a:gd name="T67" fmla="*/ 547 h 673"/>
                <a:gd name="T68" fmla="*/ 156 w 508"/>
                <a:gd name="T69" fmla="*/ 563 h 673"/>
                <a:gd name="T70" fmla="*/ 179 w 508"/>
                <a:gd name="T71" fmla="*/ 574 h 673"/>
                <a:gd name="T72" fmla="*/ 206 w 508"/>
                <a:gd name="T73" fmla="*/ 579 h 673"/>
                <a:gd name="T74" fmla="*/ 238 w 508"/>
                <a:gd name="T75" fmla="*/ 582 h 673"/>
                <a:gd name="T76" fmla="*/ 258 w 508"/>
                <a:gd name="T77" fmla="*/ 581 h 673"/>
                <a:gd name="T78" fmla="*/ 298 w 508"/>
                <a:gd name="T79" fmla="*/ 574 h 673"/>
                <a:gd name="T80" fmla="*/ 338 w 508"/>
                <a:gd name="T81" fmla="*/ 561 h 673"/>
                <a:gd name="T82" fmla="*/ 381 w 508"/>
                <a:gd name="T83" fmla="*/ 544 h 673"/>
                <a:gd name="T84" fmla="*/ 401 w 508"/>
                <a:gd name="T85" fmla="*/ 25 h 673"/>
                <a:gd name="T86" fmla="*/ 401 w 508"/>
                <a:gd name="T87" fmla="*/ 21 h 673"/>
                <a:gd name="T88" fmla="*/ 406 w 508"/>
                <a:gd name="T89" fmla="*/ 12 h 673"/>
                <a:gd name="T90" fmla="*/ 411 w 508"/>
                <a:gd name="T91" fmla="*/ 5 h 673"/>
                <a:gd name="T92" fmla="*/ 421 w 508"/>
                <a:gd name="T93" fmla="*/ 1 h 673"/>
                <a:gd name="T94" fmla="*/ 485 w 508"/>
                <a:gd name="T95" fmla="*/ 0 h 673"/>
                <a:gd name="T96" fmla="*/ 489 w 508"/>
                <a:gd name="T97" fmla="*/ 1 h 673"/>
                <a:gd name="T98" fmla="*/ 497 w 508"/>
                <a:gd name="T99" fmla="*/ 5 h 673"/>
                <a:gd name="T100" fmla="*/ 503 w 508"/>
                <a:gd name="T101" fmla="*/ 12 h 673"/>
                <a:gd name="T102" fmla="*/ 507 w 508"/>
                <a:gd name="T103" fmla="*/ 20 h 673"/>
                <a:gd name="T104" fmla="*/ 508 w 508"/>
                <a:gd name="T105" fmla="*/ 640 h 673"/>
                <a:gd name="T106" fmla="*/ 507 w 508"/>
                <a:gd name="T107" fmla="*/ 646 h 673"/>
                <a:gd name="T108" fmla="*/ 503 w 508"/>
                <a:gd name="T109" fmla="*/ 654 h 673"/>
                <a:gd name="T110" fmla="*/ 497 w 508"/>
                <a:gd name="T111" fmla="*/ 661 h 673"/>
                <a:gd name="T112" fmla="*/ 489 w 508"/>
                <a:gd name="T113" fmla="*/ 664 h 673"/>
                <a:gd name="T114" fmla="*/ 485 w 508"/>
                <a:gd name="T115" fmla="*/ 664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3">
                  <a:moveTo>
                    <a:pt x="485" y="664"/>
                  </a:moveTo>
                  <a:lnTo>
                    <a:pt x="424" y="664"/>
                  </a:lnTo>
                  <a:lnTo>
                    <a:pt x="424" y="664"/>
                  </a:lnTo>
                  <a:lnTo>
                    <a:pt x="420" y="664"/>
                  </a:lnTo>
                  <a:lnTo>
                    <a:pt x="415" y="663"/>
                  </a:lnTo>
                  <a:lnTo>
                    <a:pt x="411" y="661"/>
                  </a:lnTo>
                  <a:lnTo>
                    <a:pt x="408" y="657"/>
                  </a:lnTo>
                  <a:lnTo>
                    <a:pt x="405" y="654"/>
                  </a:lnTo>
                  <a:lnTo>
                    <a:pt x="403" y="649"/>
                  </a:lnTo>
                  <a:lnTo>
                    <a:pt x="401" y="646"/>
                  </a:lnTo>
                  <a:lnTo>
                    <a:pt x="401" y="640"/>
                  </a:lnTo>
                  <a:lnTo>
                    <a:pt x="401" y="617"/>
                  </a:lnTo>
                  <a:lnTo>
                    <a:pt x="401" y="617"/>
                  </a:lnTo>
                  <a:lnTo>
                    <a:pt x="377" y="631"/>
                  </a:lnTo>
                  <a:lnTo>
                    <a:pt x="353" y="643"/>
                  </a:lnTo>
                  <a:lnTo>
                    <a:pt x="330" y="652"/>
                  </a:lnTo>
                  <a:lnTo>
                    <a:pt x="307" y="660"/>
                  </a:lnTo>
                  <a:lnTo>
                    <a:pt x="284" y="665"/>
                  </a:lnTo>
                  <a:lnTo>
                    <a:pt x="260" y="670"/>
                  </a:lnTo>
                  <a:lnTo>
                    <a:pt x="235" y="672"/>
                  </a:lnTo>
                  <a:lnTo>
                    <a:pt x="210" y="673"/>
                  </a:lnTo>
                  <a:lnTo>
                    <a:pt x="210" y="673"/>
                  </a:lnTo>
                  <a:lnTo>
                    <a:pt x="183" y="672"/>
                  </a:lnTo>
                  <a:lnTo>
                    <a:pt x="159" y="669"/>
                  </a:lnTo>
                  <a:lnTo>
                    <a:pt x="136" y="663"/>
                  </a:lnTo>
                  <a:lnTo>
                    <a:pt x="116" y="656"/>
                  </a:lnTo>
                  <a:lnTo>
                    <a:pt x="96" y="647"/>
                  </a:lnTo>
                  <a:lnTo>
                    <a:pt x="79" y="636"/>
                  </a:lnTo>
                  <a:lnTo>
                    <a:pt x="64" y="623"/>
                  </a:lnTo>
                  <a:lnTo>
                    <a:pt x="50" y="608"/>
                  </a:lnTo>
                  <a:lnTo>
                    <a:pt x="38" y="591"/>
                  </a:lnTo>
                  <a:lnTo>
                    <a:pt x="27" y="573"/>
                  </a:lnTo>
                  <a:lnTo>
                    <a:pt x="19" y="552"/>
                  </a:lnTo>
                  <a:lnTo>
                    <a:pt x="11" y="529"/>
                  </a:lnTo>
                  <a:lnTo>
                    <a:pt x="7" y="505"/>
                  </a:lnTo>
                  <a:lnTo>
                    <a:pt x="2" y="479"/>
                  </a:lnTo>
                  <a:lnTo>
                    <a:pt x="0" y="451"/>
                  </a:lnTo>
                  <a:lnTo>
                    <a:pt x="0" y="422"/>
                  </a:lnTo>
                  <a:lnTo>
                    <a:pt x="0" y="25"/>
                  </a:lnTo>
                  <a:lnTo>
                    <a:pt x="0" y="25"/>
                  </a:lnTo>
                  <a:lnTo>
                    <a:pt x="0" y="20"/>
                  </a:lnTo>
                  <a:lnTo>
                    <a:pt x="1" y="15"/>
                  </a:lnTo>
                  <a:lnTo>
                    <a:pt x="3" y="12"/>
                  </a:lnTo>
                  <a:lnTo>
                    <a:pt x="7" y="8"/>
                  </a:lnTo>
                  <a:lnTo>
                    <a:pt x="10" y="5"/>
                  </a:lnTo>
                  <a:lnTo>
                    <a:pt x="13" y="2"/>
                  </a:lnTo>
                  <a:lnTo>
                    <a:pt x="18" y="1"/>
                  </a:lnTo>
                  <a:lnTo>
                    <a:pt x="24" y="0"/>
                  </a:lnTo>
                  <a:lnTo>
                    <a:pt x="81" y="0"/>
                  </a:lnTo>
                  <a:lnTo>
                    <a:pt x="81" y="0"/>
                  </a:lnTo>
                  <a:lnTo>
                    <a:pt x="86" y="1"/>
                  </a:lnTo>
                  <a:lnTo>
                    <a:pt x="90" y="2"/>
                  </a:lnTo>
                  <a:lnTo>
                    <a:pt x="95" y="5"/>
                  </a:lnTo>
                  <a:lnTo>
                    <a:pt x="98" y="8"/>
                  </a:lnTo>
                  <a:lnTo>
                    <a:pt x="102" y="12"/>
                  </a:lnTo>
                  <a:lnTo>
                    <a:pt x="104" y="15"/>
                  </a:lnTo>
                  <a:lnTo>
                    <a:pt x="105" y="20"/>
                  </a:lnTo>
                  <a:lnTo>
                    <a:pt x="105" y="25"/>
                  </a:lnTo>
                  <a:lnTo>
                    <a:pt x="105" y="422"/>
                  </a:lnTo>
                  <a:lnTo>
                    <a:pt x="105" y="422"/>
                  </a:lnTo>
                  <a:lnTo>
                    <a:pt x="106" y="444"/>
                  </a:lnTo>
                  <a:lnTo>
                    <a:pt x="108" y="464"/>
                  </a:lnTo>
                  <a:lnTo>
                    <a:pt x="110" y="482"/>
                  </a:lnTo>
                  <a:lnTo>
                    <a:pt x="113" y="498"/>
                  </a:lnTo>
                  <a:lnTo>
                    <a:pt x="118" y="513"/>
                  </a:lnTo>
                  <a:lnTo>
                    <a:pt x="124" y="526"/>
                  </a:lnTo>
                  <a:lnTo>
                    <a:pt x="129" y="537"/>
                  </a:lnTo>
                  <a:lnTo>
                    <a:pt x="137" y="547"/>
                  </a:lnTo>
                  <a:lnTo>
                    <a:pt x="147" y="556"/>
                  </a:lnTo>
                  <a:lnTo>
                    <a:pt x="156" y="563"/>
                  </a:lnTo>
                  <a:lnTo>
                    <a:pt x="167" y="569"/>
                  </a:lnTo>
                  <a:lnTo>
                    <a:pt x="179" y="574"/>
                  </a:lnTo>
                  <a:lnTo>
                    <a:pt x="192" y="577"/>
                  </a:lnTo>
                  <a:lnTo>
                    <a:pt x="206" y="579"/>
                  </a:lnTo>
                  <a:lnTo>
                    <a:pt x="221" y="581"/>
                  </a:lnTo>
                  <a:lnTo>
                    <a:pt x="238" y="582"/>
                  </a:lnTo>
                  <a:lnTo>
                    <a:pt x="238" y="582"/>
                  </a:lnTo>
                  <a:lnTo>
                    <a:pt x="258" y="581"/>
                  </a:lnTo>
                  <a:lnTo>
                    <a:pt x="277" y="578"/>
                  </a:lnTo>
                  <a:lnTo>
                    <a:pt x="298" y="574"/>
                  </a:lnTo>
                  <a:lnTo>
                    <a:pt x="317" y="568"/>
                  </a:lnTo>
                  <a:lnTo>
                    <a:pt x="338" y="561"/>
                  </a:lnTo>
                  <a:lnTo>
                    <a:pt x="360" y="553"/>
                  </a:lnTo>
                  <a:lnTo>
                    <a:pt x="381" y="544"/>
                  </a:lnTo>
                  <a:lnTo>
                    <a:pt x="401" y="535"/>
                  </a:lnTo>
                  <a:lnTo>
                    <a:pt x="401" y="25"/>
                  </a:lnTo>
                  <a:lnTo>
                    <a:pt x="401" y="25"/>
                  </a:lnTo>
                  <a:lnTo>
                    <a:pt x="401" y="21"/>
                  </a:lnTo>
                  <a:lnTo>
                    <a:pt x="403" y="16"/>
                  </a:lnTo>
                  <a:lnTo>
                    <a:pt x="406" y="12"/>
                  </a:lnTo>
                  <a:lnTo>
                    <a:pt x="408" y="8"/>
                  </a:lnTo>
                  <a:lnTo>
                    <a:pt x="411" y="5"/>
                  </a:lnTo>
                  <a:lnTo>
                    <a:pt x="416" y="2"/>
                  </a:lnTo>
                  <a:lnTo>
                    <a:pt x="421" y="1"/>
                  </a:lnTo>
                  <a:lnTo>
                    <a:pt x="425" y="0"/>
                  </a:lnTo>
                  <a:lnTo>
                    <a:pt x="485" y="0"/>
                  </a:lnTo>
                  <a:lnTo>
                    <a:pt x="485" y="0"/>
                  </a:lnTo>
                  <a:lnTo>
                    <a:pt x="489" y="1"/>
                  </a:lnTo>
                  <a:lnTo>
                    <a:pt x="493" y="2"/>
                  </a:lnTo>
                  <a:lnTo>
                    <a:pt x="497" y="5"/>
                  </a:lnTo>
                  <a:lnTo>
                    <a:pt x="501" y="8"/>
                  </a:lnTo>
                  <a:lnTo>
                    <a:pt x="503" y="12"/>
                  </a:lnTo>
                  <a:lnTo>
                    <a:pt x="506" y="15"/>
                  </a:lnTo>
                  <a:lnTo>
                    <a:pt x="507" y="20"/>
                  </a:lnTo>
                  <a:lnTo>
                    <a:pt x="508" y="25"/>
                  </a:lnTo>
                  <a:lnTo>
                    <a:pt x="508" y="640"/>
                  </a:lnTo>
                  <a:lnTo>
                    <a:pt x="508" y="640"/>
                  </a:lnTo>
                  <a:lnTo>
                    <a:pt x="507" y="646"/>
                  </a:lnTo>
                  <a:lnTo>
                    <a:pt x="506" y="649"/>
                  </a:lnTo>
                  <a:lnTo>
                    <a:pt x="503" y="654"/>
                  </a:lnTo>
                  <a:lnTo>
                    <a:pt x="501" y="657"/>
                  </a:lnTo>
                  <a:lnTo>
                    <a:pt x="497" y="661"/>
                  </a:lnTo>
                  <a:lnTo>
                    <a:pt x="494" y="663"/>
                  </a:lnTo>
                  <a:lnTo>
                    <a:pt x="489" y="664"/>
                  </a:lnTo>
                  <a:lnTo>
                    <a:pt x="485" y="664"/>
                  </a:lnTo>
                  <a:lnTo>
                    <a:pt x="485" y="66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4" name="Freeform 175"/>
            <p:cNvSpPr>
              <a:spLocks/>
            </p:cNvSpPr>
            <p:nvPr/>
          </p:nvSpPr>
          <p:spPr bwMode="auto">
            <a:xfrm>
              <a:off x="5018059" y="4229903"/>
              <a:ext cx="87278" cy="134776"/>
            </a:xfrm>
            <a:custGeom>
              <a:avLst/>
              <a:gdLst>
                <a:gd name="T0" fmla="*/ 176 w 442"/>
                <a:gd name="T1" fmla="*/ 680 h 681"/>
                <a:gd name="T2" fmla="*/ 73 w 442"/>
                <a:gd name="T3" fmla="*/ 672 h 681"/>
                <a:gd name="T4" fmla="*/ 25 w 442"/>
                <a:gd name="T5" fmla="*/ 663 h 681"/>
                <a:gd name="T6" fmla="*/ 7 w 442"/>
                <a:gd name="T7" fmla="*/ 655 h 681"/>
                <a:gd name="T8" fmla="*/ 0 w 442"/>
                <a:gd name="T9" fmla="*/ 644 h 681"/>
                <a:gd name="T10" fmla="*/ 0 w 442"/>
                <a:gd name="T11" fmla="*/ 597 h 681"/>
                <a:gd name="T12" fmla="*/ 3 w 442"/>
                <a:gd name="T13" fmla="*/ 586 h 681"/>
                <a:gd name="T14" fmla="*/ 13 w 442"/>
                <a:gd name="T15" fmla="*/ 579 h 681"/>
                <a:gd name="T16" fmla="*/ 26 w 442"/>
                <a:gd name="T17" fmla="*/ 578 h 681"/>
                <a:gd name="T18" fmla="*/ 126 w 442"/>
                <a:gd name="T19" fmla="*/ 587 h 681"/>
                <a:gd name="T20" fmla="*/ 216 w 442"/>
                <a:gd name="T21" fmla="*/ 592 h 681"/>
                <a:gd name="T22" fmla="*/ 267 w 442"/>
                <a:gd name="T23" fmla="*/ 587 h 681"/>
                <a:gd name="T24" fmla="*/ 297 w 442"/>
                <a:gd name="T25" fmla="*/ 578 h 681"/>
                <a:gd name="T26" fmla="*/ 318 w 442"/>
                <a:gd name="T27" fmla="*/ 562 h 681"/>
                <a:gd name="T28" fmla="*/ 332 w 442"/>
                <a:gd name="T29" fmla="*/ 538 h 681"/>
                <a:gd name="T30" fmla="*/ 335 w 442"/>
                <a:gd name="T31" fmla="*/ 506 h 681"/>
                <a:gd name="T32" fmla="*/ 330 w 442"/>
                <a:gd name="T33" fmla="*/ 481 h 681"/>
                <a:gd name="T34" fmla="*/ 304 w 442"/>
                <a:gd name="T35" fmla="*/ 446 h 681"/>
                <a:gd name="T36" fmla="*/ 244 w 442"/>
                <a:gd name="T37" fmla="*/ 406 h 681"/>
                <a:gd name="T38" fmla="*/ 96 w 442"/>
                <a:gd name="T39" fmla="*/ 317 h 681"/>
                <a:gd name="T40" fmla="*/ 52 w 442"/>
                <a:gd name="T41" fmla="*/ 280 h 681"/>
                <a:gd name="T42" fmla="*/ 26 w 442"/>
                <a:gd name="T43" fmla="*/ 249 h 681"/>
                <a:gd name="T44" fmla="*/ 9 w 442"/>
                <a:gd name="T45" fmla="*/ 214 h 681"/>
                <a:gd name="T46" fmla="*/ 0 w 442"/>
                <a:gd name="T47" fmla="*/ 175 h 681"/>
                <a:gd name="T48" fmla="*/ 1 w 442"/>
                <a:gd name="T49" fmla="*/ 138 h 681"/>
                <a:gd name="T50" fmla="*/ 16 w 442"/>
                <a:gd name="T51" fmla="*/ 83 h 681"/>
                <a:gd name="T52" fmla="*/ 48 w 442"/>
                <a:gd name="T53" fmla="*/ 44 h 681"/>
                <a:gd name="T54" fmla="*/ 94 w 442"/>
                <a:gd name="T55" fmla="*/ 19 h 681"/>
                <a:gd name="T56" fmla="*/ 151 w 442"/>
                <a:gd name="T57" fmla="*/ 5 h 681"/>
                <a:gd name="T58" fmla="*/ 218 w 442"/>
                <a:gd name="T59" fmla="*/ 0 h 681"/>
                <a:gd name="T60" fmla="*/ 317 w 442"/>
                <a:gd name="T61" fmla="*/ 5 h 681"/>
                <a:gd name="T62" fmla="*/ 406 w 442"/>
                <a:gd name="T63" fmla="*/ 16 h 681"/>
                <a:gd name="T64" fmla="*/ 421 w 442"/>
                <a:gd name="T65" fmla="*/ 21 h 681"/>
                <a:gd name="T66" fmla="*/ 428 w 442"/>
                <a:gd name="T67" fmla="*/ 31 h 681"/>
                <a:gd name="T68" fmla="*/ 429 w 442"/>
                <a:gd name="T69" fmla="*/ 80 h 681"/>
                <a:gd name="T70" fmla="*/ 428 w 442"/>
                <a:gd name="T71" fmla="*/ 90 h 681"/>
                <a:gd name="T72" fmla="*/ 421 w 442"/>
                <a:gd name="T73" fmla="*/ 98 h 681"/>
                <a:gd name="T74" fmla="*/ 410 w 442"/>
                <a:gd name="T75" fmla="*/ 100 h 681"/>
                <a:gd name="T76" fmla="*/ 321 w 442"/>
                <a:gd name="T77" fmla="*/ 94 h 681"/>
                <a:gd name="T78" fmla="*/ 218 w 442"/>
                <a:gd name="T79" fmla="*/ 91 h 681"/>
                <a:gd name="T80" fmla="*/ 153 w 442"/>
                <a:gd name="T81" fmla="*/ 97 h 681"/>
                <a:gd name="T82" fmla="*/ 130 w 442"/>
                <a:gd name="T83" fmla="*/ 107 h 681"/>
                <a:gd name="T84" fmla="*/ 114 w 442"/>
                <a:gd name="T85" fmla="*/ 124 h 681"/>
                <a:gd name="T86" fmla="*/ 107 w 442"/>
                <a:gd name="T87" fmla="*/ 150 h 681"/>
                <a:gd name="T88" fmla="*/ 107 w 442"/>
                <a:gd name="T89" fmla="*/ 173 h 681"/>
                <a:gd name="T90" fmla="*/ 126 w 442"/>
                <a:gd name="T91" fmla="*/ 208 h 681"/>
                <a:gd name="T92" fmla="*/ 170 w 442"/>
                <a:gd name="T93" fmla="*/ 241 h 681"/>
                <a:gd name="T94" fmla="*/ 309 w 442"/>
                <a:gd name="T95" fmla="*/ 324 h 681"/>
                <a:gd name="T96" fmla="*/ 358 w 442"/>
                <a:gd name="T97" fmla="*/ 357 h 681"/>
                <a:gd name="T98" fmla="*/ 395 w 442"/>
                <a:gd name="T99" fmla="*/ 389 h 681"/>
                <a:gd name="T100" fmla="*/ 420 w 442"/>
                <a:gd name="T101" fmla="*/ 421 h 681"/>
                <a:gd name="T102" fmla="*/ 435 w 442"/>
                <a:gd name="T103" fmla="*/ 456 h 681"/>
                <a:gd name="T104" fmla="*/ 442 w 442"/>
                <a:gd name="T105" fmla="*/ 493 h 681"/>
                <a:gd name="T106" fmla="*/ 441 w 442"/>
                <a:gd name="T107" fmla="*/ 529 h 681"/>
                <a:gd name="T108" fmla="*/ 426 w 442"/>
                <a:gd name="T109" fmla="*/ 585 h 681"/>
                <a:gd name="T110" fmla="*/ 393 w 442"/>
                <a:gd name="T111" fmla="*/ 629 h 681"/>
                <a:gd name="T112" fmla="*/ 346 w 442"/>
                <a:gd name="T113" fmla="*/ 659 h 681"/>
                <a:gd name="T114" fmla="*/ 287 w 442"/>
                <a:gd name="T115" fmla="*/ 676 h 681"/>
                <a:gd name="T116" fmla="*/ 216 w 442"/>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2" h="681">
                  <a:moveTo>
                    <a:pt x="216" y="681"/>
                  </a:moveTo>
                  <a:lnTo>
                    <a:pt x="216" y="681"/>
                  </a:lnTo>
                  <a:lnTo>
                    <a:pt x="176"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3" y="579"/>
                  </a:lnTo>
                  <a:lnTo>
                    <a:pt x="22" y="578"/>
                  </a:lnTo>
                  <a:lnTo>
                    <a:pt x="22" y="578"/>
                  </a:lnTo>
                  <a:lnTo>
                    <a:pt x="26" y="578"/>
                  </a:lnTo>
                  <a:lnTo>
                    <a:pt x="26" y="578"/>
                  </a:lnTo>
                  <a:lnTo>
                    <a:pt x="75" y="584"/>
                  </a:lnTo>
                  <a:lnTo>
                    <a:pt x="126" y="587"/>
                  </a:lnTo>
                  <a:lnTo>
                    <a:pt x="176" y="591"/>
                  </a:lnTo>
                  <a:lnTo>
                    <a:pt x="216" y="592"/>
                  </a:lnTo>
                  <a:lnTo>
                    <a:pt x="216" y="592"/>
                  </a:lnTo>
                  <a:lnTo>
                    <a:pt x="243" y="591"/>
                  </a:lnTo>
                  <a:lnTo>
                    <a:pt x="256" y="590"/>
                  </a:lnTo>
                  <a:lnTo>
                    <a:pt x="267" y="587"/>
                  </a:lnTo>
                  <a:lnTo>
                    <a:pt x="279" y="585"/>
                  </a:lnTo>
                  <a:lnTo>
                    <a:pt x="288" y="582"/>
                  </a:lnTo>
                  <a:lnTo>
                    <a:pt x="297" y="578"/>
                  </a:lnTo>
                  <a:lnTo>
                    <a:pt x="305" y="574"/>
                  </a:lnTo>
                  <a:lnTo>
                    <a:pt x="312" y="568"/>
                  </a:lnTo>
                  <a:lnTo>
                    <a:pt x="318" y="562"/>
                  </a:lnTo>
                  <a:lnTo>
                    <a:pt x="324" y="555"/>
                  </a:lnTo>
                  <a:lnTo>
                    <a:pt x="328" y="547"/>
                  </a:lnTo>
                  <a:lnTo>
                    <a:pt x="332" y="538"/>
                  </a:lnTo>
                  <a:lnTo>
                    <a:pt x="334" y="529"/>
                  </a:lnTo>
                  <a:lnTo>
                    <a:pt x="335" y="517"/>
                  </a:lnTo>
                  <a:lnTo>
                    <a:pt x="335" y="506"/>
                  </a:lnTo>
                  <a:lnTo>
                    <a:pt x="335" y="506"/>
                  </a:lnTo>
                  <a:lnTo>
                    <a:pt x="334" y="493"/>
                  </a:lnTo>
                  <a:lnTo>
                    <a:pt x="330" y="481"/>
                  </a:lnTo>
                  <a:lnTo>
                    <a:pt x="325" y="469"/>
                  </a:lnTo>
                  <a:lnTo>
                    <a:pt x="315" y="458"/>
                  </a:lnTo>
                  <a:lnTo>
                    <a:pt x="304" y="446"/>
                  </a:lnTo>
                  <a:lnTo>
                    <a:pt x="288" y="434"/>
                  </a:lnTo>
                  <a:lnTo>
                    <a:pt x="268" y="420"/>
                  </a:lnTo>
                  <a:lnTo>
                    <a:pt x="244" y="406"/>
                  </a:lnTo>
                  <a:lnTo>
                    <a:pt x="123" y="334"/>
                  </a:lnTo>
                  <a:lnTo>
                    <a:pt x="123" y="334"/>
                  </a:lnTo>
                  <a:lnTo>
                    <a:pt x="96" y="317"/>
                  </a:lnTo>
                  <a:lnTo>
                    <a:pt x="72" y="298"/>
                  </a:lnTo>
                  <a:lnTo>
                    <a:pt x="62" y="289"/>
                  </a:lnTo>
                  <a:lnTo>
                    <a:pt x="52" y="280"/>
                  </a:lnTo>
                  <a:lnTo>
                    <a:pt x="42" y="270"/>
                  </a:lnTo>
                  <a:lnTo>
                    <a:pt x="33" y="259"/>
                  </a:lnTo>
                  <a:lnTo>
                    <a:pt x="26" y="249"/>
                  </a:lnTo>
                  <a:lnTo>
                    <a:pt x="20" y="238"/>
                  </a:lnTo>
                  <a:lnTo>
                    <a:pt x="14" y="226"/>
                  </a:lnTo>
                  <a:lnTo>
                    <a:pt x="9" y="214"/>
                  </a:lnTo>
                  <a:lnTo>
                    <a:pt x="5" y="201"/>
                  </a:lnTo>
                  <a:lnTo>
                    <a:pt x="2" y="188"/>
                  </a:lnTo>
                  <a:lnTo>
                    <a:pt x="0" y="175"/>
                  </a:lnTo>
                  <a:lnTo>
                    <a:pt x="0" y="161"/>
                  </a:lnTo>
                  <a:lnTo>
                    <a:pt x="0" y="161"/>
                  </a:lnTo>
                  <a:lnTo>
                    <a:pt x="1" y="138"/>
                  </a:lnTo>
                  <a:lnTo>
                    <a:pt x="5" y="118"/>
                  </a:lnTo>
                  <a:lnTo>
                    <a:pt x="9" y="100"/>
                  </a:lnTo>
                  <a:lnTo>
                    <a:pt x="16" y="83"/>
                  </a:lnTo>
                  <a:lnTo>
                    <a:pt x="25" y="68"/>
                  </a:lnTo>
                  <a:lnTo>
                    <a:pt x="36"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7" y="5"/>
                  </a:lnTo>
                  <a:lnTo>
                    <a:pt x="363" y="9"/>
                  </a:lnTo>
                  <a:lnTo>
                    <a:pt x="406" y="16"/>
                  </a:lnTo>
                  <a:lnTo>
                    <a:pt x="406" y="16"/>
                  </a:lnTo>
                  <a:lnTo>
                    <a:pt x="412" y="17"/>
                  </a:lnTo>
                  <a:lnTo>
                    <a:pt x="416" y="19"/>
                  </a:lnTo>
                  <a:lnTo>
                    <a:pt x="421" y="21"/>
                  </a:lnTo>
                  <a:lnTo>
                    <a:pt x="424" y="24"/>
                  </a:lnTo>
                  <a:lnTo>
                    <a:pt x="427" y="28"/>
                  </a:lnTo>
                  <a:lnTo>
                    <a:pt x="428" y="31"/>
                  </a:lnTo>
                  <a:lnTo>
                    <a:pt x="429" y="36"/>
                  </a:lnTo>
                  <a:lnTo>
                    <a:pt x="429" y="40"/>
                  </a:lnTo>
                  <a:lnTo>
                    <a:pt x="429" y="80"/>
                  </a:lnTo>
                  <a:lnTo>
                    <a:pt x="429" y="80"/>
                  </a:lnTo>
                  <a:lnTo>
                    <a:pt x="429" y="85"/>
                  </a:lnTo>
                  <a:lnTo>
                    <a:pt x="428" y="90"/>
                  </a:lnTo>
                  <a:lnTo>
                    <a:pt x="427" y="93"/>
                  </a:lnTo>
                  <a:lnTo>
                    <a:pt x="423" y="95"/>
                  </a:lnTo>
                  <a:lnTo>
                    <a:pt x="421" y="98"/>
                  </a:lnTo>
                  <a:lnTo>
                    <a:pt x="418" y="99"/>
                  </a:lnTo>
                  <a:lnTo>
                    <a:pt x="410" y="100"/>
                  </a:lnTo>
                  <a:lnTo>
                    <a:pt x="410" y="100"/>
                  </a:lnTo>
                  <a:lnTo>
                    <a:pt x="405" y="100"/>
                  </a:lnTo>
                  <a:lnTo>
                    <a:pt x="405" y="100"/>
                  </a:lnTo>
                  <a:lnTo>
                    <a:pt x="321" y="94"/>
                  </a:lnTo>
                  <a:lnTo>
                    <a:pt x="270" y="92"/>
                  </a:lnTo>
                  <a:lnTo>
                    <a:pt x="218" y="91"/>
                  </a:lnTo>
                  <a:lnTo>
                    <a:pt x="218" y="91"/>
                  </a:lnTo>
                  <a:lnTo>
                    <a:pt x="194" y="91"/>
                  </a:lnTo>
                  <a:lnTo>
                    <a:pt x="172" y="93"/>
                  </a:lnTo>
                  <a:lnTo>
                    <a:pt x="153" y="97"/>
                  </a:lnTo>
                  <a:lnTo>
                    <a:pt x="145" y="100"/>
                  </a:lnTo>
                  <a:lnTo>
                    <a:pt x="137" y="102"/>
                  </a:lnTo>
                  <a:lnTo>
                    <a:pt x="130" y="107"/>
                  </a:lnTo>
                  <a:lnTo>
                    <a:pt x="124" y="111"/>
                  </a:lnTo>
                  <a:lnTo>
                    <a:pt x="118" y="117"/>
                  </a:lnTo>
                  <a:lnTo>
                    <a:pt x="114" y="124"/>
                  </a:lnTo>
                  <a:lnTo>
                    <a:pt x="110" y="131"/>
                  </a:lnTo>
                  <a:lnTo>
                    <a:pt x="108" y="140"/>
                  </a:lnTo>
                  <a:lnTo>
                    <a:pt x="107" y="150"/>
                  </a:lnTo>
                  <a:lnTo>
                    <a:pt x="106" y="161"/>
                  </a:lnTo>
                  <a:lnTo>
                    <a:pt x="106" y="161"/>
                  </a:lnTo>
                  <a:lnTo>
                    <a:pt x="107" y="173"/>
                  </a:lnTo>
                  <a:lnTo>
                    <a:pt x="111" y="186"/>
                  </a:lnTo>
                  <a:lnTo>
                    <a:pt x="118" y="197"/>
                  </a:lnTo>
                  <a:lnTo>
                    <a:pt x="126" y="208"/>
                  </a:lnTo>
                  <a:lnTo>
                    <a:pt x="139" y="219"/>
                  </a:lnTo>
                  <a:lnTo>
                    <a:pt x="153" y="230"/>
                  </a:lnTo>
                  <a:lnTo>
                    <a:pt x="170" y="241"/>
                  </a:lnTo>
                  <a:lnTo>
                    <a:pt x="189" y="253"/>
                  </a:lnTo>
                  <a:lnTo>
                    <a:pt x="309" y="324"/>
                  </a:lnTo>
                  <a:lnTo>
                    <a:pt x="309" y="324"/>
                  </a:lnTo>
                  <a:lnTo>
                    <a:pt x="327" y="335"/>
                  </a:lnTo>
                  <a:lnTo>
                    <a:pt x="343" y="345"/>
                  </a:lnTo>
                  <a:lnTo>
                    <a:pt x="358" y="357"/>
                  </a:lnTo>
                  <a:lnTo>
                    <a:pt x="372" y="367"/>
                  </a:lnTo>
                  <a:lnTo>
                    <a:pt x="384" y="378"/>
                  </a:lnTo>
                  <a:lnTo>
                    <a:pt x="395" y="389"/>
                  </a:lnTo>
                  <a:lnTo>
                    <a:pt x="405" y="399"/>
                  </a:lnTo>
                  <a:lnTo>
                    <a:pt x="413" y="411"/>
                  </a:lnTo>
                  <a:lnTo>
                    <a:pt x="420" y="421"/>
                  </a:lnTo>
                  <a:lnTo>
                    <a:pt x="426" y="433"/>
                  </a:lnTo>
                  <a:lnTo>
                    <a:pt x="431" y="444"/>
                  </a:lnTo>
                  <a:lnTo>
                    <a:pt x="435" y="456"/>
                  </a:lnTo>
                  <a:lnTo>
                    <a:pt x="438" y="468"/>
                  </a:lnTo>
                  <a:lnTo>
                    <a:pt x="441" y="481"/>
                  </a:lnTo>
                  <a:lnTo>
                    <a:pt x="442" y="493"/>
                  </a:lnTo>
                  <a:lnTo>
                    <a:pt x="442" y="506"/>
                  </a:lnTo>
                  <a:lnTo>
                    <a:pt x="442" y="506"/>
                  </a:lnTo>
                  <a:lnTo>
                    <a:pt x="441" y="529"/>
                  </a:lnTo>
                  <a:lnTo>
                    <a:pt x="437" y="548"/>
                  </a:lnTo>
                  <a:lnTo>
                    <a:pt x="432" y="568"/>
                  </a:lnTo>
                  <a:lnTo>
                    <a:pt x="426" y="585"/>
                  </a:lnTo>
                  <a:lnTo>
                    <a:pt x="416" y="601"/>
                  </a:lnTo>
                  <a:lnTo>
                    <a:pt x="406" y="616"/>
                  </a:lnTo>
                  <a:lnTo>
                    <a:pt x="393" y="629"/>
                  </a:lnTo>
                  <a:lnTo>
                    <a:pt x="380" y="640"/>
                  </a:lnTo>
                  <a:lnTo>
                    <a:pt x="364" y="649"/>
                  </a:lnTo>
                  <a:lnTo>
                    <a:pt x="346" y="659"/>
                  </a:lnTo>
                  <a:lnTo>
                    <a:pt x="328" y="665"/>
                  </a:lnTo>
                  <a:lnTo>
                    <a:pt x="309" y="671"/>
                  </a:lnTo>
                  <a:lnTo>
                    <a:pt x="287" y="676"/>
                  </a:lnTo>
                  <a:lnTo>
                    <a:pt x="264" y="678"/>
                  </a:lnTo>
                  <a:lnTo>
                    <a:pt x="241" y="680"/>
                  </a:lnTo>
                  <a:lnTo>
                    <a:pt x="216" y="681"/>
                  </a:lnTo>
                  <a:lnTo>
                    <a:pt x="216"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5" name="Freeform 176"/>
            <p:cNvSpPr>
              <a:spLocks noEditPoints="1"/>
            </p:cNvSpPr>
            <p:nvPr/>
          </p:nvSpPr>
          <p:spPr bwMode="auto">
            <a:xfrm>
              <a:off x="5135618" y="4182405"/>
              <a:ext cx="21968" cy="180494"/>
            </a:xfrm>
            <a:custGeom>
              <a:avLst/>
              <a:gdLst>
                <a:gd name="T0" fmla="*/ 26 w 110"/>
                <a:gd name="T1" fmla="*/ 145 h 914"/>
                <a:gd name="T2" fmla="*/ 20 w 110"/>
                <a:gd name="T3" fmla="*/ 144 h 914"/>
                <a:gd name="T4" fmla="*/ 12 w 110"/>
                <a:gd name="T5" fmla="*/ 140 h 914"/>
                <a:gd name="T6" fmla="*/ 5 w 110"/>
                <a:gd name="T7" fmla="*/ 134 h 914"/>
                <a:gd name="T8" fmla="*/ 2 w 110"/>
                <a:gd name="T9" fmla="*/ 125 h 914"/>
                <a:gd name="T10" fmla="*/ 0 w 110"/>
                <a:gd name="T11" fmla="*/ 24 h 914"/>
                <a:gd name="T12" fmla="*/ 2 w 110"/>
                <a:gd name="T13" fmla="*/ 19 h 914"/>
                <a:gd name="T14" fmla="*/ 5 w 110"/>
                <a:gd name="T15" fmla="*/ 10 h 914"/>
                <a:gd name="T16" fmla="*/ 12 w 110"/>
                <a:gd name="T17" fmla="*/ 4 h 914"/>
                <a:gd name="T18" fmla="*/ 20 w 110"/>
                <a:gd name="T19" fmla="*/ 0 h 914"/>
                <a:gd name="T20" fmla="*/ 86 w 110"/>
                <a:gd name="T21" fmla="*/ 0 h 914"/>
                <a:gd name="T22" fmla="*/ 92 w 110"/>
                <a:gd name="T23" fmla="*/ 0 h 914"/>
                <a:gd name="T24" fmla="*/ 100 w 110"/>
                <a:gd name="T25" fmla="*/ 4 h 914"/>
                <a:gd name="T26" fmla="*/ 107 w 110"/>
                <a:gd name="T27" fmla="*/ 10 h 914"/>
                <a:gd name="T28" fmla="*/ 110 w 110"/>
                <a:gd name="T29" fmla="*/ 19 h 914"/>
                <a:gd name="T30" fmla="*/ 110 w 110"/>
                <a:gd name="T31" fmla="*/ 121 h 914"/>
                <a:gd name="T32" fmla="*/ 110 w 110"/>
                <a:gd name="T33" fmla="*/ 125 h 914"/>
                <a:gd name="T34" fmla="*/ 107 w 110"/>
                <a:gd name="T35" fmla="*/ 134 h 914"/>
                <a:gd name="T36" fmla="*/ 100 w 110"/>
                <a:gd name="T37" fmla="*/ 140 h 914"/>
                <a:gd name="T38" fmla="*/ 92 w 110"/>
                <a:gd name="T39" fmla="*/ 144 h 914"/>
                <a:gd name="T40" fmla="*/ 86 w 110"/>
                <a:gd name="T41" fmla="*/ 145 h 914"/>
                <a:gd name="T42" fmla="*/ 27 w 110"/>
                <a:gd name="T43" fmla="*/ 914 h 914"/>
                <a:gd name="T44" fmla="*/ 21 w 110"/>
                <a:gd name="T45" fmla="*/ 914 h 914"/>
                <a:gd name="T46" fmla="*/ 13 w 110"/>
                <a:gd name="T47" fmla="*/ 911 h 914"/>
                <a:gd name="T48" fmla="*/ 6 w 110"/>
                <a:gd name="T49" fmla="*/ 904 h 914"/>
                <a:gd name="T50" fmla="*/ 3 w 110"/>
                <a:gd name="T51" fmla="*/ 896 h 914"/>
                <a:gd name="T52" fmla="*/ 3 w 110"/>
                <a:gd name="T53" fmla="*/ 275 h 914"/>
                <a:gd name="T54" fmla="*/ 3 w 110"/>
                <a:gd name="T55" fmla="*/ 270 h 914"/>
                <a:gd name="T56" fmla="*/ 6 w 110"/>
                <a:gd name="T57" fmla="*/ 262 h 914"/>
                <a:gd name="T58" fmla="*/ 13 w 110"/>
                <a:gd name="T59" fmla="*/ 255 h 914"/>
                <a:gd name="T60" fmla="*/ 21 w 110"/>
                <a:gd name="T61" fmla="*/ 251 h 914"/>
                <a:gd name="T62" fmla="*/ 84 w 110"/>
                <a:gd name="T63" fmla="*/ 250 h 914"/>
                <a:gd name="T64" fmla="*/ 89 w 110"/>
                <a:gd name="T65" fmla="*/ 251 h 914"/>
                <a:gd name="T66" fmla="*/ 98 w 110"/>
                <a:gd name="T67" fmla="*/ 255 h 914"/>
                <a:gd name="T68" fmla="*/ 105 w 110"/>
                <a:gd name="T69" fmla="*/ 262 h 914"/>
                <a:gd name="T70" fmla="*/ 108 w 110"/>
                <a:gd name="T71" fmla="*/ 270 h 914"/>
                <a:gd name="T72" fmla="*/ 108 w 110"/>
                <a:gd name="T73" fmla="*/ 890 h 914"/>
                <a:gd name="T74" fmla="*/ 108 w 110"/>
                <a:gd name="T75" fmla="*/ 896 h 914"/>
                <a:gd name="T76" fmla="*/ 105 w 110"/>
                <a:gd name="T77" fmla="*/ 904 h 914"/>
                <a:gd name="T78" fmla="*/ 98 w 110"/>
                <a:gd name="T79" fmla="*/ 911 h 914"/>
                <a:gd name="T80" fmla="*/ 89 w 110"/>
                <a:gd name="T81" fmla="*/ 914 h 914"/>
                <a:gd name="T82" fmla="*/ 84 w 110"/>
                <a:gd name="T83"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4">
                  <a:moveTo>
                    <a:pt x="86" y="145"/>
                  </a:moveTo>
                  <a:lnTo>
                    <a:pt x="26" y="145"/>
                  </a:lnTo>
                  <a:lnTo>
                    <a:pt x="26" y="145"/>
                  </a:lnTo>
                  <a:lnTo>
                    <a:pt x="20" y="144"/>
                  </a:lnTo>
                  <a:lnTo>
                    <a:pt x="15" y="142"/>
                  </a:lnTo>
                  <a:lnTo>
                    <a:pt x="12" y="140"/>
                  </a:lnTo>
                  <a:lnTo>
                    <a:pt x="8" y="138"/>
                  </a:lnTo>
                  <a:lnTo>
                    <a:pt x="5" y="134"/>
                  </a:lnTo>
                  <a:lnTo>
                    <a:pt x="3" y="130"/>
                  </a:lnTo>
                  <a:lnTo>
                    <a:pt x="2" y="125"/>
                  </a:lnTo>
                  <a:lnTo>
                    <a:pt x="0" y="121"/>
                  </a:lnTo>
                  <a:lnTo>
                    <a:pt x="0" y="24"/>
                  </a:lnTo>
                  <a:lnTo>
                    <a:pt x="0" y="24"/>
                  </a:lnTo>
                  <a:lnTo>
                    <a:pt x="2" y="19"/>
                  </a:lnTo>
                  <a:lnTo>
                    <a:pt x="3" y="14"/>
                  </a:lnTo>
                  <a:lnTo>
                    <a:pt x="5" y="10"/>
                  </a:lnTo>
                  <a:lnTo>
                    <a:pt x="8" y="7"/>
                  </a:lnTo>
                  <a:lnTo>
                    <a:pt x="12" y="4"/>
                  </a:lnTo>
                  <a:lnTo>
                    <a:pt x="15" y="1"/>
                  </a:lnTo>
                  <a:lnTo>
                    <a:pt x="20" y="0"/>
                  </a:lnTo>
                  <a:lnTo>
                    <a:pt x="26" y="0"/>
                  </a:lnTo>
                  <a:lnTo>
                    <a:pt x="86" y="0"/>
                  </a:lnTo>
                  <a:lnTo>
                    <a:pt x="86" y="0"/>
                  </a:lnTo>
                  <a:lnTo>
                    <a:pt x="92" y="0"/>
                  </a:lnTo>
                  <a:lnTo>
                    <a:pt x="96" y="1"/>
                  </a:lnTo>
                  <a:lnTo>
                    <a:pt x="100" y="4"/>
                  </a:lnTo>
                  <a:lnTo>
                    <a:pt x="104" y="7"/>
                  </a:lnTo>
                  <a:lnTo>
                    <a:pt x="107" y="10"/>
                  </a:lnTo>
                  <a:lnTo>
                    <a:pt x="109" y="14"/>
                  </a:lnTo>
                  <a:lnTo>
                    <a:pt x="110" y="19"/>
                  </a:lnTo>
                  <a:lnTo>
                    <a:pt x="110" y="24"/>
                  </a:lnTo>
                  <a:lnTo>
                    <a:pt x="110" y="121"/>
                  </a:lnTo>
                  <a:lnTo>
                    <a:pt x="110" y="121"/>
                  </a:lnTo>
                  <a:lnTo>
                    <a:pt x="110" y="125"/>
                  </a:lnTo>
                  <a:lnTo>
                    <a:pt x="109" y="130"/>
                  </a:lnTo>
                  <a:lnTo>
                    <a:pt x="107" y="134"/>
                  </a:lnTo>
                  <a:lnTo>
                    <a:pt x="104" y="138"/>
                  </a:lnTo>
                  <a:lnTo>
                    <a:pt x="100" y="140"/>
                  </a:lnTo>
                  <a:lnTo>
                    <a:pt x="96" y="142"/>
                  </a:lnTo>
                  <a:lnTo>
                    <a:pt x="92" y="144"/>
                  </a:lnTo>
                  <a:lnTo>
                    <a:pt x="86" y="145"/>
                  </a:lnTo>
                  <a:lnTo>
                    <a:pt x="86" y="145"/>
                  </a:lnTo>
                  <a:close/>
                  <a:moveTo>
                    <a:pt x="84" y="914"/>
                  </a:moveTo>
                  <a:lnTo>
                    <a:pt x="27" y="914"/>
                  </a:lnTo>
                  <a:lnTo>
                    <a:pt x="27" y="914"/>
                  </a:lnTo>
                  <a:lnTo>
                    <a:pt x="21" y="914"/>
                  </a:lnTo>
                  <a:lnTo>
                    <a:pt x="16" y="913"/>
                  </a:lnTo>
                  <a:lnTo>
                    <a:pt x="13" y="911"/>
                  </a:lnTo>
                  <a:lnTo>
                    <a:pt x="10" y="907"/>
                  </a:lnTo>
                  <a:lnTo>
                    <a:pt x="6" y="904"/>
                  </a:lnTo>
                  <a:lnTo>
                    <a:pt x="4" y="899"/>
                  </a:lnTo>
                  <a:lnTo>
                    <a:pt x="3" y="896"/>
                  </a:lnTo>
                  <a:lnTo>
                    <a:pt x="3" y="890"/>
                  </a:lnTo>
                  <a:lnTo>
                    <a:pt x="3" y="275"/>
                  </a:lnTo>
                  <a:lnTo>
                    <a:pt x="3" y="275"/>
                  </a:lnTo>
                  <a:lnTo>
                    <a:pt x="3" y="270"/>
                  </a:lnTo>
                  <a:lnTo>
                    <a:pt x="4" y="265"/>
                  </a:lnTo>
                  <a:lnTo>
                    <a:pt x="6" y="262"/>
                  </a:lnTo>
                  <a:lnTo>
                    <a:pt x="10" y="258"/>
                  </a:lnTo>
                  <a:lnTo>
                    <a:pt x="13" y="255"/>
                  </a:lnTo>
                  <a:lnTo>
                    <a:pt x="16" y="252"/>
                  </a:lnTo>
                  <a:lnTo>
                    <a:pt x="21" y="251"/>
                  </a:lnTo>
                  <a:lnTo>
                    <a:pt x="27" y="250"/>
                  </a:lnTo>
                  <a:lnTo>
                    <a:pt x="84" y="250"/>
                  </a:lnTo>
                  <a:lnTo>
                    <a:pt x="84" y="250"/>
                  </a:lnTo>
                  <a:lnTo>
                    <a:pt x="89" y="251"/>
                  </a:lnTo>
                  <a:lnTo>
                    <a:pt x="93" y="252"/>
                  </a:lnTo>
                  <a:lnTo>
                    <a:pt x="98" y="255"/>
                  </a:lnTo>
                  <a:lnTo>
                    <a:pt x="101" y="258"/>
                  </a:lnTo>
                  <a:lnTo>
                    <a:pt x="105" y="262"/>
                  </a:lnTo>
                  <a:lnTo>
                    <a:pt x="107" y="265"/>
                  </a:lnTo>
                  <a:lnTo>
                    <a:pt x="108" y="270"/>
                  </a:lnTo>
                  <a:lnTo>
                    <a:pt x="108" y="275"/>
                  </a:lnTo>
                  <a:lnTo>
                    <a:pt x="108" y="890"/>
                  </a:lnTo>
                  <a:lnTo>
                    <a:pt x="108" y="890"/>
                  </a:lnTo>
                  <a:lnTo>
                    <a:pt x="108" y="896"/>
                  </a:lnTo>
                  <a:lnTo>
                    <a:pt x="107" y="899"/>
                  </a:lnTo>
                  <a:lnTo>
                    <a:pt x="105" y="904"/>
                  </a:lnTo>
                  <a:lnTo>
                    <a:pt x="101" y="907"/>
                  </a:lnTo>
                  <a:lnTo>
                    <a:pt x="98" y="911"/>
                  </a:lnTo>
                  <a:lnTo>
                    <a:pt x="93" y="913"/>
                  </a:lnTo>
                  <a:lnTo>
                    <a:pt x="89" y="914"/>
                  </a:lnTo>
                  <a:lnTo>
                    <a:pt x="84" y="914"/>
                  </a:lnTo>
                  <a:lnTo>
                    <a:pt x="84"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6" name="Freeform 177"/>
            <p:cNvSpPr>
              <a:spLocks/>
            </p:cNvSpPr>
            <p:nvPr/>
          </p:nvSpPr>
          <p:spPr bwMode="auto">
            <a:xfrm>
              <a:off x="5192616" y="4229903"/>
              <a:ext cx="100340" cy="132995"/>
            </a:xfrm>
            <a:custGeom>
              <a:avLst/>
              <a:gdLst>
                <a:gd name="T0" fmla="*/ 426 w 508"/>
                <a:gd name="T1" fmla="*/ 672 h 672"/>
                <a:gd name="T2" fmla="*/ 421 w 508"/>
                <a:gd name="T3" fmla="*/ 672 h 672"/>
                <a:gd name="T4" fmla="*/ 413 w 508"/>
                <a:gd name="T5" fmla="*/ 669 h 672"/>
                <a:gd name="T6" fmla="*/ 406 w 508"/>
                <a:gd name="T7" fmla="*/ 662 h 672"/>
                <a:gd name="T8" fmla="*/ 403 w 508"/>
                <a:gd name="T9" fmla="*/ 654 h 672"/>
                <a:gd name="T10" fmla="*/ 402 w 508"/>
                <a:gd name="T11" fmla="*/ 251 h 672"/>
                <a:gd name="T12" fmla="*/ 402 w 508"/>
                <a:gd name="T13" fmla="*/ 230 h 672"/>
                <a:gd name="T14" fmla="*/ 398 w 508"/>
                <a:gd name="T15" fmla="*/ 192 h 672"/>
                <a:gd name="T16" fmla="*/ 390 w 508"/>
                <a:gd name="T17" fmla="*/ 161 h 672"/>
                <a:gd name="T18" fmla="*/ 377 w 508"/>
                <a:gd name="T19" fmla="*/ 136 h 672"/>
                <a:gd name="T20" fmla="*/ 361 w 508"/>
                <a:gd name="T21" fmla="*/ 117 h 672"/>
                <a:gd name="T22" fmla="*/ 341 w 508"/>
                <a:gd name="T23" fmla="*/ 105 h 672"/>
                <a:gd name="T24" fmla="*/ 316 w 508"/>
                <a:gd name="T25" fmla="*/ 97 h 672"/>
                <a:gd name="T26" fmla="*/ 286 w 508"/>
                <a:gd name="T27" fmla="*/ 93 h 672"/>
                <a:gd name="T28" fmla="*/ 270 w 508"/>
                <a:gd name="T29" fmla="*/ 92 h 672"/>
                <a:gd name="T30" fmla="*/ 231 w 508"/>
                <a:gd name="T31" fmla="*/ 95 h 672"/>
                <a:gd name="T32" fmla="*/ 189 w 508"/>
                <a:gd name="T33" fmla="*/ 106 h 672"/>
                <a:gd name="T34" fmla="*/ 148 w 508"/>
                <a:gd name="T35" fmla="*/ 121 h 672"/>
                <a:gd name="T36" fmla="*/ 107 w 508"/>
                <a:gd name="T37" fmla="*/ 139 h 672"/>
                <a:gd name="T38" fmla="*/ 107 w 508"/>
                <a:gd name="T39" fmla="*/ 648 h 672"/>
                <a:gd name="T40" fmla="*/ 105 w 508"/>
                <a:gd name="T41" fmla="*/ 657 h 672"/>
                <a:gd name="T42" fmla="*/ 99 w 508"/>
                <a:gd name="T43" fmla="*/ 665 h 672"/>
                <a:gd name="T44" fmla="*/ 92 w 508"/>
                <a:gd name="T45" fmla="*/ 671 h 672"/>
                <a:gd name="T46" fmla="*/ 82 w 508"/>
                <a:gd name="T47" fmla="*/ 672 h 672"/>
                <a:gd name="T48" fmla="*/ 23 w 508"/>
                <a:gd name="T49" fmla="*/ 672 h 672"/>
                <a:gd name="T50" fmla="*/ 14 w 508"/>
                <a:gd name="T51" fmla="*/ 671 h 672"/>
                <a:gd name="T52" fmla="*/ 7 w 508"/>
                <a:gd name="T53" fmla="*/ 665 h 672"/>
                <a:gd name="T54" fmla="*/ 2 w 508"/>
                <a:gd name="T55" fmla="*/ 657 h 672"/>
                <a:gd name="T56" fmla="*/ 0 w 508"/>
                <a:gd name="T57" fmla="*/ 648 h 672"/>
                <a:gd name="T58" fmla="*/ 0 w 508"/>
                <a:gd name="T59" fmla="*/ 33 h 672"/>
                <a:gd name="T60" fmla="*/ 1 w 508"/>
                <a:gd name="T61" fmla="*/ 23 h 672"/>
                <a:gd name="T62" fmla="*/ 7 w 508"/>
                <a:gd name="T63" fmla="*/ 16 h 672"/>
                <a:gd name="T64" fmla="*/ 14 w 508"/>
                <a:gd name="T65" fmla="*/ 10 h 672"/>
                <a:gd name="T66" fmla="*/ 23 w 508"/>
                <a:gd name="T67" fmla="*/ 8 h 672"/>
                <a:gd name="T68" fmla="*/ 84 w 508"/>
                <a:gd name="T69" fmla="*/ 8 h 672"/>
                <a:gd name="T70" fmla="*/ 93 w 508"/>
                <a:gd name="T71" fmla="*/ 10 h 672"/>
                <a:gd name="T72" fmla="*/ 100 w 508"/>
                <a:gd name="T73" fmla="*/ 16 h 672"/>
                <a:gd name="T74" fmla="*/ 105 w 508"/>
                <a:gd name="T75" fmla="*/ 23 h 672"/>
                <a:gd name="T76" fmla="*/ 107 w 508"/>
                <a:gd name="T77" fmla="*/ 33 h 672"/>
                <a:gd name="T78" fmla="*/ 107 w 508"/>
                <a:gd name="T79" fmla="*/ 55 h 672"/>
                <a:gd name="T80" fmla="*/ 154 w 508"/>
                <a:gd name="T81" fmla="*/ 31 h 672"/>
                <a:gd name="T82" fmla="*/ 201 w 508"/>
                <a:gd name="T83" fmla="*/ 14 h 672"/>
                <a:gd name="T84" fmla="*/ 248 w 508"/>
                <a:gd name="T85" fmla="*/ 4 h 672"/>
                <a:gd name="T86" fmla="*/ 298 w 508"/>
                <a:gd name="T87" fmla="*/ 0 h 672"/>
                <a:gd name="T88" fmla="*/ 325 w 508"/>
                <a:gd name="T89" fmla="*/ 1 h 672"/>
                <a:gd name="T90" fmla="*/ 372 w 508"/>
                <a:gd name="T91" fmla="*/ 9 h 672"/>
                <a:gd name="T92" fmla="*/ 411 w 508"/>
                <a:gd name="T93" fmla="*/ 27 h 672"/>
                <a:gd name="T94" fmla="*/ 444 w 508"/>
                <a:gd name="T95" fmla="*/ 51 h 672"/>
                <a:gd name="T96" fmla="*/ 469 w 508"/>
                <a:gd name="T97" fmla="*/ 83 h 672"/>
                <a:gd name="T98" fmla="*/ 489 w 508"/>
                <a:gd name="T99" fmla="*/ 122 h 672"/>
                <a:gd name="T100" fmla="*/ 501 w 508"/>
                <a:gd name="T101" fmla="*/ 169 h 672"/>
                <a:gd name="T102" fmla="*/ 507 w 508"/>
                <a:gd name="T103" fmla="*/ 222 h 672"/>
                <a:gd name="T104" fmla="*/ 508 w 508"/>
                <a:gd name="T105" fmla="*/ 648 h 672"/>
                <a:gd name="T106" fmla="*/ 508 w 508"/>
                <a:gd name="T107" fmla="*/ 654 h 672"/>
                <a:gd name="T108" fmla="*/ 504 w 508"/>
                <a:gd name="T109" fmla="*/ 662 h 672"/>
                <a:gd name="T110" fmla="*/ 498 w 508"/>
                <a:gd name="T111" fmla="*/ 669 h 672"/>
                <a:gd name="T112" fmla="*/ 489 w 508"/>
                <a:gd name="T113" fmla="*/ 672 h 672"/>
                <a:gd name="T114" fmla="*/ 484 w 508"/>
                <a:gd name="T11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8" h="672">
                  <a:moveTo>
                    <a:pt x="484" y="672"/>
                  </a:moveTo>
                  <a:lnTo>
                    <a:pt x="426" y="672"/>
                  </a:lnTo>
                  <a:lnTo>
                    <a:pt x="426" y="672"/>
                  </a:lnTo>
                  <a:lnTo>
                    <a:pt x="421" y="672"/>
                  </a:lnTo>
                  <a:lnTo>
                    <a:pt x="416" y="671"/>
                  </a:lnTo>
                  <a:lnTo>
                    <a:pt x="413" y="669"/>
                  </a:lnTo>
                  <a:lnTo>
                    <a:pt x="410" y="665"/>
                  </a:lnTo>
                  <a:lnTo>
                    <a:pt x="406" y="662"/>
                  </a:lnTo>
                  <a:lnTo>
                    <a:pt x="404" y="657"/>
                  </a:lnTo>
                  <a:lnTo>
                    <a:pt x="403" y="654"/>
                  </a:lnTo>
                  <a:lnTo>
                    <a:pt x="402" y="648"/>
                  </a:lnTo>
                  <a:lnTo>
                    <a:pt x="402" y="251"/>
                  </a:lnTo>
                  <a:lnTo>
                    <a:pt x="402" y="251"/>
                  </a:lnTo>
                  <a:lnTo>
                    <a:pt x="402" y="230"/>
                  </a:lnTo>
                  <a:lnTo>
                    <a:pt x="400" y="210"/>
                  </a:lnTo>
                  <a:lnTo>
                    <a:pt x="398" y="192"/>
                  </a:lnTo>
                  <a:lnTo>
                    <a:pt x="395" y="175"/>
                  </a:lnTo>
                  <a:lnTo>
                    <a:pt x="390" y="161"/>
                  </a:lnTo>
                  <a:lnTo>
                    <a:pt x="384" y="147"/>
                  </a:lnTo>
                  <a:lnTo>
                    <a:pt x="377" y="136"/>
                  </a:lnTo>
                  <a:lnTo>
                    <a:pt x="369" y="126"/>
                  </a:lnTo>
                  <a:lnTo>
                    <a:pt x="361" y="117"/>
                  </a:lnTo>
                  <a:lnTo>
                    <a:pt x="351" y="110"/>
                  </a:lnTo>
                  <a:lnTo>
                    <a:pt x="341" y="105"/>
                  </a:lnTo>
                  <a:lnTo>
                    <a:pt x="328" y="100"/>
                  </a:lnTo>
                  <a:lnTo>
                    <a:pt x="316" y="97"/>
                  </a:lnTo>
                  <a:lnTo>
                    <a:pt x="302" y="94"/>
                  </a:lnTo>
                  <a:lnTo>
                    <a:pt x="286" y="93"/>
                  </a:lnTo>
                  <a:lnTo>
                    <a:pt x="270" y="92"/>
                  </a:lnTo>
                  <a:lnTo>
                    <a:pt x="270" y="92"/>
                  </a:lnTo>
                  <a:lnTo>
                    <a:pt x="250" y="93"/>
                  </a:lnTo>
                  <a:lnTo>
                    <a:pt x="231" y="95"/>
                  </a:lnTo>
                  <a:lnTo>
                    <a:pt x="210" y="100"/>
                  </a:lnTo>
                  <a:lnTo>
                    <a:pt x="189" y="106"/>
                  </a:lnTo>
                  <a:lnTo>
                    <a:pt x="169" y="113"/>
                  </a:lnTo>
                  <a:lnTo>
                    <a:pt x="148" y="121"/>
                  </a:lnTo>
                  <a:lnTo>
                    <a:pt x="127" y="129"/>
                  </a:lnTo>
                  <a:lnTo>
                    <a:pt x="107" y="139"/>
                  </a:lnTo>
                  <a:lnTo>
                    <a:pt x="107" y="648"/>
                  </a:lnTo>
                  <a:lnTo>
                    <a:pt x="107" y="648"/>
                  </a:lnTo>
                  <a:lnTo>
                    <a:pt x="106" y="653"/>
                  </a:lnTo>
                  <a:lnTo>
                    <a:pt x="105" y="657"/>
                  </a:lnTo>
                  <a:lnTo>
                    <a:pt x="102" y="662"/>
                  </a:lnTo>
                  <a:lnTo>
                    <a:pt x="99" y="665"/>
                  </a:lnTo>
                  <a:lnTo>
                    <a:pt x="95" y="668"/>
                  </a:lnTo>
                  <a:lnTo>
                    <a:pt x="92" y="671"/>
                  </a:lnTo>
                  <a:lnTo>
                    <a:pt x="87" y="672"/>
                  </a:lnTo>
                  <a:lnTo>
                    <a:pt x="82" y="672"/>
                  </a:lnTo>
                  <a:lnTo>
                    <a:pt x="23" y="672"/>
                  </a:lnTo>
                  <a:lnTo>
                    <a:pt x="23" y="672"/>
                  </a:lnTo>
                  <a:lnTo>
                    <a:pt x="18" y="672"/>
                  </a:lnTo>
                  <a:lnTo>
                    <a:pt x="14" y="671"/>
                  </a:lnTo>
                  <a:lnTo>
                    <a:pt x="10" y="669"/>
                  </a:lnTo>
                  <a:lnTo>
                    <a:pt x="7" y="665"/>
                  </a:lnTo>
                  <a:lnTo>
                    <a:pt x="4" y="662"/>
                  </a:lnTo>
                  <a:lnTo>
                    <a:pt x="2" y="657"/>
                  </a:lnTo>
                  <a:lnTo>
                    <a:pt x="0" y="654"/>
                  </a:lnTo>
                  <a:lnTo>
                    <a:pt x="0" y="648"/>
                  </a:lnTo>
                  <a:lnTo>
                    <a:pt x="0" y="33"/>
                  </a:lnTo>
                  <a:lnTo>
                    <a:pt x="0" y="33"/>
                  </a:lnTo>
                  <a:lnTo>
                    <a:pt x="0" y="28"/>
                  </a:lnTo>
                  <a:lnTo>
                    <a:pt x="1" y="23"/>
                  </a:lnTo>
                  <a:lnTo>
                    <a:pt x="4" y="20"/>
                  </a:lnTo>
                  <a:lnTo>
                    <a:pt x="7" y="16"/>
                  </a:lnTo>
                  <a:lnTo>
                    <a:pt x="9" y="13"/>
                  </a:lnTo>
                  <a:lnTo>
                    <a:pt x="14" y="10"/>
                  </a:lnTo>
                  <a:lnTo>
                    <a:pt x="18" y="9"/>
                  </a:lnTo>
                  <a:lnTo>
                    <a:pt x="23" y="8"/>
                  </a:lnTo>
                  <a:lnTo>
                    <a:pt x="84" y="8"/>
                  </a:lnTo>
                  <a:lnTo>
                    <a:pt x="84" y="8"/>
                  </a:lnTo>
                  <a:lnTo>
                    <a:pt x="88" y="9"/>
                  </a:lnTo>
                  <a:lnTo>
                    <a:pt x="93" y="10"/>
                  </a:lnTo>
                  <a:lnTo>
                    <a:pt x="96" y="13"/>
                  </a:lnTo>
                  <a:lnTo>
                    <a:pt x="100" y="16"/>
                  </a:lnTo>
                  <a:lnTo>
                    <a:pt x="102" y="20"/>
                  </a:lnTo>
                  <a:lnTo>
                    <a:pt x="105" y="23"/>
                  </a:lnTo>
                  <a:lnTo>
                    <a:pt x="106" y="28"/>
                  </a:lnTo>
                  <a:lnTo>
                    <a:pt x="107" y="33"/>
                  </a:lnTo>
                  <a:lnTo>
                    <a:pt x="107" y="55"/>
                  </a:lnTo>
                  <a:lnTo>
                    <a:pt x="107" y="55"/>
                  </a:lnTo>
                  <a:lnTo>
                    <a:pt x="131" y="43"/>
                  </a:lnTo>
                  <a:lnTo>
                    <a:pt x="154" y="31"/>
                  </a:lnTo>
                  <a:lnTo>
                    <a:pt x="178" y="22"/>
                  </a:lnTo>
                  <a:lnTo>
                    <a:pt x="201" y="14"/>
                  </a:lnTo>
                  <a:lnTo>
                    <a:pt x="224" y="8"/>
                  </a:lnTo>
                  <a:lnTo>
                    <a:pt x="248" y="4"/>
                  </a:lnTo>
                  <a:lnTo>
                    <a:pt x="272" y="1"/>
                  </a:lnTo>
                  <a:lnTo>
                    <a:pt x="298" y="0"/>
                  </a:lnTo>
                  <a:lnTo>
                    <a:pt x="298" y="0"/>
                  </a:lnTo>
                  <a:lnTo>
                    <a:pt x="325" y="1"/>
                  </a:lnTo>
                  <a:lnTo>
                    <a:pt x="349" y="5"/>
                  </a:lnTo>
                  <a:lnTo>
                    <a:pt x="372" y="9"/>
                  </a:lnTo>
                  <a:lnTo>
                    <a:pt x="392" y="17"/>
                  </a:lnTo>
                  <a:lnTo>
                    <a:pt x="411" y="27"/>
                  </a:lnTo>
                  <a:lnTo>
                    <a:pt x="428" y="37"/>
                  </a:lnTo>
                  <a:lnTo>
                    <a:pt x="444" y="51"/>
                  </a:lnTo>
                  <a:lnTo>
                    <a:pt x="458" y="66"/>
                  </a:lnTo>
                  <a:lnTo>
                    <a:pt x="469" y="83"/>
                  </a:lnTo>
                  <a:lnTo>
                    <a:pt x="480" y="101"/>
                  </a:lnTo>
                  <a:lnTo>
                    <a:pt x="489" y="122"/>
                  </a:lnTo>
                  <a:lnTo>
                    <a:pt x="496" y="145"/>
                  </a:lnTo>
                  <a:lnTo>
                    <a:pt x="501" y="169"/>
                  </a:lnTo>
                  <a:lnTo>
                    <a:pt x="505" y="194"/>
                  </a:lnTo>
                  <a:lnTo>
                    <a:pt x="507" y="222"/>
                  </a:lnTo>
                  <a:lnTo>
                    <a:pt x="508" y="251"/>
                  </a:lnTo>
                  <a:lnTo>
                    <a:pt x="508" y="648"/>
                  </a:lnTo>
                  <a:lnTo>
                    <a:pt x="508" y="648"/>
                  </a:lnTo>
                  <a:lnTo>
                    <a:pt x="508" y="654"/>
                  </a:lnTo>
                  <a:lnTo>
                    <a:pt x="506" y="657"/>
                  </a:lnTo>
                  <a:lnTo>
                    <a:pt x="504" y="662"/>
                  </a:lnTo>
                  <a:lnTo>
                    <a:pt x="501" y="665"/>
                  </a:lnTo>
                  <a:lnTo>
                    <a:pt x="498" y="669"/>
                  </a:lnTo>
                  <a:lnTo>
                    <a:pt x="493" y="671"/>
                  </a:lnTo>
                  <a:lnTo>
                    <a:pt x="489" y="672"/>
                  </a:lnTo>
                  <a:lnTo>
                    <a:pt x="484" y="672"/>
                  </a:lnTo>
                  <a:lnTo>
                    <a:pt x="484" y="67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7" name="Freeform 178"/>
            <p:cNvSpPr>
              <a:spLocks noEditPoints="1"/>
            </p:cNvSpPr>
            <p:nvPr/>
          </p:nvSpPr>
          <p:spPr bwMode="auto">
            <a:xfrm>
              <a:off x="5321454" y="4229903"/>
              <a:ext cx="105684" cy="134776"/>
            </a:xfrm>
            <a:custGeom>
              <a:avLst/>
              <a:gdLst>
                <a:gd name="T0" fmla="*/ 107 w 534"/>
                <a:gd name="T1" fmla="*/ 391 h 681"/>
                <a:gd name="T2" fmla="*/ 109 w 534"/>
                <a:gd name="T3" fmla="*/ 441 h 681"/>
                <a:gd name="T4" fmla="*/ 123 w 534"/>
                <a:gd name="T5" fmla="*/ 500 h 681"/>
                <a:gd name="T6" fmla="*/ 150 w 534"/>
                <a:gd name="T7" fmla="*/ 544 h 681"/>
                <a:gd name="T8" fmla="*/ 186 w 534"/>
                <a:gd name="T9" fmla="*/ 571 h 681"/>
                <a:gd name="T10" fmla="*/ 236 w 534"/>
                <a:gd name="T11" fmla="*/ 585 h 681"/>
                <a:gd name="T12" fmla="*/ 275 w 534"/>
                <a:gd name="T13" fmla="*/ 589 h 681"/>
                <a:gd name="T14" fmla="*/ 442 w 534"/>
                <a:gd name="T15" fmla="*/ 581 h 681"/>
                <a:gd name="T16" fmla="*/ 496 w 534"/>
                <a:gd name="T17" fmla="*/ 575 h 681"/>
                <a:gd name="T18" fmla="*/ 509 w 534"/>
                <a:gd name="T19" fmla="*/ 578 h 681"/>
                <a:gd name="T20" fmla="*/ 514 w 534"/>
                <a:gd name="T21" fmla="*/ 587 h 681"/>
                <a:gd name="T22" fmla="*/ 514 w 534"/>
                <a:gd name="T23" fmla="*/ 633 h 681"/>
                <a:gd name="T24" fmla="*/ 510 w 534"/>
                <a:gd name="T25" fmla="*/ 652 h 681"/>
                <a:gd name="T26" fmla="*/ 497 w 534"/>
                <a:gd name="T27" fmla="*/ 659 h 681"/>
                <a:gd name="T28" fmla="*/ 440 w 534"/>
                <a:gd name="T29" fmla="*/ 669 h 681"/>
                <a:gd name="T30" fmla="*/ 333 w 534"/>
                <a:gd name="T31" fmla="*/ 679 h 681"/>
                <a:gd name="T32" fmla="*/ 275 w 534"/>
                <a:gd name="T33" fmla="*/ 681 h 681"/>
                <a:gd name="T34" fmla="*/ 198 w 534"/>
                <a:gd name="T35" fmla="*/ 673 h 681"/>
                <a:gd name="T36" fmla="*/ 127 w 534"/>
                <a:gd name="T37" fmla="*/ 648 h 681"/>
                <a:gd name="T38" fmla="*/ 96 w 534"/>
                <a:gd name="T39" fmla="*/ 629 h 681"/>
                <a:gd name="T40" fmla="*/ 67 w 534"/>
                <a:gd name="T41" fmla="*/ 602 h 681"/>
                <a:gd name="T42" fmla="*/ 43 w 534"/>
                <a:gd name="T43" fmla="*/ 570 h 681"/>
                <a:gd name="T44" fmla="*/ 23 w 534"/>
                <a:gd name="T45" fmla="*/ 531 h 681"/>
                <a:gd name="T46" fmla="*/ 10 w 534"/>
                <a:gd name="T47" fmla="*/ 485 h 681"/>
                <a:gd name="T48" fmla="*/ 3 w 534"/>
                <a:gd name="T49" fmla="*/ 431 h 681"/>
                <a:gd name="T50" fmla="*/ 0 w 534"/>
                <a:gd name="T51" fmla="*/ 282 h 681"/>
                <a:gd name="T52" fmla="*/ 5 w 534"/>
                <a:gd name="T53" fmla="*/ 222 h 681"/>
                <a:gd name="T54" fmla="*/ 28 w 534"/>
                <a:gd name="T55" fmla="*/ 141 h 681"/>
                <a:gd name="T56" fmla="*/ 54 w 534"/>
                <a:gd name="T57" fmla="*/ 97 h 681"/>
                <a:gd name="T58" fmla="*/ 78 w 534"/>
                <a:gd name="T59" fmla="*/ 68 h 681"/>
                <a:gd name="T60" fmla="*/ 108 w 534"/>
                <a:gd name="T61" fmla="*/ 44 h 681"/>
                <a:gd name="T62" fmla="*/ 142 w 534"/>
                <a:gd name="T63" fmla="*/ 25 h 681"/>
                <a:gd name="T64" fmla="*/ 179 w 534"/>
                <a:gd name="T65" fmla="*/ 12 h 681"/>
                <a:gd name="T66" fmla="*/ 237 w 534"/>
                <a:gd name="T67" fmla="*/ 1 h 681"/>
                <a:gd name="T68" fmla="*/ 301 w 534"/>
                <a:gd name="T69" fmla="*/ 1 h 681"/>
                <a:gd name="T70" fmla="*/ 358 w 534"/>
                <a:gd name="T71" fmla="*/ 12 h 681"/>
                <a:gd name="T72" fmla="*/ 396 w 534"/>
                <a:gd name="T73" fmla="*/ 25 h 681"/>
                <a:gd name="T74" fmla="*/ 431 w 534"/>
                <a:gd name="T75" fmla="*/ 45 h 681"/>
                <a:gd name="T76" fmla="*/ 459 w 534"/>
                <a:gd name="T77" fmla="*/ 68 h 681"/>
                <a:gd name="T78" fmla="*/ 483 w 534"/>
                <a:gd name="T79" fmla="*/ 97 h 681"/>
                <a:gd name="T80" fmla="*/ 509 w 534"/>
                <a:gd name="T81" fmla="*/ 141 h 681"/>
                <a:gd name="T82" fmla="*/ 530 w 534"/>
                <a:gd name="T83" fmla="*/ 222 h 681"/>
                <a:gd name="T84" fmla="*/ 534 w 534"/>
                <a:gd name="T85" fmla="*/ 348 h 681"/>
                <a:gd name="T86" fmla="*/ 533 w 534"/>
                <a:gd name="T87" fmla="*/ 359 h 681"/>
                <a:gd name="T88" fmla="*/ 525 w 534"/>
                <a:gd name="T89" fmla="*/ 371 h 681"/>
                <a:gd name="T90" fmla="*/ 511 w 534"/>
                <a:gd name="T91" fmla="*/ 374 h 681"/>
                <a:gd name="T92" fmla="*/ 427 w 534"/>
                <a:gd name="T93" fmla="*/ 282 h 681"/>
                <a:gd name="T94" fmla="*/ 421 w 534"/>
                <a:gd name="T95" fmla="*/ 215 h 681"/>
                <a:gd name="T96" fmla="*/ 404 w 534"/>
                <a:gd name="T97" fmla="*/ 163 h 681"/>
                <a:gd name="T98" fmla="*/ 377 w 534"/>
                <a:gd name="T99" fmla="*/ 126 h 681"/>
                <a:gd name="T100" fmla="*/ 338 w 534"/>
                <a:gd name="T101" fmla="*/ 103 h 681"/>
                <a:gd name="T102" fmla="*/ 288 w 534"/>
                <a:gd name="T103" fmla="*/ 94 h 681"/>
                <a:gd name="T104" fmla="*/ 249 w 534"/>
                <a:gd name="T105" fmla="*/ 94 h 681"/>
                <a:gd name="T106" fmla="*/ 200 w 534"/>
                <a:gd name="T107" fmla="*/ 105 h 681"/>
                <a:gd name="T108" fmla="*/ 160 w 534"/>
                <a:gd name="T109" fmla="*/ 129 h 681"/>
                <a:gd name="T110" fmla="*/ 131 w 534"/>
                <a:gd name="T111" fmla="*/ 165 h 681"/>
                <a:gd name="T112" fmla="*/ 113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1" y="374"/>
                  </a:moveTo>
                  <a:lnTo>
                    <a:pt x="107" y="374"/>
                  </a:lnTo>
                  <a:lnTo>
                    <a:pt x="107" y="391"/>
                  </a:lnTo>
                  <a:lnTo>
                    <a:pt x="107" y="391"/>
                  </a:lnTo>
                  <a:lnTo>
                    <a:pt x="107" y="418"/>
                  </a:lnTo>
                  <a:lnTo>
                    <a:pt x="109" y="441"/>
                  </a:lnTo>
                  <a:lnTo>
                    <a:pt x="113" y="462"/>
                  </a:lnTo>
                  <a:lnTo>
                    <a:pt x="117" y="483"/>
                  </a:lnTo>
                  <a:lnTo>
                    <a:pt x="123" y="500"/>
                  </a:lnTo>
                  <a:lnTo>
                    <a:pt x="131" y="516"/>
                  </a:lnTo>
                  <a:lnTo>
                    <a:pt x="139" y="531"/>
                  </a:lnTo>
                  <a:lnTo>
                    <a:pt x="150" y="544"/>
                  </a:lnTo>
                  <a:lnTo>
                    <a:pt x="160" y="554"/>
                  </a:lnTo>
                  <a:lnTo>
                    <a:pt x="173" y="563"/>
                  </a:lnTo>
                  <a:lnTo>
                    <a:pt x="186" y="571"/>
                  </a:lnTo>
                  <a:lnTo>
                    <a:pt x="201" y="577"/>
                  </a:lnTo>
                  <a:lnTo>
                    <a:pt x="218" y="583"/>
                  </a:lnTo>
                  <a:lnTo>
                    <a:pt x="236" y="585"/>
                  </a:lnTo>
                  <a:lnTo>
                    <a:pt x="254" y="587"/>
                  </a:lnTo>
                  <a:lnTo>
                    <a:pt x="275" y="589"/>
                  </a:lnTo>
                  <a:lnTo>
                    <a:pt x="275" y="589"/>
                  </a:lnTo>
                  <a:lnTo>
                    <a:pt x="330" y="587"/>
                  </a:lnTo>
                  <a:lnTo>
                    <a:pt x="387" y="585"/>
                  </a:lnTo>
                  <a:lnTo>
                    <a:pt x="442" y="581"/>
                  </a:lnTo>
                  <a:lnTo>
                    <a:pt x="489" y="575"/>
                  </a:lnTo>
                  <a:lnTo>
                    <a:pt x="489" y="575"/>
                  </a:lnTo>
                  <a:lnTo>
                    <a:pt x="496" y="575"/>
                  </a:lnTo>
                  <a:lnTo>
                    <a:pt x="496" y="575"/>
                  </a:lnTo>
                  <a:lnTo>
                    <a:pt x="503" y="576"/>
                  </a:lnTo>
                  <a:lnTo>
                    <a:pt x="509" y="578"/>
                  </a:lnTo>
                  <a:lnTo>
                    <a:pt x="511" y="582"/>
                  </a:lnTo>
                  <a:lnTo>
                    <a:pt x="513" y="584"/>
                  </a:lnTo>
                  <a:lnTo>
                    <a:pt x="514" y="587"/>
                  </a:lnTo>
                  <a:lnTo>
                    <a:pt x="514" y="592"/>
                  </a:lnTo>
                  <a:lnTo>
                    <a:pt x="514" y="633"/>
                  </a:lnTo>
                  <a:lnTo>
                    <a:pt x="514" y="633"/>
                  </a:lnTo>
                  <a:lnTo>
                    <a:pt x="514" y="644"/>
                  </a:lnTo>
                  <a:lnTo>
                    <a:pt x="512" y="647"/>
                  </a:lnTo>
                  <a:lnTo>
                    <a:pt x="510" y="652"/>
                  </a:lnTo>
                  <a:lnTo>
                    <a:pt x="506" y="654"/>
                  </a:lnTo>
                  <a:lnTo>
                    <a:pt x="503" y="657"/>
                  </a:lnTo>
                  <a:lnTo>
                    <a:pt x="497" y="659"/>
                  </a:lnTo>
                  <a:lnTo>
                    <a:pt x="490" y="661"/>
                  </a:lnTo>
                  <a:lnTo>
                    <a:pt x="490" y="661"/>
                  </a:lnTo>
                  <a:lnTo>
                    <a:pt x="440" y="669"/>
                  </a:lnTo>
                  <a:lnTo>
                    <a:pt x="387" y="676"/>
                  </a:lnTo>
                  <a:lnTo>
                    <a:pt x="361" y="678"/>
                  </a:lnTo>
                  <a:lnTo>
                    <a:pt x="333" y="679"/>
                  </a:lnTo>
                  <a:lnTo>
                    <a:pt x="304" y="680"/>
                  </a:lnTo>
                  <a:lnTo>
                    <a:pt x="275" y="681"/>
                  </a:lnTo>
                  <a:lnTo>
                    <a:pt x="275" y="681"/>
                  </a:lnTo>
                  <a:lnTo>
                    <a:pt x="248" y="680"/>
                  </a:lnTo>
                  <a:lnTo>
                    <a:pt x="223" y="678"/>
                  </a:lnTo>
                  <a:lnTo>
                    <a:pt x="198" y="673"/>
                  </a:lnTo>
                  <a:lnTo>
                    <a:pt x="174" y="668"/>
                  </a:lnTo>
                  <a:lnTo>
                    <a:pt x="150" y="660"/>
                  </a:lnTo>
                  <a:lnTo>
                    <a:pt x="127" y="648"/>
                  </a:lnTo>
                  <a:lnTo>
                    <a:pt x="116" y="642"/>
                  </a:lnTo>
                  <a:lnTo>
                    <a:pt x="106" y="636"/>
                  </a:lnTo>
                  <a:lnTo>
                    <a:pt x="96" y="629"/>
                  </a:lnTo>
                  <a:lnTo>
                    <a:pt x="85" y="621"/>
                  </a:lnTo>
                  <a:lnTo>
                    <a:pt x="76" y="612"/>
                  </a:lnTo>
                  <a:lnTo>
                    <a:pt x="67" y="602"/>
                  </a:lnTo>
                  <a:lnTo>
                    <a:pt x="59" y="592"/>
                  </a:lnTo>
                  <a:lnTo>
                    <a:pt x="51" y="582"/>
                  </a:lnTo>
                  <a:lnTo>
                    <a:pt x="43" y="570"/>
                  </a:lnTo>
                  <a:lnTo>
                    <a:pt x="36" y="558"/>
                  </a:lnTo>
                  <a:lnTo>
                    <a:pt x="30" y="545"/>
                  </a:lnTo>
                  <a:lnTo>
                    <a:pt x="23" y="531"/>
                  </a:lnTo>
                  <a:lnTo>
                    <a:pt x="19" y="517"/>
                  </a:lnTo>
                  <a:lnTo>
                    <a:pt x="14" y="501"/>
                  </a:lnTo>
                  <a:lnTo>
                    <a:pt x="10" y="485"/>
                  </a:lnTo>
                  <a:lnTo>
                    <a:pt x="6" y="468"/>
                  </a:lnTo>
                  <a:lnTo>
                    <a:pt x="4" y="451"/>
                  </a:lnTo>
                  <a:lnTo>
                    <a:pt x="3" y="431"/>
                  </a:lnTo>
                  <a:lnTo>
                    <a:pt x="2" y="412"/>
                  </a:lnTo>
                  <a:lnTo>
                    <a:pt x="0" y="391"/>
                  </a:lnTo>
                  <a:lnTo>
                    <a:pt x="0" y="282"/>
                  </a:lnTo>
                  <a:lnTo>
                    <a:pt x="0" y="282"/>
                  </a:lnTo>
                  <a:lnTo>
                    <a:pt x="2" y="251"/>
                  </a:lnTo>
                  <a:lnTo>
                    <a:pt x="5" y="222"/>
                  </a:lnTo>
                  <a:lnTo>
                    <a:pt x="11" y="193"/>
                  </a:lnTo>
                  <a:lnTo>
                    <a:pt x="19" y="165"/>
                  </a:lnTo>
                  <a:lnTo>
                    <a:pt x="28" y="141"/>
                  </a:lnTo>
                  <a:lnTo>
                    <a:pt x="39" y="117"/>
                  </a:lnTo>
                  <a:lnTo>
                    <a:pt x="46" y="107"/>
                  </a:lnTo>
                  <a:lnTo>
                    <a:pt x="54" y="97"/>
                  </a:lnTo>
                  <a:lnTo>
                    <a:pt x="61" y="86"/>
                  </a:lnTo>
                  <a:lnTo>
                    <a:pt x="70" y="77"/>
                  </a:lnTo>
                  <a:lnTo>
                    <a:pt x="78" y="68"/>
                  </a:lnTo>
                  <a:lnTo>
                    <a:pt x="88" y="60"/>
                  </a:lnTo>
                  <a:lnTo>
                    <a:pt x="98" y="52"/>
                  </a:lnTo>
                  <a:lnTo>
                    <a:pt x="108" y="44"/>
                  </a:lnTo>
                  <a:lnTo>
                    <a:pt x="119" y="37"/>
                  </a:lnTo>
                  <a:lnTo>
                    <a:pt x="130" y="31"/>
                  </a:lnTo>
                  <a:lnTo>
                    <a:pt x="142" y="25"/>
                  </a:lnTo>
                  <a:lnTo>
                    <a:pt x="154" y="20"/>
                  </a:lnTo>
                  <a:lnTo>
                    <a:pt x="167" y="15"/>
                  </a:lnTo>
                  <a:lnTo>
                    <a:pt x="179" y="12"/>
                  </a:lnTo>
                  <a:lnTo>
                    <a:pt x="193" y="8"/>
                  </a:lnTo>
                  <a:lnTo>
                    <a:pt x="208" y="6"/>
                  </a:lnTo>
                  <a:lnTo>
                    <a:pt x="237" y="1"/>
                  </a:lnTo>
                  <a:lnTo>
                    <a:pt x="269" y="0"/>
                  </a:lnTo>
                  <a:lnTo>
                    <a:pt x="269" y="0"/>
                  </a:lnTo>
                  <a:lnTo>
                    <a:pt x="301" y="1"/>
                  </a:lnTo>
                  <a:lnTo>
                    <a:pt x="331" y="6"/>
                  </a:lnTo>
                  <a:lnTo>
                    <a:pt x="345" y="8"/>
                  </a:lnTo>
                  <a:lnTo>
                    <a:pt x="358" y="12"/>
                  </a:lnTo>
                  <a:lnTo>
                    <a:pt x="372" y="16"/>
                  </a:lnTo>
                  <a:lnTo>
                    <a:pt x="385" y="21"/>
                  </a:lnTo>
                  <a:lnTo>
                    <a:pt x="396" y="25"/>
                  </a:lnTo>
                  <a:lnTo>
                    <a:pt x="409" y="31"/>
                  </a:lnTo>
                  <a:lnTo>
                    <a:pt x="419" y="38"/>
                  </a:lnTo>
                  <a:lnTo>
                    <a:pt x="431" y="45"/>
                  </a:lnTo>
                  <a:lnTo>
                    <a:pt x="440" y="52"/>
                  </a:lnTo>
                  <a:lnTo>
                    <a:pt x="450" y="60"/>
                  </a:lnTo>
                  <a:lnTo>
                    <a:pt x="459" y="68"/>
                  </a:lnTo>
                  <a:lnTo>
                    <a:pt x="467" y="77"/>
                  </a:lnTo>
                  <a:lnTo>
                    <a:pt x="475" y="86"/>
                  </a:lnTo>
                  <a:lnTo>
                    <a:pt x="483" y="97"/>
                  </a:lnTo>
                  <a:lnTo>
                    <a:pt x="490" y="107"/>
                  </a:lnTo>
                  <a:lnTo>
                    <a:pt x="497" y="118"/>
                  </a:lnTo>
                  <a:lnTo>
                    <a:pt x="509" y="141"/>
                  </a:lnTo>
                  <a:lnTo>
                    <a:pt x="518" y="166"/>
                  </a:lnTo>
                  <a:lnTo>
                    <a:pt x="525" y="193"/>
                  </a:lnTo>
                  <a:lnTo>
                    <a:pt x="530" y="222"/>
                  </a:lnTo>
                  <a:lnTo>
                    <a:pt x="533" y="251"/>
                  </a:lnTo>
                  <a:lnTo>
                    <a:pt x="534" y="282"/>
                  </a:lnTo>
                  <a:lnTo>
                    <a:pt x="534" y="348"/>
                  </a:lnTo>
                  <a:lnTo>
                    <a:pt x="534" y="348"/>
                  </a:lnTo>
                  <a:lnTo>
                    <a:pt x="534" y="353"/>
                  </a:lnTo>
                  <a:lnTo>
                    <a:pt x="533" y="359"/>
                  </a:lnTo>
                  <a:lnTo>
                    <a:pt x="530" y="364"/>
                  </a:lnTo>
                  <a:lnTo>
                    <a:pt x="528" y="367"/>
                  </a:lnTo>
                  <a:lnTo>
                    <a:pt x="525" y="371"/>
                  </a:lnTo>
                  <a:lnTo>
                    <a:pt x="521" y="373"/>
                  </a:lnTo>
                  <a:lnTo>
                    <a:pt x="517" y="374"/>
                  </a:lnTo>
                  <a:lnTo>
                    <a:pt x="511" y="374"/>
                  </a:lnTo>
                  <a:lnTo>
                    <a:pt x="511" y="374"/>
                  </a:lnTo>
                  <a:close/>
                  <a:moveTo>
                    <a:pt x="427" y="282"/>
                  </a:moveTo>
                  <a:lnTo>
                    <a:pt x="427" y="282"/>
                  </a:lnTo>
                  <a:lnTo>
                    <a:pt x="426" y="258"/>
                  </a:lnTo>
                  <a:lnTo>
                    <a:pt x="425" y="235"/>
                  </a:lnTo>
                  <a:lnTo>
                    <a:pt x="421" y="215"/>
                  </a:lnTo>
                  <a:lnTo>
                    <a:pt x="417" y="195"/>
                  </a:lnTo>
                  <a:lnTo>
                    <a:pt x="411" y="178"/>
                  </a:lnTo>
                  <a:lnTo>
                    <a:pt x="404" y="163"/>
                  </a:lnTo>
                  <a:lnTo>
                    <a:pt x="397" y="149"/>
                  </a:lnTo>
                  <a:lnTo>
                    <a:pt x="387" y="137"/>
                  </a:lnTo>
                  <a:lnTo>
                    <a:pt x="377" y="126"/>
                  </a:lnTo>
                  <a:lnTo>
                    <a:pt x="365" y="117"/>
                  </a:lnTo>
                  <a:lnTo>
                    <a:pt x="353" y="109"/>
                  </a:lnTo>
                  <a:lnTo>
                    <a:pt x="338" y="103"/>
                  </a:lnTo>
                  <a:lnTo>
                    <a:pt x="323" y="99"/>
                  </a:lnTo>
                  <a:lnTo>
                    <a:pt x="306" y="95"/>
                  </a:lnTo>
                  <a:lnTo>
                    <a:pt x="288" y="94"/>
                  </a:lnTo>
                  <a:lnTo>
                    <a:pt x="269" y="93"/>
                  </a:lnTo>
                  <a:lnTo>
                    <a:pt x="269" y="93"/>
                  </a:lnTo>
                  <a:lnTo>
                    <a:pt x="249" y="94"/>
                  </a:lnTo>
                  <a:lnTo>
                    <a:pt x="232" y="97"/>
                  </a:lnTo>
                  <a:lnTo>
                    <a:pt x="215" y="100"/>
                  </a:lnTo>
                  <a:lnTo>
                    <a:pt x="200" y="105"/>
                  </a:lnTo>
                  <a:lnTo>
                    <a:pt x="185" y="111"/>
                  </a:lnTo>
                  <a:lnTo>
                    <a:pt x="171" y="118"/>
                  </a:lnTo>
                  <a:lnTo>
                    <a:pt x="160" y="129"/>
                  </a:lnTo>
                  <a:lnTo>
                    <a:pt x="148" y="139"/>
                  </a:lnTo>
                  <a:lnTo>
                    <a:pt x="139" y="152"/>
                  </a:lnTo>
                  <a:lnTo>
                    <a:pt x="131" y="165"/>
                  </a:lnTo>
                  <a:lnTo>
                    <a:pt x="123" y="181"/>
                  </a:lnTo>
                  <a:lnTo>
                    <a:pt x="117" y="199"/>
                  </a:lnTo>
                  <a:lnTo>
                    <a:pt x="113" y="217"/>
                  </a:lnTo>
                  <a:lnTo>
                    <a:pt x="109" y="238"/>
                  </a:lnTo>
                  <a:lnTo>
                    <a:pt x="107" y="259"/>
                  </a:lnTo>
                  <a:lnTo>
                    <a:pt x="107" y="282"/>
                  </a:lnTo>
                  <a:lnTo>
                    <a:pt x="107" y="294"/>
                  </a:lnTo>
                  <a:lnTo>
                    <a:pt x="427" y="294"/>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8" name="Freeform 179"/>
            <p:cNvSpPr>
              <a:spLocks/>
            </p:cNvSpPr>
            <p:nvPr/>
          </p:nvSpPr>
          <p:spPr bwMode="auto">
            <a:xfrm>
              <a:off x="5451481" y="4229903"/>
              <a:ext cx="87278" cy="134776"/>
            </a:xfrm>
            <a:custGeom>
              <a:avLst/>
              <a:gdLst>
                <a:gd name="T0" fmla="*/ 175 w 441"/>
                <a:gd name="T1" fmla="*/ 680 h 681"/>
                <a:gd name="T2" fmla="*/ 73 w 441"/>
                <a:gd name="T3" fmla="*/ 672 h 681"/>
                <a:gd name="T4" fmla="*/ 25 w 441"/>
                <a:gd name="T5" fmla="*/ 663 h 681"/>
                <a:gd name="T6" fmla="*/ 5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7 w 441"/>
                <a:gd name="T27" fmla="*/ 562 h 681"/>
                <a:gd name="T28" fmla="*/ 330 w 441"/>
                <a:gd name="T29" fmla="*/ 538 h 681"/>
                <a:gd name="T30" fmla="*/ 335 w 441"/>
                <a:gd name="T31" fmla="*/ 506 h 681"/>
                <a:gd name="T32" fmla="*/ 330 w 441"/>
                <a:gd name="T33" fmla="*/ 481 h 681"/>
                <a:gd name="T34" fmla="*/ 304 w 441"/>
                <a:gd name="T35" fmla="*/ 446 h 681"/>
                <a:gd name="T36" fmla="*/ 244 w 441"/>
                <a:gd name="T37" fmla="*/ 406 h 681"/>
                <a:gd name="T38" fmla="*/ 96 w 441"/>
                <a:gd name="T39" fmla="*/ 317 h 681"/>
                <a:gd name="T40" fmla="*/ 51 w 441"/>
                <a:gd name="T41" fmla="*/ 280 h 681"/>
                <a:gd name="T42" fmla="*/ 25 w 441"/>
                <a:gd name="T43" fmla="*/ 249 h 681"/>
                <a:gd name="T44" fmla="*/ 8 w 441"/>
                <a:gd name="T45" fmla="*/ 214 h 681"/>
                <a:gd name="T46" fmla="*/ 0 w 441"/>
                <a:gd name="T47" fmla="*/ 175 h 681"/>
                <a:gd name="T48" fmla="*/ 0 w 441"/>
                <a:gd name="T49" fmla="*/ 138 h 681"/>
                <a:gd name="T50" fmla="*/ 16 w 441"/>
                <a:gd name="T51" fmla="*/ 83 h 681"/>
                <a:gd name="T52" fmla="*/ 48 w 441"/>
                <a:gd name="T53" fmla="*/ 44 h 681"/>
                <a:gd name="T54" fmla="*/ 94 w 441"/>
                <a:gd name="T55" fmla="*/ 19 h 681"/>
                <a:gd name="T56" fmla="*/ 151 w 441"/>
                <a:gd name="T57" fmla="*/ 5 h 681"/>
                <a:gd name="T58" fmla="*/ 218 w 441"/>
                <a:gd name="T59" fmla="*/ 0 h 681"/>
                <a:gd name="T60" fmla="*/ 316 w 441"/>
                <a:gd name="T61" fmla="*/ 5 h 681"/>
                <a:gd name="T62" fmla="*/ 406 w 441"/>
                <a:gd name="T63" fmla="*/ 16 h 681"/>
                <a:gd name="T64" fmla="*/ 421 w 441"/>
                <a:gd name="T65" fmla="*/ 21 h 681"/>
                <a:gd name="T66" fmla="*/ 428 w 441"/>
                <a:gd name="T67" fmla="*/ 31 h 681"/>
                <a:gd name="T68" fmla="*/ 429 w 441"/>
                <a:gd name="T69" fmla="*/ 80 h 681"/>
                <a:gd name="T70" fmla="*/ 428 w 441"/>
                <a:gd name="T71" fmla="*/ 90 h 681"/>
                <a:gd name="T72" fmla="*/ 421 w 441"/>
                <a:gd name="T73" fmla="*/ 98 h 681"/>
                <a:gd name="T74" fmla="*/ 408 w 441"/>
                <a:gd name="T75" fmla="*/ 100 h 681"/>
                <a:gd name="T76" fmla="*/ 321 w 441"/>
                <a:gd name="T77" fmla="*/ 94 h 681"/>
                <a:gd name="T78" fmla="*/ 218 w 441"/>
                <a:gd name="T79" fmla="*/ 91 h 681"/>
                <a:gd name="T80" fmla="*/ 152 w 441"/>
                <a:gd name="T81" fmla="*/ 97 h 681"/>
                <a:gd name="T82" fmla="*/ 129 w 441"/>
                <a:gd name="T83" fmla="*/ 107 h 681"/>
                <a:gd name="T84" fmla="*/ 113 w 441"/>
                <a:gd name="T85" fmla="*/ 124 h 681"/>
                <a:gd name="T86" fmla="*/ 106 w 441"/>
                <a:gd name="T87" fmla="*/ 150 h 681"/>
                <a:gd name="T88" fmla="*/ 106 w 441"/>
                <a:gd name="T89" fmla="*/ 173 h 681"/>
                <a:gd name="T90" fmla="*/ 126 w 441"/>
                <a:gd name="T91" fmla="*/ 208 h 681"/>
                <a:gd name="T92" fmla="*/ 169 w 441"/>
                <a:gd name="T93" fmla="*/ 241 h 681"/>
                <a:gd name="T94" fmla="*/ 308 w 441"/>
                <a:gd name="T95" fmla="*/ 324 h 681"/>
                <a:gd name="T96" fmla="*/ 358 w 441"/>
                <a:gd name="T97" fmla="*/ 357 h 681"/>
                <a:gd name="T98" fmla="*/ 394 w 441"/>
                <a:gd name="T99" fmla="*/ 389 h 681"/>
                <a:gd name="T100" fmla="*/ 420 w 441"/>
                <a:gd name="T101" fmla="*/ 421 h 681"/>
                <a:gd name="T102" fmla="*/ 434 w 441"/>
                <a:gd name="T103" fmla="*/ 456 h 681"/>
                <a:gd name="T104" fmla="*/ 440 w 441"/>
                <a:gd name="T105" fmla="*/ 493 h 681"/>
                <a:gd name="T106" fmla="*/ 440 w 441"/>
                <a:gd name="T107" fmla="*/ 529 h 681"/>
                <a:gd name="T108" fmla="*/ 425 w 441"/>
                <a:gd name="T109" fmla="*/ 585 h 681"/>
                <a:gd name="T110" fmla="*/ 393 w 441"/>
                <a:gd name="T111" fmla="*/ 629 h 681"/>
                <a:gd name="T112" fmla="*/ 346 w 441"/>
                <a:gd name="T113" fmla="*/ 659 h 681"/>
                <a:gd name="T114" fmla="*/ 286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4" y="660"/>
                  </a:lnTo>
                  <a:lnTo>
                    <a:pt x="10" y="657"/>
                  </a:lnTo>
                  <a:lnTo>
                    <a:pt x="5" y="655"/>
                  </a:lnTo>
                  <a:lnTo>
                    <a:pt x="3" y="652"/>
                  </a:lnTo>
                  <a:lnTo>
                    <a:pt x="1" y="648"/>
                  </a:lnTo>
                  <a:lnTo>
                    <a:pt x="0" y="644"/>
                  </a:lnTo>
                  <a:lnTo>
                    <a:pt x="0" y="639"/>
                  </a:lnTo>
                  <a:lnTo>
                    <a:pt x="0" y="597"/>
                  </a:lnTo>
                  <a:lnTo>
                    <a:pt x="0" y="597"/>
                  </a:lnTo>
                  <a:lnTo>
                    <a:pt x="0" y="593"/>
                  </a:lnTo>
                  <a:lnTo>
                    <a:pt x="1" y="590"/>
                  </a:lnTo>
                  <a:lnTo>
                    <a:pt x="3" y="586"/>
                  </a:lnTo>
                  <a:lnTo>
                    <a:pt x="5" y="584"/>
                  </a:lnTo>
                  <a:lnTo>
                    <a:pt x="9" y="582"/>
                  </a:lnTo>
                  <a:lnTo>
                    <a:pt x="12" y="579"/>
                  </a:lnTo>
                  <a:lnTo>
                    <a:pt x="20" y="578"/>
                  </a:lnTo>
                  <a:lnTo>
                    <a:pt x="20" y="578"/>
                  </a:lnTo>
                  <a:lnTo>
                    <a:pt x="26" y="578"/>
                  </a:lnTo>
                  <a:lnTo>
                    <a:pt x="26" y="578"/>
                  </a:lnTo>
                  <a:lnTo>
                    <a:pt x="73" y="584"/>
                  </a:lnTo>
                  <a:lnTo>
                    <a:pt x="126" y="587"/>
                  </a:lnTo>
                  <a:lnTo>
                    <a:pt x="175" y="591"/>
                  </a:lnTo>
                  <a:lnTo>
                    <a:pt x="215" y="592"/>
                  </a:lnTo>
                  <a:lnTo>
                    <a:pt x="215" y="592"/>
                  </a:lnTo>
                  <a:lnTo>
                    <a:pt x="243" y="591"/>
                  </a:lnTo>
                  <a:lnTo>
                    <a:pt x="256" y="590"/>
                  </a:lnTo>
                  <a:lnTo>
                    <a:pt x="267" y="587"/>
                  </a:lnTo>
                  <a:lnTo>
                    <a:pt x="277" y="585"/>
                  </a:lnTo>
                  <a:lnTo>
                    <a:pt x="288" y="582"/>
                  </a:lnTo>
                  <a:lnTo>
                    <a:pt x="297" y="578"/>
                  </a:lnTo>
                  <a:lnTo>
                    <a:pt x="305" y="574"/>
                  </a:lnTo>
                  <a:lnTo>
                    <a:pt x="312" y="568"/>
                  </a:lnTo>
                  <a:lnTo>
                    <a:pt x="317" y="562"/>
                  </a:lnTo>
                  <a:lnTo>
                    <a:pt x="323" y="555"/>
                  </a:lnTo>
                  <a:lnTo>
                    <a:pt x="327" y="547"/>
                  </a:lnTo>
                  <a:lnTo>
                    <a:pt x="330" y="538"/>
                  </a:lnTo>
                  <a:lnTo>
                    <a:pt x="332" y="529"/>
                  </a:lnTo>
                  <a:lnTo>
                    <a:pt x="335" y="517"/>
                  </a:lnTo>
                  <a:lnTo>
                    <a:pt x="335" y="506"/>
                  </a:lnTo>
                  <a:lnTo>
                    <a:pt x="335" y="506"/>
                  </a:lnTo>
                  <a:lnTo>
                    <a:pt x="334" y="493"/>
                  </a:lnTo>
                  <a:lnTo>
                    <a:pt x="330" y="481"/>
                  </a:lnTo>
                  <a:lnTo>
                    <a:pt x="324" y="469"/>
                  </a:lnTo>
                  <a:lnTo>
                    <a:pt x="315" y="458"/>
                  </a:lnTo>
                  <a:lnTo>
                    <a:pt x="304" y="446"/>
                  </a:lnTo>
                  <a:lnTo>
                    <a:pt x="288" y="434"/>
                  </a:lnTo>
                  <a:lnTo>
                    <a:pt x="268" y="420"/>
                  </a:lnTo>
                  <a:lnTo>
                    <a:pt x="244" y="406"/>
                  </a:lnTo>
                  <a:lnTo>
                    <a:pt x="122" y="334"/>
                  </a:lnTo>
                  <a:lnTo>
                    <a:pt x="122" y="334"/>
                  </a:lnTo>
                  <a:lnTo>
                    <a:pt x="96" y="317"/>
                  </a:lnTo>
                  <a:lnTo>
                    <a:pt x="72" y="298"/>
                  </a:lnTo>
                  <a:lnTo>
                    <a:pt x="62" y="289"/>
                  </a:lnTo>
                  <a:lnTo>
                    <a:pt x="51" y="280"/>
                  </a:lnTo>
                  <a:lnTo>
                    <a:pt x="42" y="270"/>
                  </a:lnTo>
                  <a:lnTo>
                    <a:pt x="33" y="259"/>
                  </a:lnTo>
                  <a:lnTo>
                    <a:pt x="25" y="249"/>
                  </a:lnTo>
                  <a:lnTo>
                    <a:pt x="19" y="238"/>
                  </a:lnTo>
                  <a:lnTo>
                    <a:pt x="14" y="226"/>
                  </a:lnTo>
                  <a:lnTo>
                    <a:pt x="8" y="214"/>
                  </a:lnTo>
                  <a:lnTo>
                    <a:pt x="4" y="201"/>
                  </a:lnTo>
                  <a:lnTo>
                    <a:pt x="2" y="188"/>
                  </a:lnTo>
                  <a:lnTo>
                    <a:pt x="0" y="175"/>
                  </a:lnTo>
                  <a:lnTo>
                    <a:pt x="0" y="161"/>
                  </a:lnTo>
                  <a:lnTo>
                    <a:pt x="0" y="161"/>
                  </a:lnTo>
                  <a:lnTo>
                    <a:pt x="0" y="138"/>
                  </a:lnTo>
                  <a:lnTo>
                    <a:pt x="3" y="118"/>
                  </a:lnTo>
                  <a:lnTo>
                    <a:pt x="9" y="100"/>
                  </a:lnTo>
                  <a:lnTo>
                    <a:pt x="16" y="83"/>
                  </a:lnTo>
                  <a:lnTo>
                    <a:pt x="25" y="68"/>
                  </a:lnTo>
                  <a:lnTo>
                    <a:pt x="35" y="55"/>
                  </a:lnTo>
                  <a:lnTo>
                    <a:pt x="48" y="44"/>
                  </a:lnTo>
                  <a:lnTo>
                    <a:pt x="62" y="33"/>
                  </a:lnTo>
                  <a:lnTo>
                    <a:pt x="78" y="25"/>
                  </a:lnTo>
                  <a:lnTo>
                    <a:pt x="94" y="19"/>
                  </a:lnTo>
                  <a:lnTo>
                    <a:pt x="112" y="13"/>
                  </a:lnTo>
                  <a:lnTo>
                    <a:pt x="132" y="8"/>
                  </a:lnTo>
                  <a:lnTo>
                    <a:pt x="151" y="5"/>
                  </a:lnTo>
                  <a:lnTo>
                    <a:pt x="173" y="2"/>
                  </a:lnTo>
                  <a:lnTo>
                    <a:pt x="195" y="1"/>
                  </a:lnTo>
                  <a:lnTo>
                    <a:pt x="218" y="0"/>
                  </a:lnTo>
                  <a:lnTo>
                    <a:pt x="218" y="0"/>
                  </a:lnTo>
                  <a:lnTo>
                    <a:pt x="268" y="1"/>
                  </a:lnTo>
                  <a:lnTo>
                    <a:pt x="316" y="5"/>
                  </a:lnTo>
                  <a:lnTo>
                    <a:pt x="362" y="9"/>
                  </a:lnTo>
                  <a:lnTo>
                    <a:pt x="406" y="16"/>
                  </a:lnTo>
                  <a:lnTo>
                    <a:pt x="406" y="16"/>
                  </a:lnTo>
                  <a:lnTo>
                    <a:pt x="412" y="17"/>
                  </a:lnTo>
                  <a:lnTo>
                    <a:pt x="416" y="19"/>
                  </a:lnTo>
                  <a:lnTo>
                    <a:pt x="421" y="21"/>
                  </a:lnTo>
                  <a:lnTo>
                    <a:pt x="423" y="24"/>
                  </a:lnTo>
                  <a:lnTo>
                    <a:pt x="426" y="28"/>
                  </a:lnTo>
                  <a:lnTo>
                    <a:pt x="428" y="31"/>
                  </a:lnTo>
                  <a:lnTo>
                    <a:pt x="429" y="36"/>
                  </a:lnTo>
                  <a:lnTo>
                    <a:pt x="429" y="40"/>
                  </a:lnTo>
                  <a:lnTo>
                    <a:pt x="429" y="80"/>
                  </a:lnTo>
                  <a:lnTo>
                    <a:pt x="429" y="80"/>
                  </a:lnTo>
                  <a:lnTo>
                    <a:pt x="429" y="85"/>
                  </a:lnTo>
                  <a:lnTo>
                    <a:pt x="428" y="90"/>
                  </a:lnTo>
                  <a:lnTo>
                    <a:pt x="425" y="93"/>
                  </a:lnTo>
                  <a:lnTo>
                    <a:pt x="423" y="95"/>
                  </a:lnTo>
                  <a:lnTo>
                    <a:pt x="421" y="98"/>
                  </a:lnTo>
                  <a:lnTo>
                    <a:pt x="417" y="99"/>
                  </a:lnTo>
                  <a:lnTo>
                    <a:pt x="408" y="100"/>
                  </a:lnTo>
                  <a:lnTo>
                    <a:pt x="408" y="100"/>
                  </a:lnTo>
                  <a:lnTo>
                    <a:pt x="405" y="100"/>
                  </a:lnTo>
                  <a:lnTo>
                    <a:pt x="405" y="100"/>
                  </a:lnTo>
                  <a:lnTo>
                    <a:pt x="321" y="94"/>
                  </a:lnTo>
                  <a:lnTo>
                    <a:pt x="269" y="92"/>
                  </a:lnTo>
                  <a:lnTo>
                    <a:pt x="218" y="91"/>
                  </a:lnTo>
                  <a:lnTo>
                    <a:pt x="218" y="91"/>
                  </a:lnTo>
                  <a:lnTo>
                    <a:pt x="194" y="91"/>
                  </a:lnTo>
                  <a:lnTo>
                    <a:pt x="172" y="93"/>
                  </a:lnTo>
                  <a:lnTo>
                    <a:pt x="152" y="97"/>
                  </a:lnTo>
                  <a:lnTo>
                    <a:pt x="144" y="100"/>
                  </a:lnTo>
                  <a:lnTo>
                    <a:pt x="136" y="102"/>
                  </a:lnTo>
                  <a:lnTo>
                    <a:pt x="129" y="107"/>
                  </a:lnTo>
                  <a:lnTo>
                    <a:pt x="124" y="111"/>
                  </a:lnTo>
                  <a:lnTo>
                    <a:pt x="118" y="117"/>
                  </a:lnTo>
                  <a:lnTo>
                    <a:pt x="113" y="124"/>
                  </a:lnTo>
                  <a:lnTo>
                    <a:pt x="110" y="131"/>
                  </a:lnTo>
                  <a:lnTo>
                    <a:pt x="108" y="140"/>
                  </a:lnTo>
                  <a:lnTo>
                    <a:pt x="106" y="150"/>
                  </a:lnTo>
                  <a:lnTo>
                    <a:pt x="105" y="161"/>
                  </a:lnTo>
                  <a:lnTo>
                    <a:pt x="105" y="161"/>
                  </a:lnTo>
                  <a:lnTo>
                    <a:pt x="106" y="173"/>
                  </a:lnTo>
                  <a:lnTo>
                    <a:pt x="111" y="186"/>
                  </a:lnTo>
                  <a:lnTo>
                    <a:pt x="117" y="197"/>
                  </a:lnTo>
                  <a:lnTo>
                    <a:pt x="126" y="208"/>
                  </a:lnTo>
                  <a:lnTo>
                    <a:pt x="137" y="219"/>
                  </a:lnTo>
                  <a:lnTo>
                    <a:pt x="152" y="230"/>
                  </a:lnTo>
                  <a:lnTo>
                    <a:pt x="169" y="241"/>
                  </a:lnTo>
                  <a:lnTo>
                    <a:pt x="189" y="253"/>
                  </a:lnTo>
                  <a:lnTo>
                    <a:pt x="308" y="324"/>
                  </a:lnTo>
                  <a:lnTo>
                    <a:pt x="308" y="324"/>
                  </a:lnTo>
                  <a:lnTo>
                    <a:pt x="327" y="335"/>
                  </a:lnTo>
                  <a:lnTo>
                    <a:pt x="343" y="345"/>
                  </a:lnTo>
                  <a:lnTo>
                    <a:pt x="358" y="357"/>
                  </a:lnTo>
                  <a:lnTo>
                    <a:pt x="371" y="367"/>
                  </a:lnTo>
                  <a:lnTo>
                    <a:pt x="384" y="378"/>
                  </a:lnTo>
                  <a:lnTo>
                    <a:pt x="394" y="389"/>
                  </a:lnTo>
                  <a:lnTo>
                    <a:pt x="403" y="399"/>
                  </a:lnTo>
                  <a:lnTo>
                    <a:pt x="413" y="411"/>
                  </a:lnTo>
                  <a:lnTo>
                    <a:pt x="420" y="421"/>
                  </a:lnTo>
                  <a:lnTo>
                    <a:pt x="425" y="433"/>
                  </a:lnTo>
                  <a:lnTo>
                    <a:pt x="431" y="444"/>
                  </a:lnTo>
                  <a:lnTo>
                    <a:pt x="434" y="456"/>
                  </a:lnTo>
                  <a:lnTo>
                    <a:pt x="438" y="468"/>
                  </a:lnTo>
                  <a:lnTo>
                    <a:pt x="439" y="481"/>
                  </a:lnTo>
                  <a:lnTo>
                    <a:pt x="440"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7" y="671"/>
                  </a:lnTo>
                  <a:lnTo>
                    <a:pt x="286" y="676"/>
                  </a:lnTo>
                  <a:lnTo>
                    <a:pt x="264"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59" name="Freeform 180"/>
            <p:cNvSpPr>
              <a:spLocks/>
            </p:cNvSpPr>
            <p:nvPr/>
          </p:nvSpPr>
          <p:spPr bwMode="auto">
            <a:xfrm>
              <a:off x="5562508" y="4229903"/>
              <a:ext cx="87278" cy="134776"/>
            </a:xfrm>
            <a:custGeom>
              <a:avLst/>
              <a:gdLst>
                <a:gd name="T0" fmla="*/ 175 w 441"/>
                <a:gd name="T1" fmla="*/ 680 h 681"/>
                <a:gd name="T2" fmla="*/ 73 w 441"/>
                <a:gd name="T3" fmla="*/ 672 h 681"/>
                <a:gd name="T4" fmla="*/ 25 w 441"/>
                <a:gd name="T5" fmla="*/ 663 h 681"/>
                <a:gd name="T6" fmla="*/ 7 w 441"/>
                <a:gd name="T7" fmla="*/ 655 h 681"/>
                <a:gd name="T8" fmla="*/ 0 w 441"/>
                <a:gd name="T9" fmla="*/ 644 h 681"/>
                <a:gd name="T10" fmla="*/ 0 w 441"/>
                <a:gd name="T11" fmla="*/ 597 h 681"/>
                <a:gd name="T12" fmla="*/ 3 w 441"/>
                <a:gd name="T13" fmla="*/ 586 h 681"/>
                <a:gd name="T14" fmla="*/ 12 w 441"/>
                <a:gd name="T15" fmla="*/ 579 h 681"/>
                <a:gd name="T16" fmla="*/ 26 w 441"/>
                <a:gd name="T17" fmla="*/ 578 h 681"/>
                <a:gd name="T18" fmla="*/ 126 w 441"/>
                <a:gd name="T19" fmla="*/ 587 h 681"/>
                <a:gd name="T20" fmla="*/ 215 w 441"/>
                <a:gd name="T21" fmla="*/ 592 h 681"/>
                <a:gd name="T22" fmla="*/ 267 w 441"/>
                <a:gd name="T23" fmla="*/ 587 h 681"/>
                <a:gd name="T24" fmla="*/ 297 w 441"/>
                <a:gd name="T25" fmla="*/ 578 h 681"/>
                <a:gd name="T26" fmla="*/ 319 w 441"/>
                <a:gd name="T27" fmla="*/ 562 h 681"/>
                <a:gd name="T28" fmla="*/ 331 w 441"/>
                <a:gd name="T29" fmla="*/ 538 h 681"/>
                <a:gd name="T30" fmla="*/ 336 w 441"/>
                <a:gd name="T31" fmla="*/ 506 h 681"/>
                <a:gd name="T32" fmla="*/ 331 w 441"/>
                <a:gd name="T33" fmla="*/ 481 h 681"/>
                <a:gd name="T34" fmla="*/ 304 w 441"/>
                <a:gd name="T35" fmla="*/ 446 h 681"/>
                <a:gd name="T36" fmla="*/ 245 w 441"/>
                <a:gd name="T37" fmla="*/ 406 h 681"/>
                <a:gd name="T38" fmla="*/ 96 w 441"/>
                <a:gd name="T39" fmla="*/ 317 h 681"/>
                <a:gd name="T40" fmla="*/ 51 w 441"/>
                <a:gd name="T41" fmla="*/ 280 h 681"/>
                <a:gd name="T42" fmla="*/ 26 w 441"/>
                <a:gd name="T43" fmla="*/ 249 h 681"/>
                <a:gd name="T44" fmla="*/ 9 w 441"/>
                <a:gd name="T45" fmla="*/ 214 h 681"/>
                <a:gd name="T46" fmla="*/ 0 w 441"/>
                <a:gd name="T47" fmla="*/ 175 h 681"/>
                <a:gd name="T48" fmla="*/ 1 w 441"/>
                <a:gd name="T49" fmla="*/ 138 h 681"/>
                <a:gd name="T50" fmla="*/ 16 w 441"/>
                <a:gd name="T51" fmla="*/ 83 h 681"/>
                <a:gd name="T52" fmla="*/ 48 w 441"/>
                <a:gd name="T53" fmla="*/ 44 h 681"/>
                <a:gd name="T54" fmla="*/ 95 w 441"/>
                <a:gd name="T55" fmla="*/ 19 h 681"/>
                <a:gd name="T56" fmla="*/ 152 w 441"/>
                <a:gd name="T57" fmla="*/ 5 h 681"/>
                <a:gd name="T58" fmla="*/ 218 w 441"/>
                <a:gd name="T59" fmla="*/ 0 h 681"/>
                <a:gd name="T60" fmla="*/ 316 w 441"/>
                <a:gd name="T61" fmla="*/ 5 h 681"/>
                <a:gd name="T62" fmla="*/ 407 w 441"/>
                <a:gd name="T63" fmla="*/ 16 h 681"/>
                <a:gd name="T64" fmla="*/ 421 w 441"/>
                <a:gd name="T65" fmla="*/ 21 h 681"/>
                <a:gd name="T66" fmla="*/ 428 w 441"/>
                <a:gd name="T67" fmla="*/ 31 h 681"/>
                <a:gd name="T68" fmla="*/ 430 w 441"/>
                <a:gd name="T69" fmla="*/ 80 h 681"/>
                <a:gd name="T70" fmla="*/ 428 w 441"/>
                <a:gd name="T71" fmla="*/ 90 h 681"/>
                <a:gd name="T72" fmla="*/ 421 w 441"/>
                <a:gd name="T73" fmla="*/ 98 h 681"/>
                <a:gd name="T74" fmla="*/ 409 w 441"/>
                <a:gd name="T75" fmla="*/ 100 h 681"/>
                <a:gd name="T76" fmla="*/ 321 w 441"/>
                <a:gd name="T77" fmla="*/ 94 h 681"/>
                <a:gd name="T78" fmla="*/ 218 w 441"/>
                <a:gd name="T79" fmla="*/ 91 h 681"/>
                <a:gd name="T80" fmla="*/ 153 w 441"/>
                <a:gd name="T81" fmla="*/ 97 h 681"/>
                <a:gd name="T82" fmla="*/ 129 w 441"/>
                <a:gd name="T83" fmla="*/ 107 h 681"/>
                <a:gd name="T84" fmla="*/ 114 w 441"/>
                <a:gd name="T85" fmla="*/ 124 h 681"/>
                <a:gd name="T86" fmla="*/ 106 w 441"/>
                <a:gd name="T87" fmla="*/ 150 h 681"/>
                <a:gd name="T88" fmla="*/ 108 w 441"/>
                <a:gd name="T89" fmla="*/ 173 h 681"/>
                <a:gd name="T90" fmla="*/ 127 w 441"/>
                <a:gd name="T91" fmla="*/ 208 h 681"/>
                <a:gd name="T92" fmla="*/ 170 w 441"/>
                <a:gd name="T93" fmla="*/ 241 h 681"/>
                <a:gd name="T94" fmla="*/ 308 w 441"/>
                <a:gd name="T95" fmla="*/ 324 h 681"/>
                <a:gd name="T96" fmla="*/ 358 w 441"/>
                <a:gd name="T97" fmla="*/ 357 h 681"/>
                <a:gd name="T98" fmla="*/ 394 w 441"/>
                <a:gd name="T99" fmla="*/ 389 h 681"/>
                <a:gd name="T100" fmla="*/ 420 w 441"/>
                <a:gd name="T101" fmla="*/ 421 h 681"/>
                <a:gd name="T102" fmla="*/ 435 w 441"/>
                <a:gd name="T103" fmla="*/ 456 h 681"/>
                <a:gd name="T104" fmla="*/ 441 w 441"/>
                <a:gd name="T105" fmla="*/ 493 h 681"/>
                <a:gd name="T106" fmla="*/ 440 w 441"/>
                <a:gd name="T107" fmla="*/ 529 h 681"/>
                <a:gd name="T108" fmla="*/ 425 w 441"/>
                <a:gd name="T109" fmla="*/ 585 h 681"/>
                <a:gd name="T110" fmla="*/ 393 w 441"/>
                <a:gd name="T111" fmla="*/ 629 h 681"/>
                <a:gd name="T112" fmla="*/ 346 w 441"/>
                <a:gd name="T113" fmla="*/ 659 h 681"/>
                <a:gd name="T114" fmla="*/ 287 w 441"/>
                <a:gd name="T115" fmla="*/ 676 h 681"/>
                <a:gd name="T116" fmla="*/ 215 w 441"/>
                <a:gd name="T117"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1" h="681">
                  <a:moveTo>
                    <a:pt x="215" y="681"/>
                  </a:moveTo>
                  <a:lnTo>
                    <a:pt x="215" y="681"/>
                  </a:lnTo>
                  <a:lnTo>
                    <a:pt x="175" y="680"/>
                  </a:lnTo>
                  <a:lnTo>
                    <a:pt x="126" y="678"/>
                  </a:lnTo>
                  <a:lnTo>
                    <a:pt x="100" y="675"/>
                  </a:lnTo>
                  <a:lnTo>
                    <a:pt x="73" y="672"/>
                  </a:lnTo>
                  <a:lnTo>
                    <a:pt x="48" y="668"/>
                  </a:lnTo>
                  <a:lnTo>
                    <a:pt x="25" y="663"/>
                  </a:lnTo>
                  <a:lnTo>
                    <a:pt x="25" y="663"/>
                  </a:lnTo>
                  <a:lnTo>
                    <a:pt x="15" y="660"/>
                  </a:lnTo>
                  <a:lnTo>
                    <a:pt x="10" y="657"/>
                  </a:lnTo>
                  <a:lnTo>
                    <a:pt x="7" y="655"/>
                  </a:lnTo>
                  <a:lnTo>
                    <a:pt x="3" y="652"/>
                  </a:lnTo>
                  <a:lnTo>
                    <a:pt x="1" y="648"/>
                  </a:lnTo>
                  <a:lnTo>
                    <a:pt x="0" y="644"/>
                  </a:lnTo>
                  <a:lnTo>
                    <a:pt x="0" y="639"/>
                  </a:lnTo>
                  <a:lnTo>
                    <a:pt x="0" y="597"/>
                  </a:lnTo>
                  <a:lnTo>
                    <a:pt x="0" y="597"/>
                  </a:lnTo>
                  <a:lnTo>
                    <a:pt x="0" y="593"/>
                  </a:lnTo>
                  <a:lnTo>
                    <a:pt x="1" y="590"/>
                  </a:lnTo>
                  <a:lnTo>
                    <a:pt x="3" y="586"/>
                  </a:lnTo>
                  <a:lnTo>
                    <a:pt x="6" y="584"/>
                  </a:lnTo>
                  <a:lnTo>
                    <a:pt x="9" y="582"/>
                  </a:lnTo>
                  <a:lnTo>
                    <a:pt x="12" y="579"/>
                  </a:lnTo>
                  <a:lnTo>
                    <a:pt x="22" y="578"/>
                  </a:lnTo>
                  <a:lnTo>
                    <a:pt x="22" y="578"/>
                  </a:lnTo>
                  <a:lnTo>
                    <a:pt x="26" y="578"/>
                  </a:lnTo>
                  <a:lnTo>
                    <a:pt x="26" y="578"/>
                  </a:lnTo>
                  <a:lnTo>
                    <a:pt x="74" y="584"/>
                  </a:lnTo>
                  <a:lnTo>
                    <a:pt x="126" y="587"/>
                  </a:lnTo>
                  <a:lnTo>
                    <a:pt x="176" y="591"/>
                  </a:lnTo>
                  <a:lnTo>
                    <a:pt x="215" y="592"/>
                  </a:lnTo>
                  <a:lnTo>
                    <a:pt x="215" y="592"/>
                  </a:lnTo>
                  <a:lnTo>
                    <a:pt x="243" y="591"/>
                  </a:lnTo>
                  <a:lnTo>
                    <a:pt x="256" y="590"/>
                  </a:lnTo>
                  <a:lnTo>
                    <a:pt x="267" y="587"/>
                  </a:lnTo>
                  <a:lnTo>
                    <a:pt x="279" y="585"/>
                  </a:lnTo>
                  <a:lnTo>
                    <a:pt x="288" y="582"/>
                  </a:lnTo>
                  <a:lnTo>
                    <a:pt x="297" y="578"/>
                  </a:lnTo>
                  <a:lnTo>
                    <a:pt x="305" y="574"/>
                  </a:lnTo>
                  <a:lnTo>
                    <a:pt x="312" y="568"/>
                  </a:lnTo>
                  <a:lnTo>
                    <a:pt x="319" y="562"/>
                  </a:lnTo>
                  <a:lnTo>
                    <a:pt x="323" y="555"/>
                  </a:lnTo>
                  <a:lnTo>
                    <a:pt x="328" y="547"/>
                  </a:lnTo>
                  <a:lnTo>
                    <a:pt x="331" y="538"/>
                  </a:lnTo>
                  <a:lnTo>
                    <a:pt x="334" y="529"/>
                  </a:lnTo>
                  <a:lnTo>
                    <a:pt x="335" y="517"/>
                  </a:lnTo>
                  <a:lnTo>
                    <a:pt x="336" y="506"/>
                  </a:lnTo>
                  <a:lnTo>
                    <a:pt x="336" y="506"/>
                  </a:lnTo>
                  <a:lnTo>
                    <a:pt x="335" y="493"/>
                  </a:lnTo>
                  <a:lnTo>
                    <a:pt x="331" y="481"/>
                  </a:lnTo>
                  <a:lnTo>
                    <a:pt x="324" y="469"/>
                  </a:lnTo>
                  <a:lnTo>
                    <a:pt x="316" y="458"/>
                  </a:lnTo>
                  <a:lnTo>
                    <a:pt x="304" y="446"/>
                  </a:lnTo>
                  <a:lnTo>
                    <a:pt x="288" y="434"/>
                  </a:lnTo>
                  <a:lnTo>
                    <a:pt x="268" y="420"/>
                  </a:lnTo>
                  <a:lnTo>
                    <a:pt x="245" y="406"/>
                  </a:lnTo>
                  <a:lnTo>
                    <a:pt x="123" y="334"/>
                  </a:lnTo>
                  <a:lnTo>
                    <a:pt x="123" y="334"/>
                  </a:lnTo>
                  <a:lnTo>
                    <a:pt x="96" y="317"/>
                  </a:lnTo>
                  <a:lnTo>
                    <a:pt x="72" y="298"/>
                  </a:lnTo>
                  <a:lnTo>
                    <a:pt x="62" y="289"/>
                  </a:lnTo>
                  <a:lnTo>
                    <a:pt x="51" y="280"/>
                  </a:lnTo>
                  <a:lnTo>
                    <a:pt x="42" y="270"/>
                  </a:lnTo>
                  <a:lnTo>
                    <a:pt x="34" y="259"/>
                  </a:lnTo>
                  <a:lnTo>
                    <a:pt x="26" y="249"/>
                  </a:lnTo>
                  <a:lnTo>
                    <a:pt x="19" y="238"/>
                  </a:lnTo>
                  <a:lnTo>
                    <a:pt x="14" y="226"/>
                  </a:lnTo>
                  <a:lnTo>
                    <a:pt x="9" y="214"/>
                  </a:lnTo>
                  <a:lnTo>
                    <a:pt x="4" y="201"/>
                  </a:lnTo>
                  <a:lnTo>
                    <a:pt x="2" y="188"/>
                  </a:lnTo>
                  <a:lnTo>
                    <a:pt x="0" y="175"/>
                  </a:lnTo>
                  <a:lnTo>
                    <a:pt x="0" y="161"/>
                  </a:lnTo>
                  <a:lnTo>
                    <a:pt x="0" y="161"/>
                  </a:lnTo>
                  <a:lnTo>
                    <a:pt x="1" y="138"/>
                  </a:lnTo>
                  <a:lnTo>
                    <a:pt x="4" y="118"/>
                  </a:lnTo>
                  <a:lnTo>
                    <a:pt x="9" y="100"/>
                  </a:lnTo>
                  <a:lnTo>
                    <a:pt x="16" y="83"/>
                  </a:lnTo>
                  <a:lnTo>
                    <a:pt x="25" y="68"/>
                  </a:lnTo>
                  <a:lnTo>
                    <a:pt x="36" y="55"/>
                  </a:lnTo>
                  <a:lnTo>
                    <a:pt x="48" y="44"/>
                  </a:lnTo>
                  <a:lnTo>
                    <a:pt x="63" y="33"/>
                  </a:lnTo>
                  <a:lnTo>
                    <a:pt x="78" y="25"/>
                  </a:lnTo>
                  <a:lnTo>
                    <a:pt x="95" y="19"/>
                  </a:lnTo>
                  <a:lnTo>
                    <a:pt x="112" y="13"/>
                  </a:lnTo>
                  <a:lnTo>
                    <a:pt x="132" y="8"/>
                  </a:lnTo>
                  <a:lnTo>
                    <a:pt x="152" y="5"/>
                  </a:lnTo>
                  <a:lnTo>
                    <a:pt x="173" y="2"/>
                  </a:lnTo>
                  <a:lnTo>
                    <a:pt x="195" y="1"/>
                  </a:lnTo>
                  <a:lnTo>
                    <a:pt x="218" y="0"/>
                  </a:lnTo>
                  <a:lnTo>
                    <a:pt x="218" y="0"/>
                  </a:lnTo>
                  <a:lnTo>
                    <a:pt x="268" y="1"/>
                  </a:lnTo>
                  <a:lnTo>
                    <a:pt x="316" y="5"/>
                  </a:lnTo>
                  <a:lnTo>
                    <a:pt x="362" y="9"/>
                  </a:lnTo>
                  <a:lnTo>
                    <a:pt x="407" y="16"/>
                  </a:lnTo>
                  <a:lnTo>
                    <a:pt x="407" y="16"/>
                  </a:lnTo>
                  <a:lnTo>
                    <a:pt x="412" y="17"/>
                  </a:lnTo>
                  <a:lnTo>
                    <a:pt x="416" y="19"/>
                  </a:lnTo>
                  <a:lnTo>
                    <a:pt x="421" y="21"/>
                  </a:lnTo>
                  <a:lnTo>
                    <a:pt x="424" y="24"/>
                  </a:lnTo>
                  <a:lnTo>
                    <a:pt x="426" y="28"/>
                  </a:lnTo>
                  <a:lnTo>
                    <a:pt x="428" y="31"/>
                  </a:lnTo>
                  <a:lnTo>
                    <a:pt x="429" y="36"/>
                  </a:lnTo>
                  <a:lnTo>
                    <a:pt x="430" y="40"/>
                  </a:lnTo>
                  <a:lnTo>
                    <a:pt x="430" y="80"/>
                  </a:lnTo>
                  <a:lnTo>
                    <a:pt x="430" y="80"/>
                  </a:lnTo>
                  <a:lnTo>
                    <a:pt x="429" y="85"/>
                  </a:lnTo>
                  <a:lnTo>
                    <a:pt x="428" y="90"/>
                  </a:lnTo>
                  <a:lnTo>
                    <a:pt x="426" y="93"/>
                  </a:lnTo>
                  <a:lnTo>
                    <a:pt x="424" y="95"/>
                  </a:lnTo>
                  <a:lnTo>
                    <a:pt x="421" y="98"/>
                  </a:lnTo>
                  <a:lnTo>
                    <a:pt x="417" y="99"/>
                  </a:lnTo>
                  <a:lnTo>
                    <a:pt x="409" y="100"/>
                  </a:lnTo>
                  <a:lnTo>
                    <a:pt x="409" y="100"/>
                  </a:lnTo>
                  <a:lnTo>
                    <a:pt x="406" y="100"/>
                  </a:lnTo>
                  <a:lnTo>
                    <a:pt x="406" y="100"/>
                  </a:lnTo>
                  <a:lnTo>
                    <a:pt x="321" y="94"/>
                  </a:lnTo>
                  <a:lnTo>
                    <a:pt x="270" y="92"/>
                  </a:lnTo>
                  <a:lnTo>
                    <a:pt x="218" y="91"/>
                  </a:lnTo>
                  <a:lnTo>
                    <a:pt x="218" y="91"/>
                  </a:lnTo>
                  <a:lnTo>
                    <a:pt x="194" y="91"/>
                  </a:lnTo>
                  <a:lnTo>
                    <a:pt x="172" y="93"/>
                  </a:lnTo>
                  <a:lnTo>
                    <a:pt x="153" y="97"/>
                  </a:lnTo>
                  <a:lnTo>
                    <a:pt x="144" y="100"/>
                  </a:lnTo>
                  <a:lnTo>
                    <a:pt x="136" y="102"/>
                  </a:lnTo>
                  <a:lnTo>
                    <a:pt x="129" y="107"/>
                  </a:lnTo>
                  <a:lnTo>
                    <a:pt x="124" y="111"/>
                  </a:lnTo>
                  <a:lnTo>
                    <a:pt x="118" y="117"/>
                  </a:lnTo>
                  <a:lnTo>
                    <a:pt x="114" y="124"/>
                  </a:lnTo>
                  <a:lnTo>
                    <a:pt x="111" y="131"/>
                  </a:lnTo>
                  <a:lnTo>
                    <a:pt x="108" y="140"/>
                  </a:lnTo>
                  <a:lnTo>
                    <a:pt x="106" y="150"/>
                  </a:lnTo>
                  <a:lnTo>
                    <a:pt x="106" y="161"/>
                  </a:lnTo>
                  <a:lnTo>
                    <a:pt x="106" y="161"/>
                  </a:lnTo>
                  <a:lnTo>
                    <a:pt x="108" y="173"/>
                  </a:lnTo>
                  <a:lnTo>
                    <a:pt x="111" y="186"/>
                  </a:lnTo>
                  <a:lnTo>
                    <a:pt x="118" y="197"/>
                  </a:lnTo>
                  <a:lnTo>
                    <a:pt x="127" y="208"/>
                  </a:lnTo>
                  <a:lnTo>
                    <a:pt x="139" y="219"/>
                  </a:lnTo>
                  <a:lnTo>
                    <a:pt x="152" y="230"/>
                  </a:lnTo>
                  <a:lnTo>
                    <a:pt x="170" y="241"/>
                  </a:lnTo>
                  <a:lnTo>
                    <a:pt x="189" y="253"/>
                  </a:lnTo>
                  <a:lnTo>
                    <a:pt x="308" y="324"/>
                  </a:lnTo>
                  <a:lnTo>
                    <a:pt x="308" y="324"/>
                  </a:lnTo>
                  <a:lnTo>
                    <a:pt x="327" y="335"/>
                  </a:lnTo>
                  <a:lnTo>
                    <a:pt x="343" y="345"/>
                  </a:lnTo>
                  <a:lnTo>
                    <a:pt x="358" y="357"/>
                  </a:lnTo>
                  <a:lnTo>
                    <a:pt x="371" y="367"/>
                  </a:lnTo>
                  <a:lnTo>
                    <a:pt x="384" y="378"/>
                  </a:lnTo>
                  <a:lnTo>
                    <a:pt x="394" y="389"/>
                  </a:lnTo>
                  <a:lnTo>
                    <a:pt x="405" y="399"/>
                  </a:lnTo>
                  <a:lnTo>
                    <a:pt x="413" y="411"/>
                  </a:lnTo>
                  <a:lnTo>
                    <a:pt x="420" y="421"/>
                  </a:lnTo>
                  <a:lnTo>
                    <a:pt x="425" y="433"/>
                  </a:lnTo>
                  <a:lnTo>
                    <a:pt x="431" y="444"/>
                  </a:lnTo>
                  <a:lnTo>
                    <a:pt x="435" y="456"/>
                  </a:lnTo>
                  <a:lnTo>
                    <a:pt x="438" y="468"/>
                  </a:lnTo>
                  <a:lnTo>
                    <a:pt x="440" y="481"/>
                  </a:lnTo>
                  <a:lnTo>
                    <a:pt x="441" y="493"/>
                  </a:lnTo>
                  <a:lnTo>
                    <a:pt x="441" y="506"/>
                  </a:lnTo>
                  <a:lnTo>
                    <a:pt x="441" y="506"/>
                  </a:lnTo>
                  <a:lnTo>
                    <a:pt x="440" y="529"/>
                  </a:lnTo>
                  <a:lnTo>
                    <a:pt x="437" y="548"/>
                  </a:lnTo>
                  <a:lnTo>
                    <a:pt x="432" y="568"/>
                  </a:lnTo>
                  <a:lnTo>
                    <a:pt x="425" y="585"/>
                  </a:lnTo>
                  <a:lnTo>
                    <a:pt x="416" y="601"/>
                  </a:lnTo>
                  <a:lnTo>
                    <a:pt x="406" y="616"/>
                  </a:lnTo>
                  <a:lnTo>
                    <a:pt x="393" y="629"/>
                  </a:lnTo>
                  <a:lnTo>
                    <a:pt x="379" y="640"/>
                  </a:lnTo>
                  <a:lnTo>
                    <a:pt x="363" y="649"/>
                  </a:lnTo>
                  <a:lnTo>
                    <a:pt x="346" y="659"/>
                  </a:lnTo>
                  <a:lnTo>
                    <a:pt x="328" y="665"/>
                  </a:lnTo>
                  <a:lnTo>
                    <a:pt x="308" y="671"/>
                  </a:lnTo>
                  <a:lnTo>
                    <a:pt x="287" y="676"/>
                  </a:lnTo>
                  <a:lnTo>
                    <a:pt x="265" y="678"/>
                  </a:lnTo>
                  <a:lnTo>
                    <a:pt x="241" y="680"/>
                  </a:lnTo>
                  <a:lnTo>
                    <a:pt x="215" y="681"/>
                  </a:lnTo>
                  <a:lnTo>
                    <a:pt x="215"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0" name="Freeform 181"/>
            <p:cNvSpPr>
              <a:spLocks/>
            </p:cNvSpPr>
            <p:nvPr/>
          </p:nvSpPr>
          <p:spPr bwMode="auto">
            <a:xfrm>
              <a:off x="4737819" y="4470956"/>
              <a:ext cx="107465" cy="180494"/>
            </a:xfrm>
            <a:custGeom>
              <a:avLst/>
              <a:gdLst>
                <a:gd name="T0" fmla="*/ 186 w 544"/>
                <a:gd name="T1" fmla="*/ 912 h 914"/>
                <a:gd name="T2" fmla="*/ 45 w 544"/>
                <a:gd name="T3" fmla="*/ 897 h 914"/>
                <a:gd name="T4" fmla="*/ 25 w 544"/>
                <a:gd name="T5" fmla="*/ 887 h 914"/>
                <a:gd name="T6" fmla="*/ 22 w 544"/>
                <a:gd name="T7" fmla="*/ 827 h 914"/>
                <a:gd name="T8" fmla="*/ 29 w 544"/>
                <a:gd name="T9" fmla="*/ 812 h 914"/>
                <a:gd name="T10" fmla="*/ 43 w 544"/>
                <a:gd name="T11" fmla="*/ 807 h 914"/>
                <a:gd name="T12" fmla="*/ 146 w 544"/>
                <a:gd name="T13" fmla="*/ 813 h 914"/>
                <a:gd name="T14" fmla="*/ 272 w 544"/>
                <a:gd name="T15" fmla="*/ 814 h 914"/>
                <a:gd name="T16" fmla="*/ 353 w 544"/>
                <a:gd name="T17" fmla="*/ 798 h 914"/>
                <a:gd name="T18" fmla="*/ 402 w 544"/>
                <a:gd name="T19" fmla="*/ 765 h 914"/>
                <a:gd name="T20" fmla="*/ 425 w 544"/>
                <a:gd name="T21" fmla="*/ 717 h 914"/>
                <a:gd name="T22" fmla="*/ 429 w 544"/>
                <a:gd name="T23" fmla="*/ 672 h 914"/>
                <a:gd name="T24" fmla="*/ 423 w 544"/>
                <a:gd name="T25" fmla="*/ 631 h 914"/>
                <a:gd name="T26" fmla="*/ 398 w 544"/>
                <a:gd name="T27" fmla="*/ 594 h 914"/>
                <a:gd name="T28" fmla="*/ 323 w 544"/>
                <a:gd name="T29" fmla="*/ 534 h 914"/>
                <a:gd name="T30" fmla="*/ 129 w 544"/>
                <a:gd name="T31" fmla="*/ 414 h 914"/>
                <a:gd name="T32" fmla="*/ 66 w 544"/>
                <a:gd name="T33" fmla="*/ 364 h 914"/>
                <a:gd name="T34" fmla="*/ 25 w 544"/>
                <a:gd name="T35" fmla="*/ 310 h 914"/>
                <a:gd name="T36" fmla="*/ 4 w 544"/>
                <a:gd name="T37" fmla="*/ 248 h 914"/>
                <a:gd name="T38" fmla="*/ 2 w 544"/>
                <a:gd name="T39" fmla="*/ 187 h 914"/>
                <a:gd name="T40" fmla="*/ 20 w 544"/>
                <a:gd name="T41" fmla="*/ 118 h 914"/>
                <a:gd name="T42" fmla="*/ 44 w 544"/>
                <a:gd name="T43" fmla="*/ 81 h 914"/>
                <a:gd name="T44" fmla="*/ 96 w 544"/>
                <a:gd name="T45" fmla="*/ 39 h 914"/>
                <a:gd name="T46" fmla="*/ 194 w 544"/>
                <a:gd name="T47" fmla="*/ 7 h 914"/>
                <a:gd name="T48" fmla="*/ 290 w 544"/>
                <a:gd name="T49" fmla="*/ 0 h 914"/>
                <a:gd name="T50" fmla="*/ 499 w 544"/>
                <a:gd name="T51" fmla="*/ 14 h 914"/>
                <a:gd name="T52" fmla="*/ 517 w 544"/>
                <a:gd name="T53" fmla="*/ 24 h 914"/>
                <a:gd name="T54" fmla="*/ 520 w 544"/>
                <a:gd name="T55" fmla="*/ 87 h 914"/>
                <a:gd name="T56" fmla="*/ 517 w 544"/>
                <a:gd name="T57" fmla="*/ 99 h 914"/>
                <a:gd name="T58" fmla="*/ 504 w 544"/>
                <a:gd name="T59" fmla="*/ 106 h 914"/>
                <a:gd name="T60" fmla="*/ 497 w 544"/>
                <a:gd name="T61" fmla="*/ 106 h 914"/>
                <a:gd name="T62" fmla="*/ 290 w 544"/>
                <a:gd name="T63" fmla="*/ 99 h 914"/>
                <a:gd name="T64" fmla="*/ 226 w 544"/>
                <a:gd name="T65" fmla="*/ 102 h 914"/>
                <a:gd name="T66" fmla="*/ 166 w 544"/>
                <a:gd name="T67" fmla="*/ 117 h 914"/>
                <a:gd name="T68" fmla="*/ 128 w 544"/>
                <a:gd name="T69" fmla="*/ 148 h 914"/>
                <a:gd name="T70" fmla="*/ 113 w 544"/>
                <a:gd name="T71" fmla="*/ 197 h 914"/>
                <a:gd name="T72" fmla="*/ 114 w 544"/>
                <a:gd name="T73" fmla="*/ 234 h 914"/>
                <a:gd name="T74" fmla="*/ 129 w 544"/>
                <a:gd name="T75" fmla="*/ 270 h 914"/>
                <a:gd name="T76" fmla="*/ 161 w 544"/>
                <a:gd name="T77" fmla="*/ 304 h 914"/>
                <a:gd name="T78" fmla="*/ 355 w 544"/>
                <a:gd name="T79" fmla="*/ 426 h 914"/>
                <a:gd name="T80" fmla="*/ 424 w 544"/>
                <a:gd name="T81" fmla="*/ 471 h 914"/>
                <a:gd name="T82" fmla="*/ 490 w 544"/>
                <a:gd name="T83" fmla="*/ 530 h 914"/>
                <a:gd name="T84" fmla="*/ 528 w 544"/>
                <a:gd name="T85" fmla="*/ 588 h 914"/>
                <a:gd name="T86" fmla="*/ 543 w 544"/>
                <a:gd name="T87" fmla="*/ 655 h 914"/>
                <a:gd name="T88" fmla="*/ 541 w 544"/>
                <a:gd name="T89" fmla="*/ 716 h 914"/>
                <a:gd name="T90" fmla="*/ 512 w 544"/>
                <a:gd name="T91" fmla="*/ 799 h 914"/>
                <a:gd name="T92" fmla="*/ 475 w 544"/>
                <a:gd name="T93" fmla="*/ 844 h 914"/>
                <a:gd name="T94" fmla="*/ 433 w 544"/>
                <a:gd name="T95" fmla="*/ 874 h 914"/>
                <a:gd name="T96" fmla="*/ 378 w 544"/>
                <a:gd name="T97" fmla="*/ 897 h 914"/>
                <a:gd name="T98" fmla="*/ 308 w 544"/>
                <a:gd name="T99" fmla="*/ 911 h 914"/>
                <a:gd name="T100" fmla="*/ 246 w 544"/>
                <a:gd name="T10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4" h="914">
                  <a:moveTo>
                    <a:pt x="246" y="914"/>
                  </a:moveTo>
                  <a:lnTo>
                    <a:pt x="246" y="914"/>
                  </a:lnTo>
                  <a:lnTo>
                    <a:pt x="215" y="913"/>
                  </a:lnTo>
                  <a:lnTo>
                    <a:pt x="186" y="912"/>
                  </a:lnTo>
                  <a:lnTo>
                    <a:pt x="134" y="908"/>
                  </a:lnTo>
                  <a:lnTo>
                    <a:pt x="88" y="903"/>
                  </a:lnTo>
                  <a:lnTo>
                    <a:pt x="45" y="897"/>
                  </a:lnTo>
                  <a:lnTo>
                    <a:pt x="45" y="897"/>
                  </a:lnTo>
                  <a:lnTo>
                    <a:pt x="34" y="894"/>
                  </a:lnTo>
                  <a:lnTo>
                    <a:pt x="29" y="891"/>
                  </a:lnTo>
                  <a:lnTo>
                    <a:pt x="27" y="889"/>
                  </a:lnTo>
                  <a:lnTo>
                    <a:pt x="25" y="887"/>
                  </a:lnTo>
                  <a:lnTo>
                    <a:pt x="23" y="883"/>
                  </a:lnTo>
                  <a:lnTo>
                    <a:pt x="22" y="875"/>
                  </a:lnTo>
                  <a:lnTo>
                    <a:pt x="22" y="827"/>
                  </a:lnTo>
                  <a:lnTo>
                    <a:pt x="22" y="827"/>
                  </a:lnTo>
                  <a:lnTo>
                    <a:pt x="23" y="822"/>
                  </a:lnTo>
                  <a:lnTo>
                    <a:pt x="25" y="818"/>
                  </a:lnTo>
                  <a:lnTo>
                    <a:pt x="26" y="814"/>
                  </a:lnTo>
                  <a:lnTo>
                    <a:pt x="29" y="812"/>
                  </a:lnTo>
                  <a:lnTo>
                    <a:pt x="31" y="810"/>
                  </a:lnTo>
                  <a:lnTo>
                    <a:pt x="35" y="809"/>
                  </a:lnTo>
                  <a:lnTo>
                    <a:pt x="43" y="807"/>
                  </a:lnTo>
                  <a:lnTo>
                    <a:pt x="43" y="807"/>
                  </a:lnTo>
                  <a:lnTo>
                    <a:pt x="46" y="807"/>
                  </a:lnTo>
                  <a:lnTo>
                    <a:pt x="46" y="807"/>
                  </a:lnTo>
                  <a:lnTo>
                    <a:pt x="93" y="811"/>
                  </a:lnTo>
                  <a:lnTo>
                    <a:pt x="146" y="813"/>
                  </a:lnTo>
                  <a:lnTo>
                    <a:pt x="199" y="814"/>
                  </a:lnTo>
                  <a:lnTo>
                    <a:pt x="246" y="814"/>
                  </a:lnTo>
                  <a:lnTo>
                    <a:pt x="246" y="814"/>
                  </a:lnTo>
                  <a:lnTo>
                    <a:pt x="272" y="814"/>
                  </a:lnTo>
                  <a:lnTo>
                    <a:pt x="295" y="812"/>
                  </a:lnTo>
                  <a:lnTo>
                    <a:pt x="317" y="809"/>
                  </a:lnTo>
                  <a:lnTo>
                    <a:pt x="335" y="804"/>
                  </a:lnTo>
                  <a:lnTo>
                    <a:pt x="353" y="798"/>
                  </a:lnTo>
                  <a:lnTo>
                    <a:pt x="368" y="791"/>
                  </a:lnTo>
                  <a:lnTo>
                    <a:pt x="381" y="783"/>
                  </a:lnTo>
                  <a:lnTo>
                    <a:pt x="392" y="775"/>
                  </a:lnTo>
                  <a:lnTo>
                    <a:pt x="402" y="765"/>
                  </a:lnTo>
                  <a:lnTo>
                    <a:pt x="410" y="755"/>
                  </a:lnTo>
                  <a:lnTo>
                    <a:pt x="416" y="742"/>
                  </a:lnTo>
                  <a:lnTo>
                    <a:pt x="421" y="729"/>
                  </a:lnTo>
                  <a:lnTo>
                    <a:pt x="425" y="717"/>
                  </a:lnTo>
                  <a:lnTo>
                    <a:pt x="427" y="703"/>
                  </a:lnTo>
                  <a:lnTo>
                    <a:pt x="429" y="688"/>
                  </a:lnTo>
                  <a:lnTo>
                    <a:pt x="429" y="672"/>
                  </a:lnTo>
                  <a:lnTo>
                    <a:pt x="429" y="672"/>
                  </a:lnTo>
                  <a:lnTo>
                    <a:pt x="429" y="661"/>
                  </a:lnTo>
                  <a:lnTo>
                    <a:pt x="428" y="650"/>
                  </a:lnTo>
                  <a:lnTo>
                    <a:pt x="426" y="641"/>
                  </a:lnTo>
                  <a:lnTo>
                    <a:pt x="423" y="631"/>
                  </a:lnTo>
                  <a:lnTo>
                    <a:pt x="418" y="622"/>
                  </a:lnTo>
                  <a:lnTo>
                    <a:pt x="412" y="612"/>
                  </a:lnTo>
                  <a:lnTo>
                    <a:pt x="407" y="603"/>
                  </a:lnTo>
                  <a:lnTo>
                    <a:pt x="398" y="594"/>
                  </a:lnTo>
                  <a:lnTo>
                    <a:pt x="389" y="585"/>
                  </a:lnTo>
                  <a:lnTo>
                    <a:pt x="379" y="576"/>
                  </a:lnTo>
                  <a:lnTo>
                    <a:pt x="354" y="555"/>
                  </a:lnTo>
                  <a:lnTo>
                    <a:pt x="323" y="534"/>
                  </a:lnTo>
                  <a:lnTo>
                    <a:pt x="285" y="510"/>
                  </a:lnTo>
                  <a:lnTo>
                    <a:pt x="168" y="439"/>
                  </a:lnTo>
                  <a:lnTo>
                    <a:pt x="168" y="439"/>
                  </a:lnTo>
                  <a:lnTo>
                    <a:pt x="129" y="414"/>
                  </a:lnTo>
                  <a:lnTo>
                    <a:pt x="111" y="401"/>
                  </a:lnTo>
                  <a:lnTo>
                    <a:pt x="95" y="389"/>
                  </a:lnTo>
                  <a:lnTo>
                    <a:pt x="80" y="376"/>
                  </a:lnTo>
                  <a:lnTo>
                    <a:pt x="66" y="364"/>
                  </a:lnTo>
                  <a:lnTo>
                    <a:pt x="53" y="351"/>
                  </a:lnTo>
                  <a:lnTo>
                    <a:pt x="43" y="337"/>
                  </a:lnTo>
                  <a:lnTo>
                    <a:pt x="33" y="323"/>
                  </a:lnTo>
                  <a:lnTo>
                    <a:pt x="25" y="310"/>
                  </a:lnTo>
                  <a:lnTo>
                    <a:pt x="18" y="295"/>
                  </a:lnTo>
                  <a:lnTo>
                    <a:pt x="11" y="280"/>
                  </a:lnTo>
                  <a:lnTo>
                    <a:pt x="6" y="264"/>
                  </a:lnTo>
                  <a:lnTo>
                    <a:pt x="4" y="248"/>
                  </a:lnTo>
                  <a:lnTo>
                    <a:pt x="2" y="232"/>
                  </a:lnTo>
                  <a:lnTo>
                    <a:pt x="0" y="213"/>
                  </a:lnTo>
                  <a:lnTo>
                    <a:pt x="0" y="213"/>
                  </a:lnTo>
                  <a:lnTo>
                    <a:pt x="2" y="187"/>
                  </a:lnTo>
                  <a:lnTo>
                    <a:pt x="6" y="162"/>
                  </a:lnTo>
                  <a:lnTo>
                    <a:pt x="12" y="140"/>
                  </a:lnTo>
                  <a:lnTo>
                    <a:pt x="15" y="128"/>
                  </a:lnTo>
                  <a:lnTo>
                    <a:pt x="20" y="118"/>
                  </a:lnTo>
                  <a:lnTo>
                    <a:pt x="26" y="109"/>
                  </a:lnTo>
                  <a:lnTo>
                    <a:pt x="30" y="99"/>
                  </a:lnTo>
                  <a:lnTo>
                    <a:pt x="37" y="91"/>
                  </a:lnTo>
                  <a:lnTo>
                    <a:pt x="44" y="81"/>
                  </a:lnTo>
                  <a:lnTo>
                    <a:pt x="51" y="73"/>
                  </a:lnTo>
                  <a:lnTo>
                    <a:pt x="59" y="65"/>
                  </a:lnTo>
                  <a:lnTo>
                    <a:pt x="76" y="52"/>
                  </a:lnTo>
                  <a:lnTo>
                    <a:pt x="96" y="39"/>
                  </a:lnTo>
                  <a:lnTo>
                    <a:pt x="117" y="29"/>
                  </a:lnTo>
                  <a:lnTo>
                    <a:pt x="142" y="19"/>
                  </a:lnTo>
                  <a:lnTo>
                    <a:pt x="167" y="13"/>
                  </a:lnTo>
                  <a:lnTo>
                    <a:pt x="194" y="7"/>
                  </a:lnTo>
                  <a:lnTo>
                    <a:pt x="224" y="2"/>
                  </a:lnTo>
                  <a:lnTo>
                    <a:pt x="256" y="0"/>
                  </a:lnTo>
                  <a:lnTo>
                    <a:pt x="290" y="0"/>
                  </a:lnTo>
                  <a:lnTo>
                    <a:pt x="290" y="0"/>
                  </a:lnTo>
                  <a:lnTo>
                    <a:pt x="346" y="1"/>
                  </a:lnTo>
                  <a:lnTo>
                    <a:pt x="404" y="5"/>
                  </a:lnTo>
                  <a:lnTo>
                    <a:pt x="457" y="9"/>
                  </a:lnTo>
                  <a:lnTo>
                    <a:pt x="499" y="14"/>
                  </a:lnTo>
                  <a:lnTo>
                    <a:pt x="499" y="14"/>
                  </a:lnTo>
                  <a:lnTo>
                    <a:pt x="507" y="17"/>
                  </a:lnTo>
                  <a:lnTo>
                    <a:pt x="514" y="21"/>
                  </a:lnTo>
                  <a:lnTo>
                    <a:pt x="517" y="24"/>
                  </a:lnTo>
                  <a:lnTo>
                    <a:pt x="519" y="26"/>
                  </a:lnTo>
                  <a:lnTo>
                    <a:pt x="520" y="31"/>
                  </a:lnTo>
                  <a:lnTo>
                    <a:pt x="520" y="34"/>
                  </a:lnTo>
                  <a:lnTo>
                    <a:pt x="520" y="87"/>
                  </a:lnTo>
                  <a:lnTo>
                    <a:pt x="520" y="87"/>
                  </a:lnTo>
                  <a:lnTo>
                    <a:pt x="520" y="91"/>
                  </a:lnTo>
                  <a:lnTo>
                    <a:pt x="519" y="95"/>
                  </a:lnTo>
                  <a:lnTo>
                    <a:pt x="517" y="99"/>
                  </a:lnTo>
                  <a:lnTo>
                    <a:pt x="514" y="101"/>
                  </a:lnTo>
                  <a:lnTo>
                    <a:pt x="511" y="103"/>
                  </a:lnTo>
                  <a:lnTo>
                    <a:pt x="507" y="104"/>
                  </a:lnTo>
                  <a:lnTo>
                    <a:pt x="504" y="106"/>
                  </a:lnTo>
                  <a:lnTo>
                    <a:pt x="499" y="106"/>
                  </a:lnTo>
                  <a:lnTo>
                    <a:pt x="499" y="106"/>
                  </a:lnTo>
                  <a:lnTo>
                    <a:pt x="497" y="106"/>
                  </a:lnTo>
                  <a:lnTo>
                    <a:pt x="497" y="106"/>
                  </a:lnTo>
                  <a:lnTo>
                    <a:pt x="452" y="103"/>
                  </a:lnTo>
                  <a:lnTo>
                    <a:pt x="400" y="101"/>
                  </a:lnTo>
                  <a:lnTo>
                    <a:pt x="343" y="100"/>
                  </a:lnTo>
                  <a:lnTo>
                    <a:pt x="290" y="99"/>
                  </a:lnTo>
                  <a:lnTo>
                    <a:pt x="290" y="99"/>
                  </a:lnTo>
                  <a:lnTo>
                    <a:pt x="267" y="99"/>
                  </a:lnTo>
                  <a:lnTo>
                    <a:pt x="246" y="100"/>
                  </a:lnTo>
                  <a:lnTo>
                    <a:pt x="226" y="102"/>
                  </a:lnTo>
                  <a:lnTo>
                    <a:pt x="209" y="104"/>
                  </a:lnTo>
                  <a:lnTo>
                    <a:pt x="193" y="108"/>
                  </a:lnTo>
                  <a:lnTo>
                    <a:pt x="178" y="111"/>
                  </a:lnTo>
                  <a:lnTo>
                    <a:pt x="166" y="117"/>
                  </a:lnTo>
                  <a:lnTo>
                    <a:pt x="154" y="123"/>
                  </a:lnTo>
                  <a:lnTo>
                    <a:pt x="144" y="130"/>
                  </a:lnTo>
                  <a:lnTo>
                    <a:pt x="136" y="139"/>
                  </a:lnTo>
                  <a:lnTo>
                    <a:pt x="128" y="148"/>
                  </a:lnTo>
                  <a:lnTo>
                    <a:pt x="122" y="158"/>
                  </a:lnTo>
                  <a:lnTo>
                    <a:pt x="117" y="170"/>
                  </a:lnTo>
                  <a:lnTo>
                    <a:pt x="114" y="184"/>
                  </a:lnTo>
                  <a:lnTo>
                    <a:pt x="113" y="197"/>
                  </a:lnTo>
                  <a:lnTo>
                    <a:pt x="112" y="213"/>
                  </a:lnTo>
                  <a:lnTo>
                    <a:pt x="112" y="213"/>
                  </a:lnTo>
                  <a:lnTo>
                    <a:pt x="113" y="224"/>
                  </a:lnTo>
                  <a:lnTo>
                    <a:pt x="114" y="234"/>
                  </a:lnTo>
                  <a:lnTo>
                    <a:pt x="116" y="243"/>
                  </a:lnTo>
                  <a:lnTo>
                    <a:pt x="120" y="252"/>
                  </a:lnTo>
                  <a:lnTo>
                    <a:pt x="124" y="262"/>
                  </a:lnTo>
                  <a:lnTo>
                    <a:pt x="129" y="270"/>
                  </a:lnTo>
                  <a:lnTo>
                    <a:pt x="136" y="279"/>
                  </a:lnTo>
                  <a:lnTo>
                    <a:pt x="144" y="287"/>
                  </a:lnTo>
                  <a:lnTo>
                    <a:pt x="152" y="295"/>
                  </a:lnTo>
                  <a:lnTo>
                    <a:pt x="161" y="304"/>
                  </a:lnTo>
                  <a:lnTo>
                    <a:pt x="184" y="321"/>
                  </a:lnTo>
                  <a:lnTo>
                    <a:pt x="212" y="340"/>
                  </a:lnTo>
                  <a:lnTo>
                    <a:pt x="244" y="359"/>
                  </a:lnTo>
                  <a:lnTo>
                    <a:pt x="355" y="426"/>
                  </a:lnTo>
                  <a:lnTo>
                    <a:pt x="355" y="426"/>
                  </a:lnTo>
                  <a:lnTo>
                    <a:pt x="380" y="442"/>
                  </a:lnTo>
                  <a:lnTo>
                    <a:pt x="403" y="457"/>
                  </a:lnTo>
                  <a:lnTo>
                    <a:pt x="424" y="471"/>
                  </a:lnTo>
                  <a:lnTo>
                    <a:pt x="443" y="486"/>
                  </a:lnTo>
                  <a:lnTo>
                    <a:pt x="460" y="500"/>
                  </a:lnTo>
                  <a:lnTo>
                    <a:pt x="476" y="515"/>
                  </a:lnTo>
                  <a:lnTo>
                    <a:pt x="490" y="530"/>
                  </a:lnTo>
                  <a:lnTo>
                    <a:pt x="502" y="544"/>
                  </a:lnTo>
                  <a:lnTo>
                    <a:pt x="512" y="559"/>
                  </a:lnTo>
                  <a:lnTo>
                    <a:pt x="521" y="573"/>
                  </a:lnTo>
                  <a:lnTo>
                    <a:pt x="528" y="588"/>
                  </a:lnTo>
                  <a:lnTo>
                    <a:pt x="534" y="604"/>
                  </a:lnTo>
                  <a:lnTo>
                    <a:pt x="538" y="621"/>
                  </a:lnTo>
                  <a:lnTo>
                    <a:pt x="542" y="638"/>
                  </a:lnTo>
                  <a:lnTo>
                    <a:pt x="543" y="655"/>
                  </a:lnTo>
                  <a:lnTo>
                    <a:pt x="544" y="672"/>
                  </a:lnTo>
                  <a:lnTo>
                    <a:pt x="544" y="672"/>
                  </a:lnTo>
                  <a:lnTo>
                    <a:pt x="543" y="694"/>
                  </a:lnTo>
                  <a:lnTo>
                    <a:pt x="541" y="716"/>
                  </a:lnTo>
                  <a:lnTo>
                    <a:pt x="537" y="738"/>
                  </a:lnTo>
                  <a:lnTo>
                    <a:pt x="532" y="759"/>
                  </a:lnTo>
                  <a:lnTo>
                    <a:pt x="522" y="780"/>
                  </a:lnTo>
                  <a:lnTo>
                    <a:pt x="512" y="799"/>
                  </a:lnTo>
                  <a:lnTo>
                    <a:pt x="499" y="819"/>
                  </a:lnTo>
                  <a:lnTo>
                    <a:pt x="493" y="827"/>
                  </a:lnTo>
                  <a:lnTo>
                    <a:pt x="485" y="836"/>
                  </a:lnTo>
                  <a:lnTo>
                    <a:pt x="475" y="844"/>
                  </a:lnTo>
                  <a:lnTo>
                    <a:pt x="466" y="853"/>
                  </a:lnTo>
                  <a:lnTo>
                    <a:pt x="456" y="860"/>
                  </a:lnTo>
                  <a:lnTo>
                    <a:pt x="444" y="868"/>
                  </a:lnTo>
                  <a:lnTo>
                    <a:pt x="433" y="874"/>
                  </a:lnTo>
                  <a:lnTo>
                    <a:pt x="420" y="881"/>
                  </a:lnTo>
                  <a:lnTo>
                    <a:pt x="408" y="887"/>
                  </a:lnTo>
                  <a:lnTo>
                    <a:pt x="393" y="892"/>
                  </a:lnTo>
                  <a:lnTo>
                    <a:pt x="378" y="897"/>
                  </a:lnTo>
                  <a:lnTo>
                    <a:pt x="362" y="902"/>
                  </a:lnTo>
                  <a:lnTo>
                    <a:pt x="345" y="905"/>
                  </a:lnTo>
                  <a:lnTo>
                    <a:pt x="327" y="908"/>
                  </a:lnTo>
                  <a:lnTo>
                    <a:pt x="308" y="911"/>
                  </a:lnTo>
                  <a:lnTo>
                    <a:pt x="288" y="912"/>
                  </a:lnTo>
                  <a:lnTo>
                    <a:pt x="268" y="913"/>
                  </a:lnTo>
                  <a:lnTo>
                    <a:pt x="246" y="914"/>
                  </a:lnTo>
                  <a:lnTo>
                    <a:pt x="246" y="9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1" name="Freeform 182"/>
            <p:cNvSpPr>
              <a:spLocks/>
            </p:cNvSpPr>
            <p:nvPr/>
          </p:nvSpPr>
          <p:spPr bwMode="auto">
            <a:xfrm>
              <a:off x="4854190" y="4488174"/>
              <a:ext cx="79560" cy="163275"/>
            </a:xfrm>
            <a:custGeom>
              <a:avLst/>
              <a:gdLst>
                <a:gd name="T0" fmla="*/ 382 w 404"/>
                <a:gd name="T1" fmla="*/ 818 h 825"/>
                <a:gd name="T2" fmla="*/ 343 w 404"/>
                <a:gd name="T3" fmla="*/ 823 h 825"/>
                <a:gd name="T4" fmla="*/ 304 w 404"/>
                <a:gd name="T5" fmla="*/ 825 h 825"/>
                <a:gd name="T6" fmla="*/ 283 w 404"/>
                <a:gd name="T7" fmla="*/ 824 h 825"/>
                <a:gd name="T8" fmla="*/ 248 w 404"/>
                <a:gd name="T9" fmla="*/ 821 h 825"/>
                <a:gd name="T10" fmla="*/ 217 w 404"/>
                <a:gd name="T11" fmla="*/ 814 h 825"/>
                <a:gd name="T12" fmla="*/ 191 w 404"/>
                <a:gd name="T13" fmla="*/ 802 h 825"/>
                <a:gd name="T14" fmla="*/ 171 w 404"/>
                <a:gd name="T15" fmla="*/ 784 h 825"/>
                <a:gd name="T16" fmla="*/ 155 w 404"/>
                <a:gd name="T17" fmla="*/ 759 h 825"/>
                <a:gd name="T18" fmla="*/ 145 w 404"/>
                <a:gd name="T19" fmla="*/ 727 h 825"/>
                <a:gd name="T20" fmla="*/ 140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5 w 404"/>
                <a:gd name="T55" fmla="*/ 0 h 825"/>
                <a:gd name="T56" fmla="*/ 228 w 404"/>
                <a:gd name="T57" fmla="*/ 0 h 825"/>
                <a:gd name="T58" fmla="*/ 235 w 404"/>
                <a:gd name="T59" fmla="*/ 2 h 825"/>
                <a:gd name="T60" fmla="*/ 241 w 404"/>
                <a:gd name="T61" fmla="*/ 6 h 825"/>
                <a:gd name="T62" fmla="*/ 244 w 404"/>
                <a:gd name="T63" fmla="*/ 12 h 825"/>
                <a:gd name="T64" fmla="*/ 245 w 404"/>
                <a:gd name="T65" fmla="*/ 20 h 825"/>
                <a:gd name="T66" fmla="*/ 376 w 404"/>
                <a:gd name="T67" fmla="*/ 152 h 825"/>
                <a:gd name="T68" fmla="*/ 381 w 404"/>
                <a:gd name="T69" fmla="*/ 153 h 825"/>
                <a:gd name="T70" fmla="*/ 390 w 404"/>
                <a:gd name="T71" fmla="*/ 156 h 825"/>
                <a:gd name="T72" fmla="*/ 397 w 404"/>
                <a:gd name="T73" fmla="*/ 163 h 825"/>
                <a:gd name="T74" fmla="*/ 400 w 404"/>
                <a:gd name="T75" fmla="*/ 171 h 825"/>
                <a:gd name="T76" fmla="*/ 400 w 404"/>
                <a:gd name="T77" fmla="*/ 217 h 825"/>
                <a:gd name="T78" fmla="*/ 400 w 404"/>
                <a:gd name="T79" fmla="*/ 222 h 825"/>
                <a:gd name="T80" fmla="*/ 397 w 404"/>
                <a:gd name="T81" fmla="*/ 231 h 825"/>
                <a:gd name="T82" fmla="*/ 390 w 404"/>
                <a:gd name="T83" fmla="*/ 238 h 825"/>
                <a:gd name="T84" fmla="*/ 381 w 404"/>
                <a:gd name="T85" fmla="*/ 241 h 825"/>
                <a:gd name="T86" fmla="*/ 245 w 404"/>
                <a:gd name="T87" fmla="*/ 241 h 825"/>
                <a:gd name="T88" fmla="*/ 245 w 404"/>
                <a:gd name="T89" fmla="*/ 662 h 825"/>
                <a:gd name="T90" fmla="*/ 249 w 404"/>
                <a:gd name="T91" fmla="*/ 702 h 825"/>
                <a:gd name="T92" fmla="*/ 253 w 404"/>
                <a:gd name="T93" fmla="*/ 716 h 825"/>
                <a:gd name="T94" fmla="*/ 260 w 404"/>
                <a:gd name="T95" fmla="*/ 725 h 825"/>
                <a:gd name="T96" fmla="*/ 269 w 404"/>
                <a:gd name="T97" fmla="*/ 732 h 825"/>
                <a:gd name="T98" fmla="*/ 281 w 404"/>
                <a:gd name="T99" fmla="*/ 737 h 825"/>
                <a:gd name="T100" fmla="*/ 311 w 404"/>
                <a:gd name="T101" fmla="*/ 739 h 825"/>
                <a:gd name="T102" fmla="*/ 378 w 404"/>
                <a:gd name="T103" fmla="*/ 739 h 825"/>
                <a:gd name="T104" fmla="*/ 394 w 404"/>
                <a:gd name="T105" fmla="*/ 741 h 825"/>
                <a:gd name="T106" fmla="*/ 400 w 404"/>
                <a:gd name="T107" fmla="*/ 745 h 825"/>
                <a:gd name="T108" fmla="*/ 404 w 404"/>
                <a:gd name="T109" fmla="*/ 752 h 825"/>
                <a:gd name="T110" fmla="*/ 404 w 404"/>
                <a:gd name="T111" fmla="*/ 798 h 825"/>
                <a:gd name="T112" fmla="*/ 402 w 404"/>
                <a:gd name="T113" fmla="*/ 806 h 825"/>
                <a:gd name="T114" fmla="*/ 399 w 404"/>
                <a:gd name="T115" fmla="*/ 811 h 825"/>
                <a:gd name="T116" fmla="*/ 392 w 404"/>
                <a:gd name="T117" fmla="*/ 816 h 825"/>
                <a:gd name="T118" fmla="*/ 382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2" y="818"/>
                  </a:moveTo>
                  <a:lnTo>
                    <a:pt x="382" y="818"/>
                  </a:lnTo>
                  <a:lnTo>
                    <a:pt x="363" y="821"/>
                  </a:lnTo>
                  <a:lnTo>
                    <a:pt x="343" y="823"/>
                  </a:lnTo>
                  <a:lnTo>
                    <a:pt x="322" y="824"/>
                  </a:lnTo>
                  <a:lnTo>
                    <a:pt x="304" y="825"/>
                  </a:lnTo>
                  <a:lnTo>
                    <a:pt x="304" y="825"/>
                  </a:lnTo>
                  <a:lnTo>
                    <a:pt x="283" y="824"/>
                  </a:lnTo>
                  <a:lnTo>
                    <a:pt x="265" y="823"/>
                  </a:lnTo>
                  <a:lnTo>
                    <a:pt x="248" y="821"/>
                  </a:lnTo>
                  <a:lnTo>
                    <a:pt x="231" y="818"/>
                  </a:lnTo>
                  <a:lnTo>
                    <a:pt x="217" y="814"/>
                  </a:lnTo>
                  <a:lnTo>
                    <a:pt x="203" y="808"/>
                  </a:lnTo>
                  <a:lnTo>
                    <a:pt x="191" y="802"/>
                  </a:lnTo>
                  <a:lnTo>
                    <a:pt x="180" y="793"/>
                  </a:lnTo>
                  <a:lnTo>
                    <a:pt x="171" y="784"/>
                  </a:lnTo>
                  <a:lnTo>
                    <a:pt x="163" y="772"/>
                  </a:lnTo>
                  <a:lnTo>
                    <a:pt x="155" y="759"/>
                  </a:lnTo>
                  <a:lnTo>
                    <a:pt x="150" y="744"/>
                  </a:lnTo>
                  <a:lnTo>
                    <a:pt x="145" y="727"/>
                  </a:lnTo>
                  <a:lnTo>
                    <a:pt x="142" y="708"/>
                  </a:lnTo>
                  <a:lnTo>
                    <a:pt x="140" y="686"/>
                  </a:lnTo>
                  <a:lnTo>
                    <a:pt x="140" y="662"/>
                  </a:lnTo>
                  <a:lnTo>
                    <a:pt x="140" y="241"/>
                  </a:lnTo>
                  <a:lnTo>
                    <a:pt x="23" y="229"/>
                  </a:lnTo>
                  <a:lnTo>
                    <a:pt x="23" y="229"/>
                  </a:lnTo>
                  <a:lnTo>
                    <a:pt x="14" y="226"/>
                  </a:lnTo>
                  <a:lnTo>
                    <a:pt x="9" y="224"/>
                  </a:lnTo>
                  <a:lnTo>
                    <a:pt x="5" y="222"/>
                  </a:lnTo>
                  <a:lnTo>
                    <a:pt x="3" y="218"/>
                  </a:lnTo>
                  <a:lnTo>
                    <a:pt x="1" y="215"/>
                  </a:lnTo>
                  <a:lnTo>
                    <a:pt x="0" y="212"/>
                  </a:lnTo>
                  <a:lnTo>
                    <a:pt x="0" y="207"/>
                  </a:lnTo>
                  <a:lnTo>
                    <a:pt x="0" y="174"/>
                  </a:lnTo>
                  <a:lnTo>
                    <a:pt x="0" y="174"/>
                  </a:lnTo>
                  <a:lnTo>
                    <a:pt x="0" y="169"/>
                  </a:lnTo>
                  <a:lnTo>
                    <a:pt x="1" y="164"/>
                  </a:lnTo>
                  <a:lnTo>
                    <a:pt x="3" y="161"/>
                  </a:lnTo>
                  <a:lnTo>
                    <a:pt x="5" y="158"/>
                  </a:lnTo>
                  <a:lnTo>
                    <a:pt x="9" y="155"/>
                  </a:lnTo>
                  <a:lnTo>
                    <a:pt x="14"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5" y="0"/>
                  </a:lnTo>
                  <a:lnTo>
                    <a:pt x="225" y="0"/>
                  </a:lnTo>
                  <a:lnTo>
                    <a:pt x="228" y="0"/>
                  </a:lnTo>
                  <a:lnTo>
                    <a:pt x="228" y="0"/>
                  </a:lnTo>
                  <a:lnTo>
                    <a:pt x="231" y="0"/>
                  </a:lnTo>
                  <a:lnTo>
                    <a:pt x="235" y="2"/>
                  </a:lnTo>
                  <a:lnTo>
                    <a:pt x="237" y="4"/>
                  </a:lnTo>
                  <a:lnTo>
                    <a:pt x="241" y="6"/>
                  </a:lnTo>
                  <a:lnTo>
                    <a:pt x="243" y="8"/>
                  </a:lnTo>
                  <a:lnTo>
                    <a:pt x="244" y="12"/>
                  </a:lnTo>
                  <a:lnTo>
                    <a:pt x="245" y="17"/>
                  </a:lnTo>
                  <a:lnTo>
                    <a:pt x="245" y="20"/>
                  </a:lnTo>
                  <a:lnTo>
                    <a:pt x="245" y="152"/>
                  </a:lnTo>
                  <a:lnTo>
                    <a:pt x="376" y="152"/>
                  </a:lnTo>
                  <a:lnTo>
                    <a:pt x="376" y="152"/>
                  </a:lnTo>
                  <a:lnTo>
                    <a:pt x="381" y="153"/>
                  </a:lnTo>
                  <a:lnTo>
                    <a:pt x="385" y="154"/>
                  </a:lnTo>
                  <a:lnTo>
                    <a:pt x="390" y="156"/>
                  </a:lnTo>
                  <a:lnTo>
                    <a:pt x="393" y="159"/>
                  </a:lnTo>
                  <a:lnTo>
                    <a:pt x="397" y="163"/>
                  </a:lnTo>
                  <a:lnTo>
                    <a:pt x="398" y="167"/>
                  </a:lnTo>
                  <a:lnTo>
                    <a:pt x="400" y="171"/>
                  </a:lnTo>
                  <a:lnTo>
                    <a:pt x="400" y="176"/>
                  </a:lnTo>
                  <a:lnTo>
                    <a:pt x="400" y="217"/>
                  </a:lnTo>
                  <a:lnTo>
                    <a:pt x="400" y="217"/>
                  </a:lnTo>
                  <a:lnTo>
                    <a:pt x="400" y="222"/>
                  </a:lnTo>
                  <a:lnTo>
                    <a:pt x="398" y="226"/>
                  </a:lnTo>
                  <a:lnTo>
                    <a:pt x="397" y="231"/>
                  </a:lnTo>
                  <a:lnTo>
                    <a:pt x="393" y="234"/>
                  </a:lnTo>
                  <a:lnTo>
                    <a:pt x="390" y="238"/>
                  </a:lnTo>
                  <a:lnTo>
                    <a:pt x="385" y="239"/>
                  </a:lnTo>
                  <a:lnTo>
                    <a:pt x="381" y="241"/>
                  </a:lnTo>
                  <a:lnTo>
                    <a:pt x="376" y="241"/>
                  </a:lnTo>
                  <a:lnTo>
                    <a:pt x="245" y="241"/>
                  </a:lnTo>
                  <a:lnTo>
                    <a:pt x="245" y="662"/>
                  </a:lnTo>
                  <a:lnTo>
                    <a:pt x="245" y="662"/>
                  </a:lnTo>
                  <a:lnTo>
                    <a:pt x="246" y="685"/>
                  </a:lnTo>
                  <a:lnTo>
                    <a:pt x="249" y="702"/>
                  </a:lnTo>
                  <a:lnTo>
                    <a:pt x="251" y="709"/>
                  </a:lnTo>
                  <a:lnTo>
                    <a:pt x="253" y="716"/>
                  </a:lnTo>
                  <a:lnTo>
                    <a:pt x="257" y="721"/>
                  </a:lnTo>
                  <a:lnTo>
                    <a:pt x="260" y="725"/>
                  </a:lnTo>
                  <a:lnTo>
                    <a:pt x="265" y="729"/>
                  </a:lnTo>
                  <a:lnTo>
                    <a:pt x="269" y="732"/>
                  </a:lnTo>
                  <a:lnTo>
                    <a:pt x="274" y="735"/>
                  </a:lnTo>
                  <a:lnTo>
                    <a:pt x="281" y="737"/>
                  </a:lnTo>
                  <a:lnTo>
                    <a:pt x="295" y="738"/>
                  </a:lnTo>
                  <a:lnTo>
                    <a:pt x="311" y="739"/>
                  </a:lnTo>
                  <a:lnTo>
                    <a:pt x="378" y="739"/>
                  </a:lnTo>
                  <a:lnTo>
                    <a:pt x="378" y="739"/>
                  </a:lnTo>
                  <a:lnTo>
                    <a:pt x="390" y="740"/>
                  </a:lnTo>
                  <a:lnTo>
                    <a:pt x="394" y="741"/>
                  </a:lnTo>
                  <a:lnTo>
                    <a:pt x="398" y="743"/>
                  </a:lnTo>
                  <a:lnTo>
                    <a:pt x="400" y="745"/>
                  </a:lnTo>
                  <a:lnTo>
                    <a:pt x="402" y="748"/>
                  </a:lnTo>
                  <a:lnTo>
                    <a:pt x="404" y="752"/>
                  </a:lnTo>
                  <a:lnTo>
                    <a:pt x="404" y="755"/>
                  </a:lnTo>
                  <a:lnTo>
                    <a:pt x="404" y="798"/>
                  </a:lnTo>
                  <a:lnTo>
                    <a:pt x="404" y="798"/>
                  </a:lnTo>
                  <a:lnTo>
                    <a:pt x="402" y="806"/>
                  </a:lnTo>
                  <a:lnTo>
                    <a:pt x="401" y="809"/>
                  </a:lnTo>
                  <a:lnTo>
                    <a:pt x="399" y="811"/>
                  </a:lnTo>
                  <a:lnTo>
                    <a:pt x="395" y="814"/>
                  </a:lnTo>
                  <a:lnTo>
                    <a:pt x="392" y="816"/>
                  </a:lnTo>
                  <a:lnTo>
                    <a:pt x="382" y="818"/>
                  </a:lnTo>
                  <a:lnTo>
                    <a:pt x="382"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2" name="Freeform 183"/>
            <p:cNvSpPr>
              <a:spLocks/>
            </p:cNvSpPr>
            <p:nvPr/>
          </p:nvSpPr>
          <p:spPr bwMode="auto">
            <a:xfrm>
              <a:off x="4956311" y="4516673"/>
              <a:ext cx="58779" cy="132995"/>
            </a:xfrm>
            <a:custGeom>
              <a:avLst/>
              <a:gdLst>
                <a:gd name="T0" fmla="*/ 273 w 298"/>
                <a:gd name="T1" fmla="*/ 92 h 672"/>
                <a:gd name="T2" fmla="*/ 232 w 298"/>
                <a:gd name="T3" fmla="*/ 94 h 672"/>
                <a:gd name="T4" fmla="*/ 191 w 298"/>
                <a:gd name="T5" fmla="*/ 103 h 672"/>
                <a:gd name="T6" fmla="*/ 150 w 298"/>
                <a:gd name="T7" fmla="*/ 119 h 672"/>
                <a:gd name="T8" fmla="*/ 107 w 298"/>
                <a:gd name="T9" fmla="*/ 142 h 672"/>
                <a:gd name="T10" fmla="*/ 107 w 298"/>
                <a:gd name="T11" fmla="*/ 648 h 672"/>
                <a:gd name="T12" fmla="*/ 104 w 298"/>
                <a:gd name="T13" fmla="*/ 657 h 672"/>
                <a:gd name="T14" fmla="*/ 100 w 298"/>
                <a:gd name="T15" fmla="*/ 665 h 672"/>
                <a:gd name="T16" fmla="*/ 92 w 298"/>
                <a:gd name="T17" fmla="*/ 670 h 672"/>
                <a:gd name="T18" fmla="*/ 83 w 298"/>
                <a:gd name="T19" fmla="*/ 672 h 672"/>
                <a:gd name="T20" fmla="*/ 23 w 298"/>
                <a:gd name="T21" fmla="*/ 672 h 672"/>
                <a:gd name="T22" fmla="*/ 15 w 298"/>
                <a:gd name="T23" fmla="*/ 670 h 672"/>
                <a:gd name="T24" fmla="*/ 7 w 298"/>
                <a:gd name="T25" fmla="*/ 665 h 672"/>
                <a:gd name="T26" fmla="*/ 2 w 298"/>
                <a:gd name="T27" fmla="*/ 657 h 672"/>
                <a:gd name="T28" fmla="*/ 0 w 298"/>
                <a:gd name="T29" fmla="*/ 648 h 672"/>
                <a:gd name="T30" fmla="*/ 0 w 298"/>
                <a:gd name="T31" fmla="*/ 32 h 672"/>
                <a:gd name="T32" fmla="*/ 2 w 298"/>
                <a:gd name="T33" fmla="*/ 23 h 672"/>
                <a:gd name="T34" fmla="*/ 7 w 298"/>
                <a:gd name="T35" fmla="*/ 15 h 672"/>
                <a:gd name="T36" fmla="*/ 14 w 298"/>
                <a:gd name="T37" fmla="*/ 10 h 672"/>
                <a:gd name="T38" fmla="*/ 23 w 298"/>
                <a:gd name="T39" fmla="*/ 8 h 672"/>
                <a:gd name="T40" fmla="*/ 80 w 298"/>
                <a:gd name="T41" fmla="*/ 8 h 672"/>
                <a:gd name="T42" fmla="*/ 89 w 298"/>
                <a:gd name="T43" fmla="*/ 10 h 672"/>
                <a:gd name="T44" fmla="*/ 96 w 298"/>
                <a:gd name="T45" fmla="*/ 15 h 672"/>
                <a:gd name="T46" fmla="*/ 101 w 298"/>
                <a:gd name="T47" fmla="*/ 23 h 672"/>
                <a:gd name="T48" fmla="*/ 103 w 298"/>
                <a:gd name="T49" fmla="*/ 32 h 672"/>
                <a:gd name="T50" fmla="*/ 103 w 298"/>
                <a:gd name="T51" fmla="*/ 57 h 672"/>
                <a:gd name="T52" fmla="*/ 147 w 298"/>
                <a:gd name="T53" fmla="*/ 31 h 672"/>
                <a:gd name="T54" fmla="*/ 190 w 298"/>
                <a:gd name="T55" fmla="*/ 12 h 672"/>
                <a:gd name="T56" fmla="*/ 232 w 298"/>
                <a:gd name="T57" fmla="*/ 3 h 672"/>
                <a:gd name="T58" fmla="*/ 273 w 298"/>
                <a:gd name="T59" fmla="*/ 0 h 672"/>
                <a:gd name="T60" fmla="*/ 279 w 298"/>
                <a:gd name="T61" fmla="*/ 0 h 672"/>
                <a:gd name="T62" fmla="*/ 288 w 298"/>
                <a:gd name="T63" fmla="*/ 3 h 672"/>
                <a:gd name="T64" fmla="*/ 295 w 298"/>
                <a:gd name="T65" fmla="*/ 8 h 672"/>
                <a:gd name="T66" fmla="*/ 298 w 298"/>
                <a:gd name="T67" fmla="*/ 16 h 672"/>
                <a:gd name="T68" fmla="*/ 298 w 298"/>
                <a:gd name="T69" fmla="*/ 71 h 672"/>
                <a:gd name="T70" fmla="*/ 298 w 298"/>
                <a:gd name="T71" fmla="*/ 76 h 672"/>
                <a:gd name="T72" fmla="*/ 295 w 298"/>
                <a:gd name="T73" fmla="*/ 84 h 672"/>
                <a:gd name="T74" fmla="*/ 288 w 298"/>
                <a:gd name="T75" fmla="*/ 88 h 672"/>
                <a:gd name="T76" fmla="*/ 279 w 298"/>
                <a:gd name="T77" fmla="*/ 92 h 672"/>
                <a:gd name="T78" fmla="*/ 273 w 298"/>
                <a:gd name="T79" fmla="*/ 9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672">
                  <a:moveTo>
                    <a:pt x="273" y="92"/>
                  </a:moveTo>
                  <a:lnTo>
                    <a:pt x="273" y="92"/>
                  </a:lnTo>
                  <a:lnTo>
                    <a:pt x="252" y="92"/>
                  </a:lnTo>
                  <a:lnTo>
                    <a:pt x="232" y="94"/>
                  </a:lnTo>
                  <a:lnTo>
                    <a:pt x="212" y="98"/>
                  </a:lnTo>
                  <a:lnTo>
                    <a:pt x="191" y="103"/>
                  </a:lnTo>
                  <a:lnTo>
                    <a:pt x="171" y="110"/>
                  </a:lnTo>
                  <a:lnTo>
                    <a:pt x="150" y="119"/>
                  </a:lnTo>
                  <a:lnTo>
                    <a:pt x="128" y="129"/>
                  </a:lnTo>
                  <a:lnTo>
                    <a:pt x="107" y="142"/>
                  </a:lnTo>
                  <a:lnTo>
                    <a:pt x="107" y="648"/>
                  </a:lnTo>
                  <a:lnTo>
                    <a:pt x="107" y="648"/>
                  </a:lnTo>
                  <a:lnTo>
                    <a:pt x="105" y="652"/>
                  </a:lnTo>
                  <a:lnTo>
                    <a:pt x="104" y="657"/>
                  </a:lnTo>
                  <a:lnTo>
                    <a:pt x="102" y="661"/>
                  </a:lnTo>
                  <a:lnTo>
                    <a:pt x="100" y="665"/>
                  </a:lnTo>
                  <a:lnTo>
                    <a:pt x="95" y="667"/>
                  </a:lnTo>
                  <a:lnTo>
                    <a:pt x="92" y="670"/>
                  </a:lnTo>
                  <a:lnTo>
                    <a:pt x="87" y="672"/>
                  </a:lnTo>
                  <a:lnTo>
                    <a:pt x="83" y="672"/>
                  </a:lnTo>
                  <a:lnTo>
                    <a:pt x="23" y="672"/>
                  </a:lnTo>
                  <a:lnTo>
                    <a:pt x="23" y="672"/>
                  </a:lnTo>
                  <a:lnTo>
                    <a:pt x="18" y="672"/>
                  </a:lnTo>
                  <a:lnTo>
                    <a:pt x="15" y="670"/>
                  </a:lnTo>
                  <a:lnTo>
                    <a:pt x="10" y="667"/>
                  </a:lnTo>
                  <a:lnTo>
                    <a:pt x="7" y="665"/>
                  </a:lnTo>
                  <a:lnTo>
                    <a:pt x="5" y="662"/>
                  </a:lnTo>
                  <a:lnTo>
                    <a:pt x="2" y="657"/>
                  </a:lnTo>
                  <a:lnTo>
                    <a:pt x="1" y="652"/>
                  </a:lnTo>
                  <a:lnTo>
                    <a:pt x="0" y="648"/>
                  </a:lnTo>
                  <a:lnTo>
                    <a:pt x="0" y="32"/>
                  </a:lnTo>
                  <a:lnTo>
                    <a:pt x="0" y="32"/>
                  </a:lnTo>
                  <a:lnTo>
                    <a:pt x="0" y="27"/>
                  </a:lnTo>
                  <a:lnTo>
                    <a:pt x="2" y="23"/>
                  </a:lnTo>
                  <a:lnTo>
                    <a:pt x="3" y="19"/>
                  </a:lnTo>
                  <a:lnTo>
                    <a:pt x="7" y="15"/>
                  </a:lnTo>
                  <a:lnTo>
                    <a:pt x="10" y="12"/>
                  </a:lnTo>
                  <a:lnTo>
                    <a:pt x="14" y="10"/>
                  </a:lnTo>
                  <a:lnTo>
                    <a:pt x="18" y="9"/>
                  </a:lnTo>
                  <a:lnTo>
                    <a:pt x="23" y="8"/>
                  </a:lnTo>
                  <a:lnTo>
                    <a:pt x="80" y="8"/>
                  </a:lnTo>
                  <a:lnTo>
                    <a:pt x="80" y="8"/>
                  </a:lnTo>
                  <a:lnTo>
                    <a:pt x="85" y="9"/>
                  </a:lnTo>
                  <a:lnTo>
                    <a:pt x="89" y="10"/>
                  </a:lnTo>
                  <a:lnTo>
                    <a:pt x="93" y="12"/>
                  </a:lnTo>
                  <a:lnTo>
                    <a:pt x="96" y="15"/>
                  </a:lnTo>
                  <a:lnTo>
                    <a:pt x="99" y="19"/>
                  </a:lnTo>
                  <a:lnTo>
                    <a:pt x="101" y="23"/>
                  </a:lnTo>
                  <a:lnTo>
                    <a:pt x="102" y="27"/>
                  </a:lnTo>
                  <a:lnTo>
                    <a:pt x="103" y="32"/>
                  </a:lnTo>
                  <a:lnTo>
                    <a:pt x="103" y="57"/>
                  </a:lnTo>
                  <a:lnTo>
                    <a:pt x="103" y="57"/>
                  </a:lnTo>
                  <a:lnTo>
                    <a:pt x="125" y="43"/>
                  </a:lnTo>
                  <a:lnTo>
                    <a:pt x="147" y="31"/>
                  </a:lnTo>
                  <a:lnTo>
                    <a:pt x="169" y="20"/>
                  </a:lnTo>
                  <a:lnTo>
                    <a:pt x="190" y="12"/>
                  </a:lnTo>
                  <a:lnTo>
                    <a:pt x="211" y="7"/>
                  </a:lnTo>
                  <a:lnTo>
                    <a:pt x="232" y="3"/>
                  </a:lnTo>
                  <a:lnTo>
                    <a:pt x="252" y="1"/>
                  </a:lnTo>
                  <a:lnTo>
                    <a:pt x="273" y="0"/>
                  </a:lnTo>
                  <a:lnTo>
                    <a:pt x="273" y="0"/>
                  </a:lnTo>
                  <a:lnTo>
                    <a:pt x="279" y="0"/>
                  </a:lnTo>
                  <a:lnTo>
                    <a:pt x="284" y="1"/>
                  </a:lnTo>
                  <a:lnTo>
                    <a:pt x="288" y="3"/>
                  </a:lnTo>
                  <a:lnTo>
                    <a:pt x="292" y="6"/>
                  </a:lnTo>
                  <a:lnTo>
                    <a:pt x="295" y="8"/>
                  </a:lnTo>
                  <a:lnTo>
                    <a:pt x="297" y="12"/>
                  </a:lnTo>
                  <a:lnTo>
                    <a:pt x="298" y="16"/>
                  </a:lnTo>
                  <a:lnTo>
                    <a:pt x="298" y="22"/>
                  </a:lnTo>
                  <a:lnTo>
                    <a:pt x="298" y="71"/>
                  </a:lnTo>
                  <a:lnTo>
                    <a:pt x="298" y="71"/>
                  </a:lnTo>
                  <a:lnTo>
                    <a:pt x="298" y="76"/>
                  </a:lnTo>
                  <a:lnTo>
                    <a:pt x="297" y="80"/>
                  </a:lnTo>
                  <a:lnTo>
                    <a:pt x="295" y="84"/>
                  </a:lnTo>
                  <a:lnTo>
                    <a:pt x="292" y="86"/>
                  </a:lnTo>
                  <a:lnTo>
                    <a:pt x="288" y="88"/>
                  </a:lnTo>
                  <a:lnTo>
                    <a:pt x="284" y="90"/>
                  </a:lnTo>
                  <a:lnTo>
                    <a:pt x="279" y="92"/>
                  </a:lnTo>
                  <a:lnTo>
                    <a:pt x="273" y="92"/>
                  </a:lnTo>
                  <a:lnTo>
                    <a:pt x="273" y="9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3" name="Freeform 184"/>
            <p:cNvSpPr>
              <a:spLocks noEditPoints="1"/>
            </p:cNvSpPr>
            <p:nvPr/>
          </p:nvSpPr>
          <p:spPr bwMode="auto">
            <a:xfrm>
              <a:off x="5026372" y="4516673"/>
              <a:ext cx="96778" cy="134776"/>
            </a:xfrm>
            <a:custGeom>
              <a:avLst/>
              <a:gdLst>
                <a:gd name="T0" fmla="*/ 408 w 488"/>
                <a:gd name="T1" fmla="*/ 672 h 681"/>
                <a:gd name="T2" fmla="*/ 394 w 488"/>
                <a:gd name="T3" fmla="*/ 667 h 681"/>
                <a:gd name="T4" fmla="*/ 386 w 488"/>
                <a:gd name="T5" fmla="*/ 657 h 681"/>
                <a:gd name="T6" fmla="*/ 384 w 488"/>
                <a:gd name="T7" fmla="*/ 622 h 681"/>
                <a:gd name="T8" fmla="*/ 340 w 488"/>
                <a:gd name="T9" fmla="*/ 644 h 681"/>
                <a:gd name="T10" fmla="*/ 271 w 488"/>
                <a:gd name="T11" fmla="*/ 671 h 681"/>
                <a:gd name="T12" fmla="*/ 198 w 488"/>
                <a:gd name="T13" fmla="*/ 681 h 681"/>
                <a:gd name="T14" fmla="*/ 160 w 488"/>
                <a:gd name="T15" fmla="*/ 679 h 681"/>
                <a:gd name="T16" fmla="*/ 107 w 488"/>
                <a:gd name="T17" fmla="*/ 665 h 681"/>
                <a:gd name="T18" fmla="*/ 61 w 488"/>
                <a:gd name="T19" fmla="*/ 640 h 681"/>
                <a:gd name="T20" fmla="*/ 26 w 488"/>
                <a:gd name="T21" fmla="*/ 597 h 681"/>
                <a:gd name="T22" fmla="*/ 5 w 488"/>
                <a:gd name="T23" fmla="*/ 537 h 681"/>
                <a:gd name="T24" fmla="*/ 0 w 488"/>
                <a:gd name="T25" fmla="*/ 470 h 681"/>
                <a:gd name="T26" fmla="*/ 5 w 488"/>
                <a:gd name="T27" fmla="*/ 424 h 681"/>
                <a:gd name="T28" fmla="*/ 26 w 488"/>
                <a:gd name="T29" fmla="*/ 367 h 681"/>
                <a:gd name="T30" fmla="*/ 43 w 488"/>
                <a:gd name="T31" fmla="*/ 344 h 681"/>
                <a:gd name="T32" fmla="*/ 66 w 488"/>
                <a:gd name="T33" fmla="*/ 323 h 681"/>
                <a:gd name="T34" fmla="*/ 129 w 488"/>
                <a:gd name="T35" fmla="*/ 293 h 681"/>
                <a:gd name="T36" fmla="*/ 217 w 488"/>
                <a:gd name="T37" fmla="*/ 277 h 681"/>
                <a:gd name="T38" fmla="*/ 381 w 488"/>
                <a:gd name="T39" fmla="*/ 275 h 681"/>
                <a:gd name="T40" fmla="*/ 381 w 488"/>
                <a:gd name="T41" fmla="*/ 209 h 681"/>
                <a:gd name="T42" fmla="*/ 374 w 488"/>
                <a:gd name="T43" fmla="*/ 163 h 681"/>
                <a:gd name="T44" fmla="*/ 360 w 488"/>
                <a:gd name="T45" fmla="*/ 129 h 681"/>
                <a:gd name="T46" fmla="*/ 334 w 488"/>
                <a:gd name="T47" fmla="*/ 107 h 681"/>
                <a:gd name="T48" fmla="*/ 299 w 488"/>
                <a:gd name="T49" fmla="*/ 94 h 681"/>
                <a:gd name="T50" fmla="*/ 252 w 488"/>
                <a:gd name="T51" fmla="*/ 90 h 681"/>
                <a:gd name="T52" fmla="*/ 148 w 488"/>
                <a:gd name="T53" fmla="*/ 93 h 681"/>
                <a:gd name="T54" fmla="*/ 67 w 488"/>
                <a:gd name="T55" fmla="*/ 100 h 681"/>
                <a:gd name="T56" fmla="*/ 53 w 488"/>
                <a:gd name="T57" fmla="*/ 100 h 681"/>
                <a:gd name="T58" fmla="*/ 44 w 488"/>
                <a:gd name="T59" fmla="*/ 94 h 681"/>
                <a:gd name="T60" fmla="*/ 39 w 488"/>
                <a:gd name="T61" fmla="*/ 80 h 681"/>
                <a:gd name="T62" fmla="*/ 39 w 488"/>
                <a:gd name="T63" fmla="*/ 33 h 681"/>
                <a:gd name="T64" fmla="*/ 46 w 488"/>
                <a:gd name="T65" fmla="*/ 23 h 681"/>
                <a:gd name="T66" fmla="*/ 65 w 488"/>
                <a:gd name="T67" fmla="*/ 16 h 681"/>
                <a:gd name="T68" fmla="*/ 146 w 488"/>
                <a:gd name="T69" fmla="*/ 4 h 681"/>
                <a:gd name="T70" fmla="*/ 252 w 488"/>
                <a:gd name="T71" fmla="*/ 0 h 681"/>
                <a:gd name="T72" fmla="*/ 337 w 488"/>
                <a:gd name="T73" fmla="*/ 9 h 681"/>
                <a:gd name="T74" fmla="*/ 401 w 488"/>
                <a:gd name="T75" fmla="*/ 34 h 681"/>
                <a:gd name="T76" fmla="*/ 446 w 488"/>
                <a:gd name="T77" fmla="*/ 76 h 681"/>
                <a:gd name="T78" fmla="*/ 474 w 488"/>
                <a:gd name="T79" fmla="*/ 131 h 681"/>
                <a:gd name="T80" fmla="*/ 487 w 488"/>
                <a:gd name="T81" fmla="*/ 201 h 681"/>
                <a:gd name="T82" fmla="*/ 488 w 488"/>
                <a:gd name="T83" fmla="*/ 648 h 681"/>
                <a:gd name="T84" fmla="*/ 483 w 488"/>
                <a:gd name="T85" fmla="*/ 662 h 681"/>
                <a:gd name="T86" fmla="*/ 473 w 488"/>
                <a:gd name="T87" fmla="*/ 670 h 681"/>
                <a:gd name="T88" fmla="*/ 463 w 488"/>
                <a:gd name="T89" fmla="*/ 672 h 681"/>
                <a:gd name="T90" fmla="*/ 292 w 488"/>
                <a:gd name="T91" fmla="*/ 351 h 681"/>
                <a:gd name="T92" fmla="*/ 221 w 488"/>
                <a:gd name="T93" fmla="*/ 354 h 681"/>
                <a:gd name="T94" fmla="*/ 169 w 488"/>
                <a:gd name="T95" fmla="*/ 366 h 681"/>
                <a:gd name="T96" fmla="*/ 135 w 488"/>
                <a:gd name="T97" fmla="*/ 385 h 681"/>
                <a:gd name="T98" fmla="*/ 115 w 488"/>
                <a:gd name="T99" fmla="*/ 415 h 681"/>
                <a:gd name="T100" fmla="*/ 107 w 488"/>
                <a:gd name="T101" fmla="*/ 454 h 681"/>
                <a:gd name="T102" fmla="*/ 107 w 488"/>
                <a:gd name="T103" fmla="*/ 484 h 681"/>
                <a:gd name="T104" fmla="*/ 112 w 488"/>
                <a:gd name="T105" fmla="*/ 526 h 681"/>
                <a:gd name="T106" fmla="*/ 124 w 488"/>
                <a:gd name="T107" fmla="*/ 557 h 681"/>
                <a:gd name="T108" fmla="*/ 144 w 488"/>
                <a:gd name="T109" fmla="*/ 577 h 681"/>
                <a:gd name="T110" fmla="*/ 171 w 488"/>
                <a:gd name="T111" fmla="*/ 588 h 681"/>
                <a:gd name="T112" fmla="*/ 218 w 488"/>
                <a:gd name="T113" fmla="*/ 594 h 681"/>
                <a:gd name="T114" fmla="*/ 259 w 488"/>
                <a:gd name="T115" fmla="*/ 591 h 681"/>
                <a:gd name="T116" fmla="*/ 319 w 488"/>
                <a:gd name="T117" fmla="*/ 574 h 681"/>
                <a:gd name="T118" fmla="*/ 381 w 488"/>
                <a:gd name="T119" fmla="*/ 54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681">
                  <a:moveTo>
                    <a:pt x="463" y="672"/>
                  </a:moveTo>
                  <a:lnTo>
                    <a:pt x="408" y="672"/>
                  </a:lnTo>
                  <a:lnTo>
                    <a:pt x="408" y="672"/>
                  </a:lnTo>
                  <a:lnTo>
                    <a:pt x="403" y="672"/>
                  </a:lnTo>
                  <a:lnTo>
                    <a:pt x="399" y="670"/>
                  </a:lnTo>
                  <a:lnTo>
                    <a:pt x="394" y="667"/>
                  </a:lnTo>
                  <a:lnTo>
                    <a:pt x="390" y="665"/>
                  </a:lnTo>
                  <a:lnTo>
                    <a:pt x="388" y="662"/>
                  </a:lnTo>
                  <a:lnTo>
                    <a:pt x="386" y="657"/>
                  </a:lnTo>
                  <a:lnTo>
                    <a:pt x="384" y="652"/>
                  </a:lnTo>
                  <a:lnTo>
                    <a:pt x="384" y="648"/>
                  </a:lnTo>
                  <a:lnTo>
                    <a:pt x="384" y="622"/>
                  </a:lnTo>
                  <a:lnTo>
                    <a:pt x="384" y="622"/>
                  </a:lnTo>
                  <a:lnTo>
                    <a:pt x="362" y="634"/>
                  </a:lnTo>
                  <a:lnTo>
                    <a:pt x="340" y="644"/>
                  </a:lnTo>
                  <a:lnTo>
                    <a:pt x="317" y="655"/>
                  </a:lnTo>
                  <a:lnTo>
                    <a:pt x="294" y="664"/>
                  </a:lnTo>
                  <a:lnTo>
                    <a:pt x="271" y="671"/>
                  </a:lnTo>
                  <a:lnTo>
                    <a:pt x="247" y="677"/>
                  </a:lnTo>
                  <a:lnTo>
                    <a:pt x="223" y="680"/>
                  </a:lnTo>
                  <a:lnTo>
                    <a:pt x="198" y="681"/>
                  </a:lnTo>
                  <a:lnTo>
                    <a:pt x="198" y="681"/>
                  </a:lnTo>
                  <a:lnTo>
                    <a:pt x="178" y="680"/>
                  </a:lnTo>
                  <a:lnTo>
                    <a:pt x="160" y="679"/>
                  </a:lnTo>
                  <a:lnTo>
                    <a:pt x="142" y="675"/>
                  </a:lnTo>
                  <a:lnTo>
                    <a:pt x="123" y="671"/>
                  </a:lnTo>
                  <a:lnTo>
                    <a:pt x="107" y="665"/>
                  </a:lnTo>
                  <a:lnTo>
                    <a:pt x="90" y="658"/>
                  </a:lnTo>
                  <a:lnTo>
                    <a:pt x="75" y="650"/>
                  </a:lnTo>
                  <a:lnTo>
                    <a:pt x="61" y="640"/>
                  </a:lnTo>
                  <a:lnTo>
                    <a:pt x="48" y="627"/>
                  </a:lnTo>
                  <a:lnTo>
                    <a:pt x="36" y="613"/>
                  </a:lnTo>
                  <a:lnTo>
                    <a:pt x="26" y="597"/>
                  </a:lnTo>
                  <a:lnTo>
                    <a:pt x="18" y="579"/>
                  </a:lnTo>
                  <a:lnTo>
                    <a:pt x="11" y="560"/>
                  </a:lnTo>
                  <a:lnTo>
                    <a:pt x="5" y="537"/>
                  </a:lnTo>
                  <a:lnTo>
                    <a:pt x="2" y="513"/>
                  </a:lnTo>
                  <a:lnTo>
                    <a:pt x="0" y="485"/>
                  </a:lnTo>
                  <a:lnTo>
                    <a:pt x="0" y="470"/>
                  </a:lnTo>
                  <a:lnTo>
                    <a:pt x="0" y="470"/>
                  </a:lnTo>
                  <a:lnTo>
                    <a:pt x="2" y="447"/>
                  </a:lnTo>
                  <a:lnTo>
                    <a:pt x="5" y="424"/>
                  </a:lnTo>
                  <a:lnTo>
                    <a:pt x="10" y="404"/>
                  </a:lnTo>
                  <a:lnTo>
                    <a:pt x="17" y="385"/>
                  </a:lnTo>
                  <a:lnTo>
                    <a:pt x="26" y="367"/>
                  </a:lnTo>
                  <a:lnTo>
                    <a:pt x="30" y="359"/>
                  </a:lnTo>
                  <a:lnTo>
                    <a:pt x="36" y="351"/>
                  </a:lnTo>
                  <a:lnTo>
                    <a:pt x="43" y="344"/>
                  </a:lnTo>
                  <a:lnTo>
                    <a:pt x="50" y="337"/>
                  </a:lnTo>
                  <a:lnTo>
                    <a:pt x="58" y="330"/>
                  </a:lnTo>
                  <a:lnTo>
                    <a:pt x="66" y="323"/>
                  </a:lnTo>
                  <a:lnTo>
                    <a:pt x="84" y="312"/>
                  </a:lnTo>
                  <a:lnTo>
                    <a:pt x="105" y="303"/>
                  </a:lnTo>
                  <a:lnTo>
                    <a:pt x="129" y="293"/>
                  </a:lnTo>
                  <a:lnTo>
                    <a:pt x="155" y="287"/>
                  </a:lnTo>
                  <a:lnTo>
                    <a:pt x="185" y="282"/>
                  </a:lnTo>
                  <a:lnTo>
                    <a:pt x="217" y="277"/>
                  </a:lnTo>
                  <a:lnTo>
                    <a:pt x="253" y="275"/>
                  </a:lnTo>
                  <a:lnTo>
                    <a:pt x="292" y="275"/>
                  </a:lnTo>
                  <a:lnTo>
                    <a:pt x="381" y="275"/>
                  </a:lnTo>
                  <a:lnTo>
                    <a:pt x="381" y="227"/>
                  </a:lnTo>
                  <a:lnTo>
                    <a:pt x="381" y="227"/>
                  </a:lnTo>
                  <a:lnTo>
                    <a:pt x="381" y="209"/>
                  </a:lnTo>
                  <a:lnTo>
                    <a:pt x="379" y="191"/>
                  </a:lnTo>
                  <a:lnTo>
                    <a:pt x="378" y="176"/>
                  </a:lnTo>
                  <a:lnTo>
                    <a:pt x="374" y="163"/>
                  </a:lnTo>
                  <a:lnTo>
                    <a:pt x="370" y="150"/>
                  </a:lnTo>
                  <a:lnTo>
                    <a:pt x="365" y="139"/>
                  </a:lnTo>
                  <a:lnTo>
                    <a:pt x="360" y="129"/>
                  </a:lnTo>
                  <a:lnTo>
                    <a:pt x="351" y="120"/>
                  </a:lnTo>
                  <a:lnTo>
                    <a:pt x="343" y="113"/>
                  </a:lnTo>
                  <a:lnTo>
                    <a:pt x="334" y="107"/>
                  </a:lnTo>
                  <a:lnTo>
                    <a:pt x="324" y="102"/>
                  </a:lnTo>
                  <a:lnTo>
                    <a:pt x="312" y="97"/>
                  </a:lnTo>
                  <a:lnTo>
                    <a:pt x="299" y="94"/>
                  </a:lnTo>
                  <a:lnTo>
                    <a:pt x="285" y="92"/>
                  </a:lnTo>
                  <a:lnTo>
                    <a:pt x="269" y="90"/>
                  </a:lnTo>
                  <a:lnTo>
                    <a:pt x="252" y="90"/>
                  </a:lnTo>
                  <a:lnTo>
                    <a:pt x="252" y="90"/>
                  </a:lnTo>
                  <a:lnTo>
                    <a:pt x="197" y="92"/>
                  </a:lnTo>
                  <a:lnTo>
                    <a:pt x="148" y="93"/>
                  </a:lnTo>
                  <a:lnTo>
                    <a:pt x="106" y="96"/>
                  </a:lnTo>
                  <a:lnTo>
                    <a:pt x="67" y="100"/>
                  </a:lnTo>
                  <a:lnTo>
                    <a:pt x="67" y="100"/>
                  </a:lnTo>
                  <a:lnTo>
                    <a:pt x="61" y="100"/>
                  </a:lnTo>
                  <a:lnTo>
                    <a:pt x="61" y="100"/>
                  </a:lnTo>
                  <a:lnTo>
                    <a:pt x="53" y="100"/>
                  </a:lnTo>
                  <a:lnTo>
                    <a:pt x="50" y="98"/>
                  </a:lnTo>
                  <a:lnTo>
                    <a:pt x="46" y="96"/>
                  </a:lnTo>
                  <a:lnTo>
                    <a:pt x="44" y="94"/>
                  </a:lnTo>
                  <a:lnTo>
                    <a:pt x="42" y="90"/>
                  </a:lnTo>
                  <a:lnTo>
                    <a:pt x="39" y="86"/>
                  </a:lnTo>
                  <a:lnTo>
                    <a:pt x="39" y="80"/>
                  </a:lnTo>
                  <a:lnTo>
                    <a:pt x="39" y="38"/>
                  </a:lnTo>
                  <a:lnTo>
                    <a:pt x="39" y="38"/>
                  </a:lnTo>
                  <a:lnTo>
                    <a:pt x="39" y="33"/>
                  </a:lnTo>
                  <a:lnTo>
                    <a:pt x="41" y="30"/>
                  </a:lnTo>
                  <a:lnTo>
                    <a:pt x="43" y="26"/>
                  </a:lnTo>
                  <a:lnTo>
                    <a:pt x="46" y="23"/>
                  </a:lnTo>
                  <a:lnTo>
                    <a:pt x="50" y="20"/>
                  </a:lnTo>
                  <a:lnTo>
                    <a:pt x="54" y="18"/>
                  </a:lnTo>
                  <a:lnTo>
                    <a:pt x="65" y="16"/>
                  </a:lnTo>
                  <a:lnTo>
                    <a:pt x="65" y="16"/>
                  </a:lnTo>
                  <a:lnTo>
                    <a:pt x="104" y="9"/>
                  </a:lnTo>
                  <a:lnTo>
                    <a:pt x="146" y="4"/>
                  </a:lnTo>
                  <a:lnTo>
                    <a:pt x="195" y="1"/>
                  </a:lnTo>
                  <a:lnTo>
                    <a:pt x="252" y="0"/>
                  </a:lnTo>
                  <a:lnTo>
                    <a:pt x="252" y="0"/>
                  </a:lnTo>
                  <a:lnTo>
                    <a:pt x="283" y="1"/>
                  </a:lnTo>
                  <a:lnTo>
                    <a:pt x="310" y="3"/>
                  </a:lnTo>
                  <a:lnTo>
                    <a:pt x="337" y="9"/>
                  </a:lnTo>
                  <a:lnTo>
                    <a:pt x="360" y="15"/>
                  </a:lnTo>
                  <a:lnTo>
                    <a:pt x="381" y="24"/>
                  </a:lnTo>
                  <a:lnTo>
                    <a:pt x="401" y="34"/>
                  </a:lnTo>
                  <a:lnTo>
                    <a:pt x="418" y="46"/>
                  </a:lnTo>
                  <a:lnTo>
                    <a:pt x="433" y="59"/>
                  </a:lnTo>
                  <a:lnTo>
                    <a:pt x="446" y="76"/>
                  </a:lnTo>
                  <a:lnTo>
                    <a:pt x="457" y="93"/>
                  </a:lnTo>
                  <a:lnTo>
                    <a:pt x="466" y="111"/>
                  </a:lnTo>
                  <a:lnTo>
                    <a:pt x="474" y="131"/>
                  </a:lnTo>
                  <a:lnTo>
                    <a:pt x="480" y="152"/>
                  </a:lnTo>
                  <a:lnTo>
                    <a:pt x="485" y="176"/>
                  </a:lnTo>
                  <a:lnTo>
                    <a:pt x="487" y="201"/>
                  </a:lnTo>
                  <a:lnTo>
                    <a:pt x="488" y="227"/>
                  </a:lnTo>
                  <a:lnTo>
                    <a:pt x="488" y="648"/>
                  </a:lnTo>
                  <a:lnTo>
                    <a:pt x="488" y="648"/>
                  </a:lnTo>
                  <a:lnTo>
                    <a:pt x="487" y="652"/>
                  </a:lnTo>
                  <a:lnTo>
                    <a:pt x="486" y="657"/>
                  </a:lnTo>
                  <a:lnTo>
                    <a:pt x="483" y="662"/>
                  </a:lnTo>
                  <a:lnTo>
                    <a:pt x="480" y="665"/>
                  </a:lnTo>
                  <a:lnTo>
                    <a:pt x="477" y="667"/>
                  </a:lnTo>
                  <a:lnTo>
                    <a:pt x="473" y="670"/>
                  </a:lnTo>
                  <a:lnTo>
                    <a:pt x="468" y="672"/>
                  </a:lnTo>
                  <a:lnTo>
                    <a:pt x="463" y="672"/>
                  </a:lnTo>
                  <a:lnTo>
                    <a:pt x="463" y="672"/>
                  </a:lnTo>
                  <a:close/>
                  <a:moveTo>
                    <a:pt x="381" y="351"/>
                  </a:moveTo>
                  <a:lnTo>
                    <a:pt x="292" y="351"/>
                  </a:lnTo>
                  <a:lnTo>
                    <a:pt x="292" y="351"/>
                  </a:lnTo>
                  <a:lnTo>
                    <a:pt x="265" y="351"/>
                  </a:lnTo>
                  <a:lnTo>
                    <a:pt x="243" y="353"/>
                  </a:lnTo>
                  <a:lnTo>
                    <a:pt x="221" y="354"/>
                  </a:lnTo>
                  <a:lnTo>
                    <a:pt x="201" y="358"/>
                  </a:lnTo>
                  <a:lnTo>
                    <a:pt x="184" y="361"/>
                  </a:lnTo>
                  <a:lnTo>
                    <a:pt x="169" y="366"/>
                  </a:lnTo>
                  <a:lnTo>
                    <a:pt x="156" y="371"/>
                  </a:lnTo>
                  <a:lnTo>
                    <a:pt x="145" y="378"/>
                  </a:lnTo>
                  <a:lnTo>
                    <a:pt x="135" y="385"/>
                  </a:lnTo>
                  <a:lnTo>
                    <a:pt x="127" y="394"/>
                  </a:lnTo>
                  <a:lnTo>
                    <a:pt x="121" y="404"/>
                  </a:lnTo>
                  <a:lnTo>
                    <a:pt x="115" y="415"/>
                  </a:lnTo>
                  <a:lnTo>
                    <a:pt x="112" y="427"/>
                  </a:lnTo>
                  <a:lnTo>
                    <a:pt x="109" y="439"/>
                  </a:lnTo>
                  <a:lnTo>
                    <a:pt x="107" y="454"/>
                  </a:lnTo>
                  <a:lnTo>
                    <a:pt x="107" y="469"/>
                  </a:lnTo>
                  <a:lnTo>
                    <a:pt x="107" y="484"/>
                  </a:lnTo>
                  <a:lnTo>
                    <a:pt x="107" y="484"/>
                  </a:lnTo>
                  <a:lnTo>
                    <a:pt x="107" y="500"/>
                  </a:lnTo>
                  <a:lnTo>
                    <a:pt x="109" y="514"/>
                  </a:lnTo>
                  <a:lnTo>
                    <a:pt x="112" y="526"/>
                  </a:lnTo>
                  <a:lnTo>
                    <a:pt x="115" y="538"/>
                  </a:lnTo>
                  <a:lnTo>
                    <a:pt x="119" y="548"/>
                  </a:lnTo>
                  <a:lnTo>
                    <a:pt x="124" y="557"/>
                  </a:lnTo>
                  <a:lnTo>
                    <a:pt x="130" y="564"/>
                  </a:lnTo>
                  <a:lnTo>
                    <a:pt x="137" y="571"/>
                  </a:lnTo>
                  <a:lnTo>
                    <a:pt x="144" y="577"/>
                  </a:lnTo>
                  <a:lnTo>
                    <a:pt x="152" y="581"/>
                  </a:lnTo>
                  <a:lnTo>
                    <a:pt x="161" y="586"/>
                  </a:lnTo>
                  <a:lnTo>
                    <a:pt x="171" y="588"/>
                  </a:lnTo>
                  <a:lnTo>
                    <a:pt x="182" y="591"/>
                  </a:lnTo>
                  <a:lnTo>
                    <a:pt x="193" y="593"/>
                  </a:lnTo>
                  <a:lnTo>
                    <a:pt x="218" y="594"/>
                  </a:lnTo>
                  <a:lnTo>
                    <a:pt x="218" y="594"/>
                  </a:lnTo>
                  <a:lnTo>
                    <a:pt x="239" y="593"/>
                  </a:lnTo>
                  <a:lnTo>
                    <a:pt x="259" y="591"/>
                  </a:lnTo>
                  <a:lnTo>
                    <a:pt x="279" y="587"/>
                  </a:lnTo>
                  <a:lnTo>
                    <a:pt x="299" y="581"/>
                  </a:lnTo>
                  <a:lnTo>
                    <a:pt x="319" y="574"/>
                  </a:lnTo>
                  <a:lnTo>
                    <a:pt x="339" y="566"/>
                  </a:lnTo>
                  <a:lnTo>
                    <a:pt x="360" y="556"/>
                  </a:lnTo>
                  <a:lnTo>
                    <a:pt x="381" y="546"/>
                  </a:lnTo>
                  <a:lnTo>
                    <a:pt x="381" y="35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4" name="Freeform 185"/>
            <p:cNvSpPr>
              <a:spLocks/>
            </p:cNvSpPr>
            <p:nvPr/>
          </p:nvSpPr>
          <p:spPr bwMode="auto">
            <a:xfrm>
              <a:off x="5139180" y="4488174"/>
              <a:ext cx="80153" cy="163275"/>
            </a:xfrm>
            <a:custGeom>
              <a:avLst/>
              <a:gdLst>
                <a:gd name="T0" fmla="*/ 383 w 404"/>
                <a:gd name="T1" fmla="*/ 818 h 825"/>
                <a:gd name="T2" fmla="*/ 343 w 404"/>
                <a:gd name="T3" fmla="*/ 823 h 825"/>
                <a:gd name="T4" fmla="*/ 304 w 404"/>
                <a:gd name="T5" fmla="*/ 825 h 825"/>
                <a:gd name="T6" fmla="*/ 284 w 404"/>
                <a:gd name="T7" fmla="*/ 824 h 825"/>
                <a:gd name="T8" fmla="*/ 247 w 404"/>
                <a:gd name="T9" fmla="*/ 821 h 825"/>
                <a:gd name="T10" fmla="*/ 216 w 404"/>
                <a:gd name="T11" fmla="*/ 814 h 825"/>
                <a:gd name="T12" fmla="*/ 191 w 404"/>
                <a:gd name="T13" fmla="*/ 802 h 825"/>
                <a:gd name="T14" fmla="*/ 170 w 404"/>
                <a:gd name="T15" fmla="*/ 784 h 825"/>
                <a:gd name="T16" fmla="*/ 156 w 404"/>
                <a:gd name="T17" fmla="*/ 759 h 825"/>
                <a:gd name="T18" fmla="*/ 145 w 404"/>
                <a:gd name="T19" fmla="*/ 727 h 825"/>
                <a:gd name="T20" fmla="*/ 141 w 404"/>
                <a:gd name="T21" fmla="*/ 686 h 825"/>
                <a:gd name="T22" fmla="*/ 140 w 404"/>
                <a:gd name="T23" fmla="*/ 241 h 825"/>
                <a:gd name="T24" fmla="*/ 23 w 404"/>
                <a:gd name="T25" fmla="*/ 229 h 825"/>
                <a:gd name="T26" fmla="*/ 9 w 404"/>
                <a:gd name="T27" fmla="*/ 224 h 825"/>
                <a:gd name="T28" fmla="*/ 3 w 404"/>
                <a:gd name="T29" fmla="*/ 218 h 825"/>
                <a:gd name="T30" fmla="*/ 0 w 404"/>
                <a:gd name="T31" fmla="*/ 212 h 825"/>
                <a:gd name="T32" fmla="*/ 0 w 404"/>
                <a:gd name="T33" fmla="*/ 174 h 825"/>
                <a:gd name="T34" fmla="*/ 0 w 404"/>
                <a:gd name="T35" fmla="*/ 169 h 825"/>
                <a:gd name="T36" fmla="*/ 3 w 404"/>
                <a:gd name="T37" fmla="*/ 161 h 825"/>
                <a:gd name="T38" fmla="*/ 9 w 404"/>
                <a:gd name="T39" fmla="*/ 155 h 825"/>
                <a:gd name="T40" fmla="*/ 18 w 404"/>
                <a:gd name="T41" fmla="*/ 153 h 825"/>
                <a:gd name="T42" fmla="*/ 140 w 404"/>
                <a:gd name="T43" fmla="*/ 152 h 825"/>
                <a:gd name="T44" fmla="*/ 140 w 404"/>
                <a:gd name="T45" fmla="*/ 34 h 825"/>
                <a:gd name="T46" fmla="*/ 141 w 404"/>
                <a:gd name="T47" fmla="*/ 26 h 825"/>
                <a:gd name="T48" fmla="*/ 145 w 404"/>
                <a:gd name="T49" fmla="*/ 18 h 825"/>
                <a:gd name="T50" fmla="*/ 152 w 404"/>
                <a:gd name="T51" fmla="*/ 13 h 825"/>
                <a:gd name="T52" fmla="*/ 161 w 404"/>
                <a:gd name="T53" fmla="*/ 10 h 825"/>
                <a:gd name="T54" fmla="*/ 224 w 404"/>
                <a:gd name="T55" fmla="*/ 0 h 825"/>
                <a:gd name="T56" fmla="*/ 228 w 404"/>
                <a:gd name="T57" fmla="*/ 0 h 825"/>
                <a:gd name="T58" fmla="*/ 235 w 404"/>
                <a:gd name="T59" fmla="*/ 2 h 825"/>
                <a:gd name="T60" fmla="*/ 240 w 404"/>
                <a:gd name="T61" fmla="*/ 6 h 825"/>
                <a:gd name="T62" fmla="*/ 244 w 404"/>
                <a:gd name="T63" fmla="*/ 12 h 825"/>
                <a:gd name="T64" fmla="*/ 246 w 404"/>
                <a:gd name="T65" fmla="*/ 20 h 825"/>
                <a:gd name="T66" fmla="*/ 376 w 404"/>
                <a:gd name="T67" fmla="*/ 152 h 825"/>
                <a:gd name="T68" fmla="*/ 382 w 404"/>
                <a:gd name="T69" fmla="*/ 153 h 825"/>
                <a:gd name="T70" fmla="*/ 390 w 404"/>
                <a:gd name="T71" fmla="*/ 156 h 825"/>
                <a:gd name="T72" fmla="*/ 396 w 404"/>
                <a:gd name="T73" fmla="*/ 163 h 825"/>
                <a:gd name="T74" fmla="*/ 400 w 404"/>
                <a:gd name="T75" fmla="*/ 171 h 825"/>
                <a:gd name="T76" fmla="*/ 400 w 404"/>
                <a:gd name="T77" fmla="*/ 217 h 825"/>
                <a:gd name="T78" fmla="*/ 400 w 404"/>
                <a:gd name="T79" fmla="*/ 222 h 825"/>
                <a:gd name="T80" fmla="*/ 396 w 404"/>
                <a:gd name="T81" fmla="*/ 231 h 825"/>
                <a:gd name="T82" fmla="*/ 390 w 404"/>
                <a:gd name="T83" fmla="*/ 238 h 825"/>
                <a:gd name="T84" fmla="*/ 382 w 404"/>
                <a:gd name="T85" fmla="*/ 241 h 825"/>
                <a:gd name="T86" fmla="*/ 246 w 404"/>
                <a:gd name="T87" fmla="*/ 241 h 825"/>
                <a:gd name="T88" fmla="*/ 246 w 404"/>
                <a:gd name="T89" fmla="*/ 662 h 825"/>
                <a:gd name="T90" fmla="*/ 250 w 404"/>
                <a:gd name="T91" fmla="*/ 702 h 825"/>
                <a:gd name="T92" fmla="*/ 254 w 404"/>
                <a:gd name="T93" fmla="*/ 716 h 825"/>
                <a:gd name="T94" fmla="*/ 260 w 404"/>
                <a:gd name="T95" fmla="*/ 725 h 825"/>
                <a:gd name="T96" fmla="*/ 269 w 404"/>
                <a:gd name="T97" fmla="*/ 732 h 825"/>
                <a:gd name="T98" fmla="*/ 281 w 404"/>
                <a:gd name="T99" fmla="*/ 737 h 825"/>
                <a:gd name="T100" fmla="*/ 310 w 404"/>
                <a:gd name="T101" fmla="*/ 739 h 825"/>
                <a:gd name="T102" fmla="*/ 378 w 404"/>
                <a:gd name="T103" fmla="*/ 739 h 825"/>
                <a:gd name="T104" fmla="*/ 394 w 404"/>
                <a:gd name="T105" fmla="*/ 741 h 825"/>
                <a:gd name="T106" fmla="*/ 400 w 404"/>
                <a:gd name="T107" fmla="*/ 745 h 825"/>
                <a:gd name="T108" fmla="*/ 403 w 404"/>
                <a:gd name="T109" fmla="*/ 752 h 825"/>
                <a:gd name="T110" fmla="*/ 404 w 404"/>
                <a:gd name="T111" fmla="*/ 798 h 825"/>
                <a:gd name="T112" fmla="*/ 402 w 404"/>
                <a:gd name="T113" fmla="*/ 806 h 825"/>
                <a:gd name="T114" fmla="*/ 399 w 404"/>
                <a:gd name="T115" fmla="*/ 811 h 825"/>
                <a:gd name="T116" fmla="*/ 392 w 404"/>
                <a:gd name="T117" fmla="*/ 816 h 825"/>
                <a:gd name="T118" fmla="*/ 383 w 404"/>
                <a:gd name="T119" fmla="*/ 818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825">
                  <a:moveTo>
                    <a:pt x="383" y="818"/>
                  </a:moveTo>
                  <a:lnTo>
                    <a:pt x="383" y="818"/>
                  </a:lnTo>
                  <a:lnTo>
                    <a:pt x="363" y="821"/>
                  </a:lnTo>
                  <a:lnTo>
                    <a:pt x="343" y="823"/>
                  </a:lnTo>
                  <a:lnTo>
                    <a:pt x="322" y="824"/>
                  </a:lnTo>
                  <a:lnTo>
                    <a:pt x="304" y="825"/>
                  </a:lnTo>
                  <a:lnTo>
                    <a:pt x="304" y="825"/>
                  </a:lnTo>
                  <a:lnTo>
                    <a:pt x="284" y="824"/>
                  </a:lnTo>
                  <a:lnTo>
                    <a:pt x="265" y="823"/>
                  </a:lnTo>
                  <a:lnTo>
                    <a:pt x="247" y="821"/>
                  </a:lnTo>
                  <a:lnTo>
                    <a:pt x="231" y="818"/>
                  </a:lnTo>
                  <a:lnTo>
                    <a:pt x="216" y="814"/>
                  </a:lnTo>
                  <a:lnTo>
                    <a:pt x="203" y="808"/>
                  </a:lnTo>
                  <a:lnTo>
                    <a:pt x="191" y="802"/>
                  </a:lnTo>
                  <a:lnTo>
                    <a:pt x="180" y="793"/>
                  </a:lnTo>
                  <a:lnTo>
                    <a:pt x="170" y="784"/>
                  </a:lnTo>
                  <a:lnTo>
                    <a:pt x="162" y="772"/>
                  </a:lnTo>
                  <a:lnTo>
                    <a:pt x="156" y="759"/>
                  </a:lnTo>
                  <a:lnTo>
                    <a:pt x="150" y="744"/>
                  </a:lnTo>
                  <a:lnTo>
                    <a:pt x="145" y="727"/>
                  </a:lnTo>
                  <a:lnTo>
                    <a:pt x="142" y="708"/>
                  </a:lnTo>
                  <a:lnTo>
                    <a:pt x="141" y="686"/>
                  </a:lnTo>
                  <a:lnTo>
                    <a:pt x="140" y="662"/>
                  </a:lnTo>
                  <a:lnTo>
                    <a:pt x="140" y="241"/>
                  </a:lnTo>
                  <a:lnTo>
                    <a:pt x="23" y="229"/>
                  </a:lnTo>
                  <a:lnTo>
                    <a:pt x="23" y="229"/>
                  </a:lnTo>
                  <a:lnTo>
                    <a:pt x="13" y="226"/>
                  </a:lnTo>
                  <a:lnTo>
                    <a:pt x="9" y="224"/>
                  </a:lnTo>
                  <a:lnTo>
                    <a:pt x="6" y="222"/>
                  </a:lnTo>
                  <a:lnTo>
                    <a:pt x="3" y="218"/>
                  </a:lnTo>
                  <a:lnTo>
                    <a:pt x="1" y="215"/>
                  </a:lnTo>
                  <a:lnTo>
                    <a:pt x="0" y="212"/>
                  </a:lnTo>
                  <a:lnTo>
                    <a:pt x="0" y="207"/>
                  </a:lnTo>
                  <a:lnTo>
                    <a:pt x="0" y="174"/>
                  </a:lnTo>
                  <a:lnTo>
                    <a:pt x="0" y="174"/>
                  </a:lnTo>
                  <a:lnTo>
                    <a:pt x="0" y="169"/>
                  </a:lnTo>
                  <a:lnTo>
                    <a:pt x="1" y="164"/>
                  </a:lnTo>
                  <a:lnTo>
                    <a:pt x="3" y="161"/>
                  </a:lnTo>
                  <a:lnTo>
                    <a:pt x="6" y="158"/>
                  </a:lnTo>
                  <a:lnTo>
                    <a:pt x="9" y="155"/>
                  </a:lnTo>
                  <a:lnTo>
                    <a:pt x="13" y="154"/>
                  </a:lnTo>
                  <a:lnTo>
                    <a:pt x="18" y="153"/>
                  </a:lnTo>
                  <a:lnTo>
                    <a:pt x="23" y="152"/>
                  </a:lnTo>
                  <a:lnTo>
                    <a:pt x="140" y="152"/>
                  </a:lnTo>
                  <a:lnTo>
                    <a:pt x="140" y="34"/>
                  </a:lnTo>
                  <a:lnTo>
                    <a:pt x="140" y="34"/>
                  </a:lnTo>
                  <a:lnTo>
                    <a:pt x="140" y="29"/>
                  </a:lnTo>
                  <a:lnTo>
                    <a:pt x="141" y="26"/>
                  </a:lnTo>
                  <a:lnTo>
                    <a:pt x="143" y="21"/>
                  </a:lnTo>
                  <a:lnTo>
                    <a:pt x="145" y="18"/>
                  </a:lnTo>
                  <a:lnTo>
                    <a:pt x="149" y="15"/>
                  </a:lnTo>
                  <a:lnTo>
                    <a:pt x="152" y="13"/>
                  </a:lnTo>
                  <a:lnTo>
                    <a:pt x="157" y="11"/>
                  </a:lnTo>
                  <a:lnTo>
                    <a:pt x="161" y="10"/>
                  </a:lnTo>
                  <a:lnTo>
                    <a:pt x="224" y="0"/>
                  </a:lnTo>
                  <a:lnTo>
                    <a:pt x="224" y="0"/>
                  </a:lnTo>
                  <a:lnTo>
                    <a:pt x="228" y="0"/>
                  </a:lnTo>
                  <a:lnTo>
                    <a:pt x="228" y="0"/>
                  </a:lnTo>
                  <a:lnTo>
                    <a:pt x="231" y="0"/>
                  </a:lnTo>
                  <a:lnTo>
                    <a:pt x="235" y="2"/>
                  </a:lnTo>
                  <a:lnTo>
                    <a:pt x="238" y="4"/>
                  </a:lnTo>
                  <a:lnTo>
                    <a:pt x="240" y="6"/>
                  </a:lnTo>
                  <a:lnTo>
                    <a:pt x="243" y="8"/>
                  </a:lnTo>
                  <a:lnTo>
                    <a:pt x="244" y="12"/>
                  </a:lnTo>
                  <a:lnTo>
                    <a:pt x="245" y="17"/>
                  </a:lnTo>
                  <a:lnTo>
                    <a:pt x="246" y="20"/>
                  </a:lnTo>
                  <a:lnTo>
                    <a:pt x="246" y="152"/>
                  </a:lnTo>
                  <a:lnTo>
                    <a:pt x="376" y="152"/>
                  </a:lnTo>
                  <a:lnTo>
                    <a:pt x="376" y="152"/>
                  </a:lnTo>
                  <a:lnTo>
                    <a:pt x="382" y="153"/>
                  </a:lnTo>
                  <a:lnTo>
                    <a:pt x="385" y="154"/>
                  </a:lnTo>
                  <a:lnTo>
                    <a:pt x="390" y="156"/>
                  </a:lnTo>
                  <a:lnTo>
                    <a:pt x="393" y="159"/>
                  </a:lnTo>
                  <a:lnTo>
                    <a:pt x="396" y="163"/>
                  </a:lnTo>
                  <a:lnTo>
                    <a:pt x="399" y="167"/>
                  </a:lnTo>
                  <a:lnTo>
                    <a:pt x="400" y="171"/>
                  </a:lnTo>
                  <a:lnTo>
                    <a:pt x="400" y="176"/>
                  </a:lnTo>
                  <a:lnTo>
                    <a:pt x="400" y="217"/>
                  </a:lnTo>
                  <a:lnTo>
                    <a:pt x="400" y="217"/>
                  </a:lnTo>
                  <a:lnTo>
                    <a:pt x="400" y="222"/>
                  </a:lnTo>
                  <a:lnTo>
                    <a:pt x="399" y="226"/>
                  </a:lnTo>
                  <a:lnTo>
                    <a:pt x="396" y="231"/>
                  </a:lnTo>
                  <a:lnTo>
                    <a:pt x="393" y="234"/>
                  </a:lnTo>
                  <a:lnTo>
                    <a:pt x="390" y="238"/>
                  </a:lnTo>
                  <a:lnTo>
                    <a:pt x="385" y="239"/>
                  </a:lnTo>
                  <a:lnTo>
                    <a:pt x="382" y="241"/>
                  </a:lnTo>
                  <a:lnTo>
                    <a:pt x="376" y="241"/>
                  </a:lnTo>
                  <a:lnTo>
                    <a:pt x="246" y="241"/>
                  </a:lnTo>
                  <a:lnTo>
                    <a:pt x="246" y="662"/>
                  </a:lnTo>
                  <a:lnTo>
                    <a:pt x="246" y="662"/>
                  </a:lnTo>
                  <a:lnTo>
                    <a:pt x="246" y="685"/>
                  </a:lnTo>
                  <a:lnTo>
                    <a:pt x="250" y="702"/>
                  </a:lnTo>
                  <a:lnTo>
                    <a:pt x="251" y="709"/>
                  </a:lnTo>
                  <a:lnTo>
                    <a:pt x="254" y="716"/>
                  </a:lnTo>
                  <a:lnTo>
                    <a:pt x="257" y="721"/>
                  </a:lnTo>
                  <a:lnTo>
                    <a:pt x="260" y="725"/>
                  </a:lnTo>
                  <a:lnTo>
                    <a:pt x="265" y="729"/>
                  </a:lnTo>
                  <a:lnTo>
                    <a:pt x="269" y="732"/>
                  </a:lnTo>
                  <a:lnTo>
                    <a:pt x="275" y="735"/>
                  </a:lnTo>
                  <a:lnTo>
                    <a:pt x="281" y="737"/>
                  </a:lnTo>
                  <a:lnTo>
                    <a:pt x="294" y="738"/>
                  </a:lnTo>
                  <a:lnTo>
                    <a:pt x="310" y="739"/>
                  </a:lnTo>
                  <a:lnTo>
                    <a:pt x="378" y="739"/>
                  </a:lnTo>
                  <a:lnTo>
                    <a:pt x="378" y="739"/>
                  </a:lnTo>
                  <a:lnTo>
                    <a:pt x="390" y="740"/>
                  </a:lnTo>
                  <a:lnTo>
                    <a:pt x="394" y="741"/>
                  </a:lnTo>
                  <a:lnTo>
                    <a:pt x="398" y="743"/>
                  </a:lnTo>
                  <a:lnTo>
                    <a:pt x="400" y="745"/>
                  </a:lnTo>
                  <a:lnTo>
                    <a:pt x="402" y="748"/>
                  </a:lnTo>
                  <a:lnTo>
                    <a:pt x="403" y="752"/>
                  </a:lnTo>
                  <a:lnTo>
                    <a:pt x="404" y="755"/>
                  </a:lnTo>
                  <a:lnTo>
                    <a:pt x="404" y="798"/>
                  </a:lnTo>
                  <a:lnTo>
                    <a:pt x="404" y="798"/>
                  </a:lnTo>
                  <a:lnTo>
                    <a:pt x="402" y="806"/>
                  </a:lnTo>
                  <a:lnTo>
                    <a:pt x="401" y="809"/>
                  </a:lnTo>
                  <a:lnTo>
                    <a:pt x="399" y="811"/>
                  </a:lnTo>
                  <a:lnTo>
                    <a:pt x="396" y="814"/>
                  </a:lnTo>
                  <a:lnTo>
                    <a:pt x="392" y="816"/>
                  </a:lnTo>
                  <a:lnTo>
                    <a:pt x="383" y="818"/>
                  </a:lnTo>
                  <a:lnTo>
                    <a:pt x="383" y="81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5" name="Freeform 186"/>
            <p:cNvSpPr>
              <a:spLocks noEditPoints="1"/>
            </p:cNvSpPr>
            <p:nvPr/>
          </p:nvSpPr>
          <p:spPr bwMode="auto">
            <a:xfrm>
              <a:off x="5237145" y="4516673"/>
              <a:ext cx="105684" cy="134776"/>
            </a:xfrm>
            <a:custGeom>
              <a:avLst/>
              <a:gdLst>
                <a:gd name="T0" fmla="*/ 107 w 534"/>
                <a:gd name="T1" fmla="*/ 391 h 681"/>
                <a:gd name="T2" fmla="*/ 109 w 534"/>
                <a:gd name="T3" fmla="*/ 440 h 681"/>
                <a:gd name="T4" fmla="*/ 123 w 534"/>
                <a:gd name="T5" fmla="*/ 500 h 681"/>
                <a:gd name="T6" fmla="*/ 149 w 534"/>
                <a:gd name="T7" fmla="*/ 544 h 681"/>
                <a:gd name="T8" fmla="*/ 186 w 534"/>
                <a:gd name="T9" fmla="*/ 571 h 681"/>
                <a:gd name="T10" fmla="*/ 235 w 534"/>
                <a:gd name="T11" fmla="*/ 585 h 681"/>
                <a:gd name="T12" fmla="*/ 274 w 534"/>
                <a:gd name="T13" fmla="*/ 587 h 681"/>
                <a:gd name="T14" fmla="*/ 443 w 534"/>
                <a:gd name="T15" fmla="*/ 580 h 681"/>
                <a:gd name="T16" fmla="*/ 495 w 534"/>
                <a:gd name="T17" fmla="*/ 574 h 681"/>
                <a:gd name="T18" fmla="*/ 509 w 534"/>
                <a:gd name="T19" fmla="*/ 578 h 681"/>
                <a:gd name="T20" fmla="*/ 514 w 534"/>
                <a:gd name="T21" fmla="*/ 587 h 681"/>
                <a:gd name="T22" fmla="*/ 515 w 534"/>
                <a:gd name="T23" fmla="*/ 632 h 681"/>
                <a:gd name="T24" fmla="*/ 510 w 534"/>
                <a:gd name="T25" fmla="*/ 650 h 681"/>
                <a:gd name="T26" fmla="*/ 497 w 534"/>
                <a:gd name="T27" fmla="*/ 658 h 681"/>
                <a:gd name="T28" fmla="*/ 439 w 534"/>
                <a:gd name="T29" fmla="*/ 669 h 681"/>
                <a:gd name="T30" fmla="*/ 333 w 534"/>
                <a:gd name="T31" fmla="*/ 679 h 681"/>
                <a:gd name="T32" fmla="*/ 274 w 534"/>
                <a:gd name="T33" fmla="*/ 681 h 681"/>
                <a:gd name="T34" fmla="*/ 197 w 534"/>
                <a:gd name="T35" fmla="*/ 673 h 681"/>
                <a:gd name="T36" fmla="*/ 127 w 534"/>
                <a:gd name="T37" fmla="*/ 648 h 681"/>
                <a:gd name="T38" fmla="*/ 95 w 534"/>
                <a:gd name="T39" fmla="*/ 628 h 681"/>
                <a:gd name="T40" fmla="*/ 66 w 534"/>
                <a:gd name="T41" fmla="*/ 602 h 681"/>
                <a:gd name="T42" fmla="*/ 44 w 534"/>
                <a:gd name="T43" fmla="*/ 570 h 681"/>
                <a:gd name="T44" fmla="*/ 24 w 534"/>
                <a:gd name="T45" fmla="*/ 531 h 681"/>
                <a:gd name="T46" fmla="*/ 10 w 534"/>
                <a:gd name="T47" fmla="*/ 485 h 681"/>
                <a:gd name="T48" fmla="*/ 2 w 534"/>
                <a:gd name="T49" fmla="*/ 431 h 681"/>
                <a:gd name="T50" fmla="*/ 0 w 534"/>
                <a:gd name="T51" fmla="*/ 282 h 681"/>
                <a:gd name="T52" fmla="*/ 5 w 534"/>
                <a:gd name="T53" fmla="*/ 220 h 681"/>
                <a:gd name="T54" fmla="*/ 27 w 534"/>
                <a:gd name="T55" fmla="*/ 140 h 681"/>
                <a:gd name="T56" fmla="*/ 54 w 534"/>
                <a:gd name="T57" fmla="*/ 96 h 681"/>
                <a:gd name="T58" fmla="*/ 78 w 534"/>
                <a:gd name="T59" fmla="*/ 68 h 681"/>
                <a:gd name="T60" fmla="*/ 108 w 534"/>
                <a:gd name="T61" fmla="*/ 43 h 681"/>
                <a:gd name="T62" fmla="*/ 141 w 534"/>
                <a:gd name="T63" fmla="*/ 25 h 681"/>
                <a:gd name="T64" fmla="*/ 180 w 534"/>
                <a:gd name="T65" fmla="*/ 11 h 681"/>
                <a:gd name="T66" fmla="*/ 237 w 534"/>
                <a:gd name="T67" fmla="*/ 1 h 681"/>
                <a:gd name="T68" fmla="*/ 300 w 534"/>
                <a:gd name="T69" fmla="*/ 1 h 681"/>
                <a:gd name="T70" fmla="*/ 359 w 534"/>
                <a:gd name="T71" fmla="*/ 11 h 681"/>
                <a:gd name="T72" fmla="*/ 397 w 534"/>
                <a:gd name="T73" fmla="*/ 25 h 681"/>
                <a:gd name="T74" fmla="*/ 430 w 534"/>
                <a:gd name="T75" fmla="*/ 43 h 681"/>
                <a:gd name="T76" fmla="*/ 459 w 534"/>
                <a:gd name="T77" fmla="*/ 68 h 681"/>
                <a:gd name="T78" fmla="*/ 483 w 534"/>
                <a:gd name="T79" fmla="*/ 96 h 681"/>
                <a:gd name="T80" fmla="*/ 508 w 534"/>
                <a:gd name="T81" fmla="*/ 141 h 681"/>
                <a:gd name="T82" fmla="*/ 530 w 534"/>
                <a:gd name="T83" fmla="*/ 221 h 681"/>
                <a:gd name="T84" fmla="*/ 534 w 534"/>
                <a:gd name="T85" fmla="*/ 347 h 681"/>
                <a:gd name="T86" fmla="*/ 532 w 534"/>
                <a:gd name="T87" fmla="*/ 358 h 681"/>
                <a:gd name="T88" fmla="*/ 524 w 534"/>
                <a:gd name="T89" fmla="*/ 369 h 681"/>
                <a:gd name="T90" fmla="*/ 512 w 534"/>
                <a:gd name="T91" fmla="*/ 374 h 681"/>
                <a:gd name="T92" fmla="*/ 427 w 534"/>
                <a:gd name="T93" fmla="*/ 282 h 681"/>
                <a:gd name="T94" fmla="*/ 421 w 534"/>
                <a:gd name="T95" fmla="*/ 214 h 681"/>
                <a:gd name="T96" fmla="*/ 405 w 534"/>
                <a:gd name="T97" fmla="*/ 163 h 681"/>
                <a:gd name="T98" fmla="*/ 377 w 534"/>
                <a:gd name="T99" fmla="*/ 126 h 681"/>
                <a:gd name="T100" fmla="*/ 338 w 534"/>
                <a:gd name="T101" fmla="*/ 103 h 681"/>
                <a:gd name="T102" fmla="*/ 288 w 534"/>
                <a:gd name="T103" fmla="*/ 94 h 681"/>
                <a:gd name="T104" fmla="*/ 250 w 534"/>
                <a:gd name="T105" fmla="*/ 94 h 681"/>
                <a:gd name="T106" fmla="*/ 200 w 534"/>
                <a:gd name="T107" fmla="*/ 104 h 681"/>
                <a:gd name="T108" fmla="*/ 159 w 534"/>
                <a:gd name="T109" fmla="*/ 127 h 681"/>
                <a:gd name="T110" fmla="*/ 131 w 534"/>
                <a:gd name="T111" fmla="*/ 165 h 681"/>
                <a:gd name="T112" fmla="*/ 112 w 534"/>
                <a:gd name="T113" fmla="*/ 217 h 681"/>
                <a:gd name="T114" fmla="*/ 107 w 534"/>
                <a:gd name="T115" fmla="*/ 282 h 681"/>
                <a:gd name="T116" fmla="*/ 427 w 534"/>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681">
                  <a:moveTo>
                    <a:pt x="512" y="374"/>
                  </a:moveTo>
                  <a:lnTo>
                    <a:pt x="107" y="374"/>
                  </a:lnTo>
                  <a:lnTo>
                    <a:pt x="107" y="391"/>
                  </a:lnTo>
                  <a:lnTo>
                    <a:pt x="107" y="391"/>
                  </a:lnTo>
                  <a:lnTo>
                    <a:pt x="108" y="416"/>
                  </a:lnTo>
                  <a:lnTo>
                    <a:pt x="109" y="440"/>
                  </a:lnTo>
                  <a:lnTo>
                    <a:pt x="112" y="462"/>
                  </a:lnTo>
                  <a:lnTo>
                    <a:pt x="117" y="483"/>
                  </a:lnTo>
                  <a:lnTo>
                    <a:pt x="123" y="500"/>
                  </a:lnTo>
                  <a:lnTo>
                    <a:pt x="131" y="516"/>
                  </a:lnTo>
                  <a:lnTo>
                    <a:pt x="139" y="531"/>
                  </a:lnTo>
                  <a:lnTo>
                    <a:pt x="149" y="544"/>
                  </a:lnTo>
                  <a:lnTo>
                    <a:pt x="161" y="554"/>
                  </a:lnTo>
                  <a:lnTo>
                    <a:pt x="172" y="563"/>
                  </a:lnTo>
                  <a:lnTo>
                    <a:pt x="186" y="571"/>
                  </a:lnTo>
                  <a:lnTo>
                    <a:pt x="202" y="577"/>
                  </a:lnTo>
                  <a:lnTo>
                    <a:pt x="218" y="581"/>
                  </a:lnTo>
                  <a:lnTo>
                    <a:pt x="235" y="585"/>
                  </a:lnTo>
                  <a:lnTo>
                    <a:pt x="255" y="587"/>
                  </a:lnTo>
                  <a:lnTo>
                    <a:pt x="274" y="587"/>
                  </a:lnTo>
                  <a:lnTo>
                    <a:pt x="274" y="587"/>
                  </a:lnTo>
                  <a:lnTo>
                    <a:pt x="330" y="587"/>
                  </a:lnTo>
                  <a:lnTo>
                    <a:pt x="388" y="584"/>
                  </a:lnTo>
                  <a:lnTo>
                    <a:pt x="443" y="580"/>
                  </a:lnTo>
                  <a:lnTo>
                    <a:pt x="490" y="574"/>
                  </a:lnTo>
                  <a:lnTo>
                    <a:pt x="490" y="574"/>
                  </a:lnTo>
                  <a:lnTo>
                    <a:pt x="495" y="574"/>
                  </a:lnTo>
                  <a:lnTo>
                    <a:pt x="495" y="574"/>
                  </a:lnTo>
                  <a:lnTo>
                    <a:pt x="502" y="576"/>
                  </a:lnTo>
                  <a:lnTo>
                    <a:pt x="509" y="578"/>
                  </a:lnTo>
                  <a:lnTo>
                    <a:pt x="512" y="580"/>
                  </a:lnTo>
                  <a:lnTo>
                    <a:pt x="513" y="584"/>
                  </a:lnTo>
                  <a:lnTo>
                    <a:pt x="514" y="587"/>
                  </a:lnTo>
                  <a:lnTo>
                    <a:pt x="515" y="592"/>
                  </a:lnTo>
                  <a:lnTo>
                    <a:pt x="515" y="632"/>
                  </a:lnTo>
                  <a:lnTo>
                    <a:pt x="515" y="632"/>
                  </a:lnTo>
                  <a:lnTo>
                    <a:pt x="514" y="642"/>
                  </a:lnTo>
                  <a:lnTo>
                    <a:pt x="513" y="647"/>
                  </a:lnTo>
                  <a:lnTo>
                    <a:pt x="510" y="650"/>
                  </a:lnTo>
                  <a:lnTo>
                    <a:pt x="507" y="654"/>
                  </a:lnTo>
                  <a:lnTo>
                    <a:pt x="502" y="656"/>
                  </a:lnTo>
                  <a:lnTo>
                    <a:pt x="497" y="658"/>
                  </a:lnTo>
                  <a:lnTo>
                    <a:pt x="491" y="661"/>
                  </a:lnTo>
                  <a:lnTo>
                    <a:pt x="491" y="661"/>
                  </a:lnTo>
                  <a:lnTo>
                    <a:pt x="439" y="669"/>
                  </a:lnTo>
                  <a:lnTo>
                    <a:pt x="386" y="675"/>
                  </a:lnTo>
                  <a:lnTo>
                    <a:pt x="360" y="678"/>
                  </a:lnTo>
                  <a:lnTo>
                    <a:pt x="333" y="679"/>
                  </a:lnTo>
                  <a:lnTo>
                    <a:pt x="304" y="680"/>
                  </a:lnTo>
                  <a:lnTo>
                    <a:pt x="274" y="681"/>
                  </a:lnTo>
                  <a:lnTo>
                    <a:pt x="274" y="681"/>
                  </a:lnTo>
                  <a:lnTo>
                    <a:pt x="249" y="680"/>
                  </a:lnTo>
                  <a:lnTo>
                    <a:pt x="222" y="678"/>
                  </a:lnTo>
                  <a:lnTo>
                    <a:pt x="197" y="673"/>
                  </a:lnTo>
                  <a:lnTo>
                    <a:pt x="173" y="667"/>
                  </a:lnTo>
                  <a:lnTo>
                    <a:pt x="149" y="658"/>
                  </a:lnTo>
                  <a:lnTo>
                    <a:pt x="127" y="648"/>
                  </a:lnTo>
                  <a:lnTo>
                    <a:pt x="116" y="642"/>
                  </a:lnTo>
                  <a:lnTo>
                    <a:pt x="105" y="635"/>
                  </a:lnTo>
                  <a:lnTo>
                    <a:pt x="95" y="628"/>
                  </a:lnTo>
                  <a:lnTo>
                    <a:pt x="85" y="620"/>
                  </a:lnTo>
                  <a:lnTo>
                    <a:pt x="76" y="611"/>
                  </a:lnTo>
                  <a:lnTo>
                    <a:pt x="66" y="602"/>
                  </a:lnTo>
                  <a:lnTo>
                    <a:pt x="58" y="592"/>
                  </a:lnTo>
                  <a:lnTo>
                    <a:pt x="50" y="581"/>
                  </a:lnTo>
                  <a:lnTo>
                    <a:pt x="44" y="570"/>
                  </a:lnTo>
                  <a:lnTo>
                    <a:pt x="35" y="557"/>
                  </a:lnTo>
                  <a:lnTo>
                    <a:pt x="30" y="545"/>
                  </a:lnTo>
                  <a:lnTo>
                    <a:pt x="24" y="531"/>
                  </a:lnTo>
                  <a:lnTo>
                    <a:pt x="18" y="516"/>
                  </a:lnTo>
                  <a:lnTo>
                    <a:pt x="14" y="501"/>
                  </a:lnTo>
                  <a:lnTo>
                    <a:pt x="10" y="485"/>
                  </a:lnTo>
                  <a:lnTo>
                    <a:pt x="7" y="468"/>
                  </a:lnTo>
                  <a:lnTo>
                    <a:pt x="3" y="449"/>
                  </a:lnTo>
                  <a:lnTo>
                    <a:pt x="2" y="431"/>
                  </a:lnTo>
                  <a:lnTo>
                    <a:pt x="1" y="412"/>
                  </a:lnTo>
                  <a:lnTo>
                    <a:pt x="0" y="391"/>
                  </a:lnTo>
                  <a:lnTo>
                    <a:pt x="0" y="282"/>
                  </a:lnTo>
                  <a:lnTo>
                    <a:pt x="0" y="282"/>
                  </a:lnTo>
                  <a:lnTo>
                    <a:pt x="1" y="251"/>
                  </a:lnTo>
                  <a:lnTo>
                    <a:pt x="5" y="220"/>
                  </a:lnTo>
                  <a:lnTo>
                    <a:pt x="10" y="193"/>
                  </a:lnTo>
                  <a:lnTo>
                    <a:pt x="18" y="165"/>
                  </a:lnTo>
                  <a:lnTo>
                    <a:pt x="27" y="140"/>
                  </a:lnTo>
                  <a:lnTo>
                    <a:pt x="40" y="117"/>
                  </a:lnTo>
                  <a:lnTo>
                    <a:pt x="46" y="107"/>
                  </a:lnTo>
                  <a:lnTo>
                    <a:pt x="54" y="96"/>
                  </a:lnTo>
                  <a:lnTo>
                    <a:pt x="62" y="86"/>
                  </a:lnTo>
                  <a:lnTo>
                    <a:pt x="70" y="77"/>
                  </a:lnTo>
                  <a:lnTo>
                    <a:pt x="78" y="68"/>
                  </a:lnTo>
                  <a:lnTo>
                    <a:pt x="88" y="58"/>
                  </a:lnTo>
                  <a:lnTo>
                    <a:pt x="97" y="51"/>
                  </a:lnTo>
                  <a:lnTo>
                    <a:pt x="108" y="43"/>
                  </a:lnTo>
                  <a:lnTo>
                    <a:pt x="118" y="37"/>
                  </a:lnTo>
                  <a:lnTo>
                    <a:pt x="130" y="31"/>
                  </a:lnTo>
                  <a:lnTo>
                    <a:pt x="141" y="25"/>
                  </a:lnTo>
                  <a:lnTo>
                    <a:pt x="154" y="19"/>
                  </a:lnTo>
                  <a:lnTo>
                    <a:pt x="166" y="15"/>
                  </a:lnTo>
                  <a:lnTo>
                    <a:pt x="180" y="11"/>
                  </a:lnTo>
                  <a:lnTo>
                    <a:pt x="194" y="8"/>
                  </a:lnTo>
                  <a:lnTo>
                    <a:pt x="208" y="4"/>
                  </a:lnTo>
                  <a:lnTo>
                    <a:pt x="237" y="1"/>
                  </a:lnTo>
                  <a:lnTo>
                    <a:pt x="268" y="0"/>
                  </a:lnTo>
                  <a:lnTo>
                    <a:pt x="268" y="0"/>
                  </a:lnTo>
                  <a:lnTo>
                    <a:pt x="300" y="1"/>
                  </a:lnTo>
                  <a:lnTo>
                    <a:pt x="330" y="4"/>
                  </a:lnTo>
                  <a:lnTo>
                    <a:pt x="345" y="8"/>
                  </a:lnTo>
                  <a:lnTo>
                    <a:pt x="359" y="11"/>
                  </a:lnTo>
                  <a:lnTo>
                    <a:pt x="372" y="15"/>
                  </a:lnTo>
                  <a:lnTo>
                    <a:pt x="384" y="19"/>
                  </a:lnTo>
                  <a:lnTo>
                    <a:pt x="397" y="25"/>
                  </a:lnTo>
                  <a:lnTo>
                    <a:pt x="408" y="31"/>
                  </a:lnTo>
                  <a:lnTo>
                    <a:pt x="420" y="37"/>
                  </a:lnTo>
                  <a:lnTo>
                    <a:pt x="430" y="43"/>
                  </a:lnTo>
                  <a:lnTo>
                    <a:pt x="440" y="51"/>
                  </a:lnTo>
                  <a:lnTo>
                    <a:pt x="450" y="59"/>
                  </a:lnTo>
                  <a:lnTo>
                    <a:pt x="459" y="68"/>
                  </a:lnTo>
                  <a:lnTo>
                    <a:pt x="467" y="77"/>
                  </a:lnTo>
                  <a:lnTo>
                    <a:pt x="475" y="86"/>
                  </a:lnTo>
                  <a:lnTo>
                    <a:pt x="483" y="96"/>
                  </a:lnTo>
                  <a:lnTo>
                    <a:pt x="490" y="107"/>
                  </a:lnTo>
                  <a:lnTo>
                    <a:pt x="497" y="118"/>
                  </a:lnTo>
                  <a:lnTo>
                    <a:pt x="508" y="141"/>
                  </a:lnTo>
                  <a:lnTo>
                    <a:pt x="517" y="166"/>
                  </a:lnTo>
                  <a:lnTo>
                    <a:pt x="524" y="193"/>
                  </a:lnTo>
                  <a:lnTo>
                    <a:pt x="530" y="221"/>
                  </a:lnTo>
                  <a:lnTo>
                    <a:pt x="533" y="251"/>
                  </a:lnTo>
                  <a:lnTo>
                    <a:pt x="534" y="282"/>
                  </a:lnTo>
                  <a:lnTo>
                    <a:pt x="534" y="347"/>
                  </a:lnTo>
                  <a:lnTo>
                    <a:pt x="534" y="347"/>
                  </a:lnTo>
                  <a:lnTo>
                    <a:pt x="533" y="353"/>
                  </a:lnTo>
                  <a:lnTo>
                    <a:pt x="532" y="358"/>
                  </a:lnTo>
                  <a:lnTo>
                    <a:pt x="531" y="362"/>
                  </a:lnTo>
                  <a:lnTo>
                    <a:pt x="528" y="367"/>
                  </a:lnTo>
                  <a:lnTo>
                    <a:pt x="524" y="369"/>
                  </a:lnTo>
                  <a:lnTo>
                    <a:pt x="521" y="371"/>
                  </a:lnTo>
                  <a:lnTo>
                    <a:pt x="516" y="374"/>
                  </a:lnTo>
                  <a:lnTo>
                    <a:pt x="512" y="374"/>
                  </a:lnTo>
                  <a:lnTo>
                    <a:pt x="512" y="374"/>
                  </a:lnTo>
                  <a:close/>
                  <a:moveTo>
                    <a:pt x="427" y="282"/>
                  </a:moveTo>
                  <a:lnTo>
                    <a:pt x="427" y="282"/>
                  </a:lnTo>
                  <a:lnTo>
                    <a:pt x="425" y="258"/>
                  </a:lnTo>
                  <a:lnTo>
                    <a:pt x="424" y="235"/>
                  </a:lnTo>
                  <a:lnTo>
                    <a:pt x="421" y="214"/>
                  </a:lnTo>
                  <a:lnTo>
                    <a:pt x="416" y="195"/>
                  </a:lnTo>
                  <a:lnTo>
                    <a:pt x="412" y="178"/>
                  </a:lnTo>
                  <a:lnTo>
                    <a:pt x="405" y="163"/>
                  </a:lnTo>
                  <a:lnTo>
                    <a:pt x="397" y="149"/>
                  </a:lnTo>
                  <a:lnTo>
                    <a:pt x="388" y="136"/>
                  </a:lnTo>
                  <a:lnTo>
                    <a:pt x="377" y="126"/>
                  </a:lnTo>
                  <a:lnTo>
                    <a:pt x="365" y="117"/>
                  </a:lnTo>
                  <a:lnTo>
                    <a:pt x="352" y="109"/>
                  </a:lnTo>
                  <a:lnTo>
                    <a:pt x="338" y="103"/>
                  </a:lnTo>
                  <a:lnTo>
                    <a:pt x="322" y="98"/>
                  </a:lnTo>
                  <a:lnTo>
                    <a:pt x="306" y="95"/>
                  </a:lnTo>
                  <a:lnTo>
                    <a:pt x="288" y="94"/>
                  </a:lnTo>
                  <a:lnTo>
                    <a:pt x="268" y="93"/>
                  </a:lnTo>
                  <a:lnTo>
                    <a:pt x="268" y="93"/>
                  </a:lnTo>
                  <a:lnTo>
                    <a:pt x="250" y="94"/>
                  </a:lnTo>
                  <a:lnTo>
                    <a:pt x="232" y="95"/>
                  </a:lnTo>
                  <a:lnTo>
                    <a:pt x="214" y="98"/>
                  </a:lnTo>
                  <a:lnTo>
                    <a:pt x="200" y="104"/>
                  </a:lnTo>
                  <a:lnTo>
                    <a:pt x="185" y="110"/>
                  </a:lnTo>
                  <a:lnTo>
                    <a:pt x="172" y="118"/>
                  </a:lnTo>
                  <a:lnTo>
                    <a:pt x="159" y="127"/>
                  </a:lnTo>
                  <a:lnTo>
                    <a:pt x="149" y="139"/>
                  </a:lnTo>
                  <a:lnTo>
                    <a:pt x="139" y="151"/>
                  </a:lnTo>
                  <a:lnTo>
                    <a:pt x="131" y="165"/>
                  </a:lnTo>
                  <a:lnTo>
                    <a:pt x="123" y="181"/>
                  </a:lnTo>
                  <a:lnTo>
                    <a:pt x="117" y="197"/>
                  </a:lnTo>
                  <a:lnTo>
                    <a:pt x="112" y="217"/>
                  </a:lnTo>
                  <a:lnTo>
                    <a:pt x="109" y="236"/>
                  </a:lnTo>
                  <a:lnTo>
                    <a:pt x="108" y="259"/>
                  </a:lnTo>
                  <a:lnTo>
                    <a:pt x="107" y="282"/>
                  </a:lnTo>
                  <a:lnTo>
                    <a:pt x="107" y="293"/>
                  </a:lnTo>
                  <a:lnTo>
                    <a:pt x="427" y="293"/>
                  </a:lnTo>
                  <a:lnTo>
                    <a:pt x="427"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6" name="Freeform 187"/>
            <p:cNvSpPr>
              <a:spLocks noEditPoints="1"/>
            </p:cNvSpPr>
            <p:nvPr/>
          </p:nvSpPr>
          <p:spPr bwMode="auto">
            <a:xfrm>
              <a:off x="5368359" y="4518454"/>
              <a:ext cx="111621" cy="179306"/>
            </a:xfrm>
            <a:custGeom>
              <a:avLst/>
              <a:gdLst>
                <a:gd name="T0" fmla="*/ 523 w 566"/>
                <a:gd name="T1" fmla="*/ 121 h 906"/>
                <a:gd name="T2" fmla="*/ 542 w 566"/>
                <a:gd name="T3" fmla="*/ 224 h 906"/>
                <a:gd name="T4" fmla="*/ 517 w 566"/>
                <a:gd name="T5" fmla="*/ 330 h 906"/>
                <a:gd name="T6" fmla="*/ 418 w 566"/>
                <a:gd name="T7" fmla="*/ 409 h 906"/>
                <a:gd name="T8" fmla="*/ 274 w 566"/>
                <a:gd name="T9" fmla="*/ 430 h 906"/>
                <a:gd name="T10" fmla="*/ 162 w 566"/>
                <a:gd name="T11" fmla="*/ 416 h 906"/>
                <a:gd name="T12" fmla="*/ 116 w 566"/>
                <a:gd name="T13" fmla="*/ 419 h 906"/>
                <a:gd name="T14" fmla="*/ 104 w 566"/>
                <a:gd name="T15" fmla="*/ 447 h 906"/>
                <a:gd name="T16" fmla="*/ 124 w 566"/>
                <a:gd name="T17" fmla="*/ 479 h 906"/>
                <a:gd name="T18" fmla="*/ 407 w 566"/>
                <a:gd name="T19" fmla="*/ 556 h 906"/>
                <a:gd name="T20" fmla="*/ 510 w 566"/>
                <a:gd name="T21" fmla="*/ 611 h 906"/>
                <a:gd name="T22" fmla="*/ 553 w 566"/>
                <a:gd name="T23" fmla="*/ 709 h 906"/>
                <a:gd name="T24" fmla="*/ 538 w 566"/>
                <a:gd name="T25" fmla="*/ 797 h 906"/>
                <a:gd name="T26" fmla="*/ 452 w 566"/>
                <a:gd name="T27" fmla="*/ 877 h 906"/>
                <a:gd name="T28" fmla="*/ 277 w 566"/>
                <a:gd name="T29" fmla="*/ 906 h 906"/>
                <a:gd name="T30" fmla="*/ 128 w 566"/>
                <a:gd name="T31" fmla="*/ 885 h 906"/>
                <a:gd name="T32" fmla="*/ 26 w 566"/>
                <a:gd name="T33" fmla="*/ 811 h 906"/>
                <a:gd name="T34" fmla="*/ 0 w 566"/>
                <a:gd name="T35" fmla="*/ 703 h 906"/>
                <a:gd name="T36" fmla="*/ 9 w 566"/>
                <a:gd name="T37" fmla="*/ 643 h 906"/>
                <a:gd name="T38" fmla="*/ 75 w 566"/>
                <a:gd name="T39" fmla="*/ 549 h 906"/>
                <a:gd name="T40" fmla="*/ 33 w 566"/>
                <a:gd name="T41" fmla="*/ 518 h 906"/>
                <a:gd name="T42" fmla="*/ 12 w 566"/>
                <a:gd name="T43" fmla="*/ 451 h 906"/>
                <a:gd name="T44" fmla="*/ 31 w 566"/>
                <a:gd name="T45" fmla="*/ 391 h 906"/>
                <a:gd name="T46" fmla="*/ 36 w 566"/>
                <a:gd name="T47" fmla="*/ 336 h 906"/>
                <a:gd name="T48" fmla="*/ 6 w 566"/>
                <a:gd name="T49" fmla="*/ 224 h 906"/>
                <a:gd name="T50" fmla="*/ 18 w 566"/>
                <a:gd name="T51" fmla="*/ 135 h 906"/>
                <a:gd name="T52" fmla="*/ 97 w 566"/>
                <a:gd name="T53" fmla="*/ 40 h 906"/>
                <a:gd name="T54" fmla="*/ 236 w 566"/>
                <a:gd name="T55" fmla="*/ 1 h 906"/>
                <a:gd name="T56" fmla="*/ 554 w 566"/>
                <a:gd name="T57" fmla="*/ 4 h 906"/>
                <a:gd name="T58" fmla="*/ 566 w 566"/>
                <a:gd name="T59" fmla="*/ 58 h 906"/>
                <a:gd name="T60" fmla="*/ 557 w 566"/>
                <a:gd name="T61" fmla="*/ 77 h 906"/>
                <a:gd name="T62" fmla="*/ 446 w 566"/>
                <a:gd name="T63" fmla="*/ 701 h 906"/>
                <a:gd name="T64" fmla="*/ 422 w 566"/>
                <a:gd name="T65" fmla="*/ 659 h 906"/>
                <a:gd name="T66" fmla="*/ 299 w 566"/>
                <a:gd name="T67" fmla="*/ 615 h 906"/>
                <a:gd name="T68" fmla="*/ 120 w 566"/>
                <a:gd name="T69" fmla="*/ 628 h 906"/>
                <a:gd name="T70" fmla="*/ 104 w 566"/>
                <a:gd name="T71" fmla="*/ 713 h 906"/>
                <a:gd name="T72" fmla="*/ 124 w 566"/>
                <a:gd name="T73" fmla="*/ 778 h 906"/>
                <a:gd name="T74" fmla="*/ 194 w 566"/>
                <a:gd name="T75" fmla="*/ 815 h 906"/>
                <a:gd name="T76" fmla="*/ 301 w 566"/>
                <a:gd name="T77" fmla="*/ 823 h 906"/>
                <a:gd name="T78" fmla="*/ 404 w 566"/>
                <a:gd name="T79" fmla="*/ 802 h 906"/>
                <a:gd name="T80" fmla="*/ 443 w 566"/>
                <a:gd name="T81" fmla="*/ 752 h 906"/>
                <a:gd name="T82" fmla="*/ 437 w 566"/>
                <a:gd name="T83" fmla="*/ 214 h 906"/>
                <a:gd name="T84" fmla="*/ 420 w 566"/>
                <a:gd name="T85" fmla="*/ 141 h 906"/>
                <a:gd name="T86" fmla="*/ 354 w 566"/>
                <a:gd name="T87" fmla="*/ 95 h 906"/>
                <a:gd name="T88" fmla="*/ 250 w 566"/>
                <a:gd name="T89" fmla="*/ 86 h 906"/>
                <a:gd name="T90" fmla="*/ 151 w 566"/>
                <a:gd name="T91" fmla="*/ 116 h 906"/>
                <a:gd name="T92" fmla="*/ 114 w 566"/>
                <a:gd name="T93" fmla="*/ 177 h 906"/>
                <a:gd name="T94" fmla="*/ 111 w 566"/>
                <a:gd name="T95" fmla="*/ 234 h 906"/>
                <a:gd name="T96" fmla="*/ 133 w 566"/>
                <a:gd name="T97" fmla="*/ 296 h 906"/>
                <a:gd name="T98" fmla="*/ 207 w 566"/>
                <a:gd name="T99" fmla="*/ 339 h 906"/>
                <a:gd name="T100" fmla="*/ 319 w 566"/>
                <a:gd name="T101" fmla="*/ 344 h 906"/>
                <a:gd name="T102" fmla="*/ 405 w 566"/>
                <a:gd name="T103" fmla="*/ 312 h 906"/>
                <a:gd name="T104" fmla="*/ 436 w 566"/>
                <a:gd name="T105" fmla="*/ 2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6" h="906">
                  <a:moveTo>
                    <a:pt x="545" y="81"/>
                  </a:moveTo>
                  <a:lnTo>
                    <a:pt x="501" y="89"/>
                  </a:lnTo>
                  <a:lnTo>
                    <a:pt x="501" y="89"/>
                  </a:lnTo>
                  <a:lnTo>
                    <a:pt x="509" y="99"/>
                  </a:lnTo>
                  <a:lnTo>
                    <a:pt x="516" y="110"/>
                  </a:lnTo>
                  <a:lnTo>
                    <a:pt x="523" y="121"/>
                  </a:lnTo>
                  <a:lnTo>
                    <a:pt x="530" y="136"/>
                  </a:lnTo>
                  <a:lnTo>
                    <a:pt x="534" y="152"/>
                  </a:lnTo>
                  <a:lnTo>
                    <a:pt x="539" y="170"/>
                  </a:lnTo>
                  <a:lnTo>
                    <a:pt x="541" y="190"/>
                  </a:lnTo>
                  <a:lnTo>
                    <a:pt x="542" y="214"/>
                  </a:lnTo>
                  <a:lnTo>
                    <a:pt x="542" y="224"/>
                  </a:lnTo>
                  <a:lnTo>
                    <a:pt x="542" y="224"/>
                  </a:lnTo>
                  <a:lnTo>
                    <a:pt x="541" y="248"/>
                  </a:lnTo>
                  <a:lnTo>
                    <a:pt x="538" y="271"/>
                  </a:lnTo>
                  <a:lnTo>
                    <a:pt x="533" y="292"/>
                  </a:lnTo>
                  <a:lnTo>
                    <a:pt x="526" y="312"/>
                  </a:lnTo>
                  <a:lnTo>
                    <a:pt x="517" y="330"/>
                  </a:lnTo>
                  <a:lnTo>
                    <a:pt x="506" y="347"/>
                  </a:lnTo>
                  <a:lnTo>
                    <a:pt x="493" y="362"/>
                  </a:lnTo>
                  <a:lnTo>
                    <a:pt x="478" y="376"/>
                  </a:lnTo>
                  <a:lnTo>
                    <a:pt x="460" y="389"/>
                  </a:lnTo>
                  <a:lnTo>
                    <a:pt x="440" y="400"/>
                  </a:lnTo>
                  <a:lnTo>
                    <a:pt x="418" y="409"/>
                  </a:lnTo>
                  <a:lnTo>
                    <a:pt x="394" y="416"/>
                  </a:lnTo>
                  <a:lnTo>
                    <a:pt x="368" y="422"/>
                  </a:lnTo>
                  <a:lnTo>
                    <a:pt x="339" y="427"/>
                  </a:lnTo>
                  <a:lnTo>
                    <a:pt x="307" y="429"/>
                  </a:lnTo>
                  <a:lnTo>
                    <a:pt x="274" y="430"/>
                  </a:lnTo>
                  <a:lnTo>
                    <a:pt x="274" y="430"/>
                  </a:lnTo>
                  <a:lnTo>
                    <a:pt x="251" y="430"/>
                  </a:lnTo>
                  <a:lnTo>
                    <a:pt x="230" y="428"/>
                  </a:lnTo>
                  <a:lnTo>
                    <a:pt x="211" y="427"/>
                  </a:lnTo>
                  <a:lnTo>
                    <a:pt x="192" y="423"/>
                  </a:lnTo>
                  <a:lnTo>
                    <a:pt x="176" y="420"/>
                  </a:lnTo>
                  <a:lnTo>
                    <a:pt x="162" y="416"/>
                  </a:lnTo>
                  <a:lnTo>
                    <a:pt x="148" y="410"/>
                  </a:lnTo>
                  <a:lnTo>
                    <a:pt x="134" y="406"/>
                  </a:lnTo>
                  <a:lnTo>
                    <a:pt x="134" y="406"/>
                  </a:lnTo>
                  <a:lnTo>
                    <a:pt x="127" y="409"/>
                  </a:lnTo>
                  <a:lnTo>
                    <a:pt x="120" y="414"/>
                  </a:lnTo>
                  <a:lnTo>
                    <a:pt x="116" y="419"/>
                  </a:lnTo>
                  <a:lnTo>
                    <a:pt x="111" y="423"/>
                  </a:lnTo>
                  <a:lnTo>
                    <a:pt x="108" y="429"/>
                  </a:lnTo>
                  <a:lnTo>
                    <a:pt x="105" y="435"/>
                  </a:lnTo>
                  <a:lnTo>
                    <a:pt x="104" y="440"/>
                  </a:lnTo>
                  <a:lnTo>
                    <a:pt x="104" y="447"/>
                  </a:lnTo>
                  <a:lnTo>
                    <a:pt x="104" y="447"/>
                  </a:lnTo>
                  <a:lnTo>
                    <a:pt x="104" y="454"/>
                  </a:lnTo>
                  <a:lnTo>
                    <a:pt x="105" y="461"/>
                  </a:lnTo>
                  <a:lnTo>
                    <a:pt x="108" y="467"/>
                  </a:lnTo>
                  <a:lnTo>
                    <a:pt x="112" y="471"/>
                  </a:lnTo>
                  <a:lnTo>
                    <a:pt x="117" y="476"/>
                  </a:lnTo>
                  <a:lnTo>
                    <a:pt x="124" y="479"/>
                  </a:lnTo>
                  <a:lnTo>
                    <a:pt x="132" y="483"/>
                  </a:lnTo>
                  <a:lnTo>
                    <a:pt x="141" y="485"/>
                  </a:lnTo>
                  <a:lnTo>
                    <a:pt x="321" y="531"/>
                  </a:lnTo>
                  <a:lnTo>
                    <a:pt x="321" y="531"/>
                  </a:lnTo>
                  <a:lnTo>
                    <a:pt x="365" y="542"/>
                  </a:lnTo>
                  <a:lnTo>
                    <a:pt x="407" y="556"/>
                  </a:lnTo>
                  <a:lnTo>
                    <a:pt x="428" y="563"/>
                  </a:lnTo>
                  <a:lnTo>
                    <a:pt x="446" y="571"/>
                  </a:lnTo>
                  <a:lnTo>
                    <a:pt x="464" y="579"/>
                  </a:lnTo>
                  <a:lnTo>
                    <a:pt x="482" y="588"/>
                  </a:lnTo>
                  <a:lnTo>
                    <a:pt x="496" y="600"/>
                  </a:lnTo>
                  <a:lnTo>
                    <a:pt x="510" y="611"/>
                  </a:lnTo>
                  <a:lnTo>
                    <a:pt x="523" y="624"/>
                  </a:lnTo>
                  <a:lnTo>
                    <a:pt x="533" y="638"/>
                  </a:lnTo>
                  <a:lnTo>
                    <a:pt x="541" y="653"/>
                  </a:lnTo>
                  <a:lnTo>
                    <a:pt x="548" y="670"/>
                  </a:lnTo>
                  <a:lnTo>
                    <a:pt x="552" y="688"/>
                  </a:lnTo>
                  <a:lnTo>
                    <a:pt x="553" y="709"/>
                  </a:lnTo>
                  <a:lnTo>
                    <a:pt x="553" y="718"/>
                  </a:lnTo>
                  <a:lnTo>
                    <a:pt x="553" y="718"/>
                  </a:lnTo>
                  <a:lnTo>
                    <a:pt x="552" y="740"/>
                  </a:lnTo>
                  <a:lnTo>
                    <a:pt x="549" y="759"/>
                  </a:lnTo>
                  <a:lnTo>
                    <a:pt x="545" y="779"/>
                  </a:lnTo>
                  <a:lnTo>
                    <a:pt x="538" y="797"/>
                  </a:lnTo>
                  <a:lnTo>
                    <a:pt x="529" y="813"/>
                  </a:lnTo>
                  <a:lnTo>
                    <a:pt x="518" y="828"/>
                  </a:lnTo>
                  <a:lnTo>
                    <a:pt x="504" y="843"/>
                  </a:lnTo>
                  <a:lnTo>
                    <a:pt x="490" y="856"/>
                  </a:lnTo>
                  <a:lnTo>
                    <a:pt x="471" y="867"/>
                  </a:lnTo>
                  <a:lnTo>
                    <a:pt x="452" y="877"/>
                  </a:lnTo>
                  <a:lnTo>
                    <a:pt x="429" y="885"/>
                  </a:lnTo>
                  <a:lnTo>
                    <a:pt x="404" y="892"/>
                  </a:lnTo>
                  <a:lnTo>
                    <a:pt x="376" y="898"/>
                  </a:lnTo>
                  <a:lnTo>
                    <a:pt x="346" y="903"/>
                  </a:lnTo>
                  <a:lnTo>
                    <a:pt x="313" y="905"/>
                  </a:lnTo>
                  <a:lnTo>
                    <a:pt x="277" y="906"/>
                  </a:lnTo>
                  <a:lnTo>
                    <a:pt x="277" y="906"/>
                  </a:lnTo>
                  <a:lnTo>
                    <a:pt x="243" y="905"/>
                  </a:lnTo>
                  <a:lnTo>
                    <a:pt x="211" y="903"/>
                  </a:lnTo>
                  <a:lnTo>
                    <a:pt x="181" y="898"/>
                  </a:lnTo>
                  <a:lnTo>
                    <a:pt x="153" y="892"/>
                  </a:lnTo>
                  <a:lnTo>
                    <a:pt x="128" y="885"/>
                  </a:lnTo>
                  <a:lnTo>
                    <a:pt x="105" y="876"/>
                  </a:lnTo>
                  <a:lnTo>
                    <a:pt x="86" y="866"/>
                  </a:lnTo>
                  <a:lnTo>
                    <a:pt x="67" y="854"/>
                  </a:lnTo>
                  <a:lnTo>
                    <a:pt x="51" y="841"/>
                  </a:lnTo>
                  <a:lnTo>
                    <a:pt x="38" y="827"/>
                  </a:lnTo>
                  <a:lnTo>
                    <a:pt x="26" y="811"/>
                  </a:lnTo>
                  <a:lnTo>
                    <a:pt x="16" y="794"/>
                  </a:lnTo>
                  <a:lnTo>
                    <a:pt x="9" y="775"/>
                  </a:lnTo>
                  <a:lnTo>
                    <a:pt x="4" y="756"/>
                  </a:lnTo>
                  <a:lnTo>
                    <a:pt x="1" y="735"/>
                  </a:lnTo>
                  <a:lnTo>
                    <a:pt x="0" y="713"/>
                  </a:lnTo>
                  <a:lnTo>
                    <a:pt x="0" y="703"/>
                  </a:lnTo>
                  <a:lnTo>
                    <a:pt x="0" y="703"/>
                  </a:lnTo>
                  <a:lnTo>
                    <a:pt x="0" y="690"/>
                  </a:lnTo>
                  <a:lnTo>
                    <a:pt x="1" y="678"/>
                  </a:lnTo>
                  <a:lnTo>
                    <a:pt x="3" y="666"/>
                  </a:lnTo>
                  <a:lnTo>
                    <a:pt x="7" y="655"/>
                  </a:lnTo>
                  <a:lnTo>
                    <a:pt x="9" y="643"/>
                  </a:lnTo>
                  <a:lnTo>
                    <a:pt x="14" y="633"/>
                  </a:lnTo>
                  <a:lnTo>
                    <a:pt x="23" y="612"/>
                  </a:lnTo>
                  <a:lnTo>
                    <a:pt x="34" y="593"/>
                  </a:lnTo>
                  <a:lnTo>
                    <a:pt x="47" y="577"/>
                  </a:lnTo>
                  <a:lnTo>
                    <a:pt x="61" y="562"/>
                  </a:lnTo>
                  <a:lnTo>
                    <a:pt x="75" y="549"/>
                  </a:lnTo>
                  <a:lnTo>
                    <a:pt x="67" y="546"/>
                  </a:lnTo>
                  <a:lnTo>
                    <a:pt x="67" y="546"/>
                  </a:lnTo>
                  <a:lnTo>
                    <a:pt x="61" y="542"/>
                  </a:lnTo>
                  <a:lnTo>
                    <a:pt x="54" y="539"/>
                  </a:lnTo>
                  <a:lnTo>
                    <a:pt x="42" y="530"/>
                  </a:lnTo>
                  <a:lnTo>
                    <a:pt x="33" y="518"/>
                  </a:lnTo>
                  <a:lnTo>
                    <a:pt x="25" y="507"/>
                  </a:lnTo>
                  <a:lnTo>
                    <a:pt x="19" y="493"/>
                  </a:lnTo>
                  <a:lnTo>
                    <a:pt x="15" y="479"/>
                  </a:lnTo>
                  <a:lnTo>
                    <a:pt x="12" y="466"/>
                  </a:lnTo>
                  <a:lnTo>
                    <a:pt x="12" y="452"/>
                  </a:lnTo>
                  <a:lnTo>
                    <a:pt x="12" y="451"/>
                  </a:lnTo>
                  <a:lnTo>
                    <a:pt x="12" y="451"/>
                  </a:lnTo>
                  <a:lnTo>
                    <a:pt x="12" y="438"/>
                  </a:lnTo>
                  <a:lnTo>
                    <a:pt x="15" y="425"/>
                  </a:lnTo>
                  <a:lnTo>
                    <a:pt x="18" y="414"/>
                  </a:lnTo>
                  <a:lnTo>
                    <a:pt x="24" y="402"/>
                  </a:lnTo>
                  <a:lnTo>
                    <a:pt x="31" y="391"/>
                  </a:lnTo>
                  <a:lnTo>
                    <a:pt x="39" y="381"/>
                  </a:lnTo>
                  <a:lnTo>
                    <a:pt x="49" y="371"/>
                  </a:lnTo>
                  <a:lnTo>
                    <a:pt x="62" y="363"/>
                  </a:lnTo>
                  <a:lnTo>
                    <a:pt x="62" y="363"/>
                  </a:lnTo>
                  <a:lnTo>
                    <a:pt x="48" y="350"/>
                  </a:lnTo>
                  <a:lnTo>
                    <a:pt x="36" y="336"/>
                  </a:lnTo>
                  <a:lnTo>
                    <a:pt x="27" y="320"/>
                  </a:lnTo>
                  <a:lnTo>
                    <a:pt x="19" y="304"/>
                  </a:lnTo>
                  <a:lnTo>
                    <a:pt x="14" y="285"/>
                  </a:lnTo>
                  <a:lnTo>
                    <a:pt x="9" y="266"/>
                  </a:lnTo>
                  <a:lnTo>
                    <a:pt x="7" y="245"/>
                  </a:lnTo>
                  <a:lnTo>
                    <a:pt x="6" y="224"/>
                  </a:lnTo>
                  <a:lnTo>
                    <a:pt x="6" y="214"/>
                  </a:lnTo>
                  <a:lnTo>
                    <a:pt x="6" y="214"/>
                  </a:lnTo>
                  <a:lnTo>
                    <a:pt x="7" y="194"/>
                  </a:lnTo>
                  <a:lnTo>
                    <a:pt x="9" y="174"/>
                  </a:lnTo>
                  <a:lnTo>
                    <a:pt x="12" y="155"/>
                  </a:lnTo>
                  <a:lnTo>
                    <a:pt x="18" y="135"/>
                  </a:lnTo>
                  <a:lnTo>
                    <a:pt x="26" y="117"/>
                  </a:lnTo>
                  <a:lnTo>
                    <a:pt x="35" y="99"/>
                  </a:lnTo>
                  <a:lnTo>
                    <a:pt x="48" y="82"/>
                  </a:lnTo>
                  <a:lnTo>
                    <a:pt x="62" y="66"/>
                  </a:lnTo>
                  <a:lnTo>
                    <a:pt x="79" y="53"/>
                  </a:lnTo>
                  <a:lnTo>
                    <a:pt x="97" y="40"/>
                  </a:lnTo>
                  <a:lnTo>
                    <a:pt x="109" y="33"/>
                  </a:lnTo>
                  <a:lnTo>
                    <a:pt x="120" y="29"/>
                  </a:lnTo>
                  <a:lnTo>
                    <a:pt x="144" y="18"/>
                  </a:lnTo>
                  <a:lnTo>
                    <a:pt x="172" y="10"/>
                  </a:lnTo>
                  <a:lnTo>
                    <a:pt x="203" y="4"/>
                  </a:lnTo>
                  <a:lnTo>
                    <a:pt x="236" y="1"/>
                  </a:lnTo>
                  <a:lnTo>
                    <a:pt x="274" y="0"/>
                  </a:lnTo>
                  <a:lnTo>
                    <a:pt x="538" y="0"/>
                  </a:lnTo>
                  <a:lnTo>
                    <a:pt x="538" y="0"/>
                  </a:lnTo>
                  <a:lnTo>
                    <a:pt x="543" y="1"/>
                  </a:lnTo>
                  <a:lnTo>
                    <a:pt x="549" y="2"/>
                  </a:lnTo>
                  <a:lnTo>
                    <a:pt x="554" y="4"/>
                  </a:lnTo>
                  <a:lnTo>
                    <a:pt x="557" y="8"/>
                  </a:lnTo>
                  <a:lnTo>
                    <a:pt x="561" y="12"/>
                  </a:lnTo>
                  <a:lnTo>
                    <a:pt x="564" y="16"/>
                  </a:lnTo>
                  <a:lnTo>
                    <a:pt x="565" y="22"/>
                  </a:lnTo>
                  <a:lnTo>
                    <a:pt x="566" y="26"/>
                  </a:lnTo>
                  <a:lnTo>
                    <a:pt x="566" y="58"/>
                  </a:lnTo>
                  <a:lnTo>
                    <a:pt x="566" y="58"/>
                  </a:lnTo>
                  <a:lnTo>
                    <a:pt x="565" y="63"/>
                  </a:lnTo>
                  <a:lnTo>
                    <a:pt x="564" y="68"/>
                  </a:lnTo>
                  <a:lnTo>
                    <a:pt x="563" y="72"/>
                  </a:lnTo>
                  <a:lnTo>
                    <a:pt x="560" y="74"/>
                  </a:lnTo>
                  <a:lnTo>
                    <a:pt x="557" y="77"/>
                  </a:lnTo>
                  <a:lnTo>
                    <a:pt x="554" y="79"/>
                  </a:lnTo>
                  <a:lnTo>
                    <a:pt x="545" y="81"/>
                  </a:lnTo>
                  <a:lnTo>
                    <a:pt x="545" y="81"/>
                  </a:lnTo>
                  <a:close/>
                  <a:moveTo>
                    <a:pt x="446" y="709"/>
                  </a:moveTo>
                  <a:lnTo>
                    <a:pt x="446" y="709"/>
                  </a:lnTo>
                  <a:lnTo>
                    <a:pt x="446" y="701"/>
                  </a:lnTo>
                  <a:lnTo>
                    <a:pt x="445" y="693"/>
                  </a:lnTo>
                  <a:lnTo>
                    <a:pt x="443" y="685"/>
                  </a:lnTo>
                  <a:lnTo>
                    <a:pt x="439" y="678"/>
                  </a:lnTo>
                  <a:lnTo>
                    <a:pt x="435" y="672"/>
                  </a:lnTo>
                  <a:lnTo>
                    <a:pt x="429" y="665"/>
                  </a:lnTo>
                  <a:lnTo>
                    <a:pt x="422" y="659"/>
                  </a:lnTo>
                  <a:lnTo>
                    <a:pt x="414" y="655"/>
                  </a:lnTo>
                  <a:lnTo>
                    <a:pt x="405" y="649"/>
                  </a:lnTo>
                  <a:lnTo>
                    <a:pt x="393" y="644"/>
                  </a:lnTo>
                  <a:lnTo>
                    <a:pt x="368" y="634"/>
                  </a:lnTo>
                  <a:lnTo>
                    <a:pt x="337" y="625"/>
                  </a:lnTo>
                  <a:lnTo>
                    <a:pt x="299" y="615"/>
                  </a:lnTo>
                  <a:lnTo>
                    <a:pt x="163" y="579"/>
                  </a:lnTo>
                  <a:lnTo>
                    <a:pt x="163" y="579"/>
                  </a:lnTo>
                  <a:lnTo>
                    <a:pt x="150" y="591"/>
                  </a:lnTo>
                  <a:lnTo>
                    <a:pt x="139" y="603"/>
                  </a:lnTo>
                  <a:lnTo>
                    <a:pt x="128" y="616"/>
                  </a:lnTo>
                  <a:lnTo>
                    <a:pt x="120" y="628"/>
                  </a:lnTo>
                  <a:lnTo>
                    <a:pt x="113" y="644"/>
                  </a:lnTo>
                  <a:lnTo>
                    <a:pt x="108" y="662"/>
                  </a:lnTo>
                  <a:lnTo>
                    <a:pt x="104" y="681"/>
                  </a:lnTo>
                  <a:lnTo>
                    <a:pt x="104" y="703"/>
                  </a:lnTo>
                  <a:lnTo>
                    <a:pt x="104" y="713"/>
                  </a:lnTo>
                  <a:lnTo>
                    <a:pt x="104" y="713"/>
                  </a:lnTo>
                  <a:lnTo>
                    <a:pt x="104" y="726"/>
                  </a:lnTo>
                  <a:lnTo>
                    <a:pt x="105" y="737"/>
                  </a:lnTo>
                  <a:lnTo>
                    <a:pt x="108" y="749"/>
                  </a:lnTo>
                  <a:lnTo>
                    <a:pt x="112" y="759"/>
                  </a:lnTo>
                  <a:lnTo>
                    <a:pt x="117" y="770"/>
                  </a:lnTo>
                  <a:lnTo>
                    <a:pt x="124" y="778"/>
                  </a:lnTo>
                  <a:lnTo>
                    <a:pt x="131" y="787"/>
                  </a:lnTo>
                  <a:lnTo>
                    <a:pt x="140" y="794"/>
                  </a:lnTo>
                  <a:lnTo>
                    <a:pt x="151" y="800"/>
                  </a:lnTo>
                  <a:lnTo>
                    <a:pt x="164" y="806"/>
                  </a:lnTo>
                  <a:lnTo>
                    <a:pt x="178" y="812"/>
                  </a:lnTo>
                  <a:lnTo>
                    <a:pt x="194" y="815"/>
                  </a:lnTo>
                  <a:lnTo>
                    <a:pt x="212" y="819"/>
                  </a:lnTo>
                  <a:lnTo>
                    <a:pt x="231" y="821"/>
                  </a:lnTo>
                  <a:lnTo>
                    <a:pt x="253" y="823"/>
                  </a:lnTo>
                  <a:lnTo>
                    <a:pt x="277" y="823"/>
                  </a:lnTo>
                  <a:lnTo>
                    <a:pt x="277" y="823"/>
                  </a:lnTo>
                  <a:lnTo>
                    <a:pt x="301" y="823"/>
                  </a:lnTo>
                  <a:lnTo>
                    <a:pt x="324" y="821"/>
                  </a:lnTo>
                  <a:lnTo>
                    <a:pt x="344" y="820"/>
                  </a:lnTo>
                  <a:lnTo>
                    <a:pt x="362" y="817"/>
                  </a:lnTo>
                  <a:lnTo>
                    <a:pt x="377" y="812"/>
                  </a:lnTo>
                  <a:lnTo>
                    <a:pt x="391" y="807"/>
                  </a:lnTo>
                  <a:lnTo>
                    <a:pt x="404" y="802"/>
                  </a:lnTo>
                  <a:lnTo>
                    <a:pt x="414" y="796"/>
                  </a:lnTo>
                  <a:lnTo>
                    <a:pt x="422" y="789"/>
                  </a:lnTo>
                  <a:lnTo>
                    <a:pt x="429" y="781"/>
                  </a:lnTo>
                  <a:lnTo>
                    <a:pt x="435" y="772"/>
                  </a:lnTo>
                  <a:lnTo>
                    <a:pt x="439" y="763"/>
                  </a:lnTo>
                  <a:lnTo>
                    <a:pt x="443" y="752"/>
                  </a:lnTo>
                  <a:lnTo>
                    <a:pt x="445" y="742"/>
                  </a:lnTo>
                  <a:lnTo>
                    <a:pt x="446" y="731"/>
                  </a:lnTo>
                  <a:lnTo>
                    <a:pt x="446" y="718"/>
                  </a:lnTo>
                  <a:lnTo>
                    <a:pt x="446" y="709"/>
                  </a:lnTo>
                  <a:close/>
                  <a:moveTo>
                    <a:pt x="437" y="214"/>
                  </a:moveTo>
                  <a:lnTo>
                    <a:pt x="437" y="214"/>
                  </a:lnTo>
                  <a:lnTo>
                    <a:pt x="437" y="201"/>
                  </a:lnTo>
                  <a:lnTo>
                    <a:pt x="436" y="188"/>
                  </a:lnTo>
                  <a:lnTo>
                    <a:pt x="433" y="175"/>
                  </a:lnTo>
                  <a:lnTo>
                    <a:pt x="430" y="163"/>
                  </a:lnTo>
                  <a:lnTo>
                    <a:pt x="425" y="151"/>
                  </a:lnTo>
                  <a:lnTo>
                    <a:pt x="420" y="141"/>
                  </a:lnTo>
                  <a:lnTo>
                    <a:pt x="413" y="132"/>
                  </a:lnTo>
                  <a:lnTo>
                    <a:pt x="405" y="123"/>
                  </a:lnTo>
                  <a:lnTo>
                    <a:pt x="394" y="113"/>
                  </a:lnTo>
                  <a:lnTo>
                    <a:pt x="383" y="107"/>
                  </a:lnTo>
                  <a:lnTo>
                    <a:pt x="369" y="100"/>
                  </a:lnTo>
                  <a:lnTo>
                    <a:pt x="354" y="95"/>
                  </a:lnTo>
                  <a:lnTo>
                    <a:pt x="337" y="90"/>
                  </a:lnTo>
                  <a:lnTo>
                    <a:pt x="319" y="87"/>
                  </a:lnTo>
                  <a:lnTo>
                    <a:pt x="297" y="86"/>
                  </a:lnTo>
                  <a:lnTo>
                    <a:pt x="274" y="85"/>
                  </a:lnTo>
                  <a:lnTo>
                    <a:pt x="274" y="85"/>
                  </a:lnTo>
                  <a:lnTo>
                    <a:pt x="250" y="86"/>
                  </a:lnTo>
                  <a:lnTo>
                    <a:pt x="228" y="87"/>
                  </a:lnTo>
                  <a:lnTo>
                    <a:pt x="209" y="90"/>
                  </a:lnTo>
                  <a:lnTo>
                    <a:pt x="191" y="95"/>
                  </a:lnTo>
                  <a:lnTo>
                    <a:pt x="176" y="101"/>
                  </a:lnTo>
                  <a:lnTo>
                    <a:pt x="163" y="108"/>
                  </a:lnTo>
                  <a:lnTo>
                    <a:pt x="151" y="116"/>
                  </a:lnTo>
                  <a:lnTo>
                    <a:pt x="142" y="124"/>
                  </a:lnTo>
                  <a:lnTo>
                    <a:pt x="134" y="133"/>
                  </a:lnTo>
                  <a:lnTo>
                    <a:pt x="127" y="143"/>
                  </a:lnTo>
                  <a:lnTo>
                    <a:pt x="121" y="154"/>
                  </a:lnTo>
                  <a:lnTo>
                    <a:pt x="117" y="165"/>
                  </a:lnTo>
                  <a:lnTo>
                    <a:pt x="114" y="177"/>
                  </a:lnTo>
                  <a:lnTo>
                    <a:pt x="112" y="189"/>
                  </a:lnTo>
                  <a:lnTo>
                    <a:pt x="111" y="202"/>
                  </a:lnTo>
                  <a:lnTo>
                    <a:pt x="111" y="214"/>
                  </a:lnTo>
                  <a:lnTo>
                    <a:pt x="111" y="224"/>
                  </a:lnTo>
                  <a:lnTo>
                    <a:pt x="111" y="224"/>
                  </a:lnTo>
                  <a:lnTo>
                    <a:pt x="111" y="234"/>
                  </a:lnTo>
                  <a:lnTo>
                    <a:pt x="112" y="244"/>
                  </a:lnTo>
                  <a:lnTo>
                    <a:pt x="114" y="255"/>
                  </a:lnTo>
                  <a:lnTo>
                    <a:pt x="117" y="265"/>
                  </a:lnTo>
                  <a:lnTo>
                    <a:pt x="120" y="275"/>
                  </a:lnTo>
                  <a:lnTo>
                    <a:pt x="126" y="285"/>
                  </a:lnTo>
                  <a:lnTo>
                    <a:pt x="133" y="296"/>
                  </a:lnTo>
                  <a:lnTo>
                    <a:pt x="140" y="305"/>
                  </a:lnTo>
                  <a:lnTo>
                    <a:pt x="150" y="314"/>
                  </a:lnTo>
                  <a:lnTo>
                    <a:pt x="162" y="322"/>
                  </a:lnTo>
                  <a:lnTo>
                    <a:pt x="174" y="329"/>
                  </a:lnTo>
                  <a:lnTo>
                    <a:pt x="190" y="335"/>
                  </a:lnTo>
                  <a:lnTo>
                    <a:pt x="207" y="339"/>
                  </a:lnTo>
                  <a:lnTo>
                    <a:pt x="227" y="344"/>
                  </a:lnTo>
                  <a:lnTo>
                    <a:pt x="249" y="346"/>
                  </a:lnTo>
                  <a:lnTo>
                    <a:pt x="274" y="346"/>
                  </a:lnTo>
                  <a:lnTo>
                    <a:pt x="274" y="346"/>
                  </a:lnTo>
                  <a:lnTo>
                    <a:pt x="297" y="346"/>
                  </a:lnTo>
                  <a:lnTo>
                    <a:pt x="319" y="344"/>
                  </a:lnTo>
                  <a:lnTo>
                    <a:pt x="337" y="342"/>
                  </a:lnTo>
                  <a:lnTo>
                    <a:pt x="354" y="337"/>
                  </a:lnTo>
                  <a:lnTo>
                    <a:pt x="369" y="332"/>
                  </a:lnTo>
                  <a:lnTo>
                    <a:pt x="383" y="327"/>
                  </a:lnTo>
                  <a:lnTo>
                    <a:pt x="394" y="320"/>
                  </a:lnTo>
                  <a:lnTo>
                    <a:pt x="405" y="312"/>
                  </a:lnTo>
                  <a:lnTo>
                    <a:pt x="413" y="304"/>
                  </a:lnTo>
                  <a:lnTo>
                    <a:pt x="420" y="295"/>
                  </a:lnTo>
                  <a:lnTo>
                    <a:pt x="425" y="284"/>
                  </a:lnTo>
                  <a:lnTo>
                    <a:pt x="430" y="273"/>
                  </a:lnTo>
                  <a:lnTo>
                    <a:pt x="433" y="261"/>
                  </a:lnTo>
                  <a:lnTo>
                    <a:pt x="436" y="250"/>
                  </a:lnTo>
                  <a:lnTo>
                    <a:pt x="437" y="237"/>
                  </a:lnTo>
                  <a:lnTo>
                    <a:pt x="437" y="224"/>
                  </a:lnTo>
                  <a:lnTo>
                    <a:pt x="437" y="214"/>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7" name="Freeform 188"/>
            <p:cNvSpPr>
              <a:spLocks noEditPoints="1"/>
            </p:cNvSpPr>
            <p:nvPr/>
          </p:nvSpPr>
          <p:spPr bwMode="auto">
            <a:xfrm>
              <a:off x="5507291" y="4468581"/>
              <a:ext cx="21968" cy="181088"/>
            </a:xfrm>
            <a:custGeom>
              <a:avLst/>
              <a:gdLst>
                <a:gd name="T0" fmla="*/ 25 w 110"/>
                <a:gd name="T1" fmla="*/ 145 h 915"/>
                <a:gd name="T2" fmla="*/ 19 w 110"/>
                <a:gd name="T3" fmla="*/ 144 h 915"/>
                <a:gd name="T4" fmla="*/ 11 w 110"/>
                <a:gd name="T5" fmla="*/ 141 h 915"/>
                <a:gd name="T6" fmla="*/ 4 w 110"/>
                <a:gd name="T7" fmla="*/ 134 h 915"/>
                <a:gd name="T8" fmla="*/ 1 w 110"/>
                <a:gd name="T9" fmla="*/ 126 h 915"/>
                <a:gd name="T10" fmla="*/ 0 w 110"/>
                <a:gd name="T11" fmla="*/ 24 h 915"/>
                <a:gd name="T12" fmla="*/ 1 w 110"/>
                <a:gd name="T13" fmla="*/ 19 h 915"/>
                <a:gd name="T14" fmla="*/ 4 w 110"/>
                <a:gd name="T15" fmla="*/ 11 h 915"/>
                <a:gd name="T16" fmla="*/ 11 w 110"/>
                <a:gd name="T17" fmla="*/ 4 h 915"/>
                <a:gd name="T18" fmla="*/ 19 w 110"/>
                <a:gd name="T19" fmla="*/ 1 h 915"/>
                <a:gd name="T20" fmla="*/ 86 w 110"/>
                <a:gd name="T21" fmla="*/ 0 h 915"/>
                <a:gd name="T22" fmla="*/ 91 w 110"/>
                <a:gd name="T23" fmla="*/ 1 h 915"/>
                <a:gd name="T24" fmla="*/ 100 w 110"/>
                <a:gd name="T25" fmla="*/ 4 h 915"/>
                <a:gd name="T26" fmla="*/ 107 w 110"/>
                <a:gd name="T27" fmla="*/ 11 h 915"/>
                <a:gd name="T28" fmla="*/ 110 w 110"/>
                <a:gd name="T29" fmla="*/ 19 h 915"/>
                <a:gd name="T30" fmla="*/ 110 w 110"/>
                <a:gd name="T31" fmla="*/ 121 h 915"/>
                <a:gd name="T32" fmla="*/ 110 w 110"/>
                <a:gd name="T33" fmla="*/ 126 h 915"/>
                <a:gd name="T34" fmla="*/ 107 w 110"/>
                <a:gd name="T35" fmla="*/ 134 h 915"/>
                <a:gd name="T36" fmla="*/ 100 w 110"/>
                <a:gd name="T37" fmla="*/ 141 h 915"/>
                <a:gd name="T38" fmla="*/ 91 w 110"/>
                <a:gd name="T39" fmla="*/ 144 h 915"/>
                <a:gd name="T40" fmla="*/ 86 w 110"/>
                <a:gd name="T41" fmla="*/ 145 h 915"/>
                <a:gd name="T42" fmla="*/ 26 w 110"/>
                <a:gd name="T43" fmla="*/ 915 h 915"/>
                <a:gd name="T44" fmla="*/ 21 w 110"/>
                <a:gd name="T45" fmla="*/ 915 h 915"/>
                <a:gd name="T46" fmla="*/ 13 w 110"/>
                <a:gd name="T47" fmla="*/ 910 h 915"/>
                <a:gd name="T48" fmla="*/ 6 w 110"/>
                <a:gd name="T49" fmla="*/ 905 h 915"/>
                <a:gd name="T50" fmla="*/ 2 w 110"/>
                <a:gd name="T51" fmla="*/ 895 h 915"/>
                <a:gd name="T52" fmla="*/ 2 w 110"/>
                <a:gd name="T53" fmla="*/ 275 h 915"/>
                <a:gd name="T54" fmla="*/ 2 w 110"/>
                <a:gd name="T55" fmla="*/ 270 h 915"/>
                <a:gd name="T56" fmla="*/ 6 w 110"/>
                <a:gd name="T57" fmla="*/ 262 h 915"/>
                <a:gd name="T58" fmla="*/ 13 w 110"/>
                <a:gd name="T59" fmla="*/ 255 h 915"/>
                <a:gd name="T60" fmla="*/ 21 w 110"/>
                <a:gd name="T61" fmla="*/ 252 h 915"/>
                <a:gd name="T62" fmla="*/ 84 w 110"/>
                <a:gd name="T63" fmla="*/ 251 h 915"/>
                <a:gd name="T64" fmla="*/ 88 w 110"/>
                <a:gd name="T65" fmla="*/ 252 h 915"/>
                <a:gd name="T66" fmla="*/ 97 w 110"/>
                <a:gd name="T67" fmla="*/ 255 h 915"/>
                <a:gd name="T68" fmla="*/ 104 w 110"/>
                <a:gd name="T69" fmla="*/ 262 h 915"/>
                <a:gd name="T70" fmla="*/ 108 w 110"/>
                <a:gd name="T71" fmla="*/ 270 h 915"/>
                <a:gd name="T72" fmla="*/ 108 w 110"/>
                <a:gd name="T73" fmla="*/ 891 h 915"/>
                <a:gd name="T74" fmla="*/ 108 w 110"/>
                <a:gd name="T75" fmla="*/ 895 h 915"/>
                <a:gd name="T76" fmla="*/ 104 w 110"/>
                <a:gd name="T77" fmla="*/ 905 h 915"/>
                <a:gd name="T78" fmla="*/ 97 w 110"/>
                <a:gd name="T79" fmla="*/ 910 h 915"/>
                <a:gd name="T80" fmla="*/ 88 w 110"/>
                <a:gd name="T81" fmla="*/ 915 h 915"/>
                <a:gd name="T82" fmla="*/ 84 w 110"/>
                <a:gd name="T8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915">
                  <a:moveTo>
                    <a:pt x="86" y="145"/>
                  </a:moveTo>
                  <a:lnTo>
                    <a:pt x="25" y="145"/>
                  </a:lnTo>
                  <a:lnTo>
                    <a:pt x="25" y="145"/>
                  </a:lnTo>
                  <a:lnTo>
                    <a:pt x="19" y="144"/>
                  </a:lnTo>
                  <a:lnTo>
                    <a:pt x="15" y="143"/>
                  </a:lnTo>
                  <a:lnTo>
                    <a:pt x="11" y="141"/>
                  </a:lnTo>
                  <a:lnTo>
                    <a:pt x="8" y="137"/>
                  </a:lnTo>
                  <a:lnTo>
                    <a:pt x="4" y="134"/>
                  </a:lnTo>
                  <a:lnTo>
                    <a:pt x="2" y="130"/>
                  </a:lnTo>
                  <a:lnTo>
                    <a:pt x="1" y="126"/>
                  </a:lnTo>
                  <a:lnTo>
                    <a:pt x="0" y="121"/>
                  </a:lnTo>
                  <a:lnTo>
                    <a:pt x="0" y="24"/>
                  </a:lnTo>
                  <a:lnTo>
                    <a:pt x="0" y="24"/>
                  </a:lnTo>
                  <a:lnTo>
                    <a:pt x="1" y="19"/>
                  </a:lnTo>
                  <a:lnTo>
                    <a:pt x="2" y="15"/>
                  </a:lnTo>
                  <a:lnTo>
                    <a:pt x="4" y="11"/>
                  </a:lnTo>
                  <a:lnTo>
                    <a:pt x="8" y="8"/>
                  </a:lnTo>
                  <a:lnTo>
                    <a:pt x="11" y="4"/>
                  </a:lnTo>
                  <a:lnTo>
                    <a:pt x="15" y="2"/>
                  </a:lnTo>
                  <a:lnTo>
                    <a:pt x="19" y="1"/>
                  </a:lnTo>
                  <a:lnTo>
                    <a:pt x="25" y="0"/>
                  </a:lnTo>
                  <a:lnTo>
                    <a:pt x="86" y="0"/>
                  </a:lnTo>
                  <a:lnTo>
                    <a:pt x="86" y="0"/>
                  </a:lnTo>
                  <a:lnTo>
                    <a:pt x="91" y="1"/>
                  </a:lnTo>
                  <a:lnTo>
                    <a:pt x="95" y="2"/>
                  </a:lnTo>
                  <a:lnTo>
                    <a:pt x="100" y="4"/>
                  </a:lnTo>
                  <a:lnTo>
                    <a:pt x="103" y="8"/>
                  </a:lnTo>
                  <a:lnTo>
                    <a:pt x="107" y="11"/>
                  </a:lnTo>
                  <a:lnTo>
                    <a:pt x="109" y="15"/>
                  </a:lnTo>
                  <a:lnTo>
                    <a:pt x="110" y="19"/>
                  </a:lnTo>
                  <a:lnTo>
                    <a:pt x="110" y="24"/>
                  </a:lnTo>
                  <a:lnTo>
                    <a:pt x="110" y="121"/>
                  </a:lnTo>
                  <a:lnTo>
                    <a:pt x="110" y="121"/>
                  </a:lnTo>
                  <a:lnTo>
                    <a:pt x="110" y="126"/>
                  </a:lnTo>
                  <a:lnTo>
                    <a:pt x="109" y="130"/>
                  </a:lnTo>
                  <a:lnTo>
                    <a:pt x="107" y="134"/>
                  </a:lnTo>
                  <a:lnTo>
                    <a:pt x="103" y="137"/>
                  </a:lnTo>
                  <a:lnTo>
                    <a:pt x="100" y="141"/>
                  </a:lnTo>
                  <a:lnTo>
                    <a:pt x="95" y="143"/>
                  </a:lnTo>
                  <a:lnTo>
                    <a:pt x="91" y="144"/>
                  </a:lnTo>
                  <a:lnTo>
                    <a:pt x="86" y="145"/>
                  </a:lnTo>
                  <a:lnTo>
                    <a:pt x="86" y="145"/>
                  </a:lnTo>
                  <a:close/>
                  <a:moveTo>
                    <a:pt x="84" y="915"/>
                  </a:moveTo>
                  <a:lnTo>
                    <a:pt x="26" y="915"/>
                  </a:lnTo>
                  <a:lnTo>
                    <a:pt x="26" y="915"/>
                  </a:lnTo>
                  <a:lnTo>
                    <a:pt x="21" y="915"/>
                  </a:lnTo>
                  <a:lnTo>
                    <a:pt x="16" y="913"/>
                  </a:lnTo>
                  <a:lnTo>
                    <a:pt x="13" y="910"/>
                  </a:lnTo>
                  <a:lnTo>
                    <a:pt x="9" y="908"/>
                  </a:lnTo>
                  <a:lnTo>
                    <a:pt x="6" y="905"/>
                  </a:lnTo>
                  <a:lnTo>
                    <a:pt x="3" y="900"/>
                  </a:lnTo>
                  <a:lnTo>
                    <a:pt x="2" y="895"/>
                  </a:lnTo>
                  <a:lnTo>
                    <a:pt x="2" y="891"/>
                  </a:lnTo>
                  <a:lnTo>
                    <a:pt x="2" y="275"/>
                  </a:lnTo>
                  <a:lnTo>
                    <a:pt x="2" y="275"/>
                  </a:lnTo>
                  <a:lnTo>
                    <a:pt x="2" y="270"/>
                  </a:lnTo>
                  <a:lnTo>
                    <a:pt x="3" y="266"/>
                  </a:lnTo>
                  <a:lnTo>
                    <a:pt x="6" y="262"/>
                  </a:lnTo>
                  <a:lnTo>
                    <a:pt x="9" y="258"/>
                  </a:lnTo>
                  <a:lnTo>
                    <a:pt x="13" y="255"/>
                  </a:lnTo>
                  <a:lnTo>
                    <a:pt x="16" y="253"/>
                  </a:lnTo>
                  <a:lnTo>
                    <a:pt x="21" y="252"/>
                  </a:lnTo>
                  <a:lnTo>
                    <a:pt x="26" y="251"/>
                  </a:lnTo>
                  <a:lnTo>
                    <a:pt x="84" y="251"/>
                  </a:lnTo>
                  <a:lnTo>
                    <a:pt x="84" y="251"/>
                  </a:lnTo>
                  <a:lnTo>
                    <a:pt x="88" y="252"/>
                  </a:lnTo>
                  <a:lnTo>
                    <a:pt x="93" y="253"/>
                  </a:lnTo>
                  <a:lnTo>
                    <a:pt x="97" y="255"/>
                  </a:lnTo>
                  <a:lnTo>
                    <a:pt x="101" y="258"/>
                  </a:lnTo>
                  <a:lnTo>
                    <a:pt x="104" y="262"/>
                  </a:lnTo>
                  <a:lnTo>
                    <a:pt x="105" y="266"/>
                  </a:lnTo>
                  <a:lnTo>
                    <a:pt x="108" y="270"/>
                  </a:lnTo>
                  <a:lnTo>
                    <a:pt x="108" y="275"/>
                  </a:lnTo>
                  <a:lnTo>
                    <a:pt x="108" y="891"/>
                  </a:lnTo>
                  <a:lnTo>
                    <a:pt x="108" y="891"/>
                  </a:lnTo>
                  <a:lnTo>
                    <a:pt x="108" y="895"/>
                  </a:lnTo>
                  <a:lnTo>
                    <a:pt x="105" y="900"/>
                  </a:lnTo>
                  <a:lnTo>
                    <a:pt x="104" y="905"/>
                  </a:lnTo>
                  <a:lnTo>
                    <a:pt x="101" y="908"/>
                  </a:lnTo>
                  <a:lnTo>
                    <a:pt x="97" y="910"/>
                  </a:lnTo>
                  <a:lnTo>
                    <a:pt x="93" y="913"/>
                  </a:lnTo>
                  <a:lnTo>
                    <a:pt x="88" y="915"/>
                  </a:lnTo>
                  <a:lnTo>
                    <a:pt x="84" y="915"/>
                  </a:lnTo>
                  <a:lnTo>
                    <a:pt x="84" y="915"/>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8" name="Freeform 189"/>
            <p:cNvSpPr>
              <a:spLocks noEditPoints="1"/>
            </p:cNvSpPr>
            <p:nvPr/>
          </p:nvSpPr>
          <p:spPr bwMode="auto">
            <a:xfrm>
              <a:off x="5559539" y="4516673"/>
              <a:ext cx="105684" cy="134776"/>
            </a:xfrm>
            <a:custGeom>
              <a:avLst/>
              <a:gdLst>
                <a:gd name="T0" fmla="*/ 107 w 533"/>
                <a:gd name="T1" fmla="*/ 391 h 681"/>
                <a:gd name="T2" fmla="*/ 109 w 533"/>
                <a:gd name="T3" fmla="*/ 440 h 681"/>
                <a:gd name="T4" fmla="*/ 123 w 533"/>
                <a:gd name="T5" fmla="*/ 500 h 681"/>
                <a:gd name="T6" fmla="*/ 148 w 533"/>
                <a:gd name="T7" fmla="*/ 544 h 681"/>
                <a:gd name="T8" fmla="*/ 186 w 533"/>
                <a:gd name="T9" fmla="*/ 571 h 681"/>
                <a:gd name="T10" fmla="*/ 235 w 533"/>
                <a:gd name="T11" fmla="*/ 585 h 681"/>
                <a:gd name="T12" fmla="*/ 274 w 533"/>
                <a:gd name="T13" fmla="*/ 587 h 681"/>
                <a:gd name="T14" fmla="*/ 441 w 533"/>
                <a:gd name="T15" fmla="*/ 580 h 681"/>
                <a:gd name="T16" fmla="*/ 494 w 533"/>
                <a:gd name="T17" fmla="*/ 574 h 681"/>
                <a:gd name="T18" fmla="*/ 508 w 533"/>
                <a:gd name="T19" fmla="*/ 578 h 681"/>
                <a:gd name="T20" fmla="*/ 514 w 533"/>
                <a:gd name="T21" fmla="*/ 587 h 681"/>
                <a:gd name="T22" fmla="*/ 514 w 533"/>
                <a:gd name="T23" fmla="*/ 632 h 681"/>
                <a:gd name="T24" fmla="*/ 509 w 533"/>
                <a:gd name="T25" fmla="*/ 650 h 681"/>
                <a:gd name="T26" fmla="*/ 497 w 533"/>
                <a:gd name="T27" fmla="*/ 658 h 681"/>
                <a:gd name="T28" fmla="*/ 438 w 533"/>
                <a:gd name="T29" fmla="*/ 669 h 681"/>
                <a:gd name="T30" fmla="*/ 333 w 533"/>
                <a:gd name="T31" fmla="*/ 679 h 681"/>
                <a:gd name="T32" fmla="*/ 274 w 533"/>
                <a:gd name="T33" fmla="*/ 681 h 681"/>
                <a:gd name="T34" fmla="*/ 197 w 533"/>
                <a:gd name="T35" fmla="*/ 673 h 681"/>
                <a:gd name="T36" fmla="*/ 126 w 533"/>
                <a:gd name="T37" fmla="*/ 648 h 681"/>
                <a:gd name="T38" fmla="*/ 95 w 533"/>
                <a:gd name="T39" fmla="*/ 628 h 681"/>
                <a:gd name="T40" fmla="*/ 66 w 533"/>
                <a:gd name="T41" fmla="*/ 602 h 681"/>
                <a:gd name="T42" fmla="*/ 42 w 533"/>
                <a:gd name="T43" fmla="*/ 570 h 681"/>
                <a:gd name="T44" fmla="*/ 23 w 533"/>
                <a:gd name="T45" fmla="*/ 531 h 681"/>
                <a:gd name="T46" fmla="*/ 9 w 533"/>
                <a:gd name="T47" fmla="*/ 485 h 681"/>
                <a:gd name="T48" fmla="*/ 1 w 533"/>
                <a:gd name="T49" fmla="*/ 431 h 681"/>
                <a:gd name="T50" fmla="*/ 0 w 533"/>
                <a:gd name="T51" fmla="*/ 282 h 681"/>
                <a:gd name="T52" fmla="*/ 4 w 533"/>
                <a:gd name="T53" fmla="*/ 220 h 681"/>
                <a:gd name="T54" fmla="*/ 27 w 533"/>
                <a:gd name="T55" fmla="*/ 140 h 681"/>
                <a:gd name="T56" fmla="*/ 53 w 533"/>
                <a:gd name="T57" fmla="*/ 96 h 681"/>
                <a:gd name="T58" fmla="*/ 78 w 533"/>
                <a:gd name="T59" fmla="*/ 68 h 681"/>
                <a:gd name="T60" fmla="*/ 108 w 533"/>
                <a:gd name="T61" fmla="*/ 43 h 681"/>
                <a:gd name="T62" fmla="*/ 141 w 533"/>
                <a:gd name="T63" fmla="*/ 25 h 681"/>
                <a:gd name="T64" fmla="*/ 179 w 533"/>
                <a:gd name="T65" fmla="*/ 11 h 681"/>
                <a:gd name="T66" fmla="*/ 236 w 533"/>
                <a:gd name="T67" fmla="*/ 1 h 681"/>
                <a:gd name="T68" fmla="*/ 300 w 533"/>
                <a:gd name="T69" fmla="*/ 1 h 681"/>
                <a:gd name="T70" fmla="*/ 358 w 533"/>
                <a:gd name="T71" fmla="*/ 11 h 681"/>
                <a:gd name="T72" fmla="*/ 396 w 533"/>
                <a:gd name="T73" fmla="*/ 25 h 681"/>
                <a:gd name="T74" fmla="*/ 429 w 533"/>
                <a:gd name="T75" fmla="*/ 43 h 681"/>
                <a:gd name="T76" fmla="*/ 459 w 533"/>
                <a:gd name="T77" fmla="*/ 68 h 681"/>
                <a:gd name="T78" fmla="*/ 483 w 533"/>
                <a:gd name="T79" fmla="*/ 96 h 681"/>
                <a:gd name="T80" fmla="*/ 507 w 533"/>
                <a:gd name="T81" fmla="*/ 141 h 681"/>
                <a:gd name="T82" fmla="*/ 529 w 533"/>
                <a:gd name="T83" fmla="*/ 221 h 681"/>
                <a:gd name="T84" fmla="*/ 533 w 533"/>
                <a:gd name="T85" fmla="*/ 347 h 681"/>
                <a:gd name="T86" fmla="*/ 532 w 533"/>
                <a:gd name="T87" fmla="*/ 358 h 681"/>
                <a:gd name="T88" fmla="*/ 524 w 533"/>
                <a:gd name="T89" fmla="*/ 369 h 681"/>
                <a:gd name="T90" fmla="*/ 510 w 533"/>
                <a:gd name="T91" fmla="*/ 374 h 681"/>
                <a:gd name="T92" fmla="*/ 425 w 533"/>
                <a:gd name="T93" fmla="*/ 282 h 681"/>
                <a:gd name="T94" fmla="*/ 421 w 533"/>
                <a:gd name="T95" fmla="*/ 214 h 681"/>
                <a:gd name="T96" fmla="*/ 404 w 533"/>
                <a:gd name="T97" fmla="*/ 163 h 681"/>
                <a:gd name="T98" fmla="*/ 376 w 533"/>
                <a:gd name="T99" fmla="*/ 126 h 681"/>
                <a:gd name="T100" fmla="*/ 337 w 533"/>
                <a:gd name="T101" fmla="*/ 103 h 681"/>
                <a:gd name="T102" fmla="*/ 287 w 533"/>
                <a:gd name="T103" fmla="*/ 94 h 681"/>
                <a:gd name="T104" fmla="*/ 249 w 533"/>
                <a:gd name="T105" fmla="*/ 94 h 681"/>
                <a:gd name="T106" fmla="*/ 198 w 533"/>
                <a:gd name="T107" fmla="*/ 104 h 681"/>
                <a:gd name="T108" fmla="*/ 159 w 533"/>
                <a:gd name="T109" fmla="*/ 127 h 681"/>
                <a:gd name="T110" fmla="*/ 129 w 533"/>
                <a:gd name="T111" fmla="*/ 165 h 681"/>
                <a:gd name="T112" fmla="*/ 112 w 533"/>
                <a:gd name="T113" fmla="*/ 217 h 681"/>
                <a:gd name="T114" fmla="*/ 107 w 533"/>
                <a:gd name="T115" fmla="*/ 282 h 681"/>
                <a:gd name="T116" fmla="*/ 425 w 533"/>
                <a:gd name="T117" fmla="*/ 282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3" h="681">
                  <a:moveTo>
                    <a:pt x="510" y="374"/>
                  </a:moveTo>
                  <a:lnTo>
                    <a:pt x="107" y="374"/>
                  </a:lnTo>
                  <a:lnTo>
                    <a:pt x="107" y="391"/>
                  </a:lnTo>
                  <a:lnTo>
                    <a:pt x="107" y="391"/>
                  </a:lnTo>
                  <a:lnTo>
                    <a:pt x="107" y="416"/>
                  </a:lnTo>
                  <a:lnTo>
                    <a:pt x="109" y="440"/>
                  </a:lnTo>
                  <a:lnTo>
                    <a:pt x="112" y="462"/>
                  </a:lnTo>
                  <a:lnTo>
                    <a:pt x="117" y="483"/>
                  </a:lnTo>
                  <a:lnTo>
                    <a:pt x="123" y="500"/>
                  </a:lnTo>
                  <a:lnTo>
                    <a:pt x="129" y="516"/>
                  </a:lnTo>
                  <a:lnTo>
                    <a:pt x="139" y="531"/>
                  </a:lnTo>
                  <a:lnTo>
                    <a:pt x="148" y="544"/>
                  </a:lnTo>
                  <a:lnTo>
                    <a:pt x="159" y="554"/>
                  </a:lnTo>
                  <a:lnTo>
                    <a:pt x="172" y="563"/>
                  </a:lnTo>
                  <a:lnTo>
                    <a:pt x="186" y="571"/>
                  </a:lnTo>
                  <a:lnTo>
                    <a:pt x="201" y="577"/>
                  </a:lnTo>
                  <a:lnTo>
                    <a:pt x="217" y="581"/>
                  </a:lnTo>
                  <a:lnTo>
                    <a:pt x="235" y="585"/>
                  </a:lnTo>
                  <a:lnTo>
                    <a:pt x="253" y="587"/>
                  </a:lnTo>
                  <a:lnTo>
                    <a:pt x="274" y="587"/>
                  </a:lnTo>
                  <a:lnTo>
                    <a:pt x="274" y="587"/>
                  </a:lnTo>
                  <a:lnTo>
                    <a:pt x="329" y="587"/>
                  </a:lnTo>
                  <a:lnTo>
                    <a:pt x="386" y="584"/>
                  </a:lnTo>
                  <a:lnTo>
                    <a:pt x="441" y="580"/>
                  </a:lnTo>
                  <a:lnTo>
                    <a:pt x="489" y="574"/>
                  </a:lnTo>
                  <a:lnTo>
                    <a:pt x="489" y="574"/>
                  </a:lnTo>
                  <a:lnTo>
                    <a:pt x="494" y="574"/>
                  </a:lnTo>
                  <a:lnTo>
                    <a:pt x="494" y="574"/>
                  </a:lnTo>
                  <a:lnTo>
                    <a:pt x="502" y="576"/>
                  </a:lnTo>
                  <a:lnTo>
                    <a:pt x="508" y="578"/>
                  </a:lnTo>
                  <a:lnTo>
                    <a:pt x="510" y="580"/>
                  </a:lnTo>
                  <a:lnTo>
                    <a:pt x="513" y="584"/>
                  </a:lnTo>
                  <a:lnTo>
                    <a:pt x="514" y="587"/>
                  </a:lnTo>
                  <a:lnTo>
                    <a:pt x="514" y="592"/>
                  </a:lnTo>
                  <a:lnTo>
                    <a:pt x="514" y="632"/>
                  </a:lnTo>
                  <a:lnTo>
                    <a:pt x="514" y="632"/>
                  </a:lnTo>
                  <a:lnTo>
                    <a:pt x="513" y="642"/>
                  </a:lnTo>
                  <a:lnTo>
                    <a:pt x="511" y="647"/>
                  </a:lnTo>
                  <a:lnTo>
                    <a:pt x="509" y="650"/>
                  </a:lnTo>
                  <a:lnTo>
                    <a:pt x="506" y="654"/>
                  </a:lnTo>
                  <a:lnTo>
                    <a:pt x="502" y="656"/>
                  </a:lnTo>
                  <a:lnTo>
                    <a:pt x="497" y="658"/>
                  </a:lnTo>
                  <a:lnTo>
                    <a:pt x="490" y="661"/>
                  </a:lnTo>
                  <a:lnTo>
                    <a:pt x="490" y="661"/>
                  </a:lnTo>
                  <a:lnTo>
                    <a:pt x="438" y="669"/>
                  </a:lnTo>
                  <a:lnTo>
                    <a:pt x="386" y="675"/>
                  </a:lnTo>
                  <a:lnTo>
                    <a:pt x="360" y="678"/>
                  </a:lnTo>
                  <a:lnTo>
                    <a:pt x="333" y="679"/>
                  </a:lnTo>
                  <a:lnTo>
                    <a:pt x="304" y="680"/>
                  </a:lnTo>
                  <a:lnTo>
                    <a:pt x="274" y="681"/>
                  </a:lnTo>
                  <a:lnTo>
                    <a:pt x="274" y="681"/>
                  </a:lnTo>
                  <a:lnTo>
                    <a:pt x="248" y="680"/>
                  </a:lnTo>
                  <a:lnTo>
                    <a:pt x="222" y="678"/>
                  </a:lnTo>
                  <a:lnTo>
                    <a:pt x="197" y="673"/>
                  </a:lnTo>
                  <a:lnTo>
                    <a:pt x="172" y="667"/>
                  </a:lnTo>
                  <a:lnTo>
                    <a:pt x="149" y="658"/>
                  </a:lnTo>
                  <a:lnTo>
                    <a:pt x="126" y="648"/>
                  </a:lnTo>
                  <a:lnTo>
                    <a:pt x="116" y="642"/>
                  </a:lnTo>
                  <a:lnTo>
                    <a:pt x="104" y="635"/>
                  </a:lnTo>
                  <a:lnTo>
                    <a:pt x="95" y="628"/>
                  </a:lnTo>
                  <a:lnTo>
                    <a:pt x="85" y="620"/>
                  </a:lnTo>
                  <a:lnTo>
                    <a:pt x="76" y="611"/>
                  </a:lnTo>
                  <a:lnTo>
                    <a:pt x="66" y="602"/>
                  </a:lnTo>
                  <a:lnTo>
                    <a:pt x="58" y="592"/>
                  </a:lnTo>
                  <a:lnTo>
                    <a:pt x="50" y="581"/>
                  </a:lnTo>
                  <a:lnTo>
                    <a:pt x="42" y="570"/>
                  </a:lnTo>
                  <a:lnTo>
                    <a:pt x="35" y="557"/>
                  </a:lnTo>
                  <a:lnTo>
                    <a:pt x="29" y="545"/>
                  </a:lnTo>
                  <a:lnTo>
                    <a:pt x="23" y="531"/>
                  </a:lnTo>
                  <a:lnTo>
                    <a:pt x="18" y="516"/>
                  </a:lnTo>
                  <a:lnTo>
                    <a:pt x="14" y="501"/>
                  </a:lnTo>
                  <a:lnTo>
                    <a:pt x="9" y="485"/>
                  </a:lnTo>
                  <a:lnTo>
                    <a:pt x="6" y="468"/>
                  </a:lnTo>
                  <a:lnTo>
                    <a:pt x="3" y="449"/>
                  </a:lnTo>
                  <a:lnTo>
                    <a:pt x="1" y="431"/>
                  </a:lnTo>
                  <a:lnTo>
                    <a:pt x="0" y="412"/>
                  </a:lnTo>
                  <a:lnTo>
                    <a:pt x="0" y="391"/>
                  </a:lnTo>
                  <a:lnTo>
                    <a:pt x="0" y="282"/>
                  </a:lnTo>
                  <a:lnTo>
                    <a:pt x="0" y="282"/>
                  </a:lnTo>
                  <a:lnTo>
                    <a:pt x="1" y="251"/>
                  </a:lnTo>
                  <a:lnTo>
                    <a:pt x="4" y="220"/>
                  </a:lnTo>
                  <a:lnTo>
                    <a:pt x="10" y="193"/>
                  </a:lnTo>
                  <a:lnTo>
                    <a:pt x="17" y="165"/>
                  </a:lnTo>
                  <a:lnTo>
                    <a:pt x="27" y="140"/>
                  </a:lnTo>
                  <a:lnTo>
                    <a:pt x="39" y="117"/>
                  </a:lnTo>
                  <a:lnTo>
                    <a:pt x="46" y="107"/>
                  </a:lnTo>
                  <a:lnTo>
                    <a:pt x="53" y="96"/>
                  </a:lnTo>
                  <a:lnTo>
                    <a:pt x="61" y="86"/>
                  </a:lnTo>
                  <a:lnTo>
                    <a:pt x="69" y="77"/>
                  </a:lnTo>
                  <a:lnTo>
                    <a:pt x="78" y="68"/>
                  </a:lnTo>
                  <a:lnTo>
                    <a:pt x="87" y="58"/>
                  </a:lnTo>
                  <a:lnTo>
                    <a:pt x="97" y="51"/>
                  </a:lnTo>
                  <a:lnTo>
                    <a:pt x="108" y="43"/>
                  </a:lnTo>
                  <a:lnTo>
                    <a:pt x="118" y="37"/>
                  </a:lnTo>
                  <a:lnTo>
                    <a:pt x="129" y="31"/>
                  </a:lnTo>
                  <a:lnTo>
                    <a:pt x="141" y="25"/>
                  </a:lnTo>
                  <a:lnTo>
                    <a:pt x="154" y="19"/>
                  </a:lnTo>
                  <a:lnTo>
                    <a:pt x="166" y="15"/>
                  </a:lnTo>
                  <a:lnTo>
                    <a:pt x="179" y="11"/>
                  </a:lnTo>
                  <a:lnTo>
                    <a:pt x="193" y="8"/>
                  </a:lnTo>
                  <a:lnTo>
                    <a:pt x="206" y="4"/>
                  </a:lnTo>
                  <a:lnTo>
                    <a:pt x="236" y="1"/>
                  </a:lnTo>
                  <a:lnTo>
                    <a:pt x="268" y="0"/>
                  </a:lnTo>
                  <a:lnTo>
                    <a:pt x="268" y="0"/>
                  </a:lnTo>
                  <a:lnTo>
                    <a:pt x="300" y="1"/>
                  </a:lnTo>
                  <a:lnTo>
                    <a:pt x="330" y="4"/>
                  </a:lnTo>
                  <a:lnTo>
                    <a:pt x="344" y="8"/>
                  </a:lnTo>
                  <a:lnTo>
                    <a:pt x="358" y="11"/>
                  </a:lnTo>
                  <a:lnTo>
                    <a:pt x="372" y="15"/>
                  </a:lnTo>
                  <a:lnTo>
                    <a:pt x="384" y="19"/>
                  </a:lnTo>
                  <a:lnTo>
                    <a:pt x="396" y="25"/>
                  </a:lnTo>
                  <a:lnTo>
                    <a:pt x="407" y="31"/>
                  </a:lnTo>
                  <a:lnTo>
                    <a:pt x="419" y="37"/>
                  </a:lnTo>
                  <a:lnTo>
                    <a:pt x="429" y="43"/>
                  </a:lnTo>
                  <a:lnTo>
                    <a:pt x="439" y="51"/>
                  </a:lnTo>
                  <a:lnTo>
                    <a:pt x="450" y="59"/>
                  </a:lnTo>
                  <a:lnTo>
                    <a:pt x="459" y="68"/>
                  </a:lnTo>
                  <a:lnTo>
                    <a:pt x="467" y="77"/>
                  </a:lnTo>
                  <a:lnTo>
                    <a:pt x="475" y="86"/>
                  </a:lnTo>
                  <a:lnTo>
                    <a:pt x="483" y="96"/>
                  </a:lnTo>
                  <a:lnTo>
                    <a:pt x="490" y="107"/>
                  </a:lnTo>
                  <a:lnTo>
                    <a:pt x="495" y="118"/>
                  </a:lnTo>
                  <a:lnTo>
                    <a:pt x="507" y="141"/>
                  </a:lnTo>
                  <a:lnTo>
                    <a:pt x="517" y="166"/>
                  </a:lnTo>
                  <a:lnTo>
                    <a:pt x="524" y="193"/>
                  </a:lnTo>
                  <a:lnTo>
                    <a:pt x="529" y="221"/>
                  </a:lnTo>
                  <a:lnTo>
                    <a:pt x="532" y="251"/>
                  </a:lnTo>
                  <a:lnTo>
                    <a:pt x="533" y="282"/>
                  </a:lnTo>
                  <a:lnTo>
                    <a:pt x="533" y="347"/>
                  </a:lnTo>
                  <a:lnTo>
                    <a:pt x="533" y="347"/>
                  </a:lnTo>
                  <a:lnTo>
                    <a:pt x="533" y="353"/>
                  </a:lnTo>
                  <a:lnTo>
                    <a:pt x="532" y="358"/>
                  </a:lnTo>
                  <a:lnTo>
                    <a:pt x="530" y="362"/>
                  </a:lnTo>
                  <a:lnTo>
                    <a:pt x="528" y="367"/>
                  </a:lnTo>
                  <a:lnTo>
                    <a:pt x="524" y="369"/>
                  </a:lnTo>
                  <a:lnTo>
                    <a:pt x="521" y="371"/>
                  </a:lnTo>
                  <a:lnTo>
                    <a:pt x="516" y="374"/>
                  </a:lnTo>
                  <a:lnTo>
                    <a:pt x="510" y="374"/>
                  </a:lnTo>
                  <a:lnTo>
                    <a:pt x="510" y="374"/>
                  </a:lnTo>
                  <a:close/>
                  <a:moveTo>
                    <a:pt x="425" y="282"/>
                  </a:moveTo>
                  <a:lnTo>
                    <a:pt x="425" y="282"/>
                  </a:lnTo>
                  <a:lnTo>
                    <a:pt x="425" y="258"/>
                  </a:lnTo>
                  <a:lnTo>
                    <a:pt x="423" y="235"/>
                  </a:lnTo>
                  <a:lnTo>
                    <a:pt x="421" y="214"/>
                  </a:lnTo>
                  <a:lnTo>
                    <a:pt x="416" y="195"/>
                  </a:lnTo>
                  <a:lnTo>
                    <a:pt x="411" y="178"/>
                  </a:lnTo>
                  <a:lnTo>
                    <a:pt x="404" y="163"/>
                  </a:lnTo>
                  <a:lnTo>
                    <a:pt x="396" y="149"/>
                  </a:lnTo>
                  <a:lnTo>
                    <a:pt x="386" y="136"/>
                  </a:lnTo>
                  <a:lnTo>
                    <a:pt x="376" y="126"/>
                  </a:lnTo>
                  <a:lnTo>
                    <a:pt x="365" y="117"/>
                  </a:lnTo>
                  <a:lnTo>
                    <a:pt x="352" y="109"/>
                  </a:lnTo>
                  <a:lnTo>
                    <a:pt x="337" y="103"/>
                  </a:lnTo>
                  <a:lnTo>
                    <a:pt x="322" y="98"/>
                  </a:lnTo>
                  <a:lnTo>
                    <a:pt x="305" y="95"/>
                  </a:lnTo>
                  <a:lnTo>
                    <a:pt x="287" y="94"/>
                  </a:lnTo>
                  <a:lnTo>
                    <a:pt x="268" y="93"/>
                  </a:lnTo>
                  <a:lnTo>
                    <a:pt x="268" y="93"/>
                  </a:lnTo>
                  <a:lnTo>
                    <a:pt x="249" y="94"/>
                  </a:lnTo>
                  <a:lnTo>
                    <a:pt x="232" y="95"/>
                  </a:lnTo>
                  <a:lnTo>
                    <a:pt x="214" y="98"/>
                  </a:lnTo>
                  <a:lnTo>
                    <a:pt x="198" y="104"/>
                  </a:lnTo>
                  <a:lnTo>
                    <a:pt x="185" y="110"/>
                  </a:lnTo>
                  <a:lnTo>
                    <a:pt x="171" y="118"/>
                  </a:lnTo>
                  <a:lnTo>
                    <a:pt x="159" y="127"/>
                  </a:lnTo>
                  <a:lnTo>
                    <a:pt x="148" y="139"/>
                  </a:lnTo>
                  <a:lnTo>
                    <a:pt x="139" y="151"/>
                  </a:lnTo>
                  <a:lnTo>
                    <a:pt x="129" y="165"/>
                  </a:lnTo>
                  <a:lnTo>
                    <a:pt x="123" y="181"/>
                  </a:lnTo>
                  <a:lnTo>
                    <a:pt x="117" y="197"/>
                  </a:lnTo>
                  <a:lnTo>
                    <a:pt x="112" y="217"/>
                  </a:lnTo>
                  <a:lnTo>
                    <a:pt x="109" y="236"/>
                  </a:lnTo>
                  <a:lnTo>
                    <a:pt x="107" y="259"/>
                  </a:lnTo>
                  <a:lnTo>
                    <a:pt x="107" y="282"/>
                  </a:lnTo>
                  <a:lnTo>
                    <a:pt x="107" y="293"/>
                  </a:lnTo>
                  <a:lnTo>
                    <a:pt x="425" y="293"/>
                  </a:lnTo>
                  <a:lnTo>
                    <a:pt x="425" y="28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69" name="Freeform 190"/>
            <p:cNvSpPr>
              <a:spLocks/>
            </p:cNvSpPr>
            <p:nvPr/>
          </p:nvSpPr>
          <p:spPr bwMode="auto">
            <a:xfrm>
              <a:off x="5689566" y="4516673"/>
              <a:ext cx="87871" cy="134776"/>
            </a:xfrm>
            <a:custGeom>
              <a:avLst/>
              <a:gdLst>
                <a:gd name="T0" fmla="*/ 177 w 443"/>
                <a:gd name="T1" fmla="*/ 680 h 681"/>
                <a:gd name="T2" fmla="*/ 75 w 443"/>
                <a:gd name="T3" fmla="*/ 671 h 681"/>
                <a:gd name="T4" fmla="*/ 25 w 443"/>
                <a:gd name="T5" fmla="*/ 663 h 681"/>
                <a:gd name="T6" fmla="*/ 7 w 443"/>
                <a:gd name="T7" fmla="*/ 654 h 681"/>
                <a:gd name="T8" fmla="*/ 1 w 443"/>
                <a:gd name="T9" fmla="*/ 643 h 681"/>
                <a:gd name="T10" fmla="*/ 0 w 443"/>
                <a:gd name="T11" fmla="*/ 596 h 681"/>
                <a:gd name="T12" fmla="*/ 5 w 443"/>
                <a:gd name="T13" fmla="*/ 586 h 681"/>
                <a:gd name="T14" fmla="*/ 14 w 443"/>
                <a:gd name="T15" fmla="*/ 579 h 681"/>
                <a:gd name="T16" fmla="*/ 28 w 443"/>
                <a:gd name="T17" fmla="*/ 578 h 681"/>
                <a:gd name="T18" fmla="*/ 127 w 443"/>
                <a:gd name="T19" fmla="*/ 587 h 681"/>
                <a:gd name="T20" fmla="*/ 217 w 443"/>
                <a:gd name="T21" fmla="*/ 592 h 681"/>
                <a:gd name="T22" fmla="*/ 268 w 443"/>
                <a:gd name="T23" fmla="*/ 587 h 681"/>
                <a:gd name="T24" fmla="*/ 298 w 443"/>
                <a:gd name="T25" fmla="*/ 578 h 681"/>
                <a:gd name="T26" fmla="*/ 319 w 443"/>
                <a:gd name="T27" fmla="*/ 562 h 681"/>
                <a:gd name="T28" fmla="*/ 331 w 443"/>
                <a:gd name="T29" fmla="*/ 538 h 681"/>
                <a:gd name="T30" fmla="*/ 336 w 443"/>
                <a:gd name="T31" fmla="*/ 506 h 681"/>
                <a:gd name="T32" fmla="*/ 331 w 443"/>
                <a:gd name="T33" fmla="*/ 480 h 681"/>
                <a:gd name="T34" fmla="*/ 304 w 443"/>
                <a:gd name="T35" fmla="*/ 446 h 681"/>
                <a:gd name="T36" fmla="*/ 245 w 443"/>
                <a:gd name="T37" fmla="*/ 405 h 681"/>
                <a:gd name="T38" fmla="*/ 97 w 443"/>
                <a:gd name="T39" fmla="*/ 316 h 681"/>
                <a:gd name="T40" fmla="*/ 53 w 443"/>
                <a:gd name="T41" fmla="*/ 280 h 681"/>
                <a:gd name="T42" fmla="*/ 26 w 443"/>
                <a:gd name="T43" fmla="*/ 248 h 681"/>
                <a:gd name="T44" fmla="*/ 9 w 443"/>
                <a:gd name="T45" fmla="*/ 213 h 681"/>
                <a:gd name="T46" fmla="*/ 1 w 443"/>
                <a:gd name="T47" fmla="*/ 174 h 681"/>
                <a:gd name="T48" fmla="*/ 1 w 443"/>
                <a:gd name="T49" fmla="*/ 137 h 681"/>
                <a:gd name="T50" fmla="*/ 17 w 443"/>
                <a:gd name="T51" fmla="*/ 82 h 681"/>
                <a:gd name="T52" fmla="*/ 49 w 443"/>
                <a:gd name="T53" fmla="*/ 42 h 681"/>
                <a:gd name="T54" fmla="*/ 95 w 443"/>
                <a:gd name="T55" fmla="*/ 17 h 681"/>
                <a:gd name="T56" fmla="*/ 153 w 443"/>
                <a:gd name="T57" fmla="*/ 3 h 681"/>
                <a:gd name="T58" fmla="*/ 219 w 443"/>
                <a:gd name="T59" fmla="*/ 0 h 681"/>
                <a:gd name="T60" fmla="*/ 318 w 443"/>
                <a:gd name="T61" fmla="*/ 4 h 681"/>
                <a:gd name="T62" fmla="*/ 407 w 443"/>
                <a:gd name="T63" fmla="*/ 16 h 681"/>
                <a:gd name="T64" fmla="*/ 421 w 443"/>
                <a:gd name="T65" fmla="*/ 20 h 681"/>
                <a:gd name="T66" fmla="*/ 429 w 443"/>
                <a:gd name="T67" fmla="*/ 31 h 681"/>
                <a:gd name="T68" fmla="*/ 430 w 443"/>
                <a:gd name="T69" fmla="*/ 79 h 681"/>
                <a:gd name="T70" fmla="*/ 429 w 443"/>
                <a:gd name="T71" fmla="*/ 88 h 681"/>
                <a:gd name="T72" fmla="*/ 421 w 443"/>
                <a:gd name="T73" fmla="*/ 97 h 681"/>
                <a:gd name="T74" fmla="*/ 409 w 443"/>
                <a:gd name="T75" fmla="*/ 100 h 681"/>
                <a:gd name="T76" fmla="*/ 368 w 443"/>
                <a:gd name="T77" fmla="*/ 97 h 681"/>
                <a:gd name="T78" fmla="*/ 219 w 443"/>
                <a:gd name="T79" fmla="*/ 90 h 681"/>
                <a:gd name="T80" fmla="*/ 173 w 443"/>
                <a:gd name="T81" fmla="*/ 93 h 681"/>
                <a:gd name="T82" fmla="*/ 138 w 443"/>
                <a:gd name="T83" fmla="*/ 102 h 681"/>
                <a:gd name="T84" fmla="*/ 119 w 443"/>
                <a:gd name="T85" fmla="*/ 117 h 681"/>
                <a:gd name="T86" fmla="*/ 109 w 443"/>
                <a:gd name="T87" fmla="*/ 140 h 681"/>
                <a:gd name="T88" fmla="*/ 107 w 443"/>
                <a:gd name="T89" fmla="*/ 160 h 681"/>
                <a:gd name="T90" fmla="*/ 118 w 443"/>
                <a:gd name="T91" fmla="*/ 197 h 681"/>
                <a:gd name="T92" fmla="*/ 154 w 443"/>
                <a:gd name="T93" fmla="*/ 229 h 681"/>
                <a:gd name="T94" fmla="*/ 310 w 443"/>
                <a:gd name="T95" fmla="*/ 323 h 681"/>
                <a:gd name="T96" fmla="*/ 344 w 443"/>
                <a:gd name="T97" fmla="*/ 345 h 681"/>
                <a:gd name="T98" fmla="*/ 384 w 443"/>
                <a:gd name="T99" fmla="*/ 377 h 681"/>
                <a:gd name="T100" fmla="*/ 413 w 443"/>
                <a:gd name="T101" fmla="*/ 409 h 681"/>
                <a:gd name="T102" fmla="*/ 431 w 443"/>
                <a:gd name="T103" fmla="*/ 444 h 681"/>
                <a:gd name="T104" fmla="*/ 440 w 443"/>
                <a:gd name="T105" fmla="*/ 479 h 681"/>
                <a:gd name="T106" fmla="*/ 443 w 443"/>
                <a:gd name="T107" fmla="*/ 506 h 681"/>
                <a:gd name="T108" fmla="*/ 432 w 443"/>
                <a:gd name="T109" fmla="*/ 568 h 681"/>
                <a:gd name="T110" fmla="*/ 406 w 443"/>
                <a:gd name="T111" fmla="*/ 615 h 681"/>
                <a:gd name="T112" fmla="*/ 365 w 443"/>
                <a:gd name="T113" fmla="*/ 649 h 681"/>
                <a:gd name="T114" fmla="*/ 309 w 443"/>
                <a:gd name="T115" fmla="*/ 671 h 681"/>
                <a:gd name="T116" fmla="*/ 241 w 443"/>
                <a:gd name="T117" fmla="*/ 68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3" h="681">
                  <a:moveTo>
                    <a:pt x="217" y="681"/>
                  </a:moveTo>
                  <a:lnTo>
                    <a:pt x="217" y="681"/>
                  </a:lnTo>
                  <a:lnTo>
                    <a:pt x="177" y="680"/>
                  </a:lnTo>
                  <a:lnTo>
                    <a:pt x="126" y="677"/>
                  </a:lnTo>
                  <a:lnTo>
                    <a:pt x="100" y="674"/>
                  </a:lnTo>
                  <a:lnTo>
                    <a:pt x="75" y="671"/>
                  </a:lnTo>
                  <a:lnTo>
                    <a:pt x="49" y="667"/>
                  </a:lnTo>
                  <a:lnTo>
                    <a:pt x="25" y="663"/>
                  </a:lnTo>
                  <a:lnTo>
                    <a:pt x="25" y="663"/>
                  </a:lnTo>
                  <a:lnTo>
                    <a:pt x="15" y="659"/>
                  </a:lnTo>
                  <a:lnTo>
                    <a:pt x="10" y="657"/>
                  </a:lnTo>
                  <a:lnTo>
                    <a:pt x="7" y="654"/>
                  </a:lnTo>
                  <a:lnTo>
                    <a:pt x="5" y="651"/>
                  </a:lnTo>
                  <a:lnTo>
                    <a:pt x="2" y="647"/>
                  </a:lnTo>
                  <a:lnTo>
                    <a:pt x="1" y="643"/>
                  </a:lnTo>
                  <a:lnTo>
                    <a:pt x="0" y="639"/>
                  </a:lnTo>
                  <a:lnTo>
                    <a:pt x="0" y="596"/>
                  </a:lnTo>
                  <a:lnTo>
                    <a:pt x="0" y="596"/>
                  </a:lnTo>
                  <a:lnTo>
                    <a:pt x="1" y="592"/>
                  </a:lnTo>
                  <a:lnTo>
                    <a:pt x="2" y="588"/>
                  </a:lnTo>
                  <a:lnTo>
                    <a:pt x="5" y="586"/>
                  </a:lnTo>
                  <a:lnTo>
                    <a:pt x="7" y="583"/>
                  </a:lnTo>
                  <a:lnTo>
                    <a:pt x="10" y="581"/>
                  </a:lnTo>
                  <a:lnTo>
                    <a:pt x="14" y="579"/>
                  </a:lnTo>
                  <a:lnTo>
                    <a:pt x="22" y="578"/>
                  </a:lnTo>
                  <a:lnTo>
                    <a:pt x="22" y="578"/>
                  </a:lnTo>
                  <a:lnTo>
                    <a:pt x="28" y="578"/>
                  </a:lnTo>
                  <a:lnTo>
                    <a:pt x="28" y="578"/>
                  </a:lnTo>
                  <a:lnTo>
                    <a:pt x="75" y="584"/>
                  </a:lnTo>
                  <a:lnTo>
                    <a:pt x="127" y="587"/>
                  </a:lnTo>
                  <a:lnTo>
                    <a:pt x="177" y="591"/>
                  </a:lnTo>
                  <a:lnTo>
                    <a:pt x="217" y="592"/>
                  </a:lnTo>
                  <a:lnTo>
                    <a:pt x="217" y="592"/>
                  </a:lnTo>
                  <a:lnTo>
                    <a:pt x="244" y="591"/>
                  </a:lnTo>
                  <a:lnTo>
                    <a:pt x="257" y="589"/>
                  </a:lnTo>
                  <a:lnTo>
                    <a:pt x="268" y="587"/>
                  </a:lnTo>
                  <a:lnTo>
                    <a:pt x="279" y="585"/>
                  </a:lnTo>
                  <a:lnTo>
                    <a:pt x="289" y="581"/>
                  </a:lnTo>
                  <a:lnTo>
                    <a:pt x="298" y="578"/>
                  </a:lnTo>
                  <a:lnTo>
                    <a:pt x="305" y="573"/>
                  </a:lnTo>
                  <a:lnTo>
                    <a:pt x="313" y="568"/>
                  </a:lnTo>
                  <a:lnTo>
                    <a:pt x="319" y="562"/>
                  </a:lnTo>
                  <a:lnTo>
                    <a:pt x="325" y="554"/>
                  </a:lnTo>
                  <a:lnTo>
                    <a:pt x="328" y="547"/>
                  </a:lnTo>
                  <a:lnTo>
                    <a:pt x="331" y="538"/>
                  </a:lnTo>
                  <a:lnTo>
                    <a:pt x="334" y="527"/>
                  </a:lnTo>
                  <a:lnTo>
                    <a:pt x="336" y="517"/>
                  </a:lnTo>
                  <a:lnTo>
                    <a:pt x="336" y="506"/>
                  </a:lnTo>
                  <a:lnTo>
                    <a:pt x="336" y="506"/>
                  </a:lnTo>
                  <a:lnTo>
                    <a:pt x="335" y="493"/>
                  </a:lnTo>
                  <a:lnTo>
                    <a:pt x="331" y="480"/>
                  </a:lnTo>
                  <a:lnTo>
                    <a:pt x="326" y="469"/>
                  </a:lnTo>
                  <a:lnTo>
                    <a:pt x="317" y="457"/>
                  </a:lnTo>
                  <a:lnTo>
                    <a:pt x="304" y="446"/>
                  </a:lnTo>
                  <a:lnTo>
                    <a:pt x="289" y="433"/>
                  </a:lnTo>
                  <a:lnTo>
                    <a:pt x="270" y="420"/>
                  </a:lnTo>
                  <a:lnTo>
                    <a:pt x="245" y="405"/>
                  </a:lnTo>
                  <a:lnTo>
                    <a:pt x="124" y="332"/>
                  </a:lnTo>
                  <a:lnTo>
                    <a:pt x="124" y="332"/>
                  </a:lnTo>
                  <a:lnTo>
                    <a:pt x="97" y="316"/>
                  </a:lnTo>
                  <a:lnTo>
                    <a:pt x="73" y="298"/>
                  </a:lnTo>
                  <a:lnTo>
                    <a:pt x="62" y="289"/>
                  </a:lnTo>
                  <a:lnTo>
                    <a:pt x="53" y="280"/>
                  </a:lnTo>
                  <a:lnTo>
                    <a:pt x="42" y="269"/>
                  </a:lnTo>
                  <a:lnTo>
                    <a:pt x="34" y="259"/>
                  </a:lnTo>
                  <a:lnTo>
                    <a:pt x="26" y="248"/>
                  </a:lnTo>
                  <a:lnTo>
                    <a:pt x="19" y="237"/>
                  </a:lnTo>
                  <a:lnTo>
                    <a:pt x="14" y="226"/>
                  </a:lnTo>
                  <a:lnTo>
                    <a:pt x="9" y="213"/>
                  </a:lnTo>
                  <a:lnTo>
                    <a:pt x="6" y="201"/>
                  </a:lnTo>
                  <a:lnTo>
                    <a:pt x="2" y="188"/>
                  </a:lnTo>
                  <a:lnTo>
                    <a:pt x="1" y="174"/>
                  </a:lnTo>
                  <a:lnTo>
                    <a:pt x="0" y="160"/>
                  </a:lnTo>
                  <a:lnTo>
                    <a:pt x="0" y="160"/>
                  </a:lnTo>
                  <a:lnTo>
                    <a:pt x="1" y="137"/>
                  </a:lnTo>
                  <a:lnTo>
                    <a:pt x="5" y="117"/>
                  </a:lnTo>
                  <a:lnTo>
                    <a:pt x="10" y="98"/>
                  </a:lnTo>
                  <a:lnTo>
                    <a:pt x="17" y="82"/>
                  </a:lnTo>
                  <a:lnTo>
                    <a:pt x="26" y="68"/>
                  </a:lnTo>
                  <a:lnTo>
                    <a:pt x="37" y="54"/>
                  </a:lnTo>
                  <a:lnTo>
                    <a:pt x="49" y="42"/>
                  </a:lnTo>
                  <a:lnTo>
                    <a:pt x="63" y="33"/>
                  </a:lnTo>
                  <a:lnTo>
                    <a:pt x="78" y="24"/>
                  </a:lnTo>
                  <a:lnTo>
                    <a:pt x="95" y="17"/>
                  </a:lnTo>
                  <a:lnTo>
                    <a:pt x="114" y="11"/>
                  </a:lnTo>
                  <a:lnTo>
                    <a:pt x="132" y="7"/>
                  </a:lnTo>
                  <a:lnTo>
                    <a:pt x="153" y="3"/>
                  </a:lnTo>
                  <a:lnTo>
                    <a:pt x="174" y="1"/>
                  </a:lnTo>
                  <a:lnTo>
                    <a:pt x="196" y="0"/>
                  </a:lnTo>
                  <a:lnTo>
                    <a:pt x="219" y="0"/>
                  </a:lnTo>
                  <a:lnTo>
                    <a:pt x="219" y="0"/>
                  </a:lnTo>
                  <a:lnTo>
                    <a:pt x="268" y="1"/>
                  </a:lnTo>
                  <a:lnTo>
                    <a:pt x="318" y="4"/>
                  </a:lnTo>
                  <a:lnTo>
                    <a:pt x="364" y="9"/>
                  </a:lnTo>
                  <a:lnTo>
                    <a:pt x="407" y="16"/>
                  </a:lnTo>
                  <a:lnTo>
                    <a:pt x="407" y="16"/>
                  </a:lnTo>
                  <a:lnTo>
                    <a:pt x="413" y="17"/>
                  </a:lnTo>
                  <a:lnTo>
                    <a:pt x="417" y="18"/>
                  </a:lnTo>
                  <a:lnTo>
                    <a:pt x="421" y="20"/>
                  </a:lnTo>
                  <a:lnTo>
                    <a:pt x="424" y="24"/>
                  </a:lnTo>
                  <a:lnTo>
                    <a:pt x="427" y="26"/>
                  </a:lnTo>
                  <a:lnTo>
                    <a:pt x="429" y="31"/>
                  </a:lnTo>
                  <a:lnTo>
                    <a:pt x="430" y="34"/>
                  </a:lnTo>
                  <a:lnTo>
                    <a:pt x="430" y="40"/>
                  </a:lnTo>
                  <a:lnTo>
                    <a:pt x="430" y="79"/>
                  </a:lnTo>
                  <a:lnTo>
                    <a:pt x="430" y="79"/>
                  </a:lnTo>
                  <a:lnTo>
                    <a:pt x="430" y="85"/>
                  </a:lnTo>
                  <a:lnTo>
                    <a:pt x="429" y="88"/>
                  </a:lnTo>
                  <a:lnTo>
                    <a:pt x="427" y="93"/>
                  </a:lnTo>
                  <a:lnTo>
                    <a:pt x="424" y="95"/>
                  </a:lnTo>
                  <a:lnTo>
                    <a:pt x="421" y="97"/>
                  </a:lnTo>
                  <a:lnTo>
                    <a:pt x="417" y="98"/>
                  </a:lnTo>
                  <a:lnTo>
                    <a:pt x="409" y="100"/>
                  </a:lnTo>
                  <a:lnTo>
                    <a:pt x="409" y="100"/>
                  </a:lnTo>
                  <a:lnTo>
                    <a:pt x="406" y="100"/>
                  </a:lnTo>
                  <a:lnTo>
                    <a:pt x="406" y="100"/>
                  </a:lnTo>
                  <a:lnTo>
                    <a:pt x="368" y="97"/>
                  </a:lnTo>
                  <a:lnTo>
                    <a:pt x="322" y="94"/>
                  </a:lnTo>
                  <a:lnTo>
                    <a:pt x="271" y="92"/>
                  </a:lnTo>
                  <a:lnTo>
                    <a:pt x="219" y="90"/>
                  </a:lnTo>
                  <a:lnTo>
                    <a:pt x="219" y="90"/>
                  </a:lnTo>
                  <a:lnTo>
                    <a:pt x="195" y="90"/>
                  </a:lnTo>
                  <a:lnTo>
                    <a:pt x="173" y="93"/>
                  </a:lnTo>
                  <a:lnTo>
                    <a:pt x="154" y="96"/>
                  </a:lnTo>
                  <a:lnTo>
                    <a:pt x="146" y="98"/>
                  </a:lnTo>
                  <a:lnTo>
                    <a:pt x="138" y="102"/>
                  </a:lnTo>
                  <a:lnTo>
                    <a:pt x="131" y="107"/>
                  </a:lnTo>
                  <a:lnTo>
                    <a:pt x="124" y="111"/>
                  </a:lnTo>
                  <a:lnTo>
                    <a:pt x="119" y="117"/>
                  </a:lnTo>
                  <a:lnTo>
                    <a:pt x="115" y="124"/>
                  </a:lnTo>
                  <a:lnTo>
                    <a:pt x="111" y="131"/>
                  </a:lnTo>
                  <a:lnTo>
                    <a:pt x="109" y="140"/>
                  </a:lnTo>
                  <a:lnTo>
                    <a:pt x="107" y="149"/>
                  </a:lnTo>
                  <a:lnTo>
                    <a:pt x="107" y="160"/>
                  </a:lnTo>
                  <a:lnTo>
                    <a:pt x="107" y="160"/>
                  </a:lnTo>
                  <a:lnTo>
                    <a:pt x="108" y="173"/>
                  </a:lnTo>
                  <a:lnTo>
                    <a:pt x="112" y="186"/>
                  </a:lnTo>
                  <a:lnTo>
                    <a:pt x="118" y="197"/>
                  </a:lnTo>
                  <a:lnTo>
                    <a:pt x="127" y="207"/>
                  </a:lnTo>
                  <a:lnTo>
                    <a:pt x="139" y="218"/>
                  </a:lnTo>
                  <a:lnTo>
                    <a:pt x="154" y="229"/>
                  </a:lnTo>
                  <a:lnTo>
                    <a:pt x="171" y="241"/>
                  </a:lnTo>
                  <a:lnTo>
                    <a:pt x="190" y="252"/>
                  </a:lnTo>
                  <a:lnTo>
                    <a:pt x="310" y="323"/>
                  </a:lnTo>
                  <a:lnTo>
                    <a:pt x="310" y="323"/>
                  </a:lnTo>
                  <a:lnTo>
                    <a:pt x="328" y="335"/>
                  </a:lnTo>
                  <a:lnTo>
                    <a:pt x="344" y="345"/>
                  </a:lnTo>
                  <a:lnTo>
                    <a:pt x="359" y="355"/>
                  </a:lnTo>
                  <a:lnTo>
                    <a:pt x="373" y="367"/>
                  </a:lnTo>
                  <a:lnTo>
                    <a:pt x="384" y="377"/>
                  </a:lnTo>
                  <a:lnTo>
                    <a:pt x="396" y="389"/>
                  </a:lnTo>
                  <a:lnTo>
                    <a:pt x="405" y="399"/>
                  </a:lnTo>
                  <a:lnTo>
                    <a:pt x="413" y="409"/>
                  </a:lnTo>
                  <a:lnTo>
                    <a:pt x="421" y="421"/>
                  </a:lnTo>
                  <a:lnTo>
                    <a:pt x="427" y="432"/>
                  </a:lnTo>
                  <a:lnTo>
                    <a:pt x="431" y="444"/>
                  </a:lnTo>
                  <a:lnTo>
                    <a:pt x="436" y="455"/>
                  </a:lnTo>
                  <a:lnTo>
                    <a:pt x="438" y="468"/>
                  </a:lnTo>
                  <a:lnTo>
                    <a:pt x="440" y="479"/>
                  </a:lnTo>
                  <a:lnTo>
                    <a:pt x="442" y="492"/>
                  </a:lnTo>
                  <a:lnTo>
                    <a:pt x="443" y="506"/>
                  </a:lnTo>
                  <a:lnTo>
                    <a:pt x="443" y="506"/>
                  </a:lnTo>
                  <a:lnTo>
                    <a:pt x="442" y="527"/>
                  </a:lnTo>
                  <a:lnTo>
                    <a:pt x="438" y="548"/>
                  </a:lnTo>
                  <a:lnTo>
                    <a:pt x="432" y="568"/>
                  </a:lnTo>
                  <a:lnTo>
                    <a:pt x="426" y="585"/>
                  </a:lnTo>
                  <a:lnTo>
                    <a:pt x="417" y="601"/>
                  </a:lnTo>
                  <a:lnTo>
                    <a:pt x="406" y="615"/>
                  </a:lnTo>
                  <a:lnTo>
                    <a:pt x="395" y="628"/>
                  </a:lnTo>
                  <a:lnTo>
                    <a:pt x="380" y="639"/>
                  </a:lnTo>
                  <a:lnTo>
                    <a:pt x="365" y="649"/>
                  </a:lnTo>
                  <a:lnTo>
                    <a:pt x="348" y="658"/>
                  </a:lnTo>
                  <a:lnTo>
                    <a:pt x="329" y="665"/>
                  </a:lnTo>
                  <a:lnTo>
                    <a:pt x="309" y="671"/>
                  </a:lnTo>
                  <a:lnTo>
                    <a:pt x="288" y="675"/>
                  </a:lnTo>
                  <a:lnTo>
                    <a:pt x="265" y="678"/>
                  </a:lnTo>
                  <a:lnTo>
                    <a:pt x="241" y="680"/>
                  </a:lnTo>
                  <a:lnTo>
                    <a:pt x="217" y="681"/>
                  </a:lnTo>
                  <a:lnTo>
                    <a:pt x="217" y="68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0" name="Freeform 192"/>
            <p:cNvSpPr>
              <a:spLocks noEditPoints="1"/>
            </p:cNvSpPr>
            <p:nvPr/>
          </p:nvSpPr>
          <p:spPr bwMode="auto">
            <a:xfrm>
              <a:off x="3951130" y="2395283"/>
              <a:ext cx="1497382" cy="1517569"/>
            </a:xfrm>
            <a:custGeom>
              <a:avLst/>
              <a:gdLst>
                <a:gd name="T0" fmla="*/ 6426 w 7566"/>
                <a:gd name="T1" fmla="*/ 3577 h 7669"/>
                <a:gd name="T2" fmla="*/ 6030 w 7566"/>
                <a:gd name="T3" fmla="*/ 3166 h 7669"/>
                <a:gd name="T4" fmla="*/ 5444 w 7566"/>
                <a:gd name="T5" fmla="*/ 3147 h 7669"/>
                <a:gd name="T6" fmla="*/ 5018 w 7566"/>
                <a:gd name="T7" fmla="*/ 3524 h 7669"/>
                <a:gd name="T8" fmla="*/ 4873 w 7566"/>
                <a:gd name="T9" fmla="*/ 4239 h 7669"/>
                <a:gd name="T10" fmla="*/ 5030 w 7566"/>
                <a:gd name="T11" fmla="*/ 5062 h 7669"/>
                <a:gd name="T12" fmla="*/ 5325 w 7566"/>
                <a:gd name="T13" fmla="*/ 5359 h 7669"/>
                <a:gd name="T14" fmla="*/ 5844 w 7566"/>
                <a:gd name="T15" fmla="*/ 5436 h 7669"/>
                <a:gd name="T16" fmla="*/ 6191 w 7566"/>
                <a:gd name="T17" fmla="*/ 5286 h 7669"/>
                <a:gd name="T18" fmla="*/ 6464 w 7566"/>
                <a:gd name="T19" fmla="*/ 4867 h 7669"/>
                <a:gd name="T20" fmla="*/ 2676 w 7566"/>
                <a:gd name="T21" fmla="*/ 4144 h 7669"/>
                <a:gd name="T22" fmla="*/ 2458 w 7566"/>
                <a:gd name="T23" fmla="*/ 3401 h 7669"/>
                <a:gd name="T24" fmla="*/ 2209 w 7566"/>
                <a:gd name="T25" fmla="*/ 3178 h 7669"/>
                <a:gd name="T26" fmla="*/ 1729 w 7566"/>
                <a:gd name="T27" fmla="*/ 3096 h 7669"/>
                <a:gd name="T28" fmla="*/ 1328 w 7566"/>
                <a:gd name="T29" fmla="*/ 3265 h 7669"/>
                <a:gd name="T30" fmla="*/ 1053 w 7566"/>
                <a:gd name="T31" fmla="*/ 3761 h 7669"/>
                <a:gd name="T32" fmla="*/ 1022 w 7566"/>
                <a:gd name="T33" fmla="*/ 4605 h 7669"/>
                <a:gd name="T34" fmla="*/ 1280 w 7566"/>
                <a:gd name="T35" fmla="*/ 5195 h 7669"/>
                <a:gd name="T36" fmla="*/ 1552 w 7566"/>
                <a:gd name="T37" fmla="*/ 5381 h 7669"/>
                <a:gd name="T38" fmla="*/ 2120 w 7566"/>
                <a:gd name="T39" fmla="*/ 5389 h 7669"/>
                <a:gd name="T40" fmla="*/ 2533 w 7566"/>
                <a:gd name="T41" fmla="*/ 4999 h 7669"/>
                <a:gd name="T42" fmla="*/ 2679 w 7566"/>
                <a:gd name="T43" fmla="*/ 4283 h 7669"/>
                <a:gd name="T44" fmla="*/ 4634 w 7566"/>
                <a:gd name="T45" fmla="*/ 57 h 7669"/>
                <a:gd name="T46" fmla="*/ 4850 w 7566"/>
                <a:gd name="T47" fmla="*/ 259 h 7669"/>
                <a:gd name="T48" fmla="*/ 4995 w 7566"/>
                <a:gd name="T49" fmla="*/ 2653 h 7669"/>
                <a:gd name="T50" fmla="*/ 5412 w 7566"/>
                <a:gd name="T51" fmla="*/ 2335 h 7669"/>
                <a:gd name="T52" fmla="*/ 5992 w 7566"/>
                <a:gd name="T53" fmla="*/ 2222 h 7669"/>
                <a:gd name="T54" fmla="*/ 6512 w 7566"/>
                <a:gd name="T55" fmla="*/ 2317 h 7669"/>
                <a:gd name="T56" fmla="*/ 6981 w 7566"/>
                <a:gd name="T57" fmla="*/ 2632 h 7669"/>
                <a:gd name="T58" fmla="*/ 7318 w 7566"/>
                <a:gd name="T59" fmla="*/ 3105 h 7669"/>
                <a:gd name="T60" fmla="*/ 7522 w 7566"/>
                <a:gd name="T61" fmla="*/ 3746 h 7669"/>
                <a:gd name="T62" fmla="*/ 7561 w 7566"/>
                <a:gd name="T63" fmla="*/ 4451 h 7669"/>
                <a:gd name="T64" fmla="*/ 7441 w 7566"/>
                <a:gd name="T65" fmla="*/ 5157 h 7669"/>
                <a:gd name="T66" fmla="*/ 7152 w 7566"/>
                <a:gd name="T67" fmla="*/ 5734 h 7669"/>
                <a:gd name="T68" fmla="*/ 6706 w 7566"/>
                <a:gd name="T69" fmla="*/ 6103 h 7669"/>
                <a:gd name="T70" fmla="*/ 6108 w 7566"/>
                <a:gd name="T71" fmla="*/ 6276 h 7669"/>
                <a:gd name="T72" fmla="*/ 5474 w 7566"/>
                <a:gd name="T73" fmla="*/ 6284 h 7669"/>
                <a:gd name="T74" fmla="*/ 4835 w 7566"/>
                <a:gd name="T75" fmla="*/ 6126 h 7669"/>
                <a:gd name="T76" fmla="*/ 4339 w 7566"/>
                <a:gd name="T77" fmla="*/ 5797 h 7669"/>
                <a:gd name="T78" fmla="*/ 4010 w 7566"/>
                <a:gd name="T79" fmla="*/ 5298 h 7669"/>
                <a:gd name="T80" fmla="*/ 3874 w 7566"/>
                <a:gd name="T81" fmla="*/ 4629 h 7669"/>
                <a:gd name="T82" fmla="*/ 3869 w 7566"/>
                <a:gd name="T83" fmla="*/ 315 h 7669"/>
                <a:gd name="T84" fmla="*/ 4046 w 7566"/>
                <a:gd name="T85" fmla="*/ 91 h 7669"/>
                <a:gd name="T86" fmla="*/ 4370 w 7566"/>
                <a:gd name="T87" fmla="*/ 0 h 7669"/>
                <a:gd name="T88" fmla="*/ 931 w 7566"/>
                <a:gd name="T89" fmla="*/ 7423 h 7669"/>
                <a:gd name="T90" fmla="*/ 692 w 7566"/>
                <a:gd name="T91" fmla="*/ 7632 h 7669"/>
                <a:gd name="T92" fmla="*/ 5 w 7566"/>
                <a:gd name="T93" fmla="*/ 3841 h 7669"/>
                <a:gd name="T94" fmla="*/ 157 w 7566"/>
                <a:gd name="T95" fmla="*/ 3187 h 7669"/>
                <a:gd name="T96" fmla="*/ 501 w 7566"/>
                <a:gd name="T97" fmla="*/ 2700 h 7669"/>
                <a:gd name="T98" fmla="*/ 1009 w 7566"/>
                <a:gd name="T99" fmla="*/ 2381 h 7669"/>
                <a:gd name="T100" fmla="*/ 1654 w 7566"/>
                <a:gd name="T101" fmla="*/ 2233 h 7669"/>
                <a:gd name="T102" fmla="*/ 2284 w 7566"/>
                <a:gd name="T103" fmla="*/ 2257 h 7669"/>
                <a:gd name="T104" fmla="*/ 2876 w 7566"/>
                <a:gd name="T105" fmla="*/ 2463 h 7669"/>
                <a:gd name="T106" fmla="*/ 3307 w 7566"/>
                <a:gd name="T107" fmla="*/ 2840 h 7669"/>
                <a:gd name="T108" fmla="*/ 3584 w 7566"/>
                <a:gd name="T109" fmla="*/ 3423 h 7669"/>
                <a:gd name="T110" fmla="*/ 3692 w 7566"/>
                <a:gd name="T111" fmla="*/ 4128 h 7669"/>
                <a:gd name="T112" fmla="*/ 3642 w 7566"/>
                <a:gd name="T113" fmla="*/ 4836 h 7669"/>
                <a:gd name="T114" fmla="*/ 3425 w 7566"/>
                <a:gd name="T115" fmla="*/ 5472 h 7669"/>
                <a:gd name="T116" fmla="*/ 3079 w 7566"/>
                <a:gd name="T117" fmla="*/ 5930 h 7669"/>
                <a:gd name="T118" fmla="*/ 2604 w 7566"/>
                <a:gd name="T119" fmla="*/ 6221 h 7669"/>
                <a:gd name="T120" fmla="*/ 2075 w 7566"/>
                <a:gd name="T121" fmla="*/ 6300 h 7669"/>
                <a:gd name="T122" fmla="*/ 1507 w 7566"/>
                <a:gd name="T123" fmla="*/ 6183 h 7669"/>
                <a:gd name="T124" fmla="*/ 1097 w 7566"/>
                <a:gd name="T125" fmla="*/ 5855 h 7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6" h="7669">
                  <a:moveTo>
                    <a:pt x="6551" y="4239"/>
                  </a:moveTo>
                  <a:lnTo>
                    <a:pt x="6551" y="4239"/>
                  </a:lnTo>
                  <a:lnTo>
                    <a:pt x="6550" y="4174"/>
                  </a:lnTo>
                  <a:lnTo>
                    <a:pt x="6547" y="4111"/>
                  </a:lnTo>
                  <a:lnTo>
                    <a:pt x="6543" y="4049"/>
                  </a:lnTo>
                  <a:lnTo>
                    <a:pt x="6537" y="3989"/>
                  </a:lnTo>
                  <a:lnTo>
                    <a:pt x="6529" y="3932"/>
                  </a:lnTo>
                  <a:lnTo>
                    <a:pt x="6520" y="3876"/>
                  </a:lnTo>
                  <a:lnTo>
                    <a:pt x="6508" y="3821"/>
                  </a:lnTo>
                  <a:lnTo>
                    <a:pt x="6496" y="3769"/>
                  </a:lnTo>
                  <a:lnTo>
                    <a:pt x="6481" y="3717"/>
                  </a:lnTo>
                  <a:lnTo>
                    <a:pt x="6464" y="3669"/>
                  </a:lnTo>
                  <a:lnTo>
                    <a:pt x="6446" y="3622"/>
                  </a:lnTo>
                  <a:lnTo>
                    <a:pt x="6426" y="3577"/>
                  </a:lnTo>
                  <a:lnTo>
                    <a:pt x="6405" y="3534"/>
                  </a:lnTo>
                  <a:lnTo>
                    <a:pt x="6381" y="3493"/>
                  </a:lnTo>
                  <a:lnTo>
                    <a:pt x="6356" y="3452"/>
                  </a:lnTo>
                  <a:lnTo>
                    <a:pt x="6329" y="3416"/>
                  </a:lnTo>
                  <a:lnTo>
                    <a:pt x="6329" y="3416"/>
                  </a:lnTo>
                  <a:lnTo>
                    <a:pt x="6302" y="3378"/>
                  </a:lnTo>
                  <a:lnTo>
                    <a:pt x="6272" y="3342"/>
                  </a:lnTo>
                  <a:lnTo>
                    <a:pt x="6241" y="3310"/>
                  </a:lnTo>
                  <a:lnTo>
                    <a:pt x="6209" y="3280"/>
                  </a:lnTo>
                  <a:lnTo>
                    <a:pt x="6176" y="3253"/>
                  </a:lnTo>
                  <a:lnTo>
                    <a:pt x="6141" y="3226"/>
                  </a:lnTo>
                  <a:lnTo>
                    <a:pt x="6106" y="3204"/>
                  </a:lnTo>
                  <a:lnTo>
                    <a:pt x="6069" y="3184"/>
                  </a:lnTo>
                  <a:lnTo>
                    <a:pt x="6030" y="3166"/>
                  </a:lnTo>
                  <a:lnTo>
                    <a:pt x="5991" y="3150"/>
                  </a:lnTo>
                  <a:lnTo>
                    <a:pt x="5950" y="3137"/>
                  </a:lnTo>
                  <a:lnTo>
                    <a:pt x="5907" y="3126"/>
                  </a:lnTo>
                  <a:lnTo>
                    <a:pt x="5865" y="3117"/>
                  </a:lnTo>
                  <a:lnTo>
                    <a:pt x="5820" y="3111"/>
                  </a:lnTo>
                  <a:lnTo>
                    <a:pt x="5774" y="3107"/>
                  </a:lnTo>
                  <a:lnTo>
                    <a:pt x="5726" y="3106"/>
                  </a:lnTo>
                  <a:lnTo>
                    <a:pt x="5726" y="3106"/>
                  </a:lnTo>
                  <a:lnTo>
                    <a:pt x="5676" y="3107"/>
                  </a:lnTo>
                  <a:lnTo>
                    <a:pt x="5626" y="3111"/>
                  </a:lnTo>
                  <a:lnTo>
                    <a:pt x="5578" y="3116"/>
                  </a:lnTo>
                  <a:lnTo>
                    <a:pt x="5532" y="3124"/>
                  </a:lnTo>
                  <a:lnTo>
                    <a:pt x="5487" y="3135"/>
                  </a:lnTo>
                  <a:lnTo>
                    <a:pt x="5444" y="3147"/>
                  </a:lnTo>
                  <a:lnTo>
                    <a:pt x="5403" y="3162"/>
                  </a:lnTo>
                  <a:lnTo>
                    <a:pt x="5362" y="3179"/>
                  </a:lnTo>
                  <a:lnTo>
                    <a:pt x="5323" y="3199"/>
                  </a:lnTo>
                  <a:lnTo>
                    <a:pt x="5286" y="3221"/>
                  </a:lnTo>
                  <a:lnTo>
                    <a:pt x="5250" y="3245"/>
                  </a:lnTo>
                  <a:lnTo>
                    <a:pt x="5216" y="3271"/>
                  </a:lnTo>
                  <a:lnTo>
                    <a:pt x="5183" y="3300"/>
                  </a:lnTo>
                  <a:lnTo>
                    <a:pt x="5151" y="3331"/>
                  </a:lnTo>
                  <a:lnTo>
                    <a:pt x="5122" y="3364"/>
                  </a:lnTo>
                  <a:lnTo>
                    <a:pt x="5094" y="3401"/>
                  </a:lnTo>
                  <a:lnTo>
                    <a:pt x="5094" y="3401"/>
                  </a:lnTo>
                  <a:lnTo>
                    <a:pt x="5066" y="3440"/>
                  </a:lnTo>
                  <a:lnTo>
                    <a:pt x="5041" y="3481"/>
                  </a:lnTo>
                  <a:lnTo>
                    <a:pt x="5018" y="3524"/>
                  </a:lnTo>
                  <a:lnTo>
                    <a:pt x="4996" y="3568"/>
                  </a:lnTo>
                  <a:lnTo>
                    <a:pt x="4977" y="3615"/>
                  </a:lnTo>
                  <a:lnTo>
                    <a:pt x="4959" y="3663"/>
                  </a:lnTo>
                  <a:lnTo>
                    <a:pt x="4943" y="3713"/>
                  </a:lnTo>
                  <a:lnTo>
                    <a:pt x="4928" y="3764"/>
                  </a:lnTo>
                  <a:lnTo>
                    <a:pt x="4915" y="3818"/>
                  </a:lnTo>
                  <a:lnTo>
                    <a:pt x="4904" y="3873"/>
                  </a:lnTo>
                  <a:lnTo>
                    <a:pt x="4894" y="3930"/>
                  </a:lnTo>
                  <a:lnTo>
                    <a:pt x="4886" y="3988"/>
                  </a:lnTo>
                  <a:lnTo>
                    <a:pt x="4881" y="4049"/>
                  </a:lnTo>
                  <a:lnTo>
                    <a:pt x="4876" y="4111"/>
                  </a:lnTo>
                  <a:lnTo>
                    <a:pt x="4874" y="4174"/>
                  </a:lnTo>
                  <a:lnTo>
                    <a:pt x="4873" y="4239"/>
                  </a:lnTo>
                  <a:lnTo>
                    <a:pt x="4873" y="4239"/>
                  </a:lnTo>
                  <a:lnTo>
                    <a:pt x="4874" y="4315"/>
                  </a:lnTo>
                  <a:lnTo>
                    <a:pt x="4876" y="4388"/>
                  </a:lnTo>
                  <a:lnTo>
                    <a:pt x="4879" y="4459"/>
                  </a:lnTo>
                  <a:lnTo>
                    <a:pt x="4885" y="4527"/>
                  </a:lnTo>
                  <a:lnTo>
                    <a:pt x="4892" y="4593"/>
                  </a:lnTo>
                  <a:lnTo>
                    <a:pt x="4901" y="4656"/>
                  </a:lnTo>
                  <a:lnTo>
                    <a:pt x="4912" y="4715"/>
                  </a:lnTo>
                  <a:lnTo>
                    <a:pt x="4924" y="4773"/>
                  </a:lnTo>
                  <a:lnTo>
                    <a:pt x="4938" y="4828"/>
                  </a:lnTo>
                  <a:lnTo>
                    <a:pt x="4953" y="4879"/>
                  </a:lnTo>
                  <a:lnTo>
                    <a:pt x="4970" y="4929"/>
                  </a:lnTo>
                  <a:lnTo>
                    <a:pt x="4988" y="4976"/>
                  </a:lnTo>
                  <a:lnTo>
                    <a:pt x="5009" y="5020"/>
                  </a:lnTo>
                  <a:lnTo>
                    <a:pt x="5030" y="5062"/>
                  </a:lnTo>
                  <a:lnTo>
                    <a:pt x="5054" y="5101"/>
                  </a:lnTo>
                  <a:lnTo>
                    <a:pt x="5065" y="5119"/>
                  </a:lnTo>
                  <a:lnTo>
                    <a:pt x="5078" y="5137"/>
                  </a:lnTo>
                  <a:lnTo>
                    <a:pt x="5078" y="5137"/>
                  </a:lnTo>
                  <a:lnTo>
                    <a:pt x="5107" y="5175"/>
                  </a:lnTo>
                  <a:lnTo>
                    <a:pt x="5136" y="5210"/>
                  </a:lnTo>
                  <a:lnTo>
                    <a:pt x="5167" y="5243"/>
                  </a:lnTo>
                  <a:lnTo>
                    <a:pt x="5199" y="5273"/>
                  </a:lnTo>
                  <a:lnTo>
                    <a:pt x="5234" y="5300"/>
                  </a:lnTo>
                  <a:lnTo>
                    <a:pt x="5251" y="5313"/>
                  </a:lnTo>
                  <a:lnTo>
                    <a:pt x="5268" y="5325"/>
                  </a:lnTo>
                  <a:lnTo>
                    <a:pt x="5287" y="5337"/>
                  </a:lnTo>
                  <a:lnTo>
                    <a:pt x="5305" y="5348"/>
                  </a:lnTo>
                  <a:lnTo>
                    <a:pt x="5325" y="5359"/>
                  </a:lnTo>
                  <a:lnTo>
                    <a:pt x="5343" y="5369"/>
                  </a:lnTo>
                  <a:lnTo>
                    <a:pt x="5362" y="5378"/>
                  </a:lnTo>
                  <a:lnTo>
                    <a:pt x="5382" y="5387"/>
                  </a:lnTo>
                  <a:lnTo>
                    <a:pt x="5423" y="5403"/>
                  </a:lnTo>
                  <a:lnTo>
                    <a:pt x="5466" y="5416"/>
                  </a:lnTo>
                  <a:lnTo>
                    <a:pt x="5509" y="5428"/>
                  </a:lnTo>
                  <a:lnTo>
                    <a:pt x="5554" y="5436"/>
                  </a:lnTo>
                  <a:lnTo>
                    <a:pt x="5600" y="5441"/>
                  </a:lnTo>
                  <a:lnTo>
                    <a:pt x="5648" y="5445"/>
                  </a:lnTo>
                  <a:lnTo>
                    <a:pt x="5696" y="5446"/>
                  </a:lnTo>
                  <a:lnTo>
                    <a:pt x="5696" y="5446"/>
                  </a:lnTo>
                  <a:lnTo>
                    <a:pt x="5748" y="5445"/>
                  </a:lnTo>
                  <a:lnTo>
                    <a:pt x="5797" y="5441"/>
                  </a:lnTo>
                  <a:lnTo>
                    <a:pt x="5844" y="5436"/>
                  </a:lnTo>
                  <a:lnTo>
                    <a:pt x="5891" y="5428"/>
                  </a:lnTo>
                  <a:lnTo>
                    <a:pt x="5936" y="5416"/>
                  </a:lnTo>
                  <a:lnTo>
                    <a:pt x="5978" y="5403"/>
                  </a:lnTo>
                  <a:lnTo>
                    <a:pt x="6000" y="5395"/>
                  </a:lnTo>
                  <a:lnTo>
                    <a:pt x="6021" y="5387"/>
                  </a:lnTo>
                  <a:lnTo>
                    <a:pt x="6041" y="5378"/>
                  </a:lnTo>
                  <a:lnTo>
                    <a:pt x="6061" y="5369"/>
                  </a:lnTo>
                  <a:lnTo>
                    <a:pt x="6080" y="5359"/>
                  </a:lnTo>
                  <a:lnTo>
                    <a:pt x="6100" y="5348"/>
                  </a:lnTo>
                  <a:lnTo>
                    <a:pt x="6118" y="5337"/>
                  </a:lnTo>
                  <a:lnTo>
                    <a:pt x="6137" y="5325"/>
                  </a:lnTo>
                  <a:lnTo>
                    <a:pt x="6155" y="5313"/>
                  </a:lnTo>
                  <a:lnTo>
                    <a:pt x="6173" y="5300"/>
                  </a:lnTo>
                  <a:lnTo>
                    <a:pt x="6191" y="5286"/>
                  </a:lnTo>
                  <a:lnTo>
                    <a:pt x="6208" y="5273"/>
                  </a:lnTo>
                  <a:lnTo>
                    <a:pt x="6224" y="5258"/>
                  </a:lnTo>
                  <a:lnTo>
                    <a:pt x="6240" y="5243"/>
                  </a:lnTo>
                  <a:lnTo>
                    <a:pt x="6256" y="5227"/>
                  </a:lnTo>
                  <a:lnTo>
                    <a:pt x="6272" y="5210"/>
                  </a:lnTo>
                  <a:lnTo>
                    <a:pt x="6302" y="5175"/>
                  </a:lnTo>
                  <a:lnTo>
                    <a:pt x="6329" y="5137"/>
                  </a:lnTo>
                  <a:lnTo>
                    <a:pt x="6329" y="5137"/>
                  </a:lnTo>
                  <a:lnTo>
                    <a:pt x="6356" y="5097"/>
                  </a:lnTo>
                  <a:lnTo>
                    <a:pt x="6381" y="5056"/>
                  </a:lnTo>
                  <a:lnTo>
                    <a:pt x="6405" y="5011"/>
                  </a:lnTo>
                  <a:lnTo>
                    <a:pt x="6426" y="4965"/>
                  </a:lnTo>
                  <a:lnTo>
                    <a:pt x="6446" y="4917"/>
                  </a:lnTo>
                  <a:lnTo>
                    <a:pt x="6464" y="4867"/>
                  </a:lnTo>
                  <a:lnTo>
                    <a:pt x="6481" y="4813"/>
                  </a:lnTo>
                  <a:lnTo>
                    <a:pt x="6496" y="4758"/>
                  </a:lnTo>
                  <a:lnTo>
                    <a:pt x="6508" y="4702"/>
                  </a:lnTo>
                  <a:lnTo>
                    <a:pt x="6520" y="4642"/>
                  </a:lnTo>
                  <a:lnTo>
                    <a:pt x="6529" y="4580"/>
                  </a:lnTo>
                  <a:lnTo>
                    <a:pt x="6537" y="4516"/>
                  </a:lnTo>
                  <a:lnTo>
                    <a:pt x="6543" y="4450"/>
                  </a:lnTo>
                  <a:lnTo>
                    <a:pt x="6547" y="4383"/>
                  </a:lnTo>
                  <a:lnTo>
                    <a:pt x="6550" y="4312"/>
                  </a:lnTo>
                  <a:lnTo>
                    <a:pt x="6551" y="4239"/>
                  </a:lnTo>
                  <a:close/>
                  <a:moveTo>
                    <a:pt x="2679" y="4283"/>
                  </a:moveTo>
                  <a:lnTo>
                    <a:pt x="2679" y="4283"/>
                  </a:lnTo>
                  <a:lnTo>
                    <a:pt x="2678" y="4213"/>
                  </a:lnTo>
                  <a:lnTo>
                    <a:pt x="2676" y="4144"/>
                  </a:lnTo>
                  <a:lnTo>
                    <a:pt x="2671" y="4078"/>
                  </a:lnTo>
                  <a:lnTo>
                    <a:pt x="2666" y="4012"/>
                  </a:lnTo>
                  <a:lnTo>
                    <a:pt x="2658" y="3950"/>
                  </a:lnTo>
                  <a:lnTo>
                    <a:pt x="2648" y="3889"/>
                  </a:lnTo>
                  <a:lnTo>
                    <a:pt x="2637" y="3832"/>
                  </a:lnTo>
                  <a:lnTo>
                    <a:pt x="2623" y="3776"/>
                  </a:lnTo>
                  <a:lnTo>
                    <a:pt x="2609" y="3721"/>
                  </a:lnTo>
                  <a:lnTo>
                    <a:pt x="2592" y="3669"/>
                  </a:lnTo>
                  <a:lnTo>
                    <a:pt x="2575" y="3619"/>
                  </a:lnTo>
                  <a:lnTo>
                    <a:pt x="2554" y="3572"/>
                  </a:lnTo>
                  <a:lnTo>
                    <a:pt x="2533" y="3526"/>
                  </a:lnTo>
                  <a:lnTo>
                    <a:pt x="2510" y="3481"/>
                  </a:lnTo>
                  <a:lnTo>
                    <a:pt x="2484" y="3440"/>
                  </a:lnTo>
                  <a:lnTo>
                    <a:pt x="2458" y="3401"/>
                  </a:lnTo>
                  <a:lnTo>
                    <a:pt x="2458" y="3401"/>
                  </a:lnTo>
                  <a:lnTo>
                    <a:pt x="2429" y="3363"/>
                  </a:lnTo>
                  <a:lnTo>
                    <a:pt x="2400" y="3327"/>
                  </a:lnTo>
                  <a:lnTo>
                    <a:pt x="2385" y="3311"/>
                  </a:lnTo>
                  <a:lnTo>
                    <a:pt x="2369" y="3295"/>
                  </a:lnTo>
                  <a:lnTo>
                    <a:pt x="2353" y="3280"/>
                  </a:lnTo>
                  <a:lnTo>
                    <a:pt x="2335" y="3265"/>
                  </a:lnTo>
                  <a:lnTo>
                    <a:pt x="2319" y="3251"/>
                  </a:lnTo>
                  <a:lnTo>
                    <a:pt x="2302" y="3237"/>
                  </a:lnTo>
                  <a:lnTo>
                    <a:pt x="2284" y="3224"/>
                  </a:lnTo>
                  <a:lnTo>
                    <a:pt x="2265" y="3212"/>
                  </a:lnTo>
                  <a:lnTo>
                    <a:pt x="2247" y="3200"/>
                  </a:lnTo>
                  <a:lnTo>
                    <a:pt x="2229" y="3189"/>
                  </a:lnTo>
                  <a:lnTo>
                    <a:pt x="2209" y="3178"/>
                  </a:lnTo>
                  <a:lnTo>
                    <a:pt x="2190" y="3168"/>
                  </a:lnTo>
                  <a:lnTo>
                    <a:pt x="2170" y="3159"/>
                  </a:lnTo>
                  <a:lnTo>
                    <a:pt x="2150" y="3151"/>
                  </a:lnTo>
                  <a:lnTo>
                    <a:pt x="2129" y="3143"/>
                  </a:lnTo>
                  <a:lnTo>
                    <a:pt x="2107" y="3135"/>
                  </a:lnTo>
                  <a:lnTo>
                    <a:pt x="2065" y="3121"/>
                  </a:lnTo>
                  <a:lnTo>
                    <a:pt x="2020" y="3111"/>
                  </a:lnTo>
                  <a:lnTo>
                    <a:pt x="1973" y="3103"/>
                  </a:lnTo>
                  <a:lnTo>
                    <a:pt x="1925" y="3096"/>
                  </a:lnTo>
                  <a:lnTo>
                    <a:pt x="1875" y="3092"/>
                  </a:lnTo>
                  <a:lnTo>
                    <a:pt x="1825" y="3091"/>
                  </a:lnTo>
                  <a:lnTo>
                    <a:pt x="1825" y="3091"/>
                  </a:lnTo>
                  <a:lnTo>
                    <a:pt x="1776" y="3092"/>
                  </a:lnTo>
                  <a:lnTo>
                    <a:pt x="1729" y="3096"/>
                  </a:lnTo>
                  <a:lnTo>
                    <a:pt x="1683" y="3103"/>
                  </a:lnTo>
                  <a:lnTo>
                    <a:pt x="1637" y="3111"/>
                  </a:lnTo>
                  <a:lnTo>
                    <a:pt x="1594" y="3121"/>
                  </a:lnTo>
                  <a:lnTo>
                    <a:pt x="1552" y="3135"/>
                  </a:lnTo>
                  <a:lnTo>
                    <a:pt x="1511" y="3151"/>
                  </a:lnTo>
                  <a:lnTo>
                    <a:pt x="1491" y="3159"/>
                  </a:lnTo>
                  <a:lnTo>
                    <a:pt x="1472" y="3168"/>
                  </a:lnTo>
                  <a:lnTo>
                    <a:pt x="1452" y="3178"/>
                  </a:lnTo>
                  <a:lnTo>
                    <a:pt x="1434" y="3189"/>
                  </a:lnTo>
                  <a:lnTo>
                    <a:pt x="1415" y="3200"/>
                  </a:lnTo>
                  <a:lnTo>
                    <a:pt x="1397" y="3212"/>
                  </a:lnTo>
                  <a:lnTo>
                    <a:pt x="1380" y="3224"/>
                  </a:lnTo>
                  <a:lnTo>
                    <a:pt x="1363" y="3237"/>
                  </a:lnTo>
                  <a:lnTo>
                    <a:pt x="1328" y="3265"/>
                  </a:lnTo>
                  <a:lnTo>
                    <a:pt x="1296" y="3295"/>
                  </a:lnTo>
                  <a:lnTo>
                    <a:pt x="1265" y="3327"/>
                  </a:lnTo>
                  <a:lnTo>
                    <a:pt x="1235" y="3363"/>
                  </a:lnTo>
                  <a:lnTo>
                    <a:pt x="1207" y="3401"/>
                  </a:lnTo>
                  <a:lnTo>
                    <a:pt x="1207" y="3401"/>
                  </a:lnTo>
                  <a:lnTo>
                    <a:pt x="1194" y="3418"/>
                  </a:lnTo>
                  <a:lnTo>
                    <a:pt x="1183" y="3436"/>
                  </a:lnTo>
                  <a:lnTo>
                    <a:pt x="1159" y="3475"/>
                  </a:lnTo>
                  <a:lnTo>
                    <a:pt x="1137" y="3517"/>
                  </a:lnTo>
                  <a:lnTo>
                    <a:pt x="1117" y="3560"/>
                  </a:lnTo>
                  <a:lnTo>
                    <a:pt x="1099" y="3606"/>
                  </a:lnTo>
                  <a:lnTo>
                    <a:pt x="1082" y="3655"/>
                  </a:lnTo>
                  <a:lnTo>
                    <a:pt x="1067" y="3707"/>
                  </a:lnTo>
                  <a:lnTo>
                    <a:pt x="1053" y="3761"/>
                  </a:lnTo>
                  <a:lnTo>
                    <a:pt x="1040" y="3817"/>
                  </a:lnTo>
                  <a:lnTo>
                    <a:pt x="1030" y="3877"/>
                  </a:lnTo>
                  <a:lnTo>
                    <a:pt x="1021" y="3938"/>
                  </a:lnTo>
                  <a:lnTo>
                    <a:pt x="1014" y="4002"/>
                  </a:lnTo>
                  <a:lnTo>
                    <a:pt x="1008" y="4068"/>
                  </a:lnTo>
                  <a:lnTo>
                    <a:pt x="1005" y="4137"/>
                  </a:lnTo>
                  <a:lnTo>
                    <a:pt x="1001" y="4209"/>
                  </a:lnTo>
                  <a:lnTo>
                    <a:pt x="1001" y="4283"/>
                  </a:lnTo>
                  <a:lnTo>
                    <a:pt x="1001" y="4283"/>
                  </a:lnTo>
                  <a:lnTo>
                    <a:pt x="1001" y="4352"/>
                  </a:lnTo>
                  <a:lnTo>
                    <a:pt x="1005" y="4419"/>
                  </a:lnTo>
                  <a:lnTo>
                    <a:pt x="1008" y="4484"/>
                  </a:lnTo>
                  <a:lnTo>
                    <a:pt x="1015" y="4546"/>
                  </a:lnTo>
                  <a:lnTo>
                    <a:pt x="1022" y="4605"/>
                  </a:lnTo>
                  <a:lnTo>
                    <a:pt x="1032" y="4664"/>
                  </a:lnTo>
                  <a:lnTo>
                    <a:pt x="1043" y="4720"/>
                  </a:lnTo>
                  <a:lnTo>
                    <a:pt x="1056" y="4773"/>
                  </a:lnTo>
                  <a:lnTo>
                    <a:pt x="1070" y="4824"/>
                  </a:lnTo>
                  <a:lnTo>
                    <a:pt x="1087" y="4874"/>
                  </a:lnTo>
                  <a:lnTo>
                    <a:pt x="1106" y="4921"/>
                  </a:lnTo>
                  <a:lnTo>
                    <a:pt x="1125" y="4965"/>
                  </a:lnTo>
                  <a:lnTo>
                    <a:pt x="1147" y="5008"/>
                  </a:lnTo>
                  <a:lnTo>
                    <a:pt x="1170" y="5048"/>
                  </a:lnTo>
                  <a:lnTo>
                    <a:pt x="1195" y="5086"/>
                  </a:lnTo>
                  <a:lnTo>
                    <a:pt x="1222" y="5122"/>
                  </a:lnTo>
                  <a:lnTo>
                    <a:pt x="1222" y="5122"/>
                  </a:lnTo>
                  <a:lnTo>
                    <a:pt x="1250" y="5159"/>
                  </a:lnTo>
                  <a:lnTo>
                    <a:pt x="1280" y="5195"/>
                  </a:lnTo>
                  <a:lnTo>
                    <a:pt x="1311" y="5227"/>
                  </a:lnTo>
                  <a:lnTo>
                    <a:pt x="1328" y="5243"/>
                  </a:lnTo>
                  <a:lnTo>
                    <a:pt x="1344" y="5258"/>
                  </a:lnTo>
                  <a:lnTo>
                    <a:pt x="1362" y="5272"/>
                  </a:lnTo>
                  <a:lnTo>
                    <a:pt x="1379" y="5285"/>
                  </a:lnTo>
                  <a:lnTo>
                    <a:pt x="1396" y="5298"/>
                  </a:lnTo>
                  <a:lnTo>
                    <a:pt x="1414" y="5311"/>
                  </a:lnTo>
                  <a:lnTo>
                    <a:pt x="1433" y="5322"/>
                  </a:lnTo>
                  <a:lnTo>
                    <a:pt x="1452" y="5334"/>
                  </a:lnTo>
                  <a:lnTo>
                    <a:pt x="1470" y="5344"/>
                  </a:lnTo>
                  <a:lnTo>
                    <a:pt x="1491" y="5354"/>
                  </a:lnTo>
                  <a:lnTo>
                    <a:pt x="1511" y="5363"/>
                  </a:lnTo>
                  <a:lnTo>
                    <a:pt x="1531" y="5373"/>
                  </a:lnTo>
                  <a:lnTo>
                    <a:pt x="1552" y="5381"/>
                  </a:lnTo>
                  <a:lnTo>
                    <a:pt x="1573" y="5389"/>
                  </a:lnTo>
                  <a:lnTo>
                    <a:pt x="1616" y="5401"/>
                  </a:lnTo>
                  <a:lnTo>
                    <a:pt x="1661" y="5413"/>
                  </a:lnTo>
                  <a:lnTo>
                    <a:pt x="1707" y="5421"/>
                  </a:lnTo>
                  <a:lnTo>
                    <a:pt x="1755" y="5426"/>
                  </a:lnTo>
                  <a:lnTo>
                    <a:pt x="1804" y="5430"/>
                  </a:lnTo>
                  <a:lnTo>
                    <a:pt x="1855" y="5432"/>
                  </a:lnTo>
                  <a:lnTo>
                    <a:pt x="1855" y="5432"/>
                  </a:lnTo>
                  <a:lnTo>
                    <a:pt x="1902" y="5430"/>
                  </a:lnTo>
                  <a:lnTo>
                    <a:pt x="1949" y="5426"/>
                  </a:lnTo>
                  <a:lnTo>
                    <a:pt x="1992" y="5421"/>
                  </a:lnTo>
                  <a:lnTo>
                    <a:pt x="2036" y="5413"/>
                  </a:lnTo>
                  <a:lnTo>
                    <a:pt x="2078" y="5401"/>
                  </a:lnTo>
                  <a:lnTo>
                    <a:pt x="2120" y="5389"/>
                  </a:lnTo>
                  <a:lnTo>
                    <a:pt x="2159" y="5373"/>
                  </a:lnTo>
                  <a:lnTo>
                    <a:pt x="2198" y="5354"/>
                  </a:lnTo>
                  <a:lnTo>
                    <a:pt x="2234" y="5334"/>
                  </a:lnTo>
                  <a:lnTo>
                    <a:pt x="2270" y="5311"/>
                  </a:lnTo>
                  <a:lnTo>
                    <a:pt x="2304" y="5285"/>
                  </a:lnTo>
                  <a:lnTo>
                    <a:pt x="2338" y="5258"/>
                  </a:lnTo>
                  <a:lnTo>
                    <a:pt x="2370" y="5227"/>
                  </a:lnTo>
                  <a:lnTo>
                    <a:pt x="2401" y="5195"/>
                  </a:lnTo>
                  <a:lnTo>
                    <a:pt x="2429" y="5159"/>
                  </a:lnTo>
                  <a:lnTo>
                    <a:pt x="2458" y="5122"/>
                  </a:lnTo>
                  <a:lnTo>
                    <a:pt x="2458" y="5122"/>
                  </a:lnTo>
                  <a:lnTo>
                    <a:pt x="2484" y="5082"/>
                  </a:lnTo>
                  <a:lnTo>
                    <a:pt x="2510" y="5041"/>
                  </a:lnTo>
                  <a:lnTo>
                    <a:pt x="2533" y="4999"/>
                  </a:lnTo>
                  <a:lnTo>
                    <a:pt x="2554" y="4954"/>
                  </a:lnTo>
                  <a:lnTo>
                    <a:pt x="2575" y="4908"/>
                  </a:lnTo>
                  <a:lnTo>
                    <a:pt x="2592" y="4860"/>
                  </a:lnTo>
                  <a:lnTo>
                    <a:pt x="2609" y="4809"/>
                  </a:lnTo>
                  <a:lnTo>
                    <a:pt x="2623" y="4758"/>
                  </a:lnTo>
                  <a:lnTo>
                    <a:pt x="2637" y="4705"/>
                  </a:lnTo>
                  <a:lnTo>
                    <a:pt x="2648" y="4650"/>
                  </a:lnTo>
                  <a:lnTo>
                    <a:pt x="2658" y="4593"/>
                  </a:lnTo>
                  <a:lnTo>
                    <a:pt x="2666" y="4534"/>
                  </a:lnTo>
                  <a:lnTo>
                    <a:pt x="2671" y="4474"/>
                  </a:lnTo>
                  <a:lnTo>
                    <a:pt x="2676" y="4412"/>
                  </a:lnTo>
                  <a:lnTo>
                    <a:pt x="2678" y="4348"/>
                  </a:lnTo>
                  <a:lnTo>
                    <a:pt x="2679" y="4283"/>
                  </a:lnTo>
                  <a:lnTo>
                    <a:pt x="2679" y="4283"/>
                  </a:lnTo>
                  <a:close/>
                  <a:moveTo>
                    <a:pt x="4370" y="0"/>
                  </a:moveTo>
                  <a:lnTo>
                    <a:pt x="4370" y="0"/>
                  </a:lnTo>
                  <a:lnTo>
                    <a:pt x="4370" y="0"/>
                  </a:lnTo>
                  <a:lnTo>
                    <a:pt x="4397" y="1"/>
                  </a:lnTo>
                  <a:lnTo>
                    <a:pt x="4422" y="2"/>
                  </a:lnTo>
                  <a:lnTo>
                    <a:pt x="4447" y="5"/>
                  </a:lnTo>
                  <a:lnTo>
                    <a:pt x="4472" y="8"/>
                  </a:lnTo>
                  <a:lnTo>
                    <a:pt x="4498" y="13"/>
                  </a:lnTo>
                  <a:lnTo>
                    <a:pt x="4522" y="18"/>
                  </a:lnTo>
                  <a:lnTo>
                    <a:pt x="4546" y="24"/>
                  </a:lnTo>
                  <a:lnTo>
                    <a:pt x="4569" y="31"/>
                  </a:lnTo>
                  <a:lnTo>
                    <a:pt x="4590" y="39"/>
                  </a:lnTo>
                  <a:lnTo>
                    <a:pt x="4613" y="48"/>
                  </a:lnTo>
                  <a:lnTo>
                    <a:pt x="4634" y="57"/>
                  </a:lnTo>
                  <a:lnTo>
                    <a:pt x="4655" y="68"/>
                  </a:lnTo>
                  <a:lnTo>
                    <a:pt x="4675" y="79"/>
                  </a:lnTo>
                  <a:lnTo>
                    <a:pt x="4695" y="91"/>
                  </a:lnTo>
                  <a:lnTo>
                    <a:pt x="4713" y="103"/>
                  </a:lnTo>
                  <a:lnTo>
                    <a:pt x="4730" y="116"/>
                  </a:lnTo>
                  <a:lnTo>
                    <a:pt x="4748" y="130"/>
                  </a:lnTo>
                  <a:lnTo>
                    <a:pt x="4764" y="144"/>
                  </a:lnTo>
                  <a:lnTo>
                    <a:pt x="4779" y="158"/>
                  </a:lnTo>
                  <a:lnTo>
                    <a:pt x="4793" y="174"/>
                  </a:lnTo>
                  <a:lnTo>
                    <a:pt x="4807" y="190"/>
                  </a:lnTo>
                  <a:lnTo>
                    <a:pt x="4819" y="206"/>
                  </a:lnTo>
                  <a:lnTo>
                    <a:pt x="4830" y="224"/>
                  </a:lnTo>
                  <a:lnTo>
                    <a:pt x="4840" y="241"/>
                  </a:lnTo>
                  <a:lnTo>
                    <a:pt x="4850" y="259"/>
                  </a:lnTo>
                  <a:lnTo>
                    <a:pt x="4858" y="278"/>
                  </a:lnTo>
                  <a:lnTo>
                    <a:pt x="4865" y="296"/>
                  </a:lnTo>
                  <a:lnTo>
                    <a:pt x="4870" y="315"/>
                  </a:lnTo>
                  <a:lnTo>
                    <a:pt x="4875" y="334"/>
                  </a:lnTo>
                  <a:lnTo>
                    <a:pt x="4878" y="354"/>
                  </a:lnTo>
                  <a:lnTo>
                    <a:pt x="4881" y="374"/>
                  </a:lnTo>
                  <a:lnTo>
                    <a:pt x="4881" y="395"/>
                  </a:lnTo>
                  <a:lnTo>
                    <a:pt x="4881" y="2811"/>
                  </a:lnTo>
                  <a:lnTo>
                    <a:pt x="4881" y="2811"/>
                  </a:lnTo>
                  <a:lnTo>
                    <a:pt x="4901" y="2778"/>
                  </a:lnTo>
                  <a:lnTo>
                    <a:pt x="4923" y="2746"/>
                  </a:lnTo>
                  <a:lnTo>
                    <a:pt x="4946" y="2714"/>
                  </a:lnTo>
                  <a:lnTo>
                    <a:pt x="4970" y="2683"/>
                  </a:lnTo>
                  <a:lnTo>
                    <a:pt x="4995" y="2653"/>
                  </a:lnTo>
                  <a:lnTo>
                    <a:pt x="5022" y="2623"/>
                  </a:lnTo>
                  <a:lnTo>
                    <a:pt x="5049" y="2594"/>
                  </a:lnTo>
                  <a:lnTo>
                    <a:pt x="5078" y="2566"/>
                  </a:lnTo>
                  <a:lnTo>
                    <a:pt x="5107" y="2539"/>
                  </a:lnTo>
                  <a:lnTo>
                    <a:pt x="5138" y="2513"/>
                  </a:lnTo>
                  <a:lnTo>
                    <a:pt x="5169" y="2487"/>
                  </a:lnTo>
                  <a:lnTo>
                    <a:pt x="5202" y="2461"/>
                  </a:lnTo>
                  <a:lnTo>
                    <a:pt x="5235" y="2437"/>
                  </a:lnTo>
                  <a:lnTo>
                    <a:pt x="5271" y="2414"/>
                  </a:lnTo>
                  <a:lnTo>
                    <a:pt x="5306" y="2391"/>
                  </a:lnTo>
                  <a:lnTo>
                    <a:pt x="5344" y="2370"/>
                  </a:lnTo>
                  <a:lnTo>
                    <a:pt x="5344" y="2370"/>
                  </a:lnTo>
                  <a:lnTo>
                    <a:pt x="5377" y="2352"/>
                  </a:lnTo>
                  <a:lnTo>
                    <a:pt x="5412" y="2335"/>
                  </a:lnTo>
                  <a:lnTo>
                    <a:pt x="5447" y="2320"/>
                  </a:lnTo>
                  <a:lnTo>
                    <a:pt x="5484" y="2305"/>
                  </a:lnTo>
                  <a:lnTo>
                    <a:pt x="5521" y="2293"/>
                  </a:lnTo>
                  <a:lnTo>
                    <a:pt x="5559" y="2280"/>
                  </a:lnTo>
                  <a:lnTo>
                    <a:pt x="5598" y="2269"/>
                  </a:lnTo>
                  <a:lnTo>
                    <a:pt x="5638" y="2260"/>
                  </a:lnTo>
                  <a:lnTo>
                    <a:pt x="5679" y="2250"/>
                  </a:lnTo>
                  <a:lnTo>
                    <a:pt x="5720" y="2243"/>
                  </a:lnTo>
                  <a:lnTo>
                    <a:pt x="5764" y="2237"/>
                  </a:lnTo>
                  <a:lnTo>
                    <a:pt x="5807" y="2231"/>
                  </a:lnTo>
                  <a:lnTo>
                    <a:pt x="5852" y="2227"/>
                  </a:lnTo>
                  <a:lnTo>
                    <a:pt x="5897" y="2224"/>
                  </a:lnTo>
                  <a:lnTo>
                    <a:pt x="5944" y="2223"/>
                  </a:lnTo>
                  <a:lnTo>
                    <a:pt x="5992" y="2222"/>
                  </a:lnTo>
                  <a:lnTo>
                    <a:pt x="5992" y="2222"/>
                  </a:lnTo>
                  <a:lnTo>
                    <a:pt x="6035" y="2223"/>
                  </a:lnTo>
                  <a:lnTo>
                    <a:pt x="6077" y="2224"/>
                  </a:lnTo>
                  <a:lnTo>
                    <a:pt x="6119" y="2227"/>
                  </a:lnTo>
                  <a:lnTo>
                    <a:pt x="6161" y="2231"/>
                  </a:lnTo>
                  <a:lnTo>
                    <a:pt x="6202" y="2235"/>
                  </a:lnTo>
                  <a:lnTo>
                    <a:pt x="6242" y="2242"/>
                  </a:lnTo>
                  <a:lnTo>
                    <a:pt x="6282" y="2249"/>
                  </a:lnTo>
                  <a:lnTo>
                    <a:pt x="6321" y="2258"/>
                  </a:lnTo>
                  <a:lnTo>
                    <a:pt x="6360" y="2268"/>
                  </a:lnTo>
                  <a:lnTo>
                    <a:pt x="6399" y="2278"/>
                  </a:lnTo>
                  <a:lnTo>
                    <a:pt x="6437" y="2291"/>
                  </a:lnTo>
                  <a:lnTo>
                    <a:pt x="6475" y="2303"/>
                  </a:lnTo>
                  <a:lnTo>
                    <a:pt x="6512" y="2317"/>
                  </a:lnTo>
                  <a:lnTo>
                    <a:pt x="6548" y="2332"/>
                  </a:lnTo>
                  <a:lnTo>
                    <a:pt x="6585" y="2349"/>
                  </a:lnTo>
                  <a:lnTo>
                    <a:pt x="6621" y="2366"/>
                  </a:lnTo>
                  <a:lnTo>
                    <a:pt x="6655" y="2385"/>
                  </a:lnTo>
                  <a:lnTo>
                    <a:pt x="6691" y="2404"/>
                  </a:lnTo>
                  <a:lnTo>
                    <a:pt x="6724" y="2425"/>
                  </a:lnTo>
                  <a:lnTo>
                    <a:pt x="6758" y="2446"/>
                  </a:lnTo>
                  <a:lnTo>
                    <a:pt x="6792" y="2469"/>
                  </a:lnTo>
                  <a:lnTo>
                    <a:pt x="6824" y="2495"/>
                  </a:lnTo>
                  <a:lnTo>
                    <a:pt x="6856" y="2520"/>
                  </a:lnTo>
                  <a:lnTo>
                    <a:pt x="6888" y="2546"/>
                  </a:lnTo>
                  <a:lnTo>
                    <a:pt x="6919" y="2574"/>
                  </a:lnTo>
                  <a:lnTo>
                    <a:pt x="6950" y="2602"/>
                  </a:lnTo>
                  <a:lnTo>
                    <a:pt x="6981" y="2632"/>
                  </a:lnTo>
                  <a:lnTo>
                    <a:pt x="7011" y="2662"/>
                  </a:lnTo>
                  <a:lnTo>
                    <a:pt x="7039" y="2694"/>
                  </a:lnTo>
                  <a:lnTo>
                    <a:pt x="7068" y="2728"/>
                  </a:lnTo>
                  <a:lnTo>
                    <a:pt x="7097" y="2762"/>
                  </a:lnTo>
                  <a:lnTo>
                    <a:pt x="7124" y="2797"/>
                  </a:lnTo>
                  <a:lnTo>
                    <a:pt x="7124" y="2797"/>
                  </a:lnTo>
                  <a:lnTo>
                    <a:pt x="7152" y="2833"/>
                  </a:lnTo>
                  <a:lnTo>
                    <a:pt x="7178" y="2871"/>
                  </a:lnTo>
                  <a:lnTo>
                    <a:pt x="7203" y="2908"/>
                  </a:lnTo>
                  <a:lnTo>
                    <a:pt x="7227" y="2945"/>
                  </a:lnTo>
                  <a:lnTo>
                    <a:pt x="7252" y="2984"/>
                  </a:lnTo>
                  <a:lnTo>
                    <a:pt x="7274" y="3025"/>
                  </a:lnTo>
                  <a:lnTo>
                    <a:pt x="7296" y="3065"/>
                  </a:lnTo>
                  <a:lnTo>
                    <a:pt x="7318" y="3105"/>
                  </a:lnTo>
                  <a:lnTo>
                    <a:pt x="7338" y="3146"/>
                  </a:lnTo>
                  <a:lnTo>
                    <a:pt x="7357" y="3189"/>
                  </a:lnTo>
                  <a:lnTo>
                    <a:pt x="7375" y="3231"/>
                  </a:lnTo>
                  <a:lnTo>
                    <a:pt x="7394" y="3275"/>
                  </a:lnTo>
                  <a:lnTo>
                    <a:pt x="7410" y="3319"/>
                  </a:lnTo>
                  <a:lnTo>
                    <a:pt x="7426" y="3364"/>
                  </a:lnTo>
                  <a:lnTo>
                    <a:pt x="7441" y="3409"/>
                  </a:lnTo>
                  <a:lnTo>
                    <a:pt x="7456" y="3456"/>
                  </a:lnTo>
                  <a:lnTo>
                    <a:pt x="7468" y="3502"/>
                  </a:lnTo>
                  <a:lnTo>
                    <a:pt x="7481" y="3550"/>
                  </a:lnTo>
                  <a:lnTo>
                    <a:pt x="7492" y="3598"/>
                  </a:lnTo>
                  <a:lnTo>
                    <a:pt x="7504" y="3646"/>
                  </a:lnTo>
                  <a:lnTo>
                    <a:pt x="7513" y="3696"/>
                  </a:lnTo>
                  <a:lnTo>
                    <a:pt x="7522" y="3746"/>
                  </a:lnTo>
                  <a:lnTo>
                    <a:pt x="7530" y="3797"/>
                  </a:lnTo>
                  <a:lnTo>
                    <a:pt x="7538" y="3848"/>
                  </a:lnTo>
                  <a:lnTo>
                    <a:pt x="7544" y="3901"/>
                  </a:lnTo>
                  <a:lnTo>
                    <a:pt x="7550" y="3953"/>
                  </a:lnTo>
                  <a:lnTo>
                    <a:pt x="7554" y="4006"/>
                  </a:lnTo>
                  <a:lnTo>
                    <a:pt x="7559" y="4060"/>
                  </a:lnTo>
                  <a:lnTo>
                    <a:pt x="7561" y="4115"/>
                  </a:lnTo>
                  <a:lnTo>
                    <a:pt x="7564" y="4170"/>
                  </a:lnTo>
                  <a:lnTo>
                    <a:pt x="7565" y="4227"/>
                  </a:lnTo>
                  <a:lnTo>
                    <a:pt x="7566" y="4283"/>
                  </a:lnTo>
                  <a:lnTo>
                    <a:pt x="7566" y="4283"/>
                  </a:lnTo>
                  <a:lnTo>
                    <a:pt x="7565" y="4340"/>
                  </a:lnTo>
                  <a:lnTo>
                    <a:pt x="7564" y="4396"/>
                  </a:lnTo>
                  <a:lnTo>
                    <a:pt x="7561" y="4451"/>
                  </a:lnTo>
                  <a:lnTo>
                    <a:pt x="7559" y="4507"/>
                  </a:lnTo>
                  <a:lnTo>
                    <a:pt x="7554" y="4560"/>
                  </a:lnTo>
                  <a:lnTo>
                    <a:pt x="7550" y="4613"/>
                  </a:lnTo>
                  <a:lnTo>
                    <a:pt x="7544" y="4666"/>
                  </a:lnTo>
                  <a:lnTo>
                    <a:pt x="7538" y="4719"/>
                  </a:lnTo>
                  <a:lnTo>
                    <a:pt x="7530" y="4769"/>
                  </a:lnTo>
                  <a:lnTo>
                    <a:pt x="7522" y="4821"/>
                  </a:lnTo>
                  <a:lnTo>
                    <a:pt x="7513" y="4870"/>
                  </a:lnTo>
                  <a:lnTo>
                    <a:pt x="7504" y="4919"/>
                  </a:lnTo>
                  <a:lnTo>
                    <a:pt x="7492" y="4969"/>
                  </a:lnTo>
                  <a:lnTo>
                    <a:pt x="7481" y="5017"/>
                  </a:lnTo>
                  <a:lnTo>
                    <a:pt x="7468" y="5064"/>
                  </a:lnTo>
                  <a:lnTo>
                    <a:pt x="7456" y="5111"/>
                  </a:lnTo>
                  <a:lnTo>
                    <a:pt x="7441" y="5157"/>
                  </a:lnTo>
                  <a:lnTo>
                    <a:pt x="7426" y="5203"/>
                  </a:lnTo>
                  <a:lnTo>
                    <a:pt x="7410" y="5247"/>
                  </a:lnTo>
                  <a:lnTo>
                    <a:pt x="7394" y="5292"/>
                  </a:lnTo>
                  <a:lnTo>
                    <a:pt x="7375" y="5336"/>
                  </a:lnTo>
                  <a:lnTo>
                    <a:pt x="7357" y="5378"/>
                  </a:lnTo>
                  <a:lnTo>
                    <a:pt x="7338" y="5421"/>
                  </a:lnTo>
                  <a:lnTo>
                    <a:pt x="7318" y="5462"/>
                  </a:lnTo>
                  <a:lnTo>
                    <a:pt x="7296" y="5503"/>
                  </a:lnTo>
                  <a:lnTo>
                    <a:pt x="7274" y="5543"/>
                  </a:lnTo>
                  <a:lnTo>
                    <a:pt x="7252" y="5582"/>
                  </a:lnTo>
                  <a:lnTo>
                    <a:pt x="7227" y="5621"/>
                  </a:lnTo>
                  <a:lnTo>
                    <a:pt x="7203" y="5659"/>
                  </a:lnTo>
                  <a:lnTo>
                    <a:pt x="7178" y="5697"/>
                  </a:lnTo>
                  <a:lnTo>
                    <a:pt x="7152" y="5734"/>
                  </a:lnTo>
                  <a:lnTo>
                    <a:pt x="7124" y="5771"/>
                  </a:lnTo>
                  <a:lnTo>
                    <a:pt x="7124" y="5771"/>
                  </a:lnTo>
                  <a:lnTo>
                    <a:pt x="7097" y="5805"/>
                  </a:lnTo>
                  <a:lnTo>
                    <a:pt x="7067" y="5838"/>
                  </a:lnTo>
                  <a:lnTo>
                    <a:pt x="7036" y="5870"/>
                  </a:lnTo>
                  <a:lnTo>
                    <a:pt x="7005" y="5900"/>
                  </a:lnTo>
                  <a:lnTo>
                    <a:pt x="6972" y="5930"/>
                  </a:lnTo>
                  <a:lnTo>
                    <a:pt x="6937" y="5959"/>
                  </a:lnTo>
                  <a:lnTo>
                    <a:pt x="6902" y="5985"/>
                  </a:lnTo>
                  <a:lnTo>
                    <a:pt x="6865" y="6011"/>
                  </a:lnTo>
                  <a:lnTo>
                    <a:pt x="6827" y="6037"/>
                  </a:lnTo>
                  <a:lnTo>
                    <a:pt x="6788" y="6060"/>
                  </a:lnTo>
                  <a:lnTo>
                    <a:pt x="6748" y="6081"/>
                  </a:lnTo>
                  <a:lnTo>
                    <a:pt x="6706" y="6103"/>
                  </a:lnTo>
                  <a:lnTo>
                    <a:pt x="6663" y="6123"/>
                  </a:lnTo>
                  <a:lnTo>
                    <a:pt x="6620" y="6141"/>
                  </a:lnTo>
                  <a:lnTo>
                    <a:pt x="6574" y="6159"/>
                  </a:lnTo>
                  <a:lnTo>
                    <a:pt x="6528" y="6175"/>
                  </a:lnTo>
                  <a:lnTo>
                    <a:pt x="6528" y="6175"/>
                  </a:lnTo>
                  <a:lnTo>
                    <a:pt x="6481" y="6190"/>
                  </a:lnTo>
                  <a:lnTo>
                    <a:pt x="6435" y="6204"/>
                  </a:lnTo>
                  <a:lnTo>
                    <a:pt x="6388" y="6218"/>
                  </a:lnTo>
                  <a:lnTo>
                    <a:pt x="6341" y="6229"/>
                  </a:lnTo>
                  <a:lnTo>
                    <a:pt x="6294" y="6241"/>
                  </a:lnTo>
                  <a:lnTo>
                    <a:pt x="6248" y="6251"/>
                  </a:lnTo>
                  <a:lnTo>
                    <a:pt x="6201" y="6260"/>
                  </a:lnTo>
                  <a:lnTo>
                    <a:pt x="6155" y="6268"/>
                  </a:lnTo>
                  <a:lnTo>
                    <a:pt x="6108" y="6276"/>
                  </a:lnTo>
                  <a:lnTo>
                    <a:pt x="6062" y="6283"/>
                  </a:lnTo>
                  <a:lnTo>
                    <a:pt x="6015" y="6288"/>
                  </a:lnTo>
                  <a:lnTo>
                    <a:pt x="5969" y="6292"/>
                  </a:lnTo>
                  <a:lnTo>
                    <a:pt x="5923" y="6296"/>
                  </a:lnTo>
                  <a:lnTo>
                    <a:pt x="5876" y="6298"/>
                  </a:lnTo>
                  <a:lnTo>
                    <a:pt x="5830" y="6300"/>
                  </a:lnTo>
                  <a:lnTo>
                    <a:pt x="5784" y="6300"/>
                  </a:lnTo>
                  <a:lnTo>
                    <a:pt x="5784" y="6300"/>
                  </a:lnTo>
                  <a:lnTo>
                    <a:pt x="5731" y="6300"/>
                  </a:lnTo>
                  <a:lnTo>
                    <a:pt x="5679" y="6299"/>
                  </a:lnTo>
                  <a:lnTo>
                    <a:pt x="5626" y="6297"/>
                  </a:lnTo>
                  <a:lnTo>
                    <a:pt x="5575" y="6294"/>
                  </a:lnTo>
                  <a:lnTo>
                    <a:pt x="5524" y="6290"/>
                  </a:lnTo>
                  <a:lnTo>
                    <a:pt x="5474" y="6284"/>
                  </a:lnTo>
                  <a:lnTo>
                    <a:pt x="5424" y="6279"/>
                  </a:lnTo>
                  <a:lnTo>
                    <a:pt x="5375" y="6273"/>
                  </a:lnTo>
                  <a:lnTo>
                    <a:pt x="5326" y="6265"/>
                  </a:lnTo>
                  <a:lnTo>
                    <a:pt x="5279" y="6257"/>
                  </a:lnTo>
                  <a:lnTo>
                    <a:pt x="5230" y="6248"/>
                  </a:lnTo>
                  <a:lnTo>
                    <a:pt x="5185" y="6237"/>
                  </a:lnTo>
                  <a:lnTo>
                    <a:pt x="5139" y="6227"/>
                  </a:lnTo>
                  <a:lnTo>
                    <a:pt x="5093" y="6216"/>
                  </a:lnTo>
                  <a:lnTo>
                    <a:pt x="5048" y="6203"/>
                  </a:lnTo>
                  <a:lnTo>
                    <a:pt x="5005" y="6189"/>
                  </a:lnTo>
                  <a:lnTo>
                    <a:pt x="4961" y="6174"/>
                  </a:lnTo>
                  <a:lnTo>
                    <a:pt x="4918" y="6159"/>
                  </a:lnTo>
                  <a:lnTo>
                    <a:pt x="4876" y="6143"/>
                  </a:lnTo>
                  <a:lnTo>
                    <a:pt x="4835" y="6126"/>
                  </a:lnTo>
                  <a:lnTo>
                    <a:pt x="4795" y="6109"/>
                  </a:lnTo>
                  <a:lnTo>
                    <a:pt x="4754" y="6089"/>
                  </a:lnTo>
                  <a:lnTo>
                    <a:pt x="4717" y="6070"/>
                  </a:lnTo>
                  <a:lnTo>
                    <a:pt x="4678" y="6049"/>
                  </a:lnTo>
                  <a:lnTo>
                    <a:pt x="4640" y="6029"/>
                  </a:lnTo>
                  <a:lnTo>
                    <a:pt x="4603" y="6006"/>
                  </a:lnTo>
                  <a:lnTo>
                    <a:pt x="4567" y="5983"/>
                  </a:lnTo>
                  <a:lnTo>
                    <a:pt x="4533" y="5959"/>
                  </a:lnTo>
                  <a:lnTo>
                    <a:pt x="4499" y="5935"/>
                  </a:lnTo>
                  <a:lnTo>
                    <a:pt x="4464" y="5908"/>
                  </a:lnTo>
                  <a:lnTo>
                    <a:pt x="4432" y="5882"/>
                  </a:lnTo>
                  <a:lnTo>
                    <a:pt x="4400" y="5854"/>
                  </a:lnTo>
                  <a:lnTo>
                    <a:pt x="4369" y="5827"/>
                  </a:lnTo>
                  <a:lnTo>
                    <a:pt x="4339" y="5797"/>
                  </a:lnTo>
                  <a:lnTo>
                    <a:pt x="4309" y="5767"/>
                  </a:lnTo>
                  <a:lnTo>
                    <a:pt x="4281" y="5736"/>
                  </a:lnTo>
                  <a:lnTo>
                    <a:pt x="4253" y="5704"/>
                  </a:lnTo>
                  <a:lnTo>
                    <a:pt x="4227" y="5672"/>
                  </a:lnTo>
                  <a:lnTo>
                    <a:pt x="4200" y="5639"/>
                  </a:lnTo>
                  <a:lnTo>
                    <a:pt x="4176" y="5604"/>
                  </a:lnTo>
                  <a:lnTo>
                    <a:pt x="4152" y="5569"/>
                  </a:lnTo>
                  <a:lnTo>
                    <a:pt x="4128" y="5533"/>
                  </a:lnTo>
                  <a:lnTo>
                    <a:pt x="4106" y="5495"/>
                  </a:lnTo>
                  <a:lnTo>
                    <a:pt x="4086" y="5457"/>
                  </a:lnTo>
                  <a:lnTo>
                    <a:pt x="4065" y="5420"/>
                  </a:lnTo>
                  <a:lnTo>
                    <a:pt x="4046" y="5379"/>
                  </a:lnTo>
                  <a:lnTo>
                    <a:pt x="4027" y="5339"/>
                  </a:lnTo>
                  <a:lnTo>
                    <a:pt x="4010" y="5298"/>
                  </a:lnTo>
                  <a:lnTo>
                    <a:pt x="3993" y="5256"/>
                  </a:lnTo>
                  <a:lnTo>
                    <a:pt x="3978" y="5213"/>
                  </a:lnTo>
                  <a:lnTo>
                    <a:pt x="3963" y="5168"/>
                  </a:lnTo>
                  <a:lnTo>
                    <a:pt x="3950" y="5124"/>
                  </a:lnTo>
                  <a:lnTo>
                    <a:pt x="3938" y="5079"/>
                  </a:lnTo>
                  <a:lnTo>
                    <a:pt x="3926" y="5032"/>
                  </a:lnTo>
                  <a:lnTo>
                    <a:pt x="3916" y="4985"/>
                  </a:lnTo>
                  <a:lnTo>
                    <a:pt x="3907" y="4937"/>
                  </a:lnTo>
                  <a:lnTo>
                    <a:pt x="3899" y="4887"/>
                  </a:lnTo>
                  <a:lnTo>
                    <a:pt x="3891" y="4837"/>
                  </a:lnTo>
                  <a:lnTo>
                    <a:pt x="3885" y="4786"/>
                  </a:lnTo>
                  <a:lnTo>
                    <a:pt x="3880" y="4735"/>
                  </a:lnTo>
                  <a:lnTo>
                    <a:pt x="3876" y="4682"/>
                  </a:lnTo>
                  <a:lnTo>
                    <a:pt x="3874" y="4629"/>
                  </a:lnTo>
                  <a:lnTo>
                    <a:pt x="3871" y="4574"/>
                  </a:lnTo>
                  <a:lnTo>
                    <a:pt x="3871" y="4519"/>
                  </a:lnTo>
                  <a:lnTo>
                    <a:pt x="3871" y="4519"/>
                  </a:lnTo>
                  <a:lnTo>
                    <a:pt x="3871" y="4004"/>
                  </a:lnTo>
                  <a:lnTo>
                    <a:pt x="3869" y="3488"/>
                  </a:lnTo>
                  <a:lnTo>
                    <a:pt x="3866" y="2457"/>
                  </a:lnTo>
                  <a:lnTo>
                    <a:pt x="3861" y="1426"/>
                  </a:lnTo>
                  <a:lnTo>
                    <a:pt x="3860" y="910"/>
                  </a:lnTo>
                  <a:lnTo>
                    <a:pt x="3859" y="395"/>
                  </a:lnTo>
                  <a:lnTo>
                    <a:pt x="3859" y="395"/>
                  </a:lnTo>
                  <a:lnTo>
                    <a:pt x="3860" y="374"/>
                  </a:lnTo>
                  <a:lnTo>
                    <a:pt x="3861" y="354"/>
                  </a:lnTo>
                  <a:lnTo>
                    <a:pt x="3864" y="334"/>
                  </a:lnTo>
                  <a:lnTo>
                    <a:pt x="3869" y="315"/>
                  </a:lnTo>
                  <a:lnTo>
                    <a:pt x="3875" y="296"/>
                  </a:lnTo>
                  <a:lnTo>
                    <a:pt x="3882" y="278"/>
                  </a:lnTo>
                  <a:lnTo>
                    <a:pt x="3890" y="259"/>
                  </a:lnTo>
                  <a:lnTo>
                    <a:pt x="3899" y="241"/>
                  </a:lnTo>
                  <a:lnTo>
                    <a:pt x="3909" y="224"/>
                  </a:lnTo>
                  <a:lnTo>
                    <a:pt x="3921" y="206"/>
                  </a:lnTo>
                  <a:lnTo>
                    <a:pt x="3933" y="190"/>
                  </a:lnTo>
                  <a:lnTo>
                    <a:pt x="3946" y="174"/>
                  </a:lnTo>
                  <a:lnTo>
                    <a:pt x="3961" y="158"/>
                  </a:lnTo>
                  <a:lnTo>
                    <a:pt x="3976" y="144"/>
                  </a:lnTo>
                  <a:lnTo>
                    <a:pt x="3992" y="130"/>
                  </a:lnTo>
                  <a:lnTo>
                    <a:pt x="4009" y="116"/>
                  </a:lnTo>
                  <a:lnTo>
                    <a:pt x="4026" y="103"/>
                  </a:lnTo>
                  <a:lnTo>
                    <a:pt x="4046" y="91"/>
                  </a:lnTo>
                  <a:lnTo>
                    <a:pt x="4064" y="79"/>
                  </a:lnTo>
                  <a:lnTo>
                    <a:pt x="4085" y="68"/>
                  </a:lnTo>
                  <a:lnTo>
                    <a:pt x="4105" y="57"/>
                  </a:lnTo>
                  <a:lnTo>
                    <a:pt x="4127" y="48"/>
                  </a:lnTo>
                  <a:lnTo>
                    <a:pt x="4149" y="39"/>
                  </a:lnTo>
                  <a:lnTo>
                    <a:pt x="4172" y="31"/>
                  </a:lnTo>
                  <a:lnTo>
                    <a:pt x="4195" y="24"/>
                  </a:lnTo>
                  <a:lnTo>
                    <a:pt x="4219" y="18"/>
                  </a:lnTo>
                  <a:lnTo>
                    <a:pt x="4243" y="13"/>
                  </a:lnTo>
                  <a:lnTo>
                    <a:pt x="4267" y="8"/>
                  </a:lnTo>
                  <a:lnTo>
                    <a:pt x="4292" y="5"/>
                  </a:lnTo>
                  <a:lnTo>
                    <a:pt x="4317" y="2"/>
                  </a:lnTo>
                  <a:lnTo>
                    <a:pt x="4344" y="1"/>
                  </a:lnTo>
                  <a:lnTo>
                    <a:pt x="4370" y="0"/>
                  </a:lnTo>
                  <a:lnTo>
                    <a:pt x="4370" y="0"/>
                  </a:lnTo>
                  <a:close/>
                  <a:moveTo>
                    <a:pt x="1001" y="7169"/>
                  </a:moveTo>
                  <a:lnTo>
                    <a:pt x="1001" y="7169"/>
                  </a:lnTo>
                  <a:lnTo>
                    <a:pt x="1000" y="7194"/>
                  </a:lnTo>
                  <a:lnTo>
                    <a:pt x="999" y="7219"/>
                  </a:lnTo>
                  <a:lnTo>
                    <a:pt x="996" y="7243"/>
                  </a:lnTo>
                  <a:lnTo>
                    <a:pt x="992" y="7267"/>
                  </a:lnTo>
                  <a:lnTo>
                    <a:pt x="986" y="7291"/>
                  </a:lnTo>
                  <a:lnTo>
                    <a:pt x="981" y="7314"/>
                  </a:lnTo>
                  <a:lnTo>
                    <a:pt x="973" y="7337"/>
                  </a:lnTo>
                  <a:lnTo>
                    <a:pt x="965" y="7359"/>
                  </a:lnTo>
                  <a:lnTo>
                    <a:pt x="954" y="7381"/>
                  </a:lnTo>
                  <a:lnTo>
                    <a:pt x="944" y="7403"/>
                  </a:lnTo>
                  <a:lnTo>
                    <a:pt x="931" y="7423"/>
                  </a:lnTo>
                  <a:lnTo>
                    <a:pt x="919" y="7444"/>
                  </a:lnTo>
                  <a:lnTo>
                    <a:pt x="904" y="7465"/>
                  </a:lnTo>
                  <a:lnTo>
                    <a:pt x="889" y="7484"/>
                  </a:lnTo>
                  <a:lnTo>
                    <a:pt x="872" y="7502"/>
                  </a:lnTo>
                  <a:lnTo>
                    <a:pt x="855" y="7522"/>
                  </a:lnTo>
                  <a:lnTo>
                    <a:pt x="855" y="7522"/>
                  </a:lnTo>
                  <a:lnTo>
                    <a:pt x="835" y="7539"/>
                  </a:lnTo>
                  <a:lnTo>
                    <a:pt x="817" y="7556"/>
                  </a:lnTo>
                  <a:lnTo>
                    <a:pt x="797" y="7571"/>
                  </a:lnTo>
                  <a:lnTo>
                    <a:pt x="777" y="7586"/>
                  </a:lnTo>
                  <a:lnTo>
                    <a:pt x="756" y="7599"/>
                  </a:lnTo>
                  <a:lnTo>
                    <a:pt x="735" y="7611"/>
                  </a:lnTo>
                  <a:lnTo>
                    <a:pt x="713" y="7622"/>
                  </a:lnTo>
                  <a:lnTo>
                    <a:pt x="692" y="7632"/>
                  </a:lnTo>
                  <a:lnTo>
                    <a:pt x="670" y="7640"/>
                  </a:lnTo>
                  <a:lnTo>
                    <a:pt x="647" y="7648"/>
                  </a:lnTo>
                  <a:lnTo>
                    <a:pt x="624" y="7654"/>
                  </a:lnTo>
                  <a:lnTo>
                    <a:pt x="600" y="7660"/>
                  </a:lnTo>
                  <a:lnTo>
                    <a:pt x="576" y="7663"/>
                  </a:lnTo>
                  <a:lnTo>
                    <a:pt x="551" y="7667"/>
                  </a:lnTo>
                  <a:lnTo>
                    <a:pt x="525" y="7668"/>
                  </a:lnTo>
                  <a:lnTo>
                    <a:pt x="500" y="7669"/>
                  </a:lnTo>
                  <a:lnTo>
                    <a:pt x="0" y="7669"/>
                  </a:lnTo>
                  <a:lnTo>
                    <a:pt x="0" y="4003"/>
                  </a:lnTo>
                  <a:lnTo>
                    <a:pt x="0" y="4003"/>
                  </a:lnTo>
                  <a:lnTo>
                    <a:pt x="1" y="3948"/>
                  </a:lnTo>
                  <a:lnTo>
                    <a:pt x="2" y="3895"/>
                  </a:lnTo>
                  <a:lnTo>
                    <a:pt x="5" y="3841"/>
                  </a:lnTo>
                  <a:lnTo>
                    <a:pt x="9" y="3790"/>
                  </a:lnTo>
                  <a:lnTo>
                    <a:pt x="14" y="3738"/>
                  </a:lnTo>
                  <a:lnTo>
                    <a:pt x="21" y="3688"/>
                  </a:lnTo>
                  <a:lnTo>
                    <a:pt x="28" y="3638"/>
                  </a:lnTo>
                  <a:lnTo>
                    <a:pt x="36" y="3589"/>
                  </a:lnTo>
                  <a:lnTo>
                    <a:pt x="45" y="3541"/>
                  </a:lnTo>
                  <a:lnTo>
                    <a:pt x="55" y="3494"/>
                  </a:lnTo>
                  <a:lnTo>
                    <a:pt x="68" y="3448"/>
                  </a:lnTo>
                  <a:lnTo>
                    <a:pt x="79" y="3402"/>
                  </a:lnTo>
                  <a:lnTo>
                    <a:pt x="93" y="3358"/>
                  </a:lnTo>
                  <a:lnTo>
                    <a:pt x="108" y="3314"/>
                  </a:lnTo>
                  <a:lnTo>
                    <a:pt x="123" y="3271"/>
                  </a:lnTo>
                  <a:lnTo>
                    <a:pt x="140" y="3229"/>
                  </a:lnTo>
                  <a:lnTo>
                    <a:pt x="157" y="3187"/>
                  </a:lnTo>
                  <a:lnTo>
                    <a:pt x="175" y="3147"/>
                  </a:lnTo>
                  <a:lnTo>
                    <a:pt x="195" y="3108"/>
                  </a:lnTo>
                  <a:lnTo>
                    <a:pt x="216" y="3069"/>
                  </a:lnTo>
                  <a:lnTo>
                    <a:pt x="237" y="3031"/>
                  </a:lnTo>
                  <a:lnTo>
                    <a:pt x="259" y="2995"/>
                  </a:lnTo>
                  <a:lnTo>
                    <a:pt x="283" y="2958"/>
                  </a:lnTo>
                  <a:lnTo>
                    <a:pt x="307" y="2924"/>
                  </a:lnTo>
                  <a:lnTo>
                    <a:pt x="331" y="2889"/>
                  </a:lnTo>
                  <a:lnTo>
                    <a:pt x="358" y="2855"/>
                  </a:lnTo>
                  <a:lnTo>
                    <a:pt x="385" y="2823"/>
                  </a:lnTo>
                  <a:lnTo>
                    <a:pt x="413" y="2791"/>
                  </a:lnTo>
                  <a:lnTo>
                    <a:pt x="442" y="2760"/>
                  </a:lnTo>
                  <a:lnTo>
                    <a:pt x="470" y="2730"/>
                  </a:lnTo>
                  <a:lnTo>
                    <a:pt x="501" y="2700"/>
                  </a:lnTo>
                  <a:lnTo>
                    <a:pt x="532" y="2671"/>
                  </a:lnTo>
                  <a:lnTo>
                    <a:pt x="564" y="2644"/>
                  </a:lnTo>
                  <a:lnTo>
                    <a:pt x="596" y="2617"/>
                  </a:lnTo>
                  <a:lnTo>
                    <a:pt x="631" y="2592"/>
                  </a:lnTo>
                  <a:lnTo>
                    <a:pt x="665" y="2567"/>
                  </a:lnTo>
                  <a:lnTo>
                    <a:pt x="700" y="2543"/>
                  </a:lnTo>
                  <a:lnTo>
                    <a:pt x="736" y="2520"/>
                  </a:lnTo>
                  <a:lnTo>
                    <a:pt x="773" y="2497"/>
                  </a:lnTo>
                  <a:lnTo>
                    <a:pt x="811" y="2475"/>
                  </a:lnTo>
                  <a:lnTo>
                    <a:pt x="849" y="2455"/>
                  </a:lnTo>
                  <a:lnTo>
                    <a:pt x="888" y="2435"/>
                  </a:lnTo>
                  <a:lnTo>
                    <a:pt x="928" y="2417"/>
                  </a:lnTo>
                  <a:lnTo>
                    <a:pt x="968" y="2398"/>
                  </a:lnTo>
                  <a:lnTo>
                    <a:pt x="1009" y="2381"/>
                  </a:lnTo>
                  <a:lnTo>
                    <a:pt x="1051" y="2365"/>
                  </a:lnTo>
                  <a:lnTo>
                    <a:pt x="1093" y="2349"/>
                  </a:lnTo>
                  <a:lnTo>
                    <a:pt x="1137" y="2335"/>
                  </a:lnTo>
                  <a:lnTo>
                    <a:pt x="1180" y="2321"/>
                  </a:lnTo>
                  <a:lnTo>
                    <a:pt x="1225" y="2309"/>
                  </a:lnTo>
                  <a:lnTo>
                    <a:pt x="1271" y="2296"/>
                  </a:lnTo>
                  <a:lnTo>
                    <a:pt x="1317" y="2286"/>
                  </a:lnTo>
                  <a:lnTo>
                    <a:pt x="1363" y="2276"/>
                  </a:lnTo>
                  <a:lnTo>
                    <a:pt x="1410" y="2266"/>
                  </a:lnTo>
                  <a:lnTo>
                    <a:pt x="1458" y="2257"/>
                  </a:lnTo>
                  <a:lnTo>
                    <a:pt x="1506" y="2250"/>
                  </a:lnTo>
                  <a:lnTo>
                    <a:pt x="1554" y="2243"/>
                  </a:lnTo>
                  <a:lnTo>
                    <a:pt x="1605" y="2238"/>
                  </a:lnTo>
                  <a:lnTo>
                    <a:pt x="1654" y="2233"/>
                  </a:lnTo>
                  <a:lnTo>
                    <a:pt x="1704" y="2229"/>
                  </a:lnTo>
                  <a:lnTo>
                    <a:pt x="1756" y="2226"/>
                  </a:lnTo>
                  <a:lnTo>
                    <a:pt x="1808" y="2224"/>
                  </a:lnTo>
                  <a:lnTo>
                    <a:pt x="1860" y="2223"/>
                  </a:lnTo>
                  <a:lnTo>
                    <a:pt x="1913" y="2222"/>
                  </a:lnTo>
                  <a:lnTo>
                    <a:pt x="1913" y="2222"/>
                  </a:lnTo>
                  <a:lnTo>
                    <a:pt x="1959" y="2223"/>
                  </a:lnTo>
                  <a:lnTo>
                    <a:pt x="2005" y="2224"/>
                  </a:lnTo>
                  <a:lnTo>
                    <a:pt x="2052" y="2227"/>
                  </a:lnTo>
                  <a:lnTo>
                    <a:pt x="2098" y="2231"/>
                  </a:lnTo>
                  <a:lnTo>
                    <a:pt x="2144" y="2235"/>
                  </a:lnTo>
                  <a:lnTo>
                    <a:pt x="2191" y="2242"/>
                  </a:lnTo>
                  <a:lnTo>
                    <a:pt x="2237" y="2249"/>
                  </a:lnTo>
                  <a:lnTo>
                    <a:pt x="2284" y="2257"/>
                  </a:lnTo>
                  <a:lnTo>
                    <a:pt x="2330" y="2266"/>
                  </a:lnTo>
                  <a:lnTo>
                    <a:pt x="2377" y="2278"/>
                  </a:lnTo>
                  <a:lnTo>
                    <a:pt x="2423" y="2289"/>
                  </a:lnTo>
                  <a:lnTo>
                    <a:pt x="2470" y="2302"/>
                  </a:lnTo>
                  <a:lnTo>
                    <a:pt x="2517" y="2316"/>
                  </a:lnTo>
                  <a:lnTo>
                    <a:pt x="2562" y="2330"/>
                  </a:lnTo>
                  <a:lnTo>
                    <a:pt x="2609" y="2346"/>
                  </a:lnTo>
                  <a:lnTo>
                    <a:pt x="2657" y="2363"/>
                  </a:lnTo>
                  <a:lnTo>
                    <a:pt x="2657" y="2363"/>
                  </a:lnTo>
                  <a:lnTo>
                    <a:pt x="2702" y="2381"/>
                  </a:lnTo>
                  <a:lnTo>
                    <a:pt x="2748" y="2399"/>
                  </a:lnTo>
                  <a:lnTo>
                    <a:pt x="2792" y="2419"/>
                  </a:lnTo>
                  <a:lnTo>
                    <a:pt x="2834" y="2441"/>
                  </a:lnTo>
                  <a:lnTo>
                    <a:pt x="2876" y="2463"/>
                  </a:lnTo>
                  <a:lnTo>
                    <a:pt x="2917" y="2484"/>
                  </a:lnTo>
                  <a:lnTo>
                    <a:pt x="2956" y="2508"/>
                  </a:lnTo>
                  <a:lnTo>
                    <a:pt x="2994" y="2534"/>
                  </a:lnTo>
                  <a:lnTo>
                    <a:pt x="3030" y="2559"/>
                  </a:lnTo>
                  <a:lnTo>
                    <a:pt x="3066" y="2585"/>
                  </a:lnTo>
                  <a:lnTo>
                    <a:pt x="3100" y="2614"/>
                  </a:lnTo>
                  <a:lnTo>
                    <a:pt x="3134" y="2643"/>
                  </a:lnTo>
                  <a:lnTo>
                    <a:pt x="3165" y="2672"/>
                  </a:lnTo>
                  <a:lnTo>
                    <a:pt x="3196" y="2702"/>
                  </a:lnTo>
                  <a:lnTo>
                    <a:pt x="3225" y="2734"/>
                  </a:lnTo>
                  <a:lnTo>
                    <a:pt x="3253" y="2767"/>
                  </a:lnTo>
                  <a:lnTo>
                    <a:pt x="3253" y="2767"/>
                  </a:lnTo>
                  <a:lnTo>
                    <a:pt x="3281" y="2803"/>
                  </a:lnTo>
                  <a:lnTo>
                    <a:pt x="3307" y="2840"/>
                  </a:lnTo>
                  <a:lnTo>
                    <a:pt x="3332" y="2878"/>
                  </a:lnTo>
                  <a:lnTo>
                    <a:pt x="3356" y="2916"/>
                  </a:lnTo>
                  <a:lnTo>
                    <a:pt x="3380" y="2955"/>
                  </a:lnTo>
                  <a:lnTo>
                    <a:pt x="3403" y="2994"/>
                  </a:lnTo>
                  <a:lnTo>
                    <a:pt x="3425" y="3034"/>
                  </a:lnTo>
                  <a:lnTo>
                    <a:pt x="3446" y="3075"/>
                  </a:lnTo>
                  <a:lnTo>
                    <a:pt x="3466" y="3116"/>
                  </a:lnTo>
                  <a:lnTo>
                    <a:pt x="3486" y="3158"/>
                  </a:lnTo>
                  <a:lnTo>
                    <a:pt x="3504" y="3200"/>
                  </a:lnTo>
                  <a:lnTo>
                    <a:pt x="3523" y="3244"/>
                  </a:lnTo>
                  <a:lnTo>
                    <a:pt x="3539" y="3287"/>
                  </a:lnTo>
                  <a:lnTo>
                    <a:pt x="3555" y="3332"/>
                  </a:lnTo>
                  <a:lnTo>
                    <a:pt x="3570" y="3377"/>
                  </a:lnTo>
                  <a:lnTo>
                    <a:pt x="3584" y="3423"/>
                  </a:lnTo>
                  <a:lnTo>
                    <a:pt x="3597" y="3468"/>
                  </a:lnTo>
                  <a:lnTo>
                    <a:pt x="3610" y="3516"/>
                  </a:lnTo>
                  <a:lnTo>
                    <a:pt x="3621" y="3563"/>
                  </a:lnTo>
                  <a:lnTo>
                    <a:pt x="3633" y="3611"/>
                  </a:lnTo>
                  <a:lnTo>
                    <a:pt x="3642" y="3660"/>
                  </a:lnTo>
                  <a:lnTo>
                    <a:pt x="3651" y="3709"/>
                  </a:lnTo>
                  <a:lnTo>
                    <a:pt x="3659" y="3760"/>
                  </a:lnTo>
                  <a:lnTo>
                    <a:pt x="3667" y="3810"/>
                  </a:lnTo>
                  <a:lnTo>
                    <a:pt x="3673" y="3862"/>
                  </a:lnTo>
                  <a:lnTo>
                    <a:pt x="3679" y="3914"/>
                  </a:lnTo>
                  <a:lnTo>
                    <a:pt x="3683" y="3966"/>
                  </a:lnTo>
                  <a:lnTo>
                    <a:pt x="3688" y="4020"/>
                  </a:lnTo>
                  <a:lnTo>
                    <a:pt x="3690" y="4074"/>
                  </a:lnTo>
                  <a:lnTo>
                    <a:pt x="3692" y="4128"/>
                  </a:lnTo>
                  <a:lnTo>
                    <a:pt x="3693" y="4183"/>
                  </a:lnTo>
                  <a:lnTo>
                    <a:pt x="3695" y="4239"/>
                  </a:lnTo>
                  <a:lnTo>
                    <a:pt x="3695" y="4239"/>
                  </a:lnTo>
                  <a:lnTo>
                    <a:pt x="3693" y="4297"/>
                  </a:lnTo>
                  <a:lnTo>
                    <a:pt x="3692" y="4354"/>
                  </a:lnTo>
                  <a:lnTo>
                    <a:pt x="3690" y="4410"/>
                  </a:lnTo>
                  <a:lnTo>
                    <a:pt x="3688" y="4465"/>
                  </a:lnTo>
                  <a:lnTo>
                    <a:pt x="3683" y="4520"/>
                  </a:lnTo>
                  <a:lnTo>
                    <a:pt x="3679" y="4574"/>
                  </a:lnTo>
                  <a:lnTo>
                    <a:pt x="3673" y="4628"/>
                  </a:lnTo>
                  <a:lnTo>
                    <a:pt x="3667" y="4681"/>
                  </a:lnTo>
                  <a:lnTo>
                    <a:pt x="3659" y="4732"/>
                  </a:lnTo>
                  <a:lnTo>
                    <a:pt x="3651" y="4784"/>
                  </a:lnTo>
                  <a:lnTo>
                    <a:pt x="3642" y="4836"/>
                  </a:lnTo>
                  <a:lnTo>
                    <a:pt x="3633" y="4885"/>
                  </a:lnTo>
                  <a:lnTo>
                    <a:pt x="3621" y="4934"/>
                  </a:lnTo>
                  <a:lnTo>
                    <a:pt x="3610" y="4984"/>
                  </a:lnTo>
                  <a:lnTo>
                    <a:pt x="3597" y="5031"/>
                  </a:lnTo>
                  <a:lnTo>
                    <a:pt x="3584" y="5079"/>
                  </a:lnTo>
                  <a:lnTo>
                    <a:pt x="3570" y="5125"/>
                  </a:lnTo>
                  <a:lnTo>
                    <a:pt x="3555" y="5171"/>
                  </a:lnTo>
                  <a:lnTo>
                    <a:pt x="3539" y="5217"/>
                  </a:lnTo>
                  <a:lnTo>
                    <a:pt x="3523" y="5260"/>
                  </a:lnTo>
                  <a:lnTo>
                    <a:pt x="3504" y="5305"/>
                  </a:lnTo>
                  <a:lnTo>
                    <a:pt x="3486" y="5347"/>
                  </a:lnTo>
                  <a:lnTo>
                    <a:pt x="3466" y="5390"/>
                  </a:lnTo>
                  <a:lnTo>
                    <a:pt x="3446" y="5432"/>
                  </a:lnTo>
                  <a:lnTo>
                    <a:pt x="3425" y="5472"/>
                  </a:lnTo>
                  <a:lnTo>
                    <a:pt x="3403" y="5512"/>
                  </a:lnTo>
                  <a:lnTo>
                    <a:pt x="3380" y="5553"/>
                  </a:lnTo>
                  <a:lnTo>
                    <a:pt x="3356" y="5592"/>
                  </a:lnTo>
                  <a:lnTo>
                    <a:pt x="3332" y="5629"/>
                  </a:lnTo>
                  <a:lnTo>
                    <a:pt x="3307" y="5667"/>
                  </a:lnTo>
                  <a:lnTo>
                    <a:pt x="3281" y="5704"/>
                  </a:lnTo>
                  <a:lnTo>
                    <a:pt x="3253" y="5741"/>
                  </a:lnTo>
                  <a:lnTo>
                    <a:pt x="3253" y="5741"/>
                  </a:lnTo>
                  <a:lnTo>
                    <a:pt x="3225" y="5775"/>
                  </a:lnTo>
                  <a:lnTo>
                    <a:pt x="3197" y="5808"/>
                  </a:lnTo>
                  <a:lnTo>
                    <a:pt x="3168" y="5840"/>
                  </a:lnTo>
                  <a:lnTo>
                    <a:pt x="3138" y="5871"/>
                  </a:lnTo>
                  <a:lnTo>
                    <a:pt x="3108" y="5901"/>
                  </a:lnTo>
                  <a:lnTo>
                    <a:pt x="3079" y="5930"/>
                  </a:lnTo>
                  <a:lnTo>
                    <a:pt x="3048" y="5959"/>
                  </a:lnTo>
                  <a:lnTo>
                    <a:pt x="3017" y="5985"/>
                  </a:lnTo>
                  <a:lnTo>
                    <a:pt x="2985" y="6011"/>
                  </a:lnTo>
                  <a:lnTo>
                    <a:pt x="2952" y="6035"/>
                  </a:lnTo>
                  <a:lnTo>
                    <a:pt x="2920" y="6060"/>
                  </a:lnTo>
                  <a:lnTo>
                    <a:pt x="2887" y="6081"/>
                  </a:lnTo>
                  <a:lnTo>
                    <a:pt x="2853" y="6103"/>
                  </a:lnTo>
                  <a:lnTo>
                    <a:pt x="2818" y="6123"/>
                  </a:lnTo>
                  <a:lnTo>
                    <a:pt x="2784" y="6142"/>
                  </a:lnTo>
                  <a:lnTo>
                    <a:pt x="2749" y="6160"/>
                  </a:lnTo>
                  <a:lnTo>
                    <a:pt x="2714" y="6178"/>
                  </a:lnTo>
                  <a:lnTo>
                    <a:pt x="2677" y="6193"/>
                  </a:lnTo>
                  <a:lnTo>
                    <a:pt x="2640" y="6208"/>
                  </a:lnTo>
                  <a:lnTo>
                    <a:pt x="2604" y="6221"/>
                  </a:lnTo>
                  <a:lnTo>
                    <a:pt x="2566" y="6234"/>
                  </a:lnTo>
                  <a:lnTo>
                    <a:pt x="2528" y="6245"/>
                  </a:lnTo>
                  <a:lnTo>
                    <a:pt x="2489" y="6256"/>
                  </a:lnTo>
                  <a:lnTo>
                    <a:pt x="2450" y="6266"/>
                  </a:lnTo>
                  <a:lnTo>
                    <a:pt x="2411" y="6274"/>
                  </a:lnTo>
                  <a:lnTo>
                    <a:pt x="2371" y="6281"/>
                  </a:lnTo>
                  <a:lnTo>
                    <a:pt x="2331" y="6287"/>
                  </a:lnTo>
                  <a:lnTo>
                    <a:pt x="2289" y="6291"/>
                  </a:lnTo>
                  <a:lnTo>
                    <a:pt x="2248" y="6296"/>
                  </a:lnTo>
                  <a:lnTo>
                    <a:pt x="2206" y="6298"/>
                  </a:lnTo>
                  <a:lnTo>
                    <a:pt x="2163" y="6300"/>
                  </a:lnTo>
                  <a:lnTo>
                    <a:pt x="2120" y="6300"/>
                  </a:lnTo>
                  <a:lnTo>
                    <a:pt x="2120" y="6300"/>
                  </a:lnTo>
                  <a:lnTo>
                    <a:pt x="2075" y="6300"/>
                  </a:lnTo>
                  <a:lnTo>
                    <a:pt x="2029" y="6298"/>
                  </a:lnTo>
                  <a:lnTo>
                    <a:pt x="1986" y="6296"/>
                  </a:lnTo>
                  <a:lnTo>
                    <a:pt x="1941" y="6292"/>
                  </a:lnTo>
                  <a:lnTo>
                    <a:pt x="1898" y="6288"/>
                  </a:lnTo>
                  <a:lnTo>
                    <a:pt x="1856" y="6282"/>
                  </a:lnTo>
                  <a:lnTo>
                    <a:pt x="1815" y="6275"/>
                  </a:lnTo>
                  <a:lnTo>
                    <a:pt x="1773" y="6267"/>
                  </a:lnTo>
                  <a:lnTo>
                    <a:pt x="1733" y="6258"/>
                  </a:lnTo>
                  <a:lnTo>
                    <a:pt x="1694" y="6248"/>
                  </a:lnTo>
                  <a:lnTo>
                    <a:pt x="1655" y="6237"/>
                  </a:lnTo>
                  <a:lnTo>
                    <a:pt x="1617" y="6225"/>
                  </a:lnTo>
                  <a:lnTo>
                    <a:pt x="1579" y="6212"/>
                  </a:lnTo>
                  <a:lnTo>
                    <a:pt x="1543" y="6198"/>
                  </a:lnTo>
                  <a:lnTo>
                    <a:pt x="1507" y="6183"/>
                  </a:lnTo>
                  <a:lnTo>
                    <a:pt x="1472" y="6167"/>
                  </a:lnTo>
                  <a:lnTo>
                    <a:pt x="1472" y="6167"/>
                  </a:lnTo>
                  <a:lnTo>
                    <a:pt x="1436" y="6148"/>
                  </a:lnTo>
                  <a:lnTo>
                    <a:pt x="1401" y="6128"/>
                  </a:lnTo>
                  <a:lnTo>
                    <a:pt x="1366" y="6107"/>
                  </a:lnTo>
                  <a:lnTo>
                    <a:pt x="1333" y="6084"/>
                  </a:lnTo>
                  <a:lnTo>
                    <a:pt x="1300" y="6060"/>
                  </a:lnTo>
                  <a:lnTo>
                    <a:pt x="1267" y="6034"/>
                  </a:lnTo>
                  <a:lnTo>
                    <a:pt x="1238" y="6008"/>
                  </a:lnTo>
                  <a:lnTo>
                    <a:pt x="1208" y="5980"/>
                  </a:lnTo>
                  <a:lnTo>
                    <a:pt x="1178" y="5951"/>
                  </a:lnTo>
                  <a:lnTo>
                    <a:pt x="1150" y="5921"/>
                  </a:lnTo>
                  <a:lnTo>
                    <a:pt x="1123" y="5889"/>
                  </a:lnTo>
                  <a:lnTo>
                    <a:pt x="1097" y="5855"/>
                  </a:lnTo>
                  <a:lnTo>
                    <a:pt x="1071" y="5822"/>
                  </a:lnTo>
                  <a:lnTo>
                    <a:pt x="1047" y="5787"/>
                  </a:lnTo>
                  <a:lnTo>
                    <a:pt x="1023" y="5750"/>
                  </a:lnTo>
                  <a:lnTo>
                    <a:pt x="1001" y="5712"/>
                  </a:lnTo>
                  <a:lnTo>
                    <a:pt x="1001" y="7169"/>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1" name="Freeform 198"/>
            <p:cNvSpPr>
              <a:spLocks/>
            </p:cNvSpPr>
            <p:nvPr/>
          </p:nvSpPr>
          <p:spPr bwMode="auto">
            <a:xfrm>
              <a:off x="4715258" y="2132856"/>
              <a:ext cx="202461" cy="202461"/>
            </a:xfrm>
            <a:custGeom>
              <a:avLst/>
              <a:gdLst>
                <a:gd name="T0" fmla="*/ 538 w 1022"/>
                <a:gd name="T1" fmla="*/ 1 h 1023"/>
                <a:gd name="T2" fmla="*/ 615 w 1022"/>
                <a:gd name="T3" fmla="*/ 10 h 1023"/>
                <a:gd name="T4" fmla="*/ 687 w 1022"/>
                <a:gd name="T5" fmla="*/ 31 h 1023"/>
                <a:gd name="T6" fmla="*/ 755 w 1022"/>
                <a:gd name="T7" fmla="*/ 62 h 1023"/>
                <a:gd name="T8" fmla="*/ 817 w 1022"/>
                <a:gd name="T9" fmla="*/ 102 h 1023"/>
                <a:gd name="T10" fmla="*/ 873 w 1022"/>
                <a:gd name="T11" fmla="*/ 150 h 1023"/>
                <a:gd name="T12" fmla="*/ 921 w 1022"/>
                <a:gd name="T13" fmla="*/ 205 h 1023"/>
                <a:gd name="T14" fmla="*/ 961 w 1022"/>
                <a:gd name="T15" fmla="*/ 268 h 1023"/>
                <a:gd name="T16" fmla="*/ 991 w 1022"/>
                <a:gd name="T17" fmla="*/ 336 h 1023"/>
                <a:gd name="T18" fmla="*/ 1012 w 1022"/>
                <a:gd name="T19" fmla="*/ 408 h 1023"/>
                <a:gd name="T20" fmla="*/ 1022 w 1022"/>
                <a:gd name="T21" fmla="*/ 485 h 1023"/>
                <a:gd name="T22" fmla="*/ 1022 w 1022"/>
                <a:gd name="T23" fmla="*/ 538 h 1023"/>
                <a:gd name="T24" fmla="*/ 1012 w 1022"/>
                <a:gd name="T25" fmla="*/ 615 h 1023"/>
                <a:gd name="T26" fmla="*/ 991 w 1022"/>
                <a:gd name="T27" fmla="*/ 687 h 1023"/>
                <a:gd name="T28" fmla="*/ 961 w 1022"/>
                <a:gd name="T29" fmla="*/ 755 h 1023"/>
                <a:gd name="T30" fmla="*/ 921 w 1022"/>
                <a:gd name="T31" fmla="*/ 818 h 1023"/>
                <a:gd name="T32" fmla="*/ 873 w 1022"/>
                <a:gd name="T33" fmla="*/ 873 h 1023"/>
                <a:gd name="T34" fmla="*/ 817 w 1022"/>
                <a:gd name="T35" fmla="*/ 921 h 1023"/>
                <a:gd name="T36" fmla="*/ 755 w 1022"/>
                <a:gd name="T37" fmla="*/ 961 h 1023"/>
                <a:gd name="T38" fmla="*/ 687 w 1022"/>
                <a:gd name="T39" fmla="*/ 992 h 1023"/>
                <a:gd name="T40" fmla="*/ 615 w 1022"/>
                <a:gd name="T41" fmla="*/ 1013 h 1023"/>
                <a:gd name="T42" fmla="*/ 538 w 1022"/>
                <a:gd name="T43" fmla="*/ 1022 h 1023"/>
                <a:gd name="T44" fmla="*/ 485 w 1022"/>
                <a:gd name="T45" fmla="*/ 1022 h 1023"/>
                <a:gd name="T46" fmla="*/ 408 w 1022"/>
                <a:gd name="T47" fmla="*/ 1013 h 1023"/>
                <a:gd name="T48" fmla="*/ 336 w 1022"/>
                <a:gd name="T49" fmla="*/ 992 h 1023"/>
                <a:gd name="T50" fmla="*/ 267 w 1022"/>
                <a:gd name="T51" fmla="*/ 961 h 1023"/>
                <a:gd name="T52" fmla="*/ 205 w 1022"/>
                <a:gd name="T53" fmla="*/ 921 h 1023"/>
                <a:gd name="T54" fmla="*/ 150 w 1022"/>
                <a:gd name="T55" fmla="*/ 873 h 1023"/>
                <a:gd name="T56" fmla="*/ 102 w 1022"/>
                <a:gd name="T57" fmla="*/ 818 h 1023"/>
                <a:gd name="T58" fmla="*/ 62 w 1022"/>
                <a:gd name="T59" fmla="*/ 755 h 1023"/>
                <a:gd name="T60" fmla="*/ 31 w 1022"/>
                <a:gd name="T61" fmla="*/ 687 h 1023"/>
                <a:gd name="T62" fmla="*/ 10 w 1022"/>
                <a:gd name="T63" fmla="*/ 615 h 1023"/>
                <a:gd name="T64" fmla="*/ 1 w 1022"/>
                <a:gd name="T65" fmla="*/ 538 h 1023"/>
                <a:gd name="T66" fmla="*/ 1 w 1022"/>
                <a:gd name="T67" fmla="*/ 485 h 1023"/>
                <a:gd name="T68" fmla="*/ 10 w 1022"/>
                <a:gd name="T69" fmla="*/ 408 h 1023"/>
                <a:gd name="T70" fmla="*/ 31 w 1022"/>
                <a:gd name="T71" fmla="*/ 336 h 1023"/>
                <a:gd name="T72" fmla="*/ 62 w 1022"/>
                <a:gd name="T73" fmla="*/ 268 h 1023"/>
                <a:gd name="T74" fmla="*/ 102 w 1022"/>
                <a:gd name="T75" fmla="*/ 205 h 1023"/>
                <a:gd name="T76" fmla="*/ 150 w 1022"/>
                <a:gd name="T77" fmla="*/ 150 h 1023"/>
                <a:gd name="T78" fmla="*/ 205 w 1022"/>
                <a:gd name="T79" fmla="*/ 102 h 1023"/>
                <a:gd name="T80" fmla="*/ 267 w 1022"/>
                <a:gd name="T81" fmla="*/ 62 h 1023"/>
                <a:gd name="T82" fmla="*/ 336 w 1022"/>
                <a:gd name="T83" fmla="*/ 31 h 1023"/>
                <a:gd name="T84" fmla="*/ 408 w 1022"/>
                <a:gd name="T85" fmla="*/ 10 h 1023"/>
                <a:gd name="T86" fmla="*/ 485 w 1022"/>
                <a:gd name="T87" fmla="*/ 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3">
                  <a:moveTo>
                    <a:pt x="512" y="0"/>
                  </a:moveTo>
                  <a:lnTo>
                    <a:pt x="512" y="0"/>
                  </a:lnTo>
                  <a:lnTo>
                    <a:pt x="538" y="1"/>
                  </a:lnTo>
                  <a:lnTo>
                    <a:pt x="563" y="3"/>
                  </a:lnTo>
                  <a:lnTo>
                    <a:pt x="590" y="7"/>
                  </a:lnTo>
                  <a:lnTo>
                    <a:pt x="615" y="10"/>
                  </a:lnTo>
                  <a:lnTo>
                    <a:pt x="639" y="16"/>
                  </a:lnTo>
                  <a:lnTo>
                    <a:pt x="663" y="23"/>
                  </a:lnTo>
                  <a:lnTo>
                    <a:pt x="687" y="31"/>
                  </a:lnTo>
                  <a:lnTo>
                    <a:pt x="710" y="40"/>
                  </a:lnTo>
                  <a:lnTo>
                    <a:pt x="733" y="50"/>
                  </a:lnTo>
                  <a:lnTo>
                    <a:pt x="755" y="62"/>
                  </a:lnTo>
                  <a:lnTo>
                    <a:pt x="777" y="75"/>
                  </a:lnTo>
                  <a:lnTo>
                    <a:pt x="797" y="88"/>
                  </a:lnTo>
                  <a:lnTo>
                    <a:pt x="817" y="102"/>
                  </a:lnTo>
                  <a:lnTo>
                    <a:pt x="836" y="117"/>
                  </a:lnTo>
                  <a:lnTo>
                    <a:pt x="855" y="133"/>
                  </a:lnTo>
                  <a:lnTo>
                    <a:pt x="873" y="150"/>
                  </a:lnTo>
                  <a:lnTo>
                    <a:pt x="890" y="167"/>
                  </a:lnTo>
                  <a:lnTo>
                    <a:pt x="906" y="187"/>
                  </a:lnTo>
                  <a:lnTo>
                    <a:pt x="921" y="205"/>
                  </a:lnTo>
                  <a:lnTo>
                    <a:pt x="935" y="226"/>
                  </a:lnTo>
                  <a:lnTo>
                    <a:pt x="949" y="247"/>
                  </a:lnTo>
                  <a:lnTo>
                    <a:pt x="961" y="268"/>
                  </a:lnTo>
                  <a:lnTo>
                    <a:pt x="972" y="290"/>
                  </a:lnTo>
                  <a:lnTo>
                    <a:pt x="982" y="313"/>
                  </a:lnTo>
                  <a:lnTo>
                    <a:pt x="991" y="336"/>
                  </a:lnTo>
                  <a:lnTo>
                    <a:pt x="999" y="360"/>
                  </a:lnTo>
                  <a:lnTo>
                    <a:pt x="1006" y="384"/>
                  </a:lnTo>
                  <a:lnTo>
                    <a:pt x="1012" y="408"/>
                  </a:lnTo>
                  <a:lnTo>
                    <a:pt x="1016" y="434"/>
                  </a:lnTo>
                  <a:lnTo>
                    <a:pt x="1020" y="460"/>
                  </a:lnTo>
                  <a:lnTo>
                    <a:pt x="1022" y="485"/>
                  </a:lnTo>
                  <a:lnTo>
                    <a:pt x="1022" y="512"/>
                  </a:lnTo>
                  <a:lnTo>
                    <a:pt x="1022" y="512"/>
                  </a:lnTo>
                  <a:lnTo>
                    <a:pt x="1022" y="538"/>
                  </a:lnTo>
                  <a:lnTo>
                    <a:pt x="1020" y="564"/>
                  </a:lnTo>
                  <a:lnTo>
                    <a:pt x="1016" y="590"/>
                  </a:lnTo>
                  <a:lnTo>
                    <a:pt x="1012" y="615"/>
                  </a:lnTo>
                  <a:lnTo>
                    <a:pt x="1006" y="639"/>
                  </a:lnTo>
                  <a:lnTo>
                    <a:pt x="999" y="664"/>
                  </a:lnTo>
                  <a:lnTo>
                    <a:pt x="991" y="687"/>
                  </a:lnTo>
                  <a:lnTo>
                    <a:pt x="982" y="711"/>
                  </a:lnTo>
                  <a:lnTo>
                    <a:pt x="972" y="733"/>
                  </a:lnTo>
                  <a:lnTo>
                    <a:pt x="961" y="755"/>
                  </a:lnTo>
                  <a:lnTo>
                    <a:pt x="949" y="777"/>
                  </a:lnTo>
                  <a:lnTo>
                    <a:pt x="935" y="797"/>
                  </a:lnTo>
                  <a:lnTo>
                    <a:pt x="921" y="818"/>
                  </a:lnTo>
                  <a:lnTo>
                    <a:pt x="906" y="837"/>
                  </a:lnTo>
                  <a:lnTo>
                    <a:pt x="890" y="856"/>
                  </a:lnTo>
                  <a:lnTo>
                    <a:pt x="873" y="873"/>
                  </a:lnTo>
                  <a:lnTo>
                    <a:pt x="855" y="890"/>
                  </a:lnTo>
                  <a:lnTo>
                    <a:pt x="836" y="906"/>
                  </a:lnTo>
                  <a:lnTo>
                    <a:pt x="817" y="921"/>
                  </a:lnTo>
                  <a:lnTo>
                    <a:pt x="797" y="936"/>
                  </a:lnTo>
                  <a:lnTo>
                    <a:pt x="777" y="949"/>
                  </a:lnTo>
                  <a:lnTo>
                    <a:pt x="755" y="961"/>
                  </a:lnTo>
                  <a:lnTo>
                    <a:pt x="733" y="973"/>
                  </a:lnTo>
                  <a:lnTo>
                    <a:pt x="710" y="983"/>
                  </a:lnTo>
                  <a:lnTo>
                    <a:pt x="687" y="992"/>
                  </a:lnTo>
                  <a:lnTo>
                    <a:pt x="663" y="1000"/>
                  </a:lnTo>
                  <a:lnTo>
                    <a:pt x="639" y="1007"/>
                  </a:lnTo>
                  <a:lnTo>
                    <a:pt x="615" y="1013"/>
                  </a:lnTo>
                  <a:lnTo>
                    <a:pt x="590" y="1017"/>
                  </a:lnTo>
                  <a:lnTo>
                    <a:pt x="563" y="1020"/>
                  </a:lnTo>
                  <a:lnTo>
                    <a:pt x="538" y="1022"/>
                  </a:lnTo>
                  <a:lnTo>
                    <a:pt x="512" y="1023"/>
                  </a:lnTo>
                  <a:lnTo>
                    <a:pt x="512" y="1023"/>
                  </a:lnTo>
                  <a:lnTo>
                    <a:pt x="485" y="1022"/>
                  </a:lnTo>
                  <a:lnTo>
                    <a:pt x="459" y="1020"/>
                  </a:lnTo>
                  <a:lnTo>
                    <a:pt x="434" y="1017"/>
                  </a:lnTo>
                  <a:lnTo>
                    <a:pt x="408" y="1013"/>
                  </a:lnTo>
                  <a:lnTo>
                    <a:pt x="383" y="1007"/>
                  </a:lnTo>
                  <a:lnTo>
                    <a:pt x="359" y="1000"/>
                  </a:lnTo>
                  <a:lnTo>
                    <a:pt x="336" y="992"/>
                  </a:lnTo>
                  <a:lnTo>
                    <a:pt x="312" y="983"/>
                  </a:lnTo>
                  <a:lnTo>
                    <a:pt x="290" y="973"/>
                  </a:lnTo>
                  <a:lnTo>
                    <a:pt x="267" y="961"/>
                  </a:lnTo>
                  <a:lnTo>
                    <a:pt x="247" y="949"/>
                  </a:lnTo>
                  <a:lnTo>
                    <a:pt x="226" y="936"/>
                  </a:lnTo>
                  <a:lnTo>
                    <a:pt x="205" y="921"/>
                  </a:lnTo>
                  <a:lnTo>
                    <a:pt x="186" y="906"/>
                  </a:lnTo>
                  <a:lnTo>
                    <a:pt x="168" y="890"/>
                  </a:lnTo>
                  <a:lnTo>
                    <a:pt x="150" y="873"/>
                  </a:lnTo>
                  <a:lnTo>
                    <a:pt x="133" y="856"/>
                  </a:lnTo>
                  <a:lnTo>
                    <a:pt x="117" y="837"/>
                  </a:lnTo>
                  <a:lnTo>
                    <a:pt x="102" y="818"/>
                  </a:lnTo>
                  <a:lnTo>
                    <a:pt x="87" y="797"/>
                  </a:lnTo>
                  <a:lnTo>
                    <a:pt x="75" y="777"/>
                  </a:lnTo>
                  <a:lnTo>
                    <a:pt x="62" y="755"/>
                  </a:lnTo>
                  <a:lnTo>
                    <a:pt x="51" y="733"/>
                  </a:lnTo>
                  <a:lnTo>
                    <a:pt x="40" y="711"/>
                  </a:lnTo>
                  <a:lnTo>
                    <a:pt x="31" y="687"/>
                  </a:lnTo>
                  <a:lnTo>
                    <a:pt x="23" y="664"/>
                  </a:lnTo>
                  <a:lnTo>
                    <a:pt x="16" y="639"/>
                  </a:lnTo>
                  <a:lnTo>
                    <a:pt x="10" y="615"/>
                  </a:lnTo>
                  <a:lnTo>
                    <a:pt x="6" y="590"/>
                  </a:lnTo>
                  <a:lnTo>
                    <a:pt x="2" y="564"/>
                  </a:lnTo>
                  <a:lnTo>
                    <a:pt x="1" y="538"/>
                  </a:lnTo>
                  <a:lnTo>
                    <a:pt x="0" y="512"/>
                  </a:lnTo>
                  <a:lnTo>
                    <a:pt x="0" y="512"/>
                  </a:lnTo>
                  <a:lnTo>
                    <a:pt x="1" y="485"/>
                  </a:lnTo>
                  <a:lnTo>
                    <a:pt x="2" y="460"/>
                  </a:lnTo>
                  <a:lnTo>
                    <a:pt x="6" y="434"/>
                  </a:lnTo>
                  <a:lnTo>
                    <a:pt x="10" y="408"/>
                  </a:lnTo>
                  <a:lnTo>
                    <a:pt x="16" y="384"/>
                  </a:lnTo>
                  <a:lnTo>
                    <a:pt x="23" y="360"/>
                  </a:lnTo>
                  <a:lnTo>
                    <a:pt x="31" y="336"/>
                  </a:lnTo>
                  <a:lnTo>
                    <a:pt x="40" y="313"/>
                  </a:lnTo>
                  <a:lnTo>
                    <a:pt x="51" y="290"/>
                  </a:lnTo>
                  <a:lnTo>
                    <a:pt x="62" y="268"/>
                  </a:lnTo>
                  <a:lnTo>
                    <a:pt x="75" y="247"/>
                  </a:lnTo>
                  <a:lnTo>
                    <a:pt x="87" y="226"/>
                  </a:lnTo>
                  <a:lnTo>
                    <a:pt x="102" y="205"/>
                  </a:lnTo>
                  <a:lnTo>
                    <a:pt x="117" y="187"/>
                  </a:lnTo>
                  <a:lnTo>
                    <a:pt x="133" y="167"/>
                  </a:lnTo>
                  <a:lnTo>
                    <a:pt x="150" y="150"/>
                  </a:lnTo>
                  <a:lnTo>
                    <a:pt x="168" y="133"/>
                  </a:lnTo>
                  <a:lnTo>
                    <a:pt x="186" y="117"/>
                  </a:lnTo>
                  <a:lnTo>
                    <a:pt x="205" y="102"/>
                  </a:lnTo>
                  <a:lnTo>
                    <a:pt x="226" y="88"/>
                  </a:lnTo>
                  <a:lnTo>
                    <a:pt x="247" y="75"/>
                  </a:lnTo>
                  <a:lnTo>
                    <a:pt x="267" y="62"/>
                  </a:lnTo>
                  <a:lnTo>
                    <a:pt x="290" y="50"/>
                  </a:lnTo>
                  <a:lnTo>
                    <a:pt x="312" y="40"/>
                  </a:lnTo>
                  <a:lnTo>
                    <a:pt x="336" y="31"/>
                  </a:lnTo>
                  <a:lnTo>
                    <a:pt x="359" y="23"/>
                  </a:lnTo>
                  <a:lnTo>
                    <a:pt x="383" y="16"/>
                  </a:lnTo>
                  <a:lnTo>
                    <a:pt x="408" y="10"/>
                  </a:lnTo>
                  <a:lnTo>
                    <a:pt x="434" y="7"/>
                  </a:lnTo>
                  <a:lnTo>
                    <a:pt x="459" y="3"/>
                  </a:lnTo>
                  <a:lnTo>
                    <a:pt x="485" y="1"/>
                  </a:lnTo>
                  <a:lnTo>
                    <a:pt x="512"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2" name="Freeform 200"/>
            <p:cNvSpPr>
              <a:spLocks/>
            </p:cNvSpPr>
            <p:nvPr/>
          </p:nvSpPr>
          <p:spPr bwMode="auto">
            <a:xfrm>
              <a:off x="4982436" y="2529467"/>
              <a:ext cx="201867" cy="283802"/>
            </a:xfrm>
            <a:custGeom>
              <a:avLst/>
              <a:gdLst>
                <a:gd name="T0" fmla="*/ 510 w 1022"/>
                <a:gd name="T1" fmla="*/ 0 h 1435"/>
                <a:gd name="T2" fmla="*/ 537 w 1022"/>
                <a:gd name="T3" fmla="*/ 0 h 1435"/>
                <a:gd name="T4" fmla="*/ 588 w 1022"/>
                <a:gd name="T5" fmla="*/ 4 h 1435"/>
                <a:gd name="T6" fmla="*/ 638 w 1022"/>
                <a:gd name="T7" fmla="*/ 11 h 1435"/>
                <a:gd name="T8" fmla="*/ 686 w 1022"/>
                <a:gd name="T9" fmla="*/ 22 h 1435"/>
                <a:gd name="T10" fmla="*/ 732 w 1022"/>
                <a:gd name="T11" fmla="*/ 37 h 1435"/>
                <a:gd name="T12" fmla="*/ 775 w 1022"/>
                <a:gd name="T13" fmla="*/ 53 h 1435"/>
                <a:gd name="T14" fmla="*/ 815 w 1022"/>
                <a:gd name="T15" fmla="*/ 73 h 1435"/>
                <a:gd name="T16" fmla="*/ 853 w 1022"/>
                <a:gd name="T17" fmla="*/ 95 h 1435"/>
                <a:gd name="T18" fmla="*/ 889 w 1022"/>
                <a:gd name="T19" fmla="*/ 120 h 1435"/>
                <a:gd name="T20" fmla="*/ 920 w 1022"/>
                <a:gd name="T21" fmla="*/ 148 h 1435"/>
                <a:gd name="T22" fmla="*/ 947 w 1022"/>
                <a:gd name="T23" fmla="*/ 176 h 1435"/>
                <a:gd name="T24" fmla="*/ 971 w 1022"/>
                <a:gd name="T25" fmla="*/ 207 h 1435"/>
                <a:gd name="T26" fmla="*/ 991 w 1022"/>
                <a:gd name="T27" fmla="*/ 241 h 1435"/>
                <a:gd name="T28" fmla="*/ 1006 w 1022"/>
                <a:gd name="T29" fmla="*/ 275 h 1435"/>
                <a:gd name="T30" fmla="*/ 1016 w 1022"/>
                <a:gd name="T31" fmla="*/ 311 h 1435"/>
                <a:gd name="T32" fmla="*/ 1021 w 1022"/>
                <a:gd name="T33" fmla="*/ 347 h 1435"/>
                <a:gd name="T34" fmla="*/ 1022 w 1022"/>
                <a:gd name="T35" fmla="*/ 1270 h 1435"/>
                <a:gd name="T36" fmla="*/ 953 w 1022"/>
                <a:gd name="T37" fmla="*/ 1260 h 1435"/>
                <a:gd name="T38" fmla="*/ 818 w 1022"/>
                <a:gd name="T39" fmla="*/ 1250 h 1435"/>
                <a:gd name="T40" fmla="*/ 683 w 1022"/>
                <a:gd name="T41" fmla="*/ 1251 h 1435"/>
                <a:gd name="T42" fmla="*/ 550 w 1022"/>
                <a:gd name="T43" fmla="*/ 1263 h 1435"/>
                <a:gd name="T44" fmla="*/ 421 w 1022"/>
                <a:gd name="T45" fmla="*/ 1283 h 1435"/>
                <a:gd name="T46" fmla="*/ 295 w 1022"/>
                <a:gd name="T47" fmla="*/ 1314 h 1435"/>
                <a:gd name="T48" fmla="*/ 173 w 1022"/>
                <a:gd name="T49" fmla="*/ 1356 h 1435"/>
                <a:gd name="T50" fmla="*/ 56 w 1022"/>
                <a:gd name="T51" fmla="*/ 1406 h 1435"/>
                <a:gd name="T52" fmla="*/ 0 w 1022"/>
                <a:gd name="T53" fmla="*/ 1435 h 1435"/>
                <a:gd name="T54" fmla="*/ 0 w 1022"/>
                <a:gd name="T55" fmla="*/ 367 h 1435"/>
                <a:gd name="T56" fmla="*/ 2 w 1022"/>
                <a:gd name="T57" fmla="*/ 329 h 1435"/>
                <a:gd name="T58" fmla="*/ 10 w 1022"/>
                <a:gd name="T59" fmla="*/ 293 h 1435"/>
                <a:gd name="T60" fmla="*/ 23 w 1022"/>
                <a:gd name="T61" fmla="*/ 258 h 1435"/>
                <a:gd name="T62" fmla="*/ 40 w 1022"/>
                <a:gd name="T63" fmla="*/ 225 h 1435"/>
                <a:gd name="T64" fmla="*/ 62 w 1022"/>
                <a:gd name="T65" fmla="*/ 193 h 1435"/>
                <a:gd name="T66" fmla="*/ 87 w 1022"/>
                <a:gd name="T67" fmla="*/ 162 h 1435"/>
                <a:gd name="T68" fmla="*/ 117 w 1022"/>
                <a:gd name="T69" fmla="*/ 134 h 1435"/>
                <a:gd name="T70" fmla="*/ 149 w 1022"/>
                <a:gd name="T71" fmla="*/ 108 h 1435"/>
                <a:gd name="T72" fmla="*/ 186 w 1022"/>
                <a:gd name="T73" fmla="*/ 84 h 1435"/>
                <a:gd name="T74" fmla="*/ 225 w 1022"/>
                <a:gd name="T75" fmla="*/ 63 h 1435"/>
                <a:gd name="T76" fmla="*/ 267 w 1022"/>
                <a:gd name="T77" fmla="*/ 45 h 1435"/>
                <a:gd name="T78" fmla="*/ 312 w 1022"/>
                <a:gd name="T79" fmla="*/ 28 h 1435"/>
                <a:gd name="T80" fmla="*/ 359 w 1022"/>
                <a:gd name="T81" fmla="*/ 16 h 1435"/>
                <a:gd name="T82" fmla="*/ 408 w 1022"/>
                <a:gd name="T83" fmla="*/ 7 h 1435"/>
                <a:gd name="T84" fmla="*/ 459 w 1022"/>
                <a:gd name="T85" fmla="*/ 2 h 1435"/>
                <a:gd name="T86" fmla="*/ 510 w 1022"/>
                <a:gd name="T87" fmla="*/ 0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435">
                  <a:moveTo>
                    <a:pt x="510" y="0"/>
                  </a:moveTo>
                  <a:lnTo>
                    <a:pt x="510" y="0"/>
                  </a:lnTo>
                  <a:lnTo>
                    <a:pt x="510" y="0"/>
                  </a:lnTo>
                  <a:lnTo>
                    <a:pt x="537" y="0"/>
                  </a:lnTo>
                  <a:lnTo>
                    <a:pt x="563" y="2"/>
                  </a:lnTo>
                  <a:lnTo>
                    <a:pt x="588" y="4"/>
                  </a:lnTo>
                  <a:lnTo>
                    <a:pt x="613" y="7"/>
                  </a:lnTo>
                  <a:lnTo>
                    <a:pt x="638" y="11"/>
                  </a:lnTo>
                  <a:lnTo>
                    <a:pt x="662" y="16"/>
                  </a:lnTo>
                  <a:lnTo>
                    <a:pt x="686" y="22"/>
                  </a:lnTo>
                  <a:lnTo>
                    <a:pt x="709" y="28"/>
                  </a:lnTo>
                  <a:lnTo>
                    <a:pt x="732" y="37"/>
                  </a:lnTo>
                  <a:lnTo>
                    <a:pt x="753" y="45"/>
                  </a:lnTo>
                  <a:lnTo>
                    <a:pt x="775" y="53"/>
                  </a:lnTo>
                  <a:lnTo>
                    <a:pt x="796" y="63"/>
                  </a:lnTo>
                  <a:lnTo>
                    <a:pt x="815" y="73"/>
                  </a:lnTo>
                  <a:lnTo>
                    <a:pt x="835" y="84"/>
                  </a:lnTo>
                  <a:lnTo>
                    <a:pt x="853" y="95"/>
                  </a:lnTo>
                  <a:lnTo>
                    <a:pt x="872" y="108"/>
                  </a:lnTo>
                  <a:lnTo>
                    <a:pt x="889" y="120"/>
                  </a:lnTo>
                  <a:lnTo>
                    <a:pt x="905" y="134"/>
                  </a:lnTo>
                  <a:lnTo>
                    <a:pt x="920" y="148"/>
                  </a:lnTo>
                  <a:lnTo>
                    <a:pt x="934" y="162"/>
                  </a:lnTo>
                  <a:lnTo>
                    <a:pt x="947" y="176"/>
                  </a:lnTo>
                  <a:lnTo>
                    <a:pt x="960" y="193"/>
                  </a:lnTo>
                  <a:lnTo>
                    <a:pt x="971" y="207"/>
                  </a:lnTo>
                  <a:lnTo>
                    <a:pt x="982" y="225"/>
                  </a:lnTo>
                  <a:lnTo>
                    <a:pt x="991" y="241"/>
                  </a:lnTo>
                  <a:lnTo>
                    <a:pt x="999" y="258"/>
                  </a:lnTo>
                  <a:lnTo>
                    <a:pt x="1006" y="275"/>
                  </a:lnTo>
                  <a:lnTo>
                    <a:pt x="1012" y="293"/>
                  </a:lnTo>
                  <a:lnTo>
                    <a:pt x="1016" y="311"/>
                  </a:lnTo>
                  <a:lnTo>
                    <a:pt x="1018" y="329"/>
                  </a:lnTo>
                  <a:lnTo>
                    <a:pt x="1021" y="347"/>
                  </a:lnTo>
                  <a:lnTo>
                    <a:pt x="1022" y="367"/>
                  </a:lnTo>
                  <a:lnTo>
                    <a:pt x="1022" y="1270"/>
                  </a:lnTo>
                  <a:lnTo>
                    <a:pt x="1022" y="1270"/>
                  </a:lnTo>
                  <a:lnTo>
                    <a:pt x="953" y="1260"/>
                  </a:lnTo>
                  <a:lnTo>
                    <a:pt x="885" y="1253"/>
                  </a:lnTo>
                  <a:lnTo>
                    <a:pt x="818" y="1250"/>
                  </a:lnTo>
                  <a:lnTo>
                    <a:pt x="750" y="1250"/>
                  </a:lnTo>
                  <a:lnTo>
                    <a:pt x="683" y="1251"/>
                  </a:lnTo>
                  <a:lnTo>
                    <a:pt x="617" y="1256"/>
                  </a:lnTo>
                  <a:lnTo>
                    <a:pt x="550" y="1263"/>
                  </a:lnTo>
                  <a:lnTo>
                    <a:pt x="485" y="1272"/>
                  </a:lnTo>
                  <a:lnTo>
                    <a:pt x="421" y="1283"/>
                  </a:lnTo>
                  <a:lnTo>
                    <a:pt x="358" y="1298"/>
                  </a:lnTo>
                  <a:lnTo>
                    <a:pt x="295" y="1314"/>
                  </a:lnTo>
                  <a:lnTo>
                    <a:pt x="233" y="1334"/>
                  </a:lnTo>
                  <a:lnTo>
                    <a:pt x="173" y="1356"/>
                  </a:lnTo>
                  <a:lnTo>
                    <a:pt x="113" y="1380"/>
                  </a:lnTo>
                  <a:lnTo>
                    <a:pt x="56" y="1406"/>
                  </a:lnTo>
                  <a:lnTo>
                    <a:pt x="27" y="1420"/>
                  </a:lnTo>
                  <a:lnTo>
                    <a:pt x="0" y="1435"/>
                  </a:lnTo>
                  <a:lnTo>
                    <a:pt x="0" y="367"/>
                  </a:lnTo>
                  <a:lnTo>
                    <a:pt x="0" y="367"/>
                  </a:lnTo>
                  <a:lnTo>
                    <a:pt x="0" y="347"/>
                  </a:lnTo>
                  <a:lnTo>
                    <a:pt x="2" y="329"/>
                  </a:lnTo>
                  <a:lnTo>
                    <a:pt x="6" y="311"/>
                  </a:lnTo>
                  <a:lnTo>
                    <a:pt x="10" y="293"/>
                  </a:lnTo>
                  <a:lnTo>
                    <a:pt x="16" y="275"/>
                  </a:lnTo>
                  <a:lnTo>
                    <a:pt x="23" y="258"/>
                  </a:lnTo>
                  <a:lnTo>
                    <a:pt x="31" y="241"/>
                  </a:lnTo>
                  <a:lnTo>
                    <a:pt x="40" y="225"/>
                  </a:lnTo>
                  <a:lnTo>
                    <a:pt x="50" y="207"/>
                  </a:lnTo>
                  <a:lnTo>
                    <a:pt x="62" y="193"/>
                  </a:lnTo>
                  <a:lnTo>
                    <a:pt x="73" y="176"/>
                  </a:lnTo>
                  <a:lnTo>
                    <a:pt x="87" y="162"/>
                  </a:lnTo>
                  <a:lnTo>
                    <a:pt x="101" y="148"/>
                  </a:lnTo>
                  <a:lnTo>
                    <a:pt x="117" y="134"/>
                  </a:lnTo>
                  <a:lnTo>
                    <a:pt x="133" y="120"/>
                  </a:lnTo>
                  <a:lnTo>
                    <a:pt x="149" y="108"/>
                  </a:lnTo>
                  <a:lnTo>
                    <a:pt x="167" y="95"/>
                  </a:lnTo>
                  <a:lnTo>
                    <a:pt x="186" y="84"/>
                  </a:lnTo>
                  <a:lnTo>
                    <a:pt x="205" y="73"/>
                  </a:lnTo>
                  <a:lnTo>
                    <a:pt x="225" y="63"/>
                  </a:lnTo>
                  <a:lnTo>
                    <a:pt x="246" y="53"/>
                  </a:lnTo>
                  <a:lnTo>
                    <a:pt x="267" y="45"/>
                  </a:lnTo>
                  <a:lnTo>
                    <a:pt x="289" y="37"/>
                  </a:lnTo>
                  <a:lnTo>
                    <a:pt x="312" y="28"/>
                  </a:lnTo>
                  <a:lnTo>
                    <a:pt x="335" y="22"/>
                  </a:lnTo>
                  <a:lnTo>
                    <a:pt x="359" y="16"/>
                  </a:lnTo>
                  <a:lnTo>
                    <a:pt x="383" y="11"/>
                  </a:lnTo>
                  <a:lnTo>
                    <a:pt x="408" y="7"/>
                  </a:lnTo>
                  <a:lnTo>
                    <a:pt x="433" y="4"/>
                  </a:lnTo>
                  <a:lnTo>
                    <a:pt x="459" y="2"/>
                  </a:lnTo>
                  <a:lnTo>
                    <a:pt x="484" y="0"/>
                  </a:lnTo>
                  <a:lnTo>
                    <a:pt x="510"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3" name="Freeform 202"/>
            <p:cNvSpPr>
              <a:spLocks/>
            </p:cNvSpPr>
            <p:nvPr/>
          </p:nvSpPr>
          <p:spPr bwMode="auto">
            <a:xfrm>
              <a:off x="4983029" y="2268226"/>
              <a:ext cx="201867" cy="202461"/>
            </a:xfrm>
            <a:custGeom>
              <a:avLst/>
              <a:gdLst>
                <a:gd name="T0" fmla="*/ 537 w 1022"/>
                <a:gd name="T1" fmla="*/ 0 h 1022"/>
                <a:gd name="T2" fmla="*/ 614 w 1022"/>
                <a:gd name="T3" fmla="*/ 10 h 1022"/>
                <a:gd name="T4" fmla="*/ 686 w 1022"/>
                <a:gd name="T5" fmla="*/ 31 h 1022"/>
                <a:gd name="T6" fmla="*/ 755 w 1022"/>
                <a:gd name="T7" fmla="*/ 61 h 1022"/>
                <a:gd name="T8" fmla="*/ 817 w 1022"/>
                <a:gd name="T9" fmla="*/ 101 h 1022"/>
                <a:gd name="T10" fmla="*/ 872 w 1022"/>
                <a:gd name="T11" fmla="*/ 149 h 1022"/>
                <a:gd name="T12" fmla="*/ 920 w 1022"/>
                <a:gd name="T13" fmla="*/ 205 h 1022"/>
                <a:gd name="T14" fmla="*/ 960 w 1022"/>
                <a:gd name="T15" fmla="*/ 267 h 1022"/>
                <a:gd name="T16" fmla="*/ 991 w 1022"/>
                <a:gd name="T17" fmla="*/ 335 h 1022"/>
                <a:gd name="T18" fmla="*/ 1012 w 1022"/>
                <a:gd name="T19" fmla="*/ 407 h 1022"/>
                <a:gd name="T20" fmla="*/ 1021 w 1022"/>
                <a:gd name="T21" fmla="*/ 484 h 1022"/>
                <a:gd name="T22" fmla="*/ 1021 w 1022"/>
                <a:gd name="T23" fmla="*/ 537 h 1022"/>
                <a:gd name="T24" fmla="*/ 1012 w 1022"/>
                <a:gd name="T25" fmla="*/ 613 h 1022"/>
                <a:gd name="T26" fmla="*/ 991 w 1022"/>
                <a:gd name="T27" fmla="*/ 686 h 1022"/>
                <a:gd name="T28" fmla="*/ 960 w 1022"/>
                <a:gd name="T29" fmla="*/ 754 h 1022"/>
                <a:gd name="T30" fmla="*/ 920 w 1022"/>
                <a:gd name="T31" fmla="*/ 816 h 1022"/>
                <a:gd name="T32" fmla="*/ 872 w 1022"/>
                <a:gd name="T33" fmla="*/ 871 h 1022"/>
                <a:gd name="T34" fmla="*/ 817 w 1022"/>
                <a:gd name="T35" fmla="*/ 920 h 1022"/>
                <a:gd name="T36" fmla="*/ 755 w 1022"/>
                <a:gd name="T37" fmla="*/ 960 h 1022"/>
                <a:gd name="T38" fmla="*/ 686 w 1022"/>
                <a:gd name="T39" fmla="*/ 991 h 1022"/>
                <a:gd name="T40" fmla="*/ 614 w 1022"/>
                <a:gd name="T41" fmla="*/ 1011 h 1022"/>
                <a:gd name="T42" fmla="*/ 537 w 1022"/>
                <a:gd name="T43" fmla="*/ 1021 h 1022"/>
                <a:gd name="T44" fmla="*/ 484 w 1022"/>
                <a:gd name="T45" fmla="*/ 1021 h 1022"/>
                <a:gd name="T46" fmla="*/ 407 w 1022"/>
                <a:gd name="T47" fmla="*/ 1011 h 1022"/>
                <a:gd name="T48" fmla="*/ 335 w 1022"/>
                <a:gd name="T49" fmla="*/ 991 h 1022"/>
                <a:gd name="T50" fmla="*/ 268 w 1022"/>
                <a:gd name="T51" fmla="*/ 960 h 1022"/>
                <a:gd name="T52" fmla="*/ 206 w 1022"/>
                <a:gd name="T53" fmla="*/ 920 h 1022"/>
                <a:gd name="T54" fmla="*/ 149 w 1022"/>
                <a:gd name="T55" fmla="*/ 871 h 1022"/>
                <a:gd name="T56" fmla="*/ 101 w 1022"/>
                <a:gd name="T57" fmla="*/ 816 h 1022"/>
                <a:gd name="T58" fmla="*/ 61 w 1022"/>
                <a:gd name="T59" fmla="*/ 754 h 1022"/>
                <a:gd name="T60" fmla="*/ 31 w 1022"/>
                <a:gd name="T61" fmla="*/ 686 h 1022"/>
                <a:gd name="T62" fmla="*/ 11 w 1022"/>
                <a:gd name="T63" fmla="*/ 613 h 1022"/>
                <a:gd name="T64" fmla="*/ 0 w 1022"/>
                <a:gd name="T65" fmla="*/ 537 h 1022"/>
                <a:gd name="T66" fmla="*/ 0 w 1022"/>
                <a:gd name="T67" fmla="*/ 484 h 1022"/>
                <a:gd name="T68" fmla="*/ 11 w 1022"/>
                <a:gd name="T69" fmla="*/ 407 h 1022"/>
                <a:gd name="T70" fmla="*/ 31 w 1022"/>
                <a:gd name="T71" fmla="*/ 335 h 1022"/>
                <a:gd name="T72" fmla="*/ 61 w 1022"/>
                <a:gd name="T73" fmla="*/ 267 h 1022"/>
                <a:gd name="T74" fmla="*/ 101 w 1022"/>
                <a:gd name="T75" fmla="*/ 205 h 1022"/>
                <a:gd name="T76" fmla="*/ 149 w 1022"/>
                <a:gd name="T77" fmla="*/ 149 h 1022"/>
                <a:gd name="T78" fmla="*/ 206 w 1022"/>
                <a:gd name="T79" fmla="*/ 101 h 1022"/>
                <a:gd name="T80" fmla="*/ 268 w 1022"/>
                <a:gd name="T81" fmla="*/ 61 h 1022"/>
                <a:gd name="T82" fmla="*/ 335 w 1022"/>
                <a:gd name="T83" fmla="*/ 31 h 1022"/>
                <a:gd name="T84" fmla="*/ 407 w 1022"/>
                <a:gd name="T85" fmla="*/ 10 h 1022"/>
                <a:gd name="T86" fmla="*/ 484 w 1022"/>
                <a:gd name="T87" fmla="*/ 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1" y="0"/>
                  </a:moveTo>
                  <a:lnTo>
                    <a:pt x="511" y="0"/>
                  </a:lnTo>
                  <a:lnTo>
                    <a:pt x="537" y="0"/>
                  </a:lnTo>
                  <a:lnTo>
                    <a:pt x="563" y="2"/>
                  </a:lnTo>
                  <a:lnTo>
                    <a:pt x="589" y="5"/>
                  </a:lnTo>
                  <a:lnTo>
                    <a:pt x="614" y="10"/>
                  </a:lnTo>
                  <a:lnTo>
                    <a:pt x="639" y="16"/>
                  </a:lnTo>
                  <a:lnTo>
                    <a:pt x="663" y="23"/>
                  </a:lnTo>
                  <a:lnTo>
                    <a:pt x="686" y="31"/>
                  </a:lnTo>
                  <a:lnTo>
                    <a:pt x="710" y="40"/>
                  </a:lnTo>
                  <a:lnTo>
                    <a:pt x="732" y="50"/>
                  </a:lnTo>
                  <a:lnTo>
                    <a:pt x="755" y="61"/>
                  </a:lnTo>
                  <a:lnTo>
                    <a:pt x="776" y="73"/>
                  </a:lnTo>
                  <a:lnTo>
                    <a:pt x="796" y="87"/>
                  </a:lnTo>
                  <a:lnTo>
                    <a:pt x="817" y="101"/>
                  </a:lnTo>
                  <a:lnTo>
                    <a:pt x="836" y="116"/>
                  </a:lnTo>
                  <a:lnTo>
                    <a:pt x="855" y="132"/>
                  </a:lnTo>
                  <a:lnTo>
                    <a:pt x="872" y="149"/>
                  </a:lnTo>
                  <a:lnTo>
                    <a:pt x="889" y="167"/>
                  </a:lnTo>
                  <a:lnTo>
                    <a:pt x="905" y="186"/>
                  </a:lnTo>
                  <a:lnTo>
                    <a:pt x="920" y="205"/>
                  </a:lnTo>
                  <a:lnTo>
                    <a:pt x="935" y="225"/>
                  </a:lnTo>
                  <a:lnTo>
                    <a:pt x="948" y="245"/>
                  </a:lnTo>
                  <a:lnTo>
                    <a:pt x="960" y="267"/>
                  </a:lnTo>
                  <a:lnTo>
                    <a:pt x="972" y="289"/>
                  </a:lnTo>
                  <a:lnTo>
                    <a:pt x="982" y="312"/>
                  </a:lnTo>
                  <a:lnTo>
                    <a:pt x="991" y="335"/>
                  </a:lnTo>
                  <a:lnTo>
                    <a:pt x="999" y="359"/>
                  </a:lnTo>
                  <a:lnTo>
                    <a:pt x="1006" y="383"/>
                  </a:lnTo>
                  <a:lnTo>
                    <a:pt x="1012" y="407"/>
                  </a:lnTo>
                  <a:lnTo>
                    <a:pt x="1017" y="432"/>
                  </a:lnTo>
                  <a:lnTo>
                    <a:pt x="1020" y="459"/>
                  </a:lnTo>
                  <a:lnTo>
                    <a:pt x="1021" y="484"/>
                  </a:lnTo>
                  <a:lnTo>
                    <a:pt x="1022" y="510"/>
                  </a:lnTo>
                  <a:lnTo>
                    <a:pt x="1022" y="510"/>
                  </a:lnTo>
                  <a:lnTo>
                    <a:pt x="1021" y="537"/>
                  </a:lnTo>
                  <a:lnTo>
                    <a:pt x="1020" y="563"/>
                  </a:lnTo>
                  <a:lnTo>
                    <a:pt x="1017" y="588"/>
                  </a:lnTo>
                  <a:lnTo>
                    <a:pt x="1012" y="613"/>
                  </a:lnTo>
                  <a:lnTo>
                    <a:pt x="1006" y="639"/>
                  </a:lnTo>
                  <a:lnTo>
                    <a:pt x="999" y="663"/>
                  </a:lnTo>
                  <a:lnTo>
                    <a:pt x="991" y="686"/>
                  </a:lnTo>
                  <a:lnTo>
                    <a:pt x="982" y="710"/>
                  </a:lnTo>
                  <a:lnTo>
                    <a:pt x="972" y="732"/>
                  </a:lnTo>
                  <a:lnTo>
                    <a:pt x="960" y="754"/>
                  </a:lnTo>
                  <a:lnTo>
                    <a:pt x="948" y="775"/>
                  </a:lnTo>
                  <a:lnTo>
                    <a:pt x="935" y="796"/>
                  </a:lnTo>
                  <a:lnTo>
                    <a:pt x="920" y="816"/>
                  </a:lnTo>
                  <a:lnTo>
                    <a:pt x="905" y="836"/>
                  </a:lnTo>
                  <a:lnTo>
                    <a:pt x="889" y="854"/>
                  </a:lnTo>
                  <a:lnTo>
                    <a:pt x="872" y="871"/>
                  </a:lnTo>
                  <a:lnTo>
                    <a:pt x="855" y="889"/>
                  </a:lnTo>
                  <a:lnTo>
                    <a:pt x="836" y="905"/>
                  </a:lnTo>
                  <a:lnTo>
                    <a:pt x="817" y="920"/>
                  </a:lnTo>
                  <a:lnTo>
                    <a:pt x="796" y="935"/>
                  </a:lnTo>
                  <a:lnTo>
                    <a:pt x="776" y="947"/>
                  </a:lnTo>
                  <a:lnTo>
                    <a:pt x="755" y="960"/>
                  </a:lnTo>
                  <a:lnTo>
                    <a:pt x="732" y="971"/>
                  </a:lnTo>
                  <a:lnTo>
                    <a:pt x="710" y="982"/>
                  </a:lnTo>
                  <a:lnTo>
                    <a:pt x="686" y="991"/>
                  </a:lnTo>
                  <a:lnTo>
                    <a:pt x="663" y="999"/>
                  </a:lnTo>
                  <a:lnTo>
                    <a:pt x="639" y="1006"/>
                  </a:lnTo>
                  <a:lnTo>
                    <a:pt x="614" y="1011"/>
                  </a:lnTo>
                  <a:lnTo>
                    <a:pt x="589" y="1016"/>
                  </a:lnTo>
                  <a:lnTo>
                    <a:pt x="563" y="1018"/>
                  </a:lnTo>
                  <a:lnTo>
                    <a:pt x="537" y="1021"/>
                  </a:lnTo>
                  <a:lnTo>
                    <a:pt x="511" y="1022"/>
                  </a:lnTo>
                  <a:lnTo>
                    <a:pt x="511" y="1022"/>
                  </a:lnTo>
                  <a:lnTo>
                    <a:pt x="484" y="1021"/>
                  </a:lnTo>
                  <a:lnTo>
                    <a:pt x="459" y="1018"/>
                  </a:lnTo>
                  <a:lnTo>
                    <a:pt x="433" y="1016"/>
                  </a:lnTo>
                  <a:lnTo>
                    <a:pt x="407" y="1011"/>
                  </a:lnTo>
                  <a:lnTo>
                    <a:pt x="383" y="1006"/>
                  </a:lnTo>
                  <a:lnTo>
                    <a:pt x="359" y="999"/>
                  </a:lnTo>
                  <a:lnTo>
                    <a:pt x="335" y="991"/>
                  </a:lnTo>
                  <a:lnTo>
                    <a:pt x="312" y="982"/>
                  </a:lnTo>
                  <a:lnTo>
                    <a:pt x="289" y="971"/>
                  </a:lnTo>
                  <a:lnTo>
                    <a:pt x="268" y="960"/>
                  </a:lnTo>
                  <a:lnTo>
                    <a:pt x="246" y="947"/>
                  </a:lnTo>
                  <a:lnTo>
                    <a:pt x="225" y="935"/>
                  </a:lnTo>
                  <a:lnTo>
                    <a:pt x="206" y="920"/>
                  </a:lnTo>
                  <a:lnTo>
                    <a:pt x="186" y="905"/>
                  </a:lnTo>
                  <a:lnTo>
                    <a:pt x="168" y="889"/>
                  </a:lnTo>
                  <a:lnTo>
                    <a:pt x="149" y="871"/>
                  </a:lnTo>
                  <a:lnTo>
                    <a:pt x="132" y="854"/>
                  </a:lnTo>
                  <a:lnTo>
                    <a:pt x="116" y="836"/>
                  </a:lnTo>
                  <a:lnTo>
                    <a:pt x="101" y="816"/>
                  </a:lnTo>
                  <a:lnTo>
                    <a:pt x="87" y="796"/>
                  </a:lnTo>
                  <a:lnTo>
                    <a:pt x="74" y="775"/>
                  </a:lnTo>
                  <a:lnTo>
                    <a:pt x="61" y="754"/>
                  </a:lnTo>
                  <a:lnTo>
                    <a:pt x="51" y="732"/>
                  </a:lnTo>
                  <a:lnTo>
                    <a:pt x="40" y="710"/>
                  </a:lnTo>
                  <a:lnTo>
                    <a:pt x="31" y="686"/>
                  </a:lnTo>
                  <a:lnTo>
                    <a:pt x="23" y="663"/>
                  </a:lnTo>
                  <a:lnTo>
                    <a:pt x="16" y="639"/>
                  </a:lnTo>
                  <a:lnTo>
                    <a:pt x="11" y="613"/>
                  </a:lnTo>
                  <a:lnTo>
                    <a:pt x="6" y="588"/>
                  </a:lnTo>
                  <a:lnTo>
                    <a:pt x="3" y="563"/>
                  </a:lnTo>
                  <a:lnTo>
                    <a:pt x="0" y="537"/>
                  </a:lnTo>
                  <a:lnTo>
                    <a:pt x="0" y="510"/>
                  </a:lnTo>
                  <a:lnTo>
                    <a:pt x="0" y="510"/>
                  </a:lnTo>
                  <a:lnTo>
                    <a:pt x="0" y="484"/>
                  </a:lnTo>
                  <a:lnTo>
                    <a:pt x="3" y="459"/>
                  </a:lnTo>
                  <a:lnTo>
                    <a:pt x="6" y="432"/>
                  </a:lnTo>
                  <a:lnTo>
                    <a:pt x="11" y="407"/>
                  </a:lnTo>
                  <a:lnTo>
                    <a:pt x="16" y="383"/>
                  </a:lnTo>
                  <a:lnTo>
                    <a:pt x="23" y="359"/>
                  </a:lnTo>
                  <a:lnTo>
                    <a:pt x="31" y="335"/>
                  </a:lnTo>
                  <a:lnTo>
                    <a:pt x="40" y="312"/>
                  </a:lnTo>
                  <a:lnTo>
                    <a:pt x="51" y="289"/>
                  </a:lnTo>
                  <a:lnTo>
                    <a:pt x="61" y="267"/>
                  </a:lnTo>
                  <a:lnTo>
                    <a:pt x="74" y="245"/>
                  </a:lnTo>
                  <a:lnTo>
                    <a:pt x="87" y="225"/>
                  </a:lnTo>
                  <a:lnTo>
                    <a:pt x="101" y="205"/>
                  </a:lnTo>
                  <a:lnTo>
                    <a:pt x="116" y="186"/>
                  </a:lnTo>
                  <a:lnTo>
                    <a:pt x="132" y="167"/>
                  </a:lnTo>
                  <a:lnTo>
                    <a:pt x="149" y="149"/>
                  </a:lnTo>
                  <a:lnTo>
                    <a:pt x="168" y="132"/>
                  </a:lnTo>
                  <a:lnTo>
                    <a:pt x="186" y="116"/>
                  </a:lnTo>
                  <a:lnTo>
                    <a:pt x="206" y="101"/>
                  </a:lnTo>
                  <a:lnTo>
                    <a:pt x="225" y="87"/>
                  </a:lnTo>
                  <a:lnTo>
                    <a:pt x="246" y="73"/>
                  </a:lnTo>
                  <a:lnTo>
                    <a:pt x="268" y="61"/>
                  </a:lnTo>
                  <a:lnTo>
                    <a:pt x="289" y="50"/>
                  </a:lnTo>
                  <a:lnTo>
                    <a:pt x="312" y="40"/>
                  </a:lnTo>
                  <a:lnTo>
                    <a:pt x="335" y="31"/>
                  </a:lnTo>
                  <a:lnTo>
                    <a:pt x="359" y="23"/>
                  </a:lnTo>
                  <a:lnTo>
                    <a:pt x="383" y="16"/>
                  </a:lnTo>
                  <a:lnTo>
                    <a:pt x="407" y="10"/>
                  </a:lnTo>
                  <a:lnTo>
                    <a:pt x="433" y="5"/>
                  </a:lnTo>
                  <a:lnTo>
                    <a:pt x="459" y="2"/>
                  </a:lnTo>
                  <a:lnTo>
                    <a:pt x="484"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4" name="Freeform 204"/>
            <p:cNvSpPr>
              <a:spLocks/>
            </p:cNvSpPr>
            <p:nvPr/>
          </p:nvSpPr>
          <p:spPr bwMode="auto">
            <a:xfrm>
              <a:off x="4195152" y="2635150"/>
              <a:ext cx="202461" cy="159713"/>
            </a:xfrm>
            <a:custGeom>
              <a:avLst/>
              <a:gdLst>
                <a:gd name="T0" fmla="*/ 510 w 1022"/>
                <a:gd name="T1" fmla="*/ 0 h 805"/>
                <a:gd name="T2" fmla="*/ 537 w 1022"/>
                <a:gd name="T3" fmla="*/ 0 h 805"/>
                <a:gd name="T4" fmla="*/ 588 w 1022"/>
                <a:gd name="T5" fmla="*/ 5 h 805"/>
                <a:gd name="T6" fmla="*/ 638 w 1022"/>
                <a:gd name="T7" fmla="*/ 12 h 805"/>
                <a:gd name="T8" fmla="*/ 686 w 1022"/>
                <a:gd name="T9" fmla="*/ 22 h 805"/>
                <a:gd name="T10" fmla="*/ 732 w 1022"/>
                <a:gd name="T11" fmla="*/ 37 h 805"/>
                <a:gd name="T12" fmla="*/ 775 w 1022"/>
                <a:gd name="T13" fmla="*/ 53 h 805"/>
                <a:gd name="T14" fmla="*/ 817 w 1022"/>
                <a:gd name="T15" fmla="*/ 74 h 805"/>
                <a:gd name="T16" fmla="*/ 855 w 1022"/>
                <a:gd name="T17" fmla="*/ 96 h 805"/>
                <a:gd name="T18" fmla="*/ 889 w 1022"/>
                <a:gd name="T19" fmla="*/ 121 h 805"/>
                <a:gd name="T20" fmla="*/ 920 w 1022"/>
                <a:gd name="T21" fmla="*/ 148 h 805"/>
                <a:gd name="T22" fmla="*/ 948 w 1022"/>
                <a:gd name="T23" fmla="*/ 177 h 805"/>
                <a:gd name="T24" fmla="*/ 972 w 1022"/>
                <a:gd name="T25" fmla="*/ 208 h 805"/>
                <a:gd name="T26" fmla="*/ 991 w 1022"/>
                <a:gd name="T27" fmla="*/ 241 h 805"/>
                <a:gd name="T28" fmla="*/ 1006 w 1022"/>
                <a:gd name="T29" fmla="*/ 276 h 805"/>
                <a:gd name="T30" fmla="*/ 1016 w 1022"/>
                <a:gd name="T31" fmla="*/ 311 h 805"/>
                <a:gd name="T32" fmla="*/ 1021 w 1022"/>
                <a:gd name="T33" fmla="*/ 348 h 805"/>
                <a:gd name="T34" fmla="*/ 1022 w 1022"/>
                <a:gd name="T35" fmla="*/ 755 h 805"/>
                <a:gd name="T36" fmla="*/ 958 w 1022"/>
                <a:gd name="T37" fmla="*/ 747 h 805"/>
                <a:gd name="T38" fmla="*/ 828 w 1022"/>
                <a:gd name="T39" fmla="*/ 735 h 805"/>
                <a:gd name="T40" fmla="*/ 699 w 1022"/>
                <a:gd name="T41" fmla="*/ 729 h 805"/>
                <a:gd name="T42" fmla="*/ 569 w 1022"/>
                <a:gd name="T43" fmla="*/ 729 h 805"/>
                <a:gd name="T44" fmla="*/ 441 w 1022"/>
                <a:gd name="T45" fmla="*/ 736 h 805"/>
                <a:gd name="T46" fmla="*/ 312 w 1022"/>
                <a:gd name="T47" fmla="*/ 748 h 805"/>
                <a:gd name="T48" fmla="*/ 186 w 1022"/>
                <a:gd name="T49" fmla="*/ 767 h 805"/>
                <a:gd name="T50" fmla="*/ 61 w 1022"/>
                <a:gd name="T51" fmla="*/ 791 h 805"/>
                <a:gd name="T52" fmla="*/ 0 w 1022"/>
                <a:gd name="T53" fmla="*/ 368 h 805"/>
                <a:gd name="T54" fmla="*/ 0 w 1022"/>
                <a:gd name="T55" fmla="*/ 348 h 805"/>
                <a:gd name="T56" fmla="*/ 6 w 1022"/>
                <a:gd name="T57" fmla="*/ 311 h 805"/>
                <a:gd name="T58" fmla="*/ 16 w 1022"/>
                <a:gd name="T59" fmla="*/ 276 h 805"/>
                <a:gd name="T60" fmla="*/ 31 w 1022"/>
                <a:gd name="T61" fmla="*/ 241 h 805"/>
                <a:gd name="T62" fmla="*/ 51 w 1022"/>
                <a:gd name="T63" fmla="*/ 208 h 805"/>
                <a:gd name="T64" fmla="*/ 73 w 1022"/>
                <a:gd name="T65" fmla="*/ 177 h 805"/>
                <a:gd name="T66" fmla="*/ 101 w 1022"/>
                <a:gd name="T67" fmla="*/ 148 h 805"/>
                <a:gd name="T68" fmla="*/ 133 w 1022"/>
                <a:gd name="T69" fmla="*/ 121 h 805"/>
                <a:gd name="T70" fmla="*/ 168 w 1022"/>
                <a:gd name="T71" fmla="*/ 96 h 805"/>
                <a:gd name="T72" fmla="*/ 205 w 1022"/>
                <a:gd name="T73" fmla="*/ 74 h 805"/>
                <a:gd name="T74" fmla="*/ 247 w 1022"/>
                <a:gd name="T75" fmla="*/ 53 h 805"/>
                <a:gd name="T76" fmla="*/ 290 w 1022"/>
                <a:gd name="T77" fmla="*/ 37 h 805"/>
                <a:gd name="T78" fmla="*/ 335 w 1022"/>
                <a:gd name="T79" fmla="*/ 22 h 805"/>
                <a:gd name="T80" fmla="*/ 383 w 1022"/>
                <a:gd name="T81" fmla="*/ 12 h 805"/>
                <a:gd name="T82" fmla="*/ 434 w 1022"/>
                <a:gd name="T83" fmla="*/ 5 h 805"/>
                <a:gd name="T84" fmla="*/ 484 w 1022"/>
                <a:gd name="T85"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805">
                  <a:moveTo>
                    <a:pt x="510" y="0"/>
                  </a:moveTo>
                  <a:lnTo>
                    <a:pt x="510" y="0"/>
                  </a:lnTo>
                  <a:lnTo>
                    <a:pt x="510" y="0"/>
                  </a:lnTo>
                  <a:lnTo>
                    <a:pt x="537" y="0"/>
                  </a:lnTo>
                  <a:lnTo>
                    <a:pt x="563" y="3"/>
                  </a:lnTo>
                  <a:lnTo>
                    <a:pt x="588" y="5"/>
                  </a:lnTo>
                  <a:lnTo>
                    <a:pt x="614" y="7"/>
                  </a:lnTo>
                  <a:lnTo>
                    <a:pt x="638" y="12"/>
                  </a:lnTo>
                  <a:lnTo>
                    <a:pt x="662" y="17"/>
                  </a:lnTo>
                  <a:lnTo>
                    <a:pt x="686" y="22"/>
                  </a:lnTo>
                  <a:lnTo>
                    <a:pt x="709" y="29"/>
                  </a:lnTo>
                  <a:lnTo>
                    <a:pt x="732" y="37"/>
                  </a:lnTo>
                  <a:lnTo>
                    <a:pt x="754" y="45"/>
                  </a:lnTo>
                  <a:lnTo>
                    <a:pt x="775" y="53"/>
                  </a:lnTo>
                  <a:lnTo>
                    <a:pt x="796" y="64"/>
                  </a:lnTo>
                  <a:lnTo>
                    <a:pt x="817" y="74"/>
                  </a:lnTo>
                  <a:lnTo>
                    <a:pt x="835" y="84"/>
                  </a:lnTo>
                  <a:lnTo>
                    <a:pt x="855" y="96"/>
                  </a:lnTo>
                  <a:lnTo>
                    <a:pt x="872" y="108"/>
                  </a:lnTo>
                  <a:lnTo>
                    <a:pt x="889" y="121"/>
                  </a:lnTo>
                  <a:lnTo>
                    <a:pt x="905" y="135"/>
                  </a:lnTo>
                  <a:lnTo>
                    <a:pt x="920" y="148"/>
                  </a:lnTo>
                  <a:lnTo>
                    <a:pt x="935" y="162"/>
                  </a:lnTo>
                  <a:lnTo>
                    <a:pt x="948" y="177"/>
                  </a:lnTo>
                  <a:lnTo>
                    <a:pt x="960" y="193"/>
                  </a:lnTo>
                  <a:lnTo>
                    <a:pt x="972" y="208"/>
                  </a:lnTo>
                  <a:lnTo>
                    <a:pt x="982" y="224"/>
                  </a:lnTo>
                  <a:lnTo>
                    <a:pt x="991" y="241"/>
                  </a:lnTo>
                  <a:lnTo>
                    <a:pt x="999" y="259"/>
                  </a:lnTo>
                  <a:lnTo>
                    <a:pt x="1006" y="276"/>
                  </a:lnTo>
                  <a:lnTo>
                    <a:pt x="1012" y="293"/>
                  </a:lnTo>
                  <a:lnTo>
                    <a:pt x="1016" y="311"/>
                  </a:lnTo>
                  <a:lnTo>
                    <a:pt x="1020" y="330"/>
                  </a:lnTo>
                  <a:lnTo>
                    <a:pt x="1021" y="348"/>
                  </a:lnTo>
                  <a:lnTo>
                    <a:pt x="1022" y="368"/>
                  </a:lnTo>
                  <a:lnTo>
                    <a:pt x="1022" y="755"/>
                  </a:lnTo>
                  <a:lnTo>
                    <a:pt x="1022" y="755"/>
                  </a:lnTo>
                  <a:lnTo>
                    <a:pt x="958" y="747"/>
                  </a:lnTo>
                  <a:lnTo>
                    <a:pt x="894" y="740"/>
                  </a:lnTo>
                  <a:lnTo>
                    <a:pt x="828" y="735"/>
                  </a:lnTo>
                  <a:lnTo>
                    <a:pt x="764" y="731"/>
                  </a:lnTo>
                  <a:lnTo>
                    <a:pt x="699" y="729"/>
                  </a:lnTo>
                  <a:lnTo>
                    <a:pt x="634" y="728"/>
                  </a:lnTo>
                  <a:lnTo>
                    <a:pt x="569" y="729"/>
                  </a:lnTo>
                  <a:lnTo>
                    <a:pt x="505" y="731"/>
                  </a:lnTo>
                  <a:lnTo>
                    <a:pt x="441" y="736"/>
                  </a:lnTo>
                  <a:lnTo>
                    <a:pt x="376" y="741"/>
                  </a:lnTo>
                  <a:lnTo>
                    <a:pt x="312" y="748"/>
                  </a:lnTo>
                  <a:lnTo>
                    <a:pt x="249" y="756"/>
                  </a:lnTo>
                  <a:lnTo>
                    <a:pt x="186" y="767"/>
                  </a:lnTo>
                  <a:lnTo>
                    <a:pt x="123" y="778"/>
                  </a:lnTo>
                  <a:lnTo>
                    <a:pt x="61" y="791"/>
                  </a:lnTo>
                  <a:lnTo>
                    <a:pt x="0" y="805"/>
                  </a:lnTo>
                  <a:lnTo>
                    <a:pt x="0" y="368"/>
                  </a:lnTo>
                  <a:lnTo>
                    <a:pt x="0" y="368"/>
                  </a:lnTo>
                  <a:lnTo>
                    <a:pt x="0" y="348"/>
                  </a:lnTo>
                  <a:lnTo>
                    <a:pt x="2" y="330"/>
                  </a:lnTo>
                  <a:lnTo>
                    <a:pt x="6" y="311"/>
                  </a:lnTo>
                  <a:lnTo>
                    <a:pt x="10" y="293"/>
                  </a:lnTo>
                  <a:lnTo>
                    <a:pt x="16" y="276"/>
                  </a:lnTo>
                  <a:lnTo>
                    <a:pt x="23" y="259"/>
                  </a:lnTo>
                  <a:lnTo>
                    <a:pt x="31" y="241"/>
                  </a:lnTo>
                  <a:lnTo>
                    <a:pt x="40" y="224"/>
                  </a:lnTo>
                  <a:lnTo>
                    <a:pt x="51" y="208"/>
                  </a:lnTo>
                  <a:lnTo>
                    <a:pt x="62" y="193"/>
                  </a:lnTo>
                  <a:lnTo>
                    <a:pt x="73" y="177"/>
                  </a:lnTo>
                  <a:lnTo>
                    <a:pt x="87" y="162"/>
                  </a:lnTo>
                  <a:lnTo>
                    <a:pt x="101" y="148"/>
                  </a:lnTo>
                  <a:lnTo>
                    <a:pt x="117" y="135"/>
                  </a:lnTo>
                  <a:lnTo>
                    <a:pt x="133" y="121"/>
                  </a:lnTo>
                  <a:lnTo>
                    <a:pt x="150" y="108"/>
                  </a:lnTo>
                  <a:lnTo>
                    <a:pt x="168" y="96"/>
                  </a:lnTo>
                  <a:lnTo>
                    <a:pt x="186" y="84"/>
                  </a:lnTo>
                  <a:lnTo>
                    <a:pt x="205" y="74"/>
                  </a:lnTo>
                  <a:lnTo>
                    <a:pt x="226" y="64"/>
                  </a:lnTo>
                  <a:lnTo>
                    <a:pt x="247" y="53"/>
                  </a:lnTo>
                  <a:lnTo>
                    <a:pt x="267" y="45"/>
                  </a:lnTo>
                  <a:lnTo>
                    <a:pt x="290" y="37"/>
                  </a:lnTo>
                  <a:lnTo>
                    <a:pt x="312" y="29"/>
                  </a:lnTo>
                  <a:lnTo>
                    <a:pt x="335" y="22"/>
                  </a:lnTo>
                  <a:lnTo>
                    <a:pt x="359" y="17"/>
                  </a:lnTo>
                  <a:lnTo>
                    <a:pt x="383" y="12"/>
                  </a:lnTo>
                  <a:lnTo>
                    <a:pt x="408" y="7"/>
                  </a:lnTo>
                  <a:lnTo>
                    <a:pt x="434" y="5"/>
                  </a:lnTo>
                  <a:lnTo>
                    <a:pt x="459" y="3"/>
                  </a:lnTo>
                  <a:lnTo>
                    <a:pt x="484" y="0"/>
                  </a:lnTo>
                  <a:lnTo>
                    <a:pt x="510" y="0"/>
                  </a:lnTo>
                  <a:close/>
                </a:path>
              </a:pathLst>
            </a:custGeom>
            <a:solidFill>
              <a:srgbClr val="0048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5" name="Freeform 206"/>
            <p:cNvSpPr>
              <a:spLocks/>
            </p:cNvSpPr>
            <p:nvPr/>
          </p:nvSpPr>
          <p:spPr bwMode="auto">
            <a:xfrm>
              <a:off x="4195746" y="2373909"/>
              <a:ext cx="202461" cy="201867"/>
            </a:xfrm>
            <a:custGeom>
              <a:avLst/>
              <a:gdLst>
                <a:gd name="T0" fmla="*/ 536 w 1022"/>
                <a:gd name="T1" fmla="*/ 1 h 1022"/>
                <a:gd name="T2" fmla="*/ 613 w 1022"/>
                <a:gd name="T3" fmla="*/ 10 h 1022"/>
                <a:gd name="T4" fmla="*/ 687 w 1022"/>
                <a:gd name="T5" fmla="*/ 31 h 1022"/>
                <a:gd name="T6" fmla="*/ 754 w 1022"/>
                <a:gd name="T7" fmla="*/ 62 h 1022"/>
                <a:gd name="T8" fmla="*/ 816 w 1022"/>
                <a:gd name="T9" fmla="*/ 102 h 1022"/>
                <a:gd name="T10" fmla="*/ 871 w 1022"/>
                <a:gd name="T11" fmla="*/ 150 h 1022"/>
                <a:gd name="T12" fmla="*/ 919 w 1022"/>
                <a:gd name="T13" fmla="*/ 205 h 1022"/>
                <a:gd name="T14" fmla="*/ 960 w 1022"/>
                <a:gd name="T15" fmla="*/ 267 h 1022"/>
                <a:gd name="T16" fmla="*/ 991 w 1022"/>
                <a:gd name="T17" fmla="*/ 336 h 1022"/>
                <a:gd name="T18" fmla="*/ 1011 w 1022"/>
                <a:gd name="T19" fmla="*/ 408 h 1022"/>
                <a:gd name="T20" fmla="*/ 1020 w 1022"/>
                <a:gd name="T21" fmla="*/ 485 h 1022"/>
                <a:gd name="T22" fmla="*/ 1020 w 1022"/>
                <a:gd name="T23" fmla="*/ 538 h 1022"/>
                <a:gd name="T24" fmla="*/ 1011 w 1022"/>
                <a:gd name="T25" fmla="*/ 615 h 1022"/>
                <a:gd name="T26" fmla="*/ 991 w 1022"/>
                <a:gd name="T27" fmla="*/ 687 h 1022"/>
                <a:gd name="T28" fmla="*/ 960 w 1022"/>
                <a:gd name="T29" fmla="*/ 755 h 1022"/>
                <a:gd name="T30" fmla="*/ 919 w 1022"/>
                <a:gd name="T31" fmla="*/ 817 h 1022"/>
                <a:gd name="T32" fmla="*/ 871 w 1022"/>
                <a:gd name="T33" fmla="*/ 873 h 1022"/>
                <a:gd name="T34" fmla="*/ 816 w 1022"/>
                <a:gd name="T35" fmla="*/ 921 h 1022"/>
                <a:gd name="T36" fmla="*/ 754 w 1022"/>
                <a:gd name="T37" fmla="*/ 961 h 1022"/>
                <a:gd name="T38" fmla="*/ 687 w 1022"/>
                <a:gd name="T39" fmla="*/ 991 h 1022"/>
                <a:gd name="T40" fmla="*/ 613 w 1022"/>
                <a:gd name="T41" fmla="*/ 1012 h 1022"/>
                <a:gd name="T42" fmla="*/ 536 w 1022"/>
                <a:gd name="T43" fmla="*/ 1022 h 1022"/>
                <a:gd name="T44" fmla="*/ 484 w 1022"/>
                <a:gd name="T45" fmla="*/ 1022 h 1022"/>
                <a:gd name="T46" fmla="*/ 408 w 1022"/>
                <a:gd name="T47" fmla="*/ 1012 h 1022"/>
                <a:gd name="T48" fmla="*/ 334 w 1022"/>
                <a:gd name="T49" fmla="*/ 991 h 1022"/>
                <a:gd name="T50" fmla="*/ 267 w 1022"/>
                <a:gd name="T51" fmla="*/ 961 h 1022"/>
                <a:gd name="T52" fmla="*/ 205 w 1022"/>
                <a:gd name="T53" fmla="*/ 921 h 1022"/>
                <a:gd name="T54" fmla="*/ 149 w 1022"/>
                <a:gd name="T55" fmla="*/ 873 h 1022"/>
                <a:gd name="T56" fmla="*/ 100 w 1022"/>
                <a:gd name="T57" fmla="*/ 817 h 1022"/>
                <a:gd name="T58" fmla="*/ 61 w 1022"/>
                <a:gd name="T59" fmla="*/ 755 h 1022"/>
                <a:gd name="T60" fmla="*/ 30 w 1022"/>
                <a:gd name="T61" fmla="*/ 687 h 1022"/>
                <a:gd name="T62" fmla="*/ 10 w 1022"/>
                <a:gd name="T63" fmla="*/ 615 h 1022"/>
                <a:gd name="T64" fmla="*/ 0 w 1022"/>
                <a:gd name="T65" fmla="*/ 538 h 1022"/>
                <a:gd name="T66" fmla="*/ 0 w 1022"/>
                <a:gd name="T67" fmla="*/ 485 h 1022"/>
                <a:gd name="T68" fmla="*/ 10 w 1022"/>
                <a:gd name="T69" fmla="*/ 408 h 1022"/>
                <a:gd name="T70" fmla="*/ 30 w 1022"/>
                <a:gd name="T71" fmla="*/ 336 h 1022"/>
                <a:gd name="T72" fmla="*/ 61 w 1022"/>
                <a:gd name="T73" fmla="*/ 267 h 1022"/>
                <a:gd name="T74" fmla="*/ 100 w 1022"/>
                <a:gd name="T75" fmla="*/ 205 h 1022"/>
                <a:gd name="T76" fmla="*/ 149 w 1022"/>
                <a:gd name="T77" fmla="*/ 150 h 1022"/>
                <a:gd name="T78" fmla="*/ 205 w 1022"/>
                <a:gd name="T79" fmla="*/ 102 h 1022"/>
                <a:gd name="T80" fmla="*/ 267 w 1022"/>
                <a:gd name="T81" fmla="*/ 62 h 1022"/>
                <a:gd name="T82" fmla="*/ 334 w 1022"/>
                <a:gd name="T83" fmla="*/ 31 h 1022"/>
                <a:gd name="T84" fmla="*/ 408 w 1022"/>
                <a:gd name="T85" fmla="*/ 10 h 1022"/>
                <a:gd name="T86" fmla="*/ 484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0" y="0"/>
                  </a:moveTo>
                  <a:lnTo>
                    <a:pt x="510" y="0"/>
                  </a:lnTo>
                  <a:lnTo>
                    <a:pt x="536" y="1"/>
                  </a:lnTo>
                  <a:lnTo>
                    <a:pt x="563" y="3"/>
                  </a:lnTo>
                  <a:lnTo>
                    <a:pt x="588" y="6"/>
                  </a:lnTo>
                  <a:lnTo>
                    <a:pt x="613" y="10"/>
                  </a:lnTo>
                  <a:lnTo>
                    <a:pt x="638" y="16"/>
                  </a:lnTo>
                  <a:lnTo>
                    <a:pt x="662" y="23"/>
                  </a:lnTo>
                  <a:lnTo>
                    <a:pt x="687" y="31"/>
                  </a:lnTo>
                  <a:lnTo>
                    <a:pt x="710" y="40"/>
                  </a:lnTo>
                  <a:lnTo>
                    <a:pt x="732" y="50"/>
                  </a:lnTo>
                  <a:lnTo>
                    <a:pt x="754" y="62"/>
                  </a:lnTo>
                  <a:lnTo>
                    <a:pt x="775" y="75"/>
                  </a:lnTo>
                  <a:lnTo>
                    <a:pt x="797" y="87"/>
                  </a:lnTo>
                  <a:lnTo>
                    <a:pt x="816" y="102"/>
                  </a:lnTo>
                  <a:lnTo>
                    <a:pt x="836" y="117"/>
                  </a:lnTo>
                  <a:lnTo>
                    <a:pt x="854" y="133"/>
                  </a:lnTo>
                  <a:lnTo>
                    <a:pt x="871" y="150"/>
                  </a:lnTo>
                  <a:lnTo>
                    <a:pt x="888" y="167"/>
                  </a:lnTo>
                  <a:lnTo>
                    <a:pt x="905" y="186"/>
                  </a:lnTo>
                  <a:lnTo>
                    <a:pt x="919" y="205"/>
                  </a:lnTo>
                  <a:lnTo>
                    <a:pt x="934" y="226"/>
                  </a:lnTo>
                  <a:lnTo>
                    <a:pt x="947" y="247"/>
                  </a:lnTo>
                  <a:lnTo>
                    <a:pt x="960" y="267"/>
                  </a:lnTo>
                  <a:lnTo>
                    <a:pt x="971" y="290"/>
                  </a:lnTo>
                  <a:lnTo>
                    <a:pt x="981" y="312"/>
                  </a:lnTo>
                  <a:lnTo>
                    <a:pt x="991" y="336"/>
                  </a:lnTo>
                  <a:lnTo>
                    <a:pt x="999" y="359"/>
                  </a:lnTo>
                  <a:lnTo>
                    <a:pt x="1005" y="383"/>
                  </a:lnTo>
                  <a:lnTo>
                    <a:pt x="1011" y="408"/>
                  </a:lnTo>
                  <a:lnTo>
                    <a:pt x="1016" y="434"/>
                  </a:lnTo>
                  <a:lnTo>
                    <a:pt x="1019" y="459"/>
                  </a:lnTo>
                  <a:lnTo>
                    <a:pt x="1020" y="485"/>
                  </a:lnTo>
                  <a:lnTo>
                    <a:pt x="1022" y="512"/>
                  </a:lnTo>
                  <a:lnTo>
                    <a:pt x="1022" y="512"/>
                  </a:lnTo>
                  <a:lnTo>
                    <a:pt x="1020" y="538"/>
                  </a:lnTo>
                  <a:lnTo>
                    <a:pt x="1019" y="563"/>
                  </a:lnTo>
                  <a:lnTo>
                    <a:pt x="1016" y="590"/>
                  </a:lnTo>
                  <a:lnTo>
                    <a:pt x="1011" y="615"/>
                  </a:lnTo>
                  <a:lnTo>
                    <a:pt x="1005" y="639"/>
                  </a:lnTo>
                  <a:lnTo>
                    <a:pt x="999" y="663"/>
                  </a:lnTo>
                  <a:lnTo>
                    <a:pt x="991" y="687"/>
                  </a:lnTo>
                  <a:lnTo>
                    <a:pt x="981" y="710"/>
                  </a:lnTo>
                  <a:lnTo>
                    <a:pt x="971" y="733"/>
                  </a:lnTo>
                  <a:lnTo>
                    <a:pt x="960" y="755"/>
                  </a:lnTo>
                  <a:lnTo>
                    <a:pt x="947" y="776"/>
                  </a:lnTo>
                  <a:lnTo>
                    <a:pt x="934" y="797"/>
                  </a:lnTo>
                  <a:lnTo>
                    <a:pt x="919" y="817"/>
                  </a:lnTo>
                  <a:lnTo>
                    <a:pt x="905" y="836"/>
                  </a:lnTo>
                  <a:lnTo>
                    <a:pt x="888" y="854"/>
                  </a:lnTo>
                  <a:lnTo>
                    <a:pt x="871" y="873"/>
                  </a:lnTo>
                  <a:lnTo>
                    <a:pt x="854" y="890"/>
                  </a:lnTo>
                  <a:lnTo>
                    <a:pt x="836" y="906"/>
                  </a:lnTo>
                  <a:lnTo>
                    <a:pt x="816" y="921"/>
                  </a:lnTo>
                  <a:lnTo>
                    <a:pt x="797" y="935"/>
                  </a:lnTo>
                  <a:lnTo>
                    <a:pt x="775" y="949"/>
                  </a:lnTo>
                  <a:lnTo>
                    <a:pt x="754" y="961"/>
                  </a:lnTo>
                  <a:lnTo>
                    <a:pt x="732" y="971"/>
                  </a:lnTo>
                  <a:lnTo>
                    <a:pt x="710" y="982"/>
                  </a:lnTo>
                  <a:lnTo>
                    <a:pt x="687" y="991"/>
                  </a:lnTo>
                  <a:lnTo>
                    <a:pt x="662" y="999"/>
                  </a:lnTo>
                  <a:lnTo>
                    <a:pt x="638" y="1006"/>
                  </a:lnTo>
                  <a:lnTo>
                    <a:pt x="613" y="1012"/>
                  </a:lnTo>
                  <a:lnTo>
                    <a:pt x="588" y="1016"/>
                  </a:lnTo>
                  <a:lnTo>
                    <a:pt x="563" y="1020"/>
                  </a:lnTo>
                  <a:lnTo>
                    <a:pt x="536" y="1022"/>
                  </a:lnTo>
                  <a:lnTo>
                    <a:pt x="510" y="1022"/>
                  </a:lnTo>
                  <a:lnTo>
                    <a:pt x="510" y="1022"/>
                  </a:lnTo>
                  <a:lnTo>
                    <a:pt x="484" y="1022"/>
                  </a:lnTo>
                  <a:lnTo>
                    <a:pt x="458" y="1020"/>
                  </a:lnTo>
                  <a:lnTo>
                    <a:pt x="433" y="1016"/>
                  </a:lnTo>
                  <a:lnTo>
                    <a:pt x="408" y="1012"/>
                  </a:lnTo>
                  <a:lnTo>
                    <a:pt x="383" y="1006"/>
                  </a:lnTo>
                  <a:lnTo>
                    <a:pt x="359" y="999"/>
                  </a:lnTo>
                  <a:lnTo>
                    <a:pt x="334" y="991"/>
                  </a:lnTo>
                  <a:lnTo>
                    <a:pt x="311" y="982"/>
                  </a:lnTo>
                  <a:lnTo>
                    <a:pt x="289" y="971"/>
                  </a:lnTo>
                  <a:lnTo>
                    <a:pt x="267" y="961"/>
                  </a:lnTo>
                  <a:lnTo>
                    <a:pt x="245" y="949"/>
                  </a:lnTo>
                  <a:lnTo>
                    <a:pt x="224" y="935"/>
                  </a:lnTo>
                  <a:lnTo>
                    <a:pt x="205" y="921"/>
                  </a:lnTo>
                  <a:lnTo>
                    <a:pt x="185" y="906"/>
                  </a:lnTo>
                  <a:lnTo>
                    <a:pt x="167" y="890"/>
                  </a:lnTo>
                  <a:lnTo>
                    <a:pt x="149" y="873"/>
                  </a:lnTo>
                  <a:lnTo>
                    <a:pt x="133" y="854"/>
                  </a:lnTo>
                  <a:lnTo>
                    <a:pt x="116" y="836"/>
                  </a:lnTo>
                  <a:lnTo>
                    <a:pt x="100" y="817"/>
                  </a:lnTo>
                  <a:lnTo>
                    <a:pt x="87" y="797"/>
                  </a:lnTo>
                  <a:lnTo>
                    <a:pt x="73" y="776"/>
                  </a:lnTo>
                  <a:lnTo>
                    <a:pt x="61" y="755"/>
                  </a:lnTo>
                  <a:lnTo>
                    <a:pt x="50" y="733"/>
                  </a:lnTo>
                  <a:lnTo>
                    <a:pt x="40" y="710"/>
                  </a:lnTo>
                  <a:lnTo>
                    <a:pt x="30" y="687"/>
                  </a:lnTo>
                  <a:lnTo>
                    <a:pt x="22" y="663"/>
                  </a:lnTo>
                  <a:lnTo>
                    <a:pt x="16" y="639"/>
                  </a:lnTo>
                  <a:lnTo>
                    <a:pt x="10" y="615"/>
                  </a:lnTo>
                  <a:lnTo>
                    <a:pt x="5" y="590"/>
                  </a:lnTo>
                  <a:lnTo>
                    <a:pt x="2" y="563"/>
                  </a:lnTo>
                  <a:lnTo>
                    <a:pt x="0" y="538"/>
                  </a:lnTo>
                  <a:lnTo>
                    <a:pt x="0" y="512"/>
                  </a:lnTo>
                  <a:lnTo>
                    <a:pt x="0" y="512"/>
                  </a:lnTo>
                  <a:lnTo>
                    <a:pt x="0" y="485"/>
                  </a:lnTo>
                  <a:lnTo>
                    <a:pt x="2" y="459"/>
                  </a:lnTo>
                  <a:lnTo>
                    <a:pt x="5" y="434"/>
                  </a:lnTo>
                  <a:lnTo>
                    <a:pt x="10" y="408"/>
                  </a:lnTo>
                  <a:lnTo>
                    <a:pt x="16" y="383"/>
                  </a:lnTo>
                  <a:lnTo>
                    <a:pt x="22" y="359"/>
                  </a:lnTo>
                  <a:lnTo>
                    <a:pt x="30" y="336"/>
                  </a:lnTo>
                  <a:lnTo>
                    <a:pt x="40" y="312"/>
                  </a:lnTo>
                  <a:lnTo>
                    <a:pt x="50" y="290"/>
                  </a:lnTo>
                  <a:lnTo>
                    <a:pt x="61" y="267"/>
                  </a:lnTo>
                  <a:lnTo>
                    <a:pt x="73" y="247"/>
                  </a:lnTo>
                  <a:lnTo>
                    <a:pt x="87" y="226"/>
                  </a:lnTo>
                  <a:lnTo>
                    <a:pt x="100" y="205"/>
                  </a:lnTo>
                  <a:lnTo>
                    <a:pt x="116" y="186"/>
                  </a:lnTo>
                  <a:lnTo>
                    <a:pt x="133" y="167"/>
                  </a:lnTo>
                  <a:lnTo>
                    <a:pt x="149" y="150"/>
                  </a:lnTo>
                  <a:lnTo>
                    <a:pt x="167" y="133"/>
                  </a:lnTo>
                  <a:lnTo>
                    <a:pt x="185" y="117"/>
                  </a:lnTo>
                  <a:lnTo>
                    <a:pt x="205" y="102"/>
                  </a:lnTo>
                  <a:lnTo>
                    <a:pt x="224" y="87"/>
                  </a:lnTo>
                  <a:lnTo>
                    <a:pt x="245" y="75"/>
                  </a:lnTo>
                  <a:lnTo>
                    <a:pt x="267" y="62"/>
                  </a:lnTo>
                  <a:lnTo>
                    <a:pt x="289" y="50"/>
                  </a:lnTo>
                  <a:lnTo>
                    <a:pt x="311" y="40"/>
                  </a:lnTo>
                  <a:lnTo>
                    <a:pt x="334" y="31"/>
                  </a:lnTo>
                  <a:lnTo>
                    <a:pt x="359" y="23"/>
                  </a:lnTo>
                  <a:lnTo>
                    <a:pt x="383" y="16"/>
                  </a:lnTo>
                  <a:lnTo>
                    <a:pt x="408" y="10"/>
                  </a:lnTo>
                  <a:lnTo>
                    <a:pt x="433" y="6"/>
                  </a:lnTo>
                  <a:lnTo>
                    <a:pt x="458" y="3"/>
                  </a:lnTo>
                  <a:lnTo>
                    <a:pt x="484" y="1"/>
                  </a:lnTo>
                  <a:lnTo>
                    <a:pt x="510" y="0"/>
                  </a:lnTo>
                  <a:lnTo>
                    <a:pt x="51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6" name="Freeform 207"/>
            <p:cNvSpPr>
              <a:spLocks/>
            </p:cNvSpPr>
            <p:nvPr/>
          </p:nvSpPr>
          <p:spPr bwMode="auto">
            <a:xfrm>
              <a:off x="4444518" y="2635744"/>
              <a:ext cx="202461" cy="284396"/>
            </a:xfrm>
            <a:custGeom>
              <a:avLst/>
              <a:gdLst>
                <a:gd name="T0" fmla="*/ 511 w 1022"/>
                <a:gd name="T1" fmla="*/ 0 h 1437"/>
                <a:gd name="T2" fmla="*/ 537 w 1022"/>
                <a:gd name="T3" fmla="*/ 0 h 1437"/>
                <a:gd name="T4" fmla="*/ 588 w 1022"/>
                <a:gd name="T5" fmla="*/ 4 h 1437"/>
                <a:gd name="T6" fmla="*/ 638 w 1022"/>
                <a:gd name="T7" fmla="*/ 11 h 1437"/>
                <a:gd name="T8" fmla="*/ 687 w 1022"/>
                <a:gd name="T9" fmla="*/ 22 h 1437"/>
                <a:gd name="T10" fmla="*/ 731 w 1022"/>
                <a:gd name="T11" fmla="*/ 35 h 1437"/>
                <a:gd name="T12" fmla="*/ 775 w 1022"/>
                <a:gd name="T13" fmla="*/ 53 h 1437"/>
                <a:gd name="T14" fmla="*/ 816 w 1022"/>
                <a:gd name="T15" fmla="*/ 73 h 1437"/>
                <a:gd name="T16" fmla="*/ 854 w 1022"/>
                <a:gd name="T17" fmla="*/ 95 h 1437"/>
                <a:gd name="T18" fmla="*/ 888 w 1022"/>
                <a:gd name="T19" fmla="*/ 120 h 1437"/>
                <a:gd name="T20" fmla="*/ 921 w 1022"/>
                <a:gd name="T21" fmla="*/ 148 h 1437"/>
                <a:gd name="T22" fmla="*/ 948 w 1022"/>
                <a:gd name="T23" fmla="*/ 176 h 1437"/>
                <a:gd name="T24" fmla="*/ 971 w 1022"/>
                <a:gd name="T25" fmla="*/ 207 h 1437"/>
                <a:gd name="T26" fmla="*/ 991 w 1022"/>
                <a:gd name="T27" fmla="*/ 241 h 1437"/>
                <a:gd name="T28" fmla="*/ 1005 w 1022"/>
                <a:gd name="T29" fmla="*/ 275 h 1437"/>
                <a:gd name="T30" fmla="*/ 1016 w 1022"/>
                <a:gd name="T31" fmla="*/ 311 h 1437"/>
                <a:gd name="T32" fmla="*/ 1022 w 1022"/>
                <a:gd name="T33" fmla="*/ 347 h 1437"/>
                <a:gd name="T34" fmla="*/ 1022 w 1022"/>
                <a:gd name="T35" fmla="*/ 1437 h 1437"/>
                <a:gd name="T36" fmla="*/ 996 w 1022"/>
                <a:gd name="T37" fmla="*/ 1407 h 1437"/>
                <a:gd name="T38" fmla="*/ 945 w 1022"/>
                <a:gd name="T39" fmla="*/ 1347 h 1437"/>
                <a:gd name="T40" fmla="*/ 891 w 1022"/>
                <a:gd name="T41" fmla="*/ 1291 h 1437"/>
                <a:gd name="T42" fmla="*/ 835 w 1022"/>
                <a:gd name="T43" fmla="*/ 1237 h 1437"/>
                <a:gd name="T44" fmla="*/ 776 w 1022"/>
                <a:gd name="T45" fmla="*/ 1187 h 1437"/>
                <a:gd name="T46" fmla="*/ 716 w 1022"/>
                <a:gd name="T47" fmla="*/ 1139 h 1437"/>
                <a:gd name="T48" fmla="*/ 654 w 1022"/>
                <a:gd name="T49" fmla="*/ 1094 h 1437"/>
                <a:gd name="T50" fmla="*/ 590 w 1022"/>
                <a:gd name="T51" fmla="*/ 1052 h 1437"/>
                <a:gd name="T52" fmla="*/ 526 w 1022"/>
                <a:gd name="T53" fmla="*/ 1013 h 1437"/>
                <a:gd name="T54" fmla="*/ 459 w 1022"/>
                <a:gd name="T55" fmla="*/ 976 h 1437"/>
                <a:gd name="T56" fmla="*/ 392 w 1022"/>
                <a:gd name="T57" fmla="*/ 941 h 1437"/>
                <a:gd name="T58" fmla="*/ 323 w 1022"/>
                <a:gd name="T59" fmla="*/ 910 h 1437"/>
                <a:gd name="T60" fmla="*/ 253 w 1022"/>
                <a:gd name="T61" fmla="*/ 882 h 1437"/>
                <a:gd name="T62" fmla="*/ 145 w 1022"/>
                <a:gd name="T63" fmla="*/ 843 h 1437"/>
                <a:gd name="T64" fmla="*/ 0 w 1022"/>
                <a:gd name="T65" fmla="*/ 800 h 1437"/>
                <a:gd name="T66" fmla="*/ 0 w 1022"/>
                <a:gd name="T67" fmla="*/ 367 h 1437"/>
                <a:gd name="T68" fmla="*/ 2 w 1022"/>
                <a:gd name="T69" fmla="*/ 329 h 1437"/>
                <a:gd name="T70" fmla="*/ 10 w 1022"/>
                <a:gd name="T71" fmla="*/ 292 h 1437"/>
                <a:gd name="T72" fmla="*/ 22 w 1022"/>
                <a:gd name="T73" fmla="*/ 258 h 1437"/>
                <a:gd name="T74" fmla="*/ 40 w 1022"/>
                <a:gd name="T75" fmla="*/ 223 h 1437"/>
                <a:gd name="T76" fmla="*/ 61 w 1022"/>
                <a:gd name="T77" fmla="*/ 191 h 1437"/>
                <a:gd name="T78" fmla="*/ 87 w 1022"/>
                <a:gd name="T79" fmla="*/ 161 h 1437"/>
                <a:gd name="T80" fmla="*/ 116 w 1022"/>
                <a:gd name="T81" fmla="*/ 133 h 1437"/>
                <a:gd name="T82" fmla="*/ 150 w 1022"/>
                <a:gd name="T83" fmla="*/ 108 h 1437"/>
                <a:gd name="T84" fmla="*/ 186 w 1022"/>
                <a:gd name="T85" fmla="*/ 83 h 1437"/>
                <a:gd name="T86" fmla="*/ 225 w 1022"/>
                <a:gd name="T87" fmla="*/ 63 h 1437"/>
                <a:gd name="T88" fmla="*/ 268 w 1022"/>
                <a:gd name="T89" fmla="*/ 44 h 1437"/>
                <a:gd name="T90" fmla="*/ 313 w 1022"/>
                <a:gd name="T91" fmla="*/ 28 h 1437"/>
                <a:gd name="T92" fmla="*/ 360 w 1022"/>
                <a:gd name="T93" fmla="*/ 16 h 1437"/>
                <a:gd name="T94" fmla="*/ 408 w 1022"/>
                <a:gd name="T95" fmla="*/ 7 h 1437"/>
                <a:gd name="T96" fmla="*/ 458 w 1022"/>
                <a:gd name="T97" fmla="*/ 2 h 1437"/>
                <a:gd name="T98" fmla="*/ 511 w 1022"/>
                <a:gd name="T99" fmla="*/ 0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2" h="1437">
                  <a:moveTo>
                    <a:pt x="511" y="0"/>
                  </a:moveTo>
                  <a:lnTo>
                    <a:pt x="511" y="0"/>
                  </a:lnTo>
                  <a:lnTo>
                    <a:pt x="511" y="0"/>
                  </a:lnTo>
                  <a:lnTo>
                    <a:pt x="537" y="0"/>
                  </a:lnTo>
                  <a:lnTo>
                    <a:pt x="563" y="2"/>
                  </a:lnTo>
                  <a:lnTo>
                    <a:pt x="588" y="4"/>
                  </a:lnTo>
                  <a:lnTo>
                    <a:pt x="613" y="7"/>
                  </a:lnTo>
                  <a:lnTo>
                    <a:pt x="638" y="11"/>
                  </a:lnTo>
                  <a:lnTo>
                    <a:pt x="662" y="16"/>
                  </a:lnTo>
                  <a:lnTo>
                    <a:pt x="687" y="22"/>
                  </a:lnTo>
                  <a:lnTo>
                    <a:pt x="710" y="28"/>
                  </a:lnTo>
                  <a:lnTo>
                    <a:pt x="731" y="35"/>
                  </a:lnTo>
                  <a:lnTo>
                    <a:pt x="754" y="44"/>
                  </a:lnTo>
                  <a:lnTo>
                    <a:pt x="775" y="53"/>
                  </a:lnTo>
                  <a:lnTo>
                    <a:pt x="796" y="63"/>
                  </a:lnTo>
                  <a:lnTo>
                    <a:pt x="816" y="73"/>
                  </a:lnTo>
                  <a:lnTo>
                    <a:pt x="836" y="83"/>
                  </a:lnTo>
                  <a:lnTo>
                    <a:pt x="854" y="95"/>
                  </a:lnTo>
                  <a:lnTo>
                    <a:pt x="871" y="108"/>
                  </a:lnTo>
                  <a:lnTo>
                    <a:pt x="888" y="120"/>
                  </a:lnTo>
                  <a:lnTo>
                    <a:pt x="905" y="133"/>
                  </a:lnTo>
                  <a:lnTo>
                    <a:pt x="921" y="148"/>
                  </a:lnTo>
                  <a:lnTo>
                    <a:pt x="934" y="161"/>
                  </a:lnTo>
                  <a:lnTo>
                    <a:pt x="948" y="176"/>
                  </a:lnTo>
                  <a:lnTo>
                    <a:pt x="960" y="191"/>
                  </a:lnTo>
                  <a:lnTo>
                    <a:pt x="971" y="207"/>
                  </a:lnTo>
                  <a:lnTo>
                    <a:pt x="981" y="223"/>
                  </a:lnTo>
                  <a:lnTo>
                    <a:pt x="991" y="241"/>
                  </a:lnTo>
                  <a:lnTo>
                    <a:pt x="999" y="258"/>
                  </a:lnTo>
                  <a:lnTo>
                    <a:pt x="1005" y="275"/>
                  </a:lnTo>
                  <a:lnTo>
                    <a:pt x="1011" y="292"/>
                  </a:lnTo>
                  <a:lnTo>
                    <a:pt x="1016" y="311"/>
                  </a:lnTo>
                  <a:lnTo>
                    <a:pt x="1019" y="329"/>
                  </a:lnTo>
                  <a:lnTo>
                    <a:pt x="1022" y="347"/>
                  </a:lnTo>
                  <a:lnTo>
                    <a:pt x="1022" y="367"/>
                  </a:lnTo>
                  <a:lnTo>
                    <a:pt x="1022" y="1437"/>
                  </a:lnTo>
                  <a:lnTo>
                    <a:pt x="1022" y="1437"/>
                  </a:lnTo>
                  <a:lnTo>
                    <a:pt x="996" y="1407"/>
                  </a:lnTo>
                  <a:lnTo>
                    <a:pt x="971" y="1376"/>
                  </a:lnTo>
                  <a:lnTo>
                    <a:pt x="945" y="1347"/>
                  </a:lnTo>
                  <a:lnTo>
                    <a:pt x="917" y="1319"/>
                  </a:lnTo>
                  <a:lnTo>
                    <a:pt x="891" y="1291"/>
                  </a:lnTo>
                  <a:lnTo>
                    <a:pt x="862" y="1264"/>
                  </a:lnTo>
                  <a:lnTo>
                    <a:pt x="835" y="1237"/>
                  </a:lnTo>
                  <a:lnTo>
                    <a:pt x="805" y="1212"/>
                  </a:lnTo>
                  <a:lnTo>
                    <a:pt x="776" y="1187"/>
                  </a:lnTo>
                  <a:lnTo>
                    <a:pt x="746" y="1163"/>
                  </a:lnTo>
                  <a:lnTo>
                    <a:pt x="716" y="1139"/>
                  </a:lnTo>
                  <a:lnTo>
                    <a:pt x="685" y="1116"/>
                  </a:lnTo>
                  <a:lnTo>
                    <a:pt x="654" y="1094"/>
                  </a:lnTo>
                  <a:lnTo>
                    <a:pt x="622" y="1072"/>
                  </a:lnTo>
                  <a:lnTo>
                    <a:pt x="590" y="1052"/>
                  </a:lnTo>
                  <a:lnTo>
                    <a:pt x="558" y="1032"/>
                  </a:lnTo>
                  <a:lnTo>
                    <a:pt x="526" y="1013"/>
                  </a:lnTo>
                  <a:lnTo>
                    <a:pt x="493" y="994"/>
                  </a:lnTo>
                  <a:lnTo>
                    <a:pt x="459" y="976"/>
                  </a:lnTo>
                  <a:lnTo>
                    <a:pt x="426" y="959"/>
                  </a:lnTo>
                  <a:lnTo>
                    <a:pt x="392" y="941"/>
                  </a:lnTo>
                  <a:lnTo>
                    <a:pt x="357" y="925"/>
                  </a:lnTo>
                  <a:lnTo>
                    <a:pt x="323" y="910"/>
                  </a:lnTo>
                  <a:lnTo>
                    <a:pt x="287" y="896"/>
                  </a:lnTo>
                  <a:lnTo>
                    <a:pt x="253" y="882"/>
                  </a:lnTo>
                  <a:lnTo>
                    <a:pt x="217" y="868"/>
                  </a:lnTo>
                  <a:lnTo>
                    <a:pt x="145" y="843"/>
                  </a:lnTo>
                  <a:lnTo>
                    <a:pt x="73" y="821"/>
                  </a:lnTo>
                  <a:lnTo>
                    <a:pt x="0" y="800"/>
                  </a:lnTo>
                  <a:lnTo>
                    <a:pt x="0" y="367"/>
                  </a:lnTo>
                  <a:lnTo>
                    <a:pt x="0" y="367"/>
                  </a:lnTo>
                  <a:lnTo>
                    <a:pt x="1" y="347"/>
                  </a:lnTo>
                  <a:lnTo>
                    <a:pt x="2" y="329"/>
                  </a:lnTo>
                  <a:lnTo>
                    <a:pt x="5" y="311"/>
                  </a:lnTo>
                  <a:lnTo>
                    <a:pt x="10" y="292"/>
                  </a:lnTo>
                  <a:lnTo>
                    <a:pt x="16" y="275"/>
                  </a:lnTo>
                  <a:lnTo>
                    <a:pt x="22" y="258"/>
                  </a:lnTo>
                  <a:lnTo>
                    <a:pt x="30" y="241"/>
                  </a:lnTo>
                  <a:lnTo>
                    <a:pt x="40" y="223"/>
                  </a:lnTo>
                  <a:lnTo>
                    <a:pt x="50" y="207"/>
                  </a:lnTo>
                  <a:lnTo>
                    <a:pt x="61" y="191"/>
                  </a:lnTo>
                  <a:lnTo>
                    <a:pt x="74" y="176"/>
                  </a:lnTo>
                  <a:lnTo>
                    <a:pt x="87" y="161"/>
                  </a:lnTo>
                  <a:lnTo>
                    <a:pt x="102" y="148"/>
                  </a:lnTo>
                  <a:lnTo>
                    <a:pt x="116" y="133"/>
                  </a:lnTo>
                  <a:lnTo>
                    <a:pt x="133" y="120"/>
                  </a:lnTo>
                  <a:lnTo>
                    <a:pt x="150" y="108"/>
                  </a:lnTo>
                  <a:lnTo>
                    <a:pt x="167" y="95"/>
                  </a:lnTo>
                  <a:lnTo>
                    <a:pt x="186" y="83"/>
                  </a:lnTo>
                  <a:lnTo>
                    <a:pt x="206" y="73"/>
                  </a:lnTo>
                  <a:lnTo>
                    <a:pt x="225" y="63"/>
                  </a:lnTo>
                  <a:lnTo>
                    <a:pt x="246" y="53"/>
                  </a:lnTo>
                  <a:lnTo>
                    <a:pt x="268" y="44"/>
                  </a:lnTo>
                  <a:lnTo>
                    <a:pt x="290" y="35"/>
                  </a:lnTo>
                  <a:lnTo>
                    <a:pt x="313" y="28"/>
                  </a:lnTo>
                  <a:lnTo>
                    <a:pt x="336" y="22"/>
                  </a:lnTo>
                  <a:lnTo>
                    <a:pt x="360" y="16"/>
                  </a:lnTo>
                  <a:lnTo>
                    <a:pt x="384" y="11"/>
                  </a:lnTo>
                  <a:lnTo>
                    <a:pt x="408" y="7"/>
                  </a:lnTo>
                  <a:lnTo>
                    <a:pt x="433" y="4"/>
                  </a:lnTo>
                  <a:lnTo>
                    <a:pt x="458" y="2"/>
                  </a:lnTo>
                  <a:lnTo>
                    <a:pt x="485" y="0"/>
                  </a:lnTo>
                  <a:lnTo>
                    <a:pt x="511"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7" name="Freeform 209"/>
            <p:cNvSpPr>
              <a:spLocks/>
            </p:cNvSpPr>
            <p:nvPr/>
          </p:nvSpPr>
          <p:spPr bwMode="auto">
            <a:xfrm>
              <a:off x="4445112" y="2373909"/>
              <a:ext cx="202461" cy="201867"/>
            </a:xfrm>
            <a:custGeom>
              <a:avLst/>
              <a:gdLst>
                <a:gd name="T0" fmla="*/ 538 w 1022"/>
                <a:gd name="T1" fmla="*/ 1 h 1022"/>
                <a:gd name="T2" fmla="*/ 615 w 1022"/>
                <a:gd name="T3" fmla="*/ 10 h 1022"/>
                <a:gd name="T4" fmla="*/ 687 w 1022"/>
                <a:gd name="T5" fmla="*/ 31 h 1022"/>
                <a:gd name="T6" fmla="*/ 755 w 1022"/>
                <a:gd name="T7" fmla="*/ 62 h 1022"/>
                <a:gd name="T8" fmla="*/ 817 w 1022"/>
                <a:gd name="T9" fmla="*/ 102 h 1022"/>
                <a:gd name="T10" fmla="*/ 873 w 1022"/>
                <a:gd name="T11" fmla="*/ 150 h 1022"/>
                <a:gd name="T12" fmla="*/ 921 w 1022"/>
                <a:gd name="T13" fmla="*/ 205 h 1022"/>
                <a:gd name="T14" fmla="*/ 961 w 1022"/>
                <a:gd name="T15" fmla="*/ 267 h 1022"/>
                <a:gd name="T16" fmla="*/ 991 w 1022"/>
                <a:gd name="T17" fmla="*/ 336 h 1022"/>
                <a:gd name="T18" fmla="*/ 1012 w 1022"/>
                <a:gd name="T19" fmla="*/ 408 h 1022"/>
                <a:gd name="T20" fmla="*/ 1022 w 1022"/>
                <a:gd name="T21" fmla="*/ 485 h 1022"/>
                <a:gd name="T22" fmla="*/ 1022 w 1022"/>
                <a:gd name="T23" fmla="*/ 538 h 1022"/>
                <a:gd name="T24" fmla="*/ 1012 w 1022"/>
                <a:gd name="T25" fmla="*/ 615 h 1022"/>
                <a:gd name="T26" fmla="*/ 991 w 1022"/>
                <a:gd name="T27" fmla="*/ 687 h 1022"/>
                <a:gd name="T28" fmla="*/ 961 w 1022"/>
                <a:gd name="T29" fmla="*/ 755 h 1022"/>
                <a:gd name="T30" fmla="*/ 921 w 1022"/>
                <a:gd name="T31" fmla="*/ 817 h 1022"/>
                <a:gd name="T32" fmla="*/ 873 w 1022"/>
                <a:gd name="T33" fmla="*/ 873 h 1022"/>
                <a:gd name="T34" fmla="*/ 817 w 1022"/>
                <a:gd name="T35" fmla="*/ 921 h 1022"/>
                <a:gd name="T36" fmla="*/ 755 w 1022"/>
                <a:gd name="T37" fmla="*/ 961 h 1022"/>
                <a:gd name="T38" fmla="*/ 687 w 1022"/>
                <a:gd name="T39" fmla="*/ 991 h 1022"/>
                <a:gd name="T40" fmla="*/ 615 w 1022"/>
                <a:gd name="T41" fmla="*/ 1012 h 1022"/>
                <a:gd name="T42" fmla="*/ 538 w 1022"/>
                <a:gd name="T43" fmla="*/ 1022 h 1022"/>
                <a:gd name="T44" fmla="*/ 485 w 1022"/>
                <a:gd name="T45" fmla="*/ 1022 h 1022"/>
                <a:gd name="T46" fmla="*/ 408 w 1022"/>
                <a:gd name="T47" fmla="*/ 1012 h 1022"/>
                <a:gd name="T48" fmla="*/ 336 w 1022"/>
                <a:gd name="T49" fmla="*/ 991 h 1022"/>
                <a:gd name="T50" fmla="*/ 267 w 1022"/>
                <a:gd name="T51" fmla="*/ 961 h 1022"/>
                <a:gd name="T52" fmla="*/ 205 w 1022"/>
                <a:gd name="T53" fmla="*/ 921 h 1022"/>
                <a:gd name="T54" fmla="*/ 150 w 1022"/>
                <a:gd name="T55" fmla="*/ 873 h 1022"/>
                <a:gd name="T56" fmla="*/ 102 w 1022"/>
                <a:gd name="T57" fmla="*/ 817 h 1022"/>
                <a:gd name="T58" fmla="*/ 62 w 1022"/>
                <a:gd name="T59" fmla="*/ 755 h 1022"/>
                <a:gd name="T60" fmla="*/ 31 w 1022"/>
                <a:gd name="T61" fmla="*/ 687 h 1022"/>
                <a:gd name="T62" fmla="*/ 10 w 1022"/>
                <a:gd name="T63" fmla="*/ 615 h 1022"/>
                <a:gd name="T64" fmla="*/ 1 w 1022"/>
                <a:gd name="T65" fmla="*/ 538 h 1022"/>
                <a:gd name="T66" fmla="*/ 1 w 1022"/>
                <a:gd name="T67" fmla="*/ 485 h 1022"/>
                <a:gd name="T68" fmla="*/ 10 w 1022"/>
                <a:gd name="T69" fmla="*/ 408 h 1022"/>
                <a:gd name="T70" fmla="*/ 31 w 1022"/>
                <a:gd name="T71" fmla="*/ 336 h 1022"/>
                <a:gd name="T72" fmla="*/ 62 w 1022"/>
                <a:gd name="T73" fmla="*/ 267 h 1022"/>
                <a:gd name="T74" fmla="*/ 102 w 1022"/>
                <a:gd name="T75" fmla="*/ 205 h 1022"/>
                <a:gd name="T76" fmla="*/ 150 w 1022"/>
                <a:gd name="T77" fmla="*/ 150 h 1022"/>
                <a:gd name="T78" fmla="*/ 205 w 1022"/>
                <a:gd name="T79" fmla="*/ 102 h 1022"/>
                <a:gd name="T80" fmla="*/ 267 w 1022"/>
                <a:gd name="T81" fmla="*/ 62 h 1022"/>
                <a:gd name="T82" fmla="*/ 336 w 1022"/>
                <a:gd name="T83" fmla="*/ 31 h 1022"/>
                <a:gd name="T84" fmla="*/ 408 w 1022"/>
                <a:gd name="T85" fmla="*/ 10 h 1022"/>
                <a:gd name="T86" fmla="*/ 485 w 1022"/>
                <a:gd name="T87" fmla="*/ 1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2" h="1022">
                  <a:moveTo>
                    <a:pt x="512" y="0"/>
                  </a:moveTo>
                  <a:lnTo>
                    <a:pt x="512" y="0"/>
                  </a:lnTo>
                  <a:lnTo>
                    <a:pt x="538" y="1"/>
                  </a:lnTo>
                  <a:lnTo>
                    <a:pt x="563" y="3"/>
                  </a:lnTo>
                  <a:lnTo>
                    <a:pt x="590" y="6"/>
                  </a:lnTo>
                  <a:lnTo>
                    <a:pt x="615" y="10"/>
                  </a:lnTo>
                  <a:lnTo>
                    <a:pt x="639" y="16"/>
                  </a:lnTo>
                  <a:lnTo>
                    <a:pt x="663" y="23"/>
                  </a:lnTo>
                  <a:lnTo>
                    <a:pt x="687" y="31"/>
                  </a:lnTo>
                  <a:lnTo>
                    <a:pt x="710" y="40"/>
                  </a:lnTo>
                  <a:lnTo>
                    <a:pt x="733" y="50"/>
                  </a:lnTo>
                  <a:lnTo>
                    <a:pt x="755" y="62"/>
                  </a:lnTo>
                  <a:lnTo>
                    <a:pt x="776" y="75"/>
                  </a:lnTo>
                  <a:lnTo>
                    <a:pt x="797" y="87"/>
                  </a:lnTo>
                  <a:lnTo>
                    <a:pt x="817" y="102"/>
                  </a:lnTo>
                  <a:lnTo>
                    <a:pt x="836" y="117"/>
                  </a:lnTo>
                  <a:lnTo>
                    <a:pt x="854" y="133"/>
                  </a:lnTo>
                  <a:lnTo>
                    <a:pt x="873" y="150"/>
                  </a:lnTo>
                  <a:lnTo>
                    <a:pt x="890" y="167"/>
                  </a:lnTo>
                  <a:lnTo>
                    <a:pt x="906" y="186"/>
                  </a:lnTo>
                  <a:lnTo>
                    <a:pt x="921" y="205"/>
                  </a:lnTo>
                  <a:lnTo>
                    <a:pt x="935" y="226"/>
                  </a:lnTo>
                  <a:lnTo>
                    <a:pt x="949" y="247"/>
                  </a:lnTo>
                  <a:lnTo>
                    <a:pt x="961" y="267"/>
                  </a:lnTo>
                  <a:lnTo>
                    <a:pt x="971" y="290"/>
                  </a:lnTo>
                  <a:lnTo>
                    <a:pt x="982" y="312"/>
                  </a:lnTo>
                  <a:lnTo>
                    <a:pt x="991" y="336"/>
                  </a:lnTo>
                  <a:lnTo>
                    <a:pt x="999" y="359"/>
                  </a:lnTo>
                  <a:lnTo>
                    <a:pt x="1006" y="383"/>
                  </a:lnTo>
                  <a:lnTo>
                    <a:pt x="1012" y="408"/>
                  </a:lnTo>
                  <a:lnTo>
                    <a:pt x="1016" y="434"/>
                  </a:lnTo>
                  <a:lnTo>
                    <a:pt x="1020" y="459"/>
                  </a:lnTo>
                  <a:lnTo>
                    <a:pt x="1022" y="485"/>
                  </a:lnTo>
                  <a:lnTo>
                    <a:pt x="1022" y="512"/>
                  </a:lnTo>
                  <a:lnTo>
                    <a:pt x="1022" y="512"/>
                  </a:lnTo>
                  <a:lnTo>
                    <a:pt x="1022" y="538"/>
                  </a:lnTo>
                  <a:lnTo>
                    <a:pt x="1020" y="563"/>
                  </a:lnTo>
                  <a:lnTo>
                    <a:pt x="1016" y="590"/>
                  </a:lnTo>
                  <a:lnTo>
                    <a:pt x="1012" y="615"/>
                  </a:lnTo>
                  <a:lnTo>
                    <a:pt x="1006" y="639"/>
                  </a:lnTo>
                  <a:lnTo>
                    <a:pt x="999" y="663"/>
                  </a:lnTo>
                  <a:lnTo>
                    <a:pt x="991" y="687"/>
                  </a:lnTo>
                  <a:lnTo>
                    <a:pt x="982" y="710"/>
                  </a:lnTo>
                  <a:lnTo>
                    <a:pt x="971" y="733"/>
                  </a:lnTo>
                  <a:lnTo>
                    <a:pt x="961" y="755"/>
                  </a:lnTo>
                  <a:lnTo>
                    <a:pt x="949" y="776"/>
                  </a:lnTo>
                  <a:lnTo>
                    <a:pt x="935" y="797"/>
                  </a:lnTo>
                  <a:lnTo>
                    <a:pt x="921" y="817"/>
                  </a:lnTo>
                  <a:lnTo>
                    <a:pt x="906" y="836"/>
                  </a:lnTo>
                  <a:lnTo>
                    <a:pt x="890" y="854"/>
                  </a:lnTo>
                  <a:lnTo>
                    <a:pt x="873" y="873"/>
                  </a:lnTo>
                  <a:lnTo>
                    <a:pt x="854" y="890"/>
                  </a:lnTo>
                  <a:lnTo>
                    <a:pt x="836" y="906"/>
                  </a:lnTo>
                  <a:lnTo>
                    <a:pt x="817" y="921"/>
                  </a:lnTo>
                  <a:lnTo>
                    <a:pt x="797" y="935"/>
                  </a:lnTo>
                  <a:lnTo>
                    <a:pt x="776" y="949"/>
                  </a:lnTo>
                  <a:lnTo>
                    <a:pt x="755" y="961"/>
                  </a:lnTo>
                  <a:lnTo>
                    <a:pt x="733" y="971"/>
                  </a:lnTo>
                  <a:lnTo>
                    <a:pt x="710" y="982"/>
                  </a:lnTo>
                  <a:lnTo>
                    <a:pt x="687" y="991"/>
                  </a:lnTo>
                  <a:lnTo>
                    <a:pt x="663" y="999"/>
                  </a:lnTo>
                  <a:lnTo>
                    <a:pt x="639" y="1006"/>
                  </a:lnTo>
                  <a:lnTo>
                    <a:pt x="615" y="1012"/>
                  </a:lnTo>
                  <a:lnTo>
                    <a:pt x="590" y="1016"/>
                  </a:lnTo>
                  <a:lnTo>
                    <a:pt x="563" y="1020"/>
                  </a:lnTo>
                  <a:lnTo>
                    <a:pt x="538" y="1022"/>
                  </a:lnTo>
                  <a:lnTo>
                    <a:pt x="512" y="1022"/>
                  </a:lnTo>
                  <a:lnTo>
                    <a:pt x="512" y="1022"/>
                  </a:lnTo>
                  <a:lnTo>
                    <a:pt x="485" y="1022"/>
                  </a:lnTo>
                  <a:lnTo>
                    <a:pt x="459" y="1020"/>
                  </a:lnTo>
                  <a:lnTo>
                    <a:pt x="434" y="1016"/>
                  </a:lnTo>
                  <a:lnTo>
                    <a:pt x="408" y="1012"/>
                  </a:lnTo>
                  <a:lnTo>
                    <a:pt x="383" y="1006"/>
                  </a:lnTo>
                  <a:lnTo>
                    <a:pt x="359" y="999"/>
                  </a:lnTo>
                  <a:lnTo>
                    <a:pt x="336" y="991"/>
                  </a:lnTo>
                  <a:lnTo>
                    <a:pt x="312" y="982"/>
                  </a:lnTo>
                  <a:lnTo>
                    <a:pt x="290" y="971"/>
                  </a:lnTo>
                  <a:lnTo>
                    <a:pt x="267" y="961"/>
                  </a:lnTo>
                  <a:lnTo>
                    <a:pt x="247" y="949"/>
                  </a:lnTo>
                  <a:lnTo>
                    <a:pt x="226" y="935"/>
                  </a:lnTo>
                  <a:lnTo>
                    <a:pt x="205" y="921"/>
                  </a:lnTo>
                  <a:lnTo>
                    <a:pt x="186" y="906"/>
                  </a:lnTo>
                  <a:lnTo>
                    <a:pt x="167" y="890"/>
                  </a:lnTo>
                  <a:lnTo>
                    <a:pt x="150" y="873"/>
                  </a:lnTo>
                  <a:lnTo>
                    <a:pt x="133" y="854"/>
                  </a:lnTo>
                  <a:lnTo>
                    <a:pt x="117" y="836"/>
                  </a:lnTo>
                  <a:lnTo>
                    <a:pt x="102" y="817"/>
                  </a:lnTo>
                  <a:lnTo>
                    <a:pt x="87" y="797"/>
                  </a:lnTo>
                  <a:lnTo>
                    <a:pt x="75" y="776"/>
                  </a:lnTo>
                  <a:lnTo>
                    <a:pt x="62" y="755"/>
                  </a:lnTo>
                  <a:lnTo>
                    <a:pt x="50" y="733"/>
                  </a:lnTo>
                  <a:lnTo>
                    <a:pt x="40" y="710"/>
                  </a:lnTo>
                  <a:lnTo>
                    <a:pt x="31" y="687"/>
                  </a:lnTo>
                  <a:lnTo>
                    <a:pt x="23" y="663"/>
                  </a:lnTo>
                  <a:lnTo>
                    <a:pt x="16" y="639"/>
                  </a:lnTo>
                  <a:lnTo>
                    <a:pt x="10" y="615"/>
                  </a:lnTo>
                  <a:lnTo>
                    <a:pt x="6" y="590"/>
                  </a:lnTo>
                  <a:lnTo>
                    <a:pt x="2" y="563"/>
                  </a:lnTo>
                  <a:lnTo>
                    <a:pt x="1" y="538"/>
                  </a:lnTo>
                  <a:lnTo>
                    <a:pt x="0" y="512"/>
                  </a:lnTo>
                  <a:lnTo>
                    <a:pt x="0" y="512"/>
                  </a:lnTo>
                  <a:lnTo>
                    <a:pt x="1" y="485"/>
                  </a:lnTo>
                  <a:lnTo>
                    <a:pt x="2" y="459"/>
                  </a:lnTo>
                  <a:lnTo>
                    <a:pt x="6" y="434"/>
                  </a:lnTo>
                  <a:lnTo>
                    <a:pt x="10" y="408"/>
                  </a:lnTo>
                  <a:lnTo>
                    <a:pt x="16" y="383"/>
                  </a:lnTo>
                  <a:lnTo>
                    <a:pt x="23" y="359"/>
                  </a:lnTo>
                  <a:lnTo>
                    <a:pt x="31" y="336"/>
                  </a:lnTo>
                  <a:lnTo>
                    <a:pt x="40" y="312"/>
                  </a:lnTo>
                  <a:lnTo>
                    <a:pt x="50" y="290"/>
                  </a:lnTo>
                  <a:lnTo>
                    <a:pt x="62" y="267"/>
                  </a:lnTo>
                  <a:lnTo>
                    <a:pt x="75" y="247"/>
                  </a:lnTo>
                  <a:lnTo>
                    <a:pt x="87" y="226"/>
                  </a:lnTo>
                  <a:lnTo>
                    <a:pt x="102" y="205"/>
                  </a:lnTo>
                  <a:lnTo>
                    <a:pt x="117" y="186"/>
                  </a:lnTo>
                  <a:lnTo>
                    <a:pt x="133" y="167"/>
                  </a:lnTo>
                  <a:lnTo>
                    <a:pt x="150" y="150"/>
                  </a:lnTo>
                  <a:lnTo>
                    <a:pt x="167" y="133"/>
                  </a:lnTo>
                  <a:lnTo>
                    <a:pt x="186" y="117"/>
                  </a:lnTo>
                  <a:lnTo>
                    <a:pt x="205" y="102"/>
                  </a:lnTo>
                  <a:lnTo>
                    <a:pt x="226" y="87"/>
                  </a:lnTo>
                  <a:lnTo>
                    <a:pt x="247" y="75"/>
                  </a:lnTo>
                  <a:lnTo>
                    <a:pt x="267" y="62"/>
                  </a:lnTo>
                  <a:lnTo>
                    <a:pt x="290" y="50"/>
                  </a:lnTo>
                  <a:lnTo>
                    <a:pt x="312" y="40"/>
                  </a:lnTo>
                  <a:lnTo>
                    <a:pt x="336" y="31"/>
                  </a:lnTo>
                  <a:lnTo>
                    <a:pt x="359" y="23"/>
                  </a:lnTo>
                  <a:lnTo>
                    <a:pt x="383" y="16"/>
                  </a:lnTo>
                  <a:lnTo>
                    <a:pt x="408" y="10"/>
                  </a:lnTo>
                  <a:lnTo>
                    <a:pt x="434" y="6"/>
                  </a:lnTo>
                  <a:lnTo>
                    <a:pt x="459" y="3"/>
                  </a:lnTo>
                  <a:lnTo>
                    <a:pt x="485" y="1"/>
                  </a:lnTo>
                  <a:lnTo>
                    <a:pt x="512" y="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8" name="Freeform 191"/>
            <p:cNvSpPr>
              <a:spLocks noEditPoints="1"/>
            </p:cNvSpPr>
            <p:nvPr/>
          </p:nvSpPr>
          <p:spPr bwMode="auto">
            <a:xfrm>
              <a:off x="6106957" y="2892234"/>
              <a:ext cx="143088" cy="143682"/>
            </a:xfrm>
            <a:custGeom>
              <a:avLst/>
              <a:gdLst>
                <a:gd name="T0" fmla="*/ 389 w 724"/>
                <a:gd name="T1" fmla="*/ 339 h 725"/>
                <a:gd name="T2" fmla="*/ 417 w 724"/>
                <a:gd name="T3" fmla="*/ 327 h 725"/>
                <a:gd name="T4" fmla="*/ 434 w 724"/>
                <a:gd name="T5" fmla="*/ 303 h 725"/>
                <a:gd name="T6" fmla="*/ 435 w 724"/>
                <a:gd name="T7" fmla="*/ 267 h 725"/>
                <a:gd name="T8" fmla="*/ 415 w 724"/>
                <a:gd name="T9" fmla="*/ 241 h 725"/>
                <a:gd name="T10" fmla="*/ 376 w 724"/>
                <a:gd name="T11" fmla="*/ 227 h 725"/>
                <a:gd name="T12" fmla="*/ 203 w 724"/>
                <a:gd name="T13" fmla="*/ 563 h 725"/>
                <a:gd name="T14" fmla="*/ 396 w 724"/>
                <a:gd name="T15" fmla="*/ 175 h 725"/>
                <a:gd name="T16" fmla="*/ 451 w 724"/>
                <a:gd name="T17" fmla="*/ 190 h 725"/>
                <a:gd name="T18" fmla="*/ 493 w 724"/>
                <a:gd name="T19" fmla="*/ 235 h 725"/>
                <a:gd name="T20" fmla="*/ 503 w 724"/>
                <a:gd name="T21" fmla="*/ 289 h 725"/>
                <a:gd name="T22" fmla="*/ 487 w 724"/>
                <a:gd name="T23" fmla="*/ 337 h 725"/>
                <a:gd name="T24" fmla="*/ 457 w 724"/>
                <a:gd name="T25" fmla="*/ 367 h 725"/>
                <a:gd name="T26" fmla="*/ 405 w 724"/>
                <a:gd name="T27" fmla="*/ 387 h 725"/>
                <a:gd name="T28" fmla="*/ 419 w 724"/>
                <a:gd name="T29" fmla="*/ 403 h 725"/>
                <a:gd name="T30" fmla="*/ 467 w 724"/>
                <a:gd name="T31" fmla="*/ 461 h 725"/>
                <a:gd name="T32" fmla="*/ 419 w 724"/>
                <a:gd name="T33" fmla="*/ 501 h 725"/>
                <a:gd name="T34" fmla="*/ 354 w 724"/>
                <a:gd name="T35" fmla="*/ 410 h 725"/>
                <a:gd name="T36" fmla="*/ 303 w 724"/>
                <a:gd name="T37" fmla="*/ 397 h 725"/>
                <a:gd name="T38" fmla="*/ 363 w 724"/>
                <a:gd name="T39" fmla="*/ 61 h 725"/>
                <a:gd name="T40" fmla="*/ 269 w 724"/>
                <a:gd name="T41" fmla="*/ 75 h 725"/>
                <a:gd name="T42" fmla="*/ 196 w 724"/>
                <a:gd name="T43" fmla="*/ 110 h 725"/>
                <a:gd name="T44" fmla="*/ 123 w 724"/>
                <a:gd name="T45" fmla="*/ 176 h 725"/>
                <a:gd name="T46" fmla="*/ 83 w 724"/>
                <a:gd name="T47" fmla="*/ 247 h 725"/>
                <a:gd name="T48" fmla="*/ 61 w 724"/>
                <a:gd name="T49" fmla="*/ 343 h 725"/>
                <a:gd name="T50" fmla="*/ 66 w 724"/>
                <a:gd name="T51" fmla="*/ 421 h 725"/>
                <a:gd name="T52" fmla="*/ 100 w 724"/>
                <a:gd name="T53" fmla="*/ 512 h 725"/>
                <a:gd name="T54" fmla="*/ 148 w 724"/>
                <a:gd name="T55" fmla="*/ 577 h 725"/>
                <a:gd name="T56" fmla="*/ 212 w 724"/>
                <a:gd name="T57" fmla="*/ 625 h 725"/>
                <a:gd name="T58" fmla="*/ 304 w 724"/>
                <a:gd name="T59" fmla="*/ 658 h 725"/>
                <a:gd name="T60" fmla="*/ 382 w 724"/>
                <a:gd name="T61" fmla="*/ 664 h 725"/>
                <a:gd name="T62" fmla="*/ 476 w 724"/>
                <a:gd name="T63" fmla="*/ 642 h 725"/>
                <a:gd name="T64" fmla="*/ 546 w 724"/>
                <a:gd name="T65" fmla="*/ 602 h 725"/>
                <a:gd name="T66" fmla="*/ 614 w 724"/>
                <a:gd name="T67" fmla="*/ 530 h 725"/>
                <a:gd name="T68" fmla="*/ 648 w 724"/>
                <a:gd name="T69" fmla="*/ 457 h 725"/>
                <a:gd name="T70" fmla="*/ 664 w 724"/>
                <a:gd name="T71" fmla="*/ 362 h 725"/>
                <a:gd name="T72" fmla="*/ 654 w 724"/>
                <a:gd name="T73" fmla="*/ 285 h 725"/>
                <a:gd name="T74" fmla="*/ 624 w 724"/>
                <a:gd name="T75" fmla="*/ 211 h 725"/>
                <a:gd name="T76" fmla="*/ 560 w 724"/>
                <a:gd name="T77" fmla="*/ 133 h 725"/>
                <a:gd name="T78" fmla="*/ 492 w 724"/>
                <a:gd name="T79" fmla="*/ 90 h 725"/>
                <a:gd name="T80" fmla="*/ 399 w 724"/>
                <a:gd name="T81" fmla="*/ 63 h 725"/>
                <a:gd name="T82" fmla="*/ 363 w 724"/>
                <a:gd name="T83" fmla="*/ 0 h 725"/>
                <a:gd name="T84" fmla="*/ 474 w 724"/>
                <a:gd name="T85" fmla="*/ 18 h 725"/>
                <a:gd name="T86" fmla="*/ 561 w 724"/>
                <a:gd name="T87" fmla="*/ 59 h 725"/>
                <a:gd name="T88" fmla="*/ 649 w 724"/>
                <a:gd name="T89" fmla="*/ 140 h 725"/>
                <a:gd name="T90" fmla="*/ 696 w 724"/>
                <a:gd name="T91" fmla="*/ 225 h 725"/>
                <a:gd name="T92" fmla="*/ 723 w 724"/>
                <a:gd name="T93" fmla="*/ 339 h 725"/>
                <a:gd name="T94" fmla="*/ 717 w 724"/>
                <a:gd name="T95" fmla="*/ 432 h 725"/>
                <a:gd name="T96" fmla="*/ 676 w 724"/>
                <a:gd name="T97" fmla="*/ 542 h 725"/>
                <a:gd name="T98" fmla="*/ 618 w 724"/>
                <a:gd name="T99" fmla="*/ 619 h 725"/>
                <a:gd name="T100" fmla="*/ 543 w 724"/>
                <a:gd name="T101" fmla="*/ 676 h 725"/>
                <a:gd name="T102" fmla="*/ 432 w 724"/>
                <a:gd name="T103" fmla="*/ 718 h 725"/>
                <a:gd name="T104" fmla="*/ 339 w 724"/>
                <a:gd name="T105" fmla="*/ 723 h 725"/>
                <a:gd name="T106" fmla="*/ 225 w 724"/>
                <a:gd name="T107" fmla="*/ 697 h 725"/>
                <a:gd name="T108" fmla="*/ 141 w 724"/>
                <a:gd name="T109" fmla="*/ 650 h 725"/>
                <a:gd name="T110" fmla="*/ 60 w 724"/>
                <a:gd name="T111" fmla="*/ 563 h 725"/>
                <a:gd name="T112" fmla="*/ 19 w 724"/>
                <a:gd name="T113" fmla="*/ 477 h 725"/>
                <a:gd name="T114" fmla="*/ 0 w 724"/>
                <a:gd name="T115" fmla="*/ 362 h 725"/>
                <a:gd name="T116" fmla="*/ 12 w 724"/>
                <a:gd name="T117" fmla="*/ 269 h 725"/>
                <a:gd name="T118" fmla="*/ 48 w 724"/>
                <a:gd name="T119" fmla="*/ 181 h 725"/>
                <a:gd name="T120" fmla="*/ 124 w 724"/>
                <a:gd name="T121" fmla="*/ 88 h 725"/>
                <a:gd name="T122" fmla="*/ 206 w 724"/>
                <a:gd name="T123" fmla="*/ 36 h 725"/>
                <a:gd name="T124" fmla="*/ 317 w 724"/>
                <a:gd name="T125"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4" h="725">
                  <a:moveTo>
                    <a:pt x="266" y="343"/>
                  </a:moveTo>
                  <a:lnTo>
                    <a:pt x="343" y="343"/>
                  </a:lnTo>
                  <a:lnTo>
                    <a:pt x="343" y="343"/>
                  </a:lnTo>
                  <a:lnTo>
                    <a:pt x="367" y="343"/>
                  </a:lnTo>
                  <a:lnTo>
                    <a:pt x="389" y="339"/>
                  </a:lnTo>
                  <a:lnTo>
                    <a:pt x="397" y="337"/>
                  </a:lnTo>
                  <a:lnTo>
                    <a:pt x="405" y="334"/>
                  </a:lnTo>
                  <a:lnTo>
                    <a:pt x="412" y="331"/>
                  </a:lnTo>
                  <a:lnTo>
                    <a:pt x="417" y="327"/>
                  </a:lnTo>
                  <a:lnTo>
                    <a:pt x="417" y="327"/>
                  </a:lnTo>
                  <a:lnTo>
                    <a:pt x="422" y="323"/>
                  </a:lnTo>
                  <a:lnTo>
                    <a:pt x="426" y="319"/>
                  </a:lnTo>
                  <a:lnTo>
                    <a:pt x="429" y="313"/>
                  </a:lnTo>
                  <a:lnTo>
                    <a:pt x="433" y="308"/>
                  </a:lnTo>
                  <a:lnTo>
                    <a:pt x="434" y="303"/>
                  </a:lnTo>
                  <a:lnTo>
                    <a:pt x="436" y="297"/>
                  </a:lnTo>
                  <a:lnTo>
                    <a:pt x="437" y="284"/>
                  </a:lnTo>
                  <a:lnTo>
                    <a:pt x="437" y="284"/>
                  </a:lnTo>
                  <a:lnTo>
                    <a:pt x="436" y="275"/>
                  </a:lnTo>
                  <a:lnTo>
                    <a:pt x="435" y="267"/>
                  </a:lnTo>
                  <a:lnTo>
                    <a:pt x="432" y="260"/>
                  </a:lnTo>
                  <a:lnTo>
                    <a:pt x="427" y="253"/>
                  </a:lnTo>
                  <a:lnTo>
                    <a:pt x="427" y="253"/>
                  </a:lnTo>
                  <a:lnTo>
                    <a:pt x="422" y="246"/>
                  </a:lnTo>
                  <a:lnTo>
                    <a:pt x="415" y="241"/>
                  </a:lnTo>
                  <a:lnTo>
                    <a:pt x="409" y="236"/>
                  </a:lnTo>
                  <a:lnTo>
                    <a:pt x="401" y="233"/>
                  </a:lnTo>
                  <a:lnTo>
                    <a:pt x="401" y="233"/>
                  </a:lnTo>
                  <a:lnTo>
                    <a:pt x="390" y="229"/>
                  </a:lnTo>
                  <a:lnTo>
                    <a:pt x="376" y="227"/>
                  </a:lnTo>
                  <a:lnTo>
                    <a:pt x="359" y="226"/>
                  </a:lnTo>
                  <a:lnTo>
                    <a:pt x="337" y="226"/>
                  </a:lnTo>
                  <a:lnTo>
                    <a:pt x="266" y="226"/>
                  </a:lnTo>
                  <a:lnTo>
                    <a:pt x="266" y="343"/>
                  </a:lnTo>
                  <a:close/>
                  <a:moveTo>
                    <a:pt x="203" y="563"/>
                  </a:moveTo>
                  <a:lnTo>
                    <a:pt x="203" y="173"/>
                  </a:lnTo>
                  <a:lnTo>
                    <a:pt x="337" y="173"/>
                  </a:lnTo>
                  <a:lnTo>
                    <a:pt x="337" y="173"/>
                  </a:lnTo>
                  <a:lnTo>
                    <a:pt x="370" y="174"/>
                  </a:lnTo>
                  <a:lnTo>
                    <a:pt x="396" y="175"/>
                  </a:lnTo>
                  <a:lnTo>
                    <a:pt x="419" y="179"/>
                  </a:lnTo>
                  <a:lnTo>
                    <a:pt x="428" y="181"/>
                  </a:lnTo>
                  <a:lnTo>
                    <a:pt x="437" y="183"/>
                  </a:lnTo>
                  <a:lnTo>
                    <a:pt x="437" y="183"/>
                  </a:lnTo>
                  <a:lnTo>
                    <a:pt x="451" y="190"/>
                  </a:lnTo>
                  <a:lnTo>
                    <a:pt x="464" y="198"/>
                  </a:lnTo>
                  <a:lnTo>
                    <a:pt x="475" y="208"/>
                  </a:lnTo>
                  <a:lnTo>
                    <a:pt x="485" y="221"/>
                  </a:lnTo>
                  <a:lnTo>
                    <a:pt x="485" y="221"/>
                  </a:lnTo>
                  <a:lnTo>
                    <a:pt x="493" y="235"/>
                  </a:lnTo>
                  <a:lnTo>
                    <a:pt x="499" y="249"/>
                  </a:lnTo>
                  <a:lnTo>
                    <a:pt x="503" y="264"/>
                  </a:lnTo>
                  <a:lnTo>
                    <a:pt x="504" y="278"/>
                  </a:lnTo>
                  <a:lnTo>
                    <a:pt x="504" y="278"/>
                  </a:lnTo>
                  <a:lnTo>
                    <a:pt x="503" y="289"/>
                  </a:lnTo>
                  <a:lnTo>
                    <a:pt x="501" y="299"/>
                  </a:lnTo>
                  <a:lnTo>
                    <a:pt x="499" y="309"/>
                  </a:lnTo>
                  <a:lnTo>
                    <a:pt x="496" y="319"/>
                  </a:lnTo>
                  <a:lnTo>
                    <a:pt x="492" y="328"/>
                  </a:lnTo>
                  <a:lnTo>
                    <a:pt x="487" y="337"/>
                  </a:lnTo>
                  <a:lnTo>
                    <a:pt x="481" y="345"/>
                  </a:lnTo>
                  <a:lnTo>
                    <a:pt x="473" y="353"/>
                  </a:lnTo>
                  <a:lnTo>
                    <a:pt x="473" y="353"/>
                  </a:lnTo>
                  <a:lnTo>
                    <a:pt x="466" y="360"/>
                  </a:lnTo>
                  <a:lnTo>
                    <a:pt x="457" y="367"/>
                  </a:lnTo>
                  <a:lnTo>
                    <a:pt x="448" y="373"/>
                  </a:lnTo>
                  <a:lnTo>
                    <a:pt x="437" y="377"/>
                  </a:lnTo>
                  <a:lnTo>
                    <a:pt x="427" y="382"/>
                  </a:lnTo>
                  <a:lnTo>
                    <a:pt x="417" y="385"/>
                  </a:lnTo>
                  <a:lnTo>
                    <a:pt x="405" y="387"/>
                  </a:lnTo>
                  <a:lnTo>
                    <a:pt x="393" y="389"/>
                  </a:lnTo>
                  <a:lnTo>
                    <a:pt x="393" y="389"/>
                  </a:lnTo>
                  <a:lnTo>
                    <a:pt x="402" y="393"/>
                  </a:lnTo>
                  <a:lnTo>
                    <a:pt x="411" y="398"/>
                  </a:lnTo>
                  <a:lnTo>
                    <a:pt x="419" y="403"/>
                  </a:lnTo>
                  <a:lnTo>
                    <a:pt x="426" y="409"/>
                  </a:lnTo>
                  <a:lnTo>
                    <a:pt x="426" y="409"/>
                  </a:lnTo>
                  <a:lnTo>
                    <a:pt x="438" y="423"/>
                  </a:lnTo>
                  <a:lnTo>
                    <a:pt x="452" y="440"/>
                  </a:lnTo>
                  <a:lnTo>
                    <a:pt x="467" y="461"/>
                  </a:lnTo>
                  <a:lnTo>
                    <a:pt x="483" y="486"/>
                  </a:lnTo>
                  <a:lnTo>
                    <a:pt x="531" y="563"/>
                  </a:lnTo>
                  <a:lnTo>
                    <a:pt x="454" y="563"/>
                  </a:lnTo>
                  <a:lnTo>
                    <a:pt x="419" y="501"/>
                  </a:lnTo>
                  <a:lnTo>
                    <a:pt x="419" y="501"/>
                  </a:lnTo>
                  <a:lnTo>
                    <a:pt x="399" y="469"/>
                  </a:lnTo>
                  <a:lnTo>
                    <a:pt x="382" y="442"/>
                  </a:lnTo>
                  <a:lnTo>
                    <a:pt x="367" y="423"/>
                  </a:lnTo>
                  <a:lnTo>
                    <a:pt x="360" y="416"/>
                  </a:lnTo>
                  <a:lnTo>
                    <a:pt x="354" y="410"/>
                  </a:lnTo>
                  <a:lnTo>
                    <a:pt x="354" y="410"/>
                  </a:lnTo>
                  <a:lnTo>
                    <a:pt x="344" y="405"/>
                  </a:lnTo>
                  <a:lnTo>
                    <a:pt x="332" y="400"/>
                  </a:lnTo>
                  <a:lnTo>
                    <a:pt x="319" y="398"/>
                  </a:lnTo>
                  <a:lnTo>
                    <a:pt x="303" y="397"/>
                  </a:lnTo>
                  <a:lnTo>
                    <a:pt x="266" y="397"/>
                  </a:lnTo>
                  <a:lnTo>
                    <a:pt x="266" y="563"/>
                  </a:lnTo>
                  <a:lnTo>
                    <a:pt x="203" y="563"/>
                  </a:lnTo>
                  <a:close/>
                  <a:moveTo>
                    <a:pt x="363" y="61"/>
                  </a:moveTo>
                  <a:lnTo>
                    <a:pt x="363" y="61"/>
                  </a:lnTo>
                  <a:lnTo>
                    <a:pt x="343" y="61"/>
                  </a:lnTo>
                  <a:lnTo>
                    <a:pt x="325" y="63"/>
                  </a:lnTo>
                  <a:lnTo>
                    <a:pt x="305" y="65"/>
                  </a:lnTo>
                  <a:lnTo>
                    <a:pt x="287" y="70"/>
                  </a:lnTo>
                  <a:lnTo>
                    <a:pt x="269" y="75"/>
                  </a:lnTo>
                  <a:lnTo>
                    <a:pt x="250" y="82"/>
                  </a:lnTo>
                  <a:lnTo>
                    <a:pt x="232" y="90"/>
                  </a:lnTo>
                  <a:lnTo>
                    <a:pt x="214" y="100"/>
                  </a:lnTo>
                  <a:lnTo>
                    <a:pt x="214" y="100"/>
                  </a:lnTo>
                  <a:lnTo>
                    <a:pt x="196" y="110"/>
                  </a:lnTo>
                  <a:lnTo>
                    <a:pt x="179" y="121"/>
                  </a:lnTo>
                  <a:lnTo>
                    <a:pt x="164" y="133"/>
                  </a:lnTo>
                  <a:lnTo>
                    <a:pt x="149" y="147"/>
                  </a:lnTo>
                  <a:lnTo>
                    <a:pt x="136" y="161"/>
                  </a:lnTo>
                  <a:lnTo>
                    <a:pt x="123" y="176"/>
                  </a:lnTo>
                  <a:lnTo>
                    <a:pt x="111" y="194"/>
                  </a:lnTo>
                  <a:lnTo>
                    <a:pt x="101" y="211"/>
                  </a:lnTo>
                  <a:lnTo>
                    <a:pt x="101" y="211"/>
                  </a:lnTo>
                  <a:lnTo>
                    <a:pt x="91" y="229"/>
                  </a:lnTo>
                  <a:lnTo>
                    <a:pt x="83" y="247"/>
                  </a:lnTo>
                  <a:lnTo>
                    <a:pt x="76" y="266"/>
                  </a:lnTo>
                  <a:lnTo>
                    <a:pt x="70" y="285"/>
                  </a:lnTo>
                  <a:lnTo>
                    <a:pt x="66" y="304"/>
                  </a:lnTo>
                  <a:lnTo>
                    <a:pt x="62" y="323"/>
                  </a:lnTo>
                  <a:lnTo>
                    <a:pt x="61" y="343"/>
                  </a:lnTo>
                  <a:lnTo>
                    <a:pt x="60" y="362"/>
                  </a:lnTo>
                  <a:lnTo>
                    <a:pt x="60" y="362"/>
                  </a:lnTo>
                  <a:lnTo>
                    <a:pt x="61" y="382"/>
                  </a:lnTo>
                  <a:lnTo>
                    <a:pt x="62" y="401"/>
                  </a:lnTo>
                  <a:lnTo>
                    <a:pt x="66" y="421"/>
                  </a:lnTo>
                  <a:lnTo>
                    <a:pt x="70" y="439"/>
                  </a:lnTo>
                  <a:lnTo>
                    <a:pt x="76" y="457"/>
                  </a:lnTo>
                  <a:lnTo>
                    <a:pt x="83" y="476"/>
                  </a:lnTo>
                  <a:lnTo>
                    <a:pt x="91" y="494"/>
                  </a:lnTo>
                  <a:lnTo>
                    <a:pt x="100" y="512"/>
                  </a:lnTo>
                  <a:lnTo>
                    <a:pt x="100" y="512"/>
                  </a:lnTo>
                  <a:lnTo>
                    <a:pt x="110" y="530"/>
                  </a:lnTo>
                  <a:lnTo>
                    <a:pt x="122" y="546"/>
                  </a:lnTo>
                  <a:lnTo>
                    <a:pt x="134" y="562"/>
                  </a:lnTo>
                  <a:lnTo>
                    <a:pt x="148" y="577"/>
                  </a:lnTo>
                  <a:lnTo>
                    <a:pt x="162" y="589"/>
                  </a:lnTo>
                  <a:lnTo>
                    <a:pt x="178" y="602"/>
                  </a:lnTo>
                  <a:lnTo>
                    <a:pt x="194" y="613"/>
                  </a:lnTo>
                  <a:lnTo>
                    <a:pt x="212" y="625"/>
                  </a:lnTo>
                  <a:lnTo>
                    <a:pt x="212" y="625"/>
                  </a:lnTo>
                  <a:lnTo>
                    <a:pt x="230" y="634"/>
                  </a:lnTo>
                  <a:lnTo>
                    <a:pt x="248" y="642"/>
                  </a:lnTo>
                  <a:lnTo>
                    <a:pt x="266" y="649"/>
                  </a:lnTo>
                  <a:lnTo>
                    <a:pt x="286" y="655"/>
                  </a:lnTo>
                  <a:lnTo>
                    <a:pt x="304" y="658"/>
                  </a:lnTo>
                  <a:lnTo>
                    <a:pt x="324" y="662"/>
                  </a:lnTo>
                  <a:lnTo>
                    <a:pt x="343" y="664"/>
                  </a:lnTo>
                  <a:lnTo>
                    <a:pt x="363" y="664"/>
                  </a:lnTo>
                  <a:lnTo>
                    <a:pt x="363" y="664"/>
                  </a:lnTo>
                  <a:lnTo>
                    <a:pt x="382" y="664"/>
                  </a:lnTo>
                  <a:lnTo>
                    <a:pt x="401" y="662"/>
                  </a:lnTo>
                  <a:lnTo>
                    <a:pt x="420" y="658"/>
                  </a:lnTo>
                  <a:lnTo>
                    <a:pt x="438" y="655"/>
                  </a:lnTo>
                  <a:lnTo>
                    <a:pt x="458" y="649"/>
                  </a:lnTo>
                  <a:lnTo>
                    <a:pt x="476" y="642"/>
                  </a:lnTo>
                  <a:lnTo>
                    <a:pt x="495" y="634"/>
                  </a:lnTo>
                  <a:lnTo>
                    <a:pt x="512" y="625"/>
                  </a:lnTo>
                  <a:lnTo>
                    <a:pt x="512" y="625"/>
                  </a:lnTo>
                  <a:lnTo>
                    <a:pt x="530" y="613"/>
                  </a:lnTo>
                  <a:lnTo>
                    <a:pt x="546" y="602"/>
                  </a:lnTo>
                  <a:lnTo>
                    <a:pt x="562" y="589"/>
                  </a:lnTo>
                  <a:lnTo>
                    <a:pt x="576" y="577"/>
                  </a:lnTo>
                  <a:lnTo>
                    <a:pt x="590" y="562"/>
                  </a:lnTo>
                  <a:lnTo>
                    <a:pt x="602" y="546"/>
                  </a:lnTo>
                  <a:lnTo>
                    <a:pt x="614" y="530"/>
                  </a:lnTo>
                  <a:lnTo>
                    <a:pt x="624" y="512"/>
                  </a:lnTo>
                  <a:lnTo>
                    <a:pt x="624" y="512"/>
                  </a:lnTo>
                  <a:lnTo>
                    <a:pt x="633" y="494"/>
                  </a:lnTo>
                  <a:lnTo>
                    <a:pt x="641" y="476"/>
                  </a:lnTo>
                  <a:lnTo>
                    <a:pt x="648" y="457"/>
                  </a:lnTo>
                  <a:lnTo>
                    <a:pt x="654" y="439"/>
                  </a:lnTo>
                  <a:lnTo>
                    <a:pt x="659" y="421"/>
                  </a:lnTo>
                  <a:lnTo>
                    <a:pt x="662" y="401"/>
                  </a:lnTo>
                  <a:lnTo>
                    <a:pt x="663" y="382"/>
                  </a:lnTo>
                  <a:lnTo>
                    <a:pt x="664" y="362"/>
                  </a:lnTo>
                  <a:lnTo>
                    <a:pt x="664" y="362"/>
                  </a:lnTo>
                  <a:lnTo>
                    <a:pt x="663" y="343"/>
                  </a:lnTo>
                  <a:lnTo>
                    <a:pt x="662" y="323"/>
                  </a:lnTo>
                  <a:lnTo>
                    <a:pt x="659" y="304"/>
                  </a:lnTo>
                  <a:lnTo>
                    <a:pt x="654" y="285"/>
                  </a:lnTo>
                  <a:lnTo>
                    <a:pt x="648" y="266"/>
                  </a:lnTo>
                  <a:lnTo>
                    <a:pt x="641" y="247"/>
                  </a:lnTo>
                  <a:lnTo>
                    <a:pt x="633" y="229"/>
                  </a:lnTo>
                  <a:lnTo>
                    <a:pt x="624" y="211"/>
                  </a:lnTo>
                  <a:lnTo>
                    <a:pt x="624" y="211"/>
                  </a:lnTo>
                  <a:lnTo>
                    <a:pt x="613" y="194"/>
                  </a:lnTo>
                  <a:lnTo>
                    <a:pt x="601" y="176"/>
                  </a:lnTo>
                  <a:lnTo>
                    <a:pt x="589" y="161"/>
                  </a:lnTo>
                  <a:lnTo>
                    <a:pt x="575" y="147"/>
                  </a:lnTo>
                  <a:lnTo>
                    <a:pt x="560" y="133"/>
                  </a:lnTo>
                  <a:lnTo>
                    <a:pt x="545" y="121"/>
                  </a:lnTo>
                  <a:lnTo>
                    <a:pt x="528" y="110"/>
                  </a:lnTo>
                  <a:lnTo>
                    <a:pt x="511" y="100"/>
                  </a:lnTo>
                  <a:lnTo>
                    <a:pt x="511" y="100"/>
                  </a:lnTo>
                  <a:lnTo>
                    <a:pt x="492" y="90"/>
                  </a:lnTo>
                  <a:lnTo>
                    <a:pt x="474" y="82"/>
                  </a:lnTo>
                  <a:lnTo>
                    <a:pt x="456" y="75"/>
                  </a:lnTo>
                  <a:lnTo>
                    <a:pt x="437" y="70"/>
                  </a:lnTo>
                  <a:lnTo>
                    <a:pt x="419" y="65"/>
                  </a:lnTo>
                  <a:lnTo>
                    <a:pt x="399" y="63"/>
                  </a:lnTo>
                  <a:lnTo>
                    <a:pt x="381" y="61"/>
                  </a:lnTo>
                  <a:lnTo>
                    <a:pt x="363" y="61"/>
                  </a:lnTo>
                  <a:lnTo>
                    <a:pt x="363" y="61"/>
                  </a:lnTo>
                  <a:close/>
                  <a:moveTo>
                    <a:pt x="363" y="0"/>
                  </a:moveTo>
                  <a:lnTo>
                    <a:pt x="363" y="0"/>
                  </a:lnTo>
                  <a:lnTo>
                    <a:pt x="384" y="1"/>
                  </a:lnTo>
                  <a:lnTo>
                    <a:pt x="407" y="3"/>
                  </a:lnTo>
                  <a:lnTo>
                    <a:pt x="430" y="7"/>
                  </a:lnTo>
                  <a:lnTo>
                    <a:pt x="452" y="12"/>
                  </a:lnTo>
                  <a:lnTo>
                    <a:pt x="474" y="18"/>
                  </a:lnTo>
                  <a:lnTo>
                    <a:pt x="497" y="26"/>
                  </a:lnTo>
                  <a:lnTo>
                    <a:pt x="519" y="36"/>
                  </a:lnTo>
                  <a:lnTo>
                    <a:pt x="540" y="47"/>
                  </a:lnTo>
                  <a:lnTo>
                    <a:pt x="540" y="47"/>
                  </a:lnTo>
                  <a:lnTo>
                    <a:pt x="561" y="59"/>
                  </a:lnTo>
                  <a:lnTo>
                    <a:pt x="582" y="73"/>
                  </a:lnTo>
                  <a:lnTo>
                    <a:pt x="600" y="88"/>
                  </a:lnTo>
                  <a:lnTo>
                    <a:pt x="617" y="104"/>
                  </a:lnTo>
                  <a:lnTo>
                    <a:pt x="633" y="121"/>
                  </a:lnTo>
                  <a:lnTo>
                    <a:pt x="649" y="140"/>
                  </a:lnTo>
                  <a:lnTo>
                    <a:pt x="663" y="159"/>
                  </a:lnTo>
                  <a:lnTo>
                    <a:pt x="676" y="181"/>
                  </a:lnTo>
                  <a:lnTo>
                    <a:pt x="676" y="181"/>
                  </a:lnTo>
                  <a:lnTo>
                    <a:pt x="687" y="203"/>
                  </a:lnTo>
                  <a:lnTo>
                    <a:pt x="696" y="225"/>
                  </a:lnTo>
                  <a:lnTo>
                    <a:pt x="706" y="247"/>
                  </a:lnTo>
                  <a:lnTo>
                    <a:pt x="711" y="269"/>
                  </a:lnTo>
                  <a:lnTo>
                    <a:pt x="717" y="292"/>
                  </a:lnTo>
                  <a:lnTo>
                    <a:pt x="721" y="315"/>
                  </a:lnTo>
                  <a:lnTo>
                    <a:pt x="723" y="339"/>
                  </a:lnTo>
                  <a:lnTo>
                    <a:pt x="724" y="362"/>
                  </a:lnTo>
                  <a:lnTo>
                    <a:pt x="724" y="362"/>
                  </a:lnTo>
                  <a:lnTo>
                    <a:pt x="723" y="385"/>
                  </a:lnTo>
                  <a:lnTo>
                    <a:pt x="721" y="409"/>
                  </a:lnTo>
                  <a:lnTo>
                    <a:pt x="717" y="432"/>
                  </a:lnTo>
                  <a:lnTo>
                    <a:pt x="713" y="454"/>
                  </a:lnTo>
                  <a:lnTo>
                    <a:pt x="706" y="477"/>
                  </a:lnTo>
                  <a:lnTo>
                    <a:pt x="698" y="499"/>
                  </a:lnTo>
                  <a:lnTo>
                    <a:pt x="687" y="520"/>
                  </a:lnTo>
                  <a:lnTo>
                    <a:pt x="676" y="542"/>
                  </a:lnTo>
                  <a:lnTo>
                    <a:pt x="676" y="542"/>
                  </a:lnTo>
                  <a:lnTo>
                    <a:pt x="663" y="563"/>
                  </a:lnTo>
                  <a:lnTo>
                    <a:pt x="651" y="584"/>
                  </a:lnTo>
                  <a:lnTo>
                    <a:pt x="636" y="602"/>
                  </a:lnTo>
                  <a:lnTo>
                    <a:pt x="618" y="619"/>
                  </a:lnTo>
                  <a:lnTo>
                    <a:pt x="601" y="635"/>
                  </a:lnTo>
                  <a:lnTo>
                    <a:pt x="583" y="650"/>
                  </a:lnTo>
                  <a:lnTo>
                    <a:pt x="563" y="664"/>
                  </a:lnTo>
                  <a:lnTo>
                    <a:pt x="543" y="676"/>
                  </a:lnTo>
                  <a:lnTo>
                    <a:pt x="543" y="676"/>
                  </a:lnTo>
                  <a:lnTo>
                    <a:pt x="521" y="688"/>
                  </a:lnTo>
                  <a:lnTo>
                    <a:pt x="499" y="697"/>
                  </a:lnTo>
                  <a:lnTo>
                    <a:pt x="476" y="705"/>
                  </a:lnTo>
                  <a:lnTo>
                    <a:pt x="454" y="712"/>
                  </a:lnTo>
                  <a:lnTo>
                    <a:pt x="432" y="718"/>
                  </a:lnTo>
                  <a:lnTo>
                    <a:pt x="409" y="721"/>
                  </a:lnTo>
                  <a:lnTo>
                    <a:pt x="386" y="723"/>
                  </a:lnTo>
                  <a:lnTo>
                    <a:pt x="363" y="725"/>
                  </a:lnTo>
                  <a:lnTo>
                    <a:pt x="363" y="725"/>
                  </a:lnTo>
                  <a:lnTo>
                    <a:pt x="339" y="723"/>
                  </a:lnTo>
                  <a:lnTo>
                    <a:pt x="316" y="721"/>
                  </a:lnTo>
                  <a:lnTo>
                    <a:pt x="293" y="718"/>
                  </a:lnTo>
                  <a:lnTo>
                    <a:pt x="270" y="712"/>
                  </a:lnTo>
                  <a:lnTo>
                    <a:pt x="248" y="705"/>
                  </a:lnTo>
                  <a:lnTo>
                    <a:pt x="225" y="697"/>
                  </a:lnTo>
                  <a:lnTo>
                    <a:pt x="203" y="688"/>
                  </a:lnTo>
                  <a:lnTo>
                    <a:pt x="183" y="676"/>
                  </a:lnTo>
                  <a:lnTo>
                    <a:pt x="183" y="676"/>
                  </a:lnTo>
                  <a:lnTo>
                    <a:pt x="161" y="664"/>
                  </a:lnTo>
                  <a:lnTo>
                    <a:pt x="141" y="650"/>
                  </a:lnTo>
                  <a:lnTo>
                    <a:pt x="123" y="635"/>
                  </a:lnTo>
                  <a:lnTo>
                    <a:pt x="106" y="619"/>
                  </a:lnTo>
                  <a:lnTo>
                    <a:pt x="90" y="602"/>
                  </a:lnTo>
                  <a:lnTo>
                    <a:pt x="75" y="584"/>
                  </a:lnTo>
                  <a:lnTo>
                    <a:pt x="60" y="563"/>
                  </a:lnTo>
                  <a:lnTo>
                    <a:pt x="47" y="542"/>
                  </a:lnTo>
                  <a:lnTo>
                    <a:pt x="47" y="542"/>
                  </a:lnTo>
                  <a:lnTo>
                    <a:pt x="37" y="520"/>
                  </a:lnTo>
                  <a:lnTo>
                    <a:pt x="27" y="499"/>
                  </a:lnTo>
                  <a:lnTo>
                    <a:pt x="19" y="477"/>
                  </a:lnTo>
                  <a:lnTo>
                    <a:pt x="12" y="454"/>
                  </a:lnTo>
                  <a:lnTo>
                    <a:pt x="7" y="432"/>
                  </a:lnTo>
                  <a:lnTo>
                    <a:pt x="3" y="409"/>
                  </a:lnTo>
                  <a:lnTo>
                    <a:pt x="0" y="385"/>
                  </a:lnTo>
                  <a:lnTo>
                    <a:pt x="0" y="362"/>
                  </a:lnTo>
                  <a:lnTo>
                    <a:pt x="0" y="362"/>
                  </a:lnTo>
                  <a:lnTo>
                    <a:pt x="0" y="339"/>
                  </a:lnTo>
                  <a:lnTo>
                    <a:pt x="3" y="315"/>
                  </a:lnTo>
                  <a:lnTo>
                    <a:pt x="7" y="292"/>
                  </a:lnTo>
                  <a:lnTo>
                    <a:pt x="12" y="269"/>
                  </a:lnTo>
                  <a:lnTo>
                    <a:pt x="19" y="247"/>
                  </a:lnTo>
                  <a:lnTo>
                    <a:pt x="28" y="225"/>
                  </a:lnTo>
                  <a:lnTo>
                    <a:pt x="37" y="203"/>
                  </a:lnTo>
                  <a:lnTo>
                    <a:pt x="48" y="181"/>
                  </a:lnTo>
                  <a:lnTo>
                    <a:pt x="48" y="181"/>
                  </a:lnTo>
                  <a:lnTo>
                    <a:pt x="61" y="159"/>
                  </a:lnTo>
                  <a:lnTo>
                    <a:pt x="75" y="140"/>
                  </a:lnTo>
                  <a:lnTo>
                    <a:pt x="91" y="121"/>
                  </a:lnTo>
                  <a:lnTo>
                    <a:pt x="107" y="104"/>
                  </a:lnTo>
                  <a:lnTo>
                    <a:pt x="124" y="88"/>
                  </a:lnTo>
                  <a:lnTo>
                    <a:pt x="142" y="73"/>
                  </a:lnTo>
                  <a:lnTo>
                    <a:pt x="163" y="59"/>
                  </a:lnTo>
                  <a:lnTo>
                    <a:pt x="184" y="47"/>
                  </a:lnTo>
                  <a:lnTo>
                    <a:pt x="184" y="47"/>
                  </a:lnTo>
                  <a:lnTo>
                    <a:pt x="206" y="36"/>
                  </a:lnTo>
                  <a:lnTo>
                    <a:pt x="227" y="26"/>
                  </a:lnTo>
                  <a:lnTo>
                    <a:pt x="250" y="18"/>
                  </a:lnTo>
                  <a:lnTo>
                    <a:pt x="272" y="12"/>
                  </a:lnTo>
                  <a:lnTo>
                    <a:pt x="294" y="7"/>
                  </a:lnTo>
                  <a:lnTo>
                    <a:pt x="317" y="3"/>
                  </a:lnTo>
                  <a:lnTo>
                    <a:pt x="340" y="1"/>
                  </a:lnTo>
                  <a:lnTo>
                    <a:pt x="363" y="0"/>
                  </a:lnTo>
                  <a:lnTo>
                    <a:pt x="363"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379" name="Freeform 197"/>
            <p:cNvSpPr>
              <a:spLocks/>
            </p:cNvSpPr>
            <p:nvPr/>
          </p:nvSpPr>
          <p:spPr bwMode="auto">
            <a:xfrm>
              <a:off x="5421201" y="2835236"/>
              <a:ext cx="640039" cy="798564"/>
            </a:xfrm>
            <a:custGeom>
              <a:avLst/>
              <a:gdLst>
                <a:gd name="T0" fmla="*/ 2711 w 3235"/>
                <a:gd name="T1" fmla="*/ 1850 h 4035"/>
                <a:gd name="T2" fmla="*/ 2396 w 3235"/>
                <a:gd name="T3" fmla="*/ 1702 h 4035"/>
                <a:gd name="T4" fmla="*/ 1708 w 3235"/>
                <a:gd name="T5" fmla="*/ 1454 h 4035"/>
                <a:gd name="T6" fmla="*/ 1505 w 3235"/>
                <a:gd name="T7" fmla="*/ 1352 h 4035"/>
                <a:gd name="T8" fmla="*/ 1424 w 3235"/>
                <a:gd name="T9" fmla="*/ 1269 h 4035"/>
                <a:gd name="T10" fmla="*/ 1388 w 3235"/>
                <a:gd name="T11" fmla="*/ 1157 h 4035"/>
                <a:gd name="T12" fmla="*/ 1397 w 3235"/>
                <a:gd name="T13" fmla="*/ 1033 h 4035"/>
                <a:gd name="T14" fmla="*/ 1453 w 3235"/>
                <a:gd name="T15" fmla="*/ 934 h 4035"/>
                <a:gd name="T16" fmla="*/ 1545 w 3235"/>
                <a:gd name="T17" fmla="*/ 866 h 4035"/>
                <a:gd name="T18" fmla="*/ 1686 w 3235"/>
                <a:gd name="T19" fmla="*/ 819 h 4035"/>
                <a:gd name="T20" fmla="*/ 1900 w 3235"/>
                <a:gd name="T21" fmla="*/ 798 h 4035"/>
                <a:gd name="T22" fmla="*/ 2137 w 3235"/>
                <a:gd name="T23" fmla="*/ 822 h 4035"/>
                <a:gd name="T24" fmla="*/ 2449 w 3235"/>
                <a:gd name="T25" fmla="*/ 926 h 4035"/>
                <a:gd name="T26" fmla="*/ 2617 w 3235"/>
                <a:gd name="T27" fmla="*/ 923 h 4035"/>
                <a:gd name="T28" fmla="*/ 2713 w 3235"/>
                <a:gd name="T29" fmla="*/ 756 h 4035"/>
                <a:gd name="T30" fmla="*/ 2823 w 3235"/>
                <a:gd name="T31" fmla="*/ 393 h 4035"/>
                <a:gd name="T32" fmla="*/ 2703 w 3235"/>
                <a:gd name="T33" fmla="*/ 175 h 4035"/>
                <a:gd name="T34" fmla="*/ 2266 w 3235"/>
                <a:gd name="T35" fmla="*/ 43 h 4035"/>
                <a:gd name="T36" fmla="*/ 1971 w 3235"/>
                <a:gd name="T37" fmla="*/ 4 h 4035"/>
                <a:gd name="T38" fmla="*/ 1573 w 3235"/>
                <a:gd name="T39" fmla="*/ 10 h 4035"/>
                <a:gd name="T40" fmla="*/ 1222 w 3235"/>
                <a:gd name="T41" fmla="*/ 69 h 4035"/>
                <a:gd name="T42" fmla="*/ 1013 w 3235"/>
                <a:gd name="T43" fmla="*/ 135 h 4035"/>
                <a:gd name="T44" fmla="*/ 800 w 3235"/>
                <a:gd name="T45" fmla="*/ 239 h 4035"/>
                <a:gd name="T46" fmla="*/ 644 w 3235"/>
                <a:gd name="T47" fmla="*/ 352 h 4035"/>
                <a:gd name="T48" fmla="*/ 492 w 3235"/>
                <a:gd name="T49" fmla="*/ 508 h 4035"/>
                <a:gd name="T50" fmla="*/ 376 w 3235"/>
                <a:gd name="T51" fmla="*/ 689 h 4035"/>
                <a:gd name="T52" fmla="*/ 308 w 3235"/>
                <a:gd name="T53" fmla="*/ 866 h 4035"/>
                <a:gd name="T54" fmla="*/ 267 w 3235"/>
                <a:gd name="T55" fmla="*/ 1094 h 4035"/>
                <a:gd name="T56" fmla="*/ 273 w 3235"/>
                <a:gd name="T57" fmla="*/ 1367 h 4035"/>
                <a:gd name="T58" fmla="*/ 335 w 3235"/>
                <a:gd name="T59" fmla="*/ 1608 h 4035"/>
                <a:gd name="T60" fmla="*/ 507 w 3235"/>
                <a:gd name="T61" fmla="*/ 1881 h 4035"/>
                <a:gd name="T62" fmla="*/ 725 w 3235"/>
                <a:gd name="T63" fmla="*/ 2067 h 4035"/>
                <a:gd name="T64" fmla="*/ 1000 w 3235"/>
                <a:gd name="T65" fmla="*/ 2215 h 4035"/>
                <a:gd name="T66" fmla="*/ 1617 w 3235"/>
                <a:gd name="T67" fmla="*/ 2428 h 4035"/>
                <a:gd name="T68" fmla="*/ 1919 w 3235"/>
                <a:gd name="T69" fmla="*/ 2558 h 4035"/>
                <a:gd name="T70" fmla="*/ 1998 w 3235"/>
                <a:gd name="T71" fmla="*/ 2633 h 4035"/>
                <a:gd name="T72" fmla="*/ 2048 w 3235"/>
                <a:gd name="T73" fmla="*/ 2732 h 4035"/>
                <a:gd name="T74" fmla="*/ 2055 w 3235"/>
                <a:gd name="T75" fmla="*/ 2863 h 4035"/>
                <a:gd name="T76" fmla="*/ 2001 w 3235"/>
                <a:gd name="T77" fmla="*/ 3007 h 4035"/>
                <a:gd name="T78" fmla="*/ 1878 w 3235"/>
                <a:gd name="T79" fmla="*/ 3103 h 4035"/>
                <a:gd name="T80" fmla="*/ 1724 w 3235"/>
                <a:gd name="T81" fmla="*/ 3155 h 4035"/>
                <a:gd name="T82" fmla="*/ 1495 w 3235"/>
                <a:gd name="T83" fmla="*/ 3185 h 4035"/>
                <a:gd name="T84" fmla="*/ 1163 w 3235"/>
                <a:gd name="T85" fmla="*/ 3175 h 4035"/>
                <a:gd name="T86" fmla="*/ 743 w 3235"/>
                <a:gd name="T87" fmla="*/ 3091 h 4035"/>
                <a:gd name="T88" fmla="*/ 394 w 3235"/>
                <a:gd name="T89" fmla="*/ 3036 h 4035"/>
                <a:gd name="T90" fmla="*/ 248 w 3235"/>
                <a:gd name="T91" fmla="*/ 3383 h 4035"/>
                <a:gd name="T92" fmla="*/ 50 w 3235"/>
                <a:gd name="T93" fmla="*/ 3692 h 4035"/>
                <a:gd name="T94" fmla="*/ 390 w 3235"/>
                <a:gd name="T95" fmla="*/ 3889 h 4035"/>
                <a:gd name="T96" fmla="*/ 857 w 3235"/>
                <a:gd name="T97" fmla="*/ 3994 h 4035"/>
                <a:gd name="T98" fmla="*/ 1467 w 3235"/>
                <a:gd name="T99" fmla="*/ 4035 h 4035"/>
                <a:gd name="T100" fmla="*/ 1773 w 3235"/>
                <a:gd name="T101" fmla="*/ 4022 h 4035"/>
                <a:gd name="T102" fmla="*/ 2096 w 3235"/>
                <a:gd name="T103" fmla="*/ 3976 h 4035"/>
                <a:gd name="T104" fmla="*/ 2342 w 3235"/>
                <a:gd name="T105" fmla="*/ 3910 h 4035"/>
                <a:gd name="T106" fmla="*/ 2594 w 3235"/>
                <a:gd name="T107" fmla="*/ 3804 h 4035"/>
                <a:gd name="T108" fmla="*/ 2777 w 3235"/>
                <a:gd name="T109" fmla="*/ 3691 h 4035"/>
                <a:gd name="T110" fmla="*/ 2954 w 3235"/>
                <a:gd name="T111" fmla="*/ 3532 h 4035"/>
                <a:gd name="T112" fmla="*/ 3089 w 3235"/>
                <a:gd name="T113" fmla="*/ 3350 h 4035"/>
                <a:gd name="T114" fmla="*/ 3171 w 3235"/>
                <a:gd name="T115" fmla="*/ 3175 h 4035"/>
                <a:gd name="T116" fmla="*/ 3224 w 3235"/>
                <a:gd name="T117" fmla="*/ 2950 h 4035"/>
                <a:gd name="T118" fmla="*/ 3234 w 3235"/>
                <a:gd name="T119" fmla="*/ 2710 h 4035"/>
                <a:gd name="T120" fmla="*/ 3204 w 3235"/>
                <a:gd name="T121" fmla="*/ 2473 h 4035"/>
                <a:gd name="T122" fmla="*/ 3153 w 3235"/>
                <a:gd name="T123" fmla="*/ 2321 h 4035"/>
                <a:gd name="T124" fmla="*/ 2958 w 3235"/>
                <a:gd name="T125" fmla="*/ 2036 h 4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5" h="4035">
                  <a:moveTo>
                    <a:pt x="2922" y="2001"/>
                  </a:moveTo>
                  <a:lnTo>
                    <a:pt x="2922" y="2001"/>
                  </a:lnTo>
                  <a:lnTo>
                    <a:pt x="2884" y="1968"/>
                  </a:lnTo>
                  <a:lnTo>
                    <a:pt x="2843" y="1937"/>
                  </a:lnTo>
                  <a:lnTo>
                    <a:pt x="2801" y="1907"/>
                  </a:lnTo>
                  <a:lnTo>
                    <a:pt x="2757" y="1877"/>
                  </a:lnTo>
                  <a:lnTo>
                    <a:pt x="2711" y="1850"/>
                  </a:lnTo>
                  <a:lnTo>
                    <a:pt x="2662" y="1822"/>
                  </a:lnTo>
                  <a:lnTo>
                    <a:pt x="2613" y="1797"/>
                  </a:lnTo>
                  <a:lnTo>
                    <a:pt x="2562" y="1773"/>
                  </a:lnTo>
                  <a:lnTo>
                    <a:pt x="2562" y="1773"/>
                  </a:lnTo>
                  <a:lnTo>
                    <a:pt x="2508" y="1749"/>
                  </a:lnTo>
                  <a:lnTo>
                    <a:pt x="2453" y="1726"/>
                  </a:lnTo>
                  <a:lnTo>
                    <a:pt x="2396" y="1702"/>
                  </a:lnTo>
                  <a:lnTo>
                    <a:pt x="2338" y="1679"/>
                  </a:lnTo>
                  <a:lnTo>
                    <a:pt x="2216" y="1632"/>
                  </a:lnTo>
                  <a:lnTo>
                    <a:pt x="2088" y="1586"/>
                  </a:lnTo>
                  <a:lnTo>
                    <a:pt x="1787" y="1483"/>
                  </a:lnTo>
                  <a:lnTo>
                    <a:pt x="1787" y="1483"/>
                  </a:lnTo>
                  <a:lnTo>
                    <a:pt x="1747" y="1468"/>
                  </a:lnTo>
                  <a:lnTo>
                    <a:pt x="1708" y="1454"/>
                  </a:lnTo>
                  <a:lnTo>
                    <a:pt x="1671" y="1438"/>
                  </a:lnTo>
                  <a:lnTo>
                    <a:pt x="1635" y="1422"/>
                  </a:lnTo>
                  <a:lnTo>
                    <a:pt x="1600" y="1406"/>
                  </a:lnTo>
                  <a:lnTo>
                    <a:pt x="1567" y="1389"/>
                  </a:lnTo>
                  <a:lnTo>
                    <a:pt x="1535" y="1370"/>
                  </a:lnTo>
                  <a:lnTo>
                    <a:pt x="1505" y="1352"/>
                  </a:lnTo>
                  <a:lnTo>
                    <a:pt x="1505" y="1352"/>
                  </a:lnTo>
                  <a:lnTo>
                    <a:pt x="1490" y="1342"/>
                  </a:lnTo>
                  <a:lnTo>
                    <a:pt x="1476" y="1331"/>
                  </a:lnTo>
                  <a:lnTo>
                    <a:pt x="1465" y="1321"/>
                  </a:lnTo>
                  <a:lnTo>
                    <a:pt x="1452" y="1308"/>
                  </a:lnTo>
                  <a:lnTo>
                    <a:pt x="1442" y="1297"/>
                  </a:lnTo>
                  <a:lnTo>
                    <a:pt x="1433" y="1283"/>
                  </a:lnTo>
                  <a:lnTo>
                    <a:pt x="1424" y="1269"/>
                  </a:lnTo>
                  <a:lnTo>
                    <a:pt x="1416" y="1256"/>
                  </a:lnTo>
                  <a:lnTo>
                    <a:pt x="1409" y="1241"/>
                  </a:lnTo>
                  <a:lnTo>
                    <a:pt x="1403" y="1225"/>
                  </a:lnTo>
                  <a:lnTo>
                    <a:pt x="1397" y="1209"/>
                  </a:lnTo>
                  <a:lnTo>
                    <a:pt x="1394" y="1193"/>
                  </a:lnTo>
                  <a:lnTo>
                    <a:pt x="1390" y="1174"/>
                  </a:lnTo>
                  <a:lnTo>
                    <a:pt x="1388" y="1157"/>
                  </a:lnTo>
                  <a:lnTo>
                    <a:pt x="1386" y="1138"/>
                  </a:lnTo>
                  <a:lnTo>
                    <a:pt x="1386" y="1118"/>
                  </a:lnTo>
                  <a:lnTo>
                    <a:pt x="1386" y="1118"/>
                  </a:lnTo>
                  <a:lnTo>
                    <a:pt x="1387" y="1096"/>
                  </a:lnTo>
                  <a:lnTo>
                    <a:pt x="1388" y="1074"/>
                  </a:lnTo>
                  <a:lnTo>
                    <a:pt x="1392" y="1054"/>
                  </a:lnTo>
                  <a:lnTo>
                    <a:pt x="1397" y="1033"/>
                  </a:lnTo>
                  <a:lnTo>
                    <a:pt x="1403" y="1015"/>
                  </a:lnTo>
                  <a:lnTo>
                    <a:pt x="1411" y="996"/>
                  </a:lnTo>
                  <a:lnTo>
                    <a:pt x="1419" y="979"/>
                  </a:lnTo>
                  <a:lnTo>
                    <a:pt x="1429" y="963"/>
                  </a:lnTo>
                  <a:lnTo>
                    <a:pt x="1429" y="963"/>
                  </a:lnTo>
                  <a:lnTo>
                    <a:pt x="1441" y="948"/>
                  </a:lnTo>
                  <a:lnTo>
                    <a:pt x="1453" y="934"/>
                  </a:lnTo>
                  <a:lnTo>
                    <a:pt x="1466" y="921"/>
                  </a:lnTo>
                  <a:lnTo>
                    <a:pt x="1481" y="908"/>
                  </a:lnTo>
                  <a:lnTo>
                    <a:pt x="1496" y="897"/>
                  </a:lnTo>
                  <a:lnTo>
                    <a:pt x="1512" y="885"/>
                  </a:lnTo>
                  <a:lnTo>
                    <a:pt x="1528" y="875"/>
                  </a:lnTo>
                  <a:lnTo>
                    <a:pt x="1545" y="866"/>
                  </a:lnTo>
                  <a:lnTo>
                    <a:pt x="1545" y="866"/>
                  </a:lnTo>
                  <a:lnTo>
                    <a:pt x="1564" y="858"/>
                  </a:lnTo>
                  <a:lnTo>
                    <a:pt x="1583" y="850"/>
                  </a:lnTo>
                  <a:lnTo>
                    <a:pt x="1603" y="842"/>
                  </a:lnTo>
                  <a:lnTo>
                    <a:pt x="1622" y="835"/>
                  </a:lnTo>
                  <a:lnTo>
                    <a:pt x="1643" y="829"/>
                  </a:lnTo>
                  <a:lnTo>
                    <a:pt x="1665" y="823"/>
                  </a:lnTo>
                  <a:lnTo>
                    <a:pt x="1686" y="819"/>
                  </a:lnTo>
                  <a:lnTo>
                    <a:pt x="1709" y="814"/>
                  </a:lnTo>
                  <a:lnTo>
                    <a:pt x="1709" y="814"/>
                  </a:lnTo>
                  <a:lnTo>
                    <a:pt x="1755" y="807"/>
                  </a:lnTo>
                  <a:lnTo>
                    <a:pt x="1802" y="803"/>
                  </a:lnTo>
                  <a:lnTo>
                    <a:pt x="1850" y="799"/>
                  </a:lnTo>
                  <a:lnTo>
                    <a:pt x="1900" y="798"/>
                  </a:lnTo>
                  <a:lnTo>
                    <a:pt x="1900" y="798"/>
                  </a:lnTo>
                  <a:lnTo>
                    <a:pt x="1932" y="798"/>
                  </a:lnTo>
                  <a:lnTo>
                    <a:pt x="1963" y="799"/>
                  </a:lnTo>
                  <a:lnTo>
                    <a:pt x="1993" y="801"/>
                  </a:lnTo>
                  <a:lnTo>
                    <a:pt x="2024" y="804"/>
                  </a:lnTo>
                  <a:lnTo>
                    <a:pt x="2052" y="807"/>
                  </a:lnTo>
                  <a:lnTo>
                    <a:pt x="2081" y="812"/>
                  </a:lnTo>
                  <a:lnTo>
                    <a:pt x="2137" y="822"/>
                  </a:lnTo>
                  <a:lnTo>
                    <a:pt x="2191" y="834"/>
                  </a:lnTo>
                  <a:lnTo>
                    <a:pt x="2241" y="847"/>
                  </a:lnTo>
                  <a:lnTo>
                    <a:pt x="2290" y="862"/>
                  </a:lnTo>
                  <a:lnTo>
                    <a:pt x="2334" y="878"/>
                  </a:lnTo>
                  <a:lnTo>
                    <a:pt x="2376" y="894"/>
                  </a:lnTo>
                  <a:lnTo>
                    <a:pt x="2415" y="910"/>
                  </a:lnTo>
                  <a:lnTo>
                    <a:pt x="2449" y="926"/>
                  </a:lnTo>
                  <a:lnTo>
                    <a:pt x="2480" y="941"/>
                  </a:lnTo>
                  <a:lnTo>
                    <a:pt x="2531" y="967"/>
                  </a:lnTo>
                  <a:lnTo>
                    <a:pt x="2565" y="983"/>
                  </a:lnTo>
                  <a:lnTo>
                    <a:pt x="2565" y="983"/>
                  </a:lnTo>
                  <a:lnTo>
                    <a:pt x="2583" y="964"/>
                  </a:lnTo>
                  <a:lnTo>
                    <a:pt x="2599" y="944"/>
                  </a:lnTo>
                  <a:lnTo>
                    <a:pt x="2617" y="923"/>
                  </a:lnTo>
                  <a:lnTo>
                    <a:pt x="2631" y="901"/>
                  </a:lnTo>
                  <a:lnTo>
                    <a:pt x="2646" y="878"/>
                  </a:lnTo>
                  <a:lnTo>
                    <a:pt x="2661" y="855"/>
                  </a:lnTo>
                  <a:lnTo>
                    <a:pt x="2675" y="831"/>
                  </a:lnTo>
                  <a:lnTo>
                    <a:pt x="2689" y="806"/>
                  </a:lnTo>
                  <a:lnTo>
                    <a:pt x="2701" y="782"/>
                  </a:lnTo>
                  <a:lnTo>
                    <a:pt x="2713" y="756"/>
                  </a:lnTo>
                  <a:lnTo>
                    <a:pt x="2736" y="704"/>
                  </a:lnTo>
                  <a:lnTo>
                    <a:pt x="2755" y="650"/>
                  </a:lnTo>
                  <a:lnTo>
                    <a:pt x="2774" y="597"/>
                  </a:lnTo>
                  <a:lnTo>
                    <a:pt x="2789" y="543"/>
                  </a:lnTo>
                  <a:lnTo>
                    <a:pt x="2802" y="492"/>
                  </a:lnTo>
                  <a:lnTo>
                    <a:pt x="2814" y="441"/>
                  </a:lnTo>
                  <a:lnTo>
                    <a:pt x="2823" y="393"/>
                  </a:lnTo>
                  <a:lnTo>
                    <a:pt x="2830" y="347"/>
                  </a:lnTo>
                  <a:lnTo>
                    <a:pt x="2835" y="305"/>
                  </a:lnTo>
                  <a:lnTo>
                    <a:pt x="2838" y="267"/>
                  </a:lnTo>
                  <a:lnTo>
                    <a:pt x="2839" y="233"/>
                  </a:lnTo>
                  <a:lnTo>
                    <a:pt x="2839" y="233"/>
                  </a:lnTo>
                  <a:lnTo>
                    <a:pt x="2782" y="208"/>
                  </a:lnTo>
                  <a:lnTo>
                    <a:pt x="2703" y="175"/>
                  </a:lnTo>
                  <a:lnTo>
                    <a:pt x="2654" y="156"/>
                  </a:lnTo>
                  <a:lnTo>
                    <a:pt x="2602" y="136"/>
                  </a:lnTo>
                  <a:lnTo>
                    <a:pt x="2543" y="117"/>
                  </a:lnTo>
                  <a:lnTo>
                    <a:pt x="2481" y="97"/>
                  </a:lnTo>
                  <a:lnTo>
                    <a:pt x="2414" y="78"/>
                  </a:lnTo>
                  <a:lnTo>
                    <a:pt x="2341" y="59"/>
                  </a:lnTo>
                  <a:lnTo>
                    <a:pt x="2266" y="43"/>
                  </a:lnTo>
                  <a:lnTo>
                    <a:pt x="2227" y="35"/>
                  </a:lnTo>
                  <a:lnTo>
                    <a:pt x="2186" y="28"/>
                  </a:lnTo>
                  <a:lnTo>
                    <a:pt x="2145" y="23"/>
                  </a:lnTo>
                  <a:lnTo>
                    <a:pt x="2103" y="17"/>
                  </a:lnTo>
                  <a:lnTo>
                    <a:pt x="2059" y="11"/>
                  </a:lnTo>
                  <a:lnTo>
                    <a:pt x="2016" y="8"/>
                  </a:lnTo>
                  <a:lnTo>
                    <a:pt x="1971" y="4"/>
                  </a:lnTo>
                  <a:lnTo>
                    <a:pt x="1925" y="2"/>
                  </a:lnTo>
                  <a:lnTo>
                    <a:pt x="1878" y="0"/>
                  </a:lnTo>
                  <a:lnTo>
                    <a:pt x="1831" y="0"/>
                  </a:lnTo>
                  <a:lnTo>
                    <a:pt x="1831" y="0"/>
                  </a:lnTo>
                  <a:lnTo>
                    <a:pt x="1743" y="1"/>
                  </a:lnTo>
                  <a:lnTo>
                    <a:pt x="1656" y="4"/>
                  </a:lnTo>
                  <a:lnTo>
                    <a:pt x="1573" y="10"/>
                  </a:lnTo>
                  <a:lnTo>
                    <a:pt x="1491" y="19"/>
                  </a:lnTo>
                  <a:lnTo>
                    <a:pt x="1411" y="31"/>
                  </a:lnTo>
                  <a:lnTo>
                    <a:pt x="1372" y="36"/>
                  </a:lnTo>
                  <a:lnTo>
                    <a:pt x="1334" y="43"/>
                  </a:lnTo>
                  <a:lnTo>
                    <a:pt x="1295" y="51"/>
                  </a:lnTo>
                  <a:lnTo>
                    <a:pt x="1258" y="59"/>
                  </a:lnTo>
                  <a:lnTo>
                    <a:pt x="1222" y="69"/>
                  </a:lnTo>
                  <a:lnTo>
                    <a:pt x="1185" y="78"/>
                  </a:lnTo>
                  <a:lnTo>
                    <a:pt x="1185" y="78"/>
                  </a:lnTo>
                  <a:lnTo>
                    <a:pt x="1150" y="88"/>
                  </a:lnTo>
                  <a:lnTo>
                    <a:pt x="1114" y="99"/>
                  </a:lnTo>
                  <a:lnTo>
                    <a:pt x="1080" y="110"/>
                  </a:lnTo>
                  <a:lnTo>
                    <a:pt x="1046" y="122"/>
                  </a:lnTo>
                  <a:lnTo>
                    <a:pt x="1013" y="135"/>
                  </a:lnTo>
                  <a:lnTo>
                    <a:pt x="981" y="148"/>
                  </a:lnTo>
                  <a:lnTo>
                    <a:pt x="949" y="161"/>
                  </a:lnTo>
                  <a:lnTo>
                    <a:pt x="918" y="176"/>
                  </a:lnTo>
                  <a:lnTo>
                    <a:pt x="887" y="191"/>
                  </a:lnTo>
                  <a:lnTo>
                    <a:pt x="858" y="206"/>
                  </a:lnTo>
                  <a:lnTo>
                    <a:pt x="828" y="222"/>
                  </a:lnTo>
                  <a:lnTo>
                    <a:pt x="800" y="239"/>
                  </a:lnTo>
                  <a:lnTo>
                    <a:pt x="772" y="257"/>
                  </a:lnTo>
                  <a:lnTo>
                    <a:pt x="745" y="274"/>
                  </a:lnTo>
                  <a:lnTo>
                    <a:pt x="718" y="292"/>
                  </a:lnTo>
                  <a:lnTo>
                    <a:pt x="693" y="312"/>
                  </a:lnTo>
                  <a:lnTo>
                    <a:pt x="693" y="312"/>
                  </a:lnTo>
                  <a:lnTo>
                    <a:pt x="668" y="331"/>
                  </a:lnTo>
                  <a:lnTo>
                    <a:pt x="644" y="352"/>
                  </a:lnTo>
                  <a:lnTo>
                    <a:pt x="620" y="372"/>
                  </a:lnTo>
                  <a:lnTo>
                    <a:pt x="597" y="393"/>
                  </a:lnTo>
                  <a:lnTo>
                    <a:pt x="575" y="415"/>
                  </a:lnTo>
                  <a:lnTo>
                    <a:pt x="553" y="438"/>
                  </a:lnTo>
                  <a:lnTo>
                    <a:pt x="532" y="460"/>
                  </a:lnTo>
                  <a:lnTo>
                    <a:pt x="512" y="484"/>
                  </a:lnTo>
                  <a:lnTo>
                    <a:pt x="492" y="508"/>
                  </a:lnTo>
                  <a:lnTo>
                    <a:pt x="474" y="532"/>
                  </a:lnTo>
                  <a:lnTo>
                    <a:pt x="456" y="557"/>
                  </a:lnTo>
                  <a:lnTo>
                    <a:pt x="438" y="582"/>
                  </a:lnTo>
                  <a:lnTo>
                    <a:pt x="422" y="608"/>
                  </a:lnTo>
                  <a:lnTo>
                    <a:pt x="406" y="635"/>
                  </a:lnTo>
                  <a:lnTo>
                    <a:pt x="390" y="662"/>
                  </a:lnTo>
                  <a:lnTo>
                    <a:pt x="376" y="689"/>
                  </a:lnTo>
                  <a:lnTo>
                    <a:pt x="376" y="689"/>
                  </a:lnTo>
                  <a:lnTo>
                    <a:pt x="363" y="718"/>
                  </a:lnTo>
                  <a:lnTo>
                    <a:pt x="350" y="746"/>
                  </a:lnTo>
                  <a:lnTo>
                    <a:pt x="337" y="775"/>
                  </a:lnTo>
                  <a:lnTo>
                    <a:pt x="327" y="805"/>
                  </a:lnTo>
                  <a:lnTo>
                    <a:pt x="317" y="835"/>
                  </a:lnTo>
                  <a:lnTo>
                    <a:pt x="308" y="866"/>
                  </a:lnTo>
                  <a:lnTo>
                    <a:pt x="300" y="897"/>
                  </a:lnTo>
                  <a:lnTo>
                    <a:pt x="292" y="928"/>
                  </a:lnTo>
                  <a:lnTo>
                    <a:pt x="285" y="961"/>
                  </a:lnTo>
                  <a:lnTo>
                    <a:pt x="279" y="993"/>
                  </a:lnTo>
                  <a:lnTo>
                    <a:pt x="274" y="1026"/>
                  </a:lnTo>
                  <a:lnTo>
                    <a:pt x="271" y="1060"/>
                  </a:lnTo>
                  <a:lnTo>
                    <a:pt x="267" y="1094"/>
                  </a:lnTo>
                  <a:lnTo>
                    <a:pt x="265" y="1128"/>
                  </a:lnTo>
                  <a:lnTo>
                    <a:pt x="264" y="1164"/>
                  </a:lnTo>
                  <a:lnTo>
                    <a:pt x="263" y="1199"/>
                  </a:lnTo>
                  <a:lnTo>
                    <a:pt x="263" y="1199"/>
                  </a:lnTo>
                  <a:lnTo>
                    <a:pt x="264" y="1257"/>
                  </a:lnTo>
                  <a:lnTo>
                    <a:pt x="267" y="1313"/>
                  </a:lnTo>
                  <a:lnTo>
                    <a:pt x="273" y="1367"/>
                  </a:lnTo>
                  <a:lnTo>
                    <a:pt x="281" y="1419"/>
                  </a:lnTo>
                  <a:lnTo>
                    <a:pt x="292" y="1469"/>
                  </a:lnTo>
                  <a:lnTo>
                    <a:pt x="304" y="1517"/>
                  </a:lnTo>
                  <a:lnTo>
                    <a:pt x="319" y="1563"/>
                  </a:lnTo>
                  <a:lnTo>
                    <a:pt x="327" y="1585"/>
                  </a:lnTo>
                  <a:lnTo>
                    <a:pt x="335" y="1608"/>
                  </a:lnTo>
                  <a:lnTo>
                    <a:pt x="335" y="1608"/>
                  </a:lnTo>
                  <a:lnTo>
                    <a:pt x="355" y="1650"/>
                  </a:lnTo>
                  <a:lnTo>
                    <a:pt x="375" y="1692"/>
                  </a:lnTo>
                  <a:lnTo>
                    <a:pt x="398" y="1732"/>
                  </a:lnTo>
                  <a:lnTo>
                    <a:pt x="422" y="1771"/>
                  </a:lnTo>
                  <a:lnTo>
                    <a:pt x="449" y="1809"/>
                  </a:lnTo>
                  <a:lnTo>
                    <a:pt x="477" y="1845"/>
                  </a:lnTo>
                  <a:lnTo>
                    <a:pt x="507" y="1881"/>
                  </a:lnTo>
                  <a:lnTo>
                    <a:pt x="539" y="1914"/>
                  </a:lnTo>
                  <a:lnTo>
                    <a:pt x="539" y="1914"/>
                  </a:lnTo>
                  <a:lnTo>
                    <a:pt x="573" y="1947"/>
                  </a:lnTo>
                  <a:lnTo>
                    <a:pt x="608" y="1978"/>
                  </a:lnTo>
                  <a:lnTo>
                    <a:pt x="646" y="2009"/>
                  </a:lnTo>
                  <a:lnTo>
                    <a:pt x="684" y="2038"/>
                  </a:lnTo>
                  <a:lnTo>
                    <a:pt x="725" y="2067"/>
                  </a:lnTo>
                  <a:lnTo>
                    <a:pt x="766" y="2094"/>
                  </a:lnTo>
                  <a:lnTo>
                    <a:pt x="810" y="2120"/>
                  </a:lnTo>
                  <a:lnTo>
                    <a:pt x="856" y="2145"/>
                  </a:lnTo>
                  <a:lnTo>
                    <a:pt x="856" y="2145"/>
                  </a:lnTo>
                  <a:lnTo>
                    <a:pt x="903" y="2169"/>
                  </a:lnTo>
                  <a:lnTo>
                    <a:pt x="951" y="2192"/>
                  </a:lnTo>
                  <a:lnTo>
                    <a:pt x="1000" y="2215"/>
                  </a:lnTo>
                  <a:lnTo>
                    <a:pt x="1051" y="2236"/>
                  </a:lnTo>
                  <a:lnTo>
                    <a:pt x="1104" y="2257"/>
                  </a:lnTo>
                  <a:lnTo>
                    <a:pt x="1156" y="2276"/>
                  </a:lnTo>
                  <a:lnTo>
                    <a:pt x="1210" y="2295"/>
                  </a:lnTo>
                  <a:lnTo>
                    <a:pt x="1267" y="2313"/>
                  </a:lnTo>
                  <a:lnTo>
                    <a:pt x="1617" y="2428"/>
                  </a:lnTo>
                  <a:lnTo>
                    <a:pt x="1617" y="2428"/>
                  </a:lnTo>
                  <a:lnTo>
                    <a:pt x="1699" y="2455"/>
                  </a:lnTo>
                  <a:lnTo>
                    <a:pt x="1778" y="2484"/>
                  </a:lnTo>
                  <a:lnTo>
                    <a:pt x="1778" y="2484"/>
                  </a:lnTo>
                  <a:lnTo>
                    <a:pt x="1816" y="2500"/>
                  </a:lnTo>
                  <a:lnTo>
                    <a:pt x="1853" y="2517"/>
                  </a:lnTo>
                  <a:lnTo>
                    <a:pt x="1886" y="2537"/>
                  </a:lnTo>
                  <a:lnTo>
                    <a:pt x="1919" y="2558"/>
                  </a:lnTo>
                  <a:lnTo>
                    <a:pt x="1919" y="2558"/>
                  </a:lnTo>
                  <a:lnTo>
                    <a:pt x="1934" y="2569"/>
                  </a:lnTo>
                  <a:lnTo>
                    <a:pt x="1949" y="2580"/>
                  </a:lnTo>
                  <a:lnTo>
                    <a:pt x="1963" y="2593"/>
                  </a:lnTo>
                  <a:lnTo>
                    <a:pt x="1975" y="2606"/>
                  </a:lnTo>
                  <a:lnTo>
                    <a:pt x="1987" y="2619"/>
                  </a:lnTo>
                  <a:lnTo>
                    <a:pt x="1998" y="2633"/>
                  </a:lnTo>
                  <a:lnTo>
                    <a:pt x="2010" y="2648"/>
                  </a:lnTo>
                  <a:lnTo>
                    <a:pt x="2019" y="2664"/>
                  </a:lnTo>
                  <a:lnTo>
                    <a:pt x="2019" y="2664"/>
                  </a:lnTo>
                  <a:lnTo>
                    <a:pt x="2028" y="2680"/>
                  </a:lnTo>
                  <a:lnTo>
                    <a:pt x="2035" y="2696"/>
                  </a:lnTo>
                  <a:lnTo>
                    <a:pt x="2042" y="2715"/>
                  </a:lnTo>
                  <a:lnTo>
                    <a:pt x="2048" y="2732"/>
                  </a:lnTo>
                  <a:lnTo>
                    <a:pt x="2051" y="2751"/>
                  </a:lnTo>
                  <a:lnTo>
                    <a:pt x="2055" y="2771"/>
                  </a:lnTo>
                  <a:lnTo>
                    <a:pt x="2056" y="2791"/>
                  </a:lnTo>
                  <a:lnTo>
                    <a:pt x="2057" y="2813"/>
                  </a:lnTo>
                  <a:lnTo>
                    <a:pt x="2057" y="2813"/>
                  </a:lnTo>
                  <a:lnTo>
                    <a:pt x="2056" y="2839"/>
                  </a:lnTo>
                  <a:lnTo>
                    <a:pt x="2055" y="2863"/>
                  </a:lnTo>
                  <a:lnTo>
                    <a:pt x="2051" y="2887"/>
                  </a:lnTo>
                  <a:lnTo>
                    <a:pt x="2045" y="2908"/>
                  </a:lnTo>
                  <a:lnTo>
                    <a:pt x="2040" y="2930"/>
                  </a:lnTo>
                  <a:lnTo>
                    <a:pt x="2032" y="2951"/>
                  </a:lnTo>
                  <a:lnTo>
                    <a:pt x="2022" y="2970"/>
                  </a:lnTo>
                  <a:lnTo>
                    <a:pt x="2012" y="2989"/>
                  </a:lnTo>
                  <a:lnTo>
                    <a:pt x="2001" y="3007"/>
                  </a:lnTo>
                  <a:lnTo>
                    <a:pt x="1987" y="3023"/>
                  </a:lnTo>
                  <a:lnTo>
                    <a:pt x="1972" y="3039"/>
                  </a:lnTo>
                  <a:lnTo>
                    <a:pt x="1956" y="3054"/>
                  </a:lnTo>
                  <a:lnTo>
                    <a:pt x="1939" y="3068"/>
                  </a:lnTo>
                  <a:lnTo>
                    <a:pt x="1920" y="3081"/>
                  </a:lnTo>
                  <a:lnTo>
                    <a:pt x="1900" y="3092"/>
                  </a:lnTo>
                  <a:lnTo>
                    <a:pt x="1878" y="3103"/>
                  </a:lnTo>
                  <a:lnTo>
                    <a:pt x="1878" y="3103"/>
                  </a:lnTo>
                  <a:lnTo>
                    <a:pt x="1855" y="3114"/>
                  </a:lnTo>
                  <a:lnTo>
                    <a:pt x="1831" y="3123"/>
                  </a:lnTo>
                  <a:lnTo>
                    <a:pt x="1806" y="3132"/>
                  </a:lnTo>
                  <a:lnTo>
                    <a:pt x="1780" y="3140"/>
                  </a:lnTo>
                  <a:lnTo>
                    <a:pt x="1753" y="3148"/>
                  </a:lnTo>
                  <a:lnTo>
                    <a:pt x="1724" y="3155"/>
                  </a:lnTo>
                  <a:lnTo>
                    <a:pt x="1694" y="3161"/>
                  </a:lnTo>
                  <a:lnTo>
                    <a:pt x="1665" y="3167"/>
                  </a:lnTo>
                  <a:lnTo>
                    <a:pt x="1632" y="3172"/>
                  </a:lnTo>
                  <a:lnTo>
                    <a:pt x="1599" y="3176"/>
                  </a:lnTo>
                  <a:lnTo>
                    <a:pt x="1566" y="3179"/>
                  </a:lnTo>
                  <a:lnTo>
                    <a:pt x="1530" y="3183"/>
                  </a:lnTo>
                  <a:lnTo>
                    <a:pt x="1495" y="3185"/>
                  </a:lnTo>
                  <a:lnTo>
                    <a:pt x="1457" y="3186"/>
                  </a:lnTo>
                  <a:lnTo>
                    <a:pt x="1379" y="3188"/>
                  </a:lnTo>
                  <a:lnTo>
                    <a:pt x="1379" y="3188"/>
                  </a:lnTo>
                  <a:lnTo>
                    <a:pt x="1327" y="3187"/>
                  </a:lnTo>
                  <a:lnTo>
                    <a:pt x="1273" y="3185"/>
                  </a:lnTo>
                  <a:lnTo>
                    <a:pt x="1219" y="3180"/>
                  </a:lnTo>
                  <a:lnTo>
                    <a:pt x="1163" y="3175"/>
                  </a:lnTo>
                  <a:lnTo>
                    <a:pt x="1107" y="3168"/>
                  </a:lnTo>
                  <a:lnTo>
                    <a:pt x="1050" y="3160"/>
                  </a:lnTo>
                  <a:lnTo>
                    <a:pt x="990" y="3148"/>
                  </a:lnTo>
                  <a:lnTo>
                    <a:pt x="930" y="3137"/>
                  </a:lnTo>
                  <a:lnTo>
                    <a:pt x="870" y="3123"/>
                  </a:lnTo>
                  <a:lnTo>
                    <a:pt x="807" y="3108"/>
                  </a:lnTo>
                  <a:lnTo>
                    <a:pt x="743" y="3091"/>
                  </a:lnTo>
                  <a:lnTo>
                    <a:pt x="679" y="3073"/>
                  </a:lnTo>
                  <a:lnTo>
                    <a:pt x="614" y="3053"/>
                  </a:lnTo>
                  <a:lnTo>
                    <a:pt x="547" y="3031"/>
                  </a:lnTo>
                  <a:lnTo>
                    <a:pt x="480" y="3008"/>
                  </a:lnTo>
                  <a:lnTo>
                    <a:pt x="410" y="2983"/>
                  </a:lnTo>
                  <a:lnTo>
                    <a:pt x="410" y="2983"/>
                  </a:lnTo>
                  <a:lnTo>
                    <a:pt x="394" y="3036"/>
                  </a:lnTo>
                  <a:lnTo>
                    <a:pt x="376" y="3087"/>
                  </a:lnTo>
                  <a:lnTo>
                    <a:pt x="357" y="3139"/>
                  </a:lnTo>
                  <a:lnTo>
                    <a:pt x="337" y="3190"/>
                  </a:lnTo>
                  <a:lnTo>
                    <a:pt x="317" y="3239"/>
                  </a:lnTo>
                  <a:lnTo>
                    <a:pt x="295" y="3288"/>
                  </a:lnTo>
                  <a:lnTo>
                    <a:pt x="272" y="3336"/>
                  </a:lnTo>
                  <a:lnTo>
                    <a:pt x="248" y="3383"/>
                  </a:lnTo>
                  <a:lnTo>
                    <a:pt x="223" y="3429"/>
                  </a:lnTo>
                  <a:lnTo>
                    <a:pt x="196" y="3475"/>
                  </a:lnTo>
                  <a:lnTo>
                    <a:pt x="169" y="3520"/>
                  </a:lnTo>
                  <a:lnTo>
                    <a:pt x="141" y="3565"/>
                  </a:lnTo>
                  <a:lnTo>
                    <a:pt x="111" y="3608"/>
                  </a:lnTo>
                  <a:lnTo>
                    <a:pt x="82" y="3651"/>
                  </a:lnTo>
                  <a:lnTo>
                    <a:pt x="50" y="3692"/>
                  </a:lnTo>
                  <a:lnTo>
                    <a:pt x="17" y="3733"/>
                  </a:lnTo>
                  <a:lnTo>
                    <a:pt x="0" y="3754"/>
                  </a:lnTo>
                  <a:lnTo>
                    <a:pt x="138" y="3812"/>
                  </a:lnTo>
                  <a:lnTo>
                    <a:pt x="138" y="3812"/>
                  </a:lnTo>
                  <a:lnTo>
                    <a:pt x="224" y="3840"/>
                  </a:lnTo>
                  <a:lnTo>
                    <a:pt x="308" y="3866"/>
                  </a:lnTo>
                  <a:lnTo>
                    <a:pt x="390" y="3889"/>
                  </a:lnTo>
                  <a:lnTo>
                    <a:pt x="472" y="3912"/>
                  </a:lnTo>
                  <a:lnTo>
                    <a:pt x="551" y="3932"/>
                  </a:lnTo>
                  <a:lnTo>
                    <a:pt x="629" y="3950"/>
                  </a:lnTo>
                  <a:lnTo>
                    <a:pt x="706" y="3966"/>
                  </a:lnTo>
                  <a:lnTo>
                    <a:pt x="781" y="3981"/>
                  </a:lnTo>
                  <a:lnTo>
                    <a:pt x="781" y="3981"/>
                  </a:lnTo>
                  <a:lnTo>
                    <a:pt x="857" y="3994"/>
                  </a:lnTo>
                  <a:lnTo>
                    <a:pt x="935" y="4005"/>
                  </a:lnTo>
                  <a:lnTo>
                    <a:pt x="1016" y="4014"/>
                  </a:lnTo>
                  <a:lnTo>
                    <a:pt x="1101" y="4022"/>
                  </a:lnTo>
                  <a:lnTo>
                    <a:pt x="1189" y="4028"/>
                  </a:lnTo>
                  <a:lnTo>
                    <a:pt x="1279" y="4031"/>
                  </a:lnTo>
                  <a:lnTo>
                    <a:pt x="1372" y="4035"/>
                  </a:lnTo>
                  <a:lnTo>
                    <a:pt x="1467" y="4035"/>
                  </a:lnTo>
                  <a:lnTo>
                    <a:pt x="1467" y="4035"/>
                  </a:lnTo>
                  <a:lnTo>
                    <a:pt x="1520" y="4035"/>
                  </a:lnTo>
                  <a:lnTo>
                    <a:pt x="1573" y="4034"/>
                  </a:lnTo>
                  <a:lnTo>
                    <a:pt x="1623" y="4033"/>
                  </a:lnTo>
                  <a:lnTo>
                    <a:pt x="1675" y="4029"/>
                  </a:lnTo>
                  <a:lnTo>
                    <a:pt x="1724" y="4027"/>
                  </a:lnTo>
                  <a:lnTo>
                    <a:pt x="1773" y="4022"/>
                  </a:lnTo>
                  <a:lnTo>
                    <a:pt x="1822" y="4018"/>
                  </a:lnTo>
                  <a:lnTo>
                    <a:pt x="1870" y="4013"/>
                  </a:lnTo>
                  <a:lnTo>
                    <a:pt x="1916" y="4007"/>
                  </a:lnTo>
                  <a:lnTo>
                    <a:pt x="1963" y="4000"/>
                  </a:lnTo>
                  <a:lnTo>
                    <a:pt x="2007" y="3992"/>
                  </a:lnTo>
                  <a:lnTo>
                    <a:pt x="2052" y="3984"/>
                  </a:lnTo>
                  <a:lnTo>
                    <a:pt x="2096" y="3976"/>
                  </a:lnTo>
                  <a:lnTo>
                    <a:pt x="2139" y="3967"/>
                  </a:lnTo>
                  <a:lnTo>
                    <a:pt x="2182" y="3957"/>
                  </a:lnTo>
                  <a:lnTo>
                    <a:pt x="2223" y="3945"/>
                  </a:lnTo>
                  <a:lnTo>
                    <a:pt x="2223" y="3945"/>
                  </a:lnTo>
                  <a:lnTo>
                    <a:pt x="2263" y="3934"/>
                  </a:lnTo>
                  <a:lnTo>
                    <a:pt x="2303" y="3922"/>
                  </a:lnTo>
                  <a:lnTo>
                    <a:pt x="2342" y="3910"/>
                  </a:lnTo>
                  <a:lnTo>
                    <a:pt x="2381" y="3896"/>
                  </a:lnTo>
                  <a:lnTo>
                    <a:pt x="2418" y="3882"/>
                  </a:lnTo>
                  <a:lnTo>
                    <a:pt x="2455" y="3867"/>
                  </a:lnTo>
                  <a:lnTo>
                    <a:pt x="2492" y="3852"/>
                  </a:lnTo>
                  <a:lnTo>
                    <a:pt x="2526" y="3838"/>
                  </a:lnTo>
                  <a:lnTo>
                    <a:pt x="2560" y="3820"/>
                  </a:lnTo>
                  <a:lnTo>
                    <a:pt x="2594" y="3804"/>
                  </a:lnTo>
                  <a:lnTo>
                    <a:pt x="2627" y="3786"/>
                  </a:lnTo>
                  <a:lnTo>
                    <a:pt x="2658" y="3769"/>
                  </a:lnTo>
                  <a:lnTo>
                    <a:pt x="2690" y="3750"/>
                  </a:lnTo>
                  <a:lnTo>
                    <a:pt x="2720" y="3731"/>
                  </a:lnTo>
                  <a:lnTo>
                    <a:pt x="2750" y="3710"/>
                  </a:lnTo>
                  <a:lnTo>
                    <a:pt x="2777" y="3691"/>
                  </a:lnTo>
                  <a:lnTo>
                    <a:pt x="2777" y="3691"/>
                  </a:lnTo>
                  <a:lnTo>
                    <a:pt x="2806" y="3669"/>
                  </a:lnTo>
                  <a:lnTo>
                    <a:pt x="2832" y="3648"/>
                  </a:lnTo>
                  <a:lnTo>
                    <a:pt x="2859" y="3627"/>
                  </a:lnTo>
                  <a:lnTo>
                    <a:pt x="2884" y="3604"/>
                  </a:lnTo>
                  <a:lnTo>
                    <a:pt x="2908" y="3581"/>
                  </a:lnTo>
                  <a:lnTo>
                    <a:pt x="2932" y="3557"/>
                  </a:lnTo>
                  <a:lnTo>
                    <a:pt x="2954" y="3532"/>
                  </a:lnTo>
                  <a:lnTo>
                    <a:pt x="2976" y="3508"/>
                  </a:lnTo>
                  <a:lnTo>
                    <a:pt x="2997" y="3483"/>
                  </a:lnTo>
                  <a:lnTo>
                    <a:pt x="3017" y="3458"/>
                  </a:lnTo>
                  <a:lnTo>
                    <a:pt x="3036" y="3432"/>
                  </a:lnTo>
                  <a:lnTo>
                    <a:pt x="3055" y="3405"/>
                  </a:lnTo>
                  <a:lnTo>
                    <a:pt x="3072" y="3378"/>
                  </a:lnTo>
                  <a:lnTo>
                    <a:pt x="3089" y="3350"/>
                  </a:lnTo>
                  <a:lnTo>
                    <a:pt x="3104" y="3323"/>
                  </a:lnTo>
                  <a:lnTo>
                    <a:pt x="3119" y="3294"/>
                  </a:lnTo>
                  <a:lnTo>
                    <a:pt x="3119" y="3294"/>
                  </a:lnTo>
                  <a:lnTo>
                    <a:pt x="3134" y="3265"/>
                  </a:lnTo>
                  <a:lnTo>
                    <a:pt x="3146" y="3235"/>
                  </a:lnTo>
                  <a:lnTo>
                    <a:pt x="3159" y="3206"/>
                  </a:lnTo>
                  <a:lnTo>
                    <a:pt x="3171" y="3175"/>
                  </a:lnTo>
                  <a:lnTo>
                    <a:pt x="3181" y="3144"/>
                  </a:lnTo>
                  <a:lnTo>
                    <a:pt x="3190" y="3113"/>
                  </a:lnTo>
                  <a:lnTo>
                    <a:pt x="3199" y="3081"/>
                  </a:lnTo>
                  <a:lnTo>
                    <a:pt x="3206" y="3048"/>
                  </a:lnTo>
                  <a:lnTo>
                    <a:pt x="3213" y="3016"/>
                  </a:lnTo>
                  <a:lnTo>
                    <a:pt x="3219" y="2983"/>
                  </a:lnTo>
                  <a:lnTo>
                    <a:pt x="3224" y="2950"/>
                  </a:lnTo>
                  <a:lnTo>
                    <a:pt x="3228" y="2915"/>
                  </a:lnTo>
                  <a:lnTo>
                    <a:pt x="3231" y="2881"/>
                  </a:lnTo>
                  <a:lnTo>
                    <a:pt x="3234" y="2847"/>
                  </a:lnTo>
                  <a:lnTo>
                    <a:pt x="3235" y="2811"/>
                  </a:lnTo>
                  <a:lnTo>
                    <a:pt x="3235" y="2775"/>
                  </a:lnTo>
                  <a:lnTo>
                    <a:pt x="3235" y="2775"/>
                  </a:lnTo>
                  <a:lnTo>
                    <a:pt x="3234" y="2710"/>
                  </a:lnTo>
                  <a:lnTo>
                    <a:pt x="3230" y="2647"/>
                  </a:lnTo>
                  <a:lnTo>
                    <a:pt x="3228" y="2616"/>
                  </a:lnTo>
                  <a:lnTo>
                    <a:pt x="3224" y="2586"/>
                  </a:lnTo>
                  <a:lnTo>
                    <a:pt x="3220" y="2558"/>
                  </a:lnTo>
                  <a:lnTo>
                    <a:pt x="3215" y="2529"/>
                  </a:lnTo>
                  <a:lnTo>
                    <a:pt x="3210" y="2500"/>
                  </a:lnTo>
                  <a:lnTo>
                    <a:pt x="3204" y="2473"/>
                  </a:lnTo>
                  <a:lnTo>
                    <a:pt x="3197" y="2446"/>
                  </a:lnTo>
                  <a:lnTo>
                    <a:pt x="3190" y="2420"/>
                  </a:lnTo>
                  <a:lnTo>
                    <a:pt x="3182" y="2395"/>
                  </a:lnTo>
                  <a:lnTo>
                    <a:pt x="3173" y="2369"/>
                  </a:lnTo>
                  <a:lnTo>
                    <a:pt x="3164" y="2345"/>
                  </a:lnTo>
                  <a:lnTo>
                    <a:pt x="3153" y="2321"/>
                  </a:lnTo>
                  <a:lnTo>
                    <a:pt x="3153" y="2321"/>
                  </a:lnTo>
                  <a:lnTo>
                    <a:pt x="3133" y="2275"/>
                  </a:lnTo>
                  <a:lnTo>
                    <a:pt x="3109" y="2232"/>
                  </a:lnTo>
                  <a:lnTo>
                    <a:pt x="3083" y="2188"/>
                  </a:lnTo>
                  <a:lnTo>
                    <a:pt x="3055" y="2148"/>
                  </a:lnTo>
                  <a:lnTo>
                    <a:pt x="3025" y="2109"/>
                  </a:lnTo>
                  <a:lnTo>
                    <a:pt x="2993" y="2071"/>
                  </a:lnTo>
                  <a:lnTo>
                    <a:pt x="2958" y="2036"/>
                  </a:lnTo>
                  <a:lnTo>
                    <a:pt x="2922" y="2001"/>
                  </a:lnTo>
                  <a:lnTo>
                    <a:pt x="2922" y="2001"/>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53" name="Symbol zastępczy tekstu 52"/>
          <p:cNvSpPr>
            <a:spLocks noGrp="1"/>
          </p:cNvSpPr>
          <p:nvPr>
            <p:ph type="body" sz="quarter" idx="10" hasCustomPrompt="1"/>
          </p:nvPr>
        </p:nvSpPr>
        <p:spPr>
          <a:xfrm>
            <a:off x="431800" y="5361768"/>
            <a:ext cx="4140200" cy="757237"/>
          </a:xfrm>
          <a:prstGeom prst="rect">
            <a:avLst/>
          </a:prstGeom>
        </p:spPr>
        <p:txBody>
          <a:bodyPr anchor="ctr"/>
          <a:lstStyle>
            <a:lvl1pPr marL="0" indent="0">
              <a:buNone/>
              <a:defRPr sz="2000" baseline="0">
                <a:solidFill>
                  <a:schemeClr val="tx2"/>
                </a:solidFill>
              </a:defRPr>
            </a:lvl1pPr>
          </a:lstStyle>
          <a:p>
            <a:pPr lvl="0"/>
            <a:r>
              <a:rPr lang="pl-PL"/>
              <a:t>Tytuł raportu</a:t>
            </a:r>
          </a:p>
        </p:txBody>
      </p:sp>
      <p:sp>
        <p:nvSpPr>
          <p:cNvPr id="381" name="Symbol zastępczy tekstu 380"/>
          <p:cNvSpPr>
            <a:spLocks noGrp="1"/>
          </p:cNvSpPr>
          <p:nvPr>
            <p:ph type="body" sz="quarter" idx="11" hasCustomPrompt="1"/>
          </p:nvPr>
        </p:nvSpPr>
        <p:spPr>
          <a:xfrm>
            <a:off x="447674" y="6178551"/>
            <a:ext cx="2203451" cy="264582"/>
          </a:xfrm>
          <a:prstGeom prst="rect">
            <a:avLst/>
          </a:prstGeom>
        </p:spPr>
        <p:txBody>
          <a:bodyPr/>
          <a:lstStyle>
            <a:lvl1pPr marL="0" indent="0">
              <a:buNone/>
              <a:defRPr sz="1000" baseline="0">
                <a:solidFill>
                  <a:schemeClr val="tx2"/>
                </a:solidFill>
                <a:latin typeface="+mj-lt"/>
              </a:defRPr>
            </a:lvl1pPr>
          </a:lstStyle>
          <a:p>
            <a:r>
              <a:rPr lang="pl-PL" sz="1000">
                <a:solidFill>
                  <a:srgbClr val="004B88"/>
                </a:solidFill>
                <a:latin typeface="Century Gothic" panose="020B0502020202020204" pitchFamily="34" charset="0"/>
              </a:rPr>
              <a:t>Sopot/Warszawa, miesiąc, 2014</a:t>
            </a:r>
          </a:p>
        </p:txBody>
      </p:sp>
      <p:grpSp>
        <p:nvGrpSpPr>
          <p:cNvPr id="883" name="Grupa 882"/>
          <p:cNvGrpSpPr/>
          <p:nvPr userDrawn="1"/>
        </p:nvGrpSpPr>
        <p:grpSpPr>
          <a:xfrm>
            <a:off x="30163" y="49214"/>
            <a:ext cx="8358261" cy="4997950"/>
            <a:chOff x="30163" y="49213"/>
            <a:chExt cx="8426451" cy="5038725"/>
          </a:xfrm>
        </p:grpSpPr>
        <p:grpSp>
          <p:nvGrpSpPr>
            <p:cNvPr id="884" name="Group 205"/>
            <p:cNvGrpSpPr>
              <a:grpSpLocks/>
            </p:cNvGrpSpPr>
            <p:nvPr/>
          </p:nvGrpSpPr>
          <p:grpSpPr bwMode="auto">
            <a:xfrm>
              <a:off x="63501" y="61913"/>
              <a:ext cx="8393113" cy="5026025"/>
              <a:chOff x="40" y="39"/>
              <a:chExt cx="5287" cy="3166"/>
            </a:xfrm>
          </p:grpSpPr>
          <p:sp>
            <p:nvSpPr>
              <p:cNvPr id="1185" name="Freeform 5"/>
              <p:cNvSpPr>
                <a:spLocks/>
              </p:cNvSpPr>
              <p:nvPr/>
            </p:nvSpPr>
            <p:spPr bwMode="auto">
              <a:xfrm>
                <a:off x="1853" y="2228"/>
                <a:ext cx="37" cy="38"/>
              </a:xfrm>
              <a:custGeom>
                <a:avLst/>
                <a:gdLst>
                  <a:gd name="T0" fmla="*/ 18 w 37"/>
                  <a:gd name="T1" fmla="*/ 38 h 38"/>
                  <a:gd name="T2" fmla="*/ 18 w 37"/>
                  <a:gd name="T3" fmla="*/ 38 h 38"/>
                  <a:gd name="T4" fmla="*/ 14 w 37"/>
                  <a:gd name="T5" fmla="*/ 38 h 38"/>
                  <a:gd name="T6" fmla="*/ 11 w 37"/>
                  <a:gd name="T7" fmla="*/ 37 h 38"/>
                  <a:gd name="T8" fmla="*/ 8 w 37"/>
                  <a:gd name="T9" fmla="*/ 35 h 38"/>
                  <a:gd name="T10" fmla="*/ 5 w 37"/>
                  <a:gd name="T11" fmla="*/ 33 h 38"/>
                  <a:gd name="T12" fmla="*/ 3 w 37"/>
                  <a:gd name="T13" fmla="*/ 30 h 38"/>
                  <a:gd name="T14" fmla="*/ 1 w 37"/>
                  <a:gd name="T15" fmla="*/ 27 h 38"/>
                  <a:gd name="T16" fmla="*/ 0 w 37"/>
                  <a:gd name="T17" fmla="*/ 23 h 38"/>
                  <a:gd name="T18" fmla="*/ 0 w 37"/>
                  <a:gd name="T19" fmla="*/ 19 h 38"/>
                  <a:gd name="T20" fmla="*/ 0 w 37"/>
                  <a:gd name="T21" fmla="*/ 19 h 38"/>
                  <a:gd name="T22" fmla="*/ 0 w 37"/>
                  <a:gd name="T23" fmla="*/ 15 h 38"/>
                  <a:gd name="T24" fmla="*/ 1 w 37"/>
                  <a:gd name="T25" fmla="*/ 11 h 38"/>
                  <a:gd name="T26" fmla="*/ 3 w 37"/>
                  <a:gd name="T27" fmla="*/ 8 h 38"/>
                  <a:gd name="T28" fmla="*/ 5 w 37"/>
                  <a:gd name="T29" fmla="*/ 6 h 38"/>
                  <a:gd name="T30" fmla="*/ 8 w 37"/>
                  <a:gd name="T31" fmla="*/ 3 h 38"/>
                  <a:gd name="T32" fmla="*/ 11 w 37"/>
                  <a:gd name="T33" fmla="*/ 2 h 38"/>
                  <a:gd name="T34" fmla="*/ 14 w 37"/>
                  <a:gd name="T35" fmla="*/ 1 h 38"/>
                  <a:gd name="T36" fmla="*/ 18 w 37"/>
                  <a:gd name="T37" fmla="*/ 0 h 38"/>
                  <a:gd name="T38" fmla="*/ 18 w 37"/>
                  <a:gd name="T39" fmla="*/ 0 h 38"/>
                  <a:gd name="T40" fmla="*/ 22 w 37"/>
                  <a:gd name="T41" fmla="*/ 1 h 38"/>
                  <a:gd name="T42" fmla="*/ 26 w 37"/>
                  <a:gd name="T43" fmla="*/ 2 h 38"/>
                  <a:gd name="T44" fmla="*/ 29 w 37"/>
                  <a:gd name="T45" fmla="*/ 3 h 38"/>
                  <a:gd name="T46" fmla="*/ 32 w 37"/>
                  <a:gd name="T47" fmla="*/ 6 h 38"/>
                  <a:gd name="T48" fmla="*/ 34 w 37"/>
                  <a:gd name="T49" fmla="*/ 8 h 38"/>
                  <a:gd name="T50" fmla="*/ 36 w 37"/>
                  <a:gd name="T51" fmla="*/ 11 h 38"/>
                  <a:gd name="T52" fmla="*/ 37 w 37"/>
                  <a:gd name="T53" fmla="*/ 15 h 38"/>
                  <a:gd name="T54" fmla="*/ 37 w 37"/>
                  <a:gd name="T55" fmla="*/ 19 h 38"/>
                  <a:gd name="T56" fmla="*/ 37 w 37"/>
                  <a:gd name="T57" fmla="*/ 19 h 38"/>
                  <a:gd name="T58" fmla="*/ 37 w 37"/>
                  <a:gd name="T59" fmla="*/ 23 h 38"/>
                  <a:gd name="T60" fmla="*/ 36 w 37"/>
                  <a:gd name="T61" fmla="*/ 27 h 38"/>
                  <a:gd name="T62" fmla="*/ 34 w 37"/>
                  <a:gd name="T63" fmla="*/ 30 h 38"/>
                  <a:gd name="T64" fmla="*/ 32 w 37"/>
                  <a:gd name="T65" fmla="*/ 33 h 38"/>
                  <a:gd name="T66" fmla="*/ 29 w 37"/>
                  <a:gd name="T67" fmla="*/ 35 h 38"/>
                  <a:gd name="T68" fmla="*/ 26 w 37"/>
                  <a:gd name="T69" fmla="*/ 37 h 38"/>
                  <a:gd name="T70" fmla="*/ 22 w 37"/>
                  <a:gd name="T71" fmla="*/ 38 h 38"/>
                  <a:gd name="T72" fmla="*/ 18 w 37"/>
                  <a:gd name="T73" fmla="*/ 38 h 38"/>
                  <a:gd name="T74" fmla="*/ 18 w 37"/>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38">
                    <a:moveTo>
                      <a:pt x="18" y="38"/>
                    </a:moveTo>
                    <a:lnTo>
                      <a:pt x="18" y="38"/>
                    </a:lnTo>
                    <a:lnTo>
                      <a:pt x="14" y="38"/>
                    </a:lnTo>
                    <a:lnTo>
                      <a:pt x="11" y="37"/>
                    </a:lnTo>
                    <a:lnTo>
                      <a:pt x="8" y="35"/>
                    </a:lnTo>
                    <a:lnTo>
                      <a:pt x="5" y="33"/>
                    </a:lnTo>
                    <a:lnTo>
                      <a:pt x="3" y="30"/>
                    </a:lnTo>
                    <a:lnTo>
                      <a:pt x="1" y="27"/>
                    </a:lnTo>
                    <a:lnTo>
                      <a:pt x="0" y="23"/>
                    </a:lnTo>
                    <a:lnTo>
                      <a:pt x="0" y="19"/>
                    </a:lnTo>
                    <a:lnTo>
                      <a:pt x="0" y="19"/>
                    </a:lnTo>
                    <a:lnTo>
                      <a:pt x="0" y="15"/>
                    </a:lnTo>
                    <a:lnTo>
                      <a:pt x="1" y="11"/>
                    </a:lnTo>
                    <a:lnTo>
                      <a:pt x="3" y="8"/>
                    </a:lnTo>
                    <a:lnTo>
                      <a:pt x="5" y="6"/>
                    </a:lnTo>
                    <a:lnTo>
                      <a:pt x="8" y="3"/>
                    </a:lnTo>
                    <a:lnTo>
                      <a:pt x="11" y="2"/>
                    </a:lnTo>
                    <a:lnTo>
                      <a:pt x="14" y="1"/>
                    </a:lnTo>
                    <a:lnTo>
                      <a:pt x="18" y="0"/>
                    </a:lnTo>
                    <a:lnTo>
                      <a:pt x="18" y="0"/>
                    </a:lnTo>
                    <a:lnTo>
                      <a:pt x="22" y="1"/>
                    </a:lnTo>
                    <a:lnTo>
                      <a:pt x="26" y="2"/>
                    </a:lnTo>
                    <a:lnTo>
                      <a:pt x="29" y="3"/>
                    </a:lnTo>
                    <a:lnTo>
                      <a:pt x="32" y="6"/>
                    </a:lnTo>
                    <a:lnTo>
                      <a:pt x="34" y="8"/>
                    </a:lnTo>
                    <a:lnTo>
                      <a:pt x="36" y="11"/>
                    </a:lnTo>
                    <a:lnTo>
                      <a:pt x="37" y="15"/>
                    </a:lnTo>
                    <a:lnTo>
                      <a:pt x="37" y="19"/>
                    </a:lnTo>
                    <a:lnTo>
                      <a:pt x="37" y="19"/>
                    </a:lnTo>
                    <a:lnTo>
                      <a:pt x="37" y="23"/>
                    </a:lnTo>
                    <a:lnTo>
                      <a:pt x="36" y="27"/>
                    </a:lnTo>
                    <a:lnTo>
                      <a:pt x="34" y="30"/>
                    </a:lnTo>
                    <a:lnTo>
                      <a:pt x="32" y="33"/>
                    </a:lnTo>
                    <a:lnTo>
                      <a:pt x="29" y="35"/>
                    </a:lnTo>
                    <a:lnTo>
                      <a:pt x="26" y="37"/>
                    </a:lnTo>
                    <a:lnTo>
                      <a:pt x="22" y="38"/>
                    </a:lnTo>
                    <a:lnTo>
                      <a:pt x="18" y="38"/>
                    </a:lnTo>
                    <a:lnTo>
                      <a:pt x="18"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6" name="Freeform 6"/>
              <p:cNvSpPr>
                <a:spLocks/>
              </p:cNvSpPr>
              <p:nvPr/>
            </p:nvSpPr>
            <p:spPr bwMode="auto">
              <a:xfrm>
                <a:off x="1855" y="2270"/>
                <a:ext cx="41" cy="97"/>
              </a:xfrm>
              <a:custGeom>
                <a:avLst/>
                <a:gdLst>
                  <a:gd name="T0" fmla="*/ 0 w 41"/>
                  <a:gd name="T1" fmla="*/ 63 h 97"/>
                  <a:gd name="T2" fmla="*/ 0 w 41"/>
                  <a:gd name="T3" fmla="*/ 63 h 97"/>
                  <a:gd name="T4" fmla="*/ 2 w 41"/>
                  <a:gd name="T5" fmla="*/ 78 h 97"/>
                  <a:gd name="T6" fmla="*/ 4 w 41"/>
                  <a:gd name="T7" fmla="*/ 93 h 97"/>
                  <a:gd name="T8" fmla="*/ 4 w 41"/>
                  <a:gd name="T9" fmla="*/ 93 h 97"/>
                  <a:gd name="T10" fmla="*/ 6 w 41"/>
                  <a:gd name="T11" fmla="*/ 97 h 97"/>
                  <a:gd name="T12" fmla="*/ 7 w 41"/>
                  <a:gd name="T13" fmla="*/ 97 h 97"/>
                  <a:gd name="T14" fmla="*/ 8 w 41"/>
                  <a:gd name="T15" fmla="*/ 97 h 97"/>
                  <a:gd name="T16" fmla="*/ 25 w 41"/>
                  <a:gd name="T17" fmla="*/ 97 h 97"/>
                  <a:gd name="T18" fmla="*/ 25 w 41"/>
                  <a:gd name="T19" fmla="*/ 97 h 97"/>
                  <a:gd name="T20" fmla="*/ 26 w 41"/>
                  <a:gd name="T21" fmla="*/ 97 h 97"/>
                  <a:gd name="T22" fmla="*/ 27 w 41"/>
                  <a:gd name="T23" fmla="*/ 97 h 97"/>
                  <a:gd name="T24" fmla="*/ 29 w 41"/>
                  <a:gd name="T25" fmla="*/ 93 h 97"/>
                  <a:gd name="T26" fmla="*/ 29 w 41"/>
                  <a:gd name="T27" fmla="*/ 93 h 97"/>
                  <a:gd name="T28" fmla="*/ 30 w 41"/>
                  <a:gd name="T29" fmla="*/ 85 h 97"/>
                  <a:gd name="T30" fmla="*/ 32 w 41"/>
                  <a:gd name="T31" fmla="*/ 75 h 97"/>
                  <a:gd name="T32" fmla="*/ 34 w 41"/>
                  <a:gd name="T33" fmla="*/ 59 h 97"/>
                  <a:gd name="T34" fmla="*/ 34 w 41"/>
                  <a:gd name="T35" fmla="*/ 59 h 97"/>
                  <a:gd name="T36" fmla="*/ 35 w 41"/>
                  <a:gd name="T37" fmla="*/ 56 h 97"/>
                  <a:gd name="T38" fmla="*/ 36 w 41"/>
                  <a:gd name="T39" fmla="*/ 54 h 97"/>
                  <a:gd name="T40" fmla="*/ 38 w 41"/>
                  <a:gd name="T41" fmla="*/ 51 h 97"/>
                  <a:gd name="T42" fmla="*/ 38 w 41"/>
                  <a:gd name="T43" fmla="*/ 49 h 97"/>
                  <a:gd name="T44" fmla="*/ 38 w 41"/>
                  <a:gd name="T45" fmla="*/ 49 h 97"/>
                  <a:gd name="T46" fmla="*/ 40 w 41"/>
                  <a:gd name="T47" fmla="*/ 33 h 97"/>
                  <a:gd name="T48" fmla="*/ 41 w 41"/>
                  <a:gd name="T49" fmla="*/ 21 h 97"/>
                  <a:gd name="T50" fmla="*/ 40 w 41"/>
                  <a:gd name="T51" fmla="*/ 9 h 97"/>
                  <a:gd name="T52" fmla="*/ 40 w 41"/>
                  <a:gd name="T53" fmla="*/ 9 h 97"/>
                  <a:gd name="T54" fmla="*/ 40 w 41"/>
                  <a:gd name="T55" fmla="*/ 8 h 97"/>
                  <a:gd name="T56" fmla="*/ 38 w 41"/>
                  <a:gd name="T57" fmla="*/ 6 h 97"/>
                  <a:gd name="T58" fmla="*/ 33 w 41"/>
                  <a:gd name="T59" fmla="*/ 3 h 97"/>
                  <a:gd name="T60" fmla="*/ 26 w 41"/>
                  <a:gd name="T61" fmla="*/ 1 h 97"/>
                  <a:gd name="T62" fmla="*/ 16 w 41"/>
                  <a:gd name="T63" fmla="*/ 0 h 97"/>
                  <a:gd name="T64" fmla="*/ 16 w 41"/>
                  <a:gd name="T65" fmla="*/ 0 h 97"/>
                  <a:gd name="T66" fmla="*/ 10 w 41"/>
                  <a:gd name="T67" fmla="*/ 1 h 97"/>
                  <a:gd name="T68" fmla="*/ 5 w 41"/>
                  <a:gd name="T69" fmla="*/ 1 h 97"/>
                  <a:gd name="T70" fmla="*/ 5 w 41"/>
                  <a:gd name="T71"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97">
                    <a:moveTo>
                      <a:pt x="0" y="63"/>
                    </a:moveTo>
                    <a:lnTo>
                      <a:pt x="0" y="63"/>
                    </a:lnTo>
                    <a:lnTo>
                      <a:pt x="2" y="78"/>
                    </a:lnTo>
                    <a:lnTo>
                      <a:pt x="4" y="93"/>
                    </a:lnTo>
                    <a:lnTo>
                      <a:pt x="4" y="93"/>
                    </a:lnTo>
                    <a:lnTo>
                      <a:pt x="6" y="97"/>
                    </a:lnTo>
                    <a:lnTo>
                      <a:pt x="7" y="97"/>
                    </a:lnTo>
                    <a:lnTo>
                      <a:pt x="8" y="97"/>
                    </a:lnTo>
                    <a:lnTo>
                      <a:pt x="25" y="97"/>
                    </a:lnTo>
                    <a:lnTo>
                      <a:pt x="25" y="97"/>
                    </a:lnTo>
                    <a:lnTo>
                      <a:pt x="26" y="97"/>
                    </a:lnTo>
                    <a:lnTo>
                      <a:pt x="27" y="97"/>
                    </a:lnTo>
                    <a:lnTo>
                      <a:pt x="29" y="93"/>
                    </a:lnTo>
                    <a:lnTo>
                      <a:pt x="29" y="93"/>
                    </a:lnTo>
                    <a:lnTo>
                      <a:pt x="30" y="85"/>
                    </a:lnTo>
                    <a:lnTo>
                      <a:pt x="32" y="75"/>
                    </a:lnTo>
                    <a:lnTo>
                      <a:pt x="34" y="59"/>
                    </a:lnTo>
                    <a:lnTo>
                      <a:pt x="34" y="59"/>
                    </a:lnTo>
                    <a:lnTo>
                      <a:pt x="35" y="56"/>
                    </a:lnTo>
                    <a:lnTo>
                      <a:pt x="36" y="54"/>
                    </a:lnTo>
                    <a:lnTo>
                      <a:pt x="38" y="51"/>
                    </a:lnTo>
                    <a:lnTo>
                      <a:pt x="38" y="49"/>
                    </a:lnTo>
                    <a:lnTo>
                      <a:pt x="38" y="49"/>
                    </a:lnTo>
                    <a:lnTo>
                      <a:pt x="40" y="33"/>
                    </a:lnTo>
                    <a:lnTo>
                      <a:pt x="41" y="21"/>
                    </a:lnTo>
                    <a:lnTo>
                      <a:pt x="40" y="9"/>
                    </a:lnTo>
                    <a:lnTo>
                      <a:pt x="40" y="9"/>
                    </a:lnTo>
                    <a:lnTo>
                      <a:pt x="40" y="8"/>
                    </a:lnTo>
                    <a:lnTo>
                      <a:pt x="38" y="6"/>
                    </a:lnTo>
                    <a:lnTo>
                      <a:pt x="33" y="3"/>
                    </a:lnTo>
                    <a:lnTo>
                      <a:pt x="26" y="1"/>
                    </a:lnTo>
                    <a:lnTo>
                      <a:pt x="16" y="0"/>
                    </a:lnTo>
                    <a:lnTo>
                      <a:pt x="16" y="0"/>
                    </a:lnTo>
                    <a:lnTo>
                      <a:pt x="10" y="1"/>
                    </a:lnTo>
                    <a:lnTo>
                      <a:pt x="5" y="1"/>
                    </a:lnTo>
                    <a:lnTo>
                      <a:pt x="5"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7" name="Freeform 7"/>
              <p:cNvSpPr>
                <a:spLocks/>
              </p:cNvSpPr>
              <p:nvPr/>
            </p:nvSpPr>
            <p:spPr bwMode="auto">
              <a:xfrm>
                <a:off x="1607" y="2228"/>
                <a:ext cx="38" cy="38"/>
              </a:xfrm>
              <a:custGeom>
                <a:avLst/>
                <a:gdLst>
                  <a:gd name="T0" fmla="*/ 20 w 38"/>
                  <a:gd name="T1" fmla="*/ 38 h 38"/>
                  <a:gd name="T2" fmla="*/ 20 w 38"/>
                  <a:gd name="T3" fmla="*/ 38 h 38"/>
                  <a:gd name="T4" fmla="*/ 23 w 38"/>
                  <a:gd name="T5" fmla="*/ 38 h 38"/>
                  <a:gd name="T6" fmla="*/ 27 w 38"/>
                  <a:gd name="T7" fmla="*/ 37 h 38"/>
                  <a:gd name="T8" fmla="*/ 30 w 38"/>
                  <a:gd name="T9" fmla="*/ 35 h 38"/>
                  <a:gd name="T10" fmla="*/ 33 w 38"/>
                  <a:gd name="T11" fmla="*/ 33 h 38"/>
                  <a:gd name="T12" fmla="*/ 35 w 38"/>
                  <a:gd name="T13" fmla="*/ 30 h 38"/>
                  <a:gd name="T14" fmla="*/ 37 w 38"/>
                  <a:gd name="T15" fmla="*/ 27 h 38"/>
                  <a:gd name="T16" fmla="*/ 38 w 38"/>
                  <a:gd name="T17" fmla="*/ 23 h 38"/>
                  <a:gd name="T18" fmla="*/ 38 w 38"/>
                  <a:gd name="T19" fmla="*/ 19 h 38"/>
                  <a:gd name="T20" fmla="*/ 38 w 38"/>
                  <a:gd name="T21" fmla="*/ 19 h 38"/>
                  <a:gd name="T22" fmla="*/ 38 w 38"/>
                  <a:gd name="T23" fmla="*/ 15 h 38"/>
                  <a:gd name="T24" fmla="*/ 37 w 38"/>
                  <a:gd name="T25" fmla="*/ 11 h 38"/>
                  <a:gd name="T26" fmla="*/ 35 w 38"/>
                  <a:gd name="T27" fmla="*/ 8 h 38"/>
                  <a:gd name="T28" fmla="*/ 33 w 38"/>
                  <a:gd name="T29" fmla="*/ 6 h 38"/>
                  <a:gd name="T30" fmla="*/ 30 w 38"/>
                  <a:gd name="T31" fmla="*/ 3 h 38"/>
                  <a:gd name="T32" fmla="*/ 27 w 38"/>
                  <a:gd name="T33" fmla="*/ 2 h 38"/>
                  <a:gd name="T34" fmla="*/ 23 w 38"/>
                  <a:gd name="T35" fmla="*/ 1 h 38"/>
                  <a:gd name="T36" fmla="*/ 20 w 38"/>
                  <a:gd name="T37" fmla="*/ 0 h 38"/>
                  <a:gd name="T38" fmla="*/ 20 w 38"/>
                  <a:gd name="T39" fmla="*/ 0 h 38"/>
                  <a:gd name="T40" fmla="*/ 15 w 38"/>
                  <a:gd name="T41" fmla="*/ 1 h 38"/>
                  <a:gd name="T42" fmla="*/ 12 w 38"/>
                  <a:gd name="T43" fmla="*/ 2 h 38"/>
                  <a:gd name="T44" fmla="*/ 8 w 38"/>
                  <a:gd name="T45" fmla="*/ 3 h 38"/>
                  <a:gd name="T46" fmla="*/ 6 w 38"/>
                  <a:gd name="T47" fmla="*/ 6 h 38"/>
                  <a:gd name="T48" fmla="*/ 3 w 38"/>
                  <a:gd name="T49" fmla="*/ 8 h 38"/>
                  <a:gd name="T50" fmla="*/ 2 w 38"/>
                  <a:gd name="T51" fmla="*/ 11 h 38"/>
                  <a:gd name="T52" fmla="*/ 1 w 38"/>
                  <a:gd name="T53" fmla="*/ 15 h 38"/>
                  <a:gd name="T54" fmla="*/ 0 w 38"/>
                  <a:gd name="T55" fmla="*/ 19 h 38"/>
                  <a:gd name="T56" fmla="*/ 0 w 38"/>
                  <a:gd name="T57" fmla="*/ 19 h 38"/>
                  <a:gd name="T58" fmla="*/ 1 w 38"/>
                  <a:gd name="T59" fmla="*/ 23 h 38"/>
                  <a:gd name="T60" fmla="*/ 2 w 38"/>
                  <a:gd name="T61" fmla="*/ 27 h 38"/>
                  <a:gd name="T62" fmla="*/ 3 w 38"/>
                  <a:gd name="T63" fmla="*/ 30 h 38"/>
                  <a:gd name="T64" fmla="*/ 6 w 38"/>
                  <a:gd name="T65" fmla="*/ 33 h 38"/>
                  <a:gd name="T66" fmla="*/ 8 w 38"/>
                  <a:gd name="T67" fmla="*/ 35 h 38"/>
                  <a:gd name="T68" fmla="*/ 12 w 38"/>
                  <a:gd name="T69" fmla="*/ 37 h 38"/>
                  <a:gd name="T70" fmla="*/ 15 w 38"/>
                  <a:gd name="T71" fmla="*/ 38 h 38"/>
                  <a:gd name="T72" fmla="*/ 20 w 38"/>
                  <a:gd name="T73" fmla="*/ 38 h 38"/>
                  <a:gd name="T74" fmla="*/ 20 w 38"/>
                  <a:gd name="T7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38">
                    <a:moveTo>
                      <a:pt x="20" y="38"/>
                    </a:moveTo>
                    <a:lnTo>
                      <a:pt x="20" y="38"/>
                    </a:lnTo>
                    <a:lnTo>
                      <a:pt x="23" y="38"/>
                    </a:lnTo>
                    <a:lnTo>
                      <a:pt x="27" y="37"/>
                    </a:lnTo>
                    <a:lnTo>
                      <a:pt x="30" y="35"/>
                    </a:lnTo>
                    <a:lnTo>
                      <a:pt x="33" y="33"/>
                    </a:lnTo>
                    <a:lnTo>
                      <a:pt x="35" y="30"/>
                    </a:lnTo>
                    <a:lnTo>
                      <a:pt x="37" y="27"/>
                    </a:lnTo>
                    <a:lnTo>
                      <a:pt x="38" y="23"/>
                    </a:lnTo>
                    <a:lnTo>
                      <a:pt x="38" y="19"/>
                    </a:lnTo>
                    <a:lnTo>
                      <a:pt x="38" y="19"/>
                    </a:lnTo>
                    <a:lnTo>
                      <a:pt x="38" y="15"/>
                    </a:lnTo>
                    <a:lnTo>
                      <a:pt x="37" y="11"/>
                    </a:lnTo>
                    <a:lnTo>
                      <a:pt x="35" y="8"/>
                    </a:lnTo>
                    <a:lnTo>
                      <a:pt x="33" y="6"/>
                    </a:lnTo>
                    <a:lnTo>
                      <a:pt x="30" y="3"/>
                    </a:lnTo>
                    <a:lnTo>
                      <a:pt x="27" y="2"/>
                    </a:lnTo>
                    <a:lnTo>
                      <a:pt x="23" y="1"/>
                    </a:lnTo>
                    <a:lnTo>
                      <a:pt x="20" y="0"/>
                    </a:lnTo>
                    <a:lnTo>
                      <a:pt x="20" y="0"/>
                    </a:lnTo>
                    <a:lnTo>
                      <a:pt x="15" y="1"/>
                    </a:lnTo>
                    <a:lnTo>
                      <a:pt x="12" y="2"/>
                    </a:lnTo>
                    <a:lnTo>
                      <a:pt x="8" y="3"/>
                    </a:lnTo>
                    <a:lnTo>
                      <a:pt x="6" y="6"/>
                    </a:lnTo>
                    <a:lnTo>
                      <a:pt x="3" y="8"/>
                    </a:lnTo>
                    <a:lnTo>
                      <a:pt x="2" y="11"/>
                    </a:lnTo>
                    <a:lnTo>
                      <a:pt x="1" y="15"/>
                    </a:lnTo>
                    <a:lnTo>
                      <a:pt x="0" y="19"/>
                    </a:lnTo>
                    <a:lnTo>
                      <a:pt x="0" y="19"/>
                    </a:lnTo>
                    <a:lnTo>
                      <a:pt x="1" y="23"/>
                    </a:lnTo>
                    <a:lnTo>
                      <a:pt x="2" y="27"/>
                    </a:lnTo>
                    <a:lnTo>
                      <a:pt x="3" y="30"/>
                    </a:lnTo>
                    <a:lnTo>
                      <a:pt x="6" y="33"/>
                    </a:lnTo>
                    <a:lnTo>
                      <a:pt x="8" y="35"/>
                    </a:lnTo>
                    <a:lnTo>
                      <a:pt x="12" y="37"/>
                    </a:lnTo>
                    <a:lnTo>
                      <a:pt x="15" y="38"/>
                    </a:lnTo>
                    <a:lnTo>
                      <a:pt x="20" y="38"/>
                    </a:lnTo>
                    <a:lnTo>
                      <a:pt x="20"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8" name="Freeform 8"/>
              <p:cNvSpPr>
                <a:spLocks/>
              </p:cNvSpPr>
              <p:nvPr/>
            </p:nvSpPr>
            <p:spPr bwMode="auto">
              <a:xfrm>
                <a:off x="1602" y="2270"/>
                <a:ext cx="41" cy="97"/>
              </a:xfrm>
              <a:custGeom>
                <a:avLst/>
                <a:gdLst>
                  <a:gd name="T0" fmla="*/ 36 w 41"/>
                  <a:gd name="T1" fmla="*/ 2 h 97"/>
                  <a:gd name="T2" fmla="*/ 36 w 41"/>
                  <a:gd name="T3" fmla="*/ 2 h 97"/>
                  <a:gd name="T4" fmla="*/ 36 w 41"/>
                  <a:gd name="T5" fmla="*/ 1 h 97"/>
                  <a:gd name="T6" fmla="*/ 36 w 41"/>
                  <a:gd name="T7" fmla="*/ 1 h 97"/>
                  <a:gd name="T8" fmla="*/ 30 w 41"/>
                  <a:gd name="T9" fmla="*/ 1 h 97"/>
                  <a:gd name="T10" fmla="*/ 25 w 41"/>
                  <a:gd name="T11" fmla="*/ 0 h 97"/>
                  <a:gd name="T12" fmla="*/ 25 w 41"/>
                  <a:gd name="T13" fmla="*/ 0 h 97"/>
                  <a:gd name="T14" fmla="*/ 15 w 41"/>
                  <a:gd name="T15" fmla="*/ 1 h 97"/>
                  <a:gd name="T16" fmla="*/ 8 w 41"/>
                  <a:gd name="T17" fmla="*/ 3 h 97"/>
                  <a:gd name="T18" fmla="*/ 2 w 41"/>
                  <a:gd name="T19" fmla="*/ 6 h 97"/>
                  <a:gd name="T20" fmla="*/ 1 w 41"/>
                  <a:gd name="T21" fmla="*/ 8 h 97"/>
                  <a:gd name="T22" fmla="*/ 0 w 41"/>
                  <a:gd name="T23" fmla="*/ 9 h 97"/>
                  <a:gd name="T24" fmla="*/ 0 w 41"/>
                  <a:gd name="T25" fmla="*/ 9 h 97"/>
                  <a:gd name="T26" fmla="*/ 0 w 41"/>
                  <a:gd name="T27" fmla="*/ 21 h 97"/>
                  <a:gd name="T28" fmla="*/ 1 w 41"/>
                  <a:gd name="T29" fmla="*/ 33 h 97"/>
                  <a:gd name="T30" fmla="*/ 2 w 41"/>
                  <a:gd name="T31" fmla="*/ 49 h 97"/>
                  <a:gd name="T32" fmla="*/ 2 w 41"/>
                  <a:gd name="T33" fmla="*/ 49 h 97"/>
                  <a:gd name="T34" fmla="*/ 3 w 41"/>
                  <a:gd name="T35" fmla="*/ 51 h 97"/>
                  <a:gd name="T36" fmla="*/ 4 w 41"/>
                  <a:gd name="T37" fmla="*/ 54 h 97"/>
                  <a:gd name="T38" fmla="*/ 6 w 41"/>
                  <a:gd name="T39" fmla="*/ 56 h 97"/>
                  <a:gd name="T40" fmla="*/ 6 w 41"/>
                  <a:gd name="T41" fmla="*/ 59 h 97"/>
                  <a:gd name="T42" fmla="*/ 6 w 41"/>
                  <a:gd name="T43" fmla="*/ 59 h 97"/>
                  <a:gd name="T44" fmla="*/ 9 w 41"/>
                  <a:gd name="T45" fmla="*/ 75 h 97"/>
                  <a:gd name="T46" fmla="*/ 10 w 41"/>
                  <a:gd name="T47" fmla="*/ 85 h 97"/>
                  <a:gd name="T48" fmla="*/ 12 w 41"/>
                  <a:gd name="T49" fmla="*/ 93 h 97"/>
                  <a:gd name="T50" fmla="*/ 12 w 41"/>
                  <a:gd name="T51" fmla="*/ 93 h 97"/>
                  <a:gd name="T52" fmla="*/ 14 w 41"/>
                  <a:gd name="T53" fmla="*/ 97 h 97"/>
                  <a:gd name="T54" fmla="*/ 14 w 41"/>
                  <a:gd name="T55" fmla="*/ 97 h 97"/>
                  <a:gd name="T56" fmla="*/ 16 w 41"/>
                  <a:gd name="T57" fmla="*/ 97 h 97"/>
                  <a:gd name="T58" fmla="*/ 33 w 41"/>
                  <a:gd name="T59" fmla="*/ 97 h 97"/>
                  <a:gd name="T60" fmla="*/ 33 w 41"/>
                  <a:gd name="T61" fmla="*/ 97 h 97"/>
                  <a:gd name="T62" fmla="*/ 34 w 41"/>
                  <a:gd name="T63" fmla="*/ 97 h 97"/>
                  <a:gd name="T64" fmla="*/ 35 w 41"/>
                  <a:gd name="T65" fmla="*/ 97 h 97"/>
                  <a:gd name="T66" fmla="*/ 36 w 41"/>
                  <a:gd name="T67" fmla="*/ 93 h 97"/>
                  <a:gd name="T68" fmla="*/ 36 w 41"/>
                  <a:gd name="T69" fmla="*/ 93 h 97"/>
                  <a:gd name="T70" fmla="*/ 39 w 41"/>
                  <a:gd name="T71" fmla="*/ 78 h 97"/>
                  <a:gd name="T72" fmla="*/ 41 w 41"/>
                  <a:gd name="T7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7">
                    <a:moveTo>
                      <a:pt x="36" y="2"/>
                    </a:moveTo>
                    <a:lnTo>
                      <a:pt x="36" y="2"/>
                    </a:lnTo>
                    <a:lnTo>
                      <a:pt x="36" y="1"/>
                    </a:lnTo>
                    <a:lnTo>
                      <a:pt x="36" y="1"/>
                    </a:lnTo>
                    <a:lnTo>
                      <a:pt x="30" y="1"/>
                    </a:lnTo>
                    <a:lnTo>
                      <a:pt x="25" y="0"/>
                    </a:lnTo>
                    <a:lnTo>
                      <a:pt x="25" y="0"/>
                    </a:lnTo>
                    <a:lnTo>
                      <a:pt x="15" y="1"/>
                    </a:lnTo>
                    <a:lnTo>
                      <a:pt x="8" y="3"/>
                    </a:lnTo>
                    <a:lnTo>
                      <a:pt x="2" y="6"/>
                    </a:lnTo>
                    <a:lnTo>
                      <a:pt x="1" y="8"/>
                    </a:lnTo>
                    <a:lnTo>
                      <a:pt x="0" y="9"/>
                    </a:lnTo>
                    <a:lnTo>
                      <a:pt x="0" y="9"/>
                    </a:lnTo>
                    <a:lnTo>
                      <a:pt x="0" y="21"/>
                    </a:lnTo>
                    <a:lnTo>
                      <a:pt x="1" y="33"/>
                    </a:lnTo>
                    <a:lnTo>
                      <a:pt x="2" y="49"/>
                    </a:lnTo>
                    <a:lnTo>
                      <a:pt x="2" y="49"/>
                    </a:lnTo>
                    <a:lnTo>
                      <a:pt x="3" y="51"/>
                    </a:lnTo>
                    <a:lnTo>
                      <a:pt x="4" y="54"/>
                    </a:lnTo>
                    <a:lnTo>
                      <a:pt x="6" y="56"/>
                    </a:lnTo>
                    <a:lnTo>
                      <a:pt x="6" y="59"/>
                    </a:lnTo>
                    <a:lnTo>
                      <a:pt x="6" y="59"/>
                    </a:lnTo>
                    <a:lnTo>
                      <a:pt x="9" y="75"/>
                    </a:lnTo>
                    <a:lnTo>
                      <a:pt x="10" y="85"/>
                    </a:lnTo>
                    <a:lnTo>
                      <a:pt x="12" y="93"/>
                    </a:lnTo>
                    <a:lnTo>
                      <a:pt x="12" y="93"/>
                    </a:lnTo>
                    <a:lnTo>
                      <a:pt x="14" y="97"/>
                    </a:lnTo>
                    <a:lnTo>
                      <a:pt x="14" y="97"/>
                    </a:lnTo>
                    <a:lnTo>
                      <a:pt x="16" y="97"/>
                    </a:lnTo>
                    <a:lnTo>
                      <a:pt x="33" y="97"/>
                    </a:lnTo>
                    <a:lnTo>
                      <a:pt x="33" y="97"/>
                    </a:lnTo>
                    <a:lnTo>
                      <a:pt x="34" y="97"/>
                    </a:lnTo>
                    <a:lnTo>
                      <a:pt x="35" y="97"/>
                    </a:lnTo>
                    <a:lnTo>
                      <a:pt x="36" y="93"/>
                    </a:lnTo>
                    <a:lnTo>
                      <a:pt x="36" y="93"/>
                    </a:lnTo>
                    <a:lnTo>
                      <a:pt x="39" y="78"/>
                    </a:lnTo>
                    <a:lnTo>
                      <a:pt x="41" y="6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9" name="Freeform 9"/>
              <p:cNvSpPr>
                <a:spLocks/>
              </p:cNvSpPr>
              <p:nvPr/>
            </p:nvSpPr>
            <p:spPr bwMode="auto">
              <a:xfrm>
                <a:off x="1794" y="2204"/>
                <a:ext cx="50" cy="49"/>
              </a:xfrm>
              <a:custGeom>
                <a:avLst/>
                <a:gdLst>
                  <a:gd name="T0" fmla="*/ 50 w 50"/>
                  <a:gd name="T1" fmla="*/ 24 h 49"/>
                  <a:gd name="T2" fmla="*/ 50 w 50"/>
                  <a:gd name="T3" fmla="*/ 24 h 49"/>
                  <a:gd name="T4" fmla="*/ 50 w 50"/>
                  <a:gd name="T5" fmla="*/ 20 h 49"/>
                  <a:gd name="T6" fmla="*/ 47 w 50"/>
                  <a:gd name="T7" fmla="*/ 15 h 49"/>
                  <a:gd name="T8" fmla="*/ 45 w 50"/>
                  <a:gd name="T9" fmla="*/ 11 h 49"/>
                  <a:gd name="T10" fmla="*/ 42 w 50"/>
                  <a:gd name="T11" fmla="*/ 7 h 49"/>
                  <a:gd name="T12" fmla="*/ 39 w 50"/>
                  <a:gd name="T13" fmla="*/ 4 h 49"/>
                  <a:gd name="T14" fmla="*/ 34 w 50"/>
                  <a:gd name="T15" fmla="*/ 1 h 49"/>
                  <a:gd name="T16" fmla="*/ 30 w 50"/>
                  <a:gd name="T17" fmla="*/ 0 h 49"/>
                  <a:gd name="T18" fmla="*/ 25 w 50"/>
                  <a:gd name="T19" fmla="*/ 0 h 49"/>
                  <a:gd name="T20" fmla="*/ 25 w 50"/>
                  <a:gd name="T21" fmla="*/ 0 h 49"/>
                  <a:gd name="T22" fmla="*/ 20 w 50"/>
                  <a:gd name="T23" fmla="*/ 0 h 49"/>
                  <a:gd name="T24" fmla="*/ 16 w 50"/>
                  <a:gd name="T25" fmla="*/ 1 h 49"/>
                  <a:gd name="T26" fmla="*/ 11 w 50"/>
                  <a:gd name="T27" fmla="*/ 4 h 49"/>
                  <a:gd name="T28" fmla="*/ 7 w 50"/>
                  <a:gd name="T29" fmla="*/ 7 h 49"/>
                  <a:gd name="T30" fmla="*/ 4 w 50"/>
                  <a:gd name="T31" fmla="*/ 11 h 49"/>
                  <a:gd name="T32" fmla="*/ 2 w 50"/>
                  <a:gd name="T33" fmla="*/ 15 h 49"/>
                  <a:gd name="T34" fmla="*/ 1 w 50"/>
                  <a:gd name="T35" fmla="*/ 20 h 49"/>
                  <a:gd name="T36" fmla="*/ 0 w 50"/>
                  <a:gd name="T37" fmla="*/ 24 h 49"/>
                  <a:gd name="T38" fmla="*/ 0 w 50"/>
                  <a:gd name="T39" fmla="*/ 24 h 49"/>
                  <a:gd name="T40" fmla="*/ 1 w 50"/>
                  <a:gd name="T41" fmla="*/ 29 h 49"/>
                  <a:gd name="T42" fmla="*/ 2 w 50"/>
                  <a:gd name="T43" fmla="*/ 34 h 49"/>
                  <a:gd name="T44" fmla="*/ 4 w 50"/>
                  <a:gd name="T45" fmla="*/ 38 h 49"/>
                  <a:gd name="T46" fmla="*/ 7 w 50"/>
                  <a:gd name="T47" fmla="*/ 41 h 49"/>
                  <a:gd name="T48" fmla="*/ 11 w 50"/>
                  <a:gd name="T49" fmla="*/ 44 h 49"/>
                  <a:gd name="T50" fmla="*/ 16 w 50"/>
                  <a:gd name="T51" fmla="*/ 47 h 49"/>
                  <a:gd name="T52" fmla="*/ 20 w 50"/>
                  <a:gd name="T53" fmla="*/ 49 h 49"/>
                  <a:gd name="T54" fmla="*/ 25 w 50"/>
                  <a:gd name="T55" fmla="*/ 49 h 49"/>
                  <a:gd name="T56" fmla="*/ 25 w 50"/>
                  <a:gd name="T57" fmla="*/ 49 h 49"/>
                  <a:gd name="T58" fmla="*/ 30 w 50"/>
                  <a:gd name="T59" fmla="*/ 49 h 49"/>
                  <a:gd name="T60" fmla="*/ 34 w 50"/>
                  <a:gd name="T61" fmla="*/ 47 h 49"/>
                  <a:gd name="T62" fmla="*/ 39 w 50"/>
                  <a:gd name="T63" fmla="*/ 44 h 49"/>
                  <a:gd name="T64" fmla="*/ 42 w 50"/>
                  <a:gd name="T65" fmla="*/ 41 h 49"/>
                  <a:gd name="T66" fmla="*/ 45 w 50"/>
                  <a:gd name="T67" fmla="*/ 38 h 49"/>
                  <a:gd name="T68" fmla="*/ 47 w 50"/>
                  <a:gd name="T69" fmla="*/ 34 h 49"/>
                  <a:gd name="T70" fmla="*/ 50 w 50"/>
                  <a:gd name="T71" fmla="*/ 29 h 49"/>
                  <a:gd name="T72" fmla="*/ 50 w 50"/>
                  <a:gd name="T73" fmla="*/ 24 h 49"/>
                  <a:gd name="T74" fmla="*/ 50 w 50"/>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9">
                    <a:moveTo>
                      <a:pt x="50" y="24"/>
                    </a:moveTo>
                    <a:lnTo>
                      <a:pt x="50" y="24"/>
                    </a:lnTo>
                    <a:lnTo>
                      <a:pt x="50" y="20"/>
                    </a:lnTo>
                    <a:lnTo>
                      <a:pt x="47" y="15"/>
                    </a:lnTo>
                    <a:lnTo>
                      <a:pt x="45" y="11"/>
                    </a:lnTo>
                    <a:lnTo>
                      <a:pt x="42" y="7"/>
                    </a:lnTo>
                    <a:lnTo>
                      <a:pt x="39" y="4"/>
                    </a:lnTo>
                    <a:lnTo>
                      <a:pt x="34" y="1"/>
                    </a:lnTo>
                    <a:lnTo>
                      <a:pt x="30" y="0"/>
                    </a:lnTo>
                    <a:lnTo>
                      <a:pt x="25" y="0"/>
                    </a:lnTo>
                    <a:lnTo>
                      <a:pt x="25" y="0"/>
                    </a:lnTo>
                    <a:lnTo>
                      <a:pt x="20" y="0"/>
                    </a:lnTo>
                    <a:lnTo>
                      <a:pt x="16" y="1"/>
                    </a:lnTo>
                    <a:lnTo>
                      <a:pt x="11" y="4"/>
                    </a:lnTo>
                    <a:lnTo>
                      <a:pt x="7" y="7"/>
                    </a:lnTo>
                    <a:lnTo>
                      <a:pt x="4" y="11"/>
                    </a:lnTo>
                    <a:lnTo>
                      <a:pt x="2" y="15"/>
                    </a:lnTo>
                    <a:lnTo>
                      <a:pt x="1" y="20"/>
                    </a:lnTo>
                    <a:lnTo>
                      <a:pt x="0" y="24"/>
                    </a:lnTo>
                    <a:lnTo>
                      <a:pt x="0" y="24"/>
                    </a:lnTo>
                    <a:lnTo>
                      <a:pt x="1" y="29"/>
                    </a:lnTo>
                    <a:lnTo>
                      <a:pt x="2" y="34"/>
                    </a:lnTo>
                    <a:lnTo>
                      <a:pt x="4" y="38"/>
                    </a:lnTo>
                    <a:lnTo>
                      <a:pt x="7" y="41"/>
                    </a:lnTo>
                    <a:lnTo>
                      <a:pt x="11" y="44"/>
                    </a:lnTo>
                    <a:lnTo>
                      <a:pt x="16" y="47"/>
                    </a:lnTo>
                    <a:lnTo>
                      <a:pt x="20" y="49"/>
                    </a:lnTo>
                    <a:lnTo>
                      <a:pt x="25" y="49"/>
                    </a:lnTo>
                    <a:lnTo>
                      <a:pt x="25" y="49"/>
                    </a:lnTo>
                    <a:lnTo>
                      <a:pt x="30" y="49"/>
                    </a:lnTo>
                    <a:lnTo>
                      <a:pt x="34" y="47"/>
                    </a:lnTo>
                    <a:lnTo>
                      <a:pt x="39" y="44"/>
                    </a:lnTo>
                    <a:lnTo>
                      <a:pt x="42" y="41"/>
                    </a:lnTo>
                    <a:lnTo>
                      <a:pt x="45" y="38"/>
                    </a:lnTo>
                    <a:lnTo>
                      <a:pt x="47" y="34"/>
                    </a:lnTo>
                    <a:lnTo>
                      <a:pt x="50" y="29"/>
                    </a:lnTo>
                    <a:lnTo>
                      <a:pt x="50" y="24"/>
                    </a:lnTo>
                    <a:lnTo>
                      <a:pt x="50" y="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0" name="Freeform 10"/>
              <p:cNvSpPr>
                <a:spLocks/>
              </p:cNvSpPr>
              <p:nvPr/>
            </p:nvSpPr>
            <p:spPr bwMode="auto">
              <a:xfrm>
                <a:off x="1798" y="2260"/>
                <a:ext cx="53" cy="122"/>
              </a:xfrm>
              <a:custGeom>
                <a:avLst/>
                <a:gdLst>
                  <a:gd name="T0" fmla="*/ 0 w 53"/>
                  <a:gd name="T1" fmla="*/ 86 h 122"/>
                  <a:gd name="T2" fmla="*/ 0 w 53"/>
                  <a:gd name="T3" fmla="*/ 86 h 122"/>
                  <a:gd name="T4" fmla="*/ 2 w 53"/>
                  <a:gd name="T5" fmla="*/ 102 h 122"/>
                  <a:gd name="T6" fmla="*/ 5 w 53"/>
                  <a:gd name="T7" fmla="*/ 116 h 122"/>
                  <a:gd name="T8" fmla="*/ 5 w 53"/>
                  <a:gd name="T9" fmla="*/ 116 h 122"/>
                  <a:gd name="T10" fmla="*/ 7 w 53"/>
                  <a:gd name="T11" fmla="*/ 121 h 122"/>
                  <a:gd name="T12" fmla="*/ 9 w 53"/>
                  <a:gd name="T13" fmla="*/ 121 h 122"/>
                  <a:gd name="T14" fmla="*/ 11 w 53"/>
                  <a:gd name="T15" fmla="*/ 122 h 122"/>
                  <a:gd name="T16" fmla="*/ 32 w 53"/>
                  <a:gd name="T17" fmla="*/ 122 h 122"/>
                  <a:gd name="T18" fmla="*/ 32 w 53"/>
                  <a:gd name="T19" fmla="*/ 122 h 122"/>
                  <a:gd name="T20" fmla="*/ 33 w 53"/>
                  <a:gd name="T21" fmla="*/ 121 h 122"/>
                  <a:gd name="T22" fmla="*/ 34 w 53"/>
                  <a:gd name="T23" fmla="*/ 121 h 122"/>
                  <a:gd name="T24" fmla="*/ 36 w 53"/>
                  <a:gd name="T25" fmla="*/ 116 h 122"/>
                  <a:gd name="T26" fmla="*/ 36 w 53"/>
                  <a:gd name="T27" fmla="*/ 116 h 122"/>
                  <a:gd name="T28" fmla="*/ 38 w 53"/>
                  <a:gd name="T29" fmla="*/ 107 h 122"/>
                  <a:gd name="T30" fmla="*/ 40 w 53"/>
                  <a:gd name="T31" fmla="*/ 95 h 122"/>
                  <a:gd name="T32" fmla="*/ 45 w 53"/>
                  <a:gd name="T33" fmla="*/ 76 h 122"/>
                  <a:gd name="T34" fmla="*/ 45 w 53"/>
                  <a:gd name="T35" fmla="*/ 76 h 122"/>
                  <a:gd name="T36" fmla="*/ 46 w 53"/>
                  <a:gd name="T37" fmla="*/ 72 h 122"/>
                  <a:gd name="T38" fmla="*/ 47 w 53"/>
                  <a:gd name="T39" fmla="*/ 70 h 122"/>
                  <a:gd name="T40" fmla="*/ 49 w 53"/>
                  <a:gd name="T41" fmla="*/ 67 h 122"/>
                  <a:gd name="T42" fmla="*/ 50 w 53"/>
                  <a:gd name="T43" fmla="*/ 64 h 122"/>
                  <a:gd name="T44" fmla="*/ 50 w 53"/>
                  <a:gd name="T45" fmla="*/ 64 h 122"/>
                  <a:gd name="T46" fmla="*/ 52 w 53"/>
                  <a:gd name="T47" fmla="*/ 43 h 122"/>
                  <a:gd name="T48" fmla="*/ 53 w 53"/>
                  <a:gd name="T49" fmla="*/ 27 h 122"/>
                  <a:gd name="T50" fmla="*/ 52 w 53"/>
                  <a:gd name="T51" fmla="*/ 12 h 122"/>
                  <a:gd name="T52" fmla="*/ 52 w 53"/>
                  <a:gd name="T53" fmla="*/ 12 h 122"/>
                  <a:gd name="T54" fmla="*/ 52 w 53"/>
                  <a:gd name="T55" fmla="*/ 10 h 122"/>
                  <a:gd name="T56" fmla="*/ 50 w 53"/>
                  <a:gd name="T57" fmla="*/ 8 h 122"/>
                  <a:gd name="T58" fmla="*/ 47 w 53"/>
                  <a:gd name="T59" fmla="*/ 6 h 122"/>
                  <a:gd name="T60" fmla="*/ 42 w 53"/>
                  <a:gd name="T61" fmla="*/ 4 h 122"/>
                  <a:gd name="T62" fmla="*/ 32 w 53"/>
                  <a:gd name="T63" fmla="*/ 1 h 122"/>
                  <a:gd name="T64" fmla="*/ 21 w 53"/>
                  <a:gd name="T65" fmla="*/ 0 h 122"/>
                  <a:gd name="T66" fmla="*/ 21 w 53"/>
                  <a:gd name="T67" fmla="*/ 0 h 122"/>
                  <a:gd name="T68" fmla="*/ 14 w 53"/>
                  <a:gd name="T69" fmla="*/ 1 h 122"/>
                  <a:gd name="T70" fmla="*/ 5 w 53"/>
                  <a:gd name="T71" fmla="*/ 2 h 122"/>
                  <a:gd name="T72" fmla="*/ 5 w 53"/>
                  <a:gd name="T73" fmla="*/ 2 h 122"/>
                  <a:gd name="T74" fmla="*/ 5 w 53"/>
                  <a:gd name="T75"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0" y="86"/>
                    </a:moveTo>
                    <a:lnTo>
                      <a:pt x="0" y="86"/>
                    </a:lnTo>
                    <a:lnTo>
                      <a:pt x="2" y="102"/>
                    </a:lnTo>
                    <a:lnTo>
                      <a:pt x="5" y="116"/>
                    </a:lnTo>
                    <a:lnTo>
                      <a:pt x="5" y="116"/>
                    </a:lnTo>
                    <a:lnTo>
                      <a:pt x="7" y="121"/>
                    </a:lnTo>
                    <a:lnTo>
                      <a:pt x="9" y="121"/>
                    </a:lnTo>
                    <a:lnTo>
                      <a:pt x="11" y="122"/>
                    </a:lnTo>
                    <a:lnTo>
                      <a:pt x="32" y="122"/>
                    </a:lnTo>
                    <a:lnTo>
                      <a:pt x="32" y="122"/>
                    </a:lnTo>
                    <a:lnTo>
                      <a:pt x="33" y="121"/>
                    </a:lnTo>
                    <a:lnTo>
                      <a:pt x="34" y="121"/>
                    </a:lnTo>
                    <a:lnTo>
                      <a:pt x="36" y="116"/>
                    </a:lnTo>
                    <a:lnTo>
                      <a:pt x="36" y="116"/>
                    </a:lnTo>
                    <a:lnTo>
                      <a:pt x="38" y="107"/>
                    </a:lnTo>
                    <a:lnTo>
                      <a:pt x="40" y="95"/>
                    </a:lnTo>
                    <a:lnTo>
                      <a:pt x="45" y="76"/>
                    </a:lnTo>
                    <a:lnTo>
                      <a:pt x="45" y="76"/>
                    </a:lnTo>
                    <a:lnTo>
                      <a:pt x="46" y="72"/>
                    </a:lnTo>
                    <a:lnTo>
                      <a:pt x="47" y="70"/>
                    </a:lnTo>
                    <a:lnTo>
                      <a:pt x="49" y="67"/>
                    </a:lnTo>
                    <a:lnTo>
                      <a:pt x="50" y="64"/>
                    </a:lnTo>
                    <a:lnTo>
                      <a:pt x="50" y="64"/>
                    </a:lnTo>
                    <a:lnTo>
                      <a:pt x="52" y="43"/>
                    </a:lnTo>
                    <a:lnTo>
                      <a:pt x="53" y="27"/>
                    </a:lnTo>
                    <a:lnTo>
                      <a:pt x="52" y="12"/>
                    </a:lnTo>
                    <a:lnTo>
                      <a:pt x="52" y="12"/>
                    </a:lnTo>
                    <a:lnTo>
                      <a:pt x="52" y="10"/>
                    </a:lnTo>
                    <a:lnTo>
                      <a:pt x="50" y="8"/>
                    </a:lnTo>
                    <a:lnTo>
                      <a:pt x="47" y="6"/>
                    </a:lnTo>
                    <a:lnTo>
                      <a:pt x="42" y="4"/>
                    </a:lnTo>
                    <a:lnTo>
                      <a:pt x="32" y="1"/>
                    </a:lnTo>
                    <a:lnTo>
                      <a:pt x="21" y="0"/>
                    </a:lnTo>
                    <a:lnTo>
                      <a:pt x="21" y="0"/>
                    </a:lnTo>
                    <a:lnTo>
                      <a:pt x="14" y="1"/>
                    </a:lnTo>
                    <a:lnTo>
                      <a:pt x="5" y="2"/>
                    </a:lnTo>
                    <a:lnTo>
                      <a:pt x="5" y="2"/>
                    </a:lnTo>
                    <a:lnTo>
                      <a:pt x="5"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1" name="Freeform 11"/>
              <p:cNvSpPr>
                <a:spLocks/>
              </p:cNvSpPr>
              <p:nvPr/>
            </p:nvSpPr>
            <p:spPr bwMode="auto">
              <a:xfrm>
                <a:off x="1654" y="2204"/>
                <a:ext cx="49" cy="49"/>
              </a:xfrm>
              <a:custGeom>
                <a:avLst/>
                <a:gdLst>
                  <a:gd name="T0" fmla="*/ 49 w 49"/>
                  <a:gd name="T1" fmla="*/ 24 h 49"/>
                  <a:gd name="T2" fmla="*/ 49 w 49"/>
                  <a:gd name="T3" fmla="*/ 24 h 49"/>
                  <a:gd name="T4" fmla="*/ 49 w 49"/>
                  <a:gd name="T5" fmla="*/ 20 h 49"/>
                  <a:gd name="T6" fmla="*/ 47 w 49"/>
                  <a:gd name="T7" fmla="*/ 15 h 49"/>
                  <a:gd name="T8" fmla="*/ 45 w 49"/>
                  <a:gd name="T9" fmla="*/ 11 h 49"/>
                  <a:gd name="T10" fmla="*/ 41 w 49"/>
                  <a:gd name="T11" fmla="*/ 7 h 49"/>
                  <a:gd name="T12" fmla="*/ 38 w 49"/>
                  <a:gd name="T13" fmla="*/ 4 h 49"/>
                  <a:gd name="T14" fmla="*/ 34 w 49"/>
                  <a:gd name="T15" fmla="*/ 1 h 49"/>
                  <a:gd name="T16" fmla="*/ 29 w 49"/>
                  <a:gd name="T17" fmla="*/ 0 h 49"/>
                  <a:gd name="T18" fmla="*/ 25 w 49"/>
                  <a:gd name="T19" fmla="*/ 0 h 49"/>
                  <a:gd name="T20" fmla="*/ 25 w 49"/>
                  <a:gd name="T21" fmla="*/ 0 h 49"/>
                  <a:gd name="T22" fmla="*/ 20 w 49"/>
                  <a:gd name="T23" fmla="*/ 0 h 49"/>
                  <a:gd name="T24" fmla="*/ 15 w 49"/>
                  <a:gd name="T25" fmla="*/ 1 h 49"/>
                  <a:gd name="T26" fmla="*/ 11 w 49"/>
                  <a:gd name="T27" fmla="*/ 4 h 49"/>
                  <a:gd name="T28" fmla="*/ 8 w 49"/>
                  <a:gd name="T29" fmla="*/ 7 h 49"/>
                  <a:gd name="T30" fmla="*/ 4 w 49"/>
                  <a:gd name="T31" fmla="*/ 11 h 49"/>
                  <a:gd name="T32" fmla="*/ 2 w 49"/>
                  <a:gd name="T33" fmla="*/ 15 h 49"/>
                  <a:gd name="T34" fmla="*/ 0 w 49"/>
                  <a:gd name="T35" fmla="*/ 20 h 49"/>
                  <a:gd name="T36" fmla="*/ 0 w 49"/>
                  <a:gd name="T37" fmla="*/ 24 h 49"/>
                  <a:gd name="T38" fmla="*/ 0 w 49"/>
                  <a:gd name="T39" fmla="*/ 24 h 49"/>
                  <a:gd name="T40" fmla="*/ 0 w 49"/>
                  <a:gd name="T41" fmla="*/ 29 h 49"/>
                  <a:gd name="T42" fmla="*/ 2 w 49"/>
                  <a:gd name="T43" fmla="*/ 34 h 49"/>
                  <a:gd name="T44" fmla="*/ 4 w 49"/>
                  <a:gd name="T45" fmla="*/ 38 h 49"/>
                  <a:gd name="T46" fmla="*/ 8 w 49"/>
                  <a:gd name="T47" fmla="*/ 41 h 49"/>
                  <a:gd name="T48" fmla="*/ 11 w 49"/>
                  <a:gd name="T49" fmla="*/ 44 h 49"/>
                  <a:gd name="T50" fmla="*/ 15 w 49"/>
                  <a:gd name="T51" fmla="*/ 47 h 49"/>
                  <a:gd name="T52" fmla="*/ 20 w 49"/>
                  <a:gd name="T53" fmla="*/ 49 h 49"/>
                  <a:gd name="T54" fmla="*/ 25 w 49"/>
                  <a:gd name="T55" fmla="*/ 49 h 49"/>
                  <a:gd name="T56" fmla="*/ 25 w 49"/>
                  <a:gd name="T57" fmla="*/ 49 h 49"/>
                  <a:gd name="T58" fmla="*/ 29 w 49"/>
                  <a:gd name="T59" fmla="*/ 49 h 49"/>
                  <a:gd name="T60" fmla="*/ 34 w 49"/>
                  <a:gd name="T61" fmla="*/ 47 h 49"/>
                  <a:gd name="T62" fmla="*/ 38 w 49"/>
                  <a:gd name="T63" fmla="*/ 44 h 49"/>
                  <a:gd name="T64" fmla="*/ 41 w 49"/>
                  <a:gd name="T65" fmla="*/ 41 h 49"/>
                  <a:gd name="T66" fmla="*/ 45 w 49"/>
                  <a:gd name="T67" fmla="*/ 38 h 49"/>
                  <a:gd name="T68" fmla="*/ 47 w 49"/>
                  <a:gd name="T69" fmla="*/ 34 h 49"/>
                  <a:gd name="T70" fmla="*/ 49 w 49"/>
                  <a:gd name="T71" fmla="*/ 29 h 49"/>
                  <a:gd name="T72" fmla="*/ 49 w 49"/>
                  <a:gd name="T73" fmla="*/ 24 h 49"/>
                  <a:gd name="T74" fmla="*/ 49 w 49"/>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9">
                    <a:moveTo>
                      <a:pt x="49" y="24"/>
                    </a:moveTo>
                    <a:lnTo>
                      <a:pt x="49" y="24"/>
                    </a:lnTo>
                    <a:lnTo>
                      <a:pt x="49" y="20"/>
                    </a:lnTo>
                    <a:lnTo>
                      <a:pt x="47" y="15"/>
                    </a:lnTo>
                    <a:lnTo>
                      <a:pt x="45" y="11"/>
                    </a:lnTo>
                    <a:lnTo>
                      <a:pt x="41" y="7"/>
                    </a:lnTo>
                    <a:lnTo>
                      <a:pt x="38" y="4"/>
                    </a:lnTo>
                    <a:lnTo>
                      <a:pt x="34" y="1"/>
                    </a:lnTo>
                    <a:lnTo>
                      <a:pt x="29" y="0"/>
                    </a:lnTo>
                    <a:lnTo>
                      <a:pt x="25" y="0"/>
                    </a:lnTo>
                    <a:lnTo>
                      <a:pt x="25" y="0"/>
                    </a:lnTo>
                    <a:lnTo>
                      <a:pt x="20" y="0"/>
                    </a:lnTo>
                    <a:lnTo>
                      <a:pt x="15" y="1"/>
                    </a:lnTo>
                    <a:lnTo>
                      <a:pt x="11" y="4"/>
                    </a:lnTo>
                    <a:lnTo>
                      <a:pt x="8" y="7"/>
                    </a:lnTo>
                    <a:lnTo>
                      <a:pt x="4" y="11"/>
                    </a:lnTo>
                    <a:lnTo>
                      <a:pt x="2" y="15"/>
                    </a:lnTo>
                    <a:lnTo>
                      <a:pt x="0" y="20"/>
                    </a:lnTo>
                    <a:lnTo>
                      <a:pt x="0" y="24"/>
                    </a:lnTo>
                    <a:lnTo>
                      <a:pt x="0" y="24"/>
                    </a:lnTo>
                    <a:lnTo>
                      <a:pt x="0" y="29"/>
                    </a:lnTo>
                    <a:lnTo>
                      <a:pt x="2" y="34"/>
                    </a:lnTo>
                    <a:lnTo>
                      <a:pt x="4" y="38"/>
                    </a:lnTo>
                    <a:lnTo>
                      <a:pt x="8" y="41"/>
                    </a:lnTo>
                    <a:lnTo>
                      <a:pt x="11" y="44"/>
                    </a:lnTo>
                    <a:lnTo>
                      <a:pt x="15" y="47"/>
                    </a:lnTo>
                    <a:lnTo>
                      <a:pt x="20" y="49"/>
                    </a:lnTo>
                    <a:lnTo>
                      <a:pt x="25" y="49"/>
                    </a:lnTo>
                    <a:lnTo>
                      <a:pt x="25" y="49"/>
                    </a:lnTo>
                    <a:lnTo>
                      <a:pt x="29" y="49"/>
                    </a:lnTo>
                    <a:lnTo>
                      <a:pt x="34" y="47"/>
                    </a:lnTo>
                    <a:lnTo>
                      <a:pt x="38" y="44"/>
                    </a:lnTo>
                    <a:lnTo>
                      <a:pt x="41" y="41"/>
                    </a:lnTo>
                    <a:lnTo>
                      <a:pt x="45" y="38"/>
                    </a:lnTo>
                    <a:lnTo>
                      <a:pt x="47" y="34"/>
                    </a:lnTo>
                    <a:lnTo>
                      <a:pt x="49" y="29"/>
                    </a:lnTo>
                    <a:lnTo>
                      <a:pt x="49" y="24"/>
                    </a:lnTo>
                    <a:lnTo>
                      <a:pt x="49" y="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2" name="Freeform 12"/>
              <p:cNvSpPr>
                <a:spLocks/>
              </p:cNvSpPr>
              <p:nvPr/>
            </p:nvSpPr>
            <p:spPr bwMode="auto">
              <a:xfrm>
                <a:off x="1647" y="2260"/>
                <a:ext cx="53" cy="122"/>
              </a:xfrm>
              <a:custGeom>
                <a:avLst/>
                <a:gdLst>
                  <a:gd name="T0" fmla="*/ 46 w 53"/>
                  <a:gd name="T1" fmla="*/ 3 h 122"/>
                  <a:gd name="T2" fmla="*/ 46 w 53"/>
                  <a:gd name="T3" fmla="*/ 3 h 122"/>
                  <a:gd name="T4" fmla="*/ 46 w 53"/>
                  <a:gd name="T5" fmla="*/ 2 h 122"/>
                  <a:gd name="T6" fmla="*/ 46 w 53"/>
                  <a:gd name="T7" fmla="*/ 2 h 122"/>
                  <a:gd name="T8" fmla="*/ 39 w 53"/>
                  <a:gd name="T9" fmla="*/ 1 h 122"/>
                  <a:gd name="T10" fmla="*/ 32 w 53"/>
                  <a:gd name="T11" fmla="*/ 0 h 122"/>
                  <a:gd name="T12" fmla="*/ 32 w 53"/>
                  <a:gd name="T13" fmla="*/ 0 h 122"/>
                  <a:gd name="T14" fmla="*/ 20 w 53"/>
                  <a:gd name="T15" fmla="*/ 1 h 122"/>
                  <a:gd name="T16" fmla="*/ 10 w 53"/>
                  <a:gd name="T17" fmla="*/ 4 h 122"/>
                  <a:gd name="T18" fmla="*/ 6 w 53"/>
                  <a:gd name="T19" fmla="*/ 6 h 122"/>
                  <a:gd name="T20" fmla="*/ 3 w 53"/>
                  <a:gd name="T21" fmla="*/ 8 h 122"/>
                  <a:gd name="T22" fmla="*/ 1 w 53"/>
                  <a:gd name="T23" fmla="*/ 10 h 122"/>
                  <a:gd name="T24" fmla="*/ 0 w 53"/>
                  <a:gd name="T25" fmla="*/ 12 h 122"/>
                  <a:gd name="T26" fmla="*/ 0 w 53"/>
                  <a:gd name="T27" fmla="*/ 12 h 122"/>
                  <a:gd name="T28" fmla="*/ 0 w 53"/>
                  <a:gd name="T29" fmla="*/ 27 h 122"/>
                  <a:gd name="T30" fmla="*/ 1 w 53"/>
                  <a:gd name="T31" fmla="*/ 43 h 122"/>
                  <a:gd name="T32" fmla="*/ 3 w 53"/>
                  <a:gd name="T33" fmla="*/ 64 h 122"/>
                  <a:gd name="T34" fmla="*/ 3 w 53"/>
                  <a:gd name="T35" fmla="*/ 64 h 122"/>
                  <a:gd name="T36" fmla="*/ 4 w 53"/>
                  <a:gd name="T37" fmla="*/ 67 h 122"/>
                  <a:gd name="T38" fmla="*/ 5 w 53"/>
                  <a:gd name="T39" fmla="*/ 70 h 122"/>
                  <a:gd name="T40" fmla="*/ 7 w 53"/>
                  <a:gd name="T41" fmla="*/ 72 h 122"/>
                  <a:gd name="T42" fmla="*/ 8 w 53"/>
                  <a:gd name="T43" fmla="*/ 76 h 122"/>
                  <a:gd name="T44" fmla="*/ 8 w 53"/>
                  <a:gd name="T45" fmla="*/ 76 h 122"/>
                  <a:gd name="T46" fmla="*/ 11 w 53"/>
                  <a:gd name="T47" fmla="*/ 95 h 122"/>
                  <a:gd name="T48" fmla="*/ 13 w 53"/>
                  <a:gd name="T49" fmla="*/ 107 h 122"/>
                  <a:gd name="T50" fmla="*/ 16 w 53"/>
                  <a:gd name="T51" fmla="*/ 116 h 122"/>
                  <a:gd name="T52" fmla="*/ 16 w 53"/>
                  <a:gd name="T53" fmla="*/ 116 h 122"/>
                  <a:gd name="T54" fmla="*/ 18 w 53"/>
                  <a:gd name="T55" fmla="*/ 121 h 122"/>
                  <a:gd name="T56" fmla="*/ 19 w 53"/>
                  <a:gd name="T57" fmla="*/ 121 h 122"/>
                  <a:gd name="T58" fmla="*/ 21 w 53"/>
                  <a:gd name="T59" fmla="*/ 122 h 122"/>
                  <a:gd name="T60" fmla="*/ 42 w 53"/>
                  <a:gd name="T61" fmla="*/ 122 h 122"/>
                  <a:gd name="T62" fmla="*/ 42 w 53"/>
                  <a:gd name="T63" fmla="*/ 122 h 122"/>
                  <a:gd name="T64" fmla="*/ 44 w 53"/>
                  <a:gd name="T65" fmla="*/ 121 h 122"/>
                  <a:gd name="T66" fmla="*/ 45 w 53"/>
                  <a:gd name="T67" fmla="*/ 121 h 122"/>
                  <a:gd name="T68" fmla="*/ 47 w 53"/>
                  <a:gd name="T69" fmla="*/ 116 h 122"/>
                  <a:gd name="T70" fmla="*/ 47 w 53"/>
                  <a:gd name="T71" fmla="*/ 116 h 122"/>
                  <a:gd name="T72" fmla="*/ 51 w 53"/>
                  <a:gd name="T73" fmla="*/ 102 h 122"/>
                  <a:gd name="T74" fmla="*/ 53 w 53"/>
                  <a:gd name="T75" fmla="*/ 8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22">
                    <a:moveTo>
                      <a:pt x="46" y="3"/>
                    </a:moveTo>
                    <a:lnTo>
                      <a:pt x="46" y="3"/>
                    </a:lnTo>
                    <a:lnTo>
                      <a:pt x="46" y="2"/>
                    </a:lnTo>
                    <a:lnTo>
                      <a:pt x="46" y="2"/>
                    </a:lnTo>
                    <a:lnTo>
                      <a:pt x="39" y="1"/>
                    </a:lnTo>
                    <a:lnTo>
                      <a:pt x="32" y="0"/>
                    </a:lnTo>
                    <a:lnTo>
                      <a:pt x="32" y="0"/>
                    </a:lnTo>
                    <a:lnTo>
                      <a:pt x="20" y="1"/>
                    </a:lnTo>
                    <a:lnTo>
                      <a:pt x="10" y="4"/>
                    </a:lnTo>
                    <a:lnTo>
                      <a:pt x="6" y="6"/>
                    </a:lnTo>
                    <a:lnTo>
                      <a:pt x="3" y="8"/>
                    </a:lnTo>
                    <a:lnTo>
                      <a:pt x="1" y="10"/>
                    </a:lnTo>
                    <a:lnTo>
                      <a:pt x="0" y="12"/>
                    </a:lnTo>
                    <a:lnTo>
                      <a:pt x="0" y="12"/>
                    </a:lnTo>
                    <a:lnTo>
                      <a:pt x="0" y="27"/>
                    </a:lnTo>
                    <a:lnTo>
                      <a:pt x="1" y="43"/>
                    </a:lnTo>
                    <a:lnTo>
                      <a:pt x="3" y="64"/>
                    </a:lnTo>
                    <a:lnTo>
                      <a:pt x="3" y="64"/>
                    </a:lnTo>
                    <a:lnTo>
                      <a:pt x="4" y="67"/>
                    </a:lnTo>
                    <a:lnTo>
                      <a:pt x="5" y="70"/>
                    </a:lnTo>
                    <a:lnTo>
                      <a:pt x="7" y="72"/>
                    </a:lnTo>
                    <a:lnTo>
                      <a:pt x="8" y="76"/>
                    </a:lnTo>
                    <a:lnTo>
                      <a:pt x="8" y="76"/>
                    </a:lnTo>
                    <a:lnTo>
                      <a:pt x="11" y="95"/>
                    </a:lnTo>
                    <a:lnTo>
                      <a:pt x="13" y="107"/>
                    </a:lnTo>
                    <a:lnTo>
                      <a:pt x="16" y="116"/>
                    </a:lnTo>
                    <a:lnTo>
                      <a:pt x="16" y="116"/>
                    </a:lnTo>
                    <a:lnTo>
                      <a:pt x="18" y="121"/>
                    </a:lnTo>
                    <a:lnTo>
                      <a:pt x="19" y="121"/>
                    </a:lnTo>
                    <a:lnTo>
                      <a:pt x="21" y="122"/>
                    </a:lnTo>
                    <a:lnTo>
                      <a:pt x="42" y="122"/>
                    </a:lnTo>
                    <a:lnTo>
                      <a:pt x="42" y="122"/>
                    </a:lnTo>
                    <a:lnTo>
                      <a:pt x="44" y="121"/>
                    </a:lnTo>
                    <a:lnTo>
                      <a:pt x="45" y="121"/>
                    </a:lnTo>
                    <a:lnTo>
                      <a:pt x="47" y="116"/>
                    </a:lnTo>
                    <a:lnTo>
                      <a:pt x="47" y="116"/>
                    </a:lnTo>
                    <a:lnTo>
                      <a:pt x="51" y="102"/>
                    </a:lnTo>
                    <a:lnTo>
                      <a:pt x="53" y="8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3" name="Freeform 13"/>
              <p:cNvSpPr>
                <a:spLocks/>
              </p:cNvSpPr>
              <p:nvPr/>
            </p:nvSpPr>
            <p:spPr bwMode="auto">
              <a:xfrm>
                <a:off x="1713" y="2163"/>
                <a:ext cx="71" cy="72"/>
              </a:xfrm>
              <a:custGeom>
                <a:avLst/>
                <a:gdLst>
                  <a:gd name="T0" fmla="*/ 71 w 71"/>
                  <a:gd name="T1" fmla="*/ 36 h 72"/>
                  <a:gd name="T2" fmla="*/ 71 w 71"/>
                  <a:gd name="T3" fmla="*/ 36 h 72"/>
                  <a:gd name="T4" fmla="*/ 71 w 71"/>
                  <a:gd name="T5" fmla="*/ 29 h 72"/>
                  <a:gd name="T6" fmla="*/ 69 w 71"/>
                  <a:gd name="T7" fmla="*/ 22 h 72"/>
                  <a:gd name="T8" fmla="*/ 66 w 71"/>
                  <a:gd name="T9" fmla="*/ 17 h 72"/>
                  <a:gd name="T10" fmla="*/ 61 w 71"/>
                  <a:gd name="T11" fmla="*/ 10 h 72"/>
                  <a:gd name="T12" fmla="*/ 55 w 71"/>
                  <a:gd name="T13" fmla="*/ 6 h 72"/>
                  <a:gd name="T14" fmla="*/ 49 w 71"/>
                  <a:gd name="T15" fmla="*/ 3 h 72"/>
                  <a:gd name="T16" fmla="*/ 43 w 71"/>
                  <a:gd name="T17" fmla="*/ 1 h 72"/>
                  <a:gd name="T18" fmla="*/ 36 w 71"/>
                  <a:gd name="T19" fmla="*/ 0 h 72"/>
                  <a:gd name="T20" fmla="*/ 36 w 71"/>
                  <a:gd name="T21" fmla="*/ 0 h 72"/>
                  <a:gd name="T22" fmla="*/ 29 w 71"/>
                  <a:gd name="T23" fmla="*/ 1 h 72"/>
                  <a:gd name="T24" fmla="*/ 22 w 71"/>
                  <a:gd name="T25" fmla="*/ 3 h 72"/>
                  <a:gd name="T26" fmla="*/ 16 w 71"/>
                  <a:gd name="T27" fmla="*/ 6 h 72"/>
                  <a:gd name="T28" fmla="*/ 10 w 71"/>
                  <a:gd name="T29" fmla="*/ 10 h 72"/>
                  <a:gd name="T30" fmla="*/ 6 w 71"/>
                  <a:gd name="T31" fmla="*/ 17 h 72"/>
                  <a:gd name="T32" fmla="*/ 3 w 71"/>
                  <a:gd name="T33" fmla="*/ 22 h 72"/>
                  <a:gd name="T34" fmla="*/ 1 w 71"/>
                  <a:gd name="T35" fmla="*/ 29 h 72"/>
                  <a:gd name="T36" fmla="*/ 0 w 71"/>
                  <a:gd name="T37" fmla="*/ 36 h 72"/>
                  <a:gd name="T38" fmla="*/ 0 w 71"/>
                  <a:gd name="T39" fmla="*/ 36 h 72"/>
                  <a:gd name="T40" fmla="*/ 1 w 71"/>
                  <a:gd name="T41" fmla="*/ 43 h 72"/>
                  <a:gd name="T42" fmla="*/ 3 w 71"/>
                  <a:gd name="T43" fmla="*/ 49 h 72"/>
                  <a:gd name="T44" fmla="*/ 6 w 71"/>
                  <a:gd name="T45" fmla="*/ 56 h 72"/>
                  <a:gd name="T46" fmla="*/ 10 w 71"/>
                  <a:gd name="T47" fmla="*/ 61 h 72"/>
                  <a:gd name="T48" fmla="*/ 16 w 71"/>
                  <a:gd name="T49" fmla="*/ 66 h 72"/>
                  <a:gd name="T50" fmla="*/ 22 w 71"/>
                  <a:gd name="T51" fmla="*/ 69 h 72"/>
                  <a:gd name="T52" fmla="*/ 29 w 71"/>
                  <a:gd name="T53" fmla="*/ 71 h 72"/>
                  <a:gd name="T54" fmla="*/ 36 w 71"/>
                  <a:gd name="T55" fmla="*/ 72 h 72"/>
                  <a:gd name="T56" fmla="*/ 36 w 71"/>
                  <a:gd name="T57" fmla="*/ 72 h 72"/>
                  <a:gd name="T58" fmla="*/ 43 w 71"/>
                  <a:gd name="T59" fmla="*/ 71 h 72"/>
                  <a:gd name="T60" fmla="*/ 49 w 71"/>
                  <a:gd name="T61" fmla="*/ 69 h 72"/>
                  <a:gd name="T62" fmla="*/ 55 w 71"/>
                  <a:gd name="T63" fmla="*/ 66 h 72"/>
                  <a:gd name="T64" fmla="*/ 61 w 71"/>
                  <a:gd name="T65" fmla="*/ 61 h 72"/>
                  <a:gd name="T66" fmla="*/ 66 w 71"/>
                  <a:gd name="T67" fmla="*/ 56 h 72"/>
                  <a:gd name="T68" fmla="*/ 69 w 71"/>
                  <a:gd name="T69" fmla="*/ 49 h 72"/>
                  <a:gd name="T70" fmla="*/ 71 w 71"/>
                  <a:gd name="T71" fmla="*/ 43 h 72"/>
                  <a:gd name="T72" fmla="*/ 71 w 71"/>
                  <a:gd name="T73" fmla="*/ 36 h 72"/>
                  <a:gd name="T74" fmla="*/ 71 w 71"/>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2">
                    <a:moveTo>
                      <a:pt x="71" y="36"/>
                    </a:moveTo>
                    <a:lnTo>
                      <a:pt x="71" y="36"/>
                    </a:lnTo>
                    <a:lnTo>
                      <a:pt x="71" y="29"/>
                    </a:lnTo>
                    <a:lnTo>
                      <a:pt x="69" y="22"/>
                    </a:lnTo>
                    <a:lnTo>
                      <a:pt x="66" y="17"/>
                    </a:lnTo>
                    <a:lnTo>
                      <a:pt x="61" y="10"/>
                    </a:lnTo>
                    <a:lnTo>
                      <a:pt x="55" y="6"/>
                    </a:lnTo>
                    <a:lnTo>
                      <a:pt x="49" y="3"/>
                    </a:lnTo>
                    <a:lnTo>
                      <a:pt x="43" y="1"/>
                    </a:lnTo>
                    <a:lnTo>
                      <a:pt x="36" y="0"/>
                    </a:lnTo>
                    <a:lnTo>
                      <a:pt x="36" y="0"/>
                    </a:lnTo>
                    <a:lnTo>
                      <a:pt x="29" y="1"/>
                    </a:lnTo>
                    <a:lnTo>
                      <a:pt x="22" y="3"/>
                    </a:lnTo>
                    <a:lnTo>
                      <a:pt x="16" y="6"/>
                    </a:lnTo>
                    <a:lnTo>
                      <a:pt x="10" y="10"/>
                    </a:lnTo>
                    <a:lnTo>
                      <a:pt x="6" y="17"/>
                    </a:lnTo>
                    <a:lnTo>
                      <a:pt x="3" y="22"/>
                    </a:lnTo>
                    <a:lnTo>
                      <a:pt x="1" y="29"/>
                    </a:lnTo>
                    <a:lnTo>
                      <a:pt x="0" y="36"/>
                    </a:lnTo>
                    <a:lnTo>
                      <a:pt x="0" y="36"/>
                    </a:lnTo>
                    <a:lnTo>
                      <a:pt x="1" y="43"/>
                    </a:lnTo>
                    <a:lnTo>
                      <a:pt x="3" y="49"/>
                    </a:lnTo>
                    <a:lnTo>
                      <a:pt x="6" y="56"/>
                    </a:lnTo>
                    <a:lnTo>
                      <a:pt x="10" y="61"/>
                    </a:lnTo>
                    <a:lnTo>
                      <a:pt x="16" y="66"/>
                    </a:lnTo>
                    <a:lnTo>
                      <a:pt x="22" y="69"/>
                    </a:lnTo>
                    <a:lnTo>
                      <a:pt x="29" y="71"/>
                    </a:lnTo>
                    <a:lnTo>
                      <a:pt x="36" y="72"/>
                    </a:lnTo>
                    <a:lnTo>
                      <a:pt x="36" y="72"/>
                    </a:lnTo>
                    <a:lnTo>
                      <a:pt x="43" y="71"/>
                    </a:lnTo>
                    <a:lnTo>
                      <a:pt x="49" y="69"/>
                    </a:lnTo>
                    <a:lnTo>
                      <a:pt x="55" y="66"/>
                    </a:lnTo>
                    <a:lnTo>
                      <a:pt x="61" y="61"/>
                    </a:lnTo>
                    <a:lnTo>
                      <a:pt x="66" y="56"/>
                    </a:lnTo>
                    <a:lnTo>
                      <a:pt x="69" y="49"/>
                    </a:lnTo>
                    <a:lnTo>
                      <a:pt x="71" y="43"/>
                    </a:lnTo>
                    <a:lnTo>
                      <a:pt x="71" y="36"/>
                    </a:lnTo>
                    <a:lnTo>
                      <a:pt x="71"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4" name="Freeform 14"/>
              <p:cNvSpPr>
                <a:spLocks/>
              </p:cNvSpPr>
              <p:nvPr/>
            </p:nvSpPr>
            <p:spPr bwMode="auto">
              <a:xfrm>
                <a:off x="1703" y="2245"/>
                <a:ext cx="91" cy="177"/>
              </a:xfrm>
              <a:custGeom>
                <a:avLst/>
                <a:gdLst>
                  <a:gd name="T0" fmla="*/ 61 w 91"/>
                  <a:gd name="T1" fmla="*/ 177 h 177"/>
                  <a:gd name="T2" fmla="*/ 61 w 91"/>
                  <a:gd name="T3" fmla="*/ 177 h 177"/>
                  <a:gd name="T4" fmla="*/ 63 w 91"/>
                  <a:gd name="T5" fmla="*/ 176 h 177"/>
                  <a:gd name="T6" fmla="*/ 65 w 91"/>
                  <a:gd name="T7" fmla="*/ 175 h 177"/>
                  <a:gd name="T8" fmla="*/ 66 w 91"/>
                  <a:gd name="T9" fmla="*/ 173 h 177"/>
                  <a:gd name="T10" fmla="*/ 69 w 91"/>
                  <a:gd name="T11" fmla="*/ 168 h 177"/>
                  <a:gd name="T12" fmla="*/ 69 w 91"/>
                  <a:gd name="T13" fmla="*/ 168 h 177"/>
                  <a:gd name="T14" fmla="*/ 72 w 91"/>
                  <a:gd name="T15" fmla="*/ 156 h 177"/>
                  <a:gd name="T16" fmla="*/ 75 w 91"/>
                  <a:gd name="T17" fmla="*/ 139 h 177"/>
                  <a:gd name="T18" fmla="*/ 79 w 91"/>
                  <a:gd name="T19" fmla="*/ 109 h 177"/>
                  <a:gd name="T20" fmla="*/ 79 w 91"/>
                  <a:gd name="T21" fmla="*/ 109 h 177"/>
                  <a:gd name="T22" fmla="*/ 81 w 91"/>
                  <a:gd name="T23" fmla="*/ 104 h 177"/>
                  <a:gd name="T24" fmla="*/ 83 w 91"/>
                  <a:gd name="T25" fmla="*/ 101 h 177"/>
                  <a:gd name="T26" fmla="*/ 86 w 91"/>
                  <a:gd name="T27" fmla="*/ 98 h 177"/>
                  <a:gd name="T28" fmla="*/ 87 w 91"/>
                  <a:gd name="T29" fmla="*/ 92 h 177"/>
                  <a:gd name="T30" fmla="*/ 87 w 91"/>
                  <a:gd name="T31" fmla="*/ 92 h 177"/>
                  <a:gd name="T32" fmla="*/ 89 w 91"/>
                  <a:gd name="T33" fmla="*/ 76 h 177"/>
                  <a:gd name="T34" fmla="*/ 90 w 91"/>
                  <a:gd name="T35" fmla="*/ 63 h 177"/>
                  <a:gd name="T36" fmla="*/ 91 w 91"/>
                  <a:gd name="T37" fmla="*/ 39 h 177"/>
                  <a:gd name="T38" fmla="*/ 91 w 91"/>
                  <a:gd name="T39" fmla="*/ 24 h 177"/>
                  <a:gd name="T40" fmla="*/ 91 w 91"/>
                  <a:gd name="T41" fmla="*/ 18 h 177"/>
                  <a:gd name="T42" fmla="*/ 91 w 91"/>
                  <a:gd name="T43" fmla="*/ 18 h 177"/>
                  <a:gd name="T44" fmla="*/ 90 w 91"/>
                  <a:gd name="T45" fmla="*/ 15 h 177"/>
                  <a:gd name="T46" fmla="*/ 87 w 91"/>
                  <a:gd name="T47" fmla="*/ 11 h 177"/>
                  <a:gd name="T48" fmla="*/ 83 w 91"/>
                  <a:gd name="T49" fmla="*/ 9 h 177"/>
                  <a:gd name="T50" fmla="*/ 77 w 91"/>
                  <a:gd name="T51" fmla="*/ 6 h 177"/>
                  <a:gd name="T52" fmla="*/ 71 w 91"/>
                  <a:gd name="T53" fmla="*/ 3 h 177"/>
                  <a:gd name="T54" fmla="*/ 62 w 91"/>
                  <a:gd name="T55" fmla="*/ 1 h 177"/>
                  <a:gd name="T56" fmla="*/ 54 w 91"/>
                  <a:gd name="T57" fmla="*/ 0 h 177"/>
                  <a:gd name="T58" fmla="*/ 46 w 91"/>
                  <a:gd name="T59" fmla="*/ 0 h 177"/>
                  <a:gd name="T60" fmla="*/ 46 w 91"/>
                  <a:gd name="T61" fmla="*/ 0 h 177"/>
                  <a:gd name="T62" fmla="*/ 38 w 91"/>
                  <a:gd name="T63" fmla="*/ 0 h 177"/>
                  <a:gd name="T64" fmla="*/ 29 w 91"/>
                  <a:gd name="T65" fmla="*/ 1 h 177"/>
                  <a:gd name="T66" fmla="*/ 21 w 91"/>
                  <a:gd name="T67" fmla="*/ 3 h 177"/>
                  <a:gd name="T68" fmla="*/ 15 w 91"/>
                  <a:gd name="T69" fmla="*/ 6 h 177"/>
                  <a:gd name="T70" fmla="*/ 9 w 91"/>
                  <a:gd name="T71" fmla="*/ 9 h 177"/>
                  <a:gd name="T72" fmla="*/ 5 w 91"/>
                  <a:gd name="T73" fmla="*/ 11 h 177"/>
                  <a:gd name="T74" fmla="*/ 2 w 91"/>
                  <a:gd name="T75" fmla="*/ 15 h 177"/>
                  <a:gd name="T76" fmla="*/ 1 w 91"/>
                  <a:gd name="T77" fmla="*/ 18 h 177"/>
                  <a:gd name="T78" fmla="*/ 1 w 91"/>
                  <a:gd name="T79" fmla="*/ 18 h 177"/>
                  <a:gd name="T80" fmla="*/ 1 w 91"/>
                  <a:gd name="T81" fmla="*/ 24 h 177"/>
                  <a:gd name="T82" fmla="*/ 0 w 91"/>
                  <a:gd name="T83" fmla="*/ 39 h 177"/>
                  <a:gd name="T84" fmla="*/ 1 w 91"/>
                  <a:gd name="T85" fmla="*/ 63 h 177"/>
                  <a:gd name="T86" fmla="*/ 3 w 91"/>
                  <a:gd name="T87" fmla="*/ 76 h 177"/>
                  <a:gd name="T88" fmla="*/ 5 w 91"/>
                  <a:gd name="T89" fmla="*/ 92 h 177"/>
                  <a:gd name="T90" fmla="*/ 5 w 91"/>
                  <a:gd name="T91" fmla="*/ 92 h 177"/>
                  <a:gd name="T92" fmla="*/ 6 w 91"/>
                  <a:gd name="T93" fmla="*/ 98 h 177"/>
                  <a:gd name="T94" fmla="*/ 8 w 91"/>
                  <a:gd name="T95" fmla="*/ 101 h 177"/>
                  <a:gd name="T96" fmla="*/ 11 w 91"/>
                  <a:gd name="T97" fmla="*/ 104 h 177"/>
                  <a:gd name="T98" fmla="*/ 12 w 91"/>
                  <a:gd name="T99" fmla="*/ 109 h 177"/>
                  <a:gd name="T100" fmla="*/ 12 w 91"/>
                  <a:gd name="T101" fmla="*/ 109 h 177"/>
                  <a:gd name="T102" fmla="*/ 17 w 91"/>
                  <a:gd name="T103" fmla="*/ 139 h 177"/>
                  <a:gd name="T104" fmla="*/ 20 w 91"/>
                  <a:gd name="T105" fmla="*/ 156 h 177"/>
                  <a:gd name="T106" fmla="*/ 23 w 91"/>
                  <a:gd name="T107" fmla="*/ 168 h 177"/>
                  <a:gd name="T108" fmla="*/ 23 w 91"/>
                  <a:gd name="T109" fmla="*/ 168 h 177"/>
                  <a:gd name="T110" fmla="*/ 24 w 91"/>
                  <a:gd name="T111" fmla="*/ 173 h 177"/>
                  <a:gd name="T112" fmla="*/ 26 w 91"/>
                  <a:gd name="T113" fmla="*/ 175 h 177"/>
                  <a:gd name="T114" fmla="*/ 27 w 91"/>
                  <a:gd name="T115" fmla="*/ 176 h 177"/>
                  <a:gd name="T116" fmla="*/ 31 w 91"/>
                  <a:gd name="T117" fmla="*/ 177 h 177"/>
                  <a:gd name="T118" fmla="*/ 61 w 91"/>
                  <a:gd name="T11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177">
                    <a:moveTo>
                      <a:pt x="61" y="177"/>
                    </a:moveTo>
                    <a:lnTo>
                      <a:pt x="61" y="177"/>
                    </a:lnTo>
                    <a:lnTo>
                      <a:pt x="63" y="176"/>
                    </a:lnTo>
                    <a:lnTo>
                      <a:pt x="65" y="175"/>
                    </a:lnTo>
                    <a:lnTo>
                      <a:pt x="66" y="173"/>
                    </a:lnTo>
                    <a:lnTo>
                      <a:pt x="69" y="168"/>
                    </a:lnTo>
                    <a:lnTo>
                      <a:pt x="69" y="168"/>
                    </a:lnTo>
                    <a:lnTo>
                      <a:pt x="72" y="156"/>
                    </a:lnTo>
                    <a:lnTo>
                      <a:pt x="75" y="139"/>
                    </a:lnTo>
                    <a:lnTo>
                      <a:pt x="79" y="109"/>
                    </a:lnTo>
                    <a:lnTo>
                      <a:pt x="79" y="109"/>
                    </a:lnTo>
                    <a:lnTo>
                      <a:pt x="81" y="104"/>
                    </a:lnTo>
                    <a:lnTo>
                      <a:pt x="83" y="101"/>
                    </a:lnTo>
                    <a:lnTo>
                      <a:pt x="86" y="98"/>
                    </a:lnTo>
                    <a:lnTo>
                      <a:pt x="87" y="92"/>
                    </a:lnTo>
                    <a:lnTo>
                      <a:pt x="87" y="92"/>
                    </a:lnTo>
                    <a:lnTo>
                      <a:pt x="89" y="76"/>
                    </a:lnTo>
                    <a:lnTo>
                      <a:pt x="90" y="63"/>
                    </a:lnTo>
                    <a:lnTo>
                      <a:pt x="91" y="39"/>
                    </a:lnTo>
                    <a:lnTo>
                      <a:pt x="91" y="24"/>
                    </a:lnTo>
                    <a:lnTo>
                      <a:pt x="91" y="18"/>
                    </a:lnTo>
                    <a:lnTo>
                      <a:pt x="91" y="18"/>
                    </a:lnTo>
                    <a:lnTo>
                      <a:pt x="90" y="15"/>
                    </a:lnTo>
                    <a:lnTo>
                      <a:pt x="87" y="11"/>
                    </a:lnTo>
                    <a:lnTo>
                      <a:pt x="83" y="9"/>
                    </a:lnTo>
                    <a:lnTo>
                      <a:pt x="77" y="6"/>
                    </a:lnTo>
                    <a:lnTo>
                      <a:pt x="71" y="3"/>
                    </a:lnTo>
                    <a:lnTo>
                      <a:pt x="62" y="1"/>
                    </a:lnTo>
                    <a:lnTo>
                      <a:pt x="54" y="0"/>
                    </a:lnTo>
                    <a:lnTo>
                      <a:pt x="46" y="0"/>
                    </a:lnTo>
                    <a:lnTo>
                      <a:pt x="46" y="0"/>
                    </a:lnTo>
                    <a:lnTo>
                      <a:pt x="38" y="0"/>
                    </a:lnTo>
                    <a:lnTo>
                      <a:pt x="29" y="1"/>
                    </a:lnTo>
                    <a:lnTo>
                      <a:pt x="21" y="3"/>
                    </a:lnTo>
                    <a:lnTo>
                      <a:pt x="15" y="6"/>
                    </a:lnTo>
                    <a:lnTo>
                      <a:pt x="9" y="9"/>
                    </a:lnTo>
                    <a:lnTo>
                      <a:pt x="5" y="11"/>
                    </a:lnTo>
                    <a:lnTo>
                      <a:pt x="2" y="15"/>
                    </a:lnTo>
                    <a:lnTo>
                      <a:pt x="1" y="18"/>
                    </a:lnTo>
                    <a:lnTo>
                      <a:pt x="1" y="18"/>
                    </a:lnTo>
                    <a:lnTo>
                      <a:pt x="1" y="24"/>
                    </a:lnTo>
                    <a:lnTo>
                      <a:pt x="0" y="39"/>
                    </a:lnTo>
                    <a:lnTo>
                      <a:pt x="1" y="63"/>
                    </a:lnTo>
                    <a:lnTo>
                      <a:pt x="3" y="76"/>
                    </a:lnTo>
                    <a:lnTo>
                      <a:pt x="5" y="92"/>
                    </a:lnTo>
                    <a:lnTo>
                      <a:pt x="5" y="92"/>
                    </a:lnTo>
                    <a:lnTo>
                      <a:pt x="6" y="98"/>
                    </a:lnTo>
                    <a:lnTo>
                      <a:pt x="8" y="101"/>
                    </a:lnTo>
                    <a:lnTo>
                      <a:pt x="11" y="104"/>
                    </a:lnTo>
                    <a:lnTo>
                      <a:pt x="12" y="109"/>
                    </a:lnTo>
                    <a:lnTo>
                      <a:pt x="12" y="109"/>
                    </a:lnTo>
                    <a:lnTo>
                      <a:pt x="17" y="139"/>
                    </a:lnTo>
                    <a:lnTo>
                      <a:pt x="20" y="156"/>
                    </a:lnTo>
                    <a:lnTo>
                      <a:pt x="23" y="168"/>
                    </a:lnTo>
                    <a:lnTo>
                      <a:pt x="23" y="168"/>
                    </a:lnTo>
                    <a:lnTo>
                      <a:pt x="24" y="173"/>
                    </a:lnTo>
                    <a:lnTo>
                      <a:pt x="26" y="175"/>
                    </a:lnTo>
                    <a:lnTo>
                      <a:pt x="27" y="176"/>
                    </a:lnTo>
                    <a:lnTo>
                      <a:pt x="31" y="177"/>
                    </a:lnTo>
                    <a:lnTo>
                      <a:pt x="61" y="17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5" name="Freeform 15"/>
              <p:cNvSpPr>
                <a:spLocks/>
              </p:cNvSpPr>
              <p:nvPr/>
            </p:nvSpPr>
            <p:spPr bwMode="auto">
              <a:xfrm>
                <a:off x="999" y="1082"/>
                <a:ext cx="143" cy="143"/>
              </a:xfrm>
              <a:custGeom>
                <a:avLst/>
                <a:gdLst>
                  <a:gd name="T0" fmla="*/ 143 w 143"/>
                  <a:gd name="T1" fmla="*/ 72 h 143"/>
                  <a:gd name="T2" fmla="*/ 141 w 143"/>
                  <a:gd name="T3" fmla="*/ 87 h 143"/>
                  <a:gd name="T4" fmla="*/ 137 w 143"/>
                  <a:gd name="T5" fmla="*/ 100 h 143"/>
                  <a:gd name="T6" fmla="*/ 131 w 143"/>
                  <a:gd name="T7" fmla="*/ 111 h 143"/>
                  <a:gd name="T8" fmla="*/ 122 w 143"/>
                  <a:gd name="T9" fmla="*/ 123 h 143"/>
                  <a:gd name="T10" fmla="*/ 111 w 143"/>
                  <a:gd name="T11" fmla="*/ 131 h 143"/>
                  <a:gd name="T12" fmla="*/ 99 w 143"/>
                  <a:gd name="T13" fmla="*/ 138 h 143"/>
                  <a:gd name="T14" fmla="*/ 86 w 143"/>
                  <a:gd name="T15" fmla="*/ 142 h 143"/>
                  <a:gd name="T16" fmla="*/ 71 w 143"/>
                  <a:gd name="T17" fmla="*/ 143 h 143"/>
                  <a:gd name="T18" fmla="*/ 64 w 143"/>
                  <a:gd name="T19" fmla="*/ 143 h 143"/>
                  <a:gd name="T20" fmla="*/ 50 w 143"/>
                  <a:gd name="T21" fmla="*/ 140 h 143"/>
                  <a:gd name="T22" fmla="*/ 37 w 143"/>
                  <a:gd name="T23" fmla="*/ 135 h 143"/>
                  <a:gd name="T24" fmla="*/ 26 w 143"/>
                  <a:gd name="T25" fmla="*/ 127 h 143"/>
                  <a:gd name="T26" fmla="*/ 17 w 143"/>
                  <a:gd name="T27" fmla="*/ 117 h 143"/>
                  <a:gd name="T28" fmla="*/ 8 w 143"/>
                  <a:gd name="T29" fmla="*/ 106 h 143"/>
                  <a:gd name="T30" fmla="*/ 3 w 143"/>
                  <a:gd name="T31" fmla="*/ 93 h 143"/>
                  <a:gd name="T32" fmla="*/ 0 w 143"/>
                  <a:gd name="T33" fmla="*/ 79 h 143"/>
                  <a:gd name="T34" fmla="*/ 0 w 143"/>
                  <a:gd name="T35" fmla="*/ 72 h 143"/>
                  <a:gd name="T36" fmla="*/ 1 w 143"/>
                  <a:gd name="T37" fmla="*/ 58 h 143"/>
                  <a:gd name="T38" fmla="*/ 5 w 143"/>
                  <a:gd name="T39" fmla="*/ 44 h 143"/>
                  <a:gd name="T40" fmla="*/ 13 w 143"/>
                  <a:gd name="T41" fmla="*/ 32 h 143"/>
                  <a:gd name="T42" fmla="*/ 21 w 143"/>
                  <a:gd name="T43" fmla="*/ 22 h 143"/>
                  <a:gd name="T44" fmla="*/ 31 w 143"/>
                  <a:gd name="T45" fmla="*/ 13 h 143"/>
                  <a:gd name="T46" fmla="*/ 43 w 143"/>
                  <a:gd name="T47" fmla="*/ 6 h 143"/>
                  <a:gd name="T48" fmla="*/ 57 w 143"/>
                  <a:gd name="T49" fmla="*/ 2 h 143"/>
                  <a:gd name="T50" fmla="*/ 71 w 143"/>
                  <a:gd name="T51" fmla="*/ 0 h 143"/>
                  <a:gd name="T52" fmla="*/ 78 w 143"/>
                  <a:gd name="T53" fmla="*/ 1 h 143"/>
                  <a:gd name="T54" fmla="*/ 93 w 143"/>
                  <a:gd name="T55" fmla="*/ 3 h 143"/>
                  <a:gd name="T56" fmla="*/ 105 w 143"/>
                  <a:gd name="T57" fmla="*/ 9 h 143"/>
                  <a:gd name="T58" fmla="*/ 116 w 143"/>
                  <a:gd name="T59" fmla="*/ 17 h 143"/>
                  <a:gd name="T60" fmla="*/ 127 w 143"/>
                  <a:gd name="T61" fmla="*/ 26 h 143"/>
                  <a:gd name="T62" fmla="*/ 134 w 143"/>
                  <a:gd name="T63" fmla="*/ 38 h 143"/>
                  <a:gd name="T64" fmla="*/ 139 w 143"/>
                  <a:gd name="T65" fmla="*/ 51 h 143"/>
                  <a:gd name="T66" fmla="*/ 142 w 143"/>
                  <a:gd name="T67" fmla="*/ 65 h 143"/>
                  <a:gd name="T68" fmla="*/ 143 w 143"/>
                  <a:gd name="T69" fmla="*/ 7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143">
                    <a:moveTo>
                      <a:pt x="143" y="72"/>
                    </a:moveTo>
                    <a:lnTo>
                      <a:pt x="143" y="72"/>
                    </a:lnTo>
                    <a:lnTo>
                      <a:pt x="142" y="79"/>
                    </a:lnTo>
                    <a:lnTo>
                      <a:pt x="141" y="87"/>
                    </a:lnTo>
                    <a:lnTo>
                      <a:pt x="139" y="93"/>
                    </a:lnTo>
                    <a:lnTo>
                      <a:pt x="137" y="100"/>
                    </a:lnTo>
                    <a:lnTo>
                      <a:pt x="134" y="106"/>
                    </a:lnTo>
                    <a:lnTo>
                      <a:pt x="131" y="111"/>
                    </a:lnTo>
                    <a:lnTo>
                      <a:pt x="127" y="117"/>
                    </a:lnTo>
                    <a:lnTo>
                      <a:pt x="122" y="123"/>
                    </a:lnTo>
                    <a:lnTo>
                      <a:pt x="116" y="127"/>
                    </a:lnTo>
                    <a:lnTo>
                      <a:pt x="111" y="131"/>
                    </a:lnTo>
                    <a:lnTo>
                      <a:pt x="105" y="135"/>
                    </a:lnTo>
                    <a:lnTo>
                      <a:pt x="99" y="138"/>
                    </a:lnTo>
                    <a:lnTo>
                      <a:pt x="93" y="140"/>
                    </a:lnTo>
                    <a:lnTo>
                      <a:pt x="86" y="142"/>
                    </a:lnTo>
                    <a:lnTo>
                      <a:pt x="78" y="143"/>
                    </a:lnTo>
                    <a:lnTo>
                      <a:pt x="71" y="143"/>
                    </a:lnTo>
                    <a:lnTo>
                      <a:pt x="71" y="143"/>
                    </a:lnTo>
                    <a:lnTo>
                      <a:pt x="64" y="143"/>
                    </a:lnTo>
                    <a:lnTo>
                      <a:pt x="57" y="142"/>
                    </a:lnTo>
                    <a:lnTo>
                      <a:pt x="50" y="140"/>
                    </a:lnTo>
                    <a:lnTo>
                      <a:pt x="43" y="138"/>
                    </a:lnTo>
                    <a:lnTo>
                      <a:pt x="37" y="135"/>
                    </a:lnTo>
                    <a:lnTo>
                      <a:pt x="31" y="131"/>
                    </a:lnTo>
                    <a:lnTo>
                      <a:pt x="26" y="127"/>
                    </a:lnTo>
                    <a:lnTo>
                      <a:pt x="21" y="123"/>
                    </a:lnTo>
                    <a:lnTo>
                      <a:pt x="17" y="117"/>
                    </a:lnTo>
                    <a:lnTo>
                      <a:pt x="13" y="111"/>
                    </a:lnTo>
                    <a:lnTo>
                      <a:pt x="8" y="106"/>
                    </a:lnTo>
                    <a:lnTo>
                      <a:pt x="5" y="100"/>
                    </a:lnTo>
                    <a:lnTo>
                      <a:pt x="3" y="93"/>
                    </a:lnTo>
                    <a:lnTo>
                      <a:pt x="1" y="87"/>
                    </a:lnTo>
                    <a:lnTo>
                      <a:pt x="0" y="79"/>
                    </a:lnTo>
                    <a:lnTo>
                      <a:pt x="0" y="72"/>
                    </a:lnTo>
                    <a:lnTo>
                      <a:pt x="0" y="72"/>
                    </a:lnTo>
                    <a:lnTo>
                      <a:pt x="0" y="65"/>
                    </a:lnTo>
                    <a:lnTo>
                      <a:pt x="1" y="58"/>
                    </a:lnTo>
                    <a:lnTo>
                      <a:pt x="3" y="51"/>
                    </a:lnTo>
                    <a:lnTo>
                      <a:pt x="5" y="44"/>
                    </a:lnTo>
                    <a:lnTo>
                      <a:pt x="8" y="38"/>
                    </a:lnTo>
                    <a:lnTo>
                      <a:pt x="13" y="32"/>
                    </a:lnTo>
                    <a:lnTo>
                      <a:pt x="17" y="26"/>
                    </a:lnTo>
                    <a:lnTo>
                      <a:pt x="21" y="22"/>
                    </a:lnTo>
                    <a:lnTo>
                      <a:pt x="26" y="17"/>
                    </a:lnTo>
                    <a:lnTo>
                      <a:pt x="31" y="13"/>
                    </a:lnTo>
                    <a:lnTo>
                      <a:pt x="37" y="9"/>
                    </a:lnTo>
                    <a:lnTo>
                      <a:pt x="43" y="6"/>
                    </a:lnTo>
                    <a:lnTo>
                      <a:pt x="50" y="3"/>
                    </a:lnTo>
                    <a:lnTo>
                      <a:pt x="57" y="2"/>
                    </a:lnTo>
                    <a:lnTo>
                      <a:pt x="64" y="1"/>
                    </a:lnTo>
                    <a:lnTo>
                      <a:pt x="71" y="0"/>
                    </a:lnTo>
                    <a:lnTo>
                      <a:pt x="71" y="0"/>
                    </a:lnTo>
                    <a:lnTo>
                      <a:pt x="78" y="1"/>
                    </a:lnTo>
                    <a:lnTo>
                      <a:pt x="86" y="2"/>
                    </a:lnTo>
                    <a:lnTo>
                      <a:pt x="93" y="3"/>
                    </a:lnTo>
                    <a:lnTo>
                      <a:pt x="99" y="6"/>
                    </a:lnTo>
                    <a:lnTo>
                      <a:pt x="105" y="9"/>
                    </a:lnTo>
                    <a:lnTo>
                      <a:pt x="111" y="13"/>
                    </a:lnTo>
                    <a:lnTo>
                      <a:pt x="116" y="17"/>
                    </a:lnTo>
                    <a:lnTo>
                      <a:pt x="122" y="22"/>
                    </a:lnTo>
                    <a:lnTo>
                      <a:pt x="127" y="26"/>
                    </a:lnTo>
                    <a:lnTo>
                      <a:pt x="131" y="32"/>
                    </a:lnTo>
                    <a:lnTo>
                      <a:pt x="134" y="38"/>
                    </a:lnTo>
                    <a:lnTo>
                      <a:pt x="137" y="44"/>
                    </a:lnTo>
                    <a:lnTo>
                      <a:pt x="139" y="51"/>
                    </a:lnTo>
                    <a:lnTo>
                      <a:pt x="141" y="58"/>
                    </a:lnTo>
                    <a:lnTo>
                      <a:pt x="142" y="65"/>
                    </a:lnTo>
                    <a:lnTo>
                      <a:pt x="143" y="72"/>
                    </a:lnTo>
                    <a:lnTo>
                      <a:pt x="143" y="7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6" name="Freeform 16"/>
              <p:cNvSpPr>
                <a:spLocks/>
              </p:cNvSpPr>
              <p:nvPr/>
            </p:nvSpPr>
            <p:spPr bwMode="auto">
              <a:xfrm>
                <a:off x="1016" y="1165"/>
                <a:ext cx="109" cy="47"/>
              </a:xfrm>
              <a:custGeom>
                <a:avLst/>
                <a:gdLst>
                  <a:gd name="T0" fmla="*/ 0 w 109"/>
                  <a:gd name="T1" fmla="*/ 0 h 47"/>
                  <a:gd name="T2" fmla="*/ 0 w 109"/>
                  <a:gd name="T3" fmla="*/ 0 h 47"/>
                  <a:gd name="T4" fmla="*/ 3 w 109"/>
                  <a:gd name="T5" fmla="*/ 10 h 47"/>
                  <a:gd name="T6" fmla="*/ 6 w 109"/>
                  <a:gd name="T7" fmla="*/ 19 h 47"/>
                  <a:gd name="T8" fmla="*/ 12 w 109"/>
                  <a:gd name="T9" fmla="*/ 26 h 47"/>
                  <a:gd name="T10" fmla="*/ 18 w 109"/>
                  <a:gd name="T11" fmla="*/ 33 h 47"/>
                  <a:gd name="T12" fmla="*/ 26 w 109"/>
                  <a:gd name="T13" fmla="*/ 39 h 47"/>
                  <a:gd name="T14" fmla="*/ 35 w 109"/>
                  <a:gd name="T15" fmla="*/ 43 h 47"/>
                  <a:gd name="T16" fmla="*/ 44 w 109"/>
                  <a:gd name="T17" fmla="*/ 46 h 47"/>
                  <a:gd name="T18" fmla="*/ 54 w 109"/>
                  <a:gd name="T19" fmla="*/ 47 h 47"/>
                  <a:gd name="T20" fmla="*/ 54 w 109"/>
                  <a:gd name="T21" fmla="*/ 47 h 47"/>
                  <a:gd name="T22" fmla="*/ 64 w 109"/>
                  <a:gd name="T23" fmla="*/ 46 h 47"/>
                  <a:gd name="T24" fmla="*/ 74 w 109"/>
                  <a:gd name="T25" fmla="*/ 43 h 47"/>
                  <a:gd name="T26" fmla="*/ 83 w 109"/>
                  <a:gd name="T27" fmla="*/ 39 h 47"/>
                  <a:gd name="T28" fmla="*/ 90 w 109"/>
                  <a:gd name="T29" fmla="*/ 33 h 47"/>
                  <a:gd name="T30" fmla="*/ 97 w 109"/>
                  <a:gd name="T31" fmla="*/ 26 h 47"/>
                  <a:gd name="T32" fmla="*/ 102 w 109"/>
                  <a:gd name="T33" fmla="*/ 19 h 47"/>
                  <a:gd name="T34" fmla="*/ 107 w 109"/>
                  <a:gd name="T35" fmla="*/ 10 h 47"/>
                  <a:gd name="T36" fmla="*/ 109 w 109"/>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7">
                    <a:moveTo>
                      <a:pt x="0" y="0"/>
                    </a:moveTo>
                    <a:lnTo>
                      <a:pt x="0" y="0"/>
                    </a:lnTo>
                    <a:lnTo>
                      <a:pt x="3" y="10"/>
                    </a:lnTo>
                    <a:lnTo>
                      <a:pt x="6" y="19"/>
                    </a:lnTo>
                    <a:lnTo>
                      <a:pt x="12" y="26"/>
                    </a:lnTo>
                    <a:lnTo>
                      <a:pt x="18" y="33"/>
                    </a:lnTo>
                    <a:lnTo>
                      <a:pt x="26" y="39"/>
                    </a:lnTo>
                    <a:lnTo>
                      <a:pt x="35" y="43"/>
                    </a:lnTo>
                    <a:lnTo>
                      <a:pt x="44" y="46"/>
                    </a:lnTo>
                    <a:lnTo>
                      <a:pt x="54" y="47"/>
                    </a:lnTo>
                    <a:lnTo>
                      <a:pt x="54" y="47"/>
                    </a:lnTo>
                    <a:lnTo>
                      <a:pt x="64" y="46"/>
                    </a:lnTo>
                    <a:lnTo>
                      <a:pt x="74" y="43"/>
                    </a:lnTo>
                    <a:lnTo>
                      <a:pt x="83" y="39"/>
                    </a:lnTo>
                    <a:lnTo>
                      <a:pt x="90" y="33"/>
                    </a:lnTo>
                    <a:lnTo>
                      <a:pt x="97" y="26"/>
                    </a:lnTo>
                    <a:lnTo>
                      <a:pt x="102" y="19"/>
                    </a:lnTo>
                    <a:lnTo>
                      <a:pt x="107" y="10"/>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7" name="Freeform 17"/>
              <p:cNvSpPr>
                <a:spLocks/>
              </p:cNvSpPr>
              <p:nvPr/>
            </p:nvSpPr>
            <p:spPr bwMode="auto">
              <a:xfrm>
                <a:off x="1040" y="1112"/>
                <a:ext cx="14" cy="36"/>
              </a:xfrm>
              <a:custGeom>
                <a:avLst/>
                <a:gdLst>
                  <a:gd name="T0" fmla="*/ 8 w 14"/>
                  <a:gd name="T1" fmla="*/ 0 h 36"/>
                  <a:gd name="T2" fmla="*/ 8 w 14"/>
                  <a:gd name="T3" fmla="*/ 0 h 36"/>
                  <a:gd name="T4" fmla="*/ 5 w 14"/>
                  <a:gd name="T5" fmla="*/ 0 h 36"/>
                  <a:gd name="T6" fmla="*/ 4 w 14"/>
                  <a:gd name="T7" fmla="*/ 1 h 36"/>
                  <a:gd name="T8" fmla="*/ 2 w 14"/>
                  <a:gd name="T9" fmla="*/ 5 h 36"/>
                  <a:gd name="T10" fmla="*/ 1 w 14"/>
                  <a:gd name="T11" fmla="*/ 11 h 36"/>
                  <a:gd name="T12" fmla="*/ 0 w 14"/>
                  <a:gd name="T13" fmla="*/ 19 h 36"/>
                  <a:gd name="T14" fmla="*/ 0 w 14"/>
                  <a:gd name="T15" fmla="*/ 19 h 36"/>
                  <a:gd name="T16" fmla="*/ 1 w 14"/>
                  <a:gd name="T17" fmla="*/ 26 h 36"/>
                  <a:gd name="T18" fmla="*/ 2 w 14"/>
                  <a:gd name="T19" fmla="*/ 31 h 36"/>
                  <a:gd name="T20" fmla="*/ 4 w 14"/>
                  <a:gd name="T21" fmla="*/ 35 h 36"/>
                  <a:gd name="T22" fmla="*/ 5 w 14"/>
                  <a:gd name="T23" fmla="*/ 36 h 36"/>
                  <a:gd name="T24" fmla="*/ 8 w 14"/>
                  <a:gd name="T25" fmla="*/ 36 h 36"/>
                  <a:gd name="T26" fmla="*/ 8 w 14"/>
                  <a:gd name="T27" fmla="*/ 36 h 36"/>
                  <a:gd name="T28" fmla="*/ 9 w 14"/>
                  <a:gd name="T29" fmla="*/ 36 h 36"/>
                  <a:gd name="T30" fmla="*/ 10 w 14"/>
                  <a:gd name="T31" fmla="*/ 35 h 36"/>
                  <a:gd name="T32" fmla="*/ 13 w 14"/>
                  <a:gd name="T33" fmla="*/ 31 h 36"/>
                  <a:gd name="T34" fmla="*/ 14 w 14"/>
                  <a:gd name="T35" fmla="*/ 26 h 36"/>
                  <a:gd name="T36" fmla="*/ 14 w 14"/>
                  <a:gd name="T37" fmla="*/ 19 h 36"/>
                  <a:gd name="T38" fmla="*/ 14 w 14"/>
                  <a:gd name="T39" fmla="*/ 19 h 36"/>
                  <a:gd name="T40" fmla="*/ 14 w 14"/>
                  <a:gd name="T41" fmla="*/ 11 h 36"/>
                  <a:gd name="T42" fmla="*/ 13 w 14"/>
                  <a:gd name="T43" fmla="*/ 5 h 36"/>
                  <a:gd name="T44" fmla="*/ 10 w 14"/>
                  <a:gd name="T45" fmla="*/ 1 h 36"/>
                  <a:gd name="T46" fmla="*/ 9 w 14"/>
                  <a:gd name="T47" fmla="*/ 0 h 36"/>
                  <a:gd name="T48" fmla="*/ 8 w 14"/>
                  <a:gd name="T49" fmla="*/ 0 h 36"/>
                  <a:gd name="T50" fmla="*/ 8 w 14"/>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6">
                    <a:moveTo>
                      <a:pt x="8" y="0"/>
                    </a:moveTo>
                    <a:lnTo>
                      <a:pt x="8" y="0"/>
                    </a:lnTo>
                    <a:lnTo>
                      <a:pt x="5" y="0"/>
                    </a:lnTo>
                    <a:lnTo>
                      <a:pt x="4" y="1"/>
                    </a:lnTo>
                    <a:lnTo>
                      <a:pt x="2" y="5"/>
                    </a:lnTo>
                    <a:lnTo>
                      <a:pt x="1" y="11"/>
                    </a:lnTo>
                    <a:lnTo>
                      <a:pt x="0" y="19"/>
                    </a:lnTo>
                    <a:lnTo>
                      <a:pt x="0" y="19"/>
                    </a:lnTo>
                    <a:lnTo>
                      <a:pt x="1" y="26"/>
                    </a:lnTo>
                    <a:lnTo>
                      <a:pt x="2" y="31"/>
                    </a:lnTo>
                    <a:lnTo>
                      <a:pt x="4" y="35"/>
                    </a:lnTo>
                    <a:lnTo>
                      <a:pt x="5" y="36"/>
                    </a:lnTo>
                    <a:lnTo>
                      <a:pt x="8" y="36"/>
                    </a:lnTo>
                    <a:lnTo>
                      <a:pt x="8" y="36"/>
                    </a:lnTo>
                    <a:lnTo>
                      <a:pt x="9" y="36"/>
                    </a:lnTo>
                    <a:lnTo>
                      <a:pt x="10" y="35"/>
                    </a:lnTo>
                    <a:lnTo>
                      <a:pt x="13" y="31"/>
                    </a:lnTo>
                    <a:lnTo>
                      <a:pt x="14" y="26"/>
                    </a:lnTo>
                    <a:lnTo>
                      <a:pt x="14" y="19"/>
                    </a:lnTo>
                    <a:lnTo>
                      <a:pt x="14" y="19"/>
                    </a:lnTo>
                    <a:lnTo>
                      <a:pt x="14" y="11"/>
                    </a:lnTo>
                    <a:lnTo>
                      <a:pt x="13" y="5"/>
                    </a:lnTo>
                    <a:lnTo>
                      <a:pt x="10" y="1"/>
                    </a:lnTo>
                    <a:lnTo>
                      <a:pt x="9" y="0"/>
                    </a:lnTo>
                    <a:lnTo>
                      <a:pt x="8"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8" name="Freeform 18"/>
              <p:cNvSpPr>
                <a:spLocks/>
              </p:cNvSpPr>
              <p:nvPr/>
            </p:nvSpPr>
            <p:spPr bwMode="auto">
              <a:xfrm>
                <a:off x="1087" y="1112"/>
                <a:ext cx="13" cy="36"/>
              </a:xfrm>
              <a:custGeom>
                <a:avLst/>
                <a:gdLst>
                  <a:gd name="T0" fmla="*/ 7 w 13"/>
                  <a:gd name="T1" fmla="*/ 0 h 36"/>
                  <a:gd name="T2" fmla="*/ 7 w 13"/>
                  <a:gd name="T3" fmla="*/ 0 h 36"/>
                  <a:gd name="T4" fmla="*/ 5 w 13"/>
                  <a:gd name="T5" fmla="*/ 0 h 36"/>
                  <a:gd name="T6" fmla="*/ 4 w 13"/>
                  <a:gd name="T7" fmla="*/ 1 h 36"/>
                  <a:gd name="T8" fmla="*/ 2 w 13"/>
                  <a:gd name="T9" fmla="*/ 5 h 36"/>
                  <a:gd name="T10" fmla="*/ 0 w 13"/>
                  <a:gd name="T11" fmla="*/ 11 h 36"/>
                  <a:gd name="T12" fmla="*/ 0 w 13"/>
                  <a:gd name="T13" fmla="*/ 19 h 36"/>
                  <a:gd name="T14" fmla="*/ 0 w 13"/>
                  <a:gd name="T15" fmla="*/ 19 h 36"/>
                  <a:gd name="T16" fmla="*/ 0 w 13"/>
                  <a:gd name="T17" fmla="*/ 26 h 36"/>
                  <a:gd name="T18" fmla="*/ 2 w 13"/>
                  <a:gd name="T19" fmla="*/ 31 h 36"/>
                  <a:gd name="T20" fmla="*/ 4 w 13"/>
                  <a:gd name="T21" fmla="*/ 35 h 36"/>
                  <a:gd name="T22" fmla="*/ 5 w 13"/>
                  <a:gd name="T23" fmla="*/ 36 h 36"/>
                  <a:gd name="T24" fmla="*/ 7 w 13"/>
                  <a:gd name="T25" fmla="*/ 36 h 36"/>
                  <a:gd name="T26" fmla="*/ 7 w 13"/>
                  <a:gd name="T27" fmla="*/ 36 h 36"/>
                  <a:gd name="T28" fmla="*/ 8 w 13"/>
                  <a:gd name="T29" fmla="*/ 36 h 36"/>
                  <a:gd name="T30" fmla="*/ 9 w 13"/>
                  <a:gd name="T31" fmla="*/ 35 h 36"/>
                  <a:gd name="T32" fmla="*/ 11 w 13"/>
                  <a:gd name="T33" fmla="*/ 31 h 36"/>
                  <a:gd name="T34" fmla="*/ 13 w 13"/>
                  <a:gd name="T35" fmla="*/ 26 h 36"/>
                  <a:gd name="T36" fmla="*/ 13 w 13"/>
                  <a:gd name="T37" fmla="*/ 19 h 36"/>
                  <a:gd name="T38" fmla="*/ 13 w 13"/>
                  <a:gd name="T39" fmla="*/ 19 h 36"/>
                  <a:gd name="T40" fmla="*/ 13 w 13"/>
                  <a:gd name="T41" fmla="*/ 11 h 36"/>
                  <a:gd name="T42" fmla="*/ 11 w 13"/>
                  <a:gd name="T43" fmla="*/ 5 h 36"/>
                  <a:gd name="T44" fmla="*/ 9 w 13"/>
                  <a:gd name="T45" fmla="*/ 1 h 36"/>
                  <a:gd name="T46" fmla="*/ 8 w 13"/>
                  <a:gd name="T47" fmla="*/ 0 h 36"/>
                  <a:gd name="T48" fmla="*/ 7 w 13"/>
                  <a:gd name="T49" fmla="*/ 0 h 36"/>
                  <a:gd name="T50" fmla="*/ 7 w 13"/>
                  <a:gd name="T5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6">
                    <a:moveTo>
                      <a:pt x="7" y="0"/>
                    </a:moveTo>
                    <a:lnTo>
                      <a:pt x="7" y="0"/>
                    </a:lnTo>
                    <a:lnTo>
                      <a:pt x="5" y="0"/>
                    </a:lnTo>
                    <a:lnTo>
                      <a:pt x="4" y="1"/>
                    </a:lnTo>
                    <a:lnTo>
                      <a:pt x="2" y="5"/>
                    </a:lnTo>
                    <a:lnTo>
                      <a:pt x="0" y="11"/>
                    </a:lnTo>
                    <a:lnTo>
                      <a:pt x="0" y="19"/>
                    </a:lnTo>
                    <a:lnTo>
                      <a:pt x="0" y="19"/>
                    </a:lnTo>
                    <a:lnTo>
                      <a:pt x="0" y="26"/>
                    </a:lnTo>
                    <a:lnTo>
                      <a:pt x="2" y="31"/>
                    </a:lnTo>
                    <a:lnTo>
                      <a:pt x="4" y="35"/>
                    </a:lnTo>
                    <a:lnTo>
                      <a:pt x="5" y="36"/>
                    </a:lnTo>
                    <a:lnTo>
                      <a:pt x="7" y="36"/>
                    </a:lnTo>
                    <a:lnTo>
                      <a:pt x="7" y="36"/>
                    </a:lnTo>
                    <a:lnTo>
                      <a:pt x="8" y="36"/>
                    </a:lnTo>
                    <a:lnTo>
                      <a:pt x="9" y="35"/>
                    </a:lnTo>
                    <a:lnTo>
                      <a:pt x="11" y="31"/>
                    </a:lnTo>
                    <a:lnTo>
                      <a:pt x="13" y="26"/>
                    </a:lnTo>
                    <a:lnTo>
                      <a:pt x="13" y="19"/>
                    </a:lnTo>
                    <a:lnTo>
                      <a:pt x="13" y="19"/>
                    </a:lnTo>
                    <a:lnTo>
                      <a:pt x="13" y="11"/>
                    </a:lnTo>
                    <a:lnTo>
                      <a:pt x="11" y="5"/>
                    </a:lnTo>
                    <a:lnTo>
                      <a:pt x="9" y="1"/>
                    </a:lnTo>
                    <a:lnTo>
                      <a:pt x="8" y="0"/>
                    </a:lnTo>
                    <a:lnTo>
                      <a:pt x="7" y="0"/>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99" name="Freeform 19"/>
              <p:cNvSpPr>
                <a:spLocks/>
              </p:cNvSpPr>
              <p:nvPr/>
            </p:nvSpPr>
            <p:spPr bwMode="auto">
              <a:xfrm>
                <a:off x="4336" y="2612"/>
                <a:ext cx="142" cy="142"/>
              </a:xfrm>
              <a:custGeom>
                <a:avLst/>
                <a:gdLst>
                  <a:gd name="T0" fmla="*/ 142 w 142"/>
                  <a:gd name="T1" fmla="*/ 70 h 142"/>
                  <a:gd name="T2" fmla="*/ 141 w 142"/>
                  <a:gd name="T3" fmla="*/ 85 h 142"/>
                  <a:gd name="T4" fmla="*/ 137 w 142"/>
                  <a:gd name="T5" fmla="*/ 98 h 142"/>
                  <a:gd name="T6" fmla="*/ 130 w 142"/>
                  <a:gd name="T7" fmla="*/ 111 h 142"/>
                  <a:gd name="T8" fmla="*/ 122 w 142"/>
                  <a:gd name="T9" fmla="*/ 121 h 142"/>
                  <a:gd name="T10" fmla="*/ 111 w 142"/>
                  <a:gd name="T11" fmla="*/ 130 h 142"/>
                  <a:gd name="T12" fmla="*/ 99 w 142"/>
                  <a:gd name="T13" fmla="*/ 136 h 142"/>
                  <a:gd name="T14" fmla="*/ 86 w 142"/>
                  <a:gd name="T15" fmla="*/ 140 h 142"/>
                  <a:gd name="T16" fmla="*/ 71 w 142"/>
                  <a:gd name="T17" fmla="*/ 142 h 142"/>
                  <a:gd name="T18" fmla="*/ 64 w 142"/>
                  <a:gd name="T19" fmla="*/ 141 h 142"/>
                  <a:gd name="T20" fmla="*/ 50 w 142"/>
                  <a:gd name="T21" fmla="*/ 138 h 142"/>
                  <a:gd name="T22" fmla="*/ 38 w 142"/>
                  <a:gd name="T23" fmla="*/ 133 h 142"/>
                  <a:gd name="T24" fmla="*/ 25 w 142"/>
                  <a:gd name="T25" fmla="*/ 126 h 142"/>
                  <a:gd name="T26" fmla="*/ 16 w 142"/>
                  <a:gd name="T27" fmla="*/ 116 h 142"/>
                  <a:gd name="T28" fmla="*/ 9 w 142"/>
                  <a:gd name="T29" fmla="*/ 104 h 142"/>
                  <a:gd name="T30" fmla="*/ 3 w 142"/>
                  <a:gd name="T31" fmla="*/ 92 h 142"/>
                  <a:gd name="T32" fmla="*/ 1 w 142"/>
                  <a:gd name="T33" fmla="*/ 78 h 142"/>
                  <a:gd name="T34" fmla="*/ 0 w 142"/>
                  <a:gd name="T35" fmla="*/ 70 h 142"/>
                  <a:gd name="T36" fmla="*/ 2 w 142"/>
                  <a:gd name="T37" fmla="*/ 56 h 142"/>
                  <a:gd name="T38" fmla="*/ 6 w 142"/>
                  <a:gd name="T39" fmla="*/ 43 h 142"/>
                  <a:gd name="T40" fmla="*/ 12 w 142"/>
                  <a:gd name="T41" fmla="*/ 30 h 142"/>
                  <a:gd name="T42" fmla="*/ 21 w 142"/>
                  <a:gd name="T43" fmla="*/ 20 h 142"/>
                  <a:gd name="T44" fmla="*/ 31 w 142"/>
                  <a:gd name="T45" fmla="*/ 11 h 142"/>
                  <a:gd name="T46" fmla="*/ 44 w 142"/>
                  <a:gd name="T47" fmla="*/ 5 h 142"/>
                  <a:gd name="T48" fmla="*/ 57 w 142"/>
                  <a:gd name="T49" fmla="*/ 1 h 142"/>
                  <a:gd name="T50" fmla="*/ 71 w 142"/>
                  <a:gd name="T51" fmla="*/ 0 h 142"/>
                  <a:gd name="T52" fmla="*/ 79 w 142"/>
                  <a:gd name="T53" fmla="*/ 0 h 142"/>
                  <a:gd name="T54" fmla="*/ 92 w 142"/>
                  <a:gd name="T55" fmla="*/ 3 h 142"/>
                  <a:gd name="T56" fmla="*/ 105 w 142"/>
                  <a:gd name="T57" fmla="*/ 8 h 142"/>
                  <a:gd name="T58" fmla="*/ 117 w 142"/>
                  <a:gd name="T59" fmla="*/ 15 h 142"/>
                  <a:gd name="T60" fmla="*/ 126 w 142"/>
                  <a:gd name="T61" fmla="*/ 25 h 142"/>
                  <a:gd name="T62" fmla="*/ 134 w 142"/>
                  <a:gd name="T63" fmla="*/ 37 h 142"/>
                  <a:gd name="T64" fmla="*/ 139 w 142"/>
                  <a:gd name="T65" fmla="*/ 49 h 142"/>
                  <a:gd name="T66" fmla="*/ 142 w 142"/>
                  <a:gd name="T67" fmla="*/ 63 h 142"/>
                  <a:gd name="T68" fmla="*/ 142 w 142"/>
                  <a:gd name="T69" fmla="*/ 7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2" h="142">
                    <a:moveTo>
                      <a:pt x="142" y="70"/>
                    </a:moveTo>
                    <a:lnTo>
                      <a:pt x="142" y="70"/>
                    </a:lnTo>
                    <a:lnTo>
                      <a:pt x="142" y="78"/>
                    </a:lnTo>
                    <a:lnTo>
                      <a:pt x="141" y="85"/>
                    </a:lnTo>
                    <a:lnTo>
                      <a:pt x="139" y="92"/>
                    </a:lnTo>
                    <a:lnTo>
                      <a:pt x="137" y="98"/>
                    </a:lnTo>
                    <a:lnTo>
                      <a:pt x="134" y="104"/>
                    </a:lnTo>
                    <a:lnTo>
                      <a:pt x="130" y="111"/>
                    </a:lnTo>
                    <a:lnTo>
                      <a:pt x="126" y="116"/>
                    </a:lnTo>
                    <a:lnTo>
                      <a:pt x="122" y="121"/>
                    </a:lnTo>
                    <a:lnTo>
                      <a:pt x="117" y="126"/>
                    </a:lnTo>
                    <a:lnTo>
                      <a:pt x="111" y="130"/>
                    </a:lnTo>
                    <a:lnTo>
                      <a:pt x="105" y="133"/>
                    </a:lnTo>
                    <a:lnTo>
                      <a:pt x="99" y="136"/>
                    </a:lnTo>
                    <a:lnTo>
                      <a:pt x="92" y="138"/>
                    </a:lnTo>
                    <a:lnTo>
                      <a:pt x="86" y="140"/>
                    </a:lnTo>
                    <a:lnTo>
                      <a:pt x="79" y="141"/>
                    </a:lnTo>
                    <a:lnTo>
                      <a:pt x="71" y="142"/>
                    </a:lnTo>
                    <a:lnTo>
                      <a:pt x="71" y="142"/>
                    </a:lnTo>
                    <a:lnTo>
                      <a:pt x="64" y="141"/>
                    </a:lnTo>
                    <a:lnTo>
                      <a:pt x="57" y="140"/>
                    </a:lnTo>
                    <a:lnTo>
                      <a:pt x="50" y="138"/>
                    </a:lnTo>
                    <a:lnTo>
                      <a:pt x="44" y="136"/>
                    </a:lnTo>
                    <a:lnTo>
                      <a:pt x="38" y="133"/>
                    </a:lnTo>
                    <a:lnTo>
                      <a:pt x="31" y="130"/>
                    </a:lnTo>
                    <a:lnTo>
                      <a:pt x="25" y="126"/>
                    </a:lnTo>
                    <a:lnTo>
                      <a:pt x="21" y="121"/>
                    </a:lnTo>
                    <a:lnTo>
                      <a:pt x="16" y="116"/>
                    </a:lnTo>
                    <a:lnTo>
                      <a:pt x="12" y="111"/>
                    </a:lnTo>
                    <a:lnTo>
                      <a:pt x="9" y="104"/>
                    </a:lnTo>
                    <a:lnTo>
                      <a:pt x="6" y="98"/>
                    </a:lnTo>
                    <a:lnTo>
                      <a:pt x="3" y="92"/>
                    </a:lnTo>
                    <a:lnTo>
                      <a:pt x="2" y="85"/>
                    </a:lnTo>
                    <a:lnTo>
                      <a:pt x="1" y="78"/>
                    </a:lnTo>
                    <a:lnTo>
                      <a:pt x="0" y="70"/>
                    </a:lnTo>
                    <a:lnTo>
                      <a:pt x="0" y="70"/>
                    </a:lnTo>
                    <a:lnTo>
                      <a:pt x="1" y="63"/>
                    </a:lnTo>
                    <a:lnTo>
                      <a:pt x="2" y="56"/>
                    </a:lnTo>
                    <a:lnTo>
                      <a:pt x="3" y="49"/>
                    </a:lnTo>
                    <a:lnTo>
                      <a:pt x="6" y="43"/>
                    </a:lnTo>
                    <a:lnTo>
                      <a:pt x="9" y="37"/>
                    </a:lnTo>
                    <a:lnTo>
                      <a:pt x="12" y="30"/>
                    </a:lnTo>
                    <a:lnTo>
                      <a:pt x="16" y="25"/>
                    </a:lnTo>
                    <a:lnTo>
                      <a:pt x="21" y="20"/>
                    </a:lnTo>
                    <a:lnTo>
                      <a:pt x="25" y="15"/>
                    </a:lnTo>
                    <a:lnTo>
                      <a:pt x="31" y="11"/>
                    </a:lnTo>
                    <a:lnTo>
                      <a:pt x="38" y="8"/>
                    </a:lnTo>
                    <a:lnTo>
                      <a:pt x="44" y="5"/>
                    </a:lnTo>
                    <a:lnTo>
                      <a:pt x="50" y="3"/>
                    </a:lnTo>
                    <a:lnTo>
                      <a:pt x="57" y="1"/>
                    </a:lnTo>
                    <a:lnTo>
                      <a:pt x="64" y="0"/>
                    </a:lnTo>
                    <a:lnTo>
                      <a:pt x="71" y="0"/>
                    </a:lnTo>
                    <a:lnTo>
                      <a:pt x="71" y="0"/>
                    </a:lnTo>
                    <a:lnTo>
                      <a:pt x="79" y="0"/>
                    </a:lnTo>
                    <a:lnTo>
                      <a:pt x="86" y="1"/>
                    </a:lnTo>
                    <a:lnTo>
                      <a:pt x="92" y="3"/>
                    </a:lnTo>
                    <a:lnTo>
                      <a:pt x="99" y="5"/>
                    </a:lnTo>
                    <a:lnTo>
                      <a:pt x="105" y="8"/>
                    </a:lnTo>
                    <a:lnTo>
                      <a:pt x="111" y="11"/>
                    </a:lnTo>
                    <a:lnTo>
                      <a:pt x="117" y="15"/>
                    </a:lnTo>
                    <a:lnTo>
                      <a:pt x="122" y="20"/>
                    </a:lnTo>
                    <a:lnTo>
                      <a:pt x="126" y="25"/>
                    </a:lnTo>
                    <a:lnTo>
                      <a:pt x="130" y="30"/>
                    </a:lnTo>
                    <a:lnTo>
                      <a:pt x="134" y="37"/>
                    </a:lnTo>
                    <a:lnTo>
                      <a:pt x="137" y="43"/>
                    </a:lnTo>
                    <a:lnTo>
                      <a:pt x="139" y="49"/>
                    </a:lnTo>
                    <a:lnTo>
                      <a:pt x="141" y="56"/>
                    </a:lnTo>
                    <a:lnTo>
                      <a:pt x="142" y="63"/>
                    </a:lnTo>
                    <a:lnTo>
                      <a:pt x="142" y="70"/>
                    </a:lnTo>
                    <a:lnTo>
                      <a:pt x="142"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0" name="Freeform 20"/>
              <p:cNvSpPr>
                <a:spLocks/>
              </p:cNvSpPr>
              <p:nvPr/>
            </p:nvSpPr>
            <p:spPr bwMode="auto">
              <a:xfrm>
                <a:off x="4353" y="2694"/>
                <a:ext cx="109" cy="46"/>
              </a:xfrm>
              <a:custGeom>
                <a:avLst/>
                <a:gdLst>
                  <a:gd name="T0" fmla="*/ 0 w 109"/>
                  <a:gd name="T1" fmla="*/ 0 h 46"/>
                  <a:gd name="T2" fmla="*/ 0 w 109"/>
                  <a:gd name="T3" fmla="*/ 0 h 46"/>
                  <a:gd name="T4" fmla="*/ 2 w 109"/>
                  <a:gd name="T5" fmla="*/ 9 h 46"/>
                  <a:gd name="T6" fmla="*/ 6 w 109"/>
                  <a:gd name="T7" fmla="*/ 18 h 46"/>
                  <a:gd name="T8" fmla="*/ 11 w 109"/>
                  <a:gd name="T9" fmla="*/ 27 h 46"/>
                  <a:gd name="T10" fmla="*/ 19 w 109"/>
                  <a:gd name="T11" fmla="*/ 33 h 46"/>
                  <a:gd name="T12" fmla="*/ 26 w 109"/>
                  <a:gd name="T13" fmla="*/ 39 h 46"/>
                  <a:gd name="T14" fmla="*/ 35 w 109"/>
                  <a:gd name="T15" fmla="*/ 43 h 46"/>
                  <a:gd name="T16" fmla="*/ 44 w 109"/>
                  <a:gd name="T17" fmla="*/ 45 h 46"/>
                  <a:gd name="T18" fmla="*/ 54 w 109"/>
                  <a:gd name="T19" fmla="*/ 46 h 46"/>
                  <a:gd name="T20" fmla="*/ 54 w 109"/>
                  <a:gd name="T21" fmla="*/ 46 h 46"/>
                  <a:gd name="T22" fmla="*/ 64 w 109"/>
                  <a:gd name="T23" fmla="*/ 45 h 46"/>
                  <a:gd name="T24" fmla="*/ 74 w 109"/>
                  <a:gd name="T25" fmla="*/ 43 h 46"/>
                  <a:gd name="T26" fmla="*/ 82 w 109"/>
                  <a:gd name="T27" fmla="*/ 39 h 46"/>
                  <a:gd name="T28" fmla="*/ 90 w 109"/>
                  <a:gd name="T29" fmla="*/ 33 h 46"/>
                  <a:gd name="T30" fmla="*/ 97 w 109"/>
                  <a:gd name="T31" fmla="*/ 27 h 46"/>
                  <a:gd name="T32" fmla="*/ 102 w 109"/>
                  <a:gd name="T33" fmla="*/ 18 h 46"/>
                  <a:gd name="T34" fmla="*/ 106 w 109"/>
                  <a:gd name="T35" fmla="*/ 9 h 46"/>
                  <a:gd name="T36" fmla="*/ 109 w 109"/>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46">
                    <a:moveTo>
                      <a:pt x="0" y="0"/>
                    </a:moveTo>
                    <a:lnTo>
                      <a:pt x="0" y="0"/>
                    </a:lnTo>
                    <a:lnTo>
                      <a:pt x="2" y="9"/>
                    </a:lnTo>
                    <a:lnTo>
                      <a:pt x="6" y="18"/>
                    </a:lnTo>
                    <a:lnTo>
                      <a:pt x="11" y="27"/>
                    </a:lnTo>
                    <a:lnTo>
                      <a:pt x="19" y="33"/>
                    </a:lnTo>
                    <a:lnTo>
                      <a:pt x="26" y="39"/>
                    </a:lnTo>
                    <a:lnTo>
                      <a:pt x="35" y="43"/>
                    </a:lnTo>
                    <a:lnTo>
                      <a:pt x="44" y="45"/>
                    </a:lnTo>
                    <a:lnTo>
                      <a:pt x="54" y="46"/>
                    </a:lnTo>
                    <a:lnTo>
                      <a:pt x="54" y="46"/>
                    </a:lnTo>
                    <a:lnTo>
                      <a:pt x="64" y="45"/>
                    </a:lnTo>
                    <a:lnTo>
                      <a:pt x="74" y="43"/>
                    </a:lnTo>
                    <a:lnTo>
                      <a:pt x="82" y="39"/>
                    </a:lnTo>
                    <a:lnTo>
                      <a:pt x="90" y="33"/>
                    </a:lnTo>
                    <a:lnTo>
                      <a:pt x="97" y="27"/>
                    </a:lnTo>
                    <a:lnTo>
                      <a:pt x="102" y="18"/>
                    </a:lnTo>
                    <a:lnTo>
                      <a:pt x="106" y="9"/>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1" name="Freeform 21"/>
              <p:cNvSpPr>
                <a:spLocks/>
              </p:cNvSpPr>
              <p:nvPr/>
            </p:nvSpPr>
            <p:spPr bwMode="auto">
              <a:xfrm>
                <a:off x="4378" y="2640"/>
                <a:ext cx="13" cy="37"/>
              </a:xfrm>
              <a:custGeom>
                <a:avLst/>
                <a:gdLst>
                  <a:gd name="T0" fmla="*/ 6 w 13"/>
                  <a:gd name="T1" fmla="*/ 0 h 37"/>
                  <a:gd name="T2" fmla="*/ 6 w 13"/>
                  <a:gd name="T3" fmla="*/ 0 h 37"/>
                  <a:gd name="T4" fmla="*/ 5 w 13"/>
                  <a:gd name="T5" fmla="*/ 1 h 37"/>
                  <a:gd name="T6" fmla="*/ 4 w 13"/>
                  <a:gd name="T7" fmla="*/ 2 h 37"/>
                  <a:gd name="T8" fmla="*/ 2 w 13"/>
                  <a:gd name="T9" fmla="*/ 5 h 37"/>
                  <a:gd name="T10" fmla="*/ 0 w 13"/>
                  <a:gd name="T11" fmla="*/ 12 h 37"/>
                  <a:gd name="T12" fmla="*/ 0 w 13"/>
                  <a:gd name="T13" fmla="*/ 19 h 37"/>
                  <a:gd name="T14" fmla="*/ 0 w 13"/>
                  <a:gd name="T15" fmla="*/ 19 h 37"/>
                  <a:gd name="T16" fmla="*/ 0 w 13"/>
                  <a:gd name="T17" fmla="*/ 26 h 37"/>
                  <a:gd name="T18" fmla="*/ 2 w 13"/>
                  <a:gd name="T19" fmla="*/ 32 h 37"/>
                  <a:gd name="T20" fmla="*/ 4 w 13"/>
                  <a:gd name="T21" fmla="*/ 35 h 37"/>
                  <a:gd name="T22" fmla="*/ 5 w 13"/>
                  <a:gd name="T23" fmla="*/ 36 h 37"/>
                  <a:gd name="T24" fmla="*/ 6 w 13"/>
                  <a:gd name="T25" fmla="*/ 37 h 37"/>
                  <a:gd name="T26" fmla="*/ 6 w 13"/>
                  <a:gd name="T27" fmla="*/ 37 h 37"/>
                  <a:gd name="T28" fmla="*/ 8 w 13"/>
                  <a:gd name="T29" fmla="*/ 36 h 37"/>
                  <a:gd name="T30" fmla="*/ 9 w 13"/>
                  <a:gd name="T31" fmla="*/ 35 h 37"/>
                  <a:gd name="T32" fmla="*/ 11 w 13"/>
                  <a:gd name="T33" fmla="*/ 32 h 37"/>
                  <a:gd name="T34" fmla="*/ 12 w 13"/>
                  <a:gd name="T35" fmla="*/ 26 h 37"/>
                  <a:gd name="T36" fmla="*/ 13 w 13"/>
                  <a:gd name="T37" fmla="*/ 19 h 37"/>
                  <a:gd name="T38" fmla="*/ 13 w 13"/>
                  <a:gd name="T39" fmla="*/ 19 h 37"/>
                  <a:gd name="T40" fmla="*/ 12 w 13"/>
                  <a:gd name="T41" fmla="*/ 12 h 37"/>
                  <a:gd name="T42" fmla="*/ 11 w 13"/>
                  <a:gd name="T43" fmla="*/ 5 h 37"/>
                  <a:gd name="T44" fmla="*/ 9 w 13"/>
                  <a:gd name="T45" fmla="*/ 2 h 37"/>
                  <a:gd name="T46" fmla="*/ 8 w 13"/>
                  <a:gd name="T47" fmla="*/ 1 h 37"/>
                  <a:gd name="T48" fmla="*/ 6 w 13"/>
                  <a:gd name="T49" fmla="*/ 0 h 37"/>
                  <a:gd name="T50" fmla="*/ 6 w 1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37">
                    <a:moveTo>
                      <a:pt x="6" y="0"/>
                    </a:moveTo>
                    <a:lnTo>
                      <a:pt x="6" y="0"/>
                    </a:lnTo>
                    <a:lnTo>
                      <a:pt x="5" y="1"/>
                    </a:lnTo>
                    <a:lnTo>
                      <a:pt x="4" y="2"/>
                    </a:lnTo>
                    <a:lnTo>
                      <a:pt x="2" y="5"/>
                    </a:lnTo>
                    <a:lnTo>
                      <a:pt x="0" y="12"/>
                    </a:lnTo>
                    <a:lnTo>
                      <a:pt x="0" y="19"/>
                    </a:lnTo>
                    <a:lnTo>
                      <a:pt x="0" y="19"/>
                    </a:lnTo>
                    <a:lnTo>
                      <a:pt x="0" y="26"/>
                    </a:lnTo>
                    <a:lnTo>
                      <a:pt x="2" y="32"/>
                    </a:lnTo>
                    <a:lnTo>
                      <a:pt x="4" y="35"/>
                    </a:lnTo>
                    <a:lnTo>
                      <a:pt x="5" y="36"/>
                    </a:lnTo>
                    <a:lnTo>
                      <a:pt x="6" y="37"/>
                    </a:lnTo>
                    <a:lnTo>
                      <a:pt x="6" y="37"/>
                    </a:lnTo>
                    <a:lnTo>
                      <a:pt x="8" y="36"/>
                    </a:lnTo>
                    <a:lnTo>
                      <a:pt x="9" y="35"/>
                    </a:lnTo>
                    <a:lnTo>
                      <a:pt x="11" y="32"/>
                    </a:lnTo>
                    <a:lnTo>
                      <a:pt x="12" y="26"/>
                    </a:lnTo>
                    <a:lnTo>
                      <a:pt x="13" y="19"/>
                    </a:lnTo>
                    <a:lnTo>
                      <a:pt x="13" y="19"/>
                    </a:lnTo>
                    <a:lnTo>
                      <a:pt x="12" y="12"/>
                    </a:lnTo>
                    <a:lnTo>
                      <a:pt x="11" y="5"/>
                    </a:lnTo>
                    <a:lnTo>
                      <a:pt x="9" y="2"/>
                    </a:lnTo>
                    <a:lnTo>
                      <a:pt x="8" y="1"/>
                    </a:lnTo>
                    <a:lnTo>
                      <a:pt x="6" y="0"/>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2" name="Freeform 22"/>
              <p:cNvSpPr>
                <a:spLocks/>
              </p:cNvSpPr>
              <p:nvPr/>
            </p:nvSpPr>
            <p:spPr bwMode="auto">
              <a:xfrm>
                <a:off x="4423" y="2640"/>
                <a:ext cx="14" cy="37"/>
              </a:xfrm>
              <a:custGeom>
                <a:avLst/>
                <a:gdLst>
                  <a:gd name="T0" fmla="*/ 7 w 14"/>
                  <a:gd name="T1" fmla="*/ 0 h 37"/>
                  <a:gd name="T2" fmla="*/ 7 w 14"/>
                  <a:gd name="T3" fmla="*/ 0 h 37"/>
                  <a:gd name="T4" fmla="*/ 6 w 14"/>
                  <a:gd name="T5" fmla="*/ 1 h 37"/>
                  <a:gd name="T6" fmla="*/ 4 w 14"/>
                  <a:gd name="T7" fmla="*/ 2 h 37"/>
                  <a:gd name="T8" fmla="*/ 2 w 14"/>
                  <a:gd name="T9" fmla="*/ 5 h 37"/>
                  <a:gd name="T10" fmla="*/ 1 w 14"/>
                  <a:gd name="T11" fmla="*/ 12 h 37"/>
                  <a:gd name="T12" fmla="*/ 0 w 14"/>
                  <a:gd name="T13" fmla="*/ 19 h 37"/>
                  <a:gd name="T14" fmla="*/ 0 w 14"/>
                  <a:gd name="T15" fmla="*/ 19 h 37"/>
                  <a:gd name="T16" fmla="*/ 1 w 14"/>
                  <a:gd name="T17" fmla="*/ 26 h 37"/>
                  <a:gd name="T18" fmla="*/ 2 w 14"/>
                  <a:gd name="T19" fmla="*/ 32 h 37"/>
                  <a:gd name="T20" fmla="*/ 4 w 14"/>
                  <a:gd name="T21" fmla="*/ 35 h 37"/>
                  <a:gd name="T22" fmla="*/ 6 w 14"/>
                  <a:gd name="T23" fmla="*/ 36 h 37"/>
                  <a:gd name="T24" fmla="*/ 7 w 14"/>
                  <a:gd name="T25" fmla="*/ 37 h 37"/>
                  <a:gd name="T26" fmla="*/ 7 w 14"/>
                  <a:gd name="T27" fmla="*/ 37 h 37"/>
                  <a:gd name="T28" fmla="*/ 8 w 14"/>
                  <a:gd name="T29" fmla="*/ 36 h 37"/>
                  <a:gd name="T30" fmla="*/ 10 w 14"/>
                  <a:gd name="T31" fmla="*/ 35 h 37"/>
                  <a:gd name="T32" fmla="*/ 12 w 14"/>
                  <a:gd name="T33" fmla="*/ 32 h 37"/>
                  <a:gd name="T34" fmla="*/ 13 w 14"/>
                  <a:gd name="T35" fmla="*/ 26 h 37"/>
                  <a:gd name="T36" fmla="*/ 14 w 14"/>
                  <a:gd name="T37" fmla="*/ 19 h 37"/>
                  <a:gd name="T38" fmla="*/ 14 w 14"/>
                  <a:gd name="T39" fmla="*/ 19 h 37"/>
                  <a:gd name="T40" fmla="*/ 13 w 14"/>
                  <a:gd name="T41" fmla="*/ 12 h 37"/>
                  <a:gd name="T42" fmla="*/ 12 w 14"/>
                  <a:gd name="T43" fmla="*/ 5 h 37"/>
                  <a:gd name="T44" fmla="*/ 10 w 14"/>
                  <a:gd name="T45" fmla="*/ 2 h 37"/>
                  <a:gd name="T46" fmla="*/ 8 w 14"/>
                  <a:gd name="T47" fmla="*/ 1 h 37"/>
                  <a:gd name="T48" fmla="*/ 7 w 14"/>
                  <a:gd name="T49" fmla="*/ 0 h 37"/>
                  <a:gd name="T50" fmla="*/ 7 w 1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 h="37">
                    <a:moveTo>
                      <a:pt x="7" y="0"/>
                    </a:moveTo>
                    <a:lnTo>
                      <a:pt x="7" y="0"/>
                    </a:lnTo>
                    <a:lnTo>
                      <a:pt x="6" y="1"/>
                    </a:lnTo>
                    <a:lnTo>
                      <a:pt x="4" y="2"/>
                    </a:lnTo>
                    <a:lnTo>
                      <a:pt x="2" y="5"/>
                    </a:lnTo>
                    <a:lnTo>
                      <a:pt x="1" y="12"/>
                    </a:lnTo>
                    <a:lnTo>
                      <a:pt x="0" y="19"/>
                    </a:lnTo>
                    <a:lnTo>
                      <a:pt x="0" y="19"/>
                    </a:lnTo>
                    <a:lnTo>
                      <a:pt x="1" y="26"/>
                    </a:lnTo>
                    <a:lnTo>
                      <a:pt x="2" y="32"/>
                    </a:lnTo>
                    <a:lnTo>
                      <a:pt x="4" y="35"/>
                    </a:lnTo>
                    <a:lnTo>
                      <a:pt x="6" y="36"/>
                    </a:lnTo>
                    <a:lnTo>
                      <a:pt x="7" y="37"/>
                    </a:lnTo>
                    <a:lnTo>
                      <a:pt x="7" y="37"/>
                    </a:lnTo>
                    <a:lnTo>
                      <a:pt x="8" y="36"/>
                    </a:lnTo>
                    <a:lnTo>
                      <a:pt x="10" y="35"/>
                    </a:lnTo>
                    <a:lnTo>
                      <a:pt x="12" y="32"/>
                    </a:lnTo>
                    <a:lnTo>
                      <a:pt x="13" y="26"/>
                    </a:lnTo>
                    <a:lnTo>
                      <a:pt x="14" y="19"/>
                    </a:lnTo>
                    <a:lnTo>
                      <a:pt x="14" y="19"/>
                    </a:lnTo>
                    <a:lnTo>
                      <a:pt x="13" y="12"/>
                    </a:lnTo>
                    <a:lnTo>
                      <a:pt x="12" y="5"/>
                    </a:lnTo>
                    <a:lnTo>
                      <a:pt x="10" y="2"/>
                    </a:lnTo>
                    <a:lnTo>
                      <a:pt x="8" y="1"/>
                    </a:lnTo>
                    <a:lnTo>
                      <a:pt x="7" y="0"/>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3" name="Freeform 23"/>
              <p:cNvSpPr>
                <a:spLocks noEditPoints="1"/>
              </p:cNvSpPr>
              <p:nvPr/>
            </p:nvSpPr>
            <p:spPr bwMode="auto">
              <a:xfrm>
                <a:off x="1907" y="861"/>
                <a:ext cx="88" cy="96"/>
              </a:xfrm>
              <a:custGeom>
                <a:avLst/>
                <a:gdLst>
                  <a:gd name="T0" fmla="*/ 40 w 88"/>
                  <a:gd name="T1" fmla="*/ 0 h 96"/>
                  <a:gd name="T2" fmla="*/ 40 w 88"/>
                  <a:gd name="T3" fmla="*/ 0 h 96"/>
                  <a:gd name="T4" fmla="*/ 34 w 88"/>
                  <a:gd name="T5" fmla="*/ 0 h 96"/>
                  <a:gd name="T6" fmla="*/ 28 w 88"/>
                  <a:gd name="T7" fmla="*/ 1 h 96"/>
                  <a:gd name="T8" fmla="*/ 23 w 88"/>
                  <a:gd name="T9" fmla="*/ 3 h 96"/>
                  <a:gd name="T10" fmla="*/ 18 w 88"/>
                  <a:gd name="T11" fmla="*/ 5 h 96"/>
                  <a:gd name="T12" fmla="*/ 13 w 88"/>
                  <a:gd name="T13" fmla="*/ 8 h 96"/>
                  <a:gd name="T14" fmla="*/ 9 w 88"/>
                  <a:gd name="T15" fmla="*/ 11 h 96"/>
                  <a:gd name="T16" fmla="*/ 4 w 88"/>
                  <a:gd name="T17" fmla="*/ 15 h 96"/>
                  <a:gd name="T18" fmla="*/ 1 w 88"/>
                  <a:gd name="T19" fmla="*/ 20 h 96"/>
                  <a:gd name="T20" fmla="*/ 28 w 88"/>
                  <a:gd name="T21" fmla="*/ 46 h 96"/>
                  <a:gd name="T22" fmla="*/ 0 w 88"/>
                  <a:gd name="T23" fmla="*/ 74 h 96"/>
                  <a:gd name="T24" fmla="*/ 0 w 88"/>
                  <a:gd name="T25" fmla="*/ 74 h 96"/>
                  <a:gd name="T26" fmla="*/ 4 w 88"/>
                  <a:gd name="T27" fmla="*/ 79 h 96"/>
                  <a:gd name="T28" fmla="*/ 8 w 88"/>
                  <a:gd name="T29" fmla="*/ 83 h 96"/>
                  <a:gd name="T30" fmla="*/ 13 w 88"/>
                  <a:gd name="T31" fmla="*/ 86 h 96"/>
                  <a:gd name="T32" fmla="*/ 18 w 88"/>
                  <a:gd name="T33" fmla="*/ 90 h 96"/>
                  <a:gd name="T34" fmla="*/ 23 w 88"/>
                  <a:gd name="T35" fmla="*/ 92 h 96"/>
                  <a:gd name="T36" fmla="*/ 28 w 88"/>
                  <a:gd name="T37" fmla="*/ 94 h 96"/>
                  <a:gd name="T38" fmla="*/ 34 w 88"/>
                  <a:gd name="T39" fmla="*/ 95 h 96"/>
                  <a:gd name="T40" fmla="*/ 40 w 88"/>
                  <a:gd name="T41" fmla="*/ 96 h 96"/>
                  <a:gd name="T42" fmla="*/ 40 w 88"/>
                  <a:gd name="T43" fmla="*/ 96 h 96"/>
                  <a:gd name="T44" fmla="*/ 50 w 88"/>
                  <a:gd name="T45" fmla="*/ 95 h 96"/>
                  <a:gd name="T46" fmla="*/ 59 w 88"/>
                  <a:gd name="T47" fmla="*/ 92 h 96"/>
                  <a:gd name="T48" fmla="*/ 67 w 88"/>
                  <a:gd name="T49" fmla="*/ 87 h 96"/>
                  <a:gd name="T50" fmla="*/ 73 w 88"/>
                  <a:gd name="T51" fmla="*/ 81 h 96"/>
                  <a:gd name="T52" fmla="*/ 80 w 88"/>
                  <a:gd name="T53" fmla="*/ 74 h 96"/>
                  <a:gd name="T54" fmla="*/ 84 w 88"/>
                  <a:gd name="T55" fmla="*/ 66 h 96"/>
                  <a:gd name="T56" fmla="*/ 87 w 88"/>
                  <a:gd name="T57" fmla="*/ 57 h 96"/>
                  <a:gd name="T58" fmla="*/ 88 w 88"/>
                  <a:gd name="T59" fmla="*/ 47 h 96"/>
                  <a:gd name="T60" fmla="*/ 88 w 88"/>
                  <a:gd name="T61" fmla="*/ 47 h 96"/>
                  <a:gd name="T62" fmla="*/ 87 w 88"/>
                  <a:gd name="T63" fmla="*/ 38 h 96"/>
                  <a:gd name="T64" fmla="*/ 84 w 88"/>
                  <a:gd name="T65" fmla="*/ 29 h 96"/>
                  <a:gd name="T66" fmla="*/ 80 w 88"/>
                  <a:gd name="T67" fmla="*/ 21 h 96"/>
                  <a:gd name="T68" fmla="*/ 73 w 88"/>
                  <a:gd name="T69" fmla="*/ 13 h 96"/>
                  <a:gd name="T70" fmla="*/ 67 w 88"/>
                  <a:gd name="T71" fmla="*/ 8 h 96"/>
                  <a:gd name="T72" fmla="*/ 59 w 88"/>
                  <a:gd name="T73" fmla="*/ 3 h 96"/>
                  <a:gd name="T74" fmla="*/ 50 w 88"/>
                  <a:gd name="T75" fmla="*/ 1 h 96"/>
                  <a:gd name="T76" fmla="*/ 40 w 88"/>
                  <a:gd name="T77" fmla="*/ 0 h 96"/>
                  <a:gd name="T78" fmla="*/ 40 w 88"/>
                  <a:gd name="T79" fmla="*/ 0 h 96"/>
                  <a:gd name="T80" fmla="*/ 42 w 88"/>
                  <a:gd name="T81" fmla="*/ 33 h 96"/>
                  <a:gd name="T82" fmla="*/ 42 w 88"/>
                  <a:gd name="T83" fmla="*/ 33 h 96"/>
                  <a:gd name="T84" fmla="*/ 39 w 88"/>
                  <a:gd name="T85" fmla="*/ 32 h 96"/>
                  <a:gd name="T86" fmla="*/ 36 w 88"/>
                  <a:gd name="T87" fmla="*/ 30 h 96"/>
                  <a:gd name="T88" fmla="*/ 35 w 88"/>
                  <a:gd name="T89" fmla="*/ 28 h 96"/>
                  <a:gd name="T90" fmla="*/ 34 w 88"/>
                  <a:gd name="T91" fmla="*/ 24 h 96"/>
                  <a:gd name="T92" fmla="*/ 34 w 88"/>
                  <a:gd name="T93" fmla="*/ 24 h 96"/>
                  <a:gd name="T94" fmla="*/ 35 w 88"/>
                  <a:gd name="T95" fmla="*/ 21 h 96"/>
                  <a:gd name="T96" fmla="*/ 36 w 88"/>
                  <a:gd name="T97" fmla="*/ 19 h 96"/>
                  <a:gd name="T98" fmla="*/ 39 w 88"/>
                  <a:gd name="T99" fmla="*/ 17 h 96"/>
                  <a:gd name="T100" fmla="*/ 42 w 88"/>
                  <a:gd name="T101" fmla="*/ 15 h 96"/>
                  <a:gd name="T102" fmla="*/ 42 w 88"/>
                  <a:gd name="T103" fmla="*/ 15 h 96"/>
                  <a:gd name="T104" fmla="*/ 46 w 88"/>
                  <a:gd name="T105" fmla="*/ 17 h 96"/>
                  <a:gd name="T106" fmla="*/ 49 w 88"/>
                  <a:gd name="T107" fmla="*/ 19 h 96"/>
                  <a:gd name="T108" fmla="*/ 51 w 88"/>
                  <a:gd name="T109" fmla="*/ 21 h 96"/>
                  <a:gd name="T110" fmla="*/ 51 w 88"/>
                  <a:gd name="T111" fmla="*/ 24 h 96"/>
                  <a:gd name="T112" fmla="*/ 51 w 88"/>
                  <a:gd name="T113" fmla="*/ 24 h 96"/>
                  <a:gd name="T114" fmla="*/ 51 w 88"/>
                  <a:gd name="T115" fmla="*/ 28 h 96"/>
                  <a:gd name="T116" fmla="*/ 49 w 88"/>
                  <a:gd name="T117" fmla="*/ 30 h 96"/>
                  <a:gd name="T118" fmla="*/ 46 w 88"/>
                  <a:gd name="T119" fmla="*/ 32 h 96"/>
                  <a:gd name="T120" fmla="*/ 42 w 88"/>
                  <a:gd name="T121" fmla="*/ 33 h 96"/>
                  <a:gd name="T122" fmla="*/ 42 w 88"/>
                  <a:gd name="T123"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96">
                    <a:moveTo>
                      <a:pt x="40" y="0"/>
                    </a:moveTo>
                    <a:lnTo>
                      <a:pt x="40" y="0"/>
                    </a:lnTo>
                    <a:lnTo>
                      <a:pt x="34" y="0"/>
                    </a:lnTo>
                    <a:lnTo>
                      <a:pt x="28" y="1"/>
                    </a:lnTo>
                    <a:lnTo>
                      <a:pt x="23" y="3"/>
                    </a:lnTo>
                    <a:lnTo>
                      <a:pt x="18" y="5"/>
                    </a:lnTo>
                    <a:lnTo>
                      <a:pt x="13" y="8"/>
                    </a:lnTo>
                    <a:lnTo>
                      <a:pt x="9" y="11"/>
                    </a:lnTo>
                    <a:lnTo>
                      <a:pt x="4" y="15"/>
                    </a:lnTo>
                    <a:lnTo>
                      <a:pt x="1" y="20"/>
                    </a:lnTo>
                    <a:lnTo>
                      <a:pt x="28" y="46"/>
                    </a:lnTo>
                    <a:lnTo>
                      <a:pt x="0" y="74"/>
                    </a:lnTo>
                    <a:lnTo>
                      <a:pt x="0" y="74"/>
                    </a:lnTo>
                    <a:lnTo>
                      <a:pt x="4" y="79"/>
                    </a:lnTo>
                    <a:lnTo>
                      <a:pt x="8" y="83"/>
                    </a:lnTo>
                    <a:lnTo>
                      <a:pt x="13" y="86"/>
                    </a:lnTo>
                    <a:lnTo>
                      <a:pt x="18" y="90"/>
                    </a:lnTo>
                    <a:lnTo>
                      <a:pt x="23" y="92"/>
                    </a:lnTo>
                    <a:lnTo>
                      <a:pt x="28" y="94"/>
                    </a:lnTo>
                    <a:lnTo>
                      <a:pt x="34" y="95"/>
                    </a:lnTo>
                    <a:lnTo>
                      <a:pt x="40" y="96"/>
                    </a:lnTo>
                    <a:lnTo>
                      <a:pt x="40" y="96"/>
                    </a:lnTo>
                    <a:lnTo>
                      <a:pt x="50" y="95"/>
                    </a:lnTo>
                    <a:lnTo>
                      <a:pt x="59" y="92"/>
                    </a:lnTo>
                    <a:lnTo>
                      <a:pt x="67" y="87"/>
                    </a:lnTo>
                    <a:lnTo>
                      <a:pt x="73" y="81"/>
                    </a:lnTo>
                    <a:lnTo>
                      <a:pt x="80" y="74"/>
                    </a:lnTo>
                    <a:lnTo>
                      <a:pt x="84" y="66"/>
                    </a:lnTo>
                    <a:lnTo>
                      <a:pt x="87" y="57"/>
                    </a:lnTo>
                    <a:lnTo>
                      <a:pt x="88" y="47"/>
                    </a:lnTo>
                    <a:lnTo>
                      <a:pt x="88" y="47"/>
                    </a:lnTo>
                    <a:lnTo>
                      <a:pt x="87" y="38"/>
                    </a:lnTo>
                    <a:lnTo>
                      <a:pt x="84" y="29"/>
                    </a:lnTo>
                    <a:lnTo>
                      <a:pt x="80" y="21"/>
                    </a:lnTo>
                    <a:lnTo>
                      <a:pt x="73" y="13"/>
                    </a:lnTo>
                    <a:lnTo>
                      <a:pt x="67" y="8"/>
                    </a:lnTo>
                    <a:lnTo>
                      <a:pt x="59" y="3"/>
                    </a:lnTo>
                    <a:lnTo>
                      <a:pt x="50" y="1"/>
                    </a:lnTo>
                    <a:lnTo>
                      <a:pt x="40" y="0"/>
                    </a:lnTo>
                    <a:lnTo>
                      <a:pt x="40" y="0"/>
                    </a:lnTo>
                    <a:close/>
                    <a:moveTo>
                      <a:pt x="42" y="33"/>
                    </a:moveTo>
                    <a:lnTo>
                      <a:pt x="42" y="33"/>
                    </a:lnTo>
                    <a:lnTo>
                      <a:pt x="39" y="32"/>
                    </a:lnTo>
                    <a:lnTo>
                      <a:pt x="36" y="30"/>
                    </a:lnTo>
                    <a:lnTo>
                      <a:pt x="35" y="28"/>
                    </a:lnTo>
                    <a:lnTo>
                      <a:pt x="34" y="24"/>
                    </a:lnTo>
                    <a:lnTo>
                      <a:pt x="34" y="24"/>
                    </a:lnTo>
                    <a:lnTo>
                      <a:pt x="35" y="21"/>
                    </a:lnTo>
                    <a:lnTo>
                      <a:pt x="36" y="19"/>
                    </a:lnTo>
                    <a:lnTo>
                      <a:pt x="39" y="17"/>
                    </a:lnTo>
                    <a:lnTo>
                      <a:pt x="42" y="15"/>
                    </a:lnTo>
                    <a:lnTo>
                      <a:pt x="42" y="15"/>
                    </a:lnTo>
                    <a:lnTo>
                      <a:pt x="46" y="17"/>
                    </a:lnTo>
                    <a:lnTo>
                      <a:pt x="49" y="19"/>
                    </a:lnTo>
                    <a:lnTo>
                      <a:pt x="51" y="21"/>
                    </a:lnTo>
                    <a:lnTo>
                      <a:pt x="51" y="24"/>
                    </a:lnTo>
                    <a:lnTo>
                      <a:pt x="51" y="24"/>
                    </a:lnTo>
                    <a:lnTo>
                      <a:pt x="51" y="28"/>
                    </a:lnTo>
                    <a:lnTo>
                      <a:pt x="49" y="30"/>
                    </a:lnTo>
                    <a:lnTo>
                      <a:pt x="46" y="32"/>
                    </a:lnTo>
                    <a:lnTo>
                      <a:pt x="42" y="33"/>
                    </a:lnTo>
                    <a:lnTo>
                      <a:pt x="42" y="3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4" name="Freeform 24"/>
              <p:cNvSpPr>
                <a:spLocks/>
              </p:cNvSpPr>
              <p:nvPr/>
            </p:nvSpPr>
            <p:spPr bwMode="auto">
              <a:xfrm>
                <a:off x="1769" y="707"/>
                <a:ext cx="226" cy="138"/>
              </a:xfrm>
              <a:custGeom>
                <a:avLst/>
                <a:gdLst>
                  <a:gd name="T0" fmla="*/ 209 w 226"/>
                  <a:gd name="T1" fmla="*/ 0 h 138"/>
                  <a:gd name="T2" fmla="*/ 17 w 226"/>
                  <a:gd name="T3" fmla="*/ 0 h 138"/>
                  <a:gd name="T4" fmla="*/ 17 w 226"/>
                  <a:gd name="T5" fmla="*/ 0 h 138"/>
                  <a:gd name="T6" fmla="*/ 13 w 226"/>
                  <a:gd name="T7" fmla="*/ 0 h 138"/>
                  <a:gd name="T8" fmla="*/ 11 w 226"/>
                  <a:gd name="T9" fmla="*/ 1 h 138"/>
                  <a:gd name="T10" fmla="*/ 6 w 226"/>
                  <a:gd name="T11" fmla="*/ 4 h 138"/>
                  <a:gd name="T12" fmla="*/ 2 w 226"/>
                  <a:gd name="T13" fmla="*/ 9 h 138"/>
                  <a:gd name="T14" fmla="*/ 0 w 226"/>
                  <a:gd name="T15" fmla="*/ 12 h 138"/>
                  <a:gd name="T16" fmla="*/ 0 w 226"/>
                  <a:gd name="T17" fmla="*/ 15 h 138"/>
                  <a:gd name="T18" fmla="*/ 0 w 226"/>
                  <a:gd name="T19" fmla="*/ 41 h 138"/>
                  <a:gd name="T20" fmla="*/ 0 w 226"/>
                  <a:gd name="T21" fmla="*/ 41 h 138"/>
                  <a:gd name="T22" fmla="*/ 0 w 226"/>
                  <a:gd name="T23" fmla="*/ 44 h 138"/>
                  <a:gd name="T24" fmla="*/ 2 w 226"/>
                  <a:gd name="T25" fmla="*/ 47 h 138"/>
                  <a:gd name="T26" fmla="*/ 6 w 226"/>
                  <a:gd name="T27" fmla="*/ 52 h 138"/>
                  <a:gd name="T28" fmla="*/ 11 w 226"/>
                  <a:gd name="T29" fmla="*/ 55 h 138"/>
                  <a:gd name="T30" fmla="*/ 13 w 226"/>
                  <a:gd name="T31" fmla="*/ 56 h 138"/>
                  <a:gd name="T32" fmla="*/ 17 w 226"/>
                  <a:gd name="T33" fmla="*/ 57 h 138"/>
                  <a:gd name="T34" fmla="*/ 169 w 226"/>
                  <a:gd name="T35" fmla="*/ 57 h 138"/>
                  <a:gd name="T36" fmla="*/ 186 w 226"/>
                  <a:gd name="T37" fmla="*/ 138 h 138"/>
                  <a:gd name="T38" fmla="*/ 201 w 226"/>
                  <a:gd name="T39" fmla="*/ 57 h 138"/>
                  <a:gd name="T40" fmla="*/ 209 w 226"/>
                  <a:gd name="T41" fmla="*/ 57 h 138"/>
                  <a:gd name="T42" fmla="*/ 209 w 226"/>
                  <a:gd name="T43" fmla="*/ 57 h 138"/>
                  <a:gd name="T44" fmla="*/ 213 w 226"/>
                  <a:gd name="T45" fmla="*/ 56 h 138"/>
                  <a:gd name="T46" fmla="*/ 216 w 226"/>
                  <a:gd name="T47" fmla="*/ 55 h 138"/>
                  <a:gd name="T48" fmla="*/ 221 w 226"/>
                  <a:gd name="T49" fmla="*/ 52 h 138"/>
                  <a:gd name="T50" fmla="*/ 225 w 226"/>
                  <a:gd name="T51" fmla="*/ 47 h 138"/>
                  <a:gd name="T52" fmla="*/ 226 w 226"/>
                  <a:gd name="T53" fmla="*/ 44 h 138"/>
                  <a:gd name="T54" fmla="*/ 226 w 226"/>
                  <a:gd name="T55" fmla="*/ 41 h 138"/>
                  <a:gd name="T56" fmla="*/ 226 w 226"/>
                  <a:gd name="T57" fmla="*/ 15 h 138"/>
                  <a:gd name="T58" fmla="*/ 226 w 226"/>
                  <a:gd name="T59" fmla="*/ 15 h 138"/>
                  <a:gd name="T60" fmla="*/ 226 w 226"/>
                  <a:gd name="T61" fmla="*/ 12 h 138"/>
                  <a:gd name="T62" fmla="*/ 225 w 226"/>
                  <a:gd name="T63" fmla="*/ 9 h 138"/>
                  <a:gd name="T64" fmla="*/ 221 w 226"/>
                  <a:gd name="T65" fmla="*/ 4 h 138"/>
                  <a:gd name="T66" fmla="*/ 216 w 226"/>
                  <a:gd name="T67" fmla="*/ 1 h 138"/>
                  <a:gd name="T68" fmla="*/ 213 w 226"/>
                  <a:gd name="T69" fmla="*/ 0 h 138"/>
                  <a:gd name="T70" fmla="*/ 209 w 226"/>
                  <a:gd name="T71" fmla="*/ 0 h 138"/>
                  <a:gd name="T72" fmla="*/ 209 w 226"/>
                  <a:gd name="T7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138">
                    <a:moveTo>
                      <a:pt x="209" y="0"/>
                    </a:moveTo>
                    <a:lnTo>
                      <a:pt x="17" y="0"/>
                    </a:lnTo>
                    <a:lnTo>
                      <a:pt x="17" y="0"/>
                    </a:lnTo>
                    <a:lnTo>
                      <a:pt x="13" y="0"/>
                    </a:lnTo>
                    <a:lnTo>
                      <a:pt x="11" y="1"/>
                    </a:lnTo>
                    <a:lnTo>
                      <a:pt x="6" y="4"/>
                    </a:lnTo>
                    <a:lnTo>
                      <a:pt x="2" y="9"/>
                    </a:lnTo>
                    <a:lnTo>
                      <a:pt x="0" y="12"/>
                    </a:lnTo>
                    <a:lnTo>
                      <a:pt x="0" y="15"/>
                    </a:lnTo>
                    <a:lnTo>
                      <a:pt x="0" y="41"/>
                    </a:lnTo>
                    <a:lnTo>
                      <a:pt x="0" y="41"/>
                    </a:lnTo>
                    <a:lnTo>
                      <a:pt x="0" y="44"/>
                    </a:lnTo>
                    <a:lnTo>
                      <a:pt x="2" y="47"/>
                    </a:lnTo>
                    <a:lnTo>
                      <a:pt x="6" y="52"/>
                    </a:lnTo>
                    <a:lnTo>
                      <a:pt x="11" y="55"/>
                    </a:lnTo>
                    <a:lnTo>
                      <a:pt x="13" y="56"/>
                    </a:lnTo>
                    <a:lnTo>
                      <a:pt x="17" y="57"/>
                    </a:lnTo>
                    <a:lnTo>
                      <a:pt x="169" y="57"/>
                    </a:lnTo>
                    <a:lnTo>
                      <a:pt x="186" y="138"/>
                    </a:lnTo>
                    <a:lnTo>
                      <a:pt x="201" y="57"/>
                    </a:lnTo>
                    <a:lnTo>
                      <a:pt x="209" y="57"/>
                    </a:lnTo>
                    <a:lnTo>
                      <a:pt x="209" y="57"/>
                    </a:lnTo>
                    <a:lnTo>
                      <a:pt x="213" y="56"/>
                    </a:lnTo>
                    <a:lnTo>
                      <a:pt x="216" y="55"/>
                    </a:lnTo>
                    <a:lnTo>
                      <a:pt x="221" y="52"/>
                    </a:lnTo>
                    <a:lnTo>
                      <a:pt x="225" y="47"/>
                    </a:lnTo>
                    <a:lnTo>
                      <a:pt x="226" y="44"/>
                    </a:lnTo>
                    <a:lnTo>
                      <a:pt x="226" y="41"/>
                    </a:lnTo>
                    <a:lnTo>
                      <a:pt x="226" y="15"/>
                    </a:lnTo>
                    <a:lnTo>
                      <a:pt x="226" y="15"/>
                    </a:lnTo>
                    <a:lnTo>
                      <a:pt x="226" y="12"/>
                    </a:lnTo>
                    <a:lnTo>
                      <a:pt x="225" y="9"/>
                    </a:lnTo>
                    <a:lnTo>
                      <a:pt x="221" y="4"/>
                    </a:lnTo>
                    <a:lnTo>
                      <a:pt x="216" y="1"/>
                    </a:lnTo>
                    <a:lnTo>
                      <a:pt x="213" y="0"/>
                    </a:lnTo>
                    <a:lnTo>
                      <a:pt x="209" y="0"/>
                    </a:lnTo>
                    <a:lnTo>
                      <a:pt x="209"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5" name="Freeform 25"/>
              <p:cNvSpPr>
                <a:spLocks noEditPoints="1"/>
              </p:cNvSpPr>
              <p:nvPr/>
            </p:nvSpPr>
            <p:spPr bwMode="auto">
              <a:xfrm>
                <a:off x="1776" y="861"/>
                <a:ext cx="87" cy="96"/>
              </a:xfrm>
              <a:custGeom>
                <a:avLst/>
                <a:gdLst>
                  <a:gd name="T0" fmla="*/ 59 w 87"/>
                  <a:gd name="T1" fmla="*/ 46 h 96"/>
                  <a:gd name="T2" fmla="*/ 86 w 87"/>
                  <a:gd name="T3" fmla="*/ 20 h 96"/>
                  <a:gd name="T4" fmla="*/ 86 w 87"/>
                  <a:gd name="T5" fmla="*/ 20 h 96"/>
                  <a:gd name="T6" fmla="*/ 82 w 87"/>
                  <a:gd name="T7" fmla="*/ 15 h 96"/>
                  <a:gd name="T8" fmla="*/ 79 w 87"/>
                  <a:gd name="T9" fmla="*/ 11 h 96"/>
                  <a:gd name="T10" fmla="*/ 74 w 87"/>
                  <a:gd name="T11" fmla="*/ 8 h 96"/>
                  <a:gd name="T12" fmla="*/ 70 w 87"/>
                  <a:gd name="T13" fmla="*/ 5 h 96"/>
                  <a:gd name="T14" fmla="*/ 64 w 87"/>
                  <a:gd name="T15" fmla="*/ 3 h 96"/>
                  <a:gd name="T16" fmla="*/ 58 w 87"/>
                  <a:gd name="T17" fmla="*/ 1 h 96"/>
                  <a:gd name="T18" fmla="*/ 53 w 87"/>
                  <a:gd name="T19" fmla="*/ 0 h 96"/>
                  <a:gd name="T20" fmla="*/ 47 w 87"/>
                  <a:gd name="T21" fmla="*/ 0 h 96"/>
                  <a:gd name="T22" fmla="*/ 47 w 87"/>
                  <a:gd name="T23" fmla="*/ 0 h 96"/>
                  <a:gd name="T24" fmla="*/ 38 w 87"/>
                  <a:gd name="T25" fmla="*/ 1 h 96"/>
                  <a:gd name="T26" fmla="*/ 28 w 87"/>
                  <a:gd name="T27" fmla="*/ 3 h 96"/>
                  <a:gd name="T28" fmla="*/ 20 w 87"/>
                  <a:gd name="T29" fmla="*/ 8 h 96"/>
                  <a:gd name="T30" fmla="*/ 13 w 87"/>
                  <a:gd name="T31" fmla="*/ 13 h 96"/>
                  <a:gd name="T32" fmla="*/ 8 w 87"/>
                  <a:gd name="T33" fmla="*/ 21 h 96"/>
                  <a:gd name="T34" fmla="*/ 3 w 87"/>
                  <a:gd name="T35" fmla="*/ 29 h 96"/>
                  <a:gd name="T36" fmla="*/ 1 w 87"/>
                  <a:gd name="T37" fmla="*/ 38 h 96"/>
                  <a:gd name="T38" fmla="*/ 0 w 87"/>
                  <a:gd name="T39" fmla="*/ 47 h 96"/>
                  <a:gd name="T40" fmla="*/ 0 w 87"/>
                  <a:gd name="T41" fmla="*/ 47 h 96"/>
                  <a:gd name="T42" fmla="*/ 1 w 87"/>
                  <a:gd name="T43" fmla="*/ 57 h 96"/>
                  <a:gd name="T44" fmla="*/ 3 w 87"/>
                  <a:gd name="T45" fmla="*/ 66 h 96"/>
                  <a:gd name="T46" fmla="*/ 8 w 87"/>
                  <a:gd name="T47" fmla="*/ 74 h 96"/>
                  <a:gd name="T48" fmla="*/ 13 w 87"/>
                  <a:gd name="T49" fmla="*/ 81 h 96"/>
                  <a:gd name="T50" fmla="*/ 20 w 87"/>
                  <a:gd name="T51" fmla="*/ 87 h 96"/>
                  <a:gd name="T52" fmla="*/ 28 w 87"/>
                  <a:gd name="T53" fmla="*/ 92 h 96"/>
                  <a:gd name="T54" fmla="*/ 38 w 87"/>
                  <a:gd name="T55" fmla="*/ 95 h 96"/>
                  <a:gd name="T56" fmla="*/ 47 w 87"/>
                  <a:gd name="T57" fmla="*/ 96 h 96"/>
                  <a:gd name="T58" fmla="*/ 47 w 87"/>
                  <a:gd name="T59" fmla="*/ 96 h 96"/>
                  <a:gd name="T60" fmla="*/ 53 w 87"/>
                  <a:gd name="T61" fmla="*/ 95 h 96"/>
                  <a:gd name="T62" fmla="*/ 59 w 87"/>
                  <a:gd name="T63" fmla="*/ 94 h 96"/>
                  <a:gd name="T64" fmla="*/ 64 w 87"/>
                  <a:gd name="T65" fmla="*/ 92 h 96"/>
                  <a:gd name="T66" fmla="*/ 70 w 87"/>
                  <a:gd name="T67" fmla="*/ 90 h 96"/>
                  <a:gd name="T68" fmla="*/ 75 w 87"/>
                  <a:gd name="T69" fmla="*/ 86 h 96"/>
                  <a:gd name="T70" fmla="*/ 79 w 87"/>
                  <a:gd name="T71" fmla="*/ 83 h 96"/>
                  <a:gd name="T72" fmla="*/ 83 w 87"/>
                  <a:gd name="T73" fmla="*/ 79 h 96"/>
                  <a:gd name="T74" fmla="*/ 87 w 87"/>
                  <a:gd name="T75" fmla="*/ 74 h 96"/>
                  <a:gd name="T76" fmla="*/ 59 w 87"/>
                  <a:gd name="T77" fmla="*/ 46 h 96"/>
                  <a:gd name="T78" fmla="*/ 44 w 87"/>
                  <a:gd name="T79" fmla="*/ 33 h 96"/>
                  <a:gd name="T80" fmla="*/ 44 w 87"/>
                  <a:gd name="T81" fmla="*/ 33 h 96"/>
                  <a:gd name="T82" fmla="*/ 41 w 87"/>
                  <a:gd name="T83" fmla="*/ 32 h 96"/>
                  <a:gd name="T84" fmla="*/ 39 w 87"/>
                  <a:gd name="T85" fmla="*/ 30 h 96"/>
                  <a:gd name="T86" fmla="*/ 37 w 87"/>
                  <a:gd name="T87" fmla="*/ 28 h 96"/>
                  <a:gd name="T88" fmla="*/ 36 w 87"/>
                  <a:gd name="T89" fmla="*/ 24 h 96"/>
                  <a:gd name="T90" fmla="*/ 36 w 87"/>
                  <a:gd name="T91" fmla="*/ 24 h 96"/>
                  <a:gd name="T92" fmla="*/ 37 w 87"/>
                  <a:gd name="T93" fmla="*/ 21 h 96"/>
                  <a:gd name="T94" fmla="*/ 39 w 87"/>
                  <a:gd name="T95" fmla="*/ 19 h 96"/>
                  <a:gd name="T96" fmla="*/ 41 w 87"/>
                  <a:gd name="T97" fmla="*/ 17 h 96"/>
                  <a:gd name="T98" fmla="*/ 44 w 87"/>
                  <a:gd name="T99" fmla="*/ 15 h 96"/>
                  <a:gd name="T100" fmla="*/ 44 w 87"/>
                  <a:gd name="T101" fmla="*/ 15 h 96"/>
                  <a:gd name="T102" fmla="*/ 48 w 87"/>
                  <a:gd name="T103" fmla="*/ 17 h 96"/>
                  <a:gd name="T104" fmla="*/ 50 w 87"/>
                  <a:gd name="T105" fmla="*/ 19 h 96"/>
                  <a:gd name="T106" fmla="*/ 52 w 87"/>
                  <a:gd name="T107" fmla="*/ 21 h 96"/>
                  <a:gd name="T108" fmla="*/ 53 w 87"/>
                  <a:gd name="T109" fmla="*/ 24 h 96"/>
                  <a:gd name="T110" fmla="*/ 53 w 87"/>
                  <a:gd name="T111" fmla="*/ 24 h 96"/>
                  <a:gd name="T112" fmla="*/ 52 w 87"/>
                  <a:gd name="T113" fmla="*/ 28 h 96"/>
                  <a:gd name="T114" fmla="*/ 50 w 87"/>
                  <a:gd name="T115" fmla="*/ 30 h 96"/>
                  <a:gd name="T116" fmla="*/ 48 w 87"/>
                  <a:gd name="T117" fmla="*/ 32 h 96"/>
                  <a:gd name="T118" fmla="*/ 44 w 87"/>
                  <a:gd name="T119" fmla="*/ 33 h 96"/>
                  <a:gd name="T120" fmla="*/ 44 w 87"/>
                  <a:gd name="T12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96">
                    <a:moveTo>
                      <a:pt x="59" y="46"/>
                    </a:moveTo>
                    <a:lnTo>
                      <a:pt x="86" y="20"/>
                    </a:lnTo>
                    <a:lnTo>
                      <a:pt x="86" y="20"/>
                    </a:lnTo>
                    <a:lnTo>
                      <a:pt x="82" y="15"/>
                    </a:lnTo>
                    <a:lnTo>
                      <a:pt x="79" y="11"/>
                    </a:lnTo>
                    <a:lnTo>
                      <a:pt x="74" y="8"/>
                    </a:lnTo>
                    <a:lnTo>
                      <a:pt x="70" y="5"/>
                    </a:lnTo>
                    <a:lnTo>
                      <a:pt x="64" y="3"/>
                    </a:lnTo>
                    <a:lnTo>
                      <a:pt x="58" y="1"/>
                    </a:lnTo>
                    <a:lnTo>
                      <a:pt x="53" y="0"/>
                    </a:lnTo>
                    <a:lnTo>
                      <a:pt x="47" y="0"/>
                    </a:lnTo>
                    <a:lnTo>
                      <a:pt x="47" y="0"/>
                    </a:lnTo>
                    <a:lnTo>
                      <a:pt x="38" y="1"/>
                    </a:lnTo>
                    <a:lnTo>
                      <a:pt x="28" y="3"/>
                    </a:lnTo>
                    <a:lnTo>
                      <a:pt x="20" y="8"/>
                    </a:lnTo>
                    <a:lnTo>
                      <a:pt x="13" y="13"/>
                    </a:lnTo>
                    <a:lnTo>
                      <a:pt x="8" y="21"/>
                    </a:lnTo>
                    <a:lnTo>
                      <a:pt x="3" y="29"/>
                    </a:lnTo>
                    <a:lnTo>
                      <a:pt x="1" y="38"/>
                    </a:lnTo>
                    <a:lnTo>
                      <a:pt x="0" y="47"/>
                    </a:lnTo>
                    <a:lnTo>
                      <a:pt x="0" y="47"/>
                    </a:lnTo>
                    <a:lnTo>
                      <a:pt x="1" y="57"/>
                    </a:lnTo>
                    <a:lnTo>
                      <a:pt x="3" y="66"/>
                    </a:lnTo>
                    <a:lnTo>
                      <a:pt x="8" y="74"/>
                    </a:lnTo>
                    <a:lnTo>
                      <a:pt x="13" y="81"/>
                    </a:lnTo>
                    <a:lnTo>
                      <a:pt x="20" y="87"/>
                    </a:lnTo>
                    <a:lnTo>
                      <a:pt x="28" y="92"/>
                    </a:lnTo>
                    <a:lnTo>
                      <a:pt x="38" y="95"/>
                    </a:lnTo>
                    <a:lnTo>
                      <a:pt x="47" y="96"/>
                    </a:lnTo>
                    <a:lnTo>
                      <a:pt x="47" y="96"/>
                    </a:lnTo>
                    <a:lnTo>
                      <a:pt x="53" y="95"/>
                    </a:lnTo>
                    <a:lnTo>
                      <a:pt x="59" y="94"/>
                    </a:lnTo>
                    <a:lnTo>
                      <a:pt x="64" y="92"/>
                    </a:lnTo>
                    <a:lnTo>
                      <a:pt x="70" y="90"/>
                    </a:lnTo>
                    <a:lnTo>
                      <a:pt x="75" y="86"/>
                    </a:lnTo>
                    <a:lnTo>
                      <a:pt x="79" y="83"/>
                    </a:lnTo>
                    <a:lnTo>
                      <a:pt x="83" y="79"/>
                    </a:lnTo>
                    <a:lnTo>
                      <a:pt x="87" y="74"/>
                    </a:lnTo>
                    <a:lnTo>
                      <a:pt x="59" y="46"/>
                    </a:lnTo>
                    <a:close/>
                    <a:moveTo>
                      <a:pt x="44" y="33"/>
                    </a:moveTo>
                    <a:lnTo>
                      <a:pt x="44" y="33"/>
                    </a:lnTo>
                    <a:lnTo>
                      <a:pt x="41" y="32"/>
                    </a:lnTo>
                    <a:lnTo>
                      <a:pt x="39" y="30"/>
                    </a:lnTo>
                    <a:lnTo>
                      <a:pt x="37" y="28"/>
                    </a:lnTo>
                    <a:lnTo>
                      <a:pt x="36" y="24"/>
                    </a:lnTo>
                    <a:lnTo>
                      <a:pt x="36" y="24"/>
                    </a:lnTo>
                    <a:lnTo>
                      <a:pt x="37" y="21"/>
                    </a:lnTo>
                    <a:lnTo>
                      <a:pt x="39" y="19"/>
                    </a:lnTo>
                    <a:lnTo>
                      <a:pt x="41" y="17"/>
                    </a:lnTo>
                    <a:lnTo>
                      <a:pt x="44" y="15"/>
                    </a:lnTo>
                    <a:lnTo>
                      <a:pt x="44" y="15"/>
                    </a:lnTo>
                    <a:lnTo>
                      <a:pt x="48" y="17"/>
                    </a:lnTo>
                    <a:lnTo>
                      <a:pt x="50" y="19"/>
                    </a:lnTo>
                    <a:lnTo>
                      <a:pt x="52" y="21"/>
                    </a:lnTo>
                    <a:lnTo>
                      <a:pt x="53" y="24"/>
                    </a:lnTo>
                    <a:lnTo>
                      <a:pt x="53" y="24"/>
                    </a:lnTo>
                    <a:lnTo>
                      <a:pt x="52" y="28"/>
                    </a:lnTo>
                    <a:lnTo>
                      <a:pt x="50" y="30"/>
                    </a:lnTo>
                    <a:lnTo>
                      <a:pt x="48" y="32"/>
                    </a:lnTo>
                    <a:lnTo>
                      <a:pt x="44" y="33"/>
                    </a:lnTo>
                    <a:lnTo>
                      <a:pt x="44" y="3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6" name="Freeform 26"/>
              <p:cNvSpPr>
                <a:spLocks/>
              </p:cNvSpPr>
              <p:nvPr/>
            </p:nvSpPr>
            <p:spPr bwMode="auto">
              <a:xfrm>
                <a:off x="1766" y="781"/>
                <a:ext cx="162" cy="125"/>
              </a:xfrm>
              <a:custGeom>
                <a:avLst/>
                <a:gdLst>
                  <a:gd name="T0" fmla="*/ 146 w 162"/>
                  <a:gd name="T1" fmla="*/ 0 h 125"/>
                  <a:gd name="T2" fmla="*/ 17 w 162"/>
                  <a:gd name="T3" fmla="*/ 0 h 125"/>
                  <a:gd name="T4" fmla="*/ 17 w 162"/>
                  <a:gd name="T5" fmla="*/ 0 h 125"/>
                  <a:gd name="T6" fmla="*/ 14 w 162"/>
                  <a:gd name="T7" fmla="*/ 1 h 125"/>
                  <a:gd name="T8" fmla="*/ 11 w 162"/>
                  <a:gd name="T9" fmla="*/ 1 h 125"/>
                  <a:gd name="T10" fmla="*/ 6 w 162"/>
                  <a:gd name="T11" fmla="*/ 5 h 125"/>
                  <a:gd name="T12" fmla="*/ 2 w 162"/>
                  <a:gd name="T13" fmla="*/ 10 h 125"/>
                  <a:gd name="T14" fmla="*/ 1 w 162"/>
                  <a:gd name="T15" fmla="*/ 13 h 125"/>
                  <a:gd name="T16" fmla="*/ 0 w 162"/>
                  <a:gd name="T17" fmla="*/ 16 h 125"/>
                  <a:gd name="T18" fmla="*/ 0 w 162"/>
                  <a:gd name="T19" fmla="*/ 41 h 125"/>
                  <a:gd name="T20" fmla="*/ 0 w 162"/>
                  <a:gd name="T21" fmla="*/ 41 h 125"/>
                  <a:gd name="T22" fmla="*/ 1 w 162"/>
                  <a:gd name="T23" fmla="*/ 45 h 125"/>
                  <a:gd name="T24" fmla="*/ 2 w 162"/>
                  <a:gd name="T25" fmla="*/ 48 h 125"/>
                  <a:gd name="T26" fmla="*/ 6 w 162"/>
                  <a:gd name="T27" fmla="*/ 52 h 125"/>
                  <a:gd name="T28" fmla="*/ 11 w 162"/>
                  <a:gd name="T29" fmla="*/ 56 h 125"/>
                  <a:gd name="T30" fmla="*/ 14 w 162"/>
                  <a:gd name="T31" fmla="*/ 57 h 125"/>
                  <a:gd name="T32" fmla="*/ 17 w 162"/>
                  <a:gd name="T33" fmla="*/ 57 h 125"/>
                  <a:gd name="T34" fmla="*/ 100 w 162"/>
                  <a:gd name="T35" fmla="*/ 57 h 125"/>
                  <a:gd name="T36" fmla="*/ 114 w 162"/>
                  <a:gd name="T37" fmla="*/ 125 h 125"/>
                  <a:gd name="T38" fmla="*/ 128 w 162"/>
                  <a:gd name="T39" fmla="*/ 57 h 125"/>
                  <a:gd name="T40" fmla="*/ 146 w 162"/>
                  <a:gd name="T41" fmla="*/ 57 h 125"/>
                  <a:gd name="T42" fmla="*/ 146 w 162"/>
                  <a:gd name="T43" fmla="*/ 57 h 125"/>
                  <a:gd name="T44" fmla="*/ 150 w 162"/>
                  <a:gd name="T45" fmla="*/ 57 h 125"/>
                  <a:gd name="T46" fmla="*/ 153 w 162"/>
                  <a:gd name="T47" fmla="*/ 56 h 125"/>
                  <a:gd name="T48" fmla="*/ 158 w 162"/>
                  <a:gd name="T49" fmla="*/ 52 h 125"/>
                  <a:gd name="T50" fmla="*/ 161 w 162"/>
                  <a:gd name="T51" fmla="*/ 48 h 125"/>
                  <a:gd name="T52" fmla="*/ 162 w 162"/>
                  <a:gd name="T53" fmla="*/ 45 h 125"/>
                  <a:gd name="T54" fmla="*/ 162 w 162"/>
                  <a:gd name="T55" fmla="*/ 41 h 125"/>
                  <a:gd name="T56" fmla="*/ 162 w 162"/>
                  <a:gd name="T57" fmla="*/ 16 h 125"/>
                  <a:gd name="T58" fmla="*/ 162 w 162"/>
                  <a:gd name="T59" fmla="*/ 16 h 125"/>
                  <a:gd name="T60" fmla="*/ 162 w 162"/>
                  <a:gd name="T61" fmla="*/ 13 h 125"/>
                  <a:gd name="T62" fmla="*/ 161 w 162"/>
                  <a:gd name="T63" fmla="*/ 10 h 125"/>
                  <a:gd name="T64" fmla="*/ 158 w 162"/>
                  <a:gd name="T65" fmla="*/ 5 h 125"/>
                  <a:gd name="T66" fmla="*/ 153 w 162"/>
                  <a:gd name="T67" fmla="*/ 1 h 125"/>
                  <a:gd name="T68" fmla="*/ 150 w 162"/>
                  <a:gd name="T69" fmla="*/ 1 h 125"/>
                  <a:gd name="T70" fmla="*/ 146 w 162"/>
                  <a:gd name="T71" fmla="*/ 0 h 125"/>
                  <a:gd name="T72" fmla="*/ 146 w 162"/>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125">
                    <a:moveTo>
                      <a:pt x="146" y="0"/>
                    </a:moveTo>
                    <a:lnTo>
                      <a:pt x="17" y="0"/>
                    </a:lnTo>
                    <a:lnTo>
                      <a:pt x="17" y="0"/>
                    </a:lnTo>
                    <a:lnTo>
                      <a:pt x="14" y="1"/>
                    </a:lnTo>
                    <a:lnTo>
                      <a:pt x="11" y="1"/>
                    </a:lnTo>
                    <a:lnTo>
                      <a:pt x="6" y="5"/>
                    </a:lnTo>
                    <a:lnTo>
                      <a:pt x="2" y="10"/>
                    </a:lnTo>
                    <a:lnTo>
                      <a:pt x="1" y="13"/>
                    </a:lnTo>
                    <a:lnTo>
                      <a:pt x="0" y="16"/>
                    </a:lnTo>
                    <a:lnTo>
                      <a:pt x="0" y="41"/>
                    </a:lnTo>
                    <a:lnTo>
                      <a:pt x="0" y="41"/>
                    </a:lnTo>
                    <a:lnTo>
                      <a:pt x="1" y="45"/>
                    </a:lnTo>
                    <a:lnTo>
                      <a:pt x="2" y="48"/>
                    </a:lnTo>
                    <a:lnTo>
                      <a:pt x="6" y="52"/>
                    </a:lnTo>
                    <a:lnTo>
                      <a:pt x="11" y="56"/>
                    </a:lnTo>
                    <a:lnTo>
                      <a:pt x="14" y="57"/>
                    </a:lnTo>
                    <a:lnTo>
                      <a:pt x="17" y="57"/>
                    </a:lnTo>
                    <a:lnTo>
                      <a:pt x="100" y="57"/>
                    </a:lnTo>
                    <a:lnTo>
                      <a:pt x="114" y="125"/>
                    </a:lnTo>
                    <a:lnTo>
                      <a:pt x="128" y="57"/>
                    </a:lnTo>
                    <a:lnTo>
                      <a:pt x="146" y="57"/>
                    </a:lnTo>
                    <a:lnTo>
                      <a:pt x="146" y="57"/>
                    </a:lnTo>
                    <a:lnTo>
                      <a:pt x="150" y="57"/>
                    </a:lnTo>
                    <a:lnTo>
                      <a:pt x="153" y="56"/>
                    </a:lnTo>
                    <a:lnTo>
                      <a:pt x="158" y="52"/>
                    </a:lnTo>
                    <a:lnTo>
                      <a:pt x="161" y="48"/>
                    </a:lnTo>
                    <a:lnTo>
                      <a:pt x="162" y="45"/>
                    </a:lnTo>
                    <a:lnTo>
                      <a:pt x="162" y="41"/>
                    </a:lnTo>
                    <a:lnTo>
                      <a:pt x="162" y="16"/>
                    </a:lnTo>
                    <a:lnTo>
                      <a:pt x="162" y="16"/>
                    </a:lnTo>
                    <a:lnTo>
                      <a:pt x="162" y="13"/>
                    </a:lnTo>
                    <a:lnTo>
                      <a:pt x="161" y="10"/>
                    </a:lnTo>
                    <a:lnTo>
                      <a:pt x="158" y="5"/>
                    </a:lnTo>
                    <a:lnTo>
                      <a:pt x="153" y="1"/>
                    </a:lnTo>
                    <a:lnTo>
                      <a:pt x="150" y="1"/>
                    </a:lnTo>
                    <a:lnTo>
                      <a:pt x="146" y="0"/>
                    </a:lnTo>
                    <a:lnTo>
                      <a:pt x="14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7" name="Freeform 27"/>
              <p:cNvSpPr>
                <a:spLocks/>
              </p:cNvSpPr>
              <p:nvPr/>
            </p:nvSpPr>
            <p:spPr bwMode="auto">
              <a:xfrm>
                <a:off x="4341" y="2302"/>
                <a:ext cx="9" cy="28"/>
              </a:xfrm>
              <a:custGeom>
                <a:avLst/>
                <a:gdLst>
                  <a:gd name="T0" fmla="*/ 0 w 9"/>
                  <a:gd name="T1" fmla="*/ 0 h 28"/>
                  <a:gd name="T2" fmla="*/ 0 w 9"/>
                  <a:gd name="T3" fmla="*/ 23 h 28"/>
                  <a:gd name="T4" fmla="*/ 0 w 9"/>
                  <a:gd name="T5" fmla="*/ 23 h 28"/>
                  <a:gd name="T6" fmla="*/ 0 w 9"/>
                  <a:gd name="T7" fmla="*/ 25 h 28"/>
                  <a:gd name="T8" fmla="*/ 1 w 9"/>
                  <a:gd name="T9" fmla="*/ 26 h 28"/>
                  <a:gd name="T10" fmla="*/ 3 w 9"/>
                  <a:gd name="T11" fmla="*/ 27 h 28"/>
                  <a:gd name="T12" fmla="*/ 4 w 9"/>
                  <a:gd name="T13" fmla="*/ 28 h 28"/>
                  <a:gd name="T14" fmla="*/ 4 w 9"/>
                  <a:gd name="T15" fmla="*/ 28 h 28"/>
                  <a:gd name="T16" fmla="*/ 6 w 9"/>
                  <a:gd name="T17" fmla="*/ 27 h 28"/>
                  <a:gd name="T18" fmla="*/ 8 w 9"/>
                  <a:gd name="T19" fmla="*/ 26 h 28"/>
                  <a:gd name="T20" fmla="*/ 9 w 9"/>
                  <a:gd name="T21" fmla="*/ 25 h 28"/>
                  <a:gd name="T22" fmla="*/ 9 w 9"/>
                  <a:gd name="T23" fmla="*/ 23 h 28"/>
                  <a:gd name="T24" fmla="*/ 9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0" y="0"/>
                    </a:moveTo>
                    <a:lnTo>
                      <a:pt x="0" y="23"/>
                    </a:lnTo>
                    <a:lnTo>
                      <a:pt x="0" y="23"/>
                    </a:lnTo>
                    <a:lnTo>
                      <a:pt x="0" y="25"/>
                    </a:lnTo>
                    <a:lnTo>
                      <a:pt x="1" y="26"/>
                    </a:lnTo>
                    <a:lnTo>
                      <a:pt x="3" y="27"/>
                    </a:lnTo>
                    <a:lnTo>
                      <a:pt x="4" y="28"/>
                    </a:lnTo>
                    <a:lnTo>
                      <a:pt x="4" y="28"/>
                    </a:lnTo>
                    <a:lnTo>
                      <a:pt x="6" y="27"/>
                    </a:lnTo>
                    <a:lnTo>
                      <a:pt x="8" y="26"/>
                    </a:lnTo>
                    <a:lnTo>
                      <a:pt x="9" y="25"/>
                    </a:lnTo>
                    <a:lnTo>
                      <a:pt x="9" y="23"/>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8" name="Freeform 28"/>
              <p:cNvSpPr>
                <a:spLocks/>
              </p:cNvSpPr>
              <p:nvPr/>
            </p:nvSpPr>
            <p:spPr bwMode="auto">
              <a:xfrm>
                <a:off x="4365" y="2299"/>
                <a:ext cx="10" cy="31"/>
              </a:xfrm>
              <a:custGeom>
                <a:avLst/>
                <a:gdLst>
                  <a:gd name="T0" fmla="*/ 0 w 10"/>
                  <a:gd name="T1" fmla="*/ 2 h 31"/>
                  <a:gd name="T2" fmla="*/ 0 w 10"/>
                  <a:gd name="T3" fmla="*/ 26 h 31"/>
                  <a:gd name="T4" fmla="*/ 0 w 10"/>
                  <a:gd name="T5" fmla="*/ 26 h 31"/>
                  <a:gd name="T6" fmla="*/ 0 w 10"/>
                  <a:gd name="T7" fmla="*/ 28 h 31"/>
                  <a:gd name="T8" fmla="*/ 1 w 10"/>
                  <a:gd name="T9" fmla="*/ 29 h 31"/>
                  <a:gd name="T10" fmla="*/ 3 w 10"/>
                  <a:gd name="T11" fmla="*/ 30 h 31"/>
                  <a:gd name="T12" fmla="*/ 4 w 10"/>
                  <a:gd name="T13" fmla="*/ 31 h 31"/>
                  <a:gd name="T14" fmla="*/ 4 w 10"/>
                  <a:gd name="T15" fmla="*/ 31 h 31"/>
                  <a:gd name="T16" fmla="*/ 7 w 10"/>
                  <a:gd name="T17" fmla="*/ 30 h 31"/>
                  <a:gd name="T18" fmla="*/ 9 w 10"/>
                  <a:gd name="T19" fmla="*/ 29 h 31"/>
                  <a:gd name="T20" fmla="*/ 10 w 10"/>
                  <a:gd name="T21" fmla="*/ 28 h 31"/>
                  <a:gd name="T22" fmla="*/ 10 w 10"/>
                  <a:gd name="T23" fmla="*/ 26 h 31"/>
                  <a:gd name="T24" fmla="*/ 10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0" y="2"/>
                    </a:moveTo>
                    <a:lnTo>
                      <a:pt x="0" y="26"/>
                    </a:lnTo>
                    <a:lnTo>
                      <a:pt x="0" y="26"/>
                    </a:lnTo>
                    <a:lnTo>
                      <a:pt x="0" y="28"/>
                    </a:lnTo>
                    <a:lnTo>
                      <a:pt x="1" y="29"/>
                    </a:lnTo>
                    <a:lnTo>
                      <a:pt x="3" y="30"/>
                    </a:lnTo>
                    <a:lnTo>
                      <a:pt x="4" y="31"/>
                    </a:lnTo>
                    <a:lnTo>
                      <a:pt x="4" y="31"/>
                    </a:lnTo>
                    <a:lnTo>
                      <a:pt x="7" y="30"/>
                    </a:lnTo>
                    <a:lnTo>
                      <a:pt x="9" y="29"/>
                    </a:lnTo>
                    <a:lnTo>
                      <a:pt x="10" y="28"/>
                    </a:lnTo>
                    <a:lnTo>
                      <a:pt x="10" y="26"/>
                    </a:lnTo>
                    <a:lnTo>
                      <a:pt x="1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09" name="Freeform 29"/>
              <p:cNvSpPr>
                <a:spLocks noEditPoints="1"/>
              </p:cNvSpPr>
              <p:nvPr/>
            </p:nvSpPr>
            <p:spPr bwMode="auto">
              <a:xfrm>
                <a:off x="4242" y="2116"/>
                <a:ext cx="271" cy="177"/>
              </a:xfrm>
              <a:custGeom>
                <a:avLst/>
                <a:gdLst>
                  <a:gd name="T0" fmla="*/ 271 w 271"/>
                  <a:gd name="T1" fmla="*/ 49 h 177"/>
                  <a:gd name="T2" fmla="*/ 225 w 271"/>
                  <a:gd name="T3" fmla="*/ 31 h 177"/>
                  <a:gd name="T4" fmla="*/ 220 w 271"/>
                  <a:gd name="T5" fmla="*/ 21 h 177"/>
                  <a:gd name="T6" fmla="*/ 213 w 271"/>
                  <a:gd name="T7" fmla="*/ 12 h 177"/>
                  <a:gd name="T8" fmla="*/ 204 w 271"/>
                  <a:gd name="T9" fmla="*/ 6 h 177"/>
                  <a:gd name="T10" fmla="*/ 193 w 271"/>
                  <a:gd name="T11" fmla="*/ 1 h 177"/>
                  <a:gd name="T12" fmla="*/ 185 w 271"/>
                  <a:gd name="T13" fmla="*/ 0 h 177"/>
                  <a:gd name="T14" fmla="*/ 170 w 271"/>
                  <a:gd name="T15" fmla="*/ 0 h 177"/>
                  <a:gd name="T16" fmla="*/ 154 w 271"/>
                  <a:gd name="T17" fmla="*/ 6 h 177"/>
                  <a:gd name="T18" fmla="*/ 141 w 271"/>
                  <a:gd name="T19" fmla="*/ 17 h 177"/>
                  <a:gd name="T20" fmla="*/ 135 w 271"/>
                  <a:gd name="T21" fmla="*/ 24 h 177"/>
                  <a:gd name="T22" fmla="*/ 104 w 271"/>
                  <a:gd name="T23" fmla="*/ 67 h 177"/>
                  <a:gd name="T24" fmla="*/ 86 w 271"/>
                  <a:gd name="T25" fmla="*/ 83 h 177"/>
                  <a:gd name="T26" fmla="*/ 70 w 271"/>
                  <a:gd name="T27" fmla="*/ 96 h 177"/>
                  <a:gd name="T28" fmla="*/ 52 w 271"/>
                  <a:gd name="T29" fmla="*/ 107 h 177"/>
                  <a:gd name="T30" fmla="*/ 35 w 271"/>
                  <a:gd name="T31" fmla="*/ 112 h 177"/>
                  <a:gd name="T32" fmla="*/ 17 w 271"/>
                  <a:gd name="T33" fmla="*/ 113 h 177"/>
                  <a:gd name="T34" fmla="*/ 0 w 271"/>
                  <a:gd name="T35" fmla="*/ 109 h 177"/>
                  <a:gd name="T36" fmla="*/ 6 w 271"/>
                  <a:gd name="T37" fmla="*/ 119 h 177"/>
                  <a:gd name="T38" fmla="*/ 25 w 271"/>
                  <a:gd name="T39" fmla="*/ 143 h 177"/>
                  <a:gd name="T40" fmla="*/ 39 w 271"/>
                  <a:gd name="T41" fmla="*/ 155 h 177"/>
                  <a:gd name="T42" fmla="*/ 58 w 271"/>
                  <a:gd name="T43" fmla="*/ 166 h 177"/>
                  <a:gd name="T44" fmla="*/ 78 w 271"/>
                  <a:gd name="T45" fmla="*/ 174 h 177"/>
                  <a:gd name="T46" fmla="*/ 103 w 271"/>
                  <a:gd name="T47" fmla="*/ 177 h 177"/>
                  <a:gd name="T48" fmla="*/ 116 w 271"/>
                  <a:gd name="T49" fmla="*/ 177 h 177"/>
                  <a:gd name="T50" fmla="*/ 139 w 271"/>
                  <a:gd name="T51" fmla="*/ 172 h 177"/>
                  <a:gd name="T52" fmla="*/ 159 w 271"/>
                  <a:gd name="T53" fmla="*/ 163 h 177"/>
                  <a:gd name="T54" fmla="*/ 177 w 271"/>
                  <a:gd name="T55" fmla="*/ 151 h 177"/>
                  <a:gd name="T56" fmla="*/ 191 w 271"/>
                  <a:gd name="T57" fmla="*/ 137 h 177"/>
                  <a:gd name="T58" fmla="*/ 204 w 271"/>
                  <a:gd name="T59" fmla="*/ 119 h 177"/>
                  <a:gd name="T60" fmla="*/ 214 w 271"/>
                  <a:gd name="T61" fmla="*/ 100 h 177"/>
                  <a:gd name="T62" fmla="*/ 224 w 271"/>
                  <a:gd name="T63" fmla="*/ 69 h 177"/>
                  <a:gd name="T64" fmla="*/ 187 w 271"/>
                  <a:gd name="T65" fmla="*/ 49 h 177"/>
                  <a:gd name="T66" fmla="*/ 183 w 271"/>
                  <a:gd name="T67" fmla="*/ 48 h 177"/>
                  <a:gd name="T68" fmla="*/ 178 w 271"/>
                  <a:gd name="T69" fmla="*/ 43 h 177"/>
                  <a:gd name="T70" fmla="*/ 178 w 271"/>
                  <a:gd name="T71" fmla="*/ 39 h 177"/>
                  <a:gd name="T72" fmla="*/ 180 w 271"/>
                  <a:gd name="T73" fmla="*/ 33 h 177"/>
                  <a:gd name="T74" fmla="*/ 187 w 271"/>
                  <a:gd name="T75" fmla="*/ 30 h 177"/>
                  <a:gd name="T76" fmla="*/ 191 w 271"/>
                  <a:gd name="T77" fmla="*/ 31 h 177"/>
                  <a:gd name="T78" fmla="*/ 196 w 271"/>
                  <a:gd name="T79" fmla="*/ 36 h 177"/>
                  <a:gd name="T80" fmla="*/ 196 w 271"/>
                  <a:gd name="T81" fmla="*/ 39 h 177"/>
                  <a:gd name="T82" fmla="*/ 194 w 271"/>
                  <a:gd name="T83" fmla="*/ 46 h 177"/>
                  <a:gd name="T84" fmla="*/ 187 w 271"/>
                  <a:gd name="T85" fmla="*/ 4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1" h="177">
                    <a:moveTo>
                      <a:pt x="224" y="69"/>
                    </a:moveTo>
                    <a:lnTo>
                      <a:pt x="271" y="49"/>
                    </a:lnTo>
                    <a:lnTo>
                      <a:pt x="225" y="31"/>
                    </a:lnTo>
                    <a:lnTo>
                      <a:pt x="225" y="31"/>
                    </a:lnTo>
                    <a:lnTo>
                      <a:pt x="223" y="26"/>
                    </a:lnTo>
                    <a:lnTo>
                      <a:pt x="220" y="21"/>
                    </a:lnTo>
                    <a:lnTo>
                      <a:pt x="217" y="16"/>
                    </a:lnTo>
                    <a:lnTo>
                      <a:pt x="213" y="12"/>
                    </a:lnTo>
                    <a:lnTo>
                      <a:pt x="209" y="9"/>
                    </a:lnTo>
                    <a:lnTo>
                      <a:pt x="204" y="6"/>
                    </a:lnTo>
                    <a:lnTo>
                      <a:pt x="198" y="3"/>
                    </a:lnTo>
                    <a:lnTo>
                      <a:pt x="193" y="1"/>
                    </a:lnTo>
                    <a:lnTo>
                      <a:pt x="193" y="1"/>
                    </a:lnTo>
                    <a:lnTo>
                      <a:pt x="185" y="0"/>
                    </a:lnTo>
                    <a:lnTo>
                      <a:pt x="177" y="0"/>
                    </a:lnTo>
                    <a:lnTo>
                      <a:pt x="170" y="0"/>
                    </a:lnTo>
                    <a:lnTo>
                      <a:pt x="161" y="2"/>
                    </a:lnTo>
                    <a:lnTo>
                      <a:pt x="154" y="6"/>
                    </a:lnTo>
                    <a:lnTo>
                      <a:pt x="147" y="11"/>
                    </a:lnTo>
                    <a:lnTo>
                      <a:pt x="141" y="17"/>
                    </a:lnTo>
                    <a:lnTo>
                      <a:pt x="135" y="24"/>
                    </a:lnTo>
                    <a:lnTo>
                      <a:pt x="135" y="24"/>
                    </a:lnTo>
                    <a:lnTo>
                      <a:pt x="119" y="47"/>
                    </a:lnTo>
                    <a:lnTo>
                      <a:pt x="104" y="67"/>
                    </a:lnTo>
                    <a:lnTo>
                      <a:pt x="95" y="75"/>
                    </a:lnTo>
                    <a:lnTo>
                      <a:pt x="86" y="83"/>
                    </a:lnTo>
                    <a:lnTo>
                      <a:pt x="78" y="90"/>
                    </a:lnTo>
                    <a:lnTo>
                      <a:pt x="70" y="96"/>
                    </a:lnTo>
                    <a:lnTo>
                      <a:pt x="61" y="102"/>
                    </a:lnTo>
                    <a:lnTo>
                      <a:pt x="52" y="107"/>
                    </a:lnTo>
                    <a:lnTo>
                      <a:pt x="43" y="110"/>
                    </a:lnTo>
                    <a:lnTo>
                      <a:pt x="35" y="112"/>
                    </a:lnTo>
                    <a:lnTo>
                      <a:pt x="26" y="113"/>
                    </a:lnTo>
                    <a:lnTo>
                      <a:pt x="17" y="113"/>
                    </a:lnTo>
                    <a:lnTo>
                      <a:pt x="8" y="112"/>
                    </a:lnTo>
                    <a:lnTo>
                      <a:pt x="0" y="109"/>
                    </a:lnTo>
                    <a:lnTo>
                      <a:pt x="0" y="109"/>
                    </a:lnTo>
                    <a:lnTo>
                      <a:pt x="6" y="119"/>
                    </a:lnTo>
                    <a:lnTo>
                      <a:pt x="14" y="130"/>
                    </a:lnTo>
                    <a:lnTo>
                      <a:pt x="25" y="143"/>
                    </a:lnTo>
                    <a:lnTo>
                      <a:pt x="32" y="149"/>
                    </a:lnTo>
                    <a:lnTo>
                      <a:pt x="39" y="155"/>
                    </a:lnTo>
                    <a:lnTo>
                      <a:pt x="48" y="161"/>
                    </a:lnTo>
                    <a:lnTo>
                      <a:pt x="58" y="166"/>
                    </a:lnTo>
                    <a:lnTo>
                      <a:pt x="68" y="171"/>
                    </a:lnTo>
                    <a:lnTo>
                      <a:pt x="78" y="174"/>
                    </a:lnTo>
                    <a:lnTo>
                      <a:pt x="90" y="176"/>
                    </a:lnTo>
                    <a:lnTo>
                      <a:pt x="103" y="177"/>
                    </a:lnTo>
                    <a:lnTo>
                      <a:pt x="103" y="177"/>
                    </a:lnTo>
                    <a:lnTo>
                      <a:pt x="116" y="177"/>
                    </a:lnTo>
                    <a:lnTo>
                      <a:pt x="128" y="175"/>
                    </a:lnTo>
                    <a:lnTo>
                      <a:pt x="139" y="172"/>
                    </a:lnTo>
                    <a:lnTo>
                      <a:pt x="150" y="167"/>
                    </a:lnTo>
                    <a:lnTo>
                      <a:pt x="159" y="163"/>
                    </a:lnTo>
                    <a:lnTo>
                      <a:pt x="169" y="157"/>
                    </a:lnTo>
                    <a:lnTo>
                      <a:pt x="177" y="151"/>
                    </a:lnTo>
                    <a:lnTo>
                      <a:pt x="184" y="144"/>
                    </a:lnTo>
                    <a:lnTo>
                      <a:pt x="191" y="137"/>
                    </a:lnTo>
                    <a:lnTo>
                      <a:pt x="197" y="128"/>
                    </a:lnTo>
                    <a:lnTo>
                      <a:pt x="204" y="119"/>
                    </a:lnTo>
                    <a:lnTo>
                      <a:pt x="209" y="110"/>
                    </a:lnTo>
                    <a:lnTo>
                      <a:pt x="214" y="100"/>
                    </a:lnTo>
                    <a:lnTo>
                      <a:pt x="218" y="89"/>
                    </a:lnTo>
                    <a:lnTo>
                      <a:pt x="224" y="69"/>
                    </a:lnTo>
                    <a:lnTo>
                      <a:pt x="224" y="69"/>
                    </a:lnTo>
                    <a:close/>
                    <a:moveTo>
                      <a:pt x="187" y="49"/>
                    </a:moveTo>
                    <a:lnTo>
                      <a:pt x="187" y="49"/>
                    </a:lnTo>
                    <a:lnTo>
                      <a:pt x="183" y="48"/>
                    </a:lnTo>
                    <a:lnTo>
                      <a:pt x="180" y="46"/>
                    </a:lnTo>
                    <a:lnTo>
                      <a:pt x="178" y="43"/>
                    </a:lnTo>
                    <a:lnTo>
                      <a:pt x="178" y="39"/>
                    </a:lnTo>
                    <a:lnTo>
                      <a:pt x="178" y="39"/>
                    </a:lnTo>
                    <a:lnTo>
                      <a:pt x="178" y="36"/>
                    </a:lnTo>
                    <a:lnTo>
                      <a:pt x="180" y="33"/>
                    </a:lnTo>
                    <a:lnTo>
                      <a:pt x="183" y="31"/>
                    </a:lnTo>
                    <a:lnTo>
                      <a:pt x="187" y="30"/>
                    </a:lnTo>
                    <a:lnTo>
                      <a:pt x="187" y="30"/>
                    </a:lnTo>
                    <a:lnTo>
                      <a:pt x="191" y="31"/>
                    </a:lnTo>
                    <a:lnTo>
                      <a:pt x="194" y="33"/>
                    </a:lnTo>
                    <a:lnTo>
                      <a:pt x="196" y="36"/>
                    </a:lnTo>
                    <a:lnTo>
                      <a:pt x="196" y="39"/>
                    </a:lnTo>
                    <a:lnTo>
                      <a:pt x="196" y="39"/>
                    </a:lnTo>
                    <a:lnTo>
                      <a:pt x="196" y="43"/>
                    </a:lnTo>
                    <a:lnTo>
                      <a:pt x="194" y="46"/>
                    </a:lnTo>
                    <a:lnTo>
                      <a:pt x="191" y="48"/>
                    </a:lnTo>
                    <a:lnTo>
                      <a:pt x="187" y="49"/>
                    </a:lnTo>
                    <a:lnTo>
                      <a:pt x="187"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0" name="Freeform 30"/>
              <p:cNvSpPr>
                <a:spLocks/>
              </p:cNvSpPr>
              <p:nvPr/>
            </p:nvSpPr>
            <p:spPr bwMode="auto">
              <a:xfrm>
                <a:off x="1093" y="1277"/>
                <a:ext cx="65" cy="63"/>
              </a:xfrm>
              <a:custGeom>
                <a:avLst/>
                <a:gdLst>
                  <a:gd name="T0" fmla="*/ 0 w 65"/>
                  <a:gd name="T1" fmla="*/ 31 h 63"/>
                  <a:gd name="T2" fmla="*/ 0 w 65"/>
                  <a:gd name="T3" fmla="*/ 31 h 63"/>
                  <a:gd name="T4" fmla="*/ 1 w 65"/>
                  <a:gd name="T5" fmla="*/ 25 h 63"/>
                  <a:gd name="T6" fmla="*/ 3 w 65"/>
                  <a:gd name="T7" fmla="*/ 19 h 63"/>
                  <a:gd name="T8" fmla="*/ 6 w 65"/>
                  <a:gd name="T9" fmla="*/ 13 h 63"/>
                  <a:gd name="T10" fmla="*/ 9 w 65"/>
                  <a:gd name="T11" fmla="*/ 9 h 63"/>
                  <a:gd name="T12" fmla="*/ 14 w 65"/>
                  <a:gd name="T13" fmla="*/ 5 h 63"/>
                  <a:gd name="T14" fmla="*/ 19 w 65"/>
                  <a:gd name="T15" fmla="*/ 2 h 63"/>
                  <a:gd name="T16" fmla="*/ 25 w 65"/>
                  <a:gd name="T17" fmla="*/ 0 h 63"/>
                  <a:gd name="T18" fmla="*/ 32 w 65"/>
                  <a:gd name="T19" fmla="*/ 0 h 63"/>
                  <a:gd name="T20" fmla="*/ 32 w 65"/>
                  <a:gd name="T21" fmla="*/ 0 h 63"/>
                  <a:gd name="T22" fmla="*/ 39 w 65"/>
                  <a:gd name="T23" fmla="*/ 0 h 63"/>
                  <a:gd name="T24" fmla="*/ 45 w 65"/>
                  <a:gd name="T25" fmla="*/ 2 h 63"/>
                  <a:gd name="T26" fmla="*/ 50 w 65"/>
                  <a:gd name="T27" fmla="*/ 5 h 63"/>
                  <a:gd name="T28" fmla="*/ 55 w 65"/>
                  <a:gd name="T29" fmla="*/ 9 h 63"/>
                  <a:gd name="T30" fmla="*/ 58 w 65"/>
                  <a:gd name="T31" fmla="*/ 13 h 63"/>
                  <a:gd name="T32" fmla="*/ 61 w 65"/>
                  <a:gd name="T33" fmla="*/ 19 h 63"/>
                  <a:gd name="T34" fmla="*/ 64 w 65"/>
                  <a:gd name="T35" fmla="*/ 25 h 63"/>
                  <a:gd name="T36" fmla="*/ 65 w 65"/>
                  <a:gd name="T37" fmla="*/ 31 h 63"/>
                  <a:gd name="T38" fmla="*/ 65 w 65"/>
                  <a:gd name="T39" fmla="*/ 31 h 63"/>
                  <a:gd name="T40" fmla="*/ 64 w 65"/>
                  <a:gd name="T41" fmla="*/ 38 h 63"/>
                  <a:gd name="T42" fmla="*/ 61 w 65"/>
                  <a:gd name="T43" fmla="*/ 44 h 63"/>
                  <a:gd name="T44" fmla="*/ 58 w 65"/>
                  <a:gd name="T45" fmla="*/ 49 h 63"/>
                  <a:gd name="T46" fmla="*/ 55 w 65"/>
                  <a:gd name="T47" fmla="*/ 54 h 63"/>
                  <a:gd name="T48" fmla="*/ 50 w 65"/>
                  <a:gd name="T49" fmla="*/ 58 h 63"/>
                  <a:gd name="T50" fmla="*/ 45 w 65"/>
                  <a:gd name="T51" fmla="*/ 61 h 63"/>
                  <a:gd name="T52" fmla="*/ 39 w 65"/>
                  <a:gd name="T53" fmla="*/ 63 h 63"/>
                  <a:gd name="T54" fmla="*/ 32 w 65"/>
                  <a:gd name="T55" fmla="*/ 63 h 63"/>
                  <a:gd name="T56" fmla="*/ 32 w 65"/>
                  <a:gd name="T57" fmla="*/ 63 h 63"/>
                  <a:gd name="T58" fmla="*/ 25 w 65"/>
                  <a:gd name="T59" fmla="*/ 63 h 63"/>
                  <a:gd name="T60" fmla="*/ 19 w 65"/>
                  <a:gd name="T61" fmla="*/ 61 h 63"/>
                  <a:gd name="T62" fmla="*/ 14 w 65"/>
                  <a:gd name="T63" fmla="*/ 58 h 63"/>
                  <a:gd name="T64" fmla="*/ 9 w 65"/>
                  <a:gd name="T65" fmla="*/ 54 h 63"/>
                  <a:gd name="T66" fmla="*/ 6 w 65"/>
                  <a:gd name="T67" fmla="*/ 49 h 63"/>
                  <a:gd name="T68" fmla="*/ 3 w 65"/>
                  <a:gd name="T69" fmla="*/ 44 h 63"/>
                  <a:gd name="T70" fmla="*/ 1 w 65"/>
                  <a:gd name="T71" fmla="*/ 38 h 63"/>
                  <a:gd name="T72" fmla="*/ 0 w 65"/>
                  <a:gd name="T73" fmla="*/ 31 h 63"/>
                  <a:gd name="T74" fmla="*/ 0 w 65"/>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3">
                    <a:moveTo>
                      <a:pt x="0" y="31"/>
                    </a:moveTo>
                    <a:lnTo>
                      <a:pt x="0" y="31"/>
                    </a:lnTo>
                    <a:lnTo>
                      <a:pt x="1" y="25"/>
                    </a:lnTo>
                    <a:lnTo>
                      <a:pt x="3" y="19"/>
                    </a:lnTo>
                    <a:lnTo>
                      <a:pt x="6" y="13"/>
                    </a:lnTo>
                    <a:lnTo>
                      <a:pt x="9" y="9"/>
                    </a:lnTo>
                    <a:lnTo>
                      <a:pt x="14" y="5"/>
                    </a:lnTo>
                    <a:lnTo>
                      <a:pt x="19" y="2"/>
                    </a:lnTo>
                    <a:lnTo>
                      <a:pt x="25" y="0"/>
                    </a:lnTo>
                    <a:lnTo>
                      <a:pt x="32" y="0"/>
                    </a:lnTo>
                    <a:lnTo>
                      <a:pt x="32" y="0"/>
                    </a:lnTo>
                    <a:lnTo>
                      <a:pt x="39" y="0"/>
                    </a:lnTo>
                    <a:lnTo>
                      <a:pt x="45" y="2"/>
                    </a:lnTo>
                    <a:lnTo>
                      <a:pt x="50" y="5"/>
                    </a:lnTo>
                    <a:lnTo>
                      <a:pt x="55" y="9"/>
                    </a:lnTo>
                    <a:lnTo>
                      <a:pt x="58" y="13"/>
                    </a:lnTo>
                    <a:lnTo>
                      <a:pt x="61" y="19"/>
                    </a:lnTo>
                    <a:lnTo>
                      <a:pt x="64" y="25"/>
                    </a:lnTo>
                    <a:lnTo>
                      <a:pt x="65" y="31"/>
                    </a:lnTo>
                    <a:lnTo>
                      <a:pt x="65" y="31"/>
                    </a:lnTo>
                    <a:lnTo>
                      <a:pt x="64" y="38"/>
                    </a:lnTo>
                    <a:lnTo>
                      <a:pt x="61" y="44"/>
                    </a:lnTo>
                    <a:lnTo>
                      <a:pt x="58" y="49"/>
                    </a:lnTo>
                    <a:lnTo>
                      <a:pt x="55" y="54"/>
                    </a:lnTo>
                    <a:lnTo>
                      <a:pt x="50" y="58"/>
                    </a:lnTo>
                    <a:lnTo>
                      <a:pt x="45" y="61"/>
                    </a:lnTo>
                    <a:lnTo>
                      <a:pt x="39" y="63"/>
                    </a:lnTo>
                    <a:lnTo>
                      <a:pt x="32" y="63"/>
                    </a:lnTo>
                    <a:lnTo>
                      <a:pt x="32" y="63"/>
                    </a:lnTo>
                    <a:lnTo>
                      <a:pt x="25" y="63"/>
                    </a:lnTo>
                    <a:lnTo>
                      <a:pt x="19" y="61"/>
                    </a:lnTo>
                    <a:lnTo>
                      <a:pt x="14" y="58"/>
                    </a:lnTo>
                    <a:lnTo>
                      <a:pt x="9" y="54"/>
                    </a:lnTo>
                    <a:lnTo>
                      <a:pt x="6" y="49"/>
                    </a:lnTo>
                    <a:lnTo>
                      <a:pt x="3" y="44"/>
                    </a:lnTo>
                    <a:lnTo>
                      <a:pt x="1" y="38"/>
                    </a:lnTo>
                    <a:lnTo>
                      <a:pt x="0" y="31"/>
                    </a:lnTo>
                    <a:lnTo>
                      <a:pt x="0" y="3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1" name="Freeform 31"/>
              <p:cNvSpPr>
                <a:spLocks/>
              </p:cNvSpPr>
              <p:nvPr/>
            </p:nvSpPr>
            <p:spPr bwMode="auto">
              <a:xfrm>
                <a:off x="1045" y="1272"/>
                <a:ext cx="119" cy="230"/>
              </a:xfrm>
              <a:custGeom>
                <a:avLst/>
                <a:gdLst>
                  <a:gd name="T0" fmla="*/ 98 w 119"/>
                  <a:gd name="T1" fmla="*/ 230 h 230"/>
                  <a:gd name="T2" fmla="*/ 98 w 119"/>
                  <a:gd name="T3" fmla="*/ 230 h 230"/>
                  <a:gd name="T4" fmla="*/ 100 w 119"/>
                  <a:gd name="T5" fmla="*/ 218 h 230"/>
                  <a:gd name="T6" fmla="*/ 103 w 119"/>
                  <a:gd name="T7" fmla="*/ 204 h 230"/>
                  <a:gd name="T8" fmla="*/ 107 w 119"/>
                  <a:gd name="T9" fmla="*/ 177 h 230"/>
                  <a:gd name="T10" fmla="*/ 107 w 119"/>
                  <a:gd name="T11" fmla="*/ 177 h 230"/>
                  <a:gd name="T12" fmla="*/ 109 w 119"/>
                  <a:gd name="T13" fmla="*/ 172 h 230"/>
                  <a:gd name="T14" fmla="*/ 112 w 119"/>
                  <a:gd name="T15" fmla="*/ 169 h 230"/>
                  <a:gd name="T16" fmla="*/ 114 w 119"/>
                  <a:gd name="T17" fmla="*/ 166 h 230"/>
                  <a:gd name="T18" fmla="*/ 115 w 119"/>
                  <a:gd name="T19" fmla="*/ 161 h 230"/>
                  <a:gd name="T20" fmla="*/ 115 w 119"/>
                  <a:gd name="T21" fmla="*/ 161 h 230"/>
                  <a:gd name="T22" fmla="*/ 118 w 119"/>
                  <a:gd name="T23" fmla="*/ 134 h 230"/>
                  <a:gd name="T24" fmla="*/ 119 w 119"/>
                  <a:gd name="T25" fmla="*/ 114 h 230"/>
                  <a:gd name="T26" fmla="*/ 119 w 119"/>
                  <a:gd name="T27" fmla="*/ 99 h 230"/>
                  <a:gd name="T28" fmla="*/ 119 w 119"/>
                  <a:gd name="T29" fmla="*/ 94 h 230"/>
                  <a:gd name="T30" fmla="*/ 119 w 119"/>
                  <a:gd name="T31" fmla="*/ 94 h 230"/>
                  <a:gd name="T32" fmla="*/ 118 w 119"/>
                  <a:gd name="T33" fmla="*/ 91 h 230"/>
                  <a:gd name="T34" fmla="*/ 115 w 119"/>
                  <a:gd name="T35" fmla="*/ 88 h 230"/>
                  <a:gd name="T36" fmla="*/ 111 w 119"/>
                  <a:gd name="T37" fmla="*/ 85 h 230"/>
                  <a:gd name="T38" fmla="*/ 105 w 119"/>
                  <a:gd name="T39" fmla="*/ 83 h 230"/>
                  <a:gd name="T40" fmla="*/ 99 w 119"/>
                  <a:gd name="T41" fmla="*/ 81 h 230"/>
                  <a:gd name="T42" fmla="*/ 93 w 119"/>
                  <a:gd name="T43" fmla="*/ 80 h 230"/>
                  <a:gd name="T44" fmla="*/ 85 w 119"/>
                  <a:gd name="T45" fmla="*/ 79 h 230"/>
                  <a:gd name="T46" fmla="*/ 78 w 119"/>
                  <a:gd name="T47" fmla="*/ 79 h 230"/>
                  <a:gd name="T48" fmla="*/ 78 w 119"/>
                  <a:gd name="T49" fmla="*/ 79 h 230"/>
                  <a:gd name="T50" fmla="*/ 59 w 119"/>
                  <a:gd name="T51" fmla="*/ 80 h 230"/>
                  <a:gd name="T52" fmla="*/ 51 w 119"/>
                  <a:gd name="T53" fmla="*/ 79 h 230"/>
                  <a:gd name="T54" fmla="*/ 49 w 119"/>
                  <a:gd name="T55" fmla="*/ 78 h 230"/>
                  <a:gd name="T56" fmla="*/ 47 w 119"/>
                  <a:gd name="T57" fmla="*/ 76 h 230"/>
                  <a:gd name="T58" fmla="*/ 47 w 119"/>
                  <a:gd name="T59" fmla="*/ 76 h 230"/>
                  <a:gd name="T60" fmla="*/ 19 w 119"/>
                  <a:gd name="T61" fmla="*/ 7 h 230"/>
                  <a:gd name="T62" fmla="*/ 19 w 119"/>
                  <a:gd name="T63" fmla="*/ 7 h 230"/>
                  <a:gd name="T64" fmla="*/ 17 w 119"/>
                  <a:gd name="T65" fmla="*/ 4 h 230"/>
                  <a:gd name="T66" fmla="*/ 14 w 119"/>
                  <a:gd name="T67" fmla="*/ 1 h 230"/>
                  <a:gd name="T68" fmla="*/ 11 w 119"/>
                  <a:gd name="T69" fmla="*/ 0 h 230"/>
                  <a:gd name="T70" fmla="*/ 7 w 119"/>
                  <a:gd name="T71" fmla="*/ 1 h 230"/>
                  <a:gd name="T72" fmla="*/ 7 w 119"/>
                  <a:gd name="T73" fmla="*/ 1 h 230"/>
                  <a:gd name="T74" fmla="*/ 4 w 119"/>
                  <a:gd name="T75" fmla="*/ 4 h 230"/>
                  <a:gd name="T76" fmla="*/ 1 w 119"/>
                  <a:gd name="T77" fmla="*/ 7 h 230"/>
                  <a:gd name="T78" fmla="*/ 0 w 119"/>
                  <a:gd name="T79" fmla="*/ 11 h 230"/>
                  <a:gd name="T80" fmla="*/ 1 w 119"/>
                  <a:gd name="T81" fmla="*/ 14 h 230"/>
                  <a:gd name="T82" fmla="*/ 1 w 119"/>
                  <a:gd name="T83" fmla="*/ 14 h 230"/>
                  <a:gd name="T84" fmla="*/ 34 w 119"/>
                  <a:gd name="T85" fmla="*/ 97 h 230"/>
                  <a:gd name="T86" fmla="*/ 34 w 119"/>
                  <a:gd name="T87" fmla="*/ 97 h 230"/>
                  <a:gd name="T88" fmla="*/ 39 w 119"/>
                  <a:gd name="T89" fmla="*/ 109 h 230"/>
                  <a:gd name="T90" fmla="*/ 40 w 119"/>
                  <a:gd name="T91" fmla="*/ 119 h 230"/>
                  <a:gd name="T92" fmla="*/ 40 w 119"/>
                  <a:gd name="T93" fmla="*/ 119 h 230"/>
                  <a:gd name="T94" fmla="*/ 50 w 119"/>
                  <a:gd name="T95" fmla="*/ 185 h 230"/>
                  <a:gd name="T96" fmla="*/ 54 w 119"/>
                  <a:gd name="T97" fmla="*/ 213 h 230"/>
                  <a:gd name="T98" fmla="*/ 57 w 119"/>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230">
                    <a:moveTo>
                      <a:pt x="98" y="230"/>
                    </a:moveTo>
                    <a:lnTo>
                      <a:pt x="98" y="230"/>
                    </a:lnTo>
                    <a:lnTo>
                      <a:pt x="100" y="218"/>
                    </a:lnTo>
                    <a:lnTo>
                      <a:pt x="103" y="204"/>
                    </a:lnTo>
                    <a:lnTo>
                      <a:pt x="107" y="177"/>
                    </a:lnTo>
                    <a:lnTo>
                      <a:pt x="107" y="177"/>
                    </a:lnTo>
                    <a:lnTo>
                      <a:pt x="109" y="172"/>
                    </a:lnTo>
                    <a:lnTo>
                      <a:pt x="112" y="169"/>
                    </a:lnTo>
                    <a:lnTo>
                      <a:pt x="114" y="166"/>
                    </a:lnTo>
                    <a:lnTo>
                      <a:pt x="115" y="161"/>
                    </a:lnTo>
                    <a:lnTo>
                      <a:pt x="115" y="161"/>
                    </a:lnTo>
                    <a:lnTo>
                      <a:pt x="118" y="134"/>
                    </a:lnTo>
                    <a:lnTo>
                      <a:pt x="119" y="114"/>
                    </a:lnTo>
                    <a:lnTo>
                      <a:pt x="119" y="99"/>
                    </a:lnTo>
                    <a:lnTo>
                      <a:pt x="119" y="94"/>
                    </a:lnTo>
                    <a:lnTo>
                      <a:pt x="119" y="94"/>
                    </a:lnTo>
                    <a:lnTo>
                      <a:pt x="118" y="91"/>
                    </a:lnTo>
                    <a:lnTo>
                      <a:pt x="115" y="88"/>
                    </a:lnTo>
                    <a:lnTo>
                      <a:pt x="111" y="85"/>
                    </a:lnTo>
                    <a:lnTo>
                      <a:pt x="105" y="83"/>
                    </a:lnTo>
                    <a:lnTo>
                      <a:pt x="99" y="81"/>
                    </a:lnTo>
                    <a:lnTo>
                      <a:pt x="93" y="80"/>
                    </a:lnTo>
                    <a:lnTo>
                      <a:pt x="85" y="79"/>
                    </a:lnTo>
                    <a:lnTo>
                      <a:pt x="78" y="79"/>
                    </a:lnTo>
                    <a:lnTo>
                      <a:pt x="78" y="79"/>
                    </a:lnTo>
                    <a:lnTo>
                      <a:pt x="59" y="80"/>
                    </a:lnTo>
                    <a:lnTo>
                      <a:pt x="51" y="79"/>
                    </a:lnTo>
                    <a:lnTo>
                      <a:pt x="49" y="78"/>
                    </a:lnTo>
                    <a:lnTo>
                      <a:pt x="47" y="76"/>
                    </a:lnTo>
                    <a:lnTo>
                      <a:pt x="47" y="76"/>
                    </a:lnTo>
                    <a:lnTo>
                      <a:pt x="19" y="7"/>
                    </a:lnTo>
                    <a:lnTo>
                      <a:pt x="19" y="7"/>
                    </a:lnTo>
                    <a:lnTo>
                      <a:pt x="17" y="4"/>
                    </a:lnTo>
                    <a:lnTo>
                      <a:pt x="14" y="1"/>
                    </a:lnTo>
                    <a:lnTo>
                      <a:pt x="11" y="0"/>
                    </a:lnTo>
                    <a:lnTo>
                      <a:pt x="7" y="1"/>
                    </a:lnTo>
                    <a:lnTo>
                      <a:pt x="7" y="1"/>
                    </a:lnTo>
                    <a:lnTo>
                      <a:pt x="4" y="4"/>
                    </a:lnTo>
                    <a:lnTo>
                      <a:pt x="1" y="7"/>
                    </a:lnTo>
                    <a:lnTo>
                      <a:pt x="0" y="11"/>
                    </a:lnTo>
                    <a:lnTo>
                      <a:pt x="1" y="14"/>
                    </a:lnTo>
                    <a:lnTo>
                      <a:pt x="1" y="14"/>
                    </a:lnTo>
                    <a:lnTo>
                      <a:pt x="34" y="97"/>
                    </a:lnTo>
                    <a:lnTo>
                      <a:pt x="34" y="97"/>
                    </a:lnTo>
                    <a:lnTo>
                      <a:pt x="39" y="109"/>
                    </a:lnTo>
                    <a:lnTo>
                      <a:pt x="40" y="119"/>
                    </a:lnTo>
                    <a:lnTo>
                      <a:pt x="40" y="119"/>
                    </a:lnTo>
                    <a:lnTo>
                      <a:pt x="50" y="185"/>
                    </a:lnTo>
                    <a:lnTo>
                      <a:pt x="54" y="213"/>
                    </a:lnTo>
                    <a:lnTo>
                      <a:pt x="57"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2" name="Freeform 32"/>
              <p:cNvSpPr>
                <a:spLocks/>
              </p:cNvSpPr>
              <p:nvPr/>
            </p:nvSpPr>
            <p:spPr bwMode="auto">
              <a:xfrm>
                <a:off x="1188" y="1277"/>
                <a:ext cx="64" cy="63"/>
              </a:xfrm>
              <a:custGeom>
                <a:avLst/>
                <a:gdLst>
                  <a:gd name="T0" fmla="*/ 64 w 64"/>
                  <a:gd name="T1" fmla="*/ 31 h 63"/>
                  <a:gd name="T2" fmla="*/ 64 w 64"/>
                  <a:gd name="T3" fmla="*/ 31 h 63"/>
                  <a:gd name="T4" fmla="*/ 64 w 64"/>
                  <a:gd name="T5" fmla="*/ 25 h 63"/>
                  <a:gd name="T6" fmla="*/ 62 w 64"/>
                  <a:gd name="T7" fmla="*/ 19 h 63"/>
                  <a:gd name="T8" fmla="*/ 59 w 64"/>
                  <a:gd name="T9" fmla="*/ 13 h 63"/>
                  <a:gd name="T10" fmla="*/ 55 w 64"/>
                  <a:gd name="T11" fmla="*/ 9 h 63"/>
                  <a:gd name="T12" fmla="*/ 51 w 64"/>
                  <a:gd name="T13" fmla="*/ 5 h 63"/>
                  <a:gd name="T14" fmla="*/ 45 w 64"/>
                  <a:gd name="T15" fmla="*/ 2 h 63"/>
                  <a:gd name="T16" fmla="*/ 38 w 64"/>
                  <a:gd name="T17" fmla="*/ 0 h 63"/>
                  <a:gd name="T18" fmla="*/ 32 w 64"/>
                  <a:gd name="T19" fmla="*/ 0 h 63"/>
                  <a:gd name="T20" fmla="*/ 32 w 64"/>
                  <a:gd name="T21" fmla="*/ 0 h 63"/>
                  <a:gd name="T22" fmla="*/ 26 w 64"/>
                  <a:gd name="T23" fmla="*/ 0 h 63"/>
                  <a:gd name="T24" fmla="*/ 20 w 64"/>
                  <a:gd name="T25" fmla="*/ 2 h 63"/>
                  <a:gd name="T26" fmla="*/ 15 w 64"/>
                  <a:gd name="T27" fmla="*/ 5 h 63"/>
                  <a:gd name="T28" fmla="*/ 10 w 64"/>
                  <a:gd name="T29" fmla="*/ 9 h 63"/>
                  <a:gd name="T30" fmla="*/ 6 w 64"/>
                  <a:gd name="T31" fmla="*/ 13 h 63"/>
                  <a:gd name="T32" fmla="*/ 2 w 64"/>
                  <a:gd name="T33" fmla="*/ 19 h 63"/>
                  <a:gd name="T34" fmla="*/ 0 w 64"/>
                  <a:gd name="T35" fmla="*/ 25 h 63"/>
                  <a:gd name="T36" fmla="*/ 0 w 64"/>
                  <a:gd name="T37" fmla="*/ 31 h 63"/>
                  <a:gd name="T38" fmla="*/ 0 w 64"/>
                  <a:gd name="T39" fmla="*/ 31 h 63"/>
                  <a:gd name="T40" fmla="*/ 0 w 64"/>
                  <a:gd name="T41" fmla="*/ 38 h 63"/>
                  <a:gd name="T42" fmla="*/ 2 w 64"/>
                  <a:gd name="T43" fmla="*/ 44 h 63"/>
                  <a:gd name="T44" fmla="*/ 6 w 64"/>
                  <a:gd name="T45" fmla="*/ 49 h 63"/>
                  <a:gd name="T46" fmla="*/ 10 w 64"/>
                  <a:gd name="T47" fmla="*/ 54 h 63"/>
                  <a:gd name="T48" fmla="*/ 15 w 64"/>
                  <a:gd name="T49" fmla="*/ 58 h 63"/>
                  <a:gd name="T50" fmla="*/ 20 w 64"/>
                  <a:gd name="T51" fmla="*/ 61 h 63"/>
                  <a:gd name="T52" fmla="*/ 26 w 64"/>
                  <a:gd name="T53" fmla="*/ 63 h 63"/>
                  <a:gd name="T54" fmla="*/ 32 w 64"/>
                  <a:gd name="T55" fmla="*/ 63 h 63"/>
                  <a:gd name="T56" fmla="*/ 32 w 64"/>
                  <a:gd name="T57" fmla="*/ 63 h 63"/>
                  <a:gd name="T58" fmla="*/ 38 w 64"/>
                  <a:gd name="T59" fmla="*/ 63 h 63"/>
                  <a:gd name="T60" fmla="*/ 45 w 64"/>
                  <a:gd name="T61" fmla="*/ 61 h 63"/>
                  <a:gd name="T62" fmla="*/ 51 w 64"/>
                  <a:gd name="T63" fmla="*/ 58 h 63"/>
                  <a:gd name="T64" fmla="*/ 55 w 64"/>
                  <a:gd name="T65" fmla="*/ 54 h 63"/>
                  <a:gd name="T66" fmla="*/ 59 w 64"/>
                  <a:gd name="T67" fmla="*/ 49 h 63"/>
                  <a:gd name="T68" fmla="*/ 62 w 64"/>
                  <a:gd name="T69" fmla="*/ 44 h 63"/>
                  <a:gd name="T70" fmla="*/ 64 w 64"/>
                  <a:gd name="T71" fmla="*/ 38 h 63"/>
                  <a:gd name="T72" fmla="*/ 64 w 64"/>
                  <a:gd name="T73" fmla="*/ 31 h 63"/>
                  <a:gd name="T74" fmla="*/ 64 w 64"/>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3">
                    <a:moveTo>
                      <a:pt x="64" y="31"/>
                    </a:moveTo>
                    <a:lnTo>
                      <a:pt x="64" y="31"/>
                    </a:lnTo>
                    <a:lnTo>
                      <a:pt x="64" y="25"/>
                    </a:lnTo>
                    <a:lnTo>
                      <a:pt x="62" y="19"/>
                    </a:lnTo>
                    <a:lnTo>
                      <a:pt x="59" y="13"/>
                    </a:lnTo>
                    <a:lnTo>
                      <a:pt x="55" y="9"/>
                    </a:lnTo>
                    <a:lnTo>
                      <a:pt x="51" y="5"/>
                    </a:lnTo>
                    <a:lnTo>
                      <a:pt x="45" y="2"/>
                    </a:lnTo>
                    <a:lnTo>
                      <a:pt x="38" y="0"/>
                    </a:lnTo>
                    <a:lnTo>
                      <a:pt x="32" y="0"/>
                    </a:lnTo>
                    <a:lnTo>
                      <a:pt x="32" y="0"/>
                    </a:lnTo>
                    <a:lnTo>
                      <a:pt x="26" y="0"/>
                    </a:lnTo>
                    <a:lnTo>
                      <a:pt x="20" y="2"/>
                    </a:lnTo>
                    <a:lnTo>
                      <a:pt x="15" y="5"/>
                    </a:lnTo>
                    <a:lnTo>
                      <a:pt x="10" y="9"/>
                    </a:lnTo>
                    <a:lnTo>
                      <a:pt x="6" y="13"/>
                    </a:lnTo>
                    <a:lnTo>
                      <a:pt x="2" y="19"/>
                    </a:lnTo>
                    <a:lnTo>
                      <a:pt x="0" y="25"/>
                    </a:lnTo>
                    <a:lnTo>
                      <a:pt x="0" y="31"/>
                    </a:lnTo>
                    <a:lnTo>
                      <a:pt x="0" y="31"/>
                    </a:lnTo>
                    <a:lnTo>
                      <a:pt x="0" y="38"/>
                    </a:lnTo>
                    <a:lnTo>
                      <a:pt x="2" y="44"/>
                    </a:lnTo>
                    <a:lnTo>
                      <a:pt x="6" y="49"/>
                    </a:lnTo>
                    <a:lnTo>
                      <a:pt x="10" y="54"/>
                    </a:lnTo>
                    <a:lnTo>
                      <a:pt x="15" y="58"/>
                    </a:lnTo>
                    <a:lnTo>
                      <a:pt x="20" y="61"/>
                    </a:lnTo>
                    <a:lnTo>
                      <a:pt x="26" y="63"/>
                    </a:lnTo>
                    <a:lnTo>
                      <a:pt x="32" y="63"/>
                    </a:lnTo>
                    <a:lnTo>
                      <a:pt x="32" y="63"/>
                    </a:lnTo>
                    <a:lnTo>
                      <a:pt x="38" y="63"/>
                    </a:lnTo>
                    <a:lnTo>
                      <a:pt x="45" y="61"/>
                    </a:lnTo>
                    <a:lnTo>
                      <a:pt x="51" y="58"/>
                    </a:lnTo>
                    <a:lnTo>
                      <a:pt x="55" y="54"/>
                    </a:lnTo>
                    <a:lnTo>
                      <a:pt x="59" y="49"/>
                    </a:lnTo>
                    <a:lnTo>
                      <a:pt x="62" y="44"/>
                    </a:lnTo>
                    <a:lnTo>
                      <a:pt x="64" y="38"/>
                    </a:lnTo>
                    <a:lnTo>
                      <a:pt x="64" y="31"/>
                    </a:lnTo>
                    <a:lnTo>
                      <a:pt x="64" y="3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3" name="Freeform 33"/>
              <p:cNvSpPr>
                <a:spLocks/>
              </p:cNvSpPr>
              <p:nvPr/>
            </p:nvSpPr>
            <p:spPr bwMode="auto">
              <a:xfrm>
                <a:off x="1181" y="1272"/>
                <a:ext cx="118" cy="230"/>
              </a:xfrm>
              <a:custGeom>
                <a:avLst/>
                <a:gdLst>
                  <a:gd name="T0" fmla="*/ 22 w 118"/>
                  <a:gd name="T1" fmla="*/ 230 h 230"/>
                  <a:gd name="T2" fmla="*/ 22 w 118"/>
                  <a:gd name="T3" fmla="*/ 230 h 230"/>
                  <a:gd name="T4" fmla="*/ 19 w 118"/>
                  <a:gd name="T5" fmla="*/ 218 h 230"/>
                  <a:gd name="T6" fmla="*/ 17 w 118"/>
                  <a:gd name="T7" fmla="*/ 204 h 230"/>
                  <a:gd name="T8" fmla="*/ 12 w 118"/>
                  <a:gd name="T9" fmla="*/ 177 h 230"/>
                  <a:gd name="T10" fmla="*/ 12 w 118"/>
                  <a:gd name="T11" fmla="*/ 177 h 230"/>
                  <a:gd name="T12" fmla="*/ 11 w 118"/>
                  <a:gd name="T13" fmla="*/ 172 h 230"/>
                  <a:gd name="T14" fmla="*/ 8 w 118"/>
                  <a:gd name="T15" fmla="*/ 169 h 230"/>
                  <a:gd name="T16" fmla="*/ 6 w 118"/>
                  <a:gd name="T17" fmla="*/ 166 h 230"/>
                  <a:gd name="T18" fmla="*/ 4 w 118"/>
                  <a:gd name="T19" fmla="*/ 161 h 230"/>
                  <a:gd name="T20" fmla="*/ 4 w 118"/>
                  <a:gd name="T21" fmla="*/ 161 h 230"/>
                  <a:gd name="T22" fmla="*/ 1 w 118"/>
                  <a:gd name="T23" fmla="*/ 134 h 230"/>
                  <a:gd name="T24" fmla="*/ 0 w 118"/>
                  <a:gd name="T25" fmla="*/ 114 h 230"/>
                  <a:gd name="T26" fmla="*/ 1 w 118"/>
                  <a:gd name="T27" fmla="*/ 99 h 230"/>
                  <a:gd name="T28" fmla="*/ 1 w 118"/>
                  <a:gd name="T29" fmla="*/ 94 h 230"/>
                  <a:gd name="T30" fmla="*/ 1 w 118"/>
                  <a:gd name="T31" fmla="*/ 94 h 230"/>
                  <a:gd name="T32" fmla="*/ 2 w 118"/>
                  <a:gd name="T33" fmla="*/ 91 h 230"/>
                  <a:gd name="T34" fmla="*/ 4 w 118"/>
                  <a:gd name="T35" fmla="*/ 88 h 230"/>
                  <a:gd name="T36" fmla="*/ 8 w 118"/>
                  <a:gd name="T37" fmla="*/ 85 h 230"/>
                  <a:gd name="T38" fmla="*/ 14 w 118"/>
                  <a:gd name="T39" fmla="*/ 83 h 230"/>
                  <a:gd name="T40" fmla="*/ 20 w 118"/>
                  <a:gd name="T41" fmla="*/ 81 h 230"/>
                  <a:gd name="T42" fmla="*/ 27 w 118"/>
                  <a:gd name="T43" fmla="*/ 80 h 230"/>
                  <a:gd name="T44" fmla="*/ 34 w 118"/>
                  <a:gd name="T45" fmla="*/ 79 h 230"/>
                  <a:gd name="T46" fmla="*/ 42 w 118"/>
                  <a:gd name="T47" fmla="*/ 79 h 230"/>
                  <a:gd name="T48" fmla="*/ 42 w 118"/>
                  <a:gd name="T49" fmla="*/ 79 h 230"/>
                  <a:gd name="T50" fmla="*/ 60 w 118"/>
                  <a:gd name="T51" fmla="*/ 80 h 230"/>
                  <a:gd name="T52" fmla="*/ 68 w 118"/>
                  <a:gd name="T53" fmla="*/ 79 h 230"/>
                  <a:gd name="T54" fmla="*/ 71 w 118"/>
                  <a:gd name="T55" fmla="*/ 78 h 230"/>
                  <a:gd name="T56" fmla="*/ 73 w 118"/>
                  <a:gd name="T57" fmla="*/ 76 h 230"/>
                  <a:gd name="T58" fmla="*/ 73 w 118"/>
                  <a:gd name="T59" fmla="*/ 76 h 230"/>
                  <a:gd name="T60" fmla="*/ 100 w 118"/>
                  <a:gd name="T61" fmla="*/ 7 h 230"/>
                  <a:gd name="T62" fmla="*/ 100 w 118"/>
                  <a:gd name="T63" fmla="*/ 7 h 230"/>
                  <a:gd name="T64" fmla="*/ 102 w 118"/>
                  <a:gd name="T65" fmla="*/ 4 h 230"/>
                  <a:gd name="T66" fmla="*/ 105 w 118"/>
                  <a:gd name="T67" fmla="*/ 1 h 230"/>
                  <a:gd name="T68" fmla="*/ 109 w 118"/>
                  <a:gd name="T69" fmla="*/ 0 h 230"/>
                  <a:gd name="T70" fmla="*/ 112 w 118"/>
                  <a:gd name="T71" fmla="*/ 1 h 230"/>
                  <a:gd name="T72" fmla="*/ 112 w 118"/>
                  <a:gd name="T73" fmla="*/ 1 h 230"/>
                  <a:gd name="T74" fmla="*/ 115 w 118"/>
                  <a:gd name="T75" fmla="*/ 4 h 230"/>
                  <a:gd name="T76" fmla="*/ 117 w 118"/>
                  <a:gd name="T77" fmla="*/ 7 h 230"/>
                  <a:gd name="T78" fmla="*/ 118 w 118"/>
                  <a:gd name="T79" fmla="*/ 11 h 230"/>
                  <a:gd name="T80" fmla="*/ 117 w 118"/>
                  <a:gd name="T81" fmla="*/ 14 h 230"/>
                  <a:gd name="T82" fmla="*/ 117 w 118"/>
                  <a:gd name="T83" fmla="*/ 14 h 230"/>
                  <a:gd name="T84" fmla="*/ 85 w 118"/>
                  <a:gd name="T85" fmla="*/ 97 h 230"/>
                  <a:gd name="T86" fmla="*/ 85 w 118"/>
                  <a:gd name="T87" fmla="*/ 97 h 230"/>
                  <a:gd name="T88" fmla="*/ 81 w 118"/>
                  <a:gd name="T89" fmla="*/ 109 h 230"/>
                  <a:gd name="T90" fmla="*/ 79 w 118"/>
                  <a:gd name="T91" fmla="*/ 119 h 230"/>
                  <a:gd name="T92" fmla="*/ 79 w 118"/>
                  <a:gd name="T93" fmla="*/ 119 h 230"/>
                  <a:gd name="T94" fmla="*/ 70 w 118"/>
                  <a:gd name="T95" fmla="*/ 185 h 230"/>
                  <a:gd name="T96" fmla="*/ 65 w 118"/>
                  <a:gd name="T97" fmla="*/ 213 h 230"/>
                  <a:gd name="T98" fmla="*/ 62 w 118"/>
                  <a:gd name="T9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30">
                    <a:moveTo>
                      <a:pt x="22" y="230"/>
                    </a:moveTo>
                    <a:lnTo>
                      <a:pt x="22" y="230"/>
                    </a:lnTo>
                    <a:lnTo>
                      <a:pt x="19" y="218"/>
                    </a:lnTo>
                    <a:lnTo>
                      <a:pt x="17" y="204"/>
                    </a:lnTo>
                    <a:lnTo>
                      <a:pt x="12" y="177"/>
                    </a:lnTo>
                    <a:lnTo>
                      <a:pt x="12" y="177"/>
                    </a:lnTo>
                    <a:lnTo>
                      <a:pt x="11" y="172"/>
                    </a:lnTo>
                    <a:lnTo>
                      <a:pt x="8" y="169"/>
                    </a:lnTo>
                    <a:lnTo>
                      <a:pt x="6" y="166"/>
                    </a:lnTo>
                    <a:lnTo>
                      <a:pt x="4" y="161"/>
                    </a:lnTo>
                    <a:lnTo>
                      <a:pt x="4" y="161"/>
                    </a:lnTo>
                    <a:lnTo>
                      <a:pt x="1" y="134"/>
                    </a:lnTo>
                    <a:lnTo>
                      <a:pt x="0" y="114"/>
                    </a:lnTo>
                    <a:lnTo>
                      <a:pt x="1" y="99"/>
                    </a:lnTo>
                    <a:lnTo>
                      <a:pt x="1" y="94"/>
                    </a:lnTo>
                    <a:lnTo>
                      <a:pt x="1" y="94"/>
                    </a:lnTo>
                    <a:lnTo>
                      <a:pt x="2" y="91"/>
                    </a:lnTo>
                    <a:lnTo>
                      <a:pt x="4" y="88"/>
                    </a:lnTo>
                    <a:lnTo>
                      <a:pt x="8" y="85"/>
                    </a:lnTo>
                    <a:lnTo>
                      <a:pt x="14" y="83"/>
                    </a:lnTo>
                    <a:lnTo>
                      <a:pt x="20" y="81"/>
                    </a:lnTo>
                    <a:lnTo>
                      <a:pt x="27" y="80"/>
                    </a:lnTo>
                    <a:lnTo>
                      <a:pt x="34" y="79"/>
                    </a:lnTo>
                    <a:lnTo>
                      <a:pt x="42" y="79"/>
                    </a:lnTo>
                    <a:lnTo>
                      <a:pt x="42" y="79"/>
                    </a:lnTo>
                    <a:lnTo>
                      <a:pt x="60" y="80"/>
                    </a:lnTo>
                    <a:lnTo>
                      <a:pt x="68" y="79"/>
                    </a:lnTo>
                    <a:lnTo>
                      <a:pt x="71" y="78"/>
                    </a:lnTo>
                    <a:lnTo>
                      <a:pt x="73" y="76"/>
                    </a:lnTo>
                    <a:lnTo>
                      <a:pt x="73" y="76"/>
                    </a:lnTo>
                    <a:lnTo>
                      <a:pt x="100" y="7"/>
                    </a:lnTo>
                    <a:lnTo>
                      <a:pt x="100" y="7"/>
                    </a:lnTo>
                    <a:lnTo>
                      <a:pt x="102" y="4"/>
                    </a:lnTo>
                    <a:lnTo>
                      <a:pt x="105" y="1"/>
                    </a:lnTo>
                    <a:lnTo>
                      <a:pt x="109" y="0"/>
                    </a:lnTo>
                    <a:lnTo>
                      <a:pt x="112" y="1"/>
                    </a:lnTo>
                    <a:lnTo>
                      <a:pt x="112" y="1"/>
                    </a:lnTo>
                    <a:lnTo>
                      <a:pt x="115" y="4"/>
                    </a:lnTo>
                    <a:lnTo>
                      <a:pt x="117" y="7"/>
                    </a:lnTo>
                    <a:lnTo>
                      <a:pt x="118" y="11"/>
                    </a:lnTo>
                    <a:lnTo>
                      <a:pt x="117" y="14"/>
                    </a:lnTo>
                    <a:lnTo>
                      <a:pt x="117" y="14"/>
                    </a:lnTo>
                    <a:lnTo>
                      <a:pt x="85" y="97"/>
                    </a:lnTo>
                    <a:lnTo>
                      <a:pt x="85" y="97"/>
                    </a:lnTo>
                    <a:lnTo>
                      <a:pt x="81" y="109"/>
                    </a:lnTo>
                    <a:lnTo>
                      <a:pt x="79" y="119"/>
                    </a:lnTo>
                    <a:lnTo>
                      <a:pt x="79" y="119"/>
                    </a:lnTo>
                    <a:lnTo>
                      <a:pt x="70" y="185"/>
                    </a:lnTo>
                    <a:lnTo>
                      <a:pt x="65" y="213"/>
                    </a:lnTo>
                    <a:lnTo>
                      <a:pt x="62"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4" name="Freeform 34"/>
              <p:cNvSpPr>
                <a:spLocks/>
              </p:cNvSpPr>
              <p:nvPr/>
            </p:nvSpPr>
            <p:spPr bwMode="auto">
              <a:xfrm>
                <a:off x="782" y="1050"/>
                <a:ext cx="89" cy="90"/>
              </a:xfrm>
              <a:custGeom>
                <a:avLst/>
                <a:gdLst>
                  <a:gd name="T0" fmla="*/ 89 w 89"/>
                  <a:gd name="T1" fmla="*/ 45 h 90"/>
                  <a:gd name="T2" fmla="*/ 89 w 89"/>
                  <a:gd name="T3" fmla="*/ 45 h 90"/>
                  <a:gd name="T4" fmla="*/ 88 w 89"/>
                  <a:gd name="T5" fmla="*/ 36 h 90"/>
                  <a:gd name="T6" fmla="*/ 86 w 89"/>
                  <a:gd name="T7" fmla="*/ 28 h 90"/>
                  <a:gd name="T8" fmla="*/ 81 w 89"/>
                  <a:gd name="T9" fmla="*/ 20 h 90"/>
                  <a:gd name="T10" fmla="*/ 75 w 89"/>
                  <a:gd name="T11" fmla="*/ 14 h 90"/>
                  <a:gd name="T12" fmla="*/ 69 w 89"/>
                  <a:gd name="T13" fmla="*/ 9 h 90"/>
                  <a:gd name="T14" fmla="*/ 62 w 89"/>
                  <a:gd name="T15" fmla="*/ 4 h 90"/>
                  <a:gd name="T16" fmla="*/ 54 w 89"/>
                  <a:gd name="T17" fmla="*/ 1 h 90"/>
                  <a:gd name="T18" fmla="*/ 44 w 89"/>
                  <a:gd name="T19" fmla="*/ 0 h 90"/>
                  <a:gd name="T20" fmla="*/ 44 w 89"/>
                  <a:gd name="T21" fmla="*/ 0 h 90"/>
                  <a:gd name="T22" fmla="*/ 35 w 89"/>
                  <a:gd name="T23" fmla="*/ 1 h 90"/>
                  <a:gd name="T24" fmla="*/ 27 w 89"/>
                  <a:gd name="T25" fmla="*/ 4 h 90"/>
                  <a:gd name="T26" fmla="*/ 20 w 89"/>
                  <a:gd name="T27" fmla="*/ 9 h 90"/>
                  <a:gd name="T28" fmla="*/ 13 w 89"/>
                  <a:gd name="T29" fmla="*/ 14 h 90"/>
                  <a:gd name="T30" fmla="*/ 7 w 89"/>
                  <a:gd name="T31" fmla="*/ 20 h 90"/>
                  <a:gd name="T32" fmla="*/ 3 w 89"/>
                  <a:gd name="T33" fmla="*/ 28 h 90"/>
                  <a:gd name="T34" fmla="*/ 1 w 89"/>
                  <a:gd name="T35" fmla="*/ 36 h 90"/>
                  <a:gd name="T36" fmla="*/ 0 w 89"/>
                  <a:gd name="T37" fmla="*/ 45 h 90"/>
                  <a:gd name="T38" fmla="*/ 0 w 89"/>
                  <a:gd name="T39" fmla="*/ 45 h 90"/>
                  <a:gd name="T40" fmla="*/ 1 w 89"/>
                  <a:gd name="T41" fmla="*/ 54 h 90"/>
                  <a:gd name="T42" fmla="*/ 3 w 89"/>
                  <a:gd name="T43" fmla="*/ 62 h 90"/>
                  <a:gd name="T44" fmla="*/ 7 w 89"/>
                  <a:gd name="T45" fmla="*/ 70 h 90"/>
                  <a:gd name="T46" fmla="*/ 13 w 89"/>
                  <a:gd name="T47" fmla="*/ 76 h 90"/>
                  <a:gd name="T48" fmla="*/ 20 w 89"/>
                  <a:gd name="T49" fmla="*/ 82 h 90"/>
                  <a:gd name="T50" fmla="*/ 27 w 89"/>
                  <a:gd name="T51" fmla="*/ 86 h 90"/>
                  <a:gd name="T52" fmla="*/ 35 w 89"/>
                  <a:gd name="T53" fmla="*/ 89 h 90"/>
                  <a:gd name="T54" fmla="*/ 44 w 89"/>
                  <a:gd name="T55" fmla="*/ 90 h 90"/>
                  <a:gd name="T56" fmla="*/ 44 w 89"/>
                  <a:gd name="T57" fmla="*/ 90 h 90"/>
                  <a:gd name="T58" fmla="*/ 54 w 89"/>
                  <a:gd name="T59" fmla="*/ 89 h 90"/>
                  <a:gd name="T60" fmla="*/ 62 w 89"/>
                  <a:gd name="T61" fmla="*/ 86 h 90"/>
                  <a:gd name="T62" fmla="*/ 69 w 89"/>
                  <a:gd name="T63" fmla="*/ 82 h 90"/>
                  <a:gd name="T64" fmla="*/ 75 w 89"/>
                  <a:gd name="T65" fmla="*/ 76 h 90"/>
                  <a:gd name="T66" fmla="*/ 81 w 89"/>
                  <a:gd name="T67" fmla="*/ 70 h 90"/>
                  <a:gd name="T68" fmla="*/ 86 w 89"/>
                  <a:gd name="T69" fmla="*/ 62 h 90"/>
                  <a:gd name="T70" fmla="*/ 88 w 89"/>
                  <a:gd name="T71" fmla="*/ 54 h 90"/>
                  <a:gd name="T72" fmla="*/ 89 w 89"/>
                  <a:gd name="T73" fmla="*/ 45 h 90"/>
                  <a:gd name="T74" fmla="*/ 89 w 89"/>
                  <a:gd name="T75"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90">
                    <a:moveTo>
                      <a:pt x="89" y="45"/>
                    </a:moveTo>
                    <a:lnTo>
                      <a:pt x="89" y="45"/>
                    </a:lnTo>
                    <a:lnTo>
                      <a:pt x="88" y="36"/>
                    </a:lnTo>
                    <a:lnTo>
                      <a:pt x="86" y="28"/>
                    </a:lnTo>
                    <a:lnTo>
                      <a:pt x="81" y="20"/>
                    </a:lnTo>
                    <a:lnTo>
                      <a:pt x="75" y="14"/>
                    </a:lnTo>
                    <a:lnTo>
                      <a:pt x="69" y="9"/>
                    </a:lnTo>
                    <a:lnTo>
                      <a:pt x="62" y="4"/>
                    </a:lnTo>
                    <a:lnTo>
                      <a:pt x="54" y="1"/>
                    </a:lnTo>
                    <a:lnTo>
                      <a:pt x="44" y="0"/>
                    </a:lnTo>
                    <a:lnTo>
                      <a:pt x="44" y="0"/>
                    </a:lnTo>
                    <a:lnTo>
                      <a:pt x="35" y="1"/>
                    </a:lnTo>
                    <a:lnTo>
                      <a:pt x="27" y="4"/>
                    </a:lnTo>
                    <a:lnTo>
                      <a:pt x="20" y="9"/>
                    </a:lnTo>
                    <a:lnTo>
                      <a:pt x="13" y="14"/>
                    </a:lnTo>
                    <a:lnTo>
                      <a:pt x="7" y="20"/>
                    </a:lnTo>
                    <a:lnTo>
                      <a:pt x="3" y="28"/>
                    </a:lnTo>
                    <a:lnTo>
                      <a:pt x="1" y="36"/>
                    </a:lnTo>
                    <a:lnTo>
                      <a:pt x="0" y="45"/>
                    </a:lnTo>
                    <a:lnTo>
                      <a:pt x="0" y="45"/>
                    </a:lnTo>
                    <a:lnTo>
                      <a:pt x="1" y="54"/>
                    </a:lnTo>
                    <a:lnTo>
                      <a:pt x="3" y="62"/>
                    </a:lnTo>
                    <a:lnTo>
                      <a:pt x="7" y="70"/>
                    </a:lnTo>
                    <a:lnTo>
                      <a:pt x="13" y="76"/>
                    </a:lnTo>
                    <a:lnTo>
                      <a:pt x="20" y="82"/>
                    </a:lnTo>
                    <a:lnTo>
                      <a:pt x="27" y="86"/>
                    </a:lnTo>
                    <a:lnTo>
                      <a:pt x="35" y="89"/>
                    </a:lnTo>
                    <a:lnTo>
                      <a:pt x="44" y="90"/>
                    </a:lnTo>
                    <a:lnTo>
                      <a:pt x="44" y="90"/>
                    </a:lnTo>
                    <a:lnTo>
                      <a:pt x="54" y="89"/>
                    </a:lnTo>
                    <a:lnTo>
                      <a:pt x="62" y="86"/>
                    </a:lnTo>
                    <a:lnTo>
                      <a:pt x="69" y="82"/>
                    </a:lnTo>
                    <a:lnTo>
                      <a:pt x="75" y="76"/>
                    </a:lnTo>
                    <a:lnTo>
                      <a:pt x="81" y="70"/>
                    </a:lnTo>
                    <a:lnTo>
                      <a:pt x="86" y="62"/>
                    </a:lnTo>
                    <a:lnTo>
                      <a:pt x="88" y="54"/>
                    </a:lnTo>
                    <a:lnTo>
                      <a:pt x="89" y="45"/>
                    </a:lnTo>
                    <a:lnTo>
                      <a:pt x="89" y="4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5" name="Freeform 35"/>
              <p:cNvSpPr>
                <a:spLocks/>
              </p:cNvSpPr>
              <p:nvPr/>
            </p:nvSpPr>
            <p:spPr bwMode="auto">
              <a:xfrm>
                <a:off x="779" y="1157"/>
                <a:ext cx="108" cy="50"/>
              </a:xfrm>
              <a:custGeom>
                <a:avLst/>
                <a:gdLst>
                  <a:gd name="T0" fmla="*/ 108 w 108"/>
                  <a:gd name="T1" fmla="*/ 50 h 50"/>
                  <a:gd name="T2" fmla="*/ 108 w 108"/>
                  <a:gd name="T3" fmla="*/ 50 h 50"/>
                  <a:gd name="T4" fmla="*/ 107 w 108"/>
                  <a:gd name="T5" fmla="*/ 31 h 50"/>
                  <a:gd name="T6" fmla="*/ 107 w 108"/>
                  <a:gd name="T7" fmla="*/ 25 h 50"/>
                  <a:gd name="T8" fmla="*/ 107 w 108"/>
                  <a:gd name="T9" fmla="*/ 25 h 50"/>
                  <a:gd name="T10" fmla="*/ 106 w 108"/>
                  <a:gd name="T11" fmla="*/ 23 h 50"/>
                  <a:gd name="T12" fmla="*/ 106 w 108"/>
                  <a:gd name="T13" fmla="*/ 20 h 50"/>
                  <a:gd name="T14" fmla="*/ 102 w 108"/>
                  <a:gd name="T15" fmla="*/ 16 h 50"/>
                  <a:gd name="T16" fmla="*/ 96 w 108"/>
                  <a:gd name="T17" fmla="*/ 12 h 50"/>
                  <a:gd name="T18" fmla="*/ 89 w 108"/>
                  <a:gd name="T19" fmla="*/ 7 h 50"/>
                  <a:gd name="T20" fmla="*/ 79 w 108"/>
                  <a:gd name="T21" fmla="*/ 4 h 50"/>
                  <a:gd name="T22" fmla="*/ 69 w 108"/>
                  <a:gd name="T23" fmla="*/ 2 h 50"/>
                  <a:gd name="T24" fmla="*/ 59 w 108"/>
                  <a:gd name="T25" fmla="*/ 1 h 50"/>
                  <a:gd name="T26" fmla="*/ 47 w 108"/>
                  <a:gd name="T27" fmla="*/ 0 h 50"/>
                  <a:gd name="T28" fmla="*/ 47 w 108"/>
                  <a:gd name="T29" fmla="*/ 0 h 50"/>
                  <a:gd name="T30" fmla="*/ 34 w 108"/>
                  <a:gd name="T31" fmla="*/ 1 h 50"/>
                  <a:gd name="T32" fmla="*/ 22 w 108"/>
                  <a:gd name="T33" fmla="*/ 3 h 50"/>
                  <a:gd name="T34" fmla="*/ 10 w 108"/>
                  <a:gd name="T35" fmla="*/ 6 h 50"/>
                  <a:gd name="T36" fmla="*/ 0 w 108"/>
                  <a:gd name="T37"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50">
                    <a:moveTo>
                      <a:pt x="108" y="50"/>
                    </a:moveTo>
                    <a:lnTo>
                      <a:pt x="108" y="50"/>
                    </a:lnTo>
                    <a:lnTo>
                      <a:pt x="107" y="31"/>
                    </a:lnTo>
                    <a:lnTo>
                      <a:pt x="107" y="25"/>
                    </a:lnTo>
                    <a:lnTo>
                      <a:pt x="107" y="25"/>
                    </a:lnTo>
                    <a:lnTo>
                      <a:pt x="106" y="23"/>
                    </a:lnTo>
                    <a:lnTo>
                      <a:pt x="106" y="20"/>
                    </a:lnTo>
                    <a:lnTo>
                      <a:pt x="102" y="16"/>
                    </a:lnTo>
                    <a:lnTo>
                      <a:pt x="96" y="12"/>
                    </a:lnTo>
                    <a:lnTo>
                      <a:pt x="89" y="7"/>
                    </a:lnTo>
                    <a:lnTo>
                      <a:pt x="79" y="4"/>
                    </a:lnTo>
                    <a:lnTo>
                      <a:pt x="69" y="2"/>
                    </a:lnTo>
                    <a:lnTo>
                      <a:pt x="59" y="1"/>
                    </a:lnTo>
                    <a:lnTo>
                      <a:pt x="47" y="0"/>
                    </a:lnTo>
                    <a:lnTo>
                      <a:pt x="47" y="0"/>
                    </a:lnTo>
                    <a:lnTo>
                      <a:pt x="34" y="1"/>
                    </a:lnTo>
                    <a:lnTo>
                      <a:pt x="22" y="3"/>
                    </a:lnTo>
                    <a:lnTo>
                      <a:pt x="10" y="6"/>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6" name="Freeform 36"/>
              <p:cNvSpPr>
                <a:spLocks/>
              </p:cNvSpPr>
              <p:nvPr/>
            </p:nvSpPr>
            <p:spPr bwMode="auto">
              <a:xfrm>
                <a:off x="643" y="1019"/>
                <a:ext cx="123" cy="123"/>
              </a:xfrm>
              <a:custGeom>
                <a:avLst/>
                <a:gdLst>
                  <a:gd name="T0" fmla="*/ 123 w 123"/>
                  <a:gd name="T1" fmla="*/ 61 h 123"/>
                  <a:gd name="T2" fmla="*/ 123 w 123"/>
                  <a:gd name="T3" fmla="*/ 61 h 123"/>
                  <a:gd name="T4" fmla="*/ 122 w 123"/>
                  <a:gd name="T5" fmla="*/ 55 h 123"/>
                  <a:gd name="T6" fmla="*/ 121 w 123"/>
                  <a:gd name="T7" fmla="*/ 49 h 123"/>
                  <a:gd name="T8" fmla="*/ 118 w 123"/>
                  <a:gd name="T9" fmla="*/ 37 h 123"/>
                  <a:gd name="T10" fmla="*/ 112 w 123"/>
                  <a:gd name="T11" fmla="*/ 27 h 123"/>
                  <a:gd name="T12" fmla="*/ 104 w 123"/>
                  <a:gd name="T13" fmla="*/ 18 h 123"/>
                  <a:gd name="T14" fmla="*/ 96 w 123"/>
                  <a:gd name="T15" fmla="*/ 11 h 123"/>
                  <a:gd name="T16" fmla="*/ 85 w 123"/>
                  <a:gd name="T17" fmla="*/ 6 h 123"/>
                  <a:gd name="T18" fmla="*/ 73 w 123"/>
                  <a:gd name="T19" fmla="*/ 1 h 123"/>
                  <a:gd name="T20" fmla="*/ 67 w 123"/>
                  <a:gd name="T21" fmla="*/ 0 h 123"/>
                  <a:gd name="T22" fmla="*/ 61 w 123"/>
                  <a:gd name="T23" fmla="*/ 0 h 123"/>
                  <a:gd name="T24" fmla="*/ 61 w 123"/>
                  <a:gd name="T25" fmla="*/ 0 h 123"/>
                  <a:gd name="T26" fmla="*/ 55 w 123"/>
                  <a:gd name="T27" fmla="*/ 0 h 123"/>
                  <a:gd name="T28" fmla="*/ 49 w 123"/>
                  <a:gd name="T29" fmla="*/ 1 h 123"/>
                  <a:gd name="T30" fmla="*/ 37 w 123"/>
                  <a:gd name="T31" fmla="*/ 6 h 123"/>
                  <a:gd name="T32" fmla="*/ 27 w 123"/>
                  <a:gd name="T33" fmla="*/ 11 h 123"/>
                  <a:gd name="T34" fmla="*/ 18 w 123"/>
                  <a:gd name="T35" fmla="*/ 18 h 123"/>
                  <a:gd name="T36" fmla="*/ 11 w 123"/>
                  <a:gd name="T37" fmla="*/ 27 h 123"/>
                  <a:gd name="T38" fmla="*/ 5 w 123"/>
                  <a:gd name="T39" fmla="*/ 37 h 123"/>
                  <a:gd name="T40" fmla="*/ 1 w 123"/>
                  <a:gd name="T41" fmla="*/ 49 h 123"/>
                  <a:gd name="T42" fmla="*/ 0 w 123"/>
                  <a:gd name="T43" fmla="*/ 55 h 123"/>
                  <a:gd name="T44" fmla="*/ 0 w 123"/>
                  <a:gd name="T45" fmla="*/ 61 h 123"/>
                  <a:gd name="T46" fmla="*/ 0 w 123"/>
                  <a:gd name="T47" fmla="*/ 61 h 123"/>
                  <a:gd name="T48" fmla="*/ 0 w 123"/>
                  <a:gd name="T49" fmla="*/ 67 h 123"/>
                  <a:gd name="T50" fmla="*/ 1 w 123"/>
                  <a:gd name="T51" fmla="*/ 73 h 123"/>
                  <a:gd name="T52" fmla="*/ 5 w 123"/>
                  <a:gd name="T53" fmla="*/ 85 h 123"/>
                  <a:gd name="T54" fmla="*/ 11 w 123"/>
                  <a:gd name="T55" fmla="*/ 95 h 123"/>
                  <a:gd name="T56" fmla="*/ 18 w 123"/>
                  <a:gd name="T57" fmla="*/ 104 h 123"/>
                  <a:gd name="T58" fmla="*/ 27 w 123"/>
                  <a:gd name="T59" fmla="*/ 112 h 123"/>
                  <a:gd name="T60" fmla="*/ 37 w 123"/>
                  <a:gd name="T61" fmla="*/ 118 h 123"/>
                  <a:gd name="T62" fmla="*/ 49 w 123"/>
                  <a:gd name="T63" fmla="*/ 121 h 123"/>
                  <a:gd name="T64" fmla="*/ 55 w 123"/>
                  <a:gd name="T65" fmla="*/ 122 h 123"/>
                  <a:gd name="T66" fmla="*/ 61 w 123"/>
                  <a:gd name="T67" fmla="*/ 123 h 123"/>
                  <a:gd name="T68" fmla="*/ 61 w 123"/>
                  <a:gd name="T69" fmla="*/ 123 h 123"/>
                  <a:gd name="T70" fmla="*/ 67 w 123"/>
                  <a:gd name="T71" fmla="*/ 122 h 123"/>
                  <a:gd name="T72" fmla="*/ 73 w 123"/>
                  <a:gd name="T73" fmla="*/ 121 h 123"/>
                  <a:gd name="T74" fmla="*/ 85 w 123"/>
                  <a:gd name="T75" fmla="*/ 118 h 123"/>
                  <a:gd name="T76" fmla="*/ 96 w 123"/>
                  <a:gd name="T77" fmla="*/ 112 h 123"/>
                  <a:gd name="T78" fmla="*/ 104 w 123"/>
                  <a:gd name="T79" fmla="*/ 104 h 123"/>
                  <a:gd name="T80" fmla="*/ 112 w 123"/>
                  <a:gd name="T81" fmla="*/ 95 h 123"/>
                  <a:gd name="T82" fmla="*/ 118 w 123"/>
                  <a:gd name="T83" fmla="*/ 85 h 123"/>
                  <a:gd name="T84" fmla="*/ 121 w 123"/>
                  <a:gd name="T85" fmla="*/ 73 h 123"/>
                  <a:gd name="T86" fmla="*/ 122 w 123"/>
                  <a:gd name="T87" fmla="*/ 67 h 123"/>
                  <a:gd name="T88" fmla="*/ 123 w 123"/>
                  <a:gd name="T89" fmla="*/ 61 h 123"/>
                  <a:gd name="T90" fmla="*/ 123 w 123"/>
                  <a:gd name="T9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3">
                    <a:moveTo>
                      <a:pt x="123" y="61"/>
                    </a:moveTo>
                    <a:lnTo>
                      <a:pt x="123" y="61"/>
                    </a:lnTo>
                    <a:lnTo>
                      <a:pt x="122" y="55"/>
                    </a:lnTo>
                    <a:lnTo>
                      <a:pt x="121" y="49"/>
                    </a:lnTo>
                    <a:lnTo>
                      <a:pt x="118" y="37"/>
                    </a:lnTo>
                    <a:lnTo>
                      <a:pt x="112" y="27"/>
                    </a:lnTo>
                    <a:lnTo>
                      <a:pt x="104" y="18"/>
                    </a:lnTo>
                    <a:lnTo>
                      <a:pt x="96" y="11"/>
                    </a:lnTo>
                    <a:lnTo>
                      <a:pt x="85" y="6"/>
                    </a:lnTo>
                    <a:lnTo>
                      <a:pt x="73" y="1"/>
                    </a:lnTo>
                    <a:lnTo>
                      <a:pt x="67" y="0"/>
                    </a:lnTo>
                    <a:lnTo>
                      <a:pt x="61" y="0"/>
                    </a:lnTo>
                    <a:lnTo>
                      <a:pt x="61" y="0"/>
                    </a:lnTo>
                    <a:lnTo>
                      <a:pt x="55" y="0"/>
                    </a:lnTo>
                    <a:lnTo>
                      <a:pt x="49" y="1"/>
                    </a:lnTo>
                    <a:lnTo>
                      <a:pt x="37" y="6"/>
                    </a:lnTo>
                    <a:lnTo>
                      <a:pt x="27" y="11"/>
                    </a:lnTo>
                    <a:lnTo>
                      <a:pt x="18" y="18"/>
                    </a:lnTo>
                    <a:lnTo>
                      <a:pt x="11" y="27"/>
                    </a:lnTo>
                    <a:lnTo>
                      <a:pt x="5" y="37"/>
                    </a:lnTo>
                    <a:lnTo>
                      <a:pt x="1" y="49"/>
                    </a:lnTo>
                    <a:lnTo>
                      <a:pt x="0" y="55"/>
                    </a:lnTo>
                    <a:lnTo>
                      <a:pt x="0" y="61"/>
                    </a:lnTo>
                    <a:lnTo>
                      <a:pt x="0" y="61"/>
                    </a:lnTo>
                    <a:lnTo>
                      <a:pt x="0" y="67"/>
                    </a:lnTo>
                    <a:lnTo>
                      <a:pt x="1" y="73"/>
                    </a:lnTo>
                    <a:lnTo>
                      <a:pt x="5" y="85"/>
                    </a:lnTo>
                    <a:lnTo>
                      <a:pt x="11" y="95"/>
                    </a:lnTo>
                    <a:lnTo>
                      <a:pt x="18" y="104"/>
                    </a:lnTo>
                    <a:lnTo>
                      <a:pt x="27" y="112"/>
                    </a:lnTo>
                    <a:lnTo>
                      <a:pt x="37" y="118"/>
                    </a:lnTo>
                    <a:lnTo>
                      <a:pt x="49" y="121"/>
                    </a:lnTo>
                    <a:lnTo>
                      <a:pt x="55" y="122"/>
                    </a:lnTo>
                    <a:lnTo>
                      <a:pt x="61" y="123"/>
                    </a:lnTo>
                    <a:lnTo>
                      <a:pt x="61" y="123"/>
                    </a:lnTo>
                    <a:lnTo>
                      <a:pt x="67" y="122"/>
                    </a:lnTo>
                    <a:lnTo>
                      <a:pt x="73" y="121"/>
                    </a:lnTo>
                    <a:lnTo>
                      <a:pt x="85" y="118"/>
                    </a:lnTo>
                    <a:lnTo>
                      <a:pt x="96" y="112"/>
                    </a:lnTo>
                    <a:lnTo>
                      <a:pt x="104" y="104"/>
                    </a:lnTo>
                    <a:lnTo>
                      <a:pt x="112" y="95"/>
                    </a:lnTo>
                    <a:lnTo>
                      <a:pt x="118" y="85"/>
                    </a:lnTo>
                    <a:lnTo>
                      <a:pt x="121" y="73"/>
                    </a:lnTo>
                    <a:lnTo>
                      <a:pt x="122" y="67"/>
                    </a:lnTo>
                    <a:lnTo>
                      <a:pt x="123" y="61"/>
                    </a:lnTo>
                    <a:lnTo>
                      <a:pt x="123" y="61"/>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7" name="Freeform 37"/>
              <p:cNvSpPr>
                <a:spLocks/>
              </p:cNvSpPr>
              <p:nvPr/>
            </p:nvSpPr>
            <p:spPr bwMode="auto">
              <a:xfrm>
                <a:off x="622" y="1167"/>
                <a:ext cx="165" cy="66"/>
              </a:xfrm>
              <a:custGeom>
                <a:avLst/>
                <a:gdLst>
                  <a:gd name="T0" fmla="*/ 165 w 165"/>
                  <a:gd name="T1" fmla="*/ 66 h 66"/>
                  <a:gd name="T2" fmla="*/ 165 w 165"/>
                  <a:gd name="T3" fmla="*/ 66 h 66"/>
                  <a:gd name="T4" fmla="*/ 164 w 165"/>
                  <a:gd name="T5" fmla="*/ 42 h 66"/>
                  <a:gd name="T6" fmla="*/ 164 w 165"/>
                  <a:gd name="T7" fmla="*/ 33 h 66"/>
                  <a:gd name="T8" fmla="*/ 164 w 165"/>
                  <a:gd name="T9" fmla="*/ 33 h 66"/>
                  <a:gd name="T10" fmla="*/ 163 w 165"/>
                  <a:gd name="T11" fmla="*/ 29 h 66"/>
                  <a:gd name="T12" fmla="*/ 162 w 165"/>
                  <a:gd name="T13" fmla="*/ 26 h 66"/>
                  <a:gd name="T14" fmla="*/ 160 w 165"/>
                  <a:gd name="T15" fmla="*/ 23 h 66"/>
                  <a:gd name="T16" fmla="*/ 157 w 165"/>
                  <a:gd name="T17" fmla="*/ 20 h 66"/>
                  <a:gd name="T18" fmla="*/ 149 w 165"/>
                  <a:gd name="T19" fmla="*/ 14 h 66"/>
                  <a:gd name="T20" fmla="*/ 139 w 165"/>
                  <a:gd name="T21" fmla="*/ 10 h 66"/>
                  <a:gd name="T22" fmla="*/ 126 w 165"/>
                  <a:gd name="T23" fmla="*/ 6 h 66"/>
                  <a:gd name="T24" fmla="*/ 113 w 165"/>
                  <a:gd name="T25" fmla="*/ 3 h 66"/>
                  <a:gd name="T26" fmla="*/ 97 w 165"/>
                  <a:gd name="T27" fmla="*/ 1 h 66"/>
                  <a:gd name="T28" fmla="*/ 82 w 165"/>
                  <a:gd name="T29" fmla="*/ 0 h 66"/>
                  <a:gd name="T30" fmla="*/ 82 w 165"/>
                  <a:gd name="T31" fmla="*/ 0 h 66"/>
                  <a:gd name="T32" fmla="*/ 67 w 165"/>
                  <a:gd name="T33" fmla="*/ 1 h 66"/>
                  <a:gd name="T34" fmla="*/ 52 w 165"/>
                  <a:gd name="T35" fmla="*/ 3 h 66"/>
                  <a:gd name="T36" fmla="*/ 38 w 165"/>
                  <a:gd name="T37" fmla="*/ 6 h 66"/>
                  <a:gd name="T38" fmla="*/ 25 w 165"/>
                  <a:gd name="T39" fmla="*/ 10 h 66"/>
                  <a:gd name="T40" fmla="*/ 15 w 165"/>
                  <a:gd name="T41" fmla="*/ 14 h 66"/>
                  <a:gd name="T42" fmla="*/ 8 w 165"/>
                  <a:gd name="T43" fmla="*/ 20 h 66"/>
                  <a:gd name="T44" fmla="*/ 5 w 165"/>
                  <a:gd name="T45" fmla="*/ 23 h 66"/>
                  <a:gd name="T46" fmla="*/ 3 w 165"/>
                  <a:gd name="T47" fmla="*/ 26 h 66"/>
                  <a:gd name="T48" fmla="*/ 1 w 165"/>
                  <a:gd name="T49" fmla="*/ 29 h 66"/>
                  <a:gd name="T50" fmla="*/ 1 w 165"/>
                  <a:gd name="T51" fmla="*/ 33 h 66"/>
                  <a:gd name="T52" fmla="*/ 1 w 165"/>
                  <a:gd name="T53" fmla="*/ 33 h 66"/>
                  <a:gd name="T54" fmla="*/ 0 w 165"/>
                  <a:gd name="T55" fmla="*/ 42 h 66"/>
                  <a:gd name="T56" fmla="*/ 0 w 165"/>
                  <a:gd name="T5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66">
                    <a:moveTo>
                      <a:pt x="165" y="66"/>
                    </a:moveTo>
                    <a:lnTo>
                      <a:pt x="165" y="66"/>
                    </a:lnTo>
                    <a:lnTo>
                      <a:pt x="164" y="42"/>
                    </a:lnTo>
                    <a:lnTo>
                      <a:pt x="164" y="33"/>
                    </a:lnTo>
                    <a:lnTo>
                      <a:pt x="164" y="33"/>
                    </a:lnTo>
                    <a:lnTo>
                      <a:pt x="163" y="29"/>
                    </a:lnTo>
                    <a:lnTo>
                      <a:pt x="162" y="26"/>
                    </a:lnTo>
                    <a:lnTo>
                      <a:pt x="160" y="23"/>
                    </a:lnTo>
                    <a:lnTo>
                      <a:pt x="157" y="20"/>
                    </a:lnTo>
                    <a:lnTo>
                      <a:pt x="149" y="14"/>
                    </a:lnTo>
                    <a:lnTo>
                      <a:pt x="139" y="10"/>
                    </a:lnTo>
                    <a:lnTo>
                      <a:pt x="126" y="6"/>
                    </a:lnTo>
                    <a:lnTo>
                      <a:pt x="113" y="3"/>
                    </a:lnTo>
                    <a:lnTo>
                      <a:pt x="97" y="1"/>
                    </a:lnTo>
                    <a:lnTo>
                      <a:pt x="82" y="0"/>
                    </a:lnTo>
                    <a:lnTo>
                      <a:pt x="82" y="0"/>
                    </a:lnTo>
                    <a:lnTo>
                      <a:pt x="67" y="1"/>
                    </a:lnTo>
                    <a:lnTo>
                      <a:pt x="52" y="3"/>
                    </a:lnTo>
                    <a:lnTo>
                      <a:pt x="38" y="6"/>
                    </a:lnTo>
                    <a:lnTo>
                      <a:pt x="25" y="10"/>
                    </a:lnTo>
                    <a:lnTo>
                      <a:pt x="15" y="14"/>
                    </a:lnTo>
                    <a:lnTo>
                      <a:pt x="8" y="20"/>
                    </a:lnTo>
                    <a:lnTo>
                      <a:pt x="5" y="23"/>
                    </a:lnTo>
                    <a:lnTo>
                      <a:pt x="3" y="26"/>
                    </a:lnTo>
                    <a:lnTo>
                      <a:pt x="1" y="29"/>
                    </a:lnTo>
                    <a:lnTo>
                      <a:pt x="1" y="33"/>
                    </a:lnTo>
                    <a:lnTo>
                      <a:pt x="1" y="33"/>
                    </a:lnTo>
                    <a:lnTo>
                      <a:pt x="0" y="42"/>
                    </a:lnTo>
                    <a:lnTo>
                      <a:pt x="0"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8" name="Freeform 38"/>
              <p:cNvSpPr>
                <a:spLocks/>
              </p:cNvSpPr>
              <p:nvPr/>
            </p:nvSpPr>
            <p:spPr bwMode="auto">
              <a:xfrm>
                <a:off x="2048" y="438"/>
                <a:ext cx="110" cy="94"/>
              </a:xfrm>
              <a:custGeom>
                <a:avLst/>
                <a:gdLst>
                  <a:gd name="T0" fmla="*/ 0 w 110"/>
                  <a:gd name="T1" fmla="*/ 31 h 94"/>
                  <a:gd name="T2" fmla="*/ 0 w 110"/>
                  <a:gd name="T3" fmla="*/ 31 h 94"/>
                  <a:gd name="T4" fmla="*/ 23 w 110"/>
                  <a:gd name="T5" fmla="*/ 0 h 94"/>
                  <a:gd name="T6" fmla="*/ 110 w 110"/>
                  <a:gd name="T7" fmla="*/ 62 h 94"/>
                  <a:gd name="T8" fmla="*/ 88 w 110"/>
                  <a:gd name="T9" fmla="*/ 94 h 94"/>
                </a:gdLst>
                <a:ahLst/>
                <a:cxnLst>
                  <a:cxn ang="0">
                    <a:pos x="T0" y="T1"/>
                  </a:cxn>
                  <a:cxn ang="0">
                    <a:pos x="T2" y="T3"/>
                  </a:cxn>
                  <a:cxn ang="0">
                    <a:pos x="T4" y="T5"/>
                  </a:cxn>
                  <a:cxn ang="0">
                    <a:pos x="T6" y="T7"/>
                  </a:cxn>
                  <a:cxn ang="0">
                    <a:pos x="T8" y="T9"/>
                  </a:cxn>
                </a:cxnLst>
                <a:rect l="0" t="0" r="r" b="b"/>
                <a:pathLst>
                  <a:path w="110" h="94">
                    <a:moveTo>
                      <a:pt x="0" y="31"/>
                    </a:moveTo>
                    <a:lnTo>
                      <a:pt x="0" y="31"/>
                    </a:lnTo>
                    <a:lnTo>
                      <a:pt x="23" y="0"/>
                    </a:lnTo>
                    <a:lnTo>
                      <a:pt x="110" y="62"/>
                    </a:lnTo>
                    <a:lnTo>
                      <a:pt x="88" y="9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19" name="Freeform 39"/>
              <p:cNvSpPr>
                <a:spLocks/>
              </p:cNvSpPr>
              <p:nvPr/>
            </p:nvSpPr>
            <p:spPr bwMode="auto">
              <a:xfrm>
                <a:off x="2083" y="282"/>
                <a:ext cx="41" cy="154"/>
              </a:xfrm>
              <a:custGeom>
                <a:avLst/>
                <a:gdLst>
                  <a:gd name="T0" fmla="*/ 41 w 41"/>
                  <a:gd name="T1" fmla="*/ 2 h 154"/>
                  <a:gd name="T2" fmla="*/ 41 w 41"/>
                  <a:gd name="T3" fmla="*/ 2 h 154"/>
                  <a:gd name="T4" fmla="*/ 37 w 41"/>
                  <a:gd name="T5" fmla="*/ 0 h 154"/>
                  <a:gd name="T6" fmla="*/ 32 w 41"/>
                  <a:gd name="T7" fmla="*/ 0 h 154"/>
                  <a:gd name="T8" fmla="*/ 32 w 41"/>
                  <a:gd name="T9" fmla="*/ 0 h 154"/>
                  <a:gd name="T10" fmla="*/ 28 w 41"/>
                  <a:gd name="T11" fmla="*/ 1 h 154"/>
                  <a:gd name="T12" fmla="*/ 24 w 41"/>
                  <a:gd name="T13" fmla="*/ 4 h 154"/>
                  <a:gd name="T14" fmla="*/ 22 w 41"/>
                  <a:gd name="T15" fmla="*/ 8 h 154"/>
                  <a:gd name="T16" fmla="*/ 21 w 41"/>
                  <a:gd name="T17" fmla="*/ 13 h 154"/>
                  <a:gd name="T18" fmla="*/ 21 w 41"/>
                  <a:gd name="T19" fmla="*/ 13 h 154"/>
                  <a:gd name="T20" fmla="*/ 21 w 41"/>
                  <a:gd name="T21" fmla="*/ 119 h 154"/>
                  <a:gd name="T22" fmla="*/ 0 w 41"/>
                  <a:gd name="T2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4">
                    <a:moveTo>
                      <a:pt x="41" y="2"/>
                    </a:moveTo>
                    <a:lnTo>
                      <a:pt x="41" y="2"/>
                    </a:lnTo>
                    <a:lnTo>
                      <a:pt x="37" y="0"/>
                    </a:lnTo>
                    <a:lnTo>
                      <a:pt x="32" y="0"/>
                    </a:lnTo>
                    <a:lnTo>
                      <a:pt x="32" y="0"/>
                    </a:lnTo>
                    <a:lnTo>
                      <a:pt x="28" y="1"/>
                    </a:lnTo>
                    <a:lnTo>
                      <a:pt x="24" y="4"/>
                    </a:lnTo>
                    <a:lnTo>
                      <a:pt x="22" y="8"/>
                    </a:lnTo>
                    <a:lnTo>
                      <a:pt x="21" y="13"/>
                    </a:lnTo>
                    <a:lnTo>
                      <a:pt x="21" y="13"/>
                    </a:lnTo>
                    <a:lnTo>
                      <a:pt x="21" y="119"/>
                    </a:lnTo>
                    <a:lnTo>
                      <a:pt x="0"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0" name="Freeform 40"/>
              <p:cNvSpPr>
                <a:spLocks/>
              </p:cNvSpPr>
              <p:nvPr/>
            </p:nvSpPr>
            <p:spPr bwMode="auto">
              <a:xfrm>
                <a:off x="2126" y="256"/>
                <a:ext cx="30" cy="90"/>
              </a:xfrm>
              <a:custGeom>
                <a:avLst/>
                <a:gdLst>
                  <a:gd name="T0" fmla="*/ 30 w 30"/>
                  <a:gd name="T1" fmla="*/ 13 h 90"/>
                  <a:gd name="T2" fmla="*/ 30 w 30"/>
                  <a:gd name="T3" fmla="*/ 13 h 90"/>
                  <a:gd name="T4" fmla="*/ 29 w 30"/>
                  <a:gd name="T5" fmla="*/ 8 h 90"/>
                  <a:gd name="T6" fmla="*/ 27 w 30"/>
                  <a:gd name="T7" fmla="*/ 3 h 90"/>
                  <a:gd name="T8" fmla="*/ 23 w 30"/>
                  <a:gd name="T9" fmla="*/ 1 h 90"/>
                  <a:gd name="T10" fmla="*/ 18 w 30"/>
                  <a:gd name="T11" fmla="*/ 0 h 90"/>
                  <a:gd name="T12" fmla="*/ 18 w 30"/>
                  <a:gd name="T13" fmla="*/ 0 h 90"/>
                  <a:gd name="T14" fmla="*/ 13 w 30"/>
                  <a:gd name="T15" fmla="*/ 1 h 90"/>
                  <a:gd name="T16" fmla="*/ 9 w 30"/>
                  <a:gd name="T17" fmla="*/ 4 h 90"/>
                  <a:gd name="T18" fmla="*/ 7 w 30"/>
                  <a:gd name="T19" fmla="*/ 8 h 90"/>
                  <a:gd name="T20" fmla="*/ 6 w 30"/>
                  <a:gd name="T21" fmla="*/ 13 h 90"/>
                  <a:gd name="T22" fmla="*/ 6 w 30"/>
                  <a:gd name="T23" fmla="*/ 13 h 90"/>
                  <a:gd name="T24" fmla="*/ 0 w 30"/>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90">
                    <a:moveTo>
                      <a:pt x="30" y="13"/>
                    </a:moveTo>
                    <a:lnTo>
                      <a:pt x="30" y="13"/>
                    </a:lnTo>
                    <a:lnTo>
                      <a:pt x="29" y="8"/>
                    </a:lnTo>
                    <a:lnTo>
                      <a:pt x="27" y="3"/>
                    </a:lnTo>
                    <a:lnTo>
                      <a:pt x="23" y="1"/>
                    </a:lnTo>
                    <a:lnTo>
                      <a:pt x="18" y="0"/>
                    </a:lnTo>
                    <a:lnTo>
                      <a:pt x="18" y="0"/>
                    </a:lnTo>
                    <a:lnTo>
                      <a:pt x="13" y="1"/>
                    </a:lnTo>
                    <a:lnTo>
                      <a:pt x="9" y="4"/>
                    </a:lnTo>
                    <a:lnTo>
                      <a:pt x="7" y="8"/>
                    </a:lnTo>
                    <a:lnTo>
                      <a:pt x="6" y="13"/>
                    </a:lnTo>
                    <a:lnTo>
                      <a:pt x="6" y="13"/>
                    </a:lnTo>
                    <a:lnTo>
                      <a:pt x="0" y="9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1" name="Freeform 41"/>
              <p:cNvSpPr>
                <a:spLocks/>
              </p:cNvSpPr>
              <p:nvPr/>
            </p:nvSpPr>
            <p:spPr bwMode="auto">
              <a:xfrm>
                <a:off x="2146" y="244"/>
                <a:ext cx="109" cy="237"/>
              </a:xfrm>
              <a:custGeom>
                <a:avLst/>
                <a:gdLst>
                  <a:gd name="T0" fmla="*/ 5 w 109"/>
                  <a:gd name="T1" fmla="*/ 223 h 237"/>
                  <a:gd name="T2" fmla="*/ 105 w 109"/>
                  <a:gd name="T3" fmla="*/ 183 h 237"/>
                  <a:gd name="T4" fmla="*/ 108 w 109"/>
                  <a:gd name="T5" fmla="*/ 179 h 237"/>
                  <a:gd name="T6" fmla="*/ 108 w 109"/>
                  <a:gd name="T7" fmla="*/ 170 h 237"/>
                  <a:gd name="T8" fmla="*/ 106 w 109"/>
                  <a:gd name="T9" fmla="*/ 166 h 237"/>
                  <a:gd name="T10" fmla="*/ 97 w 109"/>
                  <a:gd name="T11" fmla="*/ 161 h 237"/>
                  <a:gd name="T12" fmla="*/ 87 w 109"/>
                  <a:gd name="T13" fmla="*/ 165 h 237"/>
                  <a:gd name="T14" fmla="*/ 65 w 109"/>
                  <a:gd name="T15" fmla="*/ 182 h 237"/>
                  <a:gd name="T16" fmla="*/ 59 w 109"/>
                  <a:gd name="T17" fmla="*/ 185 h 237"/>
                  <a:gd name="T18" fmla="*/ 51 w 109"/>
                  <a:gd name="T19" fmla="*/ 186 h 237"/>
                  <a:gd name="T20" fmla="*/ 42 w 109"/>
                  <a:gd name="T21" fmla="*/ 184 h 237"/>
                  <a:gd name="T22" fmla="*/ 34 w 109"/>
                  <a:gd name="T23" fmla="*/ 179 h 237"/>
                  <a:gd name="T24" fmla="*/ 29 w 109"/>
                  <a:gd name="T25" fmla="*/ 171 h 237"/>
                  <a:gd name="T26" fmla="*/ 27 w 109"/>
                  <a:gd name="T27" fmla="*/ 161 h 237"/>
                  <a:gd name="T28" fmla="*/ 27 w 109"/>
                  <a:gd name="T29" fmla="*/ 156 h 237"/>
                  <a:gd name="T30" fmla="*/ 31 w 109"/>
                  <a:gd name="T31" fmla="*/ 148 h 237"/>
                  <a:gd name="T32" fmla="*/ 38 w 109"/>
                  <a:gd name="T33" fmla="*/ 141 h 237"/>
                  <a:gd name="T34" fmla="*/ 46 w 109"/>
                  <a:gd name="T35" fmla="*/ 137 h 237"/>
                  <a:gd name="T36" fmla="*/ 51 w 109"/>
                  <a:gd name="T37" fmla="*/ 137 h 237"/>
                  <a:gd name="T38" fmla="*/ 60 w 109"/>
                  <a:gd name="T39" fmla="*/ 139 h 237"/>
                  <a:gd name="T40" fmla="*/ 68 w 109"/>
                  <a:gd name="T41" fmla="*/ 143 h 237"/>
                  <a:gd name="T42" fmla="*/ 87 w 109"/>
                  <a:gd name="T43" fmla="*/ 157 h 237"/>
                  <a:gd name="T44" fmla="*/ 92 w 109"/>
                  <a:gd name="T45" fmla="*/ 159 h 237"/>
                  <a:gd name="T46" fmla="*/ 102 w 109"/>
                  <a:gd name="T47" fmla="*/ 159 h 237"/>
                  <a:gd name="T48" fmla="*/ 106 w 109"/>
                  <a:gd name="T49" fmla="*/ 156 h 237"/>
                  <a:gd name="T50" fmla="*/ 109 w 109"/>
                  <a:gd name="T51" fmla="*/ 147 h 237"/>
                  <a:gd name="T52" fmla="*/ 105 w 109"/>
                  <a:gd name="T53" fmla="*/ 138 h 237"/>
                  <a:gd name="T54" fmla="*/ 37 w 109"/>
                  <a:gd name="T55" fmla="*/ 102 h 237"/>
                  <a:gd name="T56" fmla="*/ 50 w 109"/>
                  <a:gd name="T57" fmla="*/ 14 h 237"/>
                  <a:gd name="T58" fmla="*/ 50 w 109"/>
                  <a:gd name="T59" fmla="*/ 9 h 237"/>
                  <a:gd name="T60" fmla="*/ 44 w 109"/>
                  <a:gd name="T61" fmla="*/ 2 h 237"/>
                  <a:gd name="T62" fmla="*/ 40 w 109"/>
                  <a:gd name="T63" fmla="*/ 0 h 237"/>
                  <a:gd name="T64" fmla="*/ 31 w 109"/>
                  <a:gd name="T65" fmla="*/ 3 h 237"/>
                  <a:gd name="T66" fmla="*/ 26 w 109"/>
                  <a:gd name="T67" fmla="*/ 11 h 237"/>
                  <a:gd name="T68" fmla="*/ 7 w 109"/>
                  <a:gd name="T69" fmla="*/ 10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237">
                    <a:moveTo>
                      <a:pt x="0" y="237"/>
                    </a:moveTo>
                    <a:lnTo>
                      <a:pt x="5" y="223"/>
                    </a:lnTo>
                    <a:lnTo>
                      <a:pt x="71" y="223"/>
                    </a:lnTo>
                    <a:lnTo>
                      <a:pt x="105" y="183"/>
                    </a:lnTo>
                    <a:lnTo>
                      <a:pt x="105" y="183"/>
                    </a:lnTo>
                    <a:lnTo>
                      <a:pt x="108" y="179"/>
                    </a:lnTo>
                    <a:lnTo>
                      <a:pt x="109" y="174"/>
                    </a:lnTo>
                    <a:lnTo>
                      <a:pt x="108" y="170"/>
                    </a:lnTo>
                    <a:lnTo>
                      <a:pt x="106" y="166"/>
                    </a:lnTo>
                    <a:lnTo>
                      <a:pt x="106" y="166"/>
                    </a:lnTo>
                    <a:lnTo>
                      <a:pt x="102" y="162"/>
                    </a:lnTo>
                    <a:lnTo>
                      <a:pt x="97" y="161"/>
                    </a:lnTo>
                    <a:lnTo>
                      <a:pt x="92" y="161"/>
                    </a:lnTo>
                    <a:lnTo>
                      <a:pt x="87" y="165"/>
                    </a:lnTo>
                    <a:lnTo>
                      <a:pt x="87" y="165"/>
                    </a:lnTo>
                    <a:lnTo>
                      <a:pt x="65" y="182"/>
                    </a:lnTo>
                    <a:lnTo>
                      <a:pt x="65" y="182"/>
                    </a:lnTo>
                    <a:lnTo>
                      <a:pt x="59" y="185"/>
                    </a:lnTo>
                    <a:lnTo>
                      <a:pt x="51" y="186"/>
                    </a:lnTo>
                    <a:lnTo>
                      <a:pt x="51" y="186"/>
                    </a:lnTo>
                    <a:lnTo>
                      <a:pt x="46" y="186"/>
                    </a:lnTo>
                    <a:lnTo>
                      <a:pt x="42" y="184"/>
                    </a:lnTo>
                    <a:lnTo>
                      <a:pt x="38" y="182"/>
                    </a:lnTo>
                    <a:lnTo>
                      <a:pt x="34" y="179"/>
                    </a:lnTo>
                    <a:lnTo>
                      <a:pt x="31" y="175"/>
                    </a:lnTo>
                    <a:lnTo>
                      <a:pt x="29" y="171"/>
                    </a:lnTo>
                    <a:lnTo>
                      <a:pt x="27" y="167"/>
                    </a:lnTo>
                    <a:lnTo>
                      <a:pt x="27" y="161"/>
                    </a:lnTo>
                    <a:lnTo>
                      <a:pt x="27" y="161"/>
                    </a:lnTo>
                    <a:lnTo>
                      <a:pt x="27" y="156"/>
                    </a:lnTo>
                    <a:lnTo>
                      <a:pt x="29" y="152"/>
                    </a:lnTo>
                    <a:lnTo>
                      <a:pt x="31" y="148"/>
                    </a:lnTo>
                    <a:lnTo>
                      <a:pt x="34" y="144"/>
                    </a:lnTo>
                    <a:lnTo>
                      <a:pt x="38" y="141"/>
                    </a:lnTo>
                    <a:lnTo>
                      <a:pt x="42" y="139"/>
                    </a:lnTo>
                    <a:lnTo>
                      <a:pt x="46" y="137"/>
                    </a:lnTo>
                    <a:lnTo>
                      <a:pt x="51" y="137"/>
                    </a:lnTo>
                    <a:lnTo>
                      <a:pt x="51" y="137"/>
                    </a:lnTo>
                    <a:lnTo>
                      <a:pt x="55" y="137"/>
                    </a:lnTo>
                    <a:lnTo>
                      <a:pt x="60" y="139"/>
                    </a:lnTo>
                    <a:lnTo>
                      <a:pt x="64" y="141"/>
                    </a:lnTo>
                    <a:lnTo>
                      <a:pt x="68" y="143"/>
                    </a:lnTo>
                    <a:lnTo>
                      <a:pt x="68" y="143"/>
                    </a:lnTo>
                    <a:lnTo>
                      <a:pt x="87" y="157"/>
                    </a:lnTo>
                    <a:lnTo>
                      <a:pt x="87" y="157"/>
                    </a:lnTo>
                    <a:lnTo>
                      <a:pt x="92" y="159"/>
                    </a:lnTo>
                    <a:lnTo>
                      <a:pt x="97" y="160"/>
                    </a:lnTo>
                    <a:lnTo>
                      <a:pt x="102" y="159"/>
                    </a:lnTo>
                    <a:lnTo>
                      <a:pt x="106" y="156"/>
                    </a:lnTo>
                    <a:lnTo>
                      <a:pt x="106" y="156"/>
                    </a:lnTo>
                    <a:lnTo>
                      <a:pt x="108" y="152"/>
                    </a:lnTo>
                    <a:lnTo>
                      <a:pt x="109" y="147"/>
                    </a:lnTo>
                    <a:lnTo>
                      <a:pt x="108" y="143"/>
                    </a:lnTo>
                    <a:lnTo>
                      <a:pt x="105" y="138"/>
                    </a:lnTo>
                    <a:lnTo>
                      <a:pt x="74" y="102"/>
                    </a:lnTo>
                    <a:lnTo>
                      <a:pt x="37" y="102"/>
                    </a:lnTo>
                    <a:lnTo>
                      <a:pt x="37" y="102"/>
                    </a:lnTo>
                    <a:lnTo>
                      <a:pt x="50" y="14"/>
                    </a:lnTo>
                    <a:lnTo>
                      <a:pt x="50" y="14"/>
                    </a:lnTo>
                    <a:lnTo>
                      <a:pt x="50" y="9"/>
                    </a:lnTo>
                    <a:lnTo>
                      <a:pt x="48" y="4"/>
                    </a:lnTo>
                    <a:lnTo>
                      <a:pt x="44" y="2"/>
                    </a:lnTo>
                    <a:lnTo>
                      <a:pt x="40" y="0"/>
                    </a:lnTo>
                    <a:lnTo>
                      <a:pt x="40" y="0"/>
                    </a:lnTo>
                    <a:lnTo>
                      <a:pt x="35" y="0"/>
                    </a:lnTo>
                    <a:lnTo>
                      <a:pt x="31" y="3"/>
                    </a:lnTo>
                    <a:lnTo>
                      <a:pt x="27" y="6"/>
                    </a:lnTo>
                    <a:lnTo>
                      <a:pt x="26" y="11"/>
                    </a:lnTo>
                    <a:lnTo>
                      <a:pt x="26" y="11"/>
                    </a:lnTo>
                    <a:lnTo>
                      <a:pt x="7" y="102"/>
                    </a:lnTo>
                    <a:lnTo>
                      <a:pt x="3" y="10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2" name="Freeform 42"/>
              <p:cNvSpPr>
                <a:spLocks/>
              </p:cNvSpPr>
              <p:nvPr/>
            </p:nvSpPr>
            <p:spPr bwMode="auto">
              <a:xfrm>
                <a:off x="3511" y="1623"/>
                <a:ext cx="191" cy="261"/>
              </a:xfrm>
              <a:custGeom>
                <a:avLst/>
                <a:gdLst>
                  <a:gd name="T0" fmla="*/ 185 w 191"/>
                  <a:gd name="T1" fmla="*/ 18 h 261"/>
                  <a:gd name="T2" fmla="*/ 185 w 191"/>
                  <a:gd name="T3" fmla="*/ 18 h 261"/>
                  <a:gd name="T4" fmla="*/ 181 w 191"/>
                  <a:gd name="T5" fmla="*/ 11 h 261"/>
                  <a:gd name="T6" fmla="*/ 176 w 191"/>
                  <a:gd name="T7" fmla="*/ 5 h 261"/>
                  <a:gd name="T8" fmla="*/ 168 w 191"/>
                  <a:gd name="T9" fmla="*/ 2 h 261"/>
                  <a:gd name="T10" fmla="*/ 165 w 191"/>
                  <a:gd name="T11" fmla="*/ 1 h 261"/>
                  <a:gd name="T12" fmla="*/ 161 w 191"/>
                  <a:gd name="T13" fmla="*/ 0 h 261"/>
                  <a:gd name="T14" fmla="*/ 9 w 191"/>
                  <a:gd name="T15" fmla="*/ 0 h 261"/>
                  <a:gd name="T16" fmla="*/ 9 w 191"/>
                  <a:gd name="T17" fmla="*/ 0 h 261"/>
                  <a:gd name="T18" fmla="*/ 6 w 191"/>
                  <a:gd name="T19" fmla="*/ 1 h 261"/>
                  <a:gd name="T20" fmla="*/ 3 w 191"/>
                  <a:gd name="T21" fmla="*/ 3 h 261"/>
                  <a:gd name="T22" fmla="*/ 1 w 191"/>
                  <a:gd name="T23" fmla="*/ 6 h 261"/>
                  <a:gd name="T24" fmla="*/ 0 w 191"/>
                  <a:gd name="T25" fmla="*/ 9 h 261"/>
                  <a:gd name="T26" fmla="*/ 0 w 191"/>
                  <a:gd name="T27" fmla="*/ 243 h 261"/>
                  <a:gd name="T28" fmla="*/ 0 w 191"/>
                  <a:gd name="T29" fmla="*/ 243 h 261"/>
                  <a:gd name="T30" fmla="*/ 1 w 191"/>
                  <a:gd name="T31" fmla="*/ 247 h 261"/>
                  <a:gd name="T32" fmla="*/ 2 w 191"/>
                  <a:gd name="T33" fmla="*/ 250 h 261"/>
                  <a:gd name="T34" fmla="*/ 3 w 191"/>
                  <a:gd name="T35" fmla="*/ 253 h 261"/>
                  <a:gd name="T36" fmla="*/ 6 w 191"/>
                  <a:gd name="T37" fmla="*/ 256 h 261"/>
                  <a:gd name="T38" fmla="*/ 8 w 191"/>
                  <a:gd name="T39" fmla="*/ 258 h 261"/>
                  <a:gd name="T40" fmla="*/ 11 w 191"/>
                  <a:gd name="T41" fmla="*/ 259 h 261"/>
                  <a:gd name="T42" fmla="*/ 15 w 191"/>
                  <a:gd name="T43" fmla="*/ 261 h 261"/>
                  <a:gd name="T44" fmla="*/ 18 w 191"/>
                  <a:gd name="T45" fmla="*/ 261 h 261"/>
                  <a:gd name="T46" fmla="*/ 172 w 191"/>
                  <a:gd name="T47" fmla="*/ 261 h 261"/>
                  <a:gd name="T48" fmla="*/ 172 w 191"/>
                  <a:gd name="T49" fmla="*/ 261 h 261"/>
                  <a:gd name="T50" fmla="*/ 177 w 191"/>
                  <a:gd name="T51" fmla="*/ 261 h 261"/>
                  <a:gd name="T52" fmla="*/ 180 w 191"/>
                  <a:gd name="T53" fmla="*/ 259 h 261"/>
                  <a:gd name="T54" fmla="*/ 183 w 191"/>
                  <a:gd name="T55" fmla="*/ 258 h 261"/>
                  <a:gd name="T56" fmla="*/ 186 w 191"/>
                  <a:gd name="T57" fmla="*/ 256 h 261"/>
                  <a:gd name="T58" fmla="*/ 188 w 191"/>
                  <a:gd name="T59" fmla="*/ 253 h 261"/>
                  <a:gd name="T60" fmla="*/ 190 w 191"/>
                  <a:gd name="T61" fmla="*/ 250 h 261"/>
                  <a:gd name="T62" fmla="*/ 191 w 191"/>
                  <a:gd name="T63" fmla="*/ 247 h 261"/>
                  <a:gd name="T64" fmla="*/ 191 w 191"/>
                  <a:gd name="T65" fmla="*/ 243 h 261"/>
                  <a:gd name="T66" fmla="*/ 191 w 191"/>
                  <a:gd name="T67" fmla="*/ 32 h 261"/>
                  <a:gd name="T68" fmla="*/ 191 w 191"/>
                  <a:gd name="T69" fmla="*/ 32 h 261"/>
                  <a:gd name="T70" fmla="*/ 191 w 191"/>
                  <a:gd name="T71" fmla="*/ 28 h 261"/>
                  <a:gd name="T72" fmla="*/ 190 w 191"/>
                  <a:gd name="T73" fmla="*/ 25 h 261"/>
                  <a:gd name="T74" fmla="*/ 187 w 191"/>
                  <a:gd name="T75" fmla="*/ 21 h 261"/>
                  <a:gd name="T76" fmla="*/ 185 w 191"/>
                  <a:gd name="T77" fmla="*/ 18 h 261"/>
                  <a:gd name="T78" fmla="*/ 185 w 191"/>
                  <a:gd name="T79"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261">
                    <a:moveTo>
                      <a:pt x="185" y="18"/>
                    </a:moveTo>
                    <a:lnTo>
                      <a:pt x="185" y="18"/>
                    </a:lnTo>
                    <a:lnTo>
                      <a:pt x="181" y="11"/>
                    </a:lnTo>
                    <a:lnTo>
                      <a:pt x="176" y="5"/>
                    </a:lnTo>
                    <a:lnTo>
                      <a:pt x="168" y="2"/>
                    </a:lnTo>
                    <a:lnTo>
                      <a:pt x="165" y="1"/>
                    </a:lnTo>
                    <a:lnTo>
                      <a:pt x="161" y="0"/>
                    </a:lnTo>
                    <a:lnTo>
                      <a:pt x="9" y="0"/>
                    </a:lnTo>
                    <a:lnTo>
                      <a:pt x="9" y="0"/>
                    </a:lnTo>
                    <a:lnTo>
                      <a:pt x="6" y="1"/>
                    </a:lnTo>
                    <a:lnTo>
                      <a:pt x="3" y="3"/>
                    </a:lnTo>
                    <a:lnTo>
                      <a:pt x="1" y="6"/>
                    </a:lnTo>
                    <a:lnTo>
                      <a:pt x="0" y="9"/>
                    </a:lnTo>
                    <a:lnTo>
                      <a:pt x="0" y="243"/>
                    </a:lnTo>
                    <a:lnTo>
                      <a:pt x="0" y="243"/>
                    </a:lnTo>
                    <a:lnTo>
                      <a:pt x="1" y="247"/>
                    </a:lnTo>
                    <a:lnTo>
                      <a:pt x="2" y="250"/>
                    </a:lnTo>
                    <a:lnTo>
                      <a:pt x="3" y="253"/>
                    </a:lnTo>
                    <a:lnTo>
                      <a:pt x="6" y="256"/>
                    </a:lnTo>
                    <a:lnTo>
                      <a:pt x="8" y="258"/>
                    </a:lnTo>
                    <a:lnTo>
                      <a:pt x="11" y="259"/>
                    </a:lnTo>
                    <a:lnTo>
                      <a:pt x="15" y="261"/>
                    </a:lnTo>
                    <a:lnTo>
                      <a:pt x="18" y="261"/>
                    </a:lnTo>
                    <a:lnTo>
                      <a:pt x="172" y="261"/>
                    </a:lnTo>
                    <a:lnTo>
                      <a:pt x="172" y="261"/>
                    </a:lnTo>
                    <a:lnTo>
                      <a:pt x="177" y="261"/>
                    </a:lnTo>
                    <a:lnTo>
                      <a:pt x="180" y="259"/>
                    </a:lnTo>
                    <a:lnTo>
                      <a:pt x="183" y="258"/>
                    </a:lnTo>
                    <a:lnTo>
                      <a:pt x="186" y="256"/>
                    </a:lnTo>
                    <a:lnTo>
                      <a:pt x="188" y="253"/>
                    </a:lnTo>
                    <a:lnTo>
                      <a:pt x="190" y="250"/>
                    </a:lnTo>
                    <a:lnTo>
                      <a:pt x="191" y="247"/>
                    </a:lnTo>
                    <a:lnTo>
                      <a:pt x="191" y="243"/>
                    </a:lnTo>
                    <a:lnTo>
                      <a:pt x="191" y="32"/>
                    </a:lnTo>
                    <a:lnTo>
                      <a:pt x="191" y="32"/>
                    </a:lnTo>
                    <a:lnTo>
                      <a:pt x="191" y="28"/>
                    </a:lnTo>
                    <a:lnTo>
                      <a:pt x="190" y="25"/>
                    </a:lnTo>
                    <a:lnTo>
                      <a:pt x="187" y="21"/>
                    </a:lnTo>
                    <a:lnTo>
                      <a:pt x="185" y="18"/>
                    </a:lnTo>
                    <a:lnTo>
                      <a:pt x="185"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3" name="Freeform 43"/>
              <p:cNvSpPr>
                <a:spLocks/>
              </p:cNvSpPr>
              <p:nvPr/>
            </p:nvSpPr>
            <p:spPr bwMode="auto">
              <a:xfrm>
                <a:off x="3568" y="1768"/>
                <a:ext cx="77" cy="31"/>
              </a:xfrm>
              <a:custGeom>
                <a:avLst/>
                <a:gdLst>
                  <a:gd name="T0" fmla="*/ 0 w 77"/>
                  <a:gd name="T1" fmla="*/ 31 h 31"/>
                  <a:gd name="T2" fmla="*/ 0 w 77"/>
                  <a:gd name="T3" fmla="*/ 31 h 31"/>
                  <a:gd name="T4" fmla="*/ 0 w 77"/>
                  <a:gd name="T5" fmla="*/ 16 h 31"/>
                  <a:gd name="T6" fmla="*/ 0 w 77"/>
                  <a:gd name="T7" fmla="*/ 16 h 31"/>
                  <a:gd name="T8" fmla="*/ 1 w 77"/>
                  <a:gd name="T9" fmla="*/ 13 h 31"/>
                  <a:gd name="T10" fmla="*/ 4 w 77"/>
                  <a:gd name="T11" fmla="*/ 9 h 31"/>
                  <a:gd name="T12" fmla="*/ 7 w 77"/>
                  <a:gd name="T13" fmla="*/ 7 h 31"/>
                  <a:gd name="T14" fmla="*/ 13 w 77"/>
                  <a:gd name="T15" fmla="*/ 5 h 31"/>
                  <a:gd name="T16" fmla="*/ 18 w 77"/>
                  <a:gd name="T17" fmla="*/ 3 h 31"/>
                  <a:gd name="T18" fmla="*/ 25 w 77"/>
                  <a:gd name="T19" fmla="*/ 1 h 31"/>
                  <a:gd name="T20" fmla="*/ 31 w 77"/>
                  <a:gd name="T21" fmla="*/ 0 h 31"/>
                  <a:gd name="T22" fmla="*/ 38 w 77"/>
                  <a:gd name="T23" fmla="*/ 0 h 31"/>
                  <a:gd name="T24" fmla="*/ 38 w 77"/>
                  <a:gd name="T25" fmla="*/ 0 h 31"/>
                  <a:gd name="T26" fmla="*/ 46 w 77"/>
                  <a:gd name="T27" fmla="*/ 0 h 31"/>
                  <a:gd name="T28" fmla="*/ 53 w 77"/>
                  <a:gd name="T29" fmla="*/ 1 h 31"/>
                  <a:gd name="T30" fmla="*/ 59 w 77"/>
                  <a:gd name="T31" fmla="*/ 3 h 31"/>
                  <a:gd name="T32" fmla="*/ 65 w 77"/>
                  <a:gd name="T33" fmla="*/ 5 h 31"/>
                  <a:gd name="T34" fmla="*/ 69 w 77"/>
                  <a:gd name="T35" fmla="*/ 7 h 31"/>
                  <a:gd name="T36" fmla="*/ 73 w 77"/>
                  <a:gd name="T37" fmla="*/ 9 h 31"/>
                  <a:gd name="T38" fmla="*/ 75 w 77"/>
                  <a:gd name="T39" fmla="*/ 13 h 31"/>
                  <a:gd name="T40" fmla="*/ 76 w 77"/>
                  <a:gd name="T41" fmla="*/ 16 h 31"/>
                  <a:gd name="T42" fmla="*/ 76 w 77"/>
                  <a:gd name="T43" fmla="*/ 16 h 31"/>
                  <a:gd name="T44" fmla="*/ 77 w 77"/>
                  <a:gd name="T4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31">
                    <a:moveTo>
                      <a:pt x="0" y="31"/>
                    </a:moveTo>
                    <a:lnTo>
                      <a:pt x="0" y="31"/>
                    </a:lnTo>
                    <a:lnTo>
                      <a:pt x="0" y="16"/>
                    </a:lnTo>
                    <a:lnTo>
                      <a:pt x="0" y="16"/>
                    </a:lnTo>
                    <a:lnTo>
                      <a:pt x="1" y="13"/>
                    </a:lnTo>
                    <a:lnTo>
                      <a:pt x="4" y="9"/>
                    </a:lnTo>
                    <a:lnTo>
                      <a:pt x="7" y="7"/>
                    </a:lnTo>
                    <a:lnTo>
                      <a:pt x="13" y="5"/>
                    </a:lnTo>
                    <a:lnTo>
                      <a:pt x="18" y="3"/>
                    </a:lnTo>
                    <a:lnTo>
                      <a:pt x="25" y="1"/>
                    </a:lnTo>
                    <a:lnTo>
                      <a:pt x="31" y="0"/>
                    </a:lnTo>
                    <a:lnTo>
                      <a:pt x="38" y="0"/>
                    </a:lnTo>
                    <a:lnTo>
                      <a:pt x="38" y="0"/>
                    </a:lnTo>
                    <a:lnTo>
                      <a:pt x="46" y="0"/>
                    </a:lnTo>
                    <a:lnTo>
                      <a:pt x="53" y="1"/>
                    </a:lnTo>
                    <a:lnTo>
                      <a:pt x="59" y="3"/>
                    </a:lnTo>
                    <a:lnTo>
                      <a:pt x="65" y="5"/>
                    </a:lnTo>
                    <a:lnTo>
                      <a:pt x="69" y="7"/>
                    </a:lnTo>
                    <a:lnTo>
                      <a:pt x="73" y="9"/>
                    </a:lnTo>
                    <a:lnTo>
                      <a:pt x="75" y="13"/>
                    </a:lnTo>
                    <a:lnTo>
                      <a:pt x="76" y="16"/>
                    </a:lnTo>
                    <a:lnTo>
                      <a:pt x="76" y="16"/>
                    </a:lnTo>
                    <a:lnTo>
                      <a:pt x="77"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4" name="Freeform 44"/>
              <p:cNvSpPr>
                <a:spLocks/>
              </p:cNvSpPr>
              <p:nvPr/>
            </p:nvSpPr>
            <p:spPr bwMode="auto">
              <a:xfrm>
                <a:off x="3579" y="1700"/>
                <a:ext cx="56" cy="57"/>
              </a:xfrm>
              <a:custGeom>
                <a:avLst/>
                <a:gdLst>
                  <a:gd name="T0" fmla="*/ 0 w 56"/>
                  <a:gd name="T1" fmla="*/ 28 h 57"/>
                  <a:gd name="T2" fmla="*/ 0 w 56"/>
                  <a:gd name="T3" fmla="*/ 28 h 57"/>
                  <a:gd name="T4" fmla="*/ 0 w 56"/>
                  <a:gd name="T5" fmla="*/ 23 h 57"/>
                  <a:gd name="T6" fmla="*/ 2 w 56"/>
                  <a:gd name="T7" fmla="*/ 18 h 57"/>
                  <a:gd name="T8" fmla="*/ 5 w 56"/>
                  <a:gd name="T9" fmla="*/ 13 h 57"/>
                  <a:gd name="T10" fmla="*/ 8 w 56"/>
                  <a:gd name="T11" fmla="*/ 9 h 57"/>
                  <a:gd name="T12" fmla="*/ 12 w 56"/>
                  <a:gd name="T13" fmla="*/ 4 h 57"/>
                  <a:gd name="T14" fmla="*/ 17 w 56"/>
                  <a:gd name="T15" fmla="*/ 2 h 57"/>
                  <a:gd name="T16" fmla="*/ 22 w 56"/>
                  <a:gd name="T17" fmla="*/ 0 h 57"/>
                  <a:gd name="T18" fmla="*/ 27 w 56"/>
                  <a:gd name="T19" fmla="*/ 0 h 57"/>
                  <a:gd name="T20" fmla="*/ 27 w 56"/>
                  <a:gd name="T21" fmla="*/ 0 h 57"/>
                  <a:gd name="T22" fmla="*/ 33 w 56"/>
                  <a:gd name="T23" fmla="*/ 0 h 57"/>
                  <a:gd name="T24" fmla="*/ 39 w 56"/>
                  <a:gd name="T25" fmla="*/ 2 h 57"/>
                  <a:gd name="T26" fmla="*/ 44 w 56"/>
                  <a:gd name="T27" fmla="*/ 4 h 57"/>
                  <a:gd name="T28" fmla="*/ 48 w 56"/>
                  <a:gd name="T29" fmla="*/ 9 h 57"/>
                  <a:gd name="T30" fmla="*/ 51 w 56"/>
                  <a:gd name="T31" fmla="*/ 13 h 57"/>
                  <a:gd name="T32" fmla="*/ 54 w 56"/>
                  <a:gd name="T33" fmla="*/ 18 h 57"/>
                  <a:gd name="T34" fmla="*/ 55 w 56"/>
                  <a:gd name="T35" fmla="*/ 23 h 57"/>
                  <a:gd name="T36" fmla="*/ 56 w 56"/>
                  <a:gd name="T37" fmla="*/ 28 h 57"/>
                  <a:gd name="T38" fmla="*/ 56 w 56"/>
                  <a:gd name="T39" fmla="*/ 28 h 57"/>
                  <a:gd name="T40" fmla="*/ 55 w 56"/>
                  <a:gd name="T41" fmla="*/ 34 h 57"/>
                  <a:gd name="T42" fmla="*/ 54 w 56"/>
                  <a:gd name="T43" fmla="*/ 39 h 57"/>
                  <a:gd name="T44" fmla="*/ 51 w 56"/>
                  <a:gd name="T45" fmla="*/ 45 h 57"/>
                  <a:gd name="T46" fmla="*/ 48 w 56"/>
                  <a:gd name="T47" fmla="*/ 49 h 57"/>
                  <a:gd name="T48" fmla="*/ 44 w 56"/>
                  <a:gd name="T49" fmla="*/ 52 h 57"/>
                  <a:gd name="T50" fmla="*/ 39 w 56"/>
                  <a:gd name="T51" fmla="*/ 55 h 57"/>
                  <a:gd name="T52" fmla="*/ 33 w 56"/>
                  <a:gd name="T53" fmla="*/ 56 h 57"/>
                  <a:gd name="T54" fmla="*/ 27 w 56"/>
                  <a:gd name="T55" fmla="*/ 57 h 57"/>
                  <a:gd name="T56" fmla="*/ 27 w 56"/>
                  <a:gd name="T57" fmla="*/ 57 h 57"/>
                  <a:gd name="T58" fmla="*/ 22 w 56"/>
                  <a:gd name="T59" fmla="*/ 56 h 57"/>
                  <a:gd name="T60" fmla="*/ 17 w 56"/>
                  <a:gd name="T61" fmla="*/ 55 h 57"/>
                  <a:gd name="T62" fmla="*/ 12 w 56"/>
                  <a:gd name="T63" fmla="*/ 52 h 57"/>
                  <a:gd name="T64" fmla="*/ 8 w 56"/>
                  <a:gd name="T65" fmla="*/ 49 h 57"/>
                  <a:gd name="T66" fmla="*/ 5 w 56"/>
                  <a:gd name="T67" fmla="*/ 45 h 57"/>
                  <a:gd name="T68" fmla="*/ 2 w 56"/>
                  <a:gd name="T69" fmla="*/ 39 h 57"/>
                  <a:gd name="T70" fmla="*/ 0 w 56"/>
                  <a:gd name="T71" fmla="*/ 34 h 57"/>
                  <a:gd name="T72" fmla="*/ 0 w 56"/>
                  <a:gd name="T73" fmla="*/ 28 h 57"/>
                  <a:gd name="T74" fmla="*/ 0 w 56"/>
                  <a:gd name="T7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7">
                    <a:moveTo>
                      <a:pt x="0" y="28"/>
                    </a:moveTo>
                    <a:lnTo>
                      <a:pt x="0" y="28"/>
                    </a:lnTo>
                    <a:lnTo>
                      <a:pt x="0" y="23"/>
                    </a:lnTo>
                    <a:lnTo>
                      <a:pt x="2" y="18"/>
                    </a:lnTo>
                    <a:lnTo>
                      <a:pt x="5" y="13"/>
                    </a:lnTo>
                    <a:lnTo>
                      <a:pt x="8" y="9"/>
                    </a:lnTo>
                    <a:lnTo>
                      <a:pt x="12" y="4"/>
                    </a:lnTo>
                    <a:lnTo>
                      <a:pt x="17" y="2"/>
                    </a:lnTo>
                    <a:lnTo>
                      <a:pt x="22" y="0"/>
                    </a:lnTo>
                    <a:lnTo>
                      <a:pt x="27" y="0"/>
                    </a:lnTo>
                    <a:lnTo>
                      <a:pt x="27" y="0"/>
                    </a:lnTo>
                    <a:lnTo>
                      <a:pt x="33" y="0"/>
                    </a:lnTo>
                    <a:lnTo>
                      <a:pt x="39" y="2"/>
                    </a:lnTo>
                    <a:lnTo>
                      <a:pt x="44" y="4"/>
                    </a:lnTo>
                    <a:lnTo>
                      <a:pt x="48" y="9"/>
                    </a:lnTo>
                    <a:lnTo>
                      <a:pt x="51" y="13"/>
                    </a:lnTo>
                    <a:lnTo>
                      <a:pt x="54" y="18"/>
                    </a:lnTo>
                    <a:lnTo>
                      <a:pt x="55" y="23"/>
                    </a:lnTo>
                    <a:lnTo>
                      <a:pt x="56" y="28"/>
                    </a:lnTo>
                    <a:lnTo>
                      <a:pt x="56" y="28"/>
                    </a:lnTo>
                    <a:lnTo>
                      <a:pt x="55" y="34"/>
                    </a:lnTo>
                    <a:lnTo>
                      <a:pt x="54" y="39"/>
                    </a:lnTo>
                    <a:lnTo>
                      <a:pt x="51" y="45"/>
                    </a:lnTo>
                    <a:lnTo>
                      <a:pt x="48" y="49"/>
                    </a:lnTo>
                    <a:lnTo>
                      <a:pt x="44" y="52"/>
                    </a:lnTo>
                    <a:lnTo>
                      <a:pt x="39" y="55"/>
                    </a:lnTo>
                    <a:lnTo>
                      <a:pt x="33" y="56"/>
                    </a:lnTo>
                    <a:lnTo>
                      <a:pt x="27" y="57"/>
                    </a:lnTo>
                    <a:lnTo>
                      <a:pt x="27" y="57"/>
                    </a:lnTo>
                    <a:lnTo>
                      <a:pt x="22" y="56"/>
                    </a:lnTo>
                    <a:lnTo>
                      <a:pt x="17" y="55"/>
                    </a:lnTo>
                    <a:lnTo>
                      <a:pt x="12" y="52"/>
                    </a:lnTo>
                    <a:lnTo>
                      <a:pt x="8" y="49"/>
                    </a:lnTo>
                    <a:lnTo>
                      <a:pt x="5" y="45"/>
                    </a:lnTo>
                    <a:lnTo>
                      <a:pt x="2" y="39"/>
                    </a:lnTo>
                    <a:lnTo>
                      <a:pt x="0" y="34"/>
                    </a:lnTo>
                    <a:lnTo>
                      <a:pt x="0" y="28"/>
                    </a:lnTo>
                    <a:lnTo>
                      <a:pt x="0" y="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5" name="Line 45"/>
              <p:cNvSpPr>
                <a:spLocks noChangeShapeType="1"/>
              </p:cNvSpPr>
              <p:nvPr/>
            </p:nvSpPr>
            <p:spPr bwMode="auto">
              <a:xfrm flipH="1">
                <a:off x="3522" y="1637"/>
                <a:ext cx="161"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6" name="Freeform 46"/>
              <p:cNvSpPr>
                <a:spLocks/>
              </p:cNvSpPr>
              <p:nvPr/>
            </p:nvSpPr>
            <p:spPr bwMode="auto">
              <a:xfrm>
                <a:off x="5092" y="2765"/>
                <a:ext cx="50" cy="48"/>
              </a:xfrm>
              <a:custGeom>
                <a:avLst/>
                <a:gdLst>
                  <a:gd name="T0" fmla="*/ 50 w 50"/>
                  <a:gd name="T1" fmla="*/ 24 h 48"/>
                  <a:gd name="T2" fmla="*/ 50 w 50"/>
                  <a:gd name="T3" fmla="*/ 24 h 48"/>
                  <a:gd name="T4" fmla="*/ 49 w 50"/>
                  <a:gd name="T5" fmla="*/ 19 h 48"/>
                  <a:gd name="T6" fmla="*/ 48 w 50"/>
                  <a:gd name="T7" fmla="*/ 14 h 48"/>
                  <a:gd name="T8" fmla="*/ 46 w 50"/>
                  <a:gd name="T9" fmla="*/ 10 h 48"/>
                  <a:gd name="T10" fmla="*/ 43 w 50"/>
                  <a:gd name="T11" fmla="*/ 7 h 48"/>
                  <a:gd name="T12" fmla="*/ 39 w 50"/>
                  <a:gd name="T13" fmla="*/ 4 h 48"/>
                  <a:gd name="T14" fmla="*/ 34 w 50"/>
                  <a:gd name="T15" fmla="*/ 2 h 48"/>
                  <a:gd name="T16" fmla="*/ 30 w 50"/>
                  <a:gd name="T17" fmla="*/ 0 h 48"/>
                  <a:gd name="T18" fmla="*/ 25 w 50"/>
                  <a:gd name="T19" fmla="*/ 0 h 48"/>
                  <a:gd name="T20" fmla="*/ 25 w 50"/>
                  <a:gd name="T21" fmla="*/ 0 h 48"/>
                  <a:gd name="T22" fmla="*/ 20 w 50"/>
                  <a:gd name="T23" fmla="*/ 0 h 48"/>
                  <a:gd name="T24" fmla="*/ 15 w 50"/>
                  <a:gd name="T25" fmla="*/ 2 h 48"/>
                  <a:gd name="T26" fmla="*/ 11 w 50"/>
                  <a:gd name="T27" fmla="*/ 4 h 48"/>
                  <a:gd name="T28" fmla="*/ 8 w 50"/>
                  <a:gd name="T29" fmla="*/ 7 h 48"/>
                  <a:gd name="T30" fmla="*/ 5 w 50"/>
                  <a:gd name="T31" fmla="*/ 10 h 48"/>
                  <a:gd name="T32" fmla="*/ 3 w 50"/>
                  <a:gd name="T33" fmla="*/ 14 h 48"/>
                  <a:gd name="T34" fmla="*/ 0 w 50"/>
                  <a:gd name="T35" fmla="*/ 19 h 48"/>
                  <a:gd name="T36" fmla="*/ 0 w 50"/>
                  <a:gd name="T37" fmla="*/ 24 h 48"/>
                  <a:gd name="T38" fmla="*/ 0 w 50"/>
                  <a:gd name="T39" fmla="*/ 24 h 48"/>
                  <a:gd name="T40" fmla="*/ 0 w 50"/>
                  <a:gd name="T41" fmla="*/ 29 h 48"/>
                  <a:gd name="T42" fmla="*/ 3 w 50"/>
                  <a:gd name="T43" fmla="*/ 34 h 48"/>
                  <a:gd name="T44" fmla="*/ 5 w 50"/>
                  <a:gd name="T45" fmla="*/ 38 h 48"/>
                  <a:gd name="T46" fmla="*/ 8 w 50"/>
                  <a:gd name="T47" fmla="*/ 41 h 48"/>
                  <a:gd name="T48" fmla="*/ 11 w 50"/>
                  <a:gd name="T49" fmla="*/ 44 h 48"/>
                  <a:gd name="T50" fmla="*/ 15 w 50"/>
                  <a:gd name="T51" fmla="*/ 47 h 48"/>
                  <a:gd name="T52" fmla="*/ 20 w 50"/>
                  <a:gd name="T53" fmla="*/ 48 h 48"/>
                  <a:gd name="T54" fmla="*/ 25 w 50"/>
                  <a:gd name="T55" fmla="*/ 48 h 48"/>
                  <a:gd name="T56" fmla="*/ 25 w 50"/>
                  <a:gd name="T57" fmla="*/ 48 h 48"/>
                  <a:gd name="T58" fmla="*/ 30 w 50"/>
                  <a:gd name="T59" fmla="*/ 48 h 48"/>
                  <a:gd name="T60" fmla="*/ 34 w 50"/>
                  <a:gd name="T61" fmla="*/ 47 h 48"/>
                  <a:gd name="T62" fmla="*/ 39 w 50"/>
                  <a:gd name="T63" fmla="*/ 44 h 48"/>
                  <a:gd name="T64" fmla="*/ 43 w 50"/>
                  <a:gd name="T65" fmla="*/ 41 h 48"/>
                  <a:gd name="T66" fmla="*/ 46 w 50"/>
                  <a:gd name="T67" fmla="*/ 38 h 48"/>
                  <a:gd name="T68" fmla="*/ 48 w 50"/>
                  <a:gd name="T69" fmla="*/ 34 h 48"/>
                  <a:gd name="T70" fmla="*/ 49 w 50"/>
                  <a:gd name="T71" fmla="*/ 29 h 48"/>
                  <a:gd name="T72" fmla="*/ 50 w 50"/>
                  <a:gd name="T73" fmla="*/ 24 h 48"/>
                  <a:gd name="T74" fmla="*/ 50 w 50"/>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8">
                    <a:moveTo>
                      <a:pt x="50" y="24"/>
                    </a:moveTo>
                    <a:lnTo>
                      <a:pt x="50" y="24"/>
                    </a:lnTo>
                    <a:lnTo>
                      <a:pt x="49" y="19"/>
                    </a:lnTo>
                    <a:lnTo>
                      <a:pt x="48" y="14"/>
                    </a:lnTo>
                    <a:lnTo>
                      <a:pt x="46" y="10"/>
                    </a:lnTo>
                    <a:lnTo>
                      <a:pt x="43" y="7"/>
                    </a:lnTo>
                    <a:lnTo>
                      <a:pt x="39" y="4"/>
                    </a:lnTo>
                    <a:lnTo>
                      <a:pt x="34" y="2"/>
                    </a:lnTo>
                    <a:lnTo>
                      <a:pt x="30" y="0"/>
                    </a:lnTo>
                    <a:lnTo>
                      <a:pt x="25" y="0"/>
                    </a:lnTo>
                    <a:lnTo>
                      <a:pt x="25" y="0"/>
                    </a:lnTo>
                    <a:lnTo>
                      <a:pt x="20" y="0"/>
                    </a:lnTo>
                    <a:lnTo>
                      <a:pt x="15" y="2"/>
                    </a:lnTo>
                    <a:lnTo>
                      <a:pt x="11" y="4"/>
                    </a:lnTo>
                    <a:lnTo>
                      <a:pt x="8" y="7"/>
                    </a:lnTo>
                    <a:lnTo>
                      <a:pt x="5" y="10"/>
                    </a:lnTo>
                    <a:lnTo>
                      <a:pt x="3" y="14"/>
                    </a:lnTo>
                    <a:lnTo>
                      <a:pt x="0" y="19"/>
                    </a:lnTo>
                    <a:lnTo>
                      <a:pt x="0" y="24"/>
                    </a:lnTo>
                    <a:lnTo>
                      <a:pt x="0" y="24"/>
                    </a:lnTo>
                    <a:lnTo>
                      <a:pt x="0" y="29"/>
                    </a:lnTo>
                    <a:lnTo>
                      <a:pt x="3" y="34"/>
                    </a:lnTo>
                    <a:lnTo>
                      <a:pt x="5" y="38"/>
                    </a:lnTo>
                    <a:lnTo>
                      <a:pt x="8" y="41"/>
                    </a:lnTo>
                    <a:lnTo>
                      <a:pt x="11" y="44"/>
                    </a:lnTo>
                    <a:lnTo>
                      <a:pt x="15" y="47"/>
                    </a:lnTo>
                    <a:lnTo>
                      <a:pt x="20" y="48"/>
                    </a:lnTo>
                    <a:lnTo>
                      <a:pt x="25" y="48"/>
                    </a:lnTo>
                    <a:lnTo>
                      <a:pt x="25" y="48"/>
                    </a:lnTo>
                    <a:lnTo>
                      <a:pt x="30" y="48"/>
                    </a:lnTo>
                    <a:lnTo>
                      <a:pt x="34" y="47"/>
                    </a:lnTo>
                    <a:lnTo>
                      <a:pt x="39" y="44"/>
                    </a:lnTo>
                    <a:lnTo>
                      <a:pt x="43" y="41"/>
                    </a:lnTo>
                    <a:lnTo>
                      <a:pt x="46" y="38"/>
                    </a:lnTo>
                    <a:lnTo>
                      <a:pt x="48" y="34"/>
                    </a:lnTo>
                    <a:lnTo>
                      <a:pt x="49" y="29"/>
                    </a:lnTo>
                    <a:lnTo>
                      <a:pt x="50" y="24"/>
                    </a:lnTo>
                    <a:lnTo>
                      <a:pt x="50"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7" name="Freeform 47"/>
              <p:cNvSpPr>
                <a:spLocks/>
              </p:cNvSpPr>
              <p:nvPr/>
            </p:nvSpPr>
            <p:spPr bwMode="auto">
              <a:xfrm>
                <a:off x="5085" y="2821"/>
                <a:ext cx="63" cy="116"/>
              </a:xfrm>
              <a:custGeom>
                <a:avLst/>
                <a:gdLst>
                  <a:gd name="T0" fmla="*/ 48 w 63"/>
                  <a:gd name="T1" fmla="*/ 116 h 116"/>
                  <a:gd name="T2" fmla="*/ 48 w 63"/>
                  <a:gd name="T3" fmla="*/ 116 h 116"/>
                  <a:gd name="T4" fmla="*/ 50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8 w 63"/>
                  <a:gd name="T35" fmla="*/ 5 h 116"/>
                  <a:gd name="T36" fmla="*/ 54 w 63"/>
                  <a:gd name="T37" fmla="*/ 3 h 116"/>
                  <a:gd name="T38" fmla="*/ 43 w 63"/>
                  <a:gd name="T39" fmla="*/ 1 h 116"/>
                  <a:gd name="T40" fmla="*/ 32 w 63"/>
                  <a:gd name="T41" fmla="*/ 0 h 116"/>
                  <a:gd name="T42" fmla="*/ 32 w 63"/>
                  <a:gd name="T43" fmla="*/ 0 h 116"/>
                  <a:gd name="T44" fmla="*/ 21 w 63"/>
                  <a:gd name="T45" fmla="*/ 1 h 116"/>
                  <a:gd name="T46" fmla="*/ 11 w 63"/>
                  <a:gd name="T47" fmla="*/ 3 h 116"/>
                  <a:gd name="T48" fmla="*/ 6 w 63"/>
                  <a:gd name="T49" fmla="*/ 5 h 116"/>
                  <a:gd name="T50" fmla="*/ 3 w 63"/>
                  <a:gd name="T51" fmla="*/ 8 h 116"/>
                  <a:gd name="T52" fmla="*/ 1 w 63"/>
                  <a:gd name="T53" fmla="*/ 10 h 116"/>
                  <a:gd name="T54" fmla="*/ 1 w 63"/>
                  <a:gd name="T55" fmla="*/ 12 h 116"/>
                  <a:gd name="T56" fmla="*/ 1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6 w 63"/>
                  <a:gd name="T69" fmla="*/ 69 h 116"/>
                  <a:gd name="T70" fmla="*/ 7 w 63"/>
                  <a:gd name="T71" fmla="*/ 71 h 116"/>
                  <a:gd name="T72" fmla="*/ 8 w 63"/>
                  <a:gd name="T73" fmla="*/ 75 h 116"/>
                  <a:gd name="T74" fmla="*/ 8 w 63"/>
                  <a:gd name="T75" fmla="*/ 75 h 116"/>
                  <a:gd name="T76" fmla="*/ 13 w 63"/>
                  <a:gd name="T77" fmla="*/ 95 h 116"/>
                  <a:gd name="T78" fmla="*/ 15 w 63"/>
                  <a:gd name="T79" fmla="*/ 106 h 116"/>
                  <a:gd name="T80" fmla="*/ 17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8" y="116"/>
                    </a:moveTo>
                    <a:lnTo>
                      <a:pt x="48" y="116"/>
                    </a:lnTo>
                    <a:lnTo>
                      <a:pt x="50"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8" y="5"/>
                    </a:lnTo>
                    <a:lnTo>
                      <a:pt x="54" y="3"/>
                    </a:lnTo>
                    <a:lnTo>
                      <a:pt x="43" y="1"/>
                    </a:lnTo>
                    <a:lnTo>
                      <a:pt x="32" y="0"/>
                    </a:lnTo>
                    <a:lnTo>
                      <a:pt x="32" y="0"/>
                    </a:lnTo>
                    <a:lnTo>
                      <a:pt x="21" y="1"/>
                    </a:lnTo>
                    <a:lnTo>
                      <a:pt x="11" y="3"/>
                    </a:lnTo>
                    <a:lnTo>
                      <a:pt x="6" y="5"/>
                    </a:lnTo>
                    <a:lnTo>
                      <a:pt x="3" y="8"/>
                    </a:lnTo>
                    <a:lnTo>
                      <a:pt x="1" y="10"/>
                    </a:lnTo>
                    <a:lnTo>
                      <a:pt x="1" y="12"/>
                    </a:lnTo>
                    <a:lnTo>
                      <a:pt x="1" y="12"/>
                    </a:lnTo>
                    <a:lnTo>
                      <a:pt x="0" y="27"/>
                    </a:lnTo>
                    <a:lnTo>
                      <a:pt x="1" y="42"/>
                    </a:lnTo>
                    <a:lnTo>
                      <a:pt x="3" y="63"/>
                    </a:lnTo>
                    <a:lnTo>
                      <a:pt x="3" y="63"/>
                    </a:lnTo>
                    <a:lnTo>
                      <a:pt x="4" y="67"/>
                    </a:lnTo>
                    <a:lnTo>
                      <a:pt x="6" y="69"/>
                    </a:lnTo>
                    <a:lnTo>
                      <a:pt x="7" y="71"/>
                    </a:lnTo>
                    <a:lnTo>
                      <a:pt x="8" y="75"/>
                    </a:lnTo>
                    <a:lnTo>
                      <a:pt x="8" y="75"/>
                    </a:lnTo>
                    <a:lnTo>
                      <a:pt x="13" y="95"/>
                    </a:lnTo>
                    <a:lnTo>
                      <a:pt x="15" y="106"/>
                    </a:lnTo>
                    <a:lnTo>
                      <a:pt x="17"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8" name="Freeform 48"/>
              <p:cNvSpPr>
                <a:spLocks/>
              </p:cNvSpPr>
              <p:nvPr/>
            </p:nvSpPr>
            <p:spPr bwMode="auto">
              <a:xfrm>
                <a:off x="4906" y="2765"/>
                <a:ext cx="49" cy="48"/>
              </a:xfrm>
              <a:custGeom>
                <a:avLst/>
                <a:gdLst>
                  <a:gd name="T0" fmla="*/ 49 w 49"/>
                  <a:gd name="T1" fmla="*/ 24 h 48"/>
                  <a:gd name="T2" fmla="*/ 49 w 49"/>
                  <a:gd name="T3" fmla="*/ 24 h 48"/>
                  <a:gd name="T4" fmla="*/ 49 w 49"/>
                  <a:gd name="T5" fmla="*/ 19 h 48"/>
                  <a:gd name="T6" fmla="*/ 48 w 49"/>
                  <a:gd name="T7" fmla="*/ 14 h 48"/>
                  <a:gd name="T8" fmla="*/ 45 w 49"/>
                  <a:gd name="T9" fmla="*/ 10 h 48"/>
                  <a:gd name="T10" fmla="*/ 41 w 49"/>
                  <a:gd name="T11" fmla="*/ 7 h 48"/>
                  <a:gd name="T12" fmla="*/ 38 w 49"/>
                  <a:gd name="T13" fmla="*/ 4 h 48"/>
                  <a:gd name="T14" fmla="*/ 34 w 49"/>
                  <a:gd name="T15" fmla="*/ 2 h 48"/>
                  <a:gd name="T16" fmla="*/ 29 w 49"/>
                  <a:gd name="T17" fmla="*/ 0 h 48"/>
                  <a:gd name="T18" fmla="*/ 25 w 49"/>
                  <a:gd name="T19" fmla="*/ 0 h 48"/>
                  <a:gd name="T20" fmla="*/ 25 w 49"/>
                  <a:gd name="T21" fmla="*/ 0 h 48"/>
                  <a:gd name="T22" fmla="*/ 20 w 49"/>
                  <a:gd name="T23" fmla="*/ 0 h 48"/>
                  <a:gd name="T24" fmla="*/ 15 w 49"/>
                  <a:gd name="T25" fmla="*/ 2 h 48"/>
                  <a:gd name="T26" fmla="*/ 11 w 49"/>
                  <a:gd name="T27" fmla="*/ 4 h 48"/>
                  <a:gd name="T28" fmla="*/ 8 w 49"/>
                  <a:gd name="T29" fmla="*/ 7 h 48"/>
                  <a:gd name="T30" fmla="*/ 4 w 49"/>
                  <a:gd name="T31" fmla="*/ 10 h 48"/>
                  <a:gd name="T32" fmla="*/ 2 w 49"/>
                  <a:gd name="T33" fmla="*/ 14 h 48"/>
                  <a:gd name="T34" fmla="*/ 0 w 49"/>
                  <a:gd name="T35" fmla="*/ 19 h 48"/>
                  <a:gd name="T36" fmla="*/ 0 w 49"/>
                  <a:gd name="T37" fmla="*/ 24 h 48"/>
                  <a:gd name="T38" fmla="*/ 0 w 49"/>
                  <a:gd name="T39" fmla="*/ 24 h 48"/>
                  <a:gd name="T40" fmla="*/ 0 w 49"/>
                  <a:gd name="T41" fmla="*/ 29 h 48"/>
                  <a:gd name="T42" fmla="*/ 2 w 49"/>
                  <a:gd name="T43" fmla="*/ 34 h 48"/>
                  <a:gd name="T44" fmla="*/ 4 w 49"/>
                  <a:gd name="T45" fmla="*/ 38 h 48"/>
                  <a:gd name="T46" fmla="*/ 8 w 49"/>
                  <a:gd name="T47" fmla="*/ 41 h 48"/>
                  <a:gd name="T48" fmla="*/ 11 w 49"/>
                  <a:gd name="T49" fmla="*/ 44 h 48"/>
                  <a:gd name="T50" fmla="*/ 15 w 49"/>
                  <a:gd name="T51" fmla="*/ 47 h 48"/>
                  <a:gd name="T52" fmla="*/ 20 w 49"/>
                  <a:gd name="T53" fmla="*/ 48 h 48"/>
                  <a:gd name="T54" fmla="*/ 25 w 49"/>
                  <a:gd name="T55" fmla="*/ 48 h 48"/>
                  <a:gd name="T56" fmla="*/ 25 w 49"/>
                  <a:gd name="T57" fmla="*/ 48 h 48"/>
                  <a:gd name="T58" fmla="*/ 29 w 49"/>
                  <a:gd name="T59" fmla="*/ 48 h 48"/>
                  <a:gd name="T60" fmla="*/ 34 w 49"/>
                  <a:gd name="T61" fmla="*/ 47 h 48"/>
                  <a:gd name="T62" fmla="*/ 38 w 49"/>
                  <a:gd name="T63" fmla="*/ 44 h 48"/>
                  <a:gd name="T64" fmla="*/ 41 w 49"/>
                  <a:gd name="T65" fmla="*/ 41 h 48"/>
                  <a:gd name="T66" fmla="*/ 45 w 49"/>
                  <a:gd name="T67" fmla="*/ 38 h 48"/>
                  <a:gd name="T68" fmla="*/ 48 w 49"/>
                  <a:gd name="T69" fmla="*/ 34 h 48"/>
                  <a:gd name="T70" fmla="*/ 49 w 49"/>
                  <a:gd name="T71" fmla="*/ 29 h 48"/>
                  <a:gd name="T72" fmla="*/ 49 w 49"/>
                  <a:gd name="T73" fmla="*/ 24 h 48"/>
                  <a:gd name="T74" fmla="*/ 49 w 49"/>
                  <a:gd name="T7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49" y="24"/>
                    </a:moveTo>
                    <a:lnTo>
                      <a:pt x="49" y="24"/>
                    </a:lnTo>
                    <a:lnTo>
                      <a:pt x="49" y="19"/>
                    </a:lnTo>
                    <a:lnTo>
                      <a:pt x="48" y="14"/>
                    </a:lnTo>
                    <a:lnTo>
                      <a:pt x="45" y="10"/>
                    </a:lnTo>
                    <a:lnTo>
                      <a:pt x="41" y="7"/>
                    </a:lnTo>
                    <a:lnTo>
                      <a:pt x="38" y="4"/>
                    </a:lnTo>
                    <a:lnTo>
                      <a:pt x="34" y="2"/>
                    </a:lnTo>
                    <a:lnTo>
                      <a:pt x="29" y="0"/>
                    </a:lnTo>
                    <a:lnTo>
                      <a:pt x="25" y="0"/>
                    </a:lnTo>
                    <a:lnTo>
                      <a:pt x="25" y="0"/>
                    </a:lnTo>
                    <a:lnTo>
                      <a:pt x="20" y="0"/>
                    </a:lnTo>
                    <a:lnTo>
                      <a:pt x="15" y="2"/>
                    </a:lnTo>
                    <a:lnTo>
                      <a:pt x="11" y="4"/>
                    </a:lnTo>
                    <a:lnTo>
                      <a:pt x="8" y="7"/>
                    </a:lnTo>
                    <a:lnTo>
                      <a:pt x="4" y="10"/>
                    </a:lnTo>
                    <a:lnTo>
                      <a:pt x="2" y="14"/>
                    </a:lnTo>
                    <a:lnTo>
                      <a:pt x="0" y="19"/>
                    </a:lnTo>
                    <a:lnTo>
                      <a:pt x="0" y="24"/>
                    </a:lnTo>
                    <a:lnTo>
                      <a:pt x="0" y="24"/>
                    </a:lnTo>
                    <a:lnTo>
                      <a:pt x="0" y="29"/>
                    </a:lnTo>
                    <a:lnTo>
                      <a:pt x="2" y="34"/>
                    </a:lnTo>
                    <a:lnTo>
                      <a:pt x="4" y="38"/>
                    </a:lnTo>
                    <a:lnTo>
                      <a:pt x="8" y="41"/>
                    </a:lnTo>
                    <a:lnTo>
                      <a:pt x="11" y="44"/>
                    </a:lnTo>
                    <a:lnTo>
                      <a:pt x="15" y="47"/>
                    </a:lnTo>
                    <a:lnTo>
                      <a:pt x="20" y="48"/>
                    </a:lnTo>
                    <a:lnTo>
                      <a:pt x="25" y="48"/>
                    </a:lnTo>
                    <a:lnTo>
                      <a:pt x="25" y="48"/>
                    </a:lnTo>
                    <a:lnTo>
                      <a:pt x="29" y="48"/>
                    </a:lnTo>
                    <a:lnTo>
                      <a:pt x="34" y="47"/>
                    </a:lnTo>
                    <a:lnTo>
                      <a:pt x="38" y="44"/>
                    </a:lnTo>
                    <a:lnTo>
                      <a:pt x="41" y="41"/>
                    </a:lnTo>
                    <a:lnTo>
                      <a:pt x="45" y="38"/>
                    </a:lnTo>
                    <a:lnTo>
                      <a:pt x="48" y="34"/>
                    </a:lnTo>
                    <a:lnTo>
                      <a:pt x="49" y="29"/>
                    </a:lnTo>
                    <a:lnTo>
                      <a:pt x="49" y="24"/>
                    </a:lnTo>
                    <a:lnTo>
                      <a:pt x="49"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29" name="Freeform 49"/>
              <p:cNvSpPr>
                <a:spLocks/>
              </p:cNvSpPr>
              <p:nvPr/>
            </p:nvSpPr>
            <p:spPr bwMode="auto">
              <a:xfrm>
                <a:off x="4899" y="2821"/>
                <a:ext cx="63" cy="116"/>
              </a:xfrm>
              <a:custGeom>
                <a:avLst/>
                <a:gdLst>
                  <a:gd name="T0" fmla="*/ 47 w 63"/>
                  <a:gd name="T1" fmla="*/ 116 h 116"/>
                  <a:gd name="T2" fmla="*/ 47 w 63"/>
                  <a:gd name="T3" fmla="*/ 116 h 116"/>
                  <a:gd name="T4" fmla="*/ 49 w 63"/>
                  <a:gd name="T5" fmla="*/ 106 h 116"/>
                  <a:gd name="T6" fmla="*/ 52 w 63"/>
                  <a:gd name="T7" fmla="*/ 95 h 116"/>
                  <a:gd name="T8" fmla="*/ 55 w 63"/>
                  <a:gd name="T9" fmla="*/ 75 h 116"/>
                  <a:gd name="T10" fmla="*/ 55 w 63"/>
                  <a:gd name="T11" fmla="*/ 75 h 116"/>
                  <a:gd name="T12" fmla="*/ 56 w 63"/>
                  <a:gd name="T13" fmla="*/ 71 h 116"/>
                  <a:gd name="T14" fmla="*/ 58 w 63"/>
                  <a:gd name="T15" fmla="*/ 69 h 116"/>
                  <a:gd name="T16" fmla="*/ 59 w 63"/>
                  <a:gd name="T17" fmla="*/ 67 h 116"/>
                  <a:gd name="T18" fmla="*/ 60 w 63"/>
                  <a:gd name="T19" fmla="*/ 63 h 116"/>
                  <a:gd name="T20" fmla="*/ 60 w 63"/>
                  <a:gd name="T21" fmla="*/ 63 h 116"/>
                  <a:gd name="T22" fmla="*/ 63 w 63"/>
                  <a:gd name="T23" fmla="*/ 42 h 116"/>
                  <a:gd name="T24" fmla="*/ 63 w 63"/>
                  <a:gd name="T25" fmla="*/ 27 h 116"/>
                  <a:gd name="T26" fmla="*/ 63 w 63"/>
                  <a:gd name="T27" fmla="*/ 12 h 116"/>
                  <a:gd name="T28" fmla="*/ 63 w 63"/>
                  <a:gd name="T29" fmla="*/ 12 h 116"/>
                  <a:gd name="T30" fmla="*/ 62 w 63"/>
                  <a:gd name="T31" fmla="*/ 10 h 116"/>
                  <a:gd name="T32" fmla="*/ 60 w 63"/>
                  <a:gd name="T33" fmla="*/ 8 h 116"/>
                  <a:gd name="T34" fmla="*/ 57 w 63"/>
                  <a:gd name="T35" fmla="*/ 5 h 116"/>
                  <a:gd name="T36" fmla="*/ 53 w 63"/>
                  <a:gd name="T37" fmla="*/ 3 h 116"/>
                  <a:gd name="T38" fmla="*/ 43 w 63"/>
                  <a:gd name="T39" fmla="*/ 1 h 116"/>
                  <a:gd name="T40" fmla="*/ 32 w 63"/>
                  <a:gd name="T41" fmla="*/ 0 h 116"/>
                  <a:gd name="T42" fmla="*/ 32 w 63"/>
                  <a:gd name="T43" fmla="*/ 0 h 116"/>
                  <a:gd name="T44" fmla="*/ 20 w 63"/>
                  <a:gd name="T45" fmla="*/ 1 h 116"/>
                  <a:gd name="T46" fmla="*/ 10 w 63"/>
                  <a:gd name="T47" fmla="*/ 3 h 116"/>
                  <a:gd name="T48" fmla="*/ 6 w 63"/>
                  <a:gd name="T49" fmla="*/ 5 h 116"/>
                  <a:gd name="T50" fmla="*/ 3 w 63"/>
                  <a:gd name="T51" fmla="*/ 8 h 116"/>
                  <a:gd name="T52" fmla="*/ 1 w 63"/>
                  <a:gd name="T53" fmla="*/ 10 h 116"/>
                  <a:gd name="T54" fmla="*/ 0 w 63"/>
                  <a:gd name="T55" fmla="*/ 12 h 116"/>
                  <a:gd name="T56" fmla="*/ 0 w 63"/>
                  <a:gd name="T57" fmla="*/ 12 h 116"/>
                  <a:gd name="T58" fmla="*/ 0 w 63"/>
                  <a:gd name="T59" fmla="*/ 27 h 116"/>
                  <a:gd name="T60" fmla="*/ 1 w 63"/>
                  <a:gd name="T61" fmla="*/ 42 h 116"/>
                  <a:gd name="T62" fmla="*/ 3 w 63"/>
                  <a:gd name="T63" fmla="*/ 63 h 116"/>
                  <a:gd name="T64" fmla="*/ 3 w 63"/>
                  <a:gd name="T65" fmla="*/ 63 h 116"/>
                  <a:gd name="T66" fmla="*/ 4 w 63"/>
                  <a:gd name="T67" fmla="*/ 67 h 116"/>
                  <a:gd name="T68" fmla="*/ 5 w 63"/>
                  <a:gd name="T69" fmla="*/ 69 h 116"/>
                  <a:gd name="T70" fmla="*/ 7 w 63"/>
                  <a:gd name="T71" fmla="*/ 71 h 116"/>
                  <a:gd name="T72" fmla="*/ 8 w 63"/>
                  <a:gd name="T73" fmla="*/ 75 h 116"/>
                  <a:gd name="T74" fmla="*/ 8 w 63"/>
                  <a:gd name="T75" fmla="*/ 75 h 116"/>
                  <a:gd name="T76" fmla="*/ 12 w 63"/>
                  <a:gd name="T77" fmla="*/ 95 h 116"/>
                  <a:gd name="T78" fmla="*/ 13 w 63"/>
                  <a:gd name="T79" fmla="*/ 106 h 116"/>
                  <a:gd name="T80" fmla="*/ 16 w 63"/>
                  <a:gd name="T8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116">
                    <a:moveTo>
                      <a:pt x="47" y="116"/>
                    </a:moveTo>
                    <a:lnTo>
                      <a:pt x="47" y="116"/>
                    </a:lnTo>
                    <a:lnTo>
                      <a:pt x="49" y="106"/>
                    </a:lnTo>
                    <a:lnTo>
                      <a:pt x="52" y="95"/>
                    </a:lnTo>
                    <a:lnTo>
                      <a:pt x="55" y="75"/>
                    </a:lnTo>
                    <a:lnTo>
                      <a:pt x="55" y="75"/>
                    </a:lnTo>
                    <a:lnTo>
                      <a:pt x="56" y="71"/>
                    </a:lnTo>
                    <a:lnTo>
                      <a:pt x="58" y="69"/>
                    </a:lnTo>
                    <a:lnTo>
                      <a:pt x="59" y="67"/>
                    </a:lnTo>
                    <a:lnTo>
                      <a:pt x="60" y="63"/>
                    </a:lnTo>
                    <a:lnTo>
                      <a:pt x="60" y="63"/>
                    </a:lnTo>
                    <a:lnTo>
                      <a:pt x="63" y="42"/>
                    </a:lnTo>
                    <a:lnTo>
                      <a:pt x="63" y="27"/>
                    </a:lnTo>
                    <a:lnTo>
                      <a:pt x="63" y="12"/>
                    </a:lnTo>
                    <a:lnTo>
                      <a:pt x="63" y="12"/>
                    </a:lnTo>
                    <a:lnTo>
                      <a:pt x="62" y="10"/>
                    </a:lnTo>
                    <a:lnTo>
                      <a:pt x="60" y="8"/>
                    </a:lnTo>
                    <a:lnTo>
                      <a:pt x="57" y="5"/>
                    </a:lnTo>
                    <a:lnTo>
                      <a:pt x="53" y="3"/>
                    </a:lnTo>
                    <a:lnTo>
                      <a:pt x="43" y="1"/>
                    </a:lnTo>
                    <a:lnTo>
                      <a:pt x="32" y="0"/>
                    </a:lnTo>
                    <a:lnTo>
                      <a:pt x="32" y="0"/>
                    </a:lnTo>
                    <a:lnTo>
                      <a:pt x="20" y="1"/>
                    </a:lnTo>
                    <a:lnTo>
                      <a:pt x="10" y="3"/>
                    </a:lnTo>
                    <a:lnTo>
                      <a:pt x="6" y="5"/>
                    </a:lnTo>
                    <a:lnTo>
                      <a:pt x="3" y="8"/>
                    </a:lnTo>
                    <a:lnTo>
                      <a:pt x="1" y="10"/>
                    </a:lnTo>
                    <a:lnTo>
                      <a:pt x="0" y="12"/>
                    </a:lnTo>
                    <a:lnTo>
                      <a:pt x="0" y="12"/>
                    </a:lnTo>
                    <a:lnTo>
                      <a:pt x="0" y="27"/>
                    </a:lnTo>
                    <a:lnTo>
                      <a:pt x="1" y="42"/>
                    </a:lnTo>
                    <a:lnTo>
                      <a:pt x="3" y="63"/>
                    </a:lnTo>
                    <a:lnTo>
                      <a:pt x="3" y="63"/>
                    </a:lnTo>
                    <a:lnTo>
                      <a:pt x="4" y="67"/>
                    </a:lnTo>
                    <a:lnTo>
                      <a:pt x="5" y="69"/>
                    </a:lnTo>
                    <a:lnTo>
                      <a:pt x="7" y="71"/>
                    </a:lnTo>
                    <a:lnTo>
                      <a:pt x="8" y="75"/>
                    </a:lnTo>
                    <a:lnTo>
                      <a:pt x="8" y="75"/>
                    </a:lnTo>
                    <a:lnTo>
                      <a:pt x="12" y="95"/>
                    </a:lnTo>
                    <a:lnTo>
                      <a:pt x="13" y="106"/>
                    </a:lnTo>
                    <a:lnTo>
                      <a:pt x="16"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0" name="Freeform 50"/>
              <p:cNvSpPr>
                <a:spLocks/>
              </p:cNvSpPr>
              <p:nvPr/>
            </p:nvSpPr>
            <p:spPr bwMode="auto">
              <a:xfrm>
                <a:off x="4989" y="2725"/>
                <a:ext cx="71" cy="71"/>
              </a:xfrm>
              <a:custGeom>
                <a:avLst/>
                <a:gdLst>
                  <a:gd name="T0" fmla="*/ 71 w 71"/>
                  <a:gd name="T1" fmla="*/ 35 h 71"/>
                  <a:gd name="T2" fmla="*/ 71 w 71"/>
                  <a:gd name="T3" fmla="*/ 35 h 71"/>
                  <a:gd name="T4" fmla="*/ 70 w 71"/>
                  <a:gd name="T5" fmla="*/ 27 h 71"/>
                  <a:gd name="T6" fmla="*/ 67 w 71"/>
                  <a:gd name="T7" fmla="*/ 21 h 71"/>
                  <a:gd name="T8" fmla="*/ 64 w 71"/>
                  <a:gd name="T9" fmla="*/ 15 h 71"/>
                  <a:gd name="T10" fmla="*/ 60 w 71"/>
                  <a:gd name="T11" fmla="*/ 10 h 71"/>
                  <a:gd name="T12" fmla="*/ 55 w 71"/>
                  <a:gd name="T13" fmla="*/ 6 h 71"/>
                  <a:gd name="T14" fmla="*/ 49 w 71"/>
                  <a:gd name="T15" fmla="*/ 2 h 71"/>
                  <a:gd name="T16" fmla="*/ 42 w 71"/>
                  <a:gd name="T17" fmla="*/ 0 h 71"/>
                  <a:gd name="T18" fmla="*/ 35 w 71"/>
                  <a:gd name="T19" fmla="*/ 0 h 71"/>
                  <a:gd name="T20" fmla="*/ 35 w 71"/>
                  <a:gd name="T21" fmla="*/ 0 h 71"/>
                  <a:gd name="T22" fmla="*/ 27 w 71"/>
                  <a:gd name="T23" fmla="*/ 0 h 71"/>
                  <a:gd name="T24" fmla="*/ 21 w 71"/>
                  <a:gd name="T25" fmla="*/ 2 h 71"/>
                  <a:gd name="T26" fmla="*/ 15 w 71"/>
                  <a:gd name="T27" fmla="*/ 6 h 71"/>
                  <a:gd name="T28" fmla="*/ 10 w 71"/>
                  <a:gd name="T29" fmla="*/ 10 h 71"/>
                  <a:gd name="T30" fmla="*/ 5 w 71"/>
                  <a:gd name="T31" fmla="*/ 15 h 71"/>
                  <a:gd name="T32" fmla="*/ 2 w 71"/>
                  <a:gd name="T33" fmla="*/ 21 h 71"/>
                  <a:gd name="T34" fmla="*/ 0 w 71"/>
                  <a:gd name="T35" fmla="*/ 27 h 71"/>
                  <a:gd name="T36" fmla="*/ 0 w 71"/>
                  <a:gd name="T37" fmla="*/ 35 h 71"/>
                  <a:gd name="T38" fmla="*/ 0 w 71"/>
                  <a:gd name="T39" fmla="*/ 35 h 71"/>
                  <a:gd name="T40" fmla="*/ 0 w 71"/>
                  <a:gd name="T41" fmla="*/ 42 h 71"/>
                  <a:gd name="T42" fmla="*/ 2 w 71"/>
                  <a:gd name="T43" fmla="*/ 49 h 71"/>
                  <a:gd name="T44" fmla="*/ 5 w 71"/>
                  <a:gd name="T45" fmla="*/ 55 h 71"/>
                  <a:gd name="T46" fmla="*/ 10 w 71"/>
                  <a:gd name="T47" fmla="*/ 60 h 71"/>
                  <a:gd name="T48" fmla="*/ 15 w 71"/>
                  <a:gd name="T49" fmla="*/ 64 h 71"/>
                  <a:gd name="T50" fmla="*/ 21 w 71"/>
                  <a:gd name="T51" fmla="*/ 68 h 71"/>
                  <a:gd name="T52" fmla="*/ 27 w 71"/>
                  <a:gd name="T53" fmla="*/ 70 h 71"/>
                  <a:gd name="T54" fmla="*/ 35 w 71"/>
                  <a:gd name="T55" fmla="*/ 71 h 71"/>
                  <a:gd name="T56" fmla="*/ 35 w 71"/>
                  <a:gd name="T57" fmla="*/ 71 h 71"/>
                  <a:gd name="T58" fmla="*/ 42 w 71"/>
                  <a:gd name="T59" fmla="*/ 70 h 71"/>
                  <a:gd name="T60" fmla="*/ 49 w 71"/>
                  <a:gd name="T61" fmla="*/ 68 h 71"/>
                  <a:gd name="T62" fmla="*/ 55 w 71"/>
                  <a:gd name="T63" fmla="*/ 64 h 71"/>
                  <a:gd name="T64" fmla="*/ 60 w 71"/>
                  <a:gd name="T65" fmla="*/ 60 h 71"/>
                  <a:gd name="T66" fmla="*/ 64 w 71"/>
                  <a:gd name="T67" fmla="*/ 55 h 71"/>
                  <a:gd name="T68" fmla="*/ 67 w 71"/>
                  <a:gd name="T69" fmla="*/ 49 h 71"/>
                  <a:gd name="T70" fmla="*/ 70 w 71"/>
                  <a:gd name="T71" fmla="*/ 42 h 71"/>
                  <a:gd name="T72" fmla="*/ 71 w 71"/>
                  <a:gd name="T73" fmla="*/ 35 h 71"/>
                  <a:gd name="T74" fmla="*/ 71 w 71"/>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1">
                    <a:moveTo>
                      <a:pt x="71" y="35"/>
                    </a:moveTo>
                    <a:lnTo>
                      <a:pt x="71" y="35"/>
                    </a:lnTo>
                    <a:lnTo>
                      <a:pt x="70" y="27"/>
                    </a:lnTo>
                    <a:lnTo>
                      <a:pt x="67" y="21"/>
                    </a:lnTo>
                    <a:lnTo>
                      <a:pt x="64" y="15"/>
                    </a:lnTo>
                    <a:lnTo>
                      <a:pt x="60" y="10"/>
                    </a:lnTo>
                    <a:lnTo>
                      <a:pt x="55" y="6"/>
                    </a:lnTo>
                    <a:lnTo>
                      <a:pt x="49" y="2"/>
                    </a:lnTo>
                    <a:lnTo>
                      <a:pt x="42" y="0"/>
                    </a:lnTo>
                    <a:lnTo>
                      <a:pt x="35" y="0"/>
                    </a:lnTo>
                    <a:lnTo>
                      <a:pt x="35" y="0"/>
                    </a:lnTo>
                    <a:lnTo>
                      <a:pt x="27" y="0"/>
                    </a:lnTo>
                    <a:lnTo>
                      <a:pt x="21" y="2"/>
                    </a:lnTo>
                    <a:lnTo>
                      <a:pt x="15" y="6"/>
                    </a:lnTo>
                    <a:lnTo>
                      <a:pt x="10" y="10"/>
                    </a:lnTo>
                    <a:lnTo>
                      <a:pt x="5" y="15"/>
                    </a:lnTo>
                    <a:lnTo>
                      <a:pt x="2" y="21"/>
                    </a:lnTo>
                    <a:lnTo>
                      <a:pt x="0" y="27"/>
                    </a:lnTo>
                    <a:lnTo>
                      <a:pt x="0" y="35"/>
                    </a:lnTo>
                    <a:lnTo>
                      <a:pt x="0" y="35"/>
                    </a:lnTo>
                    <a:lnTo>
                      <a:pt x="0" y="42"/>
                    </a:lnTo>
                    <a:lnTo>
                      <a:pt x="2" y="49"/>
                    </a:lnTo>
                    <a:lnTo>
                      <a:pt x="5" y="55"/>
                    </a:lnTo>
                    <a:lnTo>
                      <a:pt x="10" y="60"/>
                    </a:lnTo>
                    <a:lnTo>
                      <a:pt x="15" y="64"/>
                    </a:lnTo>
                    <a:lnTo>
                      <a:pt x="21" y="68"/>
                    </a:lnTo>
                    <a:lnTo>
                      <a:pt x="27" y="70"/>
                    </a:lnTo>
                    <a:lnTo>
                      <a:pt x="35" y="71"/>
                    </a:lnTo>
                    <a:lnTo>
                      <a:pt x="35" y="71"/>
                    </a:lnTo>
                    <a:lnTo>
                      <a:pt x="42" y="70"/>
                    </a:lnTo>
                    <a:lnTo>
                      <a:pt x="49" y="68"/>
                    </a:lnTo>
                    <a:lnTo>
                      <a:pt x="55" y="64"/>
                    </a:lnTo>
                    <a:lnTo>
                      <a:pt x="60" y="60"/>
                    </a:lnTo>
                    <a:lnTo>
                      <a:pt x="64" y="55"/>
                    </a:lnTo>
                    <a:lnTo>
                      <a:pt x="67" y="49"/>
                    </a:lnTo>
                    <a:lnTo>
                      <a:pt x="70" y="42"/>
                    </a:lnTo>
                    <a:lnTo>
                      <a:pt x="71" y="35"/>
                    </a:lnTo>
                    <a:lnTo>
                      <a:pt x="71"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1" name="Freeform 51"/>
              <p:cNvSpPr>
                <a:spLocks/>
              </p:cNvSpPr>
              <p:nvPr/>
            </p:nvSpPr>
            <p:spPr bwMode="auto">
              <a:xfrm>
                <a:off x="4978" y="2806"/>
                <a:ext cx="92" cy="169"/>
              </a:xfrm>
              <a:custGeom>
                <a:avLst/>
                <a:gdLst>
                  <a:gd name="T0" fmla="*/ 68 w 92"/>
                  <a:gd name="T1" fmla="*/ 169 h 169"/>
                  <a:gd name="T2" fmla="*/ 68 w 92"/>
                  <a:gd name="T3" fmla="*/ 169 h 169"/>
                  <a:gd name="T4" fmla="*/ 71 w 92"/>
                  <a:gd name="T5" fmla="*/ 155 h 169"/>
                  <a:gd name="T6" fmla="*/ 74 w 92"/>
                  <a:gd name="T7" fmla="*/ 139 h 169"/>
                  <a:gd name="T8" fmla="*/ 79 w 92"/>
                  <a:gd name="T9" fmla="*/ 110 h 169"/>
                  <a:gd name="T10" fmla="*/ 79 w 92"/>
                  <a:gd name="T11" fmla="*/ 110 h 169"/>
                  <a:gd name="T12" fmla="*/ 81 w 92"/>
                  <a:gd name="T13" fmla="*/ 104 h 169"/>
                  <a:gd name="T14" fmla="*/ 84 w 92"/>
                  <a:gd name="T15" fmla="*/ 101 h 169"/>
                  <a:gd name="T16" fmla="*/ 86 w 92"/>
                  <a:gd name="T17" fmla="*/ 98 h 169"/>
                  <a:gd name="T18" fmla="*/ 87 w 92"/>
                  <a:gd name="T19" fmla="*/ 92 h 169"/>
                  <a:gd name="T20" fmla="*/ 87 w 92"/>
                  <a:gd name="T21" fmla="*/ 92 h 169"/>
                  <a:gd name="T22" fmla="*/ 89 w 92"/>
                  <a:gd name="T23" fmla="*/ 77 h 169"/>
                  <a:gd name="T24" fmla="*/ 91 w 92"/>
                  <a:gd name="T25" fmla="*/ 63 h 169"/>
                  <a:gd name="T26" fmla="*/ 92 w 92"/>
                  <a:gd name="T27" fmla="*/ 39 h 169"/>
                  <a:gd name="T28" fmla="*/ 91 w 92"/>
                  <a:gd name="T29" fmla="*/ 24 h 169"/>
                  <a:gd name="T30" fmla="*/ 91 w 92"/>
                  <a:gd name="T31" fmla="*/ 17 h 169"/>
                  <a:gd name="T32" fmla="*/ 91 w 92"/>
                  <a:gd name="T33" fmla="*/ 17 h 169"/>
                  <a:gd name="T34" fmla="*/ 90 w 92"/>
                  <a:gd name="T35" fmla="*/ 14 h 169"/>
                  <a:gd name="T36" fmla="*/ 87 w 92"/>
                  <a:gd name="T37" fmla="*/ 11 h 169"/>
                  <a:gd name="T38" fmla="*/ 83 w 92"/>
                  <a:gd name="T39" fmla="*/ 8 h 169"/>
                  <a:gd name="T40" fmla="*/ 77 w 92"/>
                  <a:gd name="T41" fmla="*/ 5 h 169"/>
                  <a:gd name="T42" fmla="*/ 70 w 92"/>
                  <a:gd name="T43" fmla="*/ 3 h 169"/>
                  <a:gd name="T44" fmla="*/ 62 w 92"/>
                  <a:gd name="T45" fmla="*/ 2 h 169"/>
                  <a:gd name="T46" fmla="*/ 54 w 92"/>
                  <a:gd name="T47" fmla="*/ 1 h 169"/>
                  <a:gd name="T48" fmla="*/ 46 w 92"/>
                  <a:gd name="T49" fmla="*/ 0 h 169"/>
                  <a:gd name="T50" fmla="*/ 46 w 92"/>
                  <a:gd name="T51" fmla="*/ 0 h 169"/>
                  <a:gd name="T52" fmla="*/ 37 w 92"/>
                  <a:gd name="T53" fmla="*/ 1 h 169"/>
                  <a:gd name="T54" fmla="*/ 29 w 92"/>
                  <a:gd name="T55" fmla="*/ 2 h 169"/>
                  <a:gd name="T56" fmla="*/ 21 w 92"/>
                  <a:gd name="T57" fmla="*/ 3 h 169"/>
                  <a:gd name="T58" fmla="*/ 15 w 92"/>
                  <a:gd name="T59" fmla="*/ 5 h 169"/>
                  <a:gd name="T60" fmla="*/ 9 w 92"/>
                  <a:gd name="T61" fmla="*/ 8 h 169"/>
                  <a:gd name="T62" fmla="*/ 4 w 92"/>
                  <a:gd name="T63" fmla="*/ 11 h 169"/>
                  <a:gd name="T64" fmla="*/ 1 w 92"/>
                  <a:gd name="T65" fmla="*/ 14 h 169"/>
                  <a:gd name="T66" fmla="*/ 0 w 92"/>
                  <a:gd name="T67" fmla="*/ 17 h 169"/>
                  <a:gd name="T68" fmla="*/ 0 w 92"/>
                  <a:gd name="T69" fmla="*/ 17 h 169"/>
                  <a:gd name="T70" fmla="*/ 0 w 92"/>
                  <a:gd name="T71" fmla="*/ 24 h 169"/>
                  <a:gd name="T72" fmla="*/ 0 w 92"/>
                  <a:gd name="T73" fmla="*/ 39 h 169"/>
                  <a:gd name="T74" fmla="*/ 1 w 92"/>
                  <a:gd name="T75" fmla="*/ 63 h 169"/>
                  <a:gd name="T76" fmla="*/ 2 w 92"/>
                  <a:gd name="T77" fmla="*/ 77 h 169"/>
                  <a:gd name="T78" fmla="*/ 4 w 92"/>
                  <a:gd name="T79" fmla="*/ 92 h 169"/>
                  <a:gd name="T80" fmla="*/ 4 w 92"/>
                  <a:gd name="T81" fmla="*/ 92 h 169"/>
                  <a:gd name="T82" fmla="*/ 5 w 92"/>
                  <a:gd name="T83" fmla="*/ 98 h 169"/>
                  <a:gd name="T84" fmla="*/ 9 w 92"/>
                  <a:gd name="T85" fmla="*/ 101 h 169"/>
                  <a:gd name="T86" fmla="*/ 11 w 92"/>
                  <a:gd name="T87" fmla="*/ 104 h 169"/>
                  <a:gd name="T88" fmla="*/ 13 w 92"/>
                  <a:gd name="T89" fmla="*/ 110 h 169"/>
                  <a:gd name="T90" fmla="*/ 13 w 92"/>
                  <a:gd name="T91" fmla="*/ 110 h 169"/>
                  <a:gd name="T92" fmla="*/ 17 w 92"/>
                  <a:gd name="T93" fmla="*/ 139 h 169"/>
                  <a:gd name="T94" fmla="*/ 20 w 92"/>
                  <a:gd name="T95" fmla="*/ 155 h 169"/>
                  <a:gd name="T96" fmla="*/ 23 w 92"/>
                  <a:gd name="T9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69">
                    <a:moveTo>
                      <a:pt x="68" y="169"/>
                    </a:moveTo>
                    <a:lnTo>
                      <a:pt x="68" y="169"/>
                    </a:lnTo>
                    <a:lnTo>
                      <a:pt x="71" y="155"/>
                    </a:lnTo>
                    <a:lnTo>
                      <a:pt x="74" y="139"/>
                    </a:lnTo>
                    <a:lnTo>
                      <a:pt x="79" y="110"/>
                    </a:lnTo>
                    <a:lnTo>
                      <a:pt x="79" y="110"/>
                    </a:lnTo>
                    <a:lnTo>
                      <a:pt x="81" y="104"/>
                    </a:lnTo>
                    <a:lnTo>
                      <a:pt x="84" y="101"/>
                    </a:lnTo>
                    <a:lnTo>
                      <a:pt x="86" y="98"/>
                    </a:lnTo>
                    <a:lnTo>
                      <a:pt x="87" y="92"/>
                    </a:lnTo>
                    <a:lnTo>
                      <a:pt x="87" y="92"/>
                    </a:lnTo>
                    <a:lnTo>
                      <a:pt x="89" y="77"/>
                    </a:lnTo>
                    <a:lnTo>
                      <a:pt x="91" y="63"/>
                    </a:lnTo>
                    <a:lnTo>
                      <a:pt x="92" y="39"/>
                    </a:lnTo>
                    <a:lnTo>
                      <a:pt x="91" y="24"/>
                    </a:lnTo>
                    <a:lnTo>
                      <a:pt x="91" y="17"/>
                    </a:lnTo>
                    <a:lnTo>
                      <a:pt x="91" y="17"/>
                    </a:lnTo>
                    <a:lnTo>
                      <a:pt x="90" y="14"/>
                    </a:lnTo>
                    <a:lnTo>
                      <a:pt x="87" y="11"/>
                    </a:lnTo>
                    <a:lnTo>
                      <a:pt x="83" y="8"/>
                    </a:lnTo>
                    <a:lnTo>
                      <a:pt x="77" y="5"/>
                    </a:lnTo>
                    <a:lnTo>
                      <a:pt x="70" y="3"/>
                    </a:lnTo>
                    <a:lnTo>
                      <a:pt x="62" y="2"/>
                    </a:lnTo>
                    <a:lnTo>
                      <a:pt x="54" y="1"/>
                    </a:lnTo>
                    <a:lnTo>
                      <a:pt x="46" y="0"/>
                    </a:lnTo>
                    <a:lnTo>
                      <a:pt x="46" y="0"/>
                    </a:lnTo>
                    <a:lnTo>
                      <a:pt x="37" y="1"/>
                    </a:lnTo>
                    <a:lnTo>
                      <a:pt x="29" y="2"/>
                    </a:lnTo>
                    <a:lnTo>
                      <a:pt x="21" y="3"/>
                    </a:lnTo>
                    <a:lnTo>
                      <a:pt x="15" y="5"/>
                    </a:lnTo>
                    <a:lnTo>
                      <a:pt x="9" y="8"/>
                    </a:lnTo>
                    <a:lnTo>
                      <a:pt x="4" y="11"/>
                    </a:lnTo>
                    <a:lnTo>
                      <a:pt x="1" y="14"/>
                    </a:lnTo>
                    <a:lnTo>
                      <a:pt x="0" y="17"/>
                    </a:lnTo>
                    <a:lnTo>
                      <a:pt x="0" y="17"/>
                    </a:lnTo>
                    <a:lnTo>
                      <a:pt x="0" y="24"/>
                    </a:lnTo>
                    <a:lnTo>
                      <a:pt x="0" y="39"/>
                    </a:lnTo>
                    <a:lnTo>
                      <a:pt x="1" y="63"/>
                    </a:lnTo>
                    <a:lnTo>
                      <a:pt x="2" y="77"/>
                    </a:lnTo>
                    <a:lnTo>
                      <a:pt x="4" y="92"/>
                    </a:lnTo>
                    <a:lnTo>
                      <a:pt x="4" y="92"/>
                    </a:lnTo>
                    <a:lnTo>
                      <a:pt x="5" y="98"/>
                    </a:lnTo>
                    <a:lnTo>
                      <a:pt x="9" y="101"/>
                    </a:lnTo>
                    <a:lnTo>
                      <a:pt x="11" y="104"/>
                    </a:lnTo>
                    <a:lnTo>
                      <a:pt x="13" y="110"/>
                    </a:lnTo>
                    <a:lnTo>
                      <a:pt x="13" y="110"/>
                    </a:lnTo>
                    <a:lnTo>
                      <a:pt x="17" y="139"/>
                    </a:lnTo>
                    <a:lnTo>
                      <a:pt x="20" y="155"/>
                    </a:lnTo>
                    <a:lnTo>
                      <a:pt x="23" y="16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2" name="Freeform 52"/>
              <p:cNvSpPr>
                <a:spLocks/>
              </p:cNvSpPr>
              <p:nvPr/>
            </p:nvSpPr>
            <p:spPr bwMode="auto">
              <a:xfrm>
                <a:off x="998" y="1538"/>
                <a:ext cx="123" cy="122"/>
              </a:xfrm>
              <a:custGeom>
                <a:avLst/>
                <a:gdLst>
                  <a:gd name="T0" fmla="*/ 0 w 123"/>
                  <a:gd name="T1" fmla="*/ 62 h 122"/>
                  <a:gd name="T2" fmla="*/ 0 w 123"/>
                  <a:gd name="T3" fmla="*/ 62 h 122"/>
                  <a:gd name="T4" fmla="*/ 0 w 123"/>
                  <a:gd name="T5" fmla="*/ 55 h 122"/>
                  <a:gd name="T6" fmla="*/ 1 w 123"/>
                  <a:gd name="T7" fmla="*/ 49 h 122"/>
                  <a:gd name="T8" fmla="*/ 5 w 123"/>
                  <a:gd name="T9" fmla="*/ 37 h 122"/>
                  <a:gd name="T10" fmla="*/ 10 w 123"/>
                  <a:gd name="T11" fmla="*/ 27 h 122"/>
                  <a:gd name="T12" fmla="*/ 18 w 123"/>
                  <a:gd name="T13" fmla="*/ 17 h 122"/>
                  <a:gd name="T14" fmla="*/ 27 w 123"/>
                  <a:gd name="T15" fmla="*/ 10 h 122"/>
                  <a:gd name="T16" fmla="*/ 37 w 123"/>
                  <a:gd name="T17" fmla="*/ 5 h 122"/>
                  <a:gd name="T18" fmla="*/ 48 w 123"/>
                  <a:gd name="T19" fmla="*/ 1 h 122"/>
                  <a:gd name="T20" fmla="*/ 55 w 123"/>
                  <a:gd name="T21" fmla="*/ 0 h 122"/>
                  <a:gd name="T22" fmla="*/ 61 w 123"/>
                  <a:gd name="T23" fmla="*/ 0 h 122"/>
                  <a:gd name="T24" fmla="*/ 61 w 123"/>
                  <a:gd name="T25" fmla="*/ 0 h 122"/>
                  <a:gd name="T26" fmla="*/ 68 w 123"/>
                  <a:gd name="T27" fmla="*/ 0 h 122"/>
                  <a:gd name="T28" fmla="*/ 73 w 123"/>
                  <a:gd name="T29" fmla="*/ 1 h 122"/>
                  <a:gd name="T30" fmla="*/ 86 w 123"/>
                  <a:gd name="T31" fmla="*/ 5 h 122"/>
                  <a:gd name="T32" fmla="*/ 96 w 123"/>
                  <a:gd name="T33" fmla="*/ 10 h 122"/>
                  <a:gd name="T34" fmla="*/ 105 w 123"/>
                  <a:gd name="T35" fmla="*/ 17 h 122"/>
                  <a:gd name="T36" fmla="*/ 112 w 123"/>
                  <a:gd name="T37" fmla="*/ 27 h 122"/>
                  <a:gd name="T38" fmla="*/ 117 w 123"/>
                  <a:gd name="T39" fmla="*/ 37 h 122"/>
                  <a:gd name="T40" fmla="*/ 122 w 123"/>
                  <a:gd name="T41" fmla="*/ 49 h 122"/>
                  <a:gd name="T42" fmla="*/ 123 w 123"/>
                  <a:gd name="T43" fmla="*/ 55 h 122"/>
                  <a:gd name="T44" fmla="*/ 123 w 123"/>
                  <a:gd name="T45" fmla="*/ 62 h 122"/>
                  <a:gd name="T46" fmla="*/ 123 w 123"/>
                  <a:gd name="T47" fmla="*/ 62 h 122"/>
                  <a:gd name="T48" fmla="*/ 123 w 123"/>
                  <a:gd name="T49" fmla="*/ 68 h 122"/>
                  <a:gd name="T50" fmla="*/ 122 w 123"/>
                  <a:gd name="T51" fmla="*/ 74 h 122"/>
                  <a:gd name="T52" fmla="*/ 117 w 123"/>
                  <a:gd name="T53" fmla="*/ 85 h 122"/>
                  <a:gd name="T54" fmla="*/ 112 w 123"/>
                  <a:gd name="T55" fmla="*/ 95 h 122"/>
                  <a:gd name="T56" fmla="*/ 105 w 123"/>
                  <a:gd name="T57" fmla="*/ 105 h 122"/>
                  <a:gd name="T58" fmla="*/ 96 w 123"/>
                  <a:gd name="T59" fmla="*/ 112 h 122"/>
                  <a:gd name="T60" fmla="*/ 86 w 123"/>
                  <a:gd name="T61" fmla="*/ 117 h 122"/>
                  <a:gd name="T62" fmla="*/ 73 w 123"/>
                  <a:gd name="T63" fmla="*/ 121 h 122"/>
                  <a:gd name="T64" fmla="*/ 68 w 123"/>
                  <a:gd name="T65" fmla="*/ 122 h 122"/>
                  <a:gd name="T66" fmla="*/ 61 w 123"/>
                  <a:gd name="T67" fmla="*/ 122 h 122"/>
                  <a:gd name="T68" fmla="*/ 61 w 123"/>
                  <a:gd name="T69" fmla="*/ 122 h 122"/>
                  <a:gd name="T70" fmla="*/ 55 w 123"/>
                  <a:gd name="T71" fmla="*/ 122 h 122"/>
                  <a:gd name="T72" fmla="*/ 48 w 123"/>
                  <a:gd name="T73" fmla="*/ 121 h 122"/>
                  <a:gd name="T74" fmla="*/ 37 w 123"/>
                  <a:gd name="T75" fmla="*/ 117 h 122"/>
                  <a:gd name="T76" fmla="*/ 27 w 123"/>
                  <a:gd name="T77" fmla="*/ 112 h 122"/>
                  <a:gd name="T78" fmla="*/ 18 w 123"/>
                  <a:gd name="T79" fmla="*/ 105 h 122"/>
                  <a:gd name="T80" fmla="*/ 10 w 123"/>
                  <a:gd name="T81" fmla="*/ 95 h 122"/>
                  <a:gd name="T82" fmla="*/ 5 w 123"/>
                  <a:gd name="T83" fmla="*/ 85 h 122"/>
                  <a:gd name="T84" fmla="*/ 1 w 123"/>
                  <a:gd name="T85" fmla="*/ 74 h 122"/>
                  <a:gd name="T86" fmla="*/ 0 w 123"/>
                  <a:gd name="T87" fmla="*/ 68 h 122"/>
                  <a:gd name="T88" fmla="*/ 0 w 123"/>
                  <a:gd name="T89" fmla="*/ 62 h 122"/>
                  <a:gd name="T90" fmla="*/ 0 w 123"/>
                  <a:gd name="T91" fmla="*/ 6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 h="122">
                    <a:moveTo>
                      <a:pt x="0" y="62"/>
                    </a:moveTo>
                    <a:lnTo>
                      <a:pt x="0" y="62"/>
                    </a:lnTo>
                    <a:lnTo>
                      <a:pt x="0" y="55"/>
                    </a:lnTo>
                    <a:lnTo>
                      <a:pt x="1" y="49"/>
                    </a:lnTo>
                    <a:lnTo>
                      <a:pt x="5" y="37"/>
                    </a:lnTo>
                    <a:lnTo>
                      <a:pt x="10" y="27"/>
                    </a:lnTo>
                    <a:lnTo>
                      <a:pt x="18" y="17"/>
                    </a:lnTo>
                    <a:lnTo>
                      <a:pt x="27" y="10"/>
                    </a:lnTo>
                    <a:lnTo>
                      <a:pt x="37" y="5"/>
                    </a:lnTo>
                    <a:lnTo>
                      <a:pt x="48" y="1"/>
                    </a:lnTo>
                    <a:lnTo>
                      <a:pt x="55" y="0"/>
                    </a:lnTo>
                    <a:lnTo>
                      <a:pt x="61" y="0"/>
                    </a:lnTo>
                    <a:lnTo>
                      <a:pt x="61" y="0"/>
                    </a:lnTo>
                    <a:lnTo>
                      <a:pt x="68" y="0"/>
                    </a:lnTo>
                    <a:lnTo>
                      <a:pt x="73" y="1"/>
                    </a:lnTo>
                    <a:lnTo>
                      <a:pt x="86" y="5"/>
                    </a:lnTo>
                    <a:lnTo>
                      <a:pt x="96" y="10"/>
                    </a:lnTo>
                    <a:lnTo>
                      <a:pt x="105" y="17"/>
                    </a:lnTo>
                    <a:lnTo>
                      <a:pt x="112" y="27"/>
                    </a:lnTo>
                    <a:lnTo>
                      <a:pt x="117" y="37"/>
                    </a:lnTo>
                    <a:lnTo>
                      <a:pt x="122" y="49"/>
                    </a:lnTo>
                    <a:lnTo>
                      <a:pt x="123" y="55"/>
                    </a:lnTo>
                    <a:lnTo>
                      <a:pt x="123" y="62"/>
                    </a:lnTo>
                    <a:lnTo>
                      <a:pt x="123" y="62"/>
                    </a:lnTo>
                    <a:lnTo>
                      <a:pt x="123" y="68"/>
                    </a:lnTo>
                    <a:lnTo>
                      <a:pt x="122" y="74"/>
                    </a:lnTo>
                    <a:lnTo>
                      <a:pt x="117" y="85"/>
                    </a:lnTo>
                    <a:lnTo>
                      <a:pt x="112" y="95"/>
                    </a:lnTo>
                    <a:lnTo>
                      <a:pt x="105" y="105"/>
                    </a:lnTo>
                    <a:lnTo>
                      <a:pt x="96" y="112"/>
                    </a:lnTo>
                    <a:lnTo>
                      <a:pt x="86" y="117"/>
                    </a:lnTo>
                    <a:lnTo>
                      <a:pt x="73" y="121"/>
                    </a:lnTo>
                    <a:lnTo>
                      <a:pt x="68" y="122"/>
                    </a:lnTo>
                    <a:lnTo>
                      <a:pt x="61" y="122"/>
                    </a:lnTo>
                    <a:lnTo>
                      <a:pt x="61" y="122"/>
                    </a:lnTo>
                    <a:lnTo>
                      <a:pt x="55" y="122"/>
                    </a:lnTo>
                    <a:lnTo>
                      <a:pt x="48" y="121"/>
                    </a:lnTo>
                    <a:lnTo>
                      <a:pt x="37" y="117"/>
                    </a:lnTo>
                    <a:lnTo>
                      <a:pt x="27" y="112"/>
                    </a:lnTo>
                    <a:lnTo>
                      <a:pt x="18" y="105"/>
                    </a:lnTo>
                    <a:lnTo>
                      <a:pt x="10" y="95"/>
                    </a:lnTo>
                    <a:lnTo>
                      <a:pt x="5" y="85"/>
                    </a:lnTo>
                    <a:lnTo>
                      <a:pt x="1" y="74"/>
                    </a:lnTo>
                    <a:lnTo>
                      <a:pt x="0" y="68"/>
                    </a:lnTo>
                    <a:lnTo>
                      <a:pt x="0" y="62"/>
                    </a:lnTo>
                    <a:lnTo>
                      <a:pt x="0" y="6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3" name="Freeform 53"/>
              <p:cNvSpPr>
                <a:spLocks/>
              </p:cNvSpPr>
              <p:nvPr/>
            </p:nvSpPr>
            <p:spPr bwMode="auto">
              <a:xfrm>
                <a:off x="1110" y="1564"/>
                <a:ext cx="61" cy="104"/>
              </a:xfrm>
              <a:custGeom>
                <a:avLst/>
                <a:gdLst>
                  <a:gd name="T0" fmla="*/ 56 w 61"/>
                  <a:gd name="T1" fmla="*/ 62 h 104"/>
                  <a:gd name="T2" fmla="*/ 56 w 61"/>
                  <a:gd name="T3" fmla="*/ 62 h 104"/>
                  <a:gd name="T4" fmla="*/ 53 w 61"/>
                  <a:gd name="T5" fmla="*/ 70 h 104"/>
                  <a:gd name="T6" fmla="*/ 49 w 61"/>
                  <a:gd name="T7" fmla="*/ 78 h 104"/>
                  <a:gd name="T8" fmla="*/ 44 w 61"/>
                  <a:gd name="T9" fmla="*/ 84 h 104"/>
                  <a:gd name="T10" fmla="*/ 39 w 61"/>
                  <a:gd name="T11" fmla="*/ 90 h 104"/>
                  <a:gd name="T12" fmla="*/ 35 w 61"/>
                  <a:gd name="T13" fmla="*/ 95 h 104"/>
                  <a:gd name="T14" fmla="*/ 29 w 61"/>
                  <a:gd name="T15" fmla="*/ 99 h 104"/>
                  <a:gd name="T16" fmla="*/ 24 w 61"/>
                  <a:gd name="T17" fmla="*/ 102 h 104"/>
                  <a:gd name="T18" fmla="*/ 19 w 61"/>
                  <a:gd name="T19" fmla="*/ 104 h 104"/>
                  <a:gd name="T20" fmla="*/ 19 w 61"/>
                  <a:gd name="T21" fmla="*/ 104 h 104"/>
                  <a:gd name="T22" fmla="*/ 12 w 61"/>
                  <a:gd name="T23" fmla="*/ 103 h 104"/>
                  <a:gd name="T24" fmla="*/ 7 w 61"/>
                  <a:gd name="T25" fmla="*/ 102 h 104"/>
                  <a:gd name="T26" fmla="*/ 3 w 61"/>
                  <a:gd name="T27" fmla="*/ 99 h 104"/>
                  <a:gd name="T28" fmla="*/ 0 w 61"/>
                  <a:gd name="T29" fmla="*/ 91 h 104"/>
                  <a:gd name="T30" fmla="*/ 0 w 61"/>
                  <a:gd name="T31" fmla="*/ 91 h 104"/>
                  <a:gd name="T32" fmla="*/ 0 w 61"/>
                  <a:gd name="T33" fmla="*/ 89 h 104"/>
                  <a:gd name="T34" fmla="*/ 0 w 61"/>
                  <a:gd name="T35" fmla="*/ 89 h 104"/>
                  <a:gd name="T36" fmla="*/ 15 w 61"/>
                  <a:gd name="T37" fmla="*/ 76 h 104"/>
                  <a:gd name="T38" fmla="*/ 15 w 61"/>
                  <a:gd name="T39" fmla="*/ 76 h 104"/>
                  <a:gd name="T40" fmla="*/ 17 w 61"/>
                  <a:gd name="T41" fmla="*/ 74 h 104"/>
                  <a:gd name="T42" fmla="*/ 18 w 61"/>
                  <a:gd name="T43" fmla="*/ 75 h 104"/>
                  <a:gd name="T44" fmla="*/ 18 w 61"/>
                  <a:gd name="T45" fmla="*/ 75 h 104"/>
                  <a:gd name="T46" fmla="*/ 28 w 61"/>
                  <a:gd name="T47" fmla="*/ 78 h 104"/>
                  <a:gd name="T48" fmla="*/ 28 w 61"/>
                  <a:gd name="T49" fmla="*/ 78 h 104"/>
                  <a:gd name="T50" fmla="*/ 29 w 61"/>
                  <a:gd name="T51" fmla="*/ 78 h 104"/>
                  <a:gd name="T52" fmla="*/ 30 w 61"/>
                  <a:gd name="T53" fmla="*/ 78 h 104"/>
                  <a:gd name="T54" fmla="*/ 30 w 61"/>
                  <a:gd name="T55" fmla="*/ 78 h 104"/>
                  <a:gd name="T56" fmla="*/ 36 w 61"/>
                  <a:gd name="T57" fmla="*/ 68 h 104"/>
                  <a:gd name="T58" fmla="*/ 39 w 61"/>
                  <a:gd name="T59" fmla="*/ 63 h 104"/>
                  <a:gd name="T60" fmla="*/ 41 w 61"/>
                  <a:gd name="T61" fmla="*/ 57 h 104"/>
                  <a:gd name="T62" fmla="*/ 41 w 61"/>
                  <a:gd name="T63" fmla="*/ 57 h 104"/>
                  <a:gd name="T64" fmla="*/ 43 w 61"/>
                  <a:gd name="T65" fmla="*/ 51 h 104"/>
                  <a:gd name="T66" fmla="*/ 44 w 61"/>
                  <a:gd name="T67" fmla="*/ 46 h 104"/>
                  <a:gd name="T68" fmla="*/ 46 w 61"/>
                  <a:gd name="T69" fmla="*/ 34 h 104"/>
                  <a:gd name="T70" fmla="*/ 46 w 61"/>
                  <a:gd name="T71" fmla="*/ 34 h 104"/>
                  <a:gd name="T72" fmla="*/ 46 w 61"/>
                  <a:gd name="T73" fmla="*/ 33 h 104"/>
                  <a:gd name="T74" fmla="*/ 44 w 61"/>
                  <a:gd name="T75" fmla="*/ 32 h 104"/>
                  <a:gd name="T76" fmla="*/ 44 w 61"/>
                  <a:gd name="T77" fmla="*/ 32 h 104"/>
                  <a:gd name="T78" fmla="*/ 34 w 61"/>
                  <a:gd name="T79" fmla="*/ 29 h 104"/>
                  <a:gd name="T80" fmla="*/ 34 w 61"/>
                  <a:gd name="T81" fmla="*/ 29 h 104"/>
                  <a:gd name="T82" fmla="*/ 33 w 61"/>
                  <a:gd name="T83" fmla="*/ 28 h 104"/>
                  <a:gd name="T84" fmla="*/ 32 w 61"/>
                  <a:gd name="T85" fmla="*/ 26 h 104"/>
                  <a:gd name="T86" fmla="*/ 32 w 61"/>
                  <a:gd name="T87" fmla="*/ 26 h 104"/>
                  <a:gd name="T88" fmla="*/ 30 w 61"/>
                  <a:gd name="T89" fmla="*/ 6 h 104"/>
                  <a:gd name="T90" fmla="*/ 30 w 61"/>
                  <a:gd name="T91" fmla="*/ 6 h 104"/>
                  <a:gd name="T92" fmla="*/ 31 w 61"/>
                  <a:gd name="T93" fmla="*/ 5 h 104"/>
                  <a:gd name="T94" fmla="*/ 39 w 61"/>
                  <a:gd name="T95" fmla="*/ 0 h 104"/>
                  <a:gd name="T96" fmla="*/ 39 w 61"/>
                  <a:gd name="T97" fmla="*/ 0 h 104"/>
                  <a:gd name="T98" fmla="*/ 43 w 61"/>
                  <a:gd name="T99" fmla="*/ 1 h 104"/>
                  <a:gd name="T100" fmla="*/ 48 w 61"/>
                  <a:gd name="T101" fmla="*/ 3 h 104"/>
                  <a:gd name="T102" fmla="*/ 55 w 61"/>
                  <a:gd name="T103" fmla="*/ 7 h 104"/>
                  <a:gd name="T104" fmla="*/ 55 w 61"/>
                  <a:gd name="T105" fmla="*/ 7 h 104"/>
                  <a:gd name="T106" fmla="*/ 57 w 61"/>
                  <a:gd name="T107" fmla="*/ 12 h 104"/>
                  <a:gd name="T108" fmla="*/ 59 w 61"/>
                  <a:gd name="T109" fmla="*/ 17 h 104"/>
                  <a:gd name="T110" fmla="*/ 61 w 61"/>
                  <a:gd name="T111" fmla="*/ 24 h 104"/>
                  <a:gd name="T112" fmla="*/ 61 w 61"/>
                  <a:gd name="T113" fmla="*/ 30 h 104"/>
                  <a:gd name="T114" fmla="*/ 61 w 61"/>
                  <a:gd name="T115" fmla="*/ 39 h 104"/>
                  <a:gd name="T116" fmla="*/ 60 w 61"/>
                  <a:gd name="T117" fmla="*/ 46 h 104"/>
                  <a:gd name="T118" fmla="*/ 59 w 61"/>
                  <a:gd name="T119" fmla="*/ 54 h 104"/>
                  <a:gd name="T120" fmla="*/ 56 w 61"/>
                  <a:gd name="T121" fmla="*/ 62 h 104"/>
                  <a:gd name="T122" fmla="*/ 56 w 61"/>
                  <a:gd name="T123"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04">
                    <a:moveTo>
                      <a:pt x="56" y="62"/>
                    </a:moveTo>
                    <a:lnTo>
                      <a:pt x="56" y="62"/>
                    </a:lnTo>
                    <a:lnTo>
                      <a:pt x="53" y="70"/>
                    </a:lnTo>
                    <a:lnTo>
                      <a:pt x="49" y="78"/>
                    </a:lnTo>
                    <a:lnTo>
                      <a:pt x="44" y="84"/>
                    </a:lnTo>
                    <a:lnTo>
                      <a:pt x="39" y="90"/>
                    </a:lnTo>
                    <a:lnTo>
                      <a:pt x="35" y="95"/>
                    </a:lnTo>
                    <a:lnTo>
                      <a:pt x="29" y="99"/>
                    </a:lnTo>
                    <a:lnTo>
                      <a:pt x="24" y="102"/>
                    </a:lnTo>
                    <a:lnTo>
                      <a:pt x="19" y="104"/>
                    </a:lnTo>
                    <a:lnTo>
                      <a:pt x="19" y="104"/>
                    </a:lnTo>
                    <a:lnTo>
                      <a:pt x="12" y="103"/>
                    </a:lnTo>
                    <a:lnTo>
                      <a:pt x="7" y="102"/>
                    </a:lnTo>
                    <a:lnTo>
                      <a:pt x="3" y="99"/>
                    </a:lnTo>
                    <a:lnTo>
                      <a:pt x="0" y="91"/>
                    </a:lnTo>
                    <a:lnTo>
                      <a:pt x="0" y="91"/>
                    </a:lnTo>
                    <a:lnTo>
                      <a:pt x="0" y="89"/>
                    </a:lnTo>
                    <a:lnTo>
                      <a:pt x="0" y="89"/>
                    </a:lnTo>
                    <a:lnTo>
                      <a:pt x="15" y="76"/>
                    </a:lnTo>
                    <a:lnTo>
                      <a:pt x="15" y="76"/>
                    </a:lnTo>
                    <a:lnTo>
                      <a:pt x="17" y="74"/>
                    </a:lnTo>
                    <a:lnTo>
                      <a:pt x="18" y="75"/>
                    </a:lnTo>
                    <a:lnTo>
                      <a:pt x="18" y="75"/>
                    </a:lnTo>
                    <a:lnTo>
                      <a:pt x="28" y="78"/>
                    </a:lnTo>
                    <a:lnTo>
                      <a:pt x="28" y="78"/>
                    </a:lnTo>
                    <a:lnTo>
                      <a:pt x="29" y="78"/>
                    </a:lnTo>
                    <a:lnTo>
                      <a:pt x="30" y="78"/>
                    </a:lnTo>
                    <a:lnTo>
                      <a:pt x="30" y="78"/>
                    </a:lnTo>
                    <a:lnTo>
                      <a:pt x="36" y="68"/>
                    </a:lnTo>
                    <a:lnTo>
                      <a:pt x="39" y="63"/>
                    </a:lnTo>
                    <a:lnTo>
                      <a:pt x="41" y="57"/>
                    </a:lnTo>
                    <a:lnTo>
                      <a:pt x="41" y="57"/>
                    </a:lnTo>
                    <a:lnTo>
                      <a:pt x="43" y="51"/>
                    </a:lnTo>
                    <a:lnTo>
                      <a:pt x="44" y="46"/>
                    </a:lnTo>
                    <a:lnTo>
                      <a:pt x="46" y="34"/>
                    </a:lnTo>
                    <a:lnTo>
                      <a:pt x="46" y="34"/>
                    </a:lnTo>
                    <a:lnTo>
                      <a:pt x="46" y="33"/>
                    </a:lnTo>
                    <a:lnTo>
                      <a:pt x="44" y="32"/>
                    </a:lnTo>
                    <a:lnTo>
                      <a:pt x="44" y="32"/>
                    </a:lnTo>
                    <a:lnTo>
                      <a:pt x="34" y="29"/>
                    </a:lnTo>
                    <a:lnTo>
                      <a:pt x="34" y="29"/>
                    </a:lnTo>
                    <a:lnTo>
                      <a:pt x="33" y="28"/>
                    </a:lnTo>
                    <a:lnTo>
                      <a:pt x="32" y="26"/>
                    </a:lnTo>
                    <a:lnTo>
                      <a:pt x="32" y="26"/>
                    </a:lnTo>
                    <a:lnTo>
                      <a:pt x="30" y="6"/>
                    </a:lnTo>
                    <a:lnTo>
                      <a:pt x="30" y="6"/>
                    </a:lnTo>
                    <a:lnTo>
                      <a:pt x="31" y="5"/>
                    </a:lnTo>
                    <a:lnTo>
                      <a:pt x="39" y="0"/>
                    </a:lnTo>
                    <a:lnTo>
                      <a:pt x="39" y="0"/>
                    </a:lnTo>
                    <a:lnTo>
                      <a:pt x="43" y="1"/>
                    </a:lnTo>
                    <a:lnTo>
                      <a:pt x="48" y="3"/>
                    </a:lnTo>
                    <a:lnTo>
                      <a:pt x="55" y="7"/>
                    </a:lnTo>
                    <a:lnTo>
                      <a:pt x="55" y="7"/>
                    </a:lnTo>
                    <a:lnTo>
                      <a:pt x="57" y="12"/>
                    </a:lnTo>
                    <a:lnTo>
                      <a:pt x="59" y="17"/>
                    </a:lnTo>
                    <a:lnTo>
                      <a:pt x="61" y="24"/>
                    </a:lnTo>
                    <a:lnTo>
                      <a:pt x="61" y="30"/>
                    </a:lnTo>
                    <a:lnTo>
                      <a:pt x="61" y="39"/>
                    </a:lnTo>
                    <a:lnTo>
                      <a:pt x="60" y="46"/>
                    </a:lnTo>
                    <a:lnTo>
                      <a:pt x="59" y="54"/>
                    </a:lnTo>
                    <a:lnTo>
                      <a:pt x="56" y="62"/>
                    </a:lnTo>
                    <a:lnTo>
                      <a:pt x="56" y="6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4" name="Freeform 54"/>
              <p:cNvSpPr>
                <a:spLocks/>
              </p:cNvSpPr>
              <p:nvPr/>
            </p:nvSpPr>
            <p:spPr bwMode="auto">
              <a:xfrm>
                <a:off x="988" y="1653"/>
                <a:ext cx="243" cy="147"/>
              </a:xfrm>
              <a:custGeom>
                <a:avLst/>
                <a:gdLst>
                  <a:gd name="T0" fmla="*/ 3 w 243"/>
                  <a:gd name="T1" fmla="*/ 146 h 147"/>
                  <a:gd name="T2" fmla="*/ 3 w 243"/>
                  <a:gd name="T3" fmla="*/ 146 h 147"/>
                  <a:gd name="T4" fmla="*/ 1 w 243"/>
                  <a:gd name="T5" fmla="*/ 109 h 147"/>
                  <a:gd name="T6" fmla="*/ 0 w 243"/>
                  <a:gd name="T7" fmla="*/ 79 h 147"/>
                  <a:gd name="T8" fmla="*/ 1 w 243"/>
                  <a:gd name="T9" fmla="*/ 61 h 147"/>
                  <a:gd name="T10" fmla="*/ 1 w 243"/>
                  <a:gd name="T11" fmla="*/ 53 h 147"/>
                  <a:gd name="T12" fmla="*/ 1 w 243"/>
                  <a:gd name="T13" fmla="*/ 53 h 147"/>
                  <a:gd name="T14" fmla="*/ 1 w 243"/>
                  <a:gd name="T15" fmla="*/ 50 h 147"/>
                  <a:gd name="T16" fmla="*/ 2 w 243"/>
                  <a:gd name="T17" fmla="*/ 47 h 147"/>
                  <a:gd name="T18" fmla="*/ 7 w 243"/>
                  <a:gd name="T19" fmla="*/ 42 h 147"/>
                  <a:gd name="T20" fmla="*/ 13 w 243"/>
                  <a:gd name="T21" fmla="*/ 37 h 147"/>
                  <a:gd name="T22" fmla="*/ 22 w 243"/>
                  <a:gd name="T23" fmla="*/ 33 h 147"/>
                  <a:gd name="T24" fmla="*/ 33 w 243"/>
                  <a:gd name="T25" fmla="*/ 30 h 147"/>
                  <a:gd name="T26" fmla="*/ 45 w 243"/>
                  <a:gd name="T27" fmla="*/ 27 h 147"/>
                  <a:gd name="T28" fmla="*/ 58 w 243"/>
                  <a:gd name="T29" fmla="*/ 26 h 147"/>
                  <a:gd name="T30" fmla="*/ 71 w 243"/>
                  <a:gd name="T31" fmla="*/ 25 h 147"/>
                  <a:gd name="T32" fmla="*/ 71 w 243"/>
                  <a:gd name="T33" fmla="*/ 25 h 147"/>
                  <a:gd name="T34" fmla="*/ 84 w 243"/>
                  <a:gd name="T35" fmla="*/ 25 h 147"/>
                  <a:gd name="T36" fmla="*/ 94 w 243"/>
                  <a:gd name="T37" fmla="*/ 27 h 147"/>
                  <a:gd name="T38" fmla="*/ 105 w 243"/>
                  <a:gd name="T39" fmla="*/ 28 h 147"/>
                  <a:gd name="T40" fmla="*/ 113 w 243"/>
                  <a:gd name="T41" fmla="*/ 30 h 147"/>
                  <a:gd name="T42" fmla="*/ 125 w 243"/>
                  <a:gd name="T43" fmla="*/ 35 h 147"/>
                  <a:gd name="T44" fmla="*/ 135 w 243"/>
                  <a:gd name="T45" fmla="*/ 39 h 147"/>
                  <a:gd name="T46" fmla="*/ 178 w 243"/>
                  <a:gd name="T47" fmla="*/ 63 h 147"/>
                  <a:gd name="T48" fmla="*/ 161 w 243"/>
                  <a:gd name="T49" fmla="*/ 30 h 147"/>
                  <a:gd name="T50" fmla="*/ 161 w 243"/>
                  <a:gd name="T51" fmla="*/ 30 h 147"/>
                  <a:gd name="T52" fmla="*/ 160 w 243"/>
                  <a:gd name="T53" fmla="*/ 26 h 147"/>
                  <a:gd name="T54" fmla="*/ 159 w 243"/>
                  <a:gd name="T55" fmla="*/ 22 h 147"/>
                  <a:gd name="T56" fmla="*/ 159 w 243"/>
                  <a:gd name="T57" fmla="*/ 17 h 147"/>
                  <a:gd name="T58" fmla="*/ 160 w 243"/>
                  <a:gd name="T59" fmla="*/ 13 h 147"/>
                  <a:gd name="T60" fmla="*/ 162 w 243"/>
                  <a:gd name="T61" fmla="*/ 10 h 147"/>
                  <a:gd name="T62" fmla="*/ 164 w 243"/>
                  <a:gd name="T63" fmla="*/ 7 h 147"/>
                  <a:gd name="T64" fmla="*/ 168 w 243"/>
                  <a:gd name="T65" fmla="*/ 4 h 147"/>
                  <a:gd name="T66" fmla="*/ 171 w 243"/>
                  <a:gd name="T67" fmla="*/ 2 h 147"/>
                  <a:gd name="T68" fmla="*/ 171 w 243"/>
                  <a:gd name="T69" fmla="*/ 2 h 147"/>
                  <a:gd name="T70" fmla="*/ 175 w 243"/>
                  <a:gd name="T71" fmla="*/ 0 h 147"/>
                  <a:gd name="T72" fmla="*/ 179 w 243"/>
                  <a:gd name="T73" fmla="*/ 0 h 147"/>
                  <a:gd name="T74" fmla="*/ 183 w 243"/>
                  <a:gd name="T75" fmla="*/ 0 h 147"/>
                  <a:gd name="T76" fmla="*/ 187 w 243"/>
                  <a:gd name="T77" fmla="*/ 0 h 147"/>
                  <a:gd name="T78" fmla="*/ 190 w 243"/>
                  <a:gd name="T79" fmla="*/ 2 h 147"/>
                  <a:gd name="T80" fmla="*/ 194 w 243"/>
                  <a:gd name="T81" fmla="*/ 4 h 147"/>
                  <a:gd name="T82" fmla="*/ 196 w 243"/>
                  <a:gd name="T83" fmla="*/ 7 h 147"/>
                  <a:gd name="T84" fmla="*/ 199 w 243"/>
                  <a:gd name="T85" fmla="*/ 11 h 147"/>
                  <a:gd name="T86" fmla="*/ 243 w 243"/>
                  <a:gd name="T87" fmla="*/ 98 h 147"/>
                  <a:gd name="T88" fmla="*/ 204 w 243"/>
                  <a:gd name="T89" fmla="*/ 124 h 147"/>
                  <a:gd name="T90" fmla="*/ 143 w 243"/>
                  <a:gd name="T91" fmla="*/ 92 h 147"/>
                  <a:gd name="T92" fmla="*/ 143 w 243"/>
                  <a:gd name="T93" fmla="*/ 92 h 147"/>
                  <a:gd name="T94" fmla="*/ 142 w 243"/>
                  <a:gd name="T95" fmla="*/ 116 h 147"/>
                  <a:gd name="T96" fmla="*/ 140 w 243"/>
                  <a:gd name="T97" fmla="*/ 147 h 147"/>
                  <a:gd name="T98" fmla="*/ 139 w 243"/>
                  <a:gd name="T9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147">
                    <a:moveTo>
                      <a:pt x="3" y="146"/>
                    </a:moveTo>
                    <a:lnTo>
                      <a:pt x="3" y="146"/>
                    </a:lnTo>
                    <a:lnTo>
                      <a:pt x="1" y="109"/>
                    </a:lnTo>
                    <a:lnTo>
                      <a:pt x="0" y="79"/>
                    </a:lnTo>
                    <a:lnTo>
                      <a:pt x="1" y="61"/>
                    </a:lnTo>
                    <a:lnTo>
                      <a:pt x="1" y="53"/>
                    </a:lnTo>
                    <a:lnTo>
                      <a:pt x="1" y="53"/>
                    </a:lnTo>
                    <a:lnTo>
                      <a:pt x="1" y="50"/>
                    </a:lnTo>
                    <a:lnTo>
                      <a:pt x="2" y="47"/>
                    </a:lnTo>
                    <a:lnTo>
                      <a:pt x="7" y="42"/>
                    </a:lnTo>
                    <a:lnTo>
                      <a:pt x="13" y="37"/>
                    </a:lnTo>
                    <a:lnTo>
                      <a:pt x="22" y="33"/>
                    </a:lnTo>
                    <a:lnTo>
                      <a:pt x="33" y="30"/>
                    </a:lnTo>
                    <a:lnTo>
                      <a:pt x="45" y="27"/>
                    </a:lnTo>
                    <a:lnTo>
                      <a:pt x="58" y="26"/>
                    </a:lnTo>
                    <a:lnTo>
                      <a:pt x="71" y="25"/>
                    </a:lnTo>
                    <a:lnTo>
                      <a:pt x="71" y="25"/>
                    </a:lnTo>
                    <a:lnTo>
                      <a:pt x="84" y="25"/>
                    </a:lnTo>
                    <a:lnTo>
                      <a:pt x="94" y="27"/>
                    </a:lnTo>
                    <a:lnTo>
                      <a:pt x="105" y="28"/>
                    </a:lnTo>
                    <a:lnTo>
                      <a:pt x="113" y="30"/>
                    </a:lnTo>
                    <a:lnTo>
                      <a:pt x="125" y="35"/>
                    </a:lnTo>
                    <a:lnTo>
                      <a:pt x="135" y="39"/>
                    </a:lnTo>
                    <a:lnTo>
                      <a:pt x="178" y="63"/>
                    </a:lnTo>
                    <a:lnTo>
                      <a:pt x="161" y="30"/>
                    </a:lnTo>
                    <a:lnTo>
                      <a:pt x="161" y="30"/>
                    </a:lnTo>
                    <a:lnTo>
                      <a:pt x="160" y="26"/>
                    </a:lnTo>
                    <a:lnTo>
                      <a:pt x="159" y="22"/>
                    </a:lnTo>
                    <a:lnTo>
                      <a:pt x="159" y="17"/>
                    </a:lnTo>
                    <a:lnTo>
                      <a:pt x="160" y="13"/>
                    </a:lnTo>
                    <a:lnTo>
                      <a:pt x="162" y="10"/>
                    </a:lnTo>
                    <a:lnTo>
                      <a:pt x="164" y="7"/>
                    </a:lnTo>
                    <a:lnTo>
                      <a:pt x="168" y="4"/>
                    </a:lnTo>
                    <a:lnTo>
                      <a:pt x="171" y="2"/>
                    </a:lnTo>
                    <a:lnTo>
                      <a:pt x="171" y="2"/>
                    </a:lnTo>
                    <a:lnTo>
                      <a:pt x="175" y="0"/>
                    </a:lnTo>
                    <a:lnTo>
                      <a:pt x="179" y="0"/>
                    </a:lnTo>
                    <a:lnTo>
                      <a:pt x="183" y="0"/>
                    </a:lnTo>
                    <a:lnTo>
                      <a:pt x="187" y="0"/>
                    </a:lnTo>
                    <a:lnTo>
                      <a:pt x="190" y="2"/>
                    </a:lnTo>
                    <a:lnTo>
                      <a:pt x="194" y="4"/>
                    </a:lnTo>
                    <a:lnTo>
                      <a:pt x="196" y="7"/>
                    </a:lnTo>
                    <a:lnTo>
                      <a:pt x="199" y="11"/>
                    </a:lnTo>
                    <a:lnTo>
                      <a:pt x="243" y="98"/>
                    </a:lnTo>
                    <a:lnTo>
                      <a:pt x="204" y="124"/>
                    </a:lnTo>
                    <a:lnTo>
                      <a:pt x="143" y="92"/>
                    </a:lnTo>
                    <a:lnTo>
                      <a:pt x="143" y="92"/>
                    </a:lnTo>
                    <a:lnTo>
                      <a:pt x="142" y="116"/>
                    </a:lnTo>
                    <a:lnTo>
                      <a:pt x="140" y="147"/>
                    </a:lnTo>
                    <a:lnTo>
                      <a:pt x="139" y="1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5" name="Freeform 55"/>
              <p:cNvSpPr>
                <a:spLocks/>
              </p:cNvSpPr>
              <p:nvPr/>
            </p:nvSpPr>
            <p:spPr bwMode="auto">
              <a:xfrm>
                <a:off x="1560" y="941"/>
                <a:ext cx="77" cy="131"/>
              </a:xfrm>
              <a:custGeom>
                <a:avLst/>
                <a:gdLst>
                  <a:gd name="T0" fmla="*/ 7 w 77"/>
                  <a:gd name="T1" fmla="*/ 78 h 131"/>
                  <a:gd name="T2" fmla="*/ 15 w 77"/>
                  <a:gd name="T3" fmla="*/ 98 h 131"/>
                  <a:gd name="T4" fmla="*/ 26 w 77"/>
                  <a:gd name="T5" fmla="*/ 113 h 131"/>
                  <a:gd name="T6" fmla="*/ 40 w 77"/>
                  <a:gd name="T7" fmla="*/ 125 h 131"/>
                  <a:gd name="T8" fmla="*/ 53 w 77"/>
                  <a:gd name="T9" fmla="*/ 131 h 131"/>
                  <a:gd name="T10" fmla="*/ 62 w 77"/>
                  <a:gd name="T11" fmla="*/ 129 h 131"/>
                  <a:gd name="T12" fmla="*/ 73 w 77"/>
                  <a:gd name="T13" fmla="*/ 125 h 131"/>
                  <a:gd name="T14" fmla="*/ 76 w 77"/>
                  <a:gd name="T15" fmla="*/ 113 h 131"/>
                  <a:gd name="T16" fmla="*/ 76 w 77"/>
                  <a:gd name="T17" fmla="*/ 111 h 131"/>
                  <a:gd name="T18" fmla="*/ 58 w 77"/>
                  <a:gd name="T19" fmla="*/ 94 h 131"/>
                  <a:gd name="T20" fmla="*/ 56 w 77"/>
                  <a:gd name="T21" fmla="*/ 93 h 131"/>
                  <a:gd name="T22" fmla="*/ 53 w 77"/>
                  <a:gd name="T23" fmla="*/ 93 h 131"/>
                  <a:gd name="T24" fmla="*/ 42 w 77"/>
                  <a:gd name="T25" fmla="*/ 97 h 131"/>
                  <a:gd name="T26" fmla="*/ 39 w 77"/>
                  <a:gd name="T27" fmla="*/ 97 h 131"/>
                  <a:gd name="T28" fmla="*/ 35 w 77"/>
                  <a:gd name="T29" fmla="*/ 92 h 131"/>
                  <a:gd name="T30" fmla="*/ 27 w 77"/>
                  <a:gd name="T31" fmla="*/ 79 h 131"/>
                  <a:gd name="T32" fmla="*/ 24 w 77"/>
                  <a:gd name="T33" fmla="*/ 72 h 131"/>
                  <a:gd name="T34" fmla="*/ 20 w 77"/>
                  <a:gd name="T35" fmla="*/ 57 h 131"/>
                  <a:gd name="T36" fmla="*/ 19 w 77"/>
                  <a:gd name="T37" fmla="*/ 43 h 131"/>
                  <a:gd name="T38" fmla="*/ 20 w 77"/>
                  <a:gd name="T39" fmla="*/ 42 h 131"/>
                  <a:gd name="T40" fmla="*/ 21 w 77"/>
                  <a:gd name="T41" fmla="*/ 41 h 131"/>
                  <a:gd name="T42" fmla="*/ 34 w 77"/>
                  <a:gd name="T43" fmla="*/ 37 h 131"/>
                  <a:gd name="T44" fmla="*/ 36 w 77"/>
                  <a:gd name="T45" fmla="*/ 33 h 131"/>
                  <a:gd name="T46" fmla="*/ 38 w 77"/>
                  <a:gd name="T47" fmla="*/ 9 h 131"/>
                  <a:gd name="T48" fmla="*/ 38 w 77"/>
                  <a:gd name="T49" fmla="*/ 7 h 131"/>
                  <a:gd name="T50" fmla="*/ 27 w 77"/>
                  <a:gd name="T51" fmla="*/ 0 h 131"/>
                  <a:gd name="T52" fmla="*/ 21 w 77"/>
                  <a:gd name="T53" fmla="*/ 2 h 131"/>
                  <a:gd name="T54" fmla="*/ 9 w 77"/>
                  <a:gd name="T55" fmla="*/ 9 h 131"/>
                  <a:gd name="T56" fmla="*/ 5 w 77"/>
                  <a:gd name="T57" fmla="*/ 15 h 131"/>
                  <a:gd name="T58" fmla="*/ 1 w 77"/>
                  <a:gd name="T59" fmla="*/ 30 h 131"/>
                  <a:gd name="T60" fmla="*/ 0 w 77"/>
                  <a:gd name="T61" fmla="*/ 49 h 131"/>
                  <a:gd name="T62" fmla="*/ 3 w 77"/>
                  <a:gd name="T63" fmla="*/ 68 h 131"/>
                  <a:gd name="T64" fmla="*/ 7 w 77"/>
                  <a:gd name="T65" fmla="*/ 7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31">
                    <a:moveTo>
                      <a:pt x="7" y="78"/>
                    </a:moveTo>
                    <a:lnTo>
                      <a:pt x="7" y="78"/>
                    </a:lnTo>
                    <a:lnTo>
                      <a:pt x="11" y="89"/>
                    </a:lnTo>
                    <a:lnTo>
                      <a:pt x="15" y="98"/>
                    </a:lnTo>
                    <a:lnTo>
                      <a:pt x="20" y="106"/>
                    </a:lnTo>
                    <a:lnTo>
                      <a:pt x="26" y="113"/>
                    </a:lnTo>
                    <a:lnTo>
                      <a:pt x="33" y="120"/>
                    </a:lnTo>
                    <a:lnTo>
                      <a:pt x="40" y="125"/>
                    </a:lnTo>
                    <a:lnTo>
                      <a:pt x="46" y="128"/>
                    </a:lnTo>
                    <a:lnTo>
                      <a:pt x="53" y="131"/>
                    </a:lnTo>
                    <a:lnTo>
                      <a:pt x="53" y="131"/>
                    </a:lnTo>
                    <a:lnTo>
                      <a:pt x="62" y="129"/>
                    </a:lnTo>
                    <a:lnTo>
                      <a:pt x="68" y="128"/>
                    </a:lnTo>
                    <a:lnTo>
                      <a:pt x="73" y="125"/>
                    </a:lnTo>
                    <a:lnTo>
                      <a:pt x="76" y="113"/>
                    </a:lnTo>
                    <a:lnTo>
                      <a:pt x="76" y="113"/>
                    </a:lnTo>
                    <a:lnTo>
                      <a:pt x="77" y="112"/>
                    </a:lnTo>
                    <a:lnTo>
                      <a:pt x="76" y="111"/>
                    </a:lnTo>
                    <a:lnTo>
                      <a:pt x="76" y="111"/>
                    </a:lnTo>
                    <a:lnTo>
                      <a:pt x="58" y="94"/>
                    </a:lnTo>
                    <a:lnTo>
                      <a:pt x="58" y="94"/>
                    </a:lnTo>
                    <a:lnTo>
                      <a:pt x="56" y="93"/>
                    </a:lnTo>
                    <a:lnTo>
                      <a:pt x="53" y="93"/>
                    </a:lnTo>
                    <a:lnTo>
                      <a:pt x="53" y="93"/>
                    </a:lnTo>
                    <a:lnTo>
                      <a:pt x="42" y="97"/>
                    </a:lnTo>
                    <a:lnTo>
                      <a:pt x="42" y="97"/>
                    </a:lnTo>
                    <a:lnTo>
                      <a:pt x="40" y="98"/>
                    </a:lnTo>
                    <a:lnTo>
                      <a:pt x="39" y="97"/>
                    </a:lnTo>
                    <a:lnTo>
                      <a:pt x="39" y="97"/>
                    </a:lnTo>
                    <a:lnTo>
                      <a:pt x="35" y="92"/>
                    </a:lnTo>
                    <a:lnTo>
                      <a:pt x="31" y="86"/>
                    </a:lnTo>
                    <a:lnTo>
                      <a:pt x="27" y="79"/>
                    </a:lnTo>
                    <a:lnTo>
                      <a:pt x="24" y="72"/>
                    </a:lnTo>
                    <a:lnTo>
                      <a:pt x="24" y="72"/>
                    </a:lnTo>
                    <a:lnTo>
                      <a:pt x="22" y="65"/>
                    </a:lnTo>
                    <a:lnTo>
                      <a:pt x="20" y="57"/>
                    </a:lnTo>
                    <a:lnTo>
                      <a:pt x="19" y="51"/>
                    </a:lnTo>
                    <a:lnTo>
                      <a:pt x="19" y="43"/>
                    </a:lnTo>
                    <a:lnTo>
                      <a:pt x="19" y="43"/>
                    </a:lnTo>
                    <a:lnTo>
                      <a:pt x="20" y="42"/>
                    </a:lnTo>
                    <a:lnTo>
                      <a:pt x="21" y="41"/>
                    </a:lnTo>
                    <a:lnTo>
                      <a:pt x="21" y="41"/>
                    </a:lnTo>
                    <a:lnTo>
                      <a:pt x="34" y="37"/>
                    </a:lnTo>
                    <a:lnTo>
                      <a:pt x="34" y="37"/>
                    </a:lnTo>
                    <a:lnTo>
                      <a:pt x="36" y="35"/>
                    </a:lnTo>
                    <a:lnTo>
                      <a:pt x="36" y="33"/>
                    </a:lnTo>
                    <a:lnTo>
                      <a:pt x="36" y="33"/>
                    </a:lnTo>
                    <a:lnTo>
                      <a:pt x="38" y="9"/>
                    </a:lnTo>
                    <a:lnTo>
                      <a:pt x="38" y="9"/>
                    </a:lnTo>
                    <a:lnTo>
                      <a:pt x="38" y="7"/>
                    </a:lnTo>
                    <a:lnTo>
                      <a:pt x="38" y="6"/>
                    </a:lnTo>
                    <a:lnTo>
                      <a:pt x="27" y="0"/>
                    </a:lnTo>
                    <a:lnTo>
                      <a:pt x="27" y="0"/>
                    </a:lnTo>
                    <a:lnTo>
                      <a:pt x="21" y="2"/>
                    </a:lnTo>
                    <a:lnTo>
                      <a:pt x="17" y="3"/>
                    </a:lnTo>
                    <a:lnTo>
                      <a:pt x="9" y="9"/>
                    </a:lnTo>
                    <a:lnTo>
                      <a:pt x="9" y="9"/>
                    </a:lnTo>
                    <a:lnTo>
                      <a:pt x="5" y="15"/>
                    </a:lnTo>
                    <a:lnTo>
                      <a:pt x="3" y="22"/>
                    </a:lnTo>
                    <a:lnTo>
                      <a:pt x="1" y="30"/>
                    </a:lnTo>
                    <a:lnTo>
                      <a:pt x="0" y="39"/>
                    </a:lnTo>
                    <a:lnTo>
                      <a:pt x="0" y="49"/>
                    </a:lnTo>
                    <a:lnTo>
                      <a:pt x="1" y="58"/>
                    </a:lnTo>
                    <a:lnTo>
                      <a:pt x="3" y="68"/>
                    </a:lnTo>
                    <a:lnTo>
                      <a:pt x="7" y="78"/>
                    </a:lnTo>
                    <a:lnTo>
                      <a:pt x="7" y="7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6" name="Freeform 56"/>
              <p:cNvSpPr>
                <a:spLocks/>
              </p:cNvSpPr>
              <p:nvPr/>
            </p:nvSpPr>
            <p:spPr bwMode="auto">
              <a:xfrm>
                <a:off x="1248" y="2107"/>
                <a:ext cx="214" cy="173"/>
              </a:xfrm>
              <a:custGeom>
                <a:avLst/>
                <a:gdLst>
                  <a:gd name="T0" fmla="*/ 214 w 214"/>
                  <a:gd name="T1" fmla="*/ 69 h 173"/>
                  <a:gd name="T2" fmla="*/ 214 w 214"/>
                  <a:gd name="T3" fmla="*/ 69 h 173"/>
                  <a:gd name="T4" fmla="*/ 213 w 214"/>
                  <a:gd name="T5" fmla="*/ 62 h 173"/>
                  <a:gd name="T6" fmla="*/ 210 w 214"/>
                  <a:gd name="T7" fmla="*/ 55 h 173"/>
                  <a:gd name="T8" fmla="*/ 207 w 214"/>
                  <a:gd name="T9" fmla="*/ 49 h 173"/>
                  <a:gd name="T10" fmla="*/ 203 w 214"/>
                  <a:gd name="T11" fmla="*/ 42 h 173"/>
                  <a:gd name="T12" fmla="*/ 199 w 214"/>
                  <a:gd name="T13" fmla="*/ 36 h 173"/>
                  <a:gd name="T14" fmla="*/ 192 w 214"/>
                  <a:gd name="T15" fmla="*/ 30 h 173"/>
                  <a:gd name="T16" fmla="*/ 186 w 214"/>
                  <a:gd name="T17" fmla="*/ 25 h 173"/>
                  <a:gd name="T18" fmla="*/ 180 w 214"/>
                  <a:gd name="T19" fmla="*/ 20 h 173"/>
                  <a:gd name="T20" fmla="*/ 172 w 214"/>
                  <a:gd name="T21" fmla="*/ 15 h 173"/>
                  <a:gd name="T22" fmla="*/ 165 w 214"/>
                  <a:gd name="T23" fmla="*/ 12 h 173"/>
                  <a:gd name="T24" fmla="*/ 155 w 214"/>
                  <a:gd name="T25" fmla="*/ 8 h 173"/>
                  <a:gd name="T26" fmla="*/ 147 w 214"/>
                  <a:gd name="T27" fmla="*/ 5 h 173"/>
                  <a:gd name="T28" fmla="*/ 138 w 214"/>
                  <a:gd name="T29" fmla="*/ 3 h 173"/>
                  <a:gd name="T30" fmla="*/ 128 w 214"/>
                  <a:gd name="T31" fmla="*/ 2 h 173"/>
                  <a:gd name="T32" fmla="*/ 117 w 214"/>
                  <a:gd name="T33" fmla="*/ 1 h 173"/>
                  <a:gd name="T34" fmla="*/ 107 w 214"/>
                  <a:gd name="T35" fmla="*/ 0 h 173"/>
                  <a:gd name="T36" fmla="*/ 107 w 214"/>
                  <a:gd name="T37" fmla="*/ 0 h 173"/>
                  <a:gd name="T38" fmla="*/ 97 w 214"/>
                  <a:gd name="T39" fmla="*/ 1 h 173"/>
                  <a:gd name="T40" fmla="*/ 85 w 214"/>
                  <a:gd name="T41" fmla="*/ 2 h 173"/>
                  <a:gd name="T42" fmla="*/ 75 w 214"/>
                  <a:gd name="T43" fmla="*/ 4 h 173"/>
                  <a:gd name="T44" fmla="*/ 66 w 214"/>
                  <a:gd name="T45" fmla="*/ 6 h 173"/>
                  <a:gd name="T46" fmla="*/ 57 w 214"/>
                  <a:gd name="T47" fmla="*/ 9 h 173"/>
                  <a:gd name="T48" fmla="*/ 47 w 214"/>
                  <a:gd name="T49" fmla="*/ 13 h 173"/>
                  <a:gd name="T50" fmla="*/ 39 w 214"/>
                  <a:gd name="T51" fmla="*/ 17 h 173"/>
                  <a:gd name="T52" fmla="*/ 32 w 214"/>
                  <a:gd name="T53" fmla="*/ 22 h 173"/>
                  <a:gd name="T54" fmla="*/ 25 w 214"/>
                  <a:gd name="T55" fmla="*/ 27 h 173"/>
                  <a:gd name="T56" fmla="*/ 19 w 214"/>
                  <a:gd name="T57" fmla="*/ 33 h 173"/>
                  <a:gd name="T58" fmla="*/ 13 w 214"/>
                  <a:gd name="T59" fmla="*/ 40 h 173"/>
                  <a:gd name="T60" fmla="*/ 8 w 214"/>
                  <a:gd name="T61" fmla="*/ 47 h 173"/>
                  <a:gd name="T62" fmla="*/ 5 w 214"/>
                  <a:gd name="T63" fmla="*/ 54 h 173"/>
                  <a:gd name="T64" fmla="*/ 2 w 214"/>
                  <a:gd name="T65" fmla="*/ 61 h 173"/>
                  <a:gd name="T66" fmla="*/ 1 w 214"/>
                  <a:gd name="T67" fmla="*/ 69 h 173"/>
                  <a:gd name="T68" fmla="*/ 0 w 214"/>
                  <a:gd name="T69" fmla="*/ 77 h 173"/>
                  <a:gd name="T70" fmla="*/ 0 w 214"/>
                  <a:gd name="T71" fmla="*/ 77 h 173"/>
                  <a:gd name="T72" fmla="*/ 1 w 214"/>
                  <a:gd name="T73" fmla="*/ 85 h 173"/>
                  <a:gd name="T74" fmla="*/ 2 w 214"/>
                  <a:gd name="T75" fmla="*/ 92 h 173"/>
                  <a:gd name="T76" fmla="*/ 5 w 214"/>
                  <a:gd name="T77" fmla="*/ 100 h 173"/>
                  <a:gd name="T78" fmla="*/ 8 w 214"/>
                  <a:gd name="T79" fmla="*/ 108 h 173"/>
                  <a:gd name="T80" fmla="*/ 13 w 214"/>
                  <a:gd name="T81" fmla="*/ 114 h 173"/>
                  <a:gd name="T82" fmla="*/ 19 w 214"/>
                  <a:gd name="T83" fmla="*/ 120 h 173"/>
                  <a:gd name="T84" fmla="*/ 25 w 214"/>
                  <a:gd name="T85" fmla="*/ 126 h 173"/>
                  <a:gd name="T86" fmla="*/ 32 w 214"/>
                  <a:gd name="T87" fmla="*/ 132 h 173"/>
                  <a:gd name="T88" fmla="*/ 13 w 214"/>
                  <a:gd name="T89" fmla="*/ 173 h 173"/>
                  <a:gd name="T90" fmla="*/ 63 w 214"/>
                  <a:gd name="T91" fmla="*/ 148 h 173"/>
                  <a:gd name="T92" fmla="*/ 63 w 214"/>
                  <a:gd name="T93" fmla="*/ 148 h 173"/>
                  <a:gd name="T94" fmla="*/ 81 w 214"/>
                  <a:gd name="T95" fmla="*/ 152 h 173"/>
                  <a:gd name="T96" fmla="*/ 91 w 214"/>
                  <a:gd name="T97" fmla="*/ 153 h 173"/>
                  <a:gd name="T98" fmla="*/ 100 w 214"/>
                  <a:gd name="T99" fmla="*/ 1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3">
                    <a:moveTo>
                      <a:pt x="214" y="69"/>
                    </a:moveTo>
                    <a:lnTo>
                      <a:pt x="214" y="69"/>
                    </a:lnTo>
                    <a:lnTo>
                      <a:pt x="213" y="62"/>
                    </a:lnTo>
                    <a:lnTo>
                      <a:pt x="210" y="55"/>
                    </a:lnTo>
                    <a:lnTo>
                      <a:pt x="207" y="49"/>
                    </a:lnTo>
                    <a:lnTo>
                      <a:pt x="203" y="42"/>
                    </a:lnTo>
                    <a:lnTo>
                      <a:pt x="199" y="36"/>
                    </a:lnTo>
                    <a:lnTo>
                      <a:pt x="192" y="30"/>
                    </a:lnTo>
                    <a:lnTo>
                      <a:pt x="186" y="25"/>
                    </a:lnTo>
                    <a:lnTo>
                      <a:pt x="180" y="20"/>
                    </a:lnTo>
                    <a:lnTo>
                      <a:pt x="172" y="15"/>
                    </a:lnTo>
                    <a:lnTo>
                      <a:pt x="165" y="12"/>
                    </a:lnTo>
                    <a:lnTo>
                      <a:pt x="155" y="8"/>
                    </a:lnTo>
                    <a:lnTo>
                      <a:pt x="147" y="5"/>
                    </a:lnTo>
                    <a:lnTo>
                      <a:pt x="138" y="3"/>
                    </a:lnTo>
                    <a:lnTo>
                      <a:pt x="128" y="2"/>
                    </a:lnTo>
                    <a:lnTo>
                      <a:pt x="117" y="1"/>
                    </a:lnTo>
                    <a:lnTo>
                      <a:pt x="107" y="0"/>
                    </a:lnTo>
                    <a:lnTo>
                      <a:pt x="107" y="0"/>
                    </a:lnTo>
                    <a:lnTo>
                      <a:pt x="97" y="1"/>
                    </a:lnTo>
                    <a:lnTo>
                      <a:pt x="85" y="2"/>
                    </a:lnTo>
                    <a:lnTo>
                      <a:pt x="75" y="4"/>
                    </a:lnTo>
                    <a:lnTo>
                      <a:pt x="66" y="6"/>
                    </a:lnTo>
                    <a:lnTo>
                      <a:pt x="57" y="9"/>
                    </a:lnTo>
                    <a:lnTo>
                      <a:pt x="47" y="13"/>
                    </a:lnTo>
                    <a:lnTo>
                      <a:pt x="39" y="17"/>
                    </a:lnTo>
                    <a:lnTo>
                      <a:pt x="32" y="22"/>
                    </a:lnTo>
                    <a:lnTo>
                      <a:pt x="25" y="27"/>
                    </a:lnTo>
                    <a:lnTo>
                      <a:pt x="19" y="33"/>
                    </a:lnTo>
                    <a:lnTo>
                      <a:pt x="13" y="40"/>
                    </a:lnTo>
                    <a:lnTo>
                      <a:pt x="8" y="47"/>
                    </a:lnTo>
                    <a:lnTo>
                      <a:pt x="5" y="54"/>
                    </a:lnTo>
                    <a:lnTo>
                      <a:pt x="2" y="61"/>
                    </a:lnTo>
                    <a:lnTo>
                      <a:pt x="1" y="69"/>
                    </a:lnTo>
                    <a:lnTo>
                      <a:pt x="0" y="77"/>
                    </a:lnTo>
                    <a:lnTo>
                      <a:pt x="0" y="77"/>
                    </a:lnTo>
                    <a:lnTo>
                      <a:pt x="1" y="85"/>
                    </a:lnTo>
                    <a:lnTo>
                      <a:pt x="2" y="92"/>
                    </a:lnTo>
                    <a:lnTo>
                      <a:pt x="5" y="100"/>
                    </a:lnTo>
                    <a:lnTo>
                      <a:pt x="8" y="108"/>
                    </a:lnTo>
                    <a:lnTo>
                      <a:pt x="13" y="114"/>
                    </a:lnTo>
                    <a:lnTo>
                      <a:pt x="19" y="120"/>
                    </a:lnTo>
                    <a:lnTo>
                      <a:pt x="25" y="126"/>
                    </a:lnTo>
                    <a:lnTo>
                      <a:pt x="32" y="132"/>
                    </a:lnTo>
                    <a:lnTo>
                      <a:pt x="13" y="173"/>
                    </a:lnTo>
                    <a:lnTo>
                      <a:pt x="63" y="148"/>
                    </a:lnTo>
                    <a:lnTo>
                      <a:pt x="63" y="148"/>
                    </a:lnTo>
                    <a:lnTo>
                      <a:pt x="81" y="152"/>
                    </a:lnTo>
                    <a:lnTo>
                      <a:pt x="91" y="153"/>
                    </a:lnTo>
                    <a:lnTo>
                      <a:pt x="100"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7" name="Freeform 57"/>
              <p:cNvSpPr>
                <a:spLocks/>
              </p:cNvSpPr>
              <p:nvPr/>
            </p:nvSpPr>
            <p:spPr bwMode="auto">
              <a:xfrm>
                <a:off x="1353" y="2183"/>
                <a:ext cx="163" cy="132"/>
              </a:xfrm>
              <a:custGeom>
                <a:avLst/>
                <a:gdLst>
                  <a:gd name="T0" fmla="*/ 81 w 163"/>
                  <a:gd name="T1" fmla="*/ 0 h 132"/>
                  <a:gd name="T2" fmla="*/ 81 w 163"/>
                  <a:gd name="T3" fmla="*/ 0 h 132"/>
                  <a:gd name="T4" fmla="*/ 98 w 163"/>
                  <a:gd name="T5" fmla="*/ 1 h 132"/>
                  <a:gd name="T6" fmla="*/ 113 w 163"/>
                  <a:gd name="T7" fmla="*/ 4 h 132"/>
                  <a:gd name="T8" fmla="*/ 127 w 163"/>
                  <a:gd name="T9" fmla="*/ 10 h 132"/>
                  <a:gd name="T10" fmla="*/ 140 w 163"/>
                  <a:gd name="T11" fmla="*/ 17 h 132"/>
                  <a:gd name="T12" fmla="*/ 145 w 163"/>
                  <a:gd name="T13" fmla="*/ 21 h 132"/>
                  <a:gd name="T14" fmla="*/ 149 w 163"/>
                  <a:gd name="T15" fmla="*/ 25 h 132"/>
                  <a:gd name="T16" fmla="*/ 153 w 163"/>
                  <a:gd name="T17" fmla="*/ 30 h 132"/>
                  <a:gd name="T18" fmla="*/ 157 w 163"/>
                  <a:gd name="T19" fmla="*/ 36 h 132"/>
                  <a:gd name="T20" fmla="*/ 159 w 163"/>
                  <a:gd name="T21" fmla="*/ 41 h 132"/>
                  <a:gd name="T22" fmla="*/ 161 w 163"/>
                  <a:gd name="T23" fmla="*/ 46 h 132"/>
                  <a:gd name="T24" fmla="*/ 162 w 163"/>
                  <a:gd name="T25" fmla="*/ 52 h 132"/>
                  <a:gd name="T26" fmla="*/ 163 w 163"/>
                  <a:gd name="T27" fmla="*/ 58 h 132"/>
                  <a:gd name="T28" fmla="*/ 163 w 163"/>
                  <a:gd name="T29" fmla="*/ 58 h 132"/>
                  <a:gd name="T30" fmla="*/ 162 w 163"/>
                  <a:gd name="T31" fmla="*/ 64 h 132"/>
                  <a:gd name="T32" fmla="*/ 161 w 163"/>
                  <a:gd name="T33" fmla="*/ 71 h 132"/>
                  <a:gd name="T34" fmla="*/ 159 w 163"/>
                  <a:gd name="T35" fmla="*/ 76 h 132"/>
                  <a:gd name="T36" fmla="*/ 157 w 163"/>
                  <a:gd name="T37" fmla="*/ 81 h 132"/>
                  <a:gd name="T38" fmla="*/ 153 w 163"/>
                  <a:gd name="T39" fmla="*/ 86 h 132"/>
                  <a:gd name="T40" fmla="*/ 149 w 163"/>
                  <a:gd name="T41" fmla="*/ 91 h 132"/>
                  <a:gd name="T42" fmla="*/ 144 w 163"/>
                  <a:gd name="T43" fmla="*/ 96 h 132"/>
                  <a:gd name="T44" fmla="*/ 139 w 163"/>
                  <a:gd name="T45" fmla="*/ 100 h 132"/>
                  <a:gd name="T46" fmla="*/ 153 w 163"/>
                  <a:gd name="T47" fmla="*/ 132 h 132"/>
                  <a:gd name="T48" fmla="*/ 115 w 163"/>
                  <a:gd name="T49" fmla="*/ 112 h 132"/>
                  <a:gd name="T50" fmla="*/ 115 w 163"/>
                  <a:gd name="T51" fmla="*/ 112 h 132"/>
                  <a:gd name="T52" fmla="*/ 107 w 163"/>
                  <a:gd name="T53" fmla="*/ 114 h 132"/>
                  <a:gd name="T54" fmla="*/ 99 w 163"/>
                  <a:gd name="T55" fmla="*/ 116 h 132"/>
                  <a:gd name="T56" fmla="*/ 90 w 163"/>
                  <a:gd name="T57" fmla="*/ 117 h 132"/>
                  <a:gd name="T58" fmla="*/ 81 w 163"/>
                  <a:gd name="T59" fmla="*/ 117 h 132"/>
                  <a:gd name="T60" fmla="*/ 81 w 163"/>
                  <a:gd name="T61" fmla="*/ 117 h 132"/>
                  <a:gd name="T62" fmla="*/ 65 w 163"/>
                  <a:gd name="T63" fmla="*/ 116 h 132"/>
                  <a:gd name="T64" fmla="*/ 49 w 163"/>
                  <a:gd name="T65" fmla="*/ 113 h 132"/>
                  <a:gd name="T66" fmla="*/ 36 w 163"/>
                  <a:gd name="T67" fmla="*/ 107 h 132"/>
                  <a:gd name="T68" fmla="*/ 24 w 163"/>
                  <a:gd name="T69" fmla="*/ 100 h 132"/>
                  <a:gd name="T70" fmla="*/ 18 w 163"/>
                  <a:gd name="T71" fmla="*/ 95 h 132"/>
                  <a:gd name="T72" fmla="*/ 14 w 163"/>
                  <a:gd name="T73" fmla="*/ 91 h 132"/>
                  <a:gd name="T74" fmla="*/ 10 w 163"/>
                  <a:gd name="T75" fmla="*/ 86 h 132"/>
                  <a:gd name="T76" fmla="*/ 6 w 163"/>
                  <a:gd name="T77" fmla="*/ 81 h 132"/>
                  <a:gd name="T78" fmla="*/ 4 w 163"/>
                  <a:gd name="T79" fmla="*/ 76 h 132"/>
                  <a:gd name="T80" fmla="*/ 2 w 163"/>
                  <a:gd name="T81" fmla="*/ 71 h 132"/>
                  <a:gd name="T82" fmla="*/ 0 w 163"/>
                  <a:gd name="T83" fmla="*/ 64 h 132"/>
                  <a:gd name="T84" fmla="*/ 0 w 163"/>
                  <a:gd name="T85" fmla="*/ 58 h 132"/>
                  <a:gd name="T86" fmla="*/ 0 w 163"/>
                  <a:gd name="T87" fmla="*/ 58 h 132"/>
                  <a:gd name="T88" fmla="*/ 0 w 163"/>
                  <a:gd name="T89" fmla="*/ 52 h 132"/>
                  <a:gd name="T90" fmla="*/ 2 w 163"/>
                  <a:gd name="T91" fmla="*/ 46 h 132"/>
                  <a:gd name="T92" fmla="*/ 4 w 163"/>
                  <a:gd name="T93" fmla="*/ 41 h 132"/>
                  <a:gd name="T94" fmla="*/ 6 w 163"/>
                  <a:gd name="T95" fmla="*/ 36 h 132"/>
                  <a:gd name="T96" fmla="*/ 10 w 163"/>
                  <a:gd name="T97" fmla="*/ 30 h 132"/>
                  <a:gd name="T98" fmla="*/ 14 w 163"/>
                  <a:gd name="T99" fmla="*/ 25 h 132"/>
                  <a:gd name="T100" fmla="*/ 18 w 163"/>
                  <a:gd name="T101" fmla="*/ 21 h 132"/>
                  <a:gd name="T102" fmla="*/ 24 w 163"/>
                  <a:gd name="T103" fmla="*/ 17 h 132"/>
                  <a:gd name="T104" fmla="*/ 36 w 163"/>
                  <a:gd name="T105" fmla="*/ 10 h 132"/>
                  <a:gd name="T106" fmla="*/ 49 w 163"/>
                  <a:gd name="T107" fmla="*/ 4 h 132"/>
                  <a:gd name="T108" fmla="*/ 65 w 163"/>
                  <a:gd name="T109" fmla="*/ 1 h 132"/>
                  <a:gd name="T110" fmla="*/ 81 w 163"/>
                  <a:gd name="T111" fmla="*/ 0 h 132"/>
                  <a:gd name="T112" fmla="*/ 81 w 163"/>
                  <a:gd name="T11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32">
                    <a:moveTo>
                      <a:pt x="81" y="0"/>
                    </a:moveTo>
                    <a:lnTo>
                      <a:pt x="81" y="0"/>
                    </a:lnTo>
                    <a:lnTo>
                      <a:pt x="98" y="1"/>
                    </a:lnTo>
                    <a:lnTo>
                      <a:pt x="113" y="4"/>
                    </a:lnTo>
                    <a:lnTo>
                      <a:pt x="127" y="10"/>
                    </a:lnTo>
                    <a:lnTo>
                      <a:pt x="140" y="17"/>
                    </a:lnTo>
                    <a:lnTo>
                      <a:pt x="145" y="21"/>
                    </a:lnTo>
                    <a:lnTo>
                      <a:pt x="149" y="25"/>
                    </a:lnTo>
                    <a:lnTo>
                      <a:pt x="153" y="30"/>
                    </a:lnTo>
                    <a:lnTo>
                      <a:pt x="157" y="36"/>
                    </a:lnTo>
                    <a:lnTo>
                      <a:pt x="159" y="41"/>
                    </a:lnTo>
                    <a:lnTo>
                      <a:pt x="161" y="46"/>
                    </a:lnTo>
                    <a:lnTo>
                      <a:pt x="162" y="52"/>
                    </a:lnTo>
                    <a:lnTo>
                      <a:pt x="163" y="58"/>
                    </a:lnTo>
                    <a:lnTo>
                      <a:pt x="163" y="58"/>
                    </a:lnTo>
                    <a:lnTo>
                      <a:pt x="162" y="64"/>
                    </a:lnTo>
                    <a:lnTo>
                      <a:pt x="161" y="71"/>
                    </a:lnTo>
                    <a:lnTo>
                      <a:pt x="159" y="76"/>
                    </a:lnTo>
                    <a:lnTo>
                      <a:pt x="157" y="81"/>
                    </a:lnTo>
                    <a:lnTo>
                      <a:pt x="153" y="86"/>
                    </a:lnTo>
                    <a:lnTo>
                      <a:pt x="149" y="91"/>
                    </a:lnTo>
                    <a:lnTo>
                      <a:pt x="144" y="96"/>
                    </a:lnTo>
                    <a:lnTo>
                      <a:pt x="139" y="100"/>
                    </a:lnTo>
                    <a:lnTo>
                      <a:pt x="153" y="132"/>
                    </a:lnTo>
                    <a:lnTo>
                      <a:pt x="115" y="112"/>
                    </a:lnTo>
                    <a:lnTo>
                      <a:pt x="115" y="112"/>
                    </a:lnTo>
                    <a:lnTo>
                      <a:pt x="107" y="114"/>
                    </a:lnTo>
                    <a:lnTo>
                      <a:pt x="99" y="116"/>
                    </a:lnTo>
                    <a:lnTo>
                      <a:pt x="90" y="117"/>
                    </a:lnTo>
                    <a:lnTo>
                      <a:pt x="81" y="117"/>
                    </a:lnTo>
                    <a:lnTo>
                      <a:pt x="81" y="117"/>
                    </a:lnTo>
                    <a:lnTo>
                      <a:pt x="65" y="116"/>
                    </a:lnTo>
                    <a:lnTo>
                      <a:pt x="49" y="113"/>
                    </a:lnTo>
                    <a:lnTo>
                      <a:pt x="36" y="107"/>
                    </a:lnTo>
                    <a:lnTo>
                      <a:pt x="24" y="100"/>
                    </a:lnTo>
                    <a:lnTo>
                      <a:pt x="18" y="95"/>
                    </a:lnTo>
                    <a:lnTo>
                      <a:pt x="14" y="91"/>
                    </a:lnTo>
                    <a:lnTo>
                      <a:pt x="10" y="86"/>
                    </a:lnTo>
                    <a:lnTo>
                      <a:pt x="6" y="81"/>
                    </a:lnTo>
                    <a:lnTo>
                      <a:pt x="4" y="76"/>
                    </a:lnTo>
                    <a:lnTo>
                      <a:pt x="2" y="71"/>
                    </a:lnTo>
                    <a:lnTo>
                      <a:pt x="0" y="64"/>
                    </a:lnTo>
                    <a:lnTo>
                      <a:pt x="0" y="58"/>
                    </a:lnTo>
                    <a:lnTo>
                      <a:pt x="0" y="58"/>
                    </a:lnTo>
                    <a:lnTo>
                      <a:pt x="0" y="52"/>
                    </a:lnTo>
                    <a:lnTo>
                      <a:pt x="2" y="46"/>
                    </a:lnTo>
                    <a:lnTo>
                      <a:pt x="4" y="41"/>
                    </a:lnTo>
                    <a:lnTo>
                      <a:pt x="6" y="36"/>
                    </a:lnTo>
                    <a:lnTo>
                      <a:pt x="10" y="30"/>
                    </a:lnTo>
                    <a:lnTo>
                      <a:pt x="14" y="25"/>
                    </a:lnTo>
                    <a:lnTo>
                      <a:pt x="18" y="21"/>
                    </a:lnTo>
                    <a:lnTo>
                      <a:pt x="24" y="17"/>
                    </a:lnTo>
                    <a:lnTo>
                      <a:pt x="36" y="10"/>
                    </a:lnTo>
                    <a:lnTo>
                      <a:pt x="49" y="4"/>
                    </a:lnTo>
                    <a:lnTo>
                      <a:pt x="65" y="1"/>
                    </a:lnTo>
                    <a:lnTo>
                      <a:pt x="81" y="0"/>
                    </a:lnTo>
                    <a:lnTo>
                      <a:pt x="81"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8" name="Freeform 58"/>
              <p:cNvSpPr>
                <a:spLocks/>
              </p:cNvSpPr>
              <p:nvPr/>
            </p:nvSpPr>
            <p:spPr bwMode="auto">
              <a:xfrm>
                <a:off x="1214" y="42"/>
                <a:ext cx="72" cy="71"/>
              </a:xfrm>
              <a:custGeom>
                <a:avLst/>
                <a:gdLst>
                  <a:gd name="T0" fmla="*/ 0 w 72"/>
                  <a:gd name="T1" fmla="*/ 35 h 71"/>
                  <a:gd name="T2" fmla="*/ 0 w 72"/>
                  <a:gd name="T3" fmla="*/ 35 h 71"/>
                  <a:gd name="T4" fmla="*/ 1 w 72"/>
                  <a:gd name="T5" fmla="*/ 28 h 71"/>
                  <a:gd name="T6" fmla="*/ 3 w 72"/>
                  <a:gd name="T7" fmla="*/ 22 h 71"/>
                  <a:gd name="T8" fmla="*/ 6 w 72"/>
                  <a:gd name="T9" fmla="*/ 16 h 71"/>
                  <a:gd name="T10" fmla="*/ 11 w 72"/>
                  <a:gd name="T11" fmla="*/ 11 h 71"/>
                  <a:gd name="T12" fmla="*/ 17 w 72"/>
                  <a:gd name="T13" fmla="*/ 7 h 71"/>
                  <a:gd name="T14" fmla="*/ 23 w 72"/>
                  <a:gd name="T15" fmla="*/ 3 h 71"/>
                  <a:gd name="T16" fmla="*/ 29 w 72"/>
                  <a:gd name="T17" fmla="*/ 1 h 71"/>
                  <a:gd name="T18" fmla="*/ 36 w 72"/>
                  <a:gd name="T19" fmla="*/ 0 h 71"/>
                  <a:gd name="T20" fmla="*/ 36 w 72"/>
                  <a:gd name="T21" fmla="*/ 0 h 71"/>
                  <a:gd name="T22" fmla="*/ 43 w 72"/>
                  <a:gd name="T23" fmla="*/ 1 h 71"/>
                  <a:gd name="T24" fmla="*/ 51 w 72"/>
                  <a:gd name="T25" fmla="*/ 3 h 71"/>
                  <a:gd name="T26" fmla="*/ 56 w 72"/>
                  <a:gd name="T27" fmla="*/ 7 h 71"/>
                  <a:gd name="T28" fmla="*/ 62 w 72"/>
                  <a:gd name="T29" fmla="*/ 11 h 71"/>
                  <a:gd name="T30" fmla="*/ 66 w 72"/>
                  <a:gd name="T31" fmla="*/ 16 h 71"/>
                  <a:gd name="T32" fmla="*/ 69 w 72"/>
                  <a:gd name="T33" fmla="*/ 22 h 71"/>
                  <a:gd name="T34" fmla="*/ 71 w 72"/>
                  <a:gd name="T35" fmla="*/ 28 h 71"/>
                  <a:gd name="T36" fmla="*/ 72 w 72"/>
                  <a:gd name="T37" fmla="*/ 35 h 71"/>
                  <a:gd name="T38" fmla="*/ 72 w 72"/>
                  <a:gd name="T39" fmla="*/ 35 h 71"/>
                  <a:gd name="T40" fmla="*/ 71 w 72"/>
                  <a:gd name="T41" fmla="*/ 43 h 71"/>
                  <a:gd name="T42" fmla="*/ 69 w 72"/>
                  <a:gd name="T43" fmla="*/ 50 h 71"/>
                  <a:gd name="T44" fmla="*/ 66 w 72"/>
                  <a:gd name="T45" fmla="*/ 56 h 71"/>
                  <a:gd name="T46" fmla="*/ 62 w 72"/>
                  <a:gd name="T47" fmla="*/ 61 h 71"/>
                  <a:gd name="T48" fmla="*/ 56 w 72"/>
                  <a:gd name="T49" fmla="*/ 65 h 71"/>
                  <a:gd name="T50" fmla="*/ 51 w 72"/>
                  <a:gd name="T51" fmla="*/ 68 h 71"/>
                  <a:gd name="T52" fmla="*/ 43 w 72"/>
                  <a:gd name="T53" fmla="*/ 70 h 71"/>
                  <a:gd name="T54" fmla="*/ 36 w 72"/>
                  <a:gd name="T55" fmla="*/ 71 h 71"/>
                  <a:gd name="T56" fmla="*/ 36 w 72"/>
                  <a:gd name="T57" fmla="*/ 71 h 71"/>
                  <a:gd name="T58" fmla="*/ 29 w 72"/>
                  <a:gd name="T59" fmla="*/ 70 h 71"/>
                  <a:gd name="T60" fmla="*/ 23 w 72"/>
                  <a:gd name="T61" fmla="*/ 68 h 71"/>
                  <a:gd name="T62" fmla="*/ 17 w 72"/>
                  <a:gd name="T63" fmla="*/ 65 h 71"/>
                  <a:gd name="T64" fmla="*/ 11 w 72"/>
                  <a:gd name="T65" fmla="*/ 61 h 71"/>
                  <a:gd name="T66" fmla="*/ 6 w 72"/>
                  <a:gd name="T67" fmla="*/ 56 h 71"/>
                  <a:gd name="T68" fmla="*/ 3 w 72"/>
                  <a:gd name="T69" fmla="*/ 50 h 71"/>
                  <a:gd name="T70" fmla="*/ 1 w 72"/>
                  <a:gd name="T71" fmla="*/ 43 h 71"/>
                  <a:gd name="T72" fmla="*/ 0 w 72"/>
                  <a:gd name="T73" fmla="*/ 35 h 71"/>
                  <a:gd name="T74" fmla="*/ 0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0" y="35"/>
                    </a:moveTo>
                    <a:lnTo>
                      <a:pt x="0" y="35"/>
                    </a:lnTo>
                    <a:lnTo>
                      <a:pt x="1" y="28"/>
                    </a:lnTo>
                    <a:lnTo>
                      <a:pt x="3" y="22"/>
                    </a:lnTo>
                    <a:lnTo>
                      <a:pt x="6" y="16"/>
                    </a:lnTo>
                    <a:lnTo>
                      <a:pt x="11" y="11"/>
                    </a:lnTo>
                    <a:lnTo>
                      <a:pt x="17" y="7"/>
                    </a:lnTo>
                    <a:lnTo>
                      <a:pt x="23" y="3"/>
                    </a:lnTo>
                    <a:lnTo>
                      <a:pt x="29" y="1"/>
                    </a:lnTo>
                    <a:lnTo>
                      <a:pt x="36" y="0"/>
                    </a:lnTo>
                    <a:lnTo>
                      <a:pt x="36" y="0"/>
                    </a:lnTo>
                    <a:lnTo>
                      <a:pt x="43" y="1"/>
                    </a:lnTo>
                    <a:lnTo>
                      <a:pt x="51" y="3"/>
                    </a:lnTo>
                    <a:lnTo>
                      <a:pt x="56" y="7"/>
                    </a:lnTo>
                    <a:lnTo>
                      <a:pt x="62" y="11"/>
                    </a:lnTo>
                    <a:lnTo>
                      <a:pt x="66" y="16"/>
                    </a:lnTo>
                    <a:lnTo>
                      <a:pt x="69" y="22"/>
                    </a:lnTo>
                    <a:lnTo>
                      <a:pt x="71" y="28"/>
                    </a:lnTo>
                    <a:lnTo>
                      <a:pt x="72" y="35"/>
                    </a:lnTo>
                    <a:lnTo>
                      <a:pt x="72" y="35"/>
                    </a:lnTo>
                    <a:lnTo>
                      <a:pt x="71" y="43"/>
                    </a:lnTo>
                    <a:lnTo>
                      <a:pt x="69" y="50"/>
                    </a:lnTo>
                    <a:lnTo>
                      <a:pt x="66" y="56"/>
                    </a:lnTo>
                    <a:lnTo>
                      <a:pt x="62" y="61"/>
                    </a:lnTo>
                    <a:lnTo>
                      <a:pt x="56" y="65"/>
                    </a:lnTo>
                    <a:lnTo>
                      <a:pt x="51" y="68"/>
                    </a:lnTo>
                    <a:lnTo>
                      <a:pt x="43" y="70"/>
                    </a:lnTo>
                    <a:lnTo>
                      <a:pt x="36" y="71"/>
                    </a:lnTo>
                    <a:lnTo>
                      <a:pt x="36" y="71"/>
                    </a:lnTo>
                    <a:lnTo>
                      <a:pt x="29" y="70"/>
                    </a:lnTo>
                    <a:lnTo>
                      <a:pt x="23" y="68"/>
                    </a:lnTo>
                    <a:lnTo>
                      <a:pt x="17" y="65"/>
                    </a:lnTo>
                    <a:lnTo>
                      <a:pt x="11" y="61"/>
                    </a:lnTo>
                    <a:lnTo>
                      <a:pt x="6" y="56"/>
                    </a:lnTo>
                    <a:lnTo>
                      <a:pt x="3" y="50"/>
                    </a:lnTo>
                    <a:lnTo>
                      <a:pt x="1" y="43"/>
                    </a:lnTo>
                    <a:lnTo>
                      <a:pt x="0" y="35"/>
                    </a:lnTo>
                    <a:lnTo>
                      <a:pt x="0"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39" name="Freeform 59"/>
              <p:cNvSpPr>
                <a:spLocks/>
              </p:cNvSpPr>
              <p:nvPr/>
            </p:nvSpPr>
            <p:spPr bwMode="auto">
              <a:xfrm>
                <a:off x="1204" y="171"/>
                <a:ext cx="23" cy="121"/>
              </a:xfrm>
              <a:custGeom>
                <a:avLst/>
                <a:gdLst>
                  <a:gd name="T0" fmla="*/ 0 w 23"/>
                  <a:gd name="T1" fmla="*/ 12 h 121"/>
                  <a:gd name="T2" fmla="*/ 11 w 23"/>
                  <a:gd name="T3" fmla="*/ 0 h 121"/>
                  <a:gd name="T4" fmla="*/ 11 w 23"/>
                  <a:gd name="T5" fmla="*/ 0 h 121"/>
                  <a:gd name="T6" fmla="*/ 11 w 23"/>
                  <a:gd name="T7" fmla="*/ 38 h 121"/>
                  <a:gd name="T8" fmla="*/ 12 w 23"/>
                  <a:gd name="T9" fmla="*/ 53 h 121"/>
                  <a:gd name="T10" fmla="*/ 13 w 23"/>
                  <a:gd name="T11" fmla="*/ 63 h 121"/>
                  <a:gd name="T12" fmla="*/ 13 w 23"/>
                  <a:gd name="T13" fmla="*/ 63 h 121"/>
                  <a:gd name="T14" fmla="*/ 17 w 23"/>
                  <a:gd name="T15" fmla="*/ 91 h 121"/>
                  <a:gd name="T16" fmla="*/ 20 w 23"/>
                  <a:gd name="T17" fmla="*/ 108 h 121"/>
                  <a:gd name="T18" fmla="*/ 23 w 23"/>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1">
                    <a:moveTo>
                      <a:pt x="0" y="12"/>
                    </a:moveTo>
                    <a:lnTo>
                      <a:pt x="11" y="0"/>
                    </a:lnTo>
                    <a:lnTo>
                      <a:pt x="11" y="0"/>
                    </a:lnTo>
                    <a:lnTo>
                      <a:pt x="11" y="38"/>
                    </a:lnTo>
                    <a:lnTo>
                      <a:pt x="12" y="53"/>
                    </a:lnTo>
                    <a:lnTo>
                      <a:pt x="13" y="63"/>
                    </a:lnTo>
                    <a:lnTo>
                      <a:pt x="13" y="63"/>
                    </a:lnTo>
                    <a:lnTo>
                      <a:pt x="17" y="91"/>
                    </a:lnTo>
                    <a:lnTo>
                      <a:pt x="20" y="108"/>
                    </a:lnTo>
                    <a:lnTo>
                      <a:pt x="23" y="1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0" name="Freeform 60"/>
              <p:cNvSpPr>
                <a:spLocks/>
              </p:cNvSpPr>
              <p:nvPr/>
            </p:nvSpPr>
            <p:spPr bwMode="auto">
              <a:xfrm>
                <a:off x="1190" y="124"/>
                <a:ext cx="106" cy="168"/>
              </a:xfrm>
              <a:custGeom>
                <a:avLst/>
                <a:gdLst>
                  <a:gd name="T0" fmla="*/ 83 w 106"/>
                  <a:gd name="T1" fmla="*/ 168 h 168"/>
                  <a:gd name="T2" fmla="*/ 83 w 106"/>
                  <a:gd name="T3" fmla="*/ 168 h 168"/>
                  <a:gd name="T4" fmla="*/ 86 w 106"/>
                  <a:gd name="T5" fmla="*/ 155 h 168"/>
                  <a:gd name="T6" fmla="*/ 89 w 106"/>
                  <a:gd name="T7" fmla="*/ 138 h 168"/>
                  <a:gd name="T8" fmla="*/ 94 w 106"/>
                  <a:gd name="T9" fmla="*/ 110 h 168"/>
                  <a:gd name="T10" fmla="*/ 94 w 106"/>
                  <a:gd name="T11" fmla="*/ 110 h 168"/>
                  <a:gd name="T12" fmla="*/ 95 w 106"/>
                  <a:gd name="T13" fmla="*/ 104 h 168"/>
                  <a:gd name="T14" fmla="*/ 98 w 106"/>
                  <a:gd name="T15" fmla="*/ 100 h 168"/>
                  <a:gd name="T16" fmla="*/ 100 w 106"/>
                  <a:gd name="T17" fmla="*/ 97 h 168"/>
                  <a:gd name="T18" fmla="*/ 101 w 106"/>
                  <a:gd name="T19" fmla="*/ 92 h 168"/>
                  <a:gd name="T20" fmla="*/ 101 w 106"/>
                  <a:gd name="T21" fmla="*/ 92 h 168"/>
                  <a:gd name="T22" fmla="*/ 103 w 106"/>
                  <a:gd name="T23" fmla="*/ 77 h 168"/>
                  <a:gd name="T24" fmla="*/ 105 w 106"/>
                  <a:gd name="T25" fmla="*/ 62 h 168"/>
                  <a:gd name="T26" fmla="*/ 106 w 106"/>
                  <a:gd name="T27" fmla="*/ 39 h 168"/>
                  <a:gd name="T28" fmla="*/ 105 w 106"/>
                  <a:gd name="T29" fmla="*/ 23 h 168"/>
                  <a:gd name="T30" fmla="*/ 105 w 106"/>
                  <a:gd name="T31" fmla="*/ 18 h 168"/>
                  <a:gd name="T32" fmla="*/ 105 w 106"/>
                  <a:gd name="T33" fmla="*/ 18 h 168"/>
                  <a:gd name="T34" fmla="*/ 104 w 106"/>
                  <a:gd name="T35" fmla="*/ 14 h 168"/>
                  <a:gd name="T36" fmla="*/ 101 w 106"/>
                  <a:gd name="T37" fmla="*/ 11 h 168"/>
                  <a:gd name="T38" fmla="*/ 97 w 106"/>
                  <a:gd name="T39" fmla="*/ 8 h 168"/>
                  <a:gd name="T40" fmla="*/ 91 w 106"/>
                  <a:gd name="T41" fmla="*/ 5 h 168"/>
                  <a:gd name="T42" fmla="*/ 85 w 106"/>
                  <a:gd name="T43" fmla="*/ 3 h 168"/>
                  <a:gd name="T44" fmla="*/ 77 w 106"/>
                  <a:gd name="T45" fmla="*/ 2 h 168"/>
                  <a:gd name="T46" fmla="*/ 68 w 106"/>
                  <a:gd name="T47" fmla="*/ 1 h 168"/>
                  <a:gd name="T48" fmla="*/ 60 w 106"/>
                  <a:gd name="T49" fmla="*/ 0 h 168"/>
                  <a:gd name="T50" fmla="*/ 60 w 106"/>
                  <a:gd name="T51" fmla="*/ 0 h 168"/>
                  <a:gd name="T52" fmla="*/ 48 w 106"/>
                  <a:gd name="T53" fmla="*/ 1 h 168"/>
                  <a:gd name="T54" fmla="*/ 39 w 106"/>
                  <a:gd name="T55" fmla="*/ 4 h 168"/>
                  <a:gd name="T56" fmla="*/ 31 w 106"/>
                  <a:gd name="T57" fmla="*/ 8 h 168"/>
                  <a:gd name="T58" fmla="*/ 26 w 106"/>
                  <a:gd name="T59" fmla="*/ 12 h 168"/>
                  <a:gd name="T60" fmla="*/ 0 w 106"/>
                  <a:gd name="T61" fmla="*/ 4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68">
                    <a:moveTo>
                      <a:pt x="83" y="168"/>
                    </a:moveTo>
                    <a:lnTo>
                      <a:pt x="83" y="168"/>
                    </a:lnTo>
                    <a:lnTo>
                      <a:pt x="86" y="155"/>
                    </a:lnTo>
                    <a:lnTo>
                      <a:pt x="89" y="138"/>
                    </a:lnTo>
                    <a:lnTo>
                      <a:pt x="94" y="110"/>
                    </a:lnTo>
                    <a:lnTo>
                      <a:pt x="94" y="110"/>
                    </a:lnTo>
                    <a:lnTo>
                      <a:pt x="95" y="104"/>
                    </a:lnTo>
                    <a:lnTo>
                      <a:pt x="98" y="100"/>
                    </a:lnTo>
                    <a:lnTo>
                      <a:pt x="100" y="97"/>
                    </a:lnTo>
                    <a:lnTo>
                      <a:pt x="101" y="92"/>
                    </a:lnTo>
                    <a:lnTo>
                      <a:pt x="101" y="92"/>
                    </a:lnTo>
                    <a:lnTo>
                      <a:pt x="103" y="77"/>
                    </a:lnTo>
                    <a:lnTo>
                      <a:pt x="105" y="62"/>
                    </a:lnTo>
                    <a:lnTo>
                      <a:pt x="106" y="39"/>
                    </a:lnTo>
                    <a:lnTo>
                      <a:pt x="105" y="23"/>
                    </a:lnTo>
                    <a:lnTo>
                      <a:pt x="105" y="18"/>
                    </a:lnTo>
                    <a:lnTo>
                      <a:pt x="105" y="18"/>
                    </a:lnTo>
                    <a:lnTo>
                      <a:pt x="104" y="14"/>
                    </a:lnTo>
                    <a:lnTo>
                      <a:pt x="101" y="11"/>
                    </a:lnTo>
                    <a:lnTo>
                      <a:pt x="97" y="8"/>
                    </a:lnTo>
                    <a:lnTo>
                      <a:pt x="91" y="5"/>
                    </a:lnTo>
                    <a:lnTo>
                      <a:pt x="85" y="3"/>
                    </a:lnTo>
                    <a:lnTo>
                      <a:pt x="77" y="2"/>
                    </a:lnTo>
                    <a:lnTo>
                      <a:pt x="68" y="1"/>
                    </a:lnTo>
                    <a:lnTo>
                      <a:pt x="60" y="0"/>
                    </a:lnTo>
                    <a:lnTo>
                      <a:pt x="60" y="0"/>
                    </a:lnTo>
                    <a:lnTo>
                      <a:pt x="48" y="1"/>
                    </a:lnTo>
                    <a:lnTo>
                      <a:pt x="39" y="4"/>
                    </a:lnTo>
                    <a:lnTo>
                      <a:pt x="31" y="8"/>
                    </a:lnTo>
                    <a:lnTo>
                      <a:pt x="26" y="12"/>
                    </a:lnTo>
                    <a:lnTo>
                      <a:pt x="0"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1" name="Freeform 61"/>
              <p:cNvSpPr>
                <a:spLocks/>
              </p:cNvSpPr>
              <p:nvPr/>
            </p:nvSpPr>
            <p:spPr bwMode="auto">
              <a:xfrm>
                <a:off x="1082" y="42"/>
                <a:ext cx="72" cy="71"/>
              </a:xfrm>
              <a:custGeom>
                <a:avLst/>
                <a:gdLst>
                  <a:gd name="T0" fmla="*/ 72 w 72"/>
                  <a:gd name="T1" fmla="*/ 35 h 71"/>
                  <a:gd name="T2" fmla="*/ 72 w 72"/>
                  <a:gd name="T3" fmla="*/ 35 h 71"/>
                  <a:gd name="T4" fmla="*/ 71 w 72"/>
                  <a:gd name="T5" fmla="*/ 28 h 71"/>
                  <a:gd name="T6" fmla="*/ 69 w 72"/>
                  <a:gd name="T7" fmla="*/ 22 h 71"/>
                  <a:gd name="T8" fmla="*/ 66 w 72"/>
                  <a:gd name="T9" fmla="*/ 16 h 71"/>
                  <a:gd name="T10" fmla="*/ 61 w 72"/>
                  <a:gd name="T11" fmla="*/ 11 h 71"/>
                  <a:gd name="T12" fmla="*/ 56 w 72"/>
                  <a:gd name="T13" fmla="*/ 7 h 71"/>
                  <a:gd name="T14" fmla="*/ 50 w 72"/>
                  <a:gd name="T15" fmla="*/ 3 h 71"/>
                  <a:gd name="T16" fmla="*/ 44 w 72"/>
                  <a:gd name="T17" fmla="*/ 1 h 71"/>
                  <a:gd name="T18" fmla="*/ 36 w 72"/>
                  <a:gd name="T19" fmla="*/ 0 h 71"/>
                  <a:gd name="T20" fmla="*/ 36 w 72"/>
                  <a:gd name="T21" fmla="*/ 0 h 71"/>
                  <a:gd name="T22" fmla="*/ 29 w 72"/>
                  <a:gd name="T23" fmla="*/ 1 h 71"/>
                  <a:gd name="T24" fmla="*/ 22 w 72"/>
                  <a:gd name="T25" fmla="*/ 3 h 71"/>
                  <a:gd name="T26" fmla="*/ 17 w 72"/>
                  <a:gd name="T27" fmla="*/ 7 h 71"/>
                  <a:gd name="T28" fmla="*/ 11 w 72"/>
                  <a:gd name="T29" fmla="*/ 11 h 71"/>
                  <a:gd name="T30" fmla="*/ 7 w 72"/>
                  <a:gd name="T31" fmla="*/ 16 h 71"/>
                  <a:gd name="T32" fmla="*/ 4 w 72"/>
                  <a:gd name="T33" fmla="*/ 22 h 71"/>
                  <a:gd name="T34" fmla="*/ 2 w 72"/>
                  <a:gd name="T35" fmla="*/ 28 h 71"/>
                  <a:gd name="T36" fmla="*/ 0 w 72"/>
                  <a:gd name="T37" fmla="*/ 35 h 71"/>
                  <a:gd name="T38" fmla="*/ 0 w 72"/>
                  <a:gd name="T39" fmla="*/ 35 h 71"/>
                  <a:gd name="T40" fmla="*/ 2 w 72"/>
                  <a:gd name="T41" fmla="*/ 43 h 71"/>
                  <a:gd name="T42" fmla="*/ 4 w 72"/>
                  <a:gd name="T43" fmla="*/ 50 h 71"/>
                  <a:gd name="T44" fmla="*/ 7 w 72"/>
                  <a:gd name="T45" fmla="*/ 56 h 71"/>
                  <a:gd name="T46" fmla="*/ 11 w 72"/>
                  <a:gd name="T47" fmla="*/ 61 h 71"/>
                  <a:gd name="T48" fmla="*/ 17 w 72"/>
                  <a:gd name="T49" fmla="*/ 65 h 71"/>
                  <a:gd name="T50" fmla="*/ 22 w 72"/>
                  <a:gd name="T51" fmla="*/ 68 h 71"/>
                  <a:gd name="T52" fmla="*/ 29 w 72"/>
                  <a:gd name="T53" fmla="*/ 70 h 71"/>
                  <a:gd name="T54" fmla="*/ 36 w 72"/>
                  <a:gd name="T55" fmla="*/ 71 h 71"/>
                  <a:gd name="T56" fmla="*/ 36 w 72"/>
                  <a:gd name="T57" fmla="*/ 71 h 71"/>
                  <a:gd name="T58" fmla="*/ 44 w 72"/>
                  <a:gd name="T59" fmla="*/ 70 h 71"/>
                  <a:gd name="T60" fmla="*/ 50 w 72"/>
                  <a:gd name="T61" fmla="*/ 68 h 71"/>
                  <a:gd name="T62" fmla="*/ 56 w 72"/>
                  <a:gd name="T63" fmla="*/ 65 h 71"/>
                  <a:gd name="T64" fmla="*/ 61 w 72"/>
                  <a:gd name="T65" fmla="*/ 61 h 71"/>
                  <a:gd name="T66" fmla="*/ 66 w 72"/>
                  <a:gd name="T67" fmla="*/ 56 h 71"/>
                  <a:gd name="T68" fmla="*/ 69 w 72"/>
                  <a:gd name="T69" fmla="*/ 50 h 71"/>
                  <a:gd name="T70" fmla="*/ 71 w 72"/>
                  <a:gd name="T71" fmla="*/ 43 h 71"/>
                  <a:gd name="T72" fmla="*/ 72 w 72"/>
                  <a:gd name="T73" fmla="*/ 35 h 71"/>
                  <a:gd name="T74" fmla="*/ 72 w 72"/>
                  <a:gd name="T75" fmla="*/ 3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1">
                    <a:moveTo>
                      <a:pt x="72" y="35"/>
                    </a:moveTo>
                    <a:lnTo>
                      <a:pt x="72" y="35"/>
                    </a:lnTo>
                    <a:lnTo>
                      <a:pt x="71" y="28"/>
                    </a:lnTo>
                    <a:lnTo>
                      <a:pt x="69" y="22"/>
                    </a:lnTo>
                    <a:lnTo>
                      <a:pt x="66" y="16"/>
                    </a:lnTo>
                    <a:lnTo>
                      <a:pt x="61" y="11"/>
                    </a:lnTo>
                    <a:lnTo>
                      <a:pt x="56" y="7"/>
                    </a:lnTo>
                    <a:lnTo>
                      <a:pt x="50" y="3"/>
                    </a:lnTo>
                    <a:lnTo>
                      <a:pt x="44" y="1"/>
                    </a:lnTo>
                    <a:lnTo>
                      <a:pt x="36" y="0"/>
                    </a:lnTo>
                    <a:lnTo>
                      <a:pt x="36" y="0"/>
                    </a:lnTo>
                    <a:lnTo>
                      <a:pt x="29" y="1"/>
                    </a:lnTo>
                    <a:lnTo>
                      <a:pt x="22" y="3"/>
                    </a:lnTo>
                    <a:lnTo>
                      <a:pt x="17" y="7"/>
                    </a:lnTo>
                    <a:lnTo>
                      <a:pt x="11" y="11"/>
                    </a:lnTo>
                    <a:lnTo>
                      <a:pt x="7" y="16"/>
                    </a:lnTo>
                    <a:lnTo>
                      <a:pt x="4" y="22"/>
                    </a:lnTo>
                    <a:lnTo>
                      <a:pt x="2" y="28"/>
                    </a:lnTo>
                    <a:lnTo>
                      <a:pt x="0" y="35"/>
                    </a:lnTo>
                    <a:lnTo>
                      <a:pt x="0" y="35"/>
                    </a:lnTo>
                    <a:lnTo>
                      <a:pt x="2" y="43"/>
                    </a:lnTo>
                    <a:lnTo>
                      <a:pt x="4" y="50"/>
                    </a:lnTo>
                    <a:lnTo>
                      <a:pt x="7" y="56"/>
                    </a:lnTo>
                    <a:lnTo>
                      <a:pt x="11" y="61"/>
                    </a:lnTo>
                    <a:lnTo>
                      <a:pt x="17" y="65"/>
                    </a:lnTo>
                    <a:lnTo>
                      <a:pt x="22" y="68"/>
                    </a:lnTo>
                    <a:lnTo>
                      <a:pt x="29" y="70"/>
                    </a:lnTo>
                    <a:lnTo>
                      <a:pt x="36" y="71"/>
                    </a:lnTo>
                    <a:lnTo>
                      <a:pt x="36" y="71"/>
                    </a:lnTo>
                    <a:lnTo>
                      <a:pt x="44" y="70"/>
                    </a:lnTo>
                    <a:lnTo>
                      <a:pt x="50" y="68"/>
                    </a:lnTo>
                    <a:lnTo>
                      <a:pt x="56" y="65"/>
                    </a:lnTo>
                    <a:lnTo>
                      <a:pt x="61" y="61"/>
                    </a:lnTo>
                    <a:lnTo>
                      <a:pt x="66" y="56"/>
                    </a:lnTo>
                    <a:lnTo>
                      <a:pt x="69" y="50"/>
                    </a:lnTo>
                    <a:lnTo>
                      <a:pt x="71" y="43"/>
                    </a:lnTo>
                    <a:lnTo>
                      <a:pt x="72" y="35"/>
                    </a:lnTo>
                    <a:lnTo>
                      <a:pt x="72"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2" name="Freeform 62"/>
              <p:cNvSpPr>
                <a:spLocks/>
              </p:cNvSpPr>
              <p:nvPr/>
            </p:nvSpPr>
            <p:spPr bwMode="auto">
              <a:xfrm>
                <a:off x="1072" y="124"/>
                <a:ext cx="124" cy="168"/>
              </a:xfrm>
              <a:custGeom>
                <a:avLst/>
                <a:gdLst>
                  <a:gd name="T0" fmla="*/ 69 w 124"/>
                  <a:gd name="T1" fmla="*/ 168 h 168"/>
                  <a:gd name="T2" fmla="*/ 69 w 124"/>
                  <a:gd name="T3" fmla="*/ 168 h 168"/>
                  <a:gd name="T4" fmla="*/ 72 w 124"/>
                  <a:gd name="T5" fmla="*/ 155 h 168"/>
                  <a:gd name="T6" fmla="*/ 75 w 124"/>
                  <a:gd name="T7" fmla="*/ 138 h 168"/>
                  <a:gd name="T8" fmla="*/ 79 w 124"/>
                  <a:gd name="T9" fmla="*/ 110 h 168"/>
                  <a:gd name="T10" fmla="*/ 79 w 124"/>
                  <a:gd name="T11" fmla="*/ 110 h 168"/>
                  <a:gd name="T12" fmla="*/ 80 w 124"/>
                  <a:gd name="T13" fmla="*/ 100 h 168"/>
                  <a:gd name="T14" fmla="*/ 81 w 124"/>
                  <a:gd name="T15" fmla="*/ 85 h 168"/>
                  <a:gd name="T16" fmla="*/ 81 w 124"/>
                  <a:gd name="T17" fmla="*/ 47 h 168"/>
                  <a:gd name="T18" fmla="*/ 104 w 124"/>
                  <a:gd name="T19" fmla="*/ 72 h 168"/>
                  <a:gd name="T20" fmla="*/ 104 w 124"/>
                  <a:gd name="T21" fmla="*/ 72 h 168"/>
                  <a:gd name="T22" fmla="*/ 104 w 124"/>
                  <a:gd name="T23" fmla="*/ 72 h 168"/>
                  <a:gd name="T24" fmla="*/ 104 w 124"/>
                  <a:gd name="T25" fmla="*/ 72 h 168"/>
                  <a:gd name="T26" fmla="*/ 108 w 124"/>
                  <a:gd name="T27" fmla="*/ 75 h 168"/>
                  <a:gd name="T28" fmla="*/ 112 w 124"/>
                  <a:gd name="T29" fmla="*/ 76 h 168"/>
                  <a:gd name="T30" fmla="*/ 116 w 124"/>
                  <a:gd name="T31" fmla="*/ 75 h 168"/>
                  <a:gd name="T32" fmla="*/ 121 w 124"/>
                  <a:gd name="T33" fmla="*/ 73 h 168"/>
                  <a:gd name="T34" fmla="*/ 121 w 124"/>
                  <a:gd name="T35" fmla="*/ 73 h 168"/>
                  <a:gd name="T36" fmla="*/ 123 w 124"/>
                  <a:gd name="T37" fmla="*/ 69 h 168"/>
                  <a:gd name="T38" fmla="*/ 124 w 124"/>
                  <a:gd name="T39" fmla="*/ 64 h 168"/>
                  <a:gd name="T40" fmla="*/ 123 w 124"/>
                  <a:gd name="T41" fmla="*/ 60 h 168"/>
                  <a:gd name="T42" fmla="*/ 121 w 124"/>
                  <a:gd name="T43" fmla="*/ 56 h 168"/>
                  <a:gd name="T44" fmla="*/ 80 w 124"/>
                  <a:gd name="T45" fmla="*/ 12 h 168"/>
                  <a:gd name="T46" fmla="*/ 80 w 124"/>
                  <a:gd name="T47" fmla="*/ 12 h 168"/>
                  <a:gd name="T48" fmla="*/ 75 w 124"/>
                  <a:gd name="T49" fmla="*/ 8 h 168"/>
                  <a:gd name="T50" fmla="*/ 68 w 124"/>
                  <a:gd name="T51" fmla="*/ 4 h 168"/>
                  <a:gd name="T52" fmla="*/ 59 w 124"/>
                  <a:gd name="T53" fmla="*/ 1 h 168"/>
                  <a:gd name="T54" fmla="*/ 46 w 124"/>
                  <a:gd name="T55" fmla="*/ 0 h 168"/>
                  <a:gd name="T56" fmla="*/ 46 w 124"/>
                  <a:gd name="T57" fmla="*/ 0 h 168"/>
                  <a:gd name="T58" fmla="*/ 38 w 124"/>
                  <a:gd name="T59" fmla="*/ 1 h 168"/>
                  <a:gd name="T60" fmla="*/ 30 w 124"/>
                  <a:gd name="T61" fmla="*/ 2 h 168"/>
                  <a:gd name="T62" fmla="*/ 22 w 124"/>
                  <a:gd name="T63" fmla="*/ 3 h 168"/>
                  <a:gd name="T64" fmla="*/ 16 w 124"/>
                  <a:gd name="T65" fmla="*/ 5 h 168"/>
                  <a:gd name="T66" fmla="*/ 9 w 124"/>
                  <a:gd name="T67" fmla="*/ 8 h 168"/>
                  <a:gd name="T68" fmla="*/ 5 w 124"/>
                  <a:gd name="T69" fmla="*/ 11 h 168"/>
                  <a:gd name="T70" fmla="*/ 2 w 124"/>
                  <a:gd name="T71" fmla="*/ 14 h 168"/>
                  <a:gd name="T72" fmla="*/ 1 w 124"/>
                  <a:gd name="T73" fmla="*/ 18 h 168"/>
                  <a:gd name="T74" fmla="*/ 1 w 124"/>
                  <a:gd name="T75" fmla="*/ 18 h 168"/>
                  <a:gd name="T76" fmla="*/ 1 w 124"/>
                  <a:gd name="T77" fmla="*/ 23 h 168"/>
                  <a:gd name="T78" fmla="*/ 0 w 124"/>
                  <a:gd name="T79" fmla="*/ 39 h 168"/>
                  <a:gd name="T80" fmla="*/ 1 w 124"/>
                  <a:gd name="T81" fmla="*/ 62 h 168"/>
                  <a:gd name="T82" fmla="*/ 3 w 124"/>
                  <a:gd name="T83" fmla="*/ 77 h 168"/>
                  <a:gd name="T84" fmla="*/ 5 w 124"/>
                  <a:gd name="T85" fmla="*/ 92 h 168"/>
                  <a:gd name="T86" fmla="*/ 5 w 124"/>
                  <a:gd name="T87" fmla="*/ 92 h 168"/>
                  <a:gd name="T88" fmla="*/ 6 w 124"/>
                  <a:gd name="T89" fmla="*/ 97 h 168"/>
                  <a:gd name="T90" fmla="*/ 8 w 124"/>
                  <a:gd name="T91" fmla="*/ 100 h 168"/>
                  <a:gd name="T92" fmla="*/ 12 w 124"/>
                  <a:gd name="T93" fmla="*/ 104 h 168"/>
                  <a:gd name="T94" fmla="*/ 13 w 124"/>
                  <a:gd name="T95" fmla="*/ 110 h 168"/>
                  <a:gd name="T96" fmla="*/ 13 w 124"/>
                  <a:gd name="T97" fmla="*/ 110 h 168"/>
                  <a:gd name="T98" fmla="*/ 18 w 124"/>
                  <a:gd name="T99" fmla="*/ 138 h 168"/>
                  <a:gd name="T100" fmla="*/ 21 w 124"/>
                  <a:gd name="T101" fmla="*/ 155 h 168"/>
                  <a:gd name="T102" fmla="*/ 24 w 124"/>
                  <a:gd name="T103"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8">
                    <a:moveTo>
                      <a:pt x="69" y="168"/>
                    </a:moveTo>
                    <a:lnTo>
                      <a:pt x="69" y="168"/>
                    </a:lnTo>
                    <a:lnTo>
                      <a:pt x="72" y="155"/>
                    </a:lnTo>
                    <a:lnTo>
                      <a:pt x="75" y="138"/>
                    </a:lnTo>
                    <a:lnTo>
                      <a:pt x="79" y="110"/>
                    </a:lnTo>
                    <a:lnTo>
                      <a:pt x="79" y="110"/>
                    </a:lnTo>
                    <a:lnTo>
                      <a:pt x="80" y="100"/>
                    </a:lnTo>
                    <a:lnTo>
                      <a:pt x="81" y="85"/>
                    </a:lnTo>
                    <a:lnTo>
                      <a:pt x="81" y="47"/>
                    </a:lnTo>
                    <a:lnTo>
                      <a:pt x="104" y="72"/>
                    </a:lnTo>
                    <a:lnTo>
                      <a:pt x="104" y="72"/>
                    </a:lnTo>
                    <a:lnTo>
                      <a:pt x="104" y="72"/>
                    </a:lnTo>
                    <a:lnTo>
                      <a:pt x="104" y="72"/>
                    </a:lnTo>
                    <a:lnTo>
                      <a:pt x="108" y="75"/>
                    </a:lnTo>
                    <a:lnTo>
                      <a:pt x="112" y="76"/>
                    </a:lnTo>
                    <a:lnTo>
                      <a:pt x="116" y="75"/>
                    </a:lnTo>
                    <a:lnTo>
                      <a:pt x="121" y="73"/>
                    </a:lnTo>
                    <a:lnTo>
                      <a:pt x="121" y="73"/>
                    </a:lnTo>
                    <a:lnTo>
                      <a:pt x="123" y="69"/>
                    </a:lnTo>
                    <a:lnTo>
                      <a:pt x="124" y="64"/>
                    </a:lnTo>
                    <a:lnTo>
                      <a:pt x="123" y="60"/>
                    </a:lnTo>
                    <a:lnTo>
                      <a:pt x="121" y="56"/>
                    </a:lnTo>
                    <a:lnTo>
                      <a:pt x="80" y="12"/>
                    </a:lnTo>
                    <a:lnTo>
                      <a:pt x="80" y="12"/>
                    </a:lnTo>
                    <a:lnTo>
                      <a:pt x="75" y="8"/>
                    </a:lnTo>
                    <a:lnTo>
                      <a:pt x="68" y="4"/>
                    </a:lnTo>
                    <a:lnTo>
                      <a:pt x="59" y="1"/>
                    </a:lnTo>
                    <a:lnTo>
                      <a:pt x="46" y="0"/>
                    </a:lnTo>
                    <a:lnTo>
                      <a:pt x="46" y="0"/>
                    </a:lnTo>
                    <a:lnTo>
                      <a:pt x="38" y="1"/>
                    </a:lnTo>
                    <a:lnTo>
                      <a:pt x="30" y="2"/>
                    </a:lnTo>
                    <a:lnTo>
                      <a:pt x="22" y="3"/>
                    </a:lnTo>
                    <a:lnTo>
                      <a:pt x="16" y="5"/>
                    </a:lnTo>
                    <a:lnTo>
                      <a:pt x="9" y="8"/>
                    </a:lnTo>
                    <a:lnTo>
                      <a:pt x="5" y="11"/>
                    </a:lnTo>
                    <a:lnTo>
                      <a:pt x="2" y="14"/>
                    </a:lnTo>
                    <a:lnTo>
                      <a:pt x="1" y="18"/>
                    </a:lnTo>
                    <a:lnTo>
                      <a:pt x="1" y="18"/>
                    </a:lnTo>
                    <a:lnTo>
                      <a:pt x="1" y="23"/>
                    </a:lnTo>
                    <a:lnTo>
                      <a:pt x="0" y="39"/>
                    </a:lnTo>
                    <a:lnTo>
                      <a:pt x="1" y="62"/>
                    </a:lnTo>
                    <a:lnTo>
                      <a:pt x="3" y="77"/>
                    </a:lnTo>
                    <a:lnTo>
                      <a:pt x="5" y="92"/>
                    </a:lnTo>
                    <a:lnTo>
                      <a:pt x="5" y="92"/>
                    </a:lnTo>
                    <a:lnTo>
                      <a:pt x="6" y="97"/>
                    </a:lnTo>
                    <a:lnTo>
                      <a:pt x="8" y="100"/>
                    </a:lnTo>
                    <a:lnTo>
                      <a:pt x="12" y="104"/>
                    </a:lnTo>
                    <a:lnTo>
                      <a:pt x="13" y="110"/>
                    </a:lnTo>
                    <a:lnTo>
                      <a:pt x="13" y="110"/>
                    </a:lnTo>
                    <a:lnTo>
                      <a:pt x="18" y="138"/>
                    </a:lnTo>
                    <a:lnTo>
                      <a:pt x="21" y="155"/>
                    </a:lnTo>
                    <a:lnTo>
                      <a:pt x="24" y="1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3" name="Freeform 63"/>
              <p:cNvSpPr>
                <a:spLocks/>
              </p:cNvSpPr>
              <p:nvPr/>
            </p:nvSpPr>
            <p:spPr bwMode="auto">
              <a:xfrm>
                <a:off x="937" y="2010"/>
                <a:ext cx="63" cy="143"/>
              </a:xfrm>
              <a:custGeom>
                <a:avLst/>
                <a:gdLst>
                  <a:gd name="T0" fmla="*/ 23 w 63"/>
                  <a:gd name="T1" fmla="*/ 143 h 143"/>
                  <a:gd name="T2" fmla="*/ 63 w 63"/>
                  <a:gd name="T3" fmla="*/ 143 h 143"/>
                  <a:gd name="T4" fmla="*/ 63 w 63"/>
                  <a:gd name="T5" fmla="*/ 0 h 143"/>
                  <a:gd name="T6" fmla="*/ 0 w 63"/>
                  <a:gd name="T7" fmla="*/ 0 h 143"/>
                </a:gdLst>
                <a:ahLst/>
                <a:cxnLst>
                  <a:cxn ang="0">
                    <a:pos x="T0" y="T1"/>
                  </a:cxn>
                  <a:cxn ang="0">
                    <a:pos x="T2" y="T3"/>
                  </a:cxn>
                  <a:cxn ang="0">
                    <a:pos x="T4" y="T5"/>
                  </a:cxn>
                  <a:cxn ang="0">
                    <a:pos x="T6" y="T7"/>
                  </a:cxn>
                </a:cxnLst>
                <a:rect l="0" t="0" r="r" b="b"/>
                <a:pathLst>
                  <a:path w="63" h="143">
                    <a:moveTo>
                      <a:pt x="23" y="143"/>
                    </a:moveTo>
                    <a:lnTo>
                      <a:pt x="63" y="143"/>
                    </a:lnTo>
                    <a:lnTo>
                      <a:pt x="63"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4" name="Freeform 64"/>
              <p:cNvSpPr>
                <a:spLocks/>
              </p:cNvSpPr>
              <p:nvPr/>
            </p:nvSpPr>
            <p:spPr bwMode="auto">
              <a:xfrm>
                <a:off x="971" y="2121"/>
                <a:ext cx="14" cy="13"/>
              </a:xfrm>
              <a:custGeom>
                <a:avLst/>
                <a:gdLst>
                  <a:gd name="T0" fmla="*/ 8 w 14"/>
                  <a:gd name="T1" fmla="*/ 0 h 13"/>
                  <a:gd name="T2" fmla="*/ 8 w 14"/>
                  <a:gd name="T3" fmla="*/ 0 h 13"/>
                  <a:gd name="T4" fmla="*/ 10 w 14"/>
                  <a:gd name="T5" fmla="*/ 0 h 13"/>
                  <a:gd name="T6" fmla="*/ 12 w 14"/>
                  <a:gd name="T7" fmla="*/ 2 h 13"/>
                  <a:gd name="T8" fmla="*/ 14 w 14"/>
                  <a:gd name="T9" fmla="*/ 4 h 13"/>
                  <a:gd name="T10" fmla="*/ 14 w 14"/>
                  <a:gd name="T11" fmla="*/ 6 h 13"/>
                  <a:gd name="T12" fmla="*/ 14 w 14"/>
                  <a:gd name="T13" fmla="*/ 6 h 13"/>
                  <a:gd name="T14" fmla="*/ 14 w 14"/>
                  <a:gd name="T15" fmla="*/ 9 h 13"/>
                  <a:gd name="T16" fmla="*/ 12 w 14"/>
                  <a:gd name="T17" fmla="*/ 11 h 13"/>
                  <a:gd name="T18" fmla="*/ 10 w 14"/>
                  <a:gd name="T19" fmla="*/ 13 h 13"/>
                  <a:gd name="T20" fmla="*/ 8 w 14"/>
                  <a:gd name="T21" fmla="*/ 13 h 13"/>
                  <a:gd name="T22" fmla="*/ 8 w 14"/>
                  <a:gd name="T23" fmla="*/ 13 h 13"/>
                  <a:gd name="T24" fmla="*/ 5 w 14"/>
                  <a:gd name="T25" fmla="*/ 13 h 13"/>
                  <a:gd name="T26" fmla="*/ 2 w 14"/>
                  <a:gd name="T27" fmla="*/ 11 h 13"/>
                  <a:gd name="T28" fmla="*/ 0 w 14"/>
                  <a:gd name="T29" fmla="*/ 9 h 13"/>
                  <a:gd name="T30" fmla="*/ 0 w 14"/>
                  <a:gd name="T31" fmla="*/ 6 h 13"/>
                  <a:gd name="T32" fmla="*/ 0 w 14"/>
                  <a:gd name="T33" fmla="*/ 6 h 13"/>
                  <a:gd name="T34" fmla="*/ 0 w 14"/>
                  <a:gd name="T35" fmla="*/ 4 h 13"/>
                  <a:gd name="T36" fmla="*/ 2 w 14"/>
                  <a:gd name="T37" fmla="*/ 2 h 13"/>
                  <a:gd name="T38" fmla="*/ 5 w 14"/>
                  <a:gd name="T39" fmla="*/ 0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10" y="0"/>
                    </a:lnTo>
                    <a:lnTo>
                      <a:pt x="12" y="2"/>
                    </a:lnTo>
                    <a:lnTo>
                      <a:pt x="14" y="4"/>
                    </a:lnTo>
                    <a:lnTo>
                      <a:pt x="14" y="6"/>
                    </a:lnTo>
                    <a:lnTo>
                      <a:pt x="14" y="6"/>
                    </a:lnTo>
                    <a:lnTo>
                      <a:pt x="14" y="9"/>
                    </a:lnTo>
                    <a:lnTo>
                      <a:pt x="12" y="11"/>
                    </a:lnTo>
                    <a:lnTo>
                      <a:pt x="10" y="13"/>
                    </a:lnTo>
                    <a:lnTo>
                      <a:pt x="8" y="13"/>
                    </a:lnTo>
                    <a:lnTo>
                      <a:pt x="8" y="13"/>
                    </a:lnTo>
                    <a:lnTo>
                      <a:pt x="5" y="13"/>
                    </a:lnTo>
                    <a:lnTo>
                      <a:pt x="2" y="11"/>
                    </a:lnTo>
                    <a:lnTo>
                      <a:pt x="0" y="9"/>
                    </a:lnTo>
                    <a:lnTo>
                      <a:pt x="0" y="6"/>
                    </a:lnTo>
                    <a:lnTo>
                      <a:pt x="0" y="6"/>
                    </a:lnTo>
                    <a:lnTo>
                      <a:pt x="0" y="4"/>
                    </a:lnTo>
                    <a:lnTo>
                      <a:pt x="2" y="2"/>
                    </a:lnTo>
                    <a:lnTo>
                      <a:pt x="5" y="0"/>
                    </a:lnTo>
                    <a:lnTo>
                      <a:pt x="8"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5" name="Freeform 65"/>
              <p:cNvSpPr>
                <a:spLocks/>
              </p:cNvSpPr>
              <p:nvPr/>
            </p:nvSpPr>
            <p:spPr bwMode="auto">
              <a:xfrm>
                <a:off x="1010" y="1919"/>
                <a:ext cx="208" cy="234"/>
              </a:xfrm>
              <a:custGeom>
                <a:avLst/>
                <a:gdLst>
                  <a:gd name="T0" fmla="*/ 0 w 208"/>
                  <a:gd name="T1" fmla="*/ 216 h 234"/>
                  <a:gd name="T2" fmla="*/ 11 w 208"/>
                  <a:gd name="T3" fmla="*/ 216 h 234"/>
                  <a:gd name="T4" fmla="*/ 25 w 208"/>
                  <a:gd name="T5" fmla="*/ 219 h 234"/>
                  <a:gd name="T6" fmla="*/ 57 w 208"/>
                  <a:gd name="T7" fmla="*/ 232 h 234"/>
                  <a:gd name="T8" fmla="*/ 71 w 208"/>
                  <a:gd name="T9" fmla="*/ 234 h 234"/>
                  <a:gd name="T10" fmla="*/ 159 w 208"/>
                  <a:gd name="T11" fmla="*/ 234 h 234"/>
                  <a:gd name="T12" fmla="*/ 166 w 208"/>
                  <a:gd name="T13" fmla="*/ 233 h 234"/>
                  <a:gd name="T14" fmla="*/ 171 w 208"/>
                  <a:gd name="T15" fmla="*/ 229 h 234"/>
                  <a:gd name="T16" fmla="*/ 175 w 208"/>
                  <a:gd name="T17" fmla="*/ 224 h 234"/>
                  <a:gd name="T18" fmla="*/ 176 w 208"/>
                  <a:gd name="T19" fmla="*/ 216 h 234"/>
                  <a:gd name="T20" fmla="*/ 176 w 208"/>
                  <a:gd name="T21" fmla="*/ 212 h 234"/>
                  <a:gd name="T22" fmla="*/ 172 w 208"/>
                  <a:gd name="T23" fmla="*/ 205 h 234"/>
                  <a:gd name="T24" fmla="*/ 170 w 208"/>
                  <a:gd name="T25" fmla="*/ 203 h 234"/>
                  <a:gd name="T26" fmla="*/ 168 w 208"/>
                  <a:gd name="T27" fmla="*/ 200 h 234"/>
                  <a:gd name="T28" fmla="*/ 170 w 208"/>
                  <a:gd name="T29" fmla="*/ 199 h 234"/>
                  <a:gd name="T30" fmla="*/ 176 w 208"/>
                  <a:gd name="T31" fmla="*/ 198 h 234"/>
                  <a:gd name="T32" fmla="*/ 183 w 208"/>
                  <a:gd name="T33" fmla="*/ 194 h 234"/>
                  <a:gd name="T34" fmla="*/ 186 w 208"/>
                  <a:gd name="T35" fmla="*/ 189 h 234"/>
                  <a:gd name="T36" fmla="*/ 188 w 208"/>
                  <a:gd name="T37" fmla="*/ 181 h 234"/>
                  <a:gd name="T38" fmla="*/ 187 w 208"/>
                  <a:gd name="T39" fmla="*/ 177 h 234"/>
                  <a:gd name="T40" fmla="*/ 183 w 208"/>
                  <a:gd name="T41" fmla="*/ 170 h 234"/>
                  <a:gd name="T42" fmla="*/ 180 w 208"/>
                  <a:gd name="T43" fmla="*/ 167 h 234"/>
                  <a:gd name="T44" fmla="*/ 179 w 208"/>
                  <a:gd name="T45" fmla="*/ 165 h 234"/>
                  <a:gd name="T46" fmla="*/ 180 w 208"/>
                  <a:gd name="T47" fmla="*/ 164 h 234"/>
                  <a:gd name="T48" fmla="*/ 188 w 208"/>
                  <a:gd name="T49" fmla="*/ 163 h 234"/>
                  <a:gd name="T50" fmla="*/ 193 w 208"/>
                  <a:gd name="T51" fmla="*/ 159 h 234"/>
                  <a:gd name="T52" fmla="*/ 197 w 208"/>
                  <a:gd name="T53" fmla="*/ 154 h 234"/>
                  <a:gd name="T54" fmla="*/ 198 w 208"/>
                  <a:gd name="T55" fmla="*/ 146 h 234"/>
                  <a:gd name="T56" fmla="*/ 197 w 208"/>
                  <a:gd name="T57" fmla="*/ 142 h 234"/>
                  <a:gd name="T58" fmla="*/ 194 w 208"/>
                  <a:gd name="T59" fmla="*/ 135 h 234"/>
                  <a:gd name="T60" fmla="*/ 191 w 208"/>
                  <a:gd name="T61" fmla="*/ 132 h 234"/>
                  <a:gd name="T62" fmla="*/ 190 w 208"/>
                  <a:gd name="T63" fmla="*/ 130 h 234"/>
                  <a:gd name="T64" fmla="*/ 191 w 208"/>
                  <a:gd name="T65" fmla="*/ 129 h 234"/>
                  <a:gd name="T66" fmla="*/ 198 w 208"/>
                  <a:gd name="T67" fmla="*/ 128 h 234"/>
                  <a:gd name="T68" fmla="*/ 203 w 208"/>
                  <a:gd name="T69" fmla="*/ 124 h 234"/>
                  <a:gd name="T70" fmla="*/ 207 w 208"/>
                  <a:gd name="T71" fmla="*/ 119 h 234"/>
                  <a:gd name="T72" fmla="*/ 208 w 208"/>
                  <a:gd name="T73" fmla="*/ 111 h 234"/>
                  <a:gd name="T74" fmla="*/ 208 w 208"/>
                  <a:gd name="T75" fmla="*/ 108 h 234"/>
                  <a:gd name="T76" fmla="*/ 205 w 208"/>
                  <a:gd name="T77" fmla="*/ 101 h 234"/>
                  <a:gd name="T78" fmla="*/ 201 w 208"/>
                  <a:gd name="T79" fmla="*/ 97 h 234"/>
                  <a:gd name="T80" fmla="*/ 195 w 208"/>
                  <a:gd name="T81" fmla="*/ 94 h 234"/>
                  <a:gd name="T82" fmla="*/ 191 w 208"/>
                  <a:gd name="T83" fmla="*/ 94 h 234"/>
                  <a:gd name="T84" fmla="*/ 116 w 208"/>
                  <a:gd name="T85" fmla="*/ 94 h 234"/>
                  <a:gd name="T86" fmla="*/ 111 w 208"/>
                  <a:gd name="T87" fmla="*/ 91 h 234"/>
                  <a:gd name="T88" fmla="*/ 111 w 208"/>
                  <a:gd name="T89" fmla="*/ 85 h 234"/>
                  <a:gd name="T90" fmla="*/ 115 w 208"/>
                  <a:gd name="T91" fmla="*/ 68 h 234"/>
                  <a:gd name="T92" fmla="*/ 117 w 208"/>
                  <a:gd name="T93" fmla="*/ 38 h 234"/>
                  <a:gd name="T94" fmla="*/ 116 w 208"/>
                  <a:gd name="T95" fmla="*/ 27 h 234"/>
                  <a:gd name="T96" fmla="*/ 112 w 208"/>
                  <a:gd name="T97" fmla="*/ 17 h 234"/>
                  <a:gd name="T98" fmla="*/ 105 w 208"/>
                  <a:gd name="T99" fmla="*/ 8 h 234"/>
                  <a:gd name="T100" fmla="*/ 97 w 208"/>
                  <a:gd name="T101" fmla="*/ 2 h 234"/>
                  <a:gd name="T102" fmla="*/ 88 w 208"/>
                  <a:gd name="T103" fmla="*/ 0 h 234"/>
                  <a:gd name="T104" fmla="*/ 84 w 208"/>
                  <a:gd name="T105" fmla="*/ 1 h 234"/>
                  <a:gd name="T106" fmla="*/ 78 w 208"/>
                  <a:gd name="T107" fmla="*/ 3 h 234"/>
                  <a:gd name="T108" fmla="*/ 75 w 208"/>
                  <a:gd name="T109" fmla="*/ 9 h 234"/>
                  <a:gd name="T110" fmla="*/ 74 w 208"/>
                  <a:gd name="T111" fmla="*/ 18 h 234"/>
                  <a:gd name="T112" fmla="*/ 74 w 208"/>
                  <a:gd name="T113" fmla="*/ 41 h 234"/>
                  <a:gd name="T114" fmla="*/ 68 w 208"/>
                  <a:gd name="T115" fmla="*/ 53 h 234"/>
                  <a:gd name="T116" fmla="*/ 42 w 208"/>
                  <a:gd name="T117" fmla="*/ 98 h 234"/>
                  <a:gd name="T118" fmla="*/ 39 w 208"/>
                  <a:gd name="T119" fmla="*/ 101 h 234"/>
                  <a:gd name="T120" fmla="*/ 30 w 208"/>
                  <a:gd name="T121" fmla="*/ 107 h 234"/>
                  <a:gd name="T122" fmla="*/ 22 w 208"/>
                  <a:gd name="T123" fmla="*/ 10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4">
                    <a:moveTo>
                      <a:pt x="0" y="216"/>
                    </a:moveTo>
                    <a:lnTo>
                      <a:pt x="0" y="216"/>
                    </a:lnTo>
                    <a:lnTo>
                      <a:pt x="11" y="216"/>
                    </a:lnTo>
                    <a:lnTo>
                      <a:pt x="11" y="216"/>
                    </a:lnTo>
                    <a:lnTo>
                      <a:pt x="18" y="217"/>
                    </a:lnTo>
                    <a:lnTo>
                      <a:pt x="25" y="219"/>
                    </a:lnTo>
                    <a:lnTo>
                      <a:pt x="42" y="226"/>
                    </a:lnTo>
                    <a:lnTo>
                      <a:pt x="57" y="232"/>
                    </a:lnTo>
                    <a:lnTo>
                      <a:pt x="64" y="234"/>
                    </a:lnTo>
                    <a:lnTo>
                      <a:pt x="71" y="234"/>
                    </a:lnTo>
                    <a:lnTo>
                      <a:pt x="159" y="234"/>
                    </a:lnTo>
                    <a:lnTo>
                      <a:pt x="159" y="234"/>
                    </a:lnTo>
                    <a:lnTo>
                      <a:pt x="163" y="234"/>
                    </a:lnTo>
                    <a:lnTo>
                      <a:pt x="166" y="233"/>
                    </a:lnTo>
                    <a:lnTo>
                      <a:pt x="169" y="231"/>
                    </a:lnTo>
                    <a:lnTo>
                      <a:pt x="171" y="229"/>
                    </a:lnTo>
                    <a:lnTo>
                      <a:pt x="173" y="227"/>
                    </a:lnTo>
                    <a:lnTo>
                      <a:pt x="175" y="224"/>
                    </a:lnTo>
                    <a:lnTo>
                      <a:pt x="176" y="220"/>
                    </a:lnTo>
                    <a:lnTo>
                      <a:pt x="176" y="216"/>
                    </a:lnTo>
                    <a:lnTo>
                      <a:pt x="176" y="216"/>
                    </a:lnTo>
                    <a:lnTo>
                      <a:pt x="176" y="212"/>
                    </a:lnTo>
                    <a:lnTo>
                      <a:pt x="174" y="209"/>
                    </a:lnTo>
                    <a:lnTo>
                      <a:pt x="172" y="205"/>
                    </a:lnTo>
                    <a:lnTo>
                      <a:pt x="170" y="203"/>
                    </a:lnTo>
                    <a:lnTo>
                      <a:pt x="170" y="203"/>
                    </a:lnTo>
                    <a:lnTo>
                      <a:pt x="168" y="201"/>
                    </a:lnTo>
                    <a:lnTo>
                      <a:pt x="168" y="200"/>
                    </a:lnTo>
                    <a:lnTo>
                      <a:pt x="170" y="199"/>
                    </a:lnTo>
                    <a:lnTo>
                      <a:pt x="170" y="199"/>
                    </a:lnTo>
                    <a:lnTo>
                      <a:pt x="173" y="199"/>
                    </a:lnTo>
                    <a:lnTo>
                      <a:pt x="176" y="198"/>
                    </a:lnTo>
                    <a:lnTo>
                      <a:pt x="179" y="196"/>
                    </a:lnTo>
                    <a:lnTo>
                      <a:pt x="183" y="194"/>
                    </a:lnTo>
                    <a:lnTo>
                      <a:pt x="185" y="192"/>
                    </a:lnTo>
                    <a:lnTo>
                      <a:pt x="186" y="189"/>
                    </a:lnTo>
                    <a:lnTo>
                      <a:pt x="187" y="185"/>
                    </a:lnTo>
                    <a:lnTo>
                      <a:pt x="188" y="181"/>
                    </a:lnTo>
                    <a:lnTo>
                      <a:pt x="188" y="181"/>
                    </a:lnTo>
                    <a:lnTo>
                      <a:pt x="187" y="177"/>
                    </a:lnTo>
                    <a:lnTo>
                      <a:pt x="186" y="173"/>
                    </a:lnTo>
                    <a:lnTo>
                      <a:pt x="183" y="170"/>
                    </a:lnTo>
                    <a:lnTo>
                      <a:pt x="180" y="167"/>
                    </a:lnTo>
                    <a:lnTo>
                      <a:pt x="180" y="167"/>
                    </a:lnTo>
                    <a:lnTo>
                      <a:pt x="178" y="166"/>
                    </a:lnTo>
                    <a:lnTo>
                      <a:pt x="179" y="165"/>
                    </a:lnTo>
                    <a:lnTo>
                      <a:pt x="180" y="164"/>
                    </a:lnTo>
                    <a:lnTo>
                      <a:pt x="180" y="164"/>
                    </a:lnTo>
                    <a:lnTo>
                      <a:pt x="184" y="164"/>
                    </a:lnTo>
                    <a:lnTo>
                      <a:pt x="188" y="163"/>
                    </a:lnTo>
                    <a:lnTo>
                      <a:pt x="190" y="161"/>
                    </a:lnTo>
                    <a:lnTo>
                      <a:pt x="193" y="159"/>
                    </a:lnTo>
                    <a:lnTo>
                      <a:pt x="195" y="157"/>
                    </a:lnTo>
                    <a:lnTo>
                      <a:pt x="197" y="154"/>
                    </a:lnTo>
                    <a:lnTo>
                      <a:pt x="198" y="151"/>
                    </a:lnTo>
                    <a:lnTo>
                      <a:pt x="198" y="146"/>
                    </a:lnTo>
                    <a:lnTo>
                      <a:pt x="198" y="146"/>
                    </a:lnTo>
                    <a:lnTo>
                      <a:pt x="197" y="142"/>
                    </a:lnTo>
                    <a:lnTo>
                      <a:pt x="196" y="138"/>
                    </a:lnTo>
                    <a:lnTo>
                      <a:pt x="194" y="135"/>
                    </a:lnTo>
                    <a:lnTo>
                      <a:pt x="191" y="132"/>
                    </a:lnTo>
                    <a:lnTo>
                      <a:pt x="191" y="132"/>
                    </a:lnTo>
                    <a:lnTo>
                      <a:pt x="190" y="131"/>
                    </a:lnTo>
                    <a:lnTo>
                      <a:pt x="190" y="130"/>
                    </a:lnTo>
                    <a:lnTo>
                      <a:pt x="191" y="129"/>
                    </a:lnTo>
                    <a:lnTo>
                      <a:pt x="191" y="129"/>
                    </a:lnTo>
                    <a:lnTo>
                      <a:pt x="195" y="129"/>
                    </a:lnTo>
                    <a:lnTo>
                      <a:pt x="198" y="128"/>
                    </a:lnTo>
                    <a:lnTo>
                      <a:pt x="201" y="126"/>
                    </a:lnTo>
                    <a:lnTo>
                      <a:pt x="203" y="124"/>
                    </a:lnTo>
                    <a:lnTo>
                      <a:pt x="205" y="122"/>
                    </a:lnTo>
                    <a:lnTo>
                      <a:pt x="207" y="119"/>
                    </a:lnTo>
                    <a:lnTo>
                      <a:pt x="208" y="115"/>
                    </a:lnTo>
                    <a:lnTo>
                      <a:pt x="208" y="111"/>
                    </a:lnTo>
                    <a:lnTo>
                      <a:pt x="208" y="111"/>
                    </a:lnTo>
                    <a:lnTo>
                      <a:pt x="208" y="108"/>
                    </a:lnTo>
                    <a:lnTo>
                      <a:pt x="207" y="104"/>
                    </a:lnTo>
                    <a:lnTo>
                      <a:pt x="205" y="101"/>
                    </a:lnTo>
                    <a:lnTo>
                      <a:pt x="203" y="99"/>
                    </a:lnTo>
                    <a:lnTo>
                      <a:pt x="201" y="97"/>
                    </a:lnTo>
                    <a:lnTo>
                      <a:pt x="198" y="95"/>
                    </a:lnTo>
                    <a:lnTo>
                      <a:pt x="195" y="94"/>
                    </a:lnTo>
                    <a:lnTo>
                      <a:pt x="191" y="94"/>
                    </a:lnTo>
                    <a:lnTo>
                      <a:pt x="191" y="94"/>
                    </a:lnTo>
                    <a:lnTo>
                      <a:pt x="116" y="94"/>
                    </a:lnTo>
                    <a:lnTo>
                      <a:pt x="116" y="94"/>
                    </a:lnTo>
                    <a:lnTo>
                      <a:pt x="113" y="93"/>
                    </a:lnTo>
                    <a:lnTo>
                      <a:pt x="111" y="91"/>
                    </a:lnTo>
                    <a:lnTo>
                      <a:pt x="111" y="88"/>
                    </a:lnTo>
                    <a:lnTo>
                      <a:pt x="111" y="85"/>
                    </a:lnTo>
                    <a:lnTo>
                      <a:pt x="111" y="85"/>
                    </a:lnTo>
                    <a:lnTo>
                      <a:pt x="115" y="68"/>
                    </a:lnTo>
                    <a:lnTo>
                      <a:pt x="117" y="53"/>
                    </a:lnTo>
                    <a:lnTo>
                      <a:pt x="117" y="38"/>
                    </a:lnTo>
                    <a:lnTo>
                      <a:pt x="116" y="27"/>
                    </a:lnTo>
                    <a:lnTo>
                      <a:pt x="116" y="27"/>
                    </a:lnTo>
                    <a:lnTo>
                      <a:pt x="114" y="22"/>
                    </a:lnTo>
                    <a:lnTo>
                      <a:pt x="112" y="17"/>
                    </a:lnTo>
                    <a:lnTo>
                      <a:pt x="108" y="12"/>
                    </a:lnTo>
                    <a:lnTo>
                      <a:pt x="105" y="8"/>
                    </a:lnTo>
                    <a:lnTo>
                      <a:pt x="101" y="4"/>
                    </a:lnTo>
                    <a:lnTo>
                      <a:pt x="97" y="2"/>
                    </a:lnTo>
                    <a:lnTo>
                      <a:pt x="92" y="1"/>
                    </a:lnTo>
                    <a:lnTo>
                      <a:pt x="88" y="0"/>
                    </a:lnTo>
                    <a:lnTo>
                      <a:pt x="88" y="0"/>
                    </a:lnTo>
                    <a:lnTo>
                      <a:pt x="84" y="1"/>
                    </a:lnTo>
                    <a:lnTo>
                      <a:pt x="81" y="2"/>
                    </a:lnTo>
                    <a:lnTo>
                      <a:pt x="78" y="3"/>
                    </a:lnTo>
                    <a:lnTo>
                      <a:pt x="77" y="5"/>
                    </a:lnTo>
                    <a:lnTo>
                      <a:pt x="75" y="9"/>
                    </a:lnTo>
                    <a:lnTo>
                      <a:pt x="74" y="11"/>
                    </a:lnTo>
                    <a:lnTo>
                      <a:pt x="74" y="18"/>
                    </a:lnTo>
                    <a:lnTo>
                      <a:pt x="74" y="41"/>
                    </a:lnTo>
                    <a:lnTo>
                      <a:pt x="74" y="41"/>
                    </a:lnTo>
                    <a:lnTo>
                      <a:pt x="72" y="46"/>
                    </a:lnTo>
                    <a:lnTo>
                      <a:pt x="68" y="53"/>
                    </a:lnTo>
                    <a:lnTo>
                      <a:pt x="58" y="71"/>
                    </a:lnTo>
                    <a:lnTo>
                      <a:pt x="42" y="98"/>
                    </a:lnTo>
                    <a:lnTo>
                      <a:pt x="42" y="98"/>
                    </a:lnTo>
                    <a:lnTo>
                      <a:pt x="39" y="101"/>
                    </a:lnTo>
                    <a:lnTo>
                      <a:pt x="35" y="104"/>
                    </a:lnTo>
                    <a:lnTo>
                      <a:pt x="30" y="107"/>
                    </a:lnTo>
                    <a:lnTo>
                      <a:pt x="22" y="108"/>
                    </a:lnTo>
                    <a:lnTo>
                      <a:pt x="22" y="108"/>
                    </a:lnTo>
                    <a:lnTo>
                      <a:pt x="0" y="10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6" name="Line 66"/>
              <p:cNvSpPr>
                <a:spLocks noChangeShapeType="1"/>
              </p:cNvSpPr>
              <p:nvPr/>
            </p:nvSpPr>
            <p:spPr bwMode="auto">
              <a:xfrm flipH="1" flipV="1">
                <a:off x="3929" y="2312"/>
                <a:ext cx="51" cy="2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7" name="Line 67"/>
              <p:cNvSpPr>
                <a:spLocks noChangeShapeType="1"/>
              </p:cNvSpPr>
              <p:nvPr/>
            </p:nvSpPr>
            <p:spPr bwMode="auto">
              <a:xfrm>
                <a:off x="3939" y="2297"/>
                <a:ext cx="49" cy="2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8" name="Line 68"/>
              <p:cNvSpPr>
                <a:spLocks noChangeShapeType="1"/>
              </p:cNvSpPr>
              <p:nvPr/>
            </p:nvSpPr>
            <p:spPr bwMode="auto">
              <a:xfrm flipV="1">
                <a:off x="3929" y="2366"/>
                <a:ext cx="51" cy="27"/>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49" name="Line 69"/>
              <p:cNvSpPr>
                <a:spLocks noChangeShapeType="1"/>
              </p:cNvSpPr>
              <p:nvPr/>
            </p:nvSpPr>
            <p:spPr bwMode="auto">
              <a:xfrm flipH="1">
                <a:off x="3939" y="2381"/>
                <a:ext cx="49" cy="27"/>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0" name="Freeform 70"/>
              <p:cNvSpPr>
                <a:spLocks/>
              </p:cNvSpPr>
              <p:nvPr/>
            </p:nvSpPr>
            <p:spPr bwMode="auto">
              <a:xfrm>
                <a:off x="3986" y="2316"/>
                <a:ext cx="72" cy="73"/>
              </a:xfrm>
              <a:custGeom>
                <a:avLst/>
                <a:gdLst>
                  <a:gd name="T0" fmla="*/ 0 w 72"/>
                  <a:gd name="T1" fmla="*/ 36 h 73"/>
                  <a:gd name="T2" fmla="*/ 0 w 72"/>
                  <a:gd name="T3" fmla="*/ 36 h 73"/>
                  <a:gd name="T4" fmla="*/ 0 w 72"/>
                  <a:gd name="T5" fmla="*/ 44 h 73"/>
                  <a:gd name="T6" fmla="*/ 2 w 72"/>
                  <a:gd name="T7" fmla="*/ 51 h 73"/>
                  <a:gd name="T8" fmla="*/ 6 w 72"/>
                  <a:gd name="T9" fmla="*/ 57 h 73"/>
                  <a:gd name="T10" fmla="*/ 10 w 72"/>
                  <a:gd name="T11" fmla="*/ 62 h 73"/>
                  <a:gd name="T12" fmla="*/ 15 w 72"/>
                  <a:gd name="T13" fmla="*/ 67 h 73"/>
                  <a:gd name="T14" fmla="*/ 21 w 72"/>
                  <a:gd name="T15" fmla="*/ 70 h 73"/>
                  <a:gd name="T16" fmla="*/ 29 w 72"/>
                  <a:gd name="T17" fmla="*/ 72 h 73"/>
                  <a:gd name="T18" fmla="*/ 36 w 72"/>
                  <a:gd name="T19" fmla="*/ 73 h 73"/>
                  <a:gd name="T20" fmla="*/ 36 w 72"/>
                  <a:gd name="T21" fmla="*/ 73 h 73"/>
                  <a:gd name="T22" fmla="*/ 43 w 72"/>
                  <a:gd name="T23" fmla="*/ 72 h 73"/>
                  <a:gd name="T24" fmla="*/ 50 w 72"/>
                  <a:gd name="T25" fmla="*/ 70 h 73"/>
                  <a:gd name="T26" fmla="*/ 56 w 72"/>
                  <a:gd name="T27" fmla="*/ 67 h 73"/>
                  <a:gd name="T28" fmla="*/ 62 w 72"/>
                  <a:gd name="T29" fmla="*/ 62 h 73"/>
                  <a:gd name="T30" fmla="*/ 66 w 72"/>
                  <a:gd name="T31" fmla="*/ 57 h 73"/>
                  <a:gd name="T32" fmla="*/ 70 w 72"/>
                  <a:gd name="T33" fmla="*/ 51 h 73"/>
                  <a:gd name="T34" fmla="*/ 72 w 72"/>
                  <a:gd name="T35" fmla="*/ 44 h 73"/>
                  <a:gd name="T36" fmla="*/ 72 w 72"/>
                  <a:gd name="T37" fmla="*/ 36 h 73"/>
                  <a:gd name="T38" fmla="*/ 72 w 72"/>
                  <a:gd name="T39" fmla="*/ 36 h 73"/>
                  <a:gd name="T40" fmla="*/ 72 w 72"/>
                  <a:gd name="T41" fmla="*/ 29 h 73"/>
                  <a:gd name="T42" fmla="*/ 70 w 72"/>
                  <a:gd name="T43" fmla="*/ 23 h 73"/>
                  <a:gd name="T44" fmla="*/ 66 w 72"/>
                  <a:gd name="T45" fmla="*/ 17 h 73"/>
                  <a:gd name="T46" fmla="*/ 62 w 72"/>
                  <a:gd name="T47" fmla="*/ 11 h 73"/>
                  <a:gd name="T48" fmla="*/ 56 w 72"/>
                  <a:gd name="T49" fmla="*/ 7 h 73"/>
                  <a:gd name="T50" fmla="*/ 50 w 72"/>
                  <a:gd name="T51" fmla="*/ 3 h 73"/>
                  <a:gd name="T52" fmla="*/ 43 w 72"/>
                  <a:gd name="T53" fmla="*/ 1 h 73"/>
                  <a:gd name="T54" fmla="*/ 36 w 72"/>
                  <a:gd name="T55" fmla="*/ 0 h 73"/>
                  <a:gd name="T56" fmla="*/ 36 w 72"/>
                  <a:gd name="T57" fmla="*/ 0 h 73"/>
                  <a:gd name="T58" fmla="*/ 29 w 72"/>
                  <a:gd name="T59" fmla="*/ 1 h 73"/>
                  <a:gd name="T60" fmla="*/ 21 w 72"/>
                  <a:gd name="T61" fmla="*/ 3 h 73"/>
                  <a:gd name="T62" fmla="*/ 15 w 72"/>
                  <a:gd name="T63" fmla="*/ 7 h 73"/>
                  <a:gd name="T64" fmla="*/ 10 w 72"/>
                  <a:gd name="T65" fmla="*/ 11 h 73"/>
                  <a:gd name="T66" fmla="*/ 6 w 72"/>
                  <a:gd name="T67" fmla="*/ 17 h 73"/>
                  <a:gd name="T68" fmla="*/ 2 w 72"/>
                  <a:gd name="T69" fmla="*/ 23 h 73"/>
                  <a:gd name="T70" fmla="*/ 0 w 72"/>
                  <a:gd name="T71" fmla="*/ 29 h 73"/>
                  <a:gd name="T72" fmla="*/ 0 w 72"/>
                  <a:gd name="T73" fmla="*/ 36 h 73"/>
                  <a:gd name="T74" fmla="*/ 0 w 72"/>
                  <a:gd name="T7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3">
                    <a:moveTo>
                      <a:pt x="0" y="36"/>
                    </a:moveTo>
                    <a:lnTo>
                      <a:pt x="0" y="36"/>
                    </a:lnTo>
                    <a:lnTo>
                      <a:pt x="0" y="44"/>
                    </a:lnTo>
                    <a:lnTo>
                      <a:pt x="2" y="51"/>
                    </a:lnTo>
                    <a:lnTo>
                      <a:pt x="6" y="57"/>
                    </a:lnTo>
                    <a:lnTo>
                      <a:pt x="10" y="62"/>
                    </a:lnTo>
                    <a:lnTo>
                      <a:pt x="15" y="67"/>
                    </a:lnTo>
                    <a:lnTo>
                      <a:pt x="21" y="70"/>
                    </a:lnTo>
                    <a:lnTo>
                      <a:pt x="29" y="72"/>
                    </a:lnTo>
                    <a:lnTo>
                      <a:pt x="36" y="73"/>
                    </a:lnTo>
                    <a:lnTo>
                      <a:pt x="36" y="73"/>
                    </a:lnTo>
                    <a:lnTo>
                      <a:pt x="43" y="72"/>
                    </a:lnTo>
                    <a:lnTo>
                      <a:pt x="50" y="70"/>
                    </a:lnTo>
                    <a:lnTo>
                      <a:pt x="56" y="67"/>
                    </a:lnTo>
                    <a:lnTo>
                      <a:pt x="62" y="62"/>
                    </a:lnTo>
                    <a:lnTo>
                      <a:pt x="66" y="57"/>
                    </a:lnTo>
                    <a:lnTo>
                      <a:pt x="70" y="51"/>
                    </a:lnTo>
                    <a:lnTo>
                      <a:pt x="72" y="44"/>
                    </a:lnTo>
                    <a:lnTo>
                      <a:pt x="72" y="36"/>
                    </a:lnTo>
                    <a:lnTo>
                      <a:pt x="72" y="36"/>
                    </a:lnTo>
                    <a:lnTo>
                      <a:pt x="72" y="29"/>
                    </a:lnTo>
                    <a:lnTo>
                      <a:pt x="70" y="23"/>
                    </a:lnTo>
                    <a:lnTo>
                      <a:pt x="66" y="17"/>
                    </a:lnTo>
                    <a:lnTo>
                      <a:pt x="62" y="11"/>
                    </a:lnTo>
                    <a:lnTo>
                      <a:pt x="56" y="7"/>
                    </a:lnTo>
                    <a:lnTo>
                      <a:pt x="50" y="3"/>
                    </a:lnTo>
                    <a:lnTo>
                      <a:pt x="43" y="1"/>
                    </a:lnTo>
                    <a:lnTo>
                      <a:pt x="36" y="0"/>
                    </a:lnTo>
                    <a:lnTo>
                      <a:pt x="36" y="0"/>
                    </a:lnTo>
                    <a:lnTo>
                      <a:pt x="29" y="1"/>
                    </a:lnTo>
                    <a:lnTo>
                      <a:pt x="21" y="3"/>
                    </a:lnTo>
                    <a:lnTo>
                      <a:pt x="15" y="7"/>
                    </a:lnTo>
                    <a:lnTo>
                      <a:pt x="10" y="11"/>
                    </a:lnTo>
                    <a:lnTo>
                      <a:pt x="6" y="17"/>
                    </a:lnTo>
                    <a:lnTo>
                      <a:pt x="2" y="23"/>
                    </a:lnTo>
                    <a:lnTo>
                      <a:pt x="0" y="29"/>
                    </a:lnTo>
                    <a:lnTo>
                      <a:pt x="0" y="36"/>
                    </a:lnTo>
                    <a:lnTo>
                      <a:pt x="0"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1" name="Freeform 71"/>
              <p:cNvSpPr>
                <a:spLocks/>
              </p:cNvSpPr>
              <p:nvPr/>
            </p:nvSpPr>
            <p:spPr bwMode="auto">
              <a:xfrm>
                <a:off x="3859" y="2247"/>
                <a:ext cx="73" cy="73"/>
              </a:xfrm>
              <a:custGeom>
                <a:avLst/>
                <a:gdLst>
                  <a:gd name="T0" fmla="*/ 0 w 73"/>
                  <a:gd name="T1" fmla="*/ 37 h 73"/>
                  <a:gd name="T2" fmla="*/ 0 w 73"/>
                  <a:gd name="T3" fmla="*/ 37 h 73"/>
                  <a:gd name="T4" fmla="*/ 1 w 73"/>
                  <a:gd name="T5" fmla="*/ 45 h 73"/>
                  <a:gd name="T6" fmla="*/ 3 w 73"/>
                  <a:gd name="T7" fmla="*/ 51 h 73"/>
                  <a:gd name="T8" fmla="*/ 7 w 73"/>
                  <a:gd name="T9" fmla="*/ 57 h 73"/>
                  <a:gd name="T10" fmla="*/ 12 w 73"/>
                  <a:gd name="T11" fmla="*/ 63 h 73"/>
                  <a:gd name="T12" fmla="*/ 17 w 73"/>
                  <a:gd name="T13" fmla="*/ 67 h 73"/>
                  <a:gd name="T14" fmla="*/ 23 w 73"/>
                  <a:gd name="T15" fmla="*/ 70 h 73"/>
                  <a:gd name="T16" fmla="*/ 30 w 73"/>
                  <a:gd name="T17" fmla="*/ 72 h 73"/>
                  <a:gd name="T18" fmla="*/ 37 w 73"/>
                  <a:gd name="T19" fmla="*/ 73 h 73"/>
                  <a:gd name="T20" fmla="*/ 37 w 73"/>
                  <a:gd name="T21" fmla="*/ 73 h 73"/>
                  <a:gd name="T22" fmla="*/ 45 w 73"/>
                  <a:gd name="T23" fmla="*/ 72 h 73"/>
                  <a:gd name="T24" fmla="*/ 51 w 73"/>
                  <a:gd name="T25" fmla="*/ 70 h 73"/>
                  <a:gd name="T26" fmla="*/ 57 w 73"/>
                  <a:gd name="T27" fmla="*/ 67 h 73"/>
                  <a:gd name="T28" fmla="*/ 63 w 73"/>
                  <a:gd name="T29" fmla="*/ 63 h 73"/>
                  <a:gd name="T30" fmla="*/ 67 w 73"/>
                  <a:gd name="T31" fmla="*/ 57 h 73"/>
                  <a:gd name="T32" fmla="*/ 70 w 73"/>
                  <a:gd name="T33" fmla="*/ 51 h 73"/>
                  <a:gd name="T34" fmla="*/ 72 w 73"/>
                  <a:gd name="T35" fmla="*/ 45 h 73"/>
                  <a:gd name="T36" fmla="*/ 73 w 73"/>
                  <a:gd name="T37" fmla="*/ 37 h 73"/>
                  <a:gd name="T38" fmla="*/ 73 w 73"/>
                  <a:gd name="T39" fmla="*/ 37 h 73"/>
                  <a:gd name="T40" fmla="*/ 72 w 73"/>
                  <a:gd name="T41" fmla="*/ 30 h 73"/>
                  <a:gd name="T42" fmla="*/ 70 w 73"/>
                  <a:gd name="T43" fmla="*/ 23 h 73"/>
                  <a:gd name="T44" fmla="*/ 67 w 73"/>
                  <a:gd name="T45" fmla="*/ 17 h 73"/>
                  <a:gd name="T46" fmla="*/ 63 w 73"/>
                  <a:gd name="T47" fmla="*/ 12 h 73"/>
                  <a:gd name="T48" fmla="*/ 57 w 73"/>
                  <a:gd name="T49" fmla="*/ 7 h 73"/>
                  <a:gd name="T50" fmla="*/ 51 w 73"/>
                  <a:gd name="T51" fmla="*/ 4 h 73"/>
                  <a:gd name="T52" fmla="*/ 45 w 73"/>
                  <a:gd name="T53" fmla="*/ 1 h 73"/>
                  <a:gd name="T54" fmla="*/ 37 w 73"/>
                  <a:gd name="T55" fmla="*/ 0 h 73"/>
                  <a:gd name="T56" fmla="*/ 37 w 73"/>
                  <a:gd name="T57" fmla="*/ 0 h 73"/>
                  <a:gd name="T58" fmla="*/ 30 w 73"/>
                  <a:gd name="T59" fmla="*/ 1 h 73"/>
                  <a:gd name="T60" fmla="*/ 23 w 73"/>
                  <a:gd name="T61" fmla="*/ 4 h 73"/>
                  <a:gd name="T62" fmla="*/ 17 w 73"/>
                  <a:gd name="T63" fmla="*/ 7 h 73"/>
                  <a:gd name="T64" fmla="*/ 12 w 73"/>
                  <a:gd name="T65" fmla="*/ 12 h 73"/>
                  <a:gd name="T66" fmla="*/ 7 w 73"/>
                  <a:gd name="T67" fmla="*/ 17 h 73"/>
                  <a:gd name="T68" fmla="*/ 3 w 73"/>
                  <a:gd name="T69" fmla="*/ 23 h 73"/>
                  <a:gd name="T70" fmla="*/ 1 w 73"/>
                  <a:gd name="T71" fmla="*/ 30 h 73"/>
                  <a:gd name="T72" fmla="*/ 0 w 73"/>
                  <a:gd name="T73" fmla="*/ 37 h 73"/>
                  <a:gd name="T74" fmla="*/ 0 w 73"/>
                  <a:gd name="T75"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3">
                    <a:moveTo>
                      <a:pt x="0" y="37"/>
                    </a:moveTo>
                    <a:lnTo>
                      <a:pt x="0" y="37"/>
                    </a:lnTo>
                    <a:lnTo>
                      <a:pt x="1" y="45"/>
                    </a:lnTo>
                    <a:lnTo>
                      <a:pt x="3" y="51"/>
                    </a:lnTo>
                    <a:lnTo>
                      <a:pt x="7" y="57"/>
                    </a:lnTo>
                    <a:lnTo>
                      <a:pt x="12" y="63"/>
                    </a:lnTo>
                    <a:lnTo>
                      <a:pt x="17" y="67"/>
                    </a:lnTo>
                    <a:lnTo>
                      <a:pt x="23" y="70"/>
                    </a:lnTo>
                    <a:lnTo>
                      <a:pt x="30" y="72"/>
                    </a:lnTo>
                    <a:lnTo>
                      <a:pt x="37" y="73"/>
                    </a:lnTo>
                    <a:lnTo>
                      <a:pt x="37" y="73"/>
                    </a:lnTo>
                    <a:lnTo>
                      <a:pt x="45" y="72"/>
                    </a:lnTo>
                    <a:lnTo>
                      <a:pt x="51" y="70"/>
                    </a:lnTo>
                    <a:lnTo>
                      <a:pt x="57" y="67"/>
                    </a:lnTo>
                    <a:lnTo>
                      <a:pt x="63" y="63"/>
                    </a:lnTo>
                    <a:lnTo>
                      <a:pt x="67" y="57"/>
                    </a:lnTo>
                    <a:lnTo>
                      <a:pt x="70" y="51"/>
                    </a:lnTo>
                    <a:lnTo>
                      <a:pt x="72" y="45"/>
                    </a:lnTo>
                    <a:lnTo>
                      <a:pt x="73" y="37"/>
                    </a:lnTo>
                    <a:lnTo>
                      <a:pt x="73" y="37"/>
                    </a:lnTo>
                    <a:lnTo>
                      <a:pt x="72" y="30"/>
                    </a:lnTo>
                    <a:lnTo>
                      <a:pt x="70" y="23"/>
                    </a:lnTo>
                    <a:lnTo>
                      <a:pt x="67" y="17"/>
                    </a:lnTo>
                    <a:lnTo>
                      <a:pt x="63" y="12"/>
                    </a:lnTo>
                    <a:lnTo>
                      <a:pt x="57" y="7"/>
                    </a:lnTo>
                    <a:lnTo>
                      <a:pt x="51" y="4"/>
                    </a:lnTo>
                    <a:lnTo>
                      <a:pt x="45" y="1"/>
                    </a:lnTo>
                    <a:lnTo>
                      <a:pt x="37" y="0"/>
                    </a:lnTo>
                    <a:lnTo>
                      <a:pt x="37" y="0"/>
                    </a:lnTo>
                    <a:lnTo>
                      <a:pt x="30" y="1"/>
                    </a:lnTo>
                    <a:lnTo>
                      <a:pt x="23" y="4"/>
                    </a:lnTo>
                    <a:lnTo>
                      <a:pt x="17" y="7"/>
                    </a:lnTo>
                    <a:lnTo>
                      <a:pt x="12" y="12"/>
                    </a:lnTo>
                    <a:lnTo>
                      <a:pt x="7" y="17"/>
                    </a:lnTo>
                    <a:lnTo>
                      <a:pt x="3" y="23"/>
                    </a:lnTo>
                    <a:lnTo>
                      <a:pt x="1" y="30"/>
                    </a:lnTo>
                    <a:lnTo>
                      <a:pt x="0" y="37"/>
                    </a:lnTo>
                    <a:lnTo>
                      <a:pt x="0" y="3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2" name="Freeform 72"/>
              <p:cNvSpPr>
                <a:spLocks/>
              </p:cNvSpPr>
              <p:nvPr/>
            </p:nvSpPr>
            <p:spPr bwMode="auto">
              <a:xfrm>
                <a:off x="3859" y="2385"/>
                <a:ext cx="73" cy="72"/>
              </a:xfrm>
              <a:custGeom>
                <a:avLst/>
                <a:gdLst>
                  <a:gd name="T0" fmla="*/ 0 w 73"/>
                  <a:gd name="T1" fmla="*/ 36 h 72"/>
                  <a:gd name="T2" fmla="*/ 0 w 73"/>
                  <a:gd name="T3" fmla="*/ 36 h 72"/>
                  <a:gd name="T4" fmla="*/ 1 w 73"/>
                  <a:gd name="T5" fmla="*/ 43 h 72"/>
                  <a:gd name="T6" fmla="*/ 3 w 73"/>
                  <a:gd name="T7" fmla="*/ 51 h 72"/>
                  <a:gd name="T8" fmla="*/ 7 w 73"/>
                  <a:gd name="T9" fmla="*/ 57 h 72"/>
                  <a:gd name="T10" fmla="*/ 12 w 73"/>
                  <a:gd name="T11" fmla="*/ 62 h 72"/>
                  <a:gd name="T12" fmla="*/ 17 w 73"/>
                  <a:gd name="T13" fmla="*/ 66 h 72"/>
                  <a:gd name="T14" fmla="*/ 23 w 73"/>
                  <a:gd name="T15" fmla="*/ 70 h 72"/>
                  <a:gd name="T16" fmla="*/ 30 w 73"/>
                  <a:gd name="T17" fmla="*/ 72 h 72"/>
                  <a:gd name="T18" fmla="*/ 37 w 73"/>
                  <a:gd name="T19" fmla="*/ 72 h 72"/>
                  <a:gd name="T20" fmla="*/ 37 w 73"/>
                  <a:gd name="T21" fmla="*/ 72 h 72"/>
                  <a:gd name="T22" fmla="*/ 45 w 73"/>
                  <a:gd name="T23" fmla="*/ 72 h 72"/>
                  <a:gd name="T24" fmla="*/ 51 w 73"/>
                  <a:gd name="T25" fmla="*/ 70 h 72"/>
                  <a:gd name="T26" fmla="*/ 57 w 73"/>
                  <a:gd name="T27" fmla="*/ 66 h 72"/>
                  <a:gd name="T28" fmla="*/ 63 w 73"/>
                  <a:gd name="T29" fmla="*/ 62 h 72"/>
                  <a:gd name="T30" fmla="*/ 67 w 73"/>
                  <a:gd name="T31" fmla="*/ 57 h 72"/>
                  <a:gd name="T32" fmla="*/ 70 w 73"/>
                  <a:gd name="T33" fmla="*/ 51 h 72"/>
                  <a:gd name="T34" fmla="*/ 72 w 73"/>
                  <a:gd name="T35" fmla="*/ 43 h 72"/>
                  <a:gd name="T36" fmla="*/ 73 w 73"/>
                  <a:gd name="T37" fmla="*/ 36 h 72"/>
                  <a:gd name="T38" fmla="*/ 73 w 73"/>
                  <a:gd name="T39" fmla="*/ 36 h 72"/>
                  <a:gd name="T40" fmla="*/ 72 w 73"/>
                  <a:gd name="T41" fmla="*/ 29 h 72"/>
                  <a:gd name="T42" fmla="*/ 70 w 73"/>
                  <a:gd name="T43" fmla="*/ 22 h 72"/>
                  <a:gd name="T44" fmla="*/ 67 w 73"/>
                  <a:gd name="T45" fmla="*/ 16 h 72"/>
                  <a:gd name="T46" fmla="*/ 63 w 73"/>
                  <a:gd name="T47" fmla="*/ 11 h 72"/>
                  <a:gd name="T48" fmla="*/ 57 w 73"/>
                  <a:gd name="T49" fmla="*/ 6 h 72"/>
                  <a:gd name="T50" fmla="*/ 51 w 73"/>
                  <a:gd name="T51" fmla="*/ 2 h 72"/>
                  <a:gd name="T52" fmla="*/ 45 w 73"/>
                  <a:gd name="T53" fmla="*/ 0 h 72"/>
                  <a:gd name="T54" fmla="*/ 37 w 73"/>
                  <a:gd name="T55" fmla="*/ 0 h 72"/>
                  <a:gd name="T56" fmla="*/ 37 w 73"/>
                  <a:gd name="T57" fmla="*/ 0 h 72"/>
                  <a:gd name="T58" fmla="*/ 30 w 73"/>
                  <a:gd name="T59" fmla="*/ 0 h 72"/>
                  <a:gd name="T60" fmla="*/ 23 w 73"/>
                  <a:gd name="T61" fmla="*/ 2 h 72"/>
                  <a:gd name="T62" fmla="*/ 17 w 73"/>
                  <a:gd name="T63" fmla="*/ 6 h 72"/>
                  <a:gd name="T64" fmla="*/ 12 w 73"/>
                  <a:gd name="T65" fmla="*/ 11 h 72"/>
                  <a:gd name="T66" fmla="*/ 7 w 73"/>
                  <a:gd name="T67" fmla="*/ 16 h 72"/>
                  <a:gd name="T68" fmla="*/ 3 w 73"/>
                  <a:gd name="T69" fmla="*/ 22 h 72"/>
                  <a:gd name="T70" fmla="*/ 1 w 73"/>
                  <a:gd name="T71" fmla="*/ 29 h 72"/>
                  <a:gd name="T72" fmla="*/ 0 w 73"/>
                  <a:gd name="T73" fmla="*/ 36 h 72"/>
                  <a:gd name="T74" fmla="*/ 0 w 73"/>
                  <a:gd name="T7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2">
                    <a:moveTo>
                      <a:pt x="0" y="36"/>
                    </a:moveTo>
                    <a:lnTo>
                      <a:pt x="0" y="36"/>
                    </a:lnTo>
                    <a:lnTo>
                      <a:pt x="1" y="43"/>
                    </a:lnTo>
                    <a:lnTo>
                      <a:pt x="3" y="51"/>
                    </a:lnTo>
                    <a:lnTo>
                      <a:pt x="7" y="57"/>
                    </a:lnTo>
                    <a:lnTo>
                      <a:pt x="12" y="62"/>
                    </a:lnTo>
                    <a:lnTo>
                      <a:pt x="17" y="66"/>
                    </a:lnTo>
                    <a:lnTo>
                      <a:pt x="23" y="70"/>
                    </a:lnTo>
                    <a:lnTo>
                      <a:pt x="30" y="72"/>
                    </a:lnTo>
                    <a:lnTo>
                      <a:pt x="37" y="72"/>
                    </a:lnTo>
                    <a:lnTo>
                      <a:pt x="37" y="72"/>
                    </a:lnTo>
                    <a:lnTo>
                      <a:pt x="45" y="72"/>
                    </a:lnTo>
                    <a:lnTo>
                      <a:pt x="51" y="70"/>
                    </a:lnTo>
                    <a:lnTo>
                      <a:pt x="57" y="66"/>
                    </a:lnTo>
                    <a:lnTo>
                      <a:pt x="63" y="62"/>
                    </a:lnTo>
                    <a:lnTo>
                      <a:pt x="67" y="57"/>
                    </a:lnTo>
                    <a:lnTo>
                      <a:pt x="70" y="51"/>
                    </a:lnTo>
                    <a:lnTo>
                      <a:pt x="72" y="43"/>
                    </a:lnTo>
                    <a:lnTo>
                      <a:pt x="73" y="36"/>
                    </a:lnTo>
                    <a:lnTo>
                      <a:pt x="73" y="36"/>
                    </a:lnTo>
                    <a:lnTo>
                      <a:pt x="72" y="29"/>
                    </a:lnTo>
                    <a:lnTo>
                      <a:pt x="70" y="22"/>
                    </a:lnTo>
                    <a:lnTo>
                      <a:pt x="67" y="16"/>
                    </a:lnTo>
                    <a:lnTo>
                      <a:pt x="63" y="11"/>
                    </a:lnTo>
                    <a:lnTo>
                      <a:pt x="57" y="6"/>
                    </a:lnTo>
                    <a:lnTo>
                      <a:pt x="51" y="2"/>
                    </a:lnTo>
                    <a:lnTo>
                      <a:pt x="45" y="0"/>
                    </a:lnTo>
                    <a:lnTo>
                      <a:pt x="37" y="0"/>
                    </a:lnTo>
                    <a:lnTo>
                      <a:pt x="37" y="0"/>
                    </a:lnTo>
                    <a:lnTo>
                      <a:pt x="30" y="0"/>
                    </a:lnTo>
                    <a:lnTo>
                      <a:pt x="23" y="2"/>
                    </a:lnTo>
                    <a:lnTo>
                      <a:pt x="17" y="6"/>
                    </a:lnTo>
                    <a:lnTo>
                      <a:pt x="12" y="11"/>
                    </a:lnTo>
                    <a:lnTo>
                      <a:pt x="7" y="16"/>
                    </a:lnTo>
                    <a:lnTo>
                      <a:pt x="3" y="22"/>
                    </a:lnTo>
                    <a:lnTo>
                      <a:pt x="1" y="29"/>
                    </a:lnTo>
                    <a:lnTo>
                      <a:pt x="0" y="36"/>
                    </a:lnTo>
                    <a:lnTo>
                      <a:pt x="0" y="3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3" name="Freeform 73"/>
              <p:cNvSpPr>
                <a:spLocks/>
              </p:cNvSpPr>
              <p:nvPr/>
            </p:nvSpPr>
            <p:spPr bwMode="auto">
              <a:xfrm>
                <a:off x="636" y="796"/>
                <a:ext cx="14" cy="17"/>
              </a:xfrm>
              <a:custGeom>
                <a:avLst/>
                <a:gdLst>
                  <a:gd name="T0" fmla="*/ 0 w 14"/>
                  <a:gd name="T1" fmla="*/ 8 h 17"/>
                  <a:gd name="T2" fmla="*/ 0 w 14"/>
                  <a:gd name="T3" fmla="*/ 8 h 17"/>
                  <a:gd name="T4" fmla="*/ 1 w 14"/>
                  <a:gd name="T5" fmla="*/ 12 h 17"/>
                  <a:gd name="T6" fmla="*/ 2 w 14"/>
                  <a:gd name="T7" fmla="*/ 14 h 17"/>
                  <a:gd name="T8" fmla="*/ 4 w 14"/>
                  <a:gd name="T9" fmla="*/ 16 h 17"/>
                  <a:gd name="T10" fmla="*/ 7 w 14"/>
                  <a:gd name="T11" fmla="*/ 17 h 17"/>
                  <a:gd name="T12" fmla="*/ 7 w 14"/>
                  <a:gd name="T13" fmla="*/ 17 h 17"/>
                  <a:gd name="T14" fmla="*/ 9 w 14"/>
                  <a:gd name="T15" fmla="*/ 16 h 17"/>
                  <a:gd name="T16" fmla="*/ 11 w 14"/>
                  <a:gd name="T17" fmla="*/ 14 h 17"/>
                  <a:gd name="T18" fmla="*/ 14 w 14"/>
                  <a:gd name="T19" fmla="*/ 12 h 17"/>
                  <a:gd name="T20" fmla="*/ 14 w 14"/>
                  <a:gd name="T21" fmla="*/ 8 h 17"/>
                  <a:gd name="T22" fmla="*/ 14 w 14"/>
                  <a:gd name="T23" fmla="*/ 8 h 17"/>
                  <a:gd name="T24" fmla="*/ 14 w 14"/>
                  <a:gd name="T25" fmla="*/ 5 h 17"/>
                  <a:gd name="T26" fmla="*/ 11 w 14"/>
                  <a:gd name="T27" fmla="*/ 2 h 17"/>
                  <a:gd name="T28" fmla="*/ 9 w 14"/>
                  <a:gd name="T29" fmla="*/ 1 h 17"/>
                  <a:gd name="T30" fmla="*/ 7 w 14"/>
                  <a:gd name="T31" fmla="*/ 0 h 17"/>
                  <a:gd name="T32" fmla="*/ 7 w 14"/>
                  <a:gd name="T33" fmla="*/ 0 h 17"/>
                  <a:gd name="T34" fmla="*/ 4 w 14"/>
                  <a:gd name="T35" fmla="*/ 1 h 17"/>
                  <a:gd name="T36" fmla="*/ 2 w 14"/>
                  <a:gd name="T37" fmla="*/ 2 h 17"/>
                  <a:gd name="T38" fmla="*/ 1 w 14"/>
                  <a:gd name="T39" fmla="*/ 5 h 17"/>
                  <a:gd name="T40" fmla="*/ 0 w 14"/>
                  <a:gd name="T41" fmla="*/ 8 h 17"/>
                  <a:gd name="T42" fmla="*/ 0 w 14"/>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8"/>
                    </a:moveTo>
                    <a:lnTo>
                      <a:pt x="0" y="8"/>
                    </a:lnTo>
                    <a:lnTo>
                      <a:pt x="1" y="12"/>
                    </a:lnTo>
                    <a:lnTo>
                      <a:pt x="2" y="14"/>
                    </a:lnTo>
                    <a:lnTo>
                      <a:pt x="4" y="16"/>
                    </a:lnTo>
                    <a:lnTo>
                      <a:pt x="7" y="17"/>
                    </a:lnTo>
                    <a:lnTo>
                      <a:pt x="7" y="17"/>
                    </a:lnTo>
                    <a:lnTo>
                      <a:pt x="9" y="16"/>
                    </a:lnTo>
                    <a:lnTo>
                      <a:pt x="11" y="14"/>
                    </a:lnTo>
                    <a:lnTo>
                      <a:pt x="14" y="12"/>
                    </a:lnTo>
                    <a:lnTo>
                      <a:pt x="14" y="8"/>
                    </a:lnTo>
                    <a:lnTo>
                      <a:pt x="14" y="8"/>
                    </a:lnTo>
                    <a:lnTo>
                      <a:pt x="14" y="5"/>
                    </a:lnTo>
                    <a:lnTo>
                      <a:pt x="11" y="2"/>
                    </a:lnTo>
                    <a:lnTo>
                      <a:pt x="9" y="1"/>
                    </a:lnTo>
                    <a:lnTo>
                      <a:pt x="7" y="0"/>
                    </a:lnTo>
                    <a:lnTo>
                      <a:pt x="7" y="0"/>
                    </a:lnTo>
                    <a:lnTo>
                      <a:pt x="4" y="1"/>
                    </a:lnTo>
                    <a:lnTo>
                      <a:pt x="2" y="2"/>
                    </a:lnTo>
                    <a:lnTo>
                      <a:pt x="1" y="5"/>
                    </a:lnTo>
                    <a:lnTo>
                      <a:pt x="0" y="8"/>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4" name="Freeform 74"/>
              <p:cNvSpPr>
                <a:spLocks/>
              </p:cNvSpPr>
              <p:nvPr/>
            </p:nvSpPr>
            <p:spPr bwMode="auto">
              <a:xfrm>
                <a:off x="521" y="750"/>
                <a:ext cx="48" cy="2"/>
              </a:xfrm>
              <a:custGeom>
                <a:avLst/>
                <a:gdLst>
                  <a:gd name="T0" fmla="*/ 0 w 48"/>
                  <a:gd name="T1" fmla="*/ 2 h 2"/>
                  <a:gd name="T2" fmla="*/ 0 w 48"/>
                  <a:gd name="T3" fmla="*/ 2 h 2"/>
                  <a:gd name="T4" fmla="*/ 12 w 48"/>
                  <a:gd name="T5" fmla="*/ 1 h 2"/>
                  <a:gd name="T6" fmla="*/ 25 w 48"/>
                  <a:gd name="T7" fmla="*/ 0 h 2"/>
                  <a:gd name="T8" fmla="*/ 25 w 48"/>
                  <a:gd name="T9" fmla="*/ 0 h 2"/>
                  <a:gd name="T10" fmla="*/ 36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0" y="2"/>
                    </a:moveTo>
                    <a:lnTo>
                      <a:pt x="0" y="2"/>
                    </a:lnTo>
                    <a:lnTo>
                      <a:pt x="12" y="1"/>
                    </a:lnTo>
                    <a:lnTo>
                      <a:pt x="25" y="0"/>
                    </a:lnTo>
                    <a:lnTo>
                      <a:pt x="25" y="0"/>
                    </a:lnTo>
                    <a:lnTo>
                      <a:pt x="36" y="1"/>
                    </a:lnTo>
                    <a:lnTo>
                      <a:pt x="48"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5" name="Freeform 75"/>
              <p:cNvSpPr>
                <a:spLocks/>
              </p:cNvSpPr>
              <p:nvPr/>
            </p:nvSpPr>
            <p:spPr bwMode="auto">
              <a:xfrm>
                <a:off x="496" y="909"/>
                <a:ext cx="98" cy="16"/>
              </a:xfrm>
              <a:custGeom>
                <a:avLst/>
                <a:gdLst>
                  <a:gd name="T0" fmla="*/ 98 w 98"/>
                  <a:gd name="T1" fmla="*/ 16 h 16"/>
                  <a:gd name="T2" fmla="*/ 98 w 98"/>
                  <a:gd name="T3" fmla="*/ 16 h 16"/>
                  <a:gd name="T4" fmla="*/ 86 w 98"/>
                  <a:gd name="T5" fmla="*/ 2 h 16"/>
                  <a:gd name="T6" fmla="*/ 86 w 98"/>
                  <a:gd name="T7" fmla="*/ 2 h 16"/>
                  <a:gd name="T8" fmla="*/ 83 w 98"/>
                  <a:gd name="T9" fmla="*/ 1 h 16"/>
                  <a:gd name="T10" fmla="*/ 78 w 98"/>
                  <a:gd name="T11" fmla="*/ 1 h 16"/>
                  <a:gd name="T12" fmla="*/ 78 w 98"/>
                  <a:gd name="T13" fmla="*/ 1 h 16"/>
                  <a:gd name="T14" fmla="*/ 64 w 98"/>
                  <a:gd name="T15" fmla="*/ 2 h 16"/>
                  <a:gd name="T16" fmla="*/ 50 w 98"/>
                  <a:gd name="T17" fmla="*/ 3 h 16"/>
                  <a:gd name="T18" fmla="*/ 50 w 98"/>
                  <a:gd name="T19" fmla="*/ 3 h 16"/>
                  <a:gd name="T20" fmla="*/ 34 w 98"/>
                  <a:gd name="T21" fmla="*/ 2 h 16"/>
                  <a:gd name="T22" fmla="*/ 19 w 98"/>
                  <a:gd name="T23" fmla="*/ 0 h 16"/>
                  <a:gd name="T24" fmla="*/ 19 w 98"/>
                  <a:gd name="T25" fmla="*/ 0 h 16"/>
                  <a:gd name="T26" fmla="*/ 17 w 98"/>
                  <a:gd name="T27" fmla="*/ 0 h 16"/>
                  <a:gd name="T28" fmla="*/ 14 w 98"/>
                  <a:gd name="T29" fmla="*/ 2 h 16"/>
                  <a:gd name="T30" fmla="*/ 14 w 98"/>
                  <a:gd name="T31" fmla="*/ 2 h 16"/>
                  <a:gd name="T32" fmla="*/ 0 w 98"/>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6">
                    <a:moveTo>
                      <a:pt x="98" y="16"/>
                    </a:moveTo>
                    <a:lnTo>
                      <a:pt x="98" y="16"/>
                    </a:lnTo>
                    <a:lnTo>
                      <a:pt x="86" y="2"/>
                    </a:lnTo>
                    <a:lnTo>
                      <a:pt x="86" y="2"/>
                    </a:lnTo>
                    <a:lnTo>
                      <a:pt x="83" y="1"/>
                    </a:lnTo>
                    <a:lnTo>
                      <a:pt x="78" y="1"/>
                    </a:lnTo>
                    <a:lnTo>
                      <a:pt x="78" y="1"/>
                    </a:lnTo>
                    <a:lnTo>
                      <a:pt x="64" y="2"/>
                    </a:lnTo>
                    <a:lnTo>
                      <a:pt x="50" y="3"/>
                    </a:lnTo>
                    <a:lnTo>
                      <a:pt x="50" y="3"/>
                    </a:lnTo>
                    <a:lnTo>
                      <a:pt x="34" y="2"/>
                    </a:lnTo>
                    <a:lnTo>
                      <a:pt x="19" y="0"/>
                    </a:lnTo>
                    <a:lnTo>
                      <a:pt x="19" y="0"/>
                    </a:lnTo>
                    <a:lnTo>
                      <a:pt x="17" y="0"/>
                    </a:lnTo>
                    <a:lnTo>
                      <a:pt x="14" y="2"/>
                    </a:lnTo>
                    <a:lnTo>
                      <a:pt x="14" y="2"/>
                    </a:lnTo>
                    <a:lnTo>
                      <a:pt x="0"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6" name="Freeform 76"/>
              <p:cNvSpPr>
                <a:spLocks/>
              </p:cNvSpPr>
              <p:nvPr/>
            </p:nvSpPr>
            <p:spPr bwMode="auto">
              <a:xfrm>
                <a:off x="403" y="729"/>
                <a:ext cx="293" cy="195"/>
              </a:xfrm>
              <a:custGeom>
                <a:avLst/>
                <a:gdLst>
                  <a:gd name="T0" fmla="*/ 49 w 293"/>
                  <a:gd name="T1" fmla="*/ 195 h 195"/>
                  <a:gd name="T2" fmla="*/ 59 w 293"/>
                  <a:gd name="T3" fmla="*/ 163 h 195"/>
                  <a:gd name="T4" fmla="*/ 58 w 293"/>
                  <a:gd name="T5" fmla="*/ 159 h 195"/>
                  <a:gd name="T6" fmla="*/ 50 w 293"/>
                  <a:gd name="T7" fmla="*/ 153 h 195"/>
                  <a:gd name="T8" fmla="*/ 36 w 293"/>
                  <a:gd name="T9" fmla="*/ 138 h 195"/>
                  <a:gd name="T10" fmla="*/ 25 w 293"/>
                  <a:gd name="T11" fmla="*/ 121 h 195"/>
                  <a:gd name="T12" fmla="*/ 20 w 293"/>
                  <a:gd name="T13" fmla="*/ 102 h 195"/>
                  <a:gd name="T14" fmla="*/ 20 w 293"/>
                  <a:gd name="T15" fmla="*/ 93 h 195"/>
                  <a:gd name="T16" fmla="*/ 22 w 293"/>
                  <a:gd name="T17" fmla="*/ 75 h 195"/>
                  <a:gd name="T18" fmla="*/ 28 w 293"/>
                  <a:gd name="T19" fmla="*/ 59 h 195"/>
                  <a:gd name="T20" fmla="*/ 29 w 293"/>
                  <a:gd name="T21" fmla="*/ 58 h 195"/>
                  <a:gd name="T22" fmla="*/ 27 w 293"/>
                  <a:gd name="T23" fmla="*/ 54 h 195"/>
                  <a:gd name="T24" fmla="*/ 25 w 293"/>
                  <a:gd name="T25" fmla="*/ 53 h 195"/>
                  <a:gd name="T26" fmla="*/ 13 w 293"/>
                  <a:gd name="T27" fmla="*/ 44 h 195"/>
                  <a:gd name="T28" fmla="*/ 4 w 293"/>
                  <a:gd name="T29" fmla="*/ 32 h 195"/>
                  <a:gd name="T30" fmla="*/ 2 w 293"/>
                  <a:gd name="T31" fmla="*/ 27 h 195"/>
                  <a:gd name="T32" fmla="*/ 0 w 293"/>
                  <a:gd name="T33" fmla="*/ 16 h 195"/>
                  <a:gd name="T34" fmla="*/ 2 w 293"/>
                  <a:gd name="T35" fmla="*/ 10 h 195"/>
                  <a:gd name="T36" fmla="*/ 7 w 293"/>
                  <a:gd name="T37" fmla="*/ 5 h 195"/>
                  <a:gd name="T38" fmla="*/ 13 w 293"/>
                  <a:gd name="T39" fmla="*/ 2 h 195"/>
                  <a:gd name="T40" fmla="*/ 20 w 293"/>
                  <a:gd name="T41" fmla="*/ 4 h 195"/>
                  <a:gd name="T42" fmla="*/ 25 w 293"/>
                  <a:gd name="T43" fmla="*/ 8 h 195"/>
                  <a:gd name="T44" fmla="*/ 27 w 293"/>
                  <a:gd name="T45" fmla="*/ 11 h 195"/>
                  <a:gd name="T46" fmla="*/ 31 w 293"/>
                  <a:gd name="T47" fmla="*/ 19 h 195"/>
                  <a:gd name="T48" fmla="*/ 31 w 293"/>
                  <a:gd name="T49" fmla="*/ 27 h 195"/>
                  <a:gd name="T50" fmla="*/ 25 w 293"/>
                  <a:gd name="T51" fmla="*/ 39 h 195"/>
                  <a:gd name="T52" fmla="*/ 34 w 293"/>
                  <a:gd name="T53" fmla="*/ 44 h 195"/>
                  <a:gd name="T54" fmla="*/ 36 w 293"/>
                  <a:gd name="T55" fmla="*/ 44 h 195"/>
                  <a:gd name="T56" fmla="*/ 42 w 293"/>
                  <a:gd name="T57" fmla="*/ 42 h 195"/>
                  <a:gd name="T58" fmla="*/ 50 w 293"/>
                  <a:gd name="T59" fmla="*/ 33 h 195"/>
                  <a:gd name="T60" fmla="*/ 72 w 293"/>
                  <a:gd name="T61" fmla="*/ 19 h 195"/>
                  <a:gd name="T62" fmla="*/ 97 w 293"/>
                  <a:gd name="T63" fmla="*/ 9 h 195"/>
                  <a:gd name="T64" fmla="*/ 127 w 293"/>
                  <a:gd name="T65" fmla="*/ 2 h 195"/>
                  <a:gd name="T66" fmla="*/ 143 w 293"/>
                  <a:gd name="T67" fmla="*/ 2 h 195"/>
                  <a:gd name="T68" fmla="*/ 163 w 293"/>
                  <a:gd name="T69" fmla="*/ 4 h 195"/>
                  <a:gd name="T70" fmla="*/ 182 w 293"/>
                  <a:gd name="T71" fmla="*/ 7 h 195"/>
                  <a:gd name="T72" fmla="*/ 200 w 293"/>
                  <a:gd name="T73" fmla="*/ 13 h 195"/>
                  <a:gd name="T74" fmla="*/ 217 w 293"/>
                  <a:gd name="T75" fmla="*/ 21 h 195"/>
                  <a:gd name="T76" fmla="*/ 226 w 293"/>
                  <a:gd name="T77" fmla="*/ 14 h 195"/>
                  <a:gd name="T78" fmla="*/ 249 w 293"/>
                  <a:gd name="T79" fmla="*/ 1 h 195"/>
                  <a:gd name="T80" fmla="*/ 257 w 293"/>
                  <a:gd name="T81" fmla="*/ 0 h 195"/>
                  <a:gd name="T82" fmla="*/ 245 w 293"/>
                  <a:gd name="T83" fmla="*/ 45 h 195"/>
                  <a:gd name="T84" fmla="*/ 255 w 293"/>
                  <a:gd name="T85" fmla="*/ 57 h 195"/>
                  <a:gd name="T86" fmla="*/ 261 w 293"/>
                  <a:gd name="T87" fmla="*/ 70 h 195"/>
                  <a:gd name="T88" fmla="*/ 262 w 293"/>
                  <a:gd name="T89" fmla="*/ 72 h 195"/>
                  <a:gd name="T90" fmla="*/ 264 w 293"/>
                  <a:gd name="T91" fmla="*/ 74 h 195"/>
                  <a:gd name="T92" fmla="*/ 289 w 293"/>
                  <a:gd name="T93" fmla="*/ 83 h 195"/>
                  <a:gd name="T94" fmla="*/ 292 w 293"/>
                  <a:gd name="T95" fmla="*/ 85 h 195"/>
                  <a:gd name="T96" fmla="*/ 292 w 293"/>
                  <a:gd name="T97" fmla="*/ 89 h 195"/>
                  <a:gd name="T98" fmla="*/ 275 w 293"/>
                  <a:gd name="T99" fmla="*/ 130 h 195"/>
                  <a:gd name="T100" fmla="*/ 272 w 293"/>
                  <a:gd name="T101" fmla="*/ 134 h 195"/>
                  <a:gd name="T102" fmla="*/ 267 w 293"/>
                  <a:gd name="T103" fmla="*/ 135 h 195"/>
                  <a:gd name="T104" fmla="*/ 255 w 293"/>
                  <a:gd name="T105" fmla="*/ 135 h 195"/>
                  <a:gd name="T106" fmla="*/ 252 w 293"/>
                  <a:gd name="T107" fmla="*/ 136 h 195"/>
                  <a:gd name="T108" fmla="*/ 248 w 293"/>
                  <a:gd name="T109" fmla="*/ 139 h 195"/>
                  <a:gd name="T110" fmla="*/ 237 w 293"/>
                  <a:gd name="T111" fmla="*/ 150 h 195"/>
                  <a:gd name="T112" fmla="*/ 226 w 293"/>
                  <a:gd name="T113" fmla="*/ 159 h 195"/>
                  <a:gd name="T114" fmla="*/ 225 w 293"/>
                  <a:gd name="T115" fmla="*/ 164 h 195"/>
                  <a:gd name="T116" fmla="*/ 235 w 293"/>
                  <a:gd name="T1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195">
                    <a:moveTo>
                      <a:pt x="49" y="195"/>
                    </a:moveTo>
                    <a:lnTo>
                      <a:pt x="49" y="195"/>
                    </a:lnTo>
                    <a:lnTo>
                      <a:pt x="59" y="163"/>
                    </a:lnTo>
                    <a:lnTo>
                      <a:pt x="59" y="163"/>
                    </a:lnTo>
                    <a:lnTo>
                      <a:pt x="59" y="161"/>
                    </a:lnTo>
                    <a:lnTo>
                      <a:pt x="58" y="159"/>
                    </a:lnTo>
                    <a:lnTo>
                      <a:pt x="58" y="159"/>
                    </a:lnTo>
                    <a:lnTo>
                      <a:pt x="50" y="153"/>
                    </a:lnTo>
                    <a:lnTo>
                      <a:pt x="43" y="145"/>
                    </a:lnTo>
                    <a:lnTo>
                      <a:pt x="36" y="138"/>
                    </a:lnTo>
                    <a:lnTo>
                      <a:pt x="31" y="130"/>
                    </a:lnTo>
                    <a:lnTo>
                      <a:pt x="25" y="121"/>
                    </a:lnTo>
                    <a:lnTo>
                      <a:pt x="22" y="111"/>
                    </a:lnTo>
                    <a:lnTo>
                      <a:pt x="20" y="102"/>
                    </a:lnTo>
                    <a:lnTo>
                      <a:pt x="20" y="93"/>
                    </a:lnTo>
                    <a:lnTo>
                      <a:pt x="20" y="93"/>
                    </a:lnTo>
                    <a:lnTo>
                      <a:pt x="20" y="84"/>
                    </a:lnTo>
                    <a:lnTo>
                      <a:pt x="22" y="75"/>
                    </a:lnTo>
                    <a:lnTo>
                      <a:pt x="24" y="67"/>
                    </a:lnTo>
                    <a:lnTo>
                      <a:pt x="28" y="59"/>
                    </a:lnTo>
                    <a:lnTo>
                      <a:pt x="28" y="59"/>
                    </a:lnTo>
                    <a:lnTo>
                      <a:pt x="29" y="58"/>
                    </a:lnTo>
                    <a:lnTo>
                      <a:pt x="28" y="56"/>
                    </a:lnTo>
                    <a:lnTo>
                      <a:pt x="27" y="54"/>
                    </a:lnTo>
                    <a:lnTo>
                      <a:pt x="25" y="53"/>
                    </a:lnTo>
                    <a:lnTo>
                      <a:pt x="25" y="53"/>
                    </a:lnTo>
                    <a:lnTo>
                      <a:pt x="19" y="48"/>
                    </a:lnTo>
                    <a:lnTo>
                      <a:pt x="13" y="44"/>
                    </a:lnTo>
                    <a:lnTo>
                      <a:pt x="9" y="38"/>
                    </a:lnTo>
                    <a:lnTo>
                      <a:pt x="4" y="32"/>
                    </a:lnTo>
                    <a:lnTo>
                      <a:pt x="4" y="32"/>
                    </a:lnTo>
                    <a:lnTo>
                      <a:pt x="2" y="27"/>
                    </a:lnTo>
                    <a:lnTo>
                      <a:pt x="0" y="21"/>
                    </a:lnTo>
                    <a:lnTo>
                      <a:pt x="0" y="16"/>
                    </a:lnTo>
                    <a:lnTo>
                      <a:pt x="2" y="10"/>
                    </a:lnTo>
                    <a:lnTo>
                      <a:pt x="2" y="10"/>
                    </a:lnTo>
                    <a:lnTo>
                      <a:pt x="4" y="7"/>
                    </a:lnTo>
                    <a:lnTo>
                      <a:pt x="7" y="5"/>
                    </a:lnTo>
                    <a:lnTo>
                      <a:pt x="10" y="4"/>
                    </a:lnTo>
                    <a:lnTo>
                      <a:pt x="13" y="2"/>
                    </a:lnTo>
                    <a:lnTo>
                      <a:pt x="17" y="2"/>
                    </a:lnTo>
                    <a:lnTo>
                      <a:pt x="20" y="4"/>
                    </a:lnTo>
                    <a:lnTo>
                      <a:pt x="22" y="6"/>
                    </a:lnTo>
                    <a:lnTo>
                      <a:pt x="25" y="8"/>
                    </a:lnTo>
                    <a:lnTo>
                      <a:pt x="25" y="8"/>
                    </a:lnTo>
                    <a:lnTo>
                      <a:pt x="27" y="11"/>
                    </a:lnTo>
                    <a:lnTo>
                      <a:pt x="29" y="15"/>
                    </a:lnTo>
                    <a:lnTo>
                      <a:pt x="31" y="19"/>
                    </a:lnTo>
                    <a:lnTo>
                      <a:pt x="31" y="23"/>
                    </a:lnTo>
                    <a:lnTo>
                      <a:pt x="31" y="27"/>
                    </a:lnTo>
                    <a:lnTo>
                      <a:pt x="29" y="31"/>
                    </a:lnTo>
                    <a:lnTo>
                      <a:pt x="25" y="39"/>
                    </a:lnTo>
                    <a:lnTo>
                      <a:pt x="25" y="39"/>
                    </a:lnTo>
                    <a:lnTo>
                      <a:pt x="34" y="44"/>
                    </a:lnTo>
                    <a:lnTo>
                      <a:pt x="34" y="44"/>
                    </a:lnTo>
                    <a:lnTo>
                      <a:pt x="36" y="44"/>
                    </a:lnTo>
                    <a:lnTo>
                      <a:pt x="38" y="44"/>
                    </a:lnTo>
                    <a:lnTo>
                      <a:pt x="42" y="42"/>
                    </a:lnTo>
                    <a:lnTo>
                      <a:pt x="42" y="42"/>
                    </a:lnTo>
                    <a:lnTo>
                      <a:pt x="50" y="33"/>
                    </a:lnTo>
                    <a:lnTo>
                      <a:pt x="60" y="25"/>
                    </a:lnTo>
                    <a:lnTo>
                      <a:pt x="72" y="19"/>
                    </a:lnTo>
                    <a:lnTo>
                      <a:pt x="84" y="13"/>
                    </a:lnTo>
                    <a:lnTo>
                      <a:pt x="97" y="9"/>
                    </a:lnTo>
                    <a:lnTo>
                      <a:pt x="112" y="5"/>
                    </a:lnTo>
                    <a:lnTo>
                      <a:pt x="127" y="2"/>
                    </a:lnTo>
                    <a:lnTo>
                      <a:pt x="143" y="2"/>
                    </a:lnTo>
                    <a:lnTo>
                      <a:pt x="143" y="2"/>
                    </a:lnTo>
                    <a:lnTo>
                      <a:pt x="153" y="2"/>
                    </a:lnTo>
                    <a:lnTo>
                      <a:pt x="163" y="4"/>
                    </a:lnTo>
                    <a:lnTo>
                      <a:pt x="172" y="5"/>
                    </a:lnTo>
                    <a:lnTo>
                      <a:pt x="182" y="7"/>
                    </a:lnTo>
                    <a:lnTo>
                      <a:pt x="191" y="10"/>
                    </a:lnTo>
                    <a:lnTo>
                      <a:pt x="200" y="13"/>
                    </a:lnTo>
                    <a:lnTo>
                      <a:pt x="208" y="17"/>
                    </a:lnTo>
                    <a:lnTo>
                      <a:pt x="217" y="21"/>
                    </a:lnTo>
                    <a:lnTo>
                      <a:pt x="217" y="21"/>
                    </a:lnTo>
                    <a:lnTo>
                      <a:pt x="226" y="14"/>
                    </a:lnTo>
                    <a:lnTo>
                      <a:pt x="237" y="7"/>
                    </a:lnTo>
                    <a:lnTo>
                      <a:pt x="249" y="1"/>
                    </a:lnTo>
                    <a:lnTo>
                      <a:pt x="253" y="0"/>
                    </a:lnTo>
                    <a:lnTo>
                      <a:pt x="257" y="0"/>
                    </a:lnTo>
                    <a:lnTo>
                      <a:pt x="245" y="45"/>
                    </a:lnTo>
                    <a:lnTo>
                      <a:pt x="245" y="45"/>
                    </a:lnTo>
                    <a:lnTo>
                      <a:pt x="251" y="51"/>
                    </a:lnTo>
                    <a:lnTo>
                      <a:pt x="255" y="57"/>
                    </a:lnTo>
                    <a:lnTo>
                      <a:pt x="258" y="63"/>
                    </a:lnTo>
                    <a:lnTo>
                      <a:pt x="261" y="70"/>
                    </a:lnTo>
                    <a:lnTo>
                      <a:pt x="261" y="70"/>
                    </a:lnTo>
                    <a:lnTo>
                      <a:pt x="262" y="72"/>
                    </a:lnTo>
                    <a:lnTo>
                      <a:pt x="264" y="74"/>
                    </a:lnTo>
                    <a:lnTo>
                      <a:pt x="264" y="74"/>
                    </a:lnTo>
                    <a:lnTo>
                      <a:pt x="289" y="83"/>
                    </a:lnTo>
                    <a:lnTo>
                      <a:pt x="289" y="83"/>
                    </a:lnTo>
                    <a:lnTo>
                      <a:pt x="291" y="84"/>
                    </a:lnTo>
                    <a:lnTo>
                      <a:pt x="292" y="85"/>
                    </a:lnTo>
                    <a:lnTo>
                      <a:pt x="293" y="87"/>
                    </a:lnTo>
                    <a:lnTo>
                      <a:pt x="292" y="89"/>
                    </a:lnTo>
                    <a:lnTo>
                      <a:pt x="275" y="130"/>
                    </a:lnTo>
                    <a:lnTo>
                      <a:pt x="275" y="130"/>
                    </a:lnTo>
                    <a:lnTo>
                      <a:pt x="274" y="132"/>
                    </a:lnTo>
                    <a:lnTo>
                      <a:pt x="272" y="134"/>
                    </a:lnTo>
                    <a:lnTo>
                      <a:pt x="270" y="135"/>
                    </a:lnTo>
                    <a:lnTo>
                      <a:pt x="267" y="135"/>
                    </a:lnTo>
                    <a:lnTo>
                      <a:pt x="267" y="135"/>
                    </a:lnTo>
                    <a:lnTo>
                      <a:pt x="255" y="135"/>
                    </a:lnTo>
                    <a:lnTo>
                      <a:pt x="255" y="135"/>
                    </a:lnTo>
                    <a:lnTo>
                      <a:pt x="252" y="136"/>
                    </a:lnTo>
                    <a:lnTo>
                      <a:pt x="250" y="137"/>
                    </a:lnTo>
                    <a:lnTo>
                      <a:pt x="248" y="139"/>
                    </a:lnTo>
                    <a:lnTo>
                      <a:pt x="248" y="139"/>
                    </a:lnTo>
                    <a:lnTo>
                      <a:pt x="237" y="150"/>
                    </a:lnTo>
                    <a:lnTo>
                      <a:pt x="226" y="159"/>
                    </a:lnTo>
                    <a:lnTo>
                      <a:pt x="226" y="159"/>
                    </a:lnTo>
                    <a:lnTo>
                      <a:pt x="225" y="161"/>
                    </a:lnTo>
                    <a:lnTo>
                      <a:pt x="225" y="164"/>
                    </a:lnTo>
                    <a:lnTo>
                      <a:pt x="225" y="164"/>
                    </a:lnTo>
                    <a:lnTo>
                      <a:pt x="235" y="19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7" name="Line 77"/>
              <p:cNvSpPr>
                <a:spLocks noChangeShapeType="1"/>
              </p:cNvSpPr>
              <p:nvPr/>
            </p:nvSpPr>
            <p:spPr bwMode="auto">
              <a:xfrm>
                <a:off x="425" y="76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8" name="Freeform 78"/>
              <p:cNvSpPr>
                <a:spLocks/>
              </p:cNvSpPr>
              <p:nvPr/>
            </p:nvSpPr>
            <p:spPr bwMode="auto">
              <a:xfrm>
                <a:off x="384" y="774"/>
                <a:ext cx="32" cy="6"/>
              </a:xfrm>
              <a:custGeom>
                <a:avLst/>
                <a:gdLst>
                  <a:gd name="T0" fmla="*/ 0 w 32"/>
                  <a:gd name="T1" fmla="*/ 0 h 6"/>
                  <a:gd name="T2" fmla="*/ 0 w 32"/>
                  <a:gd name="T3" fmla="*/ 0 h 6"/>
                  <a:gd name="T4" fmla="*/ 7 w 32"/>
                  <a:gd name="T5" fmla="*/ 4 h 6"/>
                  <a:gd name="T6" fmla="*/ 16 w 32"/>
                  <a:gd name="T7" fmla="*/ 6 h 6"/>
                  <a:gd name="T8" fmla="*/ 24 w 32"/>
                  <a:gd name="T9" fmla="*/ 6 h 6"/>
                  <a:gd name="T10" fmla="*/ 32 w 32"/>
                  <a:gd name="T11" fmla="*/ 4 h 6"/>
                </a:gdLst>
                <a:ahLst/>
                <a:cxnLst>
                  <a:cxn ang="0">
                    <a:pos x="T0" y="T1"/>
                  </a:cxn>
                  <a:cxn ang="0">
                    <a:pos x="T2" y="T3"/>
                  </a:cxn>
                  <a:cxn ang="0">
                    <a:pos x="T4" y="T5"/>
                  </a:cxn>
                  <a:cxn ang="0">
                    <a:pos x="T6" y="T7"/>
                  </a:cxn>
                  <a:cxn ang="0">
                    <a:pos x="T8" y="T9"/>
                  </a:cxn>
                  <a:cxn ang="0">
                    <a:pos x="T10" y="T11"/>
                  </a:cxn>
                </a:cxnLst>
                <a:rect l="0" t="0" r="r" b="b"/>
                <a:pathLst>
                  <a:path w="32" h="6">
                    <a:moveTo>
                      <a:pt x="0" y="0"/>
                    </a:moveTo>
                    <a:lnTo>
                      <a:pt x="0" y="0"/>
                    </a:lnTo>
                    <a:lnTo>
                      <a:pt x="7" y="4"/>
                    </a:lnTo>
                    <a:lnTo>
                      <a:pt x="16" y="6"/>
                    </a:lnTo>
                    <a:lnTo>
                      <a:pt x="24" y="6"/>
                    </a:lnTo>
                    <a:lnTo>
                      <a:pt x="32"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59" name="Freeform 79"/>
              <p:cNvSpPr>
                <a:spLocks/>
              </p:cNvSpPr>
              <p:nvPr/>
            </p:nvSpPr>
            <p:spPr bwMode="auto">
              <a:xfrm>
                <a:off x="522" y="674"/>
                <a:ext cx="46" cy="46"/>
              </a:xfrm>
              <a:custGeom>
                <a:avLst/>
                <a:gdLst>
                  <a:gd name="T0" fmla="*/ 0 w 46"/>
                  <a:gd name="T1" fmla="*/ 24 h 46"/>
                  <a:gd name="T2" fmla="*/ 0 w 46"/>
                  <a:gd name="T3" fmla="*/ 24 h 46"/>
                  <a:gd name="T4" fmla="*/ 1 w 46"/>
                  <a:gd name="T5" fmla="*/ 28 h 46"/>
                  <a:gd name="T6" fmla="*/ 2 w 46"/>
                  <a:gd name="T7" fmla="*/ 32 h 46"/>
                  <a:gd name="T8" fmla="*/ 4 w 46"/>
                  <a:gd name="T9" fmla="*/ 36 h 46"/>
                  <a:gd name="T10" fmla="*/ 7 w 46"/>
                  <a:gd name="T11" fmla="*/ 39 h 46"/>
                  <a:gd name="T12" fmla="*/ 10 w 46"/>
                  <a:gd name="T13" fmla="*/ 42 h 46"/>
                  <a:gd name="T14" fmla="*/ 14 w 46"/>
                  <a:gd name="T15" fmla="*/ 44 h 46"/>
                  <a:gd name="T16" fmla="*/ 18 w 46"/>
                  <a:gd name="T17" fmla="*/ 46 h 46"/>
                  <a:gd name="T18" fmla="*/ 24 w 46"/>
                  <a:gd name="T19" fmla="*/ 46 h 46"/>
                  <a:gd name="T20" fmla="*/ 24 w 46"/>
                  <a:gd name="T21" fmla="*/ 46 h 46"/>
                  <a:gd name="T22" fmla="*/ 28 w 46"/>
                  <a:gd name="T23" fmla="*/ 46 h 46"/>
                  <a:gd name="T24" fmla="*/ 33 w 46"/>
                  <a:gd name="T25" fmla="*/ 44 h 46"/>
                  <a:gd name="T26" fmla="*/ 36 w 46"/>
                  <a:gd name="T27" fmla="*/ 42 h 46"/>
                  <a:gd name="T28" fmla="*/ 40 w 46"/>
                  <a:gd name="T29" fmla="*/ 39 h 46"/>
                  <a:gd name="T30" fmla="*/ 42 w 46"/>
                  <a:gd name="T31" fmla="*/ 36 h 46"/>
                  <a:gd name="T32" fmla="*/ 45 w 46"/>
                  <a:gd name="T33" fmla="*/ 32 h 46"/>
                  <a:gd name="T34" fmla="*/ 46 w 46"/>
                  <a:gd name="T35" fmla="*/ 28 h 46"/>
                  <a:gd name="T36" fmla="*/ 46 w 46"/>
                  <a:gd name="T37" fmla="*/ 24 h 46"/>
                  <a:gd name="T38" fmla="*/ 46 w 46"/>
                  <a:gd name="T39" fmla="*/ 24 h 46"/>
                  <a:gd name="T40" fmla="*/ 46 w 46"/>
                  <a:gd name="T41" fmla="*/ 18 h 46"/>
                  <a:gd name="T42" fmla="*/ 45 w 46"/>
                  <a:gd name="T43" fmla="*/ 14 h 46"/>
                  <a:gd name="T44" fmla="*/ 42 w 46"/>
                  <a:gd name="T45" fmla="*/ 10 h 46"/>
                  <a:gd name="T46" fmla="*/ 40 w 46"/>
                  <a:gd name="T47" fmla="*/ 7 h 46"/>
                  <a:gd name="T48" fmla="*/ 36 w 46"/>
                  <a:gd name="T49" fmla="*/ 4 h 46"/>
                  <a:gd name="T50" fmla="*/ 33 w 46"/>
                  <a:gd name="T51" fmla="*/ 2 h 46"/>
                  <a:gd name="T52" fmla="*/ 28 w 46"/>
                  <a:gd name="T53" fmla="*/ 1 h 46"/>
                  <a:gd name="T54" fmla="*/ 24 w 46"/>
                  <a:gd name="T55" fmla="*/ 0 h 46"/>
                  <a:gd name="T56" fmla="*/ 24 w 46"/>
                  <a:gd name="T57" fmla="*/ 0 h 46"/>
                  <a:gd name="T58" fmla="*/ 18 w 46"/>
                  <a:gd name="T59" fmla="*/ 1 h 46"/>
                  <a:gd name="T60" fmla="*/ 14 w 46"/>
                  <a:gd name="T61" fmla="*/ 2 h 46"/>
                  <a:gd name="T62" fmla="*/ 10 w 46"/>
                  <a:gd name="T63" fmla="*/ 4 h 46"/>
                  <a:gd name="T64" fmla="*/ 7 w 46"/>
                  <a:gd name="T65" fmla="*/ 7 h 46"/>
                  <a:gd name="T66" fmla="*/ 4 w 46"/>
                  <a:gd name="T67" fmla="*/ 10 h 46"/>
                  <a:gd name="T68" fmla="*/ 2 w 46"/>
                  <a:gd name="T69" fmla="*/ 14 h 46"/>
                  <a:gd name="T70" fmla="*/ 1 w 46"/>
                  <a:gd name="T71" fmla="*/ 18 h 46"/>
                  <a:gd name="T72" fmla="*/ 0 w 46"/>
                  <a:gd name="T73" fmla="*/ 24 h 46"/>
                  <a:gd name="T74" fmla="*/ 0 w 46"/>
                  <a:gd name="T7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6">
                    <a:moveTo>
                      <a:pt x="0" y="24"/>
                    </a:moveTo>
                    <a:lnTo>
                      <a:pt x="0" y="24"/>
                    </a:lnTo>
                    <a:lnTo>
                      <a:pt x="1" y="28"/>
                    </a:lnTo>
                    <a:lnTo>
                      <a:pt x="2" y="32"/>
                    </a:lnTo>
                    <a:lnTo>
                      <a:pt x="4" y="36"/>
                    </a:lnTo>
                    <a:lnTo>
                      <a:pt x="7" y="39"/>
                    </a:lnTo>
                    <a:lnTo>
                      <a:pt x="10" y="42"/>
                    </a:lnTo>
                    <a:lnTo>
                      <a:pt x="14" y="44"/>
                    </a:lnTo>
                    <a:lnTo>
                      <a:pt x="18" y="46"/>
                    </a:lnTo>
                    <a:lnTo>
                      <a:pt x="24" y="46"/>
                    </a:lnTo>
                    <a:lnTo>
                      <a:pt x="24" y="46"/>
                    </a:lnTo>
                    <a:lnTo>
                      <a:pt x="28" y="46"/>
                    </a:lnTo>
                    <a:lnTo>
                      <a:pt x="33" y="44"/>
                    </a:lnTo>
                    <a:lnTo>
                      <a:pt x="36" y="42"/>
                    </a:lnTo>
                    <a:lnTo>
                      <a:pt x="40" y="39"/>
                    </a:lnTo>
                    <a:lnTo>
                      <a:pt x="42" y="36"/>
                    </a:lnTo>
                    <a:lnTo>
                      <a:pt x="45" y="32"/>
                    </a:lnTo>
                    <a:lnTo>
                      <a:pt x="46" y="28"/>
                    </a:lnTo>
                    <a:lnTo>
                      <a:pt x="46" y="24"/>
                    </a:lnTo>
                    <a:lnTo>
                      <a:pt x="46" y="24"/>
                    </a:lnTo>
                    <a:lnTo>
                      <a:pt x="46" y="18"/>
                    </a:lnTo>
                    <a:lnTo>
                      <a:pt x="45" y="14"/>
                    </a:lnTo>
                    <a:lnTo>
                      <a:pt x="42" y="10"/>
                    </a:lnTo>
                    <a:lnTo>
                      <a:pt x="40" y="7"/>
                    </a:lnTo>
                    <a:lnTo>
                      <a:pt x="36" y="4"/>
                    </a:lnTo>
                    <a:lnTo>
                      <a:pt x="33" y="2"/>
                    </a:lnTo>
                    <a:lnTo>
                      <a:pt x="28" y="1"/>
                    </a:lnTo>
                    <a:lnTo>
                      <a:pt x="24" y="0"/>
                    </a:lnTo>
                    <a:lnTo>
                      <a:pt x="24" y="0"/>
                    </a:lnTo>
                    <a:lnTo>
                      <a:pt x="18" y="1"/>
                    </a:lnTo>
                    <a:lnTo>
                      <a:pt x="14" y="2"/>
                    </a:lnTo>
                    <a:lnTo>
                      <a:pt x="10" y="4"/>
                    </a:lnTo>
                    <a:lnTo>
                      <a:pt x="7" y="7"/>
                    </a:lnTo>
                    <a:lnTo>
                      <a:pt x="4" y="10"/>
                    </a:lnTo>
                    <a:lnTo>
                      <a:pt x="2" y="14"/>
                    </a:lnTo>
                    <a:lnTo>
                      <a:pt x="1" y="18"/>
                    </a:lnTo>
                    <a:lnTo>
                      <a:pt x="0" y="24"/>
                    </a:lnTo>
                    <a:lnTo>
                      <a:pt x="0" y="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0" name="Freeform 80"/>
              <p:cNvSpPr>
                <a:spLocks/>
              </p:cNvSpPr>
              <p:nvPr/>
            </p:nvSpPr>
            <p:spPr bwMode="auto">
              <a:xfrm>
                <a:off x="1048" y="404"/>
                <a:ext cx="87" cy="34"/>
              </a:xfrm>
              <a:custGeom>
                <a:avLst/>
                <a:gdLst>
                  <a:gd name="T0" fmla="*/ 70 w 87"/>
                  <a:gd name="T1" fmla="*/ 27 h 34"/>
                  <a:gd name="T2" fmla="*/ 87 w 87"/>
                  <a:gd name="T3" fmla="*/ 0 h 34"/>
                  <a:gd name="T4" fmla="*/ 0 w 87"/>
                  <a:gd name="T5" fmla="*/ 0 h 34"/>
                  <a:gd name="T6" fmla="*/ 0 w 87"/>
                  <a:gd name="T7" fmla="*/ 0 h 34"/>
                  <a:gd name="T8" fmla="*/ 21 w 87"/>
                  <a:gd name="T9" fmla="*/ 34 h 34"/>
                </a:gdLst>
                <a:ahLst/>
                <a:cxnLst>
                  <a:cxn ang="0">
                    <a:pos x="T0" y="T1"/>
                  </a:cxn>
                  <a:cxn ang="0">
                    <a:pos x="T2" y="T3"/>
                  </a:cxn>
                  <a:cxn ang="0">
                    <a:pos x="T4" y="T5"/>
                  </a:cxn>
                  <a:cxn ang="0">
                    <a:pos x="T6" y="T7"/>
                  </a:cxn>
                  <a:cxn ang="0">
                    <a:pos x="T8" y="T9"/>
                  </a:cxn>
                </a:cxnLst>
                <a:rect l="0" t="0" r="r" b="b"/>
                <a:pathLst>
                  <a:path w="87" h="34">
                    <a:moveTo>
                      <a:pt x="70" y="27"/>
                    </a:moveTo>
                    <a:lnTo>
                      <a:pt x="87" y="0"/>
                    </a:lnTo>
                    <a:lnTo>
                      <a:pt x="0" y="0"/>
                    </a:lnTo>
                    <a:lnTo>
                      <a:pt x="0" y="0"/>
                    </a:lnTo>
                    <a:lnTo>
                      <a:pt x="21" y="3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1" name="Freeform 81"/>
              <p:cNvSpPr>
                <a:spLocks/>
              </p:cNvSpPr>
              <p:nvPr/>
            </p:nvSpPr>
            <p:spPr bwMode="auto">
              <a:xfrm>
                <a:off x="1062" y="432"/>
                <a:ext cx="73" cy="18"/>
              </a:xfrm>
              <a:custGeom>
                <a:avLst/>
                <a:gdLst>
                  <a:gd name="T0" fmla="*/ 73 w 73"/>
                  <a:gd name="T1" fmla="*/ 0 h 18"/>
                  <a:gd name="T2" fmla="*/ 73 w 73"/>
                  <a:gd name="T3" fmla="*/ 0 h 18"/>
                  <a:gd name="T4" fmla="*/ 64 w 73"/>
                  <a:gd name="T5" fmla="*/ 4 h 18"/>
                  <a:gd name="T6" fmla="*/ 54 w 73"/>
                  <a:gd name="T7" fmla="*/ 8 h 18"/>
                  <a:gd name="T8" fmla="*/ 38 w 73"/>
                  <a:gd name="T9" fmla="*/ 14 h 18"/>
                  <a:gd name="T10" fmla="*/ 24 w 73"/>
                  <a:gd name="T11" fmla="*/ 16 h 18"/>
                  <a:gd name="T12" fmla="*/ 12 w 73"/>
                  <a:gd name="T13" fmla="*/ 18 h 18"/>
                  <a:gd name="T14" fmla="*/ 0 w 73"/>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8">
                    <a:moveTo>
                      <a:pt x="73" y="0"/>
                    </a:moveTo>
                    <a:lnTo>
                      <a:pt x="73" y="0"/>
                    </a:lnTo>
                    <a:lnTo>
                      <a:pt x="64" y="4"/>
                    </a:lnTo>
                    <a:lnTo>
                      <a:pt x="54" y="8"/>
                    </a:lnTo>
                    <a:lnTo>
                      <a:pt x="38" y="14"/>
                    </a:lnTo>
                    <a:lnTo>
                      <a:pt x="24" y="16"/>
                    </a:lnTo>
                    <a:lnTo>
                      <a:pt x="12" y="18"/>
                    </a:lnTo>
                    <a:lnTo>
                      <a:pt x="0"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2" name="Freeform 82"/>
              <p:cNvSpPr>
                <a:spLocks/>
              </p:cNvSpPr>
              <p:nvPr/>
            </p:nvSpPr>
            <p:spPr bwMode="auto">
              <a:xfrm>
                <a:off x="1091" y="453"/>
                <a:ext cx="27" cy="2"/>
              </a:xfrm>
              <a:custGeom>
                <a:avLst/>
                <a:gdLst>
                  <a:gd name="T0" fmla="*/ 27 w 27"/>
                  <a:gd name="T1" fmla="*/ 0 h 2"/>
                  <a:gd name="T2" fmla="*/ 27 w 27"/>
                  <a:gd name="T3" fmla="*/ 0 h 2"/>
                  <a:gd name="T4" fmla="*/ 18 w 27"/>
                  <a:gd name="T5" fmla="*/ 2 h 2"/>
                  <a:gd name="T6" fmla="*/ 11 w 27"/>
                  <a:gd name="T7" fmla="*/ 2 h 2"/>
                  <a:gd name="T8" fmla="*/ 0 w 27"/>
                  <a:gd name="T9" fmla="*/ 2 h 2"/>
                </a:gdLst>
                <a:ahLst/>
                <a:cxnLst>
                  <a:cxn ang="0">
                    <a:pos x="T0" y="T1"/>
                  </a:cxn>
                  <a:cxn ang="0">
                    <a:pos x="T2" y="T3"/>
                  </a:cxn>
                  <a:cxn ang="0">
                    <a:pos x="T4" y="T5"/>
                  </a:cxn>
                  <a:cxn ang="0">
                    <a:pos x="T6" y="T7"/>
                  </a:cxn>
                  <a:cxn ang="0">
                    <a:pos x="T8" y="T9"/>
                  </a:cxn>
                </a:cxnLst>
                <a:rect l="0" t="0" r="r" b="b"/>
                <a:pathLst>
                  <a:path w="27" h="2">
                    <a:moveTo>
                      <a:pt x="27" y="0"/>
                    </a:moveTo>
                    <a:lnTo>
                      <a:pt x="27" y="0"/>
                    </a:lnTo>
                    <a:lnTo>
                      <a:pt x="18" y="2"/>
                    </a:lnTo>
                    <a:lnTo>
                      <a:pt x="11" y="2"/>
                    </a:lnTo>
                    <a:lnTo>
                      <a:pt x="0"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3" name="Line 83"/>
              <p:cNvSpPr>
                <a:spLocks noChangeShapeType="1"/>
              </p:cNvSpPr>
              <p:nvPr/>
            </p:nvSpPr>
            <p:spPr bwMode="auto">
              <a:xfrm>
                <a:off x="1137" y="45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4" name="Freeform 84"/>
              <p:cNvSpPr>
                <a:spLocks noEditPoints="1"/>
              </p:cNvSpPr>
              <p:nvPr/>
            </p:nvSpPr>
            <p:spPr bwMode="auto">
              <a:xfrm>
                <a:off x="993" y="465"/>
                <a:ext cx="197" cy="220"/>
              </a:xfrm>
              <a:custGeom>
                <a:avLst/>
                <a:gdLst>
                  <a:gd name="T0" fmla="*/ 188 w 197"/>
                  <a:gd name="T1" fmla="*/ 38 h 220"/>
                  <a:gd name="T2" fmla="*/ 176 w 197"/>
                  <a:gd name="T3" fmla="*/ 24 h 220"/>
                  <a:gd name="T4" fmla="*/ 143 w 197"/>
                  <a:gd name="T5" fmla="*/ 6 h 220"/>
                  <a:gd name="T6" fmla="*/ 82 w 197"/>
                  <a:gd name="T7" fmla="*/ 0 h 220"/>
                  <a:gd name="T8" fmla="*/ 55 w 197"/>
                  <a:gd name="T9" fmla="*/ 6 h 220"/>
                  <a:gd name="T10" fmla="*/ 22 w 197"/>
                  <a:gd name="T11" fmla="*/ 24 h 220"/>
                  <a:gd name="T12" fmla="*/ 9 w 197"/>
                  <a:gd name="T13" fmla="*/ 38 h 220"/>
                  <a:gd name="T14" fmla="*/ 0 w 197"/>
                  <a:gd name="T15" fmla="*/ 187 h 220"/>
                  <a:gd name="T16" fmla="*/ 6 w 197"/>
                  <a:gd name="T17" fmla="*/ 205 h 220"/>
                  <a:gd name="T18" fmla="*/ 21 w 197"/>
                  <a:gd name="T19" fmla="*/ 217 h 220"/>
                  <a:gd name="T20" fmla="*/ 165 w 197"/>
                  <a:gd name="T21" fmla="*/ 220 h 220"/>
                  <a:gd name="T22" fmla="*/ 177 w 197"/>
                  <a:gd name="T23" fmla="*/ 217 h 220"/>
                  <a:gd name="T24" fmla="*/ 191 w 197"/>
                  <a:gd name="T25" fmla="*/ 205 h 220"/>
                  <a:gd name="T26" fmla="*/ 197 w 197"/>
                  <a:gd name="T27" fmla="*/ 187 h 220"/>
                  <a:gd name="T28" fmla="*/ 88 w 197"/>
                  <a:gd name="T29" fmla="*/ 156 h 220"/>
                  <a:gd name="T30" fmla="*/ 71 w 197"/>
                  <a:gd name="T31" fmla="*/ 152 h 220"/>
                  <a:gd name="T32" fmla="*/ 65 w 197"/>
                  <a:gd name="T33" fmla="*/ 149 h 220"/>
                  <a:gd name="T34" fmla="*/ 74 w 197"/>
                  <a:gd name="T35" fmla="*/ 129 h 220"/>
                  <a:gd name="T36" fmla="*/ 89 w 197"/>
                  <a:gd name="T37" fmla="*/ 134 h 220"/>
                  <a:gd name="T38" fmla="*/ 96 w 197"/>
                  <a:gd name="T39" fmla="*/ 135 h 220"/>
                  <a:gd name="T40" fmla="*/ 103 w 197"/>
                  <a:gd name="T41" fmla="*/ 133 h 220"/>
                  <a:gd name="T42" fmla="*/ 106 w 197"/>
                  <a:gd name="T43" fmla="*/ 129 h 220"/>
                  <a:gd name="T44" fmla="*/ 105 w 197"/>
                  <a:gd name="T45" fmla="*/ 127 h 220"/>
                  <a:gd name="T46" fmla="*/ 103 w 197"/>
                  <a:gd name="T47" fmla="*/ 125 h 220"/>
                  <a:gd name="T48" fmla="*/ 93 w 197"/>
                  <a:gd name="T49" fmla="*/ 119 h 220"/>
                  <a:gd name="T50" fmla="*/ 78 w 197"/>
                  <a:gd name="T51" fmla="*/ 113 h 220"/>
                  <a:gd name="T52" fmla="*/ 74 w 197"/>
                  <a:gd name="T53" fmla="*/ 110 h 220"/>
                  <a:gd name="T54" fmla="*/ 67 w 197"/>
                  <a:gd name="T55" fmla="*/ 97 h 220"/>
                  <a:gd name="T56" fmla="*/ 66 w 197"/>
                  <a:gd name="T57" fmla="*/ 92 h 220"/>
                  <a:gd name="T58" fmla="*/ 70 w 197"/>
                  <a:gd name="T59" fmla="*/ 79 h 220"/>
                  <a:gd name="T60" fmla="*/ 80 w 197"/>
                  <a:gd name="T61" fmla="*/ 69 h 220"/>
                  <a:gd name="T62" fmla="*/ 89 w 197"/>
                  <a:gd name="T63" fmla="*/ 65 h 220"/>
                  <a:gd name="T64" fmla="*/ 109 w 197"/>
                  <a:gd name="T65" fmla="*/ 64 h 220"/>
                  <a:gd name="T66" fmla="*/ 127 w 197"/>
                  <a:gd name="T67" fmla="*/ 69 h 220"/>
                  <a:gd name="T68" fmla="*/ 123 w 197"/>
                  <a:gd name="T69" fmla="*/ 91 h 220"/>
                  <a:gd name="T70" fmla="*/ 113 w 197"/>
                  <a:gd name="T71" fmla="*/ 86 h 220"/>
                  <a:gd name="T72" fmla="*/ 102 w 197"/>
                  <a:gd name="T73" fmla="*/ 84 h 220"/>
                  <a:gd name="T74" fmla="*/ 95 w 197"/>
                  <a:gd name="T75" fmla="*/ 86 h 220"/>
                  <a:gd name="T76" fmla="*/ 94 w 197"/>
                  <a:gd name="T77" fmla="*/ 88 h 220"/>
                  <a:gd name="T78" fmla="*/ 93 w 197"/>
                  <a:gd name="T79" fmla="*/ 90 h 220"/>
                  <a:gd name="T80" fmla="*/ 96 w 197"/>
                  <a:gd name="T81" fmla="*/ 94 h 220"/>
                  <a:gd name="T82" fmla="*/ 107 w 197"/>
                  <a:gd name="T83" fmla="*/ 99 h 220"/>
                  <a:gd name="T84" fmla="*/ 113 w 197"/>
                  <a:gd name="T85" fmla="*/ 101 h 220"/>
                  <a:gd name="T86" fmla="*/ 127 w 197"/>
                  <a:gd name="T87" fmla="*/ 110 h 220"/>
                  <a:gd name="T88" fmla="*/ 132 w 197"/>
                  <a:gd name="T89" fmla="*/ 122 h 220"/>
                  <a:gd name="T90" fmla="*/ 133 w 197"/>
                  <a:gd name="T91" fmla="*/ 127 h 220"/>
                  <a:gd name="T92" fmla="*/ 129 w 197"/>
                  <a:gd name="T93" fmla="*/ 141 h 220"/>
                  <a:gd name="T94" fmla="*/ 118 w 197"/>
                  <a:gd name="T95" fmla="*/ 151 h 220"/>
                  <a:gd name="T96" fmla="*/ 108 w 197"/>
                  <a:gd name="T97" fmla="*/ 15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 h="220">
                    <a:moveTo>
                      <a:pt x="188" y="41"/>
                    </a:moveTo>
                    <a:lnTo>
                      <a:pt x="188" y="41"/>
                    </a:lnTo>
                    <a:lnTo>
                      <a:pt x="188" y="38"/>
                    </a:lnTo>
                    <a:lnTo>
                      <a:pt x="186" y="35"/>
                    </a:lnTo>
                    <a:lnTo>
                      <a:pt x="182" y="30"/>
                    </a:lnTo>
                    <a:lnTo>
                      <a:pt x="176" y="24"/>
                    </a:lnTo>
                    <a:lnTo>
                      <a:pt x="167" y="18"/>
                    </a:lnTo>
                    <a:lnTo>
                      <a:pt x="155" y="11"/>
                    </a:lnTo>
                    <a:lnTo>
                      <a:pt x="143" y="6"/>
                    </a:lnTo>
                    <a:lnTo>
                      <a:pt x="130" y="2"/>
                    </a:lnTo>
                    <a:lnTo>
                      <a:pt x="115" y="0"/>
                    </a:lnTo>
                    <a:lnTo>
                      <a:pt x="82" y="0"/>
                    </a:lnTo>
                    <a:lnTo>
                      <a:pt x="82" y="0"/>
                    </a:lnTo>
                    <a:lnTo>
                      <a:pt x="68" y="2"/>
                    </a:lnTo>
                    <a:lnTo>
                      <a:pt x="55" y="6"/>
                    </a:lnTo>
                    <a:lnTo>
                      <a:pt x="42" y="11"/>
                    </a:lnTo>
                    <a:lnTo>
                      <a:pt x="31" y="18"/>
                    </a:lnTo>
                    <a:lnTo>
                      <a:pt x="22" y="24"/>
                    </a:lnTo>
                    <a:lnTo>
                      <a:pt x="15" y="30"/>
                    </a:lnTo>
                    <a:lnTo>
                      <a:pt x="10" y="35"/>
                    </a:lnTo>
                    <a:lnTo>
                      <a:pt x="9" y="38"/>
                    </a:lnTo>
                    <a:lnTo>
                      <a:pt x="9" y="41"/>
                    </a:lnTo>
                    <a:lnTo>
                      <a:pt x="0" y="187"/>
                    </a:lnTo>
                    <a:lnTo>
                      <a:pt x="0" y="187"/>
                    </a:lnTo>
                    <a:lnTo>
                      <a:pt x="1" y="193"/>
                    </a:lnTo>
                    <a:lnTo>
                      <a:pt x="3" y="200"/>
                    </a:lnTo>
                    <a:lnTo>
                      <a:pt x="6" y="205"/>
                    </a:lnTo>
                    <a:lnTo>
                      <a:pt x="9" y="210"/>
                    </a:lnTo>
                    <a:lnTo>
                      <a:pt x="14" y="214"/>
                    </a:lnTo>
                    <a:lnTo>
                      <a:pt x="21" y="217"/>
                    </a:lnTo>
                    <a:lnTo>
                      <a:pt x="27" y="219"/>
                    </a:lnTo>
                    <a:lnTo>
                      <a:pt x="33" y="220"/>
                    </a:lnTo>
                    <a:lnTo>
                      <a:pt x="165" y="220"/>
                    </a:lnTo>
                    <a:lnTo>
                      <a:pt x="165" y="220"/>
                    </a:lnTo>
                    <a:lnTo>
                      <a:pt x="171" y="219"/>
                    </a:lnTo>
                    <a:lnTo>
                      <a:pt x="177" y="217"/>
                    </a:lnTo>
                    <a:lnTo>
                      <a:pt x="183" y="214"/>
                    </a:lnTo>
                    <a:lnTo>
                      <a:pt x="187" y="210"/>
                    </a:lnTo>
                    <a:lnTo>
                      <a:pt x="191" y="205"/>
                    </a:lnTo>
                    <a:lnTo>
                      <a:pt x="194" y="200"/>
                    </a:lnTo>
                    <a:lnTo>
                      <a:pt x="196" y="193"/>
                    </a:lnTo>
                    <a:lnTo>
                      <a:pt x="197" y="187"/>
                    </a:lnTo>
                    <a:lnTo>
                      <a:pt x="188" y="41"/>
                    </a:lnTo>
                    <a:close/>
                    <a:moveTo>
                      <a:pt x="88" y="169"/>
                    </a:moveTo>
                    <a:lnTo>
                      <a:pt x="88" y="156"/>
                    </a:lnTo>
                    <a:lnTo>
                      <a:pt x="88" y="156"/>
                    </a:lnTo>
                    <a:lnTo>
                      <a:pt x="76" y="153"/>
                    </a:lnTo>
                    <a:lnTo>
                      <a:pt x="71" y="152"/>
                    </a:lnTo>
                    <a:lnTo>
                      <a:pt x="67" y="150"/>
                    </a:lnTo>
                    <a:lnTo>
                      <a:pt x="67" y="150"/>
                    </a:lnTo>
                    <a:lnTo>
                      <a:pt x="65" y="149"/>
                    </a:lnTo>
                    <a:lnTo>
                      <a:pt x="71" y="128"/>
                    </a:lnTo>
                    <a:lnTo>
                      <a:pt x="74" y="129"/>
                    </a:lnTo>
                    <a:lnTo>
                      <a:pt x="74" y="129"/>
                    </a:lnTo>
                    <a:lnTo>
                      <a:pt x="78" y="131"/>
                    </a:lnTo>
                    <a:lnTo>
                      <a:pt x="83" y="133"/>
                    </a:lnTo>
                    <a:lnTo>
                      <a:pt x="89" y="134"/>
                    </a:lnTo>
                    <a:lnTo>
                      <a:pt x="96" y="135"/>
                    </a:lnTo>
                    <a:lnTo>
                      <a:pt x="96" y="135"/>
                    </a:lnTo>
                    <a:lnTo>
                      <a:pt x="96" y="135"/>
                    </a:lnTo>
                    <a:lnTo>
                      <a:pt x="100" y="134"/>
                    </a:lnTo>
                    <a:lnTo>
                      <a:pt x="103" y="133"/>
                    </a:lnTo>
                    <a:lnTo>
                      <a:pt x="103" y="133"/>
                    </a:lnTo>
                    <a:lnTo>
                      <a:pt x="103" y="133"/>
                    </a:lnTo>
                    <a:lnTo>
                      <a:pt x="105" y="132"/>
                    </a:lnTo>
                    <a:lnTo>
                      <a:pt x="106" y="129"/>
                    </a:lnTo>
                    <a:lnTo>
                      <a:pt x="106" y="129"/>
                    </a:lnTo>
                    <a:lnTo>
                      <a:pt x="106" y="129"/>
                    </a:lnTo>
                    <a:lnTo>
                      <a:pt x="105" y="127"/>
                    </a:lnTo>
                    <a:lnTo>
                      <a:pt x="103" y="125"/>
                    </a:lnTo>
                    <a:lnTo>
                      <a:pt x="103" y="125"/>
                    </a:lnTo>
                    <a:lnTo>
                      <a:pt x="103" y="125"/>
                    </a:lnTo>
                    <a:lnTo>
                      <a:pt x="99" y="122"/>
                    </a:lnTo>
                    <a:lnTo>
                      <a:pt x="93" y="119"/>
                    </a:lnTo>
                    <a:lnTo>
                      <a:pt x="93" y="119"/>
                    </a:lnTo>
                    <a:lnTo>
                      <a:pt x="93" y="119"/>
                    </a:lnTo>
                    <a:lnTo>
                      <a:pt x="82" y="115"/>
                    </a:lnTo>
                    <a:lnTo>
                      <a:pt x="78" y="113"/>
                    </a:lnTo>
                    <a:lnTo>
                      <a:pt x="74" y="110"/>
                    </a:lnTo>
                    <a:lnTo>
                      <a:pt x="74" y="110"/>
                    </a:lnTo>
                    <a:lnTo>
                      <a:pt x="74" y="110"/>
                    </a:lnTo>
                    <a:lnTo>
                      <a:pt x="71" y="106"/>
                    </a:lnTo>
                    <a:lnTo>
                      <a:pt x="68" y="102"/>
                    </a:lnTo>
                    <a:lnTo>
                      <a:pt x="67" y="97"/>
                    </a:lnTo>
                    <a:lnTo>
                      <a:pt x="66" y="92"/>
                    </a:lnTo>
                    <a:lnTo>
                      <a:pt x="66" y="92"/>
                    </a:lnTo>
                    <a:lnTo>
                      <a:pt x="66" y="92"/>
                    </a:lnTo>
                    <a:lnTo>
                      <a:pt x="67" y="88"/>
                    </a:lnTo>
                    <a:lnTo>
                      <a:pt x="68" y="82"/>
                    </a:lnTo>
                    <a:lnTo>
                      <a:pt x="70" y="79"/>
                    </a:lnTo>
                    <a:lnTo>
                      <a:pt x="72" y="75"/>
                    </a:lnTo>
                    <a:lnTo>
                      <a:pt x="76" y="72"/>
                    </a:lnTo>
                    <a:lnTo>
                      <a:pt x="80" y="69"/>
                    </a:lnTo>
                    <a:lnTo>
                      <a:pt x="84" y="67"/>
                    </a:lnTo>
                    <a:lnTo>
                      <a:pt x="89" y="65"/>
                    </a:lnTo>
                    <a:lnTo>
                      <a:pt x="89" y="65"/>
                    </a:lnTo>
                    <a:lnTo>
                      <a:pt x="89" y="52"/>
                    </a:lnTo>
                    <a:lnTo>
                      <a:pt x="109" y="52"/>
                    </a:lnTo>
                    <a:lnTo>
                      <a:pt x="109" y="64"/>
                    </a:lnTo>
                    <a:lnTo>
                      <a:pt x="109" y="64"/>
                    </a:lnTo>
                    <a:lnTo>
                      <a:pt x="119" y="66"/>
                    </a:lnTo>
                    <a:lnTo>
                      <a:pt x="127" y="69"/>
                    </a:lnTo>
                    <a:lnTo>
                      <a:pt x="127" y="69"/>
                    </a:lnTo>
                    <a:lnTo>
                      <a:pt x="129" y="70"/>
                    </a:lnTo>
                    <a:lnTo>
                      <a:pt x="123" y="91"/>
                    </a:lnTo>
                    <a:lnTo>
                      <a:pt x="120" y="90"/>
                    </a:lnTo>
                    <a:lnTo>
                      <a:pt x="120" y="90"/>
                    </a:lnTo>
                    <a:lnTo>
                      <a:pt x="113" y="86"/>
                    </a:lnTo>
                    <a:lnTo>
                      <a:pt x="108" y="85"/>
                    </a:lnTo>
                    <a:lnTo>
                      <a:pt x="102" y="84"/>
                    </a:lnTo>
                    <a:lnTo>
                      <a:pt x="102" y="84"/>
                    </a:lnTo>
                    <a:lnTo>
                      <a:pt x="102" y="84"/>
                    </a:lnTo>
                    <a:lnTo>
                      <a:pt x="97" y="85"/>
                    </a:lnTo>
                    <a:lnTo>
                      <a:pt x="95" y="86"/>
                    </a:lnTo>
                    <a:lnTo>
                      <a:pt x="95" y="86"/>
                    </a:lnTo>
                    <a:lnTo>
                      <a:pt x="95" y="86"/>
                    </a:lnTo>
                    <a:lnTo>
                      <a:pt x="94" y="88"/>
                    </a:lnTo>
                    <a:lnTo>
                      <a:pt x="93" y="90"/>
                    </a:lnTo>
                    <a:lnTo>
                      <a:pt x="93" y="90"/>
                    </a:lnTo>
                    <a:lnTo>
                      <a:pt x="93" y="90"/>
                    </a:lnTo>
                    <a:lnTo>
                      <a:pt x="94" y="92"/>
                    </a:lnTo>
                    <a:lnTo>
                      <a:pt x="96" y="94"/>
                    </a:lnTo>
                    <a:lnTo>
                      <a:pt x="96" y="94"/>
                    </a:lnTo>
                    <a:lnTo>
                      <a:pt x="96" y="94"/>
                    </a:lnTo>
                    <a:lnTo>
                      <a:pt x="100" y="96"/>
                    </a:lnTo>
                    <a:lnTo>
                      <a:pt x="107" y="99"/>
                    </a:lnTo>
                    <a:lnTo>
                      <a:pt x="107" y="99"/>
                    </a:lnTo>
                    <a:lnTo>
                      <a:pt x="107" y="99"/>
                    </a:lnTo>
                    <a:lnTo>
                      <a:pt x="113" y="101"/>
                    </a:lnTo>
                    <a:lnTo>
                      <a:pt x="118" y="104"/>
                    </a:lnTo>
                    <a:lnTo>
                      <a:pt x="122" y="107"/>
                    </a:lnTo>
                    <a:lnTo>
                      <a:pt x="127" y="110"/>
                    </a:lnTo>
                    <a:lnTo>
                      <a:pt x="129" y="113"/>
                    </a:lnTo>
                    <a:lnTo>
                      <a:pt x="131" y="117"/>
                    </a:lnTo>
                    <a:lnTo>
                      <a:pt x="132" y="122"/>
                    </a:lnTo>
                    <a:lnTo>
                      <a:pt x="133" y="127"/>
                    </a:lnTo>
                    <a:lnTo>
                      <a:pt x="133" y="127"/>
                    </a:lnTo>
                    <a:lnTo>
                      <a:pt x="133" y="127"/>
                    </a:lnTo>
                    <a:lnTo>
                      <a:pt x="132" y="132"/>
                    </a:lnTo>
                    <a:lnTo>
                      <a:pt x="131" y="137"/>
                    </a:lnTo>
                    <a:lnTo>
                      <a:pt x="129" y="141"/>
                    </a:lnTo>
                    <a:lnTo>
                      <a:pt x="125" y="144"/>
                    </a:lnTo>
                    <a:lnTo>
                      <a:pt x="122" y="148"/>
                    </a:lnTo>
                    <a:lnTo>
                      <a:pt x="118" y="151"/>
                    </a:lnTo>
                    <a:lnTo>
                      <a:pt x="113" y="153"/>
                    </a:lnTo>
                    <a:lnTo>
                      <a:pt x="108" y="154"/>
                    </a:lnTo>
                    <a:lnTo>
                      <a:pt x="108" y="154"/>
                    </a:lnTo>
                    <a:lnTo>
                      <a:pt x="108" y="169"/>
                    </a:lnTo>
                    <a:lnTo>
                      <a:pt x="88" y="16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5" name="Freeform 85"/>
              <p:cNvSpPr>
                <a:spLocks/>
              </p:cNvSpPr>
              <p:nvPr/>
            </p:nvSpPr>
            <p:spPr bwMode="auto">
              <a:xfrm>
                <a:off x="1591" y="340"/>
                <a:ext cx="125" cy="228"/>
              </a:xfrm>
              <a:custGeom>
                <a:avLst/>
                <a:gdLst>
                  <a:gd name="T0" fmla="*/ 0 w 125"/>
                  <a:gd name="T1" fmla="*/ 165 h 228"/>
                  <a:gd name="T2" fmla="*/ 0 w 125"/>
                  <a:gd name="T3" fmla="*/ 165 h 228"/>
                  <a:gd name="T4" fmla="*/ 1 w 125"/>
                  <a:gd name="T5" fmla="*/ 154 h 228"/>
                  <a:gd name="T6" fmla="*/ 2 w 125"/>
                  <a:gd name="T7" fmla="*/ 144 h 228"/>
                  <a:gd name="T8" fmla="*/ 5 w 125"/>
                  <a:gd name="T9" fmla="*/ 134 h 228"/>
                  <a:gd name="T10" fmla="*/ 8 w 125"/>
                  <a:gd name="T11" fmla="*/ 124 h 228"/>
                  <a:gd name="T12" fmla="*/ 17 w 125"/>
                  <a:gd name="T13" fmla="*/ 106 h 228"/>
                  <a:gd name="T14" fmla="*/ 27 w 125"/>
                  <a:gd name="T15" fmla="*/ 86 h 228"/>
                  <a:gd name="T16" fmla="*/ 38 w 125"/>
                  <a:gd name="T17" fmla="*/ 66 h 228"/>
                  <a:gd name="T18" fmla="*/ 48 w 125"/>
                  <a:gd name="T19" fmla="*/ 46 h 228"/>
                  <a:gd name="T20" fmla="*/ 53 w 125"/>
                  <a:gd name="T21" fmla="*/ 36 h 228"/>
                  <a:gd name="T22" fmla="*/ 56 w 125"/>
                  <a:gd name="T23" fmla="*/ 24 h 228"/>
                  <a:gd name="T24" fmla="*/ 60 w 125"/>
                  <a:gd name="T25" fmla="*/ 12 h 228"/>
                  <a:gd name="T26" fmla="*/ 62 w 125"/>
                  <a:gd name="T27" fmla="*/ 0 h 228"/>
                  <a:gd name="T28" fmla="*/ 62 w 125"/>
                  <a:gd name="T29" fmla="*/ 0 h 228"/>
                  <a:gd name="T30" fmla="*/ 65 w 125"/>
                  <a:gd name="T31" fmla="*/ 12 h 228"/>
                  <a:gd name="T32" fmla="*/ 68 w 125"/>
                  <a:gd name="T33" fmla="*/ 24 h 228"/>
                  <a:gd name="T34" fmla="*/ 73 w 125"/>
                  <a:gd name="T35" fmla="*/ 36 h 228"/>
                  <a:gd name="T36" fmla="*/ 77 w 125"/>
                  <a:gd name="T37" fmla="*/ 46 h 228"/>
                  <a:gd name="T38" fmla="*/ 87 w 125"/>
                  <a:gd name="T39" fmla="*/ 66 h 228"/>
                  <a:gd name="T40" fmla="*/ 98 w 125"/>
                  <a:gd name="T41" fmla="*/ 86 h 228"/>
                  <a:gd name="T42" fmla="*/ 109 w 125"/>
                  <a:gd name="T43" fmla="*/ 106 h 228"/>
                  <a:gd name="T44" fmla="*/ 117 w 125"/>
                  <a:gd name="T45" fmla="*/ 124 h 228"/>
                  <a:gd name="T46" fmla="*/ 120 w 125"/>
                  <a:gd name="T47" fmla="*/ 134 h 228"/>
                  <a:gd name="T48" fmla="*/ 123 w 125"/>
                  <a:gd name="T49" fmla="*/ 144 h 228"/>
                  <a:gd name="T50" fmla="*/ 125 w 125"/>
                  <a:gd name="T51" fmla="*/ 154 h 228"/>
                  <a:gd name="T52" fmla="*/ 125 w 125"/>
                  <a:gd name="T53" fmla="*/ 165 h 228"/>
                  <a:gd name="T54" fmla="*/ 125 w 125"/>
                  <a:gd name="T55" fmla="*/ 165 h 228"/>
                  <a:gd name="T56" fmla="*/ 125 w 125"/>
                  <a:gd name="T57" fmla="*/ 171 h 228"/>
                  <a:gd name="T58" fmla="*/ 124 w 125"/>
                  <a:gd name="T59" fmla="*/ 178 h 228"/>
                  <a:gd name="T60" fmla="*/ 122 w 125"/>
                  <a:gd name="T61" fmla="*/ 184 h 228"/>
                  <a:gd name="T62" fmla="*/ 120 w 125"/>
                  <a:gd name="T63" fmla="*/ 189 h 228"/>
                  <a:gd name="T64" fmla="*/ 115 w 125"/>
                  <a:gd name="T65" fmla="*/ 200 h 228"/>
                  <a:gd name="T66" fmla="*/ 107 w 125"/>
                  <a:gd name="T67" fmla="*/ 209 h 228"/>
                  <a:gd name="T68" fmla="*/ 97 w 125"/>
                  <a:gd name="T69" fmla="*/ 217 h 228"/>
                  <a:gd name="T70" fmla="*/ 87 w 125"/>
                  <a:gd name="T71" fmla="*/ 223 h 228"/>
                  <a:gd name="T72" fmla="*/ 81 w 125"/>
                  <a:gd name="T73" fmla="*/ 225 h 228"/>
                  <a:gd name="T74" fmla="*/ 75 w 125"/>
                  <a:gd name="T75" fmla="*/ 226 h 228"/>
                  <a:gd name="T76" fmla="*/ 68 w 125"/>
                  <a:gd name="T77" fmla="*/ 227 h 228"/>
                  <a:gd name="T78" fmla="*/ 62 w 125"/>
                  <a:gd name="T79" fmla="*/ 228 h 228"/>
                  <a:gd name="T80" fmla="*/ 62 w 125"/>
                  <a:gd name="T81" fmla="*/ 228 h 228"/>
                  <a:gd name="T82" fmla="*/ 56 w 125"/>
                  <a:gd name="T83" fmla="*/ 227 h 228"/>
                  <a:gd name="T84" fmla="*/ 50 w 125"/>
                  <a:gd name="T85" fmla="*/ 226 h 228"/>
                  <a:gd name="T86" fmla="*/ 44 w 125"/>
                  <a:gd name="T87" fmla="*/ 225 h 228"/>
                  <a:gd name="T88" fmla="*/ 38 w 125"/>
                  <a:gd name="T89" fmla="*/ 223 h 228"/>
                  <a:gd name="T90" fmla="*/ 27 w 125"/>
                  <a:gd name="T91" fmla="*/ 217 h 228"/>
                  <a:gd name="T92" fmla="*/ 18 w 125"/>
                  <a:gd name="T93" fmla="*/ 209 h 228"/>
                  <a:gd name="T94" fmla="*/ 10 w 125"/>
                  <a:gd name="T95" fmla="*/ 200 h 228"/>
                  <a:gd name="T96" fmla="*/ 5 w 125"/>
                  <a:gd name="T97" fmla="*/ 189 h 228"/>
                  <a:gd name="T98" fmla="*/ 3 w 125"/>
                  <a:gd name="T99" fmla="*/ 184 h 228"/>
                  <a:gd name="T100" fmla="*/ 1 w 125"/>
                  <a:gd name="T101" fmla="*/ 178 h 228"/>
                  <a:gd name="T102" fmla="*/ 0 w 125"/>
                  <a:gd name="T103" fmla="*/ 171 h 228"/>
                  <a:gd name="T104" fmla="*/ 0 w 125"/>
                  <a:gd name="T105" fmla="*/ 165 h 228"/>
                  <a:gd name="T106" fmla="*/ 0 w 125"/>
                  <a:gd name="T107"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228">
                    <a:moveTo>
                      <a:pt x="0" y="165"/>
                    </a:moveTo>
                    <a:lnTo>
                      <a:pt x="0" y="165"/>
                    </a:lnTo>
                    <a:lnTo>
                      <a:pt x="1" y="154"/>
                    </a:lnTo>
                    <a:lnTo>
                      <a:pt x="2" y="144"/>
                    </a:lnTo>
                    <a:lnTo>
                      <a:pt x="5" y="134"/>
                    </a:lnTo>
                    <a:lnTo>
                      <a:pt x="8" y="124"/>
                    </a:lnTo>
                    <a:lnTo>
                      <a:pt x="17" y="106"/>
                    </a:lnTo>
                    <a:lnTo>
                      <a:pt x="27" y="86"/>
                    </a:lnTo>
                    <a:lnTo>
                      <a:pt x="38" y="66"/>
                    </a:lnTo>
                    <a:lnTo>
                      <a:pt x="48" y="46"/>
                    </a:lnTo>
                    <a:lnTo>
                      <a:pt x="53" y="36"/>
                    </a:lnTo>
                    <a:lnTo>
                      <a:pt x="56" y="24"/>
                    </a:lnTo>
                    <a:lnTo>
                      <a:pt x="60" y="12"/>
                    </a:lnTo>
                    <a:lnTo>
                      <a:pt x="62" y="0"/>
                    </a:lnTo>
                    <a:lnTo>
                      <a:pt x="62" y="0"/>
                    </a:lnTo>
                    <a:lnTo>
                      <a:pt x="65" y="12"/>
                    </a:lnTo>
                    <a:lnTo>
                      <a:pt x="68" y="24"/>
                    </a:lnTo>
                    <a:lnTo>
                      <a:pt x="73" y="36"/>
                    </a:lnTo>
                    <a:lnTo>
                      <a:pt x="77" y="46"/>
                    </a:lnTo>
                    <a:lnTo>
                      <a:pt x="87" y="66"/>
                    </a:lnTo>
                    <a:lnTo>
                      <a:pt x="98" y="86"/>
                    </a:lnTo>
                    <a:lnTo>
                      <a:pt x="109" y="106"/>
                    </a:lnTo>
                    <a:lnTo>
                      <a:pt x="117" y="124"/>
                    </a:lnTo>
                    <a:lnTo>
                      <a:pt x="120" y="134"/>
                    </a:lnTo>
                    <a:lnTo>
                      <a:pt x="123" y="144"/>
                    </a:lnTo>
                    <a:lnTo>
                      <a:pt x="125" y="154"/>
                    </a:lnTo>
                    <a:lnTo>
                      <a:pt x="125" y="165"/>
                    </a:lnTo>
                    <a:lnTo>
                      <a:pt x="125" y="165"/>
                    </a:lnTo>
                    <a:lnTo>
                      <a:pt x="125" y="171"/>
                    </a:lnTo>
                    <a:lnTo>
                      <a:pt x="124" y="178"/>
                    </a:lnTo>
                    <a:lnTo>
                      <a:pt x="122" y="184"/>
                    </a:lnTo>
                    <a:lnTo>
                      <a:pt x="120" y="189"/>
                    </a:lnTo>
                    <a:lnTo>
                      <a:pt x="115" y="200"/>
                    </a:lnTo>
                    <a:lnTo>
                      <a:pt x="107" y="209"/>
                    </a:lnTo>
                    <a:lnTo>
                      <a:pt x="97" y="217"/>
                    </a:lnTo>
                    <a:lnTo>
                      <a:pt x="87" y="223"/>
                    </a:lnTo>
                    <a:lnTo>
                      <a:pt x="81" y="225"/>
                    </a:lnTo>
                    <a:lnTo>
                      <a:pt x="75" y="226"/>
                    </a:lnTo>
                    <a:lnTo>
                      <a:pt x="68" y="227"/>
                    </a:lnTo>
                    <a:lnTo>
                      <a:pt x="62" y="228"/>
                    </a:lnTo>
                    <a:lnTo>
                      <a:pt x="62" y="228"/>
                    </a:lnTo>
                    <a:lnTo>
                      <a:pt x="56" y="227"/>
                    </a:lnTo>
                    <a:lnTo>
                      <a:pt x="50" y="226"/>
                    </a:lnTo>
                    <a:lnTo>
                      <a:pt x="44" y="225"/>
                    </a:lnTo>
                    <a:lnTo>
                      <a:pt x="38" y="223"/>
                    </a:lnTo>
                    <a:lnTo>
                      <a:pt x="27" y="217"/>
                    </a:lnTo>
                    <a:lnTo>
                      <a:pt x="18" y="209"/>
                    </a:lnTo>
                    <a:lnTo>
                      <a:pt x="10" y="200"/>
                    </a:lnTo>
                    <a:lnTo>
                      <a:pt x="5" y="189"/>
                    </a:lnTo>
                    <a:lnTo>
                      <a:pt x="3" y="184"/>
                    </a:lnTo>
                    <a:lnTo>
                      <a:pt x="1" y="178"/>
                    </a:lnTo>
                    <a:lnTo>
                      <a:pt x="0" y="171"/>
                    </a:lnTo>
                    <a:lnTo>
                      <a:pt x="0" y="165"/>
                    </a:lnTo>
                    <a:lnTo>
                      <a:pt x="0" y="16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6" name="Line 86"/>
              <p:cNvSpPr>
                <a:spLocks noChangeShapeType="1"/>
              </p:cNvSpPr>
              <p:nvPr/>
            </p:nvSpPr>
            <p:spPr bwMode="auto">
              <a:xfrm>
                <a:off x="1613" y="505"/>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7" name="Freeform 87"/>
              <p:cNvSpPr>
                <a:spLocks/>
              </p:cNvSpPr>
              <p:nvPr/>
            </p:nvSpPr>
            <p:spPr bwMode="auto">
              <a:xfrm>
                <a:off x="1610" y="433"/>
                <a:ext cx="29" cy="68"/>
              </a:xfrm>
              <a:custGeom>
                <a:avLst/>
                <a:gdLst>
                  <a:gd name="T0" fmla="*/ 29 w 29"/>
                  <a:gd name="T1" fmla="*/ 1 h 68"/>
                  <a:gd name="T2" fmla="*/ 29 w 29"/>
                  <a:gd name="T3" fmla="*/ 1 h 68"/>
                  <a:gd name="T4" fmla="*/ 26 w 29"/>
                  <a:gd name="T5" fmla="*/ 0 h 68"/>
                  <a:gd name="T6" fmla="*/ 24 w 29"/>
                  <a:gd name="T7" fmla="*/ 2 h 68"/>
                  <a:gd name="T8" fmla="*/ 24 w 29"/>
                  <a:gd name="T9" fmla="*/ 2 h 68"/>
                  <a:gd name="T10" fmla="*/ 24 w 29"/>
                  <a:gd name="T11" fmla="*/ 2 h 68"/>
                  <a:gd name="T12" fmla="*/ 14 w 29"/>
                  <a:gd name="T13" fmla="*/ 19 h 68"/>
                  <a:gd name="T14" fmla="*/ 7 w 29"/>
                  <a:gd name="T15" fmla="*/ 35 h 68"/>
                  <a:gd name="T16" fmla="*/ 4 w 29"/>
                  <a:gd name="T17" fmla="*/ 43 h 68"/>
                  <a:gd name="T18" fmla="*/ 1 w 29"/>
                  <a:gd name="T19" fmla="*/ 52 h 68"/>
                  <a:gd name="T20" fmla="*/ 0 w 29"/>
                  <a:gd name="T21" fmla="*/ 60 h 68"/>
                  <a:gd name="T22" fmla="*/ 0 w 29"/>
                  <a:gd name="T23" fmla="*/ 68 h 68"/>
                  <a:gd name="T24" fmla="*/ 0 w 29"/>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68">
                    <a:moveTo>
                      <a:pt x="29" y="1"/>
                    </a:moveTo>
                    <a:lnTo>
                      <a:pt x="29" y="1"/>
                    </a:lnTo>
                    <a:lnTo>
                      <a:pt x="26" y="0"/>
                    </a:lnTo>
                    <a:lnTo>
                      <a:pt x="24" y="2"/>
                    </a:lnTo>
                    <a:lnTo>
                      <a:pt x="24" y="2"/>
                    </a:lnTo>
                    <a:lnTo>
                      <a:pt x="24" y="2"/>
                    </a:lnTo>
                    <a:lnTo>
                      <a:pt x="14" y="19"/>
                    </a:lnTo>
                    <a:lnTo>
                      <a:pt x="7" y="35"/>
                    </a:lnTo>
                    <a:lnTo>
                      <a:pt x="4" y="43"/>
                    </a:lnTo>
                    <a:lnTo>
                      <a:pt x="1" y="52"/>
                    </a:lnTo>
                    <a:lnTo>
                      <a:pt x="0" y="60"/>
                    </a:lnTo>
                    <a:lnTo>
                      <a:pt x="0" y="68"/>
                    </a:lnTo>
                    <a:lnTo>
                      <a:pt x="0" y="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8" name="Freeform 88"/>
              <p:cNvSpPr>
                <a:spLocks/>
              </p:cNvSpPr>
              <p:nvPr/>
            </p:nvSpPr>
            <p:spPr bwMode="auto">
              <a:xfrm>
                <a:off x="3077" y="1985"/>
                <a:ext cx="88" cy="161"/>
              </a:xfrm>
              <a:custGeom>
                <a:avLst/>
                <a:gdLst>
                  <a:gd name="T0" fmla="*/ 0 w 88"/>
                  <a:gd name="T1" fmla="*/ 116 h 161"/>
                  <a:gd name="T2" fmla="*/ 0 w 88"/>
                  <a:gd name="T3" fmla="*/ 116 h 161"/>
                  <a:gd name="T4" fmla="*/ 0 w 88"/>
                  <a:gd name="T5" fmla="*/ 109 h 161"/>
                  <a:gd name="T6" fmla="*/ 2 w 88"/>
                  <a:gd name="T7" fmla="*/ 102 h 161"/>
                  <a:gd name="T8" fmla="*/ 3 w 88"/>
                  <a:gd name="T9" fmla="*/ 95 h 161"/>
                  <a:gd name="T10" fmla="*/ 6 w 88"/>
                  <a:gd name="T11" fmla="*/ 88 h 161"/>
                  <a:gd name="T12" fmla="*/ 12 w 88"/>
                  <a:gd name="T13" fmla="*/ 74 h 161"/>
                  <a:gd name="T14" fmla="*/ 19 w 88"/>
                  <a:gd name="T15" fmla="*/ 61 h 161"/>
                  <a:gd name="T16" fmla="*/ 26 w 88"/>
                  <a:gd name="T17" fmla="*/ 47 h 161"/>
                  <a:gd name="T18" fmla="*/ 34 w 88"/>
                  <a:gd name="T19" fmla="*/ 33 h 161"/>
                  <a:gd name="T20" fmla="*/ 40 w 88"/>
                  <a:gd name="T21" fmla="*/ 17 h 161"/>
                  <a:gd name="T22" fmla="*/ 43 w 88"/>
                  <a:gd name="T23" fmla="*/ 8 h 161"/>
                  <a:gd name="T24" fmla="*/ 44 w 88"/>
                  <a:gd name="T25" fmla="*/ 0 h 161"/>
                  <a:gd name="T26" fmla="*/ 44 w 88"/>
                  <a:gd name="T27" fmla="*/ 0 h 161"/>
                  <a:gd name="T28" fmla="*/ 46 w 88"/>
                  <a:gd name="T29" fmla="*/ 8 h 161"/>
                  <a:gd name="T30" fmla="*/ 48 w 88"/>
                  <a:gd name="T31" fmla="*/ 17 h 161"/>
                  <a:gd name="T32" fmla="*/ 54 w 88"/>
                  <a:gd name="T33" fmla="*/ 33 h 161"/>
                  <a:gd name="T34" fmla="*/ 61 w 88"/>
                  <a:gd name="T35" fmla="*/ 47 h 161"/>
                  <a:gd name="T36" fmla="*/ 70 w 88"/>
                  <a:gd name="T37" fmla="*/ 61 h 161"/>
                  <a:gd name="T38" fmla="*/ 77 w 88"/>
                  <a:gd name="T39" fmla="*/ 74 h 161"/>
                  <a:gd name="T40" fmla="*/ 83 w 88"/>
                  <a:gd name="T41" fmla="*/ 88 h 161"/>
                  <a:gd name="T42" fmla="*/ 85 w 88"/>
                  <a:gd name="T43" fmla="*/ 95 h 161"/>
                  <a:gd name="T44" fmla="*/ 87 w 88"/>
                  <a:gd name="T45" fmla="*/ 102 h 161"/>
                  <a:gd name="T46" fmla="*/ 88 w 88"/>
                  <a:gd name="T47" fmla="*/ 109 h 161"/>
                  <a:gd name="T48" fmla="*/ 88 w 88"/>
                  <a:gd name="T49" fmla="*/ 116 h 161"/>
                  <a:gd name="T50" fmla="*/ 88 w 88"/>
                  <a:gd name="T51" fmla="*/ 116 h 161"/>
                  <a:gd name="T52" fmla="*/ 88 w 88"/>
                  <a:gd name="T53" fmla="*/ 126 h 161"/>
                  <a:gd name="T54" fmla="*/ 85 w 88"/>
                  <a:gd name="T55" fmla="*/ 134 h 161"/>
                  <a:gd name="T56" fmla="*/ 81 w 88"/>
                  <a:gd name="T57" fmla="*/ 141 h 161"/>
                  <a:gd name="T58" fmla="*/ 76 w 88"/>
                  <a:gd name="T59" fmla="*/ 148 h 161"/>
                  <a:gd name="T60" fmla="*/ 69 w 88"/>
                  <a:gd name="T61" fmla="*/ 153 h 161"/>
                  <a:gd name="T62" fmla="*/ 61 w 88"/>
                  <a:gd name="T63" fmla="*/ 158 h 161"/>
                  <a:gd name="T64" fmla="*/ 53 w 88"/>
                  <a:gd name="T65" fmla="*/ 161 h 161"/>
                  <a:gd name="T66" fmla="*/ 44 w 88"/>
                  <a:gd name="T67" fmla="*/ 161 h 161"/>
                  <a:gd name="T68" fmla="*/ 44 w 88"/>
                  <a:gd name="T69" fmla="*/ 161 h 161"/>
                  <a:gd name="T70" fmla="*/ 36 w 88"/>
                  <a:gd name="T71" fmla="*/ 161 h 161"/>
                  <a:gd name="T72" fmla="*/ 26 w 88"/>
                  <a:gd name="T73" fmla="*/ 158 h 161"/>
                  <a:gd name="T74" fmla="*/ 19 w 88"/>
                  <a:gd name="T75" fmla="*/ 153 h 161"/>
                  <a:gd name="T76" fmla="*/ 13 w 88"/>
                  <a:gd name="T77" fmla="*/ 148 h 161"/>
                  <a:gd name="T78" fmla="*/ 7 w 88"/>
                  <a:gd name="T79" fmla="*/ 141 h 161"/>
                  <a:gd name="T80" fmla="*/ 3 w 88"/>
                  <a:gd name="T81" fmla="*/ 134 h 161"/>
                  <a:gd name="T82" fmla="*/ 1 w 88"/>
                  <a:gd name="T83" fmla="*/ 126 h 161"/>
                  <a:gd name="T84" fmla="*/ 0 w 88"/>
                  <a:gd name="T85" fmla="*/ 116 h 161"/>
                  <a:gd name="T86" fmla="*/ 0 w 88"/>
                  <a:gd name="T87" fmla="*/ 11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161">
                    <a:moveTo>
                      <a:pt x="0" y="116"/>
                    </a:moveTo>
                    <a:lnTo>
                      <a:pt x="0" y="116"/>
                    </a:lnTo>
                    <a:lnTo>
                      <a:pt x="0" y="109"/>
                    </a:lnTo>
                    <a:lnTo>
                      <a:pt x="2" y="102"/>
                    </a:lnTo>
                    <a:lnTo>
                      <a:pt x="3" y="95"/>
                    </a:lnTo>
                    <a:lnTo>
                      <a:pt x="6" y="88"/>
                    </a:lnTo>
                    <a:lnTo>
                      <a:pt x="12" y="74"/>
                    </a:lnTo>
                    <a:lnTo>
                      <a:pt x="19" y="61"/>
                    </a:lnTo>
                    <a:lnTo>
                      <a:pt x="26" y="47"/>
                    </a:lnTo>
                    <a:lnTo>
                      <a:pt x="34" y="33"/>
                    </a:lnTo>
                    <a:lnTo>
                      <a:pt x="40" y="17"/>
                    </a:lnTo>
                    <a:lnTo>
                      <a:pt x="43" y="8"/>
                    </a:lnTo>
                    <a:lnTo>
                      <a:pt x="44" y="0"/>
                    </a:lnTo>
                    <a:lnTo>
                      <a:pt x="44" y="0"/>
                    </a:lnTo>
                    <a:lnTo>
                      <a:pt x="46" y="8"/>
                    </a:lnTo>
                    <a:lnTo>
                      <a:pt x="48" y="17"/>
                    </a:lnTo>
                    <a:lnTo>
                      <a:pt x="54" y="33"/>
                    </a:lnTo>
                    <a:lnTo>
                      <a:pt x="61" y="47"/>
                    </a:lnTo>
                    <a:lnTo>
                      <a:pt x="70" y="61"/>
                    </a:lnTo>
                    <a:lnTo>
                      <a:pt x="77" y="74"/>
                    </a:lnTo>
                    <a:lnTo>
                      <a:pt x="83" y="88"/>
                    </a:lnTo>
                    <a:lnTo>
                      <a:pt x="85" y="95"/>
                    </a:lnTo>
                    <a:lnTo>
                      <a:pt x="87" y="102"/>
                    </a:lnTo>
                    <a:lnTo>
                      <a:pt x="88" y="109"/>
                    </a:lnTo>
                    <a:lnTo>
                      <a:pt x="88" y="116"/>
                    </a:lnTo>
                    <a:lnTo>
                      <a:pt x="88" y="116"/>
                    </a:lnTo>
                    <a:lnTo>
                      <a:pt x="88" y="126"/>
                    </a:lnTo>
                    <a:lnTo>
                      <a:pt x="85" y="134"/>
                    </a:lnTo>
                    <a:lnTo>
                      <a:pt x="81" y="141"/>
                    </a:lnTo>
                    <a:lnTo>
                      <a:pt x="76" y="148"/>
                    </a:lnTo>
                    <a:lnTo>
                      <a:pt x="69" y="153"/>
                    </a:lnTo>
                    <a:lnTo>
                      <a:pt x="61" y="158"/>
                    </a:lnTo>
                    <a:lnTo>
                      <a:pt x="53" y="161"/>
                    </a:lnTo>
                    <a:lnTo>
                      <a:pt x="44" y="161"/>
                    </a:lnTo>
                    <a:lnTo>
                      <a:pt x="44" y="161"/>
                    </a:lnTo>
                    <a:lnTo>
                      <a:pt x="36" y="161"/>
                    </a:lnTo>
                    <a:lnTo>
                      <a:pt x="26" y="158"/>
                    </a:lnTo>
                    <a:lnTo>
                      <a:pt x="19" y="153"/>
                    </a:lnTo>
                    <a:lnTo>
                      <a:pt x="13" y="148"/>
                    </a:lnTo>
                    <a:lnTo>
                      <a:pt x="7" y="141"/>
                    </a:lnTo>
                    <a:lnTo>
                      <a:pt x="3" y="134"/>
                    </a:lnTo>
                    <a:lnTo>
                      <a:pt x="1" y="126"/>
                    </a:lnTo>
                    <a:lnTo>
                      <a:pt x="0" y="116"/>
                    </a:lnTo>
                    <a:lnTo>
                      <a:pt x="0"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69" name="Line 89"/>
              <p:cNvSpPr>
                <a:spLocks noChangeShapeType="1"/>
              </p:cNvSpPr>
              <p:nvPr/>
            </p:nvSpPr>
            <p:spPr bwMode="auto">
              <a:xfrm>
                <a:off x="3095" y="2099"/>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0" name="Line 90"/>
              <p:cNvSpPr>
                <a:spLocks noChangeShapeType="1"/>
              </p:cNvSpPr>
              <p:nvPr/>
            </p:nvSpPr>
            <p:spPr bwMode="auto">
              <a:xfrm>
                <a:off x="3093" y="2101"/>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1" name="Freeform 91"/>
              <p:cNvSpPr>
                <a:spLocks/>
              </p:cNvSpPr>
              <p:nvPr/>
            </p:nvSpPr>
            <p:spPr bwMode="auto">
              <a:xfrm>
                <a:off x="3090" y="2051"/>
                <a:ext cx="21" cy="48"/>
              </a:xfrm>
              <a:custGeom>
                <a:avLst/>
                <a:gdLst>
                  <a:gd name="T0" fmla="*/ 21 w 21"/>
                  <a:gd name="T1" fmla="*/ 0 h 48"/>
                  <a:gd name="T2" fmla="*/ 21 w 21"/>
                  <a:gd name="T3" fmla="*/ 0 h 48"/>
                  <a:gd name="T4" fmla="*/ 19 w 21"/>
                  <a:gd name="T5" fmla="*/ 0 h 48"/>
                  <a:gd name="T6" fmla="*/ 18 w 21"/>
                  <a:gd name="T7" fmla="*/ 1 h 48"/>
                  <a:gd name="T8" fmla="*/ 18 w 21"/>
                  <a:gd name="T9" fmla="*/ 1 h 48"/>
                  <a:gd name="T10" fmla="*/ 18 w 21"/>
                  <a:gd name="T11" fmla="*/ 1 h 48"/>
                  <a:gd name="T12" fmla="*/ 11 w 21"/>
                  <a:gd name="T13" fmla="*/ 13 h 48"/>
                  <a:gd name="T14" fmla="*/ 5 w 21"/>
                  <a:gd name="T15" fmla="*/ 25 h 48"/>
                  <a:gd name="T16" fmla="*/ 2 w 21"/>
                  <a:gd name="T17" fmla="*/ 36 h 48"/>
                  <a:gd name="T18" fmla="*/ 0 w 21"/>
                  <a:gd name="T19" fmla="*/ 42 h 48"/>
                  <a:gd name="T20" fmla="*/ 0 w 21"/>
                  <a:gd name="T21" fmla="*/ 48 h 48"/>
                  <a:gd name="T22" fmla="*/ 0 w 21"/>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8">
                    <a:moveTo>
                      <a:pt x="21" y="0"/>
                    </a:moveTo>
                    <a:lnTo>
                      <a:pt x="21" y="0"/>
                    </a:lnTo>
                    <a:lnTo>
                      <a:pt x="19" y="0"/>
                    </a:lnTo>
                    <a:lnTo>
                      <a:pt x="18" y="1"/>
                    </a:lnTo>
                    <a:lnTo>
                      <a:pt x="18" y="1"/>
                    </a:lnTo>
                    <a:lnTo>
                      <a:pt x="18" y="1"/>
                    </a:lnTo>
                    <a:lnTo>
                      <a:pt x="11" y="13"/>
                    </a:lnTo>
                    <a:lnTo>
                      <a:pt x="5" y="25"/>
                    </a:lnTo>
                    <a:lnTo>
                      <a:pt x="2" y="36"/>
                    </a:lnTo>
                    <a:lnTo>
                      <a:pt x="0" y="42"/>
                    </a:lnTo>
                    <a:lnTo>
                      <a:pt x="0" y="48"/>
                    </a:lnTo>
                    <a:lnTo>
                      <a:pt x="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2" name="Freeform 92"/>
              <p:cNvSpPr>
                <a:spLocks/>
              </p:cNvSpPr>
              <p:nvPr/>
            </p:nvSpPr>
            <p:spPr bwMode="auto">
              <a:xfrm>
                <a:off x="825" y="1624"/>
                <a:ext cx="69" cy="126"/>
              </a:xfrm>
              <a:custGeom>
                <a:avLst/>
                <a:gdLst>
                  <a:gd name="T0" fmla="*/ 0 w 69"/>
                  <a:gd name="T1" fmla="*/ 92 h 126"/>
                  <a:gd name="T2" fmla="*/ 0 w 69"/>
                  <a:gd name="T3" fmla="*/ 92 h 126"/>
                  <a:gd name="T4" fmla="*/ 0 w 69"/>
                  <a:gd name="T5" fmla="*/ 86 h 126"/>
                  <a:gd name="T6" fmla="*/ 1 w 69"/>
                  <a:gd name="T7" fmla="*/ 80 h 126"/>
                  <a:gd name="T8" fmla="*/ 4 w 69"/>
                  <a:gd name="T9" fmla="*/ 69 h 126"/>
                  <a:gd name="T10" fmla="*/ 10 w 69"/>
                  <a:gd name="T11" fmla="*/ 59 h 126"/>
                  <a:gd name="T12" fmla="*/ 15 w 69"/>
                  <a:gd name="T13" fmla="*/ 47 h 126"/>
                  <a:gd name="T14" fmla="*/ 21 w 69"/>
                  <a:gd name="T15" fmla="*/ 37 h 126"/>
                  <a:gd name="T16" fmla="*/ 27 w 69"/>
                  <a:gd name="T17" fmla="*/ 26 h 126"/>
                  <a:gd name="T18" fmla="*/ 31 w 69"/>
                  <a:gd name="T19" fmla="*/ 14 h 126"/>
                  <a:gd name="T20" fmla="*/ 34 w 69"/>
                  <a:gd name="T21" fmla="*/ 0 h 126"/>
                  <a:gd name="T22" fmla="*/ 34 w 69"/>
                  <a:gd name="T23" fmla="*/ 0 h 126"/>
                  <a:gd name="T24" fmla="*/ 37 w 69"/>
                  <a:gd name="T25" fmla="*/ 14 h 126"/>
                  <a:gd name="T26" fmla="*/ 43 w 69"/>
                  <a:gd name="T27" fmla="*/ 26 h 126"/>
                  <a:gd name="T28" fmla="*/ 49 w 69"/>
                  <a:gd name="T29" fmla="*/ 37 h 126"/>
                  <a:gd name="T30" fmla="*/ 54 w 69"/>
                  <a:gd name="T31" fmla="*/ 47 h 126"/>
                  <a:gd name="T32" fmla="*/ 60 w 69"/>
                  <a:gd name="T33" fmla="*/ 59 h 126"/>
                  <a:gd name="T34" fmla="*/ 65 w 69"/>
                  <a:gd name="T35" fmla="*/ 69 h 126"/>
                  <a:gd name="T36" fmla="*/ 68 w 69"/>
                  <a:gd name="T37" fmla="*/ 80 h 126"/>
                  <a:gd name="T38" fmla="*/ 69 w 69"/>
                  <a:gd name="T39" fmla="*/ 86 h 126"/>
                  <a:gd name="T40" fmla="*/ 69 w 69"/>
                  <a:gd name="T41" fmla="*/ 92 h 126"/>
                  <a:gd name="T42" fmla="*/ 69 w 69"/>
                  <a:gd name="T43" fmla="*/ 92 h 126"/>
                  <a:gd name="T44" fmla="*/ 68 w 69"/>
                  <a:gd name="T45" fmla="*/ 99 h 126"/>
                  <a:gd name="T46" fmla="*/ 66 w 69"/>
                  <a:gd name="T47" fmla="*/ 105 h 126"/>
                  <a:gd name="T48" fmla="*/ 63 w 69"/>
                  <a:gd name="T49" fmla="*/ 111 h 126"/>
                  <a:gd name="T50" fmla="*/ 59 w 69"/>
                  <a:gd name="T51" fmla="*/ 116 h 126"/>
                  <a:gd name="T52" fmla="*/ 54 w 69"/>
                  <a:gd name="T53" fmla="*/ 121 h 126"/>
                  <a:gd name="T54" fmla="*/ 49 w 69"/>
                  <a:gd name="T55" fmla="*/ 124 h 126"/>
                  <a:gd name="T56" fmla="*/ 42 w 69"/>
                  <a:gd name="T57" fmla="*/ 126 h 126"/>
                  <a:gd name="T58" fmla="*/ 34 w 69"/>
                  <a:gd name="T59" fmla="*/ 126 h 126"/>
                  <a:gd name="T60" fmla="*/ 34 w 69"/>
                  <a:gd name="T61" fmla="*/ 126 h 126"/>
                  <a:gd name="T62" fmla="*/ 28 w 69"/>
                  <a:gd name="T63" fmla="*/ 126 h 126"/>
                  <a:gd name="T64" fmla="*/ 21 w 69"/>
                  <a:gd name="T65" fmla="*/ 124 h 126"/>
                  <a:gd name="T66" fmla="*/ 15 w 69"/>
                  <a:gd name="T67" fmla="*/ 121 h 126"/>
                  <a:gd name="T68" fmla="*/ 10 w 69"/>
                  <a:gd name="T69" fmla="*/ 116 h 126"/>
                  <a:gd name="T70" fmla="*/ 6 w 69"/>
                  <a:gd name="T71" fmla="*/ 111 h 126"/>
                  <a:gd name="T72" fmla="*/ 2 w 69"/>
                  <a:gd name="T73" fmla="*/ 105 h 126"/>
                  <a:gd name="T74" fmla="*/ 0 w 69"/>
                  <a:gd name="T75" fmla="*/ 99 h 126"/>
                  <a:gd name="T76" fmla="*/ 0 w 69"/>
                  <a:gd name="T77" fmla="*/ 92 h 126"/>
                  <a:gd name="T78" fmla="*/ 0 w 69"/>
                  <a:gd name="T79"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6">
                    <a:moveTo>
                      <a:pt x="0" y="92"/>
                    </a:moveTo>
                    <a:lnTo>
                      <a:pt x="0" y="92"/>
                    </a:lnTo>
                    <a:lnTo>
                      <a:pt x="0" y="86"/>
                    </a:lnTo>
                    <a:lnTo>
                      <a:pt x="1" y="80"/>
                    </a:lnTo>
                    <a:lnTo>
                      <a:pt x="4" y="69"/>
                    </a:lnTo>
                    <a:lnTo>
                      <a:pt x="10" y="59"/>
                    </a:lnTo>
                    <a:lnTo>
                      <a:pt x="15" y="47"/>
                    </a:lnTo>
                    <a:lnTo>
                      <a:pt x="21" y="37"/>
                    </a:lnTo>
                    <a:lnTo>
                      <a:pt x="27" y="26"/>
                    </a:lnTo>
                    <a:lnTo>
                      <a:pt x="31" y="14"/>
                    </a:lnTo>
                    <a:lnTo>
                      <a:pt x="34" y="0"/>
                    </a:lnTo>
                    <a:lnTo>
                      <a:pt x="34" y="0"/>
                    </a:lnTo>
                    <a:lnTo>
                      <a:pt x="37" y="14"/>
                    </a:lnTo>
                    <a:lnTo>
                      <a:pt x="43" y="26"/>
                    </a:lnTo>
                    <a:lnTo>
                      <a:pt x="49" y="37"/>
                    </a:lnTo>
                    <a:lnTo>
                      <a:pt x="54" y="47"/>
                    </a:lnTo>
                    <a:lnTo>
                      <a:pt x="60" y="59"/>
                    </a:lnTo>
                    <a:lnTo>
                      <a:pt x="65" y="69"/>
                    </a:lnTo>
                    <a:lnTo>
                      <a:pt x="68" y="80"/>
                    </a:lnTo>
                    <a:lnTo>
                      <a:pt x="69" y="86"/>
                    </a:lnTo>
                    <a:lnTo>
                      <a:pt x="69" y="92"/>
                    </a:lnTo>
                    <a:lnTo>
                      <a:pt x="69" y="92"/>
                    </a:lnTo>
                    <a:lnTo>
                      <a:pt x="68" y="99"/>
                    </a:lnTo>
                    <a:lnTo>
                      <a:pt x="66" y="105"/>
                    </a:lnTo>
                    <a:lnTo>
                      <a:pt x="63" y="111"/>
                    </a:lnTo>
                    <a:lnTo>
                      <a:pt x="59" y="116"/>
                    </a:lnTo>
                    <a:lnTo>
                      <a:pt x="54" y="121"/>
                    </a:lnTo>
                    <a:lnTo>
                      <a:pt x="49" y="124"/>
                    </a:lnTo>
                    <a:lnTo>
                      <a:pt x="42" y="126"/>
                    </a:lnTo>
                    <a:lnTo>
                      <a:pt x="34" y="126"/>
                    </a:lnTo>
                    <a:lnTo>
                      <a:pt x="34" y="126"/>
                    </a:lnTo>
                    <a:lnTo>
                      <a:pt x="28" y="126"/>
                    </a:lnTo>
                    <a:lnTo>
                      <a:pt x="21" y="124"/>
                    </a:lnTo>
                    <a:lnTo>
                      <a:pt x="15" y="121"/>
                    </a:lnTo>
                    <a:lnTo>
                      <a:pt x="10" y="116"/>
                    </a:lnTo>
                    <a:lnTo>
                      <a:pt x="6" y="111"/>
                    </a:lnTo>
                    <a:lnTo>
                      <a:pt x="2" y="105"/>
                    </a:lnTo>
                    <a:lnTo>
                      <a:pt x="0" y="99"/>
                    </a:lnTo>
                    <a:lnTo>
                      <a:pt x="0" y="92"/>
                    </a:lnTo>
                    <a:lnTo>
                      <a:pt x="0" y="9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3" name="Line 93"/>
              <p:cNvSpPr>
                <a:spLocks noChangeShapeType="1"/>
              </p:cNvSpPr>
              <p:nvPr/>
            </p:nvSpPr>
            <p:spPr bwMode="auto">
              <a:xfrm>
                <a:off x="840" y="1714"/>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4" name="Line 94"/>
              <p:cNvSpPr>
                <a:spLocks noChangeShapeType="1"/>
              </p:cNvSpPr>
              <p:nvPr/>
            </p:nvSpPr>
            <p:spPr bwMode="auto">
              <a:xfrm>
                <a:off x="838" y="171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5" name="Freeform 95"/>
              <p:cNvSpPr>
                <a:spLocks/>
              </p:cNvSpPr>
              <p:nvPr/>
            </p:nvSpPr>
            <p:spPr bwMode="auto">
              <a:xfrm>
                <a:off x="836" y="1676"/>
                <a:ext cx="16" cy="38"/>
              </a:xfrm>
              <a:custGeom>
                <a:avLst/>
                <a:gdLst>
                  <a:gd name="T0" fmla="*/ 16 w 16"/>
                  <a:gd name="T1" fmla="*/ 1 h 38"/>
                  <a:gd name="T2" fmla="*/ 16 w 16"/>
                  <a:gd name="T3" fmla="*/ 1 h 38"/>
                  <a:gd name="T4" fmla="*/ 14 w 16"/>
                  <a:gd name="T5" fmla="*/ 0 h 38"/>
                  <a:gd name="T6" fmla="*/ 13 w 16"/>
                  <a:gd name="T7" fmla="*/ 1 h 38"/>
                  <a:gd name="T8" fmla="*/ 13 w 16"/>
                  <a:gd name="T9" fmla="*/ 1 h 38"/>
                  <a:gd name="T10" fmla="*/ 13 w 16"/>
                  <a:gd name="T11" fmla="*/ 1 h 38"/>
                  <a:gd name="T12" fmla="*/ 8 w 16"/>
                  <a:gd name="T13" fmla="*/ 10 h 38"/>
                  <a:gd name="T14" fmla="*/ 4 w 16"/>
                  <a:gd name="T15" fmla="*/ 19 h 38"/>
                  <a:gd name="T16" fmla="*/ 1 w 16"/>
                  <a:gd name="T17" fmla="*/ 28 h 38"/>
                  <a:gd name="T18" fmla="*/ 0 w 16"/>
                  <a:gd name="T19" fmla="*/ 38 h 38"/>
                  <a:gd name="T20" fmla="*/ 0 w 16"/>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8">
                    <a:moveTo>
                      <a:pt x="16" y="1"/>
                    </a:moveTo>
                    <a:lnTo>
                      <a:pt x="16" y="1"/>
                    </a:lnTo>
                    <a:lnTo>
                      <a:pt x="14" y="0"/>
                    </a:lnTo>
                    <a:lnTo>
                      <a:pt x="13" y="1"/>
                    </a:lnTo>
                    <a:lnTo>
                      <a:pt x="13" y="1"/>
                    </a:lnTo>
                    <a:lnTo>
                      <a:pt x="13" y="1"/>
                    </a:lnTo>
                    <a:lnTo>
                      <a:pt x="8" y="10"/>
                    </a:lnTo>
                    <a:lnTo>
                      <a:pt x="4" y="19"/>
                    </a:lnTo>
                    <a:lnTo>
                      <a:pt x="1" y="28"/>
                    </a:lnTo>
                    <a:lnTo>
                      <a:pt x="0" y="38"/>
                    </a:lnTo>
                    <a:lnTo>
                      <a:pt x="0" y="3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6" name="Freeform 96"/>
              <p:cNvSpPr>
                <a:spLocks/>
              </p:cNvSpPr>
              <p:nvPr/>
            </p:nvSpPr>
            <p:spPr bwMode="auto">
              <a:xfrm>
                <a:off x="4110" y="2206"/>
                <a:ext cx="69" cy="127"/>
              </a:xfrm>
              <a:custGeom>
                <a:avLst/>
                <a:gdLst>
                  <a:gd name="T0" fmla="*/ 0 w 69"/>
                  <a:gd name="T1" fmla="*/ 92 h 127"/>
                  <a:gd name="T2" fmla="*/ 0 w 69"/>
                  <a:gd name="T3" fmla="*/ 92 h 127"/>
                  <a:gd name="T4" fmla="*/ 0 w 69"/>
                  <a:gd name="T5" fmla="*/ 86 h 127"/>
                  <a:gd name="T6" fmla="*/ 1 w 69"/>
                  <a:gd name="T7" fmla="*/ 81 h 127"/>
                  <a:gd name="T8" fmla="*/ 4 w 69"/>
                  <a:gd name="T9" fmla="*/ 69 h 127"/>
                  <a:gd name="T10" fmla="*/ 10 w 69"/>
                  <a:gd name="T11" fmla="*/ 59 h 127"/>
                  <a:gd name="T12" fmla="*/ 15 w 69"/>
                  <a:gd name="T13" fmla="*/ 49 h 127"/>
                  <a:gd name="T14" fmla="*/ 21 w 69"/>
                  <a:gd name="T15" fmla="*/ 37 h 127"/>
                  <a:gd name="T16" fmla="*/ 27 w 69"/>
                  <a:gd name="T17" fmla="*/ 26 h 127"/>
                  <a:gd name="T18" fmla="*/ 31 w 69"/>
                  <a:gd name="T19" fmla="*/ 14 h 127"/>
                  <a:gd name="T20" fmla="*/ 34 w 69"/>
                  <a:gd name="T21" fmla="*/ 0 h 127"/>
                  <a:gd name="T22" fmla="*/ 34 w 69"/>
                  <a:gd name="T23" fmla="*/ 0 h 127"/>
                  <a:gd name="T24" fmla="*/ 38 w 69"/>
                  <a:gd name="T25" fmla="*/ 14 h 127"/>
                  <a:gd name="T26" fmla="*/ 42 w 69"/>
                  <a:gd name="T27" fmla="*/ 26 h 127"/>
                  <a:gd name="T28" fmla="*/ 49 w 69"/>
                  <a:gd name="T29" fmla="*/ 37 h 127"/>
                  <a:gd name="T30" fmla="*/ 55 w 69"/>
                  <a:gd name="T31" fmla="*/ 49 h 127"/>
                  <a:gd name="T32" fmla="*/ 60 w 69"/>
                  <a:gd name="T33" fmla="*/ 59 h 127"/>
                  <a:gd name="T34" fmla="*/ 65 w 69"/>
                  <a:gd name="T35" fmla="*/ 69 h 127"/>
                  <a:gd name="T36" fmla="*/ 68 w 69"/>
                  <a:gd name="T37" fmla="*/ 81 h 127"/>
                  <a:gd name="T38" fmla="*/ 69 w 69"/>
                  <a:gd name="T39" fmla="*/ 86 h 127"/>
                  <a:gd name="T40" fmla="*/ 69 w 69"/>
                  <a:gd name="T41" fmla="*/ 92 h 127"/>
                  <a:gd name="T42" fmla="*/ 69 w 69"/>
                  <a:gd name="T43" fmla="*/ 92 h 127"/>
                  <a:gd name="T44" fmla="*/ 69 w 69"/>
                  <a:gd name="T45" fmla="*/ 99 h 127"/>
                  <a:gd name="T46" fmla="*/ 67 w 69"/>
                  <a:gd name="T47" fmla="*/ 105 h 127"/>
                  <a:gd name="T48" fmla="*/ 63 w 69"/>
                  <a:gd name="T49" fmla="*/ 111 h 127"/>
                  <a:gd name="T50" fmla="*/ 59 w 69"/>
                  <a:gd name="T51" fmla="*/ 117 h 127"/>
                  <a:gd name="T52" fmla="*/ 54 w 69"/>
                  <a:gd name="T53" fmla="*/ 121 h 127"/>
                  <a:gd name="T54" fmla="*/ 49 w 69"/>
                  <a:gd name="T55" fmla="*/ 124 h 127"/>
                  <a:gd name="T56" fmla="*/ 41 w 69"/>
                  <a:gd name="T57" fmla="*/ 126 h 127"/>
                  <a:gd name="T58" fmla="*/ 34 w 69"/>
                  <a:gd name="T59" fmla="*/ 127 h 127"/>
                  <a:gd name="T60" fmla="*/ 34 w 69"/>
                  <a:gd name="T61" fmla="*/ 127 h 127"/>
                  <a:gd name="T62" fmla="*/ 28 w 69"/>
                  <a:gd name="T63" fmla="*/ 126 h 127"/>
                  <a:gd name="T64" fmla="*/ 21 w 69"/>
                  <a:gd name="T65" fmla="*/ 124 h 127"/>
                  <a:gd name="T66" fmla="*/ 16 w 69"/>
                  <a:gd name="T67" fmla="*/ 121 h 127"/>
                  <a:gd name="T68" fmla="*/ 11 w 69"/>
                  <a:gd name="T69" fmla="*/ 117 h 127"/>
                  <a:gd name="T70" fmla="*/ 5 w 69"/>
                  <a:gd name="T71" fmla="*/ 111 h 127"/>
                  <a:gd name="T72" fmla="*/ 2 w 69"/>
                  <a:gd name="T73" fmla="*/ 105 h 127"/>
                  <a:gd name="T74" fmla="*/ 0 w 69"/>
                  <a:gd name="T75" fmla="*/ 99 h 127"/>
                  <a:gd name="T76" fmla="*/ 0 w 69"/>
                  <a:gd name="T77" fmla="*/ 92 h 127"/>
                  <a:gd name="T78" fmla="*/ 0 w 69"/>
                  <a:gd name="T7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127">
                    <a:moveTo>
                      <a:pt x="0" y="92"/>
                    </a:moveTo>
                    <a:lnTo>
                      <a:pt x="0" y="92"/>
                    </a:lnTo>
                    <a:lnTo>
                      <a:pt x="0" y="86"/>
                    </a:lnTo>
                    <a:lnTo>
                      <a:pt x="1" y="81"/>
                    </a:lnTo>
                    <a:lnTo>
                      <a:pt x="4" y="69"/>
                    </a:lnTo>
                    <a:lnTo>
                      <a:pt x="10" y="59"/>
                    </a:lnTo>
                    <a:lnTo>
                      <a:pt x="15" y="49"/>
                    </a:lnTo>
                    <a:lnTo>
                      <a:pt x="21" y="37"/>
                    </a:lnTo>
                    <a:lnTo>
                      <a:pt x="27" y="26"/>
                    </a:lnTo>
                    <a:lnTo>
                      <a:pt x="31" y="14"/>
                    </a:lnTo>
                    <a:lnTo>
                      <a:pt x="34" y="0"/>
                    </a:lnTo>
                    <a:lnTo>
                      <a:pt x="34" y="0"/>
                    </a:lnTo>
                    <a:lnTo>
                      <a:pt x="38" y="14"/>
                    </a:lnTo>
                    <a:lnTo>
                      <a:pt x="42" y="26"/>
                    </a:lnTo>
                    <a:lnTo>
                      <a:pt x="49" y="37"/>
                    </a:lnTo>
                    <a:lnTo>
                      <a:pt x="55" y="49"/>
                    </a:lnTo>
                    <a:lnTo>
                      <a:pt x="60" y="59"/>
                    </a:lnTo>
                    <a:lnTo>
                      <a:pt x="65" y="69"/>
                    </a:lnTo>
                    <a:lnTo>
                      <a:pt x="68" y="81"/>
                    </a:lnTo>
                    <a:lnTo>
                      <a:pt x="69" y="86"/>
                    </a:lnTo>
                    <a:lnTo>
                      <a:pt x="69" y="92"/>
                    </a:lnTo>
                    <a:lnTo>
                      <a:pt x="69" y="92"/>
                    </a:lnTo>
                    <a:lnTo>
                      <a:pt x="69" y="99"/>
                    </a:lnTo>
                    <a:lnTo>
                      <a:pt x="67" y="105"/>
                    </a:lnTo>
                    <a:lnTo>
                      <a:pt x="63" y="111"/>
                    </a:lnTo>
                    <a:lnTo>
                      <a:pt x="59" y="117"/>
                    </a:lnTo>
                    <a:lnTo>
                      <a:pt x="54" y="121"/>
                    </a:lnTo>
                    <a:lnTo>
                      <a:pt x="49" y="124"/>
                    </a:lnTo>
                    <a:lnTo>
                      <a:pt x="41" y="126"/>
                    </a:lnTo>
                    <a:lnTo>
                      <a:pt x="34" y="127"/>
                    </a:lnTo>
                    <a:lnTo>
                      <a:pt x="34" y="127"/>
                    </a:lnTo>
                    <a:lnTo>
                      <a:pt x="28" y="126"/>
                    </a:lnTo>
                    <a:lnTo>
                      <a:pt x="21" y="124"/>
                    </a:lnTo>
                    <a:lnTo>
                      <a:pt x="16" y="121"/>
                    </a:lnTo>
                    <a:lnTo>
                      <a:pt x="11" y="117"/>
                    </a:lnTo>
                    <a:lnTo>
                      <a:pt x="5" y="111"/>
                    </a:lnTo>
                    <a:lnTo>
                      <a:pt x="2" y="105"/>
                    </a:lnTo>
                    <a:lnTo>
                      <a:pt x="0" y="99"/>
                    </a:lnTo>
                    <a:lnTo>
                      <a:pt x="0" y="92"/>
                    </a:lnTo>
                    <a:lnTo>
                      <a:pt x="0" y="9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7" name="Line 97"/>
              <p:cNvSpPr>
                <a:spLocks noChangeShapeType="1"/>
              </p:cNvSpPr>
              <p:nvPr/>
            </p:nvSpPr>
            <p:spPr bwMode="auto">
              <a:xfrm>
                <a:off x="4125" y="2296"/>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8" name="Line 98"/>
              <p:cNvSpPr>
                <a:spLocks noChangeShapeType="1"/>
              </p:cNvSpPr>
              <p:nvPr/>
            </p:nvSpPr>
            <p:spPr bwMode="auto">
              <a:xfrm>
                <a:off x="4123" y="229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79" name="Freeform 99"/>
              <p:cNvSpPr>
                <a:spLocks/>
              </p:cNvSpPr>
              <p:nvPr/>
            </p:nvSpPr>
            <p:spPr bwMode="auto">
              <a:xfrm>
                <a:off x="4121" y="2259"/>
                <a:ext cx="16" cy="37"/>
              </a:xfrm>
              <a:custGeom>
                <a:avLst/>
                <a:gdLst>
                  <a:gd name="T0" fmla="*/ 16 w 16"/>
                  <a:gd name="T1" fmla="*/ 0 h 37"/>
                  <a:gd name="T2" fmla="*/ 16 w 16"/>
                  <a:gd name="T3" fmla="*/ 0 h 37"/>
                  <a:gd name="T4" fmla="*/ 14 w 16"/>
                  <a:gd name="T5" fmla="*/ 0 h 37"/>
                  <a:gd name="T6" fmla="*/ 13 w 16"/>
                  <a:gd name="T7" fmla="*/ 1 h 37"/>
                  <a:gd name="T8" fmla="*/ 13 w 16"/>
                  <a:gd name="T9" fmla="*/ 1 h 37"/>
                  <a:gd name="T10" fmla="*/ 13 w 16"/>
                  <a:gd name="T11" fmla="*/ 1 h 37"/>
                  <a:gd name="T12" fmla="*/ 8 w 16"/>
                  <a:gd name="T13" fmla="*/ 9 h 37"/>
                  <a:gd name="T14" fmla="*/ 4 w 16"/>
                  <a:gd name="T15" fmla="*/ 18 h 37"/>
                  <a:gd name="T16" fmla="*/ 1 w 16"/>
                  <a:gd name="T17" fmla="*/ 28 h 37"/>
                  <a:gd name="T18" fmla="*/ 0 w 16"/>
                  <a:gd name="T19" fmla="*/ 37 h 37"/>
                  <a:gd name="T20" fmla="*/ 0 w 1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7">
                    <a:moveTo>
                      <a:pt x="16" y="0"/>
                    </a:moveTo>
                    <a:lnTo>
                      <a:pt x="16" y="0"/>
                    </a:lnTo>
                    <a:lnTo>
                      <a:pt x="14" y="0"/>
                    </a:lnTo>
                    <a:lnTo>
                      <a:pt x="13" y="1"/>
                    </a:lnTo>
                    <a:lnTo>
                      <a:pt x="13" y="1"/>
                    </a:lnTo>
                    <a:lnTo>
                      <a:pt x="13" y="1"/>
                    </a:lnTo>
                    <a:lnTo>
                      <a:pt x="8" y="9"/>
                    </a:lnTo>
                    <a:lnTo>
                      <a:pt x="4" y="18"/>
                    </a:lnTo>
                    <a:lnTo>
                      <a:pt x="1" y="28"/>
                    </a:lnTo>
                    <a:lnTo>
                      <a:pt x="0" y="37"/>
                    </a:lnTo>
                    <a:lnTo>
                      <a:pt x="0" y="3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0" name="Freeform 100"/>
              <p:cNvSpPr>
                <a:spLocks/>
              </p:cNvSpPr>
              <p:nvPr/>
            </p:nvSpPr>
            <p:spPr bwMode="auto">
              <a:xfrm>
                <a:off x="5259" y="3082"/>
                <a:ext cx="68" cy="123"/>
              </a:xfrm>
              <a:custGeom>
                <a:avLst/>
                <a:gdLst>
                  <a:gd name="T0" fmla="*/ 0 w 68"/>
                  <a:gd name="T1" fmla="*/ 89 h 123"/>
                  <a:gd name="T2" fmla="*/ 0 w 68"/>
                  <a:gd name="T3" fmla="*/ 89 h 123"/>
                  <a:gd name="T4" fmla="*/ 0 w 68"/>
                  <a:gd name="T5" fmla="*/ 83 h 123"/>
                  <a:gd name="T6" fmla="*/ 1 w 68"/>
                  <a:gd name="T7" fmla="*/ 78 h 123"/>
                  <a:gd name="T8" fmla="*/ 4 w 68"/>
                  <a:gd name="T9" fmla="*/ 67 h 123"/>
                  <a:gd name="T10" fmla="*/ 9 w 68"/>
                  <a:gd name="T11" fmla="*/ 57 h 123"/>
                  <a:gd name="T12" fmla="*/ 14 w 68"/>
                  <a:gd name="T13" fmla="*/ 47 h 123"/>
                  <a:gd name="T14" fmla="*/ 21 w 68"/>
                  <a:gd name="T15" fmla="*/ 36 h 123"/>
                  <a:gd name="T16" fmla="*/ 26 w 68"/>
                  <a:gd name="T17" fmla="*/ 25 h 123"/>
                  <a:gd name="T18" fmla="*/ 31 w 68"/>
                  <a:gd name="T19" fmla="*/ 13 h 123"/>
                  <a:gd name="T20" fmla="*/ 34 w 68"/>
                  <a:gd name="T21" fmla="*/ 0 h 123"/>
                  <a:gd name="T22" fmla="*/ 34 w 68"/>
                  <a:gd name="T23" fmla="*/ 0 h 123"/>
                  <a:gd name="T24" fmla="*/ 37 w 68"/>
                  <a:gd name="T25" fmla="*/ 13 h 123"/>
                  <a:gd name="T26" fmla="*/ 41 w 68"/>
                  <a:gd name="T27" fmla="*/ 25 h 123"/>
                  <a:gd name="T28" fmla="*/ 47 w 68"/>
                  <a:gd name="T29" fmla="*/ 36 h 123"/>
                  <a:gd name="T30" fmla="*/ 53 w 68"/>
                  <a:gd name="T31" fmla="*/ 47 h 123"/>
                  <a:gd name="T32" fmla="*/ 59 w 68"/>
                  <a:gd name="T33" fmla="*/ 57 h 123"/>
                  <a:gd name="T34" fmla="*/ 63 w 68"/>
                  <a:gd name="T35" fmla="*/ 67 h 123"/>
                  <a:gd name="T36" fmla="*/ 67 w 68"/>
                  <a:gd name="T37" fmla="*/ 78 h 123"/>
                  <a:gd name="T38" fmla="*/ 67 w 68"/>
                  <a:gd name="T39" fmla="*/ 83 h 123"/>
                  <a:gd name="T40" fmla="*/ 68 w 68"/>
                  <a:gd name="T41" fmla="*/ 89 h 123"/>
                  <a:gd name="T42" fmla="*/ 68 w 68"/>
                  <a:gd name="T43" fmla="*/ 89 h 123"/>
                  <a:gd name="T44" fmla="*/ 67 w 68"/>
                  <a:gd name="T45" fmla="*/ 95 h 123"/>
                  <a:gd name="T46" fmla="*/ 65 w 68"/>
                  <a:gd name="T47" fmla="*/ 102 h 123"/>
                  <a:gd name="T48" fmla="*/ 62 w 68"/>
                  <a:gd name="T49" fmla="*/ 108 h 123"/>
                  <a:gd name="T50" fmla="*/ 58 w 68"/>
                  <a:gd name="T51" fmla="*/ 113 h 123"/>
                  <a:gd name="T52" fmla="*/ 53 w 68"/>
                  <a:gd name="T53" fmla="*/ 117 h 123"/>
                  <a:gd name="T54" fmla="*/ 47 w 68"/>
                  <a:gd name="T55" fmla="*/ 120 h 123"/>
                  <a:gd name="T56" fmla="*/ 41 w 68"/>
                  <a:gd name="T57" fmla="*/ 122 h 123"/>
                  <a:gd name="T58" fmla="*/ 34 w 68"/>
                  <a:gd name="T59" fmla="*/ 123 h 123"/>
                  <a:gd name="T60" fmla="*/ 34 w 68"/>
                  <a:gd name="T61" fmla="*/ 123 h 123"/>
                  <a:gd name="T62" fmla="*/ 27 w 68"/>
                  <a:gd name="T63" fmla="*/ 122 h 123"/>
                  <a:gd name="T64" fmla="*/ 21 w 68"/>
                  <a:gd name="T65" fmla="*/ 120 h 123"/>
                  <a:gd name="T66" fmla="*/ 15 w 68"/>
                  <a:gd name="T67" fmla="*/ 117 h 123"/>
                  <a:gd name="T68" fmla="*/ 10 w 68"/>
                  <a:gd name="T69" fmla="*/ 113 h 123"/>
                  <a:gd name="T70" fmla="*/ 6 w 68"/>
                  <a:gd name="T71" fmla="*/ 108 h 123"/>
                  <a:gd name="T72" fmla="*/ 3 w 68"/>
                  <a:gd name="T73" fmla="*/ 102 h 123"/>
                  <a:gd name="T74" fmla="*/ 1 w 68"/>
                  <a:gd name="T75" fmla="*/ 95 h 123"/>
                  <a:gd name="T76" fmla="*/ 0 w 68"/>
                  <a:gd name="T77" fmla="*/ 89 h 123"/>
                  <a:gd name="T78" fmla="*/ 0 w 68"/>
                  <a:gd name="T7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 h="123">
                    <a:moveTo>
                      <a:pt x="0" y="89"/>
                    </a:moveTo>
                    <a:lnTo>
                      <a:pt x="0" y="89"/>
                    </a:lnTo>
                    <a:lnTo>
                      <a:pt x="0" y="83"/>
                    </a:lnTo>
                    <a:lnTo>
                      <a:pt x="1" y="78"/>
                    </a:lnTo>
                    <a:lnTo>
                      <a:pt x="4" y="67"/>
                    </a:lnTo>
                    <a:lnTo>
                      <a:pt x="9" y="57"/>
                    </a:lnTo>
                    <a:lnTo>
                      <a:pt x="14" y="47"/>
                    </a:lnTo>
                    <a:lnTo>
                      <a:pt x="21" y="36"/>
                    </a:lnTo>
                    <a:lnTo>
                      <a:pt x="26" y="25"/>
                    </a:lnTo>
                    <a:lnTo>
                      <a:pt x="31" y="13"/>
                    </a:lnTo>
                    <a:lnTo>
                      <a:pt x="34" y="0"/>
                    </a:lnTo>
                    <a:lnTo>
                      <a:pt x="34" y="0"/>
                    </a:lnTo>
                    <a:lnTo>
                      <a:pt x="37" y="13"/>
                    </a:lnTo>
                    <a:lnTo>
                      <a:pt x="41" y="25"/>
                    </a:lnTo>
                    <a:lnTo>
                      <a:pt x="47" y="36"/>
                    </a:lnTo>
                    <a:lnTo>
                      <a:pt x="53" y="47"/>
                    </a:lnTo>
                    <a:lnTo>
                      <a:pt x="59" y="57"/>
                    </a:lnTo>
                    <a:lnTo>
                      <a:pt x="63" y="67"/>
                    </a:lnTo>
                    <a:lnTo>
                      <a:pt x="67" y="78"/>
                    </a:lnTo>
                    <a:lnTo>
                      <a:pt x="67" y="83"/>
                    </a:lnTo>
                    <a:lnTo>
                      <a:pt x="68" y="89"/>
                    </a:lnTo>
                    <a:lnTo>
                      <a:pt x="68" y="89"/>
                    </a:lnTo>
                    <a:lnTo>
                      <a:pt x="67" y="95"/>
                    </a:lnTo>
                    <a:lnTo>
                      <a:pt x="65" y="102"/>
                    </a:lnTo>
                    <a:lnTo>
                      <a:pt x="62" y="108"/>
                    </a:lnTo>
                    <a:lnTo>
                      <a:pt x="58" y="113"/>
                    </a:lnTo>
                    <a:lnTo>
                      <a:pt x="53" y="117"/>
                    </a:lnTo>
                    <a:lnTo>
                      <a:pt x="47" y="120"/>
                    </a:lnTo>
                    <a:lnTo>
                      <a:pt x="41" y="122"/>
                    </a:lnTo>
                    <a:lnTo>
                      <a:pt x="34" y="123"/>
                    </a:lnTo>
                    <a:lnTo>
                      <a:pt x="34" y="123"/>
                    </a:lnTo>
                    <a:lnTo>
                      <a:pt x="27" y="122"/>
                    </a:lnTo>
                    <a:lnTo>
                      <a:pt x="21" y="120"/>
                    </a:lnTo>
                    <a:lnTo>
                      <a:pt x="15" y="117"/>
                    </a:lnTo>
                    <a:lnTo>
                      <a:pt x="10" y="113"/>
                    </a:lnTo>
                    <a:lnTo>
                      <a:pt x="6" y="108"/>
                    </a:lnTo>
                    <a:lnTo>
                      <a:pt x="3" y="102"/>
                    </a:lnTo>
                    <a:lnTo>
                      <a:pt x="1" y="95"/>
                    </a:lnTo>
                    <a:lnTo>
                      <a:pt x="0" y="89"/>
                    </a:lnTo>
                    <a:lnTo>
                      <a:pt x="0" y="8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1" name="Line 101"/>
              <p:cNvSpPr>
                <a:spLocks noChangeShapeType="1"/>
              </p:cNvSpPr>
              <p:nvPr/>
            </p:nvSpPr>
            <p:spPr bwMode="auto">
              <a:xfrm>
                <a:off x="5271" y="3171"/>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2" name="Freeform 102"/>
              <p:cNvSpPr>
                <a:spLocks/>
              </p:cNvSpPr>
              <p:nvPr/>
            </p:nvSpPr>
            <p:spPr bwMode="auto">
              <a:xfrm>
                <a:off x="5271" y="3135"/>
                <a:ext cx="14" cy="35"/>
              </a:xfrm>
              <a:custGeom>
                <a:avLst/>
                <a:gdLst>
                  <a:gd name="T0" fmla="*/ 14 w 14"/>
                  <a:gd name="T1" fmla="*/ 0 h 35"/>
                  <a:gd name="T2" fmla="*/ 14 w 14"/>
                  <a:gd name="T3" fmla="*/ 0 h 35"/>
                  <a:gd name="T4" fmla="*/ 14 w 14"/>
                  <a:gd name="T5" fmla="*/ 0 h 35"/>
                  <a:gd name="T6" fmla="*/ 9 w 14"/>
                  <a:gd name="T7" fmla="*/ 8 h 35"/>
                  <a:gd name="T8" fmla="*/ 5 w 14"/>
                  <a:gd name="T9" fmla="*/ 17 h 35"/>
                  <a:gd name="T10" fmla="*/ 1 w 14"/>
                  <a:gd name="T11" fmla="*/ 26 h 35"/>
                  <a:gd name="T12" fmla="*/ 0 w 14"/>
                  <a:gd name="T13" fmla="*/ 35 h 35"/>
                  <a:gd name="T14" fmla="*/ 0 w 14"/>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5">
                    <a:moveTo>
                      <a:pt x="14" y="0"/>
                    </a:moveTo>
                    <a:lnTo>
                      <a:pt x="14" y="0"/>
                    </a:lnTo>
                    <a:lnTo>
                      <a:pt x="14" y="0"/>
                    </a:lnTo>
                    <a:lnTo>
                      <a:pt x="9" y="8"/>
                    </a:lnTo>
                    <a:lnTo>
                      <a:pt x="5" y="17"/>
                    </a:lnTo>
                    <a:lnTo>
                      <a:pt x="1" y="26"/>
                    </a:lnTo>
                    <a:lnTo>
                      <a:pt x="0" y="35"/>
                    </a:lnTo>
                    <a:lnTo>
                      <a:pt x="0" y="3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3" name="Freeform 103"/>
              <p:cNvSpPr>
                <a:spLocks/>
              </p:cNvSpPr>
              <p:nvPr/>
            </p:nvSpPr>
            <p:spPr bwMode="auto">
              <a:xfrm>
                <a:off x="743" y="441"/>
                <a:ext cx="22" cy="9"/>
              </a:xfrm>
              <a:custGeom>
                <a:avLst/>
                <a:gdLst>
                  <a:gd name="T0" fmla="*/ 22 w 22"/>
                  <a:gd name="T1" fmla="*/ 9 h 9"/>
                  <a:gd name="T2" fmla="*/ 22 w 22"/>
                  <a:gd name="T3" fmla="*/ 9 h 9"/>
                  <a:gd name="T4" fmla="*/ 0 w 22"/>
                  <a:gd name="T5" fmla="*/ 0 h 9"/>
                </a:gdLst>
                <a:ahLst/>
                <a:cxnLst>
                  <a:cxn ang="0">
                    <a:pos x="T0" y="T1"/>
                  </a:cxn>
                  <a:cxn ang="0">
                    <a:pos x="T2" y="T3"/>
                  </a:cxn>
                  <a:cxn ang="0">
                    <a:pos x="T4" y="T5"/>
                  </a:cxn>
                </a:cxnLst>
                <a:rect l="0" t="0" r="r" b="b"/>
                <a:pathLst>
                  <a:path w="22" h="9">
                    <a:moveTo>
                      <a:pt x="22" y="9"/>
                    </a:moveTo>
                    <a:lnTo>
                      <a:pt x="22" y="9"/>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4" name="Freeform 104"/>
              <p:cNvSpPr>
                <a:spLocks/>
              </p:cNvSpPr>
              <p:nvPr/>
            </p:nvSpPr>
            <p:spPr bwMode="auto">
              <a:xfrm>
                <a:off x="623" y="430"/>
                <a:ext cx="185" cy="203"/>
              </a:xfrm>
              <a:custGeom>
                <a:avLst/>
                <a:gdLst>
                  <a:gd name="T0" fmla="*/ 82 w 185"/>
                  <a:gd name="T1" fmla="*/ 2 h 203"/>
                  <a:gd name="T2" fmla="*/ 82 w 185"/>
                  <a:gd name="T3" fmla="*/ 2 h 203"/>
                  <a:gd name="T4" fmla="*/ 69 w 185"/>
                  <a:gd name="T5" fmla="*/ 0 h 203"/>
                  <a:gd name="T6" fmla="*/ 56 w 185"/>
                  <a:gd name="T7" fmla="*/ 0 h 203"/>
                  <a:gd name="T8" fmla="*/ 56 w 185"/>
                  <a:gd name="T9" fmla="*/ 0 h 203"/>
                  <a:gd name="T10" fmla="*/ 48 w 185"/>
                  <a:gd name="T11" fmla="*/ 0 h 203"/>
                  <a:gd name="T12" fmla="*/ 40 w 185"/>
                  <a:gd name="T13" fmla="*/ 1 h 203"/>
                  <a:gd name="T14" fmla="*/ 33 w 185"/>
                  <a:gd name="T15" fmla="*/ 2 h 203"/>
                  <a:gd name="T16" fmla="*/ 25 w 185"/>
                  <a:gd name="T17" fmla="*/ 4 h 203"/>
                  <a:gd name="T18" fmla="*/ 19 w 185"/>
                  <a:gd name="T19" fmla="*/ 7 h 203"/>
                  <a:gd name="T20" fmla="*/ 14 w 185"/>
                  <a:gd name="T21" fmla="*/ 11 h 203"/>
                  <a:gd name="T22" fmla="*/ 9 w 185"/>
                  <a:gd name="T23" fmla="*/ 17 h 203"/>
                  <a:gd name="T24" fmla="*/ 5 w 185"/>
                  <a:gd name="T25" fmla="*/ 22 h 203"/>
                  <a:gd name="T26" fmla="*/ 5 w 185"/>
                  <a:gd name="T27" fmla="*/ 22 h 203"/>
                  <a:gd name="T28" fmla="*/ 3 w 185"/>
                  <a:gd name="T29" fmla="*/ 27 h 203"/>
                  <a:gd name="T30" fmla="*/ 1 w 185"/>
                  <a:gd name="T31" fmla="*/ 31 h 203"/>
                  <a:gd name="T32" fmla="*/ 0 w 185"/>
                  <a:gd name="T33" fmla="*/ 36 h 203"/>
                  <a:gd name="T34" fmla="*/ 0 w 185"/>
                  <a:gd name="T35" fmla="*/ 41 h 203"/>
                  <a:gd name="T36" fmla="*/ 0 w 185"/>
                  <a:gd name="T37" fmla="*/ 41 h 203"/>
                  <a:gd name="T38" fmla="*/ 1 w 185"/>
                  <a:gd name="T39" fmla="*/ 49 h 203"/>
                  <a:gd name="T40" fmla="*/ 2 w 185"/>
                  <a:gd name="T41" fmla="*/ 58 h 203"/>
                  <a:gd name="T42" fmla="*/ 5 w 185"/>
                  <a:gd name="T43" fmla="*/ 65 h 203"/>
                  <a:gd name="T44" fmla="*/ 9 w 185"/>
                  <a:gd name="T45" fmla="*/ 73 h 203"/>
                  <a:gd name="T46" fmla="*/ 13 w 185"/>
                  <a:gd name="T47" fmla="*/ 81 h 203"/>
                  <a:gd name="T48" fmla="*/ 19 w 185"/>
                  <a:gd name="T49" fmla="*/ 90 h 203"/>
                  <a:gd name="T50" fmla="*/ 33 w 185"/>
                  <a:gd name="T51" fmla="*/ 107 h 203"/>
                  <a:gd name="T52" fmla="*/ 33 w 185"/>
                  <a:gd name="T53" fmla="*/ 107 h 203"/>
                  <a:gd name="T54" fmla="*/ 49 w 185"/>
                  <a:gd name="T55" fmla="*/ 124 h 203"/>
                  <a:gd name="T56" fmla="*/ 69 w 185"/>
                  <a:gd name="T57" fmla="*/ 140 h 203"/>
                  <a:gd name="T58" fmla="*/ 91 w 185"/>
                  <a:gd name="T59" fmla="*/ 156 h 203"/>
                  <a:gd name="T60" fmla="*/ 116 w 185"/>
                  <a:gd name="T61" fmla="*/ 172 h 203"/>
                  <a:gd name="T62" fmla="*/ 116 w 185"/>
                  <a:gd name="T63" fmla="*/ 172 h 203"/>
                  <a:gd name="T64" fmla="*/ 133 w 185"/>
                  <a:gd name="T65" fmla="*/ 181 h 203"/>
                  <a:gd name="T66" fmla="*/ 151 w 185"/>
                  <a:gd name="T67" fmla="*/ 190 h 203"/>
                  <a:gd name="T68" fmla="*/ 168 w 185"/>
                  <a:gd name="T69" fmla="*/ 198 h 203"/>
                  <a:gd name="T70" fmla="*/ 185 w 185"/>
                  <a:gd name="T7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03">
                    <a:moveTo>
                      <a:pt x="82" y="2"/>
                    </a:moveTo>
                    <a:lnTo>
                      <a:pt x="82" y="2"/>
                    </a:lnTo>
                    <a:lnTo>
                      <a:pt x="69" y="0"/>
                    </a:lnTo>
                    <a:lnTo>
                      <a:pt x="56" y="0"/>
                    </a:lnTo>
                    <a:lnTo>
                      <a:pt x="56" y="0"/>
                    </a:lnTo>
                    <a:lnTo>
                      <a:pt x="48" y="0"/>
                    </a:lnTo>
                    <a:lnTo>
                      <a:pt x="40" y="1"/>
                    </a:lnTo>
                    <a:lnTo>
                      <a:pt x="33" y="2"/>
                    </a:lnTo>
                    <a:lnTo>
                      <a:pt x="25" y="4"/>
                    </a:lnTo>
                    <a:lnTo>
                      <a:pt x="19" y="7"/>
                    </a:lnTo>
                    <a:lnTo>
                      <a:pt x="14" y="11"/>
                    </a:lnTo>
                    <a:lnTo>
                      <a:pt x="9" y="17"/>
                    </a:lnTo>
                    <a:lnTo>
                      <a:pt x="5" y="22"/>
                    </a:lnTo>
                    <a:lnTo>
                      <a:pt x="5" y="22"/>
                    </a:lnTo>
                    <a:lnTo>
                      <a:pt x="3" y="27"/>
                    </a:lnTo>
                    <a:lnTo>
                      <a:pt x="1" y="31"/>
                    </a:lnTo>
                    <a:lnTo>
                      <a:pt x="0" y="36"/>
                    </a:lnTo>
                    <a:lnTo>
                      <a:pt x="0" y="41"/>
                    </a:lnTo>
                    <a:lnTo>
                      <a:pt x="0" y="41"/>
                    </a:lnTo>
                    <a:lnTo>
                      <a:pt x="1" y="49"/>
                    </a:lnTo>
                    <a:lnTo>
                      <a:pt x="2" y="58"/>
                    </a:lnTo>
                    <a:lnTo>
                      <a:pt x="5" y="65"/>
                    </a:lnTo>
                    <a:lnTo>
                      <a:pt x="9" y="73"/>
                    </a:lnTo>
                    <a:lnTo>
                      <a:pt x="13" y="81"/>
                    </a:lnTo>
                    <a:lnTo>
                      <a:pt x="19" y="90"/>
                    </a:lnTo>
                    <a:lnTo>
                      <a:pt x="33" y="107"/>
                    </a:lnTo>
                    <a:lnTo>
                      <a:pt x="33" y="107"/>
                    </a:lnTo>
                    <a:lnTo>
                      <a:pt x="49" y="124"/>
                    </a:lnTo>
                    <a:lnTo>
                      <a:pt x="69" y="140"/>
                    </a:lnTo>
                    <a:lnTo>
                      <a:pt x="91" y="156"/>
                    </a:lnTo>
                    <a:lnTo>
                      <a:pt x="116" y="172"/>
                    </a:lnTo>
                    <a:lnTo>
                      <a:pt x="116" y="172"/>
                    </a:lnTo>
                    <a:lnTo>
                      <a:pt x="133" y="181"/>
                    </a:lnTo>
                    <a:lnTo>
                      <a:pt x="151" y="190"/>
                    </a:lnTo>
                    <a:lnTo>
                      <a:pt x="168" y="198"/>
                    </a:lnTo>
                    <a:lnTo>
                      <a:pt x="185" y="20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5" name="Freeform 105"/>
              <p:cNvSpPr>
                <a:spLocks/>
              </p:cNvSpPr>
              <p:nvPr/>
            </p:nvSpPr>
            <p:spPr bwMode="auto">
              <a:xfrm>
                <a:off x="847" y="505"/>
                <a:ext cx="81" cy="140"/>
              </a:xfrm>
              <a:custGeom>
                <a:avLst/>
                <a:gdLst>
                  <a:gd name="T0" fmla="*/ 0 w 81"/>
                  <a:gd name="T1" fmla="*/ 138 h 140"/>
                  <a:gd name="T2" fmla="*/ 0 w 81"/>
                  <a:gd name="T3" fmla="*/ 138 h 140"/>
                  <a:gd name="T4" fmla="*/ 12 w 81"/>
                  <a:gd name="T5" fmla="*/ 139 h 140"/>
                  <a:gd name="T6" fmla="*/ 25 w 81"/>
                  <a:gd name="T7" fmla="*/ 140 h 140"/>
                  <a:gd name="T8" fmla="*/ 25 w 81"/>
                  <a:gd name="T9" fmla="*/ 140 h 140"/>
                  <a:gd name="T10" fmla="*/ 33 w 81"/>
                  <a:gd name="T11" fmla="*/ 140 h 140"/>
                  <a:gd name="T12" fmla="*/ 41 w 81"/>
                  <a:gd name="T13" fmla="*/ 139 h 140"/>
                  <a:gd name="T14" fmla="*/ 48 w 81"/>
                  <a:gd name="T15" fmla="*/ 137 h 140"/>
                  <a:gd name="T16" fmla="*/ 56 w 81"/>
                  <a:gd name="T17" fmla="*/ 135 h 140"/>
                  <a:gd name="T18" fmla="*/ 62 w 81"/>
                  <a:gd name="T19" fmla="*/ 132 h 140"/>
                  <a:gd name="T20" fmla="*/ 68 w 81"/>
                  <a:gd name="T21" fmla="*/ 128 h 140"/>
                  <a:gd name="T22" fmla="*/ 72 w 81"/>
                  <a:gd name="T23" fmla="*/ 124 h 140"/>
                  <a:gd name="T24" fmla="*/ 76 w 81"/>
                  <a:gd name="T25" fmla="*/ 117 h 140"/>
                  <a:gd name="T26" fmla="*/ 76 w 81"/>
                  <a:gd name="T27" fmla="*/ 117 h 140"/>
                  <a:gd name="T28" fmla="*/ 79 w 81"/>
                  <a:gd name="T29" fmla="*/ 113 h 140"/>
                  <a:gd name="T30" fmla="*/ 80 w 81"/>
                  <a:gd name="T31" fmla="*/ 108 h 140"/>
                  <a:gd name="T32" fmla="*/ 81 w 81"/>
                  <a:gd name="T33" fmla="*/ 103 h 140"/>
                  <a:gd name="T34" fmla="*/ 81 w 81"/>
                  <a:gd name="T35" fmla="*/ 98 h 140"/>
                  <a:gd name="T36" fmla="*/ 81 w 81"/>
                  <a:gd name="T37" fmla="*/ 98 h 140"/>
                  <a:gd name="T38" fmla="*/ 81 w 81"/>
                  <a:gd name="T39" fmla="*/ 91 h 140"/>
                  <a:gd name="T40" fmla="*/ 79 w 81"/>
                  <a:gd name="T41" fmla="*/ 82 h 140"/>
                  <a:gd name="T42" fmla="*/ 76 w 81"/>
                  <a:gd name="T43" fmla="*/ 74 h 140"/>
                  <a:gd name="T44" fmla="*/ 73 w 81"/>
                  <a:gd name="T45" fmla="*/ 66 h 140"/>
                  <a:gd name="T46" fmla="*/ 68 w 81"/>
                  <a:gd name="T47" fmla="*/ 58 h 140"/>
                  <a:gd name="T48" fmla="*/ 62 w 81"/>
                  <a:gd name="T49" fmla="*/ 50 h 140"/>
                  <a:gd name="T50" fmla="*/ 48 w 81"/>
                  <a:gd name="T51" fmla="*/ 33 h 140"/>
                  <a:gd name="T52" fmla="*/ 48 w 81"/>
                  <a:gd name="T53" fmla="*/ 33 h 140"/>
                  <a:gd name="T54" fmla="*/ 32 w 81"/>
                  <a:gd name="T55" fmla="*/ 17 h 140"/>
                  <a:gd name="T56" fmla="*/ 13 w 81"/>
                  <a:gd name="T5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40">
                    <a:moveTo>
                      <a:pt x="0" y="138"/>
                    </a:moveTo>
                    <a:lnTo>
                      <a:pt x="0" y="138"/>
                    </a:lnTo>
                    <a:lnTo>
                      <a:pt x="12" y="139"/>
                    </a:lnTo>
                    <a:lnTo>
                      <a:pt x="25" y="140"/>
                    </a:lnTo>
                    <a:lnTo>
                      <a:pt x="25" y="140"/>
                    </a:lnTo>
                    <a:lnTo>
                      <a:pt x="33" y="140"/>
                    </a:lnTo>
                    <a:lnTo>
                      <a:pt x="41" y="139"/>
                    </a:lnTo>
                    <a:lnTo>
                      <a:pt x="48" y="137"/>
                    </a:lnTo>
                    <a:lnTo>
                      <a:pt x="56" y="135"/>
                    </a:lnTo>
                    <a:lnTo>
                      <a:pt x="62" y="132"/>
                    </a:lnTo>
                    <a:lnTo>
                      <a:pt x="68" y="128"/>
                    </a:lnTo>
                    <a:lnTo>
                      <a:pt x="72" y="124"/>
                    </a:lnTo>
                    <a:lnTo>
                      <a:pt x="76" y="117"/>
                    </a:lnTo>
                    <a:lnTo>
                      <a:pt x="76" y="117"/>
                    </a:lnTo>
                    <a:lnTo>
                      <a:pt x="79" y="113"/>
                    </a:lnTo>
                    <a:lnTo>
                      <a:pt x="80" y="108"/>
                    </a:lnTo>
                    <a:lnTo>
                      <a:pt x="81" y="103"/>
                    </a:lnTo>
                    <a:lnTo>
                      <a:pt x="81" y="98"/>
                    </a:lnTo>
                    <a:lnTo>
                      <a:pt x="81" y="98"/>
                    </a:lnTo>
                    <a:lnTo>
                      <a:pt x="81" y="91"/>
                    </a:lnTo>
                    <a:lnTo>
                      <a:pt x="79" y="82"/>
                    </a:lnTo>
                    <a:lnTo>
                      <a:pt x="76" y="74"/>
                    </a:lnTo>
                    <a:lnTo>
                      <a:pt x="73" y="66"/>
                    </a:lnTo>
                    <a:lnTo>
                      <a:pt x="68" y="58"/>
                    </a:lnTo>
                    <a:lnTo>
                      <a:pt x="62" y="50"/>
                    </a:lnTo>
                    <a:lnTo>
                      <a:pt x="48" y="33"/>
                    </a:lnTo>
                    <a:lnTo>
                      <a:pt x="48" y="33"/>
                    </a:lnTo>
                    <a:lnTo>
                      <a:pt x="32" y="17"/>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6" name="Freeform 106"/>
              <p:cNvSpPr>
                <a:spLocks/>
              </p:cNvSpPr>
              <p:nvPr/>
            </p:nvSpPr>
            <p:spPr bwMode="auto">
              <a:xfrm>
                <a:off x="810" y="600"/>
                <a:ext cx="6" cy="4"/>
              </a:xfrm>
              <a:custGeom>
                <a:avLst/>
                <a:gdLst>
                  <a:gd name="T0" fmla="*/ 0 w 6"/>
                  <a:gd name="T1" fmla="*/ 4 h 4"/>
                  <a:gd name="T2" fmla="*/ 0 w 6"/>
                  <a:gd name="T3" fmla="*/ 4 h 4"/>
                  <a:gd name="T4" fmla="*/ 3 w 6"/>
                  <a:gd name="T5" fmla="*/ 2 h 4"/>
                  <a:gd name="T6" fmla="*/ 3 w 6"/>
                  <a:gd name="T7" fmla="*/ 2 h 4"/>
                  <a:gd name="T8" fmla="*/ 6 w 6"/>
                  <a:gd name="T9" fmla="*/ 0 h 4"/>
                </a:gdLst>
                <a:ahLst/>
                <a:cxnLst>
                  <a:cxn ang="0">
                    <a:pos x="T0" y="T1"/>
                  </a:cxn>
                  <a:cxn ang="0">
                    <a:pos x="T2" y="T3"/>
                  </a:cxn>
                  <a:cxn ang="0">
                    <a:pos x="T4" y="T5"/>
                  </a:cxn>
                  <a:cxn ang="0">
                    <a:pos x="T6" y="T7"/>
                  </a:cxn>
                  <a:cxn ang="0">
                    <a:pos x="T8" y="T9"/>
                  </a:cxn>
                </a:cxnLst>
                <a:rect l="0" t="0" r="r" b="b"/>
                <a:pathLst>
                  <a:path w="6" h="4">
                    <a:moveTo>
                      <a:pt x="0" y="4"/>
                    </a:moveTo>
                    <a:lnTo>
                      <a:pt x="0" y="4"/>
                    </a:lnTo>
                    <a:lnTo>
                      <a:pt x="3" y="2"/>
                    </a:lnTo>
                    <a:lnTo>
                      <a:pt x="3" y="2"/>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7" name="Freeform 107"/>
              <p:cNvSpPr>
                <a:spLocks/>
              </p:cNvSpPr>
              <p:nvPr/>
            </p:nvSpPr>
            <p:spPr bwMode="auto">
              <a:xfrm>
                <a:off x="743" y="627"/>
                <a:ext cx="19" cy="6"/>
              </a:xfrm>
              <a:custGeom>
                <a:avLst/>
                <a:gdLst>
                  <a:gd name="T0" fmla="*/ 0 w 19"/>
                  <a:gd name="T1" fmla="*/ 6 h 6"/>
                  <a:gd name="T2" fmla="*/ 0 w 19"/>
                  <a:gd name="T3" fmla="*/ 6 h 6"/>
                  <a:gd name="T4" fmla="*/ 19 w 19"/>
                  <a:gd name="T5" fmla="*/ 0 h 6"/>
                </a:gdLst>
                <a:ahLst/>
                <a:cxnLst>
                  <a:cxn ang="0">
                    <a:pos x="T0" y="T1"/>
                  </a:cxn>
                  <a:cxn ang="0">
                    <a:pos x="T2" y="T3"/>
                  </a:cxn>
                  <a:cxn ang="0">
                    <a:pos x="T4" y="T5"/>
                  </a:cxn>
                </a:cxnLst>
                <a:rect l="0" t="0" r="r" b="b"/>
                <a:pathLst>
                  <a:path w="19" h="6">
                    <a:moveTo>
                      <a:pt x="0" y="6"/>
                    </a:moveTo>
                    <a:lnTo>
                      <a:pt x="0" y="6"/>
                    </a:lnTo>
                    <a:lnTo>
                      <a:pt x="1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8" name="Freeform 108"/>
              <p:cNvSpPr>
                <a:spLocks/>
              </p:cNvSpPr>
              <p:nvPr/>
            </p:nvSpPr>
            <p:spPr bwMode="auto">
              <a:xfrm>
                <a:off x="860" y="557"/>
                <a:ext cx="15" cy="13"/>
              </a:xfrm>
              <a:custGeom>
                <a:avLst/>
                <a:gdLst>
                  <a:gd name="T0" fmla="*/ 0 w 15"/>
                  <a:gd name="T1" fmla="*/ 13 h 13"/>
                  <a:gd name="T2" fmla="*/ 0 w 15"/>
                  <a:gd name="T3" fmla="*/ 13 h 13"/>
                  <a:gd name="T4" fmla="*/ 15 w 15"/>
                  <a:gd name="T5" fmla="*/ 1 h 13"/>
                  <a:gd name="T6" fmla="*/ 15 w 15"/>
                  <a:gd name="T7" fmla="*/ 1 h 13"/>
                  <a:gd name="T8" fmla="*/ 15 w 15"/>
                  <a:gd name="T9" fmla="*/ 0 h 13"/>
                </a:gdLst>
                <a:ahLst/>
                <a:cxnLst>
                  <a:cxn ang="0">
                    <a:pos x="T0" y="T1"/>
                  </a:cxn>
                  <a:cxn ang="0">
                    <a:pos x="T2" y="T3"/>
                  </a:cxn>
                  <a:cxn ang="0">
                    <a:pos x="T4" y="T5"/>
                  </a:cxn>
                  <a:cxn ang="0">
                    <a:pos x="T6" y="T7"/>
                  </a:cxn>
                  <a:cxn ang="0">
                    <a:pos x="T8" y="T9"/>
                  </a:cxn>
                </a:cxnLst>
                <a:rect l="0" t="0" r="r" b="b"/>
                <a:pathLst>
                  <a:path w="15" h="13">
                    <a:moveTo>
                      <a:pt x="0" y="13"/>
                    </a:moveTo>
                    <a:lnTo>
                      <a:pt x="0" y="13"/>
                    </a:lnTo>
                    <a:lnTo>
                      <a:pt x="15" y="1"/>
                    </a:lnTo>
                    <a:lnTo>
                      <a:pt x="15" y="1"/>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89" name="Freeform 109"/>
              <p:cNvSpPr>
                <a:spLocks/>
              </p:cNvSpPr>
              <p:nvPr/>
            </p:nvSpPr>
            <p:spPr bwMode="auto">
              <a:xfrm>
                <a:off x="718" y="517"/>
                <a:ext cx="1" cy="38"/>
              </a:xfrm>
              <a:custGeom>
                <a:avLst/>
                <a:gdLst>
                  <a:gd name="T0" fmla="*/ 0 w 1"/>
                  <a:gd name="T1" fmla="*/ 38 h 38"/>
                  <a:gd name="T2" fmla="*/ 0 w 1"/>
                  <a:gd name="T3" fmla="*/ 38 h 38"/>
                  <a:gd name="T4" fmla="*/ 0 w 1"/>
                  <a:gd name="T5" fmla="*/ 20 h 38"/>
                  <a:gd name="T6" fmla="*/ 0 w 1"/>
                  <a:gd name="T7" fmla="*/ 20 h 38"/>
                  <a:gd name="T8" fmla="*/ 1 w 1"/>
                  <a:gd name="T9" fmla="*/ 0 h 38"/>
                </a:gdLst>
                <a:ahLst/>
                <a:cxnLst>
                  <a:cxn ang="0">
                    <a:pos x="T0" y="T1"/>
                  </a:cxn>
                  <a:cxn ang="0">
                    <a:pos x="T2" y="T3"/>
                  </a:cxn>
                  <a:cxn ang="0">
                    <a:pos x="T4" y="T5"/>
                  </a:cxn>
                  <a:cxn ang="0">
                    <a:pos x="T6" y="T7"/>
                  </a:cxn>
                  <a:cxn ang="0">
                    <a:pos x="T8" y="T9"/>
                  </a:cxn>
                </a:cxnLst>
                <a:rect l="0" t="0" r="r" b="b"/>
                <a:pathLst>
                  <a:path w="1" h="38">
                    <a:moveTo>
                      <a:pt x="0" y="38"/>
                    </a:moveTo>
                    <a:lnTo>
                      <a:pt x="0" y="38"/>
                    </a:lnTo>
                    <a:lnTo>
                      <a:pt x="0" y="20"/>
                    </a:lnTo>
                    <a:lnTo>
                      <a:pt x="0" y="20"/>
                    </a:lnTo>
                    <a:lnTo>
                      <a:pt x="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0" name="Freeform 110"/>
              <p:cNvSpPr>
                <a:spLocks/>
              </p:cNvSpPr>
              <p:nvPr/>
            </p:nvSpPr>
            <p:spPr bwMode="auto">
              <a:xfrm>
                <a:off x="725" y="384"/>
                <a:ext cx="90" cy="87"/>
              </a:xfrm>
              <a:custGeom>
                <a:avLst/>
                <a:gdLst>
                  <a:gd name="T0" fmla="*/ 0 w 90"/>
                  <a:gd name="T1" fmla="*/ 87 h 87"/>
                  <a:gd name="T2" fmla="*/ 0 w 90"/>
                  <a:gd name="T3" fmla="*/ 87 h 87"/>
                  <a:gd name="T4" fmla="*/ 5 w 90"/>
                  <a:gd name="T5" fmla="*/ 63 h 87"/>
                  <a:gd name="T6" fmla="*/ 12 w 90"/>
                  <a:gd name="T7" fmla="*/ 42 h 87"/>
                  <a:gd name="T8" fmla="*/ 12 w 90"/>
                  <a:gd name="T9" fmla="*/ 42 h 87"/>
                  <a:gd name="T10" fmla="*/ 16 w 90"/>
                  <a:gd name="T11" fmla="*/ 32 h 87"/>
                  <a:gd name="T12" fmla="*/ 21 w 90"/>
                  <a:gd name="T13" fmla="*/ 24 h 87"/>
                  <a:gd name="T14" fmla="*/ 26 w 90"/>
                  <a:gd name="T15" fmla="*/ 16 h 87"/>
                  <a:gd name="T16" fmla="*/ 31 w 90"/>
                  <a:gd name="T17" fmla="*/ 10 h 87"/>
                  <a:gd name="T18" fmla="*/ 31 w 90"/>
                  <a:gd name="T19" fmla="*/ 10 h 87"/>
                  <a:gd name="T20" fmla="*/ 37 w 90"/>
                  <a:gd name="T21" fmla="*/ 5 h 87"/>
                  <a:gd name="T22" fmla="*/ 42 w 90"/>
                  <a:gd name="T23" fmla="*/ 2 h 87"/>
                  <a:gd name="T24" fmla="*/ 46 w 90"/>
                  <a:gd name="T25" fmla="*/ 1 h 87"/>
                  <a:gd name="T26" fmla="*/ 51 w 90"/>
                  <a:gd name="T27" fmla="*/ 0 h 87"/>
                  <a:gd name="T28" fmla="*/ 51 w 90"/>
                  <a:gd name="T29" fmla="*/ 0 h 87"/>
                  <a:gd name="T30" fmla="*/ 55 w 90"/>
                  <a:gd name="T31" fmla="*/ 1 h 87"/>
                  <a:gd name="T32" fmla="*/ 60 w 90"/>
                  <a:gd name="T33" fmla="*/ 2 h 87"/>
                  <a:gd name="T34" fmla="*/ 65 w 90"/>
                  <a:gd name="T35" fmla="*/ 5 h 87"/>
                  <a:gd name="T36" fmla="*/ 71 w 90"/>
                  <a:gd name="T37" fmla="*/ 10 h 87"/>
                  <a:gd name="T38" fmla="*/ 71 w 90"/>
                  <a:gd name="T39" fmla="*/ 10 h 87"/>
                  <a:gd name="T40" fmla="*/ 76 w 90"/>
                  <a:gd name="T41" fmla="*/ 16 h 87"/>
                  <a:gd name="T42" fmla="*/ 81 w 90"/>
                  <a:gd name="T43" fmla="*/ 25 h 87"/>
                  <a:gd name="T44" fmla="*/ 86 w 90"/>
                  <a:gd name="T45" fmla="*/ 35 h 87"/>
                  <a:gd name="T46" fmla="*/ 90 w 90"/>
                  <a:gd name="T47" fmla="*/ 4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87">
                    <a:moveTo>
                      <a:pt x="0" y="87"/>
                    </a:moveTo>
                    <a:lnTo>
                      <a:pt x="0" y="87"/>
                    </a:lnTo>
                    <a:lnTo>
                      <a:pt x="5" y="63"/>
                    </a:lnTo>
                    <a:lnTo>
                      <a:pt x="12" y="42"/>
                    </a:lnTo>
                    <a:lnTo>
                      <a:pt x="12" y="42"/>
                    </a:lnTo>
                    <a:lnTo>
                      <a:pt x="16" y="32"/>
                    </a:lnTo>
                    <a:lnTo>
                      <a:pt x="21" y="24"/>
                    </a:lnTo>
                    <a:lnTo>
                      <a:pt x="26" y="16"/>
                    </a:lnTo>
                    <a:lnTo>
                      <a:pt x="31" y="10"/>
                    </a:lnTo>
                    <a:lnTo>
                      <a:pt x="31" y="10"/>
                    </a:lnTo>
                    <a:lnTo>
                      <a:pt x="37" y="5"/>
                    </a:lnTo>
                    <a:lnTo>
                      <a:pt x="42" y="2"/>
                    </a:lnTo>
                    <a:lnTo>
                      <a:pt x="46" y="1"/>
                    </a:lnTo>
                    <a:lnTo>
                      <a:pt x="51" y="0"/>
                    </a:lnTo>
                    <a:lnTo>
                      <a:pt x="51" y="0"/>
                    </a:lnTo>
                    <a:lnTo>
                      <a:pt x="55" y="1"/>
                    </a:lnTo>
                    <a:lnTo>
                      <a:pt x="60" y="2"/>
                    </a:lnTo>
                    <a:lnTo>
                      <a:pt x="65" y="5"/>
                    </a:lnTo>
                    <a:lnTo>
                      <a:pt x="71" y="10"/>
                    </a:lnTo>
                    <a:lnTo>
                      <a:pt x="71" y="10"/>
                    </a:lnTo>
                    <a:lnTo>
                      <a:pt x="76" y="16"/>
                    </a:lnTo>
                    <a:lnTo>
                      <a:pt x="81" y="25"/>
                    </a:lnTo>
                    <a:lnTo>
                      <a:pt x="86" y="35"/>
                    </a:lnTo>
                    <a:lnTo>
                      <a:pt x="90" y="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1" name="Freeform 111"/>
              <p:cNvSpPr>
                <a:spLocks/>
              </p:cNvSpPr>
              <p:nvPr/>
            </p:nvSpPr>
            <p:spPr bwMode="auto">
              <a:xfrm>
                <a:off x="676" y="430"/>
                <a:ext cx="252" cy="99"/>
              </a:xfrm>
              <a:custGeom>
                <a:avLst/>
                <a:gdLst>
                  <a:gd name="T0" fmla="*/ 227 w 252"/>
                  <a:gd name="T1" fmla="*/ 99 h 99"/>
                  <a:gd name="T2" fmla="*/ 227 w 252"/>
                  <a:gd name="T3" fmla="*/ 99 h 99"/>
                  <a:gd name="T4" fmla="*/ 237 w 252"/>
                  <a:gd name="T5" fmla="*/ 84 h 99"/>
                  <a:gd name="T6" fmla="*/ 245 w 252"/>
                  <a:gd name="T7" fmla="*/ 69 h 99"/>
                  <a:gd name="T8" fmla="*/ 248 w 252"/>
                  <a:gd name="T9" fmla="*/ 63 h 99"/>
                  <a:gd name="T10" fmla="*/ 250 w 252"/>
                  <a:gd name="T11" fmla="*/ 56 h 99"/>
                  <a:gd name="T12" fmla="*/ 252 w 252"/>
                  <a:gd name="T13" fmla="*/ 48 h 99"/>
                  <a:gd name="T14" fmla="*/ 252 w 252"/>
                  <a:gd name="T15" fmla="*/ 41 h 99"/>
                  <a:gd name="T16" fmla="*/ 252 w 252"/>
                  <a:gd name="T17" fmla="*/ 41 h 99"/>
                  <a:gd name="T18" fmla="*/ 252 w 252"/>
                  <a:gd name="T19" fmla="*/ 36 h 99"/>
                  <a:gd name="T20" fmla="*/ 251 w 252"/>
                  <a:gd name="T21" fmla="*/ 31 h 99"/>
                  <a:gd name="T22" fmla="*/ 250 w 252"/>
                  <a:gd name="T23" fmla="*/ 27 h 99"/>
                  <a:gd name="T24" fmla="*/ 247 w 252"/>
                  <a:gd name="T25" fmla="*/ 22 h 99"/>
                  <a:gd name="T26" fmla="*/ 247 w 252"/>
                  <a:gd name="T27" fmla="*/ 22 h 99"/>
                  <a:gd name="T28" fmla="*/ 242 w 252"/>
                  <a:gd name="T29" fmla="*/ 16 h 99"/>
                  <a:gd name="T30" fmla="*/ 236 w 252"/>
                  <a:gd name="T31" fmla="*/ 9 h 99"/>
                  <a:gd name="T32" fmla="*/ 229 w 252"/>
                  <a:gd name="T33" fmla="*/ 5 h 99"/>
                  <a:gd name="T34" fmla="*/ 220 w 252"/>
                  <a:gd name="T35" fmla="*/ 3 h 99"/>
                  <a:gd name="T36" fmla="*/ 220 w 252"/>
                  <a:gd name="T37" fmla="*/ 3 h 99"/>
                  <a:gd name="T38" fmla="*/ 207 w 252"/>
                  <a:gd name="T39" fmla="*/ 0 h 99"/>
                  <a:gd name="T40" fmla="*/ 196 w 252"/>
                  <a:gd name="T41" fmla="*/ 0 h 99"/>
                  <a:gd name="T42" fmla="*/ 183 w 252"/>
                  <a:gd name="T43" fmla="*/ 0 h 99"/>
                  <a:gd name="T44" fmla="*/ 183 w 252"/>
                  <a:gd name="T45" fmla="*/ 0 h 99"/>
                  <a:gd name="T46" fmla="*/ 170 w 252"/>
                  <a:gd name="T47" fmla="*/ 2 h 99"/>
                  <a:gd name="T48" fmla="*/ 156 w 252"/>
                  <a:gd name="T49" fmla="*/ 4 h 99"/>
                  <a:gd name="T50" fmla="*/ 141 w 252"/>
                  <a:gd name="T51" fmla="*/ 8 h 99"/>
                  <a:gd name="T52" fmla="*/ 126 w 252"/>
                  <a:gd name="T53" fmla="*/ 14 h 99"/>
                  <a:gd name="T54" fmla="*/ 110 w 252"/>
                  <a:gd name="T55" fmla="*/ 20 h 99"/>
                  <a:gd name="T56" fmla="*/ 95 w 252"/>
                  <a:gd name="T57" fmla="*/ 26 h 99"/>
                  <a:gd name="T58" fmla="*/ 78 w 252"/>
                  <a:gd name="T59" fmla="*/ 34 h 99"/>
                  <a:gd name="T60" fmla="*/ 63 w 252"/>
                  <a:gd name="T61" fmla="*/ 43 h 99"/>
                  <a:gd name="T62" fmla="*/ 63 w 252"/>
                  <a:gd name="T63" fmla="*/ 43 h 99"/>
                  <a:gd name="T64" fmla="*/ 45 w 252"/>
                  <a:gd name="T65" fmla="*/ 54 h 99"/>
                  <a:gd name="T66" fmla="*/ 29 w 252"/>
                  <a:gd name="T67" fmla="*/ 65 h 99"/>
                  <a:gd name="T68" fmla="*/ 15 w 252"/>
                  <a:gd name="T69" fmla="*/ 76 h 99"/>
                  <a:gd name="T70" fmla="*/ 0 w 252"/>
                  <a:gd name="T71" fmla="*/ 88 h 99"/>
                  <a:gd name="T72" fmla="*/ 0 w 252"/>
                  <a:gd name="T73" fmla="*/ 88 h 99"/>
                  <a:gd name="T74" fmla="*/ 1 w 252"/>
                  <a:gd name="T75"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99">
                    <a:moveTo>
                      <a:pt x="227" y="99"/>
                    </a:moveTo>
                    <a:lnTo>
                      <a:pt x="227" y="99"/>
                    </a:lnTo>
                    <a:lnTo>
                      <a:pt x="237" y="84"/>
                    </a:lnTo>
                    <a:lnTo>
                      <a:pt x="245" y="69"/>
                    </a:lnTo>
                    <a:lnTo>
                      <a:pt x="248" y="63"/>
                    </a:lnTo>
                    <a:lnTo>
                      <a:pt x="250" y="56"/>
                    </a:lnTo>
                    <a:lnTo>
                      <a:pt x="252" y="48"/>
                    </a:lnTo>
                    <a:lnTo>
                      <a:pt x="252" y="41"/>
                    </a:lnTo>
                    <a:lnTo>
                      <a:pt x="252" y="41"/>
                    </a:lnTo>
                    <a:lnTo>
                      <a:pt x="252" y="36"/>
                    </a:lnTo>
                    <a:lnTo>
                      <a:pt x="251" y="31"/>
                    </a:lnTo>
                    <a:lnTo>
                      <a:pt x="250" y="27"/>
                    </a:lnTo>
                    <a:lnTo>
                      <a:pt x="247" y="22"/>
                    </a:lnTo>
                    <a:lnTo>
                      <a:pt x="247" y="22"/>
                    </a:lnTo>
                    <a:lnTo>
                      <a:pt x="242" y="16"/>
                    </a:lnTo>
                    <a:lnTo>
                      <a:pt x="236" y="9"/>
                    </a:lnTo>
                    <a:lnTo>
                      <a:pt x="229" y="5"/>
                    </a:lnTo>
                    <a:lnTo>
                      <a:pt x="220" y="3"/>
                    </a:lnTo>
                    <a:lnTo>
                      <a:pt x="220" y="3"/>
                    </a:lnTo>
                    <a:lnTo>
                      <a:pt x="207" y="0"/>
                    </a:lnTo>
                    <a:lnTo>
                      <a:pt x="196" y="0"/>
                    </a:lnTo>
                    <a:lnTo>
                      <a:pt x="183" y="0"/>
                    </a:lnTo>
                    <a:lnTo>
                      <a:pt x="183" y="0"/>
                    </a:lnTo>
                    <a:lnTo>
                      <a:pt x="170" y="2"/>
                    </a:lnTo>
                    <a:lnTo>
                      <a:pt x="156" y="4"/>
                    </a:lnTo>
                    <a:lnTo>
                      <a:pt x="141" y="8"/>
                    </a:lnTo>
                    <a:lnTo>
                      <a:pt x="126" y="14"/>
                    </a:lnTo>
                    <a:lnTo>
                      <a:pt x="110" y="20"/>
                    </a:lnTo>
                    <a:lnTo>
                      <a:pt x="95" y="26"/>
                    </a:lnTo>
                    <a:lnTo>
                      <a:pt x="78" y="34"/>
                    </a:lnTo>
                    <a:lnTo>
                      <a:pt x="63" y="43"/>
                    </a:lnTo>
                    <a:lnTo>
                      <a:pt x="63" y="43"/>
                    </a:lnTo>
                    <a:lnTo>
                      <a:pt x="45" y="54"/>
                    </a:lnTo>
                    <a:lnTo>
                      <a:pt x="29" y="65"/>
                    </a:lnTo>
                    <a:lnTo>
                      <a:pt x="15" y="76"/>
                    </a:lnTo>
                    <a:lnTo>
                      <a:pt x="0" y="88"/>
                    </a:lnTo>
                    <a:lnTo>
                      <a:pt x="0" y="88"/>
                    </a:lnTo>
                    <a:lnTo>
                      <a:pt x="1" y="8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2" name="Freeform 112"/>
              <p:cNvSpPr>
                <a:spLocks/>
              </p:cNvSpPr>
              <p:nvPr/>
            </p:nvSpPr>
            <p:spPr bwMode="auto">
              <a:xfrm>
                <a:off x="623" y="546"/>
                <a:ext cx="82" cy="99"/>
              </a:xfrm>
              <a:custGeom>
                <a:avLst/>
                <a:gdLst>
                  <a:gd name="T0" fmla="*/ 25 w 82"/>
                  <a:gd name="T1" fmla="*/ 0 h 99"/>
                  <a:gd name="T2" fmla="*/ 25 w 82"/>
                  <a:gd name="T3" fmla="*/ 0 h 99"/>
                  <a:gd name="T4" fmla="*/ 15 w 82"/>
                  <a:gd name="T5" fmla="*/ 15 h 99"/>
                  <a:gd name="T6" fmla="*/ 7 w 82"/>
                  <a:gd name="T7" fmla="*/ 29 h 99"/>
                  <a:gd name="T8" fmla="*/ 4 w 82"/>
                  <a:gd name="T9" fmla="*/ 36 h 99"/>
                  <a:gd name="T10" fmla="*/ 2 w 82"/>
                  <a:gd name="T11" fmla="*/ 44 h 99"/>
                  <a:gd name="T12" fmla="*/ 1 w 82"/>
                  <a:gd name="T13" fmla="*/ 51 h 99"/>
                  <a:gd name="T14" fmla="*/ 0 w 82"/>
                  <a:gd name="T15" fmla="*/ 57 h 99"/>
                  <a:gd name="T16" fmla="*/ 0 w 82"/>
                  <a:gd name="T17" fmla="*/ 57 h 99"/>
                  <a:gd name="T18" fmla="*/ 0 w 82"/>
                  <a:gd name="T19" fmla="*/ 57 h 99"/>
                  <a:gd name="T20" fmla="*/ 0 w 82"/>
                  <a:gd name="T21" fmla="*/ 57 h 99"/>
                  <a:gd name="T22" fmla="*/ 0 w 82"/>
                  <a:gd name="T23" fmla="*/ 57 h 99"/>
                  <a:gd name="T24" fmla="*/ 0 w 82"/>
                  <a:gd name="T25" fmla="*/ 63 h 99"/>
                  <a:gd name="T26" fmla="*/ 2 w 82"/>
                  <a:gd name="T27" fmla="*/ 68 h 99"/>
                  <a:gd name="T28" fmla="*/ 2 w 82"/>
                  <a:gd name="T29" fmla="*/ 68 h 99"/>
                  <a:gd name="T30" fmla="*/ 5 w 82"/>
                  <a:gd name="T31" fmla="*/ 76 h 99"/>
                  <a:gd name="T32" fmla="*/ 5 w 82"/>
                  <a:gd name="T33" fmla="*/ 76 h 99"/>
                  <a:gd name="T34" fmla="*/ 9 w 82"/>
                  <a:gd name="T35" fmla="*/ 83 h 99"/>
                  <a:gd name="T36" fmla="*/ 14 w 82"/>
                  <a:gd name="T37" fmla="*/ 87 h 99"/>
                  <a:gd name="T38" fmla="*/ 19 w 82"/>
                  <a:gd name="T39" fmla="*/ 91 h 99"/>
                  <a:gd name="T40" fmla="*/ 25 w 82"/>
                  <a:gd name="T41" fmla="*/ 94 h 99"/>
                  <a:gd name="T42" fmla="*/ 33 w 82"/>
                  <a:gd name="T43" fmla="*/ 96 h 99"/>
                  <a:gd name="T44" fmla="*/ 40 w 82"/>
                  <a:gd name="T45" fmla="*/ 98 h 99"/>
                  <a:gd name="T46" fmla="*/ 48 w 82"/>
                  <a:gd name="T47" fmla="*/ 99 h 99"/>
                  <a:gd name="T48" fmla="*/ 56 w 82"/>
                  <a:gd name="T49" fmla="*/ 99 h 99"/>
                  <a:gd name="T50" fmla="*/ 56 w 82"/>
                  <a:gd name="T51" fmla="*/ 99 h 99"/>
                  <a:gd name="T52" fmla="*/ 69 w 82"/>
                  <a:gd name="T53" fmla="*/ 98 h 99"/>
                  <a:gd name="T54" fmla="*/ 82 w 82"/>
                  <a:gd name="T5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99">
                    <a:moveTo>
                      <a:pt x="25" y="0"/>
                    </a:moveTo>
                    <a:lnTo>
                      <a:pt x="25" y="0"/>
                    </a:lnTo>
                    <a:lnTo>
                      <a:pt x="15" y="15"/>
                    </a:lnTo>
                    <a:lnTo>
                      <a:pt x="7" y="29"/>
                    </a:lnTo>
                    <a:lnTo>
                      <a:pt x="4" y="36"/>
                    </a:lnTo>
                    <a:lnTo>
                      <a:pt x="2" y="44"/>
                    </a:lnTo>
                    <a:lnTo>
                      <a:pt x="1" y="51"/>
                    </a:lnTo>
                    <a:lnTo>
                      <a:pt x="0" y="57"/>
                    </a:lnTo>
                    <a:lnTo>
                      <a:pt x="0" y="57"/>
                    </a:lnTo>
                    <a:lnTo>
                      <a:pt x="0" y="57"/>
                    </a:lnTo>
                    <a:lnTo>
                      <a:pt x="0" y="57"/>
                    </a:lnTo>
                    <a:lnTo>
                      <a:pt x="0" y="57"/>
                    </a:lnTo>
                    <a:lnTo>
                      <a:pt x="0" y="63"/>
                    </a:lnTo>
                    <a:lnTo>
                      <a:pt x="2" y="68"/>
                    </a:lnTo>
                    <a:lnTo>
                      <a:pt x="2" y="68"/>
                    </a:lnTo>
                    <a:lnTo>
                      <a:pt x="5" y="76"/>
                    </a:lnTo>
                    <a:lnTo>
                      <a:pt x="5" y="76"/>
                    </a:lnTo>
                    <a:lnTo>
                      <a:pt x="9" y="83"/>
                    </a:lnTo>
                    <a:lnTo>
                      <a:pt x="14" y="87"/>
                    </a:lnTo>
                    <a:lnTo>
                      <a:pt x="19" y="91"/>
                    </a:lnTo>
                    <a:lnTo>
                      <a:pt x="25" y="94"/>
                    </a:lnTo>
                    <a:lnTo>
                      <a:pt x="33" y="96"/>
                    </a:lnTo>
                    <a:lnTo>
                      <a:pt x="40" y="98"/>
                    </a:lnTo>
                    <a:lnTo>
                      <a:pt x="48" y="99"/>
                    </a:lnTo>
                    <a:lnTo>
                      <a:pt x="56" y="99"/>
                    </a:lnTo>
                    <a:lnTo>
                      <a:pt x="56" y="99"/>
                    </a:lnTo>
                    <a:lnTo>
                      <a:pt x="69" y="98"/>
                    </a:lnTo>
                    <a:lnTo>
                      <a:pt x="82" y="9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3" name="Freeform 113"/>
              <p:cNvSpPr>
                <a:spLocks/>
              </p:cNvSpPr>
              <p:nvPr/>
            </p:nvSpPr>
            <p:spPr bwMode="auto">
              <a:xfrm>
                <a:off x="725" y="464"/>
                <a:ext cx="108" cy="227"/>
              </a:xfrm>
              <a:custGeom>
                <a:avLst/>
                <a:gdLst>
                  <a:gd name="T0" fmla="*/ 100 w 108"/>
                  <a:gd name="T1" fmla="*/ 0 h 227"/>
                  <a:gd name="T2" fmla="*/ 100 w 108"/>
                  <a:gd name="T3" fmla="*/ 0 h 227"/>
                  <a:gd name="T4" fmla="*/ 101 w 108"/>
                  <a:gd name="T5" fmla="*/ 5 h 227"/>
                  <a:gd name="T6" fmla="*/ 104 w 108"/>
                  <a:gd name="T7" fmla="*/ 22 h 227"/>
                  <a:gd name="T8" fmla="*/ 107 w 108"/>
                  <a:gd name="T9" fmla="*/ 44 h 227"/>
                  <a:gd name="T10" fmla="*/ 108 w 108"/>
                  <a:gd name="T11" fmla="*/ 73 h 227"/>
                  <a:gd name="T12" fmla="*/ 108 w 108"/>
                  <a:gd name="T13" fmla="*/ 73 h 227"/>
                  <a:gd name="T14" fmla="*/ 108 w 108"/>
                  <a:gd name="T15" fmla="*/ 90 h 227"/>
                  <a:gd name="T16" fmla="*/ 107 w 108"/>
                  <a:gd name="T17" fmla="*/ 105 h 227"/>
                  <a:gd name="T18" fmla="*/ 104 w 108"/>
                  <a:gd name="T19" fmla="*/ 120 h 227"/>
                  <a:gd name="T20" fmla="*/ 102 w 108"/>
                  <a:gd name="T21" fmla="*/ 135 h 227"/>
                  <a:gd name="T22" fmla="*/ 100 w 108"/>
                  <a:gd name="T23" fmla="*/ 149 h 227"/>
                  <a:gd name="T24" fmla="*/ 97 w 108"/>
                  <a:gd name="T25" fmla="*/ 162 h 227"/>
                  <a:gd name="T26" fmla="*/ 93 w 108"/>
                  <a:gd name="T27" fmla="*/ 174 h 227"/>
                  <a:gd name="T28" fmla="*/ 89 w 108"/>
                  <a:gd name="T29" fmla="*/ 185 h 227"/>
                  <a:gd name="T30" fmla="*/ 89 w 108"/>
                  <a:gd name="T31" fmla="*/ 185 h 227"/>
                  <a:gd name="T32" fmla="*/ 85 w 108"/>
                  <a:gd name="T33" fmla="*/ 194 h 227"/>
                  <a:gd name="T34" fmla="*/ 80 w 108"/>
                  <a:gd name="T35" fmla="*/ 204 h 227"/>
                  <a:gd name="T36" fmla="*/ 75 w 108"/>
                  <a:gd name="T37" fmla="*/ 211 h 227"/>
                  <a:gd name="T38" fmla="*/ 71 w 108"/>
                  <a:gd name="T39" fmla="*/ 217 h 227"/>
                  <a:gd name="T40" fmla="*/ 71 w 108"/>
                  <a:gd name="T41" fmla="*/ 217 h 227"/>
                  <a:gd name="T42" fmla="*/ 65 w 108"/>
                  <a:gd name="T43" fmla="*/ 221 h 227"/>
                  <a:gd name="T44" fmla="*/ 60 w 108"/>
                  <a:gd name="T45" fmla="*/ 224 h 227"/>
                  <a:gd name="T46" fmla="*/ 55 w 108"/>
                  <a:gd name="T47" fmla="*/ 226 h 227"/>
                  <a:gd name="T48" fmla="*/ 51 w 108"/>
                  <a:gd name="T49" fmla="*/ 227 h 227"/>
                  <a:gd name="T50" fmla="*/ 51 w 108"/>
                  <a:gd name="T51" fmla="*/ 227 h 227"/>
                  <a:gd name="T52" fmla="*/ 46 w 108"/>
                  <a:gd name="T53" fmla="*/ 226 h 227"/>
                  <a:gd name="T54" fmla="*/ 42 w 108"/>
                  <a:gd name="T55" fmla="*/ 224 h 227"/>
                  <a:gd name="T56" fmla="*/ 37 w 108"/>
                  <a:gd name="T57" fmla="*/ 221 h 227"/>
                  <a:gd name="T58" fmla="*/ 31 w 108"/>
                  <a:gd name="T59" fmla="*/ 217 h 227"/>
                  <a:gd name="T60" fmla="*/ 31 w 108"/>
                  <a:gd name="T61" fmla="*/ 217 h 227"/>
                  <a:gd name="T62" fmla="*/ 26 w 108"/>
                  <a:gd name="T63" fmla="*/ 211 h 227"/>
                  <a:gd name="T64" fmla="*/ 22 w 108"/>
                  <a:gd name="T65" fmla="*/ 205 h 227"/>
                  <a:gd name="T66" fmla="*/ 17 w 108"/>
                  <a:gd name="T67" fmla="*/ 197 h 227"/>
                  <a:gd name="T68" fmla="*/ 13 w 108"/>
                  <a:gd name="T69" fmla="*/ 187 h 227"/>
                  <a:gd name="T70" fmla="*/ 6 w 108"/>
                  <a:gd name="T71" fmla="*/ 167 h 227"/>
                  <a:gd name="T72" fmla="*/ 0 w 108"/>
                  <a:gd name="T73" fmla="*/ 1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227">
                    <a:moveTo>
                      <a:pt x="100" y="0"/>
                    </a:moveTo>
                    <a:lnTo>
                      <a:pt x="100" y="0"/>
                    </a:lnTo>
                    <a:lnTo>
                      <a:pt x="101" y="5"/>
                    </a:lnTo>
                    <a:lnTo>
                      <a:pt x="104" y="22"/>
                    </a:lnTo>
                    <a:lnTo>
                      <a:pt x="107" y="44"/>
                    </a:lnTo>
                    <a:lnTo>
                      <a:pt x="108" y="73"/>
                    </a:lnTo>
                    <a:lnTo>
                      <a:pt x="108" y="73"/>
                    </a:lnTo>
                    <a:lnTo>
                      <a:pt x="108" y="90"/>
                    </a:lnTo>
                    <a:lnTo>
                      <a:pt x="107" y="105"/>
                    </a:lnTo>
                    <a:lnTo>
                      <a:pt x="104" y="120"/>
                    </a:lnTo>
                    <a:lnTo>
                      <a:pt x="102" y="135"/>
                    </a:lnTo>
                    <a:lnTo>
                      <a:pt x="100" y="149"/>
                    </a:lnTo>
                    <a:lnTo>
                      <a:pt x="97" y="162"/>
                    </a:lnTo>
                    <a:lnTo>
                      <a:pt x="93" y="174"/>
                    </a:lnTo>
                    <a:lnTo>
                      <a:pt x="89" y="185"/>
                    </a:lnTo>
                    <a:lnTo>
                      <a:pt x="89" y="185"/>
                    </a:lnTo>
                    <a:lnTo>
                      <a:pt x="85" y="194"/>
                    </a:lnTo>
                    <a:lnTo>
                      <a:pt x="80" y="204"/>
                    </a:lnTo>
                    <a:lnTo>
                      <a:pt x="75" y="211"/>
                    </a:lnTo>
                    <a:lnTo>
                      <a:pt x="71" y="217"/>
                    </a:lnTo>
                    <a:lnTo>
                      <a:pt x="71" y="217"/>
                    </a:lnTo>
                    <a:lnTo>
                      <a:pt x="65" y="221"/>
                    </a:lnTo>
                    <a:lnTo>
                      <a:pt x="60" y="224"/>
                    </a:lnTo>
                    <a:lnTo>
                      <a:pt x="55" y="226"/>
                    </a:lnTo>
                    <a:lnTo>
                      <a:pt x="51" y="227"/>
                    </a:lnTo>
                    <a:lnTo>
                      <a:pt x="51" y="227"/>
                    </a:lnTo>
                    <a:lnTo>
                      <a:pt x="46" y="226"/>
                    </a:lnTo>
                    <a:lnTo>
                      <a:pt x="42" y="224"/>
                    </a:lnTo>
                    <a:lnTo>
                      <a:pt x="37" y="221"/>
                    </a:lnTo>
                    <a:lnTo>
                      <a:pt x="31" y="217"/>
                    </a:lnTo>
                    <a:lnTo>
                      <a:pt x="31" y="217"/>
                    </a:lnTo>
                    <a:lnTo>
                      <a:pt x="26" y="211"/>
                    </a:lnTo>
                    <a:lnTo>
                      <a:pt x="22" y="205"/>
                    </a:lnTo>
                    <a:lnTo>
                      <a:pt x="17" y="197"/>
                    </a:lnTo>
                    <a:lnTo>
                      <a:pt x="13" y="187"/>
                    </a:lnTo>
                    <a:lnTo>
                      <a:pt x="6" y="167"/>
                    </a:lnTo>
                    <a:lnTo>
                      <a:pt x="0" y="14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4" name="Freeform 114"/>
              <p:cNvSpPr>
                <a:spLocks/>
              </p:cNvSpPr>
              <p:nvPr/>
            </p:nvSpPr>
            <p:spPr bwMode="auto">
              <a:xfrm>
                <a:off x="807" y="469"/>
                <a:ext cx="9" cy="6"/>
              </a:xfrm>
              <a:custGeom>
                <a:avLst/>
                <a:gdLst>
                  <a:gd name="T0" fmla="*/ 9 w 9"/>
                  <a:gd name="T1" fmla="*/ 6 h 6"/>
                  <a:gd name="T2" fmla="*/ 9 w 9"/>
                  <a:gd name="T3" fmla="*/ 6 h 6"/>
                  <a:gd name="T4" fmla="*/ 6 w 9"/>
                  <a:gd name="T5" fmla="*/ 4 h 6"/>
                  <a:gd name="T6" fmla="*/ 6 w 9"/>
                  <a:gd name="T7" fmla="*/ 4 h 6"/>
                  <a:gd name="T8" fmla="*/ 0 w 9"/>
                  <a:gd name="T9" fmla="*/ 0 h 6"/>
                </a:gdLst>
                <a:ahLst/>
                <a:cxnLst>
                  <a:cxn ang="0">
                    <a:pos x="T0" y="T1"/>
                  </a:cxn>
                  <a:cxn ang="0">
                    <a:pos x="T2" y="T3"/>
                  </a:cxn>
                  <a:cxn ang="0">
                    <a:pos x="T4" y="T5"/>
                  </a:cxn>
                  <a:cxn ang="0">
                    <a:pos x="T6" y="T7"/>
                  </a:cxn>
                  <a:cxn ang="0">
                    <a:pos x="T8" y="T9"/>
                  </a:cxn>
                </a:cxnLst>
                <a:rect l="0" t="0" r="r" b="b"/>
                <a:pathLst>
                  <a:path w="9" h="6">
                    <a:moveTo>
                      <a:pt x="9" y="6"/>
                    </a:moveTo>
                    <a:lnTo>
                      <a:pt x="9" y="6"/>
                    </a:lnTo>
                    <a:lnTo>
                      <a:pt x="6" y="4"/>
                    </a:lnTo>
                    <a:lnTo>
                      <a:pt x="6" y="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5" name="Freeform 115"/>
              <p:cNvSpPr>
                <a:spLocks/>
              </p:cNvSpPr>
              <p:nvPr/>
            </p:nvSpPr>
            <p:spPr bwMode="auto">
              <a:xfrm>
                <a:off x="750" y="511"/>
                <a:ext cx="52" cy="52"/>
              </a:xfrm>
              <a:custGeom>
                <a:avLst/>
                <a:gdLst>
                  <a:gd name="T0" fmla="*/ 52 w 52"/>
                  <a:gd name="T1" fmla="*/ 26 h 52"/>
                  <a:gd name="T2" fmla="*/ 52 w 52"/>
                  <a:gd name="T3" fmla="*/ 26 h 52"/>
                  <a:gd name="T4" fmla="*/ 51 w 52"/>
                  <a:gd name="T5" fmla="*/ 31 h 52"/>
                  <a:gd name="T6" fmla="*/ 50 w 52"/>
                  <a:gd name="T7" fmla="*/ 36 h 52"/>
                  <a:gd name="T8" fmla="*/ 48 w 52"/>
                  <a:gd name="T9" fmla="*/ 40 h 52"/>
                  <a:gd name="T10" fmla="*/ 43 w 52"/>
                  <a:gd name="T11" fmla="*/ 45 h 52"/>
                  <a:gd name="T12" fmla="*/ 40 w 52"/>
                  <a:gd name="T13" fmla="*/ 48 h 52"/>
                  <a:gd name="T14" fmla="*/ 35 w 52"/>
                  <a:gd name="T15" fmla="*/ 50 h 52"/>
                  <a:gd name="T16" fmla="*/ 31 w 52"/>
                  <a:gd name="T17" fmla="*/ 52 h 52"/>
                  <a:gd name="T18" fmla="*/ 26 w 52"/>
                  <a:gd name="T19" fmla="*/ 52 h 52"/>
                  <a:gd name="T20" fmla="*/ 26 w 52"/>
                  <a:gd name="T21" fmla="*/ 52 h 52"/>
                  <a:gd name="T22" fmla="*/ 21 w 52"/>
                  <a:gd name="T23" fmla="*/ 52 h 52"/>
                  <a:gd name="T24" fmla="*/ 16 w 52"/>
                  <a:gd name="T25" fmla="*/ 50 h 52"/>
                  <a:gd name="T26" fmla="*/ 12 w 52"/>
                  <a:gd name="T27" fmla="*/ 48 h 52"/>
                  <a:gd name="T28" fmla="*/ 7 w 52"/>
                  <a:gd name="T29" fmla="*/ 45 h 52"/>
                  <a:gd name="T30" fmla="*/ 4 w 52"/>
                  <a:gd name="T31" fmla="*/ 40 h 52"/>
                  <a:gd name="T32" fmla="*/ 2 w 52"/>
                  <a:gd name="T33" fmla="*/ 36 h 52"/>
                  <a:gd name="T34" fmla="*/ 0 w 52"/>
                  <a:gd name="T35" fmla="*/ 31 h 52"/>
                  <a:gd name="T36" fmla="*/ 0 w 52"/>
                  <a:gd name="T37" fmla="*/ 26 h 52"/>
                  <a:gd name="T38" fmla="*/ 0 w 52"/>
                  <a:gd name="T39" fmla="*/ 26 h 52"/>
                  <a:gd name="T40" fmla="*/ 0 w 52"/>
                  <a:gd name="T41" fmla="*/ 21 h 52"/>
                  <a:gd name="T42" fmla="*/ 2 w 52"/>
                  <a:gd name="T43" fmla="*/ 16 h 52"/>
                  <a:gd name="T44" fmla="*/ 4 w 52"/>
                  <a:gd name="T45" fmla="*/ 12 h 52"/>
                  <a:gd name="T46" fmla="*/ 7 w 52"/>
                  <a:gd name="T47" fmla="*/ 8 h 52"/>
                  <a:gd name="T48" fmla="*/ 12 w 52"/>
                  <a:gd name="T49" fmla="*/ 4 h 52"/>
                  <a:gd name="T50" fmla="*/ 16 w 52"/>
                  <a:gd name="T51" fmla="*/ 2 h 52"/>
                  <a:gd name="T52" fmla="*/ 21 w 52"/>
                  <a:gd name="T53" fmla="*/ 1 h 52"/>
                  <a:gd name="T54" fmla="*/ 26 w 52"/>
                  <a:gd name="T55" fmla="*/ 0 h 52"/>
                  <a:gd name="T56" fmla="*/ 26 w 52"/>
                  <a:gd name="T57" fmla="*/ 0 h 52"/>
                  <a:gd name="T58" fmla="*/ 31 w 52"/>
                  <a:gd name="T59" fmla="*/ 1 h 52"/>
                  <a:gd name="T60" fmla="*/ 35 w 52"/>
                  <a:gd name="T61" fmla="*/ 2 h 52"/>
                  <a:gd name="T62" fmla="*/ 40 w 52"/>
                  <a:gd name="T63" fmla="*/ 4 h 52"/>
                  <a:gd name="T64" fmla="*/ 43 w 52"/>
                  <a:gd name="T65" fmla="*/ 8 h 52"/>
                  <a:gd name="T66" fmla="*/ 48 w 52"/>
                  <a:gd name="T67" fmla="*/ 12 h 52"/>
                  <a:gd name="T68" fmla="*/ 50 w 52"/>
                  <a:gd name="T69" fmla="*/ 16 h 52"/>
                  <a:gd name="T70" fmla="*/ 51 w 52"/>
                  <a:gd name="T71" fmla="*/ 21 h 52"/>
                  <a:gd name="T72" fmla="*/ 52 w 52"/>
                  <a:gd name="T73" fmla="*/ 26 h 52"/>
                  <a:gd name="T74" fmla="*/ 52 w 52"/>
                  <a:gd name="T75"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52">
                    <a:moveTo>
                      <a:pt x="52" y="26"/>
                    </a:moveTo>
                    <a:lnTo>
                      <a:pt x="52" y="26"/>
                    </a:lnTo>
                    <a:lnTo>
                      <a:pt x="51" y="31"/>
                    </a:lnTo>
                    <a:lnTo>
                      <a:pt x="50" y="36"/>
                    </a:lnTo>
                    <a:lnTo>
                      <a:pt x="48" y="40"/>
                    </a:lnTo>
                    <a:lnTo>
                      <a:pt x="43" y="45"/>
                    </a:lnTo>
                    <a:lnTo>
                      <a:pt x="40" y="48"/>
                    </a:lnTo>
                    <a:lnTo>
                      <a:pt x="35" y="50"/>
                    </a:lnTo>
                    <a:lnTo>
                      <a:pt x="31" y="52"/>
                    </a:lnTo>
                    <a:lnTo>
                      <a:pt x="26" y="52"/>
                    </a:lnTo>
                    <a:lnTo>
                      <a:pt x="26" y="52"/>
                    </a:lnTo>
                    <a:lnTo>
                      <a:pt x="21" y="52"/>
                    </a:lnTo>
                    <a:lnTo>
                      <a:pt x="16" y="50"/>
                    </a:lnTo>
                    <a:lnTo>
                      <a:pt x="12" y="48"/>
                    </a:lnTo>
                    <a:lnTo>
                      <a:pt x="7" y="45"/>
                    </a:lnTo>
                    <a:lnTo>
                      <a:pt x="4" y="40"/>
                    </a:lnTo>
                    <a:lnTo>
                      <a:pt x="2" y="36"/>
                    </a:lnTo>
                    <a:lnTo>
                      <a:pt x="0" y="31"/>
                    </a:lnTo>
                    <a:lnTo>
                      <a:pt x="0" y="26"/>
                    </a:lnTo>
                    <a:lnTo>
                      <a:pt x="0" y="26"/>
                    </a:lnTo>
                    <a:lnTo>
                      <a:pt x="0" y="21"/>
                    </a:lnTo>
                    <a:lnTo>
                      <a:pt x="2" y="16"/>
                    </a:lnTo>
                    <a:lnTo>
                      <a:pt x="4" y="12"/>
                    </a:lnTo>
                    <a:lnTo>
                      <a:pt x="7" y="8"/>
                    </a:lnTo>
                    <a:lnTo>
                      <a:pt x="12" y="4"/>
                    </a:lnTo>
                    <a:lnTo>
                      <a:pt x="16" y="2"/>
                    </a:lnTo>
                    <a:lnTo>
                      <a:pt x="21" y="1"/>
                    </a:lnTo>
                    <a:lnTo>
                      <a:pt x="26" y="0"/>
                    </a:lnTo>
                    <a:lnTo>
                      <a:pt x="26" y="0"/>
                    </a:lnTo>
                    <a:lnTo>
                      <a:pt x="31" y="1"/>
                    </a:lnTo>
                    <a:lnTo>
                      <a:pt x="35" y="2"/>
                    </a:lnTo>
                    <a:lnTo>
                      <a:pt x="40" y="4"/>
                    </a:lnTo>
                    <a:lnTo>
                      <a:pt x="43" y="8"/>
                    </a:lnTo>
                    <a:lnTo>
                      <a:pt x="48" y="12"/>
                    </a:lnTo>
                    <a:lnTo>
                      <a:pt x="50" y="16"/>
                    </a:lnTo>
                    <a:lnTo>
                      <a:pt x="51" y="21"/>
                    </a:lnTo>
                    <a:lnTo>
                      <a:pt x="52" y="26"/>
                    </a:lnTo>
                    <a:lnTo>
                      <a:pt x="52" y="2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6" name="Freeform 116"/>
              <p:cNvSpPr>
                <a:spLocks/>
              </p:cNvSpPr>
              <p:nvPr/>
            </p:nvSpPr>
            <p:spPr bwMode="auto">
              <a:xfrm>
                <a:off x="1286" y="343"/>
                <a:ext cx="200" cy="230"/>
              </a:xfrm>
              <a:custGeom>
                <a:avLst/>
                <a:gdLst>
                  <a:gd name="T0" fmla="*/ 62 w 200"/>
                  <a:gd name="T1" fmla="*/ 207 h 230"/>
                  <a:gd name="T2" fmla="*/ 33 w 200"/>
                  <a:gd name="T3" fmla="*/ 207 h 230"/>
                  <a:gd name="T4" fmla="*/ 25 w 200"/>
                  <a:gd name="T5" fmla="*/ 203 h 230"/>
                  <a:gd name="T6" fmla="*/ 21 w 200"/>
                  <a:gd name="T7" fmla="*/ 195 h 230"/>
                  <a:gd name="T8" fmla="*/ 45 w 200"/>
                  <a:gd name="T9" fmla="*/ 179 h 230"/>
                  <a:gd name="T10" fmla="*/ 49 w 200"/>
                  <a:gd name="T11" fmla="*/ 178 h 230"/>
                  <a:gd name="T12" fmla="*/ 55 w 200"/>
                  <a:gd name="T13" fmla="*/ 172 h 230"/>
                  <a:gd name="T14" fmla="*/ 56 w 200"/>
                  <a:gd name="T15" fmla="*/ 168 h 230"/>
                  <a:gd name="T16" fmla="*/ 53 w 200"/>
                  <a:gd name="T17" fmla="*/ 161 h 230"/>
                  <a:gd name="T18" fmla="*/ 45 w 200"/>
                  <a:gd name="T19" fmla="*/ 158 h 230"/>
                  <a:gd name="T20" fmla="*/ 21 w 200"/>
                  <a:gd name="T21" fmla="*/ 141 h 230"/>
                  <a:gd name="T22" fmla="*/ 0 w 200"/>
                  <a:gd name="T23" fmla="*/ 141 h 230"/>
                  <a:gd name="T24" fmla="*/ 15 w 200"/>
                  <a:gd name="T25" fmla="*/ 69 h 230"/>
                  <a:gd name="T26" fmla="*/ 18 w 200"/>
                  <a:gd name="T27" fmla="*/ 61 h 230"/>
                  <a:gd name="T28" fmla="*/ 28 w 200"/>
                  <a:gd name="T29" fmla="*/ 41 h 230"/>
                  <a:gd name="T30" fmla="*/ 47 w 200"/>
                  <a:gd name="T31" fmla="*/ 19 h 230"/>
                  <a:gd name="T32" fmla="*/ 67 w 200"/>
                  <a:gd name="T33" fmla="*/ 8 h 230"/>
                  <a:gd name="T34" fmla="*/ 81 w 200"/>
                  <a:gd name="T35" fmla="*/ 3 h 230"/>
                  <a:gd name="T36" fmla="*/ 97 w 200"/>
                  <a:gd name="T37" fmla="*/ 0 h 230"/>
                  <a:gd name="T38" fmla="*/ 105 w 200"/>
                  <a:gd name="T39" fmla="*/ 0 h 230"/>
                  <a:gd name="T40" fmla="*/ 125 w 200"/>
                  <a:gd name="T41" fmla="*/ 2 h 230"/>
                  <a:gd name="T42" fmla="*/ 142 w 200"/>
                  <a:gd name="T43" fmla="*/ 7 h 230"/>
                  <a:gd name="T44" fmla="*/ 157 w 200"/>
                  <a:gd name="T45" fmla="*/ 16 h 230"/>
                  <a:gd name="T46" fmla="*/ 172 w 200"/>
                  <a:gd name="T47" fmla="*/ 27 h 230"/>
                  <a:gd name="T48" fmla="*/ 183 w 200"/>
                  <a:gd name="T49" fmla="*/ 41 h 230"/>
                  <a:gd name="T50" fmla="*/ 191 w 200"/>
                  <a:gd name="T51" fmla="*/ 57 h 230"/>
                  <a:gd name="T52" fmla="*/ 198 w 200"/>
                  <a:gd name="T53" fmla="*/ 75 h 230"/>
                  <a:gd name="T54" fmla="*/ 200 w 200"/>
                  <a:gd name="T55" fmla="*/ 94 h 230"/>
                  <a:gd name="T56" fmla="*/ 199 w 200"/>
                  <a:gd name="T57" fmla="*/ 106 h 230"/>
                  <a:gd name="T58" fmla="*/ 192 w 200"/>
                  <a:gd name="T59" fmla="*/ 128 h 230"/>
                  <a:gd name="T60" fmla="*/ 182 w 200"/>
                  <a:gd name="T61" fmla="*/ 148 h 230"/>
                  <a:gd name="T62" fmla="*/ 168 w 200"/>
                  <a:gd name="T63" fmla="*/ 164 h 230"/>
                  <a:gd name="T64" fmla="*/ 159 w 200"/>
                  <a:gd name="T6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230">
                    <a:moveTo>
                      <a:pt x="62" y="230"/>
                    </a:moveTo>
                    <a:lnTo>
                      <a:pt x="62" y="207"/>
                    </a:lnTo>
                    <a:lnTo>
                      <a:pt x="33" y="207"/>
                    </a:lnTo>
                    <a:lnTo>
                      <a:pt x="33" y="207"/>
                    </a:lnTo>
                    <a:lnTo>
                      <a:pt x="28" y="206"/>
                    </a:lnTo>
                    <a:lnTo>
                      <a:pt x="25" y="203"/>
                    </a:lnTo>
                    <a:lnTo>
                      <a:pt x="22" y="200"/>
                    </a:lnTo>
                    <a:lnTo>
                      <a:pt x="21" y="195"/>
                    </a:lnTo>
                    <a:lnTo>
                      <a:pt x="21" y="179"/>
                    </a:lnTo>
                    <a:lnTo>
                      <a:pt x="45" y="179"/>
                    </a:lnTo>
                    <a:lnTo>
                      <a:pt x="45" y="179"/>
                    </a:lnTo>
                    <a:lnTo>
                      <a:pt x="49" y="178"/>
                    </a:lnTo>
                    <a:lnTo>
                      <a:pt x="53" y="176"/>
                    </a:lnTo>
                    <a:lnTo>
                      <a:pt x="55" y="172"/>
                    </a:lnTo>
                    <a:lnTo>
                      <a:pt x="56" y="168"/>
                    </a:lnTo>
                    <a:lnTo>
                      <a:pt x="56" y="168"/>
                    </a:lnTo>
                    <a:lnTo>
                      <a:pt x="55" y="164"/>
                    </a:lnTo>
                    <a:lnTo>
                      <a:pt x="53" y="161"/>
                    </a:lnTo>
                    <a:lnTo>
                      <a:pt x="49" y="159"/>
                    </a:lnTo>
                    <a:lnTo>
                      <a:pt x="45" y="158"/>
                    </a:lnTo>
                    <a:lnTo>
                      <a:pt x="21" y="158"/>
                    </a:lnTo>
                    <a:lnTo>
                      <a:pt x="21" y="141"/>
                    </a:lnTo>
                    <a:lnTo>
                      <a:pt x="0" y="141"/>
                    </a:lnTo>
                    <a:lnTo>
                      <a:pt x="0" y="141"/>
                    </a:lnTo>
                    <a:lnTo>
                      <a:pt x="6" y="110"/>
                    </a:lnTo>
                    <a:lnTo>
                      <a:pt x="15" y="69"/>
                    </a:lnTo>
                    <a:lnTo>
                      <a:pt x="15" y="69"/>
                    </a:lnTo>
                    <a:lnTo>
                      <a:pt x="18" y="61"/>
                    </a:lnTo>
                    <a:lnTo>
                      <a:pt x="20" y="54"/>
                    </a:lnTo>
                    <a:lnTo>
                      <a:pt x="28" y="41"/>
                    </a:lnTo>
                    <a:lnTo>
                      <a:pt x="37" y="30"/>
                    </a:lnTo>
                    <a:lnTo>
                      <a:pt x="47" y="19"/>
                    </a:lnTo>
                    <a:lnTo>
                      <a:pt x="61" y="11"/>
                    </a:lnTo>
                    <a:lnTo>
                      <a:pt x="67" y="8"/>
                    </a:lnTo>
                    <a:lnTo>
                      <a:pt x="74" y="5"/>
                    </a:lnTo>
                    <a:lnTo>
                      <a:pt x="81" y="3"/>
                    </a:lnTo>
                    <a:lnTo>
                      <a:pt x="90" y="1"/>
                    </a:lnTo>
                    <a:lnTo>
                      <a:pt x="97" y="0"/>
                    </a:lnTo>
                    <a:lnTo>
                      <a:pt x="105" y="0"/>
                    </a:lnTo>
                    <a:lnTo>
                      <a:pt x="105" y="0"/>
                    </a:lnTo>
                    <a:lnTo>
                      <a:pt x="115" y="1"/>
                    </a:lnTo>
                    <a:lnTo>
                      <a:pt x="125" y="2"/>
                    </a:lnTo>
                    <a:lnTo>
                      <a:pt x="133" y="4"/>
                    </a:lnTo>
                    <a:lnTo>
                      <a:pt x="142" y="7"/>
                    </a:lnTo>
                    <a:lnTo>
                      <a:pt x="150" y="11"/>
                    </a:lnTo>
                    <a:lnTo>
                      <a:pt x="157" y="16"/>
                    </a:lnTo>
                    <a:lnTo>
                      <a:pt x="165" y="21"/>
                    </a:lnTo>
                    <a:lnTo>
                      <a:pt x="172" y="27"/>
                    </a:lnTo>
                    <a:lnTo>
                      <a:pt x="178" y="34"/>
                    </a:lnTo>
                    <a:lnTo>
                      <a:pt x="183" y="41"/>
                    </a:lnTo>
                    <a:lnTo>
                      <a:pt x="188" y="49"/>
                    </a:lnTo>
                    <a:lnTo>
                      <a:pt x="191" y="57"/>
                    </a:lnTo>
                    <a:lnTo>
                      <a:pt x="196" y="66"/>
                    </a:lnTo>
                    <a:lnTo>
                      <a:pt x="198" y="75"/>
                    </a:lnTo>
                    <a:lnTo>
                      <a:pt x="199" y="84"/>
                    </a:lnTo>
                    <a:lnTo>
                      <a:pt x="200" y="94"/>
                    </a:lnTo>
                    <a:lnTo>
                      <a:pt x="200" y="94"/>
                    </a:lnTo>
                    <a:lnTo>
                      <a:pt x="199" y="106"/>
                    </a:lnTo>
                    <a:lnTo>
                      <a:pt x="197" y="117"/>
                    </a:lnTo>
                    <a:lnTo>
                      <a:pt x="192" y="128"/>
                    </a:lnTo>
                    <a:lnTo>
                      <a:pt x="188" y="139"/>
                    </a:lnTo>
                    <a:lnTo>
                      <a:pt x="182" y="148"/>
                    </a:lnTo>
                    <a:lnTo>
                      <a:pt x="175" y="156"/>
                    </a:lnTo>
                    <a:lnTo>
                      <a:pt x="168" y="164"/>
                    </a:lnTo>
                    <a:lnTo>
                      <a:pt x="159" y="171"/>
                    </a:lnTo>
                    <a:lnTo>
                      <a:pt x="159" y="2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7" name="Freeform 117"/>
              <p:cNvSpPr>
                <a:spLocks/>
              </p:cNvSpPr>
              <p:nvPr/>
            </p:nvSpPr>
            <p:spPr bwMode="auto">
              <a:xfrm>
                <a:off x="1322" y="426"/>
                <a:ext cx="23" cy="23"/>
              </a:xfrm>
              <a:custGeom>
                <a:avLst/>
                <a:gdLst>
                  <a:gd name="T0" fmla="*/ 0 w 23"/>
                  <a:gd name="T1" fmla="*/ 11 h 23"/>
                  <a:gd name="T2" fmla="*/ 0 w 23"/>
                  <a:gd name="T3" fmla="*/ 11 h 23"/>
                  <a:gd name="T4" fmla="*/ 1 w 23"/>
                  <a:gd name="T5" fmla="*/ 15 h 23"/>
                  <a:gd name="T6" fmla="*/ 3 w 23"/>
                  <a:gd name="T7" fmla="*/ 20 h 23"/>
                  <a:gd name="T8" fmla="*/ 7 w 23"/>
                  <a:gd name="T9" fmla="*/ 22 h 23"/>
                  <a:gd name="T10" fmla="*/ 11 w 23"/>
                  <a:gd name="T11" fmla="*/ 23 h 23"/>
                  <a:gd name="T12" fmla="*/ 11 w 23"/>
                  <a:gd name="T13" fmla="*/ 23 h 23"/>
                  <a:gd name="T14" fmla="*/ 16 w 23"/>
                  <a:gd name="T15" fmla="*/ 22 h 23"/>
                  <a:gd name="T16" fmla="*/ 20 w 23"/>
                  <a:gd name="T17" fmla="*/ 20 h 23"/>
                  <a:gd name="T18" fmla="*/ 22 w 23"/>
                  <a:gd name="T19" fmla="*/ 15 h 23"/>
                  <a:gd name="T20" fmla="*/ 23 w 23"/>
                  <a:gd name="T21" fmla="*/ 11 h 23"/>
                  <a:gd name="T22" fmla="*/ 23 w 23"/>
                  <a:gd name="T23" fmla="*/ 11 h 23"/>
                  <a:gd name="T24" fmla="*/ 22 w 23"/>
                  <a:gd name="T25" fmla="*/ 7 h 23"/>
                  <a:gd name="T26" fmla="*/ 20 w 23"/>
                  <a:gd name="T27" fmla="*/ 3 h 23"/>
                  <a:gd name="T28" fmla="*/ 16 w 23"/>
                  <a:gd name="T29" fmla="*/ 1 h 23"/>
                  <a:gd name="T30" fmla="*/ 11 w 23"/>
                  <a:gd name="T31" fmla="*/ 0 h 23"/>
                  <a:gd name="T32" fmla="*/ 11 w 23"/>
                  <a:gd name="T33" fmla="*/ 0 h 23"/>
                  <a:gd name="T34" fmla="*/ 7 w 23"/>
                  <a:gd name="T35" fmla="*/ 1 h 23"/>
                  <a:gd name="T36" fmla="*/ 3 w 23"/>
                  <a:gd name="T37" fmla="*/ 3 h 23"/>
                  <a:gd name="T38" fmla="*/ 1 w 23"/>
                  <a:gd name="T39" fmla="*/ 7 h 23"/>
                  <a:gd name="T40" fmla="*/ 0 w 23"/>
                  <a:gd name="T41" fmla="*/ 11 h 23"/>
                  <a:gd name="T42" fmla="*/ 0 w 23"/>
                  <a:gd name="T4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0" y="11"/>
                    </a:moveTo>
                    <a:lnTo>
                      <a:pt x="0" y="11"/>
                    </a:lnTo>
                    <a:lnTo>
                      <a:pt x="1" y="15"/>
                    </a:lnTo>
                    <a:lnTo>
                      <a:pt x="3" y="20"/>
                    </a:lnTo>
                    <a:lnTo>
                      <a:pt x="7" y="22"/>
                    </a:lnTo>
                    <a:lnTo>
                      <a:pt x="11" y="23"/>
                    </a:lnTo>
                    <a:lnTo>
                      <a:pt x="11" y="23"/>
                    </a:lnTo>
                    <a:lnTo>
                      <a:pt x="16" y="22"/>
                    </a:lnTo>
                    <a:lnTo>
                      <a:pt x="20" y="20"/>
                    </a:lnTo>
                    <a:lnTo>
                      <a:pt x="22" y="15"/>
                    </a:lnTo>
                    <a:lnTo>
                      <a:pt x="23" y="11"/>
                    </a:lnTo>
                    <a:lnTo>
                      <a:pt x="23" y="11"/>
                    </a:lnTo>
                    <a:lnTo>
                      <a:pt x="22" y="7"/>
                    </a:lnTo>
                    <a:lnTo>
                      <a:pt x="20" y="3"/>
                    </a:lnTo>
                    <a:lnTo>
                      <a:pt x="16" y="1"/>
                    </a:lnTo>
                    <a:lnTo>
                      <a:pt x="11" y="0"/>
                    </a:lnTo>
                    <a:lnTo>
                      <a:pt x="11" y="0"/>
                    </a:lnTo>
                    <a:lnTo>
                      <a:pt x="7" y="1"/>
                    </a:lnTo>
                    <a:lnTo>
                      <a:pt x="3" y="3"/>
                    </a:lnTo>
                    <a:lnTo>
                      <a:pt x="1" y="7"/>
                    </a:lnTo>
                    <a:lnTo>
                      <a:pt x="0" y="11"/>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8" name="Freeform 118"/>
              <p:cNvSpPr>
                <a:spLocks/>
              </p:cNvSpPr>
              <p:nvPr/>
            </p:nvSpPr>
            <p:spPr bwMode="auto">
              <a:xfrm>
                <a:off x="1286" y="504"/>
                <a:ext cx="13" cy="14"/>
              </a:xfrm>
              <a:custGeom>
                <a:avLst/>
                <a:gdLst>
                  <a:gd name="T0" fmla="*/ 6 w 13"/>
                  <a:gd name="T1" fmla="*/ 0 h 14"/>
                  <a:gd name="T2" fmla="*/ 6 w 13"/>
                  <a:gd name="T3" fmla="*/ 0 h 14"/>
                  <a:gd name="T4" fmla="*/ 4 w 13"/>
                  <a:gd name="T5" fmla="*/ 1 h 14"/>
                  <a:gd name="T6" fmla="*/ 2 w 13"/>
                  <a:gd name="T7" fmla="*/ 2 h 14"/>
                  <a:gd name="T8" fmla="*/ 0 w 13"/>
                  <a:gd name="T9" fmla="*/ 4 h 14"/>
                  <a:gd name="T10" fmla="*/ 0 w 13"/>
                  <a:gd name="T11" fmla="*/ 7 h 14"/>
                  <a:gd name="T12" fmla="*/ 0 w 13"/>
                  <a:gd name="T13" fmla="*/ 7 h 14"/>
                  <a:gd name="T14" fmla="*/ 0 w 13"/>
                  <a:gd name="T15" fmla="*/ 9 h 14"/>
                  <a:gd name="T16" fmla="*/ 2 w 13"/>
                  <a:gd name="T17" fmla="*/ 11 h 14"/>
                  <a:gd name="T18" fmla="*/ 4 w 13"/>
                  <a:gd name="T19" fmla="*/ 14 h 14"/>
                  <a:gd name="T20" fmla="*/ 6 w 13"/>
                  <a:gd name="T21" fmla="*/ 14 h 14"/>
                  <a:gd name="T22" fmla="*/ 6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6 w 13"/>
                  <a:gd name="T41" fmla="*/ 0 h 14"/>
                  <a:gd name="T42" fmla="*/ 6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0"/>
                    </a:moveTo>
                    <a:lnTo>
                      <a:pt x="6" y="0"/>
                    </a:lnTo>
                    <a:lnTo>
                      <a:pt x="4" y="1"/>
                    </a:lnTo>
                    <a:lnTo>
                      <a:pt x="2" y="2"/>
                    </a:lnTo>
                    <a:lnTo>
                      <a:pt x="0" y="4"/>
                    </a:lnTo>
                    <a:lnTo>
                      <a:pt x="0" y="7"/>
                    </a:lnTo>
                    <a:lnTo>
                      <a:pt x="0" y="7"/>
                    </a:lnTo>
                    <a:lnTo>
                      <a:pt x="0" y="9"/>
                    </a:lnTo>
                    <a:lnTo>
                      <a:pt x="2" y="11"/>
                    </a:lnTo>
                    <a:lnTo>
                      <a:pt x="4" y="14"/>
                    </a:lnTo>
                    <a:lnTo>
                      <a:pt x="6" y="14"/>
                    </a:lnTo>
                    <a:lnTo>
                      <a:pt x="6" y="14"/>
                    </a:lnTo>
                    <a:lnTo>
                      <a:pt x="9" y="14"/>
                    </a:lnTo>
                    <a:lnTo>
                      <a:pt x="11" y="11"/>
                    </a:lnTo>
                    <a:lnTo>
                      <a:pt x="12" y="9"/>
                    </a:lnTo>
                    <a:lnTo>
                      <a:pt x="13" y="7"/>
                    </a:lnTo>
                    <a:lnTo>
                      <a:pt x="13" y="7"/>
                    </a:lnTo>
                    <a:lnTo>
                      <a:pt x="12" y="4"/>
                    </a:lnTo>
                    <a:lnTo>
                      <a:pt x="11" y="2"/>
                    </a:lnTo>
                    <a:lnTo>
                      <a:pt x="9" y="1"/>
                    </a:lnTo>
                    <a:lnTo>
                      <a:pt x="6" y="0"/>
                    </a:lnTo>
                    <a:lnTo>
                      <a:pt x="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299" name="Freeform 119"/>
              <p:cNvSpPr>
                <a:spLocks/>
              </p:cNvSpPr>
              <p:nvPr/>
            </p:nvSpPr>
            <p:spPr bwMode="auto">
              <a:xfrm>
                <a:off x="1261" y="515"/>
                <a:ext cx="14" cy="14"/>
              </a:xfrm>
              <a:custGeom>
                <a:avLst/>
                <a:gdLst>
                  <a:gd name="T0" fmla="*/ 8 w 14"/>
                  <a:gd name="T1" fmla="*/ 0 h 14"/>
                  <a:gd name="T2" fmla="*/ 8 w 14"/>
                  <a:gd name="T3" fmla="*/ 0 h 14"/>
                  <a:gd name="T4" fmla="*/ 5 w 14"/>
                  <a:gd name="T5" fmla="*/ 2 h 14"/>
                  <a:gd name="T6" fmla="*/ 2 w 14"/>
                  <a:gd name="T7" fmla="*/ 3 h 14"/>
                  <a:gd name="T8" fmla="*/ 1 w 14"/>
                  <a:gd name="T9" fmla="*/ 5 h 14"/>
                  <a:gd name="T10" fmla="*/ 0 w 14"/>
                  <a:gd name="T11" fmla="*/ 8 h 14"/>
                  <a:gd name="T12" fmla="*/ 0 w 14"/>
                  <a:gd name="T13" fmla="*/ 8 h 14"/>
                  <a:gd name="T14" fmla="*/ 1 w 14"/>
                  <a:gd name="T15" fmla="*/ 10 h 14"/>
                  <a:gd name="T16" fmla="*/ 2 w 14"/>
                  <a:gd name="T17" fmla="*/ 12 h 14"/>
                  <a:gd name="T18" fmla="*/ 5 w 14"/>
                  <a:gd name="T19" fmla="*/ 14 h 14"/>
                  <a:gd name="T20" fmla="*/ 8 w 14"/>
                  <a:gd name="T21" fmla="*/ 14 h 14"/>
                  <a:gd name="T22" fmla="*/ 8 w 14"/>
                  <a:gd name="T23" fmla="*/ 14 h 14"/>
                  <a:gd name="T24" fmla="*/ 10 w 14"/>
                  <a:gd name="T25" fmla="*/ 14 h 14"/>
                  <a:gd name="T26" fmla="*/ 12 w 14"/>
                  <a:gd name="T27" fmla="*/ 12 h 14"/>
                  <a:gd name="T28" fmla="*/ 14 w 14"/>
                  <a:gd name="T29" fmla="*/ 10 h 14"/>
                  <a:gd name="T30" fmla="*/ 14 w 14"/>
                  <a:gd name="T31" fmla="*/ 8 h 14"/>
                  <a:gd name="T32" fmla="*/ 14 w 14"/>
                  <a:gd name="T33" fmla="*/ 8 h 14"/>
                  <a:gd name="T34" fmla="*/ 14 w 14"/>
                  <a:gd name="T35" fmla="*/ 5 h 14"/>
                  <a:gd name="T36" fmla="*/ 12 w 14"/>
                  <a:gd name="T37" fmla="*/ 3 h 14"/>
                  <a:gd name="T38" fmla="*/ 10 w 14"/>
                  <a:gd name="T39" fmla="*/ 2 h 14"/>
                  <a:gd name="T40" fmla="*/ 8 w 14"/>
                  <a:gd name="T41" fmla="*/ 0 h 14"/>
                  <a:gd name="T42" fmla="*/ 8 w 14"/>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8" y="0"/>
                    </a:moveTo>
                    <a:lnTo>
                      <a:pt x="8" y="0"/>
                    </a:lnTo>
                    <a:lnTo>
                      <a:pt x="5" y="2"/>
                    </a:lnTo>
                    <a:lnTo>
                      <a:pt x="2" y="3"/>
                    </a:lnTo>
                    <a:lnTo>
                      <a:pt x="1" y="5"/>
                    </a:lnTo>
                    <a:lnTo>
                      <a:pt x="0" y="8"/>
                    </a:lnTo>
                    <a:lnTo>
                      <a:pt x="0" y="8"/>
                    </a:lnTo>
                    <a:lnTo>
                      <a:pt x="1" y="10"/>
                    </a:lnTo>
                    <a:lnTo>
                      <a:pt x="2" y="12"/>
                    </a:lnTo>
                    <a:lnTo>
                      <a:pt x="5" y="14"/>
                    </a:lnTo>
                    <a:lnTo>
                      <a:pt x="8" y="14"/>
                    </a:lnTo>
                    <a:lnTo>
                      <a:pt x="8" y="14"/>
                    </a:lnTo>
                    <a:lnTo>
                      <a:pt x="10" y="14"/>
                    </a:lnTo>
                    <a:lnTo>
                      <a:pt x="12" y="12"/>
                    </a:lnTo>
                    <a:lnTo>
                      <a:pt x="14" y="10"/>
                    </a:lnTo>
                    <a:lnTo>
                      <a:pt x="14" y="8"/>
                    </a:lnTo>
                    <a:lnTo>
                      <a:pt x="14" y="8"/>
                    </a:lnTo>
                    <a:lnTo>
                      <a:pt x="14" y="5"/>
                    </a:lnTo>
                    <a:lnTo>
                      <a:pt x="12" y="3"/>
                    </a:lnTo>
                    <a:lnTo>
                      <a:pt x="10" y="2"/>
                    </a:lnTo>
                    <a:lnTo>
                      <a:pt x="8" y="0"/>
                    </a:lnTo>
                    <a:lnTo>
                      <a:pt x="8"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0" name="Freeform 120"/>
              <p:cNvSpPr>
                <a:spLocks/>
              </p:cNvSpPr>
              <p:nvPr/>
            </p:nvSpPr>
            <p:spPr bwMode="auto">
              <a:xfrm>
                <a:off x="1261" y="493"/>
                <a:ext cx="14" cy="13"/>
              </a:xfrm>
              <a:custGeom>
                <a:avLst/>
                <a:gdLst>
                  <a:gd name="T0" fmla="*/ 8 w 14"/>
                  <a:gd name="T1" fmla="*/ 0 h 13"/>
                  <a:gd name="T2" fmla="*/ 8 w 14"/>
                  <a:gd name="T3" fmla="*/ 0 h 13"/>
                  <a:gd name="T4" fmla="*/ 5 w 14"/>
                  <a:gd name="T5" fmla="*/ 1 h 13"/>
                  <a:gd name="T6" fmla="*/ 2 w 14"/>
                  <a:gd name="T7" fmla="*/ 2 h 13"/>
                  <a:gd name="T8" fmla="*/ 1 w 14"/>
                  <a:gd name="T9" fmla="*/ 4 h 13"/>
                  <a:gd name="T10" fmla="*/ 0 w 14"/>
                  <a:gd name="T11" fmla="*/ 7 h 13"/>
                  <a:gd name="T12" fmla="*/ 0 w 14"/>
                  <a:gd name="T13" fmla="*/ 7 h 13"/>
                  <a:gd name="T14" fmla="*/ 1 w 14"/>
                  <a:gd name="T15" fmla="*/ 9 h 13"/>
                  <a:gd name="T16" fmla="*/ 2 w 14"/>
                  <a:gd name="T17" fmla="*/ 11 h 13"/>
                  <a:gd name="T18" fmla="*/ 5 w 14"/>
                  <a:gd name="T19" fmla="*/ 13 h 13"/>
                  <a:gd name="T20" fmla="*/ 8 w 14"/>
                  <a:gd name="T21" fmla="*/ 13 h 13"/>
                  <a:gd name="T22" fmla="*/ 8 w 14"/>
                  <a:gd name="T23" fmla="*/ 13 h 13"/>
                  <a:gd name="T24" fmla="*/ 10 w 14"/>
                  <a:gd name="T25" fmla="*/ 13 h 13"/>
                  <a:gd name="T26" fmla="*/ 12 w 14"/>
                  <a:gd name="T27" fmla="*/ 11 h 13"/>
                  <a:gd name="T28" fmla="*/ 14 w 14"/>
                  <a:gd name="T29" fmla="*/ 9 h 13"/>
                  <a:gd name="T30" fmla="*/ 14 w 14"/>
                  <a:gd name="T31" fmla="*/ 7 h 13"/>
                  <a:gd name="T32" fmla="*/ 14 w 14"/>
                  <a:gd name="T33" fmla="*/ 7 h 13"/>
                  <a:gd name="T34" fmla="*/ 14 w 14"/>
                  <a:gd name="T35" fmla="*/ 4 h 13"/>
                  <a:gd name="T36" fmla="*/ 12 w 14"/>
                  <a:gd name="T37" fmla="*/ 2 h 13"/>
                  <a:gd name="T38" fmla="*/ 10 w 14"/>
                  <a:gd name="T39" fmla="*/ 1 h 13"/>
                  <a:gd name="T40" fmla="*/ 8 w 14"/>
                  <a:gd name="T41" fmla="*/ 0 h 13"/>
                  <a:gd name="T42" fmla="*/ 8 w 14"/>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3">
                    <a:moveTo>
                      <a:pt x="8" y="0"/>
                    </a:moveTo>
                    <a:lnTo>
                      <a:pt x="8" y="0"/>
                    </a:lnTo>
                    <a:lnTo>
                      <a:pt x="5" y="1"/>
                    </a:lnTo>
                    <a:lnTo>
                      <a:pt x="2" y="2"/>
                    </a:lnTo>
                    <a:lnTo>
                      <a:pt x="1" y="4"/>
                    </a:lnTo>
                    <a:lnTo>
                      <a:pt x="0" y="7"/>
                    </a:lnTo>
                    <a:lnTo>
                      <a:pt x="0" y="7"/>
                    </a:lnTo>
                    <a:lnTo>
                      <a:pt x="1" y="9"/>
                    </a:lnTo>
                    <a:lnTo>
                      <a:pt x="2" y="11"/>
                    </a:lnTo>
                    <a:lnTo>
                      <a:pt x="5" y="13"/>
                    </a:lnTo>
                    <a:lnTo>
                      <a:pt x="8" y="13"/>
                    </a:lnTo>
                    <a:lnTo>
                      <a:pt x="8" y="13"/>
                    </a:lnTo>
                    <a:lnTo>
                      <a:pt x="10" y="13"/>
                    </a:lnTo>
                    <a:lnTo>
                      <a:pt x="12" y="11"/>
                    </a:lnTo>
                    <a:lnTo>
                      <a:pt x="14" y="9"/>
                    </a:lnTo>
                    <a:lnTo>
                      <a:pt x="14" y="7"/>
                    </a:lnTo>
                    <a:lnTo>
                      <a:pt x="14" y="7"/>
                    </a:lnTo>
                    <a:lnTo>
                      <a:pt x="14" y="4"/>
                    </a:lnTo>
                    <a:lnTo>
                      <a:pt x="12" y="2"/>
                    </a:lnTo>
                    <a:lnTo>
                      <a:pt x="10" y="1"/>
                    </a:lnTo>
                    <a:lnTo>
                      <a:pt x="8" y="0"/>
                    </a:lnTo>
                    <a:lnTo>
                      <a:pt x="8"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1" name="Freeform 121"/>
              <p:cNvSpPr>
                <a:spLocks/>
              </p:cNvSpPr>
              <p:nvPr/>
            </p:nvSpPr>
            <p:spPr bwMode="auto">
              <a:xfrm>
                <a:off x="1238" y="527"/>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2" name="Freeform 122"/>
              <p:cNvSpPr>
                <a:spLocks/>
              </p:cNvSpPr>
              <p:nvPr/>
            </p:nvSpPr>
            <p:spPr bwMode="auto">
              <a:xfrm>
                <a:off x="1238" y="504"/>
                <a:ext cx="13" cy="14"/>
              </a:xfrm>
              <a:custGeom>
                <a:avLst/>
                <a:gdLst>
                  <a:gd name="T0" fmla="*/ 7 w 13"/>
                  <a:gd name="T1" fmla="*/ 0 h 14"/>
                  <a:gd name="T2" fmla="*/ 7 w 13"/>
                  <a:gd name="T3" fmla="*/ 0 h 14"/>
                  <a:gd name="T4" fmla="*/ 4 w 13"/>
                  <a:gd name="T5" fmla="*/ 1 h 14"/>
                  <a:gd name="T6" fmla="*/ 2 w 13"/>
                  <a:gd name="T7" fmla="*/ 2 h 14"/>
                  <a:gd name="T8" fmla="*/ 1 w 13"/>
                  <a:gd name="T9" fmla="*/ 4 h 14"/>
                  <a:gd name="T10" fmla="*/ 0 w 13"/>
                  <a:gd name="T11" fmla="*/ 7 h 14"/>
                  <a:gd name="T12" fmla="*/ 0 w 13"/>
                  <a:gd name="T13" fmla="*/ 7 h 14"/>
                  <a:gd name="T14" fmla="*/ 1 w 13"/>
                  <a:gd name="T15" fmla="*/ 9 h 14"/>
                  <a:gd name="T16" fmla="*/ 2 w 13"/>
                  <a:gd name="T17" fmla="*/ 11 h 14"/>
                  <a:gd name="T18" fmla="*/ 4 w 13"/>
                  <a:gd name="T19" fmla="*/ 14 h 14"/>
                  <a:gd name="T20" fmla="*/ 7 w 13"/>
                  <a:gd name="T21" fmla="*/ 14 h 14"/>
                  <a:gd name="T22" fmla="*/ 7 w 13"/>
                  <a:gd name="T23" fmla="*/ 14 h 14"/>
                  <a:gd name="T24" fmla="*/ 9 w 13"/>
                  <a:gd name="T25" fmla="*/ 14 h 14"/>
                  <a:gd name="T26" fmla="*/ 11 w 13"/>
                  <a:gd name="T27" fmla="*/ 11 h 14"/>
                  <a:gd name="T28" fmla="*/ 12 w 13"/>
                  <a:gd name="T29" fmla="*/ 9 h 14"/>
                  <a:gd name="T30" fmla="*/ 13 w 13"/>
                  <a:gd name="T31" fmla="*/ 7 h 14"/>
                  <a:gd name="T32" fmla="*/ 13 w 13"/>
                  <a:gd name="T33" fmla="*/ 7 h 14"/>
                  <a:gd name="T34" fmla="*/ 12 w 13"/>
                  <a:gd name="T35" fmla="*/ 4 h 14"/>
                  <a:gd name="T36" fmla="*/ 11 w 13"/>
                  <a:gd name="T37" fmla="*/ 2 h 14"/>
                  <a:gd name="T38" fmla="*/ 9 w 13"/>
                  <a:gd name="T39" fmla="*/ 1 h 14"/>
                  <a:gd name="T40" fmla="*/ 7 w 13"/>
                  <a:gd name="T41" fmla="*/ 0 h 14"/>
                  <a:gd name="T42" fmla="*/ 7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7" y="0"/>
                    </a:moveTo>
                    <a:lnTo>
                      <a:pt x="7" y="0"/>
                    </a:lnTo>
                    <a:lnTo>
                      <a:pt x="4" y="1"/>
                    </a:lnTo>
                    <a:lnTo>
                      <a:pt x="2" y="2"/>
                    </a:lnTo>
                    <a:lnTo>
                      <a:pt x="1" y="4"/>
                    </a:lnTo>
                    <a:lnTo>
                      <a:pt x="0" y="7"/>
                    </a:lnTo>
                    <a:lnTo>
                      <a:pt x="0" y="7"/>
                    </a:lnTo>
                    <a:lnTo>
                      <a:pt x="1" y="9"/>
                    </a:lnTo>
                    <a:lnTo>
                      <a:pt x="2" y="11"/>
                    </a:lnTo>
                    <a:lnTo>
                      <a:pt x="4" y="14"/>
                    </a:lnTo>
                    <a:lnTo>
                      <a:pt x="7" y="14"/>
                    </a:lnTo>
                    <a:lnTo>
                      <a:pt x="7" y="14"/>
                    </a:lnTo>
                    <a:lnTo>
                      <a:pt x="9" y="14"/>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3" name="Freeform 123"/>
              <p:cNvSpPr>
                <a:spLocks/>
              </p:cNvSpPr>
              <p:nvPr/>
            </p:nvSpPr>
            <p:spPr bwMode="auto">
              <a:xfrm>
                <a:off x="1238" y="482"/>
                <a:ext cx="13" cy="13"/>
              </a:xfrm>
              <a:custGeom>
                <a:avLst/>
                <a:gdLst>
                  <a:gd name="T0" fmla="*/ 7 w 13"/>
                  <a:gd name="T1" fmla="*/ 0 h 13"/>
                  <a:gd name="T2" fmla="*/ 7 w 13"/>
                  <a:gd name="T3" fmla="*/ 0 h 13"/>
                  <a:gd name="T4" fmla="*/ 4 w 13"/>
                  <a:gd name="T5" fmla="*/ 1 h 13"/>
                  <a:gd name="T6" fmla="*/ 2 w 13"/>
                  <a:gd name="T7" fmla="*/ 2 h 13"/>
                  <a:gd name="T8" fmla="*/ 1 w 13"/>
                  <a:gd name="T9" fmla="*/ 4 h 13"/>
                  <a:gd name="T10" fmla="*/ 0 w 13"/>
                  <a:gd name="T11" fmla="*/ 7 h 13"/>
                  <a:gd name="T12" fmla="*/ 0 w 13"/>
                  <a:gd name="T13" fmla="*/ 7 h 13"/>
                  <a:gd name="T14" fmla="*/ 1 w 13"/>
                  <a:gd name="T15" fmla="*/ 9 h 13"/>
                  <a:gd name="T16" fmla="*/ 2 w 13"/>
                  <a:gd name="T17" fmla="*/ 11 h 13"/>
                  <a:gd name="T18" fmla="*/ 4 w 13"/>
                  <a:gd name="T19" fmla="*/ 13 h 13"/>
                  <a:gd name="T20" fmla="*/ 7 w 13"/>
                  <a:gd name="T21" fmla="*/ 13 h 13"/>
                  <a:gd name="T22" fmla="*/ 7 w 13"/>
                  <a:gd name="T23" fmla="*/ 13 h 13"/>
                  <a:gd name="T24" fmla="*/ 9 w 13"/>
                  <a:gd name="T25" fmla="*/ 13 h 13"/>
                  <a:gd name="T26" fmla="*/ 11 w 13"/>
                  <a:gd name="T27" fmla="*/ 11 h 13"/>
                  <a:gd name="T28" fmla="*/ 12 w 13"/>
                  <a:gd name="T29" fmla="*/ 9 h 13"/>
                  <a:gd name="T30" fmla="*/ 13 w 13"/>
                  <a:gd name="T31" fmla="*/ 7 h 13"/>
                  <a:gd name="T32" fmla="*/ 13 w 13"/>
                  <a:gd name="T33" fmla="*/ 7 h 13"/>
                  <a:gd name="T34" fmla="*/ 12 w 13"/>
                  <a:gd name="T35" fmla="*/ 4 h 13"/>
                  <a:gd name="T36" fmla="*/ 11 w 13"/>
                  <a:gd name="T37" fmla="*/ 2 h 13"/>
                  <a:gd name="T38" fmla="*/ 9 w 13"/>
                  <a:gd name="T39" fmla="*/ 1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4" y="1"/>
                    </a:lnTo>
                    <a:lnTo>
                      <a:pt x="2" y="2"/>
                    </a:lnTo>
                    <a:lnTo>
                      <a:pt x="1" y="4"/>
                    </a:lnTo>
                    <a:lnTo>
                      <a:pt x="0" y="7"/>
                    </a:lnTo>
                    <a:lnTo>
                      <a:pt x="0" y="7"/>
                    </a:lnTo>
                    <a:lnTo>
                      <a:pt x="1" y="9"/>
                    </a:lnTo>
                    <a:lnTo>
                      <a:pt x="2" y="11"/>
                    </a:lnTo>
                    <a:lnTo>
                      <a:pt x="4" y="13"/>
                    </a:lnTo>
                    <a:lnTo>
                      <a:pt x="7" y="13"/>
                    </a:lnTo>
                    <a:lnTo>
                      <a:pt x="7" y="13"/>
                    </a:lnTo>
                    <a:lnTo>
                      <a:pt x="9" y="13"/>
                    </a:lnTo>
                    <a:lnTo>
                      <a:pt x="11" y="11"/>
                    </a:lnTo>
                    <a:lnTo>
                      <a:pt x="12" y="9"/>
                    </a:lnTo>
                    <a:lnTo>
                      <a:pt x="13" y="7"/>
                    </a:lnTo>
                    <a:lnTo>
                      <a:pt x="13" y="7"/>
                    </a:lnTo>
                    <a:lnTo>
                      <a:pt x="12" y="4"/>
                    </a:lnTo>
                    <a:lnTo>
                      <a:pt x="11" y="2"/>
                    </a:lnTo>
                    <a:lnTo>
                      <a:pt x="9" y="1"/>
                    </a:lnTo>
                    <a:lnTo>
                      <a:pt x="7" y="0"/>
                    </a:lnTo>
                    <a:lnTo>
                      <a:pt x="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4" name="Freeform 124"/>
              <p:cNvSpPr>
                <a:spLocks/>
              </p:cNvSpPr>
              <p:nvPr/>
            </p:nvSpPr>
            <p:spPr bwMode="auto">
              <a:xfrm>
                <a:off x="1521" y="145"/>
                <a:ext cx="44" cy="44"/>
              </a:xfrm>
              <a:custGeom>
                <a:avLst/>
                <a:gdLst>
                  <a:gd name="T0" fmla="*/ 0 w 44"/>
                  <a:gd name="T1" fmla="*/ 44 h 44"/>
                  <a:gd name="T2" fmla="*/ 0 w 44"/>
                  <a:gd name="T3" fmla="*/ 44 h 44"/>
                  <a:gd name="T4" fmla="*/ 0 w 44"/>
                  <a:gd name="T5" fmla="*/ 36 h 44"/>
                  <a:gd name="T6" fmla="*/ 3 w 44"/>
                  <a:gd name="T7" fmla="*/ 28 h 44"/>
                  <a:gd name="T8" fmla="*/ 7 w 44"/>
                  <a:gd name="T9" fmla="*/ 20 h 44"/>
                  <a:gd name="T10" fmla="*/ 12 w 44"/>
                  <a:gd name="T11" fmla="*/ 14 h 44"/>
                  <a:gd name="T12" fmla="*/ 19 w 44"/>
                  <a:gd name="T13" fmla="*/ 8 h 44"/>
                  <a:gd name="T14" fmla="*/ 26 w 44"/>
                  <a:gd name="T15" fmla="*/ 4 h 44"/>
                  <a:gd name="T16" fmla="*/ 35 w 44"/>
                  <a:gd name="T17" fmla="*/ 1 h 44"/>
                  <a:gd name="T18" fmla="*/ 44 w 4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0" y="44"/>
                    </a:moveTo>
                    <a:lnTo>
                      <a:pt x="0" y="44"/>
                    </a:lnTo>
                    <a:lnTo>
                      <a:pt x="0" y="36"/>
                    </a:lnTo>
                    <a:lnTo>
                      <a:pt x="3" y="28"/>
                    </a:lnTo>
                    <a:lnTo>
                      <a:pt x="7" y="20"/>
                    </a:lnTo>
                    <a:lnTo>
                      <a:pt x="12" y="14"/>
                    </a:lnTo>
                    <a:lnTo>
                      <a:pt x="19" y="8"/>
                    </a:lnTo>
                    <a:lnTo>
                      <a:pt x="26" y="4"/>
                    </a:lnTo>
                    <a:lnTo>
                      <a:pt x="35" y="1"/>
                    </a:lnTo>
                    <a:lnTo>
                      <a:pt x="4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5" name="Freeform 125"/>
              <p:cNvSpPr>
                <a:spLocks/>
              </p:cNvSpPr>
              <p:nvPr/>
            </p:nvSpPr>
            <p:spPr bwMode="auto">
              <a:xfrm>
                <a:off x="1396" y="39"/>
                <a:ext cx="341" cy="309"/>
              </a:xfrm>
              <a:custGeom>
                <a:avLst/>
                <a:gdLst>
                  <a:gd name="T0" fmla="*/ 262 w 341"/>
                  <a:gd name="T1" fmla="*/ 229 h 309"/>
                  <a:gd name="T2" fmla="*/ 170 w 341"/>
                  <a:gd name="T3" fmla="*/ 309 h 309"/>
                  <a:gd name="T4" fmla="*/ 126 w 341"/>
                  <a:gd name="T5" fmla="*/ 212 h 309"/>
                  <a:gd name="T6" fmla="*/ 145 w 341"/>
                  <a:gd name="T7" fmla="*/ 222 h 309"/>
                  <a:gd name="T8" fmla="*/ 169 w 341"/>
                  <a:gd name="T9" fmla="*/ 226 h 309"/>
                  <a:gd name="T10" fmla="*/ 190 w 341"/>
                  <a:gd name="T11" fmla="*/ 222 h 309"/>
                  <a:gd name="T12" fmla="*/ 210 w 341"/>
                  <a:gd name="T13" fmla="*/ 213 h 309"/>
                  <a:gd name="T14" fmla="*/ 226 w 341"/>
                  <a:gd name="T15" fmla="*/ 199 h 309"/>
                  <a:gd name="T16" fmla="*/ 238 w 341"/>
                  <a:gd name="T17" fmla="*/ 180 h 309"/>
                  <a:gd name="T18" fmla="*/ 243 w 341"/>
                  <a:gd name="T19" fmla="*/ 159 h 309"/>
                  <a:gd name="T20" fmla="*/ 243 w 341"/>
                  <a:gd name="T21" fmla="*/ 143 h 309"/>
                  <a:gd name="T22" fmla="*/ 238 w 341"/>
                  <a:gd name="T23" fmla="*/ 122 h 309"/>
                  <a:gd name="T24" fmla="*/ 226 w 341"/>
                  <a:gd name="T25" fmla="*/ 103 h 309"/>
                  <a:gd name="T26" fmla="*/ 210 w 341"/>
                  <a:gd name="T27" fmla="*/ 89 h 309"/>
                  <a:gd name="T28" fmla="*/ 190 w 341"/>
                  <a:gd name="T29" fmla="*/ 80 h 309"/>
                  <a:gd name="T30" fmla="*/ 169 w 341"/>
                  <a:gd name="T31" fmla="*/ 76 h 309"/>
                  <a:gd name="T32" fmla="*/ 153 w 341"/>
                  <a:gd name="T33" fmla="*/ 77 h 309"/>
                  <a:gd name="T34" fmla="*/ 133 w 341"/>
                  <a:gd name="T35" fmla="*/ 85 h 309"/>
                  <a:gd name="T36" fmla="*/ 115 w 341"/>
                  <a:gd name="T37" fmla="*/ 98 h 309"/>
                  <a:gd name="T38" fmla="*/ 103 w 341"/>
                  <a:gd name="T39" fmla="*/ 116 h 309"/>
                  <a:gd name="T40" fmla="*/ 95 w 341"/>
                  <a:gd name="T41" fmla="*/ 136 h 309"/>
                  <a:gd name="T42" fmla="*/ 94 w 341"/>
                  <a:gd name="T43" fmla="*/ 150 h 309"/>
                  <a:gd name="T44" fmla="*/ 101 w 341"/>
                  <a:gd name="T45" fmla="*/ 183 h 309"/>
                  <a:gd name="T46" fmla="*/ 74 w 341"/>
                  <a:gd name="T47" fmla="*/ 223 h 309"/>
                  <a:gd name="T48" fmla="*/ 32 w 341"/>
                  <a:gd name="T49" fmla="*/ 183 h 309"/>
                  <a:gd name="T50" fmla="*/ 11 w 341"/>
                  <a:gd name="T51" fmla="*/ 151 h 309"/>
                  <a:gd name="T52" fmla="*/ 1 w 341"/>
                  <a:gd name="T53" fmla="*/ 120 h 309"/>
                  <a:gd name="T54" fmla="*/ 0 w 341"/>
                  <a:gd name="T55" fmla="*/ 89 h 309"/>
                  <a:gd name="T56" fmla="*/ 8 w 341"/>
                  <a:gd name="T57" fmla="*/ 60 h 309"/>
                  <a:gd name="T58" fmla="*/ 23 w 341"/>
                  <a:gd name="T59" fmla="*/ 35 h 309"/>
                  <a:gd name="T60" fmla="*/ 42 w 341"/>
                  <a:gd name="T61" fmla="*/ 17 h 309"/>
                  <a:gd name="T62" fmla="*/ 68 w 341"/>
                  <a:gd name="T63" fmla="*/ 4 h 309"/>
                  <a:gd name="T64" fmla="*/ 97 w 341"/>
                  <a:gd name="T65" fmla="*/ 0 h 309"/>
                  <a:gd name="T66" fmla="*/ 128 w 341"/>
                  <a:gd name="T67" fmla="*/ 6 h 309"/>
                  <a:gd name="T68" fmla="*/ 160 w 341"/>
                  <a:gd name="T69" fmla="*/ 23 h 309"/>
                  <a:gd name="T70" fmla="*/ 181 w 341"/>
                  <a:gd name="T71" fmla="*/ 23 h 309"/>
                  <a:gd name="T72" fmla="*/ 213 w 341"/>
                  <a:gd name="T73" fmla="*/ 6 h 309"/>
                  <a:gd name="T74" fmla="*/ 244 w 341"/>
                  <a:gd name="T75" fmla="*/ 0 h 309"/>
                  <a:gd name="T76" fmla="*/ 273 w 341"/>
                  <a:gd name="T77" fmla="*/ 4 h 309"/>
                  <a:gd name="T78" fmla="*/ 297 w 341"/>
                  <a:gd name="T79" fmla="*/ 17 h 309"/>
                  <a:gd name="T80" fmla="*/ 318 w 341"/>
                  <a:gd name="T81" fmla="*/ 35 h 309"/>
                  <a:gd name="T82" fmla="*/ 332 w 341"/>
                  <a:gd name="T83" fmla="*/ 60 h 309"/>
                  <a:gd name="T84" fmla="*/ 341 w 341"/>
                  <a:gd name="T85" fmla="*/ 89 h 309"/>
                  <a:gd name="T86" fmla="*/ 340 w 341"/>
                  <a:gd name="T87" fmla="*/ 120 h 309"/>
                  <a:gd name="T88" fmla="*/ 329 w 341"/>
                  <a:gd name="T89" fmla="*/ 151 h 309"/>
                  <a:gd name="T90" fmla="*/ 309 w 341"/>
                  <a:gd name="T91" fmla="*/ 18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1" h="309">
                    <a:moveTo>
                      <a:pt x="299" y="194"/>
                    </a:moveTo>
                    <a:lnTo>
                      <a:pt x="299" y="194"/>
                    </a:lnTo>
                    <a:lnTo>
                      <a:pt x="262" y="229"/>
                    </a:lnTo>
                    <a:lnTo>
                      <a:pt x="220" y="267"/>
                    </a:lnTo>
                    <a:lnTo>
                      <a:pt x="170" y="309"/>
                    </a:lnTo>
                    <a:lnTo>
                      <a:pt x="170" y="309"/>
                    </a:lnTo>
                    <a:lnTo>
                      <a:pt x="147" y="289"/>
                    </a:lnTo>
                    <a:lnTo>
                      <a:pt x="96" y="244"/>
                    </a:lnTo>
                    <a:lnTo>
                      <a:pt x="126" y="212"/>
                    </a:lnTo>
                    <a:lnTo>
                      <a:pt x="126" y="212"/>
                    </a:lnTo>
                    <a:lnTo>
                      <a:pt x="135" y="218"/>
                    </a:lnTo>
                    <a:lnTo>
                      <a:pt x="145" y="222"/>
                    </a:lnTo>
                    <a:lnTo>
                      <a:pt x="156" y="225"/>
                    </a:lnTo>
                    <a:lnTo>
                      <a:pt x="169" y="226"/>
                    </a:lnTo>
                    <a:lnTo>
                      <a:pt x="169" y="226"/>
                    </a:lnTo>
                    <a:lnTo>
                      <a:pt x="176" y="226"/>
                    </a:lnTo>
                    <a:lnTo>
                      <a:pt x="183" y="225"/>
                    </a:lnTo>
                    <a:lnTo>
                      <a:pt x="190" y="222"/>
                    </a:lnTo>
                    <a:lnTo>
                      <a:pt x="198" y="219"/>
                    </a:lnTo>
                    <a:lnTo>
                      <a:pt x="204" y="216"/>
                    </a:lnTo>
                    <a:lnTo>
                      <a:pt x="210" y="213"/>
                    </a:lnTo>
                    <a:lnTo>
                      <a:pt x="216" y="209"/>
                    </a:lnTo>
                    <a:lnTo>
                      <a:pt x="221" y="204"/>
                    </a:lnTo>
                    <a:lnTo>
                      <a:pt x="226" y="199"/>
                    </a:lnTo>
                    <a:lnTo>
                      <a:pt x="231" y="193"/>
                    </a:lnTo>
                    <a:lnTo>
                      <a:pt x="235" y="186"/>
                    </a:lnTo>
                    <a:lnTo>
                      <a:pt x="238" y="180"/>
                    </a:lnTo>
                    <a:lnTo>
                      <a:pt x="240" y="173"/>
                    </a:lnTo>
                    <a:lnTo>
                      <a:pt x="242" y="166"/>
                    </a:lnTo>
                    <a:lnTo>
                      <a:pt x="243" y="159"/>
                    </a:lnTo>
                    <a:lnTo>
                      <a:pt x="243" y="150"/>
                    </a:lnTo>
                    <a:lnTo>
                      <a:pt x="243" y="150"/>
                    </a:lnTo>
                    <a:lnTo>
                      <a:pt x="243" y="143"/>
                    </a:lnTo>
                    <a:lnTo>
                      <a:pt x="242" y="136"/>
                    </a:lnTo>
                    <a:lnTo>
                      <a:pt x="240" y="129"/>
                    </a:lnTo>
                    <a:lnTo>
                      <a:pt x="238" y="122"/>
                    </a:lnTo>
                    <a:lnTo>
                      <a:pt x="235" y="116"/>
                    </a:lnTo>
                    <a:lnTo>
                      <a:pt x="231" y="109"/>
                    </a:lnTo>
                    <a:lnTo>
                      <a:pt x="226" y="103"/>
                    </a:lnTo>
                    <a:lnTo>
                      <a:pt x="221" y="98"/>
                    </a:lnTo>
                    <a:lnTo>
                      <a:pt x="216" y="93"/>
                    </a:lnTo>
                    <a:lnTo>
                      <a:pt x="210" y="89"/>
                    </a:lnTo>
                    <a:lnTo>
                      <a:pt x="204" y="85"/>
                    </a:lnTo>
                    <a:lnTo>
                      <a:pt x="198" y="82"/>
                    </a:lnTo>
                    <a:lnTo>
                      <a:pt x="190" y="80"/>
                    </a:lnTo>
                    <a:lnTo>
                      <a:pt x="183" y="77"/>
                    </a:lnTo>
                    <a:lnTo>
                      <a:pt x="176" y="76"/>
                    </a:lnTo>
                    <a:lnTo>
                      <a:pt x="169" y="76"/>
                    </a:lnTo>
                    <a:lnTo>
                      <a:pt x="169" y="76"/>
                    </a:lnTo>
                    <a:lnTo>
                      <a:pt x="161" y="76"/>
                    </a:lnTo>
                    <a:lnTo>
                      <a:pt x="153" y="77"/>
                    </a:lnTo>
                    <a:lnTo>
                      <a:pt x="146" y="80"/>
                    </a:lnTo>
                    <a:lnTo>
                      <a:pt x="139" y="82"/>
                    </a:lnTo>
                    <a:lnTo>
                      <a:pt x="133" y="85"/>
                    </a:lnTo>
                    <a:lnTo>
                      <a:pt x="127" y="89"/>
                    </a:lnTo>
                    <a:lnTo>
                      <a:pt x="120" y="93"/>
                    </a:lnTo>
                    <a:lnTo>
                      <a:pt x="115" y="98"/>
                    </a:lnTo>
                    <a:lnTo>
                      <a:pt x="110" y="103"/>
                    </a:lnTo>
                    <a:lnTo>
                      <a:pt x="106" y="109"/>
                    </a:lnTo>
                    <a:lnTo>
                      <a:pt x="103" y="116"/>
                    </a:lnTo>
                    <a:lnTo>
                      <a:pt x="99" y="122"/>
                    </a:lnTo>
                    <a:lnTo>
                      <a:pt x="97" y="129"/>
                    </a:lnTo>
                    <a:lnTo>
                      <a:pt x="95" y="136"/>
                    </a:lnTo>
                    <a:lnTo>
                      <a:pt x="94" y="143"/>
                    </a:lnTo>
                    <a:lnTo>
                      <a:pt x="94" y="150"/>
                    </a:lnTo>
                    <a:lnTo>
                      <a:pt x="94" y="150"/>
                    </a:lnTo>
                    <a:lnTo>
                      <a:pt x="95" y="163"/>
                    </a:lnTo>
                    <a:lnTo>
                      <a:pt x="97" y="173"/>
                    </a:lnTo>
                    <a:lnTo>
                      <a:pt x="101" y="183"/>
                    </a:lnTo>
                    <a:lnTo>
                      <a:pt x="107" y="194"/>
                    </a:lnTo>
                    <a:lnTo>
                      <a:pt x="74" y="223"/>
                    </a:lnTo>
                    <a:lnTo>
                      <a:pt x="74" y="223"/>
                    </a:lnTo>
                    <a:lnTo>
                      <a:pt x="41" y="194"/>
                    </a:lnTo>
                    <a:lnTo>
                      <a:pt x="41" y="194"/>
                    </a:lnTo>
                    <a:lnTo>
                      <a:pt x="32" y="183"/>
                    </a:lnTo>
                    <a:lnTo>
                      <a:pt x="24" y="173"/>
                    </a:lnTo>
                    <a:lnTo>
                      <a:pt x="18" y="162"/>
                    </a:lnTo>
                    <a:lnTo>
                      <a:pt x="11" y="151"/>
                    </a:lnTo>
                    <a:lnTo>
                      <a:pt x="7" y="141"/>
                    </a:lnTo>
                    <a:lnTo>
                      <a:pt x="3" y="130"/>
                    </a:lnTo>
                    <a:lnTo>
                      <a:pt x="1" y="120"/>
                    </a:lnTo>
                    <a:lnTo>
                      <a:pt x="0" y="109"/>
                    </a:lnTo>
                    <a:lnTo>
                      <a:pt x="0" y="98"/>
                    </a:lnTo>
                    <a:lnTo>
                      <a:pt x="0" y="89"/>
                    </a:lnTo>
                    <a:lnTo>
                      <a:pt x="2" y="78"/>
                    </a:lnTo>
                    <a:lnTo>
                      <a:pt x="4" y="69"/>
                    </a:lnTo>
                    <a:lnTo>
                      <a:pt x="8" y="60"/>
                    </a:lnTo>
                    <a:lnTo>
                      <a:pt x="13" y="52"/>
                    </a:lnTo>
                    <a:lnTo>
                      <a:pt x="17" y="44"/>
                    </a:lnTo>
                    <a:lnTo>
                      <a:pt x="23" y="35"/>
                    </a:lnTo>
                    <a:lnTo>
                      <a:pt x="29" y="28"/>
                    </a:lnTo>
                    <a:lnTo>
                      <a:pt x="35" y="22"/>
                    </a:lnTo>
                    <a:lnTo>
                      <a:pt x="42" y="17"/>
                    </a:lnTo>
                    <a:lnTo>
                      <a:pt x="51" y="12"/>
                    </a:lnTo>
                    <a:lnTo>
                      <a:pt x="59" y="8"/>
                    </a:lnTo>
                    <a:lnTo>
                      <a:pt x="68" y="4"/>
                    </a:lnTo>
                    <a:lnTo>
                      <a:pt x="77" y="1"/>
                    </a:lnTo>
                    <a:lnTo>
                      <a:pt x="87" y="0"/>
                    </a:lnTo>
                    <a:lnTo>
                      <a:pt x="97" y="0"/>
                    </a:lnTo>
                    <a:lnTo>
                      <a:pt x="106" y="1"/>
                    </a:lnTo>
                    <a:lnTo>
                      <a:pt x="117" y="3"/>
                    </a:lnTo>
                    <a:lnTo>
                      <a:pt x="128" y="6"/>
                    </a:lnTo>
                    <a:lnTo>
                      <a:pt x="138" y="11"/>
                    </a:lnTo>
                    <a:lnTo>
                      <a:pt x="149" y="16"/>
                    </a:lnTo>
                    <a:lnTo>
                      <a:pt x="160" y="23"/>
                    </a:lnTo>
                    <a:lnTo>
                      <a:pt x="170" y="31"/>
                    </a:lnTo>
                    <a:lnTo>
                      <a:pt x="170" y="31"/>
                    </a:lnTo>
                    <a:lnTo>
                      <a:pt x="181" y="23"/>
                    </a:lnTo>
                    <a:lnTo>
                      <a:pt x="191" y="16"/>
                    </a:lnTo>
                    <a:lnTo>
                      <a:pt x="203" y="11"/>
                    </a:lnTo>
                    <a:lnTo>
                      <a:pt x="213" y="6"/>
                    </a:lnTo>
                    <a:lnTo>
                      <a:pt x="223" y="3"/>
                    </a:lnTo>
                    <a:lnTo>
                      <a:pt x="235" y="1"/>
                    </a:lnTo>
                    <a:lnTo>
                      <a:pt x="244" y="0"/>
                    </a:lnTo>
                    <a:lnTo>
                      <a:pt x="254" y="0"/>
                    </a:lnTo>
                    <a:lnTo>
                      <a:pt x="263" y="1"/>
                    </a:lnTo>
                    <a:lnTo>
                      <a:pt x="273" y="4"/>
                    </a:lnTo>
                    <a:lnTo>
                      <a:pt x="282" y="8"/>
                    </a:lnTo>
                    <a:lnTo>
                      <a:pt x="290" y="12"/>
                    </a:lnTo>
                    <a:lnTo>
                      <a:pt x="297" y="17"/>
                    </a:lnTo>
                    <a:lnTo>
                      <a:pt x="306" y="22"/>
                    </a:lnTo>
                    <a:lnTo>
                      <a:pt x="312" y="28"/>
                    </a:lnTo>
                    <a:lnTo>
                      <a:pt x="318" y="35"/>
                    </a:lnTo>
                    <a:lnTo>
                      <a:pt x="324" y="44"/>
                    </a:lnTo>
                    <a:lnTo>
                      <a:pt x="328" y="52"/>
                    </a:lnTo>
                    <a:lnTo>
                      <a:pt x="332" y="60"/>
                    </a:lnTo>
                    <a:lnTo>
                      <a:pt x="336" y="69"/>
                    </a:lnTo>
                    <a:lnTo>
                      <a:pt x="339" y="78"/>
                    </a:lnTo>
                    <a:lnTo>
                      <a:pt x="341" y="89"/>
                    </a:lnTo>
                    <a:lnTo>
                      <a:pt x="341" y="98"/>
                    </a:lnTo>
                    <a:lnTo>
                      <a:pt x="341" y="109"/>
                    </a:lnTo>
                    <a:lnTo>
                      <a:pt x="340" y="120"/>
                    </a:lnTo>
                    <a:lnTo>
                      <a:pt x="338" y="130"/>
                    </a:lnTo>
                    <a:lnTo>
                      <a:pt x="333" y="141"/>
                    </a:lnTo>
                    <a:lnTo>
                      <a:pt x="329" y="151"/>
                    </a:lnTo>
                    <a:lnTo>
                      <a:pt x="323" y="162"/>
                    </a:lnTo>
                    <a:lnTo>
                      <a:pt x="317" y="173"/>
                    </a:lnTo>
                    <a:lnTo>
                      <a:pt x="309" y="183"/>
                    </a:lnTo>
                    <a:lnTo>
                      <a:pt x="299" y="194"/>
                    </a:lnTo>
                    <a:lnTo>
                      <a:pt x="299" y="19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6" name="Freeform 126"/>
              <p:cNvSpPr>
                <a:spLocks/>
              </p:cNvSpPr>
              <p:nvPr/>
            </p:nvSpPr>
            <p:spPr bwMode="auto">
              <a:xfrm>
                <a:off x="4537" y="2635"/>
                <a:ext cx="94" cy="110"/>
              </a:xfrm>
              <a:custGeom>
                <a:avLst/>
                <a:gdLst>
                  <a:gd name="T0" fmla="*/ 26 w 94"/>
                  <a:gd name="T1" fmla="*/ 0 h 110"/>
                  <a:gd name="T2" fmla="*/ 0 w 94"/>
                  <a:gd name="T3" fmla="*/ 0 h 110"/>
                  <a:gd name="T4" fmla="*/ 18 w 94"/>
                  <a:gd name="T5" fmla="*/ 110 h 110"/>
                  <a:gd name="T6" fmla="*/ 76 w 94"/>
                  <a:gd name="T7" fmla="*/ 110 h 110"/>
                  <a:gd name="T8" fmla="*/ 94 w 94"/>
                  <a:gd name="T9" fmla="*/ 0 h 110"/>
                  <a:gd name="T10" fmla="*/ 58 w 94"/>
                  <a:gd name="T11" fmla="*/ 0 h 110"/>
                  <a:gd name="T12" fmla="*/ 58 w 94"/>
                  <a:gd name="T13" fmla="*/ 0 h 110"/>
                  <a:gd name="T14" fmla="*/ 58 w 94"/>
                  <a:gd name="T15" fmla="*/ 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10">
                    <a:moveTo>
                      <a:pt x="26" y="0"/>
                    </a:moveTo>
                    <a:lnTo>
                      <a:pt x="0" y="0"/>
                    </a:lnTo>
                    <a:lnTo>
                      <a:pt x="18" y="110"/>
                    </a:lnTo>
                    <a:lnTo>
                      <a:pt x="76" y="110"/>
                    </a:lnTo>
                    <a:lnTo>
                      <a:pt x="94" y="0"/>
                    </a:lnTo>
                    <a:lnTo>
                      <a:pt x="58" y="0"/>
                    </a:lnTo>
                    <a:lnTo>
                      <a:pt x="58" y="0"/>
                    </a:lnTo>
                    <a:lnTo>
                      <a:pt x="58"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7" name="Freeform 127"/>
              <p:cNvSpPr>
                <a:spLocks/>
              </p:cNvSpPr>
              <p:nvPr/>
            </p:nvSpPr>
            <p:spPr bwMode="auto">
              <a:xfrm>
                <a:off x="4597" y="2381"/>
                <a:ext cx="232" cy="207"/>
              </a:xfrm>
              <a:custGeom>
                <a:avLst/>
                <a:gdLst>
                  <a:gd name="T0" fmla="*/ 0 w 232"/>
                  <a:gd name="T1" fmla="*/ 198 h 207"/>
                  <a:gd name="T2" fmla="*/ 5 w 232"/>
                  <a:gd name="T3" fmla="*/ 205 h 207"/>
                  <a:gd name="T4" fmla="*/ 5 w 232"/>
                  <a:gd name="T5" fmla="*/ 205 h 207"/>
                  <a:gd name="T6" fmla="*/ 7 w 232"/>
                  <a:gd name="T7" fmla="*/ 207 h 207"/>
                  <a:gd name="T8" fmla="*/ 9 w 232"/>
                  <a:gd name="T9" fmla="*/ 207 h 207"/>
                  <a:gd name="T10" fmla="*/ 11 w 232"/>
                  <a:gd name="T11" fmla="*/ 207 h 207"/>
                  <a:gd name="T12" fmla="*/ 13 w 232"/>
                  <a:gd name="T13" fmla="*/ 207 h 207"/>
                  <a:gd name="T14" fmla="*/ 30 w 232"/>
                  <a:gd name="T15" fmla="*/ 195 h 207"/>
                  <a:gd name="T16" fmla="*/ 30 w 232"/>
                  <a:gd name="T17" fmla="*/ 195 h 207"/>
                  <a:gd name="T18" fmla="*/ 30 w 232"/>
                  <a:gd name="T19" fmla="*/ 195 h 207"/>
                  <a:gd name="T20" fmla="*/ 31 w 232"/>
                  <a:gd name="T21" fmla="*/ 196 h 207"/>
                  <a:gd name="T22" fmla="*/ 33 w 232"/>
                  <a:gd name="T23" fmla="*/ 196 h 207"/>
                  <a:gd name="T24" fmla="*/ 35 w 232"/>
                  <a:gd name="T25" fmla="*/ 196 h 207"/>
                  <a:gd name="T26" fmla="*/ 37 w 232"/>
                  <a:gd name="T27" fmla="*/ 195 h 207"/>
                  <a:gd name="T28" fmla="*/ 37 w 232"/>
                  <a:gd name="T29" fmla="*/ 195 h 207"/>
                  <a:gd name="T30" fmla="*/ 39 w 232"/>
                  <a:gd name="T31" fmla="*/ 193 h 207"/>
                  <a:gd name="T32" fmla="*/ 40 w 232"/>
                  <a:gd name="T33" fmla="*/ 191 h 207"/>
                  <a:gd name="T34" fmla="*/ 40 w 232"/>
                  <a:gd name="T35" fmla="*/ 189 h 207"/>
                  <a:gd name="T36" fmla="*/ 39 w 232"/>
                  <a:gd name="T37" fmla="*/ 188 h 207"/>
                  <a:gd name="T38" fmla="*/ 41 w 232"/>
                  <a:gd name="T39" fmla="*/ 186 h 207"/>
                  <a:gd name="T40" fmla="*/ 41 w 232"/>
                  <a:gd name="T41" fmla="*/ 186 h 207"/>
                  <a:gd name="T42" fmla="*/ 46 w 232"/>
                  <a:gd name="T43" fmla="*/ 184 h 207"/>
                  <a:gd name="T44" fmla="*/ 50 w 232"/>
                  <a:gd name="T45" fmla="*/ 183 h 207"/>
                  <a:gd name="T46" fmla="*/ 59 w 232"/>
                  <a:gd name="T47" fmla="*/ 183 h 207"/>
                  <a:gd name="T48" fmla="*/ 78 w 232"/>
                  <a:gd name="T49" fmla="*/ 184 h 207"/>
                  <a:gd name="T50" fmla="*/ 89 w 232"/>
                  <a:gd name="T51" fmla="*/ 183 h 207"/>
                  <a:gd name="T52" fmla="*/ 95 w 232"/>
                  <a:gd name="T53" fmla="*/ 182 h 207"/>
                  <a:gd name="T54" fmla="*/ 103 w 232"/>
                  <a:gd name="T55" fmla="*/ 180 h 207"/>
                  <a:gd name="T56" fmla="*/ 110 w 232"/>
                  <a:gd name="T57" fmla="*/ 177 h 207"/>
                  <a:gd name="T58" fmla="*/ 118 w 232"/>
                  <a:gd name="T59" fmla="*/ 173 h 207"/>
                  <a:gd name="T60" fmla="*/ 127 w 232"/>
                  <a:gd name="T61" fmla="*/ 168 h 207"/>
                  <a:gd name="T62" fmla="*/ 138 w 232"/>
                  <a:gd name="T63" fmla="*/ 161 h 207"/>
                  <a:gd name="T64" fmla="*/ 224 w 232"/>
                  <a:gd name="T65" fmla="*/ 101 h 207"/>
                  <a:gd name="T66" fmla="*/ 224 w 232"/>
                  <a:gd name="T67" fmla="*/ 101 h 207"/>
                  <a:gd name="T68" fmla="*/ 228 w 232"/>
                  <a:gd name="T69" fmla="*/ 98 h 207"/>
                  <a:gd name="T70" fmla="*/ 230 w 232"/>
                  <a:gd name="T71" fmla="*/ 94 h 207"/>
                  <a:gd name="T72" fmla="*/ 232 w 232"/>
                  <a:gd name="T73" fmla="*/ 91 h 207"/>
                  <a:gd name="T74" fmla="*/ 232 w 232"/>
                  <a:gd name="T75" fmla="*/ 87 h 207"/>
                  <a:gd name="T76" fmla="*/ 231 w 232"/>
                  <a:gd name="T77" fmla="*/ 82 h 207"/>
                  <a:gd name="T78" fmla="*/ 230 w 232"/>
                  <a:gd name="T79" fmla="*/ 78 h 207"/>
                  <a:gd name="T80" fmla="*/ 224 w 232"/>
                  <a:gd name="T81" fmla="*/ 69 h 207"/>
                  <a:gd name="T82" fmla="*/ 186 w 232"/>
                  <a:gd name="T83" fmla="*/ 15 h 207"/>
                  <a:gd name="T84" fmla="*/ 186 w 232"/>
                  <a:gd name="T85" fmla="*/ 15 h 207"/>
                  <a:gd name="T86" fmla="*/ 179 w 232"/>
                  <a:gd name="T87" fmla="*/ 6 h 207"/>
                  <a:gd name="T88" fmla="*/ 176 w 232"/>
                  <a:gd name="T89" fmla="*/ 3 h 207"/>
                  <a:gd name="T90" fmla="*/ 173 w 232"/>
                  <a:gd name="T91" fmla="*/ 1 h 207"/>
                  <a:gd name="T92" fmla="*/ 168 w 232"/>
                  <a:gd name="T93" fmla="*/ 0 h 207"/>
                  <a:gd name="T94" fmla="*/ 165 w 232"/>
                  <a:gd name="T95" fmla="*/ 0 h 207"/>
                  <a:gd name="T96" fmla="*/ 161 w 232"/>
                  <a:gd name="T97" fmla="*/ 2 h 207"/>
                  <a:gd name="T98" fmla="*/ 156 w 232"/>
                  <a:gd name="T99" fmla="*/ 4 h 207"/>
                  <a:gd name="T100" fmla="*/ 71 w 232"/>
                  <a:gd name="T101" fmla="*/ 65 h 207"/>
                  <a:gd name="T102" fmla="*/ 71 w 232"/>
                  <a:gd name="T103" fmla="*/ 65 h 207"/>
                  <a:gd name="T104" fmla="*/ 53 w 232"/>
                  <a:gd name="T105" fmla="*/ 77 h 207"/>
                  <a:gd name="T106" fmla="*/ 42 w 232"/>
                  <a:gd name="T107" fmla="*/ 90 h 207"/>
                  <a:gd name="T108" fmla="*/ 34 w 232"/>
                  <a:gd name="T109" fmla="*/ 100 h 207"/>
                  <a:gd name="T110" fmla="*/ 30 w 232"/>
                  <a:gd name="T111" fmla="*/ 109 h 207"/>
                  <a:gd name="T112" fmla="*/ 26 w 232"/>
                  <a:gd name="T113" fmla="*/ 118 h 207"/>
                  <a:gd name="T114" fmla="*/ 24 w 232"/>
                  <a:gd name="T115" fmla="*/ 127 h 207"/>
                  <a:gd name="T116" fmla="*/ 21 w 232"/>
                  <a:gd name="T117" fmla="*/ 134 h 207"/>
                  <a:gd name="T118" fmla="*/ 17 w 232"/>
                  <a:gd name="T119" fmla="*/ 14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2" h="207">
                    <a:moveTo>
                      <a:pt x="0" y="198"/>
                    </a:moveTo>
                    <a:lnTo>
                      <a:pt x="5" y="205"/>
                    </a:lnTo>
                    <a:lnTo>
                      <a:pt x="5" y="205"/>
                    </a:lnTo>
                    <a:lnTo>
                      <a:pt x="7" y="207"/>
                    </a:lnTo>
                    <a:lnTo>
                      <a:pt x="9" y="207"/>
                    </a:lnTo>
                    <a:lnTo>
                      <a:pt x="11" y="207"/>
                    </a:lnTo>
                    <a:lnTo>
                      <a:pt x="13" y="207"/>
                    </a:lnTo>
                    <a:lnTo>
                      <a:pt x="30" y="195"/>
                    </a:lnTo>
                    <a:lnTo>
                      <a:pt x="30" y="195"/>
                    </a:lnTo>
                    <a:lnTo>
                      <a:pt x="30" y="195"/>
                    </a:lnTo>
                    <a:lnTo>
                      <a:pt x="31" y="196"/>
                    </a:lnTo>
                    <a:lnTo>
                      <a:pt x="33" y="196"/>
                    </a:lnTo>
                    <a:lnTo>
                      <a:pt x="35" y="196"/>
                    </a:lnTo>
                    <a:lnTo>
                      <a:pt x="37" y="195"/>
                    </a:lnTo>
                    <a:lnTo>
                      <a:pt x="37" y="195"/>
                    </a:lnTo>
                    <a:lnTo>
                      <a:pt x="39" y="193"/>
                    </a:lnTo>
                    <a:lnTo>
                      <a:pt x="40" y="191"/>
                    </a:lnTo>
                    <a:lnTo>
                      <a:pt x="40" y="189"/>
                    </a:lnTo>
                    <a:lnTo>
                      <a:pt x="39" y="188"/>
                    </a:lnTo>
                    <a:lnTo>
                      <a:pt x="41" y="186"/>
                    </a:lnTo>
                    <a:lnTo>
                      <a:pt x="41" y="186"/>
                    </a:lnTo>
                    <a:lnTo>
                      <a:pt x="46" y="184"/>
                    </a:lnTo>
                    <a:lnTo>
                      <a:pt x="50" y="183"/>
                    </a:lnTo>
                    <a:lnTo>
                      <a:pt x="59" y="183"/>
                    </a:lnTo>
                    <a:lnTo>
                      <a:pt x="78" y="184"/>
                    </a:lnTo>
                    <a:lnTo>
                      <a:pt x="89" y="183"/>
                    </a:lnTo>
                    <a:lnTo>
                      <a:pt x="95" y="182"/>
                    </a:lnTo>
                    <a:lnTo>
                      <a:pt x="103" y="180"/>
                    </a:lnTo>
                    <a:lnTo>
                      <a:pt x="110" y="177"/>
                    </a:lnTo>
                    <a:lnTo>
                      <a:pt x="118" y="173"/>
                    </a:lnTo>
                    <a:lnTo>
                      <a:pt x="127" y="168"/>
                    </a:lnTo>
                    <a:lnTo>
                      <a:pt x="138" y="161"/>
                    </a:lnTo>
                    <a:lnTo>
                      <a:pt x="224" y="101"/>
                    </a:lnTo>
                    <a:lnTo>
                      <a:pt x="224" y="101"/>
                    </a:lnTo>
                    <a:lnTo>
                      <a:pt x="228" y="98"/>
                    </a:lnTo>
                    <a:lnTo>
                      <a:pt x="230" y="94"/>
                    </a:lnTo>
                    <a:lnTo>
                      <a:pt x="232" y="91"/>
                    </a:lnTo>
                    <a:lnTo>
                      <a:pt x="232" y="87"/>
                    </a:lnTo>
                    <a:lnTo>
                      <a:pt x="231" y="82"/>
                    </a:lnTo>
                    <a:lnTo>
                      <a:pt x="230" y="78"/>
                    </a:lnTo>
                    <a:lnTo>
                      <a:pt x="224" y="69"/>
                    </a:lnTo>
                    <a:lnTo>
                      <a:pt x="186" y="15"/>
                    </a:lnTo>
                    <a:lnTo>
                      <a:pt x="186" y="15"/>
                    </a:lnTo>
                    <a:lnTo>
                      <a:pt x="179" y="6"/>
                    </a:lnTo>
                    <a:lnTo>
                      <a:pt x="176" y="3"/>
                    </a:lnTo>
                    <a:lnTo>
                      <a:pt x="173" y="1"/>
                    </a:lnTo>
                    <a:lnTo>
                      <a:pt x="168" y="0"/>
                    </a:lnTo>
                    <a:lnTo>
                      <a:pt x="165" y="0"/>
                    </a:lnTo>
                    <a:lnTo>
                      <a:pt x="161" y="2"/>
                    </a:lnTo>
                    <a:lnTo>
                      <a:pt x="156" y="4"/>
                    </a:lnTo>
                    <a:lnTo>
                      <a:pt x="71" y="65"/>
                    </a:lnTo>
                    <a:lnTo>
                      <a:pt x="71" y="65"/>
                    </a:lnTo>
                    <a:lnTo>
                      <a:pt x="53" y="77"/>
                    </a:lnTo>
                    <a:lnTo>
                      <a:pt x="42" y="90"/>
                    </a:lnTo>
                    <a:lnTo>
                      <a:pt x="34" y="100"/>
                    </a:lnTo>
                    <a:lnTo>
                      <a:pt x="30" y="109"/>
                    </a:lnTo>
                    <a:lnTo>
                      <a:pt x="26" y="118"/>
                    </a:lnTo>
                    <a:lnTo>
                      <a:pt x="24" y="127"/>
                    </a:lnTo>
                    <a:lnTo>
                      <a:pt x="21" y="134"/>
                    </a:lnTo>
                    <a:lnTo>
                      <a:pt x="17" y="1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8" name="Freeform 128"/>
              <p:cNvSpPr>
                <a:spLocks/>
              </p:cNvSpPr>
              <p:nvPr/>
            </p:nvSpPr>
            <p:spPr bwMode="auto">
              <a:xfrm>
                <a:off x="4564" y="2674"/>
                <a:ext cx="39" cy="51"/>
              </a:xfrm>
              <a:custGeom>
                <a:avLst/>
                <a:gdLst>
                  <a:gd name="T0" fmla="*/ 0 w 39"/>
                  <a:gd name="T1" fmla="*/ 0 h 51"/>
                  <a:gd name="T2" fmla="*/ 0 w 39"/>
                  <a:gd name="T3" fmla="*/ 0 h 51"/>
                  <a:gd name="T4" fmla="*/ 8 w 39"/>
                  <a:gd name="T5" fmla="*/ 51 h 51"/>
                  <a:gd name="T6" fmla="*/ 31 w 39"/>
                  <a:gd name="T7" fmla="*/ 51 h 51"/>
                  <a:gd name="T8" fmla="*/ 31 w 39"/>
                  <a:gd name="T9" fmla="*/ 51 h 51"/>
                  <a:gd name="T10" fmla="*/ 39 w 39"/>
                  <a:gd name="T11" fmla="*/ 0 h 51"/>
                </a:gdLst>
                <a:ahLst/>
                <a:cxnLst>
                  <a:cxn ang="0">
                    <a:pos x="T0" y="T1"/>
                  </a:cxn>
                  <a:cxn ang="0">
                    <a:pos x="T2" y="T3"/>
                  </a:cxn>
                  <a:cxn ang="0">
                    <a:pos x="T4" y="T5"/>
                  </a:cxn>
                  <a:cxn ang="0">
                    <a:pos x="T6" y="T7"/>
                  </a:cxn>
                  <a:cxn ang="0">
                    <a:pos x="T8" y="T9"/>
                  </a:cxn>
                  <a:cxn ang="0">
                    <a:pos x="T10" y="T11"/>
                  </a:cxn>
                </a:cxnLst>
                <a:rect l="0" t="0" r="r" b="b"/>
                <a:pathLst>
                  <a:path w="39" h="51">
                    <a:moveTo>
                      <a:pt x="0" y="0"/>
                    </a:moveTo>
                    <a:lnTo>
                      <a:pt x="0" y="0"/>
                    </a:lnTo>
                    <a:lnTo>
                      <a:pt x="8" y="51"/>
                    </a:lnTo>
                    <a:lnTo>
                      <a:pt x="31" y="51"/>
                    </a:lnTo>
                    <a:lnTo>
                      <a:pt x="31" y="51"/>
                    </a:lnTo>
                    <a:lnTo>
                      <a:pt x="3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09" name="Freeform 129"/>
              <p:cNvSpPr>
                <a:spLocks/>
              </p:cNvSpPr>
              <p:nvPr/>
            </p:nvSpPr>
            <p:spPr bwMode="auto">
              <a:xfrm>
                <a:off x="4579" y="2527"/>
                <a:ext cx="39" cy="147"/>
              </a:xfrm>
              <a:custGeom>
                <a:avLst/>
                <a:gdLst>
                  <a:gd name="T0" fmla="*/ 39 w 39"/>
                  <a:gd name="T1" fmla="*/ 16 h 147"/>
                  <a:gd name="T2" fmla="*/ 39 w 39"/>
                  <a:gd name="T3" fmla="*/ 16 h 147"/>
                  <a:gd name="T4" fmla="*/ 37 w 39"/>
                  <a:gd name="T5" fmla="*/ 15 h 147"/>
                  <a:gd name="T6" fmla="*/ 29 w 39"/>
                  <a:gd name="T7" fmla="*/ 2 h 147"/>
                  <a:gd name="T8" fmla="*/ 29 w 39"/>
                  <a:gd name="T9" fmla="*/ 2 h 147"/>
                  <a:gd name="T10" fmla="*/ 28 w 39"/>
                  <a:gd name="T11" fmla="*/ 1 h 147"/>
                  <a:gd name="T12" fmla="*/ 26 w 39"/>
                  <a:gd name="T13" fmla="*/ 0 h 147"/>
                  <a:gd name="T14" fmla="*/ 24 w 39"/>
                  <a:gd name="T15" fmla="*/ 1 h 147"/>
                  <a:gd name="T16" fmla="*/ 22 w 39"/>
                  <a:gd name="T17" fmla="*/ 2 h 147"/>
                  <a:gd name="T18" fmla="*/ 22 w 39"/>
                  <a:gd name="T19" fmla="*/ 2 h 147"/>
                  <a:gd name="T20" fmla="*/ 21 w 39"/>
                  <a:gd name="T21" fmla="*/ 3 h 147"/>
                  <a:gd name="T22" fmla="*/ 20 w 39"/>
                  <a:gd name="T23" fmla="*/ 5 h 147"/>
                  <a:gd name="T24" fmla="*/ 19 w 39"/>
                  <a:gd name="T25" fmla="*/ 7 h 147"/>
                  <a:gd name="T26" fmla="*/ 20 w 39"/>
                  <a:gd name="T27" fmla="*/ 8 h 147"/>
                  <a:gd name="T28" fmla="*/ 2 w 39"/>
                  <a:gd name="T29" fmla="*/ 21 h 147"/>
                  <a:gd name="T30" fmla="*/ 2 w 39"/>
                  <a:gd name="T31" fmla="*/ 21 h 147"/>
                  <a:gd name="T32" fmla="*/ 1 w 39"/>
                  <a:gd name="T33" fmla="*/ 22 h 147"/>
                  <a:gd name="T34" fmla="*/ 0 w 39"/>
                  <a:gd name="T35" fmla="*/ 24 h 147"/>
                  <a:gd name="T36" fmla="*/ 0 w 39"/>
                  <a:gd name="T37" fmla="*/ 26 h 147"/>
                  <a:gd name="T38" fmla="*/ 1 w 39"/>
                  <a:gd name="T39" fmla="*/ 28 h 147"/>
                  <a:gd name="T40" fmla="*/ 12 w 39"/>
                  <a:gd name="T41" fmla="*/ 42 h 147"/>
                  <a:gd name="T42" fmla="*/ 12 w 39"/>
                  <a:gd name="T43" fmla="*/ 42 h 147"/>
                  <a:gd name="T44" fmla="*/ 6 w 39"/>
                  <a:gd name="T45" fmla="*/ 51 h 147"/>
                  <a:gd name="T46" fmla="*/ 4 w 39"/>
                  <a:gd name="T47" fmla="*/ 59 h 147"/>
                  <a:gd name="T48" fmla="*/ 4 w 39"/>
                  <a:gd name="T49" fmla="*/ 59 h 147"/>
                  <a:gd name="T50" fmla="*/ 2 w 39"/>
                  <a:gd name="T51" fmla="*/ 65 h 147"/>
                  <a:gd name="T52" fmla="*/ 1 w 39"/>
                  <a:gd name="T53" fmla="*/ 72 h 147"/>
                  <a:gd name="T54" fmla="*/ 1 w 39"/>
                  <a:gd name="T55" fmla="*/ 90 h 147"/>
                  <a:gd name="T56" fmla="*/ 1 w 39"/>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147">
                    <a:moveTo>
                      <a:pt x="39" y="16"/>
                    </a:moveTo>
                    <a:lnTo>
                      <a:pt x="39" y="16"/>
                    </a:lnTo>
                    <a:lnTo>
                      <a:pt x="37" y="15"/>
                    </a:lnTo>
                    <a:lnTo>
                      <a:pt x="29" y="2"/>
                    </a:lnTo>
                    <a:lnTo>
                      <a:pt x="29" y="2"/>
                    </a:lnTo>
                    <a:lnTo>
                      <a:pt x="28" y="1"/>
                    </a:lnTo>
                    <a:lnTo>
                      <a:pt x="26" y="0"/>
                    </a:lnTo>
                    <a:lnTo>
                      <a:pt x="24" y="1"/>
                    </a:lnTo>
                    <a:lnTo>
                      <a:pt x="22" y="2"/>
                    </a:lnTo>
                    <a:lnTo>
                      <a:pt x="22" y="2"/>
                    </a:lnTo>
                    <a:lnTo>
                      <a:pt x="21" y="3"/>
                    </a:lnTo>
                    <a:lnTo>
                      <a:pt x="20" y="5"/>
                    </a:lnTo>
                    <a:lnTo>
                      <a:pt x="19" y="7"/>
                    </a:lnTo>
                    <a:lnTo>
                      <a:pt x="20" y="8"/>
                    </a:lnTo>
                    <a:lnTo>
                      <a:pt x="2" y="21"/>
                    </a:lnTo>
                    <a:lnTo>
                      <a:pt x="2" y="21"/>
                    </a:lnTo>
                    <a:lnTo>
                      <a:pt x="1" y="22"/>
                    </a:lnTo>
                    <a:lnTo>
                      <a:pt x="0" y="24"/>
                    </a:lnTo>
                    <a:lnTo>
                      <a:pt x="0" y="26"/>
                    </a:lnTo>
                    <a:lnTo>
                      <a:pt x="1" y="28"/>
                    </a:lnTo>
                    <a:lnTo>
                      <a:pt x="12" y="42"/>
                    </a:lnTo>
                    <a:lnTo>
                      <a:pt x="12" y="42"/>
                    </a:lnTo>
                    <a:lnTo>
                      <a:pt x="6" y="51"/>
                    </a:lnTo>
                    <a:lnTo>
                      <a:pt x="4" y="59"/>
                    </a:lnTo>
                    <a:lnTo>
                      <a:pt x="4" y="59"/>
                    </a:lnTo>
                    <a:lnTo>
                      <a:pt x="2" y="65"/>
                    </a:lnTo>
                    <a:lnTo>
                      <a:pt x="1" y="72"/>
                    </a:lnTo>
                    <a:lnTo>
                      <a:pt x="1" y="90"/>
                    </a:lnTo>
                    <a:lnTo>
                      <a:pt x="1" y="1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0" name="Freeform 130"/>
              <p:cNvSpPr>
                <a:spLocks/>
              </p:cNvSpPr>
              <p:nvPr/>
            </p:nvSpPr>
            <p:spPr bwMode="auto">
              <a:xfrm>
                <a:off x="4684" y="2427"/>
                <a:ext cx="54" cy="92"/>
              </a:xfrm>
              <a:custGeom>
                <a:avLst/>
                <a:gdLst>
                  <a:gd name="T0" fmla="*/ 38 w 54"/>
                  <a:gd name="T1" fmla="*/ 92 h 92"/>
                  <a:gd name="T2" fmla="*/ 0 w 54"/>
                  <a:gd name="T3" fmla="*/ 38 h 92"/>
                  <a:gd name="T4" fmla="*/ 54 w 54"/>
                  <a:gd name="T5" fmla="*/ 0 h 92"/>
                </a:gdLst>
                <a:ahLst/>
                <a:cxnLst>
                  <a:cxn ang="0">
                    <a:pos x="T0" y="T1"/>
                  </a:cxn>
                  <a:cxn ang="0">
                    <a:pos x="T2" y="T3"/>
                  </a:cxn>
                  <a:cxn ang="0">
                    <a:pos x="T4" y="T5"/>
                  </a:cxn>
                </a:cxnLst>
                <a:rect l="0" t="0" r="r" b="b"/>
                <a:pathLst>
                  <a:path w="54" h="92">
                    <a:moveTo>
                      <a:pt x="38" y="92"/>
                    </a:moveTo>
                    <a:lnTo>
                      <a:pt x="0" y="38"/>
                    </a:lnTo>
                    <a:lnTo>
                      <a:pt x="5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1" name="Freeform 131"/>
              <p:cNvSpPr>
                <a:spLocks/>
              </p:cNvSpPr>
              <p:nvPr/>
            </p:nvSpPr>
            <p:spPr bwMode="auto">
              <a:xfrm>
                <a:off x="2105" y="1352"/>
                <a:ext cx="50" cy="27"/>
              </a:xfrm>
              <a:custGeom>
                <a:avLst/>
                <a:gdLst>
                  <a:gd name="T0" fmla="*/ 50 w 50"/>
                  <a:gd name="T1" fmla="*/ 27 h 27"/>
                  <a:gd name="T2" fmla="*/ 50 w 50"/>
                  <a:gd name="T3" fmla="*/ 27 h 27"/>
                  <a:gd name="T4" fmla="*/ 48 w 50"/>
                  <a:gd name="T5" fmla="*/ 26 h 27"/>
                  <a:gd name="T6" fmla="*/ 47 w 50"/>
                  <a:gd name="T7" fmla="*/ 24 h 27"/>
                  <a:gd name="T8" fmla="*/ 47 w 50"/>
                  <a:gd name="T9" fmla="*/ 24 h 27"/>
                  <a:gd name="T10" fmla="*/ 47 w 50"/>
                  <a:gd name="T11" fmla="*/ 19 h 27"/>
                  <a:gd name="T12" fmla="*/ 45 w 50"/>
                  <a:gd name="T13" fmla="*/ 15 h 27"/>
                  <a:gd name="T14" fmla="*/ 43 w 50"/>
                  <a:gd name="T15" fmla="*/ 11 h 27"/>
                  <a:gd name="T16" fmla="*/ 40 w 50"/>
                  <a:gd name="T17" fmla="*/ 7 h 27"/>
                  <a:gd name="T18" fmla="*/ 40 w 50"/>
                  <a:gd name="T19" fmla="*/ 7 h 27"/>
                  <a:gd name="T20" fmla="*/ 36 w 50"/>
                  <a:gd name="T21" fmla="*/ 4 h 27"/>
                  <a:gd name="T22" fmla="*/ 32 w 50"/>
                  <a:gd name="T23" fmla="*/ 2 h 27"/>
                  <a:gd name="T24" fmla="*/ 27 w 50"/>
                  <a:gd name="T25" fmla="*/ 0 h 27"/>
                  <a:gd name="T26" fmla="*/ 21 w 50"/>
                  <a:gd name="T27" fmla="*/ 0 h 27"/>
                  <a:gd name="T28" fmla="*/ 21 w 50"/>
                  <a:gd name="T29" fmla="*/ 0 h 27"/>
                  <a:gd name="T30" fmla="*/ 16 w 50"/>
                  <a:gd name="T31" fmla="*/ 0 h 27"/>
                  <a:gd name="T32" fmla="*/ 12 w 50"/>
                  <a:gd name="T33" fmla="*/ 2 h 27"/>
                  <a:gd name="T34" fmla="*/ 8 w 50"/>
                  <a:gd name="T35" fmla="*/ 4 h 27"/>
                  <a:gd name="T36" fmla="*/ 4 w 50"/>
                  <a:gd name="T37" fmla="*/ 7 h 27"/>
                  <a:gd name="T38" fmla="*/ 4 w 50"/>
                  <a:gd name="T39" fmla="*/ 7 h 27"/>
                  <a:gd name="T40" fmla="*/ 4 w 50"/>
                  <a:gd name="T41" fmla="*/ 7 h 27"/>
                  <a:gd name="T42" fmla="*/ 2 w 50"/>
                  <a:gd name="T43" fmla="*/ 8 h 27"/>
                  <a:gd name="T44" fmla="*/ 0 w 50"/>
                  <a:gd name="T45"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7">
                    <a:moveTo>
                      <a:pt x="50" y="27"/>
                    </a:moveTo>
                    <a:lnTo>
                      <a:pt x="50" y="27"/>
                    </a:lnTo>
                    <a:lnTo>
                      <a:pt x="48" y="26"/>
                    </a:lnTo>
                    <a:lnTo>
                      <a:pt x="47" y="24"/>
                    </a:lnTo>
                    <a:lnTo>
                      <a:pt x="47" y="24"/>
                    </a:lnTo>
                    <a:lnTo>
                      <a:pt x="47" y="19"/>
                    </a:lnTo>
                    <a:lnTo>
                      <a:pt x="45" y="15"/>
                    </a:lnTo>
                    <a:lnTo>
                      <a:pt x="43" y="11"/>
                    </a:lnTo>
                    <a:lnTo>
                      <a:pt x="40" y="7"/>
                    </a:lnTo>
                    <a:lnTo>
                      <a:pt x="40" y="7"/>
                    </a:lnTo>
                    <a:lnTo>
                      <a:pt x="36" y="4"/>
                    </a:lnTo>
                    <a:lnTo>
                      <a:pt x="32" y="2"/>
                    </a:lnTo>
                    <a:lnTo>
                      <a:pt x="27" y="0"/>
                    </a:lnTo>
                    <a:lnTo>
                      <a:pt x="21" y="0"/>
                    </a:lnTo>
                    <a:lnTo>
                      <a:pt x="21" y="0"/>
                    </a:lnTo>
                    <a:lnTo>
                      <a:pt x="16" y="0"/>
                    </a:lnTo>
                    <a:lnTo>
                      <a:pt x="12" y="2"/>
                    </a:lnTo>
                    <a:lnTo>
                      <a:pt x="8" y="4"/>
                    </a:lnTo>
                    <a:lnTo>
                      <a:pt x="4" y="7"/>
                    </a:lnTo>
                    <a:lnTo>
                      <a:pt x="4" y="7"/>
                    </a:lnTo>
                    <a:lnTo>
                      <a:pt x="4" y="7"/>
                    </a:lnTo>
                    <a:lnTo>
                      <a:pt x="2" y="8"/>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2" name="Freeform 132"/>
              <p:cNvSpPr>
                <a:spLocks/>
              </p:cNvSpPr>
              <p:nvPr/>
            </p:nvSpPr>
            <p:spPr bwMode="auto">
              <a:xfrm>
                <a:off x="2044" y="1372"/>
                <a:ext cx="208" cy="199"/>
              </a:xfrm>
              <a:custGeom>
                <a:avLst/>
                <a:gdLst>
                  <a:gd name="T0" fmla="*/ 61 w 208"/>
                  <a:gd name="T1" fmla="*/ 176 h 199"/>
                  <a:gd name="T2" fmla="*/ 11 w 208"/>
                  <a:gd name="T3" fmla="*/ 176 h 199"/>
                  <a:gd name="T4" fmla="*/ 11 w 208"/>
                  <a:gd name="T5" fmla="*/ 176 h 199"/>
                  <a:gd name="T6" fmla="*/ 7 w 208"/>
                  <a:gd name="T7" fmla="*/ 177 h 199"/>
                  <a:gd name="T8" fmla="*/ 4 w 208"/>
                  <a:gd name="T9" fmla="*/ 179 h 199"/>
                  <a:gd name="T10" fmla="*/ 1 w 208"/>
                  <a:gd name="T11" fmla="*/ 182 h 199"/>
                  <a:gd name="T12" fmla="*/ 0 w 208"/>
                  <a:gd name="T13" fmla="*/ 187 h 199"/>
                  <a:gd name="T14" fmla="*/ 0 w 208"/>
                  <a:gd name="T15" fmla="*/ 187 h 199"/>
                  <a:gd name="T16" fmla="*/ 1 w 208"/>
                  <a:gd name="T17" fmla="*/ 192 h 199"/>
                  <a:gd name="T18" fmla="*/ 4 w 208"/>
                  <a:gd name="T19" fmla="*/ 196 h 199"/>
                  <a:gd name="T20" fmla="*/ 7 w 208"/>
                  <a:gd name="T21" fmla="*/ 198 h 199"/>
                  <a:gd name="T22" fmla="*/ 11 w 208"/>
                  <a:gd name="T23" fmla="*/ 199 h 199"/>
                  <a:gd name="T24" fmla="*/ 197 w 208"/>
                  <a:gd name="T25" fmla="*/ 199 h 199"/>
                  <a:gd name="T26" fmla="*/ 197 w 208"/>
                  <a:gd name="T27" fmla="*/ 199 h 199"/>
                  <a:gd name="T28" fmla="*/ 201 w 208"/>
                  <a:gd name="T29" fmla="*/ 198 h 199"/>
                  <a:gd name="T30" fmla="*/ 205 w 208"/>
                  <a:gd name="T31" fmla="*/ 196 h 199"/>
                  <a:gd name="T32" fmla="*/ 207 w 208"/>
                  <a:gd name="T33" fmla="*/ 192 h 199"/>
                  <a:gd name="T34" fmla="*/ 208 w 208"/>
                  <a:gd name="T35" fmla="*/ 187 h 199"/>
                  <a:gd name="T36" fmla="*/ 208 w 208"/>
                  <a:gd name="T37" fmla="*/ 187 h 199"/>
                  <a:gd name="T38" fmla="*/ 207 w 208"/>
                  <a:gd name="T39" fmla="*/ 182 h 199"/>
                  <a:gd name="T40" fmla="*/ 205 w 208"/>
                  <a:gd name="T41" fmla="*/ 179 h 199"/>
                  <a:gd name="T42" fmla="*/ 201 w 208"/>
                  <a:gd name="T43" fmla="*/ 177 h 199"/>
                  <a:gd name="T44" fmla="*/ 197 w 208"/>
                  <a:gd name="T45" fmla="*/ 176 h 199"/>
                  <a:gd name="T46" fmla="*/ 188 w 208"/>
                  <a:gd name="T47" fmla="*/ 176 h 199"/>
                  <a:gd name="T48" fmla="*/ 188 w 208"/>
                  <a:gd name="T49" fmla="*/ 176 h 199"/>
                  <a:gd name="T50" fmla="*/ 185 w 208"/>
                  <a:gd name="T51" fmla="*/ 167 h 199"/>
                  <a:gd name="T52" fmla="*/ 182 w 208"/>
                  <a:gd name="T53" fmla="*/ 159 h 199"/>
                  <a:gd name="T54" fmla="*/ 178 w 208"/>
                  <a:gd name="T55" fmla="*/ 151 h 199"/>
                  <a:gd name="T56" fmla="*/ 174 w 208"/>
                  <a:gd name="T57" fmla="*/ 145 h 199"/>
                  <a:gd name="T58" fmla="*/ 166 w 208"/>
                  <a:gd name="T59" fmla="*/ 134 h 199"/>
                  <a:gd name="T60" fmla="*/ 157 w 208"/>
                  <a:gd name="T61" fmla="*/ 126 h 199"/>
                  <a:gd name="T62" fmla="*/ 157 w 208"/>
                  <a:gd name="T63" fmla="*/ 126 h 199"/>
                  <a:gd name="T64" fmla="*/ 160 w 208"/>
                  <a:gd name="T65" fmla="*/ 112 h 199"/>
                  <a:gd name="T66" fmla="*/ 161 w 208"/>
                  <a:gd name="T67" fmla="*/ 100 h 199"/>
                  <a:gd name="T68" fmla="*/ 161 w 208"/>
                  <a:gd name="T69" fmla="*/ 89 h 199"/>
                  <a:gd name="T70" fmla="*/ 161 w 208"/>
                  <a:gd name="T71" fmla="*/ 77 h 199"/>
                  <a:gd name="T72" fmla="*/ 160 w 208"/>
                  <a:gd name="T73" fmla="*/ 68 h 199"/>
                  <a:gd name="T74" fmla="*/ 157 w 208"/>
                  <a:gd name="T75" fmla="*/ 59 h 199"/>
                  <a:gd name="T76" fmla="*/ 155 w 208"/>
                  <a:gd name="T77" fmla="*/ 51 h 199"/>
                  <a:gd name="T78" fmla="*/ 152 w 208"/>
                  <a:gd name="T79" fmla="*/ 42 h 199"/>
                  <a:gd name="T80" fmla="*/ 149 w 208"/>
                  <a:gd name="T81" fmla="*/ 35 h 199"/>
                  <a:gd name="T82" fmla="*/ 145 w 208"/>
                  <a:gd name="T83" fmla="*/ 29 h 199"/>
                  <a:gd name="T84" fmla="*/ 141 w 208"/>
                  <a:gd name="T85" fmla="*/ 23 h 199"/>
                  <a:gd name="T86" fmla="*/ 136 w 208"/>
                  <a:gd name="T87" fmla="*/ 17 h 199"/>
                  <a:gd name="T88" fmla="*/ 126 w 208"/>
                  <a:gd name="T89" fmla="*/ 7 h 199"/>
                  <a:gd name="T90" fmla="*/ 113 w 208"/>
                  <a:gd name="T9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8" h="199">
                    <a:moveTo>
                      <a:pt x="61" y="176"/>
                    </a:moveTo>
                    <a:lnTo>
                      <a:pt x="11" y="176"/>
                    </a:lnTo>
                    <a:lnTo>
                      <a:pt x="11" y="176"/>
                    </a:lnTo>
                    <a:lnTo>
                      <a:pt x="7" y="177"/>
                    </a:lnTo>
                    <a:lnTo>
                      <a:pt x="4" y="179"/>
                    </a:lnTo>
                    <a:lnTo>
                      <a:pt x="1" y="182"/>
                    </a:lnTo>
                    <a:lnTo>
                      <a:pt x="0" y="187"/>
                    </a:lnTo>
                    <a:lnTo>
                      <a:pt x="0" y="187"/>
                    </a:lnTo>
                    <a:lnTo>
                      <a:pt x="1" y="192"/>
                    </a:lnTo>
                    <a:lnTo>
                      <a:pt x="4" y="196"/>
                    </a:lnTo>
                    <a:lnTo>
                      <a:pt x="7" y="198"/>
                    </a:lnTo>
                    <a:lnTo>
                      <a:pt x="11" y="199"/>
                    </a:lnTo>
                    <a:lnTo>
                      <a:pt x="197" y="199"/>
                    </a:lnTo>
                    <a:lnTo>
                      <a:pt x="197" y="199"/>
                    </a:lnTo>
                    <a:lnTo>
                      <a:pt x="201" y="198"/>
                    </a:lnTo>
                    <a:lnTo>
                      <a:pt x="205" y="196"/>
                    </a:lnTo>
                    <a:lnTo>
                      <a:pt x="207" y="192"/>
                    </a:lnTo>
                    <a:lnTo>
                      <a:pt x="208" y="187"/>
                    </a:lnTo>
                    <a:lnTo>
                      <a:pt x="208" y="187"/>
                    </a:lnTo>
                    <a:lnTo>
                      <a:pt x="207" y="182"/>
                    </a:lnTo>
                    <a:lnTo>
                      <a:pt x="205" y="179"/>
                    </a:lnTo>
                    <a:lnTo>
                      <a:pt x="201" y="177"/>
                    </a:lnTo>
                    <a:lnTo>
                      <a:pt x="197" y="176"/>
                    </a:lnTo>
                    <a:lnTo>
                      <a:pt x="188" y="176"/>
                    </a:lnTo>
                    <a:lnTo>
                      <a:pt x="188" y="176"/>
                    </a:lnTo>
                    <a:lnTo>
                      <a:pt x="185" y="167"/>
                    </a:lnTo>
                    <a:lnTo>
                      <a:pt x="182" y="159"/>
                    </a:lnTo>
                    <a:lnTo>
                      <a:pt x="178" y="151"/>
                    </a:lnTo>
                    <a:lnTo>
                      <a:pt x="174" y="145"/>
                    </a:lnTo>
                    <a:lnTo>
                      <a:pt x="166" y="134"/>
                    </a:lnTo>
                    <a:lnTo>
                      <a:pt x="157" y="126"/>
                    </a:lnTo>
                    <a:lnTo>
                      <a:pt x="157" y="126"/>
                    </a:lnTo>
                    <a:lnTo>
                      <a:pt x="160" y="112"/>
                    </a:lnTo>
                    <a:lnTo>
                      <a:pt x="161" y="100"/>
                    </a:lnTo>
                    <a:lnTo>
                      <a:pt x="161" y="89"/>
                    </a:lnTo>
                    <a:lnTo>
                      <a:pt x="161" y="77"/>
                    </a:lnTo>
                    <a:lnTo>
                      <a:pt x="160" y="68"/>
                    </a:lnTo>
                    <a:lnTo>
                      <a:pt x="157" y="59"/>
                    </a:lnTo>
                    <a:lnTo>
                      <a:pt x="155" y="51"/>
                    </a:lnTo>
                    <a:lnTo>
                      <a:pt x="152" y="42"/>
                    </a:lnTo>
                    <a:lnTo>
                      <a:pt x="149" y="35"/>
                    </a:lnTo>
                    <a:lnTo>
                      <a:pt x="145" y="29"/>
                    </a:lnTo>
                    <a:lnTo>
                      <a:pt x="141" y="23"/>
                    </a:lnTo>
                    <a:lnTo>
                      <a:pt x="136" y="17"/>
                    </a:lnTo>
                    <a:lnTo>
                      <a:pt x="126" y="7"/>
                    </a:lnTo>
                    <a:lnTo>
                      <a:pt x="1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3" name="Freeform 133"/>
              <p:cNvSpPr>
                <a:spLocks/>
              </p:cNvSpPr>
              <p:nvPr/>
            </p:nvSpPr>
            <p:spPr bwMode="auto">
              <a:xfrm>
                <a:off x="2046" y="1403"/>
                <a:ext cx="106" cy="139"/>
              </a:xfrm>
              <a:custGeom>
                <a:avLst/>
                <a:gdLst>
                  <a:gd name="T0" fmla="*/ 27 w 106"/>
                  <a:gd name="T1" fmla="*/ 19 h 139"/>
                  <a:gd name="T2" fmla="*/ 27 w 106"/>
                  <a:gd name="T3" fmla="*/ 19 h 139"/>
                  <a:gd name="T4" fmla="*/ 26 w 106"/>
                  <a:gd name="T5" fmla="*/ 20 h 139"/>
                  <a:gd name="T6" fmla="*/ 25 w 106"/>
                  <a:gd name="T7" fmla="*/ 20 h 139"/>
                  <a:gd name="T8" fmla="*/ 25 w 106"/>
                  <a:gd name="T9" fmla="*/ 20 h 139"/>
                  <a:gd name="T10" fmla="*/ 24 w 106"/>
                  <a:gd name="T11" fmla="*/ 20 h 139"/>
                  <a:gd name="T12" fmla="*/ 17 w 106"/>
                  <a:gd name="T13" fmla="*/ 17 h 139"/>
                  <a:gd name="T14" fmla="*/ 17 w 106"/>
                  <a:gd name="T15" fmla="*/ 17 h 139"/>
                  <a:gd name="T16" fmla="*/ 17 w 106"/>
                  <a:gd name="T17" fmla="*/ 17 h 139"/>
                  <a:gd name="T18" fmla="*/ 17 w 106"/>
                  <a:gd name="T19" fmla="*/ 17 h 139"/>
                  <a:gd name="T20" fmla="*/ 15 w 106"/>
                  <a:gd name="T21" fmla="*/ 17 h 139"/>
                  <a:gd name="T22" fmla="*/ 12 w 106"/>
                  <a:gd name="T23" fmla="*/ 17 h 139"/>
                  <a:gd name="T24" fmla="*/ 11 w 106"/>
                  <a:gd name="T25" fmla="*/ 18 h 139"/>
                  <a:gd name="T26" fmla="*/ 9 w 106"/>
                  <a:gd name="T27" fmla="*/ 20 h 139"/>
                  <a:gd name="T28" fmla="*/ 9 w 106"/>
                  <a:gd name="T29" fmla="*/ 20 h 139"/>
                  <a:gd name="T30" fmla="*/ 9 w 106"/>
                  <a:gd name="T31" fmla="*/ 21 h 139"/>
                  <a:gd name="T32" fmla="*/ 9 w 106"/>
                  <a:gd name="T33" fmla="*/ 23 h 139"/>
                  <a:gd name="T34" fmla="*/ 10 w 106"/>
                  <a:gd name="T35" fmla="*/ 25 h 139"/>
                  <a:gd name="T36" fmla="*/ 12 w 106"/>
                  <a:gd name="T37" fmla="*/ 26 h 139"/>
                  <a:gd name="T38" fmla="*/ 16 w 106"/>
                  <a:gd name="T39" fmla="*/ 28 h 139"/>
                  <a:gd name="T40" fmla="*/ 24 w 106"/>
                  <a:gd name="T41" fmla="*/ 49 h 139"/>
                  <a:gd name="T42" fmla="*/ 24 w 106"/>
                  <a:gd name="T43" fmla="*/ 49 h 139"/>
                  <a:gd name="T44" fmla="*/ 25 w 106"/>
                  <a:gd name="T45" fmla="*/ 51 h 139"/>
                  <a:gd name="T46" fmla="*/ 26 w 106"/>
                  <a:gd name="T47" fmla="*/ 53 h 139"/>
                  <a:gd name="T48" fmla="*/ 28 w 106"/>
                  <a:gd name="T49" fmla="*/ 53 h 139"/>
                  <a:gd name="T50" fmla="*/ 30 w 106"/>
                  <a:gd name="T51" fmla="*/ 53 h 139"/>
                  <a:gd name="T52" fmla="*/ 52 w 106"/>
                  <a:gd name="T53" fmla="*/ 44 h 139"/>
                  <a:gd name="T54" fmla="*/ 55 w 106"/>
                  <a:gd name="T55" fmla="*/ 46 h 139"/>
                  <a:gd name="T56" fmla="*/ 55 w 106"/>
                  <a:gd name="T57" fmla="*/ 46 h 139"/>
                  <a:gd name="T58" fmla="*/ 58 w 106"/>
                  <a:gd name="T59" fmla="*/ 46 h 139"/>
                  <a:gd name="T60" fmla="*/ 58 w 106"/>
                  <a:gd name="T61" fmla="*/ 46 h 139"/>
                  <a:gd name="T62" fmla="*/ 60 w 106"/>
                  <a:gd name="T63" fmla="*/ 45 h 139"/>
                  <a:gd name="T64" fmla="*/ 62 w 106"/>
                  <a:gd name="T65" fmla="*/ 43 h 139"/>
                  <a:gd name="T66" fmla="*/ 62 w 106"/>
                  <a:gd name="T67" fmla="*/ 43 h 139"/>
                  <a:gd name="T68" fmla="*/ 63 w 106"/>
                  <a:gd name="T69" fmla="*/ 41 h 139"/>
                  <a:gd name="T70" fmla="*/ 62 w 106"/>
                  <a:gd name="T71" fmla="*/ 39 h 139"/>
                  <a:gd name="T72" fmla="*/ 61 w 106"/>
                  <a:gd name="T73" fmla="*/ 38 h 139"/>
                  <a:gd name="T74" fmla="*/ 60 w 106"/>
                  <a:gd name="T75" fmla="*/ 37 h 139"/>
                  <a:gd name="T76" fmla="*/ 76 w 106"/>
                  <a:gd name="T77" fmla="*/ 1 h 139"/>
                  <a:gd name="T78" fmla="*/ 76 w 106"/>
                  <a:gd name="T79" fmla="*/ 1 h 139"/>
                  <a:gd name="T80" fmla="*/ 80 w 106"/>
                  <a:gd name="T81" fmla="*/ 2 h 139"/>
                  <a:gd name="T82" fmla="*/ 80 w 106"/>
                  <a:gd name="T83" fmla="*/ 2 h 139"/>
                  <a:gd name="T84" fmla="*/ 87 w 106"/>
                  <a:gd name="T85" fmla="*/ 1 h 139"/>
                  <a:gd name="T86" fmla="*/ 92 w 106"/>
                  <a:gd name="T87" fmla="*/ 0 h 139"/>
                  <a:gd name="T88" fmla="*/ 92 w 106"/>
                  <a:gd name="T89" fmla="*/ 0 h 139"/>
                  <a:gd name="T90" fmla="*/ 97 w 106"/>
                  <a:gd name="T91" fmla="*/ 7 h 139"/>
                  <a:gd name="T92" fmla="*/ 101 w 106"/>
                  <a:gd name="T93" fmla="*/ 18 h 139"/>
                  <a:gd name="T94" fmla="*/ 104 w 106"/>
                  <a:gd name="T95" fmla="*/ 28 h 139"/>
                  <a:gd name="T96" fmla="*/ 106 w 106"/>
                  <a:gd name="T97" fmla="*/ 39 h 139"/>
                  <a:gd name="T98" fmla="*/ 106 w 106"/>
                  <a:gd name="T99" fmla="*/ 51 h 139"/>
                  <a:gd name="T100" fmla="*/ 105 w 106"/>
                  <a:gd name="T101" fmla="*/ 64 h 139"/>
                  <a:gd name="T102" fmla="*/ 102 w 106"/>
                  <a:gd name="T103" fmla="*/ 76 h 139"/>
                  <a:gd name="T104" fmla="*/ 97 w 106"/>
                  <a:gd name="T105" fmla="*/ 87 h 139"/>
                  <a:gd name="T106" fmla="*/ 0 w 106"/>
                  <a:gd name="T107" fmla="*/ 87 h 139"/>
                  <a:gd name="T108" fmla="*/ 31 w 106"/>
                  <a:gd name="T109" fmla="*/ 127 h 139"/>
                  <a:gd name="T110" fmla="*/ 31 w 106"/>
                  <a:gd name="T111" fmla="*/ 127 h 139"/>
                  <a:gd name="T112" fmla="*/ 28 w 106"/>
                  <a:gd name="T113" fmla="*/ 133 h 139"/>
                  <a:gd name="T114" fmla="*/ 25 w 106"/>
                  <a:gd name="T11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 h="139">
                    <a:moveTo>
                      <a:pt x="27" y="19"/>
                    </a:moveTo>
                    <a:lnTo>
                      <a:pt x="27" y="19"/>
                    </a:lnTo>
                    <a:lnTo>
                      <a:pt x="26" y="20"/>
                    </a:lnTo>
                    <a:lnTo>
                      <a:pt x="25" y="20"/>
                    </a:lnTo>
                    <a:lnTo>
                      <a:pt x="25" y="20"/>
                    </a:lnTo>
                    <a:lnTo>
                      <a:pt x="24" y="20"/>
                    </a:lnTo>
                    <a:lnTo>
                      <a:pt x="17" y="17"/>
                    </a:lnTo>
                    <a:lnTo>
                      <a:pt x="17" y="17"/>
                    </a:lnTo>
                    <a:lnTo>
                      <a:pt x="17" y="17"/>
                    </a:lnTo>
                    <a:lnTo>
                      <a:pt x="17" y="17"/>
                    </a:lnTo>
                    <a:lnTo>
                      <a:pt x="15" y="17"/>
                    </a:lnTo>
                    <a:lnTo>
                      <a:pt x="12" y="17"/>
                    </a:lnTo>
                    <a:lnTo>
                      <a:pt x="11" y="18"/>
                    </a:lnTo>
                    <a:lnTo>
                      <a:pt x="9" y="20"/>
                    </a:lnTo>
                    <a:lnTo>
                      <a:pt x="9" y="20"/>
                    </a:lnTo>
                    <a:lnTo>
                      <a:pt x="9" y="21"/>
                    </a:lnTo>
                    <a:lnTo>
                      <a:pt x="9" y="23"/>
                    </a:lnTo>
                    <a:lnTo>
                      <a:pt x="10" y="25"/>
                    </a:lnTo>
                    <a:lnTo>
                      <a:pt x="12" y="26"/>
                    </a:lnTo>
                    <a:lnTo>
                      <a:pt x="16" y="28"/>
                    </a:lnTo>
                    <a:lnTo>
                      <a:pt x="24" y="49"/>
                    </a:lnTo>
                    <a:lnTo>
                      <a:pt x="24" y="49"/>
                    </a:lnTo>
                    <a:lnTo>
                      <a:pt x="25" y="51"/>
                    </a:lnTo>
                    <a:lnTo>
                      <a:pt x="26" y="53"/>
                    </a:lnTo>
                    <a:lnTo>
                      <a:pt x="28" y="53"/>
                    </a:lnTo>
                    <a:lnTo>
                      <a:pt x="30" y="53"/>
                    </a:lnTo>
                    <a:lnTo>
                      <a:pt x="52" y="44"/>
                    </a:lnTo>
                    <a:lnTo>
                      <a:pt x="55" y="46"/>
                    </a:lnTo>
                    <a:lnTo>
                      <a:pt x="55" y="46"/>
                    </a:lnTo>
                    <a:lnTo>
                      <a:pt x="58" y="46"/>
                    </a:lnTo>
                    <a:lnTo>
                      <a:pt x="58" y="46"/>
                    </a:lnTo>
                    <a:lnTo>
                      <a:pt x="60" y="45"/>
                    </a:lnTo>
                    <a:lnTo>
                      <a:pt x="62" y="43"/>
                    </a:lnTo>
                    <a:lnTo>
                      <a:pt x="62" y="43"/>
                    </a:lnTo>
                    <a:lnTo>
                      <a:pt x="63" y="41"/>
                    </a:lnTo>
                    <a:lnTo>
                      <a:pt x="62" y="39"/>
                    </a:lnTo>
                    <a:lnTo>
                      <a:pt x="61" y="38"/>
                    </a:lnTo>
                    <a:lnTo>
                      <a:pt x="60" y="37"/>
                    </a:lnTo>
                    <a:lnTo>
                      <a:pt x="76" y="1"/>
                    </a:lnTo>
                    <a:lnTo>
                      <a:pt x="76" y="1"/>
                    </a:lnTo>
                    <a:lnTo>
                      <a:pt x="80" y="2"/>
                    </a:lnTo>
                    <a:lnTo>
                      <a:pt x="80" y="2"/>
                    </a:lnTo>
                    <a:lnTo>
                      <a:pt x="87" y="1"/>
                    </a:lnTo>
                    <a:lnTo>
                      <a:pt x="92" y="0"/>
                    </a:lnTo>
                    <a:lnTo>
                      <a:pt x="92" y="0"/>
                    </a:lnTo>
                    <a:lnTo>
                      <a:pt x="97" y="7"/>
                    </a:lnTo>
                    <a:lnTo>
                      <a:pt x="101" y="18"/>
                    </a:lnTo>
                    <a:lnTo>
                      <a:pt x="104" y="28"/>
                    </a:lnTo>
                    <a:lnTo>
                      <a:pt x="106" y="39"/>
                    </a:lnTo>
                    <a:lnTo>
                      <a:pt x="106" y="51"/>
                    </a:lnTo>
                    <a:lnTo>
                      <a:pt x="105" y="64"/>
                    </a:lnTo>
                    <a:lnTo>
                      <a:pt x="102" y="76"/>
                    </a:lnTo>
                    <a:lnTo>
                      <a:pt x="97" y="87"/>
                    </a:lnTo>
                    <a:lnTo>
                      <a:pt x="0" y="87"/>
                    </a:lnTo>
                    <a:lnTo>
                      <a:pt x="31" y="127"/>
                    </a:lnTo>
                    <a:lnTo>
                      <a:pt x="31" y="127"/>
                    </a:lnTo>
                    <a:lnTo>
                      <a:pt x="28" y="133"/>
                    </a:lnTo>
                    <a:lnTo>
                      <a:pt x="25" y="1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4" name="Freeform 134"/>
              <p:cNvSpPr>
                <a:spLocks/>
              </p:cNvSpPr>
              <p:nvPr/>
            </p:nvSpPr>
            <p:spPr bwMode="auto">
              <a:xfrm>
                <a:off x="2065" y="1281"/>
                <a:ext cx="69" cy="133"/>
              </a:xfrm>
              <a:custGeom>
                <a:avLst/>
                <a:gdLst>
                  <a:gd name="T0" fmla="*/ 69 w 69"/>
                  <a:gd name="T1" fmla="*/ 0 h 133"/>
                  <a:gd name="T2" fmla="*/ 53 w 69"/>
                  <a:gd name="T3" fmla="*/ 33 h 133"/>
                  <a:gd name="T4" fmla="*/ 48 w 69"/>
                  <a:gd name="T5" fmla="*/ 31 h 133"/>
                  <a:gd name="T6" fmla="*/ 48 w 69"/>
                  <a:gd name="T7" fmla="*/ 31 h 133"/>
                  <a:gd name="T8" fmla="*/ 46 w 69"/>
                  <a:gd name="T9" fmla="*/ 30 h 133"/>
                  <a:gd name="T10" fmla="*/ 44 w 69"/>
                  <a:gd name="T11" fmla="*/ 30 h 133"/>
                  <a:gd name="T12" fmla="*/ 43 w 69"/>
                  <a:gd name="T13" fmla="*/ 31 h 133"/>
                  <a:gd name="T14" fmla="*/ 42 w 69"/>
                  <a:gd name="T15" fmla="*/ 33 h 133"/>
                  <a:gd name="T16" fmla="*/ 42 w 69"/>
                  <a:gd name="T17" fmla="*/ 33 h 133"/>
                  <a:gd name="T18" fmla="*/ 41 w 69"/>
                  <a:gd name="T19" fmla="*/ 35 h 133"/>
                  <a:gd name="T20" fmla="*/ 41 w 69"/>
                  <a:gd name="T21" fmla="*/ 37 h 133"/>
                  <a:gd name="T22" fmla="*/ 42 w 69"/>
                  <a:gd name="T23" fmla="*/ 38 h 133"/>
                  <a:gd name="T24" fmla="*/ 44 w 69"/>
                  <a:gd name="T25" fmla="*/ 40 h 133"/>
                  <a:gd name="T26" fmla="*/ 0 w 6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133">
                    <a:moveTo>
                      <a:pt x="69" y="0"/>
                    </a:moveTo>
                    <a:lnTo>
                      <a:pt x="53" y="33"/>
                    </a:lnTo>
                    <a:lnTo>
                      <a:pt x="48" y="31"/>
                    </a:lnTo>
                    <a:lnTo>
                      <a:pt x="48" y="31"/>
                    </a:lnTo>
                    <a:lnTo>
                      <a:pt x="46" y="30"/>
                    </a:lnTo>
                    <a:lnTo>
                      <a:pt x="44" y="30"/>
                    </a:lnTo>
                    <a:lnTo>
                      <a:pt x="43" y="31"/>
                    </a:lnTo>
                    <a:lnTo>
                      <a:pt x="42" y="33"/>
                    </a:lnTo>
                    <a:lnTo>
                      <a:pt x="42" y="33"/>
                    </a:lnTo>
                    <a:lnTo>
                      <a:pt x="41" y="35"/>
                    </a:lnTo>
                    <a:lnTo>
                      <a:pt x="41" y="37"/>
                    </a:lnTo>
                    <a:lnTo>
                      <a:pt x="42" y="38"/>
                    </a:lnTo>
                    <a:lnTo>
                      <a:pt x="44" y="40"/>
                    </a:lnTo>
                    <a:lnTo>
                      <a:pt x="0" y="13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5" name="Line 135"/>
              <p:cNvSpPr>
                <a:spLocks noChangeShapeType="1"/>
              </p:cNvSpPr>
              <p:nvPr/>
            </p:nvSpPr>
            <p:spPr bwMode="auto">
              <a:xfrm flipH="1" flipV="1">
                <a:off x="2135" y="1272"/>
                <a:ext cx="37" cy="1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6" name="Freeform 136"/>
              <p:cNvSpPr>
                <a:spLocks/>
              </p:cNvSpPr>
              <p:nvPr/>
            </p:nvSpPr>
            <p:spPr bwMode="auto">
              <a:xfrm>
                <a:off x="2146" y="1296"/>
                <a:ext cx="23" cy="57"/>
              </a:xfrm>
              <a:custGeom>
                <a:avLst/>
                <a:gdLst>
                  <a:gd name="T0" fmla="*/ 0 w 23"/>
                  <a:gd name="T1" fmla="*/ 57 h 57"/>
                  <a:gd name="T2" fmla="*/ 6 w 23"/>
                  <a:gd name="T3" fmla="*/ 44 h 57"/>
                  <a:gd name="T4" fmla="*/ 6 w 23"/>
                  <a:gd name="T5" fmla="*/ 44 h 57"/>
                  <a:gd name="T6" fmla="*/ 8 w 23"/>
                  <a:gd name="T7" fmla="*/ 45 h 57"/>
                  <a:gd name="T8" fmla="*/ 8 w 23"/>
                  <a:gd name="T9" fmla="*/ 45 h 57"/>
                  <a:gd name="T10" fmla="*/ 11 w 23"/>
                  <a:gd name="T11" fmla="*/ 44 h 57"/>
                  <a:gd name="T12" fmla="*/ 12 w 23"/>
                  <a:gd name="T13" fmla="*/ 42 h 57"/>
                  <a:gd name="T14" fmla="*/ 12 w 23"/>
                  <a:gd name="T15" fmla="*/ 42 h 57"/>
                  <a:gd name="T16" fmla="*/ 13 w 23"/>
                  <a:gd name="T17" fmla="*/ 40 h 57"/>
                  <a:gd name="T18" fmla="*/ 13 w 23"/>
                  <a:gd name="T19" fmla="*/ 38 h 57"/>
                  <a:gd name="T20" fmla="*/ 12 w 23"/>
                  <a:gd name="T21" fmla="*/ 36 h 57"/>
                  <a:gd name="T22" fmla="*/ 10 w 23"/>
                  <a:gd name="T23" fmla="*/ 35 h 57"/>
                  <a:gd name="T24" fmla="*/ 5 w 23"/>
                  <a:gd name="T25" fmla="*/ 33 h 57"/>
                  <a:gd name="T26" fmla="*/ 20 w 23"/>
                  <a:gd name="T27" fmla="*/ 0 h 57"/>
                  <a:gd name="T28" fmla="*/ 23 w 23"/>
                  <a:gd name="T29"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7">
                    <a:moveTo>
                      <a:pt x="0" y="57"/>
                    </a:moveTo>
                    <a:lnTo>
                      <a:pt x="6" y="44"/>
                    </a:lnTo>
                    <a:lnTo>
                      <a:pt x="6" y="44"/>
                    </a:lnTo>
                    <a:lnTo>
                      <a:pt x="8" y="45"/>
                    </a:lnTo>
                    <a:lnTo>
                      <a:pt x="8" y="45"/>
                    </a:lnTo>
                    <a:lnTo>
                      <a:pt x="11" y="44"/>
                    </a:lnTo>
                    <a:lnTo>
                      <a:pt x="12" y="42"/>
                    </a:lnTo>
                    <a:lnTo>
                      <a:pt x="12" y="42"/>
                    </a:lnTo>
                    <a:lnTo>
                      <a:pt x="13" y="40"/>
                    </a:lnTo>
                    <a:lnTo>
                      <a:pt x="13" y="38"/>
                    </a:lnTo>
                    <a:lnTo>
                      <a:pt x="12" y="36"/>
                    </a:lnTo>
                    <a:lnTo>
                      <a:pt x="10" y="35"/>
                    </a:lnTo>
                    <a:lnTo>
                      <a:pt x="5" y="33"/>
                    </a:lnTo>
                    <a:lnTo>
                      <a:pt x="20" y="0"/>
                    </a:lnTo>
                    <a:lnTo>
                      <a:pt x="23" y="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7" name="Freeform 137"/>
              <p:cNvSpPr>
                <a:spLocks/>
              </p:cNvSpPr>
              <p:nvPr/>
            </p:nvSpPr>
            <p:spPr bwMode="auto">
              <a:xfrm>
                <a:off x="2118" y="1368"/>
                <a:ext cx="18" cy="18"/>
              </a:xfrm>
              <a:custGeom>
                <a:avLst/>
                <a:gdLst>
                  <a:gd name="T0" fmla="*/ 8 w 18"/>
                  <a:gd name="T1" fmla="*/ 18 h 18"/>
                  <a:gd name="T2" fmla="*/ 8 w 18"/>
                  <a:gd name="T3" fmla="*/ 18 h 18"/>
                  <a:gd name="T4" fmla="*/ 5 w 18"/>
                  <a:gd name="T5" fmla="*/ 18 h 18"/>
                  <a:gd name="T6" fmla="*/ 2 w 18"/>
                  <a:gd name="T7" fmla="*/ 16 h 18"/>
                  <a:gd name="T8" fmla="*/ 0 w 18"/>
                  <a:gd name="T9" fmla="*/ 12 h 18"/>
                  <a:gd name="T10" fmla="*/ 0 w 18"/>
                  <a:gd name="T11" fmla="*/ 8 h 18"/>
                  <a:gd name="T12" fmla="*/ 0 w 18"/>
                  <a:gd name="T13" fmla="*/ 8 h 18"/>
                  <a:gd name="T14" fmla="*/ 0 w 18"/>
                  <a:gd name="T15" fmla="*/ 5 h 18"/>
                  <a:gd name="T16" fmla="*/ 2 w 18"/>
                  <a:gd name="T17" fmla="*/ 2 h 18"/>
                  <a:gd name="T18" fmla="*/ 5 w 18"/>
                  <a:gd name="T19" fmla="*/ 0 h 18"/>
                  <a:gd name="T20" fmla="*/ 8 w 18"/>
                  <a:gd name="T21" fmla="*/ 0 h 18"/>
                  <a:gd name="T22" fmla="*/ 8 w 18"/>
                  <a:gd name="T23" fmla="*/ 0 h 18"/>
                  <a:gd name="T24" fmla="*/ 12 w 18"/>
                  <a:gd name="T25" fmla="*/ 0 h 18"/>
                  <a:gd name="T26" fmla="*/ 16 w 18"/>
                  <a:gd name="T27" fmla="*/ 2 h 18"/>
                  <a:gd name="T28" fmla="*/ 18 w 18"/>
                  <a:gd name="T29" fmla="*/ 5 h 18"/>
                  <a:gd name="T30" fmla="*/ 18 w 18"/>
                  <a:gd name="T31" fmla="*/ 8 h 18"/>
                  <a:gd name="T32" fmla="*/ 18 w 18"/>
                  <a:gd name="T33" fmla="*/ 8 h 18"/>
                  <a:gd name="T34" fmla="*/ 18 w 18"/>
                  <a:gd name="T35" fmla="*/ 12 h 18"/>
                  <a:gd name="T36" fmla="*/ 16 w 18"/>
                  <a:gd name="T37" fmla="*/ 16 h 18"/>
                  <a:gd name="T38" fmla="*/ 12 w 18"/>
                  <a:gd name="T39" fmla="*/ 18 h 18"/>
                  <a:gd name="T40" fmla="*/ 8 w 18"/>
                  <a:gd name="T41" fmla="*/ 18 h 18"/>
                  <a:gd name="T42" fmla="*/ 8 w 18"/>
                  <a:gd name="T4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8" y="18"/>
                    </a:moveTo>
                    <a:lnTo>
                      <a:pt x="8" y="18"/>
                    </a:lnTo>
                    <a:lnTo>
                      <a:pt x="5" y="18"/>
                    </a:lnTo>
                    <a:lnTo>
                      <a:pt x="2" y="16"/>
                    </a:lnTo>
                    <a:lnTo>
                      <a:pt x="0" y="12"/>
                    </a:lnTo>
                    <a:lnTo>
                      <a:pt x="0" y="8"/>
                    </a:lnTo>
                    <a:lnTo>
                      <a:pt x="0" y="8"/>
                    </a:lnTo>
                    <a:lnTo>
                      <a:pt x="0" y="5"/>
                    </a:lnTo>
                    <a:lnTo>
                      <a:pt x="2" y="2"/>
                    </a:lnTo>
                    <a:lnTo>
                      <a:pt x="5" y="0"/>
                    </a:lnTo>
                    <a:lnTo>
                      <a:pt x="8" y="0"/>
                    </a:lnTo>
                    <a:lnTo>
                      <a:pt x="8" y="0"/>
                    </a:lnTo>
                    <a:lnTo>
                      <a:pt x="12" y="0"/>
                    </a:lnTo>
                    <a:lnTo>
                      <a:pt x="16" y="2"/>
                    </a:lnTo>
                    <a:lnTo>
                      <a:pt x="18" y="5"/>
                    </a:lnTo>
                    <a:lnTo>
                      <a:pt x="18" y="8"/>
                    </a:lnTo>
                    <a:lnTo>
                      <a:pt x="18" y="8"/>
                    </a:lnTo>
                    <a:lnTo>
                      <a:pt x="18" y="12"/>
                    </a:lnTo>
                    <a:lnTo>
                      <a:pt x="16" y="16"/>
                    </a:lnTo>
                    <a:lnTo>
                      <a:pt x="12" y="18"/>
                    </a:lnTo>
                    <a:lnTo>
                      <a:pt x="8" y="18"/>
                    </a:lnTo>
                    <a:lnTo>
                      <a:pt x="8"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8" name="Freeform 138"/>
              <p:cNvSpPr>
                <a:spLocks/>
              </p:cNvSpPr>
              <p:nvPr/>
            </p:nvSpPr>
            <p:spPr bwMode="auto">
              <a:xfrm>
                <a:off x="2020" y="1471"/>
                <a:ext cx="98" cy="13"/>
              </a:xfrm>
              <a:custGeom>
                <a:avLst/>
                <a:gdLst>
                  <a:gd name="T0" fmla="*/ 98 w 98"/>
                  <a:gd name="T1" fmla="*/ 13 h 13"/>
                  <a:gd name="T2" fmla="*/ 98 w 98"/>
                  <a:gd name="T3" fmla="*/ 0 h 13"/>
                  <a:gd name="T4" fmla="*/ 0 w 98"/>
                  <a:gd name="T5" fmla="*/ 0 h 13"/>
                  <a:gd name="T6" fmla="*/ 0 w 98"/>
                  <a:gd name="T7" fmla="*/ 13 h 13"/>
                </a:gdLst>
                <a:ahLst/>
                <a:cxnLst>
                  <a:cxn ang="0">
                    <a:pos x="T0" y="T1"/>
                  </a:cxn>
                  <a:cxn ang="0">
                    <a:pos x="T2" y="T3"/>
                  </a:cxn>
                  <a:cxn ang="0">
                    <a:pos x="T4" y="T5"/>
                  </a:cxn>
                  <a:cxn ang="0">
                    <a:pos x="T6" y="T7"/>
                  </a:cxn>
                </a:cxnLst>
                <a:rect l="0" t="0" r="r" b="b"/>
                <a:pathLst>
                  <a:path w="98" h="13">
                    <a:moveTo>
                      <a:pt x="98" y="13"/>
                    </a:moveTo>
                    <a:lnTo>
                      <a:pt x="98" y="0"/>
                    </a:lnTo>
                    <a:lnTo>
                      <a:pt x="0" y="0"/>
                    </a:lnTo>
                    <a:lnTo>
                      <a:pt x="0"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19" name="Freeform 139"/>
              <p:cNvSpPr>
                <a:spLocks/>
              </p:cNvSpPr>
              <p:nvPr/>
            </p:nvSpPr>
            <p:spPr bwMode="auto">
              <a:xfrm>
                <a:off x="3322" y="1702"/>
                <a:ext cx="25" cy="20"/>
              </a:xfrm>
              <a:custGeom>
                <a:avLst/>
                <a:gdLst>
                  <a:gd name="T0" fmla="*/ 0 w 25"/>
                  <a:gd name="T1" fmla="*/ 0 h 20"/>
                  <a:gd name="T2" fmla="*/ 21 w 25"/>
                  <a:gd name="T3" fmla="*/ 20 h 20"/>
                  <a:gd name="T4" fmla="*/ 21 w 25"/>
                  <a:gd name="T5" fmla="*/ 20 h 20"/>
                  <a:gd name="T6" fmla="*/ 23 w 25"/>
                  <a:gd name="T7" fmla="*/ 13 h 20"/>
                  <a:gd name="T8" fmla="*/ 25 w 25"/>
                  <a:gd name="T9" fmla="*/ 3 h 20"/>
                </a:gdLst>
                <a:ahLst/>
                <a:cxnLst>
                  <a:cxn ang="0">
                    <a:pos x="T0" y="T1"/>
                  </a:cxn>
                  <a:cxn ang="0">
                    <a:pos x="T2" y="T3"/>
                  </a:cxn>
                  <a:cxn ang="0">
                    <a:pos x="T4" y="T5"/>
                  </a:cxn>
                  <a:cxn ang="0">
                    <a:pos x="T6" y="T7"/>
                  </a:cxn>
                  <a:cxn ang="0">
                    <a:pos x="T8" y="T9"/>
                  </a:cxn>
                </a:cxnLst>
                <a:rect l="0" t="0" r="r" b="b"/>
                <a:pathLst>
                  <a:path w="25" h="20">
                    <a:moveTo>
                      <a:pt x="0" y="0"/>
                    </a:moveTo>
                    <a:lnTo>
                      <a:pt x="21" y="20"/>
                    </a:lnTo>
                    <a:lnTo>
                      <a:pt x="21" y="20"/>
                    </a:lnTo>
                    <a:lnTo>
                      <a:pt x="23" y="13"/>
                    </a:lnTo>
                    <a:lnTo>
                      <a:pt x="25"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0" name="Freeform 140"/>
              <p:cNvSpPr>
                <a:spLocks/>
              </p:cNvSpPr>
              <p:nvPr/>
            </p:nvSpPr>
            <p:spPr bwMode="auto">
              <a:xfrm>
                <a:off x="3506" y="1513"/>
                <a:ext cx="38" cy="26"/>
              </a:xfrm>
              <a:custGeom>
                <a:avLst/>
                <a:gdLst>
                  <a:gd name="T0" fmla="*/ 0 w 38"/>
                  <a:gd name="T1" fmla="*/ 0 h 26"/>
                  <a:gd name="T2" fmla="*/ 26 w 38"/>
                  <a:gd name="T3" fmla="*/ 26 h 26"/>
                  <a:gd name="T4" fmla="*/ 26 w 38"/>
                  <a:gd name="T5" fmla="*/ 26 h 26"/>
                  <a:gd name="T6" fmla="*/ 32 w 38"/>
                  <a:gd name="T7" fmla="*/ 22 h 26"/>
                  <a:gd name="T8" fmla="*/ 38 w 38"/>
                  <a:gd name="T9" fmla="*/ 17 h 26"/>
                </a:gdLst>
                <a:ahLst/>
                <a:cxnLst>
                  <a:cxn ang="0">
                    <a:pos x="T0" y="T1"/>
                  </a:cxn>
                  <a:cxn ang="0">
                    <a:pos x="T2" y="T3"/>
                  </a:cxn>
                  <a:cxn ang="0">
                    <a:pos x="T4" y="T5"/>
                  </a:cxn>
                  <a:cxn ang="0">
                    <a:pos x="T6" y="T7"/>
                  </a:cxn>
                  <a:cxn ang="0">
                    <a:pos x="T8" y="T9"/>
                  </a:cxn>
                </a:cxnLst>
                <a:rect l="0" t="0" r="r" b="b"/>
                <a:pathLst>
                  <a:path w="38" h="26">
                    <a:moveTo>
                      <a:pt x="0" y="0"/>
                    </a:moveTo>
                    <a:lnTo>
                      <a:pt x="26" y="26"/>
                    </a:lnTo>
                    <a:lnTo>
                      <a:pt x="26" y="26"/>
                    </a:lnTo>
                    <a:lnTo>
                      <a:pt x="32" y="22"/>
                    </a:lnTo>
                    <a:lnTo>
                      <a:pt x="38"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1" name="Freeform 141"/>
              <p:cNvSpPr>
                <a:spLocks/>
              </p:cNvSpPr>
              <p:nvPr/>
            </p:nvSpPr>
            <p:spPr bwMode="auto">
              <a:xfrm>
                <a:off x="3495" y="1541"/>
                <a:ext cx="26" cy="8"/>
              </a:xfrm>
              <a:custGeom>
                <a:avLst/>
                <a:gdLst>
                  <a:gd name="T0" fmla="*/ 0 w 26"/>
                  <a:gd name="T1" fmla="*/ 0 h 8"/>
                  <a:gd name="T2" fmla="*/ 10 w 26"/>
                  <a:gd name="T3" fmla="*/ 8 h 8"/>
                  <a:gd name="T4" fmla="*/ 10 w 26"/>
                  <a:gd name="T5" fmla="*/ 8 h 8"/>
                  <a:gd name="T6" fmla="*/ 18 w 26"/>
                  <a:gd name="T7" fmla="*/ 6 h 8"/>
                  <a:gd name="T8" fmla="*/ 26 w 26"/>
                  <a:gd name="T9" fmla="*/ 4 h 8"/>
                </a:gdLst>
                <a:ahLst/>
                <a:cxnLst>
                  <a:cxn ang="0">
                    <a:pos x="T0" y="T1"/>
                  </a:cxn>
                  <a:cxn ang="0">
                    <a:pos x="T2" y="T3"/>
                  </a:cxn>
                  <a:cxn ang="0">
                    <a:pos x="T4" y="T5"/>
                  </a:cxn>
                  <a:cxn ang="0">
                    <a:pos x="T6" y="T7"/>
                  </a:cxn>
                  <a:cxn ang="0">
                    <a:pos x="T8" y="T9"/>
                  </a:cxn>
                </a:cxnLst>
                <a:rect l="0" t="0" r="r" b="b"/>
                <a:pathLst>
                  <a:path w="26" h="8">
                    <a:moveTo>
                      <a:pt x="0" y="0"/>
                    </a:moveTo>
                    <a:lnTo>
                      <a:pt x="10" y="8"/>
                    </a:lnTo>
                    <a:lnTo>
                      <a:pt x="10" y="8"/>
                    </a:lnTo>
                    <a:lnTo>
                      <a:pt x="18" y="6"/>
                    </a:lnTo>
                    <a:lnTo>
                      <a:pt x="26"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2" name="Freeform 142"/>
              <p:cNvSpPr>
                <a:spLocks/>
              </p:cNvSpPr>
              <p:nvPr/>
            </p:nvSpPr>
            <p:spPr bwMode="auto">
              <a:xfrm>
                <a:off x="3299" y="1717"/>
                <a:ext cx="39" cy="29"/>
              </a:xfrm>
              <a:custGeom>
                <a:avLst/>
                <a:gdLst>
                  <a:gd name="T0" fmla="*/ 0 w 39"/>
                  <a:gd name="T1" fmla="*/ 0 h 29"/>
                  <a:gd name="T2" fmla="*/ 30 w 39"/>
                  <a:gd name="T3" fmla="*/ 29 h 29"/>
                  <a:gd name="T4" fmla="*/ 30 w 39"/>
                  <a:gd name="T5" fmla="*/ 29 h 29"/>
                  <a:gd name="T6" fmla="*/ 35 w 39"/>
                  <a:gd name="T7" fmla="*/ 22 h 29"/>
                  <a:gd name="T8" fmla="*/ 39 w 39"/>
                  <a:gd name="T9" fmla="*/ 16 h 29"/>
                </a:gdLst>
                <a:ahLst/>
                <a:cxnLst>
                  <a:cxn ang="0">
                    <a:pos x="T0" y="T1"/>
                  </a:cxn>
                  <a:cxn ang="0">
                    <a:pos x="T2" y="T3"/>
                  </a:cxn>
                  <a:cxn ang="0">
                    <a:pos x="T4" y="T5"/>
                  </a:cxn>
                  <a:cxn ang="0">
                    <a:pos x="T6" y="T7"/>
                  </a:cxn>
                  <a:cxn ang="0">
                    <a:pos x="T8" y="T9"/>
                  </a:cxn>
                </a:cxnLst>
                <a:rect l="0" t="0" r="r" b="b"/>
                <a:pathLst>
                  <a:path w="39" h="29">
                    <a:moveTo>
                      <a:pt x="0" y="0"/>
                    </a:moveTo>
                    <a:lnTo>
                      <a:pt x="30" y="29"/>
                    </a:lnTo>
                    <a:lnTo>
                      <a:pt x="30" y="29"/>
                    </a:lnTo>
                    <a:lnTo>
                      <a:pt x="35" y="22"/>
                    </a:lnTo>
                    <a:lnTo>
                      <a:pt x="39"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3" name="Freeform 143"/>
              <p:cNvSpPr>
                <a:spLocks/>
              </p:cNvSpPr>
              <p:nvPr/>
            </p:nvSpPr>
            <p:spPr bwMode="auto">
              <a:xfrm>
                <a:off x="3435" y="1590"/>
                <a:ext cx="22" cy="20"/>
              </a:xfrm>
              <a:custGeom>
                <a:avLst/>
                <a:gdLst>
                  <a:gd name="T0" fmla="*/ 0 w 22"/>
                  <a:gd name="T1" fmla="*/ 0 h 20"/>
                  <a:gd name="T2" fmla="*/ 20 w 22"/>
                  <a:gd name="T3" fmla="*/ 20 h 20"/>
                  <a:gd name="T4" fmla="*/ 20 w 22"/>
                  <a:gd name="T5" fmla="*/ 20 h 20"/>
                  <a:gd name="T6" fmla="*/ 22 w 22"/>
                  <a:gd name="T7" fmla="*/ 2 h 20"/>
                </a:gdLst>
                <a:ahLst/>
                <a:cxnLst>
                  <a:cxn ang="0">
                    <a:pos x="T0" y="T1"/>
                  </a:cxn>
                  <a:cxn ang="0">
                    <a:pos x="T2" y="T3"/>
                  </a:cxn>
                  <a:cxn ang="0">
                    <a:pos x="T4" y="T5"/>
                  </a:cxn>
                  <a:cxn ang="0">
                    <a:pos x="T6" y="T7"/>
                  </a:cxn>
                </a:cxnLst>
                <a:rect l="0" t="0" r="r" b="b"/>
                <a:pathLst>
                  <a:path w="22" h="20">
                    <a:moveTo>
                      <a:pt x="0" y="0"/>
                    </a:moveTo>
                    <a:lnTo>
                      <a:pt x="20" y="20"/>
                    </a:lnTo>
                    <a:lnTo>
                      <a:pt x="20" y="20"/>
                    </a:lnTo>
                    <a:lnTo>
                      <a:pt x="22"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4" name="Freeform 144"/>
              <p:cNvSpPr>
                <a:spLocks/>
              </p:cNvSpPr>
              <p:nvPr/>
            </p:nvSpPr>
            <p:spPr bwMode="auto">
              <a:xfrm>
                <a:off x="3408" y="1602"/>
                <a:ext cx="43" cy="35"/>
              </a:xfrm>
              <a:custGeom>
                <a:avLst/>
                <a:gdLst>
                  <a:gd name="T0" fmla="*/ 0 w 43"/>
                  <a:gd name="T1" fmla="*/ 0 h 35"/>
                  <a:gd name="T2" fmla="*/ 36 w 43"/>
                  <a:gd name="T3" fmla="*/ 35 h 35"/>
                  <a:gd name="T4" fmla="*/ 36 w 43"/>
                  <a:gd name="T5" fmla="*/ 35 h 35"/>
                  <a:gd name="T6" fmla="*/ 40 w 43"/>
                  <a:gd name="T7" fmla="*/ 28 h 35"/>
                  <a:gd name="T8" fmla="*/ 43 w 43"/>
                  <a:gd name="T9" fmla="*/ 21 h 35"/>
                </a:gdLst>
                <a:ahLst/>
                <a:cxnLst>
                  <a:cxn ang="0">
                    <a:pos x="T0" y="T1"/>
                  </a:cxn>
                  <a:cxn ang="0">
                    <a:pos x="T2" y="T3"/>
                  </a:cxn>
                  <a:cxn ang="0">
                    <a:pos x="T4" y="T5"/>
                  </a:cxn>
                  <a:cxn ang="0">
                    <a:pos x="T6" y="T7"/>
                  </a:cxn>
                  <a:cxn ang="0">
                    <a:pos x="T8" y="T9"/>
                  </a:cxn>
                </a:cxnLst>
                <a:rect l="0" t="0" r="r" b="b"/>
                <a:pathLst>
                  <a:path w="43" h="35">
                    <a:moveTo>
                      <a:pt x="0" y="0"/>
                    </a:moveTo>
                    <a:lnTo>
                      <a:pt x="36" y="35"/>
                    </a:lnTo>
                    <a:lnTo>
                      <a:pt x="36" y="35"/>
                    </a:lnTo>
                    <a:lnTo>
                      <a:pt x="40" y="28"/>
                    </a:lnTo>
                    <a:lnTo>
                      <a:pt x="43"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5" name="Freeform 145"/>
              <p:cNvSpPr>
                <a:spLocks/>
              </p:cNvSpPr>
              <p:nvPr/>
            </p:nvSpPr>
            <p:spPr bwMode="auto">
              <a:xfrm>
                <a:off x="3385" y="1654"/>
                <a:ext cx="24" cy="5"/>
              </a:xfrm>
              <a:custGeom>
                <a:avLst/>
                <a:gdLst>
                  <a:gd name="T0" fmla="*/ 0 w 24"/>
                  <a:gd name="T1" fmla="*/ 0 h 5"/>
                  <a:gd name="T2" fmla="*/ 5 w 24"/>
                  <a:gd name="T3" fmla="*/ 5 h 5"/>
                  <a:gd name="T4" fmla="*/ 5 w 24"/>
                  <a:gd name="T5" fmla="*/ 5 h 5"/>
                  <a:gd name="T6" fmla="*/ 24 w 24"/>
                  <a:gd name="T7" fmla="*/ 2 h 5"/>
                </a:gdLst>
                <a:ahLst/>
                <a:cxnLst>
                  <a:cxn ang="0">
                    <a:pos x="T0" y="T1"/>
                  </a:cxn>
                  <a:cxn ang="0">
                    <a:pos x="T2" y="T3"/>
                  </a:cxn>
                  <a:cxn ang="0">
                    <a:pos x="T4" y="T5"/>
                  </a:cxn>
                  <a:cxn ang="0">
                    <a:pos x="T6" y="T7"/>
                  </a:cxn>
                </a:cxnLst>
                <a:rect l="0" t="0" r="r" b="b"/>
                <a:pathLst>
                  <a:path w="24" h="5">
                    <a:moveTo>
                      <a:pt x="0" y="0"/>
                    </a:moveTo>
                    <a:lnTo>
                      <a:pt x="5" y="5"/>
                    </a:lnTo>
                    <a:lnTo>
                      <a:pt x="5" y="5"/>
                    </a:lnTo>
                    <a:lnTo>
                      <a:pt x="24"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6" name="Freeform 146"/>
              <p:cNvSpPr>
                <a:spLocks/>
              </p:cNvSpPr>
              <p:nvPr/>
            </p:nvSpPr>
            <p:spPr bwMode="auto">
              <a:xfrm>
                <a:off x="3392" y="1623"/>
                <a:ext cx="43" cy="30"/>
              </a:xfrm>
              <a:custGeom>
                <a:avLst/>
                <a:gdLst>
                  <a:gd name="T0" fmla="*/ 0 w 43"/>
                  <a:gd name="T1" fmla="*/ 0 h 30"/>
                  <a:gd name="T2" fmla="*/ 29 w 43"/>
                  <a:gd name="T3" fmla="*/ 30 h 30"/>
                  <a:gd name="T4" fmla="*/ 29 w 43"/>
                  <a:gd name="T5" fmla="*/ 30 h 30"/>
                  <a:gd name="T6" fmla="*/ 36 w 43"/>
                  <a:gd name="T7" fmla="*/ 26 h 30"/>
                  <a:gd name="T8" fmla="*/ 43 w 43"/>
                  <a:gd name="T9" fmla="*/ 22 h 30"/>
                </a:gdLst>
                <a:ahLst/>
                <a:cxnLst>
                  <a:cxn ang="0">
                    <a:pos x="T0" y="T1"/>
                  </a:cxn>
                  <a:cxn ang="0">
                    <a:pos x="T2" y="T3"/>
                  </a:cxn>
                  <a:cxn ang="0">
                    <a:pos x="T4" y="T5"/>
                  </a:cxn>
                  <a:cxn ang="0">
                    <a:pos x="T6" y="T7"/>
                  </a:cxn>
                  <a:cxn ang="0">
                    <a:pos x="T8" y="T9"/>
                  </a:cxn>
                </a:cxnLst>
                <a:rect l="0" t="0" r="r" b="b"/>
                <a:pathLst>
                  <a:path w="43" h="30">
                    <a:moveTo>
                      <a:pt x="0" y="0"/>
                    </a:moveTo>
                    <a:lnTo>
                      <a:pt x="29" y="30"/>
                    </a:lnTo>
                    <a:lnTo>
                      <a:pt x="29" y="30"/>
                    </a:lnTo>
                    <a:lnTo>
                      <a:pt x="36" y="26"/>
                    </a:lnTo>
                    <a:lnTo>
                      <a:pt x="43"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7" name="Freeform 147"/>
              <p:cNvSpPr>
                <a:spLocks/>
              </p:cNvSpPr>
              <p:nvPr/>
            </p:nvSpPr>
            <p:spPr bwMode="auto">
              <a:xfrm>
                <a:off x="3373" y="1578"/>
                <a:ext cx="86" cy="83"/>
              </a:xfrm>
              <a:custGeom>
                <a:avLst/>
                <a:gdLst>
                  <a:gd name="T0" fmla="*/ 0 w 86"/>
                  <a:gd name="T1" fmla="*/ 83 h 83"/>
                  <a:gd name="T2" fmla="*/ 0 w 86"/>
                  <a:gd name="T3" fmla="*/ 83 h 83"/>
                  <a:gd name="T4" fmla="*/ 3 w 86"/>
                  <a:gd name="T5" fmla="*/ 83 h 83"/>
                  <a:gd name="T6" fmla="*/ 3 w 86"/>
                  <a:gd name="T7" fmla="*/ 83 h 83"/>
                  <a:gd name="T8" fmla="*/ 5 w 86"/>
                  <a:gd name="T9" fmla="*/ 65 h 83"/>
                  <a:gd name="T10" fmla="*/ 9 w 86"/>
                  <a:gd name="T11" fmla="*/ 48 h 83"/>
                  <a:gd name="T12" fmla="*/ 11 w 86"/>
                  <a:gd name="T13" fmla="*/ 41 h 83"/>
                  <a:gd name="T14" fmla="*/ 15 w 86"/>
                  <a:gd name="T15" fmla="*/ 34 h 83"/>
                  <a:gd name="T16" fmla="*/ 19 w 86"/>
                  <a:gd name="T17" fmla="*/ 27 h 83"/>
                  <a:gd name="T18" fmla="*/ 25 w 86"/>
                  <a:gd name="T19" fmla="*/ 22 h 83"/>
                  <a:gd name="T20" fmla="*/ 25 w 86"/>
                  <a:gd name="T21" fmla="*/ 22 h 83"/>
                  <a:gd name="T22" fmla="*/ 31 w 86"/>
                  <a:gd name="T23" fmla="*/ 15 h 83"/>
                  <a:gd name="T24" fmla="*/ 37 w 86"/>
                  <a:gd name="T25" fmla="*/ 11 h 83"/>
                  <a:gd name="T26" fmla="*/ 44 w 86"/>
                  <a:gd name="T27" fmla="*/ 8 h 83"/>
                  <a:gd name="T28" fmla="*/ 52 w 86"/>
                  <a:gd name="T29" fmla="*/ 5 h 83"/>
                  <a:gd name="T30" fmla="*/ 69 w 86"/>
                  <a:gd name="T31" fmla="*/ 2 h 83"/>
                  <a:gd name="T32" fmla="*/ 86 w 86"/>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3">
                    <a:moveTo>
                      <a:pt x="0" y="83"/>
                    </a:moveTo>
                    <a:lnTo>
                      <a:pt x="0" y="83"/>
                    </a:lnTo>
                    <a:lnTo>
                      <a:pt x="3" y="83"/>
                    </a:lnTo>
                    <a:lnTo>
                      <a:pt x="3" y="83"/>
                    </a:lnTo>
                    <a:lnTo>
                      <a:pt x="5" y="65"/>
                    </a:lnTo>
                    <a:lnTo>
                      <a:pt x="9" y="48"/>
                    </a:lnTo>
                    <a:lnTo>
                      <a:pt x="11" y="41"/>
                    </a:lnTo>
                    <a:lnTo>
                      <a:pt x="15" y="34"/>
                    </a:lnTo>
                    <a:lnTo>
                      <a:pt x="19" y="27"/>
                    </a:lnTo>
                    <a:lnTo>
                      <a:pt x="25" y="22"/>
                    </a:lnTo>
                    <a:lnTo>
                      <a:pt x="25" y="22"/>
                    </a:lnTo>
                    <a:lnTo>
                      <a:pt x="31" y="15"/>
                    </a:lnTo>
                    <a:lnTo>
                      <a:pt x="37" y="11"/>
                    </a:lnTo>
                    <a:lnTo>
                      <a:pt x="44" y="8"/>
                    </a:lnTo>
                    <a:lnTo>
                      <a:pt x="52" y="5"/>
                    </a:lnTo>
                    <a:lnTo>
                      <a:pt x="69" y="2"/>
                    </a:lnTo>
                    <a:lnTo>
                      <a:pt x="8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8" name="Freeform 148"/>
              <p:cNvSpPr>
                <a:spLocks/>
              </p:cNvSpPr>
              <p:nvPr/>
            </p:nvSpPr>
            <p:spPr bwMode="auto">
              <a:xfrm>
                <a:off x="3491" y="1546"/>
                <a:ext cx="70" cy="29"/>
              </a:xfrm>
              <a:custGeom>
                <a:avLst/>
                <a:gdLst>
                  <a:gd name="T0" fmla="*/ 0 w 70"/>
                  <a:gd name="T1" fmla="*/ 29 h 29"/>
                  <a:gd name="T2" fmla="*/ 0 w 70"/>
                  <a:gd name="T3" fmla="*/ 29 h 29"/>
                  <a:gd name="T4" fmla="*/ 19 w 70"/>
                  <a:gd name="T5" fmla="*/ 26 h 29"/>
                  <a:gd name="T6" fmla="*/ 28 w 70"/>
                  <a:gd name="T7" fmla="*/ 24 h 29"/>
                  <a:gd name="T8" fmla="*/ 37 w 70"/>
                  <a:gd name="T9" fmla="*/ 21 h 29"/>
                  <a:gd name="T10" fmla="*/ 46 w 70"/>
                  <a:gd name="T11" fmla="*/ 16 h 29"/>
                  <a:gd name="T12" fmla="*/ 55 w 70"/>
                  <a:gd name="T13" fmla="*/ 12 h 29"/>
                  <a:gd name="T14" fmla="*/ 63 w 70"/>
                  <a:gd name="T15" fmla="*/ 6 h 29"/>
                  <a:gd name="T16" fmla="*/ 70 w 70"/>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9">
                    <a:moveTo>
                      <a:pt x="0" y="29"/>
                    </a:moveTo>
                    <a:lnTo>
                      <a:pt x="0" y="29"/>
                    </a:lnTo>
                    <a:lnTo>
                      <a:pt x="19" y="26"/>
                    </a:lnTo>
                    <a:lnTo>
                      <a:pt x="28" y="24"/>
                    </a:lnTo>
                    <a:lnTo>
                      <a:pt x="37" y="21"/>
                    </a:lnTo>
                    <a:lnTo>
                      <a:pt x="46" y="16"/>
                    </a:lnTo>
                    <a:lnTo>
                      <a:pt x="55" y="12"/>
                    </a:lnTo>
                    <a:lnTo>
                      <a:pt x="63" y="6"/>
                    </a:lnTo>
                    <a:lnTo>
                      <a:pt x="7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29" name="Freeform 149"/>
              <p:cNvSpPr>
                <a:spLocks/>
              </p:cNvSpPr>
              <p:nvPr/>
            </p:nvSpPr>
            <p:spPr bwMode="auto">
              <a:xfrm>
                <a:off x="3344" y="1693"/>
                <a:ext cx="29" cy="70"/>
              </a:xfrm>
              <a:custGeom>
                <a:avLst/>
                <a:gdLst>
                  <a:gd name="T0" fmla="*/ 0 w 29"/>
                  <a:gd name="T1" fmla="*/ 70 h 70"/>
                  <a:gd name="T2" fmla="*/ 0 w 29"/>
                  <a:gd name="T3" fmla="*/ 70 h 70"/>
                  <a:gd name="T4" fmla="*/ 7 w 29"/>
                  <a:gd name="T5" fmla="*/ 62 h 70"/>
                  <a:gd name="T6" fmla="*/ 12 w 29"/>
                  <a:gd name="T7" fmla="*/ 55 h 70"/>
                  <a:gd name="T8" fmla="*/ 18 w 29"/>
                  <a:gd name="T9" fmla="*/ 45 h 70"/>
                  <a:gd name="T10" fmla="*/ 21 w 29"/>
                  <a:gd name="T11" fmla="*/ 37 h 70"/>
                  <a:gd name="T12" fmla="*/ 24 w 29"/>
                  <a:gd name="T13" fmla="*/ 28 h 70"/>
                  <a:gd name="T14" fmla="*/ 26 w 29"/>
                  <a:gd name="T15" fmla="*/ 19 h 70"/>
                  <a:gd name="T16" fmla="*/ 29 w 29"/>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0">
                    <a:moveTo>
                      <a:pt x="0" y="70"/>
                    </a:moveTo>
                    <a:lnTo>
                      <a:pt x="0" y="70"/>
                    </a:lnTo>
                    <a:lnTo>
                      <a:pt x="7" y="62"/>
                    </a:lnTo>
                    <a:lnTo>
                      <a:pt x="12" y="55"/>
                    </a:lnTo>
                    <a:lnTo>
                      <a:pt x="18" y="45"/>
                    </a:lnTo>
                    <a:lnTo>
                      <a:pt x="21" y="37"/>
                    </a:lnTo>
                    <a:lnTo>
                      <a:pt x="24" y="28"/>
                    </a:lnTo>
                    <a:lnTo>
                      <a:pt x="26" y="19"/>
                    </a:lnTo>
                    <a:lnTo>
                      <a:pt x="2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0" name="Freeform 150"/>
              <p:cNvSpPr>
                <a:spLocks/>
              </p:cNvSpPr>
              <p:nvPr/>
            </p:nvSpPr>
            <p:spPr bwMode="auto">
              <a:xfrm>
                <a:off x="3289" y="1490"/>
                <a:ext cx="217" cy="217"/>
              </a:xfrm>
              <a:custGeom>
                <a:avLst/>
                <a:gdLst>
                  <a:gd name="T0" fmla="*/ 217 w 217"/>
                  <a:gd name="T1" fmla="*/ 0 h 217"/>
                  <a:gd name="T2" fmla="*/ 217 w 217"/>
                  <a:gd name="T3" fmla="*/ 0 h 217"/>
                  <a:gd name="T4" fmla="*/ 208 w 217"/>
                  <a:gd name="T5" fmla="*/ 11 h 217"/>
                  <a:gd name="T6" fmla="*/ 202 w 217"/>
                  <a:gd name="T7" fmla="*/ 21 h 217"/>
                  <a:gd name="T8" fmla="*/ 197 w 217"/>
                  <a:gd name="T9" fmla="*/ 32 h 217"/>
                  <a:gd name="T10" fmla="*/ 193 w 217"/>
                  <a:gd name="T11" fmla="*/ 44 h 217"/>
                  <a:gd name="T12" fmla="*/ 190 w 217"/>
                  <a:gd name="T13" fmla="*/ 56 h 217"/>
                  <a:gd name="T14" fmla="*/ 189 w 217"/>
                  <a:gd name="T15" fmla="*/ 67 h 217"/>
                  <a:gd name="T16" fmla="*/ 186 w 217"/>
                  <a:gd name="T17" fmla="*/ 92 h 217"/>
                  <a:gd name="T18" fmla="*/ 186 w 217"/>
                  <a:gd name="T19" fmla="*/ 92 h 217"/>
                  <a:gd name="T20" fmla="*/ 184 w 217"/>
                  <a:gd name="T21" fmla="*/ 113 h 217"/>
                  <a:gd name="T22" fmla="*/ 183 w 217"/>
                  <a:gd name="T23" fmla="*/ 123 h 217"/>
                  <a:gd name="T24" fmla="*/ 181 w 217"/>
                  <a:gd name="T25" fmla="*/ 132 h 217"/>
                  <a:gd name="T26" fmla="*/ 177 w 217"/>
                  <a:gd name="T27" fmla="*/ 141 h 217"/>
                  <a:gd name="T28" fmla="*/ 174 w 217"/>
                  <a:gd name="T29" fmla="*/ 150 h 217"/>
                  <a:gd name="T30" fmla="*/ 169 w 217"/>
                  <a:gd name="T31" fmla="*/ 158 h 217"/>
                  <a:gd name="T32" fmla="*/ 164 w 217"/>
                  <a:gd name="T33" fmla="*/ 164 h 217"/>
                  <a:gd name="T34" fmla="*/ 164 w 217"/>
                  <a:gd name="T35" fmla="*/ 164 h 217"/>
                  <a:gd name="T36" fmla="*/ 157 w 217"/>
                  <a:gd name="T37" fmla="*/ 170 h 217"/>
                  <a:gd name="T38" fmla="*/ 149 w 217"/>
                  <a:gd name="T39" fmla="*/ 175 h 217"/>
                  <a:gd name="T40" fmla="*/ 140 w 217"/>
                  <a:gd name="T41" fmla="*/ 178 h 217"/>
                  <a:gd name="T42" fmla="*/ 131 w 217"/>
                  <a:gd name="T43" fmla="*/ 181 h 217"/>
                  <a:gd name="T44" fmla="*/ 122 w 217"/>
                  <a:gd name="T45" fmla="*/ 184 h 217"/>
                  <a:gd name="T46" fmla="*/ 112 w 217"/>
                  <a:gd name="T47" fmla="*/ 185 h 217"/>
                  <a:gd name="T48" fmla="*/ 91 w 217"/>
                  <a:gd name="T49" fmla="*/ 187 h 217"/>
                  <a:gd name="T50" fmla="*/ 91 w 217"/>
                  <a:gd name="T51" fmla="*/ 187 h 217"/>
                  <a:gd name="T52" fmla="*/ 67 w 217"/>
                  <a:gd name="T53" fmla="*/ 189 h 217"/>
                  <a:gd name="T54" fmla="*/ 55 w 217"/>
                  <a:gd name="T55" fmla="*/ 191 h 217"/>
                  <a:gd name="T56" fmla="*/ 43 w 217"/>
                  <a:gd name="T57" fmla="*/ 194 h 217"/>
                  <a:gd name="T58" fmla="*/ 31 w 217"/>
                  <a:gd name="T59" fmla="*/ 197 h 217"/>
                  <a:gd name="T60" fmla="*/ 20 w 217"/>
                  <a:gd name="T61" fmla="*/ 202 h 217"/>
                  <a:gd name="T62" fmla="*/ 10 w 217"/>
                  <a:gd name="T63" fmla="*/ 209 h 217"/>
                  <a:gd name="T64" fmla="*/ 0 w 217"/>
                  <a:gd name="T6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17">
                    <a:moveTo>
                      <a:pt x="217" y="0"/>
                    </a:moveTo>
                    <a:lnTo>
                      <a:pt x="217" y="0"/>
                    </a:lnTo>
                    <a:lnTo>
                      <a:pt x="208" y="11"/>
                    </a:lnTo>
                    <a:lnTo>
                      <a:pt x="202" y="21"/>
                    </a:lnTo>
                    <a:lnTo>
                      <a:pt x="197" y="32"/>
                    </a:lnTo>
                    <a:lnTo>
                      <a:pt x="193" y="44"/>
                    </a:lnTo>
                    <a:lnTo>
                      <a:pt x="190" y="56"/>
                    </a:lnTo>
                    <a:lnTo>
                      <a:pt x="189" y="67"/>
                    </a:lnTo>
                    <a:lnTo>
                      <a:pt x="186" y="92"/>
                    </a:lnTo>
                    <a:lnTo>
                      <a:pt x="186" y="92"/>
                    </a:lnTo>
                    <a:lnTo>
                      <a:pt x="184" y="113"/>
                    </a:lnTo>
                    <a:lnTo>
                      <a:pt x="183" y="123"/>
                    </a:lnTo>
                    <a:lnTo>
                      <a:pt x="181" y="132"/>
                    </a:lnTo>
                    <a:lnTo>
                      <a:pt x="177" y="141"/>
                    </a:lnTo>
                    <a:lnTo>
                      <a:pt x="174" y="150"/>
                    </a:lnTo>
                    <a:lnTo>
                      <a:pt x="169" y="158"/>
                    </a:lnTo>
                    <a:lnTo>
                      <a:pt x="164" y="164"/>
                    </a:lnTo>
                    <a:lnTo>
                      <a:pt x="164" y="164"/>
                    </a:lnTo>
                    <a:lnTo>
                      <a:pt x="157" y="170"/>
                    </a:lnTo>
                    <a:lnTo>
                      <a:pt x="149" y="175"/>
                    </a:lnTo>
                    <a:lnTo>
                      <a:pt x="140" y="178"/>
                    </a:lnTo>
                    <a:lnTo>
                      <a:pt x="131" y="181"/>
                    </a:lnTo>
                    <a:lnTo>
                      <a:pt x="122" y="184"/>
                    </a:lnTo>
                    <a:lnTo>
                      <a:pt x="112" y="185"/>
                    </a:lnTo>
                    <a:lnTo>
                      <a:pt x="91" y="187"/>
                    </a:lnTo>
                    <a:lnTo>
                      <a:pt x="91" y="187"/>
                    </a:lnTo>
                    <a:lnTo>
                      <a:pt x="67" y="189"/>
                    </a:lnTo>
                    <a:lnTo>
                      <a:pt x="55" y="191"/>
                    </a:lnTo>
                    <a:lnTo>
                      <a:pt x="43" y="194"/>
                    </a:lnTo>
                    <a:lnTo>
                      <a:pt x="31" y="197"/>
                    </a:lnTo>
                    <a:lnTo>
                      <a:pt x="20" y="202"/>
                    </a:lnTo>
                    <a:lnTo>
                      <a:pt x="10" y="209"/>
                    </a:lnTo>
                    <a:lnTo>
                      <a:pt x="0" y="2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1" name="Freeform 151"/>
              <p:cNvSpPr>
                <a:spLocks noEditPoints="1"/>
              </p:cNvSpPr>
              <p:nvPr/>
            </p:nvSpPr>
            <p:spPr bwMode="auto">
              <a:xfrm>
                <a:off x="2111" y="880"/>
                <a:ext cx="163" cy="212"/>
              </a:xfrm>
              <a:custGeom>
                <a:avLst/>
                <a:gdLst>
                  <a:gd name="T0" fmla="*/ 78 w 163"/>
                  <a:gd name="T1" fmla="*/ 6 h 212"/>
                  <a:gd name="T2" fmla="*/ 67 w 163"/>
                  <a:gd name="T3" fmla="*/ 16 h 212"/>
                  <a:gd name="T4" fmla="*/ 47 w 163"/>
                  <a:gd name="T5" fmla="*/ 54 h 212"/>
                  <a:gd name="T6" fmla="*/ 36 w 163"/>
                  <a:gd name="T7" fmla="*/ 72 h 212"/>
                  <a:gd name="T8" fmla="*/ 16 w 163"/>
                  <a:gd name="T9" fmla="*/ 94 h 212"/>
                  <a:gd name="T10" fmla="*/ 4 w 163"/>
                  <a:gd name="T11" fmla="*/ 116 h 212"/>
                  <a:gd name="T12" fmla="*/ 0 w 163"/>
                  <a:gd name="T13" fmla="*/ 136 h 212"/>
                  <a:gd name="T14" fmla="*/ 1 w 163"/>
                  <a:gd name="T15" fmla="*/ 155 h 212"/>
                  <a:gd name="T16" fmla="*/ 17 w 163"/>
                  <a:gd name="T17" fmla="*/ 187 h 212"/>
                  <a:gd name="T18" fmla="*/ 46 w 163"/>
                  <a:gd name="T19" fmla="*/ 206 h 212"/>
                  <a:gd name="T20" fmla="*/ 78 w 163"/>
                  <a:gd name="T21" fmla="*/ 212 h 212"/>
                  <a:gd name="T22" fmla="*/ 98 w 163"/>
                  <a:gd name="T23" fmla="*/ 207 h 212"/>
                  <a:gd name="T24" fmla="*/ 121 w 163"/>
                  <a:gd name="T25" fmla="*/ 194 h 212"/>
                  <a:gd name="T26" fmla="*/ 140 w 163"/>
                  <a:gd name="T27" fmla="*/ 175 h 212"/>
                  <a:gd name="T28" fmla="*/ 152 w 163"/>
                  <a:gd name="T29" fmla="*/ 152 h 212"/>
                  <a:gd name="T30" fmla="*/ 163 w 163"/>
                  <a:gd name="T31" fmla="*/ 99 h 212"/>
                  <a:gd name="T32" fmla="*/ 161 w 163"/>
                  <a:gd name="T33" fmla="*/ 70 h 212"/>
                  <a:gd name="T34" fmla="*/ 151 w 163"/>
                  <a:gd name="T35" fmla="*/ 36 h 212"/>
                  <a:gd name="T36" fmla="*/ 134 w 163"/>
                  <a:gd name="T37" fmla="*/ 14 h 212"/>
                  <a:gd name="T38" fmla="*/ 114 w 163"/>
                  <a:gd name="T39" fmla="*/ 3 h 212"/>
                  <a:gd name="T40" fmla="*/ 95 w 163"/>
                  <a:gd name="T41" fmla="*/ 1 h 212"/>
                  <a:gd name="T42" fmla="*/ 82 w 163"/>
                  <a:gd name="T43" fmla="*/ 4 h 212"/>
                  <a:gd name="T44" fmla="*/ 60 w 163"/>
                  <a:gd name="T45" fmla="*/ 164 h 212"/>
                  <a:gd name="T46" fmla="*/ 48 w 163"/>
                  <a:gd name="T47" fmla="*/ 159 h 212"/>
                  <a:gd name="T48" fmla="*/ 42 w 163"/>
                  <a:gd name="T49" fmla="*/ 148 h 212"/>
                  <a:gd name="T50" fmla="*/ 42 w 163"/>
                  <a:gd name="T51" fmla="*/ 138 h 212"/>
                  <a:gd name="T52" fmla="*/ 48 w 163"/>
                  <a:gd name="T53" fmla="*/ 127 h 212"/>
                  <a:gd name="T54" fmla="*/ 60 w 163"/>
                  <a:gd name="T55" fmla="*/ 122 h 212"/>
                  <a:gd name="T56" fmla="*/ 69 w 163"/>
                  <a:gd name="T57" fmla="*/ 122 h 212"/>
                  <a:gd name="T58" fmla="*/ 79 w 163"/>
                  <a:gd name="T59" fmla="*/ 127 h 212"/>
                  <a:gd name="T60" fmla="*/ 85 w 163"/>
                  <a:gd name="T61" fmla="*/ 138 h 212"/>
                  <a:gd name="T62" fmla="*/ 85 w 163"/>
                  <a:gd name="T63" fmla="*/ 148 h 212"/>
                  <a:gd name="T64" fmla="*/ 79 w 163"/>
                  <a:gd name="T65" fmla="*/ 159 h 212"/>
                  <a:gd name="T66" fmla="*/ 69 w 163"/>
                  <a:gd name="T67" fmla="*/ 164 h 212"/>
                  <a:gd name="T68" fmla="*/ 88 w 163"/>
                  <a:gd name="T69" fmla="*/ 65 h 212"/>
                  <a:gd name="T70" fmla="*/ 81 w 163"/>
                  <a:gd name="T71" fmla="*/ 63 h 212"/>
                  <a:gd name="T72" fmla="*/ 78 w 163"/>
                  <a:gd name="T73" fmla="*/ 56 h 212"/>
                  <a:gd name="T74" fmla="*/ 84 w 163"/>
                  <a:gd name="T75" fmla="*/ 47 h 212"/>
                  <a:gd name="T76" fmla="*/ 93 w 163"/>
                  <a:gd name="T77" fmla="*/ 47 h 212"/>
                  <a:gd name="T78" fmla="*/ 99 w 163"/>
                  <a:gd name="T79" fmla="*/ 56 h 212"/>
                  <a:gd name="T80" fmla="*/ 96 w 163"/>
                  <a:gd name="T81" fmla="*/ 63 h 212"/>
                  <a:gd name="T82" fmla="*/ 88 w 163"/>
                  <a:gd name="T83" fmla="*/ 65 h 212"/>
                  <a:gd name="T84" fmla="*/ 111 w 163"/>
                  <a:gd name="T85" fmla="*/ 111 h 212"/>
                  <a:gd name="T86" fmla="*/ 103 w 163"/>
                  <a:gd name="T87" fmla="*/ 97 h 212"/>
                  <a:gd name="T88" fmla="*/ 107 w 163"/>
                  <a:gd name="T89" fmla="*/ 88 h 212"/>
                  <a:gd name="T90" fmla="*/ 116 w 163"/>
                  <a:gd name="T91" fmla="*/ 84 h 212"/>
                  <a:gd name="T92" fmla="*/ 130 w 163"/>
                  <a:gd name="T93" fmla="*/ 92 h 212"/>
                  <a:gd name="T94" fmla="*/ 130 w 163"/>
                  <a:gd name="T95" fmla="*/ 103 h 212"/>
                  <a:gd name="T96" fmla="*/ 116 w 163"/>
                  <a:gd name="T97" fmla="*/ 1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12">
                    <a:moveTo>
                      <a:pt x="82" y="4"/>
                    </a:moveTo>
                    <a:lnTo>
                      <a:pt x="82" y="4"/>
                    </a:lnTo>
                    <a:lnTo>
                      <a:pt x="78" y="6"/>
                    </a:lnTo>
                    <a:lnTo>
                      <a:pt x="74" y="9"/>
                    </a:lnTo>
                    <a:lnTo>
                      <a:pt x="70" y="13"/>
                    </a:lnTo>
                    <a:lnTo>
                      <a:pt x="67" y="16"/>
                    </a:lnTo>
                    <a:lnTo>
                      <a:pt x="61" y="25"/>
                    </a:lnTo>
                    <a:lnTo>
                      <a:pt x="57" y="35"/>
                    </a:lnTo>
                    <a:lnTo>
                      <a:pt x="47" y="54"/>
                    </a:lnTo>
                    <a:lnTo>
                      <a:pt x="42" y="63"/>
                    </a:lnTo>
                    <a:lnTo>
                      <a:pt x="36" y="72"/>
                    </a:lnTo>
                    <a:lnTo>
                      <a:pt x="36" y="72"/>
                    </a:lnTo>
                    <a:lnTo>
                      <a:pt x="29" y="79"/>
                    </a:lnTo>
                    <a:lnTo>
                      <a:pt x="22" y="86"/>
                    </a:lnTo>
                    <a:lnTo>
                      <a:pt x="16" y="94"/>
                    </a:lnTo>
                    <a:lnTo>
                      <a:pt x="11" y="101"/>
                    </a:lnTo>
                    <a:lnTo>
                      <a:pt x="7" y="109"/>
                    </a:lnTo>
                    <a:lnTo>
                      <a:pt x="4" y="116"/>
                    </a:lnTo>
                    <a:lnTo>
                      <a:pt x="2" y="123"/>
                    </a:lnTo>
                    <a:lnTo>
                      <a:pt x="1" y="130"/>
                    </a:lnTo>
                    <a:lnTo>
                      <a:pt x="0" y="136"/>
                    </a:lnTo>
                    <a:lnTo>
                      <a:pt x="0" y="143"/>
                    </a:lnTo>
                    <a:lnTo>
                      <a:pt x="0" y="149"/>
                    </a:lnTo>
                    <a:lnTo>
                      <a:pt x="1" y="155"/>
                    </a:lnTo>
                    <a:lnTo>
                      <a:pt x="5" y="166"/>
                    </a:lnTo>
                    <a:lnTo>
                      <a:pt x="10" y="177"/>
                    </a:lnTo>
                    <a:lnTo>
                      <a:pt x="17" y="187"/>
                    </a:lnTo>
                    <a:lnTo>
                      <a:pt x="26" y="194"/>
                    </a:lnTo>
                    <a:lnTo>
                      <a:pt x="36" y="201"/>
                    </a:lnTo>
                    <a:lnTo>
                      <a:pt x="46" y="206"/>
                    </a:lnTo>
                    <a:lnTo>
                      <a:pt x="57" y="210"/>
                    </a:lnTo>
                    <a:lnTo>
                      <a:pt x="67" y="211"/>
                    </a:lnTo>
                    <a:lnTo>
                      <a:pt x="78" y="212"/>
                    </a:lnTo>
                    <a:lnTo>
                      <a:pt x="88" y="210"/>
                    </a:lnTo>
                    <a:lnTo>
                      <a:pt x="88" y="210"/>
                    </a:lnTo>
                    <a:lnTo>
                      <a:pt x="98" y="207"/>
                    </a:lnTo>
                    <a:lnTo>
                      <a:pt x="106" y="204"/>
                    </a:lnTo>
                    <a:lnTo>
                      <a:pt x="114" y="199"/>
                    </a:lnTo>
                    <a:lnTo>
                      <a:pt x="121" y="194"/>
                    </a:lnTo>
                    <a:lnTo>
                      <a:pt x="129" y="188"/>
                    </a:lnTo>
                    <a:lnTo>
                      <a:pt x="134" y="182"/>
                    </a:lnTo>
                    <a:lnTo>
                      <a:pt x="140" y="175"/>
                    </a:lnTo>
                    <a:lnTo>
                      <a:pt x="145" y="168"/>
                    </a:lnTo>
                    <a:lnTo>
                      <a:pt x="149" y="160"/>
                    </a:lnTo>
                    <a:lnTo>
                      <a:pt x="152" y="152"/>
                    </a:lnTo>
                    <a:lnTo>
                      <a:pt x="158" y="135"/>
                    </a:lnTo>
                    <a:lnTo>
                      <a:pt x="161" y="118"/>
                    </a:lnTo>
                    <a:lnTo>
                      <a:pt x="163" y="99"/>
                    </a:lnTo>
                    <a:lnTo>
                      <a:pt x="163" y="99"/>
                    </a:lnTo>
                    <a:lnTo>
                      <a:pt x="162" y="84"/>
                    </a:lnTo>
                    <a:lnTo>
                      <a:pt x="161" y="70"/>
                    </a:lnTo>
                    <a:lnTo>
                      <a:pt x="158" y="57"/>
                    </a:lnTo>
                    <a:lnTo>
                      <a:pt x="155" y="46"/>
                    </a:lnTo>
                    <a:lnTo>
                      <a:pt x="151" y="36"/>
                    </a:lnTo>
                    <a:lnTo>
                      <a:pt x="146" y="27"/>
                    </a:lnTo>
                    <a:lnTo>
                      <a:pt x="140" y="20"/>
                    </a:lnTo>
                    <a:lnTo>
                      <a:pt x="134" y="14"/>
                    </a:lnTo>
                    <a:lnTo>
                      <a:pt x="127" y="9"/>
                    </a:lnTo>
                    <a:lnTo>
                      <a:pt x="120" y="5"/>
                    </a:lnTo>
                    <a:lnTo>
                      <a:pt x="114" y="3"/>
                    </a:lnTo>
                    <a:lnTo>
                      <a:pt x="107" y="1"/>
                    </a:lnTo>
                    <a:lnTo>
                      <a:pt x="101" y="0"/>
                    </a:lnTo>
                    <a:lnTo>
                      <a:pt x="95" y="1"/>
                    </a:lnTo>
                    <a:lnTo>
                      <a:pt x="88" y="2"/>
                    </a:lnTo>
                    <a:lnTo>
                      <a:pt x="82" y="4"/>
                    </a:lnTo>
                    <a:lnTo>
                      <a:pt x="82" y="4"/>
                    </a:lnTo>
                    <a:close/>
                    <a:moveTo>
                      <a:pt x="64" y="165"/>
                    </a:moveTo>
                    <a:lnTo>
                      <a:pt x="64" y="165"/>
                    </a:lnTo>
                    <a:lnTo>
                      <a:pt x="60" y="164"/>
                    </a:lnTo>
                    <a:lnTo>
                      <a:pt x="55" y="163"/>
                    </a:lnTo>
                    <a:lnTo>
                      <a:pt x="51" y="161"/>
                    </a:lnTo>
                    <a:lnTo>
                      <a:pt x="48" y="159"/>
                    </a:lnTo>
                    <a:lnTo>
                      <a:pt x="46" y="155"/>
                    </a:lnTo>
                    <a:lnTo>
                      <a:pt x="44" y="152"/>
                    </a:lnTo>
                    <a:lnTo>
                      <a:pt x="42" y="148"/>
                    </a:lnTo>
                    <a:lnTo>
                      <a:pt x="42" y="144"/>
                    </a:lnTo>
                    <a:lnTo>
                      <a:pt x="42" y="144"/>
                    </a:lnTo>
                    <a:lnTo>
                      <a:pt x="42" y="138"/>
                    </a:lnTo>
                    <a:lnTo>
                      <a:pt x="44" y="134"/>
                    </a:lnTo>
                    <a:lnTo>
                      <a:pt x="46" y="131"/>
                    </a:lnTo>
                    <a:lnTo>
                      <a:pt x="48" y="127"/>
                    </a:lnTo>
                    <a:lnTo>
                      <a:pt x="51" y="125"/>
                    </a:lnTo>
                    <a:lnTo>
                      <a:pt x="55" y="123"/>
                    </a:lnTo>
                    <a:lnTo>
                      <a:pt x="60" y="122"/>
                    </a:lnTo>
                    <a:lnTo>
                      <a:pt x="64" y="121"/>
                    </a:lnTo>
                    <a:lnTo>
                      <a:pt x="64" y="121"/>
                    </a:lnTo>
                    <a:lnTo>
                      <a:pt x="69" y="122"/>
                    </a:lnTo>
                    <a:lnTo>
                      <a:pt x="73" y="123"/>
                    </a:lnTo>
                    <a:lnTo>
                      <a:pt x="76" y="125"/>
                    </a:lnTo>
                    <a:lnTo>
                      <a:pt x="79" y="127"/>
                    </a:lnTo>
                    <a:lnTo>
                      <a:pt x="82" y="131"/>
                    </a:lnTo>
                    <a:lnTo>
                      <a:pt x="84" y="134"/>
                    </a:lnTo>
                    <a:lnTo>
                      <a:pt x="85" y="138"/>
                    </a:lnTo>
                    <a:lnTo>
                      <a:pt x="86" y="144"/>
                    </a:lnTo>
                    <a:lnTo>
                      <a:pt x="86" y="144"/>
                    </a:lnTo>
                    <a:lnTo>
                      <a:pt x="85" y="148"/>
                    </a:lnTo>
                    <a:lnTo>
                      <a:pt x="84" y="152"/>
                    </a:lnTo>
                    <a:lnTo>
                      <a:pt x="82" y="155"/>
                    </a:lnTo>
                    <a:lnTo>
                      <a:pt x="79" y="159"/>
                    </a:lnTo>
                    <a:lnTo>
                      <a:pt x="76" y="161"/>
                    </a:lnTo>
                    <a:lnTo>
                      <a:pt x="73" y="163"/>
                    </a:lnTo>
                    <a:lnTo>
                      <a:pt x="69" y="164"/>
                    </a:lnTo>
                    <a:lnTo>
                      <a:pt x="64" y="165"/>
                    </a:lnTo>
                    <a:lnTo>
                      <a:pt x="64" y="165"/>
                    </a:lnTo>
                    <a:close/>
                    <a:moveTo>
                      <a:pt x="88" y="65"/>
                    </a:moveTo>
                    <a:lnTo>
                      <a:pt x="88" y="65"/>
                    </a:lnTo>
                    <a:lnTo>
                      <a:pt x="84" y="65"/>
                    </a:lnTo>
                    <a:lnTo>
                      <a:pt x="81" y="63"/>
                    </a:lnTo>
                    <a:lnTo>
                      <a:pt x="79" y="60"/>
                    </a:lnTo>
                    <a:lnTo>
                      <a:pt x="78" y="56"/>
                    </a:lnTo>
                    <a:lnTo>
                      <a:pt x="78" y="56"/>
                    </a:lnTo>
                    <a:lnTo>
                      <a:pt x="79" y="52"/>
                    </a:lnTo>
                    <a:lnTo>
                      <a:pt x="81" y="49"/>
                    </a:lnTo>
                    <a:lnTo>
                      <a:pt x="84" y="47"/>
                    </a:lnTo>
                    <a:lnTo>
                      <a:pt x="88" y="46"/>
                    </a:lnTo>
                    <a:lnTo>
                      <a:pt x="88" y="46"/>
                    </a:lnTo>
                    <a:lnTo>
                      <a:pt x="93" y="47"/>
                    </a:lnTo>
                    <a:lnTo>
                      <a:pt x="96" y="49"/>
                    </a:lnTo>
                    <a:lnTo>
                      <a:pt x="98" y="52"/>
                    </a:lnTo>
                    <a:lnTo>
                      <a:pt x="99" y="56"/>
                    </a:lnTo>
                    <a:lnTo>
                      <a:pt x="99" y="56"/>
                    </a:lnTo>
                    <a:lnTo>
                      <a:pt x="98" y="60"/>
                    </a:lnTo>
                    <a:lnTo>
                      <a:pt x="96" y="63"/>
                    </a:lnTo>
                    <a:lnTo>
                      <a:pt x="93" y="65"/>
                    </a:lnTo>
                    <a:lnTo>
                      <a:pt x="88" y="65"/>
                    </a:lnTo>
                    <a:lnTo>
                      <a:pt x="88" y="65"/>
                    </a:lnTo>
                    <a:close/>
                    <a:moveTo>
                      <a:pt x="116" y="112"/>
                    </a:moveTo>
                    <a:lnTo>
                      <a:pt x="116" y="112"/>
                    </a:lnTo>
                    <a:lnTo>
                      <a:pt x="111" y="111"/>
                    </a:lnTo>
                    <a:lnTo>
                      <a:pt x="107" y="108"/>
                    </a:lnTo>
                    <a:lnTo>
                      <a:pt x="104" y="103"/>
                    </a:lnTo>
                    <a:lnTo>
                      <a:pt x="103" y="97"/>
                    </a:lnTo>
                    <a:lnTo>
                      <a:pt x="103" y="97"/>
                    </a:lnTo>
                    <a:lnTo>
                      <a:pt x="104" y="92"/>
                    </a:lnTo>
                    <a:lnTo>
                      <a:pt x="107" y="88"/>
                    </a:lnTo>
                    <a:lnTo>
                      <a:pt x="111" y="85"/>
                    </a:lnTo>
                    <a:lnTo>
                      <a:pt x="116" y="84"/>
                    </a:lnTo>
                    <a:lnTo>
                      <a:pt x="116" y="84"/>
                    </a:lnTo>
                    <a:lnTo>
                      <a:pt x="122" y="85"/>
                    </a:lnTo>
                    <a:lnTo>
                      <a:pt x="126" y="88"/>
                    </a:lnTo>
                    <a:lnTo>
                      <a:pt x="130" y="92"/>
                    </a:lnTo>
                    <a:lnTo>
                      <a:pt x="131" y="97"/>
                    </a:lnTo>
                    <a:lnTo>
                      <a:pt x="131" y="97"/>
                    </a:lnTo>
                    <a:lnTo>
                      <a:pt x="130" y="103"/>
                    </a:lnTo>
                    <a:lnTo>
                      <a:pt x="126" y="108"/>
                    </a:lnTo>
                    <a:lnTo>
                      <a:pt x="122" y="111"/>
                    </a:lnTo>
                    <a:lnTo>
                      <a:pt x="116" y="112"/>
                    </a:lnTo>
                    <a:lnTo>
                      <a:pt x="116" y="11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2" name="Freeform 152"/>
              <p:cNvSpPr>
                <a:spLocks/>
              </p:cNvSpPr>
              <p:nvPr/>
            </p:nvSpPr>
            <p:spPr bwMode="auto">
              <a:xfrm>
                <a:off x="2087" y="928"/>
                <a:ext cx="43" cy="31"/>
              </a:xfrm>
              <a:custGeom>
                <a:avLst/>
                <a:gdLst>
                  <a:gd name="T0" fmla="*/ 43 w 43"/>
                  <a:gd name="T1" fmla="*/ 25 h 31"/>
                  <a:gd name="T2" fmla="*/ 30 w 43"/>
                  <a:gd name="T3" fmla="*/ 18 h 31"/>
                  <a:gd name="T4" fmla="*/ 30 w 43"/>
                  <a:gd name="T5" fmla="*/ 18 h 31"/>
                  <a:gd name="T6" fmla="*/ 31 w 43"/>
                  <a:gd name="T7" fmla="*/ 15 h 31"/>
                  <a:gd name="T8" fmla="*/ 31 w 43"/>
                  <a:gd name="T9" fmla="*/ 15 h 31"/>
                  <a:gd name="T10" fmla="*/ 30 w 43"/>
                  <a:gd name="T11" fmla="*/ 12 h 31"/>
                  <a:gd name="T12" fmla="*/ 29 w 43"/>
                  <a:gd name="T13" fmla="*/ 9 h 31"/>
                  <a:gd name="T14" fmla="*/ 26 w 43"/>
                  <a:gd name="T15" fmla="*/ 5 h 31"/>
                  <a:gd name="T16" fmla="*/ 21 w 43"/>
                  <a:gd name="T17" fmla="*/ 1 h 31"/>
                  <a:gd name="T18" fmla="*/ 19 w 43"/>
                  <a:gd name="T19" fmla="*/ 0 h 31"/>
                  <a:gd name="T20" fmla="*/ 16 w 43"/>
                  <a:gd name="T21" fmla="*/ 0 h 31"/>
                  <a:gd name="T22" fmla="*/ 16 w 43"/>
                  <a:gd name="T23" fmla="*/ 0 h 31"/>
                  <a:gd name="T24" fmla="*/ 13 w 43"/>
                  <a:gd name="T25" fmla="*/ 0 h 31"/>
                  <a:gd name="T26" fmla="*/ 10 w 43"/>
                  <a:gd name="T27" fmla="*/ 1 h 31"/>
                  <a:gd name="T28" fmla="*/ 4 w 43"/>
                  <a:gd name="T29" fmla="*/ 5 h 31"/>
                  <a:gd name="T30" fmla="*/ 1 w 43"/>
                  <a:gd name="T31" fmla="*/ 9 h 31"/>
                  <a:gd name="T32" fmla="*/ 0 w 43"/>
                  <a:gd name="T33" fmla="*/ 12 h 31"/>
                  <a:gd name="T34" fmla="*/ 0 w 43"/>
                  <a:gd name="T35" fmla="*/ 15 h 31"/>
                  <a:gd name="T36" fmla="*/ 0 w 43"/>
                  <a:gd name="T37" fmla="*/ 15 h 31"/>
                  <a:gd name="T38" fmla="*/ 0 w 43"/>
                  <a:gd name="T39" fmla="*/ 18 h 31"/>
                  <a:gd name="T40" fmla="*/ 1 w 43"/>
                  <a:gd name="T41" fmla="*/ 22 h 31"/>
                  <a:gd name="T42" fmla="*/ 4 w 43"/>
                  <a:gd name="T43" fmla="*/ 27 h 31"/>
                  <a:gd name="T44" fmla="*/ 10 w 43"/>
                  <a:gd name="T45" fmla="*/ 30 h 31"/>
                  <a:gd name="T46" fmla="*/ 13 w 43"/>
                  <a:gd name="T47" fmla="*/ 31 h 31"/>
                  <a:gd name="T48" fmla="*/ 16 w 43"/>
                  <a:gd name="T4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31">
                    <a:moveTo>
                      <a:pt x="43" y="25"/>
                    </a:moveTo>
                    <a:lnTo>
                      <a:pt x="30" y="18"/>
                    </a:lnTo>
                    <a:lnTo>
                      <a:pt x="30" y="18"/>
                    </a:lnTo>
                    <a:lnTo>
                      <a:pt x="31" y="15"/>
                    </a:lnTo>
                    <a:lnTo>
                      <a:pt x="31" y="15"/>
                    </a:lnTo>
                    <a:lnTo>
                      <a:pt x="30" y="12"/>
                    </a:lnTo>
                    <a:lnTo>
                      <a:pt x="29" y="9"/>
                    </a:lnTo>
                    <a:lnTo>
                      <a:pt x="26" y="5"/>
                    </a:lnTo>
                    <a:lnTo>
                      <a:pt x="21" y="1"/>
                    </a:lnTo>
                    <a:lnTo>
                      <a:pt x="19" y="0"/>
                    </a:lnTo>
                    <a:lnTo>
                      <a:pt x="16" y="0"/>
                    </a:lnTo>
                    <a:lnTo>
                      <a:pt x="16" y="0"/>
                    </a:lnTo>
                    <a:lnTo>
                      <a:pt x="13" y="0"/>
                    </a:lnTo>
                    <a:lnTo>
                      <a:pt x="10" y="1"/>
                    </a:lnTo>
                    <a:lnTo>
                      <a:pt x="4" y="5"/>
                    </a:lnTo>
                    <a:lnTo>
                      <a:pt x="1" y="9"/>
                    </a:lnTo>
                    <a:lnTo>
                      <a:pt x="0" y="12"/>
                    </a:lnTo>
                    <a:lnTo>
                      <a:pt x="0" y="15"/>
                    </a:lnTo>
                    <a:lnTo>
                      <a:pt x="0" y="15"/>
                    </a:lnTo>
                    <a:lnTo>
                      <a:pt x="0" y="18"/>
                    </a:lnTo>
                    <a:lnTo>
                      <a:pt x="1" y="22"/>
                    </a:lnTo>
                    <a:lnTo>
                      <a:pt x="4" y="27"/>
                    </a:lnTo>
                    <a:lnTo>
                      <a:pt x="10" y="30"/>
                    </a:lnTo>
                    <a:lnTo>
                      <a:pt x="13" y="31"/>
                    </a:lnTo>
                    <a:lnTo>
                      <a:pt x="16"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3" name="Freeform 153"/>
              <p:cNvSpPr>
                <a:spLocks/>
              </p:cNvSpPr>
              <p:nvPr/>
            </p:nvSpPr>
            <p:spPr bwMode="auto">
              <a:xfrm>
                <a:off x="2122" y="881"/>
                <a:ext cx="35" cy="37"/>
              </a:xfrm>
              <a:custGeom>
                <a:avLst/>
                <a:gdLst>
                  <a:gd name="T0" fmla="*/ 33 w 35"/>
                  <a:gd name="T1" fmla="*/ 37 h 37"/>
                  <a:gd name="T2" fmla="*/ 33 w 35"/>
                  <a:gd name="T3" fmla="*/ 37 h 37"/>
                  <a:gd name="T4" fmla="*/ 35 w 35"/>
                  <a:gd name="T5" fmla="*/ 30 h 37"/>
                  <a:gd name="T6" fmla="*/ 29 w 35"/>
                  <a:gd name="T7" fmla="*/ 23 h 37"/>
                  <a:gd name="T8" fmla="*/ 29 w 35"/>
                  <a:gd name="T9" fmla="*/ 23 h 37"/>
                  <a:gd name="T10" fmla="*/ 30 w 35"/>
                  <a:gd name="T11" fmla="*/ 21 h 37"/>
                  <a:gd name="T12" fmla="*/ 30 w 35"/>
                  <a:gd name="T13" fmla="*/ 21 h 37"/>
                  <a:gd name="T14" fmla="*/ 31 w 35"/>
                  <a:gd name="T15" fmla="*/ 18 h 37"/>
                  <a:gd name="T16" fmla="*/ 31 w 35"/>
                  <a:gd name="T17" fmla="*/ 15 h 37"/>
                  <a:gd name="T18" fmla="*/ 30 w 35"/>
                  <a:gd name="T19" fmla="*/ 9 h 37"/>
                  <a:gd name="T20" fmla="*/ 27 w 35"/>
                  <a:gd name="T21" fmla="*/ 4 h 37"/>
                  <a:gd name="T22" fmla="*/ 24 w 35"/>
                  <a:gd name="T23" fmla="*/ 3 h 37"/>
                  <a:gd name="T24" fmla="*/ 22 w 35"/>
                  <a:gd name="T25" fmla="*/ 1 h 37"/>
                  <a:gd name="T26" fmla="*/ 22 w 35"/>
                  <a:gd name="T27" fmla="*/ 1 h 37"/>
                  <a:gd name="T28" fmla="*/ 19 w 35"/>
                  <a:gd name="T29" fmla="*/ 0 h 37"/>
                  <a:gd name="T30" fmla="*/ 16 w 35"/>
                  <a:gd name="T31" fmla="*/ 0 h 37"/>
                  <a:gd name="T32" fmla="*/ 10 w 35"/>
                  <a:gd name="T33" fmla="*/ 1 h 37"/>
                  <a:gd name="T34" fmla="*/ 5 w 35"/>
                  <a:gd name="T35" fmla="*/ 4 h 37"/>
                  <a:gd name="T36" fmla="*/ 3 w 35"/>
                  <a:gd name="T37" fmla="*/ 7 h 37"/>
                  <a:gd name="T38" fmla="*/ 1 w 35"/>
                  <a:gd name="T39" fmla="*/ 9 h 37"/>
                  <a:gd name="T40" fmla="*/ 1 w 35"/>
                  <a:gd name="T41" fmla="*/ 9 h 37"/>
                  <a:gd name="T42" fmla="*/ 0 w 35"/>
                  <a:gd name="T43" fmla="*/ 12 h 37"/>
                  <a:gd name="T44" fmla="*/ 0 w 35"/>
                  <a:gd name="T45" fmla="*/ 15 h 37"/>
                  <a:gd name="T46" fmla="*/ 1 w 35"/>
                  <a:gd name="T47" fmla="*/ 21 h 37"/>
                  <a:gd name="T48" fmla="*/ 5 w 35"/>
                  <a:gd name="T49" fmla="*/ 26 h 37"/>
                  <a:gd name="T50" fmla="*/ 7 w 35"/>
                  <a:gd name="T51" fmla="*/ 27 h 37"/>
                  <a:gd name="T52" fmla="*/ 10 w 35"/>
                  <a:gd name="T5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37">
                    <a:moveTo>
                      <a:pt x="33" y="37"/>
                    </a:moveTo>
                    <a:lnTo>
                      <a:pt x="33" y="37"/>
                    </a:lnTo>
                    <a:lnTo>
                      <a:pt x="35" y="30"/>
                    </a:lnTo>
                    <a:lnTo>
                      <a:pt x="29" y="23"/>
                    </a:lnTo>
                    <a:lnTo>
                      <a:pt x="29" y="23"/>
                    </a:lnTo>
                    <a:lnTo>
                      <a:pt x="30" y="21"/>
                    </a:lnTo>
                    <a:lnTo>
                      <a:pt x="30" y="21"/>
                    </a:lnTo>
                    <a:lnTo>
                      <a:pt x="31" y="18"/>
                    </a:lnTo>
                    <a:lnTo>
                      <a:pt x="31" y="15"/>
                    </a:lnTo>
                    <a:lnTo>
                      <a:pt x="30" y="9"/>
                    </a:lnTo>
                    <a:lnTo>
                      <a:pt x="27" y="4"/>
                    </a:lnTo>
                    <a:lnTo>
                      <a:pt x="24" y="3"/>
                    </a:lnTo>
                    <a:lnTo>
                      <a:pt x="22" y="1"/>
                    </a:lnTo>
                    <a:lnTo>
                      <a:pt x="22" y="1"/>
                    </a:lnTo>
                    <a:lnTo>
                      <a:pt x="19" y="0"/>
                    </a:lnTo>
                    <a:lnTo>
                      <a:pt x="16" y="0"/>
                    </a:lnTo>
                    <a:lnTo>
                      <a:pt x="10" y="1"/>
                    </a:lnTo>
                    <a:lnTo>
                      <a:pt x="5" y="4"/>
                    </a:lnTo>
                    <a:lnTo>
                      <a:pt x="3" y="7"/>
                    </a:lnTo>
                    <a:lnTo>
                      <a:pt x="1" y="9"/>
                    </a:lnTo>
                    <a:lnTo>
                      <a:pt x="1" y="9"/>
                    </a:lnTo>
                    <a:lnTo>
                      <a:pt x="0" y="12"/>
                    </a:lnTo>
                    <a:lnTo>
                      <a:pt x="0" y="15"/>
                    </a:lnTo>
                    <a:lnTo>
                      <a:pt x="1" y="21"/>
                    </a:lnTo>
                    <a:lnTo>
                      <a:pt x="5" y="26"/>
                    </a:lnTo>
                    <a:lnTo>
                      <a:pt x="7" y="27"/>
                    </a:lnTo>
                    <a:lnTo>
                      <a:pt x="1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4" name="Freeform 154"/>
              <p:cNvSpPr>
                <a:spLocks/>
              </p:cNvSpPr>
              <p:nvPr/>
            </p:nvSpPr>
            <p:spPr bwMode="auto">
              <a:xfrm>
                <a:off x="2163" y="826"/>
                <a:ext cx="31" cy="47"/>
              </a:xfrm>
              <a:custGeom>
                <a:avLst/>
                <a:gdLst>
                  <a:gd name="T0" fmla="*/ 26 w 31"/>
                  <a:gd name="T1" fmla="*/ 47 h 47"/>
                  <a:gd name="T2" fmla="*/ 26 w 31"/>
                  <a:gd name="T3" fmla="*/ 47 h 47"/>
                  <a:gd name="T4" fmla="*/ 29 w 31"/>
                  <a:gd name="T5" fmla="*/ 46 h 47"/>
                  <a:gd name="T6" fmla="*/ 24 w 31"/>
                  <a:gd name="T7" fmla="*/ 28 h 47"/>
                  <a:gd name="T8" fmla="*/ 24 w 31"/>
                  <a:gd name="T9" fmla="*/ 28 h 47"/>
                  <a:gd name="T10" fmla="*/ 26 w 31"/>
                  <a:gd name="T11" fmla="*/ 27 h 47"/>
                  <a:gd name="T12" fmla="*/ 26 w 31"/>
                  <a:gd name="T13" fmla="*/ 27 h 47"/>
                  <a:gd name="T14" fmla="*/ 28 w 31"/>
                  <a:gd name="T15" fmla="*/ 24 h 47"/>
                  <a:gd name="T16" fmla="*/ 30 w 31"/>
                  <a:gd name="T17" fmla="*/ 22 h 47"/>
                  <a:gd name="T18" fmla="*/ 31 w 31"/>
                  <a:gd name="T19" fmla="*/ 16 h 47"/>
                  <a:gd name="T20" fmla="*/ 30 w 31"/>
                  <a:gd name="T21" fmla="*/ 10 h 47"/>
                  <a:gd name="T22" fmla="*/ 29 w 31"/>
                  <a:gd name="T23" fmla="*/ 7 h 47"/>
                  <a:gd name="T24" fmla="*/ 27 w 31"/>
                  <a:gd name="T25" fmla="*/ 5 h 47"/>
                  <a:gd name="T26" fmla="*/ 27 w 31"/>
                  <a:gd name="T27" fmla="*/ 5 h 47"/>
                  <a:gd name="T28" fmla="*/ 25 w 31"/>
                  <a:gd name="T29" fmla="*/ 3 h 47"/>
                  <a:gd name="T30" fmla="*/ 22 w 31"/>
                  <a:gd name="T31" fmla="*/ 1 h 47"/>
                  <a:gd name="T32" fmla="*/ 17 w 31"/>
                  <a:gd name="T33" fmla="*/ 0 h 47"/>
                  <a:gd name="T34" fmla="*/ 11 w 31"/>
                  <a:gd name="T35" fmla="*/ 1 h 47"/>
                  <a:gd name="T36" fmla="*/ 8 w 31"/>
                  <a:gd name="T37" fmla="*/ 2 h 47"/>
                  <a:gd name="T38" fmla="*/ 6 w 31"/>
                  <a:gd name="T39" fmla="*/ 4 h 47"/>
                  <a:gd name="T40" fmla="*/ 6 w 31"/>
                  <a:gd name="T41" fmla="*/ 4 h 47"/>
                  <a:gd name="T42" fmla="*/ 3 w 31"/>
                  <a:gd name="T43" fmla="*/ 6 h 47"/>
                  <a:gd name="T44" fmla="*/ 1 w 31"/>
                  <a:gd name="T45" fmla="*/ 9 h 47"/>
                  <a:gd name="T46" fmla="*/ 0 w 31"/>
                  <a:gd name="T47" fmla="*/ 14 h 47"/>
                  <a:gd name="T48" fmla="*/ 1 w 31"/>
                  <a:gd name="T49" fmla="*/ 21 h 47"/>
                  <a:gd name="T50" fmla="*/ 2 w 31"/>
                  <a:gd name="T51" fmla="*/ 24 h 47"/>
                  <a:gd name="T52" fmla="*/ 5 w 31"/>
                  <a:gd name="T53"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47">
                    <a:moveTo>
                      <a:pt x="26" y="47"/>
                    </a:moveTo>
                    <a:lnTo>
                      <a:pt x="26" y="47"/>
                    </a:lnTo>
                    <a:lnTo>
                      <a:pt x="29" y="46"/>
                    </a:lnTo>
                    <a:lnTo>
                      <a:pt x="24" y="28"/>
                    </a:lnTo>
                    <a:lnTo>
                      <a:pt x="24" y="28"/>
                    </a:lnTo>
                    <a:lnTo>
                      <a:pt x="26" y="27"/>
                    </a:lnTo>
                    <a:lnTo>
                      <a:pt x="26" y="27"/>
                    </a:lnTo>
                    <a:lnTo>
                      <a:pt x="28" y="24"/>
                    </a:lnTo>
                    <a:lnTo>
                      <a:pt x="30" y="22"/>
                    </a:lnTo>
                    <a:lnTo>
                      <a:pt x="31" y="16"/>
                    </a:lnTo>
                    <a:lnTo>
                      <a:pt x="30" y="10"/>
                    </a:lnTo>
                    <a:lnTo>
                      <a:pt x="29" y="7"/>
                    </a:lnTo>
                    <a:lnTo>
                      <a:pt x="27" y="5"/>
                    </a:lnTo>
                    <a:lnTo>
                      <a:pt x="27" y="5"/>
                    </a:lnTo>
                    <a:lnTo>
                      <a:pt x="25" y="3"/>
                    </a:lnTo>
                    <a:lnTo>
                      <a:pt x="22" y="1"/>
                    </a:lnTo>
                    <a:lnTo>
                      <a:pt x="17" y="0"/>
                    </a:lnTo>
                    <a:lnTo>
                      <a:pt x="11" y="1"/>
                    </a:lnTo>
                    <a:lnTo>
                      <a:pt x="8" y="2"/>
                    </a:lnTo>
                    <a:lnTo>
                      <a:pt x="6" y="4"/>
                    </a:lnTo>
                    <a:lnTo>
                      <a:pt x="6" y="4"/>
                    </a:lnTo>
                    <a:lnTo>
                      <a:pt x="3" y="6"/>
                    </a:lnTo>
                    <a:lnTo>
                      <a:pt x="1" y="9"/>
                    </a:lnTo>
                    <a:lnTo>
                      <a:pt x="0" y="14"/>
                    </a:lnTo>
                    <a:lnTo>
                      <a:pt x="1" y="21"/>
                    </a:lnTo>
                    <a:lnTo>
                      <a:pt x="2" y="24"/>
                    </a:lnTo>
                    <a:lnTo>
                      <a:pt x="5"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5" name="Freeform 155"/>
              <p:cNvSpPr>
                <a:spLocks/>
              </p:cNvSpPr>
              <p:nvPr/>
            </p:nvSpPr>
            <p:spPr bwMode="auto">
              <a:xfrm>
                <a:off x="2245" y="822"/>
                <a:ext cx="30" cy="61"/>
              </a:xfrm>
              <a:custGeom>
                <a:avLst/>
                <a:gdLst>
                  <a:gd name="T0" fmla="*/ 0 w 30"/>
                  <a:gd name="T1" fmla="*/ 59 h 61"/>
                  <a:gd name="T2" fmla="*/ 0 w 30"/>
                  <a:gd name="T3" fmla="*/ 59 h 61"/>
                  <a:gd name="T4" fmla="*/ 3 w 30"/>
                  <a:gd name="T5" fmla="*/ 61 h 61"/>
                  <a:gd name="T6" fmla="*/ 14 w 30"/>
                  <a:gd name="T7" fmla="*/ 31 h 61"/>
                  <a:gd name="T8" fmla="*/ 14 w 30"/>
                  <a:gd name="T9" fmla="*/ 31 h 61"/>
                  <a:gd name="T10" fmla="*/ 17 w 30"/>
                  <a:gd name="T11" fmla="*/ 31 h 61"/>
                  <a:gd name="T12" fmla="*/ 17 w 30"/>
                  <a:gd name="T13" fmla="*/ 31 h 61"/>
                  <a:gd name="T14" fmla="*/ 20 w 30"/>
                  <a:gd name="T15" fmla="*/ 30 h 61"/>
                  <a:gd name="T16" fmla="*/ 22 w 30"/>
                  <a:gd name="T17" fmla="*/ 29 h 61"/>
                  <a:gd name="T18" fmla="*/ 27 w 30"/>
                  <a:gd name="T19" fmla="*/ 25 h 61"/>
                  <a:gd name="T20" fmla="*/ 29 w 30"/>
                  <a:gd name="T21" fmla="*/ 20 h 61"/>
                  <a:gd name="T22" fmla="*/ 30 w 30"/>
                  <a:gd name="T23" fmla="*/ 16 h 61"/>
                  <a:gd name="T24" fmla="*/ 30 w 30"/>
                  <a:gd name="T25" fmla="*/ 13 h 61"/>
                  <a:gd name="T26" fmla="*/ 30 w 30"/>
                  <a:gd name="T27" fmla="*/ 13 h 61"/>
                  <a:gd name="T28" fmla="*/ 29 w 30"/>
                  <a:gd name="T29" fmla="*/ 10 h 61"/>
                  <a:gd name="T30" fmla="*/ 28 w 30"/>
                  <a:gd name="T31" fmla="*/ 7 h 61"/>
                  <a:gd name="T32" fmla="*/ 24 w 30"/>
                  <a:gd name="T33" fmla="*/ 3 h 61"/>
                  <a:gd name="T34" fmla="*/ 19 w 30"/>
                  <a:gd name="T35" fmla="*/ 1 h 61"/>
                  <a:gd name="T36" fmla="*/ 16 w 30"/>
                  <a:gd name="T37" fmla="*/ 0 h 61"/>
                  <a:gd name="T38" fmla="*/ 13 w 30"/>
                  <a:gd name="T39" fmla="*/ 0 h 61"/>
                  <a:gd name="T40" fmla="*/ 13 w 30"/>
                  <a:gd name="T41" fmla="*/ 0 h 61"/>
                  <a:gd name="T42" fmla="*/ 10 w 30"/>
                  <a:gd name="T43" fmla="*/ 1 h 61"/>
                  <a:gd name="T44" fmla="*/ 7 w 30"/>
                  <a:gd name="T45" fmla="*/ 2 h 61"/>
                  <a:gd name="T46" fmla="*/ 3 w 30"/>
                  <a:gd name="T47" fmla="*/ 6 h 61"/>
                  <a:gd name="T48" fmla="*/ 0 w 30"/>
                  <a:gd name="T49" fmla="*/ 11 h 61"/>
                  <a:gd name="T50" fmla="*/ 0 w 30"/>
                  <a:gd name="T51" fmla="*/ 14 h 61"/>
                  <a:gd name="T52" fmla="*/ 0 w 30"/>
                  <a:gd name="T53" fmla="*/ 1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61">
                    <a:moveTo>
                      <a:pt x="0" y="59"/>
                    </a:moveTo>
                    <a:lnTo>
                      <a:pt x="0" y="59"/>
                    </a:lnTo>
                    <a:lnTo>
                      <a:pt x="3" y="61"/>
                    </a:lnTo>
                    <a:lnTo>
                      <a:pt x="14" y="31"/>
                    </a:lnTo>
                    <a:lnTo>
                      <a:pt x="14" y="31"/>
                    </a:lnTo>
                    <a:lnTo>
                      <a:pt x="17" y="31"/>
                    </a:lnTo>
                    <a:lnTo>
                      <a:pt x="17" y="31"/>
                    </a:lnTo>
                    <a:lnTo>
                      <a:pt x="20" y="30"/>
                    </a:lnTo>
                    <a:lnTo>
                      <a:pt x="22" y="29"/>
                    </a:lnTo>
                    <a:lnTo>
                      <a:pt x="27" y="25"/>
                    </a:lnTo>
                    <a:lnTo>
                      <a:pt x="29" y="20"/>
                    </a:lnTo>
                    <a:lnTo>
                      <a:pt x="30" y="16"/>
                    </a:lnTo>
                    <a:lnTo>
                      <a:pt x="30" y="13"/>
                    </a:lnTo>
                    <a:lnTo>
                      <a:pt x="30" y="13"/>
                    </a:lnTo>
                    <a:lnTo>
                      <a:pt x="29" y="10"/>
                    </a:lnTo>
                    <a:lnTo>
                      <a:pt x="28" y="7"/>
                    </a:lnTo>
                    <a:lnTo>
                      <a:pt x="24" y="3"/>
                    </a:lnTo>
                    <a:lnTo>
                      <a:pt x="19" y="1"/>
                    </a:lnTo>
                    <a:lnTo>
                      <a:pt x="16" y="0"/>
                    </a:lnTo>
                    <a:lnTo>
                      <a:pt x="13" y="0"/>
                    </a:lnTo>
                    <a:lnTo>
                      <a:pt x="13" y="0"/>
                    </a:lnTo>
                    <a:lnTo>
                      <a:pt x="10" y="1"/>
                    </a:lnTo>
                    <a:lnTo>
                      <a:pt x="7" y="2"/>
                    </a:lnTo>
                    <a:lnTo>
                      <a:pt x="3" y="6"/>
                    </a:lnTo>
                    <a:lnTo>
                      <a:pt x="0" y="11"/>
                    </a:lnTo>
                    <a:lnTo>
                      <a:pt x="0" y="14"/>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6" name="Freeform 156"/>
              <p:cNvSpPr>
                <a:spLocks/>
              </p:cNvSpPr>
              <p:nvPr/>
            </p:nvSpPr>
            <p:spPr bwMode="auto">
              <a:xfrm>
                <a:off x="2051" y="977"/>
                <a:ext cx="54" cy="31"/>
              </a:xfrm>
              <a:custGeom>
                <a:avLst/>
                <a:gdLst>
                  <a:gd name="T0" fmla="*/ 54 w 54"/>
                  <a:gd name="T1" fmla="*/ 18 h 31"/>
                  <a:gd name="T2" fmla="*/ 31 w 54"/>
                  <a:gd name="T3" fmla="*/ 14 h 31"/>
                  <a:gd name="T4" fmla="*/ 31 w 54"/>
                  <a:gd name="T5" fmla="*/ 14 h 31"/>
                  <a:gd name="T6" fmla="*/ 30 w 54"/>
                  <a:gd name="T7" fmla="*/ 11 h 31"/>
                  <a:gd name="T8" fmla="*/ 30 w 54"/>
                  <a:gd name="T9" fmla="*/ 11 h 31"/>
                  <a:gd name="T10" fmla="*/ 29 w 54"/>
                  <a:gd name="T11" fmla="*/ 9 h 31"/>
                  <a:gd name="T12" fmla="*/ 27 w 54"/>
                  <a:gd name="T13" fmla="*/ 5 h 31"/>
                  <a:gd name="T14" fmla="*/ 23 w 54"/>
                  <a:gd name="T15" fmla="*/ 2 h 31"/>
                  <a:gd name="T16" fmla="*/ 17 w 54"/>
                  <a:gd name="T17" fmla="*/ 0 h 31"/>
                  <a:gd name="T18" fmla="*/ 14 w 54"/>
                  <a:gd name="T19" fmla="*/ 0 h 31"/>
                  <a:gd name="T20" fmla="*/ 12 w 54"/>
                  <a:gd name="T21" fmla="*/ 1 h 31"/>
                  <a:gd name="T22" fmla="*/ 12 w 54"/>
                  <a:gd name="T23" fmla="*/ 1 h 31"/>
                  <a:gd name="T24" fmla="*/ 9 w 54"/>
                  <a:gd name="T25" fmla="*/ 2 h 31"/>
                  <a:gd name="T26" fmla="*/ 5 w 54"/>
                  <a:gd name="T27" fmla="*/ 4 h 31"/>
                  <a:gd name="T28" fmla="*/ 2 w 54"/>
                  <a:gd name="T29" fmla="*/ 10 h 31"/>
                  <a:gd name="T30" fmla="*/ 0 w 54"/>
                  <a:gd name="T31" fmla="*/ 15 h 31"/>
                  <a:gd name="T32" fmla="*/ 0 w 54"/>
                  <a:gd name="T33" fmla="*/ 18 h 31"/>
                  <a:gd name="T34" fmla="*/ 1 w 54"/>
                  <a:gd name="T35" fmla="*/ 21 h 31"/>
                  <a:gd name="T36" fmla="*/ 1 w 54"/>
                  <a:gd name="T37" fmla="*/ 21 h 31"/>
                  <a:gd name="T38" fmla="*/ 2 w 54"/>
                  <a:gd name="T39" fmla="*/ 24 h 31"/>
                  <a:gd name="T40" fmla="*/ 4 w 54"/>
                  <a:gd name="T41" fmla="*/ 26 h 31"/>
                  <a:gd name="T42" fmla="*/ 10 w 54"/>
                  <a:gd name="T43" fmla="*/ 30 h 31"/>
                  <a:gd name="T44" fmla="*/ 15 w 54"/>
                  <a:gd name="T45" fmla="*/ 31 h 31"/>
                  <a:gd name="T46" fmla="*/ 18 w 54"/>
                  <a:gd name="T47" fmla="*/ 31 h 31"/>
                  <a:gd name="T48" fmla="*/ 21 w 54"/>
                  <a:gd name="T4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1">
                    <a:moveTo>
                      <a:pt x="54" y="18"/>
                    </a:moveTo>
                    <a:lnTo>
                      <a:pt x="31" y="14"/>
                    </a:lnTo>
                    <a:lnTo>
                      <a:pt x="31" y="14"/>
                    </a:lnTo>
                    <a:lnTo>
                      <a:pt x="30" y="11"/>
                    </a:lnTo>
                    <a:lnTo>
                      <a:pt x="30" y="11"/>
                    </a:lnTo>
                    <a:lnTo>
                      <a:pt x="29" y="9"/>
                    </a:lnTo>
                    <a:lnTo>
                      <a:pt x="27" y="5"/>
                    </a:lnTo>
                    <a:lnTo>
                      <a:pt x="23" y="2"/>
                    </a:lnTo>
                    <a:lnTo>
                      <a:pt x="17" y="0"/>
                    </a:lnTo>
                    <a:lnTo>
                      <a:pt x="14" y="0"/>
                    </a:lnTo>
                    <a:lnTo>
                      <a:pt x="12" y="1"/>
                    </a:lnTo>
                    <a:lnTo>
                      <a:pt x="12" y="1"/>
                    </a:lnTo>
                    <a:lnTo>
                      <a:pt x="9" y="2"/>
                    </a:lnTo>
                    <a:lnTo>
                      <a:pt x="5" y="4"/>
                    </a:lnTo>
                    <a:lnTo>
                      <a:pt x="2" y="10"/>
                    </a:lnTo>
                    <a:lnTo>
                      <a:pt x="0" y="15"/>
                    </a:lnTo>
                    <a:lnTo>
                      <a:pt x="0" y="18"/>
                    </a:lnTo>
                    <a:lnTo>
                      <a:pt x="1" y="21"/>
                    </a:lnTo>
                    <a:lnTo>
                      <a:pt x="1" y="21"/>
                    </a:lnTo>
                    <a:lnTo>
                      <a:pt x="2" y="24"/>
                    </a:lnTo>
                    <a:lnTo>
                      <a:pt x="4" y="26"/>
                    </a:lnTo>
                    <a:lnTo>
                      <a:pt x="10" y="30"/>
                    </a:lnTo>
                    <a:lnTo>
                      <a:pt x="15" y="31"/>
                    </a:lnTo>
                    <a:lnTo>
                      <a:pt x="18" y="31"/>
                    </a:lnTo>
                    <a:lnTo>
                      <a:pt x="21"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7" name="Freeform 157"/>
              <p:cNvSpPr>
                <a:spLocks/>
              </p:cNvSpPr>
              <p:nvPr/>
            </p:nvSpPr>
            <p:spPr bwMode="auto">
              <a:xfrm>
                <a:off x="2270" y="1033"/>
                <a:ext cx="50" cy="31"/>
              </a:xfrm>
              <a:custGeom>
                <a:avLst/>
                <a:gdLst>
                  <a:gd name="T0" fmla="*/ 0 w 50"/>
                  <a:gd name="T1" fmla="*/ 9 h 31"/>
                  <a:gd name="T2" fmla="*/ 20 w 50"/>
                  <a:gd name="T3" fmla="*/ 15 h 31"/>
                  <a:gd name="T4" fmla="*/ 20 w 50"/>
                  <a:gd name="T5" fmla="*/ 15 h 31"/>
                  <a:gd name="T6" fmla="*/ 21 w 50"/>
                  <a:gd name="T7" fmla="*/ 21 h 31"/>
                  <a:gd name="T8" fmla="*/ 22 w 50"/>
                  <a:gd name="T9" fmla="*/ 23 h 31"/>
                  <a:gd name="T10" fmla="*/ 24 w 50"/>
                  <a:gd name="T11" fmla="*/ 27 h 31"/>
                  <a:gd name="T12" fmla="*/ 24 w 50"/>
                  <a:gd name="T13" fmla="*/ 27 h 31"/>
                  <a:gd name="T14" fmla="*/ 26 w 50"/>
                  <a:gd name="T15" fmla="*/ 29 h 31"/>
                  <a:gd name="T16" fmla="*/ 29 w 50"/>
                  <a:gd name="T17" fmla="*/ 30 h 31"/>
                  <a:gd name="T18" fmla="*/ 34 w 50"/>
                  <a:gd name="T19" fmla="*/ 31 h 31"/>
                  <a:gd name="T20" fmla="*/ 40 w 50"/>
                  <a:gd name="T21" fmla="*/ 30 h 31"/>
                  <a:gd name="T22" fmla="*/ 44 w 50"/>
                  <a:gd name="T23" fmla="*/ 29 h 31"/>
                  <a:gd name="T24" fmla="*/ 46 w 50"/>
                  <a:gd name="T25" fmla="*/ 27 h 31"/>
                  <a:gd name="T26" fmla="*/ 46 w 50"/>
                  <a:gd name="T27" fmla="*/ 27 h 31"/>
                  <a:gd name="T28" fmla="*/ 48 w 50"/>
                  <a:gd name="T29" fmla="*/ 24 h 31"/>
                  <a:gd name="T30" fmla="*/ 49 w 50"/>
                  <a:gd name="T31" fmla="*/ 21 h 31"/>
                  <a:gd name="T32" fmla="*/ 50 w 50"/>
                  <a:gd name="T33" fmla="*/ 16 h 31"/>
                  <a:gd name="T34" fmla="*/ 50 w 50"/>
                  <a:gd name="T35" fmla="*/ 10 h 31"/>
                  <a:gd name="T36" fmla="*/ 48 w 50"/>
                  <a:gd name="T37" fmla="*/ 7 h 31"/>
                  <a:gd name="T38" fmla="*/ 46 w 50"/>
                  <a:gd name="T39" fmla="*/ 5 h 31"/>
                  <a:gd name="T40" fmla="*/ 46 w 50"/>
                  <a:gd name="T41" fmla="*/ 5 h 31"/>
                  <a:gd name="T42" fmla="*/ 44 w 50"/>
                  <a:gd name="T43" fmla="*/ 3 h 31"/>
                  <a:gd name="T44" fmla="*/ 40 w 50"/>
                  <a:gd name="T45" fmla="*/ 2 h 31"/>
                  <a:gd name="T46" fmla="*/ 35 w 50"/>
                  <a:gd name="T47" fmla="*/ 0 h 31"/>
                  <a:gd name="T48" fmla="*/ 29 w 50"/>
                  <a:gd name="T49" fmla="*/ 1 h 31"/>
                  <a:gd name="T50" fmla="*/ 27 w 50"/>
                  <a:gd name="T51" fmla="*/ 3 h 31"/>
                  <a:gd name="T52" fmla="*/ 24 w 50"/>
                  <a:gd name="T53"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0" y="9"/>
                    </a:moveTo>
                    <a:lnTo>
                      <a:pt x="20" y="15"/>
                    </a:lnTo>
                    <a:lnTo>
                      <a:pt x="20" y="15"/>
                    </a:lnTo>
                    <a:lnTo>
                      <a:pt x="21" y="21"/>
                    </a:lnTo>
                    <a:lnTo>
                      <a:pt x="22" y="23"/>
                    </a:lnTo>
                    <a:lnTo>
                      <a:pt x="24" y="27"/>
                    </a:lnTo>
                    <a:lnTo>
                      <a:pt x="24" y="27"/>
                    </a:lnTo>
                    <a:lnTo>
                      <a:pt x="26" y="29"/>
                    </a:lnTo>
                    <a:lnTo>
                      <a:pt x="29" y="30"/>
                    </a:lnTo>
                    <a:lnTo>
                      <a:pt x="34" y="31"/>
                    </a:lnTo>
                    <a:lnTo>
                      <a:pt x="40" y="30"/>
                    </a:lnTo>
                    <a:lnTo>
                      <a:pt x="44" y="29"/>
                    </a:lnTo>
                    <a:lnTo>
                      <a:pt x="46" y="27"/>
                    </a:lnTo>
                    <a:lnTo>
                      <a:pt x="46" y="27"/>
                    </a:lnTo>
                    <a:lnTo>
                      <a:pt x="48" y="24"/>
                    </a:lnTo>
                    <a:lnTo>
                      <a:pt x="49" y="21"/>
                    </a:lnTo>
                    <a:lnTo>
                      <a:pt x="50" y="16"/>
                    </a:lnTo>
                    <a:lnTo>
                      <a:pt x="50" y="10"/>
                    </a:lnTo>
                    <a:lnTo>
                      <a:pt x="48" y="7"/>
                    </a:lnTo>
                    <a:lnTo>
                      <a:pt x="46" y="5"/>
                    </a:lnTo>
                    <a:lnTo>
                      <a:pt x="46" y="5"/>
                    </a:lnTo>
                    <a:lnTo>
                      <a:pt x="44" y="3"/>
                    </a:lnTo>
                    <a:lnTo>
                      <a:pt x="40" y="2"/>
                    </a:lnTo>
                    <a:lnTo>
                      <a:pt x="35" y="0"/>
                    </a:lnTo>
                    <a:lnTo>
                      <a:pt x="29" y="1"/>
                    </a:lnTo>
                    <a:lnTo>
                      <a:pt x="27" y="3"/>
                    </a:lnTo>
                    <a:lnTo>
                      <a:pt x="24"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8" name="Freeform 158"/>
              <p:cNvSpPr>
                <a:spLocks/>
              </p:cNvSpPr>
              <p:nvPr/>
            </p:nvSpPr>
            <p:spPr bwMode="auto">
              <a:xfrm>
                <a:off x="2285" y="964"/>
                <a:ext cx="56" cy="30"/>
              </a:xfrm>
              <a:custGeom>
                <a:avLst/>
                <a:gdLst>
                  <a:gd name="T0" fmla="*/ 0 w 56"/>
                  <a:gd name="T1" fmla="*/ 16 h 30"/>
                  <a:gd name="T2" fmla="*/ 0 w 56"/>
                  <a:gd name="T3" fmla="*/ 16 h 30"/>
                  <a:gd name="T4" fmla="*/ 0 w 56"/>
                  <a:gd name="T5" fmla="*/ 19 h 30"/>
                  <a:gd name="T6" fmla="*/ 26 w 56"/>
                  <a:gd name="T7" fmla="*/ 19 h 30"/>
                  <a:gd name="T8" fmla="*/ 26 w 56"/>
                  <a:gd name="T9" fmla="*/ 19 h 30"/>
                  <a:gd name="T10" fmla="*/ 29 w 56"/>
                  <a:gd name="T11" fmla="*/ 25 h 30"/>
                  <a:gd name="T12" fmla="*/ 31 w 56"/>
                  <a:gd name="T13" fmla="*/ 27 h 30"/>
                  <a:gd name="T14" fmla="*/ 34 w 56"/>
                  <a:gd name="T15" fmla="*/ 29 h 30"/>
                  <a:gd name="T16" fmla="*/ 34 w 56"/>
                  <a:gd name="T17" fmla="*/ 29 h 30"/>
                  <a:gd name="T18" fmla="*/ 37 w 56"/>
                  <a:gd name="T19" fmla="*/ 30 h 30"/>
                  <a:gd name="T20" fmla="*/ 39 w 56"/>
                  <a:gd name="T21" fmla="*/ 30 h 30"/>
                  <a:gd name="T22" fmla="*/ 45 w 56"/>
                  <a:gd name="T23" fmla="*/ 30 h 30"/>
                  <a:gd name="T24" fmla="*/ 50 w 56"/>
                  <a:gd name="T25" fmla="*/ 27 h 30"/>
                  <a:gd name="T26" fmla="*/ 52 w 56"/>
                  <a:gd name="T27" fmla="*/ 25 h 30"/>
                  <a:gd name="T28" fmla="*/ 54 w 56"/>
                  <a:gd name="T29" fmla="*/ 22 h 30"/>
                  <a:gd name="T30" fmla="*/ 54 w 56"/>
                  <a:gd name="T31" fmla="*/ 22 h 30"/>
                  <a:gd name="T32" fmla="*/ 55 w 56"/>
                  <a:gd name="T33" fmla="*/ 18 h 30"/>
                  <a:gd name="T34" fmla="*/ 56 w 56"/>
                  <a:gd name="T35" fmla="*/ 16 h 30"/>
                  <a:gd name="T36" fmla="*/ 55 w 56"/>
                  <a:gd name="T37" fmla="*/ 10 h 30"/>
                  <a:gd name="T38" fmla="*/ 52 w 56"/>
                  <a:gd name="T39" fmla="*/ 5 h 30"/>
                  <a:gd name="T40" fmla="*/ 50 w 56"/>
                  <a:gd name="T41" fmla="*/ 3 h 30"/>
                  <a:gd name="T42" fmla="*/ 48 w 56"/>
                  <a:gd name="T43" fmla="*/ 1 h 30"/>
                  <a:gd name="T44" fmla="*/ 48 w 56"/>
                  <a:gd name="T45" fmla="*/ 1 h 30"/>
                  <a:gd name="T46" fmla="*/ 45 w 56"/>
                  <a:gd name="T47" fmla="*/ 0 h 30"/>
                  <a:gd name="T48" fmla="*/ 42 w 56"/>
                  <a:gd name="T49" fmla="*/ 0 h 30"/>
                  <a:gd name="T50" fmla="*/ 36 w 56"/>
                  <a:gd name="T51" fmla="*/ 0 h 30"/>
                  <a:gd name="T52" fmla="*/ 31 w 56"/>
                  <a:gd name="T53" fmla="*/ 3 h 30"/>
                  <a:gd name="T54" fmla="*/ 29 w 56"/>
                  <a:gd name="T55" fmla="*/ 5 h 30"/>
                  <a:gd name="T56" fmla="*/ 28 w 56"/>
                  <a:gd name="T5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30">
                    <a:moveTo>
                      <a:pt x="0" y="16"/>
                    </a:moveTo>
                    <a:lnTo>
                      <a:pt x="0" y="16"/>
                    </a:lnTo>
                    <a:lnTo>
                      <a:pt x="0" y="19"/>
                    </a:lnTo>
                    <a:lnTo>
                      <a:pt x="26" y="19"/>
                    </a:lnTo>
                    <a:lnTo>
                      <a:pt x="26" y="19"/>
                    </a:lnTo>
                    <a:lnTo>
                      <a:pt x="29" y="25"/>
                    </a:lnTo>
                    <a:lnTo>
                      <a:pt x="31" y="27"/>
                    </a:lnTo>
                    <a:lnTo>
                      <a:pt x="34" y="29"/>
                    </a:lnTo>
                    <a:lnTo>
                      <a:pt x="34" y="29"/>
                    </a:lnTo>
                    <a:lnTo>
                      <a:pt x="37" y="30"/>
                    </a:lnTo>
                    <a:lnTo>
                      <a:pt x="39" y="30"/>
                    </a:lnTo>
                    <a:lnTo>
                      <a:pt x="45" y="30"/>
                    </a:lnTo>
                    <a:lnTo>
                      <a:pt x="50" y="27"/>
                    </a:lnTo>
                    <a:lnTo>
                      <a:pt x="52" y="25"/>
                    </a:lnTo>
                    <a:lnTo>
                      <a:pt x="54" y="22"/>
                    </a:lnTo>
                    <a:lnTo>
                      <a:pt x="54" y="22"/>
                    </a:lnTo>
                    <a:lnTo>
                      <a:pt x="55" y="18"/>
                    </a:lnTo>
                    <a:lnTo>
                      <a:pt x="56" y="16"/>
                    </a:lnTo>
                    <a:lnTo>
                      <a:pt x="55" y="10"/>
                    </a:lnTo>
                    <a:lnTo>
                      <a:pt x="52" y="5"/>
                    </a:lnTo>
                    <a:lnTo>
                      <a:pt x="50" y="3"/>
                    </a:lnTo>
                    <a:lnTo>
                      <a:pt x="48" y="1"/>
                    </a:lnTo>
                    <a:lnTo>
                      <a:pt x="48" y="1"/>
                    </a:lnTo>
                    <a:lnTo>
                      <a:pt x="45" y="0"/>
                    </a:lnTo>
                    <a:lnTo>
                      <a:pt x="42" y="0"/>
                    </a:lnTo>
                    <a:lnTo>
                      <a:pt x="36" y="0"/>
                    </a:lnTo>
                    <a:lnTo>
                      <a:pt x="31" y="3"/>
                    </a:lnTo>
                    <a:lnTo>
                      <a:pt x="29" y="5"/>
                    </a:lnTo>
                    <a:lnTo>
                      <a:pt x="28"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39" name="Freeform 159"/>
              <p:cNvSpPr>
                <a:spLocks/>
              </p:cNvSpPr>
              <p:nvPr/>
            </p:nvSpPr>
            <p:spPr bwMode="auto">
              <a:xfrm>
                <a:off x="2278" y="887"/>
                <a:ext cx="48" cy="39"/>
              </a:xfrm>
              <a:custGeom>
                <a:avLst/>
                <a:gdLst>
                  <a:gd name="T0" fmla="*/ 0 w 48"/>
                  <a:gd name="T1" fmla="*/ 39 h 39"/>
                  <a:gd name="T2" fmla="*/ 22 w 48"/>
                  <a:gd name="T3" fmla="*/ 27 h 39"/>
                  <a:gd name="T4" fmla="*/ 22 w 48"/>
                  <a:gd name="T5" fmla="*/ 27 h 39"/>
                  <a:gd name="T6" fmla="*/ 26 w 48"/>
                  <a:gd name="T7" fmla="*/ 30 h 39"/>
                  <a:gd name="T8" fmla="*/ 29 w 48"/>
                  <a:gd name="T9" fmla="*/ 31 h 39"/>
                  <a:gd name="T10" fmla="*/ 32 w 48"/>
                  <a:gd name="T11" fmla="*/ 31 h 39"/>
                  <a:gd name="T12" fmla="*/ 32 w 48"/>
                  <a:gd name="T13" fmla="*/ 31 h 39"/>
                  <a:gd name="T14" fmla="*/ 36 w 48"/>
                  <a:gd name="T15" fmla="*/ 30 h 39"/>
                  <a:gd name="T16" fmla="*/ 39 w 48"/>
                  <a:gd name="T17" fmla="*/ 30 h 39"/>
                  <a:gd name="T18" fmla="*/ 44 w 48"/>
                  <a:gd name="T19" fmla="*/ 25 h 39"/>
                  <a:gd name="T20" fmla="*/ 47 w 48"/>
                  <a:gd name="T21" fmla="*/ 20 h 39"/>
                  <a:gd name="T22" fmla="*/ 47 w 48"/>
                  <a:gd name="T23" fmla="*/ 18 h 39"/>
                  <a:gd name="T24" fmla="*/ 48 w 48"/>
                  <a:gd name="T25" fmla="*/ 15 h 39"/>
                  <a:gd name="T26" fmla="*/ 48 w 48"/>
                  <a:gd name="T27" fmla="*/ 15 h 39"/>
                  <a:gd name="T28" fmla="*/ 47 w 48"/>
                  <a:gd name="T29" fmla="*/ 12 h 39"/>
                  <a:gd name="T30" fmla="*/ 46 w 48"/>
                  <a:gd name="T31" fmla="*/ 9 h 39"/>
                  <a:gd name="T32" fmla="*/ 43 w 48"/>
                  <a:gd name="T33" fmla="*/ 4 h 39"/>
                  <a:gd name="T34" fmla="*/ 38 w 48"/>
                  <a:gd name="T35" fmla="*/ 1 h 39"/>
                  <a:gd name="T36" fmla="*/ 35 w 48"/>
                  <a:gd name="T37" fmla="*/ 0 h 39"/>
                  <a:gd name="T38" fmla="*/ 31 w 48"/>
                  <a:gd name="T39" fmla="*/ 0 h 39"/>
                  <a:gd name="T40" fmla="*/ 31 w 48"/>
                  <a:gd name="T41" fmla="*/ 0 h 39"/>
                  <a:gd name="T42" fmla="*/ 28 w 48"/>
                  <a:gd name="T43" fmla="*/ 0 h 39"/>
                  <a:gd name="T44" fmla="*/ 26 w 48"/>
                  <a:gd name="T45" fmla="*/ 1 h 39"/>
                  <a:gd name="T46" fmla="*/ 21 w 48"/>
                  <a:gd name="T47" fmla="*/ 5 h 39"/>
                  <a:gd name="T48" fmla="*/ 18 w 48"/>
                  <a:gd name="T49" fmla="*/ 10 h 39"/>
                  <a:gd name="T50" fmla="*/ 17 w 48"/>
                  <a:gd name="T51" fmla="*/ 12 h 39"/>
                  <a:gd name="T52" fmla="*/ 17 w 48"/>
                  <a:gd name="T53"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9">
                    <a:moveTo>
                      <a:pt x="0" y="39"/>
                    </a:moveTo>
                    <a:lnTo>
                      <a:pt x="22" y="27"/>
                    </a:lnTo>
                    <a:lnTo>
                      <a:pt x="22" y="27"/>
                    </a:lnTo>
                    <a:lnTo>
                      <a:pt x="26" y="30"/>
                    </a:lnTo>
                    <a:lnTo>
                      <a:pt x="29" y="31"/>
                    </a:lnTo>
                    <a:lnTo>
                      <a:pt x="32" y="31"/>
                    </a:lnTo>
                    <a:lnTo>
                      <a:pt x="32" y="31"/>
                    </a:lnTo>
                    <a:lnTo>
                      <a:pt x="36" y="30"/>
                    </a:lnTo>
                    <a:lnTo>
                      <a:pt x="39" y="30"/>
                    </a:lnTo>
                    <a:lnTo>
                      <a:pt x="44" y="25"/>
                    </a:lnTo>
                    <a:lnTo>
                      <a:pt x="47" y="20"/>
                    </a:lnTo>
                    <a:lnTo>
                      <a:pt x="47" y="18"/>
                    </a:lnTo>
                    <a:lnTo>
                      <a:pt x="48" y="15"/>
                    </a:lnTo>
                    <a:lnTo>
                      <a:pt x="48" y="15"/>
                    </a:lnTo>
                    <a:lnTo>
                      <a:pt x="47" y="12"/>
                    </a:lnTo>
                    <a:lnTo>
                      <a:pt x="46" y="9"/>
                    </a:lnTo>
                    <a:lnTo>
                      <a:pt x="43" y="4"/>
                    </a:lnTo>
                    <a:lnTo>
                      <a:pt x="38" y="1"/>
                    </a:lnTo>
                    <a:lnTo>
                      <a:pt x="35" y="0"/>
                    </a:lnTo>
                    <a:lnTo>
                      <a:pt x="31" y="0"/>
                    </a:lnTo>
                    <a:lnTo>
                      <a:pt x="31" y="0"/>
                    </a:lnTo>
                    <a:lnTo>
                      <a:pt x="28" y="0"/>
                    </a:lnTo>
                    <a:lnTo>
                      <a:pt x="26" y="1"/>
                    </a:lnTo>
                    <a:lnTo>
                      <a:pt x="21" y="5"/>
                    </a:lnTo>
                    <a:lnTo>
                      <a:pt x="18" y="10"/>
                    </a:lnTo>
                    <a:lnTo>
                      <a:pt x="17" y="12"/>
                    </a:lnTo>
                    <a:lnTo>
                      <a:pt x="17"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0" name="Freeform 160"/>
              <p:cNvSpPr>
                <a:spLocks/>
              </p:cNvSpPr>
              <p:nvPr/>
            </p:nvSpPr>
            <p:spPr bwMode="auto">
              <a:xfrm>
                <a:off x="2237" y="1083"/>
                <a:ext cx="43" cy="39"/>
              </a:xfrm>
              <a:custGeom>
                <a:avLst/>
                <a:gdLst>
                  <a:gd name="T0" fmla="*/ 0 w 43"/>
                  <a:gd name="T1" fmla="*/ 0 h 39"/>
                  <a:gd name="T2" fmla="*/ 15 w 43"/>
                  <a:gd name="T3" fmla="*/ 16 h 39"/>
                  <a:gd name="T4" fmla="*/ 15 w 43"/>
                  <a:gd name="T5" fmla="*/ 16 h 39"/>
                  <a:gd name="T6" fmla="*/ 13 w 43"/>
                  <a:gd name="T7" fmla="*/ 22 h 39"/>
                  <a:gd name="T8" fmla="*/ 13 w 43"/>
                  <a:gd name="T9" fmla="*/ 25 h 39"/>
                  <a:gd name="T10" fmla="*/ 13 w 43"/>
                  <a:gd name="T11" fmla="*/ 27 h 39"/>
                  <a:gd name="T12" fmla="*/ 13 w 43"/>
                  <a:gd name="T13" fmla="*/ 27 h 39"/>
                  <a:gd name="T14" fmla="*/ 14 w 43"/>
                  <a:gd name="T15" fmla="*/ 30 h 39"/>
                  <a:gd name="T16" fmla="*/ 16 w 43"/>
                  <a:gd name="T17" fmla="*/ 33 h 39"/>
                  <a:gd name="T18" fmla="*/ 20 w 43"/>
                  <a:gd name="T19" fmla="*/ 37 h 39"/>
                  <a:gd name="T20" fmla="*/ 25 w 43"/>
                  <a:gd name="T21" fmla="*/ 38 h 39"/>
                  <a:gd name="T22" fmla="*/ 28 w 43"/>
                  <a:gd name="T23" fmla="*/ 39 h 39"/>
                  <a:gd name="T24" fmla="*/ 31 w 43"/>
                  <a:gd name="T25" fmla="*/ 38 h 39"/>
                  <a:gd name="T26" fmla="*/ 31 w 43"/>
                  <a:gd name="T27" fmla="*/ 38 h 39"/>
                  <a:gd name="T28" fmla="*/ 34 w 43"/>
                  <a:gd name="T29" fmla="*/ 37 h 39"/>
                  <a:gd name="T30" fmla="*/ 37 w 43"/>
                  <a:gd name="T31" fmla="*/ 36 h 39"/>
                  <a:gd name="T32" fmla="*/ 41 w 43"/>
                  <a:gd name="T33" fmla="*/ 31 h 39"/>
                  <a:gd name="T34" fmla="*/ 43 w 43"/>
                  <a:gd name="T35" fmla="*/ 26 h 39"/>
                  <a:gd name="T36" fmla="*/ 43 w 43"/>
                  <a:gd name="T37" fmla="*/ 23 h 39"/>
                  <a:gd name="T38" fmla="*/ 43 w 43"/>
                  <a:gd name="T39" fmla="*/ 20 h 39"/>
                  <a:gd name="T40" fmla="*/ 43 w 43"/>
                  <a:gd name="T41" fmla="*/ 20 h 39"/>
                  <a:gd name="T42" fmla="*/ 42 w 43"/>
                  <a:gd name="T43" fmla="*/ 17 h 39"/>
                  <a:gd name="T44" fmla="*/ 40 w 43"/>
                  <a:gd name="T45" fmla="*/ 15 h 39"/>
                  <a:gd name="T46" fmla="*/ 35 w 43"/>
                  <a:gd name="T47" fmla="*/ 10 h 39"/>
                  <a:gd name="T48" fmla="*/ 30 w 43"/>
                  <a:gd name="T49" fmla="*/ 8 h 39"/>
                  <a:gd name="T50" fmla="*/ 27 w 43"/>
                  <a:gd name="T51" fmla="*/ 8 h 39"/>
                  <a:gd name="T52" fmla="*/ 24 w 43"/>
                  <a:gd name="T5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39">
                    <a:moveTo>
                      <a:pt x="0" y="0"/>
                    </a:moveTo>
                    <a:lnTo>
                      <a:pt x="15" y="16"/>
                    </a:lnTo>
                    <a:lnTo>
                      <a:pt x="15" y="16"/>
                    </a:lnTo>
                    <a:lnTo>
                      <a:pt x="13" y="22"/>
                    </a:lnTo>
                    <a:lnTo>
                      <a:pt x="13" y="25"/>
                    </a:lnTo>
                    <a:lnTo>
                      <a:pt x="13" y="27"/>
                    </a:lnTo>
                    <a:lnTo>
                      <a:pt x="13" y="27"/>
                    </a:lnTo>
                    <a:lnTo>
                      <a:pt x="14" y="30"/>
                    </a:lnTo>
                    <a:lnTo>
                      <a:pt x="16" y="33"/>
                    </a:lnTo>
                    <a:lnTo>
                      <a:pt x="20" y="37"/>
                    </a:lnTo>
                    <a:lnTo>
                      <a:pt x="25" y="38"/>
                    </a:lnTo>
                    <a:lnTo>
                      <a:pt x="28" y="39"/>
                    </a:lnTo>
                    <a:lnTo>
                      <a:pt x="31" y="38"/>
                    </a:lnTo>
                    <a:lnTo>
                      <a:pt x="31" y="38"/>
                    </a:lnTo>
                    <a:lnTo>
                      <a:pt x="34" y="37"/>
                    </a:lnTo>
                    <a:lnTo>
                      <a:pt x="37" y="36"/>
                    </a:lnTo>
                    <a:lnTo>
                      <a:pt x="41" y="31"/>
                    </a:lnTo>
                    <a:lnTo>
                      <a:pt x="43" y="26"/>
                    </a:lnTo>
                    <a:lnTo>
                      <a:pt x="43" y="23"/>
                    </a:lnTo>
                    <a:lnTo>
                      <a:pt x="43" y="20"/>
                    </a:lnTo>
                    <a:lnTo>
                      <a:pt x="43" y="20"/>
                    </a:lnTo>
                    <a:lnTo>
                      <a:pt x="42" y="17"/>
                    </a:lnTo>
                    <a:lnTo>
                      <a:pt x="40" y="15"/>
                    </a:lnTo>
                    <a:lnTo>
                      <a:pt x="35" y="10"/>
                    </a:lnTo>
                    <a:lnTo>
                      <a:pt x="30" y="8"/>
                    </a:lnTo>
                    <a:lnTo>
                      <a:pt x="27" y="8"/>
                    </a:lnTo>
                    <a:lnTo>
                      <a:pt x="24"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1" name="Freeform 161"/>
              <p:cNvSpPr>
                <a:spLocks/>
              </p:cNvSpPr>
              <p:nvPr/>
            </p:nvSpPr>
            <p:spPr bwMode="auto">
              <a:xfrm>
                <a:off x="2186" y="1103"/>
                <a:ext cx="31" cy="65"/>
              </a:xfrm>
              <a:custGeom>
                <a:avLst/>
                <a:gdLst>
                  <a:gd name="T0" fmla="*/ 5 w 31"/>
                  <a:gd name="T1" fmla="*/ 0 h 65"/>
                  <a:gd name="T2" fmla="*/ 9 w 31"/>
                  <a:gd name="T3" fmla="*/ 35 h 65"/>
                  <a:gd name="T4" fmla="*/ 9 w 31"/>
                  <a:gd name="T5" fmla="*/ 35 h 65"/>
                  <a:gd name="T6" fmla="*/ 4 w 31"/>
                  <a:gd name="T7" fmla="*/ 39 h 65"/>
                  <a:gd name="T8" fmla="*/ 2 w 31"/>
                  <a:gd name="T9" fmla="*/ 41 h 65"/>
                  <a:gd name="T10" fmla="*/ 1 w 31"/>
                  <a:gd name="T11" fmla="*/ 44 h 65"/>
                  <a:gd name="T12" fmla="*/ 1 w 31"/>
                  <a:gd name="T13" fmla="*/ 44 h 65"/>
                  <a:gd name="T14" fmla="*/ 0 w 31"/>
                  <a:gd name="T15" fmla="*/ 47 h 65"/>
                  <a:gd name="T16" fmla="*/ 0 w 31"/>
                  <a:gd name="T17" fmla="*/ 50 h 65"/>
                  <a:gd name="T18" fmla="*/ 1 w 31"/>
                  <a:gd name="T19" fmla="*/ 55 h 65"/>
                  <a:gd name="T20" fmla="*/ 5 w 31"/>
                  <a:gd name="T21" fmla="*/ 60 h 65"/>
                  <a:gd name="T22" fmla="*/ 7 w 31"/>
                  <a:gd name="T23" fmla="*/ 62 h 65"/>
                  <a:gd name="T24" fmla="*/ 10 w 31"/>
                  <a:gd name="T25" fmla="*/ 64 h 65"/>
                  <a:gd name="T26" fmla="*/ 10 w 31"/>
                  <a:gd name="T27" fmla="*/ 64 h 65"/>
                  <a:gd name="T28" fmla="*/ 13 w 31"/>
                  <a:gd name="T29" fmla="*/ 65 h 65"/>
                  <a:gd name="T30" fmla="*/ 16 w 31"/>
                  <a:gd name="T31" fmla="*/ 65 h 65"/>
                  <a:gd name="T32" fmla="*/ 22 w 31"/>
                  <a:gd name="T33" fmla="*/ 62 h 65"/>
                  <a:gd name="T34" fmla="*/ 27 w 31"/>
                  <a:gd name="T35" fmla="*/ 59 h 65"/>
                  <a:gd name="T36" fmla="*/ 28 w 31"/>
                  <a:gd name="T37" fmla="*/ 57 h 65"/>
                  <a:gd name="T38" fmla="*/ 30 w 31"/>
                  <a:gd name="T39" fmla="*/ 54 h 65"/>
                  <a:gd name="T40" fmla="*/ 30 w 31"/>
                  <a:gd name="T41" fmla="*/ 54 h 65"/>
                  <a:gd name="T42" fmla="*/ 30 w 31"/>
                  <a:gd name="T43" fmla="*/ 51 h 65"/>
                  <a:gd name="T44" fmla="*/ 31 w 31"/>
                  <a:gd name="T45" fmla="*/ 48 h 65"/>
                  <a:gd name="T46" fmla="*/ 29 w 31"/>
                  <a:gd name="T47" fmla="*/ 42 h 65"/>
                  <a:gd name="T48" fmla="*/ 26 w 31"/>
                  <a:gd name="T49" fmla="*/ 38 h 65"/>
                  <a:gd name="T50" fmla="*/ 23 w 31"/>
                  <a:gd name="T51" fmla="*/ 36 h 65"/>
                  <a:gd name="T52" fmla="*/ 21 w 31"/>
                  <a:gd name="T53"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65">
                    <a:moveTo>
                      <a:pt x="5" y="0"/>
                    </a:moveTo>
                    <a:lnTo>
                      <a:pt x="9" y="35"/>
                    </a:lnTo>
                    <a:lnTo>
                      <a:pt x="9" y="35"/>
                    </a:lnTo>
                    <a:lnTo>
                      <a:pt x="4" y="39"/>
                    </a:lnTo>
                    <a:lnTo>
                      <a:pt x="2" y="41"/>
                    </a:lnTo>
                    <a:lnTo>
                      <a:pt x="1" y="44"/>
                    </a:lnTo>
                    <a:lnTo>
                      <a:pt x="1" y="44"/>
                    </a:lnTo>
                    <a:lnTo>
                      <a:pt x="0" y="47"/>
                    </a:lnTo>
                    <a:lnTo>
                      <a:pt x="0" y="50"/>
                    </a:lnTo>
                    <a:lnTo>
                      <a:pt x="1" y="55"/>
                    </a:lnTo>
                    <a:lnTo>
                      <a:pt x="5" y="60"/>
                    </a:lnTo>
                    <a:lnTo>
                      <a:pt x="7" y="62"/>
                    </a:lnTo>
                    <a:lnTo>
                      <a:pt x="10" y="64"/>
                    </a:lnTo>
                    <a:lnTo>
                      <a:pt x="10" y="64"/>
                    </a:lnTo>
                    <a:lnTo>
                      <a:pt x="13" y="65"/>
                    </a:lnTo>
                    <a:lnTo>
                      <a:pt x="16" y="65"/>
                    </a:lnTo>
                    <a:lnTo>
                      <a:pt x="22" y="62"/>
                    </a:lnTo>
                    <a:lnTo>
                      <a:pt x="27" y="59"/>
                    </a:lnTo>
                    <a:lnTo>
                      <a:pt x="28" y="57"/>
                    </a:lnTo>
                    <a:lnTo>
                      <a:pt x="30" y="54"/>
                    </a:lnTo>
                    <a:lnTo>
                      <a:pt x="30" y="54"/>
                    </a:lnTo>
                    <a:lnTo>
                      <a:pt x="30" y="51"/>
                    </a:lnTo>
                    <a:lnTo>
                      <a:pt x="31" y="48"/>
                    </a:lnTo>
                    <a:lnTo>
                      <a:pt x="29" y="42"/>
                    </a:lnTo>
                    <a:lnTo>
                      <a:pt x="26" y="38"/>
                    </a:lnTo>
                    <a:lnTo>
                      <a:pt x="23" y="36"/>
                    </a:lnTo>
                    <a:lnTo>
                      <a:pt x="21" y="3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2" name="Freeform 162"/>
              <p:cNvSpPr>
                <a:spLocks/>
              </p:cNvSpPr>
              <p:nvPr/>
            </p:nvSpPr>
            <p:spPr bwMode="auto">
              <a:xfrm>
                <a:off x="2064" y="1048"/>
                <a:ext cx="41" cy="32"/>
              </a:xfrm>
              <a:custGeom>
                <a:avLst/>
                <a:gdLst>
                  <a:gd name="T0" fmla="*/ 41 w 41"/>
                  <a:gd name="T1" fmla="*/ 0 h 32"/>
                  <a:gd name="T2" fmla="*/ 26 w 41"/>
                  <a:gd name="T3" fmla="*/ 6 h 32"/>
                  <a:gd name="T4" fmla="*/ 26 w 41"/>
                  <a:gd name="T5" fmla="*/ 6 h 32"/>
                  <a:gd name="T6" fmla="*/ 24 w 41"/>
                  <a:gd name="T7" fmla="*/ 5 h 32"/>
                  <a:gd name="T8" fmla="*/ 24 w 41"/>
                  <a:gd name="T9" fmla="*/ 5 h 32"/>
                  <a:gd name="T10" fmla="*/ 22 w 41"/>
                  <a:gd name="T11" fmla="*/ 3 h 32"/>
                  <a:gd name="T12" fmla="*/ 19 w 41"/>
                  <a:gd name="T13" fmla="*/ 2 h 32"/>
                  <a:gd name="T14" fmla="*/ 13 w 41"/>
                  <a:gd name="T15" fmla="*/ 1 h 32"/>
                  <a:gd name="T16" fmla="*/ 8 w 41"/>
                  <a:gd name="T17" fmla="*/ 3 h 32"/>
                  <a:gd name="T18" fmla="*/ 5 w 41"/>
                  <a:gd name="T19" fmla="*/ 5 h 32"/>
                  <a:gd name="T20" fmla="*/ 3 w 41"/>
                  <a:gd name="T21" fmla="*/ 7 h 32"/>
                  <a:gd name="T22" fmla="*/ 3 w 41"/>
                  <a:gd name="T23" fmla="*/ 7 h 32"/>
                  <a:gd name="T24" fmla="*/ 2 w 41"/>
                  <a:gd name="T25" fmla="*/ 9 h 32"/>
                  <a:gd name="T26" fmla="*/ 0 w 41"/>
                  <a:gd name="T27" fmla="*/ 13 h 32"/>
                  <a:gd name="T28" fmla="*/ 0 w 41"/>
                  <a:gd name="T29" fmla="*/ 19 h 32"/>
                  <a:gd name="T30" fmla="*/ 2 w 41"/>
                  <a:gd name="T31" fmla="*/ 24 h 32"/>
                  <a:gd name="T32" fmla="*/ 3 w 41"/>
                  <a:gd name="T33" fmla="*/ 27 h 32"/>
                  <a:gd name="T34" fmla="*/ 5 w 41"/>
                  <a:gd name="T35" fmla="*/ 29 h 32"/>
                  <a:gd name="T36" fmla="*/ 5 w 41"/>
                  <a:gd name="T37" fmla="*/ 29 h 32"/>
                  <a:gd name="T38" fmla="*/ 8 w 41"/>
                  <a:gd name="T39" fmla="*/ 31 h 32"/>
                  <a:gd name="T40" fmla="*/ 11 w 41"/>
                  <a:gd name="T41" fmla="*/ 32 h 32"/>
                  <a:gd name="T42" fmla="*/ 16 w 41"/>
                  <a:gd name="T43" fmla="*/ 32 h 32"/>
                  <a:gd name="T44" fmla="*/ 22 w 41"/>
                  <a:gd name="T45" fmla="*/ 30 h 32"/>
                  <a:gd name="T46" fmla="*/ 24 w 41"/>
                  <a:gd name="T47" fmla="*/ 29 h 32"/>
                  <a:gd name="T48" fmla="*/ 26 w 41"/>
                  <a:gd name="T49"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2">
                    <a:moveTo>
                      <a:pt x="41" y="0"/>
                    </a:moveTo>
                    <a:lnTo>
                      <a:pt x="26" y="6"/>
                    </a:lnTo>
                    <a:lnTo>
                      <a:pt x="26" y="6"/>
                    </a:lnTo>
                    <a:lnTo>
                      <a:pt x="24" y="5"/>
                    </a:lnTo>
                    <a:lnTo>
                      <a:pt x="24" y="5"/>
                    </a:lnTo>
                    <a:lnTo>
                      <a:pt x="22" y="3"/>
                    </a:lnTo>
                    <a:lnTo>
                      <a:pt x="19" y="2"/>
                    </a:lnTo>
                    <a:lnTo>
                      <a:pt x="13" y="1"/>
                    </a:lnTo>
                    <a:lnTo>
                      <a:pt x="8" y="3"/>
                    </a:lnTo>
                    <a:lnTo>
                      <a:pt x="5" y="5"/>
                    </a:lnTo>
                    <a:lnTo>
                      <a:pt x="3" y="7"/>
                    </a:lnTo>
                    <a:lnTo>
                      <a:pt x="3" y="7"/>
                    </a:lnTo>
                    <a:lnTo>
                      <a:pt x="2" y="9"/>
                    </a:lnTo>
                    <a:lnTo>
                      <a:pt x="0" y="13"/>
                    </a:lnTo>
                    <a:lnTo>
                      <a:pt x="0" y="19"/>
                    </a:lnTo>
                    <a:lnTo>
                      <a:pt x="2" y="24"/>
                    </a:lnTo>
                    <a:lnTo>
                      <a:pt x="3" y="27"/>
                    </a:lnTo>
                    <a:lnTo>
                      <a:pt x="5" y="29"/>
                    </a:lnTo>
                    <a:lnTo>
                      <a:pt x="5" y="29"/>
                    </a:lnTo>
                    <a:lnTo>
                      <a:pt x="8" y="31"/>
                    </a:lnTo>
                    <a:lnTo>
                      <a:pt x="11" y="32"/>
                    </a:lnTo>
                    <a:lnTo>
                      <a:pt x="16" y="32"/>
                    </a:lnTo>
                    <a:lnTo>
                      <a:pt x="22" y="30"/>
                    </a:lnTo>
                    <a:lnTo>
                      <a:pt x="24" y="29"/>
                    </a:lnTo>
                    <a:lnTo>
                      <a:pt x="26"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3" name="Freeform 163"/>
              <p:cNvSpPr>
                <a:spLocks/>
              </p:cNvSpPr>
              <p:nvPr/>
            </p:nvSpPr>
            <p:spPr bwMode="auto">
              <a:xfrm>
                <a:off x="2109" y="1088"/>
                <a:ext cx="30" cy="52"/>
              </a:xfrm>
              <a:custGeom>
                <a:avLst/>
                <a:gdLst>
                  <a:gd name="T0" fmla="*/ 29 w 30"/>
                  <a:gd name="T1" fmla="*/ 0 h 52"/>
                  <a:gd name="T2" fmla="*/ 17 w 30"/>
                  <a:gd name="T3" fmla="*/ 21 h 52"/>
                  <a:gd name="T4" fmla="*/ 17 w 30"/>
                  <a:gd name="T5" fmla="*/ 21 h 52"/>
                  <a:gd name="T6" fmla="*/ 15 w 30"/>
                  <a:gd name="T7" fmla="*/ 21 h 52"/>
                  <a:gd name="T8" fmla="*/ 15 w 30"/>
                  <a:gd name="T9" fmla="*/ 21 h 52"/>
                  <a:gd name="T10" fmla="*/ 12 w 30"/>
                  <a:gd name="T11" fmla="*/ 21 h 52"/>
                  <a:gd name="T12" fmla="*/ 9 w 30"/>
                  <a:gd name="T13" fmla="*/ 22 h 52"/>
                  <a:gd name="T14" fmla="*/ 4 w 30"/>
                  <a:gd name="T15" fmla="*/ 25 h 52"/>
                  <a:gd name="T16" fmla="*/ 1 w 30"/>
                  <a:gd name="T17" fmla="*/ 30 h 52"/>
                  <a:gd name="T18" fmla="*/ 0 w 30"/>
                  <a:gd name="T19" fmla="*/ 33 h 52"/>
                  <a:gd name="T20" fmla="*/ 0 w 30"/>
                  <a:gd name="T21" fmla="*/ 36 h 52"/>
                  <a:gd name="T22" fmla="*/ 0 w 30"/>
                  <a:gd name="T23" fmla="*/ 36 h 52"/>
                  <a:gd name="T24" fmla="*/ 0 w 30"/>
                  <a:gd name="T25" fmla="*/ 39 h 52"/>
                  <a:gd name="T26" fmla="*/ 1 w 30"/>
                  <a:gd name="T27" fmla="*/ 43 h 52"/>
                  <a:gd name="T28" fmla="*/ 4 w 30"/>
                  <a:gd name="T29" fmla="*/ 47 h 52"/>
                  <a:gd name="T30" fmla="*/ 9 w 30"/>
                  <a:gd name="T31" fmla="*/ 51 h 52"/>
                  <a:gd name="T32" fmla="*/ 11 w 30"/>
                  <a:gd name="T33" fmla="*/ 51 h 52"/>
                  <a:gd name="T34" fmla="*/ 14 w 30"/>
                  <a:gd name="T35" fmla="*/ 52 h 52"/>
                  <a:gd name="T36" fmla="*/ 14 w 30"/>
                  <a:gd name="T37" fmla="*/ 52 h 52"/>
                  <a:gd name="T38" fmla="*/ 17 w 30"/>
                  <a:gd name="T39" fmla="*/ 52 h 52"/>
                  <a:gd name="T40" fmla="*/ 20 w 30"/>
                  <a:gd name="T41" fmla="*/ 51 h 52"/>
                  <a:gd name="T42" fmla="*/ 26 w 30"/>
                  <a:gd name="T43" fmla="*/ 48 h 52"/>
                  <a:gd name="T44" fmla="*/ 29 w 30"/>
                  <a:gd name="T45" fmla="*/ 43 h 52"/>
                  <a:gd name="T46" fmla="*/ 30 w 30"/>
                  <a:gd name="T47" fmla="*/ 39 h 52"/>
                  <a:gd name="T48" fmla="*/ 30 w 30"/>
                  <a:gd name="T49"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52">
                    <a:moveTo>
                      <a:pt x="29" y="0"/>
                    </a:moveTo>
                    <a:lnTo>
                      <a:pt x="17" y="21"/>
                    </a:lnTo>
                    <a:lnTo>
                      <a:pt x="17" y="21"/>
                    </a:lnTo>
                    <a:lnTo>
                      <a:pt x="15" y="21"/>
                    </a:lnTo>
                    <a:lnTo>
                      <a:pt x="15" y="21"/>
                    </a:lnTo>
                    <a:lnTo>
                      <a:pt x="12" y="21"/>
                    </a:lnTo>
                    <a:lnTo>
                      <a:pt x="9" y="22"/>
                    </a:lnTo>
                    <a:lnTo>
                      <a:pt x="4" y="25"/>
                    </a:lnTo>
                    <a:lnTo>
                      <a:pt x="1" y="30"/>
                    </a:lnTo>
                    <a:lnTo>
                      <a:pt x="0" y="33"/>
                    </a:lnTo>
                    <a:lnTo>
                      <a:pt x="0" y="36"/>
                    </a:lnTo>
                    <a:lnTo>
                      <a:pt x="0" y="36"/>
                    </a:lnTo>
                    <a:lnTo>
                      <a:pt x="0" y="39"/>
                    </a:lnTo>
                    <a:lnTo>
                      <a:pt x="1" y="43"/>
                    </a:lnTo>
                    <a:lnTo>
                      <a:pt x="4" y="47"/>
                    </a:lnTo>
                    <a:lnTo>
                      <a:pt x="9" y="51"/>
                    </a:lnTo>
                    <a:lnTo>
                      <a:pt x="11" y="51"/>
                    </a:lnTo>
                    <a:lnTo>
                      <a:pt x="14" y="52"/>
                    </a:lnTo>
                    <a:lnTo>
                      <a:pt x="14" y="52"/>
                    </a:lnTo>
                    <a:lnTo>
                      <a:pt x="17" y="52"/>
                    </a:lnTo>
                    <a:lnTo>
                      <a:pt x="20" y="51"/>
                    </a:lnTo>
                    <a:lnTo>
                      <a:pt x="26" y="48"/>
                    </a:lnTo>
                    <a:lnTo>
                      <a:pt x="29" y="43"/>
                    </a:lnTo>
                    <a:lnTo>
                      <a:pt x="30" y="39"/>
                    </a:lnTo>
                    <a:lnTo>
                      <a:pt x="3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4" name="Freeform 164"/>
              <p:cNvSpPr>
                <a:spLocks/>
              </p:cNvSpPr>
              <p:nvPr/>
            </p:nvSpPr>
            <p:spPr bwMode="auto">
              <a:xfrm>
                <a:off x="2913" y="1206"/>
                <a:ext cx="175" cy="117"/>
              </a:xfrm>
              <a:custGeom>
                <a:avLst/>
                <a:gdLst>
                  <a:gd name="T0" fmla="*/ 171 w 175"/>
                  <a:gd name="T1" fmla="*/ 69 h 117"/>
                  <a:gd name="T2" fmla="*/ 144 w 175"/>
                  <a:gd name="T3" fmla="*/ 7 h 117"/>
                  <a:gd name="T4" fmla="*/ 144 w 175"/>
                  <a:gd name="T5" fmla="*/ 7 h 117"/>
                  <a:gd name="T6" fmla="*/ 142 w 175"/>
                  <a:gd name="T7" fmla="*/ 4 h 117"/>
                  <a:gd name="T8" fmla="*/ 140 w 175"/>
                  <a:gd name="T9" fmla="*/ 2 h 117"/>
                  <a:gd name="T10" fmla="*/ 137 w 175"/>
                  <a:gd name="T11" fmla="*/ 1 h 117"/>
                  <a:gd name="T12" fmla="*/ 134 w 175"/>
                  <a:gd name="T13" fmla="*/ 0 h 117"/>
                  <a:gd name="T14" fmla="*/ 41 w 175"/>
                  <a:gd name="T15" fmla="*/ 0 h 117"/>
                  <a:gd name="T16" fmla="*/ 41 w 175"/>
                  <a:gd name="T17" fmla="*/ 0 h 117"/>
                  <a:gd name="T18" fmla="*/ 41 w 175"/>
                  <a:gd name="T19" fmla="*/ 0 h 117"/>
                  <a:gd name="T20" fmla="*/ 41 w 175"/>
                  <a:gd name="T21" fmla="*/ 0 h 117"/>
                  <a:gd name="T22" fmla="*/ 38 w 175"/>
                  <a:gd name="T23" fmla="*/ 1 h 117"/>
                  <a:gd name="T24" fmla="*/ 35 w 175"/>
                  <a:gd name="T25" fmla="*/ 2 h 117"/>
                  <a:gd name="T26" fmla="*/ 33 w 175"/>
                  <a:gd name="T27" fmla="*/ 4 h 117"/>
                  <a:gd name="T28" fmla="*/ 31 w 175"/>
                  <a:gd name="T29" fmla="*/ 7 h 117"/>
                  <a:gd name="T30" fmla="*/ 4 w 175"/>
                  <a:gd name="T31" fmla="*/ 69 h 117"/>
                  <a:gd name="T32" fmla="*/ 4 w 175"/>
                  <a:gd name="T33" fmla="*/ 69 h 117"/>
                  <a:gd name="T34" fmla="*/ 2 w 175"/>
                  <a:gd name="T35" fmla="*/ 76 h 117"/>
                  <a:gd name="T36" fmla="*/ 0 w 175"/>
                  <a:gd name="T37" fmla="*/ 85 h 117"/>
                  <a:gd name="T38" fmla="*/ 0 w 175"/>
                  <a:gd name="T39" fmla="*/ 85 h 117"/>
                  <a:gd name="T40" fmla="*/ 0 w 175"/>
                  <a:gd name="T41" fmla="*/ 85 h 117"/>
                  <a:gd name="T42" fmla="*/ 0 w 175"/>
                  <a:gd name="T43" fmla="*/ 85 h 117"/>
                  <a:gd name="T44" fmla="*/ 0 w 175"/>
                  <a:gd name="T45" fmla="*/ 110 h 117"/>
                  <a:gd name="T46" fmla="*/ 0 w 175"/>
                  <a:gd name="T47" fmla="*/ 110 h 117"/>
                  <a:gd name="T48" fmla="*/ 1 w 175"/>
                  <a:gd name="T49" fmla="*/ 113 h 117"/>
                  <a:gd name="T50" fmla="*/ 2 w 175"/>
                  <a:gd name="T51" fmla="*/ 115 h 117"/>
                  <a:gd name="T52" fmla="*/ 4 w 175"/>
                  <a:gd name="T53" fmla="*/ 116 h 117"/>
                  <a:gd name="T54" fmla="*/ 6 w 175"/>
                  <a:gd name="T55" fmla="*/ 117 h 117"/>
                  <a:gd name="T56" fmla="*/ 6 w 175"/>
                  <a:gd name="T57" fmla="*/ 117 h 117"/>
                  <a:gd name="T58" fmla="*/ 7 w 175"/>
                  <a:gd name="T59" fmla="*/ 117 h 117"/>
                  <a:gd name="T60" fmla="*/ 169 w 175"/>
                  <a:gd name="T61" fmla="*/ 117 h 117"/>
                  <a:gd name="T62" fmla="*/ 169 w 175"/>
                  <a:gd name="T63" fmla="*/ 117 h 117"/>
                  <a:gd name="T64" fmla="*/ 171 w 175"/>
                  <a:gd name="T65" fmla="*/ 116 h 117"/>
                  <a:gd name="T66" fmla="*/ 173 w 175"/>
                  <a:gd name="T67" fmla="*/ 115 h 117"/>
                  <a:gd name="T68" fmla="*/ 174 w 175"/>
                  <a:gd name="T69" fmla="*/ 113 h 117"/>
                  <a:gd name="T70" fmla="*/ 175 w 175"/>
                  <a:gd name="T71" fmla="*/ 110 h 117"/>
                  <a:gd name="T72" fmla="*/ 175 w 175"/>
                  <a:gd name="T73" fmla="*/ 85 h 117"/>
                  <a:gd name="T74" fmla="*/ 175 w 175"/>
                  <a:gd name="T75" fmla="*/ 85 h 117"/>
                  <a:gd name="T76" fmla="*/ 174 w 175"/>
                  <a:gd name="T77" fmla="*/ 77 h 117"/>
                  <a:gd name="T78" fmla="*/ 171 w 175"/>
                  <a:gd name="T79" fmla="*/ 69 h 117"/>
                  <a:gd name="T80" fmla="*/ 171 w 175"/>
                  <a:gd name="T81"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5" h="117">
                    <a:moveTo>
                      <a:pt x="171" y="69"/>
                    </a:moveTo>
                    <a:lnTo>
                      <a:pt x="144" y="7"/>
                    </a:lnTo>
                    <a:lnTo>
                      <a:pt x="144" y="7"/>
                    </a:lnTo>
                    <a:lnTo>
                      <a:pt x="142" y="4"/>
                    </a:lnTo>
                    <a:lnTo>
                      <a:pt x="140" y="2"/>
                    </a:lnTo>
                    <a:lnTo>
                      <a:pt x="137" y="1"/>
                    </a:lnTo>
                    <a:lnTo>
                      <a:pt x="134" y="0"/>
                    </a:lnTo>
                    <a:lnTo>
                      <a:pt x="41" y="0"/>
                    </a:lnTo>
                    <a:lnTo>
                      <a:pt x="41" y="0"/>
                    </a:lnTo>
                    <a:lnTo>
                      <a:pt x="41" y="0"/>
                    </a:lnTo>
                    <a:lnTo>
                      <a:pt x="41" y="0"/>
                    </a:lnTo>
                    <a:lnTo>
                      <a:pt x="38" y="1"/>
                    </a:lnTo>
                    <a:lnTo>
                      <a:pt x="35" y="2"/>
                    </a:lnTo>
                    <a:lnTo>
                      <a:pt x="33" y="4"/>
                    </a:lnTo>
                    <a:lnTo>
                      <a:pt x="31" y="7"/>
                    </a:lnTo>
                    <a:lnTo>
                      <a:pt x="4" y="69"/>
                    </a:lnTo>
                    <a:lnTo>
                      <a:pt x="4" y="69"/>
                    </a:lnTo>
                    <a:lnTo>
                      <a:pt x="2" y="76"/>
                    </a:lnTo>
                    <a:lnTo>
                      <a:pt x="0" y="85"/>
                    </a:lnTo>
                    <a:lnTo>
                      <a:pt x="0" y="85"/>
                    </a:lnTo>
                    <a:lnTo>
                      <a:pt x="0" y="85"/>
                    </a:lnTo>
                    <a:lnTo>
                      <a:pt x="0" y="85"/>
                    </a:lnTo>
                    <a:lnTo>
                      <a:pt x="0" y="110"/>
                    </a:lnTo>
                    <a:lnTo>
                      <a:pt x="0" y="110"/>
                    </a:lnTo>
                    <a:lnTo>
                      <a:pt x="1" y="113"/>
                    </a:lnTo>
                    <a:lnTo>
                      <a:pt x="2" y="115"/>
                    </a:lnTo>
                    <a:lnTo>
                      <a:pt x="4" y="116"/>
                    </a:lnTo>
                    <a:lnTo>
                      <a:pt x="6" y="117"/>
                    </a:lnTo>
                    <a:lnTo>
                      <a:pt x="6" y="117"/>
                    </a:lnTo>
                    <a:lnTo>
                      <a:pt x="7" y="117"/>
                    </a:lnTo>
                    <a:lnTo>
                      <a:pt x="169" y="117"/>
                    </a:lnTo>
                    <a:lnTo>
                      <a:pt x="169" y="117"/>
                    </a:lnTo>
                    <a:lnTo>
                      <a:pt x="171" y="116"/>
                    </a:lnTo>
                    <a:lnTo>
                      <a:pt x="173" y="115"/>
                    </a:lnTo>
                    <a:lnTo>
                      <a:pt x="174" y="113"/>
                    </a:lnTo>
                    <a:lnTo>
                      <a:pt x="175" y="110"/>
                    </a:lnTo>
                    <a:lnTo>
                      <a:pt x="175" y="85"/>
                    </a:lnTo>
                    <a:lnTo>
                      <a:pt x="175" y="85"/>
                    </a:lnTo>
                    <a:lnTo>
                      <a:pt x="174" y="77"/>
                    </a:lnTo>
                    <a:lnTo>
                      <a:pt x="171" y="69"/>
                    </a:lnTo>
                    <a:lnTo>
                      <a:pt x="171" y="6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5" name="Freeform 165"/>
              <p:cNvSpPr>
                <a:spLocks/>
              </p:cNvSpPr>
              <p:nvPr/>
            </p:nvSpPr>
            <p:spPr bwMode="auto">
              <a:xfrm>
                <a:off x="2986" y="1224"/>
                <a:ext cx="14" cy="7"/>
              </a:xfrm>
              <a:custGeom>
                <a:avLst/>
                <a:gdLst>
                  <a:gd name="T0" fmla="*/ 0 w 14"/>
                  <a:gd name="T1" fmla="*/ 7 h 7"/>
                  <a:gd name="T2" fmla="*/ 0 w 14"/>
                  <a:gd name="T3" fmla="*/ 0 h 7"/>
                  <a:gd name="T4" fmla="*/ 14 w 14"/>
                  <a:gd name="T5" fmla="*/ 0 h 7"/>
                </a:gdLst>
                <a:ahLst/>
                <a:cxnLst>
                  <a:cxn ang="0">
                    <a:pos x="T0" y="T1"/>
                  </a:cxn>
                  <a:cxn ang="0">
                    <a:pos x="T2" y="T3"/>
                  </a:cxn>
                  <a:cxn ang="0">
                    <a:pos x="T4" y="T5"/>
                  </a:cxn>
                </a:cxnLst>
                <a:rect l="0" t="0" r="r" b="b"/>
                <a:pathLst>
                  <a:path w="14" h="7">
                    <a:moveTo>
                      <a:pt x="0" y="7"/>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6" name="Freeform 166"/>
              <p:cNvSpPr>
                <a:spLocks/>
              </p:cNvSpPr>
              <p:nvPr/>
            </p:nvSpPr>
            <p:spPr bwMode="auto">
              <a:xfrm>
                <a:off x="2984" y="1239"/>
                <a:ext cx="16" cy="8"/>
              </a:xfrm>
              <a:custGeom>
                <a:avLst/>
                <a:gdLst>
                  <a:gd name="T0" fmla="*/ 0 w 16"/>
                  <a:gd name="T1" fmla="*/ 8 h 8"/>
                  <a:gd name="T2" fmla="*/ 1 w 16"/>
                  <a:gd name="T3" fmla="*/ 0 h 8"/>
                  <a:gd name="T4" fmla="*/ 16 w 16"/>
                  <a:gd name="T5" fmla="*/ 0 h 8"/>
                </a:gdLst>
                <a:ahLst/>
                <a:cxnLst>
                  <a:cxn ang="0">
                    <a:pos x="T0" y="T1"/>
                  </a:cxn>
                  <a:cxn ang="0">
                    <a:pos x="T2" y="T3"/>
                  </a:cxn>
                  <a:cxn ang="0">
                    <a:pos x="T4" y="T5"/>
                  </a:cxn>
                </a:cxnLst>
                <a:rect l="0" t="0" r="r" b="b"/>
                <a:pathLst>
                  <a:path w="16" h="8">
                    <a:moveTo>
                      <a:pt x="0" y="8"/>
                    </a:moveTo>
                    <a:lnTo>
                      <a:pt x="1" y="0"/>
                    </a:lnTo>
                    <a:lnTo>
                      <a:pt x="1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7" name="Freeform 167"/>
              <p:cNvSpPr>
                <a:spLocks/>
              </p:cNvSpPr>
              <p:nvPr/>
            </p:nvSpPr>
            <p:spPr bwMode="auto">
              <a:xfrm>
                <a:off x="2946" y="1224"/>
                <a:ext cx="29" cy="42"/>
              </a:xfrm>
              <a:custGeom>
                <a:avLst/>
                <a:gdLst>
                  <a:gd name="T0" fmla="*/ 0 w 29"/>
                  <a:gd name="T1" fmla="*/ 42 h 42"/>
                  <a:gd name="T2" fmla="*/ 10 w 29"/>
                  <a:gd name="T3" fmla="*/ 0 h 42"/>
                  <a:gd name="T4" fmla="*/ 29 w 29"/>
                  <a:gd name="T5" fmla="*/ 0 h 42"/>
                </a:gdLst>
                <a:ahLst/>
                <a:cxnLst>
                  <a:cxn ang="0">
                    <a:pos x="T0" y="T1"/>
                  </a:cxn>
                  <a:cxn ang="0">
                    <a:pos x="T2" y="T3"/>
                  </a:cxn>
                  <a:cxn ang="0">
                    <a:pos x="T4" y="T5"/>
                  </a:cxn>
                </a:cxnLst>
                <a:rect l="0" t="0" r="r" b="b"/>
                <a:pathLst>
                  <a:path w="29" h="42">
                    <a:moveTo>
                      <a:pt x="0" y="42"/>
                    </a:moveTo>
                    <a:lnTo>
                      <a:pt x="10" y="0"/>
                    </a:lnTo>
                    <a:lnTo>
                      <a:pt x="2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8" name="Freeform 168"/>
              <p:cNvSpPr>
                <a:spLocks/>
              </p:cNvSpPr>
              <p:nvPr/>
            </p:nvSpPr>
            <p:spPr bwMode="auto">
              <a:xfrm>
                <a:off x="2983" y="1256"/>
                <a:ext cx="17" cy="10"/>
              </a:xfrm>
              <a:custGeom>
                <a:avLst/>
                <a:gdLst>
                  <a:gd name="T0" fmla="*/ 0 w 17"/>
                  <a:gd name="T1" fmla="*/ 10 h 10"/>
                  <a:gd name="T2" fmla="*/ 1 w 17"/>
                  <a:gd name="T3" fmla="*/ 0 h 10"/>
                  <a:gd name="T4" fmla="*/ 17 w 17"/>
                  <a:gd name="T5" fmla="*/ 0 h 10"/>
                </a:gdLst>
                <a:ahLst/>
                <a:cxnLst>
                  <a:cxn ang="0">
                    <a:pos x="T0" y="T1"/>
                  </a:cxn>
                  <a:cxn ang="0">
                    <a:pos x="T2" y="T3"/>
                  </a:cxn>
                  <a:cxn ang="0">
                    <a:pos x="T4" y="T5"/>
                  </a:cxn>
                </a:cxnLst>
                <a:rect l="0" t="0" r="r" b="b"/>
                <a:pathLst>
                  <a:path w="17" h="10">
                    <a:moveTo>
                      <a:pt x="0" y="10"/>
                    </a:moveTo>
                    <a:lnTo>
                      <a:pt x="1" y="0"/>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49" name="Freeform 169"/>
              <p:cNvSpPr>
                <a:spLocks/>
              </p:cNvSpPr>
              <p:nvPr/>
            </p:nvSpPr>
            <p:spPr bwMode="auto">
              <a:xfrm>
                <a:off x="3010" y="1224"/>
                <a:ext cx="12" cy="7"/>
              </a:xfrm>
              <a:custGeom>
                <a:avLst/>
                <a:gdLst>
                  <a:gd name="T0" fmla="*/ 0 w 12"/>
                  <a:gd name="T1" fmla="*/ 7 h 7"/>
                  <a:gd name="T2" fmla="*/ 0 w 12"/>
                  <a:gd name="T3" fmla="*/ 0 h 7"/>
                  <a:gd name="T4" fmla="*/ 12 w 12"/>
                  <a:gd name="T5" fmla="*/ 0 h 7"/>
                </a:gdLst>
                <a:ahLst/>
                <a:cxnLst>
                  <a:cxn ang="0">
                    <a:pos x="T0" y="T1"/>
                  </a:cxn>
                  <a:cxn ang="0">
                    <a:pos x="T2" y="T3"/>
                  </a:cxn>
                  <a:cxn ang="0">
                    <a:pos x="T4" y="T5"/>
                  </a:cxn>
                </a:cxnLst>
                <a:rect l="0" t="0" r="r" b="b"/>
                <a:pathLst>
                  <a:path w="12" h="7">
                    <a:moveTo>
                      <a:pt x="0" y="7"/>
                    </a:moveTo>
                    <a:lnTo>
                      <a:pt x="0" y="0"/>
                    </a:lnTo>
                    <a:lnTo>
                      <a:pt x="12"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0" name="Freeform 170"/>
              <p:cNvSpPr>
                <a:spLocks/>
              </p:cNvSpPr>
              <p:nvPr/>
            </p:nvSpPr>
            <p:spPr bwMode="auto">
              <a:xfrm>
                <a:off x="3010" y="1239"/>
                <a:ext cx="14" cy="8"/>
              </a:xfrm>
              <a:custGeom>
                <a:avLst/>
                <a:gdLst>
                  <a:gd name="T0" fmla="*/ 0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0" y="8"/>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1" name="Freeform 171"/>
              <p:cNvSpPr>
                <a:spLocks/>
              </p:cNvSpPr>
              <p:nvPr/>
            </p:nvSpPr>
            <p:spPr bwMode="auto">
              <a:xfrm>
                <a:off x="3011" y="1256"/>
                <a:ext cx="15" cy="10"/>
              </a:xfrm>
              <a:custGeom>
                <a:avLst/>
                <a:gdLst>
                  <a:gd name="T0" fmla="*/ 0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0" y="10"/>
                    </a:moveTo>
                    <a:lnTo>
                      <a:pt x="0" y="0"/>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2" name="Freeform 172"/>
              <p:cNvSpPr>
                <a:spLocks/>
              </p:cNvSpPr>
              <p:nvPr/>
            </p:nvSpPr>
            <p:spPr bwMode="auto">
              <a:xfrm>
                <a:off x="3032" y="1224"/>
                <a:ext cx="13" cy="7"/>
              </a:xfrm>
              <a:custGeom>
                <a:avLst/>
                <a:gdLst>
                  <a:gd name="T0" fmla="*/ 1 w 13"/>
                  <a:gd name="T1" fmla="*/ 7 h 7"/>
                  <a:gd name="T2" fmla="*/ 0 w 13"/>
                  <a:gd name="T3" fmla="*/ 0 h 7"/>
                  <a:gd name="T4" fmla="*/ 13 w 13"/>
                  <a:gd name="T5" fmla="*/ 0 h 7"/>
                </a:gdLst>
                <a:ahLst/>
                <a:cxnLst>
                  <a:cxn ang="0">
                    <a:pos x="T0" y="T1"/>
                  </a:cxn>
                  <a:cxn ang="0">
                    <a:pos x="T2" y="T3"/>
                  </a:cxn>
                  <a:cxn ang="0">
                    <a:pos x="T4" y="T5"/>
                  </a:cxn>
                </a:cxnLst>
                <a:rect l="0" t="0" r="r" b="b"/>
                <a:pathLst>
                  <a:path w="13" h="7">
                    <a:moveTo>
                      <a:pt x="1" y="7"/>
                    </a:moveTo>
                    <a:lnTo>
                      <a:pt x="0" y="0"/>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3" name="Freeform 173"/>
              <p:cNvSpPr>
                <a:spLocks/>
              </p:cNvSpPr>
              <p:nvPr/>
            </p:nvSpPr>
            <p:spPr bwMode="auto">
              <a:xfrm>
                <a:off x="3035" y="1239"/>
                <a:ext cx="14" cy="8"/>
              </a:xfrm>
              <a:custGeom>
                <a:avLst/>
                <a:gdLst>
                  <a:gd name="T0" fmla="*/ 1 w 14"/>
                  <a:gd name="T1" fmla="*/ 8 h 8"/>
                  <a:gd name="T2" fmla="*/ 0 w 14"/>
                  <a:gd name="T3" fmla="*/ 0 h 8"/>
                  <a:gd name="T4" fmla="*/ 14 w 14"/>
                  <a:gd name="T5" fmla="*/ 0 h 8"/>
                </a:gdLst>
                <a:ahLst/>
                <a:cxnLst>
                  <a:cxn ang="0">
                    <a:pos x="T0" y="T1"/>
                  </a:cxn>
                  <a:cxn ang="0">
                    <a:pos x="T2" y="T3"/>
                  </a:cxn>
                  <a:cxn ang="0">
                    <a:pos x="T4" y="T5"/>
                  </a:cxn>
                </a:cxnLst>
                <a:rect l="0" t="0" r="r" b="b"/>
                <a:pathLst>
                  <a:path w="14" h="8">
                    <a:moveTo>
                      <a:pt x="1" y="8"/>
                    </a:moveTo>
                    <a:lnTo>
                      <a:pt x="0" y="0"/>
                    </a:lnTo>
                    <a:lnTo>
                      <a:pt x="1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4" name="Freeform 174"/>
              <p:cNvSpPr>
                <a:spLocks/>
              </p:cNvSpPr>
              <p:nvPr/>
            </p:nvSpPr>
            <p:spPr bwMode="auto">
              <a:xfrm>
                <a:off x="3038" y="1256"/>
                <a:ext cx="15" cy="10"/>
              </a:xfrm>
              <a:custGeom>
                <a:avLst/>
                <a:gdLst>
                  <a:gd name="T0" fmla="*/ 1 w 15"/>
                  <a:gd name="T1" fmla="*/ 10 h 10"/>
                  <a:gd name="T2" fmla="*/ 0 w 15"/>
                  <a:gd name="T3" fmla="*/ 0 h 10"/>
                  <a:gd name="T4" fmla="*/ 15 w 15"/>
                  <a:gd name="T5" fmla="*/ 0 h 10"/>
                </a:gdLst>
                <a:ahLst/>
                <a:cxnLst>
                  <a:cxn ang="0">
                    <a:pos x="T0" y="T1"/>
                  </a:cxn>
                  <a:cxn ang="0">
                    <a:pos x="T2" y="T3"/>
                  </a:cxn>
                  <a:cxn ang="0">
                    <a:pos x="T4" y="T5"/>
                  </a:cxn>
                </a:cxnLst>
                <a:rect l="0" t="0" r="r" b="b"/>
                <a:pathLst>
                  <a:path w="15" h="10">
                    <a:moveTo>
                      <a:pt x="1" y="10"/>
                    </a:moveTo>
                    <a:lnTo>
                      <a:pt x="0" y="0"/>
                    </a:lnTo>
                    <a:lnTo>
                      <a:pt x="1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5" name="Freeform 175"/>
              <p:cNvSpPr>
                <a:spLocks/>
              </p:cNvSpPr>
              <p:nvPr/>
            </p:nvSpPr>
            <p:spPr bwMode="auto">
              <a:xfrm>
                <a:off x="2869" y="1245"/>
                <a:ext cx="33" cy="50"/>
              </a:xfrm>
              <a:custGeom>
                <a:avLst/>
                <a:gdLst>
                  <a:gd name="T0" fmla="*/ 10 w 33"/>
                  <a:gd name="T1" fmla="*/ 0 h 50"/>
                  <a:gd name="T2" fmla="*/ 10 w 33"/>
                  <a:gd name="T3" fmla="*/ 0 h 50"/>
                  <a:gd name="T4" fmla="*/ 6 w 33"/>
                  <a:gd name="T5" fmla="*/ 4 h 50"/>
                  <a:gd name="T6" fmla="*/ 3 w 33"/>
                  <a:gd name="T7" fmla="*/ 8 h 50"/>
                  <a:gd name="T8" fmla="*/ 1 w 33"/>
                  <a:gd name="T9" fmla="*/ 13 h 50"/>
                  <a:gd name="T10" fmla="*/ 0 w 33"/>
                  <a:gd name="T11" fmla="*/ 18 h 50"/>
                  <a:gd name="T12" fmla="*/ 0 w 33"/>
                  <a:gd name="T13" fmla="*/ 18 h 50"/>
                  <a:gd name="T14" fmla="*/ 1 w 33"/>
                  <a:gd name="T15" fmla="*/ 23 h 50"/>
                  <a:gd name="T16" fmla="*/ 3 w 33"/>
                  <a:gd name="T17" fmla="*/ 28 h 50"/>
                  <a:gd name="T18" fmla="*/ 6 w 33"/>
                  <a:gd name="T19" fmla="*/ 33 h 50"/>
                  <a:gd name="T20" fmla="*/ 10 w 33"/>
                  <a:gd name="T21" fmla="*/ 37 h 50"/>
                  <a:gd name="T22" fmla="*/ 10 w 33"/>
                  <a:gd name="T23" fmla="*/ 37 h 50"/>
                  <a:gd name="T24" fmla="*/ 20 w 33"/>
                  <a:gd name="T25" fmla="*/ 44 h 50"/>
                  <a:gd name="T26" fmla="*/ 33 w 3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50">
                    <a:moveTo>
                      <a:pt x="10" y="0"/>
                    </a:moveTo>
                    <a:lnTo>
                      <a:pt x="10" y="0"/>
                    </a:lnTo>
                    <a:lnTo>
                      <a:pt x="6" y="4"/>
                    </a:lnTo>
                    <a:lnTo>
                      <a:pt x="3" y="8"/>
                    </a:lnTo>
                    <a:lnTo>
                      <a:pt x="1" y="13"/>
                    </a:lnTo>
                    <a:lnTo>
                      <a:pt x="0" y="18"/>
                    </a:lnTo>
                    <a:lnTo>
                      <a:pt x="0" y="18"/>
                    </a:lnTo>
                    <a:lnTo>
                      <a:pt x="1" y="23"/>
                    </a:lnTo>
                    <a:lnTo>
                      <a:pt x="3" y="28"/>
                    </a:lnTo>
                    <a:lnTo>
                      <a:pt x="6" y="33"/>
                    </a:lnTo>
                    <a:lnTo>
                      <a:pt x="10" y="37"/>
                    </a:lnTo>
                    <a:lnTo>
                      <a:pt x="10" y="37"/>
                    </a:lnTo>
                    <a:lnTo>
                      <a:pt x="20" y="44"/>
                    </a:lnTo>
                    <a:lnTo>
                      <a:pt x="33" y="5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6" name="Freeform 176"/>
              <p:cNvSpPr>
                <a:spLocks/>
              </p:cNvSpPr>
              <p:nvPr/>
            </p:nvSpPr>
            <p:spPr bwMode="auto">
              <a:xfrm>
                <a:off x="2888" y="1174"/>
                <a:ext cx="227" cy="66"/>
              </a:xfrm>
              <a:custGeom>
                <a:avLst/>
                <a:gdLst>
                  <a:gd name="T0" fmla="*/ 39 w 227"/>
                  <a:gd name="T1" fmla="*/ 66 h 66"/>
                  <a:gd name="T2" fmla="*/ 39 w 227"/>
                  <a:gd name="T3" fmla="*/ 66 h 66"/>
                  <a:gd name="T4" fmla="*/ 3 w 227"/>
                  <a:gd name="T5" fmla="*/ 66 h 66"/>
                  <a:gd name="T6" fmla="*/ 3 w 227"/>
                  <a:gd name="T7" fmla="*/ 66 h 66"/>
                  <a:gd name="T8" fmla="*/ 0 w 227"/>
                  <a:gd name="T9" fmla="*/ 57 h 66"/>
                  <a:gd name="T10" fmla="*/ 0 w 227"/>
                  <a:gd name="T11" fmla="*/ 49 h 66"/>
                  <a:gd name="T12" fmla="*/ 3 w 227"/>
                  <a:gd name="T13" fmla="*/ 41 h 66"/>
                  <a:gd name="T14" fmla="*/ 4 w 227"/>
                  <a:gd name="T15" fmla="*/ 34 h 66"/>
                  <a:gd name="T16" fmla="*/ 4 w 227"/>
                  <a:gd name="T17" fmla="*/ 34 h 66"/>
                  <a:gd name="T18" fmla="*/ 8 w 227"/>
                  <a:gd name="T19" fmla="*/ 30 h 66"/>
                  <a:gd name="T20" fmla="*/ 12 w 227"/>
                  <a:gd name="T21" fmla="*/ 25 h 66"/>
                  <a:gd name="T22" fmla="*/ 22 w 227"/>
                  <a:gd name="T23" fmla="*/ 18 h 66"/>
                  <a:gd name="T24" fmla="*/ 34 w 227"/>
                  <a:gd name="T25" fmla="*/ 12 h 66"/>
                  <a:gd name="T26" fmla="*/ 48 w 227"/>
                  <a:gd name="T27" fmla="*/ 8 h 66"/>
                  <a:gd name="T28" fmla="*/ 63 w 227"/>
                  <a:gd name="T29" fmla="*/ 4 h 66"/>
                  <a:gd name="T30" fmla="*/ 79 w 227"/>
                  <a:gd name="T31" fmla="*/ 2 h 66"/>
                  <a:gd name="T32" fmla="*/ 96 w 227"/>
                  <a:gd name="T33" fmla="*/ 1 h 66"/>
                  <a:gd name="T34" fmla="*/ 114 w 227"/>
                  <a:gd name="T35" fmla="*/ 0 h 66"/>
                  <a:gd name="T36" fmla="*/ 114 w 227"/>
                  <a:gd name="T37" fmla="*/ 0 h 66"/>
                  <a:gd name="T38" fmla="*/ 131 w 227"/>
                  <a:gd name="T39" fmla="*/ 1 h 66"/>
                  <a:gd name="T40" fmla="*/ 148 w 227"/>
                  <a:gd name="T41" fmla="*/ 2 h 66"/>
                  <a:gd name="T42" fmla="*/ 164 w 227"/>
                  <a:gd name="T43" fmla="*/ 4 h 66"/>
                  <a:gd name="T44" fmla="*/ 179 w 227"/>
                  <a:gd name="T45" fmla="*/ 8 h 66"/>
                  <a:gd name="T46" fmla="*/ 193 w 227"/>
                  <a:gd name="T47" fmla="*/ 12 h 66"/>
                  <a:gd name="T48" fmla="*/ 205 w 227"/>
                  <a:gd name="T49" fmla="*/ 18 h 66"/>
                  <a:gd name="T50" fmla="*/ 215 w 227"/>
                  <a:gd name="T51" fmla="*/ 25 h 66"/>
                  <a:gd name="T52" fmla="*/ 220 w 227"/>
                  <a:gd name="T53" fmla="*/ 30 h 66"/>
                  <a:gd name="T54" fmla="*/ 223 w 227"/>
                  <a:gd name="T55" fmla="*/ 34 h 66"/>
                  <a:gd name="T56" fmla="*/ 223 w 227"/>
                  <a:gd name="T57" fmla="*/ 34 h 66"/>
                  <a:gd name="T58" fmla="*/ 225 w 227"/>
                  <a:gd name="T59" fmla="*/ 41 h 66"/>
                  <a:gd name="T60" fmla="*/ 226 w 227"/>
                  <a:gd name="T61" fmla="*/ 49 h 66"/>
                  <a:gd name="T62" fmla="*/ 227 w 227"/>
                  <a:gd name="T63" fmla="*/ 57 h 66"/>
                  <a:gd name="T64" fmla="*/ 225 w 227"/>
                  <a:gd name="T65" fmla="*/ 66 h 66"/>
                  <a:gd name="T66" fmla="*/ 225 w 227"/>
                  <a:gd name="T67" fmla="*/ 66 h 66"/>
                  <a:gd name="T68" fmla="*/ 188 w 227"/>
                  <a:gd name="T6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66">
                    <a:moveTo>
                      <a:pt x="39" y="66"/>
                    </a:moveTo>
                    <a:lnTo>
                      <a:pt x="39" y="66"/>
                    </a:lnTo>
                    <a:lnTo>
                      <a:pt x="3" y="66"/>
                    </a:lnTo>
                    <a:lnTo>
                      <a:pt x="3" y="66"/>
                    </a:lnTo>
                    <a:lnTo>
                      <a:pt x="0" y="57"/>
                    </a:lnTo>
                    <a:lnTo>
                      <a:pt x="0" y="49"/>
                    </a:lnTo>
                    <a:lnTo>
                      <a:pt x="3" y="41"/>
                    </a:lnTo>
                    <a:lnTo>
                      <a:pt x="4" y="34"/>
                    </a:lnTo>
                    <a:lnTo>
                      <a:pt x="4" y="34"/>
                    </a:lnTo>
                    <a:lnTo>
                      <a:pt x="8" y="30"/>
                    </a:lnTo>
                    <a:lnTo>
                      <a:pt x="12" y="25"/>
                    </a:lnTo>
                    <a:lnTo>
                      <a:pt x="22" y="18"/>
                    </a:lnTo>
                    <a:lnTo>
                      <a:pt x="34" y="12"/>
                    </a:lnTo>
                    <a:lnTo>
                      <a:pt x="48" y="8"/>
                    </a:lnTo>
                    <a:lnTo>
                      <a:pt x="63" y="4"/>
                    </a:lnTo>
                    <a:lnTo>
                      <a:pt x="79" y="2"/>
                    </a:lnTo>
                    <a:lnTo>
                      <a:pt x="96" y="1"/>
                    </a:lnTo>
                    <a:lnTo>
                      <a:pt x="114" y="0"/>
                    </a:lnTo>
                    <a:lnTo>
                      <a:pt x="114" y="0"/>
                    </a:lnTo>
                    <a:lnTo>
                      <a:pt x="131" y="1"/>
                    </a:lnTo>
                    <a:lnTo>
                      <a:pt x="148" y="2"/>
                    </a:lnTo>
                    <a:lnTo>
                      <a:pt x="164" y="4"/>
                    </a:lnTo>
                    <a:lnTo>
                      <a:pt x="179" y="8"/>
                    </a:lnTo>
                    <a:lnTo>
                      <a:pt x="193" y="12"/>
                    </a:lnTo>
                    <a:lnTo>
                      <a:pt x="205" y="18"/>
                    </a:lnTo>
                    <a:lnTo>
                      <a:pt x="215" y="25"/>
                    </a:lnTo>
                    <a:lnTo>
                      <a:pt x="220" y="30"/>
                    </a:lnTo>
                    <a:lnTo>
                      <a:pt x="223" y="34"/>
                    </a:lnTo>
                    <a:lnTo>
                      <a:pt x="223" y="34"/>
                    </a:lnTo>
                    <a:lnTo>
                      <a:pt x="225" y="41"/>
                    </a:lnTo>
                    <a:lnTo>
                      <a:pt x="226" y="49"/>
                    </a:lnTo>
                    <a:lnTo>
                      <a:pt x="227" y="57"/>
                    </a:lnTo>
                    <a:lnTo>
                      <a:pt x="225" y="66"/>
                    </a:lnTo>
                    <a:lnTo>
                      <a:pt x="225" y="66"/>
                    </a:lnTo>
                    <a:lnTo>
                      <a:pt x="188"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7" name="Freeform 177"/>
              <p:cNvSpPr>
                <a:spLocks/>
              </p:cNvSpPr>
              <p:nvPr/>
            </p:nvSpPr>
            <p:spPr bwMode="auto">
              <a:xfrm>
                <a:off x="4704" y="2660"/>
                <a:ext cx="118" cy="30"/>
              </a:xfrm>
              <a:custGeom>
                <a:avLst/>
                <a:gdLst>
                  <a:gd name="T0" fmla="*/ 118 w 118"/>
                  <a:gd name="T1" fmla="*/ 30 h 30"/>
                  <a:gd name="T2" fmla="*/ 118 w 118"/>
                  <a:gd name="T3" fmla="*/ 30 h 30"/>
                  <a:gd name="T4" fmla="*/ 107 w 118"/>
                  <a:gd name="T5" fmla="*/ 17 h 30"/>
                  <a:gd name="T6" fmla="*/ 102 w 118"/>
                  <a:gd name="T7" fmla="*/ 11 h 30"/>
                  <a:gd name="T8" fmla="*/ 102 w 118"/>
                  <a:gd name="T9" fmla="*/ 11 h 30"/>
                  <a:gd name="T10" fmla="*/ 98 w 118"/>
                  <a:gd name="T11" fmla="*/ 9 h 30"/>
                  <a:gd name="T12" fmla="*/ 94 w 118"/>
                  <a:gd name="T13" fmla="*/ 7 h 30"/>
                  <a:gd name="T14" fmla="*/ 84 w 118"/>
                  <a:gd name="T15" fmla="*/ 3 h 30"/>
                  <a:gd name="T16" fmla="*/ 72 w 118"/>
                  <a:gd name="T17" fmla="*/ 1 h 30"/>
                  <a:gd name="T18" fmla="*/ 59 w 118"/>
                  <a:gd name="T19" fmla="*/ 0 h 30"/>
                  <a:gd name="T20" fmla="*/ 59 w 118"/>
                  <a:gd name="T21" fmla="*/ 0 h 30"/>
                  <a:gd name="T22" fmla="*/ 46 w 118"/>
                  <a:gd name="T23" fmla="*/ 1 h 30"/>
                  <a:gd name="T24" fmla="*/ 35 w 118"/>
                  <a:gd name="T25" fmla="*/ 3 h 30"/>
                  <a:gd name="T26" fmla="*/ 24 w 118"/>
                  <a:gd name="T27" fmla="*/ 7 h 30"/>
                  <a:gd name="T28" fmla="*/ 20 w 118"/>
                  <a:gd name="T29" fmla="*/ 9 h 30"/>
                  <a:gd name="T30" fmla="*/ 17 w 118"/>
                  <a:gd name="T31" fmla="*/ 11 h 30"/>
                  <a:gd name="T32" fmla="*/ 17 w 118"/>
                  <a:gd name="T33" fmla="*/ 11 h 30"/>
                  <a:gd name="T34" fmla="*/ 11 w 118"/>
                  <a:gd name="T35" fmla="*/ 17 h 30"/>
                  <a:gd name="T36" fmla="*/ 0 w 118"/>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30">
                    <a:moveTo>
                      <a:pt x="118" y="30"/>
                    </a:moveTo>
                    <a:lnTo>
                      <a:pt x="118" y="30"/>
                    </a:lnTo>
                    <a:lnTo>
                      <a:pt x="107" y="17"/>
                    </a:lnTo>
                    <a:lnTo>
                      <a:pt x="102" y="11"/>
                    </a:lnTo>
                    <a:lnTo>
                      <a:pt x="102" y="11"/>
                    </a:lnTo>
                    <a:lnTo>
                      <a:pt x="98" y="9"/>
                    </a:lnTo>
                    <a:lnTo>
                      <a:pt x="94" y="7"/>
                    </a:lnTo>
                    <a:lnTo>
                      <a:pt x="84" y="3"/>
                    </a:lnTo>
                    <a:lnTo>
                      <a:pt x="72" y="1"/>
                    </a:lnTo>
                    <a:lnTo>
                      <a:pt x="59" y="0"/>
                    </a:lnTo>
                    <a:lnTo>
                      <a:pt x="59" y="0"/>
                    </a:lnTo>
                    <a:lnTo>
                      <a:pt x="46" y="1"/>
                    </a:lnTo>
                    <a:lnTo>
                      <a:pt x="35" y="3"/>
                    </a:lnTo>
                    <a:lnTo>
                      <a:pt x="24" y="7"/>
                    </a:lnTo>
                    <a:lnTo>
                      <a:pt x="20" y="9"/>
                    </a:lnTo>
                    <a:lnTo>
                      <a:pt x="17" y="11"/>
                    </a:lnTo>
                    <a:lnTo>
                      <a:pt x="17" y="11"/>
                    </a:lnTo>
                    <a:lnTo>
                      <a:pt x="11" y="17"/>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8" name="Freeform 178"/>
              <p:cNvSpPr>
                <a:spLocks/>
              </p:cNvSpPr>
              <p:nvPr/>
            </p:nvSpPr>
            <p:spPr bwMode="auto">
              <a:xfrm>
                <a:off x="4727" y="2580"/>
                <a:ext cx="72" cy="72"/>
              </a:xfrm>
              <a:custGeom>
                <a:avLst/>
                <a:gdLst>
                  <a:gd name="T0" fmla="*/ 36 w 72"/>
                  <a:gd name="T1" fmla="*/ 72 h 72"/>
                  <a:gd name="T2" fmla="*/ 36 w 72"/>
                  <a:gd name="T3" fmla="*/ 72 h 72"/>
                  <a:gd name="T4" fmla="*/ 44 w 72"/>
                  <a:gd name="T5" fmla="*/ 72 h 72"/>
                  <a:gd name="T6" fmla="*/ 50 w 72"/>
                  <a:gd name="T7" fmla="*/ 69 h 72"/>
                  <a:gd name="T8" fmla="*/ 56 w 72"/>
                  <a:gd name="T9" fmla="*/ 65 h 72"/>
                  <a:gd name="T10" fmla="*/ 62 w 72"/>
                  <a:gd name="T11" fmla="*/ 61 h 72"/>
                  <a:gd name="T12" fmla="*/ 66 w 72"/>
                  <a:gd name="T13" fmla="*/ 56 h 72"/>
                  <a:gd name="T14" fmla="*/ 69 w 72"/>
                  <a:gd name="T15" fmla="*/ 50 h 72"/>
                  <a:gd name="T16" fmla="*/ 71 w 72"/>
                  <a:gd name="T17" fmla="*/ 43 h 72"/>
                  <a:gd name="T18" fmla="*/ 72 w 72"/>
                  <a:gd name="T19" fmla="*/ 36 h 72"/>
                  <a:gd name="T20" fmla="*/ 72 w 72"/>
                  <a:gd name="T21" fmla="*/ 36 h 72"/>
                  <a:gd name="T22" fmla="*/ 71 w 72"/>
                  <a:gd name="T23" fmla="*/ 28 h 72"/>
                  <a:gd name="T24" fmla="*/ 69 w 72"/>
                  <a:gd name="T25" fmla="*/ 21 h 72"/>
                  <a:gd name="T26" fmla="*/ 66 w 72"/>
                  <a:gd name="T27" fmla="*/ 15 h 72"/>
                  <a:gd name="T28" fmla="*/ 62 w 72"/>
                  <a:gd name="T29" fmla="*/ 10 h 72"/>
                  <a:gd name="T30" fmla="*/ 56 w 72"/>
                  <a:gd name="T31" fmla="*/ 6 h 72"/>
                  <a:gd name="T32" fmla="*/ 50 w 72"/>
                  <a:gd name="T33" fmla="*/ 3 h 72"/>
                  <a:gd name="T34" fmla="*/ 44 w 72"/>
                  <a:gd name="T35" fmla="*/ 1 h 72"/>
                  <a:gd name="T36" fmla="*/ 36 w 72"/>
                  <a:gd name="T37" fmla="*/ 0 h 72"/>
                  <a:gd name="T38" fmla="*/ 36 w 72"/>
                  <a:gd name="T39" fmla="*/ 0 h 72"/>
                  <a:gd name="T40" fmla="*/ 29 w 72"/>
                  <a:gd name="T41" fmla="*/ 1 h 72"/>
                  <a:gd name="T42" fmla="*/ 22 w 72"/>
                  <a:gd name="T43" fmla="*/ 3 h 72"/>
                  <a:gd name="T44" fmla="*/ 16 w 72"/>
                  <a:gd name="T45" fmla="*/ 6 h 72"/>
                  <a:gd name="T46" fmla="*/ 11 w 72"/>
                  <a:gd name="T47" fmla="*/ 10 h 72"/>
                  <a:gd name="T48" fmla="*/ 7 w 72"/>
                  <a:gd name="T49" fmla="*/ 15 h 72"/>
                  <a:gd name="T50" fmla="*/ 2 w 72"/>
                  <a:gd name="T51" fmla="*/ 21 h 72"/>
                  <a:gd name="T52" fmla="*/ 0 w 72"/>
                  <a:gd name="T53" fmla="*/ 28 h 72"/>
                  <a:gd name="T54" fmla="*/ 0 w 72"/>
                  <a:gd name="T55" fmla="*/ 36 h 72"/>
                  <a:gd name="T56" fmla="*/ 0 w 72"/>
                  <a:gd name="T57" fmla="*/ 36 h 72"/>
                  <a:gd name="T58" fmla="*/ 0 w 72"/>
                  <a:gd name="T59" fmla="*/ 43 h 72"/>
                  <a:gd name="T60" fmla="*/ 2 w 72"/>
                  <a:gd name="T61" fmla="*/ 50 h 72"/>
                  <a:gd name="T62" fmla="*/ 7 w 72"/>
                  <a:gd name="T63" fmla="*/ 56 h 72"/>
                  <a:gd name="T64" fmla="*/ 11 w 72"/>
                  <a:gd name="T65" fmla="*/ 61 h 72"/>
                  <a:gd name="T66" fmla="*/ 16 w 72"/>
                  <a:gd name="T67" fmla="*/ 65 h 72"/>
                  <a:gd name="T68" fmla="*/ 22 w 72"/>
                  <a:gd name="T69" fmla="*/ 69 h 72"/>
                  <a:gd name="T70" fmla="*/ 29 w 72"/>
                  <a:gd name="T71" fmla="*/ 72 h 72"/>
                  <a:gd name="T72" fmla="*/ 36 w 72"/>
                  <a:gd name="T73" fmla="*/ 72 h 72"/>
                  <a:gd name="T74" fmla="*/ 36 w 7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36" y="72"/>
                    </a:moveTo>
                    <a:lnTo>
                      <a:pt x="36" y="72"/>
                    </a:lnTo>
                    <a:lnTo>
                      <a:pt x="44" y="72"/>
                    </a:lnTo>
                    <a:lnTo>
                      <a:pt x="50" y="69"/>
                    </a:lnTo>
                    <a:lnTo>
                      <a:pt x="56" y="65"/>
                    </a:lnTo>
                    <a:lnTo>
                      <a:pt x="62" y="61"/>
                    </a:lnTo>
                    <a:lnTo>
                      <a:pt x="66" y="56"/>
                    </a:lnTo>
                    <a:lnTo>
                      <a:pt x="69" y="50"/>
                    </a:lnTo>
                    <a:lnTo>
                      <a:pt x="71" y="43"/>
                    </a:lnTo>
                    <a:lnTo>
                      <a:pt x="72" y="36"/>
                    </a:lnTo>
                    <a:lnTo>
                      <a:pt x="72" y="36"/>
                    </a:lnTo>
                    <a:lnTo>
                      <a:pt x="71" y="28"/>
                    </a:lnTo>
                    <a:lnTo>
                      <a:pt x="69" y="21"/>
                    </a:lnTo>
                    <a:lnTo>
                      <a:pt x="66" y="15"/>
                    </a:lnTo>
                    <a:lnTo>
                      <a:pt x="62" y="10"/>
                    </a:lnTo>
                    <a:lnTo>
                      <a:pt x="56" y="6"/>
                    </a:lnTo>
                    <a:lnTo>
                      <a:pt x="50" y="3"/>
                    </a:lnTo>
                    <a:lnTo>
                      <a:pt x="44" y="1"/>
                    </a:lnTo>
                    <a:lnTo>
                      <a:pt x="36" y="0"/>
                    </a:lnTo>
                    <a:lnTo>
                      <a:pt x="36" y="0"/>
                    </a:lnTo>
                    <a:lnTo>
                      <a:pt x="29" y="1"/>
                    </a:lnTo>
                    <a:lnTo>
                      <a:pt x="22" y="3"/>
                    </a:lnTo>
                    <a:lnTo>
                      <a:pt x="16" y="6"/>
                    </a:lnTo>
                    <a:lnTo>
                      <a:pt x="11" y="10"/>
                    </a:lnTo>
                    <a:lnTo>
                      <a:pt x="7" y="15"/>
                    </a:lnTo>
                    <a:lnTo>
                      <a:pt x="2" y="21"/>
                    </a:lnTo>
                    <a:lnTo>
                      <a:pt x="0" y="28"/>
                    </a:lnTo>
                    <a:lnTo>
                      <a:pt x="0" y="36"/>
                    </a:lnTo>
                    <a:lnTo>
                      <a:pt x="0" y="36"/>
                    </a:lnTo>
                    <a:lnTo>
                      <a:pt x="0" y="43"/>
                    </a:lnTo>
                    <a:lnTo>
                      <a:pt x="2" y="50"/>
                    </a:lnTo>
                    <a:lnTo>
                      <a:pt x="7" y="56"/>
                    </a:lnTo>
                    <a:lnTo>
                      <a:pt x="11" y="61"/>
                    </a:lnTo>
                    <a:lnTo>
                      <a:pt x="16" y="65"/>
                    </a:lnTo>
                    <a:lnTo>
                      <a:pt x="22" y="69"/>
                    </a:lnTo>
                    <a:lnTo>
                      <a:pt x="29" y="72"/>
                    </a:lnTo>
                    <a:lnTo>
                      <a:pt x="36" y="72"/>
                    </a:lnTo>
                    <a:lnTo>
                      <a:pt x="36" y="7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59" name="Freeform 179"/>
              <p:cNvSpPr>
                <a:spLocks/>
              </p:cNvSpPr>
              <p:nvPr/>
            </p:nvSpPr>
            <p:spPr bwMode="auto">
              <a:xfrm>
                <a:off x="4665" y="2668"/>
                <a:ext cx="243" cy="125"/>
              </a:xfrm>
              <a:custGeom>
                <a:avLst/>
                <a:gdLst>
                  <a:gd name="T0" fmla="*/ 175 w 243"/>
                  <a:gd name="T1" fmla="*/ 3 h 125"/>
                  <a:gd name="T2" fmla="*/ 175 w 243"/>
                  <a:gd name="T3" fmla="*/ 3 h 125"/>
                  <a:gd name="T4" fmla="*/ 172 w 243"/>
                  <a:gd name="T5" fmla="*/ 1 h 125"/>
                  <a:gd name="T6" fmla="*/ 170 w 243"/>
                  <a:gd name="T7" fmla="*/ 0 h 125"/>
                  <a:gd name="T8" fmla="*/ 168 w 243"/>
                  <a:gd name="T9" fmla="*/ 0 h 125"/>
                  <a:gd name="T10" fmla="*/ 166 w 243"/>
                  <a:gd name="T11" fmla="*/ 1 h 125"/>
                  <a:gd name="T12" fmla="*/ 165 w 243"/>
                  <a:gd name="T13" fmla="*/ 3 h 125"/>
                  <a:gd name="T14" fmla="*/ 165 w 243"/>
                  <a:gd name="T15" fmla="*/ 6 h 125"/>
                  <a:gd name="T16" fmla="*/ 164 w 243"/>
                  <a:gd name="T17" fmla="*/ 9 h 125"/>
                  <a:gd name="T18" fmla="*/ 165 w 243"/>
                  <a:gd name="T19" fmla="*/ 12 h 125"/>
                  <a:gd name="T20" fmla="*/ 170 w 243"/>
                  <a:gd name="T21" fmla="*/ 32 h 125"/>
                  <a:gd name="T22" fmla="*/ 0 w 243"/>
                  <a:gd name="T23" fmla="*/ 32 h 125"/>
                  <a:gd name="T24" fmla="*/ 0 w 243"/>
                  <a:gd name="T25" fmla="*/ 93 h 125"/>
                  <a:gd name="T26" fmla="*/ 170 w 243"/>
                  <a:gd name="T27" fmla="*/ 93 h 125"/>
                  <a:gd name="T28" fmla="*/ 165 w 243"/>
                  <a:gd name="T29" fmla="*/ 112 h 125"/>
                  <a:gd name="T30" fmla="*/ 165 w 243"/>
                  <a:gd name="T31" fmla="*/ 112 h 125"/>
                  <a:gd name="T32" fmla="*/ 164 w 243"/>
                  <a:gd name="T33" fmla="*/ 115 h 125"/>
                  <a:gd name="T34" fmla="*/ 165 w 243"/>
                  <a:gd name="T35" fmla="*/ 118 h 125"/>
                  <a:gd name="T36" fmla="*/ 165 w 243"/>
                  <a:gd name="T37" fmla="*/ 121 h 125"/>
                  <a:gd name="T38" fmla="*/ 166 w 243"/>
                  <a:gd name="T39" fmla="*/ 122 h 125"/>
                  <a:gd name="T40" fmla="*/ 168 w 243"/>
                  <a:gd name="T41" fmla="*/ 125 h 125"/>
                  <a:gd name="T42" fmla="*/ 170 w 243"/>
                  <a:gd name="T43" fmla="*/ 125 h 125"/>
                  <a:gd name="T44" fmla="*/ 172 w 243"/>
                  <a:gd name="T45" fmla="*/ 123 h 125"/>
                  <a:gd name="T46" fmla="*/ 175 w 243"/>
                  <a:gd name="T47" fmla="*/ 121 h 125"/>
                  <a:gd name="T48" fmla="*/ 175 w 243"/>
                  <a:gd name="T49" fmla="*/ 121 h 125"/>
                  <a:gd name="T50" fmla="*/ 243 w 243"/>
                  <a:gd name="T51" fmla="*/ 62 h 125"/>
                  <a:gd name="T52" fmla="*/ 243 w 243"/>
                  <a:gd name="T53" fmla="*/ 62 h 125"/>
                  <a:gd name="T54" fmla="*/ 175 w 243"/>
                  <a:gd name="T55" fmla="*/ 3 h 125"/>
                  <a:gd name="T56" fmla="*/ 175 w 243"/>
                  <a:gd name="T57" fmla="*/ 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3" h="125">
                    <a:moveTo>
                      <a:pt x="175" y="3"/>
                    </a:moveTo>
                    <a:lnTo>
                      <a:pt x="175" y="3"/>
                    </a:lnTo>
                    <a:lnTo>
                      <a:pt x="172" y="1"/>
                    </a:lnTo>
                    <a:lnTo>
                      <a:pt x="170" y="0"/>
                    </a:lnTo>
                    <a:lnTo>
                      <a:pt x="168" y="0"/>
                    </a:lnTo>
                    <a:lnTo>
                      <a:pt x="166" y="1"/>
                    </a:lnTo>
                    <a:lnTo>
                      <a:pt x="165" y="3"/>
                    </a:lnTo>
                    <a:lnTo>
                      <a:pt x="165" y="6"/>
                    </a:lnTo>
                    <a:lnTo>
                      <a:pt x="164" y="9"/>
                    </a:lnTo>
                    <a:lnTo>
                      <a:pt x="165" y="12"/>
                    </a:lnTo>
                    <a:lnTo>
                      <a:pt x="170" y="32"/>
                    </a:lnTo>
                    <a:lnTo>
                      <a:pt x="0" y="32"/>
                    </a:lnTo>
                    <a:lnTo>
                      <a:pt x="0" y="93"/>
                    </a:lnTo>
                    <a:lnTo>
                      <a:pt x="170" y="93"/>
                    </a:lnTo>
                    <a:lnTo>
                      <a:pt x="165" y="112"/>
                    </a:lnTo>
                    <a:lnTo>
                      <a:pt x="165" y="112"/>
                    </a:lnTo>
                    <a:lnTo>
                      <a:pt x="164" y="115"/>
                    </a:lnTo>
                    <a:lnTo>
                      <a:pt x="165" y="118"/>
                    </a:lnTo>
                    <a:lnTo>
                      <a:pt x="165" y="121"/>
                    </a:lnTo>
                    <a:lnTo>
                      <a:pt x="166" y="122"/>
                    </a:lnTo>
                    <a:lnTo>
                      <a:pt x="168" y="125"/>
                    </a:lnTo>
                    <a:lnTo>
                      <a:pt x="170" y="125"/>
                    </a:lnTo>
                    <a:lnTo>
                      <a:pt x="172" y="123"/>
                    </a:lnTo>
                    <a:lnTo>
                      <a:pt x="175" y="121"/>
                    </a:lnTo>
                    <a:lnTo>
                      <a:pt x="175" y="121"/>
                    </a:lnTo>
                    <a:lnTo>
                      <a:pt x="243" y="62"/>
                    </a:lnTo>
                    <a:lnTo>
                      <a:pt x="243" y="62"/>
                    </a:lnTo>
                    <a:lnTo>
                      <a:pt x="175" y="3"/>
                    </a:lnTo>
                    <a:lnTo>
                      <a:pt x="175" y="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0" name="Freeform 180"/>
              <p:cNvSpPr>
                <a:spLocks/>
              </p:cNvSpPr>
              <p:nvPr/>
            </p:nvSpPr>
            <p:spPr bwMode="auto">
              <a:xfrm>
                <a:off x="4729" y="2769"/>
                <a:ext cx="68" cy="77"/>
              </a:xfrm>
              <a:custGeom>
                <a:avLst/>
                <a:gdLst>
                  <a:gd name="T0" fmla="*/ 0 w 68"/>
                  <a:gd name="T1" fmla="*/ 0 h 77"/>
                  <a:gd name="T2" fmla="*/ 0 w 68"/>
                  <a:gd name="T3" fmla="*/ 0 h 77"/>
                  <a:gd name="T4" fmla="*/ 7 w 68"/>
                  <a:gd name="T5" fmla="*/ 43 h 77"/>
                  <a:gd name="T6" fmla="*/ 12 w 68"/>
                  <a:gd name="T7" fmla="*/ 68 h 77"/>
                  <a:gd name="T8" fmla="*/ 12 w 68"/>
                  <a:gd name="T9" fmla="*/ 68 h 77"/>
                  <a:gd name="T10" fmla="*/ 13 w 68"/>
                  <a:gd name="T11" fmla="*/ 73 h 77"/>
                  <a:gd name="T12" fmla="*/ 14 w 68"/>
                  <a:gd name="T13" fmla="*/ 75 h 77"/>
                  <a:gd name="T14" fmla="*/ 16 w 68"/>
                  <a:gd name="T15" fmla="*/ 76 h 77"/>
                  <a:gd name="T16" fmla="*/ 18 w 68"/>
                  <a:gd name="T17" fmla="*/ 77 h 77"/>
                  <a:gd name="T18" fmla="*/ 50 w 68"/>
                  <a:gd name="T19" fmla="*/ 77 h 77"/>
                  <a:gd name="T20" fmla="*/ 50 w 68"/>
                  <a:gd name="T21" fmla="*/ 77 h 77"/>
                  <a:gd name="T22" fmla="*/ 53 w 68"/>
                  <a:gd name="T23" fmla="*/ 76 h 77"/>
                  <a:gd name="T24" fmla="*/ 54 w 68"/>
                  <a:gd name="T25" fmla="*/ 75 h 77"/>
                  <a:gd name="T26" fmla="*/ 56 w 68"/>
                  <a:gd name="T27" fmla="*/ 73 h 77"/>
                  <a:gd name="T28" fmla="*/ 57 w 68"/>
                  <a:gd name="T29" fmla="*/ 68 h 77"/>
                  <a:gd name="T30" fmla="*/ 57 w 68"/>
                  <a:gd name="T31" fmla="*/ 68 h 77"/>
                  <a:gd name="T32" fmla="*/ 62 w 68"/>
                  <a:gd name="T33" fmla="*/ 39 h 77"/>
                  <a:gd name="T34" fmla="*/ 68 w 68"/>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77">
                    <a:moveTo>
                      <a:pt x="0" y="0"/>
                    </a:moveTo>
                    <a:lnTo>
                      <a:pt x="0" y="0"/>
                    </a:lnTo>
                    <a:lnTo>
                      <a:pt x="7" y="43"/>
                    </a:lnTo>
                    <a:lnTo>
                      <a:pt x="12" y="68"/>
                    </a:lnTo>
                    <a:lnTo>
                      <a:pt x="12" y="68"/>
                    </a:lnTo>
                    <a:lnTo>
                      <a:pt x="13" y="73"/>
                    </a:lnTo>
                    <a:lnTo>
                      <a:pt x="14" y="75"/>
                    </a:lnTo>
                    <a:lnTo>
                      <a:pt x="16" y="76"/>
                    </a:lnTo>
                    <a:lnTo>
                      <a:pt x="18" y="77"/>
                    </a:lnTo>
                    <a:lnTo>
                      <a:pt x="50" y="77"/>
                    </a:lnTo>
                    <a:lnTo>
                      <a:pt x="50" y="77"/>
                    </a:lnTo>
                    <a:lnTo>
                      <a:pt x="53" y="76"/>
                    </a:lnTo>
                    <a:lnTo>
                      <a:pt x="54" y="75"/>
                    </a:lnTo>
                    <a:lnTo>
                      <a:pt x="56" y="73"/>
                    </a:lnTo>
                    <a:lnTo>
                      <a:pt x="57" y="68"/>
                    </a:lnTo>
                    <a:lnTo>
                      <a:pt x="57" y="68"/>
                    </a:lnTo>
                    <a:lnTo>
                      <a:pt x="62" y="39"/>
                    </a:lnTo>
                    <a:lnTo>
                      <a:pt x="6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1" name="Rectangle 181"/>
              <p:cNvSpPr>
                <a:spLocks noChangeArrowheads="1"/>
              </p:cNvSpPr>
              <p:nvPr/>
            </p:nvSpPr>
            <p:spPr bwMode="auto">
              <a:xfrm>
                <a:off x="908" y="1538"/>
                <a:ext cx="1" cy="1"/>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2" name="Freeform 182"/>
              <p:cNvSpPr>
                <a:spLocks noEditPoints="1"/>
              </p:cNvSpPr>
              <p:nvPr/>
            </p:nvSpPr>
            <p:spPr bwMode="auto">
              <a:xfrm>
                <a:off x="825" y="1244"/>
                <a:ext cx="166" cy="165"/>
              </a:xfrm>
              <a:custGeom>
                <a:avLst/>
                <a:gdLst>
                  <a:gd name="T0" fmla="*/ 83 w 166"/>
                  <a:gd name="T1" fmla="*/ 165 h 165"/>
                  <a:gd name="T2" fmla="*/ 95 w 166"/>
                  <a:gd name="T3" fmla="*/ 158 h 165"/>
                  <a:gd name="T4" fmla="*/ 108 w 166"/>
                  <a:gd name="T5" fmla="*/ 144 h 165"/>
                  <a:gd name="T6" fmla="*/ 122 w 166"/>
                  <a:gd name="T7" fmla="*/ 142 h 165"/>
                  <a:gd name="T8" fmla="*/ 133 w 166"/>
                  <a:gd name="T9" fmla="*/ 148 h 165"/>
                  <a:gd name="T10" fmla="*/ 148 w 166"/>
                  <a:gd name="T11" fmla="*/ 132 h 165"/>
                  <a:gd name="T12" fmla="*/ 142 w 166"/>
                  <a:gd name="T13" fmla="*/ 114 h 165"/>
                  <a:gd name="T14" fmla="*/ 147 w 166"/>
                  <a:gd name="T15" fmla="*/ 101 h 165"/>
                  <a:gd name="T16" fmla="*/ 165 w 166"/>
                  <a:gd name="T17" fmla="*/ 92 h 165"/>
                  <a:gd name="T18" fmla="*/ 165 w 166"/>
                  <a:gd name="T19" fmla="*/ 72 h 165"/>
                  <a:gd name="T20" fmla="*/ 153 w 166"/>
                  <a:gd name="T21" fmla="*/ 67 h 165"/>
                  <a:gd name="T22" fmla="*/ 144 w 166"/>
                  <a:gd name="T23" fmla="*/ 56 h 165"/>
                  <a:gd name="T24" fmla="*/ 144 w 166"/>
                  <a:gd name="T25" fmla="*/ 37 h 165"/>
                  <a:gd name="T26" fmla="*/ 141 w 166"/>
                  <a:gd name="T27" fmla="*/ 23 h 165"/>
                  <a:gd name="T28" fmla="*/ 128 w 166"/>
                  <a:gd name="T29" fmla="*/ 20 h 165"/>
                  <a:gd name="T30" fmla="*/ 108 w 166"/>
                  <a:gd name="T31" fmla="*/ 20 h 165"/>
                  <a:gd name="T32" fmla="*/ 98 w 166"/>
                  <a:gd name="T33" fmla="*/ 12 h 165"/>
                  <a:gd name="T34" fmla="*/ 93 w 166"/>
                  <a:gd name="T35" fmla="*/ 0 h 165"/>
                  <a:gd name="T36" fmla="*/ 72 w 166"/>
                  <a:gd name="T37" fmla="*/ 0 h 165"/>
                  <a:gd name="T38" fmla="*/ 63 w 166"/>
                  <a:gd name="T39" fmla="*/ 17 h 165"/>
                  <a:gd name="T40" fmla="*/ 51 w 166"/>
                  <a:gd name="T41" fmla="*/ 22 h 165"/>
                  <a:gd name="T42" fmla="*/ 32 w 166"/>
                  <a:gd name="T43" fmla="*/ 16 h 165"/>
                  <a:gd name="T44" fmla="*/ 18 w 166"/>
                  <a:gd name="T45" fmla="*/ 32 h 165"/>
                  <a:gd name="T46" fmla="*/ 23 w 166"/>
                  <a:gd name="T47" fmla="*/ 43 h 165"/>
                  <a:gd name="T48" fmla="*/ 21 w 166"/>
                  <a:gd name="T49" fmla="*/ 56 h 165"/>
                  <a:gd name="T50" fmla="*/ 8 w 166"/>
                  <a:gd name="T51" fmla="*/ 70 h 165"/>
                  <a:gd name="T52" fmla="*/ 0 w 166"/>
                  <a:gd name="T53" fmla="*/ 82 h 165"/>
                  <a:gd name="T54" fmla="*/ 8 w 166"/>
                  <a:gd name="T55" fmla="*/ 94 h 165"/>
                  <a:gd name="T56" fmla="*/ 21 w 166"/>
                  <a:gd name="T57" fmla="*/ 108 h 165"/>
                  <a:gd name="T58" fmla="*/ 23 w 166"/>
                  <a:gd name="T59" fmla="*/ 121 h 165"/>
                  <a:gd name="T60" fmla="*/ 18 w 166"/>
                  <a:gd name="T61" fmla="*/ 132 h 165"/>
                  <a:gd name="T62" fmla="*/ 32 w 166"/>
                  <a:gd name="T63" fmla="*/ 148 h 165"/>
                  <a:gd name="T64" fmla="*/ 51 w 166"/>
                  <a:gd name="T65" fmla="*/ 142 h 165"/>
                  <a:gd name="T66" fmla="*/ 63 w 166"/>
                  <a:gd name="T67" fmla="*/ 147 h 165"/>
                  <a:gd name="T68" fmla="*/ 72 w 166"/>
                  <a:gd name="T69" fmla="*/ 164 h 165"/>
                  <a:gd name="T70" fmla="*/ 58 w 166"/>
                  <a:gd name="T71" fmla="*/ 82 h 165"/>
                  <a:gd name="T72" fmla="*/ 63 w 166"/>
                  <a:gd name="T73" fmla="*/ 69 h 165"/>
                  <a:gd name="T74" fmla="*/ 73 w 166"/>
                  <a:gd name="T75" fmla="*/ 59 h 165"/>
                  <a:gd name="T76" fmla="*/ 83 w 166"/>
                  <a:gd name="T77" fmla="*/ 57 h 165"/>
                  <a:gd name="T78" fmla="*/ 97 w 166"/>
                  <a:gd name="T79" fmla="*/ 61 h 165"/>
                  <a:gd name="T80" fmla="*/ 105 w 166"/>
                  <a:gd name="T81" fmla="*/ 73 h 165"/>
                  <a:gd name="T82" fmla="*/ 107 w 166"/>
                  <a:gd name="T83" fmla="*/ 82 h 165"/>
                  <a:gd name="T84" fmla="*/ 103 w 166"/>
                  <a:gd name="T85" fmla="*/ 95 h 165"/>
                  <a:gd name="T86" fmla="*/ 93 w 166"/>
                  <a:gd name="T87" fmla="*/ 105 h 165"/>
                  <a:gd name="T88" fmla="*/ 83 w 166"/>
                  <a:gd name="T89" fmla="*/ 107 h 165"/>
                  <a:gd name="T90" fmla="*/ 69 w 166"/>
                  <a:gd name="T91" fmla="*/ 102 h 165"/>
                  <a:gd name="T92" fmla="*/ 60 w 166"/>
                  <a:gd name="T93" fmla="*/ 91 h 165"/>
                  <a:gd name="T94" fmla="*/ 58 w 166"/>
                  <a:gd name="T95" fmla="*/ 8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165">
                    <a:moveTo>
                      <a:pt x="72" y="164"/>
                    </a:moveTo>
                    <a:lnTo>
                      <a:pt x="72" y="164"/>
                    </a:lnTo>
                    <a:lnTo>
                      <a:pt x="83" y="165"/>
                    </a:lnTo>
                    <a:lnTo>
                      <a:pt x="93" y="164"/>
                    </a:lnTo>
                    <a:lnTo>
                      <a:pt x="93" y="164"/>
                    </a:lnTo>
                    <a:lnTo>
                      <a:pt x="95" y="158"/>
                    </a:lnTo>
                    <a:lnTo>
                      <a:pt x="98" y="152"/>
                    </a:lnTo>
                    <a:lnTo>
                      <a:pt x="102" y="147"/>
                    </a:lnTo>
                    <a:lnTo>
                      <a:pt x="108" y="144"/>
                    </a:lnTo>
                    <a:lnTo>
                      <a:pt x="108" y="144"/>
                    </a:lnTo>
                    <a:lnTo>
                      <a:pt x="115" y="142"/>
                    </a:lnTo>
                    <a:lnTo>
                      <a:pt x="122" y="142"/>
                    </a:lnTo>
                    <a:lnTo>
                      <a:pt x="128" y="144"/>
                    </a:lnTo>
                    <a:lnTo>
                      <a:pt x="133" y="148"/>
                    </a:lnTo>
                    <a:lnTo>
                      <a:pt x="133" y="148"/>
                    </a:lnTo>
                    <a:lnTo>
                      <a:pt x="141" y="141"/>
                    </a:lnTo>
                    <a:lnTo>
                      <a:pt x="148" y="132"/>
                    </a:lnTo>
                    <a:lnTo>
                      <a:pt x="148" y="132"/>
                    </a:lnTo>
                    <a:lnTo>
                      <a:pt x="144" y="127"/>
                    </a:lnTo>
                    <a:lnTo>
                      <a:pt x="143" y="121"/>
                    </a:lnTo>
                    <a:lnTo>
                      <a:pt x="142" y="114"/>
                    </a:lnTo>
                    <a:lnTo>
                      <a:pt x="144" y="108"/>
                    </a:lnTo>
                    <a:lnTo>
                      <a:pt x="144" y="108"/>
                    </a:lnTo>
                    <a:lnTo>
                      <a:pt x="147" y="101"/>
                    </a:lnTo>
                    <a:lnTo>
                      <a:pt x="153" y="97"/>
                    </a:lnTo>
                    <a:lnTo>
                      <a:pt x="159" y="94"/>
                    </a:lnTo>
                    <a:lnTo>
                      <a:pt x="165" y="92"/>
                    </a:lnTo>
                    <a:lnTo>
                      <a:pt x="165" y="92"/>
                    </a:lnTo>
                    <a:lnTo>
                      <a:pt x="166" y="82"/>
                    </a:lnTo>
                    <a:lnTo>
                      <a:pt x="165" y="72"/>
                    </a:lnTo>
                    <a:lnTo>
                      <a:pt x="165" y="72"/>
                    </a:lnTo>
                    <a:lnTo>
                      <a:pt x="159" y="70"/>
                    </a:lnTo>
                    <a:lnTo>
                      <a:pt x="153" y="67"/>
                    </a:lnTo>
                    <a:lnTo>
                      <a:pt x="147" y="62"/>
                    </a:lnTo>
                    <a:lnTo>
                      <a:pt x="144" y="56"/>
                    </a:lnTo>
                    <a:lnTo>
                      <a:pt x="144" y="56"/>
                    </a:lnTo>
                    <a:lnTo>
                      <a:pt x="142" y="50"/>
                    </a:lnTo>
                    <a:lnTo>
                      <a:pt x="143" y="43"/>
                    </a:lnTo>
                    <a:lnTo>
                      <a:pt x="144" y="37"/>
                    </a:lnTo>
                    <a:lnTo>
                      <a:pt x="148" y="32"/>
                    </a:lnTo>
                    <a:lnTo>
                      <a:pt x="148" y="32"/>
                    </a:lnTo>
                    <a:lnTo>
                      <a:pt x="141" y="23"/>
                    </a:lnTo>
                    <a:lnTo>
                      <a:pt x="133" y="16"/>
                    </a:lnTo>
                    <a:lnTo>
                      <a:pt x="133" y="16"/>
                    </a:lnTo>
                    <a:lnTo>
                      <a:pt x="128" y="20"/>
                    </a:lnTo>
                    <a:lnTo>
                      <a:pt x="122" y="22"/>
                    </a:lnTo>
                    <a:lnTo>
                      <a:pt x="115" y="22"/>
                    </a:lnTo>
                    <a:lnTo>
                      <a:pt x="108" y="20"/>
                    </a:lnTo>
                    <a:lnTo>
                      <a:pt x="108" y="20"/>
                    </a:lnTo>
                    <a:lnTo>
                      <a:pt x="102" y="17"/>
                    </a:lnTo>
                    <a:lnTo>
                      <a:pt x="98" y="12"/>
                    </a:lnTo>
                    <a:lnTo>
                      <a:pt x="95" y="6"/>
                    </a:lnTo>
                    <a:lnTo>
                      <a:pt x="93" y="0"/>
                    </a:lnTo>
                    <a:lnTo>
                      <a:pt x="93" y="0"/>
                    </a:lnTo>
                    <a:lnTo>
                      <a:pt x="83" y="0"/>
                    </a:lnTo>
                    <a:lnTo>
                      <a:pt x="72" y="0"/>
                    </a:lnTo>
                    <a:lnTo>
                      <a:pt x="72" y="0"/>
                    </a:lnTo>
                    <a:lnTo>
                      <a:pt x="71" y="6"/>
                    </a:lnTo>
                    <a:lnTo>
                      <a:pt x="68" y="12"/>
                    </a:lnTo>
                    <a:lnTo>
                      <a:pt x="63" y="17"/>
                    </a:lnTo>
                    <a:lnTo>
                      <a:pt x="57" y="20"/>
                    </a:lnTo>
                    <a:lnTo>
                      <a:pt x="57" y="20"/>
                    </a:lnTo>
                    <a:lnTo>
                      <a:pt x="51" y="22"/>
                    </a:lnTo>
                    <a:lnTo>
                      <a:pt x="44" y="22"/>
                    </a:lnTo>
                    <a:lnTo>
                      <a:pt x="37" y="20"/>
                    </a:lnTo>
                    <a:lnTo>
                      <a:pt x="32" y="16"/>
                    </a:lnTo>
                    <a:lnTo>
                      <a:pt x="32" y="16"/>
                    </a:lnTo>
                    <a:lnTo>
                      <a:pt x="24" y="23"/>
                    </a:lnTo>
                    <a:lnTo>
                      <a:pt x="18" y="32"/>
                    </a:lnTo>
                    <a:lnTo>
                      <a:pt x="18" y="32"/>
                    </a:lnTo>
                    <a:lnTo>
                      <a:pt x="21" y="37"/>
                    </a:lnTo>
                    <a:lnTo>
                      <a:pt x="23" y="43"/>
                    </a:lnTo>
                    <a:lnTo>
                      <a:pt x="23" y="50"/>
                    </a:lnTo>
                    <a:lnTo>
                      <a:pt x="21" y="56"/>
                    </a:lnTo>
                    <a:lnTo>
                      <a:pt x="21" y="56"/>
                    </a:lnTo>
                    <a:lnTo>
                      <a:pt x="18" y="62"/>
                    </a:lnTo>
                    <a:lnTo>
                      <a:pt x="13" y="67"/>
                    </a:lnTo>
                    <a:lnTo>
                      <a:pt x="8" y="70"/>
                    </a:lnTo>
                    <a:lnTo>
                      <a:pt x="0" y="72"/>
                    </a:lnTo>
                    <a:lnTo>
                      <a:pt x="0" y="72"/>
                    </a:lnTo>
                    <a:lnTo>
                      <a:pt x="0" y="82"/>
                    </a:lnTo>
                    <a:lnTo>
                      <a:pt x="0" y="92"/>
                    </a:lnTo>
                    <a:lnTo>
                      <a:pt x="0" y="92"/>
                    </a:lnTo>
                    <a:lnTo>
                      <a:pt x="8" y="94"/>
                    </a:lnTo>
                    <a:lnTo>
                      <a:pt x="13" y="97"/>
                    </a:lnTo>
                    <a:lnTo>
                      <a:pt x="18" y="101"/>
                    </a:lnTo>
                    <a:lnTo>
                      <a:pt x="21" y="108"/>
                    </a:lnTo>
                    <a:lnTo>
                      <a:pt x="21" y="108"/>
                    </a:lnTo>
                    <a:lnTo>
                      <a:pt x="23" y="114"/>
                    </a:lnTo>
                    <a:lnTo>
                      <a:pt x="23" y="121"/>
                    </a:lnTo>
                    <a:lnTo>
                      <a:pt x="21" y="127"/>
                    </a:lnTo>
                    <a:lnTo>
                      <a:pt x="18" y="132"/>
                    </a:lnTo>
                    <a:lnTo>
                      <a:pt x="18" y="132"/>
                    </a:lnTo>
                    <a:lnTo>
                      <a:pt x="24" y="141"/>
                    </a:lnTo>
                    <a:lnTo>
                      <a:pt x="32" y="148"/>
                    </a:lnTo>
                    <a:lnTo>
                      <a:pt x="32" y="148"/>
                    </a:lnTo>
                    <a:lnTo>
                      <a:pt x="37" y="144"/>
                    </a:lnTo>
                    <a:lnTo>
                      <a:pt x="44" y="142"/>
                    </a:lnTo>
                    <a:lnTo>
                      <a:pt x="51" y="142"/>
                    </a:lnTo>
                    <a:lnTo>
                      <a:pt x="57" y="144"/>
                    </a:lnTo>
                    <a:lnTo>
                      <a:pt x="57" y="144"/>
                    </a:lnTo>
                    <a:lnTo>
                      <a:pt x="63" y="147"/>
                    </a:lnTo>
                    <a:lnTo>
                      <a:pt x="68" y="152"/>
                    </a:lnTo>
                    <a:lnTo>
                      <a:pt x="71" y="158"/>
                    </a:lnTo>
                    <a:lnTo>
                      <a:pt x="72" y="164"/>
                    </a:lnTo>
                    <a:lnTo>
                      <a:pt x="72" y="164"/>
                    </a:lnTo>
                    <a:close/>
                    <a:moveTo>
                      <a:pt x="58" y="82"/>
                    </a:moveTo>
                    <a:lnTo>
                      <a:pt x="58" y="82"/>
                    </a:lnTo>
                    <a:lnTo>
                      <a:pt x="59" y="77"/>
                    </a:lnTo>
                    <a:lnTo>
                      <a:pt x="60" y="73"/>
                    </a:lnTo>
                    <a:lnTo>
                      <a:pt x="63" y="69"/>
                    </a:lnTo>
                    <a:lnTo>
                      <a:pt x="65" y="64"/>
                    </a:lnTo>
                    <a:lnTo>
                      <a:pt x="69" y="61"/>
                    </a:lnTo>
                    <a:lnTo>
                      <a:pt x="73" y="59"/>
                    </a:lnTo>
                    <a:lnTo>
                      <a:pt x="78" y="58"/>
                    </a:lnTo>
                    <a:lnTo>
                      <a:pt x="83" y="57"/>
                    </a:lnTo>
                    <a:lnTo>
                      <a:pt x="83" y="57"/>
                    </a:lnTo>
                    <a:lnTo>
                      <a:pt x="88" y="58"/>
                    </a:lnTo>
                    <a:lnTo>
                      <a:pt x="93" y="59"/>
                    </a:lnTo>
                    <a:lnTo>
                      <a:pt x="97" y="61"/>
                    </a:lnTo>
                    <a:lnTo>
                      <a:pt x="100" y="64"/>
                    </a:lnTo>
                    <a:lnTo>
                      <a:pt x="103" y="69"/>
                    </a:lnTo>
                    <a:lnTo>
                      <a:pt x="105" y="73"/>
                    </a:lnTo>
                    <a:lnTo>
                      <a:pt x="107" y="77"/>
                    </a:lnTo>
                    <a:lnTo>
                      <a:pt x="107" y="82"/>
                    </a:lnTo>
                    <a:lnTo>
                      <a:pt x="107" y="82"/>
                    </a:lnTo>
                    <a:lnTo>
                      <a:pt x="107" y="87"/>
                    </a:lnTo>
                    <a:lnTo>
                      <a:pt x="105" y="91"/>
                    </a:lnTo>
                    <a:lnTo>
                      <a:pt x="103" y="95"/>
                    </a:lnTo>
                    <a:lnTo>
                      <a:pt x="100" y="99"/>
                    </a:lnTo>
                    <a:lnTo>
                      <a:pt x="97" y="102"/>
                    </a:lnTo>
                    <a:lnTo>
                      <a:pt x="93" y="105"/>
                    </a:lnTo>
                    <a:lnTo>
                      <a:pt x="88" y="106"/>
                    </a:lnTo>
                    <a:lnTo>
                      <a:pt x="83" y="107"/>
                    </a:lnTo>
                    <a:lnTo>
                      <a:pt x="83" y="107"/>
                    </a:lnTo>
                    <a:lnTo>
                      <a:pt x="78" y="106"/>
                    </a:lnTo>
                    <a:lnTo>
                      <a:pt x="73" y="105"/>
                    </a:lnTo>
                    <a:lnTo>
                      <a:pt x="69" y="102"/>
                    </a:lnTo>
                    <a:lnTo>
                      <a:pt x="65" y="99"/>
                    </a:lnTo>
                    <a:lnTo>
                      <a:pt x="63" y="95"/>
                    </a:lnTo>
                    <a:lnTo>
                      <a:pt x="60" y="91"/>
                    </a:lnTo>
                    <a:lnTo>
                      <a:pt x="59" y="87"/>
                    </a:lnTo>
                    <a:lnTo>
                      <a:pt x="58" y="82"/>
                    </a:lnTo>
                    <a:lnTo>
                      <a:pt x="58" y="8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3" name="Freeform 183"/>
              <p:cNvSpPr>
                <a:spLocks/>
              </p:cNvSpPr>
              <p:nvPr/>
            </p:nvSpPr>
            <p:spPr bwMode="auto">
              <a:xfrm>
                <a:off x="898" y="1402"/>
                <a:ext cx="115" cy="138"/>
              </a:xfrm>
              <a:custGeom>
                <a:avLst/>
                <a:gdLst>
                  <a:gd name="T0" fmla="*/ 0 w 115"/>
                  <a:gd name="T1" fmla="*/ 132 h 138"/>
                  <a:gd name="T2" fmla="*/ 10 w 115"/>
                  <a:gd name="T3" fmla="*/ 136 h 138"/>
                  <a:gd name="T4" fmla="*/ 10 w 115"/>
                  <a:gd name="T5" fmla="*/ 136 h 138"/>
                  <a:gd name="T6" fmla="*/ 13 w 115"/>
                  <a:gd name="T7" fmla="*/ 131 h 138"/>
                  <a:gd name="T8" fmla="*/ 17 w 115"/>
                  <a:gd name="T9" fmla="*/ 128 h 138"/>
                  <a:gd name="T10" fmla="*/ 22 w 115"/>
                  <a:gd name="T11" fmla="*/ 124 h 138"/>
                  <a:gd name="T12" fmla="*/ 27 w 115"/>
                  <a:gd name="T13" fmla="*/ 123 h 138"/>
                  <a:gd name="T14" fmla="*/ 27 w 115"/>
                  <a:gd name="T15" fmla="*/ 123 h 138"/>
                  <a:gd name="T16" fmla="*/ 28 w 115"/>
                  <a:gd name="T17" fmla="*/ 123 h 138"/>
                  <a:gd name="T18" fmla="*/ 28 w 115"/>
                  <a:gd name="T19" fmla="*/ 123 h 138"/>
                  <a:gd name="T20" fmla="*/ 34 w 115"/>
                  <a:gd name="T21" fmla="*/ 124 h 138"/>
                  <a:gd name="T22" fmla="*/ 38 w 115"/>
                  <a:gd name="T23" fmla="*/ 127 h 138"/>
                  <a:gd name="T24" fmla="*/ 43 w 115"/>
                  <a:gd name="T25" fmla="*/ 130 h 138"/>
                  <a:gd name="T26" fmla="*/ 47 w 115"/>
                  <a:gd name="T27" fmla="*/ 134 h 138"/>
                  <a:gd name="T28" fmla="*/ 49 w 115"/>
                  <a:gd name="T29" fmla="*/ 138 h 138"/>
                  <a:gd name="T30" fmla="*/ 52 w 115"/>
                  <a:gd name="T31" fmla="*/ 137 h 138"/>
                  <a:gd name="T32" fmla="*/ 52 w 115"/>
                  <a:gd name="T33" fmla="*/ 137 h 138"/>
                  <a:gd name="T34" fmla="*/ 63 w 115"/>
                  <a:gd name="T35" fmla="*/ 132 h 138"/>
                  <a:gd name="T36" fmla="*/ 73 w 115"/>
                  <a:gd name="T37" fmla="*/ 127 h 138"/>
                  <a:gd name="T38" fmla="*/ 76 w 115"/>
                  <a:gd name="T39" fmla="*/ 124 h 138"/>
                  <a:gd name="T40" fmla="*/ 75 w 115"/>
                  <a:gd name="T41" fmla="*/ 120 h 138"/>
                  <a:gd name="T42" fmla="*/ 75 w 115"/>
                  <a:gd name="T43" fmla="*/ 120 h 138"/>
                  <a:gd name="T44" fmla="*/ 74 w 115"/>
                  <a:gd name="T45" fmla="*/ 117 h 138"/>
                  <a:gd name="T46" fmla="*/ 74 w 115"/>
                  <a:gd name="T47" fmla="*/ 113 h 138"/>
                  <a:gd name="T48" fmla="*/ 74 w 115"/>
                  <a:gd name="T49" fmla="*/ 113 h 138"/>
                  <a:gd name="T50" fmla="*/ 74 w 115"/>
                  <a:gd name="T51" fmla="*/ 110 h 138"/>
                  <a:gd name="T52" fmla="*/ 75 w 115"/>
                  <a:gd name="T53" fmla="*/ 106 h 138"/>
                  <a:gd name="T54" fmla="*/ 78 w 115"/>
                  <a:gd name="T55" fmla="*/ 103 h 138"/>
                  <a:gd name="T56" fmla="*/ 80 w 115"/>
                  <a:gd name="T57" fmla="*/ 100 h 138"/>
                  <a:gd name="T58" fmla="*/ 80 w 115"/>
                  <a:gd name="T59" fmla="*/ 100 h 138"/>
                  <a:gd name="T60" fmla="*/ 83 w 115"/>
                  <a:gd name="T61" fmla="*/ 97 h 138"/>
                  <a:gd name="T62" fmla="*/ 87 w 115"/>
                  <a:gd name="T63" fmla="*/ 95 h 138"/>
                  <a:gd name="T64" fmla="*/ 90 w 115"/>
                  <a:gd name="T65" fmla="*/ 94 h 138"/>
                  <a:gd name="T66" fmla="*/ 95 w 115"/>
                  <a:gd name="T67" fmla="*/ 93 h 138"/>
                  <a:gd name="T68" fmla="*/ 95 w 115"/>
                  <a:gd name="T69" fmla="*/ 93 h 138"/>
                  <a:gd name="T70" fmla="*/ 100 w 115"/>
                  <a:gd name="T71" fmla="*/ 94 h 138"/>
                  <a:gd name="T72" fmla="*/ 104 w 115"/>
                  <a:gd name="T73" fmla="*/ 95 h 138"/>
                  <a:gd name="T74" fmla="*/ 105 w 115"/>
                  <a:gd name="T75" fmla="*/ 91 h 138"/>
                  <a:gd name="T76" fmla="*/ 105 w 115"/>
                  <a:gd name="T77" fmla="*/ 91 h 138"/>
                  <a:gd name="T78" fmla="*/ 110 w 115"/>
                  <a:gd name="T79" fmla="*/ 80 h 138"/>
                  <a:gd name="T80" fmla="*/ 114 w 115"/>
                  <a:gd name="T81" fmla="*/ 69 h 138"/>
                  <a:gd name="T82" fmla="*/ 115 w 115"/>
                  <a:gd name="T83" fmla="*/ 65 h 138"/>
                  <a:gd name="T84" fmla="*/ 110 w 115"/>
                  <a:gd name="T85" fmla="*/ 64 h 138"/>
                  <a:gd name="T86" fmla="*/ 110 w 115"/>
                  <a:gd name="T87" fmla="*/ 64 h 138"/>
                  <a:gd name="T88" fmla="*/ 106 w 115"/>
                  <a:gd name="T89" fmla="*/ 61 h 138"/>
                  <a:gd name="T90" fmla="*/ 102 w 115"/>
                  <a:gd name="T91" fmla="*/ 57 h 138"/>
                  <a:gd name="T92" fmla="*/ 100 w 115"/>
                  <a:gd name="T93" fmla="*/ 51 h 138"/>
                  <a:gd name="T94" fmla="*/ 99 w 115"/>
                  <a:gd name="T95" fmla="*/ 45 h 138"/>
                  <a:gd name="T96" fmla="*/ 99 w 115"/>
                  <a:gd name="T97" fmla="*/ 45 h 138"/>
                  <a:gd name="T98" fmla="*/ 99 w 115"/>
                  <a:gd name="T99" fmla="*/ 44 h 138"/>
                  <a:gd name="T100" fmla="*/ 99 w 115"/>
                  <a:gd name="T101" fmla="*/ 44 h 138"/>
                  <a:gd name="T102" fmla="*/ 99 w 115"/>
                  <a:gd name="T103" fmla="*/ 39 h 138"/>
                  <a:gd name="T104" fmla="*/ 101 w 115"/>
                  <a:gd name="T105" fmla="*/ 34 h 138"/>
                  <a:gd name="T106" fmla="*/ 105 w 115"/>
                  <a:gd name="T107" fmla="*/ 30 h 138"/>
                  <a:gd name="T108" fmla="*/ 109 w 115"/>
                  <a:gd name="T109" fmla="*/ 27 h 138"/>
                  <a:gd name="T110" fmla="*/ 112 w 115"/>
                  <a:gd name="T111" fmla="*/ 25 h 138"/>
                  <a:gd name="T112" fmla="*/ 111 w 115"/>
                  <a:gd name="T113" fmla="*/ 21 h 138"/>
                  <a:gd name="T114" fmla="*/ 111 w 115"/>
                  <a:gd name="T115" fmla="*/ 21 h 138"/>
                  <a:gd name="T116" fmla="*/ 107 w 115"/>
                  <a:gd name="T117" fmla="*/ 10 h 138"/>
                  <a:gd name="T118" fmla="*/ 101 w 115"/>
                  <a:gd name="T1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 h="138">
                    <a:moveTo>
                      <a:pt x="0" y="132"/>
                    </a:moveTo>
                    <a:lnTo>
                      <a:pt x="10" y="136"/>
                    </a:lnTo>
                    <a:lnTo>
                      <a:pt x="10" y="136"/>
                    </a:lnTo>
                    <a:lnTo>
                      <a:pt x="13" y="131"/>
                    </a:lnTo>
                    <a:lnTo>
                      <a:pt x="17" y="128"/>
                    </a:lnTo>
                    <a:lnTo>
                      <a:pt x="22" y="124"/>
                    </a:lnTo>
                    <a:lnTo>
                      <a:pt x="27" y="123"/>
                    </a:lnTo>
                    <a:lnTo>
                      <a:pt x="27" y="123"/>
                    </a:lnTo>
                    <a:lnTo>
                      <a:pt x="28" y="123"/>
                    </a:lnTo>
                    <a:lnTo>
                      <a:pt x="28" y="123"/>
                    </a:lnTo>
                    <a:lnTo>
                      <a:pt x="34" y="124"/>
                    </a:lnTo>
                    <a:lnTo>
                      <a:pt x="38" y="127"/>
                    </a:lnTo>
                    <a:lnTo>
                      <a:pt x="43" y="130"/>
                    </a:lnTo>
                    <a:lnTo>
                      <a:pt x="47" y="134"/>
                    </a:lnTo>
                    <a:lnTo>
                      <a:pt x="49" y="138"/>
                    </a:lnTo>
                    <a:lnTo>
                      <a:pt x="52" y="137"/>
                    </a:lnTo>
                    <a:lnTo>
                      <a:pt x="52" y="137"/>
                    </a:lnTo>
                    <a:lnTo>
                      <a:pt x="63" y="132"/>
                    </a:lnTo>
                    <a:lnTo>
                      <a:pt x="73" y="127"/>
                    </a:lnTo>
                    <a:lnTo>
                      <a:pt x="76" y="124"/>
                    </a:lnTo>
                    <a:lnTo>
                      <a:pt x="75" y="120"/>
                    </a:lnTo>
                    <a:lnTo>
                      <a:pt x="75" y="120"/>
                    </a:lnTo>
                    <a:lnTo>
                      <a:pt x="74" y="117"/>
                    </a:lnTo>
                    <a:lnTo>
                      <a:pt x="74" y="113"/>
                    </a:lnTo>
                    <a:lnTo>
                      <a:pt x="74" y="113"/>
                    </a:lnTo>
                    <a:lnTo>
                      <a:pt x="74" y="110"/>
                    </a:lnTo>
                    <a:lnTo>
                      <a:pt x="75" y="106"/>
                    </a:lnTo>
                    <a:lnTo>
                      <a:pt x="78" y="103"/>
                    </a:lnTo>
                    <a:lnTo>
                      <a:pt x="80" y="100"/>
                    </a:lnTo>
                    <a:lnTo>
                      <a:pt x="80" y="100"/>
                    </a:lnTo>
                    <a:lnTo>
                      <a:pt x="83" y="97"/>
                    </a:lnTo>
                    <a:lnTo>
                      <a:pt x="87" y="95"/>
                    </a:lnTo>
                    <a:lnTo>
                      <a:pt x="90" y="94"/>
                    </a:lnTo>
                    <a:lnTo>
                      <a:pt x="95" y="93"/>
                    </a:lnTo>
                    <a:lnTo>
                      <a:pt x="95" y="93"/>
                    </a:lnTo>
                    <a:lnTo>
                      <a:pt x="100" y="94"/>
                    </a:lnTo>
                    <a:lnTo>
                      <a:pt x="104" y="95"/>
                    </a:lnTo>
                    <a:lnTo>
                      <a:pt x="105" y="91"/>
                    </a:lnTo>
                    <a:lnTo>
                      <a:pt x="105" y="91"/>
                    </a:lnTo>
                    <a:lnTo>
                      <a:pt x="110" y="80"/>
                    </a:lnTo>
                    <a:lnTo>
                      <a:pt x="114" y="69"/>
                    </a:lnTo>
                    <a:lnTo>
                      <a:pt x="115" y="65"/>
                    </a:lnTo>
                    <a:lnTo>
                      <a:pt x="110" y="64"/>
                    </a:lnTo>
                    <a:lnTo>
                      <a:pt x="110" y="64"/>
                    </a:lnTo>
                    <a:lnTo>
                      <a:pt x="106" y="61"/>
                    </a:lnTo>
                    <a:lnTo>
                      <a:pt x="102" y="57"/>
                    </a:lnTo>
                    <a:lnTo>
                      <a:pt x="100" y="51"/>
                    </a:lnTo>
                    <a:lnTo>
                      <a:pt x="99" y="45"/>
                    </a:lnTo>
                    <a:lnTo>
                      <a:pt x="99" y="45"/>
                    </a:lnTo>
                    <a:lnTo>
                      <a:pt x="99" y="44"/>
                    </a:lnTo>
                    <a:lnTo>
                      <a:pt x="99" y="44"/>
                    </a:lnTo>
                    <a:lnTo>
                      <a:pt x="99" y="39"/>
                    </a:lnTo>
                    <a:lnTo>
                      <a:pt x="101" y="34"/>
                    </a:lnTo>
                    <a:lnTo>
                      <a:pt x="105" y="30"/>
                    </a:lnTo>
                    <a:lnTo>
                      <a:pt x="109" y="27"/>
                    </a:lnTo>
                    <a:lnTo>
                      <a:pt x="112" y="25"/>
                    </a:lnTo>
                    <a:lnTo>
                      <a:pt x="111" y="21"/>
                    </a:lnTo>
                    <a:lnTo>
                      <a:pt x="111" y="21"/>
                    </a:lnTo>
                    <a:lnTo>
                      <a:pt x="107" y="10"/>
                    </a:lnTo>
                    <a:lnTo>
                      <a:pt x="10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4" name="Line 184"/>
              <p:cNvSpPr>
                <a:spLocks noChangeShapeType="1"/>
              </p:cNvSpPr>
              <p:nvPr/>
            </p:nvSpPr>
            <p:spPr bwMode="auto">
              <a:xfrm>
                <a:off x="987" y="144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5" name="Freeform 185"/>
              <p:cNvSpPr>
                <a:spLocks/>
              </p:cNvSpPr>
              <p:nvPr/>
            </p:nvSpPr>
            <p:spPr bwMode="auto">
              <a:xfrm>
                <a:off x="888" y="1414"/>
                <a:ext cx="75" cy="75"/>
              </a:xfrm>
              <a:custGeom>
                <a:avLst/>
                <a:gdLst>
                  <a:gd name="T0" fmla="*/ 0 w 75"/>
                  <a:gd name="T1" fmla="*/ 36 h 75"/>
                  <a:gd name="T2" fmla="*/ 0 w 75"/>
                  <a:gd name="T3" fmla="*/ 36 h 75"/>
                  <a:gd name="T4" fmla="*/ 0 w 75"/>
                  <a:gd name="T5" fmla="*/ 38 h 75"/>
                  <a:gd name="T6" fmla="*/ 0 w 75"/>
                  <a:gd name="T7" fmla="*/ 38 h 75"/>
                  <a:gd name="T8" fmla="*/ 1 w 75"/>
                  <a:gd name="T9" fmla="*/ 46 h 75"/>
                  <a:gd name="T10" fmla="*/ 3 w 75"/>
                  <a:gd name="T11" fmla="*/ 53 h 75"/>
                  <a:gd name="T12" fmla="*/ 7 w 75"/>
                  <a:gd name="T13" fmla="*/ 59 h 75"/>
                  <a:gd name="T14" fmla="*/ 11 w 75"/>
                  <a:gd name="T15" fmla="*/ 64 h 75"/>
                  <a:gd name="T16" fmla="*/ 17 w 75"/>
                  <a:gd name="T17" fmla="*/ 69 h 75"/>
                  <a:gd name="T18" fmla="*/ 24 w 75"/>
                  <a:gd name="T19" fmla="*/ 72 h 75"/>
                  <a:gd name="T20" fmla="*/ 30 w 75"/>
                  <a:gd name="T21" fmla="*/ 74 h 75"/>
                  <a:gd name="T22" fmla="*/ 38 w 75"/>
                  <a:gd name="T23" fmla="*/ 75 h 75"/>
                  <a:gd name="T24" fmla="*/ 38 w 75"/>
                  <a:gd name="T25" fmla="*/ 75 h 75"/>
                  <a:gd name="T26" fmla="*/ 45 w 75"/>
                  <a:gd name="T27" fmla="*/ 74 h 75"/>
                  <a:gd name="T28" fmla="*/ 53 w 75"/>
                  <a:gd name="T29" fmla="*/ 72 h 75"/>
                  <a:gd name="T30" fmla="*/ 59 w 75"/>
                  <a:gd name="T31" fmla="*/ 69 h 75"/>
                  <a:gd name="T32" fmla="*/ 64 w 75"/>
                  <a:gd name="T33" fmla="*/ 64 h 75"/>
                  <a:gd name="T34" fmla="*/ 69 w 75"/>
                  <a:gd name="T35" fmla="*/ 59 h 75"/>
                  <a:gd name="T36" fmla="*/ 72 w 75"/>
                  <a:gd name="T37" fmla="*/ 53 h 75"/>
                  <a:gd name="T38" fmla="*/ 74 w 75"/>
                  <a:gd name="T39" fmla="*/ 46 h 75"/>
                  <a:gd name="T40" fmla="*/ 75 w 75"/>
                  <a:gd name="T41" fmla="*/ 38 h 75"/>
                  <a:gd name="T42" fmla="*/ 75 w 75"/>
                  <a:gd name="T43" fmla="*/ 38 h 75"/>
                  <a:gd name="T44" fmla="*/ 74 w 75"/>
                  <a:gd name="T45" fmla="*/ 30 h 75"/>
                  <a:gd name="T46" fmla="*/ 72 w 75"/>
                  <a:gd name="T47" fmla="*/ 24 h 75"/>
                  <a:gd name="T48" fmla="*/ 69 w 75"/>
                  <a:gd name="T49" fmla="*/ 18 h 75"/>
                  <a:gd name="T50" fmla="*/ 65 w 75"/>
                  <a:gd name="T51" fmla="*/ 12 h 75"/>
                  <a:gd name="T52" fmla="*/ 60 w 75"/>
                  <a:gd name="T53" fmla="*/ 8 h 75"/>
                  <a:gd name="T54" fmla="*/ 54 w 75"/>
                  <a:gd name="T55" fmla="*/ 3 h 75"/>
                  <a:gd name="T56" fmla="*/ 46 w 75"/>
                  <a:gd name="T57" fmla="*/ 1 h 75"/>
                  <a:gd name="T58" fmla="*/ 39 w 75"/>
                  <a:gd name="T5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75">
                    <a:moveTo>
                      <a:pt x="0" y="36"/>
                    </a:moveTo>
                    <a:lnTo>
                      <a:pt x="0" y="36"/>
                    </a:lnTo>
                    <a:lnTo>
                      <a:pt x="0" y="38"/>
                    </a:lnTo>
                    <a:lnTo>
                      <a:pt x="0" y="38"/>
                    </a:lnTo>
                    <a:lnTo>
                      <a:pt x="1" y="46"/>
                    </a:lnTo>
                    <a:lnTo>
                      <a:pt x="3" y="53"/>
                    </a:lnTo>
                    <a:lnTo>
                      <a:pt x="7" y="59"/>
                    </a:lnTo>
                    <a:lnTo>
                      <a:pt x="11" y="64"/>
                    </a:lnTo>
                    <a:lnTo>
                      <a:pt x="17" y="69"/>
                    </a:lnTo>
                    <a:lnTo>
                      <a:pt x="24" y="72"/>
                    </a:lnTo>
                    <a:lnTo>
                      <a:pt x="30" y="74"/>
                    </a:lnTo>
                    <a:lnTo>
                      <a:pt x="38" y="75"/>
                    </a:lnTo>
                    <a:lnTo>
                      <a:pt x="38" y="75"/>
                    </a:lnTo>
                    <a:lnTo>
                      <a:pt x="45" y="74"/>
                    </a:lnTo>
                    <a:lnTo>
                      <a:pt x="53" y="72"/>
                    </a:lnTo>
                    <a:lnTo>
                      <a:pt x="59" y="69"/>
                    </a:lnTo>
                    <a:lnTo>
                      <a:pt x="64" y="64"/>
                    </a:lnTo>
                    <a:lnTo>
                      <a:pt x="69" y="59"/>
                    </a:lnTo>
                    <a:lnTo>
                      <a:pt x="72" y="53"/>
                    </a:lnTo>
                    <a:lnTo>
                      <a:pt x="74" y="46"/>
                    </a:lnTo>
                    <a:lnTo>
                      <a:pt x="75" y="38"/>
                    </a:lnTo>
                    <a:lnTo>
                      <a:pt x="75" y="38"/>
                    </a:lnTo>
                    <a:lnTo>
                      <a:pt x="74" y="30"/>
                    </a:lnTo>
                    <a:lnTo>
                      <a:pt x="72" y="24"/>
                    </a:lnTo>
                    <a:lnTo>
                      <a:pt x="69" y="18"/>
                    </a:lnTo>
                    <a:lnTo>
                      <a:pt x="65" y="12"/>
                    </a:lnTo>
                    <a:lnTo>
                      <a:pt x="60" y="8"/>
                    </a:lnTo>
                    <a:lnTo>
                      <a:pt x="54" y="3"/>
                    </a:lnTo>
                    <a:lnTo>
                      <a:pt x="46" y="1"/>
                    </a:lnTo>
                    <a:lnTo>
                      <a:pt x="3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6" name="Line 186"/>
              <p:cNvSpPr>
                <a:spLocks noChangeShapeType="1"/>
              </p:cNvSpPr>
              <p:nvPr/>
            </p:nvSpPr>
            <p:spPr bwMode="auto">
              <a:xfrm>
                <a:off x="898" y="14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7" name="Freeform 187"/>
              <p:cNvSpPr>
                <a:spLocks noEditPoints="1"/>
              </p:cNvSpPr>
              <p:nvPr/>
            </p:nvSpPr>
            <p:spPr bwMode="auto">
              <a:xfrm>
                <a:off x="658" y="1356"/>
                <a:ext cx="222" cy="222"/>
              </a:xfrm>
              <a:custGeom>
                <a:avLst/>
                <a:gdLst>
                  <a:gd name="T0" fmla="*/ 217 w 222"/>
                  <a:gd name="T1" fmla="*/ 67 h 222"/>
                  <a:gd name="T2" fmla="*/ 201 w 222"/>
                  <a:gd name="T3" fmla="*/ 55 h 222"/>
                  <a:gd name="T4" fmla="*/ 184 w 222"/>
                  <a:gd name="T5" fmla="*/ 51 h 222"/>
                  <a:gd name="T6" fmla="*/ 176 w 222"/>
                  <a:gd name="T7" fmla="*/ 46 h 222"/>
                  <a:gd name="T8" fmla="*/ 168 w 222"/>
                  <a:gd name="T9" fmla="*/ 34 h 222"/>
                  <a:gd name="T10" fmla="*/ 167 w 222"/>
                  <a:gd name="T11" fmla="*/ 11 h 222"/>
                  <a:gd name="T12" fmla="*/ 141 w 222"/>
                  <a:gd name="T13" fmla="*/ 0 h 222"/>
                  <a:gd name="T14" fmla="*/ 128 w 222"/>
                  <a:gd name="T15" fmla="*/ 13 h 222"/>
                  <a:gd name="T16" fmla="*/ 116 w 222"/>
                  <a:gd name="T17" fmla="*/ 18 h 222"/>
                  <a:gd name="T18" fmla="*/ 106 w 222"/>
                  <a:gd name="T19" fmla="*/ 18 h 222"/>
                  <a:gd name="T20" fmla="*/ 92 w 222"/>
                  <a:gd name="T21" fmla="*/ 13 h 222"/>
                  <a:gd name="T22" fmla="*/ 81 w 222"/>
                  <a:gd name="T23" fmla="*/ 0 h 222"/>
                  <a:gd name="T24" fmla="*/ 53 w 222"/>
                  <a:gd name="T25" fmla="*/ 11 h 222"/>
                  <a:gd name="T26" fmla="*/ 53 w 222"/>
                  <a:gd name="T27" fmla="*/ 34 h 222"/>
                  <a:gd name="T28" fmla="*/ 45 w 222"/>
                  <a:gd name="T29" fmla="*/ 46 h 222"/>
                  <a:gd name="T30" fmla="*/ 38 w 222"/>
                  <a:gd name="T31" fmla="*/ 51 h 222"/>
                  <a:gd name="T32" fmla="*/ 20 w 222"/>
                  <a:gd name="T33" fmla="*/ 55 h 222"/>
                  <a:gd name="T34" fmla="*/ 5 w 222"/>
                  <a:gd name="T35" fmla="*/ 67 h 222"/>
                  <a:gd name="T36" fmla="*/ 4 w 222"/>
                  <a:gd name="T37" fmla="*/ 83 h 222"/>
                  <a:gd name="T38" fmla="*/ 15 w 222"/>
                  <a:gd name="T39" fmla="*/ 97 h 222"/>
                  <a:gd name="T40" fmla="*/ 18 w 222"/>
                  <a:gd name="T41" fmla="*/ 111 h 222"/>
                  <a:gd name="T42" fmla="*/ 17 w 222"/>
                  <a:gd name="T43" fmla="*/ 120 h 222"/>
                  <a:gd name="T44" fmla="*/ 7 w 222"/>
                  <a:gd name="T45" fmla="*/ 136 h 222"/>
                  <a:gd name="T46" fmla="*/ 0 w 222"/>
                  <a:gd name="T47" fmla="*/ 141 h 222"/>
                  <a:gd name="T48" fmla="*/ 11 w 222"/>
                  <a:gd name="T49" fmla="*/ 167 h 222"/>
                  <a:gd name="T50" fmla="*/ 34 w 222"/>
                  <a:gd name="T51" fmla="*/ 168 h 222"/>
                  <a:gd name="T52" fmla="*/ 45 w 222"/>
                  <a:gd name="T53" fmla="*/ 177 h 222"/>
                  <a:gd name="T54" fmla="*/ 51 w 222"/>
                  <a:gd name="T55" fmla="*/ 184 h 222"/>
                  <a:gd name="T56" fmla="*/ 55 w 222"/>
                  <a:gd name="T57" fmla="*/ 201 h 222"/>
                  <a:gd name="T58" fmla="*/ 67 w 222"/>
                  <a:gd name="T59" fmla="*/ 217 h 222"/>
                  <a:gd name="T60" fmla="*/ 83 w 222"/>
                  <a:gd name="T61" fmla="*/ 218 h 222"/>
                  <a:gd name="T62" fmla="*/ 96 w 222"/>
                  <a:gd name="T63" fmla="*/ 206 h 222"/>
                  <a:gd name="T64" fmla="*/ 111 w 222"/>
                  <a:gd name="T65" fmla="*/ 203 h 222"/>
                  <a:gd name="T66" fmla="*/ 120 w 222"/>
                  <a:gd name="T67" fmla="*/ 204 h 222"/>
                  <a:gd name="T68" fmla="*/ 135 w 222"/>
                  <a:gd name="T69" fmla="*/ 214 h 222"/>
                  <a:gd name="T70" fmla="*/ 155 w 222"/>
                  <a:gd name="T71" fmla="*/ 217 h 222"/>
                  <a:gd name="T72" fmla="*/ 166 w 222"/>
                  <a:gd name="T73" fmla="*/ 201 h 222"/>
                  <a:gd name="T74" fmla="*/ 170 w 222"/>
                  <a:gd name="T75" fmla="*/ 184 h 222"/>
                  <a:gd name="T76" fmla="*/ 176 w 222"/>
                  <a:gd name="T77" fmla="*/ 177 h 222"/>
                  <a:gd name="T78" fmla="*/ 188 w 222"/>
                  <a:gd name="T79" fmla="*/ 168 h 222"/>
                  <a:gd name="T80" fmla="*/ 211 w 222"/>
                  <a:gd name="T81" fmla="*/ 167 h 222"/>
                  <a:gd name="T82" fmla="*/ 222 w 222"/>
                  <a:gd name="T83" fmla="*/ 141 h 222"/>
                  <a:gd name="T84" fmla="*/ 209 w 222"/>
                  <a:gd name="T85" fmla="*/ 128 h 222"/>
                  <a:gd name="T86" fmla="*/ 203 w 222"/>
                  <a:gd name="T87" fmla="*/ 116 h 222"/>
                  <a:gd name="T88" fmla="*/ 203 w 222"/>
                  <a:gd name="T89" fmla="*/ 106 h 222"/>
                  <a:gd name="T90" fmla="*/ 209 w 222"/>
                  <a:gd name="T91" fmla="*/ 93 h 222"/>
                  <a:gd name="T92" fmla="*/ 222 w 222"/>
                  <a:gd name="T93" fmla="*/ 81 h 222"/>
                  <a:gd name="T94" fmla="*/ 104 w 222"/>
                  <a:gd name="T95" fmla="*/ 144 h 222"/>
                  <a:gd name="T96" fmla="*/ 87 w 222"/>
                  <a:gd name="T97" fmla="*/ 134 h 222"/>
                  <a:gd name="T98" fmla="*/ 78 w 222"/>
                  <a:gd name="T99" fmla="*/ 118 h 222"/>
                  <a:gd name="T100" fmla="*/ 78 w 222"/>
                  <a:gd name="T101" fmla="*/ 104 h 222"/>
                  <a:gd name="T102" fmla="*/ 87 w 222"/>
                  <a:gd name="T103" fmla="*/ 87 h 222"/>
                  <a:gd name="T104" fmla="*/ 104 w 222"/>
                  <a:gd name="T105" fmla="*/ 78 h 222"/>
                  <a:gd name="T106" fmla="*/ 117 w 222"/>
                  <a:gd name="T107" fmla="*/ 78 h 222"/>
                  <a:gd name="T108" fmla="*/ 134 w 222"/>
                  <a:gd name="T109" fmla="*/ 87 h 222"/>
                  <a:gd name="T110" fmla="*/ 144 w 222"/>
                  <a:gd name="T111" fmla="*/ 104 h 222"/>
                  <a:gd name="T112" fmla="*/ 144 w 222"/>
                  <a:gd name="T113" fmla="*/ 118 h 222"/>
                  <a:gd name="T114" fmla="*/ 134 w 222"/>
                  <a:gd name="T115" fmla="*/ 134 h 222"/>
                  <a:gd name="T116" fmla="*/ 117 w 222"/>
                  <a:gd name="T117" fmla="*/ 14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2">
                    <a:moveTo>
                      <a:pt x="222" y="81"/>
                    </a:moveTo>
                    <a:lnTo>
                      <a:pt x="222" y="81"/>
                    </a:lnTo>
                    <a:lnTo>
                      <a:pt x="217" y="67"/>
                    </a:lnTo>
                    <a:lnTo>
                      <a:pt x="211" y="54"/>
                    </a:lnTo>
                    <a:lnTo>
                      <a:pt x="211" y="54"/>
                    </a:lnTo>
                    <a:lnTo>
                      <a:pt x="201" y="55"/>
                    </a:lnTo>
                    <a:lnTo>
                      <a:pt x="192" y="54"/>
                    </a:lnTo>
                    <a:lnTo>
                      <a:pt x="188" y="53"/>
                    </a:lnTo>
                    <a:lnTo>
                      <a:pt x="184" y="51"/>
                    </a:lnTo>
                    <a:lnTo>
                      <a:pt x="180" y="49"/>
                    </a:lnTo>
                    <a:lnTo>
                      <a:pt x="176" y="46"/>
                    </a:lnTo>
                    <a:lnTo>
                      <a:pt x="176" y="46"/>
                    </a:lnTo>
                    <a:lnTo>
                      <a:pt x="173" y="42"/>
                    </a:lnTo>
                    <a:lnTo>
                      <a:pt x="170" y="38"/>
                    </a:lnTo>
                    <a:lnTo>
                      <a:pt x="168" y="34"/>
                    </a:lnTo>
                    <a:lnTo>
                      <a:pt x="167" y="30"/>
                    </a:lnTo>
                    <a:lnTo>
                      <a:pt x="166" y="20"/>
                    </a:lnTo>
                    <a:lnTo>
                      <a:pt x="167" y="11"/>
                    </a:lnTo>
                    <a:lnTo>
                      <a:pt x="167" y="11"/>
                    </a:lnTo>
                    <a:lnTo>
                      <a:pt x="155" y="5"/>
                    </a:lnTo>
                    <a:lnTo>
                      <a:pt x="141" y="0"/>
                    </a:lnTo>
                    <a:lnTo>
                      <a:pt x="141" y="0"/>
                    </a:lnTo>
                    <a:lnTo>
                      <a:pt x="135" y="8"/>
                    </a:lnTo>
                    <a:lnTo>
                      <a:pt x="128" y="13"/>
                    </a:lnTo>
                    <a:lnTo>
                      <a:pt x="124" y="15"/>
                    </a:lnTo>
                    <a:lnTo>
                      <a:pt x="120" y="17"/>
                    </a:lnTo>
                    <a:lnTo>
                      <a:pt x="116" y="18"/>
                    </a:lnTo>
                    <a:lnTo>
                      <a:pt x="111" y="18"/>
                    </a:lnTo>
                    <a:lnTo>
                      <a:pt x="111" y="18"/>
                    </a:lnTo>
                    <a:lnTo>
                      <a:pt x="106" y="18"/>
                    </a:lnTo>
                    <a:lnTo>
                      <a:pt x="102" y="17"/>
                    </a:lnTo>
                    <a:lnTo>
                      <a:pt x="96" y="15"/>
                    </a:lnTo>
                    <a:lnTo>
                      <a:pt x="92" y="13"/>
                    </a:lnTo>
                    <a:lnTo>
                      <a:pt x="86" y="8"/>
                    </a:lnTo>
                    <a:lnTo>
                      <a:pt x="81" y="0"/>
                    </a:lnTo>
                    <a:lnTo>
                      <a:pt x="81" y="0"/>
                    </a:lnTo>
                    <a:lnTo>
                      <a:pt x="67" y="5"/>
                    </a:lnTo>
                    <a:lnTo>
                      <a:pt x="53" y="11"/>
                    </a:lnTo>
                    <a:lnTo>
                      <a:pt x="53" y="11"/>
                    </a:lnTo>
                    <a:lnTo>
                      <a:pt x="55" y="20"/>
                    </a:lnTo>
                    <a:lnTo>
                      <a:pt x="54" y="30"/>
                    </a:lnTo>
                    <a:lnTo>
                      <a:pt x="53" y="34"/>
                    </a:lnTo>
                    <a:lnTo>
                      <a:pt x="51" y="38"/>
                    </a:lnTo>
                    <a:lnTo>
                      <a:pt x="48" y="42"/>
                    </a:lnTo>
                    <a:lnTo>
                      <a:pt x="45" y="46"/>
                    </a:lnTo>
                    <a:lnTo>
                      <a:pt x="45" y="46"/>
                    </a:lnTo>
                    <a:lnTo>
                      <a:pt x="42" y="49"/>
                    </a:lnTo>
                    <a:lnTo>
                      <a:pt x="38" y="51"/>
                    </a:lnTo>
                    <a:lnTo>
                      <a:pt x="34" y="53"/>
                    </a:lnTo>
                    <a:lnTo>
                      <a:pt x="30" y="54"/>
                    </a:lnTo>
                    <a:lnTo>
                      <a:pt x="20" y="55"/>
                    </a:lnTo>
                    <a:lnTo>
                      <a:pt x="11" y="54"/>
                    </a:lnTo>
                    <a:lnTo>
                      <a:pt x="11" y="54"/>
                    </a:lnTo>
                    <a:lnTo>
                      <a:pt x="5" y="67"/>
                    </a:lnTo>
                    <a:lnTo>
                      <a:pt x="0" y="81"/>
                    </a:lnTo>
                    <a:lnTo>
                      <a:pt x="0" y="81"/>
                    </a:lnTo>
                    <a:lnTo>
                      <a:pt x="4" y="83"/>
                    </a:lnTo>
                    <a:lnTo>
                      <a:pt x="7" y="86"/>
                    </a:lnTo>
                    <a:lnTo>
                      <a:pt x="13" y="93"/>
                    </a:lnTo>
                    <a:lnTo>
                      <a:pt x="15" y="97"/>
                    </a:lnTo>
                    <a:lnTo>
                      <a:pt x="17" y="102"/>
                    </a:lnTo>
                    <a:lnTo>
                      <a:pt x="18" y="106"/>
                    </a:lnTo>
                    <a:lnTo>
                      <a:pt x="18" y="111"/>
                    </a:lnTo>
                    <a:lnTo>
                      <a:pt x="18" y="111"/>
                    </a:lnTo>
                    <a:lnTo>
                      <a:pt x="18" y="116"/>
                    </a:lnTo>
                    <a:lnTo>
                      <a:pt x="17" y="120"/>
                    </a:lnTo>
                    <a:lnTo>
                      <a:pt x="15" y="124"/>
                    </a:lnTo>
                    <a:lnTo>
                      <a:pt x="13" y="128"/>
                    </a:lnTo>
                    <a:lnTo>
                      <a:pt x="7" y="136"/>
                    </a:lnTo>
                    <a:lnTo>
                      <a:pt x="4" y="139"/>
                    </a:lnTo>
                    <a:lnTo>
                      <a:pt x="0" y="141"/>
                    </a:lnTo>
                    <a:lnTo>
                      <a:pt x="0" y="141"/>
                    </a:lnTo>
                    <a:lnTo>
                      <a:pt x="5" y="155"/>
                    </a:lnTo>
                    <a:lnTo>
                      <a:pt x="11" y="167"/>
                    </a:lnTo>
                    <a:lnTo>
                      <a:pt x="11" y="167"/>
                    </a:lnTo>
                    <a:lnTo>
                      <a:pt x="20" y="166"/>
                    </a:lnTo>
                    <a:lnTo>
                      <a:pt x="30" y="167"/>
                    </a:lnTo>
                    <a:lnTo>
                      <a:pt x="34" y="168"/>
                    </a:lnTo>
                    <a:lnTo>
                      <a:pt x="38" y="170"/>
                    </a:lnTo>
                    <a:lnTo>
                      <a:pt x="42" y="173"/>
                    </a:lnTo>
                    <a:lnTo>
                      <a:pt x="45" y="177"/>
                    </a:lnTo>
                    <a:lnTo>
                      <a:pt x="45" y="177"/>
                    </a:lnTo>
                    <a:lnTo>
                      <a:pt x="48" y="180"/>
                    </a:lnTo>
                    <a:lnTo>
                      <a:pt x="51" y="184"/>
                    </a:lnTo>
                    <a:lnTo>
                      <a:pt x="53" y="188"/>
                    </a:lnTo>
                    <a:lnTo>
                      <a:pt x="54" y="192"/>
                    </a:lnTo>
                    <a:lnTo>
                      <a:pt x="55" y="201"/>
                    </a:lnTo>
                    <a:lnTo>
                      <a:pt x="53" y="211"/>
                    </a:lnTo>
                    <a:lnTo>
                      <a:pt x="53" y="211"/>
                    </a:lnTo>
                    <a:lnTo>
                      <a:pt x="67" y="217"/>
                    </a:lnTo>
                    <a:lnTo>
                      <a:pt x="81" y="222"/>
                    </a:lnTo>
                    <a:lnTo>
                      <a:pt x="81" y="222"/>
                    </a:lnTo>
                    <a:lnTo>
                      <a:pt x="83" y="218"/>
                    </a:lnTo>
                    <a:lnTo>
                      <a:pt x="86" y="214"/>
                    </a:lnTo>
                    <a:lnTo>
                      <a:pt x="92" y="209"/>
                    </a:lnTo>
                    <a:lnTo>
                      <a:pt x="96" y="206"/>
                    </a:lnTo>
                    <a:lnTo>
                      <a:pt x="102" y="204"/>
                    </a:lnTo>
                    <a:lnTo>
                      <a:pt x="106" y="203"/>
                    </a:lnTo>
                    <a:lnTo>
                      <a:pt x="111" y="203"/>
                    </a:lnTo>
                    <a:lnTo>
                      <a:pt x="111" y="203"/>
                    </a:lnTo>
                    <a:lnTo>
                      <a:pt x="116" y="203"/>
                    </a:lnTo>
                    <a:lnTo>
                      <a:pt x="120" y="204"/>
                    </a:lnTo>
                    <a:lnTo>
                      <a:pt x="124" y="206"/>
                    </a:lnTo>
                    <a:lnTo>
                      <a:pt x="128" y="209"/>
                    </a:lnTo>
                    <a:lnTo>
                      <a:pt x="135" y="214"/>
                    </a:lnTo>
                    <a:lnTo>
                      <a:pt x="141" y="222"/>
                    </a:lnTo>
                    <a:lnTo>
                      <a:pt x="141" y="222"/>
                    </a:lnTo>
                    <a:lnTo>
                      <a:pt x="155" y="217"/>
                    </a:lnTo>
                    <a:lnTo>
                      <a:pt x="167" y="211"/>
                    </a:lnTo>
                    <a:lnTo>
                      <a:pt x="167" y="211"/>
                    </a:lnTo>
                    <a:lnTo>
                      <a:pt x="166" y="201"/>
                    </a:lnTo>
                    <a:lnTo>
                      <a:pt x="167" y="192"/>
                    </a:lnTo>
                    <a:lnTo>
                      <a:pt x="168" y="188"/>
                    </a:lnTo>
                    <a:lnTo>
                      <a:pt x="170" y="184"/>
                    </a:lnTo>
                    <a:lnTo>
                      <a:pt x="173" y="180"/>
                    </a:lnTo>
                    <a:lnTo>
                      <a:pt x="176" y="177"/>
                    </a:lnTo>
                    <a:lnTo>
                      <a:pt x="176" y="177"/>
                    </a:lnTo>
                    <a:lnTo>
                      <a:pt x="180" y="173"/>
                    </a:lnTo>
                    <a:lnTo>
                      <a:pt x="184" y="170"/>
                    </a:lnTo>
                    <a:lnTo>
                      <a:pt x="188" y="168"/>
                    </a:lnTo>
                    <a:lnTo>
                      <a:pt x="192" y="167"/>
                    </a:lnTo>
                    <a:lnTo>
                      <a:pt x="201" y="166"/>
                    </a:lnTo>
                    <a:lnTo>
                      <a:pt x="211" y="167"/>
                    </a:lnTo>
                    <a:lnTo>
                      <a:pt x="211" y="167"/>
                    </a:lnTo>
                    <a:lnTo>
                      <a:pt x="217" y="155"/>
                    </a:lnTo>
                    <a:lnTo>
                      <a:pt x="222" y="141"/>
                    </a:lnTo>
                    <a:lnTo>
                      <a:pt x="222" y="141"/>
                    </a:lnTo>
                    <a:lnTo>
                      <a:pt x="214" y="136"/>
                    </a:lnTo>
                    <a:lnTo>
                      <a:pt x="209" y="128"/>
                    </a:lnTo>
                    <a:lnTo>
                      <a:pt x="206" y="124"/>
                    </a:lnTo>
                    <a:lnTo>
                      <a:pt x="204" y="120"/>
                    </a:lnTo>
                    <a:lnTo>
                      <a:pt x="203" y="116"/>
                    </a:lnTo>
                    <a:lnTo>
                      <a:pt x="203" y="111"/>
                    </a:lnTo>
                    <a:lnTo>
                      <a:pt x="203" y="111"/>
                    </a:lnTo>
                    <a:lnTo>
                      <a:pt x="203" y="106"/>
                    </a:lnTo>
                    <a:lnTo>
                      <a:pt x="204" y="102"/>
                    </a:lnTo>
                    <a:lnTo>
                      <a:pt x="206" y="97"/>
                    </a:lnTo>
                    <a:lnTo>
                      <a:pt x="209" y="93"/>
                    </a:lnTo>
                    <a:lnTo>
                      <a:pt x="214" y="86"/>
                    </a:lnTo>
                    <a:lnTo>
                      <a:pt x="222" y="81"/>
                    </a:lnTo>
                    <a:lnTo>
                      <a:pt x="222" y="81"/>
                    </a:lnTo>
                    <a:close/>
                    <a:moveTo>
                      <a:pt x="111" y="145"/>
                    </a:moveTo>
                    <a:lnTo>
                      <a:pt x="111" y="145"/>
                    </a:lnTo>
                    <a:lnTo>
                      <a:pt x="104" y="144"/>
                    </a:lnTo>
                    <a:lnTo>
                      <a:pt x="97" y="142"/>
                    </a:lnTo>
                    <a:lnTo>
                      <a:pt x="91" y="139"/>
                    </a:lnTo>
                    <a:lnTo>
                      <a:pt x="87" y="134"/>
                    </a:lnTo>
                    <a:lnTo>
                      <a:pt x="82" y="129"/>
                    </a:lnTo>
                    <a:lnTo>
                      <a:pt x="79" y="124"/>
                    </a:lnTo>
                    <a:lnTo>
                      <a:pt x="78" y="118"/>
                    </a:lnTo>
                    <a:lnTo>
                      <a:pt x="77" y="111"/>
                    </a:lnTo>
                    <a:lnTo>
                      <a:pt x="77" y="111"/>
                    </a:lnTo>
                    <a:lnTo>
                      <a:pt x="78" y="104"/>
                    </a:lnTo>
                    <a:lnTo>
                      <a:pt x="79" y="97"/>
                    </a:lnTo>
                    <a:lnTo>
                      <a:pt x="82" y="92"/>
                    </a:lnTo>
                    <a:lnTo>
                      <a:pt x="87" y="87"/>
                    </a:lnTo>
                    <a:lnTo>
                      <a:pt x="91" y="83"/>
                    </a:lnTo>
                    <a:lnTo>
                      <a:pt x="97" y="80"/>
                    </a:lnTo>
                    <a:lnTo>
                      <a:pt x="104" y="78"/>
                    </a:lnTo>
                    <a:lnTo>
                      <a:pt x="111" y="77"/>
                    </a:lnTo>
                    <a:lnTo>
                      <a:pt x="111" y="77"/>
                    </a:lnTo>
                    <a:lnTo>
                      <a:pt x="117" y="78"/>
                    </a:lnTo>
                    <a:lnTo>
                      <a:pt x="124" y="80"/>
                    </a:lnTo>
                    <a:lnTo>
                      <a:pt x="129" y="83"/>
                    </a:lnTo>
                    <a:lnTo>
                      <a:pt x="134" y="87"/>
                    </a:lnTo>
                    <a:lnTo>
                      <a:pt x="139" y="92"/>
                    </a:lnTo>
                    <a:lnTo>
                      <a:pt x="142" y="97"/>
                    </a:lnTo>
                    <a:lnTo>
                      <a:pt x="144" y="104"/>
                    </a:lnTo>
                    <a:lnTo>
                      <a:pt x="145" y="111"/>
                    </a:lnTo>
                    <a:lnTo>
                      <a:pt x="145" y="111"/>
                    </a:lnTo>
                    <a:lnTo>
                      <a:pt x="144" y="118"/>
                    </a:lnTo>
                    <a:lnTo>
                      <a:pt x="142" y="124"/>
                    </a:lnTo>
                    <a:lnTo>
                      <a:pt x="139" y="129"/>
                    </a:lnTo>
                    <a:lnTo>
                      <a:pt x="134" y="134"/>
                    </a:lnTo>
                    <a:lnTo>
                      <a:pt x="129" y="139"/>
                    </a:lnTo>
                    <a:lnTo>
                      <a:pt x="124" y="142"/>
                    </a:lnTo>
                    <a:lnTo>
                      <a:pt x="117" y="144"/>
                    </a:lnTo>
                    <a:lnTo>
                      <a:pt x="111" y="145"/>
                    </a:lnTo>
                    <a:lnTo>
                      <a:pt x="111" y="14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8" name="Freeform 188"/>
              <p:cNvSpPr>
                <a:spLocks noEditPoints="1"/>
              </p:cNvSpPr>
              <p:nvPr/>
            </p:nvSpPr>
            <p:spPr bwMode="auto">
              <a:xfrm>
                <a:off x="5072" y="2983"/>
                <a:ext cx="76" cy="76"/>
              </a:xfrm>
              <a:custGeom>
                <a:avLst/>
                <a:gdLst>
                  <a:gd name="T0" fmla="*/ 74 w 76"/>
                  <a:gd name="T1" fmla="*/ 22 h 76"/>
                  <a:gd name="T2" fmla="*/ 69 w 76"/>
                  <a:gd name="T3" fmla="*/ 18 h 76"/>
                  <a:gd name="T4" fmla="*/ 61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8 w 76"/>
                  <a:gd name="T17" fmla="*/ 0 h 76"/>
                  <a:gd name="T18" fmla="*/ 18 w 76"/>
                  <a:gd name="T19" fmla="*/ 4 h 76"/>
                  <a:gd name="T20" fmla="*/ 18 w 76"/>
                  <a:gd name="T21" fmla="*/ 10 h 76"/>
                  <a:gd name="T22" fmla="*/ 15 w 76"/>
                  <a:gd name="T23" fmla="*/ 15 h 76"/>
                  <a:gd name="T24" fmla="*/ 7 w 76"/>
                  <a:gd name="T25" fmla="*/ 18 h 76"/>
                  <a:gd name="T26" fmla="*/ 2 w 76"/>
                  <a:gd name="T27" fmla="*/ 22 h 76"/>
                  <a:gd name="T28" fmla="*/ 3 w 76"/>
                  <a:gd name="T29" fmla="*/ 30 h 76"/>
                  <a:gd name="T30" fmla="*/ 6 w 76"/>
                  <a:gd name="T31" fmla="*/ 38 h 76"/>
                  <a:gd name="T32" fmla="*/ 5 w 76"/>
                  <a:gd name="T33" fmla="*/ 44 h 76"/>
                  <a:gd name="T34" fmla="*/ 0 w 76"/>
                  <a:gd name="T35" fmla="*/ 48 h 76"/>
                  <a:gd name="T36" fmla="*/ 4 w 76"/>
                  <a:gd name="T37" fmla="*/ 57 h 76"/>
                  <a:gd name="T38" fmla="*/ 13 w 76"/>
                  <a:gd name="T39" fmla="*/ 58 h 76"/>
                  <a:gd name="T40" fmla="*/ 17 w 76"/>
                  <a:gd name="T41" fmla="*/ 63 h 76"/>
                  <a:gd name="T42" fmla="*/ 18 w 76"/>
                  <a:gd name="T43" fmla="*/ 72 h 76"/>
                  <a:gd name="T44" fmla="*/ 28 w 76"/>
                  <a:gd name="T45" fmla="*/ 76 h 76"/>
                  <a:gd name="T46" fmla="*/ 32 w 76"/>
                  <a:gd name="T47" fmla="*/ 71 h 76"/>
                  <a:gd name="T48" fmla="*/ 38 w 76"/>
                  <a:gd name="T49" fmla="*/ 70 h 76"/>
                  <a:gd name="T50" fmla="*/ 46 w 76"/>
                  <a:gd name="T51" fmla="*/ 73 h 76"/>
                  <a:gd name="T52" fmla="*/ 53 w 76"/>
                  <a:gd name="T53" fmla="*/ 74 h 76"/>
                  <a:gd name="T54" fmla="*/ 56 w 76"/>
                  <a:gd name="T55" fmla="*/ 69 h 76"/>
                  <a:gd name="T56" fmla="*/ 61 w 76"/>
                  <a:gd name="T57" fmla="*/ 60 h 76"/>
                  <a:gd name="T58" fmla="*/ 66 w 76"/>
                  <a:gd name="T59" fmla="*/ 57 h 76"/>
                  <a:gd name="T60" fmla="*/ 72 w 76"/>
                  <a:gd name="T61" fmla="*/ 57 h 76"/>
                  <a:gd name="T62" fmla="*/ 76 w 76"/>
                  <a:gd name="T63" fmla="*/ 48 h 76"/>
                  <a:gd name="T64" fmla="*/ 70 w 76"/>
                  <a:gd name="T65" fmla="*/ 41 h 76"/>
                  <a:gd name="T66" fmla="*/ 70 w 76"/>
                  <a:gd name="T67" fmla="*/ 35 h 76"/>
                  <a:gd name="T68" fmla="*/ 76 w 76"/>
                  <a:gd name="T69" fmla="*/ 28 h 76"/>
                  <a:gd name="T70" fmla="*/ 38 w 76"/>
                  <a:gd name="T71" fmla="*/ 49 h 76"/>
                  <a:gd name="T72" fmla="*/ 28 w 76"/>
                  <a:gd name="T73" fmla="*/ 42 h 76"/>
                  <a:gd name="T74" fmla="*/ 28 w 76"/>
                  <a:gd name="T75" fmla="*/ 33 h 76"/>
                  <a:gd name="T76" fmla="*/ 38 w 76"/>
                  <a:gd name="T77" fmla="*/ 27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2"/>
                    </a:lnTo>
                    <a:lnTo>
                      <a:pt x="72" y="18"/>
                    </a:lnTo>
                    <a:lnTo>
                      <a:pt x="72" y="18"/>
                    </a:lnTo>
                    <a:lnTo>
                      <a:pt x="69" y="18"/>
                    </a:lnTo>
                    <a:lnTo>
                      <a:pt x="66" y="18"/>
                    </a:lnTo>
                    <a:lnTo>
                      <a:pt x="63" y="17"/>
                    </a:lnTo>
                    <a:lnTo>
                      <a:pt x="61" y="15"/>
                    </a:lnTo>
                    <a:lnTo>
                      <a:pt x="61" y="15"/>
                    </a:lnTo>
                    <a:lnTo>
                      <a:pt x="59" y="13"/>
                    </a:lnTo>
                    <a:lnTo>
                      <a:pt x="57" y="10"/>
                    </a:lnTo>
                    <a:lnTo>
                      <a:pt x="56" y="7"/>
                    </a:lnTo>
                    <a:lnTo>
                      <a:pt x="57" y="4"/>
                    </a:lnTo>
                    <a:lnTo>
                      <a:pt x="57" y="4"/>
                    </a:lnTo>
                    <a:lnTo>
                      <a:pt x="53" y="2"/>
                    </a:lnTo>
                    <a:lnTo>
                      <a:pt x="48" y="0"/>
                    </a:lnTo>
                    <a:lnTo>
                      <a:pt x="48" y="0"/>
                    </a:lnTo>
                    <a:lnTo>
                      <a:pt x="46" y="3"/>
                    </a:lnTo>
                    <a:lnTo>
                      <a:pt x="44" y="4"/>
                    </a:lnTo>
                    <a:lnTo>
                      <a:pt x="41" y="6"/>
                    </a:lnTo>
                    <a:lnTo>
                      <a:pt x="38" y="6"/>
                    </a:lnTo>
                    <a:lnTo>
                      <a:pt x="38" y="6"/>
                    </a:lnTo>
                    <a:lnTo>
                      <a:pt x="35" y="6"/>
                    </a:lnTo>
                    <a:lnTo>
                      <a:pt x="32" y="4"/>
                    </a:lnTo>
                    <a:lnTo>
                      <a:pt x="30" y="3"/>
                    </a:lnTo>
                    <a:lnTo>
                      <a:pt x="28" y="0"/>
                    </a:lnTo>
                    <a:lnTo>
                      <a:pt x="28" y="0"/>
                    </a:lnTo>
                    <a:lnTo>
                      <a:pt x="23" y="2"/>
                    </a:lnTo>
                    <a:lnTo>
                      <a:pt x="18" y="4"/>
                    </a:lnTo>
                    <a:lnTo>
                      <a:pt x="18" y="4"/>
                    </a:lnTo>
                    <a:lnTo>
                      <a:pt x="19" y="7"/>
                    </a:lnTo>
                    <a:lnTo>
                      <a:pt x="18" y="10"/>
                    </a:lnTo>
                    <a:lnTo>
                      <a:pt x="17" y="13"/>
                    </a:lnTo>
                    <a:lnTo>
                      <a:pt x="15" y="15"/>
                    </a:lnTo>
                    <a:lnTo>
                      <a:pt x="15" y="15"/>
                    </a:lnTo>
                    <a:lnTo>
                      <a:pt x="13" y="17"/>
                    </a:lnTo>
                    <a:lnTo>
                      <a:pt x="10" y="18"/>
                    </a:lnTo>
                    <a:lnTo>
                      <a:pt x="7" y="18"/>
                    </a:lnTo>
                    <a:lnTo>
                      <a:pt x="4" y="18"/>
                    </a:lnTo>
                    <a:lnTo>
                      <a:pt x="4" y="18"/>
                    </a:lnTo>
                    <a:lnTo>
                      <a:pt x="2" y="22"/>
                    </a:lnTo>
                    <a:lnTo>
                      <a:pt x="0" y="28"/>
                    </a:lnTo>
                    <a:lnTo>
                      <a:pt x="0" y="28"/>
                    </a:lnTo>
                    <a:lnTo>
                      <a:pt x="3" y="30"/>
                    </a:lnTo>
                    <a:lnTo>
                      <a:pt x="5" y="32"/>
                    </a:lnTo>
                    <a:lnTo>
                      <a:pt x="6" y="35"/>
                    </a:lnTo>
                    <a:lnTo>
                      <a:pt x="6" y="38"/>
                    </a:lnTo>
                    <a:lnTo>
                      <a:pt x="6" y="38"/>
                    </a:lnTo>
                    <a:lnTo>
                      <a:pt x="6" y="41"/>
                    </a:lnTo>
                    <a:lnTo>
                      <a:pt x="5" y="44"/>
                    </a:lnTo>
                    <a:lnTo>
                      <a:pt x="3" y="46"/>
                    </a:lnTo>
                    <a:lnTo>
                      <a:pt x="0" y="48"/>
                    </a:lnTo>
                    <a:lnTo>
                      <a:pt x="0" y="48"/>
                    </a:lnTo>
                    <a:lnTo>
                      <a:pt x="2" y="53"/>
                    </a:lnTo>
                    <a:lnTo>
                      <a:pt x="4" y="57"/>
                    </a:lnTo>
                    <a:lnTo>
                      <a:pt x="4" y="57"/>
                    </a:lnTo>
                    <a:lnTo>
                      <a:pt x="7" y="56"/>
                    </a:lnTo>
                    <a:lnTo>
                      <a:pt x="10" y="57"/>
                    </a:lnTo>
                    <a:lnTo>
                      <a:pt x="13" y="58"/>
                    </a:lnTo>
                    <a:lnTo>
                      <a:pt x="15" y="60"/>
                    </a:lnTo>
                    <a:lnTo>
                      <a:pt x="15" y="60"/>
                    </a:lnTo>
                    <a:lnTo>
                      <a:pt x="17" y="63"/>
                    </a:lnTo>
                    <a:lnTo>
                      <a:pt x="18" y="66"/>
                    </a:lnTo>
                    <a:lnTo>
                      <a:pt x="19" y="69"/>
                    </a:lnTo>
                    <a:lnTo>
                      <a:pt x="18" y="72"/>
                    </a:lnTo>
                    <a:lnTo>
                      <a:pt x="18" y="72"/>
                    </a:lnTo>
                    <a:lnTo>
                      <a:pt x="23" y="74"/>
                    </a:lnTo>
                    <a:lnTo>
                      <a:pt x="28" y="76"/>
                    </a:lnTo>
                    <a:lnTo>
                      <a:pt x="28" y="76"/>
                    </a:lnTo>
                    <a:lnTo>
                      <a:pt x="30" y="73"/>
                    </a:lnTo>
                    <a:lnTo>
                      <a:pt x="32" y="71"/>
                    </a:lnTo>
                    <a:lnTo>
                      <a:pt x="35" y="70"/>
                    </a:lnTo>
                    <a:lnTo>
                      <a:pt x="38" y="70"/>
                    </a:lnTo>
                    <a:lnTo>
                      <a:pt x="38" y="70"/>
                    </a:lnTo>
                    <a:lnTo>
                      <a:pt x="41" y="70"/>
                    </a:lnTo>
                    <a:lnTo>
                      <a:pt x="44" y="71"/>
                    </a:lnTo>
                    <a:lnTo>
                      <a:pt x="46" y="73"/>
                    </a:lnTo>
                    <a:lnTo>
                      <a:pt x="48" y="76"/>
                    </a:lnTo>
                    <a:lnTo>
                      <a:pt x="48" y="76"/>
                    </a:lnTo>
                    <a:lnTo>
                      <a:pt x="53" y="74"/>
                    </a:lnTo>
                    <a:lnTo>
                      <a:pt x="57" y="72"/>
                    </a:lnTo>
                    <a:lnTo>
                      <a:pt x="57" y="72"/>
                    </a:lnTo>
                    <a:lnTo>
                      <a:pt x="56" y="69"/>
                    </a:lnTo>
                    <a:lnTo>
                      <a:pt x="57" y="66"/>
                    </a:lnTo>
                    <a:lnTo>
                      <a:pt x="59" y="63"/>
                    </a:lnTo>
                    <a:lnTo>
                      <a:pt x="61" y="60"/>
                    </a:lnTo>
                    <a:lnTo>
                      <a:pt x="61" y="60"/>
                    </a:lnTo>
                    <a:lnTo>
                      <a:pt x="63" y="58"/>
                    </a:lnTo>
                    <a:lnTo>
                      <a:pt x="66" y="57"/>
                    </a:lnTo>
                    <a:lnTo>
                      <a:pt x="69" y="56"/>
                    </a:lnTo>
                    <a:lnTo>
                      <a:pt x="72" y="57"/>
                    </a:lnTo>
                    <a:lnTo>
                      <a:pt x="72" y="57"/>
                    </a:lnTo>
                    <a:lnTo>
                      <a:pt x="74" y="53"/>
                    </a:lnTo>
                    <a:lnTo>
                      <a:pt x="76" y="48"/>
                    </a:lnTo>
                    <a:lnTo>
                      <a:pt x="76" y="48"/>
                    </a:lnTo>
                    <a:lnTo>
                      <a:pt x="73" y="46"/>
                    </a:lnTo>
                    <a:lnTo>
                      <a:pt x="71" y="44"/>
                    </a:lnTo>
                    <a:lnTo>
                      <a:pt x="70" y="41"/>
                    </a:lnTo>
                    <a:lnTo>
                      <a:pt x="70" y="38"/>
                    </a:lnTo>
                    <a:lnTo>
                      <a:pt x="70" y="38"/>
                    </a:lnTo>
                    <a:lnTo>
                      <a:pt x="70" y="35"/>
                    </a:lnTo>
                    <a:lnTo>
                      <a:pt x="71" y="32"/>
                    </a:lnTo>
                    <a:lnTo>
                      <a:pt x="73" y="30"/>
                    </a:lnTo>
                    <a:lnTo>
                      <a:pt x="76" y="28"/>
                    </a:lnTo>
                    <a:lnTo>
                      <a:pt x="76" y="28"/>
                    </a:lnTo>
                    <a:close/>
                    <a:moveTo>
                      <a:pt x="38" y="49"/>
                    </a:moveTo>
                    <a:lnTo>
                      <a:pt x="38" y="49"/>
                    </a:lnTo>
                    <a:lnTo>
                      <a:pt x="34" y="48"/>
                    </a:lnTo>
                    <a:lnTo>
                      <a:pt x="30" y="46"/>
                    </a:lnTo>
                    <a:lnTo>
                      <a:pt x="28" y="42"/>
                    </a:lnTo>
                    <a:lnTo>
                      <a:pt x="27" y="38"/>
                    </a:lnTo>
                    <a:lnTo>
                      <a:pt x="27" y="38"/>
                    </a:lnTo>
                    <a:lnTo>
                      <a:pt x="28" y="33"/>
                    </a:lnTo>
                    <a:lnTo>
                      <a:pt x="30" y="30"/>
                    </a:lnTo>
                    <a:lnTo>
                      <a:pt x="34" y="27"/>
                    </a:lnTo>
                    <a:lnTo>
                      <a:pt x="38" y="27"/>
                    </a:lnTo>
                    <a:lnTo>
                      <a:pt x="38" y="27"/>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69" name="Freeform 189"/>
              <p:cNvSpPr>
                <a:spLocks noEditPoints="1"/>
              </p:cNvSpPr>
              <p:nvPr/>
            </p:nvSpPr>
            <p:spPr bwMode="auto">
              <a:xfrm>
                <a:off x="5172" y="2844"/>
                <a:ext cx="76" cy="76"/>
              </a:xfrm>
              <a:custGeom>
                <a:avLst/>
                <a:gdLst>
                  <a:gd name="T0" fmla="*/ 74 w 76"/>
                  <a:gd name="T1" fmla="*/ 23 h 76"/>
                  <a:gd name="T2" fmla="*/ 69 w 76"/>
                  <a:gd name="T3" fmla="*/ 18 h 76"/>
                  <a:gd name="T4" fmla="*/ 60 w 76"/>
                  <a:gd name="T5" fmla="*/ 15 h 76"/>
                  <a:gd name="T6" fmla="*/ 57 w 76"/>
                  <a:gd name="T7" fmla="*/ 10 h 76"/>
                  <a:gd name="T8" fmla="*/ 57 w 76"/>
                  <a:gd name="T9" fmla="*/ 4 h 76"/>
                  <a:gd name="T10" fmla="*/ 48 w 76"/>
                  <a:gd name="T11" fmla="*/ 0 h 76"/>
                  <a:gd name="T12" fmla="*/ 41 w 76"/>
                  <a:gd name="T13" fmla="*/ 6 h 76"/>
                  <a:gd name="T14" fmla="*/ 35 w 76"/>
                  <a:gd name="T15" fmla="*/ 6 h 76"/>
                  <a:gd name="T16" fmla="*/ 27 w 76"/>
                  <a:gd name="T17" fmla="*/ 0 h 76"/>
                  <a:gd name="T18" fmla="*/ 18 w 76"/>
                  <a:gd name="T19" fmla="*/ 4 h 76"/>
                  <a:gd name="T20" fmla="*/ 18 w 76"/>
                  <a:gd name="T21" fmla="*/ 10 h 76"/>
                  <a:gd name="T22" fmla="*/ 15 w 76"/>
                  <a:gd name="T23" fmla="*/ 15 h 76"/>
                  <a:gd name="T24" fmla="*/ 7 w 76"/>
                  <a:gd name="T25" fmla="*/ 18 h 76"/>
                  <a:gd name="T26" fmla="*/ 2 w 76"/>
                  <a:gd name="T27" fmla="*/ 23 h 76"/>
                  <a:gd name="T28" fmla="*/ 2 w 76"/>
                  <a:gd name="T29" fmla="*/ 29 h 76"/>
                  <a:gd name="T30" fmla="*/ 6 w 76"/>
                  <a:gd name="T31" fmla="*/ 38 h 76"/>
                  <a:gd name="T32" fmla="*/ 4 w 76"/>
                  <a:gd name="T33" fmla="*/ 44 h 76"/>
                  <a:gd name="T34" fmla="*/ 0 w 76"/>
                  <a:gd name="T35" fmla="*/ 48 h 76"/>
                  <a:gd name="T36" fmla="*/ 4 w 76"/>
                  <a:gd name="T37" fmla="*/ 58 h 76"/>
                  <a:gd name="T38" fmla="*/ 13 w 76"/>
                  <a:gd name="T39" fmla="*/ 59 h 76"/>
                  <a:gd name="T40" fmla="*/ 17 w 76"/>
                  <a:gd name="T41" fmla="*/ 63 h 76"/>
                  <a:gd name="T42" fmla="*/ 18 w 76"/>
                  <a:gd name="T43" fmla="*/ 72 h 76"/>
                  <a:gd name="T44" fmla="*/ 27 w 76"/>
                  <a:gd name="T45" fmla="*/ 76 h 76"/>
                  <a:gd name="T46" fmla="*/ 32 w 76"/>
                  <a:gd name="T47" fmla="*/ 71 h 76"/>
                  <a:gd name="T48" fmla="*/ 38 w 76"/>
                  <a:gd name="T49" fmla="*/ 69 h 76"/>
                  <a:gd name="T50" fmla="*/ 46 w 76"/>
                  <a:gd name="T51" fmla="*/ 73 h 76"/>
                  <a:gd name="T52" fmla="*/ 52 w 76"/>
                  <a:gd name="T53" fmla="*/ 74 h 76"/>
                  <a:gd name="T54" fmla="*/ 56 w 76"/>
                  <a:gd name="T55" fmla="*/ 69 h 76"/>
                  <a:gd name="T56" fmla="*/ 60 w 76"/>
                  <a:gd name="T57" fmla="*/ 60 h 76"/>
                  <a:gd name="T58" fmla="*/ 65 w 76"/>
                  <a:gd name="T59" fmla="*/ 57 h 76"/>
                  <a:gd name="T60" fmla="*/ 72 w 76"/>
                  <a:gd name="T61" fmla="*/ 58 h 76"/>
                  <a:gd name="T62" fmla="*/ 76 w 76"/>
                  <a:gd name="T63" fmla="*/ 48 h 76"/>
                  <a:gd name="T64" fmla="*/ 70 w 76"/>
                  <a:gd name="T65" fmla="*/ 41 h 76"/>
                  <a:gd name="T66" fmla="*/ 70 w 76"/>
                  <a:gd name="T67" fmla="*/ 35 h 76"/>
                  <a:gd name="T68" fmla="*/ 76 w 76"/>
                  <a:gd name="T69" fmla="*/ 28 h 76"/>
                  <a:gd name="T70" fmla="*/ 38 w 76"/>
                  <a:gd name="T71" fmla="*/ 49 h 76"/>
                  <a:gd name="T72" fmla="*/ 26 w 76"/>
                  <a:gd name="T73" fmla="*/ 42 h 76"/>
                  <a:gd name="T74" fmla="*/ 26 w 76"/>
                  <a:gd name="T75" fmla="*/ 33 h 76"/>
                  <a:gd name="T76" fmla="*/ 38 w 76"/>
                  <a:gd name="T77" fmla="*/ 26 h 76"/>
                  <a:gd name="T78" fmla="*/ 46 w 76"/>
                  <a:gd name="T79" fmla="*/ 30 h 76"/>
                  <a:gd name="T80" fmla="*/ 49 w 76"/>
                  <a:gd name="T81" fmla="*/ 38 h 76"/>
                  <a:gd name="T82" fmla="*/ 42 w 76"/>
                  <a:gd name="T83" fmla="*/ 4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6">
                    <a:moveTo>
                      <a:pt x="76" y="28"/>
                    </a:moveTo>
                    <a:lnTo>
                      <a:pt x="76" y="28"/>
                    </a:lnTo>
                    <a:lnTo>
                      <a:pt x="74" y="23"/>
                    </a:lnTo>
                    <a:lnTo>
                      <a:pt x="72" y="18"/>
                    </a:lnTo>
                    <a:lnTo>
                      <a:pt x="72" y="18"/>
                    </a:lnTo>
                    <a:lnTo>
                      <a:pt x="69" y="18"/>
                    </a:lnTo>
                    <a:lnTo>
                      <a:pt x="65" y="18"/>
                    </a:lnTo>
                    <a:lnTo>
                      <a:pt x="62" y="17"/>
                    </a:lnTo>
                    <a:lnTo>
                      <a:pt x="60" y="15"/>
                    </a:lnTo>
                    <a:lnTo>
                      <a:pt x="60" y="15"/>
                    </a:lnTo>
                    <a:lnTo>
                      <a:pt x="58" y="12"/>
                    </a:lnTo>
                    <a:lnTo>
                      <a:pt x="57" y="10"/>
                    </a:lnTo>
                    <a:lnTo>
                      <a:pt x="56" y="7"/>
                    </a:lnTo>
                    <a:lnTo>
                      <a:pt x="57" y="4"/>
                    </a:lnTo>
                    <a:lnTo>
                      <a:pt x="57" y="4"/>
                    </a:lnTo>
                    <a:lnTo>
                      <a:pt x="52" y="1"/>
                    </a:lnTo>
                    <a:lnTo>
                      <a:pt x="48" y="0"/>
                    </a:lnTo>
                    <a:lnTo>
                      <a:pt x="48" y="0"/>
                    </a:lnTo>
                    <a:lnTo>
                      <a:pt x="46" y="2"/>
                    </a:lnTo>
                    <a:lnTo>
                      <a:pt x="44" y="4"/>
                    </a:lnTo>
                    <a:lnTo>
                      <a:pt x="41" y="6"/>
                    </a:lnTo>
                    <a:lnTo>
                      <a:pt x="38" y="6"/>
                    </a:lnTo>
                    <a:lnTo>
                      <a:pt x="38" y="6"/>
                    </a:lnTo>
                    <a:lnTo>
                      <a:pt x="35" y="6"/>
                    </a:lnTo>
                    <a:lnTo>
                      <a:pt x="32" y="4"/>
                    </a:lnTo>
                    <a:lnTo>
                      <a:pt x="29" y="2"/>
                    </a:lnTo>
                    <a:lnTo>
                      <a:pt x="27" y="0"/>
                    </a:lnTo>
                    <a:lnTo>
                      <a:pt x="27" y="0"/>
                    </a:lnTo>
                    <a:lnTo>
                      <a:pt x="22" y="1"/>
                    </a:lnTo>
                    <a:lnTo>
                      <a:pt x="18" y="4"/>
                    </a:lnTo>
                    <a:lnTo>
                      <a:pt x="18" y="4"/>
                    </a:lnTo>
                    <a:lnTo>
                      <a:pt x="18" y="7"/>
                    </a:lnTo>
                    <a:lnTo>
                      <a:pt x="18" y="10"/>
                    </a:lnTo>
                    <a:lnTo>
                      <a:pt x="17" y="12"/>
                    </a:lnTo>
                    <a:lnTo>
                      <a:pt x="15" y="15"/>
                    </a:lnTo>
                    <a:lnTo>
                      <a:pt x="15" y="15"/>
                    </a:lnTo>
                    <a:lnTo>
                      <a:pt x="13" y="17"/>
                    </a:lnTo>
                    <a:lnTo>
                      <a:pt x="10" y="18"/>
                    </a:lnTo>
                    <a:lnTo>
                      <a:pt x="7" y="18"/>
                    </a:lnTo>
                    <a:lnTo>
                      <a:pt x="4" y="18"/>
                    </a:lnTo>
                    <a:lnTo>
                      <a:pt x="4" y="18"/>
                    </a:lnTo>
                    <a:lnTo>
                      <a:pt x="2" y="23"/>
                    </a:lnTo>
                    <a:lnTo>
                      <a:pt x="0" y="28"/>
                    </a:lnTo>
                    <a:lnTo>
                      <a:pt x="0" y="28"/>
                    </a:lnTo>
                    <a:lnTo>
                      <a:pt x="2" y="29"/>
                    </a:lnTo>
                    <a:lnTo>
                      <a:pt x="4" y="32"/>
                    </a:lnTo>
                    <a:lnTo>
                      <a:pt x="6" y="35"/>
                    </a:lnTo>
                    <a:lnTo>
                      <a:pt x="6" y="38"/>
                    </a:lnTo>
                    <a:lnTo>
                      <a:pt x="6" y="38"/>
                    </a:lnTo>
                    <a:lnTo>
                      <a:pt x="6" y="41"/>
                    </a:lnTo>
                    <a:lnTo>
                      <a:pt x="4" y="44"/>
                    </a:lnTo>
                    <a:lnTo>
                      <a:pt x="2" y="46"/>
                    </a:lnTo>
                    <a:lnTo>
                      <a:pt x="0" y="48"/>
                    </a:lnTo>
                    <a:lnTo>
                      <a:pt x="0" y="48"/>
                    </a:lnTo>
                    <a:lnTo>
                      <a:pt x="2" y="52"/>
                    </a:lnTo>
                    <a:lnTo>
                      <a:pt x="4" y="58"/>
                    </a:lnTo>
                    <a:lnTo>
                      <a:pt x="4" y="58"/>
                    </a:lnTo>
                    <a:lnTo>
                      <a:pt x="7" y="57"/>
                    </a:lnTo>
                    <a:lnTo>
                      <a:pt x="10" y="57"/>
                    </a:lnTo>
                    <a:lnTo>
                      <a:pt x="13" y="59"/>
                    </a:lnTo>
                    <a:lnTo>
                      <a:pt x="15" y="60"/>
                    </a:lnTo>
                    <a:lnTo>
                      <a:pt x="15" y="60"/>
                    </a:lnTo>
                    <a:lnTo>
                      <a:pt x="17" y="63"/>
                    </a:lnTo>
                    <a:lnTo>
                      <a:pt x="18" y="66"/>
                    </a:lnTo>
                    <a:lnTo>
                      <a:pt x="18" y="69"/>
                    </a:lnTo>
                    <a:lnTo>
                      <a:pt x="18" y="72"/>
                    </a:lnTo>
                    <a:lnTo>
                      <a:pt x="18" y="72"/>
                    </a:lnTo>
                    <a:lnTo>
                      <a:pt x="22" y="74"/>
                    </a:lnTo>
                    <a:lnTo>
                      <a:pt x="27" y="76"/>
                    </a:lnTo>
                    <a:lnTo>
                      <a:pt x="27" y="76"/>
                    </a:lnTo>
                    <a:lnTo>
                      <a:pt x="29" y="73"/>
                    </a:lnTo>
                    <a:lnTo>
                      <a:pt x="32" y="71"/>
                    </a:lnTo>
                    <a:lnTo>
                      <a:pt x="35" y="70"/>
                    </a:lnTo>
                    <a:lnTo>
                      <a:pt x="38" y="69"/>
                    </a:lnTo>
                    <a:lnTo>
                      <a:pt x="38" y="69"/>
                    </a:lnTo>
                    <a:lnTo>
                      <a:pt x="41" y="70"/>
                    </a:lnTo>
                    <a:lnTo>
                      <a:pt x="44" y="71"/>
                    </a:lnTo>
                    <a:lnTo>
                      <a:pt x="46" y="73"/>
                    </a:lnTo>
                    <a:lnTo>
                      <a:pt x="48" y="76"/>
                    </a:lnTo>
                    <a:lnTo>
                      <a:pt x="48" y="76"/>
                    </a:lnTo>
                    <a:lnTo>
                      <a:pt x="52" y="74"/>
                    </a:lnTo>
                    <a:lnTo>
                      <a:pt x="57" y="72"/>
                    </a:lnTo>
                    <a:lnTo>
                      <a:pt x="57" y="72"/>
                    </a:lnTo>
                    <a:lnTo>
                      <a:pt x="56" y="69"/>
                    </a:lnTo>
                    <a:lnTo>
                      <a:pt x="57" y="66"/>
                    </a:lnTo>
                    <a:lnTo>
                      <a:pt x="58" y="63"/>
                    </a:lnTo>
                    <a:lnTo>
                      <a:pt x="60" y="60"/>
                    </a:lnTo>
                    <a:lnTo>
                      <a:pt x="60" y="60"/>
                    </a:lnTo>
                    <a:lnTo>
                      <a:pt x="62" y="59"/>
                    </a:lnTo>
                    <a:lnTo>
                      <a:pt x="65" y="57"/>
                    </a:lnTo>
                    <a:lnTo>
                      <a:pt x="69" y="57"/>
                    </a:lnTo>
                    <a:lnTo>
                      <a:pt x="72" y="58"/>
                    </a:lnTo>
                    <a:lnTo>
                      <a:pt x="72" y="58"/>
                    </a:lnTo>
                    <a:lnTo>
                      <a:pt x="74" y="52"/>
                    </a:lnTo>
                    <a:lnTo>
                      <a:pt x="76" y="48"/>
                    </a:lnTo>
                    <a:lnTo>
                      <a:pt x="76" y="48"/>
                    </a:lnTo>
                    <a:lnTo>
                      <a:pt x="73" y="46"/>
                    </a:lnTo>
                    <a:lnTo>
                      <a:pt x="71" y="44"/>
                    </a:lnTo>
                    <a:lnTo>
                      <a:pt x="70" y="41"/>
                    </a:lnTo>
                    <a:lnTo>
                      <a:pt x="70" y="38"/>
                    </a:lnTo>
                    <a:lnTo>
                      <a:pt x="70" y="38"/>
                    </a:lnTo>
                    <a:lnTo>
                      <a:pt x="70" y="35"/>
                    </a:lnTo>
                    <a:lnTo>
                      <a:pt x="71" y="32"/>
                    </a:lnTo>
                    <a:lnTo>
                      <a:pt x="73" y="29"/>
                    </a:lnTo>
                    <a:lnTo>
                      <a:pt x="76" y="28"/>
                    </a:lnTo>
                    <a:lnTo>
                      <a:pt x="76" y="28"/>
                    </a:lnTo>
                    <a:close/>
                    <a:moveTo>
                      <a:pt x="38" y="49"/>
                    </a:moveTo>
                    <a:lnTo>
                      <a:pt x="38" y="49"/>
                    </a:lnTo>
                    <a:lnTo>
                      <a:pt x="33" y="48"/>
                    </a:lnTo>
                    <a:lnTo>
                      <a:pt x="29" y="46"/>
                    </a:lnTo>
                    <a:lnTo>
                      <a:pt x="26" y="42"/>
                    </a:lnTo>
                    <a:lnTo>
                      <a:pt x="26" y="38"/>
                    </a:lnTo>
                    <a:lnTo>
                      <a:pt x="26" y="38"/>
                    </a:lnTo>
                    <a:lnTo>
                      <a:pt x="26" y="33"/>
                    </a:lnTo>
                    <a:lnTo>
                      <a:pt x="29" y="30"/>
                    </a:lnTo>
                    <a:lnTo>
                      <a:pt x="33" y="27"/>
                    </a:lnTo>
                    <a:lnTo>
                      <a:pt x="38" y="26"/>
                    </a:lnTo>
                    <a:lnTo>
                      <a:pt x="38" y="26"/>
                    </a:lnTo>
                    <a:lnTo>
                      <a:pt x="42" y="27"/>
                    </a:lnTo>
                    <a:lnTo>
                      <a:pt x="46" y="30"/>
                    </a:lnTo>
                    <a:lnTo>
                      <a:pt x="48" y="33"/>
                    </a:lnTo>
                    <a:lnTo>
                      <a:pt x="49" y="38"/>
                    </a:lnTo>
                    <a:lnTo>
                      <a:pt x="49" y="38"/>
                    </a:lnTo>
                    <a:lnTo>
                      <a:pt x="48" y="42"/>
                    </a:lnTo>
                    <a:lnTo>
                      <a:pt x="46" y="46"/>
                    </a:lnTo>
                    <a:lnTo>
                      <a:pt x="42" y="48"/>
                    </a:lnTo>
                    <a:lnTo>
                      <a:pt x="38" y="49"/>
                    </a:lnTo>
                    <a:lnTo>
                      <a:pt x="38" y="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0" name="Freeform 190"/>
              <p:cNvSpPr>
                <a:spLocks/>
              </p:cNvSpPr>
              <p:nvPr/>
            </p:nvSpPr>
            <p:spPr bwMode="auto">
              <a:xfrm>
                <a:off x="477" y="44"/>
                <a:ext cx="111" cy="36"/>
              </a:xfrm>
              <a:custGeom>
                <a:avLst/>
                <a:gdLst>
                  <a:gd name="T0" fmla="*/ 111 w 111"/>
                  <a:gd name="T1" fmla="*/ 36 h 36"/>
                  <a:gd name="T2" fmla="*/ 109 w 111"/>
                  <a:gd name="T3" fmla="*/ 27 h 36"/>
                  <a:gd name="T4" fmla="*/ 109 w 111"/>
                  <a:gd name="T5" fmla="*/ 27 h 36"/>
                  <a:gd name="T6" fmla="*/ 106 w 111"/>
                  <a:gd name="T7" fmla="*/ 19 h 36"/>
                  <a:gd name="T8" fmla="*/ 104 w 111"/>
                  <a:gd name="T9" fmla="*/ 16 h 36"/>
                  <a:gd name="T10" fmla="*/ 102 w 111"/>
                  <a:gd name="T11" fmla="*/ 13 h 36"/>
                  <a:gd name="T12" fmla="*/ 102 w 111"/>
                  <a:gd name="T13" fmla="*/ 13 h 36"/>
                  <a:gd name="T14" fmla="*/ 101 w 111"/>
                  <a:gd name="T15" fmla="*/ 9 h 36"/>
                  <a:gd name="T16" fmla="*/ 97 w 111"/>
                  <a:gd name="T17" fmla="*/ 5 h 36"/>
                  <a:gd name="T18" fmla="*/ 93 w 111"/>
                  <a:gd name="T19" fmla="*/ 1 h 36"/>
                  <a:gd name="T20" fmla="*/ 88 w 111"/>
                  <a:gd name="T21" fmla="*/ 0 h 36"/>
                  <a:gd name="T22" fmla="*/ 23 w 111"/>
                  <a:gd name="T23" fmla="*/ 0 h 36"/>
                  <a:gd name="T24" fmla="*/ 23 w 111"/>
                  <a:gd name="T25" fmla="*/ 0 h 36"/>
                  <a:gd name="T26" fmla="*/ 18 w 111"/>
                  <a:gd name="T27" fmla="*/ 1 h 36"/>
                  <a:gd name="T28" fmla="*/ 14 w 111"/>
                  <a:gd name="T29" fmla="*/ 5 h 36"/>
                  <a:gd name="T30" fmla="*/ 11 w 111"/>
                  <a:gd name="T31" fmla="*/ 8 h 36"/>
                  <a:gd name="T32" fmla="*/ 10 w 111"/>
                  <a:gd name="T33" fmla="*/ 13 h 36"/>
                  <a:gd name="T34" fmla="*/ 10 w 111"/>
                  <a:gd name="T35" fmla="*/ 13 h 36"/>
                  <a:gd name="T36" fmla="*/ 8 w 111"/>
                  <a:gd name="T37" fmla="*/ 15 h 36"/>
                  <a:gd name="T38" fmla="*/ 5 w 111"/>
                  <a:gd name="T39" fmla="*/ 18 h 36"/>
                  <a:gd name="T40" fmla="*/ 4 w 111"/>
                  <a:gd name="T41" fmla="*/ 22 h 36"/>
                  <a:gd name="T42" fmla="*/ 3 w 111"/>
                  <a:gd name="T43" fmla="*/ 27 h 36"/>
                  <a:gd name="T44" fmla="*/ 0 w 111"/>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36">
                    <a:moveTo>
                      <a:pt x="111" y="36"/>
                    </a:moveTo>
                    <a:lnTo>
                      <a:pt x="109" y="27"/>
                    </a:lnTo>
                    <a:lnTo>
                      <a:pt x="109" y="27"/>
                    </a:lnTo>
                    <a:lnTo>
                      <a:pt x="106" y="19"/>
                    </a:lnTo>
                    <a:lnTo>
                      <a:pt x="104" y="16"/>
                    </a:lnTo>
                    <a:lnTo>
                      <a:pt x="102" y="13"/>
                    </a:lnTo>
                    <a:lnTo>
                      <a:pt x="102" y="13"/>
                    </a:lnTo>
                    <a:lnTo>
                      <a:pt x="101" y="9"/>
                    </a:lnTo>
                    <a:lnTo>
                      <a:pt x="97" y="5"/>
                    </a:lnTo>
                    <a:lnTo>
                      <a:pt x="93" y="1"/>
                    </a:lnTo>
                    <a:lnTo>
                      <a:pt x="88" y="0"/>
                    </a:lnTo>
                    <a:lnTo>
                      <a:pt x="23" y="0"/>
                    </a:lnTo>
                    <a:lnTo>
                      <a:pt x="23" y="0"/>
                    </a:lnTo>
                    <a:lnTo>
                      <a:pt x="18" y="1"/>
                    </a:lnTo>
                    <a:lnTo>
                      <a:pt x="14" y="5"/>
                    </a:lnTo>
                    <a:lnTo>
                      <a:pt x="11" y="8"/>
                    </a:lnTo>
                    <a:lnTo>
                      <a:pt x="10" y="13"/>
                    </a:lnTo>
                    <a:lnTo>
                      <a:pt x="10" y="13"/>
                    </a:lnTo>
                    <a:lnTo>
                      <a:pt x="8" y="15"/>
                    </a:lnTo>
                    <a:lnTo>
                      <a:pt x="5" y="18"/>
                    </a:lnTo>
                    <a:lnTo>
                      <a:pt x="4" y="22"/>
                    </a:lnTo>
                    <a:lnTo>
                      <a:pt x="3" y="27"/>
                    </a:lnTo>
                    <a:lnTo>
                      <a:pt x="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1" name="Freeform 191"/>
              <p:cNvSpPr>
                <a:spLocks/>
              </p:cNvSpPr>
              <p:nvPr/>
            </p:nvSpPr>
            <p:spPr bwMode="auto">
              <a:xfrm>
                <a:off x="488" y="68"/>
                <a:ext cx="88" cy="12"/>
              </a:xfrm>
              <a:custGeom>
                <a:avLst/>
                <a:gdLst>
                  <a:gd name="T0" fmla="*/ 0 w 88"/>
                  <a:gd name="T1" fmla="*/ 12 h 12"/>
                  <a:gd name="T2" fmla="*/ 2 w 88"/>
                  <a:gd name="T3" fmla="*/ 6 h 12"/>
                  <a:gd name="T4" fmla="*/ 2 w 88"/>
                  <a:gd name="T5" fmla="*/ 6 h 12"/>
                  <a:gd name="T6" fmla="*/ 3 w 88"/>
                  <a:gd name="T7" fmla="*/ 2 h 12"/>
                  <a:gd name="T8" fmla="*/ 4 w 88"/>
                  <a:gd name="T9" fmla="*/ 0 h 12"/>
                  <a:gd name="T10" fmla="*/ 4 w 88"/>
                  <a:gd name="T11" fmla="*/ 0 h 12"/>
                  <a:gd name="T12" fmla="*/ 8 w 88"/>
                  <a:gd name="T13" fmla="*/ 2 h 12"/>
                  <a:gd name="T14" fmla="*/ 12 w 88"/>
                  <a:gd name="T15" fmla="*/ 3 h 12"/>
                  <a:gd name="T16" fmla="*/ 77 w 88"/>
                  <a:gd name="T17" fmla="*/ 3 h 12"/>
                  <a:gd name="T18" fmla="*/ 77 w 88"/>
                  <a:gd name="T19" fmla="*/ 3 h 12"/>
                  <a:gd name="T20" fmla="*/ 81 w 88"/>
                  <a:gd name="T21" fmla="*/ 2 h 12"/>
                  <a:gd name="T22" fmla="*/ 85 w 88"/>
                  <a:gd name="T23" fmla="*/ 0 h 12"/>
                  <a:gd name="T24" fmla="*/ 85 w 88"/>
                  <a:gd name="T25" fmla="*/ 0 h 12"/>
                  <a:gd name="T26" fmla="*/ 86 w 88"/>
                  <a:gd name="T27" fmla="*/ 6 h 12"/>
                  <a:gd name="T28" fmla="*/ 88 w 88"/>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2">
                    <a:moveTo>
                      <a:pt x="0" y="12"/>
                    </a:moveTo>
                    <a:lnTo>
                      <a:pt x="2" y="6"/>
                    </a:lnTo>
                    <a:lnTo>
                      <a:pt x="2" y="6"/>
                    </a:lnTo>
                    <a:lnTo>
                      <a:pt x="3" y="2"/>
                    </a:lnTo>
                    <a:lnTo>
                      <a:pt x="4" y="0"/>
                    </a:lnTo>
                    <a:lnTo>
                      <a:pt x="4" y="0"/>
                    </a:lnTo>
                    <a:lnTo>
                      <a:pt x="8" y="2"/>
                    </a:lnTo>
                    <a:lnTo>
                      <a:pt x="12" y="3"/>
                    </a:lnTo>
                    <a:lnTo>
                      <a:pt x="77" y="3"/>
                    </a:lnTo>
                    <a:lnTo>
                      <a:pt x="77" y="3"/>
                    </a:lnTo>
                    <a:lnTo>
                      <a:pt x="81" y="2"/>
                    </a:lnTo>
                    <a:lnTo>
                      <a:pt x="85" y="0"/>
                    </a:lnTo>
                    <a:lnTo>
                      <a:pt x="85" y="0"/>
                    </a:lnTo>
                    <a:lnTo>
                      <a:pt x="86" y="6"/>
                    </a:lnTo>
                    <a:lnTo>
                      <a:pt x="88"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2" name="Freeform 192"/>
              <p:cNvSpPr>
                <a:spLocks/>
              </p:cNvSpPr>
              <p:nvPr/>
            </p:nvSpPr>
            <p:spPr bwMode="auto">
              <a:xfrm>
                <a:off x="392" y="88"/>
                <a:ext cx="281" cy="95"/>
              </a:xfrm>
              <a:custGeom>
                <a:avLst/>
                <a:gdLst>
                  <a:gd name="T0" fmla="*/ 262 w 281"/>
                  <a:gd name="T1" fmla="*/ 0 h 95"/>
                  <a:gd name="T2" fmla="*/ 19 w 281"/>
                  <a:gd name="T3" fmla="*/ 0 h 95"/>
                  <a:gd name="T4" fmla="*/ 19 w 281"/>
                  <a:gd name="T5" fmla="*/ 0 h 95"/>
                  <a:gd name="T6" fmla="*/ 16 w 281"/>
                  <a:gd name="T7" fmla="*/ 1 h 95"/>
                  <a:gd name="T8" fmla="*/ 12 w 281"/>
                  <a:gd name="T9" fmla="*/ 2 h 95"/>
                  <a:gd name="T10" fmla="*/ 9 w 281"/>
                  <a:gd name="T11" fmla="*/ 4 h 95"/>
                  <a:gd name="T12" fmla="*/ 6 w 281"/>
                  <a:gd name="T13" fmla="*/ 6 h 95"/>
                  <a:gd name="T14" fmla="*/ 3 w 281"/>
                  <a:gd name="T15" fmla="*/ 9 h 95"/>
                  <a:gd name="T16" fmla="*/ 1 w 281"/>
                  <a:gd name="T17" fmla="*/ 12 h 95"/>
                  <a:gd name="T18" fmla="*/ 0 w 281"/>
                  <a:gd name="T19" fmla="*/ 15 h 95"/>
                  <a:gd name="T20" fmla="*/ 0 w 281"/>
                  <a:gd name="T21" fmla="*/ 19 h 95"/>
                  <a:gd name="T22" fmla="*/ 0 w 281"/>
                  <a:gd name="T23" fmla="*/ 42 h 95"/>
                  <a:gd name="T24" fmla="*/ 0 w 281"/>
                  <a:gd name="T25" fmla="*/ 42 h 95"/>
                  <a:gd name="T26" fmla="*/ 0 w 281"/>
                  <a:gd name="T27" fmla="*/ 49 h 95"/>
                  <a:gd name="T28" fmla="*/ 1 w 281"/>
                  <a:gd name="T29" fmla="*/ 55 h 95"/>
                  <a:gd name="T30" fmla="*/ 1 w 281"/>
                  <a:gd name="T31" fmla="*/ 55 h 95"/>
                  <a:gd name="T32" fmla="*/ 2 w 281"/>
                  <a:gd name="T33" fmla="*/ 56 h 95"/>
                  <a:gd name="T34" fmla="*/ 2 w 281"/>
                  <a:gd name="T35" fmla="*/ 56 h 95"/>
                  <a:gd name="T36" fmla="*/ 5 w 281"/>
                  <a:gd name="T37" fmla="*/ 57 h 95"/>
                  <a:gd name="T38" fmla="*/ 9 w 281"/>
                  <a:gd name="T39" fmla="*/ 59 h 95"/>
                  <a:gd name="T40" fmla="*/ 20 w 281"/>
                  <a:gd name="T41" fmla="*/ 62 h 95"/>
                  <a:gd name="T42" fmla="*/ 124 w 281"/>
                  <a:gd name="T43" fmla="*/ 94 h 95"/>
                  <a:gd name="T44" fmla="*/ 124 w 281"/>
                  <a:gd name="T45" fmla="*/ 94 h 95"/>
                  <a:gd name="T46" fmla="*/ 127 w 281"/>
                  <a:gd name="T47" fmla="*/ 95 h 95"/>
                  <a:gd name="T48" fmla="*/ 127 w 281"/>
                  <a:gd name="T49" fmla="*/ 92 h 95"/>
                  <a:gd name="T50" fmla="*/ 127 w 281"/>
                  <a:gd name="T51" fmla="*/ 92 h 95"/>
                  <a:gd name="T52" fmla="*/ 128 w 281"/>
                  <a:gd name="T53" fmla="*/ 87 h 95"/>
                  <a:gd name="T54" fmla="*/ 131 w 281"/>
                  <a:gd name="T55" fmla="*/ 82 h 95"/>
                  <a:gd name="T56" fmla="*/ 135 w 281"/>
                  <a:gd name="T57" fmla="*/ 79 h 95"/>
                  <a:gd name="T58" fmla="*/ 140 w 281"/>
                  <a:gd name="T59" fmla="*/ 78 h 95"/>
                  <a:gd name="T60" fmla="*/ 140 w 281"/>
                  <a:gd name="T61" fmla="*/ 78 h 95"/>
                  <a:gd name="T62" fmla="*/ 146 w 281"/>
                  <a:gd name="T63" fmla="*/ 79 h 95"/>
                  <a:gd name="T64" fmla="*/ 151 w 281"/>
                  <a:gd name="T65" fmla="*/ 82 h 95"/>
                  <a:gd name="T66" fmla="*/ 154 w 281"/>
                  <a:gd name="T67" fmla="*/ 87 h 95"/>
                  <a:gd name="T68" fmla="*/ 155 w 281"/>
                  <a:gd name="T69" fmla="*/ 92 h 95"/>
                  <a:gd name="T70" fmla="*/ 155 w 281"/>
                  <a:gd name="T71" fmla="*/ 95 h 95"/>
                  <a:gd name="T72" fmla="*/ 155 w 281"/>
                  <a:gd name="T73" fmla="*/ 95 h 95"/>
                  <a:gd name="T74" fmla="*/ 158 w 281"/>
                  <a:gd name="T75" fmla="*/ 94 h 95"/>
                  <a:gd name="T76" fmla="*/ 262 w 281"/>
                  <a:gd name="T77" fmla="*/ 62 h 95"/>
                  <a:gd name="T78" fmla="*/ 262 w 281"/>
                  <a:gd name="T79" fmla="*/ 62 h 95"/>
                  <a:gd name="T80" fmla="*/ 273 w 281"/>
                  <a:gd name="T81" fmla="*/ 59 h 95"/>
                  <a:gd name="T82" fmla="*/ 276 w 281"/>
                  <a:gd name="T83" fmla="*/ 57 h 95"/>
                  <a:gd name="T84" fmla="*/ 279 w 281"/>
                  <a:gd name="T85" fmla="*/ 56 h 95"/>
                  <a:gd name="T86" fmla="*/ 279 w 281"/>
                  <a:gd name="T87" fmla="*/ 56 h 95"/>
                  <a:gd name="T88" fmla="*/ 280 w 281"/>
                  <a:gd name="T89" fmla="*/ 55 h 95"/>
                  <a:gd name="T90" fmla="*/ 280 w 281"/>
                  <a:gd name="T91" fmla="*/ 55 h 95"/>
                  <a:gd name="T92" fmla="*/ 281 w 281"/>
                  <a:gd name="T93" fmla="*/ 49 h 95"/>
                  <a:gd name="T94" fmla="*/ 281 w 281"/>
                  <a:gd name="T95" fmla="*/ 42 h 95"/>
                  <a:gd name="T96" fmla="*/ 281 w 281"/>
                  <a:gd name="T97" fmla="*/ 19 h 95"/>
                  <a:gd name="T98" fmla="*/ 281 w 281"/>
                  <a:gd name="T99" fmla="*/ 19 h 95"/>
                  <a:gd name="T100" fmla="*/ 281 w 281"/>
                  <a:gd name="T101" fmla="*/ 15 h 95"/>
                  <a:gd name="T102" fmla="*/ 280 w 281"/>
                  <a:gd name="T103" fmla="*/ 12 h 95"/>
                  <a:gd name="T104" fmla="*/ 278 w 281"/>
                  <a:gd name="T105" fmla="*/ 9 h 95"/>
                  <a:gd name="T106" fmla="*/ 276 w 281"/>
                  <a:gd name="T107" fmla="*/ 6 h 95"/>
                  <a:gd name="T108" fmla="*/ 273 w 281"/>
                  <a:gd name="T109" fmla="*/ 4 h 95"/>
                  <a:gd name="T110" fmla="*/ 270 w 281"/>
                  <a:gd name="T111" fmla="*/ 2 h 95"/>
                  <a:gd name="T112" fmla="*/ 266 w 281"/>
                  <a:gd name="T113" fmla="*/ 1 h 95"/>
                  <a:gd name="T114" fmla="*/ 262 w 281"/>
                  <a:gd name="T115" fmla="*/ 0 h 95"/>
                  <a:gd name="T116" fmla="*/ 262 w 281"/>
                  <a:gd name="T1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1" h="95">
                    <a:moveTo>
                      <a:pt x="262" y="0"/>
                    </a:moveTo>
                    <a:lnTo>
                      <a:pt x="19" y="0"/>
                    </a:lnTo>
                    <a:lnTo>
                      <a:pt x="19" y="0"/>
                    </a:lnTo>
                    <a:lnTo>
                      <a:pt x="16" y="1"/>
                    </a:lnTo>
                    <a:lnTo>
                      <a:pt x="12" y="2"/>
                    </a:lnTo>
                    <a:lnTo>
                      <a:pt x="9" y="4"/>
                    </a:lnTo>
                    <a:lnTo>
                      <a:pt x="6" y="6"/>
                    </a:lnTo>
                    <a:lnTo>
                      <a:pt x="3" y="9"/>
                    </a:lnTo>
                    <a:lnTo>
                      <a:pt x="1" y="12"/>
                    </a:lnTo>
                    <a:lnTo>
                      <a:pt x="0" y="15"/>
                    </a:lnTo>
                    <a:lnTo>
                      <a:pt x="0" y="19"/>
                    </a:lnTo>
                    <a:lnTo>
                      <a:pt x="0" y="42"/>
                    </a:lnTo>
                    <a:lnTo>
                      <a:pt x="0" y="42"/>
                    </a:lnTo>
                    <a:lnTo>
                      <a:pt x="0" y="49"/>
                    </a:lnTo>
                    <a:lnTo>
                      <a:pt x="1" y="55"/>
                    </a:lnTo>
                    <a:lnTo>
                      <a:pt x="1" y="55"/>
                    </a:lnTo>
                    <a:lnTo>
                      <a:pt x="2" y="56"/>
                    </a:lnTo>
                    <a:lnTo>
                      <a:pt x="2" y="56"/>
                    </a:lnTo>
                    <a:lnTo>
                      <a:pt x="5" y="57"/>
                    </a:lnTo>
                    <a:lnTo>
                      <a:pt x="9" y="59"/>
                    </a:lnTo>
                    <a:lnTo>
                      <a:pt x="20" y="62"/>
                    </a:lnTo>
                    <a:lnTo>
                      <a:pt x="124" y="94"/>
                    </a:lnTo>
                    <a:lnTo>
                      <a:pt x="124" y="94"/>
                    </a:lnTo>
                    <a:lnTo>
                      <a:pt x="127" y="95"/>
                    </a:lnTo>
                    <a:lnTo>
                      <a:pt x="127" y="92"/>
                    </a:lnTo>
                    <a:lnTo>
                      <a:pt x="127" y="92"/>
                    </a:lnTo>
                    <a:lnTo>
                      <a:pt x="128" y="87"/>
                    </a:lnTo>
                    <a:lnTo>
                      <a:pt x="131" y="82"/>
                    </a:lnTo>
                    <a:lnTo>
                      <a:pt x="135" y="79"/>
                    </a:lnTo>
                    <a:lnTo>
                      <a:pt x="140" y="78"/>
                    </a:lnTo>
                    <a:lnTo>
                      <a:pt x="140" y="78"/>
                    </a:lnTo>
                    <a:lnTo>
                      <a:pt x="146" y="79"/>
                    </a:lnTo>
                    <a:lnTo>
                      <a:pt x="151" y="82"/>
                    </a:lnTo>
                    <a:lnTo>
                      <a:pt x="154" y="87"/>
                    </a:lnTo>
                    <a:lnTo>
                      <a:pt x="155" y="92"/>
                    </a:lnTo>
                    <a:lnTo>
                      <a:pt x="155" y="95"/>
                    </a:lnTo>
                    <a:lnTo>
                      <a:pt x="155" y="95"/>
                    </a:lnTo>
                    <a:lnTo>
                      <a:pt x="158" y="94"/>
                    </a:lnTo>
                    <a:lnTo>
                      <a:pt x="262" y="62"/>
                    </a:lnTo>
                    <a:lnTo>
                      <a:pt x="262" y="62"/>
                    </a:lnTo>
                    <a:lnTo>
                      <a:pt x="273" y="59"/>
                    </a:lnTo>
                    <a:lnTo>
                      <a:pt x="276" y="57"/>
                    </a:lnTo>
                    <a:lnTo>
                      <a:pt x="279" y="56"/>
                    </a:lnTo>
                    <a:lnTo>
                      <a:pt x="279" y="56"/>
                    </a:lnTo>
                    <a:lnTo>
                      <a:pt x="280" y="55"/>
                    </a:lnTo>
                    <a:lnTo>
                      <a:pt x="280" y="55"/>
                    </a:lnTo>
                    <a:lnTo>
                      <a:pt x="281" y="49"/>
                    </a:lnTo>
                    <a:lnTo>
                      <a:pt x="281" y="42"/>
                    </a:lnTo>
                    <a:lnTo>
                      <a:pt x="281" y="19"/>
                    </a:lnTo>
                    <a:lnTo>
                      <a:pt x="281" y="19"/>
                    </a:lnTo>
                    <a:lnTo>
                      <a:pt x="281" y="15"/>
                    </a:lnTo>
                    <a:lnTo>
                      <a:pt x="280" y="12"/>
                    </a:lnTo>
                    <a:lnTo>
                      <a:pt x="278" y="9"/>
                    </a:lnTo>
                    <a:lnTo>
                      <a:pt x="276" y="6"/>
                    </a:lnTo>
                    <a:lnTo>
                      <a:pt x="273" y="4"/>
                    </a:lnTo>
                    <a:lnTo>
                      <a:pt x="270" y="2"/>
                    </a:lnTo>
                    <a:lnTo>
                      <a:pt x="266" y="1"/>
                    </a:lnTo>
                    <a:lnTo>
                      <a:pt x="262" y="0"/>
                    </a:lnTo>
                    <a:lnTo>
                      <a:pt x="262"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3" name="Freeform 193"/>
              <p:cNvSpPr>
                <a:spLocks/>
              </p:cNvSpPr>
              <p:nvPr/>
            </p:nvSpPr>
            <p:spPr bwMode="auto">
              <a:xfrm>
                <a:off x="519" y="192"/>
                <a:ext cx="28" cy="20"/>
              </a:xfrm>
              <a:custGeom>
                <a:avLst/>
                <a:gdLst>
                  <a:gd name="T0" fmla="*/ 28 w 28"/>
                  <a:gd name="T1" fmla="*/ 0 h 20"/>
                  <a:gd name="T2" fmla="*/ 28 w 28"/>
                  <a:gd name="T3" fmla="*/ 7 h 20"/>
                  <a:gd name="T4" fmla="*/ 28 w 28"/>
                  <a:gd name="T5" fmla="*/ 7 h 20"/>
                  <a:gd name="T6" fmla="*/ 27 w 28"/>
                  <a:gd name="T7" fmla="*/ 12 h 20"/>
                  <a:gd name="T8" fmla="*/ 24 w 28"/>
                  <a:gd name="T9" fmla="*/ 16 h 20"/>
                  <a:gd name="T10" fmla="*/ 19 w 28"/>
                  <a:gd name="T11" fmla="*/ 19 h 20"/>
                  <a:gd name="T12" fmla="*/ 13 w 28"/>
                  <a:gd name="T13" fmla="*/ 20 h 20"/>
                  <a:gd name="T14" fmla="*/ 13 w 28"/>
                  <a:gd name="T15" fmla="*/ 20 h 20"/>
                  <a:gd name="T16" fmla="*/ 8 w 28"/>
                  <a:gd name="T17" fmla="*/ 19 h 20"/>
                  <a:gd name="T18" fmla="*/ 4 w 28"/>
                  <a:gd name="T19" fmla="*/ 16 h 20"/>
                  <a:gd name="T20" fmla="*/ 1 w 28"/>
                  <a:gd name="T21" fmla="*/ 12 h 20"/>
                  <a:gd name="T22" fmla="*/ 0 w 28"/>
                  <a:gd name="T23" fmla="*/ 7 h 20"/>
                  <a:gd name="T24" fmla="*/ 0 w 28"/>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0">
                    <a:moveTo>
                      <a:pt x="28" y="0"/>
                    </a:moveTo>
                    <a:lnTo>
                      <a:pt x="28" y="7"/>
                    </a:lnTo>
                    <a:lnTo>
                      <a:pt x="28" y="7"/>
                    </a:lnTo>
                    <a:lnTo>
                      <a:pt x="27" y="12"/>
                    </a:lnTo>
                    <a:lnTo>
                      <a:pt x="24" y="16"/>
                    </a:lnTo>
                    <a:lnTo>
                      <a:pt x="19" y="19"/>
                    </a:lnTo>
                    <a:lnTo>
                      <a:pt x="13" y="20"/>
                    </a:lnTo>
                    <a:lnTo>
                      <a:pt x="13" y="20"/>
                    </a:lnTo>
                    <a:lnTo>
                      <a:pt x="8" y="19"/>
                    </a:lnTo>
                    <a:lnTo>
                      <a:pt x="4" y="16"/>
                    </a:lnTo>
                    <a:lnTo>
                      <a:pt x="1" y="12"/>
                    </a:lnTo>
                    <a:lnTo>
                      <a:pt x="0" y="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4" name="Freeform 194"/>
              <p:cNvSpPr>
                <a:spLocks/>
              </p:cNvSpPr>
              <p:nvPr/>
            </p:nvSpPr>
            <p:spPr bwMode="auto">
              <a:xfrm>
                <a:off x="394" y="153"/>
                <a:ext cx="277" cy="138"/>
              </a:xfrm>
              <a:custGeom>
                <a:avLst/>
                <a:gdLst>
                  <a:gd name="T0" fmla="*/ 0 w 277"/>
                  <a:gd name="T1" fmla="*/ 0 h 138"/>
                  <a:gd name="T2" fmla="*/ 0 w 277"/>
                  <a:gd name="T3" fmla="*/ 119 h 138"/>
                  <a:gd name="T4" fmla="*/ 0 w 277"/>
                  <a:gd name="T5" fmla="*/ 119 h 138"/>
                  <a:gd name="T6" fmla="*/ 0 w 277"/>
                  <a:gd name="T7" fmla="*/ 123 h 138"/>
                  <a:gd name="T8" fmla="*/ 1 w 277"/>
                  <a:gd name="T9" fmla="*/ 126 h 138"/>
                  <a:gd name="T10" fmla="*/ 4 w 277"/>
                  <a:gd name="T11" fmla="*/ 129 h 138"/>
                  <a:gd name="T12" fmla="*/ 6 w 277"/>
                  <a:gd name="T13" fmla="*/ 132 h 138"/>
                  <a:gd name="T14" fmla="*/ 9 w 277"/>
                  <a:gd name="T15" fmla="*/ 134 h 138"/>
                  <a:gd name="T16" fmla="*/ 12 w 277"/>
                  <a:gd name="T17" fmla="*/ 136 h 138"/>
                  <a:gd name="T18" fmla="*/ 16 w 277"/>
                  <a:gd name="T19" fmla="*/ 137 h 138"/>
                  <a:gd name="T20" fmla="*/ 20 w 277"/>
                  <a:gd name="T21" fmla="*/ 138 h 138"/>
                  <a:gd name="T22" fmla="*/ 258 w 277"/>
                  <a:gd name="T23" fmla="*/ 138 h 138"/>
                  <a:gd name="T24" fmla="*/ 258 w 277"/>
                  <a:gd name="T25" fmla="*/ 138 h 138"/>
                  <a:gd name="T26" fmla="*/ 262 w 277"/>
                  <a:gd name="T27" fmla="*/ 137 h 138"/>
                  <a:gd name="T28" fmla="*/ 265 w 277"/>
                  <a:gd name="T29" fmla="*/ 136 h 138"/>
                  <a:gd name="T30" fmla="*/ 269 w 277"/>
                  <a:gd name="T31" fmla="*/ 134 h 138"/>
                  <a:gd name="T32" fmla="*/ 271 w 277"/>
                  <a:gd name="T33" fmla="*/ 132 h 138"/>
                  <a:gd name="T34" fmla="*/ 274 w 277"/>
                  <a:gd name="T35" fmla="*/ 129 h 138"/>
                  <a:gd name="T36" fmla="*/ 275 w 277"/>
                  <a:gd name="T37" fmla="*/ 126 h 138"/>
                  <a:gd name="T38" fmla="*/ 276 w 277"/>
                  <a:gd name="T39" fmla="*/ 123 h 138"/>
                  <a:gd name="T40" fmla="*/ 277 w 277"/>
                  <a:gd name="T41" fmla="*/ 119 h 138"/>
                  <a:gd name="T42" fmla="*/ 277 w 277"/>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138">
                    <a:moveTo>
                      <a:pt x="0" y="0"/>
                    </a:moveTo>
                    <a:lnTo>
                      <a:pt x="0" y="119"/>
                    </a:lnTo>
                    <a:lnTo>
                      <a:pt x="0" y="119"/>
                    </a:lnTo>
                    <a:lnTo>
                      <a:pt x="0" y="123"/>
                    </a:lnTo>
                    <a:lnTo>
                      <a:pt x="1" y="126"/>
                    </a:lnTo>
                    <a:lnTo>
                      <a:pt x="4" y="129"/>
                    </a:lnTo>
                    <a:lnTo>
                      <a:pt x="6" y="132"/>
                    </a:lnTo>
                    <a:lnTo>
                      <a:pt x="9" y="134"/>
                    </a:lnTo>
                    <a:lnTo>
                      <a:pt x="12" y="136"/>
                    </a:lnTo>
                    <a:lnTo>
                      <a:pt x="16" y="137"/>
                    </a:lnTo>
                    <a:lnTo>
                      <a:pt x="20" y="138"/>
                    </a:lnTo>
                    <a:lnTo>
                      <a:pt x="258" y="138"/>
                    </a:lnTo>
                    <a:lnTo>
                      <a:pt x="258" y="138"/>
                    </a:lnTo>
                    <a:lnTo>
                      <a:pt x="262" y="137"/>
                    </a:lnTo>
                    <a:lnTo>
                      <a:pt x="265" y="136"/>
                    </a:lnTo>
                    <a:lnTo>
                      <a:pt x="269" y="134"/>
                    </a:lnTo>
                    <a:lnTo>
                      <a:pt x="271" y="132"/>
                    </a:lnTo>
                    <a:lnTo>
                      <a:pt x="274" y="129"/>
                    </a:lnTo>
                    <a:lnTo>
                      <a:pt x="275" y="126"/>
                    </a:lnTo>
                    <a:lnTo>
                      <a:pt x="276" y="123"/>
                    </a:lnTo>
                    <a:lnTo>
                      <a:pt x="277" y="119"/>
                    </a:lnTo>
                    <a:lnTo>
                      <a:pt x="27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5" name="Freeform 195"/>
              <p:cNvSpPr>
                <a:spLocks/>
              </p:cNvSpPr>
              <p:nvPr/>
            </p:nvSpPr>
            <p:spPr bwMode="auto">
              <a:xfrm>
                <a:off x="191" y="799"/>
                <a:ext cx="89" cy="90"/>
              </a:xfrm>
              <a:custGeom>
                <a:avLst/>
                <a:gdLst>
                  <a:gd name="T0" fmla="*/ 89 w 89"/>
                  <a:gd name="T1" fmla="*/ 3 h 90"/>
                  <a:gd name="T2" fmla="*/ 89 w 89"/>
                  <a:gd name="T3" fmla="*/ 3 h 90"/>
                  <a:gd name="T4" fmla="*/ 84 w 89"/>
                  <a:gd name="T5" fmla="*/ 14 h 90"/>
                  <a:gd name="T6" fmla="*/ 79 w 89"/>
                  <a:gd name="T7" fmla="*/ 25 h 90"/>
                  <a:gd name="T8" fmla="*/ 76 w 89"/>
                  <a:gd name="T9" fmla="*/ 38 h 90"/>
                  <a:gd name="T10" fmla="*/ 75 w 89"/>
                  <a:gd name="T11" fmla="*/ 53 h 90"/>
                  <a:gd name="T12" fmla="*/ 75 w 89"/>
                  <a:gd name="T13" fmla="*/ 53 h 90"/>
                  <a:gd name="T14" fmla="*/ 76 w 89"/>
                  <a:gd name="T15" fmla="*/ 66 h 90"/>
                  <a:gd name="T16" fmla="*/ 77 w 89"/>
                  <a:gd name="T17" fmla="*/ 75 h 90"/>
                  <a:gd name="T18" fmla="*/ 77 w 89"/>
                  <a:gd name="T19" fmla="*/ 75 h 90"/>
                  <a:gd name="T20" fmla="*/ 77 w 89"/>
                  <a:gd name="T21" fmla="*/ 82 h 90"/>
                  <a:gd name="T22" fmla="*/ 74 w 89"/>
                  <a:gd name="T23" fmla="*/ 86 h 90"/>
                  <a:gd name="T24" fmla="*/ 70 w 89"/>
                  <a:gd name="T25" fmla="*/ 89 h 90"/>
                  <a:gd name="T26" fmla="*/ 65 w 89"/>
                  <a:gd name="T27" fmla="*/ 90 h 90"/>
                  <a:gd name="T28" fmla="*/ 26 w 89"/>
                  <a:gd name="T29" fmla="*/ 90 h 90"/>
                  <a:gd name="T30" fmla="*/ 26 w 89"/>
                  <a:gd name="T31" fmla="*/ 90 h 90"/>
                  <a:gd name="T32" fmla="*/ 20 w 89"/>
                  <a:gd name="T33" fmla="*/ 89 h 90"/>
                  <a:gd name="T34" fmla="*/ 16 w 89"/>
                  <a:gd name="T35" fmla="*/ 86 h 90"/>
                  <a:gd name="T36" fmla="*/ 14 w 89"/>
                  <a:gd name="T37" fmla="*/ 82 h 90"/>
                  <a:gd name="T38" fmla="*/ 14 w 89"/>
                  <a:gd name="T39" fmla="*/ 75 h 90"/>
                  <a:gd name="T40" fmla="*/ 14 w 89"/>
                  <a:gd name="T41" fmla="*/ 75 h 90"/>
                  <a:gd name="T42" fmla="*/ 16 w 89"/>
                  <a:gd name="T43" fmla="*/ 51 h 90"/>
                  <a:gd name="T44" fmla="*/ 16 w 89"/>
                  <a:gd name="T45" fmla="*/ 51 h 90"/>
                  <a:gd name="T46" fmla="*/ 5 w 89"/>
                  <a:gd name="T47" fmla="*/ 46 h 90"/>
                  <a:gd name="T48" fmla="*/ 0 w 89"/>
                  <a:gd name="T49" fmla="*/ 43 h 90"/>
                  <a:gd name="T50" fmla="*/ 0 w 89"/>
                  <a:gd name="T51" fmla="*/ 43 h 90"/>
                  <a:gd name="T52" fmla="*/ 6 w 89"/>
                  <a:gd name="T53" fmla="*/ 33 h 90"/>
                  <a:gd name="T54" fmla="*/ 12 w 89"/>
                  <a:gd name="T55" fmla="*/ 23 h 90"/>
                  <a:gd name="T56" fmla="*/ 17 w 89"/>
                  <a:gd name="T57" fmla="*/ 12 h 90"/>
                  <a:gd name="T58" fmla="*/ 20 w 89"/>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90">
                    <a:moveTo>
                      <a:pt x="89" y="3"/>
                    </a:moveTo>
                    <a:lnTo>
                      <a:pt x="89" y="3"/>
                    </a:lnTo>
                    <a:lnTo>
                      <a:pt x="84" y="14"/>
                    </a:lnTo>
                    <a:lnTo>
                      <a:pt x="79" y="25"/>
                    </a:lnTo>
                    <a:lnTo>
                      <a:pt x="76" y="38"/>
                    </a:lnTo>
                    <a:lnTo>
                      <a:pt x="75" y="53"/>
                    </a:lnTo>
                    <a:lnTo>
                      <a:pt x="75" y="53"/>
                    </a:lnTo>
                    <a:lnTo>
                      <a:pt x="76" y="66"/>
                    </a:lnTo>
                    <a:lnTo>
                      <a:pt x="77" y="75"/>
                    </a:lnTo>
                    <a:lnTo>
                      <a:pt x="77" y="75"/>
                    </a:lnTo>
                    <a:lnTo>
                      <a:pt x="77" y="82"/>
                    </a:lnTo>
                    <a:lnTo>
                      <a:pt x="74" y="86"/>
                    </a:lnTo>
                    <a:lnTo>
                      <a:pt x="70" y="89"/>
                    </a:lnTo>
                    <a:lnTo>
                      <a:pt x="65" y="90"/>
                    </a:lnTo>
                    <a:lnTo>
                      <a:pt x="26" y="90"/>
                    </a:lnTo>
                    <a:lnTo>
                      <a:pt x="26" y="90"/>
                    </a:lnTo>
                    <a:lnTo>
                      <a:pt x="20" y="89"/>
                    </a:lnTo>
                    <a:lnTo>
                      <a:pt x="16" y="86"/>
                    </a:lnTo>
                    <a:lnTo>
                      <a:pt x="14" y="82"/>
                    </a:lnTo>
                    <a:lnTo>
                      <a:pt x="14" y="75"/>
                    </a:lnTo>
                    <a:lnTo>
                      <a:pt x="14" y="75"/>
                    </a:lnTo>
                    <a:lnTo>
                      <a:pt x="16" y="51"/>
                    </a:lnTo>
                    <a:lnTo>
                      <a:pt x="16" y="51"/>
                    </a:lnTo>
                    <a:lnTo>
                      <a:pt x="5" y="46"/>
                    </a:lnTo>
                    <a:lnTo>
                      <a:pt x="0" y="43"/>
                    </a:lnTo>
                    <a:lnTo>
                      <a:pt x="0" y="43"/>
                    </a:lnTo>
                    <a:lnTo>
                      <a:pt x="6" y="33"/>
                    </a:lnTo>
                    <a:lnTo>
                      <a:pt x="12" y="23"/>
                    </a:lnTo>
                    <a:lnTo>
                      <a:pt x="17" y="12"/>
                    </a:lnTo>
                    <a:lnTo>
                      <a:pt x="2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6" name="Freeform 196"/>
              <p:cNvSpPr>
                <a:spLocks/>
              </p:cNvSpPr>
              <p:nvPr/>
            </p:nvSpPr>
            <p:spPr bwMode="auto">
              <a:xfrm>
                <a:off x="40" y="714"/>
                <a:ext cx="30" cy="56"/>
              </a:xfrm>
              <a:custGeom>
                <a:avLst/>
                <a:gdLst>
                  <a:gd name="T0" fmla="*/ 30 w 30"/>
                  <a:gd name="T1" fmla="*/ 56 h 56"/>
                  <a:gd name="T2" fmla="*/ 0 w 30"/>
                  <a:gd name="T3" fmla="*/ 49 h 56"/>
                  <a:gd name="T4" fmla="*/ 0 w 30"/>
                  <a:gd name="T5" fmla="*/ 7 h 56"/>
                  <a:gd name="T6" fmla="*/ 30 w 30"/>
                  <a:gd name="T7" fmla="*/ 0 h 56"/>
                </a:gdLst>
                <a:ahLst/>
                <a:cxnLst>
                  <a:cxn ang="0">
                    <a:pos x="T0" y="T1"/>
                  </a:cxn>
                  <a:cxn ang="0">
                    <a:pos x="T2" y="T3"/>
                  </a:cxn>
                  <a:cxn ang="0">
                    <a:pos x="T4" y="T5"/>
                  </a:cxn>
                  <a:cxn ang="0">
                    <a:pos x="T6" y="T7"/>
                  </a:cxn>
                </a:cxnLst>
                <a:rect l="0" t="0" r="r" b="b"/>
                <a:pathLst>
                  <a:path w="30" h="56">
                    <a:moveTo>
                      <a:pt x="30" y="56"/>
                    </a:moveTo>
                    <a:lnTo>
                      <a:pt x="0" y="49"/>
                    </a:lnTo>
                    <a:lnTo>
                      <a:pt x="0" y="7"/>
                    </a:lnTo>
                    <a:lnTo>
                      <a:pt x="3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7" name="Freeform 197"/>
              <p:cNvSpPr>
                <a:spLocks/>
              </p:cNvSpPr>
              <p:nvPr/>
            </p:nvSpPr>
            <p:spPr bwMode="auto">
              <a:xfrm>
                <a:off x="117" y="692"/>
                <a:ext cx="217" cy="128"/>
              </a:xfrm>
              <a:custGeom>
                <a:avLst/>
                <a:gdLst>
                  <a:gd name="T0" fmla="*/ 112 w 217"/>
                  <a:gd name="T1" fmla="*/ 6 h 128"/>
                  <a:gd name="T2" fmla="*/ 112 w 217"/>
                  <a:gd name="T3" fmla="*/ 6 h 128"/>
                  <a:gd name="T4" fmla="*/ 112 w 217"/>
                  <a:gd name="T5" fmla="*/ 6 h 128"/>
                  <a:gd name="T6" fmla="*/ 112 w 217"/>
                  <a:gd name="T7" fmla="*/ 6 h 128"/>
                  <a:gd name="T8" fmla="*/ 115 w 217"/>
                  <a:gd name="T9" fmla="*/ 3 h 128"/>
                  <a:gd name="T10" fmla="*/ 118 w 217"/>
                  <a:gd name="T11" fmla="*/ 1 h 128"/>
                  <a:gd name="T12" fmla="*/ 121 w 217"/>
                  <a:gd name="T13" fmla="*/ 0 h 128"/>
                  <a:gd name="T14" fmla="*/ 125 w 217"/>
                  <a:gd name="T15" fmla="*/ 0 h 128"/>
                  <a:gd name="T16" fmla="*/ 186 w 217"/>
                  <a:gd name="T17" fmla="*/ 0 h 128"/>
                  <a:gd name="T18" fmla="*/ 186 w 217"/>
                  <a:gd name="T19" fmla="*/ 0 h 128"/>
                  <a:gd name="T20" fmla="*/ 190 w 217"/>
                  <a:gd name="T21" fmla="*/ 0 h 128"/>
                  <a:gd name="T22" fmla="*/ 194 w 217"/>
                  <a:gd name="T23" fmla="*/ 1 h 128"/>
                  <a:gd name="T24" fmla="*/ 197 w 217"/>
                  <a:gd name="T25" fmla="*/ 3 h 128"/>
                  <a:gd name="T26" fmla="*/ 200 w 217"/>
                  <a:gd name="T27" fmla="*/ 6 h 128"/>
                  <a:gd name="T28" fmla="*/ 203 w 217"/>
                  <a:gd name="T29" fmla="*/ 9 h 128"/>
                  <a:gd name="T30" fmla="*/ 205 w 217"/>
                  <a:gd name="T31" fmla="*/ 13 h 128"/>
                  <a:gd name="T32" fmla="*/ 206 w 217"/>
                  <a:gd name="T33" fmla="*/ 16 h 128"/>
                  <a:gd name="T34" fmla="*/ 206 w 217"/>
                  <a:gd name="T35" fmla="*/ 20 h 128"/>
                  <a:gd name="T36" fmla="*/ 206 w 217"/>
                  <a:gd name="T37" fmla="*/ 33 h 128"/>
                  <a:gd name="T38" fmla="*/ 206 w 217"/>
                  <a:gd name="T39" fmla="*/ 35 h 128"/>
                  <a:gd name="T40" fmla="*/ 206 w 217"/>
                  <a:gd name="T41" fmla="*/ 35 h 128"/>
                  <a:gd name="T42" fmla="*/ 211 w 217"/>
                  <a:gd name="T43" fmla="*/ 37 h 128"/>
                  <a:gd name="T44" fmla="*/ 214 w 217"/>
                  <a:gd name="T45" fmla="*/ 42 h 128"/>
                  <a:gd name="T46" fmla="*/ 216 w 217"/>
                  <a:gd name="T47" fmla="*/ 46 h 128"/>
                  <a:gd name="T48" fmla="*/ 217 w 217"/>
                  <a:gd name="T49" fmla="*/ 50 h 128"/>
                  <a:gd name="T50" fmla="*/ 217 w 217"/>
                  <a:gd name="T51" fmla="*/ 50 h 128"/>
                  <a:gd name="T52" fmla="*/ 216 w 217"/>
                  <a:gd name="T53" fmla="*/ 55 h 128"/>
                  <a:gd name="T54" fmla="*/ 214 w 217"/>
                  <a:gd name="T55" fmla="*/ 59 h 128"/>
                  <a:gd name="T56" fmla="*/ 211 w 217"/>
                  <a:gd name="T57" fmla="*/ 63 h 128"/>
                  <a:gd name="T58" fmla="*/ 206 w 217"/>
                  <a:gd name="T59" fmla="*/ 65 h 128"/>
                  <a:gd name="T60" fmla="*/ 206 w 217"/>
                  <a:gd name="T61" fmla="*/ 67 h 128"/>
                  <a:gd name="T62" fmla="*/ 206 w 217"/>
                  <a:gd name="T63" fmla="*/ 81 h 128"/>
                  <a:gd name="T64" fmla="*/ 206 w 217"/>
                  <a:gd name="T65" fmla="*/ 81 h 128"/>
                  <a:gd name="T66" fmla="*/ 206 w 217"/>
                  <a:gd name="T67" fmla="*/ 85 h 128"/>
                  <a:gd name="T68" fmla="*/ 205 w 217"/>
                  <a:gd name="T69" fmla="*/ 89 h 128"/>
                  <a:gd name="T70" fmla="*/ 203 w 217"/>
                  <a:gd name="T71" fmla="*/ 92 h 128"/>
                  <a:gd name="T72" fmla="*/ 200 w 217"/>
                  <a:gd name="T73" fmla="*/ 95 h 128"/>
                  <a:gd name="T74" fmla="*/ 197 w 217"/>
                  <a:gd name="T75" fmla="*/ 97 h 128"/>
                  <a:gd name="T76" fmla="*/ 194 w 217"/>
                  <a:gd name="T77" fmla="*/ 99 h 128"/>
                  <a:gd name="T78" fmla="*/ 190 w 217"/>
                  <a:gd name="T79" fmla="*/ 100 h 128"/>
                  <a:gd name="T80" fmla="*/ 186 w 217"/>
                  <a:gd name="T81" fmla="*/ 101 h 128"/>
                  <a:gd name="T82" fmla="*/ 125 w 217"/>
                  <a:gd name="T83" fmla="*/ 101 h 128"/>
                  <a:gd name="T84" fmla="*/ 125 w 217"/>
                  <a:gd name="T85" fmla="*/ 101 h 128"/>
                  <a:gd name="T86" fmla="*/ 121 w 217"/>
                  <a:gd name="T87" fmla="*/ 100 h 128"/>
                  <a:gd name="T88" fmla="*/ 118 w 217"/>
                  <a:gd name="T89" fmla="*/ 99 h 128"/>
                  <a:gd name="T90" fmla="*/ 115 w 217"/>
                  <a:gd name="T91" fmla="*/ 98 h 128"/>
                  <a:gd name="T92" fmla="*/ 112 w 217"/>
                  <a:gd name="T93" fmla="*/ 95 h 128"/>
                  <a:gd name="T94" fmla="*/ 112 w 217"/>
                  <a:gd name="T95" fmla="*/ 95 h 128"/>
                  <a:gd name="T96" fmla="*/ 83 w 217"/>
                  <a:gd name="T97" fmla="*/ 100 h 128"/>
                  <a:gd name="T98" fmla="*/ 68 w 217"/>
                  <a:gd name="T99" fmla="*/ 103 h 128"/>
                  <a:gd name="T100" fmla="*/ 53 w 217"/>
                  <a:gd name="T101" fmla="*/ 106 h 128"/>
                  <a:gd name="T102" fmla="*/ 40 w 217"/>
                  <a:gd name="T103" fmla="*/ 110 h 128"/>
                  <a:gd name="T104" fmla="*/ 25 w 217"/>
                  <a:gd name="T105" fmla="*/ 116 h 128"/>
                  <a:gd name="T106" fmla="*/ 13 w 217"/>
                  <a:gd name="T107" fmla="*/ 122 h 128"/>
                  <a:gd name="T108" fmla="*/ 0 w 217"/>
                  <a:gd name="T10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128">
                    <a:moveTo>
                      <a:pt x="112" y="6"/>
                    </a:moveTo>
                    <a:lnTo>
                      <a:pt x="112" y="6"/>
                    </a:lnTo>
                    <a:lnTo>
                      <a:pt x="112" y="6"/>
                    </a:lnTo>
                    <a:lnTo>
                      <a:pt x="112" y="6"/>
                    </a:lnTo>
                    <a:lnTo>
                      <a:pt x="115" y="3"/>
                    </a:lnTo>
                    <a:lnTo>
                      <a:pt x="118" y="1"/>
                    </a:lnTo>
                    <a:lnTo>
                      <a:pt x="121" y="0"/>
                    </a:lnTo>
                    <a:lnTo>
                      <a:pt x="125" y="0"/>
                    </a:lnTo>
                    <a:lnTo>
                      <a:pt x="186" y="0"/>
                    </a:lnTo>
                    <a:lnTo>
                      <a:pt x="186" y="0"/>
                    </a:lnTo>
                    <a:lnTo>
                      <a:pt x="190" y="0"/>
                    </a:lnTo>
                    <a:lnTo>
                      <a:pt x="194" y="1"/>
                    </a:lnTo>
                    <a:lnTo>
                      <a:pt x="197" y="3"/>
                    </a:lnTo>
                    <a:lnTo>
                      <a:pt x="200" y="6"/>
                    </a:lnTo>
                    <a:lnTo>
                      <a:pt x="203" y="9"/>
                    </a:lnTo>
                    <a:lnTo>
                      <a:pt x="205" y="13"/>
                    </a:lnTo>
                    <a:lnTo>
                      <a:pt x="206" y="16"/>
                    </a:lnTo>
                    <a:lnTo>
                      <a:pt x="206" y="20"/>
                    </a:lnTo>
                    <a:lnTo>
                      <a:pt x="206" y="33"/>
                    </a:lnTo>
                    <a:lnTo>
                      <a:pt x="206" y="35"/>
                    </a:lnTo>
                    <a:lnTo>
                      <a:pt x="206" y="35"/>
                    </a:lnTo>
                    <a:lnTo>
                      <a:pt x="211" y="37"/>
                    </a:lnTo>
                    <a:lnTo>
                      <a:pt x="214" y="42"/>
                    </a:lnTo>
                    <a:lnTo>
                      <a:pt x="216" y="46"/>
                    </a:lnTo>
                    <a:lnTo>
                      <a:pt x="217" y="50"/>
                    </a:lnTo>
                    <a:lnTo>
                      <a:pt x="217" y="50"/>
                    </a:lnTo>
                    <a:lnTo>
                      <a:pt x="216" y="55"/>
                    </a:lnTo>
                    <a:lnTo>
                      <a:pt x="214" y="59"/>
                    </a:lnTo>
                    <a:lnTo>
                      <a:pt x="211" y="63"/>
                    </a:lnTo>
                    <a:lnTo>
                      <a:pt x="206" y="65"/>
                    </a:lnTo>
                    <a:lnTo>
                      <a:pt x="206" y="67"/>
                    </a:lnTo>
                    <a:lnTo>
                      <a:pt x="206" y="81"/>
                    </a:lnTo>
                    <a:lnTo>
                      <a:pt x="206" y="81"/>
                    </a:lnTo>
                    <a:lnTo>
                      <a:pt x="206" y="85"/>
                    </a:lnTo>
                    <a:lnTo>
                      <a:pt x="205" y="89"/>
                    </a:lnTo>
                    <a:lnTo>
                      <a:pt x="203" y="92"/>
                    </a:lnTo>
                    <a:lnTo>
                      <a:pt x="200" y="95"/>
                    </a:lnTo>
                    <a:lnTo>
                      <a:pt x="197" y="97"/>
                    </a:lnTo>
                    <a:lnTo>
                      <a:pt x="194" y="99"/>
                    </a:lnTo>
                    <a:lnTo>
                      <a:pt x="190" y="100"/>
                    </a:lnTo>
                    <a:lnTo>
                      <a:pt x="186" y="101"/>
                    </a:lnTo>
                    <a:lnTo>
                      <a:pt x="125" y="101"/>
                    </a:lnTo>
                    <a:lnTo>
                      <a:pt x="125" y="101"/>
                    </a:lnTo>
                    <a:lnTo>
                      <a:pt x="121" y="100"/>
                    </a:lnTo>
                    <a:lnTo>
                      <a:pt x="118" y="99"/>
                    </a:lnTo>
                    <a:lnTo>
                      <a:pt x="115" y="98"/>
                    </a:lnTo>
                    <a:lnTo>
                      <a:pt x="112" y="95"/>
                    </a:lnTo>
                    <a:lnTo>
                      <a:pt x="112" y="95"/>
                    </a:lnTo>
                    <a:lnTo>
                      <a:pt x="83" y="100"/>
                    </a:lnTo>
                    <a:lnTo>
                      <a:pt x="68" y="103"/>
                    </a:lnTo>
                    <a:lnTo>
                      <a:pt x="53" y="106"/>
                    </a:lnTo>
                    <a:lnTo>
                      <a:pt x="40" y="110"/>
                    </a:lnTo>
                    <a:lnTo>
                      <a:pt x="25" y="116"/>
                    </a:lnTo>
                    <a:lnTo>
                      <a:pt x="13" y="122"/>
                    </a:lnTo>
                    <a:lnTo>
                      <a:pt x="0"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8" name="Freeform 198"/>
              <p:cNvSpPr>
                <a:spLocks/>
              </p:cNvSpPr>
              <p:nvPr/>
            </p:nvSpPr>
            <p:spPr bwMode="auto">
              <a:xfrm>
                <a:off x="117" y="665"/>
                <a:ext cx="103" cy="57"/>
              </a:xfrm>
              <a:custGeom>
                <a:avLst/>
                <a:gdLst>
                  <a:gd name="T0" fmla="*/ 0 w 103"/>
                  <a:gd name="T1" fmla="*/ 0 h 57"/>
                  <a:gd name="T2" fmla="*/ 0 w 103"/>
                  <a:gd name="T3" fmla="*/ 0 h 57"/>
                  <a:gd name="T4" fmla="*/ 12 w 103"/>
                  <a:gd name="T5" fmla="*/ 6 h 57"/>
                  <a:gd name="T6" fmla="*/ 23 w 103"/>
                  <a:gd name="T7" fmla="*/ 11 h 57"/>
                  <a:gd name="T8" fmla="*/ 36 w 103"/>
                  <a:gd name="T9" fmla="*/ 16 h 57"/>
                  <a:gd name="T10" fmla="*/ 49 w 103"/>
                  <a:gd name="T11" fmla="*/ 20 h 57"/>
                  <a:gd name="T12" fmla="*/ 76 w 103"/>
                  <a:gd name="T13" fmla="*/ 26 h 57"/>
                  <a:gd name="T14" fmla="*/ 103 w 103"/>
                  <a:gd name="T15" fmla="*/ 32 h 57"/>
                  <a:gd name="T16" fmla="*/ 103 w 10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7">
                    <a:moveTo>
                      <a:pt x="0" y="0"/>
                    </a:moveTo>
                    <a:lnTo>
                      <a:pt x="0" y="0"/>
                    </a:lnTo>
                    <a:lnTo>
                      <a:pt x="12" y="6"/>
                    </a:lnTo>
                    <a:lnTo>
                      <a:pt x="23" y="11"/>
                    </a:lnTo>
                    <a:lnTo>
                      <a:pt x="36" y="16"/>
                    </a:lnTo>
                    <a:lnTo>
                      <a:pt x="49" y="20"/>
                    </a:lnTo>
                    <a:lnTo>
                      <a:pt x="76" y="26"/>
                    </a:lnTo>
                    <a:lnTo>
                      <a:pt x="103" y="32"/>
                    </a:lnTo>
                    <a:lnTo>
                      <a:pt x="103" y="5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79" name="Rectangle 199"/>
              <p:cNvSpPr>
                <a:spLocks noChangeArrowheads="1"/>
              </p:cNvSpPr>
              <p:nvPr/>
            </p:nvSpPr>
            <p:spPr bwMode="auto">
              <a:xfrm>
                <a:off x="78" y="646"/>
                <a:ext cx="32" cy="192"/>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0" name="Freeform 200"/>
              <p:cNvSpPr>
                <a:spLocks/>
              </p:cNvSpPr>
              <p:nvPr/>
            </p:nvSpPr>
            <p:spPr bwMode="auto">
              <a:xfrm>
                <a:off x="4366" y="2469"/>
                <a:ext cx="82" cy="95"/>
              </a:xfrm>
              <a:custGeom>
                <a:avLst/>
                <a:gdLst>
                  <a:gd name="T0" fmla="*/ 0 w 82"/>
                  <a:gd name="T1" fmla="*/ 23 h 95"/>
                  <a:gd name="T2" fmla="*/ 0 w 82"/>
                  <a:gd name="T3" fmla="*/ 23 h 95"/>
                  <a:gd name="T4" fmla="*/ 24 w 82"/>
                  <a:gd name="T5" fmla="*/ 57 h 95"/>
                  <a:gd name="T6" fmla="*/ 34 w 82"/>
                  <a:gd name="T7" fmla="*/ 73 h 95"/>
                  <a:gd name="T8" fmla="*/ 45 w 82"/>
                  <a:gd name="T9" fmla="*/ 85 h 95"/>
                  <a:gd name="T10" fmla="*/ 45 w 82"/>
                  <a:gd name="T11" fmla="*/ 85 h 95"/>
                  <a:gd name="T12" fmla="*/ 49 w 82"/>
                  <a:gd name="T13" fmla="*/ 89 h 95"/>
                  <a:gd name="T14" fmla="*/ 53 w 82"/>
                  <a:gd name="T15" fmla="*/ 92 h 95"/>
                  <a:gd name="T16" fmla="*/ 57 w 82"/>
                  <a:gd name="T17" fmla="*/ 94 h 95"/>
                  <a:gd name="T18" fmla="*/ 61 w 82"/>
                  <a:gd name="T19" fmla="*/ 95 h 95"/>
                  <a:gd name="T20" fmla="*/ 65 w 82"/>
                  <a:gd name="T21" fmla="*/ 95 h 95"/>
                  <a:gd name="T22" fmla="*/ 69 w 82"/>
                  <a:gd name="T23" fmla="*/ 94 h 95"/>
                  <a:gd name="T24" fmla="*/ 72 w 82"/>
                  <a:gd name="T25" fmla="*/ 93 h 95"/>
                  <a:gd name="T26" fmla="*/ 75 w 82"/>
                  <a:gd name="T27" fmla="*/ 91 h 95"/>
                  <a:gd name="T28" fmla="*/ 75 w 82"/>
                  <a:gd name="T29" fmla="*/ 91 h 95"/>
                  <a:gd name="T30" fmla="*/ 77 w 82"/>
                  <a:gd name="T31" fmla="*/ 88 h 95"/>
                  <a:gd name="T32" fmla="*/ 80 w 82"/>
                  <a:gd name="T33" fmla="*/ 85 h 95"/>
                  <a:gd name="T34" fmla="*/ 82 w 82"/>
                  <a:gd name="T35" fmla="*/ 81 h 95"/>
                  <a:gd name="T36" fmla="*/ 82 w 82"/>
                  <a:gd name="T37" fmla="*/ 77 h 95"/>
                  <a:gd name="T38" fmla="*/ 82 w 82"/>
                  <a:gd name="T39" fmla="*/ 73 h 95"/>
                  <a:gd name="T40" fmla="*/ 81 w 82"/>
                  <a:gd name="T41" fmla="*/ 68 h 95"/>
                  <a:gd name="T42" fmla="*/ 79 w 82"/>
                  <a:gd name="T43" fmla="*/ 63 h 95"/>
                  <a:gd name="T44" fmla="*/ 75 w 82"/>
                  <a:gd name="T45" fmla="*/ 59 h 95"/>
                  <a:gd name="T46" fmla="*/ 75 w 82"/>
                  <a:gd name="T47" fmla="*/ 59 h 95"/>
                  <a:gd name="T48" fmla="*/ 63 w 82"/>
                  <a:gd name="T49" fmla="*/ 46 h 95"/>
                  <a:gd name="T50" fmla="*/ 50 w 82"/>
                  <a:gd name="T51" fmla="*/ 31 h 95"/>
                  <a:gd name="T52" fmla="*/ 17 w 82"/>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95">
                    <a:moveTo>
                      <a:pt x="0" y="23"/>
                    </a:moveTo>
                    <a:lnTo>
                      <a:pt x="0" y="23"/>
                    </a:lnTo>
                    <a:lnTo>
                      <a:pt x="24" y="57"/>
                    </a:lnTo>
                    <a:lnTo>
                      <a:pt x="34" y="73"/>
                    </a:lnTo>
                    <a:lnTo>
                      <a:pt x="45" y="85"/>
                    </a:lnTo>
                    <a:lnTo>
                      <a:pt x="45" y="85"/>
                    </a:lnTo>
                    <a:lnTo>
                      <a:pt x="49" y="89"/>
                    </a:lnTo>
                    <a:lnTo>
                      <a:pt x="53" y="92"/>
                    </a:lnTo>
                    <a:lnTo>
                      <a:pt x="57" y="94"/>
                    </a:lnTo>
                    <a:lnTo>
                      <a:pt x="61" y="95"/>
                    </a:lnTo>
                    <a:lnTo>
                      <a:pt x="65" y="95"/>
                    </a:lnTo>
                    <a:lnTo>
                      <a:pt x="69" y="94"/>
                    </a:lnTo>
                    <a:lnTo>
                      <a:pt x="72" y="93"/>
                    </a:lnTo>
                    <a:lnTo>
                      <a:pt x="75" y="91"/>
                    </a:lnTo>
                    <a:lnTo>
                      <a:pt x="75" y="91"/>
                    </a:lnTo>
                    <a:lnTo>
                      <a:pt x="77" y="88"/>
                    </a:lnTo>
                    <a:lnTo>
                      <a:pt x="80" y="85"/>
                    </a:lnTo>
                    <a:lnTo>
                      <a:pt x="82" y="81"/>
                    </a:lnTo>
                    <a:lnTo>
                      <a:pt x="82" y="77"/>
                    </a:lnTo>
                    <a:lnTo>
                      <a:pt x="82" y="73"/>
                    </a:lnTo>
                    <a:lnTo>
                      <a:pt x="81" y="68"/>
                    </a:lnTo>
                    <a:lnTo>
                      <a:pt x="79" y="63"/>
                    </a:lnTo>
                    <a:lnTo>
                      <a:pt x="75" y="59"/>
                    </a:lnTo>
                    <a:lnTo>
                      <a:pt x="75" y="59"/>
                    </a:lnTo>
                    <a:lnTo>
                      <a:pt x="63" y="46"/>
                    </a:lnTo>
                    <a:lnTo>
                      <a:pt x="50" y="31"/>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1" name="Freeform 201"/>
              <p:cNvSpPr>
                <a:spLocks/>
              </p:cNvSpPr>
              <p:nvPr/>
            </p:nvSpPr>
            <p:spPr bwMode="auto">
              <a:xfrm>
                <a:off x="4245" y="2331"/>
                <a:ext cx="110" cy="124"/>
              </a:xfrm>
              <a:custGeom>
                <a:avLst/>
                <a:gdLst>
                  <a:gd name="T0" fmla="*/ 110 w 110"/>
                  <a:gd name="T1" fmla="*/ 110 h 124"/>
                  <a:gd name="T2" fmla="*/ 110 w 110"/>
                  <a:gd name="T3" fmla="*/ 110 h 124"/>
                  <a:gd name="T4" fmla="*/ 95 w 110"/>
                  <a:gd name="T5" fmla="*/ 95 h 124"/>
                  <a:gd name="T6" fmla="*/ 95 w 110"/>
                  <a:gd name="T7" fmla="*/ 95 h 124"/>
                  <a:gd name="T8" fmla="*/ 97 w 110"/>
                  <a:gd name="T9" fmla="*/ 86 h 124"/>
                  <a:gd name="T10" fmla="*/ 98 w 110"/>
                  <a:gd name="T11" fmla="*/ 79 h 124"/>
                  <a:gd name="T12" fmla="*/ 98 w 110"/>
                  <a:gd name="T13" fmla="*/ 71 h 124"/>
                  <a:gd name="T14" fmla="*/ 97 w 110"/>
                  <a:gd name="T15" fmla="*/ 64 h 124"/>
                  <a:gd name="T16" fmla="*/ 95 w 110"/>
                  <a:gd name="T17" fmla="*/ 56 h 124"/>
                  <a:gd name="T18" fmla="*/ 92 w 110"/>
                  <a:gd name="T19" fmla="*/ 49 h 124"/>
                  <a:gd name="T20" fmla="*/ 86 w 110"/>
                  <a:gd name="T21" fmla="*/ 41 h 124"/>
                  <a:gd name="T22" fmla="*/ 80 w 110"/>
                  <a:gd name="T23" fmla="*/ 33 h 124"/>
                  <a:gd name="T24" fmla="*/ 80 w 110"/>
                  <a:gd name="T25" fmla="*/ 33 h 124"/>
                  <a:gd name="T26" fmla="*/ 71 w 110"/>
                  <a:gd name="T27" fmla="*/ 23 h 124"/>
                  <a:gd name="T28" fmla="*/ 62 w 110"/>
                  <a:gd name="T29" fmla="*/ 15 h 124"/>
                  <a:gd name="T30" fmla="*/ 51 w 110"/>
                  <a:gd name="T31" fmla="*/ 8 h 124"/>
                  <a:gd name="T32" fmla="*/ 41 w 110"/>
                  <a:gd name="T33" fmla="*/ 3 h 124"/>
                  <a:gd name="T34" fmla="*/ 32 w 110"/>
                  <a:gd name="T35" fmla="*/ 0 h 124"/>
                  <a:gd name="T36" fmla="*/ 23 w 110"/>
                  <a:gd name="T37" fmla="*/ 0 h 124"/>
                  <a:gd name="T38" fmla="*/ 19 w 110"/>
                  <a:gd name="T39" fmla="*/ 0 h 124"/>
                  <a:gd name="T40" fmla="*/ 14 w 110"/>
                  <a:gd name="T41" fmla="*/ 1 h 124"/>
                  <a:gd name="T42" fmla="*/ 11 w 110"/>
                  <a:gd name="T43" fmla="*/ 2 h 124"/>
                  <a:gd name="T44" fmla="*/ 8 w 110"/>
                  <a:gd name="T45" fmla="*/ 4 h 124"/>
                  <a:gd name="T46" fmla="*/ 8 w 110"/>
                  <a:gd name="T47" fmla="*/ 4 h 124"/>
                  <a:gd name="T48" fmla="*/ 5 w 110"/>
                  <a:gd name="T49" fmla="*/ 7 h 124"/>
                  <a:gd name="T50" fmla="*/ 3 w 110"/>
                  <a:gd name="T51" fmla="*/ 10 h 124"/>
                  <a:gd name="T52" fmla="*/ 2 w 110"/>
                  <a:gd name="T53" fmla="*/ 14 h 124"/>
                  <a:gd name="T54" fmla="*/ 1 w 110"/>
                  <a:gd name="T55" fmla="*/ 17 h 124"/>
                  <a:gd name="T56" fmla="*/ 0 w 110"/>
                  <a:gd name="T57" fmla="*/ 26 h 124"/>
                  <a:gd name="T58" fmla="*/ 1 w 110"/>
                  <a:gd name="T59" fmla="*/ 37 h 124"/>
                  <a:gd name="T60" fmla="*/ 4 w 110"/>
                  <a:gd name="T61" fmla="*/ 47 h 124"/>
                  <a:gd name="T62" fmla="*/ 9 w 110"/>
                  <a:gd name="T63" fmla="*/ 58 h 124"/>
                  <a:gd name="T64" fmla="*/ 15 w 110"/>
                  <a:gd name="T65" fmla="*/ 70 h 124"/>
                  <a:gd name="T66" fmla="*/ 24 w 110"/>
                  <a:gd name="T67" fmla="*/ 80 h 124"/>
                  <a:gd name="T68" fmla="*/ 24 w 110"/>
                  <a:gd name="T69" fmla="*/ 80 h 124"/>
                  <a:gd name="T70" fmla="*/ 31 w 110"/>
                  <a:gd name="T71" fmla="*/ 88 h 124"/>
                  <a:gd name="T72" fmla="*/ 38 w 110"/>
                  <a:gd name="T73" fmla="*/ 94 h 124"/>
                  <a:gd name="T74" fmla="*/ 44 w 110"/>
                  <a:gd name="T75" fmla="*/ 98 h 124"/>
                  <a:gd name="T76" fmla="*/ 51 w 110"/>
                  <a:gd name="T77" fmla="*/ 102 h 124"/>
                  <a:gd name="T78" fmla="*/ 59 w 110"/>
                  <a:gd name="T79" fmla="*/ 104 h 124"/>
                  <a:gd name="T80" fmla="*/ 66 w 110"/>
                  <a:gd name="T81" fmla="*/ 105 h 124"/>
                  <a:gd name="T82" fmla="*/ 74 w 110"/>
                  <a:gd name="T83" fmla="*/ 106 h 124"/>
                  <a:gd name="T84" fmla="*/ 82 w 110"/>
                  <a:gd name="T85" fmla="*/ 106 h 124"/>
                  <a:gd name="T86" fmla="*/ 82 w 110"/>
                  <a:gd name="T87" fmla="*/ 106 h 124"/>
                  <a:gd name="T88" fmla="*/ 96 w 110"/>
                  <a:gd name="T8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24">
                    <a:moveTo>
                      <a:pt x="110" y="110"/>
                    </a:moveTo>
                    <a:lnTo>
                      <a:pt x="110" y="110"/>
                    </a:lnTo>
                    <a:lnTo>
                      <a:pt x="95" y="95"/>
                    </a:lnTo>
                    <a:lnTo>
                      <a:pt x="95" y="95"/>
                    </a:lnTo>
                    <a:lnTo>
                      <a:pt x="97" y="86"/>
                    </a:lnTo>
                    <a:lnTo>
                      <a:pt x="98" y="79"/>
                    </a:lnTo>
                    <a:lnTo>
                      <a:pt x="98" y="71"/>
                    </a:lnTo>
                    <a:lnTo>
                      <a:pt x="97" y="64"/>
                    </a:lnTo>
                    <a:lnTo>
                      <a:pt x="95" y="56"/>
                    </a:lnTo>
                    <a:lnTo>
                      <a:pt x="92" y="49"/>
                    </a:lnTo>
                    <a:lnTo>
                      <a:pt x="86" y="41"/>
                    </a:lnTo>
                    <a:lnTo>
                      <a:pt x="80" y="33"/>
                    </a:lnTo>
                    <a:lnTo>
                      <a:pt x="80" y="33"/>
                    </a:lnTo>
                    <a:lnTo>
                      <a:pt x="71" y="23"/>
                    </a:lnTo>
                    <a:lnTo>
                      <a:pt x="62" y="15"/>
                    </a:lnTo>
                    <a:lnTo>
                      <a:pt x="51" y="8"/>
                    </a:lnTo>
                    <a:lnTo>
                      <a:pt x="41" y="3"/>
                    </a:lnTo>
                    <a:lnTo>
                      <a:pt x="32" y="0"/>
                    </a:lnTo>
                    <a:lnTo>
                      <a:pt x="23" y="0"/>
                    </a:lnTo>
                    <a:lnTo>
                      <a:pt x="19" y="0"/>
                    </a:lnTo>
                    <a:lnTo>
                      <a:pt x="14" y="1"/>
                    </a:lnTo>
                    <a:lnTo>
                      <a:pt x="11" y="2"/>
                    </a:lnTo>
                    <a:lnTo>
                      <a:pt x="8" y="4"/>
                    </a:lnTo>
                    <a:lnTo>
                      <a:pt x="8" y="4"/>
                    </a:lnTo>
                    <a:lnTo>
                      <a:pt x="5" y="7"/>
                    </a:lnTo>
                    <a:lnTo>
                      <a:pt x="3" y="10"/>
                    </a:lnTo>
                    <a:lnTo>
                      <a:pt x="2" y="14"/>
                    </a:lnTo>
                    <a:lnTo>
                      <a:pt x="1" y="17"/>
                    </a:lnTo>
                    <a:lnTo>
                      <a:pt x="0" y="26"/>
                    </a:lnTo>
                    <a:lnTo>
                      <a:pt x="1" y="37"/>
                    </a:lnTo>
                    <a:lnTo>
                      <a:pt x="4" y="47"/>
                    </a:lnTo>
                    <a:lnTo>
                      <a:pt x="9" y="58"/>
                    </a:lnTo>
                    <a:lnTo>
                      <a:pt x="15" y="70"/>
                    </a:lnTo>
                    <a:lnTo>
                      <a:pt x="24" y="80"/>
                    </a:lnTo>
                    <a:lnTo>
                      <a:pt x="24" y="80"/>
                    </a:lnTo>
                    <a:lnTo>
                      <a:pt x="31" y="88"/>
                    </a:lnTo>
                    <a:lnTo>
                      <a:pt x="38" y="94"/>
                    </a:lnTo>
                    <a:lnTo>
                      <a:pt x="44" y="98"/>
                    </a:lnTo>
                    <a:lnTo>
                      <a:pt x="51" y="102"/>
                    </a:lnTo>
                    <a:lnTo>
                      <a:pt x="59" y="104"/>
                    </a:lnTo>
                    <a:lnTo>
                      <a:pt x="66" y="105"/>
                    </a:lnTo>
                    <a:lnTo>
                      <a:pt x="74" y="106"/>
                    </a:lnTo>
                    <a:lnTo>
                      <a:pt x="82" y="106"/>
                    </a:lnTo>
                    <a:lnTo>
                      <a:pt x="82" y="106"/>
                    </a:lnTo>
                    <a:lnTo>
                      <a:pt x="96" y="12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2" name="Freeform 202"/>
              <p:cNvSpPr>
                <a:spLocks/>
              </p:cNvSpPr>
              <p:nvPr/>
            </p:nvSpPr>
            <p:spPr bwMode="auto">
              <a:xfrm>
                <a:off x="4405" y="2335"/>
                <a:ext cx="57" cy="55"/>
              </a:xfrm>
              <a:custGeom>
                <a:avLst/>
                <a:gdLst>
                  <a:gd name="T0" fmla="*/ 57 w 57"/>
                  <a:gd name="T1" fmla="*/ 3 h 55"/>
                  <a:gd name="T2" fmla="*/ 57 w 57"/>
                  <a:gd name="T3" fmla="*/ 3 h 55"/>
                  <a:gd name="T4" fmla="*/ 57 w 57"/>
                  <a:gd name="T5" fmla="*/ 2 h 55"/>
                  <a:gd name="T6" fmla="*/ 56 w 57"/>
                  <a:gd name="T7" fmla="*/ 1 h 55"/>
                  <a:gd name="T8" fmla="*/ 56 w 57"/>
                  <a:gd name="T9" fmla="*/ 1 h 55"/>
                  <a:gd name="T10" fmla="*/ 55 w 57"/>
                  <a:gd name="T11" fmla="*/ 0 h 55"/>
                  <a:gd name="T12" fmla="*/ 54 w 57"/>
                  <a:gd name="T13" fmla="*/ 1 h 55"/>
                  <a:gd name="T14" fmla="*/ 5 w 57"/>
                  <a:gd name="T15" fmla="*/ 55 h 55"/>
                  <a:gd name="T16" fmla="*/ 5 w 57"/>
                  <a:gd name="T17" fmla="*/ 55 h 55"/>
                  <a:gd name="T18" fmla="*/ 2 w 57"/>
                  <a:gd name="T19" fmla="*/ 55 h 55"/>
                  <a:gd name="T20" fmla="*/ 1 w 57"/>
                  <a:gd name="T21" fmla="*/ 55 h 55"/>
                  <a:gd name="T22" fmla="*/ 1 w 57"/>
                  <a:gd name="T23" fmla="*/ 55 h 55"/>
                  <a:gd name="T24" fmla="*/ 0 w 57"/>
                  <a:gd name="T25" fmla="*/ 54 h 55"/>
                  <a:gd name="T26" fmla="*/ 0 w 57"/>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7" y="3"/>
                    </a:moveTo>
                    <a:lnTo>
                      <a:pt x="57" y="3"/>
                    </a:lnTo>
                    <a:lnTo>
                      <a:pt x="57" y="2"/>
                    </a:lnTo>
                    <a:lnTo>
                      <a:pt x="56" y="1"/>
                    </a:lnTo>
                    <a:lnTo>
                      <a:pt x="56" y="1"/>
                    </a:lnTo>
                    <a:lnTo>
                      <a:pt x="55" y="0"/>
                    </a:lnTo>
                    <a:lnTo>
                      <a:pt x="54" y="1"/>
                    </a:lnTo>
                    <a:lnTo>
                      <a:pt x="5" y="55"/>
                    </a:lnTo>
                    <a:lnTo>
                      <a:pt x="5" y="55"/>
                    </a:lnTo>
                    <a:lnTo>
                      <a:pt x="2" y="55"/>
                    </a:lnTo>
                    <a:lnTo>
                      <a:pt x="1" y="55"/>
                    </a:lnTo>
                    <a:lnTo>
                      <a:pt x="1" y="55"/>
                    </a:lnTo>
                    <a:lnTo>
                      <a:pt x="0" y="54"/>
                    </a:lnTo>
                    <a:lnTo>
                      <a:pt x="0" y="5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3" name="Freeform 203"/>
              <p:cNvSpPr>
                <a:spLocks/>
              </p:cNvSpPr>
              <p:nvPr/>
            </p:nvSpPr>
            <p:spPr bwMode="auto">
              <a:xfrm>
                <a:off x="4416" y="2344"/>
                <a:ext cx="56" cy="56"/>
              </a:xfrm>
              <a:custGeom>
                <a:avLst/>
                <a:gdLst>
                  <a:gd name="T0" fmla="*/ 56 w 56"/>
                  <a:gd name="T1" fmla="*/ 3 h 56"/>
                  <a:gd name="T2" fmla="*/ 56 w 56"/>
                  <a:gd name="T3" fmla="*/ 3 h 56"/>
                  <a:gd name="T4" fmla="*/ 56 w 56"/>
                  <a:gd name="T5" fmla="*/ 2 h 56"/>
                  <a:gd name="T6" fmla="*/ 55 w 56"/>
                  <a:gd name="T7" fmla="*/ 0 h 56"/>
                  <a:gd name="T8" fmla="*/ 55 w 56"/>
                  <a:gd name="T9" fmla="*/ 0 h 56"/>
                  <a:gd name="T10" fmla="*/ 54 w 56"/>
                  <a:gd name="T11" fmla="*/ 0 h 56"/>
                  <a:gd name="T12" fmla="*/ 53 w 56"/>
                  <a:gd name="T13" fmla="*/ 0 h 56"/>
                  <a:gd name="T14" fmla="*/ 4 w 56"/>
                  <a:gd name="T15" fmla="*/ 55 h 56"/>
                  <a:gd name="T16" fmla="*/ 4 w 56"/>
                  <a:gd name="T17" fmla="*/ 55 h 56"/>
                  <a:gd name="T18" fmla="*/ 2 w 56"/>
                  <a:gd name="T19" fmla="*/ 56 h 56"/>
                  <a:gd name="T20" fmla="*/ 1 w 56"/>
                  <a:gd name="T21" fmla="*/ 55 h 56"/>
                  <a:gd name="T22" fmla="*/ 1 w 56"/>
                  <a:gd name="T23" fmla="*/ 55 h 56"/>
                  <a:gd name="T24" fmla="*/ 0 w 56"/>
                  <a:gd name="T25" fmla="*/ 54 h 56"/>
                  <a:gd name="T26" fmla="*/ 1 w 56"/>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6">
                    <a:moveTo>
                      <a:pt x="56" y="3"/>
                    </a:moveTo>
                    <a:lnTo>
                      <a:pt x="56" y="3"/>
                    </a:lnTo>
                    <a:lnTo>
                      <a:pt x="56" y="2"/>
                    </a:lnTo>
                    <a:lnTo>
                      <a:pt x="55" y="0"/>
                    </a:lnTo>
                    <a:lnTo>
                      <a:pt x="55" y="0"/>
                    </a:lnTo>
                    <a:lnTo>
                      <a:pt x="54" y="0"/>
                    </a:lnTo>
                    <a:lnTo>
                      <a:pt x="53" y="0"/>
                    </a:lnTo>
                    <a:lnTo>
                      <a:pt x="4" y="55"/>
                    </a:lnTo>
                    <a:lnTo>
                      <a:pt x="4" y="55"/>
                    </a:lnTo>
                    <a:lnTo>
                      <a:pt x="2" y="56"/>
                    </a:lnTo>
                    <a:lnTo>
                      <a:pt x="1" y="55"/>
                    </a:lnTo>
                    <a:lnTo>
                      <a:pt x="1" y="55"/>
                    </a:lnTo>
                    <a:lnTo>
                      <a:pt x="0" y="54"/>
                    </a:lnTo>
                    <a:lnTo>
                      <a:pt x="1"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384" name="Freeform 204"/>
              <p:cNvSpPr>
                <a:spLocks/>
              </p:cNvSpPr>
              <p:nvPr/>
            </p:nvSpPr>
            <p:spPr bwMode="auto">
              <a:xfrm>
                <a:off x="4426" y="2352"/>
                <a:ext cx="57" cy="56"/>
              </a:xfrm>
              <a:custGeom>
                <a:avLst/>
                <a:gdLst>
                  <a:gd name="T0" fmla="*/ 57 w 57"/>
                  <a:gd name="T1" fmla="*/ 3 h 56"/>
                  <a:gd name="T2" fmla="*/ 57 w 57"/>
                  <a:gd name="T3" fmla="*/ 3 h 56"/>
                  <a:gd name="T4" fmla="*/ 57 w 57"/>
                  <a:gd name="T5" fmla="*/ 2 h 56"/>
                  <a:gd name="T6" fmla="*/ 56 w 57"/>
                  <a:gd name="T7" fmla="*/ 1 h 56"/>
                  <a:gd name="T8" fmla="*/ 56 w 57"/>
                  <a:gd name="T9" fmla="*/ 1 h 56"/>
                  <a:gd name="T10" fmla="*/ 55 w 57"/>
                  <a:gd name="T11" fmla="*/ 0 h 56"/>
                  <a:gd name="T12" fmla="*/ 53 w 57"/>
                  <a:gd name="T13" fmla="*/ 1 h 56"/>
                  <a:gd name="T14" fmla="*/ 4 w 57"/>
                  <a:gd name="T15" fmla="*/ 56 h 56"/>
                  <a:gd name="T16" fmla="*/ 4 w 57"/>
                  <a:gd name="T17" fmla="*/ 56 h 56"/>
                  <a:gd name="T18" fmla="*/ 3 w 57"/>
                  <a:gd name="T19" fmla="*/ 56 h 56"/>
                  <a:gd name="T20" fmla="*/ 1 w 57"/>
                  <a:gd name="T21" fmla="*/ 56 h 56"/>
                  <a:gd name="T22" fmla="*/ 1 w 57"/>
                  <a:gd name="T23" fmla="*/ 56 h 56"/>
                  <a:gd name="T24" fmla="*/ 0 w 57"/>
                  <a:gd name="T25" fmla="*/ 55 h 56"/>
                  <a:gd name="T26" fmla="*/ 1 w 57"/>
                  <a:gd name="T27"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57" y="3"/>
                    </a:moveTo>
                    <a:lnTo>
                      <a:pt x="57" y="3"/>
                    </a:lnTo>
                    <a:lnTo>
                      <a:pt x="57" y="2"/>
                    </a:lnTo>
                    <a:lnTo>
                      <a:pt x="56" y="1"/>
                    </a:lnTo>
                    <a:lnTo>
                      <a:pt x="56" y="1"/>
                    </a:lnTo>
                    <a:lnTo>
                      <a:pt x="55" y="0"/>
                    </a:lnTo>
                    <a:lnTo>
                      <a:pt x="53" y="1"/>
                    </a:lnTo>
                    <a:lnTo>
                      <a:pt x="4" y="56"/>
                    </a:lnTo>
                    <a:lnTo>
                      <a:pt x="4" y="56"/>
                    </a:lnTo>
                    <a:lnTo>
                      <a:pt x="3" y="56"/>
                    </a:lnTo>
                    <a:lnTo>
                      <a:pt x="1" y="56"/>
                    </a:lnTo>
                    <a:lnTo>
                      <a:pt x="1" y="56"/>
                    </a:lnTo>
                    <a:lnTo>
                      <a:pt x="0" y="55"/>
                    </a:lnTo>
                    <a:lnTo>
                      <a:pt x="1"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grpSp>
          <p:nvGrpSpPr>
            <p:cNvPr id="885" name="Group 406"/>
            <p:cNvGrpSpPr>
              <a:grpSpLocks/>
            </p:cNvGrpSpPr>
            <p:nvPr/>
          </p:nvGrpSpPr>
          <p:grpSpPr bwMode="auto">
            <a:xfrm>
              <a:off x="30163" y="49213"/>
              <a:ext cx="8328025" cy="4886325"/>
              <a:chOff x="19" y="31"/>
              <a:chExt cx="5246" cy="3078"/>
            </a:xfrm>
          </p:grpSpPr>
          <p:sp>
            <p:nvSpPr>
              <p:cNvPr id="985" name="Freeform 206"/>
              <p:cNvSpPr>
                <a:spLocks/>
              </p:cNvSpPr>
              <p:nvPr/>
            </p:nvSpPr>
            <p:spPr bwMode="auto">
              <a:xfrm>
                <a:off x="4272" y="2327"/>
                <a:ext cx="180" cy="239"/>
              </a:xfrm>
              <a:custGeom>
                <a:avLst/>
                <a:gdLst>
                  <a:gd name="T0" fmla="*/ 179 w 180"/>
                  <a:gd name="T1" fmla="*/ 3 h 239"/>
                  <a:gd name="T2" fmla="*/ 179 w 180"/>
                  <a:gd name="T3" fmla="*/ 3 h 239"/>
                  <a:gd name="T4" fmla="*/ 180 w 180"/>
                  <a:gd name="T5" fmla="*/ 1 h 239"/>
                  <a:gd name="T6" fmla="*/ 179 w 180"/>
                  <a:gd name="T7" fmla="*/ 0 h 239"/>
                  <a:gd name="T8" fmla="*/ 179 w 180"/>
                  <a:gd name="T9" fmla="*/ 0 h 239"/>
                  <a:gd name="T10" fmla="*/ 177 w 180"/>
                  <a:gd name="T11" fmla="*/ 0 h 239"/>
                  <a:gd name="T12" fmla="*/ 176 w 180"/>
                  <a:gd name="T13" fmla="*/ 0 h 239"/>
                  <a:gd name="T14" fmla="*/ 127 w 180"/>
                  <a:gd name="T15" fmla="*/ 47 h 239"/>
                  <a:gd name="T16" fmla="*/ 127 w 180"/>
                  <a:gd name="T17" fmla="*/ 47 h 239"/>
                  <a:gd name="T18" fmla="*/ 121 w 180"/>
                  <a:gd name="T19" fmla="*/ 54 h 239"/>
                  <a:gd name="T20" fmla="*/ 117 w 180"/>
                  <a:gd name="T21" fmla="*/ 61 h 239"/>
                  <a:gd name="T22" fmla="*/ 113 w 180"/>
                  <a:gd name="T23" fmla="*/ 68 h 239"/>
                  <a:gd name="T24" fmla="*/ 111 w 180"/>
                  <a:gd name="T25" fmla="*/ 75 h 239"/>
                  <a:gd name="T26" fmla="*/ 110 w 180"/>
                  <a:gd name="T27" fmla="*/ 81 h 239"/>
                  <a:gd name="T28" fmla="*/ 109 w 180"/>
                  <a:gd name="T29" fmla="*/ 87 h 239"/>
                  <a:gd name="T30" fmla="*/ 110 w 180"/>
                  <a:gd name="T31" fmla="*/ 99 h 239"/>
                  <a:gd name="T32" fmla="*/ 110 w 180"/>
                  <a:gd name="T33" fmla="*/ 99 h 239"/>
                  <a:gd name="T34" fmla="*/ 81 w 180"/>
                  <a:gd name="T35" fmla="*/ 128 h 239"/>
                  <a:gd name="T36" fmla="*/ 52 w 180"/>
                  <a:gd name="T37" fmla="*/ 156 h 239"/>
                  <a:gd name="T38" fmla="*/ 26 w 180"/>
                  <a:gd name="T39" fmla="*/ 182 h 239"/>
                  <a:gd name="T40" fmla="*/ 7 w 180"/>
                  <a:gd name="T41" fmla="*/ 203 h 239"/>
                  <a:gd name="T42" fmla="*/ 7 w 180"/>
                  <a:gd name="T43" fmla="*/ 203 h 239"/>
                  <a:gd name="T44" fmla="*/ 4 w 180"/>
                  <a:gd name="T45" fmla="*/ 208 h 239"/>
                  <a:gd name="T46" fmla="*/ 1 w 180"/>
                  <a:gd name="T47" fmla="*/ 213 h 239"/>
                  <a:gd name="T48" fmla="*/ 0 w 180"/>
                  <a:gd name="T49" fmla="*/ 218 h 239"/>
                  <a:gd name="T50" fmla="*/ 0 w 180"/>
                  <a:gd name="T51" fmla="*/ 222 h 239"/>
                  <a:gd name="T52" fmla="*/ 1 w 180"/>
                  <a:gd name="T53" fmla="*/ 226 h 239"/>
                  <a:gd name="T54" fmla="*/ 2 w 180"/>
                  <a:gd name="T55" fmla="*/ 229 h 239"/>
                  <a:gd name="T56" fmla="*/ 4 w 180"/>
                  <a:gd name="T57" fmla="*/ 232 h 239"/>
                  <a:gd name="T58" fmla="*/ 6 w 180"/>
                  <a:gd name="T59" fmla="*/ 235 h 239"/>
                  <a:gd name="T60" fmla="*/ 6 w 180"/>
                  <a:gd name="T61" fmla="*/ 235 h 239"/>
                  <a:gd name="T62" fmla="*/ 9 w 180"/>
                  <a:gd name="T63" fmla="*/ 237 h 239"/>
                  <a:gd name="T64" fmla="*/ 13 w 180"/>
                  <a:gd name="T65" fmla="*/ 238 h 239"/>
                  <a:gd name="T66" fmla="*/ 16 w 180"/>
                  <a:gd name="T67" fmla="*/ 239 h 239"/>
                  <a:gd name="T68" fmla="*/ 20 w 180"/>
                  <a:gd name="T69" fmla="*/ 239 h 239"/>
                  <a:gd name="T70" fmla="*/ 25 w 180"/>
                  <a:gd name="T71" fmla="*/ 238 h 239"/>
                  <a:gd name="T72" fmla="*/ 30 w 180"/>
                  <a:gd name="T73" fmla="*/ 236 h 239"/>
                  <a:gd name="T74" fmla="*/ 34 w 180"/>
                  <a:gd name="T75" fmla="*/ 233 h 239"/>
                  <a:gd name="T76" fmla="*/ 38 w 180"/>
                  <a:gd name="T77" fmla="*/ 229 h 239"/>
                  <a:gd name="T78" fmla="*/ 38 w 180"/>
                  <a:gd name="T79" fmla="*/ 229 h 239"/>
                  <a:gd name="T80" fmla="*/ 55 w 180"/>
                  <a:gd name="T81" fmla="*/ 206 h 239"/>
                  <a:gd name="T82" fmla="*/ 76 w 180"/>
                  <a:gd name="T83" fmla="*/ 177 h 239"/>
                  <a:gd name="T84" fmla="*/ 97 w 180"/>
                  <a:gd name="T85" fmla="*/ 145 h 239"/>
                  <a:gd name="T86" fmla="*/ 121 w 180"/>
                  <a:gd name="T87" fmla="*/ 112 h 239"/>
                  <a:gd name="T88" fmla="*/ 121 w 180"/>
                  <a:gd name="T89" fmla="*/ 112 h 239"/>
                  <a:gd name="T90" fmla="*/ 134 w 180"/>
                  <a:gd name="T91" fmla="*/ 110 h 239"/>
                  <a:gd name="T92" fmla="*/ 141 w 180"/>
                  <a:gd name="T93" fmla="*/ 109 h 239"/>
                  <a:gd name="T94" fmla="*/ 147 w 180"/>
                  <a:gd name="T95" fmla="*/ 107 h 239"/>
                  <a:gd name="T96" fmla="*/ 153 w 180"/>
                  <a:gd name="T97" fmla="*/ 102 h 239"/>
                  <a:gd name="T98" fmla="*/ 159 w 180"/>
                  <a:gd name="T99" fmla="*/ 98 h 239"/>
                  <a:gd name="T100" fmla="*/ 166 w 180"/>
                  <a:gd name="T101" fmla="*/ 92 h 239"/>
                  <a:gd name="T102" fmla="*/ 173 w 180"/>
                  <a:gd name="T103" fmla="*/ 8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239">
                    <a:moveTo>
                      <a:pt x="179" y="3"/>
                    </a:moveTo>
                    <a:lnTo>
                      <a:pt x="179" y="3"/>
                    </a:lnTo>
                    <a:lnTo>
                      <a:pt x="180" y="1"/>
                    </a:lnTo>
                    <a:lnTo>
                      <a:pt x="179" y="0"/>
                    </a:lnTo>
                    <a:lnTo>
                      <a:pt x="179" y="0"/>
                    </a:lnTo>
                    <a:lnTo>
                      <a:pt x="177" y="0"/>
                    </a:lnTo>
                    <a:lnTo>
                      <a:pt x="176" y="0"/>
                    </a:lnTo>
                    <a:lnTo>
                      <a:pt x="127" y="47"/>
                    </a:lnTo>
                    <a:lnTo>
                      <a:pt x="127" y="47"/>
                    </a:lnTo>
                    <a:lnTo>
                      <a:pt x="121" y="54"/>
                    </a:lnTo>
                    <a:lnTo>
                      <a:pt x="117" y="61"/>
                    </a:lnTo>
                    <a:lnTo>
                      <a:pt x="113" y="68"/>
                    </a:lnTo>
                    <a:lnTo>
                      <a:pt x="111" y="75"/>
                    </a:lnTo>
                    <a:lnTo>
                      <a:pt x="110" y="81"/>
                    </a:lnTo>
                    <a:lnTo>
                      <a:pt x="109" y="87"/>
                    </a:lnTo>
                    <a:lnTo>
                      <a:pt x="110" y="99"/>
                    </a:lnTo>
                    <a:lnTo>
                      <a:pt x="110" y="99"/>
                    </a:lnTo>
                    <a:lnTo>
                      <a:pt x="81" y="128"/>
                    </a:lnTo>
                    <a:lnTo>
                      <a:pt x="52" y="156"/>
                    </a:lnTo>
                    <a:lnTo>
                      <a:pt x="26" y="182"/>
                    </a:lnTo>
                    <a:lnTo>
                      <a:pt x="7" y="203"/>
                    </a:lnTo>
                    <a:lnTo>
                      <a:pt x="7" y="203"/>
                    </a:lnTo>
                    <a:lnTo>
                      <a:pt x="4" y="208"/>
                    </a:lnTo>
                    <a:lnTo>
                      <a:pt x="1" y="213"/>
                    </a:lnTo>
                    <a:lnTo>
                      <a:pt x="0" y="218"/>
                    </a:lnTo>
                    <a:lnTo>
                      <a:pt x="0" y="222"/>
                    </a:lnTo>
                    <a:lnTo>
                      <a:pt x="1" y="226"/>
                    </a:lnTo>
                    <a:lnTo>
                      <a:pt x="2" y="229"/>
                    </a:lnTo>
                    <a:lnTo>
                      <a:pt x="4" y="232"/>
                    </a:lnTo>
                    <a:lnTo>
                      <a:pt x="6" y="235"/>
                    </a:lnTo>
                    <a:lnTo>
                      <a:pt x="6" y="235"/>
                    </a:lnTo>
                    <a:lnTo>
                      <a:pt x="9" y="237"/>
                    </a:lnTo>
                    <a:lnTo>
                      <a:pt x="13" y="238"/>
                    </a:lnTo>
                    <a:lnTo>
                      <a:pt x="16" y="239"/>
                    </a:lnTo>
                    <a:lnTo>
                      <a:pt x="20" y="239"/>
                    </a:lnTo>
                    <a:lnTo>
                      <a:pt x="25" y="238"/>
                    </a:lnTo>
                    <a:lnTo>
                      <a:pt x="30" y="236"/>
                    </a:lnTo>
                    <a:lnTo>
                      <a:pt x="34" y="233"/>
                    </a:lnTo>
                    <a:lnTo>
                      <a:pt x="38" y="229"/>
                    </a:lnTo>
                    <a:lnTo>
                      <a:pt x="38" y="229"/>
                    </a:lnTo>
                    <a:lnTo>
                      <a:pt x="55" y="206"/>
                    </a:lnTo>
                    <a:lnTo>
                      <a:pt x="76" y="177"/>
                    </a:lnTo>
                    <a:lnTo>
                      <a:pt x="97" y="145"/>
                    </a:lnTo>
                    <a:lnTo>
                      <a:pt x="121" y="112"/>
                    </a:lnTo>
                    <a:lnTo>
                      <a:pt x="121" y="112"/>
                    </a:lnTo>
                    <a:lnTo>
                      <a:pt x="134" y="110"/>
                    </a:lnTo>
                    <a:lnTo>
                      <a:pt x="141" y="109"/>
                    </a:lnTo>
                    <a:lnTo>
                      <a:pt x="147" y="107"/>
                    </a:lnTo>
                    <a:lnTo>
                      <a:pt x="153" y="102"/>
                    </a:lnTo>
                    <a:lnTo>
                      <a:pt x="159" y="98"/>
                    </a:lnTo>
                    <a:lnTo>
                      <a:pt x="166" y="92"/>
                    </a:lnTo>
                    <a:lnTo>
                      <a:pt x="173" y="8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6" name="Freeform 207"/>
              <p:cNvSpPr>
                <a:spLocks/>
              </p:cNvSpPr>
              <p:nvPr/>
            </p:nvSpPr>
            <p:spPr bwMode="auto">
              <a:xfrm>
                <a:off x="714" y="1864"/>
                <a:ext cx="195" cy="173"/>
              </a:xfrm>
              <a:custGeom>
                <a:avLst/>
                <a:gdLst>
                  <a:gd name="T0" fmla="*/ 172 w 195"/>
                  <a:gd name="T1" fmla="*/ 21 h 173"/>
                  <a:gd name="T2" fmla="*/ 172 w 195"/>
                  <a:gd name="T3" fmla="*/ 0 h 173"/>
                  <a:gd name="T4" fmla="*/ 158 w 195"/>
                  <a:gd name="T5" fmla="*/ 10 h 173"/>
                  <a:gd name="T6" fmla="*/ 158 w 195"/>
                  <a:gd name="T7" fmla="*/ 10 h 173"/>
                  <a:gd name="T8" fmla="*/ 151 w 195"/>
                  <a:gd name="T9" fmla="*/ 12 h 173"/>
                  <a:gd name="T10" fmla="*/ 145 w 195"/>
                  <a:gd name="T11" fmla="*/ 14 h 173"/>
                  <a:gd name="T12" fmla="*/ 131 w 195"/>
                  <a:gd name="T13" fmla="*/ 16 h 173"/>
                  <a:gd name="T14" fmla="*/ 97 w 195"/>
                  <a:gd name="T15" fmla="*/ 17 h 173"/>
                  <a:gd name="T16" fmla="*/ 79 w 195"/>
                  <a:gd name="T17" fmla="*/ 19 h 173"/>
                  <a:gd name="T18" fmla="*/ 63 w 195"/>
                  <a:gd name="T19" fmla="*/ 22 h 173"/>
                  <a:gd name="T20" fmla="*/ 55 w 195"/>
                  <a:gd name="T21" fmla="*/ 25 h 173"/>
                  <a:gd name="T22" fmla="*/ 47 w 195"/>
                  <a:gd name="T23" fmla="*/ 27 h 173"/>
                  <a:gd name="T24" fmla="*/ 39 w 195"/>
                  <a:gd name="T25" fmla="*/ 31 h 173"/>
                  <a:gd name="T26" fmla="*/ 33 w 195"/>
                  <a:gd name="T27" fmla="*/ 35 h 173"/>
                  <a:gd name="T28" fmla="*/ 33 w 195"/>
                  <a:gd name="T29" fmla="*/ 35 h 173"/>
                  <a:gd name="T30" fmla="*/ 27 w 195"/>
                  <a:gd name="T31" fmla="*/ 39 h 173"/>
                  <a:gd name="T32" fmla="*/ 21 w 195"/>
                  <a:gd name="T33" fmla="*/ 44 h 173"/>
                  <a:gd name="T34" fmla="*/ 17 w 195"/>
                  <a:gd name="T35" fmla="*/ 50 h 173"/>
                  <a:gd name="T36" fmla="*/ 13 w 195"/>
                  <a:gd name="T37" fmla="*/ 56 h 173"/>
                  <a:gd name="T38" fmla="*/ 9 w 195"/>
                  <a:gd name="T39" fmla="*/ 63 h 173"/>
                  <a:gd name="T40" fmla="*/ 5 w 195"/>
                  <a:gd name="T41" fmla="*/ 70 h 173"/>
                  <a:gd name="T42" fmla="*/ 3 w 195"/>
                  <a:gd name="T43" fmla="*/ 76 h 173"/>
                  <a:gd name="T44" fmla="*/ 1 w 195"/>
                  <a:gd name="T45" fmla="*/ 83 h 173"/>
                  <a:gd name="T46" fmla="*/ 1 w 195"/>
                  <a:gd name="T47" fmla="*/ 90 h 173"/>
                  <a:gd name="T48" fmla="*/ 0 w 195"/>
                  <a:gd name="T49" fmla="*/ 98 h 173"/>
                  <a:gd name="T50" fmla="*/ 1 w 195"/>
                  <a:gd name="T51" fmla="*/ 105 h 173"/>
                  <a:gd name="T52" fmla="*/ 2 w 195"/>
                  <a:gd name="T53" fmla="*/ 112 h 173"/>
                  <a:gd name="T54" fmla="*/ 4 w 195"/>
                  <a:gd name="T55" fmla="*/ 119 h 173"/>
                  <a:gd name="T56" fmla="*/ 6 w 195"/>
                  <a:gd name="T57" fmla="*/ 126 h 173"/>
                  <a:gd name="T58" fmla="*/ 11 w 195"/>
                  <a:gd name="T59" fmla="*/ 134 h 173"/>
                  <a:gd name="T60" fmla="*/ 15 w 195"/>
                  <a:gd name="T61" fmla="*/ 140 h 173"/>
                  <a:gd name="T62" fmla="*/ 15 w 195"/>
                  <a:gd name="T63" fmla="*/ 140 h 173"/>
                  <a:gd name="T64" fmla="*/ 19 w 195"/>
                  <a:gd name="T65" fmla="*/ 146 h 173"/>
                  <a:gd name="T66" fmla="*/ 24 w 195"/>
                  <a:gd name="T67" fmla="*/ 152 h 173"/>
                  <a:gd name="T68" fmla="*/ 30 w 195"/>
                  <a:gd name="T69" fmla="*/ 156 h 173"/>
                  <a:gd name="T70" fmla="*/ 36 w 195"/>
                  <a:gd name="T71" fmla="*/ 160 h 173"/>
                  <a:gd name="T72" fmla="*/ 42 w 195"/>
                  <a:gd name="T73" fmla="*/ 164 h 173"/>
                  <a:gd name="T74" fmla="*/ 50 w 195"/>
                  <a:gd name="T75" fmla="*/ 167 h 173"/>
                  <a:gd name="T76" fmla="*/ 56 w 195"/>
                  <a:gd name="T77" fmla="*/ 170 h 173"/>
                  <a:gd name="T78" fmla="*/ 63 w 195"/>
                  <a:gd name="T79" fmla="*/ 172 h 173"/>
                  <a:gd name="T80" fmla="*/ 70 w 195"/>
                  <a:gd name="T81" fmla="*/ 172 h 173"/>
                  <a:gd name="T82" fmla="*/ 77 w 195"/>
                  <a:gd name="T83" fmla="*/ 173 h 173"/>
                  <a:gd name="T84" fmla="*/ 85 w 195"/>
                  <a:gd name="T85" fmla="*/ 172 h 173"/>
                  <a:gd name="T86" fmla="*/ 93 w 195"/>
                  <a:gd name="T87" fmla="*/ 171 h 173"/>
                  <a:gd name="T88" fmla="*/ 99 w 195"/>
                  <a:gd name="T89" fmla="*/ 168 h 173"/>
                  <a:gd name="T90" fmla="*/ 106 w 195"/>
                  <a:gd name="T91" fmla="*/ 166 h 173"/>
                  <a:gd name="T92" fmla="*/ 113 w 195"/>
                  <a:gd name="T93" fmla="*/ 162 h 173"/>
                  <a:gd name="T94" fmla="*/ 120 w 195"/>
                  <a:gd name="T95" fmla="*/ 158 h 173"/>
                  <a:gd name="T96" fmla="*/ 120 w 195"/>
                  <a:gd name="T97" fmla="*/ 158 h 173"/>
                  <a:gd name="T98" fmla="*/ 127 w 195"/>
                  <a:gd name="T99" fmla="*/ 153 h 173"/>
                  <a:gd name="T100" fmla="*/ 132 w 195"/>
                  <a:gd name="T101" fmla="*/ 148 h 173"/>
                  <a:gd name="T102" fmla="*/ 138 w 195"/>
                  <a:gd name="T103" fmla="*/ 141 h 173"/>
                  <a:gd name="T104" fmla="*/ 142 w 195"/>
                  <a:gd name="T105" fmla="*/ 134 h 173"/>
                  <a:gd name="T106" fmla="*/ 151 w 195"/>
                  <a:gd name="T107" fmla="*/ 118 h 173"/>
                  <a:gd name="T108" fmla="*/ 159 w 195"/>
                  <a:gd name="T109" fmla="*/ 102 h 173"/>
                  <a:gd name="T110" fmla="*/ 166 w 195"/>
                  <a:gd name="T111" fmla="*/ 85 h 173"/>
                  <a:gd name="T112" fmla="*/ 172 w 195"/>
                  <a:gd name="T113" fmla="*/ 70 h 173"/>
                  <a:gd name="T114" fmla="*/ 180 w 195"/>
                  <a:gd name="T115" fmla="*/ 56 h 173"/>
                  <a:gd name="T116" fmla="*/ 184 w 195"/>
                  <a:gd name="T117" fmla="*/ 51 h 173"/>
                  <a:gd name="T118" fmla="*/ 189 w 195"/>
                  <a:gd name="T119" fmla="*/ 47 h 173"/>
                  <a:gd name="T120" fmla="*/ 195 w 195"/>
                  <a:gd name="T121" fmla="*/ 21 h 173"/>
                  <a:gd name="T122" fmla="*/ 172 w 195"/>
                  <a:gd name="T123" fmla="*/ 2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73">
                    <a:moveTo>
                      <a:pt x="172" y="21"/>
                    </a:moveTo>
                    <a:lnTo>
                      <a:pt x="172" y="0"/>
                    </a:lnTo>
                    <a:lnTo>
                      <a:pt x="158" y="10"/>
                    </a:lnTo>
                    <a:lnTo>
                      <a:pt x="158" y="10"/>
                    </a:lnTo>
                    <a:lnTo>
                      <a:pt x="151" y="12"/>
                    </a:lnTo>
                    <a:lnTo>
                      <a:pt x="145" y="14"/>
                    </a:lnTo>
                    <a:lnTo>
                      <a:pt x="131" y="16"/>
                    </a:lnTo>
                    <a:lnTo>
                      <a:pt x="97" y="17"/>
                    </a:lnTo>
                    <a:lnTo>
                      <a:pt x="79" y="19"/>
                    </a:lnTo>
                    <a:lnTo>
                      <a:pt x="63" y="22"/>
                    </a:lnTo>
                    <a:lnTo>
                      <a:pt x="55" y="25"/>
                    </a:lnTo>
                    <a:lnTo>
                      <a:pt x="47" y="27"/>
                    </a:lnTo>
                    <a:lnTo>
                      <a:pt x="39" y="31"/>
                    </a:lnTo>
                    <a:lnTo>
                      <a:pt x="33" y="35"/>
                    </a:lnTo>
                    <a:lnTo>
                      <a:pt x="33" y="35"/>
                    </a:lnTo>
                    <a:lnTo>
                      <a:pt x="27" y="39"/>
                    </a:lnTo>
                    <a:lnTo>
                      <a:pt x="21" y="44"/>
                    </a:lnTo>
                    <a:lnTo>
                      <a:pt x="17" y="50"/>
                    </a:lnTo>
                    <a:lnTo>
                      <a:pt x="13" y="56"/>
                    </a:lnTo>
                    <a:lnTo>
                      <a:pt x="9" y="63"/>
                    </a:lnTo>
                    <a:lnTo>
                      <a:pt x="5" y="70"/>
                    </a:lnTo>
                    <a:lnTo>
                      <a:pt x="3" y="76"/>
                    </a:lnTo>
                    <a:lnTo>
                      <a:pt x="1" y="83"/>
                    </a:lnTo>
                    <a:lnTo>
                      <a:pt x="1" y="90"/>
                    </a:lnTo>
                    <a:lnTo>
                      <a:pt x="0" y="98"/>
                    </a:lnTo>
                    <a:lnTo>
                      <a:pt x="1" y="105"/>
                    </a:lnTo>
                    <a:lnTo>
                      <a:pt x="2" y="112"/>
                    </a:lnTo>
                    <a:lnTo>
                      <a:pt x="4" y="119"/>
                    </a:lnTo>
                    <a:lnTo>
                      <a:pt x="6" y="126"/>
                    </a:lnTo>
                    <a:lnTo>
                      <a:pt x="11" y="134"/>
                    </a:lnTo>
                    <a:lnTo>
                      <a:pt x="15" y="140"/>
                    </a:lnTo>
                    <a:lnTo>
                      <a:pt x="15" y="140"/>
                    </a:lnTo>
                    <a:lnTo>
                      <a:pt x="19" y="146"/>
                    </a:lnTo>
                    <a:lnTo>
                      <a:pt x="24" y="152"/>
                    </a:lnTo>
                    <a:lnTo>
                      <a:pt x="30" y="156"/>
                    </a:lnTo>
                    <a:lnTo>
                      <a:pt x="36" y="160"/>
                    </a:lnTo>
                    <a:lnTo>
                      <a:pt x="42" y="164"/>
                    </a:lnTo>
                    <a:lnTo>
                      <a:pt x="50" y="167"/>
                    </a:lnTo>
                    <a:lnTo>
                      <a:pt x="56" y="170"/>
                    </a:lnTo>
                    <a:lnTo>
                      <a:pt x="63" y="172"/>
                    </a:lnTo>
                    <a:lnTo>
                      <a:pt x="70" y="172"/>
                    </a:lnTo>
                    <a:lnTo>
                      <a:pt x="77" y="173"/>
                    </a:lnTo>
                    <a:lnTo>
                      <a:pt x="85" y="172"/>
                    </a:lnTo>
                    <a:lnTo>
                      <a:pt x="93" y="171"/>
                    </a:lnTo>
                    <a:lnTo>
                      <a:pt x="99" y="168"/>
                    </a:lnTo>
                    <a:lnTo>
                      <a:pt x="106" y="166"/>
                    </a:lnTo>
                    <a:lnTo>
                      <a:pt x="113" y="162"/>
                    </a:lnTo>
                    <a:lnTo>
                      <a:pt x="120" y="158"/>
                    </a:lnTo>
                    <a:lnTo>
                      <a:pt x="120" y="158"/>
                    </a:lnTo>
                    <a:lnTo>
                      <a:pt x="127" y="153"/>
                    </a:lnTo>
                    <a:lnTo>
                      <a:pt x="132" y="148"/>
                    </a:lnTo>
                    <a:lnTo>
                      <a:pt x="138" y="141"/>
                    </a:lnTo>
                    <a:lnTo>
                      <a:pt x="142" y="134"/>
                    </a:lnTo>
                    <a:lnTo>
                      <a:pt x="151" y="118"/>
                    </a:lnTo>
                    <a:lnTo>
                      <a:pt x="159" y="102"/>
                    </a:lnTo>
                    <a:lnTo>
                      <a:pt x="166" y="85"/>
                    </a:lnTo>
                    <a:lnTo>
                      <a:pt x="172" y="70"/>
                    </a:lnTo>
                    <a:lnTo>
                      <a:pt x="180" y="56"/>
                    </a:lnTo>
                    <a:lnTo>
                      <a:pt x="184" y="51"/>
                    </a:lnTo>
                    <a:lnTo>
                      <a:pt x="189" y="47"/>
                    </a:lnTo>
                    <a:lnTo>
                      <a:pt x="195" y="21"/>
                    </a:lnTo>
                    <a:lnTo>
                      <a:pt x="172"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7" name="Freeform 208"/>
              <p:cNvSpPr>
                <a:spLocks/>
              </p:cNvSpPr>
              <p:nvPr/>
            </p:nvSpPr>
            <p:spPr bwMode="auto">
              <a:xfrm>
                <a:off x="739" y="1903"/>
                <a:ext cx="49" cy="33"/>
              </a:xfrm>
              <a:custGeom>
                <a:avLst/>
                <a:gdLst>
                  <a:gd name="T0" fmla="*/ 0 w 49"/>
                  <a:gd name="T1" fmla="*/ 33 h 33"/>
                  <a:gd name="T2" fmla="*/ 0 w 49"/>
                  <a:gd name="T3" fmla="*/ 33 h 33"/>
                  <a:gd name="T4" fmla="*/ 3 w 49"/>
                  <a:gd name="T5" fmla="*/ 27 h 33"/>
                  <a:gd name="T6" fmla="*/ 7 w 49"/>
                  <a:gd name="T7" fmla="*/ 20 h 33"/>
                  <a:gd name="T8" fmla="*/ 12 w 49"/>
                  <a:gd name="T9" fmla="*/ 15 h 33"/>
                  <a:gd name="T10" fmla="*/ 18 w 49"/>
                  <a:gd name="T11" fmla="*/ 11 h 33"/>
                  <a:gd name="T12" fmla="*/ 25 w 49"/>
                  <a:gd name="T13" fmla="*/ 7 h 33"/>
                  <a:gd name="T14" fmla="*/ 32 w 49"/>
                  <a:gd name="T15" fmla="*/ 4 h 33"/>
                  <a:gd name="T16" fmla="*/ 40 w 49"/>
                  <a:gd name="T17" fmla="*/ 1 h 33"/>
                  <a:gd name="T18" fmla="*/ 49 w 49"/>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3">
                    <a:moveTo>
                      <a:pt x="0" y="33"/>
                    </a:moveTo>
                    <a:lnTo>
                      <a:pt x="0" y="33"/>
                    </a:lnTo>
                    <a:lnTo>
                      <a:pt x="3" y="27"/>
                    </a:lnTo>
                    <a:lnTo>
                      <a:pt x="7" y="20"/>
                    </a:lnTo>
                    <a:lnTo>
                      <a:pt x="12" y="15"/>
                    </a:lnTo>
                    <a:lnTo>
                      <a:pt x="18" y="11"/>
                    </a:lnTo>
                    <a:lnTo>
                      <a:pt x="25" y="7"/>
                    </a:lnTo>
                    <a:lnTo>
                      <a:pt x="32" y="4"/>
                    </a:lnTo>
                    <a:lnTo>
                      <a:pt x="40" y="1"/>
                    </a:lnTo>
                    <a:lnTo>
                      <a:pt x="4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8" name="Line 209"/>
              <p:cNvSpPr>
                <a:spLocks noChangeShapeType="1"/>
              </p:cNvSpPr>
              <p:nvPr/>
            </p:nvSpPr>
            <p:spPr bwMode="auto">
              <a:xfrm>
                <a:off x="745" y="1939"/>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9" name="Freeform 210"/>
              <p:cNvSpPr>
                <a:spLocks/>
              </p:cNvSpPr>
              <p:nvPr/>
            </p:nvSpPr>
            <p:spPr bwMode="auto">
              <a:xfrm>
                <a:off x="894" y="1817"/>
                <a:ext cx="88" cy="87"/>
              </a:xfrm>
              <a:custGeom>
                <a:avLst/>
                <a:gdLst>
                  <a:gd name="T0" fmla="*/ 19 w 88"/>
                  <a:gd name="T1" fmla="*/ 87 h 87"/>
                  <a:gd name="T2" fmla="*/ 42 w 88"/>
                  <a:gd name="T3" fmla="*/ 69 h 87"/>
                  <a:gd name="T4" fmla="*/ 42 w 88"/>
                  <a:gd name="T5" fmla="*/ 69 h 87"/>
                  <a:gd name="T6" fmla="*/ 42 w 88"/>
                  <a:gd name="T7" fmla="*/ 69 h 87"/>
                  <a:gd name="T8" fmla="*/ 42 w 88"/>
                  <a:gd name="T9" fmla="*/ 69 h 87"/>
                  <a:gd name="T10" fmla="*/ 47 w 88"/>
                  <a:gd name="T11" fmla="*/ 72 h 87"/>
                  <a:gd name="T12" fmla="*/ 51 w 88"/>
                  <a:gd name="T13" fmla="*/ 74 h 87"/>
                  <a:gd name="T14" fmla="*/ 55 w 88"/>
                  <a:gd name="T15" fmla="*/ 75 h 87"/>
                  <a:gd name="T16" fmla="*/ 59 w 88"/>
                  <a:gd name="T17" fmla="*/ 75 h 87"/>
                  <a:gd name="T18" fmla="*/ 59 w 88"/>
                  <a:gd name="T19" fmla="*/ 75 h 87"/>
                  <a:gd name="T20" fmla="*/ 64 w 88"/>
                  <a:gd name="T21" fmla="*/ 75 h 87"/>
                  <a:gd name="T22" fmla="*/ 68 w 88"/>
                  <a:gd name="T23" fmla="*/ 74 h 87"/>
                  <a:gd name="T24" fmla="*/ 72 w 88"/>
                  <a:gd name="T25" fmla="*/ 73 h 87"/>
                  <a:gd name="T26" fmla="*/ 75 w 88"/>
                  <a:gd name="T27" fmla="*/ 70 h 87"/>
                  <a:gd name="T28" fmla="*/ 75 w 88"/>
                  <a:gd name="T29" fmla="*/ 70 h 87"/>
                  <a:gd name="T30" fmla="*/ 79 w 88"/>
                  <a:gd name="T31" fmla="*/ 66 h 87"/>
                  <a:gd name="T32" fmla="*/ 84 w 88"/>
                  <a:gd name="T33" fmla="*/ 62 h 87"/>
                  <a:gd name="T34" fmla="*/ 86 w 88"/>
                  <a:gd name="T35" fmla="*/ 57 h 87"/>
                  <a:gd name="T36" fmla="*/ 88 w 88"/>
                  <a:gd name="T37" fmla="*/ 52 h 87"/>
                  <a:gd name="T38" fmla="*/ 88 w 88"/>
                  <a:gd name="T39" fmla="*/ 52 h 87"/>
                  <a:gd name="T40" fmla="*/ 88 w 88"/>
                  <a:gd name="T41" fmla="*/ 46 h 87"/>
                  <a:gd name="T42" fmla="*/ 87 w 88"/>
                  <a:gd name="T43" fmla="*/ 41 h 87"/>
                  <a:gd name="T44" fmla="*/ 86 w 88"/>
                  <a:gd name="T45" fmla="*/ 36 h 87"/>
                  <a:gd name="T46" fmla="*/ 83 w 88"/>
                  <a:gd name="T47" fmla="*/ 30 h 87"/>
                  <a:gd name="T48" fmla="*/ 83 w 88"/>
                  <a:gd name="T49" fmla="*/ 30 h 87"/>
                  <a:gd name="T50" fmla="*/ 78 w 88"/>
                  <a:gd name="T51" fmla="*/ 26 h 87"/>
                  <a:gd name="T52" fmla="*/ 74 w 88"/>
                  <a:gd name="T53" fmla="*/ 23 h 87"/>
                  <a:gd name="T54" fmla="*/ 69 w 88"/>
                  <a:gd name="T55" fmla="*/ 20 h 87"/>
                  <a:gd name="T56" fmla="*/ 64 w 88"/>
                  <a:gd name="T57" fmla="*/ 19 h 87"/>
                  <a:gd name="T58" fmla="*/ 64 w 88"/>
                  <a:gd name="T59" fmla="*/ 19 h 87"/>
                  <a:gd name="T60" fmla="*/ 62 w 88"/>
                  <a:gd name="T61" fmla="*/ 14 h 87"/>
                  <a:gd name="T62" fmla="*/ 60 w 88"/>
                  <a:gd name="T63" fmla="*/ 10 h 87"/>
                  <a:gd name="T64" fmla="*/ 60 w 88"/>
                  <a:gd name="T65" fmla="*/ 10 h 87"/>
                  <a:gd name="T66" fmla="*/ 56 w 88"/>
                  <a:gd name="T67" fmla="*/ 6 h 87"/>
                  <a:gd name="T68" fmla="*/ 51 w 88"/>
                  <a:gd name="T69" fmla="*/ 3 h 87"/>
                  <a:gd name="T70" fmla="*/ 46 w 88"/>
                  <a:gd name="T71" fmla="*/ 1 h 87"/>
                  <a:gd name="T72" fmla="*/ 39 w 88"/>
                  <a:gd name="T73" fmla="*/ 0 h 87"/>
                  <a:gd name="T74" fmla="*/ 39 w 88"/>
                  <a:gd name="T75" fmla="*/ 0 h 87"/>
                  <a:gd name="T76" fmla="*/ 32 w 88"/>
                  <a:gd name="T77" fmla="*/ 1 h 87"/>
                  <a:gd name="T78" fmla="*/ 25 w 88"/>
                  <a:gd name="T79" fmla="*/ 4 h 87"/>
                  <a:gd name="T80" fmla="*/ 25 w 88"/>
                  <a:gd name="T81" fmla="*/ 4 h 87"/>
                  <a:gd name="T82" fmla="*/ 20 w 88"/>
                  <a:gd name="T83" fmla="*/ 9 h 87"/>
                  <a:gd name="T84" fmla="*/ 16 w 88"/>
                  <a:gd name="T85" fmla="*/ 16 h 87"/>
                  <a:gd name="T86" fmla="*/ 15 w 88"/>
                  <a:gd name="T87" fmla="*/ 23 h 87"/>
                  <a:gd name="T88" fmla="*/ 16 w 88"/>
                  <a:gd name="T89" fmla="*/ 30 h 87"/>
                  <a:gd name="T90" fmla="*/ 0 w 88"/>
                  <a:gd name="T91" fmla="*/ 4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87">
                    <a:moveTo>
                      <a:pt x="19" y="87"/>
                    </a:moveTo>
                    <a:lnTo>
                      <a:pt x="42" y="69"/>
                    </a:lnTo>
                    <a:lnTo>
                      <a:pt x="42" y="69"/>
                    </a:lnTo>
                    <a:lnTo>
                      <a:pt x="42" y="69"/>
                    </a:lnTo>
                    <a:lnTo>
                      <a:pt x="42" y="69"/>
                    </a:lnTo>
                    <a:lnTo>
                      <a:pt x="47" y="72"/>
                    </a:lnTo>
                    <a:lnTo>
                      <a:pt x="51" y="74"/>
                    </a:lnTo>
                    <a:lnTo>
                      <a:pt x="55" y="75"/>
                    </a:lnTo>
                    <a:lnTo>
                      <a:pt x="59" y="75"/>
                    </a:lnTo>
                    <a:lnTo>
                      <a:pt x="59" y="75"/>
                    </a:lnTo>
                    <a:lnTo>
                      <a:pt x="64" y="75"/>
                    </a:lnTo>
                    <a:lnTo>
                      <a:pt x="68" y="74"/>
                    </a:lnTo>
                    <a:lnTo>
                      <a:pt x="72" y="73"/>
                    </a:lnTo>
                    <a:lnTo>
                      <a:pt x="75" y="70"/>
                    </a:lnTo>
                    <a:lnTo>
                      <a:pt x="75" y="70"/>
                    </a:lnTo>
                    <a:lnTo>
                      <a:pt x="79" y="66"/>
                    </a:lnTo>
                    <a:lnTo>
                      <a:pt x="84" y="62"/>
                    </a:lnTo>
                    <a:lnTo>
                      <a:pt x="86" y="57"/>
                    </a:lnTo>
                    <a:lnTo>
                      <a:pt x="88" y="52"/>
                    </a:lnTo>
                    <a:lnTo>
                      <a:pt x="88" y="52"/>
                    </a:lnTo>
                    <a:lnTo>
                      <a:pt x="88" y="46"/>
                    </a:lnTo>
                    <a:lnTo>
                      <a:pt x="87" y="41"/>
                    </a:lnTo>
                    <a:lnTo>
                      <a:pt x="86" y="36"/>
                    </a:lnTo>
                    <a:lnTo>
                      <a:pt x="83" y="30"/>
                    </a:lnTo>
                    <a:lnTo>
                      <a:pt x="83" y="30"/>
                    </a:lnTo>
                    <a:lnTo>
                      <a:pt x="78" y="26"/>
                    </a:lnTo>
                    <a:lnTo>
                      <a:pt x="74" y="23"/>
                    </a:lnTo>
                    <a:lnTo>
                      <a:pt x="69" y="20"/>
                    </a:lnTo>
                    <a:lnTo>
                      <a:pt x="64" y="19"/>
                    </a:lnTo>
                    <a:lnTo>
                      <a:pt x="64" y="19"/>
                    </a:lnTo>
                    <a:lnTo>
                      <a:pt x="62" y="14"/>
                    </a:lnTo>
                    <a:lnTo>
                      <a:pt x="60" y="10"/>
                    </a:lnTo>
                    <a:lnTo>
                      <a:pt x="60" y="10"/>
                    </a:lnTo>
                    <a:lnTo>
                      <a:pt x="56" y="6"/>
                    </a:lnTo>
                    <a:lnTo>
                      <a:pt x="51" y="3"/>
                    </a:lnTo>
                    <a:lnTo>
                      <a:pt x="46" y="1"/>
                    </a:lnTo>
                    <a:lnTo>
                      <a:pt x="39" y="0"/>
                    </a:lnTo>
                    <a:lnTo>
                      <a:pt x="39" y="0"/>
                    </a:lnTo>
                    <a:lnTo>
                      <a:pt x="32" y="1"/>
                    </a:lnTo>
                    <a:lnTo>
                      <a:pt x="25" y="4"/>
                    </a:lnTo>
                    <a:lnTo>
                      <a:pt x="25" y="4"/>
                    </a:lnTo>
                    <a:lnTo>
                      <a:pt x="20" y="9"/>
                    </a:lnTo>
                    <a:lnTo>
                      <a:pt x="16" y="16"/>
                    </a:lnTo>
                    <a:lnTo>
                      <a:pt x="15" y="23"/>
                    </a:lnTo>
                    <a:lnTo>
                      <a:pt x="16" y="30"/>
                    </a:lnTo>
                    <a:lnTo>
                      <a:pt x="0" y="4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0" name="Line 211"/>
              <p:cNvSpPr>
                <a:spLocks noChangeShapeType="1"/>
              </p:cNvSpPr>
              <p:nvPr/>
            </p:nvSpPr>
            <p:spPr bwMode="auto">
              <a:xfrm>
                <a:off x="919" y="1850"/>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1" name="Freeform 212"/>
              <p:cNvSpPr>
                <a:spLocks/>
              </p:cNvSpPr>
              <p:nvPr/>
            </p:nvSpPr>
            <p:spPr bwMode="auto">
              <a:xfrm>
                <a:off x="3132" y="2464"/>
                <a:ext cx="295" cy="141"/>
              </a:xfrm>
              <a:custGeom>
                <a:avLst/>
                <a:gdLst>
                  <a:gd name="T0" fmla="*/ 229 w 295"/>
                  <a:gd name="T1" fmla="*/ 30 h 141"/>
                  <a:gd name="T2" fmla="*/ 238 w 295"/>
                  <a:gd name="T3" fmla="*/ 53 h 141"/>
                  <a:gd name="T4" fmla="*/ 240 w 295"/>
                  <a:gd name="T5" fmla="*/ 66 h 141"/>
                  <a:gd name="T6" fmla="*/ 236 w 295"/>
                  <a:gd name="T7" fmla="*/ 71 h 141"/>
                  <a:gd name="T8" fmla="*/ 232 w 295"/>
                  <a:gd name="T9" fmla="*/ 71 h 141"/>
                  <a:gd name="T10" fmla="*/ 229 w 295"/>
                  <a:gd name="T11" fmla="*/ 66 h 141"/>
                  <a:gd name="T12" fmla="*/ 226 w 295"/>
                  <a:gd name="T13" fmla="*/ 53 h 141"/>
                  <a:gd name="T14" fmla="*/ 218 w 295"/>
                  <a:gd name="T15" fmla="*/ 35 h 141"/>
                  <a:gd name="T16" fmla="*/ 204 w 295"/>
                  <a:gd name="T17" fmla="*/ 21 h 141"/>
                  <a:gd name="T18" fmla="*/ 204 w 295"/>
                  <a:gd name="T19" fmla="*/ 20 h 141"/>
                  <a:gd name="T20" fmla="*/ 183 w 295"/>
                  <a:gd name="T21" fmla="*/ 9 h 141"/>
                  <a:gd name="T22" fmla="*/ 160 w 295"/>
                  <a:gd name="T23" fmla="*/ 3 h 141"/>
                  <a:gd name="T24" fmla="*/ 141 w 295"/>
                  <a:gd name="T25" fmla="*/ 0 h 141"/>
                  <a:gd name="T26" fmla="*/ 115 w 295"/>
                  <a:gd name="T27" fmla="*/ 4 h 141"/>
                  <a:gd name="T28" fmla="*/ 117 w 295"/>
                  <a:gd name="T29" fmla="*/ 9 h 141"/>
                  <a:gd name="T30" fmla="*/ 144 w 295"/>
                  <a:gd name="T31" fmla="*/ 22 h 141"/>
                  <a:gd name="T32" fmla="*/ 154 w 295"/>
                  <a:gd name="T33" fmla="*/ 31 h 141"/>
                  <a:gd name="T34" fmla="*/ 167 w 295"/>
                  <a:gd name="T35" fmla="*/ 48 h 141"/>
                  <a:gd name="T36" fmla="*/ 172 w 295"/>
                  <a:gd name="T37" fmla="*/ 66 h 141"/>
                  <a:gd name="T38" fmla="*/ 171 w 295"/>
                  <a:gd name="T39" fmla="*/ 70 h 141"/>
                  <a:gd name="T40" fmla="*/ 167 w 295"/>
                  <a:gd name="T41" fmla="*/ 72 h 141"/>
                  <a:gd name="T42" fmla="*/ 165 w 295"/>
                  <a:gd name="T43" fmla="*/ 72 h 141"/>
                  <a:gd name="T44" fmla="*/ 161 w 295"/>
                  <a:gd name="T45" fmla="*/ 68 h 141"/>
                  <a:gd name="T46" fmla="*/ 159 w 295"/>
                  <a:gd name="T47" fmla="*/ 57 h 141"/>
                  <a:gd name="T48" fmla="*/ 138 w 295"/>
                  <a:gd name="T49" fmla="*/ 30 h 141"/>
                  <a:gd name="T50" fmla="*/ 114 w 295"/>
                  <a:gd name="T51" fmla="*/ 19 h 141"/>
                  <a:gd name="T52" fmla="*/ 87 w 295"/>
                  <a:gd name="T53" fmla="*/ 15 h 141"/>
                  <a:gd name="T54" fmla="*/ 81 w 295"/>
                  <a:gd name="T55" fmla="*/ 15 h 141"/>
                  <a:gd name="T56" fmla="*/ 65 w 295"/>
                  <a:gd name="T57" fmla="*/ 16 h 141"/>
                  <a:gd name="T58" fmla="*/ 42 w 295"/>
                  <a:gd name="T59" fmla="*/ 22 h 141"/>
                  <a:gd name="T60" fmla="*/ 24 w 295"/>
                  <a:gd name="T61" fmla="*/ 33 h 141"/>
                  <a:gd name="T62" fmla="*/ 10 w 295"/>
                  <a:gd name="T63" fmla="*/ 48 h 141"/>
                  <a:gd name="T64" fmla="*/ 2 w 295"/>
                  <a:gd name="T65" fmla="*/ 65 h 141"/>
                  <a:gd name="T66" fmla="*/ 0 w 295"/>
                  <a:gd name="T67" fmla="*/ 78 h 141"/>
                  <a:gd name="T68" fmla="*/ 4 w 295"/>
                  <a:gd name="T69" fmla="*/ 97 h 141"/>
                  <a:gd name="T70" fmla="*/ 14 w 295"/>
                  <a:gd name="T71" fmla="*/ 114 h 141"/>
                  <a:gd name="T72" fmla="*/ 30 w 295"/>
                  <a:gd name="T73" fmla="*/ 127 h 141"/>
                  <a:gd name="T74" fmla="*/ 50 w 295"/>
                  <a:gd name="T75" fmla="*/ 136 h 141"/>
                  <a:gd name="T76" fmla="*/ 73 w 295"/>
                  <a:gd name="T77" fmla="*/ 140 h 141"/>
                  <a:gd name="T78" fmla="*/ 225 w 295"/>
                  <a:gd name="T79" fmla="*/ 141 h 141"/>
                  <a:gd name="T80" fmla="*/ 240 w 295"/>
                  <a:gd name="T81" fmla="*/ 139 h 141"/>
                  <a:gd name="T82" fmla="*/ 266 w 295"/>
                  <a:gd name="T83" fmla="*/ 130 h 141"/>
                  <a:gd name="T84" fmla="*/ 290 w 295"/>
                  <a:gd name="T85" fmla="*/ 103 h 141"/>
                  <a:gd name="T86" fmla="*/ 295 w 295"/>
                  <a:gd name="T87" fmla="*/ 87 h 141"/>
                  <a:gd name="T88" fmla="*/ 295 w 295"/>
                  <a:gd name="T89" fmla="*/ 74 h 141"/>
                  <a:gd name="T90" fmla="*/ 289 w 295"/>
                  <a:gd name="T91" fmla="*/ 57 h 141"/>
                  <a:gd name="T92" fmla="*/ 274 w 295"/>
                  <a:gd name="T93" fmla="*/ 38 h 141"/>
                  <a:gd name="T94" fmla="*/ 236 w 295"/>
                  <a:gd name="T95" fmla="*/ 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5" h="141">
                    <a:moveTo>
                      <a:pt x="220" y="20"/>
                    </a:moveTo>
                    <a:lnTo>
                      <a:pt x="220" y="20"/>
                    </a:lnTo>
                    <a:lnTo>
                      <a:pt x="229" y="30"/>
                    </a:lnTo>
                    <a:lnTo>
                      <a:pt x="235" y="41"/>
                    </a:lnTo>
                    <a:lnTo>
                      <a:pt x="237" y="47"/>
                    </a:lnTo>
                    <a:lnTo>
                      <a:pt x="238" y="53"/>
                    </a:lnTo>
                    <a:lnTo>
                      <a:pt x="239" y="59"/>
                    </a:lnTo>
                    <a:lnTo>
                      <a:pt x="240" y="66"/>
                    </a:lnTo>
                    <a:lnTo>
                      <a:pt x="240" y="66"/>
                    </a:lnTo>
                    <a:lnTo>
                      <a:pt x="239" y="68"/>
                    </a:lnTo>
                    <a:lnTo>
                      <a:pt x="238" y="70"/>
                    </a:lnTo>
                    <a:lnTo>
                      <a:pt x="236" y="71"/>
                    </a:lnTo>
                    <a:lnTo>
                      <a:pt x="234" y="71"/>
                    </a:lnTo>
                    <a:lnTo>
                      <a:pt x="234" y="71"/>
                    </a:lnTo>
                    <a:lnTo>
                      <a:pt x="232" y="71"/>
                    </a:lnTo>
                    <a:lnTo>
                      <a:pt x="231" y="70"/>
                    </a:lnTo>
                    <a:lnTo>
                      <a:pt x="229" y="68"/>
                    </a:lnTo>
                    <a:lnTo>
                      <a:pt x="229" y="66"/>
                    </a:lnTo>
                    <a:lnTo>
                      <a:pt x="229" y="66"/>
                    </a:lnTo>
                    <a:lnTo>
                      <a:pt x="227" y="59"/>
                    </a:lnTo>
                    <a:lnTo>
                      <a:pt x="226" y="53"/>
                    </a:lnTo>
                    <a:lnTo>
                      <a:pt x="224" y="47"/>
                    </a:lnTo>
                    <a:lnTo>
                      <a:pt x="222" y="42"/>
                    </a:lnTo>
                    <a:lnTo>
                      <a:pt x="218" y="35"/>
                    </a:lnTo>
                    <a:lnTo>
                      <a:pt x="214" y="30"/>
                    </a:lnTo>
                    <a:lnTo>
                      <a:pt x="210" y="25"/>
                    </a:lnTo>
                    <a:lnTo>
                      <a:pt x="204" y="21"/>
                    </a:lnTo>
                    <a:lnTo>
                      <a:pt x="204" y="21"/>
                    </a:lnTo>
                    <a:lnTo>
                      <a:pt x="204" y="20"/>
                    </a:lnTo>
                    <a:lnTo>
                      <a:pt x="204" y="20"/>
                    </a:lnTo>
                    <a:lnTo>
                      <a:pt x="198" y="16"/>
                    </a:lnTo>
                    <a:lnTo>
                      <a:pt x="190" y="12"/>
                    </a:lnTo>
                    <a:lnTo>
                      <a:pt x="183" y="9"/>
                    </a:lnTo>
                    <a:lnTo>
                      <a:pt x="176" y="6"/>
                    </a:lnTo>
                    <a:lnTo>
                      <a:pt x="168" y="4"/>
                    </a:lnTo>
                    <a:lnTo>
                      <a:pt x="160" y="3"/>
                    </a:lnTo>
                    <a:lnTo>
                      <a:pt x="150" y="1"/>
                    </a:lnTo>
                    <a:lnTo>
                      <a:pt x="141" y="0"/>
                    </a:lnTo>
                    <a:lnTo>
                      <a:pt x="141" y="0"/>
                    </a:lnTo>
                    <a:lnTo>
                      <a:pt x="133" y="1"/>
                    </a:lnTo>
                    <a:lnTo>
                      <a:pt x="124" y="3"/>
                    </a:lnTo>
                    <a:lnTo>
                      <a:pt x="115" y="4"/>
                    </a:lnTo>
                    <a:lnTo>
                      <a:pt x="107" y="6"/>
                    </a:lnTo>
                    <a:lnTo>
                      <a:pt x="107" y="6"/>
                    </a:lnTo>
                    <a:lnTo>
                      <a:pt x="117" y="9"/>
                    </a:lnTo>
                    <a:lnTo>
                      <a:pt x="127" y="12"/>
                    </a:lnTo>
                    <a:lnTo>
                      <a:pt x="136" y="17"/>
                    </a:lnTo>
                    <a:lnTo>
                      <a:pt x="144" y="22"/>
                    </a:lnTo>
                    <a:lnTo>
                      <a:pt x="144" y="22"/>
                    </a:lnTo>
                    <a:lnTo>
                      <a:pt x="149" y="26"/>
                    </a:lnTo>
                    <a:lnTo>
                      <a:pt x="154" y="31"/>
                    </a:lnTo>
                    <a:lnTo>
                      <a:pt x="160" y="36"/>
                    </a:lnTo>
                    <a:lnTo>
                      <a:pt x="164" y="42"/>
                    </a:lnTo>
                    <a:lnTo>
                      <a:pt x="167" y="48"/>
                    </a:lnTo>
                    <a:lnTo>
                      <a:pt x="169" y="54"/>
                    </a:lnTo>
                    <a:lnTo>
                      <a:pt x="171" y="60"/>
                    </a:lnTo>
                    <a:lnTo>
                      <a:pt x="172" y="66"/>
                    </a:lnTo>
                    <a:lnTo>
                      <a:pt x="172" y="66"/>
                    </a:lnTo>
                    <a:lnTo>
                      <a:pt x="172" y="69"/>
                    </a:lnTo>
                    <a:lnTo>
                      <a:pt x="171" y="70"/>
                    </a:lnTo>
                    <a:lnTo>
                      <a:pt x="170" y="72"/>
                    </a:lnTo>
                    <a:lnTo>
                      <a:pt x="167" y="72"/>
                    </a:lnTo>
                    <a:lnTo>
                      <a:pt x="167" y="72"/>
                    </a:lnTo>
                    <a:lnTo>
                      <a:pt x="167" y="72"/>
                    </a:lnTo>
                    <a:lnTo>
                      <a:pt x="167" y="72"/>
                    </a:lnTo>
                    <a:lnTo>
                      <a:pt x="165" y="72"/>
                    </a:lnTo>
                    <a:lnTo>
                      <a:pt x="163" y="71"/>
                    </a:lnTo>
                    <a:lnTo>
                      <a:pt x="162" y="70"/>
                    </a:lnTo>
                    <a:lnTo>
                      <a:pt x="161" y="68"/>
                    </a:lnTo>
                    <a:lnTo>
                      <a:pt x="161" y="68"/>
                    </a:lnTo>
                    <a:lnTo>
                      <a:pt x="161" y="62"/>
                    </a:lnTo>
                    <a:lnTo>
                      <a:pt x="159" y="57"/>
                    </a:lnTo>
                    <a:lnTo>
                      <a:pt x="153" y="48"/>
                    </a:lnTo>
                    <a:lnTo>
                      <a:pt x="147" y="38"/>
                    </a:lnTo>
                    <a:lnTo>
                      <a:pt x="138" y="30"/>
                    </a:lnTo>
                    <a:lnTo>
                      <a:pt x="138" y="30"/>
                    </a:lnTo>
                    <a:lnTo>
                      <a:pt x="127" y="24"/>
                    </a:lnTo>
                    <a:lnTo>
                      <a:pt x="114" y="19"/>
                    </a:lnTo>
                    <a:lnTo>
                      <a:pt x="101" y="16"/>
                    </a:lnTo>
                    <a:lnTo>
                      <a:pt x="87" y="15"/>
                    </a:lnTo>
                    <a:lnTo>
                      <a:pt x="87" y="15"/>
                    </a:lnTo>
                    <a:lnTo>
                      <a:pt x="87" y="15"/>
                    </a:lnTo>
                    <a:lnTo>
                      <a:pt x="87" y="15"/>
                    </a:lnTo>
                    <a:lnTo>
                      <a:pt x="81" y="15"/>
                    </a:lnTo>
                    <a:lnTo>
                      <a:pt x="81" y="15"/>
                    </a:lnTo>
                    <a:lnTo>
                      <a:pt x="73" y="15"/>
                    </a:lnTo>
                    <a:lnTo>
                      <a:pt x="65" y="16"/>
                    </a:lnTo>
                    <a:lnTo>
                      <a:pt x="57" y="18"/>
                    </a:lnTo>
                    <a:lnTo>
                      <a:pt x="50" y="20"/>
                    </a:lnTo>
                    <a:lnTo>
                      <a:pt x="42" y="22"/>
                    </a:lnTo>
                    <a:lnTo>
                      <a:pt x="36" y="26"/>
                    </a:lnTo>
                    <a:lnTo>
                      <a:pt x="30" y="29"/>
                    </a:lnTo>
                    <a:lnTo>
                      <a:pt x="24" y="33"/>
                    </a:lnTo>
                    <a:lnTo>
                      <a:pt x="19" y="37"/>
                    </a:lnTo>
                    <a:lnTo>
                      <a:pt x="14" y="43"/>
                    </a:lnTo>
                    <a:lnTo>
                      <a:pt x="10" y="48"/>
                    </a:lnTo>
                    <a:lnTo>
                      <a:pt x="6" y="54"/>
                    </a:lnTo>
                    <a:lnTo>
                      <a:pt x="4" y="59"/>
                    </a:lnTo>
                    <a:lnTo>
                      <a:pt x="2" y="65"/>
                    </a:lnTo>
                    <a:lnTo>
                      <a:pt x="0" y="71"/>
                    </a:lnTo>
                    <a:lnTo>
                      <a:pt x="0" y="78"/>
                    </a:lnTo>
                    <a:lnTo>
                      <a:pt x="0" y="78"/>
                    </a:lnTo>
                    <a:lnTo>
                      <a:pt x="0" y="85"/>
                    </a:lnTo>
                    <a:lnTo>
                      <a:pt x="2" y="91"/>
                    </a:lnTo>
                    <a:lnTo>
                      <a:pt x="4" y="97"/>
                    </a:lnTo>
                    <a:lnTo>
                      <a:pt x="6" y="102"/>
                    </a:lnTo>
                    <a:lnTo>
                      <a:pt x="10" y="108"/>
                    </a:lnTo>
                    <a:lnTo>
                      <a:pt x="14" y="114"/>
                    </a:lnTo>
                    <a:lnTo>
                      <a:pt x="19" y="118"/>
                    </a:lnTo>
                    <a:lnTo>
                      <a:pt x="24" y="123"/>
                    </a:lnTo>
                    <a:lnTo>
                      <a:pt x="30" y="127"/>
                    </a:lnTo>
                    <a:lnTo>
                      <a:pt x="36" y="130"/>
                    </a:lnTo>
                    <a:lnTo>
                      <a:pt x="42" y="133"/>
                    </a:lnTo>
                    <a:lnTo>
                      <a:pt x="50" y="136"/>
                    </a:lnTo>
                    <a:lnTo>
                      <a:pt x="57" y="138"/>
                    </a:lnTo>
                    <a:lnTo>
                      <a:pt x="65" y="140"/>
                    </a:lnTo>
                    <a:lnTo>
                      <a:pt x="73" y="140"/>
                    </a:lnTo>
                    <a:lnTo>
                      <a:pt x="81" y="141"/>
                    </a:lnTo>
                    <a:lnTo>
                      <a:pt x="81" y="141"/>
                    </a:lnTo>
                    <a:lnTo>
                      <a:pt x="225" y="141"/>
                    </a:lnTo>
                    <a:lnTo>
                      <a:pt x="225" y="141"/>
                    </a:lnTo>
                    <a:lnTo>
                      <a:pt x="234" y="140"/>
                    </a:lnTo>
                    <a:lnTo>
                      <a:pt x="240" y="139"/>
                    </a:lnTo>
                    <a:lnTo>
                      <a:pt x="247" y="138"/>
                    </a:lnTo>
                    <a:lnTo>
                      <a:pt x="253" y="136"/>
                    </a:lnTo>
                    <a:lnTo>
                      <a:pt x="266" y="130"/>
                    </a:lnTo>
                    <a:lnTo>
                      <a:pt x="276" y="123"/>
                    </a:lnTo>
                    <a:lnTo>
                      <a:pt x="284" y="114"/>
                    </a:lnTo>
                    <a:lnTo>
                      <a:pt x="290" y="103"/>
                    </a:lnTo>
                    <a:lnTo>
                      <a:pt x="292" y="98"/>
                    </a:lnTo>
                    <a:lnTo>
                      <a:pt x="294" y="92"/>
                    </a:lnTo>
                    <a:lnTo>
                      <a:pt x="295" y="87"/>
                    </a:lnTo>
                    <a:lnTo>
                      <a:pt x="295" y="81"/>
                    </a:lnTo>
                    <a:lnTo>
                      <a:pt x="295" y="81"/>
                    </a:lnTo>
                    <a:lnTo>
                      <a:pt x="295" y="74"/>
                    </a:lnTo>
                    <a:lnTo>
                      <a:pt x="293" y="68"/>
                    </a:lnTo>
                    <a:lnTo>
                      <a:pt x="292" y="63"/>
                    </a:lnTo>
                    <a:lnTo>
                      <a:pt x="289" y="57"/>
                    </a:lnTo>
                    <a:lnTo>
                      <a:pt x="286" y="52"/>
                    </a:lnTo>
                    <a:lnTo>
                      <a:pt x="282" y="47"/>
                    </a:lnTo>
                    <a:lnTo>
                      <a:pt x="274" y="38"/>
                    </a:lnTo>
                    <a:lnTo>
                      <a:pt x="262" y="31"/>
                    </a:lnTo>
                    <a:lnTo>
                      <a:pt x="249" y="25"/>
                    </a:lnTo>
                    <a:lnTo>
                      <a:pt x="236" y="21"/>
                    </a:lnTo>
                    <a:lnTo>
                      <a:pt x="220" y="20"/>
                    </a:lnTo>
                    <a:lnTo>
                      <a:pt x="220" y="2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2" name="Freeform 213"/>
              <p:cNvSpPr>
                <a:spLocks/>
              </p:cNvSpPr>
              <p:nvPr/>
            </p:nvSpPr>
            <p:spPr bwMode="auto">
              <a:xfrm>
                <a:off x="3261" y="2349"/>
                <a:ext cx="29" cy="99"/>
              </a:xfrm>
              <a:custGeom>
                <a:avLst/>
                <a:gdLst>
                  <a:gd name="T0" fmla="*/ 13 w 29"/>
                  <a:gd name="T1" fmla="*/ 99 h 99"/>
                  <a:gd name="T2" fmla="*/ 13 w 29"/>
                  <a:gd name="T3" fmla="*/ 99 h 99"/>
                  <a:gd name="T4" fmla="*/ 8 w 29"/>
                  <a:gd name="T5" fmla="*/ 94 h 99"/>
                  <a:gd name="T6" fmla="*/ 4 w 29"/>
                  <a:gd name="T7" fmla="*/ 89 h 99"/>
                  <a:gd name="T8" fmla="*/ 1 w 29"/>
                  <a:gd name="T9" fmla="*/ 83 h 99"/>
                  <a:gd name="T10" fmla="*/ 0 w 29"/>
                  <a:gd name="T11" fmla="*/ 75 h 99"/>
                  <a:gd name="T12" fmla="*/ 1 w 29"/>
                  <a:gd name="T13" fmla="*/ 68 h 99"/>
                  <a:gd name="T14" fmla="*/ 4 w 29"/>
                  <a:gd name="T15" fmla="*/ 61 h 99"/>
                  <a:gd name="T16" fmla="*/ 8 w 29"/>
                  <a:gd name="T17" fmla="*/ 54 h 99"/>
                  <a:gd name="T18" fmla="*/ 14 w 29"/>
                  <a:gd name="T19" fmla="*/ 46 h 99"/>
                  <a:gd name="T20" fmla="*/ 14 w 29"/>
                  <a:gd name="T21" fmla="*/ 46 h 99"/>
                  <a:gd name="T22" fmla="*/ 19 w 29"/>
                  <a:gd name="T23" fmla="*/ 38 h 99"/>
                  <a:gd name="T24" fmla="*/ 23 w 29"/>
                  <a:gd name="T25" fmla="*/ 31 h 99"/>
                  <a:gd name="T26" fmla="*/ 27 w 29"/>
                  <a:gd name="T27" fmla="*/ 25 h 99"/>
                  <a:gd name="T28" fmla="*/ 28 w 29"/>
                  <a:gd name="T29" fmla="*/ 20 h 99"/>
                  <a:gd name="T30" fmla="*/ 29 w 29"/>
                  <a:gd name="T31" fmla="*/ 15 h 99"/>
                  <a:gd name="T32" fmla="*/ 28 w 29"/>
                  <a:gd name="T33" fmla="*/ 10 h 99"/>
                  <a:gd name="T34" fmla="*/ 25 w 2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99">
                    <a:moveTo>
                      <a:pt x="13" y="99"/>
                    </a:moveTo>
                    <a:lnTo>
                      <a:pt x="13" y="99"/>
                    </a:lnTo>
                    <a:lnTo>
                      <a:pt x="8" y="94"/>
                    </a:lnTo>
                    <a:lnTo>
                      <a:pt x="4" y="89"/>
                    </a:lnTo>
                    <a:lnTo>
                      <a:pt x="1" y="83"/>
                    </a:lnTo>
                    <a:lnTo>
                      <a:pt x="0" y="75"/>
                    </a:lnTo>
                    <a:lnTo>
                      <a:pt x="1" y="68"/>
                    </a:lnTo>
                    <a:lnTo>
                      <a:pt x="4" y="61"/>
                    </a:lnTo>
                    <a:lnTo>
                      <a:pt x="8" y="54"/>
                    </a:lnTo>
                    <a:lnTo>
                      <a:pt x="14" y="46"/>
                    </a:lnTo>
                    <a:lnTo>
                      <a:pt x="14" y="46"/>
                    </a:lnTo>
                    <a:lnTo>
                      <a:pt x="19" y="38"/>
                    </a:lnTo>
                    <a:lnTo>
                      <a:pt x="23" y="31"/>
                    </a:lnTo>
                    <a:lnTo>
                      <a:pt x="27" y="25"/>
                    </a:lnTo>
                    <a:lnTo>
                      <a:pt x="28" y="20"/>
                    </a:lnTo>
                    <a:lnTo>
                      <a:pt x="29" y="15"/>
                    </a:lnTo>
                    <a:lnTo>
                      <a:pt x="28" y="10"/>
                    </a:lnTo>
                    <a:lnTo>
                      <a:pt x="2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3" name="Freeform 214"/>
              <p:cNvSpPr>
                <a:spLocks/>
              </p:cNvSpPr>
              <p:nvPr/>
            </p:nvSpPr>
            <p:spPr bwMode="auto">
              <a:xfrm>
                <a:off x="3290" y="2364"/>
                <a:ext cx="25" cy="90"/>
              </a:xfrm>
              <a:custGeom>
                <a:avLst/>
                <a:gdLst>
                  <a:gd name="T0" fmla="*/ 12 w 25"/>
                  <a:gd name="T1" fmla="*/ 90 h 90"/>
                  <a:gd name="T2" fmla="*/ 12 w 25"/>
                  <a:gd name="T3" fmla="*/ 90 h 90"/>
                  <a:gd name="T4" fmla="*/ 7 w 25"/>
                  <a:gd name="T5" fmla="*/ 85 h 90"/>
                  <a:gd name="T6" fmla="*/ 3 w 25"/>
                  <a:gd name="T7" fmla="*/ 80 h 90"/>
                  <a:gd name="T8" fmla="*/ 1 w 25"/>
                  <a:gd name="T9" fmla="*/ 75 h 90"/>
                  <a:gd name="T10" fmla="*/ 0 w 25"/>
                  <a:gd name="T11" fmla="*/ 69 h 90"/>
                  <a:gd name="T12" fmla="*/ 1 w 25"/>
                  <a:gd name="T13" fmla="*/ 62 h 90"/>
                  <a:gd name="T14" fmla="*/ 3 w 25"/>
                  <a:gd name="T15" fmla="*/ 55 h 90"/>
                  <a:gd name="T16" fmla="*/ 7 w 25"/>
                  <a:gd name="T17" fmla="*/ 48 h 90"/>
                  <a:gd name="T18" fmla="*/ 13 w 25"/>
                  <a:gd name="T19" fmla="*/ 41 h 90"/>
                  <a:gd name="T20" fmla="*/ 13 w 25"/>
                  <a:gd name="T21" fmla="*/ 41 h 90"/>
                  <a:gd name="T22" fmla="*/ 18 w 25"/>
                  <a:gd name="T23" fmla="*/ 34 h 90"/>
                  <a:gd name="T24" fmla="*/ 21 w 25"/>
                  <a:gd name="T25" fmla="*/ 28 h 90"/>
                  <a:gd name="T26" fmla="*/ 24 w 25"/>
                  <a:gd name="T27" fmla="*/ 22 h 90"/>
                  <a:gd name="T28" fmla="*/ 25 w 25"/>
                  <a:gd name="T29" fmla="*/ 17 h 90"/>
                  <a:gd name="T30" fmla="*/ 25 w 25"/>
                  <a:gd name="T31" fmla="*/ 12 h 90"/>
                  <a:gd name="T32" fmla="*/ 25 w 25"/>
                  <a:gd name="T33" fmla="*/ 8 h 90"/>
                  <a:gd name="T34" fmla="*/ 23 w 25"/>
                  <a:gd name="T3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90">
                    <a:moveTo>
                      <a:pt x="12" y="90"/>
                    </a:moveTo>
                    <a:lnTo>
                      <a:pt x="12" y="90"/>
                    </a:lnTo>
                    <a:lnTo>
                      <a:pt x="7" y="85"/>
                    </a:lnTo>
                    <a:lnTo>
                      <a:pt x="3" y="80"/>
                    </a:lnTo>
                    <a:lnTo>
                      <a:pt x="1" y="75"/>
                    </a:lnTo>
                    <a:lnTo>
                      <a:pt x="0" y="69"/>
                    </a:lnTo>
                    <a:lnTo>
                      <a:pt x="1" y="62"/>
                    </a:lnTo>
                    <a:lnTo>
                      <a:pt x="3" y="55"/>
                    </a:lnTo>
                    <a:lnTo>
                      <a:pt x="7" y="48"/>
                    </a:lnTo>
                    <a:lnTo>
                      <a:pt x="13" y="41"/>
                    </a:lnTo>
                    <a:lnTo>
                      <a:pt x="13" y="41"/>
                    </a:lnTo>
                    <a:lnTo>
                      <a:pt x="18" y="34"/>
                    </a:lnTo>
                    <a:lnTo>
                      <a:pt x="21" y="28"/>
                    </a:lnTo>
                    <a:lnTo>
                      <a:pt x="24" y="22"/>
                    </a:lnTo>
                    <a:lnTo>
                      <a:pt x="25" y="17"/>
                    </a:lnTo>
                    <a:lnTo>
                      <a:pt x="25" y="12"/>
                    </a:lnTo>
                    <a:lnTo>
                      <a:pt x="25" y="8"/>
                    </a:lnTo>
                    <a:lnTo>
                      <a:pt x="2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4" name="Freeform 215"/>
              <p:cNvSpPr>
                <a:spLocks noEditPoints="1"/>
              </p:cNvSpPr>
              <p:nvPr/>
            </p:nvSpPr>
            <p:spPr bwMode="auto">
              <a:xfrm>
                <a:off x="3776" y="1991"/>
                <a:ext cx="96" cy="99"/>
              </a:xfrm>
              <a:custGeom>
                <a:avLst/>
                <a:gdLst>
                  <a:gd name="T0" fmla="*/ 55 w 96"/>
                  <a:gd name="T1" fmla="*/ 14 h 99"/>
                  <a:gd name="T2" fmla="*/ 46 w 96"/>
                  <a:gd name="T3" fmla="*/ 16 h 99"/>
                  <a:gd name="T4" fmla="*/ 41 w 96"/>
                  <a:gd name="T5" fmla="*/ 9 h 99"/>
                  <a:gd name="T6" fmla="*/ 49 w 96"/>
                  <a:gd name="T7" fmla="*/ 0 h 99"/>
                  <a:gd name="T8" fmla="*/ 57 w 96"/>
                  <a:gd name="T9" fmla="*/ 5 h 99"/>
                  <a:gd name="T10" fmla="*/ 34 w 96"/>
                  <a:gd name="T11" fmla="*/ 11 h 99"/>
                  <a:gd name="T12" fmla="*/ 31 w 96"/>
                  <a:gd name="T13" fmla="*/ 21 h 99"/>
                  <a:gd name="T14" fmla="*/ 24 w 96"/>
                  <a:gd name="T15" fmla="*/ 20 h 99"/>
                  <a:gd name="T16" fmla="*/ 21 w 96"/>
                  <a:gd name="T17" fmla="*/ 13 h 99"/>
                  <a:gd name="T18" fmla="*/ 27 w 96"/>
                  <a:gd name="T19" fmla="*/ 8 h 99"/>
                  <a:gd name="T20" fmla="*/ 34 w 96"/>
                  <a:gd name="T21" fmla="*/ 11 h 99"/>
                  <a:gd name="T22" fmla="*/ 18 w 96"/>
                  <a:gd name="T23" fmla="*/ 28 h 99"/>
                  <a:gd name="T24" fmla="*/ 15 w 96"/>
                  <a:gd name="T25" fmla="*/ 35 h 99"/>
                  <a:gd name="T26" fmla="*/ 8 w 96"/>
                  <a:gd name="T27" fmla="*/ 35 h 99"/>
                  <a:gd name="T28" fmla="*/ 6 w 96"/>
                  <a:gd name="T29" fmla="*/ 27 h 99"/>
                  <a:gd name="T30" fmla="*/ 12 w 96"/>
                  <a:gd name="T31" fmla="*/ 24 h 99"/>
                  <a:gd name="T32" fmla="*/ 6 w 96"/>
                  <a:gd name="T33" fmla="*/ 46 h 99"/>
                  <a:gd name="T34" fmla="*/ 11 w 96"/>
                  <a:gd name="T35" fmla="*/ 52 h 99"/>
                  <a:gd name="T36" fmla="*/ 8 w 96"/>
                  <a:gd name="T37" fmla="*/ 57 h 99"/>
                  <a:gd name="T38" fmla="*/ 2 w 96"/>
                  <a:gd name="T39" fmla="*/ 56 h 99"/>
                  <a:gd name="T40" fmla="*/ 0 w 96"/>
                  <a:gd name="T41" fmla="*/ 50 h 99"/>
                  <a:gd name="T42" fmla="*/ 6 w 96"/>
                  <a:gd name="T43" fmla="*/ 46 h 99"/>
                  <a:gd name="T44" fmla="*/ 13 w 96"/>
                  <a:gd name="T45" fmla="*/ 68 h 99"/>
                  <a:gd name="T46" fmla="*/ 16 w 96"/>
                  <a:gd name="T47" fmla="*/ 73 h 99"/>
                  <a:gd name="T48" fmla="*/ 14 w 96"/>
                  <a:gd name="T49" fmla="*/ 79 h 99"/>
                  <a:gd name="T50" fmla="*/ 7 w 96"/>
                  <a:gd name="T51" fmla="*/ 76 h 99"/>
                  <a:gd name="T52" fmla="*/ 7 w 96"/>
                  <a:gd name="T53" fmla="*/ 70 h 99"/>
                  <a:gd name="T54" fmla="*/ 24 w 96"/>
                  <a:gd name="T55" fmla="*/ 87 h 99"/>
                  <a:gd name="T56" fmla="*/ 30 w 96"/>
                  <a:gd name="T57" fmla="*/ 86 h 99"/>
                  <a:gd name="T58" fmla="*/ 32 w 96"/>
                  <a:gd name="T59" fmla="*/ 90 h 99"/>
                  <a:gd name="T60" fmla="*/ 29 w 96"/>
                  <a:gd name="T61" fmla="*/ 94 h 99"/>
                  <a:gd name="T62" fmla="*/ 24 w 96"/>
                  <a:gd name="T63" fmla="*/ 92 h 99"/>
                  <a:gd name="T64" fmla="*/ 24 w 96"/>
                  <a:gd name="T65" fmla="*/ 87 h 99"/>
                  <a:gd name="T66" fmla="*/ 46 w 96"/>
                  <a:gd name="T67" fmla="*/ 92 h 99"/>
                  <a:gd name="T68" fmla="*/ 50 w 96"/>
                  <a:gd name="T69" fmla="*/ 91 h 99"/>
                  <a:gd name="T70" fmla="*/ 54 w 96"/>
                  <a:gd name="T71" fmla="*/ 95 h 99"/>
                  <a:gd name="T72" fmla="*/ 49 w 96"/>
                  <a:gd name="T73" fmla="*/ 99 h 99"/>
                  <a:gd name="T74" fmla="*/ 45 w 96"/>
                  <a:gd name="T75" fmla="*/ 97 h 99"/>
                  <a:gd name="T76" fmla="*/ 68 w 96"/>
                  <a:gd name="T77" fmla="*/ 91 h 99"/>
                  <a:gd name="T78" fmla="*/ 72 w 96"/>
                  <a:gd name="T79" fmla="*/ 86 h 99"/>
                  <a:gd name="T80" fmla="*/ 73 w 96"/>
                  <a:gd name="T81" fmla="*/ 93 h 99"/>
                  <a:gd name="T82" fmla="*/ 68 w 96"/>
                  <a:gd name="T83" fmla="*/ 91 h 99"/>
                  <a:gd name="T84" fmla="*/ 83 w 96"/>
                  <a:gd name="T85" fmla="*/ 71 h 99"/>
                  <a:gd name="T86" fmla="*/ 88 w 96"/>
                  <a:gd name="T87" fmla="*/ 70 h 99"/>
                  <a:gd name="T88" fmla="*/ 87 w 96"/>
                  <a:gd name="T89" fmla="*/ 76 h 99"/>
                  <a:gd name="T90" fmla="*/ 93 w 96"/>
                  <a:gd name="T91" fmla="*/ 55 h 99"/>
                  <a:gd name="T92" fmla="*/ 91 w 96"/>
                  <a:gd name="T93" fmla="*/ 50 h 99"/>
                  <a:gd name="T94" fmla="*/ 96 w 96"/>
                  <a:gd name="T95" fmla="*/ 52 h 99"/>
                  <a:gd name="T96" fmla="*/ 93 w 96"/>
                  <a:gd name="T97" fmla="*/ 55 h 99"/>
                  <a:gd name="T98" fmla="*/ 84 w 96"/>
                  <a:gd name="T99" fmla="*/ 31 h 99"/>
                  <a:gd name="T100" fmla="*/ 85 w 96"/>
                  <a:gd name="T101" fmla="*/ 28 h 99"/>
                  <a:gd name="T102" fmla="*/ 90 w 96"/>
                  <a:gd name="T103" fmla="*/ 31 h 99"/>
                  <a:gd name="T104" fmla="*/ 73 w 96"/>
                  <a:gd name="T105" fmla="*/ 16 h 99"/>
                  <a:gd name="T106" fmla="*/ 69 w 96"/>
                  <a:gd name="T107" fmla="*/ 15 h 99"/>
                  <a:gd name="T108" fmla="*/ 72 w 96"/>
                  <a:gd name="T109" fmla="*/ 13 h 99"/>
                  <a:gd name="T110" fmla="*/ 73 w 96"/>
                  <a:gd name="T111"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9">
                    <a:moveTo>
                      <a:pt x="58" y="9"/>
                    </a:moveTo>
                    <a:lnTo>
                      <a:pt x="58" y="9"/>
                    </a:lnTo>
                    <a:lnTo>
                      <a:pt x="57" y="12"/>
                    </a:lnTo>
                    <a:lnTo>
                      <a:pt x="55" y="14"/>
                    </a:lnTo>
                    <a:lnTo>
                      <a:pt x="52" y="16"/>
                    </a:lnTo>
                    <a:lnTo>
                      <a:pt x="49" y="17"/>
                    </a:lnTo>
                    <a:lnTo>
                      <a:pt x="49" y="17"/>
                    </a:lnTo>
                    <a:lnTo>
                      <a:pt x="46" y="16"/>
                    </a:lnTo>
                    <a:lnTo>
                      <a:pt x="43" y="14"/>
                    </a:lnTo>
                    <a:lnTo>
                      <a:pt x="42" y="12"/>
                    </a:lnTo>
                    <a:lnTo>
                      <a:pt x="41" y="9"/>
                    </a:lnTo>
                    <a:lnTo>
                      <a:pt x="41" y="9"/>
                    </a:lnTo>
                    <a:lnTo>
                      <a:pt x="42" y="5"/>
                    </a:lnTo>
                    <a:lnTo>
                      <a:pt x="43" y="2"/>
                    </a:lnTo>
                    <a:lnTo>
                      <a:pt x="46" y="1"/>
                    </a:lnTo>
                    <a:lnTo>
                      <a:pt x="49" y="0"/>
                    </a:lnTo>
                    <a:lnTo>
                      <a:pt x="49" y="0"/>
                    </a:lnTo>
                    <a:lnTo>
                      <a:pt x="52" y="1"/>
                    </a:lnTo>
                    <a:lnTo>
                      <a:pt x="55" y="2"/>
                    </a:lnTo>
                    <a:lnTo>
                      <a:pt x="57" y="5"/>
                    </a:lnTo>
                    <a:lnTo>
                      <a:pt x="58" y="9"/>
                    </a:lnTo>
                    <a:lnTo>
                      <a:pt x="58" y="9"/>
                    </a:lnTo>
                    <a:close/>
                    <a:moveTo>
                      <a:pt x="34" y="11"/>
                    </a:moveTo>
                    <a:lnTo>
                      <a:pt x="34" y="11"/>
                    </a:lnTo>
                    <a:lnTo>
                      <a:pt x="35" y="14"/>
                    </a:lnTo>
                    <a:lnTo>
                      <a:pt x="34" y="16"/>
                    </a:lnTo>
                    <a:lnTo>
                      <a:pt x="33" y="19"/>
                    </a:lnTo>
                    <a:lnTo>
                      <a:pt x="31" y="21"/>
                    </a:lnTo>
                    <a:lnTo>
                      <a:pt x="31" y="21"/>
                    </a:lnTo>
                    <a:lnTo>
                      <a:pt x="29" y="22"/>
                    </a:lnTo>
                    <a:lnTo>
                      <a:pt x="26" y="21"/>
                    </a:lnTo>
                    <a:lnTo>
                      <a:pt x="24" y="20"/>
                    </a:lnTo>
                    <a:lnTo>
                      <a:pt x="22" y="18"/>
                    </a:lnTo>
                    <a:lnTo>
                      <a:pt x="22" y="18"/>
                    </a:lnTo>
                    <a:lnTo>
                      <a:pt x="21" y="15"/>
                    </a:lnTo>
                    <a:lnTo>
                      <a:pt x="21" y="13"/>
                    </a:lnTo>
                    <a:lnTo>
                      <a:pt x="22" y="10"/>
                    </a:lnTo>
                    <a:lnTo>
                      <a:pt x="24" y="9"/>
                    </a:lnTo>
                    <a:lnTo>
                      <a:pt x="24" y="9"/>
                    </a:lnTo>
                    <a:lnTo>
                      <a:pt x="27" y="8"/>
                    </a:lnTo>
                    <a:lnTo>
                      <a:pt x="30" y="8"/>
                    </a:lnTo>
                    <a:lnTo>
                      <a:pt x="32" y="9"/>
                    </a:lnTo>
                    <a:lnTo>
                      <a:pt x="34" y="11"/>
                    </a:lnTo>
                    <a:lnTo>
                      <a:pt x="34" y="11"/>
                    </a:lnTo>
                    <a:close/>
                    <a:moveTo>
                      <a:pt x="14" y="25"/>
                    </a:moveTo>
                    <a:lnTo>
                      <a:pt x="14" y="25"/>
                    </a:lnTo>
                    <a:lnTo>
                      <a:pt x="16" y="26"/>
                    </a:lnTo>
                    <a:lnTo>
                      <a:pt x="18" y="28"/>
                    </a:lnTo>
                    <a:lnTo>
                      <a:pt x="19" y="31"/>
                    </a:lnTo>
                    <a:lnTo>
                      <a:pt x="18" y="33"/>
                    </a:lnTo>
                    <a:lnTo>
                      <a:pt x="18" y="33"/>
                    </a:lnTo>
                    <a:lnTo>
                      <a:pt x="15" y="35"/>
                    </a:lnTo>
                    <a:lnTo>
                      <a:pt x="13" y="36"/>
                    </a:lnTo>
                    <a:lnTo>
                      <a:pt x="11" y="36"/>
                    </a:lnTo>
                    <a:lnTo>
                      <a:pt x="8" y="35"/>
                    </a:lnTo>
                    <a:lnTo>
                      <a:pt x="8" y="35"/>
                    </a:lnTo>
                    <a:lnTo>
                      <a:pt x="6" y="34"/>
                    </a:lnTo>
                    <a:lnTo>
                      <a:pt x="5" y="32"/>
                    </a:lnTo>
                    <a:lnTo>
                      <a:pt x="5" y="29"/>
                    </a:lnTo>
                    <a:lnTo>
                      <a:pt x="6" y="27"/>
                    </a:lnTo>
                    <a:lnTo>
                      <a:pt x="6" y="27"/>
                    </a:lnTo>
                    <a:lnTo>
                      <a:pt x="8" y="25"/>
                    </a:lnTo>
                    <a:lnTo>
                      <a:pt x="10" y="24"/>
                    </a:lnTo>
                    <a:lnTo>
                      <a:pt x="12" y="24"/>
                    </a:lnTo>
                    <a:lnTo>
                      <a:pt x="14" y="25"/>
                    </a:lnTo>
                    <a:lnTo>
                      <a:pt x="14" y="25"/>
                    </a:lnTo>
                    <a:close/>
                    <a:moveTo>
                      <a:pt x="6" y="46"/>
                    </a:moveTo>
                    <a:lnTo>
                      <a:pt x="6" y="46"/>
                    </a:lnTo>
                    <a:lnTo>
                      <a:pt x="8" y="47"/>
                    </a:lnTo>
                    <a:lnTo>
                      <a:pt x="10" y="48"/>
                    </a:lnTo>
                    <a:lnTo>
                      <a:pt x="11" y="50"/>
                    </a:lnTo>
                    <a:lnTo>
                      <a:pt x="11" y="52"/>
                    </a:lnTo>
                    <a:lnTo>
                      <a:pt x="11" y="52"/>
                    </a:lnTo>
                    <a:lnTo>
                      <a:pt x="11" y="54"/>
                    </a:lnTo>
                    <a:lnTo>
                      <a:pt x="10" y="56"/>
                    </a:lnTo>
                    <a:lnTo>
                      <a:pt x="8" y="57"/>
                    </a:lnTo>
                    <a:lnTo>
                      <a:pt x="6" y="58"/>
                    </a:lnTo>
                    <a:lnTo>
                      <a:pt x="6" y="58"/>
                    </a:lnTo>
                    <a:lnTo>
                      <a:pt x="3" y="57"/>
                    </a:lnTo>
                    <a:lnTo>
                      <a:pt x="2" y="56"/>
                    </a:lnTo>
                    <a:lnTo>
                      <a:pt x="0" y="54"/>
                    </a:lnTo>
                    <a:lnTo>
                      <a:pt x="0" y="52"/>
                    </a:lnTo>
                    <a:lnTo>
                      <a:pt x="0" y="52"/>
                    </a:lnTo>
                    <a:lnTo>
                      <a:pt x="0" y="50"/>
                    </a:lnTo>
                    <a:lnTo>
                      <a:pt x="2" y="48"/>
                    </a:lnTo>
                    <a:lnTo>
                      <a:pt x="3" y="47"/>
                    </a:lnTo>
                    <a:lnTo>
                      <a:pt x="6" y="46"/>
                    </a:lnTo>
                    <a:lnTo>
                      <a:pt x="6" y="46"/>
                    </a:lnTo>
                    <a:close/>
                    <a:moveTo>
                      <a:pt x="9" y="69"/>
                    </a:moveTo>
                    <a:lnTo>
                      <a:pt x="9" y="69"/>
                    </a:lnTo>
                    <a:lnTo>
                      <a:pt x="11" y="68"/>
                    </a:lnTo>
                    <a:lnTo>
                      <a:pt x="13" y="68"/>
                    </a:lnTo>
                    <a:lnTo>
                      <a:pt x="14" y="69"/>
                    </a:lnTo>
                    <a:lnTo>
                      <a:pt x="16" y="71"/>
                    </a:lnTo>
                    <a:lnTo>
                      <a:pt x="16" y="71"/>
                    </a:lnTo>
                    <a:lnTo>
                      <a:pt x="16" y="73"/>
                    </a:lnTo>
                    <a:lnTo>
                      <a:pt x="16" y="74"/>
                    </a:lnTo>
                    <a:lnTo>
                      <a:pt x="15" y="76"/>
                    </a:lnTo>
                    <a:lnTo>
                      <a:pt x="14" y="79"/>
                    </a:lnTo>
                    <a:lnTo>
                      <a:pt x="14" y="79"/>
                    </a:lnTo>
                    <a:lnTo>
                      <a:pt x="12" y="79"/>
                    </a:lnTo>
                    <a:lnTo>
                      <a:pt x="10" y="79"/>
                    </a:lnTo>
                    <a:lnTo>
                      <a:pt x="8" y="77"/>
                    </a:lnTo>
                    <a:lnTo>
                      <a:pt x="7" y="76"/>
                    </a:lnTo>
                    <a:lnTo>
                      <a:pt x="7" y="76"/>
                    </a:lnTo>
                    <a:lnTo>
                      <a:pt x="6" y="74"/>
                    </a:lnTo>
                    <a:lnTo>
                      <a:pt x="6" y="72"/>
                    </a:lnTo>
                    <a:lnTo>
                      <a:pt x="7" y="70"/>
                    </a:lnTo>
                    <a:lnTo>
                      <a:pt x="9" y="69"/>
                    </a:lnTo>
                    <a:lnTo>
                      <a:pt x="9" y="69"/>
                    </a:lnTo>
                    <a:close/>
                    <a:moveTo>
                      <a:pt x="24" y="87"/>
                    </a:moveTo>
                    <a:lnTo>
                      <a:pt x="24" y="87"/>
                    </a:lnTo>
                    <a:lnTo>
                      <a:pt x="25" y="86"/>
                    </a:lnTo>
                    <a:lnTo>
                      <a:pt x="27" y="85"/>
                    </a:lnTo>
                    <a:lnTo>
                      <a:pt x="28" y="85"/>
                    </a:lnTo>
                    <a:lnTo>
                      <a:pt x="30" y="86"/>
                    </a:lnTo>
                    <a:lnTo>
                      <a:pt x="30" y="86"/>
                    </a:lnTo>
                    <a:lnTo>
                      <a:pt x="31" y="87"/>
                    </a:lnTo>
                    <a:lnTo>
                      <a:pt x="32" y="88"/>
                    </a:lnTo>
                    <a:lnTo>
                      <a:pt x="32" y="90"/>
                    </a:lnTo>
                    <a:lnTo>
                      <a:pt x="32" y="92"/>
                    </a:lnTo>
                    <a:lnTo>
                      <a:pt x="32" y="92"/>
                    </a:lnTo>
                    <a:lnTo>
                      <a:pt x="30" y="93"/>
                    </a:lnTo>
                    <a:lnTo>
                      <a:pt x="29" y="94"/>
                    </a:lnTo>
                    <a:lnTo>
                      <a:pt x="27" y="94"/>
                    </a:lnTo>
                    <a:lnTo>
                      <a:pt x="25" y="94"/>
                    </a:lnTo>
                    <a:lnTo>
                      <a:pt x="25" y="94"/>
                    </a:lnTo>
                    <a:lnTo>
                      <a:pt x="24" y="92"/>
                    </a:lnTo>
                    <a:lnTo>
                      <a:pt x="23" y="91"/>
                    </a:lnTo>
                    <a:lnTo>
                      <a:pt x="23" y="89"/>
                    </a:lnTo>
                    <a:lnTo>
                      <a:pt x="24" y="87"/>
                    </a:lnTo>
                    <a:lnTo>
                      <a:pt x="24" y="87"/>
                    </a:lnTo>
                    <a:close/>
                    <a:moveTo>
                      <a:pt x="45" y="95"/>
                    </a:moveTo>
                    <a:lnTo>
                      <a:pt x="45" y="95"/>
                    </a:lnTo>
                    <a:lnTo>
                      <a:pt x="45" y="94"/>
                    </a:lnTo>
                    <a:lnTo>
                      <a:pt x="46" y="92"/>
                    </a:lnTo>
                    <a:lnTo>
                      <a:pt x="47" y="91"/>
                    </a:lnTo>
                    <a:lnTo>
                      <a:pt x="49" y="91"/>
                    </a:lnTo>
                    <a:lnTo>
                      <a:pt x="49" y="91"/>
                    </a:lnTo>
                    <a:lnTo>
                      <a:pt x="50" y="91"/>
                    </a:lnTo>
                    <a:lnTo>
                      <a:pt x="52" y="92"/>
                    </a:lnTo>
                    <a:lnTo>
                      <a:pt x="54" y="94"/>
                    </a:lnTo>
                    <a:lnTo>
                      <a:pt x="54" y="95"/>
                    </a:lnTo>
                    <a:lnTo>
                      <a:pt x="54" y="95"/>
                    </a:lnTo>
                    <a:lnTo>
                      <a:pt x="54" y="97"/>
                    </a:lnTo>
                    <a:lnTo>
                      <a:pt x="52" y="98"/>
                    </a:lnTo>
                    <a:lnTo>
                      <a:pt x="50" y="99"/>
                    </a:lnTo>
                    <a:lnTo>
                      <a:pt x="49" y="99"/>
                    </a:lnTo>
                    <a:lnTo>
                      <a:pt x="49" y="99"/>
                    </a:lnTo>
                    <a:lnTo>
                      <a:pt x="47" y="99"/>
                    </a:lnTo>
                    <a:lnTo>
                      <a:pt x="46" y="98"/>
                    </a:lnTo>
                    <a:lnTo>
                      <a:pt x="45" y="97"/>
                    </a:lnTo>
                    <a:lnTo>
                      <a:pt x="45" y="95"/>
                    </a:lnTo>
                    <a:lnTo>
                      <a:pt x="45" y="95"/>
                    </a:lnTo>
                    <a:close/>
                    <a:moveTo>
                      <a:pt x="68" y="91"/>
                    </a:moveTo>
                    <a:lnTo>
                      <a:pt x="68" y="91"/>
                    </a:lnTo>
                    <a:lnTo>
                      <a:pt x="67" y="89"/>
                    </a:lnTo>
                    <a:lnTo>
                      <a:pt x="69" y="86"/>
                    </a:lnTo>
                    <a:lnTo>
                      <a:pt x="69" y="86"/>
                    </a:lnTo>
                    <a:lnTo>
                      <a:pt x="72" y="86"/>
                    </a:lnTo>
                    <a:lnTo>
                      <a:pt x="74" y="88"/>
                    </a:lnTo>
                    <a:lnTo>
                      <a:pt x="74" y="88"/>
                    </a:lnTo>
                    <a:lnTo>
                      <a:pt x="74" y="91"/>
                    </a:lnTo>
                    <a:lnTo>
                      <a:pt x="73" y="93"/>
                    </a:lnTo>
                    <a:lnTo>
                      <a:pt x="73" y="93"/>
                    </a:lnTo>
                    <a:lnTo>
                      <a:pt x="70" y="93"/>
                    </a:lnTo>
                    <a:lnTo>
                      <a:pt x="68" y="91"/>
                    </a:lnTo>
                    <a:lnTo>
                      <a:pt x="68" y="91"/>
                    </a:lnTo>
                    <a:close/>
                    <a:moveTo>
                      <a:pt x="85" y="76"/>
                    </a:moveTo>
                    <a:lnTo>
                      <a:pt x="85" y="76"/>
                    </a:lnTo>
                    <a:lnTo>
                      <a:pt x="83" y="74"/>
                    </a:lnTo>
                    <a:lnTo>
                      <a:pt x="83" y="71"/>
                    </a:lnTo>
                    <a:lnTo>
                      <a:pt x="83" y="71"/>
                    </a:lnTo>
                    <a:lnTo>
                      <a:pt x="85" y="70"/>
                    </a:lnTo>
                    <a:lnTo>
                      <a:pt x="88" y="70"/>
                    </a:lnTo>
                    <a:lnTo>
                      <a:pt x="88" y="70"/>
                    </a:lnTo>
                    <a:lnTo>
                      <a:pt x="90" y="72"/>
                    </a:lnTo>
                    <a:lnTo>
                      <a:pt x="90" y="75"/>
                    </a:lnTo>
                    <a:lnTo>
                      <a:pt x="90" y="75"/>
                    </a:lnTo>
                    <a:lnTo>
                      <a:pt x="87" y="76"/>
                    </a:lnTo>
                    <a:lnTo>
                      <a:pt x="85" y="76"/>
                    </a:lnTo>
                    <a:lnTo>
                      <a:pt x="85" y="76"/>
                    </a:lnTo>
                    <a:close/>
                    <a:moveTo>
                      <a:pt x="93" y="55"/>
                    </a:moveTo>
                    <a:lnTo>
                      <a:pt x="93" y="55"/>
                    </a:lnTo>
                    <a:lnTo>
                      <a:pt x="91" y="54"/>
                    </a:lnTo>
                    <a:lnTo>
                      <a:pt x="90" y="52"/>
                    </a:lnTo>
                    <a:lnTo>
                      <a:pt x="90" y="52"/>
                    </a:lnTo>
                    <a:lnTo>
                      <a:pt x="91" y="50"/>
                    </a:lnTo>
                    <a:lnTo>
                      <a:pt x="93" y="49"/>
                    </a:lnTo>
                    <a:lnTo>
                      <a:pt x="93" y="49"/>
                    </a:lnTo>
                    <a:lnTo>
                      <a:pt x="95" y="50"/>
                    </a:lnTo>
                    <a:lnTo>
                      <a:pt x="96" y="52"/>
                    </a:lnTo>
                    <a:lnTo>
                      <a:pt x="96" y="52"/>
                    </a:lnTo>
                    <a:lnTo>
                      <a:pt x="95" y="54"/>
                    </a:lnTo>
                    <a:lnTo>
                      <a:pt x="93" y="55"/>
                    </a:lnTo>
                    <a:lnTo>
                      <a:pt x="93" y="55"/>
                    </a:lnTo>
                    <a:close/>
                    <a:moveTo>
                      <a:pt x="88" y="32"/>
                    </a:moveTo>
                    <a:lnTo>
                      <a:pt x="88" y="32"/>
                    </a:lnTo>
                    <a:lnTo>
                      <a:pt x="86" y="33"/>
                    </a:lnTo>
                    <a:lnTo>
                      <a:pt x="84" y="31"/>
                    </a:lnTo>
                    <a:lnTo>
                      <a:pt x="84" y="31"/>
                    </a:lnTo>
                    <a:lnTo>
                      <a:pt x="84" y="29"/>
                    </a:lnTo>
                    <a:lnTo>
                      <a:pt x="85" y="28"/>
                    </a:lnTo>
                    <a:lnTo>
                      <a:pt x="85" y="28"/>
                    </a:lnTo>
                    <a:lnTo>
                      <a:pt x="87" y="27"/>
                    </a:lnTo>
                    <a:lnTo>
                      <a:pt x="90" y="29"/>
                    </a:lnTo>
                    <a:lnTo>
                      <a:pt x="90" y="29"/>
                    </a:lnTo>
                    <a:lnTo>
                      <a:pt x="90" y="31"/>
                    </a:lnTo>
                    <a:lnTo>
                      <a:pt x="88" y="32"/>
                    </a:lnTo>
                    <a:lnTo>
                      <a:pt x="88" y="32"/>
                    </a:lnTo>
                    <a:close/>
                    <a:moveTo>
                      <a:pt x="73" y="16"/>
                    </a:moveTo>
                    <a:lnTo>
                      <a:pt x="73" y="16"/>
                    </a:lnTo>
                    <a:lnTo>
                      <a:pt x="71" y="17"/>
                    </a:lnTo>
                    <a:lnTo>
                      <a:pt x="70" y="17"/>
                    </a:lnTo>
                    <a:lnTo>
                      <a:pt x="70" y="17"/>
                    </a:lnTo>
                    <a:lnTo>
                      <a:pt x="69" y="15"/>
                    </a:lnTo>
                    <a:lnTo>
                      <a:pt x="69" y="13"/>
                    </a:lnTo>
                    <a:lnTo>
                      <a:pt x="69" y="13"/>
                    </a:lnTo>
                    <a:lnTo>
                      <a:pt x="70" y="12"/>
                    </a:lnTo>
                    <a:lnTo>
                      <a:pt x="72" y="13"/>
                    </a:lnTo>
                    <a:lnTo>
                      <a:pt x="72" y="13"/>
                    </a:lnTo>
                    <a:lnTo>
                      <a:pt x="73" y="14"/>
                    </a:lnTo>
                    <a:lnTo>
                      <a:pt x="73" y="16"/>
                    </a:lnTo>
                    <a:lnTo>
                      <a:pt x="73" y="1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5" name="Freeform 216"/>
              <p:cNvSpPr>
                <a:spLocks/>
              </p:cNvSpPr>
              <p:nvPr/>
            </p:nvSpPr>
            <p:spPr bwMode="auto">
              <a:xfrm>
                <a:off x="3720" y="2144"/>
                <a:ext cx="64" cy="47"/>
              </a:xfrm>
              <a:custGeom>
                <a:avLst/>
                <a:gdLst>
                  <a:gd name="T0" fmla="*/ 64 w 64"/>
                  <a:gd name="T1" fmla="*/ 0 h 47"/>
                  <a:gd name="T2" fmla="*/ 63 w 64"/>
                  <a:gd name="T3" fmla="*/ 20 h 47"/>
                  <a:gd name="T4" fmla="*/ 0 w 64"/>
                  <a:gd name="T5" fmla="*/ 34 h 47"/>
                  <a:gd name="T6" fmla="*/ 0 w 64"/>
                  <a:gd name="T7" fmla="*/ 47 h 47"/>
                </a:gdLst>
                <a:ahLst/>
                <a:cxnLst>
                  <a:cxn ang="0">
                    <a:pos x="T0" y="T1"/>
                  </a:cxn>
                  <a:cxn ang="0">
                    <a:pos x="T2" y="T3"/>
                  </a:cxn>
                  <a:cxn ang="0">
                    <a:pos x="T4" y="T5"/>
                  </a:cxn>
                  <a:cxn ang="0">
                    <a:pos x="T6" y="T7"/>
                  </a:cxn>
                </a:cxnLst>
                <a:rect l="0" t="0" r="r" b="b"/>
                <a:pathLst>
                  <a:path w="64" h="47">
                    <a:moveTo>
                      <a:pt x="64" y="0"/>
                    </a:moveTo>
                    <a:lnTo>
                      <a:pt x="63" y="20"/>
                    </a:lnTo>
                    <a:lnTo>
                      <a:pt x="0" y="34"/>
                    </a:lnTo>
                    <a:lnTo>
                      <a:pt x="0" y="4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6" name="Freeform 217"/>
              <p:cNvSpPr>
                <a:spLocks/>
              </p:cNvSpPr>
              <p:nvPr/>
            </p:nvSpPr>
            <p:spPr bwMode="auto">
              <a:xfrm>
                <a:off x="3692" y="1957"/>
                <a:ext cx="264" cy="234"/>
              </a:xfrm>
              <a:custGeom>
                <a:avLst/>
                <a:gdLst>
                  <a:gd name="T0" fmla="*/ 235 w 264"/>
                  <a:gd name="T1" fmla="*/ 234 h 234"/>
                  <a:gd name="T2" fmla="*/ 235 w 264"/>
                  <a:gd name="T3" fmla="*/ 221 h 234"/>
                  <a:gd name="T4" fmla="*/ 172 w 264"/>
                  <a:gd name="T5" fmla="*/ 207 h 234"/>
                  <a:gd name="T6" fmla="*/ 170 w 264"/>
                  <a:gd name="T7" fmla="*/ 179 h 234"/>
                  <a:gd name="T8" fmla="*/ 245 w 264"/>
                  <a:gd name="T9" fmla="*/ 179 h 234"/>
                  <a:gd name="T10" fmla="*/ 245 w 264"/>
                  <a:gd name="T11" fmla="*/ 179 h 234"/>
                  <a:gd name="T12" fmla="*/ 249 w 264"/>
                  <a:gd name="T13" fmla="*/ 179 h 234"/>
                  <a:gd name="T14" fmla="*/ 253 w 264"/>
                  <a:gd name="T15" fmla="*/ 178 h 234"/>
                  <a:gd name="T16" fmla="*/ 256 w 264"/>
                  <a:gd name="T17" fmla="*/ 176 h 234"/>
                  <a:gd name="T18" fmla="*/ 259 w 264"/>
                  <a:gd name="T19" fmla="*/ 174 h 234"/>
                  <a:gd name="T20" fmla="*/ 261 w 264"/>
                  <a:gd name="T21" fmla="*/ 171 h 234"/>
                  <a:gd name="T22" fmla="*/ 262 w 264"/>
                  <a:gd name="T23" fmla="*/ 168 h 234"/>
                  <a:gd name="T24" fmla="*/ 264 w 264"/>
                  <a:gd name="T25" fmla="*/ 165 h 234"/>
                  <a:gd name="T26" fmla="*/ 264 w 264"/>
                  <a:gd name="T27" fmla="*/ 161 h 234"/>
                  <a:gd name="T28" fmla="*/ 264 w 264"/>
                  <a:gd name="T29" fmla="*/ 19 h 234"/>
                  <a:gd name="T30" fmla="*/ 264 w 264"/>
                  <a:gd name="T31" fmla="*/ 19 h 234"/>
                  <a:gd name="T32" fmla="*/ 264 w 264"/>
                  <a:gd name="T33" fmla="*/ 15 h 234"/>
                  <a:gd name="T34" fmla="*/ 262 w 264"/>
                  <a:gd name="T35" fmla="*/ 12 h 234"/>
                  <a:gd name="T36" fmla="*/ 261 w 264"/>
                  <a:gd name="T37" fmla="*/ 9 h 234"/>
                  <a:gd name="T38" fmla="*/ 259 w 264"/>
                  <a:gd name="T39" fmla="*/ 6 h 234"/>
                  <a:gd name="T40" fmla="*/ 256 w 264"/>
                  <a:gd name="T41" fmla="*/ 3 h 234"/>
                  <a:gd name="T42" fmla="*/ 253 w 264"/>
                  <a:gd name="T43" fmla="*/ 1 h 234"/>
                  <a:gd name="T44" fmla="*/ 249 w 264"/>
                  <a:gd name="T45" fmla="*/ 0 h 234"/>
                  <a:gd name="T46" fmla="*/ 245 w 264"/>
                  <a:gd name="T47" fmla="*/ 0 h 234"/>
                  <a:gd name="T48" fmla="*/ 18 w 264"/>
                  <a:gd name="T49" fmla="*/ 0 h 234"/>
                  <a:gd name="T50" fmla="*/ 18 w 264"/>
                  <a:gd name="T51" fmla="*/ 0 h 234"/>
                  <a:gd name="T52" fmla="*/ 14 w 264"/>
                  <a:gd name="T53" fmla="*/ 0 h 234"/>
                  <a:gd name="T54" fmla="*/ 11 w 264"/>
                  <a:gd name="T55" fmla="*/ 1 h 234"/>
                  <a:gd name="T56" fmla="*/ 8 w 264"/>
                  <a:gd name="T57" fmla="*/ 3 h 234"/>
                  <a:gd name="T58" fmla="*/ 5 w 264"/>
                  <a:gd name="T59" fmla="*/ 6 h 234"/>
                  <a:gd name="T60" fmla="*/ 3 w 264"/>
                  <a:gd name="T61" fmla="*/ 9 h 234"/>
                  <a:gd name="T62" fmla="*/ 1 w 264"/>
                  <a:gd name="T63" fmla="*/ 12 h 234"/>
                  <a:gd name="T64" fmla="*/ 0 w 264"/>
                  <a:gd name="T65" fmla="*/ 15 h 234"/>
                  <a:gd name="T66" fmla="*/ 0 w 264"/>
                  <a:gd name="T67" fmla="*/ 19 h 234"/>
                  <a:gd name="T68" fmla="*/ 0 w 264"/>
                  <a:gd name="T69" fmla="*/ 161 h 234"/>
                  <a:gd name="T70" fmla="*/ 0 w 264"/>
                  <a:gd name="T71" fmla="*/ 161 h 234"/>
                  <a:gd name="T72" fmla="*/ 0 w 264"/>
                  <a:gd name="T73" fmla="*/ 165 h 234"/>
                  <a:gd name="T74" fmla="*/ 1 w 264"/>
                  <a:gd name="T75" fmla="*/ 168 h 234"/>
                  <a:gd name="T76" fmla="*/ 3 w 264"/>
                  <a:gd name="T77" fmla="*/ 171 h 234"/>
                  <a:gd name="T78" fmla="*/ 5 w 264"/>
                  <a:gd name="T79" fmla="*/ 174 h 234"/>
                  <a:gd name="T80" fmla="*/ 8 w 264"/>
                  <a:gd name="T81" fmla="*/ 176 h 234"/>
                  <a:gd name="T82" fmla="*/ 11 w 264"/>
                  <a:gd name="T83" fmla="*/ 178 h 234"/>
                  <a:gd name="T84" fmla="*/ 14 w 264"/>
                  <a:gd name="T85" fmla="*/ 179 h 234"/>
                  <a:gd name="T86" fmla="*/ 18 w 264"/>
                  <a:gd name="T87" fmla="*/ 179 h 234"/>
                  <a:gd name="T88" fmla="*/ 111 w 264"/>
                  <a:gd name="T89" fmla="*/ 17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4" h="234">
                    <a:moveTo>
                      <a:pt x="235" y="234"/>
                    </a:moveTo>
                    <a:lnTo>
                      <a:pt x="235" y="221"/>
                    </a:lnTo>
                    <a:lnTo>
                      <a:pt x="172" y="207"/>
                    </a:lnTo>
                    <a:lnTo>
                      <a:pt x="170" y="179"/>
                    </a:lnTo>
                    <a:lnTo>
                      <a:pt x="245" y="179"/>
                    </a:lnTo>
                    <a:lnTo>
                      <a:pt x="245" y="179"/>
                    </a:lnTo>
                    <a:lnTo>
                      <a:pt x="249" y="179"/>
                    </a:lnTo>
                    <a:lnTo>
                      <a:pt x="253" y="178"/>
                    </a:lnTo>
                    <a:lnTo>
                      <a:pt x="256" y="176"/>
                    </a:lnTo>
                    <a:lnTo>
                      <a:pt x="259" y="174"/>
                    </a:lnTo>
                    <a:lnTo>
                      <a:pt x="261" y="171"/>
                    </a:lnTo>
                    <a:lnTo>
                      <a:pt x="262" y="168"/>
                    </a:lnTo>
                    <a:lnTo>
                      <a:pt x="264" y="165"/>
                    </a:lnTo>
                    <a:lnTo>
                      <a:pt x="264" y="161"/>
                    </a:lnTo>
                    <a:lnTo>
                      <a:pt x="264" y="19"/>
                    </a:lnTo>
                    <a:lnTo>
                      <a:pt x="264" y="19"/>
                    </a:lnTo>
                    <a:lnTo>
                      <a:pt x="264" y="15"/>
                    </a:lnTo>
                    <a:lnTo>
                      <a:pt x="262" y="12"/>
                    </a:lnTo>
                    <a:lnTo>
                      <a:pt x="261" y="9"/>
                    </a:lnTo>
                    <a:lnTo>
                      <a:pt x="259" y="6"/>
                    </a:lnTo>
                    <a:lnTo>
                      <a:pt x="256" y="3"/>
                    </a:lnTo>
                    <a:lnTo>
                      <a:pt x="253" y="1"/>
                    </a:lnTo>
                    <a:lnTo>
                      <a:pt x="249" y="0"/>
                    </a:lnTo>
                    <a:lnTo>
                      <a:pt x="245" y="0"/>
                    </a:lnTo>
                    <a:lnTo>
                      <a:pt x="18" y="0"/>
                    </a:lnTo>
                    <a:lnTo>
                      <a:pt x="18" y="0"/>
                    </a:lnTo>
                    <a:lnTo>
                      <a:pt x="14" y="0"/>
                    </a:lnTo>
                    <a:lnTo>
                      <a:pt x="11" y="1"/>
                    </a:lnTo>
                    <a:lnTo>
                      <a:pt x="8" y="3"/>
                    </a:lnTo>
                    <a:lnTo>
                      <a:pt x="5" y="6"/>
                    </a:lnTo>
                    <a:lnTo>
                      <a:pt x="3" y="9"/>
                    </a:lnTo>
                    <a:lnTo>
                      <a:pt x="1" y="12"/>
                    </a:lnTo>
                    <a:lnTo>
                      <a:pt x="0" y="15"/>
                    </a:lnTo>
                    <a:lnTo>
                      <a:pt x="0" y="19"/>
                    </a:lnTo>
                    <a:lnTo>
                      <a:pt x="0" y="161"/>
                    </a:lnTo>
                    <a:lnTo>
                      <a:pt x="0" y="161"/>
                    </a:lnTo>
                    <a:lnTo>
                      <a:pt x="0" y="165"/>
                    </a:lnTo>
                    <a:lnTo>
                      <a:pt x="1" y="168"/>
                    </a:lnTo>
                    <a:lnTo>
                      <a:pt x="3" y="171"/>
                    </a:lnTo>
                    <a:lnTo>
                      <a:pt x="5" y="174"/>
                    </a:lnTo>
                    <a:lnTo>
                      <a:pt x="8" y="176"/>
                    </a:lnTo>
                    <a:lnTo>
                      <a:pt x="11" y="178"/>
                    </a:lnTo>
                    <a:lnTo>
                      <a:pt x="14" y="179"/>
                    </a:lnTo>
                    <a:lnTo>
                      <a:pt x="18" y="179"/>
                    </a:lnTo>
                    <a:lnTo>
                      <a:pt x="111" y="17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7" name="Freeform 218"/>
              <p:cNvSpPr>
                <a:spLocks/>
              </p:cNvSpPr>
              <p:nvPr/>
            </p:nvSpPr>
            <p:spPr bwMode="auto">
              <a:xfrm>
                <a:off x="3706" y="1972"/>
                <a:ext cx="236" cy="140"/>
              </a:xfrm>
              <a:custGeom>
                <a:avLst/>
                <a:gdLst>
                  <a:gd name="T0" fmla="*/ 236 w 236"/>
                  <a:gd name="T1" fmla="*/ 140 h 140"/>
                  <a:gd name="T2" fmla="*/ 0 w 236"/>
                  <a:gd name="T3" fmla="*/ 140 h 140"/>
                  <a:gd name="T4" fmla="*/ 0 w 236"/>
                  <a:gd name="T5" fmla="*/ 4 h 140"/>
                  <a:gd name="T6" fmla="*/ 0 w 236"/>
                  <a:gd name="T7" fmla="*/ 4 h 140"/>
                  <a:gd name="T8" fmla="*/ 0 w 236"/>
                  <a:gd name="T9" fmla="*/ 2 h 140"/>
                  <a:gd name="T10" fmla="*/ 1 w 236"/>
                  <a:gd name="T11" fmla="*/ 1 h 140"/>
                  <a:gd name="T12" fmla="*/ 3 w 236"/>
                  <a:gd name="T13" fmla="*/ 0 h 140"/>
                  <a:gd name="T14" fmla="*/ 4 w 236"/>
                  <a:gd name="T15" fmla="*/ 0 h 140"/>
                  <a:gd name="T16" fmla="*/ 231 w 236"/>
                  <a:gd name="T17" fmla="*/ 0 h 140"/>
                  <a:gd name="T18" fmla="*/ 231 w 236"/>
                  <a:gd name="T19" fmla="*/ 0 h 140"/>
                  <a:gd name="T20" fmla="*/ 233 w 236"/>
                  <a:gd name="T21" fmla="*/ 0 h 140"/>
                  <a:gd name="T22" fmla="*/ 235 w 236"/>
                  <a:gd name="T23" fmla="*/ 1 h 140"/>
                  <a:gd name="T24" fmla="*/ 236 w 236"/>
                  <a:gd name="T25" fmla="*/ 2 h 140"/>
                  <a:gd name="T26" fmla="*/ 236 w 236"/>
                  <a:gd name="T27" fmla="*/ 4 h 140"/>
                  <a:gd name="T28" fmla="*/ 236 w 236"/>
                  <a:gd name="T2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40">
                    <a:moveTo>
                      <a:pt x="236" y="140"/>
                    </a:moveTo>
                    <a:lnTo>
                      <a:pt x="0" y="140"/>
                    </a:lnTo>
                    <a:lnTo>
                      <a:pt x="0" y="4"/>
                    </a:lnTo>
                    <a:lnTo>
                      <a:pt x="0" y="4"/>
                    </a:lnTo>
                    <a:lnTo>
                      <a:pt x="0" y="2"/>
                    </a:lnTo>
                    <a:lnTo>
                      <a:pt x="1" y="1"/>
                    </a:lnTo>
                    <a:lnTo>
                      <a:pt x="3" y="0"/>
                    </a:lnTo>
                    <a:lnTo>
                      <a:pt x="4" y="0"/>
                    </a:lnTo>
                    <a:lnTo>
                      <a:pt x="231" y="0"/>
                    </a:lnTo>
                    <a:lnTo>
                      <a:pt x="231" y="0"/>
                    </a:lnTo>
                    <a:lnTo>
                      <a:pt x="233" y="0"/>
                    </a:lnTo>
                    <a:lnTo>
                      <a:pt x="235" y="1"/>
                    </a:lnTo>
                    <a:lnTo>
                      <a:pt x="236" y="2"/>
                    </a:lnTo>
                    <a:lnTo>
                      <a:pt x="236" y="4"/>
                    </a:lnTo>
                    <a:lnTo>
                      <a:pt x="236" y="14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8" name="Freeform 219"/>
              <p:cNvSpPr>
                <a:spLocks/>
              </p:cNvSpPr>
              <p:nvPr/>
            </p:nvSpPr>
            <p:spPr bwMode="auto">
              <a:xfrm>
                <a:off x="3002" y="1329"/>
                <a:ext cx="376" cy="304"/>
              </a:xfrm>
              <a:custGeom>
                <a:avLst/>
                <a:gdLst>
                  <a:gd name="T0" fmla="*/ 376 w 376"/>
                  <a:gd name="T1" fmla="*/ 128 h 304"/>
                  <a:gd name="T2" fmla="*/ 372 w 376"/>
                  <a:gd name="T3" fmla="*/ 154 h 304"/>
                  <a:gd name="T4" fmla="*/ 362 w 376"/>
                  <a:gd name="T5" fmla="*/ 178 h 304"/>
                  <a:gd name="T6" fmla="*/ 344 w 376"/>
                  <a:gd name="T7" fmla="*/ 200 h 304"/>
                  <a:gd name="T8" fmla="*/ 322 w 376"/>
                  <a:gd name="T9" fmla="*/ 219 h 304"/>
                  <a:gd name="T10" fmla="*/ 293 w 376"/>
                  <a:gd name="T11" fmla="*/ 235 h 304"/>
                  <a:gd name="T12" fmla="*/ 261 w 376"/>
                  <a:gd name="T13" fmla="*/ 246 h 304"/>
                  <a:gd name="T14" fmla="*/ 226 w 376"/>
                  <a:gd name="T15" fmla="*/ 254 h 304"/>
                  <a:gd name="T16" fmla="*/ 188 w 376"/>
                  <a:gd name="T17" fmla="*/ 256 h 304"/>
                  <a:gd name="T18" fmla="*/ 167 w 376"/>
                  <a:gd name="T19" fmla="*/ 255 h 304"/>
                  <a:gd name="T20" fmla="*/ 64 w 376"/>
                  <a:gd name="T21" fmla="*/ 304 h 304"/>
                  <a:gd name="T22" fmla="*/ 86 w 376"/>
                  <a:gd name="T23" fmla="*/ 236 h 304"/>
                  <a:gd name="T24" fmla="*/ 50 w 376"/>
                  <a:gd name="T25" fmla="*/ 216 h 304"/>
                  <a:gd name="T26" fmla="*/ 29 w 376"/>
                  <a:gd name="T27" fmla="*/ 196 h 304"/>
                  <a:gd name="T28" fmla="*/ 18 w 376"/>
                  <a:gd name="T29" fmla="*/ 183 h 304"/>
                  <a:gd name="T30" fmla="*/ 9 w 376"/>
                  <a:gd name="T31" fmla="*/ 169 h 304"/>
                  <a:gd name="T32" fmla="*/ 3 w 376"/>
                  <a:gd name="T33" fmla="*/ 152 h 304"/>
                  <a:gd name="T34" fmla="*/ 0 w 376"/>
                  <a:gd name="T35" fmla="*/ 137 h 304"/>
                  <a:gd name="T36" fmla="*/ 0 w 376"/>
                  <a:gd name="T37" fmla="*/ 128 h 304"/>
                  <a:gd name="T38" fmla="*/ 4 w 376"/>
                  <a:gd name="T39" fmla="*/ 102 h 304"/>
                  <a:gd name="T40" fmla="*/ 14 w 376"/>
                  <a:gd name="T41" fmla="*/ 78 h 304"/>
                  <a:gd name="T42" fmla="*/ 31 w 376"/>
                  <a:gd name="T43" fmla="*/ 57 h 304"/>
                  <a:gd name="T44" fmla="*/ 55 w 376"/>
                  <a:gd name="T45" fmla="*/ 37 h 304"/>
                  <a:gd name="T46" fmla="*/ 83 w 376"/>
                  <a:gd name="T47" fmla="*/ 22 h 304"/>
                  <a:gd name="T48" fmla="*/ 115 w 376"/>
                  <a:gd name="T49" fmla="*/ 9 h 304"/>
                  <a:gd name="T50" fmla="*/ 150 w 376"/>
                  <a:gd name="T51" fmla="*/ 2 h 304"/>
                  <a:gd name="T52" fmla="*/ 188 w 376"/>
                  <a:gd name="T53" fmla="*/ 0 h 304"/>
                  <a:gd name="T54" fmla="*/ 207 w 376"/>
                  <a:gd name="T55" fmla="*/ 0 h 304"/>
                  <a:gd name="T56" fmla="*/ 244 w 376"/>
                  <a:gd name="T57" fmla="*/ 5 h 304"/>
                  <a:gd name="T58" fmla="*/ 277 w 376"/>
                  <a:gd name="T59" fmla="*/ 15 h 304"/>
                  <a:gd name="T60" fmla="*/ 308 w 376"/>
                  <a:gd name="T61" fmla="*/ 29 h 304"/>
                  <a:gd name="T62" fmla="*/ 333 w 376"/>
                  <a:gd name="T63" fmla="*/ 46 h 304"/>
                  <a:gd name="T64" fmla="*/ 353 w 376"/>
                  <a:gd name="T65" fmla="*/ 67 h 304"/>
                  <a:gd name="T66" fmla="*/ 368 w 376"/>
                  <a:gd name="T67" fmla="*/ 89 h 304"/>
                  <a:gd name="T68" fmla="*/ 375 w 376"/>
                  <a:gd name="T69" fmla="*/ 115 h 304"/>
                  <a:gd name="T70" fmla="*/ 376 w 376"/>
                  <a:gd name="T71" fmla="*/ 1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6" h="304">
                    <a:moveTo>
                      <a:pt x="376" y="128"/>
                    </a:moveTo>
                    <a:lnTo>
                      <a:pt x="376" y="128"/>
                    </a:lnTo>
                    <a:lnTo>
                      <a:pt x="375" y="141"/>
                    </a:lnTo>
                    <a:lnTo>
                      <a:pt x="372" y="154"/>
                    </a:lnTo>
                    <a:lnTo>
                      <a:pt x="368" y="166"/>
                    </a:lnTo>
                    <a:lnTo>
                      <a:pt x="362" y="178"/>
                    </a:lnTo>
                    <a:lnTo>
                      <a:pt x="353" y="189"/>
                    </a:lnTo>
                    <a:lnTo>
                      <a:pt x="344" y="200"/>
                    </a:lnTo>
                    <a:lnTo>
                      <a:pt x="333" y="210"/>
                    </a:lnTo>
                    <a:lnTo>
                      <a:pt x="322" y="219"/>
                    </a:lnTo>
                    <a:lnTo>
                      <a:pt x="308" y="227"/>
                    </a:lnTo>
                    <a:lnTo>
                      <a:pt x="293" y="235"/>
                    </a:lnTo>
                    <a:lnTo>
                      <a:pt x="277" y="241"/>
                    </a:lnTo>
                    <a:lnTo>
                      <a:pt x="261" y="246"/>
                    </a:lnTo>
                    <a:lnTo>
                      <a:pt x="244" y="250"/>
                    </a:lnTo>
                    <a:lnTo>
                      <a:pt x="226" y="254"/>
                    </a:lnTo>
                    <a:lnTo>
                      <a:pt x="207" y="255"/>
                    </a:lnTo>
                    <a:lnTo>
                      <a:pt x="188" y="256"/>
                    </a:lnTo>
                    <a:lnTo>
                      <a:pt x="188" y="256"/>
                    </a:lnTo>
                    <a:lnTo>
                      <a:pt x="167" y="255"/>
                    </a:lnTo>
                    <a:lnTo>
                      <a:pt x="149" y="253"/>
                    </a:lnTo>
                    <a:lnTo>
                      <a:pt x="64" y="304"/>
                    </a:lnTo>
                    <a:lnTo>
                      <a:pt x="86" y="236"/>
                    </a:lnTo>
                    <a:lnTo>
                      <a:pt x="86" y="236"/>
                    </a:lnTo>
                    <a:lnTo>
                      <a:pt x="67" y="226"/>
                    </a:lnTo>
                    <a:lnTo>
                      <a:pt x="50" y="216"/>
                    </a:lnTo>
                    <a:lnTo>
                      <a:pt x="36" y="204"/>
                    </a:lnTo>
                    <a:lnTo>
                      <a:pt x="29" y="196"/>
                    </a:lnTo>
                    <a:lnTo>
                      <a:pt x="23" y="190"/>
                    </a:lnTo>
                    <a:lnTo>
                      <a:pt x="18" y="183"/>
                    </a:lnTo>
                    <a:lnTo>
                      <a:pt x="13" y="176"/>
                    </a:lnTo>
                    <a:lnTo>
                      <a:pt x="9" y="169"/>
                    </a:lnTo>
                    <a:lnTo>
                      <a:pt x="6" y="160"/>
                    </a:lnTo>
                    <a:lnTo>
                      <a:pt x="3" y="152"/>
                    </a:lnTo>
                    <a:lnTo>
                      <a:pt x="1" y="145"/>
                    </a:lnTo>
                    <a:lnTo>
                      <a:pt x="0" y="137"/>
                    </a:lnTo>
                    <a:lnTo>
                      <a:pt x="0" y="128"/>
                    </a:lnTo>
                    <a:lnTo>
                      <a:pt x="0" y="128"/>
                    </a:lnTo>
                    <a:lnTo>
                      <a:pt x="1" y="115"/>
                    </a:lnTo>
                    <a:lnTo>
                      <a:pt x="4" y="102"/>
                    </a:lnTo>
                    <a:lnTo>
                      <a:pt x="8" y="89"/>
                    </a:lnTo>
                    <a:lnTo>
                      <a:pt x="14" y="78"/>
                    </a:lnTo>
                    <a:lnTo>
                      <a:pt x="22" y="67"/>
                    </a:lnTo>
                    <a:lnTo>
                      <a:pt x="31" y="57"/>
                    </a:lnTo>
                    <a:lnTo>
                      <a:pt x="43" y="46"/>
                    </a:lnTo>
                    <a:lnTo>
                      <a:pt x="55" y="37"/>
                    </a:lnTo>
                    <a:lnTo>
                      <a:pt x="69" y="29"/>
                    </a:lnTo>
                    <a:lnTo>
                      <a:pt x="83" y="22"/>
                    </a:lnTo>
                    <a:lnTo>
                      <a:pt x="98" y="15"/>
                    </a:lnTo>
                    <a:lnTo>
                      <a:pt x="115" y="9"/>
                    </a:lnTo>
                    <a:lnTo>
                      <a:pt x="132" y="5"/>
                    </a:lnTo>
                    <a:lnTo>
                      <a:pt x="150" y="2"/>
                    </a:lnTo>
                    <a:lnTo>
                      <a:pt x="168" y="0"/>
                    </a:lnTo>
                    <a:lnTo>
                      <a:pt x="188" y="0"/>
                    </a:lnTo>
                    <a:lnTo>
                      <a:pt x="188" y="0"/>
                    </a:lnTo>
                    <a:lnTo>
                      <a:pt x="207" y="0"/>
                    </a:lnTo>
                    <a:lnTo>
                      <a:pt x="226" y="2"/>
                    </a:lnTo>
                    <a:lnTo>
                      <a:pt x="244" y="5"/>
                    </a:lnTo>
                    <a:lnTo>
                      <a:pt x="261" y="9"/>
                    </a:lnTo>
                    <a:lnTo>
                      <a:pt x="277" y="15"/>
                    </a:lnTo>
                    <a:lnTo>
                      <a:pt x="293" y="22"/>
                    </a:lnTo>
                    <a:lnTo>
                      <a:pt x="308" y="29"/>
                    </a:lnTo>
                    <a:lnTo>
                      <a:pt x="322" y="37"/>
                    </a:lnTo>
                    <a:lnTo>
                      <a:pt x="333" y="46"/>
                    </a:lnTo>
                    <a:lnTo>
                      <a:pt x="344" y="57"/>
                    </a:lnTo>
                    <a:lnTo>
                      <a:pt x="353" y="67"/>
                    </a:lnTo>
                    <a:lnTo>
                      <a:pt x="362" y="78"/>
                    </a:lnTo>
                    <a:lnTo>
                      <a:pt x="368" y="89"/>
                    </a:lnTo>
                    <a:lnTo>
                      <a:pt x="372" y="102"/>
                    </a:lnTo>
                    <a:lnTo>
                      <a:pt x="375" y="115"/>
                    </a:lnTo>
                    <a:lnTo>
                      <a:pt x="376" y="128"/>
                    </a:lnTo>
                    <a:lnTo>
                      <a:pt x="376"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99" name="Freeform 220"/>
              <p:cNvSpPr>
                <a:spLocks/>
              </p:cNvSpPr>
              <p:nvPr/>
            </p:nvSpPr>
            <p:spPr bwMode="auto">
              <a:xfrm>
                <a:off x="3146" y="1364"/>
                <a:ext cx="88" cy="87"/>
              </a:xfrm>
              <a:custGeom>
                <a:avLst/>
                <a:gdLst>
                  <a:gd name="T0" fmla="*/ 44 w 88"/>
                  <a:gd name="T1" fmla="*/ 0 h 87"/>
                  <a:gd name="T2" fmla="*/ 44 w 88"/>
                  <a:gd name="T3" fmla="*/ 0 h 87"/>
                  <a:gd name="T4" fmla="*/ 35 w 88"/>
                  <a:gd name="T5" fmla="*/ 1 h 87"/>
                  <a:gd name="T6" fmla="*/ 26 w 88"/>
                  <a:gd name="T7" fmla="*/ 3 h 87"/>
                  <a:gd name="T8" fmla="*/ 19 w 88"/>
                  <a:gd name="T9" fmla="*/ 7 h 87"/>
                  <a:gd name="T10" fmla="*/ 13 w 88"/>
                  <a:gd name="T11" fmla="*/ 12 h 87"/>
                  <a:gd name="T12" fmla="*/ 8 w 88"/>
                  <a:gd name="T13" fmla="*/ 20 h 87"/>
                  <a:gd name="T14" fmla="*/ 4 w 88"/>
                  <a:gd name="T15" fmla="*/ 27 h 87"/>
                  <a:gd name="T16" fmla="*/ 1 w 88"/>
                  <a:gd name="T17" fmla="*/ 35 h 87"/>
                  <a:gd name="T18" fmla="*/ 0 w 88"/>
                  <a:gd name="T19" fmla="*/ 44 h 87"/>
                  <a:gd name="T20" fmla="*/ 0 w 88"/>
                  <a:gd name="T21" fmla="*/ 44 h 87"/>
                  <a:gd name="T22" fmla="*/ 1 w 88"/>
                  <a:gd name="T23" fmla="*/ 52 h 87"/>
                  <a:gd name="T24" fmla="*/ 4 w 88"/>
                  <a:gd name="T25" fmla="*/ 61 h 87"/>
                  <a:gd name="T26" fmla="*/ 8 w 88"/>
                  <a:gd name="T27" fmla="*/ 68 h 87"/>
                  <a:gd name="T28" fmla="*/ 13 w 88"/>
                  <a:gd name="T29" fmla="*/ 75 h 87"/>
                  <a:gd name="T30" fmla="*/ 19 w 88"/>
                  <a:gd name="T31" fmla="*/ 80 h 87"/>
                  <a:gd name="T32" fmla="*/ 26 w 88"/>
                  <a:gd name="T33" fmla="*/ 84 h 87"/>
                  <a:gd name="T34" fmla="*/ 35 w 88"/>
                  <a:gd name="T35" fmla="*/ 86 h 87"/>
                  <a:gd name="T36" fmla="*/ 44 w 88"/>
                  <a:gd name="T37" fmla="*/ 87 h 87"/>
                  <a:gd name="T38" fmla="*/ 44 w 88"/>
                  <a:gd name="T39" fmla="*/ 87 h 87"/>
                  <a:gd name="T40" fmla="*/ 53 w 88"/>
                  <a:gd name="T41" fmla="*/ 86 h 87"/>
                  <a:gd name="T42" fmla="*/ 61 w 88"/>
                  <a:gd name="T43" fmla="*/ 84 h 87"/>
                  <a:gd name="T44" fmla="*/ 68 w 88"/>
                  <a:gd name="T45" fmla="*/ 80 h 87"/>
                  <a:gd name="T46" fmla="*/ 75 w 88"/>
                  <a:gd name="T47" fmla="*/ 75 h 87"/>
                  <a:gd name="T48" fmla="*/ 80 w 88"/>
                  <a:gd name="T49" fmla="*/ 68 h 87"/>
                  <a:gd name="T50" fmla="*/ 84 w 88"/>
                  <a:gd name="T51" fmla="*/ 61 h 87"/>
                  <a:gd name="T52" fmla="*/ 87 w 88"/>
                  <a:gd name="T53" fmla="*/ 52 h 87"/>
                  <a:gd name="T54" fmla="*/ 88 w 88"/>
                  <a:gd name="T55" fmla="*/ 44 h 87"/>
                  <a:gd name="T56" fmla="*/ 88 w 88"/>
                  <a:gd name="T57" fmla="*/ 44 h 87"/>
                  <a:gd name="T58" fmla="*/ 87 w 88"/>
                  <a:gd name="T59" fmla="*/ 35 h 87"/>
                  <a:gd name="T60" fmla="*/ 84 w 88"/>
                  <a:gd name="T61" fmla="*/ 27 h 87"/>
                  <a:gd name="T62" fmla="*/ 80 w 88"/>
                  <a:gd name="T63" fmla="*/ 20 h 87"/>
                  <a:gd name="T64" fmla="*/ 75 w 88"/>
                  <a:gd name="T65" fmla="*/ 12 h 87"/>
                  <a:gd name="T66" fmla="*/ 68 w 88"/>
                  <a:gd name="T67" fmla="*/ 7 h 87"/>
                  <a:gd name="T68" fmla="*/ 61 w 88"/>
                  <a:gd name="T69" fmla="*/ 3 h 87"/>
                  <a:gd name="T70" fmla="*/ 53 w 88"/>
                  <a:gd name="T71" fmla="*/ 1 h 87"/>
                  <a:gd name="T72" fmla="*/ 44 w 88"/>
                  <a:gd name="T73" fmla="*/ 0 h 87"/>
                  <a:gd name="T74" fmla="*/ 44 w 88"/>
                  <a:gd name="T7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7">
                    <a:moveTo>
                      <a:pt x="44" y="0"/>
                    </a:moveTo>
                    <a:lnTo>
                      <a:pt x="44" y="0"/>
                    </a:lnTo>
                    <a:lnTo>
                      <a:pt x="35" y="1"/>
                    </a:lnTo>
                    <a:lnTo>
                      <a:pt x="26" y="3"/>
                    </a:lnTo>
                    <a:lnTo>
                      <a:pt x="19" y="7"/>
                    </a:lnTo>
                    <a:lnTo>
                      <a:pt x="13" y="12"/>
                    </a:lnTo>
                    <a:lnTo>
                      <a:pt x="8" y="20"/>
                    </a:lnTo>
                    <a:lnTo>
                      <a:pt x="4" y="27"/>
                    </a:lnTo>
                    <a:lnTo>
                      <a:pt x="1" y="35"/>
                    </a:lnTo>
                    <a:lnTo>
                      <a:pt x="0" y="44"/>
                    </a:lnTo>
                    <a:lnTo>
                      <a:pt x="0" y="44"/>
                    </a:lnTo>
                    <a:lnTo>
                      <a:pt x="1" y="52"/>
                    </a:lnTo>
                    <a:lnTo>
                      <a:pt x="4" y="61"/>
                    </a:lnTo>
                    <a:lnTo>
                      <a:pt x="8" y="68"/>
                    </a:lnTo>
                    <a:lnTo>
                      <a:pt x="13" y="75"/>
                    </a:lnTo>
                    <a:lnTo>
                      <a:pt x="19" y="80"/>
                    </a:lnTo>
                    <a:lnTo>
                      <a:pt x="26" y="84"/>
                    </a:lnTo>
                    <a:lnTo>
                      <a:pt x="35" y="86"/>
                    </a:lnTo>
                    <a:lnTo>
                      <a:pt x="44" y="87"/>
                    </a:lnTo>
                    <a:lnTo>
                      <a:pt x="44" y="87"/>
                    </a:lnTo>
                    <a:lnTo>
                      <a:pt x="53" y="86"/>
                    </a:lnTo>
                    <a:lnTo>
                      <a:pt x="61" y="84"/>
                    </a:lnTo>
                    <a:lnTo>
                      <a:pt x="68" y="80"/>
                    </a:lnTo>
                    <a:lnTo>
                      <a:pt x="75" y="75"/>
                    </a:lnTo>
                    <a:lnTo>
                      <a:pt x="80" y="68"/>
                    </a:lnTo>
                    <a:lnTo>
                      <a:pt x="84" y="61"/>
                    </a:lnTo>
                    <a:lnTo>
                      <a:pt x="87" y="52"/>
                    </a:lnTo>
                    <a:lnTo>
                      <a:pt x="88" y="44"/>
                    </a:lnTo>
                    <a:lnTo>
                      <a:pt x="88" y="44"/>
                    </a:lnTo>
                    <a:lnTo>
                      <a:pt x="87" y="35"/>
                    </a:lnTo>
                    <a:lnTo>
                      <a:pt x="84" y="27"/>
                    </a:lnTo>
                    <a:lnTo>
                      <a:pt x="80" y="20"/>
                    </a:lnTo>
                    <a:lnTo>
                      <a:pt x="75" y="12"/>
                    </a:lnTo>
                    <a:lnTo>
                      <a:pt x="68" y="7"/>
                    </a:lnTo>
                    <a:lnTo>
                      <a:pt x="61" y="3"/>
                    </a:lnTo>
                    <a:lnTo>
                      <a:pt x="53" y="1"/>
                    </a:lnTo>
                    <a:lnTo>
                      <a:pt x="44" y="0"/>
                    </a:lnTo>
                    <a:lnTo>
                      <a:pt x="4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0" name="Freeform 221"/>
              <p:cNvSpPr>
                <a:spLocks/>
              </p:cNvSpPr>
              <p:nvPr/>
            </p:nvSpPr>
            <p:spPr bwMode="auto">
              <a:xfrm>
                <a:off x="3114" y="1468"/>
                <a:ext cx="153" cy="50"/>
              </a:xfrm>
              <a:custGeom>
                <a:avLst/>
                <a:gdLst>
                  <a:gd name="T0" fmla="*/ 153 w 153"/>
                  <a:gd name="T1" fmla="*/ 50 h 50"/>
                  <a:gd name="T2" fmla="*/ 153 w 153"/>
                  <a:gd name="T3" fmla="*/ 28 h 50"/>
                  <a:gd name="T4" fmla="*/ 153 w 153"/>
                  <a:gd name="T5" fmla="*/ 28 h 50"/>
                  <a:gd name="T6" fmla="*/ 152 w 153"/>
                  <a:gd name="T7" fmla="*/ 22 h 50"/>
                  <a:gd name="T8" fmla="*/ 150 w 153"/>
                  <a:gd name="T9" fmla="*/ 17 h 50"/>
                  <a:gd name="T10" fmla="*/ 147 w 153"/>
                  <a:gd name="T11" fmla="*/ 12 h 50"/>
                  <a:gd name="T12" fmla="*/ 143 w 153"/>
                  <a:gd name="T13" fmla="*/ 8 h 50"/>
                  <a:gd name="T14" fmla="*/ 138 w 153"/>
                  <a:gd name="T15" fmla="*/ 4 h 50"/>
                  <a:gd name="T16" fmla="*/ 131 w 153"/>
                  <a:gd name="T17" fmla="*/ 2 h 50"/>
                  <a:gd name="T18" fmla="*/ 125 w 153"/>
                  <a:gd name="T19" fmla="*/ 0 h 50"/>
                  <a:gd name="T20" fmla="*/ 119 w 153"/>
                  <a:gd name="T21" fmla="*/ 0 h 50"/>
                  <a:gd name="T22" fmla="*/ 33 w 153"/>
                  <a:gd name="T23" fmla="*/ 0 h 50"/>
                  <a:gd name="T24" fmla="*/ 33 w 153"/>
                  <a:gd name="T25" fmla="*/ 0 h 50"/>
                  <a:gd name="T26" fmla="*/ 26 w 153"/>
                  <a:gd name="T27" fmla="*/ 0 h 50"/>
                  <a:gd name="T28" fmla="*/ 20 w 153"/>
                  <a:gd name="T29" fmla="*/ 2 h 50"/>
                  <a:gd name="T30" fmla="*/ 14 w 153"/>
                  <a:gd name="T31" fmla="*/ 4 h 50"/>
                  <a:gd name="T32" fmla="*/ 9 w 153"/>
                  <a:gd name="T33" fmla="*/ 8 h 50"/>
                  <a:gd name="T34" fmla="*/ 5 w 153"/>
                  <a:gd name="T35" fmla="*/ 12 h 50"/>
                  <a:gd name="T36" fmla="*/ 2 w 153"/>
                  <a:gd name="T37" fmla="*/ 17 h 50"/>
                  <a:gd name="T38" fmla="*/ 0 w 153"/>
                  <a:gd name="T39" fmla="*/ 22 h 50"/>
                  <a:gd name="T40" fmla="*/ 0 w 153"/>
                  <a:gd name="T41" fmla="*/ 28 h 50"/>
                  <a:gd name="T42" fmla="*/ 0 w 153"/>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50">
                    <a:moveTo>
                      <a:pt x="153" y="50"/>
                    </a:moveTo>
                    <a:lnTo>
                      <a:pt x="153" y="28"/>
                    </a:lnTo>
                    <a:lnTo>
                      <a:pt x="153" y="28"/>
                    </a:lnTo>
                    <a:lnTo>
                      <a:pt x="152" y="22"/>
                    </a:lnTo>
                    <a:lnTo>
                      <a:pt x="150" y="17"/>
                    </a:lnTo>
                    <a:lnTo>
                      <a:pt x="147" y="12"/>
                    </a:lnTo>
                    <a:lnTo>
                      <a:pt x="143" y="8"/>
                    </a:lnTo>
                    <a:lnTo>
                      <a:pt x="138" y="4"/>
                    </a:lnTo>
                    <a:lnTo>
                      <a:pt x="131" y="2"/>
                    </a:lnTo>
                    <a:lnTo>
                      <a:pt x="125" y="0"/>
                    </a:lnTo>
                    <a:lnTo>
                      <a:pt x="119" y="0"/>
                    </a:lnTo>
                    <a:lnTo>
                      <a:pt x="33" y="0"/>
                    </a:lnTo>
                    <a:lnTo>
                      <a:pt x="33" y="0"/>
                    </a:lnTo>
                    <a:lnTo>
                      <a:pt x="26" y="0"/>
                    </a:lnTo>
                    <a:lnTo>
                      <a:pt x="20" y="2"/>
                    </a:lnTo>
                    <a:lnTo>
                      <a:pt x="14" y="4"/>
                    </a:lnTo>
                    <a:lnTo>
                      <a:pt x="9" y="8"/>
                    </a:lnTo>
                    <a:lnTo>
                      <a:pt x="5" y="12"/>
                    </a:lnTo>
                    <a:lnTo>
                      <a:pt x="2" y="17"/>
                    </a:lnTo>
                    <a:lnTo>
                      <a:pt x="0" y="22"/>
                    </a:lnTo>
                    <a:lnTo>
                      <a:pt x="0" y="28"/>
                    </a:lnTo>
                    <a:lnTo>
                      <a:pt x="0" y="5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1" name="Freeform 222"/>
              <p:cNvSpPr>
                <a:spLocks/>
              </p:cNvSpPr>
              <p:nvPr/>
            </p:nvSpPr>
            <p:spPr bwMode="auto">
              <a:xfrm>
                <a:off x="2360" y="2246"/>
                <a:ext cx="217" cy="302"/>
              </a:xfrm>
              <a:custGeom>
                <a:avLst/>
                <a:gdLst>
                  <a:gd name="T0" fmla="*/ 34 w 217"/>
                  <a:gd name="T1" fmla="*/ 196 h 302"/>
                  <a:gd name="T2" fmla="*/ 64 w 217"/>
                  <a:gd name="T3" fmla="*/ 238 h 302"/>
                  <a:gd name="T4" fmla="*/ 98 w 217"/>
                  <a:gd name="T5" fmla="*/ 270 h 302"/>
                  <a:gd name="T6" fmla="*/ 124 w 217"/>
                  <a:gd name="T7" fmla="*/ 287 h 302"/>
                  <a:gd name="T8" fmla="*/ 142 w 217"/>
                  <a:gd name="T9" fmla="*/ 296 h 302"/>
                  <a:gd name="T10" fmla="*/ 159 w 217"/>
                  <a:gd name="T11" fmla="*/ 301 h 302"/>
                  <a:gd name="T12" fmla="*/ 169 w 217"/>
                  <a:gd name="T13" fmla="*/ 302 h 302"/>
                  <a:gd name="T14" fmla="*/ 190 w 217"/>
                  <a:gd name="T15" fmla="*/ 295 h 302"/>
                  <a:gd name="T16" fmla="*/ 207 w 217"/>
                  <a:gd name="T17" fmla="*/ 284 h 302"/>
                  <a:gd name="T18" fmla="*/ 217 w 217"/>
                  <a:gd name="T19" fmla="*/ 250 h 302"/>
                  <a:gd name="T20" fmla="*/ 217 w 217"/>
                  <a:gd name="T21" fmla="*/ 248 h 302"/>
                  <a:gd name="T22" fmla="*/ 215 w 217"/>
                  <a:gd name="T23" fmla="*/ 246 h 302"/>
                  <a:gd name="T24" fmla="*/ 164 w 217"/>
                  <a:gd name="T25" fmla="*/ 212 h 302"/>
                  <a:gd name="T26" fmla="*/ 159 w 217"/>
                  <a:gd name="T27" fmla="*/ 209 h 302"/>
                  <a:gd name="T28" fmla="*/ 153 w 217"/>
                  <a:gd name="T29" fmla="*/ 211 h 302"/>
                  <a:gd name="T30" fmla="*/ 127 w 217"/>
                  <a:gd name="T31" fmla="*/ 227 h 302"/>
                  <a:gd name="T32" fmla="*/ 123 w 217"/>
                  <a:gd name="T33" fmla="*/ 228 h 302"/>
                  <a:gd name="T34" fmla="*/ 120 w 217"/>
                  <a:gd name="T35" fmla="*/ 227 h 302"/>
                  <a:gd name="T36" fmla="*/ 108 w 217"/>
                  <a:gd name="T37" fmla="*/ 215 h 302"/>
                  <a:gd name="T38" fmla="*/ 84 w 217"/>
                  <a:gd name="T39" fmla="*/ 189 h 302"/>
                  <a:gd name="T40" fmla="*/ 74 w 217"/>
                  <a:gd name="T41" fmla="*/ 173 h 302"/>
                  <a:gd name="T42" fmla="*/ 58 w 217"/>
                  <a:gd name="T43" fmla="*/ 139 h 302"/>
                  <a:gd name="T44" fmla="*/ 51 w 217"/>
                  <a:gd name="T45" fmla="*/ 106 h 302"/>
                  <a:gd name="T46" fmla="*/ 51 w 217"/>
                  <a:gd name="T47" fmla="*/ 104 h 302"/>
                  <a:gd name="T48" fmla="*/ 54 w 217"/>
                  <a:gd name="T49" fmla="*/ 100 h 302"/>
                  <a:gd name="T50" fmla="*/ 81 w 217"/>
                  <a:gd name="T51" fmla="*/ 85 h 302"/>
                  <a:gd name="T52" fmla="*/ 83 w 217"/>
                  <a:gd name="T53" fmla="*/ 83 h 302"/>
                  <a:gd name="T54" fmla="*/ 85 w 217"/>
                  <a:gd name="T55" fmla="*/ 79 h 302"/>
                  <a:gd name="T56" fmla="*/ 85 w 217"/>
                  <a:gd name="T57" fmla="*/ 74 h 302"/>
                  <a:gd name="T58" fmla="*/ 81 w 217"/>
                  <a:gd name="T59" fmla="*/ 14 h 302"/>
                  <a:gd name="T60" fmla="*/ 78 w 217"/>
                  <a:gd name="T61" fmla="*/ 11 h 302"/>
                  <a:gd name="T62" fmla="*/ 51 w 217"/>
                  <a:gd name="T63" fmla="*/ 0 h 302"/>
                  <a:gd name="T64" fmla="*/ 38 w 217"/>
                  <a:gd name="T65" fmla="*/ 6 h 302"/>
                  <a:gd name="T66" fmla="*/ 17 w 217"/>
                  <a:gd name="T67" fmla="*/ 20 h 302"/>
                  <a:gd name="T68" fmla="*/ 10 w 217"/>
                  <a:gd name="T69" fmla="*/ 27 h 302"/>
                  <a:gd name="T70" fmla="*/ 4 w 217"/>
                  <a:gd name="T71" fmla="*/ 44 h 302"/>
                  <a:gd name="T72" fmla="*/ 1 w 217"/>
                  <a:gd name="T73" fmla="*/ 62 h 302"/>
                  <a:gd name="T74" fmla="*/ 0 w 217"/>
                  <a:gd name="T75" fmla="*/ 83 h 302"/>
                  <a:gd name="T76" fmla="*/ 6 w 217"/>
                  <a:gd name="T77" fmla="*/ 127 h 302"/>
                  <a:gd name="T78" fmla="*/ 22 w 217"/>
                  <a:gd name="T79" fmla="*/ 173 h 302"/>
                  <a:gd name="T80" fmla="*/ 34 w 217"/>
                  <a:gd name="T81" fmla="*/ 1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302">
                    <a:moveTo>
                      <a:pt x="34" y="196"/>
                    </a:moveTo>
                    <a:lnTo>
                      <a:pt x="34" y="196"/>
                    </a:lnTo>
                    <a:lnTo>
                      <a:pt x="48" y="218"/>
                    </a:lnTo>
                    <a:lnTo>
                      <a:pt x="64" y="238"/>
                    </a:lnTo>
                    <a:lnTo>
                      <a:pt x="80" y="255"/>
                    </a:lnTo>
                    <a:lnTo>
                      <a:pt x="98" y="270"/>
                    </a:lnTo>
                    <a:lnTo>
                      <a:pt x="115" y="282"/>
                    </a:lnTo>
                    <a:lnTo>
                      <a:pt x="124" y="287"/>
                    </a:lnTo>
                    <a:lnTo>
                      <a:pt x="133" y="291"/>
                    </a:lnTo>
                    <a:lnTo>
                      <a:pt x="142" y="296"/>
                    </a:lnTo>
                    <a:lnTo>
                      <a:pt x="151" y="299"/>
                    </a:lnTo>
                    <a:lnTo>
                      <a:pt x="159" y="301"/>
                    </a:lnTo>
                    <a:lnTo>
                      <a:pt x="169" y="302"/>
                    </a:lnTo>
                    <a:lnTo>
                      <a:pt x="169" y="302"/>
                    </a:lnTo>
                    <a:lnTo>
                      <a:pt x="179" y="299"/>
                    </a:lnTo>
                    <a:lnTo>
                      <a:pt x="190" y="295"/>
                    </a:lnTo>
                    <a:lnTo>
                      <a:pt x="201" y="288"/>
                    </a:lnTo>
                    <a:lnTo>
                      <a:pt x="207" y="284"/>
                    </a:lnTo>
                    <a:lnTo>
                      <a:pt x="212" y="279"/>
                    </a:lnTo>
                    <a:lnTo>
                      <a:pt x="217" y="250"/>
                    </a:lnTo>
                    <a:lnTo>
                      <a:pt x="217" y="250"/>
                    </a:lnTo>
                    <a:lnTo>
                      <a:pt x="217" y="248"/>
                    </a:lnTo>
                    <a:lnTo>
                      <a:pt x="215" y="246"/>
                    </a:lnTo>
                    <a:lnTo>
                      <a:pt x="215" y="246"/>
                    </a:lnTo>
                    <a:lnTo>
                      <a:pt x="164" y="212"/>
                    </a:lnTo>
                    <a:lnTo>
                      <a:pt x="164" y="212"/>
                    </a:lnTo>
                    <a:lnTo>
                      <a:pt x="161" y="210"/>
                    </a:lnTo>
                    <a:lnTo>
                      <a:pt x="159" y="209"/>
                    </a:lnTo>
                    <a:lnTo>
                      <a:pt x="157" y="209"/>
                    </a:lnTo>
                    <a:lnTo>
                      <a:pt x="153" y="211"/>
                    </a:lnTo>
                    <a:lnTo>
                      <a:pt x="153" y="211"/>
                    </a:lnTo>
                    <a:lnTo>
                      <a:pt x="127" y="227"/>
                    </a:lnTo>
                    <a:lnTo>
                      <a:pt x="127" y="227"/>
                    </a:lnTo>
                    <a:lnTo>
                      <a:pt x="123" y="228"/>
                    </a:lnTo>
                    <a:lnTo>
                      <a:pt x="122" y="227"/>
                    </a:lnTo>
                    <a:lnTo>
                      <a:pt x="120" y="227"/>
                    </a:lnTo>
                    <a:lnTo>
                      <a:pt x="120" y="227"/>
                    </a:lnTo>
                    <a:lnTo>
                      <a:pt x="108" y="215"/>
                    </a:lnTo>
                    <a:lnTo>
                      <a:pt x="95" y="203"/>
                    </a:lnTo>
                    <a:lnTo>
                      <a:pt x="84" y="189"/>
                    </a:lnTo>
                    <a:lnTo>
                      <a:pt x="74" y="173"/>
                    </a:lnTo>
                    <a:lnTo>
                      <a:pt x="74" y="173"/>
                    </a:lnTo>
                    <a:lnTo>
                      <a:pt x="66" y="156"/>
                    </a:lnTo>
                    <a:lnTo>
                      <a:pt x="58" y="139"/>
                    </a:lnTo>
                    <a:lnTo>
                      <a:pt x="54" y="122"/>
                    </a:lnTo>
                    <a:lnTo>
                      <a:pt x="51" y="106"/>
                    </a:lnTo>
                    <a:lnTo>
                      <a:pt x="51" y="106"/>
                    </a:lnTo>
                    <a:lnTo>
                      <a:pt x="51" y="104"/>
                    </a:lnTo>
                    <a:lnTo>
                      <a:pt x="51" y="103"/>
                    </a:lnTo>
                    <a:lnTo>
                      <a:pt x="54" y="100"/>
                    </a:lnTo>
                    <a:lnTo>
                      <a:pt x="54" y="100"/>
                    </a:lnTo>
                    <a:lnTo>
                      <a:pt x="81" y="85"/>
                    </a:lnTo>
                    <a:lnTo>
                      <a:pt x="81" y="85"/>
                    </a:lnTo>
                    <a:lnTo>
                      <a:pt x="83" y="83"/>
                    </a:lnTo>
                    <a:lnTo>
                      <a:pt x="85" y="81"/>
                    </a:lnTo>
                    <a:lnTo>
                      <a:pt x="85" y="79"/>
                    </a:lnTo>
                    <a:lnTo>
                      <a:pt x="85" y="74"/>
                    </a:lnTo>
                    <a:lnTo>
                      <a:pt x="85" y="74"/>
                    </a:lnTo>
                    <a:lnTo>
                      <a:pt x="81" y="14"/>
                    </a:lnTo>
                    <a:lnTo>
                      <a:pt x="81" y="14"/>
                    </a:lnTo>
                    <a:lnTo>
                      <a:pt x="80" y="12"/>
                    </a:lnTo>
                    <a:lnTo>
                      <a:pt x="78" y="11"/>
                    </a:lnTo>
                    <a:lnTo>
                      <a:pt x="51" y="0"/>
                    </a:lnTo>
                    <a:lnTo>
                      <a:pt x="51" y="0"/>
                    </a:lnTo>
                    <a:lnTo>
                      <a:pt x="44" y="2"/>
                    </a:lnTo>
                    <a:lnTo>
                      <a:pt x="38" y="6"/>
                    </a:lnTo>
                    <a:lnTo>
                      <a:pt x="28" y="12"/>
                    </a:lnTo>
                    <a:lnTo>
                      <a:pt x="17" y="20"/>
                    </a:lnTo>
                    <a:lnTo>
                      <a:pt x="10" y="27"/>
                    </a:lnTo>
                    <a:lnTo>
                      <a:pt x="10" y="27"/>
                    </a:lnTo>
                    <a:lnTo>
                      <a:pt x="7" y="35"/>
                    </a:lnTo>
                    <a:lnTo>
                      <a:pt x="4" y="44"/>
                    </a:lnTo>
                    <a:lnTo>
                      <a:pt x="2" y="53"/>
                    </a:lnTo>
                    <a:lnTo>
                      <a:pt x="1" y="62"/>
                    </a:lnTo>
                    <a:lnTo>
                      <a:pt x="0" y="72"/>
                    </a:lnTo>
                    <a:lnTo>
                      <a:pt x="0" y="83"/>
                    </a:lnTo>
                    <a:lnTo>
                      <a:pt x="2" y="104"/>
                    </a:lnTo>
                    <a:lnTo>
                      <a:pt x="6" y="127"/>
                    </a:lnTo>
                    <a:lnTo>
                      <a:pt x="12" y="150"/>
                    </a:lnTo>
                    <a:lnTo>
                      <a:pt x="22" y="173"/>
                    </a:lnTo>
                    <a:lnTo>
                      <a:pt x="34" y="196"/>
                    </a:lnTo>
                    <a:lnTo>
                      <a:pt x="34" y="19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2" name="Freeform 223"/>
              <p:cNvSpPr>
                <a:spLocks/>
              </p:cNvSpPr>
              <p:nvPr/>
            </p:nvSpPr>
            <p:spPr bwMode="auto">
              <a:xfrm>
                <a:off x="2472" y="2317"/>
                <a:ext cx="121" cy="96"/>
              </a:xfrm>
              <a:custGeom>
                <a:avLst/>
                <a:gdLst>
                  <a:gd name="T0" fmla="*/ 36 w 121"/>
                  <a:gd name="T1" fmla="*/ 0 h 96"/>
                  <a:gd name="T2" fmla="*/ 36 w 121"/>
                  <a:gd name="T3" fmla="*/ 0 h 96"/>
                  <a:gd name="T4" fmla="*/ 31 w 121"/>
                  <a:gd name="T5" fmla="*/ 1 h 96"/>
                  <a:gd name="T6" fmla="*/ 27 w 121"/>
                  <a:gd name="T7" fmla="*/ 2 h 96"/>
                  <a:gd name="T8" fmla="*/ 24 w 121"/>
                  <a:gd name="T9" fmla="*/ 3 h 96"/>
                  <a:gd name="T10" fmla="*/ 23 w 121"/>
                  <a:gd name="T11" fmla="*/ 6 h 96"/>
                  <a:gd name="T12" fmla="*/ 23 w 121"/>
                  <a:gd name="T13" fmla="*/ 9 h 96"/>
                  <a:gd name="T14" fmla="*/ 24 w 121"/>
                  <a:gd name="T15" fmla="*/ 12 h 96"/>
                  <a:gd name="T16" fmla="*/ 26 w 121"/>
                  <a:gd name="T17" fmla="*/ 15 h 96"/>
                  <a:gd name="T18" fmla="*/ 30 w 121"/>
                  <a:gd name="T19" fmla="*/ 19 h 96"/>
                  <a:gd name="T20" fmla="*/ 39 w 121"/>
                  <a:gd name="T21" fmla="*/ 27 h 96"/>
                  <a:gd name="T22" fmla="*/ 39 w 121"/>
                  <a:gd name="T23" fmla="*/ 27 h 96"/>
                  <a:gd name="T24" fmla="*/ 46 w 121"/>
                  <a:gd name="T25" fmla="*/ 32 h 96"/>
                  <a:gd name="T26" fmla="*/ 0 w 121"/>
                  <a:gd name="T27" fmla="*/ 66 h 96"/>
                  <a:gd name="T28" fmla="*/ 22 w 121"/>
                  <a:gd name="T29" fmla="*/ 96 h 96"/>
                  <a:gd name="T30" fmla="*/ 68 w 121"/>
                  <a:gd name="T31" fmla="*/ 63 h 96"/>
                  <a:gd name="T32" fmla="*/ 68 w 121"/>
                  <a:gd name="T33" fmla="*/ 63 h 96"/>
                  <a:gd name="T34" fmla="*/ 71 w 121"/>
                  <a:gd name="T35" fmla="*/ 70 h 96"/>
                  <a:gd name="T36" fmla="*/ 76 w 121"/>
                  <a:gd name="T37" fmla="*/ 83 h 96"/>
                  <a:gd name="T38" fmla="*/ 76 w 121"/>
                  <a:gd name="T39" fmla="*/ 83 h 96"/>
                  <a:gd name="T40" fmla="*/ 78 w 121"/>
                  <a:gd name="T41" fmla="*/ 87 h 96"/>
                  <a:gd name="T42" fmla="*/ 81 w 121"/>
                  <a:gd name="T43" fmla="*/ 91 h 96"/>
                  <a:gd name="T44" fmla="*/ 83 w 121"/>
                  <a:gd name="T45" fmla="*/ 93 h 96"/>
                  <a:gd name="T46" fmla="*/ 86 w 121"/>
                  <a:gd name="T47" fmla="*/ 93 h 96"/>
                  <a:gd name="T48" fmla="*/ 88 w 121"/>
                  <a:gd name="T49" fmla="*/ 92 h 96"/>
                  <a:gd name="T50" fmla="*/ 90 w 121"/>
                  <a:gd name="T51" fmla="*/ 90 h 96"/>
                  <a:gd name="T52" fmla="*/ 94 w 121"/>
                  <a:gd name="T53" fmla="*/ 87 h 96"/>
                  <a:gd name="T54" fmla="*/ 95 w 121"/>
                  <a:gd name="T55" fmla="*/ 82 h 96"/>
                  <a:gd name="T56" fmla="*/ 121 w 121"/>
                  <a:gd name="T57" fmla="*/ 0 h 96"/>
                  <a:gd name="T58" fmla="*/ 36 w 121"/>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96">
                    <a:moveTo>
                      <a:pt x="36" y="0"/>
                    </a:moveTo>
                    <a:lnTo>
                      <a:pt x="36" y="0"/>
                    </a:lnTo>
                    <a:lnTo>
                      <a:pt x="31" y="1"/>
                    </a:lnTo>
                    <a:lnTo>
                      <a:pt x="27" y="2"/>
                    </a:lnTo>
                    <a:lnTo>
                      <a:pt x="24" y="3"/>
                    </a:lnTo>
                    <a:lnTo>
                      <a:pt x="23" y="6"/>
                    </a:lnTo>
                    <a:lnTo>
                      <a:pt x="23" y="9"/>
                    </a:lnTo>
                    <a:lnTo>
                      <a:pt x="24" y="12"/>
                    </a:lnTo>
                    <a:lnTo>
                      <a:pt x="26" y="15"/>
                    </a:lnTo>
                    <a:lnTo>
                      <a:pt x="30" y="19"/>
                    </a:lnTo>
                    <a:lnTo>
                      <a:pt x="39" y="27"/>
                    </a:lnTo>
                    <a:lnTo>
                      <a:pt x="39" y="27"/>
                    </a:lnTo>
                    <a:lnTo>
                      <a:pt x="46" y="32"/>
                    </a:lnTo>
                    <a:lnTo>
                      <a:pt x="0" y="66"/>
                    </a:lnTo>
                    <a:lnTo>
                      <a:pt x="22" y="96"/>
                    </a:lnTo>
                    <a:lnTo>
                      <a:pt x="68" y="63"/>
                    </a:lnTo>
                    <a:lnTo>
                      <a:pt x="68" y="63"/>
                    </a:lnTo>
                    <a:lnTo>
                      <a:pt x="71" y="70"/>
                    </a:lnTo>
                    <a:lnTo>
                      <a:pt x="76" y="83"/>
                    </a:lnTo>
                    <a:lnTo>
                      <a:pt x="76" y="83"/>
                    </a:lnTo>
                    <a:lnTo>
                      <a:pt x="78" y="87"/>
                    </a:lnTo>
                    <a:lnTo>
                      <a:pt x="81" y="91"/>
                    </a:lnTo>
                    <a:lnTo>
                      <a:pt x="83" y="93"/>
                    </a:lnTo>
                    <a:lnTo>
                      <a:pt x="86" y="93"/>
                    </a:lnTo>
                    <a:lnTo>
                      <a:pt x="88" y="92"/>
                    </a:lnTo>
                    <a:lnTo>
                      <a:pt x="90" y="90"/>
                    </a:lnTo>
                    <a:lnTo>
                      <a:pt x="94" y="87"/>
                    </a:lnTo>
                    <a:lnTo>
                      <a:pt x="95" y="82"/>
                    </a:lnTo>
                    <a:lnTo>
                      <a:pt x="121" y="0"/>
                    </a:lnTo>
                    <a:lnTo>
                      <a:pt x="36"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3" name="Freeform 224"/>
              <p:cNvSpPr>
                <a:spLocks/>
              </p:cNvSpPr>
              <p:nvPr/>
            </p:nvSpPr>
            <p:spPr bwMode="auto">
              <a:xfrm>
                <a:off x="2596" y="1144"/>
                <a:ext cx="101" cy="140"/>
              </a:xfrm>
              <a:custGeom>
                <a:avLst/>
                <a:gdLst>
                  <a:gd name="T0" fmla="*/ 6 w 101"/>
                  <a:gd name="T1" fmla="*/ 13 h 140"/>
                  <a:gd name="T2" fmla="*/ 14 w 101"/>
                  <a:gd name="T3" fmla="*/ 6 h 140"/>
                  <a:gd name="T4" fmla="*/ 24 w 101"/>
                  <a:gd name="T5" fmla="*/ 0 h 140"/>
                  <a:gd name="T6" fmla="*/ 37 w 101"/>
                  <a:gd name="T7" fmla="*/ 5 h 140"/>
                  <a:gd name="T8" fmla="*/ 38 w 101"/>
                  <a:gd name="T9" fmla="*/ 7 h 140"/>
                  <a:gd name="T10" fmla="*/ 40 w 101"/>
                  <a:gd name="T11" fmla="*/ 35 h 140"/>
                  <a:gd name="T12" fmla="*/ 40 w 101"/>
                  <a:gd name="T13" fmla="*/ 38 h 140"/>
                  <a:gd name="T14" fmla="*/ 38 w 101"/>
                  <a:gd name="T15" fmla="*/ 40 h 140"/>
                  <a:gd name="T16" fmla="*/ 26 w 101"/>
                  <a:gd name="T17" fmla="*/ 46 h 140"/>
                  <a:gd name="T18" fmla="*/ 24 w 101"/>
                  <a:gd name="T19" fmla="*/ 49 h 140"/>
                  <a:gd name="T20" fmla="*/ 26 w 101"/>
                  <a:gd name="T21" fmla="*/ 56 h 140"/>
                  <a:gd name="T22" fmla="*/ 31 w 101"/>
                  <a:gd name="T23" fmla="*/ 72 h 140"/>
                  <a:gd name="T24" fmla="*/ 35 w 101"/>
                  <a:gd name="T25" fmla="*/ 80 h 140"/>
                  <a:gd name="T26" fmla="*/ 46 w 101"/>
                  <a:gd name="T27" fmla="*/ 95 h 140"/>
                  <a:gd name="T28" fmla="*/ 57 w 101"/>
                  <a:gd name="T29" fmla="*/ 105 h 140"/>
                  <a:gd name="T30" fmla="*/ 58 w 101"/>
                  <a:gd name="T31" fmla="*/ 106 h 140"/>
                  <a:gd name="T32" fmla="*/ 60 w 101"/>
                  <a:gd name="T33" fmla="*/ 105 h 140"/>
                  <a:gd name="T34" fmla="*/ 72 w 101"/>
                  <a:gd name="T35" fmla="*/ 98 h 140"/>
                  <a:gd name="T36" fmla="*/ 78 w 101"/>
                  <a:gd name="T37" fmla="*/ 99 h 140"/>
                  <a:gd name="T38" fmla="*/ 100 w 101"/>
                  <a:gd name="T39" fmla="*/ 114 h 140"/>
                  <a:gd name="T40" fmla="*/ 101 w 101"/>
                  <a:gd name="T41" fmla="*/ 115 h 140"/>
                  <a:gd name="T42" fmla="*/ 99 w 101"/>
                  <a:gd name="T43" fmla="*/ 129 h 140"/>
                  <a:gd name="T44" fmla="*/ 94 w 101"/>
                  <a:gd name="T45" fmla="*/ 134 h 140"/>
                  <a:gd name="T46" fmla="*/ 84 w 101"/>
                  <a:gd name="T47" fmla="*/ 139 h 140"/>
                  <a:gd name="T48" fmla="*/ 79 w 101"/>
                  <a:gd name="T49" fmla="*/ 140 h 140"/>
                  <a:gd name="T50" fmla="*/ 62 w 101"/>
                  <a:gd name="T51" fmla="*/ 135 h 140"/>
                  <a:gd name="T52" fmla="*/ 46 w 101"/>
                  <a:gd name="T53" fmla="*/ 125 h 140"/>
                  <a:gd name="T54" fmla="*/ 30 w 101"/>
                  <a:gd name="T55" fmla="*/ 110 h 140"/>
                  <a:gd name="T56" fmla="*/ 17 w 101"/>
                  <a:gd name="T57" fmla="*/ 90 h 140"/>
                  <a:gd name="T58" fmla="*/ 11 w 101"/>
                  <a:gd name="T59" fmla="*/ 80 h 140"/>
                  <a:gd name="T60" fmla="*/ 3 w 101"/>
                  <a:gd name="T61" fmla="*/ 59 h 140"/>
                  <a:gd name="T62" fmla="*/ 0 w 101"/>
                  <a:gd name="T63" fmla="*/ 38 h 140"/>
                  <a:gd name="T64" fmla="*/ 2 w 101"/>
                  <a:gd name="T65" fmla="*/ 20 h 140"/>
                  <a:gd name="T66" fmla="*/ 6 w 101"/>
                  <a:gd name="T67"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40">
                    <a:moveTo>
                      <a:pt x="6" y="13"/>
                    </a:moveTo>
                    <a:lnTo>
                      <a:pt x="6" y="13"/>
                    </a:lnTo>
                    <a:lnTo>
                      <a:pt x="9" y="9"/>
                    </a:lnTo>
                    <a:lnTo>
                      <a:pt x="14" y="6"/>
                    </a:lnTo>
                    <a:lnTo>
                      <a:pt x="19" y="3"/>
                    </a:lnTo>
                    <a:lnTo>
                      <a:pt x="24" y="0"/>
                    </a:lnTo>
                    <a:lnTo>
                      <a:pt x="37" y="5"/>
                    </a:lnTo>
                    <a:lnTo>
                      <a:pt x="37" y="5"/>
                    </a:lnTo>
                    <a:lnTo>
                      <a:pt x="38" y="6"/>
                    </a:lnTo>
                    <a:lnTo>
                      <a:pt x="38" y="7"/>
                    </a:lnTo>
                    <a:lnTo>
                      <a:pt x="38" y="7"/>
                    </a:lnTo>
                    <a:lnTo>
                      <a:pt x="40" y="35"/>
                    </a:lnTo>
                    <a:lnTo>
                      <a:pt x="40" y="35"/>
                    </a:lnTo>
                    <a:lnTo>
                      <a:pt x="40" y="38"/>
                    </a:lnTo>
                    <a:lnTo>
                      <a:pt x="38" y="40"/>
                    </a:lnTo>
                    <a:lnTo>
                      <a:pt x="38" y="40"/>
                    </a:lnTo>
                    <a:lnTo>
                      <a:pt x="26" y="46"/>
                    </a:lnTo>
                    <a:lnTo>
                      <a:pt x="26" y="46"/>
                    </a:lnTo>
                    <a:lnTo>
                      <a:pt x="25" y="48"/>
                    </a:lnTo>
                    <a:lnTo>
                      <a:pt x="24" y="49"/>
                    </a:lnTo>
                    <a:lnTo>
                      <a:pt x="24" y="49"/>
                    </a:lnTo>
                    <a:lnTo>
                      <a:pt x="26" y="56"/>
                    </a:lnTo>
                    <a:lnTo>
                      <a:pt x="28" y="65"/>
                    </a:lnTo>
                    <a:lnTo>
                      <a:pt x="31" y="72"/>
                    </a:lnTo>
                    <a:lnTo>
                      <a:pt x="35" y="80"/>
                    </a:lnTo>
                    <a:lnTo>
                      <a:pt x="35" y="80"/>
                    </a:lnTo>
                    <a:lnTo>
                      <a:pt x="39" y="87"/>
                    </a:lnTo>
                    <a:lnTo>
                      <a:pt x="46" y="95"/>
                    </a:lnTo>
                    <a:lnTo>
                      <a:pt x="51" y="100"/>
                    </a:lnTo>
                    <a:lnTo>
                      <a:pt x="57" y="105"/>
                    </a:lnTo>
                    <a:lnTo>
                      <a:pt x="57" y="105"/>
                    </a:lnTo>
                    <a:lnTo>
                      <a:pt x="58" y="106"/>
                    </a:lnTo>
                    <a:lnTo>
                      <a:pt x="60" y="105"/>
                    </a:lnTo>
                    <a:lnTo>
                      <a:pt x="60" y="105"/>
                    </a:lnTo>
                    <a:lnTo>
                      <a:pt x="72" y="98"/>
                    </a:lnTo>
                    <a:lnTo>
                      <a:pt x="72" y="98"/>
                    </a:lnTo>
                    <a:lnTo>
                      <a:pt x="74" y="97"/>
                    </a:lnTo>
                    <a:lnTo>
                      <a:pt x="78" y="99"/>
                    </a:lnTo>
                    <a:lnTo>
                      <a:pt x="78" y="99"/>
                    </a:lnTo>
                    <a:lnTo>
                      <a:pt x="100" y="114"/>
                    </a:lnTo>
                    <a:lnTo>
                      <a:pt x="100" y="114"/>
                    </a:lnTo>
                    <a:lnTo>
                      <a:pt x="101" y="115"/>
                    </a:lnTo>
                    <a:lnTo>
                      <a:pt x="101" y="116"/>
                    </a:lnTo>
                    <a:lnTo>
                      <a:pt x="99" y="129"/>
                    </a:lnTo>
                    <a:lnTo>
                      <a:pt x="99" y="129"/>
                    </a:lnTo>
                    <a:lnTo>
                      <a:pt x="94" y="134"/>
                    </a:lnTo>
                    <a:lnTo>
                      <a:pt x="89" y="137"/>
                    </a:lnTo>
                    <a:lnTo>
                      <a:pt x="84" y="139"/>
                    </a:lnTo>
                    <a:lnTo>
                      <a:pt x="79" y="140"/>
                    </a:lnTo>
                    <a:lnTo>
                      <a:pt x="79" y="140"/>
                    </a:lnTo>
                    <a:lnTo>
                      <a:pt x="70" y="138"/>
                    </a:lnTo>
                    <a:lnTo>
                      <a:pt x="62" y="135"/>
                    </a:lnTo>
                    <a:lnTo>
                      <a:pt x="54" y="131"/>
                    </a:lnTo>
                    <a:lnTo>
                      <a:pt x="46" y="125"/>
                    </a:lnTo>
                    <a:lnTo>
                      <a:pt x="37" y="118"/>
                    </a:lnTo>
                    <a:lnTo>
                      <a:pt x="30" y="110"/>
                    </a:lnTo>
                    <a:lnTo>
                      <a:pt x="23" y="101"/>
                    </a:lnTo>
                    <a:lnTo>
                      <a:pt x="17" y="90"/>
                    </a:lnTo>
                    <a:lnTo>
                      <a:pt x="17" y="90"/>
                    </a:lnTo>
                    <a:lnTo>
                      <a:pt x="11" y="80"/>
                    </a:lnTo>
                    <a:lnTo>
                      <a:pt x="7" y="70"/>
                    </a:lnTo>
                    <a:lnTo>
                      <a:pt x="3" y="59"/>
                    </a:lnTo>
                    <a:lnTo>
                      <a:pt x="1" y="48"/>
                    </a:lnTo>
                    <a:lnTo>
                      <a:pt x="0" y="38"/>
                    </a:lnTo>
                    <a:lnTo>
                      <a:pt x="1" y="29"/>
                    </a:lnTo>
                    <a:lnTo>
                      <a:pt x="2" y="20"/>
                    </a:lnTo>
                    <a:lnTo>
                      <a:pt x="6" y="13"/>
                    </a:lnTo>
                    <a:lnTo>
                      <a:pt x="6" y="1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4" name="Freeform 225"/>
              <p:cNvSpPr>
                <a:spLocks noEditPoints="1"/>
              </p:cNvSpPr>
              <p:nvPr/>
            </p:nvSpPr>
            <p:spPr bwMode="auto">
              <a:xfrm>
                <a:off x="2654" y="1008"/>
                <a:ext cx="274" cy="221"/>
              </a:xfrm>
              <a:custGeom>
                <a:avLst/>
                <a:gdLst>
                  <a:gd name="T0" fmla="*/ 137 w 274"/>
                  <a:gd name="T1" fmla="*/ 0 h 221"/>
                  <a:gd name="T2" fmla="*/ 109 w 274"/>
                  <a:gd name="T3" fmla="*/ 2 h 221"/>
                  <a:gd name="T4" fmla="*/ 83 w 274"/>
                  <a:gd name="T5" fmla="*/ 7 h 221"/>
                  <a:gd name="T6" fmla="*/ 60 w 274"/>
                  <a:gd name="T7" fmla="*/ 16 h 221"/>
                  <a:gd name="T8" fmla="*/ 40 w 274"/>
                  <a:gd name="T9" fmla="*/ 27 h 221"/>
                  <a:gd name="T10" fmla="*/ 23 w 274"/>
                  <a:gd name="T11" fmla="*/ 41 h 221"/>
                  <a:gd name="T12" fmla="*/ 10 w 274"/>
                  <a:gd name="T13" fmla="*/ 57 h 221"/>
                  <a:gd name="T14" fmla="*/ 2 w 274"/>
                  <a:gd name="T15" fmla="*/ 74 h 221"/>
                  <a:gd name="T16" fmla="*/ 0 w 274"/>
                  <a:gd name="T17" fmla="*/ 93 h 221"/>
                  <a:gd name="T18" fmla="*/ 1 w 274"/>
                  <a:gd name="T19" fmla="*/ 105 h 221"/>
                  <a:gd name="T20" fmla="*/ 9 w 274"/>
                  <a:gd name="T21" fmla="*/ 128 h 221"/>
                  <a:gd name="T22" fmla="*/ 26 w 274"/>
                  <a:gd name="T23" fmla="*/ 148 h 221"/>
                  <a:gd name="T24" fmla="*/ 48 w 274"/>
                  <a:gd name="T25" fmla="*/ 165 h 221"/>
                  <a:gd name="T26" fmla="*/ 46 w 274"/>
                  <a:gd name="T27" fmla="*/ 221 h 221"/>
                  <a:gd name="T28" fmla="*/ 108 w 274"/>
                  <a:gd name="T29" fmla="*/ 184 h 221"/>
                  <a:gd name="T30" fmla="*/ 137 w 274"/>
                  <a:gd name="T31" fmla="*/ 186 h 221"/>
                  <a:gd name="T32" fmla="*/ 150 w 274"/>
                  <a:gd name="T33" fmla="*/ 186 h 221"/>
                  <a:gd name="T34" fmla="*/ 177 w 274"/>
                  <a:gd name="T35" fmla="*/ 182 h 221"/>
                  <a:gd name="T36" fmla="*/ 202 w 274"/>
                  <a:gd name="T37" fmla="*/ 175 h 221"/>
                  <a:gd name="T38" fmla="*/ 223 w 274"/>
                  <a:gd name="T39" fmla="*/ 165 h 221"/>
                  <a:gd name="T40" fmla="*/ 242 w 274"/>
                  <a:gd name="T41" fmla="*/ 152 h 221"/>
                  <a:gd name="T42" fmla="*/ 257 w 274"/>
                  <a:gd name="T43" fmla="*/ 138 h 221"/>
                  <a:gd name="T44" fmla="*/ 267 w 274"/>
                  <a:gd name="T45" fmla="*/ 120 h 221"/>
                  <a:gd name="T46" fmla="*/ 273 w 274"/>
                  <a:gd name="T47" fmla="*/ 103 h 221"/>
                  <a:gd name="T48" fmla="*/ 274 w 274"/>
                  <a:gd name="T49" fmla="*/ 93 h 221"/>
                  <a:gd name="T50" fmla="*/ 270 w 274"/>
                  <a:gd name="T51" fmla="*/ 74 h 221"/>
                  <a:gd name="T52" fmla="*/ 262 w 274"/>
                  <a:gd name="T53" fmla="*/ 57 h 221"/>
                  <a:gd name="T54" fmla="*/ 250 w 274"/>
                  <a:gd name="T55" fmla="*/ 41 h 221"/>
                  <a:gd name="T56" fmla="*/ 233 w 274"/>
                  <a:gd name="T57" fmla="*/ 27 h 221"/>
                  <a:gd name="T58" fmla="*/ 213 w 274"/>
                  <a:gd name="T59" fmla="*/ 16 h 221"/>
                  <a:gd name="T60" fmla="*/ 189 w 274"/>
                  <a:gd name="T61" fmla="*/ 7 h 221"/>
                  <a:gd name="T62" fmla="*/ 163 w 274"/>
                  <a:gd name="T63" fmla="*/ 2 h 221"/>
                  <a:gd name="T64" fmla="*/ 137 w 274"/>
                  <a:gd name="T65" fmla="*/ 0 h 221"/>
                  <a:gd name="T66" fmla="*/ 62 w 274"/>
                  <a:gd name="T67" fmla="*/ 79 h 221"/>
                  <a:gd name="T68" fmla="*/ 60 w 274"/>
                  <a:gd name="T69" fmla="*/ 78 h 221"/>
                  <a:gd name="T70" fmla="*/ 56 w 274"/>
                  <a:gd name="T71" fmla="*/ 74 h 221"/>
                  <a:gd name="T72" fmla="*/ 54 w 274"/>
                  <a:gd name="T73" fmla="*/ 71 h 221"/>
                  <a:gd name="T74" fmla="*/ 56 w 274"/>
                  <a:gd name="T75" fmla="*/ 69 h 221"/>
                  <a:gd name="T76" fmla="*/ 60 w 274"/>
                  <a:gd name="T77" fmla="*/ 65 h 221"/>
                  <a:gd name="T78" fmla="*/ 62 w 274"/>
                  <a:gd name="T79" fmla="*/ 64 h 221"/>
                  <a:gd name="T80" fmla="*/ 210 w 274"/>
                  <a:gd name="T81" fmla="*/ 64 h 221"/>
                  <a:gd name="T82" fmla="*/ 215 w 274"/>
                  <a:gd name="T83" fmla="*/ 66 h 221"/>
                  <a:gd name="T84" fmla="*/ 217 w 274"/>
                  <a:gd name="T85" fmla="*/ 71 h 221"/>
                  <a:gd name="T86" fmla="*/ 217 w 274"/>
                  <a:gd name="T87" fmla="*/ 71 h 221"/>
                  <a:gd name="T88" fmla="*/ 215 w 274"/>
                  <a:gd name="T89" fmla="*/ 76 h 221"/>
                  <a:gd name="T90" fmla="*/ 210 w 274"/>
                  <a:gd name="T91" fmla="*/ 79 h 221"/>
                  <a:gd name="T92" fmla="*/ 62 w 274"/>
                  <a:gd name="T93" fmla="*/ 79 h 221"/>
                  <a:gd name="T94" fmla="*/ 62 w 274"/>
                  <a:gd name="T95" fmla="*/ 124 h 221"/>
                  <a:gd name="T96" fmla="*/ 60 w 274"/>
                  <a:gd name="T97" fmla="*/ 124 h 221"/>
                  <a:gd name="T98" fmla="*/ 56 w 274"/>
                  <a:gd name="T99" fmla="*/ 119 h 221"/>
                  <a:gd name="T100" fmla="*/ 54 w 274"/>
                  <a:gd name="T101" fmla="*/ 116 h 221"/>
                  <a:gd name="T102" fmla="*/ 56 w 274"/>
                  <a:gd name="T103" fmla="*/ 113 h 221"/>
                  <a:gd name="T104" fmla="*/ 60 w 274"/>
                  <a:gd name="T105" fmla="*/ 110 h 221"/>
                  <a:gd name="T106" fmla="*/ 62 w 274"/>
                  <a:gd name="T107" fmla="*/ 109 h 221"/>
                  <a:gd name="T108" fmla="*/ 155 w 274"/>
                  <a:gd name="T109" fmla="*/ 109 h 221"/>
                  <a:gd name="T110" fmla="*/ 160 w 274"/>
                  <a:gd name="T111" fmla="*/ 111 h 221"/>
                  <a:gd name="T112" fmla="*/ 162 w 274"/>
                  <a:gd name="T113" fmla="*/ 116 h 221"/>
                  <a:gd name="T114" fmla="*/ 162 w 274"/>
                  <a:gd name="T115" fmla="*/ 116 h 221"/>
                  <a:gd name="T116" fmla="*/ 160 w 274"/>
                  <a:gd name="T117" fmla="*/ 121 h 221"/>
                  <a:gd name="T118" fmla="*/ 155 w 274"/>
                  <a:gd name="T119" fmla="*/ 124 h 221"/>
                  <a:gd name="T120" fmla="*/ 62 w 274"/>
                  <a:gd name="T121" fmla="*/ 12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221">
                    <a:moveTo>
                      <a:pt x="137" y="0"/>
                    </a:moveTo>
                    <a:lnTo>
                      <a:pt x="137" y="0"/>
                    </a:lnTo>
                    <a:lnTo>
                      <a:pt x="122" y="0"/>
                    </a:lnTo>
                    <a:lnTo>
                      <a:pt x="109" y="2"/>
                    </a:lnTo>
                    <a:lnTo>
                      <a:pt x="96" y="4"/>
                    </a:lnTo>
                    <a:lnTo>
                      <a:pt x="83" y="7"/>
                    </a:lnTo>
                    <a:lnTo>
                      <a:pt x="71" y="11"/>
                    </a:lnTo>
                    <a:lnTo>
                      <a:pt x="60" y="16"/>
                    </a:lnTo>
                    <a:lnTo>
                      <a:pt x="49" y="21"/>
                    </a:lnTo>
                    <a:lnTo>
                      <a:pt x="40" y="27"/>
                    </a:lnTo>
                    <a:lnTo>
                      <a:pt x="31" y="34"/>
                    </a:lnTo>
                    <a:lnTo>
                      <a:pt x="23" y="41"/>
                    </a:lnTo>
                    <a:lnTo>
                      <a:pt x="16" y="48"/>
                    </a:lnTo>
                    <a:lnTo>
                      <a:pt x="10" y="57"/>
                    </a:lnTo>
                    <a:lnTo>
                      <a:pt x="5" y="65"/>
                    </a:lnTo>
                    <a:lnTo>
                      <a:pt x="2" y="74"/>
                    </a:lnTo>
                    <a:lnTo>
                      <a:pt x="0" y="83"/>
                    </a:lnTo>
                    <a:lnTo>
                      <a:pt x="0" y="93"/>
                    </a:lnTo>
                    <a:lnTo>
                      <a:pt x="0" y="93"/>
                    </a:lnTo>
                    <a:lnTo>
                      <a:pt x="1" y="105"/>
                    </a:lnTo>
                    <a:lnTo>
                      <a:pt x="4" y="117"/>
                    </a:lnTo>
                    <a:lnTo>
                      <a:pt x="9" y="128"/>
                    </a:lnTo>
                    <a:lnTo>
                      <a:pt x="16" y="138"/>
                    </a:lnTo>
                    <a:lnTo>
                      <a:pt x="26" y="148"/>
                    </a:lnTo>
                    <a:lnTo>
                      <a:pt x="36" y="156"/>
                    </a:lnTo>
                    <a:lnTo>
                      <a:pt x="48" y="165"/>
                    </a:lnTo>
                    <a:lnTo>
                      <a:pt x="62" y="172"/>
                    </a:lnTo>
                    <a:lnTo>
                      <a:pt x="46" y="221"/>
                    </a:lnTo>
                    <a:lnTo>
                      <a:pt x="108" y="184"/>
                    </a:lnTo>
                    <a:lnTo>
                      <a:pt x="108" y="184"/>
                    </a:lnTo>
                    <a:lnTo>
                      <a:pt x="121" y="186"/>
                    </a:lnTo>
                    <a:lnTo>
                      <a:pt x="137" y="186"/>
                    </a:lnTo>
                    <a:lnTo>
                      <a:pt x="137" y="186"/>
                    </a:lnTo>
                    <a:lnTo>
                      <a:pt x="150" y="186"/>
                    </a:lnTo>
                    <a:lnTo>
                      <a:pt x="163" y="184"/>
                    </a:lnTo>
                    <a:lnTo>
                      <a:pt x="177" y="182"/>
                    </a:lnTo>
                    <a:lnTo>
                      <a:pt x="189" y="179"/>
                    </a:lnTo>
                    <a:lnTo>
                      <a:pt x="202" y="175"/>
                    </a:lnTo>
                    <a:lnTo>
                      <a:pt x="213" y="171"/>
                    </a:lnTo>
                    <a:lnTo>
                      <a:pt x="223" y="165"/>
                    </a:lnTo>
                    <a:lnTo>
                      <a:pt x="233" y="160"/>
                    </a:lnTo>
                    <a:lnTo>
                      <a:pt x="242" y="152"/>
                    </a:lnTo>
                    <a:lnTo>
                      <a:pt x="250" y="145"/>
                    </a:lnTo>
                    <a:lnTo>
                      <a:pt x="257" y="138"/>
                    </a:lnTo>
                    <a:lnTo>
                      <a:pt x="262" y="130"/>
                    </a:lnTo>
                    <a:lnTo>
                      <a:pt x="267" y="120"/>
                    </a:lnTo>
                    <a:lnTo>
                      <a:pt x="270" y="112"/>
                    </a:lnTo>
                    <a:lnTo>
                      <a:pt x="273" y="103"/>
                    </a:lnTo>
                    <a:lnTo>
                      <a:pt x="274" y="93"/>
                    </a:lnTo>
                    <a:lnTo>
                      <a:pt x="274" y="93"/>
                    </a:lnTo>
                    <a:lnTo>
                      <a:pt x="273" y="83"/>
                    </a:lnTo>
                    <a:lnTo>
                      <a:pt x="270" y="74"/>
                    </a:lnTo>
                    <a:lnTo>
                      <a:pt x="267" y="65"/>
                    </a:lnTo>
                    <a:lnTo>
                      <a:pt x="262" y="57"/>
                    </a:lnTo>
                    <a:lnTo>
                      <a:pt x="257" y="48"/>
                    </a:lnTo>
                    <a:lnTo>
                      <a:pt x="250" y="41"/>
                    </a:lnTo>
                    <a:lnTo>
                      <a:pt x="242" y="34"/>
                    </a:lnTo>
                    <a:lnTo>
                      <a:pt x="233" y="27"/>
                    </a:lnTo>
                    <a:lnTo>
                      <a:pt x="223" y="21"/>
                    </a:lnTo>
                    <a:lnTo>
                      <a:pt x="213" y="16"/>
                    </a:lnTo>
                    <a:lnTo>
                      <a:pt x="202" y="11"/>
                    </a:lnTo>
                    <a:lnTo>
                      <a:pt x="189" y="7"/>
                    </a:lnTo>
                    <a:lnTo>
                      <a:pt x="177" y="4"/>
                    </a:lnTo>
                    <a:lnTo>
                      <a:pt x="163" y="2"/>
                    </a:lnTo>
                    <a:lnTo>
                      <a:pt x="150" y="0"/>
                    </a:lnTo>
                    <a:lnTo>
                      <a:pt x="137" y="0"/>
                    </a:lnTo>
                    <a:lnTo>
                      <a:pt x="137" y="0"/>
                    </a:lnTo>
                    <a:close/>
                    <a:moveTo>
                      <a:pt x="62" y="79"/>
                    </a:moveTo>
                    <a:lnTo>
                      <a:pt x="62" y="79"/>
                    </a:lnTo>
                    <a:lnTo>
                      <a:pt x="60" y="78"/>
                    </a:lnTo>
                    <a:lnTo>
                      <a:pt x="57" y="76"/>
                    </a:lnTo>
                    <a:lnTo>
                      <a:pt x="56" y="74"/>
                    </a:lnTo>
                    <a:lnTo>
                      <a:pt x="54" y="71"/>
                    </a:lnTo>
                    <a:lnTo>
                      <a:pt x="54" y="71"/>
                    </a:lnTo>
                    <a:lnTo>
                      <a:pt x="54" y="71"/>
                    </a:lnTo>
                    <a:lnTo>
                      <a:pt x="56" y="69"/>
                    </a:lnTo>
                    <a:lnTo>
                      <a:pt x="57" y="66"/>
                    </a:lnTo>
                    <a:lnTo>
                      <a:pt x="60" y="65"/>
                    </a:lnTo>
                    <a:lnTo>
                      <a:pt x="62" y="64"/>
                    </a:lnTo>
                    <a:lnTo>
                      <a:pt x="62" y="64"/>
                    </a:lnTo>
                    <a:lnTo>
                      <a:pt x="210" y="64"/>
                    </a:lnTo>
                    <a:lnTo>
                      <a:pt x="210" y="64"/>
                    </a:lnTo>
                    <a:lnTo>
                      <a:pt x="213" y="65"/>
                    </a:lnTo>
                    <a:lnTo>
                      <a:pt x="215" y="66"/>
                    </a:lnTo>
                    <a:lnTo>
                      <a:pt x="217" y="69"/>
                    </a:lnTo>
                    <a:lnTo>
                      <a:pt x="217" y="71"/>
                    </a:lnTo>
                    <a:lnTo>
                      <a:pt x="217" y="71"/>
                    </a:lnTo>
                    <a:lnTo>
                      <a:pt x="217" y="71"/>
                    </a:lnTo>
                    <a:lnTo>
                      <a:pt x="217" y="74"/>
                    </a:lnTo>
                    <a:lnTo>
                      <a:pt x="215" y="76"/>
                    </a:lnTo>
                    <a:lnTo>
                      <a:pt x="213" y="78"/>
                    </a:lnTo>
                    <a:lnTo>
                      <a:pt x="210" y="79"/>
                    </a:lnTo>
                    <a:lnTo>
                      <a:pt x="210" y="79"/>
                    </a:lnTo>
                    <a:lnTo>
                      <a:pt x="62" y="79"/>
                    </a:lnTo>
                    <a:lnTo>
                      <a:pt x="62" y="79"/>
                    </a:lnTo>
                    <a:close/>
                    <a:moveTo>
                      <a:pt x="62" y="124"/>
                    </a:moveTo>
                    <a:lnTo>
                      <a:pt x="62" y="124"/>
                    </a:lnTo>
                    <a:lnTo>
                      <a:pt x="60" y="124"/>
                    </a:lnTo>
                    <a:lnTo>
                      <a:pt x="57" y="121"/>
                    </a:lnTo>
                    <a:lnTo>
                      <a:pt x="56" y="119"/>
                    </a:lnTo>
                    <a:lnTo>
                      <a:pt x="54" y="116"/>
                    </a:lnTo>
                    <a:lnTo>
                      <a:pt x="54" y="116"/>
                    </a:lnTo>
                    <a:lnTo>
                      <a:pt x="54" y="116"/>
                    </a:lnTo>
                    <a:lnTo>
                      <a:pt x="56" y="113"/>
                    </a:lnTo>
                    <a:lnTo>
                      <a:pt x="57" y="111"/>
                    </a:lnTo>
                    <a:lnTo>
                      <a:pt x="60" y="110"/>
                    </a:lnTo>
                    <a:lnTo>
                      <a:pt x="62" y="109"/>
                    </a:lnTo>
                    <a:lnTo>
                      <a:pt x="62" y="109"/>
                    </a:lnTo>
                    <a:lnTo>
                      <a:pt x="155" y="109"/>
                    </a:lnTo>
                    <a:lnTo>
                      <a:pt x="155" y="109"/>
                    </a:lnTo>
                    <a:lnTo>
                      <a:pt x="158" y="110"/>
                    </a:lnTo>
                    <a:lnTo>
                      <a:pt x="160" y="111"/>
                    </a:lnTo>
                    <a:lnTo>
                      <a:pt x="161" y="113"/>
                    </a:lnTo>
                    <a:lnTo>
                      <a:pt x="162" y="116"/>
                    </a:lnTo>
                    <a:lnTo>
                      <a:pt x="162" y="116"/>
                    </a:lnTo>
                    <a:lnTo>
                      <a:pt x="162" y="116"/>
                    </a:lnTo>
                    <a:lnTo>
                      <a:pt x="161" y="119"/>
                    </a:lnTo>
                    <a:lnTo>
                      <a:pt x="160" y="121"/>
                    </a:lnTo>
                    <a:lnTo>
                      <a:pt x="158" y="124"/>
                    </a:lnTo>
                    <a:lnTo>
                      <a:pt x="155" y="124"/>
                    </a:lnTo>
                    <a:lnTo>
                      <a:pt x="155" y="124"/>
                    </a:lnTo>
                    <a:lnTo>
                      <a:pt x="62" y="124"/>
                    </a:lnTo>
                    <a:lnTo>
                      <a:pt x="62" y="12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5" name="Freeform 226"/>
              <p:cNvSpPr>
                <a:spLocks/>
              </p:cNvSpPr>
              <p:nvPr/>
            </p:nvSpPr>
            <p:spPr bwMode="auto">
              <a:xfrm>
                <a:off x="409" y="1591"/>
                <a:ext cx="233" cy="212"/>
              </a:xfrm>
              <a:custGeom>
                <a:avLst/>
                <a:gdLst>
                  <a:gd name="T0" fmla="*/ 131 w 233"/>
                  <a:gd name="T1" fmla="*/ 158 h 212"/>
                  <a:gd name="T2" fmla="*/ 110 w 233"/>
                  <a:gd name="T3" fmla="*/ 158 h 212"/>
                  <a:gd name="T4" fmla="*/ 47 w 233"/>
                  <a:gd name="T5" fmla="*/ 212 h 212"/>
                  <a:gd name="T6" fmla="*/ 53 w 233"/>
                  <a:gd name="T7" fmla="*/ 158 h 212"/>
                  <a:gd name="T8" fmla="*/ 40 w 233"/>
                  <a:gd name="T9" fmla="*/ 158 h 212"/>
                  <a:gd name="T10" fmla="*/ 40 w 233"/>
                  <a:gd name="T11" fmla="*/ 158 h 212"/>
                  <a:gd name="T12" fmla="*/ 32 w 233"/>
                  <a:gd name="T13" fmla="*/ 158 h 212"/>
                  <a:gd name="T14" fmla="*/ 25 w 233"/>
                  <a:gd name="T15" fmla="*/ 155 h 212"/>
                  <a:gd name="T16" fmla="*/ 17 w 233"/>
                  <a:gd name="T17" fmla="*/ 151 h 212"/>
                  <a:gd name="T18" fmla="*/ 12 w 233"/>
                  <a:gd name="T19" fmla="*/ 146 h 212"/>
                  <a:gd name="T20" fmla="*/ 7 w 233"/>
                  <a:gd name="T21" fmla="*/ 140 h 212"/>
                  <a:gd name="T22" fmla="*/ 3 w 233"/>
                  <a:gd name="T23" fmla="*/ 133 h 212"/>
                  <a:gd name="T24" fmla="*/ 1 w 233"/>
                  <a:gd name="T25" fmla="*/ 126 h 212"/>
                  <a:gd name="T26" fmla="*/ 0 w 233"/>
                  <a:gd name="T27" fmla="*/ 118 h 212"/>
                  <a:gd name="T28" fmla="*/ 0 w 233"/>
                  <a:gd name="T29" fmla="*/ 41 h 212"/>
                  <a:gd name="T30" fmla="*/ 0 w 233"/>
                  <a:gd name="T31" fmla="*/ 41 h 212"/>
                  <a:gd name="T32" fmla="*/ 1 w 233"/>
                  <a:gd name="T33" fmla="*/ 33 h 212"/>
                  <a:gd name="T34" fmla="*/ 3 w 233"/>
                  <a:gd name="T35" fmla="*/ 25 h 212"/>
                  <a:gd name="T36" fmla="*/ 7 w 233"/>
                  <a:gd name="T37" fmla="*/ 19 h 212"/>
                  <a:gd name="T38" fmla="*/ 12 w 233"/>
                  <a:gd name="T39" fmla="*/ 13 h 212"/>
                  <a:gd name="T40" fmla="*/ 17 w 233"/>
                  <a:gd name="T41" fmla="*/ 7 h 212"/>
                  <a:gd name="T42" fmla="*/ 25 w 233"/>
                  <a:gd name="T43" fmla="*/ 3 h 212"/>
                  <a:gd name="T44" fmla="*/ 32 w 233"/>
                  <a:gd name="T45" fmla="*/ 1 h 212"/>
                  <a:gd name="T46" fmla="*/ 40 w 233"/>
                  <a:gd name="T47" fmla="*/ 0 h 212"/>
                  <a:gd name="T48" fmla="*/ 192 w 233"/>
                  <a:gd name="T49" fmla="*/ 0 h 212"/>
                  <a:gd name="T50" fmla="*/ 192 w 233"/>
                  <a:gd name="T51" fmla="*/ 0 h 212"/>
                  <a:gd name="T52" fmla="*/ 200 w 233"/>
                  <a:gd name="T53" fmla="*/ 1 h 212"/>
                  <a:gd name="T54" fmla="*/ 209 w 233"/>
                  <a:gd name="T55" fmla="*/ 3 h 212"/>
                  <a:gd name="T56" fmla="*/ 215 w 233"/>
                  <a:gd name="T57" fmla="*/ 7 h 212"/>
                  <a:gd name="T58" fmla="*/ 221 w 233"/>
                  <a:gd name="T59" fmla="*/ 13 h 212"/>
                  <a:gd name="T60" fmla="*/ 226 w 233"/>
                  <a:gd name="T61" fmla="*/ 19 h 212"/>
                  <a:gd name="T62" fmla="*/ 230 w 233"/>
                  <a:gd name="T63" fmla="*/ 25 h 212"/>
                  <a:gd name="T64" fmla="*/ 232 w 233"/>
                  <a:gd name="T65" fmla="*/ 33 h 212"/>
                  <a:gd name="T66" fmla="*/ 233 w 233"/>
                  <a:gd name="T67" fmla="*/ 41 h 212"/>
                  <a:gd name="T68" fmla="*/ 233 w 233"/>
                  <a:gd name="T69"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212">
                    <a:moveTo>
                      <a:pt x="131" y="158"/>
                    </a:moveTo>
                    <a:lnTo>
                      <a:pt x="110" y="158"/>
                    </a:lnTo>
                    <a:lnTo>
                      <a:pt x="47" y="212"/>
                    </a:lnTo>
                    <a:lnTo>
                      <a:pt x="53" y="158"/>
                    </a:lnTo>
                    <a:lnTo>
                      <a:pt x="40" y="158"/>
                    </a:lnTo>
                    <a:lnTo>
                      <a:pt x="40" y="158"/>
                    </a:lnTo>
                    <a:lnTo>
                      <a:pt x="32" y="158"/>
                    </a:lnTo>
                    <a:lnTo>
                      <a:pt x="25" y="155"/>
                    </a:lnTo>
                    <a:lnTo>
                      <a:pt x="17" y="151"/>
                    </a:lnTo>
                    <a:lnTo>
                      <a:pt x="12" y="146"/>
                    </a:lnTo>
                    <a:lnTo>
                      <a:pt x="7" y="140"/>
                    </a:lnTo>
                    <a:lnTo>
                      <a:pt x="3" y="133"/>
                    </a:lnTo>
                    <a:lnTo>
                      <a:pt x="1" y="126"/>
                    </a:lnTo>
                    <a:lnTo>
                      <a:pt x="0" y="118"/>
                    </a:lnTo>
                    <a:lnTo>
                      <a:pt x="0" y="41"/>
                    </a:lnTo>
                    <a:lnTo>
                      <a:pt x="0" y="41"/>
                    </a:lnTo>
                    <a:lnTo>
                      <a:pt x="1" y="33"/>
                    </a:lnTo>
                    <a:lnTo>
                      <a:pt x="3" y="25"/>
                    </a:lnTo>
                    <a:lnTo>
                      <a:pt x="7" y="19"/>
                    </a:lnTo>
                    <a:lnTo>
                      <a:pt x="12" y="13"/>
                    </a:lnTo>
                    <a:lnTo>
                      <a:pt x="17" y="7"/>
                    </a:lnTo>
                    <a:lnTo>
                      <a:pt x="25" y="3"/>
                    </a:lnTo>
                    <a:lnTo>
                      <a:pt x="32" y="1"/>
                    </a:lnTo>
                    <a:lnTo>
                      <a:pt x="40" y="0"/>
                    </a:lnTo>
                    <a:lnTo>
                      <a:pt x="192" y="0"/>
                    </a:lnTo>
                    <a:lnTo>
                      <a:pt x="192" y="0"/>
                    </a:lnTo>
                    <a:lnTo>
                      <a:pt x="200" y="1"/>
                    </a:lnTo>
                    <a:lnTo>
                      <a:pt x="209" y="3"/>
                    </a:lnTo>
                    <a:lnTo>
                      <a:pt x="215" y="7"/>
                    </a:lnTo>
                    <a:lnTo>
                      <a:pt x="221" y="13"/>
                    </a:lnTo>
                    <a:lnTo>
                      <a:pt x="226" y="19"/>
                    </a:lnTo>
                    <a:lnTo>
                      <a:pt x="230" y="25"/>
                    </a:lnTo>
                    <a:lnTo>
                      <a:pt x="232" y="33"/>
                    </a:lnTo>
                    <a:lnTo>
                      <a:pt x="233" y="41"/>
                    </a:lnTo>
                    <a:lnTo>
                      <a:pt x="233" y="8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6" name="Line 227"/>
              <p:cNvSpPr>
                <a:spLocks noChangeShapeType="1"/>
              </p:cNvSpPr>
              <p:nvPr/>
            </p:nvSpPr>
            <p:spPr bwMode="auto">
              <a:xfrm flipH="1">
                <a:off x="460" y="1634"/>
                <a:ext cx="131"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7" name="Line 228"/>
              <p:cNvSpPr>
                <a:spLocks noChangeShapeType="1"/>
              </p:cNvSpPr>
              <p:nvPr/>
            </p:nvSpPr>
            <p:spPr bwMode="auto">
              <a:xfrm flipH="1">
                <a:off x="460" y="1679"/>
                <a:ext cx="62"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8" name="Freeform 229"/>
              <p:cNvSpPr>
                <a:spLocks/>
              </p:cNvSpPr>
              <p:nvPr/>
            </p:nvSpPr>
            <p:spPr bwMode="auto">
              <a:xfrm>
                <a:off x="552" y="1685"/>
                <a:ext cx="200" cy="181"/>
              </a:xfrm>
              <a:custGeom>
                <a:avLst/>
                <a:gdLst>
                  <a:gd name="T0" fmla="*/ 35 w 200"/>
                  <a:gd name="T1" fmla="*/ 0 h 181"/>
                  <a:gd name="T2" fmla="*/ 165 w 200"/>
                  <a:gd name="T3" fmla="*/ 0 h 181"/>
                  <a:gd name="T4" fmla="*/ 165 w 200"/>
                  <a:gd name="T5" fmla="*/ 0 h 181"/>
                  <a:gd name="T6" fmla="*/ 173 w 200"/>
                  <a:gd name="T7" fmla="*/ 1 h 181"/>
                  <a:gd name="T8" fmla="*/ 179 w 200"/>
                  <a:gd name="T9" fmla="*/ 3 h 181"/>
                  <a:gd name="T10" fmla="*/ 185 w 200"/>
                  <a:gd name="T11" fmla="*/ 6 h 181"/>
                  <a:gd name="T12" fmla="*/ 190 w 200"/>
                  <a:gd name="T13" fmla="*/ 10 h 181"/>
                  <a:gd name="T14" fmla="*/ 194 w 200"/>
                  <a:gd name="T15" fmla="*/ 15 h 181"/>
                  <a:gd name="T16" fmla="*/ 197 w 200"/>
                  <a:gd name="T17" fmla="*/ 21 h 181"/>
                  <a:gd name="T18" fmla="*/ 199 w 200"/>
                  <a:gd name="T19" fmla="*/ 29 h 181"/>
                  <a:gd name="T20" fmla="*/ 200 w 200"/>
                  <a:gd name="T21" fmla="*/ 35 h 181"/>
                  <a:gd name="T22" fmla="*/ 200 w 200"/>
                  <a:gd name="T23" fmla="*/ 101 h 181"/>
                  <a:gd name="T24" fmla="*/ 200 w 200"/>
                  <a:gd name="T25" fmla="*/ 101 h 181"/>
                  <a:gd name="T26" fmla="*/ 199 w 200"/>
                  <a:gd name="T27" fmla="*/ 108 h 181"/>
                  <a:gd name="T28" fmla="*/ 197 w 200"/>
                  <a:gd name="T29" fmla="*/ 114 h 181"/>
                  <a:gd name="T30" fmla="*/ 194 w 200"/>
                  <a:gd name="T31" fmla="*/ 120 h 181"/>
                  <a:gd name="T32" fmla="*/ 190 w 200"/>
                  <a:gd name="T33" fmla="*/ 125 h 181"/>
                  <a:gd name="T34" fmla="*/ 185 w 200"/>
                  <a:gd name="T35" fmla="*/ 129 h 181"/>
                  <a:gd name="T36" fmla="*/ 179 w 200"/>
                  <a:gd name="T37" fmla="*/ 133 h 181"/>
                  <a:gd name="T38" fmla="*/ 173 w 200"/>
                  <a:gd name="T39" fmla="*/ 135 h 181"/>
                  <a:gd name="T40" fmla="*/ 165 w 200"/>
                  <a:gd name="T41" fmla="*/ 136 h 181"/>
                  <a:gd name="T42" fmla="*/ 146 w 200"/>
                  <a:gd name="T43" fmla="*/ 136 h 181"/>
                  <a:gd name="T44" fmla="*/ 151 w 200"/>
                  <a:gd name="T45" fmla="*/ 181 h 181"/>
                  <a:gd name="T46" fmla="*/ 98 w 200"/>
                  <a:gd name="T47" fmla="*/ 136 h 181"/>
                  <a:gd name="T48" fmla="*/ 35 w 200"/>
                  <a:gd name="T49" fmla="*/ 136 h 181"/>
                  <a:gd name="T50" fmla="*/ 35 w 200"/>
                  <a:gd name="T51" fmla="*/ 136 h 181"/>
                  <a:gd name="T52" fmla="*/ 28 w 200"/>
                  <a:gd name="T53" fmla="*/ 135 h 181"/>
                  <a:gd name="T54" fmla="*/ 21 w 200"/>
                  <a:gd name="T55" fmla="*/ 133 h 181"/>
                  <a:gd name="T56" fmla="*/ 15 w 200"/>
                  <a:gd name="T57" fmla="*/ 129 h 181"/>
                  <a:gd name="T58" fmla="*/ 10 w 200"/>
                  <a:gd name="T59" fmla="*/ 125 h 181"/>
                  <a:gd name="T60" fmla="*/ 6 w 200"/>
                  <a:gd name="T61" fmla="*/ 120 h 181"/>
                  <a:gd name="T62" fmla="*/ 3 w 200"/>
                  <a:gd name="T63" fmla="*/ 114 h 181"/>
                  <a:gd name="T64" fmla="*/ 1 w 200"/>
                  <a:gd name="T65" fmla="*/ 108 h 181"/>
                  <a:gd name="T66" fmla="*/ 0 w 200"/>
                  <a:gd name="T67" fmla="*/ 101 h 181"/>
                  <a:gd name="T68" fmla="*/ 0 w 200"/>
                  <a:gd name="T69" fmla="*/ 35 h 181"/>
                  <a:gd name="T70" fmla="*/ 0 w 200"/>
                  <a:gd name="T71" fmla="*/ 35 h 181"/>
                  <a:gd name="T72" fmla="*/ 1 w 200"/>
                  <a:gd name="T73" fmla="*/ 29 h 181"/>
                  <a:gd name="T74" fmla="*/ 3 w 200"/>
                  <a:gd name="T75" fmla="*/ 21 h 181"/>
                  <a:gd name="T76" fmla="*/ 6 w 200"/>
                  <a:gd name="T77" fmla="*/ 15 h 181"/>
                  <a:gd name="T78" fmla="*/ 10 w 200"/>
                  <a:gd name="T79" fmla="*/ 10 h 181"/>
                  <a:gd name="T80" fmla="*/ 15 w 200"/>
                  <a:gd name="T81" fmla="*/ 6 h 181"/>
                  <a:gd name="T82" fmla="*/ 21 w 200"/>
                  <a:gd name="T83" fmla="*/ 3 h 181"/>
                  <a:gd name="T84" fmla="*/ 28 w 200"/>
                  <a:gd name="T85" fmla="*/ 1 h 181"/>
                  <a:gd name="T86" fmla="*/ 35 w 200"/>
                  <a:gd name="T87" fmla="*/ 0 h 181"/>
                  <a:gd name="T88" fmla="*/ 35 w 200"/>
                  <a:gd name="T8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181">
                    <a:moveTo>
                      <a:pt x="35" y="0"/>
                    </a:moveTo>
                    <a:lnTo>
                      <a:pt x="165" y="0"/>
                    </a:lnTo>
                    <a:lnTo>
                      <a:pt x="165" y="0"/>
                    </a:lnTo>
                    <a:lnTo>
                      <a:pt x="173" y="1"/>
                    </a:lnTo>
                    <a:lnTo>
                      <a:pt x="179" y="3"/>
                    </a:lnTo>
                    <a:lnTo>
                      <a:pt x="185" y="6"/>
                    </a:lnTo>
                    <a:lnTo>
                      <a:pt x="190" y="10"/>
                    </a:lnTo>
                    <a:lnTo>
                      <a:pt x="194" y="15"/>
                    </a:lnTo>
                    <a:lnTo>
                      <a:pt x="197" y="21"/>
                    </a:lnTo>
                    <a:lnTo>
                      <a:pt x="199" y="29"/>
                    </a:lnTo>
                    <a:lnTo>
                      <a:pt x="200" y="35"/>
                    </a:lnTo>
                    <a:lnTo>
                      <a:pt x="200" y="101"/>
                    </a:lnTo>
                    <a:lnTo>
                      <a:pt x="200" y="101"/>
                    </a:lnTo>
                    <a:lnTo>
                      <a:pt x="199" y="108"/>
                    </a:lnTo>
                    <a:lnTo>
                      <a:pt x="197" y="114"/>
                    </a:lnTo>
                    <a:lnTo>
                      <a:pt x="194" y="120"/>
                    </a:lnTo>
                    <a:lnTo>
                      <a:pt x="190" y="125"/>
                    </a:lnTo>
                    <a:lnTo>
                      <a:pt x="185" y="129"/>
                    </a:lnTo>
                    <a:lnTo>
                      <a:pt x="179" y="133"/>
                    </a:lnTo>
                    <a:lnTo>
                      <a:pt x="173" y="135"/>
                    </a:lnTo>
                    <a:lnTo>
                      <a:pt x="165" y="136"/>
                    </a:lnTo>
                    <a:lnTo>
                      <a:pt x="146" y="136"/>
                    </a:lnTo>
                    <a:lnTo>
                      <a:pt x="151" y="181"/>
                    </a:lnTo>
                    <a:lnTo>
                      <a:pt x="98" y="136"/>
                    </a:lnTo>
                    <a:lnTo>
                      <a:pt x="35" y="136"/>
                    </a:lnTo>
                    <a:lnTo>
                      <a:pt x="35" y="136"/>
                    </a:lnTo>
                    <a:lnTo>
                      <a:pt x="28" y="135"/>
                    </a:lnTo>
                    <a:lnTo>
                      <a:pt x="21" y="133"/>
                    </a:lnTo>
                    <a:lnTo>
                      <a:pt x="15" y="129"/>
                    </a:lnTo>
                    <a:lnTo>
                      <a:pt x="10" y="125"/>
                    </a:lnTo>
                    <a:lnTo>
                      <a:pt x="6" y="120"/>
                    </a:lnTo>
                    <a:lnTo>
                      <a:pt x="3" y="114"/>
                    </a:lnTo>
                    <a:lnTo>
                      <a:pt x="1" y="108"/>
                    </a:lnTo>
                    <a:lnTo>
                      <a:pt x="0" y="101"/>
                    </a:lnTo>
                    <a:lnTo>
                      <a:pt x="0" y="35"/>
                    </a:lnTo>
                    <a:lnTo>
                      <a:pt x="0" y="35"/>
                    </a:lnTo>
                    <a:lnTo>
                      <a:pt x="1" y="29"/>
                    </a:lnTo>
                    <a:lnTo>
                      <a:pt x="3" y="21"/>
                    </a:lnTo>
                    <a:lnTo>
                      <a:pt x="6" y="15"/>
                    </a:lnTo>
                    <a:lnTo>
                      <a:pt x="10" y="10"/>
                    </a:lnTo>
                    <a:lnTo>
                      <a:pt x="15" y="6"/>
                    </a:lnTo>
                    <a:lnTo>
                      <a:pt x="21" y="3"/>
                    </a:lnTo>
                    <a:lnTo>
                      <a:pt x="28" y="1"/>
                    </a:lnTo>
                    <a:lnTo>
                      <a:pt x="35" y="0"/>
                    </a:lnTo>
                    <a:lnTo>
                      <a:pt x="3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09" name="Line 230"/>
              <p:cNvSpPr>
                <a:spLocks noChangeShapeType="1"/>
              </p:cNvSpPr>
              <p:nvPr/>
            </p:nvSpPr>
            <p:spPr bwMode="auto">
              <a:xfrm flipH="1">
                <a:off x="587" y="1727"/>
                <a:ext cx="13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0" name="Line 231"/>
              <p:cNvSpPr>
                <a:spLocks noChangeShapeType="1"/>
              </p:cNvSpPr>
              <p:nvPr/>
            </p:nvSpPr>
            <p:spPr bwMode="auto">
              <a:xfrm flipH="1">
                <a:off x="587" y="1766"/>
                <a:ext cx="69"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1" name="Freeform 232"/>
              <p:cNvSpPr>
                <a:spLocks/>
              </p:cNvSpPr>
              <p:nvPr/>
            </p:nvSpPr>
            <p:spPr bwMode="auto">
              <a:xfrm>
                <a:off x="5173" y="3053"/>
                <a:ext cx="89" cy="56"/>
              </a:xfrm>
              <a:custGeom>
                <a:avLst/>
                <a:gdLst>
                  <a:gd name="T0" fmla="*/ 0 w 89"/>
                  <a:gd name="T1" fmla="*/ 0 h 56"/>
                  <a:gd name="T2" fmla="*/ 1 w 89"/>
                  <a:gd name="T3" fmla="*/ 26 h 56"/>
                  <a:gd name="T4" fmla="*/ 1 w 89"/>
                  <a:gd name="T5" fmla="*/ 26 h 56"/>
                  <a:gd name="T6" fmla="*/ 2 w 89"/>
                  <a:gd name="T7" fmla="*/ 33 h 56"/>
                  <a:gd name="T8" fmla="*/ 4 w 89"/>
                  <a:gd name="T9" fmla="*/ 39 h 56"/>
                  <a:gd name="T10" fmla="*/ 7 w 89"/>
                  <a:gd name="T11" fmla="*/ 44 h 56"/>
                  <a:gd name="T12" fmla="*/ 11 w 89"/>
                  <a:gd name="T13" fmla="*/ 48 h 56"/>
                  <a:gd name="T14" fmla="*/ 15 w 89"/>
                  <a:gd name="T15" fmla="*/ 51 h 56"/>
                  <a:gd name="T16" fmla="*/ 20 w 89"/>
                  <a:gd name="T17" fmla="*/ 54 h 56"/>
                  <a:gd name="T18" fmla="*/ 26 w 89"/>
                  <a:gd name="T19" fmla="*/ 56 h 56"/>
                  <a:gd name="T20" fmla="*/ 32 w 89"/>
                  <a:gd name="T21" fmla="*/ 56 h 56"/>
                  <a:gd name="T22" fmla="*/ 56 w 89"/>
                  <a:gd name="T23" fmla="*/ 56 h 56"/>
                  <a:gd name="T24" fmla="*/ 56 w 89"/>
                  <a:gd name="T25" fmla="*/ 56 h 56"/>
                  <a:gd name="T26" fmla="*/ 62 w 89"/>
                  <a:gd name="T27" fmla="*/ 56 h 56"/>
                  <a:gd name="T28" fmla="*/ 68 w 89"/>
                  <a:gd name="T29" fmla="*/ 54 h 56"/>
                  <a:gd name="T30" fmla="*/ 73 w 89"/>
                  <a:gd name="T31" fmla="*/ 51 h 56"/>
                  <a:gd name="T32" fmla="*/ 78 w 89"/>
                  <a:gd name="T33" fmla="*/ 48 h 56"/>
                  <a:gd name="T34" fmla="*/ 82 w 89"/>
                  <a:gd name="T35" fmla="*/ 44 h 56"/>
                  <a:gd name="T36" fmla="*/ 85 w 89"/>
                  <a:gd name="T37" fmla="*/ 39 h 56"/>
                  <a:gd name="T38" fmla="*/ 86 w 89"/>
                  <a:gd name="T39" fmla="*/ 33 h 56"/>
                  <a:gd name="T40" fmla="*/ 87 w 89"/>
                  <a:gd name="T41" fmla="*/ 26 h 56"/>
                  <a:gd name="T42" fmla="*/ 89 w 8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56">
                    <a:moveTo>
                      <a:pt x="0" y="0"/>
                    </a:moveTo>
                    <a:lnTo>
                      <a:pt x="1" y="26"/>
                    </a:lnTo>
                    <a:lnTo>
                      <a:pt x="1" y="26"/>
                    </a:lnTo>
                    <a:lnTo>
                      <a:pt x="2" y="33"/>
                    </a:lnTo>
                    <a:lnTo>
                      <a:pt x="4" y="39"/>
                    </a:lnTo>
                    <a:lnTo>
                      <a:pt x="7" y="44"/>
                    </a:lnTo>
                    <a:lnTo>
                      <a:pt x="11" y="48"/>
                    </a:lnTo>
                    <a:lnTo>
                      <a:pt x="15" y="51"/>
                    </a:lnTo>
                    <a:lnTo>
                      <a:pt x="20" y="54"/>
                    </a:lnTo>
                    <a:lnTo>
                      <a:pt x="26" y="56"/>
                    </a:lnTo>
                    <a:lnTo>
                      <a:pt x="32" y="56"/>
                    </a:lnTo>
                    <a:lnTo>
                      <a:pt x="56" y="56"/>
                    </a:lnTo>
                    <a:lnTo>
                      <a:pt x="56" y="56"/>
                    </a:lnTo>
                    <a:lnTo>
                      <a:pt x="62" y="56"/>
                    </a:lnTo>
                    <a:lnTo>
                      <a:pt x="68" y="54"/>
                    </a:lnTo>
                    <a:lnTo>
                      <a:pt x="73" y="51"/>
                    </a:lnTo>
                    <a:lnTo>
                      <a:pt x="78" y="48"/>
                    </a:lnTo>
                    <a:lnTo>
                      <a:pt x="82" y="44"/>
                    </a:lnTo>
                    <a:lnTo>
                      <a:pt x="85" y="39"/>
                    </a:lnTo>
                    <a:lnTo>
                      <a:pt x="86" y="33"/>
                    </a:lnTo>
                    <a:lnTo>
                      <a:pt x="87" y="26"/>
                    </a:lnTo>
                    <a:lnTo>
                      <a:pt x="8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2" name="Line 233"/>
              <p:cNvSpPr>
                <a:spLocks noChangeShapeType="1"/>
              </p:cNvSpPr>
              <p:nvPr/>
            </p:nvSpPr>
            <p:spPr bwMode="auto">
              <a:xfrm>
                <a:off x="5206" y="3089"/>
                <a:ext cx="22"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3" name="Freeform 234"/>
              <p:cNvSpPr>
                <a:spLocks noEditPoints="1"/>
              </p:cNvSpPr>
              <p:nvPr/>
            </p:nvSpPr>
            <p:spPr bwMode="auto">
              <a:xfrm>
                <a:off x="5170" y="2940"/>
                <a:ext cx="95" cy="125"/>
              </a:xfrm>
              <a:custGeom>
                <a:avLst/>
                <a:gdLst>
                  <a:gd name="T0" fmla="*/ 92 w 95"/>
                  <a:gd name="T1" fmla="*/ 102 h 125"/>
                  <a:gd name="T2" fmla="*/ 92 w 95"/>
                  <a:gd name="T3" fmla="*/ 102 h 125"/>
                  <a:gd name="T4" fmla="*/ 83 w 95"/>
                  <a:gd name="T5" fmla="*/ 112 h 125"/>
                  <a:gd name="T6" fmla="*/ 73 w 95"/>
                  <a:gd name="T7" fmla="*/ 119 h 125"/>
                  <a:gd name="T8" fmla="*/ 60 w 95"/>
                  <a:gd name="T9" fmla="*/ 123 h 125"/>
                  <a:gd name="T10" fmla="*/ 47 w 95"/>
                  <a:gd name="T11" fmla="*/ 125 h 125"/>
                  <a:gd name="T12" fmla="*/ 41 w 95"/>
                  <a:gd name="T13" fmla="*/ 124 h 125"/>
                  <a:gd name="T14" fmla="*/ 27 w 95"/>
                  <a:gd name="T15" fmla="*/ 121 h 125"/>
                  <a:gd name="T16" fmla="*/ 16 w 95"/>
                  <a:gd name="T17" fmla="*/ 116 h 125"/>
                  <a:gd name="T18" fmla="*/ 7 w 95"/>
                  <a:gd name="T19" fmla="*/ 108 h 125"/>
                  <a:gd name="T20" fmla="*/ 3 w 95"/>
                  <a:gd name="T21" fmla="*/ 102 h 125"/>
                  <a:gd name="T22" fmla="*/ 0 w 95"/>
                  <a:gd name="T23" fmla="*/ 39 h 125"/>
                  <a:gd name="T24" fmla="*/ 2 w 95"/>
                  <a:gd name="T25" fmla="*/ 27 h 125"/>
                  <a:gd name="T26" fmla="*/ 7 w 95"/>
                  <a:gd name="T27" fmla="*/ 18 h 125"/>
                  <a:gd name="T28" fmla="*/ 16 w 95"/>
                  <a:gd name="T29" fmla="*/ 12 h 125"/>
                  <a:gd name="T30" fmla="*/ 28 w 95"/>
                  <a:gd name="T31" fmla="*/ 9 h 125"/>
                  <a:gd name="T32" fmla="*/ 62 w 95"/>
                  <a:gd name="T33" fmla="*/ 6 h 125"/>
                  <a:gd name="T34" fmla="*/ 62 w 95"/>
                  <a:gd name="T35" fmla="*/ 4 h 125"/>
                  <a:gd name="T36" fmla="*/ 66 w 95"/>
                  <a:gd name="T37" fmla="*/ 1 h 125"/>
                  <a:gd name="T38" fmla="*/ 68 w 95"/>
                  <a:gd name="T39" fmla="*/ 0 h 125"/>
                  <a:gd name="T40" fmla="*/ 73 w 95"/>
                  <a:gd name="T41" fmla="*/ 2 h 125"/>
                  <a:gd name="T42" fmla="*/ 75 w 95"/>
                  <a:gd name="T43" fmla="*/ 6 h 125"/>
                  <a:gd name="T44" fmla="*/ 75 w 95"/>
                  <a:gd name="T45" fmla="*/ 10 h 125"/>
                  <a:gd name="T46" fmla="*/ 83 w 95"/>
                  <a:gd name="T47" fmla="*/ 14 h 125"/>
                  <a:gd name="T48" fmla="*/ 90 w 95"/>
                  <a:gd name="T49" fmla="*/ 21 h 125"/>
                  <a:gd name="T50" fmla="*/ 94 w 95"/>
                  <a:gd name="T51" fmla="*/ 29 h 125"/>
                  <a:gd name="T52" fmla="*/ 95 w 95"/>
                  <a:gd name="T53" fmla="*/ 39 h 125"/>
                  <a:gd name="T54" fmla="*/ 66 w 95"/>
                  <a:gd name="T55" fmla="*/ 99 h 125"/>
                  <a:gd name="T56" fmla="*/ 71 w 95"/>
                  <a:gd name="T57" fmla="*/ 99 h 125"/>
                  <a:gd name="T58" fmla="*/ 76 w 95"/>
                  <a:gd name="T59" fmla="*/ 94 h 125"/>
                  <a:gd name="T60" fmla="*/ 77 w 95"/>
                  <a:gd name="T61" fmla="*/ 89 h 125"/>
                  <a:gd name="T62" fmla="*/ 79 w 95"/>
                  <a:gd name="T63" fmla="*/ 44 h 125"/>
                  <a:gd name="T64" fmla="*/ 76 w 95"/>
                  <a:gd name="T65" fmla="*/ 35 h 125"/>
                  <a:gd name="T66" fmla="*/ 72 w 95"/>
                  <a:gd name="T67" fmla="*/ 31 h 125"/>
                  <a:gd name="T68" fmla="*/ 28 w 95"/>
                  <a:gd name="T69" fmla="*/ 30 h 125"/>
                  <a:gd name="T70" fmla="*/ 23 w 95"/>
                  <a:gd name="T71" fmla="*/ 31 h 125"/>
                  <a:gd name="T72" fmla="*/ 19 w 95"/>
                  <a:gd name="T73" fmla="*/ 35 h 125"/>
                  <a:gd name="T74" fmla="*/ 15 w 95"/>
                  <a:gd name="T75" fmla="*/ 44 h 125"/>
                  <a:gd name="T76" fmla="*/ 17 w 95"/>
                  <a:gd name="T77" fmla="*/ 89 h 125"/>
                  <a:gd name="T78" fmla="*/ 18 w 95"/>
                  <a:gd name="T79" fmla="*/ 94 h 125"/>
                  <a:gd name="T80" fmla="*/ 23 w 95"/>
                  <a:gd name="T81" fmla="*/ 99 h 125"/>
                  <a:gd name="T82" fmla="*/ 66 w 95"/>
                  <a:gd name="T83"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25">
                    <a:moveTo>
                      <a:pt x="95" y="39"/>
                    </a:moveTo>
                    <a:lnTo>
                      <a:pt x="92" y="102"/>
                    </a:lnTo>
                    <a:lnTo>
                      <a:pt x="92" y="102"/>
                    </a:lnTo>
                    <a:lnTo>
                      <a:pt x="92" y="102"/>
                    </a:lnTo>
                    <a:lnTo>
                      <a:pt x="88" y="108"/>
                    </a:lnTo>
                    <a:lnTo>
                      <a:pt x="83" y="112"/>
                    </a:lnTo>
                    <a:lnTo>
                      <a:pt x="78" y="116"/>
                    </a:lnTo>
                    <a:lnTo>
                      <a:pt x="73" y="119"/>
                    </a:lnTo>
                    <a:lnTo>
                      <a:pt x="66" y="121"/>
                    </a:lnTo>
                    <a:lnTo>
                      <a:pt x="60" y="123"/>
                    </a:lnTo>
                    <a:lnTo>
                      <a:pt x="54" y="124"/>
                    </a:lnTo>
                    <a:lnTo>
                      <a:pt x="47" y="125"/>
                    </a:lnTo>
                    <a:lnTo>
                      <a:pt x="47" y="125"/>
                    </a:lnTo>
                    <a:lnTo>
                      <a:pt x="41" y="124"/>
                    </a:lnTo>
                    <a:lnTo>
                      <a:pt x="34" y="123"/>
                    </a:lnTo>
                    <a:lnTo>
                      <a:pt x="27" y="121"/>
                    </a:lnTo>
                    <a:lnTo>
                      <a:pt x="22" y="119"/>
                    </a:lnTo>
                    <a:lnTo>
                      <a:pt x="16" y="116"/>
                    </a:lnTo>
                    <a:lnTo>
                      <a:pt x="11" y="112"/>
                    </a:lnTo>
                    <a:lnTo>
                      <a:pt x="7" y="108"/>
                    </a:lnTo>
                    <a:lnTo>
                      <a:pt x="3" y="102"/>
                    </a:lnTo>
                    <a:lnTo>
                      <a:pt x="3" y="102"/>
                    </a:lnTo>
                    <a:lnTo>
                      <a:pt x="0" y="39"/>
                    </a:lnTo>
                    <a:lnTo>
                      <a:pt x="0" y="39"/>
                    </a:lnTo>
                    <a:lnTo>
                      <a:pt x="0" y="34"/>
                    </a:lnTo>
                    <a:lnTo>
                      <a:pt x="2" y="27"/>
                    </a:lnTo>
                    <a:lnTo>
                      <a:pt x="4" y="22"/>
                    </a:lnTo>
                    <a:lnTo>
                      <a:pt x="7" y="18"/>
                    </a:lnTo>
                    <a:lnTo>
                      <a:pt x="12" y="14"/>
                    </a:lnTo>
                    <a:lnTo>
                      <a:pt x="16" y="12"/>
                    </a:lnTo>
                    <a:lnTo>
                      <a:pt x="22" y="10"/>
                    </a:lnTo>
                    <a:lnTo>
                      <a:pt x="28" y="9"/>
                    </a:lnTo>
                    <a:lnTo>
                      <a:pt x="62" y="9"/>
                    </a:lnTo>
                    <a:lnTo>
                      <a:pt x="62" y="6"/>
                    </a:lnTo>
                    <a:lnTo>
                      <a:pt x="62" y="6"/>
                    </a:lnTo>
                    <a:lnTo>
                      <a:pt x="62" y="4"/>
                    </a:lnTo>
                    <a:lnTo>
                      <a:pt x="64" y="2"/>
                    </a:lnTo>
                    <a:lnTo>
                      <a:pt x="66" y="1"/>
                    </a:lnTo>
                    <a:lnTo>
                      <a:pt x="68" y="0"/>
                    </a:lnTo>
                    <a:lnTo>
                      <a:pt x="68" y="0"/>
                    </a:lnTo>
                    <a:lnTo>
                      <a:pt x="71" y="1"/>
                    </a:lnTo>
                    <a:lnTo>
                      <a:pt x="73" y="2"/>
                    </a:lnTo>
                    <a:lnTo>
                      <a:pt x="74" y="4"/>
                    </a:lnTo>
                    <a:lnTo>
                      <a:pt x="75" y="6"/>
                    </a:lnTo>
                    <a:lnTo>
                      <a:pt x="75" y="10"/>
                    </a:lnTo>
                    <a:lnTo>
                      <a:pt x="75" y="10"/>
                    </a:lnTo>
                    <a:lnTo>
                      <a:pt x="79" y="12"/>
                    </a:lnTo>
                    <a:lnTo>
                      <a:pt x="83" y="14"/>
                    </a:lnTo>
                    <a:lnTo>
                      <a:pt x="87" y="17"/>
                    </a:lnTo>
                    <a:lnTo>
                      <a:pt x="90" y="21"/>
                    </a:lnTo>
                    <a:lnTo>
                      <a:pt x="92" y="25"/>
                    </a:lnTo>
                    <a:lnTo>
                      <a:pt x="94" y="29"/>
                    </a:lnTo>
                    <a:lnTo>
                      <a:pt x="95" y="35"/>
                    </a:lnTo>
                    <a:lnTo>
                      <a:pt x="95" y="39"/>
                    </a:lnTo>
                    <a:lnTo>
                      <a:pt x="95" y="39"/>
                    </a:lnTo>
                    <a:close/>
                    <a:moveTo>
                      <a:pt x="66" y="99"/>
                    </a:moveTo>
                    <a:lnTo>
                      <a:pt x="66" y="99"/>
                    </a:lnTo>
                    <a:lnTo>
                      <a:pt x="71" y="99"/>
                    </a:lnTo>
                    <a:lnTo>
                      <a:pt x="74" y="97"/>
                    </a:lnTo>
                    <a:lnTo>
                      <a:pt x="76" y="94"/>
                    </a:lnTo>
                    <a:lnTo>
                      <a:pt x="77" y="89"/>
                    </a:lnTo>
                    <a:lnTo>
                      <a:pt x="77" y="89"/>
                    </a:lnTo>
                    <a:lnTo>
                      <a:pt x="79" y="44"/>
                    </a:lnTo>
                    <a:lnTo>
                      <a:pt x="79" y="44"/>
                    </a:lnTo>
                    <a:lnTo>
                      <a:pt x="78" y="39"/>
                    </a:lnTo>
                    <a:lnTo>
                      <a:pt x="76" y="35"/>
                    </a:lnTo>
                    <a:lnTo>
                      <a:pt x="76" y="35"/>
                    </a:lnTo>
                    <a:lnTo>
                      <a:pt x="72" y="31"/>
                    </a:lnTo>
                    <a:lnTo>
                      <a:pt x="66" y="30"/>
                    </a:lnTo>
                    <a:lnTo>
                      <a:pt x="28" y="30"/>
                    </a:lnTo>
                    <a:lnTo>
                      <a:pt x="28" y="30"/>
                    </a:lnTo>
                    <a:lnTo>
                      <a:pt x="23" y="31"/>
                    </a:lnTo>
                    <a:lnTo>
                      <a:pt x="19" y="35"/>
                    </a:lnTo>
                    <a:lnTo>
                      <a:pt x="19" y="35"/>
                    </a:lnTo>
                    <a:lnTo>
                      <a:pt x="16" y="39"/>
                    </a:lnTo>
                    <a:lnTo>
                      <a:pt x="15" y="44"/>
                    </a:lnTo>
                    <a:lnTo>
                      <a:pt x="15" y="44"/>
                    </a:lnTo>
                    <a:lnTo>
                      <a:pt x="17" y="89"/>
                    </a:lnTo>
                    <a:lnTo>
                      <a:pt x="17" y="89"/>
                    </a:lnTo>
                    <a:lnTo>
                      <a:pt x="18" y="94"/>
                    </a:lnTo>
                    <a:lnTo>
                      <a:pt x="20" y="97"/>
                    </a:lnTo>
                    <a:lnTo>
                      <a:pt x="23" y="99"/>
                    </a:lnTo>
                    <a:lnTo>
                      <a:pt x="28" y="99"/>
                    </a:lnTo>
                    <a:lnTo>
                      <a:pt x="66" y="9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4" name="Freeform 235"/>
              <p:cNvSpPr>
                <a:spLocks/>
              </p:cNvSpPr>
              <p:nvPr/>
            </p:nvSpPr>
            <p:spPr bwMode="auto">
              <a:xfrm>
                <a:off x="2027" y="57"/>
                <a:ext cx="79" cy="80"/>
              </a:xfrm>
              <a:custGeom>
                <a:avLst/>
                <a:gdLst>
                  <a:gd name="T0" fmla="*/ 0 w 79"/>
                  <a:gd name="T1" fmla="*/ 40 h 80"/>
                  <a:gd name="T2" fmla="*/ 0 w 79"/>
                  <a:gd name="T3" fmla="*/ 40 h 80"/>
                  <a:gd name="T4" fmla="*/ 0 w 79"/>
                  <a:gd name="T5" fmla="*/ 32 h 80"/>
                  <a:gd name="T6" fmla="*/ 3 w 79"/>
                  <a:gd name="T7" fmla="*/ 24 h 80"/>
                  <a:gd name="T8" fmla="*/ 6 w 79"/>
                  <a:gd name="T9" fmla="*/ 17 h 80"/>
                  <a:gd name="T10" fmla="*/ 11 w 79"/>
                  <a:gd name="T11" fmla="*/ 11 h 80"/>
                  <a:gd name="T12" fmla="*/ 17 w 79"/>
                  <a:gd name="T13" fmla="*/ 6 h 80"/>
                  <a:gd name="T14" fmla="*/ 23 w 79"/>
                  <a:gd name="T15" fmla="*/ 3 h 80"/>
                  <a:gd name="T16" fmla="*/ 31 w 79"/>
                  <a:gd name="T17" fmla="*/ 1 h 80"/>
                  <a:gd name="T18" fmla="*/ 40 w 79"/>
                  <a:gd name="T19" fmla="*/ 0 h 80"/>
                  <a:gd name="T20" fmla="*/ 40 w 79"/>
                  <a:gd name="T21" fmla="*/ 0 h 80"/>
                  <a:gd name="T22" fmla="*/ 47 w 79"/>
                  <a:gd name="T23" fmla="*/ 1 h 80"/>
                  <a:gd name="T24" fmla="*/ 55 w 79"/>
                  <a:gd name="T25" fmla="*/ 3 h 80"/>
                  <a:gd name="T26" fmla="*/ 61 w 79"/>
                  <a:gd name="T27" fmla="*/ 6 h 80"/>
                  <a:gd name="T28" fmla="*/ 67 w 79"/>
                  <a:gd name="T29" fmla="*/ 11 h 80"/>
                  <a:gd name="T30" fmla="*/ 73 w 79"/>
                  <a:gd name="T31" fmla="*/ 17 h 80"/>
                  <a:gd name="T32" fmla="*/ 76 w 79"/>
                  <a:gd name="T33" fmla="*/ 24 h 80"/>
                  <a:gd name="T34" fmla="*/ 79 w 79"/>
                  <a:gd name="T35" fmla="*/ 32 h 80"/>
                  <a:gd name="T36" fmla="*/ 79 w 79"/>
                  <a:gd name="T37" fmla="*/ 40 h 80"/>
                  <a:gd name="T38" fmla="*/ 79 w 79"/>
                  <a:gd name="T39" fmla="*/ 40 h 80"/>
                  <a:gd name="T40" fmla="*/ 79 w 79"/>
                  <a:gd name="T41" fmla="*/ 48 h 80"/>
                  <a:gd name="T42" fmla="*/ 76 w 79"/>
                  <a:gd name="T43" fmla="*/ 55 h 80"/>
                  <a:gd name="T44" fmla="*/ 73 w 79"/>
                  <a:gd name="T45" fmla="*/ 63 h 80"/>
                  <a:gd name="T46" fmla="*/ 67 w 79"/>
                  <a:gd name="T47" fmla="*/ 68 h 80"/>
                  <a:gd name="T48" fmla="*/ 61 w 79"/>
                  <a:gd name="T49" fmla="*/ 73 h 80"/>
                  <a:gd name="T50" fmla="*/ 55 w 79"/>
                  <a:gd name="T51" fmla="*/ 77 h 80"/>
                  <a:gd name="T52" fmla="*/ 47 w 79"/>
                  <a:gd name="T53" fmla="*/ 79 h 80"/>
                  <a:gd name="T54" fmla="*/ 40 w 79"/>
                  <a:gd name="T55" fmla="*/ 80 h 80"/>
                  <a:gd name="T56" fmla="*/ 40 w 79"/>
                  <a:gd name="T57" fmla="*/ 80 h 80"/>
                  <a:gd name="T58" fmla="*/ 31 w 79"/>
                  <a:gd name="T59" fmla="*/ 79 h 80"/>
                  <a:gd name="T60" fmla="*/ 23 w 79"/>
                  <a:gd name="T61" fmla="*/ 77 h 80"/>
                  <a:gd name="T62" fmla="*/ 17 w 79"/>
                  <a:gd name="T63" fmla="*/ 73 h 80"/>
                  <a:gd name="T64" fmla="*/ 11 w 79"/>
                  <a:gd name="T65" fmla="*/ 68 h 80"/>
                  <a:gd name="T66" fmla="*/ 6 w 79"/>
                  <a:gd name="T67" fmla="*/ 63 h 80"/>
                  <a:gd name="T68" fmla="*/ 3 w 79"/>
                  <a:gd name="T69" fmla="*/ 55 h 80"/>
                  <a:gd name="T70" fmla="*/ 0 w 79"/>
                  <a:gd name="T71" fmla="*/ 48 h 80"/>
                  <a:gd name="T72" fmla="*/ 0 w 79"/>
                  <a:gd name="T73" fmla="*/ 40 h 80"/>
                  <a:gd name="T74" fmla="*/ 0 w 79"/>
                  <a:gd name="T7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80">
                    <a:moveTo>
                      <a:pt x="0" y="40"/>
                    </a:moveTo>
                    <a:lnTo>
                      <a:pt x="0" y="40"/>
                    </a:lnTo>
                    <a:lnTo>
                      <a:pt x="0" y="32"/>
                    </a:lnTo>
                    <a:lnTo>
                      <a:pt x="3" y="24"/>
                    </a:lnTo>
                    <a:lnTo>
                      <a:pt x="6" y="17"/>
                    </a:lnTo>
                    <a:lnTo>
                      <a:pt x="11" y="11"/>
                    </a:lnTo>
                    <a:lnTo>
                      <a:pt x="17" y="6"/>
                    </a:lnTo>
                    <a:lnTo>
                      <a:pt x="23" y="3"/>
                    </a:lnTo>
                    <a:lnTo>
                      <a:pt x="31" y="1"/>
                    </a:lnTo>
                    <a:lnTo>
                      <a:pt x="40" y="0"/>
                    </a:lnTo>
                    <a:lnTo>
                      <a:pt x="40" y="0"/>
                    </a:lnTo>
                    <a:lnTo>
                      <a:pt x="47" y="1"/>
                    </a:lnTo>
                    <a:lnTo>
                      <a:pt x="55" y="3"/>
                    </a:lnTo>
                    <a:lnTo>
                      <a:pt x="61" y="6"/>
                    </a:lnTo>
                    <a:lnTo>
                      <a:pt x="67" y="11"/>
                    </a:lnTo>
                    <a:lnTo>
                      <a:pt x="73" y="17"/>
                    </a:lnTo>
                    <a:lnTo>
                      <a:pt x="76" y="24"/>
                    </a:lnTo>
                    <a:lnTo>
                      <a:pt x="79" y="32"/>
                    </a:lnTo>
                    <a:lnTo>
                      <a:pt x="79" y="40"/>
                    </a:lnTo>
                    <a:lnTo>
                      <a:pt x="79" y="40"/>
                    </a:lnTo>
                    <a:lnTo>
                      <a:pt x="79" y="48"/>
                    </a:lnTo>
                    <a:lnTo>
                      <a:pt x="76" y="55"/>
                    </a:lnTo>
                    <a:lnTo>
                      <a:pt x="73" y="63"/>
                    </a:lnTo>
                    <a:lnTo>
                      <a:pt x="67" y="68"/>
                    </a:lnTo>
                    <a:lnTo>
                      <a:pt x="61" y="73"/>
                    </a:lnTo>
                    <a:lnTo>
                      <a:pt x="55" y="77"/>
                    </a:lnTo>
                    <a:lnTo>
                      <a:pt x="47" y="79"/>
                    </a:lnTo>
                    <a:lnTo>
                      <a:pt x="40" y="80"/>
                    </a:lnTo>
                    <a:lnTo>
                      <a:pt x="40" y="80"/>
                    </a:lnTo>
                    <a:lnTo>
                      <a:pt x="31" y="79"/>
                    </a:lnTo>
                    <a:lnTo>
                      <a:pt x="23" y="77"/>
                    </a:lnTo>
                    <a:lnTo>
                      <a:pt x="17" y="73"/>
                    </a:lnTo>
                    <a:lnTo>
                      <a:pt x="11" y="68"/>
                    </a:lnTo>
                    <a:lnTo>
                      <a:pt x="6" y="63"/>
                    </a:lnTo>
                    <a:lnTo>
                      <a:pt x="3" y="55"/>
                    </a:lnTo>
                    <a:lnTo>
                      <a:pt x="0" y="48"/>
                    </a:lnTo>
                    <a:lnTo>
                      <a:pt x="0" y="40"/>
                    </a:lnTo>
                    <a:lnTo>
                      <a:pt x="0" y="4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5" name="Freeform 236"/>
              <p:cNvSpPr>
                <a:spLocks/>
              </p:cNvSpPr>
              <p:nvPr/>
            </p:nvSpPr>
            <p:spPr bwMode="auto">
              <a:xfrm>
                <a:off x="1991" y="148"/>
                <a:ext cx="161" cy="54"/>
              </a:xfrm>
              <a:custGeom>
                <a:avLst/>
                <a:gdLst>
                  <a:gd name="T0" fmla="*/ 161 w 161"/>
                  <a:gd name="T1" fmla="*/ 54 h 54"/>
                  <a:gd name="T2" fmla="*/ 126 w 161"/>
                  <a:gd name="T3" fmla="*/ 54 h 54"/>
                  <a:gd name="T4" fmla="*/ 126 w 161"/>
                  <a:gd name="T5" fmla="*/ 54 h 54"/>
                  <a:gd name="T6" fmla="*/ 126 w 161"/>
                  <a:gd name="T7" fmla="*/ 30 h 54"/>
                  <a:gd name="T8" fmla="*/ 126 w 161"/>
                  <a:gd name="T9" fmla="*/ 21 h 54"/>
                  <a:gd name="T10" fmla="*/ 126 w 161"/>
                  <a:gd name="T11" fmla="*/ 21 h 54"/>
                  <a:gd name="T12" fmla="*/ 125 w 161"/>
                  <a:gd name="T13" fmla="*/ 17 h 54"/>
                  <a:gd name="T14" fmla="*/ 122 w 161"/>
                  <a:gd name="T15" fmla="*/ 13 h 54"/>
                  <a:gd name="T16" fmla="*/ 117 w 161"/>
                  <a:gd name="T17" fmla="*/ 10 h 54"/>
                  <a:gd name="T18" fmla="*/ 111 w 161"/>
                  <a:gd name="T19" fmla="*/ 7 h 54"/>
                  <a:gd name="T20" fmla="*/ 102 w 161"/>
                  <a:gd name="T21" fmla="*/ 4 h 54"/>
                  <a:gd name="T22" fmla="*/ 94 w 161"/>
                  <a:gd name="T23" fmla="*/ 2 h 54"/>
                  <a:gd name="T24" fmla="*/ 85 w 161"/>
                  <a:gd name="T25" fmla="*/ 1 h 54"/>
                  <a:gd name="T26" fmla="*/ 76 w 161"/>
                  <a:gd name="T27" fmla="*/ 0 h 54"/>
                  <a:gd name="T28" fmla="*/ 76 w 161"/>
                  <a:gd name="T29" fmla="*/ 0 h 54"/>
                  <a:gd name="T30" fmla="*/ 65 w 161"/>
                  <a:gd name="T31" fmla="*/ 1 h 54"/>
                  <a:gd name="T32" fmla="*/ 56 w 161"/>
                  <a:gd name="T33" fmla="*/ 2 h 54"/>
                  <a:gd name="T34" fmla="*/ 48 w 161"/>
                  <a:gd name="T35" fmla="*/ 4 h 54"/>
                  <a:gd name="T36" fmla="*/ 40 w 161"/>
                  <a:gd name="T37" fmla="*/ 7 h 54"/>
                  <a:gd name="T38" fmla="*/ 34 w 161"/>
                  <a:gd name="T39" fmla="*/ 10 h 54"/>
                  <a:gd name="T40" fmla="*/ 28 w 161"/>
                  <a:gd name="T41" fmla="*/ 13 h 54"/>
                  <a:gd name="T42" fmla="*/ 25 w 161"/>
                  <a:gd name="T43" fmla="*/ 17 h 54"/>
                  <a:gd name="T44" fmla="*/ 24 w 161"/>
                  <a:gd name="T45" fmla="*/ 21 h 54"/>
                  <a:gd name="T46" fmla="*/ 24 w 161"/>
                  <a:gd name="T47" fmla="*/ 21 h 54"/>
                  <a:gd name="T48" fmla="*/ 24 w 161"/>
                  <a:gd name="T49" fmla="*/ 30 h 54"/>
                  <a:gd name="T50" fmla="*/ 24 w 161"/>
                  <a:gd name="T51" fmla="*/ 54 h 54"/>
                  <a:gd name="T52" fmla="*/ 0 w 161"/>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54">
                    <a:moveTo>
                      <a:pt x="161" y="54"/>
                    </a:moveTo>
                    <a:lnTo>
                      <a:pt x="126" y="54"/>
                    </a:lnTo>
                    <a:lnTo>
                      <a:pt x="126" y="54"/>
                    </a:lnTo>
                    <a:lnTo>
                      <a:pt x="126" y="30"/>
                    </a:lnTo>
                    <a:lnTo>
                      <a:pt x="126" y="21"/>
                    </a:lnTo>
                    <a:lnTo>
                      <a:pt x="126" y="21"/>
                    </a:lnTo>
                    <a:lnTo>
                      <a:pt x="125" y="17"/>
                    </a:lnTo>
                    <a:lnTo>
                      <a:pt x="122" y="13"/>
                    </a:lnTo>
                    <a:lnTo>
                      <a:pt x="117" y="10"/>
                    </a:lnTo>
                    <a:lnTo>
                      <a:pt x="111" y="7"/>
                    </a:lnTo>
                    <a:lnTo>
                      <a:pt x="102" y="4"/>
                    </a:lnTo>
                    <a:lnTo>
                      <a:pt x="94" y="2"/>
                    </a:lnTo>
                    <a:lnTo>
                      <a:pt x="85" y="1"/>
                    </a:lnTo>
                    <a:lnTo>
                      <a:pt x="76" y="0"/>
                    </a:lnTo>
                    <a:lnTo>
                      <a:pt x="76" y="0"/>
                    </a:lnTo>
                    <a:lnTo>
                      <a:pt x="65" y="1"/>
                    </a:lnTo>
                    <a:lnTo>
                      <a:pt x="56" y="2"/>
                    </a:lnTo>
                    <a:lnTo>
                      <a:pt x="48" y="4"/>
                    </a:lnTo>
                    <a:lnTo>
                      <a:pt x="40" y="7"/>
                    </a:lnTo>
                    <a:lnTo>
                      <a:pt x="34" y="10"/>
                    </a:lnTo>
                    <a:lnTo>
                      <a:pt x="28" y="13"/>
                    </a:lnTo>
                    <a:lnTo>
                      <a:pt x="25" y="17"/>
                    </a:lnTo>
                    <a:lnTo>
                      <a:pt x="24" y="21"/>
                    </a:lnTo>
                    <a:lnTo>
                      <a:pt x="24" y="21"/>
                    </a:lnTo>
                    <a:lnTo>
                      <a:pt x="24" y="30"/>
                    </a:lnTo>
                    <a:lnTo>
                      <a:pt x="24" y="54"/>
                    </a:lnTo>
                    <a:lnTo>
                      <a:pt x="0" y="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6" name="Line 237"/>
              <p:cNvSpPr>
                <a:spLocks noChangeShapeType="1"/>
              </p:cNvSpPr>
              <p:nvPr/>
            </p:nvSpPr>
            <p:spPr bwMode="auto">
              <a:xfrm flipH="1">
                <a:off x="1821" y="202"/>
                <a:ext cx="27"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7" name="Freeform 238"/>
              <p:cNvSpPr>
                <a:spLocks/>
              </p:cNvSpPr>
              <p:nvPr/>
            </p:nvSpPr>
            <p:spPr bwMode="auto">
              <a:xfrm>
                <a:off x="1873" y="31"/>
                <a:ext cx="92" cy="92"/>
              </a:xfrm>
              <a:custGeom>
                <a:avLst/>
                <a:gdLst>
                  <a:gd name="T0" fmla="*/ 0 w 92"/>
                  <a:gd name="T1" fmla="*/ 46 h 92"/>
                  <a:gd name="T2" fmla="*/ 0 w 92"/>
                  <a:gd name="T3" fmla="*/ 46 h 92"/>
                  <a:gd name="T4" fmla="*/ 1 w 92"/>
                  <a:gd name="T5" fmla="*/ 36 h 92"/>
                  <a:gd name="T6" fmla="*/ 3 w 92"/>
                  <a:gd name="T7" fmla="*/ 28 h 92"/>
                  <a:gd name="T8" fmla="*/ 9 w 92"/>
                  <a:gd name="T9" fmla="*/ 20 h 92"/>
                  <a:gd name="T10" fmla="*/ 14 w 92"/>
                  <a:gd name="T11" fmla="*/ 13 h 92"/>
                  <a:gd name="T12" fmla="*/ 21 w 92"/>
                  <a:gd name="T13" fmla="*/ 7 h 92"/>
                  <a:gd name="T14" fmla="*/ 28 w 92"/>
                  <a:gd name="T15" fmla="*/ 3 h 92"/>
                  <a:gd name="T16" fmla="*/ 37 w 92"/>
                  <a:gd name="T17" fmla="*/ 1 h 92"/>
                  <a:gd name="T18" fmla="*/ 47 w 92"/>
                  <a:gd name="T19" fmla="*/ 0 h 92"/>
                  <a:gd name="T20" fmla="*/ 47 w 92"/>
                  <a:gd name="T21" fmla="*/ 0 h 92"/>
                  <a:gd name="T22" fmla="*/ 56 w 92"/>
                  <a:gd name="T23" fmla="*/ 1 h 92"/>
                  <a:gd name="T24" fmla="*/ 64 w 92"/>
                  <a:gd name="T25" fmla="*/ 3 h 92"/>
                  <a:gd name="T26" fmla="*/ 72 w 92"/>
                  <a:gd name="T27" fmla="*/ 7 h 92"/>
                  <a:gd name="T28" fmla="*/ 79 w 92"/>
                  <a:gd name="T29" fmla="*/ 13 h 92"/>
                  <a:gd name="T30" fmla="*/ 85 w 92"/>
                  <a:gd name="T31" fmla="*/ 20 h 92"/>
                  <a:gd name="T32" fmla="*/ 89 w 92"/>
                  <a:gd name="T33" fmla="*/ 28 h 92"/>
                  <a:gd name="T34" fmla="*/ 92 w 92"/>
                  <a:gd name="T35" fmla="*/ 36 h 92"/>
                  <a:gd name="T36" fmla="*/ 92 w 92"/>
                  <a:gd name="T37" fmla="*/ 46 h 92"/>
                  <a:gd name="T38" fmla="*/ 92 w 92"/>
                  <a:gd name="T39" fmla="*/ 46 h 92"/>
                  <a:gd name="T40" fmla="*/ 92 w 92"/>
                  <a:gd name="T41" fmla="*/ 56 h 92"/>
                  <a:gd name="T42" fmla="*/ 89 w 92"/>
                  <a:gd name="T43" fmla="*/ 64 h 92"/>
                  <a:gd name="T44" fmla="*/ 85 w 92"/>
                  <a:gd name="T45" fmla="*/ 72 h 92"/>
                  <a:gd name="T46" fmla="*/ 79 w 92"/>
                  <a:gd name="T47" fmla="*/ 78 h 92"/>
                  <a:gd name="T48" fmla="*/ 72 w 92"/>
                  <a:gd name="T49" fmla="*/ 84 h 92"/>
                  <a:gd name="T50" fmla="*/ 64 w 92"/>
                  <a:gd name="T51" fmla="*/ 89 h 92"/>
                  <a:gd name="T52" fmla="*/ 56 w 92"/>
                  <a:gd name="T53" fmla="*/ 91 h 92"/>
                  <a:gd name="T54" fmla="*/ 47 w 92"/>
                  <a:gd name="T55" fmla="*/ 92 h 92"/>
                  <a:gd name="T56" fmla="*/ 47 w 92"/>
                  <a:gd name="T57" fmla="*/ 92 h 92"/>
                  <a:gd name="T58" fmla="*/ 37 w 92"/>
                  <a:gd name="T59" fmla="*/ 91 h 92"/>
                  <a:gd name="T60" fmla="*/ 28 w 92"/>
                  <a:gd name="T61" fmla="*/ 89 h 92"/>
                  <a:gd name="T62" fmla="*/ 21 w 92"/>
                  <a:gd name="T63" fmla="*/ 84 h 92"/>
                  <a:gd name="T64" fmla="*/ 14 w 92"/>
                  <a:gd name="T65" fmla="*/ 78 h 92"/>
                  <a:gd name="T66" fmla="*/ 9 w 92"/>
                  <a:gd name="T67" fmla="*/ 72 h 92"/>
                  <a:gd name="T68" fmla="*/ 3 w 92"/>
                  <a:gd name="T69" fmla="*/ 64 h 92"/>
                  <a:gd name="T70" fmla="*/ 1 w 92"/>
                  <a:gd name="T71" fmla="*/ 56 h 92"/>
                  <a:gd name="T72" fmla="*/ 0 w 92"/>
                  <a:gd name="T73" fmla="*/ 46 h 92"/>
                  <a:gd name="T74" fmla="*/ 0 w 92"/>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2">
                    <a:moveTo>
                      <a:pt x="0" y="46"/>
                    </a:moveTo>
                    <a:lnTo>
                      <a:pt x="0" y="46"/>
                    </a:lnTo>
                    <a:lnTo>
                      <a:pt x="1" y="36"/>
                    </a:lnTo>
                    <a:lnTo>
                      <a:pt x="3" y="28"/>
                    </a:lnTo>
                    <a:lnTo>
                      <a:pt x="9" y="20"/>
                    </a:lnTo>
                    <a:lnTo>
                      <a:pt x="14" y="13"/>
                    </a:lnTo>
                    <a:lnTo>
                      <a:pt x="21" y="7"/>
                    </a:lnTo>
                    <a:lnTo>
                      <a:pt x="28" y="3"/>
                    </a:lnTo>
                    <a:lnTo>
                      <a:pt x="37" y="1"/>
                    </a:lnTo>
                    <a:lnTo>
                      <a:pt x="47" y="0"/>
                    </a:lnTo>
                    <a:lnTo>
                      <a:pt x="47" y="0"/>
                    </a:lnTo>
                    <a:lnTo>
                      <a:pt x="56" y="1"/>
                    </a:lnTo>
                    <a:lnTo>
                      <a:pt x="64" y="3"/>
                    </a:lnTo>
                    <a:lnTo>
                      <a:pt x="72" y="7"/>
                    </a:lnTo>
                    <a:lnTo>
                      <a:pt x="79" y="13"/>
                    </a:lnTo>
                    <a:lnTo>
                      <a:pt x="85" y="20"/>
                    </a:lnTo>
                    <a:lnTo>
                      <a:pt x="89" y="28"/>
                    </a:lnTo>
                    <a:lnTo>
                      <a:pt x="92" y="36"/>
                    </a:lnTo>
                    <a:lnTo>
                      <a:pt x="92" y="46"/>
                    </a:lnTo>
                    <a:lnTo>
                      <a:pt x="92" y="46"/>
                    </a:lnTo>
                    <a:lnTo>
                      <a:pt x="92" y="56"/>
                    </a:lnTo>
                    <a:lnTo>
                      <a:pt x="89" y="64"/>
                    </a:lnTo>
                    <a:lnTo>
                      <a:pt x="85" y="72"/>
                    </a:lnTo>
                    <a:lnTo>
                      <a:pt x="79" y="78"/>
                    </a:lnTo>
                    <a:lnTo>
                      <a:pt x="72" y="84"/>
                    </a:lnTo>
                    <a:lnTo>
                      <a:pt x="64" y="89"/>
                    </a:lnTo>
                    <a:lnTo>
                      <a:pt x="56" y="91"/>
                    </a:lnTo>
                    <a:lnTo>
                      <a:pt x="47" y="92"/>
                    </a:lnTo>
                    <a:lnTo>
                      <a:pt x="47" y="92"/>
                    </a:lnTo>
                    <a:lnTo>
                      <a:pt x="37" y="91"/>
                    </a:lnTo>
                    <a:lnTo>
                      <a:pt x="28" y="89"/>
                    </a:lnTo>
                    <a:lnTo>
                      <a:pt x="21" y="84"/>
                    </a:lnTo>
                    <a:lnTo>
                      <a:pt x="14" y="78"/>
                    </a:lnTo>
                    <a:lnTo>
                      <a:pt x="9" y="72"/>
                    </a:lnTo>
                    <a:lnTo>
                      <a:pt x="3" y="64"/>
                    </a:lnTo>
                    <a:lnTo>
                      <a:pt x="1" y="56"/>
                    </a:lnTo>
                    <a:lnTo>
                      <a:pt x="0" y="46"/>
                    </a:lnTo>
                    <a:lnTo>
                      <a:pt x="0"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8" name="Freeform 239"/>
              <p:cNvSpPr>
                <a:spLocks/>
              </p:cNvSpPr>
              <p:nvPr/>
            </p:nvSpPr>
            <p:spPr bwMode="auto">
              <a:xfrm>
                <a:off x="1860" y="137"/>
                <a:ext cx="118" cy="228"/>
              </a:xfrm>
              <a:custGeom>
                <a:avLst/>
                <a:gdLst>
                  <a:gd name="T0" fmla="*/ 39 w 118"/>
                  <a:gd name="T1" fmla="*/ 228 h 228"/>
                  <a:gd name="T2" fmla="*/ 34 w 118"/>
                  <a:gd name="T3" fmla="*/ 226 h 228"/>
                  <a:gd name="T4" fmla="*/ 30 w 118"/>
                  <a:gd name="T5" fmla="*/ 217 h 228"/>
                  <a:gd name="T6" fmla="*/ 26 w 118"/>
                  <a:gd name="T7" fmla="*/ 201 h 228"/>
                  <a:gd name="T8" fmla="*/ 16 w 118"/>
                  <a:gd name="T9" fmla="*/ 141 h 228"/>
                  <a:gd name="T10" fmla="*/ 15 w 118"/>
                  <a:gd name="T11" fmla="*/ 137 h 228"/>
                  <a:gd name="T12" fmla="*/ 10 w 118"/>
                  <a:gd name="T13" fmla="*/ 130 h 228"/>
                  <a:gd name="T14" fmla="*/ 6 w 118"/>
                  <a:gd name="T15" fmla="*/ 122 h 228"/>
                  <a:gd name="T16" fmla="*/ 6 w 118"/>
                  <a:gd name="T17" fmla="*/ 118 h 228"/>
                  <a:gd name="T18" fmla="*/ 1 w 118"/>
                  <a:gd name="T19" fmla="*/ 80 h 228"/>
                  <a:gd name="T20" fmla="*/ 0 w 118"/>
                  <a:gd name="T21" fmla="*/ 30 h 228"/>
                  <a:gd name="T22" fmla="*/ 1 w 118"/>
                  <a:gd name="T23" fmla="*/ 23 h 228"/>
                  <a:gd name="T24" fmla="*/ 2 w 118"/>
                  <a:gd name="T25" fmla="*/ 19 h 228"/>
                  <a:gd name="T26" fmla="*/ 11 w 118"/>
                  <a:gd name="T27" fmla="*/ 10 h 228"/>
                  <a:gd name="T28" fmla="*/ 28 w 118"/>
                  <a:gd name="T29" fmla="*/ 4 h 228"/>
                  <a:gd name="T30" fmla="*/ 48 w 118"/>
                  <a:gd name="T31" fmla="*/ 0 h 228"/>
                  <a:gd name="T32" fmla="*/ 60 w 118"/>
                  <a:gd name="T33" fmla="*/ 0 h 228"/>
                  <a:gd name="T34" fmla="*/ 81 w 118"/>
                  <a:gd name="T35" fmla="*/ 1 h 228"/>
                  <a:gd name="T36" fmla="*/ 100 w 118"/>
                  <a:gd name="T37" fmla="*/ 6 h 228"/>
                  <a:gd name="T38" fmla="*/ 113 w 118"/>
                  <a:gd name="T39" fmla="*/ 13 h 228"/>
                  <a:gd name="T40" fmla="*/ 117 w 118"/>
                  <a:gd name="T41" fmla="*/ 21 h 228"/>
                  <a:gd name="T42" fmla="*/ 118 w 118"/>
                  <a:gd name="T43" fmla="*/ 23 h 228"/>
                  <a:gd name="T44" fmla="*/ 118 w 118"/>
                  <a:gd name="T45" fmla="*/ 50 h 228"/>
                  <a:gd name="T46" fmla="*/ 115 w 118"/>
                  <a:gd name="T47" fmla="*/ 99 h 228"/>
                  <a:gd name="T48" fmla="*/ 113 w 118"/>
                  <a:gd name="T49" fmla="*/ 118 h 228"/>
                  <a:gd name="T50" fmla="*/ 111 w 118"/>
                  <a:gd name="T51" fmla="*/ 125 h 228"/>
                  <a:gd name="T52" fmla="*/ 105 w 118"/>
                  <a:gd name="T53" fmla="*/ 134 h 228"/>
                  <a:gd name="T54" fmla="*/ 103 w 118"/>
                  <a:gd name="T55" fmla="*/ 141 h 228"/>
                  <a:gd name="T56" fmla="*/ 97 w 118"/>
                  <a:gd name="T57" fmla="*/ 179 h 228"/>
                  <a:gd name="T58" fmla="*/ 88 w 118"/>
                  <a:gd name="T59" fmla="*/ 217 h 228"/>
                  <a:gd name="T60" fmla="*/ 86 w 118"/>
                  <a:gd name="T61" fmla="*/ 223 h 228"/>
                  <a:gd name="T62" fmla="*/ 82 w 118"/>
                  <a:gd name="T6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228">
                    <a:moveTo>
                      <a:pt x="39" y="228"/>
                    </a:moveTo>
                    <a:lnTo>
                      <a:pt x="39" y="228"/>
                    </a:lnTo>
                    <a:lnTo>
                      <a:pt x="36" y="228"/>
                    </a:lnTo>
                    <a:lnTo>
                      <a:pt x="34" y="226"/>
                    </a:lnTo>
                    <a:lnTo>
                      <a:pt x="32" y="223"/>
                    </a:lnTo>
                    <a:lnTo>
                      <a:pt x="30" y="217"/>
                    </a:lnTo>
                    <a:lnTo>
                      <a:pt x="30" y="217"/>
                    </a:lnTo>
                    <a:lnTo>
                      <a:pt x="26" y="201"/>
                    </a:lnTo>
                    <a:lnTo>
                      <a:pt x="23" y="179"/>
                    </a:lnTo>
                    <a:lnTo>
                      <a:pt x="16" y="141"/>
                    </a:lnTo>
                    <a:lnTo>
                      <a:pt x="16" y="141"/>
                    </a:lnTo>
                    <a:lnTo>
                      <a:pt x="15" y="137"/>
                    </a:lnTo>
                    <a:lnTo>
                      <a:pt x="13" y="134"/>
                    </a:lnTo>
                    <a:lnTo>
                      <a:pt x="10" y="130"/>
                    </a:lnTo>
                    <a:lnTo>
                      <a:pt x="8" y="125"/>
                    </a:lnTo>
                    <a:lnTo>
                      <a:pt x="6" y="122"/>
                    </a:lnTo>
                    <a:lnTo>
                      <a:pt x="6" y="118"/>
                    </a:lnTo>
                    <a:lnTo>
                      <a:pt x="6" y="118"/>
                    </a:lnTo>
                    <a:lnTo>
                      <a:pt x="3" y="99"/>
                    </a:lnTo>
                    <a:lnTo>
                      <a:pt x="1" y="80"/>
                    </a:lnTo>
                    <a:lnTo>
                      <a:pt x="0" y="50"/>
                    </a:lnTo>
                    <a:lnTo>
                      <a:pt x="0" y="30"/>
                    </a:lnTo>
                    <a:lnTo>
                      <a:pt x="1" y="23"/>
                    </a:lnTo>
                    <a:lnTo>
                      <a:pt x="1" y="23"/>
                    </a:lnTo>
                    <a:lnTo>
                      <a:pt x="1" y="21"/>
                    </a:lnTo>
                    <a:lnTo>
                      <a:pt x="2" y="19"/>
                    </a:lnTo>
                    <a:lnTo>
                      <a:pt x="6" y="13"/>
                    </a:lnTo>
                    <a:lnTo>
                      <a:pt x="11" y="10"/>
                    </a:lnTo>
                    <a:lnTo>
                      <a:pt x="19" y="6"/>
                    </a:lnTo>
                    <a:lnTo>
                      <a:pt x="28" y="4"/>
                    </a:lnTo>
                    <a:lnTo>
                      <a:pt x="38" y="1"/>
                    </a:lnTo>
                    <a:lnTo>
                      <a:pt x="48" y="0"/>
                    </a:lnTo>
                    <a:lnTo>
                      <a:pt x="60" y="0"/>
                    </a:lnTo>
                    <a:lnTo>
                      <a:pt x="60" y="0"/>
                    </a:lnTo>
                    <a:lnTo>
                      <a:pt x="70" y="0"/>
                    </a:lnTo>
                    <a:lnTo>
                      <a:pt x="81" y="1"/>
                    </a:lnTo>
                    <a:lnTo>
                      <a:pt x="91" y="4"/>
                    </a:lnTo>
                    <a:lnTo>
                      <a:pt x="100" y="6"/>
                    </a:lnTo>
                    <a:lnTo>
                      <a:pt x="107" y="10"/>
                    </a:lnTo>
                    <a:lnTo>
                      <a:pt x="113" y="13"/>
                    </a:lnTo>
                    <a:lnTo>
                      <a:pt x="116" y="19"/>
                    </a:lnTo>
                    <a:lnTo>
                      <a:pt x="117" y="21"/>
                    </a:lnTo>
                    <a:lnTo>
                      <a:pt x="118" y="23"/>
                    </a:lnTo>
                    <a:lnTo>
                      <a:pt x="118" y="23"/>
                    </a:lnTo>
                    <a:lnTo>
                      <a:pt x="118" y="30"/>
                    </a:lnTo>
                    <a:lnTo>
                      <a:pt x="118" y="50"/>
                    </a:lnTo>
                    <a:lnTo>
                      <a:pt x="117" y="80"/>
                    </a:lnTo>
                    <a:lnTo>
                      <a:pt x="115" y="99"/>
                    </a:lnTo>
                    <a:lnTo>
                      <a:pt x="113" y="118"/>
                    </a:lnTo>
                    <a:lnTo>
                      <a:pt x="113" y="118"/>
                    </a:lnTo>
                    <a:lnTo>
                      <a:pt x="112" y="122"/>
                    </a:lnTo>
                    <a:lnTo>
                      <a:pt x="111" y="125"/>
                    </a:lnTo>
                    <a:lnTo>
                      <a:pt x="108" y="130"/>
                    </a:lnTo>
                    <a:lnTo>
                      <a:pt x="105" y="134"/>
                    </a:lnTo>
                    <a:lnTo>
                      <a:pt x="104" y="137"/>
                    </a:lnTo>
                    <a:lnTo>
                      <a:pt x="103" y="141"/>
                    </a:lnTo>
                    <a:lnTo>
                      <a:pt x="103" y="141"/>
                    </a:lnTo>
                    <a:lnTo>
                      <a:pt x="97" y="179"/>
                    </a:lnTo>
                    <a:lnTo>
                      <a:pt x="93" y="201"/>
                    </a:lnTo>
                    <a:lnTo>
                      <a:pt x="88" y="217"/>
                    </a:lnTo>
                    <a:lnTo>
                      <a:pt x="88" y="217"/>
                    </a:lnTo>
                    <a:lnTo>
                      <a:pt x="86" y="223"/>
                    </a:lnTo>
                    <a:lnTo>
                      <a:pt x="85" y="226"/>
                    </a:lnTo>
                    <a:lnTo>
                      <a:pt x="82" y="228"/>
                    </a:lnTo>
                    <a:lnTo>
                      <a:pt x="79" y="2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19" name="Freeform 240"/>
              <p:cNvSpPr>
                <a:spLocks noEditPoints="1"/>
              </p:cNvSpPr>
              <p:nvPr/>
            </p:nvSpPr>
            <p:spPr bwMode="auto">
              <a:xfrm>
                <a:off x="151" y="1193"/>
                <a:ext cx="143" cy="129"/>
              </a:xfrm>
              <a:custGeom>
                <a:avLst/>
                <a:gdLst>
                  <a:gd name="T0" fmla="*/ 143 w 143"/>
                  <a:gd name="T1" fmla="*/ 33 h 129"/>
                  <a:gd name="T2" fmla="*/ 143 w 143"/>
                  <a:gd name="T3" fmla="*/ 121 h 129"/>
                  <a:gd name="T4" fmla="*/ 143 w 143"/>
                  <a:gd name="T5" fmla="*/ 121 h 129"/>
                  <a:gd name="T6" fmla="*/ 142 w 143"/>
                  <a:gd name="T7" fmla="*/ 124 h 129"/>
                  <a:gd name="T8" fmla="*/ 141 w 143"/>
                  <a:gd name="T9" fmla="*/ 127 h 129"/>
                  <a:gd name="T10" fmla="*/ 138 w 143"/>
                  <a:gd name="T11" fmla="*/ 129 h 129"/>
                  <a:gd name="T12" fmla="*/ 134 w 143"/>
                  <a:gd name="T13" fmla="*/ 129 h 129"/>
                  <a:gd name="T14" fmla="*/ 8 w 143"/>
                  <a:gd name="T15" fmla="*/ 129 h 129"/>
                  <a:gd name="T16" fmla="*/ 8 w 143"/>
                  <a:gd name="T17" fmla="*/ 129 h 129"/>
                  <a:gd name="T18" fmla="*/ 5 w 143"/>
                  <a:gd name="T19" fmla="*/ 129 h 129"/>
                  <a:gd name="T20" fmla="*/ 3 w 143"/>
                  <a:gd name="T21" fmla="*/ 127 h 129"/>
                  <a:gd name="T22" fmla="*/ 1 w 143"/>
                  <a:gd name="T23" fmla="*/ 124 h 129"/>
                  <a:gd name="T24" fmla="*/ 0 w 143"/>
                  <a:gd name="T25" fmla="*/ 121 h 129"/>
                  <a:gd name="T26" fmla="*/ 0 w 143"/>
                  <a:gd name="T27" fmla="*/ 33 h 129"/>
                  <a:gd name="T28" fmla="*/ 0 w 143"/>
                  <a:gd name="T29" fmla="*/ 33 h 129"/>
                  <a:gd name="T30" fmla="*/ 1 w 143"/>
                  <a:gd name="T31" fmla="*/ 29 h 129"/>
                  <a:gd name="T32" fmla="*/ 3 w 143"/>
                  <a:gd name="T33" fmla="*/ 27 h 129"/>
                  <a:gd name="T34" fmla="*/ 5 w 143"/>
                  <a:gd name="T35" fmla="*/ 25 h 129"/>
                  <a:gd name="T36" fmla="*/ 8 w 143"/>
                  <a:gd name="T37" fmla="*/ 25 h 129"/>
                  <a:gd name="T38" fmla="*/ 41 w 143"/>
                  <a:gd name="T39" fmla="*/ 25 h 129"/>
                  <a:gd name="T40" fmla="*/ 41 w 143"/>
                  <a:gd name="T41" fmla="*/ 21 h 129"/>
                  <a:gd name="T42" fmla="*/ 41 w 143"/>
                  <a:gd name="T43" fmla="*/ 21 h 129"/>
                  <a:gd name="T44" fmla="*/ 42 w 143"/>
                  <a:gd name="T45" fmla="*/ 17 h 129"/>
                  <a:gd name="T46" fmla="*/ 43 w 143"/>
                  <a:gd name="T47" fmla="*/ 13 h 129"/>
                  <a:gd name="T48" fmla="*/ 45 w 143"/>
                  <a:gd name="T49" fmla="*/ 10 h 129"/>
                  <a:gd name="T50" fmla="*/ 47 w 143"/>
                  <a:gd name="T51" fmla="*/ 6 h 129"/>
                  <a:gd name="T52" fmla="*/ 50 w 143"/>
                  <a:gd name="T53" fmla="*/ 3 h 129"/>
                  <a:gd name="T54" fmla="*/ 54 w 143"/>
                  <a:gd name="T55" fmla="*/ 1 h 129"/>
                  <a:gd name="T56" fmla="*/ 58 w 143"/>
                  <a:gd name="T57" fmla="*/ 0 h 129"/>
                  <a:gd name="T58" fmla="*/ 62 w 143"/>
                  <a:gd name="T59" fmla="*/ 0 h 129"/>
                  <a:gd name="T60" fmla="*/ 81 w 143"/>
                  <a:gd name="T61" fmla="*/ 0 h 129"/>
                  <a:gd name="T62" fmla="*/ 81 w 143"/>
                  <a:gd name="T63" fmla="*/ 0 h 129"/>
                  <a:gd name="T64" fmla="*/ 85 w 143"/>
                  <a:gd name="T65" fmla="*/ 0 h 129"/>
                  <a:gd name="T66" fmla="*/ 88 w 143"/>
                  <a:gd name="T67" fmla="*/ 1 h 129"/>
                  <a:gd name="T68" fmla="*/ 92 w 143"/>
                  <a:gd name="T69" fmla="*/ 3 h 129"/>
                  <a:gd name="T70" fmla="*/ 95 w 143"/>
                  <a:gd name="T71" fmla="*/ 6 h 129"/>
                  <a:gd name="T72" fmla="*/ 97 w 143"/>
                  <a:gd name="T73" fmla="*/ 10 h 129"/>
                  <a:gd name="T74" fmla="*/ 99 w 143"/>
                  <a:gd name="T75" fmla="*/ 13 h 129"/>
                  <a:gd name="T76" fmla="*/ 100 w 143"/>
                  <a:gd name="T77" fmla="*/ 17 h 129"/>
                  <a:gd name="T78" fmla="*/ 102 w 143"/>
                  <a:gd name="T79" fmla="*/ 21 h 129"/>
                  <a:gd name="T80" fmla="*/ 102 w 143"/>
                  <a:gd name="T81" fmla="*/ 25 h 129"/>
                  <a:gd name="T82" fmla="*/ 134 w 143"/>
                  <a:gd name="T83" fmla="*/ 25 h 129"/>
                  <a:gd name="T84" fmla="*/ 134 w 143"/>
                  <a:gd name="T85" fmla="*/ 25 h 129"/>
                  <a:gd name="T86" fmla="*/ 138 w 143"/>
                  <a:gd name="T87" fmla="*/ 25 h 129"/>
                  <a:gd name="T88" fmla="*/ 141 w 143"/>
                  <a:gd name="T89" fmla="*/ 27 h 129"/>
                  <a:gd name="T90" fmla="*/ 142 w 143"/>
                  <a:gd name="T91" fmla="*/ 29 h 129"/>
                  <a:gd name="T92" fmla="*/ 143 w 143"/>
                  <a:gd name="T93" fmla="*/ 33 h 129"/>
                  <a:gd name="T94" fmla="*/ 143 w 143"/>
                  <a:gd name="T95" fmla="*/ 33 h 129"/>
                  <a:gd name="T96" fmla="*/ 54 w 143"/>
                  <a:gd name="T97" fmla="*/ 25 h 129"/>
                  <a:gd name="T98" fmla="*/ 88 w 143"/>
                  <a:gd name="T99" fmla="*/ 25 h 129"/>
                  <a:gd name="T100" fmla="*/ 88 w 143"/>
                  <a:gd name="T101" fmla="*/ 21 h 129"/>
                  <a:gd name="T102" fmla="*/ 88 w 143"/>
                  <a:gd name="T103" fmla="*/ 21 h 129"/>
                  <a:gd name="T104" fmla="*/ 88 w 143"/>
                  <a:gd name="T105" fmla="*/ 18 h 129"/>
                  <a:gd name="T106" fmla="*/ 86 w 143"/>
                  <a:gd name="T107" fmla="*/ 15 h 129"/>
                  <a:gd name="T108" fmla="*/ 84 w 143"/>
                  <a:gd name="T109" fmla="*/ 14 h 129"/>
                  <a:gd name="T110" fmla="*/ 81 w 143"/>
                  <a:gd name="T111" fmla="*/ 13 h 129"/>
                  <a:gd name="T112" fmla="*/ 62 w 143"/>
                  <a:gd name="T113" fmla="*/ 13 h 129"/>
                  <a:gd name="T114" fmla="*/ 62 w 143"/>
                  <a:gd name="T115" fmla="*/ 13 h 129"/>
                  <a:gd name="T116" fmla="*/ 59 w 143"/>
                  <a:gd name="T117" fmla="*/ 14 h 129"/>
                  <a:gd name="T118" fmla="*/ 56 w 143"/>
                  <a:gd name="T119" fmla="*/ 15 h 129"/>
                  <a:gd name="T120" fmla="*/ 55 w 143"/>
                  <a:gd name="T121" fmla="*/ 18 h 129"/>
                  <a:gd name="T122" fmla="*/ 54 w 143"/>
                  <a:gd name="T123" fmla="*/ 21 h 129"/>
                  <a:gd name="T124" fmla="*/ 54 w 143"/>
                  <a:gd name="T125" fmla="*/ 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 h="129">
                    <a:moveTo>
                      <a:pt x="143" y="33"/>
                    </a:moveTo>
                    <a:lnTo>
                      <a:pt x="143" y="121"/>
                    </a:lnTo>
                    <a:lnTo>
                      <a:pt x="143" y="121"/>
                    </a:lnTo>
                    <a:lnTo>
                      <a:pt x="142" y="124"/>
                    </a:lnTo>
                    <a:lnTo>
                      <a:pt x="141" y="127"/>
                    </a:lnTo>
                    <a:lnTo>
                      <a:pt x="138" y="129"/>
                    </a:lnTo>
                    <a:lnTo>
                      <a:pt x="134" y="129"/>
                    </a:lnTo>
                    <a:lnTo>
                      <a:pt x="8" y="129"/>
                    </a:lnTo>
                    <a:lnTo>
                      <a:pt x="8" y="129"/>
                    </a:lnTo>
                    <a:lnTo>
                      <a:pt x="5" y="129"/>
                    </a:lnTo>
                    <a:lnTo>
                      <a:pt x="3" y="127"/>
                    </a:lnTo>
                    <a:lnTo>
                      <a:pt x="1" y="124"/>
                    </a:lnTo>
                    <a:lnTo>
                      <a:pt x="0" y="121"/>
                    </a:lnTo>
                    <a:lnTo>
                      <a:pt x="0" y="33"/>
                    </a:lnTo>
                    <a:lnTo>
                      <a:pt x="0" y="33"/>
                    </a:lnTo>
                    <a:lnTo>
                      <a:pt x="1" y="29"/>
                    </a:lnTo>
                    <a:lnTo>
                      <a:pt x="3" y="27"/>
                    </a:lnTo>
                    <a:lnTo>
                      <a:pt x="5" y="25"/>
                    </a:lnTo>
                    <a:lnTo>
                      <a:pt x="8" y="25"/>
                    </a:lnTo>
                    <a:lnTo>
                      <a:pt x="41" y="25"/>
                    </a:lnTo>
                    <a:lnTo>
                      <a:pt x="41" y="21"/>
                    </a:lnTo>
                    <a:lnTo>
                      <a:pt x="41" y="21"/>
                    </a:lnTo>
                    <a:lnTo>
                      <a:pt x="42" y="17"/>
                    </a:lnTo>
                    <a:lnTo>
                      <a:pt x="43" y="13"/>
                    </a:lnTo>
                    <a:lnTo>
                      <a:pt x="45" y="10"/>
                    </a:lnTo>
                    <a:lnTo>
                      <a:pt x="47" y="6"/>
                    </a:lnTo>
                    <a:lnTo>
                      <a:pt x="50" y="3"/>
                    </a:lnTo>
                    <a:lnTo>
                      <a:pt x="54" y="1"/>
                    </a:lnTo>
                    <a:lnTo>
                      <a:pt x="58" y="0"/>
                    </a:lnTo>
                    <a:lnTo>
                      <a:pt x="62" y="0"/>
                    </a:lnTo>
                    <a:lnTo>
                      <a:pt x="81" y="0"/>
                    </a:lnTo>
                    <a:lnTo>
                      <a:pt x="81" y="0"/>
                    </a:lnTo>
                    <a:lnTo>
                      <a:pt x="85" y="0"/>
                    </a:lnTo>
                    <a:lnTo>
                      <a:pt x="88" y="1"/>
                    </a:lnTo>
                    <a:lnTo>
                      <a:pt x="92" y="3"/>
                    </a:lnTo>
                    <a:lnTo>
                      <a:pt x="95" y="6"/>
                    </a:lnTo>
                    <a:lnTo>
                      <a:pt x="97" y="10"/>
                    </a:lnTo>
                    <a:lnTo>
                      <a:pt x="99" y="13"/>
                    </a:lnTo>
                    <a:lnTo>
                      <a:pt x="100" y="17"/>
                    </a:lnTo>
                    <a:lnTo>
                      <a:pt x="102" y="21"/>
                    </a:lnTo>
                    <a:lnTo>
                      <a:pt x="102" y="25"/>
                    </a:lnTo>
                    <a:lnTo>
                      <a:pt x="134" y="25"/>
                    </a:lnTo>
                    <a:lnTo>
                      <a:pt x="134" y="25"/>
                    </a:lnTo>
                    <a:lnTo>
                      <a:pt x="138" y="25"/>
                    </a:lnTo>
                    <a:lnTo>
                      <a:pt x="141" y="27"/>
                    </a:lnTo>
                    <a:lnTo>
                      <a:pt x="142" y="29"/>
                    </a:lnTo>
                    <a:lnTo>
                      <a:pt x="143" y="33"/>
                    </a:lnTo>
                    <a:lnTo>
                      <a:pt x="143" y="33"/>
                    </a:lnTo>
                    <a:close/>
                    <a:moveTo>
                      <a:pt x="54" y="25"/>
                    </a:moveTo>
                    <a:lnTo>
                      <a:pt x="88" y="25"/>
                    </a:lnTo>
                    <a:lnTo>
                      <a:pt x="88" y="21"/>
                    </a:lnTo>
                    <a:lnTo>
                      <a:pt x="88" y="21"/>
                    </a:lnTo>
                    <a:lnTo>
                      <a:pt x="88" y="18"/>
                    </a:lnTo>
                    <a:lnTo>
                      <a:pt x="86" y="15"/>
                    </a:lnTo>
                    <a:lnTo>
                      <a:pt x="84" y="14"/>
                    </a:lnTo>
                    <a:lnTo>
                      <a:pt x="81" y="13"/>
                    </a:lnTo>
                    <a:lnTo>
                      <a:pt x="62" y="13"/>
                    </a:lnTo>
                    <a:lnTo>
                      <a:pt x="62" y="13"/>
                    </a:lnTo>
                    <a:lnTo>
                      <a:pt x="59" y="14"/>
                    </a:lnTo>
                    <a:lnTo>
                      <a:pt x="56" y="15"/>
                    </a:lnTo>
                    <a:lnTo>
                      <a:pt x="55" y="18"/>
                    </a:lnTo>
                    <a:lnTo>
                      <a:pt x="54" y="21"/>
                    </a:lnTo>
                    <a:lnTo>
                      <a:pt x="54" y="2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0" name="Freeform 241"/>
              <p:cNvSpPr>
                <a:spLocks/>
              </p:cNvSpPr>
              <p:nvPr/>
            </p:nvSpPr>
            <p:spPr bwMode="auto">
              <a:xfrm>
                <a:off x="19" y="986"/>
                <a:ext cx="168" cy="336"/>
              </a:xfrm>
              <a:custGeom>
                <a:avLst/>
                <a:gdLst>
                  <a:gd name="T0" fmla="*/ 121 w 168"/>
                  <a:gd name="T1" fmla="*/ 336 h 336"/>
                  <a:gd name="T2" fmla="*/ 87 w 168"/>
                  <a:gd name="T3" fmla="*/ 336 h 336"/>
                  <a:gd name="T4" fmla="*/ 87 w 168"/>
                  <a:gd name="T5" fmla="*/ 336 h 336"/>
                  <a:gd name="T6" fmla="*/ 84 w 168"/>
                  <a:gd name="T7" fmla="*/ 336 h 336"/>
                  <a:gd name="T8" fmla="*/ 82 w 168"/>
                  <a:gd name="T9" fmla="*/ 334 h 336"/>
                  <a:gd name="T10" fmla="*/ 80 w 168"/>
                  <a:gd name="T11" fmla="*/ 331 h 336"/>
                  <a:gd name="T12" fmla="*/ 78 w 168"/>
                  <a:gd name="T13" fmla="*/ 325 h 336"/>
                  <a:gd name="T14" fmla="*/ 78 w 168"/>
                  <a:gd name="T15" fmla="*/ 325 h 336"/>
                  <a:gd name="T16" fmla="*/ 75 w 168"/>
                  <a:gd name="T17" fmla="*/ 308 h 336"/>
                  <a:gd name="T18" fmla="*/ 71 w 168"/>
                  <a:gd name="T19" fmla="*/ 286 h 336"/>
                  <a:gd name="T20" fmla="*/ 65 w 168"/>
                  <a:gd name="T21" fmla="*/ 248 h 336"/>
                  <a:gd name="T22" fmla="*/ 65 w 168"/>
                  <a:gd name="T23" fmla="*/ 248 h 336"/>
                  <a:gd name="T24" fmla="*/ 59 w 168"/>
                  <a:gd name="T25" fmla="*/ 209 h 336"/>
                  <a:gd name="T26" fmla="*/ 53 w 168"/>
                  <a:gd name="T27" fmla="*/ 153 h 336"/>
                  <a:gd name="T28" fmla="*/ 53 w 168"/>
                  <a:gd name="T29" fmla="*/ 153 h 336"/>
                  <a:gd name="T30" fmla="*/ 20 w 168"/>
                  <a:gd name="T31" fmla="*/ 66 h 336"/>
                  <a:gd name="T32" fmla="*/ 1 w 168"/>
                  <a:gd name="T33" fmla="*/ 17 h 336"/>
                  <a:gd name="T34" fmla="*/ 1 w 168"/>
                  <a:gd name="T35" fmla="*/ 17 h 336"/>
                  <a:gd name="T36" fmla="*/ 0 w 168"/>
                  <a:gd name="T37" fmla="*/ 12 h 336"/>
                  <a:gd name="T38" fmla="*/ 1 w 168"/>
                  <a:gd name="T39" fmla="*/ 7 h 336"/>
                  <a:gd name="T40" fmla="*/ 4 w 168"/>
                  <a:gd name="T41" fmla="*/ 3 h 336"/>
                  <a:gd name="T42" fmla="*/ 9 w 168"/>
                  <a:gd name="T43" fmla="*/ 1 h 336"/>
                  <a:gd name="T44" fmla="*/ 9 w 168"/>
                  <a:gd name="T45" fmla="*/ 1 h 336"/>
                  <a:gd name="T46" fmla="*/ 13 w 168"/>
                  <a:gd name="T47" fmla="*/ 0 h 336"/>
                  <a:gd name="T48" fmla="*/ 19 w 168"/>
                  <a:gd name="T49" fmla="*/ 1 h 336"/>
                  <a:gd name="T50" fmla="*/ 23 w 168"/>
                  <a:gd name="T51" fmla="*/ 4 h 336"/>
                  <a:gd name="T52" fmla="*/ 25 w 168"/>
                  <a:gd name="T53" fmla="*/ 9 h 336"/>
                  <a:gd name="T54" fmla="*/ 74 w 168"/>
                  <a:gd name="T55" fmla="*/ 112 h 336"/>
                  <a:gd name="T56" fmla="*/ 74 w 168"/>
                  <a:gd name="T57" fmla="*/ 112 h 336"/>
                  <a:gd name="T58" fmla="*/ 91 w 168"/>
                  <a:gd name="T59" fmla="*/ 109 h 336"/>
                  <a:gd name="T60" fmla="*/ 108 w 168"/>
                  <a:gd name="T61" fmla="*/ 107 h 336"/>
                  <a:gd name="T62" fmla="*/ 108 w 168"/>
                  <a:gd name="T63" fmla="*/ 107 h 336"/>
                  <a:gd name="T64" fmla="*/ 119 w 168"/>
                  <a:gd name="T65" fmla="*/ 107 h 336"/>
                  <a:gd name="T66" fmla="*/ 130 w 168"/>
                  <a:gd name="T67" fmla="*/ 110 h 336"/>
                  <a:gd name="T68" fmla="*/ 140 w 168"/>
                  <a:gd name="T69" fmla="*/ 112 h 336"/>
                  <a:gd name="T70" fmla="*/ 148 w 168"/>
                  <a:gd name="T71" fmla="*/ 114 h 336"/>
                  <a:gd name="T72" fmla="*/ 155 w 168"/>
                  <a:gd name="T73" fmla="*/ 118 h 336"/>
                  <a:gd name="T74" fmla="*/ 162 w 168"/>
                  <a:gd name="T75" fmla="*/ 121 h 336"/>
                  <a:gd name="T76" fmla="*/ 166 w 168"/>
                  <a:gd name="T77" fmla="*/ 126 h 336"/>
                  <a:gd name="T78" fmla="*/ 166 w 168"/>
                  <a:gd name="T79" fmla="*/ 128 h 336"/>
                  <a:gd name="T80" fmla="*/ 167 w 168"/>
                  <a:gd name="T81" fmla="*/ 130 h 336"/>
                  <a:gd name="T82" fmla="*/ 167 w 168"/>
                  <a:gd name="T83" fmla="*/ 130 h 336"/>
                  <a:gd name="T84" fmla="*/ 167 w 168"/>
                  <a:gd name="T85" fmla="*/ 137 h 336"/>
                  <a:gd name="T86" fmla="*/ 168 w 168"/>
                  <a:gd name="T87" fmla="*/ 156 h 336"/>
                  <a:gd name="T88" fmla="*/ 167 w 168"/>
                  <a:gd name="T89" fmla="*/ 184 h 336"/>
                  <a:gd name="T90" fmla="*/ 165 w 168"/>
                  <a:gd name="T91" fmla="*/ 200 h 336"/>
                  <a:gd name="T92" fmla="*/ 163 w 168"/>
                  <a:gd name="T93" fmla="*/ 21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336">
                    <a:moveTo>
                      <a:pt x="121" y="336"/>
                    </a:moveTo>
                    <a:lnTo>
                      <a:pt x="87" y="336"/>
                    </a:lnTo>
                    <a:lnTo>
                      <a:pt x="87" y="336"/>
                    </a:lnTo>
                    <a:lnTo>
                      <a:pt x="84" y="336"/>
                    </a:lnTo>
                    <a:lnTo>
                      <a:pt x="82" y="334"/>
                    </a:lnTo>
                    <a:lnTo>
                      <a:pt x="80" y="331"/>
                    </a:lnTo>
                    <a:lnTo>
                      <a:pt x="78" y="325"/>
                    </a:lnTo>
                    <a:lnTo>
                      <a:pt x="78" y="325"/>
                    </a:lnTo>
                    <a:lnTo>
                      <a:pt x="75" y="308"/>
                    </a:lnTo>
                    <a:lnTo>
                      <a:pt x="71" y="286"/>
                    </a:lnTo>
                    <a:lnTo>
                      <a:pt x="65" y="248"/>
                    </a:lnTo>
                    <a:lnTo>
                      <a:pt x="65" y="248"/>
                    </a:lnTo>
                    <a:lnTo>
                      <a:pt x="59" y="209"/>
                    </a:lnTo>
                    <a:lnTo>
                      <a:pt x="53" y="153"/>
                    </a:lnTo>
                    <a:lnTo>
                      <a:pt x="53" y="153"/>
                    </a:lnTo>
                    <a:lnTo>
                      <a:pt x="20" y="66"/>
                    </a:lnTo>
                    <a:lnTo>
                      <a:pt x="1" y="17"/>
                    </a:lnTo>
                    <a:lnTo>
                      <a:pt x="1" y="17"/>
                    </a:lnTo>
                    <a:lnTo>
                      <a:pt x="0" y="12"/>
                    </a:lnTo>
                    <a:lnTo>
                      <a:pt x="1" y="7"/>
                    </a:lnTo>
                    <a:lnTo>
                      <a:pt x="4" y="3"/>
                    </a:lnTo>
                    <a:lnTo>
                      <a:pt x="9" y="1"/>
                    </a:lnTo>
                    <a:lnTo>
                      <a:pt x="9" y="1"/>
                    </a:lnTo>
                    <a:lnTo>
                      <a:pt x="13" y="0"/>
                    </a:lnTo>
                    <a:lnTo>
                      <a:pt x="19" y="1"/>
                    </a:lnTo>
                    <a:lnTo>
                      <a:pt x="23" y="4"/>
                    </a:lnTo>
                    <a:lnTo>
                      <a:pt x="25" y="9"/>
                    </a:lnTo>
                    <a:lnTo>
                      <a:pt x="74" y="112"/>
                    </a:lnTo>
                    <a:lnTo>
                      <a:pt x="74" y="112"/>
                    </a:lnTo>
                    <a:lnTo>
                      <a:pt x="91" y="109"/>
                    </a:lnTo>
                    <a:lnTo>
                      <a:pt x="108" y="107"/>
                    </a:lnTo>
                    <a:lnTo>
                      <a:pt x="108" y="107"/>
                    </a:lnTo>
                    <a:lnTo>
                      <a:pt x="119" y="107"/>
                    </a:lnTo>
                    <a:lnTo>
                      <a:pt x="130" y="110"/>
                    </a:lnTo>
                    <a:lnTo>
                      <a:pt x="140" y="112"/>
                    </a:lnTo>
                    <a:lnTo>
                      <a:pt x="148" y="114"/>
                    </a:lnTo>
                    <a:lnTo>
                      <a:pt x="155" y="118"/>
                    </a:lnTo>
                    <a:lnTo>
                      <a:pt x="162" y="121"/>
                    </a:lnTo>
                    <a:lnTo>
                      <a:pt x="166" y="126"/>
                    </a:lnTo>
                    <a:lnTo>
                      <a:pt x="166" y="128"/>
                    </a:lnTo>
                    <a:lnTo>
                      <a:pt x="167" y="130"/>
                    </a:lnTo>
                    <a:lnTo>
                      <a:pt x="167" y="130"/>
                    </a:lnTo>
                    <a:lnTo>
                      <a:pt x="167" y="137"/>
                    </a:lnTo>
                    <a:lnTo>
                      <a:pt x="168" y="156"/>
                    </a:lnTo>
                    <a:lnTo>
                      <a:pt x="167" y="184"/>
                    </a:lnTo>
                    <a:lnTo>
                      <a:pt x="165" y="200"/>
                    </a:lnTo>
                    <a:lnTo>
                      <a:pt x="163" y="21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1" name="Freeform 242"/>
              <p:cNvSpPr>
                <a:spLocks/>
              </p:cNvSpPr>
              <p:nvPr/>
            </p:nvSpPr>
            <p:spPr bwMode="auto">
              <a:xfrm>
                <a:off x="86" y="988"/>
                <a:ext cx="92" cy="91"/>
              </a:xfrm>
              <a:custGeom>
                <a:avLst/>
                <a:gdLst>
                  <a:gd name="T0" fmla="*/ 92 w 92"/>
                  <a:gd name="T1" fmla="*/ 46 h 91"/>
                  <a:gd name="T2" fmla="*/ 92 w 92"/>
                  <a:gd name="T3" fmla="*/ 46 h 91"/>
                  <a:gd name="T4" fmla="*/ 91 w 92"/>
                  <a:gd name="T5" fmla="*/ 37 h 91"/>
                  <a:gd name="T6" fmla="*/ 88 w 92"/>
                  <a:gd name="T7" fmla="*/ 27 h 91"/>
                  <a:gd name="T8" fmla="*/ 84 w 92"/>
                  <a:gd name="T9" fmla="*/ 19 h 91"/>
                  <a:gd name="T10" fmla="*/ 78 w 92"/>
                  <a:gd name="T11" fmla="*/ 13 h 91"/>
                  <a:gd name="T12" fmla="*/ 72 w 92"/>
                  <a:gd name="T13" fmla="*/ 7 h 91"/>
                  <a:gd name="T14" fmla="*/ 64 w 92"/>
                  <a:gd name="T15" fmla="*/ 3 h 91"/>
                  <a:gd name="T16" fmla="*/ 55 w 92"/>
                  <a:gd name="T17" fmla="*/ 1 h 91"/>
                  <a:gd name="T18" fmla="*/ 46 w 92"/>
                  <a:gd name="T19" fmla="*/ 0 h 91"/>
                  <a:gd name="T20" fmla="*/ 46 w 92"/>
                  <a:gd name="T21" fmla="*/ 0 h 91"/>
                  <a:gd name="T22" fmla="*/ 37 w 92"/>
                  <a:gd name="T23" fmla="*/ 1 h 91"/>
                  <a:gd name="T24" fmla="*/ 28 w 92"/>
                  <a:gd name="T25" fmla="*/ 3 h 91"/>
                  <a:gd name="T26" fmla="*/ 20 w 92"/>
                  <a:gd name="T27" fmla="*/ 7 h 91"/>
                  <a:gd name="T28" fmla="*/ 13 w 92"/>
                  <a:gd name="T29" fmla="*/ 13 h 91"/>
                  <a:gd name="T30" fmla="*/ 8 w 92"/>
                  <a:gd name="T31" fmla="*/ 19 h 91"/>
                  <a:gd name="T32" fmla="*/ 4 w 92"/>
                  <a:gd name="T33" fmla="*/ 27 h 91"/>
                  <a:gd name="T34" fmla="*/ 1 w 92"/>
                  <a:gd name="T35" fmla="*/ 37 h 91"/>
                  <a:gd name="T36" fmla="*/ 0 w 92"/>
                  <a:gd name="T37" fmla="*/ 46 h 91"/>
                  <a:gd name="T38" fmla="*/ 0 w 92"/>
                  <a:gd name="T39" fmla="*/ 46 h 91"/>
                  <a:gd name="T40" fmla="*/ 1 w 92"/>
                  <a:gd name="T41" fmla="*/ 55 h 91"/>
                  <a:gd name="T42" fmla="*/ 4 w 92"/>
                  <a:gd name="T43" fmla="*/ 63 h 91"/>
                  <a:gd name="T44" fmla="*/ 8 w 92"/>
                  <a:gd name="T45" fmla="*/ 72 h 91"/>
                  <a:gd name="T46" fmla="*/ 13 w 92"/>
                  <a:gd name="T47" fmla="*/ 78 h 91"/>
                  <a:gd name="T48" fmla="*/ 20 w 92"/>
                  <a:gd name="T49" fmla="*/ 84 h 91"/>
                  <a:gd name="T50" fmla="*/ 28 w 92"/>
                  <a:gd name="T51" fmla="*/ 88 h 91"/>
                  <a:gd name="T52" fmla="*/ 37 w 92"/>
                  <a:gd name="T53" fmla="*/ 90 h 91"/>
                  <a:gd name="T54" fmla="*/ 46 w 92"/>
                  <a:gd name="T55" fmla="*/ 91 h 91"/>
                  <a:gd name="T56" fmla="*/ 46 w 92"/>
                  <a:gd name="T57" fmla="*/ 91 h 91"/>
                  <a:gd name="T58" fmla="*/ 55 w 92"/>
                  <a:gd name="T59" fmla="*/ 90 h 91"/>
                  <a:gd name="T60" fmla="*/ 64 w 92"/>
                  <a:gd name="T61" fmla="*/ 88 h 91"/>
                  <a:gd name="T62" fmla="*/ 72 w 92"/>
                  <a:gd name="T63" fmla="*/ 84 h 91"/>
                  <a:gd name="T64" fmla="*/ 78 w 92"/>
                  <a:gd name="T65" fmla="*/ 78 h 91"/>
                  <a:gd name="T66" fmla="*/ 84 w 92"/>
                  <a:gd name="T67" fmla="*/ 72 h 91"/>
                  <a:gd name="T68" fmla="*/ 88 w 92"/>
                  <a:gd name="T69" fmla="*/ 63 h 91"/>
                  <a:gd name="T70" fmla="*/ 91 w 92"/>
                  <a:gd name="T71" fmla="*/ 55 h 91"/>
                  <a:gd name="T72" fmla="*/ 92 w 92"/>
                  <a:gd name="T73" fmla="*/ 46 h 91"/>
                  <a:gd name="T74" fmla="*/ 92 w 92"/>
                  <a:gd name="T75" fmla="*/ 4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1">
                    <a:moveTo>
                      <a:pt x="92" y="46"/>
                    </a:moveTo>
                    <a:lnTo>
                      <a:pt x="92" y="46"/>
                    </a:lnTo>
                    <a:lnTo>
                      <a:pt x="91" y="37"/>
                    </a:lnTo>
                    <a:lnTo>
                      <a:pt x="88" y="27"/>
                    </a:lnTo>
                    <a:lnTo>
                      <a:pt x="84" y="19"/>
                    </a:lnTo>
                    <a:lnTo>
                      <a:pt x="78" y="13"/>
                    </a:lnTo>
                    <a:lnTo>
                      <a:pt x="72" y="7"/>
                    </a:lnTo>
                    <a:lnTo>
                      <a:pt x="64" y="3"/>
                    </a:lnTo>
                    <a:lnTo>
                      <a:pt x="55" y="1"/>
                    </a:lnTo>
                    <a:lnTo>
                      <a:pt x="46" y="0"/>
                    </a:lnTo>
                    <a:lnTo>
                      <a:pt x="46" y="0"/>
                    </a:lnTo>
                    <a:lnTo>
                      <a:pt x="37" y="1"/>
                    </a:lnTo>
                    <a:lnTo>
                      <a:pt x="28" y="3"/>
                    </a:lnTo>
                    <a:lnTo>
                      <a:pt x="20" y="7"/>
                    </a:lnTo>
                    <a:lnTo>
                      <a:pt x="13" y="13"/>
                    </a:lnTo>
                    <a:lnTo>
                      <a:pt x="8" y="19"/>
                    </a:lnTo>
                    <a:lnTo>
                      <a:pt x="4" y="27"/>
                    </a:lnTo>
                    <a:lnTo>
                      <a:pt x="1" y="37"/>
                    </a:lnTo>
                    <a:lnTo>
                      <a:pt x="0" y="46"/>
                    </a:lnTo>
                    <a:lnTo>
                      <a:pt x="0" y="46"/>
                    </a:lnTo>
                    <a:lnTo>
                      <a:pt x="1" y="55"/>
                    </a:lnTo>
                    <a:lnTo>
                      <a:pt x="4" y="63"/>
                    </a:lnTo>
                    <a:lnTo>
                      <a:pt x="8" y="72"/>
                    </a:lnTo>
                    <a:lnTo>
                      <a:pt x="13" y="78"/>
                    </a:lnTo>
                    <a:lnTo>
                      <a:pt x="20" y="84"/>
                    </a:lnTo>
                    <a:lnTo>
                      <a:pt x="28" y="88"/>
                    </a:lnTo>
                    <a:lnTo>
                      <a:pt x="37" y="90"/>
                    </a:lnTo>
                    <a:lnTo>
                      <a:pt x="46" y="91"/>
                    </a:lnTo>
                    <a:lnTo>
                      <a:pt x="46" y="91"/>
                    </a:lnTo>
                    <a:lnTo>
                      <a:pt x="55" y="90"/>
                    </a:lnTo>
                    <a:lnTo>
                      <a:pt x="64" y="88"/>
                    </a:lnTo>
                    <a:lnTo>
                      <a:pt x="72" y="84"/>
                    </a:lnTo>
                    <a:lnTo>
                      <a:pt x="78" y="78"/>
                    </a:lnTo>
                    <a:lnTo>
                      <a:pt x="84" y="72"/>
                    </a:lnTo>
                    <a:lnTo>
                      <a:pt x="88" y="63"/>
                    </a:lnTo>
                    <a:lnTo>
                      <a:pt x="91" y="55"/>
                    </a:lnTo>
                    <a:lnTo>
                      <a:pt x="92" y="46"/>
                    </a:lnTo>
                    <a:lnTo>
                      <a:pt x="9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2" name="Freeform 243"/>
              <p:cNvSpPr>
                <a:spLocks/>
              </p:cNvSpPr>
              <p:nvPr/>
            </p:nvSpPr>
            <p:spPr bwMode="auto">
              <a:xfrm>
                <a:off x="1461" y="1628"/>
                <a:ext cx="173" cy="24"/>
              </a:xfrm>
              <a:custGeom>
                <a:avLst/>
                <a:gdLst>
                  <a:gd name="T0" fmla="*/ 161 w 173"/>
                  <a:gd name="T1" fmla="*/ 0 h 24"/>
                  <a:gd name="T2" fmla="*/ 11 w 173"/>
                  <a:gd name="T3" fmla="*/ 0 h 24"/>
                  <a:gd name="T4" fmla="*/ 11 w 173"/>
                  <a:gd name="T5" fmla="*/ 0 h 24"/>
                  <a:gd name="T6" fmla="*/ 7 w 173"/>
                  <a:gd name="T7" fmla="*/ 1 h 24"/>
                  <a:gd name="T8" fmla="*/ 3 w 173"/>
                  <a:gd name="T9" fmla="*/ 3 h 24"/>
                  <a:gd name="T10" fmla="*/ 0 w 173"/>
                  <a:gd name="T11" fmla="*/ 7 h 24"/>
                  <a:gd name="T12" fmla="*/ 0 w 173"/>
                  <a:gd name="T13" fmla="*/ 12 h 24"/>
                  <a:gd name="T14" fmla="*/ 0 w 173"/>
                  <a:gd name="T15" fmla="*/ 12 h 24"/>
                  <a:gd name="T16" fmla="*/ 0 w 173"/>
                  <a:gd name="T17" fmla="*/ 17 h 24"/>
                  <a:gd name="T18" fmla="*/ 3 w 173"/>
                  <a:gd name="T19" fmla="*/ 21 h 24"/>
                  <a:gd name="T20" fmla="*/ 7 w 173"/>
                  <a:gd name="T21" fmla="*/ 23 h 24"/>
                  <a:gd name="T22" fmla="*/ 11 w 173"/>
                  <a:gd name="T23" fmla="*/ 24 h 24"/>
                  <a:gd name="T24" fmla="*/ 161 w 173"/>
                  <a:gd name="T25" fmla="*/ 24 h 24"/>
                  <a:gd name="T26" fmla="*/ 161 w 173"/>
                  <a:gd name="T27" fmla="*/ 24 h 24"/>
                  <a:gd name="T28" fmla="*/ 166 w 173"/>
                  <a:gd name="T29" fmla="*/ 23 h 24"/>
                  <a:gd name="T30" fmla="*/ 170 w 173"/>
                  <a:gd name="T31" fmla="*/ 21 h 24"/>
                  <a:gd name="T32" fmla="*/ 172 w 173"/>
                  <a:gd name="T33" fmla="*/ 17 h 24"/>
                  <a:gd name="T34" fmla="*/ 173 w 173"/>
                  <a:gd name="T35" fmla="*/ 12 h 24"/>
                  <a:gd name="T36" fmla="*/ 173 w 173"/>
                  <a:gd name="T37" fmla="*/ 12 h 24"/>
                  <a:gd name="T38" fmla="*/ 172 w 173"/>
                  <a:gd name="T39" fmla="*/ 7 h 24"/>
                  <a:gd name="T40" fmla="*/ 170 w 173"/>
                  <a:gd name="T41" fmla="*/ 3 h 24"/>
                  <a:gd name="T42" fmla="*/ 166 w 173"/>
                  <a:gd name="T43" fmla="*/ 1 h 24"/>
                  <a:gd name="T44" fmla="*/ 161 w 173"/>
                  <a:gd name="T45" fmla="*/ 0 h 24"/>
                  <a:gd name="T46" fmla="*/ 161 w 173"/>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4">
                    <a:moveTo>
                      <a:pt x="161" y="0"/>
                    </a:moveTo>
                    <a:lnTo>
                      <a:pt x="11" y="0"/>
                    </a:lnTo>
                    <a:lnTo>
                      <a:pt x="11" y="0"/>
                    </a:lnTo>
                    <a:lnTo>
                      <a:pt x="7" y="1"/>
                    </a:lnTo>
                    <a:lnTo>
                      <a:pt x="3" y="3"/>
                    </a:lnTo>
                    <a:lnTo>
                      <a:pt x="0" y="7"/>
                    </a:lnTo>
                    <a:lnTo>
                      <a:pt x="0" y="12"/>
                    </a:lnTo>
                    <a:lnTo>
                      <a:pt x="0" y="12"/>
                    </a:lnTo>
                    <a:lnTo>
                      <a:pt x="0" y="17"/>
                    </a:lnTo>
                    <a:lnTo>
                      <a:pt x="3" y="21"/>
                    </a:lnTo>
                    <a:lnTo>
                      <a:pt x="7" y="23"/>
                    </a:lnTo>
                    <a:lnTo>
                      <a:pt x="11" y="24"/>
                    </a:lnTo>
                    <a:lnTo>
                      <a:pt x="161" y="24"/>
                    </a:lnTo>
                    <a:lnTo>
                      <a:pt x="161" y="24"/>
                    </a:lnTo>
                    <a:lnTo>
                      <a:pt x="166" y="23"/>
                    </a:lnTo>
                    <a:lnTo>
                      <a:pt x="170" y="21"/>
                    </a:lnTo>
                    <a:lnTo>
                      <a:pt x="172" y="17"/>
                    </a:lnTo>
                    <a:lnTo>
                      <a:pt x="173" y="12"/>
                    </a:lnTo>
                    <a:lnTo>
                      <a:pt x="173" y="12"/>
                    </a:lnTo>
                    <a:lnTo>
                      <a:pt x="172" y="7"/>
                    </a:lnTo>
                    <a:lnTo>
                      <a:pt x="170" y="3"/>
                    </a:lnTo>
                    <a:lnTo>
                      <a:pt x="166" y="1"/>
                    </a:lnTo>
                    <a:lnTo>
                      <a:pt x="161" y="0"/>
                    </a:lnTo>
                    <a:lnTo>
                      <a:pt x="161"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3" name="Freeform 244"/>
              <p:cNvSpPr>
                <a:spLocks noEditPoints="1"/>
              </p:cNvSpPr>
              <p:nvPr/>
            </p:nvSpPr>
            <p:spPr bwMode="auto">
              <a:xfrm>
                <a:off x="1332" y="1456"/>
                <a:ext cx="307" cy="156"/>
              </a:xfrm>
              <a:custGeom>
                <a:avLst/>
                <a:gdLst>
                  <a:gd name="T0" fmla="*/ 206 w 307"/>
                  <a:gd name="T1" fmla="*/ 7 h 156"/>
                  <a:gd name="T2" fmla="*/ 204 w 307"/>
                  <a:gd name="T3" fmla="*/ 2 h 156"/>
                  <a:gd name="T4" fmla="*/ 199 w 307"/>
                  <a:gd name="T5" fmla="*/ 0 h 156"/>
                  <a:gd name="T6" fmla="*/ 193 w 307"/>
                  <a:gd name="T7" fmla="*/ 5 h 156"/>
                  <a:gd name="T8" fmla="*/ 192 w 307"/>
                  <a:gd name="T9" fmla="*/ 47 h 156"/>
                  <a:gd name="T10" fmla="*/ 57 w 307"/>
                  <a:gd name="T11" fmla="*/ 43 h 156"/>
                  <a:gd name="T12" fmla="*/ 48 w 307"/>
                  <a:gd name="T13" fmla="*/ 32 h 156"/>
                  <a:gd name="T14" fmla="*/ 35 w 307"/>
                  <a:gd name="T15" fmla="*/ 27 h 156"/>
                  <a:gd name="T16" fmla="*/ 24 w 307"/>
                  <a:gd name="T17" fmla="*/ 27 h 156"/>
                  <a:gd name="T18" fmla="*/ 10 w 307"/>
                  <a:gd name="T19" fmla="*/ 36 h 156"/>
                  <a:gd name="T20" fmla="*/ 1 w 307"/>
                  <a:gd name="T21" fmla="*/ 50 h 156"/>
                  <a:gd name="T22" fmla="*/ 1 w 307"/>
                  <a:gd name="T23" fmla="*/ 62 h 156"/>
                  <a:gd name="T24" fmla="*/ 10 w 307"/>
                  <a:gd name="T25" fmla="*/ 78 h 156"/>
                  <a:gd name="T26" fmla="*/ 24 w 307"/>
                  <a:gd name="T27" fmla="*/ 86 h 156"/>
                  <a:gd name="T28" fmla="*/ 38 w 307"/>
                  <a:gd name="T29" fmla="*/ 85 h 156"/>
                  <a:gd name="T30" fmla="*/ 56 w 307"/>
                  <a:gd name="T31" fmla="*/ 73 h 156"/>
                  <a:gd name="T32" fmla="*/ 90 w 307"/>
                  <a:gd name="T33" fmla="*/ 85 h 156"/>
                  <a:gd name="T34" fmla="*/ 127 w 307"/>
                  <a:gd name="T35" fmla="*/ 110 h 156"/>
                  <a:gd name="T36" fmla="*/ 140 w 307"/>
                  <a:gd name="T37" fmla="*/ 137 h 156"/>
                  <a:gd name="T38" fmla="*/ 163 w 307"/>
                  <a:gd name="T39" fmla="*/ 155 h 156"/>
                  <a:gd name="T40" fmla="*/ 172 w 307"/>
                  <a:gd name="T41" fmla="*/ 156 h 156"/>
                  <a:gd name="T42" fmla="*/ 253 w 307"/>
                  <a:gd name="T43" fmla="*/ 155 h 156"/>
                  <a:gd name="T44" fmla="*/ 288 w 307"/>
                  <a:gd name="T45" fmla="*/ 144 h 156"/>
                  <a:gd name="T46" fmla="*/ 306 w 307"/>
                  <a:gd name="T47" fmla="*/ 122 h 156"/>
                  <a:gd name="T48" fmla="*/ 307 w 307"/>
                  <a:gd name="T49" fmla="*/ 114 h 156"/>
                  <a:gd name="T50" fmla="*/ 302 w 307"/>
                  <a:gd name="T51" fmla="*/ 99 h 156"/>
                  <a:gd name="T52" fmla="*/ 278 w 307"/>
                  <a:gd name="T53" fmla="*/ 72 h 156"/>
                  <a:gd name="T54" fmla="*/ 242 w 307"/>
                  <a:gd name="T55" fmla="*/ 51 h 156"/>
                  <a:gd name="T56" fmla="*/ 219 w 307"/>
                  <a:gd name="T57" fmla="*/ 47 h 156"/>
                  <a:gd name="T58" fmla="*/ 30 w 307"/>
                  <a:gd name="T59" fmla="*/ 78 h 156"/>
                  <a:gd name="T60" fmla="*/ 19 w 307"/>
                  <a:gd name="T61" fmla="*/ 74 h 156"/>
                  <a:gd name="T62" fmla="*/ 11 w 307"/>
                  <a:gd name="T63" fmla="*/ 64 h 156"/>
                  <a:gd name="T64" fmla="*/ 10 w 307"/>
                  <a:gd name="T65" fmla="*/ 56 h 156"/>
                  <a:gd name="T66" fmla="*/ 13 w 307"/>
                  <a:gd name="T67" fmla="*/ 45 h 156"/>
                  <a:gd name="T68" fmla="*/ 22 w 307"/>
                  <a:gd name="T69" fmla="*/ 37 h 156"/>
                  <a:gd name="T70" fmla="*/ 30 w 307"/>
                  <a:gd name="T71" fmla="*/ 36 h 156"/>
                  <a:gd name="T72" fmla="*/ 46 w 307"/>
                  <a:gd name="T73" fmla="*/ 43 h 156"/>
                  <a:gd name="T74" fmla="*/ 30 w 307"/>
                  <a:gd name="T75" fmla="*/ 47 h 156"/>
                  <a:gd name="T76" fmla="*/ 30 w 307"/>
                  <a:gd name="T77" fmla="*/ 47 h 156"/>
                  <a:gd name="T78" fmla="*/ 23 w 307"/>
                  <a:gd name="T79" fmla="*/ 53 h 156"/>
                  <a:gd name="T80" fmla="*/ 23 w 307"/>
                  <a:gd name="T81" fmla="*/ 58 h 156"/>
                  <a:gd name="T82" fmla="*/ 28 w 307"/>
                  <a:gd name="T83" fmla="*/ 63 h 156"/>
                  <a:gd name="T84" fmla="*/ 47 w 307"/>
                  <a:gd name="T85" fmla="*/ 69 h 156"/>
                  <a:gd name="T86" fmla="*/ 35 w 307"/>
                  <a:gd name="T87" fmla="*/ 77 h 156"/>
                  <a:gd name="T88" fmla="*/ 215 w 307"/>
                  <a:gd name="T89" fmla="*/ 99 h 156"/>
                  <a:gd name="T90" fmla="*/ 219 w 307"/>
                  <a:gd name="T91" fmla="*/ 60 h 156"/>
                  <a:gd name="T92" fmla="*/ 238 w 307"/>
                  <a:gd name="T93" fmla="*/ 64 h 156"/>
                  <a:gd name="T94" fmla="*/ 266 w 307"/>
                  <a:gd name="T95" fmla="*/ 80 h 156"/>
                  <a:gd name="T96" fmla="*/ 285 w 307"/>
                  <a:gd name="T97" fmla="*/ 9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7" h="156">
                    <a:moveTo>
                      <a:pt x="219" y="47"/>
                    </a:moveTo>
                    <a:lnTo>
                      <a:pt x="206" y="47"/>
                    </a:lnTo>
                    <a:lnTo>
                      <a:pt x="206" y="7"/>
                    </a:lnTo>
                    <a:lnTo>
                      <a:pt x="206" y="7"/>
                    </a:lnTo>
                    <a:lnTo>
                      <a:pt x="206" y="5"/>
                    </a:lnTo>
                    <a:lnTo>
                      <a:pt x="204" y="2"/>
                    </a:lnTo>
                    <a:lnTo>
                      <a:pt x="202" y="1"/>
                    </a:lnTo>
                    <a:lnTo>
                      <a:pt x="199" y="0"/>
                    </a:lnTo>
                    <a:lnTo>
                      <a:pt x="199" y="0"/>
                    </a:lnTo>
                    <a:lnTo>
                      <a:pt x="196" y="1"/>
                    </a:lnTo>
                    <a:lnTo>
                      <a:pt x="194" y="2"/>
                    </a:lnTo>
                    <a:lnTo>
                      <a:pt x="193" y="5"/>
                    </a:lnTo>
                    <a:lnTo>
                      <a:pt x="192" y="7"/>
                    </a:lnTo>
                    <a:lnTo>
                      <a:pt x="192" y="47"/>
                    </a:lnTo>
                    <a:lnTo>
                      <a:pt x="192" y="47"/>
                    </a:lnTo>
                    <a:lnTo>
                      <a:pt x="59" y="47"/>
                    </a:lnTo>
                    <a:lnTo>
                      <a:pt x="59" y="47"/>
                    </a:lnTo>
                    <a:lnTo>
                      <a:pt x="57" y="43"/>
                    </a:lnTo>
                    <a:lnTo>
                      <a:pt x="55" y="39"/>
                    </a:lnTo>
                    <a:lnTo>
                      <a:pt x="52" y="36"/>
                    </a:lnTo>
                    <a:lnTo>
                      <a:pt x="48" y="32"/>
                    </a:lnTo>
                    <a:lnTo>
                      <a:pt x="45" y="30"/>
                    </a:lnTo>
                    <a:lnTo>
                      <a:pt x="39" y="28"/>
                    </a:lnTo>
                    <a:lnTo>
                      <a:pt x="35" y="27"/>
                    </a:lnTo>
                    <a:lnTo>
                      <a:pt x="30" y="26"/>
                    </a:lnTo>
                    <a:lnTo>
                      <a:pt x="30" y="26"/>
                    </a:lnTo>
                    <a:lnTo>
                      <a:pt x="24" y="27"/>
                    </a:lnTo>
                    <a:lnTo>
                      <a:pt x="19" y="29"/>
                    </a:lnTo>
                    <a:lnTo>
                      <a:pt x="14" y="31"/>
                    </a:lnTo>
                    <a:lnTo>
                      <a:pt x="10" y="36"/>
                    </a:lnTo>
                    <a:lnTo>
                      <a:pt x="6" y="40"/>
                    </a:lnTo>
                    <a:lnTo>
                      <a:pt x="3" y="45"/>
                    </a:lnTo>
                    <a:lnTo>
                      <a:pt x="1" y="50"/>
                    </a:lnTo>
                    <a:lnTo>
                      <a:pt x="0" y="56"/>
                    </a:lnTo>
                    <a:lnTo>
                      <a:pt x="0" y="56"/>
                    </a:lnTo>
                    <a:lnTo>
                      <a:pt x="1" y="62"/>
                    </a:lnTo>
                    <a:lnTo>
                      <a:pt x="3" y="68"/>
                    </a:lnTo>
                    <a:lnTo>
                      <a:pt x="6" y="73"/>
                    </a:lnTo>
                    <a:lnTo>
                      <a:pt x="10" y="78"/>
                    </a:lnTo>
                    <a:lnTo>
                      <a:pt x="14" y="81"/>
                    </a:lnTo>
                    <a:lnTo>
                      <a:pt x="19" y="84"/>
                    </a:lnTo>
                    <a:lnTo>
                      <a:pt x="24" y="86"/>
                    </a:lnTo>
                    <a:lnTo>
                      <a:pt x="30" y="86"/>
                    </a:lnTo>
                    <a:lnTo>
                      <a:pt x="30" y="86"/>
                    </a:lnTo>
                    <a:lnTo>
                      <a:pt x="38" y="85"/>
                    </a:lnTo>
                    <a:lnTo>
                      <a:pt x="45" y="82"/>
                    </a:lnTo>
                    <a:lnTo>
                      <a:pt x="51" y="78"/>
                    </a:lnTo>
                    <a:lnTo>
                      <a:pt x="56" y="73"/>
                    </a:lnTo>
                    <a:lnTo>
                      <a:pt x="56" y="73"/>
                    </a:lnTo>
                    <a:lnTo>
                      <a:pt x="72" y="78"/>
                    </a:lnTo>
                    <a:lnTo>
                      <a:pt x="90" y="85"/>
                    </a:lnTo>
                    <a:lnTo>
                      <a:pt x="126" y="99"/>
                    </a:lnTo>
                    <a:lnTo>
                      <a:pt x="126" y="99"/>
                    </a:lnTo>
                    <a:lnTo>
                      <a:pt x="127" y="110"/>
                    </a:lnTo>
                    <a:lnTo>
                      <a:pt x="129" y="119"/>
                    </a:lnTo>
                    <a:lnTo>
                      <a:pt x="134" y="129"/>
                    </a:lnTo>
                    <a:lnTo>
                      <a:pt x="140" y="137"/>
                    </a:lnTo>
                    <a:lnTo>
                      <a:pt x="146" y="146"/>
                    </a:lnTo>
                    <a:lnTo>
                      <a:pt x="155" y="151"/>
                    </a:lnTo>
                    <a:lnTo>
                      <a:pt x="163" y="155"/>
                    </a:lnTo>
                    <a:lnTo>
                      <a:pt x="167" y="156"/>
                    </a:lnTo>
                    <a:lnTo>
                      <a:pt x="172" y="156"/>
                    </a:lnTo>
                    <a:lnTo>
                      <a:pt x="172" y="156"/>
                    </a:lnTo>
                    <a:lnTo>
                      <a:pt x="238" y="156"/>
                    </a:lnTo>
                    <a:lnTo>
                      <a:pt x="238" y="156"/>
                    </a:lnTo>
                    <a:lnTo>
                      <a:pt x="253" y="155"/>
                    </a:lnTo>
                    <a:lnTo>
                      <a:pt x="267" y="153"/>
                    </a:lnTo>
                    <a:lnTo>
                      <a:pt x="278" y="149"/>
                    </a:lnTo>
                    <a:lnTo>
                      <a:pt x="288" y="144"/>
                    </a:lnTo>
                    <a:lnTo>
                      <a:pt x="297" y="137"/>
                    </a:lnTo>
                    <a:lnTo>
                      <a:pt x="302" y="130"/>
                    </a:lnTo>
                    <a:lnTo>
                      <a:pt x="306" y="122"/>
                    </a:lnTo>
                    <a:lnTo>
                      <a:pt x="307" y="118"/>
                    </a:lnTo>
                    <a:lnTo>
                      <a:pt x="307" y="114"/>
                    </a:lnTo>
                    <a:lnTo>
                      <a:pt x="307" y="114"/>
                    </a:lnTo>
                    <a:lnTo>
                      <a:pt x="306" y="110"/>
                    </a:lnTo>
                    <a:lnTo>
                      <a:pt x="305" y="104"/>
                    </a:lnTo>
                    <a:lnTo>
                      <a:pt x="302" y="99"/>
                    </a:lnTo>
                    <a:lnTo>
                      <a:pt x="299" y="93"/>
                    </a:lnTo>
                    <a:lnTo>
                      <a:pt x="289" y="83"/>
                    </a:lnTo>
                    <a:lnTo>
                      <a:pt x="278" y="72"/>
                    </a:lnTo>
                    <a:lnTo>
                      <a:pt x="265" y="62"/>
                    </a:lnTo>
                    <a:lnTo>
                      <a:pt x="249" y="54"/>
                    </a:lnTo>
                    <a:lnTo>
                      <a:pt x="242" y="51"/>
                    </a:lnTo>
                    <a:lnTo>
                      <a:pt x="234" y="49"/>
                    </a:lnTo>
                    <a:lnTo>
                      <a:pt x="227" y="48"/>
                    </a:lnTo>
                    <a:lnTo>
                      <a:pt x="219" y="47"/>
                    </a:lnTo>
                    <a:lnTo>
                      <a:pt x="219" y="47"/>
                    </a:lnTo>
                    <a:close/>
                    <a:moveTo>
                      <a:pt x="30" y="78"/>
                    </a:moveTo>
                    <a:lnTo>
                      <a:pt x="30" y="78"/>
                    </a:lnTo>
                    <a:lnTo>
                      <a:pt x="26" y="77"/>
                    </a:lnTo>
                    <a:lnTo>
                      <a:pt x="22" y="76"/>
                    </a:lnTo>
                    <a:lnTo>
                      <a:pt x="19" y="74"/>
                    </a:lnTo>
                    <a:lnTo>
                      <a:pt x="16" y="72"/>
                    </a:lnTo>
                    <a:lnTo>
                      <a:pt x="13" y="68"/>
                    </a:lnTo>
                    <a:lnTo>
                      <a:pt x="11" y="64"/>
                    </a:lnTo>
                    <a:lnTo>
                      <a:pt x="10" y="60"/>
                    </a:lnTo>
                    <a:lnTo>
                      <a:pt x="10" y="56"/>
                    </a:lnTo>
                    <a:lnTo>
                      <a:pt x="10" y="56"/>
                    </a:lnTo>
                    <a:lnTo>
                      <a:pt x="10" y="52"/>
                    </a:lnTo>
                    <a:lnTo>
                      <a:pt x="11" y="48"/>
                    </a:lnTo>
                    <a:lnTo>
                      <a:pt x="13" y="45"/>
                    </a:lnTo>
                    <a:lnTo>
                      <a:pt x="16" y="42"/>
                    </a:lnTo>
                    <a:lnTo>
                      <a:pt x="19" y="39"/>
                    </a:lnTo>
                    <a:lnTo>
                      <a:pt x="22" y="37"/>
                    </a:lnTo>
                    <a:lnTo>
                      <a:pt x="26" y="36"/>
                    </a:lnTo>
                    <a:lnTo>
                      <a:pt x="30" y="36"/>
                    </a:lnTo>
                    <a:lnTo>
                      <a:pt x="30" y="36"/>
                    </a:lnTo>
                    <a:lnTo>
                      <a:pt x="36" y="37"/>
                    </a:lnTo>
                    <a:lnTo>
                      <a:pt x="42" y="39"/>
                    </a:lnTo>
                    <a:lnTo>
                      <a:pt x="46" y="43"/>
                    </a:lnTo>
                    <a:lnTo>
                      <a:pt x="50" y="47"/>
                    </a:lnTo>
                    <a:lnTo>
                      <a:pt x="50" y="47"/>
                    </a:lnTo>
                    <a:lnTo>
                      <a:pt x="30" y="47"/>
                    </a:lnTo>
                    <a:lnTo>
                      <a:pt x="30" y="47"/>
                    </a:lnTo>
                    <a:lnTo>
                      <a:pt x="30" y="47"/>
                    </a:lnTo>
                    <a:lnTo>
                      <a:pt x="30" y="47"/>
                    </a:lnTo>
                    <a:lnTo>
                      <a:pt x="27" y="48"/>
                    </a:lnTo>
                    <a:lnTo>
                      <a:pt x="24" y="50"/>
                    </a:lnTo>
                    <a:lnTo>
                      <a:pt x="23" y="53"/>
                    </a:lnTo>
                    <a:lnTo>
                      <a:pt x="22" y="56"/>
                    </a:lnTo>
                    <a:lnTo>
                      <a:pt x="22" y="56"/>
                    </a:lnTo>
                    <a:lnTo>
                      <a:pt x="23" y="58"/>
                    </a:lnTo>
                    <a:lnTo>
                      <a:pt x="24" y="60"/>
                    </a:lnTo>
                    <a:lnTo>
                      <a:pt x="25" y="62"/>
                    </a:lnTo>
                    <a:lnTo>
                      <a:pt x="28" y="63"/>
                    </a:lnTo>
                    <a:lnTo>
                      <a:pt x="28" y="63"/>
                    </a:lnTo>
                    <a:lnTo>
                      <a:pt x="47" y="69"/>
                    </a:lnTo>
                    <a:lnTo>
                      <a:pt x="47" y="69"/>
                    </a:lnTo>
                    <a:lnTo>
                      <a:pt x="44" y="73"/>
                    </a:lnTo>
                    <a:lnTo>
                      <a:pt x="39" y="76"/>
                    </a:lnTo>
                    <a:lnTo>
                      <a:pt x="35" y="77"/>
                    </a:lnTo>
                    <a:lnTo>
                      <a:pt x="30" y="78"/>
                    </a:lnTo>
                    <a:lnTo>
                      <a:pt x="30" y="78"/>
                    </a:lnTo>
                    <a:close/>
                    <a:moveTo>
                      <a:pt x="215" y="99"/>
                    </a:moveTo>
                    <a:lnTo>
                      <a:pt x="201" y="60"/>
                    </a:lnTo>
                    <a:lnTo>
                      <a:pt x="201" y="60"/>
                    </a:lnTo>
                    <a:lnTo>
                      <a:pt x="219" y="60"/>
                    </a:lnTo>
                    <a:lnTo>
                      <a:pt x="219" y="60"/>
                    </a:lnTo>
                    <a:lnTo>
                      <a:pt x="229" y="61"/>
                    </a:lnTo>
                    <a:lnTo>
                      <a:pt x="238" y="64"/>
                    </a:lnTo>
                    <a:lnTo>
                      <a:pt x="248" y="68"/>
                    </a:lnTo>
                    <a:lnTo>
                      <a:pt x="256" y="74"/>
                    </a:lnTo>
                    <a:lnTo>
                      <a:pt x="266" y="80"/>
                    </a:lnTo>
                    <a:lnTo>
                      <a:pt x="273" y="86"/>
                    </a:lnTo>
                    <a:lnTo>
                      <a:pt x="280" y="93"/>
                    </a:lnTo>
                    <a:lnTo>
                      <a:pt x="285" y="99"/>
                    </a:lnTo>
                    <a:lnTo>
                      <a:pt x="215" y="9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4" name="Freeform 245"/>
              <p:cNvSpPr>
                <a:spLocks/>
              </p:cNvSpPr>
              <p:nvPr/>
            </p:nvSpPr>
            <p:spPr bwMode="auto">
              <a:xfrm>
                <a:off x="1401" y="1469"/>
                <a:ext cx="111" cy="12"/>
              </a:xfrm>
              <a:custGeom>
                <a:avLst/>
                <a:gdLst>
                  <a:gd name="T0" fmla="*/ 111 w 111"/>
                  <a:gd name="T1" fmla="*/ 12 h 12"/>
                  <a:gd name="T2" fmla="*/ 111 w 111"/>
                  <a:gd name="T3" fmla="*/ 12 h 12"/>
                  <a:gd name="T4" fmla="*/ 5 w 111"/>
                  <a:gd name="T5" fmla="*/ 12 h 12"/>
                  <a:gd name="T6" fmla="*/ 5 w 111"/>
                  <a:gd name="T7" fmla="*/ 12 h 12"/>
                  <a:gd name="T8" fmla="*/ 5 w 111"/>
                  <a:gd name="T9" fmla="*/ 12 h 12"/>
                  <a:gd name="T10" fmla="*/ 3 w 111"/>
                  <a:gd name="T11" fmla="*/ 11 h 12"/>
                  <a:gd name="T12" fmla="*/ 1 w 111"/>
                  <a:gd name="T13" fmla="*/ 10 h 12"/>
                  <a:gd name="T14" fmla="*/ 0 w 111"/>
                  <a:gd name="T15" fmla="*/ 8 h 12"/>
                  <a:gd name="T16" fmla="*/ 0 w 111"/>
                  <a:gd name="T17" fmla="*/ 6 h 12"/>
                  <a:gd name="T18" fmla="*/ 0 w 111"/>
                  <a:gd name="T19" fmla="*/ 6 h 12"/>
                  <a:gd name="T20" fmla="*/ 0 w 111"/>
                  <a:gd name="T21" fmla="*/ 6 h 12"/>
                  <a:gd name="T22" fmla="*/ 0 w 111"/>
                  <a:gd name="T23" fmla="*/ 4 h 12"/>
                  <a:gd name="T24" fmla="*/ 1 w 111"/>
                  <a:gd name="T25" fmla="*/ 2 h 12"/>
                  <a:gd name="T26" fmla="*/ 3 w 111"/>
                  <a:gd name="T27" fmla="*/ 1 h 12"/>
                  <a:gd name="T28" fmla="*/ 5 w 111"/>
                  <a:gd name="T29" fmla="*/ 0 h 12"/>
                  <a:gd name="T30" fmla="*/ 5 w 111"/>
                  <a:gd name="T31" fmla="*/ 0 h 12"/>
                  <a:gd name="T32" fmla="*/ 111 w 1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2">
                    <a:moveTo>
                      <a:pt x="111" y="12"/>
                    </a:moveTo>
                    <a:lnTo>
                      <a:pt x="111" y="12"/>
                    </a:lnTo>
                    <a:lnTo>
                      <a:pt x="5" y="12"/>
                    </a:lnTo>
                    <a:lnTo>
                      <a:pt x="5" y="12"/>
                    </a:lnTo>
                    <a:lnTo>
                      <a:pt x="5" y="12"/>
                    </a:lnTo>
                    <a:lnTo>
                      <a:pt x="3" y="11"/>
                    </a:lnTo>
                    <a:lnTo>
                      <a:pt x="1" y="10"/>
                    </a:lnTo>
                    <a:lnTo>
                      <a:pt x="0" y="8"/>
                    </a:lnTo>
                    <a:lnTo>
                      <a:pt x="0" y="6"/>
                    </a:lnTo>
                    <a:lnTo>
                      <a:pt x="0" y="6"/>
                    </a:lnTo>
                    <a:lnTo>
                      <a:pt x="0" y="6"/>
                    </a:lnTo>
                    <a:lnTo>
                      <a:pt x="0" y="4"/>
                    </a:lnTo>
                    <a:lnTo>
                      <a:pt x="1" y="2"/>
                    </a:lnTo>
                    <a:lnTo>
                      <a:pt x="3" y="1"/>
                    </a:lnTo>
                    <a:lnTo>
                      <a:pt x="5" y="0"/>
                    </a:lnTo>
                    <a:lnTo>
                      <a:pt x="5" y="0"/>
                    </a:lnTo>
                    <a:lnTo>
                      <a:pt x="1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5" name="Freeform 246"/>
              <p:cNvSpPr>
                <a:spLocks/>
              </p:cNvSpPr>
              <p:nvPr/>
            </p:nvSpPr>
            <p:spPr bwMode="auto">
              <a:xfrm>
                <a:off x="1549" y="1469"/>
                <a:ext cx="113" cy="12"/>
              </a:xfrm>
              <a:custGeom>
                <a:avLst/>
                <a:gdLst>
                  <a:gd name="T0" fmla="*/ 0 w 113"/>
                  <a:gd name="T1" fmla="*/ 0 h 12"/>
                  <a:gd name="T2" fmla="*/ 0 w 113"/>
                  <a:gd name="T3" fmla="*/ 0 h 12"/>
                  <a:gd name="T4" fmla="*/ 106 w 113"/>
                  <a:gd name="T5" fmla="*/ 0 h 12"/>
                  <a:gd name="T6" fmla="*/ 106 w 113"/>
                  <a:gd name="T7" fmla="*/ 0 h 12"/>
                  <a:gd name="T8" fmla="*/ 108 w 113"/>
                  <a:gd name="T9" fmla="*/ 1 h 12"/>
                  <a:gd name="T10" fmla="*/ 110 w 113"/>
                  <a:gd name="T11" fmla="*/ 2 h 12"/>
                  <a:gd name="T12" fmla="*/ 113 w 113"/>
                  <a:gd name="T13" fmla="*/ 4 h 12"/>
                  <a:gd name="T14" fmla="*/ 113 w 113"/>
                  <a:gd name="T15" fmla="*/ 6 h 12"/>
                  <a:gd name="T16" fmla="*/ 113 w 113"/>
                  <a:gd name="T17" fmla="*/ 6 h 12"/>
                  <a:gd name="T18" fmla="*/ 113 w 113"/>
                  <a:gd name="T19" fmla="*/ 6 h 12"/>
                  <a:gd name="T20" fmla="*/ 113 w 113"/>
                  <a:gd name="T21" fmla="*/ 8 h 12"/>
                  <a:gd name="T22" fmla="*/ 110 w 113"/>
                  <a:gd name="T23" fmla="*/ 10 h 12"/>
                  <a:gd name="T24" fmla="*/ 108 w 113"/>
                  <a:gd name="T25" fmla="*/ 11 h 12"/>
                  <a:gd name="T26" fmla="*/ 106 w 113"/>
                  <a:gd name="T27" fmla="*/ 12 h 12"/>
                  <a:gd name="T28" fmla="*/ 106 w 113"/>
                  <a:gd name="T29" fmla="*/ 12 h 12"/>
                  <a:gd name="T30" fmla="*/ 0 w 113"/>
                  <a:gd name="T31" fmla="*/ 12 h 12"/>
                  <a:gd name="T32" fmla="*/ 0 w 113"/>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
                    <a:moveTo>
                      <a:pt x="0" y="0"/>
                    </a:moveTo>
                    <a:lnTo>
                      <a:pt x="0" y="0"/>
                    </a:lnTo>
                    <a:lnTo>
                      <a:pt x="106" y="0"/>
                    </a:lnTo>
                    <a:lnTo>
                      <a:pt x="106" y="0"/>
                    </a:lnTo>
                    <a:lnTo>
                      <a:pt x="108" y="1"/>
                    </a:lnTo>
                    <a:lnTo>
                      <a:pt x="110" y="2"/>
                    </a:lnTo>
                    <a:lnTo>
                      <a:pt x="113" y="4"/>
                    </a:lnTo>
                    <a:lnTo>
                      <a:pt x="113" y="6"/>
                    </a:lnTo>
                    <a:lnTo>
                      <a:pt x="113" y="6"/>
                    </a:lnTo>
                    <a:lnTo>
                      <a:pt x="113" y="6"/>
                    </a:lnTo>
                    <a:lnTo>
                      <a:pt x="113" y="8"/>
                    </a:lnTo>
                    <a:lnTo>
                      <a:pt x="110" y="10"/>
                    </a:lnTo>
                    <a:lnTo>
                      <a:pt x="108" y="11"/>
                    </a:lnTo>
                    <a:lnTo>
                      <a:pt x="106" y="12"/>
                    </a:lnTo>
                    <a:lnTo>
                      <a:pt x="106" y="12"/>
                    </a:lnTo>
                    <a:lnTo>
                      <a:pt x="0" y="12"/>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6" name="Freeform 247"/>
              <p:cNvSpPr>
                <a:spLocks noEditPoints="1"/>
              </p:cNvSpPr>
              <p:nvPr/>
            </p:nvSpPr>
            <p:spPr bwMode="auto">
              <a:xfrm>
                <a:off x="1081" y="760"/>
                <a:ext cx="229" cy="224"/>
              </a:xfrm>
              <a:custGeom>
                <a:avLst/>
                <a:gdLst>
                  <a:gd name="T0" fmla="*/ 10 w 229"/>
                  <a:gd name="T1" fmla="*/ 223 h 224"/>
                  <a:gd name="T2" fmla="*/ 1 w 229"/>
                  <a:gd name="T3" fmla="*/ 209 h 224"/>
                  <a:gd name="T4" fmla="*/ 0 w 229"/>
                  <a:gd name="T5" fmla="*/ 42 h 224"/>
                  <a:gd name="T6" fmla="*/ 3 w 229"/>
                  <a:gd name="T7" fmla="*/ 33 h 224"/>
                  <a:gd name="T8" fmla="*/ 13 w 229"/>
                  <a:gd name="T9" fmla="*/ 22 h 224"/>
                  <a:gd name="T10" fmla="*/ 34 w 229"/>
                  <a:gd name="T11" fmla="*/ 10 h 224"/>
                  <a:gd name="T12" fmla="*/ 76 w 229"/>
                  <a:gd name="T13" fmla="*/ 2 h 224"/>
                  <a:gd name="T14" fmla="*/ 115 w 229"/>
                  <a:gd name="T15" fmla="*/ 0 h 224"/>
                  <a:gd name="T16" fmla="*/ 170 w 229"/>
                  <a:gd name="T17" fmla="*/ 4 h 224"/>
                  <a:gd name="T18" fmla="*/ 204 w 229"/>
                  <a:gd name="T19" fmla="*/ 14 h 224"/>
                  <a:gd name="T20" fmla="*/ 222 w 229"/>
                  <a:gd name="T21" fmla="*/ 25 h 224"/>
                  <a:gd name="T22" fmla="*/ 228 w 229"/>
                  <a:gd name="T23" fmla="*/ 36 h 224"/>
                  <a:gd name="T24" fmla="*/ 229 w 229"/>
                  <a:gd name="T25" fmla="*/ 200 h 224"/>
                  <a:gd name="T26" fmla="*/ 226 w 229"/>
                  <a:gd name="T27" fmla="*/ 216 h 224"/>
                  <a:gd name="T28" fmla="*/ 217 w 229"/>
                  <a:gd name="T29" fmla="*/ 224 h 224"/>
                  <a:gd name="T30" fmla="*/ 12 w 229"/>
                  <a:gd name="T31" fmla="*/ 224 h 224"/>
                  <a:gd name="T32" fmla="*/ 211 w 229"/>
                  <a:gd name="T33" fmla="*/ 42 h 224"/>
                  <a:gd name="T34" fmla="*/ 204 w 229"/>
                  <a:gd name="T35" fmla="*/ 38 h 224"/>
                  <a:gd name="T36" fmla="*/ 23 w 229"/>
                  <a:gd name="T37" fmla="*/ 38 h 224"/>
                  <a:gd name="T38" fmla="*/ 18 w 229"/>
                  <a:gd name="T39" fmla="*/ 46 h 224"/>
                  <a:gd name="T40" fmla="*/ 19 w 229"/>
                  <a:gd name="T41" fmla="*/ 133 h 224"/>
                  <a:gd name="T42" fmla="*/ 26 w 229"/>
                  <a:gd name="T43" fmla="*/ 138 h 224"/>
                  <a:gd name="T44" fmla="*/ 207 w 229"/>
                  <a:gd name="T45" fmla="*/ 137 h 224"/>
                  <a:gd name="T46" fmla="*/ 211 w 229"/>
                  <a:gd name="T47" fmla="*/ 130 h 224"/>
                  <a:gd name="T48" fmla="*/ 33 w 229"/>
                  <a:gd name="T49" fmla="*/ 174 h 224"/>
                  <a:gd name="T50" fmla="*/ 24 w 229"/>
                  <a:gd name="T51" fmla="*/ 180 h 224"/>
                  <a:gd name="T52" fmla="*/ 24 w 229"/>
                  <a:gd name="T53" fmla="*/ 188 h 224"/>
                  <a:gd name="T54" fmla="*/ 33 w 229"/>
                  <a:gd name="T55" fmla="*/ 195 h 224"/>
                  <a:gd name="T56" fmla="*/ 41 w 229"/>
                  <a:gd name="T57" fmla="*/ 192 h 224"/>
                  <a:gd name="T58" fmla="*/ 44 w 229"/>
                  <a:gd name="T59" fmla="*/ 184 h 224"/>
                  <a:gd name="T60" fmla="*/ 37 w 229"/>
                  <a:gd name="T61" fmla="*/ 175 h 224"/>
                  <a:gd name="T62" fmla="*/ 196 w 229"/>
                  <a:gd name="T63" fmla="*/ 174 h 224"/>
                  <a:gd name="T64" fmla="*/ 189 w 229"/>
                  <a:gd name="T65" fmla="*/ 177 h 224"/>
                  <a:gd name="T66" fmla="*/ 186 w 229"/>
                  <a:gd name="T67" fmla="*/ 184 h 224"/>
                  <a:gd name="T68" fmla="*/ 192 w 229"/>
                  <a:gd name="T69" fmla="*/ 195 h 224"/>
                  <a:gd name="T70" fmla="*/ 200 w 229"/>
                  <a:gd name="T71" fmla="*/ 195 h 224"/>
                  <a:gd name="T72" fmla="*/ 206 w 229"/>
                  <a:gd name="T73" fmla="*/ 184 h 224"/>
                  <a:gd name="T74" fmla="*/ 203 w 229"/>
                  <a:gd name="T75" fmla="*/ 177 h 224"/>
                  <a:gd name="T76" fmla="*/ 196 w 229"/>
                  <a:gd name="T77" fmla="*/ 174 h 224"/>
                  <a:gd name="T78" fmla="*/ 149 w 229"/>
                  <a:gd name="T79" fmla="*/ 26 h 224"/>
                  <a:gd name="T80" fmla="*/ 152 w 229"/>
                  <a:gd name="T81" fmla="*/ 25 h 224"/>
                  <a:gd name="T82" fmla="*/ 154 w 229"/>
                  <a:gd name="T83" fmla="*/ 21 h 224"/>
                  <a:gd name="T84" fmla="*/ 152 w 229"/>
                  <a:gd name="T85" fmla="*/ 18 h 224"/>
                  <a:gd name="T86" fmla="*/ 86 w 229"/>
                  <a:gd name="T87" fmla="*/ 16 h 224"/>
                  <a:gd name="T88" fmla="*/ 84 w 229"/>
                  <a:gd name="T89" fmla="*/ 17 h 224"/>
                  <a:gd name="T90" fmla="*/ 81 w 229"/>
                  <a:gd name="T91" fmla="*/ 21 h 224"/>
                  <a:gd name="T92" fmla="*/ 81 w 229"/>
                  <a:gd name="T93" fmla="*/ 23 h 224"/>
                  <a:gd name="T94" fmla="*/ 86 w 229"/>
                  <a:gd name="T95" fmla="*/ 2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24">
                    <a:moveTo>
                      <a:pt x="12" y="224"/>
                    </a:moveTo>
                    <a:lnTo>
                      <a:pt x="12" y="224"/>
                    </a:lnTo>
                    <a:lnTo>
                      <a:pt x="10" y="223"/>
                    </a:lnTo>
                    <a:lnTo>
                      <a:pt x="8" y="222"/>
                    </a:lnTo>
                    <a:lnTo>
                      <a:pt x="4" y="216"/>
                    </a:lnTo>
                    <a:lnTo>
                      <a:pt x="1" y="209"/>
                    </a:lnTo>
                    <a:lnTo>
                      <a:pt x="0" y="200"/>
                    </a:lnTo>
                    <a:lnTo>
                      <a:pt x="0" y="42"/>
                    </a:lnTo>
                    <a:lnTo>
                      <a:pt x="0" y="42"/>
                    </a:lnTo>
                    <a:lnTo>
                      <a:pt x="0" y="41"/>
                    </a:lnTo>
                    <a:lnTo>
                      <a:pt x="1" y="36"/>
                    </a:lnTo>
                    <a:lnTo>
                      <a:pt x="3" y="33"/>
                    </a:lnTo>
                    <a:lnTo>
                      <a:pt x="5" y="29"/>
                    </a:lnTo>
                    <a:lnTo>
                      <a:pt x="8" y="25"/>
                    </a:lnTo>
                    <a:lnTo>
                      <a:pt x="13" y="22"/>
                    </a:lnTo>
                    <a:lnTo>
                      <a:pt x="18" y="18"/>
                    </a:lnTo>
                    <a:lnTo>
                      <a:pt x="25" y="14"/>
                    </a:lnTo>
                    <a:lnTo>
                      <a:pt x="34" y="10"/>
                    </a:lnTo>
                    <a:lnTo>
                      <a:pt x="46" y="6"/>
                    </a:lnTo>
                    <a:lnTo>
                      <a:pt x="59" y="4"/>
                    </a:lnTo>
                    <a:lnTo>
                      <a:pt x="76" y="2"/>
                    </a:lnTo>
                    <a:lnTo>
                      <a:pt x="93" y="0"/>
                    </a:lnTo>
                    <a:lnTo>
                      <a:pt x="115" y="0"/>
                    </a:lnTo>
                    <a:lnTo>
                      <a:pt x="115" y="0"/>
                    </a:lnTo>
                    <a:lnTo>
                      <a:pt x="136" y="0"/>
                    </a:lnTo>
                    <a:lnTo>
                      <a:pt x="155" y="2"/>
                    </a:lnTo>
                    <a:lnTo>
                      <a:pt x="170" y="4"/>
                    </a:lnTo>
                    <a:lnTo>
                      <a:pt x="184" y="6"/>
                    </a:lnTo>
                    <a:lnTo>
                      <a:pt x="195" y="10"/>
                    </a:lnTo>
                    <a:lnTo>
                      <a:pt x="204" y="14"/>
                    </a:lnTo>
                    <a:lnTo>
                      <a:pt x="211" y="18"/>
                    </a:lnTo>
                    <a:lnTo>
                      <a:pt x="217" y="22"/>
                    </a:lnTo>
                    <a:lnTo>
                      <a:pt x="222" y="25"/>
                    </a:lnTo>
                    <a:lnTo>
                      <a:pt x="225" y="29"/>
                    </a:lnTo>
                    <a:lnTo>
                      <a:pt x="227" y="33"/>
                    </a:lnTo>
                    <a:lnTo>
                      <a:pt x="228" y="36"/>
                    </a:lnTo>
                    <a:lnTo>
                      <a:pt x="229" y="41"/>
                    </a:lnTo>
                    <a:lnTo>
                      <a:pt x="229" y="42"/>
                    </a:lnTo>
                    <a:lnTo>
                      <a:pt x="229" y="200"/>
                    </a:lnTo>
                    <a:lnTo>
                      <a:pt x="229" y="200"/>
                    </a:lnTo>
                    <a:lnTo>
                      <a:pt x="228" y="209"/>
                    </a:lnTo>
                    <a:lnTo>
                      <a:pt x="226" y="216"/>
                    </a:lnTo>
                    <a:lnTo>
                      <a:pt x="223" y="222"/>
                    </a:lnTo>
                    <a:lnTo>
                      <a:pt x="221" y="223"/>
                    </a:lnTo>
                    <a:lnTo>
                      <a:pt x="217" y="224"/>
                    </a:lnTo>
                    <a:lnTo>
                      <a:pt x="217" y="224"/>
                    </a:lnTo>
                    <a:lnTo>
                      <a:pt x="12" y="224"/>
                    </a:lnTo>
                    <a:lnTo>
                      <a:pt x="12" y="224"/>
                    </a:lnTo>
                    <a:close/>
                    <a:moveTo>
                      <a:pt x="211" y="46"/>
                    </a:moveTo>
                    <a:lnTo>
                      <a:pt x="211" y="46"/>
                    </a:lnTo>
                    <a:lnTo>
                      <a:pt x="211" y="42"/>
                    </a:lnTo>
                    <a:lnTo>
                      <a:pt x="209" y="40"/>
                    </a:lnTo>
                    <a:lnTo>
                      <a:pt x="207" y="38"/>
                    </a:lnTo>
                    <a:lnTo>
                      <a:pt x="204" y="38"/>
                    </a:lnTo>
                    <a:lnTo>
                      <a:pt x="26" y="38"/>
                    </a:lnTo>
                    <a:lnTo>
                      <a:pt x="26" y="38"/>
                    </a:lnTo>
                    <a:lnTo>
                      <a:pt x="23" y="38"/>
                    </a:lnTo>
                    <a:lnTo>
                      <a:pt x="20" y="40"/>
                    </a:lnTo>
                    <a:lnTo>
                      <a:pt x="19" y="42"/>
                    </a:lnTo>
                    <a:lnTo>
                      <a:pt x="18" y="46"/>
                    </a:lnTo>
                    <a:lnTo>
                      <a:pt x="18" y="130"/>
                    </a:lnTo>
                    <a:lnTo>
                      <a:pt x="18" y="130"/>
                    </a:lnTo>
                    <a:lnTo>
                      <a:pt x="19" y="133"/>
                    </a:lnTo>
                    <a:lnTo>
                      <a:pt x="20" y="135"/>
                    </a:lnTo>
                    <a:lnTo>
                      <a:pt x="23" y="137"/>
                    </a:lnTo>
                    <a:lnTo>
                      <a:pt x="26" y="138"/>
                    </a:lnTo>
                    <a:lnTo>
                      <a:pt x="204" y="138"/>
                    </a:lnTo>
                    <a:lnTo>
                      <a:pt x="204" y="138"/>
                    </a:lnTo>
                    <a:lnTo>
                      <a:pt x="207" y="137"/>
                    </a:lnTo>
                    <a:lnTo>
                      <a:pt x="209" y="135"/>
                    </a:lnTo>
                    <a:lnTo>
                      <a:pt x="211" y="133"/>
                    </a:lnTo>
                    <a:lnTo>
                      <a:pt x="211" y="130"/>
                    </a:lnTo>
                    <a:lnTo>
                      <a:pt x="211" y="46"/>
                    </a:lnTo>
                    <a:close/>
                    <a:moveTo>
                      <a:pt x="33" y="174"/>
                    </a:moveTo>
                    <a:lnTo>
                      <a:pt x="33" y="174"/>
                    </a:lnTo>
                    <a:lnTo>
                      <a:pt x="29" y="175"/>
                    </a:lnTo>
                    <a:lnTo>
                      <a:pt x="26" y="177"/>
                    </a:lnTo>
                    <a:lnTo>
                      <a:pt x="24" y="180"/>
                    </a:lnTo>
                    <a:lnTo>
                      <a:pt x="23" y="184"/>
                    </a:lnTo>
                    <a:lnTo>
                      <a:pt x="23" y="184"/>
                    </a:lnTo>
                    <a:lnTo>
                      <a:pt x="24" y="188"/>
                    </a:lnTo>
                    <a:lnTo>
                      <a:pt x="26" y="192"/>
                    </a:lnTo>
                    <a:lnTo>
                      <a:pt x="29" y="195"/>
                    </a:lnTo>
                    <a:lnTo>
                      <a:pt x="33" y="195"/>
                    </a:lnTo>
                    <a:lnTo>
                      <a:pt x="33" y="195"/>
                    </a:lnTo>
                    <a:lnTo>
                      <a:pt x="37" y="195"/>
                    </a:lnTo>
                    <a:lnTo>
                      <a:pt x="41" y="192"/>
                    </a:lnTo>
                    <a:lnTo>
                      <a:pt x="43" y="188"/>
                    </a:lnTo>
                    <a:lnTo>
                      <a:pt x="44" y="184"/>
                    </a:lnTo>
                    <a:lnTo>
                      <a:pt x="44" y="184"/>
                    </a:lnTo>
                    <a:lnTo>
                      <a:pt x="43" y="180"/>
                    </a:lnTo>
                    <a:lnTo>
                      <a:pt x="41" y="177"/>
                    </a:lnTo>
                    <a:lnTo>
                      <a:pt x="37" y="175"/>
                    </a:lnTo>
                    <a:lnTo>
                      <a:pt x="33" y="174"/>
                    </a:lnTo>
                    <a:lnTo>
                      <a:pt x="33" y="174"/>
                    </a:lnTo>
                    <a:close/>
                    <a:moveTo>
                      <a:pt x="196" y="174"/>
                    </a:moveTo>
                    <a:lnTo>
                      <a:pt x="196" y="174"/>
                    </a:lnTo>
                    <a:lnTo>
                      <a:pt x="192" y="175"/>
                    </a:lnTo>
                    <a:lnTo>
                      <a:pt x="189" y="177"/>
                    </a:lnTo>
                    <a:lnTo>
                      <a:pt x="187" y="180"/>
                    </a:lnTo>
                    <a:lnTo>
                      <a:pt x="186" y="184"/>
                    </a:lnTo>
                    <a:lnTo>
                      <a:pt x="186" y="184"/>
                    </a:lnTo>
                    <a:lnTo>
                      <a:pt x="187" y="188"/>
                    </a:lnTo>
                    <a:lnTo>
                      <a:pt x="189" y="192"/>
                    </a:lnTo>
                    <a:lnTo>
                      <a:pt x="192" y="195"/>
                    </a:lnTo>
                    <a:lnTo>
                      <a:pt x="196" y="195"/>
                    </a:lnTo>
                    <a:lnTo>
                      <a:pt x="196" y="195"/>
                    </a:lnTo>
                    <a:lnTo>
                      <a:pt x="200" y="195"/>
                    </a:lnTo>
                    <a:lnTo>
                      <a:pt x="203" y="192"/>
                    </a:lnTo>
                    <a:lnTo>
                      <a:pt x="205" y="188"/>
                    </a:lnTo>
                    <a:lnTo>
                      <a:pt x="206" y="184"/>
                    </a:lnTo>
                    <a:lnTo>
                      <a:pt x="206" y="184"/>
                    </a:lnTo>
                    <a:lnTo>
                      <a:pt x="205" y="180"/>
                    </a:lnTo>
                    <a:lnTo>
                      <a:pt x="203" y="177"/>
                    </a:lnTo>
                    <a:lnTo>
                      <a:pt x="200" y="175"/>
                    </a:lnTo>
                    <a:lnTo>
                      <a:pt x="196" y="174"/>
                    </a:lnTo>
                    <a:lnTo>
                      <a:pt x="196" y="174"/>
                    </a:lnTo>
                    <a:close/>
                    <a:moveTo>
                      <a:pt x="86" y="26"/>
                    </a:moveTo>
                    <a:lnTo>
                      <a:pt x="149" y="26"/>
                    </a:lnTo>
                    <a:lnTo>
                      <a:pt x="149" y="26"/>
                    </a:lnTo>
                    <a:lnTo>
                      <a:pt x="149" y="26"/>
                    </a:lnTo>
                    <a:lnTo>
                      <a:pt x="151" y="26"/>
                    </a:lnTo>
                    <a:lnTo>
                      <a:pt x="152" y="25"/>
                    </a:lnTo>
                    <a:lnTo>
                      <a:pt x="153" y="23"/>
                    </a:lnTo>
                    <a:lnTo>
                      <a:pt x="154" y="21"/>
                    </a:lnTo>
                    <a:lnTo>
                      <a:pt x="154" y="21"/>
                    </a:lnTo>
                    <a:lnTo>
                      <a:pt x="154" y="21"/>
                    </a:lnTo>
                    <a:lnTo>
                      <a:pt x="153" y="19"/>
                    </a:lnTo>
                    <a:lnTo>
                      <a:pt x="152" y="18"/>
                    </a:lnTo>
                    <a:lnTo>
                      <a:pt x="151" y="17"/>
                    </a:lnTo>
                    <a:lnTo>
                      <a:pt x="149" y="16"/>
                    </a:lnTo>
                    <a:lnTo>
                      <a:pt x="86" y="16"/>
                    </a:lnTo>
                    <a:lnTo>
                      <a:pt x="86" y="16"/>
                    </a:lnTo>
                    <a:lnTo>
                      <a:pt x="86" y="16"/>
                    </a:lnTo>
                    <a:lnTo>
                      <a:pt x="84" y="17"/>
                    </a:lnTo>
                    <a:lnTo>
                      <a:pt x="82" y="18"/>
                    </a:lnTo>
                    <a:lnTo>
                      <a:pt x="81" y="19"/>
                    </a:lnTo>
                    <a:lnTo>
                      <a:pt x="81" y="21"/>
                    </a:lnTo>
                    <a:lnTo>
                      <a:pt x="81" y="21"/>
                    </a:lnTo>
                    <a:lnTo>
                      <a:pt x="81" y="21"/>
                    </a:lnTo>
                    <a:lnTo>
                      <a:pt x="81" y="23"/>
                    </a:lnTo>
                    <a:lnTo>
                      <a:pt x="82" y="25"/>
                    </a:lnTo>
                    <a:lnTo>
                      <a:pt x="84" y="26"/>
                    </a:lnTo>
                    <a:lnTo>
                      <a:pt x="86" y="26"/>
                    </a:lnTo>
                    <a:lnTo>
                      <a:pt x="86" y="2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7" name="Freeform 248"/>
              <p:cNvSpPr>
                <a:spLocks/>
              </p:cNvSpPr>
              <p:nvPr/>
            </p:nvSpPr>
            <p:spPr bwMode="auto">
              <a:xfrm>
                <a:off x="1091" y="995"/>
                <a:ext cx="38" cy="32"/>
              </a:xfrm>
              <a:custGeom>
                <a:avLst/>
                <a:gdLst>
                  <a:gd name="T0" fmla="*/ 38 w 38"/>
                  <a:gd name="T1" fmla="*/ 0 h 32"/>
                  <a:gd name="T2" fmla="*/ 38 w 38"/>
                  <a:gd name="T3" fmla="*/ 27 h 32"/>
                  <a:gd name="T4" fmla="*/ 38 w 38"/>
                  <a:gd name="T5" fmla="*/ 27 h 32"/>
                  <a:gd name="T6" fmla="*/ 37 w 38"/>
                  <a:gd name="T7" fmla="*/ 29 h 32"/>
                  <a:gd name="T8" fmla="*/ 36 w 38"/>
                  <a:gd name="T9" fmla="*/ 31 h 32"/>
                  <a:gd name="T10" fmla="*/ 34 w 38"/>
                  <a:gd name="T11" fmla="*/ 32 h 32"/>
                  <a:gd name="T12" fmla="*/ 32 w 38"/>
                  <a:gd name="T13" fmla="*/ 32 h 32"/>
                  <a:gd name="T14" fmla="*/ 5 w 38"/>
                  <a:gd name="T15" fmla="*/ 32 h 32"/>
                  <a:gd name="T16" fmla="*/ 5 w 38"/>
                  <a:gd name="T17" fmla="*/ 32 h 32"/>
                  <a:gd name="T18" fmla="*/ 3 w 38"/>
                  <a:gd name="T19" fmla="*/ 32 h 32"/>
                  <a:gd name="T20" fmla="*/ 1 w 38"/>
                  <a:gd name="T21" fmla="*/ 31 h 32"/>
                  <a:gd name="T22" fmla="*/ 0 w 38"/>
                  <a:gd name="T23" fmla="*/ 29 h 32"/>
                  <a:gd name="T24" fmla="*/ 0 w 38"/>
                  <a:gd name="T25" fmla="*/ 27 h 32"/>
                  <a:gd name="T26" fmla="*/ 0 w 3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2">
                    <a:moveTo>
                      <a:pt x="38" y="0"/>
                    </a:moveTo>
                    <a:lnTo>
                      <a:pt x="38" y="27"/>
                    </a:lnTo>
                    <a:lnTo>
                      <a:pt x="38" y="27"/>
                    </a:lnTo>
                    <a:lnTo>
                      <a:pt x="37" y="29"/>
                    </a:lnTo>
                    <a:lnTo>
                      <a:pt x="36" y="31"/>
                    </a:lnTo>
                    <a:lnTo>
                      <a:pt x="34" y="32"/>
                    </a:lnTo>
                    <a:lnTo>
                      <a:pt x="32" y="32"/>
                    </a:lnTo>
                    <a:lnTo>
                      <a:pt x="5" y="32"/>
                    </a:lnTo>
                    <a:lnTo>
                      <a:pt x="5" y="32"/>
                    </a:lnTo>
                    <a:lnTo>
                      <a:pt x="3" y="32"/>
                    </a:lnTo>
                    <a:lnTo>
                      <a:pt x="1" y="31"/>
                    </a:lnTo>
                    <a:lnTo>
                      <a:pt x="0" y="29"/>
                    </a:lnTo>
                    <a:lnTo>
                      <a:pt x="0"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8" name="Freeform 249"/>
              <p:cNvSpPr>
                <a:spLocks/>
              </p:cNvSpPr>
              <p:nvPr/>
            </p:nvSpPr>
            <p:spPr bwMode="auto">
              <a:xfrm>
                <a:off x="1263" y="995"/>
                <a:ext cx="39" cy="32"/>
              </a:xfrm>
              <a:custGeom>
                <a:avLst/>
                <a:gdLst>
                  <a:gd name="T0" fmla="*/ 39 w 39"/>
                  <a:gd name="T1" fmla="*/ 0 h 32"/>
                  <a:gd name="T2" fmla="*/ 39 w 39"/>
                  <a:gd name="T3" fmla="*/ 27 h 32"/>
                  <a:gd name="T4" fmla="*/ 39 w 39"/>
                  <a:gd name="T5" fmla="*/ 27 h 32"/>
                  <a:gd name="T6" fmla="*/ 38 w 39"/>
                  <a:gd name="T7" fmla="*/ 29 h 32"/>
                  <a:gd name="T8" fmla="*/ 36 w 39"/>
                  <a:gd name="T9" fmla="*/ 31 h 32"/>
                  <a:gd name="T10" fmla="*/ 35 w 39"/>
                  <a:gd name="T11" fmla="*/ 32 h 32"/>
                  <a:gd name="T12" fmla="*/ 33 w 39"/>
                  <a:gd name="T13" fmla="*/ 32 h 32"/>
                  <a:gd name="T14" fmla="*/ 6 w 39"/>
                  <a:gd name="T15" fmla="*/ 32 h 32"/>
                  <a:gd name="T16" fmla="*/ 6 w 39"/>
                  <a:gd name="T17" fmla="*/ 32 h 32"/>
                  <a:gd name="T18" fmla="*/ 4 w 39"/>
                  <a:gd name="T19" fmla="*/ 32 h 32"/>
                  <a:gd name="T20" fmla="*/ 2 w 39"/>
                  <a:gd name="T21" fmla="*/ 31 h 32"/>
                  <a:gd name="T22" fmla="*/ 0 w 39"/>
                  <a:gd name="T23" fmla="*/ 29 h 32"/>
                  <a:gd name="T24" fmla="*/ 0 w 39"/>
                  <a:gd name="T25" fmla="*/ 27 h 32"/>
                  <a:gd name="T26" fmla="*/ 0 w 39"/>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2">
                    <a:moveTo>
                      <a:pt x="39" y="0"/>
                    </a:moveTo>
                    <a:lnTo>
                      <a:pt x="39" y="27"/>
                    </a:lnTo>
                    <a:lnTo>
                      <a:pt x="39" y="27"/>
                    </a:lnTo>
                    <a:lnTo>
                      <a:pt x="38" y="29"/>
                    </a:lnTo>
                    <a:lnTo>
                      <a:pt x="36" y="31"/>
                    </a:lnTo>
                    <a:lnTo>
                      <a:pt x="35" y="32"/>
                    </a:lnTo>
                    <a:lnTo>
                      <a:pt x="33" y="32"/>
                    </a:lnTo>
                    <a:lnTo>
                      <a:pt x="6" y="32"/>
                    </a:lnTo>
                    <a:lnTo>
                      <a:pt x="6" y="32"/>
                    </a:lnTo>
                    <a:lnTo>
                      <a:pt x="4" y="32"/>
                    </a:lnTo>
                    <a:lnTo>
                      <a:pt x="2" y="31"/>
                    </a:lnTo>
                    <a:lnTo>
                      <a:pt x="0" y="29"/>
                    </a:lnTo>
                    <a:lnTo>
                      <a:pt x="0"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29" name="Freeform 250"/>
              <p:cNvSpPr>
                <a:spLocks/>
              </p:cNvSpPr>
              <p:nvPr/>
            </p:nvSpPr>
            <p:spPr bwMode="auto">
              <a:xfrm>
                <a:off x="1272" y="1092"/>
                <a:ext cx="148" cy="129"/>
              </a:xfrm>
              <a:custGeom>
                <a:avLst/>
                <a:gdLst>
                  <a:gd name="T0" fmla="*/ 148 w 148"/>
                  <a:gd name="T1" fmla="*/ 0 h 129"/>
                  <a:gd name="T2" fmla="*/ 0 w 148"/>
                  <a:gd name="T3" fmla="*/ 107 h 129"/>
                  <a:gd name="T4" fmla="*/ 0 w 148"/>
                  <a:gd name="T5" fmla="*/ 129 h 129"/>
                  <a:gd name="T6" fmla="*/ 148 w 148"/>
                  <a:gd name="T7" fmla="*/ 76 h 129"/>
                </a:gdLst>
                <a:ahLst/>
                <a:cxnLst>
                  <a:cxn ang="0">
                    <a:pos x="T0" y="T1"/>
                  </a:cxn>
                  <a:cxn ang="0">
                    <a:pos x="T2" y="T3"/>
                  </a:cxn>
                  <a:cxn ang="0">
                    <a:pos x="T4" y="T5"/>
                  </a:cxn>
                  <a:cxn ang="0">
                    <a:pos x="T6" y="T7"/>
                  </a:cxn>
                </a:cxnLst>
                <a:rect l="0" t="0" r="r" b="b"/>
                <a:pathLst>
                  <a:path w="148" h="129">
                    <a:moveTo>
                      <a:pt x="148" y="0"/>
                    </a:moveTo>
                    <a:lnTo>
                      <a:pt x="0" y="107"/>
                    </a:lnTo>
                    <a:lnTo>
                      <a:pt x="0" y="129"/>
                    </a:lnTo>
                    <a:lnTo>
                      <a:pt x="148"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0" name="Freeform 251"/>
              <p:cNvSpPr>
                <a:spLocks/>
              </p:cNvSpPr>
              <p:nvPr/>
            </p:nvSpPr>
            <p:spPr bwMode="auto">
              <a:xfrm>
                <a:off x="1497" y="1095"/>
                <a:ext cx="146" cy="126"/>
              </a:xfrm>
              <a:custGeom>
                <a:avLst/>
                <a:gdLst>
                  <a:gd name="T0" fmla="*/ 0 w 146"/>
                  <a:gd name="T1" fmla="*/ 73 h 126"/>
                  <a:gd name="T2" fmla="*/ 146 w 146"/>
                  <a:gd name="T3" fmla="*/ 126 h 126"/>
                  <a:gd name="T4" fmla="*/ 146 w 146"/>
                  <a:gd name="T5" fmla="*/ 104 h 126"/>
                  <a:gd name="T6" fmla="*/ 0 w 146"/>
                  <a:gd name="T7" fmla="*/ 0 h 126"/>
                </a:gdLst>
                <a:ahLst/>
                <a:cxnLst>
                  <a:cxn ang="0">
                    <a:pos x="T0" y="T1"/>
                  </a:cxn>
                  <a:cxn ang="0">
                    <a:pos x="T2" y="T3"/>
                  </a:cxn>
                  <a:cxn ang="0">
                    <a:pos x="T4" y="T5"/>
                  </a:cxn>
                  <a:cxn ang="0">
                    <a:pos x="T6" y="T7"/>
                  </a:cxn>
                </a:cxnLst>
                <a:rect l="0" t="0" r="r" b="b"/>
                <a:pathLst>
                  <a:path w="146" h="126">
                    <a:moveTo>
                      <a:pt x="0" y="73"/>
                    </a:moveTo>
                    <a:lnTo>
                      <a:pt x="146" y="126"/>
                    </a:lnTo>
                    <a:lnTo>
                      <a:pt x="146" y="10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1" name="Freeform 252"/>
              <p:cNvSpPr>
                <a:spLocks/>
              </p:cNvSpPr>
              <p:nvPr/>
            </p:nvSpPr>
            <p:spPr bwMode="auto">
              <a:xfrm>
                <a:off x="1361" y="944"/>
                <a:ext cx="193" cy="390"/>
              </a:xfrm>
              <a:custGeom>
                <a:avLst/>
                <a:gdLst>
                  <a:gd name="T0" fmla="*/ 126 w 193"/>
                  <a:gd name="T1" fmla="*/ 39 h 390"/>
                  <a:gd name="T2" fmla="*/ 126 w 193"/>
                  <a:gd name="T3" fmla="*/ 39 h 390"/>
                  <a:gd name="T4" fmla="*/ 125 w 193"/>
                  <a:gd name="T5" fmla="*/ 34 h 390"/>
                  <a:gd name="T6" fmla="*/ 124 w 193"/>
                  <a:gd name="T7" fmla="*/ 28 h 390"/>
                  <a:gd name="T8" fmla="*/ 121 w 193"/>
                  <a:gd name="T9" fmla="*/ 22 h 390"/>
                  <a:gd name="T10" fmla="*/ 117 w 193"/>
                  <a:gd name="T11" fmla="*/ 16 h 390"/>
                  <a:gd name="T12" fmla="*/ 113 w 193"/>
                  <a:gd name="T13" fmla="*/ 10 h 390"/>
                  <a:gd name="T14" fmla="*/ 108 w 193"/>
                  <a:gd name="T15" fmla="*/ 6 h 390"/>
                  <a:gd name="T16" fmla="*/ 103 w 193"/>
                  <a:gd name="T17" fmla="*/ 2 h 390"/>
                  <a:gd name="T18" fmla="*/ 98 w 193"/>
                  <a:gd name="T19" fmla="*/ 0 h 390"/>
                  <a:gd name="T20" fmla="*/ 98 w 193"/>
                  <a:gd name="T21" fmla="*/ 0 h 390"/>
                  <a:gd name="T22" fmla="*/ 92 w 193"/>
                  <a:gd name="T23" fmla="*/ 2 h 390"/>
                  <a:gd name="T24" fmla="*/ 87 w 193"/>
                  <a:gd name="T25" fmla="*/ 6 h 390"/>
                  <a:gd name="T26" fmla="*/ 81 w 193"/>
                  <a:gd name="T27" fmla="*/ 10 h 390"/>
                  <a:gd name="T28" fmla="*/ 77 w 193"/>
                  <a:gd name="T29" fmla="*/ 16 h 390"/>
                  <a:gd name="T30" fmla="*/ 74 w 193"/>
                  <a:gd name="T31" fmla="*/ 22 h 390"/>
                  <a:gd name="T32" fmla="*/ 71 w 193"/>
                  <a:gd name="T33" fmla="*/ 28 h 390"/>
                  <a:gd name="T34" fmla="*/ 70 w 193"/>
                  <a:gd name="T35" fmla="*/ 34 h 390"/>
                  <a:gd name="T36" fmla="*/ 69 w 193"/>
                  <a:gd name="T37" fmla="*/ 39 h 390"/>
                  <a:gd name="T38" fmla="*/ 69 w 193"/>
                  <a:gd name="T39" fmla="*/ 282 h 390"/>
                  <a:gd name="T40" fmla="*/ 69 w 193"/>
                  <a:gd name="T41" fmla="*/ 282 h 390"/>
                  <a:gd name="T42" fmla="*/ 70 w 193"/>
                  <a:gd name="T43" fmla="*/ 304 h 390"/>
                  <a:gd name="T44" fmla="*/ 71 w 193"/>
                  <a:gd name="T45" fmla="*/ 323 h 390"/>
                  <a:gd name="T46" fmla="*/ 0 w 193"/>
                  <a:gd name="T47" fmla="*/ 371 h 390"/>
                  <a:gd name="T48" fmla="*/ 0 w 193"/>
                  <a:gd name="T49" fmla="*/ 390 h 390"/>
                  <a:gd name="T50" fmla="*/ 97 w 193"/>
                  <a:gd name="T51" fmla="*/ 357 h 390"/>
                  <a:gd name="T52" fmla="*/ 193 w 193"/>
                  <a:gd name="T53" fmla="*/ 390 h 390"/>
                  <a:gd name="T54" fmla="*/ 193 w 193"/>
                  <a:gd name="T55" fmla="*/ 371 h 390"/>
                  <a:gd name="T56" fmla="*/ 124 w 193"/>
                  <a:gd name="T57" fmla="*/ 324 h 390"/>
                  <a:gd name="T58" fmla="*/ 124 w 193"/>
                  <a:gd name="T59" fmla="*/ 324 h 390"/>
                  <a:gd name="T60" fmla="*/ 126 w 193"/>
                  <a:gd name="T61" fmla="*/ 305 h 390"/>
                  <a:gd name="T62" fmla="*/ 126 w 193"/>
                  <a:gd name="T63" fmla="*/ 282 h 390"/>
                  <a:gd name="T64" fmla="*/ 126 w 193"/>
                  <a:gd name="T65" fmla="*/ 3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390">
                    <a:moveTo>
                      <a:pt x="126" y="39"/>
                    </a:moveTo>
                    <a:lnTo>
                      <a:pt x="126" y="39"/>
                    </a:lnTo>
                    <a:lnTo>
                      <a:pt x="125" y="34"/>
                    </a:lnTo>
                    <a:lnTo>
                      <a:pt x="124" y="28"/>
                    </a:lnTo>
                    <a:lnTo>
                      <a:pt x="121" y="22"/>
                    </a:lnTo>
                    <a:lnTo>
                      <a:pt x="117" y="16"/>
                    </a:lnTo>
                    <a:lnTo>
                      <a:pt x="113" y="10"/>
                    </a:lnTo>
                    <a:lnTo>
                      <a:pt x="108" y="6"/>
                    </a:lnTo>
                    <a:lnTo>
                      <a:pt x="103" y="2"/>
                    </a:lnTo>
                    <a:lnTo>
                      <a:pt x="98" y="0"/>
                    </a:lnTo>
                    <a:lnTo>
                      <a:pt x="98" y="0"/>
                    </a:lnTo>
                    <a:lnTo>
                      <a:pt x="92" y="2"/>
                    </a:lnTo>
                    <a:lnTo>
                      <a:pt x="87" y="6"/>
                    </a:lnTo>
                    <a:lnTo>
                      <a:pt x="81" y="10"/>
                    </a:lnTo>
                    <a:lnTo>
                      <a:pt x="77" y="16"/>
                    </a:lnTo>
                    <a:lnTo>
                      <a:pt x="74" y="22"/>
                    </a:lnTo>
                    <a:lnTo>
                      <a:pt x="71" y="28"/>
                    </a:lnTo>
                    <a:lnTo>
                      <a:pt x="70" y="34"/>
                    </a:lnTo>
                    <a:lnTo>
                      <a:pt x="69" y="39"/>
                    </a:lnTo>
                    <a:lnTo>
                      <a:pt x="69" y="282"/>
                    </a:lnTo>
                    <a:lnTo>
                      <a:pt x="69" y="282"/>
                    </a:lnTo>
                    <a:lnTo>
                      <a:pt x="70" y="304"/>
                    </a:lnTo>
                    <a:lnTo>
                      <a:pt x="71" y="323"/>
                    </a:lnTo>
                    <a:lnTo>
                      <a:pt x="0" y="371"/>
                    </a:lnTo>
                    <a:lnTo>
                      <a:pt x="0" y="390"/>
                    </a:lnTo>
                    <a:lnTo>
                      <a:pt x="97" y="357"/>
                    </a:lnTo>
                    <a:lnTo>
                      <a:pt x="193" y="390"/>
                    </a:lnTo>
                    <a:lnTo>
                      <a:pt x="193" y="371"/>
                    </a:lnTo>
                    <a:lnTo>
                      <a:pt x="124" y="324"/>
                    </a:lnTo>
                    <a:lnTo>
                      <a:pt x="124" y="324"/>
                    </a:lnTo>
                    <a:lnTo>
                      <a:pt x="126" y="305"/>
                    </a:lnTo>
                    <a:lnTo>
                      <a:pt x="126" y="282"/>
                    </a:lnTo>
                    <a:lnTo>
                      <a:pt x="126" y="3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2" name="Freeform 253"/>
              <p:cNvSpPr>
                <a:spLocks/>
              </p:cNvSpPr>
              <p:nvPr/>
            </p:nvSpPr>
            <p:spPr bwMode="auto">
              <a:xfrm>
                <a:off x="1462" y="632"/>
                <a:ext cx="113" cy="47"/>
              </a:xfrm>
              <a:custGeom>
                <a:avLst/>
                <a:gdLst>
                  <a:gd name="T0" fmla="*/ 113 w 113"/>
                  <a:gd name="T1" fmla="*/ 47 h 47"/>
                  <a:gd name="T2" fmla="*/ 113 w 113"/>
                  <a:gd name="T3" fmla="*/ 39 h 47"/>
                  <a:gd name="T4" fmla="*/ 113 w 113"/>
                  <a:gd name="T5" fmla="*/ 39 h 47"/>
                  <a:gd name="T6" fmla="*/ 113 w 113"/>
                  <a:gd name="T7" fmla="*/ 32 h 47"/>
                  <a:gd name="T8" fmla="*/ 110 w 113"/>
                  <a:gd name="T9" fmla="*/ 23 h 47"/>
                  <a:gd name="T10" fmla="*/ 107 w 113"/>
                  <a:gd name="T11" fmla="*/ 17 h 47"/>
                  <a:gd name="T12" fmla="*/ 102 w 113"/>
                  <a:gd name="T13" fmla="*/ 11 h 47"/>
                  <a:gd name="T14" fmla="*/ 97 w 113"/>
                  <a:gd name="T15" fmla="*/ 7 h 47"/>
                  <a:gd name="T16" fmla="*/ 89 w 113"/>
                  <a:gd name="T17" fmla="*/ 3 h 47"/>
                  <a:gd name="T18" fmla="*/ 82 w 113"/>
                  <a:gd name="T19" fmla="*/ 1 h 47"/>
                  <a:gd name="T20" fmla="*/ 74 w 113"/>
                  <a:gd name="T21" fmla="*/ 0 h 47"/>
                  <a:gd name="T22" fmla="*/ 39 w 113"/>
                  <a:gd name="T23" fmla="*/ 0 h 47"/>
                  <a:gd name="T24" fmla="*/ 39 w 113"/>
                  <a:gd name="T25" fmla="*/ 0 h 47"/>
                  <a:gd name="T26" fmla="*/ 32 w 113"/>
                  <a:gd name="T27" fmla="*/ 1 h 47"/>
                  <a:gd name="T28" fmla="*/ 24 w 113"/>
                  <a:gd name="T29" fmla="*/ 3 h 47"/>
                  <a:gd name="T30" fmla="*/ 17 w 113"/>
                  <a:gd name="T31" fmla="*/ 7 h 47"/>
                  <a:gd name="T32" fmla="*/ 11 w 113"/>
                  <a:gd name="T33" fmla="*/ 11 h 47"/>
                  <a:gd name="T34" fmla="*/ 7 w 113"/>
                  <a:gd name="T35" fmla="*/ 17 h 47"/>
                  <a:gd name="T36" fmla="*/ 3 w 113"/>
                  <a:gd name="T37" fmla="*/ 23 h 47"/>
                  <a:gd name="T38" fmla="*/ 1 w 113"/>
                  <a:gd name="T39" fmla="*/ 32 h 47"/>
                  <a:gd name="T40" fmla="*/ 0 w 113"/>
                  <a:gd name="T41" fmla="*/ 39 h 47"/>
                  <a:gd name="T42" fmla="*/ 0 w 113"/>
                  <a:gd name="T43" fmla="*/ 47 h 47"/>
                  <a:gd name="T44" fmla="*/ 25 w 113"/>
                  <a:gd name="T45" fmla="*/ 47 h 47"/>
                  <a:gd name="T46" fmla="*/ 25 w 113"/>
                  <a:gd name="T47" fmla="*/ 39 h 47"/>
                  <a:gd name="T48" fmla="*/ 25 w 113"/>
                  <a:gd name="T49" fmla="*/ 39 h 47"/>
                  <a:gd name="T50" fmla="*/ 26 w 113"/>
                  <a:gd name="T51" fmla="*/ 34 h 47"/>
                  <a:gd name="T52" fmla="*/ 29 w 113"/>
                  <a:gd name="T53" fmla="*/ 29 h 47"/>
                  <a:gd name="T54" fmla="*/ 34 w 113"/>
                  <a:gd name="T55" fmla="*/ 25 h 47"/>
                  <a:gd name="T56" fmla="*/ 39 w 113"/>
                  <a:gd name="T57" fmla="*/ 24 h 47"/>
                  <a:gd name="T58" fmla="*/ 74 w 113"/>
                  <a:gd name="T59" fmla="*/ 24 h 47"/>
                  <a:gd name="T60" fmla="*/ 74 w 113"/>
                  <a:gd name="T61" fmla="*/ 24 h 47"/>
                  <a:gd name="T62" fmla="*/ 80 w 113"/>
                  <a:gd name="T63" fmla="*/ 25 h 47"/>
                  <a:gd name="T64" fmla="*/ 84 w 113"/>
                  <a:gd name="T65" fmla="*/ 29 h 47"/>
                  <a:gd name="T66" fmla="*/ 88 w 113"/>
                  <a:gd name="T67" fmla="*/ 34 h 47"/>
                  <a:gd name="T68" fmla="*/ 89 w 113"/>
                  <a:gd name="T69" fmla="*/ 39 h 47"/>
                  <a:gd name="T70" fmla="*/ 89 w 113"/>
                  <a:gd name="T71" fmla="*/ 47 h 47"/>
                  <a:gd name="T72" fmla="*/ 113 w 113"/>
                  <a:gd name="T7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47">
                    <a:moveTo>
                      <a:pt x="113" y="47"/>
                    </a:moveTo>
                    <a:lnTo>
                      <a:pt x="113" y="39"/>
                    </a:lnTo>
                    <a:lnTo>
                      <a:pt x="113" y="39"/>
                    </a:lnTo>
                    <a:lnTo>
                      <a:pt x="113" y="32"/>
                    </a:lnTo>
                    <a:lnTo>
                      <a:pt x="110" y="23"/>
                    </a:lnTo>
                    <a:lnTo>
                      <a:pt x="107" y="17"/>
                    </a:lnTo>
                    <a:lnTo>
                      <a:pt x="102" y="11"/>
                    </a:lnTo>
                    <a:lnTo>
                      <a:pt x="97" y="7"/>
                    </a:lnTo>
                    <a:lnTo>
                      <a:pt x="89" y="3"/>
                    </a:lnTo>
                    <a:lnTo>
                      <a:pt x="82" y="1"/>
                    </a:lnTo>
                    <a:lnTo>
                      <a:pt x="74" y="0"/>
                    </a:lnTo>
                    <a:lnTo>
                      <a:pt x="39" y="0"/>
                    </a:lnTo>
                    <a:lnTo>
                      <a:pt x="39" y="0"/>
                    </a:lnTo>
                    <a:lnTo>
                      <a:pt x="32" y="1"/>
                    </a:lnTo>
                    <a:lnTo>
                      <a:pt x="24" y="3"/>
                    </a:lnTo>
                    <a:lnTo>
                      <a:pt x="17" y="7"/>
                    </a:lnTo>
                    <a:lnTo>
                      <a:pt x="11" y="11"/>
                    </a:lnTo>
                    <a:lnTo>
                      <a:pt x="7" y="17"/>
                    </a:lnTo>
                    <a:lnTo>
                      <a:pt x="3" y="23"/>
                    </a:lnTo>
                    <a:lnTo>
                      <a:pt x="1" y="32"/>
                    </a:lnTo>
                    <a:lnTo>
                      <a:pt x="0" y="39"/>
                    </a:lnTo>
                    <a:lnTo>
                      <a:pt x="0" y="47"/>
                    </a:lnTo>
                    <a:lnTo>
                      <a:pt x="25" y="47"/>
                    </a:lnTo>
                    <a:lnTo>
                      <a:pt x="25" y="39"/>
                    </a:lnTo>
                    <a:lnTo>
                      <a:pt x="25" y="39"/>
                    </a:lnTo>
                    <a:lnTo>
                      <a:pt x="26" y="34"/>
                    </a:lnTo>
                    <a:lnTo>
                      <a:pt x="29" y="29"/>
                    </a:lnTo>
                    <a:lnTo>
                      <a:pt x="34" y="25"/>
                    </a:lnTo>
                    <a:lnTo>
                      <a:pt x="39" y="24"/>
                    </a:lnTo>
                    <a:lnTo>
                      <a:pt x="74" y="24"/>
                    </a:lnTo>
                    <a:lnTo>
                      <a:pt x="74" y="24"/>
                    </a:lnTo>
                    <a:lnTo>
                      <a:pt x="80" y="25"/>
                    </a:lnTo>
                    <a:lnTo>
                      <a:pt x="84" y="29"/>
                    </a:lnTo>
                    <a:lnTo>
                      <a:pt x="88" y="34"/>
                    </a:lnTo>
                    <a:lnTo>
                      <a:pt x="89" y="39"/>
                    </a:lnTo>
                    <a:lnTo>
                      <a:pt x="89" y="47"/>
                    </a:lnTo>
                    <a:lnTo>
                      <a:pt x="113" y="4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3" name="Freeform 254"/>
              <p:cNvSpPr>
                <a:spLocks/>
              </p:cNvSpPr>
              <p:nvPr/>
            </p:nvSpPr>
            <p:spPr bwMode="auto">
              <a:xfrm>
                <a:off x="1384" y="688"/>
                <a:ext cx="36" cy="197"/>
              </a:xfrm>
              <a:custGeom>
                <a:avLst/>
                <a:gdLst>
                  <a:gd name="T0" fmla="*/ 36 w 36"/>
                  <a:gd name="T1" fmla="*/ 0 h 197"/>
                  <a:gd name="T2" fmla="*/ 15 w 36"/>
                  <a:gd name="T3" fmla="*/ 0 h 197"/>
                  <a:gd name="T4" fmla="*/ 15 w 36"/>
                  <a:gd name="T5" fmla="*/ 0 h 197"/>
                  <a:gd name="T6" fmla="*/ 12 w 36"/>
                  <a:gd name="T7" fmla="*/ 0 h 197"/>
                  <a:gd name="T8" fmla="*/ 9 w 36"/>
                  <a:gd name="T9" fmla="*/ 1 h 197"/>
                  <a:gd name="T10" fmla="*/ 5 w 36"/>
                  <a:gd name="T11" fmla="*/ 4 h 197"/>
                  <a:gd name="T12" fmla="*/ 2 w 36"/>
                  <a:gd name="T13" fmla="*/ 10 h 197"/>
                  <a:gd name="T14" fmla="*/ 1 w 36"/>
                  <a:gd name="T15" fmla="*/ 13 h 197"/>
                  <a:gd name="T16" fmla="*/ 0 w 36"/>
                  <a:gd name="T17" fmla="*/ 16 h 197"/>
                  <a:gd name="T18" fmla="*/ 0 w 36"/>
                  <a:gd name="T19" fmla="*/ 182 h 197"/>
                  <a:gd name="T20" fmla="*/ 0 w 36"/>
                  <a:gd name="T21" fmla="*/ 182 h 197"/>
                  <a:gd name="T22" fmla="*/ 1 w 36"/>
                  <a:gd name="T23" fmla="*/ 184 h 197"/>
                  <a:gd name="T24" fmla="*/ 2 w 36"/>
                  <a:gd name="T25" fmla="*/ 187 h 197"/>
                  <a:gd name="T26" fmla="*/ 5 w 36"/>
                  <a:gd name="T27" fmla="*/ 193 h 197"/>
                  <a:gd name="T28" fmla="*/ 9 w 36"/>
                  <a:gd name="T29" fmla="*/ 196 h 197"/>
                  <a:gd name="T30" fmla="*/ 12 w 36"/>
                  <a:gd name="T31" fmla="*/ 197 h 197"/>
                  <a:gd name="T32" fmla="*/ 15 w 36"/>
                  <a:gd name="T33" fmla="*/ 197 h 197"/>
                  <a:gd name="T34" fmla="*/ 36 w 36"/>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97">
                    <a:moveTo>
                      <a:pt x="36" y="0"/>
                    </a:moveTo>
                    <a:lnTo>
                      <a:pt x="15" y="0"/>
                    </a:lnTo>
                    <a:lnTo>
                      <a:pt x="15" y="0"/>
                    </a:lnTo>
                    <a:lnTo>
                      <a:pt x="12" y="0"/>
                    </a:lnTo>
                    <a:lnTo>
                      <a:pt x="9" y="1"/>
                    </a:lnTo>
                    <a:lnTo>
                      <a:pt x="5" y="4"/>
                    </a:lnTo>
                    <a:lnTo>
                      <a:pt x="2" y="10"/>
                    </a:lnTo>
                    <a:lnTo>
                      <a:pt x="1" y="13"/>
                    </a:lnTo>
                    <a:lnTo>
                      <a:pt x="0" y="16"/>
                    </a:lnTo>
                    <a:lnTo>
                      <a:pt x="0" y="182"/>
                    </a:lnTo>
                    <a:lnTo>
                      <a:pt x="0" y="182"/>
                    </a:lnTo>
                    <a:lnTo>
                      <a:pt x="1" y="184"/>
                    </a:lnTo>
                    <a:lnTo>
                      <a:pt x="2" y="187"/>
                    </a:lnTo>
                    <a:lnTo>
                      <a:pt x="5" y="193"/>
                    </a:lnTo>
                    <a:lnTo>
                      <a:pt x="9" y="196"/>
                    </a:lnTo>
                    <a:lnTo>
                      <a:pt x="12" y="197"/>
                    </a:lnTo>
                    <a:lnTo>
                      <a:pt x="15" y="197"/>
                    </a:lnTo>
                    <a:lnTo>
                      <a:pt x="36" y="19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4" name="Rectangle 255"/>
              <p:cNvSpPr>
                <a:spLocks noChangeArrowheads="1"/>
              </p:cNvSpPr>
              <p:nvPr/>
            </p:nvSpPr>
            <p:spPr bwMode="auto">
              <a:xfrm>
                <a:off x="1440" y="688"/>
                <a:ext cx="157" cy="197"/>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5" name="Freeform 256"/>
              <p:cNvSpPr>
                <a:spLocks/>
              </p:cNvSpPr>
              <p:nvPr/>
            </p:nvSpPr>
            <p:spPr bwMode="auto">
              <a:xfrm>
                <a:off x="1618" y="688"/>
                <a:ext cx="35" cy="197"/>
              </a:xfrm>
              <a:custGeom>
                <a:avLst/>
                <a:gdLst>
                  <a:gd name="T0" fmla="*/ 0 w 35"/>
                  <a:gd name="T1" fmla="*/ 197 h 197"/>
                  <a:gd name="T2" fmla="*/ 20 w 35"/>
                  <a:gd name="T3" fmla="*/ 197 h 197"/>
                  <a:gd name="T4" fmla="*/ 20 w 35"/>
                  <a:gd name="T5" fmla="*/ 197 h 197"/>
                  <a:gd name="T6" fmla="*/ 23 w 35"/>
                  <a:gd name="T7" fmla="*/ 197 h 197"/>
                  <a:gd name="T8" fmla="*/ 26 w 35"/>
                  <a:gd name="T9" fmla="*/ 196 h 197"/>
                  <a:gd name="T10" fmla="*/ 31 w 35"/>
                  <a:gd name="T11" fmla="*/ 193 h 197"/>
                  <a:gd name="T12" fmla="*/ 34 w 35"/>
                  <a:gd name="T13" fmla="*/ 187 h 197"/>
                  <a:gd name="T14" fmla="*/ 35 w 35"/>
                  <a:gd name="T15" fmla="*/ 184 h 197"/>
                  <a:gd name="T16" fmla="*/ 35 w 35"/>
                  <a:gd name="T17" fmla="*/ 182 h 197"/>
                  <a:gd name="T18" fmla="*/ 35 w 35"/>
                  <a:gd name="T19" fmla="*/ 16 h 197"/>
                  <a:gd name="T20" fmla="*/ 35 w 35"/>
                  <a:gd name="T21" fmla="*/ 16 h 197"/>
                  <a:gd name="T22" fmla="*/ 35 w 35"/>
                  <a:gd name="T23" fmla="*/ 13 h 197"/>
                  <a:gd name="T24" fmla="*/ 34 w 35"/>
                  <a:gd name="T25" fmla="*/ 10 h 197"/>
                  <a:gd name="T26" fmla="*/ 31 w 35"/>
                  <a:gd name="T27" fmla="*/ 4 h 197"/>
                  <a:gd name="T28" fmla="*/ 26 w 35"/>
                  <a:gd name="T29" fmla="*/ 1 h 197"/>
                  <a:gd name="T30" fmla="*/ 23 w 35"/>
                  <a:gd name="T31" fmla="*/ 0 h 197"/>
                  <a:gd name="T32" fmla="*/ 20 w 35"/>
                  <a:gd name="T33" fmla="*/ 0 h 197"/>
                  <a:gd name="T34" fmla="*/ 0 w 35"/>
                  <a:gd name="T3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97">
                    <a:moveTo>
                      <a:pt x="0" y="197"/>
                    </a:moveTo>
                    <a:lnTo>
                      <a:pt x="20" y="197"/>
                    </a:lnTo>
                    <a:lnTo>
                      <a:pt x="20" y="197"/>
                    </a:lnTo>
                    <a:lnTo>
                      <a:pt x="23" y="197"/>
                    </a:lnTo>
                    <a:lnTo>
                      <a:pt x="26" y="196"/>
                    </a:lnTo>
                    <a:lnTo>
                      <a:pt x="31" y="193"/>
                    </a:lnTo>
                    <a:lnTo>
                      <a:pt x="34" y="187"/>
                    </a:lnTo>
                    <a:lnTo>
                      <a:pt x="35" y="184"/>
                    </a:lnTo>
                    <a:lnTo>
                      <a:pt x="35" y="182"/>
                    </a:lnTo>
                    <a:lnTo>
                      <a:pt x="35" y="16"/>
                    </a:lnTo>
                    <a:lnTo>
                      <a:pt x="35" y="16"/>
                    </a:lnTo>
                    <a:lnTo>
                      <a:pt x="35" y="13"/>
                    </a:lnTo>
                    <a:lnTo>
                      <a:pt x="34" y="10"/>
                    </a:lnTo>
                    <a:lnTo>
                      <a:pt x="31" y="4"/>
                    </a:lnTo>
                    <a:lnTo>
                      <a:pt x="26" y="1"/>
                    </a:lnTo>
                    <a:lnTo>
                      <a:pt x="23" y="0"/>
                    </a:lnTo>
                    <a:lnTo>
                      <a:pt x="20"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6" name="Freeform 257"/>
              <p:cNvSpPr>
                <a:spLocks/>
              </p:cNvSpPr>
              <p:nvPr/>
            </p:nvSpPr>
            <p:spPr bwMode="auto">
              <a:xfrm>
                <a:off x="267" y="969"/>
                <a:ext cx="294" cy="267"/>
              </a:xfrm>
              <a:custGeom>
                <a:avLst/>
                <a:gdLst>
                  <a:gd name="T0" fmla="*/ 205 w 294"/>
                  <a:gd name="T1" fmla="*/ 115 h 267"/>
                  <a:gd name="T2" fmla="*/ 210 w 294"/>
                  <a:gd name="T3" fmla="*/ 109 h 267"/>
                  <a:gd name="T4" fmla="*/ 218 w 294"/>
                  <a:gd name="T5" fmla="*/ 106 h 267"/>
                  <a:gd name="T6" fmla="*/ 223 w 294"/>
                  <a:gd name="T7" fmla="*/ 107 h 267"/>
                  <a:gd name="T8" fmla="*/ 231 w 294"/>
                  <a:gd name="T9" fmla="*/ 115 h 267"/>
                  <a:gd name="T10" fmla="*/ 232 w 294"/>
                  <a:gd name="T11" fmla="*/ 120 h 267"/>
                  <a:gd name="T12" fmla="*/ 228 w 294"/>
                  <a:gd name="T13" fmla="*/ 131 h 267"/>
                  <a:gd name="T14" fmla="*/ 218 w 294"/>
                  <a:gd name="T15" fmla="*/ 135 h 267"/>
                  <a:gd name="T16" fmla="*/ 214 w 294"/>
                  <a:gd name="T17" fmla="*/ 135 h 267"/>
                  <a:gd name="T18" fmla="*/ 207 w 294"/>
                  <a:gd name="T19" fmla="*/ 131 h 267"/>
                  <a:gd name="T20" fmla="*/ 185 w 294"/>
                  <a:gd name="T21" fmla="*/ 127 h 267"/>
                  <a:gd name="T22" fmla="*/ 154 w 294"/>
                  <a:gd name="T23" fmla="*/ 116 h 267"/>
                  <a:gd name="T24" fmla="*/ 101 w 294"/>
                  <a:gd name="T25" fmla="*/ 78 h 267"/>
                  <a:gd name="T26" fmla="*/ 63 w 294"/>
                  <a:gd name="T27" fmla="*/ 123 h 267"/>
                  <a:gd name="T28" fmla="*/ 13 w 294"/>
                  <a:gd name="T29" fmla="*/ 137 h 267"/>
                  <a:gd name="T30" fmla="*/ 17 w 294"/>
                  <a:gd name="T31" fmla="*/ 145 h 267"/>
                  <a:gd name="T32" fmla="*/ 29 w 294"/>
                  <a:gd name="T33" fmla="*/ 159 h 267"/>
                  <a:gd name="T34" fmla="*/ 36 w 294"/>
                  <a:gd name="T35" fmla="*/ 167 h 267"/>
                  <a:gd name="T36" fmla="*/ 105 w 294"/>
                  <a:gd name="T37" fmla="*/ 230 h 267"/>
                  <a:gd name="T38" fmla="*/ 147 w 294"/>
                  <a:gd name="T39" fmla="*/ 267 h 267"/>
                  <a:gd name="T40" fmla="*/ 226 w 294"/>
                  <a:gd name="T41" fmla="*/ 198 h 267"/>
                  <a:gd name="T42" fmla="*/ 258 w 294"/>
                  <a:gd name="T43" fmla="*/ 167 h 267"/>
                  <a:gd name="T44" fmla="*/ 273 w 294"/>
                  <a:gd name="T45" fmla="*/ 149 h 267"/>
                  <a:gd name="T46" fmla="*/ 285 w 294"/>
                  <a:gd name="T47" fmla="*/ 131 h 267"/>
                  <a:gd name="T48" fmla="*/ 291 w 294"/>
                  <a:gd name="T49" fmla="*/ 112 h 267"/>
                  <a:gd name="T50" fmla="*/ 294 w 294"/>
                  <a:gd name="T51" fmla="*/ 94 h 267"/>
                  <a:gd name="T52" fmla="*/ 294 w 294"/>
                  <a:gd name="T53" fmla="*/ 76 h 267"/>
                  <a:gd name="T54" fmla="*/ 290 w 294"/>
                  <a:gd name="T55" fmla="*/ 60 h 267"/>
                  <a:gd name="T56" fmla="*/ 284 w 294"/>
                  <a:gd name="T57" fmla="*/ 44 h 267"/>
                  <a:gd name="T58" fmla="*/ 275 w 294"/>
                  <a:gd name="T59" fmla="*/ 31 h 267"/>
                  <a:gd name="T60" fmla="*/ 263 w 294"/>
                  <a:gd name="T61" fmla="*/ 19 h 267"/>
                  <a:gd name="T62" fmla="*/ 251 w 294"/>
                  <a:gd name="T63" fmla="*/ 10 h 267"/>
                  <a:gd name="T64" fmla="*/ 235 w 294"/>
                  <a:gd name="T65" fmla="*/ 3 h 267"/>
                  <a:gd name="T66" fmla="*/ 220 w 294"/>
                  <a:gd name="T67" fmla="*/ 0 h 267"/>
                  <a:gd name="T68" fmla="*/ 203 w 294"/>
                  <a:gd name="T69" fmla="*/ 1 h 267"/>
                  <a:gd name="T70" fmla="*/ 184 w 294"/>
                  <a:gd name="T71" fmla="*/ 5 h 267"/>
                  <a:gd name="T72" fmla="*/ 165 w 294"/>
                  <a:gd name="T73" fmla="*/ 14 h 267"/>
                  <a:gd name="T74" fmla="*/ 147 w 294"/>
                  <a:gd name="T75" fmla="*/ 28 h 267"/>
                  <a:gd name="T76" fmla="*/ 139 w 294"/>
                  <a:gd name="T77" fmla="*/ 21 h 267"/>
                  <a:gd name="T78" fmla="*/ 123 w 294"/>
                  <a:gd name="T79" fmla="*/ 11 h 267"/>
                  <a:gd name="T80" fmla="*/ 108 w 294"/>
                  <a:gd name="T81" fmla="*/ 4 h 267"/>
                  <a:gd name="T82" fmla="*/ 92 w 294"/>
                  <a:gd name="T83" fmla="*/ 1 h 267"/>
                  <a:gd name="T84" fmla="*/ 77 w 294"/>
                  <a:gd name="T85" fmla="*/ 0 h 267"/>
                  <a:gd name="T86" fmla="*/ 64 w 294"/>
                  <a:gd name="T87" fmla="*/ 2 h 267"/>
                  <a:gd name="T88" fmla="*/ 50 w 294"/>
                  <a:gd name="T89" fmla="*/ 7 h 267"/>
                  <a:gd name="T90" fmla="*/ 33 w 294"/>
                  <a:gd name="T91" fmla="*/ 18 h 267"/>
                  <a:gd name="T92" fmla="*/ 14 w 294"/>
                  <a:gd name="T93" fmla="*/ 38 h 267"/>
                  <a:gd name="T94" fmla="*/ 3 w 294"/>
                  <a:gd name="T95" fmla="*/ 64 h 267"/>
                  <a:gd name="T96" fmla="*/ 0 w 294"/>
                  <a:gd name="T97" fmla="*/ 94 h 267"/>
                  <a:gd name="T98" fmla="*/ 3 w 294"/>
                  <a:gd name="T99" fmla="*/ 109 h 267"/>
                  <a:gd name="T100" fmla="*/ 7 w 294"/>
                  <a:gd name="T101" fmla="*/ 12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4" h="267">
                    <a:moveTo>
                      <a:pt x="205" y="115"/>
                    </a:moveTo>
                    <a:lnTo>
                      <a:pt x="205" y="115"/>
                    </a:lnTo>
                    <a:lnTo>
                      <a:pt x="207" y="111"/>
                    </a:lnTo>
                    <a:lnTo>
                      <a:pt x="210" y="109"/>
                    </a:lnTo>
                    <a:lnTo>
                      <a:pt x="214" y="107"/>
                    </a:lnTo>
                    <a:lnTo>
                      <a:pt x="218" y="106"/>
                    </a:lnTo>
                    <a:lnTo>
                      <a:pt x="218" y="106"/>
                    </a:lnTo>
                    <a:lnTo>
                      <a:pt x="223" y="107"/>
                    </a:lnTo>
                    <a:lnTo>
                      <a:pt x="228" y="110"/>
                    </a:lnTo>
                    <a:lnTo>
                      <a:pt x="231" y="115"/>
                    </a:lnTo>
                    <a:lnTo>
                      <a:pt x="232" y="120"/>
                    </a:lnTo>
                    <a:lnTo>
                      <a:pt x="232" y="120"/>
                    </a:lnTo>
                    <a:lnTo>
                      <a:pt x="231" y="127"/>
                    </a:lnTo>
                    <a:lnTo>
                      <a:pt x="228" y="131"/>
                    </a:lnTo>
                    <a:lnTo>
                      <a:pt x="223" y="134"/>
                    </a:lnTo>
                    <a:lnTo>
                      <a:pt x="218" y="135"/>
                    </a:lnTo>
                    <a:lnTo>
                      <a:pt x="218" y="135"/>
                    </a:lnTo>
                    <a:lnTo>
                      <a:pt x="214" y="135"/>
                    </a:lnTo>
                    <a:lnTo>
                      <a:pt x="210" y="133"/>
                    </a:lnTo>
                    <a:lnTo>
                      <a:pt x="207" y="131"/>
                    </a:lnTo>
                    <a:lnTo>
                      <a:pt x="205" y="127"/>
                    </a:lnTo>
                    <a:lnTo>
                      <a:pt x="185" y="127"/>
                    </a:lnTo>
                    <a:lnTo>
                      <a:pt x="163" y="163"/>
                    </a:lnTo>
                    <a:lnTo>
                      <a:pt x="154" y="116"/>
                    </a:lnTo>
                    <a:lnTo>
                      <a:pt x="127" y="211"/>
                    </a:lnTo>
                    <a:lnTo>
                      <a:pt x="101" y="78"/>
                    </a:lnTo>
                    <a:lnTo>
                      <a:pt x="84" y="155"/>
                    </a:lnTo>
                    <a:lnTo>
                      <a:pt x="63" y="123"/>
                    </a:lnTo>
                    <a:lnTo>
                      <a:pt x="53" y="137"/>
                    </a:lnTo>
                    <a:lnTo>
                      <a:pt x="13" y="137"/>
                    </a:lnTo>
                    <a:lnTo>
                      <a:pt x="13" y="137"/>
                    </a:lnTo>
                    <a:lnTo>
                      <a:pt x="17" y="145"/>
                    </a:lnTo>
                    <a:lnTo>
                      <a:pt x="24" y="152"/>
                    </a:lnTo>
                    <a:lnTo>
                      <a:pt x="29" y="159"/>
                    </a:lnTo>
                    <a:lnTo>
                      <a:pt x="36" y="167"/>
                    </a:lnTo>
                    <a:lnTo>
                      <a:pt x="36" y="167"/>
                    </a:lnTo>
                    <a:lnTo>
                      <a:pt x="68" y="198"/>
                    </a:lnTo>
                    <a:lnTo>
                      <a:pt x="105" y="230"/>
                    </a:lnTo>
                    <a:lnTo>
                      <a:pt x="147" y="267"/>
                    </a:lnTo>
                    <a:lnTo>
                      <a:pt x="147" y="267"/>
                    </a:lnTo>
                    <a:lnTo>
                      <a:pt x="190" y="230"/>
                    </a:lnTo>
                    <a:lnTo>
                      <a:pt x="226" y="198"/>
                    </a:lnTo>
                    <a:lnTo>
                      <a:pt x="258" y="167"/>
                    </a:lnTo>
                    <a:lnTo>
                      <a:pt x="258" y="167"/>
                    </a:lnTo>
                    <a:lnTo>
                      <a:pt x="266" y="158"/>
                    </a:lnTo>
                    <a:lnTo>
                      <a:pt x="273" y="149"/>
                    </a:lnTo>
                    <a:lnTo>
                      <a:pt x="280" y="140"/>
                    </a:lnTo>
                    <a:lnTo>
                      <a:pt x="285" y="131"/>
                    </a:lnTo>
                    <a:lnTo>
                      <a:pt x="288" y="121"/>
                    </a:lnTo>
                    <a:lnTo>
                      <a:pt x="291" y="112"/>
                    </a:lnTo>
                    <a:lnTo>
                      <a:pt x="293" y="103"/>
                    </a:lnTo>
                    <a:lnTo>
                      <a:pt x="294" y="94"/>
                    </a:lnTo>
                    <a:lnTo>
                      <a:pt x="294" y="85"/>
                    </a:lnTo>
                    <a:lnTo>
                      <a:pt x="294" y="76"/>
                    </a:lnTo>
                    <a:lnTo>
                      <a:pt x="292" y="68"/>
                    </a:lnTo>
                    <a:lnTo>
                      <a:pt x="290" y="60"/>
                    </a:lnTo>
                    <a:lnTo>
                      <a:pt x="288" y="51"/>
                    </a:lnTo>
                    <a:lnTo>
                      <a:pt x="284" y="44"/>
                    </a:lnTo>
                    <a:lnTo>
                      <a:pt x="280" y="37"/>
                    </a:lnTo>
                    <a:lnTo>
                      <a:pt x="275" y="31"/>
                    </a:lnTo>
                    <a:lnTo>
                      <a:pt x="269" y="25"/>
                    </a:lnTo>
                    <a:lnTo>
                      <a:pt x="263" y="19"/>
                    </a:lnTo>
                    <a:lnTo>
                      <a:pt x="257" y="14"/>
                    </a:lnTo>
                    <a:lnTo>
                      <a:pt x="251" y="10"/>
                    </a:lnTo>
                    <a:lnTo>
                      <a:pt x="244" y="6"/>
                    </a:lnTo>
                    <a:lnTo>
                      <a:pt x="235" y="3"/>
                    </a:lnTo>
                    <a:lnTo>
                      <a:pt x="228" y="2"/>
                    </a:lnTo>
                    <a:lnTo>
                      <a:pt x="220" y="0"/>
                    </a:lnTo>
                    <a:lnTo>
                      <a:pt x="211" y="0"/>
                    </a:lnTo>
                    <a:lnTo>
                      <a:pt x="203" y="1"/>
                    </a:lnTo>
                    <a:lnTo>
                      <a:pt x="193" y="2"/>
                    </a:lnTo>
                    <a:lnTo>
                      <a:pt x="184" y="5"/>
                    </a:lnTo>
                    <a:lnTo>
                      <a:pt x="175" y="9"/>
                    </a:lnTo>
                    <a:lnTo>
                      <a:pt x="165" y="14"/>
                    </a:lnTo>
                    <a:lnTo>
                      <a:pt x="156" y="20"/>
                    </a:lnTo>
                    <a:lnTo>
                      <a:pt x="147" y="28"/>
                    </a:lnTo>
                    <a:lnTo>
                      <a:pt x="147" y="28"/>
                    </a:lnTo>
                    <a:lnTo>
                      <a:pt x="139" y="21"/>
                    </a:lnTo>
                    <a:lnTo>
                      <a:pt x="132" y="15"/>
                    </a:lnTo>
                    <a:lnTo>
                      <a:pt x="123" y="11"/>
                    </a:lnTo>
                    <a:lnTo>
                      <a:pt x="115" y="7"/>
                    </a:lnTo>
                    <a:lnTo>
                      <a:pt x="108" y="4"/>
                    </a:lnTo>
                    <a:lnTo>
                      <a:pt x="100" y="2"/>
                    </a:lnTo>
                    <a:lnTo>
                      <a:pt x="92" y="1"/>
                    </a:lnTo>
                    <a:lnTo>
                      <a:pt x="84" y="0"/>
                    </a:lnTo>
                    <a:lnTo>
                      <a:pt x="77" y="0"/>
                    </a:lnTo>
                    <a:lnTo>
                      <a:pt x="70" y="1"/>
                    </a:lnTo>
                    <a:lnTo>
                      <a:pt x="64" y="2"/>
                    </a:lnTo>
                    <a:lnTo>
                      <a:pt x="56" y="4"/>
                    </a:lnTo>
                    <a:lnTo>
                      <a:pt x="50" y="7"/>
                    </a:lnTo>
                    <a:lnTo>
                      <a:pt x="44" y="9"/>
                    </a:lnTo>
                    <a:lnTo>
                      <a:pt x="33" y="18"/>
                    </a:lnTo>
                    <a:lnTo>
                      <a:pt x="23" y="27"/>
                    </a:lnTo>
                    <a:lnTo>
                      <a:pt x="14" y="38"/>
                    </a:lnTo>
                    <a:lnTo>
                      <a:pt x="7" y="50"/>
                    </a:lnTo>
                    <a:lnTo>
                      <a:pt x="3" y="64"/>
                    </a:lnTo>
                    <a:lnTo>
                      <a:pt x="0" y="78"/>
                    </a:lnTo>
                    <a:lnTo>
                      <a:pt x="0" y="94"/>
                    </a:lnTo>
                    <a:lnTo>
                      <a:pt x="1" y="102"/>
                    </a:lnTo>
                    <a:lnTo>
                      <a:pt x="3" y="109"/>
                    </a:lnTo>
                    <a:lnTo>
                      <a:pt x="5" y="117"/>
                    </a:lnTo>
                    <a:lnTo>
                      <a:pt x="7" y="1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7" name="Freeform 258"/>
              <p:cNvSpPr>
                <a:spLocks/>
              </p:cNvSpPr>
              <p:nvPr/>
            </p:nvSpPr>
            <p:spPr bwMode="auto">
              <a:xfrm>
                <a:off x="1173" y="1701"/>
                <a:ext cx="291" cy="267"/>
              </a:xfrm>
              <a:custGeom>
                <a:avLst/>
                <a:gdLst>
                  <a:gd name="T0" fmla="*/ 141 w 291"/>
                  <a:gd name="T1" fmla="*/ 32 h 267"/>
                  <a:gd name="T2" fmla="*/ 141 w 291"/>
                  <a:gd name="T3" fmla="*/ 32 h 267"/>
                  <a:gd name="T4" fmla="*/ 140 w 291"/>
                  <a:gd name="T5" fmla="*/ 32 h 267"/>
                  <a:gd name="T6" fmla="*/ 140 w 291"/>
                  <a:gd name="T7" fmla="*/ 32 h 267"/>
                  <a:gd name="T8" fmla="*/ 13 w 291"/>
                  <a:gd name="T9" fmla="*/ 160 h 267"/>
                  <a:gd name="T10" fmla="*/ 13 w 291"/>
                  <a:gd name="T11" fmla="*/ 160 h 267"/>
                  <a:gd name="T12" fmla="*/ 7 w 291"/>
                  <a:gd name="T13" fmla="*/ 167 h 267"/>
                  <a:gd name="T14" fmla="*/ 3 w 291"/>
                  <a:gd name="T15" fmla="*/ 175 h 267"/>
                  <a:gd name="T16" fmla="*/ 1 w 291"/>
                  <a:gd name="T17" fmla="*/ 183 h 267"/>
                  <a:gd name="T18" fmla="*/ 0 w 291"/>
                  <a:gd name="T19" fmla="*/ 192 h 267"/>
                  <a:gd name="T20" fmla="*/ 1 w 291"/>
                  <a:gd name="T21" fmla="*/ 201 h 267"/>
                  <a:gd name="T22" fmla="*/ 3 w 291"/>
                  <a:gd name="T23" fmla="*/ 209 h 267"/>
                  <a:gd name="T24" fmla="*/ 7 w 291"/>
                  <a:gd name="T25" fmla="*/ 217 h 267"/>
                  <a:gd name="T26" fmla="*/ 13 w 291"/>
                  <a:gd name="T27" fmla="*/ 225 h 267"/>
                  <a:gd name="T28" fmla="*/ 42 w 291"/>
                  <a:gd name="T29" fmla="*/ 253 h 267"/>
                  <a:gd name="T30" fmla="*/ 42 w 291"/>
                  <a:gd name="T31" fmla="*/ 253 h 267"/>
                  <a:gd name="T32" fmla="*/ 49 w 291"/>
                  <a:gd name="T33" fmla="*/ 259 h 267"/>
                  <a:gd name="T34" fmla="*/ 58 w 291"/>
                  <a:gd name="T35" fmla="*/ 264 h 267"/>
                  <a:gd name="T36" fmla="*/ 66 w 291"/>
                  <a:gd name="T37" fmla="*/ 266 h 267"/>
                  <a:gd name="T38" fmla="*/ 74 w 291"/>
                  <a:gd name="T39" fmla="*/ 267 h 267"/>
                  <a:gd name="T40" fmla="*/ 83 w 291"/>
                  <a:gd name="T41" fmla="*/ 266 h 267"/>
                  <a:gd name="T42" fmla="*/ 92 w 291"/>
                  <a:gd name="T43" fmla="*/ 264 h 267"/>
                  <a:gd name="T44" fmla="*/ 100 w 291"/>
                  <a:gd name="T45" fmla="*/ 259 h 267"/>
                  <a:gd name="T46" fmla="*/ 107 w 291"/>
                  <a:gd name="T47" fmla="*/ 253 h 267"/>
                  <a:gd name="T48" fmla="*/ 278 w 291"/>
                  <a:gd name="T49" fmla="*/ 83 h 267"/>
                  <a:gd name="T50" fmla="*/ 278 w 291"/>
                  <a:gd name="T51" fmla="*/ 83 h 267"/>
                  <a:gd name="T52" fmla="*/ 284 w 291"/>
                  <a:gd name="T53" fmla="*/ 75 h 267"/>
                  <a:gd name="T54" fmla="*/ 288 w 291"/>
                  <a:gd name="T55" fmla="*/ 67 h 267"/>
                  <a:gd name="T56" fmla="*/ 290 w 291"/>
                  <a:gd name="T57" fmla="*/ 59 h 267"/>
                  <a:gd name="T58" fmla="*/ 291 w 291"/>
                  <a:gd name="T59" fmla="*/ 50 h 267"/>
                  <a:gd name="T60" fmla="*/ 290 w 291"/>
                  <a:gd name="T61" fmla="*/ 41 h 267"/>
                  <a:gd name="T62" fmla="*/ 288 w 291"/>
                  <a:gd name="T63" fmla="*/ 33 h 267"/>
                  <a:gd name="T64" fmla="*/ 284 w 291"/>
                  <a:gd name="T65" fmla="*/ 25 h 267"/>
                  <a:gd name="T66" fmla="*/ 278 w 291"/>
                  <a:gd name="T67" fmla="*/ 18 h 267"/>
                  <a:gd name="T68" fmla="*/ 278 w 291"/>
                  <a:gd name="T69" fmla="*/ 18 h 267"/>
                  <a:gd name="T70" fmla="*/ 262 w 291"/>
                  <a:gd name="T71" fmla="*/ 2 h 267"/>
                  <a:gd name="T72" fmla="*/ 262 w 291"/>
                  <a:gd name="T73" fmla="*/ 2 h 267"/>
                  <a:gd name="T74" fmla="*/ 260 w 291"/>
                  <a:gd name="T7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1" h="267">
                    <a:moveTo>
                      <a:pt x="141" y="32"/>
                    </a:moveTo>
                    <a:lnTo>
                      <a:pt x="141" y="32"/>
                    </a:lnTo>
                    <a:lnTo>
                      <a:pt x="140" y="32"/>
                    </a:lnTo>
                    <a:lnTo>
                      <a:pt x="140" y="32"/>
                    </a:lnTo>
                    <a:lnTo>
                      <a:pt x="13" y="160"/>
                    </a:lnTo>
                    <a:lnTo>
                      <a:pt x="13" y="160"/>
                    </a:lnTo>
                    <a:lnTo>
                      <a:pt x="7" y="167"/>
                    </a:lnTo>
                    <a:lnTo>
                      <a:pt x="3" y="175"/>
                    </a:lnTo>
                    <a:lnTo>
                      <a:pt x="1" y="183"/>
                    </a:lnTo>
                    <a:lnTo>
                      <a:pt x="0" y="192"/>
                    </a:lnTo>
                    <a:lnTo>
                      <a:pt x="1" y="201"/>
                    </a:lnTo>
                    <a:lnTo>
                      <a:pt x="3" y="209"/>
                    </a:lnTo>
                    <a:lnTo>
                      <a:pt x="7" y="217"/>
                    </a:lnTo>
                    <a:lnTo>
                      <a:pt x="13" y="225"/>
                    </a:lnTo>
                    <a:lnTo>
                      <a:pt x="42" y="253"/>
                    </a:lnTo>
                    <a:lnTo>
                      <a:pt x="42" y="253"/>
                    </a:lnTo>
                    <a:lnTo>
                      <a:pt x="49" y="259"/>
                    </a:lnTo>
                    <a:lnTo>
                      <a:pt x="58" y="264"/>
                    </a:lnTo>
                    <a:lnTo>
                      <a:pt x="66" y="266"/>
                    </a:lnTo>
                    <a:lnTo>
                      <a:pt x="74" y="267"/>
                    </a:lnTo>
                    <a:lnTo>
                      <a:pt x="83" y="266"/>
                    </a:lnTo>
                    <a:lnTo>
                      <a:pt x="92" y="264"/>
                    </a:lnTo>
                    <a:lnTo>
                      <a:pt x="100" y="259"/>
                    </a:lnTo>
                    <a:lnTo>
                      <a:pt x="107" y="253"/>
                    </a:lnTo>
                    <a:lnTo>
                      <a:pt x="278" y="83"/>
                    </a:lnTo>
                    <a:lnTo>
                      <a:pt x="278" y="83"/>
                    </a:lnTo>
                    <a:lnTo>
                      <a:pt x="284" y="75"/>
                    </a:lnTo>
                    <a:lnTo>
                      <a:pt x="288" y="67"/>
                    </a:lnTo>
                    <a:lnTo>
                      <a:pt x="290" y="59"/>
                    </a:lnTo>
                    <a:lnTo>
                      <a:pt x="291" y="50"/>
                    </a:lnTo>
                    <a:lnTo>
                      <a:pt x="290" y="41"/>
                    </a:lnTo>
                    <a:lnTo>
                      <a:pt x="288" y="33"/>
                    </a:lnTo>
                    <a:lnTo>
                      <a:pt x="284" y="25"/>
                    </a:lnTo>
                    <a:lnTo>
                      <a:pt x="278" y="18"/>
                    </a:lnTo>
                    <a:lnTo>
                      <a:pt x="278" y="18"/>
                    </a:lnTo>
                    <a:lnTo>
                      <a:pt x="262" y="2"/>
                    </a:lnTo>
                    <a:lnTo>
                      <a:pt x="262" y="2"/>
                    </a:lnTo>
                    <a:lnTo>
                      <a:pt x="26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8" name="Freeform 259"/>
              <p:cNvSpPr>
                <a:spLocks/>
              </p:cNvSpPr>
              <p:nvPr/>
            </p:nvSpPr>
            <p:spPr bwMode="auto">
              <a:xfrm>
                <a:off x="1259" y="1812"/>
                <a:ext cx="19" cy="20"/>
              </a:xfrm>
              <a:custGeom>
                <a:avLst/>
                <a:gdLst>
                  <a:gd name="T0" fmla="*/ 17 w 19"/>
                  <a:gd name="T1" fmla="*/ 17 h 20"/>
                  <a:gd name="T2" fmla="*/ 17 w 19"/>
                  <a:gd name="T3" fmla="*/ 17 h 20"/>
                  <a:gd name="T4" fmla="*/ 14 w 19"/>
                  <a:gd name="T5" fmla="*/ 19 h 20"/>
                  <a:gd name="T6" fmla="*/ 10 w 19"/>
                  <a:gd name="T7" fmla="*/ 20 h 20"/>
                  <a:gd name="T8" fmla="*/ 7 w 19"/>
                  <a:gd name="T9" fmla="*/ 19 h 20"/>
                  <a:gd name="T10" fmla="*/ 3 w 19"/>
                  <a:gd name="T11" fmla="*/ 17 h 20"/>
                  <a:gd name="T12" fmla="*/ 3 w 19"/>
                  <a:gd name="T13" fmla="*/ 17 h 20"/>
                  <a:gd name="T14" fmla="*/ 1 w 19"/>
                  <a:gd name="T15" fmla="*/ 14 h 20"/>
                  <a:gd name="T16" fmla="*/ 0 w 19"/>
                  <a:gd name="T17" fmla="*/ 10 h 20"/>
                  <a:gd name="T18" fmla="*/ 1 w 19"/>
                  <a:gd name="T19" fmla="*/ 7 h 20"/>
                  <a:gd name="T20" fmla="*/ 3 w 19"/>
                  <a:gd name="T21" fmla="*/ 3 h 20"/>
                  <a:gd name="T22" fmla="*/ 3 w 19"/>
                  <a:gd name="T23" fmla="*/ 3 h 20"/>
                  <a:gd name="T24" fmla="*/ 7 w 19"/>
                  <a:gd name="T25" fmla="*/ 1 h 20"/>
                  <a:gd name="T26" fmla="*/ 10 w 19"/>
                  <a:gd name="T27" fmla="*/ 0 h 20"/>
                  <a:gd name="T28" fmla="*/ 14 w 19"/>
                  <a:gd name="T29" fmla="*/ 1 h 20"/>
                  <a:gd name="T30" fmla="*/ 17 w 19"/>
                  <a:gd name="T31" fmla="*/ 3 h 20"/>
                  <a:gd name="T32" fmla="*/ 17 w 19"/>
                  <a:gd name="T33" fmla="*/ 3 h 20"/>
                  <a:gd name="T34" fmla="*/ 19 w 19"/>
                  <a:gd name="T35" fmla="*/ 7 h 20"/>
                  <a:gd name="T36" fmla="*/ 19 w 19"/>
                  <a:gd name="T37" fmla="*/ 10 h 20"/>
                  <a:gd name="T38" fmla="*/ 19 w 19"/>
                  <a:gd name="T39" fmla="*/ 14 h 20"/>
                  <a:gd name="T40" fmla="*/ 17 w 19"/>
                  <a:gd name="T41" fmla="*/ 17 h 20"/>
                  <a:gd name="T42" fmla="*/ 17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7" y="17"/>
                    </a:moveTo>
                    <a:lnTo>
                      <a:pt x="17" y="17"/>
                    </a:lnTo>
                    <a:lnTo>
                      <a:pt x="14" y="19"/>
                    </a:lnTo>
                    <a:lnTo>
                      <a:pt x="10" y="20"/>
                    </a:lnTo>
                    <a:lnTo>
                      <a:pt x="7" y="19"/>
                    </a:lnTo>
                    <a:lnTo>
                      <a:pt x="3" y="17"/>
                    </a:lnTo>
                    <a:lnTo>
                      <a:pt x="3" y="17"/>
                    </a:lnTo>
                    <a:lnTo>
                      <a:pt x="1" y="14"/>
                    </a:lnTo>
                    <a:lnTo>
                      <a:pt x="0" y="10"/>
                    </a:lnTo>
                    <a:lnTo>
                      <a:pt x="1" y="7"/>
                    </a:lnTo>
                    <a:lnTo>
                      <a:pt x="3" y="3"/>
                    </a:lnTo>
                    <a:lnTo>
                      <a:pt x="3" y="3"/>
                    </a:lnTo>
                    <a:lnTo>
                      <a:pt x="7" y="1"/>
                    </a:lnTo>
                    <a:lnTo>
                      <a:pt x="10" y="0"/>
                    </a:lnTo>
                    <a:lnTo>
                      <a:pt x="14" y="1"/>
                    </a:lnTo>
                    <a:lnTo>
                      <a:pt x="17" y="3"/>
                    </a:lnTo>
                    <a:lnTo>
                      <a:pt x="17" y="3"/>
                    </a:lnTo>
                    <a:lnTo>
                      <a:pt x="19" y="7"/>
                    </a:lnTo>
                    <a:lnTo>
                      <a:pt x="19" y="10"/>
                    </a:lnTo>
                    <a:lnTo>
                      <a:pt x="19" y="14"/>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39" name="Freeform 260"/>
              <p:cNvSpPr>
                <a:spLocks/>
              </p:cNvSpPr>
              <p:nvPr/>
            </p:nvSpPr>
            <p:spPr bwMode="auto">
              <a:xfrm>
                <a:off x="1309" y="1763"/>
                <a:ext cx="19" cy="19"/>
              </a:xfrm>
              <a:custGeom>
                <a:avLst/>
                <a:gdLst>
                  <a:gd name="T0" fmla="*/ 3 w 19"/>
                  <a:gd name="T1" fmla="*/ 3 h 19"/>
                  <a:gd name="T2" fmla="*/ 3 w 19"/>
                  <a:gd name="T3" fmla="*/ 3 h 19"/>
                  <a:gd name="T4" fmla="*/ 6 w 19"/>
                  <a:gd name="T5" fmla="*/ 1 h 19"/>
                  <a:gd name="T6" fmla="*/ 9 w 19"/>
                  <a:gd name="T7" fmla="*/ 0 h 19"/>
                  <a:gd name="T8" fmla="*/ 13 w 19"/>
                  <a:gd name="T9" fmla="*/ 1 h 19"/>
                  <a:gd name="T10" fmla="*/ 16 w 19"/>
                  <a:gd name="T11" fmla="*/ 3 h 19"/>
                  <a:gd name="T12" fmla="*/ 16 w 19"/>
                  <a:gd name="T13" fmla="*/ 3 h 19"/>
                  <a:gd name="T14" fmla="*/ 18 w 19"/>
                  <a:gd name="T15" fmla="*/ 6 h 19"/>
                  <a:gd name="T16" fmla="*/ 19 w 19"/>
                  <a:gd name="T17" fmla="*/ 9 h 19"/>
                  <a:gd name="T18" fmla="*/ 18 w 19"/>
                  <a:gd name="T19" fmla="*/ 13 h 19"/>
                  <a:gd name="T20" fmla="*/ 16 w 19"/>
                  <a:gd name="T21" fmla="*/ 16 h 19"/>
                  <a:gd name="T22" fmla="*/ 16 w 19"/>
                  <a:gd name="T23" fmla="*/ 16 h 19"/>
                  <a:gd name="T24" fmla="*/ 13 w 19"/>
                  <a:gd name="T25" fmla="*/ 19 h 19"/>
                  <a:gd name="T26" fmla="*/ 9 w 19"/>
                  <a:gd name="T27" fmla="*/ 19 h 19"/>
                  <a:gd name="T28" fmla="*/ 6 w 19"/>
                  <a:gd name="T29" fmla="*/ 19 h 19"/>
                  <a:gd name="T30" fmla="*/ 3 w 19"/>
                  <a:gd name="T31" fmla="*/ 16 h 19"/>
                  <a:gd name="T32" fmla="*/ 3 w 19"/>
                  <a:gd name="T33" fmla="*/ 16 h 19"/>
                  <a:gd name="T34" fmla="*/ 1 w 19"/>
                  <a:gd name="T35" fmla="*/ 13 h 19"/>
                  <a:gd name="T36" fmla="*/ 0 w 19"/>
                  <a:gd name="T37" fmla="*/ 9 h 19"/>
                  <a:gd name="T38" fmla="*/ 1 w 19"/>
                  <a:gd name="T39" fmla="*/ 6 h 19"/>
                  <a:gd name="T40" fmla="*/ 3 w 19"/>
                  <a:gd name="T41" fmla="*/ 3 h 19"/>
                  <a:gd name="T42" fmla="*/ 3 w 19"/>
                  <a:gd name="T4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3" y="3"/>
                    </a:moveTo>
                    <a:lnTo>
                      <a:pt x="3" y="3"/>
                    </a:lnTo>
                    <a:lnTo>
                      <a:pt x="6" y="1"/>
                    </a:lnTo>
                    <a:lnTo>
                      <a:pt x="9" y="0"/>
                    </a:lnTo>
                    <a:lnTo>
                      <a:pt x="13" y="1"/>
                    </a:lnTo>
                    <a:lnTo>
                      <a:pt x="16" y="3"/>
                    </a:lnTo>
                    <a:lnTo>
                      <a:pt x="16" y="3"/>
                    </a:lnTo>
                    <a:lnTo>
                      <a:pt x="18" y="6"/>
                    </a:lnTo>
                    <a:lnTo>
                      <a:pt x="19" y="9"/>
                    </a:lnTo>
                    <a:lnTo>
                      <a:pt x="18" y="13"/>
                    </a:lnTo>
                    <a:lnTo>
                      <a:pt x="16" y="16"/>
                    </a:lnTo>
                    <a:lnTo>
                      <a:pt x="16" y="16"/>
                    </a:lnTo>
                    <a:lnTo>
                      <a:pt x="13" y="19"/>
                    </a:lnTo>
                    <a:lnTo>
                      <a:pt x="9" y="19"/>
                    </a:lnTo>
                    <a:lnTo>
                      <a:pt x="6" y="19"/>
                    </a:lnTo>
                    <a:lnTo>
                      <a:pt x="3" y="16"/>
                    </a:lnTo>
                    <a:lnTo>
                      <a:pt x="3" y="16"/>
                    </a:lnTo>
                    <a:lnTo>
                      <a:pt x="1" y="13"/>
                    </a:lnTo>
                    <a:lnTo>
                      <a:pt x="0" y="9"/>
                    </a:lnTo>
                    <a:lnTo>
                      <a:pt x="1" y="6"/>
                    </a:lnTo>
                    <a:lnTo>
                      <a:pt x="3" y="3"/>
                    </a:lnTo>
                    <a:lnTo>
                      <a:pt x="3"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0" name="Freeform 261"/>
              <p:cNvSpPr>
                <a:spLocks/>
              </p:cNvSpPr>
              <p:nvPr/>
            </p:nvSpPr>
            <p:spPr bwMode="auto">
              <a:xfrm>
                <a:off x="1284" y="1837"/>
                <a:ext cx="20" cy="20"/>
              </a:xfrm>
              <a:custGeom>
                <a:avLst/>
                <a:gdLst>
                  <a:gd name="T0" fmla="*/ 17 w 20"/>
                  <a:gd name="T1" fmla="*/ 17 h 20"/>
                  <a:gd name="T2" fmla="*/ 17 w 20"/>
                  <a:gd name="T3" fmla="*/ 17 h 20"/>
                  <a:gd name="T4" fmla="*/ 13 w 20"/>
                  <a:gd name="T5" fmla="*/ 19 h 20"/>
                  <a:gd name="T6" fmla="*/ 9 w 20"/>
                  <a:gd name="T7" fmla="*/ 20 h 20"/>
                  <a:gd name="T8" fmla="*/ 6 w 20"/>
                  <a:gd name="T9" fmla="*/ 19 h 20"/>
                  <a:gd name="T10" fmla="*/ 3 w 20"/>
                  <a:gd name="T11" fmla="*/ 17 h 20"/>
                  <a:gd name="T12" fmla="*/ 3 w 20"/>
                  <a:gd name="T13" fmla="*/ 17 h 20"/>
                  <a:gd name="T14" fmla="*/ 1 w 20"/>
                  <a:gd name="T15" fmla="*/ 13 h 20"/>
                  <a:gd name="T16" fmla="*/ 0 w 20"/>
                  <a:gd name="T17" fmla="*/ 10 h 20"/>
                  <a:gd name="T18" fmla="*/ 1 w 20"/>
                  <a:gd name="T19" fmla="*/ 6 h 20"/>
                  <a:gd name="T20" fmla="*/ 3 w 20"/>
                  <a:gd name="T21" fmla="*/ 3 h 20"/>
                  <a:gd name="T22" fmla="*/ 3 w 20"/>
                  <a:gd name="T23" fmla="*/ 3 h 20"/>
                  <a:gd name="T24" fmla="*/ 6 w 20"/>
                  <a:gd name="T25" fmla="*/ 1 h 20"/>
                  <a:gd name="T26" fmla="*/ 9 w 20"/>
                  <a:gd name="T27" fmla="*/ 0 h 20"/>
                  <a:gd name="T28" fmla="*/ 13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3" y="19"/>
                    </a:lnTo>
                    <a:lnTo>
                      <a:pt x="9" y="20"/>
                    </a:lnTo>
                    <a:lnTo>
                      <a:pt x="6" y="19"/>
                    </a:lnTo>
                    <a:lnTo>
                      <a:pt x="3" y="17"/>
                    </a:lnTo>
                    <a:lnTo>
                      <a:pt x="3" y="17"/>
                    </a:lnTo>
                    <a:lnTo>
                      <a:pt x="1" y="13"/>
                    </a:lnTo>
                    <a:lnTo>
                      <a:pt x="0" y="10"/>
                    </a:lnTo>
                    <a:lnTo>
                      <a:pt x="1" y="6"/>
                    </a:lnTo>
                    <a:lnTo>
                      <a:pt x="3" y="3"/>
                    </a:lnTo>
                    <a:lnTo>
                      <a:pt x="3" y="3"/>
                    </a:lnTo>
                    <a:lnTo>
                      <a:pt x="6" y="1"/>
                    </a:lnTo>
                    <a:lnTo>
                      <a:pt x="9" y="0"/>
                    </a:lnTo>
                    <a:lnTo>
                      <a:pt x="13" y="1"/>
                    </a:lnTo>
                    <a:lnTo>
                      <a:pt x="17" y="3"/>
                    </a:lnTo>
                    <a:lnTo>
                      <a:pt x="17" y="3"/>
                    </a:lnTo>
                    <a:lnTo>
                      <a:pt x="19" y="6"/>
                    </a:lnTo>
                    <a:lnTo>
                      <a:pt x="20" y="10"/>
                    </a:lnTo>
                    <a:lnTo>
                      <a:pt x="19" y="13"/>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1" name="Freeform 262"/>
              <p:cNvSpPr>
                <a:spLocks/>
              </p:cNvSpPr>
              <p:nvPr/>
            </p:nvSpPr>
            <p:spPr bwMode="auto">
              <a:xfrm>
                <a:off x="1284" y="1788"/>
                <a:ext cx="20" cy="18"/>
              </a:xfrm>
              <a:custGeom>
                <a:avLst/>
                <a:gdLst>
                  <a:gd name="T0" fmla="*/ 17 w 20"/>
                  <a:gd name="T1" fmla="*/ 16 h 18"/>
                  <a:gd name="T2" fmla="*/ 17 w 20"/>
                  <a:gd name="T3" fmla="*/ 16 h 18"/>
                  <a:gd name="T4" fmla="*/ 13 w 20"/>
                  <a:gd name="T5" fmla="*/ 18 h 18"/>
                  <a:gd name="T6" fmla="*/ 9 w 20"/>
                  <a:gd name="T7" fmla="*/ 18 h 18"/>
                  <a:gd name="T8" fmla="*/ 6 w 20"/>
                  <a:gd name="T9" fmla="*/ 18 h 18"/>
                  <a:gd name="T10" fmla="*/ 3 w 20"/>
                  <a:gd name="T11" fmla="*/ 16 h 18"/>
                  <a:gd name="T12" fmla="*/ 3 w 20"/>
                  <a:gd name="T13" fmla="*/ 16 h 18"/>
                  <a:gd name="T14" fmla="*/ 1 w 20"/>
                  <a:gd name="T15" fmla="*/ 13 h 18"/>
                  <a:gd name="T16" fmla="*/ 0 w 20"/>
                  <a:gd name="T17" fmla="*/ 9 h 18"/>
                  <a:gd name="T18" fmla="*/ 1 w 20"/>
                  <a:gd name="T19" fmla="*/ 6 h 18"/>
                  <a:gd name="T20" fmla="*/ 3 w 20"/>
                  <a:gd name="T21" fmla="*/ 3 h 18"/>
                  <a:gd name="T22" fmla="*/ 3 w 20"/>
                  <a:gd name="T23" fmla="*/ 3 h 18"/>
                  <a:gd name="T24" fmla="*/ 6 w 20"/>
                  <a:gd name="T25" fmla="*/ 1 h 18"/>
                  <a:gd name="T26" fmla="*/ 9 w 20"/>
                  <a:gd name="T27" fmla="*/ 0 h 18"/>
                  <a:gd name="T28" fmla="*/ 13 w 20"/>
                  <a:gd name="T29" fmla="*/ 1 h 18"/>
                  <a:gd name="T30" fmla="*/ 17 w 20"/>
                  <a:gd name="T31" fmla="*/ 3 h 18"/>
                  <a:gd name="T32" fmla="*/ 17 w 20"/>
                  <a:gd name="T33" fmla="*/ 3 h 18"/>
                  <a:gd name="T34" fmla="*/ 19 w 20"/>
                  <a:gd name="T35" fmla="*/ 6 h 18"/>
                  <a:gd name="T36" fmla="*/ 20 w 20"/>
                  <a:gd name="T37" fmla="*/ 9 h 18"/>
                  <a:gd name="T38" fmla="*/ 19 w 20"/>
                  <a:gd name="T39" fmla="*/ 13 h 18"/>
                  <a:gd name="T40" fmla="*/ 17 w 20"/>
                  <a:gd name="T41" fmla="*/ 16 h 18"/>
                  <a:gd name="T42" fmla="*/ 17 w 20"/>
                  <a:gd name="T4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7" y="16"/>
                    </a:moveTo>
                    <a:lnTo>
                      <a:pt x="17" y="16"/>
                    </a:lnTo>
                    <a:lnTo>
                      <a:pt x="13" y="18"/>
                    </a:lnTo>
                    <a:lnTo>
                      <a:pt x="9" y="18"/>
                    </a:lnTo>
                    <a:lnTo>
                      <a:pt x="6" y="18"/>
                    </a:lnTo>
                    <a:lnTo>
                      <a:pt x="3" y="16"/>
                    </a:lnTo>
                    <a:lnTo>
                      <a:pt x="3" y="16"/>
                    </a:lnTo>
                    <a:lnTo>
                      <a:pt x="1" y="13"/>
                    </a:lnTo>
                    <a:lnTo>
                      <a:pt x="0" y="9"/>
                    </a:lnTo>
                    <a:lnTo>
                      <a:pt x="1" y="6"/>
                    </a:lnTo>
                    <a:lnTo>
                      <a:pt x="3" y="3"/>
                    </a:lnTo>
                    <a:lnTo>
                      <a:pt x="3" y="3"/>
                    </a:lnTo>
                    <a:lnTo>
                      <a:pt x="6" y="1"/>
                    </a:lnTo>
                    <a:lnTo>
                      <a:pt x="9" y="0"/>
                    </a:lnTo>
                    <a:lnTo>
                      <a:pt x="13" y="1"/>
                    </a:lnTo>
                    <a:lnTo>
                      <a:pt x="17" y="3"/>
                    </a:lnTo>
                    <a:lnTo>
                      <a:pt x="17" y="3"/>
                    </a:lnTo>
                    <a:lnTo>
                      <a:pt x="19" y="6"/>
                    </a:lnTo>
                    <a:lnTo>
                      <a:pt x="20" y="9"/>
                    </a:lnTo>
                    <a:lnTo>
                      <a:pt x="19" y="13"/>
                    </a:lnTo>
                    <a:lnTo>
                      <a:pt x="17" y="16"/>
                    </a:lnTo>
                    <a:lnTo>
                      <a:pt x="1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2" name="Freeform 263"/>
              <p:cNvSpPr>
                <a:spLocks/>
              </p:cNvSpPr>
              <p:nvPr/>
            </p:nvSpPr>
            <p:spPr bwMode="auto">
              <a:xfrm>
                <a:off x="1309" y="1812"/>
                <a:ext cx="19" cy="20"/>
              </a:xfrm>
              <a:custGeom>
                <a:avLst/>
                <a:gdLst>
                  <a:gd name="T0" fmla="*/ 3 w 19"/>
                  <a:gd name="T1" fmla="*/ 3 h 20"/>
                  <a:gd name="T2" fmla="*/ 3 w 19"/>
                  <a:gd name="T3" fmla="*/ 3 h 20"/>
                  <a:gd name="T4" fmla="*/ 6 w 19"/>
                  <a:gd name="T5" fmla="*/ 1 h 20"/>
                  <a:gd name="T6" fmla="*/ 9 w 19"/>
                  <a:gd name="T7" fmla="*/ 0 h 20"/>
                  <a:gd name="T8" fmla="*/ 13 w 19"/>
                  <a:gd name="T9" fmla="*/ 1 h 20"/>
                  <a:gd name="T10" fmla="*/ 16 w 19"/>
                  <a:gd name="T11" fmla="*/ 3 h 20"/>
                  <a:gd name="T12" fmla="*/ 16 w 19"/>
                  <a:gd name="T13" fmla="*/ 3 h 20"/>
                  <a:gd name="T14" fmla="*/ 18 w 19"/>
                  <a:gd name="T15" fmla="*/ 7 h 20"/>
                  <a:gd name="T16" fmla="*/ 19 w 19"/>
                  <a:gd name="T17" fmla="*/ 10 h 20"/>
                  <a:gd name="T18" fmla="*/ 18 w 19"/>
                  <a:gd name="T19" fmla="*/ 14 h 20"/>
                  <a:gd name="T20" fmla="*/ 16 w 19"/>
                  <a:gd name="T21" fmla="*/ 17 h 20"/>
                  <a:gd name="T22" fmla="*/ 16 w 19"/>
                  <a:gd name="T23" fmla="*/ 17 h 20"/>
                  <a:gd name="T24" fmla="*/ 13 w 19"/>
                  <a:gd name="T25" fmla="*/ 19 h 20"/>
                  <a:gd name="T26" fmla="*/ 9 w 19"/>
                  <a:gd name="T27" fmla="*/ 20 h 20"/>
                  <a:gd name="T28" fmla="*/ 6 w 19"/>
                  <a:gd name="T29" fmla="*/ 19 h 20"/>
                  <a:gd name="T30" fmla="*/ 3 w 19"/>
                  <a:gd name="T31" fmla="*/ 17 h 20"/>
                  <a:gd name="T32" fmla="*/ 3 w 19"/>
                  <a:gd name="T33" fmla="*/ 17 h 20"/>
                  <a:gd name="T34" fmla="*/ 1 w 19"/>
                  <a:gd name="T35" fmla="*/ 14 h 20"/>
                  <a:gd name="T36" fmla="*/ 0 w 19"/>
                  <a:gd name="T37" fmla="*/ 10 h 20"/>
                  <a:gd name="T38" fmla="*/ 1 w 19"/>
                  <a:gd name="T39" fmla="*/ 7 h 20"/>
                  <a:gd name="T40" fmla="*/ 3 w 19"/>
                  <a:gd name="T41" fmla="*/ 3 h 20"/>
                  <a:gd name="T42" fmla="*/ 3 w 19"/>
                  <a:gd name="T4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3" y="3"/>
                    </a:moveTo>
                    <a:lnTo>
                      <a:pt x="3" y="3"/>
                    </a:lnTo>
                    <a:lnTo>
                      <a:pt x="6" y="1"/>
                    </a:lnTo>
                    <a:lnTo>
                      <a:pt x="9" y="0"/>
                    </a:lnTo>
                    <a:lnTo>
                      <a:pt x="13" y="1"/>
                    </a:lnTo>
                    <a:lnTo>
                      <a:pt x="16" y="3"/>
                    </a:lnTo>
                    <a:lnTo>
                      <a:pt x="16" y="3"/>
                    </a:lnTo>
                    <a:lnTo>
                      <a:pt x="18" y="7"/>
                    </a:lnTo>
                    <a:lnTo>
                      <a:pt x="19" y="10"/>
                    </a:lnTo>
                    <a:lnTo>
                      <a:pt x="18" y="14"/>
                    </a:lnTo>
                    <a:lnTo>
                      <a:pt x="16" y="17"/>
                    </a:lnTo>
                    <a:lnTo>
                      <a:pt x="16" y="17"/>
                    </a:lnTo>
                    <a:lnTo>
                      <a:pt x="13" y="19"/>
                    </a:lnTo>
                    <a:lnTo>
                      <a:pt x="9" y="20"/>
                    </a:lnTo>
                    <a:lnTo>
                      <a:pt x="6" y="19"/>
                    </a:lnTo>
                    <a:lnTo>
                      <a:pt x="3" y="17"/>
                    </a:lnTo>
                    <a:lnTo>
                      <a:pt x="3" y="17"/>
                    </a:lnTo>
                    <a:lnTo>
                      <a:pt x="1" y="14"/>
                    </a:lnTo>
                    <a:lnTo>
                      <a:pt x="0" y="10"/>
                    </a:lnTo>
                    <a:lnTo>
                      <a:pt x="1" y="7"/>
                    </a:lnTo>
                    <a:lnTo>
                      <a:pt x="3" y="3"/>
                    </a:lnTo>
                    <a:lnTo>
                      <a:pt x="3"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3" name="Freeform 264"/>
              <p:cNvSpPr>
                <a:spLocks/>
              </p:cNvSpPr>
              <p:nvPr/>
            </p:nvSpPr>
            <p:spPr bwMode="auto">
              <a:xfrm>
                <a:off x="1309" y="1863"/>
                <a:ext cx="19" cy="18"/>
              </a:xfrm>
              <a:custGeom>
                <a:avLst/>
                <a:gdLst>
                  <a:gd name="T0" fmla="*/ 16 w 19"/>
                  <a:gd name="T1" fmla="*/ 15 h 18"/>
                  <a:gd name="T2" fmla="*/ 16 w 19"/>
                  <a:gd name="T3" fmla="*/ 15 h 18"/>
                  <a:gd name="T4" fmla="*/ 13 w 19"/>
                  <a:gd name="T5" fmla="*/ 17 h 18"/>
                  <a:gd name="T6" fmla="*/ 9 w 19"/>
                  <a:gd name="T7" fmla="*/ 18 h 18"/>
                  <a:gd name="T8" fmla="*/ 6 w 19"/>
                  <a:gd name="T9" fmla="*/ 17 h 18"/>
                  <a:gd name="T10" fmla="*/ 3 w 19"/>
                  <a:gd name="T11" fmla="*/ 15 h 18"/>
                  <a:gd name="T12" fmla="*/ 3 w 19"/>
                  <a:gd name="T13" fmla="*/ 15 h 18"/>
                  <a:gd name="T14" fmla="*/ 1 w 19"/>
                  <a:gd name="T15" fmla="*/ 12 h 18"/>
                  <a:gd name="T16" fmla="*/ 0 w 19"/>
                  <a:gd name="T17" fmla="*/ 9 h 18"/>
                  <a:gd name="T18" fmla="*/ 1 w 19"/>
                  <a:gd name="T19" fmla="*/ 5 h 18"/>
                  <a:gd name="T20" fmla="*/ 3 w 19"/>
                  <a:gd name="T21" fmla="*/ 2 h 18"/>
                  <a:gd name="T22" fmla="*/ 3 w 19"/>
                  <a:gd name="T23" fmla="*/ 2 h 18"/>
                  <a:gd name="T24" fmla="*/ 6 w 19"/>
                  <a:gd name="T25" fmla="*/ 0 h 18"/>
                  <a:gd name="T26" fmla="*/ 9 w 19"/>
                  <a:gd name="T27" fmla="*/ 0 h 18"/>
                  <a:gd name="T28" fmla="*/ 13 w 19"/>
                  <a:gd name="T29" fmla="*/ 0 h 18"/>
                  <a:gd name="T30" fmla="*/ 16 w 19"/>
                  <a:gd name="T31" fmla="*/ 2 h 18"/>
                  <a:gd name="T32" fmla="*/ 16 w 19"/>
                  <a:gd name="T33" fmla="*/ 2 h 18"/>
                  <a:gd name="T34" fmla="*/ 18 w 19"/>
                  <a:gd name="T35" fmla="*/ 5 h 18"/>
                  <a:gd name="T36" fmla="*/ 19 w 19"/>
                  <a:gd name="T37" fmla="*/ 9 h 18"/>
                  <a:gd name="T38" fmla="*/ 18 w 19"/>
                  <a:gd name="T39" fmla="*/ 12 h 18"/>
                  <a:gd name="T40" fmla="*/ 16 w 19"/>
                  <a:gd name="T41" fmla="*/ 15 h 18"/>
                  <a:gd name="T42" fmla="*/ 16 w 19"/>
                  <a:gd name="T43"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6" y="15"/>
                    </a:moveTo>
                    <a:lnTo>
                      <a:pt x="16" y="15"/>
                    </a:lnTo>
                    <a:lnTo>
                      <a:pt x="13" y="17"/>
                    </a:lnTo>
                    <a:lnTo>
                      <a:pt x="9" y="18"/>
                    </a:lnTo>
                    <a:lnTo>
                      <a:pt x="6" y="17"/>
                    </a:lnTo>
                    <a:lnTo>
                      <a:pt x="3" y="15"/>
                    </a:lnTo>
                    <a:lnTo>
                      <a:pt x="3" y="15"/>
                    </a:lnTo>
                    <a:lnTo>
                      <a:pt x="1" y="12"/>
                    </a:lnTo>
                    <a:lnTo>
                      <a:pt x="0" y="9"/>
                    </a:lnTo>
                    <a:lnTo>
                      <a:pt x="1" y="5"/>
                    </a:lnTo>
                    <a:lnTo>
                      <a:pt x="3" y="2"/>
                    </a:lnTo>
                    <a:lnTo>
                      <a:pt x="3" y="2"/>
                    </a:lnTo>
                    <a:lnTo>
                      <a:pt x="6" y="0"/>
                    </a:lnTo>
                    <a:lnTo>
                      <a:pt x="9" y="0"/>
                    </a:lnTo>
                    <a:lnTo>
                      <a:pt x="13" y="0"/>
                    </a:lnTo>
                    <a:lnTo>
                      <a:pt x="16" y="2"/>
                    </a:lnTo>
                    <a:lnTo>
                      <a:pt x="16" y="2"/>
                    </a:lnTo>
                    <a:lnTo>
                      <a:pt x="18" y="5"/>
                    </a:lnTo>
                    <a:lnTo>
                      <a:pt x="19" y="9"/>
                    </a:lnTo>
                    <a:lnTo>
                      <a:pt x="18" y="12"/>
                    </a:lnTo>
                    <a:lnTo>
                      <a:pt x="16" y="15"/>
                    </a:lnTo>
                    <a:lnTo>
                      <a:pt x="16"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4" name="Freeform 265"/>
              <p:cNvSpPr>
                <a:spLocks/>
              </p:cNvSpPr>
              <p:nvPr/>
            </p:nvSpPr>
            <p:spPr bwMode="auto">
              <a:xfrm>
                <a:off x="1333" y="1837"/>
                <a:ext cx="20" cy="20"/>
              </a:xfrm>
              <a:custGeom>
                <a:avLst/>
                <a:gdLst>
                  <a:gd name="T0" fmla="*/ 17 w 20"/>
                  <a:gd name="T1" fmla="*/ 17 h 20"/>
                  <a:gd name="T2" fmla="*/ 17 w 20"/>
                  <a:gd name="T3" fmla="*/ 17 h 20"/>
                  <a:gd name="T4" fmla="*/ 14 w 20"/>
                  <a:gd name="T5" fmla="*/ 19 h 20"/>
                  <a:gd name="T6" fmla="*/ 11 w 20"/>
                  <a:gd name="T7" fmla="*/ 20 h 20"/>
                  <a:gd name="T8" fmla="*/ 7 w 20"/>
                  <a:gd name="T9" fmla="*/ 19 h 20"/>
                  <a:gd name="T10" fmla="*/ 4 w 20"/>
                  <a:gd name="T11" fmla="*/ 17 h 20"/>
                  <a:gd name="T12" fmla="*/ 4 w 20"/>
                  <a:gd name="T13" fmla="*/ 17 h 20"/>
                  <a:gd name="T14" fmla="*/ 1 w 20"/>
                  <a:gd name="T15" fmla="*/ 13 h 20"/>
                  <a:gd name="T16" fmla="*/ 0 w 20"/>
                  <a:gd name="T17" fmla="*/ 10 h 20"/>
                  <a:gd name="T18" fmla="*/ 1 w 20"/>
                  <a:gd name="T19" fmla="*/ 6 h 20"/>
                  <a:gd name="T20" fmla="*/ 4 w 20"/>
                  <a:gd name="T21" fmla="*/ 3 h 20"/>
                  <a:gd name="T22" fmla="*/ 4 w 20"/>
                  <a:gd name="T23" fmla="*/ 3 h 20"/>
                  <a:gd name="T24" fmla="*/ 7 w 20"/>
                  <a:gd name="T25" fmla="*/ 1 h 20"/>
                  <a:gd name="T26" fmla="*/ 11 w 20"/>
                  <a:gd name="T27" fmla="*/ 0 h 20"/>
                  <a:gd name="T28" fmla="*/ 14 w 20"/>
                  <a:gd name="T29" fmla="*/ 1 h 20"/>
                  <a:gd name="T30" fmla="*/ 17 w 20"/>
                  <a:gd name="T31" fmla="*/ 3 h 20"/>
                  <a:gd name="T32" fmla="*/ 17 w 20"/>
                  <a:gd name="T33" fmla="*/ 3 h 20"/>
                  <a:gd name="T34" fmla="*/ 19 w 20"/>
                  <a:gd name="T35" fmla="*/ 6 h 20"/>
                  <a:gd name="T36" fmla="*/ 20 w 20"/>
                  <a:gd name="T37" fmla="*/ 10 h 20"/>
                  <a:gd name="T38" fmla="*/ 19 w 20"/>
                  <a:gd name="T39" fmla="*/ 13 h 20"/>
                  <a:gd name="T40" fmla="*/ 17 w 20"/>
                  <a:gd name="T41" fmla="*/ 17 h 20"/>
                  <a:gd name="T42" fmla="*/ 17 w 20"/>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0">
                    <a:moveTo>
                      <a:pt x="17" y="17"/>
                    </a:moveTo>
                    <a:lnTo>
                      <a:pt x="17" y="17"/>
                    </a:lnTo>
                    <a:lnTo>
                      <a:pt x="14" y="19"/>
                    </a:lnTo>
                    <a:lnTo>
                      <a:pt x="11" y="20"/>
                    </a:lnTo>
                    <a:lnTo>
                      <a:pt x="7" y="19"/>
                    </a:lnTo>
                    <a:lnTo>
                      <a:pt x="4" y="17"/>
                    </a:lnTo>
                    <a:lnTo>
                      <a:pt x="4" y="17"/>
                    </a:lnTo>
                    <a:lnTo>
                      <a:pt x="1" y="13"/>
                    </a:lnTo>
                    <a:lnTo>
                      <a:pt x="0" y="10"/>
                    </a:lnTo>
                    <a:lnTo>
                      <a:pt x="1" y="6"/>
                    </a:lnTo>
                    <a:lnTo>
                      <a:pt x="4" y="3"/>
                    </a:lnTo>
                    <a:lnTo>
                      <a:pt x="4" y="3"/>
                    </a:lnTo>
                    <a:lnTo>
                      <a:pt x="7" y="1"/>
                    </a:lnTo>
                    <a:lnTo>
                      <a:pt x="11" y="0"/>
                    </a:lnTo>
                    <a:lnTo>
                      <a:pt x="14" y="1"/>
                    </a:lnTo>
                    <a:lnTo>
                      <a:pt x="17" y="3"/>
                    </a:lnTo>
                    <a:lnTo>
                      <a:pt x="17" y="3"/>
                    </a:lnTo>
                    <a:lnTo>
                      <a:pt x="19" y="6"/>
                    </a:lnTo>
                    <a:lnTo>
                      <a:pt x="20" y="10"/>
                    </a:lnTo>
                    <a:lnTo>
                      <a:pt x="19" y="13"/>
                    </a:lnTo>
                    <a:lnTo>
                      <a:pt x="17" y="17"/>
                    </a:lnTo>
                    <a:lnTo>
                      <a:pt x="17"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5" name="Freeform 266"/>
              <p:cNvSpPr>
                <a:spLocks/>
              </p:cNvSpPr>
              <p:nvPr/>
            </p:nvSpPr>
            <p:spPr bwMode="auto">
              <a:xfrm>
                <a:off x="1333" y="1788"/>
                <a:ext cx="20" cy="19"/>
              </a:xfrm>
              <a:custGeom>
                <a:avLst/>
                <a:gdLst>
                  <a:gd name="T0" fmla="*/ 17 w 20"/>
                  <a:gd name="T1" fmla="*/ 16 h 19"/>
                  <a:gd name="T2" fmla="*/ 17 w 20"/>
                  <a:gd name="T3" fmla="*/ 16 h 19"/>
                  <a:gd name="T4" fmla="*/ 14 w 20"/>
                  <a:gd name="T5" fmla="*/ 18 h 19"/>
                  <a:gd name="T6" fmla="*/ 11 w 20"/>
                  <a:gd name="T7" fmla="*/ 19 h 19"/>
                  <a:gd name="T8" fmla="*/ 7 w 20"/>
                  <a:gd name="T9" fmla="*/ 18 h 19"/>
                  <a:gd name="T10" fmla="*/ 4 w 20"/>
                  <a:gd name="T11" fmla="*/ 16 h 19"/>
                  <a:gd name="T12" fmla="*/ 4 w 20"/>
                  <a:gd name="T13" fmla="*/ 16 h 19"/>
                  <a:gd name="T14" fmla="*/ 1 w 20"/>
                  <a:gd name="T15" fmla="*/ 13 h 19"/>
                  <a:gd name="T16" fmla="*/ 0 w 20"/>
                  <a:gd name="T17" fmla="*/ 9 h 19"/>
                  <a:gd name="T18" fmla="*/ 1 w 20"/>
                  <a:gd name="T19" fmla="*/ 6 h 19"/>
                  <a:gd name="T20" fmla="*/ 4 w 20"/>
                  <a:gd name="T21" fmla="*/ 3 h 19"/>
                  <a:gd name="T22" fmla="*/ 4 w 20"/>
                  <a:gd name="T23" fmla="*/ 3 h 19"/>
                  <a:gd name="T24" fmla="*/ 7 w 20"/>
                  <a:gd name="T25" fmla="*/ 1 h 19"/>
                  <a:gd name="T26" fmla="*/ 11 w 20"/>
                  <a:gd name="T27" fmla="*/ 0 h 19"/>
                  <a:gd name="T28" fmla="*/ 14 w 20"/>
                  <a:gd name="T29" fmla="*/ 1 h 19"/>
                  <a:gd name="T30" fmla="*/ 17 w 20"/>
                  <a:gd name="T31" fmla="*/ 3 h 19"/>
                  <a:gd name="T32" fmla="*/ 17 w 20"/>
                  <a:gd name="T33" fmla="*/ 3 h 19"/>
                  <a:gd name="T34" fmla="*/ 19 w 20"/>
                  <a:gd name="T35" fmla="*/ 6 h 19"/>
                  <a:gd name="T36" fmla="*/ 20 w 20"/>
                  <a:gd name="T37" fmla="*/ 9 h 19"/>
                  <a:gd name="T38" fmla="*/ 19 w 20"/>
                  <a:gd name="T39" fmla="*/ 13 h 19"/>
                  <a:gd name="T40" fmla="*/ 17 w 20"/>
                  <a:gd name="T41" fmla="*/ 16 h 19"/>
                  <a:gd name="T42" fmla="*/ 17 w 20"/>
                  <a:gd name="T4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9">
                    <a:moveTo>
                      <a:pt x="17" y="16"/>
                    </a:moveTo>
                    <a:lnTo>
                      <a:pt x="17" y="16"/>
                    </a:lnTo>
                    <a:lnTo>
                      <a:pt x="14" y="18"/>
                    </a:lnTo>
                    <a:lnTo>
                      <a:pt x="11" y="19"/>
                    </a:lnTo>
                    <a:lnTo>
                      <a:pt x="7" y="18"/>
                    </a:lnTo>
                    <a:lnTo>
                      <a:pt x="4" y="16"/>
                    </a:lnTo>
                    <a:lnTo>
                      <a:pt x="4" y="16"/>
                    </a:lnTo>
                    <a:lnTo>
                      <a:pt x="1" y="13"/>
                    </a:lnTo>
                    <a:lnTo>
                      <a:pt x="0" y="9"/>
                    </a:lnTo>
                    <a:lnTo>
                      <a:pt x="1" y="6"/>
                    </a:lnTo>
                    <a:lnTo>
                      <a:pt x="4" y="3"/>
                    </a:lnTo>
                    <a:lnTo>
                      <a:pt x="4" y="3"/>
                    </a:lnTo>
                    <a:lnTo>
                      <a:pt x="7" y="1"/>
                    </a:lnTo>
                    <a:lnTo>
                      <a:pt x="11" y="0"/>
                    </a:lnTo>
                    <a:lnTo>
                      <a:pt x="14" y="1"/>
                    </a:lnTo>
                    <a:lnTo>
                      <a:pt x="17" y="3"/>
                    </a:lnTo>
                    <a:lnTo>
                      <a:pt x="17" y="3"/>
                    </a:lnTo>
                    <a:lnTo>
                      <a:pt x="19" y="6"/>
                    </a:lnTo>
                    <a:lnTo>
                      <a:pt x="20" y="9"/>
                    </a:lnTo>
                    <a:lnTo>
                      <a:pt x="19" y="13"/>
                    </a:lnTo>
                    <a:lnTo>
                      <a:pt x="17" y="16"/>
                    </a:lnTo>
                    <a:lnTo>
                      <a:pt x="1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6" name="Freeform 267"/>
              <p:cNvSpPr>
                <a:spLocks/>
              </p:cNvSpPr>
              <p:nvPr/>
            </p:nvSpPr>
            <p:spPr bwMode="auto">
              <a:xfrm>
                <a:off x="1359" y="1812"/>
                <a:ext cx="19" cy="20"/>
              </a:xfrm>
              <a:custGeom>
                <a:avLst/>
                <a:gdLst>
                  <a:gd name="T0" fmla="*/ 16 w 19"/>
                  <a:gd name="T1" fmla="*/ 17 h 20"/>
                  <a:gd name="T2" fmla="*/ 16 w 19"/>
                  <a:gd name="T3" fmla="*/ 17 h 20"/>
                  <a:gd name="T4" fmla="*/ 12 w 19"/>
                  <a:gd name="T5" fmla="*/ 19 h 20"/>
                  <a:gd name="T6" fmla="*/ 9 w 19"/>
                  <a:gd name="T7" fmla="*/ 20 h 20"/>
                  <a:gd name="T8" fmla="*/ 5 w 19"/>
                  <a:gd name="T9" fmla="*/ 19 h 20"/>
                  <a:gd name="T10" fmla="*/ 2 w 19"/>
                  <a:gd name="T11" fmla="*/ 17 h 20"/>
                  <a:gd name="T12" fmla="*/ 2 w 19"/>
                  <a:gd name="T13" fmla="*/ 17 h 20"/>
                  <a:gd name="T14" fmla="*/ 0 w 19"/>
                  <a:gd name="T15" fmla="*/ 14 h 20"/>
                  <a:gd name="T16" fmla="*/ 0 w 19"/>
                  <a:gd name="T17" fmla="*/ 10 h 20"/>
                  <a:gd name="T18" fmla="*/ 0 w 19"/>
                  <a:gd name="T19" fmla="*/ 7 h 20"/>
                  <a:gd name="T20" fmla="*/ 2 w 19"/>
                  <a:gd name="T21" fmla="*/ 3 h 20"/>
                  <a:gd name="T22" fmla="*/ 2 w 19"/>
                  <a:gd name="T23" fmla="*/ 3 h 20"/>
                  <a:gd name="T24" fmla="*/ 5 w 19"/>
                  <a:gd name="T25" fmla="*/ 1 h 20"/>
                  <a:gd name="T26" fmla="*/ 9 w 19"/>
                  <a:gd name="T27" fmla="*/ 0 h 20"/>
                  <a:gd name="T28" fmla="*/ 12 w 19"/>
                  <a:gd name="T29" fmla="*/ 1 h 20"/>
                  <a:gd name="T30" fmla="*/ 16 w 19"/>
                  <a:gd name="T31" fmla="*/ 3 h 20"/>
                  <a:gd name="T32" fmla="*/ 16 w 19"/>
                  <a:gd name="T33" fmla="*/ 3 h 20"/>
                  <a:gd name="T34" fmla="*/ 18 w 19"/>
                  <a:gd name="T35" fmla="*/ 7 h 20"/>
                  <a:gd name="T36" fmla="*/ 19 w 19"/>
                  <a:gd name="T37" fmla="*/ 10 h 20"/>
                  <a:gd name="T38" fmla="*/ 18 w 19"/>
                  <a:gd name="T39" fmla="*/ 14 h 20"/>
                  <a:gd name="T40" fmla="*/ 16 w 19"/>
                  <a:gd name="T41" fmla="*/ 17 h 20"/>
                  <a:gd name="T42" fmla="*/ 16 w 19"/>
                  <a:gd name="T4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16" y="17"/>
                    </a:moveTo>
                    <a:lnTo>
                      <a:pt x="16" y="17"/>
                    </a:lnTo>
                    <a:lnTo>
                      <a:pt x="12" y="19"/>
                    </a:lnTo>
                    <a:lnTo>
                      <a:pt x="9" y="20"/>
                    </a:lnTo>
                    <a:lnTo>
                      <a:pt x="5" y="19"/>
                    </a:lnTo>
                    <a:lnTo>
                      <a:pt x="2" y="17"/>
                    </a:lnTo>
                    <a:lnTo>
                      <a:pt x="2" y="17"/>
                    </a:lnTo>
                    <a:lnTo>
                      <a:pt x="0" y="14"/>
                    </a:lnTo>
                    <a:lnTo>
                      <a:pt x="0" y="10"/>
                    </a:lnTo>
                    <a:lnTo>
                      <a:pt x="0" y="7"/>
                    </a:lnTo>
                    <a:lnTo>
                      <a:pt x="2" y="3"/>
                    </a:lnTo>
                    <a:lnTo>
                      <a:pt x="2" y="3"/>
                    </a:lnTo>
                    <a:lnTo>
                      <a:pt x="5" y="1"/>
                    </a:lnTo>
                    <a:lnTo>
                      <a:pt x="9" y="0"/>
                    </a:lnTo>
                    <a:lnTo>
                      <a:pt x="12" y="1"/>
                    </a:lnTo>
                    <a:lnTo>
                      <a:pt x="16" y="3"/>
                    </a:lnTo>
                    <a:lnTo>
                      <a:pt x="16" y="3"/>
                    </a:lnTo>
                    <a:lnTo>
                      <a:pt x="18" y="7"/>
                    </a:lnTo>
                    <a:lnTo>
                      <a:pt x="19" y="10"/>
                    </a:lnTo>
                    <a:lnTo>
                      <a:pt x="18" y="14"/>
                    </a:lnTo>
                    <a:lnTo>
                      <a:pt x="16" y="17"/>
                    </a:lnTo>
                    <a:lnTo>
                      <a:pt x="16"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7" name="Freeform 268"/>
              <p:cNvSpPr>
                <a:spLocks/>
              </p:cNvSpPr>
              <p:nvPr/>
            </p:nvSpPr>
            <p:spPr bwMode="auto">
              <a:xfrm>
                <a:off x="1327" y="1701"/>
                <a:ext cx="97" cy="37"/>
              </a:xfrm>
              <a:custGeom>
                <a:avLst/>
                <a:gdLst>
                  <a:gd name="T0" fmla="*/ 95 w 97"/>
                  <a:gd name="T1" fmla="*/ 5 h 37"/>
                  <a:gd name="T2" fmla="*/ 95 w 97"/>
                  <a:gd name="T3" fmla="*/ 5 h 37"/>
                  <a:gd name="T4" fmla="*/ 97 w 97"/>
                  <a:gd name="T5" fmla="*/ 0 h 37"/>
                  <a:gd name="T6" fmla="*/ 0 w 97"/>
                  <a:gd name="T7" fmla="*/ 26 h 37"/>
                  <a:gd name="T8" fmla="*/ 46 w 97"/>
                  <a:gd name="T9" fmla="*/ 36 h 37"/>
                  <a:gd name="T10" fmla="*/ 46 w 97"/>
                  <a:gd name="T11" fmla="*/ 36 h 37"/>
                  <a:gd name="T12" fmla="*/ 54 w 97"/>
                  <a:gd name="T13" fmla="*/ 37 h 37"/>
                  <a:gd name="T14" fmla="*/ 62 w 97"/>
                  <a:gd name="T15" fmla="*/ 37 h 37"/>
                  <a:gd name="T16" fmla="*/ 70 w 97"/>
                  <a:gd name="T17" fmla="*/ 35 h 37"/>
                  <a:gd name="T18" fmla="*/ 76 w 97"/>
                  <a:gd name="T19" fmla="*/ 31 h 37"/>
                  <a:gd name="T20" fmla="*/ 84 w 97"/>
                  <a:gd name="T21" fmla="*/ 26 h 37"/>
                  <a:gd name="T22" fmla="*/ 89 w 97"/>
                  <a:gd name="T23" fmla="*/ 21 h 37"/>
                  <a:gd name="T24" fmla="*/ 93 w 97"/>
                  <a:gd name="T25" fmla="*/ 14 h 37"/>
                  <a:gd name="T26" fmla="*/ 95 w 97"/>
                  <a:gd name="T27" fmla="*/ 5 h 37"/>
                  <a:gd name="T28" fmla="*/ 95 w 97"/>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37">
                    <a:moveTo>
                      <a:pt x="95" y="5"/>
                    </a:moveTo>
                    <a:lnTo>
                      <a:pt x="95" y="5"/>
                    </a:lnTo>
                    <a:lnTo>
                      <a:pt x="97" y="0"/>
                    </a:lnTo>
                    <a:lnTo>
                      <a:pt x="0" y="26"/>
                    </a:lnTo>
                    <a:lnTo>
                      <a:pt x="46" y="36"/>
                    </a:lnTo>
                    <a:lnTo>
                      <a:pt x="46" y="36"/>
                    </a:lnTo>
                    <a:lnTo>
                      <a:pt x="54" y="37"/>
                    </a:lnTo>
                    <a:lnTo>
                      <a:pt x="62" y="37"/>
                    </a:lnTo>
                    <a:lnTo>
                      <a:pt x="70" y="35"/>
                    </a:lnTo>
                    <a:lnTo>
                      <a:pt x="76" y="31"/>
                    </a:lnTo>
                    <a:lnTo>
                      <a:pt x="84" y="26"/>
                    </a:lnTo>
                    <a:lnTo>
                      <a:pt x="89" y="21"/>
                    </a:lnTo>
                    <a:lnTo>
                      <a:pt x="93" y="14"/>
                    </a:lnTo>
                    <a:lnTo>
                      <a:pt x="95" y="5"/>
                    </a:lnTo>
                    <a:lnTo>
                      <a:pt x="95" y="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8" name="Freeform 269"/>
              <p:cNvSpPr>
                <a:spLocks/>
              </p:cNvSpPr>
              <p:nvPr/>
            </p:nvSpPr>
            <p:spPr bwMode="auto">
              <a:xfrm>
                <a:off x="2558" y="964"/>
                <a:ext cx="38" cy="22"/>
              </a:xfrm>
              <a:custGeom>
                <a:avLst/>
                <a:gdLst>
                  <a:gd name="T0" fmla="*/ 0 w 38"/>
                  <a:gd name="T1" fmla="*/ 3 h 22"/>
                  <a:gd name="T2" fmla="*/ 22 w 38"/>
                  <a:gd name="T3" fmla="*/ 12 h 22"/>
                  <a:gd name="T4" fmla="*/ 22 w 38"/>
                  <a:gd name="T5" fmla="*/ 12 h 22"/>
                  <a:gd name="T6" fmla="*/ 21 w 38"/>
                  <a:gd name="T7" fmla="*/ 14 h 22"/>
                  <a:gd name="T8" fmla="*/ 21 w 38"/>
                  <a:gd name="T9" fmla="*/ 17 h 22"/>
                  <a:gd name="T10" fmla="*/ 23 w 38"/>
                  <a:gd name="T11" fmla="*/ 19 h 22"/>
                  <a:gd name="T12" fmla="*/ 24 w 38"/>
                  <a:gd name="T13" fmla="*/ 20 h 22"/>
                  <a:gd name="T14" fmla="*/ 24 w 38"/>
                  <a:gd name="T15" fmla="*/ 20 h 22"/>
                  <a:gd name="T16" fmla="*/ 27 w 38"/>
                  <a:gd name="T17" fmla="*/ 22 h 22"/>
                  <a:gd name="T18" fmla="*/ 30 w 38"/>
                  <a:gd name="T19" fmla="*/ 22 h 22"/>
                  <a:gd name="T20" fmla="*/ 32 w 38"/>
                  <a:gd name="T21" fmla="*/ 20 h 22"/>
                  <a:gd name="T22" fmla="*/ 34 w 38"/>
                  <a:gd name="T23" fmla="*/ 18 h 22"/>
                  <a:gd name="T24" fmla="*/ 34 w 38"/>
                  <a:gd name="T25" fmla="*/ 18 h 22"/>
                  <a:gd name="T26" fmla="*/ 35 w 38"/>
                  <a:gd name="T27" fmla="*/ 15 h 22"/>
                  <a:gd name="T28" fmla="*/ 34 w 38"/>
                  <a:gd name="T29" fmla="*/ 13 h 22"/>
                  <a:gd name="T30" fmla="*/ 34 w 38"/>
                  <a:gd name="T31" fmla="*/ 13 h 22"/>
                  <a:gd name="T32" fmla="*/ 36 w 38"/>
                  <a:gd name="T33" fmla="*/ 11 h 22"/>
                  <a:gd name="T34" fmla="*/ 37 w 38"/>
                  <a:gd name="T35" fmla="*/ 10 h 22"/>
                  <a:gd name="T36" fmla="*/ 37 w 38"/>
                  <a:gd name="T37" fmla="*/ 10 h 22"/>
                  <a:gd name="T38" fmla="*/ 38 w 38"/>
                  <a:gd name="T39" fmla="*/ 7 h 22"/>
                  <a:gd name="T40" fmla="*/ 38 w 38"/>
                  <a:gd name="T41" fmla="*/ 5 h 22"/>
                  <a:gd name="T42" fmla="*/ 37 w 38"/>
                  <a:gd name="T43" fmla="*/ 2 h 22"/>
                  <a:gd name="T44" fmla="*/ 35 w 38"/>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22">
                    <a:moveTo>
                      <a:pt x="0" y="3"/>
                    </a:moveTo>
                    <a:lnTo>
                      <a:pt x="22" y="12"/>
                    </a:lnTo>
                    <a:lnTo>
                      <a:pt x="22" y="12"/>
                    </a:lnTo>
                    <a:lnTo>
                      <a:pt x="21" y="14"/>
                    </a:lnTo>
                    <a:lnTo>
                      <a:pt x="21" y="17"/>
                    </a:lnTo>
                    <a:lnTo>
                      <a:pt x="23" y="19"/>
                    </a:lnTo>
                    <a:lnTo>
                      <a:pt x="24" y="20"/>
                    </a:lnTo>
                    <a:lnTo>
                      <a:pt x="24" y="20"/>
                    </a:lnTo>
                    <a:lnTo>
                      <a:pt x="27" y="22"/>
                    </a:lnTo>
                    <a:lnTo>
                      <a:pt x="30" y="22"/>
                    </a:lnTo>
                    <a:lnTo>
                      <a:pt x="32" y="20"/>
                    </a:lnTo>
                    <a:lnTo>
                      <a:pt x="34" y="18"/>
                    </a:lnTo>
                    <a:lnTo>
                      <a:pt x="34" y="18"/>
                    </a:lnTo>
                    <a:lnTo>
                      <a:pt x="35" y="15"/>
                    </a:lnTo>
                    <a:lnTo>
                      <a:pt x="34" y="13"/>
                    </a:lnTo>
                    <a:lnTo>
                      <a:pt x="34" y="13"/>
                    </a:lnTo>
                    <a:lnTo>
                      <a:pt x="36" y="11"/>
                    </a:lnTo>
                    <a:lnTo>
                      <a:pt x="37" y="10"/>
                    </a:lnTo>
                    <a:lnTo>
                      <a:pt x="37" y="10"/>
                    </a:lnTo>
                    <a:lnTo>
                      <a:pt x="38" y="7"/>
                    </a:lnTo>
                    <a:lnTo>
                      <a:pt x="38" y="5"/>
                    </a:lnTo>
                    <a:lnTo>
                      <a:pt x="37" y="2"/>
                    </a:lnTo>
                    <a:lnTo>
                      <a:pt x="35"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49" name="Freeform 270"/>
              <p:cNvSpPr>
                <a:spLocks/>
              </p:cNvSpPr>
              <p:nvPr/>
            </p:nvSpPr>
            <p:spPr bwMode="auto">
              <a:xfrm>
                <a:off x="2513" y="936"/>
                <a:ext cx="83" cy="48"/>
              </a:xfrm>
              <a:custGeom>
                <a:avLst/>
                <a:gdLst>
                  <a:gd name="T0" fmla="*/ 13 w 83"/>
                  <a:gd name="T1" fmla="*/ 31 h 48"/>
                  <a:gd name="T2" fmla="*/ 13 w 83"/>
                  <a:gd name="T3" fmla="*/ 30 h 48"/>
                  <a:gd name="T4" fmla="*/ 11 w 83"/>
                  <a:gd name="T5" fmla="*/ 28 h 48"/>
                  <a:gd name="T6" fmla="*/ 6 w 83"/>
                  <a:gd name="T7" fmla="*/ 27 h 48"/>
                  <a:gd name="T8" fmla="*/ 3 w 83"/>
                  <a:gd name="T9" fmla="*/ 28 h 48"/>
                  <a:gd name="T10" fmla="*/ 0 w 83"/>
                  <a:gd name="T11" fmla="*/ 32 h 48"/>
                  <a:gd name="T12" fmla="*/ 1 w 83"/>
                  <a:gd name="T13" fmla="*/ 37 h 48"/>
                  <a:gd name="T14" fmla="*/ 2 w 83"/>
                  <a:gd name="T15" fmla="*/ 39 h 48"/>
                  <a:gd name="T16" fmla="*/ 4 w 83"/>
                  <a:gd name="T17" fmla="*/ 40 h 48"/>
                  <a:gd name="T18" fmla="*/ 5 w 83"/>
                  <a:gd name="T19" fmla="*/ 45 h 48"/>
                  <a:gd name="T20" fmla="*/ 7 w 83"/>
                  <a:gd name="T21" fmla="*/ 47 h 48"/>
                  <a:gd name="T22" fmla="*/ 11 w 83"/>
                  <a:gd name="T23" fmla="*/ 48 h 48"/>
                  <a:gd name="T24" fmla="*/ 14 w 83"/>
                  <a:gd name="T25" fmla="*/ 47 h 48"/>
                  <a:gd name="T26" fmla="*/ 18 w 83"/>
                  <a:gd name="T27" fmla="*/ 44 h 48"/>
                  <a:gd name="T28" fmla="*/ 18 w 83"/>
                  <a:gd name="T29" fmla="*/ 39 h 48"/>
                  <a:gd name="T30" fmla="*/ 70 w 83"/>
                  <a:gd name="T31" fmla="*/ 18 h 48"/>
                  <a:gd name="T32" fmla="*/ 71 w 83"/>
                  <a:gd name="T33" fmla="*/ 19 h 48"/>
                  <a:gd name="T34" fmla="*/ 75 w 83"/>
                  <a:gd name="T35" fmla="*/ 22 h 48"/>
                  <a:gd name="T36" fmla="*/ 80 w 83"/>
                  <a:gd name="T37" fmla="*/ 21 h 48"/>
                  <a:gd name="T38" fmla="*/ 82 w 83"/>
                  <a:gd name="T39" fmla="*/ 19 h 48"/>
                  <a:gd name="T40" fmla="*/ 83 w 83"/>
                  <a:gd name="T41" fmla="*/ 14 h 48"/>
                  <a:gd name="T42" fmla="*/ 82 w 83"/>
                  <a:gd name="T43" fmla="*/ 11 h 48"/>
                  <a:gd name="T44" fmla="*/ 79 w 83"/>
                  <a:gd name="T45" fmla="*/ 8 h 48"/>
                  <a:gd name="T46" fmla="*/ 80 w 83"/>
                  <a:gd name="T47" fmla="*/ 6 h 48"/>
                  <a:gd name="T48" fmla="*/ 79 w 83"/>
                  <a:gd name="T49" fmla="*/ 3 h 48"/>
                  <a:gd name="T50" fmla="*/ 75 w 83"/>
                  <a:gd name="T51" fmla="*/ 0 h 48"/>
                  <a:gd name="T52" fmla="*/ 69 w 83"/>
                  <a:gd name="T53" fmla="*/ 0 h 48"/>
                  <a:gd name="T54" fmla="*/ 68 w 83"/>
                  <a:gd name="T55" fmla="*/ 2 h 48"/>
                  <a:gd name="T56" fmla="*/ 66 w 83"/>
                  <a:gd name="T57" fmla="*/ 6 h 48"/>
                  <a:gd name="T58" fmla="*/ 41 w 83"/>
                  <a:gd name="T59" fmla="*/ 20 h 48"/>
                  <a:gd name="T60" fmla="*/ 18 w 83"/>
                  <a:gd name="T61" fmla="*/ 10 h 48"/>
                  <a:gd name="T62" fmla="*/ 18 w 83"/>
                  <a:gd name="T63" fmla="*/ 5 h 48"/>
                  <a:gd name="T64" fmla="*/ 14 w 83"/>
                  <a:gd name="T65" fmla="*/ 1 h 48"/>
                  <a:gd name="T66" fmla="*/ 11 w 83"/>
                  <a:gd name="T67" fmla="*/ 0 h 48"/>
                  <a:gd name="T68" fmla="*/ 7 w 83"/>
                  <a:gd name="T69" fmla="*/ 2 h 48"/>
                  <a:gd name="T70" fmla="*/ 5 w 83"/>
                  <a:gd name="T71" fmla="*/ 4 h 48"/>
                  <a:gd name="T72" fmla="*/ 4 w 83"/>
                  <a:gd name="T73" fmla="*/ 9 h 48"/>
                  <a:gd name="T74" fmla="*/ 2 w 83"/>
                  <a:gd name="T75" fmla="*/ 10 h 48"/>
                  <a:gd name="T76" fmla="*/ 1 w 83"/>
                  <a:gd name="T77" fmla="*/ 12 h 48"/>
                  <a:gd name="T78" fmla="*/ 0 w 83"/>
                  <a:gd name="T79" fmla="*/ 18 h 48"/>
                  <a:gd name="T80" fmla="*/ 3 w 83"/>
                  <a:gd name="T81"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48">
                    <a:moveTo>
                      <a:pt x="28" y="25"/>
                    </a:moveTo>
                    <a:lnTo>
                      <a:pt x="13" y="31"/>
                    </a:lnTo>
                    <a:lnTo>
                      <a:pt x="13" y="31"/>
                    </a:lnTo>
                    <a:lnTo>
                      <a:pt x="13" y="30"/>
                    </a:lnTo>
                    <a:lnTo>
                      <a:pt x="13" y="30"/>
                    </a:lnTo>
                    <a:lnTo>
                      <a:pt x="11" y="28"/>
                    </a:lnTo>
                    <a:lnTo>
                      <a:pt x="9" y="27"/>
                    </a:lnTo>
                    <a:lnTo>
                      <a:pt x="6" y="27"/>
                    </a:lnTo>
                    <a:lnTo>
                      <a:pt x="3" y="28"/>
                    </a:lnTo>
                    <a:lnTo>
                      <a:pt x="3" y="28"/>
                    </a:lnTo>
                    <a:lnTo>
                      <a:pt x="1" y="29"/>
                    </a:lnTo>
                    <a:lnTo>
                      <a:pt x="0" y="32"/>
                    </a:lnTo>
                    <a:lnTo>
                      <a:pt x="0" y="34"/>
                    </a:lnTo>
                    <a:lnTo>
                      <a:pt x="1" y="37"/>
                    </a:lnTo>
                    <a:lnTo>
                      <a:pt x="1" y="37"/>
                    </a:lnTo>
                    <a:lnTo>
                      <a:pt x="2" y="39"/>
                    </a:lnTo>
                    <a:lnTo>
                      <a:pt x="4" y="40"/>
                    </a:lnTo>
                    <a:lnTo>
                      <a:pt x="4" y="40"/>
                    </a:lnTo>
                    <a:lnTo>
                      <a:pt x="4" y="42"/>
                    </a:lnTo>
                    <a:lnTo>
                      <a:pt x="5" y="45"/>
                    </a:lnTo>
                    <a:lnTo>
                      <a:pt x="5" y="45"/>
                    </a:lnTo>
                    <a:lnTo>
                      <a:pt x="7" y="47"/>
                    </a:lnTo>
                    <a:lnTo>
                      <a:pt x="9" y="48"/>
                    </a:lnTo>
                    <a:lnTo>
                      <a:pt x="11" y="48"/>
                    </a:lnTo>
                    <a:lnTo>
                      <a:pt x="14" y="47"/>
                    </a:lnTo>
                    <a:lnTo>
                      <a:pt x="14" y="47"/>
                    </a:lnTo>
                    <a:lnTo>
                      <a:pt x="17" y="46"/>
                    </a:lnTo>
                    <a:lnTo>
                      <a:pt x="18" y="44"/>
                    </a:lnTo>
                    <a:lnTo>
                      <a:pt x="18" y="41"/>
                    </a:lnTo>
                    <a:lnTo>
                      <a:pt x="18" y="39"/>
                    </a:lnTo>
                    <a:lnTo>
                      <a:pt x="70" y="18"/>
                    </a:lnTo>
                    <a:lnTo>
                      <a:pt x="70" y="18"/>
                    </a:lnTo>
                    <a:lnTo>
                      <a:pt x="71" y="19"/>
                    </a:lnTo>
                    <a:lnTo>
                      <a:pt x="71" y="19"/>
                    </a:lnTo>
                    <a:lnTo>
                      <a:pt x="72" y="21"/>
                    </a:lnTo>
                    <a:lnTo>
                      <a:pt x="75" y="22"/>
                    </a:lnTo>
                    <a:lnTo>
                      <a:pt x="77" y="22"/>
                    </a:lnTo>
                    <a:lnTo>
                      <a:pt x="80" y="21"/>
                    </a:lnTo>
                    <a:lnTo>
                      <a:pt x="80" y="21"/>
                    </a:lnTo>
                    <a:lnTo>
                      <a:pt x="82" y="19"/>
                    </a:lnTo>
                    <a:lnTo>
                      <a:pt x="83" y="17"/>
                    </a:lnTo>
                    <a:lnTo>
                      <a:pt x="83" y="14"/>
                    </a:lnTo>
                    <a:lnTo>
                      <a:pt x="82" y="11"/>
                    </a:lnTo>
                    <a:lnTo>
                      <a:pt x="82" y="11"/>
                    </a:lnTo>
                    <a:lnTo>
                      <a:pt x="81" y="9"/>
                    </a:lnTo>
                    <a:lnTo>
                      <a:pt x="79" y="8"/>
                    </a:lnTo>
                    <a:lnTo>
                      <a:pt x="79" y="8"/>
                    </a:lnTo>
                    <a:lnTo>
                      <a:pt x="80" y="6"/>
                    </a:lnTo>
                    <a:lnTo>
                      <a:pt x="79" y="3"/>
                    </a:lnTo>
                    <a:lnTo>
                      <a:pt x="79" y="3"/>
                    </a:lnTo>
                    <a:lnTo>
                      <a:pt x="77" y="1"/>
                    </a:lnTo>
                    <a:lnTo>
                      <a:pt x="75" y="0"/>
                    </a:lnTo>
                    <a:lnTo>
                      <a:pt x="72" y="0"/>
                    </a:lnTo>
                    <a:lnTo>
                      <a:pt x="69" y="0"/>
                    </a:lnTo>
                    <a:lnTo>
                      <a:pt x="69" y="0"/>
                    </a:lnTo>
                    <a:lnTo>
                      <a:pt x="68" y="2"/>
                    </a:lnTo>
                    <a:lnTo>
                      <a:pt x="66" y="4"/>
                    </a:lnTo>
                    <a:lnTo>
                      <a:pt x="66" y="6"/>
                    </a:lnTo>
                    <a:lnTo>
                      <a:pt x="67" y="9"/>
                    </a:lnTo>
                    <a:lnTo>
                      <a:pt x="41" y="20"/>
                    </a:lnTo>
                    <a:lnTo>
                      <a:pt x="18" y="10"/>
                    </a:lnTo>
                    <a:lnTo>
                      <a:pt x="18" y="10"/>
                    </a:lnTo>
                    <a:lnTo>
                      <a:pt x="18" y="7"/>
                    </a:lnTo>
                    <a:lnTo>
                      <a:pt x="18" y="5"/>
                    </a:lnTo>
                    <a:lnTo>
                      <a:pt x="17" y="3"/>
                    </a:lnTo>
                    <a:lnTo>
                      <a:pt x="14" y="1"/>
                    </a:lnTo>
                    <a:lnTo>
                      <a:pt x="14" y="1"/>
                    </a:lnTo>
                    <a:lnTo>
                      <a:pt x="11" y="0"/>
                    </a:lnTo>
                    <a:lnTo>
                      <a:pt x="9" y="1"/>
                    </a:lnTo>
                    <a:lnTo>
                      <a:pt x="7" y="2"/>
                    </a:lnTo>
                    <a:lnTo>
                      <a:pt x="5" y="4"/>
                    </a:lnTo>
                    <a:lnTo>
                      <a:pt x="5" y="4"/>
                    </a:lnTo>
                    <a:lnTo>
                      <a:pt x="4" y="6"/>
                    </a:lnTo>
                    <a:lnTo>
                      <a:pt x="4" y="9"/>
                    </a:lnTo>
                    <a:lnTo>
                      <a:pt x="4" y="9"/>
                    </a:lnTo>
                    <a:lnTo>
                      <a:pt x="2" y="10"/>
                    </a:lnTo>
                    <a:lnTo>
                      <a:pt x="1" y="12"/>
                    </a:lnTo>
                    <a:lnTo>
                      <a:pt x="1" y="12"/>
                    </a:lnTo>
                    <a:lnTo>
                      <a:pt x="0" y="15"/>
                    </a:lnTo>
                    <a:lnTo>
                      <a:pt x="0" y="18"/>
                    </a:lnTo>
                    <a:lnTo>
                      <a:pt x="1" y="20"/>
                    </a:lnTo>
                    <a:lnTo>
                      <a:pt x="3"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0" name="Freeform 271"/>
              <p:cNvSpPr>
                <a:spLocks/>
              </p:cNvSpPr>
              <p:nvPr/>
            </p:nvSpPr>
            <p:spPr bwMode="auto">
              <a:xfrm>
                <a:off x="2477" y="748"/>
                <a:ext cx="156" cy="291"/>
              </a:xfrm>
              <a:custGeom>
                <a:avLst/>
                <a:gdLst>
                  <a:gd name="T0" fmla="*/ 46 w 156"/>
                  <a:gd name="T1" fmla="*/ 49 h 291"/>
                  <a:gd name="T2" fmla="*/ 43 w 156"/>
                  <a:gd name="T3" fmla="*/ 59 h 291"/>
                  <a:gd name="T4" fmla="*/ 31 w 156"/>
                  <a:gd name="T5" fmla="*/ 73 h 291"/>
                  <a:gd name="T6" fmla="*/ 26 w 156"/>
                  <a:gd name="T7" fmla="*/ 77 h 291"/>
                  <a:gd name="T8" fmla="*/ 16 w 156"/>
                  <a:gd name="T9" fmla="*/ 86 h 291"/>
                  <a:gd name="T10" fmla="*/ 7 w 156"/>
                  <a:gd name="T11" fmla="*/ 98 h 291"/>
                  <a:gd name="T12" fmla="*/ 1 w 156"/>
                  <a:gd name="T13" fmla="*/ 111 h 291"/>
                  <a:gd name="T14" fmla="*/ 0 w 156"/>
                  <a:gd name="T15" fmla="*/ 126 h 291"/>
                  <a:gd name="T16" fmla="*/ 0 w 156"/>
                  <a:gd name="T17" fmla="*/ 233 h 291"/>
                  <a:gd name="T18" fmla="*/ 1 w 156"/>
                  <a:gd name="T19" fmla="*/ 267 h 291"/>
                  <a:gd name="T20" fmla="*/ 4 w 156"/>
                  <a:gd name="T21" fmla="*/ 280 h 291"/>
                  <a:gd name="T22" fmla="*/ 10 w 156"/>
                  <a:gd name="T23" fmla="*/ 285 h 291"/>
                  <a:gd name="T24" fmla="*/ 18 w 156"/>
                  <a:gd name="T25" fmla="*/ 289 h 291"/>
                  <a:gd name="T26" fmla="*/ 36 w 156"/>
                  <a:gd name="T27" fmla="*/ 291 h 291"/>
                  <a:gd name="T28" fmla="*/ 119 w 156"/>
                  <a:gd name="T29" fmla="*/ 291 h 291"/>
                  <a:gd name="T30" fmla="*/ 138 w 156"/>
                  <a:gd name="T31" fmla="*/ 289 h 291"/>
                  <a:gd name="T32" fmla="*/ 146 w 156"/>
                  <a:gd name="T33" fmla="*/ 285 h 291"/>
                  <a:gd name="T34" fmla="*/ 151 w 156"/>
                  <a:gd name="T35" fmla="*/ 280 h 291"/>
                  <a:gd name="T36" fmla="*/ 155 w 156"/>
                  <a:gd name="T37" fmla="*/ 267 h 291"/>
                  <a:gd name="T38" fmla="*/ 156 w 156"/>
                  <a:gd name="T39" fmla="*/ 233 h 291"/>
                  <a:gd name="T40" fmla="*/ 156 w 156"/>
                  <a:gd name="T41" fmla="*/ 126 h 291"/>
                  <a:gd name="T42" fmla="*/ 154 w 156"/>
                  <a:gd name="T43" fmla="*/ 111 h 291"/>
                  <a:gd name="T44" fmla="*/ 149 w 156"/>
                  <a:gd name="T45" fmla="*/ 98 h 291"/>
                  <a:gd name="T46" fmla="*/ 141 w 156"/>
                  <a:gd name="T47" fmla="*/ 86 h 291"/>
                  <a:gd name="T48" fmla="*/ 130 w 156"/>
                  <a:gd name="T49" fmla="*/ 77 h 291"/>
                  <a:gd name="T50" fmla="*/ 125 w 156"/>
                  <a:gd name="T51" fmla="*/ 73 h 291"/>
                  <a:gd name="T52" fmla="*/ 114 w 156"/>
                  <a:gd name="T53" fmla="*/ 62 h 291"/>
                  <a:gd name="T54" fmla="*/ 110 w 156"/>
                  <a:gd name="T55" fmla="*/ 52 h 291"/>
                  <a:gd name="T56" fmla="*/ 109 w 156"/>
                  <a:gd name="T57" fmla="*/ 41 h 291"/>
                  <a:gd name="T58" fmla="*/ 114 w 156"/>
                  <a:gd name="T59" fmla="*/ 41 h 291"/>
                  <a:gd name="T60" fmla="*/ 117 w 156"/>
                  <a:gd name="T61" fmla="*/ 39 h 291"/>
                  <a:gd name="T62" fmla="*/ 118 w 156"/>
                  <a:gd name="T63" fmla="*/ 36 h 291"/>
                  <a:gd name="T64" fmla="*/ 118 w 156"/>
                  <a:gd name="T65" fmla="*/ 4 h 291"/>
                  <a:gd name="T66" fmla="*/ 117 w 156"/>
                  <a:gd name="T67" fmla="*/ 1 h 291"/>
                  <a:gd name="T68" fmla="*/ 114 w 156"/>
                  <a:gd name="T69" fmla="*/ 0 h 291"/>
                  <a:gd name="T70" fmla="*/ 42 w 156"/>
                  <a:gd name="T71" fmla="*/ 0 h 291"/>
                  <a:gd name="T72" fmla="*/ 39 w 156"/>
                  <a:gd name="T73" fmla="*/ 1 h 291"/>
                  <a:gd name="T74" fmla="*/ 38 w 156"/>
                  <a:gd name="T75" fmla="*/ 4 h 291"/>
                  <a:gd name="T76" fmla="*/ 38 w 156"/>
                  <a:gd name="T77" fmla="*/ 36 h 291"/>
                  <a:gd name="T78" fmla="*/ 39 w 156"/>
                  <a:gd name="T79" fmla="*/ 39 h 291"/>
                  <a:gd name="T80" fmla="*/ 42 w 156"/>
                  <a:gd name="T81" fmla="*/ 4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291">
                    <a:moveTo>
                      <a:pt x="46" y="49"/>
                    </a:moveTo>
                    <a:lnTo>
                      <a:pt x="46" y="49"/>
                    </a:lnTo>
                    <a:lnTo>
                      <a:pt x="45" y="53"/>
                    </a:lnTo>
                    <a:lnTo>
                      <a:pt x="43" y="59"/>
                    </a:lnTo>
                    <a:lnTo>
                      <a:pt x="38" y="67"/>
                    </a:lnTo>
                    <a:lnTo>
                      <a:pt x="31" y="73"/>
                    </a:lnTo>
                    <a:lnTo>
                      <a:pt x="26" y="77"/>
                    </a:lnTo>
                    <a:lnTo>
                      <a:pt x="26" y="77"/>
                    </a:lnTo>
                    <a:lnTo>
                      <a:pt x="21" y="82"/>
                    </a:lnTo>
                    <a:lnTo>
                      <a:pt x="16" y="86"/>
                    </a:lnTo>
                    <a:lnTo>
                      <a:pt x="10" y="92"/>
                    </a:lnTo>
                    <a:lnTo>
                      <a:pt x="7" y="98"/>
                    </a:lnTo>
                    <a:lnTo>
                      <a:pt x="4" y="105"/>
                    </a:lnTo>
                    <a:lnTo>
                      <a:pt x="1" y="111"/>
                    </a:lnTo>
                    <a:lnTo>
                      <a:pt x="0" y="118"/>
                    </a:lnTo>
                    <a:lnTo>
                      <a:pt x="0" y="126"/>
                    </a:lnTo>
                    <a:lnTo>
                      <a:pt x="0" y="233"/>
                    </a:lnTo>
                    <a:lnTo>
                      <a:pt x="0" y="233"/>
                    </a:lnTo>
                    <a:lnTo>
                      <a:pt x="0" y="258"/>
                    </a:lnTo>
                    <a:lnTo>
                      <a:pt x="1" y="267"/>
                    </a:lnTo>
                    <a:lnTo>
                      <a:pt x="3" y="276"/>
                    </a:lnTo>
                    <a:lnTo>
                      <a:pt x="4" y="280"/>
                    </a:lnTo>
                    <a:lnTo>
                      <a:pt x="7" y="283"/>
                    </a:lnTo>
                    <a:lnTo>
                      <a:pt x="10" y="285"/>
                    </a:lnTo>
                    <a:lnTo>
                      <a:pt x="13" y="287"/>
                    </a:lnTo>
                    <a:lnTo>
                      <a:pt x="18" y="289"/>
                    </a:lnTo>
                    <a:lnTo>
                      <a:pt x="23" y="290"/>
                    </a:lnTo>
                    <a:lnTo>
                      <a:pt x="36" y="291"/>
                    </a:lnTo>
                    <a:lnTo>
                      <a:pt x="119" y="291"/>
                    </a:lnTo>
                    <a:lnTo>
                      <a:pt x="119" y="291"/>
                    </a:lnTo>
                    <a:lnTo>
                      <a:pt x="133" y="290"/>
                    </a:lnTo>
                    <a:lnTo>
                      <a:pt x="138" y="289"/>
                    </a:lnTo>
                    <a:lnTo>
                      <a:pt x="142" y="287"/>
                    </a:lnTo>
                    <a:lnTo>
                      <a:pt x="146" y="285"/>
                    </a:lnTo>
                    <a:lnTo>
                      <a:pt x="149" y="283"/>
                    </a:lnTo>
                    <a:lnTo>
                      <a:pt x="151" y="280"/>
                    </a:lnTo>
                    <a:lnTo>
                      <a:pt x="153" y="276"/>
                    </a:lnTo>
                    <a:lnTo>
                      <a:pt x="155" y="267"/>
                    </a:lnTo>
                    <a:lnTo>
                      <a:pt x="156" y="258"/>
                    </a:lnTo>
                    <a:lnTo>
                      <a:pt x="156" y="233"/>
                    </a:lnTo>
                    <a:lnTo>
                      <a:pt x="156" y="126"/>
                    </a:lnTo>
                    <a:lnTo>
                      <a:pt x="156" y="126"/>
                    </a:lnTo>
                    <a:lnTo>
                      <a:pt x="155" y="118"/>
                    </a:lnTo>
                    <a:lnTo>
                      <a:pt x="154" y="111"/>
                    </a:lnTo>
                    <a:lnTo>
                      <a:pt x="152" y="105"/>
                    </a:lnTo>
                    <a:lnTo>
                      <a:pt x="149" y="98"/>
                    </a:lnTo>
                    <a:lnTo>
                      <a:pt x="145" y="92"/>
                    </a:lnTo>
                    <a:lnTo>
                      <a:pt x="141" y="86"/>
                    </a:lnTo>
                    <a:lnTo>
                      <a:pt x="136" y="82"/>
                    </a:lnTo>
                    <a:lnTo>
                      <a:pt x="130" y="77"/>
                    </a:lnTo>
                    <a:lnTo>
                      <a:pt x="130" y="77"/>
                    </a:lnTo>
                    <a:lnTo>
                      <a:pt x="125" y="73"/>
                    </a:lnTo>
                    <a:lnTo>
                      <a:pt x="117" y="66"/>
                    </a:lnTo>
                    <a:lnTo>
                      <a:pt x="114" y="62"/>
                    </a:lnTo>
                    <a:lnTo>
                      <a:pt x="111" y="58"/>
                    </a:lnTo>
                    <a:lnTo>
                      <a:pt x="110" y="52"/>
                    </a:lnTo>
                    <a:lnTo>
                      <a:pt x="109" y="47"/>
                    </a:lnTo>
                    <a:lnTo>
                      <a:pt x="109" y="41"/>
                    </a:lnTo>
                    <a:lnTo>
                      <a:pt x="114" y="41"/>
                    </a:lnTo>
                    <a:lnTo>
                      <a:pt x="114" y="41"/>
                    </a:lnTo>
                    <a:lnTo>
                      <a:pt x="115" y="40"/>
                    </a:lnTo>
                    <a:lnTo>
                      <a:pt x="117" y="39"/>
                    </a:lnTo>
                    <a:lnTo>
                      <a:pt x="117" y="38"/>
                    </a:lnTo>
                    <a:lnTo>
                      <a:pt x="118" y="36"/>
                    </a:lnTo>
                    <a:lnTo>
                      <a:pt x="118" y="4"/>
                    </a:lnTo>
                    <a:lnTo>
                      <a:pt x="118" y="4"/>
                    </a:lnTo>
                    <a:lnTo>
                      <a:pt x="117" y="3"/>
                    </a:lnTo>
                    <a:lnTo>
                      <a:pt x="117" y="1"/>
                    </a:lnTo>
                    <a:lnTo>
                      <a:pt x="115" y="0"/>
                    </a:lnTo>
                    <a:lnTo>
                      <a:pt x="114" y="0"/>
                    </a:lnTo>
                    <a:lnTo>
                      <a:pt x="42" y="0"/>
                    </a:lnTo>
                    <a:lnTo>
                      <a:pt x="42" y="0"/>
                    </a:lnTo>
                    <a:lnTo>
                      <a:pt x="40" y="0"/>
                    </a:lnTo>
                    <a:lnTo>
                      <a:pt x="39" y="1"/>
                    </a:lnTo>
                    <a:lnTo>
                      <a:pt x="38" y="3"/>
                    </a:lnTo>
                    <a:lnTo>
                      <a:pt x="38" y="4"/>
                    </a:lnTo>
                    <a:lnTo>
                      <a:pt x="38" y="36"/>
                    </a:lnTo>
                    <a:lnTo>
                      <a:pt x="38" y="36"/>
                    </a:lnTo>
                    <a:lnTo>
                      <a:pt x="38" y="38"/>
                    </a:lnTo>
                    <a:lnTo>
                      <a:pt x="39" y="39"/>
                    </a:lnTo>
                    <a:lnTo>
                      <a:pt x="40" y="40"/>
                    </a:lnTo>
                    <a:lnTo>
                      <a:pt x="42" y="41"/>
                    </a:lnTo>
                    <a:lnTo>
                      <a:pt x="77"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1" name="Freeform 272"/>
              <p:cNvSpPr>
                <a:spLocks/>
              </p:cNvSpPr>
              <p:nvPr/>
            </p:nvSpPr>
            <p:spPr bwMode="auto">
              <a:xfrm>
                <a:off x="2500" y="857"/>
                <a:ext cx="111" cy="151"/>
              </a:xfrm>
              <a:custGeom>
                <a:avLst/>
                <a:gdLst>
                  <a:gd name="T0" fmla="*/ 111 w 111"/>
                  <a:gd name="T1" fmla="*/ 129 h 151"/>
                  <a:gd name="T2" fmla="*/ 111 w 111"/>
                  <a:gd name="T3" fmla="*/ 129 h 151"/>
                  <a:gd name="T4" fmla="*/ 110 w 111"/>
                  <a:gd name="T5" fmla="*/ 135 h 151"/>
                  <a:gd name="T6" fmla="*/ 110 w 111"/>
                  <a:gd name="T7" fmla="*/ 139 h 151"/>
                  <a:gd name="T8" fmla="*/ 108 w 111"/>
                  <a:gd name="T9" fmla="*/ 143 h 151"/>
                  <a:gd name="T10" fmla="*/ 106 w 111"/>
                  <a:gd name="T11" fmla="*/ 146 h 151"/>
                  <a:gd name="T12" fmla="*/ 103 w 111"/>
                  <a:gd name="T13" fmla="*/ 148 h 151"/>
                  <a:gd name="T14" fmla="*/ 98 w 111"/>
                  <a:gd name="T15" fmla="*/ 150 h 151"/>
                  <a:gd name="T16" fmla="*/ 93 w 111"/>
                  <a:gd name="T17" fmla="*/ 151 h 151"/>
                  <a:gd name="T18" fmla="*/ 88 w 111"/>
                  <a:gd name="T19" fmla="*/ 151 h 151"/>
                  <a:gd name="T20" fmla="*/ 22 w 111"/>
                  <a:gd name="T21" fmla="*/ 151 h 151"/>
                  <a:gd name="T22" fmla="*/ 22 w 111"/>
                  <a:gd name="T23" fmla="*/ 151 h 151"/>
                  <a:gd name="T24" fmla="*/ 16 w 111"/>
                  <a:gd name="T25" fmla="*/ 151 h 151"/>
                  <a:gd name="T26" fmla="*/ 12 w 111"/>
                  <a:gd name="T27" fmla="*/ 150 h 151"/>
                  <a:gd name="T28" fmla="*/ 8 w 111"/>
                  <a:gd name="T29" fmla="*/ 148 h 151"/>
                  <a:gd name="T30" fmla="*/ 5 w 111"/>
                  <a:gd name="T31" fmla="*/ 146 h 151"/>
                  <a:gd name="T32" fmla="*/ 2 w 111"/>
                  <a:gd name="T33" fmla="*/ 143 h 151"/>
                  <a:gd name="T34" fmla="*/ 1 w 111"/>
                  <a:gd name="T35" fmla="*/ 139 h 151"/>
                  <a:gd name="T36" fmla="*/ 0 w 111"/>
                  <a:gd name="T37" fmla="*/ 135 h 151"/>
                  <a:gd name="T38" fmla="*/ 0 w 111"/>
                  <a:gd name="T39" fmla="*/ 129 h 151"/>
                  <a:gd name="T40" fmla="*/ 0 w 111"/>
                  <a:gd name="T41" fmla="*/ 23 h 151"/>
                  <a:gd name="T42" fmla="*/ 0 w 111"/>
                  <a:gd name="T43" fmla="*/ 23 h 151"/>
                  <a:gd name="T44" fmla="*/ 0 w 111"/>
                  <a:gd name="T45" fmla="*/ 16 h 151"/>
                  <a:gd name="T46" fmla="*/ 1 w 111"/>
                  <a:gd name="T47" fmla="*/ 12 h 151"/>
                  <a:gd name="T48" fmla="*/ 2 w 111"/>
                  <a:gd name="T49" fmla="*/ 8 h 151"/>
                  <a:gd name="T50" fmla="*/ 5 w 111"/>
                  <a:gd name="T51" fmla="*/ 5 h 151"/>
                  <a:gd name="T52" fmla="*/ 8 w 111"/>
                  <a:gd name="T53" fmla="*/ 2 h 151"/>
                  <a:gd name="T54" fmla="*/ 12 w 111"/>
                  <a:gd name="T55" fmla="*/ 1 h 151"/>
                  <a:gd name="T56" fmla="*/ 16 w 111"/>
                  <a:gd name="T57" fmla="*/ 0 h 151"/>
                  <a:gd name="T58" fmla="*/ 22 w 111"/>
                  <a:gd name="T59" fmla="*/ 0 h 151"/>
                  <a:gd name="T60" fmla="*/ 88 w 111"/>
                  <a:gd name="T61" fmla="*/ 0 h 151"/>
                  <a:gd name="T62" fmla="*/ 88 w 111"/>
                  <a:gd name="T63" fmla="*/ 0 h 151"/>
                  <a:gd name="T64" fmla="*/ 93 w 111"/>
                  <a:gd name="T65" fmla="*/ 0 h 151"/>
                  <a:gd name="T66" fmla="*/ 98 w 111"/>
                  <a:gd name="T67" fmla="*/ 1 h 151"/>
                  <a:gd name="T68" fmla="*/ 103 w 111"/>
                  <a:gd name="T69" fmla="*/ 2 h 151"/>
                  <a:gd name="T70" fmla="*/ 106 w 111"/>
                  <a:gd name="T71" fmla="*/ 5 h 151"/>
                  <a:gd name="T72" fmla="*/ 108 w 111"/>
                  <a:gd name="T73" fmla="*/ 8 h 151"/>
                  <a:gd name="T74" fmla="*/ 110 w 111"/>
                  <a:gd name="T75" fmla="*/ 12 h 151"/>
                  <a:gd name="T76" fmla="*/ 110 w 111"/>
                  <a:gd name="T77" fmla="*/ 16 h 151"/>
                  <a:gd name="T78" fmla="*/ 111 w 111"/>
                  <a:gd name="T79" fmla="*/ 23 h 151"/>
                  <a:gd name="T80" fmla="*/ 111 w 111"/>
                  <a:gd name="T81" fmla="*/ 1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51">
                    <a:moveTo>
                      <a:pt x="111" y="129"/>
                    </a:moveTo>
                    <a:lnTo>
                      <a:pt x="111" y="129"/>
                    </a:lnTo>
                    <a:lnTo>
                      <a:pt x="110" y="135"/>
                    </a:lnTo>
                    <a:lnTo>
                      <a:pt x="110" y="139"/>
                    </a:lnTo>
                    <a:lnTo>
                      <a:pt x="108" y="143"/>
                    </a:lnTo>
                    <a:lnTo>
                      <a:pt x="106" y="146"/>
                    </a:lnTo>
                    <a:lnTo>
                      <a:pt x="103" y="148"/>
                    </a:lnTo>
                    <a:lnTo>
                      <a:pt x="98" y="150"/>
                    </a:lnTo>
                    <a:lnTo>
                      <a:pt x="93" y="151"/>
                    </a:lnTo>
                    <a:lnTo>
                      <a:pt x="88" y="151"/>
                    </a:lnTo>
                    <a:lnTo>
                      <a:pt x="22" y="151"/>
                    </a:lnTo>
                    <a:lnTo>
                      <a:pt x="22" y="151"/>
                    </a:lnTo>
                    <a:lnTo>
                      <a:pt x="16" y="151"/>
                    </a:lnTo>
                    <a:lnTo>
                      <a:pt x="12" y="150"/>
                    </a:lnTo>
                    <a:lnTo>
                      <a:pt x="8" y="148"/>
                    </a:lnTo>
                    <a:lnTo>
                      <a:pt x="5" y="146"/>
                    </a:lnTo>
                    <a:lnTo>
                      <a:pt x="2" y="143"/>
                    </a:lnTo>
                    <a:lnTo>
                      <a:pt x="1" y="139"/>
                    </a:lnTo>
                    <a:lnTo>
                      <a:pt x="0" y="135"/>
                    </a:lnTo>
                    <a:lnTo>
                      <a:pt x="0" y="129"/>
                    </a:lnTo>
                    <a:lnTo>
                      <a:pt x="0" y="23"/>
                    </a:lnTo>
                    <a:lnTo>
                      <a:pt x="0" y="23"/>
                    </a:lnTo>
                    <a:lnTo>
                      <a:pt x="0" y="16"/>
                    </a:lnTo>
                    <a:lnTo>
                      <a:pt x="1" y="12"/>
                    </a:lnTo>
                    <a:lnTo>
                      <a:pt x="2" y="8"/>
                    </a:lnTo>
                    <a:lnTo>
                      <a:pt x="5" y="5"/>
                    </a:lnTo>
                    <a:lnTo>
                      <a:pt x="8" y="2"/>
                    </a:lnTo>
                    <a:lnTo>
                      <a:pt x="12" y="1"/>
                    </a:lnTo>
                    <a:lnTo>
                      <a:pt x="16" y="0"/>
                    </a:lnTo>
                    <a:lnTo>
                      <a:pt x="22" y="0"/>
                    </a:lnTo>
                    <a:lnTo>
                      <a:pt x="88" y="0"/>
                    </a:lnTo>
                    <a:lnTo>
                      <a:pt x="88" y="0"/>
                    </a:lnTo>
                    <a:lnTo>
                      <a:pt x="93" y="0"/>
                    </a:lnTo>
                    <a:lnTo>
                      <a:pt x="98" y="1"/>
                    </a:lnTo>
                    <a:lnTo>
                      <a:pt x="103" y="2"/>
                    </a:lnTo>
                    <a:lnTo>
                      <a:pt x="106" y="5"/>
                    </a:lnTo>
                    <a:lnTo>
                      <a:pt x="108" y="8"/>
                    </a:lnTo>
                    <a:lnTo>
                      <a:pt x="110" y="12"/>
                    </a:lnTo>
                    <a:lnTo>
                      <a:pt x="110" y="16"/>
                    </a:lnTo>
                    <a:lnTo>
                      <a:pt x="111" y="23"/>
                    </a:lnTo>
                    <a:lnTo>
                      <a:pt x="111" y="1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2" name="Freeform 273"/>
              <p:cNvSpPr>
                <a:spLocks/>
              </p:cNvSpPr>
              <p:nvPr/>
            </p:nvSpPr>
            <p:spPr bwMode="auto">
              <a:xfrm>
                <a:off x="2523" y="874"/>
                <a:ext cx="64" cy="62"/>
              </a:xfrm>
              <a:custGeom>
                <a:avLst/>
                <a:gdLst>
                  <a:gd name="T0" fmla="*/ 50 w 64"/>
                  <a:gd name="T1" fmla="*/ 62 h 62"/>
                  <a:gd name="T2" fmla="*/ 50 w 64"/>
                  <a:gd name="T3" fmla="*/ 62 h 62"/>
                  <a:gd name="T4" fmla="*/ 51 w 64"/>
                  <a:gd name="T5" fmla="*/ 55 h 62"/>
                  <a:gd name="T6" fmla="*/ 51 w 64"/>
                  <a:gd name="T7" fmla="*/ 55 h 62"/>
                  <a:gd name="T8" fmla="*/ 52 w 64"/>
                  <a:gd name="T9" fmla="*/ 53 h 62"/>
                  <a:gd name="T10" fmla="*/ 54 w 64"/>
                  <a:gd name="T11" fmla="*/ 51 h 62"/>
                  <a:gd name="T12" fmla="*/ 54 w 64"/>
                  <a:gd name="T13" fmla="*/ 51 h 62"/>
                  <a:gd name="T14" fmla="*/ 63 w 64"/>
                  <a:gd name="T15" fmla="*/ 45 h 62"/>
                  <a:gd name="T16" fmla="*/ 63 w 64"/>
                  <a:gd name="T17" fmla="*/ 45 h 62"/>
                  <a:gd name="T18" fmla="*/ 64 w 64"/>
                  <a:gd name="T19" fmla="*/ 27 h 62"/>
                  <a:gd name="T20" fmla="*/ 64 w 64"/>
                  <a:gd name="T21" fmla="*/ 27 h 62"/>
                  <a:gd name="T22" fmla="*/ 63 w 64"/>
                  <a:gd name="T23" fmla="*/ 22 h 62"/>
                  <a:gd name="T24" fmla="*/ 61 w 64"/>
                  <a:gd name="T25" fmla="*/ 17 h 62"/>
                  <a:gd name="T26" fmla="*/ 58 w 64"/>
                  <a:gd name="T27" fmla="*/ 12 h 62"/>
                  <a:gd name="T28" fmla="*/ 54 w 64"/>
                  <a:gd name="T29" fmla="*/ 8 h 62"/>
                  <a:gd name="T30" fmla="*/ 50 w 64"/>
                  <a:gd name="T31" fmla="*/ 5 h 62"/>
                  <a:gd name="T32" fmla="*/ 45 w 64"/>
                  <a:gd name="T33" fmla="*/ 2 h 62"/>
                  <a:gd name="T34" fmla="*/ 38 w 64"/>
                  <a:gd name="T35" fmla="*/ 0 h 62"/>
                  <a:gd name="T36" fmla="*/ 32 w 64"/>
                  <a:gd name="T37" fmla="*/ 0 h 62"/>
                  <a:gd name="T38" fmla="*/ 32 w 64"/>
                  <a:gd name="T39" fmla="*/ 0 h 62"/>
                  <a:gd name="T40" fmla="*/ 26 w 64"/>
                  <a:gd name="T41" fmla="*/ 0 h 62"/>
                  <a:gd name="T42" fmla="*/ 20 w 64"/>
                  <a:gd name="T43" fmla="*/ 2 h 62"/>
                  <a:gd name="T44" fmla="*/ 15 w 64"/>
                  <a:gd name="T45" fmla="*/ 5 h 62"/>
                  <a:gd name="T46" fmla="*/ 10 w 64"/>
                  <a:gd name="T47" fmla="*/ 8 h 62"/>
                  <a:gd name="T48" fmla="*/ 6 w 64"/>
                  <a:gd name="T49" fmla="*/ 12 h 62"/>
                  <a:gd name="T50" fmla="*/ 2 w 64"/>
                  <a:gd name="T51" fmla="*/ 17 h 62"/>
                  <a:gd name="T52" fmla="*/ 0 w 64"/>
                  <a:gd name="T53" fmla="*/ 22 h 62"/>
                  <a:gd name="T54" fmla="*/ 0 w 64"/>
                  <a:gd name="T55" fmla="*/ 27 h 62"/>
                  <a:gd name="T56" fmla="*/ 0 w 64"/>
                  <a:gd name="T57" fmla="*/ 27 h 62"/>
                  <a:gd name="T58" fmla="*/ 1 w 64"/>
                  <a:gd name="T59" fmla="*/ 45 h 62"/>
                  <a:gd name="T60" fmla="*/ 1 w 64"/>
                  <a:gd name="T61" fmla="*/ 45 h 62"/>
                  <a:gd name="T62" fmla="*/ 10 w 64"/>
                  <a:gd name="T63" fmla="*/ 51 h 62"/>
                  <a:gd name="T64" fmla="*/ 10 w 64"/>
                  <a:gd name="T65" fmla="*/ 51 h 62"/>
                  <a:gd name="T66" fmla="*/ 12 w 64"/>
                  <a:gd name="T67" fmla="*/ 53 h 62"/>
                  <a:gd name="T68" fmla="*/ 13 w 64"/>
                  <a:gd name="T69" fmla="*/ 55 h 62"/>
                  <a:gd name="T70" fmla="*/ 13 w 64"/>
                  <a:gd name="T71" fmla="*/ 55 h 62"/>
                  <a:gd name="T72" fmla="*/ 14 w 64"/>
                  <a:gd name="T7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2">
                    <a:moveTo>
                      <a:pt x="50" y="62"/>
                    </a:moveTo>
                    <a:lnTo>
                      <a:pt x="50" y="62"/>
                    </a:lnTo>
                    <a:lnTo>
                      <a:pt x="51" y="55"/>
                    </a:lnTo>
                    <a:lnTo>
                      <a:pt x="51" y="55"/>
                    </a:lnTo>
                    <a:lnTo>
                      <a:pt x="52" y="53"/>
                    </a:lnTo>
                    <a:lnTo>
                      <a:pt x="54" y="51"/>
                    </a:lnTo>
                    <a:lnTo>
                      <a:pt x="54" y="51"/>
                    </a:lnTo>
                    <a:lnTo>
                      <a:pt x="63" y="45"/>
                    </a:lnTo>
                    <a:lnTo>
                      <a:pt x="63" y="45"/>
                    </a:lnTo>
                    <a:lnTo>
                      <a:pt x="64" y="27"/>
                    </a:lnTo>
                    <a:lnTo>
                      <a:pt x="64" y="27"/>
                    </a:lnTo>
                    <a:lnTo>
                      <a:pt x="63" y="22"/>
                    </a:lnTo>
                    <a:lnTo>
                      <a:pt x="61" y="17"/>
                    </a:lnTo>
                    <a:lnTo>
                      <a:pt x="58" y="12"/>
                    </a:lnTo>
                    <a:lnTo>
                      <a:pt x="54" y="8"/>
                    </a:lnTo>
                    <a:lnTo>
                      <a:pt x="50" y="5"/>
                    </a:lnTo>
                    <a:lnTo>
                      <a:pt x="45" y="2"/>
                    </a:lnTo>
                    <a:lnTo>
                      <a:pt x="38" y="0"/>
                    </a:lnTo>
                    <a:lnTo>
                      <a:pt x="32" y="0"/>
                    </a:lnTo>
                    <a:lnTo>
                      <a:pt x="32" y="0"/>
                    </a:lnTo>
                    <a:lnTo>
                      <a:pt x="26" y="0"/>
                    </a:lnTo>
                    <a:lnTo>
                      <a:pt x="20" y="2"/>
                    </a:lnTo>
                    <a:lnTo>
                      <a:pt x="15" y="5"/>
                    </a:lnTo>
                    <a:lnTo>
                      <a:pt x="10" y="8"/>
                    </a:lnTo>
                    <a:lnTo>
                      <a:pt x="6" y="12"/>
                    </a:lnTo>
                    <a:lnTo>
                      <a:pt x="2" y="17"/>
                    </a:lnTo>
                    <a:lnTo>
                      <a:pt x="0" y="22"/>
                    </a:lnTo>
                    <a:lnTo>
                      <a:pt x="0" y="27"/>
                    </a:lnTo>
                    <a:lnTo>
                      <a:pt x="0" y="27"/>
                    </a:lnTo>
                    <a:lnTo>
                      <a:pt x="1" y="45"/>
                    </a:lnTo>
                    <a:lnTo>
                      <a:pt x="1" y="45"/>
                    </a:lnTo>
                    <a:lnTo>
                      <a:pt x="10" y="51"/>
                    </a:lnTo>
                    <a:lnTo>
                      <a:pt x="10" y="51"/>
                    </a:lnTo>
                    <a:lnTo>
                      <a:pt x="12" y="53"/>
                    </a:lnTo>
                    <a:lnTo>
                      <a:pt x="13" y="55"/>
                    </a:lnTo>
                    <a:lnTo>
                      <a:pt x="13" y="55"/>
                    </a:lnTo>
                    <a:lnTo>
                      <a:pt x="14" y="6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3" name="Freeform 274"/>
              <p:cNvSpPr>
                <a:spLocks/>
              </p:cNvSpPr>
              <p:nvPr/>
            </p:nvSpPr>
            <p:spPr bwMode="auto">
              <a:xfrm>
                <a:off x="2535" y="901"/>
                <a:ext cx="13" cy="14"/>
              </a:xfrm>
              <a:custGeom>
                <a:avLst/>
                <a:gdLst>
                  <a:gd name="T0" fmla="*/ 6 w 13"/>
                  <a:gd name="T1" fmla="*/ 14 h 14"/>
                  <a:gd name="T2" fmla="*/ 6 w 13"/>
                  <a:gd name="T3" fmla="*/ 14 h 14"/>
                  <a:gd name="T4" fmla="*/ 4 w 13"/>
                  <a:gd name="T5" fmla="*/ 13 h 14"/>
                  <a:gd name="T6" fmla="*/ 1 w 13"/>
                  <a:gd name="T7" fmla="*/ 11 h 14"/>
                  <a:gd name="T8" fmla="*/ 0 w 13"/>
                  <a:gd name="T9" fmla="*/ 9 h 14"/>
                  <a:gd name="T10" fmla="*/ 0 w 13"/>
                  <a:gd name="T11" fmla="*/ 6 h 14"/>
                  <a:gd name="T12" fmla="*/ 0 w 13"/>
                  <a:gd name="T13" fmla="*/ 6 h 14"/>
                  <a:gd name="T14" fmla="*/ 0 w 13"/>
                  <a:gd name="T15" fmla="*/ 4 h 14"/>
                  <a:gd name="T16" fmla="*/ 1 w 13"/>
                  <a:gd name="T17" fmla="*/ 2 h 14"/>
                  <a:gd name="T18" fmla="*/ 4 w 13"/>
                  <a:gd name="T19" fmla="*/ 0 h 14"/>
                  <a:gd name="T20" fmla="*/ 6 w 13"/>
                  <a:gd name="T21" fmla="*/ 0 h 14"/>
                  <a:gd name="T22" fmla="*/ 6 w 13"/>
                  <a:gd name="T23" fmla="*/ 0 h 14"/>
                  <a:gd name="T24" fmla="*/ 9 w 13"/>
                  <a:gd name="T25" fmla="*/ 0 h 14"/>
                  <a:gd name="T26" fmla="*/ 11 w 13"/>
                  <a:gd name="T27" fmla="*/ 2 h 14"/>
                  <a:gd name="T28" fmla="*/ 12 w 13"/>
                  <a:gd name="T29" fmla="*/ 4 h 14"/>
                  <a:gd name="T30" fmla="*/ 13 w 13"/>
                  <a:gd name="T31" fmla="*/ 6 h 14"/>
                  <a:gd name="T32" fmla="*/ 13 w 13"/>
                  <a:gd name="T33" fmla="*/ 6 h 14"/>
                  <a:gd name="T34" fmla="*/ 12 w 13"/>
                  <a:gd name="T35" fmla="*/ 9 h 14"/>
                  <a:gd name="T36" fmla="*/ 11 w 13"/>
                  <a:gd name="T37" fmla="*/ 11 h 14"/>
                  <a:gd name="T38" fmla="*/ 9 w 13"/>
                  <a:gd name="T39" fmla="*/ 13 h 14"/>
                  <a:gd name="T40" fmla="*/ 6 w 13"/>
                  <a:gd name="T41" fmla="*/ 14 h 14"/>
                  <a:gd name="T42" fmla="*/ 6 w 13"/>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6" y="14"/>
                    </a:moveTo>
                    <a:lnTo>
                      <a:pt x="6" y="14"/>
                    </a:lnTo>
                    <a:lnTo>
                      <a:pt x="4" y="13"/>
                    </a:lnTo>
                    <a:lnTo>
                      <a:pt x="1" y="11"/>
                    </a:lnTo>
                    <a:lnTo>
                      <a:pt x="0" y="9"/>
                    </a:lnTo>
                    <a:lnTo>
                      <a:pt x="0" y="6"/>
                    </a:lnTo>
                    <a:lnTo>
                      <a:pt x="0" y="6"/>
                    </a:lnTo>
                    <a:lnTo>
                      <a:pt x="0" y="4"/>
                    </a:lnTo>
                    <a:lnTo>
                      <a:pt x="1" y="2"/>
                    </a:lnTo>
                    <a:lnTo>
                      <a:pt x="4" y="0"/>
                    </a:lnTo>
                    <a:lnTo>
                      <a:pt x="6" y="0"/>
                    </a:lnTo>
                    <a:lnTo>
                      <a:pt x="6" y="0"/>
                    </a:lnTo>
                    <a:lnTo>
                      <a:pt x="9" y="0"/>
                    </a:lnTo>
                    <a:lnTo>
                      <a:pt x="11" y="2"/>
                    </a:lnTo>
                    <a:lnTo>
                      <a:pt x="12" y="4"/>
                    </a:lnTo>
                    <a:lnTo>
                      <a:pt x="13" y="6"/>
                    </a:lnTo>
                    <a:lnTo>
                      <a:pt x="13" y="6"/>
                    </a:lnTo>
                    <a:lnTo>
                      <a:pt x="12" y="9"/>
                    </a:lnTo>
                    <a:lnTo>
                      <a:pt x="11" y="11"/>
                    </a:lnTo>
                    <a:lnTo>
                      <a:pt x="9" y="13"/>
                    </a:lnTo>
                    <a:lnTo>
                      <a:pt x="6" y="14"/>
                    </a:lnTo>
                    <a:lnTo>
                      <a:pt x="6"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4" name="Freeform 275"/>
              <p:cNvSpPr>
                <a:spLocks/>
              </p:cNvSpPr>
              <p:nvPr/>
            </p:nvSpPr>
            <p:spPr bwMode="auto">
              <a:xfrm>
                <a:off x="2562" y="901"/>
                <a:ext cx="14" cy="14"/>
              </a:xfrm>
              <a:custGeom>
                <a:avLst/>
                <a:gdLst>
                  <a:gd name="T0" fmla="*/ 7 w 14"/>
                  <a:gd name="T1" fmla="*/ 14 h 14"/>
                  <a:gd name="T2" fmla="*/ 7 w 14"/>
                  <a:gd name="T3" fmla="*/ 14 h 14"/>
                  <a:gd name="T4" fmla="*/ 5 w 14"/>
                  <a:gd name="T5" fmla="*/ 13 h 14"/>
                  <a:gd name="T6" fmla="*/ 2 w 14"/>
                  <a:gd name="T7" fmla="*/ 11 h 14"/>
                  <a:gd name="T8" fmla="*/ 0 w 14"/>
                  <a:gd name="T9" fmla="*/ 9 h 14"/>
                  <a:gd name="T10" fmla="*/ 0 w 14"/>
                  <a:gd name="T11" fmla="*/ 6 h 14"/>
                  <a:gd name="T12" fmla="*/ 0 w 14"/>
                  <a:gd name="T13" fmla="*/ 6 h 14"/>
                  <a:gd name="T14" fmla="*/ 0 w 14"/>
                  <a:gd name="T15" fmla="*/ 4 h 14"/>
                  <a:gd name="T16" fmla="*/ 2 w 14"/>
                  <a:gd name="T17" fmla="*/ 2 h 14"/>
                  <a:gd name="T18" fmla="*/ 5 w 14"/>
                  <a:gd name="T19" fmla="*/ 0 h 14"/>
                  <a:gd name="T20" fmla="*/ 7 w 14"/>
                  <a:gd name="T21" fmla="*/ 0 h 14"/>
                  <a:gd name="T22" fmla="*/ 7 w 14"/>
                  <a:gd name="T23" fmla="*/ 0 h 14"/>
                  <a:gd name="T24" fmla="*/ 10 w 14"/>
                  <a:gd name="T25" fmla="*/ 0 h 14"/>
                  <a:gd name="T26" fmla="*/ 12 w 14"/>
                  <a:gd name="T27" fmla="*/ 2 h 14"/>
                  <a:gd name="T28" fmla="*/ 13 w 14"/>
                  <a:gd name="T29" fmla="*/ 4 h 14"/>
                  <a:gd name="T30" fmla="*/ 14 w 14"/>
                  <a:gd name="T31" fmla="*/ 6 h 14"/>
                  <a:gd name="T32" fmla="*/ 14 w 14"/>
                  <a:gd name="T33" fmla="*/ 6 h 14"/>
                  <a:gd name="T34" fmla="*/ 13 w 14"/>
                  <a:gd name="T35" fmla="*/ 9 h 14"/>
                  <a:gd name="T36" fmla="*/ 12 w 14"/>
                  <a:gd name="T37" fmla="*/ 11 h 14"/>
                  <a:gd name="T38" fmla="*/ 10 w 14"/>
                  <a:gd name="T39" fmla="*/ 13 h 14"/>
                  <a:gd name="T40" fmla="*/ 7 w 14"/>
                  <a:gd name="T41" fmla="*/ 14 h 14"/>
                  <a:gd name="T42" fmla="*/ 7 w 14"/>
                  <a:gd name="T4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4">
                    <a:moveTo>
                      <a:pt x="7" y="14"/>
                    </a:moveTo>
                    <a:lnTo>
                      <a:pt x="7" y="14"/>
                    </a:lnTo>
                    <a:lnTo>
                      <a:pt x="5" y="13"/>
                    </a:lnTo>
                    <a:lnTo>
                      <a:pt x="2" y="11"/>
                    </a:lnTo>
                    <a:lnTo>
                      <a:pt x="0" y="9"/>
                    </a:lnTo>
                    <a:lnTo>
                      <a:pt x="0" y="6"/>
                    </a:lnTo>
                    <a:lnTo>
                      <a:pt x="0" y="6"/>
                    </a:lnTo>
                    <a:lnTo>
                      <a:pt x="0" y="4"/>
                    </a:lnTo>
                    <a:lnTo>
                      <a:pt x="2" y="2"/>
                    </a:lnTo>
                    <a:lnTo>
                      <a:pt x="5" y="0"/>
                    </a:lnTo>
                    <a:lnTo>
                      <a:pt x="7" y="0"/>
                    </a:lnTo>
                    <a:lnTo>
                      <a:pt x="7" y="0"/>
                    </a:lnTo>
                    <a:lnTo>
                      <a:pt x="10" y="0"/>
                    </a:lnTo>
                    <a:lnTo>
                      <a:pt x="12" y="2"/>
                    </a:lnTo>
                    <a:lnTo>
                      <a:pt x="13" y="4"/>
                    </a:lnTo>
                    <a:lnTo>
                      <a:pt x="14" y="6"/>
                    </a:lnTo>
                    <a:lnTo>
                      <a:pt x="14" y="6"/>
                    </a:lnTo>
                    <a:lnTo>
                      <a:pt x="13" y="9"/>
                    </a:lnTo>
                    <a:lnTo>
                      <a:pt x="12" y="11"/>
                    </a:lnTo>
                    <a:lnTo>
                      <a:pt x="10" y="13"/>
                    </a:lnTo>
                    <a:lnTo>
                      <a:pt x="7" y="14"/>
                    </a:lnTo>
                    <a:lnTo>
                      <a:pt x="7"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5" name="Freeform 276"/>
              <p:cNvSpPr>
                <a:spLocks/>
              </p:cNvSpPr>
              <p:nvPr/>
            </p:nvSpPr>
            <p:spPr bwMode="auto">
              <a:xfrm>
                <a:off x="2337" y="510"/>
                <a:ext cx="70" cy="70"/>
              </a:xfrm>
              <a:custGeom>
                <a:avLst/>
                <a:gdLst>
                  <a:gd name="T0" fmla="*/ 35 w 70"/>
                  <a:gd name="T1" fmla="*/ 70 h 70"/>
                  <a:gd name="T2" fmla="*/ 35 w 70"/>
                  <a:gd name="T3" fmla="*/ 70 h 70"/>
                  <a:gd name="T4" fmla="*/ 28 w 70"/>
                  <a:gd name="T5" fmla="*/ 70 h 70"/>
                  <a:gd name="T6" fmla="*/ 22 w 70"/>
                  <a:gd name="T7" fmla="*/ 68 h 70"/>
                  <a:gd name="T8" fmla="*/ 16 w 70"/>
                  <a:gd name="T9" fmla="*/ 64 h 70"/>
                  <a:gd name="T10" fmla="*/ 10 w 70"/>
                  <a:gd name="T11" fmla="*/ 60 h 70"/>
                  <a:gd name="T12" fmla="*/ 6 w 70"/>
                  <a:gd name="T13" fmla="*/ 55 h 70"/>
                  <a:gd name="T14" fmla="*/ 3 w 70"/>
                  <a:gd name="T15" fmla="*/ 50 h 70"/>
                  <a:gd name="T16" fmla="*/ 1 w 70"/>
                  <a:gd name="T17" fmla="*/ 43 h 70"/>
                  <a:gd name="T18" fmla="*/ 0 w 70"/>
                  <a:gd name="T19" fmla="*/ 35 h 70"/>
                  <a:gd name="T20" fmla="*/ 0 w 70"/>
                  <a:gd name="T21" fmla="*/ 35 h 70"/>
                  <a:gd name="T22" fmla="*/ 1 w 70"/>
                  <a:gd name="T23" fmla="*/ 28 h 70"/>
                  <a:gd name="T24" fmla="*/ 3 w 70"/>
                  <a:gd name="T25" fmla="*/ 22 h 70"/>
                  <a:gd name="T26" fmla="*/ 6 w 70"/>
                  <a:gd name="T27" fmla="*/ 16 h 70"/>
                  <a:gd name="T28" fmla="*/ 10 w 70"/>
                  <a:gd name="T29" fmla="*/ 11 h 70"/>
                  <a:gd name="T30" fmla="*/ 16 w 70"/>
                  <a:gd name="T31" fmla="*/ 7 h 70"/>
                  <a:gd name="T32" fmla="*/ 22 w 70"/>
                  <a:gd name="T33" fmla="*/ 3 h 70"/>
                  <a:gd name="T34" fmla="*/ 28 w 70"/>
                  <a:gd name="T35" fmla="*/ 1 h 70"/>
                  <a:gd name="T36" fmla="*/ 35 w 70"/>
                  <a:gd name="T37" fmla="*/ 0 h 70"/>
                  <a:gd name="T38" fmla="*/ 35 w 70"/>
                  <a:gd name="T39" fmla="*/ 0 h 70"/>
                  <a:gd name="T40" fmla="*/ 42 w 70"/>
                  <a:gd name="T41" fmla="*/ 1 h 70"/>
                  <a:gd name="T42" fmla="*/ 49 w 70"/>
                  <a:gd name="T43" fmla="*/ 3 h 70"/>
                  <a:gd name="T44" fmla="*/ 55 w 70"/>
                  <a:gd name="T45" fmla="*/ 7 h 70"/>
                  <a:gd name="T46" fmla="*/ 60 w 70"/>
                  <a:gd name="T47" fmla="*/ 11 h 70"/>
                  <a:gd name="T48" fmla="*/ 64 w 70"/>
                  <a:gd name="T49" fmla="*/ 16 h 70"/>
                  <a:gd name="T50" fmla="*/ 67 w 70"/>
                  <a:gd name="T51" fmla="*/ 22 h 70"/>
                  <a:gd name="T52" fmla="*/ 69 w 70"/>
                  <a:gd name="T53" fmla="*/ 28 h 70"/>
                  <a:gd name="T54" fmla="*/ 70 w 70"/>
                  <a:gd name="T55" fmla="*/ 35 h 70"/>
                  <a:gd name="T56" fmla="*/ 70 w 70"/>
                  <a:gd name="T57" fmla="*/ 35 h 70"/>
                  <a:gd name="T58" fmla="*/ 69 w 70"/>
                  <a:gd name="T59" fmla="*/ 43 h 70"/>
                  <a:gd name="T60" fmla="*/ 67 w 70"/>
                  <a:gd name="T61" fmla="*/ 50 h 70"/>
                  <a:gd name="T62" fmla="*/ 64 w 70"/>
                  <a:gd name="T63" fmla="*/ 55 h 70"/>
                  <a:gd name="T64" fmla="*/ 60 w 70"/>
                  <a:gd name="T65" fmla="*/ 60 h 70"/>
                  <a:gd name="T66" fmla="*/ 55 w 70"/>
                  <a:gd name="T67" fmla="*/ 64 h 70"/>
                  <a:gd name="T68" fmla="*/ 49 w 70"/>
                  <a:gd name="T69" fmla="*/ 68 h 70"/>
                  <a:gd name="T70" fmla="*/ 42 w 70"/>
                  <a:gd name="T71" fmla="*/ 70 h 70"/>
                  <a:gd name="T72" fmla="*/ 35 w 70"/>
                  <a:gd name="T73" fmla="*/ 70 h 70"/>
                  <a:gd name="T74" fmla="*/ 35 w 70"/>
                  <a:gd name="T7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70"/>
                    </a:moveTo>
                    <a:lnTo>
                      <a:pt x="35" y="70"/>
                    </a:lnTo>
                    <a:lnTo>
                      <a:pt x="28" y="70"/>
                    </a:lnTo>
                    <a:lnTo>
                      <a:pt x="22" y="68"/>
                    </a:lnTo>
                    <a:lnTo>
                      <a:pt x="16" y="64"/>
                    </a:lnTo>
                    <a:lnTo>
                      <a:pt x="10" y="60"/>
                    </a:lnTo>
                    <a:lnTo>
                      <a:pt x="6" y="55"/>
                    </a:lnTo>
                    <a:lnTo>
                      <a:pt x="3" y="50"/>
                    </a:lnTo>
                    <a:lnTo>
                      <a:pt x="1" y="43"/>
                    </a:lnTo>
                    <a:lnTo>
                      <a:pt x="0" y="35"/>
                    </a:lnTo>
                    <a:lnTo>
                      <a:pt x="0" y="35"/>
                    </a:lnTo>
                    <a:lnTo>
                      <a:pt x="1" y="28"/>
                    </a:lnTo>
                    <a:lnTo>
                      <a:pt x="3" y="22"/>
                    </a:lnTo>
                    <a:lnTo>
                      <a:pt x="6" y="16"/>
                    </a:lnTo>
                    <a:lnTo>
                      <a:pt x="10" y="11"/>
                    </a:lnTo>
                    <a:lnTo>
                      <a:pt x="16" y="7"/>
                    </a:lnTo>
                    <a:lnTo>
                      <a:pt x="22" y="3"/>
                    </a:lnTo>
                    <a:lnTo>
                      <a:pt x="28" y="1"/>
                    </a:lnTo>
                    <a:lnTo>
                      <a:pt x="35" y="0"/>
                    </a:lnTo>
                    <a:lnTo>
                      <a:pt x="35" y="0"/>
                    </a:lnTo>
                    <a:lnTo>
                      <a:pt x="42" y="1"/>
                    </a:lnTo>
                    <a:lnTo>
                      <a:pt x="49" y="3"/>
                    </a:lnTo>
                    <a:lnTo>
                      <a:pt x="55" y="7"/>
                    </a:lnTo>
                    <a:lnTo>
                      <a:pt x="60" y="11"/>
                    </a:lnTo>
                    <a:lnTo>
                      <a:pt x="64" y="16"/>
                    </a:lnTo>
                    <a:lnTo>
                      <a:pt x="67" y="22"/>
                    </a:lnTo>
                    <a:lnTo>
                      <a:pt x="69" y="28"/>
                    </a:lnTo>
                    <a:lnTo>
                      <a:pt x="70" y="35"/>
                    </a:lnTo>
                    <a:lnTo>
                      <a:pt x="70" y="35"/>
                    </a:lnTo>
                    <a:lnTo>
                      <a:pt x="69" y="43"/>
                    </a:lnTo>
                    <a:lnTo>
                      <a:pt x="67" y="50"/>
                    </a:lnTo>
                    <a:lnTo>
                      <a:pt x="64" y="55"/>
                    </a:lnTo>
                    <a:lnTo>
                      <a:pt x="60" y="60"/>
                    </a:lnTo>
                    <a:lnTo>
                      <a:pt x="55" y="64"/>
                    </a:lnTo>
                    <a:lnTo>
                      <a:pt x="49" y="68"/>
                    </a:lnTo>
                    <a:lnTo>
                      <a:pt x="42" y="70"/>
                    </a:lnTo>
                    <a:lnTo>
                      <a:pt x="35" y="70"/>
                    </a:lnTo>
                    <a:lnTo>
                      <a:pt x="35"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6" name="Freeform 277"/>
              <p:cNvSpPr>
                <a:spLocks/>
              </p:cNvSpPr>
              <p:nvPr/>
            </p:nvSpPr>
            <p:spPr bwMode="auto">
              <a:xfrm>
                <a:off x="2327" y="591"/>
                <a:ext cx="90" cy="165"/>
              </a:xfrm>
              <a:custGeom>
                <a:avLst/>
                <a:gdLst>
                  <a:gd name="T0" fmla="*/ 68 w 90"/>
                  <a:gd name="T1" fmla="*/ 165 h 165"/>
                  <a:gd name="T2" fmla="*/ 68 w 90"/>
                  <a:gd name="T3" fmla="*/ 165 h 165"/>
                  <a:gd name="T4" fmla="*/ 71 w 90"/>
                  <a:gd name="T5" fmla="*/ 152 h 165"/>
                  <a:gd name="T6" fmla="*/ 73 w 90"/>
                  <a:gd name="T7" fmla="*/ 136 h 165"/>
                  <a:gd name="T8" fmla="*/ 78 w 90"/>
                  <a:gd name="T9" fmla="*/ 108 h 165"/>
                  <a:gd name="T10" fmla="*/ 78 w 90"/>
                  <a:gd name="T11" fmla="*/ 108 h 165"/>
                  <a:gd name="T12" fmla="*/ 80 w 90"/>
                  <a:gd name="T13" fmla="*/ 101 h 165"/>
                  <a:gd name="T14" fmla="*/ 82 w 90"/>
                  <a:gd name="T15" fmla="*/ 98 h 165"/>
                  <a:gd name="T16" fmla="*/ 84 w 90"/>
                  <a:gd name="T17" fmla="*/ 95 h 165"/>
                  <a:gd name="T18" fmla="*/ 86 w 90"/>
                  <a:gd name="T19" fmla="*/ 90 h 165"/>
                  <a:gd name="T20" fmla="*/ 86 w 90"/>
                  <a:gd name="T21" fmla="*/ 90 h 165"/>
                  <a:gd name="T22" fmla="*/ 88 w 90"/>
                  <a:gd name="T23" fmla="*/ 76 h 165"/>
                  <a:gd name="T24" fmla="*/ 89 w 90"/>
                  <a:gd name="T25" fmla="*/ 61 h 165"/>
                  <a:gd name="T26" fmla="*/ 90 w 90"/>
                  <a:gd name="T27" fmla="*/ 39 h 165"/>
                  <a:gd name="T28" fmla="*/ 90 w 90"/>
                  <a:gd name="T29" fmla="*/ 23 h 165"/>
                  <a:gd name="T30" fmla="*/ 89 w 90"/>
                  <a:gd name="T31" fmla="*/ 17 h 165"/>
                  <a:gd name="T32" fmla="*/ 89 w 90"/>
                  <a:gd name="T33" fmla="*/ 17 h 165"/>
                  <a:gd name="T34" fmla="*/ 88 w 90"/>
                  <a:gd name="T35" fmla="*/ 14 h 165"/>
                  <a:gd name="T36" fmla="*/ 86 w 90"/>
                  <a:gd name="T37" fmla="*/ 11 h 165"/>
                  <a:gd name="T38" fmla="*/ 81 w 90"/>
                  <a:gd name="T39" fmla="*/ 8 h 165"/>
                  <a:gd name="T40" fmla="*/ 76 w 90"/>
                  <a:gd name="T41" fmla="*/ 5 h 165"/>
                  <a:gd name="T42" fmla="*/ 69 w 90"/>
                  <a:gd name="T43" fmla="*/ 3 h 165"/>
                  <a:gd name="T44" fmla="*/ 62 w 90"/>
                  <a:gd name="T45" fmla="*/ 2 h 165"/>
                  <a:gd name="T46" fmla="*/ 53 w 90"/>
                  <a:gd name="T47" fmla="*/ 1 h 165"/>
                  <a:gd name="T48" fmla="*/ 45 w 90"/>
                  <a:gd name="T49" fmla="*/ 0 h 165"/>
                  <a:gd name="T50" fmla="*/ 45 w 90"/>
                  <a:gd name="T51" fmla="*/ 0 h 165"/>
                  <a:gd name="T52" fmla="*/ 37 w 90"/>
                  <a:gd name="T53" fmla="*/ 1 h 165"/>
                  <a:gd name="T54" fmla="*/ 29 w 90"/>
                  <a:gd name="T55" fmla="*/ 2 h 165"/>
                  <a:gd name="T56" fmla="*/ 22 w 90"/>
                  <a:gd name="T57" fmla="*/ 3 h 165"/>
                  <a:gd name="T58" fmla="*/ 14 w 90"/>
                  <a:gd name="T59" fmla="*/ 5 h 165"/>
                  <a:gd name="T60" fmla="*/ 9 w 90"/>
                  <a:gd name="T61" fmla="*/ 8 h 165"/>
                  <a:gd name="T62" fmla="*/ 5 w 90"/>
                  <a:gd name="T63" fmla="*/ 11 h 165"/>
                  <a:gd name="T64" fmla="*/ 2 w 90"/>
                  <a:gd name="T65" fmla="*/ 14 h 165"/>
                  <a:gd name="T66" fmla="*/ 1 w 90"/>
                  <a:gd name="T67" fmla="*/ 17 h 165"/>
                  <a:gd name="T68" fmla="*/ 1 w 90"/>
                  <a:gd name="T69" fmla="*/ 17 h 165"/>
                  <a:gd name="T70" fmla="*/ 1 w 90"/>
                  <a:gd name="T71" fmla="*/ 23 h 165"/>
                  <a:gd name="T72" fmla="*/ 0 w 90"/>
                  <a:gd name="T73" fmla="*/ 39 h 165"/>
                  <a:gd name="T74" fmla="*/ 1 w 90"/>
                  <a:gd name="T75" fmla="*/ 61 h 165"/>
                  <a:gd name="T76" fmla="*/ 3 w 90"/>
                  <a:gd name="T77" fmla="*/ 76 h 165"/>
                  <a:gd name="T78" fmla="*/ 5 w 90"/>
                  <a:gd name="T79" fmla="*/ 90 h 165"/>
                  <a:gd name="T80" fmla="*/ 5 w 90"/>
                  <a:gd name="T81" fmla="*/ 90 h 165"/>
                  <a:gd name="T82" fmla="*/ 6 w 90"/>
                  <a:gd name="T83" fmla="*/ 95 h 165"/>
                  <a:gd name="T84" fmla="*/ 8 w 90"/>
                  <a:gd name="T85" fmla="*/ 98 h 165"/>
                  <a:gd name="T86" fmla="*/ 10 w 90"/>
                  <a:gd name="T87" fmla="*/ 101 h 165"/>
                  <a:gd name="T88" fmla="*/ 12 w 90"/>
                  <a:gd name="T89" fmla="*/ 108 h 165"/>
                  <a:gd name="T90" fmla="*/ 12 w 90"/>
                  <a:gd name="T91" fmla="*/ 108 h 165"/>
                  <a:gd name="T92" fmla="*/ 17 w 90"/>
                  <a:gd name="T93" fmla="*/ 136 h 165"/>
                  <a:gd name="T94" fmla="*/ 20 w 90"/>
                  <a:gd name="T95" fmla="*/ 152 h 165"/>
                  <a:gd name="T96" fmla="*/ 24 w 90"/>
                  <a:gd name="T9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165">
                    <a:moveTo>
                      <a:pt x="68" y="165"/>
                    </a:moveTo>
                    <a:lnTo>
                      <a:pt x="68" y="165"/>
                    </a:lnTo>
                    <a:lnTo>
                      <a:pt x="71" y="152"/>
                    </a:lnTo>
                    <a:lnTo>
                      <a:pt x="73" y="136"/>
                    </a:lnTo>
                    <a:lnTo>
                      <a:pt x="78" y="108"/>
                    </a:lnTo>
                    <a:lnTo>
                      <a:pt x="78" y="108"/>
                    </a:lnTo>
                    <a:lnTo>
                      <a:pt x="80" y="101"/>
                    </a:lnTo>
                    <a:lnTo>
                      <a:pt x="82" y="98"/>
                    </a:lnTo>
                    <a:lnTo>
                      <a:pt x="84" y="95"/>
                    </a:lnTo>
                    <a:lnTo>
                      <a:pt x="86" y="90"/>
                    </a:lnTo>
                    <a:lnTo>
                      <a:pt x="86" y="90"/>
                    </a:lnTo>
                    <a:lnTo>
                      <a:pt x="88" y="76"/>
                    </a:lnTo>
                    <a:lnTo>
                      <a:pt x="89" y="61"/>
                    </a:lnTo>
                    <a:lnTo>
                      <a:pt x="90" y="39"/>
                    </a:lnTo>
                    <a:lnTo>
                      <a:pt x="90" y="23"/>
                    </a:lnTo>
                    <a:lnTo>
                      <a:pt x="89" y="17"/>
                    </a:lnTo>
                    <a:lnTo>
                      <a:pt x="89" y="17"/>
                    </a:lnTo>
                    <a:lnTo>
                      <a:pt x="88" y="14"/>
                    </a:lnTo>
                    <a:lnTo>
                      <a:pt x="86" y="11"/>
                    </a:lnTo>
                    <a:lnTo>
                      <a:pt x="81" y="8"/>
                    </a:lnTo>
                    <a:lnTo>
                      <a:pt x="76" y="5"/>
                    </a:lnTo>
                    <a:lnTo>
                      <a:pt x="69" y="3"/>
                    </a:lnTo>
                    <a:lnTo>
                      <a:pt x="62" y="2"/>
                    </a:lnTo>
                    <a:lnTo>
                      <a:pt x="53" y="1"/>
                    </a:lnTo>
                    <a:lnTo>
                      <a:pt x="45" y="0"/>
                    </a:lnTo>
                    <a:lnTo>
                      <a:pt x="45" y="0"/>
                    </a:lnTo>
                    <a:lnTo>
                      <a:pt x="37" y="1"/>
                    </a:lnTo>
                    <a:lnTo>
                      <a:pt x="29" y="2"/>
                    </a:lnTo>
                    <a:lnTo>
                      <a:pt x="22" y="3"/>
                    </a:lnTo>
                    <a:lnTo>
                      <a:pt x="14" y="5"/>
                    </a:lnTo>
                    <a:lnTo>
                      <a:pt x="9" y="8"/>
                    </a:lnTo>
                    <a:lnTo>
                      <a:pt x="5" y="11"/>
                    </a:lnTo>
                    <a:lnTo>
                      <a:pt x="2" y="14"/>
                    </a:lnTo>
                    <a:lnTo>
                      <a:pt x="1" y="17"/>
                    </a:lnTo>
                    <a:lnTo>
                      <a:pt x="1" y="17"/>
                    </a:lnTo>
                    <a:lnTo>
                      <a:pt x="1" y="23"/>
                    </a:lnTo>
                    <a:lnTo>
                      <a:pt x="0" y="39"/>
                    </a:lnTo>
                    <a:lnTo>
                      <a:pt x="1" y="61"/>
                    </a:lnTo>
                    <a:lnTo>
                      <a:pt x="3" y="76"/>
                    </a:lnTo>
                    <a:lnTo>
                      <a:pt x="5" y="90"/>
                    </a:lnTo>
                    <a:lnTo>
                      <a:pt x="5" y="90"/>
                    </a:lnTo>
                    <a:lnTo>
                      <a:pt x="6" y="95"/>
                    </a:lnTo>
                    <a:lnTo>
                      <a:pt x="8" y="98"/>
                    </a:lnTo>
                    <a:lnTo>
                      <a:pt x="10" y="101"/>
                    </a:lnTo>
                    <a:lnTo>
                      <a:pt x="12" y="108"/>
                    </a:lnTo>
                    <a:lnTo>
                      <a:pt x="12" y="108"/>
                    </a:lnTo>
                    <a:lnTo>
                      <a:pt x="17" y="136"/>
                    </a:lnTo>
                    <a:lnTo>
                      <a:pt x="20" y="152"/>
                    </a:lnTo>
                    <a:lnTo>
                      <a:pt x="24" y="16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7" name="Freeform 278"/>
              <p:cNvSpPr>
                <a:spLocks/>
              </p:cNvSpPr>
              <p:nvPr/>
            </p:nvSpPr>
            <p:spPr bwMode="auto">
              <a:xfrm>
                <a:off x="2221" y="514"/>
                <a:ext cx="67" cy="66"/>
              </a:xfrm>
              <a:custGeom>
                <a:avLst/>
                <a:gdLst>
                  <a:gd name="T0" fmla="*/ 33 w 67"/>
                  <a:gd name="T1" fmla="*/ 66 h 66"/>
                  <a:gd name="T2" fmla="*/ 33 w 67"/>
                  <a:gd name="T3" fmla="*/ 66 h 66"/>
                  <a:gd name="T4" fmla="*/ 40 w 67"/>
                  <a:gd name="T5" fmla="*/ 66 h 66"/>
                  <a:gd name="T6" fmla="*/ 46 w 67"/>
                  <a:gd name="T7" fmla="*/ 64 h 66"/>
                  <a:gd name="T8" fmla="*/ 51 w 67"/>
                  <a:gd name="T9" fmla="*/ 61 h 66"/>
                  <a:gd name="T10" fmla="*/ 57 w 67"/>
                  <a:gd name="T11" fmla="*/ 57 h 66"/>
                  <a:gd name="T12" fmla="*/ 61 w 67"/>
                  <a:gd name="T13" fmla="*/ 52 h 66"/>
                  <a:gd name="T14" fmla="*/ 64 w 67"/>
                  <a:gd name="T15" fmla="*/ 47 h 66"/>
                  <a:gd name="T16" fmla="*/ 66 w 67"/>
                  <a:gd name="T17" fmla="*/ 41 h 66"/>
                  <a:gd name="T18" fmla="*/ 67 w 67"/>
                  <a:gd name="T19" fmla="*/ 33 h 66"/>
                  <a:gd name="T20" fmla="*/ 67 w 67"/>
                  <a:gd name="T21" fmla="*/ 33 h 66"/>
                  <a:gd name="T22" fmla="*/ 66 w 67"/>
                  <a:gd name="T23" fmla="*/ 26 h 66"/>
                  <a:gd name="T24" fmla="*/ 64 w 67"/>
                  <a:gd name="T25" fmla="*/ 20 h 66"/>
                  <a:gd name="T26" fmla="*/ 61 w 67"/>
                  <a:gd name="T27" fmla="*/ 15 h 66"/>
                  <a:gd name="T28" fmla="*/ 57 w 67"/>
                  <a:gd name="T29" fmla="*/ 10 h 66"/>
                  <a:gd name="T30" fmla="*/ 51 w 67"/>
                  <a:gd name="T31" fmla="*/ 6 h 66"/>
                  <a:gd name="T32" fmla="*/ 46 w 67"/>
                  <a:gd name="T33" fmla="*/ 3 h 66"/>
                  <a:gd name="T34" fmla="*/ 40 w 67"/>
                  <a:gd name="T35" fmla="*/ 0 h 66"/>
                  <a:gd name="T36" fmla="*/ 33 w 67"/>
                  <a:gd name="T37" fmla="*/ 0 h 66"/>
                  <a:gd name="T38" fmla="*/ 33 w 67"/>
                  <a:gd name="T39" fmla="*/ 0 h 66"/>
                  <a:gd name="T40" fmla="*/ 27 w 67"/>
                  <a:gd name="T41" fmla="*/ 0 h 66"/>
                  <a:gd name="T42" fmla="*/ 21 w 67"/>
                  <a:gd name="T43" fmla="*/ 3 h 66"/>
                  <a:gd name="T44" fmla="*/ 14 w 67"/>
                  <a:gd name="T45" fmla="*/ 6 h 66"/>
                  <a:gd name="T46" fmla="*/ 10 w 67"/>
                  <a:gd name="T47" fmla="*/ 10 h 66"/>
                  <a:gd name="T48" fmla="*/ 6 w 67"/>
                  <a:gd name="T49" fmla="*/ 15 h 66"/>
                  <a:gd name="T50" fmla="*/ 3 w 67"/>
                  <a:gd name="T51" fmla="*/ 20 h 66"/>
                  <a:gd name="T52" fmla="*/ 1 w 67"/>
                  <a:gd name="T53" fmla="*/ 26 h 66"/>
                  <a:gd name="T54" fmla="*/ 0 w 67"/>
                  <a:gd name="T55" fmla="*/ 33 h 66"/>
                  <a:gd name="T56" fmla="*/ 0 w 67"/>
                  <a:gd name="T57" fmla="*/ 33 h 66"/>
                  <a:gd name="T58" fmla="*/ 1 w 67"/>
                  <a:gd name="T59" fmla="*/ 41 h 66"/>
                  <a:gd name="T60" fmla="*/ 3 w 67"/>
                  <a:gd name="T61" fmla="*/ 47 h 66"/>
                  <a:gd name="T62" fmla="*/ 6 w 67"/>
                  <a:gd name="T63" fmla="*/ 52 h 66"/>
                  <a:gd name="T64" fmla="*/ 10 w 67"/>
                  <a:gd name="T65" fmla="*/ 57 h 66"/>
                  <a:gd name="T66" fmla="*/ 14 w 67"/>
                  <a:gd name="T67" fmla="*/ 61 h 66"/>
                  <a:gd name="T68" fmla="*/ 21 w 67"/>
                  <a:gd name="T69" fmla="*/ 64 h 66"/>
                  <a:gd name="T70" fmla="*/ 27 w 67"/>
                  <a:gd name="T71" fmla="*/ 66 h 66"/>
                  <a:gd name="T72" fmla="*/ 33 w 67"/>
                  <a:gd name="T73" fmla="*/ 66 h 66"/>
                  <a:gd name="T74" fmla="*/ 33 w 67"/>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6">
                    <a:moveTo>
                      <a:pt x="33" y="66"/>
                    </a:moveTo>
                    <a:lnTo>
                      <a:pt x="33" y="66"/>
                    </a:lnTo>
                    <a:lnTo>
                      <a:pt x="40" y="66"/>
                    </a:lnTo>
                    <a:lnTo>
                      <a:pt x="46" y="64"/>
                    </a:lnTo>
                    <a:lnTo>
                      <a:pt x="51" y="61"/>
                    </a:lnTo>
                    <a:lnTo>
                      <a:pt x="57" y="57"/>
                    </a:lnTo>
                    <a:lnTo>
                      <a:pt x="61" y="52"/>
                    </a:lnTo>
                    <a:lnTo>
                      <a:pt x="64" y="47"/>
                    </a:lnTo>
                    <a:lnTo>
                      <a:pt x="66" y="41"/>
                    </a:lnTo>
                    <a:lnTo>
                      <a:pt x="67" y="33"/>
                    </a:lnTo>
                    <a:lnTo>
                      <a:pt x="67" y="33"/>
                    </a:lnTo>
                    <a:lnTo>
                      <a:pt x="66" y="26"/>
                    </a:lnTo>
                    <a:lnTo>
                      <a:pt x="64" y="20"/>
                    </a:lnTo>
                    <a:lnTo>
                      <a:pt x="61" y="15"/>
                    </a:lnTo>
                    <a:lnTo>
                      <a:pt x="57" y="10"/>
                    </a:lnTo>
                    <a:lnTo>
                      <a:pt x="51" y="6"/>
                    </a:lnTo>
                    <a:lnTo>
                      <a:pt x="46" y="3"/>
                    </a:lnTo>
                    <a:lnTo>
                      <a:pt x="40" y="0"/>
                    </a:lnTo>
                    <a:lnTo>
                      <a:pt x="33" y="0"/>
                    </a:lnTo>
                    <a:lnTo>
                      <a:pt x="33" y="0"/>
                    </a:lnTo>
                    <a:lnTo>
                      <a:pt x="27" y="0"/>
                    </a:lnTo>
                    <a:lnTo>
                      <a:pt x="21" y="3"/>
                    </a:lnTo>
                    <a:lnTo>
                      <a:pt x="14" y="6"/>
                    </a:lnTo>
                    <a:lnTo>
                      <a:pt x="10" y="10"/>
                    </a:lnTo>
                    <a:lnTo>
                      <a:pt x="6" y="15"/>
                    </a:lnTo>
                    <a:lnTo>
                      <a:pt x="3" y="20"/>
                    </a:lnTo>
                    <a:lnTo>
                      <a:pt x="1" y="26"/>
                    </a:lnTo>
                    <a:lnTo>
                      <a:pt x="0" y="33"/>
                    </a:lnTo>
                    <a:lnTo>
                      <a:pt x="0" y="33"/>
                    </a:lnTo>
                    <a:lnTo>
                      <a:pt x="1" y="41"/>
                    </a:lnTo>
                    <a:lnTo>
                      <a:pt x="3" y="47"/>
                    </a:lnTo>
                    <a:lnTo>
                      <a:pt x="6" y="52"/>
                    </a:lnTo>
                    <a:lnTo>
                      <a:pt x="10" y="57"/>
                    </a:lnTo>
                    <a:lnTo>
                      <a:pt x="14" y="61"/>
                    </a:lnTo>
                    <a:lnTo>
                      <a:pt x="21" y="64"/>
                    </a:lnTo>
                    <a:lnTo>
                      <a:pt x="27" y="66"/>
                    </a:lnTo>
                    <a:lnTo>
                      <a:pt x="33" y="66"/>
                    </a:lnTo>
                    <a:lnTo>
                      <a:pt x="33" y="6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8" name="Freeform 279"/>
              <p:cNvSpPr>
                <a:spLocks/>
              </p:cNvSpPr>
              <p:nvPr/>
            </p:nvSpPr>
            <p:spPr bwMode="auto">
              <a:xfrm>
                <a:off x="2196" y="591"/>
                <a:ext cx="107" cy="164"/>
              </a:xfrm>
              <a:custGeom>
                <a:avLst/>
                <a:gdLst>
                  <a:gd name="T0" fmla="*/ 72 w 107"/>
                  <a:gd name="T1" fmla="*/ 164 h 164"/>
                  <a:gd name="T2" fmla="*/ 77 w 107"/>
                  <a:gd name="T3" fmla="*/ 138 h 164"/>
                  <a:gd name="T4" fmla="*/ 107 w 107"/>
                  <a:gd name="T5" fmla="*/ 138 h 164"/>
                  <a:gd name="T6" fmla="*/ 88 w 107"/>
                  <a:gd name="T7" fmla="*/ 77 h 164"/>
                  <a:gd name="T8" fmla="*/ 88 w 107"/>
                  <a:gd name="T9" fmla="*/ 77 h 164"/>
                  <a:gd name="T10" fmla="*/ 96 w 107"/>
                  <a:gd name="T11" fmla="*/ 71 h 164"/>
                  <a:gd name="T12" fmla="*/ 102 w 107"/>
                  <a:gd name="T13" fmla="*/ 66 h 164"/>
                  <a:gd name="T14" fmla="*/ 106 w 107"/>
                  <a:gd name="T15" fmla="*/ 62 h 164"/>
                  <a:gd name="T16" fmla="*/ 96 w 107"/>
                  <a:gd name="T17" fmla="*/ 14 h 164"/>
                  <a:gd name="T18" fmla="*/ 96 w 107"/>
                  <a:gd name="T19" fmla="*/ 14 h 164"/>
                  <a:gd name="T20" fmla="*/ 94 w 107"/>
                  <a:gd name="T21" fmla="*/ 12 h 164"/>
                  <a:gd name="T22" fmla="*/ 91 w 107"/>
                  <a:gd name="T23" fmla="*/ 9 h 164"/>
                  <a:gd name="T24" fmla="*/ 87 w 107"/>
                  <a:gd name="T25" fmla="*/ 7 h 164"/>
                  <a:gd name="T26" fmla="*/ 83 w 107"/>
                  <a:gd name="T27" fmla="*/ 5 h 164"/>
                  <a:gd name="T28" fmla="*/ 71 w 107"/>
                  <a:gd name="T29" fmla="*/ 2 h 164"/>
                  <a:gd name="T30" fmla="*/ 65 w 107"/>
                  <a:gd name="T31" fmla="*/ 1 h 164"/>
                  <a:gd name="T32" fmla="*/ 58 w 107"/>
                  <a:gd name="T33" fmla="*/ 0 h 164"/>
                  <a:gd name="T34" fmla="*/ 58 w 107"/>
                  <a:gd name="T35" fmla="*/ 0 h 164"/>
                  <a:gd name="T36" fmla="*/ 48 w 107"/>
                  <a:gd name="T37" fmla="*/ 1 h 164"/>
                  <a:gd name="T38" fmla="*/ 37 w 107"/>
                  <a:gd name="T39" fmla="*/ 4 h 164"/>
                  <a:gd name="T40" fmla="*/ 29 w 107"/>
                  <a:gd name="T41" fmla="*/ 7 h 164"/>
                  <a:gd name="T42" fmla="*/ 24 w 107"/>
                  <a:gd name="T43" fmla="*/ 11 h 164"/>
                  <a:gd name="T44" fmla="*/ 24 w 107"/>
                  <a:gd name="T45" fmla="*/ 11 h 164"/>
                  <a:gd name="T46" fmla="*/ 21 w 107"/>
                  <a:gd name="T47" fmla="*/ 14 h 164"/>
                  <a:gd name="T48" fmla="*/ 21 w 107"/>
                  <a:gd name="T49" fmla="*/ 14 h 164"/>
                  <a:gd name="T50" fmla="*/ 0 w 107"/>
                  <a:gd name="T51" fmla="*/ 63 h 164"/>
                  <a:gd name="T52" fmla="*/ 0 w 107"/>
                  <a:gd name="T53" fmla="*/ 63 h 164"/>
                  <a:gd name="T54" fmla="*/ 9 w 107"/>
                  <a:gd name="T55" fmla="*/ 68 h 164"/>
                  <a:gd name="T56" fmla="*/ 18 w 107"/>
                  <a:gd name="T57" fmla="*/ 73 h 164"/>
                  <a:gd name="T58" fmla="*/ 28 w 107"/>
                  <a:gd name="T59" fmla="*/ 77 h 164"/>
                  <a:gd name="T60" fmla="*/ 9 w 107"/>
                  <a:gd name="T61" fmla="*/ 138 h 164"/>
                  <a:gd name="T62" fmla="*/ 39 w 107"/>
                  <a:gd name="T63" fmla="*/ 138 h 164"/>
                  <a:gd name="T64" fmla="*/ 45 w 107"/>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64">
                    <a:moveTo>
                      <a:pt x="72" y="164"/>
                    </a:moveTo>
                    <a:lnTo>
                      <a:pt x="77" y="138"/>
                    </a:lnTo>
                    <a:lnTo>
                      <a:pt x="107" y="138"/>
                    </a:lnTo>
                    <a:lnTo>
                      <a:pt x="88" y="77"/>
                    </a:lnTo>
                    <a:lnTo>
                      <a:pt x="88" y="77"/>
                    </a:lnTo>
                    <a:lnTo>
                      <a:pt x="96" y="71"/>
                    </a:lnTo>
                    <a:lnTo>
                      <a:pt x="102" y="66"/>
                    </a:lnTo>
                    <a:lnTo>
                      <a:pt x="106" y="62"/>
                    </a:lnTo>
                    <a:lnTo>
                      <a:pt x="96" y="14"/>
                    </a:lnTo>
                    <a:lnTo>
                      <a:pt x="96" y="14"/>
                    </a:lnTo>
                    <a:lnTo>
                      <a:pt x="94" y="12"/>
                    </a:lnTo>
                    <a:lnTo>
                      <a:pt x="91" y="9"/>
                    </a:lnTo>
                    <a:lnTo>
                      <a:pt x="87" y="7"/>
                    </a:lnTo>
                    <a:lnTo>
                      <a:pt x="83" y="5"/>
                    </a:lnTo>
                    <a:lnTo>
                      <a:pt x="71" y="2"/>
                    </a:lnTo>
                    <a:lnTo>
                      <a:pt x="65" y="1"/>
                    </a:lnTo>
                    <a:lnTo>
                      <a:pt x="58" y="0"/>
                    </a:lnTo>
                    <a:lnTo>
                      <a:pt x="58" y="0"/>
                    </a:lnTo>
                    <a:lnTo>
                      <a:pt x="48" y="1"/>
                    </a:lnTo>
                    <a:lnTo>
                      <a:pt x="37" y="4"/>
                    </a:lnTo>
                    <a:lnTo>
                      <a:pt x="29" y="7"/>
                    </a:lnTo>
                    <a:lnTo>
                      <a:pt x="24" y="11"/>
                    </a:lnTo>
                    <a:lnTo>
                      <a:pt x="24" y="11"/>
                    </a:lnTo>
                    <a:lnTo>
                      <a:pt x="21" y="14"/>
                    </a:lnTo>
                    <a:lnTo>
                      <a:pt x="21" y="14"/>
                    </a:lnTo>
                    <a:lnTo>
                      <a:pt x="0" y="63"/>
                    </a:lnTo>
                    <a:lnTo>
                      <a:pt x="0" y="63"/>
                    </a:lnTo>
                    <a:lnTo>
                      <a:pt x="9" y="68"/>
                    </a:lnTo>
                    <a:lnTo>
                      <a:pt x="18" y="73"/>
                    </a:lnTo>
                    <a:lnTo>
                      <a:pt x="28" y="77"/>
                    </a:lnTo>
                    <a:lnTo>
                      <a:pt x="9" y="138"/>
                    </a:lnTo>
                    <a:lnTo>
                      <a:pt x="39" y="138"/>
                    </a:lnTo>
                    <a:lnTo>
                      <a:pt x="45" y="16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59" name="Freeform 280"/>
              <p:cNvSpPr>
                <a:spLocks/>
              </p:cNvSpPr>
              <p:nvPr/>
            </p:nvSpPr>
            <p:spPr bwMode="auto">
              <a:xfrm>
                <a:off x="2219" y="625"/>
                <a:ext cx="24" cy="22"/>
              </a:xfrm>
              <a:custGeom>
                <a:avLst/>
                <a:gdLst>
                  <a:gd name="T0" fmla="*/ 23 w 24"/>
                  <a:gd name="T1" fmla="*/ 16 h 22"/>
                  <a:gd name="T2" fmla="*/ 23 w 24"/>
                  <a:gd name="T3" fmla="*/ 16 h 22"/>
                  <a:gd name="T4" fmla="*/ 19 w 24"/>
                  <a:gd name="T5" fmla="*/ 19 h 22"/>
                  <a:gd name="T6" fmla="*/ 15 w 24"/>
                  <a:gd name="T7" fmla="*/ 21 h 22"/>
                  <a:gd name="T8" fmla="*/ 11 w 24"/>
                  <a:gd name="T9" fmla="*/ 22 h 22"/>
                  <a:gd name="T10" fmla="*/ 7 w 24"/>
                  <a:gd name="T11" fmla="*/ 21 h 22"/>
                  <a:gd name="T12" fmla="*/ 7 w 24"/>
                  <a:gd name="T13" fmla="*/ 21 h 22"/>
                  <a:gd name="T14" fmla="*/ 3 w 24"/>
                  <a:gd name="T15" fmla="*/ 18 h 22"/>
                  <a:gd name="T16" fmla="*/ 1 w 24"/>
                  <a:gd name="T17" fmla="*/ 14 h 22"/>
                  <a:gd name="T18" fmla="*/ 0 w 24"/>
                  <a:gd name="T19" fmla="*/ 10 h 22"/>
                  <a:gd name="T20" fmla="*/ 2 w 24"/>
                  <a:gd name="T21" fmla="*/ 6 h 22"/>
                  <a:gd name="T22" fmla="*/ 2 w 24"/>
                  <a:gd name="T23" fmla="*/ 6 h 22"/>
                  <a:gd name="T24" fmla="*/ 4 w 24"/>
                  <a:gd name="T25" fmla="*/ 2 h 22"/>
                  <a:gd name="T26" fmla="*/ 8 w 24"/>
                  <a:gd name="T27" fmla="*/ 0 h 22"/>
                  <a:gd name="T28" fmla="*/ 12 w 24"/>
                  <a:gd name="T29" fmla="*/ 0 h 22"/>
                  <a:gd name="T30" fmla="*/ 17 w 24"/>
                  <a:gd name="T31" fmla="*/ 1 h 22"/>
                  <a:gd name="T32" fmla="*/ 17 w 24"/>
                  <a:gd name="T33" fmla="*/ 1 h 22"/>
                  <a:gd name="T34" fmla="*/ 21 w 24"/>
                  <a:gd name="T35" fmla="*/ 3 h 22"/>
                  <a:gd name="T36" fmla="*/ 23 w 24"/>
                  <a:gd name="T37" fmla="*/ 7 h 22"/>
                  <a:gd name="T38" fmla="*/ 24 w 24"/>
                  <a:gd name="T39" fmla="*/ 11 h 22"/>
                  <a:gd name="T40" fmla="*/ 23 w 24"/>
                  <a:gd name="T41" fmla="*/ 16 h 22"/>
                  <a:gd name="T42" fmla="*/ 23 w 24"/>
                  <a:gd name="T4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23" y="16"/>
                    </a:moveTo>
                    <a:lnTo>
                      <a:pt x="23" y="16"/>
                    </a:lnTo>
                    <a:lnTo>
                      <a:pt x="19" y="19"/>
                    </a:lnTo>
                    <a:lnTo>
                      <a:pt x="15" y="21"/>
                    </a:lnTo>
                    <a:lnTo>
                      <a:pt x="11" y="22"/>
                    </a:lnTo>
                    <a:lnTo>
                      <a:pt x="7" y="21"/>
                    </a:lnTo>
                    <a:lnTo>
                      <a:pt x="7" y="21"/>
                    </a:lnTo>
                    <a:lnTo>
                      <a:pt x="3" y="18"/>
                    </a:lnTo>
                    <a:lnTo>
                      <a:pt x="1" y="14"/>
                    </a:lnTo>
                    <a:lnTo>
                      <a:pt x="0" y="10"/>
                    </a:lnTo>
                    <a:lnTo>
                      <a:pt x="2" y="6"/>
                    </a:lnTo>
                    <a:lnTo>
                      <a:pt x="2" y="6"/>
                    </a:lnTo>
                    <a:lnTo>
                      <a:pt x="4" y="2"/>
                    </a:lnTo>
                    <a:lnTo>
                      <a:pt x="8" y="0"/>
                    </a:lnTo>
                    <a:lnTo>
                      <a:pt x="12" y="0"/>
                    </a:lnTo>
                    <a:lnTo>
                      <a:pt x="17" y="1"/>
                    </a:lnTo>
                    <a:lnTo>
                      <a:pt x="17" y="1"/>
                    </a:lnTo>
                    <a:lnTo>
                      <a:pt x="21" y="3"/>
                    </a:lnTo>
                    <a:lnTo>
                      <a:pt x="23" y="7"/>
                    </a:lnTo>
                    <a:lnTo>
                      <a:pt x="24" y="11"/>
                    </a:lnTo>
                    <a:lnTo>
                      <a:pt x="23" y="16"/>
                    </a:lnTo>
                    <a:lnTo>
                      <a:pt x="23"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0" name="Freeform 281"/>
              <p:cNvSpPr>
                <a:spLocks/>
              </p:cNvSpPr>
              <p:nvPr/>
            </p:nvSpPr>
            <p:spPr bwMode="auto">
              <a:xfrm>
                <a:off x="2245" y="637"/>
                <a:ext cx="35" cy="24"/>
              </a:xfrm>
              <a:custGeom>
                <a:avLst/>
                <a:gdLst>
                  <a:gd name="T0" fmla="*/ 32 w 35"/>
                  <a:gd name="T1" fmla="*/ 14 h 24"/>
                  <a:gd name="T2" fmla="*/ 32 w 35"/>
                  <a:gd name="T3" fmla="*/ 14 h 24"/>
                  <a:gd name="T4" fmla="*/ 30 w 35"/>
                  <a:gd name="T5" fmla="*/ 14 h 24"/>
                  <a:gd name="T6" fmla="*/ 30 w 35"/>
                  <a:gd name="T7" fmla="*/ 14 h 24"/>
                  <a:gd name="T8" fmla="*/ 24 w 35"/>
                  <a:gd name="T9" fmla="*/ 18 h 24"/>
                  <a:gd name="T10" fmla="*/ 19 w 35"/>
                  <a:gd name="T11" fmla="*/ 21 h 24"/>
                  <a:gd name="T12" fmla="*/ 12 w 35"/>
                  <a:gd name="T13" fmla="*/ 24 h 24"/>
                  <a:gd name="T14" fmla="*/ 7 w 35"/>
                  <a:gd name="T15" fmla="*/ 21 h 24"/>
                  <a:gd name="T16" fmla="*/ 7 w 35"/>
                  <a:gd name="T17" fmla="*/ 21 h 24"/>
                  <a:gd name="T18" fmla="*/ 3 w 35"/>
                  <a:gd name="T19" fmla="*/ 18 h 24"/>
                  <a:gd name="T20" fmla="*/ 1 w 35"/>
                  <a:gd name="T21" fmla="*/ 15 h 24"/>
                  <a:gd name="T22" fmla="*/ 0 w 35"/>
                  <a:gd name="T23" fmla="*/ 10 h 24"/>
                  <a:gd name="T24" fmla="*/ 2 w 35"/>
                  <a:gd name="T25" fmla="*/ 6 h 24"/>
                  <a:gd name="T26" fmla="*/ 2 w 35"/>
                  <a:gd name="T27" fmla="*/ 6 h 24"/>
                  <a:gd name="T28" fmla="*/ 4 w 35"/>
                  <a:gd name="T29" fmla="*/ 2 h 24"/>
                  <a:gd name="T30" fmla="*/ 8 w 35"/>
                  <a:gd name="T31" fmla="*/ 0 h 24"/>
                  <a:gd name="T32" fmla="*/ 12 w 35"/>
                  <a:gd name="T33" fmla="*/ 0 h 24"/>
                  <a:gd name="T34" fmla="*/ 17 w 35"/>
                  <a:gd name="T35" fmla="*/ 1 h 24"/>
                  <a:gd name="T36" fmla="*/ 30 w 35"/>
                  <a:gd name="T37" fmla="*/ 7 h 24"/>
                  <a:gd name="T38" fmla="*/ 30 w 35"/>
                  <a:gd name="T39" fmla="*/ 7 h 24"/>
                  <a:gd name="T40" fmla="*/ 33 w 35"/>
                  <a:gd name="T41" fmla="*/ 9 h 24"/>
                  <a:gd name="T42" fmla="*/ 35 w 35"/>
                  <a:gd name="T43" fmla="*/ 12 h 24"/>
                  <a:gd name="T44" fmla="*/ 35 w 35"/>
                  <a:gd name="T45" fmla="*/ 12 h 24"/>
                  <a:gd name="T46" fmla="*/ 32 w 35"/>
                  <a:gd name="T47" fmla="*/ 14 h 24"/>
                  <a:gd name="T48" fmla="*/ 32 w 35"/>
                  <a:gd name="T4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24">
                    <a:moveTo>
                      <a:pt x="32" y="14"/>
                    </a:moveTo>
                    <a:lnTo>
                      <a:pt x="32" y="14"/>
                    </a:lnTo>
                    <a:lnTo>
                      <a:pt x="30" y="14"/>
                    </a:lnTo>
                    <a:lnTo>
                      <a:pt x="30" y="14"/>
                    </a:lnTo>
                    <a:lnTo>
                      <a:pt x="24" y="18"/>
                    </a:lnTo>
                    <a:lnTo>
                      <a:pt x="19" y="21"/>
                    </a:lnTo>
                    <a:lnTo>
                      <a:pt x="12" y="24"/>
                    </a:lnTo>
                    <a:lnTo>
                      <a:pt x="7" y="21"/>
                    </a:lnTo>
                    <a:lnTo>
                      <a:pt x="7" y="21"/>
                    </a:lnTo>
                    <a:lnTo>
                      <a:pt x="3" y="18"/>
                    </a:lnTo>
                    <a:lnTo>
                      <a:pt x="1" y="15"/>
                    </a:lnTo>
                    <a:lnTo>
                      <a:pt x="0" y="10"/>
                    </a:lnTo>
                    <a:lnTo>
                      <a:pt x="2" y="6"/>
                    </a:lnTo>
                    <a:lnTo>
                      <a:pt x="2" y="6"/>
                    </a:lnTo>
                    <a:lnTo>
                      <a:pt x="4" y="2"/>
                    </a:lnTo>
                    <a:lnTo>
                      <a:pt x="8" y="0"/>
                    </a:lnTo>
                    <a:lnTo>
                      <a:pt x="12" y="0"/>
                    </a:lnTo>
                    <a:lnTo>
                      <a:pt x="17" y="1"/>
                    </a:lnTo>
                    <a:lnTo>
                      <a:pt x="30" y="7"/>
                    </a:lnTo>
                    <a:lnTo>
                      <a:pt x="30" y="7"/>
                    </a:lnTo>
                    <a:lnTo>
                      <a:pt x="33" y="9"/>
                    </a:lnTo>
                    <a:lnTo>
                      <a:pt x="35" y="12"/>
                    </a:lnTo>
                    <a:lnTo>
                      <a:pt x="35" y="12"/>
                    </a:lnTo>
                    <a:lnTo>
                      <a:pt x="32" y="14"/>
                    </a:lnTo>
                    <a:lnTo>
                      <a:pt x="32"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1" name="Freeform 282"/>
              <p:cNvSpPr>
                <a:spLocks noEditPoints="1"/>
              </p:cNvSpPr>
              <p:nvPr/>
            </p:nvSpPr>
            <p:spPr bwMode="auto">
              <a:xfrm>
                <a:off x="1979" y="2281"/>
                <a:ext cx="314" cy="206"/>
              </a:xfrm>
              <a:custGeom>
                <a:avLst/>
                <a:gdLst>
                  <a:gd name="T0" fmla="*/ 272 w 314"/>
                  <a:gd name="T1" fmla="*/ 156 h 206"/>
                  <a:gd name="T2" fmla="*/ 279 w 314"/>
                  <a:gd name="T3" fmla="*/ 159 h 206"/>
                  <a:gd name="T4" fmla="*/ 287 w 314"/>
                  <a:gd name="T5" fmla="*/ 168 h 206"/>
                  <a:gd name="T6" fmla="*/ 290 w 314"/>
                  <a:gd name="T7" fmla="*/ 180 h 206"/>
                  <a:gd name="T8" fmla="*/ 288 w 314"/>
                  <a:gd name="T9" fmla="*/ 191 h 206"/>
                  <a:gd name="T10" fmla="*/ 279 w 314"/>
                  <a:gd name="T11" fmla="*/ 202 h 206"/>
                  <a:gd name="T12" fmla="*/ 264 w 314"/>
                  <a:gd name="T13" fmla="*/ 206 h 206"/>
                  <a:gd name="T14" fmla="*/ 254 w 314"/>
                  <a:gd name="T15" fmla="*/ 204 h 206"/>
                  <a:gd name="T16" fmla="*/ 242 w 314"/>
                  <a:gd name="T17" fmla="*/ 195 h 206"/>
                  <a:gd name="T18" fmla="*/ 238 w 314"/>
                  <a:gd name="T19" fmla="*/ 180 h 206"/>
                  <a:gd name="T20" fmla="*/ 239 w 314"/>
                  <a:gd name="T21" fmla="*/ 172 h 206"/>
                  <a:gd name="T22" fmla="*/ 246 w 314"/>
                  <a:gd name="T23" fmla="*/ 162 h 206"/>
                  <a:gd name="T24" fmla="*/ 256 w 314"/>
                  <a:gd name="T25" fmla="*/ 156 h 206"/>
                  <a:gd name="T26" fmla="*/ 55 w 314"/>
                  <a:gd name="T27" fmla="*/ 156 h 206"/>
                  <a:gd name="T28" fmla="*/ 62 w 314"/>
                  <a:gd name="T29" fmla="*/ 159 h 206"/>
                  <a:gd name="T30" fmla="*/ 70 w 314"/>
                  <a:gd name="T31" fmla="*/ 168 h 206"/>
                  <a:gd name="T32" fmla="*/ 73 w 314"/>
                  <a:gd name="T33" fmla="*/ 180 h 206"/>
                  <a:gd name="T34" fmla="*/ 71 w 314"/>
                  <a:gd name="T35" fmla="*/ 191 h 206"/>
                  <a:gd name="T36" fmla="*/ 62 w 314"/>
                  <a:gd name="T37" fmla="*/ 202 h 206"/>
                  <a:gd name="T38" fmla="*/ 48 w 314"/>
                  <a:gd name="T39" fmla="*/ 206 h 206"/>
                  <a:gd name="T40" fmla="*/ 37 w 314"/>
                  <a:gd name="T41" fmla="*/ 204 h 206"/>
                  <a:gd name="T42" fmla="*/ 26 w 314"/>
                  <a:gd name="T43" fmla="*/ 195 h 206"/>
                  <a:gd name="T44" fmla="*/ 21 w 314"/>
                  <a:gd name="T45" fmla="*/ 180 h 206"/>
                  <a:gd name="T46" fmla="*/ 23 w 314"/>
                  <a:gd name="T47" fmla="*/ 172 h 206"/>
                  <a:gd name="T48" fmla="*/ 29 w 314"/>
                  <a:gd name="T49" fmla="*/ 162 h 206"/>
                  <a:gd name="T50" fmla="*/ 39 w 314"/>
                  <a:gd name="T51" fmla="*/ 156 h 206"/>
                  <a:gd name="T52" fmla="*/ 4 w 314"/>
                  <a:gd name="T53" fmla="*/ 21 h 206"/>
                  <a:gd name="T54" fmla="*/ 0 w 314"/>
                  <a:gd name="T55" fmla="*/ 13 h 206"/>
                  <a:gd name="T56" fmla="*/ 2 w 314"/>
                  <a:gd name="T57" fmla="*/ 4 h 206"/>
                  <a:gd name="T58" fmla="*/ 15 w 314"/>
                  <a:gd name="T59" fmla="*/ 0 h 206"/>
                  <a:gd name="T60" fmla="*/ 299 w 314"/>
                  <a:gd name="T61" fmla="*/ 49 h 206"/>
                  <a:gd name="T62" fmla="*/ 307 w 314"/>
                  <a:gd name="T63" fmla="*/ 49 h 206"/>
                  <a:gd name="T64" fmla="*/ 314 w 314"/>
                  <a:gd name="T65" fmla="*/ 54 h 206"/>
                  <a:gd name="T66" fmla="*/ 311 w 314"/>
                  <a:gd name="T67" fmla="*/ 66 h 206"/>
                  <a:gd name="T68" fmla="*/ 48 w 314"/>
                  <a:gd name="T69" fmla="*/ 169 h 206"/>
                  <a:gd name="T70" fmla="*/ 39 w 314"/>
                  <a:gd name="T71" fmla="*/ 172 h 206"/>
                  <a:gd name="T72" fmla="*/ 36 w 314"/>
                  <a:gd name="T73" fmla="*/ 180 h 206"/>
                  <a:gd name="T74" fmla="*/ 43 w 314"/>
                  <a:gd name="T75" fmla="*/ 191 h 206"/>
                  <a:gd name="T76" fmla="*/ 52 w 314"/>
                  <a:gd name="T77" fmla="*/ 191 h 206"/>
                  <a:gd name="T78" fmla="*/ 58 w 314"/>
                  <a:gd name="T79" fmla="*/ 180 h 206"/>
                  <a:gd name="T80" fmla="*/ 55 w 314"/>
                  <a:gd name="T81" fmla="*/ 172 h 206"/>
                  <a:gd name="T82" fmla="*/ 48 w 314"/>
                  <a:gd name="T83" fmla="*/ 169 h 206"/>
                  <a:gd name="T84" fmla="*/ 259 w 314"/>
                  <a:gd name="T85" fmla="*/ 170 h 206"/>
                  <a:gd name="T86" fmla="*/ 253 w 314"/>
                  <a:gd name="T87" fmla="*/ 180 h 206"/>
                  <a:gd name="T88" fmla="*/ 256 w 314"/>
                  <a:gd name="T89" fmla="*/ 189 h 206"/>
                  <a:gd name="T90" fmla="*/ 264 w 314"/>
                  <a:gd name="T91" fmla="*/ 192 h 206"/>
                  <a:gd name="T92" fmla="*/ 274 w 314"/>
                  <a:gd name="T93" fmla="*/ 184 h 206"/>
                  <a:gd name="T94" fmla="*/ 274 w 314"/>
                  <a:gd name="T95" fmla="*/ 176 h 206"/>
                  <a:gd name="T96" fmla="*/ 264 w 314"/>
                  <a:gd name="T97" fmla="*/ 16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4" h="206">
                    <a:moveTo>
                      <a:pt x="308" y="69"/>
                    </a:moveTo>
                    <a:lnTo>
                      <a:pt x="272" y="85"/>
                    </a:lnTo>
                    <a:lnTo>
                      <a:pt x="272" y="156"/>
                    </a:lnTo>
                    <a:lnTo>
                      <a:pt x="272" y="156"/>
                    </a:lnTo>
                    <a:lnTo>
                      <a:pt x="276" y="157"/>
                    </a:lnTo>
                    <a:lnTo>
                      <a:pt x="279" y="159"/>
                    </a:lnTo>
                    <a:lnTo>
                      <a:pt x="282" y="162"/>
                    </a:lnTo>
                    <a:lnTo>
                      <a:pt x="285" y="165"/>
                    </a:lnTo>
                    <a:lnTo>
                      <a:pt x="287" y="168"/>
                    </a:lnTo>
                    <a:lnTo>
                      <a:pt x="289" y="172"/>
                    </a:lnTo>
                    <a:lnTo>
                      <a:pt x="290" y="176"/>
                    </a:lnTo>
                    <a:lnTo>
                      <a:pt x="290" y="180"/>
                    </a:lnTo>
                    <a:lnTo>
                      <a:pt x="290" y="180"/>
                    </a:lnTo>
                    <a:lnTo>
                      <a:pt x="289" y="186"/>
                    </a:lnTo>
                    <a:lnTo>
                      <a:pt x="288" y="191"/>
                    </a:lnTo>
                    <a:lnTo>
                      <a:pt x="286" y="195"/>
                    </a:lnTo>
                    <a:lnTo>
                      <a:pt x="282" y="199"/>
                    </a:lnTo>
                    <a:lnTo>
                      <a:pt x="279" y="202"/>
                    </a:lnTo>
                    <a:lnTo>
                      <a:pt x="274" y="204"/>
                    </a:lnTo>
                    <a:lnTo>
                      <a:pt x="270" y="206"/>
                    </a:lnTo>
                    <a:lnTo>
                      <a:pt x="264" y="206"/>
                    </a:lnTo>
                    <a:lnTo>
                      <a:pt x="264" y="206"/>
                    </a:lnTo>
                    <a:lnTo>
                      <a:pt x="258" y="206"/>
                    </a:lnTo>
                    <a:lnTo>
                      <a:pt x="254" y="204"/>
                    </a:lnTo>
                    <a:lnTo>
                      <a:pt x="249" y="202"/>
                    </a:lnTo>
                    <a:lnTo>
                      <a:pt x="245" y="199"/>
                    </a:lnTo>
                    <a:lnTo>
                      <a:pt x="242" y="195"/>
                    </a:lnTo>
                    <a:lnTo>
                      <a:pt x="240" y="191"/>
                    </a:lnTo>
                    <a:lnTo>
                      <a:pt x="238" y="186"/>
                    </a:lnTo>
                    <a:lnTo>
                      <a:pt x="238" y="180"/>
                    </a:lnTo>
                    <a:lnTo>
                      <a:pt x="238" y="180"/>
                    </a:lnTo>
                    <a:lnTo>
                      <a:pt x="238" y="176"/>
                    </a:lnTo>
                    <a:lnTo>
                      <a:pt x="239" y="172"/>
                    </a:lnTo>
                    <a:lnTo>
                      <a:pt x="241" y="168"/>
                    </a:lnTo>
                    <a:lnTo>
                      <a:pt x="243" y="165"/>
                    </a:lnTo>
                    <a:lnTo>
                      <a:pt x="246" y="162"/>
                    </a:lnTo>
                    <a:lnTo>
                      <a:pt x="249" y="159"/>
                    </a:lnTo>
                    <a:lnTo>
                      <a:pt x="252" y="157"/>
                    </a:lnTo>
                    <a:lnTo>
                      <a:pt x="256" y="156"/>
                    </a:lnTo>
                    <a:lnTo>
                      <a:pt x="256" y="147"/>
                    </a:lnTo>
                    <a:lnTo>
                      <a:pt x="55" y="147"/>
                    </a:lnTo>
                    <a:lnTo>
                      <a:pt x="55" y="156"/>
                    </a:lnTo>
                    <a:lnTo>
                      <a:pt x="55" y="156"/>
                    </a:lnTo>
                    <a:lnTo>
                      <a:pt x="59" y="157"/>
                    </a:lnTo>
                    <a:lnTo>
                      <a:pt x="62" y="159"/>
                    </a:lnTo>
                    <a:lnTo>
                      <a:pt x="65" y="162"/>
                    </a:lnTo>
                    <a:lnTo>
                      <a:pt x="68" y="165"/>
                    </a:lnTo>
                    <a:lnTo>
                      <a:pt x="70" y="168"/>
                    </a:lnTo>
                    <a:lnTo>
                      <a:pt x="72" y="172"/>
                    </a:lnTo>
                    <a:lnTo>
                      <a:pt x="73" y="176"/>
                    </a:lnTo>
                    <a:lnTo>
                      <a:pt x="73" y="180"/>
                    </a:lnTo>
                    <a:lnTo>
                      <a:pt x="73" y="180"/>
                    </a:lnTo>
                    <a:lnTo>
                      <a:pt x="73" y="186"/>
                    </a:lnTo>
                    <a:lnTo>
                      <a:pt x="71" y="191"/>
                    </a:lnTo>
                    <a:lnTo>
                      <a:pt x="69" y="195"/>
                    </a:lnTo>
                    <a:lnTo>
                      <a:pt x="66" y="199"/>
                    </a:lnTo>
                    <a:lnTo>
                      <a:pt x="62" y="202"/>
                    </a:lnTo>
                    <a:lnTo>
                      <a:pt x="58" y="204"/>
                    </a:lnTo>
                    <a:lnTo>
                      <a:pt x="53" y="206"/>
                    </a:lnTo>
                    <a:lnTo>
                      <a:pt x="48" y="206"/>
                    </a:lnTo>
                    <a:lnTo>
                      <a:pt x="48" y="206"/>
                    </a:lnTo>
                    <a:lnTo>
                      <a:pt x="42" y="206"/>
                    </a:lnTo>
                    <a:lnTo>
                      <a:pt x="37" y="204"/>
                    </a:lnTo>
                    <a:lnTo>
                      <a:pt x="32" y="202"/>
                    </a:lnTo>
                    <a:lnTo>
                      <a:pt x="29" y="199"/>
                    </a:lnTo>
                    <a:lnTo>
                      <a:pt x="26" y="195"/>
                    </a:lnTo>
                    <a:lnTo>
                      <a:pt x="23" y="191"/>
                    </a:lnTo>
                    <a:lnTo>
                      <a:pt x="22" y="186"/>
                    </a:lnTo>
                    <a:lnTo>
                      <a:pt x="21" y="180"/>
                    </a:lnTo>
                    <a:lnTo>
                      <a:pt x="21" y="180"/>
                    </a:lnTo>
                    <a:lnTo>
                      <a:pt x="22" y="176"/>
                    </a:lnTo>
                    <a:lnTo>
                      <a:pt x="23" y="172"/>
                    </a:lnTo>
                    <a:lnTo>
                      <a:pt x="24" y="168"/>
                    </a:lnTo>
                    <a:lnTo>
                      <a:pt x="26" y="165"/>
                    </a:lnTo>
                    <a:lnTo>
                      <a:pt x="29" y="162"/>
                    </a:lnTo>
                    <a:lnTo>
                      <a:pt x="32" y="159"/>
                    </a:lnTo>
                    <a:lnTo>
                      <a:pt x="36" y="157"/>
                    </a:lnTo>
                    <a:lnTo>
                      <a:pt x="39" y="156"/>
                    </a:lnTo>
                    <a:lnTo>
                      <a:pt x="39" y="48"/>
                    </a:lnTo>
                    <a:lnTo>
                      <a:pt x="4" y="21"/>
                    </a:lnTo>
                    <a:lnTo>
                      <a:pt x="4" y="21"/>
                    </a:lnTo>
                    <a:lnTo>
                      <a:pt x="4" y="21"/>
                    </a:lnTo>
                    <a:lnTo>
                      <a:pt x="1" y="17"/>
                    </a:lnTo>
                    <a:lnTo>
                      <a:pt x="0" y="13"/>
                    </a:lnTo>
                    <a:lnTo>
                      <a:pt x="0" y="9"/>
                    </a:lnTo>
                    <a:lnTo>
                      <a:pt x="2" y="4"/>
                    </a:lnTo>
                    <a:lnTo>
                      <a:pt x="2" y="4"/>
                    </a:lnTo>
                    <a:lnTo>
                      <a:pt x="5" y="1"/>
                    </a:lnTo>
                    <a:lnTo>
                      <a:pt x="10" y="0"/>
                    </a:lnTo>
                    <a:lnTo>
                      <a:pt x="15" y="0"/>
                    </a:lnTo>
                    <a:lnTo>
                      <a:pt x="19" y="2"/>
                    </a:lnTo>
                    <a:lnTo>
                      <a:pt x="158" y="109"/>
                    </a:lnTo>
                    <a:lnTo>
                      <a:pt x="299" y="49"/>
                    </a:lnTo>
                    <a:lnTo>
                      <a:pt x="299" y="49"/>
                    </a:lnTo>
                    <a:lnTo>
                      <a:pt x="303" y="48"/>
                    </a:lnTo>
                    <a:lnTo>
                      <a:pt x="307" y="49"/>
                    </a:lnTo>
                    <a:lnTo>
                      <a:pt x="311" y="51"/>
                    </a:lnTo>
                    <a:lnTo>
                      <a:pt x="314" y="54"/>
                    </a:lnTo>
                    <a:lnTo>
                      <a:pt x="314" y="54"/>
                    </a:lnTo>
                    <a:lnTo>
                      <a:pt x="314" y="59"/>
                    </a:lnTo>
                    <a:lnTo>
                      <a:pt x="314" y="63"/>
                    </a:lnTo>
                    <a:lnTo>
                      <a:pt x="311" y="66"/>
                    </a:lnTo>
                    <a:lnTo>
                      <a:pt x="308" y="69"/>
                    </a:lnTo>
                    <a:lnTo>
                      <a:pt x="308" y="69"/>
                    </a:lnTo>
                    <a:close/>
                    <a:moveTo>
                      <a:pt x="48" y="169"/>
                    </a:moveTo>
                    <a:lnTo>
                      <a:pt x="48" y="169"/>
                    </a:lnTo>
                    <a:lnTo>
                      <a:pt x="43" y="170"/>
                    </a:lnTo>
                    <a:lnTo>
                      <a:pt x="39" y="172"/>
                    </a:lnTo>
                    <a:lnTo>
                      <a:pt x="37" y="176"/>
                    </a:lnTo>
                    <a:lnTo>
                      <a:pt x="36" y="180"/>
                    </a:lnTo>
                    <a:lnTo>
                      <a:pt x="36" y="180"/>
                    </a:lnTo>
                    <a:lnTo>
                      <a:pt x="37" y="184"/>
                    </a:lnTo>
                    <a:lnTo>
                      <a:pt x="39" y="189"/>
                    </a:lnTo>
                    <a:lnTo>
                      <a:pt x="43" y="191"/>
                    </a:lnTo>
                    <a:lnTo>
                      <a:pt x="48" y="192"/>
                    </a:lnTo>
                    <a:lnTo>
                      <a:pt x="48" y="192"/>
                    </a:lnTo>
                    <a:lnTo>
                      <a:pt x="52" y="191"/>
                    </a:lnTo>
                    <a:lnTo>
                      <a:pt x="55" y="189"/>
                    </a:lnTo>
                    <a:lnTo>
                      <a:pt x="58" y="184"/>
                    </a:lnTo>
                    <a:lnTo>
                      <a:pt x="58" y="180"/>
                    </a:lnTo>
                    <a:lnTo>
                      <a:pt x="58" y="180"/>
                    </a:lnTo>
                    <a:lnTo>
                      <a:pt x="58" y="176"/>
                    </a:lnTo>
                    <a:lnTo>
                      <a:pt x="55" y="172"/>
                    </a:lnTo>
                    <a:lnTo>
                      <a:pt x="52" y="170"/>
                    </a:lnTo>
                    <a:lnTo>
                      <a:pt x="48" y="169"/>
                    </a:lnTo>
                    <a:lnTo>
                      <a:pt x="48" y="169"/>
                    </a:lnTo>
                    <a:close/>
                    <a:moveTo>
                      <a:pt x="264" y="169"/>
                    </a:moveTo>
                    <a:lnTo>
                      <a:pt x="264" y="169"/>
                    </a:lnTo>
                    <a:lnTo>
                      <a:pt x="259" y="170"/>
                    </a:lnTo>
                    <a:lnTo>
                      <a:pt x="256" y="172"/>
                    </a:lnTo>
                    <a:lnTo>
                      <a:pt x="253" y="176"/>
                    </a:lnTo>
                    <a:lnTo>
                      <a:pt x="253" y="180"/>
                    </a:lnTo>
                    <a:lnTo>
                      <a:pt x="253" y="180"/>
                    </a:lnTo>
                    <a:lnTo>
                      <a:pt x="253" y="184"/>
                    </a:lnTo>
                    <a:lnTo>
                      <a:pt x="256" y="189"/>
                    </a:lnTo>
                    <a:lnTo>
                      <a:pt x="259" y="191"/>
                    </a:lnTo>
                    <a:lnTo>
                      <a:pt x="264" y="192"/>
                    </a:lnTo>
                    <a:lnTo>
                      <a:pt x="264" y="192"/>
                    </a:lnTo>
                    <a:lnTo>
                      <a:pt x="269" y="191"/>
                    </a:lnTo>
                    <a:lnTo>
                      <a:pt x="272" y="189"/>
                    </a:lnTo>
                    <a:lnTo>
                      <a:pt x="274" y="184"/>
                    </a:lnTo>
                    <a:lnTo>
                      <a:pt x="275" y="180"/>
                    </a:lnTo>
                    <a:lnTo>
                      <a:pt x="275" y="180"/>
                    </a:lnTo>
                    <a:lnTo>
                      <a:pt x="274" y="176"/>
                    </a:lnTo>
                    <a:lnTo>
                      <a:pt x="272" y="172"/>
                    </a:lnTo>
                    <a:lnTo>
                      <a:pt x="269" y="170"/>
                    </a:lnTo>
                    <a:lnTo>
                      <a:pt x="264" y="169"/>
                    </a:lnTo>
                    <a:lnTo>
                      <a:pt x="264" y="16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2" name="Freeform 283"/>
              <p:cNvSpPr>
                <a:spLocks/>
              </p:cNvSpPr>
              <p:nvPr/>
            </p:nvSpPr>
            <p:spPr bwMode="auto">
              <a:xfrm>
                <a:off x="2009" y="2237"/>
                <a:ext cx="49" cy="50"/>
              </a:xfrm>
              <a:custGeom>
                <a:avLst/>
                <a:gdLst>
                  <a:gd name="T0" fmla="*/ 49 w 49"/>
                  <a:gd name="T1" fmla="*/ 25 h 50"/>
                  <a:gd name="T2" fmla="*/ 49 w 49"/>
                  <a:gd name="T3" fmla="*/ 25 h 50"/>
                  <a:gd name="T4" fmla="*/ 49 w 49"/>
                  <a:gd name="T5" fmla="*/ 30 h 50"/>
                  <a:gd name="T6" fmla="*/ 48 w 49"/>
                  <a:gd name="T7" fmla="*/ 34 h 50"/>
                  <a:gd name="T8" fmla="*/ 45 w 49"/>
                  <a:gd name="T9" fmla="*/ 39 h 50"/>
                  <a:gd name="T10" fmla="*/ 42 w 49"/>
                  <a:gd name="T11" fmla="*/ 42 h 50"/>
                  <a:gd name="T12" fmla="*/ 39 w 49"/>
                  <a:gd name="T13" fmla="*/ 45 h 50"/>
                  <a:gd name="T14" fmla="*/ 35 w 49"/>
                  <a:gd name="T15" fmla="*/ 47 h 50"/>
                  <a:gd name="T16" fmla="*/ 30 w 49"/>
                  <a:gd name="T17" fmla="*/ 50 h 50"/>
                  <a:gd name="T18" fmla="*/ 25 w 49"/>
                  <a:gd name="T19" fmla="*/ 50 h 50"/>
                  <a:gd name="T20" fmla="*/ 25 w 49"/>
                  <a:gd name="T21" fmla="*/ 50 h 50"/>
                  <a:gd name="T22" fmla="*/ 20 w 49"/>
                  <a:gd name="T23" fmla="*/ 50 h 50"/>
                  <a:gd name="T24" fmla="*/ 15 w 49"/>
                  <a:gd name="T25" fmla="*/ 47 h 50"/>
                  <a:gd name="T26" fmla="*/ 10 w 49"/>
                  <a:gd name="T27" fmla="*/ 45 h 50"/>
                  <a:gd name="T28" fmla="*/ 7 w 49"/>
                  <a:gd name="T29" fmla="*/ 42 h 50"/>
                  <a:gd name="T30" fmla="*/ 4 w 49"/>
                  <a:gd name="T31" fmla="*/ 39 h 50"/>
                  <a:gd name="T32" fmla="*/ 1 w 49"/>
                  <a:gd name="T33" fmla="*/ 34 h 50"/>
                  <a:gd name="T34" fmla="*/ 0 w 49"/>
                  <a:gd name="T35" fmla="*/ 30 h 50"/>
                  <a:gd name="T36" fmla="*/ 0 w 49"/>
                  <a:gd name="T37" fmla="*/ 25 h 50"/>
                  <a:gd name="T38" fmla="*/ 0 w 49"/>
                  <a:gd name="T39" fmla="*/ 25 h 50"/>
                  <a:gd name="T40" fmla="*/ 0 w 49"/>
                  <a:gd name="T41" fmla="*/ 20 h 50"/>
                  <a:gd name="T42" fmla="*/ 1 w 49"/>
                  <a:gd name="T43" fmla="*/ 15 h 50"/>
                  <a:gd name="T44" fmla="*/ 4 w 49"/>
                  <a:gd name="T45" fmla="*/ 10 h 50"/>
                  <a:gd name="T46" fmla="*/ 7 w 49"/>
                  <a:gd name="T47" fmla="*/ 7 h 50"/>
                  <a:gd name="T48" fmla="*/ 10 w 49"/>
                  <a:gd name="T49" fmla="*/ 4 h 50"/>
                  <a:gd name="T50" fmla="*/ 15 w 49"/>
                  <a:gd name="T51" fmla="*/ 1 h 50"/>
                  <a:gd name="T52" fmla="*/ 20 w 49"/>
                  <a:gd name="T53" fmla="*/ 0 h 50"/>
                  <a:gd name="T54" fmla="*/ 25 w 49"/>
                  <a:gd name="T55" fmla="*/ 0 h 50"/>
                  <a:gd name="T56" fmla="*/ 25 w 49"/>
                  <a:gd name="T57" fmla="*/ 0 h 50"/>
                  <a:gd name="T58" fmla="*/ 30 w 49"/>
                  <a:gd name="T59" fmla="*/ 0 h 50"/>
                  <a:gd name="T60" fmla="*/ 35 w 49"/>
                  <a:gd name="T61" fmla="*/ 1 h 50"/>
                  <a:gd name="T62" fmla="*/ 39 w 49"/>
                  <a:gd name="T63" fmla="*/ 4 h 50"/>
                  <a:gd name="T64" fmla="*/ 42 w 49"/>
                  <a:gd name="T65" fmla="*/ 7 h 50"/>
                  <a:gd name="T66" fmla="*/ 45 w 49"/>
                  <a:gd name="T67" fmla="*/ 10 h 50"/>
                  <a:gd name="T68" fmla="*/ 48 w 49"/>
                  <a:gd name="T69" fmla="*/ 15 h 50"/>
                  <a:gd name="T70" fmla="*/ 49 w 49"/>
                  <a:gd name="T71" fmla="*/ 20 h 50"/>
                  <a:gd name="T72" fmla="*/ 49 w 49"/>
                  <a:gd name="T73" fmla="*/ 25 h 50"/>
                  <a:gd name="T74" fmla="*/ 49 w 49"/>
                  <a:gd name="T7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50">
                    <a:moveTo>
                      <a:pt x="49" y="25"/>
                    </a:moveTo>
                    <a:lnTo>
                      <a:pt x="49" y="25"/>
                    </a:lnTo>
                    <a:lnTo>
                      <a:pt x="49" y="30"/>
                    </a:lnTo>
                    <a:lnTo>
                      <a:pt x="48" y="34"/>
                    </a:lnTo>
                    <a:lnTo>
                      <a:pt x="45" y="39"/>
                    </a:lnTo>
                    <a:lnTo>
                      <a:pt x="42" y="42"/>
                    </a:lnTo>
                    <a:lnTo>
                      <a:pt x="39" y="45"/>
                    </a:lnTo>
                    <a:lnTo>
                      <a:pt x="35" y="47"/>
                    </a:lnTo>
                    <a:lnTo>
                      <a:pt x="30" y="50"/>
                    </a:lnTo>
                    <a:lnTo>
                      <a:pt x="25" y="50"/>
                    </a:lnTo>
                    <a:lnTo>
                      <a:pt x="25" y="50"/>
                    </a:lnTo>
                    <a:lnTo>
                      <a:pt x="20" y="50"/>
                    </a:lnTo>
                    <a:lnTo>
                      <a:pt x="15" y="47"/>
                    </a:lnTo>
                    <a:lnTo>
                      <a:pt x="10" y="45"/>
                    </a:lnTo>
                    <a:lnTo>
                      <a:pt x="7" y="42"/>
                    </a:lnTo>
                    <a:lnTo>
                      <a:pt x="4" y="39"/>
                    </a:lnTo>
                    <a:lnTo>
                      <a:pt x="1" y="34"/>
                    </a:lnTo>
                    <a:lnTo>
                      <a:pt x="0" y="30"/>
                    </a:lnTo>
                    <a:lnTo>
                      <a:pt x="0" y="25"/>
                    </a:lnTo>
                    <a:lnTo>
                      <a:pt x="0" y="25"/>
                    </a:lnTo>
                    <a:lnTo>
                      <a:pt x="0" y="20"/>
                    </a:lnTo>
                    <a:lnTo>
                      <a:pt x="1" y="15"/>
                    </a:lnTo>
                    <a:lnTo>
                      <a:pt x="4" y="10"/>
                    </a:lnTo>
                    <a:lnTo>
                      <a:pt x="7" y="7"/>
                    </a:lnTo>
                    <a:lnTo>
                      <a:pt x="10" y="4"/>
                    </a:lnTo>
                    <a:lnTo>
                      <a:pt x="15" y="1"/>
                    </a:lnTo>
                    <a:lnTo>
                      <a:pt x="20" y="0"/>
                    </a:lnTo>
                    <a:lnTo>
                      <a:pt x="25" y="0"/>
                    </a:lnTo>
                    <a:lnTo>
                      <a:pt x="25" y="0"/>
                    </a:lnTo>
                    <a:lnTo>
                      <a:pt x="30" y="0"/>
                    </a:lnTo>
                    <a:lnTo>
                      <a:pt x="35" y="1"/>
                    </a:lnTo>
                    <a:lnTo>
                      <a:pt x="39" y="4"/>
                    </a:lnTo>
                    <a:lnTo>
                      <a:pt x="42" y="7"/>
                    </a:lnTo>
                    <a:lnTo>
                      <a:pt x="45" y="10"/>
                    </a:lnTo>
                    <a:lnTo>
                      <a:pt x="48" y="15"/>
                    </a:lnTo>
                    <a:lnTo>
                      <a:pt x="49" y="20"/>
                    </a:lnTo>
                    <a:lnTo>
                      <a:pt x="49" y="25"/>
                    </a:lnTo>
                    <a:lnTo>
                      <a:pt x="49" y="2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3" name="Freeform 284"/>
              <p:cNvSpPr>
                <a:spLocks/>
              </p:cNvSpPr>
              <p:nvPr/>
            </p:nvSpPr>
            <p:spPr bwMode="auto">
              <a:xfrm>
                <a:off x="2054" y="2278"/>
                <a:ext cx="204" cy="57"/>
              </a:xfrm>
              <a:custGeom>
                <a:avLst/>
                <a:gdLst>
                  <a:gd name="T0" fmla="*/ 196 w 204"/>
                  <a:gd name="T1" fmla="*/ 48 h 57"/>
                  <a:gd name="T2" fmla="*/ 196 w 204"/>
                  <a:gd name="T3" fmla="*/ 48 h 57"/>
                  <a:gd name="T4" fmla="*/ 198 w 204"/>
                  <a:gd name="T5" fmla="*/ 47 h 57"/>
                  <a:gd name="T6" fmla="*/ 200 w 204"/>
                  <a:gd name="T7" fmla="*/ 45 h 57"/>
                  <a:gd name="T8" fmla="*/ 203 w 204"/>
                  <a:gd name="T9" fmla="*/ 39 h 57"/>
                  <a:gd name="T10" fmla="*/ 204 w 204"/>
                  <a:gd name="T11" fmla="*/ 34 h 57"/>
                  <a:gd name="T12" fmla="*/ 204 w 204"/>
                  <a:gd name="T13" fmla="*/ 31 h 57"/>
                  <a:gd name="T14" fmla="*/ 203 w 204"/>
                  <a:gd name="T15" fmla="*/ 28 h 57"/>
                  <a:gd name="T16" fmla="*/ 203 w 204"/>
                  <a:gd name="T17" fmla="*/ 28 h 57"/>
                  <a:gd name="T18" fmla="*/ 202 w 204"/>
                  <a:gd name="T19" fmla="*/ 25 h 57"/>
                  <a:gd name="T20" fmla="*/ 200 w 204"/>
                  <a:gd name="T21" fmla="*/ 23 h 57"/>
                  <a:gd name="T22" fmla="*/ 195 w 204"/>
                  <a:gd name="T23" fmla="*/ 20 h 57"/>
                  <a:gd name="T24" fmla="*/ 189 w 204"/>
                  <a:gd name="T25" fmla="*/ 19 h 57"/>
                  <a:gd name="T26" fmla="*/ 186 w 204"/>
                  <a:gd name="T27" fmla="*/ 20 h 57"/>
                  <a:gd name="T28" fmla="*/ 183 w 204"/>
                  <a:gd name="T29" fmla="*/ 20 h 57"/>
                  <a:gd name="T30" fmla="*/ 101 w 204"/>
                  <a:gd name="T31" fmla="*/ 57 h 57"/>
                  <a:gd name="T32" fmla="*/ 101 w 204"/>
                  <a:gd name="T33" fmla="*/ 57 h 57"/>
                  <a:gd name="T34" fmla="*/ 31 w 204"/>
                  <a:gd name="T35" fmla="*/ 4 h 57"/>
                  <a:gd name="T36" fmla="*/ 31 w 204"/>
                  <a:gd name="T37" fmla="*/ 4 h 57"/>
                  <a:gd name="T38" fmla="*/ 28 w 204"/>
                  <a:gd name="T39" fmla="*/ 2 h 57"/>
                  <a:gd name="T40" fmla="*/ 24 w 204"/>
                  <a:gd name="T41" fmla="*/ 0 h 57"/>
                  <a:gd name="T42" fmla="*/ 21 w 204"/>
                  <a:gd name="T43" fmla="*/ 0 h 57"/>
                  <a:gd name="T44" fmla="*/ 17 w 204"/>
                  <a:gd name="T45" fmla="*/ 0 h 57"/>
                  <a:gd name="T46" fmla="*/ 14 w 204"/>
                  <a:gd name="T47" fmla="*/ 1 h 57"/>
                  <a:gd name="T48" fmla="*/ 10 w 204"/>
                  <a:gd name="T49" fmla="*/ 2 h 57"/>
                  <a:gd name="T50" fmla="*/ 8 w 204"/>
                  <a:gd name="T51" fmla="*/ 4 h 57"/>
                  <a:gd name="T52" fmla="*/ 4 w 204"/>
                  <a:gd name="T53" fmla="*/ 7 h 57"/>
                  <a:gd name="T54" fmla="*/ 4 w 204"/>
                  <a:gd name="T55" fmla="*/ 7 h 57"/>
                  <a:gd name="T56" fmla="*/ 2 w 204"/>
                  <a:gd name="T57" fmla="*/ 11 h 57"/>
                  <a:gd name="T58" fmla="*/ 1 w 204"/>
                  <a:gd name="T59" fmla="*/ 15 h 57"/>
                  <a:gd name="T60" fmla="*/ 0 w 204"/>
                  <a:gd name="T61" fmla="*/ 18 h 57"/>
                  <a:gd name="T62" fmla="*/ 0 w 204"/>
                  <a:gd name="T63" fmla="*/ 22 h 57"/>
                  <a:gd name="T64" fmla="*/ 1 w 204"/>
                  <a:gd name="T65" fmla="*/ 25 h 57"/>
                  <a:gd name="T66" fmla="*/ 3 w 204"/>
                  <a:gd name="T67" fmla="*/ 28 h 57"/>
                  <a:gd name="T68" fmla="*/ 6 w 204"/>
                  <a:gd name="T69" fmla="*/ 31 h 57"/>
                  <a:gd name="T70" fmla="*/ 9 w 204"/>
                  <a:gd name="T71" fmla="*/ 3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57">
                    <a:moveTo>
                      <a:pt x="196" y="48"/>
                    </a:moveTo>
                    <a:lnTo>
                      <a:pt x="196" y="48"/>
                    </a:lnTo>
                    <a:lnTo>
                      <a:pt x="198" y="47"/>
                    </a:lnTo>
                    <a:lnTo>
                      <a:pt x="200" y="45"/>
                    </a:lnTo>
                    <a:lnTo>
                      <a:pt x="203" y="39"/>
                    </a:lnTo>
                    <a:lnTo>
                      <a:pt x="204" y="34"/>
                    </a:lnTo>
                    <a:lnTo>
                      <a:pt x="204" y="31"/>
                    </a:lnTo>
                    <a:lnTo>
                      <a:pt x="203" y="28"/>
                    </a:lnTo>
                    <a:lnTo>
                      <a:pt x="203" y="28"/>
                    </a:lnTo>
                    <a:lnTo>
                      <a:pt x="202" y="25"/>
                    </a:lnTo>
                    <a:lnTo>
                      <a:pt x="200" y="23"/>
                    </a:lnTo>
                    <a:lnTo>
                      <a:pt x="195" y="20"/>
                    </a:lnTo>
                    <a:lnTo>
                      <a:pt x="189" y="19"/>
                    </a:lnTo>
                    <a:lnTo>
                      <a:pt x="186" y="20"/>
                    </a:lnTo>
                    <a:lnTo>
                      <a:pt x="183" y="20"/>
                    </a:lnTo>
                    <a:lnTo>
                      <a:pt x="101" y="57"/>
                    </a:lnTo>
                    <a:lnTo>
                      <a:pt x="101" y="57"/>
                    </a:lnTo>
                    <a:lnTo>
                      <a:pt x="31" y="4"/>
                    </a:lnTo>
                    <a:lnTo>
                      <a:pt x="31" y="4"/>
                    </a:lnTo>
                    <a:lnTo>
                      <a:pt x="28" y="2"/>
                    </a:lnTo>
                    <a:lnTo>
                      <a:pt x="24" y="0"/>
                    </a:lnTo>
                    <a:lnTo>
                      <a:pt x="21" y="0"/>
                    </a:lnTo>
                    <a:lnTo>
                      <a:pt x="17" y="0"/>
                    </a:lnTo>
                    <a:lnTo>
                      <a:pt x="14" y="1"/>
                    </a:lnTo>
                    <a:lnTo>
                      <a:pt x="10" y="2"/>
                    </a:lnTo>
                    <a:lnTo>
                      <a:pt x="8" y="4"/>
                    </a:lnTo>
                    <a:lnTo>
                      <a:pt x="4" y="7"/>
                    </a:lnTo>
                    <a:lnTo>
                      <a:pt x="4" y="7"/>
                    </a:lnTo>
                    <a:lnTo>
                      <a:pt x="2" y="11"/>
                    </a:lnTo>
                    <a:lnTo>
                      <a:pt x="1" y="15"/>
                    </a:lnTo>
                    <a:lnTo>
                      <a:pt x="0" y="18"/>
                    </a:lnTo>
                    <a:lnTo>
                      <a:pt x="0" y="22"/>
                    </a:lnTo>
                    <a:lnTo>
                      <a:pt x="1" y="25"/>
                    </a:lnTo>
                    <a:lnTo>
                      <a:pt x="3" y="28"/>
                    </a:lnTo>
                    <a:lnTo>
                      <a:pt x="6" y="31"/>
                    </a:lnTo>
                    <a:lnTo>
                      <a:pt x="9" y="3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4" name="Freeform 285"/>
              <p:cNvSpPr>
                <a:spLocks noEditPoints="1"/>
              </p:cNvSpPr>
              <p:nvPr/>
            </p:nvSpPr>
            <p:spPr bwMode="auto">
              <a:xfrm>
                <a:off x="96" y="250"/>
                <a:ext cx="187" cy="261"/>
              </a:xfrm>
              <a:custGeom>
                <a:avLst/>
                <a:gdLst>
                  <a:gd name="T0" fmla="*/ 124 w 187"/>
                  <a:gd name="T1" fmla="*/ 27 h 261"/>
                  <a:gd name="T2" fmla="*/ 122 w 187"/>
                  <a:gd name="T3" fmla="*/ 37 h 261"/>
                  <a:gd name="T4" fmla="*/ 115 w 187"/>
                  <a:gd name="T5" fmla="*/ 45 h 261"/>
                  <a:gd name="T6" fmla="*/ 107 w 187"/>
                  <a:gd name="T7" fmla="*/ 52 h 261"/>
                  <a:gd name="T8" fmla="*/ 97 w 187"/>
                  <a:gd name="T9" fmla="*/ 54 h 261"/>
                  <a:gd name="T10" fmla="*/ 92 w 187"/>
                  <a:gd name="T11" fmla="*/ 53 h 261"/>
                  <a:gd name="T12" fmla="*/ 82 w 187"/>
                  <a:gd name="T13" fmla="*/ 48 h 261"/>
                  <a:gd name="T14" fmla="*/ 75 w 187"/>
                  <a:gd name="T15" fmla="*/ 41 h 261"/>
                  <a:gd name="T16" fmla="*/ 71 w 187"/>
                  <a:gd name="T17" fmla="*/ 32 h 261"/>
                  <a:gd name="T18" fmla="*/ 70 w 187"/>
                  <a:gd name="T19" fmla="*/ 27 h 261"/>
                  <a:gd name="T20" fmla="*/ 72 w 187"/>
                  <a:gd name="T21" fmla="*/ 17 h 261"/>
                  <a:gd name="T22" fmla="*/ 78 w 187"/>
                  <a:gd name="T23" fmla="*/ 8 h 261"/>
                  <a:gd name="T24" fmla="*/ 87 w 187"/>
                  <a:gd name="T25" fmla="*/ 2 h 261"/>
                  <a:gd name="T26" fmla="*/ 97 w 187"/>
                  <a:gd name="T27" fmla="*/ 0 h 261"/>
                  <a:gd name="T28" fmla="*/ 102 w 187"/>
                  <a:gd name="T29" fmla="*/ 1 h 261"/>
                  <a:gd name="T30" fmla="*/ 112 w 187"/>
                  <a:gd name="T31" fmla="*/ 4 h 261"/>
                  <a:gd name="T32" fmla="*/ 119 w 187"/>
                  <a:gd name="T33" fmla="*/ 11 h 261"/>
                  <a:gd name="T34" fmla="*/ 123 w 187"/>
                  <a:gd name="T35" fmla="*/ 22 h 261"/>
                  <a:gd name="T36" fmla="*/ 124 w 187"/>
                  <a:gd name="T37" fmla="*/ 27 h 261"/>
                  <a:gd name="T38" fmla="*/ 187 w 187"/>
                  <a:gd name="T39" fmla="*/ 243 h 261"/>
                  <a:gd name="T40" fmla="*/ 146 w 187"/>
                  <a:gd name="T41" fmla="*/ 152 h 261"/>
                  <a:gd name="T42" fmla="*/ 97 w 187"/>
                  <a:gd name="T43" fmla="*/ 88 h 261"/>
                  <a:gd name="T44" fmla="*/ 97 w 187"/>
                  <a:gd name="T45" fmla="*/ 79 h 261"/>
                  <a:gd name="T46" fmla="*/ 92 w 187"/>
                  <a:gd name="T47" fmla="*/ 69 h 261"/>
                  <a:gd name="T48" fmla="*/ 81 w 187"/>
                  <a:gd name="T49" fmla="*/ 63 h 261"/>
                  <a:gd name="T50" fmla="*/ 68 w 187"/>
                  <a:gd name="T51" fmla="*/ 63 h 261"/>
                  <a:gd name="T52" fmla="*/ 62 w 187"/>
                  <a:gd name="T53" fmla="*/ 65 h 261"/>
                  <a:gd name="T54" fmla="*/ 2 w 187"/>
                  <a:gd name="T55" fmla="*/ 162 h 261"/>
                  <a:gd name="T56" fmla="*/ 3 w 187"/>
                  <a:gd name="T57" fmla="*/ 166 h 261"/>
                  <a:gd name="T58" fmla="*/ 9 w 187"/>
                  <a:gd name="T59" fmla="*/ 172 h 261"/>
                  <a:gd name="T60" fmla="*/ 15 w 187"/>
                  <a:gd name="T61" fmla="*/ 173 h 261"/>
                  <a:gd name="T62" fmla="*/ 15 w 187"/>
                  <a:gd name="T63" fmla="*/ 173 h 261"/>
                  <a:gd name="T64" fmla="*/ 23 w 187"/>
                  <a:gd name="T65" fmla="*/ 170 h 261"/>
                  <a:gd name="T66" fmla="*/ 27 w 187"/>
                  <a:gd name="T67" fmla="*/ 161 h 261"/>
                  <a:gd name="T68" fmla="*/ 25 w 187"/>
                  <a:gd name="T69" fmla="*/ 107 h 261"/>
                  <a:gd name="T70" fmla="*/ 37 w 187"/>
                  <a:gd name="T71" fmla="*/ 159 h 261"/>
                  <a:gd name="T72" fmla="*/ 37 w 187"/>
                  <a:gd name="T73" fmla="*/ 164 h 261"/>
                  <a:gd name="T74" fmla="*/ 39 w 187"/>
                  <a:gd name="T75" fmla="*/ 174 h 261"/>
                  <a:gd name="T76" fmla="*/ 45 w 187"/>
                  <a:gd name="T77" fmla="*/ 181 h 261"/>
                  <a:gd name="T78" fmla="*/ 54 w 187"/>
                  <a:gd name="T79" fmla="*/ 185 h 261"/>
                  <a:gd name="T80" fmla="*/ 125 w 187"/>
                  <a:gd name="T81" fmla="*/ 185 h 261"/>
                  <a:gd name="T82" fmla="*/ 155 w 187"/>
                  <a:gd name="T83" fmla="*/ 252 h 261"/>
                  <a:gd name="T84" fmla="*/ 158 w 187"/>
                  <a:gd name="T85" fmla="*/ 255 h 261"/>
                  <a:gd name="T86" fmla="*/ 162 w 187"/>
                  <a:gd name="T87" fmla="*/ 259 h 261"/>
                  <a:gd name="T88" fmla="*/ 168 w 187"/>
                  <a:gd name="T89" fmla="*/ 261 h 261"/>
                  <a:gd name="T90" fmla="*/ 175 w 187"/>
                  <a:gd name="T91" fmla="*/ 261 h 261"/>
                  <a:gd name="T92" fmla="*/ 178 w 187"/>
                  <a:gd name="T93" fmla="*/ 260 h 261"/>
                  <a:gd name="T94" fmla="*/ 185 w 187"/>
                  <a:gd name="T95" fmla="*/ 253 h 261"/>
                  <a:gd name="T96" fmla="*/ 187 w 187"/>
                  <a:gd name="T97" fmla="*/ 24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261">
                    <a:moveTo>
                      <a:pt x="124" y="27"/>
                    </a:moveTo>
                    <a:lnTo>
                      <a:pt x="124" y="27"/>
                    </a:lnTo>
                    <a:lnTo>
                      <a:pt x="123" y="32"/>
                    </a:lnTo>
                    <a:lnTo>
                      <a:pt x="122" y="37"/>
                    </a:lnTo>
                    <a:lnTo>
                      <a:pt x="119" y="41"/>
                    </a:lnTo>
                    <a:lnTo>
                      <a:pt x="115" y="45"/>
                    </a:lnTo>
                    <a:lnTo>
                      <a:pt x="112" y="48"/>
                    </a:lnTo>
                    <a:lnTo>
                      <a:pt x="107" y="52"/>
                    </a:lnTo>
                    <a:lnTo>
                      <a:pt x="102" y="53"/>
                    </a:lnTo>
                    <a:lnTo>
                      <a:pt x="97" y="54"/>
                    </a:lnTo>
                    <a:lnTo>
                      <a:pt x="97" y="54"/>
                    </a:lnTo>
                    <a:lnTo>
                      <a:pt x="92" y="53"/>
                    </a:lnTo>
                    <a:lnTo>
                      <a:pt x="87" y="52"/>
                    </a:lnTo>
                    <a:lnTo>
                      <a:pt x="82" y="48"/>
                    </a:lnTo>
                    <a:lnTo>
                      <a:pt x="78" y="45"/>
                    </a:lnTo>
                    <a:lnTo>
                      <a:pt x="75" y="41"/>
                    </a:lnTo>
                    <a:lnTo>
                      <a:pt x="72" y="37"/>
                    </a:lnTo>
                    <a:lnTo>
                      <a:pt x="71" y="32"/>
                    </a:lnTo>
                    <a:lnTo>
                      <a:pt x="70" y="27"/>
                    </a:lnTo>
                    <a:lnTo>
                      <a:pt x="70" y="27"/>
                    </a:lnTo>
                    <a:lnTo>
                      <a:pt x="71" y="22"/>
                    </a:lnTo>
                    <a:lnTo>
                      <a:pt x="72" y="17"/>
                    </a:lnTo>
                    <a:lnTo>
                      <a:pt x="75" y="11"/>
                    </a:lnTo>
                    <a:lnTo>
                      <a:pt x="78" y="8"/>
                    </a:lnTo>
                    <a:lnTo>
                      <a:pt x="82" y="4"/>
                    </a:lnTo>
                    <a:lnTo>
                      <a:pt x="87" y="2"/>
                    </a:lnTo>
                    <a:lnTo>
                      <a:pt x="92" y="1"/>
                    </a:lnTo>
                    <a:lnTo>
                      <a:pt x="97" y="0"/>
                    </a:lnTo>
                    <a:lnTo>
                      <a:pt x="97" y="0"/>
                    </a:lnTo>
                    <a:lnTo>
                      <a:pt x="102" y="1"/>
                    </a:lnTo>
                    <a:lnTo>
                      <a:pt x="107" y="2"/>
                    </a:lnTo>
                    <a:lnTo>
                      <a:pt x="112" y="4"/>
                    </a:lnTo>
                    <a:lnTo>
                      <a:pt x="115" y="8"/>
                    </a:lnTo>
                    <a:lnTo>
                      <a:pt x="119" y="11"/>
                    </a:lnTo>
                    <a:lnTo>
                      <a:pt x="122" y="17"/>
                    </a:lnTo>
                    <a:lnTo>
                      <a:pt x="123" y="22"/>
                    </a:lnTo>
                    <a:lnTo>
                      <a:pt x="124" y="27"/>
                    </a:lnTo>
                    <a:lnTo>
                      <a:pt x="124" y="27"/>
                    </a:lnTo>
                    <a:close/>
                    <a:moveTo>
                      <a:pt x="187" y="243"/>
                    </a:moveTo>
                    <a:lnTo>
                      <a:pt x="187" y="243"/>
                    </a:lnTo>
                    <a:lnTo>
                      <a:pt x="186" y="238"/>
                    </a:lnTo>
                    <a:lnTo>
                      <a:pt x="146" y="152"/>
                    </a:lnTo>
                    <a:lnTo>
                      <a:pt x="85" y="152"/>
                    </a:lnTo>
                    <a:lnTo>
                      <a:pt x="97" y="88"/>
                    </a:lnTo>
                    <a:lnTo>
                      <a:pt x="97" y="88"/>
                    </a:lnTo>
                    <a:lnTo>
                      <a:pt x="97" y="79"/>
                    </a:lnTo>
                    <a:lnTo>
                      <a:pt x="96" y="73"/>
                    </a:lnTo>
                    <a:lnTo>
                      <a:pt x="92" y="69"/>
                    </a:lnTo>
                    <a:lnTo>
                      <a:pt x="88" y="65"/>
                    </a:lnTo>
                    <a:lnTo>
                      <a:pt x="81" y="63"/>
                    </a:lnTo>
                    <a:lnTo>
                      <a:pt x="75" y="63"/>
                    </a:lnTo>
                    <a:lnTo>
                      <a:pt x="68" y="63"/>
                    </a:lnTo>
                    <a:lnTo>
                      <a:pt x="62" y="65"/>
                    </a:lnTo>
                    <a:lnTo>
                      <a:pt x="62" y="65"/>
                    </a:lnTo>
                    <a:lnTo>
                      <a:pt x="0" y="91"/>
                    </a:lnTo>
                    <a:lnTo>
                      <a:pt x="2" y="162"/>
                    </a:lnTo>
                    <a:lnTo>
                      <a:pt x="2" y="162"/>
                    </a:lnTo>
                    <a:lnTo>
                      <a:pt x="3" y="166"/>
                    </a:lnTo>
                    <a:lnTo>
                      <a:pt x="6" y="170"/>
                    </a:lnTo>
                    <a:lnTo>
                      <a:pt x="9" y="172"/>
                    </a:lnTo>
                    <a:lnTo>
                      <a:pt x="15" y="173"/>
                    </a:lnTo>
                    <a:lnTo>
                      <a:pt x="15" y="173"/>
                    </a:lnTo>
                    <a:lnTo>
                      <a:pt x="15" y="173"/>
                    </a:lnTo>
                    <a:lnTo>
                      <a:pt x="15" y="173"/>
                    </a:lnTo>
                    <a:lnTo>
                      <a:pt x="20" y="172"/>
                    </a:lnTo>
                    <a:lnTo>
                      <a:pt x="23" y="170"/>
                    </a:lnTo>
                    <a:lnTo>
                      <a:pt x="26" y="166"/>
                    </a:lnTo>
                    <a:lnTo>
                      <a:pt x="27" y="161"/>
                    </a:lnTo>
                    <a:lnTo>
                      <a:pt x="27" y="161"/>
                    </a:lnTo>
                    <a:lnTo>
                      <a:pt x="25" y="107"/>
                    </a:lnTo>
                    <a:lnTo>
                      <a:pt x="50" y="97"/>
                    </a:lnTo>
                    <a:lnTo>
                      <a:pt x="37" y="159"/>
                    </a:lnTo>
                    <a:lnTo>
                      <a:pt x="37" y="159"/>
                    </a:lnTo>
                    <a:lnTo>
                      <a:pt x="37" y="164"/>
                    </a:lnTo>
                    <a:lnTo>
                      <a:pt x="38" y="169"/>
                    </a:lnTo>
                    <a:lnTo>
                      <a:pt x="39" y="174"/>
                    </a:lnTo>
                    <a:lnTo>
                      <a:pt x="42" y="178"/>
                    </a:lnTo>
                    <a:lnTo>
                      <a:pt x="45" y="181"/>
                    </a:lnTo>
                    <a:lnTo>
                      <a:pt x="50" y="183"/>
                    </a:lnTo>
                    <a:lnTo>
                      <a:pt x="54" y="185"/>
                    </a:lnTo>
                    <a:lnTo>
                      <a:pt x="60" y="185"/>
                    </a:lnTo>
                    <a:lnTo>
                      <a:pt x="125" y="185"/>
                    </a:lnTo>
                    <a:lnTo>
                      <a:pt x="125" y="185"/>
                    </a:lnTo>
                    <a:lnTo>
                      <a:pt x="155" y="252"/>
                    </a:lnTo>
                    <a:lnTo>
                      <a:pt x="155" y="252"/>
                    </a:lnTo>
                    <a:lnTo>
                      <a:pt x="158" y="255"/>
                    </a:lnTo>
                    <a:lnTo>
                      <a:pt x="160" y="257"/>
                    </a:lnTo>
                    <a:lnTo>
                      <a:pt x="162" y="259"/>
                    </a:lnTo>
                    <a:lnTo>
                      <a:pt x="165" y="260"/>
                    </a:lnTo>
                    <a:lnTo>
                      <a:pt x="168" y="261"/>
                    </a:lnTo>
                    <a:lnTo>
                      <a:pt x="171" y="261"/>
                    </a:lnTo>
                    <a:lnTo>
                      <a:pt x="175" y="261"/>
                    </a:lnTo>
                    <a:lnTo>
                      <a:pt x="178" y="260"/>
                    </a:lnTo>
                    <a:lnTo>
                      <a:pt x="178" y="260"/>
                    </a:lnTo>
                    <a:lnTo>
                      <a:pt x="182" y="257"/>
                    </a:lnTo>
                    <a:lnTo>
                      <a:pt x="185" y="253"/>
                    </a:lnTo>
                    <a:lnTo>
                      <a:pt x="187" y="248"/>
                    </a:lnTo>
                    <a:lnTo>
                      <a:pt x="187" y="243"/>
                    </a:lnTo>
                    <a:lnTo>
                      <a:pt x="187" y="24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5" name="Freeform 286"/>
              <p:cNvSpPr>
                <a:spLocks/>
              </p:cNvSpPr>
              <p:nvPr/>
            </p:nvSpPr>
            <p:spPr bwMode="auto">
              <a:xfrm>
                <a:off x="92" y="432"/>
                <a:ext cx="138" cy="103"/>
              </a:xfrm>
              <a:custGeom>
                <a:avLst/>
                <a:gdLst>
                  <a:gd name="T0" fmla="*/ 138 w 138"/>
                  <a:gd name="T1" fmla="*/ 50 h 103"/>
                  <a:gd name="T2" fmla="*/ 138 w 138"/>
                  <a:gd name="T3" fmla="*/ 50 h 103"/>
                  <a:gd name="T4" fmla="*/ 135 w 138"/>
                  <a:gd name="T5" fmla="*/ 59 h 103"/>
                  <a:gd name="T6" fmla="*/ 131 w 138"/>
                  <a:gd name="T7" fmla="*/ 68 h 103"/>
                  <a:gd name="T8" fmla="*/ 126 w 138"/>
                  <a:gd name="T9" fmla="*/ 75 h 103"/>
                  <a:gd name="T10" fmla="*/ 119 w 138"/>
                  <a:gd name="T11" fmla="*/ 82 h 103"/>
                  <a:gd name="T12" fmla="*/ 119 w 138"/>
                  <a:gd name="T13" fmla="*/ 82 h 103"/>
                  <a:gd name="T14" fmla="*/ 114 w 138"/>
                  <a:gd name="T15" fmla="*/ 88 h 103"/>
                  <a:gd name="T16" fmla="*/ 109 w 138"/>
                  <a:gd name="T17" fmla="*/ 92 h 103"/>
                  <a:gd name="T18" fmla="*/ 104 w 138"/>
                  <a:gd name="T19" fmla="*/ 95 h 103"/>
                  <a:gd name="T20" fmla="*/ 98 w 138"/>
                  <a:gd name="T21" fmla="*/ 98 h 103"/>
                  <a:gd name="T22" fmla="*/ 91 w 138"/>
                  <a:gd name="T23" fmla="*/ 100 h 103"/>
                  <a:gd name="T24" fmla="*/ 84 w 138"/>
                  <a:gd name="T25" fmla="*/ 102 h 103"/>
                  <a:gd name="T26" fmla="*/ 77 w 138"/>
                  <a:gd name="T27" fmla="*/ 103 h 103"/>
                  <a:gd name="T28" fmla="*/ 70 w 138"/>
                  <a:gd name="T29" fmla="*/ 103 h 103"/>
                  <a:gd name="T30" fmla="*/ 70 w 138"/>
                  <a:gd name="T31" fmla="*/ 103 h 103"/>
                  <a:gd name="T32" fmla="*/ 63 w 138"/>
                  <a:gd name="T33" fmla="*/ 103 h 103"/>
                  <a:gd name="T34" fmla="*/ 56 w 138"/>
                  <a:gd name="T35" fmla="*/ 102 h 103"/>
                  <a:gd name="T36" fmla="*/ 49 w 138"/>
                  <a:gd name="T37" fmla="*/ 100 h 103"/>
                  <a:gd name="T38" fmla="*/ 43 w 138"/>
                  <a:gd name="T39" fmla="*/ 98 h 103"/>
                  <a:gd name="T40" fmla="*/ 37 w 138"/>
                  <a:gd name="T41" fmla="*/ 95 h 103"/>
                  <a:gd name="T42" fmla="*/ 31 w 138"/>
                  <a:gd name="T43" fmla="*/ 92 h 103"/>
                  <a:gd name="T44" fmla="*/ 26 w 138"/>
                  <a:gd name="T45" fmla="*/ 88 h 103"/>
                  <a:gd name="T46" fmla="*/ 21 w 138"/>
                  <a:gd name="T47" fmla="*/ 82 h 103"/>
                  <a:gd name="T48" fmla="*/ 21 w 138"/>
                  <a:gd name="T49" fmla="*/ 82 h 103"/>
                  <a:gd name="T50" fmla="*/ 17 w 138"/>
                  <a:gd name="T51" fmla="*/ 77 h 103"/>
                  <a:gd name="T52" fmla="*/ 12 w 138"/>
                  <a:gd name="T53" fmla="*/ 72 h 103"/>
                  <a:gd name="T54" fmla="*/ 8 w 138"/>
                  <a:gd name="T55" fmla="*/ 67 h 103"/>
                  <a:gd name="T56" fmla="*/ 6 w 138"/>
                  <a:gd name="T57" fmla="*/ 61 h 103"/>
                  <a:gd name="T58" fmla="*/ 3 w 138"/>
                  <a:gd name="T59" fmla="*/ 54 h 103"/>
                  <a:gd name="T60" fmla="*/ 2 w 138"/>
                  <a:gd name="T61" fmla="*/ 47 h 103"/>
                  <a:gd name="T62" fmla="*/ 1 w 138"/>
                  <a:gd name="T63" fmla="*/ 40 h 103"/>
                  <a:gd name="T64" fmla="*/ 0 w 138"/>
                  <a:gd name="T65" fmla="*/ 33 h 103"/>
                  <a:gd name="T66" fmla="*/ 0 w 138"/>
                  <a:gd name="T67" fmla="*/ 33 h 103"/>
                  <a:gd name="T68" fmla="*/ 1 w 138"/>
                  <a:gd name="T69" fmla="*/ 25 h 103"/>
                  <a:gd name="T70" fmla="*/ 2 w 138"/>
                  <a:gd name="T71" fmla="*/ 16 h 103"/>
                  <a:gd name="T72" fmla="*/ 5 w 138"/>
                  <a:gd name="T73" fmla="*/ 8 h 103"/>
                  <a:gd name="T74" fmla="*/ 8 w 138"/>
                  <a:gd name="T7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03">
                    <a:moveTo>
                      <a:pt x="138" y="50"/>
                    </a:moveTo>
                    <a:lnTo>
                      <a:pt x="138" y="50"/>
                    </a:lnTo>
                    <a:lnTo>
                      <a:pt x="135" y="59"/>
                    </a:lnTo>
                    <a:lnTo>
                      <a:pt x="131" y="68"/>
                    </a:lnTo>
                    <a:lnTo>
                      <a:pt x="126" y="75"/>
                    </a:lnTo>
                    <a:lnTo>
                      <a:pt x="119" y="82"/>
                    </a:lnTo>
                    <a:lnTo>
                      <a:pt x="119" y="82"/>
                    </a:lnTo>
                    <a:lnTo>
                      <a:pt x="114" y="88"/>
                    </a:lnTo>
                    <a:lnTo>
                      <a:pt x="109" y="92"/>
                    </a:lnTo>
                    <a:lnTo>
                      <a:pt x="104" y="95"/>
                    </a:lnTo>
                    <a:lnTo>
                      <a:pt x="98" y="98"/>
                    </a:lnTo>
                    <a:lnTo>
                      <a:pt x="91" y="100"/>
                    </a:lnTo>
                    <a:lnTo>
                      <a:pt x="84" y="102"/>
                    </a:lnTo>
                    <a:lnTo>
                      <a:pt x="77" y="103"/>
                    </a:lnTo>
                    <a:lnTo>
                      <a:pt x="70" y="103"/>
                    </a:lnTo>
                    <a:lnTo>
                      <a:pt x="70" y="103"/>
                    </a:lnTo>
                    <a:lnTo>
                      <a:pt x="63" y="103"/>
                    </a:lnTo>
                    <a:lnTo>
                      <a:pt x="56" y="102"/>
                    </a:lnTo>
                    <a:lnTo>
                      <a:pt x="49" y="100"/>
                    </a:lnTo>
                    <a:lnTo>
                      <a:pt x="43" y="98"/>
                    </a:lnTo>
                    <a:lnTo>
                      <a:pt x="37" y="95"/>
                    </a:lnTo>
                    <a:lnTo>
                      <a:pt x="31" y="92"/>
                    </a:lnTo>
                    <a:lnTo>
                      <a:pt x="26" y="88"/>
                    </a:lnTo>
                    <a:lnTo>
                      <a:pt x="21" y="82"/>
                    </a:lnTo>
                    <a:lnTo>
                      <a:pt x="21" y="82"/>
                    </a:lnTo>
                    <a:lnTo>
                      <a:pt x="17" y="77"/>
                    </a:lnTo>
                    <a:lnTo>
                      <a:pt x="12" y="72"/>
                    </a:lnTo>
                    <a:lnTo>
                      <a:pt x="8" y="67"/>
                    </a:lnTo>
                    <a:lnTo>
                      <a:pt x="6" y="61"/>
                    </a:lnTo>
                    <a:lnTo>
                      <a:pt x="3" y="54"/>
                    </a:lnTo>
                    <a:lnTo>
                      <a:pt x="2" y="47"/>
                    </a:lnTo>
                    <a:lnTo>
                      <a:pt x="1" y="40"/>
                    </a:lnTo>
                    <a:lnTo>
                      <a:pt x="0" y="33"/>
                    </a:lnTo>
                    <a:lnTo>
                      <a:pt x="0" y="33"/>
                    </a:lnTo>
                    <a:lnTo>
                      <a:pt x="1" y="25"/>
                    </a:lnTo>
                    <a:lnTo>
                      <a:pt x="2" y="16"/>
                    </a:lnTo>
                    <a:lnTo>
                      <a:pt x="5" y="8"/>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6" name="Freeform 287"/>
              <p:cNvSpPr>
                <a:spLocks/>
              </p:cNvSpPr>
              <p:nvPr/>
            </p:nvSpPr>
            <p:spPr bwMode="auto">
              <a:xfrm>
                <a:off x="69" y="412"/>
                <a:ext cx="174" cy="146"/>
              </a:xfrm>
              <a:custGeom>
                <a:avLst/>
                <a:gdLst>
                  <a:gd name="T0" fmla="*/ 18 w 174"/>
                  <a:gd name="T1" fmla="*/ 0 h 146"/>
                  <a:gd name="T2" fmla="*/ 18 w 174"/>
                  <a:gd name="T3" fmla="*/ 0 h 146"/>
                  <a:gd name="T4" fmla="*/ 18 w 174"/>
                  <a:gd name="T5" fmla="*/ 0 h 146"/>
                  <a:gd name="T6" fmla="*/ 18 w 174"/>
                  <a:gd name="T7" fmla="*/ 0 h 146"/>
                  <a:gd name="T8" fmla="*/ 11 w 174"/>
                  <a:gd name="T9" fmla="*/ 11 h 146"/>
                  <a:gd name="T10" fmla="*/ 6 w 174"/>
                  <a:gd name="T11" fmla="*/ 24 h 146"/>
                  <a:gd name="T12" fmla="*/ 1 w 174"/>
                  <a:gd name="T13" fmla="*/ 39 h 146"/>
                  <a:gd name="T14" fmla="*/ 0 w 174"/>
                  <a:gd name="T15" fmla="*/ 53 h 146"/>
                  <a:gd name="T16" fmla="*/ 0 w 174"/>
                  <a:gd name="T17" fmla="*/ 53 h 146"/>
                  <a:gd name="T18" fmla="*/ 1 w 174"/>
                  <a:gd name="T19" fmla="*/ 62 h 146"/>
                  <a:gd name="T20" fmla="*/ 3 w 174"/>
                  <a:gd name="T21" fmla="*/ 72 h 146"/>
                  <a:gd name="T22" fmla="*/ 5 w 174"/>
                  <a:gd name="T23" fmla="*/ 81 h 146"/>
                  <a:gd name="T24" fmla="*/ 8 w 174"/>
                  <a:gd name="T25" fmla="*/ 89 h 146"/>
                  <a:gd name="T26" fmla="*/ 12 w 174"/>
                  <a:gd name="T27" fmla="*/ 97 h 146"/>
                  <a:gd name="T28" fmla="*/ 17 w 174"/>
                  <a:gd name="T29" fmla="*/ 106 h 146"/>
                  <a:gd name="T30" fmla="*/ 22 w 174"/>
                  <a:gd name="T31" fmla="*/ 112 h 146"/>
                  <a:gd name="T32" fmla="*/ 28 w 174"/>
                  <a:gd name="T33" fmla="*/ 119 h 146"/>
                  <a:gd name="T34" fmla="*/ 34 w 174"/>
                  <a:gd name="T35" fmla="*/ 125 h 146"/>
                  <a:gd name="T36" fmla="*/ 42 w 174"/>
                  <a:gd name="T37" fmla="*/ 130 h 146"/>
                  <a:gd name="T38" fmla="*/ 49 w 174"/>
                  <a:gd name="T39" fmla="*/ 134 h 146"/>
                  <a:gd name="T40" fmla="*/ 57 w 174"/>
                  <a:gd name="T41" fmla="*/ 138 h 146"/>
                  <a:gd name="T42" fmla="*/ 65 w 174"/>
                  <a:gd name="T43" fmla="*/ 142 h 146"/>
                  <a:gd name="T44" fmla="*/ 75 w 174"/>
                  <a:gd name="T45" fmla="*/ 144 h 146"/>
                  <a:gd name="T46" fmla="*/ 84 w 174"/>
                  <a:gd name="T47" fmla="*/ 146 h 146"/>
                  <a:gd name="T48" fmla="*/ 93 w 174"/>
                  <a:gd name="T49" fmla="*/ 146 h 146"/>
                  <a:gd name="T50" fmla="*/ 93 w 174"/>
                  <a:gd name="T51" fmla="*/ 146 h 146"/>
                  <a:gd name="T52" fmla="*/ 106 w 174"/>
                  <a:gd name="T53" fmla="*/ 145 h 146"/>
                  <a:gd name="T54" fmla="*/ 119 w 174"/>
                  <a:gd name="T55" fmla="*/ 143 h 146"/>
                  <a:gd name="T56" fmla="*/ 130 w 174"/>
                  <a:gd name="T57" fmla="*/ 138 h 146"/>
                  <a:gd name="T58" fmla="*/ 140 w 174"/>
                  <a:gd name="T59" fmla="*/ 132 h 146"/>
                  <a:gd name="T60" fmla="*/ 151 w 174"/>
                  <a:gd name="T61" fmla="*/ 126 h 146"/>
                  <a:gd name="T62" fmla="*/ 160 w 174"/>
                  <a:gd name="T63" fmla="*/ 118 h 146"/>
                  <a:gd name="T64" fmla="*/ 167 w 174"/>
                  <a:gd name="T65" fmla="*/ 109 h 146"/>
                  <a:gd name="T66" fmla="*/ 174 w 174"/>
                  <a:gd name="T67" fmla="*/ 9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4" h="146">
                    <a:moveTo>
                      <a:pt x="18" y="0"/>
                    </a:moveTo>
                    <a:lnTo>
                      <a:pt x="18" y="0"/>
                    </a:lnTo>
                    <a:lnTo>
                      <a:pt x="18" y="0"/>
                    </a:lnTo>
                    <a:lnTo>
                      <a:pt x="18" y="0"/>
                    </a:lnTo>
                    <a:lnTo>
                      <a:pt x="11" y="11"/>
                    </a:lnTo>
                    <a:lnTo>
                      <a:pt x="6" y="24"/>
                    </a:lnTo>
                    <a:lnTo>
                      <a:pt x="1" y="39"/>
                    </a:lnTo>
                    <a:lnTo>
                      <a:pt x="0" y="53"/>
                    </a:lnTo>
                    <a:lnTo>
                      <a:pt x="0" y="53"/>
                    </a:lnTo>
                    <a:lnTo>
                      <a:pt x="1" y="62"/>
                    </a:lnTo>
                    <a:lnTo>
                      <a:pt x="3" y="72"/>
                    </a:lnTo>
                    <a:lnTo>
                      <a:pt x="5" y="81"/>
                    </a:lnTo>
                    <a:lnTo>
                      <a:pt x="8" y="89"/>
                    </a:lnTo>
                    <a:lnTo>
                      <a:pt x="12" y="97"/>
                    </a:lnTo>
                    <a:lnTo>
                      <a:pt x="17" y="106"/>
                    </a:lnTo>
                    <a:lnTo>
                      <a:pt x="22" y="112"/>
                    </a:lnTo>
                    <a:lnTo>
                      <a:pt x="28" y="119"/>
                    </a:lnTo>
                    <a:lnTo>
                      <a:pt x="34" y="125"/>
                    </a:lnTo>
                    <a:lnTo>
                      <a:pt x="42" y="130"/>
                    </a:lnTo>
                    <a:lnTo>
                      <a:pt x="49" y="134"/>
                    </a:lnTo>
                    <a:lnTo>
                      <a:pt x="57" y="138"/>
                    </a:lnTo>
                    <a:lnTo>
                      <a:pt x="65" y="142"/>
                    </a:lnTo>
                    <a:lnTo>
                      <a:pt x="75" y="144"/>
                    </a:lnTo>
                    <a:lnTo>
                      <a:pt x="84" y="146"/>
                    </a:lnTo>
                    <a:lnTo>
                      <a:pt x="93" y="146"/>
                    </a:lnTo>
                    <a:lnTo>
                      <a:pt x="93" y="146"/>
                    </a:lnTo>
                    <a:lnTo>
                      <a:pt x="106" y="145"/>
                    </a:lnTo>
                    <a:lnTo>
                      <a:pt x="119" y="143"/>
                    </a:lnTo>
                    <a:lnTo>
                      <a:pt x="130" y="138"/>
                    </a:lnTo>
                    <a:lnTo>
                      <a:pt x="140" y="132"/>
                    </a:lnTo>
                    <a:lnTo>
                      <a:pt x="151" y="126"/>
                    </a:lnTo>
                    <a:lnTo>
                      <a:pt x="160" y="118"/>
                    </a:lnTo>
                    <a:lnTo>
                      <a:pt x="167" y="109"/>
                    </a:lnTo>
                    <a:lnTo>
                      <a:pt x="174" y="9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7" name="Freeform 288"/>
              <p:cNvSpPr>
                <a:spLocks noEditPoints="1"/>
              </p:cNvSpPr>
              <p:nvPr/>
            </p:nvSpPr>
            <p:spPr bwMode="auto">
              <a:xfrm>
                <a:off x="1790" y="471"/>
                <a:ext cx="200" cy="147"/>
              </a:xfrm>
              <a:custGeom>
                <a:avLst/>
                <a:gdLst>
                  <a:gd name="T0" fmla="*/ 21 w 200"/>
                  <a:gd name="T1" fmla="*/ 0 h 147"/>
                  <a:gd name="T2" fmla="*/ 21 w 200"/>
                  <a:gd name="T3" fmla="*/ 0 h 147"/>
                  <a:gd name="T4" fmla="*/ 17 w 200"/>
                  <a:gd name="T5" fmla="*/ 1 h 147"/>
                  <a:gd name="T6" fmla="*/ 12 w 200"/>
                  <a:gd name="T7" fmla="*/ 2 h 147"/>
                  <a:gd name="T8" fmla="*/ 9 w 200"/>
                  <a:gd name="T9" fmla="*/ 4 h 147"/>
                  <a:gd name="T10" fmla="*/ 6 w 200"/>
                  <a:gd name="T11" fmla="*/ 6 h 147"/>
                  <a:gd name="T12" fmla="*/ 3 w 200"/>
                  <a:gd name="T13" fmla="*/ 10 h 147"/>
                  <a:gd name="T14" fmla="*/ 2 w 200"/>
                  <a:gd name="T15" fmla="*/ 13 h 147"/>
                  <a:gd name="T16" fmla="*/ 0 w 200"/>
                  <a:gd name="T17" fmla="*/ 17 h 147"/>
                  <a:gd name="T18" fmla="*/ 0 w 200"/>
                  <a:gd name="T19" fmla="*/ 21 h 147"/>
                  <a:gd name="T20" fmla="*/ 0 w 200"/>
                  <a:gd name="T21" fmla="*/ 127 h 147"/>
                  <a:gd name="T22" fmla="*/ 0 w 200"/>
                  <a:gd name="T23" fmla="*/ 127 h 147"/>
                  <a:gd name="T24" fmla="*/ 0 w 200"/>
                  <a:gd name="T25" fmla="*/ 131 h 147"/>
                  <a:gd name="T26" fmla="*/ 2 w 200"/>
                  <a:gd name="T27" fmla="*/ 135 h 147"/>
                  <a:gd name="T28" fmla="*/ 3 w 200"/>
                  <a:gd name="T29" fmla="*/ 138 h 147"/>
                  <a:gd name="T30" fmla="*/ 6 w 200"/>
                  <a:gd name="T31" fmla="*/ 141 h 147"/>
                  <a:gd name="T32" fmla="*/ 9 w 200"/>
                  <a:gd name="T33" fmla="*/ 143 h 147"/>
                  <a:gd name="T34" fmla="*/ 12 w 200"/>
                  <a:gd name="T35" fmla="*/ 145 h 147"/>
                  <a:gd name="T36" fmla="*/ 17 w 200"/>
                  <a:gd name="T37" fmla="*/ 146 h 147"/>
                  <a:gd name="T38" fmla="*/ 21 w 200"/>
                  <a:gd name="T39" fmla="*/ 147 h 147"/>
                  <a:gd name="T40" fmla="*/ 179 w 200"/>
                  <a:gd name="T41" fmla="*/ 147 h 147"/>
                  <a:gd name="T42" fmla="*/ 179 w 200"/>
                  <a:gd name="T43" fmla="*/ 147 h 147"/>
                  <a:gd name="T44" fmla="*/ 183 w 200"/>
                  <a:gd name="T45" fmla="*/ 146 h 147"/>
                  <a:gd name="T46" fmla="*/ 187 w 200"/>
                  <a:gd name="T47" fmla="*/ 145 h 147"/>
                  <a:gd name="T48" fmla="*/ 190 w 200"/>
                  <a:gd name="T49" fmla="*/ 143 h 147"/>
                  <a:gd name="T50" fmla="*/ 193 w 200"/>
                  <a:gd name="T51" fmla="*/ 141 h 147"/>
                  <a:gd name="T52" fmla="*/ 195 w 200"/>
                  <a:gd name="T53" fmla="*/ 138 h 147"/>
                  <a:gd name="T54" fmla="*/ 198 w 200"/>
                  <a:gd name="T55" fmla="*/ 135 h 147"/>
                  <a:gd name="T56" fmla="*/ 199 w 200"/>
                  <a:gd name="T57" fmla="*/ 131 h 147"/>
                  <a:gd name="T58" fmla="*/ 200 w 200"/>
                  <a:gd name="T59" fmla="*/ 127 h 147"/>
                  <a:gd name="T60" fmla="*/ 200 w 200"/>
                  <a:gd name="T61" fmla="*/ 21 h 147"/>
                  <a:gd name="T62" fmla="*/ 200 w 200"/>
                  <a:gd name="T63" fmla="*/ 21 h 147"/>
                  <a:gd name="T64" fmla="*/ 199 w 200"/>
                  <a:gd name="T65" fmla="*/ 17 h 147"/>
                  <a:gd name="T66" fmla="*/ 198 w 200"/>
                  <a:gd name="T67" fmla="*/ 13 h 147"/>
                  <a:gd name="T68" fmla="*/ 195 w 200"/>
                  <a:gd name="T69" fmla="*/ 10 h 147"/>
                  <a:gd name="T70" fmla="*/ 193 w 200"/>
                  <a:gd name="T71" fmla="*/ 6 h 147"/>
                  <a:gd name="T72" fmla="*/ 190 w 200"/>
                  <a:gd name="T73" fmla="*/ 4 h 147"/>
                  <a:gd name="T74" fmla="*/ 187 w 200"/>
                  <a:gd name="T75" fmla="*/ 2 h 147"/>
                  <a:gd name="T76" fmla="*/ 183 w 200"/>
                  <a:gd name="T77" fmla="*/ 1 h 147"/>
                  <a:gd name="T78" fmla="*/ 179 w 200"/>
                  <a:gd name="T79" fmla="*/ 0 h 147"/>
                  <a:gd name="T80" fmla="*/ 21 w 200"/>
                  <a:gd name="T81" fmla="*/ 0 h 147"/>
                  <a:gd name="T82" fmla="*/ 135 w 200"/>
                  <a:gd name="T83" fmla="*/ 89 h 147"/>
                  <a:gd name="T84" fmla="*/ 113 w 200"/>
                  <a:gd name="T85" fmla="*/ 89 h 147"/>
                  <a:gd name="T86" fmla="*/ 113 w 200"/>
                  <a:gd name="T87" fmla="*/ 110 h 147"/>
                  <a:gd name="T88" fmla="*/ 86 w 200"/>
                  <a:gd name="T89" fmla="*/ 110 h 147"/>
                  <a:gd name="T90" fmla="*/ 86 w 200"/>
                  <a:gd name="T91" fmla="*/ 89 h 147"/>
                  <a:gd name="T92" fmla="*/ 64 w 200"/>
                  <a:gd name="T93" fmla="*/ 89 h 147"/>
                  <a:gd name="T94" fmla="*/ 64 w 200"/>
                  <a:gd name="T95" fmla="*/ 62 h 147"/>
                  <a:gd name="T96" fmla="*/ 86 w 200"/>
                  <a:gd name="T97" fmla="*/ 62 h 147"/>
                  <a:gd name="T98" fmla="*/ 86 w 200"/>
                  <a:gd name="T99" fmla="*/ 39 h 147"/>
                  <a:gd name="T100" fmla="*/ 113 w 200"/>
                  <a:gd name="T101" fmla="*/ 39 h 147"/>
                  <a:gd name="T102" fmla="*/ 113 w 200"/>
                  <a:gd name="T103" fmla="*/ 62 h 147"/>
                  <a:gd name="T104" fmla="*/ 135 w 200"/>
                  <a:gd name="T105" fmla="*/ 62 h 147"/>
                  <a:gd name="T106" fmla="*/ 135 w 200"/>
                  <a:gd name="T107" fmla="*/ 8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47">
                    <a:moveTo>
                      <a:pt x="21" y="0"/>
                    </a:moveTo>
                    <a:lnTo>
                      <a:pt x="21" y="0"/>
                    </a:lnTo>
                    <a:lnTo>
                      <a:pt x="17" y="1"/>
                    </a:lnTo>
                    <a:lnTo>
                      <a:pt x="12" y="2"/>
                    </a:lnTo>
                    <a:lnTo>
                      <a:pt x="9" y="4"/>
                    </a:lnTo>
                    <a:lnTo>
                      <a:pt x="6" y="6"/>
                    </a:lnTo>
                    <a:lnTo>
                      <a:pt x="3" y="10"/>
                    </a:lnTo>
                    <a:lnTo>
                      <a:pt x="2" y="13"/>
                    </a:lnTo>
                    <a:lnTo>
                      <a:pt x="0" y="17"/>
                    </a:lnTo>
                    <a:lnTo>
                      <a:pt x="0" y="21"/>
                    </a:lnTo>
                    <a:lnTo>
                      <a:pt x="0" y="127"/>
                    </a:lnTo>
                    <a:lnTo>
                      <a:pt x="0" y="127"/>
                    </a:lnTo>
                    <a:lnTo>
                      <a:pt x="0" y="131"/>
                    </a:lnTo>
                    <a:lnTo>
                      <a:pt x="2" y="135"/>
                    </a:lnTo>
                    <a:lnTo>
                      <a:pt x="3" y="138"/>
                    </a:lnTo>
                    <a:lnTo>
                      <a:pt x="6" y="141"/>
                    </a:lnTo>
                    <a:lnTo>
                      <a:pt x="9" y="143"/>
                    </a:lnTo>
                    <a:lnTo>
                      <a:pt x="12" y="145"/>
                    </a:lnTo>
                    <a:lnTo>
                      <a:pt x="17" y="146"/>
                    </a:lnTo>
                    <a:lnTo>
                      <a:pt x="21" y="147"/>
                    </a:lnTo>
                    <a:lnTo>
                      <a:pt x="179" y="147"/>
                    </a:lnTo>
                    <a:lnTo>
                      <a:pt x="179" y="147"/>
                    </a:lnTo>
                    <a:lnTo>
                      <a:pt x="183" y="146"/>
                    </a:lnTo>
                    <a:lnTo>
                      <a:pt x="187" y="145"/>
                    </a:lnTo>
                    <a:lnTo>
                      <a:pt x="190" y="143"/>
                    </a:lnTo>
                    <a:lnTo>
                      <a:pt x="193" y="141"/>
                    </a:lnTo>
                    <a:lnTo>
                      <a:pt x="195" y="138"/>
                    </a:lnTo>
                    <a:lnTo>
                      <a:pt x="198" y="135"/>
                    </a:lnTo>
                    <a:lnTo>
                      <a:pt x="199" y="131"/>
                    </a:lnTo>
                    <a:lnTo>
                      <a:pt x="200" y="127"/>
                    </a:lnTo>
                    <a:lnTo>
                      <a:pt x="200" y="21"/>
                    </a:lnTo>
                    <a:lnTo>
                      <a:pt x="200" y="21"/>
                    </a:lnTo>
                    <a:lnTo>
                      <a:pt x="199" y="17"/>
                    </a:lnTo>
                    <a:lnTo>
                      <a:pt x="198" y="13"/>
                    </a:lnTo>
                    <a:lnTo>
                      <a:pt x="195" y="10"/>
                    </a:lnTo>
                    <a:lnTo>
                      <a:pt x="193" y="6"/>
                    </a:lnTo>
                    <a:lnTo>
                      <a:pt x="190" y="4"/>
                    </a:lnTo>
                    <a:lnTo>
                      <a:pt x="187" y="2"/>
                    </a:lnTo>
                    <a:lnTo>
                      <a:pt x="183" y="1"/>
                    </a:lnTo>
                    <a:lnTo>
                      <a:pt x="179" y="0"/>
                    </a:lnTo>
                    <a:lnTo>
                      <a:pt x="21" y="0"/>
                    </a:lnTo>
                    <a:close/>
                    <a:moveTo>
                      <a:pt x="135" y="89"/>
                    </a:moveTo>
                    <a:lnTo>
                      <a:pt x="113" y="89"/>
                    </a:lnTo>
                    <a:lnTo>
                      <a:pt x="113" y="110"/>
                    </a:lnTo>
                    <a:lnTo>
                      <a:pt x="86" y="110"/>
                    </a:lnTo>
                    <a:lnTo>
                      <a:pt x="86" y="89"/>
                    </a:lnTo>
                    <a:lnTo>
                      <a:pt x="64" y="89"/>
                    </a:lnTo>
                    <a:lnTo>
                      <a:pt x="64" y="62"/>
                    </a:lnTo>
                    <a:lnTo>
                      <a:pt x="86" y="62"/>
                    </a:lnTo>
                    <a:lnTo>
                      <a:pt x="86" y="39"/>
                    </a:lnTo>
                    <a:lnTo>
                      <a:pt x="113" y="39"/>
                    </a:lnTo>
                    <a:lnTo>
                      <a:pt x="113" y="62"/>
                    </a:lnTo>
                    <a:lnTo>
                      <a:pt x="135" y="62"/>
                    </a:lnTo>
                    <a:lnTo>
                      <a:pt x="135" y="8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8" name="Freeform 289"/>
              <p:cNvSpPr>
                <a:spLocks/>
              </p:cNvSpPr>
              <p:nvPr/>
            </p:nvSpPr>
            <p:spPr bwMode="auto">
              <a:xfrm>
                <a:off x="1841" y="423"/>
                <a:ext cx="97" cy="36"/>
              </a:xfrm>
              <a:custGeom>
                <a:avLst/>
                <a:gdLst>
                  <a:gd name="T0" fmla="*/ 97 w 97"/>
                  <a:gd name="T1" fmla="*/ 36 h 36"/>
                  <a:gd name="T2" fmla="*/ 97 w 97"/>
                  <a:gd name="T3" fmla="*/ 36 h 36"/>
                  <a:gd name="T4" fmla="*/ 96 w 97"/>
                  <a:gd name="T5" fmla="*/ 33 h 36"/>
                  <a:gd name="T6" fmla="*/ 95 w 97"/>
                  <a:gd name="T7" fmla="*/ 31 h 36"/>
                  <a:gd name="T8" fmla="*/ 93 w 97"/>
                  <a:gd name="T9" fmla="*/ 29 h 36"/>
                  <a:gd name="T10" fmla="*/ 90 w 97"/>
                  <a:gd name="T11" fmla="*/ 28 h 36"/>
                  <a:gd name="T12" fmla="*/ 90 w 97"/>
                  <a:gd name="T13" fmla="*/ 26 h 36"/>
                  <a:gd name="T14" fmla="*/ 90 w 97"/>
                  <a:gd name="T15" fmla="*/ 26 h 36"/>
                  <a:gd name="T16" fmla="*/ 90 w 97"/>
                  <a:gd name="T17" fmla="*/ 21 h 36"/>
                  <a:gd name="T18" fmla="*/ 88 w 97"/>
                  <a:gd name="T19" fmla="*/ 15 h 36"/>
                  <a:gd name="T20" fmla="*/ 86 w 97"/>
                  <a:gd name="T21" fmla="*/ 11 h 36"/>
                  <a:gd name="T22" fmla="*/ 83 w 97"/>
                  <a:gd name="T23" fmla="*/ 7 h 36"/>
                  <a:gd name="T24" fmla="*/ 79 w 97"/>
                  <a:gd name="T25" fmla="*/ 4 h 36"/>
                  <a:gd name="T26" fmla="*/ 75 w 97"/>
                  <a:gd name="T27" fmla="*/ 2 h 36"/>
                  <a:gd name="T28" fmla="*/ 69 w 97"/>
                  <a:gd name="T29" fmla="*/ 0 h 36"/>
                  <a:gd name="T30" fmla="*/ 64 w 97"/>
                  <a:gd name="T31" fmla="*/ 0 h 36"/>
                  <a:gd name="T32" fmla="*/ 32 w 97"/>
                  <a:gd name="T33" fmla="*/ 0 h 36"/>
                  <a:gd name="T34" fmla="*/ 32 w 97"/>
                  <a:gd name="T35" fmla="*/ 0 h 36"/>
                  <a:gd name="T36" fmla="*/ 27 w 97"/>
                  <a:gd name="T37" fmla="*/ 0 h 36"/>
                  <a:gd name="T38" fmla="*/ 23 w 97"/>
                  <a:gd name="T39" fmla="*/ 2 h 36"/>
                  <a:gd name="T40" fmla="*/ 19 w 97"/>
                  <a:gd name="T41" fmla="*/ 4 h 36"/>
                  <a:gd name="T42" fmla="*/ 15 w 97"/>
                  <a:gd name="T43" fmla="*/ 7 h 36"/>
                  <a:gd name="T44" fmla="*/ 12 w 97"/>
                  <a:gd name="T45" fmla="*/ 11 h 36"/>
                  <a:gd name="T46" fmla="*/ 10 w 97"/>
                  <a:gd name="T47" fmla="*/ 15 h 36"/>
                  <a:gd name="T48" fmla="*/ 8 w 97"/>
                  <a:gd name="T49" fmla="*/ 21 h 36"/>
                  <a:gd name="T50" fmla="*/ 8 w 97"/>
                  <a:gd name="T51" fmla="*/ 26 h 36"/>
                  <a:gd name="T52" fmla="*/ 8 w 97"/>
                  <a:gd name="T53" fmla="*/ 28 h 36"/>
                  <a:gd name="T54" fmla="*/ 8 w 97"/>
                  <a:gd name="T55" fmla="*/ 28 h 36"/>
                  <a:gd name="T56" fmla="*/ 5 w 97"/>
                  <a:gd name="T57" fmla="*/ 29 h 36"/>
                  <a:gd name="T58" fmla="*/ 3 w 97"/>
                  <a:gd name="T59" fmla="*/ 31 h 36"/>
                  <a:gd name="T60" fmla="*/ 0 w 97"/>
                  <a:gd name="T61" fmla="*/ 33 h 36"/>
                  <a:gd name="T62" fmla="*/ 0 w 97"/>
                  <a:gd name="T6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36">
                    <a:moveTo>
                      <a:pt x="97" y="36"/>
                    </a:moveTo>
                    <a:lnTo>
                      <a:pt x="97" y="36"/>
                    </a:lnTo>
                    <a:lnTo>
                      <a:pt x="96" y="33"/>
                    </a:lnTo>
                    <a:lnTo>
                      <a:pt x="95" y="31"/>
                    </a:lnTo>
                    <a:lnTo>
                      <a:pt x="93" y="29"/>
                    </a:lnTo>
                    <a:lnTo>
                      <a:pt x="90" y="28"/>
                    </a:lnTo>
                    <a:lnTo>
                      <a:pt x="90" y="26"/>
                    </a:lnTo>
                    <a:lnTo>
                      <a:pt x="90" y="26"/>
                    </a:lnTo>
                    <a:lnTo>
                      <a:pt x="90" y="21"/>
                    </a:lnTo>
                    <a:lnTo>
                      <a:pt x="88" y="15"/>
                    </a:lnTo>
                    <a:lnTo>
                      <a:pt x="86" y="11"/>
                    </a:lnTo>
                    <a:lnTo>
                      <a:pt x="83" y="7"/>
                    </a:lnTo>
                    <a:lnTo>
                      <a:pt x="79" y="4"/>
                    </a:lnTo>
                    <a:lnTo>
                      <a:pt x="75" y="2"/>
                    </a:lnTo>
                    <a:lnTo>
                      <a:pt x="69" y="0"/>
                    </a:lnTo>
                    <a:lnTo>
                      <a:pt x="64" y="0"/>
                    </a:lnTo>
                    <a:lnTo>
                      <a:pt x="32" y="0"/>
                    </a:lnTo>
                    <a:lnTo>
                      <a:pt x="32" y="0"/>
                    </a:lnTo>
                    <a:lnTo>
                      <a:pt x="27" y="0"/>
                    </a:lnTo>
                    <a:lnTo>
                      <a:pt x="23" y="2"/>
                    </a:lnTo>
                    <a:lnTo>
                      <a:pt x="19" y="4"/>
                    </a:lnTo>
                    <a:lnTo>
                      <a:pt x="15" y="7"/>
                    </a:lnTo>
                    <a:lnTo>
                      <a:pt x="12" y="11"/>
                    </a:lnTo>
                    <a:lnTo>
                      <a:pt x="10" y="15"/>
                    </a:lnTo>
                    <a:lnTo>
                      <a:pt x="8" y="21"/>
                    </a:lnTo>
                    <a:lnTo>
                      <a:pt x="8" y="26"/>
                    </a:lnTo>
                    <a:lnTo>
                      <a:pt x="8" y="28"/>
                    </a:lnTo>
                    <a:lnTo>
                      <a:pt x="8" y="28"/>
                    </a:lnTo>
                    <a:lnTo>
                      <a:pt x="5" y="29"/>
                    </a:lnTo>
                    <a:lnTo>
                      <a:pt x="3" y="31"/>
                    </a:lnTo>
                    <a:lnTo>
                      <a:pt x="0" y="33"/>
                    </a:lnTo>
                    <a:lnTo>
                      <a:pt x="0" y="3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69" name="Freeform 290"/>
              <p:cNvSpPr>
                <a:spLocks/>
              </p:cNvSpPr>
              <p:nvPr/>
            </p:nvSpPr>
            <p:spPr bwMode="auto">
              <a:xfrm>
                <a:off x="1859" y="433"/>
                <a:ext cx="62" cy="26"/>
              </a:xfrm>
              <a:custGeom>
                <a:avLst/>
                <a:gdLst>
                  <a:gd name="T0" fmla="*/ 7 w 62"/>
                  <a:gd name="T1" fmla="*/ 26 h 26"/>
                  <a:gd name="T2" fmla="*/ 7 w 62"/>
                  <a:gd name="T3" fmla="*/ 26 h 26"/>
                  <a:gd name="T4" fmla="*/ 6 w 62"/>
                  <a:gd name="T5" fmla="*/ 23 h 26"/>
                  <a:gd name="T6" fmla="*/ 4 w 62"/>
                  <a:gd name="T7" fmla="*/ 21 h 26"/>
                  <a:gd name="T8" fmla="*/ 2 w 62"/>
                  <a:gd name="T9" fmla="*/ 19 h 26"/>
                  <a:gd name="T10" fmla="*/ 0 w 62"/>
                  <a:gd name="T11" fmla="*/ 18 h 26"/>
                  <a:gd name="T12" fmla="*/ 0 w 62"/>
                  <a:gd name="T13" fmla="*/ 16 h 26"/>
                  <a:gd name="T14" fmla="*/ 0 w 62"/>
                  <a:gd name="T15" fmla="*/ 16 h 26"/>
                  <a:gd name="T16" fmla="*/ 0 w 62"/>
                  <a:gd name="T17" fmla="*/ 13 h 26"/>
                  <a:gd name="T18" fmla="*/ 1 w 62"/>
                  <a:gd name="T19" fmla="*/ 9 h 26"/>
                  <a:gd name="T20" fmla="*/ 4 w 62"/>
                  <a:gd name="T21" fmla="*/ 4 h 26"/>
                  <a:gd name="T22" fmla="*/ 9 w 62"/>
                  <a:gd name="T23" fmla="*/ 1 h 26"/>
                  <a:gd name="T24" fmla="*/ 11 w 62"/>
                  <a:gd name="T25" fmla="*/ 0 h 26"/>
                  <a:gd name="T26" fmla="*/ 14 w 62"/>
                  <a:gd name="T27" fmla="*/ 0 h 26"/>
                  <a:gd name="T28" fmla="*/ 46 w 62"/>
                  <a:gd name="T29" fmla="*/ 0 h 26"/>
                  <a:gd name="T30" fmla="*/ 46 w 62"/>
                  <a:gd name="T31" fmla="*/ 0 h 26"/>
                  <a:gd name="T32" fmla="*/ 49 w 62"/>
                  <a:gd name="T33" fmla="*/ 0 h 26"/>
                  <a:gd name="T34" fmla="*/ 52 w 62"/>
                  <a:gd name="T35" fmla="*/ 1 h 26"/>
                  <a:gd name="T36" fmla="*/ 58 w 62"/>
                  <a:gd name="T37" fmla="*/ 4 h 26"/>
                  <a:gd name="T38" fmla="*/ 61 w 62"/>
                  <a:gd name="T39" fmla="*/ 9 h 26"/>
                  <a:gd name="T40" fmla="*/ 62 w 62"/>
                  <a:gd name="T41" fmla="*/ 13 h 26"/>
                  <a:gd name="T42" fmla="*/ 62 w 62"/>
                  <a:gd name="T43" fmla="*/ 16 h 26"/>
                  <a:gd name="T44" fmla="*/ 62 w 62"/>
                  <a:gd name="T45" fmla="*/ 18 h 26"/>
                  <a:gd name="T46" fmla="*/ 62 w 62"/>
                  <a:gd name="T47" fmla="*/ 18 h 26"/>
                  <a:gd name="T48" fmla="*/ 60 w 62"/>
                  <a:gd name="T49" fmla="*/ 19 h 26"/>
                  <a:gd name="T50" fmla="*/ 58 w 62"/>
                  <a:gd name="T51" fmla="*/ 21 h 26"/>
                  <a:gd name="T52" fmla="*/ 56 w 62"/>
                  <a:gd name="T53" fmla="*/ 23 h 26"/>
                  <a:gd name="T54" fmla="*/ 54 w 62"/>
                  <a:gd name="T5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26">
                    <a:moveTo>
                      <a:pt x="7" y="26"/>
                    </a:moveTo>
                    <a:lnTo>
                      <a:pt x="7" y="26"/>
                    </a:lnTo>
                    <a:lnTo>
                      <a:pt x="6" y="23"/>
                    </a:lnTo>
                    <a:lnTo>
                      <a:pt x="4" y="21"/>
                    </a:lnTo>
                    <a:lnTo>
                      <a:pt x="2" y="19"/>
                    </a:lnTo>
                    <a:lnTo>
                      <a:pt x="0" y="18"/>
                    </a:lnTo>
                    <a:lnTo>
                      <a:pt x="0" y="16"/>
                    </a:lnTo>
                    <a:lnTo>
                      <a:pt x="0" y="16"/>
                    </a:lnTo>
                    <a:lnTo>
                      <a:pt x="0" y="13"/>
                    </a:lnTo>
                    <a:lnTo>
                      <a:pt x="1" y="9"/>
                    </a:lnTo>
                    <a:lnTo>
                      <a:pt x="4" y="4"/>
                    </a:lnTo>
                    <a:lnTo>
                      <a:pt x="9" y="1"/>
                    </a:lnTo>
                    <a:lnTo>
                      <a:pt x="11" y="0"/>
                    </a:lnTo>
                    <a:lnTo>
                      <a:pt x="14" y="0"/>
                    </a:lnTo>
                    <a:lnTo>
                      <a:pt x="46" y="0"/>
                    </a:lnTo>
                    <a:lnTo>
                      <a:pt x="46" y="0"/>
                    </a:lnTo>
                    <a:lnTo>
                      <a:pt x="49" y="0"/>
                    </a:lnTo>
                    <a:lnTo>
                      <a:pt x="52" y="1"/>
                    </a:lnTo>
                    <a:lnTo>
                      <a:pt x="58" y="4"/>
                    </a:lnTo>
                    <a:lnTo>
                      <a:pt x="61" y="9"/>
                    </a:lnTo>
                    <a:lnTo>
                      <a:pt x="62" y="13"/>
                    </a:lnTo>
                    <a:lnTo>
                      <a:pt x="62" y="16"/>
                    </a:lnTo>
                    <a:lnTo>
                      <a:pt x="62" y="18"/>
                    </a:lnTo>
                    <a:lnTo>
                      <a:pt x="62" y="18"/>
                    </a:lnTo>
                    <a:lnTo>
                      <a:pt x="60" y="19"/>
                    </a:lnTo>
                    <a:lnTo>
                      <a:pt x="58" y="21"/>
                    </a:lnTo>
                    <a:lnTo>
                      <a:pt x="56" y="23"/>
                    </a:lnTo>
                    <a:lnTo>
                      <a:pt x="54"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0" name="Freeform 291"/>
              <p:cNvSpPr>
                <a:spLocks noEditPoints="1"/>
              </p:cNvSpPr>
              <p:nvPr/>
            </p:nvSpPr>
            <p:spPr bwMode="auto">
              <a:xfrm>
                <a:off x="184" y="1380"/>
                <a:ext cx="250" cy="164"/>
              </a:xfrm>
              <a:custGeom>
                <a:avLst/>
                <a:gdLst>
                  <a:gd name="T0" fmla="*/ 7 w 250"/>
                  <a:gd name="T1" fmla="*/ 0 h 164"/>
                  <a:gd name="T2" fmla="*/ 0 w 250"/>
                  <a:gd name="T3" fmla="*/ 123 h 164"/>
                  <a:gd name="T4" fmla="*/ 29 w 250"/>
                  <a:gd name="T5" fmla="*/ 136 h 164"/>
                  <a:gd name="T6" fmla="*/ 33 w 250"/>
                  <a:gd name="T7" fmla="*/ 148 h 164"/>
                  <a:gd name="T8" fmla="*/ 44 w 250"/>
                  <a:gd name="T9" fmla="*/ 160 h 164"/>
                  <a:gd name="T10" fmla="*/ 60 w 250"/>
                  <a:gd name="T11" fmla="*/ 164 h 164"/>
                  <a:gd name="T12" fmla="*/ 73 w 250"/>
                  <a:gd name="T13" fmla="*/ 162 h 164"/>
                  <a:gd name="T14" fmla="*/ 86 w 250"/>
                  <a:gd name="T15" fmla="*/ 152 h 164"/>
                  <a:gd name="T16" fmla="*/ 92 w 250"/>
                  <a:gd name="T17" fmla="*/ 136 h 164"/>
                  <a:gd name="T18" fmla="*/ 179 w 250"/>
                  <a:gd name="T19" fmla="*/ 142 h 164"/>
                  <a:gd name="T20" fmla="*/ 188 w 250"/>
                  <a:gd name="T21" fmla="*/ 156 h 164"/>
                  <a:gd name="T22" fmla="*/ 203 w 250"/>
                  <a:gd name="T23" fmla="*/ 164 h 164"/>
                  <a:gd name="T24" fmla="*/ 216 w 250"/>
                  <a:gd name="T25" fmla="*/ 164 h 164"/>
                  <a:gd name="T26" fmla="*/ 230 w 250"/>
                  <a:gd name="T27" fmla="*/ 156 h 164"/>
                  <a:gd name="T28" fmla="*/ 239 w 250"/>
                  <a:gd name="T29" fmla="*/ 142 h 164"/>
                  <a:gd name="T30" fmla="*/ 250 w 250"/>
                  <a:gd name="T31" fmla="*/ 126 h 164"/>
                  <a:gd name="T32" fmla="*/ 224 w 250"/>
                  <a:gd name="T33" fmla="*/ 68 h 164"/>
                  <a:gd name="T34" fmla="*/ 202 w 250"/>
                  <a:gd name="T35" fmla="*/ 22 h 164"/>
                  <a:gd name="T36" fmla="*/ 190 w 250"/>
                  <a:gd name="T37" fmla="*/ 17 h 164"/>
                  <a:gd name="T38" fmla="*/ 60 w 250"/>
                  <a:gd name="T39" fmla="*/ 149 h 164"/>
                  <a:gd name="T40" fmla="*/ 49 w 250"/>
                  <a:gd name="T41" fmla="*/ 143 h 164"/>
                  <a:gd name="T42" fmla="*/ 45 w 250"/>
                  <a:gd name="T43" fmla="*/ 132 h 164"/>
                  <a:gd name="T44" fmla="*/ 46 w 250"/>
                  <a:gd name="T45" fmla="*/ 126 h 164"/>
                  <a:gd name="T46" fmla="*/ 57 w 250"/>
                  <a:gd name="T47" fmla="*/ 117 h 164"/>
                  <a:gd name="T48" fmla="*/ 64 w 250"/>
                  <a:gd name="T49" fmla="*/ 117 h 164"/>
                  <a:gd name="T50" fmla="*/ 76 w 250"/>
                  <a:gd name="T51" fmla="*/ 126 h 164"/>
                  <a:gd name="T52" fmla="*/ 77 w 250"/>
                  <a:gd name="T53" fmla="*/ 132 h 164"/>
                  <a:gd name="T54" fmla="*/ 73 w 250"/>
                  <a:gd name="T55" fmla="*/ 143 h 164"/>
                  <a:gd name="T56" fmla="*/ 60 w 250"/>
                  <a:gd name="T57" fmla="*/ 149 h 164"/>
                  <a:gd name="T58" fmla="*/ 128 w 250"/>
                  <a:gd name="T59" fmla="*/ 87 h 164"/>
                  <a:gd name="T60" fmla="*/ 122 w 250"/>
                  <a:gd name="T61" fmla="*/ 97 h 164"/>
                  <a:gd name="T62" fmla="*/ 53 w 250"/>
                  <a:gd name="T63" fmla="*/ 97 h 164"/>
                  <a:gd name="T64" fmla="*/ 44 w 250"/>
                  <a:gd name="T65" fmla="*/ 91 h 164"/>
                  <a:gd name="T66" fmla="*/ 43 w 250"/>
                  <a:gd name="T67" fmla="*/ 23 h 164"/>
                  <a:gd name="T68" fmla="*/ 49 w 250"/>
                  <a:gd name="T69" fmla="*/ 14 h 164"/>
                  <a:gd name="T70" fmla="*/ 118 w 250"/>
                  <a:gd name="T71" fmla="*/ 13 h 164"/>
                  <a:gd name="T72" fmla="*/ 127 w 250"/>
                  <a:gd name="T73" fmla="*/ 19 h 164"/>
                  <a:gd name="T74" fmla="*/ 163 w 250"/>
                  <a:gd name="T75" fmla="*/ 63 h 164"/>
                  <a:gd name="T76" fmla="*/ 190 w 250"/>
                  <a:gd name="T77" fmla="*/ 27 h 164"/>
                  <a:gd name="T78" fmla="*/ 209 w 250"/>
                  <a:gd name="T79" fmla="*/ 63 h 164"/>
                  <a:gd name="T80" fmla="*/ 209 w 250"/>
                  <a:gd name="T81" fmla="*/ 149 h 164"/>
                  <a:gd name="T82" fmla="*/ 198 w 250"/>
                  <a:gd name="T83" fmla="*/ 143 h 164"/>
                  <a:gd name="T84" fmla="*/ 193 w 250"/>
                  <a:gd name="T85" fmla="*/ 132 h 164"/>
                  <a:gd name="T86" fmla="*/ 194 w 250"/>
                  <a:gd name="T87" fmla="*/ 126 h 164"/>
                  <a:gd name="T88" fmla="*/ 206 w 250"/>
                  <a:gd name="T89" fmla="*/ 117 h 164"/>
                  <a:gd name="T90" fmla="*/ 213 w 250"/>
                  <a:gd name="T91" fmla="*/ 117 h 164"/>
                  <a:gd name="T92" fmla="*/ 224 w 250"/>
                  <a:gd name="T93" fmla="*/ 126 h 164"/>
                  <a:gd name="T94" fmla="*/ 226 w 250"/>
                  <a:gd name="T95" fmla="*/ 132 h 164"/>
                  <a:gd name="T96" fmla="*/ 221 w 250"/>
                  <a:gd name="T97" fmla="*/ 143 h 164"/>
                  <a:gd name="T98" fmla="*/ 209 w 250"/>
                  <a:gd name="T99" fmla="*/ 14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164">
                    <a:moveTo>
                      <a:pt x="163" y="17"/>
                    </a:moveTo>
                    <a:lnTo>
                      <a:pt x="163" y="0"/>
                    </a:lnTo>
                    <a:lnTo>
                      <a:pt x="7" y="0"/>
                    </a:lnTo>
                    <a:lnTo>
                      <a:pt x="7" y="110"/>
                    </a:lnTo>
                    <a:lnTo>
                      <a:pt x="0" y="110"/>
                    </a:lnTo>
                    <a:lnTo>
                      <a:pt x="0" y="123"/>
                    </a:lnTo>
                    <a:lnTo>
                      <a:pt x="18" y="123"/>
                    </a:lnTo>
                    <a:lnTo>
                      <a:pt x="26" y="136"/>
                    </a:lnTo>
                    <a:lnTo>
                      <a:pt x="29" y="136"/>
                    </a:lnTo>
                    <a:lnTo>
                      <a:pt x="29" y="136"/>
                    </a:lnTo>
                    <a:lnTo>
                      <a:pt x="30" y="142"/>
                    </a:lnTo>
                    <a:lnTo>
                      <a:pt x="33" y="148"/>
                    </a:lnTo>
                    <a:lnTo>
                      <a:pt x="36" y="152"/>
                    </a:lnTo>
                    <a:lnTo>
                      <a:pt x="40" y="156"/>
                    </a:lnTo>
                    <a:lnTo>
                      <a:pt x="44" y="160"/>
                    </a:lnTo>
                    <a:lnTo>
                      <a:pt x="49" y="162"/>
                    </a:lnTo>
                    <a:lnTo>
                      <a:pt x="55" y="164"/>
                    </a:lnTo>
                    <a:lnTo>
                      <a:pt x="60" y="164"/>
                    </a:lnTo>
                    <a:lnTo>
                      <a:pt x="60" y="164"/>
                    </a:lnTo>
                    <a:lnTo>
                      <a:pt x="66" y="164"/>
                    </a:lnTo>
                    <a:lnTo>
                      <a:pt x="73" y="162"/>
                    </a:lnTo>
                    <a:lnTo>
                      <a:pt x="78" y="160"/>
                    </a:lnTo>
                    <a:lnTo>
                      <a:pt x="82" y="156"/>
                    </a:lnTo>
                    <a:lnTo>
                      <a:pt x="86" y="152"/>
                    </a:lnTo>
                    <a:lnTo>
                      <a:pt x="89" y="148"/>
                    </a:lnTo>
                    <a:lnTo>
                      <a:pt x="91" y="142"/>
                    </a:lnTo>
                    <a:lnTo>
                      <a:pt x="92" y="136"/>
                    </a:lnTo>
                    <a:lnTo>
                      <a:pt x="178" y="136"/>
                    </a:lnTo>
                    <a:lnTo>
                      <a:pt x="178" y="136"/>
                    </a:lnTo>
                    <a:lnTo>
                      <a:pt x="179" y="142"/>
                    </a:lnTo>
                    <a:lnTo>
                      <a:pt x="181" y="148"/>
                    </a:lnTo>
                    <a:lnTo>
                      <a:pt x="184" y="152"/>
                    </a:lnTo>
                    <a:lnTo>
                      <a:pt x="188" y="156"/>
                    </a:lnTo>
                    <a:lnTo>
                      <a:pt x="193" y="160"/>
                    </a:lnTo>
                    <a:lnTo>
                      <a:pt x="198" y="162"/>
                    </a:lnTo>
                    <a:lnTo>
                      <a:pt x="203" y="164"/>
                    </a:lnTo>
                    <a:lnTo>
                      <a:pt x="209" y="164"/>
                    </a:lnTo>
                    <a:lnTo>
                      <a:pt x="209" y="164"/>
                    </a:lnTo>
                    <a:lnTo>
                      <a:pt x="216" y="164"/>
                    </a:lnTo>
                    <a:lnTo>
                      <a:pt x="221" y="162"/>
                    </a:lnTo>
                    <a:lnTo>
                      <a:pt x="226" y="160"/>
                    </a:lnTo>
                    <a:lnTo>
                      <a:pt x="230" y="156"/>
                    </a:lnTo>
                    <a:lnTo>
                      <a:pt x="234" y="152"/>
                    </a:lnTo>
                    <a:lnTo>
                      <a:pt x="237" y="148"/>
                    </a:lnTo>
                    <a:lnTo>
                      <a:pt x="239" y="142"/>
                    </a:lnTo>
                    <a:lnTo>
                      <a:pt x="241" y="136"/>
                    </a:lnTo>
                    <a:lnTo>
                      <a:pt x="250" y="136"/>
                    </a:lnTo>
                    <a:lnTo>
                      <a:pt x="250" y="126"/>
                    </a:lnTo>
                    <a:lnTo>
                      <a:pt x="248" y="126"/>
                    </a:lnTo>
                    <a:lnTo>
                      <a:pt x="248" y="85"/>
                    </a:lnTo>
                    <a:lnTo>
                      <a:pt x="224" y="68"/>
                    </a:lnTo>
                    <a:lnTo>
                      <a:pt x="204" y="26"/>
                    </a:lnTo>
                    <a:lnTo>
                      <a:pt x="204" y="26"/>
                    </a:lnTo>
                    <a:lnTo>
                      <a:pt x="202" y="22"/>
                    </a:lnTo>
                    <a:lnTo>
                      <a:pt x="198" y="19"/>
                    </a:lnTo>
                    <a:lnTo>
                      <a:pt x="194" y="17"/>
                    </a:lnTo>
                    <a:lnTo>
                      <a:pt x="190" y="17"/>
                    </a:lnTo>
                    <a:lnTo>
                      <a:pt x="163" y="17"/>
                    </a:lnTo>
                    <a:close/>
                    <a:moveTo>
                      <a:pt x="60" y="149"/>
                    </a:moveTo>
                    <a:lnTo>
                      <a:pt x="60" y="149"/>
                    </a:lnTo>
                    <a:lnTo>
                      <a:pt x="57" y="149"/>
                    </a:lnTo>
                    <a:lnTo>
                      <a:pt x="54" y="148"/>
                    </a:lnTo>
                    <a:lnTo>
                      <a:pt x="49" y="143"/>
                    </a:lnTo>
                    <a:lnTo>
                      <a:pt x="46" y="138"/>
                    </a:lnTo>
                    <a:lnTo>
                      <a:pt x="45" y="136"/>
                    </a:lnTo>
                    <a:lnTo>
                      <a:pt x="45" y="132"/>
                    </a:lnTo>
                    <a:lnTo>
                      <a:pt x="45" y="132"/>
                    </a:lnTo>
                    <a:lnTo>
                      <a:pt x="45" y="129"/>
                    </a:lnTo>
                    <a:lnTo>
                      <a:pt x="46" y="126"/>
                    </a:lnTo>
                    <a:lnTo>
                      <a:pt x="49" y="121"/>
                    </a:lnTo>
                    <a:lnTo>
                      <a:pt x="54" y="118"/>
                    </a:lnTo>
                    <a:lnTo>
                      <a:pt x="57" y="117"/>
                    </a:lnTo>
                    <a:lnTo>
                      <a:pt x="60" y="117"/>
                    </a:lnTo>
                    <a:lnTo>
                      <a:pt x="60" y="117"/>
                    </a:lnTo>
                    <a:lnTo>
                      <a:pt x="64" y="117"/>
                    </a:lnTo>
                    <a:lnTo>
                      <a:pt x="67" y="118"/>
                    </a:lnTo>
                    <a:lnTo>
                      <a:pt x="73" y="121"/>
                    </a:lnTo>
                    <a:lnTo>
                      <a:pt x="76" y="126"/>
                    </a:lnTo>
                    <a:lnTo>
                      <a:pt x="77" y="129"/>
                    </a:lnTo>
                    <a:lnTo>
                      <a:pt x="77" y="132"/>
                    </a:lnTo>
                    <a:lnTo>
                      <a:pt x="77" y="132"/>
                    </a:lnTo>
                    <a:lnTo>
                      <a:pt x="77" y="136"/>
                    </a:lnTo>
                    <a:lnTo>
                      <a:pt x="76" y="138"/>
                    </a:lnTo>
                    <a:lnTo>
                      <a:pt x="73" y="143"/>
                    </a:lnTo>
                    <a:lnTo>
                      <a:pt x="67" y="148"/>
                    </a:lnTo>
                    <a:lnTo>
                      <a:pt x="64" y="149"/>
                    </a:lnTo>
                    <a:lnTo>
                      <a:pt x="60" y="149"/>
                    </a:lnTo>
                    <a:lnTo>
                      <a:pt x="60" y="149"/>
                    </a:lnTo>
                    <a:close/>
                    <a:moveTo>
                      <a:pt x="128" y="87"/>
                    </a:moveTo>
                    <a:lnTo>
                      <a:pt x="128" y="87"/>
                    </a:lnTo>
                    <a:lnTo>
                      <a:pt x="127" y="91"/>
                    </a:lnTo>
                    <a:lnTo>
                      <a:pt x="125" y="94"/>
                    </a:lnTo>
                    <a:lnTo>
                      <a:pt x="122" y="97"/>
                    </a:lnTo>
                    <a:lnTo>
                      <a:pt x="118" y="97"/>
                    </a:lnTo>
                    <a:lnTo>
                      <a:pt x="53" y="97"/>
                    </a:lnTo>
                    <a:lnTo>
                      <a:pt x="53" y="97"/>
                    </a:lnTo>
                    <a:lnTo>
                      <a:pt x="49" y="97"/>
                    </a:lnTo>
                    <a:lnTo>
                      <a:pt x="46" y="94"/>
                    </a:lnTo>
                    <a:lnTo>
                      <a:pt x="44" y="91"/>
                    </a:lnTo>
                    <a:lnTo>
                      <a:pt x="43" y="87"/>
                    </a:lnTo>
                    <a:lnTo>
                      <a:pt x="43" y="23"/>
                    </a:lnTo>
                    <a:lnTo>
                      <a:pt x="43" y="23"/>
                    </a:lnTo>
                    <a:lnTo>
                      <a:pt x="44" y="19"/>
                    </a:lnTo>
                    <a:lnTo>
                      <a:pt x="46" y="16"/>
                    </a:lnTo>
                    <a:lnTo>
                      <a:pt x="49" y="14"/>
                    </a:lnTo>
                    <a:lnTo>
                      <a:pt x="53" y="13"/>
                    </a:lnTo>
                    <a:lnTo>
                      <a:pt x="118" y="13"/>
                    </a:lnTo>
                    <a:lnTo>
                      <a:pt x="118" y="13"/>
                    </a:lnTo>
                    <a:lnTo>
                      <a:pt x="122" y="14"/>
                    </a:lnTo>
                    <a:lnTo>
                      <a:pt x="125" y="16"/>
                    </a:lnTo>
                    <a:lnTo>
                      <a:pt x="127" y="19"/>
                    </a:lnTo>
                    <a:lnTo>
                      <a:pt x="128" y="23"/>
                    </a:lnTo>
                    <a:lnTo>
                      <a:pt x="128" y="87"/>
                    </a:lnTo>
                    <a:close/>
                    <a:moveTo>
                      <a:pt x="163" y="63"/>
                    </a:moveTo>
                    <a:lnTo>
                      <a:pt x="163" y="27"/>
                    </a:lnTo>
                    <a:lnTo>
                      <a:pt x="190" y="27"/>
                    </a:lnTo>
                    <a:lnTo>
                      <a:pt x="190" y="27"/>
                    </a:lnTo>
                    <a:lnTo>
                      <a:pt x="193" y="28"/>
                    </a:lnTo>
                    <a:lnTo>
                      <a:pt x="195" y="30"/>
                    </a:lnTo>
                    <a:lnTo>
                      <a:pt x="209" y="63"/>
                    </a:lnTo>
                    <a:lnTo>
                      <a:pt x="163" y="63"/>
                    </a:lnTo>
                    <a:close/>
                    <a:moveTo>
                      <a:pt x="209" y="149"/>
                    </a:moveTo>
                    <a:lnTo>
                      <a:pt x="209" y="149"/>
                    </a:lnTo>
                    <a:lnTo>
                      <a:pt x="206" y="149"/>
                    </a:lnTo>
                    <a:lnTo>
                      <a:pt x="203" y="148"/>
                    </a:lnTo>
                    <a:lnTo>
                      <a:pt x="198" y="143"/>
                    </a:lnTo>
                    <a:lnTo>
                      <a:pt x="194" y="138"/>
                    </a:lnTo>
                    <a:lnTo>
                      <a:pt x="193" y="136"/>
                    </a:lnTo>
                    <a:lnTo>
                      <a:pt x="193" y="132"/>
                    </a:lnTo>
                    <a:lnTo>
                      <a:pt x="193" y="132"/>
                    </a:lnTo>
                    <a:lnTo>
                      <a:pt x="193" y="129"/>
                    </a:lnTo>
                    <a:lnTo>
                      <a:pt x="194" y="126"/>
                    </a:lnTo>
                    <a:lnTo>
                      <a:pt x="198" y="121"/>
                    </a:lnTo>
                    <a:lnTo>
                      <a:pt x="203" y="118"/>
                    </a:lnTo>
                    <a:lnTo>
                      <a:pt x="206" y="117"/>
                    </a:lnTo>
                    <a:lnTo>
                      <a:pt x="209" y="117"/>
                    </a:lnTo>
                    <a:lnTo>
                      <a:pt x="209" y="117"/>
                    </a:lnTo>
                    <a:lnTo>
                      <a:pt x="213" y="117"/>
                    </a:lnTo>
                    <a:lnTo>
                      <a:pt x="216" y="118"/>
                    </a:lnTo>
                    <a:lnTo>
                      <a:pt x="221" y="121"/>
                    </a:lnTo>
                    <a:lnTo>
                      <a:pt x="224" y="126"/>
                    </a:lnTo>
                    <a:lnTo>
                      <a:pt x="225" y="129"/>
                    </a:lnTo>
                    <a:lnTo>
                      <a:pt x="226" y="132"/>
                    </a:lnTo>
                    <a:lnTo>
                      <a:pt x="226" y="132"/>
                    </a:lnTo>
                    <a:lnTo>
                      <a:pt x="225" y="136"/>
                    </a:lnTo>
                    <a:lnTo>
                      <a:pt x="224" y="138"/>
                    </a:lnTo>
                    <a:lnTo>
                      <a:pt x="221" y="143"/>
                    </a:lnTo>
                    <a:lnTo>
                      <a:pt x="216" y="148"/>
                    </a:lnTo>
                    <a:lnTo>
                      <a:pt x="213" y="149"/>
                    </a:lnTo>
                    <a:lnTo>
                      <a:pt x="209" y="149"/>
                    </a:lnTo>
                    <a:lnTo>
                      <a:pt x="209" y="14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1" name="Freeform 292"/>
              <p:cNvSpPr>
                <a:spLocks/>
              </p:cNvSpPr>
              <p:nvPr/>
            </p:nvSpPr>
            <p:spPr bwMode="auto">
              <a:xfrm>
                <a:off x="245" y="1410"/>
                <a:ext cx="50" cy="50"/>
              </a:xfrm>
              <a:custGeom>
                <a:avLst/>
                <a:gdLst>
                  <a:gd name="T0" fmla="*/ 50 w 50"/>
                  <a:gd name="T1" fmla="*/ 34 h 50"/>
                  <a:gd name="T2" fmla="*/ 33 w 50"/>
                  <a:gd name="T3" fmla="*/ 34 h 50"/>
                  <a:gd name="T4" fmla="*/ 33 w 50"/>
                  <a:gd name="T5" fmla="*/ 50 h 50"/>
                  <a:gd name="T6" fmla="*/ 16 w 50"/>
                  <a:gd name="T7" fmla="*/ 50 h 50"/>
                  <a:gd name="T8" fmla="*/ 16 w 50"/>
                  <a:gd name="T9" fmla="*/ 34 h 50"/>
                  <a:gd name="T10" fmla="*/ 0 w 50"/>
                  <a:gd name="T11" fmla="*/ 34 h 50"/>
                  <a:gd name="T12" fmla="*/ 0 w 50"/>
                  <a:gd name="T13" fmla="*/ 16 h 50"/>
                  <a:gd name="T14" fmla="*/ 16 w 50"/>
                  <a:gd name="T15" fmla="*/ 16 h 50"/>
                  <a:gd name="T16" fmla="*/ 16 w 50"/>
                  <a:gd name="T17" fmla="*/ 0 h 50"/>
                  <a:gd name="T18" fmla="*/ 33 w 50"/>
                  <a:gd name="T19" fmla="*/ 0 h 50"/>
                  <a:gd name="T20" fmla="*/ 33 w 50"/>
                  <a:gd name="T21" fmla="*/ 16 h 50"/>
                  <a:gd name="T22" fmla="*/ 50 w 50"/>
                  <a:gd name="T23" fmla="*/ 16 h 50"/>
                  <a:gd name="T24" fmla="*/ 50 w 50"/>
                  <a:gd name="T25"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50">
                    <a:moveTo>
                      <a:pt x="50" y="34"/>
                    </a:moveTo>
                    <a:lnTo>
                      <a:pt x="33" y="34"/>
                    </a:lnTo>
                    <a:lnTo>
                      <a:pt x="33" y="50"/>
                    </a:lnTo>
                    <a:lnTo>
                      <a:pt x="16" y="50"/>
                    </a:lnTo>
                    <a:lnTo>
                      <a:pt x="16" y="34"/>
                    </a:lnTo>
                    <a:lnTo>
                      <a:pt x="0" y="34"/>
                    </a:lnTo>
                    <a:lnTo>
                      <a:pt x="0" y="16"/>
                    </a:lnTo>
                    <a:lnTo>
                      <a:pt x="16" y="16"/>
                    </a:lnTo>
                    <a:lnTo>
                      <a:pt x="16" y="0"/>
                    </a:lnTo>
                    <a:lnTo>
                      <a:pt x="33" y="0"/>
                    </a:lnTo>
                    <a:lnTo>
                      <a:pt x="33" y="16"/>
                    </a:lnTo>
                    <a:lnTo>
                      <a:pt x="50" y="16"/>
                    </a:lnTo>
                    <a:lnTo>
                      <a:pt x="50" y="3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2" name="Freeform 293"/>
              <p:cNvSpPr>
                <a:spLocks/>
              </p:cNvSpPr>
              <p:nvPr/>
            </p:nvSpPr>
            <p:spPr bwMode="auto">
              <a:xfrm>
                <a:off x="355" y="1380"/>
                <a:ext cx="18" cy="12"/>
              </a:xfrm>
              <a:custGeom>
                <a:avLst/>
                <a:gdLst>
                  <a:gd name="T0" fmla="*/ 18 w 18"/>
                  <a:gd name="T1" fmla="*/ 12 h 12"/>
                  <a:gd name="T2" fmla="*/ 18 w 18"/>
                  <a:gd name="T3" fmla="*/ 9 h 12"/>
                  <a:gd name="T4" fmla="*/ 18 w 18"/>
                  <a:gd name="T5" fmla="*/ 9 h 12"/>
                  <a:gd name="T6" fmla="*/ 17 w 18"/>
                  <a:gd name="T7" fmla="*/ 6 h 12"/>
                  <a:gd name="T8" fmla="*/ 16 w 18"/>
                  <a:gd name="T9" fmla="*/ 2 h 12"/>
                  <a:gd name="T10" fmla="*/ 13 w 18"/>
                  <a:gd name="T11" fmla="*/ 1 h 12"/>
                  <a:gd name="T12" fmla="*/ 10 w 18"/>
                  <a:gd name="T13" fmla="*/ 0 h 12"/>
                  <a:gd name="T14" fmla="*/ 10 w 18"/>
                  <a:gd name="T15" fmla="*/ 0 h 12"/>
                  <a:gd name="T16" fmla="*/ 6 w 18"/>
                  <a:gd name="T17" fmla="*/ 1 h 12"/>
                  <a:gd name="T18" fmla="*/ 3 w 18"/>
                  <a:gd name="T19" fmla="*/ 2 h 12"/>
                  <a:gd name="T20" fmla="*/ 1 w 18"/>
                  <a:gd name="T21" fmla="*/ 6 h 12"/>
                  <a:gd name="T22" fmla="*/ 0 w 18"/>
                  <a:gd name="T23" fmla="*/ 9 h 12"/>
                  <a:gd name="T24" fmla="*/ 0 w 1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2">
                    <a:moveTo>
                      <a:pt x="18" y="12"/>
                    </a:moveTo>
                    <a:lnTo>
                      <a:pt x="18" y="9"/>
                    </a:lnTo>
                    <a:lnTo>
                      <a:pt x="18" y="9"/>
                    </a:lnTo>
                    <a:lnTo>
                      <a:pt x="17" y="6"/>
                    </a:lnTo>
                    <a:lnTo>
                      <a:pt x="16" y="2"/>
                    </a:lnTo>
                    <a:lnTo>
                      <a:pt x="13" y="1"/>
                    </a:lnTo>
                    <a:lnTo>
                      <a:pt x="10" y="0"/>
                    </a:lnTo>
                    <a:lnTo>
                      <a:pt x="10" y="0"/>
                    </a:lnTo>
                    <a:lnTo>
                      <a:pt x="6" y="1"/>
                    </a:lnTo>
                    <a:lnTo>
                      <a:pt x="3" y="2"/>
                    </a:lnTo>
                    <a:lnTo>
                      <a:pt x="1" y="6"/>
                    </a:lnTo>
                    <a:lnTo>
                      <a:pt x="0" y="9"/>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3" name="Freeform 294"/>
              <p:cNvSpPr>
                <a:spLocks/>
              </p:cNvSpPr>
              <p:nvPr/>
            </p:nvSpPr>
            <p:spPr bwMode="auto">
              <a:xfrm>
                <a:off x="3569" y="2401"/>
                <a:ext cx="271" cy="231"/>
              </a:xfrm>
              <a:custGeom>
                <a:avLst/>
                <a:gdLst>
                  <a:gd name="T0" fmla="*/ 136 w 271"/>
                  <a:gd name="T1" fmla="*/ 0 h 231"/>
                  <a:gd name="T2" fmla="*/ 0 w 271"/>
                  <a:gd name="T3" fmla="*/ 127 h 231"/>
                  <a:gd name="T4" fmla="*/ 16 w 271"/>
                  <a:gd name="T5" fmla="*/ 145 h 231"/>
                  <a:gd name="T6" fmla="*/ 23 w 271"/>
                  <a:gd name="T7" fmla="*/ 139 h 231"/>
                  <a:gd name="T8" fmla="*/ 23 w 271"/>
                  <a:gd name="T9" fmla="*/ 231 h 231"/>
                  <a:gd name="T10" fmla="*/ 248 w 271"/>
                  <a:gd name="T11" fmla="*/ 231 h 231"/>
                  <a:gd name="T12" fmla="*/ 248 w 271"/>
                  <a:gd name="T13" fmla="*/ 139 h 231"/>
                  <a:gd name="T14" fmla="*/ 255 w 271"/>
                  <a:gd name="T15" fmla="*/ 145 h 231"/>
                  <a:gd name="T16" fmla="*/ 271 w 271"/>
                  <a:gd name="T17" fmla="*/ 127 h 231"/>
                  <a:gd name="T18" fmla="*/ 136 w 271"/>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31">
                    <a:moveTo>
                      <a:pt x="136" y="0"/>
                    </a:moveTo>
                    <a:lnTo>
                      <a:pt x="0" y="127"/>
                    </a:lnTo>
                    <a:lnTo>
                      <a:pt x="16" y="145"/>
                    </a:lnTo>
                    <a:lnTo>
                      <a:pt x="23" y="139"/>
                    </a:lnTo>
                    <a:lnTo>
                      <a:pt x="23" y="231"/>
                    </a:lnTo>
                    <a:lnTo>
                      <a:pt x="248" y="231"/>
                    </a:lnTo>
                    <a:lnTo>
                      <a:pt x="248" y="139"/>
                    </a:lnTo>
                    <a:lnTo>
                      <a:pt x="255" y="145"/>
                    </a:lnTo>
                    <a:lnTo>
                      <a:pt x="271" y="127"/>
                    </a:lnTo>
                    <a:lnTo>
                      <a:pt x="1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4" name="Freeform 295"/>
              <p:cNvSpPr>
                <a:spLocks/>
              </p:cNvSpPr>
              <p:nvPr/>
            </p:nvSpPr>
            <p:spPr bwMode="auto">
              <a:xfrm>
                <a:off x="3774" y="2532"/>
                <a:ext cx="23" cy="23"/>
              </a:xfrm>
              <a:custGeom>
                <a:avLst/>
                <a:gdLst>
                  <a:gd name="T0" fmla="*/ 11 w 23"/>
                  <a:gd name="T1" fmla="*/ 0 h 23"/>
                  <a:gd name="T2" fmla="*/ 11 w 23"/>
                  <a:gd name="T3" fmla="*/ 0 h 23"/>
                  <a:gd name="T4" fmla="*/ 15 w 23"/>
                  <a:gd name="T5" fmla="*/ 1 h 23"/>
                  <a:gd name="T6" fmla="*/ 20 w 23"/>
                  <a:gd name="T7" fmla="*/ 3 h 23"/>
                  <a:gd name="T8" fmla="*/ 22 w 23"/>
                  <a:gd name="T9" fmla="*/ 8 h 23"/>
                  <a:gd name="T10" fmla="*/ 23 w 23"/>
                  <a:gd name="T11" fmla="*/ 12 h 23"/>
                  <a:gd name="T12" fmla="*/ 23 w 23"/>
                  <a:gd name="T13" fmla="*/ 12 h 23"/>
                  <a:gd name="T14" fmla="*/ 22 w 23"/>
                  <a:gd name="T15" fmla="*/ 16 h 23"/>
                  <a:gd name="T16" fmla="*/ 20 w 23"/>
                  <a:gd name="T17" fmla="*/ 19 h 23"/>
                  <a:gd name="T18" fmla="*/ 15 w 23"/>
                  <a:gd name="T19" fmla="*/ 22 h 23"/>
                  <a:gd name="T20" fmla="*/ 11 w 23"/>
                  <a:gd name="T21" fmla="*/ 23 h 23"/>
                  <a:gd name="T22" fmla="*/ 11 w 23"/>
                  <a:gd name="T23" fmla="*/ 23 h 23"/>
                  <a:gd name="T24" fmla="*/ 7 w 23"/>
                  <a:gd name="T25" fmla="*/ 22 h 23"/>
                  <a:gd name="T26" fmla="*/ 3 w 23"/>
                  <a:gd name="T27" fmla="*/ 19 h 23"/>
                  <a:gd name="T28" fmla="*/ 1 w 23"/>
                  <a:gd name="T29" fmla="*/ 16 h 23"/>
                  <a:gd name="T30" fmla="*/ 0 w 23"/>
                  <a:gd name="T31" fmla="*/ 12 h 23"/>
                  <a:gd name="T32" fmla="*/ 0 w 23"/>
                  <a:gd name="T33" fmla="*/ 12 h 23"/>
                  <a:gd name="T34" fmla="*/ 1 w 23"/>
                  <a:gd name="T35" fmla="*/ 8 h 23"/>
                  <a:gd name="T36" fmla="*/ 3 w 23"/>
                  <a:gd name="T37" fmla="*/ 3 h 23"/>
                  <a:gd name="T38" fmla="*/ 7 w 23"/>
                  <a:gd name="T39" fmla="*/ 1 h 23"/>
                  <a:gd name="T40" fmla="*/ 11 w 23"/>
                  <a:gd name="T41" fmla="*/ 0 h 23"/>
                  <a:gd name="T42" fmla="*/ 11 w 23"/>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3">
                    <a:moveTo>
                      <a:pt x="11" y="0"/>
                    </a:moveTo>
                    <a:lnTo>
                      <a:pt x="11" y="0"/>
                    </a:lnTo>
                    <a:lnTo>
                      <a:pt x="15" y="1"/>
                    </a:lnTo>
                    <a:lnTo>
                      <a:pt x="20" y="3"/>
                    </a:lnTo>
                    <a:lnTo>
                      <a:pt x="22" y="8"/>
                    </a:lnTo>
                    <a:lnTo>
                      <a:pt x="23" y="12"/>
                    </a:lnTo>
                    <a:lnTo>
                      <a:pt x="23" y="12"/>
                    </a:lnTo>
                    <a:lnTo>
                      <a:pt x="22" y="16"/>
                    </a:lnTo>
                    <a:lnTo>
                      <a:pt x="20" y="19"/>
                    </a:lnTo>
                    <a:lnTo>
                      <a:pt x="15" y="22"/>
                    </a:lnTo>
                    <a:lnTo>
                      <a:pt x="11" y="23"/>
                    </a:lnTo>
                    <a:lnTo>
                      <a:pt x="11" y="23"/>
                    </a:lnTo>
                    <a:lnTo>
                      <a:pt x="7" y="22"/>
                    </a:lnTo>
                    <a:lnTo>
                      <a:pt x="3" y="19"/>
                    </a:lnTo>
                    <a:lnTo>
                      <a:pt x="1" y="16"/>
                    </a:lnTo>
                    <a:lnTo>
                      <a:pt x="0" y="12"/>
                    </a:lnTo>
                    <a:lnTo>
                      <a:pt x="0" y="12"/>
                    </a:lnTo>
                    <a:lnTo>
                      <a:pt x="1" y="8"/>
                    </a:lnTo>
                    <a:lnTo>
                      <a:pt x="3" y="3"/>
                    </a:lnTo>
                    <a:lnTo>
                      <a:pt x="7" y="1"/>
                    </a:lnTo>
                    <a:lnTo>
                      <a:pt x="11" y="0"/>
                    </a:lnTo>
                    <a:lnTo>
                      <a:pt x="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5" name="Freeform 296"/>
              <p:cNvSpPr>
                <a:spLocks/>
              </p:cNvSpPr>
              <p:nvPr/>
            </p:nvSpPr>
            <p:spPr bwMode="auto">
              <a:xfrm>
                <a:off x="3724" y="2491"/>
                <a:ext cx="34" cy="34"/>
              </a:xfrm>
              <a:custGeom>
                <a:avLst/>
                <a:gdLst>
                  <a:gd name="T0" fmla="*/ 17 w 34"/>
                  <a:gd name="T1" fmla="*/ 0 h 34"/>
                  <a:gd name="T2" fmla="*/ 17 w 34"/>
                  <a:gd name="T3" fmla="*/ 0 h 34"/>
                  <a:gd name="T4" fmla="*/ 20 w 34"/>
                  <a:gd name="T5" fmla="*/ 0 h 34"/>
                  <a:gd name="T6" fmla="*/ 23 w 34"/>
                  <a:gd name="T7" fmla="*/ 1 h 34"/>
                  <a:gd name="T8" fmla="*/ 26 w 34"/>
                  <a:gd name="T9" fmla="*/ 3 h 34"/>
                  <a:gd name="T10" fmla="*/ 28 w 34"/>
                  <a:gd name="T11" fmla="*/ 5 h 34"/>
                  <a:gd name="T12" fmla="*/ 30 w 34"/>
                  <a:gd name="T13" fmla="*/ 7 h 34"/>
                  <a:gd name="T14" fmla="*/ 32 w 34"/>
                  <a:gd name="T15" fmla="*/ 10 h 34"/>
                  <a:gd name="T16" fmla="*/ 34 w 34"/>
                  <a:gd name="T17" fmla="*/ 14 h 34"/>
                  <a:gd name="T18" fmla="*/ 34 w 34"/>
                  <a:gd name="T19" fmla="*/ 17 h 34"/>
                  <a:gd name="T20" fmla="*/ 34 w 34"/>
                  <a:gd name="T21" fmla="*/ 17 h 34"/>
                  <a:gd name="T22" fmla="*/ 34 w 34"/>
                  <a:gd name="T23" fmla="*/ 21 h 34"/>
                  <a:gd name="T24" fmla="*/ 32 w 34"/>
                  <a:gd name="T25" fmla="*/ 24 h 34"/>
                  <a:gd name="T26" fmla="*/ 30 w 34"/>
                  <a:gd name="T27" fmla="*/ 26 h 34"/>
                  <a:gd name="T28" fmla="*/ 28 w 34"/>
                  <a:gd name="T29" fmla="*/ 29 h 34"/>
                  <a:gd name="T30" fmla="*/ 26 w 34"/>
                  <a:gd name="T31" fmla="*/ 31 h 34"/>
                  <a:gd name="T32" fmla="*/ 23 w 34"/>
                  <a:gd name="T33" fmla="*/ 32 h 34"/>
                  <a:gd name="T34" fmla="*/ 20 w 34"/>
                  <a:gd name="T35" fmla="*/ 33 h 34"/>
                  <a:gd name="T36" fmla="*/ 17 w 34"/>
                  <a:gd name="T37" fmla="*/ 34 h 34"/>
                  <a:gd name="T38" fmla="*/ 17 w 34"/>
                  <a:gd name="T39" fmla="*/ 34 h 34"/>
                  <a:gd name="T40" fmla="*/ 13 w 34"/>
                  <a:gd name="T41" fmla="*/ 33 h 34"/>
                  <a:gd name="T42" fmla="*/ 10 w 34"/>
                  <a:gd name="T43" fmla="*/ 32 h 34"/>
                  <a:gd name="T44" fmla="*/ 8 w 34"/>
                  <a:gd name="T45" fmla="*/ 31 h 34"/>
                  <a:gd name="T46" fmla="*/ 5 w 34"/>
                  <a:gd name="T47" fmla="*/ 29 h 34"/>
                  <a:gd name="T48" fmla="*/ 3 w 34"/>
                  <a:gd name="T49" fmla="*/ 26 h 34"/>
                  <a:gd name="T50" fmla="*/ 2 w 34"/>
                  <a:gd name="T51" fmla="*/ 24 h 34"/>
                  <a:gd name="T52" fmla="*/ 1 w 34"/>
                  <a:gd name="T53" fmla="*/ 21 h 34"/>
                  <a:gd name="T54" fmla="*/ 0 w 34"/>
                  <a:gd name="T55" fmla="*/ 17 h 34"/>
                  <a:gd name="T56" fmla="*/ 0 w 34"/>
                  <a:gd name="T57" fmla="*/ 17 h 34"/>
                  <a:gd name="T58" fmla="*/ 1 w 34"/>
                  <a:gd name="T59" fmla="*/ 14 h 34"/>
                  <a:gd name="T60" fmla="*/ 2 w 34"/>
                  <a:gd name="T61" fmla="*/ 10 h 34"/>
                  <a:gd name="T62" fmla="*/ 3 w 34"/>
                  <a:gd name="T63" fmla="*/ 7 h 34"/>
                  <a:gd name="T64" fmla="*/ 5 w 34"/>
                  <a:gd name="T65" fmla="*/ 5 h 34"/>
                  <a:gd name="T66" fmla="*/ 8 w 34"/>
                  <a:gd name="T67" fmla="*/ 3 h 34"/>
                  <a:gd name="T68" fmla="*/ 10 w 34"/>
                  <a:gd name="T69" fmla="*/ 1 h 34"/>
                  <a:gd name="T70" fmla="*/ 13 w 34"/>
                  <a:gd name="T71" fmla="*/ 0 h 34"/>
                  <a:gd name="T72" fmla="*/ 17 w 34"/>
                  <a:gd name="T73" fmla="*/ 0 h 34"/>
                  <a:gd name="T74" fmla="*/ 17 w 34"/>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4">
                    <a:moveTo>
                      <a:pt x="17" y="0"/>
                    </a:moveTo>
                    <a:lnTo>
                      <a:pt x="17" y="0"/>
                    </a:lnTo>
                    <a:lnTo>
                      <a:pt x="20" y="0"/>
                    </a:lnTo>
                    <a:lnTo>
                      <a:pt x="23" y="1"/>
                    </a:lnTo>
                    <a:lnTo>
                      <a:pt x="26" y="3"/>
                    </a:lnTo>
                    <a:lnTo>
                      <a:pt x="28" y="5"/>
                    </a:lnTo>
                    <a:lnTo>
                      <a:pt x="30" y="7"/>
                    </a:lnTo>
                    <a:lnTo>
                      <a:pt x="32" y="10"/>
                    </a:lnTo>
                    <a:lnTo>
                      <a:pt x="34" y="14"/>
                    </a:lnTo>
                    <a:lnTo>
                      <a:pt x="34" y="17"/>
                    </a:lnTo>
                    <a:lnTo>
                      <a:pt x="34" y="17"/>
                    </a:lnTo>
                    <a:lnTo>
                      <a:pt x="34" y="21"/>
                    </a:lnTo>
                    <a:lnTo>
                      <a:pt x="32" y="24"/>
                    </a:lnTo>
                    <a:lnTo>
                      <a:pt x="30" y="26"/>
                    </a:lnTo>
                    <a:lnTo>
                      <a:pt x="28" y="29"/>
                    </a:lnTo>
                    <a:lnTo>
                      <a:pt x="26" y="31"/>
                    </a:lnTo>
                    <a:lnTo>
                      <a:pt x="23" y="32"/>
                    </a:lnTo>
                    <a:lnTo>
                      <a:pt x="20" y="33"/>
                    </a:lnTo>
                    <a:lnTo>
                      <a:pt x="17" y="34"/>
                    </a:lnTo>
                    <a:lnTo>
                      <a:pt x="17" y="34"/>
                    </a:lnTo>
                    <a:lnTo>
                      <a:pt x="13" y="33"/>
                    </a:lnTo>
                    <a:lnTo>
                      <a:pt x="10" y="32"/>
                    </a:lnTo>
                    <a:lnTo>
                      <a:pt x="8" y="31"/>
                    </a:lnTo>
                    <a:lnTo>
                      <a:pt x="5" y="29"/>
                    </a:lnTo>
                    <a:lnTo>
                      <a:pt x="3" y="26"/>
                    </a:lnTo>
                    <a:lnTo>
                      <a:pt x="2" y="24"/>
                    </a:lnTo>
                    <a:lnTo>
                      <a:pt x="1" y="21"/>
                    </a:lnTo>
                    <a:lnTo>
                      <a:pt x="0" y="17"/>
                    </a:lnTo>
                    <a:lnTo>
                      <a:pt x="0" y="17"/>
                    </a:lnTo>
                    <a:lnTo>
                      <a:pt x="1" y="14"/>
                    </a:lnTo>
                    <a:lnTo>
                      <a:pt x="2" y="10"/>
                    </a:lnTo>
                    <a:lnTo>
                      <a:pt x="3" y="7"/>
                    </a:lnTo>
                    <a:lnTo>
                      <a:pt x="5" y="5"/>
                    </a:lnTo>
                    <a:lnTo>
                      <a:pt x="8" y="3"/>
                    </a:lnTo>
                    <a:lnTo>
                      <a:pt x="10" y="1"/>
                    </a:lnTo>
                    <a:lnTo>
                      <a:pt x="13" y="0"/>
                    </a:lnTo>
                    <a:lnTo>
                      <a:pt x="17" y="0"/>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6" name="Freeform 297"/>
              <p:cNvSpPr>
                <a:spLocks/>
              </p:cNvSpPr>
              <p:nvPr/>
            </p:nvSpPr>
            <p:spPr bwMode="auto">
              <a:xfrm>
                <a:off x="3666" y="2491"/>
                <a:ext cx="33" cy="34"/>
              </a:xfrm>
              <a:custGeom>
                <a:avLst/>
                <a:gdLst>
                  <a:gd name="T0" fmla="*/ 16 w 33"/>
                  <a:gd name="T1" fmla="*/ 0 h 34"/>
                  <a:gd name="T2" fmla="*/ 16 w 33"/>
                  <a:gd name="T3" fmla="*/ 0 h 34"/>
                  <a:gd name="T4" fmla="*/ 20 w 33"/>
                  <a:gd name="T5" fmla="*/ 0 h 34"/>
                  <a:gd name="T6" fmla="*/ 23 w 33"/>
                  <a:gd name="T7" fmla="*/ 1 h 34"/>
                  <a:gd name="T8" fmla="*/ 26 w 33"/>
                  <a:gd name="T9" fmla="*/ 3 h 34"/>
                  <a:gd name="T10" fmla="*/ 29 w 33"/>
                  <a:gd name="T11" fmla="*/ 5 h 34"/>
                  <a:gd name="T12" fmla="*/ 31 w 33"/>
                  <a:gd name="T13" fmla="*/ 7 h 34"/>
                  <a:gd name="T14" fmla="*/ 32 w 33"/>
                  <a:gd name="T15" fmla="*/ 10 h 34"/>
                  <a:gd name="T16" fmla="*/ 33 w 33"/>
                  <a:gd name="T17" fmla="*/ 14 h 34"/>
                  <a:gd name="T18" fmla="*/ 33 w 33"/>
                  <a:gd name="T19" fmla="*/ 17 h 34"/>
                  <a:gd name="T20" fmla="*/ 33 w 33"/>
                  <a:gd name="T21" fmla="*/ 17 h 34"/>
                  <a:gd name="T22" fmla="*/ 33 w 33"/>
                  <a:gd name="T23" fmla="*/ 21 h 34"/>
                  <a:gd name="T24" fmla="*/ 32 w 33"/>
                  <a:gd name="T25" fmla="*/ 24 h 34"/>
                  <a:gd name="T26" fmla="*/ 31 w 33"/>
                  <a:gd name="T27" fmla="*/ 26 h 34"/>
                  <a:gd name="T28" fmla="*/ 29 w 33"/>
                  <a:gd name="T29" fmla="*/ 29 h 34"/>
                  <a:gd name="T30" fmla="*/ 26 w 33"/>
                  <a:gd name="T31" fmla="*/ 31 h 34"/>
                  <a:gd name="T32" fmla="*/ 23 w 33"/>
                  <a:gd name="T33" fmla="*/ 32 h 34"/>
                  <a:gd name="T34" fmla="*/ 20 w 33"/>
                  <a:gd name="T35" fmla="*/ 33 h 34"/>
                  <a:gd name="T36" fmla="*/ 16 w 33"/>
                  <a:gd name="T37" fmla="*/ 34 h 34"/>
                  <a:gd name="T38" fmla="*/ 16 w 33"/>
                  <a:gd name="T39" fmla="*/ 34 h 34"/>
                  <a:gd name="T40" fmla="*/ 13 w 33"/>
                  <a:gd name="T41" fmla="*/ 33 h 34"/>
                  <a:gd name="T42" fmla="*/ 10 w 33"/>
                  <a:gd name="T43" fmla="*/ 32 h 34"/>
                  <a:gd name="T44" fmla="*/ 7 w 33"/>
                  <a:gd name="T45" fmla="*/ 31 h 34"/>
                  <a:gd name="T46" fmla="*/ 5 w 33"/>
                  <a:gd name="T47" fmla="*/ 29 h 34"/>
                  <a:gd name="T48" fmla="*/ 3 w 33"/>
                  <a:gd name="T49" fmla="*/ 26 h 34"/>
                  <a:gd name="T50" fmla="*/ 1 w 33"/>
                  <a:gd name="T51" fmla="*/ 24 h 34"/>
                  <a:gd name="T52" fmla="*/ 0 w 33"/>
                  <a:gd name="T53" fmla="*/ 21 h 34"/>
                  <a:gd name="T54" fmla="*/ 0 w 33"/>
                  <a:gd name="T55" fmla="*/ 17 h 34"/>
                  <a:gd name="T56" fmla="*/ 0 w 33"/>
                  <a:gd name="T57" fmla="*/ 17 h 34"/>
                  <a:gd name="T58" fmla="*/ 0 w 33"/>
                  <a:gd name="T59" fmla="*/ 14 h 34"/>
                  <a:gd name="T60" fmla="*/ 1 w 33"/>
                  <a:gd name="T61" fmla="*/ 10 h 34"/>
                  <a:gd name="T62" fmla="*/ 3 w 33"/>
                  <a:gd name="T63" fmla="*/ 7 h 34"/>
                  <a:gd name="T64" fmla="*/ 5 w 33"/>
                  <a:gd name="T65" fmla="*/ 5 h 34"/>
                  <a:gd name="T66" fmla="*/ 7 w 33"/>
                  <a:gd name="T67" fmla="*/ 3 h 34"/>
                  <a:gd name="T68" fmla="*/ 10 w 33"/>
                  <a:gd name="T69" fmla="*/ 1 h 34"/>
                  <a:gd name="T70" fmla="*/ 13 w 33"/>
                  <a:gd name="T71" fmla="*/ 0 h 34"/>
                  <a:gd name="T72" fmla="*/ 16 w 33"/>
                  <a:gd name="T73" fmla="*/ 0 h 34"/>
                  <a:gd name="T74" fmla="*/ 16 w 33"/>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4">
                    <a:moveTo>
                      <a:pt x="16" y="0"/>
                    </a:moveTo>
                    <a:lnTo>
                      <a:pt x="16" y="0"/>
                    </a:lnTo>
                    <a:lnTo>
                      <a:pt x="20" y="0"/>
                    </a:lnTo>
                    <a:lnTo>
                      <a:pt x="23" y="1"/>
                    </a:lnTo>
                    <a:lnTo>
                      <a:pt x="26" y="3"/>
                    </a:lnTo>
                    <a:lnTo>
                      <a:pt x="29" y="5"/>
                    </a:lnTo>
                    <a:lnTo>
                      <a:pt x="31" y="7"/>
                    </a:lnTo>
                    <a:lnTo>
                      <a:pt x="32" y="10"/>
                    </a:lnTo>
                    <a:lnTo>
                      <a:pt x="33" y="14"/>
                    </a:lnTo>
                    <a:lnTo>
                      <a:pt x="33" y="17"/>
                    </a:lnTo>
                    <a:lnTo>
                      <a:pt x="33" y="17"/>
                    </a:lnTo>
                    <a:lnTo>
                      <a:pt x="33" y="21"/>
                    </a:lnTo>
                    <a:lnTo>
                      <a:pt x="32" y="24"/>
                    </a:lnTo>
                    <a:lnTo>
                      <a:pt x="31" y="26"/>
                    </a:lnTo>
                    <a:lnTo>
                      <a:pt x="29" y="29"/>
                    </a:lnTo>
                    <a:lnTo>
                      <a:pt x="26" y="31"/>
                    </a:lnTo>
                    <a:lnTo>
                      <a:pt x="23" y="32"/>
                    </a:lnTo>
                    <a:lnTo>
                      <a:pt x="20" y="33"/>
                    </a:lnTo>
                    <a:lnTo>
                      <a:pt x="16" y="34"/>
                    </a:lnTo>
                    <a:lnTo>
                      <a:pt x="16" y="34"/>
                    </a:lnTo>
                    <a:lnTo>
                      <a:pt x="13" y="33"/>
                    </a:lnTo>
                    <a:lnTo>
                      <a:pt x="10" y="32"/>
                    </a:lnTo>
                    <a:lnTo>
                      <a:pt x="7" y="31"/>
                    </a:lnTo>
                    <a:lnTo>
                      <a:pt x="5" y="29"/>
                    </a:lnTo>
                    <a:lnTo>
                      <a:pt x="3" y="26"/>
                    </a:lnTo>
                    <a:lnTo>
                      <a:pt x="1" y="24"/>
                    </a:lnTo>
                    <a:lnTo>
                      <a:pt x="0" y="21"/>
                    </a:lnTo>
                    <a:lnTo>
                      <a:pt x="0" y="17"/>
                    </a:lnTo>
                    <a:lnTo>
                      <a:pt x="0" y="17"/>
                    </a:lnTo>
                    <a:lnTo>
                      <a:pt x="0" y="14"/>
                    </a:lnTo>
                    <a:lnTo>
                      <a:pt x="1" y="10"/>
                    </a:lnTo>
                    <a:lnTo>
                      <a:pt x="3" y="7"/>
                    </a:lnTo>
                    <a:lnTo>
                      <a:pt x="5" y="5"/>
                    </a:lnTo>
                    <a:lnTo>
                      <a:pt x="7" y="3"/>
                    </a:lnTo>
                    <a:lnTo>
                      <a:pt x="10" y="1"/>
                    </a:lnTo>
                    <a:lnTo>
                      <a:pt x="13" y="0"/>
                    </a:lnTo>
                    <a:lnTo>
                      <a:pt x="16" y="0"/>
                    </a:lnTo>
                    <a:lnTo>
                      <a:pt x="1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7" name="Freeform 298"/>
              <p:cNvSpPr>
                <a:spLocks/>
              </p:cNvSpPr>
              <p:nvPr/>
            </p:nvSpPr>
            <p:spPr bwMode="auto">
              <a:xfrm>
                <a:off x="3619" y="2532"/>
                <a:ext cx="21" cy="23"/>
              </a:xfrm>
              <a:custGeom>
                <a:avLst/>
                <a:gdLst>
                  <a:gd name="T0" fmla="*/ 11 w 21"/>
                  <a:gd name="T1" fmla="*/ 0 h 23"/>
                  <a:gd name="T2" fmla="*/ 11 w 21"/>
                  <a:gd name="T3" fmla="*/ 0 h 23"/>
                  <a:gd name="T4" fmla="*/ 15 w 21"/>
                  <a:gd name="T5" fmla="*/ 1 h 23"/>
                  <a:gd name="T6" fmla="*/ 18 w 21"/>
                  <a:gd name="T7" fmla="*/ 3 h 23"/>
                  <a:gd name="T8" fmla="*/ 21 w 21"/>
                  <a:gd name="T9" fmla="*/ 8 h 23"/>
                  <a:gd name="T10" fmla="*/ 21 w 21"/>
                  <a:gd name="T11" fmla="*/ 12 h 23"/>
                  <a:gd name="T12" fmla="*/ 21 w 21"/>
                  <a:gd name="T13" fmla="*/ 12 h 23"/>
                  <a:gd name="T14" fmla="*/ 21 w 21"/>
                  <a:gd name="T15" fmla="*/ 16 h 23"/>
                  <a:gd name="T16" fmla="*/ 18 w 21"/>
                  <a:gd name="T17" fmla="*/ 19 h 23"/>
                  <a:gd name="T18" fmla="*/ 15 w 21"/>
                  <a:gd name="T19" fmla="*/ 22 h 23"/>
                  <a:gd name="T20" fmla="*/ 11 w 21"/>
                  <a:gd name="T21" fmla="*/ 23 h 23"/>
                  <a:gd name="T22" fmla="*/ 11 w 21"/>
                  <a:gd name="T23" fmla="*/ 23 h 23"/>
                  <a:gd name="T24" fmla="*/ 6 w 21"/>
                  <a:gd name="T25" fmla="*/ 22 h 23"/>
                  <a:gd name="T26" fmla="*/ 3 w 21"/>
                  <a:gd name="T27" fmla="*/ 19 h 23"/>
                  <a:gd name="T28" fmla="*/ 1 w 21"/>
                  <a:gd name="T29" fmla="*/ 16 h 23"/>
                  <a:gd name="T30" fmla="*/ 0 w 21"/>
                  <a:gd name="T31" fmla="*/ 12 h 23"/>
                  <a:gd name="T32" fmla="*/ 0 w 21"/>
                  <a:gd name="T33" fmla="*/ 12 h 23"/>
                  <a:gd name="T34" fmla="*/ 1 w 21"/>
                  <a:gd name="T35" fmla="*/ 8 h 23"/>
                  <a:gd name="T36" fmla="*/ 3 w 21"/>
                  <a:gd name="T37" fmla="*/ 3 h 23"/>
                  <a:gd name="T38" fmla="*/ 6 w 21"/>
                  <a:gd name="T39" fmla="*/ 1 h 23"/>
                  <a:gd name="T40" fmla="*/ 11 w 21"/>
                  <a:gd name="T41" fmla="*/ 0 h 23"/>
                  <a:gd name="T42" fmla="*/ 11 w 21"/>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11" y="0"/>
                    </a:moveTo>
                    <a:lnTo>
                      <a:pt x="11" y="0"/>
                    </a:lnTo>
                    <a:lnTo>
                      <a:pt x="15" y="1"/>
                    </a:lnTo>
                    <a:lnTo>
                      <a:pt x="18" y="3"/>
                    </a:lnTo>
                    <a:lnTo>
                      <a:pt x="21" y="8"/>
                    </a:lnTo>
                    <a:lnTo>
                      <a:pt x="21" y="12"/>
                    </a:lnTo>
                    <a:lnTo>
                      <a:pt x="21" y="12"/>
                    </a:lnTo>
                    <a:lnTo>
                      <a:pt x="21" y="16"/>
                    </a:lnTo>
                    <a:lnTo>
                      <a:pt x="18" y="19"/>
                    </a:lnTo>
                    <a:lnTo>
                      <a:pt x="15" y="22"/>
                    </a:lnTo>
                    <a:lnTo>
                      <a:pt x="11" y="23"/>
                    </a:lnTo>
                    <a:lnTo>
                      <a:pt x="11" y="23"/>
                    </a:lnTo>
                    <a:lnTo>
                      <a:pt x="6" y="22"/>
                    </a:lnTo>
                    <a:lnTo>
                      <a:pt x="3" y="19"/>
                    </a:lnTo>
                    <a:lnTo>
                      <a:pt x="1" y="16"/>
                    </a:lnTo>
                    <a:lnTo>
                      <a:pt x="0" y="12"/>
                    </a:lnTo>
                    <a:lnTo>
                      <a:pt x="0" y="12"/>
                    </a:lnTo>
                    <a:lnTo>
                      <a:pt x="1" y="8"/>
                    </a:lnTo>
                    <a:lnTo>
                      <a:pt x="3" y="3"/>
                    </a:lnTo>
                    <a:lnTo>
                      <a:pt x="6" y="1"/>
                    </a:lnTo>
                    <a:lnTo>
                      <a:pt x="11" y="0"/>
                    </a:lnTo>
                    <a:lnTo>
                      <a:pt x="1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8" name="Freeform 299"/>
              <p:cNvSpPr>
                <a:spLocks/>
              </p:cNvSpPr>
              <p:nvPr/>
            </p:nvSpPr>
            <p:spPr bwMode="auto">
              <a:xfrm>
                <a:off x="3636" y="2581"/>
                <a:ext cx="8" cy="32"/>
              </a:xfrm>
              <a:custGeom>
                <a:avLst/>
                <a:gdLst>
                  <a:gd name="T0" fmla="*/ 2 w 8"/>
                  <a:gd name="T1" fmla="*/ 0 h 32"/>
                  <a:gd name="T2" fmla="*/ 8 w 8"/>
                  <a:gd name="T3" fmla="*/ 18 h 32"/>
                  <a:gd name="T4" fmla="*/ 1 w 8"/>
                  <a:gd name="T5" fmla="*/ 18 h 32"/>
                  <a:gd name="T6" fmla="*/ 1 w 8"/>
                  <a:gd name="T7" fmla="*/ 18 h 32"/>
                  <a:gd name="T8" fmla="*/ 0 w 8"/>
                  <a:gd name="T9" fmla="*/ 27 h 32"/>
                  <a:gd name="T10" fmla="*/ 0 w 8"/>
                  <a:gd name="T11" fmla="*/ 32 h 32"/>
                </a:gdLst>
                <a:ahLst/>
                <a:cxnLst>
                  <a:cxn ang="0">
                    <a:pos x="T0" y="T1"/>
                  </a:cxn>
                  <a:cxn ang="0">
                    <a:pos x="T2" y="T3"/>
                  </a:cxn>
                  <a:cxn ang="0">
                    <a:pos x="T4" y="T5"/>
                  </a:cxn>
                  <a:cxn ang="0">
                    <a:pos x="T6" y="T7"/>
                  </a:cxn>
                  <a:cxn ang="0">
                    <a:pos x="T8" y="T9"/>
                  </a:cxn>
                  <a:cxn ang="0">
                    <a:pos x="T10" y="T11"/>
                  </a:cxn>
                </a:cxnLst>
                <a:rect l="0" t="0" r="r" b="b"/>
                <a:pathLst>
                  <a:path w="8" h="32">
                    <a:moveTo>
                      <a:pt x="2" y="0"/>
                    </a:moveTo>
                    <a:lnTo>
                      <a:pt x="8" y="18"/>
                    </a:lnTo>
                    <a:lnTo>
                      <a:pt x="1" y="18"/>
                    </a:lnTo>
                    <a:lnTo>
                      <a:pt x="1" y="18"/>
                    </a:lnTo>
                    <a:lnTo>
                      <a:pt x="0" y="27"/>
                    </a:lnTo>
                    <a:lnTo>
                      <a:pt x="0" y="3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79" name="Freeform 300"/>
              <p:cNvSpPr>
                <a:spLocks/>
              </p:cNvSpPr>
              <p:nvPr/>
            </p:nvSpPr>
            <p:spPr bwMode="auto">
              <a:xfrm>
                <a:off x="3610" y="2558"/>
                <a:ext cx="38" cy="28"/>
              </a:xfrm>
              <a:custGeom>
                <a:avLst/>
                <a:gdLst>
                  <a:gd name="T0" fmla="*/ 7 w 38"/>
                  <a:gd name="T1" fmla="*/ 26 h 28"/>
                  <a:gd name="T2" fmla="*/ 7 w 38"/>
                  <a:gd name="T3" fmla="*/ 26 h 28"/>
                  <a:gd name="T4" fmla="*/ 6 w 38"/>
                  <a:gd name="T5" fmla="*/ 27 h 28"/>
                  <a:gd name="T6" fmla="*/ 4 w 38"/>
                  <a:gd name="T7" fmla="*/ 28 h 28"/>
                  <a:gd name="T8" fmla="*/ 4 w 38"/>
                  <a:gd name="T9" fmla="*/ 28 h 28"/>
                  <a:gd name="T10" fmla="*/ 2 w 38"/>
                  <a:gd name="T11" fmla="*/ 28 h 28"/>
                  <a:gd name="T12" fmla="*/ 2 w 38"/>
                  <a:gd name="T13" fmla="*/ 28 h 28"/>
                  <a:gd name="T14" fmla="*/ 0 w 38"/>
                  <a:gd name="T15" fmla="*/ 26 h 28"/>
                  <a:gd name="T16" fmla="*/ 0 w 38"/>
                  <a:gd name="T17" fmla="*/ 24 h 28"/>
                  <a:gd name="T18" fmla="*/ 8 w 38"/>
                  <a:gd name="T19" fmla="*/ 4 h 28"/>
                  <a:gd name="T20" fmla="*/ 8 w 38"/>
                  <a:gd name="T21" fmla="*/ 4 h 28"/>
                  <a:gd name="T22" fmla="*/ 10 w 38"/>
                  <a:gd name="T23" fmla="*/ 3 h 28"/>
                  <a:gd name="T24" fmla="*/ 12 w 38"/>
                  <a:gd name="T25" fmla="*/ 1 h 28"/>
                  <a:gd name="T26" fmla="*/ 16 w 38"/>
                  <a:gd name="T27" fmla="*/ 0 h 28"/>
                  <a:gd name="T28" fmla="*/ 20 w 38"/>
                  <a:gd name="T29" fmla="*/ 0 h 28"/>
                  <a:gd name="T30" fmla="*/ 20 w 38"/>
                  <a:gd name="T31" fmla="*/ 0 h 28"/>
                  <a:gd name="T32" fmla="*/ 24 w 38"/>
                  <a:gd name="T33" fmla="*/ 0 h 28"/>
                  <a:gd name="T34" fmla="*/ 27 w 38"/>
                  <a:gd name="T35" fmla="*/ 1 h 28"/>
                  <a:gd name="T36" fmla="*/ 30 w 38"/>
                  <a:gd name="T37" fmla="*/ 3 h 28"/>
                  <a:gd name="T38" fmla="*/ 31 w 38"/>
                  <a:gd name="T39" fmla="*/ 4 h 28"/>
                  <a:gd name="T40" fmla="*/ 38 w 38"/>
                  <a:gd name="T41" fmla="*/ 24 h 28"/>
                  <a:gd name="T42" fmla="*/ 38 w 38"/>
                  <a:gd name="T43" fmla="*/ 24 h 28"/>
                  <a:gd name="T44" fmla="*/ 38 w 38"/>
                  <a:gd name="T45" fmla="*/ 26 h 28"/>
                  <a:gd name="T46" fmla="*/ 36 w 38"/>
                  <a:gd name="T47" fmla="*/ 28 h 28"/>
                  <a:gd name="T48" fmla="*/ 36 w 38"/>
                  <a:gd name="T49" fmla="*/ 28 h 28"/>
                  <a:gd name="T50" fmla="*/ 35 w 38"/>
                  <a:gd name="T51" fmla="*/ 28 h 28"/>
                  <a:gd name="T52" fmla="*/ 35 w 38"/>
                  <a:gd name="T53" fmla="*/ 28 h 28"/>
                  <a:gd name="T54" fmla="*/ 33 w 38"/>
                  <a:gd name="T55" fmla="*/ 27 h 28"/>
                  <a:gd name="T56" fmla="*/ 32 w 38"/>
                  <a:gd name="T5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8">
                    <a:moveTo>
                      <a:pt x="7" y="26"/>
                    </a:moveTo>
                    <a:lnTo>
                      <a:pt x="7" y="26"/>
                    </a:lnTo>
                    <a:lnTo>
                      <a:pt x="6" y="27"/>
                    </a:lnTo>
                    <a:lnTo>
                      <a:pt x="4" y="28"/>
                    </a:lnTo>
                    <a:lnTo>
                      <a:pt x="4" y="28"/>
                    </a:lnTo>
                    <a:lnTo>
                      <a:pt x="2" y="28"/>
                    </a:lnTo>
                    <a:lnTo>
                      <a:pt x="2" y="28"/>
                    </a:lnTo>
                    <a:lnTo>
                      <a:pt x="0" y="26"/>
                    </a:lnTo>
                    <a:lnTo>
                      <a:pt x="0" y="24"/>
                    </a:lnTo>
                    <a:lnTo>
                      <a:pt x="8" y="4"/>
                    </a:lnTo>
                    <a:lnTo>
                      <a:pt x="8" y="4"/>
                    </a:lnTo>
                    <a:lnTo>
                      <a:pt x="10" y="3"/>
                    </a:lnTo>
                    <a:lnTo>
                      <a:pt x="12" y="1"/>
                    </a:lnTo>
                    <a:lnTo>
                      <a:pt x="16" y="0"/>
                    </a:lnTo>
                    <a:lnTo>
                      <a:pt x="20" y="0"/>
                    </a:lnTo>
                    <a:lnTo>
                      <a:pt x="20" y="0"/>
                    </a:lnTo>
                    <a:lnTo>
                      <a:pt x="24" y="0"/>
                    </a:lnTo>
                    <a:lnTo>
                      <a:pt x="27" y="1"/>
                    </a:lnTo>
                    <a:lnTo>
                      <a:pt x="30" y="3"/>
                    </a:lnTo>
                    <a:lnTo>
                      <a:pt x="31" y="4"/>
                    </a:lnTo>
                    <a:lnTo>
                      <a:pt x="38" y="24"/>
                    </a:lnTo>
                    <a:lnTo>
                      <a:pt x="38" y="24"/>
                    </a:lnTo>
                    <a:lnTo>
                      <a:pt x="38" y="26"/>
                    </a:lnTo>
                    <a:lnTo>
                      <a:pt x="36" y="28"/>
                    </a:lnTo>
                    <a:lnTo>
                      <a:pt x="36" y="28"/>
                    </a:lnTo>
                    <a:lnTo>
                      <a:pt x="35" y="28"/>
                    </a:lnTo>
                    <a:lnTo>
                      <a:pt x="35" y="28"/>
                    </a:lnTo>
                    <a:lnTo>
                      <a:pt x="33" y="27"/>
                    </a:lnTo>
                    <a:lnTo>
                      <a:pt x="32" y="2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0" name="Freeform 301"/>
              <p:cNvSpPr>
                <a:spLocks/>
              </p:cNvSpPr>
              <p:nvPr/>
            </p:nvSpPr>
            <p:spPr bwMode="auto">
              <a:xfrm>
                <a:off x="3615" y="2581"/>
                <a:ext cx="9" cy="32"/>
              </a:xfrm>
              <a:custGeom>
                <a:avLst/>
                <a:gdLst>
                  <a:gd name="T0" fmla="*/ 9 w 9"/>
                  <a:gd name="T1" fmla="*/ 32 h 32"/>
                  <a:gd name="T2" fmla="*/ 9 w 9"/>
                  <a:gd name="T3" fmla="*/ 32 h 32"/>
                  <a:gd name="T4" fmla="*/ 8 w 9"/>
                  <a:gd name="T5" fmla="*/ 27 h 32"/>
                  <a:gd name="T6" fmla="*/ 7 w 9"/>
                  <a:gd name="T7" fmla="*/ 18 h 32"/>
                  <a:gd name="T8" fmla="*/ 0 w 9"/>
                  <a:gd name="T9" fmla="*/ 18 h 32"/>
                  <a:gd name="T10" fmla="*/ 7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9" y="32"/>
                    </a:moveTo>
                    <a:lnTo>
                      <a:pt x="9" y="32"/>
                    </a:lnTo>
                    <a:lnTo>
                      <a:pt x="8" y="27"/>
                    </a:lnTo>
                    <a:lnTo>
                      <a:pt x="7" y="18"/>
                    </a:lnTo>
                    <a:lnTo>
                      <a:pt x="0" y="18"/>
                    </a:lnTo>
                    <a:lnTo>
                      <a:pt x="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1" name="Freeform 302"/>
              <p:cNvSpPr>
                <a:spLocks/>
              </p:cNvSpPr>
              <p:nvPr/>
            </p:nvSpPr>
            <p:spPr bwMode="auto">
              <a:xfrm>
                <a:off x="3692" y="2564"/>
                <a:ext cx="13" cy="49"/>
              </a:xfrm>
              <a:custGeom>
                <a:avLst/>
                <a:gdLst>
                  <a:gd name="T0" fmla="*/ 3 w 13"/>
                  <a:gd name="T1" fmla="*/ 0 h 49"/>
                  <a:gd name="T2" fmla="*/ 13 w 13"/>
                  <a:gd name="T3" fmla="*/ 28 h 49"/>
                  <a:gd name="T4" fmla="*/ 3 w 13"/>
                  <a:gd name="T5" fmla="*/ 28 h 49"/>
                  <a:gd name="T6" fmla="*/ 3 w 13"/>
                  <a:gd name="T7" fmla="*/ 28 h 49"/>
                  <a:gd name="T8" fmla="*/ 2 w 13"/>
                  <a:gd name="T9" fmla="*/ 41 h 49"/>
                  <a:gd name="T10" fmla="*/ 1 w 13"/>
                  <a:gd name="T11" fmla="*/ 46 h 49"/>
                  <a:gd name="T12" fmla="*/ 0 w 13"/>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3" y="0"/>
                    </a:moveTo>
                    <a:lnTo>
                      <a:pt x="13" y="28"/>
                    </a:lnTo>
                    <a:lnTo>
                      <a:pt x="3" y="28"/>
                    </a:lnTo>
                    <a:lnTo>
                      <a:pt x="3" y="28"/>
                    </a:lnTo>
                    <a:lnTo>
                      <a:pt x="2" y="41"/>
                    </a:lnTo>
                    <a:lnTo>
                      <a:pt x="1" y="46"/>
                    </a:lnTo>
                    <a:lnTo>
                      <a:pt x="0" y="4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2" name="Freeform 303"/>
              <p:cNvSpPr>
                <a:spLocks/>
              </p:cNvSpPr>
              <p:nvPr/>
            </p:nvSpPr>
            <p:spPr bwMode="auto">
              <a:xfrm>
                <a:off x="3654" y="2529"/>
                <a:ext cx="57" cy="42"/>
              </a:xfrm>
              <a:custGeom>
                <a:avLst/>
                <a:gdLst>
                  <a:gd name="T0" fmla="*/ 9 w 57"/>
                  <a:gd name="T1" fmla="*/ 39 h 42"/>
                  <a:gd name="T2" fmla="*/ 9 w 57"/>
                  <a:gd name="T3" fmla="*/ 39 h 42"/>
                  <a:gd name="T4" fmla="*/ 7 w 57"/>
                  <a:gd name="T5" fmla="*/ 42 h 42"/>
                  <a:gd name="T6" fmla="*/ 5 w 57"/>
                  <a:gd name="T7" fmla="*/ 42 h 42"/>
                  <a:gd name="T8" fmla="*/ 5 w 57"/>
                  <a:gd name="T9" fmla="*/ 42 h 42"/>
                  <a:gd name="T10" fmla="*/ 3 w 57"/>
                  <a:gd name="T11" fmla="*/ 42 h 42"/>
                  <a:gd name="T12" fmla="*/ 3 w 57"/>
                  <a:gd name="T13" fmla="*/ 42 h 42"/>
                  <a:gd name="T14" fmla="*/ 2 w 57"/>
                  <a:gd name="T15" fmla="*/ 41 h 42"/>
                  <a:gd name="T16" fmla="*/ 1 w 57"/>
                  <a:gd name="T17" fmla="*/ 40 h 42"/>
                  <a:gd name="T18" fmla="*/ 0 w 57"/>
                  <a:gd name="T19" fmla="*/ 38 h 42"/>
                  <a:gd name="T20" fmla="*/ 0 w 57"/>
                  <a:gd name="T21" fmla="*/ 36 h 42"/>
                  <a:gd name="T22" fmla="*/ 11 w 57"/>
                  <a:gd name="T23" fmla="*/ 7 h 42"/>
                  <a:gd name="T24" fmla="*/ 11 w 57"/>
                  <a:gd name="T25" fmla="*/ 7 h 42"/>
                  <a:gd name="T26" fmla="*/ 13 w 57"/>
                  <a:gd name="T27" fmla="*/ 5 h 42"/>
                  <a:gd name="T28" fmla="*/ 17 w 57"/>
                  <a:gd name="T29" fmla="*/ 2 h 42"/>
                  <a:gd name="T30" fmla="*/ 22 w 57"/>
                  <a:gd name="T31" fmla="*/ 1 h 42"/>
                  <a:gd name="T32" fmla="*/ 28 w 57"/>
                  <a:gd name="T33" fmla="*/ 0 h 42"/>
                  <a:gd name="T34" fmla="*/ 28 w 57"/>
                  <a:gd name="T35" fmla="*/ 0 h 42"/>
                  <a:gd name="T36" fmla="*/ 35 w 57"/>
                  <a:gd name="T37" fmla="*/ 1 h 42"/>
                  <a:gd name="T38" fmla="*/ 40 w 57"/>
                  <a:gd name="T39" fmla="*/ 2 h 42"/>
                  <a:gd name="T40" fmla="*/ 44 w 57"/>
                  <a:gd name="T41" fmla="*/ 5 h 42"/>
                  <a:gd name="T42" fmla="*/ 46 w 57"/>
                  <a:gd name="T43" fmla="*/ 7 h 42"/>
                  <a:gd name="T44" fmla="*/ 57 w 57"/>
                  <a:gd name="T45" fmla="*/ 36 h 42"/>
                  <a:gd name="T46" fmla="*/ 57 w 57"/>
                  <a:gd name="T47" fmla="*/ 36 h 42"/>
                  <a:gd name="T48" fmla="*/ 57 w 57"/>
                  <a:gd name="T49" fmla="*/ 38 h 42"/>
                  <a:gd name="T50" fmla="*/ 57 w 57"/>
                  <a:gd name="T51" fmla="*/ 40 h 42"/>
                  <a:gd name="T52" fmla="*/ 56 w 57"/>
                  <a:gd name="T53" fmla="*/ 41 h 42"/>
                  <a:gd name="T54" fmla="*/ 54 w 57"/>
                  <a:gd name="T55" fmla="*/ 42 h 42"/>
                  <a:gd name="T56" fmla="*/ 54 w 57"/>
                  <a:gd name="T57" fmla="*/ 42 h 42"/>
                  <a:gd name="T58" fmla="*/ 53 w 57"/>
                  <a:gd name="T59" fmla="*/ 42 h 42"/>
                  <a:gd name="T60" fmla="*/ 53 w 57"/>
                  <a:gd name="T61" fmla="*/ 42 h 42"/>
                  <a:gd name="T62" fmla="*/ 50 w 57"/>
                  <a:gd name="T63" fmla="*/ 42 h 42"/>
                  <a:gd name="T64" fmla="*/ 48 w 57"/>
                  <a:gd name="T6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42">
                    <a:moveTo>
                      <a:pt x="9" y="39"/>
                    </a:moveTo>
                    <a:lnTo>
                      <a:pt x="9" y="39"/>
                    </a:lnTo>
                    <a:lnTo>
                      <a:pt x="7" y="42"/>
                    </a:lnTo>
                    <a:lnTo>
                      <a:pt x="5" y="42"/>
                    </a:lnTo>
                    <a:lnTo>
                      <a:pt x="5" y="42"/>
                    </a:lnTo>
                    <a:lnTo>
                      <a:pt x="3" y="42"/>
                    </a:lnTo>
                    <a:lnTo>
                      <a:pt x="3" y="42"/>
                    </a:lnTo>
                    <a:lnTo>
                      <a:pt x="2" y="41"/>
                    </a:lnTo>
                    <a:lnTo>
                      <a:pt x="1" y="40"/>
                    </a:lnTo>
                    <a:lnTo>
                      <a:pt x="0" y="38"/>
                    </a:lnTo>
                    <a:lnTo>
                      <a:pt x="0" y="36"/>
                    </a:lnTo>
                    <a:lnTo>
                      <a:pt x="11" y="7"/>
                    </a:lnTo>
                    <a:lnTo>
                      <a:pt x="11" y="7"/>
                    </a:lnTo>
                    <a:lnTo>
                      <a:pt x="13" y="5"/>
                    </a:lnTo>
                    <a:lnTo>
                      <a:pt x="17" y="2"/>
                    </a:lnTo>
                    <a:lnTo>
                      <a:pt x="22" y="1"/>
                    </a:lnTo>
                    <a:lnTo>
                      <a:pt x="28" y="0"/>
                    </a:lnTo>
                    <a:lnTo>
                      <a:pt x="28" y="0"/>
                    </a:lnTo>
                    <a:lnTo>
                      <a:pt x="35" y="1"/>
                    </a:lnTo>
                    <a:lnTo>
                      <a:pt x="40" y="2"/>
                    </a:lnTo>
                    <a:lnTo>
                      <a:pt x="44" y="5"/>
                    </a:lnTo>
                    <a:lnTo>
                      <a:pt x="46" y="7"/>
                    </a:lnTo>
                    <a:lnTo>
                      <a:pt x="57" y="36"/>
                    </a:lnTo>
                    <a:lnTo>
                      <a:pt x="57" y="36"/>
                    </a:lnTo>
                    <a:lnTo>
                      <a:pt x="57" y="38"/>
                    </a:lnTo>
                    <a:lnTo>
                      <a:pt x="57" y="40"/>
                    </a:lnTo>
                    <a:lnTo>
                      <a:pt x="56" y="41"/>
                    </a:lnTo>
                    <a:lnTo>
                      <a:pt x="54" y="42"/>
                    </a:lnTo>
                    <a:lnTo>
                      <a:pt x="54" y="42"/>
                    </a:lnTo>
                    <a:lnTo>
                      <a:pt x="53" y="42"/>
                    </a:lnTo>
                    <a:lnTo>
                      <a:pt x="53" y="42"/>
                    </a:lnTo>
                    <a:lnTo>
                      <a:pt x="50" y="42"/>
                    </a:lnTo>
                    <a:lnTo>
                      <a:pt x="48"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3" name="Freeform 304"/>
              <p:cNvSpPr>
                <a:spLocks/>
              </p:cNvSpPr>
              <p:nvPr/>
            </p:nvSpPr>
            <p:spPr bwMode="auto">
              <a:xfrm>
                <a:off x="3660" y="2564"/>
                <a:ext cx="13" cy="49"/>
              </a:xfrm>
              <a:custGeom>
                <a:avLst/>
                <a:gdLst>
                  <a:gd name="T0" fmla="*/ 13 w 13"/>
                  <a:gd name="T1" fmla="*/ 49 h 49"/>
                  <a:gd name="T2" fmla="*/ 13 w 13"/>
                  <a:gd name="T3" fmla="*/ 49 h 49"/>
                  <a:gd name="T4" fmla="*/ 12 w 13"/>
                  <a:gd name="T5" fmla="*/ 46 h 49"/>
                  <a:gd name="T6" fmla="*/ 12 w 13"/>
                  <a:gd name="T7" fmla="*/ 41 h 49"/>
                  <a:gd name="T8" fmla="*/ 11 w 13"/>
                  <a:gd name="T9" fmla="*/ 28 h 49"/>
                  <a:gd name="T10" fmla="*/ 0 w 13"/>
                  <a:gd name="T11" fmla="*/ 28 h 49"/>
                  <a:gd name="T12" fmla="*/ 10 w 13"/>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3" h="49">
                    <a:moveTo>
                      <a:pt x="13" y="49"/>
                    </a:moveTo>
                    <a:lnTo>
                      <a:pt x="13" y="49"/>
                    </a:lnTo>
                    <a:lnTo>
                      <a:pt x="12" y="46"/>
                    </a:lnTo>
                    <a:lnTo>
                      <a:pt x="12" y="41"/>
                    </a:lnTo>
                    <a:lnTo>
                      <a:pt x="11" y="28"/>
                    </a:lnTo>
                    <a:lnTo>
                      <a:pt x="0" y="28"/>
                    </a:lnTo>
                    <a:lnTo>
                      <a:pt x="1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4" name="Freeform 305"/>
              <p:cNvSpPr>
                <a:spLocks/>
              </p:cNvSpPr>
              <p:nvPr/>
            </p:nvSpPr>
            <p:spPr bwMode="auto">
              <a:xfrm>
                <a:off x="3719" y="2529"/>
                <a:ext cx="44" cy="79"/>
              </a:xfrm>
              <a:custGeom>
                <a:avLst/>
                <a:gdLst>
                  <a:gd name="T0" fmla="*/ 11 w 44"/>
                  <a:gd name="T1" fmla="*/ 79 h 79"/>
                  <a:gd name="T2" fmla="*/ 11 w 44"/>
                  <a:gd name="T3" fmla="*/ 79 h 79"/>
                  <a:gd name="T4" fmla="*/ 9 w 44"/>
                  <a:gd name="T5" fmla="*/ 66 h 79"/>
                  <a:gd name="T6" fmla="*/ 6 w 44"/>
                  <a:gd name="T7" fmla="*/ 52 h 79"/>
                  <a:gd name="T8" fmla="*/ 6 w 44"/>
                  <a:gd name="T9" fmla="*/ 52 h 79"/>
                  <a:gd name="T10" fmla="*/ 5 w 44"/>
                  <a:gd name="T11" fmla="*/ 50 h 79"/>
                  <a:gd name="T12" fmla="*/ 4 w 44"/>
                  <a:gd name="T13" fmla="*/ 48 h 79"/>
                  <a:gd name="T14" fmla="*/ 3 w 44"/>
                  <a:gd name="T15" fmla="*/ 47 h 79"/>
                  <a:gd name="T16" fmla="*/ 3 w 44"/>
                  <a:gd name="T17" fmla="*/ 43 h 79"/>
                  <a:gd name="T18" fmla="*/ 3 w 44"/>
                  <a:gd name="T19" fmla="*/ 43 h 79"/>
                  <a:gd name="T20" fmla="*/ 0 w 44"/>
                  <a:gd name="T21" fmla="*/ 30 h 79"/>
                  <a:gd name="T22" fmla="*/ 0 w 44"/>
                  <a:gd name="T23" fmla="*/ 19 h 79"/>
                  <a:gd name="T24" fmla="*/ 0 w 44"/>
                  <a:gd name="T25" fmla="*/ 9 h 79"/>
                  <a:gd name="T26" fmla="*/ 0 w 44"/>
                  <a:gd name="T27" fmla="*/ 9 h 79"/>
                  <a:gd name="T28" fmla="*/ 0 w 44"/>
                  <a:gd name="T29" fmla="*/ 7 h 79"/>
                  <a:gd name="T30" fmla="*/ 3 w 44"/>
                  <a:gd name="T31" fmla="*/ 5 h 79"/>
                  <a:gd name="T32" fmla="*/ 7 w 44"/>
                  <a:gd name="T33" fmla="*/ 3 h 79"/>
                  <a:gd name="T34" fmla="*/ 14 w 44"/>
                  <a:gd name="T35" fmla="*/ 1 h 79"/>
                  <a:gd name="T36" fmla="*/ 22 w 44"/>
                  <a:gd name="T37" fmla="*/ 0 h 79"/>
                  <a:gd name="T38" fmla="*/ 22 w 44"/>
                  <a:gd name="T39" fmla="*/ 0 h 79"/>
                  <a:gd name="T40" fmla="*/ 29 w 44"/>
                  <a:gd name="T41" fmla="*/ 1 h 79"/>
                  <a:gd name="T42" fmla="*/ 36 w 44"/>
                  <a:gd name="T43" fmla="*/ 3 h 79"/>
                  <a:gd name="T44" fmla="*/ 42 w 44"/>
                  <a:gd name="T45" fmla="*/ 5 h 79"/>
                  <a:gd name="T46" fmla="*/ 43 w 44"/>
                  <a:gd name="T47" fmla="*/ 7 h 79"/>
                  <a:gd name="T48" fmla="*/ 43 w 44"/>
                  <a:gd name="T49" fmla="*/ 9 h 79"/>
                  <a:gd name="T50" fmla="*/ 43 w 44"/>
                  <a:gd name="T51" fmla="*/ 9 h 79"/>
                  <a:gd name="T52" fmla="*/ 44 w 44"/>
                  <a:gd name="T53" fmla="*/ 19 h 79"/>
                  <a:gd name="T54" fmla="*/ 43 w 44"/>
                  <a:gd name="T55" fmla="*/ 30 h 79"/>
                  <a:gd name="T56" fmla="*/ 42 w 44"/>
                  <a:gd name="T57" fmla="*/ 43 h 79"/>
                  <a:gd name="T58" fmla="*/ 42 w 44"/>
                  <a:gd name="T59" fmla="*/ 43 h 79"/>
                  <a:gd name="T60" fmla="*/ 41 w 44"/>
                  <a:gd name="T61" fmla="*/ 47 h 79"/>
                  <a:gd name="T62" fmla="*/ 40 w 44"/>
                  <a:gd name="T63" fmla="*/ 48 h 79"/>
                  <a:gd name="T64" fmla="*/ 39 w 44"/>
                  <a:gd name="T65" fmla="*/ 50 h 79"/>
                  <a:gd name="T66" fmla="*/ 37 w 44"/>
                  <a:gd name="T67" fmla="*/ 52 h 79"/>
                  <a:gd name="T68" fmla="*/ 37 w 44"/>
                  <a:gd name="T69" fmla="*/ 52 h 79"/>
                  <a:gd name="T70" fmla="*/ 35 w 44"/>
                  <a:gd name="T71" fmla="*/ 66 h 79"/>
                  <a:gd name="T72" fmla="*/ 32 w 44"/>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79">
                    <a:moveTo>
                      <a:pt x="11" y="79"/>
                    </a:moveTo>
                    <a:lnTo>
                      <a:pt x="11" y="79"/>
                    </a:lnTo>
                    <a:lnTo>
                      <a:pt x="9" y="66"/>
                    </a:lnTo>
                    <a:lnTo>
                      <a:pt x="6" y="52"/>
                    </a:lnTo>
                    <a:lnTo>
                      <a:pt x="6" y="52"/>
                    </a:lnTo>
                    <a:lnTo>
                      <a:pt x="5" y="50"/>
                    </a:lnTo>
                    <a:lnTo>
                      <a:pt x="4" y="48"/>
                    </a:lnTo>
                    <a:lnTo>
                      <a:pt x="3" y="47"/>
                    </a:lnTo>
                    <a:lnTo>
                      <a:pt x="3" y="43"/>
                    </a:lnTo>
                    <a:lnTo>
                      <a:pt x="3" y="43"/>
                    </a:lnTo>
                    <a:lnTo>
                      <a:pt x="0" y="30"/>
                    </a:lnTo>
                    <a:lnTo>
                      <a:pt x="0" y="19"/>
                    </a:lnTo>
                    <a:lnTo>
                      <a:pt x="0" y="9"/>
                    </a:lnTo>
                    <a:lnTo>
                      <a:pt x="0" y="9"/>
                    </a:lnTo>
                    <a:lnTo>
                      <a:pt x="0" y="7"/>
                    </a:lnTo>
                    <a:lnTo>
                      <a:pt x="3" y="5"/>
                    </a:lnTo>
                    <a:lnTo>
                      <a:pt x="7" y="3"/>
                    </a:lnTo>
                    <a:lnTo>
                      <a:pt x="14" y="1"/>
                    </a:lnTo>
                    <a:lnTo>
                      <a:pt x="22" y="0"/>
                    </a:lnTo>
                    <a:lnTo>
                      <a:pt x="22" y="0"/>
                    </a:lnTo>
                    <a:lnTo>
                      <a:pt x="29" y="1"/>
                    </a:lnTo>
                    <a:lnTo>
                      <a:pt x="36" y="3"/>
                    </a:lnTo>
                    <a:lnTo>
                      <a:pt x="42" y="5"/>
                    </a:lnTo>
                    <a:lnTo>
                      <a:pt x="43" y="7"/>
                    </a:lnTo>
                    <a:lnTo>
                      <a:pt x="43" y="9"/>
                    </a:lnTo>
                    <a:lnTo>
                      <a:pt x="43" y="9"/>
                    </a:lnTo>
                    <a:lnTo>
                      <a:pt x="44" y="19"/>
                    </a:lnTo>
                    <a:lnTo>
                      <a:pt x="43" y="30"/>
                    </a:lnTo>
                    <a:lnTo>
                      <a:pt x="42" y="43"/>
                    </a:lnTo>
                    <a:lnTo>
                      <a:pt x="42" y="43"/>
                    </a:lnTo>
                    <a:lnTo>
                      <a:pt x="41" y="47"/>
                    </a:lnTo>
                    <a:lnTo>
                      <a:pt x="40" y="48"/>
                    </a:lnTo>
                    <a:lnTo>
                      <a:pt x="39" y="50"/>
                    </a:lnTo>
                    <a:lnTo>
                      <a:pt x="37" y="52"/>
                    </a:lnTo>
                    <a:lnTo>
                      <a:pt x="37" y="52"/>
                    </a:lnTo>
                    <a:lnTo>
                      <a:pt x="35" y="66"/>
                    </a:lnTo>
                    <a:lnTo>
                      <a:pt x="32" y="7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5" name="Freeform 306"/>
              <p:cNvSpPr>
                <a:spLocks/>
              </p:cNvSpPr>
              <p:nvPr/>
            </p:nvSpPr>
            <p:spPr bwMode="auto">
              <a:xfrm>
                <a:off x="3771" y="2558"/>
                <a:ext cx="29" cy="52"/>
              </a:xfrm>
              <a:custGeom>
                <a:avLst/>
                <a:gdLst>
                  <a:gd name="T0" fmla="*/ 7 w 29"/>
                  <a:gd name="T1" fmla="*/ 52 h 52"/>
                  <a:gd name="T2" fmla="*/ 7 w 29"/>
                  <a:gd name="T3" fmla="*/ 52 h 52"/>
                  <a:gd name="T4" fmla="*/ 5 w 29"/>
                  <a:gd name="T5" fmla="*/ 43 h 52"/>
                  <a:gd name="T6" fmla="*/ 4 w 29"/>
                  <a:gd name="T7" fmla="*/ 34 h 52"/>
                  <a:gd name="T8" fmla="*/ 4 w 29"/>
                  <a:gd name="T9" fmla="*/ 34 h 52"/>
                  <a:gd name="T10" fmla="*/ 3 w 29"/>
                  <a:gd name="T11" fmla="*/ 31 h 52"/>
                  <a:gd name="T12" fmla="*/ 2 w 29"/>
                  <a:gd name="T13" fmla="*/ 29 h 52"/>
                  <a:gd name="T14" fmla="*/ 2 w 29"/>
                  <a:gd name="T15" fmla="*/ 29 h 52"/>
                  <a:gd name="T16" fmla="*/ 0 w 29"/>
                  <a:gd name="T17" fmla="*/ 20 h 52"/>
                  <a:gd name="T18" fmla="*/ 0 w 29"/>
                  <a:gd name="T19" fmla="*/ 12 h 52"/>
                  <a:gd name="T20" fmla="*/ 0 w 29"/>
                  <a:gd name="T21" fmla="*/ 5 h 52"/>
                  <a:gd name="T22" fmla="*/ 0 w 29"/>
                  <a:gd name="T23" fmla="*/ 5 h 52"/>
                  <a:gd name="T24" fmla="*/ 2 w 29"/>
                  <a:gd name="T25" fmla="*/ 3 h 52"/>
                  <a:gd name="T26" fmla="*/ 5 w 29"/>
                  <a:gd name="T27" fmla="*/ 1 h 52"/>
                  <a:gd name="T28" fmla="*/ 9 w 29"/>
                  <a:gd name="T29" fmla="*/ 0 h 52"/>
                  <a:gd name="T30" fmla="*/ 14 w 29"/>
                  <a:gd name="T31" fmla="*/ 0 h 52"/>
                  <a:gd name="T32" fmla="*/ 14 w 29"/>
                  <a:gd name="T33" fmla="*/ 0 h 52"/>
                  <a:gd name="T34" fmla="*/ 19 w 29"/>
                  <a:gd name="T35" fmla="*/ 0 h 52"/>
                  <a:gd name="T36" fmla="*/ 24 w 29"/>
                  <a:gd name="T37" fmla="*/ 1 h 52"/>
                  <a:gd name="T38" fmla="*/ 28 w 29"/>
                  <a:gd name="T39" fmla="*/ 3 h 52"/>
                  <a:gd name="T40" fmla="*/ 29 w 29"/>
                  <a:gd name="T41" fmla="*/ 5 h 52"/>
                  <a:gd name="T42" fmla="*/ 29 w 29"/>
                  <a:gd name="T43" fmla="*/ 5 h 52"/>
                  <a:gd name="T44" fmla="*/ 29 w 29"/>
                  <a:gd name="T45" fmla="*/ 12 h 52"/>
                  <a:gd name="T46" fmla="*/ 29 w 29"/>
                  <a:gd name="T47" fmla="*/ 20 h 52"/>
                  <a:gd name="T48" fmla="*/ 28 w 29"/>
                  <a:gd name="T49" fmla="*/ 29 h 52"/>
                  <a:gd name="T50" fmla="*/ 28 w 29"/>
                  <a:gd name="T51" fmla="*/ 29 h 52"/>
                  <a:gd name="T52" fmla="*/ 26 w 29"/>
                  <a:gd name="T53" fmla="*/ 31 h 52"/>
                  <a:gd name="T54" fmla="*/ 25 w 29"/>
                  <a:gd name="T55" fmla="*/ 34 h 52"/>
                  <a:gd name="T56" fmla="*/ 25 w 29"/>
                  <a:gd name="T57" fmla="*/ 34 h 52"/>
                  <a:gd name="T58" fmla="*/ 24 w 29"/>
                  <a:gd name="T59" fmla="*/ 43 h 52"/>
                  <a:gd name="T60" fmla="*/ 21 w 29"/>
                  <a:gd name="T6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52">
                    <a:moveTo>
                      <a:pt x="7" y="52"/>
                    </a:moveTo>
                    <a:lnTo>
                      <a:pt x="7" y="52"/>
                    </a:lnTo>
                    <a:lnTo>
                      <a:pt x="5" y="43"/>
                    </a:lnTo>
                    <a:lnTo>
                      <a:pt x="4" y="34"/>
                    </a:lnTo>
                    <a:lnTo>
                      <a:pt x="4" y="34"/>
                    </a:lnTo>
                    <a:lnTo>
                      <a:pt x="3" y="31"/>
                    </a:lnTo>
                    <a:lnTo>
                      <a:pt x="2" y="29"/>
                    </a:lnTo>
                    <a:lnTo>
                      <a:pt x="2" y="29"/>
                    </a:lnTo>
                    <a:lnTo>
                      <a:pt x="0" y="20"/>
                    </a:lnTo>
                    <a:lnTo>
                      <a:pt x="0" y="12"/>
                    </a:lnTo>
                    <a:lnTo>
                      <a:pt x="0" y="5"/>
                    </a:lnTo>
                    <a:lnTo>
                      <a:pt x="0" y="5"/>
                    </a:lnTo>
                    <a:lnTo>
                      <a:pt x="2" y="3"/>
                    </a:lnTo>
                    <a:lnTo>
                      <a:pt x="5" y="1"/>
                    </a:lnTo>
                    <a:lnTo>
                      <a:pt x="9" y="0"/>
                    </a:lnTo>
                    <a:lnTo>
                      <a:pt x="14" y="0"/>
                    </a:lnTo>
                    <a:lnTo>
                      <a:pt x="14" y="0"/>
                    </a:lnTo>
                    <a:lnTo>
                      <a:pt x="19" y="0"/>
                    </a:lnTo>
                    <a:lnTo>
                      <a:pt x="24" y="1"/>
                    </a:lnTo>
                    <a:lnTo>
                      <a:pt x="28" y="3"/>
                    </a:lnTo>
                    <a:lnTo>
                      <a:pt x="29" y="5"/>
                    </a:lnTo>
                    <a:lnTo>
                      <a:pt x="29" y="5"/>
                    </a:lnTo>
                    <a:lnTo>
                      <a:pt x="29" y="12"/>
                    </a:lnTo>
                    <a:lnTo>
                      <a:pt x="29" y="20"/>
                    </a:lnTo>
                    <a:lnTo>
                      <a:pt x="28" y="29"/>
                    </a:lnTo>
                    <a:lnTo>
                      <a:pt x="28" y="29"/>
                    </a:lnTo>
                    <a:lnTo>
                      <a:pt x="26" y="31"/>
                    </a:lnTo>
                    <a:lnTo>
                      <a:pt x="25" y="34"/>
                    </a:lnTo>
                    <a:lnTo>
                      <a:pt x="25" y="34"/>
                    </a:lnTo>
                    <a:lnTo>
                      <a:pt x="24" y="43"/>
                    </a:lnTo>
                    <a:lnTo>
                      <a:pt x="21" y="5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6" name="Freeform 307"/>
              <p:cNvSpPr>
                <a:spLocks/>
              </p:cNvSpPr>
              <p:nvPr/>
            </p:nvSpPr>
            <p:spPr bwMode="auto">
              <a:xfrm>
                <a:off x="3760" y="2429"/>
                <a:ext cx="37" cy="48"/>
              </a:xfrm>
              <a:custGeom>
                <a:avLst/>
                <a:gdLst>
                  <a:gd name="T0" fmla="*/ 37 w 37"/>
                  <a:gd name="T1" fmla="*/ 48 h 48"/>
                  <a:gd name="T2" fmla="*/ 37 w 37"/>
                  <a:gd name="T3" fmla="*/ 0 h 48"/>
                  <a:gd name="T4" fmla="*/ 0 w 37"/>
                  <a:gd name="T5" fmla="*/ 0 h 48"/>
                  <a:gd name="T6" fmla="*/ 0 w 37"/>
                  <a:gd name="T7" fmla="*/ 12 h 48"/>
                </a:gdLst>
                <a:ahLst/>
                <a:cxnLst>
                  <a:cxn ang="0">
                    <a:pos x="T0" y="T1"/>
                  </a:cxn>
                  <a:cxn ang="0">
                    <a:pos x="T2" y="T3"/>
                  </a:cxn>
                  <a:cxn ang="0">
                    <a:pos x="T4" y="T5"/>
                  </a:cxn>
                  <a:cxn ang="0">
                    <a:pos x="T6" y="T7"/>
                  </a:cxn>
                </a:cxnLst>
                <a:rect l="0" t="0" r="r" b="b"/>
                <a:pathLst>
                  <a:path w="37" h="48">
                    <a:moveTo>
                      <a:pt x="37" y="48"/>
                    </a:moveTo>
                    <a:lnTo>
                      <a:pt x="37" y="0"/>
                    </a:lnTo>
                    <a:lnTo>
                      <a:pt x="0" y="0"/>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7" name="Freeform 308"/>
              <p:cNvSpPr>
                <a:spLocks/>
              </p:cNvSpPr>
              <p:nvPr/>
            </p:nvSpPr>
            <p:spPr bwMode="auto">
              <a:xfrm>
                <a:off x="357" y="356"/>
                <a:ext cx="212" cy="175"/>
              </a:xfrm>
              <a:custGeom>
                <a:avLst/>
                <a:gdLst>
                  <a:gd name="T0" fmla="*/ 75 w 212"/>
                  <a:gd name="T1" fmla="*/ 148 h 175"/>
                  <a:gd name="T2" fmla="*/ 41 w 212"/>
                  <a:gd name="T3" fmla="*/ 144 h 175"/>
                  <a:gd name="T4" fmla="*/ 35 w 212"/>
                  <a:gd name="T5" fmla="*/ 140 h 175"/>
                  <a:gd name="T6" fmla="*/ 32 w 212"/>
                  <a:gd name="T7" fmla="*/ 120 h 175"/>
                  <a:gd name="T8" fmla="*/ 40 w 212"/>
                  <a:gd name="T9" fmla="*/ 115 h 175"/>
                  <a:gd name="T10" fmla="*/ 40 w 212"/>
                  <a:gd name="T11" fmla="*/ 109 h 175"/>
                  <a:gd name="T12" fmla="*/ 32 w 212"/>
                  <a:gd name="T13" fmla="*/ 105 h 175"/>
                  <a:gd name="T14" fmla="*/ 6 w 212"/>
                  <a:gd name="T15" fmla="*/ 105 h 175"/>
                  <a:gd name="T16" fmla="*/ 0 w 212"/>
                  <a:gd name="T17" fmla="*/ 112 h 175"/>
                  <a:gd name="T18" fmla="*/ 4 w 212"/>
                  <a:gd name="T19" fmla="*/ 118 h 175"/>
                  <a:gd name="T20" fmla="*/ 19 w 212"/>
                  <a:gd name="T21" fmla="*/ 120 h 175"/>
                  <a:gd name="T22" fmla="*/ 25 w 212"/>
                  <a:gd name="T23" fmla="*/ 142 h 175"/>
                  <a:gd name="T24" fmla="*/ 32 w 212"/>
                  <a:gd name="T25" fmla="*/ 151 h 175"/>
                  <a:gd name="T26" fmla="*/ 34 w 212"/>
                  <a:gd name="T27" fmla="*/ 155 h 175"/>
                  <a:gd name="T28" fmla="*/ 33 w 212"/>
                  <a:gd name="T29" fmla="*/ 162 h 175"/>
                  <a:gd name="T30" fmla="*/ 40 w 212"/>
                  <a:gd name="T31" fmla="*/ 168 h 175"/>
                  <a:gd name="T32" fmla="*/ 72 w 212"/>
                  <a:gd name="T33" fmla="*/ 173 h 175"/>
                  <a:gd name="T34" fmla="*/ 123 w 212"/>
                  <a:gd name="T35" fmla="*/ 174 h 175"/>
                  <a:gd name="T36" fmla="*/ 173 w 212"/>
                  <a:gd name="T37" fmla="*/ 168 h 175"/>
                  <a:gd name="T38" fmla="*/ 178 w 212"/>
                  <a:gd name="T39" fmla="*/ 165 h 175"/>
                  <a:gd name="T40" fmla="*/ 179 w 212"/>
                  <a:gd name="T41" fmla="*/ 158 h 175"/>
                  <a:gd name="T42" fmla="*/ 176 w 212"/>
                  <a:gd name="T43" fmla="*/ 153 h 175"/>
                  <a:gd name="T44" fmla="*/ 187 w 212"/>
                  <a:gd name="T45" fmla="*/ 146 h 175"/>
                  <a:gd name="T46" fmla="*/ 194 w 212"/>
                  <a:gd name="T47" fmla="*/ 120 h 175"/>
                  <a:gd name="T48" fmla="*/ 207 w 212"/>
                  <a:gd name="T49" fmla="*/ 119 h 175"/>
                  <a:gd name="T50" fmla="*/ 212 w 212"/>
                  <a:gd name="T51" fmla="*/ 112 h 175"/>
                  <a:gd name="T52" fmla="*/ 210 w 212"/>
                  <a:gd name="T53" fmla="*/ 107 h 175"/>
                  <a:gd name="T54" fmla="*/ 181 w 212"/>
                  <a:gd name="T55" fmla="*/ 105 h 175"/>
                  <a:gd name="T56" fmla="*/ 175 w 212"/>
                  <a:gd name="T57" fmla="*/ 107 h 175"/>
                  <a:gd name="T58" fmla="*/ 173 w 212"/>
                  <a:gd name="T59" fmla="*/ 112 h 175"/>
                  <a:gd name="T60" fmla="*/ 178 w 212"/>
                  <a:gd name="T61" fmla="*/ 119 h 175"/>
                  <a:gd name="T62" fmla="*/ 182 w 212"/>
                  <a:gd name="T63" fmla="*/ 120 h 175"/>
                  <a:gd name="T64" fmla="*/ 176 w 212"/>
                  <a:gd name="T65" fmla="*/ 142 h 175"/>
                  <a:gd name="T66" fmla="*/ 158 w 212"/>
                  <a:gd name="T67" fmla="*/ 143 h 175"/>
                  <a:gd name="T68" fmla="*/ 161 w 212"/>
                  <a:gd name="T69" fmla="*/ 122 h 175"/>
                  <a:gd name="T70" fmla="*/ 174 w 212"/>
                  <a:gd name="T71" fmla="*/ 76 h 175"/>
                  <a:gd name="T72" fmla="*/ 176 w 212"/>
                  <a:gd name="T73" fmla="*/ 49 h 175"/>
                  <a:gd name="T74" fmla="*/ 173 w 212"/>
                  <a:gd name="T75" fmla="*/ 29 h 175"/>
                  <a:gd name="T76" fmla="*/ 163 w 212"/>
                  <a:gd name="T77" fmla="*/ 14 h 175"/>
                  <a:gd name="T78" fmla="*/ 145 w 212"/>
                  <a:gd name="T79" fmla="*/ 5 h 175"/>
                  <a:gd name="T80" fmla="*/ 118 w 212"/>
                  <a:gd name="T81" fmla="*/ 0 h 175"/>
                  <a:gd name="T82" fmla="*/ 95 w 212"/>
                  <a:gd name="T83" fmla="*/ 1 h 175"/>
                  <a:gd name="T84" fmla="*/ 67 w 212"/>
                  <a:gd name="T85" fmla="*/ 5 h 175"/>
                  <a:gd name="T86" fmla="*/ 50 w 212"/>
                  <a:gd name="T87" fmla="*/ 16 h 175"/>
                  <a:gd name="T88" fmla="*/ 41 w 212"/>
                  <a:gd name="T89" fmla="*/ 31 h 175"/>
                  <a:gd name="T90" fmla="*/ 37 w 212"/>
                  <a:gd name="T91" fmla="*/ 59 h 175"/>
                  <a:gd name="T92" fmla="*/ 43 w 212"/>
                  <a:gd name="T93" fmla="*/ 91 h 175"/>
                  <a:gd name="T94" fmla="*/ 55 w 212"/>
                  <a:gd name="T95"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2" h="175">
                    <a:moveTo>
                      <a:pt x="95" y="149"/>
                    </a:moveTo>
                    <a:lnTo>
                      <a:pt x="95" y="149"/>
                    </a:lnTo>
                    <a:lnTo>
                      <a:pt x="75" y="148"/>
                    </a:lnTo>
                    <a:lnTo>
                      <a:pt x="59" y="146"/>
                    </a:lnTo>
                    <a:lnTo>
                      <a:pt x="41" y="144"/>
                    </a:lnTo>
                    <a:lnTo>
                      <a:pt x="41" y="144"/>
                    </a:lnTo>
                    <a:lnTo>
                      <a:pt x="37" y="142"/>
                    </a:lnTo>
                    <a:lnTo>
                      <a:pt x="35" y="140"/>
                    </a:lnTo>
                    <a:lnTo>
                      <a:pt x="35" y="140"/>
                    </a:lnTo>
                    <a:lnTo>
                      <a:pt x="30" y="120"/>
                    </a:lnTo>
                    <a:lnTo>
                      <a:pt x="32" y="120"/>
                    </a:lnTo>
                    <a:lnTo>
                      <a:pt x="32" y="120"/>
                    </a:lnTo>
                    <a:lnTo>
                      <a:pt x="35" y="119"/>
                    </a:lnTo>
                    <a:lnTo>
                      <a:pt x="37" y="118"/>
                    </a:lnTo>
                    <a:lnTo>
                      <a:pt x="40" y="115"/>
                    </a:lnTo>
                    <a:lnTo>
                      <a:pt x="40" y="112"/>
                    </a:lnTo>
                    <a:lnTo>
                      <a:pt x="40" y="112"/>
                    </a:lnTo>
                    <a:lnTo>
                      <a:pt x="40" y="109"/>
                    </a:lnTo>
                    <a:lnTo>
                      <a:pt x="37" y="107"/>
                    </a:lnTo>
                    <a:lnTo>
                      <a:pt x="35" y="105"/>
                    </a:lnTo>
                    <a:lnTo>
                      <a:pt x="32" y="105"/>
                    </a:lnTo>
                    <a:lnTo>
                      <a:pt x="9" y="105"/>
                    </a:lnTo>
                    <a:lnTo>
                      <a:pt x="9" y="105"/>
                    </a:lnTo>
                    <a:lnTo>
                      <a:pt x="6" y="105"/>
                    </a:lnTo>
                    <a:lnTo>
                      <a:pt x="4" y="107"/>
                    </a:lnTo>
                    <a:lnTo>
                      <a:pt x="1" y="109"/>
                    </a:lnTo>
                    <a:lnTo>
                      <a:pt x="0" y="112"/>
                    </a:lnTo>
                    <a:lnTo>
                      <a:pt x="0" y="112"/>
                    </a:lnTo>
                    <a:lnTo>
                      <a:pt x="1" y="115"/>
                    </a:lnTo>
                    <a:lnTo>
                      <a:pt x="4" y="118"/>
                    </a:lnTo>
                    <a:lnTo>
                      <a:pt x="6" y="119"/>
                    </a:lnTo>
                    <a:lnTo>
                      <a:pt x="9" y="120"/>
                    </a:lnTo>
                    <a:lnTo>
                      <a:pt x="19" y="120"/>
                    </a:lnTo>
                    <a:lnTo>
                      <a:pt x="19" y="120"/>
                    </a:lnTo>
                    <a:lnTo>
                      <a:pt x="25" y="142"/>
                    </a:lnTo>
                    <a:lnTo>
                      <a:pt x="25" y="142"/>
                    </a:lnTo>
                    <a:lnTo>
                      <a:pt x="26" y="146"/>
                    </a:lnTo>
                    <a:lnTo>
                      <a:pt x="29" y="149"/>
                    </a:lnTo>
                    <a:lnTo>
                      <a:pt x="32" y="151"/>
                    </a:lnTo>
                    <a:lnTo>
                      <a:pt x="37" y="153"/>
                    </a:lnTo>
                    <a:lnTo>
                      <a:pt x="37" y="153"/>
                    </a:lnTo>
                    <a:lnTo>
                      <a:pt x="34" y="155"/>
                    </a:lnTo>
                    <a:lnTo>
                      <a:pt x="33" y="158"/>
                    </a:lnTo>
                    <a:lnTo>
                      <a:pt x="33" y="158"/>
                    </a:lnTo>
                    <a:lnTo>
                      <a:pt x="33" y="162"/>
                    </a:lnTo>
                    <a:lnTo>
                      <a:pt x="34" y="165"/>
                    </a:lnTo>
                    <a:lnTo>
                      <a:pt x="37" y="167"/>
                    </a:lnTo>
                    <a:lnTo>
                      <a:pt x="40" y="168"/>
                    </a:lnTo>
                    <a:lnTo>
                      <a:pt x="40" y="168"/>
                    </a:lnTo>
                    <a:lnTo>
                      <a:pt x="56" y="171"/>
                    </a:lnTo>
                    <a:lnTo>
                      <a:pt x="72" y="173"/>
                    </a:lnTo>
                    <a:lnTo>
                      <a:pt x="90" y="174"/>
                    </a:lnTo>
                    <a:lnTo>
                      <a:pt x="106" y="175"/>
                    </a:lnTo>
                    <a:lnTo>
                      <a:pt x="123" y="174"/>
                    </a:lnTo>
                    <a:lnTo>
                      <a:pt x="140" y="173"/>
                    </a:lnTo>
                    <a:lnTo>
                      <a:pt x="157" y="171"/>
                    </a:lnTo>
                    <a:lnTo>
                      <a:pt x="173" y="168"/>
                    </a:lnTo>
                    <a:lnTo>
                      <a:pt x="173" y="168"/>
                    </a:lnTo>
                    <a:lnTo>
                      <a:pt x="176" y="167"/>
                    </a:lnTo>
                    <a:lnTo>
                      <a:pt x="178" y="165"/>
                    </a:lnTo>
                    <a:lnTo>
                      <a:pt x="179" y="162"/>
                    </a:lnTo>
                    <a:lnTo>
                      <a:pt x="179" y="158"/>
                    </a:lnTo>
                    <a:lnTo>
                      <a:pt x="179" y="158"/>
                    </a:lnTo>
                    <a:lnTo>
                      <a:pt x="178" y="156"/>
                    </a:lnTo>
                    <a:lnTo>
                      <a:pt x="176" y="153"/>
                    </a:lnTo>
                    <a:lnTo>
                      <a:pt x="176" y="153"/>
                    </a:lnTo>
                    <a:lnTo>
                      <a:pt x="180" y="151"/>
                    </a:lnTo>
                    <a:lnTo>
                      <a:pt x="185" y="149"/>
                    </a:lnTo>
                    <a:lnTo>
                      <a:pt x="187" y="146"/>
                    </a:lnTo>
                    <a:lnTo>
                      <a:pt x="189" y="142"/>
                    </a:lnTo>
                    <a:lnTo>
                      <a:pt x="189" y="142"/>
                    </a:lnTo>
                    <a:lnTo>
                      <a:pt x="194" y="120"/>
                    </a:lnTo>
                    <a:lnTo>
                      <a:pt x="204" y="120"/>
                    </a:lnTo>
                    <a:lnTo>
                      <a:pt x="204" y="120"/>
                    </a:lnTo>
                    <a:lnTo>
                      <a:pt x="207" y="119"/>
                    </a:lnTo>
                    <a:lnTo>
                      <a:pt x="210" y="118"/>
                    </a:lnTo>
                    <a:lnTo>
                      <a:pt x="211" y="115"/>
                    </a:lnTo>
                    <a:lnTo>
                      <a:pt x="212" y="112"/>
                    </a:lnTo>
                    <a:lnTo>
                      <a:pt x="212" y="112"/>
                    </a:lnTo>
                    <a:lnTo>
                      <a:pt x="211" y="109"/>
                    </a:lnTo>
                    <a:lnTo>
                      <a:pt x="210" y="107"/>
                    </a:lnTo>
                    <a:lnTo>
                      <a:pt x="207" y="105"/>
                    </a:lnTo>
                    <a:lnTo>
                      <a:pt x="204" y="105"/>
                    </a:lnTo>
                    <a:lnTo>
                      <a:pt x="181" y="105"/>
                    </a:lnTo>
                    <a:lnTo>
                      <a:pt x="181" y="105"/>
                    </a:lnTo>
                    <a:lnTo>
                      <a:pt x="178" y="105"/>
                    </a:lnTo>
                    <a:lnTo>
                      <a:pt x="175" y="107"/>
                    </a:lnTo>
                    <a:lnTo>
                      <a:pt x="174" y="109"/>
                    </a:lnTo>
                    <a:lnTo>
                      <a:pt x="173" y="112"/>
                    </a:lnTo>
                    <a:lnTo>
                      <a:pt x="173" y="112"/>
                    </a:lnTo>
                    <a:lnTo>
                      <a:pt x="174" y="115"/>
                    </a:lnTo>
                    <a:lnTo>
                      <a:pt x="175" y="118"/>
                    </a:lnTo>
                    <a:lnTo>
                      <a:pt x="178" y="119"/>
                    </a:lnTo>
                    <a:lnTo>
                      <a:pt x="181" y="120"/>
                    </a:lnTo>
                    <a:lnTo>
                      <a:pt x="182" y="120"/>
                    </a:lnTo>
                    <a:lnTo>
                      <a:pt x="182" y="120"/>
                    </a:lnTo>
                    <a:lnTo>
                      <a:pt x="177" y="140"/>
                    </a:lnTo>
                    <a:lnTo>
                      <a:pt x="177" y="140"/>
                    </a:lnTo>
                    <a:lnTo>
                      <a:pt x="176" y="142"/>
                    </a:lnTo>
                    <a:lnTo>
                      <a:pt x="172" y="144"/>
                    </a:lnTo>
                    <a:lnTo>
                      <a:pt x="172" y="144"/>
                    </a:lnTo>
                    <a:lnTo>
                      <a:pt x="158" y="143"/>
                    </a:lnTo>
                    <a:lnTo>
                      <a:pt x="158" y="143"/>
                    </a:lnTo>
                    <a:lnTo>
                      <a:pt x="159" y="133"/>
                    </a:lnTo>
                    <a:lnTo>
                      <a:pt x="161" y="122"/>
                    </a:lnTo>
                    <a:lnTo>
                      <a:pt x="165" y="106"/>
                    </a:lnTo>
                    <a:lnTo>
                      <a:pt x="170" y="91"/>
                    </a:lnTo>
                    <a:lnTo>
                      <a:pt x="174" y="76"/>
                    </a:lnTo>
                    <a:lnTo>
                      <a:pt x="174" y="76"/>
                    </a:lnTo>
                    <a:lnTo>
                      <a:pt x="176" y="58"/>
                    </a:lnTo>
                    <a:lnTo>
                      <a:pt x="176" y="49"/>
                    </a:lnTo>
                    <a:lnTo>
                      <a:pt x="175" y="42"/>
                    </a:lnTo>
                    <a:lnTo>
                      <a:pt x="174" y="35"/>
                    </a:lnTo>
                    <a:lnTo>
                      <a:pt x="173" y="29"/>
                    </a:lnTo>
                    <a:lnTo>
                      <a:pt x="170" y="24"/>
                    </a:lnTo>
                    <a:lnTo>
                      <a:pt x="167" y="19"/>
                    </a:lnTo>
                    <a:lnTo>
                      <a:pt x="163" y="14"/>
                    </a:lnTo>
                    <a:lnTo>
                      <a:pt x="158" y="10"/>
                    </a:lnTo>
                    <a:lnTo>
                      <a:pt x="152" y="7"/>
                    </a:lnTo>
                    <a:lnTo>
                      <a:pt x="145" y="5"/>
                    </a:lnTo>
                    <a:lnTo>
                      <a:pt x="137" y="3"/>
                    </a:lnTo>
                    <a:lnTo>
                      <a:pt x="128" y="1"/>
                    </a:lnTo>
                    <a:lnTo>
                      <a:pt x="118" y="0"/>
                    </a:lnTo>
                    <a:lnTo>
                      <a:pt x="106" y="0"/>
                    </a:lnTo>
                    <a:lnTo>
                      <a:pt x="106" y="0"/>
                    </a:lnTo>
                    <a:lnTo>
                      <a:pt x="95" y="1"/>
                    </a:lnTo>
                    <a:lnTo>
                      <a:pt x="85" y="1"/>
                    </a:lnTo>
                    <a:lnTo>
                      <a:pt x="75" y="3"/>
                    </a:lnTo>
                    <a:lnTo>
                      <a:pt x="67" y="5"/>
                    </a:lnTo>
                    <a:lnTo>
                      <a:pt x="61" y="8"/>
                    </a:lnTo>
                    <a:lnTo>
                      <a:pt x="55" y="11"/>
                    </a:lnTo>
                    <a:lnTo>
                      <a:pt x="50" y="16"/>
                    </a:lnTo>
                    <a:lnTo>
                      <a:pt x="46" y="21"/>
                    </a:lnTo>
                    <a:lnTo>
                      <a:pt x="43" y="25"/>
                    </a:lnTo>
                    <a:lnTo>
                      <a:pt x="41" y="31"/>
                    </a:lnTo>
                    <a:lnTo>
                      <a:pt x="38" y="37"/>
                    </a:lnTo>
                    <a:lnTo>
                      <a:pt x="37" y="44"/>
                    </a:lnTo>
                    <a:lnTo>
                      <a:pt x="37" y="59"/>
                    </a:lnTo>
                    <a:lnTo>
                      <a:pt x="40" y="76"/>
                    </a:lnTo>
                    <a:lnTo>
                      <a:pt x="40" y="76"/>
                    </a:lnTo>
                    <a:lnTo>
                      <a:pt x="43" y="91"/>
                    </a:lnTo>
                    <a:lnTo>
                      <a:pt x="47" y="105"/>
                    </a:lnTo>
                    <a:lnTo>
                      <a:pt x="52" y="120"/>
                    </a:lnTo>
                    <a:lnTo>
                      <a:pt x="55" y="1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8" name="Freeform 309"/>
              <p:cNvSpPr>
                <a:spLocks/>
              </p:cNvSpPr>
              <p:nvPr/>
            </p:nvSpPr>
            <p:spPr bwMode="auto">
              <a:xfrm>
                <a:off x="378" y="537"/>
                <a:ext cx="172" cy="76"/>
              </a:xfrm>
              <a:custGeom>
                <a:avLst/>
                <a:gdLst>
                  <a:gd name="T0" fmla="*/ 172 w 172"/>
                  <a:gd name="T1" fmla="*/ 76 h 76"/>
                  <a:gd name="T2" fmla="*/ 172 w 172"/>
                  <a:gd name="T3" fmla="*/ 47 h 76"/>
                  <a:gd name="T4" fmla="*/ 166 w 172"/>
                  <a:gd name="T5" fmla="*/ 47 h 76"/>
                  <a:gd name="T6" fmla="*/ 166 w 172"/>
                  <a:gd name="T7" fmla="*/ 47 h 76"/>
                  <a:gd name="T8" fmla="*/ 157 w 172"/>
                  <a:gd name="T9" fmla="*/ 41 h 76"/>
                  <a:gd name="T10" fmla="*/ 143 w 172"/>
                  <a:gd name="T11" fmla="*/ 32 h 76"/>
                  <a:gd name="T12" fmla="*/ 134 w 172"/>
                  <a:gd name="T13" fmla="*/ 28 h 76"/>
                  <a:gd name="T14" fmla="*/ 123 w 172"/>
                  <a:gd name="T15" fmla="*/ 24 h 76"/>
                  <a:gd name="T16" fmla="*/ 112 w 172"/>
                  <a:gd name="T17" fmla="*/ 21 h 76"/>
                  <a:gd name="T18" fmla="*/ 101 w 172"/>
                  <a:gd name="T19" fmla="*/ 19 h 76"/>
                  <a:gd name="T20" fmla="*/ 101 w 172"/>
                  <a:gd name="T21" fmla="*/ 19 h 76"/>
                  <a:gd name="T22" fmla="*/ 101 w 172"/>
                  <a:gd name="T23" fmla="*/ 18 h 76"/>
                  <a:gd name="T24" fmla="*/ 101 w 172"/>
                  <a:gd name="T25" fmla="*/ 18 h 76"/>
                  <a:gd name="T26" fmla="*/ 100 w 172"/>
                  <a:gd name="T27" fmla="*/ 13 h 76"/>
                  <a:gd name="T28" fmla="*/ 98 w 172"/>
                  <a:gd name="T29" fmla="*/ 9 h 76"/>
                  <a:gd name="T30" fmla="*/ 96 w 172"/>
                  <a:gd name="T31" fmla="*/ 6 h 76"/>
                  <a:gd name="T32" fmla="*/ 92 w 172"/>
                  <a:gd name="T33" fmla="*/ 4 h 76"/>
                  <a:gd name="T34" fmla="*/ 92 w 172"/>
                  <a:gd name="T35" fmla="*/ 0 h 76"/>
                  <a:gd name="T36" fmla="*/ 79 w 172"/>
                  <a:gd name="T37" fmla="*/ 0 h 76"/>
                  <a:gd name="T38" fmla="*/ 79 w 172"/>
                  <a:gd name="T39" fmla="*/ 4 h 76"/>
                  <a:gd name="T40" fmla="*/ 79 w 172"/>
                  <a:gd name="T41" fmla="*/ 4 h 76"/>
                  <a:gd name="T42" fmla="*/ 77 w 172"/>
                  <a:gd name="T43" fmla="*/ 6 h 76"/>
                  <a:gd name="T44" fmla="*/ 74 w 172"/>
                  <a:gd name="T45" fmla="*/ 8 h 76"/>
                  <a:gd name="T46" fmla="*/ 73 w 172"/>
                  <a:gd name="T47" fmla="*/ 10 h 76"/>
                  <a:gd name="T48" fmla="*/ 71 w 172"/>
                  <a:gd name="T49" fmla="*/ 13 h 76"/>
                  <a:gd name="T50" fmla="*/ 71 w 172"/>
                  <a:gd name="T51" fmla="*/ 13 h 76"/>
                  <a:gd name="T52" fmla="*/ 78 w 172"/>
                  <a:gd name="T53" fmla="*/ 13 h 76"/>
                  <a:gd name="T54" fmla="*/ 78 w 172"/>
                  <a:gd name="T55" fmla="*/ 13 h 76"/>
                  <a:gd name="T56" fmla="*/ 80 w 172"/>
                  <a:gd name="T57" fmla="*/ 13 h 76"/>
                  <a:gd name="T58" fmla="*/ 80 w 172"/>
                  <a:gd name="T59" fmla="*/ 16 h 76"/>
                  <a:gd name="T60" fmla="*/ 80 w 172"/>
                  <a:gd name="T61" fmla="*/ 16 h 76"/>
                  <a:gd name="T62" fmla="*/ 80 w 172"/>
                  <a:gd name="T63" fmla="*/ 18 h 76"/>
                  <a:gd name="T64" fmla="*/ 78 w 172"/>
                  <a:gd name="T65" fmla="*/ 19 h 76"/>
                  <a:gd name="T66" fmla="*/ 78 w 172"/>
                  <a:gd name="T67" fmla="*/ 19 h 76"/>
                  <a:gd name="T68" fmla="*/ 70 w 172"/>
                  <a:gd name="T69" fmla="*/ 19 h 76"/>
                  <a:gd name="T70" fmla="*/ 70 w 172"/>
                  <a:gd name="T71" fmla="*/ 19 h 76"/>
                  <a:gd name="T72" fmla="*/ 59 w 172"/>
                  <a:gd name="T73" fmla="*/ 21 h 76"/>
                  <a:gd name="T74" fmla="*/ 48 w 172"/>
                  <a:gd name="T75" fmla="*/ 24 h 76"/>
                  <a:gd name="T76" fmla="*/ 38 w 172"/>
                  <a:gd name="T77" fmla="*/ 28 h 76"/>
                  <a:gd name="T78" fmla="*/ 29 w 172"/>
                  <a:gd name="T79" fmla="*/ 32 h 76"/>
                  <a:gd name="T80" fmla="*/ 13 w 172"/>
                  <a:gd name="T81" fmla="*/ 41 h 76"/>
                  <a:gd name="T82" fmla="*/ 6 w 172"/>
                  <a:gd name="T83" fmla="*/ 47 h 76"/>
                  <a:gd name="T84" fmla="*/ 0 w 172"/>
                  <a:gd name="T85" fmla="*/ 47 h 76"/>
                  <a:gd name="T86" fmla="*/ 0 w 172"/>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 h="76">
                    <a:moveTo>
                      <a:pt x="172" y="76"/>
                    </a:moveTo>
                    <a:lnTo>
                      <a:pt x="172" y="47"/>
                    </a:lnTo>
                    <a:lnTo>
                      <a:pt x="166" y="47"/>
                    </a:lnTo>
                    <a:lnTo>
                      <a:pt x="166" y="47"/>
                    </a:lnTo>
                    <a:lnTo>
                      <a:pt x="157" y="41"/>
                    </a:lnTo>
                    <a:lnTo>
                      <a:pt x="143" y="32"/>
                    </a:lnTo>
                    <a:lnTo>
                      <a:pt x="134" y="28"/>
                    </a:lnTo>
                    <a:lnTo>
                      <a:pt x="123" y="24"/>
                    </a:lnTo>
                    <a:lnTo>
                      <a:pt x="112" y="21"/>
                    </a:lnTo>
                    <a:lnTo>
                      <a:pt x="101" y="19"/>
                    </a:lnTo>
                    <a:lnTo>
                      <a:pt x="101" y="19"/>
                    </a:lnTo>
                    <a:lnTo>
                      <a:pt x="101" y="18"/>
                    </a:lnTo>
                    <a:lnTo>
                      <a:pt x="101" y="18"/>
                    </a:lnTo>
                    <a:lnTo>
                      <a:pt x="100" y="13"/>
                    </a:lnTo>
                    <a:lnTo>
                      <a:pt x="98" y="9"/>
                    </a:lnTo>
                    <a:lnTo>
                      <a:pt x="96" y="6"/>
                    </a:lnTo>
                    <a:lnTo>
                      <a:pt x="92" y="4"/>
                    </a:lnTo>
                    <a:lnTo>
                      <a:pt x="92" y="0"/>
                    </a:lnTo>
                    <a:lnTo>
                      <a:pt x="79" y="0"/>
                    </a:lnTo>
                    <a:lnTo>
                      <a:pt x="79" y="4"/>
                    </a:lnTo>
                    <a:lnTo>
                      <a:pt x="79" y="4"/>
                    </a:lnTo>
                    <a:lnTo>
                      <a:pt x="77" y="6"/>
                    </a:lnTo>
                    <a:lnTo>
                      <a:pt x="74" y="8"/>
                    </a:lnTo>
                    <a:lnTo>
                      <a:pt x="73" y="10"/>
                    </a:lnTo>
                    <a:lnTo>
                      <a:pt x="71" y="13"/>
                    </a:lnTo>
                    <a:lnTo>
                      <a:pt x="71" y="13"/>
                    </a:lnTo>
                    <a:lnTo>
                      <a:pt x="78" y="13"/>
                    </a:lnTo>
                    <a:lnTo>
                      <a:pt x="78" y="13"/>
                    </a:lnTo>
                    <a:lnTo>
                      <a:pt x="80" y="13"/>
                    </a:lnTo>
                    <a:lnTo>
                      <a:pt x="80" y="16"/>
                    </a:lnTo>
                    <a:lnTo>
                      <a:pt x="80" y="16"/>
                    </a:lnTo>
                    <a:lnTo>
                      <a:pt x="80" y="18"/>
                    </a:lnTo>
                    <a:lnTo>
                      <a:pt x="78" y="19"/>
                    </a:lnTo>
                    <a:lnTo>
                      <a:pt x="78" y="19"/>
                    </a:lnTo>
                    <a:lnTo>
                      <a:pt x="70" y="19"/>
                    </a:lnTo>
                    <a:lnTo>
                      <a:pt x="70" y="19"/>
                    </a:lnTo>
                    <a:lnTo>
                      <a:pt x="59" y="21"/>
                    </a:lnTo>
                    <a:lnTo>
                      <a:pt x="48" y="24"/>
                    </a:lnTo>
                    <a:lnTo>
                      <a:pt x="38" y="28"/>
                    </a:lnTo>
                    <a:lnTo>
                      <a:pt x="29" y="32"/>
                    </a:lnTo>
                    <a:lnTo>
                      <a:pt x="13" y="41"/>
                    </a:lnTo>
                    <a:lnTo>
                      <a:pt x="6" y="47"/>
                    </a:lnTo>
                    <a:lnTo>
                      <a:pt x="0" y="47"/>
                    </a:lnTo>
                    <a:lnTo>
                      <a:pt x="0"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89" name="Freeform 310"/>
              <p:cNvSpPr>
                <a:spLocks/>
              </p:cNvSpPr>
              <p:nvPr/>
            </p:nvSpPr>
            <p:spPr bwMode="auto">
              <a:xfrm>
                <a:off x="470" y="572"/>
                <a:ext cx="60" cy="41"/>
              </a:xfrm>
              <a:custGeom>
                <a:avLst/>
                <a:gdLst>
                  <a:gd name="T0" fmla="*/ 3 w 60"/>
                  <a:gd name="T1" fmla="*/ 41 h 41"/>
                  <a:gd name="T2" fmla="*/ 3 w 60"/>
                  <a:gd name="T3" fmla="*/ 12 h 41"/>
                  <a:gd name="T4" fmla="*/ 0 w 60"/>
                  <a:gd name="T5" fmla="*/ 12 h 41"/>
                  <a:gd name="T6" fmla="*/ 0 w 60"/>
                  <a:gd name="T7" fmla="*/ 0 h 41"/>
                  <a:gd name="T8" fmla="*/ 0 w 60"/>
                  <a:gd name="T9" fmla="*/ 0 h 41"/>
                  <a:gd name="T10" fmla="*/ 1 w 60"/>
                  <a:gd name="T11" fmla="*/ 0 h 41"/>
                  <a:gd name="T12" fmla="*/ 1 w 60"/>
                  <a:gd name="T13" fmla="*/ 0 h 41"/>
                  <a:gd name="T14" fmla="*/ 12 w 60"/>
                  <a:gd name="T15" fmla="*/ 1 h 41"/>
                  <a:gd name="T16" fmla="*/ 22 w 60"/>
                  <a:gd name="T17" fmla="*/ 2 h 41"/>
                  <a:gd name="T18" fmla="*/ 31 w 60"/>
                  <a:gd name="T19" fmla="*/ 3 h 41"/>
                  <a:gd name="T20" fmla="*/ 39 w 60"/>
                  <a:gd name="T21" fmla="*/ 5 h 41"/>
                  <a:gd name="T22" fmla="*/ 51 w 60"/>
                  <a:gd name="T23" fmla="*/ 9 h 41"/>
                  <a:gd name="T24" fmla="*/ 60 w 60"/>
                  <a:gd name="T25" fmla="*/ 14 h 41"/>
                  <a:gd name="T26" fmla="*/ 60 w 60"/>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1">
                    <a:moveTo>
                      <a:pt x="3" y="41"/>
                    </a:moveTo>
                    <a:lnTo>
                      <a:pt x="3" y="12"/>
                    </a:lnTo>
                    <a:lnTo>
                      <a:pt x="0" y="12"/>
                    </a:lnTo>
                    <a:lnTo>
                      <a:pt x="0" y="0"/>
                    </a:lnTo>
                    <a:lnTo>
                      <a:pt x="0" y="0"/>
                    </a:lnTo>
                    <a:lnTo>
                      <a:pt x="1" y="0"/>
                    </a:lnTo>
                    <a:lnTo>
                      <a:pt x="1" y="0"/>
                    </a:lnTo>
                    <a:lnTo>
                      <a:pt x="12" y="1"/>
                    </a:lnTo>
                    <a:lnTo>
                      <a:pt x="22" y="2"/>
                    </a:lnTo>
                    <a:lnTo>
                      <a:pt x="31" y="3"/>
                    </a:lnTo>
                    <a:lnTo>
                      <a:pt x="39" y="5"/>
                    </a:lnTo>
                    <a:lnTo>
                      <a:pt x="51" y="9"/>
                    </a:lnTo>
                    <a:lnTo>
                      <a:pt x="60" y="14"/>
                    </a:lnTo>
                    <a:lnTo>
                      <a:pt x="60"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0" name="Freeform 311"/>
              <p:cNvSpPr>
                <a:spLocks/>
              </p:cNvSpPr>
              <p:nvPr/>
            </p:nvSpPr>
            <p:spPr bwMode="auto">
              <a:xfrm>
                <a:off x="398" y="572"/>
                <a:ext cx="59" cy="41"/>
              </a:xfrm>
              <a:custGeom>
                <a:avLst/>
                <a:gdLst>
                  <a:gd name="T0" fmla="*/ 0 w 59"/>
                  <a:gd name="T1" fmla="*/ 41 h 41"/>
                  <a:gd name="T2" fmla="*/ 0 w 59"/>
                  <a:gd name="T3" fmla="*/ 14 h 41"/>
                  <a:gd name="T4" fmla="*/ 0 w 59"/>
                  <a:gd name="T5" fmla="*/ 14 h 41"/>
                  <a:gd name="T6" fmla="*/ 8 w 59"/>
                  <a:gd name="T7" fmla="*/ 9 h 41"/>
                  <a:gd name="T8" fmla="*/ 20 w 59"/>
                  <a:gd name="T9" fmla="*/ 5 h 41"/>
                  <a:gd name="T10" fmla="*/ 28 w 59"/>
                  <a:gd name="T11" fmla="*/ 3 h 41"/>
                  <a:gd name="T12" fmla="*/ 38 w 59"/>
                  <a:gd name="T13" fmla="*/ 2 h 41"/>
                  <a:gd name="T14" fmla="*/ 47 w 59"/>
                  <a:gd name="T15" fmla="*/ 1 h 41"/>
                  <a:gd name="T16" fmla="*/ 58 w 59"/>
                  <a:gd name="T17" fmla="*/ 0 h 41"/>
                  <a:gd name="T18" fmla="*/ 58 w 59"/>
                  <a:gd name="T19" fmla="*/ 0 h 41"/>
                  <a:gd name="T20" fmla="*/ 59 w 59"/>
                  <a:gd name="T21" fmla="*/ 0 h 41"/>
                  <a:gd name="T22" fmla="*/ 59 w 59"/>
                  <a:gd name="T23" fmla="*/ 12 h 41"/>
                  <a:gd name="T24" fmla="*/ 56 w 59"/>
                  <a:gd name="T25" fmla="*/ 12 h 41"/>
                  <a:gd name="T26" fmla="*/ 56 w 59"/>
                  <a:gd name="T2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1">
                    <a:moveTo>
                      <a:pt x="0" y="41"/>
                    </a:moveTo>
                    <a:lnTo>
                      <a:pt x="0" y="14"/>
                    </a:lnTo>
                    <a:lnTo>
                      <a:pt x="0" y="14"/>
                    </a:lnTo>
                    <a:lnTo>
                      <a:pt x="8" y="9"/>
                    </a:lnTo>
                    <a:lnTo>
                      <a:pt x="20" y="5"/>
                    </a:lnTo>
                    <a:lnTo>
                      <a:pt x="28" y="3"/>
                    </a:lnTo>
                    <a:lnTo>
                      <a:pt x="38" y="2"/>
                    </a:lnTo>
                    <a:lnTo>
                      <a:pt x="47" y="1"/>
                    </a:lnTo>
                    <a:lnTo>
                      <a:pt x="58" y="0"/>
                    </a:lnTo>
                    <a:lnTo>
                      <a:pt x="58" y="0"/>
                    </a:lnTo>
                    <a:lnTo>
                      <a:pt x="59" y="0"/>
                    </a:lnTo>
                    <a:lnTo>
                      <a:pt x="59" y="12"/>
                    </a:lnTo>
                    <a:lnTo>
                      <a:pt x="56" y="12"/>
                    </a:lnTo>
                    <a:lnTo>
                      <a:pt x="56"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1" name="Freeform 312"/>
              <p:cNvSpPr>
                <a:spLocks noEditPoints="1"/>
              </p:cNvSpPr>
              <p:nvPr/>
            </p:nvSpPr>
            <p:spPr bwMode="auto">
              <a:xfrm>
                <a:off x="463" y="1297"/>
                <a:ext cx="187" cy="91"/>
              </a:xfrm>
              <a:custGeom>
                <a:avLst/>
                <a:gdLst>
                  <a:gd name="T0" fmla="*/ 162 w 187"/>
                  <a:gd name="T1" fmla="*/ 23 h 91"/>
                  <a:gd name="T2" fmla="*/ 159 w 187"/>
                  <a:gd name="T3" fmla="*/ 27 h 91"/>
                  <a:gd name="T4" fmla="*/ 155 w 187"/>
                  <a:gd name="T5" fmla="*/ 30 h 91"/>
                  <a:gd name="T6" fmla="*/ 148 w 187"/>
                  <a:gd name="T7" fmla="*/ 26 h 91"/>
                  <a:gd name="T8" fmla="*/ 146 w 187"/>
                  <a:gd name="T9" fmla="*/ 23 h 91"/>
                  <a:gd name="T10" fmla="*/ 142 w 187"/>
                  <a:gd name="T11" fmla="*/ 24 h 91"/>
                  <a:gd name="T12" fmla="*/ 136 w 187"/>
                  <a:gd name="T13" fmla="*/ 32 h 91"/>
                  <a:gd name="T14" fmla="*/ 130 w 187"/>
                  <a:gd name="T15" fmla="*/ 34 h 91"/>
                  <a:gd name="T16" fmla="*/ 125 w 187"/>
                  <a:gd name="T17" fmla="*/ 28 h 91"/>
                  <a:gd name="T18" fmla="*/ 120 w 187"/>
                  <a:gd name="T19" fmla="*/ 23 h 91"/>
                  <a:gd name="T20" fmla="*/ 116 w 187"/>
                  <a:gd name="T21" fmla="*/ 25 h 91"/>
                  <a:gd name="T22" fmla="*/ 111 w 187"/>
                  <a:gd name="T23" fmla="*/ 29 h 91"/>
                  <a:gd name="T24" fmla="*/ 105 w 187"/>
                  <a:gd name="T25" fmla="*/ 27 h 91"/>
                  <a:gd name="T26" fmla="*/ 101 w 187"/>
                  <a:gd name="T27" fmla="*/ 23 h 91"/>
                  <a:gd name="T28" fmla="*/ 90 w 187"/>
                  <a:gd name="T29" fmla="*/ 23 h 91"/>
                  <a:gd name="T30" fmla="*/ 88 w 187"/>
                  <a:gd name="T31" fmla="*/ 21 h 91"/>
                  <a:gd name="T32" fmla="*/ 84 w 187"/>
                  <a:gd name="T33" fmla="*/ 16 h 91"/>
                  <a:gd name="T34" fmla="*/ 79 w 187"/>
                  <a:gd name="T35" fmla="*/ 14 h 91"/>
                  <a:gd name="T36" fmla="*/ 64 w 187"/>
                  <a:gd name="T37" fmla="*/ 3 h 91"/>
                  <a:gd name="T38" fmla="*/ 47 w 187"/>
                  <a:gd name="T39" fmla="*/ 0 h 91"/>
                  <a:gd name="T40" fmla="*/ 21 w 187"/>
                  <a:gd name="T41" fmla="*/ 7 h 91"/>
                  <a:gd name="T42" fmla="*/ 4 w 187"/>
                  <a:gd name="T43" fmla="*/ 28 h 91"/>
                  <a:gd name="T44" fmla="*/ 0 w 187"/>
                  <a:gd name="T45" fmla="*/ 45 h 91"/>
                  <a:gd name="T46" fmla="*/ 9 w 187"/>
                  <a:gd name="T47" fmla="*/ 71 h 91"/>
                  <a:gd name="T48" fmla="*/ 28 w 187"/>
                  <a:gd name="T49" fmla="*/ 88 h 91"/>
                  <a:gd name="T50" fmla="*/ 47 w 187"/>
                  <a:gd name="T51" fmla="*/ 91 h 91"/>
                  <a:gd name="T52" fmla="*/ 72 w 187"/>
                  <a:gd name="T53" fmla="*/ 82 h 91"/>
                  <a:gd name="T54" fmla="*/ 81 w 187"/>
                  <a:gd name="T55" fmla="*/ 76 h 91"/>
                  <a:gd name="T56" fmla="*/ 85 w 187"/>
                  <a:gd name="T57" fmla="*/ 74 h 91"/>
                  <a:gd name="T58" fmla="*/ 88 w 187"/>
                  <a:gd name="T59" fmla="*/ 70 h 91"/>
                  <a:gd name="T60" fmla="*/ 164 w 187"/>
                  <a:gd name="T61" fmla="*/ 69 h 91"/>
                  <a:gd name="T62" fmla="*/ 172 w 187"/>
                  <a:gd name="T63" fmla="*/ 67 h 91"/>
                  <a:gd name="T64" fmla="*/ 182 w 187"/>
                  <a:gd name="T65" fmla="*/ 60 h 91"/>
                  <a:gd name="T66" fmla="*/ 187 w 187"/>
                  <a:gd name="T67" fmla="*/ 45 h 91"/>
                  <a:gd name="T68" fmla="*/ 184 w 187"/>
                  <a:gd name="T69" fmla="*/ 37 h 91"/>
                  <a:gd name="T70" fmla="*/ 177 w 187"/>
                  <a:gd name="T71" fmla="*/ 27 h 91"/>
                  <a:gd name="T72" fmla="*/ 165 w 187"/>
                  <a:gd name="T73" fmla="*/ 23 h 91"/>
                  <a:gd name="T74" fmla="*/ 19 w 187"/>
                  <a:gd name="T75" fmla="*/ 54 h 91"/>
                  <a:gd name="T76" fmla="*/ 12 w 187"/>
                  <a:gd name="T77" fmla="*/ 48 h 91"/>
                  <a:gd name="T78" fmla="*/ 12 w 187"/>
                  <a:gd name="T79" fmla="*/ 42 h 91"/>
                  <a:gd name="T80" fmla="*/ 19 w 187"/>
                  <a:gd name="T81" fmla="*/ 37 h 91"/>
                  <a:gd name="T82" fmla="*/ 25 w 187"/>
                  <a:gd name="T83" fmla="*/ 39 h 91"/>
                  <a:gd name="T84" fmla="*/ 27 w 187"/>
                  <a:gd name="T85" fmla="*/ 45 h 91"/>
                  <a:gd name="T86" fmla="*/ 22 w 187"/>
                  <a:gd name="T87"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91">
                    <a:moveTo>
                      <a:pt x="165" y="23"/>
                    </a:moveTo>
                    <a:lnTo>
                      <a:pt x="165" y="23"/>
                    </a:lnTo>
                    <a:lnTo>
                      <a:pt x="162" y="23"/>
                    </a:lnTo>
                    <a:lnTo>
                      <a:pt x="161" y="25"/>
                    </a:lnTo>
                    <a:lnTo>
                      <a:pt x="161" y="25"/>
                    </a:lnTo>
                    <a:lnTo>
                      <a:pt x="159" y="27"/>
                    </a:lnTo>
                    <a:lnTo>
                      <a:pt x="159" y="27"/>
                    </a:lnTo>
                    <a:lnTo>
                      <a:pt x="157" y="29"/>
                    </a:lnTo>
                    <a:lnTo>
                      <a:pt x="155" y="30"/>
                    </a:lnTo>
                    <a:lnTo>
                      <a:pt x="152" y="29"/>
                    </a:lnTo>
                    <a:lnTo>
                      <a:pt x="149" y="27"/>
                    </a:lnTo>
                    <a:lnTo>
                      <a:pt x="148" y="26"/>
                    </a:lnTo>
                    <a:lnTo>
                      <a:pt x="148" y="26"/>
                    </a:lnTo>
                    <a:lnTo>
                      <a:pt x="147" y="24"/>
                    </a:lnTo>
                    <a:lnTo>
                      <a:pt x="146" y="23"/>
                    </a:lnTo>
                    <a:lnTo>
                      <a:pt x="144" y="23"/>
                    </a:lnTo>
                    <a:lnTo>
                      <a:pt x="144" y="23"/>
                    </a:lnTo>
                    <a:lnTo>
                      <a:pt x="142" y="24"/>
                    </a:lnTo>
                    <a:lnTo>
                      <a:pt x="140" y="26"/>
                    </a:lnTo>
                    <a:lnTo>
                      <a:pt x="136" y="32"/>
                    </a:lnTo>
                    <a:lnTo>
                      <a:pt x="136" y="32"/>
                    </a:lnTo>
                    <a:lnTo>
                      <a:pt x="134" y="34"/>
                    </a:lnTo>
                    <a:lnTo>
                      <a:pt x="132" y="34"/>
                    </a:lnTo>
                    <a:lnTo>
                      <a:pt x="130" y="34"/>
                    </a:lnTo>
                    <a:lnTo>
                      <a:pt x="128" y="32"/>
                    </a:lnTo>
                    <a:lnTo>
                      <a:pt x="125" y="28"/>
                    </a:lnTo>
                    <a:lnTo>
                      <a:pt x="125" y="28"/>
                    </a:lnTo>
                    <a:lnTo>
                      <a:pt x="122" y="24"/>
                    </a:lnTo>
                    <a:lnTo>
                      <a:pt x="121" y="23"/>
                    </a:lnTo>
                    <a:lnTo>
                      <a:pt x="120" y="23"/>
                    </a:lnTo>
                    <a:lnTo>
                      <a:pt x="120" y="23"/>
                    </a:lnTo>
                    <a:lnTo>
                      <a:pt x="117" y="23"/>
                    </a:lnTo>
                    <a:lnTo>
                      <a:pt x="116" y="25"/>
                    </a:lnTo>
                    <a:lnTo>
                      <a:pt x="113" y="27"/>
                    </a:lnTo>
                    <a:lnTo>
                      <a:pt x="113" y="27"/>
                    </a:lnTo>
                    <a:lnTo>
                      <a:pt x="111" y="29"/>
                    </a:lnTo>
                    <a:lnTo>
                      <a:pt x="109" y="30"/>
                    </a:lnTo>
                    <a:lnTo>
                      <a:pt x="107" y="29"/>
                    </a:lnTo>
                    <a:lnTo>
                      <a:pt x="105" y="27"/>
                    </a:lnTo>
                    <a:lnTo>
                      <a:pt x="103" y="25"/>
                    </a:lnTo>
                    <a:lnTo>
                      <a:pt x="103" y="25"/>
                    </a:lnTo>
                    <a:lnTo>
                      <a:pt x="101" y="23"/>
                    </a:lnTo>
                    <a:lnTo>
                      <a:pt x="99" y="23"/>
                    </a:lnTo>
                    <a:lnTo>
                      <a:pt x="90" y="23"/>
                    </a:lnTo>
                    <a:lnTo>
                      <a:pt x="90" y="23"/>
                    </a:lnTo>
                    <a:lnTo>
                      <a:pt x="88" y="22"/>
                    </a:lnTo>
                    <a:lnTo>
                      <a:pt x="88" y="21"/>
                    </a:lnTo>
                    <a:lnTo>
                      <a:pt x="88" y="21"/>
                    </a:lnTo>
                    <a:lnTo>
                      <a:pt x="85" y="17"/>
                    </a:lnTo>
                    <a:lnTo>
                      <a:pt x="85" y="17"/>
                    </a:lnTo>
                    <a:lnTo>
                      <a:pt x="84" y="16"/>
                    </a:lnTo>
                    <a:lnTo>
                      <a:pt x="82" y="16"/>
                    </a:lnTo>
                    <a:lnTo>
                      <a:pt x="82" y="16"/>
                    </a:lnTo>
                    <a:lnTo>
                      <a:pt x="79" y="14"/>
                    </a:lnTo>
                    <a:lnTo>
                      <a:pt x="79" y="14"/>
                    </a:lnTo>
                    <a:lnTo>
                      <a:pt x="71" y="7"/>
                    </a:lnTo>
                    <a:lnTo>
                      <a:pt x="64" y="3"/>
                    </a:lnTo>
                    <a:lnTo>
                      <a:pt x="55" y="1"/>
                    </a:lnTo>
                    <a:lnTo>
                      <a:pt x="47" y="0"/>
                    </a:lnTo>
                    <a:lnTo>
                      <a:pt x="47" y="0"/>
                    </a:lnTo>
                    <a:lnTo>
                      <a:pt x="37" y="1"/>
                    </a:lnTo>
                    <a:lnTo>
                      <a:pt x="28" y="3"/>
                    </a:lnTo>
                    <a:lnTo>
                      <a:pt x="21" y="7"/>
                    </a:lnTo>
                    <a:lnTo>
                      <a:pt x="14" y="14"/>
                    </a:lnTo>
                    <a:lnTo>
                      <a:pt x="9" y="20"/>
                    </a:lnTo>
                    <a:lnTo>
                      <a:pt x="4" y="28"/>
                    </a:lnTo>
                    <a:lnTo>
                      <a:pt x="1" y="36"/>
                    </a:lnTo>
                    <a:lnTo>
                      <a:pt x="0" y="45"/>
                    </a:lnTo>
                    <a:lnTo>
                      <a:pt x="0" y="45"/>
                    </a:lnTo>
                    <a:lnTo>
                      <a:pt x="1" y="55"/>
                    </a:lnTo>
                    <a:lnTo>
                      <a:pt x="4" y="63"/>
                    </a:lnTo>
                    <a:lnTo>
                      <a:pt x="9" y="71"/>
                    </a:lnTo>
                    <a:lnTo>
                      <a:pt x="14" y="77"/>
                    </a:lnTo>
                    <a:lnTo>
                      <a:pt x="21" y="83"/>
                    </a:lnTo>
                    <a:lnTo>
                      <a:pt x="28" y="88"/>
                    </a:lnTo>
                    <a:lnTo>
                      <a:pt x="37" y="91"/>
                    </a:lnTo>
                    <a:lnTo>
                      <a:pt x="47" y="91"/>
                    </a:lnTo>
                    <a:lnTo>
                      <a:pt x="47" y="91"/>
                    </a:lnTo>
                    <a:lnTo>
                      <a:pt x="56" y="90"/>
                    </a:lnTo>
                    <a:lnTo>
                      <a:pt x="64" y="88"/>
                    </a:lnTo>
                    <a:lnTo>
                      <a:pt x="72" y="82"/>
                    </a:lnTo>
                    <a:lnTo>
                      <a:pt x="79" y="77"/>
                    </a:lnTo>
                    <a:lnTo>
                      <a:pt x="79" y="77"/>
                    </a:lnTo>
                    <a:lnTo>
                      <a:pt x="81" y="76"/>
                    </a:lnTo>
                    <a:lnTo>
                      <a:pt x="81" y="76"/>
                    </a:lnTo>
                    <a:lnTo>
                      <a:pt x="84" y="75"/>
                    </a:lnTo>
                    <a:lnTo>
                      <a:pt x="85" y="74"/>
                    </a:lnTo>
                    <a:lnTo>
                      <a:pt x="85" y="74"/>
                    </a:lnTo>
                    <a:lnTo>
                      <a:pt x="88" y="70"/>
                    </a:lnTo>
                    <a:lnTo>
                      <a:pt x="88" y="70"/>
                    </a:lnTo>
                    <a:lnTo>
                      <a:pt x="89" y="69"/>
                    </a:lnTo>
                    <a:lnTo>
                      <a:pt x="90" y="69"/>
                    </a:lnTo>
                    <a:lnTo>
                      <a:pt x="164" y="69"/>
                    </a:lnTo>
                    <a:lnTo>
                      <a:pt x="164" y="69"/>
                    </a:lnTo>
                    <a:lnTo>
                      <a:pt x="168" y="68"/>
                    </a:lnTo>
                    <a:lnTo>
                      <a:pt x="172" y="67"/>
                    </a:lnTo>
                    <a:lnTo>
                      <a:pt x="176" y="65"/>
                    </a:lnTo>
                    <a:lnTo>
                      <a:pt x="179" y="63"/>
                    </a:lnTo>
                    <a:lnTo>
                      <a:pt x="182" y="60"/>
                    </a:lnTo>
                    <a:lnTo>
                      <a:pt x="184" y="56"/>
                    </a:lnTo>
                    <a:lnTo>
                      <a:pt x="187" y="51"/>
                    </a:lnTo>
                    <a:lnTo>
                      <a:pt x="187" y="45"/>
                    </a:lnTo>
                    <a:lnTo>
                      <a:pt x="187" y="45"/>
                    </a:lnTo>
                    <a:lnTo>
                      <a:pt x="187" y="41"/>
                    </a:lnTo>
                    <a:lnTo>
                      <a:pt x="184" y="37"/>
                    </a:lnTo>
                    <a:lnTo>
                      <a:pt x="182" y="33"/>
                    </a:lnTo>
                    <a:lnTo>
                      <a:pt x="180" y="30"/>
                    </a:lnTo>
                    <a:lnTo>
                      <a:pt x="177" y="27"/>
                    </a:lnTo>
                    <a:lnTo>
                      <a:pt x="173" y="25"/>
                    </a:lnTo>
                    <a:lnTo>
                      <a:pt x="169" y="23"/>
                    </a:lnTo>
                    <a:lnTo>
                      <a:pt x="165" y="23"/>
                    </a:lnTo>
                    <a:lnTo>
                      <a:pt x="165" y="23"/>
                    </a:lnTo>
                    <a:close/>
                    <a:moveTo>
                      <a:pt x="19" y="54"/>
                    </a:moveTo>
                    <a:lnTo>
                      <a:pt x="19" y="54"/>
                    </a:lnTo>
                    <a:lnTo>
                      <a:pt x="16" y="53"/>
                    </a:lnTo>
                    <a:lnTo>
                      <a:pt x="14" y="52"/>
                    </a:lnTo>
                    <a:lnTo>
                      <a:pt x="12" y="48"/>
                    </a:lnTo>
                    <a:lnTo>
                      <a:pt x="11" y="45"/>
                    </a:lnTo>
                    <a:lnTo>
                      <a:pt x="11" y="45"/>
                    </a:lnTo>
                    <a:lnTo>
                      <a:pt x="12" y="42"/>
                    </a:lnTo>
                    <a:lnTo>
                      <a:pt x="14" y="39"/>
                    </a:lnTo>
                    <a:lnTo>
                      <a:pt x="16" y="38"/>
                    </a:lnTo>
                    <a:lnTo>
                      <a:pt x="19" y="37"/>
                    </a:lnTo>
                    <a:lnTo>
                      <a:pt x="19" y="37"/>
                    </a:lnTo>
                    <a:lnTo>
                      <a:pt x="22" y="38"/>
                    </a:lnTo>
                    <a:lnTo>
                      <a:pt x="25" y="39"/>
                    </a:lnTo>
                    <a:lnTo>
                      <a:pt x="27" y="42"/>
                    </a:lnTo>
                    <a:lnTo>
                      <a:pt x="27" y="45"/>
                    </a:lnTo>
                    <a:lnTo>
                      <a:pt x="27" y="45"/>
                    </a:lnTo>
                    <a:lnTo>
                      <a:pt x="27" y="48"/>
                    </a:lnTo>
                    <a:lnTo>
                      <a:pt x="25" y="52"/>
                    </a:lnTo>
                    <a:lnTo>
                      <a:pt x="22" y="53"/>
                    </a:lnTo>
                    <a:lnTo>
                      <a:pt x="19" y="54"/>
                    </a:lnTo>
                    <a:lnTo>
                      <a:pt x="19" y="5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2" name="Freeform 313"/>
              <p:cNvSpPr>
                <a:spLocks/>
              </p:cNvSpPr>
              <p:nvPr/>
            </p:nvSpPr>
            <p:spPr bwMode="auto">
              <a:xfrm>
                <a:off x="492" y="1470"/>
                <a:ext cx="120" cy="54"/>
              </a:xfrm>
              <a:custGeom>
                <a:avLst/>
                <a:gdLst>
                  <a:gd name="T0" fmla="*/ 0 w 120"/>
                  <a:gd name="T1" fmla="*/ 5 h 54"/>
                  <a:gd name="T2" fmla="*/ 0 w 120"/>
                  <a:gd name="T3" fmla="*/ 54 h 54"/>
                  <a:gd name="T4" fmla="*/ 27 w 120"/>
                  <a:gd name="T5" fmla="*/ 54 h 54"/>
                  <a:gd name="T6" fmla="*/ 27 w 120"/>
                  <a:gd name="T7" fmla="*/ 0 h 54"/>
                  <a:gd name="T8" fmla="*/ 58 w 120"/>
                  <a:gd name="T9" fmla="*/ 0 h 54"/>
                  <a:gd name="T10" fmla="*/ 58 w 120"/>
                  <a:gd name="T11" fmla="*/ 54 h 54"/>
                  <a:gd name="T12" fmla="*/ 120 w 120"/>
                  <a:gd name="T13" fmla="*/ 54 h 54"/>
                  <a:gd name="T14" fmla="*/ 120 w 120"/>
                  <a:gd name="T15" fmla="*/ 5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54">
                    <a:moveTo>
                      <a:pt x="0" y="5"/>
                    </a:moveTo>
                    <a:lnTo>
                      <a:pt x="0" y="54"/>
                    </a:lnTo>
                    <a:lnTo>
                      <a:pt x="27" y="54"/>
                    </a:lnTo>
                    <a:lnTo>
                      <a:pt x="27" y="0"/>
                    </a:lnTo>
                    <a:lnTo>
                      <a:pt x="58" y="0"/>
                    </a:lnTo>
                    <a:lnTo>
                      <a:pt x="58" y="54"/>
                    </a:lnTo>
                    <a:lnTo>
                      <a:pt x="120" y="54"/>
                    </a:lnTo>
                    <a:lnTo>
                      <a:pt x="120"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3" name="Freeform 314"/>
              <p:cNvSpPr>
                <a:spLocks/>
              </p:cNvSpPr>
              <p:nvPr/>
            </p:nvSpPr>
            <p:spPr bwMode="auto">
              <a:xfrm>
                <a:off x="480" y="1401"/>
                <a:ext cx="144" cy="68"/>
              </a:xfrm>
              <a:custGeom>
                <a:avLst/>
                <a:gdLst>
                  <a:gd name="T0" fmla="*/ 144 w 144"/>
                  <a:gd name="T1" fmla="*/ 68 h 68"/>
                  <a:gd name="T2" fmla="*/ 121 w 144"/>
                  <a:gd name="T3" fmla="*/ 46 h 68"/>
                  <a:gd name="T4" fmla="*/ 121 w 144"/>
                  <a:gd name="T5" fmla="*/ 15 h 68"/>
                  <a:gd name="T6" fmla="*/ 102 w 144"/>
                  <a:gd name="T7" fmla="*/ 15 h 68"/>
                  <a:gd name="T8" fmla="*/ 102 w 144"/>
                  <a:gd name="T9" fmla="*/ 28 h 68"/>
                  <a:gd name="T10" fmla="*/ 72 w 144"/>
                  <a:gd name="T11" fmla="*/ 0 h 68"/>
                  <a:gd name="T12" fmla="*/ 0 w 14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4" h="68">
                    <a:moveTo>
                      <a:pt x="144" y="68"/>
                    </a:moveTo>
                    <a:lnTo>
                      <a:pt x="121" y="46"/>
                    </a:lnTo>
                    <a:lnTo>
                      <a:pt x="121" y="15"/>
                    </a:lnTo>
                    <a:lnTo>
                      <a:pt x="102" y="15"/>
                    </a:lnTo>
                    <a:lnTo>
                      <a:pt x="102" y="28"/>
                    </a:lnTo>
                    <a:lnTo>
                      <a:pt x="72" y="0"/>
                    </a:lnTo>
                    <a:lnTo>
                      <a:pt x="0" y="6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4" name="Rectangle 315"/>
              <p:cNvSpPr>
                <a:spLocks noChangeArrowheads="1"/>
              </p:cNvSpPr>
              <p:nvPr/>
            </p:nvSpPr>
            <p:spPr bwMode="auto">
              <a:xfrm>
                <a:off x="565" y="1470"/>
                <a:ext cx="22" cy="24"/>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5" name="Freeform 316"/>
              <p:cNvSpPr>
                <a:spLocks/>
              </p:cNvSpPr>
              <p:nvPr/>
            </p:nvSpPr>
            <p:spPr bwMode="auto">
              <a:xfrm>
                <a:off x="811" y="802"/>
                <a:ext cx="136" cy="61"/>
              </a:xfrm>
              <a:custGeom>
                <a:avLst/>
                <a:gdLst>
                  <a:gd name="T0" fmla="*/ 0 w 136"/>
                  <a:gd name="T1" fmla="*/ 6 h 61"/>
                  <a:gd name="T2" fmla="*/ 0 w 136"/>
                  <a:gd name="T3" fmla="*/ 61 h 61"/>
                  <a:gd name="T4" fmla="*/ 31 w 136"/>
                  <a:gd name="T5" fmla="*/ 61 h 61"/>
                  <a:gd name="T6" fmla="*/ 31 w 136"/>
                  <a:gd name="T7" fmla="*/ 0 h 61"/>
                  <a:gd name="T8" fmla="*/ 65 w 136"/>
                  <a:gd name="T9" fmla="*/ 0 h 61"/>
                  <a:gd name="T10" fmla="*/ 65 w 136"/>
                  <a:gd name="T11" fmla="*/ 61 h 61"/>
                  <a:gd name="T12" fmla="*/ 136 w 136"/>
                  <a:gd name="T13" fmla="*/ 61 h 61"/>
                  <a:gd name="T14" fmla="*/ 136 w 136"/>
                  <a:gd name="T15" fmla="*/ 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61">
                    <a:moveTo>
                      <a:pt x="0" y="6"/>
                    </a:moveTo>
                    <a:lnTo>
                      <a:pt x="0" y="61"/>
                    </a:lnTo>
                    <a:lnTo>
                      <a:pt x="31" y="61"/>
                    </a:lnTo>
                    <a:lnTo>
                      <a:pt x="31" y="0"/>
                    </a:lnTo>
                    <a:lnTo>
                      <a:pt x="65" y="0"/>
                    </a:lnTo>
                    <a:lnTo>
                      <a:pt x="65" y="61"/>
                    </a:lnTo>
                    <a:lnTo>
                      <a:pt x="136" y="61"/>
                    </a:lnTo>
                    <a:lnTo>
                      <a:pt x="136" y="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6" name="Freeform 317"/>
              <p:cNvSpPr>
                <a:spLocks/>
              </p:cNvSpPr>
              <p:nvPr/>
            </p:nvSpPr>
            <p:spPr bwMode="auto">
              <a:xfrm>
                <a:off x="799" y="725"/>
                <a:ext cx="160" cy="76"/>
              </a:xfrm>
              <a:custGeom>
                <a:avLst/>
                <a:gdLst>
                  <a:gd name="T0" fmla="*/ 160 w 160"/>
                  <a:gd name="T1" fmla="*/ 76 h 76"/>
                  <a:gd name="T2" fmla="*/ 134 w 160"/>
                  <a:gd name="T3" fmla="*/ 52 h 76"/>
                  <a:gd name="T4" fmla="*/ 134 w 160"/>
                  <a:gd name="T5" fmla="*/ 17 h 76"/>
                  <a:gd name="T6" fmla="*/ 113 w 160"/>
                  <a:gd name="T7" fmla="*/ 17 h 76"/>
                  <a:gd name="T8" fmla="*/ 113 w 160"/>
                  <a:gd name="T9" fmla="*/ 31 h 76"/>
                  <a:gd name="T10" fmla="*/ 80 w 160"/>
                  <a:gd name="T11" fmla="*/ 0 h 76"/>
                  <a:gd name="T12" fmla="*/ 0 w 160"/>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60" h="76">
                    <a:moveTo>
                      <a:pt x="160" y="76"/>
                    </a:moveTo>
                    <a:lnTo>
                      <a:pt x="134" y="52"/>
                    </a:lnTo>
                    <a:lnTo>
                      <a:pt x="134" y="17"/>
                    </a:lnTo>
                    <a:lnTo>
                      <a:pt x="113" y="17"/>
                    </a:lnTo>
                    <a:lnTo>
                      <a:pt x="113" y="31"/>
                    </a:lnTo>
                    <a:lnTo>
                      <a:pt x="80" y="0"/>
                    </a:lnTo>
                    <a:lnTo>
                      <a:pt x="0" y="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7" name="Rectangle 318"/>
              <p:cNvSpPr>
                <a:spLocks noChangeArrowheads="1"/>
              </p:cNvSpPr>
              <p:nvPr/>
            </p:nvSpPr>
            <p:spPr bwMode="auto">
              <a:xfrm>
                <a:off x="893" y="801"/>
                <a:ext cx="25" cy="27"/>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8" name="Line 319"/>
              <p:cNvSpPr>
                <a:spLocks noChangeShapeType="1"/>
              </p:cNvSpPr>
              <p:nvPr/>
            </p:nvSpPr>
            <p:spPr bwMode="auto">
              <a:xfrm>
                <a:off x="824" y="930"/>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099" name="Freeform 320"/>
              <p:cNvSpPr>
                <a:spLocks/>
              </p:cNvSpPr>
              <p:nvPr/>
            </p:nvSpPr>
            <p:spPr bwMode="auto">
              <a:xfrm>
                <a:off x="766" y="887"/>
                <a:ext cx="59" cy="41"/>
              </a:xfrm>
              <a:custGeom>
                <a:avLst/>
                <a:gdLst>
                  <a:gd name="T0" fmla="*/ 0 w 59"/>
                  <a:gd name="T1" fmla="*/ 6 h 41"/>
                  <a:gd name="T2" fmla="*/ 0 w 59"/>
                  <a:gd name="T3" fmla="*/ 6 h 41"/>
                  <a:gd name="T4" fmla="*/ 1 w 59"/>
                  <a:gd name="T5" fmla="*/ 4 h 41"/>
                  <a:gd name="T6" fmla="*/ 3 w 59"/>
                  <a:gd name="T7" fmla="*/ 2 h 41"/>
                  <a:gd name="T8" fmla="*/ 3 w 59"/>
                  <a:gd name="T9" fmla="*/ 2 h 41"/>
                  <a:gd name="T10" fmla="*/ 6 w 59"/>
                  <a:gd name="T11" fmla="*/ 0 h 41"/>
                  <a:gd name="T12" fmla="*/ 10 w 59"/>
                  <a:gd name="T13" fmla="*/ 0 h 41"/>
                  <a:gd name="T14" fmla="*/ 14 w 59"/>
                  <a:gd name="T15" fmla="*/ 0 h 41"/>
                  <a:gd name="T16" fmla="*/ 17 w 59"/>
                  <a:gd name="T17" fmla="*/ 3 h 41"/>
                  <a:gd name="T18" fmla="*/ 17 w 59"/>
                  <a:gd name="T19" fmla="*/ 3 h 41"/>
                  <a:gd name="T20" fmla="*/ 59 w 59"/>
                  <a:gd name="T2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1">
                    <a:moveTo>
                      <a:pt x="0" y="6"/>
                    </a:moveTo>
                    <a:lnTo>
                      <a:pt x="0" y="6"/>
                    </a:lnTo>
                    <a:lnTo>
                      <a:pt x="1" y="4"/>
                    </a:lnTo>
                    <a:lnTo>
                      <a:pt x="3" y="2"/>
                    </a:lnTo>
                    <a:lnTo>
                      <a:pt x="3" y="2"/>
                    </a:lnTo>
                    <a:lnTo>
                      <a:pt x="6" y="0"/>
                    </a:lnTo>
                    <a:lnTo>
                      <a:pt x="10" y="0"/>
                    </a:lnTo>
                    <a:lnTo>
                      <a:pt x="14" y="0"/>
                    </a:lnTo>
                    <a:lnTo>
                      <a:pt x="17" y="3"/>
                    </a:lnTo>
                    <a:lnTo>
                      <a:pt x="17" y="3"/>
                    </a:lnTo>
                    <a:lnTo>
                      <a:pt x="59" y="4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0" name="Freeform 321"/>
              <p:cNvSpPr>
                <a:spLocks/>
              </p:cNvSpPr>
              <p:nvPr/>
            </p:nvSpPr>
            <p:spPr bwMode="auto">
              <a:xfrm>
                <a:off x="797" y="891"/>
                <a:ext cx="49" cy="34"/>
              </a:xfrm>
              <a:custGeom>
                <a:avLst/>
                <a:gdLst>
                  <a:gd name="T0" fmla="*/ 49 w 49"/>
                  <a:gd name="T1" fmla="*/ 34 h 34"/>
                  <a:gd name="T2" fmla="*/ 49 w 49"/>
                  <a:gd name="T3" fmla="*/ 34 h 34"/>
                  <a:gd name="T4" fmla="*/ 15 w 49"/>
                  <a:gd name="T5" fmla="*/ 3 h 34"/>
                  <a:gd name="T6" fmla="*/ 15 w 49"/>
                  <a:gd name="T7" fmla="*/ 3 h 34"/>
                  <a:gd name="T8" fmla="*/ 11 w 49"/>
                  <a:gd name="T9" fmla="*/ 1 h 34"/>
                  <a:gd name="T10" fmla="*/ 7 w 49"/>
                  <a:gd name="T11" fmla="*/ 0 h 34"/>
                  <a:gd name="T12" fmla="*/ 4 w 49"/>
                  <a:gd name="T13" fmla="*/ 0 h 34"/>
                  <a:gd name="T14" fmla="*/ 0 w 49"/>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4">
                    <a:moveTo>
                      <a:pt x="49" y="34"/>
                    </a:moveTo>
                    <a:lnTo>
                      <a:pt x="49" y="34"/>
                    </a:lnTo>
                    <a:lnTo>
                      <a:pt x="15" y="3"/>
                    </a:lnTo>
                    <a:lnTo>
                      <a:pt x="15" y="3"/>
                    </a:lnTo>
                    <a:lnTo>
                      <a:pt x="11" y="1"/>
                    </a:lnTo>
                    <a:lnTo>
                      <a:pt x="7" y="0"/>
                    </a:lnTo>
                    <a:lnTo>
                      <a:pt x="4" y="0"/>
                    </a:lnTo>
                    <a:lnTo>
                      <a:pt x="0"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1" name="Freeform 322"/>
              <p:cNvSpPr>
                <a:spLocks/>
              </p:cNvSpPr>
              <p:nvPr/>
            </p:nvSpPr>
            <p:spPr bwMode="auto">
              <a:xfrm>
                <a:off x="852" y="901"/>
                <a:ext cx="151" cy="92"/>
              </a:xfrm>
              <a:custGeom>
                <a:avLst/>
                <a:gdLst>
                  <a:gd name="T0" fmla="*/ 151 w 151"/>
                  <a:gd name="T1" fmla="*/ 92 h 92"/>
                  <a:gd name="T2" fmla="*/ 151 w 151"/>
                  <a:gd name="T3" fmla="*/ 92 h 92"/>
                  <a:gd name="T4" fmla="*/ 119 w 151"/>
                  <a:gd name="T5" fmla="*/ 35 h 92"/>
                  <a:gd name="T6" fmla="*/ 119 w 151"/>
                  <a:gd name="T7" fmla="*/ 35 h 92"/>
                  <a:gd name="T8" fmla="*/ 114 w 151"/>
                  <a:gd name="T9" fmla="*/ 25 h 92"/>
                  <a:gd name="T10" fmla="*/ 107 w 151"/>
                  <a:gd name="T11" fmla="*/ 18 h 92"/>
                  <a:gd name="T12" fmla="*/ 101 w 151"/>
                  <a:gd name="T13" fmla="*/ 11 h 92"/>
                  <a:gd name="T14" fmla="*/ 94 w 151"/>
                  <a:gd name="T15" fmla="*/ 7 h 92"/>
                  <a:gd name="T16" fmla="*/ 88 w 151"/>
                  <a:gd name="T17" fmla="*/ 4 h 92"/>
                  <a:gd name="T18" fmla="*/ 80 w 151"/>
                  <a:gd name="T19" fmla="*/ 2 h 92"/>
                  <a:gd name="T20" fmla="*/ 73 w 151"/>
                  <a:gd name="T21" fmla="*/ 1 h 92"/>
                  <a:gd name="T22" fmla="*/ 66 w 151"/>
                  <a:gd name="T23" fmla="*/ 0 h 92"/>
                  <a:gd name="T24" fmla="*/ 66 w 151"/>
                  <a:gd name="T25" fmla="*/ 0 h 92"/>
                  <a:gd name="T26" fmla="*/ 11 w 151"/>
                  <a:gd name="T27" fmla="*/ 4 h 92"/>
                  <a:gd name="T28" fmla="*/ 11 w 151"/>
                  <a:gd name="T29" fmla="*/ 4 h 92"/>
                  <a:gd name="T30" fmla="*/ 7 w 151"/>
                  <a:gd name="T31" fmla="*/ 5 h 92"/>
                  <a:gd name="T32" fmla="*/ 4 w 151"/>
                  <a:gd name="T33" fmla="*/ 7 h 92"/>
                  <a:gd name="T34" fmla="*/ 1 w 151"/>
                  <a:gd name="T35" fmla="*/ 10 h 92"/>
                  <a:gd name="T36" fmla="*/ 0 w 151"/>
                  <a:gd name="T37" fmla="*/ 16 h 92"/>
                  <a:gd name="T38" fmla="*/ 0 w 151"/>
                  <a:gd name="T39" fmla="*/ 16 h 92"/>
                  <a:gd name="T40" fmla="*/ 1 w 151"/>
                  <a:gd name="T41" fmla="*/ 20 h 92"/>
                  <a:gd name="T42" fmla="*/ 3 w 151"/>
                  <a:gd name="T43" fmla="*/ 23 h 92"/>
                  <a:gd name="T44" fmla="*/ 7 w 151"/>
                  <a:gd name="T45" fmla="*/ 26 h 92"/>
                  <a:gd name="T46" fmla="*/ 11 w 151"/>
                  <a:gd name="T47"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92">
                    <a:moveTo>
                      <a:pt x="151" y="92"/>
                    </a:moveTo>
                    <a:lnTo>
                      <a:pt x="151" y="92"/>
                    </a:lnTo>
                    <a:lnTo>
                      <a:pt x="119" y="35"/>
                    </a:lnTo>
                    <a:lnTo>
                      <a:pt x="119" y="35"/>
                    </a:lnTo>
                    <a:lnTo>
                      <a:pt x="114" y="25"/>
                    </a:lnTo>
                    <a:lnTo>
                      <a:pt x="107" y="18"/>
                    </a:lnTo>
                    <a:lnTo>
                      <a:pt x="101" y="11"/>
                    </a:lnTo>
                    <a:lnTo>
                      <a:pt x="94" y="7"/>
                    </a:lnTo>
                    <a:lnTo>
                      <a:pt x="88" y="4"/>
                    </a:lnTo>
                    <a:lnTo>
                      <a:pt x="80" y="2"/>
                    </a:lnTo>
                    <a:lnTo>
                      <a:pt x="73" y="1"/>
                    </a:lnTo>
                    <a:lnTo>
                      <a:pt x="66" y="0"/>
                    </a:lnTo>
                    <a:lnTo>
                      <a:pt x="66" y="0"/>
                    </a:lnTo>
                    <a:lnTo>
                      <a:pt x="11" y="4"/>
                    </a:lnTo>
                    <a:lnTo>
                      <a:pt x="11" y="4"/>
                    </a:lnTo>
                    <a:lnTo>
                      <a:pt x="7" y="5"/>
                    </a:lnTo>
                    <a:lnTo>
                      <a:pt x="4" y="7"/>
                    </a:lnTo>
                    <a:lnTo>
                      <a:pt x="1" y="10"/>
                    </a:lnTo>
                    <a:lnTo>
                      <a:pt x="0" y="16"/>
                    </a:lnTo>
                    <a:lnTo>
                      <a:pt x="0" y="16"/>
                    </a:lnTo>
                    <a:lnTo>
                      <a:pt x="1" y="20"/>
                    </a:lnTo>
                    <a:lnTo>
                      <a:pt x="3" y="23"/>
                    </a:lnTo>
                    <a:lnTo>
                      <a:pt x="7" y="26"/>
                    </a:lnTo>
                    <a:lnTo>
                      <a:pt x="11"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2" name="Freeform 323"/>
              <p:cNvSpPr>
                <a:spLocks/>
              </p:cNvSpPr>
              <p:nvPr/>
            </p:nvSpPr>
            <p:spPr bwMode="auto">
              <a:xfrm>
                <a:off x="754" y="897"/>
                <a:ext cx="172" cy="96"/>
              </a:xfrm>
              <a:custGeom>
                <a:avLst/>
                <a:gdLst>
                  <a:gd name="T0" fmla="*/ 146 w 172"/>
                  <a:gd name="T1" fmla="*/ 38 h 96"/>
                  <a:gd name="T2" fmla="*/ 146 w 172"/>
                  <a:gd name="T3" fmla="*/ 38 h 96"/>
                  <a:gd name="T4" fmla="*/ 70 w 172"/>
                  <a:gd name="T5" fmla="*/ 38 h 96"/>
                  <a:gd name="T6" fmla="*/ 70 w 172"/>
                  <a:gd name="T7" fmla="*/ 38 h 96"/>
                  <a:gd name="T8" fmla="*/ 63 w 172"/>
                  <a:gd name="T9" fmla="*/ 37 h 96"/>
                  <a:gd name="T10" fmla="*/ 57 w 172"/>
                  <a:gd name="T11" fmla="*/ 36 h 96"/>
                  <a:gd name="T12" fmla="*/ 52 w 172"/>
                  <a:gd name="T13" fmla="*/ 35 h 96"/>
                  <a:gd name="T14" fmla="*/ 49 w 172"/>
                  <a:gd name="T15" fmla="*/ 32 h 96"/>
                  <a:gd name="T16" fmla="*/ 49 w 172"/>
                  <a:gd name="T17" fmla="*/ 32 h 96"/>
                  <a:gd name="T18" fmla="*/ 18 w 172"/>
                  <a:gd name="T19" fmla="*/ 4 h 96"/>
                  <a:gd name="T20" fmla="*/ 18 w 172"/>
                  <a:gd name="T21" fmla="*/ 4 h 96"/>
                  <a:gd name="T22" fmla="*/ 15 w 172"/>
                  <a:gd name="T23" fmla="*/ 1 h 96"/>
                  <a:gd name="T24" fmla="*/ 11 w 172"/>
                  <a:gd name="T25" fmla="*/ 0 h 96"/>
                  <a:gd name="T26" fmla="*/ 7 w 172"/>
                  <a:gd name="T27" fmla="*/ 1 h 96"/>
                  <a:gd name="T28" fmla="*/ 3 w 172"/>
                  <a:gd name="T29" fmla="*/ 3 h 96"/>
                  <a:gd name="T30" fmla="*/ 3 w 172"/>
                  <a:gd name="T31" fmla="*/ 3 h 96"/>
                  <a:gd name="T32" fmla="*/ 1 w 172"/>
                  <a:gd name="T33" fmla="*/ 6 h 96"/>
                  <a:gd name="T34" fmla="*/ 0 w 172"/>
                  <a:gd name="T35" fmla="*/ 10 h 96"/>
                  <a:gd name="T36" fmla="*/ 0 w 172"/>
                  <a:gd name="T37" fmla="*/ 14 h 96"/>
                  <a:gd name="T38" fmla="*/ 2 w 172"/>
                  <a:gd name="T39" fmla="*/ 18 h 96"/>
                  <a:gd name="T40" fmla="*/ 2 w 172"/>
                  <a:gd name="T41" fmla="*/ 18 h 96"/>
                  <a:gd name="T42" fmla="*/ 15 w 172"/>
                  <a:gd name="T43" fmla="*/ 31 h 96"/>
                  <a:gd name="T44" fmla="*/ 36 w 172"/>
                  <a:gd name="T45" fmla="*/ 55 h 96"/>
                  <a:gd name="T46" fmla="*/ 36 w 172"/>
                  <a:gd name="T47" fmla="*/ 55 h 96"/>
                  <a:gd name="T48" fmla="*/ 42 w 172"/>
                  <a:gd name="T49" fmla="*/ 61 h 96"/>
                  <a:gd name="T50" fmla="*/ 45 w 172"/>
                  <a:gd name="T51" fmla="*/ 64 h 96"/>
                  <a:gd name="T52" fmla="*/ 49 w 172"/>
                  <a:gd name="T53" fmla="*/ 66 h 96"/>
                  <a:gd name="T54" fmla="*/ 53 w 172"/>
                  <a:gd name="T55" fmla="*/ 68 h 96"/>
                  <a:gd name="T56" fmla="*/ 59 w 172"/>
                  <a:gd name="T57" fmla="*/ 69 h 96"/>
                  <a:gd name="T58" fmla="*/ 74 w 172"/>
                  <a:gd name="T59" fmla="*/ 70 h 96"/>
                  <a:gd name="T60" fmla="*/ 141 w 172"/>
                  <a:gd name="T61" fmla="*/ 70 h 96"/>
                  <a:gd name="T62" fmla="*/ 141 w 172"/>
                  <a:gd name="T63" fmla="*/ 70 h 96"/>
                  <a:gd name="T64" fmla="*/ 149 w 172"/>
                  <a:gd name="T65" fmla="*/ 70 h 96"/>
                  <a:gd name="T66" fmla="*/ 154 w 172"/>
                  <a:gd name="T67" fmla="*/ 71 h 96"/>
                  <a:gd name="T68" fmla="*/ 158 w 172"/>
                  <a:gd name="T69" fmla="*/ 73 h 96"/>
                  <a:gd name="T70" fmla="*/ 160 w 172"/>
                  <a:gd name="T71" fmla="*/ 76 h 96"/>
                  <a:gd name="T72" fmla="*/ 160 w 172"/>
                  <a:gd name="T73" fmla="*/ 76 h 96"/>
                  <a:gd name="T74" fmla="*/ 172 w 172"/>
                  <a:gd name="T7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96">
                    <a:moveTo>
                      <a:pt x="146" y="38"/>
                    </a:moveTo>
                    <a:lnTo>
                      <a:pt x="146" y="38"/>
                    </a:lnTo>
                    <a:lnTo>
                      <a:pt x="70" y="38"/>
                    </a:lnTo>
                    <a:lnTo>
                      <a:pt x="70" y="38"/>
                    </a:lnTo>
                    <a:lnTo>
                      <a:pt x="63" y="37"/>
                    </a:lnTo>
                    <a:lnTo>
                      <a:pt x="57" y="36"/>
                    </a:lnTo>
                    <a:lnTo>
                      <a:pt x="52" y="35"/>
                    </a:lnTo>
                    <a:lnTo>
                      <a:pt x="49" y="32"/>
                    </a:lnTo>
                    <a:lnTo>
                      <a:pt x="49" y="32"/>
                    </a:lnTo>
                    <a:lnTo>
                      <a:pt x="18" y="4"/>
                    </a:lnTo>
                    <a:lnTo>
                      <a:pt x="18" y="4"/>
                    </a:lnTo>
                    <a:lnTo>
                      <a:pt x="15" y="1"/>
                    </a:lnTo>
                    <a:lnTo>
                      <a:pt x="11" y="0"/>
                    </a:lnTo>
                    <a:lnTo>
                      <a:pt x="7" y="1"/>
                    </a:lnTo>
                    <a:lnTo>
                      <a:pt x="3" y="3"/>
                    </a:lnTo>
                    <a:lnTo>
                      <a:pt x="3" y="3"/>
                    </a:lnTo>
                    <a:lnTo>
                      <a:pt x="1" y="6"/>
                    </a:lnTo>
                    <a:lnTo>
                      <a:pt x="0" y="10"/>
                    </a:lnTo>
                    <a:lnTo>
                      <a:pt x="0" y="14"/>
                    </a:lnTo>
                    <a:lnTo>
                      <a:pt x="2" y="18"/>
                    </a:lnTo>
                    <a:lnTo>
                      <a:pt x="2" y="18"/>
                    </a:lnTo>
                    <a:lnTo>
                      <a:pt x="15" y="31"/>
                    </a:lnTo>
                    <a:lnTo>
                      <a:pt x="36" y="55"/>
                    </a:lnTo>
                    <a:lnTo>
                      <a:pt x="36" y="55"/>
                    </a:lnTo>
                    <a:lnTo>
                      <a:pt x="42" y="61"/>
                    </a:lnTo>
                    <a:lnTo>
                      <a:pt x="45" y="64"/>
                    </a:lnTo>
                    <a:lnTo>
                      <a:pt x="49" y="66"/>
                    </a:lnTo>
                    <a:lnTo>
                      <a:pt x="53" y="68"/>
                    </a:lnTo>
                    <a:lnTo>
                      <a:pt x="59" y="69"/>
                    </a:lnTo>
                    <a:lnTo>
                      <a:pt x="74" y="70"/>
                    </a:lnTo>
                    <a:lnTo>
                      <a:pt x="141" y="70"/>
                    </a:lnTo>
                    <a:lnTo>
                      <a:pt x="141" y="70"/>
                    </a:lnTo>
                    <a:lnTo>
                      <a:pt x="149" y="70"/>
                    </a:lnTo>
                    <a:lnTo>
                      <a:pt x="154" y="71"/>
                    </a:lnTo>
                    <a:lnTo>
                      <a:pt x="158" y="73"/>
                    </a:lnTo>
                    <a:lnTo>
                      <a:pt x="160" y="76"/>
                    </a:lnTo>
                    <a:lnTo>
                      <a:pt x="160" y="76"/>
                    </a:lnTo>
                    <a:lnTo>
                      <a:pt x="172" y="9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3" name="Freeform 324"/>
              <p:cNvSpPr>
                <a:spLocks/>
              </p:cNvSpPr>
              <p:nvPr/>
            </p:nvSpPr>
            <p:spPr bwMode="auto">
              <a:xfrm>
                <a:off x="4536" y="2413"/>
                <a:ext cx="70" cy="33"/>
              </a:xfrm>
              <a:custGeom>
                <a:avLst/>
                <a:gdLst>
                  <a:gd name="T0" fmla="*/ 0 w 70"/>
                  <a:gd name="T1" fmla="*/ 0 h 33"/>
                  <a:gd name="T2" fmla="*/ 0 w 70"/>
                  <a:gd name="T3" fmla="*/ 13 h 33"/>
                  <a:gd name="T4" fmla="*/ 0 w 70"/>
                  <a:gd name="T5" fmla="*/ 13 h 33"/>
                  <a:gd name="T6" fmla="*/ 1 w 70"/>
                  <a:gd name="T7" fmla="*/ 18 h 33"/>
                  <a:gd name="T8" fmla="*/ 3 w 70"/>
                  <a:gd name="T9" fmla="*/ 23 h 33"/>
                  <a:gd name="T10" fmla="*/ 7 w 70"/>
                  <a:gd name="T11" fmla="*/ 29 h 33"/>
                  <a:gd name="T12" fmla="*/ 7 w 70"/>
                  <a:gd name="T13" fmla="*/ 29 h 33"/>
                  <a:gd name="T14" fmla="*/ 9 w 70"/>
                  <a:gd name="T15" fmla="*/ 30 h 33"/>
                  <a:gd name="T16" fmla="*/ 11 w 70"/>
                  <a:gd name="T17" fmla="*/ 32 h 33"/>
                  <a:gd name="T18" fmla="*/ 17 w 70"/>
                  <a:gd name="T19" fmla="*/ 33 h 33"/>
                  <a:gd name="T20" fmla="*/ 17 w 70"/>
                  <a:gd name="T21" fmla="*/ 33 h 33"/>
                  <a:gd name="T22" fmla="*/ 54 w 70"/>
                  <a:gd name="T23" fmla="*/ 33 h 33"/>
                  <a:gd name="T24" fmla="*/ 54 w 70"/>
                  <a:gd name="T25" fmla="*/ 33 h 33"/>
                  <a:gd name="T26" fmla="*/ 59 w 70"/>
                  <a:gd name="T27" fmla="*/ 32 h 33"/>
                  <a:gd name="T28" fmla="*/ 63 w 70"/>
                  <a:gd name="T29" fmla="*/ 29 h 33"/>
                  <a:gd name="T30" fmla="*/ 67 w 70"/>
                  <a:gd name="T31" fmla="*/ 23 h 33"/>
                  <a:gd name="T32" fmla="*/ 67 w 70"/>
                  <a:gd name="T33" fmla="*/ 23 h 33"/>
                  <a:gd name="T34" fmla="*/ 69 w 70"/>
                  <a:gd name="T35" fmla="*/ 18 h 33"/>
                  <a:gd name="T36" fmla="*/ 70 w 70"/>
                  <a:gd name="T37" fmla="*/ 13 h 33"/>
                  <a:gd name="T38" fmla="*/ 70 w 70"/>
                  <a:gd name="T3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33">
                    <a:moveTo>
                      <a:pt x="0" y="0"/>
                    </a:moveTo>
                    <a:lnTo>
                      <a:pt x="0" y="13"/>
                    </a:lnTo>
                    <a:lnTo>
                      <a:pt x="0" y="13"/>
                    </a:lnTo>
                    <a:lnTo>
                      <a:pt x="1" y="18"/>
                    </a:lnTo>
                    <a:lnTo>
                      <a:pt x="3" y="23"/>
                    </a:lnTo>
                    <a:lnTo>
                      <a:pt x="7" y="29"/>
                    </a:lnTo>
                    <a:lnTo>
                      <a:pt x="7" y="29"/>
                    </a:lnTo>
                    <a:lnTo>
                      <a:pt x="9" y="30"/>
                    </a:lnTo>
                    <a:lnTo>
                      <a:pt x="11" y="32"/>
                    </a:lnTo>
                    <a:lnTo>
                      <a:pt x="17" y="33"/>
                    </a:lnTo>
                    <a:lnTo>
                      <a:pt x="17" y="33"/>
                    </a:lnTo>
                    <a:lnTo>
                      <a:pt x="54" y="33"/>
                    </a:lnTo>
                    <a:lnTo>
                      <a:pt x="54" y="33"/>
                    </a:lnTo>
                    <a:lnTo>
                      <a:pt x="59" y="32"/>
                    </a:lnTo>
                    <a:lnTo>
                      <a:pt x="63" y="29"/>
                    </a:lnTo>
                    <a:lnTo>
                      <a:pt x="67" y="23"/>
                    </a:lnTo>
                    <a:lnTo>
                      <a:pt x="67" y="23"/>
                    </a:lnTo>
                    <a:lnTo>
                      <a:pt x="69" y="18"/>
                    </a:lnTo>
                    <a:lnTo>
                      <a:pt x="70" y="13"/>
                    </a:lnTo>
                    <a:lnTo>
                      <a:pt x="7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4" name="Line 325"/>
              <p:cNvSpPr>
                <a:spLocks noChangeShapeType="1"/>
              </p:cNvSpPr>
              <p:nvPr/>
            </p:nvSpPr>
            <p:spPr bwMode="auto">
              <a:xfrm>
                <a:off x="4548" y="2425"/>
                <a:ext cx="14"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5" name="Freeform 326"/>
              <p:cNvSpPr>
                <a:spLocks/>
              </p:cNvSpPr>
              <p:nvPr/>
            </p:nvSpPr>
            <p:spPr bwMode="auto">
              <a:xfrm>
                <a:off x="4501" y="2231"/>
                <a:ext cx="140" cy="175"/>
              </a:xfrm>
              <a:custGeom>
                <a:avLst/>
                <a:gdLst>
                  <a:gd name="T0" fmla="*/ 35 w 140"/>
                  <a:gd name="T1" fmla="*/ 154 h 175"/>
                  <a:gd name="T2" fmla="*/ 35 w 140"/>
                  <a:gd name="T3" fmla="*/ 154 h 175"/>
                  <a:gd name="T4" fmla="*/ 34 w 140"/>
                  <a:gd name="T5" fmla="*/ 147 h 175"/>
                  <a:gd name="T6" fmla="*/ 30 w 140"/>
                  <a:gd name="T7" fmla="*/ 139 h 175"/>
                  <a:gd name="T8" fmla="*/ 18 w 140"/>
                  <a:gd name="T9" fmla="*/ 116 h 175"/>
                  <a:gd name="T10" fmla="*/ 11 w 140"/>
                  <a:gd name="T11" fmla="*/ 104 h 175"/>
                  <a:gd name="T12" fmla="*/ 6 w 140"/>
                  <a:gd name="T13" fmla="*/ 92 h 175"/>
                  <a:gd name="T14" fmla="*/ 2 w 140"/>
                  <a:gd name="T15" fmla="*/ 80 h 175"/>
                  <a:gd name="T16" fmla="*/ 1 w 140"/>
                  <a:gd name="T17" fmla="*/ 75 h 175"/>
                  <a:gd name="T18" fmla="*/ 0 w 140"/>
                  <a:gd name="T19" fmla="*/ 70 h 175"/>
                  <a:gd name="T20" fmla="*/ 0 w 140"/>
                  <a:gd name="T21" fmla="*/ 70 h 175"/>
                  <a:gd name="T22" fmla="*/ 1 w 140"/>
                  <a:gd name="T23" fmla="*/ 63 h 175"/>
                  <a:gd name="T24" fmla="*/ 2 w 140"/>
                  <a:gd name="T25" fmla="*/ 56 h 175"/>
                  <a:gd name="T26" fmla="*/ 3 w 140"/>
                  <a:gd name="T27" fmla="*/ 49 h 175"/>
                  <a:gd name="T28" fmla="*/ 6 w 140"/>
                  <a:gd name="T29" fmla="*/ 43 h 175"/>
                  <a:gd name="T30" fmla="*/ 8 w 140"/>
                  <a:gd name="T31" fmla="*/ 37 h 175"/>
                  <a:gd name="T32" fmla="*/ 12 w 140"/>
                  <a:gd name="T33" fmla="*/ 31 h 175"/>
                  <a:gd name="T34" fmla="*/ 17 w 140"/>
                  <a:gd name="T35" fmla="*/ 26 h 175"/>
                  <a:gd name="T36" fmla="*/ 21 w 140"/>
                  <a:gd name="T37" fmla="*/ 21 h 175"/>
                  <a:gd name="T38" fmla="*/ 26 w 140"/>
                  <a:gd name="T39" fmla="*/ 16 h 175"/>
                  <a:gd name="T40" fmla="*/ 31 w 140"/>
                  <a:gd name="T41" fmla="*/ 12 h 175"/>
                  <a:gd name="T42" fmla="*/ 37 w 140"/>
                  <a:gd name="T43" fmla="*/ 8 h 175"/>
                  <a:gd name="T44" fmla="*/ 43 w 140"/>
                  <a:gd name="T45" fmla="*/ 5 h 175"/>
                  <a:gd name="T46" fmla="*/ 49 w 140"/>
                  <a:gd name="T47" fmla="*/ 3 h 175"/>
                  <a:gd name="T48" fmla="*/ 56 w 140"/>
                  <a:gd name="T49" fmla="*/ 1 h 175"/>
                  <a:gd name="T50" fmla="*/ 63 w 140"/>
                  <a:gd name="T51" fmla="*/ 0 h 175"/>
                  <a:gd name="T52" fmla="*/ 70 w 140"/>
                  <a:gd name="T53" fmla="*/ 0 h 175"/>
                  <a:gd name="T54" fmla="*/ 70 w 140"/>
                  <a:gd name="T55" fmla="*/ 0 h 175"/>
                  <a:gd name="T56" fmla="*/ 77 w 140"/>
                  <a:gd name="T57" fmla="*/ 0 h 175"/>
                  <a:gd name="T58" fmla="*/ 84 w 140"/>
                  <a:gd name="T59" fmla="*/ 1 h 175"/>
                  <a:gd name="T60" fmla="*/ 91 w 140"/>
                  <a:gd name="T61" fmla="*/ 3 h 175"/>
                  <a:gd name="T62" fmla="*/ 98 w 140"/>
                  <a:gd name="T63" fmla="*/ 5 h 175"/>
                  <a:gd name="T64" fmla="*/ 103 w 140"/>
                  <a:gd name="T65" fmla="*/ 8 h 175"/>
                  <a:gd name="T66" fmla="*/ 109 w 140"/>
                  <a:gd name="T67" fmla="*/ 12 h 175"/>
                  <a:gd name="T68" fmla="*/ 114 w 140"/>
                  <a:gd name="T69" fmla="*/ 16 h 175"/>
                  <a:gd name="T70" fmla="*/ 119 w 140"/>
                  <a:gd name="T71" fmla="*/ 21 h 175"/>
                  <a:gd name="T72" fmla="*/ 125 w 140"/>
                  <a:gd name="T73" fmla="*/ 26 h 175"/>
                  <a:gd name="T74" fmla="*/ 128 w 140"/>
                  <a:gd name="T75" fmla="*/ 31 h 175"/>
                  <a:gd name="T76" fmla="*/ 132 w 140"/>
                  <a:gd name="T77" fmla="*/ 37 h 175"/>
                  <a:gd name="T78" fmla="*/ 135 w 140"/>
                  <a:gd name="T79" fmla="*/ 43 h 175"/>
                  <a:gd name="T80" fmla="*/ 137 w 140"/>
                  <a:gd name="T81" fmla="*/ 49 h 175"/>
                  <a:gd name="T82" fmla="*/ 139 w 140"/>
                  <a:gd name="T83" fmla="*/ 56 h 175"/>
                  <a:gd name="T84" fmla="*/ 140 w 140"/>
                  <a:gd name="T85" fmla="*/ 63 h 175"/>
                  <a:gd name="T86" fmla="*/ 140 w 140"/>
                  <a:gd name="T87" fmla="*/ 70 h 175"/>
                  <a:gd name="T88" fmla="*/ 140 w 140"/>
                  <a:gd name="T89" fmla="*/ 70 h 175"/>
                  <a:gd name="T90" fmla="*/ 140 w 140"/>
                  <a:gd name="T91" fmla="*/ 75 h 175"/>
                  <a:gd name="T92" fmla="*/ 139 w 140"/>
                  <a:gd name="T93" fmla="*/ 80 h 175"/>
                  <a:gd name="T94" fmla="*/ 135 w 140"/>
                  <a:gd name="T95" fmla="*/ 93 h 175"/>
                  <a:gd name="T96" fmla="*/ 129 w 140"/>
                  <a:gd name="T97" fmla="*/ 106 h 175"/>
                  <a:gd name="T98" fmla="*/ 122 w 140"/>
                  <a:gd name="T99" fmla="*/ 118 h 175"/>
                  <a:gd name="T100" fmla="*/ 110 w 140"/>
                  <a:gd name="T101" fmla="*/ 142 h 175"/>
                  <a:gd name="T102" fmla="*/ 106 w 140"/>
                  <a:gd name="T103" fmla="*/ 151 h 175"/>
                  <a:gd name="T104" fmla="*/ 105 w 140"/>
                  <a:gd name="T105" fmla="*/ 157 h 175"/>
                  <a:gd name="T106" fmla="*/ 105 w 140"/>
                  <a:gd name="T107" fmla="*/ 157 h 175"/>
                  <a:gd name="T108" fmla="*/ 105 w 140"/>
                  <a:gd name="T109" fmla="*/ 175 h 175"/>
                  <a:gd name="T110" fmla="*/ 35 w 140"/>
                  <a:gd name="T111" fmla="*/ 175 h 175"/>
                  <a:gd name="T112" fmla="*/ 35 w 140"/>
                  <a:gd name="T113" fmla="*/ 175 h 175"/>
                  <a:gd name="T114" fmla="*/ 35 w 140"/>
                  <a:gd name="T115" fmla="*/ 154 h 175"/>
                  <a:gd name="T116" fmla="*/ 35 w 140"/>
                  <a:gd name="T117" fmla="*/ 15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75">
                    <a:moveTo>
                      <a:pt x="35" y="154"/>
                    </a:moveTo>
                    <a:lnTo>
                      <a:pt x="35" y="154"/>
                    </a:lnTo>
                    <a:lnTo>
                      <a:pt x="34" y="147"/>
                    </a:lnTo>
                    <a:lnTo>
                      <a:pt x="30" y="139"/>
                    </a:lnTo>
                    <a:lnTo>
                      <a:pt x="18" y="116"/>
                    </a:lnTo>
                    <a:lnTo>
                      <a:pt x="11" y="104"/>
                    </a:lnTo>
                    <a:lnTo>
                      <a:pt x="6" y="92"/>
                    </a:lnTo>
                    <a:lnTo>
                      <a:pt x="2" y="80"/>
                    </a:lnTo>
                    <a:lnTo>
                      <a:pt x="1" y="75"/>
                    </a:lnTo>
                    <a:lnTo>
                      <a:pt x="0" y="70"/>
                    </a:lnTo>
                    <a:lnTo>
                      <a:pt x="0" y="70"/>
                    </a:lnTo>
                    <a:lnTo>
                      <a:pt x="1" y="63"/>
                    </a:lnTo>
                    <a:lnTo>
                      <a:pt x="2" y="56"/>
                    </a:lnTo>
                    <a:lnTo>
                      <a:pt x="3" y="49"/>
                    </a:lnTo>
                    <a:lnTo>
                      <a:pt x="6" y="43"/>
                    </a:lnTo>
                    <a:lnTo>
                      <a:pt x="8" y="37"/>
                    </a:lnTo>
                    <a:lnTo>
                      <a:pt x="12" y="31"/>
                    </a:lnTo>
                    <a:lnTo>
                      <a:pt x="17" y="26"/>
                    </a:lnTo>
                    <a:lnTo>
                      <a:pt x="21" y="21"/>
                    </a:lnTo>
                    <a:lnTo>
                      <a:pt x="26" y="16"/>
                    </a:lnTo>
                    <a:lnTo>
                      <a:pt x="31" y="12"/>
                    </a:lnTo>
                    <a:lnTo>
                      <a:pt x="37" y="8"/>
                    </a:lnTo>
                    <a:lnTo>
                      <a:pt x="43" y="5"/>
                    </a:lnTo>
                    <a:lnTo>
                      <a:pt x="49" y="3"/>
                    </a:lnTo>
                    <a:lnTo>
                      <a:pt x="56" y="1"/>
                    </a:lnTo>
                    <a:lnTo>
                      <a:pt x="63" y="0"/>
                    </a:lnTo>
                    <a:lnTo>
                      <a:pt x="70" y="0"/>
                    </a:lnTo>
                    <a:lnTo>
                      <a:pt x="70" y="0"/>
                    </a:lnTo>
                    <a:lnTo>
                      <a:pt x="77" y="0"/>
                    </a:lnTo>
                    <a:lnTo>
                      <a:pt x="84" y="1"/>
                    </a:lnTo>
                    <a:lnTo>
                      <a:pt x="91" y="3"/>
                    </a:lnTo>
                    <a:lnTo>
                      <a:pt x="98" y="5"/>
                    </a:lnTo>
                    <a:lnTo>
                      <a:pt x="103" y="8"/>
                    </a:lnTo>
                    <a:lnTo>
                      <a:pt x="109" y="12"/>
                    </a:lnTo>
                    <a:lnTo>
                      <a:pt x="114" y="16"/>
                    </a:lnTo>
                    <a:lnTo>
                      <a:pt x="119" y="21"/>
                    </a:lnTo>
                    <a:lnTo>
                      <a:pt x="125" y="26"/>
                    </a:lnTo>
                    <a:lnTo>
                      <a:pt x="128" y="31"/>
                    </a:lnTo>
                    <a:lnTo>
                      <a:pt x="132" y="37"/>
                    </a:lnTo>
                    <a:lnTo>
                      <a:pt x="135" y="43"/>
                    </a:lnTo>
                    <a:lnTo>
                      <a:pt x="137" y="49"/>
                    </a:lnTo>
                    <a:lnTo>
                      <a:pt x="139" y="56"/>
                    </a:lnTo>
                    <a:lnTo>
                      <a:pt x="140" y="63"/>
                    </a:lnTo>
                    <a:lnTo>
                      <a:pt x="140" y="70"/>
                    </a:lnTo>
                    <a:lnTo>
                      <a:pt x="140" y="70"/>
                    </a:lnTo>
                    <a:lnTo>
                      <a:pt x="140" y="75"/>
                    </a:lnTo>
                    <a:lnTo>
                      <a:pt x="139" y="80"/>
                    </a:lnTo>
                    <a:lnTo>
                      <a:pt x="135" y="93"/>
                    </a:lnTo>
                    <a:lnTo>
                      <a:pt x="129" y="106"/>
                    </a:lnTo>
                    <a:lnTo>
                      <a:pt x="122" y="118"/>
                    </a:lnTo>
                    <a:lnTo>
                      <a:pt x="110" y="142"/>
                    </a:lnTo>
                    <a:lnTo>
                      <a:pt x="106" y="151"/>
                    </a:lnTo>
                    <a:lnTo>
                      <a:pt x="105" y="157"/>
                    </a:lnTo>
                    <a:lnTo>
                      <a:pt x="105" y="157"/>
                    </a:lnTo>
                    <a:lnTo>
                      <a:pt x="105" y="175"/>
                    </a:lnTo>
                    <a:lnTo>
                      <a:pt x="35" y="175"/>
                    </a:lnTo>
                    <a:lnTo>
                      <a:pt x="35" y="175"/>
                    </a:lnTo>
                    <a:lnTo>
                      <a:pt x="35" y="154"/>
                    </a:lnTo>
                    <a:lnTo>
                      <a:pt x="35" y="1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6" name="Freeform 327"/>
              <p:cNvSpPr>
                <a:spLocks/>
              </p:cNvSpPr>
              <p:nvPr/>
            </p:nvSpPr>
            <p:spPr bwMode="auto">
              <a:xfrm>
                <a:off x="4545" y="2265"/>
                <a:ext cx="52" cy="125"/>
              </a:xfrm>
              <a:custGeom>
                <a:avLst/>
                <a:gdLst>
                  <a:gd name="T0" fmla="*/ 24 w 52"/>
                  <a:gd name="T1" fmla="*/ 36 h 125"/>
                  <a:gd name="T2" fmla="*/ 24 w 52"/>
                  <a:gd name="T3" fmla="*/ 97 h 125"/>
                  <a:gd name="T4" fmla="*/ 24 w 52"/>
                  <a:gd name="T5" fmla="*/ 97 h 125"/>
                  <a:gd name="T6" fmla="*/ 23 w 52"/>
                  <a:gd name="T7" fmla="*/ 103 h 125"/>
                  <a:gd name="T8" fmla="*/ 22 w 52"/>
                  <a:gd name="T9" fmla="*/ 109 h 125"/>
                  <a:gd name="T10" fmla="*/ 20 w 52"/>
                  <a:gd name="T11" fmla="*/ 113 h 125"/>
                  <a:gd name="T12" fmla="*/ 18 w 52"/>
                  <a:gd name="T13" fmla="*/ 117 h 125"/>
                  <a:gd name="T14" fmla="*/ 18 w 52"/>
                  <a:gd name="T15" fmla="*/ 117 h 125"/>
                  <a:gd name="T16" fmla="*/ 17 w 52"/>
                  <a:gd name="T17" fmla="*/ 119 h 125"/>
                  <a:gd name="T18" fmla="*/ 17 w 52"/>
                  <a:gd name="T19" fmla="*/ 120 h 125"/>
                  <a:gd name="T20" fmla="*/ 17 w 52"/>
                  <a:gd name="T21" fmla="*/ 122 h 125"/>
                  <a:gd name="T22" fmla="*/ 18 w 52"/>
                  <a:gd name="T23" fmla="*/ 124 h 125"/>
                  <a:gd name="T24" fmla="*/ 18 w 52"/>
                  <a:gd name="T25" fmla="*/ 124 h 125"/>
                  <a:gd name="T26" fmla="*/ 20 w 52"/>
                  <a:gd name="T27" fmla="*/ 125 h 125"/>
                  <a:gd name="T28" fmla="*/ 21 w 52"/>
                  <a:gd name="T29" fmla="*/ 125 h 125"/>
                  <a:gd name="T30" fmla="*/ 21 w 52"/>
                  <a:gd name="T31" fmla="*/ 125 h 125"/>
                  <a:gd name="T32" fmla="*/ 23 w 52"/>
                  <a:gd name="T33" fmla="*/ 125 h 125"/>
                  <a:gd name="T34" fmla="*/ 25 w 52"/>
                  <a:gd name="T35" fmla="*/ 123 h 125"/>
                  <a:gd name="T36" fmla="*/ 25 w 52"/>
                  <a:gd name="T37" fmla="*/ 123 h 125"/>
                  <a:gd name="T38" fmla="*/ 28 w 52"/>
                  <a:gd name="T39" fmla="*/ 118 h 125"/>
                  <a:gd name="T40" fmla="*/ 31 w 52"/>
                  <a:gd name="T41" fmla="*/ 112 h 125"/>
                  <a:gd name="T42" fmla="*/ 33 w 52"/>
                  <a:gd name="T43" fmla="*/ 105 h 125"/>
                  <a:gd name="T44" fmla="*/ 33 w 52"/>
                  <a:gd name="T45" fmla="*/ 97 h 125"/>
                  <a:gd name="T46" fmla="*/ 33 w 52"/>
                  <a:gd name="T47" fmla="*/ 83 h 125"/>
                  <a:gd name="T48" fmla="*/ 33 w 52"/>
                  <a:gd name="T49" fmla="*/ 83 h 125"/>
                  <a:gd name="T50" fmla="*/ 37 w 52"/>
                  <a:gd name="T51" fmla="*/ 81 h 125"/>
                  <a:gd name="T52" fmla="*/ 40 w 52"/>
                  <a:gd name="T53" fmla="*/ 78 h 125"/>
                  <a:gd name="T54" fmla="*/ 44 w 52"/>
                  <a:gd name="T55" fmla="*/ 75 h 125"/>
                  <a:gd name="T56" fmla="*/ 47 w 52"/>
                  <a:gd name="T57" fmla="*/ 71 h 125"/>
                  <a:gd name="T58" fmla="*/ 49 w 52"/>
                  <a:gd name="T59" fmla="*/ 67 h 125"/>
                  <a:gd name="T60" fmla="*/ 51 w 52"/>
                  <a:gd name="T61" fmla="*/ 62 h 125"/>
                  <a:gd name="T62" fmla="*/ 52 w 52"/>
                  <a:gd name="T63" fmla="*/ 56 h 125"/>
                  <a:gd name="T64" fmla="*/ 52 w 52"/>
                  <a:gd name="T65" fmla="*/ 51 h 125"/>
                  <a:gd name="T66" fmla="*/ 52 w 52"/>
                  <a:gd name="T67" fmla="*/ 51 h 125"/>
                  <a:gd name="T68" fmla="*/ 51 w 52"/>
                  <a:gd name="T69" fmla="*/ 45 h 125"/>
                  <a:gd name="T70" fmla="*/ 49 w 52"/>
                  <a:gd name="T71" fmla="*/ 38 h 125"/>
                  <a:gd name="T72" fmla="*/ 46 w 52"/>
                  <a:gd name="T73" fmla="*/ 32 h 125"/>
                  <a:gd name="T74" fmla="*/ 42 w 52"/>
                  <a:gd name="T75" fmla="*/ 25 h 125"/>
                  <a:gd name="T76" fmla="*/ 35 w 52"/>
                  <a:gd name="T77" fmla="*/ 12 h 125"/>
                  <a:gd name="T78" fmla="*/ 32 w 52"/>
                  <a:gd name="T79" fmla="*/ 6 h 125"/>
                  <a:gd name="T80" fmla="*/ 30 w 52"/>
                  <a:gd name="T81" fmla="*/ 0 h 125"/>
                  <a:gd name="T82" fmla="*/ 30 w 52"/>
                  <a:gd name="T83" fmla="*/ 0 h 125"/>
                  <a:gd name="T84" fmla="*/ 25 w 52"/>
                  <a:gd name="T85" fmla="*/ 4 h 125"/>
                  <a:gd name="T86" fmla="*/ 20 w 52"/>
                  <a:gd name="T87" fmla="*/ 9 h 125"/>
                  <a:gd name="T88" fmla="*/ 15 w 52"/>
                  <a:gd name="T89" fmla="*/ 15 h 125"/>
                  <a:gd name="T90" fmla="*/ 10 w 52"/>
                  <a:gd name="T91" fmla="*/ 22 h 125"/>
                  <a:gd name="T92" fmla="*/ 6 w 52"/>
                  <a:gd name="T93" fmla="*/ 30 h 125"/>
                  <a:gd name="T94" fmla="*/ 3 w 52"/>
                  <a:gd name="T95" fmla="*/ 37 h 125"/>
                  <a:gd name="T96" fmla="*/ 1 w 52"/>
                  <a:gd name="T97" fmla="*/ 44 h 125"/>
                  <a:gd name="T98" fmla="*/ 0 w 52"/>
                  <a:gd name="T99" fmla="*/ 51 h 125"/>
                  <a:gd name="T100" fmla="*/ 0 w 52"/>
                  <a:gd name="T101" fmla="*/ 51 h 125"/>
                  <a:gd name="T102" fmla="*/ 1 w 52"/>
                  <a:gd name="T103" fmla="*/ 56 h 125"/>
                  <a:gd name="T104" fmla="*/ 2 w 52"/>
                  <a:gd name="T105" fmla="*/ 62 h 125"/>
                  <a:gd name="T106" fmla="*/ 3 w 52"/>
                  <a:gd name="T107" fmla="*/ 67 h 125"/>
                  <a:gd name="T108" fmla="*/ 5 w 52"/>
                  <a:gd name="T109" fmla="*/ 71 h 125"/>
                  <a:gd name="T110" fmla="*/ 9 w 52"/>
                  <a:gd name="T111" fmla="*/ 75 h 125"/>
                  <a:gd name="T112" fmla="*/ 12 w 52"/>
                  <a:gd name="T113" fmla="*/ 78 h 125"/>
                  <a:gd name="T114" fmla="*/ 15 w 52"/>
                  <a:gd name="T115" fmla="*/ 81 h 125"/>
                  <a:gd name="T116" fmla="*/ 19 w 52"/>
                  <a:gd name="T117"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125">
                    <a:moveTo>
                      <a:pt x="24" y="36"/>
                    </a:moveTo>
                    <a:lnTo>
                      <a:pt x="24" y="97"/>
                    </a:lnTo>
                    <a:lnTo>
                      <a:pt x="24" y="97"/>
                    </a:lnTo>
                    <a:lnTo>
                      <a:pt x="23" y="103"/>
                    </a:lnTo>
                    <a:lnTo>
                      <a:pt x="22" y="109"/>
                    </a:lnTo>
                    <a:lnTo>
                      <a:pt x="20" y="113"/>
                    </a:lnTo>
                    <a:lnTo>
                      <a:pt x="18" y="117"/>
                    </a:lnTo>
                    <a:lnTo>
                      <a:pt x="18" y="117"/>
                    </a:lnTo>
                    <a:lnTo>
                      <a:pt x="17" y="119"/>
                    </a:lnTo>
                    <a:lnTo>
                      <a:pt x="17" y="120"/>
                    </a:lnTo>
                    <a:lnTo>
                      <a:pt x="17" y="122"/>
                    </a:lnTo>
                    <a:lnTo>
                      <a:pt x="18" y="124"/>
                    </a:lnTo>
                    <a:lnTo>
                      <a:pt x="18" y="124"/>
                    </a:lnTo>
                    <a:lnTo>
                      <a:pt x="20" y="125"/>
                    </a:lnTo>
                    <a:lnTo>
                      <a:pt x="21" y="125"/>
                    </a:lnTo>
                    <a:lnTo>
                      <a:pt x="21" y="125"/>
                    </a:lnTo>
                    <a:lnTo>
                      <a:pt x="23" y="125"/>
                    </a:lnTo>
                    <a:lnTo>
                      <a:pt x="25" y="123"/>
                    </a:lnTo>
                    <a:lnTo>
                      <a:pt x="25" y="123"/>
                    </a:lnTo>
                    <a:lnTo>
                      <a:pt x="28" y="118"/>
                    </a:lnTo>
                    <a:lnTo>
                      <a:pt x="31" y="112"/>
                    </a:lnTo>
                    <a:lnTo>
                      <a:pt x="33" y="105"/>
                    </a:lnTo>
                    <a:lnTo>
                      <a:pt x="33" y="97"/>
                    </a:lnTo>
                    <a:lnTo>
                      <a:pt x="33" y="83"/>
                    </a:lnTo>
                    <a:lnTo>
                      <a:pt x="33" y="83"/>
                    </a:lnTo>
                    <a:lnTo>
                      <a:pt x="37" y="81"/>
                    </a:lnTo>
                    <a:lnTo>
                      <a:pt x="40" y="78"/>
                    </a:lnTo>
                    <a:lnTo>
                      <a:pt x="44" y="75"/>
                    </a:lnTo>
                    <a:lnTo>
                      <a:pt x="47" y="71"/>
                    </a:lnTo>
                    <a:lnTo>
                      <a:pt x="49" y="67"/>
                    </a:lnTo>
                    <a:lnTo>
                      <a:pt x="51" y="62"/>
                    </a:lnTo>
                    <a:lnTo>
                      <a:pt x="52" y="56"/>
                    </a:lnTo>
                    <a:lnTo>
                      <a:pt x="52" y="51"/>
                    </a:lnTo>
                    <a:lnTo>
                      <a:pt x="52" y="51"/>
                    </a:lnTo>
                    <a:lnTo>
                      <a:pt x="51" y="45"/>
                    </a:lnTo>
                    <a:lnTo>
                      <a:pt x="49" y="38"/>
                    </a:lnTo>
                    <a:lnTo>
                      <a:pt x="46" y="32"/>
                    </a:lnTo>
                    <a:lnTo>
                      <a:pt x="42" y="25"/>
                    </a:lnTo>
                    <a:lnTo>
                      <a:pt x="35" y="12"/>
                    </a:lnTo>
                    <a:lnTo>
                      <a:pt x="32" y="6"/>
                    </a:lnTo>
                    <a:lnTo>
                      <a:pt x="30" y="0"/>
                    </a:lnTo>
                    <a:lnTo>
                      <a:pt x="30" y="0"/>
                    </a:lnTo>
                    <a:lnTo>
                      <a:pt x="25" y="4"/>
                    </a:lnTo>
                    <a:lnTo>
                      <a:pt x="20" y="9"/>
                    </a:lnTo>
                    <a:lnTo>
                      <a:pt x="15" y="15"/>
                    </a:lnTo>
                    <a:lnTo>
                      <a:pt x="10" y="22"/>
                    </a:lnTo>
                    <a:lnTo>
                      <a:pt x="6" y="30"/>
                    </a:lnTo>
                    <a:lnTo>
                      <a:pt x="3" y="37"/>
                    </a:lnTo>
                    <a:lnTo>
                      <a:pt x="1" y="44"/>
                    </a:lnTo>
                    <a:lnTo>
                      <a:pt x="0" y="51"/>
                    </a:lnTo>
                    <a:lnTo>
                      <a:pt x="0" y="51"/>
                    </a:lnTo>
                    <a:lnTo>
                      <a:pt x="1" y="56"/>
                    </a:lnTo>
                    <a:lnTo>
                      <a:pt x="2" y="62"/>
                    </a:lnTo>
                    <a:lnTo>
                      <a:pt x="3" y="67"/>
                    </a:lnTo>
                    <a:lnTo>
                      <a:pt x="5" y="71"/>
                    </a:lnTo>
                    <a:lnTo>
                      <a:pt x="9" y="75"/>
                    </a:lnTo>
                    <a:lnTo>
                      <a:pt x="12" y="78"/>
                    </a:lnTo>
                    <a:lnTo>
                      <a:pt x="15" y="81"/>
                    </a:lnTo>
                    <a:lnTo>
                      <a:pt x="19" y="8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7" name="Freeform 328"/>
              <p:cNvSpPr>
                <a:spLocks/>
              </p:cNvSpPr>
              <p:nvPr/>
            </p:nvSpPr>
            <p:spPr bwMode="auto">
              <a:xfrm>
                <a:off x="4559" y="2451"/>
                <a:ext cx="25" cy="9"/>
              </a:xfrm>
              <a:custGeom>
                <a:avLst/>
                <a:gdLst>
                  <a:gd name="T0" fmla="*/ 25 w 25"/>
                  <a:gd name="T1" fmla="*/ 0 h 9"/>
                  <a:gd name="T2" fmla="*/ 25 w 25"/>
                  <a:gd name="T3" fmla="*/ 0 h 9"/>
                  <a:gd name="T4" fmla="*/ 24 w 25"/>
                  <a:gd name="T5" fmla="*/ 2 h 9"/>
                  <a:gd name="T6" fmla="*/ 22 w 25"/>
                  <a:gd name="T7" fmla="*/ 5 h 9"/>
                  <a:gd name="T8" fmla="*/ 17 w 25"/>
                  <a:gd name="T9" fmla="*/ 8 h 9"/>
                  <a:gd name="T10" fmla="*/ 15 w 25"/>
                  <a:gd name="T11" fmla="*/ 9 h 9"/>
                  <a:gd name="T12" fmla="*/ 12 w 25"/>
                  <a:gd name="T13" fmla="*/ 9 h 9"/>
                  <a:gd name="T14" fmla="*/ 12 w 25"/>
                  <a:gd name="T15" fmla="*/ 9 h 9"/>
                  <a:gd name="T16" fmla="*/ 9 w 25"/>
                  <a:gd name="T17" fmla="*/ 9 h 9"/>
                  <a:gd name="T18" fmla="*/ 7 w 25"/>
                  <a:gd name="T19" fmla="*/ 8 h 9"/>
                  <a:gd name="T20" fmla="*/ 3 w 25"/>
                  <a:gd name="T21" fmla="*/ 5 h 9"/>
                  <a:gd name="T22" fmla="*/ 0 w 25"/>
                  <a:gd name="T23" fmla="*/ 2 h 9"/>
                  <a:gd name="T24" fmla="*/ 0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25" y="0"/>
                    </a:moveTo>
                    <a:lnTo>
                      <a:pt x="25" y="0"/>
                    </a:lnTo>
                    <a:lnTo>
                      <a:pt x="24" y="2"/>
                    </a:lnTo>
                    <a:lnTo>
                      <a:pt x="22" y="5"/>
                    </a:lnTo>
                    <a:lnTo>
                      <a:pt x="17" y="8"/>
                    </a:lnTo>
                    <a:lnTo>
                      <a:pt x="15" y="9"/>
                    </a:lnTo>
                    <a:lnTo>
                      <a:pt x="12" y="9"/>
                    </a:lnTo>
                    <a:lnTo>
                      <a:pt x="12" y="9"/>
                    </a:lnTo>
                    <a:lnTo>
                      <a:pt x="9" y="9"/>
                    </a:lnTo>
                    <a:lnTo>
                      <a:pt x="7" y="8"/>
                    </a:lnTo>
                    <a:lnTo>
                      <a:pt x="3" y="5"/>
                    </a:lnTo>
                    <a:lnTo>
                      <a:pt x="0" y="2"/>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8" name="Freeform 329"/>
              <p:cNvSpPr>
                <a:spLocks/>
              </p:cNvSpPr>
              <p:nvPr/>
            </p:nvSpPr>
            <p:spPr bwMode="auto">
              <a:xfrm>
                <a:off x="3959" y="2454"/>
                <a:ext cx="271" cy="232"/>
              </a:xfrm>
              <a:custGeom>
                <a:avLst/>
                <a:gdLst>
                  <a:gd name="T0" fmla="*/ 135 w 271"/>
                  <a:gd name="T1" fmla="*/ 0 h 232"/>
                  <a:gd name="T2" fmla="*/ 0 w 271"/>
                  <a:gd name="T3" fmla="*/ 129 h 232"/>
                  <a:gd name="T4" fmla="*/ 16 w 271"/>
                  <a:gd name="T5" fmla="*/ 145 h 232"/>
                  <a:gd name="T6" fmla="*/ 22 w 271"/>
                  <a:gd name="T7" fmla="*/ 139 h 232"/>
                  <a:gd name="T8" fmla="*/ 22 w 271"/>
                  <a:gd name="T9" fmla="*/ 232 h 232"/>
                  <a:gd name="T10" fmla="*/ 30 w 271"/>
                  <a:gd name="T11" fmla="*/ 232 h 232"/>
                  <a:gd name="T12" fmla="*/ 84 w 271"/>
                  <a:gd name="T13" fmla="*/ 179 h 232"/>
                  <a:gd name="T14" fmla="*/ 84 w 271"/>
                  <a:gd name="T15" fmla="*/ 179 h 232"/>
                  <a:gd name="T16" fmla="*/ 80 w 271"/>
                  <a:gd name="T17" fmla="*/ 171 h 232"/>
                  <a:gd name="T18" fmla="*/ 76 w 271"/>
                  <a:gd name="T19" fmla="*/ 163 h 232"/>
                  <a:gd name="T20" fmla="*/ 74 w 271"/>
                  <a:gd name="T21" fmla="*/ 153 h 232"/>
                  <a:gd name="T22" fmla="*/ 74 w 271"/>
                  <a:gd name="T23" fmla="*/ 144 h 232"/>
                  <a:gd name="T24" fmla="*/ 74 w 271"/>
                  <a:gd name="T25" fmla="*/ 144 h 232"/>
                  <a:gd name="T26" fmla="*/ 74 w 271"/>
                  <a:gd name="T27" fmla="*/ 138 h 232"/>
                  <a:gd name="T28" fmla="*/ 75 w 271"/>
                  <a:gd name="T29" fmla="*/ 132 h 232"/>
                  <a:gd name="T30" fmla="*/ 78 w 271"/>
                  <a:gd name="T31" fmla="*/ 120 h 232"/>
                  <a:gd name="T32" fmla="*/ 84 w 271"/>
                  <a:gd name="T33" fmla="*/ 109 h 232"/>
                  <a:gd name="T34" fmla="*/ 92 w 271"/>
                  <a:gd name="T35" fmla="*/ 101 h 232"/>
                  <a:gd name="T36" fmla="*/ 101 w 271"/>
                  <a:gd name="T37" fmla="*/ 93 h 232"/>
                  <a:gd name="T38" fmla="*/ 111 w 271"/>
                  <a:gd name="T39" fmla="*/ 88 h 232"/>
                  <a:gd name="T40" fmla="*/ 122 w 271"/>
                  <a:gd name="T41" fmla="*/ 83 h 232"/>
                  <a:gd name="T42" fmla="*/ 129 w 271"/>
                  <a:gd name="T43" fmla="*/ 82 h 232"/>
                  <a:gd name="T44" fmla="*/ 135 w 271"/>
                  <a:gd name="T45" fmla="*/ 82 h 232"/>
                  <a:gd name="T46" fmla="*/ 135 w 271"/>
                  <a:gd name="T47" fmla="*/ 82 h 232"/>
                  <a:gd name="T48" fmla="*/ 141 w 271"/>
                  <a:gd name="T49" fmla="*/ 82 h 232"/>
                  <a:gd name="T50" fmla="*/ 147 w 271"/>
                  <a:gd name="T51" fmla="*/ 83 h 232"/>
                  <a:gd name="T52" fmla="*/ 160 w 271"/>
                  <a:gd name="T53" fmla="*/ 88 h 232"/>
                  <a:gd name="T54" fmla="*/ 170 w 271"/>
                  <a:gd name="T55" fmla="*/ 93 h 232"/>
                  <a:gd name="T56" fmla="*/ 179 w 271"/>
                  <a:gd name="T57" fmla="*/ 101 h 232"/>
                  <a:gd name="T58" fmla="*/ 186 w 271"/>
                  <a:gd name="T59" fmla="*/ 109 h 232"/>
                  <a:gd name="T60" fmla="*/ 191 w 271"/>
                  <a:gd name="T61" fmla="*/ 120 h 232"/>
                  <a:gd name="T62" fmla="*/ 195 w 271"/>
                  <a:gd name="T63" fmla="*/ 132 h 232"/>
                  <a:gd name="T64" fmla="*/ 197 w 271"/>
                  <a:gd name="T65" fmla="*/ 138 h 232"/>
                  <a:gd name="T66" fmla="*/ 197 w 271"/>
                  <a:gd name="T67" fmla="*/ 144 h 232"/>
                  <a:gd name="T68" fmla="*/ 197 w 271"/>
                  <a:gd name="T69" fmla="*/ 144 h 232"/>
                  <a:gd name="T70" fmla="*/ 197 w 271"/>
                  <a:gd name="T71" fmla="*/ 150 h 232"/>
                  <a:gd name="T72" fmla="*/ 195 w 271"/>
                  <a:gd name="T73" fmla="*/ 156 h 232"/>
                  <a:gd name="T74" fmla="*/ 191 w 271"/>
                  <a:gd name="T75" fmla="*/ 168 h 232"/>
                  <a:gd name="T76" fmla="*/ 186 w 271"/>
                  <a:gd name="T77" fmla="*/ 178 h 232"/>
                  <a:gd name="T78" fmla="*/ 179 w 271"/>
                  <a:gd name="T79" fmla="*/ 187 h 232"/>
                  <a:gd name="T80" fmla="*/ 170 w 271"/>
                  <a:gd name="T81" fmla="*/ 195 h 232"/>
                  <a:gd name="T82" fmla="*/ 160 w 271"/>
                  <a:gd name="T83" fmla="*/ 201 h 232"/>
                  <a:gd name="T84" fmla="*/ 147 w 271"/>
                  <a:gd name="T85" fmla="*/ 204 h 232"/>
                  <a:gd name="T86" fmla="*/ 141 w 271"/>
                  <a:gd name="T87" fmla="*/ 205 h 232"/>
                  <a:gd name="T88" fmla="*/ 135 w 271"/>
                  <a:gd name="T89" fmla="*/ 206 h 232"/>
                  <a:gd name="T90" fmla="*/ 135 w 271"/>
                  <a:gd name="T91" fmla="*/ 206 h 232"/>
                  <a:gd name="T92" fmla="*/ 126 w 271"/>
                  <a:gd name="T93" fmla="*/ 205 h 232"/>
                  <a:gd name="T94" fmla="*/ 116 w 271"/>
                  <a:gd name="T95" fmla="*/ 203 h 232"/>
                  <a:gd name="T96" fmla="*/ 108 w 271"/>
                  <a:gd name="T97" fmla="*/ 200 h 232"/>
                  <a:gd name="T98" fmla="*/ 100 w 271"/>
                  <a:gd name="T99" fmla="*/ 195 h 232"/>
                  <a:gd name="T100" fmla="*/ 64 w 271"/>
                  <a:gd name="T101" fmla="*/ 232 h 232"/>
                  <a:gd name="T102" fmla="*/ 248 w 271"/>
                  <a:gd name="T103" fmla="*/ 232 h 232"/>
                  <a:gd name="T104" fmla="*/ 248 w 271"/>
                  <a:gd name="T105" fmla="*/ 139 h 232"/>
                  <a:gd name="T106" fmla="*/ 254 w 271"/>
                  <a:gd name="T107" fmla="*/ 145 h 232"/>
                  <a:gd name="T108" fmla="*/ 271 w 271"/>
                  <a:gd name="T109" fmla="*/ 129 h 232"/>
                  <a:gd name="T110" fmla="*/ 135 w 271"/>
                  <a:gd name="T11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232">
                    <a:moveTo>
                      <a:pt x="135" y="0"/>
                    </a:moveTo>
                    <a:lnTo>
                      <a:pt x="0" y="129"/>
                    </a:lnTo>
                    <a:lnTo>
                      <a:pt x="16" y="145"/>
                    </a:lnTo>
                    <a:lnTo>
                      <a:pt x="22" y="139"/>
                    </a:lnTo>
                    <a:lnTo>
                      <a:pt x="22" y="232"/>
                    </a:lnTo>
                    <a:lnTo>
                      <a:pt x="30" y="232"/>
                    </a:lnTo>
                    <a:lnTo>
                      <a:pt x="84" y="179"/>
                    </a:lnTo>
                    <a:lnTo>
                      <a:pt x="84" y="179"/>
                    </a:lnTo>
                    <a:lnTo>
                      <a:pt x="80" y="171"/>
                    </a:lnTo>
                    <a:lnTo>
                      <a:pt x="76" y="163"/>
                    </a:lnTo>
                    <a:lnTo>
                      <a:pt x="74" y="153"/>
                    </a:lnTo>
                    <a:lnTo>
                      <a:pt x="74" y="144"/>
                    </a:lnTo>
                    <a:lnTo>
                      <a:pt x="74" y="144"/>
                    </a:lnTo>
                    <a:lnTo>
                      <a:pt x="74" y="138"/>
                    </a:lnTo>
                    <a:lnTo>
                      <a:pt x="75" y="132"/>
                    </a:lnTo>
                    <a:lnTo>
                      <a:pt x="78" y="120"/>
                    </a:lnTo>
                    <a:lnTo>
                      <a:pt x="84" y="109"/>
                    </a:lnTo>
                    <a:lnTo>
                      <a:pt x="92" y="101"/>
                    </a:lnTo>
                    <a:lnTo>
                      <a:pt x="101" y="93"/>
                    </a:lnTo>
                    <a:lnTo>
                      <a:pt x="111" y="88"/>
                    </a:lnTo>
                    <a:lnTo>
                      <a:pt x="122" y="83"/>
                    </a:lnTo>
                    <a:lnTo>
                      <a:pt x="129" y="82"/>
                    </a:lnTo>
                    <a:lnTo>
                      <a:pt x="135" y="82"/>
                    </a:lnTo>
                    <a:lnTo>
                      <a:pt x="135" y="82"/>
                    </a:lnTo>
                    <a:lnTo>
                      <a:pt x="141" y="82"/>
                    </a:lnTo>
                    <a:lnTo>
                      <a:pt x="147" y="83"/>
                    </a:lnTo>
                    <a:lnTo>
                      <a:pt x="160" y="88"/>
                    </a:lnTo>
                    <a:lnTo>
                      <a:pt x="170" y="93"/>
                    </a:lnTo>
                    <a:lnTo>
                      <a:pt x="179" y="101"/>
                    </a:lnTo>
                    <a:lnTo>
                      <a:pt x="186" y="109"/>
                    </a:lnTo>
                    <a:lnTo>
                      <a:pt x="191" y="120"/>
                    </a:lnTo>
                    <a:lnTo>
                      <a:pt x="195" y="132"/>
                    </a:lnTo>
                    <a:lnTo>
                      <a:pt x="197" y="138"/>
                    </a:lnTo>
                    <a:lnTo>
                      <a:pt x="197" y="144"/>
                    </a:lnTo>
                    <a:lnTo>
                      <a:pt x="197" y="144"/>
                    </a:lnTo>
                    <a:lnTo>
                      <a:pt x="197" y="150"/>
                    </a:lnTo>
                    <a:lnTo>
                      <a:pt x="195" y="156"/>
                    </a:lnTo>
                    <a:lnTo>
                      <a:pt x="191" y="168"/>
                    </a:lnTo>
                    <a:lnTo>
                      <a:pt x="186" y="178"/>
                    </a:lnTo>
                    <a:lnTo>
                      <a:pt x="179" y="187"/>
                    </a:lnTo>
                    <a:lnTo>
                      <a:pt x="170" y="195"/>
                    </a:lnTo>
                    <a:lnTo>
                      <a:pt x="160" y="201"/>
                    </a:lnTo>
                    <a:lnTo>
                      <a:pt x="147" y="204"/>
                    </a:lnTo>
                    <a:lnTo>
                      <a:pt x="141" y="205"/>
                    </a:lnTo>
                    <a:lnTo>
                      <a:pt x="135" y="206"/>
                    </a:lnTo>
                    <a:lnTo>
                      <a:pt x="135" y="206"/>
                    </a:lnTo>
                    <a:lnTo>
                      <a:pt x="126" y="205"/>
                    </a:lnTo>
                    <a:lnTo>
                      <a:pt x="116" y="203"/>
                    </a:lnTo>
                    <a:lnTo>
                      <a:pt x="108" y="200"/>
                    </a:lnTo>
                    <a:lnTo>
                      <a:pt x="100" y="195"/>
                    </a:lnTo>
                    <a:lnTo>
                      <a:pt x="64" y="232"/>
                    </a:lnTo>
                    <a:lnTo>
                      <a:pt x="248" y="232"/>
                    </a:lnTo>
                    <a:lnTo>
                      <a:pt x="248" y="139"/>
                    </a:lnTo>
                    <a:lnTo>
                      <a:pt x="254" y="145"/>
                    </a:lnTo>
                    <a:lnTo>
                      <a:pt x="271" y="129"/>
                    </a:lnTo>
                    <a:lnTo>
                      <a:pt x="135"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09" name="Freeform 330"/>
              <p:cNvSpPr>
                <a:spLocks/>
              </p:cNvSpPr>
              <p:nvPr/>
            </p:nvSpPr>
            <p:spPr bwMode="auto">
              <a:xfrm>
                <a:off x="4148" y="2483"/>
                <a:ext cx="38" cy="47"/>
              </a:xfrm>
              <a:custGeom>
                <a:avLst/>
                <a:gdLst>
                  <a:gd name="T0" fmla="*/ 38 w 38"/>
                  <a:gd name="T1" fmla="*/ 47 h 47"/>
                  <a:gd name="T2" fmla="*/ 38 w 38"/>
                  <a:gd name="T3" fmla="*/ 0 h 47"/>
                  <a:gd name="T4" fmla="*/ 0 w 38"/>
                  <a:gd name="T5" fmla="*/ 0 h 47"/>
                  <a:gd name="T6" fmla="*/ 0 w 38"/>
                  <a:gd name="T7" fmla="*/ 11 h 47"/>
                </a:gdLst>
                <a:ahLst/>
                <a:cxnLst>
                  <a:cxn ang="0">
                    <a:pos x="T0" y="T1"/>
                  </a:cxn>
                  <a:cxn ang="0">
                    <a:pos x="T2" y="T3"/>
                  </a:cxn>
                  <a:cxn ang="0">
                    <a:pos x="T4" y="T5"/>
                  </a:cxn>
                  <a:cxn ang="0">
                    <a:pos x="T6" y="T7"/>
                  </a:cxn>
                </a:cxnLst>
                <a:rect l="0" t="0" r="r" b="b"/>
                <a:pathLst>
                  <a:path w="38" h="47">
                    <a:moveTo>
                      <a:pt x="38" y="47"/>
                    </a:moveTo>
                    <a:lnTo>
                      <a:pt x="38" y="0"/>
                    </a:lnTo>
                    <a:lnTo>
                      <a:pt x="0" y="0"/>
                    </a:lnTo>
                    <a:lnTo>
                      <a:pt x="0" y="1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0" name="Freeform 331"/>
              <p:cNvSpPr>
                <a:spLocks/>
              </p:cNvSpPr>
              <p:nvPr/>
            </p:nvSpPr>
            <p:spPr bwMode="auto">
              <a:xfrm>
                <a:off x="4058" y="2562"/>
                <a:ext cx="36" cy="36"/>
              </a:xfrm>
              <a:custGeom>
                <a:avLst/>
                <a:gdLst>
                  <a:gd name="T0" fmla="*/ 0 w 36"/>
                  <a:gd name="T1" fmla="*/ 36 h 36"/>
                  <a:gd name="T2" fmla="*/ 0 w 36"/>
                  <a:gd name="T3" fmla="*/ 36 h 36"/>
                  <a:gd name="T4" fmla="*/ 1 w 36"/>
                  <a:gd name="T5" fmla="*/ 29 h 36"/>
                  <a:gd name="T6" fmla="*/ 3 w 36"/>
                  <a:gd name="T7" fmla="*/ 22 h 36"/>
                  <a:gd name="T8" fmla="*/ 6 w 36"/>
                  <a:gd name="T9" fmla="*/ 16 h 36"/>
                  <a:gd name="T10" fmla="*/ 10 w 36"/>
                  <a:gd name="T11" fmla="*/ 10 h 36"/>
                  <a:gd name="T12" fmla="*/ 16 w 36"/>
                  <a:gd name="T13" fmla="*/ 6 h 36"/>
                  <a:gd name="T14" fmla="*/ 22 w 36"/>
                  <a:gd name="T15" fmla="*/ 2 h 36"/>
                  <a:gd name="T16" fmla="*/ 29 w 36"/>
                  <a:gd name="T17" fmla="*/ 0 h 36"/>
                  <a:gd name="T18" fmla="*/ 36 w 36"/>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0" y="36"/>
                    </a:moveTo>
                    <a:lnTo>
                      <a:pt x="0" y="36"/>
                    </a:lnTo>
                    <a:lnTo>
                      <a:pt x="1" y="29"/>
                    </a:lnTo>
                    <a:lnTo>
                      <a:pt x="3" y="22"/>
                    </a:lnTo>
                    <a:lnTo>
                      <a:pt x="6" y="16"/>
                    </a:lnTo>
                    <a:lnTo>
                      <a:pt x="10" y="10"/>
                    </a:lnTo>
                    <a:lnTo>
                      <a:pt x="16" y="6"/>
                    </a:lnTo>
                    <a:lnTo>
                      <a:pt x="22" y="2"/>
                    </a:lnTo>
                    <a:lnTo>
                      <a:pt x="29" y="0"/>
                    </a:lnTo>
                    <a:lnTo>
                      <a:pt x="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1" name="Freeform 332"/>
              <p:cNvSpPr>
                <a:spLocks/>
              </p:cNvSpPr>
              <p:nvPr/>
            </p:nvSpPr>
            <p:spPr bwMode="auto">
              <a:xfrm>
                <a:off x="2734" y="2403"/>
                <a:ext cx="204" cy="32"/>
              </a:xfrm>
              <a:custGeom>
                <a:avLst/>
                <a:gdLst>
                  <a:gd name="T0" fmla="*/ 0 w 204"/>
                  <a:gd name="T1" fmla="*/ 32 h 32"/>
                  <a:gd name="T2" fmla="*/ 0 w 204"/>
                  <a:gd name="T3" fmla="*/ 32 h 32"/>
                  <a:gd name="T4" fmla="*/ 7 w 204"/>
                  <a:gd name="T5" fmla="*/ 24 h 32"/>
                  <a:gd name="T6" fmla="*/ 18 w 204"/>
                  <a:gd name="T7" fmla="*/ 18 h 32"/>
                  <a:gd name="T8" fmla="*/ 29 w 204"/>
                  <a:gd name="T9" fmla="*/ 13 h 32"/>
                  <a:gd name="T10" fmla="*/ 41 w 204"/>
                  <a:gd name="T11" fmla="*/ 8 h 32"/>
                  <a:gd name="T12" fmla="*/ 55 w 204"/>
                  <a:gd name="T13" fmla="*/ 5 h 32"/>
                  <a:gd name="T14" fmla="*/ 70 w 204"/>
                  <a:gd name="T15" fmla="*/ 2 h 32"/>
                  <a:gd name="T16" fmla="*/ 86 w 204"/>
                  <a:gd name="T17" fmla="*/ 0 h 32"/>
                  <a:gd name="T18" fmla="*/ 102 w 204"/>
                  <a:gd name="T19" fmla="*/ 0 h 32"/>
                  <a:gd name="T20" fmla="*/ 102 w 204"/>
                  <a:gd name="T21" fmla="*/ 0 h 32"/>
                  <a:gd name="T22" fmla="*/ 118 w 204"/>
                  <a:gd name="T23" fmla="*/ 0 h 32"/>
                  <a:gd name="T24" fmla="*/ 134 w 204"/>
                  <a:gd name="T25" fmla="*/ 2 h 32"/>
                  <a:gd name="T26" fmla="*/ 149 w 204"/>
                  <a:gd name="T27" fmla="*/ 5 h 32"/>
                  <a:gd name="T28" fmla="*/ 163 w 204"/>
                  <a:gd name="T29" fmla="*/ 8 h 32"/>
                  <a:gd name="T30" fmla="*/ 175 w 204"/>
                  <a:gd name="T31" fmla="*/ 13 h 32"/>
                  <a:gd name="T32" fmla="*/ 186 w 204"/>
                  <a:gd name="T33" fmla="*/ 18 h 32"/>
                  <a:gd name="T34" fmla="*/ 196 w 204"/>
                  <a:gd name="T35" fmla="*/ 24 h 32"/>
                  <a:gd name="T36" fmla="*/ 204 w 204"/>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32">
                    <a:moveTo>
                      <a:pt x="0" y="32"/>
                    </a:moveTo>
                    <a:lnTo>
                      <a:pt x="0" y="32"/>
                    </a:lnTo>
                    <a:lnTo>
                      <a:pt x="7" y="24"/>
                    </a:lnTo>
                    <a:lnTo>
                      <a:pt x="18" y="18"/>
                    </a:lnTo>
                    <a:lnTo>
                      <a:pt x="29" y="13"/>
                    </a:lnTo>
                    <a:lnTo>
                      <a:pt x="41" y="8"/>
                    </a:lnTo>
                    <a:lnTo>
                      <a:pt x="55" y="5"/>
                    </a:lnTo>
                    <a:lnTo>
                      <a:pt x="70" y="2"/>
                    </a:lnTo>
                    <a:lnTo>
                      <a:pt x="86" y="0"/>
                    </a:lnTo>
                    <a:lnTo>
                      <a:pt x="102" y="0"/>
                    </a:lnTo>
                    <a:lnTo>
                      <a:pt x="102" y="0"/>
                    </a:lnTo>
                    <a:lnTo>
                      <a:pt x="118" y="0"/>
                    </a:lnTo>
                    <a:lnTo>
                      <a:pt x="134" y="2"/>
                    </a:lnTo>
                    <a:lnTo>
                      <a:pt x="149" y="5"/>
                    </a:lnTo>
                    <a:lnTo>
                      <a:pt x="163" y="8"/>
                    </a:lnTo>
                    <a:lnTo>
                      <a:pt x="175" y="13"/>
                    </a:lnTo>
                    <a:lnTo>
                      <a:pt x="186" y="18"/>
                    </a:lnTo>
                    <a:lnTo>
                      <a:pt x="196" y="24"/>
                    </a:lnTo>
                    <a:lnTo>
                      <a:pt x="204" y="3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2" name="Freeform 333"/>
              <p:cNvSpPr>
                <a:spLocks/>
              </p:cNvSpPr>
              <p:nvPr/>
            </p:nvSpPr>
            <p:spPr bwMode="auto">
              <a:xfrm>
                <a:off x="2692" y="2437"/>
                <a:ext cx="288" cy="127"/>
              </a:xfrm>
              <a:custGeom>
                <a:avLst/>
                <a:gdLst>
                  <a:gd name="T0" fmla="*/ 288 w 288"/>
                  <a:gd name="T1" fmla="*/ 22 h 127"/>
                  <a:gd name="T2" fmla="*/ 286 w 288"/>
                  <a:gd name="T3" fmla="*/ 13 h 127"/>
                  <a:gd name="T4" fmla="*/ 281 w 288"/>
                  <a:gd name="T5" fmla="*/ 6 h 127"/>
                  <a:gd name="T6" fmla="*/ 274 w 288"/>
                  <a:gd name="T7" fmla="*/ 2 h 127"/>
                  <a:gd name="T8" fmla="*/ 265 w 288"/>
                  <a:gd name="T9" fmla="*/ 0 h 127"/>
                  <a:gd name="T10" fmla="*/ 258 w 288"/>
                  <a:gd name="T11" fmla="*/ 1 h 127"/>
                  <a:gd name="T12" fmla="*/ 246 w 288"/>
                  <a:gd name="T13" fmla="*/ 6 h 127"/>
                  <a:gd name="T14" fmla="*/ 238 w 288"/>
                  <a:gd name="T15" fmla="*/ 19 h 127"/>
                  <a:gd name="T16" fmla="*/ 233 w 288"/>
                  <a:gd name="T17" fmla="*/ 40 h 127"/>
                  <a:gd name="T18" fmla="*/ 232 w 288"/>
                  <a:gd name="T19" fmla="*/ 53 h 127"/>
                  <a:gd name="T20" fmla="*/ 232 w 288"/>
                  <a:gd name="T21" fmla="*/ 80 h 127"/>
                  <a:gd name="T22" fmla="*/ 193 w 288"/>
                  <a:gd name="T23" fmla="*/ 69 h 127"/>
                  <a:gd name="T24" fmla="*/ 144 w 288"/>
                  <a:gd name="T25" fmla="*/ 64 h 127"/>
                  <a:gd name="T26" fmla="*/ 118 w 288"/>
                  <a:gd name="T27" fmla="*/ 65 h 127"/>
                  <a:gd name="T28" fmla="*/ 73 w 288"/>
                  <a:gd name="T29" fmla="*/ 74 h 127"/>
                  <a:gd name="T30" fmla="*/ 56 w 288"/>
                  <a:gd name="T31" fmla="*/ 80 h 127"/>
                  <a:gd name="T32" fmla="*/ 56 w 288"/>
                  <a:gd name="T33" fmla="*/ 53 h 127"/>
                  <a:gd name="T34" fmla="*/ 52 w 288"/>
                  <a:gd name="T35" fmla="*/ 28 h 127"/>
                  <a:gd name="T36" fmla="*/ 46 w 288"/>
                  <a:gd name="T37" fmla="*/ 12 h 127"/>
                  <a:gd name="T38" fmla="*/ 36 w 288"/>
                  <a:gd name="T39" fmla="*/ 3 h 127"/>
                  <a:gd name="T40" fmla="*/ 23 w 288"/>
                  <a:gd name="T41" fmla="*/ 0 h 127"/>
                  <a:gd name="T42" fmla="*/ 18 w 288"/>
                  <a:gd name="T43" fmla="*/ 0 h 127"/>
                  <a:gd name="T44" fmla="*/ 10 w 288"/>
                  <a:gd name="T45" fmla="*/ 4 h 127"/>
                  <a:gd name="T46" fmla="*/ 4 w 288"/>
                  <a:gd name="T47" fmla="*/ 10 h 127"/>
                  <a:gd name="T48" fmla="*/ 0 w 288"/>
                  <a:gd name="T49" fmla="*/ 18 h 127"/>
                  <a:gd name="T50" fmla="*/ 0 w 288"/>
                  <a:gd name="T51" fmla="*/ 22 h 127"/>
                  <a:gd name="T52" fmla="*/ 1 w 288"/>
                  <a:gd name="T53" fmla="*/ 31 h 127"/>
                  <a:gd name="T54" fmla="*/ 5 w 288"/>
                  <a:gd name="T55" fmla="*/ 38 h 127"/>
                  <a:gd name="T56" fmla="*/ 12 w 288"/>
                  <a:gd name="T57" fmla="*/ 42 h 127"/>
                  <a:gd name="T58" fmla="*/ 20 w 288"/>
                  <a:gd name="T59" fmla="*/ 45 h 127"/>
                  <a:gd name="T60" fmla="*/ 26 w 288"/>
                  <a:gd name="T61" fmla="*/ 54 h 127"/>
                  <a:gd name="T62" fmla="*/ 34 w 288"/>
                  <a:gd name="T63" fmla="*/ 77 h 127"/>
                  <a:gd name="T64" fmla="*/ 35 w 288"/>
                  <a:gd name="T65" fmla="*/ 91 h 127"/>
                  <a:gd name="T66" fmla="*/ 33 w 288"/>
                  <a:gd name="T67" fmla="*/ 111 h 127"/>
                  <a:gd name="T68" fmla="*/ 27 w 288"/>
                  <a:gd name="T69" fmla="*/ 127 h 127"/>
                  <a:gd name="T70" fmla="*/ 34 w 288"/>
                  <a:gd name="T71" fmla="*/ 127 h 127"/>
                  <a:gd name="T72" fmla="*/ 49 w 288"/>
                  <a:gd name="T73" fmla="*/ 107 h 127"/>
                  <a:gd name="T74" fmla="*/ 239 w 288"/>
                  <a:gd name="T75" fmla="*/ 107 h 127"/>
                  <a:gd name="T76" fmla="*/ 254 w 288"/>
                  <a:gd name="T77" fmla="*/ 127 h 127"/>
                  <a:gd name="T78" fmla="*/ 261 w 288"/>
                  <a:gd name="T79" fmla="*/ 127 h 127"/>
                  <a:gd name="T80" fmla="*/ 255 w 288"/>
                  <a:gd name="T81" fmla="*/ 111 h 127"/>
                  <a:gd name="T82" fmla="*/ 253 w 288"/>
                  <a:gd name="T83" fmla="*/ 91 h 127"/>
                  <a:gd name="T84" fmla="*/ 254 w 288"/>
                  <a:gd name="T85" fmla="*/ 77 h 127"/>
                  <a:gd name="T86" fmla="*/ 261 w 288"/>
                  <a:gd name="T87" fmla="*/ 54 h 127"/>
                  <a:gd name="T88" fmla="*/ 267 w 288"/>
                  <a:gd name="T89" fmla="*/ 45 h 127"/>
                  <a:gd name="T90" fmla="*/ 276 w 288"/>
                  <a:gd name="T91" fmla="*/ 42 h 127"/>
                  <a:gd name="T92" fmla="*/ 282 w 288"/>
                  <a:gd name="T93" fmla="*/ 38 h 127"/>
                  <a:gd name="T94" fmla="*/ 286 w 288"/>
                  <a:gd name="T95" fmla="*/ 31 h 127"/>
                  <a:gd name="T96" fmla="*/ 288 w 288"/>
                  <a:gd name="T97" fmla="*/ 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27">
                    <a:moveTo>
                      <a:pt x="288" y="22"/>
                    </a:moveTo>
                    <a:lnTo>
                      <a:pt x="288" y="22"/>
                    </a:lnTo>
                    <a:lnTo>
                      <a:pt x="287" y="18"/>
                    </a:lnTo>
                    <a:lnTo>
                      <a:pt x="286" y="13"/>
                    </a:lnTo>
                    <a:lnTo>
                      <a:pt x="284" y="10"/>
                    </a:lnTo>
                    <a:lnTo>
                      <a:pt x="281" y="6"/>
                    </a:lnTo>
                    <a:lnTo>
                      <a:pt x="278" y="4"/>
                    </a:lnTo>
                    <a:lnTo>
                      <a:pt x="274" y="2"/>
                    </a:lnTo>
                    <a:lnTo>
                      <a:pt x="269" y="0"/>
                    </a:lnTo>
                    <a:lnTo>
                      <a:pt x="265" y="0"/>
                    </a:lnTo>
                    <a:lnTo>
                      <a:pt x="265" y="0"/>
                    </a:lnTo>
                    <a:lnTo>
                      <a:pt x="258" y="1"/>
                    </a:lnTo>
                    <a:lnTo>
                      <a:pt x="252" y="3"/>
                    </a:lnTo>
                    <a:lnTo>
                      <a:pt x="246" y="6"/>
                    </a:lnTo>
                    <a:lnTo>
                      <a:pt x="242" y="12"/>
                    </a:lnTo>
                    <a:lnTo>
                      <a:pt x="238" y="19"/>
                    </a:lnTo>
                    <a:lnTo>
                      <a:pt x="235" y="28"/>
                    </a:lnTo>
                    <a:lnTo>
                      <a:pt x="233" y="40"/>
                    </a:lnTo>
                    <a:lnTo>
                      <a:pt x="232" y="53"/>
                    </a:lnTo>
                    <a:lnTo>
                      <a:pt x="232" y="53"/>
                    </a:lnTo>
                    <a:lnTo>
                      <a:pt x="232" y="80"/>
                    </a:lnTo>
                    <a:lnTo>
                      <a:pt x="232" y="80"/>
                    </a:lnTo>
                    <a:lnTo>
                      <a:pt x="214" y="74"/>
                    </a:lnTo>
                    <a:lnTo>
                      <a:pt x="193" y="69"/>
                    </a:lnTo>
                    <a:lnTo>
                      <a:pt x="170" y="65"/>
                    </a:lnTo>
                    <a:lnTo>
                      <a:pt x="144" y="64"/>
                    </a:lnTo>
                    <a:lnTo>
                      <a:pt x="144" y="64"/>
                    </a:lnTo>
                    <a:lnTo>
                      <a:pt x="118" y="65"/>
                    </a:lnTo>
                    <a:lnTo>
                      <a:pt x="95" y="69"/>
                    </a:lnTo>
                    <a:lnTo>
                      <a:pt x="73" y="74"/>
                    </a:lnTo>
                    <a:lnTo>
                      <a:pt x="56" y="80"/>
                    </a:lnTo>
                    <a:lnTo>
                      <a:pt x="56" y="80"/>
                    </a:lnTo>
                    <a:lnTo>
                      <a:pt x="56" y="53"/>
                    </a:lnTo>
                    <a:lnTo>
                      <a:pt x="56" y="53"/>
                    </a:lnTo>
                    <a:lnTo>
                      <a:pt x="55" y="40"/>
                    </a:lnTo>
                    <a:lnTo>
                      <a:pt x="52" y="28"/>
                    </a:lnTo>
                    <a:lnTo>
                      <a:pt x="50" y="19"/>
                    </a:lnTo>
                    <a:lnTo>
                      <a:pt x="46" y="12"/>
                    </a:lnTo>
                    <a:lnTo>
                      <a:pt x="41" y="6"/>
                    </a:lnTo>
                    <a:lnTo>
                      <a:pt x="36" y="3"/>
                    </a:lnTo>
                    <a:lnTo>
                      <a:pt x="30" y="1"/>
                    </a:lnTo>
                    <a:lnTo>
                      <a:pt x="23" y="0"/>
                    </a:lnTo>
                    <a:lnTo>
                      <a:pt x="23" y="0"/>
                    </a:lnTo>
                    <a:lnTo>
                      <a:pt x="18" y="0"/>
                    </a:lnTo>
                    <a:lnTo>
                      <a:pt x="13" y="2"/>
                    </a:lnTo>
                    <a:lnTo>
                      <a:pt x="10" y="4"/>
                    </a:lnTo>
                    <a:lnTo>
                      <a:pt x="6" y="6"/>
                    </a:lnTo>
                    <a:lnTo>
                      <a:pt x="4" y="10"/>
                    </a:lnTo>
                    <a:lnTo>
                      <a:pt x="2" y="13"/>
                    </a:lnTo>
                    <a:lnTo>
                      <a:pt x="0" y="18"/>
                    </a:lnTo>
                    <a:lnTo>
                      <a:pt x="0" y="22"/>
                    </a:lnTo>
                    <a:lnTo>
                      <a:pt x="0" y="22"/>
                    </a:lnTo>
                    <a:lnTo>
                      <a:pt x="0" y="26"/>
                    </a:lnTo>
                    <a:lnTo>
                      <a:pt x="1" y="31"/>
                    </a:lnTo>
                    <a:lnTo>
                      <a:pt x="3" y="34"/>
                    </a:lnTo>
                    <a:lnTo>
                      <a:pt x="5" y="38"/>
                    </a:lnTo>
                    <a:lnTo>
                      <a:pt x="8" y="40"/>
                    </a:lnTo>
                    <a:lnTo>
                      <a:pt x="12" y="42"/>
                    </a:lnTo>
                    <a:lnTo>
                      <a:pt x="15" y="44"/>
                    </a:lnTo>
                    <a:lnTo>
                      <a:pt x="20" y="45"/>
                    </a:lnTo>
                    <a:lnTo>
                      <a:pt x="20" y="45"/>
                    </a:lnTo>
                    <a:lnTo>
                      <a:pt x="26" y="54"/>
                    </a:lnTo>
                    <a:lnTo>
                      <a:pt x="31" y="64"/>
                    </a:lnTo>
                    <a:lnTo>
                      <a:pt x="34" y="77"/>
                    </a:lnTo>
                    <a:lnTo>
                      <a:pt x="35" y="91"/>
                    </a:lnTo>
                    <a:lnTo>
                      <a:pt x="35" y="91"/>
                    </a:lnTo>
                    <a:lnTo>
                      <a:pt x="34" y="101"/>
                    </a:lnTo>
                    <a:lnTo>
                      <a:pt x="33" y="111"/>
                    </a:lnTo>
                    <a:lnTo>
                      <a:pt x="30" y="120"/>
                    </a:lnTo>
                    <a:lnTo>
                      <a:pt x="27" y="127"/>
                    </a:lnTo>
                    <a:lnTo>
                      <a:pt x="34" y="127"/>
                    </a:lnTo>
                    <a:lnTo>
                      <a:pt x="34" y="127"/>
                    </a:lnTo>
                    <a:lnTo>
                      <a:pt x="39" y="121"/>
                    </a:lnTo>
                    <a:lnTo>
                      <a:pt x="49" y="107"/>
                    </a:lnTo>
                    <a:lnTo>
                      <a:pt x="239" y="107"/>
                    </a:lnTo>
                    <a:lnTo>
                      <a:pt x="239" y="107"/>
                    </a:lnTo>
                    <a:lnTo>
                      <a:pt x="249" y="121"/>
                    </a:lnTo>
                    <a:lnTo>
                      <a:pt x="254" y="127"/>
                    </a:lnTo>
                    <a:lnTo>
                      <a:pt x="261" y="127"/>
                    </a:lnTo>
                    <a:lnTo>
                      <a:pt x="261" y="127"/>
                    </a:lnTo>
                    <a:lnTo>
                      <a:pt x="258" y="120"/>
                    </a:lnTo>
                    <a:lnTo>
                      <a:pt x="255" y="111"/>
                    </a:lnTo>
                    <a:lnTo>
                      <a:pt x="253" y="101"/>
                    </a:lnTo>
                    <a:lnTo>
                      <a:pt x="253" y="91"/>
                    </a:lnTo>
                    <a:lnTo>
                      <a:pt x="253" y="91"/>
                    </a:lnTo>
                    <a:lnTo>
                      <a:pt x="254" y="77"/>
                    </a:lnTo>
                    <a:lnTo>
                      <a:pt x="257" y="64"/>
                    </a:lnTo>
                    <a:lnTo>
                      <a:pt x="261" y="54"/>
                    </a:lnTo>
                    <a:lnTo>
                      <a:pt x="267" y="45"/>
                    </a:lnTo>
                    <a:lnTo>
                      <a:pt x="267" y="45"/>
                    </a:lnTo>
                    <a:lnTo>
                      <a:pt x="272" y="44"/>
                    </a:lnTo>
                    <a:lnTo>
                      <a:pt x="276" y="42"/>
                    </a:lnTo>
                    <a:lnTo>
                      <a:pt x="279" y="40"/>
                    </a:lnTo>
                    <a:lnTo>
                      <a:pt x="282" y="38"/>
                    </a:lnTo>
                    <a:lnTo>
                      <a:pt x="285" y="34"/>
                    </a:lnTo>
                    <a:lnTo>
                      <a:pt x="286" y="31"/>
                    </a:lnTo>
                    <a:lnTo>
                      <a:pt x="287" y="26"/>
                    </a:lnTo>
                    <a:lnTo>
                      <a:pt x="288" y="22"/>
                    </a:lnTo>
                    <a:lnTo>
                      <a:pt x="288" y="2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3" name="Freeform 334"/>
              <p:cNvSpPr>
                <a:spLocks/>
              </p:cNvSpPr>
              <p:nvPr/>
            </p:nvSpPr>
            <p:spPr bwMode="auto">
              <a:xfrm>
                <a:off x="119" y="85"/>
                <a:ext cx="150" cy="48"/>
              </a:xfrm>
              <a:custGeom>
                <a:avLst/>
                <a:gdLst>
                  <a:gd name="T0" fmla="*/ 0 w 150"/>
                  <a:gd name="T1" fmla="*/ 48 h 48"/>
                  <a:gd name="T2" fmla="*/ 0 w 150"/>
                  <a:gd name="T3" fmla="*/ 10 h 48"/>
                  <a:gd name="T4" fmla="*/ 0 w 150"/>
                  <a:gd name="T5" fmla="*/ 10 h 48"/>
                  <a:gd name="T6" fmla="*/ 1 w 150"/>
                  <a:gd name="T7" fmla="*/ 6 h 48"/>
                  <a:gd name="T8" fmla="*/ 3 w 150"/>
                  <a:gd name="T9" fmla="*/ 3 h 48"/>
                  <a:gd name="T10" fmla="*/ 7 w 150"/>
                  <a:gd name="T11" fmla="*/ 1 h 48"/>
                  <a:gd name="T12" fmla="*/ 11 w 150"/>
                  <a:gd name="T13" fmla="*/ 0 h 48"/>
                  <a:gd name="T14" fmla="*/ 140 w 150"/>
                  <a:gd name="T15" fmla="*/ 0 h 48"/>
                  <a:gd name="T16" fmla="*/ 140 w 150"/>
                  <a:gd name="T17" fmla="*/ 0 h 48"/>
                  <a:gd name="T18" fmla="*/ 144 w 150"/>
                  <a:gd name="T19" fmla="*/ 1 h 48"/>
                  <a:gd name="T20" fmla="*/ 147 w 150"/>
                  <a:gd name="T21" fmla="*/ 3 h 48"/>
                  <a:gd name="T22" fmla="*/ 149 w 150"/>
                  <a:gd name="T23" fmla="*/ 6 h 48"/>
                  <a:gd name="T24" fmla="*/ 150 w 150"/>
                  <a:gd name="T25" fmla="*/ 10 h 48"/>
                  <a:gd name="T26" fmla="*/ 150 w 15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48">
                    <a:moveTo>
                      <a:pt x="0" y="48"/>
                    </a:moveTo>
                    <a:lnTo>
                      <a:pt x="0" y="10"/>
                    </a:lnTo>
                    <a:lnTo>
                      <a:pt x="0" y="10"/>
                    </a:lnTo>
                    <a:lnTo>
                      <a:pt x="1" y="6"/>
                    </a:lnTo>
                    <a:lnTo>
                      <a:pt x="3" y="3"/>
                    </a:lnTo>
                    <a:lnTo>
                      <a:pt x="7" y="1"/>
                    </a:lnTo>
                    <a:lnTo>
                      <a:pt x="11" y="0"/>
                    </a:lnTo>
                    <a:lnTo>
                      <a:pt x="140" y="0"/>
                    </a:lnTo>
                    <a:lnTo>
                      <a:pt x="140" y="0"/>
                    </a:lnTo>
                    <a:lnTo>
                      <a:pt x="144" y="1"/>
                    </a:lnTo>
                    <a:lnTo>
                      <a:pt x="147" y="3"/>
                    </a:lnTo>
                    <a:lnTo>
                      <a:pt x="149" y="6"/>
                    </a:lnTo>
                    <a:lnTo>
                      <a:pt x="150" y="10"/>
                    </a:lnTo>
                    <a:lnTo>
                      <a:pt x="15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4" name="Freeform 335"/>
              <p:cNvSpPr>
                <a:spLocks/>
              </p:cNvSpPr>
              <p:nvPr/>
            </p:nvSpPr>
            <p:spPr bwMode="auto">
              <a:xfrm>
                <a:off x="61" y="85"/>
                <a:ext cx="49" cy="48"/>
              </a:xfrm>
              <a:custGeom>
                <a:avLst/>
                <a:gdLst>
                  <a:gd name="T0" fmla="*/ 25 w 49"/>
                  <a:gd name="T1" fmla="*/ 48 h 48"/>
                  <a:gd name="T2" fmla="*/ 25 w 49"/>
                  <a:gd name="T3" fmla="*/ 48 h 48"/>
                  <a:gd name="T4" fmla="*/ 30 w 49"/>
                  <a:gd name="T5" fmla="*/ 47 h 48"/>
                  <a:gd name="T6" fmla="*/ 34 w 49"/>
                  <a:gd name="T7" fmla="*/ 46 h 48"/>
                  <a:gd name="T8" fmla="*/ 38 w 49"/>
                  <a:gd name="T9" fmla="*/ 44 h 48"/>
                  <a:gd name="T10" fmla="*/ 41 w 49"/>
                  <a:gd name="T11" fmla="*/ 41 h 48"/>
                  <a:gd name="T12" fmla="*/ 44 w 49"/>
                  <a:gd name="T13" fmla="*/ 37 h 48"/>
                  <a:gd name="T14" fmla="*/ 48 w 49"/>
                  <a:gd name="T15" fmla="*/ 32 h 48"/>
                  <a:gd name="T16" fmla="*/ 49 w 49"/>
                  <a:gd name="T17" fmla="*/ 28 h 48"/>
                  <a:gd name="T18" fmla="*/ 49 w 49"/>
                  <a:gd name="T19" fmla="*/ 23 h 48"/>
                  <a:gd name="T20" fmla="*/ 49 w 49"/>
                  <a:gd name="T21" fmla="*/ 23 h 48"/>
                  <a:gd name="T22" fmla="*/ 49 w 49"/>
                  <a:gd name="T23" fmla="*/ 18 h 48"/>
                  <a:gd name="T24" fmla="*/ 48 w 49"/>
                  <a:gd name="T25" fmla="*/ 14 h 48"/>
                  <a:gd name="T26" fmla="*/ 44 w 49"/>
                  <a:gd name="T27" fmla="*/ 10 h 48"/>
                  <a:gd name="T28" fmla="*/ 41 w 49"/>
                  <a:gd name="T29" fmla="*/ 6 h 48"/>
                  <a:gd name="T30" fmla="*/ 38 w 49"/>
                  <a:gd name="T31" fmla="*/ 4 h 48"/>
                  <a:gd name="T32" fmla="*/ 34 w 49"/>
                  <a:gd name="T33" fmla="*/ 1 h 48"/>
                  <a:gd name="T34" fmla="*/ 30 w 49"/>
                  <a:gd name="T35" fmla="*/ 0 h 48"/>
                  <a:gd name="T36" fmla="*/ 25 w 49"/>
                  <a:gd name="T37" fmla="*/ 0 h 48"/>
                  <a:gd name="T38" fmla="*/ 25 w 49"/>
                  <a:gd name="T39" fmla="*/ 0 h 48"/>
                  <a:gd name="T40" fmla="*/ 20 w 49"/>
                  <a:gd name="T41" fmla="*/ 0 h 48"/>
                  <a:gd name="T42" fmla="*/ 16 w 49"/>
                  <a:gd name="T43" fmla="*/ 1 h 48"/>
                  <a:gd name="T44" fmla="*/ 12 w 49"/>
                  <a:gd name="T45" fmla="*/ 4 h 48"/>
                  <a:gd name="T46" fmla="*/ 7 w 49"/>
                  <a:gd name="T47" fmla="*/ 6 h 48"/>
                  <a:gd name="T48" fmla="*/ 4 w 49"/>
                  <a:gd name="T49" fmla="*/ 10 h 48"/>
                  <a:gd name="T50" fmla="*/ 2 w 49"/>
                  <a:gd name="T51" fmla="*/ 14 h 48"/>
                  <a:gd name="T52" fmla="*/ 1 w 49"/>
                  <a:gd name="T53" fmla="*/ 18 h 48"/>
                  <a:gd name="T54" fmla="*/ 0 w 49"/>
                  <a:gd name="T55" fmla="*/ 23 h 48"/>
                  <a:gd name="T56" fmla="*/ 0 w 49"/>
                  <a:gd name="T57" fmla="*/ 23 h 48"/>
                  <a:gd name="T58" fmla="*/ 1 w 49"/>
                  <a:gd name="T59" fmla="*/ 28 h 48"/>
                  <a:gd name="T60" fmla="*/ 2 w 49"/>
                  <a:gd name="T61" fmla="*/ 32 h 48"/>
                  <a:gd name="T62" fmla="*/ 4 w 49"/>
                  <a:gd name="T63" fmla="*/ 37 h 48"/>
                  <a:gd name="T64" fmla="*/ 7 w 49"/>
                  <a:gd name="T65" fmla="*/ 41 h 48"/>
                  <a:gd name="T66" fmla="*/ 12 w 49"/>
                  <a:gd name="T67" fmla="*/ 44 h 48"/>
                  <a:gd name="T68" fmla="*/ 16 w 49"/>
                  <a:gd name="T69" fmla="*/ 46 h 48"/>
                  <a:gd name="T70" fmla="*/ 20 w 49"/>
                  <a:gd name="T71" fmla="*/ 47 h 48"/>
                  <a:gd name="T72" fmla="*/ 25 w 49"/>
                  <a:gd name="T73" fmla="*/ 48 h 48"/>
                  <a:gd name="T74" fmla="*/ 25 w 49"/>
                  <a:gd name="T7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8">
                    <a:moveTo>
                      <a:pt x="25" y="48"/>
                    </a:moveTo>
                    <a:lnTo>
                      <a:pt x="25" y="48"/>
                    </a:lnTo>
                    <a:lnTo>
                      <a:pt x="30" y="47"/>
                    </a:lnTo>
                    <a:lnTo>
                      <a:pt x="34" y="46"/>
                    </a:lnTo>
                    <a:lnTo>
                      <a:pt x="38" y="44"/>
                    </a:lnTo>
                    <a:lnTo>
                      <a:pt x="41" y="41"/>
                    </a:lnTo>
                    <a:lnTo>
                      <a:pt x="44" y="37"/>
                    </a:lnTo>
                    <a:lnTo>
                      <a:pt x="48" y="32"/>
                    </a:lnTo>
                    <a:lnTo>
                      <a:pt x="49" y="28"/>
                    </a:lnTo>
                    <a:lnTo>
                      <a:pt x="49" y="23"/>
                    </a:lnTo>
                    <a:lnTo>
                      <a:pt x="49" y="23"/>
                    </a:lnTo>
                    <a:lnTo>
                      <a:pt x="49" y="18"/>
                    </a:lnTo>
                    <a:lnTo>
                      <a:pt x="48" y="14"/>
                    </a:lnTo>
                    <a:lnTo>
                      <a:pt x="44" y="10"/>
                    </a:lnTo>
                    <a:lnTo>
                      <a:pt x="41" y="6"/>
                    </a:lnTo>
                    <a:lnTo>
                      <a:pt x="38" y="4"/>
                    </a:lnTo>
                    <a:lnTo>
                      <a:pt x="34" y="1"/>
                    </a:lnTo>
                    <a:lnTo>
                      <a:pt x="30" y="0"/>
                    </a:lnTo>
                    <a:lnTo>
                      <a:pt x="25" y="0"/>
                    </a:lnTo>
                    <a:lnTo>
                      <a:pt x="25" y="0"/>
                    </a:lnTo>
                    <a:lnTo>
                      <a:pt x="20" y="0"/>
                    </a:lnTo>
                    <a:lnTo>
                      <a:pt x="16" y="1"/>
                    </a:lnTo>
                    <a:lnTo>
                      <a:pt x="12" y="4"/>
                    </a:lnTo>
                    <a:lnTo>
                      <a:pt x="7" y="6"/>
                    </a:lnTo>
                    <a:lnTo>
                      <a:pt x="4" y="10"/>
                    </a:lnTo>
                    <a:lnTo>
                      <a:pt x="2" y="14"/>
                    </a:lnTo>
                    <a:lnTo>
                      <a:pt x="1" y="18"/>
                    </a:lnTo>
                    <a:lnTo>
                      <a:pt x="0" y="23"/>
                    </a:lnTo>
                    <a:lnTo>
                      <a:pt x="0" y="23"/>
                    </a:lnTo>
                    <a:lnTo>
                      <a:pt x="1" y="28"/>
                    </a:lnTo>
                    <a:lnTo>
                      <a:pt x="2" y="32"/>
                    </a:lnTo>
                    <a:lnTo>
                      <a:pt x="4" y="37"/>
                    </a:lnTo>
                    <a:lnTo>
                      <a:pt x="7" y="41"/>
                    </a:lnTo>
                    <a:lnTo>
                      <a:pt x="12" y="44"/>
                    </a:lnTo>
                    <a:lnTo>
                      <a:pt x="16" y="46"/>
                    </a:lnTo>
                    <a:lnTo>
                      <a:pt x="20" y="47"/>
                    </a:lnTo>
                    <a:lnTo>
                      <a:pt x="25" y="48"/>
                    </a:lnTo>
                    <a:lnTo>
                      <a:pt x="25" y="4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5" name="Freeform 336"/>
              <p:cNvSpPr>
                <a:spLocks/>
              </p:cNvSpPr>
              <p:nvPr/>
            </p:nvSpPr>
            <p:spPr bwMode="auto">
              <a:xfrm>
                <a:off x="33" y="45"/>
                <a:ext cx="261" cy="155"/>
              </a:xfrm>
              <a:custGeom>
                <a:avLst/>
                <a:gdLst>
                  <a:gd name="T0" fmla="*/ 261 w 261"/>
                  <a:gd name="T1" fmla="*/ 155 h 155"/>
                  <a:gd name="T2" fmla="*/ 261 w 261"/>
                  <a:gd name="T3" fmla="*/ 155 h 155"/>
                  <a:gd name="T4" fmla="*/ 261 w 261"/>
                  <a:gd name="T5" fmla="*/ 62 h 155"/>
                  <a:gd name="T6" fmla="*/ 261 w 261"/>
                  <a:gd name="T7" fmla="*/ 62 h 155"/>
                  <a:gd name="T8" fmla="*/ 244 w 261"/>
                  <a:gd name="T9" fmla="*/ 62 h 155"/>
                  <a:gd name="T10" fmla="*/ 244 w 261"/>
                  <a:gd name="T11" fmla="*/ 96 h 155"/>
                  <a:gd name="T12" fmla="*/ 17 w 261"/>
                  <a:gd name="T13" fmla="*/ 96 h 155"/>
                  <a:gd name="T14" fmla="*/ 17 w 261"/>
                  <a:gd name="T15" fmla="*/ 0 h 155"/>
                  <a:gd name="T16" fmla="*/ 0 w 261"/>
                  <a:gd name="T17" fmla="*/ 0 h 155"/>
                  <a:gd name="T18" fmla="*/ 0 w 261"/>
                  <a:gd name="T1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155">
                    <a:moveTo>
                      <a:pt x="261" y="155"/>
                    </a:moveTo>
                    <a:lnTo>
                      <a:pt x="261" y="155"/>
                    </a:lnTo>
                    <a:lnTo>
                      <a:pt x="261" y="62"/>
                    </a:lnTo>
                    <a:lnTo>
                      <a:pt x="261" y="62"/>
                    </a:lnTo>
                    <a:lnTo>
                      <a:pt x="244" y="62"/>
                    </a:lnTo>
                    <a:lnTo>
                      <a:pt x="244" y="96"/>
                    </a:lnTo>
                    <a:lnTo>
                      <a:pt x="17" y="96"/>
                    </a:lnTo>
                    <a:lnTo>
                      <a:pt x="17" y="0"/>
                    </a:lnTo>
                    <a:lnTo>
                      <a:pt x="0" y="0"/>
                    </a:lnTo>
                    <a:lnTo>
                      <a:pt x="0" y="1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6" name="Freeform 337"/>
              <p:cNvSpPr>
                <a:spLocks/>
              </p:cNvSpPr>
              <p:nvPr/>
            </p:nvSpPr>
            <p:spPr bwMode="auto">
              <a:xfrm>
                <a:off x="50" y="184"/>
                <a:ext cx="227" cy="16"/>
              </a:xfrm>
              <a:custGeom>
                <a:avLst/>
                <a:gdLst>
                  <a:gd name="T0" fmla="*/ 0 w 227"/>
                  <a:gd name="T1" fmla="*/ 16 h 16"/>
                  <a:gd name="T2" fmla="*/ 0 w 227"/>
                  <a:gd name="T3" fmla="*/ 0 h 16"/>
                  <a:gd name="T4" fmla="*/ 227 w 227"/>
                  <a:gd name="T5" fmla="*/ 0 h 16"/>
                  <a:gd name="T6" fmla="*/ 227 w 227"/>
                  <a:gd name="T7" fmla="*/ 16 h 16"/>
                </a:gdLst>
                <a:ahLst/>
                <a:cxnLst>
                  <a:cxn ang="0">
                    <a:pos x="T0" y="T1"/>
                  </a:cxn>
                  <a:cxn ang="0">
                    <a:pos x="T2" y="T3"/>
                  </a:cxn>
                  <a:cxn ang="0">
                    <a:pos x="T4" y="T5"/>
                  </a:cxn>
                  <a:cxn ang="0">
                    <a:pos x="T6" y="T7"/>
                  </a:cxn>
                </a:cxnLst>
                <a:rect l="0" t="0" r="r" b="b"/>
                <a:pathLst>
                  <a:path w="227" h="16">
                    <a:moveTo>
                      <a:pt x="0" y="16"/>
                    </a:moveTo>
                    <a:lnTo>
                      <a:pt x="0" y="0"/>
                    </a:lnTo>
                    <a:lnTo>
                      <a:pt x="227" y="0"/>
                    </a:lnTo>
                    <a:lnTo>
                      <a:pt x="227"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7" name="Rectangle 338"/>
              <p:cNvSpPr>
                <a:spLocks noChangeArrowheads="1"/>
              </p:cNvSpPr>
              <p:nvPr/>
            </p:nvSpPr>
            <p:spPr bwMode="auto">
              <a:xfrm>
                <a:off x="2682" y="1396"/>
                <a:ext cx="217" cy="170"/>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8" name="Freeform 339"/>
              <p:cNvSpPr>
                <a:spLocks/>
              </p:cNvSpPr>
              <p:nvPr/>
            </p:nvSpPr>
            <p:spPr bwMode="auto">
              <a:xfrm>
                <a:off x="2699" y="1547"/>
                <a:ext cx="8" cy="6"/>
              </a:xfrm>
              <a:custGeom>
                <a:avLst/>
                <a:gdLst>
                  <a:gd name="T0" fmla="*/ 0 w 8"/>
                  <a:gd name="T1" fmla="*/ 6 h 6"/>
                  <a:gd name="T2" fmla="*/ 0 w 8"/>
                  <a:gd name="T3" fmla="*/ 0 h 6"/>
                  <a:gd name="T4" fmla="*/ 8 w 8"/>
                  <a:gd name="T5" fmla="*/ 0 h 6"/>
                </a:gdLst>
                <a:ahLst/>
                <a:cxnLst>
                  <a:cxn ang="0">
                    <a:pos x="T0" y="T1"/>
                  </a:cxn>
                  <a:cxn ang="0">
                    <a:pos x="T2" y="T3"/>
                  </a:cxn>
                  <a:cxn ang="0">
                    <a:pos x="T4" y="T5"/>
                  </a:cxn>
                </a:cxnLst>
                <a:rect l="0" t="0" r="r" b="b"/>
                <a:pathLst>
                  <a:path w="8" h="6">
                    <a:moveTo>
                      <a:pt x="0" y="6"/>
                    </a:moveTo>
                    <a:lnTo>
                      <a:pt x="0" y="0"/>
                    </a:lnTo>
                    <a:lnTo>
                      <a:pt x="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19" name="Freeform 340"/>
              <p:cNvSpPr>
                <a:spLocks/>
              </p:cNvSpPr>
              <p:nvPr/>
            </p:nvSpPr>
            <p:spPr bwMode="auto">
              <a:xfrm>
                <a:off x="2840"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0" name="Freeform 341"/>
              <p:cNvSpPr>
                <a:spLocks/>
              </p:cNvSpPr>
              <p:nvPr/>
            </p:nvSpPr>
            <p:spPr bwMode="auto">
              <a:xfrm>
                <a:off x="2857"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1" name="Freeform 342"/>
              <p:cNvSpPr>
                <a:spLocks/>
              </p:cNvSpPr>
              <p:nvPr/>
            </p:nvSpPr>
            <p:spPr bwMode="auto">
              <a:xfrm>
                <a:off x="2873" y="1547"/>
                <a:ext cx="9" cy="6"/>
              </a:xfrm>
              <a:custGeom>
                <a:avLst/>
                <a:gdLst>
                  <a:gd name="T0" fmla="*/ 0 w 9"/>
                  <a:gd name="T1" fmla="*/ 6 h 6"/>
                  <a:gd name="T2" fmla="*/ 0 w 9"/>
                  <a:gd name="T3" fmla="*/ 0 h 6"/>
                  <a:gd name="T4" fmla="*/ 9 w 9"/>
                  <a:gd name="T5" fmla="*/ 0 h 6"/>
                </a:gdLst>
                <a:ahLst/>
                <a:cxnLst>
                  <a:cxn ang="0">
                    <a:pos x="T0" y="T1"/>
                  </a:cxn>
                  <a:cxn ang="0">
                    <a:pos x="T2" y="T3"/>
                  </a:cxn>
                  <a:cxn ang="0">
                    <a:pos x="T4" y="T5"/>
                  </a:cxn>
                </a:cxnLst>
                <a:rect l="0" t="0" r="r" b="b"/>
                <a:pathLst>
                  <a:path w="9" h="6">
                    <a:moveTo>
                      <a:pt x="0" y="6"/>
                    </a:moveTo>
                    <a:lnTo>
                      <a:pt x="0" y="0"/>
                    </a:lnTo>
                    <a:lnTo>
                      <a:pt x="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2" name="Freeform 343"/>
              <p:cNvSpPr>
                <a:spLocks/>
              </p:cNvSpPr>
              <p:nvPr/>
            </p:nvSpPr>
            <p:spPr bwMode="auto">
              <a:xfrm>
                <a:off x="2699" y="1410"/>
                <a:ext cx="183" cy="127"/>
              </a:xfrm>
              <a:custGeom>
                <a:avLst/>
                <a:gdLst>
                  <a:gd name="T0" fmla="*/ 183 w 183"/>
                  <a:gd name="T1" fmla="*/ 115 h 127"/>
                  <a:gd name="T2" fmla="*/ 183 w 183"/>
                  <a:gd name="T3" fmla="*/ 115 h 127"/>
                  <a:gd name="T4" fmla="*/ 182 w 183"/>
                  <a:gd name="T5" fmla="*/ 120 h 127"/>
                  <a:gd name="T6" fmla="*/ 180 w 183"/>
                  <a:gd name="T7" fmla="*/ 124 h 127"/>
                  <a:gd name="T8" fmla="*/ 177 w 183"/>
                  <a:gd name="T9" fmla="*/ 126 h 127"/>
                  <a:gd name="T10" fmla="*/ 173 w 183"/>
                  <a:gd name="T11" fmla="*/ 127 h 127"/>
                  <a:gd name="T12" fmla="*/ 11 w 183"/>
                  <a:gd name="T13" fmla="*/ 127 h 127"/>
                  <a:gd name="T14" fmla="*/ 11 w 183"/>
                  <a:gd name="T15" fmla="*/ 127 h 127"/>
                  <a:gd name="T16" fmla="*/ 6 w 183"/>
                  <a:gd name="T17" fmla="*/ 126 h 127"/>
                  <a:gd name="T18" fmla="*/ 2 w 183"/>
                  <a:gd name="T19" fmla="*/ 124 h 127"/>
                  <a:gd name="T20" fmla="*/ 0 w 183"/>
                  <a:gd name="T21" fmla="*/ 120 h 127"/>
                  <a:gd name="T22" fmla="*/ 0 w 183"/>
                  <a:gd name="T23" fmla="*/ 115 h 127"/>
                  <a:gd name="T24" fmla="*/ 0 w 183"/>
                  <a:gd name="T25" fmla="*/ 11 h 127"/>
                  <a:gd name="T26" fmla="*/ 0 w 183"/>
                  <a:gd name="T27" fmla="*/ 11 h 127"/>
                  <a:gd name="T28" fmla="*/ 0 w 183"/>
                  <a:gd name="T29" fmla="*/ 6 h 127"/>
                  <a:gd name="T30" fmla="*/ 2 w 183"/>
                  <a:gd name="T31" fmla="*/ 3 h 127"/>
                  <a:gd name="T32" fmla="*/ 6 w 183"/>
                  <a:gd name="T33" fmla="*/ 0 h 127"/>
                  <a:gd name="T34" fmla="*/ 11 w 183"/>
                  <a:gd name="T35" fmla="*/ 0 h 127"/>
                  <a:gd name="T36" fmla="*/ 173 w 183"/>
                  <a:gd name="T37" fmla="*/ 0 h 127"/>
                  <a:gd name="T38" fmla="*/ 173 w 183"/>
                  <a:gd name="T39" fmla="*/ 0 h 127"/>
                  <a:gd name="T40" fmla="*/ 177 w 183"/>
                  <a:gd name="T41" fmla="*/ 0 h 127"/>
                  <a:gd name="T42" fmla="*/ 180 w 183"/>
                  <a:gd name="T43" fmla="*/ 3 h 127"/>
                  <a:gd name="T44" fmla="*/ 182 w 183"/>
                  <a:gd name="T45" fmla="*/ 6 h 127"/>
                  <a:gd name="T46" fmla="*/ 183 w 183"/>
                  <a:gd name="T47" fmla="*/ 11 h 127"/>
                  <a:gd name="T48" fmla="*/ 183 w 183"/>
                  <a:gd name="T49" fmla="*/ 1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27">
                    <a:moveTo>
                      <a:pt x="183" y="115"/>
                    </a:moveTo>
                    <a:lnTo>
                      <a:pt x="183" y="115"/>
                    </a:lnTo>
                    <a:lnTo>
                      <a:pt x="182" y="120"/>
                    </a:lnTo>
                    <a:lnTo>
                      <a:pt x="180" y="124"/>
                    </a:lnTo>
                    <a:lnTo>
                      <a:pt x="177" y="126"/>
                    </a:lnTo>
                    <a:lnTo>
                      <a:pt x="173" y="127"/>
                    </a:lnTo>
                    <a:lnTo>
                      <a:pt x="11" y="127"/>
                    </a:lnTo>
                    <a:lnTo>
                      <a:pt x="11" y="127"/>
                    </a:lnTo>
                    <a:lnTo>
                      <a:pt x="6" y="126"/>
                    </a:lnTo>
                    <a:lnTo>
                      <a:pt x="2" y="124"/>
                    </a:lnTo>
                    <a:lnTo>
                      <a:pt x="0" y="120"/>
                    </a:lnTo>
                    <a:lnTo>
                      <a:pt x="0" y="115"/>
                    </a:lnTo>
                    <a:lnTo>
                      <a:pt x="0" y="11"/>
                    </a:lnTo>
                    <a:lnTo>
                      <a:pt x="0" y="11"/>
                    </a:lnTo>
                    <a:lnTo>
                      <a:pt x="0" y="6"/>
                    </a:lnTo>
                    <a:lnTo>
                      <a:pt x="2" y="3"/>
                    </a:lnTo>
                    <a:lnTo>
                      <a:pt x="6" y="0"/>
                    </a:lnTo>
                    <a:lnTo>
                      <a:pt x="11" y="0"/>
                    </a:lnTo>
                    <a:lnTo>
                      <a:pt x="173" y="0"/>
                    </a:lnTo>
                    <a:lnTo>
                      <a:pt x="173" y="0"/>
                    </a:lnTo>
                    <a:lnTo>
                      <a:pt x="177" y="0"/>
                    </a:lnTo>
                    <a:lnTo>
                      <a:pt x="180" y="3"/>
                    </a:lnTo>
                    <a:lnTo>
                      <a:pt x="182" y="6"/>
                    </a:lnTo>
                    <a:lnTo>
                      <a:pt x="183" y="11"/>
                    </a:lnTo>
                    <a:lnTo>
                      <a:pt x="183" y="1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3" name="Line 344"/>
              <p:cNvSpPr>
                <a:spLocks noChangeShapeType="1"/>
              </p:cNvSpPr>
              <p:nvPr/>
            </p:nvSpPr>
            <p:spPr bwMode="auto">
              <a:xfrm>
                <a:off x="2717" y="1428"/>
                <a:ext cx="53"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4" name="Freeform 345"/>
              <p:cNvSpPr>
                <a:spLocks/>
              </p:cNvSpPr>
              <p:nvPr/>
            </p:nvSpPr>
            <p:spPr bwMode="auto">
              <a:xfrm>
                <a:off x="2799" y="1345"/>
                <a:ext cx="36" cy="43"/>
              </a:xfrm>
              <a:custGeom>
                <a:avLst/>
                <a:gdLst>
                  <a:gd name="T0" fmla="*/ 6 w 36"/>
                  <a:gd name="T1" fmla="*/ 43 h 43"/>
                  <a:gd name="T2" fmla="*/ 6 w 36"/>
                  <a:gd name="T3" fmla="*/ 43 h 43"/>
                  <a:gd name="T4" fmla="*/ 3 w 36"/>
                  <a:gd name="T5" fmla="*/ 40 h 43"/>
                  <a:gd name="T6" fmla="*/ 0 w 36"/>
                  <a:gd name="T7" fmla="*/ 36 h 43"/>
                  <a:gd name="T8" fmla="*/ 36 w 36"/>
                  <a:gd name="T9" fmla="*/ 0 h 43"/>
                </a:gdLst>
                <a:ahLst/>
                <a:cxnLst>
                  <a:cxn ang="0">
                    <a:pos x="T0" y="T1"/>
                  </a:cxn>
                  <a:cxn ang="0">
                    <a:pos x="T2" y="T3"/>
                  </a:cxn>
                  <a:cxn ang="0">
                    <a:pos x="T4" y="T5"/>
                  </a:cxn>
                  <a:cxn ang="0">
                    <a:pos x="T6" y="T7"/>
                  </a:cxn>
                  <a:cxn ang="0">
                    <a:pos x="T8" y="T9"/>
                  </a:cxn>
                </a:cxnLst>
                <a:rect l="0" t="0" r="r" b="b"/>
                <a:pathLst>
                  <a:path w="36" h="43">
                    <a:moveTo>
                      <a:pt x="6" y="43"/>
                    </a:moveTo>
                    <a:lnTo>
                      <a:pt x="6" y="43"/>
                    </a:lnTo>
                    <a:lnTo>
                      <a:pt x="3" y="40"/>
                    </a:lnTo>
                    <a:lnTo>
                      <a:pt x="0" y="36"/>
                    </a:lnTo>
                    <a:lnTo>
                      <a:pt x="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5" name="Freeform 346"/>
              <p:cNvSpPr>
                <a:spLocks/>
              </p:cNvSpPr>
              <p:nvPr/>
            </p:nvSpPr>
            <p:spPr bwMode="auto">
              <a:xfrm>
                <a:off x="2747" y="1345"/>
                <a:ext cx="36" cy="43"/>
              </a:xfrm>
              <a:custGeom>
                <a:avLst/>
                <a:gdLst>
                  <a:gd name="T0" fmla="*/ 0 w 36"/>
                  <a:gd name="T1" fmla="*/ 0 h 43"/>
                  <a:gd name="T2" fmla="*/ 36 w 36"/>
                  <a:gd name="T3" fmla="*/ 36 h 43"/>
                  <a:gd name="T4" fmla="*/ 36 w 36"/>
                  <a:gd name="T5" fmla="*/ 36 h 43"/>
                  <a:gd name="T6" fmla="*/ 31 w 36"/>
                  <a:gd name="T7" fmla="*/ 40 h 43"/>
                  <a:gd name="T8" fmla="*/ 28 w 36"/>
                  <a:gd name="T9" fmla="*/ 43 h 43"/>
                </a:gdLst>
                <a:ahLst/>
                <a:cxnLst>
                  <a:cxn ang="0">
                    <a:pos x="T0" y="T1"/>
                  </a:cxn>
                  <a:cxn ang="0">
                    <a:pos x="T2" y="T3"/>
                  </a:cxn>
                  <a:cxn ang="0">
                    <a:pos x="T4" y="T5"/>
                  </a:cxn>
                  <a:cxn ang="0">
                    <a:pos x="T6" y="T7"/>
                  </a:cxn>
                  <a:cxn ang="0">
                    <a:pos x="T8" y="T9"/>
                  </a:cxn>
                </a:cxnLst>
                <a:rect l="0" t="0" r="r" b="b"/>
                <a:pathLst>
                  <a:path w="36" h="43">
                    <a:moveTo>
                      <a:pt x="0" y="0"/>
                    </a:moveTo>
                    <a:lnTo>
                      <a:pt x="36" y="36"/>
                    </a:lnTo>
                    <a:lnTo>
                      <a:pt x="36" y="36"/>
                    </a:lnTo>
                    <a:lnTo>
                      <a:pt x="31" y="40"/>
                    </a:lnTo>
                    <a:lnTo>
                      <a:pt x="28" y="4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6" name="Freeform 347"/>
              <p:cNvSpPr>
                <a:spLocks/>
              </p:cNvSpPr>
              <p:nvPr/>
            </p:nvSpPr>
            <p:spPr bwMode="auto">
              <a:xfrm>
                <a:off x="2691" y="1573"/>
                <a:ext cx="198" cy="12"/>
              </a:xfrm>
              <a:custGeom>
                <a:avLst/>
                <a:gdLst>
                  <a:gd name="T0" fmla="*/ 198 w 198"/>
                  <a:gd name="T1" fmla="*/ 0 h 12"/>
                  <a:gd name="T2" fmla="*/ 193 w 198"/>
                  <a:gd name="T3" fmla="*/ 12 h 12"/>
                  <a:gd name="T4" fmla="*/ 5 w 198"/>
                  <a:gd name="T5" fmla="*/ 12 h 12"/>
                  <a:gd name="T6" fmla="*/ 0 w 198"/>
                  <a:gd name="T7" fmla="*/ 0 h 12"/>
                </a:gdLst>
                <a:ahLst/>
                <a:cxnLst>
                  <a:cxn ang="0">
                    <a:pos x="T0" y="T1"/>
                  </a:cxn>
                  <a:cxn ang="0">
                    <a:pos x="T2" y="T3"/>
                  </a:cxn>
                  <a:cxn ang="0">
                    <a:pos x="T4" y="T5"/>
                  </a:cxn>
                  <a:cxn ang="0">
                    <a:pos x="T6" y="T7"/>
                  </a:cxn>
                </a:cxnLst>
                <a:rect l="0" t="0" r="r" b="b"/>
                <a:pathLst>
                  <a:path w="198" h="12">
                    <a:moveTo>
                      <a:pt x="198" y="0"/>
                    </a:moveTo>
                    <a:lnTo>
                      <a:pt x="193" y="12"/>
                    </a:lnTo>
                    <a:lnTo>
                      <a:pt x="5" y="12"/>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7" name="Freeform 348"/>
              <p:cNvSpPr>
                <a:spLocks/>
              </p:cNvSpPr>
              <p:nvPr/>
            </p:nvSpPr>
            <p:spPr bwMode="auto">
              <a:xfrm>
                <a:off x="4197"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9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9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9" y="14"/>
                    </a:lnTo>
                    <a:lnTo>
                      <a:pt x="12" y="13"/>
                    </a:lnTo>
                    <a:lnTo>
                      <a:pt x="13" y="11"/>
                    </a:lnTo>
                    <a:lnTo>
                      <a:pt x="14" y="7"/>
                    </a:lnTo>
                    <a:lnTo>
                      <a:pt x="14" y="7"/>
                    </a:lnTo>
                    <a:lnTo>
                      <a:pt x="13" y="4"/>
                    </a:lnTo>
                    <a:lnTo>
                      <a:pt x="12" y="2"/>
                    </a:lnTo>
                    <a:lnTo>
                      <a:pt x="9" y="1"/>
                    </a:lnTo>
                    <a:lnTo>
                      <a:pt x="7" y="0"/>
                    </a:lnTo>
                    <a:lnTo>
                      <a:pt x="7" y="0"/>
                    </a:lnTo>
                    <a:lnTo>
                      <a:pt x="4" y="1"/>
                    </a:lnTo>
                    <a:lnTo>
                      <a:pt x="2" y="2"/>
                    </a:lnTo>
                    <a:lnTo>
                      <a:pt x="1" y="4"/>
                    </a:lnTo>
                    <a:lnTo>
                      <a:pt x="0" y="7"/>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8" name="Freeform 349"/>
              <p:cNvSpPr>
                <a:spLocks/>
              </p:cNvSpPr>
              <p:nvPr/>
            </p:nvSpPr>
            <p:spPr bwMode="auto">
              <a:xfrm>
                <a:off x="4098" y="2059"/>
                <a:ext cx="14" cy="15"/>
              </a:xfrm>
              <a:custGeom>
                <a:avLst/>
                <a:gdLst>
                  <a:gd name="T0" fmla="*/ 0 w 14"/>
                  <a:gd name="T1" fmla="*/ 7 h 15"/>
                  <a:gd name="T2" fmla="*/ 0 w 14"/>
                  <a:gd name="T3" fmla="*/ 7 h 15"/>
                  <a:gd name="T4" fmla="*/ 1 w 14"/>
                  <a:gd name="T5" fmla="*/ 11 h 15"/>
                  <a:gd name="T6" fmla="*/ 2 w 14"/>
                  <a:gd name="T7" fmla="*/ 13 h 15"/>
                  <a:gd name="T8" fmla="*/ 4 w 14"/>
                  <a:gd name="T9" fmla="*/ 14 h 15"/>
                  <a:gd name="T10" fmla="*/ 7 w 14"/>
                  <a:gd name="T11" fmla="*/ 15 h 15"/>
                  <a:gd name="T12" fmla="*/ 7 w 14"/>
                  <a:gd name="T13" fmla="*/ 15 h 15"/>
                  <a:gd name="T14" fmla="*/ 10 w 14"/>
                  <a:gd name="T15" fmla="*/ 14 h 15"/>
                  <a:gd name="T16" fmla="*/ 12 w 14"/>
                  <a:gd name="T17" fmla="*/ 13 h 15"/>
                  <a:gd name="T18" fmla="*/ 13 w 14"/>
                  <a:gd name="T19" fmla="*/ 11 h 15"/>
                  <a:gd name="T20" fmla="*/ 14 w 14"/>
                  <a:gd name="T21" fmla="*/ 7 h 15"/>
                  <a:gd name="T22" fmla="*/ 14 w 14"/>
                  <a:gd name="T23" fmla="*/ 7 h 15"/>
                  <a:gd name="T24" fmla="*/ 13 w 14"/>
                  <a:gd name="T25" fmla="*/ 4 h 15"/>
                  <a:gd name="T26" fmla="*/ 12 w 14"/>
                  <a:gd name="T27" fmla="*/ 2 h 15"/>
                  <a:gd name="T28" fmla="*/ 10 w 14"/>
                  <a:gd name="T29" fmla="*/ 1 h 15"/>
                  <a:gd name="T30" fmla="*/ 7 w 14"/>
                  <a:gd name="T31" fmla="*/ 0 h 15"/>
                  <a:gd name="T32" fmla="*/ 7 w 14"/>
                  <a:gd name="T33" fmla="*/ 0 h 15"/>
                  <a:gd name="T34" fmla="*/ 4 w 14"/>
                  <a:gd name="T35" fmla="*/ 1 h 15"/>
                  <a:gd name="T36" fmla="*/ 2 w 14"/>
                  <a:gd name="T37" fmla="*/ 2 h 15"/>
                  <a:gd name="T38" fmla="*/ 1 w 14"/>
                  <a:gd name="T39" fmla="*/ 4 h 15"/>
                  <a:gd name="T40" fmla="*/ 0 w 14"/>
                  <a:gd name="T41" fmla="*/ 7 h 15"/>
                  <a:gd name="T42" fmla="*/ 0 w 14"/>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5">
                    <a:moveTo>
                      <a:pt x="0" y="7"/>
                    </a:moveTo>
                    <a:lnTo>
                      <a:pt x="0" y="7"/>
                    </a:lnTo>
                    <a:lnTo>
                      <a:pt x="1" y="11"/>
                    </a:lnTo>
                    <a:lnTo>
                      <a:pt x="2" y="13"/>
                    </a:lnTo>
                    <a:lnTo>
                      <a:pt x="4" y="14"/>
                    </a:lnTo>
                    <a:lnTo>
                      <a:pt x="7" y="15"/>
                    </a:lnTo>
                    <a:lnTo>
                      <a:pt x="7" y="15"/>
                    </a:lnTo>
                    <a:lnTo>
                      <a:pt x="10" y="14"/>
                    </a:lnTo>
                    <a:lnTo>
                      <a:pt x="12" y="13"/>
                    </a:lnTo>
                    <a:lnTo>
                      <a:pt x="13" y="11"/>
                    </a:lnTo>
                    <a:lnTo>
                      <a:pt x="14" y="7"/>
                    </a:lnTo>
                    <a:lnTo>
                      <a:pt x="14" y="7"/>
                    </a:lnTo>
                    <a:lnTo>
                      <a:pt x="13" y="4"/>
                    </a:lnTo>
                    <a:lnTo>
                      <a:pt x="12" y="2"/>
                    </a:lnTo>
                    <a:lnTo>
                      <a:pt x="10" y="1"/>
                    </a:lnTo>
                    <a:lnTo>
                      <a:pt x="7" y="0"/>
                    </a:lnTo>
                    <a:lnTo>
                      <a:pt x="7" y="0"/>
                    </a:lnTo>
                    <a:lnTo>
                      <a:pt x="4" y="1"/>
                    </a:lnTo>
                    <a:lnTo>
                      <a:pt x="2" y="2"/>
                    </a:lnTo>
                    <a:lnTo>
                      <a:pt x="1" y="4"/>
                    </a:lnTo>
                    <a:lnTo>
                      <a:pt x="0" y="7"/>
                    </a:lnTo>
                    <a:lnTo>
                      <a:pt x="0" y="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29" name="Freeform 350"/>
              <p:cNvSpPr>
                <a:spLocks/>
              </p:cNvSpPr>
              <p:nvPr/>
            </p:nvSpPr>
            <p:spPr bwMode="auto">
              <a:xfrm>
                <a:off x="4103" y="2101"/>
                <a:ext cx="103" cy="8"/>
              </a:xfrm>
              <a:custGeom>
                <a:avLst/>
                <a:gdLst>
                  <a:gd name="T0" fmla="*/ 103 w 103"/>
                  <a:gd name="T1" fmla="*/ 8 h 8"/>
                  <a:gd name="T2" fmla="*/ 103 w 103"/>
                  <a:gd name="T3" fmla="*/ 0 h 8"/>
                  <a:gd name="T4" fmla="*/ 103 w 103"/>
                  <a:gd name="T5" fmla="*/ 0 h 8"/>
                  <a:gd name="T6" fmla="*/ 82 w 103"/>
                  <a:gd name="T7" fmla="*/ 1 h 8"/>
                  <a:gd name="T8" fmla="*/ 51 w 103"/>
                  <a:gd name="T9" fmla="*/ 1 h 8"/>
                  <a:gd name="T10" fmla="*/ 51 w 103"/>
                  <a:gd name="T11" fmla="*/ 1 h 8"/>
                  <a:gd name="T12" fmla="*/ 21 w 103"/>
                  <a:gd name="T13" fmla="*/ 1 h 8"/>
                  <a:gd name="T14" fmla="*/ 0 w 103"/>
                  <a:gd name="T15" fmla="*/ 0 h 8"/>
                  <a:gd name="T16" fmla="*/ 0 w 10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8">
                    <a:moveTo>
                      <a:pt x="103" y="8"/>
                    </a:moveTo>
                    <a:lnTo>
                      <a:pt x="103" y="0"/>
                    </a:lnTo>
                    <a:lnTo>
                      <a:pt x="103" y="0"/>
                    </a:lnTo>
                    <a:lnTo>
                      <a:pt x="82" y="1"/>
                    </a:lnTo>
                    <a:lnTo>
                      <a:pt x="51" y="1"/>
                    </a:lnTo>
                    <a:lnTo>
                      <a:pt x="51" y="1"/>
                    </a:lnTo>
                    <a:lnTo>
                      <a:pt x="21" y="1"/>
                    </a:lnTo>
                    <a:lnTo>
                      <a:pt x="0" y="0"/>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0" name="Freeform 351"/>
              <p:cNvSpPr>
                <a:spLocks/>
              </p:cNvSpPr>
              <p:nvPr/>
            </p:nvSpPr>
            <p:spPr bwMode="auto">
              <a:xfrm>
                <a:off x="4087" y="1993"/>
                <a:ext cx="135" cy="116"/>
              </a:xfrm>
              <a:custGeom>
                <a:avLst/>
                <a:gdLst>
                  <a:gd name="T0" fmla="*/ 0 w 135"/>
                  <a:gd name="T1" fmla="*/ 116 h 116"/>
                  <a:gd name="T2" fmla="*/ 0 w 135"/>
                  <a:gd name="T3" fmla="*/ 65 h 116"/>
                  <a:gd name="T4" fmla="*/ 0 w 135"/>
                  <a:gd name="T5" fmla="*/ 65 h 116"/>
                  <a:gd name="T6" fmla="*/ 2 w 135"/>
                  <a:gd name="T7" fmla="*/ 59 h 116"/>
                  <a:gd name="T8" fmla="*/ 5 w 135"/>
                  <a:gd name="T9" fmla="*/ 53 h 116"/>
                  <a:gd name="T10" fmla="*/ 5 w 135"/>
                  <a:gd name="T11" fmla="*/ 53 h 116"/>
                  <a:gd name="T12" fmla="*/ 2 w 135"/>
                  <a:gd name="T13" fmla="*/ 50 h 116"/>
                  <a:gd name="T14" fmla="*/ 1 w 135"/>
                  <a:gd name="T15" fmla="*/ 47 h 116"/>
                  <a:gd name="T16" fmla="*/ 2 w 135"/>
                  <a:gd name="T17" fmla="*/ 45 h 116"/>
                  <a:gd name="T18" fmla="*/ 3 w 135"/>
                  <a:gd name="T19" fmla="*/ 44 h 116"/>
                  <a:gd name="T20" fmla="*/ 5 w 135"/>
                  <a:gd name="T21" fmla="*/ 44 h 116"/>
                  <a:gd name="T22" fmla="*/ 5 w 135"/>
                  <a:gd name="T23" fmla="*/ 44 h 116"/>
                  <a:gd name="T24" fmla="*/ 14 w 135"/>
                  <a:gd name="T25" fmla="*/ 44 h 116"/>
                  <a:gd name="T26" fmla="*/ 14 w 135"/>
                  <a:gd name="T27" fmla="*/ 44 h 116"/>
                  <a:gd name="T28" fmla="*/ 18 w 135"/>
                  <a:gd name="T29" fmla="*/ 20 h 116"/>
                  <a:gd name="T30" fmla="*/ 18 w 135"/>
                  <a:gd name="T31" fmla="*/ 20 h 116"/>
                  <a:gd name="T32" fmla="*/ 20 w 135"/>
                  <a:gd name="T33" fmla="*/ 14 h 116"/>
                  <a:gd name="T34" fmla="*/ 23 w 135"/>
                  <a:gd name="T35" fmla="*/ 10 h 116"/>
                  <a:gd name="T36" fmla="*/ 26 w 135"/>
                  <a:gd name="T37" fmla="*/ 7 h 116"/>
                  <a:gd name="T38" fmla="*/ 32 w 135"/>
                  <a:gd name="T39" fmla="*/ 5 h 116"/>
                  <a:gd name="T40" fmla="*/ 32 w 135"/>
                  <a:gd name="T41" fmla="*/ 5 h 116"/>
                  <a:gd name="T42" fmla="*/ 49 w 135"/>
                  <a:gd name="T43" fmla="*/ 1 h 116"/>
                  <a:gd name="T44" fmla="*/ 69 w 135"/>
                  <a:gd name="T45" fmla="*/ 0 h 116"/>
                  <a:gd name="T46" fmla="*/ 69 w 135"/>
                  <a:gd name="T47" fmla="*/ 0 h 116"/>
                  <a:gd name="T48" fmla="*/ 87 w 135"/>
                  <a:gd name="T49" fmla="*/ 1 h 116"/>
                  <a:gd name="T50" fmla="*/ 105 w 135"/>
                  <a:gd name="T51" fmla="*/ 5 h 116"/>
                  <a:gd name="T52" fmla="*/ 105 w 135"/>
                  <a:gd name="T53" fmla="*/ 5 h 116"/>
                  <a:gd name="T54" fmla="*/ 110 w 135"/>
                  <a:gd name="T55" fmla="*/ 7 h 116"/>
                  <a:gd name="T56" fmla="*/ 113 w 135"/>
                  <a:gd name="T57" fmla="*/ 10 h 116"/>
                  <a:gd name="T58" fmla="*/ 116 w 135"/>
                  <a:gd name="T59" fmla="*/ 14 h 116"/>
                  <a:gd name="T60" fmla="*/ 118 w 135"/>
                  <a:gd name="T61" fmla="*/ 20 h 116"/>
                  <a:gd name="T62" fmla="*/ 118 w 135"/>
                  <a:gd name="T63" fmla="*/ 20 h 116"/>
                  <a:gd name="T64" fmla="*/ 122 w 135"/>
                  <a:gd name="T65" fmla="*/ 44 h 116"/>
                  <a:gd name="T66" fmla="*/ 122 w 135"/>
                  <a:gd name="T67" fmla="*/ 44 h 116"/>
                  <a:gd name="T68" fmla="*/ 130 w 135"/>
                  <a:gd name="T69" fmla="*/ 44 h 116"/>
                  <a:gd name="T70" fmla="*/ 130 w 135"/>
                  <a:gd name="T71" fmla="*/ 44 h 116"/>
                  <a:gd name="T72" fmla="*/ 132 w 135"/>
                  <a:gd name="T73" fmla="*/ 44 h 116"/>
                  <a:gd name="T74" fmla="*/ 133 w 135"/>
                  <a:gd name="T75" fmla="*/ 45 h 116"/>
                  <a:gd name="T76" fmla="*/ 134 w 135"/>
                  <a:gd name="T77" fmla="*/ 47 h 116"/>
                  <a:gd name="T78" fmla="*/ 133 w 135"/>
                  <a:gd name="T79" fmla="*/ 50 h 116"/>
                  <a:gd name="T80" fmla="*/ 130 w 135"/>
                  <a:gd name="T81" fmla="*/ 53 h 116"/>
                  <a:gd name="T82" fmla="*/ 130 w 135"/>
                  <a:gd name="T83" fmla="*/ 53 h 116"/>
                  <a:gd name="T84" fmla="*/ 133 w 135"/>
                  <a:gd name="T85" fmla="*/ 59 h 116"/>
                  <a:gd name="T86" fmla="*/ 135 w 135"/>
                  <a:gd name="T87" fmla="*/ 65 h 116"/>
                  <a:gd name="T88" fmla="*/ 135 w 135"/>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5" h="116">
                    <a:moveTo>
                      <a:pt x="0" y="116"/>
                    </a:moveTo>
                    <a:lnTo>
                      <a:pt x="0" y="65"/>
                    </a:lnTo>
                    <a:lnTo>
                      <a:pt x="0" y="65"/>
                    </a:lnTo>
                    <a:lnTo>
                      <a:pt x="2" y="59"/>
                    </a:lnTo>
                    <a:lnTo>
                      <a:pt x="5" y="53"/>
                    </a:lnTo>
                    <a:lnTo>
                      <a:pt x="5" y="53"/>
                    </a:lnTo>
                    <a:lnTo>
                      <a:pt x="2" y="50"/>
                    </a:lnTo>
                    <a:lnTo>
                      <a:pt x="1" y="47"/>
                    </a:lnTo>
                    <a:lnTo>
                      <a:pt x="2" y="45"/>
                    </a:lnTo>
                    <a:lnTo>
                      <a:pt x="3" y="44"/>
                    </a:lnTo>
                    <a:lnTo>
                      <a:pt x="5" y="44"/>
                    </a:lnTo>
                    <a:lnTo>
                      <a:pt x="5" y="44"/>
                    </a:lnTo>
                    <a:lnTo>
                      <a:pt x="14" y="44"/>
                    </a:lnTo>
                    <a:lnTo>
                      <a:pt x="14" y="44"/>
                    </a:lnTo>
                    <a:lnTo>
                      <a:pt x="18" y="20"/>
                    </a:lnTo>
                    <a:lnTo>
                      <a:pt x="18" y="20"/>
                    </a:lnTo>
                    <a:lnTo>
                      <a:pt x="20" y="14"/>
                    </a:lnTo>
                    <a:lnTo>
                      <a:pt x="23" y="10"/>
                    </a:lnTo>
                    <a:lnTo>
                      <a:pt x="26" y="7"/>
                    </a:lnTo>
                    <a:lnTo>
                      <a:pt x="32" y="5"/>
                    </a:lnTo>
                    <a:lnTo>
                      <a:pt x="32" y="5"/>
                    </a:lnTo>
                    <a:lnTo>
                      <a:pt x="49" y="1"/>
                    </a:lnTo>
                    <a:lnTo>
                      <a:pt x="69" y="0"/>
                    </a:lnTo>
                    <a:lnTo>
                      <a:pt x="69" y="0"/>
                    </a:lnTo>
                    <a:lnTo>
                      <a:pt x="87" y="1"/>
                    </a:lnTo>
                    <a:lnTo>
                      <a:pt x="105" y="5"/>
                    </a:lnTo>
                    <a:lnTo>
                      <a:pt x="105" y="5"/>
                    </a:lnTo>
                    <a:lnTo>
                      <a:pt x="110" y="7"/>
                    </a:lnTo>
                    <a:lnTo>
                      <a:pt x="113" y="10"/>
                    </a:lnTo>
                    <a:lnTo>
                      <a:pt x="116" y="14"/>
                    </a:lnTo>
                    <a:lnTo>
                      <a:pt x="118" y="20"/>
                    </a:lnTo>
                    <a:lnTo>
                      <a:pt x="118" y="20"/>
                    </a:lnTo>
                    <a:lnTo>
                      <a:pt x="122" y="44"/>
                    </a:lnTo>
                    <a:lnTo>
                      <a:pt x="122" y="44"/>
                    </a:lnTo>
                    <a:lnTo>
                      <a:pt x="130" y="44"/>
                    </a:lnTo>
                    <a:lnTo>
                      <a:pt x="130" y="44"/>
                    </a:lnTo>
                    <a:lnTo>
                      <a:pt x="132" y="44"/>
                    </a:lnTo>
                    <a:lnTo>
                      <a:pt x="133" y="45"/>
                    </a:lnTo>
                    <a:lnTo>
                      <a:pt x="134" y="47"/>
                    </a:lnTo>
                    <a:lnTo>
                      <a:pt x="133" y="50"/>
                    </a:lnTo>
                    <a:lnTo>
                      <a:pt x="130" y="53"/>
                    </a:lnTo>
                    <a:lnTo>
                      <a:pt x="130" y="53"/>
                    </a:lnTo>
                    <a:lnTo>
                      <a:pt x="133" y="59"/>
                    </a:lnTo>
                    <a:lnTo>
                      <a:pt x="135" y="65"/>
                    </a:lnTo>
                    <a:lnTo>
                      <a:pt x="135" y="1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1" name="Freeform 352"/>
              <p:cNvSpPr>
                <a:spLocks/>
              </p:cNvSpPr>
              <p:nvPr/>
            </p:nvSpPr>
            <p:spPr bwMode="auto">
              <a:xfrm>
                <a:off x="4124" y="2028"/>
                <a:ext cx="14" cy="4"/>
              </a:xfrm>
              <a:custGeom>
                <a:avLst/>
                <a:gdLst>
                  <a:gd name="T0" fmla="*/ 14 w 14"/>
                  <a:gd name="T1" fmla="*/ 3 h 4"/>
                  <a:gd name="T2" fmla="*/ 14 w 14"/>
                  <a:gd name="T3" fmla="*/ 3 h 4"/>
                  <a:gd name="T4" fmla="*/ 11 w 14"/>
                  <a:gd name="T5" fmla="*/ 1 h 4"/>
                  <a:gd name="T6" fmla="*/ 7 w 14"/>
                  <a:gd name="T7" fmla="*/ 0 h 4"/>
                  <a:gd name="T8" fmla="*/ 7 w 14"/>
                  <a:gd name="T9" fmla="*/ 0 h 4"/>
                  <a:gd name="T10" fmla="*/ 5 w 14"/>
                  <a:gd name="T11" fmla="*/ 0 h 4"/>
                  <a:gd name="T12" fmla="*/ 3 w 14"/>
                  <a:gd name="T13" fmla="*/ 1 h 4"/>
                  <a:gd name="T14" fmla="*/ 0 w 14"/>
                  <a:gd name="T15" fmla="*/ 4 h 4"/>
                  <a:gd name="T16" fmla="*/ 0 w 14"/>
                  <a:gd name="T17" fmla="*/ 4 h 4"/>
                  <a:gd name="T18" fmla="*/ 14 w 14"/>
                  <a:gd name="T19" fmla="*/ 3 h 4"/>
                  <a:gd name="T20" fmla="*/ 14 w 14"/>
                  <a:gd name="T2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
                    <a:moveTo>
                      <a:pt x="14" y="3"/>
                    </a:moveTo>
                    <a:lnTo>
                      <a:pt x="14" y="3"/>
                    </a:lnTo>
                    <a:lnTo>
                      <a:pt x="11" y="1"/>
                    </a:lnTo>
                    <a:lnTo>
                      <a:pt x="7" y="0"/>
                    </a:lnTo>
                    <a:lnTo>
                      <a:pt x="7" y="0"/>
                    </a:lnTo>
                    <a:lnTo>
                      <a:pt x="5" y="0"/>
                    </a:lnTo>
                    <a:lnTo>
                      <a:pt x="3" y="1"/>
                    </a:lnTo>
                    <a:lnTo>
                      <a:pt x="0" y="4"/>
                    </a:lnTo>
                    <a:lnTo>
                      <a:pt x="0" y="4"/>
                    </a:lnTo>
                    <a:lnTo>
                      <a:pt x="14" y="3"/>
                    </a:lnTo>
                    <a:lnTo>
                      <a:pt x="14" y="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2" name="Freeform 353"/>
              <p:cNvSpPr>
                <a:spLocks/>
              </p:cNvSpPr>
              <p:nvPr/>
            </p:nvSpPr>
            <p:spPr bwMode="auto">
              <a:xfrm>
                <a:off x="4109" y="2024"/>
                <a:ext cx="92" cy="12"/>
              </a:xfrm>
              <a:custGeom>
                <a:avLst/>
                <a:gdLst>
                  <a:gd name="T0" fmla="*/ 0 w 92"/>
                  <a:gd name="T1" fmla="*/ 12 h 12"/>
                  <a:gd name="T2" fmla="*/ 0 w 92"/>
                  <a:gd name="T3" fmla="*/ 12 h 12"/>
                  <a:gd name="T4" fmla="*/ 10 w 92"/>
                  <a:gd name="T5" fmla="*/ 10 h 12"/>
                  <a:gd name="T6" fmla="*/ 10 w 92"/>
                  <a:gd name="T7" fmla="*/ 10 h 12"/>
                  <a:gd name="T8" fmla="*/ 12 w 92"/>
                  <a:gd name="T9" fmla="*/ 5 h 12"/>
                  <a:gd name="T10" fmla="*/ 14 w 92"/>
                  <a:gd name="T11" fmla="*/ 2 h 12"/>
                  <a:gd name="T12" fmla="*/ 18 w 92"/>
                  <a:gd name="T13" fmla="*/ 0 h 12"/>
                  <a:gd name="T14" fmla="*/ 22 w 92"/>
                  <a:gd name="T15" fmla="*/ 0 h 12"/>
                  <a:gd name="T16" fmla="*/ 22 w 92"/>
                  <a:gd name="T17" fmla="*/ 0 h 12"/>
                  <a:gd name="T18" fmla="*/ 26 w 92"/>
                  <a:gd name="T19" fmla="*/ 0 h 12"/>
                  <a:gd name="T20" fmla="*/ 29 w 92"/>
                  <a:gd name="T21" fmla="*/ 2 h 12"/>
                  <a:gd name="T22" fmla="*/ 32 w 92"/>
                  <a:gd name="T23" fmla="*/ 4 h 12"/>
                  <a:gd name="T24" fmla="*/ 34 w 92"/>
                  <a:gd name="T25" fmla="*/ 7 h 12"/>
                  <a:gd name="T26" fmla="*/ 34 w 92"/>
                  <a:gd name="T27" fmla="*/ 7 h 12"/>
                  <a:gd name="T28" fmla="*/ 45 w 92"/>
                  <a:gd name="T29" fmla="*/ 7 h 12"/>
                  <a:gd name="T30" fmla="*/ 45 w 92"/>
                  <a:gd name="T31" fmla="*/ 7 h 12"/>
                  <a:gd name="T32" fmla="*/ 71 w 92"/>
                  <a:gd name="T33" fmla="*/ 8 h 12"/>
                  <a:gd name="T34" fmla="*/ 83 w 92"/>
                  <a:gd name="T35" fmla="*/ 10 h 12"/>
                  <a:gd name="T36" fmla="*/ 92 w 9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2">
                    <a:moveTo>
                      <a:pt x="0" y="12"/>
                    </a:moveTo>
                    <a:lnTo>
                      <a:pt x="0" y="12"/>
                    </a:lnTo>
                    <a:lnTo>
                      <a:pt x="10" y="10"/>
                    </a:lnTo>
                    <a:lnTo>
                      <a:pt x="10" y="10"/>
                    </a:lnTo>
                    <a:lnTo>
                      <a:pt x="12" y="5"/>
                    </a:lnTo>
                    <a:lnTo>
                      <a:pt x="14" y="2"/>
                    </a:lnTo>
                    <a:lnTo>
                      <a:pt x="18" y="0"/>
                    </a:lnTo>
                    <a:lnTo>
                      <a:pt x="22" y="0"/>
                    </a:lnTo>
                    <a:lnTo>
                      <a:pt x="22" y="0"/>
                    </a:lnTo>
                    <a:lnTo>
                      <a:pt x="26" y="0"/>
                    </a:lnTo>
                    <a:lnTo>
                      <a:pt x="29" y="2"/>
                    </a:lnTo>
                    <a:lnTo>
                      <a:pt x="32" y="4"/>
                    </a:lnTo>
                    <a:lnTo>
                      <a:pt x="34" y="7"/>
                    </a:lnTo>
                    <a:lnTo>
                      <a:pt x="34" y="7"/>
                    </a:lnTo>
                    <a:lnTo>
                      <a:pt x="45" y="7"/>
                    </a:lnTo>
                    <a:lnTo>
                      <a:pt x="45" y="7"/>
                    </a:lnTo>
                    <a:lnTo>
                      <a:pt x="71" y="8"/>
                    </a:lnTo>
                    <a:lnTo>
                      <a:pt x="83" y="10"/>
                    </a:lnTo>
                    <a:lnTo>
                      <a:pt x="92"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3" name="Freeform 354"/>
              <p:cNvSpPr>
                <a:spLocks/>
              </p:cNvSpPr>
              <p:nvPr/>
            </p:nvSpPr>
            <p:spPr bwMode="auto">
              <a:xfrm>
                <a:off x="4008" y="1887"/>
                <a:ext cx="292" cy="225"/>
              </a:xfrm>
              <a:custGeom>
                <a:avLst/>
                <a:gdLst>
                  <a:gd name="T0" fmla="*/ 277 w 292"/>
                  <a:gd name="T1" fmla="*/ 225 h 225"/>
                  <a:gd name="T2" fmla="*/ 277 w 292"/>
                  <a:gd name="T3" fmla="*/ 123 h 225"/>
                  <a:gd name="T4" fmla="*/ 283 w 292"/>
                  <a:gd name="T5" fmla="*/ 125 h 225"/>
                  <a:gd name="T6" fmla="*/ 292 w 292"/>
                  <a:gd name="T7" fmla="*/ 102 h 225"/>
                  <a:gd name="T8" fmla="*/ 10 w 292"/>
                  <a:gd name="T9" fmla="*/ 0 h 225"/>
                  <a:gd name="T10" fmla="*/ 0 w 292"/>
                  <a:gd name="T11" fmla="*/ 23 h 225"/>
                  <a:gd name="T12" fmla="*/ 16 w 292"/>
                  <a:gd name="T13" fmla="*/ 28 h 225"/>
                  <a:gd name="T14" fmla="*/ 16 w 292"/>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25">
                    <a:moveTo>
                      <a:pt x="277" y="225"/>
                    </a:moveTo>
                    <a:lnTo>
                      <a:pt x="277" y="123"/>
                    </a:lnTo>
                    <a:lnTo>
                      <a:pt x="283" y="125"/>
                    </a:lnTo>
                    <a:lnTo>
                      <a:pt x="292" y="102"/>
                    </a:lnTo>
                    <a:lnTo>
                      <a:pt x="10" y="0"/>
                    </a:lnTo>
                    <a:lnTo>
                      <a:pt x="0" y="23"/>
                    </a:lnTo>
                    <a:lnTo>
                      <a:pt x="16" y="28"/>
                    </a:lnTo>
                    <a:lnTo>
                      <a:pt x="16" y="22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4" name="Line 355"/>
              <p:cNvSpPr>
                <a:spLocks noChangeShapeType="1"/>
              </p:cNvSpPr>
              <p:nvPr/>
            </p:nvSpPr>
            <p:spPr bwMode="auto">
              <a:xfrm>
                <a:off x="4016" y="2132"/>
                <a:ext cx="277"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5" name="Freeform 356"/>
              <p:cNvSpPr>
                <a:spLocks/>
              </p:cNvSpPr>
              <p:nvPr/>
            </p:nvSpPr>
            <p:spPr bwMode="auto">
              <a:xfrm>
                <a:off x="767" y="87"/>
                <a:ext cx="58" cy="191"/>
              </a:xfrm>
              <a:custGeom>
                <a:avLst/>
                <a:gdLst>
                  <a:gd name="T0" fmla="*/ 0 w 58"/>
                  <a:gd name="T1" fmla="*/ 191 h 191"/>
                  <a:gd name="T2" fmla="*/ 0 w 58"/>
                  <a:gd name="T3" fmla="*/ 0 h 191"/>
                  <a:gd name="T4" fmla="*/ 58 w 58"/>
                  <a:gd name="T5" fmla="*/ 0 h 191"/>
                </a:gdLst>
                <a:ahLst/>
                <a:cxnLst>
                  <a:cxn ang="0">
                    <a:pos x="T0" y="T1"/>
                  </a:cxn>
                  <a:cxn ang="0">
                    <a:pos x="T2" y="T3"/>
                  </a:cxn>
                  <a:cxn ang="0">
                    <a:pos x="T4" y="T5"/>
                  </a:cxn>
                </a:cxnLst>
                <a:rect l="0" t="0" r="r" b="b"/>
                <a:pathLst>
                  <a:path w="58" h="191">
                    <a:moveTo>
                      <a:pt x="0" y="191"/>
                    </a:moveTo>
                    <a:lnTo>
                      <a:pt x="0" y="0"/>
                    </a:lnTo>
                    <a:lnTo>
                      <a:pt x="5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6" name="Freeform 357"/>
              <p:cNvSpPr>
                <a:spLocks/>
              </p:cNvSpPr>
              <p:nvPr/>
            </p:nvSpPr>
            <p:spPr bwMode="auto">
              <a:xfrm>
                <a:off x="784" y="10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7" name="Freeform 358"/>
              <p:cNvSpPr>
                <a:spLocks/>
              </p:cNvSpPr>
              <p:nvPr/>
            </p:nvSpPr>
            <p:spPr bwMode="auto">
              <a:xfrm>
                <a:off x="784" y="151"/>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8" name="Freeform 359"/>
              <p:cNvSpPr>
                <a:spLocks/>
              </p:cNvSpPr>
              <p:nvPr/>
            </p:nvSpPr>
            <p:spPr bwMode="auto">
              <a:xfrm>
                <a:off x="784" y="194"/>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39" name="Freeform 360"/>
              <p:cNvSpPr>
                <a:spLocks/>
              </p:cNvSpPr>
              <p:nvPr/>
            </p:nvSpPr>
            <p:spPr bwMode="auto">
              <a:xfrm>
                <a:off x="784" y="236"/>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0" name="Freeform 361"/>
              <p:cNvSpPr>
                <a:spLocks/>
              </p:cNvSpPr>
              <p:nvPr/>
            </p:nvSpPr>
            <p:spPr bwMode="auto">
              <a:xfrm>
                <a:off x="836" y="45"/>
                <a:ext cx="136" cy="233"/>
              </a:xfrm>
              <a:custGeom>
                <a:avLst/>
                <a:gdLst>
                  <a:gd name="T0" fmla="*/ 0 w 136"/>
                  <a:gd name="T1" fmla="*/ 233 h 233"/>
                  <a:gd name="T2" fmla="*/ 0 w 136"/>
                  <a:gd name="T3" fmla="*/ 0 h 233"/>
                  <a:gd name="T4" fmla="*/ 136 w 136"/>
                  <a:gd name="T5" fmla="*/ 0 h 233"/>
                  <a:gd name="T6" fmla="*/ 136 w 136"/>
                  <a:gd name="T7" fmla="*/ 233 h 233"/>
                </a:gdLst>
                <a:ahLst/>
                <a:cxnLst>
                  <a:cxn ang="0">
                    <a:pos x="T0" y="T1"/>
                  </a:cxn>
                  <a:cxn ang="0">
                    <a:pos x="T2" y="T3"/>
                  </a:cxn>
                  <a:cxn ang="0">
                    <a:pos x="T4" y="T5"/>
                  </a:cxn>
                  <a:cxn ang="0">
                    <a:pos x="T6" y="T7"/>
                  </a:cxn>
                </a:cxnLst>
                <a:rect l="0" t="0" r="r" b="b"/>
                <a:pathLst>
                  <a:path w="136" h="233">
                    <a:moveTo>
                      <a:pt x="0" y="233"/>
                    </a:moveTo>
                    <a:lnTo>
                      <a:pt x="0" y="0"/>
                    </a:lnTo>
                    <a:lnTo>
                      <a:pt x="136" y="0"/>
                    </a:lnTo>
                    <a:lnTo>
                      <a:pt x="136" y="23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1" name="Freeform 362"/>
              <p:cNvSpPr>
                <a:spLocks/>
              </p:cNvSpPr>
              <p:nvPr/>
            </p:nvSpPr>
            <p:spPr bwMode="auto">
              <a:xfrm>
                <a:off x="854"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2" name="Freeform 363"/>
              <p:cNvSpPr>
                <a:spLocks/>
              </p:cNvSpPr>
              <p:nvPr/>
            </p:nvSpPr>
            <p:spPr bwMode="auto">
              <a:xfrm>
                <a:off x="892"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3" name="Freeform 364"/>
              <p:cNvSpPr>
                <a:spLocks/>
              </p:cNvSpPr>
              <p:nvPr/>
            </p:nvSpPr>
            <p:spPr bwMode="auto">
              <a:xfrm>
                <a:off x="931" y="62"/>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4" name="Freeform 365"/>
              <p:cNvSpPr>
                <a:spLocks/>
              </p:cNvSpPr>
              <p:nvPr/>
            </p:nvSpPr>
            <p:spPr bwMode="auto">
              <a:xfrm>
                <a:off x="854"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5" name="Freeform 366"/>
              <p:cNvSpPr>
                <a:spLocks/>
              </p:cNvSpPr>
              <p:nvPr/>
            </p:nvSpPr>
            <p:spPr bwMode="auto">
              <a:xfrm>
                <a:off x="892"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6" name="Freeform 367"/>
              <p:cNvSpPr>
                <a:spLocks/>
              </p:cNvSpPr>
              <p:nvPr/>
            </p:nvSpPr>
            <p:spPr bwMode="auto">
              <a:xfrm>
                <a:off x="931" y="104"/>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7" name="Freeform 368"/>
              <p:cNvSpPr>
                <a:spLocks/>
              </p:cNvSpPr>
              <p:nvPr/>
            </p:nvSpPr>
            <p:spPr bwMode="auto">
              <a:xfrm>
                <a:off x="854"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8" name="Freeform 369"/>
              <p:cNvSpPr>
                <a:spLocks/>
              </p:cNvSpPr>
              <p:nvPr/>
            </p:nvSpPr>
            <p:spPr bwMode="auto">
              <a:xfrm>
                <a:off x="892"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49" name="Freeform 370"/>
              <p:cNvSpPr>
                <a:spLocks/>
              </p:cNvSpPr>
              <p:nvPr/>
            </p:nvSpPr>
            <p:spPr bwMode="auto">
              <a:xfrm>
                <a:off x="931" y="147"/>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0" name="Freeform 371"/>
              <p:cNvSpPr>
                <a:spLocks/>
              </p:cNvSpPr>
              <p:nvPr/>
            </p:nvSpPr>
            <p:spPr bwMode="auto">
              <a:xfrm>
                <a:off x="854"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1" name="Freeform 372"/>
              <p:cNvSpPr>
                <a:spLocks/>
              </p:cNvSpPr>
              <p:nvPr/>
            </p:nvSpPr>
            <p:spPr bwMode="auto">
              <a:xfrm>
                <a:off x="892"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2" name="Freeform 373"/>
              <p:cNvSpPr>
                <a:spLocks/>
              </p:cNvSpPr>
              <p:nvPr/>
            </p:nvSpPr>
            <p:spPr bwMode="auto">
              <a:xfrm>
                <a:off x="931" y="189"/>
                <a:ext cx="23" cy="30"/>
              </a:xfrm>
              <a:custGeom>
                <a:avLst/>
                <a:gdLst>
                  <a:gd name="T0" fmla="*/ 23 w 23"/>
                  <a:gd name="T1" fmla="*/ 0 h 30"/>
                  <a:gd name="T2" fmla="*/ 0 w 23"/>
                  <a:gd name="T3" fmla="*/ 0 h 30"/>
                  <a:gd name="T4" fmla="*/ 0 w 23"/>
                  <a:gd name="T5" fmla="*/ 30 h 30"/>
                </a:gdLst>
                <a:ahLst/>
                <a:cxnLst>
                  <a:cxn ang="0">
                    <a:pos x="T0" y="T1"/>
                  </a:cxn>
                  <a:cxn ang="0">
                    <a:pos x="T2" y="T3"/>
                  </a:cxn>
                  <a:cxn ang="0">
                    <a:pos x="T4" y="T5"/>
                  </a:cxn>
                </a:cxnLst>
                <a:rect l="0" t="0" r="r" b="b"/>
                <a:pathLst>
                  <a:path w="23" h="30">
                    <a:moveTo>
                      <a:pt x="23" y="0"/>
                    </a:moveTo>
                    <a:lnTo>
                      <a:pt x="0" y="0"/>
                    </a:lnTo>
                    <a:lnTo>
                      <a:pt x="0" y="3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3" name="Freeform 374"/>
              <p:cNvSpPr>
                <a:spLocks/>
              </p:cNvSpPr>
              <p:nvPr/>
            </p:nvSpPr>
            <p:spPr bwMode="auto">
              <a:xfrm>
                <a:off x="854"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4" name="Freeform 375"/>
              <p:cNvSpPr>
                <a:spLocks/>
              </p:cNvSpPr>
              <p:nvPr/>
            </p:nvSpPr>
            <p:spPr bwMode="auto">
              <a:xfrm>
                <a:off x="892"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5" name="Freeform 376"/>
              <p:cNvSpPr>
                <a:spLocks/>
              </p:cNvSpPr>
              <p:nvPr/>
            </p:nvSpPr>
            <p:spPr bwMode="auto">
              <a:xfrm>
                <a:off x="931" y="232"/>
                <a:ext cx="23" cy="29"/>
              </a:xfrm>
              <a:custGeom>
                <a:avLst/>
                <a:gdLst>
                  <a:gd name="T0" fmla="*/ 23 w 23"/>
                  <a:gd name="T1" fmla="*/ 0 h 29"/>
                  <a:gd name="T2" fmla="*/ 0 w 23"/>
                  <a:gd name="T3" fmla="*/ 0 h 29"/>
                  <a:gd name="T4" fmla="*/ 0 w 23"/>
                  <a:gd name="T5" fmla="*/ 29 h 29"/>
                </a:gdLst>
                <a:ahLst/>
                <a:cxnLst>
                  <a:cxn ang="0">
                    <a:pos x="T0" y="T1"/>
                  </a:cxn>
                  <a:cxn ang="0">
                    <a:pos x="T2" y="T3"/>
                  </a:cxn>
                  <a:cxn ang="0">
                    <a:pos x="T4" y="T5"/>
                  </a:cxn>
                </a:cxnLst>
                <a:rect l="0" t="0" r="r" b="b"/>
                <a:pathLst>
                  <a:path w="23" h="29">
                    <a:moveTo>
                      <a:pt x="23" y="0"/>
                    </a:moveTo>
                    <a:lnTo>
                      <a:pt x="0" y="0"/>
                    </a:lnTo>
                    <a:lnTo>
                      <a:pt x="0" y="2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6" name="Line 377"/>
              <p:cNvSpPr>
                <a:spLocks noChangeShapeType="1"/>
              </p:cNvSpPr>
              <p:nvPr/>
            </p:nvSpPr>
            <p:spPr bwMode="auto">
              <a:xfrm flipH="1">
                <a:off x="752" y="298"/>
                <a:ext cx="23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7" name="Freeform 378"/>
              <p:cNvSpPr>
                <a:spLocks/>
              </p:cNvSpPr>
              <p:nvPr/>
            </p:nvSpPr>
            <p:spPr bwMode="auto">
              <a:xfrm>
                <a:off x="3100" y="2193"/>
                <a:ext cx="97" cy="175"/>
              </a:xfrm>
              <a:custGeom>
                <a:avLst/>
                <a:gdLst>
                  <a:gd name="T0" fmla="*/ 0 w 97"/>
                  <a:gd name="T1" fmla="*/ 0 h 175"/>
                  <a:gd name="T2" fmla="*/ 0 w 97"/>
                  <a:gd name="T3" fmla="*/ 175 h 175"/>
                  <a:gd name="T4" fmla="*/ 97 w 97"/>
                  <a:gd name="T5" fmla="*/ 175 h 175"/>
                  <a:gd name="T6" fmla="*/ 97 w 97"/>
                  <a:gd name="T7" fmla="*/ 27 h 175"/>
                  <a:gd name="T8" fmla="*/ 0 w 97"/>
                  <a:gd name="T9" fmla="*/ 0 h 175"/>
                </a:gdLst>
                <a:ahLst/>
                <a:cxnLst>
                  <a:cxn ang="0">
                    <a:pos x="T0" y="T1"/>
                  </a:cxn>
                  <a:cxn ang="0">
                    <a:pos x="T2" y="T3"/>
                  </a:cxn>
                  <a:cxn ang="0">
                    <a:pos x="T4" y="T5"/>
                  </a:cxn>
                  <a:cxn ang="0">
                    <a:pos x="T6" y="T7"/>
                  </a:cxn>
                  <a:cxn ang="0">
                    <a:pos x="T8" y="T9"/>
                  </a:cxn>
                </a:cxnLst>
                <a:rect l="0" t="0" r="r" b="b"/>
                <a:pathLst>
                  <a:path w="97" h="175">
                    <a:moveTo>
                      <a:pt x="0" y="0"/>
                    </a:moveTo>
                    <a:lnTo>
                      <a:pt x="0" y="175"/>
                    </a:lnTo>
                    <a:lnTo>
                      <a:pt x="97" y="175"/>
                    </a:lnTo>
                    <a:lnTo>
                      <a:pt x="97" y="27"/>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8" name="Line 379"/>
              <p:cNvSpPr>
                <a:spLocks noChangeShapeType="1"/>
              </p:cNvSpPr>
              <p:nvPr/>
            </p:nvSpPr>
            <p:spPr bwMode="auto">
              <a:xfrm>
                <a:off x="3154" y="23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59" name="Line 380"/>
              <p:cNvSpPr>
                <a:spLocks noChangeShapeType="1"/>
              </p:cNvSpPr>
              <p:nvPr/>
            </p:nvSpPr>
            <p:spPr bwMode="auto">
              <a:xfrm>
                <a:off x="3174" y="235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0" name="Freeform 381"/>
              <p:cNvSpPr>
                <a:spLocks/>
              </p:cNvSpPr>
              <p:nvPr/>
            </p:nvSpPr>
            <p:spPr bwMode="auto">
              <a:xfrm>
                <a:off x="3028" y="2210"/>
                <a:ext cx="27" cy="38"/>
              </a:xfrm>
              <a:custGeom>
                <a:avLst/>
                <a:gdLst>
                  <a:gd name="T0" fmla="*/ 0 w 27"/>
                  <a:gd name="T1" fmla="*/ 9 h 38"/>
                  <a:gd name="T2" fmla="*/ 0 w 27"/>
                  <a:gd name="T3" fmla="*/ 38 h 38"/>
                  <a:gd name="T4" fmla="*/ 27 w 27"/>
                  <a:gd name="T5" fmla="*/ 32 h 38"/>
                  <a:gd name="T6" fmla="*/ 27 w 27"/>
                  <a:gd name="T7" fmla="*/ 0 h 38"/>
                </a:gdLst>
                <a:ahLst/>
                <a:cxnLst>
                  <a:cxn ang="0">
                    <a:pos x="T0" y="T1"/>
                  </a:cxn>
                  <a:cxn ang="0">
                    <a:pos x="T2" y="T3"/>
                  </a:cxn>
                  <a:cxn ang="0">
                    <a:pos x="T4" y="T5"/>
                  </a:cxn>
                  <a:cxn ang="0">
                    <a:pos x="T6" y="T7"/>
                  </a:cxn>
                </a:cxnLst>
                <a:rect l="0" t="0" r="r" b="b"/>
                <a:pathLst>
                  <a:path w="27" h="38">
                    <a:moveTo>
                      <a:pt x="0" y="9"/>
                    </a:moveTo>
                    <a:lnTo>
                      <a:pt x="0" y="38"/>
                    </a:lnTo>
                    <a:lnTo>
                      <a:pt x="27" y="32"/>
                    </a:lnTo>
                    <a:lnTo>
                      <a:pt x="2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1" name="Freeform 382"/>
              <p:cNvSpPr>
                <a:spLocks/>
              </p:cNvSpPr>
              <p:nvPr/>
            </p:nvSpPr>
            <p:spPr bwMode="auto">
              <a:xfrm>
                <a:off x="2995" y="2193"/>
                <a:ext cx="97" cy="175"/>
              </a:xfrm>
              <a:custGeom>
                <a:avLst/>
                <a:gdLst>
                  <a:gd name="T0" fmla="*/ 97 w 97"/>
                  <a:gd name="T1" fmla="*/ 0 h 175"/>
                  <a:gd name="T2" fmla="*/ 0 w 97"/>
                  <a:gd name="T3" fmla="*/ 27 h 175"/>
                  <a:gd name="T4" fmla="*/ 0 w 97"/>
                  <a:gd name="T5" fmla="*/ 175 h 175"/>
                  <a:gd name="T6" fmla="*/ 97 w 97"/>
                  <a:gd name="T7" fmla="*/ 175 h 175"/>
                </a:gdLst>
                <a:ahLst/>
                <a:cxnLst>
                  <a:cxn ang="0">
                    <a:pos x="T0" y="T1"/>
                  </a:cxn>
                  <a:cxn ang="0">
                    <a:pos x="T2" y="T3"/>
                  </a:cxn>
                  <a:cxn ang="0">
                    <a:pos x="T4" y="T5"/>
                  </a:cxn>
                  <a:cxn ang="0">
                    <a:pos x="T6" y="T7"/>
                  </a:cxn>
                </a:cxnLst>
                <a:rect l="0" t="0" r="r" b="b"/>
                <a:pathLst>
                  <a:path w="97" h="175">
                    <a:moveTo>
                      <a:pt x="97" y="0"/>
                    </a:moveTo>
                    <a:lnTo>
                      <a:pt x="0" y="27"/>
                    </a:lnTo>
                    <a:lnTo>
                      <a:pt x="0" y="175"/>
                    </a:lnTo>
                    <a:lnTo>
                      <a:pt x="97" y="17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2" name="Freeform 383"/>
              <p:cNvSpPr>
                <a:spLocks/>
              </p:cNvSpPr>
              <p:nvPr/>
            </p:nvSpPr>
            <p:spPr bwMode="auto">
              <a:xfrm>
                <a:off x="3020" y="2303"/>
                <a:ext cx="40" cy="10"/>
              </a:xfrm>
              <a:custGeom>
                <a:avLst/>
                <a:gdLst>
                  <a:gd name="T0" fmla="*/ 40 w 40"/>
                  <a:gd name="T1" fmla="*/ 0 h 10"/>
                  <a:gd name="T2" fmla="*/ 0 w 40"/>
                  <a:gd name="T3" fmla="*/ 2 h 10"/>
                  <a:gd name="T4" fmla="*/ 0 w 40"/>
                  <a:gd name="T5" fmla="*/ 10 h 10"/>
                </a:gdLst>
                <a:ahLst/>
                <a:cxnLst>
                  <a:cxn ang="0">
                    <a:pos x="T0" y="T1"/>
                  </a:cxn>
                  <a:cxn ang="0">
                    <a:pos x="T2" y="T3"/>
                  </a:cxn>
                  <a:cxn ang="0">
                    <a:pos x="T4" y="T5"/>
                  </a:cxn>
                </a:cxnLst>
                <a:rect l="0" t="0" r="r" b="b"/>
                <a:pathLst>
                  <a:path w="40" h="10">
                    <a:moveTo>
                      <a:pt x="40" y="0"/>
                    </a:moveTo>
                    <a:lnTo>
                      <a:pt x="0" y="2"/>
                    </a:lnTo>
                    <a:lnTo>
                      <a:pt x="0"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3" name="Freeform 384"/>
              <p:cNvSpPr>
                <a:spLocks/>
              </p:cNvSpPr>
              <p:nvPr/>
            </p:nvSpPr>
            <p:spPr bwMode="auto">
              <a:xfrm>
                <a:off x="3020" y="2278"/>
                <a:ext cx="53" cy="13"/>
              </a:xfrm>
              <a:custGeom>
                <a:avLst/>
                <a:gdLst>
                  <a:gd name="T0" fmla="*/ 53 w 53"/>
                  <a:gd name="T1" fmla="*/ 0 h 13"/>
                  <a:gd name="T2" fmla="*/ 0 w 53"/>
                  <a:gd name="T3" fmla="*/ 5 h 13"/>
                  <a:gd name="T4" fmla="*/ 0 w 53"/>
                  <a:gd name="T5" fmla="*/ 13 h 13"/>
                </a:gdLst>
                <a:ahLst/>
                <a:cxnLst>
                  <a:cxn ang="0">
                    <a:pos x="T0" y="T1"/>
                  </a:cxn>
                  <a:cxn ang="0">
                    <a:pos x="T2" y="T3"/>
                  </a:cxn>
                  <a:cxn ang="0">
                    <a:pos x="T4" y="T5"/>
                  </a:cxn>
                </a:cxnLst>
                <a:rect l="0" t="0" r="r" b="b"/>
                <a:pathLst>
                  <a:path w="53" h="13">
                    <a:moveTo>
                      <a:pt x="53" y="0"/>
                    </a:moveTo>
                    <a:lnTo>
                      <a:pt x="0" y="5"/>
                    </a:lnTo>
                    <a:lnTo>
                      <a:pt x="0"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4" name="Line 385"/>
              <p:cNvSpPr>
                <a:spLocks noChangeShapeType="1"/>
              </p:cNvSpPr>
              <p:nvPr/>
            </p:nvSpPr>
            <p:spPr bwMode="auto">
              <a:xfrm>
                <a:off x="3786" y="1844"/>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5" name="Line 386"/>
              <p:cNvSpPr>
                <a:spLocks noChangeShapeType="1"/>
              </p:cNvSpPr>
              <p:nvPr/>
            </p:nvSpPr>
            <p:spPr bwMode="auto">
              <a:xfrm>
                <a:off x="3784" y="1838"/>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6" name="Freeform 387"/>
              <p:cNvSpPr>
                <a:spLocks/>
              </p:cNvSpPr>
              <p:nvPr/>
            </p:nvSpPr>
            <p:spPr bwMode="auto">
              <a:xfrm>
                <a:off x="3778" y="1796"/>
                <a:ext cx="170" cy="98"/>
              </a:xfrm>
              <a:custGeom>
                <a:avLst/>
                <a:gdLst>
                  <a:gd name="T0" fmla="*/ 148 w 170"/>
                  <a:gd name="T1" fmla="*/ 0 h 98"/>
                  <a:gd name="T2" fmla="*/ 164 w 170"/>
                  <a:gd name="T3" fmla="*/ 6 h 98"/>
                  <a:gd name="T4" fmla="*/ 164 w 170"/>
                  <a:gd name="T5" fmla="*/ 6 h 98"/>
                  <a:gd name="T6" fmla="*/ 164 w 170"/>
                  <a:gd name="T7" fmla="*/ 6 h 98"/>
                  <a:gd name="T8" fmla="*/ 164 w 170"/>
                  <a:gd name="T9" fmla="*/ 6 h 98"/>
                  <a:gd name="T10" fmla="*/ 167 w 170"/>
                  <a:gd name="T11" fmla="*/ 8 h 98"/>
                  <a:gd name="T12" fmla="*/ 169 w 170"/>
                  <a:gd name="T13" fmla="*/ 10 h 98"/>
                  <a:gd name="T14" fmla="*/ 170 w 170"/>
                  <a:gd name="T15" fmla="*/ 14 h 98"/>
                  <a:gd name="T16" fmla="*/ 169 w 170"/>
                  <a:gd name="T17" fmla="*/ 18 h 98"/>
                  <a:gd name="T18" fmla="*/ 169 w 170"/>
                  <a:gd name="T19" fmla="*/ 18 h 98"/>
                  <a:gd name="T20" fmla="*/ 169 w 170"/>
                  <a:gd name="T21" fmla="*/ 18 h 98"/>
                  <a:gd name="T22" fmla="*/ 169 w 170"/>
                  <a:gd name="T23" fmla="*/ 18 h 98"/>
                  <a:gd name="T24" fmla="*/ 169 w 170"/>
                  <a:gd name="T25" fmla="*/ 18 h 98"/>
                  <a:gd name="T26" fmla="*/ 142 w 170"/>
                  <a:gd name="T27" fmla="*/ 91 h 98"/>
                  <a:gd name="T28" fmla="*/ 142 w 170"/>
                  <a:gd name="T29" fmla="*/ 91 h 98"/>
                  <a:gd name="T30" fmla="*/ 140 w 170"/>
                  <a:gd name="T31" fmla="*/ 95 h 98"/>
                  <a:gd name="T32" fmla="*/ 137 w 170"/>
                  <a:gd name="T33" fmla="*/ 97 h 98"/>
                  <a:gd name="T34" fmla="*/ 137 w 170"/>
                  <a:gd name="T35" fmla="*/ 97 h 98"/>
                  <a:gd name="T36" fmla="*/ 134 w 170"/>
                  <a:gd name="T37" fmla="*/ 98 h 98"/>
                  <a:gd name="T38" fmla="*/ 130 w 170"/>
                  <a:gd name="T39" fmla="*/ 98 h 98"/>
                  <a:gd name="T40" fmla="*/ 130 w 170"/>
                  <a:gd name="T41" fmla="*/ 98 h 98"/>
                  <a:gd name="T42" fmla="*/ 7 w 170"/>
                  <a:gd name="T43" fmla="*/ 52 h 98"/>
                  <a:gd name="T44" fmla="*/ 7 w 170"/>
                  <a:gd name="T45" fmla="*/ 52 h 98"/>
                  <a:gd name="T46" fmla="*/ 7 w 170"/>
                  <a:gd name="T47" fmla="*/ 52 h 98"/>
                  <a:gd name="T48" fmla="*/ 7 w 170"/>
                  <a:gd name="T49" fmla="*/ 52 h 98"/>
                  <a:gd name="T50" fmla="*/ 3 w 170"/>
                  <a:gd name="T51" fmla="*/ 50 h 98"/>
                  <a:gd name="T52" fmla="*/ 1 w 170"/>
                  <a:gd name="T53" fmla="*/ 47 h 98"/>
                  <a:gd name="T54" fmla="*/ 0 w 170"/>
                  <a:gd name="T55" fmla="*/ 44 h 98"/>
                  <a:gd name="T56" fmla="*/ 1 w 170"/>
                  <a:gd name="T57" fmla="*/ 40 h 98"/>
                  <a:gd name="T58" fmla="*/ 1 w 170"/>
                  <a:gd name="T59"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98">
                    <a:moveTo>
                      <a:pt x="148" y="0"/>
                    </a:moveTo>
                    <a:lnTo>
                      <a:pt x="164" y="6"/>
                    </a:lnTo>
                    <a:lnTo>
                      <a:pt x="164" y="6"/>
                    </a:lnTo>
                    <a:lnTo>
                      <a:pt x="164" y="6"/>
                    </a:lnTo>
                    <a:lnTo>
                      <a:pt x="164" y="6"/>
                    </a:lnTo>
                    <a:lnTo>
                      <a:pt x="167" y="8"/>
                    </a:lnTo>
                    <a:lnTo>
                      <a:pt x="169" y="10"/>
                    </a:lnTo>
                    <a:lnTo>
                      <a:pt x="170" y="14"/>
                    </a:lnTo>
                    <a:lnTo>
                      <a:pt x="169" y="18"/>
                    </a:lnTo>
                    <a:lnTo>
                      <a:pt x="169" y="18"/>
                    </a:lnTo>
                    <a:lnTo>
                      <a:pt x="169" y="18"/>
                    </a:lnTo>
                    <a:lnTo>
                      <a:pt x="169" y="18"/>
                    </a:lnTo>
                    <a:lnTo>
                      <a:pt x="169" y="18"/>
                    </a:lnTo>
                    <a:lnTo>
                      <a:pt x="142" y="91"/>
                    </a:lnTo>
                    <a:lnTo>
                      <a:pt x="142" y="91"/>
                    </a:lnTo>
                    <a:lnTo>
                      <a:pt x="140" y="95"/>
                    </a:lnTo>
                    <a:lnTo>
                      <a:pt x="137" y="97"/>
                    </a:lnTo>
                    <a:lnTo>
                      <a:pt x="137" y="97"/>
                    </a:lnTo>
                    <a:lnTo>
                      <a:pt x="134" y="98"/>
                    </a:lnTo>
                    <a:lnTo>
                      <a:pt x="130" y="98"/>
                    </a:lnTo>
                    <a:lnTo>
                      <a:pt x="130" y="98"/>
                    </a:lnTo>
                    <a:lnTo>
                      <a:pt x="7" y="52"/>
                    </a:lnTo>
                    <a:lnTo>
                      <a:pt x="7" y="52"/>
                    </a:lnTo>
                    <a:lnTo>
                      <a:pt x="7" y="52"/>
                    </a:lnTo>
                    <a:lnTo>
                      <a:pt x="7" y="52"/>
                    </a:lnTo>
                    <a:lnTo>
                      <a:pt x="3" y="50"/>
                    </a:lnTo>
                    <a:lnTo>
                      <a:pt x="1" y="47"/>
                    </a:lnTo>
                    <a:lnTo>
                      <a:pt x="0" y="44"/>
                    </a:lnTo>
                    <a:lnTo>
                      <a:pt x="1" y="40"/>
                    </a:lnTo>
                    <a:lnTo>
                      <a:pt x="1"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7" name="Line 388"/>
              <p:cNvSpPr>
                <a:spLocks noChangeShapeType="1"/>
              </p:cNvSpPr>
              <p:nvPr/>
            </p:nvSpPr>
            <p:spPr bwMode="auto">
              <a:xfrm>
                <a:off x="3939" y="1822"/>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8" name="Freeform 389"/>
              <p:cNvSpPr>
                <a:spLocks/>
              </p:cNvSpPr>
              <p:nvPr/>
            </p:nvSpPr>
            <p:spPr bwMode="auto">
              <a:xfrm>
                <a:off x="3759" y="1735"/>
                <a:ext cx="163" cy="133"/>
              </a:xfrm>
              <a:custGeom>
                <a:avLst/>
                <a:gdLst>
                  <a:gd name="T0" fmla="*/ 136 w 163"/>
                  <a:gd name="T1" fmla="*/ 128 h 133"/>
                  <a:gd name="T2" fmla="*/ 136 w 163"/>
                  <a:gd name="T3" fmla="*/ 128 h 133"/>
                  <a:gd name="T4" fmla="*/ 135 w 163"/>
                  <a:gd name="T5" fmla="*/ 130 h 133"/>
                  <a:gd name="T6" fmla="*/ 132 w 163"/>
                  <a:gd name="T7" fmla="*/ 132 h 133"/>
                  <a:gd name="T8" fmla="*/ 130 w 163"/>
                  <a:gd name="T9" fmla="*/ 133 h 133"/>
                  <a:gd name="T10" fmla="*/ 127 w 163"/>
                  <a:gd name="T11" fmla="*/ 132 h 133"/>
                  <a:gd name="T12" fmla="*/ 5 w 163"/>
                  <a:gd name="T13" fmla="*/ 88 h 133"/>
                  <a:gd name="T14" fmla="*/ 5 w 163"/>
                  <a:gd name="T15" fmla="*/ 88 h 133"/>
                  <a:gd name="T16" fmla="*/ 2 w 163"/>
                  <a:gd name="T17" fmla="*/ 86 h 133"/>
                  <a:gd name="T18" fmla="*/ 1 w 163"/>
                  <a:gd name="T19" fmla="*/ 84 h 133"/>
                  <a:gd name="T20" fmla="*/ 0 w 163"/>
                  <a:gd name="T21" fmla="*/ 80 h 133"/>
                  <a:gd name="T22" fmla="*/ 0 w 163"/>
                  <a:gd name="T23" fmla="*/ 78 h 133"/>
                  <a:gd name="T24" fmla="*/ 26 w 163"/>
                  <a:gd name="T25" fmla="*/ 4 h 133"/>
                  <a:gd name="T26" fmla="*/ 26 w 163"/>
                  <a:gd name="T27" fmla="*/ 4 h 133"/>
                  <a:gd name="T28" fmla="*/ 28 w 163"/>
                  <a:gd name="T29" fmla="*/ 2 h 133"/>
                  <a:gd name="T30" fmla="*/ 30 w 163"/>
                  <a:gd name="T31" fmla="*/ 0 h 133"/>
                  <a:gd name="T32" fmla="*/ 33 w 163"/>
                  <a:gd name="T33" fmla="*/ 0 h 133"/>
                  <a:gd name="T34" fmla="*/ 36 w 163"/>
                  <a:gd name="T35" fmla="*/ 0 h 133"/>
                  <a:gd name="T36" fmla="*/ 159 w 163"/>
                  <a:gd name="T37" fmla="*/ 46 h 133"/>
                  <a:gd name="T38" fmla="*/ 159 w 163"/>
                  <a:gd name="T39" fmla="*/ 46 h 133"/>
                  <a:gd name="T40" fmla="*/ 161 w 163"/>
                  <a:gd name="T41" fmla="*/ 47 h 133"/>
                  <a:gd name="T42" fmla="*/ 163 w 163"/>
                  <a:gd name="T43" fmla="*/ 49 h 133"/>
                  <a:gd name="T44" fmla="*/ 163 w 163"/>
                  <a:gd name="T45" fmla="*/ 52 h 133"/>
                  <a:gd name="T46" fmla="*/ 163 w 163"/>
                  <a:gd name="T47" fmla="*/ 55 h 133"/>
                  <a:gd name="T48" fmla="*/ 136 w 163"/>
                  <a:gd name="T49"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33">
                    <a:moveTo>
                      <a:pt x="136" y="128"/>
                    </a:moveTo>
                    <a:lnTo>
                      <a:pt x="136" y="128"/>
                    </a:lnTo>
                    <a:lnTo>
                      <a:pt x="135" y="130"/>
                    </a:lnTo>
                    <a:lnTo>
                      <a:pt x="132" y="132"/>
                    </a:lnTo>
                    <a:lnTo>
                      <a:pt x="130" y="133"/>
                    </a:lnTo>
                    <a:lnTo>
                      <a:pt x="127" y="132"/>
                    </a:lnTo>
                    <a:lnTo>
                      <a:pt x="5" y="88"/>
                    </a:lnTo>
                    <a:lnTo>
                      <a:pt x="5" y="88"/>
                    </a:lnTo>
                    <a:lnTo>
                      <a:pt x="2" y="86"/>
                    </a:lnTo>
                    <a:lnTo>
                      <a:pt x="1" y="84"/>
                    </a:lnTo>
                    <a:lnTo>
                      <a:pt x="0" y="80"/>
                    </a:lnTo>
                    <a:lnTo>
                      <a:pt x="0" y="78"/>
                    </a:lnTo>
                    <a:lnTo>
                      <a:pt x="26" y="4"/>
                    </a:lnTo>
                    <a:lnTo>
                      <a:pt x="26" y="4"/>
                    </a:lnTo>
                    <a:lnTo>
                      <a:pt x="28" y="2"/>
                    </a:lnTo>
                    <a:lnTo>
                      <a:pt x="30" y="0"/>
                    </a:lnTo>
                    <a:lnTo>
                      <a:pt x="33" y="0"/>
                    </a:lnTo>
                    <a:lnTo>
                      <a:pt x="36" y="0"/>
                    </a:lnTo>
                    <a:lnTo>
                      <a:pt x="159" y="46"/>
                    </a:lnTo>
                    <a:lnTo>
                      <a:pt x="159" y="46"/>
                    </a:lnTo>
                    <a:lnTo>
                      <a:pt x="161" y="47"/>
                    </a:lnTo>
                    <a:lnTo>
                      <a:pt x="163" y="49"/>
                    </a:lnTo>
                    <a:lnTo>
                      <a:pt x="163" y="52"/>
                    </a:lnTo>
                    <a:lnTo>
                      <a:pt x="163" y="55"/>
                    </a:lnTo>
                    <a:lnTo>
                      <a:pt x="136" y="1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69" name="Freeform 390"/>
              <p:cNvSpPr>
                <a:spLocks/>
              </p:cNvSpPr>
              <p:nvPr/>
            </p:nvSpPr>
            <p:spPr bwMode="auto">
              <a:xfrm>
                <a:off x="3783" y="1793"/>
                <a:ext cx="107" cy="39"/>
              </a:xfrm>
              <a:custGeom>
                <a:avLst/>
                <a:gdLst>
                  <a:gd name="T0" fmla="*/ 0 w 107"/>
                  <a:gd name="T1" fmla="*/ 0 h 39"/>
                  <a:gd name="T2" fmla="*/ 0 w 107"/>
                  <a:gd name="T3" fmla="*/ 0 h 39"/>
                  <a:gd name="T4" fmla="*/ 107 w 107"/>
                  <a:gd name="T5" fmla="*/ 39 h 39"/>
                </a:gdLst>
                <a:ahLst/>
                <a:cxnLst>
                  <a:cxn ang="0">
                    <a:pos x="T0" y="T1"/>
                  </a:cxn>
                  <a:cxn ang="0">
                    <a:pos x="T2" y="T3"/>
                  </a:cxn>
                  <a:cxn ang="0">
                    <a:pos x="T4" y="T5"/>
                  </a:cxn>
                </a:cxnLst>
                <a:rect l="0" t="0" r="r" b="b"/>
                <a:pathLst>
                  <a:path w="107" h="39">
                    <a:moveTo>
                      <a:pt x="0" y="0"/>
                    </a:moveTo>
                    <a:lnTo>
                      <a:pt x="0" y="0"/>
                    </a:lnTo>
                    <a:lnTo>
                      <a:pt x="107"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0" name="Freeform 391"/>
              <p:cNvSpPr>
                <a:spLocks/>
              </p:cNvSpPr>
              <p:nvPr/>
            </p:nvSpPr>
            <p:spPr bwMode="auto">
              <a:xfrm>
                <a:off x="3779" y="1809"/>
                <a:ext cx="59" cy="22"/>
              </a:xfrm>
              <a:custGeom>
                <a:avLst/>
                <a:gdLst>
                  <a:gd name="T0" fmla="*/ 0 w 59"/>
                  <a:gd name="T1" fmla="*/ 0 h 22"/>
                  <a:gd name="T2" fmla="*/ 0 w 59"/>
                  <a:gd name="T3" fmla="*/ 0 h 22"/>
                  <a:gd name="T4" fmla="*/ 59 w 59"/>
                  <a:gd name="T5" fmla="*/ 22 h 22"/>
                </a:gdLst>
                <a:ahLst/>
                <a:cxnLst>
                  <a:cxn ang="0">
                    <a:pos x="T0" y="T1"/>
                  </a:cxn>
                  <a:cxn ang="0">
                    <a:pos x="T2" y="T3"/>
                  </a:cxn>
                  <a:cxn ang="0">
                    <a:pos x="T4" y="T5"/>
                  </a:cxn>
                </a:cxnLst>
                <a:rect l="0" t="0" r="r" b="b"/>
                <a:pathLst>
                  <a:path w="59" h="22">
                    <a:moveTo>
                      <a:pt x="0" y="0"/>
                    </a:moveTo>
                    <a:lnTo>
                      <a:pt x="0" y="0"/>
                    </a:lnTo>
                    <a:lnTo>
                      <a:pt x="59" y="2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1" name="Freeform 392"/>
              <p:cNvSpPr>
                <a:spLocks/>
              </p:cNvSpPr>
              <p:nvPr/>
            </p:nvSpPr>
            <p:spPr bwMode="auto">
              <a:xfrm>
                <a:off x="3878" y="1784"/>
                <a:ext cx="25" cy="24"/>
              </a:xfrm>
              <a:custGeom>
                <a:avLst/>
                <a:gdLst>
                  <a:gd name="T0" fmla="*/ 16 w 25"/>
                  <a:gd name="T1" fmla="*/ 1 h 24"/>
                  <a:gd name="T2" fmla="*/ 16 w 25"/>
                  <a:gd name="T3" fmla="*/ 1 h 24"/>
                  <a:gd name="T4" fmla="*/ 11 w 25"/>
                  <a:gd name="T5" fmla="*/ 0 h 24"/>
                  <a:gd name="T6" fmla="*/ 7 w 25"/>
                  <a:gd name="T7" fmla="*/ 2 h 24"/>
                  <a:gd name="T8" fmla="*/ 3 w 25"/>
                  <a:gd name="T9" fmla="*/ 4 h 24"/>
                  <a:gd name="T10" fmla="*/ 1 w 25"/>
                  <a:gd name="T11" fmla="*/ 8 h 24"/>
                  <a:gd name="T12" fmla="*/ 1 w 25"/>
                  <a:gd name="T13" fmla="*/ 8 h 24"/>
                  <a:gd name="T14" fmla="*/ 0 w 25"/>
                  <a:gd name="T15" fmla="*/ 13 h 24"/>
                  <a:gd name="T16" fmla="*/ 1 w 25"/>
                  <a:gd name="T17" fmla="*/ 17 h 24"/>
                  <a:gd name="T18" fmla="*/ 4 w 25"/>
                  <a:gd name="T19" fmla="*/ 21 h 24"/>
                  <a:gd name="T20" fmla="*/ 8 w 25"/>
                  <a:gd name="T21" fmla="*/ 23 h 24"/>
                  <a:gd name="T22" fmla="*/ 8 w 25"/>
                  <a:gd name="T23" fmla="*/ 23 h 24"/>
                  <a:gd name="T24" fmla="*/ 13 w 25"/>
                  <a:gd name="T25" fmla="*/ 24 h 24"/>
                  <a:gd name="T26" fmla="*/ 17 w 25"/>
                  <a:gd name="T27" fmla="*/ 23 h 24"/>
                  <a:gd name="T28" fmla="*/ 21 w 25"/>
                  <a:gd name="T29" fmla="*/ 20 h 24"/>
                  <a:gd name="T30" fmla="*/ 23 w 25"/>
                  <a:gd name="T31" fmla="*/ 16 h 24"/>
                  <a:gd name="T32" fmla="*/ 23 w 25"/>
                  <a:gd name="T33" fmla="*/ 16 h 24"/>
                  <a:gd name="T34" fmla="*/ 25 w 25"/>
                  <a:gd name="T35" fmla="*/ 12 h 24"/>
                  <a:gd name="T36" fmla="*/ 23 w 25"/>
                  <a:gd name="T37" fmla="*/ 7 h 24"/>
                  <a:gd name="T38" fmla="*/ 20 w 25"/>
                  <a:gd name="T39" fmla="*/ 4 h 24"/>
                  <a:gd name="T40" fmla="*/ 16 w 25"/>
                  <a:gd name="T41" fmla="*/ 1 h 24"/>
                  <a:gd name="T42" fmla="*/ 16 w 25"/>
                  <a:gd name="T4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4">
                    <a:moveTo>
                      <a:pt x="16" y="1"/>
                    </a:moveTo>
                    <a:lnTo>
                      <a:pt x="16" y="1"/>
                    </a:lnTo>
                    <a:lnTo>
                      <a:pt x="11" y="0"/>
                    </a:lnTo>
                    <a:lnTo>
                      <a:pt x="7" y="2"/>
                    </a:lnTo>
                    <a:lnTo>
                      <a:pt x="3" y="4"/>
                    </a:lnTo>
                    <a:lnTo>
                      <a:pt x="1" y="8"/>
                    </a:lnTo>
                    <a:lnTo>
                      <a:pt x="1" y="8"/>
                    </a:lnTo>
                    <a:lnTo>
                      <a:pt x="0" y="13"/>
                    </a:lnTo>
                    <a:lnTo>
                      <a:pt x="1" y="17"/>
                    </a:lnTo>
                    <a:lnTo>
                      <a:pt x="4" y="21"/>
                    </a:lnTo>
                    <a:lnTo>
                      <a:pt x="8" y="23"/>
                    </a:lnTo>
                    <a:lnTo>
                      <a:pt x="8" y="23"/>
                    </a:lnTo>
                    <a:lnTo>
                      <a:pt x="13" y="24"/>
                    </a:lnTo>
                    <a:lnTo>
                      <a:pt x="17" y="23"/>
                    </a:lnTo>
                    <a:lnTo>
                      <a:pt x="21" y="20"/>
                    </a:lnTo>
                    <a:lnTo>
                      <a:pt x="23" y="16"/>
                    </a:lnTo>
                    <a:lnTo>
                      <a:pt x="23" y="16"/>
                    </a:lnTo>
                    <a:lnTo>
                      <a:pt x="25" y="12"/>
                    </a:lnTo>
                    <a:lnTo>
                      <a:pt x="23" y="7"/>
                    </a:lnTo>
                    <a:lnTo>
                      <a:pt x="20" y="4"/>
                    </a:lnTo>
                    <a:lnTo>
                      <a:pt x="16" y="1"/>
                    </a:lnTo>
                    <a:lnTo>
                      <a:pt x="16" y="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2" name="Freeform 393"/>
              <p:cNvSpPr>
                <a:spLocks/>
              </p:cNvSpPr>
              <p:nvPr/>
            </p:nvSpPr>
            <p:spPr bwMode="auto">
              <a:xfrm>
                <a:off x="1722" y="1289"/>
                <a:ext cx="86" cy="85"/>
              </a:xfrm>
              <a:custGeom>
                <a:avLst/>
                <a:gdLst>
                  <a:gd name="T0" fmla="*/ 59 w 86"/>
                  <a:gd name="T1" fmla="*/ 85 h 85"/>
                  <a:gd name="T2" fmla="*/ 0 w 86"/>
                  <a:gd name="T3" fmla="*/ 41 h 85"/>
                  <a:gd name="T4" fmla="*/ 72 w 86"/>
                  <a:gd name="T5" fmla="*/ 70 h 85"/>
                  <a:gd name="T6" fmla="*/ 41 w 86"/>
                  <a:gd name="T7" fmla="*/ 0 h 85"/>
                  <a:gd name="T8" fmla="*/ 86 w 86"/>
                  <a:gd name="T9" fmla="*/ 54 h 85"/>
                </a:gdLst>
                <a:ahLst/>
                <a:cxnLst>
                  <a:cxn ang="0">
                    <a:pos x="T0" y="T1"/>
                  </a:cxn>
                  <a:cxn ang="0">
                    <a:pos x="T2" y="T3"/>
                  </a:cxn>
                  <a:cxn ang="0">
                    <a:pos x="T4" y="T5"/>
                  </a:cxn>
                  <a:cxn ang="0">
                    <a:pos x="T6" y="T7"/>
                  </a:cxn>
                  <a:cxn ang="0">
                    <a:pos x="T8" y="T9"/>
                  </a:cxn>
                </a:cxnLst>
                <a:rect l="0" t="0" r="r" b="b"/>
                <a:pathLst>
                  <a:path w="86" h="85">
                    <a:moveTo>
                      <a:pt x="59" y="85"/>
                    </a:moveTo>
                    <a:lnTo>
                      <a:pt x="0" y="41"/>
                    </a:lnTo>
                    <a:lnTo>
                      <a:pt x="72" y="70"/>
                    </a:lnTo>
                    <a:lnTo>
                      <a:pt x="41" y="0"/>
                    </a:lnTo>
                    <a:lnTo>
                      <a:pt x="86" y="5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3" name="Freeform 394"/>
              <p:cNvSpPr>
                <a:spLocks/>
              </p:cNvSpPr>
              <p:nvPr/>
            </p:nvSpPr>
            <p:spPr bwMode="auto">
              <a:xfrm>
                <a:off x="1830" y="1404"/>
                <a:ext cx="87" cy="85"/>
              </a:xfrm>
              <a:custGeom>
                <a:avLst/>
                <a:gdLst>
                  <a:gd name="T0" fmla="*/ 0 w 87"/>
                  <a:gd name="T1" fmla="*/ 26 h 85"/>
                  <a:gd name="T2" fmla="*/ 43 w 87"/>
                  <a:gd name="T3" fmla="*/ 85 h 85"/>
                  <a:gd name="T4" fmla="*/ 17 w 87"/>
                  <a:gd name="T5" fmla="*/ 14 h 85"/>
                  <a:gd name="T6" fmla="*/ 87 w 87"/>
                  <a:gd name="T7" fmla="*/ 47 h 85"/>
                  <a:gd name="T8" fmla="*/ 31 w 87"/>
                  <a:gd name="T9" fmla="*/ 0 h 85"/>
                </a:gdLst>
                <a:ahLst/>
                <a:cxnLst>
                  <a:cxn ang="0">
                    <a:pos x="T0" y="T1"/>
                  </a:cxn>
                  <a:cxn ang="0">
                    <a:pos x="T2" y="T3"/>
                  </a:cxn>
                  <a:cxn ang="0">
                    <a:pos x="T4" y="T5"/>
                  </a:cxn>
                  <a:cxn ang="0">
                    <a:pos x="T6" y="T7"/>
                  </a:cxn>
                  <a:cxn ang="0">
                    <a:pos x="T8" y="T9"/>
                  </a:cxn>
                </a:cxnLst>
                <a:rect l="0" t="0" r="r" b="b"/>
                <a:pathLst>
                  <a:path w="87" h="85">
                    <a:moveTo>
                      <a:pt x="0" y="26"/>
                    </a:moveTo>
                    <a:lnTo>
                      <a:pt x="43" y="85"/>
                    </a:lnTo>
                    <a:lnTo>
                      <a:pt x="17" y="14"/>
                    </a:lnTo>
                    <a:lnTo>
                      <a:pt x="87" y="47"/>
                    </a:lnTo>
                    <a:lnTo>
                      <a:pt x="31"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4" name="Freeform 395"/>
              <p:cNvSpPr>
                <a:spLocks/>
              </p:cNvSpPr>
              <p:nvPr/>
            </p:nvSpPr>
            <p:spPr bwMode="auto">
              <a:xfrm>
                <a:off x="1888" y="1339"/>
                <a:ext cx="37" cy="25"/>
              </a:xfrm>
              <a:custGeom>
                <a:avLst/>
                <a:gdLst>
                  <a:gd name="T0" fmla="*/ 0 w 37"/>
                  <a:gd name="T1" fmla="*/ 25 h 25"/>
                  <a:gd name="T2" fmla="*/ 37 w 37"/>
                  <a:gd name="T3" fmla="*/ 0 h 25"/>
                  <a:gd name="T4" fmla="*/ 1 w 37"/>
                  <a:gd name="T5" fmla="*/ 13 h 25"/>
                </a:gdLst>
                <a:ahLst/>
                <a:cxnLst>
                  <a:cxn ang="0">
                    <a:pos x="T0" y="T1"/>
                  </a:cxn>
                  <a:cxn ang="0">
                    <a:pos x="T2" y="T3"/>
                  </a:cxn>
                  <a:cxn ang="0">
                    <a:pos x="T4" y="T5"/>
                  </a:cxn>
                </a:cxnLst>
                <a:rect l="0" t="0" r="r" b="b"/>
                <a:pathLst>
                  <a:path w="37" h="25">
                    <a:moveTo>
                      <a:pt x="0" y="25"/>
                    </a:moveTo>
                    <a:lnTo>
                      <a:pt x="37" y="0"/>
                    </a:lnTo>
                    <a:lnTo>
                      <a:pt x="1"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5" name="Freeform 396"/>
              <p:cNvSpPr>
                <a:spLocks/>
              </p:cNvSpPr>
              <p:nvPr/>
            </p:nvSpPr>
            <p:spPr bwMode="auto">
              <a:xfrm>
                <a:off x="1863" y="1385"/>
                <a:ext cx="72" cy="17"/>
              </a:xfrm>
              <a:custGeom>
                <a:avLst/>
                <a:gdLst>
                  <a:gd name="T0" fmla="*/ 0 w 72"/>
                  <a:gd name="T1" fmla="*/ 17 h 17"/>
                  <a:gd name="T2" fmla="*/ 72 w 72"/>
                  <a:gd name="T3" fmla="*/ 11 h 17"/>
                  <a:gd name="T4" fmla="*/ 13 w 72"/>
                  <a:gd name="T5" fmla="*/ 0 h 17"/>
                </a:gdLst>
                <a:ahLst/>
                <a:cxnLst>
                  <a:cxn ang="0">
                    <a:pos x="T0" y="T1"/>
                  </a:cxn>
                  <a:cxn ang="0">
                    <a:pos x="T2" y="T3"/>
                  </a:cxn>
                  <a:cxn ang="0">
                    <a:pos x="T4" y="T5"/>
                  </a:cxn>
                </a:cxnLst>
                <a:rect l="0" t="0" r="r" b="b"/>
                <a:pathLst>
                  <a:path w="72" h="17">
                    <a:moveTo>
                      <a:pt x="0" y="17"/>
                    </a:moveTo>
                    <a:lnTo>
                      <a:pt x="72" y="11"/>
                    </a:lnTo>
                    <a:lnTo>
                      <a:pt x="13"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6" name="Freeform 397"/>
              <p:cNvSpPr>
                <a:spLocks/>
              </p:cNvSpPr>
              <p:nvPr/>
            </p:nvSpPr>
            <p:spPr bwMode="auto">
              <a:xfrm>
                <a:off x="1823" y="1273"/>
                <a:ext cx="12" cy="48"/>
              </a:xfrm>
              <a:custGeom>
                <a:avLst/>
                <a:gdLst>
                  <a:gd name="T0" fmla="*/ 12 w 12"/>
                  <a:gd name="T1" fmla="*/ 43 h 48"/>
                  <a:gd name="T2" fmla="*/ 10 w 12"/>
                  <a:gd name="T3" fmla="*/ 0 h 48"/>
                  <a:gd name="T4" fmla="*/ 0 w 12"/>
                  <a:gd name="T5" fmla="*/ 48 h 48"/>
                </a:gdLst>
                <a:ahLst/>
                <a:cxnLst>
                  <a:cxn ang="0">
                    <a:pos x="T0" y="T1"/>
                  </a:cxn>
                  <a:cxn ang="0">
                    <a:pos x="T2" y="T3"/>
                  </a:cxn>
                  <a:cxn ang="0">
                    <a:pos x="T4" y="T5"/>
                  </a:cxn>
                </a:cxnLst>
                <a:rect l="0" t="0" r="r" b="b"/>
                <a:pathLst>
                  <a:path w="12" h="48">
                    <a:moveTo>
                      <a:pt x="12" y="43"/>
                    </a:moveTo>
                    <a:lnTo>
                      <a:pt x="10" y="0"/>
                    </a:lnTo>
                    <a:lnTo>
                      <a:pt x="0" y="4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7" name="Freeform 398"/>
              <p:cNvSpPr>
                <a:spLocks/>
              </p:cNvSpPr>
              <p:nvPr/>
            </p:nvSpPr>
            <p:spPr bwMode="auto">
              <a:xfrm>
                <a:off x="1707" y="1376"/>
                <a:ext cx="73" cy="18"/>
              </a:xfrm>
              <a:custGeom>
                <a:avLst/>
                <a:gdLst>
                  <a:gd name="T0" fmla="*/ 73 w 73"/>
                  <a:gd name="T1" fmla="*/ 0 h 18"/>
                  <a:gd name="T2" fmla="*/ 0 w 73"/>
                  <a:gd name="T3" fmla="*/ 11 h 18"/>
                  <a:gd name="T4" fmla="*/ 56 w 73"/>
                  <a:gd name="T5" fmla="*/ 18 h 18"/>
                </a:gdLst>
                <a:ahLst/>
                <a:cxnLst>
                  <a:cxn ang="0">
                    <a:pos x="T0" y="T1"/>
                  </a:cxn>
                  <a:cxn ang="0">
                    <a:pos x="T2" y="T3"/>
                  </a:cxn>
                  <a:cxn ang="0">
                    <a:pos x="T4" y="T5"/>
                  </a:cxn>
                </a:cxnLst>
                <a:rect l="0" t="0" r="r" b="b"/>
                <a:pathLst>
                  <a:path w="73" h="18">
                    <a:moveTo>
                      <a:pt x="73" y="0"/>
                    </a:moveTo>
                    <a:lnTo>
                      <a:pt x="0" y="11"/>
                    </a:lnTo>
                    <a:lnTo>
                      <a:pt x="56"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8" name="Freeform 399"/>
              <p:cNvSpPr>
                <a:spLocks/>
              </p:cNvSpPr>
              <p:nvPr/>
            </p:nvSpPr>
            <p:spPr bwMode="auto">
              <a:xfrm>
                <a:off x="1810" y="1433"/>
                <a:ext cx="17" cy="69"/>
              </a:xfrm>
              <a:custGeom>
                <a:avLst/>
                <a:gdLst>
                  <a:gd name="T0" fmla="*/ 0 w 17"/>
                  <a:gd name="T1" fmla="*/ 9 h 69"/>
                  <a:gd name="T2" fmla="*/ 6 w 17"/>
                  <a:gd name="T3" fmla="*/ 69 h 69"/>
                  <a:gd name="T4" fmla="*/ 17 w 17"/>
                  <a:gd name="T5" fmla="*/ 0 h 69"/>
                </a:gdLst>
                <a:ahLst/>
                <a:cxnLst>
                  <a:cxn ang="0">
                    <a:pos x="T0" y="T1"/>
                  </a:cxn>
                  <a:cxn ang="0">
                    <a:pos x="T2" y="T3"/>
                  </a:cxn>
                  <a:cxn ang="0">
                    <a:pos x="T4" y="T5"/>
                  </a:cxn>
                </a:cxnLst>
                <a:rect l="0" t="0" r="r" b="b"/>
                <a:pathLst>
                  <a:path w="17" h="69">
                    <a:moveTo>
                      <a:pt x="0" y="9"/>
                    </a:moveTo>
                    <a:lnTo>
                      <a:pt x="6" y="69"/>
                    </a:lnTo>
                    <a:lnTo>
                      <a:pt x="1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79" name="Freeform 400"/>
              <p:cNvSpPr>
                <a:spLocks/>
              </p:cNvSpPr>
              <p:nvPr/>
            </p:nvSpPr>
            <p:spPr bwMode="auto">
              <a:xfrm>
                <a:off x="1760" y="1451"/>
                <a:ext cx="27" cy="34"/>
              </a:xfrm>
              <a:custGeom>
                <a:avLst/>
                <a:gdLst>
                  <a:gd name="T0" fmla="*/ 14 w 27"/>
                  <a:gd name="T1" fmla="*/ 5 h 34"/>
                  <a:gd name="T2" fmla="*/ 0 w 27"/>
                  <a:gd name="T3" fmla="*/ 34 h 34"/>
                  <a:gd name="T4" fmla="*/ 27 w 27"/>
                  <a:gd name="T5" fmla="*/ 0 h 34"/>
                </a:gdLst>
                <a:ahLst/>
                <a:cxnLst>
                  <a:cxn ang="0">
                    <a:pos x="T0" y="T1"/>
                  </a:cxn>
                  <a:cxn ang="0">
                    <a:pos x="T2" y="T3"/>
                  </a:cxn>
                  <a:cxn ang="0">
                    <a:pos x="T4" y="T5"/>
                  </a:cxn>
                </a:cxnLst>
                <a:rect l="0" t="0" r="r" b="b"/>
                <a:pathLst>
                  <a:path w="27" h="34">
                    <a:moveTo>
                      <a:pt x="14" y="5"/>
                    </a:moveTo>
                    <a:lnTo>
                      <a:pt x="0" y="34"/>
                    </a:lnTo>
                    <a:lnTo>
                      <a:pt x="2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0" name="Freeform 401"/>
              <p:cNvSpPr>
                <a:spLocks/>
              </p:cNvSpPr>
              <p:nvPr/>
            </p:nvSpPr>
            <p:spPr bwMode="auto">
              <a:xfrm>
                <a:off x="1826" y="1269"/>
                <a:ext cx="81" cy="99"/>
              </a:xfrm>
              <a:custGeom>
                <a:avLst/>
                <a:gdLst>
                  <a:gd name="T0" fmla="*/ 81 w 81"/>
                  <a:gd name="T1" fmla="*/ 9 h 99"/>
                  <a:gd name="T2" fmla="*/ 79 w 81"/>
                  <a:gd name="T3" fmla="*/ 3 h 99"/>
                  <a:gd name="T4" fmla="*/ 75 w 81"/>
                  <a:gd name="T5" fmla="*/ 0 h 99"/>
                  <a:gd name="T6" fmla="*/ 72 w 81"/>
                  <a:gd name="T7" fmla="*/ 1 h 99"/>
                  <a:gd name="T8" fmla="*/ 68 w 81"/>
                  <a:gd name="T9" fmla="*/ 4 h 99"/>
                  <a:gd name="T10" fmla="*/ 68 w 81"/>
                  <a:gd name="T11" fmla="*/ 7 h 99"/>
                  <a:gd name="T12" fmla="*/ 65 w 81"/>
                  <a:gd name="T13" fmla="*/ 21 h 99"/>
                  <a:gd name="T14" fmla="*/ 58 w 81"/>
                  <a:gd name="T15" fmla="*/ 35 h 99"/>
                  <a:gd name="T16" fmla="*/ 39 w 81"/>
                  <a:gd name="T17" fmla="*/ 62 h 99"/>
                  <a:gd name="T18" fmla="*/ 32 w 81"/>
                  <a:gd name="T19" fmla="*/ 59 h 99"/>
                  <a:gd name="T20" fmla="*/ 21 w 81"/>
                  <a:gd name="T21" fmla="*/ 56 h 99"/>
                  <a:gd name="T22" fmla="*/ 11 w 81"/>
                  <a:gd name="T23" fmla="*/ 58 h 99"/>
                  <a:gd name="T24" fmla="*/ 2 w 81"/>
                  <a:gd name="T25" fmla="*/ 62 h 99"/>
                  <a:gd name="T26" fmla="*/ 0 w 81"/>
                  <a:gd name="T27" fmla="*/ 64 h 99"/>
                  <a:gd name="T28" fmla="*/ 1 w 81"/>
                  <a:gd name="T29" fmla="*/ 66 h 99"/>
                  <a:gd name="T30" fmla="*/ 3 w 81"/>
                  <a:gd name="T31" fmla="*/ 66 h 99"/>
                  <a:gd name="T32" fmla="*/ 19 w 81"/>
                  <a:gd name="T33" fmla="*/ 66 h 99"/>
                  <a:gd name="T34" fmla="*/ 29 w 81"/>
                  <a:gd name="T35" fmla="*/ 70 h 99"/>
                  <a:gd name="T36" fmla="*/ 32 w 81"/>
                  <a:gd name="T37" fmla="*/ 76 h 99"/>
                  <a:gd name="T38" fmla="*/ 34 w 81"/>
                  <a:gd name="T39" fmla="*/ 90 h 99"/>
                  <a:gd name="T40" fmla="*/ 33 w 81"/>
                  <a:gd name="T41" fmla="*/ 98 h 99"/>
                  <a:gd name="T42" fmla="*/ 42 w 81"/>
                  <a:gd name="T43" fmla="*/ 85 h 99"/>
                  <a:gd name="T44" fmla="*/ 44 w 81"/>
                  <a:gd name="T45" fmla="*/ 89 h 99"/>
                  <a:gd name="T46" fmla="*/ 47 w 81"/>
                  <a:gd name="T47" fmla="*/ 96 h 99"/>
                  <a:gd name="T48" fmla="*/ 48 w 81"/>
                  <a:gd name="T49" fmla="*/ 99 h 99"/>
                  <a:gd name="T50" fmla="*/ 49 w 81"/>
                  <a:gd name="T51" fmla="*/ 97 h 99"/>
                  <a:gd name="T52" fmla="*/ 50 w 81"/>
                  <a:gd name="T53" fmla="*/ 82 h 99"/>
                  <a:gd name="T54" fmla="*/ 47 w 81"/>
                  <a:gd name="T55" fmla="*/ 70 h 99"/>
                  <a:gd name="T56" fmla="*/ 59 w 81"/>
                  <a:gd name="T57" fmla="*/ 58 h 99"/>
                  <a:gd name="T58" fmla="*/ 69 w 81"/>
                  <a:gd name="T59" fmla="*/ 43 h 99"/>
                  <a:gd name="T60" fmla="*/ 77 w 81"/>
                  <a:gd name="T61" fmla="*/ 26 h 99"/>
                  <a:gd name="T62" fmla="*/ 81 w 81"/>
                  <a:gd name="T63"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99">
                    <a:moveTo>
                      <a:pt x="81" y="9"/>
                    </a:moveTo>
                    <a:lnTo>
                      <a:pt x="81" y="9"/>
                    </a:lnTo>
                    <a:lnTo>
                      <a:pt x="81" y="6"/>
                    </a:lnTo>
                    <a:lnTo>
                      <a:pt x="79" y="3"/>
                    </a:lnTo>
                    <a:lnTo>
                      <a:pt x="77" y="1"/>
                    </a:lnTo>
                    <a:lnTo>
                      <a:pt x="75" y="0"/>
                    </a:lnTo>
                    <a:lnTo>
                      <a:pt x="75" y="0"/>
                    </a:lnTo>
                    <a:lnTo>
                      <a:pt x="72" y="1"/>
                    </a:lnTo>
                    <a:lnTo>
                      <a:pt x="70" y="2"/>
                    </a:lnTo>
                    <a:lnTo>
                      <a:pt x="68" y="4"/>
                    </a:lnTo>
                    <a:lnTo>
                      <a:pt x="68" y="7"/>
                    </a:lnTo>
                    <a:lnTo>
                      <a:pt x="68" y="7"/>
                    </a:lnTo>
                    <a:lnTo>
                      <a:pt x="66" y="14"/>
                    </a:lnTo>
                    <a:lnTo>
                      <a:pt x="65" y="21"/>
                    </a:lnTo>
                    <a:lnTo>
                      <a:pt x="62" y="28"/>
                    </a:lnTo>
                    <a:lnTo>
                      <a:pt x="58" y="35"/>
                    </a:lnTo>
                    <a:lnTo>
                      <a:pt x="49" y="49"/>
                    </a:lnTo>
                    <a:lnTo>
                      <a:pt x="39" y="62"/>
                    </a:lnTo>
                    <a:lnTo>
                      <a:pt x="39" y="62"/>
                    </a:lnTo>
                    <a:lnTo>
                      <a:pt x="32" y="59"/>
                    </a:lnTo>
                    <a:lnTo>
                      <a:pt x="27" y="57"/>
                    </a:lnTo>
                    <a:lnTo>
                      <a:pt x="21" y="56"/>
                    </a:lnTo>
                    <a:lnTo>
                      <a:pt x="15" y="57"/>
                    </a:lnTo>
                    <a:lnTo>
                      <a:pt x="11" y="58"/>
                    </a:lnTo>
                    <a:lnTo>
                      <a:pt x="7" y="59"/>
                    </a:lnTo>
                    <a:lnTo>
                      <a:pt x="2" y="62"/>
                    </a:lnTo>
                    <a:lnTo>
                      <a:pt x="2" y="62"/>
                    </a:lnTo>
                    <a:lnTo>
                      <a:pt x="0" y="64"/>
                    </a:lnTo>
                    <a:lnTo>
                      <a:pt x="0" y="65"/>
                    </a:lnTo>
                    <a:lnTo>
                      <a:pt x="1" y="66"/>
                    </a:lnTo>
                    <a:lnTo>
                      <a:pt x="3" y="66"/>
                    </a:lnTo>
                    <a:lnTo>
                      <a:pt x="3" y="66"/>
                    </a:lnTo>
                    <a:lnTo>
                      <a:pt x="10" y="65"/>
                    </a:lnTo>
                    <a:lnTo>
                      <a:pt x="19" y="66"/>
                    </a:lnTo>
                    <a:lnTo>
                      <a:pt x="25" y="68"/>
                    </a:lnTo>
                    <a:lnTo>
                      <a:pt x="29" y="70"/>
                    </a:lnTo>
                    <a:lnTo>
                      <a:pt x="29" y="70"/>
                    </a:lnTo>
                    <a:lnTo>
                      <a:pt x="32" y="76"/>
                    </a:lnTo>
                    <a:lnTo>
                      <a:pt x="33" y="83"/>
                    </a:lnTo>
                    <a:lnTo>
                      <a:pt x="34" y="90"/>
                    </a:lnTo>
                    <a:lnTo>
                      <a:pt x="33" y="98"/>
                    </a:lnTo>
                    <a:lnTo>
                      <a:pt x="33" y="98"/>
                    </a:lnTo>
                    <a:lnTo>
                      <a:pt x="38" y="91"/>
                    </a:lnTo>
                    <a:lnTo>
                      <a:pt x="42" y="85"/>
                    </a:lnTo>
                    <a:lnTo>
                      <a:pt x="42" y="85"/>
                    </a:lnTo>
                    <a:lnTo>
                      <a:pt x="44" y="89"/>
                    </a:lnTo>
                    <a:lnTo>
                      <a:pt x="47" y="96"/>
                    </a:lnTo>
                    <a:lnTo>
                      <a:pt x="47" y="96"/>
                    </a:lnTo>
                    <a:lnTo>
                      <a:pt x="48" y="99"/>
                    </a:lnTo>
                    <a:lnTo>
                      <a:pt x="48" y="99"/>
                    </a:lnTo>
                    <a:lnTo>
                      <a:pt x="49" y="97"/>
                    </a:lnTo>
                    <a:lnTo>
                      <a:pt x="49" y="97"/>
                    </a:lnTo>
                    <a:lnTo>
                      <a:pt x="50" y="89"/>
                    </a:lnTo>
                    <a:lnTo>
                      <a:pt x="50" y="82"/>
                    </a:lnTo>
                    <a:lnTo>
                      <a:pt x="49" y="75"/>
                    </a:lnTo>
                    <a:lnTo>
                      <a:pt x="47" y="70"/>
                    </a:lnTo>
                    <a:lnTo>
                      <a:pt x="47" y="70"/>
                    </a:lnTo>
                    <a:lnTo>
                      <a:pt x="59" y="58"/>
                    </a:lnTo>
                    <a:lnTo>
                      <a:pt x="64" y="51"/>
                    </a:lnTo>
                    <a:lnTo>
                      <a:pt x="69" y="43"/>
                    </a:lnTo>
                    <a:lnTo>
                      <a:pt x="73" y="34"/>
                    </a:lnTo>
                    <a:lnTo>
                      <a:pt x="77" y="26"/>
                    </a:lnTo>
                    <a:lnTo>
                      <a:pt x="79" y="17"/>
                    </a:lnTo>
                    <a:lnTo>
                      <a:pt x="81" y="9"/>
                    </a:lnTo>
                    <a:lnTo>
                      <a:pt x="81" y="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1" name="Freeform 402"/>
              <p:cNvSpPr>
                <a:spLocks/>
              </p:cNvSpPr>
              <p:nvPr/>
            </p:nvSpPr>
            <p:spPr bwMode="auto">
              <a:xfrm>
                <a:off x="1715" y="1341"/>
                <a:ext cx="154" cy="106"/>
              </a:xfrm>
              <a:custGeom>
                <a:avLst/>
                <a:gdLst>
                  <a:gd name="T0" fmla="*/ 154 w 154"/>
                  <a:gd name="T1" fmla="*/ 33 h 106"/>
                  <a:gd name="T2" fmla="*/ 154 w 154"/>
                  <a:gd name="T3" fmla="*/ 33 h 106"/>
                  <a:gd name="T4" fmla="*/ 146 w 154"/>
                  <a:gd name="T5" fmla="*/ 45 h 106"/>
                  <a:gd name="T6" fmla="*/ 136 w 154"/>
                  <a:gd name="T7" fmla="*/ 57 h 106"/>
                  <a:gd name="T8" fmla="*/ 121 w 154"/>
                  <a:gd name="T9" fmla="*/ 69 h 106"/>
                  <a:gd name="T10" fmla="*/ 106 w 154"/>
                  <a:gd name="T11" fmla="*/ 82 h 106"/>
                  <a:gd name="T12" fmla="*/ 106 w 154"/>
                  <a:gd name="T13" fmla="*/ 82 h 106"/>
                  <a:gd name="T14" fmla="*/ 98 w 154"/>
                  <a:gd name="T15" fmla="*/ 87 h 106"/>
                  <a:gd name="T16" fmla="*/ 88 w 154"/>
                  <a:gd name="T17" fmla="*/ 92 h 106"/>
                  <a:gd name="T18" fmla="*/ 80 w 154"/>
                  <a:gd name="T19" fmla="*/ 95 h 106"/>
                  <a:gd name="T20" fmla="*/ 71 w 154"/>
                  <a:gd name="T21" fmla="*/ 98 h 106"/>
                  <a:gd name="T22" fmla="*/ 53 w 154"/>
                  <a:gd name="T23" fmla="*/ 103 h 106"/>
                  <a:gd name="T24" fmla="*/ 37 w 154"/>
                  <a:gd name="T25" fmla="*/ 106 h 106"/>
                  <a:gd name="T26" fmla="*/ 24 w 154"/>
                  <a:gd name="T27" fmla="*/ 106 h 106"/>
                  <a:gd name="T28" fmla="*/ 11 w 154"/>
                  <a:gd name="T29" fmla="*/ 106 h 106"/>
                  <a:gd name="T30" fmla="*/ 4 w 154"/>
                  <a:gd name="T31" fmla="*/ 105 h 106"/>
                  <a:gd name="T32" fmla="*/ 1 w 154"/>
                  <a:gd name="T33" fmla="*/ 104 h 106"/>
                  <a:gd name="T34" fmla="*/ 0 w 154"/>
                  <a:gd name="T35" fmla="*/ 103 h 106"/>
                  <a:gd name="T36" fmla="*/ 0 w 154"/>
                  <a:gd name="T37" fmla="*/ 103 h 106"/>
                  <a:gd name="T38" fmla="*/ 0 w 154"/>
                  <a:gd name="T39" fmla="*/ 102 h 106"/>
                  <a:gd name="T40" fmla="*/ 0 w 154"/>
                  <a:gd name="T41" fmla="*/ 101 h 106"/>
                  <a:gd name="T42" fmla="*/ 3 w 154"/>
                  <a:gd name="T43" fmla="*/ 98 h 106"/>
                  <a:gd name="T44" fmla="*/ 15 w 154"/>
                  <a:gd name="T45" fmla="*/ 92 h 106"/>
                  <a:gd name="T46" fmla="*/ 25 w 154"/>
                  <a:gd name="T47" fmla="*/ 86 h 106"/>
                  <a:gd name="T48" fmla="*/ 35 w 154"/>
                  <a:gd name="T49" fmla="*/ 79 h 106"/>
                  <a:gd name="T50" fmla="*/ 47 w 154"/>
                  <a:gd name="T51" fmla="*/ 68 h 106"/>
                  <a:gd name="T52" fmla="*/ 61 w 154"/>
                  <a:gd name="T53" fmla="*/ 56 h 106"/>
                  <a:gd name="T54" fmla="*/ 61 w 154"/>
                  <a:gd name="T55" fmla="*/ 56 h 106"/>
                  <a:gd name="T56" fmla="*/ 78 w 154"/>
                  <a:gd name="T57" fmla="*/ 37 h 106"/>
                  <a:gd name="T58" fmla="*/ 92 w 154"/>
                  <a:gd name="T59" fmla="*/ 22 h 106"/>
                  <a:gd name="T60" fmla="*/ 109 w 154"/>
                  <a:gd name="T6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106">
                    <a:moveTo>
                      <a:pt x="154" y="33"/>
                    </a:moveTo>
                    <a:lnTo>
                      <a:pt x="154" y="33"/>
                    </a:lnTo>
                    <a:lnTo>
                      <a:pt x="146" y="45"/>
                    </a:lnTo>
                    <a:lnTo>
                      <a:pt x="136" y="57"/>
                    </a:lnTo>
                    <a:lnTo>
                      <a:pt x="121" y="69"/>
                    </a:lnTo>
                    <a:lnTo>
                      <a:pt x="106" y="82"/>
                    </a:lnTo>
                    <a:lnTo>
                      <a:pt x="106" y="82"/>
                    </a:lnTo>
                    <a:lnTo>
                      <a:pt x="98" y="87"/>
                    </a:lnTo>
                    <a:lnTo>
                      <a:pt x="88" y="92"/>
                    </a:lnTo>
                    <a:lnTo>
                      <a:pt x="80" y="95"/>
                    </a:lnTo>
                    <a:lnTo>
                      <a:pt x="71" y="98"/>
                    </a:lnTo>
                    <a:lnTo>
                      <a:pt x="53" y="103"/>
                    </a:lnTo>
                    <a:lnTo>
                      <a:pt x="37" y="106"/>
                    </a:lnTo>
                    <a:lnTo>
                      <a:pt x="24" y="106"/>
                    </a:lnTo>
                    <a:lnTo>
                      <a:pt x="11" y="106"/>
                    </a:lnTo>
                    <a:lnTo>
                      <a:pt x="4" y="105"/>
                    </a:lnTo>
                    <a:lnTo>
                      <a:pt x="1" y="104"/>
                    </a:lnTo>
                    <a:lnTo>
                      <a:pt x="0" y="103"/>
                    </a:lnTo>
                    <a:lnTo>
                      <a:pt x="0" y="103"/>
                    </a:lnTo>
                    <a:lnTo>
                      <a:pt x="0" y="102"/>
                    </a:lnTo>
                    <a:lnTo>
                      <a:pt x="0" y="101"/>
                    </a:lnTo>
                    <a:lnTo>
                      <a:pt x="3" y="98"/>
                    </a:lnTo>
                    <a:lnTo>
                      <a:pt x="15" y="92"/>
                    </a:lnTo>
                    <a:lnTo>
                      <a:pt x="25" y="86"/>
                    </a:lnTo>
                    <a:lnTo>
                      <a:pt x="35" y="79"/>
                    </a:lnTo>
                    <a:lnTo>
                      <a:pt x="47" y="68"/>
                    </a:lnTo>
                    <a:lnTo>
                      <a:pt x="61" y="56"/>
                    </a:lnTo>
                    <a:lnTo>
                      <a:pt x="61" y="56"/>
                    </a:lnTo>
                    <a:lnTo>
                      <a:pt x="78" y="37"/>
                    </a:lnTo>
                    <a:lnTo>
                      <a:pt x="92" y="22"/>
                    </a:lnTo>
                    <a:lnTo>
                      <a:pt x="10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2" name="Freeform 403"/>
              <p:cNvSpPr>
                <a:spLocks/>
              </p:cNvSpPr>
              <p:nvPr/>
            </p:nvSpPr>
            <p:spPr bwMode="auto">
              <a:xfrm>
                <a:off x="1813" y="1356"/>
                <a:ext cx="14" cy="17"/>
              </a:xfrm>
              <a:custGeom>
                <a:avLst/>
                <a:gdLst>
                  <a:gd name="T0" fmla="*/ 14 w 14"/>
                  <a:gd name="T1" fmla="*/ 0 h 17"/>
                  <a:gd name="T2" fmla="*/ 14 w 14"/>
                  <a:gd name="T3" fmla="*/ 0 h 17"/>
                  <a:gd name="T4" fmla="*/ 0 w 14"/>
                  <a:gd name="T5" fmla="*/ 17 h 17"/>
                </a:gdLst>
                <a:ahLst/>
                <a:cxnLst>
                  <a:cxn ang="0">
                    <a:pos x="T0" y="T1"/>
                  </a:cxn>
                  <a:cxn ang="0">
                    <a:pos x="T2" y="T3"/>
                  </a:cxn>
                  <a:cxn ang="0">
                    <a:pos x="T4" y="T5"/>
                  </a:cxn>
                </a:cxnLst>
                <a:rect l="0" t="0" r="r" b="b"/>
                <a:pathLst>
                  <a:path w="14" h="17">
                    <a:moveTo>
                      <a:pt x="14" y="0"/>
                    </a:moveTo>
                    <a:lnTo>
                      <a:pt x="14" y="0"/>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3" name="Freeform 404"/>
              <p:cNvSpPr>
                <a:spLocks/>
              </p:cNvSpPr>
              <p:nvPr/>
            </p:nvSpPr>
            <p:spPr bwMode="auto">
              <a:xfrm>
                <a:off x="3461" y="2299"/>
                <a:ext cx="204" cy="99"/>
              </a:xfrm>
              <a:custGeom>
                <a:avLst/>
                <a:gdLst>
                  <a:gd name="T0" fmla="*/ 0 w 204"/>
                  <a:gd name="T1" fmla="*/ 0 h 99"/>
                  <a:gd name="T2" fmla="*/ 14 w 204"/>
                  <a:gd name="T3" fmla="*/ 99 h 99"/>
                  <a:gd name="T4" fmla="*/ 191 w 204"/>
                  <a:gd name="T5" fmla="*/ 99 h 99"/>
                  <a:gd name="T6" fmla="*/ 204 w 204"/>
                  <a:gd name="T7" fmla="*/ 0 h 99"/>
                </a:gdLst>
                <a:ahLst/>
                <a:cxnLst>
                  <a:cxn ang="0">
                    <a:pos x="T0" y="T1"/>
                  </a:cxn>
                  <a:cxn ang="0">
                    <a:pos x="T2" y="T3"/>
                  </a:cxn>
                  <a:cxn ang="0">
                    <a:pos x="T4" y="T5"/>
                  </a:cxn>
                  <a:cxn ang="0">
                    <a:pos x="T6" y="T7"/>
                  </a:cxn>
                </a:cxnLst>
                <a:rect l="0" t="0" r="r" b="b"/>
                <a:pathLst>
                  <a:path w="204" h="99">
                    <a:moveTo>
                      <a:pt x="0" y="0"/>
                    </a:moveTo>
                    <a:lnTo>
                      <a:pt x="14" y="99"/>
                    </a:lnTo>
                    <a:lnTo>
                      <a:pt x="191" y="99"/>
                    </a:lnTo>
                    <a:lnTo>
                      <a:pt x="20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1184" name="Freeform 405"/>
              <p:cNvSpPr>
                <a:spLocks/>
              </p:cNvSpPr>
              <p:nvPr/>
            </p:nvSpPr>
            <p:spPr bwMode="auto">
              <a:xfrm>
                <a:off x="3450" y="2269"/>
                <a:ext cx="226" cy="27"/>
              </a:xfrm>
              <a:custGeom>
                <a:avLst/>
                <a:gdLst>
                  <a:gd name="T0" fmla="*/ 198 w 226"/>
                  <a:gd name="T1" fmla="*/ 27 h 27"/>
                  <a:gd name="T2" fmla="*/ 198 w 226"/>
                  <a:gd name="T3" fmla="*/ 27 h 27"/>
                  <a:gd name="T4" fmla="*/ 198 w 226"/>
                  <a:gd name="T5" fmla="*/ 25 h 27"/>
                  <a:gd name="T6" fmla="*/ 201 w 226"/>
                  <a:gd name="T7" fmla="*/ 24 h 27"/>
                  <a:gd name="T8" fmla="*/ 226 w 226"/>
                  <a:gd name="T9" fmla="*/ 24 h 27"/>
                  <a:gd name="T10" fmla="*/ 226 w 226"/>
                  <a:gd name="T11" fmla="*/ 0 h 27"/>
                  <a:gd name="T12" fmla="*/ 0 w 226"/>
                  <a:gd name="T13" fmla="*/ 0 h 27"/>
                  <a:gd name="T14" fmla="*/ 0 w 226"/>
                  <a:gd name="T15" fmla="*/ 24 h 27"/>
                  <a:gd name="T16" fmla="*/ 26 w 226"/>
                  <a:gd name="T17" fmla="*/ 24 h 27"/>
                  <a:gd name="T18" fmla="*/ 26 w 226"/>
                  <a:gd name="T19" fmla="*/ 24 h 27"/>
                  <a:gd name="T20" fmla="*/ 27 w 226"/>
                  <a:gd name="T21" fmla="*/ 25 h 27"/>
                  <a:gd name="T22" fmla="*/ 28 w 226"/>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27">
                    <a:moveTo>
                      <a:pt x="198" y="27"/>
                    </a:moveTo>
                    <a:lnTo>
                      <a:pt x="198" y="27"/>
                    </a:lnTo>
                    <a:lnTo>
                      <a:pt x="198" y="25"/>
                    </a:lnTo>
                    <a:lnTo>
                      <a:pt x="201" y="24"/>
                    </a:lnTo>
                    <a:lnTo>
                      <a:pt x="226" y="24"/>
                    </a:lnTo>
                    <a:lnTo>
                      <a:pt x="226" y="0"/>
                    </a:lnTo>
                    <a:lnTo>
                      <a:pt x="0" y="0"/>
                    </a:lnTo>
                    <a:lnTo>
                      <a:pt x="0" y="24"/>
                    </a:lnTo>
                    <a:lnTo>
                      <a:pt x="26" y="24"/>
                    </a:lnTo>
                    <a:lnTo>
                      <a:pt x="26" y="24"/>
                    </a:lnTo>
                    <a:lnTo>
                      <a:pt x="27" y="25"/>
                    </a:lnTo>
                    <a:lnTo>
                      <a:pt x="28" y="2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
          <p:nvSpPr>
            <p:cNvPr id="886" name="Freeform 407"/>
            <p:cNvSpPr>
              <a:spLocks/>
            </p:cNvSpPr>
            <p:nvPr/>
          </p:nvSpPr>
          <p:spPr bwMode="auto">
            <a:xfrm>
              <a:off x="5567363" y="3659188"/>
              <a:ext cx="26988" cy="111125"/>
            </a:xfrm>
            <a:custGeom>
              <a:avLst/>
              <a:gdLst>
                <a:gd name="T0" fmla="*/ 17 w 17"/>
                <a:gd name="T1" fmla="*/ 61 h 70"/>
                <a:gd name="T2" fmla="*/ 17 w 17"/>
                <a:gd name="T3" fmla="*/ 61 h 70"/>
                <a:gd name="T4" fmla="*/ 17 w 17"/>
                <a:gd name="T5" fmla="*/ 65 h 70"/>
                <a:gd name="T6" fmla="*/ 15 w 17"/>
                <a:gd name="T7" fmla="*/ 68 h 70"/>
                <a:gd name="T8" fmla="*/ 12 w 17"/>
                <a:gd name="T9" fmla="*/ 70 h 70"/>
                <a:gd name="T10" fmla="*/ 9 w 17"/>
                <a:gd name="T11" fmla="*/ 70 h 70"/>
                <a:gd name="T12" fmla="*/ 9 w 17"/>
                <a:gd name="T13" fmla="*/ 70 h 70"/>
                <a:gd name="T14" fmla="*/ 5 w 17"/>
                <a:gd name="T15" fmla="*/ 70 h 70"/>
                <a:gd name="T16" fmla="*/ 2 w 17"/>
                <a:gd name="T17" fmla="*/ 68 h 70"/>
                <a:gd name="T18" fmla="*/ 0 w 17"/>
                <a:gd name="T19" fmla="*/ 65 h 70"/>
                <a:gd name="T20" fmla="*/ 0 w 17"/>
                <a:gd name="T21" fmla="*/ 61 h 70"/>
                <a:gd name="T22" fmla="*/ 0 w 17"/>
                <a:gd name="T23" fmla="*/ 8 h 70"/>
                <a:gd name="T24" fmla="*/ 0 w 17"/>
                <a:gd name="T25" fmla="*/ 8 h 70"/>
                <a:gd name="T26" fmla="*/ 0 w 17"/>
                <a:gd name="T27" fmla="*/ 5 h 70"/>
                <a:gd name="T28" fmla="*/ 2 w 17"/>
                <a:gd name="T29" fmla="*/ 2 h 70"/>
                <a:gd name="T30" fmla="*/ 5 w 17"/>
                <a:gd name="T31" fmla="*/ 0 h 70"/>
                <a:gd name="T32" fmla="*/ 9 w 17"/>
                <a:gd name="T33" fmla="*/ 0 h 70"/>
                <a:gd name="T34" fmla="*/ 9 w 17"/>
                <a:gd name="T35" fmla="*/ 0 h 70"/>
                <a:gd name="T36" fmla="*/ 12 w 17"/>
                <a:gd name="T37" fmla="*/ 0 h 70"/>
                <a:gd name="T38" fmla="*/ 15 w 17"/>
                <a:gd name="T39" fmla="*/ 2 h 70"/>
                <a:gd name="T40" fmla="*/ 17 w 17"/>
                <a:gd name="T41" fmla="*/ 5 h 70"/>
                <a:gd name="T42" fmla="*/ 17 w 17"/>
                <a:gd name="T43" fmla="*/ 8 h 70"/>
                <a:gd name="T44" fmla="*/ 17 w 1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0">
                  <a:moveTo>
                    <a:pt x="17" y="61"/>
                  </a:moveTo>
                  <a:lnTo>
                    <a:pt x="17" y="61"/>
                  </a:lnTo>
                  <a:lnTo>
                    <a:pt x="17" y="65"/>
                  </a:lnTo>
                  <a:lnTo>
                    <a:pt x="15" y="68"/>
                  </a:lnTo>
                  <a:lnTo>
                    <a:pt x="12" y="70"/>
                  </a:lnTo>
                  <a:lnTo>
                    <a:pt x="9" y="70"/>
                  </a:lnTo>
                  <a:lnTo>
                    <a:pt x="9" y="70"/>
                  </a:lnTo>
                  <a:lnTo>
                    <a:pt x="5" y="70"/>
                  </a:lnTo>
                  <a:lnTo>
                    <a:pt x="2" y="68"/>
                  </a:lnTo>
                  <a:lnTo>
                    <a:pt x="0" y="65"/>
                  </a:lnTo>
                  <a:lnTo>
                    <a:pt x="0" y="61"/>
                  </a:lnTo>
                  <a:lnTo>
                    <a:pt x="0" y="8"/>
                  </a:lnTo>
                  <a:lnTo>
                    <a:pt x="0" y="8"/>
                  </a:lnTo>
                  <a:lnTo>
                    <a:pt x="0" y="5"/>
                  </a:lnTo>
                  <a:lnTo>
                    <a:pt x="2" y="2"/>
                  </a:lnTo>
                  <a:lnTo>
                    <a:pt x="5" y="0"/>
                  </a:lnTo>
                  <a:lnTo>
                    <a:pt x="9" y="0"/>
                  </a:lnTo>
                  <a:lnTo>
                    <a:pt x="9" y="0"/>
                  </a:lnTo>
                  <a:lnTo>
                    <a:pt x="12" y="0"/>
                  </a:lnTo>
                  <a:lnTo>
                    <a:pt x="15" y="2"/>
                  </a:lnTo>
                  <a:lnTo>
                    <a:pt x="17" y="5"/>
                  </a:lnTo>
                  <a:lnTo>
                    <a:pt x="17" y="8"/>
                  </a:lnTo>
                  <a:lnTo>
                    <a:pt x="17"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7" name="Freeform 408"/>
            <p:cNvSpPr>
              <a:spLocks/>
            </p:cNvSpPr>
            <p:nvPr/>
          </p:nvSpPr>
          <p:spPr bwMode="auto">
            <a:xfrm>
              <a:off x="5641976" y="3659188"/>
              <a:ext cx="28575" cy="111125"/>
            </a:xfrm>
            <a:custGeom>
              <a:avLst/>
              <a:gdLst>
                <a:gd name="T0" fmla="*/ 18 w 18"/>
                <a:gd name="T1" fmla="*/ 61 h 70"/>
                <a:gd name="T2" fmla="*/ 18 w 18"/>
                <a:gd name="T3" fmla="*/ 61 h 70"/>
                <a:gd name="T4" fmla="*/ 17 w 18"/>
                <a:gd name="T5" fmla="*/ 65 h 70"/>
                <a:gd name="T6" fmla="*/ 16 w 18"/>
                <a:gd name="T7" fmla="*/ 68 h 70"/>
                <a:gd name="T8" fmla="*/ 13 w 18"/>
                <a:gd name="T9" fmla="*/ 70 h 70"/>
                <a:gd name="T10" fmla="*/ 9 w 18"/>
                <a:gd name="T11" fmla="*/ 70 h 70"/>
                <a:gd name="T12" fmla="*/ 9 w 18"/>
                <a:gd name="T13" fmla="*/ 70 h 70"/>
                <a:gd name="T14" fmla="*/ 6 w 18"/>
                <a:gd name="T15" fmla="*/ 70 h 70"/>
                <a:gd name="T16" fmla="*/ 3 w 18"/>
                <a:gd name="T17" fmla="*/ 68 h 70"/>
                <a:gd name="T18" fmla="*/ 1 w 18"/>
                <a:gd name="T19" fmla="*/ 65 h 70"/>
                <a:gd name="T20" fmla="*/ 0 w 18"/>
                <a:gd name="T21" fmla="*/ 61 h 70"/>
                <a:gd name="T22" fmla="*/ 0 w 18"/>
                <a:gd name="T23" fmla="*/ 8 h 70"/>
                <a:gd name="T24" fmla="*/ 0 w 18"/>
                <a:gd name="T25" fmla="*/ 8 h 70"/>
                <a:gd name="T26" fmla="*/ 1 w 18"/>
                <a:gd name="T27" fmla="*/ 5 h 70"/>
                <a:gd name="T28" fmla="*/ 3 w 18"/>
                <a:gd name="T29" fmla="*/ 2 h 70"/>
                <a:gd name="T30" fmla="*/ 6 w 18"/>
                <a:gd name="T31" fmla="*/ 0 h 70"/>
                <a:gd name="T32" fmla="*/ 9 w 18"/>
                <a:gd name="T33" fmla="*/ 0 h 70"/>
                <a:gd name="T34" fmla="*/ 9 w 18"/>
                <a:gd name="T35" fmla="*/ 0 h 70"/>
                <a:gd name="T36" fmla="*/ 13 w 18"/>
                <a:gd name="T37" fmla="*/ 0 h 70"/>
                <a:gd name="T38" fmla="*/ 16 w 18"/>
                <a:gd name="T39" fmla="*/ 2 h 70"/>
                <a:gd name="T40" fmla="*/ 17 w 18"/>
                <a:gd name="T41" fmla="*/ 5 h 70"/>
                <a:gd name="T42" fmla="*/ 18 w 18"/>
                <a:gd name="T43" fmla="*/ 8 h 70"/>
                <a:gd name="T44" fmla="*/ 18 w 18"/>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0">
                  <a:moveTo>
                    <a:pt x="18" y="61"/>
                  </a:moveTo>
                  <a:lnTo>
                    <a:pt x="18" y="61"/>
                  </a:lnTo>
                  <a:lnTo>
                    <a:pt x="17" y="65"/>
                  </a:lnTo>
                  <a:lnTo>
                    <a:pt x="16" y="68"/>
                  </a:lnTo>
                  <a:lnTo>
                    <a:pt x="13" y="70"/>
                  </a:lnTo>
                  <a:lnTo>
                    <a:pt x="9" y="70"/>
                  </a:lnTo>
                  <a:lnTo>
                    <a:pt x="9" y="70"/>
                  </a:lnTo>
                  <a:lnTo>
                    <a:pt x="6" y="70"/>
                  </a:lnTo>
                  <a:lnTo>
                    <a:pt x="3" y="68"/>
                  </a:lnTo>
                  <a:lnTo>
                    <a:pt x="1" y="65"/>
                  </a:lnTo>
                  <a:lnTo>
                    <a:pt x="0" y="61"/>
                  </a:lnTo>
                  <a:lnTo>
                    <a:pt x="0" y="8"/>
                  </a:lnTo>
                  <a:lnTo>
                    <a:pt x="0" y="8"/>
                  </a:lnTo>
                  <a:lnTo>
                    <a:pt x="1" y="5"/>
                  </a:lnTo>
                  <a:lnTo>
                    <a:pt x="3" y="2"/>
                  </a:lnTo>
                  <a:lnTo>
                    <a:pt x="6" y="0"/>
                  </a:lnTo>
                  <a:lnTo>
                    <a:pt x="9" y="0"/>
                  </a:lnTo>
                  <a:lnTo>
                    <a:pt x="9" y="0"/>
                  </a:lnTo>
                  <a:lnTo>
                    <a:pt x="13" y="0"/>
                  </a:lnTo>
                  <a:lnTo>
                    <a:pt x="16" y="2"/>
                  </a:lnTo>
                  <a:lnTo>
                    <a:pt x="17" y="5"/>
                  </a:lnTo>
                  <a:lnTo>
                    <a:pt x="18" y="8"/>
                  </a:lnTo>
                  <a:lnTo>
                    <a:pt x="18"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8" name="Freeform 409"/>
            <p:cNvSpPr>
              <a:spLocks/>
            </p:cNvSpPr>
            <p:nvPr/>
          </p:nvSpPr>
          <p:spPr bwMode="auto">
            <a:xfrm>
              <a:off x="5718176" y="3659188"/>
              <a:ext cx="30163" cy="111125"/>
            </a:xfrm>
            <a:custGeom>
              <a:avLst/>
              <a:gdLst>
                <a:gd name="T0" fmla="*/ 19 w 19"/>
                <a:gd name="T1" fmla="*/ 61 h 70"/>
                <a:gd name="T2" fmla="*/ 19 w 19"/>
                <a:gd name="T3" fmla="*/ 61 h 70"/>
                <a:gd name="T4" fmla="*/ 18 w 19"/>
                <a:gd name="T5" fmla="*/ 65 h 70"/>
                <a:gd name="T6" fmla="*/ 16 w 19"/>
                <a:gd name="T7" fmla="*/ 68 h 70"/>
                <a:gd name="T8" fmla="*/ 13 w 19"/>
                <a:gd name="T9" fmla="*/ 70 h 70"/>
                <a:gd name="T10" fmla="*/ 9 w 19"/>
                <a:gd name="T11" fmla="*/ 70 h 70"/>
                <a:gd name="T12" fmla="*/ 9 w 19"/>
                <a:gd name="T13" fmla="*/ 70 h 70"/>
                <a:gd name="T14" fmla="*/ 5 w 19"/>
                <a:gd name="T15" fmla="*/ 70 h 70"/>
                <a:gd name="T16" fmla="*/ 3 w 19"/>
                <a:gd name="T17" fmla="*/ 68 h 70"/>
                <a:gd name="T18" fmla="*/ 1 w 19"/>
                <a:gd name="T19" fmla="*/ 65 h 70"/>
                <a:gd name="T20" fmla="*/ 0 w 19"/>
                <a:gd name="T21" fmla="*/ 61 h 70"/>
                <a:gd name="T22" fmla="*/ 0 w 19"/>
                <a:gd name="T23" fmla="*/ 8 h 70"/>
                <a:gd name="T24" fmla="*/ 0 w 19"/>
                <a:gd name="T25" fmla="*/ 8 h 70"/>
                <a:gd name="T26" fmla="*/ 1 w 19"/>
                <a:gd name="T27" fmla="*/ 5 h 70"/>
                <a:gd name="T28" fmla="*/ 3 w 19"/>
                <a:gd name="T29" fmla="*/ 2 h 70"/>
                <a:gd name="T30" fmla="*/ 5 w 19"/>
                <a:gd name="T31" fmla="*/ 0 h 70"/>
                <a:gd name="T32" fmla="*/ 9 w 19"/>
                <a:gd name="T33" fmla="*/ 0 h 70"/>
                <a:gd name="T34" fmla="*/ 9 w 19"/>
                <a:gd name="T35" fmla="*/ 0 h 70"/>
                <a:gd name="T36" fmla="*/ 13 w 19"/>
                <a:gd name="T37" fmla="*/ 0 h 70"/>
                <a:gd name="T38" fmla="*/ 16 w 19"/>
                <a:gd name="T39" fmla="*/ 2 h 70"/>
                <a:gd name="T40" fmla="*/ 18 w 19"/>
                <a:gd name="T41" fmla="*/ 5 h 70"/>
                <a:gd name="T42" fmla="*/ 19 w 19"/>
                <a:gd name="T43" fmla="*/ 8 h 70"/>
                <a:gd name="T44" fmla="*/ 19 w 19"/>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70">
                  <a:moveTo>
                    <a:pt x="19" y="61"/>
                  </a:moveTo>
                  <a:lnTo>
                    <a:pt x="19" y="61"/>
                  </a:lnTo>
                  <a:lnTo>
                    <a:pt x="18" y="65"/>
                  </a:lnTo>
                  <a:lnTo>
                    <a:pt x="16" y="68"/>
                  </a:lnTo>
                  <a:lnTo>
                    <a:pt x="13" y="70"/>
                  </a:lnTo>
                  <a:lnTo>
                    <a:pt x="9" y="70"/>
                  </a:lnTo>
                  <a:lnTo>
                    <a:pt x="9" y="70"/>
                  </a:lnTo>
                  <a:lnTo>
                    <a:pt x="5" y="70"/>
                  </a:lnTo>
                  <a:lnTo>
                    <a:pt x="3" y="68"/>
                  </a:lnTo>
                  <a:lnTo>
                    <a:pt x="1" y="65"/>
                  </a:lnTo>
                  <a:lnTo>
                    <a:pt x="0" y="61"/>
                  </a:lnTo>
                  <a:lnTo>
                    <a:pt x="0" y="8"/>
                  </a:lnTo>
                  <a:lnTo>
                    <a:pt x="0" y="8"/>
                  </a:lnTo>
                  <a:lnTo>
                    <a:pt x="1" y="5"/>
                  </a:lnTo>
                  <a:lnTo>
                    <a:pt x="3" y="2"/>
                  </a:lnTo>
                  <a:lnTo>
                    <a:pt x="5" y="0"/>
                  </a:lnTo>
                  <a:lnTo>
                    <a:pt x="9" y="0"/>
                  </a:lnTo>
                  <a:lnTo>
                    <a:pt x="9" y="0"/>
                  </a:lnTo>
                  <a:lnTo>
                    <a:pt x="13" y="0"/>
                  </a:lnTo>
                  <a:lnTo>
                    <a:pt x="16" y="2"/>
                  </a:lnTo>
                  <a:lnTo>
                    <a:pt x="18" y="5"/>
                  </a:lnTo>
                  <a:lnTo>
                    <a:pt x="19" y="8"/>
                  </a:lnTo>
                  <a:lnTo>
                    <a:pt x="19" y="6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89" name="Freeform 410"/>
            <p:cNvSpPr>
              <a:spLocks/>
            </p:cNvSpPr>
            <p:nvPr/>
          </p:nvSpPr>
          <p:spPr bwMode="auto">
            <a:xfrm>
              <a:off x="5668963" y="3506788"/>
              <a:ext cx="93663" cy="84138"/>
            </a:xfrm>
            <a:custGeom>
              <a:avLst/>
              <a:gdLst>
                <a:gd name="T0" fmla="*/ 59 w 59"/>
                <a:gd name="T1" fmla="*/ 53 h 53"/>
                <a:gd name="T2" fmla="*/ 23 w 59"/>
                <a:gd name="T3" fmla="*/ 13 h 53"/>
                <a:gd name="T4" fmla="*/ 23 w 59"/>
                <a:gd name="T5" fmla="*/ 13 h 53"/>
                <a:gd name="T6" fmla="*/ 23 w 59"/>
                <a:gd name="T7" fmla="*/ 12 h 53"/>
                <a:gd name="T8" fmla="*/ 23 w 59"/>
                <a:gd name="T9" fmla="*/ 12 h 53"/>
                <a:gd name="T10" fmla="*/ 22 w 59"/>
                <a:gd name="T11" fmla="*/ 8 h 53"/>
                <a:gd name="T12" fmla="*/ 20 w 59"/>
                <a:gd name="T13" fmla="*/ 3 h 53"/>
                <a:gd name="T14" fmla="*/ 16 w 59"/>
                <a:gd name="T15" fmla="*/ 1 h 53"/>
                <a:gd name="T16" fmla="*/ 12 w 59"/>
                <a:gd name="T17" fmla="*/ 0 h 53"/>
                <a:gd name="T18" fmla="*/ 12 w 59"/>
                <a:gd name="T19" fmla="*/ 0 h 53"/>
                <a:gd name="T20" fmla="*/ 7 w 59"/>
                <a:gd name="T21" fmla="*/ 1 h 53"/>
                <a:gd name="T22" fmla="*/ 3 w 59"/>
                <a:gd name="T23" fmla="*/ 3 h 53"/>
                <a:gd name="T24" fmla="*/ 1 w 59"/>
                <a:gd name="T25" fmla="*/ 8 h 53"/>
                <a:gd name="T26" fmla="*/ 0 w 59"/>
                <a:gd name="T27" fmla="*/ 12 h 53"/>
                <a:gd name="T28" fmla="*/ 0 w 59"/>
                <a:gd name="T29" fmla="*/ 12 h 53"/>
                <a:gd name="T30" fmla="*/ 1 w 59"/>
                <a:gd name="T31" fmla="*/ 16 h 53"/>
                <a:gd name="T32" fmla="*/ 3 w 59"/>
                <a:gd name="T33" fmla="*/ 20 h 53"/>
                <a:gd name="T34" fmla="*/ 7 w 59"/>
                <a:gd name="T35" fmla="*/ 22 h 53"/>
                <a:gd name="T36" fmla="*/ 11 w 59"/>
                <a:gd name="T37" fmla="*/ 23 h 53"/>
                <a:gd name="T38" fmla="*/ 38 w 59"/>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53">
                  <a:moveTo>
                    <a:pt x="59" y="53"/>
                  </a:moveTo>
                  <a:lnTo>
                    <a:pt x="23" y="13"/>
                  </a:lnTo>
                  <a:lnTo>
                    <a:pt x="23" y="13"/>
                  </a:lnTo>
                  <a:lnTo>
                    <a:pt x="23" y="12"/>
                  </a:lnTo>
                  <a:lnTo>
                    <a:pt x="23" y="12"/>
                  </a:lnTo>
                  <a:lnTo>
                    <a:pt x="22" y="8"/>
                  </a:lnTo>
                  <a:lnTo>
                    <a:pt x="20" y="3"/>
                  </a:lnTo>
                  <a:lnTo>
                    <a:pt x="16" y="1"/>
                  </a:lnTo>
                  <a:lnTo>
                    <a:pt x="12" y="0"/>
                  </a:lnTo>
                  <a:lnTo>
                    <a:pt x="12" y="0"/>
                  </a:lnTo>
                  <a:lnTo>
                    <a:pt x="7" y="1"/>
                  </a:lnTo>
                  <a:lnTo>
                    <a:pt x="3" y="3"/>
                  </a:lnTo>
                  <a:lnTo>
                    <a:pt x="1" y="8"/>
                  </a:lnTo>
                  <a:lnTo>
                    <a:pt x="0" y="12"/>
                  </a:lnTo>
                  <a:lnTo>
                    <a:pt x="0" y="12"/>
                  </a:lnTo>
                  <a:lnTo>
                    <a:pt x="1" y="16"/>
                  </a:lnTo>
                  <a:lnTo>
                    <a:pt x="3" y="20"/>
                  </a:lnTo>
                  <a:lnTo>
                    <a:pt x="7" y="22"/>
                  </a:lnTo>
                  <a:lnTo>
                    <a:pt x="11" y="23"/>
                  </a:lnTo>
                  <a:lnTo>
                    <a:pt x="38"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0" name="Freeform 411"/>
            <p:cNvSpPr>
              <a:spLocks/>
            </p:cNvSpPr>
            <p:nvPr/>
          </p:nvSpPr>
          <p:spPr bwMode="auto">
            <a:xfrm>
              <a:off x="5549901" y="3506788"/>
              <a:ext cx="95250" cy="84138"/>
            </a:xfrm>
            <a:custGeom>
              <a:avLst/>
              <a:gdLst>
                <a:gd name="T0" fmla="*/ 22 w 60"/>
                <a:gd name="T1" fmla="*/ 53 h 53"/>
                <a:gd name="T2" fmla="*/ 49 w 60"/>
                <a:gd name="T3" fmla="*/ 23 h 53"/>
                <a:gd name="T4" fmla="*/ 49 w 60"/>
                <a:gd name="T5" fmla="*/ 23 h 53"/>
                <a:gd name="T6" fmla="*/ 53 w 60"/>
                <a:gd name="T7" fmla="*/ 22 h 53"/>
                <a:gd name="T8" fmla="*/ 57 w 60"/>
                <a:gd name="T9" fmla="*/ 20 h 53"/>
                <a:gd name="T10" fmla="*/ 59 w 60"/>
                <a:gd name="T11" fmla="*/ 16 h 53"/>
                <a:gd name="T12" fmla="*/ 60 w 60"/>
                <a:gd name="T13" fmla="*/ 12 h 53"/>
                <a:gd name="T14" fmla="*/ 60 w 60"/>
                <a:gd name="T15" fmla="*/ 12 h 53"/>
                <a:gd name="T16" fmla="*/ 59 w 60"/>
                <a:gd name="T17" fmla="*/ 8 h 53"/>
                <a:gd name="T18" fmla="*/ 57 w 60"/>
                <a:gd name="T19" fmla="*/ 3 h 53"/>
                <a:gd name="T20" fmla="*/ 53 w 60"/>
                <a:gd name="T21" fmla="*/ 1 h 53"/>
                <a:gd name="T22" fmla="*/ 49 w 60"/>
                <a:gd name="T23" fmla="*/ 0 h 53"/>
                <a:gd name="T24" fmla="*/ 49 w 60"/>
                <a:gd name="T25" fmla="*/ 0 h 53"/>
                <a:gd name="T26" fmla="*/ 43 w 60"/>
                <a:gd name="T27" fmla="*/ 1 h 53"/>
                <a:gd name="T28" fmla="*/ 40 w 60"/>
                <a:gd name="T29" fmla="*/ 3 h 53"/>
                <a:gd name="T30" fmla="*/ 38 w 60"/>
                <a:gd name="T31" fmla="*/ 8 h 53"/>
                <a:gd name="T32" fmla="*/ 37 w 60"/>
                <a:gd name="T33" fmla="*/ 12 h 53"/>
                <a:gd name="T34" fmla="*/ 37 w 60"/>
                <a:gd name="T35" fmla="*/ 12 h 53"/>
                <a:gd name="T36" fmla="*/ 37 w 60"/>
                <a:gd name="T37" fmla="*/ 13 h 53"/>
                <a:gd name="T38" fmla="*/ 0 w 60"/>
                <a:gd name="T3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53">
                  <a:moveTo>
                    <a:pt x="22" y="53"/>
                  </a:moveTo>
                  <a:lnTo>
                    <a:pt x="49" y="23"/>
                  </a:lnTo>
                  <a:lnTo>
                    <a:pt x="49" y="23"/>
                  </a:lnTo>
                  <a:lnTo>
                    <a:pt x="53" y="22"/>
                  </a:lnTo>
                  <a:lnTo>
                    <a:pt x="57" y="20"/>
                  </a:lnTo>
                  <a:lnTo>
                    <a:pt x="59" y="16"/>
                  </a:lnTo>
                  <a:lnTo>
                    <a:pt x="60" y="12"/>
                  </a:lnTo>
                  <a:lnTo>
                    <a:pt x="60" y="12"/>
                  </a:lnTo>
                  <a:lnTo>
                    <a:pt x="59" y="8"/>
                  </a:lnTo>
                  <a:lnTo>
                    <a:pt x="57" y="3"/>
                  </a:lnTo>
                  <a:lnTo>
                    <a:pt x="53" y="1"/>
                  </a:lnTo>
                  <a:lnTo>
                    <a:pt x="49" y="0"/>
                  </a:lnTo>
                  <a:lnTo>
                    <a:pt x="49" y="0"/>
                  </a:lnTo>
                  <a:lnTo>
                    <a:pt x="43" y="1"/>
                  </a:lnTo>
                  <a:lnTo>
                    <a:pt x="40" y="3"/>
                  </a:lnTo>
                  <a:lnTo>
                    <a:pt x="38" y="8"/>
                  </a:lnTo>
                  <a:lnTo>
                    <a:pt x="37" y="12"/>
                  </a:lnTo>
                  <a:lnTo>
                    <a:pt x="37" y="12"/>
                  </a:lnTo>
                  <a:lnTo>
                    <a:pt x="37" y="13"/>
                  </a:lnTo>
                  <a:lnTo>
                    <a:pt x="0"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1" name="Freeform 412"/>
            <p:cNvSpPr>
              <a:spLocks/>
            </p:cNvSpPr>
            <p:nvPr/>
          </p:nvSpPr>
          <p:spPr bwMode="auto">
            <a:xfrm>
              <a:off x="4002088" y="2379663"/>
              <a:ext cx="79375" cy="92075"/>
            </a:xfrm>
            <a:custGeom>
              <a:avLst/>
              <a:gdLst>
                <a:gd name="T0" fmla="*/ 0 w 50"/>
                <a:gd name="T1" fmla="*/ 4 h 58"/>
                <a:gd name="T2" fmla="*/ 0 w 50"/>
                <a:gd name="T3" fmla="*/ 4 h 58"/>
                <a:gd name="T4" fmla="*/ 1 w 50"/>
                <a:gd name="T5" fmla="*/ 3 h 58"/>
                <a:gd name="T6" fmla="*/ 2 w 50"/>
                <a:gd name="T7" fmla="*/ 2 h 58"/>
                <a:gd name="T8" fmla="*/ 3 w 50"/>
                <a:gd name="T9" fmla="*/ 1 h 58"/>
                <a:gd name="T10" fmla="*/ 4 w 50"/>
                <a:gd name="T11" fmla="*/ 0 h 58"/>
                <a:gd name="T12" fmla="*/ 30 w 50"/>
                <a:gd name="T13" fmla="*/ 0 h 58"/>
                <a:gd name="T14" fmla="*/ 30 w 50"/>
                <a:gd name="T15" fmla="*/ 0 h 58"/>
                <a:gd name="T16" fmla="*/ 33 w 50"/>
                <a:gd name="T17" fmla="*/ 1 h 58"/>
                <a:gd name="T18" fmla="*/ 36 w 50"/>
                <a:gd name="T19" fmla="*/ 4 h 58"/>
                <a:gd name="T20" fmla="*/ 36 w 50"/>
                <a:gd name="T21" fmla="*/ 4 h 58"/>
                <a:gd name="T22" fmla="*/ 40 w 50"/>
                <a:gd name="T23" fmla="*/ 16 h 58"/>
                <a:gd name="T24" fmla="*/ 43 w 50"/>
                <a:gd name="T25" fmla="*/ 26 h 58"/>
                <a:gd name="T26" fmla="*/ 43 w 50"/>
                <a:gd name="T27" fmla="*/ 26 h 58"/>
                <a:gd name="T28" fmla="*/ 47 w 50"/>
                <a:gd name="T29" fmla="*/ 40 h 58"/>
                <a:gd name="T30" fmla="*/ 50 w 50"/>
                <a:gd name="T31" fmla="*/ 55 h 58"/>
                <a:gd name="T32" fmla="*/ 50 w 50"/>
                <a:gd name="T33" fmla="*/ 55 h 58"/>
                <a:gd name="T34" fmla="*/ 50 w 50"/>
                <a:gd name="T35" fmla="*/ 58 h 58"/>
                <a:gd name="T36" fmla="*/ 49 w 50"/>
                <a:gd name="T37" fmla="*/ 58 h 58"/>
                <a:gd name="T38" fmla="*/ 47 w 50"/>
                <a:gd name="T39" fmla="*/ 58 h 58"/>
                <a:gd name="T40" fmla="*/ 47 w 50"/>
                <a:gd name="T41" fmla="*/ 58 h 58"/>
                <a:gd name="T42" fmla="*/ 33 w 50"/>
                <a:gd name="T43" fmla="*/ 57 h 58"/>
                <a:gd name="T44" fmla="*/ 20 w 50"/>
                <a:gd name="T45" fmla="*/ 55 h 58"/>
                <a:gd name="T46" fmla="*/ 4 w 50"/>
                <a:gd name="T47" fmla="*/ 51 h 58"/>
                <a:gd name="T48" fmla="*/ 4 w 50"/>
                <a:gd name="T49" fmla="*/ 51 h 58"/>
                <a:gd name="T50" fmla="*/ 1 w 50"/>
                <a:gd name="T51" fmla="*/ 49 h 58"/>
                <a:gd name="T52" fmla="*/ 0 w 50"/>
                <a:gd name="T53" fmla="*/ 46 h 58"/>
                <a:gd name="T54" fmla="*/ 0 w 50"/>
                <a:gd name="T55"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58">
                  <a:moveTo>
                    <a:pt x="0" y="4"/>
                  </a:moveTo>
                  <a:lnTo>
                    <a:pt x="0" y="4"/>
                  </a:lnTo>
                  <a:lnTo>
                    <a:pt x="1" y="3"/>
                  </a:lnTo>
                  <a:lnTo>
                    <a:pt x="2" y="2"/>
                  </a:lnTo>
                  <a:lnTo>
                    <a:pt x="3" y="1"/>
                  </a:lnTo>
                  <a:lnTo>
                    <a:pt x="4" y="0"/>
                  </a:lnTo>
                  <a:lnTo>
                    <a:pt x="30" y="0"/>
                  </a:lnTo>
                  <a:lnTo>
                    <a:pt x="30" y="0"/>
                  </a:lnTo>
                  <a:lnTo>
                    <a:pt x="33" y="1"/>
                  </a:lnTo>
                  <a:lnTo>
                    <a:pt x="36" y="4"/>
                  </a:lnTo>
                  <a:lnTo>
                    <a:pt x="36" y="4"/>
                  </a:lnTo>
                  <a:lnTo>
                    <a:pt x="40" y="16"/>
                  </a:lnTo>
                  <a:lnTo>
                    <a:pt x="43" y="26"/>
                  </a:lnTo>
                  <a:lnTo>
                    <a:pt x="43" y="26"/>
                  </a:lnTo>
                  <a:lnTo>
                    <a:pt x="47" y="40"/>
                  </a:lnTo>
                  <a:lnTo>
                    <a:pt x="50" y="55"/>
                  </a:lnTo>
                  <a:lnTo>
                    <a:pt x="50" y="55"/>
                  </a:lnTo>
                  <a:lnTo>
                    <a:pt x="50" y="58"/>
                  </a:lnTo>
                  <a:lnTo>
                    <a:pt x="49" y="58"/>
                  </a:lnTo>
                  <a:lnTo>
                    <a:pt x="47" y="58"/>
                  </a:lnTo>
                  <a:lnTo>
                    <a:pt x="47" y="58"/>
                  </a:lnTo>
                  <a:lnTo>
                    <a:pt x="33" y="57"/>
                  </a:lnTo>
                  <a:lnTo>
                    <a:pt x="20" y="55"/>
                  </a:lnTo>
                  <a:lnTo>
                    <a:pt x="4" y="51"/>
                  </a:lnTo>
                  <a:lnTo>
                    <a:pt x="4" y="51"/>
                  </a:lnTo>
                  <a:lnTo>
                    <a:pt x="1" y="49"/>
                  </a:lnTo>
                  <a:lnTo>
                    <a:pt x="0" y="46"/>
                  </a:lnTo>
                  <a:lnTo>
                    <a:pt x="0" y="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2" name="Freeform 413"/>
            <p:cNvSpPr>
              <a:spLocks/>
            </p:cNvSpPr>
            <p:nvPr/>
          </p:nvSpPr>
          <p:spPr bwMode="auto">
            <a:xfrm>
              <a:off x="3879851" y="2557463"/>
              <a:ext cx="92075" cy="14288"/>
            </a:xfrm>
            <a:custGeom>
              <a:avLst/>
              <a:gdLst>
                <a:gd name="T0" fmla="*/ 0 w 58"/>
                <a:gd name="T1" fmla="*/ 5 h 9"/>
                <a:gd name="T2" fmla="*/ 0 w 58"/>
                <a:gd name="T3" fmla="*/ 5 h 9"/>
                <a:gd name="T4" fmla="*/ 0 w 58"/>
                <a:gd name="T5" fmla="*/ 9 h 9"/>
                <a:gd name="T6" fmla="*/ 11 w 58"/>
                <a:gd name="T7" fmla="*/ 9 h 9"/>
                <a:gd name="T8" fmla="*/ 22 w 58"/>
                <a:gd name="T9" fmla="*/ 0 h 9"/>
                <a:gd name="T10" fmla="*/ 37 w 58"/>
                <a:gd name="T11" fmla="*/ 0 h 9"/>
                <a:gd name="T12" fmla="*/ 47 w 58"/>
                <a:gd name="T13" fmla="*/ 9 h 9"/>
                <a:gd name="T14" fmla="*/ 58 w 58"/>
                <a:gd name="T15" fmla="*/ 9 h 9"/>
                <a:gd name="T16" fmla="*/ 58 w 58"/>
                <a:gd name="T17" fmla="*/ 9 h 9"/>
                <a:gd name="T18" fmla="*/ 58 w 58"/>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
                  <a:moveTo>
                    <a:pt x="0" y="5"/>
                  </a:moveTo>
                  <a:lnTo>
                    <a:pt x="0" y="5"/>
                  </a:lnTo>
                  <a:lnTo>
                    <a:pt x="0" y="9"/>
                  </a:lnTo>
                  <a:lnTo>
                    <a:pt x="11" y="9"/>
                  </a:lnTo>
                  <a:lnTo>
                    <a:pt x="22" y="0"/>
                  </a:lnTo>
                  <a:lnTo>
                    <a:pt x="37" y="0"/>
                  </a:lnTo>
                  <a:lnTo>
                    <a:pt x="47" y="9"/>
                  </a:lnTo>
                  <a:lnTo>
                    <a:pt x="58" y="9"/>
                  </a:lnTo>
                  <a:lnTo>
                    <a:pt x="58" y="9"/>
                  </a:lnTo>
                  <a:lnTo>
                    <a:pt x="58" y="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3" name="Freeform 414"/>
            <p:cNvSpPr>
              <a:spLocks/>
            </p:cNvSpPr>
            <p:nvPr/>
          </p:nvSpPr>
          <p:spPr bwMode="auto">
            <a:xfrm>
              <a:off x="3725863" y="2333625"/>
              <a:ext cx="382588" cy="238125"/>
            </a:xfrm>
            <a:custGeom>
              <a:avLst/>
              <a:gdLst>
                <a:gd name="T0" fmla="*/ 233 w 241"/>
                <a:gd name="T1" fmla="*/ 146 h 150"/>
                <a:gd name="T2" fmla="*/ 233 w 241"/>
                <a:gd name="T3" fmla="*/ 146 h 150"/>
                <a:gd name="T4" fmla="*/ 233 w 241"/>
                <a:gd name="T5" fmla="*/ 150 h 150"/>
                <a:gd name="T6" fmla="*/ 241 w 241"/>
                <a:gd name="T7" fmla="*/ 150 h 150"/>
                <a:gd name="T8" fmla="*/ 241 w 241"/>
                <a:gd name="T9" fmla="*/ 150 h 150"/>
                <a:gd name="T10" fmla="*/ 241 w 241"/>
                <a:gd name="T11" fmla="*/ 140 h 150"/>
                <a:gd name="T12" fmla="*/ 240 w 241"/>
                <a:gd name="T13" fmla="*/ 140 h 150"/>
                <a:gd name="T14" fmla="*/ 240 w 241"/>
                <a:gd name="T15" fmla="*/ 115 h 150"/>
                <a:gd name="T16" fmla="*/ 240 w 241"/>
                <a:gd name="T17" fmla="*/ 115 h 150"/>
                <a:gd name="T18" fmla="*/ 240 w 241"/>
                <a:gd name="T19" fmla="*/ 102 h 150"/>
                <a:gd name="T20" fmla="*/ 240 w 241"/>
                <a:gd name="T21" fmla="*/ 102 h 150"/>
                <a:gd name="T22" fmla="*/ 240 w 241"/>
                <a:gd name="T23" fmla="*/ 91 h 150"/>
                <a:gd name="T24" fmla="*/ 238 w 241"/>
                <a:gd name="T25" fmla="*/ 79 h 150"/>
                <a:gd name="T26" fmla="*/ 235 w 241"/>
                <a:gd name="T27" fmla="*/ 65 h 150"/>
                <a:gd name="T28" fmla="*/ 231 w 241"/>
                <a:gd name="T29" fmla="*/ 50 h 150"/>
                <a:gd name="T30" fmla="*/ 227 w 241"/>
                <a:gd name="T31" fmla="*/ 37 h 150"/>
                <a:gd name="T32" fmla="*/ 223 w 241"/>
                <a:gd name="T33" fmla="*/ 27 h 150"/>
                <a:gd name="T34" fmla="*/ 219 w 241"/>
                <a:gd name="T35" fmla="*/ 18 h 150"/>
                <a:gd name="T36" fmla="*/ 216 w 241"/>
                <a:gd name="T37" fmla="*/ 16 h 150"/>
                <a:gd name="T38" fmla="*/ 214 w 241"/>
                <a:gd name="T39" fmla="*/ 16 h 150"/>
                <a:gd name="T40" fmla="*/ 214 w 241"/>
                <a:gd name="T41" fmla="*/ 16 h 150"/>
                <a:gd name="T42" fmla="*/ 167 w 241"/>
                <a:gd name="T43" fmla="*/ 16 h 150"/>
                <a:gd name="T44" fmla="*/ 167 w 241"/>
                <a:gd name="T45" fmla="*/ 0 h 150"/>
                <a:gd name="T46" fmla="*/ 8 w 241"/>
                <a:gd name="T47" fmla="*/ 0 h 150"/>
                <a:gd name="T48" fmla="*/ 8 w 241"/>
                <a:gd name="T49" fmla="*/ 108 h 150"/>
                <a:gd name="T50" fmla="*/ 8 w 241"/>
                <a:gd name="T51" fmla="*/ 117 h 150"/>
                <a:gd name="T52" fmla="*/ 8 w 241"/>
                <a:gd name="T53" fmla="*/ 118 h 150"/>
                <a:gd name="T54" fmla="*/ 0 w 241"/>
                <a:gd name="T55" fmla="*/ 118 h 150"/>
                <a:gd name="T56" fmla="*/ 0 w 241"/>
                <a:gd name="T57" fmla="*/ 132 h 150"/>
                <a:gd name="T58" fmla="*/ 11 w 241"/>
                <a:gd name="T59" fmla="*/ 132 h 150"/>
                <a:gd name="T60" fmla="*/ 19 w 241"/>
                <a:gd name="T61"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50">
                  <a:moveTo>
                    <a:pt x="233" y="146"/>
                  </a:moveTo>
                  <a:lnTo>
                    <a:pt x="233" y="146"/>
                  </a:lnTo>
                  <a:lnTo>
                    <a:pt x="233" y="150"/>
                  </a:lnTo>
                  <a:lnTo>
                    <a:pt x="241" y="150"/>
                  </a:lnTo>
                  <a:lnTo>
                    <a:pt x="241" y="150"/>
                  </a:lnTo>
                  <a:lnTo>
                    <a:pt x="241" y="140"/>
                  </a:lnTo>
                  <a:lnTo>
                    <a:pt x="240" y="140"/>
                  </a:lnTo>
                  <a:lnTo>
                    <a:pt x="240" y="115"/>
                  </a:lnTo>
                  <a:lnTo>
                    <a:pt x="240" y="115"/>
                  </a:lnTo>
                  <a:lnTo>
                    <a:pt x="240" y="102"/>
                  </a:lnTo>
                  <a:lnTo>
                    <a:pt x="240" y="102"/>
                  </a:lnTo>
                  <a:lnTo>
                    <a:pt x="240" y="91"/>
                  </a:lnTo>
                  <a:lnTo>
                    <a:pt x="238" y="79"/>
                  </a:lnTo>
                  <a:lnTo>
                    <a:pt x="235" y="65"/>
                  </a:lnTo>
                  <a:lnTo>
                    <a:pt x="231" y="50"/>
                  </a:lnTo>
                  <a:lnTo>
                    <a:pt x="227" y="37"/>
                  </a:lnTo>
                  <a:lnTo>
                    <a:pt x="223" y="27"/>
                  </a:lnTo>
                  <a:lnTo>
                    <a:pt x="219" y="18"/>
                  </a:lnTo>
                  <a:lnTo>
                    <a:pt x="216" y="16"/>
                  </a:lnTo>
                  <a:lnTo>
                    <a:pt x="214" y="16"/>
                  </a:lnTo>
                  <a:lnTo>
                    <a:pt x="214" y="16"/>
                  </a:lnTo>
                  <a:lnTo>
                    <a:pt x="167" y="16"/>
                  </a:lnTo>
                  <a:lnTo>
                    <a:pt x="167" y="0"/>
                  </a:lnTo>
                  <a:lnTo>
                    <a:pt x="8" y="0"/>
                  </a:lnTo>
                  <a:lnTo>
                    <a:pt x="8" y="108"/>
                  </a:lnTo>
                  <a:lnTo>
                    <a:pt x="8" y="117"/>
                  </a:lnTo>
                  <a:lnTo>
                    <a:pt x="8" y="118"/>
                  </a:lnTo>
                  <a:lnTo>
                    <a:pt x="0" y="118"/>
                  </a:lnTo>
                  <a:lnTo>
                    <a:pt x="0" y="132"/>
                  </a:lnTo>
                  <a:lnTo>
                    <a:pt x="11" y="132"/>
                  </a:lnTo>
                  <a:lnTo>
                    <a:pt x="19" y="1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4" name="Freeform 415"/>
            <p:cNvSpPr>
              <a:spLocks noEditPoints="1"/>
            </p:cNvSpPr>
            <p:nvPr/>
          </p:nvSpPr>
          <p:spPr bwMode="auto">
            <a:xfrm>
              <a:off x="3767138" y="2514600"/>
              <a:ext cx="101600" cy="101600"/>
            </a:xfrm>
            <a:custGeom>
              <a:avLst/>
              <a:gdLst>
                <a:gd name="T0" fmla="*/ 32 w 64"/>
                <a:gd name="T1" fmla="*/ 0 h 64"/>
                <a:gd name="T2" fmla="*/ 32 w 64"/>
                <a:gd name="T3" fmla="*/ 0 h 64"/>
                <a:gd name="T4" fmla="*/ 26 w 64"/>
                <a:gd name="T5" fmla="*/ 0 h 64"/>
                <a:gd name="T6" fmla="*/ 20 w 64"/>
                <a:gd name="T7" fmla="*/ 2 h 64"/>
                <a:gd name="T8" fmla="*/ 15 w 64"/>
                <a:gd name="T9" fmla="*/ 5 h 64"/>
                <a:gd name="T10" fmla="*/ 9 w 64"/>
                <a:gd name="T11" fmla="*/ 9 h 64"/>
                <a:gd name="T12" fmla="*/ 5 w 64"/>
                <a:gd name="T13" fmla="*/ 14 h 64"/>
                <a:gd name="T14" fmla="*/ 2 w 64"/>
                <a:gd name="T15" fmla="*/ 20 h 64"/>
                <a:gd name="T16" fmla="*/ 0 w 64"/>
                <a:gd name="T17" fmla="*/ 26 h 64"/>
                <a:gd name="T18" fmla="*/ 0 w 64"/>
                <a:gd name="T19" fmla="*/ 32 h 64"/>
                <a:gd name="T20" fmla="*/ 0 w 64"/>
                <a:gd name="T21" fmla="*/ 32 h 64"/>
                <a:gd name="T22" fmla="*/ 0 w 64"/>
                <a:gd name="T23" fmla="*/ 38 h 64"/>
                <a:gd name="T24" fmla="*/ 2 w 64"/>
                <a:gd name="T25" fmla="*/ 44 h 64"/>
                <a:gd name="T26" fmla="*/ 5 w 64"/>
                <a:gd name="T27" fmla="*/ 49 h 64"/>
                <a:gd name="T28" fmla="*/ 9 w 64"/>
                <a:gd name="T29" fmla="*/ 55 h 64"/>
                <a:gd name="T30" fmla="*/ 15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50 w 64"/>
                <a:gd name="T45" fmla="*/ 59 h 64"/>
                <a:gd name="T46" fmla="*/ 55 w 64"/>
                <a:gd name="T47" fmla="*/ 55 h 64"/>
                <a:gd name="T48" fmla="*/ 59 w 64"/>
                <a:gd name="T49" fmla="*/ 49 h 64"/>
                <a:gd name="T50" fmla="*/ 62 w 64"/>
                <a:gd name="T51" fmla="*/ 44 h 64"/>
                <a:gd name="T52" fmla="*/ 63 w 64"/>
                <a:gd name="T53" fmla="*/ 38 h 64"/>
                <a:gd name="T54" fmla="*/ 64 w 64"/>
                <a:gd name="T55" fmla="*/ 32 h 64"/>
                <a:gd name="T56" fmla="*/ 64 w 64"/>
                <a:gd name="T57" fmla="*/ 32 h 64"/>
                <a:gd name="T58" fmla="*/ 63 w 64"/>
                <a:gd name="T59" fmla="*/ 26 h 64"/>
                <a:gd name="T60" fmla="*/ 62 w 64"/>
                <a:gd name="T61" fmla="*/ 20 h 64"/>
                <a:gd name="T62" fmla="*/ 59 w 64"/>
                <a:gd name="T63" fmla="*/ 14 h 64"/>
                <a:gd name="T64" fmla="*/ 55 w 64"/>
                <a:gd name="T65" fmla="*/ 9 h 64"/>
                <a:gd name="T66" fmla="*/ 50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9 w 64"/>
                <a:gd name="T85" fmla="*/ 37 h 64"/>
                <a:gd name="T86" fmla="*/ 18 w 64"/>
                <a:gd name="T87" fmla="*/ 32 h 64"/>
                <a:gd name="T88" fmla="*/ 18 w 64"/>
                <a:gd name="T89" fmla="*/ 32 h 64"/>
                <a:gd name="T90" fmla="*/ 19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5" y="5"/>
                  </a:lnTo>
                  <a:lnTo>
                    <a:pt x="9" y="9"/>
                  </a:lnTo>
                  <a:lnTo>
                    <a:pt x="5" y="14"/>
                  </a:lnTo>
                  <a:lnTo>
                    <a:pt x="2" y="20"/>
                  </a:lnTo>
                  <a:lnTo>
                    <a:pt x="0" y="26"/>
                  </a:lnTo>
                  <a:lnTo>
                    <a:pt x="0" y="32"/>
                  </a:lnTo>
                  <a:lnTo>
                    <a:pt x="0" y="32"/>
                  </a:lnTo>
                  <a:lnTo>
                    <a:pt x="0" y="38"/>
                  </a:lnTo>
                  <a:lnTo>
                    <a:pt x="2" y="44"/>
                  </a:lnTo>
                  <a:lnTo>
                    <a:pt x="5" y="49"/>
                  </a:lnTo>
                  <a:lnTo>
                    <a:pt x="9" y="55"/>
                  </a:lnTo>
                  <a:lnTo>
                    <a:pt x="15" y="59"/>
                  </a:lnTo>
                  <a:lnTo>
                    <a:pt x="20" y="62"/>
                  </a:lnTo>
                  <a:lnTo>
                    <a:pt x="26" y="64"/>
                  </a:lnTo>
                  <a:lnTo>
                    <a:pt x="32" y="64"/>
                  </a:lnTo>
                  <a:lnTo>
                    <a:pt x="32" y="64"/>
                  </a:lnTo>
                  <a:lnTo>
                    <a:pt x="38" y="64"/>
                  </a:lnTo>
                  <a:lnTo>
                    <a:pt x="44" y="62"/>
                  </a:lnTo>
                  <a:lnTo>
                    <a:pt x="50" y="59"/>
                  </a:lnTo>
                  <a:lnTo>
                    <a:pt x="55" y="55"/>
                  </a:lnTo>
                  <a:lnTo>
                    <a:pt x="59" y="49"/>
                  </a:lnTo>
                  <a:lnTo>
                    <a:pt x="62" y="44"/>
                  </a:lnTo>
                  <a:lnTo>
                    <a:pt x="63" y="38"/>
                  </a:lnTo>
                  <a:lnTo>
                    <a:pt x="64" y="32"/>
                  </a:lnTo>
                  <a:lnTo>
                    <a:pt x="64" y="32"/>
                  </a:lnTo>
                  <a:lnTo>
                    <a:pt x="63" y="26"/>
                  </a:lnTo>
                  <a:lnTo>
                    <a:pt x="62" y="20"/>
                  </a:lnTo>
                  <a:lnTo>
                    <a:pt x="59" y="14"/>
                  </a:lnTo>
                  <a:lnTo>
                    <a:pt x="55" y="9"/>
                  </a:lnTo>
                  <a:lnTo>
                    <a:pt x="50" y="5"/>
                  </a:lnTo>
                  <a:lnTo>
                    <a:pt x="44" y="2"/>
                  </a:lnTo>
                  <a:lnTo>
                    <a:pt x="38" y="0"/>
                  </a:lnTo>
                  <a:lnTo>
                    <a:pt x="32" y="0"/>
                  </a:lnTo>
                  <a:lnTo>
                    <a:pt x="32" y="0"/>
                  </a:lnTo>
                  <a:close/>
                  <a:moveTo>
                    <a:pt x="32" y="46"/>
                  </a:moveTo>
                  <a:lnTo>
                    <a:pt x="32" y="46"/>
                  </a:lnTo>
                  <a:lnTo>
                    <a:pt x="27" y="45"/>
                  </a:lnTo>
                  <a:lnTo>
                    <a:pt x="22" y="42"/>
                  </a:lnTo>
                  <a:lnTo>
                    <a:pt x="19" y="37"/>
                  </a:lnTo>
                  <a:lnTo>
                    <a:pt x="18" y="32"/>
                  </a:lnTo>
                  <a:lnTo>
                    <a:pt x="18" y="32"/>
                  </a:lnTo>
                  <a:lnTo>
                    <a:pt x="19"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5" name="Freeform 416"/>
            <p:cNvSpPr>
              <a:spLocks noEditPoints="1"/>
            </p:cNvSpPr>
            <p:nvPr/>
          </p:nvSpPr>
          <p:spPr bwMode="auto">
            <a:xfrm>
              <a:off x="3983038" y="2514600"/>
              <a:ext cx="101600" cy="101600"/>
            </a:xfrm>
            <a:custGeom>
              <a:avLst/>
              <a:gdLst>
                <a:gd name="T0" fmla="*/ 32 w 64"/>
                <a:gd name="T1" fmla="*/ 0 h 64"/>
                <a:gd name="T2" fmla="*/ 32 w 64"/>
                <a:gd name="T3" fmla="*/ 0 h 64"/>
                <a:gd name="T4" fmla="*/ 26 w 64"/>
                <a:gd name="T5" fmla="*/ 0 h 64"/>
                <a:gd name="T6" fmla="*/ 20 w 64"/>
                <a:gd name="T7" fmla="*/ 2 h 64"/>
                <a:gd name="T8" fmla="*/ 14 w 64"/>
                <a:gd name="T9" fmla="*/ 5 h 64"/>
                <a:gd name="T10" fmla="*/ 9 w 64"/>
                <a:gd name="T11" fmla="*/ 9 h 64"/>
                <a:gd name="T12" fmla="*/ 5 w 64"/>
                <a:gd name="T13" fmla="*/ 14 h 64"/>
                <a:gd name="T14" fmla="*/ 2 w 64"/>
                <a:gd name="T15" fmla="*/ 20 h 64"/>
                <a:gd name="T16" fmla="*/ 1 w 64"/>
                <a:gd name="T17" fmla="*/ 26 h 64"/>
                <a:gd name="T18" fmla="*/ 0 w 64"/>
                <a:gd name="T19" fmla="*/ 32 h 64"/>
                <a:gd name="T20" fmla="*/ 0 w 64"/>
                <a:gd name="T21" fmla="*/ 32 h 64"/>
                <a:gd name="T22" fmla="*/ 1 w 64"/>
                <a:gd name="T23" fmla="*/ 38 h 64"/>
                <a:gd name="T24" fmla="*/ 2 w 64"/>
                <a:gd name="T25" fmla="*/ 44 h 64"/>
                <a:gd name="T26" fmla="*/ 5 w 64"/>
                <a:gd name="T27" fmla="*/ 49 h 64"/>
                <a:gd name="T28" fmla="*/ 9 w 64"/>
                <a:gd name="T29" fmla="*/ 55 h 64"/>
                <a:gd name="T30" fmla="*/ 14 w 64"/>
                <a:gd name="T31" fmla="*/ 59 h 64"/>
                <a:gd name="T32" fmla="*/ 20 w 64"/>
                <a:gd name="T33" fmla="*/ 62 h 64"/>
                <a:gd name="T34" fmla="*/ 26 w 64"/>
                <a:gd name="T35" fmla="*/ 64 h 64"/>
                <a:gd name="T36" fmla="*/ 32 w 64"/>
                <a:gd name="T37" fmla="*/ 64 h 64"/>
                <a:gd name="T38" fmla="*/ 32 w 64"/>
                <a:gd name="T39" fmla="*/ 64 h 64"/>
                <a:gd name="T40" fmla="*/ 38 w 64"/>
                <a:gd name="T41" fmla="*/ 64 h 64"/>
                <a:gd name="T42" fmla="*/ 44 w 64"/>
                <a:gd name="T43" fmla="*/ 62 h 64"/>
                <a:gd name="T44" fmla="*/ 49 w 64"/>
                <a:gd name="T45" fmla="*/ 59 h 64"/>
                <a:gd name="T46" fmla="*/ 54 w 64"/>
                <a:gd name="T47" fmla="*/ 55 h 64"/>
                <a:gd name="T48" fmla="*/ 59 w 64"/>
                <a:gd name="T49" fmla="*/ 49 h 64"/>
                <a:gd name="T50" fmla="*/ 62 w 64"/>
                <a:gd name="T51" fmla="*/ 44 h 64"/>
                <a:gd name="T52" fmla="*/ 64 w 64"/>
                <a:gd name="T53" fmla="*/ 38 h 64"/>
                <a:gd name="T54" fmla="*/ 64 w 64"/>
                <a:gd name="T55" fmla="*/ 32 h 64"/>
                <a:gd name="T56" fmla="*/ 64 w 64"/>
                <a:gd name="T57" fmla="*/ 32 h 64"/>
                <a:gd name="T58" fmla="*/ 64 w 64"/>
                <a:gd name="T59" fmla="*/ 26 h 64"/>
                <a:gd name="T60" fmla="*/ 62 w 64"/>
                <a:gd name="T61" fmla="*/ 20 h 64"/>
                <a:gd name="T62" fmla="*/ 59 w 64"/>
                <a:gd name="T63" fmla="*/ 14 h 64"/>
                <a:gd name="T64" fmla="*/ 54 w 64"/>
                <a:gd name="T65" fmla="*/ 9 h 64"/>
                <a:gd name="T66" fmla="*/ 49 w 64"/>
                <a:gd name="T67" fmla="*/ 5 h 64"/>
                <a:gd name="T68" fmla="*/ 44 w 64"/>
                <a:gd name="T69" fmla="*/ 2 h 64"/>
                <a:gd name="T70" fmla="*/ 38 w 64"/>
                <a:gd name="T71" fmla="*/ 0 h 64"/>
                <a:gd name="T72" fmla="*/ 32 w 64"/>
                <a:gd name="T73" fmla="*/ 0 h 64"/>
                <a:gd name="T74" fmla="*/ 32 w 64"/>
                <a:gd name="T75" fmla="*/ 0 h 64"/>
                <a:gd name="T76" fmla="*/ 32 w 64"/>
                <a:gd name="T77" fmla="*/ 46 h 64"/>
                <a:gd name="T78" fmla="*/ 32 w 64"/>
                <a:gd name="T79" fmla="*/ 46 h 64"/>
                <a:gd name="T80" fmla="*/ 27 w 64"/>
                <a:gd name="T81" fmla="*/ 45 h 64"/>
                <a:gd name="T82" fmla="*/ 22 w 64"/>
                <a:gd name="T83" fmla="*/ 42 h 64"/>
                <a:gd name="T84" fmla="*/ 18 w 64"/>
                <a:gd name="T85" fmla="*/ 37 h 64"/>
                <a:gd name="T86" fmla="*/ 17 w 64"/>
                <a:gd name="T87" fmla="*/ 32 h 64"/>
                <a:gd name="T88" fmla="*/ 17 w 64"/>
                <a:gd name="T89" fmla="*/ 32 h 64"/>
                <a:gd name="T90" fmla="*/ 18 w 64"/>
                <a:gd name="T91" fmla="*/ 27 h 64"/>
                <a:gd name="T92" fmla="*/ 22 w 64"/>
                <a:gd name="T93" fmla="*/ 22 h 64"/>
                <a:gd name="T94" fmla="*/ 27 w 64"/>
                <a:gd name="T95" fmla="*/ 19 h 64"/>
                <a:gd name="T96" fmla="*/ 32 w 64"/>
                <a:gd name="T97" fmla="*/ 18 h 64"/>
                <a:gd name="T98" fmla="*/ 32 w 64"/>
                <a:gd name="T99" fmla="*/ 18 h 64"/>
                <a:gd name="T100" fmla="*/ 37 w 64"/>
                <a:gd name="T101" fmla="*/ 19 h 64"/>
                <a:gd name="T102" fmla="*/ 42 w 64"/>
                <a:gd name="T103" fmla="*/ 22 h 64"/>
                <a:gd name="T104" fmla="*/ 45 w 64"/>
                <a:gd name="T105" fmla="*/ 27 h 64"/>
                <a:gd name="T106" fmla="*/ 46 w 64"/>
                <a:gd name="T107" fmla="*/ 32 h 64"/>
                <a:gd name="T108" fmla="*/ 46 w 64"/>
                <a:gd name="T109" fmla="*/ 32 h 64"/>
                <a:gd name="T110" fmla="*/ 45 w 64"/>
                <a:gd name="T111" fmla="*/ 37 h 64"/>
                <a:gd name="T112" fmla="*/ 42 w 64"/>
                <a:gd name="T113" fmla="*/ 42 h 64"/>
                <a:gd name="T114" fmla="*/ 37 w 64"/>
                <a:gd name="T115" fmla="*/ 45 h 64"/>
                <a:gd name="T116" fmla="*/ 32 w 64"/>
                <a:gd name="T117" fmla="*/ 46 h 64"/>
                <a:gd name="T118" fmla="*/ 32 w 64"/>
                <a:gd name="T119"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4">
                  <a:moveTo>
                    <a:pt x="32" y="0"/>
                  </a:moveTo>
                  <a:lnTo>
                    <a:pt x="32" y="0"/>
                  </a:lnTo>
                  <a:lnTo>
                    <a:pt x="26" y="0"/>
                  </a:lnTo>
                  <a:lnTo>
                    <a:pt x="20" y="2"/>
                  </a:lnTo>
                  <a:lnTo>
                    <a:pt x="14" y="5"/>
                  </a:lnTo>
                  <a:lnTo>
                    <a:pt x="9" y="9"/>
                  </a:lnTo>
                  <a:lnTo>
                    <a:pt x="5" y="14"/>
                  </a:lnTo>
                  <a:lnTo>
                    <a:pt x="2" y="20"/>
                  </a:lnTo>
                  <a:lnTo>
                    <a:pt x="1" y="26"/>
                  </a:lnTo>
                  <a:lnTo>
                    <a:pt x="0" y="32"/>
                  </a:lnTo>
                  <a:lnTo>
                    <a:pt x="0" y="32"/>
                  </a:lnTo>
                  <a:lnTo>
                    <a:pt x="1" y="38"/>
                  </a:lnTo>
                  <a:lnTo>
                    <a:pt x="2" y="44"/>
                  </a:lnTo>
                  <a:lnTo>
                    <a:pt x="5" y="49"/>
                  </a:lnTo>
                  <a:lnTo>
                    <a:pt x="9" y="55"/>
                  </a:lnTo>
                  <a:lnTo>
                    <a:pt x="14" y="59"/>
                  </a:lnTo>
                  <a:lnTo>
                    <a:pt x="20" y="62"/>
                  </a:lnTo>
                  <a:lnTo>
                    <a:pt x="26" y="64"/>
                  </a:lnTo>
                  <a:lnTo>
                    <a:pt x="32" y="64"/>
                  </a:lnTo>
                  <a:lnTo>
                    <a:pt x="32" y="64"/>
                  </a:lnTo>
                  <a:lnTo>
                    <a:pt x="38" y="64"/>
                  </a:lnTo>
                  <a:lnTo>
                    <a:pt x="44" y="62"/>
                  </a:lnTo>
                  <a:lnTo>
                    <a:pt x="49" y="59"/>
                  </a:lnTo>
                  <a:lnTo>
                    <a:pt x="54" y="55"/>
                  </a:lnTo>
                  <a:lnTo>
                    <a:pt x="59" y="49"/>
                  </a:lnTo>
                  <a:lnTo>
                    <a:pt x="62" y="44"/>
                  </a:lnTo>
                  <a:lnTo>
                    <a:pt x="64" y="38"/>
                  </a:lnTo>
                  <a:lnTo>
                    <a:pt x="64" y="32"/>
                  </a:lnTo>
                  <a:lnTo>
                    <a:pt x="64" y="32"/>
                  </a:lnTo>
                  <a:lnTo>
                    <a:pt x="64" y="26"/>
                  </a:lnTo>
                  <a:lnTo>
                    <a:pt x="62" y="20"/>
                  </a:lnTo>
                  <a:lnTo>
                    <a:pt x="59" y="14"/>
                  </a:lnTo>
                  <a:lnTo>
                    <a:pt x="54" y="9"/>
                  </a:lnTo>
                  <a:lnTo>
                    <a:pt x="49" y="5"/>
                  </a:lnTo>
                  <a:lnTo>
                    <a:pt x="44" y="2"/>
                  </a:lnTo>
                  <a:lnTo>
                    <a:pt x="38" y="0"/>
                  </a:lnTo>
                  <a:lnTo>
                    <a:pt x="32" y="0"/>
                  </a:lnTo>
                  <a:lnTo>
                    <a:pt x="32" y="0"/>
                  </a:lnTo>
                  <a:close/>
                  <a:moveTo>
                    <a:pt x="32" y="46"/>
                  </a:moveTo>
                  <a:lnTo>
                    <a:pt x="32" y="46"/>
                  </a:lnTo>
                  <a:lnTo>
                    <a:pt x="27" y="45"/>
                  </a:lnTo>
                  <a:lnTo>
                    <a:pt x="22" y="42"/>
                  </a:lnTo>
                  <a:lnTo>
                    <a:pt x="18" y="37"/>
                  </a:lnTo>
                  <a:lnTo>
                    <a:pt x="17" y="32"/>
                  </a:lnTo>
                  <a:lnTo>
                    <a:pt x="17" y="32"/>
                  </a:lnTo>
                  <a:lnTo>
                    <a:pt x="18" y="27"/>
                  </a:lnTo>
                  <a:lnTo>
                    <a:pt x="22" y="22"/>
                  </a:lnTo>
                  <a:lnTo>
                    <a:pt x="27" y="19"/>
                  </a:lnTo>
                  <a:lnTo>
                    <a:pt x="32" y="18"/>
                  </a:lnTo>
                  <a:lnTo>
                    <a:pt x="32" y="18"/>
                  </a:lnTo>
                  <a:lnTo>
                    <a:pt x="37" y="19"/>
                  </a:lnTo>
                  <a:lnTo>
                    <a:pt x="42" y="22"/>
                  </a:lnTo>
                  <a:lnTo>
                    <a:pt x="45" y="27"/>
                  </a:lnTo>
                  <a:lnTo>
                    <a:pt x="46" y="32"/>
                  </a:lnTo>
                  <a:lnTo>
                    <a:pt x="46" y="32"/>
                  </a:lnTo>
                  <a:lnTo>
                    <a:pt x="45" y="37"/>
                  </a:lnTo>
                  <a:lnTo>
                    <a:pt x="42" y="42"/>
                  </a:lnTo>
                  <a:lnTo>
                    <a:pt x="37" y="45"/>
                  </a:lnTo>
                  <a:lnTo>
                    <a:pt x="32" y="46"/>
                  </a:lnTo>
                  <a:lnTo>
                    <a:pt x="32" y="4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6" name="Freeform 417"/>
            <p:cNvSpPr>
              <a:spLocks/>
            </p:cNvSpPr>
            <p:nvPr/>
          </p:nvSpPr>
          <p:spPr bwMode="auto">
            <a:xfrm>
              <a:off x="7780338" y="4071938"/>
              <a:ext cx="38100" cy="34925"/>
            </a:xfrm>
            <a:custGeom>
              <a:avLst/>
              <a:gdLst>
                <a:gd name="T0" fmla="*/ 18 w 24"/>
                <a:gd name="T1" fmla="*/ 0 h 22"/>
                <a:gd name="T2" fmla="*/ 18 w 24"/>
                <a:gd name="T3" fmla="*/ 0 h 22"/>
                <a:gd name="T4" fmla="*/ 21 w 24"/>
                <a:gd name="T5" fmla="*/ 2 h 22"/>
                <a:gd name="T6" fmla="*/ 23 w 24"/>
                <a:gd name="T7" fmla="*/ 6 h 22"/>
                <a:gd name="T8" fmla="*/ 24 w 24"/>
                <a:gd name="T9" fmla="*/ 11 h 22"/>
                <a:gd name="T10" fmla="*/ 23 w 24"/>
                <a:gd name="T11" fmla="*/ 15 h 22"/>
                <a:gd name="T12" fmla="*/ 23 w 24"/>
                <a:gd name="T13" fmla="*/ 15 h 22"/>
                <a:gd name="T14" fmla="*/ 21 w 24"/>
                <a:gd name="T15" fmla="*/ 19 h 22"/>
                <a:gd name="T16" fmla="*/ 17 w 24"/>
                <a:gd name="T17" fmla="*/ 21 h 22"/>
                <a:gd name="T18" fmla="*/ 13 w 24"/>
                <a:gd name="T19" fmla="*/ 22 h 22"/>
                <a:gd name="T20" fmla="*/ 8 w 24"/>
                <a:gd name="T21" fmla="*/ 22 h 22"/>
                <a:gd name="T22" fmla="*/ 8 w 24"/>
                <a:gd name="T23" fmla="*/ 22 h 22"/>
                <a:gd name="T24" fmla="*/ 4 w 24"/>
                <a:gd name="T25" fmla="*/ 20 h 22"/>
                <a:gd name="T26" fmla="*/ 2 w 24"/>
                <a:gd name="T27" fmla="*/ 17 h 22"/>
                <a:gd name="T28" fmla="*/ 0 w 24"/>
                <a:gd name="T29" fmla="*/ 13 h 22"/>
                <a:gd name="T30" fmla="*/ 0 w 24"/>
                <a:gd name="T31" fmla="*/ 9 h 22"/>
                <a:gd name="T32" fmla="*/ 0 w 24"/>
                <a:gd name="T33" fmla="*/ 9 h 22"/>
                <a:gd name="T34" fmla="*/ 0 w 24"/>
                <a:gd name="T3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18" y="0"/>
                  </a:moveTo>
                  <a:lnTo>
                    <a:pt x="18" y="0"/>
                  </a:lnTo>
                  <a:lnTo>
                    <a:pt x="21" y="2"/>
                  </a:lnTo>
                  <a:lnTo>
                    <a:pt x="23" y="6"/>
                  </a:lnTo>
                  <a:lnTo>
                    <a:pt x="24" y="11"/>
                  </a:lnTo>
                  <a:lnTo>
                    <a:pt x="23" y="15"/>
                  </a:lnTo>
                  <a:lnTo>
                    <a:pt x="23" y="15"/>
                  </a:lnTo>
                  <a:lnTo>
                    <a:pt x="21" y="19"/>
                  </a:lnTo>
                  <a:lnTo>
                    <a:pt x="17" y="21"/>
                  </a:lnTo>
                  <a:lnTo>
                    <a:pt x="13" y="22"/>
                  </a:lnTo>
                  <a:lnTo>
                    <a:pt x="8" y="22"/>
                  </a:lnTo>
                  <a:lnTo>
                    <a:pt x="8" y="22"/>
                  </a:lnTo>
                  <a:lnTo>
                    <a:pt x="4" y="20"/>
                  </a:lnTo>
                  <a:lnTo>
                    <a:pt x="2" y="17"/>
                  </a:lnTo>
                  <a:lnTo>
                    <a:pt x="0" y="13"/>
                  </a:lnTo>
                  <a:lnTo>
                    <a:pt x="0" y="9"/>
                  </a:lnTo>
                  <a:lnTo>
                    <a:pt x="0" y="9"/>
                  </a:lnTo>
                  <a:lnTo>
                    <a:pt x="0" y="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7" name="Freeform 418"/>
            <p:cNvSpPr>
              <a:spLocks/>
            </p:cNvSpPr>
            <p:nvPr/>
          </p:nvSpPr>
          <p:spPr bwMode="auto">
            <a:xfrm>
              <a:off x="7758113" y="3995738"/>
              <a:ext cx="319088" cy="279400"/>
            </a:xfrm>
            <a:custGeom>
              <a:avLst/>
              <a:gdLst>
                <a:gd name="T0" fmla="*/ 7 w 201"/>
                <a:gd name="T1" fmla="*/ 43 h 176"/>
                <a:gd name="T2" fmla="*/ 0 w 201"/>
                <a:gd name="T3" fmla="*/ 49 h 176"/>
                <a:gd name="T4" fmla="*/ 13 w 201"/>
                <a:gd name="T5" fmla="*/ 123 h 176"/>
                <a:gd name="T6" fmla="*/ 157 w 201"/>
                <a:gd name="T7" fmla="*/ 176 h 176"/>
                <a:gd name="T8" fmla="*/ 201 w 201"/>
                <a:gd name="T9" fmla="*/ 52 h 176"/>
                <a:gd name="T10" fmla="*/ 57 w 201"/>
                <a:gd name="T11" fmla="*/ 0 h 176"/>
                <a:gd name="T12" fmla="*/ 21 w 201"/>
                <a:gd name="T13" fmla="*/ 31 h 176"/>
              </a:gdLst>
              <a:ahLst/>
              <a:cxnLst>
                <a:cxn ang="0">
                  <a:pos x="T0" y="T1"/>
                </a:cxn>
                <a:cxn ang="0">
                  <a:pos x="T2" y="T3"/>
                </a:cxn>
                <a:cxn ang="0">
                  <a:pos x="T4" y="T5"/>
                </a:cxn>
                <a:cxn ang="0">
                  <a:pos x="T6" y="T7"/>
                </a:cxn>
                <a:cxn ang="0">
                  <a:pos x="T8" y="T9"/>
                </a:cxn>
                <a:cxn ang="0">
                  <a:pos x="T10" y="T11"/>
                </a:cxn>
                <a:cxn ang="0">
                  <a:pos x="T12" y="T13"/>
                </a:cxn>
              </a:cxnLst>
              <a:rect l="0" t="0" r="r" b="b"/>
              <a:pathLst>
                <a:path w="201" h="176">
                  <a:moveTo>
                    <a:pt x="7" y="43"/>
                  </a:moveTo>
                  <a:lnTo>
                    <a:pt x="0" y="49"/>
                  </a:lnTo>
                  <a:lnTo>
                    <a:pt x="13" y="123"/>
                  </a:lnTo>
                  <a:lnTo>
                    <a:pt x="157" y="176"/>
                  </a:lnTo>
                  <a:lnTo>
                    <a:pt x="201" y="52"/>
                  </a:lnTo>
                  <a:lnTo>
                    <a:pt x="57" y="0"/>
                  </a:lnTo>
                  <a:lnTo>
                    <a:pt x="21" y="3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8" name="Freeform 419"/>
            <p:cNvSpPr>
              <a:spLocks/>
            </p:cNvSpPr>
            <p:nvPr/>
          </p:nvSpPr>
          <p:spPr bwMode="auto">
            <a:xfrm>
              <a:off x="7654926" y="4011613"/>
              <a:ext cx="141288" cy="98425"/>
            </a:xfrm>
            <a:custGeom>
              <a:avLst/>
              <a:gdLst>
                <a:gd name="T0" fmla="*/ 89 w 89"/>
                <a:gd name="T1" fmla="*/ 47 h 62"/>
                <a:gd name="T2" fmla="*/ 89 w 89"/>
                <a:gd name="T3" fmla="*/ 47 h 62"/>
                <a:gd name="T4" fmla="*/ 86 w 89"/>
                <a:gd name="T5" fmla="*/ 41 h 62"/>
                <a:gd name="T6" fmla="*/ 83 w 89"/>
                <a:gd name="T7" fmla="*/ 36 h 62"/>
                <a:gd name="T8" fmla="*/ 78 w 89"/>
                <a:gd name="T9" fmla="*/ 29 h 62"/>
                <a:gd name="T10" fmla="*/ 73 w 89"/>
                <a:gd name="T11" fmla="*/ 22 h 62"/>
                <a:gd name="T12" fmla="*/ 65 w 89"/>
                <a:gd name="T13" fmla="*/ 15 h 62"/>
                <a:gd name="T14" fmla="*/ 56 w 89"/>
                <a:gd name="T15" fmla="*/ 8 h 62"/>
                <a:gd name="T16" fmla="*/ 45 w 89"/>
                <a:gd name="T17" fmla="*/ 3 h 62"/>
                <a:gd name="T18" fmla="*/ 45 w 89"/>
                <a:gd name="T19" fmla="*/ 3 h 62"/>
                <a:gd name="T20" fmla="*/ 37 w 89"/>
                <a:gd name="T21" fmla="*/ 0 h 62"/>
                <a:gd name="T22" fmla="*/ 30 w 89"/>
                <a:gd name="T23" fmla="*/ 0 h 62"/>
                <a:gd name="T24" fmla="*/ 23 w 89"/>
                <a:gd name="T25" fmla="*/ 0 h 62"/>
                <a:gd name="T26" fmla="*/ 16 w 89"/>
                <a:gd name="T27" fmla="*/ 2 h 62"/>
                <a:gd name="T28" fmla="*/ 11 w 89"/>
                <a:gd name="T29" fmla="*/ 5 h 62"/>
                <a:gd name="T30" fmla="*/ 7 w 89"/>
                <a:gd name="T31" fmla="*/ 8 h 62"/>
                <a:gd name="T32" fmla="*/ 3 w 89"/>
                <a:gd name="T33" fmla="*/ 13 h 62"/>
                <a:gd name="T34" fmla="*/ 1 w 89"/>
                <a:gd name="T35" fmla="*/ 18 h 62"/>
                <a:gd name="T36" fmla="*/ 1 w 89"/>
                <a:gd name="T37" fmla="*/ 18 h 62"/>
                <a:gd name="T38" fmla="*/ 0 w 89"/>
                <a:gd name="T39" fmla="*/ 23 h 62"/>
                <a:gd name="T40" fmla="*/ 0 w 89"/>
                <a:gd name="T41" fmla="*/ 28 h 62"/>
                <a:gd name="T42" fmla="*/ 1 w 89"/>
                <a:gd name="T43" fmla="*/ 34 h 62"/>
                <a:gd name="T44" fmla="*/ 3 w 89"/>
                <a:gd name="T45" fmla="*/ 39 h 62"/>
                <a:gd name="T46" fmla="*/ 6 w 89"/>
                <a:gd name="T47" fmla="*/ 44 h 62"/>
                <a:gd name="T48" fmla="*/ 11 w 89"/>
                <a:gd name="T49" fmla="*/ 50 h 62"/>
                <a:gd name="T50" fmla="*/ 17 w 89"/>
                <a:gd name="T51" fmla="*/ 54 h 62"/>
                <a:gd name="T52" fmla="*/ 26 w 89"/>
                <a:gd name="T53" fmla="*/ 58 h 62"/>
                <a:gd name="T54" fmla="*/ 26 w 89"/>
                <a:gd name="T55" fmla="*/ 58 h 62"/>
                <a:gd name="T56" fmla="*/ 39 w 89"/>
                <a:gd name="T57" fmla="*/ 61 h 62"/>
                <a:gd name="T58" fmla="*/ 50 w 89"/>
                <a:gd name="T59" fmla="*/ 62 h 62"/>
                <a:gd name="T60" fmla="*/ 50 w 89"/>
                <a:gd name="T61" fmla="*/ 62 h 62"/>
                <a:gd name="T62" fmla="*/ 59 w 89"/>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62">
                  <a:moveTo>
                    <a:pt x="89" y="47"/>
                  </a:moveTo>
                  <a:lnTo>
                    <a:pt x="89" y="47"/>
                  </a:lnTo>
                  <a:lnTo>
                    <a:pt x="86" y="41"/>
                  </a:lnTo>
                  <a:lnTo>
                    <a:pt x="83" y="36"/>
                  </a:lnTo>
                  <a:lnTo>
                    <a:pt x="78" y="29"/>
                  </a:lnTo>
                  <a:lnTo>
                    <a:pt x="73" y="22"/>
                  </a:lnTo>
                  <a:lnTo>
                    <a:pt x="65" y="15"/>
                  </a:lnTo>
                  <a:lnTo>
                    <a:pt x="56" y="8"/>
                  </a:lnTo>
                  <a:lnTo>
                    <a:pt x="45" y="3"/>
                  </a:lnTo>
                  <a:lnTo>
                    <a:pt x="45" y="3"/>
                  </a:lnTo>
                  <a:lnTo>
                    <a:pt x="37" y="0"/>
                  </a:lnTo>
                  <a:lnTo>
                    <a:pt x="30" y="0"/>
                  </a:lnTo>
                  <a:lnTo>
                    <a:pt x="23" y="0"/>
                  </a:lnTo>
                  <a:lnTo>
                    <a:pt x="16" y="2"/>
                  </a:lnTo>
                  <a:lnTo>
                    <a:pt x="11" y="5"/>
                  </a:lnTo>
                  <a:lnTo>
                    <a:pt x="7" y="8"/>
                  </a:lnTo>
                  <a:lnTo>
                    <a:pt x="3" y="13"/>
                  </a:lnTo>
                  <a:lnTo>
                    <a:pt x="1" y="18"/>
                  </a:lnTo>
                  <a:lnTo>
                    <a:pt x="1" y="18"/>
                  </a:lnTo>
                  <a:lnTo>
                    <a:pt x="0" y="23"/>
                  </a:lnTo>
                  <a:lnTo>
                    <a:pt x="0" y="28"/>
                  </a:lnTo>
                  <a:lnTo>
                    <a:pt x="1" y="34"/>
                  </a:lnTo>
                  <a:lnTo>
                    <a:pt x="3" y="39"/>
                  </a:lnTo>
                  <a:lnTo>
                    <a:pt x="6" y="44"/>
                  </a:lnTo>
                  <a:lnTo>
                    <a:pt x="11" y="50"/>
                  </a:lnTo>
                  <a:lnTo>
                    <a:pt x="17" y="54"/>
                  </a:lnTo>
                  <a:lnTo>
                    <a:pt x="26" y="58"/>
                  </a:lnTo>
                  <a:lnTo>
                    <a:pt x="26" y="58"/>
                  </a:lnTo>
                  <a:lnTo>
                    <a:pt x="39" y="61"/>
                  </a:lnTo>
                  <a:lnTo>
                    <a:pt x="50" y="62"/>
                  </a:lnTo>
                  <a:lnTo>
                    <a:pt x="50" y="62"/>
                  </a:lnTo>
                  <a:lnTo>
                    <a:pt x="59" y="6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899" name="Freeform 420"/>
            <p:cNvSpPr>
              <a:spLocks noEditPoints="1"/>
            </p:cNvSpPr>
            <p:nvPr/>
          </p:nvSpPr>
          <p:spPr bwMode="auto">
            <a:xfrm>
              <a:off x="2719388" y="2681288"/>
              <a:ext cx="250825" cy="206375"/>
            </a:xfrm>
            <a:custGeom>
              <a:avLst/>
              <a:gdLst>
                <a:gd name="T0" fmla="*/ 158 w 158"/>
                <a:gd name="T1" fmla="*/ 121 h 130"/>
                <a:gd name="T2" fmla="*/ 158 w 158"/>
                <a:gd name="T3" fmla="*/ 121 h 130"/>
                <a:gd name="T4" fmla="*/ 157 w 158"/>
                <a:gd name="T5" fmla="*/ 124 h 130"/>
                <a:gd name="T6" fmla="*/ 155 w 158"/>
                <a:gd name="T7" fmla="*/ 126 h 130"/>
                <a:gd name="T8" fmla="*/ 153 w 158"/>
                <a:gd name="T9" fmla="*/ 129 h 130"/>
                <a:gd name="T10" fmla="*/ 150 w 158"/>
                <a:gd name="T11" fmla="*/ 130 h 130"/>
                <a:gd name="T12" fmla="*/ 9 w 158"/>
                <a:gd name="T13" fmla="*/ 130 h 130"/>
                <a:gd name="T14" fmla="*/ 9 w 158"/>
                <a:gd name="T15" fmla="*/ 130 h 130"/>
                <a:gd name="T16" fmla="*/ 5 w 158"/>
                <a:gd name="T17" fmla="*/ 129 h 130"/>
                <a:gd name="T18" fmla="*/ 3 w 158"/>
                <a:gd name="T19" fmla="*/ 126 h 130"/>
                <a:gd name="T20" fmla="*/ 1 w 158"/>
                <a:gd name="T21" fmla="*/ 124 h 130"/>
                <a:gd name="T22" fmla="*/ 0 w 158"/>
                <a:gd name="T23" fmla="*/ 121 h 130"/>
                <a:gd name="T24" fmla="*/ 0 w 158"/>
                <a:gd name="T25" fmla="*/ 8 h 130"/>
                <a:gd name="T26" fmla="*/ 0 w 158"/>
                <a:gd name="T27" fmla="*/ 8 h 130"/>
                <a:gd name="T28" fmla="*/ 1 w 158"/>
                <a:gd name="T29" fmla="*/ 5 h 130"/>
                <a:gd name="T30" fmla="*/ 3 w 158"/>
                <a:gd name="T31" fmla="*/ 3 h 130"/>
                <a:gd name="T32" fmla="*/ 5 w 158"/>
                <a:gd name="T33" fmla="*/ 1 h 130"/>
                <a:gd name="T34" fmla="*/ 9 w 158"/>
                <a:gd name="T35" fmla="*/ 0 h 130"/>
                <a:gd name="T36" fmla="*/ 150 w 158"/>
                <a:gd name="T37" fmla="*/ 0 h 130"/>
                <a:gd name="T38" fmla="*/ 150 w 158"/>
                <a:gd name="T39" fmla="*/ 0 h 130"/>
                <a:gd name="T40" fmla="*/ 153 w 158"/>
                <a:gd name="T41" fmla="*/ 1 h 130"/>
                <a:gd name="T42" fmla="*/ 155 w 158"/>
                <a:gd name="T43" fmla="*/ 3 h 130"/>
                <a:gd name="T44" fmla="*/ 157 w 158"/>
                <a:gd name="T45" fmla="*/ 5 h 130"/>
                <a:gd name="T46" fmla="*/ 158 w 158"/>
                <a:gd name="T47" fmla="*/ 8 h 130"/>
                <a:gd name="T48" fmla="*/ 158 w 158"/>
                <a:gd name="T49" fmla="*/ 121 h 130"/>
                <a:gd name="T50" fmla="*/ 96 w 158"/>
                <a:gd name="T51" fmla="*/ 47 h 130"/>
                <a:gd name="T52" fmla="*/ 96 w 158"/>
                <a:gd name="T53" fmla="*/ 47 h 130"/>
                <a:gd name="T54" fmla="*/ 96 w 158"/>
                <a:gd name="T55" fmla="*/ 44 h 130"/>
                <a:gd name="T56" fmla="*/ 95 w 158"/>
                <a:gd name="T57" fmla="*/ 41 h 130"/>
                <a:gd name="T58" fmla="*/ 90 w 158"/>
                <a:gd name="T59" fmla="*/ 36 h 130"/>
                <a:gd name="T60" fmla="*/ 85 w 158"/>
                <a:gd name="T61" fmla="*/ 33 h 130"/>
                <a:gd name="T62" fmla="*/ 82 w 158"/>
                <a:gd name="T63" fmla="*/ 32 h 130"/>
                <a:gd name="T64" fmla="*/ 79 w 158"/>
                <a:gd name="T65" fmla="*/ 31 h 130"/>
                <a:gd name="T66" fmla="*/ 79 w 158"/>
                <a:gd name="T67" fmla="*/ 31 h 130"/>
                <a:gd name="T68" fmla="*/ 76 w 158"/>
                <a:gd name="T69" fmla="*/ 32 h 130"/>
                <a:gd name="T70" fmla="*/ 73 w 158"/>
                <a:gd name="T71" fmla="*/ 33 h 130"/>
                <a:gd name="T72" fmla="*/ 68 w 158"/>
                <a:gd name="T73" fmla="*/ 36 h 130"/>
                <a:gd name="T74" fmla="*/ 64 w 158"/>
                <a:gd name="T75" fmla="*/ 41 h 130"/>
                <a:gd name="T76" fmla="*/ 63 w 158"/>
                <a:gd name="T77" fmla="*/ 44 h 130"/>
                <a:gd name="T78" fmla="*/ 63 w 158"/>
                <a:gd name="T79" fmla="*/ 47 h 130"/>
                <a:gd name="T80" fmla="*/ 63 w 158"/>
                <a:gd name="T81" fmla="*/ 47 h 130"/>
                <a:gd name="T82" fmla="*/ 64 w 158"/>
                <a:gd name="T83" fmla="*/ 51 h 130"/>
                <a:gd name="T84" fmla="*/ 65 w 158"/>
                <a:gd name="T85" fmla="*/ 54 h 130"/>
                <a:gd name="T86" fmla="*/ 67 w 158"/>
                <a:gd name="T87" fmla="*/ 58 h 130"/>
                <a:gd name="T88" fmla="*/ 69 w 158"/>
                <a:gd name="T89" fmla="*/ 61 h 130"/>
                <a:gd name="T90" fmla="*/ 69 w 158"/>
                <a:gd name="T91" fmla="*/ 93 h 130"/>
                <a:gd name="T92" fmla="*/ 69 w 158"/>
                <a:gd name="T93" fmla="*/ 93 h 130"/>
                <a:gd name="T94" fmla="*/ 70 w 158"/>
                <a:gd name="T95" fmla="*/ 97 h 130"/>
                <a:gd name="T96" fmla="*/ 72 w 158"/>
                <a:gd name="T97" fmla="*/ 100 h 130"/>
                <a:gd name="T98" fmla="*/ 75 w 158"/>
                <a:gd name="T99" fmla="*/ 102 h 130"/>
                <a:gd name="T100" fmla="*/ 79 w 158"/>
                <a:gd name="T101" fmla="*/ 103 h 130"/>
                <a:gd name="T102" fmla="*/ 79 w 158"/>
                <a:gd name="T103" fmla="*/ 103 h 130"/>
                <a:gd name="T104" fmla="*/ 83 w 158"/>
                <a:gd name="T105" fmla="*/ 102 h 130"/>
                <a:gd name="T106" fmla="*/ 86 w 158"/>
                <a:gd name="T107" fmla="*/ 100 h 130"/>
                <a:gd name="T108" fmla="*/ 88 w 158"/>
                <a:gd name="T109" fmla="*/ 97 h 130"/>
                <a:gd name="T110" fmla="*/ 89 w 158"/>
                <a:gd name="T111" fmla="*/ 93 h 130"/>
                <a:gd name="T112" fmla="*/ 89 w 158"/>
                <a:gd name="T113" fmla="*/ 61 h 130"/>
                <a:gd name="T114" fmla="*/ 89 w 158"/>
                <a:gd name="T115" fmla="*/ 61 h 130"/>
                <a:gd name="T116" fmla="*/ 91 w 158"/>
                <a:gd name="T117" fmla="*/ 58 h 130"/>
                <a:gd name="T118" fmla="*/ 94 w 158"/>
                <a:gd name="T119" fmla="*/ 54 h 130"/>
                <a:gd name="T120" fmla="*/ 95 w 158"/>
                <a:gd name="T121" fmla="*/ 51 h 130"/>
                <a:gd name="T122" fmla="*/ 96 w 158"/>
                <a:gd name="T123" fmla="*/ 47 h 130"/>
                <a:gd name="T124" fmla="*/ 96 w 158"/>
                <a:gd name="T125" fmla="*/ 4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 h="130">
                  <a:moveTo>
                    <a:pt x="158" y="121"/>
                  </a:moveTo>
                  <a:lnTo>
                    <a:pt x="158" y="121"/>
                  </a:lnTo>
                  <a:lnTo>
                    <a:pt x="157" y="124"/>
                  </a:lnTo>
                  <a:lnTo>
                    <a:pt x="155" y="126"/>
                  </a:lnTo>
                  <a:lnTo>
                    <a:pt x="153" y="129"/>
                  </a:lnTo>
                  <a:lnTo>
                    <a:pt x="150" y="130"/>
                  </a:lnTo>
                  <a:lnTo>
                    <a:pt x="9" y="130"/>
                  </a:lnTo>
                  <a:lnTo>
                    <a:pt x="9" y="130"/>
                  </a:lnTo>
                  <a:lnTo>
                    <a:pt x="5" y="129"/>
                  </a:lnTo>
                  <a:lnTo>
                    <a:pt x="3" y="126"/>
                  </a:lnTo>
                  <a:lnTo>
                    <a:pt x="1" y="124"/>
                  </a:lnTo>
                  <a:lnTo>
                    <a:pt x="0" y="121"/>
                  </a:lnTo>
                  <a:lnTo>
                    <a:pt x="0" y="8"/>
                  </a:lnTo>
                  <a:lnTo>
                    <a:pt x="0" y="8"/>
                  </a:lnTo>
                  <a:lnTo>
                    <a:pt x="1" y="5"/>
                  </a:lnTo>
                  <a:lnTo>
                    <a:pt x="3" y="3"/>
                  </a:lnTo>
                  <a:lnTo>
                    <a:pt x="5" y="1"/>
                  </a:lnTo>
                  <a:lnTo>
                    <a:pt x="9" y="0"/>
                  </a:lnTo>
                  <a:lnTo>
                    <a:pt x="150" y="0"/>
                  </a:lnTo>
                  <a:lnTo>
                    <a:pt x="150" y="0"/>
                  </a:lnTo>
                  <a:lnTo>
                    <a:pt x="153" y="1"/>
                  </a:lnTo>
                  <a:lnTo>
                    <a:pt x="155" y="3"/>
                  </a:lnTo>
                  <a:lnTo>
                    <a:pt x="157" y="5"/>
                  </a:lnTo>
                  <a:lnTo>
                    <a:pt x="158" y="8"/>
                  </a:lnTo>
                  <a:lnTo>
                    <a:pt x="158" y="121"/>
                  </a:lnTo>
                  <a:close/>
                  <a:moveTo>
                    <a:pt x="96" y="47"/>
                  </a:moveTo>
                  <a:lnTo>
                    <a:pt x="96" y="47"/>
                  </a:lnTo>
                  <a:lnTo>
                    <a:pt x="96" y="44"/>
                  </a:lnTo>
                  <a:lnTo>
                    <a:pt x="95" y="41"/>
                  </a:lnTo>
                  <a:lnTo>
                    <a:pt x="90" y="36"/>
                  </a:lnTo>
                  <a:lnTo>
                    <a:pt x="85" y="33"/>
                  </a:lnTo>
                  <a:lnTo>
                    <a:pt x="82" y="32"/>
                  </a:lnTo>
                  <a:lnTo>
                    <a:pt x="79" y="31"/>
                  </a:lnTo>
                  <a:lnTo>
                    <a:pt x="79" y="31"/>
                  </a:lnTo>
                  <a:lnTo>
                    <a:pt x="76" y="32"/>
                  </a:lnTo>
                  <a:lnTo>
                    <a:pt x="73" y="33"/>
                  </a:lnTo>
                  <a:lnTo>
                    <a:pt x="68" y="36"/>
                  </a:lnTo>
                  <a:lnTo>
                    <a:pt x="64" y="41"/>
                  </a:lnTo>
                  <a:lnTo>
                    <a:pt x="63" y="44"/>
                  </a:lnTo>
                  <a:lnTo>
                    <a:pt x="63" y="47"/>
                  </a:lnTo>
                  <a:lnTo>
                    <a:pt x="63" y="47"/>
                  </a:lnTo>
                  <a:lnTo>
                    <a:pt x="64" y="51"/>
                  </a:lnTo>
                  <a:lnTo>
                    <a:pt x="65" y="54"/>
                  </a:lnTo>
                  <a:lnTo>
                    <a:pt x="67" y="58"/>
                  </a:lnTo>
                  <a:lnTo>
                    <a:pt x="69" y="61"/>
                  </a:lnTo>
                  <a:lnTo>
                    <a:pt x="69" y="93"/>
                  </a:lnTo>
                  <a:lnTo>
                    <a:pt x="69" y="93"/>
                  </a:lnTo>
                  <a:lnTo>
                    <a:pt x="70" y="97"/>
                  </a:lnTo>
                  <a:lnTo>
                    <a:pt x="72" y="100"/>
                  </a:lnTo>
                  <a:lnTo>
                    <a:pt x="75" y="102"/>
                  </a:lnTo>
                  <a:lnTo>
                    <a:pt x="79" y="103"/>
                  </a:lnTo>
                  <a:lnTo>
                    <a:pt x="79" y="103"/>
                  </a:lnTo>
                  <a:lnTo>
                    <a:pt x="83" y="102"/>
                  </a:lnTo>
                  <a:lnTo>
                    <a:pt x="86" y="100"/>
                  </a:lnTo>
                  <a:lnTo>
                    <a:pt x="88" y="97"/>
                  </a:lnTo>
                  <a:lnTo>
                    <a:pt x="89" y="93"/>
                  </a:lnTo>
                  <a:lnTo>
                    <a:pt x="89" y="61"/>
                  </a:lnTo>
                  <a:lnTo>
                    <a:pt x="89" y="61"/>
                  </a:lnTo>
                  <a:lnTo>
                    <a:pt x="91" y="58"/>
                  </a:lnTo>
                  <a:lnTo>
                    <a:pt x="94" y="54"/>
                  </a:lnTo>
                  <a:lnTo>
                    <a:pt x="95" y="51"/>
                  </a:lnTo>
                  <a:lnTo>
                    <a:pt x="96" y="47"/>
                  </a:lnTo>
                  <a:lnTo>
                    <a:pt x="96" y="47"/>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0" name="Freeform 421"/>
            <p:cNvSpPr>
              <a:spLocks/>
            </p:cNvSpPr>
            <p:nvPr/>
          </p:nvSpPr>
          <p:spPr bwMode="auto">
            <a:xfrm>
              <a:off x="2784476" y="2581275"/>
              <a:ext cx="120650" cy="88900"/>
            </a:xfrm>
            <a:custGeom>
              <a:avLst/>
              <a:gdLst>
                <a:gd name="T0" fmla="*/ 76 w 76"/>
                <a:gd name="T1" fmla="*/ 56 h 56"/>
                <a:gd name="T2" fmla="*/ 76 w 76"/>
                <a:gd name="T3" fmla="*/ 39 h 56"/>
                <a:gd name="T4" fmla="*/ 76 w 76"/>
                <a:gd name="T5" fmla="*/ 39 h 56"/>
                <a:gd name="T6" fmla="*/ 76 w 76"/>
                <a:gd name="T7" fmla="*/ 31 h 56"/>
                <a:gd name="T8" fmla="*/ 73 w 76"/>
                <a:gd name="T9" fmla="*/ 24 h 56"/>
                <a:gd name="T10" fmla="*/ 70 w 76"/>
                <a:gd name="T11" fmla="*/ 18 h 56"/>
                <a:gd name="T12" fmla="*/ 65 w 76"/>
                <a:gd name="T13" fmla="*/ 12 h 56"/>
                <a:gd name="T14" fmla="*/ 60 w 76"/>
                <a:gd name="T15" fmla="*/ 7 h 56"/>
                <a:gd name="T16" fmla="*/ 54 w 76"/>
                <a:gd name="T17" fmla="*/ 3 h 56"/>
                <a:gd name="T18" fmla="*/ 46 w 76"/>
                <a:gd name="T19" fmla="*/ 1 h 56"/>
                <a:gd name="T20" fmla="*/ 38 w 76"/>
                <a:gd name="T21" fmla="*/ 0 h 56"/>
                <a:gd name="T22" fmla="*/ 38 w 76"/>
                <a:gd name="T23" fmla="*/ 0 h 56"/>
                <a:gd name="T24" fmla="*/ 30 w 76"/>
                <a:gd name="T25" fmla="*/ 1 h 56"/>
                <a:gd name="T26" fmla="*/ 23 w 76"/>
                <a:gd name="T27" fmla="*/ 3 h 56"/>
                <a:gd name="T28" fmla="*/ 17 w 76"/>
                <a:gd name="T29" fmla="*/ 7 h 56"/>
                <a:gd name="T30" fmla="*/ 11 w 76"/>
                <a:gd name="T31" fmla="*/ 12 h 56"/>
                <a:gd name="T32" fmla="*/ 6 w 76"/>
                <a:gd name="T33" fmla="*/ 18 h 56"/>
                <a:gd name="T34" fmla="*/ 3 w 76"/>
                <a:gd name="T35" fmla="*/ 24 h 56"/>
                <a:gd name="T36" fmla="*/ 0 w 76"/>
                <a:gd name="T37" fmla="*/ 31 h 56"/>
                <a:gd name="T38" fmla="*/ 0 w 76"/>
                <a:gd name="T39" fmla="*/ 39 h 56"/>
                <a:gd name="T40" fmla="*/ 0 w 76"/>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56">
                  <a:moveTo>
                    <a:pt x="76" y="56"/>
                  </a:moveTo>
                  <a:lnTo>
                    <a:pt x="76" y="39"/>
                  </a:lnTo>
                  <a:lnTo>
                    <a:pt x="76" y="39"/>
                  </a:lnTo>
                  <a:lnTo>
                    <a:pt x="76" y="31"/>
                  </a:lnTo>
                  <a:lnTo>
                    <a:pt x="73" y="24"/>
                  </a:lnTo>
                  <a:lnTo>
                    <a:pt x="70" y="18"/>
                  </a:lnTo>
                  <a:lnTo>
                    <a:pt x="65" y="12"/>
                  </a:lnTo>
                  <a:lnTo>
                    <a:pt x="60" y="7"/>
                  </a:lnTo>
                  <a:lnTo>
                    <a:pt x="54" y="3"/>
                  </a:lnTo>
                  <a:lnTo>
                    <a:pt x="46" y="1"/>
                  </a:lnTo>
                  <a:lnTo>
                    <a:pt x="38" y="0"/>
                  </a:lnTo>
                  <a:lnTo>
                    <a:pt x="38" y="0"/>
                  </a:lnTo>
                  <a:lnTo>
                    <a:pt x="30" y="1"/>
                  </a:lnTo>
                  <a:lnTo>
                    <a:pt x="23" y="3"/>
                  </a:lnTo>
                  <a:lnTo>
                    <a:pt x="17" y="7"/>
                  </a:lnTo>
                  <a:lnTo>
                    <a:pt x="11" y="12"/>
                  </a:lnTo>
                  <a:lnTo>
                    <a:pt x="6" y="18"/>
                  </a:lnTo>
                  <a:lnTo>
                    <a:pt x="3" y="24"/>
                  </a:lnTo>
                  <a:lnTo>
                    <a:pt x="0" y="31"/>
                  </a:lnTo>
                  <a:lnTo>
                    <a:pt x="0" y="39"/>
                  </a:lnTo>
                  <a:lnTo>
                    <a:pt x="0"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1" name="Freeform 422"/>
            <p:cNvSpPr>
              <a:spLocks/>
            </p:cNvSpPr>
            <p:nvPr/>
          </p:nvSpPr>
          <p:spPr bwMode="auto">
            <a:xfrm>
              <a:off x="2743201" y="2543175"/>
              <a:ext cx="203200" cy="127000"/>
            </a:xfrm>
            <a:custGeom>
              <a:avLst/>
              <a:gdLst>
                <a:gd name="T0" fmla="*/ 0 w 128"/>
                <a:gd name="T1" fmla="*/ 80 h 80"/>
                <a:gd name="T2" fmla="*/ 0 w 128"/>
                <a:gd name="T3" fmla="*/ 63 h 80"/>
                <a:gd name="T4" fmla="*/ 0 w 128"/>
                <a:gd name="T5" fmla="*/ 63 h 80"/>
                <a:gd name="T6" fmla="*/ 0 w 128"/>
                <a:gd name="T7" fmla="*/ 56 h 80"/>
                <a:gd name="T8" fmla="*/ 1 w 128"/>
                <a:gd name="T9" fmla="*/ 50 h 80"/>
                <a:gd name="T10" fmla="*/ 3 w 128"/>
                <a:gd name="T11" fmla="*/ 44 h 80"/>
                <a:gd name="T12" fmla="*/ 6 w 128"/>
                <a:gd name="T13" fmla="*/ 39 h 80"/>
                <a:gd name="T14" fmla="*/ 11 w 128"/>
                <a:gd name="T15" fmla="*/ 27 h 80"/>
                <a:gd name="T16" fmla="*/ 19 w 128"/>
                <a:gd name="T17" fmla="*/ 18 h 80"/>
                <a:gd name="T18" fmla="*/ 28 w 128"/>
                <a:gd name="T19" fmla="*/ 10 h 80"/>
                <a:gd name="T20" fmla="*/ 39 w 128"/>
                <a:gd name="T21" fmla="*/ 4 h 80"/>
                <a:gd name="T22" fmla="*/ 46 w 128"/>
                <a:gd name="T23" fmla="*/ 2 h 80"/>
                <a:gd name="T24" fmla="*/ 51 w 128"/>
                <a:gd name="T25" fmla="*/ 1 h 80"/>
                <a:gd name="T26" fmla="*/ 58 w 128"/>
                <a:gd name="T27" fmla="*/ 0 h 80"/>
                <a:gd name="T28" fmla="*/ 64 w 128"/>
                <a:gd name="T29" fmla="*/ 0 h 80"/>
                <a:gd name="T30" fmla="*/ 64 w 128"/>
                <a:gd name="T31" fmla="*/ 0 h 80"/>
                <a:gd name="T32" fmla="*/ 70 w 128"/>
                <a:gd name="T33" fmla="*/ 0 h 80"/>
                <a:gd name="T34" fmla="*/ 77 w 128"/>
                <a:gd name="T35" fmla="*/ 1 h 80"/>
                <a:gd name="T36" fmla="*/ 84 w 128"/>
                <a:gd name="T37" fmla="*/ 2 h 80"/>
                <a:gd name="T38" fmla="*/ 89 w 128"/>
                <a:gd name="T39" fmla="*/ 4 h 80"/>
                <a:gd name="T40" fmla="*/ 100 w 128"/>
                <a:gd name="T41" fmla="*/ 10 h 80"/>
                <a:gd name="T42" fmla="*/ 109 w 128"/>
                <a:gd name="T43" fmla="*/ 18 h 80"/>
                <a:gd name="T44" fmla="*/ 118 w 128"/>
                <a:gd name="T45" fmla="*/ 27 h 80"/>
                <a:gd name="T46" fmla="*/ 123 w 128"/>
                <a:gd name="T47" fmla="*/ 39 h 80"/>
                <a:gd name="T48" fmla="*/ 125 w 128"/>
                <a:gd name="T49" fmla="*/ 44 h 80"/>
                <a:gd name="T50" fmla="*/ 127 w 128"/>
                <a:gd name="T51" fmla="*/ 50 h 80"/>
                <a:gd name="T52" fmla="*/ 128 w 128"/>
                <a:gd name="T53" fmla="*/ 56 h 80"/>
                <a:gd name="T54" fmla="*/ 128 w 128"/>
                <a:gd name="T55" fmla="*/ 63 h 80"/>
                <a:gd name="T56" fmla="*/ 128 w 128"/>
                <a:gd name="T5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8" h="80">
                  <a:moveTo>
                    <a:pt x="0" y="80"/>
                  </a:moveTo>
                  <a:lnTo>
                    <a:pt x="0" y="63"/>
                  </a:lnTo>
                  <a:lnTo>
                    <a:pt x="0" y="63"/>
                  </a:lnTo>
                  <a:lnTo>
                    <a:pt x="0" y="56"/>
                  </a:lnTo>
                  <a:lnTo>
                    <a:pt x="1" y="50"/>
                  </a:lnTo>
                  <a:lnTo>
                    <a:pt x="3" y="44"/>
                  </a:lnTo>
                  <a:lnTo>
                    <a:pt x="6" y="39"/>
                  </a:lnTo>
                  <a:lnTo>
                    <a:pt x="11" y="27"/>
                  </a:lnTo>
                  <a:lnTo>
                    <a:pt x="19" y="18"/>
                  </a:lnTo>
                  <a:lnTo>
                    <a:pt x="28" y="10"/>
                  </a:lnTo>
                  <a:lnTo>
                    <a:pt x="39" y="4"/>
                  </a:lnTo>
                  <a:lnTo>
                    <a:pt x="46" y="2"/>
                  </a:lnTo>
                  <a:lnTo>
                    <a:pt x="51" y="1"/>
                  </a:lnTo>
                  <a:lnTo>
                    <a:pt x="58" y="0"/>
                  </a:lnTo>
                  <a:lnTo>
                    <a:pt x="64" y="0"/>
                  </a:lnTo>
                  <a:lnTo>
                    <a:pt x="64" y="0"/>
                  </a:lnTo>
                  <a:lnTo>
                    <a:pt x="70" y="0"/>
                  </a:lnTo>
                  <a:lnTo>
                    <a:pt x="77" y="1"/>
                  </a:lnTo>
                  <a:lnTo>
                    <a:pt x="84" y="2"/>
                  </a:lnTo>
                  <a:lnTo>
                    <a:pt x="89" y="4"/>
                  </a:lnTo>
                  <a:lnTo>
                    <a:pt x="100" y="10"/>
                  </a:lnTo>
                  <a:lnTo>
                    <a:pt x="109" y="18"/>
                  </a:lnTo>
                  <a:lnTo>
                    <a:pt x="118" y="27"/>
                  </a:lnTo>
                  <a:lnTo>
                    <a:pt x="123" y="39"/>
                  </a:lnTo>
                  <a:lnTo>
                    <a:pt x="125" y="44"/>
                  </a:lnTo>
                  <a:lnTo>
                    <a:pt x="127" y="50"/>
                  </a:lnTo>
                  <a:lnTo>
                    <a:pt x="128" y="56"/>
                  </a:lnTo>
                  <a:lnTo>
                    <a:pt x="128" y="63"/>
                  </a:lnTo>
                  <a:lnTo>
                    <a:pt x="128" y="8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2" name="Freeform 423"/>
            <p:cNvSpPr>
              <a:spLocks/>
            </p:cNvSpPr>
            <p:nvPr/>
          </p:nvSpPr>
          <p:spPr bwMode="auto">
            <a:xfrm>
              <a:off x="3003551" y="3000375"/>
              <a:ext cx="87313" cy="61913"/>
            </a:xfrm>
            <a:custGeom>
              <a:avLst/>
              <a:gdLst>
                <a:gd name="T0" fmla="*/ 0 w 55"/>
                <a:gd name="T1" fmla="*/ 39 h 39"/>
                <a:gd name="T2" fmla="*/ 0 w 55"/>
                <a:gd name="T3" fmla="*/ 39 h 39"/>
                <a:gd name="T4" fmla="*/ 2 w 55"/>
                <a:gd name="T5" fmla="*/ 29 h 39"/>
                <a:gd name="T6" fmla="*/ 5 w 55"/>
                <a:gd name="T7" fmla="*/ 22 h 39"/>
                <a:gd name="T8" fmla="*/ 8 w 55"/>
                <a:gd name="T9" fmla="*/ 15 h 39"/>
                <a:gd name="T10" fmla="*/ 12 w 55"/>
                <a:gd name="T11" fmla="*/ 10 h 39"/>
                <a:gd name="T12" fmla="*/ 15 w 55"/>
                <a:gd name="T13" fmla="*/ 5 h 39"/>
                <a:gd name="T14" fmla="*/ 19 w 55"/>
                <a:gd name="T15" fmla="*/ 2 h 39"/>
                <a:gd name="T16" fmla="*/ 24 w 55"/>
                <a:gd name="T17" fmla="*/ 0 h 39"/>
                <a:gd name="T18" fmla="*/ 28 w 55"/>
                <a:gd name="T19" fmla="*/ 0 h 39"/>
                <a:gd name="T20" fmla="*/ 28 w 55"/>
                <a:gd name="T21" fmla="*/ 0 h 39"/>
                <a:gd name="T22" fmla="*/ 32 w 55"/>
                <a:gd name="T23" fmla="*/ 0 h 39"/>
                <a:gd name="T24" fmla="*/ 35 w 55"/>
                <a:gd name="T25" fmla="*/ 2 h 39"/>
                <a:gd name="T26" fmla="*/ 39 w 55"/>
                <a:gd name="T27" fmla="*/ 5 h 39"/>
                <a:gd name="T28" fmla="*/ 43 w 55"/>
                <a:gd name="T29" fmla="*/ 10 h 39"/>
                <a:gd name="T30" fmla="*/ 46 w 55"/>
                <a:gd name="T31" fmla="*/ 15 h 39"/>
                <a:gd name="T32" fmla="*/ 49 w 55"/>
                <a:gd name="T33" fmla="*/ 22 h 39"/>
                <a:gd name="T34" fmla="*/ 52 w 55"/>
                <a:gd name="T35" fmla="*/ 29 h 39"/>
                <a:gd name="T36" fmla="*/ 55 w 55"/>
                <a:gd name="T3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0" y="39"/>
                  </a:moveTo>
                  <a:lnTo>
                    <a:pt x="0" y="39"/>
                  </a:lnTo>
                  <a:lnTo>
                    <a:pt x="2" y="29"/>
                  </a:lnTo>
                  <a:lnTo>
                    <a:pt x="5" y="22"/>
                  </a:lnTo>
                  <a:lnTo>
                    <a:pt x="8" y="15"/>
                  </a:lnTo>
                  <a:lnTo>
                    <a:pt x="12" y="10"/>
                  </a:lnTo>
                  <a:lnTo>
                    <a:pt x="15" y="5"/>
                  </a:lnTo>
                  <a:lnTo>
                    <a:pt x="19" y="2"/>
                  </a:lnTo>
                  <a:lnTo>
                    <a:pt x="24" y="0"/>
                  </a:lnTo>
                  <a:lnTo>
                    <a:pt x="28" y="0"/>
                  </a:lnTo>
                  <a:lnTo>
                    <a:pt x="28" y="0"/>
                  </a:lnTo>
                  <a:lnTo>
                    <a:pt x="32" y="0"/>
                  </a:lnTo>
                  <a:lnTo>
                    <a:pt x="35" y="2"/>
                  </a:lnTo>
                  <a:lnTo>
                    <a:pt x="39" y="5"/>
                  </a:lnTo>
                  <a:lnTo>
                    <a:pt x="43" y="10"/>
                  </a:lnTo>
                  <a:lnTo>
                    <a:pt x="46" y="15"/>
                  </a:lnTo>
                  <a:lnTo>
                    <a:pt x="49" y="22"/>
                  </a:lnTo>
                  <a:lnTo>
                    <a:pt x="52" y="29"/>
                  </a:lnTo>
                  <a:lnTo>
                    <a:pt x="55" y="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3" name="Freeform 424"/>
            <p:cNvSpPr>
              <a:spLocks/>
            </p:cNvSpPr>
            <p:nvPr/>
          </p:nvSpPr>
          <p:spPr bwMode="auto">
            <a:xfrm>
              <a:off x="2944813" y="3094038"/>
              <a:ext cx="39688" cy="36513"/>
            </a:xfrm>
            <a:custGeom>
              <a:avLst/>
              <a:gdLst>
                <a:gd name="T0" fmla="*/ 22 w 25"/>
                <a:gd name="T1" fmla="*/ 2 h 23"/>
                <a:gd name="T2" fmla="*/ 22 w 25"/>
                <a:gd name="T3" fmla="*/ 2 h 23"/>
                <a:gd name="T4" fmla="*/ 25 w 25"/>
                <a:gd name="T5" fmla="*/ 5 h 23"/>
                <a:gd name="T6" fmla="*/ 25 w 25"/>
                <a:gd name="T7" fmla="*/ 10 h 23"/>
                <a:gd name="T8" fmla="*/ 25 w 25"/>
                <a:gd name="T9" fmla="*/ 10 h 23"/>
                <a:gd name="T10" fmla="*/ 24 w 25"/>
                <a:gd name="T11" fmla="*/ 15 h 23"/>
                <a:gd name="T12" fmla="*/ 21 w 25"/>
                <a:gd name="T13" fmla="*/ 19 h 23"/>
                <a:gd name="T14" fmla="*/ 17 w 25"/>
                <a:gd name="T15" fmla="*/ 22 h 23"/>
                <a:gd name="T16" fmla="*/ 12 w 25"/>
                <a:gd name="T17" fmla="*/ 23 h 23"/>
                <a:gd name="T18" fmla="*/ 12 w 25"/>
                <a:gd name="T19" fmla="*/ 23 h 23"/>
                <a:gd name="T20" fmla="*/ 8 w 25"/>
                <a:gd name="T21" fmla="*/ 22 h 23"/>
                <a:gd name="T22" fmla="*/ 4 w 25"/>
                <a:gd name="T23" fmla="*/ 19 h 23"/>
                <a:gd name="T24" fmla="*/ 1 w 25"/>
                <a:gd name="T25" fmla="*/ 15 h 23"/>
                <a:gd name="T26" fmla="*/ 0 w 25"/>
                <a:gd name="T27" fmla="*/ 10 h 23"/>
                <a:gd name="T28" fmla="*/ 0 w 25"/>
                <a:gd name="T29" fmla="*/ 10 h 23"/>
                <a:gd name="T30" fmla="*/ 1 w 25"/>
                <a:gd name="T31" fmla="*/ 7 h 23"/>
                <a:gd name="T32" fmla="*/ 2 w 25"/>
                <a:gd name="T33" fmla="*/ 4 h 23"/>
                <a:gd name="T34" fmla="*/ 4 w 25"/>
                <a:gd name="T35" fmla="*/ 2 h 23"/>
                <a:gd name="T36" fmla="*/ 6 w 25"/>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22" y="2"/>
                  </a:moveTo>
                  <a:lnTo>
                    <a:pt x="22" y="2"/>
                  </a:lnTo>
                  <a:lnTo>
                    <a:pt x="25" y="5"/>
                  </a:lnTo>
                  <a:lnTo>
                    <a:pt x="25" y="10"/>
                  </a:lnTo>
                  <a:lnTo>
                    <a:pt x="25" y="10"/>
                  </a:lnTo>
                  <a:lnTo>
                    <a:pt x="24" y="15"/>
                  </a:lnTo>
                  <a:lnTo>
                    <a:pt x="21" y="19"/>
                  </a:lnTo>
                  <a:lnTo>
                    <a:pt x="17" y="22"/>
                  </a:lnTo>
                  <a:lnTo>
                    <a:pt x="12" y="23"/>
                  </a:lnTo>
                  <a:lnTo>
                    <a:pt x="12" y="23"/>
                  </a:lnTo>
                  <a:lnTo>
                    <a:pt x="8" y="22"/>
                  </a:lnTo>
                  <a:lnTo>
                    <a:pt x="4" y="19"/>
                  </a:lnTo>
                  <a:lnTo>
                    <a:pt x="1" y="15"/>
                  </a:lnTo>
                  <a:lnTo>
                    <a:pt x="0" y="10"/>
                  </a:lnTo>
                  <a:lnTo>
                    <a:pt x="0" y="10"/>
                  </a:lnTo>
                  <a:lnTo>
                    <a:pt x="1" y="7"/>
                  </a:lnTo>
                  <a:lnTo>
                    <a:pt x="2" y="4"/>
                  </a:lnTo>
                  <a:lnTo>
                    <a:pt x="4" y="2"/>
                  </a:lnTo>
                  <a:lnTo>
                    <a:pt x="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4" name="Line 425"/>
            <p:cNvSpPr>
              <a:spLocks noChangeShapeType="1"/>
            </p:cNvSpPr>
            <p:nvPr/>
          </p:nvSpPr>
          <p:spPr bwMode="auto">
            <a:xfrm flipH="1">
              <a:off x="2986088" y="3073400"/>
              <a:ext cx="1238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5" name="Freeform 426"/>
            <p:cNvSpPr>
              <a:spLocks/>
            </p:cNvSpPr>
            <p:nvPr/>
          </p:nvSpPr>
          <p:spPr bwMode="auto">
            <a:xfrm>
              <a:off x="3109913" y="3094038"/>
              <a:ext cx="38100" cy="36513"/>
            </a:xfrm>
            <a:custGeom>
              <a:avLst/>
              <a:gdLst>
                <a:gd name="T0" fmla="*/ 19 w 24"/>
                <a:gd name="T1" fmla="*/ 0 h 23"/>
                <a:gd name="T2" fmla="*/ 19 w 24"/>
                <a:gd name="T3" fmla="*/ 0 h 23"/>
                <a:gd name="T4" fmla="*/ 21 w 24"/>
                <a:gd name="T5" fmla="*/ 2 h 23"/>
                <a:gd name="T6" fmla="*/ 22 w 24"/>
                <a:gd name="T7" fmla="*/ 4 h 23"/>
                <a:gd name="T8" fmla="*/ 24 w 24"/>
                <a:gd name="T9" fmla="*/ 7 h 23"/>
                <a:gd name="T10" fmla="*/ 24 w 24"/>
                <a:gd name="T11" fmla="*/ 10 h 23"/>
                <a:gd name="T12" fmla="*/ 24 w 24"/>
                <a:gd name="T13" fmla="*/ 10 h 23"/>
                <a:gd name="T14" fmla="*/ 23 w 24"/>
                <a:gd name="T15" fmla="*/ 15 h 23"/>
                <a:gd name="T16" fmla="*/ 20 w 24"/>
                <a:gd name="T17" fmla="*/ 19 h 23"/>
                <a:gd name="T18" fmla="*/ 17 w 24"/>
                <a:gd name="T19" fmla="*/ 22 h 23"/>
                <a:gd name="T20" fmla="*/ 12 w 24"/>
                <a:gd name="T21" fmla="*/ 23 h 23"/>
                <a:gd name="T22" fmla="*/ 12 w 24"/>
                <a:gd name="T23" fmla="*/ 23 h 23"/>
                <a:gd name="T24" fmla="*/ 7 w 24"/>
                <a:gd name="T25" fmla="*/ 22 h 23"/>
                <a:gd name="T26" fmla="*/ 4 w 24"/>
                <a:gd name="T27" fmla="*/ 19 h 23"/>
                <a:gd name="T28" fmla="*/ 1 w 24"/>
                <a:gd name="T29" fmla="*/ 15 h 23"/>
                <a:gd name="T30" fmla="*/ 0 w 24"/>
                <a:gd name="T31" fmla="*/ 10 h 23"/>
                <a:gd name="T32" fmla="*/ 0 w 24"/>
                <a:gd name="T33" fmla="*/ 10 h 23"/>
                <a:gd name="T34" fmla="*/ 1 w 24"/>
                <a:gd name="T35" fmla="*/ 5 h 23"/>
                <a:gd name="T36" fmla="*/ 3 w 24"/>
                <a:gd name="T3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3">
                  <a:moveTo>
                    <a:pt x="19" y="0"/>
                  </a:moveTo>
                  <a:lnTo>
                    <a:pt x="19" y="0"/>
                  </a:lnTo>
                  <a:lnTo>
                    <a:pt x="21" y="2"/>
                  </a:lnTo>
                  <a:lnTo>
                    <a:pt x="22" y="4"/>
                  </a:lnTo>
                  <a:lnTo>
                    <a:pt x="24" y="7"/>
                  </a:lnTo>
                  <a:lnTo>
                    <a:pt x="24" y="10"/>
                  </a:lnTo>
                  <a:lnTo>
                    <a:pt x="24" y="10"/>
                  </a:lnTo>
                  <a:lnTo>
                    <a:pt x="23" y="15"/>
                  </a:lnTo>
                  <a:lnTo>
                    <a:pt x="20" y="19"/>
                  </a:lnTo>
                  <a:lnTo>
                    <a:pt x="17" y="22"/>
                  </a:lnTo>
                  <a:lnTo>
                    <a:pt x="12" y="23"/>
                  </a:lnTo>
                  <a:lnTo>
                    <a:pt x="12" y="23"/>
                  </a:lnTo>
                  <a:lnTo>
                    <a:pt x="7" y="22"/>
                  </a:lnTo>
                  <a:lnTo>
                    <a:pt x="4" y="19"/>
                  </a:lnTo>
                  <a:lnTo>
                    <a:pt x="1" y="15"/>
                  </a:lnTo>
                  <a:lnTo>
                    <a:pt x="0" y="10"/>
                  </a:lnTo>
                  <a:lnTo>
                    <a:pt x="0" y="10"/>
                  </a:lnTo>
                  <a:lnTo>
                    <a:pt x="1" y="5"/>
                  </a:lnTo>
                  <a:lnTo>
                    <a:pt x="3"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6" name="Freeform 427"/>
            <p:cNvSpPr>
              <a:spLocks/>
            </p:cNvSpPr>
            <p:nvPr/>
          </p:nvSpPr>
          <p:spPr bwMode="auto">
            <a:xfrm>
              <a:off x="2922588" y="3073400"/>
              <a:ext cx="249238" cy="269875"/>
            </a:xfrm>
            <a:custGeom>
              <a:avLst/>
              <a:gdLst>
                <a:gd name="T0" fmla="*/ 23 w 157"/>
                <a:gd name="T1" fmla="*/ 0 h 170"/>
                <a:gd name="T2" fmla="*/ 0 w 157"/>
                <a:gd name="T3" fmla="*/ 0 h 170"/>
                <a:gd name="T4" fmla="*/ 7 w 157"/>
                <a:gd name="T5" fmla="*/ 85 h 170"/>
                <a:gd name="T6" fmla="*/ 0 w 157"/>
                <a:gd name="T7" fmla="*/ 170 h 170"/>
                <a:gd name="T8" fmla="*/ 157 w 157"/>
                <a:gd name="T9" fmla="*/ 170 h 170"/>
                <a:gd name="T10" fmla="*/ 150 w 157"/>
                <a:gd name="T11" fmla="*/ 85 h 170"/>
                <a:gd name="T12" fmla="*/ 157 w 157"/>
                <a:gd name="T13" fmla="*/ 0 h 170"/>
                <a:gd name="T14" fmla="*/ 134 w 15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70">
                  <a:moveTo>
                    <a:pt x="23" y="0"/>
                  </a:moveTo>
                  <a:lnTo>
                    <a:pt x="0" y="0"/>
                  </a:lnTo>
                  <a:lnTo>
                    <a:pt x="7" y="85"/>
                  </a:lnTo>
                  <a:lnTo>
                    <a:pt x="0" y="170"/>
                  </a:lnTo>
                  <a:lnTo>
                    <a:pt x="157" y="170"/>
                  </a:lnTo>
                  <a:lnTo>
                    <a:pt x="150" y="85"/>
                  </a:lnTo>
                  <a:lnTo>
                    <a:pt x="157" y="0"/>
                  </a:lnTo>
                  <a:lnTo>
                    <a:pt x="13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7" name="Line 428"/>
            <p:cNvSpPr>
              <a:spLocks noChangeShapeType="1"/>
            </p:cNvSpPr>
            <p:nvPr/>
          </p:nvSpPr>
          <p:spPr bwMode="auto">
            <a:xfrm>
              <a:off x="3122613" y="3109913"/>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8" name="Freeform 429"/>
            <p:cNvSpPr>
              <a:spLocks/>
            </p:cNvSpPr>
            <p:nvPr/>
          </p:nvSpPr>
          <p:spPr bwMode="auto">
            <a:xfrm>
              <a:off x="2963863" y="2979738"/>
              <a:ext cx="165100" cy="123825"/>
            </a:xfrm>
            <a:custGeom>
              <a:avLst/>
              <a:gdLst>
                <a:gd name="T0" fmla="*/ 0 w 104"/>
                <a:gd name="T1" fmla="*/ 78 h 78"/>
                <a:gd name="T2" fmla="*/ 0 w 104"/>
                <a:gd name="T3" fmla="*/ 78 h 78"/>
                <a:gd name="T4" fmla="*/ 3 w 104"/>
                <a:gd name="T5" fmla="*/ 62 h 78"/>
                <a:gd name="T6" fmla="*/ 7 w 104"/>
                <a:gd name="T7" fmla="*/ 46 h 78"/>
                <a:gd name="T8" fmla="*/ 13 w 104"/>
                <a:gd name="T9" fmla="*/ 33 h 78"/>
                <a:gd name="T10" fmla="*/ 19 w 104"/>
                <a:gd name="T11" fmla="*/ 22 h 78"/>
                <a:gd name="T12" fmla="*/ 26 w 104"/>
                <a:gd name="T13" fmla="*/ 13 h 78"/>
                <a:gd name="T14" fmla="*/ 34 w 104"/>
                <a:gd name="T15" fmla="*/ 5 h 78"/>
                <a:gd name="T16" fmla="*/ 38 w 104"/>
                <a:gd name="T17" fmla="*/ 3 h 78"/>
                <a:gd name="T18" fmla="*/ 43 w 104"/>
                <a:gd name="T19" fmla="*/ 1 h 78"/>
                <a:gd name="T20" fmla="*/ 48 w 104"/>
                <a:gd name="T21" fmla="*/ 0 h 78"/>
                <a:gd name="T22" fmla="*/ 53 w 104"/>
                <a:gd name="T23" fmla="*/ 0 h 78"/>
                <a:gd name="T24" fmla="*/ 53 w 104"/>
                <a:gd name="T25" fmla="*/ 0 h 78"/>
                <a:gd name="T26" fmla="*/ 57 w 104"/>
                <a:gd name="T27" fmla="*/ 0 h 78"/>
                <a:gd name="T28" fmla="*/ 62 w 104"/>
                <a:gd name="T29" fmla="*/ 1 h 78"/>
                <a:gd name="T30" fmla="*/ 66 w 104"/>
                <a:gd name="T31" fmla="*/ 3 h 78"/>
                <a:gd name="T32" fmla="*/ 70 w 104"/>
                <a:gd name="T33" fmla="*/ 5 h 78"/>
                <a:gd name="T34" fmla="*/ 78 w 104"/>
                <a:gd name="T35" fmla="*/ 13 h 78"/>
                <a:gd name="T36" fmla="*/ 86 w 104"/>
                <a:gd name="T37" fmla="*/ 22 h 78"/>
                <a:gd name="T38" fmla="*/ 92 w 104"/>
                <a:gd name="T39" fmla="*/ 33 h 78"/>
                <a:gd name="T40" fmla="*/ 98 w 104"/>
                <a:gd name="T41" fmla="*/ 46 h 78"/>
                <a:gd name="T42" fmla="*/ 101 w 104"/>
                <a:gd name="T43" fmla="*/ 62 h 78"/>
                <a:gd name="T44" fmla="*/ 104 w 104"/>
                <a:gd name="T4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78">
                  <a:moveTo>
                    <a:pt x="0" y="78"/>
                  </a:moveTo>
                  <a:lnTo>
                    <a:pt x="0" y="78"/>
                  </a:lnTo>
                  <a:lnTo>
                    <a:pt x="3" y="62"/>
                  </a:lnTo>
                  <a:lnTo>
                    <a:pt x="7" y="46"/>
                  </a:lnTo>
                  <a:lnTo>
                    <a:pt x="13" y="33"/>
                  </a:lnTo>
                  <a:lnTo>
                    <a:pt x="19" y="22"/>
                  </a:lnTo>
                  <a:lnTo>
                    <a:pt x="26" y="13"/>
                  </a:lnTo>
                  <a:lnTo>
                    <a:pt x="34" y="5"/>
                  </a:lnTo>
                  <a:lnTo>
                    <a:pt x="38" y="3"/>
                  </a:lnTo>
                  <a:lnTo>
                    <a:pt x="43" y="1"/>
                  </a:lnTo>
                  <a:lnTo>
                    <a:pt x="48" y="0"/>
                  </a:lnTo>
                  <a:lnTo>
                    <a:pt x="53" y="0"/>
                  </a:lnTo>
                  <a:lnTo>
                    <a:pt x="53" y="0"/>
                  </a:lnTo>
                  <a:lnTo>
                    <a:pt x="57" y="0"/>
                  </a:lnTo>
                  <a:lnTo>
                    <a:pt x="62" y="1"/>
                  </a:lnTo>
                  <a:lnTo>
                    <a:pt x="66" y="3"/>
                  </a:lnTo>
                  <a:lnTo>
                    <a:pt x="70" y="5"/>
                  </a:lnTo>
                  <a:lnTo>
                    <a:pt x="78" y="13"/>
                  </a:lnTo>
                  <a:lnTo>
                    <a:pt x="86" y="22"/>
                  </a:lnTo>
                  <a:lnTo>
                    <a:pt x="92" y="33"/>
                  </a:lnTo>
                  <a:lnTo>
                    <a:pt x="98" y="46"/>
                  </a:lnTo>
                  <a:lnTo>
                    <a:pt x="101" y="62"/>
                  </a:lnTo>
                  <a:lnTo>
                    <a:pt x="104" y="7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09" name="Freeform 430"/>
            <p:cNvSpPr>
              <a:spLocks/>
            </p:cNvSpPr>
            <p:nvPr/>
          </p:nvSpPr>
          <p:spPr bwMode="auto">
            <a:xfrm>
              <a:off x="2422526" y="3035300"/>
              <a:ext cx="255588" cy="163513"/>
            </a:xfrm>
            <a:custGeom>
              <a:avLst/>
              <a:gdLst>
                <a:gd name="T0" fmla="*/ 18 w 161"/>
                <a:gd name="T1" fmla="*/ 103 h 103"/>
                <a:gd name="T2" fmla="*/ 149 w 161"/>
                <a:gd name="T3" fmla="*/ 103 h 103"/>
                <a:gd name="T4" fmla="*/ 161 w 161"/>
                <a:gd name="T5" fmla="*/ 9 h 103"/>
                <a:gd name="T6" fmla="*/ 161 w 161"/>
                <a:gd name="T7" fmla="*/ 9 h 103"/>
                <a:gd name="T8" fmla="*/ 0 w 161"/>
                <a:gd name="T9" fmla="*/ 0 h 103"/>
              </a:gdLst>
              <a:ahLst/>
              <a:cxnLst>
                <a:cxn ang="0">
                  <a:pos x="T0" y="T1"/>
                </a:cxn>
                <a:cxn ang="0">
                  <a:pos x="T2" y="T3"/>
                </a:cxn>
                <a:cxn ang="0">
                  <a:pos x="T4" y="T5"/>
                </a:cxn>
                <a:cxn ang="0">
                  <a:pos x="T6" y="T7"/>
                </a:cxn>
                <a:cxn ang="0">
                  <a:pos x="T8" y="T9"/>
                </a:cxn>
              </a:cxnLst>
              <a:rect l="0" t="0" r="r" b="b"/>
              <a:pathLst>
                <a:path w="161" h="103">
                  <a:moveTo>
                    <a:pt x="18" y="103"/>
                  </a:moveTo>
                  <a:lnTo>
                    <a:pt x="149" y="103"/>
                  </a:lnTo>
                  <a:lnTo>
                    <a:pt x="161" y="9"/>
                  </a:lnTo>
                  <a:lnTo>
                    <a:pt x="161" y="9"/>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0" name="Freeform 431"/>
            <p:cNvSpPr>
              <a:spLocks/>
            </p:cNvSpPr>
            <p:nvPr/>
          </p:nvSpPr>
          <p:spPr bwMode="auto">
            <a:xfrm>
              <a:off x="2459038" y="3133725"/>
              <a:ext cx="185738" cy="25400"/>
            </a:xfrm>
            <a:custGeom>
              <a:avLst/>
              <a:gdLst>
                <a:gd name="T0" fmla="*/ 108 w 117"/>
                <a:gd name="T1" fmla="*/ 16 h 16"/>
                <a:gd name="T2" fmla="*/ 9 w 117"/>
                <a:gd name="T3" fmla="*/ 16 h 16"/>
                <a:gd name="T4" fmla="*/ 9 w 117"/>
                <a:gd name="T5" fmla="*/ 16 h 16"/>
                <a:gd name="T6" fmla="*/ 6 w 117"/>
                <a:gd name="T7" fmla="*/ 15 h 16"/>
                <a:gd name="T8" fmla="*/ 2 w 117"/>
                <a:gd name="T9" fmla="*/ 14 h 16"/>
                <a:gd name="T10" fmla="*/ 1 w 117"/>
                <a:gd name="T11" fmla="*/ 11 h 16"/>
                <a:gd name="T12" fmla="*/ 0 w 117"/>
                <a:gd name="T13" fmla="*/ 8 h 16"/>
                <a:gd name="T14" fmla="*/ 0 w 117"/>
                <a:gd name="T15" fmla="*/ 8 h 16"/>
                <a:gd name="T16" fmla="*/ 1 w 117"/>
                <a:gd name="T17" fmla="*/ 5 h 16"/>
                <a:gd name="T18" fmla="*/ 2 w 117"/>
                <a:gd name="T19" fmla="*/ 3 h 16"/>
                <a:gd name="T20" fmla="*/ 6 w 117"/>
                <a:gd name="T21" fmla="*/ 1 h 16"/>
                <a:gd name="T22" fmla="*/ 9 w 117"/>
                <a:gd name="T23" fmla="*/ 0 h 16"/>
                <a:gd name="T24" fmla="*/ 108 w 117"/>
                <a:gd name="T25" fmla="*/ 0 h 16"/>
                <a:gd name="T26" fmla="*/ 108 w 117"/>
                <a:gd name="T27" fmla="*/ 0 h 16"/>
                <a:gd name="T28" fmla="*/ 111 w 117"/>
                <a:gd name="T29" fmla="*/ 1 h 16"/>
                <a:gd name="T30" fmla="*/ 115 w 117"/>
                <a:gd name="T31" fmla="*/ 3 h 16"/>
                <a:gd name="T32" fmla="*/ 116 w 117"/>
                <a:gd name="T33" fmla="*/ 5 h 16"/>
                <a:gd name="T34" fmla="*/ 117 w 117"/>
                <a:gd name="T35" fmla="*/ 8 h 16"/>
                <a:gd name="T36" fmla="*/ 117 w 117"/>
                <a:gd name="T37" fmla="*/ 8 h 16"/>
                <a:gd name="T38" fmla="*/ 116 w 117"/>
                <a:gd name="T39" fmla="*/ 11 h 16"/>
                <a:gd name="T40" fmla="*/ 115 w 117"/>
                <a:gd name="T41" fmla="*/ 14 h 16"/>
                <a:gd name="T42" fmla="*/ 111 w 117"/>
                <a:gd name="T43" fmla="*/ 15 h 16"/>
                <a:gd name="T44" fmla="*/ 108 w 117"/>
                <a:gd name="T45" fmla="*/ 16 h 16"/>
                <a:gd name="T46" fmla="*/ 108 w 117"/>
                <a:gd name="T4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6">
                  <a:moveTo>
                    <a:pt x="108" y="16"/>
                  </a:moveTo>
                  <a:lnTo>
                    <a:pt x="9" y="16"/>
                  </a:lnTo>
                  <a:lnTo>
                    <a:pt x="9" y="16"/>
                  </a:lnTo>
                  <a:lnTo>
                    <a:pt x="6" y="15"/>
                  </a:lnTo>
                  <a:lnTo>
                    <a:pt x="2" y="14"/>
                  </a:lnTo>
                  <a:lnTo>
                    <a:pt x="1" y="11"/>
                  </a:lnTo>
                  <a:lnTo>
                    <a:pt x="0" y="8"/>
                  </a:lnTo>
                  <a:lnTo>
                    <a:pt x="0" y="8"/>
                  </a:lnTo>
                  <a:lnTo>
                    <a:pt x="1" y="5"/>
                  </a:lnTo>
                  <a:lnTo>
                    <a:pt x="2" y="3"/>
                  </a:lnTo>
                  <a:lnTo>
                    <a:pt x="6" y="1"/>
                  </a:lnTo>
                  <a:lnTo>
                    <a:pt x="9" y="0"/>
                  </a:lnTo>
                  <a:lnTo>
                    <a:pt x="108" y="0"/>
                  </a:lnTo>
                  <a:lnTo>
                    <a:pt x="108" y="0"/>
                  </a:lnTo>
                  <a:lnTo>
                    <a:pt x="111" y="1"/>
                  </a:lnTo>
                  <a:lnTo>
                    <a:pt x="115" y="3"/>
                  </a:lnTo>
                  <a:lnTo>
                    <a:pt x="116" y="5"/>
                  </a:lnTo>
                  <a:lnTo>
                    <a:pt x="117" y="8"/>
                  </a:lnTo>
                  <a:lnTo>
                    <a:pt x="117" y="8"/>
                  </a:lnTo>
                  <a:lnTo>
                    <a:pt x="116" y="11"/>
                  </a:lnTo>
                  <a:lnTo>
                    <a:pt x="115" y="14"/>
                  </a:lnTo>
                  <a:lnTo>
                    <a:pt x="111" y="15"/>
                  </a:lnTo>
                  <a:lnTo>
                    <a:pt x="108" y="16"/>
                  </a:lnTo>
                  <a:lnTo>
                    <a:pt x="108" y="1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1" name="Freeform 432"/>
            <p:cNvSpPr>
              <a:spLocks/>
            </p:cNvSpPr>
            <p:nvPr/>
          </p:nvSpPr>
          <p:spPr bwMode="auto">
            <a:xfrm>
              <a:off x="2452688" y="3081338"/>
              <a:ext cx="198438" cy="23813"/>
            </a:xfrm>
            <a:custGeom>
              <a:avLst/>
              <a:gdLst>
                <a:gd name="T0" fmla="*/ 117 w 125"/>
                <a:gd name="T1" fmla="*/ 15 h 15"/>
                <a:gd name="T2" fmla="*/ 9 w 125"/>
                <a:gd name="T3" fmla="*/ 15 h 15"/>
                <a:gd name="T4" fmla="*/ 9 w 125"/>
                <a:gd name="T5" fmla="*/ 15 h 15"/>
                <a:gd name="T6" fmla="*/ 5 w 125"/>
                <a:gd name="T7" fmla="*/ 14 h 15"/>
                <a:gd name="T8" fmla="*/ 2 w 125"/>
                <a:gd name="T9" fmla="*/ 13 h 15"/>
                <a:gd name="T10" fmla="*/ 1 w 125"/>
                <a:gd name="T11" fmla="*/ 10 h 15"/>
                <a:gd name="T12" fmla="*/ 0 w 125"/>
                <a:gd name="T13" fmla="*/ 7 h 15"/>
                <a:gd name="T14" fmla="*/ 0 w 125"/>
                <a:gd name="T15" fmla="*/ 7 h 15"/>
                <a:gd name="T16" fmla="*/ 1 w 125"/>
                <a:gd name="T17" fmla="*/ 4 h 15"/>
                <a:gd name="T18" fmla="*/ 2 w 125"/>
                <a:gd name="T19" fmla="*/ 2 h 15"/>
                <a:gd name="T20" fmla="*/ 5 w 125"/>
                <a:gd name="T21" fmla="*/ 0 h 15"/>
                <a:gd name="T22" fmla="*/ 9 w 125"/>
                <a:gd name="T23" fmla="*/ 0 h 15"/>
                <a:gd name="T24" fmla="*/ 117 w 125"/>
                <a:gd name="T25" fmla="*/ 0 h 15"/>
                <a:gd name="T26" fmla="*/ 117 w 125"/>
                <a:gd name="T27" fmla="*/ 0 h 15"/>
                <a:gd name="T28" fmla="*/ 120 w 125"/>
                <a:gd name="T29" fmla="*/ 0 h 15"/>
                <a:gd name="T30" fmla="*/ 123 w 125"/>
                <a:gd name="T31" fmla="*/ 2 h 15"/>
                <a:gd name="T32" fmla="*/ 124 w 125"/>
                <a:gd name="T33" fmla="*/ 4 h 15"/>
                <a:gd name="T34" fmla="*/ 125 w 125"/>
                <a:gd name="T35" fmla="*/ 7 h 15"/>
                <a:gd name="T36" fmla="*/ 125 w 125"/>
                <a:gd name="T37" fmla="*/ 7 h 15"/>
                <a:gd name="T38" fmla="*/ 124 w 125"/>
                <a:gd name="T39" fmla="*/ 10 h 15"/>
                <a:gd name="T40" fmla="*/ 123 w 125"/>
                <a:gd name="T41" fmla="*/ 13 h 15"/>
                <a:gd name="T42" fmla="*/ 120 w 125"/>
                <a:gd name="T43" fmla="*/ 14 h 15"/>
                <a:gd name="T44" fmla="*/ 117 w 125"/>
                <a:gd name="T45" fmla="*/ 15 h 15"/>
                <a:gd name="T46" fmla="*/ 117 w 125"/>
                <a:gd name="T4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15">
                  <a:moveTo>
                    <a:pt x="117" y="15"/>
                  </a:moveTo>
                  <a:lnTo>
                    <a:pt x="9" y="15"/>
                  </a:lnTo>
                  <a:lnTo>
                    <a:pt x="9" y="15"/>
                  </a:lnTo>
                  <a:lnTo>
                    <a:pt x="5" y="14"/>
                  </a:lnTo>
                  <a:lnTo>
                    <a:pt x="2" y="13"/>
                  </a:lnTo>
                  <a:lnTo>
                    <a:pt x="1" y="10"/>
                  </a:lnTo>
                  <a:lnTo>
                    <a:pt x="0" y="7"/>
                  </a:lnTo>
                  <a:lnTo>
                    <a:pt x="0" y="7"/>
                  </a:lnTo>
                  <a:lnTo>
                    <a:pt x="1" y="4"/>
                  </a:lnTo>
                  <a:lnTo>
                    <a:pt x="2" y="2"/>
                  </a:lnTo>
                  <a:lnTo>
                    <a:pt x="5" y="0"/>
                  </a:lnTo>
                  <a:lnTo>
                    <a:pt x="9" y="0"/>
                  </a:lnTo>
                  <a:lnTo>
                    <a:pt x="117" y="0"/>
                  </a:lnTo>
                  <a:lnTo>
                    <a:pt x="117" y="0"/>
                  </a:lnTo>
                  <a:lnTo>
                    <a:pt x="120" y="0"/>
                  </a:lnTo>
                  <a:lnTo>
                    <a:pt x="123" y="2"/>
                  </a:lnTo>
                  <a:lnTo>
                    <a:pt x="124" y="4"/>
                  </a:lnTo>
                  <a:lnTo>
                    <a:pt x="125" y="7"/>
                  </a:lnTo>
                  <a:lnTo>
                    <a:pt x="125" y="7"/>
                  </a:lnTo>
                  <a:lnTo>
                    <a:pt x="124" y="10"/>
                  </a:lnTo>
                  <a:lnTo>
                    <a:pt x="123" y="13"/>
                  </a:lnTo>
                  <a:lnTo>
                    <a:pt x="120" y="14"/>
                  </a:lnTo>
                  <a:lnTo>
                    <a:pt x="117" y="15"/>
                  </a:lnTo>
                  <a:lnTo>
                    <a:pt x="117"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2" name="Freeform 433"/>
            <p:cNvSpPr>
              <a:spLocks noEditPoints="1"/>
            </p:cNvSpPr>
            <p:nvPr/>
          </p:nvSpPr>
          <p:spPr bwMode="auto">
            <a:xfrm>
              <a:off x="2439988" y="3263900"/>
              <a:ext cx="68263" cy="68263"/>
            </a:xfrm>
            <a:custGeom>
              <a:avLst/>
              <a:gdLst>
                <a:gd name="T0" fmla="*/ 22 w 43"/>
                <a:gd name="T1" fmla="*/ 0 h 43"/>
                <a:gd name="T2" fmla="*/ 22 w 43"/>
                <a:gd name="T3" fmla="*/ 0 h 43"/>
                <a:gd name="T4" fmla="*/ 18 w 43"/>
                <a:gd name="T5" fmla="*/ 0 h 43"/>
                <a:gd name="T6" fmla="*/ 13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3 w 43"/>
                <a:gd name="T33" fmla="*/ 41 h 43"/>
                <a:gd name="T34" fmla="*/ 18 w 43"/>
                <a:gd name="T35" fmla="*/ 43 h 43"/>
                <a:gd name="T36" fmla="*/ 22 w 43"/>
                <a:gd name="T37" fmla="*/ 43 h 43"/>
                <a:gd name="T38" fmla="*/ 22 w 43"/>
                <a:gd name="T39" fmla="*/ 43 h 43"/>
                <a:gd name="T40" fmla="*/ 26 w 43"/>
                <a:gd name="T41" fmla="*/ 43 h 43"/>
                <a:gd name="T42" fmla="*/ 30 w 43"/>
                <a:gd name="T43" fmla="*/ 41 h 43"/>
                <a:gd name="T44" fmla="*/ 34 w 43"/>
                <a:gd name="T45" fmla="*/ 39 h 43"/>
                <a:gd name="T46" fmla="*/ 37 w 43"/>
                <a:gd name="T47" fmla="*/ 37 h 43"/>
                <a:gd name="T48" fmla="*/ 39 w 43"/>
                <a:gd name="T49" fmla="*/ 34 h 43"/>
                <a:gd name="T50" fmla="*/ 41 w 43"/>
                <a:gd name="T51" fmla="*/ 30 h 43"/>
                <a:gd name="T52" fmla="*/ 43 w 43"/>
                <a:gd name="T53" fmla="*/ 26 h 43"/>
                <a:gd name="T54" fmla="*/ 43 w 43"/>
                <a:gd name="T55" fmla="*/ 22 h 43"/>
                <a:gd name="T56" fmla="*/ 43 w 43"/>
                <a:gd name="T57" fmla="*/ 22 h 43"/>
                <a:gd name="T58" fmla="*/ 43 w 43"/>
                <a:gd name="T59" fmla="*/ 18 h 43"/>
                <a:gd name="T60" fmla="*/ 41 w 43"/>
                <a:gd name="T61" fmla="*/ 14 h 43"/>
                <a:gd name="T62" fmla="*/ 39 w 43"/>
                <a:gd name="T63" fmla="*/ 9 h 43"/>
                <a:gd name="T64" fmla="*/ 37 w 43"/>
                <a:gd name="T65" fmla="*/ 6 h 43"/>
                <a:gd name="T66" fmla="*/ 34 w 43"/>
                <a:gd name="T67" fmla="*/ 3 h 43"/>
                <a:gd name="T68" fmla="*/ 30 w 43"/>
                <a:gd name="T69" fmla="*/ 1 h 43"/>
                <a:gd name="T70" fmla="*/ 26 w 43"/>
                <a:gd name="T71" fmla="*/ 0 h 43"/>
                <a:gd name="T72" fmla="*/ 22 w 43"/>
                <a:gd name="T73" fmla="*/ 0 h 43"/>
                <a:gd name="T74" fmla="*/ 22 w 43"/>
                <a:gd name="T75" fmla="*/ 0 h 43"/>
                <a:gd name="T76" fmla="*/ 22 w 43"/>
                <a:gd name="T77" fmla="*/ 28 h 43"/>
                <a:gd name="T78" fmla="*/ 22 w 43"/>
                <a:gd name="T79" fmla="*/ 28 h 43"/>
                <a:gd name="T80" fmla="*/ 19 w 43"/>
                <a:gd name="T81" fmla="*/ 28 h 43"/>
                <a:gd name="T82" fmla="*/ 17 w 43"/>
                <a:gd name="T83" fmla="*/ 26 h 43"/>
                <a:gd name="T84" fmla="*/ 15 w 43"/>
                <a:gd name="T85" fmla="*/ 24 h 43"/>
                <a:gd name="T86" fmla="*/ 15 w 43"/>
                <a:gd name="T87" fmla="*/ 22 h 43"/>
                <a:gd name="T88" fmla="*/ 15 w 43"/>
                <a:gd name="T89" fmla="*/ 22 h 43"/>
                <a:gd name="T90" fmla="*/ 15 w 43"/>
                <a:gd name="T91" fmla="*/ 19 h 43"/>
                <a:gd name="T92" fmla="*/ 17 w 43"/>
                <a:gd name="T93" fmla="*/ 17 h 43"/>
                <a:gd name="T94" fmla="*/ 19 w 43"/>
                <a:gd name="T95" fmla="*/ 16 h 43"/>
                <a:gd name="T96" fmla="*/ 22 w 43"/>
                <a:gd name="T97" fmla="*/ 16 h 43"/>
                <a:gd name="T98" fmla="*/ 22 w 43"/>
                <a:gd name="T99" fmla="*/ 16 h 43"/>
                <a:gd name="T100" fmla="*/ 24 w 43"/>
                <a:gd name="T101" fmla="*/ 16 h 43"/>
                <a:gd name="T102" fmla="*/ 26 w 43"/>
                <a:gd name="T103" fmla="*/ 17 h 43"/>
                <a:gd name="T104" fmla="*/ 28 w 43"/>
                <a:gd name="T105" fmla="*/ 19 h 43"/>
                <a:gd name="T106" fmla="*/ 28 w 43"/>
                <a:gd name="T107" fmla="*/ 22 h 43"/>
                <a:gd name="T108" fmla="*/ 28 w 43"/>
                <a:gd name="T109" fmla="*/ 22 h 43"/>
                <a:gd name="T110" fmla="*/ 28 w 43"/>
                <a:gd name="T111" fmla="*/ 24 h 43"/>
                <a:gd name="T112" fmla="*/ 26 w 43"/>
                <a:gd name="T113" fmla="*/ 26 h 43"/>
                <a:gd name="T114" fmla="*/ 24 w 43"/>
                <a:gd name="T115" fmla="*/ 28 h 43"/>
                <a:gd name="T116" fmla="*/ 22 w 43"/>
                <a:gd name="T117" fmla="*/ 28 h 43"/>
                <a:gd name="T118" fmla="*/ 22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2" y="0"/>
                  </a:moveTo>
                  <a:lnTo>
                    <a:pt x="22" y="0"/>
                  </a:lnTo>
                  <a:lnTo>
                    <a:pt x="18" y="0"/>
                  </a:lnTo>
                  <a:lnTo>
                    <a:pt x="13"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3" y="41"/>
                  </a:lnTo>
                  <a:lnTo>
                    <a:pt x="18" y="43"/>
                  </a:lnTo>
                  <a:lnTo>
                    <a:pt x="22" y="43"/>
                  </a:lnTo>
                  <a:lnTo>
                    <a:pt x="22" y="43"/>
                  </a:lnTo>
                  <a:lnTo>
                    <a:pt x="26" y="43"/>
                  </a:lnTo>
                  <a:lnTo>
                    <a:pt x="30" y="41"/>
                  </a:lnTo>
                  <a:lnTo>
                    <a:pt x="34" y="39"/>
                  </a:lnTo>
                  <a:lnTo>
                    <a:pt x="37" y="37"/>
                  </a:lnTo>
                  <a:lnTo>
                    <a:pt x="39" y="34"/>
                  </a:lnTo>
                  <a:lnTo>
                    <a:pt x="41" y="30"/>
                  </a:lnTo>
                  <a:lnTo>
                    <a:pt x="43" y="26"/>
                  </a:lnTo>
                  <a:lnTo>
                    <a:pt x="43" y="22"/>
                  </a:lnTo>
                  <a:lnTo>
                    <a:pt x="43" y="22"/>
                  </a:lnTo>
                  <a:lnTo>
                    <a:pt x="43" y="18"/>
                  </a:lnTo>
                  <a:lnTo>
                    <a:pt x="41" y="14"/>
                  </a:lnTo>
                  <a:lnTo>
                    <a:pt x="39" y="9"/>
                  </a:lnTo>
                  <a:lnTo>
                    <a:pt x="37" y="6"/>
                  </a:lnTo>
                  <a:lnTo>
                    <a:pt x="34" y="3"/>
                  </a:lnTo>
                  <a:lnTo>
                    <a:pt x="30" y="1"/>
                  </a:lnTo>
                  <a:lnTo>
                    <a:pt x="26" y="0"/>
                  </a:lnTo>
                  <a:lnTo>
                    <a:pt x="22" y="0"/>
                  </a:lnTo>
                  <a:lnTo>
                    <a:pt x="22" y="0"/>
                  </a:lnTo>
                  <a:close/>
                  <a:moveTo>
                    <a:pt x="22" y="28"/>
                  </a:moveTo>
                  <a:lnTo>
                    <a:pt x="22" y="28"/>
                  </a:lnTo>
                  <a:lnTo>
                    <a:pt x="19" y="28"/>
                  </a:lnTo>
                  <a:lnTo>
                    <a:pt x="17" y="26"/>
                  </a:lnTo>
                  <a:lnTo>
                    <a:pt x="15" y="24"/>
                  </a:lnTo>
                  <a:lnTo>
                    <a:pt x="15" y="22"/>
                  </a:lnTo>
                  <a:lnTo>
                    <a:pt x="15" y="22"/>
                  </a:lnTo>
                  <a:lnTo>
                    <a:pt x="15" y="19"/>
                  </a:lnTo>
                  <a:lnTo>
                    <a:pt x="17" y="17"/>
                  </a:lnTo>
                  <a:lnTo>
                    <a:pt x="19" y="16"/>
                  </a:lnTo>
                  <a:lnTo>
                    <a:pt x="22" y="16"/>
                  </a:lnTo>
                  <a:lnTo>
                    <a:pt x="22" y="16"/>
                  </a:lnTo>
                  <a:lnTo>
                    <a:pt x="24" y="16"/>
                  </a:lnTo>
                  <a:lnTo>
                    <a:pt x="26" y="17"/>
                  </a:lnTo>
                  <a:lnTo>
                    <a:pt x="28" y="19"/>
                  </a:lnTo>
                  <a:lnTo>
                    <a:pt x="28" y="22"/>
                  </a:lnTo>
                  <a:lnTo>
                    <a:pt x="28" y="22"/>
                  </a:lnTo>
                  <a:lnTo>
                    <a:pt x="28" y="24"/>
                  </a:lnTo>
                  <a:lnTo>
                    <a:pt x="26" y="26"/>
                  </a:lnTo>
                  <a:lnTo>
                    <a:pt x="24" y="28"/>
                  </a:lnTo>
                  <a:lnTo>
                    <a:pt x="22" y="28"/>
                  </a:lnTo>
                  <a:lnTo>
                    <a:pt x="22"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3" name="Freeform 434"/>
            <p:cNvSpPr>
              <a:spLocks noEditPoints="1"/>
            </p:cNvSpPr>
            <p:nvPr/>
          </p:nvSpPr>
          <p:spPr bwMode="auto">
            <a:xfrm>
              <a:off x="2586038" y="3263900"/>
              <a:ext cx="68263" cy="68263"/>
            </a:xfrm>
            <a:custGeom>
              <a:avLst/>
              <a:gdLst>
                <a:gd name="T0" fmla="*/ 21 w 43"/>
                <a:gd name="T1" fmla="*/ 0 h 43"/>
                <a:gd name="T2" fmla="*/ 21 w 43"/>
                <a:gd name="T3" fmla="*/ 0 h 43"/>
                <a:gd name="T4" fmla="*/ 16 w 43"/>
                <a:gd name="T5" fmla="*/ 0 h 43"/>
                <a:gd name="T6" fmla="*/ 12 w 43"/>
                <a:gd name="T7" fmla="*/ 1 h 43"/>
                <a:gd name="T8" fmla="*/ 9 w 43"/>
                <a:gd name="T9" fmla="*/ 3 h 43"/>
                <a:gd name="T10" fmla="*/ 6 w 43"/>
                <a:gd name="T11" fmla="*/ 6 h 43"/>
                <a:gd name="T12" fmla="*/ 3 w 43"/>
                <a:gd name="T13" fmla="*/ 9 h 43"/>
                <a:gd name="T14" fmla="*/ 1 w 43"/>
                <a:gd name="T15" fmla="*/ 14 h 43"/>
                <a:gd name="T16" fmla="*/ 0 w 43"/>
                <a:gd name="T17" fmla="*/ 18 h 43"/>
                <a:gd name="T18" fmla="*/ 0 w 43"/>
                <a:gd name="T19" fmla="*/ 22 h 43"/>
                <a:gd name="T20" fmla="*/ 0 w 43"/>
                <a:gd name="T21" fmla="*/ 22 h 43"/>
                <a:gd name="T22" fmla="*/ 0 w 43"/>
                <a:gd name="T23" fmla="*/ 26 h 43"/>
                <a:gd name="T24" fmla="*/ 1 w 43"/>
                <a:gd name="T25" fmla="*/ 30 h 43"/>
                <a:gd name="T26" fmla="*/ 3 w 43"/>
                <a:gd name="T27" fmla="*/ 34 h 43"/>
                <a:gd name="T28" fmla="*/ 6 w 43"/>
                <a:gd name="T29" fmla="*/ 37 h 43"/>
                <a:gd name="T30" fmla="*/ 9 w 43"/>
                <a:gd name="T31" fmla="*/ 39 h 43"/>
                <a:gd name="T32" fmla="*/ 12 w 43"/>
                <a:gd name="T33" fmla="*/ 41 h 43"/>
                <a:gd name="T34" fmla="*/ 16 w 43"/>
                <a:gd name="T35" fmla="*/ 43 h 43"/>
                <a:gd name="T36" fmla="*/ 21 w 43"/>
                <a:gd name="T37" fmla="*/ 43 h 43"/>
                <a:gd name="T38" fmla="*/ 21 w 43"/>
                <a:gd name="T39" fmla="*/ 43 h 43"/>
                <a:gd name="T40" fmla="*/ 25 w 43"/>
                <a:gd name="T41" fmla="*/ 43 h 43"/>
                <a:gd name="T42" fmla="*/ 29 w 43"/>
                <a:gd name="T43" fmla="*/ 41 h 43"/>
                <a:gd name="T44" fmla="*/ 34 w 43"/>
                <a:gd name="T45" fmla="*/ 39 h 43"/>
                <a:gd name="T46" fmla="*/ 37 w 43"/>
                <a:gd name="T47" fmla="*/ 37 h 43"/>
                <a:gd name="T48" fmla="*/ 39 w 43"/>
                <a:gd name="T49" fmla="*/ 34 h 43"/>
                <a:gd name="T50" fmla="*/ 41 w 43"/>
                <a:gd name="T51" fmla="*/ 30 h 43"/>
                <a:gd name="T52" fmla="*/ 42 w 43"/>
                <a:gd name="T53" fmla="*/ 26 h 43"/>
                <a:gd name="T54" fmla="*/ 43 w 43"/>
                <a:gd name="T55" fmla="*/ 22 h 43"/>
                <a:gd name="T56" fmla="*/ 43 w 43"/>
                <a:gd name="T57" fmla="*/ 22 h 43"/>
                <a:gd name="T58" fmla="*/ 42 w 43"/>
                <a:gd name="T59" fmla="*/ 18 h 43"/>
                <a:gd name="T60" fmla="*/ 41 w 43"/>
                <a:gd name="T61" fmla="*/ 14 h 43"/>
                <a:gd name="T62" fmla="*/ 39 w 43"/>
                <a:gd name="T63" fmla="*/ 9 h 43"/>
                <a:gd name="T64" fmla="*/ 37 w 43"/>
                <a:gd name="T65" fmla="*/ 6 h 43"/>
                <a:gd name="T66" fmla="*/ 34 w 43"/>
                <a:gd name="T67" fmla="*/ 3 h 43"/>
                <a:gd name="T68" fmla="*/ 29 w 43"/>
                <a:gd name="T69" fmla="*/ 1 h 43"/>
                <a:gd name="T70" fmla="*/ 25 w 43"/>
                <a:gd name="T71" fmla="*/ 0 h 43"/>
                <a:gd name="T72" fmla="*/ 21 w 43"/>
                <a:gd name="T73" fmla="*/ 0 h 43"/>
                <a:gd name="T74" fmla="*/ 21 w 43"/>
                <a:gd name="T75" fmla="*/ 0 h 43"/>
                <a:gd name="T76" fmla="*/ 21 w 43"/>
                <a:gd name="T77" fmla="*/ 28 h 43"/>
                <a:gd name="T78" fmla="*/ 21 w 43"/>
                <a:gd name="T79" fmla="*/ 28 h 43"/>
                <a:gd name="T80" fmla="*/ 18 w 43"/>
                <a:gd name="T81" fmla="*/ 28 h 43"/>
                <a:gd name="T82" fmla="*/ 16 w 43"/>
                <a:gd name="T83" fmla="*/ 26 h 43"/>
                <a:gd name="T84" fmla="*/ 15 w 43"/>
                <a:gd name="T85" fmla="*/ 24 h 43"/>
                <a:gd name="T86" fmla="*/ 14 w 43"/>
                <a:gd name="T87" fmla="*/ 22 h 43"/>
                <a:gd name="T88" fmla="*/ 14 w 43"/>
                <a:gd name="T89" fmla="*/ 22 h 43"/>
                <a:gd name="T90" fmla="*/ 15 w 43"/>
                <a:gd name="T91" fmla="*/ 19 h 43"/>
                <a:gd name="T92" fmla="*/ 16 w 43"/>
                <a:gd name="T93" fmla="*/ 17 h 43"/>
                <a:gd name="T94" fmla="*/ 18 w 43"/>
                <a:gd name="T95" fmla="*/ 16 h 43"/>
                <a:gd name="T96" fmla="*/ 21 w 43"/>
                <a:gd name="T97" fmla="*/ 16 h 43"/>
                <a:gd name="T98" fmla="*/ 21 w 43"/>
                <a:gd name="T99" fmla="*/ 16 h 43"/>
                <a:gd name="T100" fmla="*/ 23 w 43"/>
                <a:gd name="T101" fmla="*/ 16 h 43"/>
                <a:gd name="T102" fmla="*/ 25 w 43"/>
                <a:gd name="T103" fmla="*/ 17 h 43"/>
                <a:gd name="T104" fmla="*/ 26 w 43"/>
                <a:gd name="T105" fmla="*/ 19 h 43"/>
                <a:gd name="T106" fmla="*/ 27 w 43"/>
                <a:gd name="T107" fmla="*/ 22 h 43"/>
                <a:gd name="T108" fmla="*/ 27 w 43"/>
                <a:gd name="T109" fmla="*/ 22 h 43"/>
                <a:gd name="T110" fmla="*/ 26 w 43"/>
                <a:gd name="T111" fmla="*/ 24 h 43"/>
                <a:gd name="T112" fmla="*/ 25 w 43"/>
                <a:gd name="T113" fmla="*/ 26 h 43"/>
                <a:gd name="T114" fmla="*/ 23 w 43"/>
                <a:gd name="T115" fmla="*/ 28 h 43"/>
                <a:gd name="T116" fmla="*/ 21 w 43"/>
                <a:gd name="T117" fmla="*/ 28 h 43"/>
                <a:gd name="T118" fmla="*/ 21 w 43"/>
                <a:gd name="T119"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43">
                  <a:moveTo>
                    <a:pt x="21" y="0"/>
                  </a:moveTo>
                  <a:lnTo>
                    <a:pt x="21" y="0"/>
                  </a:lnTo>
                  <a:lnTo>
                    <a:pt x="16" y="0"/>
                  </a:lnTo>
                  <a:lnTo>
                    <a:pt x="12" y="1"/>
                  </a:lnTo>
                  <a:lnTo>
                    <a:pt x="9" y="3"/>
                  </a:lnTo>
                  <a:lnTo>
                    <a:pt x="6" y="6"/>
                  </a:lnTo>
                  <a:lnTo>
                    <a:pt x="3" y="9"/>
                  </a:lnTo>
                  <a:lnTo>
                    <a:pt x="1" y="14"/>
                  </a:lnTo>
                  <a:lnTo>
                    <a:pt x="0" y="18"/>
                  </a:lnTo>
                  <a:lnTo>
                    <a:pt x="0" y="22"/>
                  </a:lnTo>
                  <a:lnTo>
                    <a:pt x="0" y="22"/>
                  </a:lnTo>
                  <a:lnTo>
                    <a:pt x="0" y="26"/>
                  </a:lnTo>
                  <a:lnTo>
                    <a:pt x="1" y="30"/>
                  </a:lnTo>
                  <a:lnTo>
                    <a:pt x="3" y="34"/>
                  </a:lnTo>
                  <a:lnTo>
                    <a:pt x="6" y="37"/>
                  </a:lnTo>
                  <a:lnTo>
                    <a:pt x="9" y="39"/>
                  </a:lnTo>
                  <a:lnTo>
                    <a:pt x="12" y="41"/>
                  </a:lnTo>
                  <a:lnTo>
                    <a:pt x="16" y="43"/>
                  </a:lnTo>
                  <a:lnTo>
                    <a:pt x="21" y="43"/>
                  </a:lnTo>
                  <a:lnTo>
                    <a:pt x="21" y="43"/>
                  </a:lnTo>
                  <a:lnTo>
                    <a:pt x="25" y="43"/>
                  </a:lnTo>
                  <a:lnTo>
                    <a:pt x="29" y="41"/>
                  </a:lnTo>
                  <a:lnTo>
                    <a:pt x="34" y="39"/>
                  </a:lnTo>
                  <a:lnTo>
                    <a:pt x="37" y="37"/>
                  </a:lnTo>
                  <a:lnTo>
                    <a:pt x="39" y="34"/>
                  </a:lnTo>
                  <a:lnTo>
                    <a:pt x="41" y="30"/>
                  </a:lnTo>
                  <a:lnTo>
                    <a:pt x="42" y="26"/>
                  </a:lnTo>
                  <a:lnTo>
                    <a:pt x="43" y="22"/>
                  </a:lnTo>
                  <a:lnTo>
                    <a:pt x="43" y="22"/>
                  </a:lnTo>
                  <a:lnTo>
                    <a:pt x="42" y="18"/>
                  </a:lnTo>
                  <a:lnTo>
                    <a:pt x="41" y="14"/>
                  </a:lnTo>
                  <a:lnTo>
                    <a:pt x="39" y="9"/>
                  </a:lnTo>
                  <a:lnTo>
                    <a:pt x="37" y="6"/>
                  </a:lnTo>
                  <a:lnTo>
                    <a:pt x="34" y="3"/>
                  </a:lnTo>
                  <a:lnTo>
                    <a:pt x="29" y="1"/>
                  </a:lnTo>
                  <a:lnTo>
                    <a:pt x="25" y="0"/>
                  </a:lnTo>
                  <a:lnTo>
                    <a:pt x="21" y="0"/>
                  </a:lnTo>
                  <a:lnTo>
                    <a:pt x="21" y="0"/>
                  </a:lnTo>
                  <a:close/>
                  <a:moveTo>
                    <a:pt x="21" y="28"/>
                  </a:moveTo>
                  <a:lnTo>
                    <a:pt x="21" y="28"/>
                  </a:lnTo>
                  <a:lnTo>
                    <a:pt x="18" y="28"/>
                  </a:lnTo>
                  <a:lnTo>
                    <a:pt x="16" y="26"/>
                  </a:lnTo>
                  <a:lnTo>
                    <a:pt x="15" y="24"/>
                  </a:lnTo>
                  <a:lnTo>
                    <a:pt x="14" y="22"/>
                  </a:lnTo>
                  <a:lnTo>
                    <a:pt x="14" y="22"/>
                  </a:lnTo>
                  <a:lnTo>
                    <a:pt x="15" y="19"/>
                  </a:lnTo>
                  <a:lnTo>
                    <a:pt x="16" y="17"/>
                  </a:lnTo>
                  <a:lnTo>
                    <a:pt x="18" y="16"/>
                  </a:lnTo>
                  <a:lnTo>
                    <a:pt x="21" y="16"/>
                  </a:lnTo>
                  <a:lnTo>
                    <a:pt x="21" y="16"/>
                  </a:lnTo>
                  <a:lnTo>
                    <a:pt x="23" y="16"/>
                  </a:lnTo>
                  <a:lnTo>
                    <a:pt x="25" y="17"/>
                  </a:lnTo>
                  <a:lnTo>
                    <a:pt x="26" y="19"/>
                  </a:lnTo>
                  <a:lnTo>
                    <a:pt x="27" y="22"/>
                  </a:lnTo>
                  <a:lnTo>
                    <a:pt x="27" y="22"/>
                  </a:lnTo>
                  <a:lnTo>
                    <a:pt x="26" y="24"/>
                  </a:lnTo>
                  <a:lnTo>
                    <a:pt x="25" y="26"/>
                  </a:lnTo>
                  <a:lnTo>
                    <a:pt x="23" y="28"/>
                  </a:lnTo>
                  <a:lnTo>
                    <a:pt x="21" y="28"/>
                  </a:lnTo>
                  <a:lnTo>
                    <a:pt x="21"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4" name="Freeform 435"/>
            <p:cNvSpPr>
              <a:spLocks/>
            </p:cNvSpPr>
            <p:nvPr/>
          </p:nvSpPr>
          <p:spPr bwMode="auto">
            <a:xfrm>
              <a:off x="2320926" y="3005138"/>
              <a:ext cx="38100" cy="36513"/>
            </a:xfrm>
            <a:custGeom>
              <a:avLst/>
              <a:gdLst>
                <a:gd name="T0" fmla="*/ 24 w 24"/>
                <a:gd name="T1" fmla="*/ 12 h 23"/>
                <a:gd name="T2" fmla="*/ 24 w 24"/>
                <a:gd name="T3" fmla="*/ 12 h 23"/>
                <a:gd name="T4" fmla="*/ 24 w 24"/>
                <a:gd name="T5" fmla="*/ 16 h 23"/>
                <a:gd name="T6" fmla="*/ 21 w 24"/>
                <a:gd name="T7" fmla="*/ 20 h 23"/>
                <a:gd name="T8" fmla="*/ 16 w 24"/>
                <a:gd name="T9" fmla="*/ 23 h 23"/>
                <a:gd name="T10" fmla="*/ 12 w 24"/>
                <a:gd name="T11" fmla="*/ 23 h 23"/>
                <a:gd name="T12" fmla="*/ 12 w 24"/>
                <a:gd name="T13" fmla="*/ 23 h 23"/>
                <a:gd name="T14" fmla="*/ 7 w 24"/>
                <a:gd name="T15" fmla="*/ 23 h 23"/>
                <a:gd name="T16" fmla="*/ 4 w 24"/>
                <a:gd name="T17" fmla="*/ 20 h 23"/>
                <a:gd name="T18" fmla="*/ 1 w 24"/>
                <a:gd name="T19" fmla="*/ 16 h 23"/>
                <a:gd name="T20" fmla="*/ 0 w 24"/>
                <a:gd name="T21" fmla="*/ 12 h 23"/>
                <a:gd name="T22" fmla="*/ 0 w 24"/>
                <a:gd name="T23" fmla="*/ 12 h 23"/>
                <a:gd name="T24" fmla="*/ 1 w 24"/>
                <a:gd name="T25" fmla="*/ 7 h 23"/>
                <a:gd name="T26" fmla="*/ 4 w 24"/>
                <a:gd name="T27" fmla="*/ 4 h 23"/>
                <a:gd name="T28" fmla="*/ 7 w 24"/>
                <a:gd name="T29" fmla="*/ 1 h 23"/>
                <a:gd name="T30" fmla="*/ 12 w 24"/>
                <a:gd name="T31" fmla="*/ 0 h 23"/>
                <a:gd name="T32" fmla="*/ 12 w 24"/>
                <a:gd name="T33" fmla="*/ 0 h 23"/>
                <a:gd name="T34" fmla="*/ 16 w 24"/>
                <a:gd name="T35" fmla="*/ 1 h 23"/>
                <a:gd name="T36" fmla="*/ 21 w 24"/>
                <a:gd name="T37" fmla="*/ 4 h 23"/>
                <a:gd name="T38" fmla="*/ 24 w 24"/>
                <a:gd name="T39" fmla="*/ 7 h 23"/>
                <a:gd name="T40" fmla="*/ 24 w 24"/>
                <a:gd name="T41" fmla="*/ 12 h 23"/>
                <a:gd name="T42" fmla="*/ 24 w 24"/>
                <a:gd name="T4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24" y="12"/>
                  </a:moveTo>
                  <a:lnTo>
                    <a:pt x="24" y="12"/>
                  </a:lnTo>
                  <a:lnTo>
                    <a:pt x="24" y="16"/>
                  </a:lnTo>
                  <a:lnTo>
                    <a:pt x="21" y="20"/>
                  </a:lnTo>
                  <a:lnTo>
                    <a:pt x="16" y="23"/>
                  </a:lnTo>
                  <a:lnTo>
                    <a:pt x="12" y="23"/>
                  </a:lnTo>
                  <a:lnTo>
                    <a:pt x="12" y="23"/>
                  </a:lnTo>
                  <a:lnTo>
                    <a:pt x="7" y="23"/>
                  </a:lnTo>
                  <a:lnTo>
                    <a:pt x="4" y="20"/>
                  </a:lnTo>
                  <a:lnTo>
                    <a:pt x="1" y="16"/>
                  </a:lnTo>
                  <a:lnTo>
                    <a:pt x="0" y="12"/>
                  </a:lnTo>
                  <a:lnTo>
                    <a:pt x="0" y="12"/>
                  </a:lnTo>
                  <a:lnTo>
                    <a:pt x="1" y="7"/>
                  </a:lnTo>
                  <a:lnTo>
                    <a:pt x="4" y="4"/>
                  </a:lnTo>
                  <a:lnTo>
                    <a:pt x="7" y="1"/>
                  </a:lnTo>
                  <a:lnTo>
                    <a:pt x="12" y="0"/>
                  </a:lnTo>
                  <a:lnTo>
                    <a:pt x="12" y="0"/>
                  </a:lnTo>
                  <a:lnTo>
                    <a:pt x="16" y="1"/>
                  </a:lnTo>
                  <a:lnTo>
                    <a:pt x="21" y="4"/>
                  </a:lnTo>
                  <a:lnTo>
                    <a:pt x="24" y="7"/>
                  </a:lnTo>
                  <a:lnTo>
                    <a:pt x="24" y="12"/>
                  </a:lnTo>
                  <a:lnTo>
                    <a:pt x="24" y="12"/>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5" name="Freeform 436"/>
            <p:cNvSpPr>
              <a:spLocks/>
            </p:cNvSpPr>
            <p:nvPr/>
          </p:nvSpPr>
          <p:spPr bwMode="auto">
            <a:xfrm>
              <a:off x="2354263" y="3028950"/>
              <a:ext cx="285750" cy="222250"/>
            </a:xfrm>
            <a:custGeom>
              <a:avLst/>
              <a:gdLst>
                <a:gd name="T0" fmla="*/ 180 w 180"/>
                <a:gd name="T1" fmla="*/ 140 h 140"/>
                <a:gd name="T2" fmla="*/ 47 w 180"/>
                <a:gd name="T3" fmla="*/ 140 h 140"/>
                <a:gd name="T4" fmla="*/ 22 w 180"/>
                <a:gd name="T5" fmla="*/ 4 h 140"/>
                <a:gd name="T6" fmla="*/ 0 w 180"/>
                <a:gd name="T7" fmla="*/ 0 h 140"/>
              </a:gdLst>
              <a:ahLst/>
              <a:cxnLst>
                <a:cxn ang="0">
                  <a:pos x="T0" y="T1"/>
                </a:cxn>
                <a:cxn ang="0">
                  <a:pos x="T2" y="T3"/>
                </a:cxn>
                <a:cxn ang="0">
                  <a:pos x="T4" y="T5"/>
                </a:cxn>
                <a:cxn ang="0">
                  <a:pos x="T6" y="T7"/>
                </a:cxn>
              </a:cxnLst>
              <a:rect l="0" t="0" r="r" b="b"/>
              <a:pathLst>
                <a:path w="180" h="140">
                  <a:moveTo>
                    <a:pt x="180" y="140"/>
                  </a:moveTo>
                  <a:lnTo>
                    <a:pt x="47" y="140"/>
                  </a:lnTo>
                  <a:lnTo>
                    <a:pt x="22" y="4"/>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6" name="Freeform 437"/>
            <p:cNvSpPr>
              <a:spLocks/>
            </p:cNvSpPr>
            <p:nvPr/>
          </p:nvSpPr>
          <p:spPr bwMode="auto">
            <a:xfrm>
              <a:off x="3455988" y="3033713"/>
              <a:ext cx="125413" cy="127000"/>
            </a:xfrm>
            <a:custGeom>
              <a:avLst/>
              <a:gdLst>
                <a:gd name="T0" fmla="*/ 59 w 79"/>
                <a:gd name="T1" fmla="*/ 80 h 80"/>
                <a:gd name="T2" fmla="*/ 59 w 79"/>
                <a:gd name="T3" fmla="*/ 60 h 80"/>
                <a:gd name="T4" fmla="*/ 71 w 79"/>
                <a:gd name="T5" fmla="*/ 63 h 80"/>
                <a:gd name="T6" fmla="*/ 71 w 79"/>
                <a:gd name="T7" fmla="*/ 63 h 80"/>
                <a:gd name="T8" fmla="*/ 75 w 79"/>
                <a:gd name="T9" fmla="*/ 63 h 80"/>
                <a:gd name="T10" fmla="*/ 78 w 79"/>
                <a:gd name="T11" fmla="*/ 62 h 80"/>
                <a:gd name="T12" fmla="*/ 79 w 79"/>
                <a:gd name="T13" fmla="*/ 61 h 80"/>
                <a:gd name="T14" fmla="*/ 79 w 79"/>
                <a:gd name="T15" fmla="*/ 59 h 80"/>
                <a:gd name="T16" fmla="*/ 77 w 79"/>
                <a:gd name="T17" fmla="*/ 55 h 80"/>
                <a:gd name="T18" fmla="*/ 77 w 79"/>
                <a:gd name="T19" fmla="*/ 55 h 80"/>
                <a:gd name="T20" fmla="*/ 39 w 79"/>
                <a:gd name="T21" fmla="*/ 0 h 80"/>
                <a:gd name="T22" fmla="*/ 39 w 79"/>
                <a:gd name="T23" fmla="*/ 0 h 80"/>
                <a:gd name="T24" fmla="*/ 2 w 79"/>
                <a:gd name="T25" fmla="*/ 55 h 80"/>
                <a:gd name="T26" fmla="*/ 2 w 79"/>
                <a:gd name="T27" fmla="*/ 55 h 80"/>
                <a:gd name="T28" fmla="*/ 0 w 79"/>
                <a:gd name="T29" fmla="*/ 59 h 80"/>
                <a:gd name="T30" fmla="*/ 0 w 79"/>
                <a:gd name="T31" fmla="*/ 61 h 80"/>
                <a:gd name="T32" fmla="*/ 1 w 79"/>
                <a:gd name="T33" fmla="*/ 62 h 80"/>
                <a:gd name="T34" fmla="*/ 4 w 79"/>
                <a:gd name="T35" fmla="*/ 63 h 80"/>
                <a:gd name="T36" fmla="*/ 8 w 79"/>
                <a:gd name="T37" fmla="*/ 63 h 80"/>
                <a:gd name="T38" fmla="*/ 18 w 79"/>
                <a:gd name="T39" fmla="*/ 60 h 80"/>
                <a:gd name="T40" fmla="*/ 18 w 79"/>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80">
                  <a:moveTo>
                    <a:pt x="59" y="80"/>
                  </a:moveTo>
                  <a:lnTo>
                    <a:pt x="59" y="60"/>
                  </a:lnTo>
                  <a:lnTo>
                    <a:pt x="71" y="63"/>
                  </a:lnTo>
                  <a:lnTo>
                    <a:pt x="71" y="63"/>
                  </a:lnTo>
                  <a:lnTo>
                    <a:pt x="75" y="63"/>
                  </a:lnTo>
                  <a:lnTo>
                    <a:pt x="78" y="62"/>
                  </a:lnTo>
                  <a:lnTo>
                    <a:pt x="79" y="61"/>
                  </a:lnTo>
                  <a:lnTo>
                    <a:pt x="79" y="59"/>
                  </a:lnTo>
                  <a:lnTo>
                    <a:pt x="77" y="55"/>
                  </a:lnTo>
                  <a:lnTo>
                    <a:pt x="77" y="55"/>
                  </a:lnTo>
                  <a:lnTo>
                    <a:pt x="39" y="0"/>
                  </a:lnTo>
                  <a:lnTo>
                    <a:pt x="39" y="0"/>
                  </a:lnTo>
                  <a:lnTo>
                    <a:pt x="2" y="55"/>
                  </a:lnTo>
                  <a:lnTo>
                    <a:pt x="2" y="55"/>
                  </a:lnTo>
                  <a:lnTo>
                    <a:pt x="0" y="59"/>
                  </a:lnTo>
                  <a:lnTo>
                    <a:pt x="0" y="61"/>
                  </a:lnTo>
                  <a:lnTo>
                    <a:pt x="1" y="62"/>
                  </a:lnTo>
                  <a:lnTo>
                    <a:pt x="4" y="63"/>
                  </a:lnTo>
                  <a:lnTo>
                    <a:pt x="8" y="63"/>
                  </a:lnTo>
                  <a:lnTo>
                    <a:pt x="18" y="60"/>
                  </a:lnTo>
                  <a:lnTo>
                    <a:pt x="18" y="8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7" name="Freeform 438"/>
            <p:cNvSpPr>
              <a:spLocks/>
            </p:cNvSpPr>
            <p:nvPr/>
          </p:nvSpPr>
          <p:spPr bwMode="auto">
            <a:xfrm>
              <a:off x="3359151" y="3281363"/>
              <a:ext cx="153988" cy="163513"/>
            </a:xfrm>
            <a:custGeom>
              <a:avLst/>
              <a:gdLst>
                <a:gd name="T0" fmla="*/ 0 w 97"/>
                <a:gd name="T1" fmla="*/ 0 h 103"/>
                <a:gd name="T2" fmla="*/ 0 w 97"/>
                <a:gd name="T3" fmla="*/ 103 h 103"/>
                <a:gd name="T4" fmla="*/ 97 w 97"/>
                <a:gd name="T5" fmla="*/ 103 h 103"/>
              </a:gdLst>
              <a:ahLst/>
              <a:cxnLst>
                <a:cxn ang="0">
                  <a:pos x="T0" y="T1"/>
                </a:cxn>
                <a:cxn ang="0">
                  <a:pos x="T2" y="T3"/>
                </a:cxn>
                <a:cxn ang="0">
                  <a:pos x="T4" y="T5"/>
                </a:cxn>
              </a:cxnLst>
              <a:rect l="0" t="0" r="r" b="b"/>
              <a:pathLst>
                <a:path w="97" h="103">
                  <a:moveTo>
                    <a:pt x="0" y="0"/>
                  </a:moveTo>
                  <a:lnTo>
                    <a:pt x="0" y="103"/>
                  </a:lnTo>
                  <a:lnTo>
                    <a:pt x="97" y="10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8" name="Freeform 439"/>
            <p:cNvSpPr>
              <a:spLocks/>
            </p:cNvSpPr>
            <p:nvPr/>
          </p:nvSpPr>
          <p:spPr bwMode="auto">
            <a:xfrm>
              <a:off x="3525838" y="3194050"/>
              <a:ext cx="153988" cy="250825"/>
            </a:xfrm>
            <a:custGeom>
              <a:avLst/>
              <a:gdLst>
                <a:gd name="T0" fmla="*/ 0 w 97"/>
                <a:gd name="T1" fmla="*/ 0 h 158"/>
                <a:gd name="T2" fmla="*/ 0 w 97"/>
                <a:gd name="T3" fmla="*/ 158 h 158"/>
                <a:gd name="T4" fmla="*/ 97 w 97"/>
                <a:gd name="T5" fmla="*/ 158 h 158"/>
                <a:gd name="T6" fmla="*/ 97 w 97"/>
                <a:gd name="T7" fmla="*/ 55 h 158"/>
              </a:gdLst>
              <a:ahLst/>
              <a:cxnLst>
                <a:cxn ang="0">
                  <a:pos x="T0" y="T1"/>
                </a:cxn>
                <a:cxn ang="0">
                  <a:pos x="T2" y="T3"/>
                </a:cxn>
                <a:cxn ang="0">
                  <a:pos x="T4" y="T5"/>
                </a:cxn>
                <a:cxn ang="0">
                  <a:pos x="T6" y="T7"/>
                </a:cxn>
              </a:cxnLst>
              <a:rect l="0" t="0" r="r" b="b"/>
              <a:pathLst>
                <a:path w="97" h="158">
                  <a:moveTo>
                    <a:pt x="0" y="0"/>
                  </a:moveTo>
                  <a:lnTo>
                    <a:pt x="0" y="158"/>
                  </a:lnTo>
                  <a:lnTo>
                    <a:pt x="97" y="158"/>
                  </a:lnTo>
                  <a:lnTo>
                    <a:pt x="97" y="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19" name="Freeform 440"/>
            <p:cNvSpPr>
              <a:spLocks/>
            </p:cNvSpPr>
            <p:nvPr/>
          </p:nvSpPr>
          <p:spPr bwMode="auto">
            <a:xfrm>
              <a:off x="3302001" y="3163888"/>
              <a:ext cx="217488" cy="117475"/>
            </a:xfrm>
            <a:custGeom>
              <a:avLst/>
              <a:gdLst>
                <a:gd name="T0" fmla="*/ 137 w 137"/>
                <a:gd name="T1" fmla="*/ 0 h 74"/>
                <a:gd name="T2" fmla="*/ 97 w 137"/>
                <a:gd name="T3" fmla="*/ 52 h 74"/>
                <a:gd name="T4" fmla="*/ 0 w 137"/>
                <a:gd name="T5" fmla="*/ 74 h 74"/>
                <a:gd name="T6" fmla="*/ 37 w 137"/>
                <a:gd name="T7" fmla="*/ 28 h 74"/>
                <a:gd name="T8" fmla="*/ 137 w 137"/>
                <a:gd name="T9" fmla="*/ 0 h 74"/>
              </a:gdLst>
              <a:ahLst/>
              <a:cxnLst>
                <a:cxn ang="0">
                  <a:pos x="T0" y="T1"/>
                </a:cxn>
                <a:cxn ang="0">
                  <a:pos x="T2" y="T3"/>
                </a:cxn>
                <a:cxn ang="0">
                  <a:pos x="T4" y="T5"/>
                </a:cxn>
                <a:cxn ang="0">
                  <a:pos x="T6" y="T7"/>
                </a:cxn>
                <a:cxn ang="0">
                  <a:pos x="T8" y="T9"/>
                </a:cxn>
              </a:cxnLst>
              <a:rect l="0" t="0" r="r" b="b"/>
              <a:pathLst>
                <a:path w="137" h="74">
                  <a:moveTo>
                    <a:pt x="137" y="0"/>
                  </a:moveTo>
                  <a:lnTo>
                    <a:pt x="97" y="52"/>
                  </a:lnTo>
                  <a:lnTo>
                    <a:pt x="0" y="74"/>
                  </a:lnTo>
                  <a:lnTo>
                    <a:pt x="37" y="28"/>
                  </a:lnTo>
                  <a:lnTo>
                    <a:pt x="137"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0" name="Freeform 441"/>
            <p:cNvSpPr>
              <a:spLocks/>
            </p:cNvSpPr>
            <p:nvPr/>
          </p:nvSpPr>
          <p:spPr bwMode="auto">
            <a:xfrm>
              <a:off x="3400426" y="3343275"/>
              <a:ext cx="61913" cy="14288"/>
            </a:xfrm>
            <a:custGeom>
              <a:avLst/>
              <a:gdLst>
                <a:gd name="T0" fmla="*/ 39 w 39"/>
                <a:gd name="T1" fmla="*/ 0 h 9"/>
                <a:gd name="T2" fmla="*/ 0 w 39"/>
                <a:gd name="T3" fmla="*/ 2 h 9"/>
                <a:gd name="T4" fmla="*/ 0 w 39"/>
                <a:gd name="T5" fmla="*/ 9 h 9"/>
              </a:gdLst>
              <a:ahLst/>
              <a:cxnLst>
                <a:cxn ang="0">
                  <a:pos x="T0" y="T1"/>
                </a:cxn>
                <a:cxn ang="0">
                  <a:pos x="T2" y="T3"/>
                </a:cxn>
                <a:cxn ang="0">
                  <a:pos x="T4" y="T5"/>
                </a:cxn>
              </a:cxnLst>
              <a:rect l="0" t="0" r="r" b="b"/>
              <a:pathLst>
                <a:path w="39" h="9">
                  <a:moveTo>
                    <a:pt x="39" y="0"/>
                  </a:moveTo>
                  <a:lnTo>
                    <a:pt x="0" y="2"/>
                  </a:lnTo>
                  <a:lnTo>
                    <a:pt x="0" y="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1" name="Freeform 442"/>
            <p:cNvSpPr>
              <a:spLocks/>
            </p:cNvSpPr>
            <p:nvPr/>
          </p:nvSpPr>
          <p:spPr bwMode="auto">
            <a:xfrm>
              <a:off x="3400426" y="3303588"/>
              <a:ext cx="80963" cy="19050"/>
            </a:xfrm>
            <a:custGeom>
              <a:avLst/>
              <a:gdLst>
                <a:gd name="T0" fmla="*/ 51 w 51"/>
                <a:gd name="T1" fmla="*/ 0 h 12"/>
                <a:gd name="T2" fmla="*/ 0 w 51"/>
                <a:gd name="T3" fmla="*/ 5 h 12"/>
                <a:gd name="T4" fmla="*/ 0 w 51"/>
                <a:gd name="T5" fmla="*/ 12 h 12"/>
              </a:gdLst>
              <a:ahLst/>
              <a:cxnLst>
                <a:cxn ang="0">
                  <a:pos x="T0" y="T1"/>
                </a:cxn>
                <a:cxn ang="0">
                  <a:pos x="T2" y="T3"/>
                </a:cxn>
                <a:cxn ang="0">
                  <a:pos x="T4" y="T5"/>
                </a:cxn>
              </a:cxnLst>
              <a:rect l="0" t="0" r="r" b="b"/>
              <a:pathLst>
                <a:path w="51" h="12">
                  <a:moveTo>
                    <a:pt x="51" y="0"/>
                  </a:moveTo>
                  <a:lnTo>
                    <a:pt x="0" y="5"/>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2" name="Freeform 443"/>
            <p:cNvSpPr>
              <a:spLocks/>
            </p:cNvSpPr>
            <p:nvPr/>
          </p:nvSpPr>
          <p:spPr bwMode="auto">
            <a:xfrm>
              <a:off x="3519488" y="3163888"/>
              <a:ext cx="217488" cy="117475"/>
            </a:xfrm>
            <a:custGeom>
              <a:avLst/>
              <a:gdLst>
                <a:gd name="T0" fmla="*/ 0 w 137"/>
                <a:gd name="T1" fmla="*/ 0 h 74"/>
                <a:gd name="T2" fmla="*/ 39 w 137"/>
                <a:gd name="T3" fmla="*/ 52 h 74"/>
                <a:gd name="T4" fmla="*/ 137 w 137"/>
                <a:gd name="T5" fmla="*/ 74 h 74"/>
                <a:gd name="T6" fmla="*/ 99 w 137"/>
                <a:gd name="T7" fmla="*/ 28 h 74"/>
                <a:gd name="T8" fmla="*/ 0 w 137"/>
                <a:gd name="T9" fmla="*/ 0 h 74"/>
              </a:gdLst>
              <a:ahLst/>
              <a:cxnLst>
                <a:cxn ang="0">
                  <a:pos x="T0" y="T1"/>
                </a:cxn>
                <a:cxn ang="0">
                  <a:pos x="T2" y="T3"/>
                </a:cxn>
                <a:cxn ang="0">
                  <a:pos x="T4" y="T5"/>
                </a:cxn>
                <a:cxn ang="0">
                  <a:pos x="T6" y="T7"/>
                </a:cxn>
                <a:cxn ang="0">
                  <a:pos x="T8" y="T9"/>
                </a:cxn>
              </a:cxnLst>
              <a:rect l="0" t="0" r="r" b="b"/>
              <a:pathLst>
                <a:path w="137" h="74">
                  <a:moveTo>
                    <a:pt x="0" y="0"/>
                  </a:moveTo>
                  <a:lnTo>
                    <a:pt x="39" y="52"/>
                  </a:lnTo>
                  <a:lnTo>
                    <a:pt x="137" y="74"/>
                  </a:lnTo>
                  <a:lnTo>
                    <a:pt x="99" y="28"/>
                  </a:lnTo>
                  <a:lnTo>
                    <a:pt x="0"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3" name="Freeform 444"/>
            <p:cNvSpPr>
              <a:spLocks/>
            </p:cNvSpPr>
            <p:nvPr/>
          </p:nvSpPr>
          <p:spPr bwMode="auto">
            <a:xfrm>
              <a:off x="3844926" y="1873250"/>
              <a:ext cx="152400" cy="279400"/>
            </a:xfrm>
            <a:custGeom>
              <a:avLst/>
              <a:gdLst>
                <a:gd name="T0" fmla="*/ 0 w 96"/>
                <a:gd name="T1" fmla="*/ 0 h 176"/>
                <a:gd name="T2" fmla="*/ 0 w 96"/>
                <a:gd name="T3" fmla="*/ 176 h 176"/>
                <a:gd name="T4" fmla="*/ 90 w 96"/>
                <a:gd name="T5" fmla="*/ 176 h 176"/>
                <a:gd name="T6" fmla="*/ 90 w 96"/>
                <a:gd name="T7" fmla="*/ 79 h 176"/>
                <a:gd name="T8" fmla="*/ 96 w 96"/>
                <a:gd name="T9" fmla="*/ 73 h 176"/>
                <a:gd name="T10" fmla="*/ 96 w 96"/>
                <a:gd name="T11" fmla="*/ 27 h 176"/>
                <a:gd name="T12" fmla="*/ 0 w 9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96" h="176">
                  <a:moveTo>
                    <a:pt x="0" y="0"/>
                  </a:moveTo>
                  <a:lnTo>
                    <a:pt x="0" y="176"/>
                  </a:lnTo>
                  <a:lnTo>
                    <a:pt x="90" y="176"/>
                  </a:lnTo>
                  <a:lnTo>
                    <a:pt x="90" y="79"/>
                  </a:lnTo>
                  <a:lnTo>
                    <a:pt x="96" y="73"/>
                  </a:lnTo>
                  <a:lnTo>
                    <a:pt x="96" y="27"/>
                  </a:lnTo>
                  <a:lnTo>
                    <a:pt x="0" y="0"/>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4" name="Freeform 445"/>
            <p:cNvSpPr>
              <a:spLocks/>
            </p:cNvSpPr>
            <p:nvPr/>
          </p:nvSpPr>
          <p:spPr bwMode="auto">
            <a:xfrm>
              <a:off x="3678238" y="1873250"/>
              <a:ext cx="152400" cy="279400"/>
            </a:xfrm>
            <a:custGeom>
              <a:avLst/>
              <a:gdLst>
                <a:gd name="T0" fmla="*/ 96 w 96"/>
                <a:gd name="T1" fmla="*/ 0 h 176"/>
                <a:gd name="T2" fmla="*/ 0 w 96"/>
                <a:gd name="T3" fmla="*/ 28 h 176"/>
                <a:gd name="T4" fmla="*/ 0 w 96"/>
                <a:gd name="T5" fmla="*/ 73 h 176"/>
                <a:gd name="T6" fmla="*/ 6 w 96"/>
                <a:gd name="T7" fmla="*/ 79 h 176"/>
                <a:gd name="T8" fmla="*/ 6 w 96"/>
                <a:gd name="T9" fmla="*/ 176 h 176"/>
                <a:gd name="T10" fmla="*/ 96 w 96"/>
                <a:gd name="T11" fmla="*/ 176 h 176"/>
              </a:gdLst>
              <a:ahLst/>
              <a:cxnLst>
                <a:cxn ang="0">
                  <a:pos x="T0" y="T1"/>
                </a:cxn>
                <a:cxn ang="0">
                  <a:pos x="T2" y="T3"/>
                </a:cxn>
                <a:cxn ang="0">
                  <a:pos x="T4" y="T5"/>
                </a:cxn>
                <a:cxn ang="0">
                  <a:pos x="T6" y="T7"/>
                </a:cxn>
                <a:cxn ang="0">
                  <a:pos x="T8" y="T9"/>
                </a:cxn>
                <a:cxn ang="0">
                  <a:pos x="T10" y="T11"/>
                </a:cxn>
              </a:cxnLst>
              <a:rect l="0" t="0" r="r" b="b"/>
              <a:pathLst>
                <a:path w="96" h="176">
                  <a:moveTo>
                    <a:pt x="96" y="0"/>
                  </a:moveTo>
                  <a:lnTo>
                    <a:pt x="0" y="28"/>
                  </a:lnTo>
                  <a:lnTo>
                    <a:pt x="0" y="73"/>
                  </a:lnTo>
                  <a:lnTo>
                    <a:pt x="6" y="79"/>
                  </a:lnTo>
                  <a:lnTo>
                    <a:pt x="6" y="176"/>
                  </a:lnTo>
                  <a:lnTo>
                    <a:pt x="96" y="17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5" name="Line 446"/>
            <p:cNvSpPr>
              <a:spLocks noChangeShapeType="1"/>
            </p:cNvSpPr>
            <p:nvPr/>
          </p:nvSpPr>
          <p:spPr bwMode="auto">
            <a:xfrm flipV="1">
              <a:off x="3767138" y="1903413"/>
              <a:ext cx="0" cy="68263"/>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6" name="Freeform 447"/>
            <p:cNvSpPr>
              <a:spLocks/>
            </p:cNvSpPr>
            <p:nvPr/>
          </p:nvSpPr>
          <p:spPr bwMode="auto">
            <a:xfrm>
              <a:off x="3771901" y="1970088"/>
              <a:ext cx="58738" cy="169863"/>
            </a:xfrm>
            <a:custGeom>
              <a:avLst/>
              <a:gdLst>
                <a:gd name="T0" fmla="*/ 0 w 37"/>
                <a:gd name="T1" fmla="*/ 107 h 107"/>
                <a:gd name="T2" fmla="*/ 0 w 37"/>
                <a:gd name="T3" fmla="*/ 6 h 107"/>
                <a:gd name="T4" fmla="*/ 37 w 37"/>
                <a:gd name="T5" fmla="*/ 0 h 107"/>
              </a:gdLst>
              <a:ahLst/>
              <a:cxnLst>
                <a:cxn ang="0">
                  <a:pos x="T0" y="T1"/>
                </a:cxn>
                <a:cxn ang="0">
                  <a:pos x="T2" y="T3"/>
                </a:cxn>
                <a:cxn ang="0">
                  <a:pos x="T4" y="T5"/>
                </a:cxn>
              </a:cxnLst>
              <a:rect l="0" t="0" r="r" b="b"/>
              <a:pathLst>
                <a:path w="37" h="107">
                  <a:moveTo>
                    <a:pt x="0" y="107"/>
                  </a:moveTo>
                  <a:lnTo>
                    <a:pt x="0" y="6"/>
                  </a:lnTo>
                  <a:lnTo>
                    <a:pt x="37"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7" name="Freeform 448"/>
            <p:cNvSpPr>
              <a:spLocks/>
            </p:cNvSpPr>
            <p:nvPr/>
          </p:nvSpPr>
          <p:spPr bwMode="auto">
            <a:xfrm>
              <a:off x="3697288" y="1987550"/>
              <a:ext cx="31750" cy="152400"/>
            </a:xfrm>
            <a:custGeom>
              <a:avLst/>
              <a:gdLst>
                <a:gd name="T0" fmla="*/ 0 w 20"/>
                <a:gd name="T1" fmla="*/ 3 h 96"/>
                <a:gd name="T2" fmla="*/ 20 w 20"/>
                <a:gd name="T3" fmla="*/ 0 h 96"/>
                <a:gd name="T4" fmla="*/ 20 w 20"/>
                <a:gd name="T5" fmla="*/ 96 h 96"/>
              </a:gdLst>
              <a:ahLst/>
              <a:cxnLst>
                <a:cxn ang="0">
                  <a:pos x="T0" y="T1"/>
                </a:cxn>
                <a:cxn ang="0">
                  <a:pos x="T2" y="T3"/>
                </a:cxn>
                <a:cxn ang="0">
                  <a:pos x="T4" y="T5"/>
                </a:cxn>
              </a:cxnLst>
              <a:rect l="0" t="0" r="r" b="b"/>
              <a:pathLst>
                <a:path w="20" h="96">
                  <a:moveTo>
                    <a:pt x="0" y="3"/>
                  </a:moveTo>
                  <a:lnTo>
                    <a:pt x="20" y="0"/>
                  </a:lnTo>
                  <a:lnTo>
                    <a:pt x="20" y="9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8" name="Line 449"/>
            <p:cNvSpPr>
              <a:spLocks noChangeShapeType="1"/>
            </p:cNvSpPr>
            <p:nvPr/>
          </p:nvSpPr>
          <p:spPr bwMode="auto">
            <a:xfrm>
              <a:off x="3724276" y="1916113"/>
              <a:ext cx="0" cy="61913"/>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29" name="Freeform 450"/>
            <p:cNvSpPr>
              <a:spLocks/>
            </p:cNvSpPr>
            <p:nvPr/>
          </p:nvSpPr>
          <p:spPr bwMode="auto">
            <a:xfrm>
              <a:off x="3884613" y="1849438"/>
              <a:ext cx="68263" cy="31750"/>
            </a:xfrm>
            <a:custGeom>
              <a:avLst/>
              <a:gdLst>
                <a:gd name="T0" fmla="*/ 0 w 43"/>
                <a:gd name="T1" fmla="*/ 14 h 20"/>
                <a:gd name="T2" fmla="*/ 0 w 43"/>
                <a:gd name="T3" fmla="*/ 14 h 20"/>
                <a:gd name="T4" fmla="*/ 30 w 43"/>
                <a:gd name="T5" fmla="*/ 0 h 20"/>
                <a:gd name="T6" fmla="*/ 30 w 43"/>
                <a:gd name="T7" fmla="*/ 0 h 20"/>
                <a:gd name="T8" fmla="*/ 35 w 43"/>
                <a:gd name="T9" fmla="*/ 0 h 20"/>
                <a:gd name="T10" fmla="*/ 38 w 43"/>
                <a:gd name="T11" fmla="*/ 0 h 20"/>
                <a:gd name="T12" fmla="*/ 41 w 43"/>
                <a:gd name="T13" fmla="*/ 3 h 20"/>
                <a:gd name="T14" fmla="*/ 43 w 43"/>
                <a:gd name="T15" fmla="*/ 6 h 20"/>
                <a:gd name="T16" fmla="*/ 43 w 43"/>
                <a:gd name="T17" fmla="*/ 6 h 20"/>
                <a:gd name="T18" fmla="*/ 43 w 43"/>
                <a:gd name="T19" fmla="*/ 9 h 20"/>
                <a:gd name="T20" fmla="*/ 40 w 43"/>
                <a:gd name="T21" fmla="*/ 12 h 20"/>
                <a:gd name="T22" fmla="*/ 34 w 43"/>
                <a:gd name="T23" fmla="*/ 16 h 20"/>
                <a:gd name="T24" fmla="*/ 23 w 43"/>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0" y="14"/>
                  </a:moveTo>
                  <a:lnTo>
                    <a:pt x="0" y="14"/>
                  </a:lnTo>
                  <a:lnTo>
                    <a:pt x="30" y="0"/>
                  </a:lnTo>
                  <a:lnTo>
                    <a:pt x="30" y="0"/>
                  </a:lnTo>
                  <a:lnTo>
                    <a:pt x="35" y="0"/>
                  </a:lnTo>
                  <a:lnTo>
                    <a:pt x="38" y="0"/>
                  </a:lnTo>
                  <a:lnTo>
                    <a:pt x="41" y="3"/>
                  </a:lnTo>
                  <a:lnTo>
                    <a:pt x="43" y="6"/>
                  </a:lnTo>
                  <a:lnTo>
                    <a:pt x="43" y="6"/>
                  </a:lnTo>
                  <a:lnTo>
                    <a:pt x="43" y="9"/>
                  </a:lnTo>
                  <a:lnTo>
                    <a:pt x="40" y="12"/>
                  </a:lnTo>
                  <a:lnTo>
                    <a:pt x="34" y="16"/>
                  </a:lnTo>
                  <a:lnTo>
                    <a:pt x="23" y="2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0" name="Freeform 451"/>
            <p:cNvSpPr>
              <a:spLocks/>
            </p:cNvSpPr>
            <p:nvPr/>
          </p:nvSpPr>
          <p:spPr bwMode="auto">
            <a:xfrm>
              <a:off x="3729038" y="1849438"/>
              <a:ext cx="68263" cy="31750"/>
            </a:xfrm>
            <a:custGeom>
              <a:avLst/>
              <a:gdLst>
                <a:gd name="T0" fmla="*/ 20 w 43"/>
                <a:gd name="T1" fmla="*/ 20 h 20"/>
                <a:gd name="T2" fmla="*/ 20 w 43"/>
                <a:gd name="T3" fmla="*/ 20 h 20"/>
                <a:gd name="T4" fmla="*/ 9 w 43"/>
                <a:gd name="T5" fmla="*/ 16 h 20"/>
                <a:gd name="T6" fmla="*/ 3 w 43"/>
                <a:gd name="T7" fmla="*/ 12 h 20"/>
                <a:gd name="T8" fmla="*/ 1 w 43"/>
                <a:gd name="T9" fmla="*/ 9 h 20"/>
                <a:gd name="T10" fmla="*/ 0 w 43"/>
                <a:gd name="T11" fmla="*/ 6 h 20"/>
                <a:gd name="T12" fmla="*/ 0 w 43"/>
                <a:gd name="T13" fmla="*/ 6 h 20"/>
                <a:gd name="T14" fmla="*/ 2 w 43"/>
                <a:gd name="T15" fmla="*/ 3 h 20"/>
                <a:gd name="T16" fmla="*/ 5 w 43"/>
                <a:gd name="T17" fmla="*/ 0 h 20"/>
                <a:gd name="T18" fmla="*/ 9 w 43"/>
                <a:gd name="T19" fmla="*/ 0 h 20"/>
                <a:gd name="T20" fmla="*/ 13 w 43"/>
                <a:gd name="T21" fmla="*/ 0 h 20"/>
                <a:gd name="T22" fmla="*/ 13 w 43"/>
                <a:gd name="T23" fmla="*/ 0 h 20"/>
                <a:gd name="T24" fmla="*/ 43 w 4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20">
                  <a:moveTo>
                    <a:pt x="20" y="20"/>
                  </a:moveTo>
                  <a:lnTo>
                    <a:pt x="20" y="20"/>
                  </a:lnTo>
                  <a:lnTo>
                    <a:pt x="9" y="16"/>
                  </a:lnTo>
                  <a:lnTo>
                    <a:pt x="3" y="12"/>
                  </a:lnTo>
                  <a:lnTo>
                    <a:pt x="1" y="9"/>
                  </a:lnTo>
                  <a:lnTo>
                    <a:pt x="0" y="6"/>
                  </a:lnTo>
                  <a:lnTo>
                    <a:pt x="0" y="6"/>
                  </a:lnTo>
                  <a:lnTo>
                    <a:pt x="2" y="3"/>
                  </a:lnTo>
                  <a:lnTo>
                    <a:pt x="5" y="0"/>
                  </a:lnTo>
                  <a:lnTo>
                    <a:pt x="9" y="0"/>
                  </a:lnTo>
                  <a:lnTo>
                    <a:pt x="13" y="0"/>
                  </a:lnTo>
                  <a:lnTo>
                    <a:pt x="13" y="0"/>
                  </a:lnTo>
                  <a:lnTo>
                    <a:pt x="43" y="1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1" name="Freeform 452"/>
            <p:cNvSpPr>
              <a:spLocks/>
            </p:cNvSpPr>
            <p:nvPr/>
          </p:nvSpPr>
          <p:spPr bwMode="auto">
            <a:xfrm>
              <a:off x="3713163" y="1811338"/>
              <a:ext cx="255588" cy="77788"/>
            </a:xfrm>
            <a:custGeom>
              <a:avLst/>
              <a:gdLst>
                <a:gd name="T0" fmla="*/ 146 w 161"/>
                <a:gd name="T1" fmla="*/ 49 h 49"/>
                <a:gd name="T2" fmla="*/ 146 w 161"/>
                <a:gd name="T3" fmla="*/ 49 h 49"/>
                <a:gd name="T4" fmla="*/ 154 w 161"/>
                <a:gd name="T5" fmla="*/ 45 h 49"/>
                <a:gd name="T6" fmla="*/ 154 w 161"/>
                <a:gd name="T7" fmla="*/ 45 h 49"/>
                <a:gd name="T8" fmla="*/ 157 w 161"/>
                <a:gd name="T9" fmla="*/ 43 h 49"/>
                <a:gd name="T10" fmla="*/ 159 w 161"/>
                <a:gd name="T11" fmla="*/ 41 h 49"/>
                <a:gd name="T12" fmla="*/ 160 w 161"/>
                <a:gd name="T13" fmla="*/ 39 h 49"/>
                <a:gd name="T14" fmla="*/ 161 w 161"/>
                <a:gd name="T15" fmla="*/ 36 h 49"/>
                <a:gd name="T16" fmla="*/ 161 w 161"/>
                <a:gd name="T17" fmla="*/ 30 h 49"/>
                <a:gd name="T18" fmla="*/ 159 w 161"/>
                <a:gd name="T19" fmla="*/ 22 h 49"/>
                <a:gd name="T20" fmla="*/ 159 w 161"/>
                <a:gd name="T21" fmla="*/ 22 h 49"/>
                <a:gd name="T22" fmla="*/ 155 w 161"/>
                <a:gd name="T23" fmla="*/ 13 h 49"/>
                <a:gd name="T24" fmla="*/ 151 w 161"/>
                <a:gd name="T25" fmla="*/ 9 h 49"/>
                <a:gd name="T26" fmla="*/ 148 w 161"/>
                <a:gd name="T27" fmla="*/ 5 h 49"/>
                <a:gd name="T28" fmla="*/ 144 w 161"/>
                <a:gd name="T29" fmla="*/ 2 h 49"/>
                <a:gd name="T30" fmla="*/ 140 w 161"/>
                <a:gd name="T31" fmla="*/ 0 h 49"/>
                <a:gd name="T32" fmla="*/ 135 w 161"/>
                <a:gd name="T33" fmla="*/ 0 h 49"/>
                <a:gd name="T34" fmla="*/ 130 w 161"/>
                <a:gd name="T35" fmla="*/ 1 h 49"/>
                <a:gd name="T36" fmla="*/ 95 w 161"/>
                <a:gd name="T37" fmla="*/ 22 h 49"/>
                <a:gd name="T38" fmla="*/ 95 w 161"/>
                <a:gd name="T39" fmla="*/ 22 h 49"/>
                <a:gd name="T40" fmla="*/ 95 w 161"/>
                <a:gd name="T41" fmla="*/ 22 h 49"/>
                <a:gd name="T42" fmla="*/ 95 w 161"/>
                <a:gd name="T43" fmla="*/ 22 h 49"/>
                <a:gd name="T44" fmla="*/ 95 w 161"/>
                <a:gd name="T45" fmla="*/ 24 h 49"/>
                <a:gd name="T46" fmla="*/ 94 w 161"/>
                <a:gd name="T47" fmla="*/ 26 h 49"/>
                <a:gd name="T48" fmla="*/ 94 w 161"/>
                <a:gd name="T49" fmla="*/ 26 h 49"/>
                <a:gd name="T50" fmla="*/ 93 w 161"/>
                <a:gd name="T51" fmla="*/ 24 h 49"/>
                <a:gd name="T52" fmla="*/ 93 w 161"/>
                <a:gd name="T53" fmla="*/ 24 h 49"/>
                <a:gd name="T54" fmla="*/ 91 w 161"/>
                <a:gd name="T55" fmla="*/ 21 h 49"/>
                <a:gd name="T56" fmla="*/ 88 w 161"/>
                <a:gd name="T57" fmla="*/ 19 h 49"/>
                <a:gd name="T58" fmla="*/ 85 w 161"/>
                <a:gd name="T59" fmla="*/ 17 h 49"/>
                <a:gd name="T60" fmla="*/ 80 w 161"/>
                <a:gd name="T61" fmla="*/ 16 h 49"/>
                <a:gd name="T62" fmla="*/ 80 w 161"/>
                <a:gd name="T63" fmla="*/ 16 h 49"/>
                <a:gd name="T64" fmla="*/ 76 w 161"/>
                <a:gd name="T65" fmla="*/ 17 h 49"/>
                <a:gd name="T66" fmla="*/ 73 w 161"/>
                <a:gd name="T67" fmla="*/ 19 h 49"/>
                <a:gd name="T68" fmla="*/ 70 w 161"/>
                <a:gd name="T69" fmla="*/ 21 h 49"/>
                <a:gd name="T70" fmla="*/ 69 w 161"/>
                <a:gd name="T71" fmla="*/ 24 h 49"/>
                <a:gd name="T72" fmla="*/ 69 w 161"/>
                <a:gd name="T73" fmla="*/ 24 h 49"/>
                <a:gd name="T74" fmla="*/ 67 w 161"/>
                <a:gd name="T75" fmla="*/ 26 h 49"/>
                <a:gd name="T76" fmla="*/ 67 w 161"/>
                <a:gd name="T77" fmla="*/ 26 h 49"/>
                <a:gd name="T78" fmla="*/ 66 w 161"/>
                <a:gd name="T79" fmla="*/ 24 h 49"/>
                <a:gd name="T80" fmla="*/ 66 w 161"/>
                <a:gd name="T81" fmla="*/ 22 h 49"/>
                <a:gd name="T82" fmla="*/ 66 w 161"/>
                <a:gd name="T83" fmla="*/ 22 h 49"/>
                <a:gd name="T84" fmla="*/ 66 w 161"/>
                <a:gd name="T85" fmla="*/ 22 h 49"/>
                <a:gd name="T86" fmla="*/ 31 w 161"/>
                <a:gd name="T87" fmla="*/ 1 h 49"/>
                <a:gd name="T88" fmla="*/ 31 w 161"/>
                <a:gd name="T89" fmla="*/ 1 h 49"/>
                <a:gd name="T90" fmla="*/ 26 w 161"/>
                <a:gd name="T91" fmla="*/ 0 h 49"/>
                <a:gd name="T92" fmla="*/ 21 w 161"/>
                <a:gd name="T93" fmla="*/ 0 h 49"/>
                <a:gd name="T94" fmla="*/ 17 w 161"/>
                <a:gd name="T95" fmla="*/ 2 h 49"/>
                <a:gd name="T96" fmla="*/ 13 w 161"/>
                <a:gd name="T97" fmla="*/ 5 h 49"/>
                <a:gd name="T98" fmla="*/ 10 w 161"/>
                <a:gd name="T99" fmla="*/ 9 h 49"/>
                <a:gd name="T100" fmla="*/ 6 w 161"/>
                <a:gd name="T101" fmla="*/ 13 h 49"/>
                <a:gd name="T102" fmla="*/ 2 w 161"/>
                <a:gd name="T103" fmla="*/ 22 h 49"/>
                <a:gd name="T104" fmla="*/ 2 w 161"/>
                <a:gd name="T105" fmla="*/ 22 h 49"/>
                <a:gd name="T106" fmla="*/ 0 w 161"/>
                <a:gd name="T107" fmla="*/ 30 h 49"/>
                <a:gd name="T108" fmla="*/ 0 w 161"/>
                <a:gd name="T109" fmla="*/ 36 h 49"/>
                <a:gd name="T110" fmla="*/ 1 w 161"/>
                <a:gd name="T111" fmla="*/ 39 h 49"/>
                <a:gd name="T112" fmla="*/ 2 w 161"/>
                <a:gd name="T113" fmla="*/ 41 h 49"/>
                <a:gd name="T114" fmla="*/ 5 w 161"/>
                <a:gd name="T115" fmla="*/ 43 h 49"/>
                <a:gd name="T116" fmla="*/ 7 w 161"/>
                <a:gd name="T117" fmla="*/ 45 h 49"/>
                <a:gd name="T118" fmla="*/ 7 w 161"/>
                <a:gd name="T119" fmla="*/ 45 h 49"/>
                <a:gd name="T120" fmla="*/ 15 w 161"/>
                <a:gd name="T1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49">
                  <a:moveTo>
                    <a:pt x="146" y="49"/>
                  </a:moveTo>
                  <a:lnTo>
                    <a:pt x="146" y="49"/>
                  </a:lnTo>
                  <a:lnTo>
                    <a:pt x="154" y="45"/>
                  </a:lnTo>
                  <a:lnTo>
                    <a:pt x="154" y="45"/>
                  </a:lnTo>
                  <a:lnTo>
                    <a:pt x="157" y="43"/>
                  </a:lnTo>
                  <a:lnTo>
                    <a:pt x="159" y="41"/>
                  </a:lnTo>
                  <a:lnTo>
                    <a:pt x="160" y="39"/>
                  </a:lnTo>
                  <a:lnTo>
                    <a:pt x="161" y="36"/>
                  </a:lnTo>
                  <a:lnTo>
                    <a:pt x="161" y="30"/>
                  </a:lnTo>
                  <a:lnTo>
                    <a:pt x="159" y="22"/>
                  </a:lnTo>
                  <a:lnTo>
                    <a:pt x="159" y="22"/>
                  </a:lnTo>
                  <a:lnTo>
                    <a:pt x="155" y="13"/>
                  </a:lnTo>
                  <a:lnTo>
                    <a:pt x="151" y="9"/>
                  </a:lnTo>
                  <a:lnTo>
                    <a:pt x="148" y="5"/>
                  </a:lnTo>
                  <a:lnTo>
                    <a:pt x="144" y="2"/>
                  </a:lnTo>
                  <a:lnTo>
                    <a:pt x="140" y="0"/>
                  </a:lnTo>
                  <a:lnTo>
                    <a:pt x="135" y="0"/>
                  </a:lnTo>
                  <a:lnTo>
                    <a:pt x="130" y="1"/>
                  </a:lnTo>
                  <a:lnTo>
                    <a:pt x="95" y="22"/>
                  </a:lnTo>
                  <a:lnTo>
                    <a:pt x="95" y="22"/>
                  </a:lnTo>
                  <a:lnTo>
                    <a:pt x="95" y="22"/>
                  </a:lnTo>
                  <a:lnTo>
                    <a:pt x="95" y="22"/>
                  </a:lnTo>
                  <a:lnTo>
                    <a:pt x="95" y="24"/>
                  </a:lnTo>
                  <a:lnTo>
                    <a:pt x="94" y="26"/>
                  </a:lnTo>
                  <a:lnTo>
                    <a:pt x="94" y="26"/>
                  </a:lnTo>
                  <a:lnTo>
                    <a:pt x="93" y="24"/>
                  </a:lnTo>
                  <a:lnTo>
                    <a:pt x="93" y="24"/>
                  </a:lnTo>
                  <a:lnTo>
                    <a:pt x="91" y="21"/>
                  </a:lnTo>
                  <a:lnTo>
                    <a:pt x="88" y="19"/>
                  </a:lnTo>
                  <a:lnTo>
                    <a:pt x="85" y="17"/>
                  </a:lnTo>
                  <a:lnTo>
                    <a:pt x="80" y="16"/>
                  </a:lnTo>
                  <a:lnTo>
                    <a:pt x="80" y="16"/>
                  </a:lnTo>
                  <a:lnTo>
                    <a:pt x="76" y="17"/>
                  </a:lnTo>
                  <a:lnTo>
                    <a:pt x="73" y="19"/>
                  </a:lnTo>
                  <a:lnTo>
                    <a:pt x="70" y="21"/>
                  </a:lnTo>
                  <a:lnTo>
                    <a:pt x="69" y="24"/>
                  </a:lnTo>
                  <a:lnTo>
                    <a:pt x="69" y="24"/>
                  </a:lnTo>
                  <a:lnTo>
                    <a:pt x="67" y="26"/>
                  </a:lnTo>
                  <a:lnTo>
                    <a:pt x="67" y="26"/>
                  </a:lnTo>
                  <a:lnTo>
                    <a:pt x="66" y="24"/>
                  </a:lnTo>
                  <a:lnTo>
                    <a:pt x="66" y="22"/>
                  </a:lnTo>
                  <a:lnTo>
                    <a:pt x="66" y="22"/>
                  </a:lnTo>
                  <a:lnTo>
                    <a:pt x="66" y="22"/>
                  </a:lnTo>
                  <a:lnTo>
                    <a:pt x="31" y="1"/>
                  </a:lnTo>
                  <a:lnTo>
                    <a:pt x="31" y="1"/>
                  </a:lnTo>
                  <a:lnTo>
                    <a:pt x="26" y="0"/>
                  </a:lnTo>
                  <a:lnTo>
                    <a:pt x="21" y="0"/>
                  </a:lnTo>
                  <a:lnTo>
                    <a:pt x="17" y="2"/>
                  </a:lnTo>
                  <a:lnTo>
                    <a:pt x="13" y="5"/>
                  </a:lnTo>
                  <a:lnTo>
                    <a:pt x="10" y="9"/>
                  </a:lnTo>
                  <a:lnTo>
                    <a:pt x="6" y="13"/>
                  </a:lnTo>
                  <a:lnTo>
                    <a:pt x="2" y="22"/>
                  </a:lnTo>
                  <a:lnTo>
                    <a:pt x="2" y="22"/>
                  </a:lnTo>
                  <a:lnTo>
                    <a:pt x="0" y="30"/>
                  </a:lnTo>
                  <a:lnTo>
                    <a:pt x="0" y="36"/>
                  </a:lnTo>
                  <a:lnTo>
                    <a:pt x="1" y="39"/>
                  </a:lnTo>
                  <a:lnTo>
                    <a:pt x="2" y="41"/>
                  </a:lnTo>
                  <a:lnTo>
                    <a:pt x="5" y="43"/>
                  </a:lnTo>
                  <a:lnTo>
                    <a:pt x="7" y="45"/>
                  </a:lnTo>
                  <a:lnTo>
                    <a:pt x="7" y="45"/>
                  </a:lnTo>
                  <a:lnTo>
                    <a:pt x="15" y="4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2" name="Freeform 453"/>
            <p:cNvSpPr>
              <a:spLocks/>
            </p:cNvSpPr>
            <p:nvPr/>
          </p:nvSpPr>
          <p:spPr bwMode="auto">
            <a:xfrm>
              <a:off x="3895726" y="3094038"/>
              <a:ext cx="79375" cy="161925"/>
            </a:xfrm>
            <a:custGeom>
              <a:avLst/>
              <a:gdLst>
                <a:gd name="T0" fmla="*/ 27 w 50"/>
                <a:gd name="T1" fmla="*/ 0 h 102"/>
                <a:gd name="T2" fmla="*/ 1 w 50"/>
                <a:gd name="T3" fmla="*/ 77 h 102"/>
                <a:gd name="T4" fmla="*/ 1 w 50"/>
                <a:gd name="T5" fmla="*/ 77 h 102"/>
                <a:gd name="T6" fmla="*/ 0 w 50"/>
                <a:gd name="T7" fmla="*/ 80 h 102"/>
                <a:gd name="T8" fmla="*/ 0 w 50"/>
                <a:gd name="T9" fmla="*/ 85 h 102"/>
                <a:gd name="T10" fmla="*/ 1 w 50"/>
                <a:gd name="T11" fmla="*/ 88 h 102"/>
                <a:gd name="T12" fmla="*/ 3 w 50"/>
                <a:gd name="T13" fmla="*/ 92 h 102"/>
                <a:gd name="T14" fmla="*/ 5 w 50"/>
                <a:gd name="T15" fmla="*/ 95 h 102"/>
                <a:gd name="T16" fmla="*/ 8 w 50"/>
                <a:gd name="T17" fmla="*/ 97 h 102"/>
                <a:gd name="T18" fmla="*/ 11 w 50"/>
                <a:gd name="T19" fmla="*/ 99 h 102"/>
                <a:gd name="T20" fmla="*/ 14 w 50"/>
                <a:gd name="T21" fmla="*/ 101 h 102"/>
                <a:gd name="T22" fmla="*/ 14 w 50"/>
                <a:gd name="T23" fmla="*/ 101 h 102"/>
                <a:gd name="T24" fmla="*/ 20 w 50"/>
                <a:gd name="T25" fmla="*/ 102 h 102"/>
                <a:gd name="T26" fmla="*/ 20 w 50"/>
                <a:gd name="T27" fmla="*/ 102 h 102"/>
                <a:gd name="T28" fmla="*/ 25 w 50"/>
                <a:gd name="T29" fmla="*/ 101 h 102"/>
                <a:gd name="T30" fmla="*/ 30 w 50"/>
                <a:gd name="T31" fmla="*/ 98 h 102"/>
                <a:gd name="T32" fmla="*/ 35 w 50"/>
                <a:gd name="T33" fmla="*/ 94 h 102"/>
                <a:gd name="T34" fmla="*/ 37 w 50"/>
                <a:gd name="T35" fmla="*/ 89 h 102"/>
                <a:gd name="T36" fmla="*/ 50 w 50"/>
                <a:gd name="T37" fmla="*/ 5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02">
                  <a:moveTo>
                    <a:pt x="27" y="0"/>
                  </a:moveTo>
                  <a:lnTo>
                    <a:pt x="1" y="77"/>
                  </a:lnTo>
                  <a:lnTo>
                    <a:pt x="1" y="77"/>
                  </a:lnTo>
                  <a:lnTo>
                    <a:pt x="0" y="80"/>
                  </a:lnTo>
                  <a:lnTo>
                    <a:pt x="0" y="85"/>
                  </a:lnTo>
                  <a:lnTo>
                    <a:pt x="1" y="88"/>
                  </a:lnTo>
                  <a:lnTo>
                    <a:pt x="3" y="92"/>
                  </a:lnTo>
                  <a:lnTo>
                    <a:pt x="5" y="95"/>
                  </a:lnTo>
                  <a:lnTo>
                    <a:pt x="8" y="97"/>
                  </a:lnTo>
                  <a:lnTo>
                    <a:pt x="11" y="99"/>
                  </a:lnTo>
                  <a:lnTo>
                    <a:pt x="14" y="101"/>
                  </a:lnTo>
                  <a:lnTo>
                    <a:pt x="14" y="101"/>
                  </a:lnTo>
                  <a:lnTo>
                    <a:pt x="20" y="102"/>
                  </a:lnTo>
                  <a:lnTo>
                    <a:pt x="20" y="102"/>
                  </a:lnTo>
                  <a:lnTo>
                    <a:pt x="25" y="101"/>
                  </a:lnTo>
                  <a:lnTo>
                    <a:pt x="30" y="98"/>
                  </a:lnTo>
                  <a:lnTo>
                    <a:pt x="35" y="94"/>
                  </a:lnTo>
                  <a:lnTo>
                    <a:pt x="37" y="89"/>
                  </a:lnTo>
                  <a:lnTo>
                    <a:pt x="50" y="5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3" name="Freeform 454"/>
            <p:cNvSpPr>
              <a:spLocks/>
            </p:cNvSpPr>
            <p:nvPr/>
          </p:nvSpPr>
          <p:spPr bwMode="auto">
            <a:xfrm>
              <a:off x="4102101" y="3036888"/>
              <a:ext cx="19050" cy="215900"/>
            </a:xfrm>
            <a:custGeom>
              <a:avLst/>
              <a:gdLst>
                <a:gd name="T0" fmla="*/ 0 w 12"/>
                <a:gd name="T1" fmla="*/ 1 h 136"/>
                <a:gd name="T2" fmla="*/ 0 w 12"/>
                <a:gd name="T3" fmla="*/ 130 h 136"/>
                <a:gd name="T4" fmla="*/ 0 w 12"/>
                <a:gd name="T5" fmla="*/ 130 h 136"/>
                <a:gd name="T6" fmla="*/ 1 w 12"/>
                <a:gd name="T7" fmla="*/ 133 h 136"/>
                <a:gd name="T8" fmla="*/ 2 w 12"/>
                <a:gd name="T9" fmla="*/ 135 h 136"/>
                <a:gd name="T10" fmla="*/ 4 w 12"/>
                <a:gd name="T11" fmla="*/ 136 h 136"/>
                <a:gd name="T12" fmla="*/ 6 w 12"/>
                <a:gd name="T13" fmla="*/ 136 h 136"/>
                <a:gd name="T14" fmla="*/ 6 w 12"/>
                <a:gd name="T15" fmla="*/ 136 h 136"/>
                <a:gd name="T16" fmla="*/ 9 w 12"/>
                <a:gd name="T17" fmla="*/ 136 h 136"/>
                <a:gd name="T18" fmla="*/ 11 w 12"/>
                <a:gd name="T19" fmla="*/ 135 h 136"/>
                <a:gd name="T20" fmla="*/ 12 w 12"/>
                <a:gd name="T21" fmla="*/ 133 h 136"/>
                <a:gd name="T22" fmla="*/ 12 w 12"/>
                <a:gd name="T23" fmla="*/ 130 h 136"/>
                <a:gd name="T24" fmla="*/ 12 w 12"/>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36">
                  <a:moveTo>
                    <a:pt x="0" y="1"/>
                  </a:moveTo>
                  <a:lnTo>
                    <a:pt x="0" y="130"/>
                  </a:lnTo>
                  <a:lnTo>
                    <a:pt x="0" y="130"/>
                  </a:lnTo>
                  <a:lnTo>
                    <a:pt x="1" y="133"/>
                  </a:lnTo>
                  <a:lnTo>
                    <a:pt x="2" y="135"/>
                  </a:lnTo>
                  <a:lnTo>
                    <a:pt x="4" y="136"/>
                  </a:lnTo>
                  <a:lnTo>
                    <a:pt x="6" y="136"/>
                  </a:lnTo>
                  <a:lnTo>
                    <a:pt x="6" y="136"/>
                  </a:lnTo>
                  <a:lnTo>
                    <a:pt x="9" y="136"/>
                  </a:lnTo>
                  <a:lnTo>
                    <a:pt x="11" y="135"/>
                  </a:lnTo>
                  <a:lnTo>
                    <a:pt x="12" y="133"/>
                  </a:lnTo>
                  <a:lnTo>
                    <a:pt x="12" y="130"/>
                  </a:lnTo>
                  <a:lnTo>
                    <a:pt x="12"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4" name="Freeform 455"/>
            <p:cNvSpPr>
              <a:spLocks/>
            </p:cNvSpPr>
            <p:nvPr/>
          </p:nvSpPr>
          <p:spPr bwMode="auto">
            <a:xfrm>
              <a:off x="4102101" y="2925763"/>
              <a:ext cx="19050" cy="34925"/>
            </a:xfrm>
            <a:custGeom>
              <a:avLst/>
              <a:gdLst>
                <a:gd name="T0" fmla="*/ 12 w 12"/>
                <a:gd name="T1" fmla="*/ 22 h 22"/>
                <a:gd name="T2" fmla="*/ 12 w 12"/>
                <a:gd name="T3" fmla="*/ 6 h 22"/>
                <a:gd name="T4" fmla="*/ 12 w 12"/>
                <a:gd name="T5" fmla="*/ 6 h 22"/>
                <a:gd name="T6" fmla="*/ 12 w 12"/>
                <a:gd name="T7" fmla="*/ 3 h 22"/>
                <a:gd name="T8" fmla="*/ 11 w 12"/>
                <a:gd name="T9" fmla="*/ 1 h 22"/>
                <a:gd name="T10" fmla="*/ 9 w 12"/>
                <a:gd name="T11" fmla="*/ 0 h 22"/>
                <a:gd name="T12" fmla="*/ 6 w 12"/>
                <a:gd name="T13" fmla="*/ 0 h 22"/>
                <a:gd name="T14" fmla="*/ 6 w 12"/>
                <a:gd name="T15" fmla="*/ 0 h 22"/>
                <a:gd name="T16" fmla="*/ 4 w 12"/>
                <a:gd name="T17" fmla="*/ 0 h 22"/>
                <a:gd name="T18" fmla="*/ 2 w 12"/>
                <a:gd name="T19" fmla="*/ 1 h 22"/>
                <a:gd name="T20" fmla="*/ 1 w 12"/>
                <a:gd name="T21" fmla="*/ 3 h 22"/>
                <a:gd name="T22" fmla="*/ 0 w 12"/>
                <a:gd name="T23" fmla="*/ 6 h 22"/>
                <a:gd name="T24" fmla="*/ 0 w 12"/>
                <a:gd name="T25"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2">
                  <a:moveTo>
                    <a:pt x="12" y="22"/>
                  </a:moveTo>
                  <a:lnTo>
                    <a:pt x="12" y="6"/>
                  </a:lnTo>
                  <a:lnTo>
                    <a:pt x="12" y="6"/>
                  </a:lnTo>
                  <a:lnTo>
                    <a:pt x="12" y="3"/>
                  </a:lnTo>
                  <a:lnTo>
                    <a:pt x="11" y="1"/>
                  </a:lnTo>
                  <a:lnTo>
                    <a:pt x="9" y="0"/>
                  </a:lnTo>
                  <a:lnTo>
                    <a:pt x="6" y="0"/>
                  </a:lnTo>
                  <a:lnTo>
                    <a:pt x="6" y="0"/>
                  </a:lnTo>
                  <a:lnTo>
                    <a:pt x="4" y="0"/>
                  </a:lnTo>
                  <a:lnTo>
                    <a:pt x="2" y="1"/>
                  </a:lnTo>
                  <a:lnTo>
                    <a:pt x="1" y="3"/>
                  </a:lnTo>
                  <a:lnTo>
                    <a:pt x="0" y="6"/>
                  </a:lnTo>
                  <a:lnTo>
                    <a:pt x="0" y="2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5" name="Freeform 456"/>
            <p:cNvSpPr>
              <a:spLocks/>
            </p:cNvSpPr>
            <p:nvPr/>
          </p:nvSpPr>
          <p:spPr bwMode="auto">
            <a:xfrm>
              <a:off x="3941763" y="2890838"/>
              <a:ext cx="192088" cy="365125"/>
            </a:xfrm>
            <a:custGeom>
              <a:avLst/>
              <a:gdLst>
                <a:gd name="T0" fmla="*/ 107 w 121"/>
                <a:gd name="T1" fmla="*/ 54 h 230"/>
                <a:gd name="T2" fmla="*/ 79 w 121"/>
                <a:gd name="T3" fmla="*/ 54 h 230"/>
                <a:gd name="T4" fmla="*/ 60 w 121"/>
                <a:gd name="T5" fmla="*/ 15 h 230"/>
                <a:gd name="T6" fmla="*/ 60 w 121"/>
                <a:gd name="T7" fmla="*/ 15 h 230"/>
                <a:gd name="T8" fmla="*/ 58 w 121"/>
                <a:gd name="T9" fmla="*/ 12 h 230"/>
                <a:gd name="T10" fmla="*/ 55 w 121"/>
                <a:gd name="T11" fmla="*/ 9 h 230"/>
                <a:gd name="T12" fmla="*/ 48 w 121"/>
                <a:gd name="T13" fmla="*/ 4 h 230"/>
                <a:gd name="T14" fmla="*/ 38 w 121"/>
                <a:gd name="T15" fmla="*/ 1 h 230"/>
                <a:gd name="T16" fmla="*/ 34 w 121"/>
                <a:gd name="T17" fmla="*/ 0 h 230"/>
                <a:gd name="T18" fmla="*/ 29 w 121"/>
                <a:gd name="T19" fmla="*/ 0 h 230"/>
                <a:gd name="T20" fmla="*/ 29 w 121"/>
                <a:gd name="T21" fmla="*/ 0 h 230"/>
                <a:gd name="T22" fmla="*/ 22 w 121"/>
                <a:gd name="T23" fmla="*/ 1 h 230"/>
                <a:gd name="T24" fmla="*/ 16 w 121"/>
                <a:gd name="T25" fmla="*/ 3 h 230"/>
                <a:gd name="T26" fmla="*/ 11 w 121"/>
                <a:gd name="T27" fmla="*/ 5 h 230"/>
                <a:gd name="T28" fmla="*/ 6 w 121"/>
                <a:gd name="T29" fmla="*/ 8 h 230"/>
                <a:gd name="T30" fmla="*/ 3 w 121"/>
                <a:gd name="T31" fmla="*/ 12 h 230"/>
                <a:gd name="T32" fmla="*/ 2 w 121"/>
                <a:gd name="T33" fmla="*/ 16 h 230"/>
                <a:gd name="T34" fmla="*/ 1 w 121"/>
                <a:gd name="T35" fmla="*/ 19 h 230"/>
                <a:gd name="T36" fmla="*/ 0 w 121"/>
                <a:gd name="T37" fmla="*/ 23 h 230"/>
                <a:gd name="T38" fmla="*/ 0 w 121"/>
                <a:gd name="T39" fmla="*/ 106 h 230"/>
                <a:gd name="T40" fmla="*/ 50 w 121"/>
                <a:gd name="T41" fmla="*/ 219 h 230"/>
                <a:gd name="T42" fmla="*/ 50 w 121"/>
                <a:gd name="T43" fmla="*/ 219 h 230"/>
                <a:gd name="T44" fmla="*/ 53 w 121"/>
                <a:gd name="T45" fmla="*/ 223 h 230"/>
                <a:gd name="T46" fmla="*/ 57 w 121"/>
                <a:gd name="T47" fmla="*/ 227 h 230"/>
                <a:gd name="T48" fmla="*/ 62 w 121"/>
                <a:gd name="T49" fmla="*/ 229 h 230"/>
                <a:gd name="T50" fmla="*/ 67 w 121"/>
                <a:gd name="T51" fmla="*/ 230 h 230"/>
                <a:gd name="T52" fmla="*/ 67 w 121"/>
                <a:gd name="T53" fmla="*/ 230 h 230"/>
                <a:gd name="T54" fmla="*/ 71 w 121"/>
                <a:gd name="T55" fmla="*/ 229 h 230"/>
                <a:gd name="T56" fmla="*/ 74 w 121"/>
                <a:gd name="T57" fmla="*/ 228 h 230"/>
                <a:gd name="T58" fmla="*/ 74 w 121"/>
                <a:gd name="T59" fmla="*/ 228 h 230"/>
                <a:gd name="T60" fmla="*/ 77 w 121"/>
                <a:gd name="T61" fmla="*/ 226 h 230"/>
                <a:gd name="T62" fmla="*/ 80 w 121"/>
                <a:gd name="T63" fmla="*/ 224 h 230"/>
                <a:gd name="T64" fmla="*/ 83 w 121"/>
                <a:gd name="T65" fmla="*/ 221 h 230"/>
                <a:gd name="T66" fmla="*/ 85 w 121"/>
                <a:gd name="T67" fmla="*/ 218 h 230"/>
                <a:gd name="T68" fmla="*/ 86 w 121"/>
                <a:gd name="T69" fmla="*/ 215 h 230"/>
                <a:gd name="T70" fmla="*/ 86 w 121"/>
                <a:gd name="T71" fmla="*/ 210 h 230"/>
                <a:gd name="T72" fmla="*/ 86 w 121"/>
                <a:gd name="T73" fmla="*/ 207 h 230"/>
                <a:gd name="T74" fmla="*/ 85 w 121"/>
                <a:gd name="T75" fmla="*/ 203 h 230"/>
                <a:gd name="T76" fmla="*/ 52 w 121"/>
                <a:gd name="T77" fmla="*/ 129 h 230"/>
                <a:gd name="T78" fmla="*/ 52 w 121"/>
                <a:gd name="T79" fmla="*/ 62 h 230"/>
                <a:gd name="T80" fmla="*/ 63 w 121"/>
                <a:gd name="T81" fmla="*/ 82 h 230"/>
                <a:gd name="T82" fmla="*/ 107 w 121"/>
                <a:gd name="T83" fmla="*/ 82 h 230"/>
                <a:gd name="T84" fmla="*/ 107 w 121"/>
                <a:gd name="T85" fmla="*/ 82 h 230"/>
                <a:gd name="T86" fmla="*/ 112 w 121"/>
                <a:gd name="T87" fmla="*/ 81 h 230"/>
                <a:gd name="T88" fmla="*/ 116 w 121"/>
                <a:gd name="T89" fmla="*/ 78 h 230"/>
                <a:gd name="T90" fmla="*/ 120 w 121"/>
                <a:gd name="T91" fmla="*/ 74 h 230"/>
                <a:gd name="T92" fmla="*/ 121 w 121"/>
                <a:gd name="T93" fmla="*/ 69 h 230"/>
                <a:gd name="T94" fmla="*/ 121 w 121"/>
                <a:gd name="T95" fmla="*/ 69 h 230"/>
                <a:gd name="T96" fmla="*/ 120 w 121"/>
                <a:gd name="T97" fmla="*/ 62 h 230"/>
                <a:gd name="T98" fmla="*/ 116 w 121"/>
                <a:gd name="T99" fmla="*/ 58 h 230"/>
                <a:gd name="T100" fmla="*/ 112 w 121"/>
                <a:gd name="T101" fmla="*/ 55 h 230"/>
                <a:gd name="T102" fmla="*/ 107 w 121"/>
                <a:gd name="T103" fmla="*/ 54 h 230"/>
                <a:gd name="T104" fmla="*/ 107 w 121"/>
                <a:gd name="T105" fmla="*/ 5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230">
                  <a:moveTo>
                    <a:pt x="107" y="54"/>
                  </a:moveTo>
                  <a:lnTo>
                    <a:pt x="79" y="54"/>
                  </a:lnTo>
                  <a:lnTo>
                    <a:pt x="60" y="15"/>
                  </a:lnTo>
                  <a:lnTo>
                    <a:pt x="60" y="15"/>
                  </a:lnTo>
                  <a:lnTo>
                    <a:pt x="58" y="12"/>
                  </a:lnTo>
                  <a:lnTo>
                    <a:pt x="55" y="9"/>
                  </a:lnTo>
                  <a:lnTo>
                    <a:pt x="48" y="4"/>
                  </a:lnTo>
                  <a:lnTo>
                    <a:pt x="38" y="1"/>
                  </a:lnTo>
                  <a:lnTo>
                    <a:pt x="34" y="0"/>
                  </a:lnTo>
                  <a:lnTo>
                    <a:pt x="29" y="0"/>
                  </a:lnTo>
                  <a:lnTo>
                    <a:pt x="29" y="0"/>
                  </a:lnTo>
                  <a:lnTo>
                    <a:pt x="22" y="1"/>
                  </a:lnTo>
                  <a:lnTo>
                    <a:pt x="16" y="3"/>
                  </a:lnTo>
                  <a:lnTo>
                    <a:pt x="11" y="5"/>
                  </a:lnTo>
                  <a:lnTo>
                    <a:pt x="6" y="8"/>
                  </a:lnTo>
                  <a:lnTo>
                    <a:pt x="3" y="12"/>
                  </a:lnTo>
                  <a:lnTo>
                    <a:pt x="2" y="16"/>
                  </a:lnTo>
                  <a:lnTo>
                    <a:pt x="1" y="19"/>
                  </a:lnTo>
                  <a:lnTo>
                    <a:pt x="0" y="23"/>
                  </a:lnTo>
                  <a:lnTo>
                    <a:pt x="0" y="106"/>
                  </a:lnTo>
                  <a:lnTo>
                    <a:pt x="50" y="219"/>
                  </a:lnTo>
                  <a:lnTo>
                    <a:pt x="50" y="219"/>
                  </a:lnTo>
                  <a:lnTo>
                    <a:pt x="53" y="223"/>
                  </a:lnTo>
                  <a:lnTo>
                    <a:pt x="57" y="227"/>
                  </a:lnTo>
                  <a:lnTo>
                    <a:pt x="62" y="229"/>
                  </a:lnTo>
                  <a:lnTo>
                    <a:pt x="67" y="230"/>
                  </a:lnTo>
                  <a:lnTo>
                    <a:pt x="67" y="230"/>
                  </a:lnTo>
                  <a:lnTo>
                    <a:pt x="71" y="229"/>
                  </a:lnTo>
                  <a:lnTo>
                    <a:pt x="74" y="228"/>
                  </a:lnTo>
                  <a:lnTo>
                    <a:pt x="74" y="228"/>
                  </a:lnTo>
                  <a:lnTo>
                    <a:pt x="77" y="226"/>
                  </a:lnTo>
                  <a:lnTo>
                    <a:pt x="80" y="224"/>
                  </a:lnTo>
                  <a:lnTo>
                    <a:pt x="83" y="221"/>
                  </a:lnTo>
                  <a:lnTo>
                    <a:pt x="85" y="218"/>
                  </a:lnTo>
                  <a:lnTo>
                    <a:pt x="86" y="215"/>
                  </a:lnTo>
                  <a:lnTo>
                    <a:pt x="86" y="210"/>
                  </a:lnTo>
                  <a:lnTo>
                    <a:pt x="86" y="207"/>
                  </a:lnTo>
                  <a:lnTo>
                    <a:pt x="85" y="203"/>
                  </a:lnTo>
                  <a:lnTo>
                    <a:pt x="52" y="129"/>
                  </a:lnTo>
                  <a:lnTo>
                    <a:pt x="52" y="62"/>
                  </a:lnTo>
                  <a:lnTo>
                    <a:pt x="63" y="82"/>
                  </a:lnTo>
                  <a:lnTo>
                    <a:pt x="107" y="82"/>
                  </a:lnTo>
                  <a:lnTo>
                    <a:pt x="107" y="82"/>
                  </a:lnTo>
                  <a:lnTo>
                    <a:pt x="112" y="81"/>
                  </a:lnTo>
                  <a:lnTo>
                    <a:pt x="116" y="78"/>
                  </a:lnTo>
                  <a:lnTo>
                    <a:pt x="120" y="74"/>
                  </a:lnTo>
                  <a:lnTo>
                    <a:pt x="121" y="69"/>
                  </a:lnTo>
                  <a:lnTo>
                    <a:pt x="121" y="69"/>
                  </a:lnTo>
                  <a:lnTo>
                    <a:pt x="120" y="62"/>
                  </a:lnTo>
                  <a:lnTo>
                    <a:pt x="116" y="58"/>
                  </a:lnTo>
                  <a:lnTo>
                    <a:pt x="112" y="55"/>
                  </a:lnTo>
                  <a:lnTo>
                    <a:pt x="107" y="54"/>
                  </a:lnTo>
                  <a:lnTo>
                    <a:pt x="107" y="5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6" name="Freeform 457"/>
            <p:cNvSpPr>
              <a:spLocks/>
            </p:cNvSpPr>
            <p:nvPr/>
          </p:nvSpPr>
          <p:spPr bwMode="auto">
            <a:xfrm>
              <a:off x="3938588" y="2762250"/>
              <a:ext cx="109538" cy="111125"/>
            </a:xfrm>
            <a:custGeom>
              <a:avLst/>
              <a:gdLst>
                <a:gd name="T0" fmla="*/ 0 w 69"/>
                <a:gd name="T1" fmla="*/ 35 h 70"/>
                <a:gd name="T2" fmla="*/ 0 w 69"/>
                <a:gd name="T3" fmla="*/ 35 h 70"/>
                <a:gd name="T4" fmla="*/ 0 w 69"/>
                <a:gd name="T5" fmla="*/ 28 h 70"/>
                <a:gd name="T6" fmla="*/ 2 w 69"/>
                <a:gd name="T7" fmla="*/ 22 h 70"/>
                <a:gd name="T8" fmla="*/ 5 w 69"/>
                <a:gd name="T9" fmla="*/ 16 h 70"/>
                <a:gd name="T10" fmla="*/ 10 w 69"/>
                <a:gd name="T11" fmla="*/ 11 h 70"/>
                <a:gd name="T12" fmla="*/ 16 w 69"/>
                <a:gd name="T13" fmla="*/ 7 h 70"/>
                <a:gd name="T14" fmla="*/ 21 w 69"/>
                <a:gd name="T15" fmla="*/ 3 h 70"/>
                <a:gd name="T16" fmla="*/ 28 w 69"/>
                <a:gd name="T17" fmla="*/ 1 h 70"/>
                <a:gd name="T18" fmla="*/ 35 w 69"/>
                <a:gd name="T19" fmla="*/ 0 h 70"/>
                <a:gd name="T20" fmla="*/ 35 w 69"/>
                <a:gd name="T21" fmla="*/ 0 h 70"/>
                <a:gd name="T22" fmla="*/ 41 w 69"/>
                <a:gd name="T23" fmla="*/ 1 h 70"/>
                <a:gd name="T24" fmla="*/ 49 w 69"/>
                <a:gd name="T25" fmla="*/ 3 h 70"/>
                <a:gd name="T26" fmla="*/ 54 w 69"/>
                <a:gd name="T27" fmla="*/ 7 h 70"/>
                <a:gd name="T28" fmla="*/ 60 w 69"/>
                <a:gd name="T29" fmla="*/ 11 h 70"/>
                <a:gd name="T30" fmla="*/ 64 w 69"/>
                <a:gd name="T31" fmla="*/ 16 h 70"/>
                <a:gd name="T32" fmla="*/ 67 w 69"/>
                <a:gd name="T33" fmla="*/ 22 h 70"/>
                <a:gd name="T34" fmla="*/ 69 w 69"/>
                <a:gd name="T35" fmla="*/ 28 h 70"/>
                <a:gd name="T36" fmla="*/ 69 w 69"/>
                <a:gd name="T37" fmla="*/ 35 h 70"/>
                <a:gd name="T38" fmla="*/ 69 w 69"/>
                <a:gd name="T39" fmla="*/ 35 h 70"/>
                <a:gd name="T40" fmla="*/ 69 w 69"/>
                <a:gd name="T41" fmla="*/ 43 h 70"/>
                <a:gd name="T42" fmla="*/ 67 w 69"/>
                <a:gd name="T43" fmla="*/ 49 h 70"/>
                <a:gd name="T44" fmla="*/ 64 w 69"/>
                <a:gd name="T45" fmla="*/ 55 h 70"/>
                <a:gd name="T46" fmla="*/ 60 w 69"/>
                <a:gd name="T47" fmla="*/ 60 h 70"/>
                <a:gd name="T48" fmla="*/ 54 w 69"/>
                <a:gd name="T49" fmla="*/ 64 h 70"/>
                <a:gd name="T50" fmla="*/ 49 w 69"/>
                <a:gd name="T51" fmla="*/ 67 h 70"/>
                <a:gd name="T52" fmla="*/ 41 w 69"/>
                <a:gd name="T53" fmla="*/ 69 h 70"/>
                <a:gd name="T54" fmla="*/ 35 w 69"/>
                <a:gd name="T55" fmla="*/ 70 h 70"/>
                <a:gd name="T56" fmla="*/ 35 w 69"/>
                <a:gd name="T57" fmla="*/ 70 h 70"/>
                <a:gd name="T58" fmla="*/ 28 w 69"/>
                <a:gd name="T59" fmla="*/ 69 h 70"/>
                <a:gd name="T60" fmla="*/ 21 w 69"/>
                <a:gd name="T61" fmla="*/ 67 h 70"/>
                <a:gd name="T62" fmla="*/ 16 w 69"/>
                <a:gd name="T63" fmla="*/ 64 h 70"/>
                <a:gd name="T64" fmla="*/ 10 w 69"/>
                <a:gd name="T65" fmla="*/ 60 h 70"/>
                <a:gd name="T66" fmla="*/ 5 w 69"/>
                <a:gd name="T67" fmla="*/ 55 h 70"/>
                <a:gd name="T68" fmla="*/ 2 w 69"/>
                <a:gd name="T69" fmla="*/ 49 h 70"/>
                <a:gd name="T70" fmla="*/ 0 w 69"/>
                <a:gd name="T71" fmla="*/ 43 h 70"/>
                <a:gd name="T72" fmla="*/ 0 w 69"/>
                <a:gd name="T73" fmla="*/ 35 h 70"/>
                <a:gd name="T74" fmla="*/ 0 w 69"/>
                <a:gd name="T75"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70">
                  <a:moveTo>
                    <a:pt x="0" y="35"/>
                  </a:moveTo>
                  <a:lnTo>
                    <a:pt x="0" y="35"/>
                  </a:lnTo>
                  <a:lnTo>
                    <a:pt x="0" y="28"/>
                  </a:lnTo>
                  <a:lnTo>
                    <a:pt x="2" y="22"/>
                  </a:lnTo>
                  <a:lnTo>
                    <a:pt x="5" y="16"/>
                  </a:lnTo>
                  <a:lnTo>
                    <a:pt x="10" y="11"/>
                  </a:lnTo>
                  <a:lnTo>
                    <a:pt x="16" y="7"/>
                  </a:lnTo>
                  <a:lnTo>
                    <a:pt x="21" y="3"/>
                  </a:lnTo>
                  <a:lnTo>
                    <a:pt x="28" y="1"/>
                  </a:lnTo>
                  <a:lnTo>
                    <a:pt x="35" y="0"/>
                  </a:lnTo>
                  <a:lnTo>
                    <a:pt x="35" y="0"/>
                  </a:lnTo>
                  <a:lnTo>
                    <a:pt x="41" y="1"/>
                  </a:lnTo>
                  <a:lnTo>
                    <a:pt x="49" y="3"/>
                  </a:lnTo>
                  <a:lnTo>
                    <a:pt x="54" y="7"/>
                  </a:lnTo>
                  <a:lnTo>
                    <a:pt x="60" y="11"/>
                  </a:lnTo>
                  <a:lnTo>
                    <a:pt x="64" y="16"/>
                  </a:lnTo>
                  <a:lnTo>
                    <a:pt x="67" y="22"/>
                  </a:lnTo>
                  <a:lnTo>
                    <a:pt x="69" y="28"/>
                  </a:lnTo>
                  <a:lnTo>
                    <a:pt x="69" y="35"/>
                  </a:lnTo>
                  <a:lnTo>
                    <a:pt x="69" y="35"/>
                  </a:lnTo>
                  <a:lnTo>
                    <a:pt x="69" y="43"/>
                  </a:lnTo>
                  <a:lnTo>
                    <a:pt x="67" y="49"/>
                  </a:lnTo>
                  <a:lnTo>
                    <a:pt x="64" y="55"/>
                  </a:lnTo>
                  <a:lnTo>
                    <a:pt x="60" y="60"/>
                  </a:lnTo>
                  <a:lnTo>
                    <a:pt x="54" y="64"/>
                  </a:lnTo>
                  <a:lnTo>
                    <a:pt x="49" y="67"/>
                  </a:lnTo>
                  <a:lnTo>
                    <a:pt x="41" y="69"/>
                  </a:lnTo>
                  <a:lnTo>
                    <a:pt x="35" y="70"/>
                  </a:lnTo>
                  <a:lnTo>
                    <a:pt x="35" y="70"/>
                  </a:lnTo>
                  <a:lnTo>
                    <a:pt x="28" y="69"/>
                  </a:lnTo>
                  <a:lnTo>
                    <a:pt x="21" y="67"/>
                  </a:lnTo>
                  <a:lnTo>
                    <a:pt x="16" y="64"/>
                  </a:lnTo>
                  <a:lnTo>
                    <a:pt x="10" y="60"/>
                  </a:lnTo>
                  <a:lnTo>
                    <a:pt x="5" y="55"/>
                  </a:lnTo>
                  <a:lnTo>
                    <a:pt x="2" y="49"/>
                  </a:lnTo>
                  <a:lnTo>
                    <a:pt x="0" y="43"/>
                  </a:lnTo>
                  <a:lnTo>
                    <a:pt x="0" y="35"/>
                  </a:lnTo>
                  <a:lnTo>
                    <a:pt x="0" y="35"/>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7" name="Freeform 458"/>
            <p:cNvSpPr>
              <a:spLocks/>
            </p:cNvSpPr>
            <p:nvPr/>
          </p:nvSpPr>
          <p:spPr bwMode="auto">
            <a:xfrm>
              <a:off x="3868738" y="2892425"/>
              <a:ext cx="57150" cy="138113"/>
            </a:xfrm>
            <a:custGeom>
              <a:avLst/>
              <a:gdLst>
                <a:gd name="T0" fmla="*/ 36 w 36"/>
                <a:gd name="T1" fmla="*/ 70 h 87"/>
                <a:gd name="T2" fmla="*/ 36 w 36"/>
                <a:gd name="T3" fmla="*/ 70 h 87"/>
                <a:gd name="T4" fmla="*/ 36 w 36"/>
                <a:gd name="T5" fmla="*/ 73 h 87"/>
                <a:gd name="T6" fmla="*/ 35 w 36"/>
                <a:gd name="T7" fmla="*/ 77 h 87"/>
                <a:gd name="T8" fmla="*/ 33 w 36"/>
                <a:gd name="T9" fmla="*/ 80 h 87"/>
                <a:gd name="T10" fmla="*/ 31 w 36"/>
                <a:gd name="T11" fmla="*/ 82 h 87"/>
                <a:gd name="T12" fmla="*/ 28 w 36"/>
                <a:gd name="T13" fmla="*/ 84 h 87"/>
                <a:gd name="T14" fmla="*/ 25 w 36"/>
                <a:gd name="T15" fmla="*/ 86 h 87"/>
                <a:gd name="T16" fmla="*/ 22 w 36"/>
                <a:gd name="T17" fmla="*/ 87 h 87"/>
                <a:gd name="T18" fmla="*/ 17 w 36"/>
                <a:gd name="T19" fmla="*/ 87 h 87"/>
                <a:gd name="T20" fmla="*/ 17 w 36"/>
                <a:gd name="T21" fmla="*/ 87 h 87"/>
                <a:gd name="T22" fmla="*/ 14 w 36"/>
                <a:gd name="T23" fmla="*/ 87 h 87"/>
                <a:gd name="T24" fmla="*/ 11 w 36"/>
                <a:gd name="T25" fmla="*/ 86 h 87"/>
                <a:gd name="T26" fmla="*/ 8 w 36"/>
                <a:gd name="T27" fmla="*/ 84 h 87"/>
                <a:gd name="T28" fmla="*/ 5 w 36"/>
                <a:gd name="T29" fmla="*/ 82 h 87"/>
                <a:gd name="T30" fmla="*/ 3 w 36"/>
                <a:gd name="T31" fmla="*/ 80 h 87"/>
                <a:gd name="T32" fmla="*/ 1 w 36"/>
                <a:gd name="T33" fmla="*/ 77 h 87"/>
                <a:gd name="T34" fmla="*/ 0 w 36"/>
                <a:gd name="T35" fmla="*/ 73 h 87"/>
                <a:gd name="T36" fmla="*/ 0 w 36"/>
                <a:gd name="T37" fmla="*/ 70 h 87"/>
                <a:gd name="T38" fmla="*/ 0 w 36"/>
                <a:gd name="T39" fmla="*/ 18 h 87"/>
                <a:gd name="T40" fmla="*/ 0 w 36"/>
                <a:gd name="T41" fmla="*/ 18 h 87"/>
                <a:gd name="T42" fmla="*/ 0 w 36"/>
                <a:gd name="T43" fmla="*/ 15 h 87"/>
                <a:gd name="T44" fmla="*/ 1 w 36"/>
                <a:gd name="T45" fmla="*/ 11 h 87"/>
                <a:gd name="T46" fmla="*/ 3 w 36"/>
                <a:gd name="T47" fmla="*/ 8 h 87"/>
                <a:gd name="T48" fmla="*/ 5 w 36"/>
                <a:gd name="T49" fmla="*/ 6 h 87"/>
                <a:gd name="T50" fmla="*/ 8 w 36"/>
                <a:gd name="T51" fmla="*/ 3 h 87"/>
                <a:gd name="T52" fmla="*/ 11 w 36"/>
                <a:gd name="T53" fmla="*/ 2 h 87"/>
                <a:gd name="T54" fmla="*/ 14 w 36"/>
                <a:gd name="T55" fmla="*/ 1 h 87"/>
                <a:gd name="T56" fmla="*/ 17 w 36"/>
                <a:gd name="T57" fmla="*/ 0 h 87"/>
                <a:gd name="T58" fmla="*/ 17 w 36"/>
                <a:gd name="T59" fmla="*/ 0 h 87"/>
                <a:gd name="T60" fmla="*/ 22 w 36"/>
                <a:gd name="T61" fmla="*/ 1 h 87"/>
                <a:gd name="T62" fmla="*/ 25 w 36"/>
                <a:gd name="T63" fmla="*/ 2 h 87"/>
                <a:gd name="T64" fmla="*/ 28 w 36"/>
                <a:gd name="T65" fmla="*/ 3 h 87"/>
                <a:gd name="T66" fmla="*/ 31 w 36"/>
                <a:gd name="T67" fmla="*/ 6 h 87"/>
                <a:gd name="T68" fmla="*/ 33 w 36"/>
                <a:gd name="T69" fmla="*/ 8 h 87"/>
                <a:gd name="T70" fmla="*/ 35 w 36"/>
                <a:gd name="T71" fmla="*/ 11 h 87"/>
                <a:gd name="T72" fmla="*/ 36 w 36"/>
                <a:gd name="T73" fmla="*/ 15 h 87"/>
                <a:gd name="T74" fmla="*/ 36 w 36"/>
                <a:gd name="T75"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87">
                  <a:moveTo>
                    <a:pt x="36" y="70"/>
                  </a:moveTo>
                  <a:lnTo>
                    <a:pt x="36" y="70"/>
                  </a:lnTo>
                  <a:lnTo>
                    <a:pt x="36" y="73"/>
                  </a:lnTo>
                  <a:lnTo>
                    <a:pt x="35" y="77"/>
                  </a:lnTo>
                  <a:lnTo>
                    <a:pt x="33" y="80"/>
                  </a:lnTo>
                  <a:lnTo>
                    <a:pt x="31" y="82"/>
                  </a:lnTo>
                  <a:lnTo>
                    <a:pt x="28" y="84"/>
                  </a:lnTo>
                  <a:lnTo>
                    <a:pt x="25" y="86"/>
                  </a:lnTo>
                  <a:lnTo>
                    <a:pt x="22" y="87"/>
                  </a:lnTo>
                  <a:lnTo>
                    <a:pt x="17" y="87"/>
                  </a:lnTo>
                  <a:lnTo>
                    <a:pt x="17" y="87"/>
                  </a:lnTo>
                  <a:lnTo>
                    <a:pt x="14" y="87"/>
                  </a:lnTo>
                  <a:lnTo>
                    <a:pt x="11" y="86"/>
                  </a:lnTo>
                  <a:lnTo>
                    <a:pt x="8" y="84"/>
                  </a:lnTo>
                  <a:lnTo>
                    <a:pt x="5" y="82"/>
                  </a:lnTo>
                  <a:lnTo>
                    <a:pt x="3" y="80"/>
                  </a:lnTo>
                  <a:lnTo>
                    <a:pt x="1" y="77"/>
                  </a:lnTo>
                  <a:lnTo>
                    <a:pt x="0" y="73"/>
                  </a:lnTo>
                  <a:lnTo>
                    <a:pt x="0" y="70"/>
                  </a:lnTo>
                  <a:lnTo>
                    <a:pt x="0" y="18"/>
                  </a:lnTo>
                  <a:lnTo>
                    <a:pt x="0" y="18"/>
                  </a:lnTo>
                  <a:lnTo>
                    <a:pt x="0" y="15"/>
                  </a:lnTo>
                  <a:lnTo>
                    <a:pt x="1" y="11"/>
                  </a:lnTo>
                  <a:lnTo>
                    <a:pt x="3" y="8"/>
                  </a:lnTo>
                  <a:lnTo>
                    <a:pt x="5" y="6"/>
                  </a:lnTo>
                  <a:lnTo>
                    <a:pt x="8" y="3"/>
                  </a:lnTo>
                  <a:lnTo>
                    <a:pt x="11" y="2"/>
                  </a:lnTo>
                  <a:lnTo>
                    <a:pt x="14" y="1"/>
                  </a:lnTo>
                  <a:lnTo>
                    <a:pt x="17" y="0"/>
                  </a:lnTo>
                  <a:lnTo>
                    <a:pt x="17" y="0"/>
                  </a:lnTo>
                  <a:lnTo>
                    <a:pt x="22" y="1"/>
                  </a:lnTo>
                  <a:lnTo>
                    <a:pt x="25" y="2"/>
                  </a:lnTo>
                  <a:lnTo>
                    <a:pt x="28" y="3"/>
                  </a:lnTo>
                  <a:lnTo>
                    <a:pt x="31" y="6"/>
                  </a:lnTo>
                  <a:lnTo>
                    <a:pt x="33" y="8"/>
                  </a:lnTo>
                  <a:lnTo>
                    <a:pt x="35" y="11"/>
                  </a:lnTo>
                  <a:lnTo>
                    <a:pt x="36" y="15"/>
                  </a:lnTo>
                  <a:lnTo>
                    <a:pt x="36" y="1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8" name="Freeform 459"/>
            <p:cNvSpPr>
              <a:spLocks/>
            </p:cNvSpPr>
            <p:nvPr/>
          </p:nvSpPr>
          <p:spPr bwMode="auto">
            <a:xfrm>
              <a:off x="3167063" y="2814638"/>
              <a:ext cx="547688" cy="160338"/>
            </a:xfrm>
            <a:custGeom>
              <a:avLst/>
              <a:gdLst>
                <a:gd name="T0" fmla="*/ 10 w 345"/>
                <a:gd name="T1" fmla="*/ 0 h 101"/>
                <a:gd name="T2" fmla="*/ 10 w 345"/>
                <a:gd name="T3" fmla="*/ 0 h 101"/>
                <a:gd name="T4" fmla="*/ 10 w 345"/>
                <a:gd name="T5" fmla="*/ 37 h 101"/>
                <a:gd name="T6" fmla="*/ 10 w 345"/>
                <a:gd name="T7" fmla="*/ 37 h 101"/>
                <a:gd name="T8" fmla="*/ 0 w 345"/>
                <a:gd name="T9" fmla="*/ 37 h 101"/>
                <a:gd name="T10" fmla="*/ 0 w 345"/>
                <a:gd name="T11" fmla="*/ 58 h 101"/>
                <a:gd name="T12" fmla="*/ 79 w 345"/>
                <a:gd name="T13" fmla="*/ 58 h 101"/>
                <a:gd name="T14" fmla="*/ 79 w 345"/>
                <a:gd name="T15" fmla="*/ 58 h 101"/>
                <a:gd name="T16" fmla="*/ 80 w 345"/>
                <a:gd name="T17" fmla="*/ 67 h 101"/>
                <a:gd name="T18" fmla="*/ 84 w 345"/>
                <a:gd name="T19" fmla="*/ 75 h 101"/>
                <a:gd name="T20" fmla="*/ 88 w 345"/>
                <a:gd name="T21" fmla="*/ 83 h 101"/>
                <a:gd name="T22" fmla="*/ 94 w 345"/>
                <a:gd name="T23" fmla="*/ 89 h 101"/>
                <a:gd name="T24" fmla="*/ 102 w 345"/>
                <a:gd name="T25" fmla="*/ 94 h 101"/>
                <a:gd name="T26" fmla="*/ 109 w 345"/>
                <a:gd name="T27" fmla="*/ 98 h 101"/>
                <a:gd name="T28" fmla="*/ 118 w 345"/>
                <a:gd name="T29" fmla="*/ 100 h 101"/>
                <a:gd name="T30" fmla="*/ 127 w 345"/>
                <a:gd name="T31" fmla="*/ 101 h 101"/>
                <a:gd name="T32" fmla="*/ 127 w 345"/>
                <a:gd name="T33" fmla="*/ 101 h 101"/>
                <a:gd name="T34" fmla="*/ 137 w 345"/>
                <a:gd name="T35" fmla="*/ 100 h 101"/>
                <a:gd name="T36" fmla="*/ 145 w 345"/>
                <a:gd name="T37" fmla="*/ 98 h 101"/>
                <a:gd name="T38" fmla="*/ 153 w 345"/>
                <a:gd name="T39" fmla="*/ 94 h 101"/>
                <a:gd name="T40" fmla="*/ 159 w 345"/>
                <a:gd name="T41" fmla="*/ 89 h 101"/>
                <a:gd name="T42" fmla="*/ 165 w 345"/>
                <a:gd name="T43" fmla="*/ 83 h 101"/>
                <a:gd name="T44" fmla="*/ 170 w 345"/>
                <a:gd name="T45" fmla="*/ 75 h 101"/>
                <a:gd name="T46" fmla="*/ 174 w 345"/>
                <a:gd name="T47" fmla="*/ 67 h 101"/>
                <a:gd name="T48" fmla="*/ 176 w 345"/>
                <a:gd name="T49" fmla="*/ 58 h 101"/>
                <a:gd name="T50" fmla="*/ 345 w 345"/>
                <a:gd name="T51" fmla="*/ 58 h 101"/>
                <a:gd name="T52" fmla="*/ 345 w 345"/>
                <a:gd name="T53" fmla="*/ 44 h 101"/>
                <a:gd name="T54" fmla="*/ 345 w 345"/>
                <a:gd name="T55" fmla="*/ 44 h 101"/>
                <a:gd name="T56" fmla="*/ 318 w 345"/>
                <a:gd name="T57" fmla="*/ 44 h 101"/>
                <a:gd name="T58" fmla="*/ 318 w 345"/>
                <a:gd name="T59" fmla="*/ 44 h 101"/>
                <a:gd name="T60" fmla="*/ 318 w 345"/>
                <a:gd name="T6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5" h="101">
                  <a:moveTo>
                    <a:pt x="10" y="0"/>
                  </a:moveTo>
                  <a:lnTo>
                    <a:pt x="10" y="0"/>
                  </a:lnTo>
                  <a:lnTo>
                    <a:pt x="10" y="37"/>
                  </a:lnTo>
                  <a:lnTo>
                    <a:pt x="10" y="37"/>
                  </a:lnTo>
                  <a:lnTo>
                    <a:pt x="0" y="37"/>
                  </a:lnTo>
                  <a:lnTo>
                    <a:pt x="0" y="58"/>
                  </a:lnTo>
                  <a:lnTo>
                    <a:pt x="79" y="58"/>
                  </a:lnTo>
                  <a:lnTo>
                    <a:pt x="79" y="58"/>
                  </a:lnTo>
                  <a:lnTo>
                    <a:pt x="80" y="67"/>
                  </a:lnTo>
                  <a:lnTo>
                    <a:pt x="84" y="75"/>
                  </a:lnTo>
                  <a:lnTo>
                    <a:pt x="88" y="83"/>
                  </a:lnTo>
                  <a:lnTo>
                    <a:pt x="94" y="89"/>
                  </a:lnTo>
                  <a:lnTo>
                    <a:pt x="102" y="94"/>
                  </a:lnTo>
                  <a:lnTo>
                    <a:pt x="109" y="98"/>
                  </a:lnTo>
                  <a:lnTo>
                    <a:pt x="118" y="100"/>
                  </a:lnTo>
                  <a:lnTo>
                    <a:pt x="127" y="101"/>
                  </a:lnTo>
                  <a:lnTo>
                    <a:pt x="127" y="101"/>
                  </a:lnTo>
                  <a:lnTo>
                    <a:pt x="137" y="100"/>
                  </a:lnTo>
                  <a:lnTo>
                    <a:pt x="145" y="98"/>
                  </a:lnTo>
                  <a:lnTo>
                    <a:pt x="153" y="94"/>
                  </a:lnTo>
                  <a:lnTo>
                    <a:pt x="159" y="89"/>
                  </a:lnTo>
                  <a:lnTo>
                    <a:pt x="165" y="83"/>
                  </a:lnTo>
                  <a:lnTo>
                    <a:pt x="170" y="75"/>
                  </a:lnTo>
                  <a:lnTo>
                    <a:pt x="174" y="67"/>
                  </a:lnTo>
                  <a:lnTo>
                    <a:pt x="176" y="58"/>
                  </a:lnTo>
                  <a:lnTo>
                    <a:pt x="345" y="58"/>
                  </a:lnTo>
                  <a:lnTo>
                    <a:pt x="345" y="44"/>
                  </a:lnTo>
                  <a:lnTo>
                    <a:pt x="345" y="44"/>
                  </a:lnTo>
                  <a:lnTo>
                    <a:pt x="318" y="44"/>
                  </a:lnTo>
                  <a:lnTo>
                    <a:pt x="318" y="44"/>
                  </a:lnTo>
                  <a:lnTo>
                    <a:pt x="318"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39" name="Freeform 460"/>
            <p:cNvSpPr>
              <a:spLocks/>
            </p:cNvSpPr>
            <p:nvPr/>
          </p:nvSpPr>
          <p:spPr bwMode="auto">
            <a:xfrm>
              <a:off x="3333751" y="2860675"/>
              <a:ext cx="71438" cy="71438"/>
            </a:xfrm>
            <a:custGeom>
              <a:avLst/>
              <a:gdLst>
                <a:gd name="T0" fmla="*/ 22 w 45"/>
                <a:gd name="T1" fmla="*/ 45 h 45"/>
                <a:gd name="T2" fmla="*/ 22 w 45"/>
                <a:gd name="T3" fmla="*/ 45 h 45"/>
                <a:gd name="T4" fmla="*/ 17 w 45"/>
                <a:gd name="T5" fmla="*/ 45 h 45"/>
                <a:gd name="T6" fmla="*/ 13 w 45"/>
                <a:gd name="T7" fmla="*/ 43 h 45"/>
                <a:gd name="T8" fmla="*/ 9 w 45"/>
                <a:gd name="T9" fmla="*/ 41 h 45"/>
                <a:gd name="T10" fmla="*/ 6 w 45"/>
                <a:gd name="T11" fmla="*/ 39 h 45"/>
                <a:gd name="T12" fmla="*/ 3 w 45"/>
                <a:gd name="T13" fmla="*/ 36 h 45"/>
                <a:gd name="T14" fmla="*/ 1 w 45"/>
                <a:gd name="T15" fmla="*/ 32 h 45"/>
                <a:gd name="T16" fmla="*/ 0 w 45"/>
                <a:gd name="T17" fmla="*/ 28 h 45"/>
                <a:gd name="T18" fmla="*/ 0 w 45"/>
                <a:gd name="T19" fmla="*/ 23 h 45"/>
                <a:gd name="T20" fmla="*/ 0 w 45"/>
                <a:gd name="T21" fmla="*/ 23 h 45"/>
                <a:gd name="T22" fmla="*/ 0 w 45"/>
                <a:gd name="T23" fmla="*/ 19 h 45"/>
                <a:gd name="T24" fmla="*/ 1 w 45"/>
                <a:gd name="T25" fmla="*/ 15 h 45"/>
                <a:gd name="T26" fmla="*/ 3 w 45"/>
                <a:gd name="T27" fmla="*/ 10 h 45"/>
                <a:gd name="T28" fmla="*/ 6 w 45"/>
                <a:gd name="T29" fmla="*/ 7 h 45"/>
                <a:gd name="T30" fmla="*/ 9 w 45"/>
                <a:gd name="T31" fmla="*/ 4 h 45"/>
                <a:gd name="T32" fmla="*/ 13 w 45"/>
                <a:gd name="T33" fmla="*/ 2 h 45"/>
                <a:gd name="T34" fmla="*/ 17 w 45"/>
                <a:gd name="T35" fmla="*/ 1 h 45"/>
                <a:gd name="T36" fmla="*/ 22 w 45"/>
                <a:gd name="T37" fmla="*/ 0 h 45"/>
                <a:gd name="T38" fmla="*/ 22 w 45"/>
                <a:gd name="T39" fmla="*/ 0 h 45"/>
                <a:gd name="T40" fmla="*/ 26 w 45"/>
                <a:gd name="T41" fmla="*/ 1 h 45"/>
                <a:gd name="T42" fmla="*/ 30 w 45"/>
                <a:gd name="T43" fmla="*/ 2 h 45"/>
                <a:gd name="T44" fmla="*/ 35 w 45"/>
                <a:gd name="T45" fmla="*/ 4 h 45"/>
                <a:gd name="T46" fmla="*/ 38 w 45"/>
                <a:gd name="T47" fmla="*/ 7 h 45"/>
                <a:gd name="T48" fmla="*/ 41 w 45"/>
                <a:gd name="T49" fmla="*/ 10 h 45"/>
                <a:gd name="T50" fmla="*/ 43 w 45"/>
                <a:gd name="T51" fmla="*/ 15 h 45"/>
                <a:gd name="T52" fmla="*/ 44 w 45"/>
                <a:gd name="T53" fmla="*/ 19 h 45"/>
                <a:gd name="T54" fmla="*/ 45 w 45"/>
                <a:gd name="T55" fmla="*/ 23 h 45"/>
                <a:gd name="T56" fmla="*/ 45 w 45"/>
                <a:gd name="T57" fmla="*/ 23 h 45"/>
                <a:gd name="T58" fmla="*/ 44 w 45"/>
                <a:gd name="T59" fmla="*/ 28 h 45"/>
                <a:gd name="T60" fmla="*/ 43 w 45"/>
                <a:gd name="T61" fmla="*/ 32 h 45"/>
                <a:gd name="T62" fmla="*/ 41 w 45"/>
                <a:gd name="T63" fmla="*/ 36 h 45"/>
                <a:gd name="T64" fmla="*/ 38 w 45"/>
                <a:gd name="T65" fmla="*/ 39 h 45"/>
                <a:gd name="T66" fmla="*/ 35 w 45"/>
                <a:gd name="T67" fmla="*/ 41 h 45"/>
                <a:gd name="T68" fmla="*/ 30 w 45"/>
                <a:gd name="T69" fmla="*/ 43 h 45"/>
                <a:gd name="T70" fmla="*/ 26 w 45"/>
                <a:gd name="T71" fmla="*/ 45 h 45"/>
                <a:gd name="T72" fmla="*/ 22 w 45"/>
                <a:gd name="T73" fmla="*/ 45 h 45"/>
                <a:gd name="T74" fmla="*/ 22 w 45"/>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45"/>
                  </a:moveTo>
                  <a:lnTo>
                    <a:pt x="22" y="45"/>
                  </a:lnTo>
                  <a:lnTo>
                    <a:pt x="17" y="45"/>
                  </a:lnTo>
                  <a:lnTo>
                    <a:pt x="13" y="43"/>
                  </a:lnTo>
                  <a:lnTo>
                    <a:pt x="9" y="41"/>
                  </a:lnTo>
                  <a:lnTo>
                    <a:pt x="6" y="39"/>
                  </a:lnTo>
                  <a:lnTo>
                    <a:pt x="3" y="36"/>
                  </a:lnTo>
                  <a:lnTo>
                    <a:pt x="1" y="32"/>
                  </a:lnTo>
                  <a:lnTo>
                    <a:pt x="0" y="28"/>
                  </a:lnTo>
                  <a:lnTo>
                    <a:pt x="0" y="23"/>
                  </a:lnTo>
                  <a:lnTo>
                    <a:pt x="0" y="23"/>
                  </a:lnTo>
                  <a:lnTo>
                    <a:pt x="0" y="19"/>
                  </a:lnTo>
                  <a:lnTo>
                    <a:pt x="1" y="15"/>
                  </a:lnTo>
                  <a:lnTo>
                    <a:pt x="3" y="10"/>
                  </a:lnTo>
                  <a:lnTo>
                    <a:pt x="6" y="7"/>
                  </a:lnTo>
                  <a:lnTo>
                    <a:pt x="9" y="4"/>
                  </a:lnTo>
                  <a:lnTo>
                    <a:pt x="13" y="2"/>
                  </a:lnTo>
                  <a:lnTo>
                    <a:pt x="17" y="1"/>
                  </a:lnTo>
                  <a:lnTo>
                    <a:pt x="22" y="0"/>
                  </a:lnTo>
                  <a:lnTo>
                    <a:pt x="22" y="0"/>
                  </a:lnTo>
                  <a:lnTo>
                    <a:pt x="26" y="1"/>
                  </a:lnTo>
                  <a:lnTo>
                    <a:pt x="30" y="2"/>
                  </a:lnTo>
                  <a:lnTo>
                    <a:pt x="35" y="4"/>
                  </a:lnTo>
                  <a:lnTo>
                    <a:pt x="38" y="7"/>
                  </a:lnTo>
                  <a:lnTo>
                    <a:pt x="41" y="10"/>
                  </a:lnTo>
                  <a:lnTo>
                    <a:pt x="43" y="15"/>
                  </a:lnTo>
                  <a:lnTo>
                    <a:pt x="44" y="19"/>
                  </a:lnTo>
                  <a:lnTo>
                    <a:pt x="45" y="23"/>
                  </a:lnTo>
                  <a:lnTo>
                    <a:pt x="45" y="23"/>
                  </a:lnTo>
                  <a:lnTo>
                    <a:pt x="44" y="28"/>
                  </a:lnTo>
                  <a:lnTo>
                    <a:pt x="43" y="32"/>
                  </a:lnTo>
                  <a:lnTo>
                    <a:pt x="41" y="36"/>
                  </a:lnTo>
                  <a:lnTo>
                    <a:pt x="38" y="39"/>
                  </a:lnTo>
                  <a:lnTo>
                    <a:pt x="35" y="41"/>
                  </a:lnTo>
                  <a:lnTo>
                    <a:pt x="30" y="43"/>
                  </a:lnTo>
                  <a:lnTo>
                    <a:pt x="26" y="45"/>
                  </a:lnTo>
                  <a:lnTo>
                    <a:pt x="22" y="45"/>
                  </a:lnTo>
                  <a:lnTo>
                    <a:pt x="22" y="4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0" name="Freeform 461"/>
            <p:cNvSpPr>
              <a:spLocks/>
            </p:cNvSpPr>
            <p:nvPr/>
          </p:nvSpPr>
          <p:spPr bwMode="auto">
            <a:xfrm>
              <a:off x="3665538" y="2925763"/>
              <a:ext cx="49213" cy="49213"/>
            </a:xfrm>
            <a:custGeom>
              <a:avLst/>
              <a:gdLst>
                <a:gd name="T0" fmla="*/ 31 w 31"/>
                <a:gd name="T1" fmla="*/ 16 h 31"/>
                <a:gd name="T2" fmla="*/ 31 w 31"/>
                <a:gd name="T3" fmla="*/ 16 h 31"/>
                <a:gd name="T4" fmla="*/ 30 w 31"/>
                <a:gd name="T5" fmla="*/ 19 h 31"/>
                <a:gd name="T6" fmla="*/ 29 w 31"/>
                <a:gd name="T7" fmla="*/ 22 h 31"/>
                <a:gd name="T8" fmla="*/ 26 w 31"/>
                <a:gd name="T9" fmla="*/ 26 h 31"/>
                <a:gd name="T10" fmla="*/ 22 w 31"/>
                <a:gd name="T11" fmla="*/ 30 h 31"/>
                <a:gd name="T12" fmla="*/ 19 w 31"/>
                <a:gd name="T13" fmla="*/ 30 h 31"/>
                <a:gd name="T14" fmla="*/ 16 w 31"/>
                <a:gd name="T15" fmla="*/ 31 h 31"/>
                <a:gd name="T16" fmla="*/ 16 w 31"/>
                <a:gd name="T17" fmla="*/ 31 h 31"/>
                <a:gd name="T18" fmla="*/ 13 w 31"/>
                <a:gd name="T19" fmla="*/ 30 h 31"/>
                <a:gd name="T20" fmla="*/ 10 w 31"/>
                <a:gd name="T21" fmla="*/ 30 h 31"/>
                <a:gd name="T22" fmla="*/ 5 w 31"/>
                <a:gd name="T23" fmla="*/ 26 h 31"/>
                <a:gd name="T24" fmla="*/ 1 w 31"/>
                <a:gd name="T25" fmla="*/ 22 h 31"/>
                <a:gd name="T26" fmla="*/ 0 w 31"/>
                <a:gd name="T27" fmla="*/ 19 h 31"/>
                <a:gd name="T28" fmla="*/ 0 w 31"/>
                <a:gd name="T29" fmla="*/ 16 h 31"/>
                <a:gd name="T30" fmla="*/ 0 w 31"/>
                <a:gd name="T31" fmla="*/ 16 h 31"/>
                <a:gd name="T32" fmla="*/ 0 w 31"/>
                <a:gd name="T33" fmla="*/ 13 h 31"/>
                <a:gd name="T34" fmla="*/ 1 w 31"/>
                <a:gd name="T35" fmla="*/ 10 h 31"/>
                <a:gd name="T36" fmla="*/ 5 w 31"/>
                <a:gd name="T37" fmla="*/ 4 h 31"/>
                <a:gd name="T38" fmla="*/ 10 w 31"/>
                <a:gd name="T39" fmla="*/ 1 h 31"/>
                <a:gd name="T40" fmla="*/ 13 w 31"/>
                <a:gd name="T41" fmla="*/ 0 h 31"/>
                <a:gd name="T42" fmla="*/ 16 w 31"/>
                <a:gd name="T43" fmla="*/ 0 h 31"/>
                <a:gd name="T44" fmla="*/ 16 w 31"/>
                <a:gd name="T45" fmla="*/ 0 h 31"/>
                <a:gd name="T46" fmla="*/ 19 w 31"/>
                <a:gd name="T47" fmla="*/ 0 h 31"/>
                <a:gd name="T48" fmla="*/ 22 w 31"/>
                <a:gd name="T49" fmla="*/ 1 h 31"/>
                <a:gd name="T50" fmla="*/ 26 w 31"/>
                <a:gd name="T51" fmla="*/ 4 h 31"/>
                <a:gd name="T52" fmla="*/ 29 w 31"/>
                <a:gd name="T53" fmla="*/ 10 h 31"/>
                <a:gd name="T54" fmla="*/ 30 w 31"/>
                <a:gd name="T55" fmla="*/ 13 h 31"/>
                <a:gd name="T56" fmla="*/ 31 w 31"/>
                <a:gd name="T57" fmla="*/ 16 h 31"/>
                <a:gd name="T58" fmla="*/ 31 w 31"/>
                <a:gd name="T5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1">
                  <a:moveTo>
                    <a:pt x="31" y="16"/>
                  </a:moveTo>
                  <a:lnTo>
                    <a:pt x="31" y="16"/>
                  </a:lnTo>
                  <a:lnTo>
                    <a:pt x="30" y="19"/>
                  </a:lnTo>
                  <a:lnTo>
                    <a:pt x="29" y="22"/>
                  </a:lnTo>
                  <a:lnTo>
                    <a:pt x="26" y="26"/>
                  </a:lnTo>
                  <a:lnTo>
                    <a:pt x="22" y="30"/>
                  </a:lnTo>
                  <a:lnTo>
                    <a:pt x="19" y="30"/>
                  </a:lnTo>
                  <a:lnTo>
                    <a:pt x="16" y="31"/>
                  </a:lnTo>
                  <a:lnTo>
                    <a:pt x="16" y="31"/>
                  </a:lnTo>
                  <a:lnTo>
                    <a:pt x="13" y="30"/>
                  </a:lnTo>
                  <a:lnTo>
                    <a:pt x="10" y="30"/>
                  </a:lnTo>
                  <a:lnTo>
                    <a:pt x="5" y="26"/>
                  </a:lnTo>
                  <a:lnTo>
                    <a:pt x="1" y="22"/>
                  </a:lnTo>
                  <a:lnTo>
                    <a:pt x="0" y="19"/>
                  </a:lnTo>
                  <a:lnTo>
                    <a:pt x="0" y="16"/>
                  </a:lnTo>
                  <a:lnTo>
                    <a:pt x="0" y="16"/>
                  </a:lnTo>
                  <a:lnTo>
                    <a:pt x="0" y="13"/>
                  </a:lnTo>
                  <a:lnTo>
                    <a:pt x="1" y="10"/>
                  </a:lnTo>
                  <a:lnTo>
                    <a:pt x="5" y="4"/>
                  </a:lnTo>
                  <a:lnTo>
                    <a:pt x="10" y="1"/>
                  </a:lnTo>
                  <a:lnTo>
                    <a:pt x="13" y="0"/>
                  </a:lnTo>
                  <a:lnTo>
                    <a:pt x="16" y="0"/>
                  </a:lnTo>
                  <a:lnTo>
                    <a:pt x="16" y="0"/>
                  </a:lnTo>
                  <a:lnTo>
                    <a:pt x="19" y="0"/>
                  </a:lnTo>
                  <a:lnTo>
                    <a:pt x="22" y="1"/>
                  </a:lnTo>
                  <a:lnTo>
                    <a:pt x="26" y="4"/>
                  </a:lnTo>
                  <a:lnTo>
                    <a:pt x="29" y="10"/>
                  </a:lnTo>
                  <a:lnTo>
                    <a:pt x="30" y="13"/>
                  </a:lnTo>
                  <a:lnTo>
                    <a:pt x="31" y="16"/>
                  </a:lnTo>
                  <a:lnTo>
                    <a:pt x="31" y="1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1" name="Freeform 462"/>
            <p:cNvSpPr>
              <a:spLocks noEditPoints="1"/>
            </p:cNvSpPr>
            <p:nvPr/>
          </p:nvSpPr>
          <p:spPr bwMode="auto">
            <a:xfrm>
              <a:off x="3182938" y="2628900"/>
              <a:ext cx="488950" cy="168275"/>
            </a:xfrm>
            <a:custGeom>
              <a:avLst/>
              <a:gdLst>
                <a:gd name="T0" fmla="*/ 308 w 308"/>
                <a:gd name="T1" fmla="*/ 106 h 106"/>
                <a:gd name="T2" fmla="*/ 308 w 308"/>
                <a:gd name="T3" fmla="*/ 106 h 106"/>
                <a:gd name="T4" fmla="*/ 308 w 308"/>
                <a:gd name="T5" fmla="*/ 42 h 106"/>
                <a:gd name="T6" fmla="*/ 308 w 308"/>
                <a:gd name="T7" fmla="*/ 42 h 106"/>
                <a:gd name="T8" fmla="*/ 306 w 308"/>
                <a:gd name="T9" fmla="*/ 35 h 106"/>
                <a:gd name="T10" fmla="*/ 305 w 308"/>
                <a:gd name="T11" fmla="*/ 28 h 106"/>
                <a:gd name="T12" fmla="*/ 303 w 308"/>
                <a:gd name="T13" fmla="*/ 22 h 106"/>
                <a:gd name="T14" fmla="*/ 300 w 308"/>
                <a:gd name="T15" fmla="*/ 17 h 106"/>
                <a:gd name="T16" fmla="*/ 296 w 308"/>
                <a:gd name="T17" fmla="*/ 12 h 106"/>
                <a:gd name="T18" fmla="*/ 291 w 308"/>
                <a:gd name="T19" fmla="*/ 8 h 106"/>
                <a:gd name="T20" fmla="*/ 284 w 308"/>
                <a:gd name="T21" fmla="*/ 6 h 106"/>
                <a:gd name="T22" fmla="*/ 276 w 308"/>
                <a:gd name="T23" fmla="*/ 4 h 106"/>
                <a:gd name="T24" fmla="*/ 276 w 308"/>
                <a:gd name="T25" fmla="*/ 4 h 106"/>
                <a:gd name="T26" fmla="*/ 254 w 308"/>
                <a:gd name="T27" fmla="*/ 3 h 106"/>
                <a:gd name="T28" fmla="*/ 226 w 308"/>
                <a:gd name="T29" fmla="*/ 1 h 106"/>
                <a:gd name="T30" fmla="*/ 193 w 308"/>
                <a:gd name="T31" fmla="*/ 0 h 106"/>
                <a:gd name="T32" fmla="*/ 153 w 308"/>
                <a:gd name="T33" fmla="*/ 0 h 106"/>
                <a:gd name="T34" fmla="*/ 153 w 308"/>
                <a:gd name="T35" fmla="*/ 0 h 106"/>
                <a:gd name="T36" fmla="*/ 114 w 308"/>
                <a:gd name="T37" fmla="*/ 0 h 106"/>
                <a:gd name="T38" fmla="*/ 80 w 308"/>
                <a:gd name="T39" fmla="*/ 1 h 106"/>
                <a:gd name="T40" fmla="*/ 52 w 308"/>
                <a:gd name="T41" fmla="*/ 3 h 106"/>
                <a:gd name="T42" fmla="*/ 32 w 308"/>
                <a:gd name="T43" fmla="*/ 4 h 106"/>
                <a:gd name="T44" fmla="*/ 32 w 308"/>
                <a:gd name="T45" fmla="*/ 4 h 106"/>
                <a:gd name="T46" fmla="*/ 24 w 308"/>
                <a:gd name="T47" fmla="*/ 6 h 106"/>
                <a:gd name="T48" fmla="*/ 16 w 308"/>
                <a:gd name="T49" fmla="*/ 8 h 106"/>
                <a:gd name="T50" fmla="*/ 11 w 308"/>
                <a:gd name="T51" fmla="*/ 12 h 106"/>
                <a:gd name="T52" fmla="*/ 6 w 308"/>
                <a:gd name="T53" fmla="*/ 17 h 106"/>
                <a:gd name="T54" fmla="*/ 3 w 308"/>
                <a:gd name="T55" fmla="*/ 22 h 106"/>
                <a:gd name="T56" fmla="*/ 1 w 308"/>
                <a:gd name="T57" fmla="*/ 28 h 106"/>
                <a:gd name="T58" fmla="*/ 0 w 308"/>
                <a:gd name="T59" fmla="*/ 35 h 106"/>
                <a:gd name="T60" fmla="*/ 0 w 308"/>
                <a:gd name="T61" fmla="*/ 42 h 106"/>
                <a:gd name="T62" fmla="*/ 0 w 308"/>
                <a:gd name="T63" fmla="*/ 42 h 106"/>
                <a:gd name="T64" fmla="*/ 0 w 308"/>
                <a:gd name="T65" fmla="*/ 106 h 106"/>
                <a:gd name="T66" fmla="*/ 308 w 308"/>
                <a:gd name="T67" fmla="*/ 106 h 106"/>
                <a:gd name="T68" fmla="*/ 223 w 308"/>
                <a:gd name="T69" fmla="*/ 43 h 106"/>
                <a:gd name="T70" fmla="*/ 265 w 308"/>
                <a:gd name="T71" fmla="*/ 43 h 106"/>
                <a:gd name="T72" fmla="*/ 265 w 308"/>
                <a:gd name="T73" fmla="*/ 81 h 106"/>
                <a:gd name="T74" fmla="*/ 223 w 308"/>
                <a:gd name="T75" fmla="*/ 81 h 106"/>
                <a:gd name="T76" fmla="*/ 223 w 308"/>
                <a:gd name="T77" fmla="*/ 43 h 106"/>
                <a:gd name="T78" fmla="*/ 95 w 308"/>
                <a:gd name="T79" fmla="*/ 43 h 106"/>
                <a:gd name="T80" fmla="*/ 137 w 308"/>
                <a:gd name="T81" fmla="*/ 43 h 106"/>
                <a:gd name="T82" fmla="*/ 137 w 308"/>
                <a:gd name="T83" fmla="*/ 81 h 106"/>
                <a:gd name="T84" fmla="*/ 95 w 308"/>
                <a:gd name="T85" fmla="*/ 81 h 106"/>
                <a:gd name="T86" fmla="*/ 95 w 308"/>
                <a:gd name="T87" fmla="*/ 43 h 106"/>
                <a:gd name="T88" fmla="*/ 43 w 308"/>
                <a:gd name="T89" fmla="*/ 43 h 106"/>
                <a:gd name="T90" fmla="*/ 85 w 308"/>
                <a:gd name="T91" fmla="*/ 43 h 106"/>
                <a:gd name="T92" fmla="*/ 85 w 308"/>
                <a:gd name="T93" fmla="*/ 81 h 106"/>
                <a:gd name="T94" fmla="*/ 43 w 308"/>
                <a:gd name="T95" fmla="*/ 81 h 106"/>
                <a:gd name="T96" fmla="*/ 43 w 308"/>
                <a:gd name="T97" fmla="*/ 4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106">
                  <a:moveTo>
                    <a:pt x="308" y="106"/>
                  </a:moveTo>
                  <a:lnTo>
                    <a:pt x="308" y="106"/>
                  </a:lnTo>
                  <a:lnTo>
                    <a:pt x="308" y="42"/>
                  </a:lnTo>
                  <a:lnTo>
                    <a:pt x="308" y="42"/>
                  </a:lnTo>
                  <a:lnTo>
                    <a:pt x="306" y="35"/>
                  </a:lnTo>
                  <a:lnTo>
                    <a:pt x="305" y="28"/>
                  </a:lnTo>
                  <a:lnTo>
                    <a:pt x="303" y="22"/>
                  </a:lnTo>
                  <a:lnTo>
                    <a:pt x="300" y="17"/>
                  </a:lnTo>
                  <a:lnTo>
                    <a:pt x="296" y="12"/>
                  </a:lnTo>
                  <a:lnTo>
                    <a:pt x="291" y="8"/>
                  </a:lnTo>
                  <a:lnTo>
                    <a:pt x="284" y="6"/>
                  </a:lnTo>
                  <a:lnTo>
                    <a:pt x="276" y="4"/>
                  </a:lnTo>
                  <a:lnTo>
                    <a:pt x="276" y="4"/>
                  </a:lnTo>
                  <a:lnTo>
                    <a:pt x="254" y="3"/>
                  </a:lnTo>
                  <a:lnTo>
                    <a:pt x="226" y="1"/>
                  </a:lnTo>
                  <a:lnTo>
                    <a:pt x="193" y="0"/>
                  </a:lnTo>
                  <a:lnTo>
                    <a:pt x="153" y="0"/>
                  </a:lnTo>
                  <a:lnTo>
                    <a:pt x="153" y="0"/>
                  </a:lnTo>
                  <a:lnTo>
                    <a:pt x="114" y="0"/>
                  </a:lnTo>
                  <a:lnTo>
                    <a:pt x="80" y="1"/>
                  </a:lnTo>
                  <a:lnTo>
                    <a:pt x="52" y="3"/>
                  </a:lnTo>
                  <a:lnTo>
                    <a:pt x="32" y="4"/>
                  </a:lnTo>
                  <a:lnTo>
                    <a:pt x="32" y="4"/>
                  </a:lnTo>
                  <a:lnTo>
                    <a:pt x="24" y="6"/>
                  </a:lnTo>
                  <a:lnTo>
                    <a:pt x="16" y="8"/>
                  </a:lnTo>
                  <a:lnTo>
                    <a:pt x="11" y="12"/>
                  </a:lnTo>
                  <a:lnTo>
                    <a:pt x="6" y="17"/>
                  </a:lnTo>
                  <a:lnTo>
                    <a:pt x="3" y="22"/>
                  </a:lnTo>
                  <a:lnTo>
                    <a:pt x="1" y="28"/>
                  </a:lnTo>
                  <a:lnTo>
                    <a:pt x="0" y="35"/>
                  </a:lnTo>
                  <a:lnTo>
                    <a:pt x="0" y="42"/>
                  </a:lnTo>
                  <a:lnTo>
                    <a:pt x="0" y="42"/>
                  </a:lnTo>
                  <a:lnTo>
                    <a:pt x="0" y="106"/>
                  </a:lnTo>
                  <a:lnTo>
                    <a:pt x="308" y="106"/>
                  </a:lnTo>
                  <a:close/>
                  <a:moveTo>
                    <a:pt x="223" y="43"/>
                  </a:moveTo>
                  <a:lnTo>
                    <a:pt x="265" y="43"/>
                  </a:lnTo>
                  <a:lnTo>
                    <a:pt x="265" y="81"/>
                  </a:lnTo>
                  <a:lnTo>
                    <a:pt x="223" y="81"/>
                  </a:lnTo>
                  <a:lnTo>
                    <a:pt x="223" y="43"/>
                  </a:lnTo>
                  <a:close/>
                  <a:moveTo>
                    <a:pt x="95" y="43"/>
                  </a:moveTo>
                  <a:lnTo>
                    <a:pt x="137" y="43"/>
                  </a:lnTo>
                  <a:lnTo>
                    <a:pt x="137" y="81"/>
                  </a:lnTo>
                  <a:lnTo>
                    <a:pt x="95" y="81"/>
                  </a:lnTo>
                  <a:lnTo>
                    <a:pt x="95" y="43"/>
                  </a:lnTo>
                  <a:close/>
                  <a:moveTo>
                    <a:pt x="43" y="43"/>
                  </a:moveTo>
                  <a:lnTo>
                    <a:pt x="85" y="43"/>
                  </a:lnTo>
                  <a:lnTo>
                    <a:pt x="85" y="81"/>
                  </a:lnTo>
                  <a:lnTo>
                    <a:pt x="43" y="81"/>
                  </a:lnTo>
                  <a:lnTo>
                    <a:pt x="43" y="43"/>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2" name="Freeform 463"/>
            <p:cNvSpPr>
              <a:spLocks/>
            </p:cNvSpPr>
            <p:nvPr/>
          </p:nvSpPr>
          <p:spPr bwMode="auto">
            <a:xfrm>
              <a:off x="4411663" y="3367088"/>
              <a:ext cx="30163" cy="44450"/>
            </a:xfrm>
            <a:custGeom>
              <a:avLst/>
              <a:gdLst>
                <a:gd name="T0" fmla="*/ 19 w 19"/>
                <a:gd name="T1" fmla="*/ 28 h 28"/>
                <a:gd name="T2" fmla="*/ 19 w 19"/>
                <a:gd name="T3" fmla="*/ 28 h 28"/>
                <a:gd name="T4" fmla="*/ 12 w 19"/>
                <a:gd name="T5" fmla="*/ 27 h 28"/>
                <a:gd name="T6" fmla="*/ 6 w 19"/>
                <a:gd name="T7" fmla="*/ 24 h 28"/>
                <a:gd name="T8" fmla="*/ 4 w 19"/>
                <a:gd name="T9" fmla="*/ 22 h 28"/>
                <a:gd name="T10" fmla="*/ 1 w 19"/>
                <a:gd name="T11" fmla="*/ 19 h 28"/>
                <a:gd name="T12" fmla="*/ 0 w 19"/>
                <a:gd name="T13" fmla="*/ 16 h 28"/>
                <a:gd name="T14" fmla="*/ 0 w 19"/>
                <a:gd name="T15" fmla="*/ 13 h 28"/>
                <a:gd name="T16" fmla="*/ 0 w 19"/>
                <a:gd name="T17" fmla="*/ 13 h 28"/>
                <a:gd name="T18" fmla="*/ 0 w 19"/>
                <a:gd name="T19" fmla="*/ 11 h 28"/>
                <a:gd name="T20" fmla="*/ 1 w 19"/>
                <a:gd name="T21" fmla="*/ 8 h 28"/>
                <a:gd name="T22" fmla="*/ 4 w 19"/>
                <a:gd name="T23" fmla="*/ 6 h 28"/>
                <a:gd name="T24" fmla="*/ 6 w 19"/>
                <a:gd name="T25" fmla="*/ 4 h 28"/>
                <a:gd name="T26" fmla="*/ 12 w 19"/>
                <a:gd name="T27" fmla="*/ 1 h 28"/>
                <a:gd name="T28" fmla="*/ 19 w 19"/>
                <a:gd name="T29" fmla="*/ 0 h 28"/>
                <a:gd name="T30" fmla="*/ 19 w 19"/>
                <a:gd name="T3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8">
                  <a:moveTo>
                    <a:pt x="19" y="28"/>
                  </a:moveTo>
                  <a:lnTo>
                    <a:pt x="19" y="28"/>
                  </a:lnTo>
                  <a:lnTo>
                    <a:pt x="12" y="27"/>
                  </a:lnTo>
                  <a:lnTo>
                    <a:pt x="6" y="24"/>
                  </a:lnTo>
                  <a:lnTo>
                    <a:pt x="4" y="22"/>
                  </a:lnTo>
                  <a:lnTo>
                    <a:pt x="1" y="19"/>
                  </a:lnTo>
                  <a:lnTo>
                    <a:pt x="0" y="16"/>
                  </a:lnTo>
                  <a:lnTo>
                    <a:pt x="0" y="13"/>
                  </a:lnTo>
                  <a:lnTo>
                    <a:pt x="0" y="13"/>
                  </a:lnTo>
                  <a:lnTo>
                    <a:pt x="0" y="11"/>
                  </a:lnTo>
                  <a:lnTo>
                    <a:pt x="1" y="8"/>
                  </a:lnTo>
                  <a:lnTo>
                    <a:pt x="4" y="6"/>
                  </a:lnTo>
                  <a:lnTo>
                    <a:pt x="6" y="4"/>
                  </a:lnTo>
                  <a:lnTo>
                    <a:pt x="12" y="1"/>
                  </a:lnTo>
                  <a:lnTo>
                    <a:pt x="19" y="0"/>
                  </a:lnTo>
                  <a:lnTo>
                    <a:pt x="19" y="28"/>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3" name="Freeform 464"/>
            <p:cNvSpPr>
              <a:spLocks noEditPoints="1"/>
            </p:cNvSpPr>
            <p:nvPr/>
          </p:nvSpPr>
          <p:spPr bwMode="auto">
            <a:xfrm>
              <a:off x="4383088" y="3486150"/>
              <a:ext cx="146050" cy="149225"/>
            </a:xfrm>
            <a:custGeom>
              <a:avLst/>
              <a:gdLst>
                <a:gd name="T0" fmla="*/ 46 w 92"/>
                <a:gd name="T1" fmla="*/ 0 h 94"/>
                <a:gd name="T2" fmla="*/ 28 w 92"/>
                <a:gd name="T3" fmla="*/ 4 h 94"/>
                <a:gd name="T4" fmla="*/ 13 w 92"/>
                <a:gd name="T5" fmla="*/ 14 h 94"/>
                <a:gd name="T6" fmla="*/ 3 w 92"/>
                <a:gd name="T7" fmla="*/ 29 h 94"/>
                <a:gd name="T8" fmla="*/ 0 w 92"/>
                <a:gd name="T9" fmla="*/ 46 h 94"/>
                <a:gd name="T10" fmla="*/ 1 w 92"/>
                <a:gd name="T11" fmla="*/ 57 h 94"/>
                <a:gd name="T12" fmla="*/ 8 w 92"/>
                <a:gd name="T13" fmla="*/ 73 h 94"/>
                <a:gd name="T14" fmla="*/ 21 w 92"/>
                <a:gd name="T15" fmla="*/ 85 h 94"/>
                <a:gd name="T16" fmla="*/ 37 w 92"/>
                <a:gd name="T17" fmla="*/ 93 h 94"/>
                <a:gd name="T18" fmla="*/ 46 w 92"/>
                <a:gd name="T19" fmla="*/ 94 h 94"/>
                <a:gd name="T20" fmla="*/ 65 w 92"/>
                <a:gd name="T21" fmla="*/ 89 h 94"/>
                <a:gd name="T22" fmla="*/ 79 w 92"/>
                <a:gd name="T23" fmla="*/ 79 h 94"/>
                <a:gd name="T24" fmla="*/ 89 w 92"/>
                <a:gd name="T25" fmla="*/ 65 h 94"/>
                <a:gd name="T26" fmla="*/ 92 w 92"/>
                <a:gd name="T27" fmla="*/ 46 h 94"/>
                <a:gd name="T28" fmla="*/ 91 w 92"/>
                <a:gd name="T29" fmla="*/ 37 h 94"/>
                <a:gd name="T30" fmla="*/ 85 w 92"/>
                <a:gd name="T31" fmla="*/ 21 h 94"/>
                <a:gd name="T32" fmla="*/ 72 w 92"/>
                <a:gd name="T33" fmla="*/ 8 h 94"/>
                <a:gd name="T34" fmla="*/ 55 w 92"/>
                <a:gd name="T35" fmla="*/ 1 h 94"/>
                <a:gd name="T36" fmla="*/ 46 w 92"/>
                <a:gd name="T37" fmla="*/ 0 h 94"/>
                <a:gd name="T38" fmla="*/ 46 w 92"/>
                <a:gd name="T39" fmla="*/ 64 h 94"/>
                <a:gd name="T40" fmla="*/ 40 w 92"/>
                <a:gd name="T41" fmla="*/ 63 h 94"/>
                <a:gd name="T42" fmla="*/ 34 w 92"/>
                <a:gd name="T43" fmla="*/ 59 h 94"/>
                <a:gd name="T44" fmla="*/ 30 w 92"/>
                <a:gd name="T45" fmla="*/ 53 h 94"/>
                <a:gd name="T46" fmla="*/ 29 w 92"/>
                <a:gd name="T47" fmla="*/ 46 h 94"/>
                <a:gd name="T48" fmla="*/ 30 w 92"/>
                <a:gd name="T49" fmla="*/ 43 h 94"/>
                <a:gd name="T50" fmla="*/ 32 w 92"/>
                <a:gd name="T51" fmla="*/ 37 h 94"/>
                <a:gd name="T52" fmla="*/ 37 w 92"/>
                <a:gd name="T53" fmla="*/ 32 h 94"/>
                <a:gd name="T54" fmla="*/ 43 w 92"/>
                <a:gd name="T55" fmla="*/ 30 h 94"/>
                <a:gd name="T56" fmla="*/ 46 w 92"/>
                <a:gd name="T57" fmla="*/ 30 h 94"/>
                <a:gd name="T58" fmla="*/ 53 w 92"/>
                <a:gd name="T59" fmla="*/ 31 h 94"/>
                <a:gd name="T60" fmla="*/ 59 w 92"/>
                <a:gd name="T61" fmla="*/ 34 h 94"/>
                <a:gd name="T62" fmla="*/ 63 w 92"/>
                <a:gd name="T63" fmla="*/ 40 h 94"/>
                <a:gd name="T64" fmla="*/ 64 w 92"/>
                <a:gd name="T65" fmla="*/ 46 h 94"/>
                <a:gd name="T66" fmla="*/ 64 w 92"/>
                <a:gd name="T67" fmla="*/ 50 h 94"/>
                <a:gd name="T68" fmla="*/ 61 w 92"/>
                <a:gd name="T69" fmla="*/ 57 h 94"/>
                <a:gd name="T70" fmla="*/ 56 w 92"/>
                <a:gd name="T71" fmla="*/ 62 h 94"/>
                <a:gd name="T72" fmla="*/ 50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8" y="4"/>
                  </a:lnTo>
                  <a:lnTo>
                    <a:pt x="21" y="8"/>
                  </a:lnTo>
                  <a:lnTo>
                    <a:pt x="13" y="14"/>
                  </a:lnTo>
                  <a:lnTo>
                    <a:pt x="8" y="21"/>
                  </a:lnTo>
                  <a:lnTo>
                    <a:pt x="3" y="29"/>
                  </a:lnTo>
                  <a:lnTo>
                    <a:pt x="1" y="37"/>
                  </a:lnTo>
                  <a:lnTo>
                    <a:pt x="0" y="46"/>
                  </a:lnTo>
                  <a:lnTo>
                    <a:pt x="0" y="46"/>
                  </a:lnTo>
                  <a:lnTo>
                    <a:pt x="1" y="57"/>
                  </a:lnTo>
                  <a:lnTo>
                    <a:pt x="3" y="65"/>
                  </a:lnTo>
                  <a:lnTo>
                    <a:pt x="8" y="73"/>
                  </a:lnTo>
                  <a:lnTo>
                    <a:pt x="13" y="79"/>
                  </a:lnTo>
                  <a:lnTo>
                    <a:pt x="21" y="85"/>
                  </a:lnTo>
                  <a:lnTo>
                    <a:pt x="28" y="89"/>
                  </a:lnTo>
                  <a:lnTo>
                    <a:pt x="37" y="93"/>
                  </a:lnTo>
                  <a:lnTo>
                    <a:pt x="46" y="94"/>
                  </a:lnTo>
                  <a:lnTo>
                    <a:pt x="46" y="94"/>
                  </a:lnTo>
                  <a:lnTo>
                    <a:pt x="55" y="93"/>
                  </a:lnTo>
                  <a:lnTo>
                    <a:pt x="65" y="89"/>
                  </a:lnTo>
                  <a:lnTo>
                    <a:pt x="72" y="85"/>
                  </a:lnTo>
                  <a:lnTo>
                    <a:pt x="79" y="79"/>
                  </a:lnTo>
                  <a:lnTo>
                    <a:pt x="85" y="73"/>
                  </a:lnTo>
                  <a:lnTo>
                    <a:pt x="89" y="65"/>
                  </a:lnTo>
                  <a:lnTo>
                    <a:pt x="91" y="57"/>
                  </a:lnTo>
                  <a:lnTo>
                    <a:pt x="92" y="46"/>
                  </a:lnTo>
                  <a:lnTo>
                    <a:pt x="92" y="46"/>
                  </a:lnTo>
                  <a:lnTo>
                    <a:pt x="91" y="37"/>
                  </a:lnTo>
                  <a:lnTo>
                    <a:pt x="89" y="29"/>
                  </a:lnTo>
                  <a:lnTo>
                    <a:pt x="85" y="21"/>
                  </a:lnTo>
                  <a:lnTo>
                    <a:pt x="79" y="14"/>
                  </a:lnTo>
                  <a:lnTo>
                    <a:pt x="72" y="8"/>
                  </a:lnTo>
                  <a:lnTo>
                    <a:pt x="65" y="4"/>
                  </a:lnTo>
                  <a:lnTo>
                    <a:pt x="55" y="1"/>
                  </a:lnTo>
                  <a:lnTo>
                    <a:pt x="46" y="0"/>
                  </a:lnTo>
                  <a:lnTo>
                    <a:pt x="46" y="0"/>
                  </a:lnTo>
                  <a:close/>
                  <a:moveTo>
                    <a:pt x="46" y="64"/>
                  </a:moveTo>
                  <a:lnTo>
                    <a:pt x="46" y="64"/>
                  </a:lnTo>
                  <a:lnTo>
                    <a:pt x="43" y="64"/>
                  </a:lnTo>
                  <a:lnTo>
                    <a:pt x="40" y="63"/>
                  </a:lnTo>
                  <a:lnTo>
                    <a:pt x="37" y="62"/>
                  </a:lnTo>
                  <a:lnTo>
                    <a:pt x="34" y="59"/>
                  </a:lnTo>
                  <a:lnTo>
                    <a:pt x="32" y="57"/>
                  </a:lnTo>
                  <a:lnTo>
                    <a:pt x="30" y="53"/>
                  </a:lnTo>
                  <a:lnTo>
                    <a:pt x="30" y="50"/>
                  </a:lnTo>
                  <a:lnTo>
                    <a:pt x="29" y="46"/>
                  </a:lnTo>
                  <a:lnTo>
                    <a:pt x="29" y="46"/>
                  </a:lnTo>
                  <a:lnTo>
                    <a:pt x="30" y="43"/>
                  </a:lnTo>
                  <a:lnTo>
                    <a:pt x="30" y="40"/>
                  </a:lnTo>
                  <a:lnTo>
                    <a:pt x="32" y="37"/>
                  </a:lnTo>
                  <a:lnTo>
                    <a:pt x="34" y="34"/>
                  </a:lnTo>
                  <a:lnTo>
                    <a:pt x="37" y="32"/>
                  </a:lnTo>
                  <a:lnTo>
                    <a:pt x="40" y="31"/>
                  </a:lnTo>
                  <a:lnTo>
                    <a:pt x="43" y="30"/>
                  </a:lnTo>
                  <a:lnTo>
                    <a:pt x="46" y="30"/>
                  </a:lnTo>
                  <a:lnTo>
                    <a:pt x="46" y="30"/>
                  </a:lnTo>
                  <a:lnTo>
                    <a:pt x="50" y="30"/>
                  </a:lnTo>
                  <a:lnTo>
                    <a:pt x="53" y="31"/>
                  </a:lnTo>
                  <a:lnTo>
                    <a:pt x="56" y="32"/>
                  </a:lnTo>
                  <a:lnTo>
                    <a:pt x="59" y="34"/>
                  </a:lnTo>
                  <a:lnTo>
                    <a:pt x="61" y="37"/>
                  </a:lnTo>
                  <a:lnTo>
                    <a:pt x="63" y="40"/>
                  </a:lnTo>
                  <a:lnTo>
                    <a:pt x="64" y="43"/>
                  </a:lnTo>
                  <a:lnTo>
                    <a:pt x="64" y="46"/>
                  </a:lnTo>
                  <a:lnTo>
                    <a:pt x="64" y="46"/>
                  </a:lnTo>
                  <a:lnTo>
                    <a:pt x="64" y="50"/>
                  </a:lnTo>
                  <a:lnTo>
                    <a:pt x="63" y="53"/>
                  </a:lnTo>
                  <a:lnTo>
                    <a:pt x="61" y="57"/>
                  </a:lnTo>
                  <a:lnTo>
                    <a:pt x="59" y="59"/>
                  </a:lnTo>
                  <a:lnTo>
                    <a:pt x="56" y="62"/>
                  </a:lnTo>
                  <a:lnTo>
                    <a:pt x="53" y="63"/>
                  </a:lnTo>
                  <a:lnTo>
                    <a:pt x="50" y="64"/>
                  </a:lnTo>
                  <a:lnTo>
                    <a:pt x="46" y="64"/>
                  </a:lnTo>
                  <a:lnTo>
                    <a:pt x="46" y="6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4" name="Freeform 465"/>
            <p:cNvSpPr>
              <a:spLocks/>
            </p:cNvSpPr>
            <p:nvPr/>
          </p:nvSpPr>
          <p:spPr bwMode="auto">
            <a:xfrm>
              <a:off x="4127501" y="3409950"/>
              <a:ext cx="263525" cy="87313"/>
            </a:xfrm>
            <a:custGeom>
              <a:avLst/>
              <a:gdLst>
                <a:gd name="T0" fmla="*/ 166 w 166"/>
                <a:gd name="T1" fmla="*/ 0 h 55"/>
                <a:gd name="T2" fmla="*/ 143 w 166"/>
                <a:gd name="T3" fmla="*/ 32 h 55"/>
                <a:gd name="T4" fmla="*/ 114 w 166"/>
                <a:gd name="T5" fmla="*/ 26 h 55"/>
                <a:gd name="T6" fmla="*/ 114 w 166"/>
                <a:gd name="T7" fmla="*/ 26 h 55"/>
                <a:gd name="T8" fmla="*/ 93 w 166"/>
                <a:gd name="T9" fmla="*/ 18 h 55"/>
                <a:gd name="T10" fmla="*/ 82 w 166"/>
                <a:gd name="T11" fmla="*/ 14 h 55"/>
                <a:gd name="T12" fmla="*/ 68 w 166"/>
                <a:gd name="T13" fmla="*/ 10 h 55"/>
                <a:gd name="T14" fmla="*/ 55 w 166"/>
                <a:gd name="T15" fmla="*/ 7 h 55"/>
                <a:gd name="T16" fmla="*/ 41 w 166"/>
                <a:gd name="T17" fmla="*/ 4 h 55"/>
                <a:gd name="T18" fmla="*/ 24 w 166"/>
                <a:gd name="T19" fmla="*/ 2 h 55"/>
                <a:gd name="T20" fmla="*/ 8 w 166"/>
                <a:gd name="T21" fmla="*/ 2 h 55"/>
                <a:gd name="T22" fmla="*/ 8 w 166"/>
                <a:gd name="T23" fmla="*/ 20 h 55"/>
                <a:gd name="T24" fmla="*/ 21 w 166"/>
                <a:gd name="T25" fmla="*/ 34 h 55"/>
                <a:gd name="T26" fmla="*/ 21 w 166"/>
                <a:gd name="T27" fmla="*/ 34 h 55"/>
                <a:gd name="T28" fmla="*/ 10 w 166"/>
                <a:gd name="T29" fmla="*/ 40 h 55"/>
                <a:gd name="T30" fmla="*/ 0 w 166"/>
                <a:gd name="T31" fmla="*/ 47 h 55"/>
                <a:gd name="T32" fmla="*/ 10 w 166"/>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55">
                  <a:moveTo>
                    <a:pt x="166" y="0"/>
                  </a:moveTo>
                  <a:lnTo>
                    <a:pt x="143" y="32"/>
                  </a:lnTo>
                  <a:lnTo>
                    <a:pt x="114" y="26"/>
                  </a:lnTo>
                  <a:lnTo>
                    <a:pt x="114" y="26"/>
                  </a:lnTo>
                  <a:lnTo>
                    <a:pt x="93" y="18"/>
                  </a:lnTo>
                  <a:lnTo>
                    <a:pt x="82" y="14"/>
                  </a:lnTo>
                  <a:lnTo>
                    <a:pt x="68" y="10"/>
                  </a:lnTo>
                  <a:lnTo>
                    <a:pt x="55" y="7"/>
                  </a:lnTo>
                  <a:lnTo>
                    <a:pt x="41" y="4"/>
                  </a:lnTo>
                  <a:lnTo>
                    <a:pt x="24" y="2"/>
                  </a:lnTo>
                  <a:lnTo>
                    <a:pt x="8" y="2"/>
                  </a:lnTo>
                  <a:lnTo>
                    <a:pt x="8" y="20"/>
                  </a:lnTo>
                  <a:lnTo>
                    <a:pt x="21" y="34"/>
                  </a:lnTo>
                  <a:lnTo>
                    <a:pt x="21" y="34"/>
                  </a:lnTo>
                  <a:lnTo>
                    <a:pt x="10" y="40"/>
                  </a:lnTo>
                  <a:lnTo>
                    <a:pt x="0" y="47"/>
                  </a:lnTo>
                  <a:lnTo>
                    <a:pt x="10" y="5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5" name="Freeform 466"/>
            <p:cNvSpPr>
              <a:spLocks/>
            </p:cNvSpPr>
            <p:nvPr/>
          </p:nvSpPr>
          <p:spPr bwMode="auto">
            <a:xfrm>
              <a:off x="4319588" y="3362325"/>
              <a:ext cx="212725" cy="134938"/>
            </a:xfrm>
            <a:custGeom>
              <a:avLst/>
              <a:gdLst>
                <a:gd name="T0" fmla="*/ 125 w 134"/>
                <a:gd name="T1" fmla="*/ 85 h 85"/>
                <a:gd name="T2" fmla="*/ 134 w 134"/>
                <a:gd name="T3" fmla="*/ 77 h 85"/>
                <a:gd name="T4" fmla="*/ 134 w 134"/>
                <a:gd name="T5" fmla="*/ 77 h 85"/>
                <a:gd name="T6" fmla="*/ 128 w 134"/>
                <a:gd name="T7" fmla="*/ 72 h 85"/>
                <a:gd name="T8" fmla="*/ 122 w 134"/>
                <a:gd name="T9" fmla="*/ 68 h 85"/>
                <a:gd name="T10" fmla="*/ 116 w 134"/>
                <a:gd name="T11" fmla="*/ 65 h 85"/>
                <a:gd name="T12" fmla="*/ 110 w 134"/>
                <a:gd name="T13" fmla="*/ 62 h 85"/>
                <a:gd name="T14" fmla="*/ 112 w 134"/>
                <a:gd name="T15" fmla="*/ 51 h 85"/>
                <a:gd name="T16" fmla="*/ 53 w 134"/>
                <a:gd name="T17" fmla="*/ 33 h 85"/>
                <a:gd name="T18" fmla="*/ 45 w 134"/>
                <a:gd name="T19" fmla="*/ 15 h 85"/>
                <a:gd name="T20" fmla="*/ 45 w 134"/>
                <a:gd name="T21" fmla="*/ 15 h 85"/>
                <a:gd name="T22" fmla="*/ 44 w 134"/>
                <a:gd name="T23" fmla="*/ 12 h 85"/>
                <a:gd name="T24" fmla="*/ 41 w 134"/>
                <a:gd name="T25" fmla="*/ 9 h 85"/>
                <a:gd name="T26" fmla="*/ 38 w 134"/>
                <a:gd name="T27" fmla="*/ 7 h 85"/>
                <a:gd name="T28" fmla="*/ 35 w 134"/>
                <a:gd name="T29" fmla="*/ 5 h 85"/>
                <a:gd name="T30" fmla="*/ 35 w 134"/>
                <a:gd name="T31" fmla="*/ 5 h 85"/>
                <a:gd name="T32" fmla="*/ 34 w 134"/>
                <a:gd name="T33" fmla="*/ 3 h 85"/>
                <a:gd name="T34" fmla="*/ 32 w 134"/>
                <a:gd name="T35" fmla="*/ 2 h 85"/>
                <a:gd name="T36" fmla="*/ 30 w 134"/>
                <a:gd name="T37" fmla="*/ 1 h 85"/>
                <a:gd name="T38" fmla="*/ 28 w 134"/>
                <a:gd name="T39" fmla="*/ 0 h 85"/>
                <a:gd name="T40" fmla="*/ 0 w 134"/>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85">
                  <a:moveTo>
                    <a:pt x="125" y="85"/>
                  </a:moveTo>
                  <a:lnTo>
                    <a:pt x="134" y="77"/>
                  </a:lnTo>
                  <a:lnTo>
                    <a:pt x="134" y="77"/>
                  </a:lnTo>
                  <a:lnTo>
                    <a:pt x="128" y="72"/>
                  </a:lnTo>
                  <a:lnTo>
                    <a:pt x="122" y="68"/>
                  </a:lnTo>
                  <a:lnTo>
                    <a:pt x="116" y="65"/>
                  </a:lnTo>
                  <a:lnTo>
                    <a:pt x="110" y="62"/>
                  </a:lnTo>
                  <a:lnTo>
                    <a:pt x="112" y="51"/>
                  </a:lnTo>
                  <a:lnTo>
                    <a:pt x="53" y="33"/>
                  </a:lnTo>
                  <a:lnTo>
                    <a:pt x="45" y="15"/>
                  </a:lnTo>
                  <a:lnTo>
                    <a:pt x="45" y="15"/>
                  </a:lnTo>
                  <a:lnTo>
                    <a:pt x="44" y="12"/>
                  </a:lnTo>
                  <a:lnTo>
                    <a:pt x="41" y="9"/>
                  </a:lnTo>
                  <a:lnTo>
                    <a:pt x="38" y="7"/>
                  </a:lnTo>
                  <a:lnTo>
                    <a:pt x="35" y="5"/>
                  </a:lnTo>
                  <a:lnTo>
                    <a:pt x="35" y="5"/>
                  </a:lnTo>
                  <a:lnTo>
                    <a:pt x="34" y="3"/>
                  </a:lnTo>
                  <a:lnTo>
                    <a:pt x="32" y="2"/>
                  </a:lnTo>
                  <a:lnTo>
                    <a:pt x="30" y="1"/>
                  </a:lnTo>
                  <a:lnTo>
                    <a:pt x="28"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6" name="Freeform 467"/>
            <p:cNvSpPr>
              <a:spLocks/>
            </p:cNvSpPr>
            <p:nvPr/>
          </p:nvSpPr>
          <p:spPr bwMode="auto">
            <a:xfrm>
              <a:off x="4291013" y="3559175"/>
              <a:ext cx="77788" cy="6350"/>
            </a:xfrm>
            <a:custGeom>
              <a:avLst/>
              <a:gdLst>
                <a:gd name="T0" fmla="*/ 1 w 49"/>
                <a:gd name="T1" fmla="*/ 0 h 4"/>
                <a:gd name="T2" fmla="*/ 1 w 49"/>
                <a:gd name="T3" fmla="*/ 0 h 4"/>
                <a:gd name="T4" fmla="*/ 0 w 49"/>
                <a:gd name="T5" fmla="*/ 4 h 4"/>
                <a:gd name="T6" fmla="*/ 49 w 49"/>
                <a:gd name="T7" fmla="*/ 4 h 4"/>
                <a:gd name="T8" fmla="*/ 49 w 49"/>
                <a:gd name="T9" fmla="*/ 4 h 4"/>
                <a:gd name="T10" fmla="*/ 49 w 49"/>
                <a:gd name="T11" fmla="*/ 0 h 4"/>
              </a:gdLst>
              <a:ahLst/>
              <a:cxnLst>
                <a:cxn ang="0">
                  <a:pos x="T0" y="T1"/>
                </a:cxn>
                <a:cxn ang="0">
                  <a:pos x="T2" y="T3"/>
                </a:cxn>
                <a:cxn ang="0">
                  <a:pos x="T4" y="T5"/>
                </a:cxn>
                <a:cxn ang="0">
                  <a:pos x="T6" y="T7"/>
                </a:cxn>
                <a:cxn ang="0">
                  <a:pos x="T8" y="T9"/>
                </a:cxn>
                <a:cxn ang="0">
                  <a:pos x="T10" y="T11"/>
                </a:cxn>
              </a:cxnLst>
              <a:rect l="0" t="0" r="r" b="b"/>
              <a:pathLst>
                <a:path w="49" h="4">
                  <a:moveTo>
                    <a:pt x="1" y="0"/>
                  </a:moveTo>
                  <a:lnTo>
                    <a:pt x="1" y="0"/>
                  </a:lnTo>
                  <a:lnTo>
                    <a:pt x="0" y="4"/>
                  </a:lnTo>
                  <a:lnTo>
                    <a:pt x="49" y="4"/>
                  </a:lnTo>
                  <a:lnTo>
                    <a:pt x="49" y="4"/>
                  </a:lnTo>
                  <a:lnTo>
                    <a:pt x="4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7" name="Freeform 468"/>
            <p:cNvSpPr>
              <a:spLocks noEditPoints="1"/>
            </p:cNvSpPr>
            <p:nvPr/>
          </p:nvSpPr>
          <p:spPr bwMode="auto">
            <a:xfrm>
              <a:off x="4132263" y="3486150"/>
              <a:ext cx="146050" cy="149225"/>
            </a:xfrm>
            <a:custGeom>
              <a:avLst/>
              <a:gdLst>
                <a:gd name="T0" fmla="*/ 46 w 92"/>
                <a:gd name="T1" fmla="*/ 0 h 94"/>
                <a:gd name="T2" fmla="*/ 27 w 92"/>
                <a:gd name="T3" fmla="*/ 4 h 94"/>
                <a:gd name="T4" fmla="*/ 13 w 92"/>
                <a:gd name="T5" fmla="*/ 14 h 94"/>
                <a:gd name="T6" fmla="*/ 3 w 92"/>
                <a:gd name="T7" fmla="*/ 29 h 94"/>
                <a:gd name="T8" fmla="*/ 0 w 92"/>
                <a:gd name="T9" fmla="*/ 46 h 94"/>
                <a:gd name="T10" fmla="*/ 0 w 92"/>
                <a:gd name="T11" fmla="*/ 57 h 94"/>
                <a:gd name="T12" fmla="*/ 7 w 92"/>
                <a:gd name="T13" fmla="*/ 73 h 94"/>
                <a:gd name="T14" fmla="*/ 19 w 92"/>
                <a:gd name="T15" fmla="*/ 85 h 94"/>
                <a:gd name="T16" fmla="*/ 37 w 92"/>
                <a:gd name="T17" fmla="*/ 93 h 94"/>
                <a:gd name="T18" fmla="*/ 46 w 92"/>
                <a:gd name="T19" fmla="*/ 94 h 94"/>
                <a:gd name="T20" fmla="*/ 63 w 92"/>
                <a:gd name="T21" fmla="*/ 89 h 94"/>
                <a:gd name="T22" fmla="*/ 79 w 92"/>
                <a:gd name="T23" fmla="*/ 79 h 94"/>
                <a:gd name="T24" fmla="*/ 88 w 92"/>
                <a:gd name="T25" fmla="*/ 65 h 94"/>
                <a:gd name="T26" fmla="*/ 92 w 92"/>
                <a:gd name="T27" fmla="*/ 46 h 94"/>
                <a:gd name="T28" fmla="*/ 91 w 92"/>
                <a:gd name="T29" fmla="*/ 37 h 94"/>
                <a:gd name="T30" fmla="*/ 84 w 92"/>
                <a:gd name="T31" fmla="*/ 21 h 94"/>
                <a:gd name="T32" fmla="*/ 72 w 92"/>
                <a:gd name="T33" fmla="*/ 8 h 94"/>
                <a:gd name="T34" fmla="*/ 55 w 92"/>
                <a:gd name="T35" fmla="*/ 1 h 94"/>
                <a:gd name="T36" fmla="*/ 46 w 92"/>
                <a:gd name="T37" fmla="*/ 0 h 94"/>
                <a:gd name="T38" fmla="*/ 46 w 92"/>
                <a:gd name="T39" fmla="*/ 64 h 94"/>
                <a:gd name="T40" fmla="*/ 39 w 92"/>
                <a:gd name="T41" fmla="*/ 63 h 94"/>
                <a:gd name="T42" fmla="*/ 33 w 92"/>
                <a:gd name="T43" fmla="*/ 59 h 94"/>
                <a:gd name="T44" fmla="*/ 29 w 92"/>
                <a:gd name="T45" fmla="*/ 53 h 94"/>
                <a:gd name="T46" fmla="*/ 28 w 92"/>
                <a:gd name="T47" fmla="*/ 46 h 94"/>
                <a:gd name="T48" fmla="*/ 28 w 92"/>
                <a:gd name="T49" fmla="*/ 43 h 94"/>
                <a:gd name="T50" fmla="*/ 31 w 92"/>
                <a:gd name="T51" fmla="*/ 37 h 94"/>
                <a:gd name="T52" fmla="*/ 36 w 92"/>
                <a:gd name="T53" fmla="*/ 32 h 94"/>
                <a:gd name="T54" fmla="*/ 42 w 92"/>
                <a:gd name="T55" fmla="*/ 30 h 94"/>
                <a:gd name="T56" fmla="*/ 46 w 92"/>
                <a:gd name="T57" fmla="*/ 30 h 94"/>
                <a:gd name="T58" fmla="*/ 52 w 92"/>
                <a:gd name="T59" fmla="*/ 31 h 94"/>
                <a:gd name="T60" fmla="*/ 58 w 92"/>
                <a:gd name="T61" fmla="*/ 34 h 94"/>
                <a:gd name="T62" fmla="*/ 61 w 92"/>
                <a:gd name="T63" fmla="*/ 40 h 94"/>
                <a:gd name="T64" fmla="*/ 63 w 92"/>
                <a:gd name="T65" fmla="*/ 46 h 94"/>
                <a:gd name="T66" fmla="*/ 62 w 92"/>
                <a:gd name="T67" fmla="*/ 50 h 94"/>
                <a:gd name="T68" fmla="*/ 60 w 92"/>
                <a:gd name="T69" fmla="*/ 57 h 94"/>
                <a:gd name="T70" fmla="*/ 55 w 92"/>
                <a:gd name="T71" fmla="*/ 62 h 94"/>
                <a:gd name="T72" fmla="*/ 49 w 92"/>
                <a:gd name="T73" fmla="*/ 64 h 94"/>
                <a:gd name="T74" fmla="*/ 46 w 92"/>
                <a:gd name="T75"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94">
                  <a:moveTo>
                    <a:pt x="46" y="0"/>
                  </a:moveTo>
                  <a:lnTo>
                    <a:pt x="46" y="0"/>
                  </a:lnTo>
                  <a:lnTo>
                    <a:pt x="37" y="1"/>
                  </a:lnTo>
                  <a:lnTo>
                    <a:pt x="27" y="4"/>
                  </a:lnTo>
                  <a:lnTo>
                    <a:pt x="19" y="8"/>
                  </a:lnTo>
                  <a:lnTo>
                    <a:pt x="13" y="14"/>
                  </a:lnTo>
                  <a:lnTo>
                    <a:pt x="7" y="21"/>
                  </a:lnTo>
                  <a:lnTo>
                    <a:pt x="3" y="29"/>
                  </a:lnTo>
                  <a:lnTo>
                    <a:pt x="0" y="37"/>
                  </a:lnTo>
                  <a:lnTo>
                    <a:pt x="0" y="46"/>
                  </a:lnTo>
                  <a:lnTo>
                    <a:pt x="0" y="46"/>
                  </a:lnTo>
                  <a:lnTo>
                    <a:pt x="0" y="57"/>
                  </a:lnTo>
                  <a:lnTo>
                    <a:pt x="3" y="65"/>
                  </a:lnTo>
                  <a:lnTo>
                    <a:pt x="7" y="73"/>
                  </a:lnTo>
                  <a:lnTo>
                    <a:pt x="13" y="79"/>
                  </a:lnTo>
                  <a:lnTo>
                    <a:pt x="19" y="85"/>
                  </a:lnTo>
                  <a:lnTo>
                    <a:pt x="27" y="89"/>
                  </a:lnTo>
                  <a:lnTo>
                    <a:pt x="37" y="93"/>
                  </a:lnTo>
                  <a:lnTo>
                    <a:pt x="46" y="94"/>
                  </a:lnTo>
                  <a:lnTo>
                    <a:pt x="46" y="94"/>
                  </a:lnTo>
                  <a:lnTo>
                    <a:pt x="55" y="93"/>
                  </a:lnTo>
                  <a:lnTo>
                    <a:pt x="63" y="89"/>
                  </a:lnTo>
                  <a:lnTo>
                    <a:pt x="72" y="85"/>
                  </a:lnTo>
                  <a:lnTo>
                    <a:pt x="79" y="79"/>
                  </a:lnTo>
                  <a:lnTo>
                    <a:pt x="84" y="73"/>
                  </a:lnTo>
                  <a:lnTo>
                    <a:pt x="88" y="65"/>
                  </a:lnTo>
                  <a:lnTo>
                    <a:pt x="91" y="57"/>
                  </a:lnTo>
                  <a:lnTo>
                    <a:pt x="92" y="46"/>
                  </a:lnTo>
                  <a:lnTo>
                    <a:pt x="92" y="46"/>
                  </a:lnTo>
                  <a:lnTo>
                    <a:pt x="91" y="37"/>
                  </a:lnTo>
                  <a:lnTo>
                    <a:pt x="88" y="29"/>
                  </a:lnTo>
                  <a:lnTo>
                    <a:pt x="84" y="21"/>
                  </a:lnTo>
                  <a:lnTo>
                    <a:pt x="79" y="14"/>
                  </a:lnTo>
                  <a:lnTo>
                    <a:pt x="72" y="8"/>
                  </a:lnTo>
                  <a:lnTo>
                    <a:pt x="63" y="4"/>
                  </a:lnTo>
                  <a:lnTo>
                    <a:pt x="55" y="1"/>
                  </a:lnTo>
                  <a:lnTo>
                    <a:pt x="46" y="0"/>
                  </a:lnTo>
                  <a:lnTo>
                    <a:pt x="46" y="0"/>
                  </a:lnTo>
                  <a:close/>
                  <a:moveTo>
                    <a:pt x="46" y="64"/>
                  </a:moveTo>
                  <a:lnTo>
                    <a:pt x="46" y="64"/>
                  </a:lnTo>
                  <a:lnTo>
                    <a:pt x="42" y="64"/>
                  </a:lnTo>
                  <a:lnTo>
                    <a:pt x="39" y="63"/>
                  </a:lnTo>
                  <a:lnTo>
                    <a:pt x="36" y="62"/>
                  </a:lnTo>
                  <a:lnTo>
                    <a:pt x="33" y="59"/>
                  </a:lnTo>
                  <a:lnTo>
                    <a:pt x="31" y="57"/>
                  </a:lnTo>
                  <a:lnTo>
                    <a:pt x="29" y="53"/>
                  </a:lnTo>
                  <a:lnTo>
                    <a:pt x="28" y="50"/>
                  </a:lnTo>
                  <a:lnTo>
                    <a:pt x="28" y="46"/>
                  </a:lnTo>
                  <a:lnTo>
                    <a:pt x="28" y="46"/>
                  </a:lnTo>
                  <a:lnTo>
                    <a:pt x="28" y="43"/>
                  </a:lnTo>
                  <a:lnTo>
                    <a:pt x="29" y="40"/>
                  </a:lnTo>
                  <a:lnTo>
                    <a:pt x="31" y="37"/>
                  </a:lnTo>
                  <a:lnTo>
                    <a:pt x="33" y="34"/>
                  </a:lnTo>
                  <a:lnTo>
                    <a:pt x="36" y="32"/>
                  </a:lnTo>
                  <a:lnTo>
                    <a:pt x="39" y="31"/>
                  </a:lnTo>
                  <a:lnTo>
                    <a:pt x="42" y="30"/>
                  </a:lnTo>
                  <a:lnTo>
                    <a:pt x="46" y="30"/>
                  </a:lnTo>
                  <a:lnTo>
                    <a:pt x="46" y="30"/>
                  </a:lnTo>
                  <a:lnTo>
                    <a:pt x="49" y="30"/>
                  </a:lnTo>
                  <a:lnTo>
                    <a:pt x="52" y="31"/>
                  </a:lnTo>
                  <a:lnTo>
                    <a:pt x="55" y="32"/>
                  </a:lnTo>
                  <a:lnTo>
                    <a:pt x="58" y="34"/>
                  </a:lnTo>
                  <a:lnTo>
                    <a:pt x="60" y="37"/>
                  </a:lnTo>
                  <a:lnTo>
                    <a:pt x="61" y="40"/>
                  </a:lnTo>
                  <a:lnTo>
                    <a:pt x="62" y="43"/>
                  </a:lnTo>
                  <a:lnTo>
                    <a:pt x="63" y="46"/>
                  </a:lnTo>
                  <a:lnTo>
                    <a:pt x="63" y="46"/>
                  </a:lnTo>
                  <a:lnTo>
                    <a:pt x="62" y="50"/>
                  </a:lnTo>
                  <a:lnTo>
                    <a:pt x="61" y="53"/>
                  </a:lnTo>
                  <a:lnTo>
                    <a:pt x="60" y="57"/>
                  </a:lnTo>
                  <a:lnTo>
                    <a:pt x="58" y="59"/>
                  </a:lnTo>
                  <a:lnTo>
                    <a:pt x="55" y="62"/>
                  </a:lnTo>
                  <a:lnTo>
                    <a:pt x="52" y="63"/>
                  </a:lnTo>
                  <a:lnTo>
                    <a:pt x="49" y="64"/>
                  </a:lnTo>
                  <a:lnTo>
                    <a:pt x="46" y="64"/>
                  </a:lnTo>
                  <a:lnTo>
                    <a:pt x="46" y="64"/>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8" name="Freeform 469"/>
            <p:cNvSpPr>
              <a:spLocks/>
            </p:cNvSpPr>
            <p:nvPr/>
          </p:nvSpPr>
          <p:spPr bwMode="auto">
            <a:xfrm>
              <a:off x="4324351" y="2786063"/>
              <a:ext cx="95250" cy="103188"/>
            </a:xfrm>
            <a:custGeom>
              <a:avLst/>
              <a:gdLst>
                <a:gd name="T0" fmla="*/ 60 w 60"/>
                <a:gd name="T1" fmla="*/ 50 h 65"/>
                <a:gd name="T2" fmla="*/ 60 w 60"/>
                <a:gd name="T3" fmla="*/ 50 h 65"/>
                <a:gd name="T4" fmla="*/ 54 w 60"/>
                <a:gd name="T5" fmla="*/ 56 h 65"/>
                <a:gd name="T6" fmla="*/ 48 w 60"/>
                <a:gd name="T7" fmla="*/ 60 h 65"/>
                <a:gd name="T8" fmla="*/ 40 w 60"/>
                <a:gd name="T9" fmla="*/ 64 h 65"/>
                <a:gd name="T10" fmla="*/ 32 w 60"/>
                <a:gd name="T11" fmla="*/ 65 h 65"/>
                <a:gd name="T12" fmla="*/ 32 w 60"/>
                <a:gd name="T13" fmla="*/ 65 h 65"/>
                <a:gd name="T14" fmla="*/ 26 w 60"/>
                <a:gd name="T15" fmla="*/ 65 h 65"/>
                <a:gd name="T16" fmla="*/ 19 w 60"/>
                <a:gd name="T17" fmla="*/ 63 h 65"/>
                <a:gd name="T18" fmla="*/ 14 w 60"/>
                <a:gd name="T19" fmla="*/ 59 h 65"/>
                <a:gd name="T20" fmla="*/ 9 w 60"/>
                <a:gd name="T21" fmla="*/ 55 h 65"/>
                <a:gd name="T22" fmla="*/ 5 w 60"/>
                <a:gd name="T23" fmla="*/ 50 h 65"/>
                <a:gd name="T24" fmla="*/ 2 w 60"/>
                <a:gd name="T25" fmla="*/ 45 h 65"/>
                <a:gd name="T26" fmla="*/ 0 w 60"/>
                <a:gd name="T27" fmla="*/ 39 h 65"/>
                <a:gd name="T28" fmla="*/ 0 w 60"/>
                <a:gd name="T29" fmla="*/ 33 h 65"/>
                <a:gd name="T30" fmla="*/ 0 w 60"/>
                <a:gd name="T31" fmla="*/ 33 h 65"/>
                <a:gd name="T32" fmla="*/ 0 w 60"/>
                <a:gd name="T33" fmla="*/ 26 h 65"/>
                <a:gd name="T34" fmla="*/ 2 w 60"/>
                <a:gd name="T35" fmla="*/ 19 h 65"/>
                <a:gd name="T36" fmla="*/ 5 w 60"/>
                <a:gd name="T37" fmla="*/ 14 h 65"/>
                <a:gd name="T38" fmla="*/ 9 w 60"/>
                <a:gd name="T39" fmla="*/ 9 h 65"/>
                <a:gd name="T40" fmla="*/ 14 w 60"/>
                <a:gd name="T41" fmla="*/ 5 h 65"/>
                <a:gd name="T42" fmla="*/ 19 w 60"/>
                <a:gd name="T43" fmla="*/ 2 h 65"/>
                <a:gd name="T44" fmla="*/ 26 w 60"/>
                <a:gd name="T45" fmla="*/ 0 h 65"/>
                <a:gd name="T46" fmla="*/ 32 w 60"/>
                <a:gd name="T47" fmla="*/ 0 h 65"/>
                <a:gd name="T48" fmla="*/ 32 w 60"/>
                <a:gd name="T49" fmla="*/ 0 h 65"/>
                <a:gd name="T50" fmla="*/ 39 w 60"/>
                <a:gd name="T51" fmla="*/ 1 h 65"/>
                <a:gd name="T52" fmla="*/ 45 w 60"/>
                <a:gd name="T53" fmla="*/ 2 h 65"/>
                <a:gd name="T54" fmla="*/ 51 w 60"/>
                <a:gd name="T55" fmla="*/ 6 h 65"/>
                <a:gd name="T56" fmla="*/ 55 w 60"/>
                <a:gd name="T57"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65">
                  <a:moveTo>
                    <a:pt x="60" y="50"/>
                  </a:moveTo>
                  <a:lnTo>
                    <a:pt x="60" y="50"/>
                  </a:lnTo>
                  <a:lnTo>
                    <a:pt x="54" y="56"/>
                  </a:lnTo>
                  <a:lnTo>
                    <a:pt x="48" y="60"/>
                  </a:lnTo>
                  <a:lnTo>
                    <a:pt x="40" y="64"/>
                  </a:lnTo>
                  <a:lnTo>
                    <a:pt x="32" y="65"/>
                  </a:lnTo>
                  <a:lnTo>
                    <a:pt x="32" y="65"/>
                  </a:lnTo>
                  <a:lnTo>
                    <a:pt x="26" y="65"/>
                  </a:lnTo>
                  <a:lnTo>
                    <a:pt x="19" y="63"/>
                  </a:lnTo>
                  <a:lnTo>
                    <a:pt x="14" y="59"/>
                  </a:lnTo>
                  <a:lnTo>
                    <a:pt x="9" y="55"/>
                  </a:lnTo>
                  <a:lnTo>
                    <a:pt x="5" y="50"/>
                  </a:lnTo>
                  <a:lnTo>
                    <a:pt x="2" y="45"/>
                  </a:lnTo>
                  <a:lnTo>
                    <a:pt x="0" y="39"/>
                  </a:lnTo>
                  <a:lnTo>
                    <a:pt x="0" y="33"/>
                  </a:lnTo>
                  <a:lnTo>
                    <a:pt x="0" y="33"/>
                  </a:lnTo>
                  <a:lnTo>
                    <a:pt x="0" y="26"/>
                  </a:lnTo>
                  <a:lnTo>
                    <a:pt x="2" y="19"/>
                  </a:lnTo>
                  <a:lnTo>
                    <a:pt x="5" y="14"/>
                  </a:lnTo>
                  <a:lnTo>
                    <a:pt x="9" y="9"/>
                  </a:lnTo>
                  <a:lnTo>
                    <a:pt x="14" y="5"/>
                  </a:lnTo>
                  <a:lnTo>
                    <a:pt x="19" y="2"/>
                  </a:lnTo>
                  <a:lnTo>
                    <a:pt x="26" y="0"/>
                  </a:lnTo>
                  <a:lnTo>
                    <a:pt x="32" y="0"/>
                  </a:lnTo>
                  <a:lnTo>
                    <a:pt x="32" y="0"/>
                  </a:lnTo>
                  <a:lnTo>
                    <a:pt x="39" y="1"/>
                  </a:lnTo>
                  <a:lnTo>
                    <a:pt x="45" y="2"/>
                  </a:lnTo>
                  <a:lnTo>
                    <a:pt x="51" y="6"/>
                  </a:lnTo>
                  <a:lnTo>
                    <a:pt x="55"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49" name="Freeform 470"/>
            <p:cNvSpPr>
              <a:spLocks/>
            </p:cNvSpPr>
            <p:nvPr/>
          </p:nvSpPr>
          <p:spPr bwMode="auto">
            <a:xfrm>
              <a:off x="4283076" y="2744788"/>
              <a:ext cx="180975" cy="184150"/>
            </a:xfrm>
            <a:custGeom>
              <a:avLst/>
              <a:gdLst>
                <a:gd name="T0" fmla="*/ 110 w 114"/>
                <a:gd name="T1" fmla="*/ 33 h 116"/>
                <a:gd name="T2" fmla="*/ 110 w 114"/>
                <a:gd name="T3" fmla="*/ 33 h 116"/>
                <a:gd name="T4" fmla="*/ 107 w 114"/>
                <a:gd name="T5" fmla="*/ 27 h 116"/>
                <a:gd name="T6" fmla="*/ 102 w 114"/>
                <a:gd name="T7" fmla="*/ 20 h 116"/>
                <a:gd name="T8" fmla="*/ 96 w 114"/>
                <a:gd name="T9" fmla="*/ 14 h 116"/>
                <a:gd name="T10" fmla="*/ 90 w 114"/>
                <a:gd name="T11" fmla="*/ 9 h 116"/>
                <a:gd name="T12" fmla="*/ 82 w 114"/>
                <a:gd name="T13" fmla="*/ 5 h 116"/>
                <a:gd name="T14" fmla="*/ 75 w 114"/>
                <a:gd name="T15" fmla="*/ 2 h 116"/>
                <a:gd name="T16" fmla="*/ 67 w 114"/>
                <a:gd name="T17" fmla="*/ 1 h 116"/>
                <a:gd name="T18" fmla="*/ 58 w 114"/>
                <a:gd name="T19" fmla="*/ 0 h 116"/>
                <a:gd name="T20" fmla="*/ 58 w 114"/>
                <a:gd name="T21" fmla="*/ 0 h 116"/>
                <a:gd name="T22" fmla="*/ 46 w 114"/>
                <a:gd name="T23" fmla="*/ 1 h 116"/>
                <a:gd name="T24" fmla="*/ 35 w 114"/>
                <a:gd name="T25" fmla="*/ 5 h 116"/>
                <a:gd name="T26" fmla="*/ 26 w 114"/>
                <a:gd name="T27" fmla="*/ 10 h 116"/>
                <a:gd name="T28" fmla="*/ 18 w 114"/>
                <a:gd name="T29" fmla="*/ 18 h 116"/>
                <a:gd name="T30" fmla="*/ 10 w 114"/>
                <a:gd name="T31" fmla="*/ 26 h 116"/>
                <a:gd name="T32" fmla="*/ 4 w 114"/>
                <a:gd name="T33" fmla="*/ 36 h 116"/>
                <a:gd name="T34" fmla="*/ 1 w 114"/>
                <a:gd name="T35" fmla="*/ 46 h 116"/>
                <a:gd name="T36" fmla="*/ 0 w 114"/>
                <a:gd name="T37" fmla="*/ 59 h 116"/>
                <a:gd name="T38" fmla="*/ 0 w 114"/>
                <a:gd name="T39" fmla="*/ 59 h 116"/>
                <a:gd name="T40" fmla="*/ 1 w 114"/>
                <a:gd name="T41" fmla="*/ 70 h 116"/>
                <a:gd name="T42" fmla="*/ 4 w 114"/>
                <a:gd name="T43" fmla="*/ 81 h 116"/>
                <a:gd name="T44" fmla="*/ 10 w 114"/>
                <a:gd name="T45" fmla="*/ 91 h 116"/>
                <a:gd name="T46" fmla="*/ 18 w 114"/>
                <a:gd name="T47" fmla="*/ 99 h 116"/>
                <a:gd name="T48" fmla="*/ 26 w 114"/>
                <a:gd name="T49" fmla="*/ 106 h 116"/>
                <a:gd name="T50" fmla="*/ 35 w 114"/>
                <a:gd name="T51" fmla="*/ 112 h 116"/>
                <a:gd name="T52" fmla="*/ 46 w 114"/>
                <a:gd name="T53" fmla="*/ 115 h 116"/>
                <a:gd name="T54" fmla="*/ 58 w 114"/>
                <a:gd name="T55" fmla="*/ 116 h 116"/>
                <a:gd name="T56" fmla="*/ 58 w 114"/>
                <a:gd name="T57" fmla="*/ 116 h 116"/>
                <a:gd name="T58" fmla="*/ 68 w 114"/>
                <a:gd name="T59" fmla="*/ 115 h 116"/>
                <a:gd name="T60" fmla="*/ 77 w 114"/>
                <a:gd name="T61" fmla="*/ 113 h 116"/>
                <a:gd name="T62" fmla="*/ 86 w 114"/>
                <a:gd name="T63" fmla="*/ 109 h 116"/>
                <a:gd name="T64" fmla="*/ 94 w 114"/>
                <a:gd name="T65" fmla="*/ 104 h 116"/>
                <a:gd name="T66" fmla="*/ 100 w 114"/>
                <a:gd name="T67" fmla="*/ 98 h 116"/>
                <a:gd name="T68" fmla="*/ 106 w 114"/>
                <a:gd name="T69" fmla="*/ 92 h 116"/>
                <a:gd name="T70" fmla="*/ 110 w 114"/>
                <a:gd name="T71" fmla="*/ 83 h 116"/>
                <a:gd name="T72" fmla="*/ 114 w 114"/>
                <a:gd name="T73" fmla="*/ 7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16">
                  <a:moveTo>
                    <a:pt x="110" y="33"/>
                  </a:moveTo>
                  <a:lnTo>
                    <a:pt x="110" y="33"/>
                  </a:lnTo>
                  <a:lnTo>
                    <a:pt x="107" y="27"/>
                  </a:lnTo>
                  <a:lnTo>
                    <a:pt x="102" y="20"/>
                  </a:lnTo>
                  <a:lnTo>
                    <a:pt x="96" y="14"/>
                  </a:lnTo>
                  <a:lnTo>
                    <a:pt x="90" y="9"/>
                  </a:lnTo>
                  <a:lnTo>
                    <a:pt x="82" y="5"/>
                  </a:lnTo>
                  <a:lnTo>
                    <a:pt x="75" y="2"/>
                  </a:lnTo>
                  <a:lnTo>
                    <a:pt x="67" y="1"/>
                  </a:lnTo>
                  <a:lnTo>
                    <a:pt x="58" y="0"/>
                  </a:lnTo>
                  <a:lnTo>
                    <a:pt x="58" y="0"/>
                  </a:lnTo>
                  <a:lnTo>
                    <a:pt x="46" y="1"/>
                  </a:lnTo>
                  <a:lnTo>
                    <a:pt x="35" y="5"/>
                  </a:lnTo>
                  <a:lnTo>
                    <a:pt x="26" y="10"/>
                  </a:lnTo>
                  <a:lnTo>
                    <a:pt x="18" y="18"/>
                  </a:lnTo>
                  <a:lnTo>
                    <a:pt x="10" y="26"/>
                  </a:lnTo>
                  <a:lnTo>
                    <a:pt x="4" y="36"/>
                  </a:lnTo>
                  <a:lnTo>
                    <a:pt x="1" y="46"/>
                  </a:lnTo>
                  <a:lnTo>
                    <a:pt x="0" y="59"/>
                  </a:lnTo>
                  <a:lnTo>
                    <a:pt x="0" y="59"/>
                  </a:lnTo>
                  <a:lnTo>
                    <a:pt x="1" y="70"/>
                  </a:lnTo>
                  <a:lnTo>
                    <a:pt x="4" y="81"/>
                  </a:lnTo>
                  <a:lnTo>
                    <a:pt x="10" y="91"/>
                  </a:lnTo>
                  <a:lnTo>
                    <a:pt x="18" y="99"/>
                  </a:lnTo>
                  <a:lnTo>
                    <a:pt x="26" y="106"/>
                  </a:lnTo>
                  <a:lnTo>
                    <a:pt x="35" y="112"/>
                  </a:lnTo>
                  <a:lnTo>
                    <a:pt x="46" y="115"/>
                  </a:lnTo>
                  <a:lnTo>
                    <a:pt x="58" y="116"/>
                  </a:lnTo>
                  <a:lnTo>
                    <a:pt x="58" y="116"/>
                  </a:lnTo>
                  <a:lnTo>
                    <a:pt x="68" y="115"/>
                  </a:lnTo>
                  <a:lnTo>
                    <a:pt x="77" y="113"/>
                  </a:lnTo>
                  <a:lnTo>
                    <a:pt x="86" y="109"/>
                  </a:lnTo>
                  <a:lnTo>
                    <a:pt x="94" y="104"/>
                  </a:lnTo>
                  <a:lnTo>
                    <a:pt x="100" y="98"/>
                  </a:lnTo>
                  <a:lnTo>
                    <a:pt x="106" y="92"/>
                  </a:lnTo>
                  <a:lnTo>
                    <a:pt x="110" y="83"/>
                  </a:lnTo>
                  <a:lnTo>
                    <a:pt x="114" y="7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0" name="Freeform 471"/>
            <p:cNvSpPr>
              <a:spLocks/>
            </p:cNvSpPr>
            <p:nvPr/>
          </p:nvSpPr>
          <p:spPr bwMode="auto">
            <a:xfrm>
              <a:off x="4625976" y="2789238"/>
              <a:ext cx="104775" cy="100013"/>
            </a:xfrm>
            <a:custGeom>
              <a:avLst/>
              <a:gdLst>
                <a:gd name="T0" fmla="*/ 44 w 66"/>
                <a:gd name="T1" fmla="*/ 0 h 63"/>
                <a:gd name="T2" fmla="*/ 44 w 66"/>
                <a:gd name="T3" fmla="*/ 0 h 63"/>
                <a:gd name="T4" fmla="*/ 49 w 66"/>
                <a:gd name="T5" fmla="*/ 2 h 63"/>
                <a:gd name="T6" fmla="*/ 53 w 66"/>
                <a:gd name="T7" fmla="*/ 4 h 63"/>
                <a:gd name="T8" fmla="*/ 57 w 66"/>
                <a:gd name="T9" fmla="*/ 7 h 63"/>
                <a:gd name="T10" fmla="*/ 60 w 66"/>
                <a:gd name="T11" fmla="*/ 11 h 63"/>
                <a:gd name="T12" fmla="*/ 62 w 66"/>
                <a:gd name="T13" fmla="*/ 15 h 63"/>
                <a:gd name="T14" fmla="*/ 64 w 66"/>
                <a:gd name="T15" fmla="*/ 20 h 63"/>
                <a:gd name="T16" fmla="*/ 65 w 66"/>
                <a:gd name="T17" fmla="*/ 25 h 63"/>
                <a:gd name="T18" fmla="*/ 66 w 66"/>
                <a:gd name="T19" fmla="*/ 31 h 63"/>
                <a:gd name="T20" fmla="*/ 66 w 66"/>
                <a:gd name="T21" fmla="*/ 31 h 63"/>
                <a:gd name="T22" fmla="*/ 65 w 66"/>
                <a:gd name="T23" fmla="*/ 37 h 63"/>
                <a:gd name="T24" fmla="*/ 63 w 66"/>
                <a:gd name="T25" fmla="*/ 43 h 63"/>
                <a:gd name="T26" fmla="*/ 60 w 66"/>
                <a:gd name="T27" fmla="*/ 48 h 63"/>
                <a:gd name="T28" fmla="*/ 57 w 66"/>
                <a:gd name="T29" fmla="*/ 53 h 63"/>
                <a:gd name="T30" fmla="*/ 52 w 66"/>
                <a:gd name="T31" fmla="*/ 57 h 63"/>
                <a:gd name="T32" fmla="*/ 45 w 66"/>
                <a:gd name="T33" fmla="*/ 61 h 63"/>
                <a:gd name="T34" fmla="*/ 39 w 66"/>
                <a:gd name="T35" fmla="*/ 63 h 63"/>
                <a:gd name="T36" fmla="*/ 33 w 66"/>
                <a:gd name="T37" fmla="*/ 63 h 63"/>
                <a:gd name="T38" fmla="*/ 33 w 66"/>
                <a:gd name="T39" fmla="*/ 63 h 63"/>
                <a:gd name="T40" fmla="*/ 27 w 66"/>
                <a:gd name="T41" fmla="*/ 63 h 63"/>
                <a:gd name="T42" fmla="*/ 21 w 66"/>
                <a:gd name="T43" fmla="*/ 61 h 63"/>
                <a:gd name="T44" fmla="*/ 15 w 66"/>
                <a:gd name="T45" fmla="*/ 57 h 63"/>
                <a:gd name="T46" fmla="*/ 10 w 66"/>
                <a:gd name="T47" fmla="*/ 53 h 63"/>
                <a:gd name="T48" fmla="*/ 6 w 66"/>
                <a:gd name="T49" fmla="*/ 48 h 63"/>
                <a:gd name="T50" fmla="*/ 3 w 66"/>
                <a:gd name="T51" fmla="*/ 43 h 63"/>
                <a:gd name="T52" fmla="*/ 1 w 66"/>
                <a:gd name="T53" fmla="*/ 37 h 63"/>
                <a:gd name="T54" fmla="*/ 0 w 66"/>
                <a:gd name="T55" fmla="*/ 31 h 63"/>
                <a:gd name="T56" fmla="*/ 0 w 66"/>
                <a:gd name="T57" fmla="*/ 31 h 63"/>
                <a:gd name="T58" fmla="*/ 1 w 66"/>
                <a:gd name="T59" fmla="*/ 26 h 63"/>
                <a:gd name="T60" fmla="*/ 2 w 66"/>
                <a:gd name="T61" fmla="*/ 21 h 63"/>
                <a:gd name="T62" fmla="*/ 5 w 66"/>
                <a:gd name="T63"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63">
                  <a:moveTo>
                    <a:pt x="44" y="0"/>
                  </a:moveTo>
                  <a:lnTo>
                    <a:pt x="44" y="0"/>
                  </a:lnTo>
                  <a:lnTo>
                    <a:pt x="49" y="2"/>
                  </a:lnTo>
                  <a:lnTo>
                    <a:pt x="53" y="4"/>
                  </a:lnTo>
                  <a:lnTo>
                    <a:pt x="57" y="7"/>
                  </a:lnTo>
                  <a:lnTo>
                    <a:pt x="60" y="11"/>
                  </a:lnTo>
                  <a:lnTo>
                    <a:pt x="62" y="15"/>
                  </a:lnTo>
                  <a:lnTo>
                    <a:pt x="64" y="20"/>
                  </a:lnTo>
                  <a:lnTo>
                    <a:pt x="65" y="25"/>
                  </a:lnTo>
                  <a:lnTo>
                    <a:pt x="66" y="31"/>
                  </a:lnTo>
                  <a:lnTo>
                    <a:pt x="66" y="31"/>
                  </a:lnTo>
                  <a:lnTo>
                    <a:pt x="65" y="37"/>
                  </a:lnTo>
                  <a:lnTo>
                    <a:pt x="63" y="43"/>
                  </a:lnTo>
                  <a:lnTo>
                    <a:pt x="60" y="48"/>
                  </a:lnTo>
                  <a:lnTo>
                    <a:pt x="57" y="53"/>
                  </a:lnTo>
                  <a:lnTo>
                    <a:pt x="52" y="57"/>
                  </a:lnTo>
                  <a:lnTo>
                    <a:pt x="45" y="61"/>
                  </a:lnTo>
                  <a:lnTo>
                    <a:pt x="39" y="63"/>
                  </a:lnTo>
                  <a:lnTo>
                    <a:pt x="33" y="63"/>
                  </a:lnTo>
                  <a:lnTo>
                    <a:pt x="33" y="63"/>
                  </a:lnTo>
                  <a:lnTo>
                    <a:pt x="27" y="63"/>
                  </a:lnTo>
                  <a:lnTo>
                    <a:pt x="21" y="61"/>
                  </a:lnTo>
                  <a:lnTo>
                    <a:pt x="15" y="57"/>
                  </a:lnTo>
                  <a:lnTo>
                    <a:pt x="10" y="53"/>
                  </a:lnTo>
                  <a:lnTo>
                    <a:pt x="6" y="48"/>
                  </a:lnTo>
                  <a:lnTo>
                    <a:pt x="3" y="43"/>
                  </a:lnTo>
                  <a:lnTo>
                    <a:pt x="1" y="37"/>
                  </a:lnTo>
                  <a:lnTo>
                    <a:pt x="0" y="31"/>
                  </a:lnTo>
                  <a:lnTo>
                    <a:pt x="0" y="31"/>
                  </a:lnTo>
                  <a:lnTo>
                    <a:pt x="1" y="26"/>
                  </a:lnTo>
                  <a:lnTo>
                    <a:pt x="2" y="21"/>
                  </a:lnTo>
                  <a:lnTo>
                    <a:pt x="5" y="13"/>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1" name="Freeform 472"/>
            <p:cNvSpPr>
              <a:spLocks/>
            </p:cNvSpPr>
            <p:nvPr/>
          </p:nvSpPr>
          <p:spPr bwMode="auto">
            <a:xfrm>
              <a:off x="4586288" y="2744788"/>
              <a:ext cx="185738" cy="184150"/>
            </a:xfrm>
            <a:custGeom>
              <a:avLst/>
              <a:gdLst>
                <a:gd name="T0" fmla="*/ 21 w 117"/>
                <a:gd name="T1" fmla="*/ 13 h 116"/>
                <a:gd name="T2" fmla="*/ 21 w 117"/>
                <a:gd name="T3" fmla="*/ 13 h 116"/>
                <a:gd name="T4" fmla="*/ 17 w 117"/>
                <a:gd name="T5" fmla="*/ 18 h 116"/>
                <a:gd name="T6" fmla="*/ 17 w 117"/>
                <a:gd name="T7" fmla="*/ 18 h 116"/>
                <a:gd name="T8" fmla="*/ 10 w 117"/>
                <a:gd name="T9" fmla="*/ 26 h 116"/>
                <a:gd name="T10" fmla="*/ 5 w 117"/>
                <a:gd name="T11" fmla="*/ 36 h 116"/>
                <a:gd name="T12" fmla="*/ 2 w 117"/>
                <a:gd name="T13" fmla="*/ 46 h 116"/>
                <a:gd name="T14" fmla="*/ 0 w 117"/>
                <a:gd name="T15" fmla="*/ 59 h 116"/>
                <a:gd name="T16" fmla="*/ 0 w 117"/>
                <a:gd name="T17" fmla="*/ 59 h 116"/>
                <a:gd name="T18" fmla="*/ 2 w 117"/>
                <a:gd name="T19" fmla="*/ 70 h 116"/>
                <a:gd name="T20" fmla="*/ 5 w 117"/>
                <a:gd name="T21" fmla="*/ 81 h 116"/>
                <a:gd name="T22" fmla="*/ 10 w 117"/>
                <a:gd name="T23" fmla="*/ 91 h 116"/>
                <a:gd name="T24" fmla="*/ 17 w 117"/>
                <a:gd name="T25" fmla="*/ 99 h 116"/>
                <a:gd name="T26" fmla="*/ 17 w 117"/>
                <a:gd name="T27" fmla="*/ 99 h 116"/>
                <a:gd name="T28" fmla="*/ 26 w 117"/>
                <a:gd name="T29" fmla="*/ 106 h 116"/>
                <a:gd name="T30" fmla="*/ 35 w 117"/>
                <a:gd name="T31" fmla="*/ 112 h 116"/>
                <a:gd name="T32" fmla="*/ 47 w 117"/>
                <a:gd name="T33" fmla="*/ 115 h 116"/>
                <a:gd name="T34" fmla="*/ 58 w 117"/>
                <a:gd name="T35" fmla="*/ 116 h 116"/>
                <a:gd name="T36" fmla="*/ 58 w 117"/>
                <a:gd name="T37" fmla="*/ 116 h 116"/>
                <a:gd name="T38" fmla="*/ 69 w 117"/>
                <a:gd name="T39" fmla="*/ 115 h 116"/>
                <a:gd name="T40" fmla="*/ 81 w 117"/>
                <a:gd name="T41" fmla="*/ 112 h 116"/>
                <a:gd name="T42" fmla="*/ 91 w 117"/>
                <a:gd name="T43" fmla="*/ 106 h 116"/>
                <a:gd name="T44" fmla="*/ 99 w 117"/>
                <a:gd name="T45" fmla="*/ 99 h 116"/>
                <a:gd name="T46" fmla="*/ 99 w 117"/>
                <a:gd name="T47" fmla="*/ 99 h 116"/>
                <a:gd name="T48" fmla="*/ 106 w 117"/>
                <a:gd name="T49" fmla="*/ 91 h 116"/>
                <a:gd name="T50" fmla="*/ 112 w 117"/>
                <a:gd name="T51" fmla="*/ 81 h 116"/>
                <a:gd name="T52" fmla="*/ 115 w 117"/>
                <a:gd name="T53" fmla="*/ 70 h 116"/>
                <a:gd name="T54" fmla="*/ 117 w 117"/>
                <a:gd name="T55" fmla="*/ 59 h 116"/>
                <a:gd name="T56" fmla="*/ 117 w 117"/>
                <a:gd name="T57" fmla="*/ 59 h 116"/>
                <a:gd name="T58" fmla="*/ 115 w 117"/>
                <a:gd name="T59" fmla="*/ 46 h 116"/>
                <a:gd name="T60" fmla="*/ 112 w 117"/>
                <a:gd name="T61" fmla="*/ 36 h 116"/>
                <a:gd name="T62" fmla="*/ 106 w 117"/>
                <a:gd name="T63" fmla="*/ 26 h 116"/>
                <a:gd name="T64" fmla="*/ 99 w 117"/>
                <a:gd name="T65" fmla="*/ 18 h 116"/>
                <a:gd name="T66" fmla="*/ 99 w 117"/>
                <a:gd name="T67" fmla="*/ 18 h 116"/>
                <a:gd name="T68" fmla="*/ 91 w 117"/>
                <a:gd name="T69" fmla="*/ 10 h 116"/>
                <a:gd name="T70" fmla="*/ 82 w 117"/>
                <a:gd name="T71" fmla="*/ 5 h 116"/>
                <a:gd name="T72" fmla="*/ 70 w 117"/>
                <a:gd name="T73" fmla="*/ 1 h 116"/>
                <a:gd name="T74" fmla="*/ 59 w 117"/>
                <a:gd name="T7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16">
                  <a:moveTo>
                    <a:pt x="21" y="13"/>
                  </a:moveTo>
                  <a:lnTo>
                    <a:pt x="21" y="13"/>
                  </a:lnTo>
                  <a:lnTo>
                    <a:pt x="17" y="18"/>
                  </a:lnTo>
                  <a:lnTo>
                    <a:pt x="17" y="18"/>
                  </a:lnTo>
                  <a:lnTo>
                    <a:pt x="10" y="26"/>
                  </a:lnTo>
                  <a:lnTo>
                    <a:pt x="5" y="36"/>
                  </a:lnTo>
                  <a:lnTo>
                    <a:pt x="2" y="46"/>
                  </a:lnTo>
                  <a:lnTo>
                    <a:pt x="0" y="59"/>
                  </a:lnTo>
                  <a:lnTo>
                    <a:pt x="0" y="59"/>
                  </a:lnTo>
                  <a:lnTo>
                    <a:pt x="2" y="70"/>
                  </a:lnTo>
                  <a:lnTo>
                    <a:pt x="5" y="81"/>
                  </a:lnTo>
                  <a:lnTo>
                    <a:pt x="10" y="91"/>
                  </a:lnTo>
                  <a:lnTo>
                    <a:pt x="17" y="99"/>
                  </a:lnTo>
                  <a:lnTo>
                    <a:pt x="17" y="99"/>
                  </a:lnTo>
                  <a:lnTo>
                    <a:pt x="26" y="106"/>
                  </a:lnTo>
                  <a:lnTo>
                    <a:pt x="35" y="112"/>
                  </a:lnTo>
                  <a:lnTo>
                    <a:pt x="47" y="115"/>
                  </a:lnTo>
                  <a:lnTo>
                    <a:pt x="58" y="116"/>
                  </a:lnTo>
                  <a:lnTo>
                    <a:pt x="58" y="116"/>
                  </a:lnTo>
                  <a:lnTo>
                    <a:pt x="69" y="115"/>
                  </a:lnTo>
                  <a:lnTo>
                    <a:pt x="81" y="112"/>
                  </a:lnTo>
                  <a:lnTo>
                    <a:pt x="91" y="106"/>
                  </a:lnTo>
                  <a:lnTo>
                    <a:pt x="99" y="99"/>
                  </a:lnTo>
                  <a:lnTo>
                    <a:pt x="99" y="99"/>
                  </a:lnTo>
                  <a:lnTo>
                    <a:pt x="106" y="91"/>
                  </a:lnTo>
                  <a:lnTo>
                    <a:pt x="112" y="81"/>
                  </a:lnTo>
                  <a:lnTo>
                    <a:pt x="115" y="70"/>
                  </a:lnTo>
                  <a:lnTo>
                    <a:pt x="117" y="59"/>
                  </a:lnTo>
                  <a:lnTo>
                    <a:pt x="117" y="59"/>
                  </a:lnTo>
                  <a:lnTo>
                    <a:pt x="115" y="46"/>
                  </a:lnTo>
                  <a:lnTo>
                    <a:pt x="112" y="36"/>
                  </a:lnTo>
                  <a:lnTo>
                    <a:pt x="106" y="26"/>
                  </a:lnTo>
                  <a:lnTo>
                    <a:pt x="99" y="18"/>
                  </a:lnTo>
                  <a:lnTo>
                    <a:pt x="99" y="18"/>
                  </a:lnTo>
                  <a:lnTo>
                    <a:pt x="91" y="10"/>
                  </a:lnTo>
                  <a:lnTo>
                    <a:pt x="82" y="5"/>
                  </a:lnTo>
                  <a:lnTo>
                    <a:pt x="70" y="1"/>
                  </a:lnTo>
                  <a:lnTo>
                    <a:pt x="59"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2" name="Freeform 473"/>
            <p:cNvSpPr>
              <a:spLocks/>
            </p:cNvSpPr>
            <p:nvPr/>
          </p:nvSpPr>
          <p:spPr bwMode="auto">
            <a:xfrm>
              <a:off x="4327526" y="2714625"/>
              <a:ext cx="365125" cy="138113"/>
            </a:xfrm>
            <a:custGeom>
              <a:avLst/>
              <a:gdLst>
                <a:gd name="T0" fmla="*/ 0 w 230"/>
                <a:gd name="T1" fmla="*/ 6 h 87"/>
                <a:gd name="T2" fmla="*/ 0 w 230"/>
                <a:gd name="T3" fmla="*/ 6 h 87"/>
                <a:gd name="T4" fmla="*/ 7 w 230"/>
                <a:gd name="T5" fmla="*/ 4 h 87"/>
                <a:gd name="T6" fmla="*/ 14 w 230"/>
                <a:gd name="T7" fmla="*/ 2 h 87"/>
                <a:gd name="T8" fmla="*/ 22 w 230"/>
                <a:gd name="T9" fmla="*/ 1 h 87"/>
                <a:gd name="T10" fmla="*/ 29 w 230"/>
                <a:gd name="T11" fmla="*/ 0 h 87"/>
                <a:gd name="T12" fmla="*/ 37 w 230"/>
                <a:gd name="T13" fmla="*/ 1 h 87"/>
                <a:gd name="T14" fmla="*/ 44 w 230"/>
                <a:gd name="T15" fmla="*/ 2 h 87"/>
                <a:gd name="T16" fmla="*/ 51 w 230"/>
                <a:gd name="T17" fmla="*/ 4 h 87"/>
                <a:gd name="T18" fmla="*/ 59 w 230"/>
                <a:gd name="T19" fmla="*/ 6 h 87"/>
                <a:gd name="T20" fmla="*/ 59 w 230"/>
                <a:gd name="T21" fmla="*/ 6 h 87"/>
                <a:gd name="T22" fmla="*/ 65 w 230"/>
                <a:gd name="T23" fmla="*/ 9 h 87"/>
                <a:gd name="T24" fmla="*/ 72 w 230"/>
                <a:gd name="T25" fmla="*/ 13 h 87"/>
                <a:gd name="T26" fmla="*/ 77 w 230"/>
                <a:gd name="T27" fmla="*/ 17 h 87"/>
                <a:gd name="T28" fmla="*/ 83 w 230"/>
                <a:gd name="T29" fmla="*/ 22 h 87"/>
                <a:gd name="T30" fmla="*/ 83 w 230"/>
                <a:gd name="T31" fmla="*/ 22 h 87"/>
                <a:gd name="T32" fmla="*/ 89 w 230"/>
                <a:gd name="T33" fmla="*/ 29 h 87"/>
                <a:gd name="T34" fmla="*/ 101 w 230"/>
                <a:gd name="T35" fmla="*/ 62 h 87"/>
                <a:gd name="T36" fmla="*/ 30 w 230"/>
                <a:gd name="T37" fmla="*/ 67 h 87"/>
                <a:gd name="T38" fmla="*/ 30 w 230"/>
                <a:gd name="T39" fmla="*/ 67 h 87"/>
                <a:gd name="T40" fmla="*/ 26 w 230"/>
                <a:gd name="T41" fmla="*/ 68 h 87"/>
                <a:gd name="T42" fmla="*/ 23 w 230"/>
                <a:gd name="T43" fmla="*/ 72 h 87"/>
                <a:gd name="T44" fmla="*/ 22 w 230"/>
                <a:gd name="T45" fmla="*/ 75 h 87"/>
                <a:gd name="T46" fmla="*/ 21 w 230"/>
                <a:gd name="T47" fmla="*/ 78 h 87"/>
                <a:gd name="T48" fmla="*/ 21 w 230"/>
                <a:gd name="T49" fmla="*/ 78 h 87"/>
                <a:gd name="T50" fmla="*/ 22 w 230"/>
                <a:gd name="T51" fmla="*/ 82 h 87"/>
                <a:gd name="T52" fmla="*/ 24 w 230"/>
                <a:gd name="T53" fmla="*/ 84 h 87"/>
                <a:gd name="T54" fmla="*/ 27 w 230"/>
                <a:gd name="T55" fmla="*/ 86 h 87"/>
                <a:gd name="T56" fmla="*/ 30 w 230"/>
                <a:gd name="T57" fmla="*/ 87 h 87"/>
                <a:gd name="T58" fmla="*/ 30 w 230"/>
                <a:gd name="T59" fmla="*/ 87 h 87"/>
                <a:gd name="T60" fmla="*/ 31 w 230"/>
                <a:gd name="T61" fmla="*/ 87 h 87"/>
                <a:gd name="T62" fmla="*/ 113 w 230"/>
                <a:gd name="T63" fmla="*/ 80 h 87"/>
                <a:gd name="T64" fmla="*/ 113 w 230"/>
                <a:gd name="T65" fmla="*/ 80 h 87"/>
                <a:gd name="T66" fmla="*/ 125 w 230"/>
                <a:gd name="T67" fmla="*/ 77 h 87"/>
                <a:gd name="T68" fmla="*/ 131 w 230"/>
                <a:gd name="T69" fmla="*/ 75 h 87"/>
                <a:gd name="T70" fmla="*/ 135 w 230"/>
                <a:gd name="T71" fmla="*/ 72 h 87"/>
                <a:gd name="T72" fmla="*/ 139 w 230"/>
                <a:gd name="T73" fmla="*/ 67 h 87"/>
                <a:gd name="T74" fmla="*/ 143 w 230"/>
                <a:gd name="T75" fmla="*/ 62 h 87"/>
                <a:gd name="T76" fmla="*/ 147 w 230"/>
                <a:gd name="T77" fmla="*/ 55 h 87"/>
                <a:gd name="T78" fmla="*/ 151 w 230"/>
                <a:gd name="T79" fmla="*/ 46 h 87"/>
                <a:gd name="T80" fmla="*/ 151 w 230"/>
                <a:gd name="T81" fmla="*/ 46 h 87"/>
                <a:gd name="T82" fmla="*/ 154 w 230"/>
                <a:gd name="T83" fmla="*/ 40 h 87"/>
                <a:gd name="T84" fmla="*/ 157 w 230"/>
                <a:gd name="T85" fmla="*/ 33 h 87"/>
                <a:gd name="T86" fmla="*/ 162 w 230"/>
                <a:gd name="T87" fmla="*/ 27 h 87"/>
                <a:gd name="T88" fmla="*/ 167 w 230"/>
                <a:gd name="T89" fmla="*/ 22 h 87"/>
                <a:gd name="T90" fmla="*/ 167 w 230"/>
                <a:gd name="T91" fmla="*/ 22 h 87"/>
                <a:gd name="T92" fmla="*/ 177 w 230"/>
                <a:gd name="T93" fmla="*/ 14 h 87"/>
                <a:gd name="T94" fmla="*/ 187 w 230"/>
                <a:gd name="T95" fmla="*/ 8 h 87"/>
                <a:gd name="T96" fmla="*/ 212 w 230"/>
                <a:gd name="T97" fmla="*/ 81 h 87"/>
                <a:gd name="T98" fmla="*/ 212 w 230"/>
                <a:gd name="T99" fmla="*/ 81 h 87"/>
                <a:gd name="T100" fmla="*/ 214 w 230"/>
                <a:gd name="T101" fmla="*/ 83 h 87"/>
                <a:gd name="T102" fmla="*/ 216 w 230"/>
                <a:gd name="T103" fmla="*/ 85 h 87"/>
                <a:gd name="T104" fmla="*/ 218 w 230"/>
                <a:gd name="T105" fmla="*/ 86 h 87"/>
                <a:gd name="T106" fmla="*/ 221 w 230"/>
                <a:gd name="T107" fmla="*/ 87 h 87"/>
                <a:gd name="T108" fmla="*/ 221 w 230"/>
                <a:gd name="T109" fmla="*/ 87 h 87"/>
                <a:gd name="T110" fmla="*/ 224 w 230"/>
                <a:gd name="T111" fmla="*/ 86 h 87"/>
                <a:gd name="T112" fmla="*/ 224 w 230"/>
                <a:gd name="T113" fmla="*/ 86 h 87"/>
                <a:gd name="T114" fmla="*/ 227 w 230"/>
                <a:gd name="T115" fmla="*/ 84 h 87"/>
                <a:gd name="T116" fmla="*/ 229 w 230"/>
                <a:gd name="T117" fmla="*/ 82 h 87"/>
                <a:gd name="T118" fmla="*/ 230 w 230"/>
                <a:gd name="T119" fmla="*/ 78 h 87"/>
                <a:gd name="T120" fmla="*/ 230 w 230"/>
                <a:gd name="T121" fmla="*/ 74 h 87"/>
                <a:gd name="T122" fmla="*/ 205 w 230"/>
                <a:gd name="T123"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87">
                  <a:moveTo>
                    <a:pt x="0" y="6"/>
                  </a:moveTo>
                  <a:lnTo>
                    <a:pt x="0" y="6"/>
                  </a:lnTo>
                  <a:lnTo>
                    <a:pt x="7" y="4"/>
                  </a:lnTo>
                  <a:lnTo>
                    <a:pt x="14" y="2"/>
                  </a:lnTo>
                  <a:lnTo>
                    <a:pt x="22" y="1"/>
                  </a:lnTo>
                  <a:lnTo>
                    <a:pt x="29" y="0"/>
                  </a:lnTo>
                  <a:lnTo>
                    <a:pt x="37" y="1"/>
                  </a:lnTo>
                  <a:lnTo>
                    <a:pt x="44" y="2"/>
                  </a:lnTo>
                  <a:lnTo>
                    <a:pt x="51" y="4"/>
                  </a:lnTo>
                  <a:lnTo>
                    <a:pt x="59" y="6"/>
                  </a:lnTo>
                  <a:lnTo>
                    <a:pt x="59" y="6"/>
                  </a:lnTo>
                  <a:lnTo>
                    <a:pt x="65" y="9"/>
                  </a:lnTo>
                  <a:lnTo>
                    <a:pt x="72" y="13"/>
                  </a:lnTo>
                  <a:lnTo>
                    <a:pt x="77" y="17"/>
                  </a:lnTo>
                  <a:lnTo>
                    <a:pt x="83" y="22"/>
                  </a:lnTo>
                  <a:lnTo>
                    <a:pt x="83" y="22"/>
                  </a:lnTo>
                  <a:lnTo>
                    <a:pt x="89" y="29"/>
                  </a:lnTo>
                  <a:lnTo>
                    <a:pt x="101" y="62"/>
                  </a:lnTo>
                  <a:lnTo>
                    <a:pt x="30" y="67"/>
                  </a:lnTo>
                  <a:lnTo>
                    <a:pt x="30" y="67"/>
                  </a:lnTo>
                  <a:lnTo>
                    <a:pt x="26" y="68"/>
                  </a:lnTo>
                  <a:lnTo>
                    <a:pt x="23" y="72"/>
                  </a:lnTo>
                  <a:lnTo>
                    <a:pt x="22" y="75"/>
                  </a:lnTo>
                  <a:lnTo>
                    <a:pt x="21" y="78"/>
                  </a:lnTo>
                  <a:lnTo>
                    <a:pt x="21" y="78"/>
                  </a:lnTo>
                  <a:lnTo>
                    <a:pt x="22" y="82"/>
                  </a:lnTo>
                  <a:lnTo>
                    <a:pt x="24" y="84"/>
                  </a:lnTo>
                  <a:lnTo>
                    <a:pt x="27" y="86"/>
                  </a:lnTo>
                  <a:lnTo>
                    <a:pt x="30" y="87"/>
                  </a:lnTo>
                  <a:lnTo>
                    <a:pt x="30" y="87"/>
                  </a:lnTo>
                  <a:lnTo>
                    <a:pt x="31" y="87"/>
                  </a:lnTo>
                  <a:lnTo>
                    <a:pt x="113" y="80"/>
                  </a:lnTo>
                  <a:lnTo>
                    <a:pt x="113" y="80"/>
                  </a:lnTo>
                  <a:lnTo>
                    <a:pt x="125" y="77"/>
                  </a:lnTo>
                  <a:lnTo>
                    <a:pt x="131" y="75"/>
                  </a:lnTo>
                  <a:lnTo>
                    <a:pt x="135" y="72"/>
                  </a:lnTo>
                  <a:lnTo>
                    <a:pt x="139" y="67"/>
                  </a:lnTo>
                  <a:lnTo>
                    <a:pt x="143" y="62"/>
                  </a:lnTo>
                  <a:lnTo>
                    <a:pt x="147" y="55"/>
                  </a:lnTo>
                  <a:lnTo>
                    <a:pt x="151" y="46"/>
                  </a:lnTo>
                  <a:lnTo>
                    <a:pt x="151" y="46"/>
                  </a:lnTo>
                  <a:lnTo>
                    <a:pt x="154" y="40"/>
                  </a:lnTo>
                  <a:lnTo>
                    <a:pt x="157" y="33"/>
                  </a:lnTo>
                  <a:lnTo>
                    <a:pt x="162" y="27"/>
                  </a:lnTo>
                  <a:lnTo>
                    <a:pt x="167" y="22"/>
                  </a:lnTo>
                  <a:lnTo>
                    <a:pt x="167" y="22"/>
                  </a:lnTo>
                  <a:lnTo>
                    <a:pt x="177" y="14"/>
                  </a:lnTo>
                  <a:lnTo>
                    <a:pt x="187" y="8"/>
                  </a:lnTo>
                  <a:lnTo>
                    <a:pt x="212" y="81"/>
                  </a:lnTo>
                  <a:lnTo>
                    <a:pt x="212" y="81"/>
                  </a:lnTo>
                  <a:lnTo>
                    <a:pt x="214" y="83"/>
                  </a:lnTo>
                  <a:lnTo>
                    <a:pt x="216" y="85"/>
                  </a:lnTo>
                  <a:lnTo>
                    <a:pt x="218" y="86"/>
                  </a:lnTo>
                  <a:lnTo>
                    <a:pt x="221" y="87"/>
                  </a:lnTo>
                  <a:lnTo>
                    <a:pt x="221" y="87"/>
                  </a:lnTo>
                  <a:lnTo>
                    <a:pt x="224" y="86"/>
                  </a:lnTo>
                  <a:lnTo>
                    <a:pt x="224" y="86"/>
                  </a:lnTo>
                  <a:lnTo>
                    <a:pt x="227" y="84"/>
                  </a:lnTo>
                  <a:lnTo>
                    <a:pt x="229" y="82"/>
                  </a:lnTo>
                  <a:lnTo>
                    <a:pt x="230" y="78"/>
                  </a:lnTo>
                  <a:lnTo>
                    <a:pt x="230" y="74"/>
                  </a:lnTo>
                  <a:lnTo>
                    <a:pt x="205" y="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3" name="Freeform 474"/>
            <p:cNvSpPr>
              <a:spLocks/>
            </p:cNvSpPr>
            <p:nvPr/>
          </p:nvSpPr>
          <p:spPr bwMode="auto">
            <a:xfrm>
              <a:off x="4322763" y="2589213"/>
              <a:ext cx="407988" cy="120650"/>
            </a:xfrm>
            <a:custGeom>
              <a:avLst/>
              <a:gdLst>
                <a:gd name="T0" fmla="*/ 257 w 257"/>
                <a:gd name="T1" fmla="*/ 76 h 76"/>
                <a:gd name="T2" fmla="*/ 241 w 257"/>
                <a:gd name="T3" fmla="*/ 71 h 76"/>
                <a:gd name="T4" fmla="*/ 224 w 257"/>
                <a:gd name="T5" fmla="*/ 69 h 76"/>
                <a:gd name="T6" fmla="*/ 214 w 257"/>
                <a:gd name="T7" fmla="*/ 70 h 76"/>
                <a:gd name="T8" fmla="*/ 190 w 257"/>
                <a:gd name="T9" fmla="*/ 31 h 76"/>
                <a:gd name="T10" fmla="*/ 189 w 257"/>
                <a:gd name="T11" fmla="*/ 29 h 76"/>
                <a:gd name="T12" fmla="*/ 183 w 257"/>
                <a:gd name="T13" fmla="*/ 25 h 76"/>
                <a:gd name="T14" fmla="*/ 181 w 257"/>
                <a:gd name="T15" fmla="*/ 19 h 76"/>
                <a:gd name="T16" fmla="*/ 175 w 257"/>
                <a:gd name="T17" fmla="*/ 12 h 76"/>
                <a:gd name="T18" fmla="*/ 166 w 257"/>
                <a:gd name="T19" fmla="*/ 7 h 76"/>
                <a:gd name="T20" fmla="*/ 165 w 257"/>
                <a:gd name="T21" fmla="*/ 4 h 76"/>
                <a:gd name="T22" fmla="*/ 161 w 257"/>
                <a:gd name="T23" fmla="*/ 1 h 76"/>
                <a:gd name="T24" fmla="*/ 136 w 257"/>
                <a:gd name="T25" fmla="*/ 0 h 76"/>
                <a:gd name="T26" fmla="*/ 133 w 257"/>
                <a:gd name="T27" fmla="*/ 1 h 76"/>
                <a:gd name="T28" fmla="*/ 127 w 257"/>
                <a:gd name="T29" fmla="*/ 6 h 76"/>
                <a:gd name="T30" fmla="*/ 126 w 257"/>
                <a:gd name="T31" fmla="*/ 10 h 76"/>
                <a:gd name="T32" fmla="*/ 129 w 257"/>
                <a:gd name="T33" fmla="*/ 16 h 76"/>
                <a:gd name="T34" fmla="*/ 136 w 257"/>
                <a:gd name="T35" fmla="*/ 18 h 76"/>
                <a:gd name="T36" fmla="*/ 158 w 257"/>
                <a:gd name="T37" fmla="*/ 18 h 76"/>
                <a:gd name="T38" fmla="*/ 164 w 257"/>
                <a:gd name="T39" fmla="*/ 15 h 76"/>
                <a:gd name="T40" fmla="*/ 170 w 257"/>
                <a:gd name="T41" fmla="*/ 19 h 76"/>
                <a:gd name="T42" fmla="*/ 175 w 257"/>
                <a:gd name="T43" fmla="*/ 27 h 76"/>
                <a:gd name="T44" fmla="*/ 173 w 257"/>
                <a:gd name="T45" fmla="*/ 29 h 76"/>
                <a:gd name="T46" fmla="*/ 172 w 257"/>
                <a:gd name="T47" fmla="*/ 34 h 76"/>
                <a:gd name="T48" fmla="*/ 177 w 257"/>
                <a:gd name="T49" fmla="*/ 51 h 76"/>
                <a:gd name="T50" fmla="*/ 169 w 257"/>
                <a:gd name="T51" fmla="*/ 47 h 76"/>
                <a:gd name="T52" fmla="*/ 160 w 257"/>
                <a:gd name="T53" fmla="*/ 45 h 76"/>
                <a:gd name="T54" fmla="*/ 157 w 257"/>
                <a:gd name="T55" fmla="*/ 42 h 76"/>
                <a:gd name="T56" fmla="*/ 153 w 257"/>
                <a:gd name="T57" fmla="*/ 39 h 76"/>
                <a:gd name="T58" fmla="*/ 148 w 257"/>
                <a:gd name="T59" fmla="*/ 39 h 76"/>
                <a:gd name="T60" fmla="*/ 144 w 257"/>
                <a:gd name="T61" fmla="*/ 42 h 76"/>
                <a:gd name="T62" fmla="*/ 142 w 257"/>
                <a:gd name="T63" fmla="*/ 46 h 76"/>
                <a:gd name="T64" fmla="*/ 133 w 257"/>
                <a:gd name="T65" fmla="*/ 49 h 76"/>
                <a:gd name="T66" fmla="*/ 118 w 257"/>
                <a:gd name="T67" fmla="*/ 57 h 76"/>
                <a:gd name="T68" fmla="*/ 0 w 257"/>
                <a:gd name="T69" fmla="*/ 46 h 76"/>
                <a:gd name="T70" fmla="*/ 19 w 257"/>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 h="76">
                  <a:moveTo>
                    <a:pt x="257" y="76"/>
                  </a:moveTo>
                  <a:lnTo>
                    <a:pt x="257" y="76"/>
                  </a:lnTo>
                  <a:lnTo>
                    <a:pt x="249" y="73"/>
                  </a:lnTo>
                  <a:lnTo>
                    <a:pt x="241" y="71"/>
                  </a:lnTo>
                  <a:lnTo>
                    <a:pt x="232" y="70"/>
                  </a:lnTo>
                  <a:lnTo>
                    <a:pt x="224" y="69"/>
                  </a:lnTo>
                  <a:lnTo>
                    <a:pt x="224" y="69"/>
                  </a:lnTo>
                  <a:lnTo>
                    <a:pt x="214" y="70"/>
                  </a:lnTo>
                  <a:lnTo>
                    <a:pt x="205" y="72"/>
                  </a:lnTo>
                  <a:lnTo>
                    <a:pt x="190" y="31"/>
                  </a:lnTo>
                  <a:lnTo>
                    <a:pt x="190" y="31"/>
                  </a:lnTo>
                  <a:lnTo>
                    <a:pt x="189" y="29"/>
                  </a:lnTo>
                  <a:lnTo>
                    <a:pt x="187" y="27"/>
                  </a:lnTo>
                  <a:lnTo>
                    <a:pt x="183" y="25"/>
                  </a:lnTo>
                  <a:lnTo>
                    <a:pt x="181" y="19"/>
                  </a:lnTo>
                  <a:lnTo>
                    <a:pt x="181" y="19"/>
                  </a:lnTo>
                  <a:lnTo>
                    <a:pt x="178" y="15"/>
                  </a:lnTo>
                  <a:lnTo>
                    <a:pt x="175" y="12"/>
                  </a:lnTo>
                  <a:lnTo>
                    <a:pt x="171" y="9"/>
                  </a:lnTo>
                  <a:lnTo>
                    <a:pt x="166" y="7"/>
                  </a:lnTo>
                  <a:lnTo>
                    <a:pt x="166" y="7"/>
                  </a:lnTo>
                  <a:lnTo>
                    <a:pt x="165" y="4"/>
                  </a:lnTo>
                  <a:lnTo>
                    <a:pt x="163" y="2"/>
                  </a:lnTo>
                  <a:lnTo>
                    <a:pt x="161" y="1"/>
                  </a:lnTo>
                  <a:lnTo>
                    <a:pt x="158" y="0"/>
                  </a:lnTo>
                  <a:lnTo>
                    <a:pt x="136" y="0"/>
                  </a:lnTo>
                  <a:lnTo>
                    <a:pt x="136" y="0"/>
                  </a:lnTo>
                  <a:lnTo>
                    <a:pt x="133" y="1"/>
                  </a:lnTo>
                  <a:lnTo>
                    <a:pt x="129" y="3"/>
                  </a:lnTo>
                  <a:lnTo>
                    <a:pt x="127" y="6"/>
                  </a:lnTo>
                  <a:lnTo>
                    <a:pt x="126" y="10"/>
                  </a:lnTo>
                  <a:lnTo>
                    <a:pt x="126" y="10"/>
                  </a:lnTo>
                  <a:lnTo>
                    <a:pt x="127" y="13"/>
                  </a:lnTo>
                  <a:lnTo>
                    <a:pt x="129" y="16"/>
                  </a:lnTo>
                  <a:lnTo>
                    <a:pt x="133" y="17"/>
                  </a:lnTo>
                  <a:lnTo>
                    <a:pt x="136" y="18"/>
                  </a:lnTo>
                  <a:lnTo>
                    <a:pt x="158" y="18"/>
                  </a:lnTo>
                  <a:lnTo>
                    <a:pt x="158" y="18"/>
                  </a:lnTo>
                  <a:lnTo>
                    <a:pt x="162" y="17"/>
                  </a:lnTo>
                  <a:lnTo>
                    <a:pt x="164" y="15"/>
                  </a:lnTo>
                  <a:lnTo>
                    <a:pt x="164" y="15"/>
                  </a:lnTo>
                  <a:lnTo>
                    <a:pt x="170" y="19"/>
                  </a:lnTo>
                  <a:lnTo>
                    <a:pt x="173" y="23"/>
                  </a:lnTo>
                  <a:lnTo>
                    <a:pt x="175" y="27"/>
                  </a:lnTo>
                  <a:lnTo>
                    <a:pt x="175" y="27"/>
                  </a:lnTo>
                  <a:lnTo>
                    <a:pt x="173" y="29"/>
                  </a:lnTo>
                  <a:lnTo>
                    <a:pt x="172" y="32"/>
                  </a:lnTo>
                  <a:lnTo>
                    <a:pt x="172" y="34"/>
                  </a:lnTo>
                  <a:lnTo>
                    <a:pt x="173" y="37"/>
                  </a:lnTo>
                  <a:lnTo>
                    <a:pt x="177" y="51"/>
                  </a:lnTo>
                  <a:lnTo>
                    <a:pt x="177" y="51"/>
                  </a:lnTo>
                  <a:lnTo>
                    <a:pt x="169" y="47"/>
                  </a:lnTo>
                  <a:lnTo>
                    <a:pt x="160" y="45"/>
                  </a:lnTo>
                  <a:lnTo>
                    <a:pt x="160" y="45"/>
                  </a:lnTo>
                  <a:lnTo>
                    <a:pt x="158" y="43"/>
                  </a:lnTo>
                  <a:lnTo>
                    <a:pt x="157" y="42"/>
                  </a:lnTo>
                  <a:lnTo>
                    <a:pt x="155" y="40"/>
                  </a:lnTo>
                  <a:lnTo>
                    <a:pt x="153" y="39"/>
                  </a:lnTo>
                  <a:lnTo>
                    <a:pt x="148" y="39"/>
                  </a:lnTo>
                  <a:lnTo>
                    <a:pt x="148" y="39"/>
                  </a:lnTo>
                  <a:lnTo>
                    <a:pt x="146" y="40"/>
                  </a:lnTo>
                  <a:lnTo>
                    <a:pt x="144" y="42"/>
                  </a:lnTo>
                  <a:lnTo>
                    <a:pt x="142" y="43"/>
                  </a:lnTo>
                  <a:lnTo>
                    <a:pt x="142" y="46"/>
                  </a:lnTo>
                  <a:lnTo>
                    <a:pt x="142" y="46"/>
                  </a:lnTo>
                  <a:lnTo>
                    <a:pt x="133" y="49"/>
                  </a:lnTo>
                  <a:lnTo>
                    <a:pt x="125" y="53"/>
                  </a:lnTo>
                  <a:lnTo>
                    <a:pt x="118" y="57"/>
                  </a:lnTo>
                  <a:lnTo>
                    <a:pt x="113" y="62"/>
                  </a:lnTo>
                  <a:lnTo>
                    <a:pt x="0" y="46"/>
                  </a:lnTo>
                  <a:lnTo>
                    <a:pt x="0" y="61"/>
                  </a:lnTo>
                  <a:lnTo>
                    <a:pt x="19" y="7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4" name="Freeform 475"/>
            <p:cNvSpPr>
              <a:spLocks/>
            </p:cNvSpPr>
            <p:nvPr/>
          </p:nvSpPr>
          <p:spPr bwMode="auto">
            <a:xfrm>
              <a:off x="5113338" y="3057525"/>
              <a:ext cx="139700" cy="379413"/>
            </a:xfrm>
            <a:custGeom>
              <a:avLst/>
              <a:gdLst>
                <a:gd name="T0" fmla="*/ 24 w 88"/>
                <a:gd name="T1" fmla="*/ 95 h 239"/>
                <a:gd name="T2" fmla="*/ 24 w 88"/>
                <a:gd name="T3" fmla="*/ 95 h 239"/>
                <a:gd name="T4" fmla="*/ 23 w 88"/>
                <a:gd name="T5" fmla="*/ 92 h 239"/>
                <a:gd name="T6" fmla="*/ 23 w 88"/>
                <a:gd name="T7" fmla="*/ 90 h 239"/>
                <a:gd name="T8" fmla="*/ 23 w 88"/>
                <a:gd name="T9" fmla="*/ 90 h 239"/>
                <a:gd name="T10" fmla="*/ 23 w 88"/>
                <a:gd name="T11" fmla="*/ 10 h 239"/>
                <a:gd name="T12" fmla="*/ 23 w 88"/>
                <a:gd name="T13" fmla="*/ 10 h 239"/>
                <a:gd name="T14" fmla="*/ 22 w 88"/>
                <a:gd name="T15" fmla="*/ 6 h 239"/>
                <a:gd name="T16" fmla="*/ 20 w 88"/>
                <a:gd name="T17" fmla="*/ 3 h 239"/>
                <a:gd name="T18" fmla="*/ 17 w 88"/>
                <a:gd name="T19" fmla="*/ 1 h 239"/>
                <a:gd name="T20" fmla="*/ 13 w 88"/>
                <a:gd name="T21" fmla="*/ 0 h 239"/>
                <a:gd name="T22" fmla="*/ 13 w 88"/>
                <a:gd name="T23" fmla="*/ 0 h 239"/>
                <a:gd name="T24" fmla="*/ 9 w 88"/>
                <a:gd name="T25" fmla="*/ 1 h 239"/>
                <a:gd name="T26" fmla="*/ 6 w 88"/>
                <a:gd name="T27" fmla="*/ 3 h 239"/>
                <a:gd name="T28" fmla="*/ 4 w 88"/>
                <a:gd name="T29" fmla="*/ 6 h 239"/>
                <a:gd name="T30" fmla="*/ 4 w 88"/>
                <a:gd name="T31" fmla="*/ 10 h 239"/>
                <a:gd name="T32" fmla="*/ 4 w 88"/>
                <a:gd name="T33" fmla="*/ 10 h 239"/>
                <a:gd name="T34" fmla="*/ 0 w 88"/>
                <a:gd name="T35" fmla="*/ 95 h 239"/>
                <a:gd name="T36" fmla="*/ 0 w 88"/>
                <a:gd name="T37" fmla="*/ 95 h 239"/>
                <a:gd name="T38" fmla="*/ 1 w 88"/>
                <a:gd name="T39" fmla="*/ 98 h 239"/>
                <a:gd name="T40" fmla="*/ 2 w 88"/>
                <a:gd name="T41" fmla="*/ 101 h 239"/>
                <a:gd name="T42" fmla="*/ 2 w 88"/>
                <a:gd name="T43" fmla="*/ 101 h 239"/>
                <a:gd name="T44" fmla="*/ 14 w 88"/>
                <a:gd name="T45" fmla="*/ 134 h 239"/>
                <a:gd name="T46" fmla="*/ 23 w 88"/>
                <a:gd name="T47" fmla="*/ 159 h 239"/>
                <a:gd name="T48" fmla="*/ 32 w 88"/>
                <a:gd name="T49" fmla="*/ 177 h 239"/>
                <a:gd name="T50" fmla="*/ 32 w 88"/>
                <a:gd name="T51" fmla="*/ 177 h 239"/>
                <a:gd name="T52" fmla="*/ 35 w 88"/>
                <a:gd name="T53" fmla="*/ 183 h 239"/>
                <a:gd name="T54" fmla="*/ 38 w 88"/>
                <a:gd name="T55" fmla="*/ 186 h 239"/>
                <a:gd name="T56" fmla="*/ 38 w 88"/>
                <a:gd name="T57" fmla="*/ 186 h 239"/>
                <a:gd name="T58" fmla="*/ 48 w 88"/>
                <a:gd name="T59" fmla="*/ 192 h 239"/>
                <a:gd name="T60" fmla="*/ 62 w 88"/>
                <a:gd name="T61" fmla="*/ 199 h 239"/>
                <a:gd name="T62" fmla="*/ 75 w 88"/>
                <a:gd name="T63" fmla="*/ 206 h 239"/>
                <a:gd name="T64" fmla="*/ 84 w 88"/>
                <a:gd name="T65" fmla="*/ 211 h 239"/>
                <a:gd name="T66" fmla="*/ 84 w 88"/>
                <a:gd name="T67" fmla="*/ 211 h 239"/>
                <a:gd name="T68" fmla="*/ 86 w 88"/>
                <a:gd name="T69" fmla="*/ 213 h 239"/>
                <a:gd name="T70" fmla="*/ 87 w 88"/>
                <a:gd name="T71" fmla="*/ 216 h 239"/>
                <a:gd name="T72" fmla="*/ 88 w 88"/>
                <a:gd name="T73" fmla="*/ 221 h 239"/>
                <a:gd name="T74" fmla="*/ 88 w 88"/>
                <a:gd name="T75" fmla="*/ 221 h 239"/>
                <a:gd name="T76" fmla="*/ 87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24" y="95"/>
                  </a:moveTo>
                  <a:lnTo>
                    <a:pt x="24" y="95"/>
                  </a:lnTo>
                  <a:lnTo>
                    <a:pt x="23" y="92"/>
                  </a:lnTo>
                  <a:lnTo>
                    <a:pt x="23" y="90"/>
                  </a:lnTo>
                  <a:lnTo>
                    <a:pt x="23" y="90"/>
                  </a:lnTo>
                  <a:lnTo>
                    <a:pt x="23" y="10"/>
                  </a:lnTo>
                  <a:lnTo>
                    <a:pt x="23" y="10"/>
                  </a:lnTo>
                  <a:lnTo>
                    <a:pt x="22" y="6"/>
                  </a:lnTo>
                  <a:lnTo>
                    <a:pt x="20" y="3"/>
                  </a:lnTo>
                  <a:lnTo>
                    <a:pt x="17" y="1"/>
                  </a:lnTo>
                  <a:lnTo>
                    <a:pt x="13" y="0"/>
                  </a:lnTo>
                  <a:lnTo>
                    <a:pt x="13" y="0"/>
                  </a:lnTo>
                  <a:lnTo>
                    <a:pt x="9" y="1"/>
                  </a:lnTo>
                  <a:lnTo>
                    <a:pt x="6" y="3"/>
                  </a:lnTo>
                  <a:lnTo>
                    <a:pt x="4" y="6"/>
                  </a:lnTo>
                  <a:lnTo>
                    <a:pt x="4" y="10"/>
                  </a:lnTo>
                  <a:lnTo>
                    <a:pt x="4" y="10"/>
                  </a:lnTo>
                  <a:lnTo>
                    <a:pt x="0" y="95"/>
                  </a:lnTo>
                  <a:lnTo>
                    <a:pt x="0" y="95"/>
                  </a:lnTo>
                  <a:lnTo>
                    <a:pt x="1" y="98"/>
                  </a:lnTo>
                  <a:lnTo>
                    <a:pt x="2" y="101"/>
                  </a:lnTo>
                  <a:lnTo>
                    <a:pt x="2" y="101"/>
                  </a:lnTo>
                  <a:lnTo>
                    <a:pt x="14" y="134"/>
                  </a:lnTo>
                  <a:lnTo>
                    <a:pt x="23" y="159"/>
                  </a:lnTo>
                  <a:lnTo>
                    <a:pt x="32" y="177"/>
                  </a:lnTo>
                  <a:lnTo>
                    <a:pt x="32" y="177"/>
                  </a:lnTo>
                  <a:lnTo>
                    <a:pt x="35" y="183"/>
                  </a:lnTo>
                  <a:lnTo>
                    <a:pt x="38" y="186"/>
                  </a:lnTo>
                  <a:lnTo>
                    <a:pt x="38" y="186"/>
                  </a:lnTo>
                  <a:lnTo>
                    <a:pt x="48" y="192"/>
                  </a:lnTo>
                  <a:lnTo>
                    <a:pt x="62" y="199"/>
                  </a:lnTo>
                  <a:lnTo>
                    <a:pt x="75" y="206"/>
                  </a:lnTo>
                  <a:lnTo>
                    <a:pt x="84" y="211"/>
                  </a:lnTo>
                  <a:lnTo>
                    <a:pt x="84" y="211"/>
                  </a:lnTo>
                  <a:lnTo>
                    <a:pt x="86" y="213"/>
                  </a:lnTo>
                  <a:lnTo>
                    <a:pt x="87" y="216"/>
                  </a:lnTo>
                  <a:lnTo>
                    <a:pt x="88" y="221"/>
                  </a:lnTo>
                  <a:lnTo>
                    <a:pt x="88" y="221"/>
                  </a:lnTo>
                  <a:lnTo>
                    <a:pt x="87" y="2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5" name="Freeform 476"/>
            <p:cNvSpPr>
              <a:spLocks/>
            </p:cNvSpPr>
            <p:nvPr/>
          </p:nvSpPr>
          <p:spPr bwMode="auto">
            <a:xfrm>
              <a:off x="5168901" y="3192463"/>
              <a:ext cx="177800" cy="246063"/>
            </a:xfrm>
            <a:custGeom>
              <a:avLst/>
              <a:gdLst>
                <a:gd name="T0" fmla="*/ 112 w 112"/>
                <a:gd name="T1" fmla="*/ 155 h 155"/>
                <a:gd name="T2" fmla="*/ 112 w 112"/>
                <a:gd name="T3" fmla="*/ 139 h 155"/>
                <a:gd name="T4" fmla="*/ 112 w 112"/>
                <a:gd name="T5" fmla="*/ 139 h 155"/>
                <a:gd name="T6" fmla="*/ 112 w 112"/>
                <a:gd name="T7" fmla="*/ 128 h 155"/>
                <a:gd name="T8" fmla="*/ 110 w 112"/>
                <a:gd name="T9" fmla="*/ 119 h 155"/>
                <a:gd name="T10" fmla="*/ 107 w 112"/>
                <a:gd name="T11" fmla="*/ 111 h 155"/>
                <a:gd name="T12" fmla="*/ 103 w 112"/>
                <a:gd name="T13" fmla="*/ 103 h 155"/>
                <a:gd name="T14" fmla="*/ 98 w 112"/>
                <a:gd name="T15" fmla="*/ 97 h 155"/>
                <a:gd name="T16" fmla="*/ 92 w 112"/>
                <a:gd name="T17" fmla="*/ 90 h 155"/>
                <a:gd name="T18" fmla="*/ 85 w 112"/>
                <a:gd name="T19" fmla="*/ 84 h 155"/>
                <a:gd name="T20" fmla="*/ 76 w 112"/>
                <a:gd name="T21" fmla="*/ 78 h 155"/>
                <a:gd name="T22" fmla="*/ 76 w 112"/>
                <a:gd name="T23" fmla="*/ 78 h 155"/>
                <a:gd name="T24" fmla="*/ 71 w 112"/>
                <a:gd name="T25" fmla="*/ 75 h 155"/>
                <a:gd name="T26" fmla="*/ 68 w 112"/>
                <a:gd name="T27" fmla="*/ 71 h 155"/>
                <a:gd name="T28" fmla="*/ 68 w 112"/>
                <a:gd name="T29" fmla="*/ 71 h 155"/>
                <a:gd name="T30" fmla="*/ 41 w 112"/>
                <a:gd name="T31" fmla="*/ 33 h 155"/>
                <a:gd name="T32" fmla="*/ 22 w 112"/>
                <a:gd name="T33" fmla="*/ 6 h 155"/>
                <a:gd name="T34" fmla="*/ 22 w 112"/>
                <a:gd name="T35" fmla="*/ 6 h 155"/>
                <a:gd name="T36" fmla="*/ 18 w 112"/>
                <a:gd name="T37" fmla="*/ 2 h 155"/>
                <a:gd name="T38" fmla="*/ 14 w 112"/>
                <a:gd name="T39" fmla="*/ 0 h 155"/>
                <a:gd name="T40" fmla="*/ 9 w 112"/>
                <a:gd name="T41" fmla="*/ 0 h 155"/>
                <a:gd name="T42" fmla="*/ 5 w 112"/>
                <a:gd name="T43" fmla="*/ 1 h 155"/>
                <a:gd name="T44" fmla="*/ 2 w 112"/>
                <a:gd name="T45" fmla="*/ 4 h 155"/>
                <a:gd name="T46" fmla="*/ 0 w 112"/>
                <a:gd name="T47" fmla="*/ 8 h 155"/>
                <a:gd name="T48" fmla="*/ 0 w 112"/>
                <a:gd name="T49" fmla="*/ 12 h 155"/>
                <a:gd name="T50" fmla="*/ 1 w 112"/>
                <a:gd name="T51" fmla="*/ 16 h 155"/>
                <a:gd name="T52" fmla="*/ 22 w 112"/>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155">
                  <a:moveTo>
                    <a:pt x="112" y="155"/>
                  </a:moveTo>
                  <a:lnTo>
                    <a:pt x="112" y="139"/>
                  </a:lnTo>
                  <a:lnTo>
                    <a:pt x="112" y="139"/>
                  </a:lnTo>
                  <a:lnTo>
                    <a:pt x="112" y="128"/>
                  </a:lnTo>
                  <a:lnTo>
                    <a:pt x="110" y="119"/>
                  </a:lnTo>
                  <a:lnTo>
                    <a:pt x="107" y="111"/>
                  </a:lnTo>
                  <a:lnTo>
                    <a:pt x="103" y="103"/>
                  </a:lnTo>
                  <a:lnTo>
                    <a:pt x="98" y="97"/>
                  </a:lnTo>
                  <a:lnTo>
                    <a:pt x="92" y="90"/>
                  </a:lnTo>
                  <a:lnTo>
                    <a:pt x="85" y="84"/>
                  </a:lnTo>
                  <a:lnTo>
                    <a:pt x="76" y="78"/>
                  </a:lnTo>
                  <a:lnTo>
                    <a:pt x="76" y="78"/>
                  </a:lnTo>
                  <a:lnTo>
                    <a:pt x="71" y="75"/>
                  </a:lnTo>
                  <a:lnTo>
                    <a:pt x="68" y="71"/>
                  </a:lnTo>
                  <a:lnTo>
                    <a:pt x="68" y="71"/>
                  </a:lnTo>
                  <a:lnTo>
                    <a:pt x="41" y="33"/>
                  </a:lnTo>
                  <a:lnTo>
                    <a:pt x="22" y="6"/>
                  </a:lnTo>
                  <a:lnTo>
                    <a:pt x="22" y="6"/>
                  </a:lnTo>
                  <a:lnTo>
                    <a:pt x="18" y="2"/>
                  </a:lnTo>
                  <a:lnTo>
                    <a:pt x="14" y="0"/>
                  </a:lnTo>
                  <a:lnTo>
                    <a:pt x="9" y="0"/>
                  </a:lnTo>
                  <a:lnTo>
                    <a:pt x="5" y="1"/>
                  </a:lnTo>
                  <a:lnTo>
                    <a:pt x="2" y="4"/>
                  </a:lnTo>
                  <a:lnTo>
                    <a:pt x="0" y="8"/>
                  </a:lnTo>
                  <a:lnTo>
                    <a:pt x="0" y="12"/>
                  </a:lnTo>
                  <a:lnTo>
                    <a:pt x="1" y="16"/>
                  </a:lnTo>
                  <a:lnTo>
                    <a:pt x="22"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6" name="Freeform 477"/>
            <p:cNvSpPr>
              <a:spLocks/>
            </p:cNvSpPr>
            <p:nvPr/>
          </p:nvSpPr>
          <p:spPr bwMode="auto">
            <a:xfrm>
              <a:off x="5472113" y="3057525"/>
              <a:ext cx="139700" cy="379413"/>
            </a:xfrm>
            <a:custGeom>
              <a:avLst/>
              <a:gdLst>
                <a:gd name="T0" fmla="*/ 64 w 88"/>
                <a:gd name="T1" fmla="*/ 95 h 239"/>
                <a:gd name="T2" fmla="*/ 64 w 88"/>
                <a:gd name="T3" fmla="*/ 95 h 239"/>
                <a:gd name="T4" fmla="*/ 65 w 88"/>
                <a:gd name="T5" fmla="*/ 92 h 239"/>
                <a:gd name="T6" fmla="*/ 66 w 88"/>
                <a:gd name="T7" fmla="*/ 90 h 239"/>
                <a:gd name="T8" fmla="*/ 66 w 88"/>
                <a:gd name="T9" fmla="*/ 90 h 239"/>
                <a:gd name="T10" fmla="*/ 66 w 88"/>
                <a:gd name="T11" fmla="*/ 10 h 239"/>
                <a:gd name="T12" fmla="*/ 66 w 88"/>
                <a:gd name="T13" fmla="*/ 10 h 239"/>
                <a:gd name="T14" fmla="*/ 67 w 88"/>
                <a:gd name="T15" fmla="*/ 6 h 239"/>
                <a:gd name="T16" fmla="*/ 69 w 88"/>
                <a:gd name="T17" fmla="*/ 3 h 239"/>
                <a:gd name="T18" fmla="*/ 72 w 88"/>
                <a:gd name="T19" fmla="*/ 1 h 239"/>
                <a:gd name="T20" fmla="*/ 75 w 88"/>
                <a:gd name="T21" fmla="*/ 0 h 239"/>
                <a:gd name="T22" fmla="*/ 75 w 88"/>
                <a:gd name="T23" fmla="*/ 0 h 239"/>
                <a:gd name="T24" fmla="*/ 79 w 88"/>
                <a:gd name="T25" fmla="*/ 1 h 239"/>
                <a:gd name="T26" fmla="*/ 82 w 88"/>
                <a:gd name="T27" fmla="*/ 3 h 239"/>
                <a:gd name="T28" fmla="*/ 84 w 88"/>
                <a:gd name="T29" fmla="*/ 6 h 239"/>
                <a:gd name="T30" fmla="*/ 85 w 88"/>
                <a:gd name="T31" fmla="*/ 10 h 239"/>
                <a:gd name="T32" fmla="*/ 85 w 88"/>
                <a:gd name="T33" fmla="*/ 10 h 239"/>
                <a:gd name="T34" fmla="*/ 88 w 88"/>
                <a:gd name="T35" fmla="*/ 95 h 239"/>
                <a:gd name="T36" fmla="*/ 88 w 88"/>
                <a:gd name="T37" fmla="*/ 95 h 239"/>
                <a:gd name="T38" fmla="*/ 88 w 88"/>
                <a:gd name="T39" fmla="*/ 98 h 239"/>
                <a:gd name="T40" fmla="*/ 87 w 88"/>
                <a:gd name="T41" fmla="*/ 101 h 239"/>
                <a:gd name="T42" fmla="*/ 87 w 88"/>
                <a:gd name="T43" fmla="*/ 101 h 239"/>
                <a:gd name="T44" fmla="*/ 75 w 88"/>
                <a:gd name="T45" fmla="*/ 134 h 239"/>
                <a:gd name="T46" fmla="*/ 65 w 88"/>
                <a:gd name="T47" fmla="*/ 159 h 239"/>
                <a:gd name="T48" fmla="*/ 58 w 88"/>
                <a:gd name="T49" fmla="*/ 177 h 239"/>
                <a:gd name="T50" fmla="*/ 58 w 88"/>
                <a:gd name="T51" fmla="*/ 177 h 239"/>
                <a:gd name="T52" fmla="*/ 54 w 88"/>
                <a:gd name="T53" fmla="*/ 183 h 239"/>
                <a:gd name="T54" fmla="*/ 50 w 88"/>
                <a:gd name="T55" fmla="*/ 186 h 239"/>
                <a:gd name="T56" fmla="*/ 50 w 88"/>
                <a:gd name="T57" fmla="*/ 186 h 239"/>
                <a:gd name="T58" fmla="*/ 40 w 88"/>
                <a:gd name="T59" fmla="*/ 192 h 239"/>
                <a:gd name="T60" fmla="*/ 27 w 88"/>
                <a:gd name="T61" fmla="*/ 199 h 239"/>
                <a:gd name="T62" fmla="*/ 13 w 88"/>
                <a:gd name="T63" fmla="*/ 206 h 239"/>
                <a:gd name="T64" fmla="*/ 4 w 88"/>
                <a:gd name="T65" fmla="*/ 211 h 239"/>
                <a:gd name="T66" fmla="*/ 4 w 88"/>
                <a:gd name="T67" fmla="*/ 211 h 239"/>
                <a:gd name="T68" fmla="*/ 3 w 88"/>
                <a:gd name="T69" fmla="*/ 213 h 239"/>
                <a:gd name="T70" fmla="*/ 1 w 88"/>
                <a:gd name="T71" fmla="*/ 216 h 239"/>
                <a:gd name="T72" fmla="*/ 0 w 88"/>
                <a:gd name="T73" fmla="*/ 221 h 239"/>
                <a:gd name="T74" fmla="*/ 0 w 88"/>
                <a:gd name="T75" fmla="*/ 221 h 239"/>
                <a:gd name="T76" fmla="*/ 2 w 88"/>
                <a:gd name="T77"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 h="239">
                  <a:moveTo>
                    <a:pt x="64" y="95"/>
                  </a:moveTo>
                  <a:lnTo>
                    <a:pt x="64" y="95"/>
                  </a:lnTo>
                  <a:lnTo>
                    <a:pt x="65" y="92"/>
                  </a:lnTo>
                  <a:lnTo>
                    <a:pt x="66" y="90"/>
                  </a:lnTo>
                  <a:lnTo>
                    <a:pt x="66" y="90"/>
                  </a:lnTo>
                  <a:lnTo>
                    <a:pt x="66" y="10"/>
                  </a:lnTo>
                  <a:lnTo>
                    <a:pt x="66" y="10"/>
                  </a:lnTo>
                  <a:lnTo>
                    <a:pt x="67" y="6"/>
                  </a:lnTo>
                  <a:lnTo>
                    <a:pt x="69" y="3"/>
                  </a:lnTo>
                  <a:lnTo>
                    <a:pt x="72" y="1"/>
                  </a:lnTo>
                  <a:lnTo>
                    <a:pt x="75" y="0"/>
                  </a:lnTo>
                  <a:lnTo>
                    <a:pt x="75" y="0"/>
                  </a:lnTo>
                  <a:lnTo>
                    <a:pt x="79" y="1"/>
                  </a:lnTo>
                  <a:lnTo>
                    <a:pt x="82" y="3"/>
                  </a:lnTo>
                  <a:lnTo>
                    <a:pt x="84" y="6"/>
                  </a:lnTo>
                  <a:lnTo>
                    <a:pt x="85" y="10"/>
                  </a:lnTo>
                  <a:lnTo>
                    <a:pt x="85" y="10"/>
                  </a:lnTo>
                  <a:lnTo>
                    <a:pt x="88" y="95"/>
                  </a:lnTo>
                  <a:lnTo>
                    <a:pt x="88" y="95"/>
                  </a:lnTo>
                  <a:lnTo>
                    <a:pt x="88" y="98"/>
                  </a:lnTo>
                  <a:lnTo>
                    <a:pt x="87" y="101"/>
                  </a:lnTo>
                  <a:lnTo>
                    <a:pt x="87" y="101"/>
                  </a:lnTo>
                  <a:lnTo>
                    <a:pt x="75" y="134"/>
                  </a:lnTo>
                  <a:lnTo>
                    <a:pt x="65" y="159"/>
                  </a:lnTo>
                  <a:lnTo>
                    <a:pt x="58" y="177"/>
                  </a:lnTo>
                  <a:lnTo>
                    <a:pt x="58" y="177"/>
                  </a:lnTo>
                  <a:lnTo>
                    <a:pt x="54" y="183"/>
                  </a:lnTo>
                  <a:lnTo>
                    <a:pt x="50" y="186"/>
                  </a:lnTo>
                  <a:lnTo>
                    <a:pt x="50" y="186"/>
                  </a:lnTo>
                  <a:lnTo>
                    <a:pt x="40" y="192"/>
                  </a:lnTo>
                  <a:lnTo>
                    <a:pt x="27" y="199"/>
                  </a:lnTo>
                  <a:lnTo>
                    <a:pt x="13" y="206"/>
                  </a:lnTo>
                  <a:lnTo>
                    <a:pt x="4" y="211"/>
                  </a:lnTo>
                  <a:lnTo>
                    <a:pt x="4" y="211"/>
                  </a:lnTo>
                  <a:lnTo>
                    <a:pt x="3" y="213"/>
                  </a:lnTo>
                  <a:lnTo>
                    <a:pt x="1" y="216"/>
                  </a:lnTo>
                  <a:lnTo>
                    <a:pt x="0" y="221"/>
                  </a:lnTo>
                  <a:lnTo>
                    <a:pt x="0" y="221"/>
                  </a:lnTo>
                  <a:lnTo>
                    <a:pt x="2" y="23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7" name="Freeform 478"/>
            <p:cNvSpPr>
              <a:spLocks/>
            </p:cNvSpPr>
            <p:nvPr/>
          </p:nvSpPr>
          <p:spPr bwMode="auto">
            <a:xfrm>
              <a:off x="5378451" y="3192463"/>
              <a:ext cx="179388" cy="246063"/>
            </a:xfrm>
            <a:custGeom>
              <a:avLst/>
              <a:gdLst>
                <a:gd name="T0" fmla="*/ 0 w 113"/>
                <a:gd name="T1" fmla="*/ 155 h 155"/>
                <a:gd name="T2" fmla="*/ 0 w 113"/>
                <a:gd name="T3" fmla="*/ 139 h 155"/>
                <a:gd name="T4" fmla="*/ 0 w 113"/>
                <a:gd name="T5" fmla="*/ 139 h 155"/>
                <a:gd name="T6" fmla="*/ 1 w 113"/>
                <a:gd name="T7" fmla="*/ 128 h 155"/>
                <a:gd name="T8" fmla="*/ 2 w 113"/>
                <a:gd name="T9" fmla="*/ 119 h 155"/>
                <a:gd name="T10" fmla="*/ 5 w 113"/>
                <a:gd name="T11" fmla="*/ 111 h 155"/>
                <a:gd name="T12" fmla="*/ 10 w 113"/>
                <a:gd name="T13" fmla="*/ 103 h 155"/>
                <a:gd name="T14" fmla="*/ 14 w 113"/>
                <a:gd name="T15" fmla="*/ 97 h 155"/>
                <a:gd name="T16" fmla="*/ 20 w 113"/>
                <a:gd name="T17" fmla="*/ 90 h 155"/>
                <a:gd name="T18" fmla="*/ 28 w 113"/>
                <a:gd name="T19" fmla="*/ 84 h 155"/>
                <a:gd name="T20" fmla="*/ 36 w 113"/>
                <a:gd name="T21" fmla="*/ 78 h 155"/>
                <a:gd name="T22" fmla="*/ 36 w 113"/>
                <a:gd name="T23" fmla="*/ 78 h 155"/>
                <a:gd name="T24" fmla="*/ 41 w 113"/>
                <a:gd name="T25" fmla="*/ 75 h 155"/>
                <a:gd name="T26" fmla="*/ 46 w 113"/>
                <a:gd name="T27" fmla="*/ 71 h 155"/>
                <a:gd name="T28" fmla="*/ 46 w 113"/>
                <a:gd name="T29" fmla="*/ 71 h 155"/>
                <a:gd name="T30" fmla="*/ 71 w 113"/>
                <a:gd name="T31" fmla="*/ 33 h 155"/>
                <a:gd name="T32" fmla="*/ 90 w 113"/>
                <a:gd name="T33" fmla="*/ 6 h 155"/>
                <a:gd name="T34" fmla="*/ 90 w 113"/>
                <a:gd name="T35" fmla="*/ 6 h 155"/>
                <a:gd name="T36" fmla="*/ 94 w 113"/>
                <a:gd name="T37" fmla="*/ 2 h 155"/>
                <a:gd name="T38" fmla="*/ 99 w 113"/>
                <a:gd name="T39" fmla="*/ 0 h 155"/>
                <a:gd name="T40" fmla="*/ 103 w 113"/>
                <a:gd name="T41" fmla="*/ 0 h 155"/>
                <a:gd name="T42" fmla="*/ 107 w 113"/>
                <a:gd name="T43" fmla="*/ 1 h 155"/>
                <a:gd name="T44" fmla="*/ 110 w 113"/>
                <a:gd name="T45" fmla="*/ 4 h 155"/>
                <a:gd name="T46" fmla="*/ 112 w 113"/>
                <a:gd name="T47" fmla="*/ 8 h 155"/>
                <a:gd name="T48" fmla="*/ 113 w 113"/>
                <a:gd name="T49" fmla="*/ 12 h 155"/>
                <a:gd name="T50" fmla="*/ 111 w 113"/>
                <a:gd name="T51" fmla="*/ 16 h 155"/>
                <a:gd name="T52" fmla="*/ 91 w 113"/>
                <a:gd name="T5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55">
                  <a:moveTo>
                    <a:pt x="0" y="155"/>
                  </a:moveTo>
                  <a:lnTo>
                    <a:pt x="0" y="139"/>
                  </a:lnTo>
                  <a:lnTo>
                    <a:pt x="0" y="139"/>
                  </a:lnTo>
                  <a:lnTo>
                    <a:pt x="1" y="128"/>
                  </a:lnTo>
                  <a:lnTo>
                    <a:pt x="2" y="119"/>
                  </a:lnTo>
                  <a:lnTo>
                    <a:pt x="5" y="111"/>
                  </a:lnTo>
                  <a:lnTo>
                    <a:pt x="10" y="103"/>
                  </a:lnTo>
                  <a:lnTo>
                    <a:pt x="14" y="97"/>
                  </a:lnTo>
                  <a:lnTo>
                    <a:pt x="20" y="90"/>
                  </a:lnTo>
                  <a:lnTo>
                    <a:pt x="28" y="84"/>
                  </a:lnTo>
                  <a:lnTo>
                    <a:pt x="36" y="78"/>
                  </a:lnTo>
                  <a:lnTo>
                    <a:pt x="36" y="78"/>
                  </a:lnTo>
                  <a:lnTo>
                    <a:pt x="41" y="75"/>
                  </a:lnTo>
                  <a:lnTo>
                    <a:pt x="46" y="71"/>
                  </a:lnTo>
                  <a:lnTo>
                    <a:pt x="46" y="71"/>
                  </a:lnTo>
                  <a:lnTo>
                    <a:pt x="71" y="33"/>
                  </a:lnTo>
                  <a:lnTo>
                    <a:pt x="90" y="6"/>
                  </a:lnTo>
                  <a:lnTo>
                    <a:pt x="90" y="6"/>
                  </a:lnTo>
                  <a:lnTo>
                    <a:pt x="94" y="2"/>
                  </a:lnTo>
                  <a:lnTo>
                    <a:pt x="99" y="0"/>
                  </a:lnTo>
                  <a:lnTo>
                    <a:pt x="103" y="0"/>
                  </a:lnTo>
                  <a:lnTo>
                    <a:pt x="107" y="1"/>
                  </a:lnTo>
                  <a:lnTo>
                    <a:pt x="110" y="4"/>
                  </a:lnTo>
                  <a:lnTo>
                    <a:pt x="112" y="8"/>
                  </a:lnTo>
                  <a:lnTo>
                    <a:pt x="113" y="12"/>
                  </a:lnTo>
                  <a:lnTo>
                    <a:pt x="111" y="16"/>
                  </a:lnTo>
                  <a:lnTo>
                    <a:pt x="91" y="56"/>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8" name="Freeform 479"/>
            <p:cNvSpPr>
              <a:spLocks/>
            </p:cNvSpPr>
            <p:nvPr/>
          </p:nvSpPr>
          <p:spPr bwMode="auto">
            <a:xfrm>
              <a:off x="5414963" y="2987675"/>
              <a:ext cx="39688" cy="44450"/>
            </a:xfrm>
            <a:custGeom>
              <a:avLst/>
              <a:gdLst>
                <a:gd name="T0" fmla="*/ 0 w 25"/>
                <a:gd name="T1" fmla="*/ 12 h 28"/>
                <a:gd name="T2" fmla="*/ 0 w 25"/>
                <a:gd name="T3" fmla="*/ 0 h 28"/>
                <a:gd name="T4" fmla="*/ 25 w 25"/>
                <a:gd name="T5" fmla="*/ 0 h 28"/>
                <a:gd name="T6" fmla="*/ 25 w 25"/>
                <a:gd name="T7" fmla="*/ 28 h 28"/>
              </a:gdLst>
              <a:ahLst/>
              <a:cxnLst>
                <a:cxn ang="0">
                  <a:pos x="T0" y="T1"/>
                </a:cxn>
                <a:cxn ang="0">
                  <a:pos x="T2" y="T3"/>
                </a:cxn>
                <a:cxn ang="0">
                  <a:pos x="T4" y="T5"/>
                </a:cxn>
                <a:cxn ang="0">
                  <a:pos x="T6" y="T7"/>
                </a:cxn>
              </a:cxnLst>
              <a:rect l="0" t="0" r="r" b="b"/>
              <a:pathLst>
                <a:path w="25" h="28">
                  <a:moveTo>
                    <a:pt x="0" y="12"/>
                  </a:moveTo>
                  <a:lnTo>
                    <a:pt x="0" y="0"/>
                  </a:lnTo>
                  <a:lnTo>
                    <a:pt x="25" y="0"/>
                  </a:lnTo>
                  <a:lnTo>
                    <a:pt x="25" y="28"/>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59" name="Rectangle 480"/>
            <p:cNvSpPr>
              <a:spLocks noChangeArrowheads="1"/>
            </p:cNvSpPr>
            <p:nvPr/>
          </p:nvSpPr>
          <p:spPr bwMode="auto">
            <a:xfrm>
              <a:off x="5380038" y="3111500"/>
              <a:ext cx="55563" cy="44450"/>
            </a:xfrm>
            <a:prstGeom prst="rect">
              <a:avLst/>
            </a:prstGeom>
            <a:noFill/>
            <a:ln w="12700">
              <a:solidFill>
                <a:schemeClr val="bg2">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0" name="Freeform 481"/>
            <p:cNvSpPr>
              <a:spLocks/>
            </p:cNvSpPr>
            <p:nvPr/>
          </p:nvSpPr>
          <p:spPr bwMode="auto">
            <a:xfrm>
              <a:off x="5254626" y="3087688"/>
              <a:ext cx="215900" cy="119063"/>
            </a:xfrm>
            <a:custGeom>
              <a:avLst/>
              <a:gdLst>
                <a:gd name="T0" fmla="*/ 0 w 136"/>
                <a:gd name="T1" fmla="*/ 0 h 75"/>
                <a:gd name="T2" fmla="*/ 0 w 136"/>
                <a:gd name="T3" fmla="*/ 75 h 75"/>
                <a:gd name="T4" fmla="*/ 27 w 136"/>
                <a:gd name="T5" fmla="*/ 75 h 75"/>
                <a:gd name="T6" fmla="*/ 27 w 136"/>
                <a:gd name="T7" fmla="*/ 15 h 75"/>
                <a:gd name="T8" fmla="*/ 63 w 136"/>
                <a:gd name="T9" fmla="*/ 15 h 75"/>
                <a:gd name="T10" fmla="*/ 63 w 136"/>
                <a:gd name="T11" fmla="*/ 75 h 75"/>
                <a:gd name="T12" fmla="*/ 136 w 136"/>
                <a:gd name="T13" fmla="*/ 75 h 75"/>
                <a:gd name="T14" fmla="*/ 136 w 136"/>
                <a:gd name="T15" fmla="*/ 0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75">
                  <a:moveTo>
                    <a:pt x="0" y="0"/>
                  </a:moveTo>
                  <a:lnTo>
                    <a:pt x="0" y="75"/>
                  </a:lnTo>
                  <a:lnTo>
                    <a:pt x="27" y="75"/>
                  </a:lnTo>
                  <a:lnTo>
                    <a:pt x="27" y="15"/>
                  </a:lnTo>
                  <a:lnTo>
                    <a:pt x="63" y="15"/>
                  </a:lnTo>
                  <a:lnTo>
                    <a:pt x="63" y="75"/>
                  </a:lnTo>
                  <a:lnTo>
                    <a:pt x="136" y="75"/>
                  </a:lnTo>
                  <a:lnTo>
                    <a:pt x="136"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1" name="Freeform 482"/>
            <p:cNvSpPr>
              <a:spLocks/>
            </p:cNvSpPr>
            <p:nvPr/>
          </p:nvSpPr>
          <p:spPr bwMode="auto">
            <a:xfrm>
              <a:off x="5221288" y="2986088"/>
              <a:ext cx="282575" cy="95250"/>
            </a:xfrm>
            <a:custGeom>
              <a:avLst/>
              <a:gdLst>
                <a:gd name="T0" fmla="*/ 178 w 178"/>
                <a:gd name="T1" fmla="*/ 60 h 60"/>
                <a:gd name="T2" fmla="*/ 89 w 178"/>
                <a:gd name="T3" fmla="*/ 0 h 60"/>
                <a:gd name="T4" fmla="*/ 0 w 178"/>
                <a:gd name="T5" fmla="*/ 60 h 60"/>
              </a:gdLst>
              <a:ahLst/>
              <a:cxnLst>
                <a:cxn ang="0">
                  <a:pos x="T0" y="T1"/>
                </a:cxn>
                <a:cxn ang="0">
                  <a:pos x="T2" y="T3"/>
                </a:cxn>
                <a:cxn ang="0">
                  <a:pos x="T4" y="T5"/>
                </a:cxn>
              </a:cxnLst>
              <a:rect l="0" t="0" r="r" b="b"/>
              <a:pathLst>
                <a:path w="178" h="60">
                  <a:moveTo>
                    <a:pt x="178" y="60"/>
                  </a:moveTo>
                  <a:lnTo>
                    <a:pt x="89" y="0"/>
                  </a:lnTo>
                  <a:lnTo>
                    <a:pt x="0" y="6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2" name="Line 483"/>
            <p:cNvSpPr>
              <a:spLocks noChangeShapeType="1"/>
            </p:cNvSpPr>
            <p:nvPr/>
          </p:nvSpPr>
          <p:spPr bwMode="auto">
            <a:xfrm>
              <a:off x="4538663" y="3119438"/>
              <a:ext cx="11113"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3" name="Line 484"/>
            <p:cNvSpPr>
              <a:spLocks noChangeShapeType="1"/>
            </p:cNvSpPr>
            <p:nvPr/>
          </p:nvSpPr>
          <p:spPr bwMode="auto">
            <a:xfrm>
              <a:off x="4538663" y="3152775"/>
              <a:ext cx="603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4" name="Line 485"/>
            <p:cNvSpPr>
              <a:spLocks noChangeShapeType="1"/>
            </p:cNvSpPr>
            <p:nvPr/>
          </p:nvSpPr>
          <p:spPr bwMode="auto">
            <a:xfrm>
              <a:off x="4538663" y="3216275"/>
              <a:ext cx="3810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5" name="Line 486"/>
            <p:cNvSpPr>
              <a:spLocks noChangeShapeType="1"/>
            </p:cNvSpPr>
            <p:nvPr/>
          </p:nvSpPr>
          <p:spPr bwMode="auto">
            <a:xfrm>
              <a:off x="4538663" y="3184525"/>
              <a:ext cx="60325"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6" name="Freeform 487"/>
            <p:cNvSpPr>
              <a:spLocks/>
            </p:cNvSpPr>
            <p:nvPr/>
          </p:nvSpPr>
          <p:spPr bwMode="auto">
            <a:xfrm>
              <a:off x="4435476" y="2962275"/>
              <a:ext cx="225425" cy="336550"/>
            </a:xfrm>
            <a:custGeom>
              <a:avLst/>
              <a:gdLst>
                <a:gd name="T0" fmla="*/ 65 w 142"/>
                <a:gd name="T1" fmla="*/ 36 h 212"/>
                <a:gd name="T2" fmla="*/ 127 w 142"/>
                <a:gd name="T3" fmla="*/ 36 h 212"/>
                <a:gd name="T4" fmla="*/ 127 w 142"/>
                <a:gd name="T5" fmla="*/ 36 h 212"/>
                <a:gd name="T6" fmla="*/ 133 w 142"/>
                <a:gd name="T7" fmla="*/ 38 h 212"/>
                <a:gd name="T8" fmla="*/ 138 w 142"/>
                <a:gd name="T9" fmla="*/ 41 h 212"/>
                <a:gd name="T10" fmla="*/ 141 w 142"/>
                <a:gd name="T11" fmla="*/ 45 h 212"/>
                <a:gd name="T12" fmla="*/ 142 w 142"/>
                <a:gd name="T13" fmla="*/ 50 h 212"/>
                <a:gd name="T14" fmla="*/ 142 w 142"/>
                <a:gd name="T15" fmla="*/ 197 h 212"/>
                <a:gd name="T16" fmla="*/ 142 w 142"/>
                <a:gd name="T17" fmla="*/ 197 h 212"/>
                <a:gd name="T18" fmla="*/ 141 w 142"/>
                <a:gd name="T19" fmla="*/ 202 h 212"/>
                <a:gd name="T20" fmla="*/ 138 w 142"/>
                <a:gd name="T21" fmla="*/ 208 h 212"/>
                <a:gd name="T22" fmla="*/ 133 w 142"/>
                <a:gd name="T23" fmla="*/ 211 h 212"/>
                <a:gd name="T24" fmla="*/ 127 w 142"/>
                <a:gd name="T25" fmla="*/ 212 h 212"/>
                <a:gd name="T26" fmla="*/ 14 w 142"/>
                <a:gd name="T27" fmla="*/ 212 h 212"/>
                <a:gd name="T28" fmla="*/ 14 w 142"/>
                <a:gd name="T29" fmla="*/ 212 h 212"/>
                <a:gd name="T30" fmla="*/ 9 w 142"/>
                <a:gd name="T31" fmla="*/ 211 h 212"/>
                <a:gd name="T32" fmla="*/ 4 w 142"/>
                <a:gd name="T33" fmla="*/ 208 h 212"/>
                <a:gd name="T34" fmla="*/ 1 w 142"/>
                <a:gd name="T35" fmla="*/ 202 h 212"/>
                <a:gd name="T36" fmla="*/ 0 w 142"/>
                <a:gd name="T37" fmla="*/ 197 h 212"/>
                <a:gd name="T38" fmla="*/ 0 w 142"/>
                <a:gd name="T39" fmla="*/ 44 h 212"/>
                <a:gd name="T40" fmla="*/ 0 w 142"/>
                <a:gd name="T41" fmla="*/ 44 h 212"/>
                <a:gd name="T42" fmla="*/ 1 w 142"/>
                <a:gd name="T43" fmla="*/ 40 h 212"/>
                <a:gd name="T44" fmla="*/ 3 w 142"/>
                <a:gd name="T45" fmla="*/ 35 h 212"/>
                <a:gd name="T46" fmla="*/ 5 w 142"/>
                <a:gd name="T47" fmla="*/ 31 h 212"/>
                <a:gd name="T48" fmla="*/ 9 w 142"/>
                <a:gd name="T49" fmla="*/ 28 h 212"/>
                <a:gd name="T50" fmla="*/ 51 w 142"/>
                <a:gd name="T51" fmla="*/ 1 h 212"/>
                <a:gd name="T52" fmla="*/ 51 w 142"/>
                <a:gd name="T53" fmla="*/ 1 h 212"/>
                <a:gd name="T54" fmla="*/ 54 w 142"/>
                <a:gd name="T55" fmla="*/ 0 h 212"/>
                <a:gd name="T56" fmla="*/ 57 w 142"/>
                <a:gd name="T57" fmla="*/ 0 h 212"/>
                <a:gd name="T58" fmla="*/ 58 w 142"/>
                <a:gd name="T59" fmla="*/ 2 h 212"/>
                <a:gd name="T60" fmla="*/ 59 w 142"/>
                <a:gd name="T61" fmla="*/ 5 h 212"/>
                <a:gd name="T62" fmla="*/ 59 w 142"/>
                <a:gd name="T63" fmla="*/ 160 h 212"/>
                <a:gd name="T64" fmla="*/ 59 w 142"/>
                <a:gd name="T65" fmla="*/ 160 h 212"/>
                <a:gd name="T66" fmla="*/ 58 w 142"/>
                <a:gd name="T67" fmla="*/ 164 h 212"/>
                <a:gd name="T68" fmla="*/ 57 w 142"/>
                <a:gd name="T69" fmla="*/ 170 h 212"/>
                <a:gd name="T70" fmla="*/ 54 w 142"/>
                <a:gd name="T71" fmla="*/ 174 h 212"/>
                <a:gd name="T72" fmla="*/ 51 w 142"/>
                <a:gd name="T73" fmla="*/ 176 h 212"/>
                <a:gd name="T74" fmla="*/ 11 w 142"/>
                <a:gd name="T75" fmla="*/ 20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212">
                  <a:moveTo>
                    <a:pt x="65" y="36"/>
                  </a:moveTo>
                  <a:lnTo>
                    <a:pt x="127" y="36"/>
                  </a:lnTo>
                  <a:lnTo>
                    <a:pt x="127" y="36"/>
                  </a:lnTo>
                  <a:lnTo>
                    <a:pt x="133" y="38"/>
                  </a:lnTo>
                  <a:lnTo>
                    <a:pt x="138" y="41"/>
                  </a:lnTo>
                  <a:lnTo>
                    <a:pt x="141" y="45"/>
                  </a:lnTo>
                  <a:lnTo>
                    <a:pt x="142" y="50"/>
                  </a:lnTo>
                  <a:lnTo>
                    <a:pt x="142" y="197"/>
                  </a:lnTo>
                  <a:lnTo>
                    <a:pt x="142" y="197"/>
                  </a:lnTo>
                  <a:lnTo>
                    <a:pt x="141" y="202"/>
                  </a:lnTo>
                  <a:lnTo>
                    <a:pt x="138" y="208"/>
                  </a:lnTo>
                  <a:lnTo>
                    <a:pt x="133" y="211"/>
                  </a:lnTo>
                  <a:lnTo>
                    <a:pt x="127" y="212"/>
                  </a:lnTo>
                  <a:lnTo>
                    <a:pt x="14" y="212"/>
                  </a:lnTo>
                  <a:lnTo>
                    <a:pt x="14" y="212"/>
                  </a:lnTo>
                  <a:lnTo>
                    <a:pt x="9" y="211"/>
                  </a:lnTo>
                  <a:lnTo>
                    <a:pt x="4" y="208"/>
                  </a:lnTo>
                  <a:lnTo>
                    <a:pt x="1" y="202"/>
                  </a:lnTo>
                  <a:lnTo>
                    <a:pt x="0" y="197"/>
                  </a:lnTo>
                  <a:lnTo>
                    <a:pt x="0" y="44"/>
                  </a:lnTo>
                  <a:lnTo>
                    <a:pt x="0" y="44"/>
                  </a:lnTo>
                  <a:lnTo>
                    <a:pt x="1" y="40"/>
                  </a:lnTo>
                  <a:lnTo>
                    <a:pt x="3" y="35"/>
                  </a:lnTo>
                  <a:lnTo>
                    <a:pt x="5" y="31"/>
                  </a:lnTo>
                  <a:lnTo>
                    <a:pt x="9" y="28"/>
                  </a:lnTo>
                  <a:lnTo>
                    <a:pt x="51" y="1"/>
                  </a:lnTo>
                  <a:lnTo>
                    <a:pt x="51" y="1"/>
                  </a:lnTo>
                  <a:lnTo>
                    <a:pt x="54" y="0"/>
                  </a:lnTo>
                  <a:lnTo>
                    <a:pt x="57" y="0"/>
                  </a:lnTo>
                  <a:lnTo>
                    <a:pt x="58" y="2"/>
                  </a:lnTo>
                  <a:lnTo>
                    <a:pt x="59" y="5"/>
                  </a:lnTo>
                  <a:lnTo>
                    <a:pt x="59" y="160"/>
                  </a:lnTo>
                  <a:lnTo>
                    <a:pt x="59" y="160"/>
                  </a:lnTo>
                  <a:lnTo>
                    <a:pt x="58" y="164"/>
                  </a:lnTo>
                  <a:lnTo>
                    <a:pt x="57" y="170"/>
                  </a:lnTo>
                  <a:lnTo>
                    <a:pt x="54" y="174"/>
                  </a:lnTo>
                  <a:lnTo>
                    <a:pt x="51" y="176"/>
                  </a:lnTo>
                  <a:lnTo>
                    <a:pt x="11" y="201"/>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7" name="Freeform 488"/>
            <p:cNvSpPr>
              <a:spLocks/>
            </p:cNvSpPr>
            <p:nvPr/>
          </p:nvSpPr>
          <p:spPr bwMode="auto">
            <a:xfrm>
              <a:off x="4538663" y="3054350"/>
              <a:ext cx="77788" cy="57150"/>
            </a:xfrm>
            <a:custGeom>
              <a:avLst/>
              <a:gdLst>
                <a:gd name="T0" fmla="*/ 49 w 49"/>
                <a:gd name="T1" fmla="*/ 36 h 36"/>
                <a:gd name="T2" fmla="*/ 30 w 49"/>
                <a:gd name="T3" fmla="*/ 36 h 36"/>
                <a:gd name="T4" fmla="*/ 30 w 49"/>
                <a:gd name="T5" fmla="*/ 34 h 36"/>
                <a:gd name="T6" fmla="*/ 30 w 49"/>
                <a:gd name="T7" fmla="*/ 34 h 36"/>
                <a:gd name="T8" fmla="*/ 30 w 49"/>
                <a:gd name="T9" fmla="*/ 7 h 36"/>
                <a:gd name="T10" fmla="*/ 30 w 49"/>
                <a:gd name="T11" fmla="*/ 7 h 36"/>
                <a:gd name="T12" fmla="*/ 29 w 49"/>
                <a:gd name="T13" fmla="*/ 5 h 36"/>
                <a:gd name="T14" fmla="*/ 28 w 49"/>
                <a:gd name="T15" fmla="*/ 3 h 36"/>
                <a:gd name="T16" fmla="*/ 28 w 49"/>
                <a:gd name="T17" fmla="*/ 3 h 36"/>
                <a:gd name="T18" fmla="*/ 27 w 49"/>
                <a:gd name="T19" fmla="*/ 2 h 36"/>
                <a:gd name="T20" fmla="*/ 25 w 49"/>
                <a:gd name="T21" fmla="*/ 0 h 36"/>
                <a:gd name="T22" fmla="*/ 0 w 49"/>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6">
                  <a:moveTo>
                    <a:pt x="49" y="36"/>
                  </a:moveTo>
                  <a:lnTo>
                    <a:pt x="30" y="36"/>
                  </a:lnTo>
                  <a:lnTo>
                    <a:pt x="30" y="34"/>
                  </a:lnTo>
                  <a:lnTo>
                    <a:pt x="30" y="34"/>
                  </a:lnTo>
                  <a:lnTo>
                    <a:pt x="30" y="7"/>
                  </a:lnTo>
                  <a:lnTo>
                    <a:pt x="30" y="7"/>
                  </a:lnTo>
                  <a:lnTo>
                    <a:pt x="29" y="5"/>
                  </a:lnTo>
                  <a:lnTo>
                    <a:pt x="28" y="3"/>
                  </a:lnTo>
                  <a:lnTo>
                    <a:pt x="28" y="3"/>
                  </a:lnTo>
                  <a:lnTo>
                    <a:pt x="27" y="2"/>
                  </a:lnTo>
                  <a:lnTo>
                    <a:pt x="25" y="0"/>
                  </a:lnTo>
                  <a:lnTo>
                    <a:pt x="0"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8" name="Freeform 489"/>
            <p:cNvSpPr>
              <a:spLocks/>
            </p:cNvSpPr>
            <p:nvPr/>
          </p:nvSpPr>
          <p:spPr bwMode="auto">
            <a:xfrm>
              <a:off x="4498976" y="3068638"/>
              <a:ext cx="131763" cy="193675"/>
            </a:xfrm>
            <a:custGeom>
              <a:avLst/>
              <a:gdLst>
                <a:gd name="T0" fmla="*/ 0 w 83"/>
                <a:gd name="T1" fmla="*/ 122 h 122"/>
                <a:gd name="T2" fmla="*/ 83 w 83"/>
                <a:gd name="T3" fmla="*/ 122 h 122"/>
                <a:gd name="T4" fmla="*/ 83 w 83"/>
                <a:gd name="T5" fmla="*/ 27 h 122"/>
                <a:gd name="T6" fmla="*/ 83 w 83"/>
                <a:gd name="T7" fmla="*/ 27 h 122"/>
                <a:gd name="T8" fmla="*/ 82 w 83"/>
                <a:gd name="T9" fmla="*/ 24 h 122"/>
                <a:gd name="T10" fmla="*/ 81 w 83"/>
                <a:gd name="T11" fmla="*/ 22 h 122"/>
                <a:gd name="T12" fmla="*/ 64 w 83"/>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83" h="122">
                  <a:moveTo>
                    <a:pt x="0" y="122"/>
                  </a:moveTo>
                  <a:lnTo>
                    <a:pt x="83" y="122"/>
                  </a:lnTo>
                  <a:lnTo>
                    <a:pt x="83" y="27"/>
                  </a:lnTo>
                  <a:lnTo>
                    <a:pt x="83" y="27"/>
                  </a:lnTo>
                  <a:lnTo>
                    <a:pt x="82" y="24"/>
                  </a:lnTo>
                  <a:lnTo>
                    <a:pt x="81" y="22"/>
                  </a:lnTo>
                  <a:lnTo>
                    <a:pt x="64" y="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69" name="Freeform 490"/>
            <p:cNvSpPr>
              <a:spLocks/>
            </p:cNvSpPr>
            <p:nvPr/>
          </p:nvSpPr>
          <p:spPr bwMode="auto">
            <a:xfrm>
              <a:off x="4956176" y="2943225"/>
              <a:ext cx="85725" cy="93663"/>
            </a:xfrm>
            <a:custGeom>
              <a:avLst/>
              <a:gdLst>
                <a:gd name="T0" fmla="*/ 27 w 54"/>
                <a:gd name="T1" fmla="*/ 59 h 59"/>
                <a:gd name="T2" fmla="*/ 27 w 54"/>
                <a:gd name="T3" fmla="*/ 59 h 59"/>
                <a:gd name="T4" fmla="*/ 22 w 54"/>
                <a:gd name="T5" fmla="*/ 58 h 59"/>
                <a:gd name="T6" fmla="*/ 16 w 54"/>
                <a:gd name="T7" fmla="*/ 57 h 59"/>
                <a:gd name="T8" fmla="*/ 11 w 54"/>
                <a:gd name="T9" fmla="*/ 54 h 59"/>
                <a:gd name="T10" fmla="*/ 7 w 54"/>
                <a:gd name="T11" fmla="*/ 51 h 59"/>
                <a:gd name="T12" fmla="*/ 4 w 54"/>
                <a:gd name="T13" fmla="*/ 47 h 59"/>
                <a:gd name="T14" fmla="*/ 2 w 54"/>
                <a:gd name="T15" fmla="*/ 42 h 59"/>
                <a:gd name="T16" fmla="*/ 0 w 54"/>
                <a:gd name="T17" fmla="*/ 37 h 59"/>
                <a:gd name="T18" fmla="*/ 0 w 54"/>
                <a:gd name="T19" fmla="*/ 31 h 59"/>
                <a:gd name="T20" fmla="*/ 0 w 54"/>
                <a:gd name="T21" fmla="*/ 31 h 59"/>
                <a:gd name="T22" fmla="*/ 0 w 54"/>
                <a:gd name="T23" fmla="*/ 26 h 59"/>
                <a:gd name="T24" fmla="*/ 2 w 54"/>
                <a:gd name="T25" fmla="*/ 21 h 59"/>
                <a:gd name="T26" fmla="*/ 4 w 54"/>
                <a:gd name="T27" fmla="*/ 16 h 59"/>
                <a:gd name="T28" fmla="*/ 7 w 54"/>
                <a:gd name="T29" fmla="*/ 12 h 59"/>
                <a:gd name="T30" fmla="*/ 7 w 54"/>
                <a:gd name="T31" fmla="*/ 12 h 59"/>
                <a:gd name="T32" fmla="*/ 10 w 54"/>
                <a:gd name="T33" fmla="*/ 10 h 59"/>
                <a:gd name="T34" fmla="*/ 12 w 54"/>
                <a:gd name="T35" fmla="*/ 10 h 59"/>
                <a:gd name="T36" fmla="*/ 15 w 54"/>
                <a:gd name="T37" fmla="*/ 10 h 59"/>
                <a:gd name="T38" fmla="*/ 18 w 54"/>
                <a:gd name="T39" fmla="*/ 12 h 59"/>
                <a:gd name="T40" fmla="*/ 18 w 54"/>
                <a:gd name="T41" fmla="*/ 12 h 59"/>
                <a:gd name="T42" fmla="*/ 19 w 54"/>
                <a:gd name="T43" fmla="*/ 14 h 59"/>
                <a:gd name="T44" fmla="*/ 20 w 54"/>
                <a:gd name="T45" fmla="*/ 17 h 59"/>
                <a:gd name="T46" fmla="*/ 19 w 54"/>
                <a:gd name="T47" fmla="*/ 20 h 59"/>
                <a:gd name="T48" fmla="*/ 18 w 54"/>
                <a:gd name="T49" fmla="*/ 22 h 59"/>
                <a:gd name="T50" fmla="*/ 18 w 54"/>
                <a:gd name="T51" fmla="*/ 22 h 59"/>
                <a:gd name="T52" fmla="*/ 15 w 54"/>
                <a:gd name="T53" fmla="*/ 26 h 59"/>
                <a:gd name="T54" fmla="*/ 14 w 54"/>
                <a:gd name="T55" fmla="*/ 31 h 59"/>
                <a:gd name="T56" fmla="*/ 14 w 54"/>
                <a:gd name="T57" fmla="*/ 31 h 59"/>
                <a:gd name="T58" fmla="*/ 15 w 54"/>
                <a:gd name="T59" fmla="*/ 37 h 59"/>
                <a:gd name="T60" fmla="*/ 18 w 54"/>
                <a:gd name="T61" fmla="*/ 41 h 59"/>
                <a:gd name="T62" fmla="*/ 23 w 54"/>
                <a:gd name="T63" fmla="*/ 44 h 59"/>
                <a:gd name="T64" fmla="*/ 27 w 54"/>
                <a:gd name="T65" fmla="*/ 45 h 59"/>
                <a:gd name="T66" fmla="*/ 27 w 54"/>
                <a:gd name="T67" fmla="*/ 45 h 59"/>
                <a:gd name="T68" fmla="*/ 32 w 54"/>
                <a:gd name="T69" fmla="*/ 44 h 59"/>
                <a:gd name="T70" fmla="*/ 36 w 54"/>
                <a:gd name="T71" fmla="*/ 41 h 59"/>
                <a:gd name="T72" fmla="*/ 39 w 54"/>
                <a:gd name="T73" fmla="*/ 37 h 59"/>
                <a:gd name="T74" fmla="*/ 40 w 54"/>
                <a:gd name="T75" fmla="*/ 31 h 59"/>
                <a:gd name="T76" fmla="*/ 40 w 54"/>
                <a:gd name="T77" fmla="*/ 8 h 59"/>
                <a:gd name="T78" fmla="*/ 40 w 54"/>
                <a:gd name="T79" fmla="*/ 8 h 59"/>
                <a:gd name="T80" fmla="*/ 41 w 54"/>
                <a:gd name="T81" fmla="*/ 5 h 59"/>
                <a:gd name="T82" fmla="*/ 42 w 54"/>
                <a:gd name="T83" fmla="*/ 2 h 59"/>
                <a:gd name="T84" fmla="*/ 44 w 54"/>
                <a:gd name="T85" fmla="*/ 1 h 59"/>
                <a:gd name="T86" fmla="*/ 47 w 54"/>
                <a:gd name="T87" fmla="*/ 0 h 59"/>
                <a:gd name="T88" fmla="*/ 47 w 54"/>
                <a:gd name="T89" fmla="*/ 0 h 59"/>
                <a:gd name="T90" fmla="*/ 50 w 54"/>
                <a:gd name="T91" fmla="*/ 1 h 59"/>
                <a:gd name="T92" fmla="*/ 52 w 54"/>
                <a:gd name="T93" fmla="*/ 2 h 59"/>
                <a:gd name="T94" fmla="*/ 54 w 54"/>
                <a:gd name="T95" fmla="*/ 5 h 59"/>
                <a:gd name="T96" fmla="*/ 54 w 54"/>
                <a:gd name="T97" fmla="*/ 8 h 59"/>
                <a:gd name="T98" fmla="*/ 54 w 54"/>
                <a:gd name="T99" fmla="*/ 31 h 59"/>
                <a:gd name="T100" fmla="*/ 54 w 54"/>
                <a:gd name="T101" fmla="*/ 31 h 59"/>
                <a:gd name="T102" fmla="*/ 54 w 54"/>
                <a:gd name="T103" fmla="*/ 37 h 59"/>
                <a:gd name="T104" fmla="*/ 52 w 54"/>
                <a:gd name="T105" fmla="*/ 42 h 59"/>
                <a:gd name="T106" fmla="*/ 50 w 54"/>
                <a:gd name="T107" fmla="*/ 47 h 59"/>
                <a:gd name="T108" fmla="*/ 47 w 54"/>
                <a:gd name="T109" fmla="*/ 51 h 59"/>
                <a:gd name="T110" fmla="*/ 43 w 54"/>
                <a:gd name="T111" fmla="*/ 54 h 59"/>
                <a:gd name="T112" fmla="*/ 38 w 54"/>
                <a:gd name="T113" fmla="*/ 57 h 59"/>
                <a:gd name="T114" fmla="*/ 33 w 54"/>
                <a:gd name="T115" fmla="*/ 58 h 59"/>
                <a:gd name="T116" fmla="*/ 27 w 54"/>
                <a:gd name="T117" fmla="*/ 59 h 59"/>
                <a:gd name="T118" fmla="*/ 27 w 54"/>
                <a:gd name="T1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59">
                  <a:moveTo>
                    <a:pt x="27" y="59"/>
                  </a:moveTo>
                  <a:lnTo>
                    <a:pt x="27" y="59"/>
                  </a:lnTo>
                  <a:lnTo>
                    <a:pt x="22" y="58"/>
                  </a:lnTo>
                  <a:lnTo>
                    <a:pt x="16" y="57"/>
                  </a:lnTo>
                  <a:lnTo>
                    <a:pt x="11" y="54"/>
                  </a:lnTo>
                  <a:lnTo>
                    <a:pt x="7" y="51"/>
                  </a:lnTo>
                  <a:lnTo>
                    <a:pt x="4" y="47"/>
                  </a:lnTo>
                  <a:lnTo>
                    <a:pt x="2" y="42"/>
                  </a:lnTo>
                  <a:lnTo>
                    <a:pt x="0" y="37"/>
                  </a:lnTo>
                  <a:lnTo>
                    <a:pt x="0" y="31"/>
                  </a:lnTo>
                  <a:lnTo>
                    <a:pt x="0" y="31"/>
                  </a:lnTo>
                  <a:lnTo>
                    <a:pt x="0" y="26"/>
                  </a:lnTo>
                  <a:lnTo>
                    <a:pt x="2" y="21"/>
                  </a:lnTo>
                  <a:lnTo>
                    <a:pt x="4" y="16"/>
                  </a:lnTo>
                  <a:lnTo>
                    <a:pt x="7" y="12"/>
                  </a:lnTo>
                  <a:lnTo>
                    <a:pt x="7" y="12"/>
                  </a:lnTo>
                  <a:lnTo>
                    <a:pt x="10" y="10"/>
                  </a:lnTo>
                  <a:lnTo>
                    <a:pt x="12" y="10"/>
                  </a:lnTo>
                  <a:lnTo>
                    <a:pt x="15" y="10"/>
                  </a:lnTo>
                  <a:lnTo>
                    <a:pt x="18" y="12"/>
                  </a:lnTo>
                  <a:lnTo>
                    <a:pt x="18" y="12"/>
                  </a:lnTo>
                  <a:lnTo>
                    <a:pt x="19" y="14"/>
                  </a:lnTo>
                  <a:lnTo>
                    <a:pt x="20" y="17"/>
                  </a:lnTo>
                  <a:lnTo>
                    <a:pt x="19" y="20"/>
                  </a:lnTo>
                  <a:lnTo>
                    <a:pt x="18" y="22"/>
                  </a:lnTo>
                  <a:lnTo>
                    <a:pt x="18" y="22"/>
                  </a:lnTo>
                  <a:lnTo>
                    <a:pt x="15" y="26"/>
                  </a:lnTo>
                  <a:lnTo>
                    <a:pt x="14" y="31"/>
                  </a:lnTo>
                  <a:lnTo>
                    <a:pt x="14" y="31"/>
                  </a:lnTo>
                  <a:lnTo>
                    <a:pt x="15" y="37"/>
                  </a:lnTo>
                  <a:lnTo>
                    <a:pt x="18" y="41"/>
                  </a:lnTo>
                  <a:lnTo>
                    <a:pt x="23" y="44"/>
                  </a:lnTo>
                  <a:lnTo>
                    <a:pt x="27" y="45"/>
                  </a:lnTo>
                  <a:lnTo>
                    <a:pt x="27" y="45"/>
                  </a:lnTo>
                  <a:lnTo>
                    <a:pt x="32" y="44"/>
                  </a:lnTo>
                  <a:lnTo>
                    <a:pt x="36" y="41"/>
                  </a:lnTo>
                  <a:lnTo>
                    <a:pt x="39" y="37"/>
                  </a:lnTo>
                  <a:lnTo>
                    <a:pt x="40" y="31"/>
                  </a:lnTo>
                  <a:lnTo>
                    <a:pt x="40" y="8"/>
                  </a:lnTo>
                  <a:lnTo>
                    <a:pt x="40" y="8"/>
                  </a:lnTo>
                  <a:lnTo>
                    <a:pt x="41" y="5"/>
                  </a:lnTo>
                  <a:lnTo>
                    <a:pt x="42" y="2"/>
                  </a:lnTo>
                  <a:lnTo>
                    <a:pt x="44" y="1"/>
                  </a:lnTo>
                  <a:lnTo>
                    <a:pt x="47" y="0"/>
                  </a:lnTo>
                  <a:lnTo>
                    <a:pt x="47" y="0"/>
                  </a:lnTo>
                  <a:lnTo>
                    <a:pt x="50" y="1"/>
                  </a:lnTo>
                  <a:lnTo>
                    <a:pt x="52" y="2"/>
                  </a:lnTo>
                  <a:lnTo>
                    <a:pt x="54" y="5"/>
                  </a:lnTo>
                  <a:lnTo>
                    <a:pt x="54" y="8"/>
                  </a:lnTo>
                  <a:lnTo>
                    <a:pt x="54" y="31"/>
                  </a:lnTo>
                  <a:lnTo>
                    <a:pt x="54" y="31"/>
                  </a:lnTo>
                  <a:lnTo>
                    <a:pt x="54" y="37"/>
                  </a:lnTo>
                  <a:lnTo>
                    <a:pt x="52" y="42"/>
                  </a:lnTo>
                  <a:lnTo>
                    <a:pt x="50" y="47"/>
                  </a:lnTo>
                  <a:lnTo>
                    <a:pt x="47" y="51"/>
                  </a:lnTo>
                  <a:lnTo>
                    <a:pt x="43" y="54"/>
                  </a:lnTo>
                  <a:lnTo>
                    <a:pt x="38" y="57"/>
                  </a:lnTo>
                  <a:lnTo>
                    <a:pt x="33" y="58"/>
                  </a:lnTo>
                  <a:lnTo>
                    <a:pt x="27" y="59"/>
                  </a:lnTo>
                  <a:lnTo>
                    <a:pt x="27" y="59"/>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0" name="Line 491"/>
            <p:cNvSpPr>
              <a:spLocks noChangeShapeType="1"/>
            </p:cNvSpPr>
            <p:nvPr/>
          </p:nvSpPr>
          <p:spPr bwMode="auto">
            <a:xfrm>
              <a:off x="5024438" y="2865438"/>
              <a:ext cx="0" cy="66675"/>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1" name="Line 492"/>
            <p:cNvSpPr>
              <a:spLocks noChangeShapeType="1"/>
            </p:cNvSpPr>
            <p:nvPr/>
          </p:nvSpPr>
          <p:spPr bwMode="auto">
            <a:xfrm flipV="1">
              <a:off x="5037138" y="2865438"/>
              <a:ext cx="0" cy="66675"/>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2" name="Freeform 493"/>
            <p:cNvSpPr>
              <a:spLocks/>
            </p:cNvSpPr>
            <p:nvPr/>
          </p:nvSpPr>
          <p:spPr bwMode="auto">
            <a:xfrm>
              <a:off x="5024438" y="2687638"/>
              <a:ext cx="12700" cy="19050"/>
            </a:xfrm>
            <a:custGeom>
              <a:avLst/>
              <a:gdLst>
                <a:gd name="T0" fmla="*/ 8 w 8"/>
                <a:gd name="T1" fmla="*/ 12 h 12"/>
                <a:gd name="T2" fmla="*/ 8 w 8"/>
                <a:gd name="T3" fmla="*/ 4 h 12"/>
                <a:gd name="T4" fmla="*/ 8 w 8"/>
                <a:gd name="T5" fmla="*/ 4 h 12"/>
                <a:gd name="T6" fmla="*/ 8 w 8"/>
                <a:gd name="T7" fmla="*/ 2 h 12"/>
                <a:gd name="T8" fmla="*/ 7 w 8"/>
                <a:gd name="T9" fmla="*/ 1 h 12"/>
                <a:gd name="T10" fmla="*/ 6 w 8"/>
                <a:gd name="T11" fmla="*/ 0 h 12"/>
                <a:gd name="T12" fmla="*/ 4 w 8"/>
                <a:gd name="T13" fmla="*/ 0 h 12"/>
                <a:gd name="T14" fmla="*/ 4 w 8"/>
                <a:gd name="T15" fmla="*/ 0 h 12"/>
                <a:gd name="T16" fmla="*/ 3 w 8"/>
                <a:gd name="T17" fmla="*/ 0 h 12"/>
                <a:gd name="T18" fmla="*/ 1 w 8"/>
                <a:gd name="T19" fmla="*/ 1 h 12"/>
                <a:gd name="T20" fmla="*/ 0 w 8"/>
                <a:gd name="T21" fmla="*/ 2 h 12"/>
                <a:gd name="T22" fmla="*/ 0 w 8"/>
                <a:gd name="T23" fmla="*/ 4 h 12"/>
                <a:gd name="T24" fmla="*/ 0 w 8"/>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12"/>
                  </a:moveTo>
                  <a:lnTo>
                    <a:pt x="8" y="4"/>
                  </a:lnTo>
                  <a:lnTo>
                    <a:pt x="8" y="4"/>
                  </a:lnTo>
                  <a:lnTo>
                    <a:pt x="8" y="2"/>
                  </a:lnTo>
                  <a:lnTo>
                    <a:pt x="7" y="1"/>
                  </a:lnTo>
                  <a:lnTo>
                    <a:pt x="6" y="0"/>
                  </a:lnTo>
                  <a:lnTo>
                    <a:pt x="4" y="0"/>
                  </a:lnTo>
                  <a:lnTo>
                    <a:pt x="4" y="0"/>
                  </a:lnTo>
                  <a:lnTo>
                    <a:pt x="3" y="0"/>
                  </a:lnTo>
                  <a:lnTo>
                    <a:pt x="1" y="1"/>
                  </a:lnTo>
                  <a:lnTo>
                    <a:pt x="0" y="2"/>
                  </a:lnTo>
                  <a:lnTo>
                    <a:pt x="0" y="4"/>
                  </a:lnTo>
                  <a:lnTo>
                    <a:pt x="0" y="12"/>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3" name="Freeform 494"/>
            <p:cNvSpPr>
              <a:spLocks/>
            </p:cNvSpPr>
            <p:nvPr/>
          </p:nvSpPr>
          <p:spPr bwMode="auto">
            <a:xfrm>
              <a:off x="4840288" y="2719388"/>
              <a:ext cx="382588" cy="136525"/>
            </a:xfrm>
            <a:custGeom>
              <a:avLst/>
              <a:gdLst>
                <a:gd name="T0" fmla="*/ 28 w 241"/>
                <a:gd name="T1" fmla="*/ 76 h 86"/>
                <a:gd name="T2" fmla="*/ 45 w 241"/>
                <a:gd name="T3" fmla="*/ 79 h 86"/>
                <a:gd name="T4" fmla="*/ 59 w 241"/>
                <a:gd name="T5" fmla="*/ 86 h 86"/>
                <a:gd name="T6" fmla="*/ 65 w 241"/>
                <a:gd name="T7" fmla="*/ 82 h 86"/>
                <a:gd name="T8" fmla="*/ 80 w 241"/>
                <a:gd name="T9" fmla="*/ 77 h 86"/>
                <a:gd name="T10" fmla="*/ 89 w 241"/>
                <a:gd name="T11" fmla="*/ 76 h 86"/>
                <a:gd name="T12" fmla="*/ 107 w 241"/>
                <a:gd name="T13" fmla="*/ 79 h 86"/>
                <a:gd name="T14" fmla="*/ 120 w 241"/>
                <a:gd name="T15" fmla="*/ 86 h 86"/>
                <a:gd name="T16" fmla="*/ 126 w 241"/>
                <a:gd name="T17" fmla="*/ 82 h 86"/>
                <a:gd name="T18" fmla="*/ 143 w 241"/>
                <a:gd name="T19" fmla="*/ 77 h 86"/>
                <a:gd name="T20" fmla="*/ 151 w 241"/>
                <a:gd name="T21" fmla="*/ 76 h 86"/>
                <a:gd name="T22" fmla="*/ 169 w 241"/>
                <a:gd name="T23" fmla="*/ 79 h 86"/>
                <a:gd name="T24" fmla="*/ 183 w 241"/>
                <a:gd name="T25" fmla="*/ 86 h 86"/>
                <a:gd name="T26" fmla="*/ 189 w 241"/>
                <a:gd name="T27" fmla="*/ 82 h 86"/>
                <a:gd name="T28" fmla="*/ 205 w 241"/>
                <a:gd name="T29" fmla="*/ 77 h 86"/>
                <a:gd name="T30" fmla="*/ 214 w 241"/>
                <a:gd name="T31" fmla="*/ 76 h 86"/>
                <a:gd name="T32" fmla="*/ 228 w 241"/>
                <a:gd name="T33" fmla="*/ 78 h 86"/>
                <a:gd name="T34" fmla="*/ 241 w 241"/>
                <a:gd name="T35" fmla="*/ 84 h 86"/>
                <a:gd name="T36" fmla="*/ 239 w 241"/>
                <a:gd name="T37" fmla="*/ 76 h 86"/>
                <a:gd name="T38" fmla="*/ 232 w 241"/>
                <a:gd name="T39" fmla="*/ 59 h 86"/>
                <a:gd name="T40" fmla="*/ 222 w 241"/>
                <a:gd name="T41" fmla="*/ 45 h 86"/>
                <a:gd name="T42" fmla="*/ 209 w 241"/>
                <a:gd name="T43" fmla="*/ 32 h 86"/>
                <a:gd name="T44" fmla="*/ 192 w 241"/>
                <a:gd name="T45" fmla="*/ 19 h 86"/>
                <a:gd name="T46" fmla="*/ 174 w 241"/>
                <a:gd name="T47" fmla="*/ 10 h 86"/>
                <a:gd name="T48" fmla="*/ 154 w 241"/>
                <a:gd name="T49" fmla="*/ 4 h 86"/>
                <a:gd name="T50" fmla="*/ 132 w 241"/>
                <a:gd name="T51" fmla="*/ 0 h 86"/>
                <a:gd name="T52" fmla="*/ 120 w 241"/>
                <a:gd name="T53" fmla="*/ 0 h 86"/>
                <a:gd name="T54" fmla="*/ 98 w 241"/>
                <a:gd name="T55" fmla="*/ 1 h 86"/>
                <a:gd name="T56" fmla="*/ 77 w 241"/>
                <a:gd name="T57" fmla="*/ 7 h 86"/>
                <a:gd name="T58" fmla="*/ 57 w 241"/>
                <a:gd name="T59" fmla="*/ 14 h 86"/>
                <a:gd name="T60" fmla="*/ 40 w 241"/>
                <a:gd name="T61" fmla="*/ 25 h 86"/>
                <a:gd name="T62" fmla="*/ 26 w 241"/>
                <a:gd name="T63" fmla="*/ 38 h 86"/>
                <a:gd name="T64" fmla="*/ 14 w 241"/>
                <a:gd name="T65" fmla="*/ 52 h 86"/>
                <a:gd name="T66" fmla="*/ 5 w 241"/>
                <a:gd name="T67" fmla="*/ 68 h 86"/>
                <a:gd name="T68" fmla="*/ 0 w 241"/>
                <a:gd name="T69" fmla="*/ 84 h 86"/>
                <a:gd name="T70" fmla="*/ 6 w 241"/>
                <a:gd name="T71" fmla="*/ 81 h 86"/>
                <a:gd name="T72" fmla="*/ 19 w 241"/>
                <a:gd name="T73" fmla="*/ 77 h 86"/>
                <a:gd name="T74" fmla="*/ 28 w 241"/>
                <a:gd name="T7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86">
                  <a:moveTo>
                    <a:pt x="28" y="76"/>
                  </a:moveTo>
                  <a:lnTo>
                    <a:pt x="28" y="76"/>
                  </a:lnTo>
                  <a:lnTo>
                    <a:pt x="37" y="77"/>
                  </a:lnTo>
                  <a:lnTo>
                    <a:pt x="45" y="79"/>
                  </a:lnTo>
                  <a:lnTo>
                    <a:pt x="52" y="82"/>
                  </a:lnTo>
                  <a:lnTo>
                    <a:pt x="59" y="86"/>
                  </a:lnTo>
                  <a:lnTo>
                    <a:pt x="59" y="86"/>
                  </a:lnTo>
                  <a:lnTo>
                    <a:pt x="65" y="82"/>
                  </a:lnTo>
                  <a:lnTo>
                    <a:pt x="72" y="79"/>
                  </a:lnTo>
                  <a:lnTo>
                    <a:pt x="80" y="77"/>
                  </a:lnTo>
                  <a:lnTo>
                    <a:pt x="89" y="76"/>
                  </a:lnTo>
                  <a:lnTo>
                    <a:pt x="89" y="76"/>
                  </a:lnTo>
                  <a:lnTo>
                    <a:pt x="99" y="77"/>
                  </a:lnTo>
                  <a:lnTo>
                    <a:pt x="107" y="79"/>
                  </a:lnTo>
                  <a:lnTo>
                    <a:pt x="114" y="82"/>
                  </a:lnTo>
                  <a:lnTo>
                    <a:pt x="120" y="86"/>
                  </a:lnTo>
                  <a:lnTo>
                    <a:pt x="120" y="86"/>
                  </a:lnTo>
                  <a:lnTo>
                    <a:pt x="126" y="82"/>
                  </a:lnTo>
                  <a:lnTo>
                    <a:pt x="135" y="79"/>
                  </a:lnTo>
                  <a:lnTo>
                    <a:pt x="143" y="77"/>
                  </a:lnTo>
                  <a:lnTo>
                    <a:pt x="151" y="76"/>
                  </a:lnTo>
                  <a:lnTo>
                    <a:pt x="151" y="76"/>
                  </a:lnTo>
                  <a:lnTo>
                    <a:pt x="160" y="77"/>
                  </a:lnTo>
                  <a:lnTo>
                    <a:pt x="169" y="79"/>
                  </a:lnTo>
                  <a:lnTo>
                    <a:pt x="176" y="82"/>
                  </a:lnTo>
                  <a:lnTo>
                    <a:pt x="183" y="86"/>
                  </a:lnTo>
                  <a:lnTo>
                    <a:pt x="183" y="86"/>
                  </a:lnTo>
                  <a:lnTo>
                    <a:pt x="189" y="82"/>
                  </a:lnTo>
                  <a:lnTo>
                    <a:pt x="196" y="79"/>
                  </a:lnTo>
                  <a:lnTo>
                    <a:pt x="205" y="77"/>
                  </a:lnTo>
                  <a:lnTo>
                    <a:pt x="214" y="76"/>
                  </a:lnTo>
                  <a:lnTo>
                    <a:pt x="214" y="76"/>
                  </a:lnTo>
                  <a:lnTo>
                    <a:pt x="221" y="77"/>
                  </a:lnTo>
                  <a:lnTo>
                    <a:pt x="228" y="78"/>
                  </a:lnTo>
                  <a:lnTo>
                    <a:pt x="234" y="81"/>
                  </a:lnTo>
                  <a:lnTo>
                    <a:pt x="241" y="84"/>
                  </a:lnTo>
                  <a:lnTo>
                    <a:pt x="241" y="84"/>
                  </a:lnTo>
                  <a:lnTo>
                    <a:pt x="239" y="76"/>
                  </a:lnTo>
                  <a:lnTo>
                    <a:pt x="235" y="68"/>
                  </a:lnTo>
                  <a:lnTo>
                    <a:pt x="232" y="59"/>
                  </a:lnTo>
                  <a:lnTo>
                    <a:pt x="227" y="52"/>
                  </a:lnTo>
                  <a:lnTo>
                    <a:pt x="222" y="45"/>
                  </a:lnTo>
                  <a:lnTo>
                    <a:pt x="215" y="38"/>
                  </a:lnTo>
                  <a:lnTo>
                    <a:pt x="209" y="32"/>
                  </a:lnTo>
                  <a:lnTo>
                    <a:pt x="200" y="25"/>
                  </a:lnTo>
                  <a:lnTo>
                    <a:pt x="192" y="19"/>
                  </a:lnTo>
                  <a:lnTo>
                    <a:pt x="183" y="14"/>
                  </a:lnTo>
                  <a:lnTo>
                    <a:pt x="174" y="10"/>
                  </a:lnTo>
                  <a:lnTo>
                    <a:pt x="164" y="7"/>
                  </a:lnTo>
                  <a:lnTo>
                    <a:pt x="154" y="4"/>
                  </a:lnTo>
                  <a:lnTo>
                    <a:pt x="143" y="1"/>
                  </a:lnTo>
                  <a:lnTo>
                    <a:pt x="132" y="0"/>
                  </a:lnTo>
                  <a:lnTo>
                    <a:pt x="120" y="0"/>
                  </a:lnTo>
                  <a:lnTo>
                    <a:pt x="120" y="0"/>
                  </a:lnTo>
                  <a:lnTo>
                    <a:pt x="109" y="0"/>
                  </a:lnTo>
                  <a:lnTo>
                    <a:pt x="98" y="1"/>
                  </a:lnTo>
                  <a:lnTo>
                    <a:pt x="87" y="4"/>
                  </a:lnTo>
                  <a:lnTo>
                    <a:pt x="77" y="7"/>
                  </a:lnTo>
                  <a:lnTo>
                    <a:pt x="67" y="10"/>
                  </a:lnTo>
                  <a:lnTo>
                    <a:pt x="57" y="14"/>
                  </a:lnTo>
                  <a:lnTo>
                    <a:pt x="48" y="19"/>
                  </a:lnTo>
                  <a:lnTo>
                    <a:pt x="40" y="25"/>
                  </a:lnTo>
                  <a:lnTo>
                    <a:pt x="33" y="32"/>
                  </a:lnTo>
                  <a:lnTo>
                    <a:pt x="26" y="38"/>
                  </a:lnTo>
                  <a:lnTo>
                    <a:pt x="19" y="45"/>
                  </a:lnTo>
                  <a:lnTo>
                    <a:pt x="14" y="52"/>
                  </a:lnTo>
                  <a:lnTo>
                    <a:pt x="9" y="59"/>
                  </a:lnTo>
                  <a:lnTo>
                    <a:pt x="5" y="68"/>
                  </a:lnTo>
                  <a:lnTo>
                    <a:pt x="2" y="76"/>
                  </a:lnTo>
                  <a:lnTo>
                    <a:pt x="0" y="84"/>
                  </a:lnTo>
                  <a:lnTo>
                    <a:pt x="0" y="84"/>
                  </a:lnTo>
                  <a:lnTo>
                    <a:pt x="6" y="81"/>
                  </a:lnTo>
                  <a:lnTo>
                    <a:pt x="12" y="78"/>
                  </a:lnTo>
                  <a:lnTo>
                    <a:pt x="19" y="77"/>
                  </a:lnTo>
                  <a:lnTo>
                    <a:pt x="28" y="76"/>
                  </a:lnTo>
                  <a:lnTo>
                    <a:pt x="28" y="76"/>
                  </a:lnTo>
                  <a:close/>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4" name="Freeform 495"/>
            <p:cNvSpPr>
              <a:spLocks/>
            </p:cNvSpPr>
            <p:nvPr/>
          </p:nvSpPr>
          <p:spPr bwMode="auto">
            <a:xfrm>
              <a:off x="2701926" y="1670050"/>
              <a:ext cx="466725" cy="254000"/>
            </a:xfrm>
            <a:custGeom>
              <a:avLst/>
              <a:gdLst>
                <a:gd name="T0" fmla="*/ 294 w 294"/>
                <a:gd name="T1" fmla="*/ 76 h 160"/>
                <a:gd name="T2" fmla="*/ 294 w 294"/>
                <a:gd name="T3" fmla="*/ 0 h 160"/>
                <a:gd name="T4" fmla="*/ 0 w 294"/>
                <a:gd name="T5" fmla="*/ 0 h 160"/>
                <a:gd name="T6" fmla="*/ 0 w 294"/>
                <a:gd name="T7" fmla="*/ 160 h 160"/>
                <a:gd name="T8" fmla="*/ 213 w 294"/>
                <a:gd name="T9" fmla="*/ 160 h 160"/>
                <a:gd name="T10" fmla="*/ 213 w 294"/>
                <a:gd name="T11" fmla="*/ 160 h 160"/>
                <a:gd name="T12" fmla="*/ 213 w 294"/>
                <a:gd name="T13" fmla="*/ 159 h 160"/>
              </a:gdLst>
              <a:ahLst/>
              <a:cxnLst>
                <a:cxn ang="0">
                  <a:pos x="T0" y="T1"/>
                </a:cxn>
                <a:cxn ang="0">
                  <a:pos x="T2" y="T3"/>
                </a:cxn>
                <a:cxn ang="0">
                  <a:pos x="T4" y="T5"/>
                </a:cxn>
                <a:cxn ang="0">
                  <a:pos x="T6" y="T7"/>
                </a:cxn>
                <a:cxn ang="0">
                  <a:pos x="T8" y="T9"/>
                </a:cxn>
                <a:cxn ang="0">
                  <a:pos x="T10" y="T11"/>
                </a:cxn>
                <a:cxn ang="0">
                  <a:pos x="T12" y="T13"/>
                </a:cxn>
              </a:cxnLst>
              <a:rect l="0" t="0" r="r" b="b"/>
              <a:pathLst>
                <a:path w="294" h="160">
                  <a:moveTo>
                    <a:pt x="294" y="76"/>
                  </a:moveTo>
                  <a:lnTo>
                    <a:pt x="294" y="0"/>
                  </a:lnTo>
                  <a:lnTo>
                    <a:pt x="0" y="0"/>
                  </a:lnTo>
                  <a:lnTo>
                    <a:pt x="0" y="160"/>
                  </a:lnTo>
                  <a:lnTo>
                    <a:pt x="213" y="160"/>
                  </a:lnTo>
                  <a:lnTo>
                    <a:pt x="213" y="160"/>
                  </a:lnTo>
                  <a:lnTo>
                    <a:pt x="213" y="159"/>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5" name="Freeform 496"/>
            <p:cNvSpPr>
              <a:spLocks/>
            </p:cNvSpPr>
            <p:nvPr/>
          </p:nvSpPr>
          <p:spPr bwMode="auto">
            <a:xfrm>
              <a:off x="2851151" y="1704975"/>
              <a:ext cx="166688" cy="182563"/>
            </a:xfrm>
            <a:custGeom>
              <a:avLst/>
              <a:gdLst>
                <a:gd name="T0" fmla="*/ 53 w 105"/>
                <a:gd name="T1" fmla="*/ 115 h 115"/>
                <a:gd name="T2" fmla="*/ 53 w 105"/>
                <a:gd name="T3" fmla="*/ 115 h 115"/>
                <a:gd name="T4" fmla="*/ 42 w 105"/>
                <a:gd name="T5" fmla="*/ 114 h 115"/>
                <a:gd name="T6" fmla="*/ 32 w 105"/>
                <a:gd name="T7" fmla="*/ 111 h 115"/>
                <a:gd name="T8" fmla="*/ 23 w 105"/>
                <a:gd name="T9" fmla="*/ 106 h 115"/>
                <a:gd name="T10" fmla="*/ 16 w 105"/>
                <a:gd name="T11" fmla="*/ 99 h 115"/>
                <a:gd name="T12" fmla="*/ 9 w 105"/>
                <a:gd name="T13" fmla="*/ 90 h 115"/>
                <a:gd name="T14" fmla="*/ 4 w 105"/>
                <a:gd name="T15" fmla="*/ 80 h 115"/>
                <a:gd name="T16" fmla="*/ 1 w 105"/>
                <a:gd name="T17" fmla="*/ 69 h 115"/>
                <a:gd name="T18" fmla="*/ 0 w 105"/>
                <a:gd name="T19" fmla="*/ 58 h 115"/>
                <a:gd name="T20" fmla="*/ 0 w 105"/>
                <a:gd name="T21" fmla="*/ 58 h 115"/>
                <a:gd name="T22" fmla="*/ 1 w 105"/>
                <a:gd name="T23" fmla="*/ 46 h 115"/>
                <a:gd name="T24" fmla="*/ 4 w 105"/>
                <a:gd name="T25" fmla="*/ 35 h 115"/>
                <a:gd name="T26" fmla="*/ 9 w 105"/>
                <a:gd name="T27" fmla="*/ 26 h 115"/>
                <a:gd name="T28" fmla="*/ 16 w 105"/>
                <a:gd name="T29" fmla="*/ 16 h 115"/>
                <a:gd name="T30" fmla="*/ 23 w 105"/>
                <a:gd name="T31" fmla="*/ 9 h 115"/>
                <a:gd name="T32" fmla="*/ 32 w 105"/>
                <a:gd name="T33" fmla="*/ 4 h 115"/>
                <a:gd name="T34" fmla="*/ 42 w 105"/>
                <a:gd name="T35" fmla="*/ 1 h 115"/>
                <a:gd name="T36" fmla="*/ 53 w 105"/>
                <a:gd name="T37" fmla="*/ 0 h 115"/>
                <a:gd name="T38" fmla="*/ 53 w 105"/>
                <a:gd name="T39" fmla="*/ 0 h 115"/>
                <a:gd name="T40" fmla="*/ 63 w 105"/>
                <a:gd name="T41" fmla="*/ 1 h 115"/>
                <a:gd name="T42" fmla="*/ 73 w 105"/>
                <a:gd name="T43" fmla="*/ 4 h 115"/>
                <a:gd name="T44" fmla="*/ 83 w 105"/>
                <a:gd name="T45" fmla="*/ 9 h 115"/>
                <a:gd name="T46" fmla="*/ 90 w 105"/>
                <a:gd name="T47" fmla="*/ 16 h 115"/>
                <a:gd name="T48" fmla="*/ 97 w 105"/>
                <a:gd name="T49" fmla="*/ 26 h 115"/>
                <a:gd name="T50" fmla="*/ 101 w 105"/>
                <a:gd name="T51" fmla="*/ 35 h 115"/>
                <a:gd name="T52" fmla="*/ 104 w 105"/>
                <a:gd name="T53" fmla="*/ 46 h 115"/>
                <a:gd name="T54" fmla="*/ 105 w 105"/>
                <a:gd name="T55" fmla="*/ 58 h 115"/>
                <a:gd name="T56" fmla="*/ 105 w 105"/>
                <a:gd name="T57" fmla="*/ 58 h 115"/>
                <a:gd name="T58" fmla="*/ 104 w 105"/>
                <a:gd name="T59" fmla="*/ 69 h 115"/>
                <a:gd name="T60" fmla="*/ 101 w 105"/>
                <a:gd name="T61" fmla="*/ 80 h 115"/>
                <a:gd name="T62" fmla="*/ 97 w 105"/>
                <a:gd name="T63" fmla="*/ 90 h 115"/>
                <a:gd name="T64" fmla="*/ 90 w 105"/>
                <a:gd name="T65" fmla="*/ 99 h 115"/>
                <a:gd name="T66" fmla="*/ 83 w 105"/>
                <a:gd name="T67" fmla="*/ 106 h 115"/>
                <a:gd name="T68" fmla="*/ 73 w 105"/>
                <a:gd name="T69" fmla="*/ 111 h 115"/>
                <a:gd name="T70" fmla="*/ 63 w 105"/>
                <a:gd name="T71" fmla="*/ 114 h 115"/>
                <a:gd name="T72" fmla="*/ 53 w 105"/>
                <a:gd name="T73" fmla="*/ 115 h 115"/>
                <a:gd name="T74" fmla="*/ 53 w 105"/>
                <a:gd name="T7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15">
                  <a:moveTo>
                    <a:pt x="53" y="115"/>
                  </a:moveTo>
                  <a:lnTo>
                    <a:pt x="53" y="115"/>
                  </a:lnTo>
                  <a:lnTo>
                    <a:pt x="42" y="114"/>
                  </a:lnTo>
                  <a:lnTo>
                    <a:pt x="32" y="111"/>
                  </a:lnTo>
                  <a:lnTo>
                    <a:pt x="23" y="106"/>
                  </a:lnTo>
                  <a:lnTo>
                    <a:pt x="16" y="99"/>
                  </a:lnTo>
                  <a:lnTo>
                    <a:pt x="9" y="90"/>
                  </a:lnTo>
                  <a:lnTo>
                    <a:pt x="4" y="80"/>
                  </a:lnTo>
                  <a:lnTo>
                    <a:pt x="1" y="69"/>
                  </a:lnTo>
                  <a:lnTo>
                    <a:pt x="0" y="58"/>
                  </a:lnTo>
                  <a:lnTo>
                    <a:pt x="0" y="58"/>
                  </a:lnTo>
                  <a:lnTo>
                    <a:pt x="1" y="46"/>
                  </a:lnTo>
                  <a:lnTo>
                    <a:pt x="4" y="35"/>
                  </a:lnTo>
                  <a:lnTo>
                    <a:pt x="9" y="26"/>
                  </a:lnTo>
                  <a:lnTo>
                    <a:pt x="16" y="16"/>
                  </a:lnTo>
                  <a:lnTo>
                    <a:pt x="23" y="9"/>
                  </a:lnTo>
                  <a:lnTo>
                    <a:pt x="32" y="4"/>
                  </a:lnTo>
                  <a:lnTo>
                    <a:pt x="42" y="1"/>
                  </a:lnTo>
                  <a:lnTo>
                    <a:pt x="53" y="0"/>
                  </a:lnTo>
                  <a:lnTo>
                    <a:pt x="53" y="0"/>
                  </a:lnTo>
                  <a:lnTo>
                    <a:pt x="63" y="1"/>
                  </a:lnTo>
                  <a:lnTo>
                    <a:pt x="73" y="4"/>
                  </a:lnTo>
                  <a:lnTo>
                    <a:pt x="83" y="9"/>
                  </a:lnTo>
                  <a:lnTo>
                    <a:pt x="90" y="16"/>
                  </a:lnTo>
                  <a:lnTo>
                    <a:pt x="97" y="26"/>
                  </a:lnTo>
                  <a:lnTo>
                    <a:pt x="101" y="35"/>
                  </a:lnTo>
                  <a:lnTo>
                    <a:pt x="104" y="46"/>
                  </a:lnTo>
                  <a:lnTo>
                    <a:pt x="105" y="58"/>
                  </a:lnTo>
                  <a:lnTo>
                    <a:pt x="105" y="58"/>
                  </a:lnTo>
                  <a:lnTo>
                    <a:pt x="104" y="69"/>
                  </a:lnTo>
                  <a:lnTo>
                    <a:pt x="101" y="80"/>
                  </a:lnTo>
                  <a:lnTo>
                    <a:pt x="97" y="90"/>
                  </a:lnTo>
                  <a:lnTo>
                    <a:pt x="90" y="99"/>
                  </a:lnTo>
                  <a:lnTo>
                    <a:pt x="83" y="106"/>
                  </a:lnTo>
                  <a:lnTo>
                    <a:pt x="73" y="111"/>
                  </a:lnTo>
                  <a:lnTo>
                    <a:pt x="63" y="114"/>
                  </a:lnTo>
                  <a:lnTo>
                    <a:pt x="53" y="115"/>
                  </a:lnTo>
                  <a:lnTo>
                    <a:pt x="53" y="1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6" name="Line 497"/>
            <p:cNvSpPr>
              <a:spLocks noChangeShapeType="1"/>
            </p:cNvSpPr>
            <p:nvPr/>
          </p:nvSpPr>
          <p:spPr bwMode="auto">
            <a:xfrm>
              <a:off x="2971801" y="1814513"/>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7" name="Freeform 498"/>
            <p:cNvSpPr>
              <a:spLocks/>
            </p:cNvSpPr>
            <p:nvPr/>
          </p:nvSpPr>
          <p:spPr bwMode="auto">
            <a:xfrm>
              <a:off x="3060701" y="1901825"/>
              <a:ext cx="134938" cy="42863"/>
            </a:xfrm>
            <a:custGeom>
              <a:avLst/>
              <a:gdLst>
                <a:gd name="T0" fmla="*/ 85 w 85"/>
                <a:gd name="T1" fmla="*/ 0 h 27"/>
                <a:gd name="T2" fmla="*/ 85 w 85"/>
                <a:gd name="T3" fmla="*/ 0 h 27"/>
                <a:gd name="T4" fmla="*/ 84 w 85"/>
                <a:gd name="T5" fmla="*/ 2 h 27"/>
                <a:gd name="T6" fmla="*/ 82 w 85"/>
                <a:gd name="T7" fmla="*/ 5 h 27"/>
                <a:gd name="T8" fmla="*/ 78 w 85"/>
                <a:gd name="T9" fmla="*/ 7 h 27"/>
                <a:gd name="T10" fmla="*/ 73 w 85"/>
                <a:gd name="T11" fmla="*/ 9 h 27"/>
                <a:gd name="T12" fmla="*/ 60 w 85"/>
                <a:gd name="T13" fmla="*/ 11 h 27"/>
                <a:gd name="T14" fmla="*/ 43 w 85"/>
                <a:gd name="T15" fmla="*/ 12 h 27"/>
                <a:gd name="T16" fmla="*/ 43 w 85"/>
                <a:gd name="T17" fmla="*/ 12 h 27"/>
                <a:gd name="T18" fmla="*/ 27 w 85"/>
                <a:gd name="T19" fmla="*/ 11 h 27"/>
                <a:gd name="T20" fmla="*/ 13 w 85"/>
                <a:gd name="T21" fmla="*/ 9 h 27"/>
                <a:gd name="T22" fmla="*/ 7 w 85"/>
                <a:gd name="T23" fmla="*/ 7 h 27"/>
                <a:gd name="T24" fmla="*/ 4 w 85"/>
                <a:gd name="T25" fmla="*/ 5 h 27"/>
                <a:gd name="T26" fmla="*/ 1 w 85"/>
                <a:gd name="T27" fmla="*/ 2 h 27"/>
                <a:gd name="T28" fmla="*/ 0 w 85"/>
                <a:gd name="T29" fmla="*/ 0 h 27"/>
                <a:gd name="T30" fmla="*/ 0 w 85"/>
                <a:gd name="T31" fmla="*/ 17 h 27"/>
                <a:gd name="T32" fmla="*/ 0 w 85"/>
                <a:gd name="T33" fmla="*/ 17 h 27"/>
                <a:gd name="T34" fmla="*/ 1 w 85"/>
                <a:gd name="T35" fmla="*/ 19 h 27"/>
                <a:gd name="T36" fmla="*/ 4 w 85"/>
                <a:gd name="T37" fmla="*/ 21 h 27"/>
                <a:gd name="T38" fmla="*/ 7 w 85"/>
                <a:gd name="T39" fmla="*/ 22 h 27"/>
                <a:gd name="T40" fmla="*/ 13 w 85"/>
                <a:gd name="T41" fmla="*/ 24 h 27"/>
                <a:gd name="T42" fmla="*/ 27 w 85"/>
                <a:gd name="T43" fmla="*/ 26 h 27"/>
                <a:gd name="T44" fmla="*/ 43 w 85"/>
                <a:gd name="T45" fmla="*/ 27 h 27"/>
                <a:gd name="T46" fmla="*/ 43 w 85"/>
                <a:gd name="T47" fmla="*/ 27 h 27"/>
                <a:gd name="T48" fmla="*/ 60 w 85"/>
                <a:gd name="T49" fmla="*/ 26 h 27"/>
                <a:gd name="T50" fmla="*/ 73 w 85"/>
                <a:gd name="T51" fmla="*/ 24 h 27"/>
                <a:gd name="T52" fmla="*/ 78 w 85"/>
                <a:gd name="T53" fmla="*/ 22 h 27"/>
                <a:gd name="T54" fmla="*/ 82 w 85"/>
                <a:gd name="T55" fmla="*/ 21 h 27"/>
                <a:gd name="T56" fmla="*/ 84 w 85"/>
                <a:gd name="T57" fmla="*/ 19 h 27"/>
                <a:gd name="T58" fmla="*/ 85 w 85"/>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27">
                  <a:moveTo>
                    <a:pt x="85" y="0"/>
                  </a:moveTo>
                  <a:lnTo>
                    <a:pt x="85" y="0"/>
                  </a:lnTo>
                  <a:lnTo>
                    <a:pt x="84" y="2"/>
                  </a:lnTo>
                  <a:lnTo>
                    <a:pt x="82" y="5"/>
                  </a:lnTo>
                  <a:lnTo>
                    <a:pt x="78" y="7"/>
                  </a:lnTo>
                  <a:lnTo>
                    <a:pt x="73" y="9"/>
                  </a:lnTo>
                  <a:lnTo>
                    <a:pt x="60" y="11"/>
                  </a:lnTo>
                  <a:lnTo>
                    <a:pt x="43" y="12"/>
                  </a:lnTo>
                  <a:lnTo>
                    <a:pt x="43" y="12"/>
                  </a:lnTo>
                  <a:lnTo>
                    <a:pt x="27" y="11"/>
                  </a:lnTo>
                  <a:lnTo>
                    <a:pt x="13" y="9"/>
                  </a:lnTo>
                  <a:lnTo>
                    <a:pt x="7" y="7"/>
                  </a:lnTo>
                  <a:lnTo>
                    <a:pt x="4" y="5"/>
                  </a:lnTo>
                  <a:lnTo>
                    <a:pt x="1" y="2"/>
                  </a:lnTo>
                  <a:lnTo>
                    <a:pt x="0" y="0"/>
                  </a:lnTo>
                  <a:lnTo>
                    <a:pt x="0" y="17"/>
                  </a:lnTo>
                  <a:lnTo>
                    <a:pt x="0" y="17"/>
                  </a:lnTo>
                  <a:lnTo>
                    <a:pt x="1" y="19"/>
                  </a:lnTo>
                  <a:lnTo>
                    <a:pt x="4" y="21"/>
                  </a:lnTo>
                  <a:lnTo>
                    <a:pt x="7" y="22"/>
                  </a:lnTo>
                  <a:lnTo>
                    <a:pt x="13" y="24"/>
                  </a:lnTo>
                  <a:lnTo>
                    <a:pt x="27" y="26"/>
                  </a:lnTo>
                  <a:lnTo>
                    <a:pt x="43" y="27"/>
                  </a:lnTo>
                  <a:lnTo>
                    <a:pt x="43" y="27"/>
                  </a:lnTo>
                  <a:lnTo>
                    <a:pt x="60" y="26"/>
                  </a:lnTo>
                  <a:lnTo>
                    <a:pt x="73" y="24"/>
                  </a:lnTo>
                  <a:lnTo>
                    <a:pt x="78" y="22"/>
                  </a:lnTo>
                  <a:lnTo>
                    <a:pt x="82" y="21"/>
                  </a:lnTo>
                  <a:lnTo>
                    <a:pt x="84" y="19"/>
                  </a:lnTo>
                  <a:lnTo>
                    <a:pt x="85"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8" name="Freeform 499"/>
            <p:cNvSpPr>
              <a:spLocks/>
            </p:cNvSpPr>
            <p:nvPr/>
          </p:nvSpPr>
          <p:spPr bwMode="auto">
            <a:xfrm>
              <a:off x="3060701" y="18780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5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5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5"/>
                  </a:lnTo>
                  <a:lnTo>
                    <a:pt x="73" y="7"/>
                  </a:lnTo>
                  <a:lnTo>
                    <a:pt x="60" y="9"/>
                  </a:lnTo>
                  <a:lnTo>
                    <a:pt x="43" y="10"/>
                  </a:lnTo>
                  <a:lnTo>
                    <a:pt x="43" y="10"/>
                  </a:lnTo>
                  <a:lnTo>
                    <a:pt x="27" y="9"/>
                  </a:lnTo>
                  <a:lnTo>
                    <a:pt x="13" y="7"/>
                  </a:lnTo>
                  <a:lnTo>
                    <a:pt x="7" y="5"/>
                  </a:lnTo>
                  <a:lnTo>
                    <a:pt x="4" y="4"/>
                  </a:lnTo>
                  <a:lnTo>
                    <a:pt x="1" y="2"/>
                  </a:lnTo>
                  <a:lnTo>
                    <a:pt x="0" y="0"/>
                  </a:lnTo>
                  <a:lnTo>
                    <a:pt x="0"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79" name="Freeform 500"/>
            <p:cNvSpPr>
              <a:spLocks/>
            </p:cNvSpPr>
            <p:nvPr/>
          </p:nvSpPr>
          <p:spPr bwMode="auto">
            <a:xfrm>
              <a:off x="3060701" y="1852613"/>
              <a:ext cx="134938" cy="23813"/>
            </a:xfrm>
            <a:custGeom>
              <a:avLst/>
              <a:gdLst>
                <a:gd name="T0" fmla="*/ 85 w 85"/>
                <a:gd name="T1" fmla="*/ 0 h 15"/>
                <a:gd name="T2" fmla="*/ 85 w 85"/>
                <a:gd name="T3" fmla="*/ 0 h 15"/>
                <a:gd name="T4" fmla="*/ 84 w 85"/>
                <a:gd name="T5" fmla="*/ 2 h 15"/>
                <a:gd name="T6" fmla="*/ 82 w 85"/>
                <a:gd name="T7" fmla="*/ 4 h 15"/>
                <a:gd name="T8" fmla="*/ 78 w 85"/>
                <a:gd name="T9" fmla="*/ 6 h 15"/>
                <a:gd name="T10" fmla="*/ 73 w 85"/>
                <a:gd name="T11" fmla="*/ 7 h 15"/>
                <a:gd name="T12" fmla="*/ 60 w 85"/>
                <a:gd name="T13" fmla="*/ 9 h 15"/>
                <a:gd name="T14" fmla="*/ 43 w 85"/>
                <a:gd name="T15" fmla="*/ 10 h 15"/>
                <a:gd name="T16" fmla="*/ 43 w 85"/>
                <a:gd name="T17" fmla="*/ 10 h 15"/>
                <a:gd name="T18" fmla="*/ 27 w 85"/>
                <a:gd name="T19" fmla="*/ 9 h 15"/>
                <a:gd name="T20" fmla="*/ 13 w 85"/>
                <a:gd name="T21" fmla="*/ 7 h 15"/>
                <a:gd name="T22" fmla="*/ 7 w 85"/>
                <a:gd name="T23" fmla="*/ 6 h 15"/>
                <a:gd name="T24" fmla="*/ 4 w 85"/>
                <a:gd name="T25" fmla="*/ 4 h 15"/>
                <a:gd name="T26" fmla="*/ 1 w 85"/>
                <a:gd name="T27" fmla="*/ 2 h 15"/>
                <a:gd name="T28" fmla="*/ 0 w 85"/>
                <a:gd name="T29" fmla="*/ 0 h 15"/>
                <a:gd name="T30" fmla="*/ 0 w 85"/>
                <a:gd name="T3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5">
                  <a:moveTo>
                    <a:pt x="85" y="0"/>
                  </a:moveTo>
                  <a:lnTo>
                    <a:pt x="85" y="0"/>
                  </a:lnTo>
                  <a:lnTo>
                    <a:pt x="84" y="2"/>
                  </a:lnTo>
                  <a:lnTo>
                    <a:pt x="82" y="4"/>
                  </a:lnTo>
                  <a:lnTo>
                    <a:pt x="78" y="6"/>
                  </a:lnTo>
                  <a:lnTo>
                    <a:pt x="73" y="7"/>
                  </a:lnTo>
                  <a:lnTo>
                    <a:pt x="60" y="9"/>
                  </a:lnTo>
                  <a:lnTo>
                    <a:pt x="43" y="10"/>
                  </a:lnTo>
                  <a:lnTo>
                    <a:pt x="43" y="10"/>
                  </a:lnTo>
                  <a:lnTo>
                    <a:pt x="27" y="9"/>
                  </a:lnTo>
                  <a:lnTo>
                    <a:pt x="13" y="7"/>
                  </a:lnTo>
                  <a:lnTo>
                    <a:pt x="7" y="6"/>
                  </a:lnTo>
                  <a:lnTo>
                    <a:pt x="4" y="4"/>
                  </a:lnTo>
                  <a:lnTo>
                    <a:pt x="1" y="2"/>
                  </a:lnTo>
                  <a:lnTo>
                    <a:pt x="0" y="0"/>
                  </a:lnTo>
                  <a:lnTo>
                    <a:pt x="0" y="15"/>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0" name="Line 501"/>
            <p:cNvSpPr>
              <a:spLocks noChangeShapeType="1"/>
            </p:cNvSpPr>
            <p:nvPr/>
          </p:nvSpPr>
          <p:spPr bwMode="auto">
            <a:xfrm>
              <a:off x="3195638" y="1876425"/>
              <a:ext cx="0" cy="0"/>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1" name="Freeform 502"/>
            <p:cNvSpPr>
              <a:spLocks/>
            </p:cNvSpPr>
            <p:nvPr/>
          </p:nvSpPr>
          <p:spPr bwMode="auto">
            <a:xfrm>
              <a:off x="3060701" y="1825625"/>
              <a:ext cx="134938" cy="26988"/>
            </a:xfrm>
            <a:custGeom>
              <a:avLst/>
              <a:gdLst>
                <a:gd name="T0" fmla="*/ 85 w 85"/>
                <a:gd name="T1" fmla="*/ 0 h 17"/>
                <a:gd name="T2" fmla="*/ 85 w 85"/>
                <a:gd name="T3" fmla="*/ 0 h 17"/>
                <a:gd name="T4" fmla="*/ 84 w 85"/>
                <a:gd name="T5" fmla="*/ 2 h 17"/>
                <a:gd name="T6" fmla="*/ 82 w 85"/>
                <a:gd name="T7" fmla="*/ 4 h 17"/>
                <a:gd name="T8" fmla="*/ 78 w 85"/>
                <a:gd name="T9" fmla="*/ 6 h 17"/>
                <a:gd name="T10" fmla="*/ 73 w 85"/>
                <a:gd name="T11" fmla="*/ 8 h 17"/>
                <a:gd name="T12" fmla="*/ 60 w 85"/>
                <a:gd name="T13" fmla="*/ 10 h 17"/>
                <a:gd name="T14" fmla="*/ 43 w 85"/>
                <a:gd name="T15" fmla="*/ 11 h 17"/>
                <a:gd name="T16" fmla="*/ 43 w 85"/>
                <a:gd name="T17" fmla="*/ 11 h 17"/>
                <a:gd name="T18" fmla="*/ 27 w 85"/>
                <a:gd name="T19" fmla="*/ 10 h 17"/>
                <a:gd name="T20" fmla="*/ 13 w 85"/>
                <a:gd name="T21" fmla="*/ 8 h 17"/>
                <a:gd name="T22" fmla="*/ 7 w 85"/>
                <a:gd name="T23" fmla="*/ 6 h 17"/>
                <a:gd name="T24" fmla="*/ 4 w 85"/>
                <a:gd name="T25" fmla="*/ 4 h 17"/>
                <a:gd name="T26" fmla="*/ 1 w 85"/>
                <a:gd name="T27" fmla="*/ 2 h 17"/>
                <a:gd name="T28" fmla="*/ 0 w 85"/>
                <a:gd name="T29" fmla="*/ 0 h 17"/>
                <a:gd name="T30" fmla="*/ 0 w 85"/>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7">
                  <a:moveTo>
                    <a:pt x="85" y="0"/>
                  </a:moveTo>
                  <a:lnTo>
                    <a:pt x="85" y="0"/>
                  </a:lnTo>
                  <a:lnTo>
                    <a:pt x="84" y="2"/>
                  </a:lnTo>
                  <a:lnTo>
                    <a:pt x="82" y="4"/>
                  </a:lnTo>
                  <a:lnTo>
                    <a:pt x="78" y="6"/>
                  </a:lnTo>
                  <a:lnTo>
                    <a:pt x="73" y="8"/>
                  </a:lnTo>
                  <a:lnTo>
                    <a:pt x="60" y="10"/>
                  </a:lnTo>
                  <a:lnTo>
                    <a:pt x="43" y="11"/>
                  </a:lnTo>
                  <a:lnTo>
                    <a:pt x="43" y="11"/>
                  </a:lnTo>
                  <a:lnTo>
                    <a:pt x="27" y="10"/>
                  </a:lnTo>
                  <a:lnTo>
                    <a:pt x="13" y="8"/>
                  </a:lnTo>
                  <a:lnTo>
                    <a:pt x="7" y="6"/>
                  </a:lnTo>
                  <a:lnTo>
                    <a:pt x="4" y="4"/>
                  </a:lnTo>
                  <a:lnTo>
                    <a:pt x="1" y="2"/>
                  </a:lnTo>
                  <a:lnTo>
                    <a:pt x="0" y="0"/>
                  </a:lnTo>
                  <a:lnTo>
                    <a:pt x="0" y="17"/>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2" name="Freeform 503"/>
            <p:cNvSpPr>
              <a:spLocks/>
            </p:cNvSpPr>
            <p:nvPr/>
          </p:nvSpPr>
          <p:spPr bwMode="auto">
            <a:xfrm>
              <a:off x="3060701" y="1809750"/>
              <a:ext cx="134938" cy="15875"/>
            </a:xfrm>
            <a:custGeom>
              <a:avLst/>
              <a:gdLst>
                <a:gd name="T0" fmla="*/ 0 w 85"/>
                <a:gd name="T1" fmla="*/ 10 h 10"/>
                <a:gd name="T2" fmla="*/ 0 w 85"/>
                <a:gd name="T3" fmla="*/ 10 h 10"/>
                <a:gd name="T4" fmla="*/ 1 w 85"/>
                <a:gd name="T5" fmla="*/ 8 h 10"/>
                <a:gd name="T6" fmla="*/ 4 w 85"/>
                <a:gd name="T7" fmla="*/ 6 h 10"/>
                <a:gd name="T8" fmla="*/ 8 w 85"/>
                <a:gd name="T9" fmla="*/ 4 h 10"/>
                <a:gd name="T10" fmla="*/ 13 w 85"/>
                <a:gd name="T11" fmla="*/ 3 h 10"/>
                <a:gd name="T12" fmla="*/ 27 w 85"/>
                <a:gd name="T13" fmla="*/ 1 h 10"/>
                <a:gd name="T14" fmla="*/ 43 w 85"/>
                <a:gd name="T15" fmla="*/ 0 h 10"/>
                <a:gd name="T16" fmla="*/ 43 w 85"/>
                <a:gd name="T17" fmla="*/ 0 h 10"/>
                <a:gd name="T18" fmla="*/ 60 w 85"/>
                <a:gd name="T19" fmla="*/ 1 h 10"/>
                <a:gd name="T20" fmla="*/ 73 w 85"/>
                <a:gd name="T21" fmla="*/ 3 h 10"/>
                <a:gd name="T22" fmla="*/ 78 w 85"/>
                <a:gd name="T23" fmla="*/ 4 h 10"/>
                <a:gd name="T24" fmla="*/ 82 w 85"/>
                <a:gd name="T25" fmla="*/ 6 h 10"/>
                <a:gd name="T26" fmla="*/ 84 w 85"/>
                <a:gd name="T27" fmla="*/ 8 h 10"/>
                <a:gd name="T28" fmla="*/ 85 w 85"/>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
                  <a:moveTo>
                    <a:pt x="0" y="10"/>
                  </a:moveTo>
                  <a:lnTo>
                    <a:pt x="0" y="10"/>
                  </a:lnTo>
                  <a:lnTo>
                    <a:pt x="1" y="8"/>
                  </a:lnTo>
                  <a:lnTo>
                    <a:pt x="4" y="6"/>
                  </a:lnTo>
                  <a:lnTo>
                    <a:pt x="8" y="4"/>
                  </a:lnTo>
                  <a:lnTo>
                    <a:pt x="13" y="3"/>
                  </a:lnTo>
                  <a:lnTo>
                    <a:pt x="27" y="1"/>
                  </a:lnTo>
                  <a:lnTo>
                    <a:pt x="43" y="0"/>
                  </a:lnTo>
                  <a:lnTo>
                    <a:pt x="43" y="0"/>
                  </a:lnTo>
                  <a:lnTo>
                    <a:pt x="60" y="1"/>
                  </a:lnTo>
                  <a:lnTo>
                    <a:pt x="73" y="3"/>
                  </a:lnTo>
                  <a:lnTo>
                    <a:pt x="78" y="4"/>
                  </a:lnTo>
                  <a:lnTo>
                    <a:pt x="82" y="6"/>
                  </a:lnTo>
                  <a:lnTo>
                    <a:pt x="84" y="8"/>
                  </a:lnTo>
                  <a:lnTo>
                    <a:pt x="85" y="10"/>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3" name="Freeform 504"/>
            <p:cNvSpPr>
              <a:spLocks/>
            </p:cNvSpPr>
            <p:nvPr/>
          </p:nvSpPr>
          <p:spPr bwMode="auto">
            <a:xfrm>
              <a:off x="2905126" y="1744663"/>
              <a:ext cx="60325" cy="103188"/>
            </a:xfrm>
            <a:custGeom>
              <a:avLst/>
              <a:gdLst>
                <a:gd name="T0" fmla="*/ 32 w 38"/>
                <a:gd name="T1" fmla="*/ 3 h 65"/>
                <a:gd name="T2" fmla="*/ 32 w 38"/>
                <a:gd name="T3" fmla="*/ 3 h 65"/>
                <a:gd name="T4" fmla="*/ 27 w 38"/>
                <a:gd name="T5" fmla="*/ 1 h 65"/>
                <a:gd name="T6" fmla="*/ 23 w 38"/>
                <a:gd name="T7" fmla="*/ 0 h 65"/>
                <a:gd name="T8" fmla="*/ 18 w 38"/>
                <a:gd name="T9" fmla="*/ 0 h 65"/>
                <a:gd name="T10" fmla="*/ 18 w 38"/>
                <a:gd name="T11" fmla="*/ 0 h 65"/>
                <a:gd name="T12" fmla="*/ 11 w 38"/>
                <a:gd name="T13" fmla="*/ 1 h 65"/>
                <a:gd name="T14" fmla="*/ 7 w 38"/>
                <a:gd name="T15" fmla="*/ 3 h 65"/>
                <a:gd name="T16" fmla="*/ 5 w 38"/>
                <a:gd name="T17" fmla="*/ 7 h 65"/>
                <a:gd name="T18" fmla="*/ 4 w 38"/>
                <a:gd name="T19" fmla="*/ 10 h 65"/>
                <a:gd name="T20" fmla="*/ 4 w 38"/>
                <a:gd name="T21" fmla="*/ 10 h 65"/>
                <a:gd name="T22" fmla="*/ 5 w 38"/>
                <a:gd name="T23" fmla="*/ 15 h 65"/>
                <a:gd name="T24" fmla="*/ 7 w 38"/>
                <a:gd name="T25" fmla="*/ 18 h 65"/>
                <a:gd name="T26" fmla="*/ 13 w 38"/>
                <a:gd name="T27" fmla="*/ 21 h 65"/>
                <a:gd name="T28" fmla="*/ 19 w 38"/>
                <a:gd name="T29" fmla="*/ 24 h 65"/>
                <a:gd name="T30" fmla="*/ 19 w 38"/>
                <a:gd name="T31" fmla="*/ 24 h 65"/>
                <a:gd name="T32" fmla="*/ 27 w 38"/>
                <a:gd name="T33" fmla="*/ 27 h 65"/>
                <a:gd name="T34" fmla="*/ 33 w 38"/>
                <a:gd name="T35" fmla="*/ 33 h 65"/>
                <a:gd name="T36" fmla="*/ 35 w 38"/>
                <a:gd name="T37" fmla="*/ 35 h 65"/>
                <a:gd name="T38" fmla="*/ 36 w 38"/>
                <a:gd name="T39" fmla="*/ 38 h 65"/>
                <a:gd name="T40" fmla="*/ 37 w 38"/>
                <a:gd name="T41" fmla="*/ 42 h 65"/>
                <a:gd name="T42" fmla="*/ 38 w 38"/>
                <a:gd name="T43" fmla="*/ 45 h 65"/>
                <a:gd name="T44" fmla="*/ 38 w 38"/>
                <a:gd name="T45" fmla="*/ 45 h 65"/>
                <a:gd name="T46" fmla="*/ 37 w 38"/>
                <a:gd name="T47" fmla="*/ 49 h 65"/>
                <a:gd name="T48" fmla="*/ 36 w 38"/>
                <a:gd name="T49" fmla="*/ 53 h 65"/>
                <a:gd name="T50" fmla="*/ 34 w 38"/>
                <a:gd name="T51" fmla="*/ 56 h 65"/>
                <a:gd name="T52" fmla="*/ 31 w 38"/>
                <a:gd name="T53" fmla="*/ 59 h 65"/>
                <a:gd name="T54" fmla="*/ 28 w 38"/>
                <a:gd name="T55" fmla="*/ 62 h 65"/>
                <a:gd name="T56" fmla="*/ 23 w 38"/>
                <a:gd name="T57" fmla="*/ 64 h 65"/>
                <a:gd name="T58" fmla="*/ 18 w 38"/>
                <a:gd name="T59" fmla="*/ 65 h 65"/>
                <a:gd name="T60" fmla="*/ 11 w 38"/>
                <a:gd name="T61" fmla="*/ 65 h 65"/>
                <a:gd name="T62" fmla="*/ 11 w 38"/>
                <a:gd name="T63" fmla="*/ 65 h 65"/>
                <a:gd name="T64" fmla="*/ 5 w 38"/>
                <a:gd name="T65" fmla="*/ 65 h 65"/>
                <a:gd name="T66" fmla="*/ 0 w 38"/>
                <a:gd name="T6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5">
                  <a:moveTo>
                    <a:pt x="32" y="3"/>
                  </a:moveTo>
                  <a:lnTo>
                    <a:pt x="32" y="3"/>
                  </a:lnTo>
                  <a:lnTo>
                    <a:pt x="27" y="1"/>
                  </a:lnTo>
                  <a:lnTo>
                    <a:pt x="23" y="0"/>
                  </a:lnTo>
                  <a:lnTo>
                    <a:pt x="18" y="0"/>
                  </a:lnTo>
                  <a:lnTo>
                    <a:pt x="18" y="0"/>
                  </a:lnTo>
                  <a:lnTo>
                    <a:pt x="11" y="1"/>
                  </a:lnTo>
                  <a:lnTo>
                    <a:pt x="7" y="3"/>
                  </a:lnTo>
                  <a:lnTo>
                    <a:pt x="5" y="7"/>
                  </a:lnTo>
                  <a:lnTo>
                    <a:pt x="4" y="10"/>
                  </a:lnTo>
                  <a:lnTo>
                    <a:pt x="4" y="10"/>
                  </a:lnTo>
                  <a:lnTo>
                    <a:pt x="5" y="15"/>
                  </a:lnTo>
                  <a:lnTo>
                    <a:pt x="7" y="18"/>
                  </a:lnTo>
                  <a:lnTo>
                    <a:pt x="13" y="21"/>
                  </a:lnTo>
                  <a:lnTo>
                    <a:pt x="19" y="24"/>
                  </a:lnTo>
                  <a:lnTo>
                    <a:pt x="19" y="24"/>
                  </a:lnTo>
                  <a:lnTo>
                    <a:pt x="27" y="27"/>
                  </a:lnTo>
                  <a:lnTo>
                    <a:pt x="33" y="33"/>
                  </a:lnTo>
                  <a:lnTo>
                    <a:pt x="35" y="35"/>
                  </a:lnTo>
                  <a:lnTo>
                    <a:pt x="36" y="38"/>
                  </a:lnTo>
                  <a:lnTo>
                    <a:pt x="37" y="42"/>
                  </a:lnTo>
                  <a:lnTo>
                    <a:pt x="38" y="45"/>
                  </a:lnTo>
                  <a:lnTo>
                    <a:pt x="38" y="45"/>
                  </a:lnTo>
                  <a:lnTo>
                    <a:pt x="37" y="49"/>
                  </a:lnTo>
                  <a:lnTo>
                    <a:pt x="36" y="53"/>
                  </a:lnTo>
                  <a:lnTo>
                    <a:pt x="34" y="56"/>
                  </a:lnTo>
                  <a:lnTo>
                    <a:pt x="31" y="59"/>
                  </a:lnTo>
                  <a:lnTo>
                    <a:pt x="28" y="62"/>
                  </a:lnTo>
                  <a:lnTo>
                    <a:pt x="23" y="64"/>
                  </a:lnTo>
                  <a:lnTo>
                    <a:pt x="18" y="65"/>
                  </a:lnTo>
                  <a:lnTo>
                    <a:pt x="11" y="65"/>
                  </a:lnTo>
                  <a:lnTo>
                    <a:pt x="11" y="65"/>
                  </a:lnTo>
                  <a:lnTo>
                    <a:pt x="5" y="65"/>
                  </a:lnTo>
                  <a:lnTo>
                    <a:pt x="0" y="64"/>
                  </a:lnTo>
                </a:path>
              </a:pathLst>
            </a:custGeom>
            <a:noFill/>
            <a:ln w="12700">
              <a:solidFill>
                <a:schemeClr val="bg2">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984" name="Line 505"/>
            <p:cNvSpPr>
              <a:spLocks noChangeShapeType="1"/>
            </p:cNvSpPr>
            <p:nvPr/>
          </p:nvSpPr>
          <p:spPr bwMode="auto">
            <a:xfrm>
              <a:off x="2935288" y="1719263"/>
              <a:ext cx="0" cy="153988"/>
            </a:xfrm>
            <a:prstGeom prst="line">
              <a:avLst/>
            </a:prstGeom>
            <a:noFill/>
            <a:ln w="12700">
              <a:solidFill>
                <a:schemeClr val="bg2">
                  <a:lumMod val="60000"/>
                  <a:lumOff val="4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spTree>
    <p:extLst>
      <p:ext uri="{BB962C8B-B14F-4D97-AF65-F5344CB8AC3E}">
        <p14:creationId xmlns:p14="http://schemas.microsoft.com/office/powerpoint/2010/main" val="1357686558"/>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trona koncowa_ciemny">
    <p:spTree>
      <p:nvGrpSpPr>
        <p:cNvPr id="1" name=""/>
        <p:cNvGrpSpPr/>
        <p:nvPr/>
      </p:nvGrpSpPr>
      <p:grpSpPr>
        <a:xfrm>
          <a:off x="0" y="0"/>
          <a:ext cx="0" cy="0"/>
          <a:chOff x="0" y="0"/>
          <a:chExt cx="0" cy="0"/>
        </a:xfrm>
      </p:grpSpPr>
      <p:sp>
        <p:nvSpPr>
          <p:cNvPr id="3" name="Prostokąt 2">
            <a:extLst>
              <a:ext uri="{FF2B5EF4-FFF2-40B4-BE49-F238E27FC236}">
                <a16:creationId xmlns:a16="http://schemas.microsoft.com/office/drawing/2014/main" id="{DAA7E2D6-CF0F-48F7-8420-FD21B0B30903}"/>
              </a:ext>
            </a:extLst>
          </p:cNvPr>
          <p:cNvSpPr/>
          <p:nvPr userDrawn="1"/>
        </p:nvSpPr>
        <p:spPr>
          <a:xfrm>
            <a:off x="0" y="0"/>
            <a:ext cx="9144000" cy="5133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02" name="Prostokąt 901"/>
          <p:cNvSpPr/>
          <p:nvPr userDrawn="1"/>
        </p:nvSpPr>
        <p:spPr>
          <a:xfrm>
            <a:off x="5580112" y="692696"/>
            <a:ext cx="2952328" cy="461665"/>
          </a:xfrm>
          <a:prstGeom prst="rect">
            <a:avLst/>
          </a:prstGeom>
        </p:spPr>
        <p:txBody>
          <a:bodyPr wrap="square">
            <a:spAutoFit/>
          </a:bodyPr>
          <a:lstStyle/>
          <a:p>
            <a:pPr algn="r"/>
            <a:r>
              <a:rPr lang="pl-PL" sz="2400" dirty="0">
                <a:solidFill>
                  <a:schemeClr val="tx1">
                    <a:lumMod val="50000"/>
                    <a:alpha val="75000"/>
                  </a:schemeClr>
                </a:solidFill>
                <a:latin typeface="Calibri" panose="020F0502020204030204" pitchFamily="34" charset="0"/>
                <a:cs typeface="Calibri" panose="020F0502020204030204" pitchFamily="34" charset="0"/>
              </a:rPr>
              <a:t>Dziękujemy za uwagę</a:t>
            </a:r>
          </a:p>
        </p:txBody>
      </p:sp>
      <p:pic>
        <p:nvPicPr>
          <p:cNvPr id="2" name="Obraz 1">
            <a:extLst>
              <a:ext uri="{FF2B5EF4-FFF2-40B4-BE49-F238E27FC236}">
                <a16:creationId xmlns:a16="http://schemas.microsoft.com/office/drawing/2014/main" id="{47ACB6FE-9153-40D2-F847-728EE4E99182}"/>
              </a:ext>
            </a:extLst>
          </p:cNvPr>
          <p:cNvPicPr>
            <a:picLocks noChangeAspect="1"/>
          </p:cNvPicPr>
          <p:nvPr userDrawn="1"/>
        </p:nvPicPr>
        <p:blipFill>
          <a:blip r:embed="rId2"/>
          <a:stretch>
            <a:fillRect/>
          </a:stretch>
        </p:blipFill>
        <p:spPr>
          <a:xfrm>
            <a:off x="5399025" y="5664889"/>
            <a:ext cx="584013" cy="577081"/>
          </a:xfrm>
          <a:prstGeom prst="rect">
            <a:avLst/>
          </a:prstGeom>
        </p:spPr>
      </p:pic>
      <p:sp>
        <p:nvSpPr>
          <p:cNvPr id="4" name="pole tekstowe 3">
            <a:extLst>
              <a:ext uri="{FF2B5EF4-FFF2-40B4-BE49-F238E27FC236}">
                <a16:creationId xmlns:a16="http://schemas.microsoft.com/office/drawing/2014/main" id="{EB41F2AA-3870-ACFF-DE03-FEE3187DF0EE}"/>
              </a:ext>
            </a:extLst>
          </p:cNvPr>
          <p:cNvSpPr txBox="1"/>
          <p:nvPr userDrawn="1"/>
        </p:nvSpPr>
        <p:spPr>
          <a:xfrm>
            <a:off x="5551720" y="5664889"/>
            <a:ext cx="3340938" cy="577081"/>
          </a:xfrm>
          <a:prstGeom prst="rect">
            <a:avLst/>
          </a:prstGeom>
          <a:noFill/>
        </p:spPr>
        <p:txBody>
          <a:bodyPr wrap="square" rtlCol="0">
            <a:spAutoFit/>
          </a:bodyPr>
          <a:lstStyle/>
          <a:p>
            <a:pPr algn="r"/>
            <a:r>
              <a:rPr lang="pl-PL" sz="1050" b="1" dirty="0">
                <a:solidFill>
                  <a:schemeClr val="tx1">
                    <a:lumMod val="50000"/>
                  </a:schemeClr>
                </a:solidFill>
                <a:latin typeface="Calibri" panose="020F0502020204030204" pitchFamily="34" charset="0"/>
                <a:cs typeface="Calibri" panose="020F0502020204030204" pitchFamily="34" charset="0"/>
              </a:rPr>
              <a:t>Grupa Badawcza DSC Sp. z o.o.</a:t>
            </a:r>
            <a:br>
              <a:rPr lang="pl-PL" sz="1050" b="1" dirty="0">
                <a:solidFill>
                  <a:schemeClr val="tx1">
                    <a:lumMod val="50000"/>
                  </a:schemeClr>
                </a:solidFill>
                <a:latin typeface="Calibri" panose="020F0502020204030204" pitchFamily="34" charset="0"/>
                <a:cs typeface="Calibri" panose="020F0502020204030204" pitchFamily="34" charset="0"/>
              </a:rPr>
            </a:br>
            <a:r>
              <a:rPr lang="pl-PL" sz="1050" dirty="0">
                <a:solidFill>
                  <a:schemeClr val="tx1">
                    <a:lumMod val="50000"/>
                  </a:schemeClr>
                </a:solidFill>
                <a:latin typeface="Calibri" panose="020F0502020204030204" pitchFamily="34" charset="0"/>
                <a:cs typeface="Calibri" panose="020F0502020204030204" pitchFamily="34" charset="0"/>
              </a:rPr>
              <a:t>Aleksandra Ostrowskiego 30, lokale 12/14, </a:t>
            </a:r>
            <a:br>
              <a:rPr lang="pl-PL" sz="1050" dirty="0">
                <a:solidFill>
                  <a:schemeClr val="tx1">
                    <a:lumMod val="50000"/>
                  </a:schemeClr>
                </a:solidFill>
                <a:latin typeface="Calibri" panose="020F0502020204030204" pitchFamily="34" charset="0"/>
                <a:cs typeface="Calibri" panose="020F0502020204030204" pitchFamily="34" charset="0"/>
              </a:rPr>
            </a:br>
            <a:r>
              <a:rPr lang="pl-PL" sz="1050" dirty="0">
                <a:solidFill>
                  <a:schemeClr val="tx1">
                    <a:lumMod val="50000"/>
                  </a:schemeClr>
                </a:solidFill>
                <a:latin typeface="Calibri" panose="020F0502020204030204" pitchFamily="34" charset="0"/>
                <a:cs typeface="Calibri" panose="020F0502020204030204" pitchFamily="34" charset="0"/>
              </a:rPr>
              <a:t>53-238 Wrocław</a:t>
            </a:r>
            <a:endParaRPr lang="en-US" sz="1050" b="1" dirty="0">
              <a:solidFill>
                <a:schemeClr val="tx1">
                  <a:lumMod val="50000"/>
                </a:schemeClr>
              </a:solidFill>
              <a:latin typeface="Calibri" panose="020F0502020204030204" pitchFamily="34" charset="0"/>
              <a:cs typeface="Calibri" panose="020F0502020204030204" pitchFamily="34" charset="0"/>
            </a:endParaRPr>
          </a:p>
        </p:txBody>
      </p:sp>
      <p:sp>
        <p:nvSpPr>
          <p:cNvPr id="6" name="Prostokąt 5">
            <a:extLst>
              <a:ext uri="{FF2B5EF4-FFF2-40B4-BE49-F238E27FC236}">
                <a16:creationId xmlns:a16="http://schemas.microsoft.com/office/drawing/2014/main" id="{CBB41307-7886-E0F6-7DC7-058ED9B6A2A6}"/>
              </a:ext>
            </a:extLst>
          </p:cNvPr>
          <p:cNvSpPr/>
          <p:nvPr userDrawn="1"/>
        </p:nvSpPr>
        <p:spPr>
          <a:xfrm>
            <a:off x="0" y="0"/>
            <a:ext cx="3269411" cy="5133266"/>
          </a:xfrm>
          <a:prstGeom prst="rect">
            <a:avLst/>
          </a:prstGeom>
          <a:solidFill>
            <a:schemeClr val="tx2">
              <a:lumMod val="5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5929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0-#ppt_w/2"/>
                                          </p:val>
                                        </p:tav>
                                        <p:tav tm="100000">
                                          <p:val>
                                            <p:strVal val="#ppt_x"/>
                                          </p:val>
                                        </p:tav>
                                      </p:tavLst>
                                    </p:anim>
                                    <p:anim calcmode="lin" valueType="num">
                                      <p:cBhvr additive="base">
                                        <p:cTn id="8" dur="1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Układ niestandardowy">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79352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przekladka_pusta">
    <p:spTree>
      <p:nvGrpSpPr>
        <p:cNvPr id="1" name=""/>
        <p:cNvGrpSpPr/>
        <p:nvPr/>
      </p:nvGrpSpPr>
      <p:grpSpPr>
        <a:xfrm>
          <a:off x="0" y="0"/>
          <a:ext cx="0" cy="0"/>
          <a:chOff x="0" y="0"/>
          <a:chExt cx="0" cy="0"/>
        </a:xfrm>
      </p:grpSpPr>
      <p:cxnSp>
        <p:nvCxnSpPr>
          <p:cNvPr id="26" name="Łącznik prosty 25"/>
          <p:cNvCxnSpPr/>
          <p:nvPr userDrawn="1"/>
        </p:nvCxnSpPr>
        <p:spPr>
          <a:xfrm>
            <a:off x="323528" y="289011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7" name="Łącznik prosty 26"/>
          <p:cNvCxnSpPr/>
          <p:nvPr userDrawn="1"/>
        </p:nvCxnSpPr>
        <p:spPr>
          <a:xfrm>
            <a:off x="323528" y="3933056"/>
            <a:ext cx="8568952" cy="0"/>
          </a:xfrm>
          <a:prstGeom prst="line">
            <a:avLst/>
          </a:prstGeom>
          <a:ln w="6350">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0" name="Freeform 20"/>
          <p:cNvSpPr>
            <a:spLocks/>
          </p:cNvSpPr>
          <p:nvPr/>
        </p:nvSpPr>
        <p:spPr bwMode="auto">
          <a:xfrm>
            <a:off x="421193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6" name="Freeform 20"/>
          <p:cNvSpPr>
            <a:spLocks/>
          </p:cNvSpPr>
          <p:nvPr/>
        </p:nvSpPr>
        <p:spPr bwMode="auto">
          <a:xfrm>
            <a:off x="5012585"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2" name="Freeform 20"/>
          <p:cNvSpPr>
            <a:spLocks/>
          </p:cNvSpPr>
          <p:nvPr/>
        </p:nvSpPr>
        <p:spPr bwMode="auto">
          <a:xfrm>
            <a:off x="5813240"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48" name="Freeform 20"/>
          <p:cNvSpPr>
            <a:spLocks/>
          </p:cNvSpPr>
          <p:nvPr/>
        </p:nvSpPr>
        <p:spPr bwMode="auto">
          <a:xfrm>
            <a:off x="2615668"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54" name="Freeform 20"/>
          <p:cNvSpPr>
            <a:spLocks/>
          </p:cNvSpPr>
          <p:nvPr/>
        </p:nvSpPr>
        <p:spPr bwMode="auto">
          <a:xfrm>
            <a:off x="3416323" y="3068885"/>
            <a:ext cx="720000" cy="720000"/>
          </a:xfrm>
          <a:custGeom>
            <a:avLst/>
            <a:gdLst>
              <a:gd name="T0" fmla="*/ 423 w 893"/>
              <a:gd name="T1" fmla="*/ 0 h 891"/>
              <a:gd name="T2" fmla="*/ 357 w 893"/>
              <a:gd name="T3" fmla="*/ 9 h 891"/>
              <a:gd name="T4" fmla="*/ 294 w 893"/>
              <a:gd name="T5" fmla="*/ 27 h 891"/>
              <a:gd name="T6" fmla="*/ 233 w 893"/>
              <a:gd name="T7" fmla="*/ 54 h 891"/>
              <a:gd name="T8" fmla="*/ 179 w 893"/>
              <a:gd name="T9" fmla="*/ 88 h 891"/>
              <a:gd name="T10" fmla="*/ 131 w 893"/>
              <a:gd name="T11" fmla="*/ 131 h 891"/>
              <a:gd name="T12" fmla="*/ 89 w 893"/>
              <a:gd name="T13" fmla="*/ 179 h 891"/>
              <a:gd name="T14" fmla="*/ 55 w 893"/>
              <a:gd name="T15" fmla="*/ 233 h 891"/>
              <a:gd name="T16" fmla="*/ 27 w 893"/>
              <a:gd name="T17" fmla="*/ 293 h 891"/>
              <a:gd name="T18" fmla="*/ 9 w 893"/>
              <a:gd name="T19" fmla="*/ 356 h 891"/>
              <a:gd name="T20" fmla="*/ 0 w 893"/>
              <a:gd name="T21" fmla="*/ 423 h 891"/>
              <a:gd name="T22" fmla="*/ 0 w 893"/>
              <a:gd name="T23" fmla="*/ 469 h 891"/>
              <a:gd name="T24" fmla="*/ 9 w 893"/>
              <a:gd name="T25" fmla="*/ 535 h 891"/>
              <a:gd name="T26" fmla="*/ 27 w 893"/>
              <a:gd name="T27" fmla="*/ 598 h 891"/>
              <a:gd name="T28" fmla="*/ 55 w 893"/>
              <a:gd name="T29" fmla="*/ 658 h 891"/>
              <a:gd name="T30" fmla="*/ 89 w 893"/>
              <a:gd name="T31" fmla="*/ 712 h 891"/>
              <a:gd name="T32" fmla="*/ 131 w 893"/>
              <a:gd name="T33" fmla="*/ 760 h 891"/>
              <a:gd name="T34" fmla="*/ 179 w 893"/>
              <a:gd name="T35" fmla="*/ 803 h 891"/>
              <a:gd name="T36" fmla="*/ 233 w 893"/>
              <a:gd name="T37" fmla="*/ 838 h 891"/>
              <a:gd name="T38" fmla="*/ 294 w 893"/>
              <a:gd name="T39" fmla="*/ 864 h 891"/>
              <a:gd name="T40" fmla="*/ 357 w 893"/>
              <a:gd name="T41" fmla="*/ 883 h 891"/>
              <a:gd name="T42" fmla="*/ 423 w 893"/>
              <a:gd name="T43" fmla="*/ 891 h 891"/>
              <a:gd name="T44" fmla="*/ 469 w 893"/>
              <a:gd name="T45" fmla="*/ 891 h 891"/>
              <a:gd name="T46" fmla="*/ 536 w 893"/>
              <a:gd name="T47" fmla="*/ 883 h 891"/>
              <a:gd name="T48" fmla="*/ 600 w 893"/>
              <a:gd name="T49" fmla="*/ 864 h 891"/>
              <a:gd name="T50" fmla="*/ 660 w 893"/>
              <a:gd name="T51" fmla="*/ 838 h 891"/>
              <a:gd name="T52" fmla="*/ 714 w 893"/>
              <a:gd name="T53" fmla="*/ 803 h 891"/>
              <a:gd name="T54" fmla="*/ 762 w 893"/>
              <a:gd name="T55" fmla="*/ 760 h 891"/>
              <a:gd name="T56" fmla="*/ 804 w 893"/>
              <a:gd name="T57" fmla="*/ 712 h 891"/>
              <a:gd name="T58" fmla="*/ 839 w 893"/>
              <a:gd name="T59" fmla="*/ 658 h 891"/>
              <a:gd name="T60" fmla="*/ 866 w 893"/>
              <a:gd name="T61" fmla="*/ 598 h 891"/>
              <a:gd name="T62" fmla="*/ 884 w 893"/>
              <a:gd name="T63" fmla="*/ 535 h 891"/>
              <a:gd name="T64" fmla="*/ 893 w 893"/>
              <a:gd name="T65" fmla="*/ 469 h 891"/>
              <a:gd name="T66" fmla="*/ 893 w 893"/>
              <a:gd name="T67" fmla="*/ 423 h 891"/>
              <a:gd name="T68" fmla="*/ 884 w 893"/>
              <a:gd name="T69" fmla="*/ 356 h 891"/>
              <a:gd name="T70" fmla="*/ 866 w 893"/>
              <a:gd name="T71" fmla="*/ 293 h 891"/>
              <a:gd name="T72" fmla="*/ 839 w 893"/>
              <a:gd name="T73" fmla="*/ 233 h 891"/>
              <a:gd name="T74" fmla="*/ 804 w 893"/>
              <a:gd name="T75" fmla="*/ 179 h 891"/>
              <a:gd name="T76" fmla="*/ 762 w 893"/>
              <a:gd name="T77" fmla="*/ 131 h 891"/>
              <a:gd name="T78" fmla="*/ 714 w 893"/>
              <a:gd name="T79" fmla="*/ 88 h 891"/>
              <a:gd name="T80" fmla="*/ 660 w 893"/>
              <a:gd name="T81" fmla="*/ 54 h 891"/>
              <a:gd name="T82" fmla="*/ 600 w 893"/>
              <a:gd name="T83" fmla="*/ 27 h 891"/>
              <a:gd name="T84" fmla="*/ 536 w 893"/>
              <a:gd name="T85" fmla="*/ 9 h 891"/>
              <a:gd name="T86" fmla="*/ 469 w 893"/>
              <a:gd name="T87" fmla="*/ 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3" h="891">
                <a:moveTo>
                  <a:pt x="447" y="0"/>
                </a:moveTo>
                <a:lnTo>
                  <a:pt x="447" y="0"/>
                </a:lnTo>
                <a:lnTo>
                  <a:pt x="423" y="0"/>
                </a:lnTo>
                <a:lnTo>
                  <a:pt x="401" y="2"/>
                </a:lnTo>
                <a:lnTo>
                  <a:pt x="378" y="5"/>
                </a:lnTo>
                <a:lnTo>
                  <a:pt x="357" y="9"/>
                </a:lnTo>
                <a:lnTo>
                  <a:pt x="335" y="14"/>
                </a:lnTo>
                <a:lnTo>
                  <a:pt x="314" y="20"/>
                </a:lnTo>
                <a:lnTo>
                  <a:pt x="294" y="27"/>
                </a:lnTo>
                <a:lnTo>
                  <a:pt x="272" y="35"/>
                </a:lnTo>
                <a:lnTo>
                  <a:pt x="253" y="44"/>
                </a:lnTo>
                <a:lnTo>
                  <a:pt x="233" y="54"/>
                </a:lnTo>
                <a:lnTo>
                  <a:pt x="215" y="65"/>
                </a:lnTo>
                <a:lnTo>
                  <a:pt x="197" y="76"/>
                </a:lnTo>
                <a:lnTo>
                  <a:pt x="179" y="88"/>
                </a:lnTo>
                <a:lnTo>
                  <a:pt x="163" y="102"/>
                </a:lnTo>
                <a:lnTo>
                  <a:pt x="146" y="115"/>
                </a:lnTo>
                <a:lnTo>
                  <a:pt x="131" y="131"/>
                </a:lnTo>
                <a:lnTo>
                  <a:pt x="116" y="146"/>
                </a:lnTo>
                <a:lnTo>
                  <a:pt x="102" y="162"/>
                </a:lnTo>
                <a:lnTo>
                  <a:pt x="89" y="179"/>
                </a:lnTo>
                <a:lnTo>
                  <a:pt x="77" y="196"/>
                </a:lnTo>
                <a:lnTo>
                  <a:pt x="65" y="215"/>
                </a:lnTo>
                <a:lnTo>
                  <a:pt x="55" y="233"/>
                </a:lnTo>
                <a:lnTo>
                  <a:pt x="44" y="253"/>
                </a:lnTo>
                <a:lnTo>
                  <a:pt x="36" y="273"/>
                </a:lnTo>
                <a:lnTo>
                  <a:pt x="27" y="293"/>
                </a:lnTo>
                <a:lnTo>
                  <a:pt x="20" y="313"/>
                </a:lnTo>
                <a:lnTo>
                  <a:pt x="15" y="334"/>
                </a:lnTo>
                <a:lnTo>
                  <a:pt x="9" y="356"/>
                </a:lnTo>
                <a:lnTo>
                  <a:pt x="5" y="377"/>
                </a:lnTo>
                <a:lnTo>
                  <a:pt x="3" y="400"/>
                </a:lnTo>
                <a:lnTo>
                  <a:pt x="0" y="423"/>
                </a:lnTo>
                <a:lnTo>
                  <a:pt x="0" y="446"/>
                </a:lnTo>
                <a:lnTo>
                  <a:pt x="0" y="446"/>
                </a:lnTo>
                <a:lnTo>
                  <a:pt x="0" y="469"/>
                </a:lnTo>
                <a:lnTo>
                  <a:pt x="3" y="491"/>
                </a:lnTo>
                <a:lnTo>
                  <a:pt x="5" y="514"/>
                </a:lnTo>
                <a:lnTo>
                  <a:pt x="9" y="535"/>
                </a:lnTo>
                <a:lnTo>
                  <a:pt x="15" y="557"/>
                </a:lnTo>
                <a:lnTo>
                  <a:pt x="20" y="578"/>
                </a:lnTo>
                <a:lnTo>
                  <a:pt x="27" y="598"/>
                </a:lnTo>
                <a:lnTo>
                  <a:pt x="36" y="619"/>
                </a:lnTo>
                <a:lnTo>
                  <a:pt x="44" y="638"/>
                </a:lnTo>
                <a:lnTo>
                  <a:pt x="55" y="658"/>
                </a:lnTo>
                <a:lnTo>
                  <a:pt x="65" y="677"/>
                </a:lnTo>
                <a:lnTo>
                  <a:pt x="77" y="695"/>
                </a:lnTo>
                <a:lnTo>
                  <a:pt x="89" y="712"/>
                </a:lnTo>
                <a:lnTo>
                  <a:pt x="102" y="729"/>
                </a:lnTo>
                <a:lnTo>
                  <a:pt x="116" y="745"/>
                </a:lnTo>
                <a:lnTo>
                  <a:pt x="131" y="760"/>
                </a:lnTo>
                <a:lnTo>
                  <a:pt x="146" y="776"/>
                </a:lnTo>
                <a:lnTo>
                  <a:pt x="163" y="790"/>
                </a:lnTo>
                <a:lnTo>
                  <a:pt x="179" y="803"/>
                </a:lnTo>
                <a:lnTo>
                  <a:pt x="197" y="816"/>
                </a:lnTo>
                <a:lnTo>
                  <a:pt x="215" y="826"/>
                </a:lnTo>
                <a:lnTo>
                  <a:pt x="233" y="838"/>
                </a:lnTo>
                <a:lnTo>
                  <a:pt x="253" y="847"/>
                </a:lnTo>
                <a:lnTo>
                  <a:pt x="272" y="857"/>
                </a:lnTo>
                <a:lnTo>
                  <a:pt x="294" y="864"/>
                </a:lnTo>
                <a:lnTo>
                  <a:pt x="314" y="871"/>
                </a:lnTo>
                <a:lnTo>
                  <a:pt x="335" y="877"/>
                </a:lnTo>
                <a:lnTo>
                  <a:pt x="357" y="883"/>
                </a:lnTo>
                <a:lnTo>
                  <a:pt x="378" y="886"/>
                </a:lnTo>
                <a:lnTo>
                  <a:pt x="401" y="889"/>
                </a:lnTo>
                <a:lnTo>
                  <a:pt x="423" y="891"/>
                </a:lnTo>
                <a:lnTo>
                  <a:pt x="447" y="891"/>
                </a:lnTo>
                <a:lnTo>
                  <a:pt x="447" y="891"/>
                </a:lnTo>
                <a:lnTo>
                  <a:pt x="469" y="891"/>
                </a:lnTo>
                <a:lnTo>
                  <a:pt x="492" y="889"/>
                </a:lnTo>
                <a:lnTo>
                  <a:pt x="515" y="886"/>
                </a:lnTo>
                <a:lnTo>
                  <a:pt x="536" y="883"/>
                </a:lnTo>
                <a:lnTo>
                  <a:pt x="558" y="877"/>
                </a:lnTo>
                <a:lnTo>
                  <a:pt x="580" y="871"/>
                </a:lnTo>
                <a:lnTo>
                  <a:pt x="600" y="864"/>
                </a:lnTo>
                <a:lnTo>
                  <a:pt x="620" y="857"/>
                </a:lnTo>
                <a:lnTo>
                  <a:pt x="640" y="847"/>
                </a:lnTo>
                <a:lnTo>
                  <a:pt x="660" y="838"/>
                </a:lnTo>
                <a:lnTo>
                  <a:pt x="678" y="826"/>
                </a:lnTo>
                <a:lnTo>
                  <a:pt x="696" y="816"/>
                </a:lnTo>
                <a:lnTo>
                  <a:pt x="714" y="803"/>
                </a:lnTo>
                <a:lnTo>
                  <a:pt x="730" y="790"/>
                </a:lnTo>
                <a:lnTo>
                  <a:pt x="747" y="776"/>
                </a:lnTo>
                <a:lnTo>
                  <a:pt x="762" y="760"/>
                </a:lnTo>
                <a:lnTo>
                  <a:pt x="777" y="745"/>
                </a:lnTo>
                <a:lnTo>
                  <a:pt x="791" y="729"/>
                </a:lnTo>
                <a:lnTo>
                  <a:pt x="804" y="712"/>
                </a:lnTo>
                <a:lnTo>
                  <a:pt x="816" y="695"/>
                </a:lnTo>
                <a:lnTo>
                  <a:pt x="828" y="677"/>
                </a:lnTo>
                <a:lnTo>
                  <a:pt x="839" y="658"/>
                </a:lnTo>
                <a:lnTo>
                  <a:pt x="849" y="638"/>
                </a:lnTo>
                <a:lnTo>
                  <a:pt x="857" y="619"/>
                </a:lnTo>
                <a:lnTo>
                  <a:pt x="866" y="598"/>
                </a:lnTo>
                <a:lnTo>
                  <a:pt x="873" y="578"/>
                </a:lnTo>
                <a:lnTo>
                  <a:pt x="879" y="557"/>
                </a:lnTo>
                <a:lnTo>
                  <a:pt x="884" y="535"/>
                </a:lnTo>
                <a:lnTo>
                  <a:pt x="888" y="514"/>
                </a:lnTo>
                <a:lnTo>
                  <a:pt x="890" y="491"/>
                </a:lnTo>
                <a:lnTo>
                  <a:pt x="893" y="469"/>
                </a:lnTo>
                <a:lnTo>
                  <a:pt x="893" y="446"/>
                </a:lnTo>
                <a:lnTo>
                  <a:pt x="893" y="446"/>
                </a:lnTo>
                <a:lnTo>
                  <a:pt x="893" y="423"/>
                </a:lnTo>
                <a:lnTo>
                  <a:pt x="890" y="400"/>
                </a:lnTo>
                <a:lnTo>
                  <a:pt x="888" y="377"/>
                </a:lnTo>
                <a:lnTo>
                  <a:pt x="884" y="356"/>
                </a:lnTo>
                <a:lnTo>
                  <a:pt x="879" y="334"/>
                </a:lnTo>
                <a:lnTo>
                  <a:pt x="873" y="313"/>
                </a:lnTo>
                <a:lnTo>
                  <a:pt x="866" y="293"/>
                </a:lnTo>
                <a:lnTo>
                  <a:pt x="857" y="273"/>
                </a:lnTo>
                <a:lnTo>
                  <a:pt x="849" y="253"/>
                </a:lnTo>
                <a:lnTo>
                  <a:pt x="839" y="233"/>
                </a:lnTo>
                <a:lnTo>
                  <a:pt x="828" y="215"/>
                </a:lnTo>
                <a:lnTo>
                  <a:pt x="816" y="196"/>
                </a:lnTo>
                <a:lnTo>
                  <a:pt x="804" y="179"/>
                </a:lnTo>
                <a:lnTo>
                  <a:pt x="791" y="162"/>
                </a:lnTo>
                <a:lnTo>
                  <a:pt x="777" y="146"/>
                </a:lnTo>
                <a:lnTo>
                  <a:pt x="762" y="131"/>
                </a:lnTo>
                <a:lnTo>
                  <a:pt x="747" y="115"/>
                </a:lnTo>
                <a:lnTo>
                  <a:pt x="730" y="102"/>
                </a:lnTo>
                <a:lnTo>
                  <a:pt x="714" y="88"/>
                </a:lnTo>
                <a:lnTo>
                  <a:pt x="696" y="76"/>
                </a:lnTo>
                <a:lnTo>
                  <a:pt x="678" y="65"/>
                </a:lnTo>
                <a:lnTo>
                  <a:pt x="660" y="54"/>
                </a:lnTo>
                <a:lnTo>
                  <a:pt x="640" y="44"/>
                </a:lnTo>
                <a:lnTo>
                  <a:pt x="620" y="35"/>
                </a:lnTo>
                <a:lnTo>
                  <a:pt x="600" y="27"/>
                </a:lnTo>
                <a:lnTo>
                  <a:pt x="580" y="20"/>
                </a:lnTo>
                <a:lnTo>
                  <a:pt x="558" y="14"/>
                </a:lnTo>
                <a:lnTo>
                  <a:pt x="536" y="9"/>
                </a:lnTo>
                <a:lnTo>
                  <a:pt x="515" y="5"/>
                </a:lnTo>
                <a:lnTo>
                  <a:pt x="492" y="2"/>
                </a:lnTo>
                <a:lnTo>
                  <a:pt x="469" y="0"/>
                </a:lnTo>
                <a:lnTo>
                  <a:pt x="447" y="0"/>
                </a:lnTo>
                <a:lnTo>
                  <a:pt x="447" y="0"/>
                </a:lnTo>
                <a:close/>
              </a:path>
            </a:pathLst>
          </a:custGeom>
          <a:noFill/>
          <a:ln w="31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latin typeface="Century Gothic" panose="020B0502020202020204" pitchFamily="34" charset="0"/>
            </a:endParaRPr>
          </a:p>
        </p:txBody>
      </p:sp>
      <p:sp>
        <p:nvSpPr>
          <p:cNvPr id="3" name="Symbol zastępczy tekstu 2"/>
          <p:cNvSpPr>
            <a:spLocks noGrp="1"/>
          </p:cNvSpPr>
          <p:nvPr userDrawn="1">
            <p:ph type="body" sz="quarter" idx="10" hasCustomPrompt="1"/>
          </p:nvPr>
        </p:nvSpPr>
        <p:spPr>
          <a:xfrm>
            <a:off x="3199891" y="3967653"/>
            <a:ext cx="2816225" cy="368300"/>
          </a:xfrm>
          <a:prstGeom prst="rect">
            <a:avLst/>
          </a:prstGeom>
        </p:spPr>
        <p:txBody>
          <a:bodyPr anchor="ctr"/>
          <a:lstStyle>
            <a:lvl1pPr marL="0" indent="0" algn="ctr">
              <a:buNone/>
              <a:defRPr sz="2000" baseline="0">
                <a:solidFill>
                  <a:schemeClr val="tx2"/>
                </a:solidFill>
              </a:defRPr>
            </a:lvl1pPr>
          </a:lstStyle>
          <a:p>
            <a:pPr algn="ctr"/>
            <a:r>
              <a:rPr lang="pl-PL"/>
              <a:t>tytuł slajdu</a:t>
            </a:r>
            <a:endParaRPr lang="en-US"/>
          </a:p>
        </p:txBody>
      </p:sp>
      <p:pic>
        <p:nvPicPr>
          <p:cNvPr id="5" name="Picture 4" descr="Shape, rectangle&#10;&#10;Description automatically generated">
            <a:extLst>
              <a:ext uri="{FF2B5EF4-FFF2-40B4-BE49-F238E27FC236}">
                <a16:creationId xmlns:a16="http://schemas.microsoft.com/office/drawing/2014/main" id="{5AA750E2-89CF-5F17-E48B-54C8630BB5A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822594" y="6104844"/>
            <a:ext cx="1918085" cy="647353"/>
          </a:xfrm>
          <a:prstGeom prst="rect">
            <a:avLst/>
          </a:prstGeom>
        </p:spPr>
      </p:pic>
    </p:spTree>
    <p:extLst>
      <p:ext uri="{BB962C8B-B14F-4D97-AF65-F5344CB8AC3E}">
        <p14:creationId xmlns:p14="http://schemas.microsoft.com/office/powerpoint/2010/main" val="3431608715"/>
      </p:ext>
    </p:extLst>
  </p:cSld>
  <p:clrMapOvr>
    <a:masterClrMapping/>
  </p:clrMapOvr>
  <p:extLst>
    <p:ext uri="{DCECCB84-F9BA-43D5-87BE-67443E8EF086}">
      <p15:sldGuideLst xmlns:p15="http://schemas.microsoft.com/office/powerpoint/2012/main">
        <p15:guide id="1" orient="horz" pos="2024">
          <p15:clr>
            <a:srgbClr val="FBAE40"/>
          </p15:clr>
        </p15:guide>
        <p15:guide id="2" pos="2540">
          <p15:clr>
            <a:srgbClr val="FBAE40"/>
          </p15:clr>
        </p15:guide>
        <p15:guide id="3" pos="3039">
          <p15:clr>
            <a:srgbClr val="FBAE40"/>
          </p15:clr>
        </p15:guide>
        <p15:guide id="4" orient="horz" pos="2296">
          <p15:clr>
            <a:srgbClr val="FBAE40"/>
          </p15:clr>
        </p15:guide>
        <p15:guide id="5" pos="2222">
          <p15:clr>
            <a:srgbClr val="FBAE40"/>
          </p15:clr>
        </p15:guide>
        <p15:guide id="6" pos="2018">
          <p15:clr>
            <a:srgbClr val="FBAE40"/>
          </p15:clr>
        </p15:guide>
        <p15:guide id="7" pos="1701">
          <p15:clr>
            <a:srgbClr val="FBAE40"/>
          </p15:clr>
        </p15:guide>
        <p15:guide id="8" pos="3220">
          <p15:clr>
            <a:srgbClr val="FBAE40"/>
          </p15:clr>
        </p15:guide>
        <p15:guide id="9" pos="3538">
          <p15:clr>
            <a:srgbClr val="FBAE40"/>
          </p15:clr>
        </p15:guide>
        <p15:guide id="10" pos="3719">
          <p15:clr>
            <a:srgbClr val="FBAE40"/>
          </p15:clr>
        </p15:guide>
        <p15:guide id="11" pos="4059">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1 kolumna tekstu i obraz">
    <p:spTree>
      <p:nvGrpSpPr>
        <p:cNvPr id="1" name=""/>
        <p:cNvGrpSpPr/>
        <p:nvPr/>
      </p:nvGrpSpPr>
      <p:grpSpPr>
        <a:xfrm>
          <a:off x="0" y="0"/>
          <a:ext cx="0" cy="0"/>
          <a:chOff x="0" y="0"/>
          <a:chExt cx="0" cy="0"/>
        </a:xfrm>
      </p:grpSpPr>
      <p:sp>
        <p:nvSpPr>
          <p:cNvPr id="59" name="Symbol zastępczy tekstu 58"/>
          <p:cNvSpPr>
            <a:spLocks noGrp="1"/>
          </p:cNvSpPr>
          <p:nvPr>
            <p:ph type="body" sz="quarter" idx="10" hasCustomPrompt="1"/>
          </p:nvPr>
        </p:nvSpPr>
        <p:spPr>
          <a:xfrm>
            <a:off x="323850" y="908050"/>
            <a:ext cx="4103688" cy="4752976"/>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tekst jest najważniejszy, a obrazek pełni rolę ozdobnika/ilustracji.</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cxnSp>
        <p:nvCxnSpPr>
          <p:cNvPr id="64" name="Łącznik prosty 86"/>
          <p:cNvCxnSpPr/>
          <p:nvPr userDrawn="1"/>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sp>
        <p:nvSpPr>
          <p:cNvPr id="66" name="Symbol zastępczy obrazu 65"/>
          <p:cNvSpPr>
            <a:spLocks noGrp="1"/>
          </p:cNvSpPr>
          <p:nvPr>
            <p:ph type="pic" sz="quarter" idx="13"/>
          </p:nvPr>
        </p:nvSpPr>
        <p:spPr>
          <a:xfrm>
            <a:off x="4716463" y="908049"/>
            <a:ext cx="4103687" cy="4752976"/>
          </a:xfrm>
          <a:prstGeom prst="rect">
            <a:avLst/>
          </a:prstGeom>
        </p:spPr>
        <p:txBody>
          <a:bodyPr/>
          <a:lstStyle>
            <a:lvl1pPr marL="0" indent="0">
              <a:buNone/>
              <a:defRPr/>
            </a:lvl1pPr>
          </a:lstStyle>
          <a:p>
            <a:endParaRPr lang="pl-PL"/>
          </a:p>
        </p:txBody>
      </p:sp>
      <p:sp>
        <p:nvSpPr>
          <p:cNvPr id="52" name="Symbol zastępczy tekstu 49"/>
          <p:cNvSpPr>
            <a:spLocks noGrp="1"/>
          </p:cNvSpPr>
          <p:nvPr>
            <p:ph type="body" sz="quarter" idx="14"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8" name="Symbol zastępczy tekstu 48"/>
          <p:cNvSpPr>
            <a:spLocks noGrp="1"/>
          </p:cNvSpPr>
          <p:nvPr>
            <p:ph type="body" sz="quarter" idx="1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7" name="Symbol zastępczy tekstu 57"/>
          <p:cNvSpPr>
            <a:spLocks noGrp="1"/>
          </p:cNvSpPr>
          <p:nvPr>
            <p:ph type="body" sz="quarter" idx="17"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1148906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 kolumny tekstu">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Stosuj, gdy jest dużo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endParaRPr lang="pl-PL"/>
          </a:p>
          <a:p>
            <a:pPr lvl="0"/>
            <a:endParaRPr lang="pl-PL"/>
          </a:p>
        </p:txBody>
      </p:sp>
      <p:sp>
        <p:nvSpPr>
          <p:cNvPr id="50" name="Symbol zastępczy tekstu 49"/>
          <p:cNvSpPr>
            <a:spLocks noGrp="1"/>
          </p:cNvSpPr>
          <p:nvPr>
            <p:ph type="body" sz="quarter" idx="11" hasCustomPrompt="1"/>
          </p:nvPr>
        </p:nvSpPr>
        <p:spPr>
          <a:xfrm>
            <a:off x="4716463" y="908049"/>
            <a:ext cx="4103687"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sz="1000" baseline="0"/>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buFont typeface="Arial" panose="020B0604020202020204" pitchFamily="34" charset="0"/>
              <a:buChar char="•"/>
              <a:defRPr lang="pl-PL" sz="1000" kern="1200" dirty="0" smtClean="0">
                <a:solidFill>
                  <a:schemeClr val="tx1"/>
                </a:solidFill>
                <a:latin typeface="+mn-lt"/>
                <a:ea typeface="+mn-ea"/>
                <a:cs typeface="+mn-cs"/>
              </a:defRPr>
            </a:lvl3pPr>
          </a:lstStyle>
          <a:p>
            <a:pPr lvl="0"/>
            <a:r>
              <a:rPr lang="pl-PL"/>
              <a:t>Miejsce na drugą kolumnę tekstu</a:t>
            </a:r>
          </a:p>
          <a:p>
            <a:pPr lvl="0"/>
            <a:endParaRPr lang="pl-PL"/>
          </a:p>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7"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3412889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ypunktowanie">
    <p:bg>
      <p:bgRef idx="1001">
        <a:schemeClr val="bg1"/>
      </p:bgRef>
    </p:bg>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323850" y="908050"/>
            <a:ext cx="4103688" cy="4752975"/>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628650" indent="-171450">
              <a:buFont typeface="Wingdings" panose="05000000000000000000" pitchFamily="2" charset="2"/>
              <a:buChar char="§"/>
              <a:defRPr lang="pl-PL" sz="1000" kern="1200" dirty="0" smtClean="0">
                <a:solidFill>
                  <a:schemeClr val="tx1"/>
                </a:solidFill>
                <a:latin typeface="+mn-lt"/>
                <a:ea typeface="+mn-ea"/>
                <a:cs typeface="+mn-cs"/>
              </a:defRPr>
            </a:lvl2pPr>
            <a:lvl3pPr marL="1085850" indent="-171450">
              <a:buFont typeface="Arial" panose="020B0604020202020204" pitchFamily="34" charset="0"/>
              <a:buChar char="•"/>
              <a:defRPr lang="pl-PL" sz="1000" kern="1200" dirty="0" smtClean="0">
                <a:solidFill>
                  <a:schemeClr val="tx1"/>
                </a:solidFill>
                <a:latin typeface="+mn-lt"/>
                <a:ea typeface="+mn-ea"/>
                <a:cs typeface="+mn-cs"/>
              </a:defRPr>
            </a:lvl3pPr>
            <a:lvl4pPr>
              <a:defRPr sz="1000"/>
            </a:lvl4pPr>
            <a:lvl5pPr>
              <a:defRPr sz="1000"/>
            </a:lvl5pPr>
          </a:lstStyle>
          <a:p>
            <a:pPr lvl="0"/>
            <a:r>
              <a:rPr lang="pl-PL"/>
              <a:t>Wypunktowanie -  schemat</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Trzeci poziom</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2"/>
            <a:endParaRPr lang="pl-PL"/>
          </a:p>
        </p:txBody>
      </p:sp>
      <p:sp>
        <p:nvSpPr>
          <p:cNvPr id="51" name="Symbol zastępczy tekstu 49"/>
          <p:cNvSpPr>
            <a:spLocks noGrp="1"/>
          </p:cNvSpPr>
          <p:nvPr>
            <p:ph type="body" sz="quarter" idx="12"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6"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4270752867"/>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braz + 1 kolumna tekstu">
    <p:spTree>
      <p:nvGrpSpPr>
        <p:cNvPr id="1" name=""/>
        <p:cNvGrpSpPr/>
        <p:nvPr/>
      </p:nvGrpSpPr>
      <p:grpSpPr>
        <a:xfrm>
          <a:off x="0" y="0"/>
          <a:ext cx="0" cy="0"/>
          <a:chOff x="0" y="0"/>
          <a:chExt cx="0" cy="0"/>
        </a:xfrm>
      </p:grpSpPr>
      <p:sp>
        <p:nvSpPr>
          <p:cNvPr id="50" name="Symbol zastępczy obrazu 49"/>
          <p:cNvSpPr>
            <a:spLocks noGrp="1"/>
          </p:cNvSpPr>
          <p:nvPr>
            <p:ph type="pic" sz="quarter" idx="13" hasCustomPrompt="1"/>
          </p:nvPr>
        </p:nvSpPr>
        <p:spPr>
          <a:xfrm>
            <a:off x="323850" y="908050"/>
            <a:ext cx="4103688" cy="4752975"/>
          </a:xfrm>
          <a:prstGeom prst="rect">
            <a:avLst/>
          </a:prstGeom>
        </p:spPr>
        <p:txBody>
          <a:bodyPr/>
          <a:lstStyle>
            <a:lvl1pPr marL="0" indent="0">
              <a:buNone/>
              <a:defRPr/>
            </a:lvl1pPr>
          </a:lstStyle>
          <a:p>
            <a:r>
              <a:rPr lang="pl-PL"/>
              <a:t>Obraz</a:t>
            </a:r>
          </a:p>
        </p:txBody>
      </p:sp>
      <p:sp>
        <p:nvSpPr>
          <p:cNvPr id="52" name="Symbol zastępczy tekstu 51"/>
          <p:cNvSpPr>
            <a:spLocks noGrp="1"/>
          </p:cNvSpPr>
          <p:nvPr>
            <p:ph type="body" sz="quarter" idx="14" hasCustomPrompt="1"/>
          </p:nvPr>
        </p:nvSpPr>
        <p:spPr>
          <a:xfrm>
            <a:off x="4716463" y="908050"/>
            <a:ext cx="4103687" cy="4752975"/>
          </a:xfrm>
          <a:prstGeom prst="rect">
            <a:avLst/>
          </a:prstGeom>
        </p:spPr>
        <p:txBody>
          <a:bodyPr/>
          <a:lstStyle>
            <a:lvl1pPr marL="171450" indent="-171450">
              <a:buFont typeface="Courier New" panose="02070309020205020404" pitchFamily="49" charset="0"/>
              <a:buChar char="o"/>
              <a:defRPr lang="pl-PL" sz="1000" kern="1200" baseline="0" dirty="0" smtClean="0">
                <a:solidFill>
                  <a:schemeClr val="tx1"/>
                </a:solidFill>
                <a:latin typeface="+mn-lt"/>
                <a:ea typeface="+mn-ea"/>
                <a:cs typeface="+mn-cs"/>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stStyle>
          <a:p>
            <a:pPr lvl="0"/>
            <a:r>
              <a:rPr lang="pl-PL"/>
              <a:t>Stosuj, gdy tekst ma zilustrować obraz</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a:p>
            <a:pPr lvl="0"/>
            <a:endParaRPr lang="pl-PL"/>
          </a:p>
        </p:txBody>
      </p:sp>
      <p:sp>
        <p:nvSpPr>
          <p:cNvPr id="51" name="Symbol zastępczy tekstu 49"/>
          <p:cNvSpPr>
            <a:spLocks noGrp="1"/>
          </p:cNvSpPr>
          <p:nvPr>
            <p:ph type="body" sz="quarter" idx="10"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7" name="Symbol zastępczy tekstu 48"/>
          <p:cNvSpPr>
            <a:spLocks noGrp="1"/>
          </p:cNvSpPr>
          <p:nvPr>
            <p:ph type="body" sz="quarter" idx="1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6" name="Symbol zastępczy tekstu 57"/>
          <p:cNvSpPr>
            <a:spLocks noGrp="1"/>
          </p:cNvSpPr>
          <p:nvPr>
            <p:ph type="body" sz="quarter" idx="17"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0752339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Rekomendacje 2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1135690"/>
            <a:ext cx="7275788" cy="21938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a:p>
            <a:pPr lvl="0"/>
            <a:endParaRPr lang="pl-PL"/>
          </a:p>
          <a:p>
            <a:pPr lvl="0"/>
            <a:endParaRPr lang="pl-PL"/>
          </a:p>
        </p:txBody>
      </p:sp>
      <p:sp>
        <p:nvSpPr>
          <p:cNvPr id="49" name="Symbol zastępczy obrazu 48"/>
          <p:cNvSpPr>
            <a:spLocks noGrp="1"/>
          </p:cNvSpPr>
          <p:nvPr>
            <p:ph type="pic" sz="quarter" idx="16" hasCustomPrompt="1"/>
          </p:nvPr>
        </p:nvSpPr>
        <p:spPr>
          <a:xfrm>
            <a:off x="335866" y="1674724"/>
            <a:ext cx="1115744" cy="1115744"/>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3566704"/>
            <a:ext cx="7275788" cy="2022566"/>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78" name="Symbol zastępczy obrazu 48"/>
          <p:cNvSpPr>
            <a:spLocks noGrp="1"/>
          </p:cNvSpPr>
          <p:nvPr>
            <p:ph type="pic" sz="quarter" idx="21" hasCustomPrompt="1"/>
          </p:nvPr>
        </p:nvSpPr>
        <p:spPr>
          <a:xfrm>
            <a:off x="335866" y="4020115"/>
            <a:ext cx="1115744" cy="1115744"/>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335866" y="34267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0" name="Symbol zastępczy tekstu 48"/>
          <p:cNvSpPr>
            <a:spLocks noGrp="1"/>
          </p:cNvSpPr>
          <p:nvPr>
            <p:ph type="body" sz="quarter" idx="1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9"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38846393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Rekomendacje 3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908050"/>
            <a:ext cx="7275788" cy="14156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Century Gothic" panose="020B0502020202020204" pitchFamily="34" charset="0"/>
              <a:buChar char="◦"/>
              <a:defRPr sz="1000"/>
            </a:lvl2pPr>
            <a:lvl3pPr marL="1143000" indent="-228600">
              <a:buClr>
                <a:schemeClr val="tx1">
                  <a:lumMod val="60000"/>
                  <a:lumOff val="40000"/>
                </a:schemeClr>
              </a:buClr>
              <a:buFont typeface="Century Gothic" panose="020B0502020202020204" pitchFamily="34" charset="0"/>
              <a:buChar char="◦"/>
              <a:defRPr sz="1000"/>
            </a:lvl3pPr>
            <a:lvl4pPr>
              <a:defRPr sz="1000"/>
            </a:lvl4pPr>
            <a:lvl5pPr>
              <a:defRPr sz="1000"/>
            </a:lvl5pPr>
          </a:lstStyle>
          <a:p>
            <a:pPr lvl="0"/>
            <a:r>
              <a:rPr lang="pl-PL"/>
              <a:t>Rekomendacja 1</a:t>
            </a:r>
          </a:p>
          <a:p>
            <a:pPr lvl="0"/>
            <a:endParaRPr lang="pl-PL"/>
          </a:p>
          <a:p>
            <a:pPr lvl="0"/>
            <a:r>
              <a:rPr lang="pl-PL"/>
              <a:t>Punkt kolejny</a:t>
            </a:r>
          </a:p>
          <a:p>
            <a:pPr lvl="1"/>
            <a:r>
              <a:rPr lang="pl-PL"/>
              <a:t>Drugi poziom</a:t>
            </a:r>
          </a:p>
          <a:p>
            <a:pPr lvl="2"/>
            <a:r>
              <a:rPr lang="pl-PL"/>
              <a:t>I jeszcze jeden</a:t>
            </a:r>
          </a:p>
          <a:p>
            <a:pPr lvl="0"/>
            <a:endParaRPr lang="pl-PL"/>
          </a:p>
          <a:p>
            <a:pPr lvl="0"/>
            <a:endParaRPr lang="pl-PL"/>
          </a:p>
        </p:txBody>
      </p:sp>
      <p:sp>
        <p:nvSpPr>
          <p:cNvPr id="51" name="Symbol zastępczy tekstu 58"/>
          <p:cNvSpPr>
            <a:spLocks noGrp="1"/>
          </p:cNvSpPr>
          <p:nvPr>
            <p:ph type="body" sz="quarter" idx="14" hasCustomPrompt="1"/>
          </p:nvPr>
        </p:nvSpPr>
        <p:spPr>
          <a:xfrm>
            <a:off x="1544362" y="4213678"/>
            <a:ext cx="7275788" cy="1415612"/>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49" name="Symbol zastępczy obrazu 48"/>
          <p:cNvSpPr>
            <a:spLocks noGrp="1"/>
          </p:cNvSpPr>
          <p:nvPr>
            <p:ph type="pic" sz="quarter" idx="16" hasCustomPrompt="1"/>
          </p:nvPr>
        </p:nvSpPr>
        <p:spPr>
          <a:xfrm>
            <a:off x="467544" y="1124744"/>
            <a:ext cx="936104" cy="936104"/>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2560864"/>
            <a:ext cx="7275788" cy="1415612"/>
          </a:xfrm>
          <a:prstGeom prst="rect">
            <a:avLst/>
          </a:prstGeom>
        </p:spPr>
        <p:txBody>
          <a:bodyPr/>
          <a:lstStyle>
            <a:lvl1pPr marL="342900" indent="-342900">
              <a:buFont typeface="Courier New" panose="02070309020205020404" pitchFamily="49" charset="0"/>
              <a:buChar char="o"/>
              <a:defRPr lang="pl-PL" sz="1000" b="0" i="0" baseline="0" dirty="0" smtClean="0">
                <a:solidFill>
                  <a:srgbClr val="595959"/>
                </a:solidFill>
                <a:effectLst/>
                <a:latin typeface="+mj-lt"/>
              </a:defRPr>
            </a:lvl1pPr>
            <a:lvl2pPr marL="628650" indent="-171450">
              <a:buFont typeface="Arial" panose="020B0604020202020204" pitchFamily="34" charset="0"/>
              <a:buChar char="•"/>
              <a:defRPr lang="pl-PL" sz="1000" kern="1200" dirty="0" smtClean="0">
                <a:solidFill>
                  <a:schemeClr val="tx1"/>
                </a:solidFill>
                <a:latin typeface="+mn-lt"/>
                <a:ea typeface="+mn-ea"/>
                <a:cs typeface="+mn-cs"/>
              </a:defRPr>
            </a:lvl2pPr>
            <a:lvl3pPr marL="1143000" indent="-228600">
              <a:buFont typeface="Century Gothic" panose="020B0502020202020204" pitchFamily="34" charset="0"/>
              <a:buChar char="◦"/>
              <a:defRPr lang="pl-PL" sz="1000" kern="1200" dirty="0" smtClean="0">
                <a:solidFill>
                  <a:schemeClr val="tx1"/>
                </a:solidFill>
                <a:latin typeface="+mn-lt"/>
                <a:ea typeface="+mn-ea"/>
                <a:cs typeface="+mn-cs"/>
              </a:defRPr>
            </a:lvl3pPr>
          </a:lstStyle>
          <a:p>
            <a:pPr marL="171450" lvl="0" indent="-171450" algn="just">
              <a:lnSpc>
                <a:spcPct val="114000"/>
              </a:lnSpc>
              <a:spcBef>
                <a:spcPts val="0"/>
              </a:spcBef>
              <a:spcAft>
                <a:spcPts val="0"/>
              </a:spcAft>
              <a:buFont typeface="Courier New" panose="02070309020205020404" pitchFamily="49" charset="0"/>
              <a:buChar char="o"/>
            </a:pPr>
            <a:r>
              <a:rPr lang="pl-PL"/>
              <a:t>Rekomendacja 2</a:t>
            </a:r>
          </a:p>
          <a:p>
            <a:pPr marL="171450" lvl="0" indent="-171450" algn="just">
              <a:lnSpc>
                <a:spcPct val="114000"/>
              </a:lnSpc>
              <a:spcBef>
                <a:spcPts val="0"/>
              </a:spcBef>
              <a:spcAft>
                <a:spcPts val="0"/>
              </a:spcAft>
              <a:buFont typeface="Courier New" panose="02070309020205020404" pitchFamily="49" charset="0"/>
              <a:buChar char="o"/>
            </a:pPr>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marL="171450" lvl="0" indent="-171450" algn="just">
              <a:lnSpc>
                <a:spcPct val="114000"/>
              </a:lnSpc>
              <a:spcBef>
                <a:spcPts val="0"/>
              </a:spcBef>
              <a:spcAft>
                <a:spcPts val="0"/>
              </a:spcAft>
              <a:buFont typeface="Courier New" panose="02070309020205020404" pitchFamily="49" charset="0"/>
              <a:buChar char="o"/>
            </a:pPr>
            <a:endParaRPr lang="pl-PL"/>
          </a:p>
        </p:txBody>
      </p:sp>
      <p:sp>
        <p:nvSpPr>
          <p:cNvPr id="78" name="Symbol zastępczy obrazu 48"/>
          <p:cNvSpPr>
            <a:spLocks noGrp="1"/>
          </p:cNvSpPr>
          <p:nvPr>
            <p:ph type="pic" sz="quarter" idx="21" hasCustomPrompt="1"/>
          </p:nvPr>
        </p:nvSpPr>
        <p:spPr>
          <a:xfrm>
            <a:off x="467544" y="2780928"/>
            <a:ext cx="936104" cy="936104"/>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467544" y="4437112"/>
            <a:ext cx="936104" cy="936104"/>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335866" y="242088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8" name="Łącznik prostoliniowy 47"/>
          <p:cNvCxnSpPr/>
          <p:nvPr userDrawn="1"/>
        </p:nvCxnSpPr>
        <p:spPr>
          <a:xfrm>
            <a:off x="335866" y="4077072"/>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13" name="Symbol zastępczy tekstu 48"/>
          <p:cNvSpPr>
            <a:spLocks noGrp="1"/>
          </p:cNvSpPr>
          <p:nvPr>
            <p:ph type="body" sz="quarter" idx="24"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2"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09285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Rekomendacje 4_poziomo">
    <p:spTree>
      <p:nvGrpSpPr>
        <p:cNvPr id="1" name=""/>
        <p:cNvGrpSpPr/>
        <p:nvPr/>
      </p:nvGrpSpPr>
      <p:grpSpPr>
        <a:xfrm>
          <a:off x="0" y="0"/>
          <a:ext cx="0" cy="0"/>
          <a:chOff x="0" y="0"/>
          <a:chExt cx="0" cy="0"/>
        </a:xfrm>
      </p:grpSpPr>
      <p:sp>
        <p:nvSpPr>
          <p:cNvPr id="48" name="Symbol zastępczy tekstu 58"/>
          <p:cNvSpPr>
            <a:spLocks noGrp="1"/>
          </p:cNvSpPr>
          <p:nvPr>
            <p:ph type="body" sz="quarter" idx="10" hasCustomPrompt="1"/>
          </p:nvPr>
        </p:nvSpPr>
        <p:spPr>
          <a:xfrm>
            <a:off x="1544362" y="908050"/>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baseline="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1</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51" name="Symbol zastępczy tekstu 58"/>
          <p:cNvSpPr>
            <a:spLocks noGrp="1"/>
          </p:cNvSpPr>
          <p:nvPr>
            <p:ph type="body" sz="quarter" idx="14" hasCustomPrompt="1"/>
          </p:nvPr>
        </p:nvSpPr>
        <p:spPr>
          <a:xfrm>
            <a:off x="1544362" y="3311704"/>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3</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49" name="Symbol zastępczy obrazu 48"/>
          <p:cNvSpPr>
            <a:spLocks noGrp="1"/>
          </p:cNvSpPr>
          <p:nvPr>
            <p:ph type="pic" sz="quarter" idx="16" hasCustomPrompt="1"/>
          </p:nvPr>
        </p:nvSpPr>
        <p:spPr>
          <a:xfrm>
            <a:off x="488129" y="1016182"/>
            <a:ext cx="821325" cy="821325"/>
          </a:xfrm>
          <a:prstGeom prst="rect">
            <a:avLst/>
          </a:prstGeom>
        </p:spPr>
        <p:txBody>
          <a:bodyPr/>
          <a:lstStyle>
            <a:lvl1pPr marL="0" indent="0">
              <a:buNone/>
              <a:defRPr sz="1200"/>
            </a:lvl1pPr>
          </a:lstStyle>
          <a:p>
            <a:r>
              <a:rPr lang="pl-PL"/>
              <a:t>Ikona</a:t>
            </a:r>
          </a:p>
        </p:txBody>
      </p:sp>
      <p:sp>
        <p:nvSpPr>
          <p:cNvPr id="76" name="Symbol zastępczy tekstu 58"/>
          <p:cNvSpPr>
            <a:spLocks noGrp="1"/>
          </p:cNvSpPr>
          <p:nvPr>
            <p:ph type="body" sz="quarter" idx="19" hasCustomPrompt="1"/>
          </p:nvPr>
        </p:nvSpPr>
        <p:spPr>
          <a:xfrm>
            <a:off x="1544362" y="2109877"/>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2</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78" name="Symbol zastępczy obrazu 48"/>
          <p:cNvSpPr>
            <a:spLocks noGrp="1"/>
          </p:cNvSpPr>
          <p:nvPr>
            <p:ph type="pic" sz="quarter" idx="21" hasCustomPrompt="1"/>
          </p:nvPr>
        </p:nvSpPr>
        <p:spPr>
          <a:xfrm>
            <a:off x="488129" y="2220072"/>
            <a:ext cx="821325" cy="821325"/>
          </a:xfrm>
          <a:prstGeom prst="rect">
            <a:avLst/>
          </a:prstGeom>
        </p:spPr>
        <p:txBody>
          <a:bodyPr/>
          <a:lstStyle>
            <a:lvl1pPr marL="0" indent="0">
              <a:buNone/>
              <a:defRPr sz="1200"/>
            </a:lvl1pPr>
          </a:lstStyle>
          <a:p>
            <a:r>
              <a:rPr lang="pl-PL"/>
              <a:t>Ikona</a:t>
            </a:r>
          </a:p>
        </p:txBody>
      </p:sp>
      <p:sp>
        <p:nvSpPr>
          <p:cNvPr id="79" name="Symbol zastępczy obrazu 48"/>
          <p:cNvSpPr>
            <a:spLocks noGrp="1"/>
          </p:cNvSpPr>
          <p:nvPr>
            <p:ph type="pic" sz="quarter" idx="22" hasCustomPrompt="1"/>
          </p:nvPr>
        </p:nvSpPr>
        <p:spPr>
          <a:xfrm>
            <a:off x="488128" y="3414056"/>
            <a:ext cx="821325" cy="821325"/>
          </a:xfrm>
          <a:prstGeom prst="rect">
            <a:avLst/>
          </a:prstGeom>
        </p:spPr>
        <p:txBody>
          <a:bodyPr/>
          <a:lstStyle>
            <a:lvl1pPr marL="0" indent="0">
              <a:buNone/>
              <a:defRPr sz="1200"/>
            </a:lvl1pPr>
          </a:lstStyle>
          <a:p>
            <a:r>
              <a:rPr lang="pl-PL"/>
              <a:t>Ikona</a:t>
            </a:r>
          </a:p>
        </p:txBody>
      </p:sp>
      <p:cxnSp>
        <p:nvCxnSpPr>
          <p:cNvPr id="57" name="Łącznik prostoliniowy 47"/>
          <p:cNvCxnSpPr/>
          <p:nvPr userDrawn="1"/>
        </p:nvCxnSpPr>
        <p:spPr>
          <a:xfrm>
            <a:off x="401623" y="2032634"/>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8" name="Łącznik prostoliniowy 47"/>
          <p:cNvCxnSpPr/>
          <p:nvPr userDrawn="1"/>
        </p:nvCxnSpPr>
        <p:spPr>
          <a:xfrm>
            <a:off x="401623" y="3237395"/>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59" name="Symbol zastępczy tekstu 49"/>
          <p:cNvSpPr>
            <a:spLocks noGrp="1"/>
          </p:cNvSpPr>
          <p:nvPr>
            <p:ph type="body" sz="quarter" idx="23" hasCustomPrompt="1"/>
          </p:nvPr>
        </p:nvSpPr>
        <p:spPr>
          <a:xfrm>
            <a:off x="755650" y="186558"/>
            <a:ext cx="6552000" cy="370800"/>
          </a:xfrm>
          <a:prstGeom prst="rect">
            <a:avLst/>
          </a:prstGeom>
        </p:spPr>
        <p:txBody>
          <a:bodyPr lIns="198000"/>
          <a:lstStyle>
            <a:lvl1pPr marL="0" indent="0">
              <a:buNone/>
              <a:defRPr sz="1800">
                <a:solidFill>
                  <a:schemeClr val="tx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Tytuł slajdu</a:t>
            </a:r>
          </a:p>
        </p:txBody>
      </p:sp>
      <p:sp>
        <p:nvSpPr>
          <p:cNvPr id="61" name="Symbol zastępczy tekstu 58"/>
          <p:cNvSpPr>
            <a:spLocks noGrp="1"/>
          </p:cNvSpPr>
          <p:nvPr>
            <p:ph type="body" sz="quarter" idx="24" hasCustomPrompt="1"/>
          </p:nvPr>
        </p:nvSpPr>
        <p:spPr>
          <a:xfrm>
            <a:off x="1544362" y="4513532"/>
            <a:ext cx="7275788" cy="1037591"/>
          </a:xfrm>
          <a:prstGeom prst="rect">
            <a:avLst/>
          </a:prstGeom>
        </p:spPr>
        <p:txBody>
          <a:bodyPr/>
          <a:lstStyle>
            <a:lvl1pPr marL="171450" indent="-171450" algn="just">
              <a:lnSpc>
                <a:spcPct val="114000"/>
              </a:lnSpc>
              <a:spcBef>
                <a:spcPts val="0"/>
              </a:spcBef>
              <a:spcAft>
                <a:spcPts val="0"/>
              </a:spcAft>
              <a:buFont typeface="Courier New" panose="02070309020205020404" pitchFamily="49" charset="0"/>
              <a:buChar char="o"/>
              <a:defRPr lang="pl-PL" sz="1000" b="0" i="0" smtClean="0">
                <a:solidFill>
                  <a:srgbClr val="595959"/>
                </a:solidFill>
                <a:effectLst/>
                <a:latin typeface="+mj-lt"/>
              </a:defRPr>
            </a:lvl1pPr>
            <a:lvl2pPr marL="742950" indent="-285750">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defRPr lang="pl-PL" sz="1000" kern="1200" dirty="0" smtClean="0">
                <a:solidFill>
                  <a:schemeClr val="tx1"/>
                </a:solidFill>
                <a:latin typeface="+mn-lt"/>
                <a:ea typeface="+mn-ea"/>
                <a:cs typeface="+mn-cs"/>
              </a:defRPr>
            </a:lvl3pPr>
            <a:lvl4pPr>
              <a:defRPr sz="1000"/>
            </a:lvl4pPr>
            <a:lvl5pPr>
              <a:defRPr sz="1000"/>
            </a:lvl5pPr>
          </a:lstStyle>
          <a:p>
            <a:pPr lvl="0"/>
            <a:r>
              <a:rPr lang="pl-PL"/>
              <a:t>Rekomendacja 4</a:t>
            </a:r>
          </a:p>
          <a:p>
            <a:pPr lvl="0"/>
            <a:endParaRPr lang="pl-PL"/>
          </a:p>
          <a:p>
            <a:pPr lvl="0"/>
            <a:r>
              <a:rPr lang="pl-PL"/>
              <a:t>Punkt kolejny</a:t>
            </a:r>
          </a:p>
          <a:p>
            <a:pPr marL="742950" lvl="1" indent="-285750" algn="l" defTabSz="914400" rtl="0" eaLnBrk="1" latinLnBrk="0" hangingPunct="1">
              <a:spcBef>
                <a:spcPct val="20000"/>
              </a:spcBef>
              <a:buFont typeface="Century Gothic" panose="020B0502020202020204" pitchFamily="34" charset="0"/>
              <a:buChar char="◦"/>
            </a:pPr>
            <a:r>
              <a:rPr lang="pl-PL"/>
              <a:t>Drugi poziom</a:t>
            </a:r>
          </a:p>
          <a:p>
            <a:pPr marL="1143000" lvl="2" indent="-228600" algn="l" defTabSz="914400" rtl="0" eaLnBrk="1" latinLnBrk="0" hangingPunct="1">
              <a:spcBef>
                <a:spcPct val="20000"/>
              </a:spcBef>
              <a:buClr>
                <a:schemeClr val="tx1">
                  <a:lumMod val="60000"/>
                  <a:lumOff val="40000"/>
                </a:schemeClr>
              </a:buClr>
              <a:buFont typeface="Century Gothic" panose="020B0502020202020204" pitchFamily="34" charset="0"/>
              <a:buChar char="◦"/>
            </a:pPr>
            <a:r>
              <a:rPr lang="pl-PL"/>
              <a:t>I jeszcze jeden</a:t>
            </a:r>
          </a:p>
          <a:p>
            <a:pPr lvl="0"/>
            <a:endParaRPr lang="pl-PL"/>
          </a:p>
        </p:txBody>
      </p:sp>
      <p:sp>
        <p:nvSpPr>
          <p:cNvPr id="62" name="Symbol zastępczy obrazu 48"/>
          <p:cNvSpPr>
            <a:spLocks noGrp="1"/>
          </p:cNvSpPr>
          <p:nvPr>
            <p:ph type="pic" sz="quarter" idx="25" hasCustomPrompt="1"/>
          </p:nvPr>
        </p:nvSpPr>
        <p:spPr>
          <a:xfrm>
            <a:off x="486803" y="4621664"/>
            <a:ext cx="821325" cy="821325"/>
          </a:xfrm>
          <a:prstGeom prst="rect">
            <a:avLst/>
          </a:prstGeom>
        </p:spPr>
        <p:txBody>
          <a:bodyPr/>
          <a:lstStyle>
            <a:lvl1pPr marL="0" indent="0">
              <a:buNone/>
              <a:defRPr sz="1200"/>
            </a:lvl1pPr>
          </a:lstStyle>
          <a:p>
            <a:r>
              <a:rPr lang="pl-PL"/>
              <a:t>Ikona</a:t>
            </a:r>
          </a:p>
        </p:txBody>
      </p:sp>
      <p:cxnSp>
        <p:nvCxnSpPr>
          <p:cNvPr id="63" name="Łącznik prostoliniowy 47"/>
          <p:cNvCxnSpPr/>
          <p:nvPr userDrawn="1"/>
        </p:nvCxnSpPr>
        <p:spPr>
          <a:xfrm>
            <a:off x="401623" y="444215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16" name="Symbol zastępczy tekstu 48"/>
          <p:cNvSpPr>
            <a:spLocks noGrp="1"/>
          </p:cNvSpPr>
          <p:nvPr>
            <p:ph type="body" sz="quarter" idx="26" hasCustomPrompt="1"/>
          </p:nvPr>
        </p:nvSpPr>
        <p:spPr>
          <a:xfrm>
            <a:off x="755575" y="488145"/>
            <a:ext cx="6540575" cy="223836"/>
          </a:xfrm>
          <a:prstGeom prst="rect">
            <a:avLst/>
          </a:prstGeom>
        </p:spPr>
        <p:txBody>
          <a:bodyPr lIns="198000"/>
          <a:lstStyle>
            <a:lvl1pPr marL="0" indent="0">
              <a:buNone/>
              <a:defRPr sz="1100">
                <a:solidFill>
                  <a:schemeClr val="bg1">
                    <a:lumMod val="65000"/>
                  </a:schemeClr>
                </a:solidFill>
              </a:defRPr>
            </a:lvl1pPr>
            <a:lvl2pPr marL="457200" indent="0">
              <a:buNone/>
              <a:defRPr sz="1100">
                <a:solidFill>
                  <a:schemeClr val="bg1">
                    <a:lumMod val="65000"/>
                  </a:schemeClr>
                </a:solidFill>
              </a:defRPr>
            </a:lvl2pPr>
            <a:lvl3pPr marL="914400" indent="0">
              <a:buNone/>
              <a:defRPr sz="1100">
                <a:solidFill>
                  <a:schemeClr val="bg1">
                    <a:lumMod val="65000"/>
                  </a:schemeClr>
                </a:solidFill>
              </a:defRPr>
            </a:lvl3pPr>
            <a:lvl4pPr marL="1371600" indent="0">
              <a:buNone/>
              <a:defRPr sz="1100">
                <a:solidFill>
                  <a:schemeClr val="bg1">
                    <a:lumMod val="65000"/>
                  </a:schemeClr>
                </a:solidFill>
              </a:defRPr>
            </a:lvl4pPr>
            <a:lvl5pPr marL="1828800" indent="0">
              <a:buNone/>
              <a:defRPr sz="1100">
                <a:solidFill>
                  <a:schemeClr val="bg1">
                    <a:lumMod val="65000"/>
                  </a:schemeClr>
                </a:solidFill>
              </a:defRPr>
            </a:lvl5pPr>
          </a:lstStyle>
          <a:p>
            <a:pPr lvl="0"/>
            <a:r>
              <a:rPr lang="pl-PL"/>
              <a:t>Tytuł slajdu-druga linia</a:t>
            </a:r>
          </a:p>
        </p:txBody>
      </p:sp>
      <p:sp>
        <p:nvSpPr>
          <p:cNvPr id="15" name="Symbol zastępczy tekstu 57"/>
          <p:cNvSpPr>
            <a:spLocks noGrp="1"/>
          </p:cNvSpPr>
          <p:nvPr>
            <p:ph type="body" sz="quarter" idx="13" hasCustomPrompt="1"/>
          </p:nvPr>
        </p:nvSpPr>
        <p:spPr>
          <a:xfrm>
            <a:off x="236129" y="188640"/>
            <a:ext cx="504000" cy="370800"/>
          </a:xfrm>
          <a:prstGeom prst="rect">
            <a:avLst/>
          </a:prstGeom>
        </p:spPr>
        <p:txBody>
          <a:bodyPr/>
          <a:lstStyle>
            <a:lvl1pPr marL="0" indent="0" algn="ctr">
              <a:buNone/>
              <a:defRPr sz="1800">
                <a:solidFill>
                  <a:schemeClr val="bg2"/>
                </a:solidFill>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pl-PL"/>
              <a:t>nr</a:t>
            </a:r>
          </a:p>
        </p:txBody>
      </p:sp>
    </p:spTree>
    <p:extLst>
      <p:ext uri="{BB962C8B-B14F-4D97-AF65-F5344CB8AC3E}">
        <p14:creationId xmlns:p14="http://schemas.microsoft.com/office/powerpoint/2010/main" val="1817757895"/>
      </p:ext>
    </p:extLst>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slideLayout" Target="../slideLayouts/slideLayout14.xml"/><Relationship Id="rId18" Type="http://schemas.openxmlformats.org/officeDocument/2006/relationships/slideLayout" Target="../slideLayouts/slideLayout19.xml"/><Relationship Id="rId26" Type="http://schemas.openxmlformats.org/officeDocument/2006/relationships/image" Target="../media/image4.png"/><Relationship Id="rId3" Type="http://schemas.openxmlformats.org/officeDocument/2006/relationships/slideLayout" Target="../slideLayouts/slideLayout4.xml"/><Relationship Id="rId21" Type="http://schemas.openxmlformats.org/officeDocument/2006/relationships/slideLayout" Target="../slideLayouts/slideLayout22.xml"/><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slideLayout" Target="../slideLayouts/slideLayout18.xml"/><Relationship Id="rId25" Type="http://schemas.openxmlformats.org/officeDocument/2006/relationships/theme" Target="../theme/theme2.xml"/><Relationship Id="rId2" Type="http://schemas.openxmlformats.org/officeDocument/2006/relationships/slideLayout" Target="../slideLayouts/slideLayout3.xml"/><Relationship Id="rId16" Type="http://schemas.openxmlformats.org/officeDocument/2006/relationships/slideLayout" Target="../slideLayouts/slideLayout17.xml"/><Relationship Id="rId20" Type="http://schemas.openxmlformats.org/officeDocument/2006/relationships/slideLayout" Target="../slideLayouts/slideLayout21.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24" Type="http://schemas.openxmlformats.org/officeDocument/2006/relationships/slideLayout" Target="../slideLayouts/slideLayout25.xml"/><Relationship Id="rId5" Type="http://schemas.openxmlformats.org/officeDocument/2006/relationships/slideLayout" Target="../slideLayouts/slideLayout6.xml"/><Relationship Id="rId15" Type="http://schemas.openxmlformats.org/officeDocument/2006/relationships/slideLayout" Target="../slideLayouts/slideLayout16.xml"/><Relationship Id="rId23" Type="http://schemas.openxmlformats.org/officeDocument/2006/relationships/slideLayout" Target="../slideLayouts/slideLayout24.xml"/><Relationship Id="rId10" Type="http://schemas.openxmlformats.org/officeDocument/2006/relationships/slideLayout" Target="../slideLayouts/slideLayout11.xml"/><Relationship Id="rId19" Type="http://schemas.openxmlformats.org/officeDocument/2006/relationships/slideLayout" Target="../slideLayouts/slideLayout20.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 Id="rId22"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slideLayout" Target="../slideLayouts/slideLayout27.xml"/><Relationship Id="rId1" Type="http://schemas.openxmlformats.org/officeDocument/2006/relationships/slideLayout" Target="../slideLayouts/slideLayout26.xml"/><Relationship Id="rId5" Type="http://schemas.openxmlformats.org/officeDocument/2006/relationships/theme" Target="../theme/theme3.xml"/><Relationship Id="rId4"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1718133"/>
      </p:ext>
    </p:extLst>
  </p:cSld>
  <p:clrMap bg1="lt1" tx1="dk1" bg2="lt2" tx2="dk2" accent1="accent1" accent2="accent2" accent3="accent3" accent4="accent4" accent5="accent5" accent6="accent6" hlink="hlink" folHlink="folHlink"/>
  <p:sldLayoutIdLst>
    <p:sldLayoutId id="2147483664" r:id="rId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Prostokąt 12"/>
          <p:cNvSpPr/>
          <p:nvPr/>
        </p:nvSpPr>
        <p:spPr>
          <a:xfrm>
            <a:off x="8459788" y="188640"/>
            <a:ext cx="612204" cy="369332"/>
          </a:xfrm>
          <a:prstGeom prst="rect">
            <a:avLst/>
          </a:prstGeom>
        </p:spPr>
        <p:txBody>
          <a:bodyPr wrap="square">
            <a:spAutoFit/>
          </a:bodyPr>
          <a:lstStyle/>
          <a:p>
            <a:pPr algn="ctr"/>
            <a:fld id="{E87C7243-E035-4DE3-855E-DA05E824EDC5}" type="slidenum">
              <a:rPr lang="pl-PL">
                <a:solidFill>
                  <a:srgbClr val="004B88"/>
                </a:solidFill>
              </a:rPr>
              <a:pPr algn="ctr"/>
              <a:t>‹#›</a:t>
            </a:fld>
            <a:endParaRPr lang="pl-PL">
              <a:solidFill>
                <a:srgbClr val="004B88"/>
              </a:solidFill>
            </a:endParaRPr>
          </a:p>
        </p:txBody>
      </p:sp>
      <p:cxnSp>
        <p:nvCxnSpPr>
          <p:cNvPr id="16" name="Łącznik prosty 86"/>
          <p:cNvCxnSpPr/>
          <p:nvPr/>
        </p:nvCxnSpPr>
        <p:spPr>
          <a:xfrm>
            <a:off x="755576"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7" name="Łącznik prosty 87"/>
          <p:cNvCxnSpPr/>
          <p:nvPr/>
        </p:nvCxnSpPr>
        <p:spPr>
          <a:xfrm>
            <a:off x="7308304"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8" name="Łącznik prosty 88"/>
          <p:cNvCxnSpPr/>
          <p:nvPr/>
        </p:nvCxnSpPr>
        <p:spPr>
          <a:xfrm>
            <a:off x="8532440" y="229290"/>
            <a:ext cx="0" cy="288032"/>
          </a:xfrm>
          <a:prstGeom prst="line">
            <a:avLst/>
          </a:prstGeom>
          <a:ln w="3175">
            <a:solidFill>
              <a:srgbClr val="004B88"/>
            </a:solidFill>
          </a:ln>
        </p:spPr>
        <p:style>
          <a:lnRef idx="1">
            <a:schemeClr val="accent1"/>
          </a:lnRef>
          <a:fillRef idx="0">
            <a:schemeClr val="accent1"/>
          </a:fillRef>
          <a:effectRef idx="0">
            <a:schemeClr val="accent1"/>
          </a:effectRef>
          <a:fontRef idx="minor">
            <a:schemeClr val="tx1"/>
          </a:fontRef>
        </p:style>
      </p:cxnSp>
      <p:cxnSp>
        <p:nvCxnSpPr>
          <p:cNvPr id="114" name="Łącznik prosty 278"/>
          <p:cNvCxnSpPr/>
          <p:nvPr/>
        </p:nvCxnSpPr>
        <p:spPr>
          <a:xfrm>
            <a:off x="233264" y="5866881"/>
            <a:ext cx="8712968" cy="0"/>
          </a:xfrm>
          <a:prstGeom prst="line">
            <a:avLst/>
          </a:prstGeom>
          <a:ln w="3175">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31" name="Prostokąt 30"/>
          <p:cNvSpPr/>
          <p:nvPr userDrawn="1"/>
        </p:nvSpPr>
        <p:spPr>
          <a:xfrm>
            <a:off x="7257271" y="153426"/>
            <a:ext cx="1319652" cy="507831"/>
          </a:xfrm>
          <a:prstGeom prst="rect">
            <a:avLst/>
          </a:prstGeom>
        </p:spPr>
        <p:txBody>
          <a:bodyPr wrap="square">
            <a:spAutoFit/>
          </a:bodyPr>
          <a:lstStyle/>
          <a:p>
            <a:pPr algn="ctr"/>
            <a:r>
              <a:rPr lang="pl-PL" sz="900">
                <a:solidFill>
                  <a:srgbClr val="0094CF"/>
                </a:solidFill>
              </a:rPr>
              <a:t>Badanie trackingowe</a:t>
            </a:r>
          </a:p>
          <a:p>
            <a:pPr algn="ctr"/>
            <a:r>
              <a:rPr lang="pl-PL" sz="900">
                <a:solidFill>
                  <a:srgbClr val="0094CF"/>
                </a:solidFill>
              </a:rPr>
              <a:t>Ministerstwo </a:t>
            </a:r>
          </a:p>
          <a:p>
            <a:pPr algn="ctr"/>
            <a:r>
              <a:rPr lang="pl-PL" sz="900">
                <a:solidFill>
                  <a:srgbClr val="0094CF"/>
                </a:solidFill>
              </a:rPr>
              <a:t>Klimatu i Środowiska</a:t>
            </a:r>
            <a:endParaRPr lang="pl-PL" sz="800">
              <a:solidFill>
                <a:srgbClr val="0094CF"/>
              </a:solidFill>
            </a:endParaRPr>
          </a:p>
        </p:txBody>
      </p:sp>
      <p:cxnSp>
        <p:nvCxnSpPr>
          <p:cNvPr id="35" name="Łącznik prosty 82">
            <a:extLst>
              <a:ext uri="{FF2B5EF4-FFF2-40B4-BE49-F238E27FC236}">
                <a16:creationId xmlns:a16="http://schemas.microsoft.com/office/drawing/2014/main" id="{8D4E8E81-AF01-45D8-9B7B-9F7749585D38}"/>
              </a:ext>
            </a:extLst>
          </p:cNvPr>
          <p:cNvCxnSpPr/>
          <p:nvPr userDrawn="1"/>
        </p:nvCxnSpPr>
        <p:spPr>
          <a:xfrm>
            <a:off x="251520" y="787946"/>
            <a:ext cx="8712968" cy="0"/>
          </a:xfrm>
          <a:prstGeom prst="line">
            <a:avLst/>
          </a:prstGeom>
          <a:ln w="3175">
            <a:gradFill flip="none" rotWithShape="1">
              <a:gsLst>
                <a:gs pos="70000">
                  <a:srgbClr val="CBCBCB"/>
                </a:gs>
                <a:gs pos="0">
                  <a:schemeClr val="accent1">
                    <a:lumMod val="5000"/>
                    <a:lumOff val="95000"/>
                  </a:schemeClr>
                </a:gs>
                <a:gs pos="30000">
                  <a:schemeClr val="bg1">
                    <a:lumMod val="75000"/>
                  </a:schemeClr>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Shape, rectangle&#10;&#10;Description automatically generated">
            <a:extLst>
              <a:ext uri="{FF2B5EF4-FFF2-40B4-BE49-F238E27FC236}">
                <a16:creationId xmlns:a16="http://schemas.microsoft.com/office/drawing/2014/main" id="{B4CAD205-10CA-37E9-FF53-8DC5566ACE52}"/>
              </a:ext>
            </a:extLst>
          </p:cNvPr>
          <p:cNvPicPr>
            <a:picLocks noChangeAspect="1"/>
          </p:cNvPicPr>
          <p:nvPr userDrawn="1"/>
        </p:nvPicPr>
        <p:blipFill>
          <a:blip r:embed="rId26" cstate="print">
            <a:extLst>
              <a:ext uri="{28A0092B-C50C-407E-A947-70E740481C1C}">
                <a14:useLocalDpi xmlns:a14="http://schemas.microsoft.com/office/drawing/2010/main" val="0"/>
              </a:ext>
            </a:extLst>
          </a:blip>
          <a:stretch>
            <a:fillRect/>
          </a:stretch>
        </p:blipFill>
        <p:spPr>
          <a:xfrm>
            <a:off x="6822594" y="6104844"/>
            <a:ext cx="1918085" cy="647353"/>
          </a:xfrm>
          <a:prstGeom prst="rect">
            <a:avLst/>
          </a:prstGeom>
        </p:spPr>
      </p:pic>
    </p:spTree>
    <p:extLst>
      <p:ext uri="{BB962C8B-B14F-4D97-AF65-F5344CB8AC3E}">
        <p14:creationId xmlns:p14="http://schemas.microsoft.com/office/powerpoint/2010/main" val="294527818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 id="2147483686" r:id="rId20"/>
    <p:sldLayoutId id="2147483801" r:id="rId21"/>
    <p:sldLayoutId id="2147483808" r:id="rId22"/>
    <p:sldLayoutId id="2147483810" r:id="rId23"/>
    <p:sldLayoutId id="2147483811" r:id="rId2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78">
          <p15:clr>
            <a:srgbClr val="F26B43"/>
          </p15:clr>
        </p15:guide>
        <p15:guide id="2" orient="horz" pos="3793" userDrawn="1">
          <p15:clr>
            <a:srgbClr val="F26B43"/>
          </p15:clr>
        </p15:guide>
        <p15:guide id="3" orient="horz" pos="4156"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6249753"/>
      </p:ext>
    </p:extLst>
  </p:cSld>
  <p:clrMap bg1="lt1" tx1="dk1" bg2="lt2" tx2="dk2" accent1="accent1" accent2="accent2" accent3="accent3" accent4="accent4" accent5="accent5" accent6="accent6" hlink="hlink" folHlink="folHlink"/>
  <p:sldLayoutIdLst>
    <p:sldLayoutId id="2147483712" r:id="rId1"/>
    <p:sldLayoutId id="2147483715" r:id="rId2"/>
    <p:sldLayoutId id="2147483716" r:id="rId3"/>
    <p:sldLayoutId id="2147483809" r:id="rId4"/>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l-P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2.xml.rels><?xml version="1.0" encoding="UTF-8" standalone="yes"?>
<Relationships xmlns="http://schemas.openxmlformats.org/package/2006/relationships"><Relationship Id="rId8" Type="http://schemas.openxmlformats.org/officeDocument/2006/relationships/image" Target="../media/image182.png"/><Relationship Id="rId13" Type="http://schemas.openxmlformats.org/officeDocument/2006/relationships/image" Target="../media/image187.svg"/><Relationship Id="rId3" Type="http://schemas.openxmlformats.org/officeDocument/2006/relationships/chart" Target="../charts/chart139.xml"/><Relationship Id="rId7" Type="http://schemas.openxmlformats.org/officeDocument/2006/relationships/image" Target="../media/image181.svg"/><Relationship Id="rId12" Type="http://schemas.openxmlformats.org/officeDocument/2006/relationships/image" Target="../media/image186.png"/><Relationship Id="rId2" Type="http://schemas.openxmlformats.org/officeDocument/2006/relationships/notesSlide" Target="../notesSlides/notesSlide66.xml"/><Relationship Id="rId1" Type="http://schemas.openxmlformats.org/officeDocument/2006/relationships/slideLayout" Target="../slideLayouts/slideLayout23.xml"/><Relationship Id="rId6" Type="http://schemas.openxmlformats.org/officeDocument/2006/relationships/image" Target="../media/image180.png"/><Relationship Id="rId11" Type="http://schemas.openxmlformats.org/officeDocument/2006/relationships/image" Target="../media/image185.svg"/><Relationship Id="rId5" Type="http://schemas.openxmlformats.org/officeDocument/2006/relationships/image" Target="../media/image179.svg"/><Relationship Id="rId10" Type="http://schemas.openxmlformats.org/officeDocument/2006/relationships/image" Target="../media/image184.png"/><Relationship Id="rId4" Type="http://schemas.openxmlformats.org/officeDocument/2006/relationships/image" Target="../media/image178.png"/><Relationship Id="rId9" Type="http://schemas.openxmlformats.org/officeDocument/2006/relationships/image" Target="../media/image183.svg"/></Relationships>
</file>

<file path=ppt/slides/_rels/slide103.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67.xml"/><Relationship Id="rId1" Type="http://schemas.openxmlformats.org/officeDocument/2006/relationships/slideLayout" Target="../slideLayouts/slideLayout23.xml"/><Relationship Id="rId6" Type="http://schemas.openxmlformats.org/officeDocument/2006/relationships/chart" Target="../charts/chart143.xml"/><Relationship Id="rId5" Type="http://schemas.openxmlformats.org/officeDocument/2006/relationships/chart" Target="../charts/chart142.xml"/><Relationship Id="rId4" Type="http://schemas.openxmlformats.org/officeDocument/2006/relationships/chart" Target="../charts/chart141.xml"/></Relationships>
</file>

<file path=ppt/slides/_rels/slide104.xml.rels><?xml version="1.0" encoding="UTF-8" standalone="yes"?>
<Relationships xmlns="http://schemas.openxmlformats.org/package/2006/relationships"><Relationship Id="rId3" Type="http://schemas.openxmlformats.org/officeDocument/2006/relationships/chart" Target="../charts/chart144.xml"/><Relationship Id="rId2" Type="http://schemas.openxmlformats.org/officeDocument/2006/relationships/notesSlide" Target="../notesSlides/notesSlide68.xml"/><Relationship Id="rId1" Type="http://schemas.openxmlformats.org/officeDocument/2006/relationships/slideLayout" Target="../slideLayouts/slideLayout23.xml"/><Relationship Id="rId5" Type="http://schemas.openxmlformats.org/officeDocument/2006/relationships/chart" Target="../charts/chart146.xml"/><Relationship Id="rId4" Type="http://schemas.openxmlformats.org/officeDocument/2006/relationships/chart" Target="../charts/chart145.xml"/></Relationships>
</file>

<file path=ppt/slides/_rels/slide105.xml.rels><?xml version="1.0" encoding="UTF-8" standalone="yes"?>
<Relationships xmlns="http://schemas.openxmlformats.org/package/2006/relationships"><Relationship Id="rId8" Type="http://schemas.openxmlformats.org/officeDocument/2006/relationships/chart" Target="../charts/chart152.xml"/><Relationship Id="rId3" Type="http://schemas.openxmlformats.org/officeDocument/2006/relationships/chart" Target="../charts/chart147.xml"/><Relationship Id="rId7" Type="http://schemas.openxmlformats.org/officeDocument/2006/relationships/chart" Target="../charts/chart151.xml"/><Relationship Id="rId2" Type="http://schemas.openxmlformats.org/officeDocument/2006/relationships/notesSlide" Target="../notesSlides/notesSlide69.xml"/><Relationship Id="rId1" Type="http://schemas.openxmlformats.org/officeDocument/2006/relationships/slideLayout" Target="../slideLayouts/slideLayout23.xml"/><Relationship Id="rId6" Type="http://schemas.openxmlformats.org/officeDocument/2006/relationships/chart" Target="../charts/chart150.xml"/><Relationship Id="rId5" Type="http://schemas.openxmlformats.org/officeDocument/2006/relationships/chart" Target="../charts/chart149.xml"/><Relationship Id="rId4" Type="http://schemas.openxmlformats.org/officeDocument/2006/relationships/chart" Target="../charts/chart148.xml"/></Relationships>
</file>

<file path=ppt/slides/_rels/slide106.xml.rels><?xml version="1.0" encoding="UTF-8" standalone="yes"?>
<Relationships xmlns="http://schemas.openxmlformats.org/package/2006/relationships"><Relationship Id="rId8" Type="http://schemas.openxmlformats.org/officeDocument/2006/relationships/chart" Target="../charts/chart158.xml"/><Relationship Id="rId3" Type="http://schemas.openxmlformats.org/officeDocument/2006/relationships/chart" Target="../charts/chart153.xml"/><Relationship Id="rId7" Type="http://schemas.openxmlformats.org/officeDocument/2006/relationships/chart" Target="../charts/chart157.xml"/><Relationship Id="rId2" Type="http://schemas.openxmlformats.org/officeDocument/2006/relationships/notesSlide" Target="../notesSlides/notesSlide70.xml"/><Relationship Id="rId1" Type="http://schemas.openxmlformats.org/officeDocument/2006/relationships/slideLayout" Target="../slideLayouts/slideLayout23.xml"/><Relationship Id="rId6" Type="http://schemas.openxmlformats.org/officeDocument/2006/relationships/chart" Target="../charts/chart156.xml"/><Relationship Id="rId5" Type="http://schemas.openxmlformats.org/officeDocument/2006/relationships/chart" Target="../charts/chart155.xml"/><Relationship Id="rId4" Type="http://schemas.openxmlformats.org/officeDocument/2006/relationships/chart" Target="../charts/chart154.xml"/></Relationships>
</file>

<file path=ppt/slides/_rels/slide107.xml.rels><?xml version="1.0" encoding="UTF-8" standalone="yes"?>
<Relationships xmlns="http://schemas.openxmlformats.org/package/2006/relationships"><Relationship Id="rId3" Type="http://schemas.openxmlformats.org/officeDocument/2006/relationships/chart" Target="../charts/chart159.xml"/><Relationship Id="rId2" Type="http://schemas.openxmlformats.org/officeDocument/2006/relationships/notesSlide" Target="../notesSlides/notesSlide71.xml"/><Relationship Id="rId1" Type="http://schemas.openxmlformats.org/officeDocument/2006/relationships/slideLayout" Target="../slideLayouts/slideLayout2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chart" Target="../charts/chart160.xml"/></Relationships>
</file>

<file path=ppt/slides/_rels/slide108.xml.rels><?xml version="1.0" encoding="UTF-8" standalone="yes"?>
<Relationships xmlns="http://schemas.openxmlformats.org/package/2006/relationships"><Relationship Id="rId3" Type="http://schemas.openxmlformats.org/officeDocument/2006/relationships/chart" Target="../charts/chart161.xml"/><Relationship Id="rId2" Type="http://schemas.openxmlformats.org/officeDocument/2006/relationships/notesSlide" Target="../notesSlides/notesSlide72.xml"/><Relationship Id="rId1" Type="http://schemas.openxmlformats.org/officeDocument/2006/relationships/slideLayout" Target="../slideLayouts/slideLayout23.xml"/><Relationship Id="rId4" Type="http://schemas.openxmlformats.org/officeDocument/2006/relationships/chart" Target="../charts/chart162.xml"/></Relationships>
</file>

<file path=ppt/slides/_rels/slide109.xml.rels><?xml version="1.0" encoding="UTF-8" standalone="yes"?>
<Relationships xmlns="http://schemas.openxmlformats.org/package/2006/relationships"><Relationship Id="rId3" Type="http://schemas.openxmlformats.org/officeDocument/2006/relationships/chart" Target="../charts/chart163.xml"/><Relationship Id="rId2" Type="http://schemas.openxmlformats.org/officeDocument/2006/relationships/notesSlide" Target="../notesSlides/notesSlide73.xml"/><Relationship Id="rId1" Type="http://schemas.openxmlformats.org/officeDocument/2006/relationships/slideLayout" Target="../slideLayouts/slideLayout23.xml"/><Relationship Id="rId4" Type="http://schemas.openxmlformats.org/officeDocument/2006/relationships/chart" Target="../charts/chart164.xml"/></Relationships>
</file>

<file path=ppt/slides/_rels/slide1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9.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110.xml.rels><?xml version="1.0" encoding="UTF-8" standalone="yes"?>
<Relationships xmlns="http://schemas.openxmlformats.org/package/2006/relationships"><Relationship Id="rId3" Type="http://schemas.openxmlformats.org/officeDocument/2006/relationships/chart" Target="../charts/chart165.xml"/><Relationship Id="rId2" Type="http://schemas.openxmlformats.org/officeDocument/2006/relationships/notesSlide" Target="../notesSlides/notesSlide74.xml"/><Relationship Id="rId1" Type="http://schemas.openxmlformats.org/officeDocument/2006/relationships/slideLayout" Target="../slideLayouts/slideLayout23.xml"/><Relationship Id="rId4" Type="http://schemas.openxmlformats.org/officeDocument/2006/relationships/chart" Target="../charts/chart166.xml"/></Relationships>
</file>

<file path=ppt/slides/_rels/slide111.xml.rels><?xml version="1.0" encoding="UTF-8" standalone="yes"?>
<Relationships xmlns="http://schemas.openxmlformats.org/package/2006/relationships"><Relationship Id="rId3" Type="http://schemas.openxmlformats.org/officeDocument/2006/relationships/chart" Target="../charts/chart167.xml"/><Relationship Id="rId2" Type="http://schemas.openxmlformats.org/officeDocument/2006/relationships/notesSlide" Target="../notesSlides/notesSlide75.xml"/><Relationship Id="rId1" Type="http://schemas.openxmlformats.org/officeDocument/2006/relationships/slideLayout" Target="../slideLayouts/slideLayout23.xml"/><Relationship Id="rId4" Type="http://schemas.openxmlformats.org/officeDocument/2006/relationships/chart" Target="../charts/chart168.xml"/></Relationships>
</file>

<file path=ppt/slides/_rels/slide112.xml.rels><?xml version="1.0" encoding="UTF-8" standalone="yes"?>
<Relationships xmlns="http://schemas.openxmlformats.org/package/2006/relationships"><Relationship Id="rId3" Type="http://schemas.openxmlformats.org/officeDocument/2006/relationships/chart" Target="../charts/chart169.xml"/><Relationship Id="rId7" Type="http://schemas.openxmlformats.org/officeDocument/2006/relationships/chart" Target="../charts/chart173.xml"/><Relationship Id="rId2" Type="http://schemas.openxmlformats.org/officeDocument/2006/relationships/notesSlide" Target="../notesSlides/notesSlide76.xml"/><Relationship Id="rId1" Type="http://schemas.openxmlformats.org/officeDocument/2006/relationships/slideLayout" Target="../slideLayouts/slideLayout23.xml"/><Relationship Id="rId6" Type="http://schemas.openxmlformats.org/officeDocument/2006/relationships/chart" Target="../charts/chart172.xml"/><Relationship Id="rId5" Type="http://schemas.openxmlformats.org/officeDocument/2006/relationships/chart" Target="../charts/chart171.xml"/><Relationship Id="rId4" Type="http://schemas.openxmlformats.org/officeDocument/2006/relationships/chart" Target="../charts/chart170.xml"/></Relationships>
</file>

<file path=ppt/slides/_rels/slide113.xml.rels><?xml version="1.0" encoding="UTF-8" standalone="yes"?>
<Relationships xmlns="http://schemas.openxmlformats.org/package/2006/relationships"><Relationship Id="rId8" Type="http://schemas.openxmlformats.org/officeDocument/2006/relationships/image" Target="../media/image189.svg"/><Relationship Id="rId3" Type="http://schemas.openxmlformats.org/officeDocument/2006/relationships/chart" Target="../charts/chart174.xml"/><Relationship Id="rId7" Type="http://schemas.openxmlformats.org/officeDocument/2006/relationships/image" Target="../media/image188.png"/><Relationship Id="rId2" Type="http://schemas.openxmlformats.org/officeDocument/2006/relationships/notesSlide" Target="../notesSlides/notesSlide77.xml"/><Relationship Id="rId1" Type="http://schemas.openxmlformats.org/officeDocument/2006/relationships/slideLayout" Target="../slideLayouts/slideLayout23.xml"/><Relationship Id="rId6" Type="http://schemas.openxmlformats.org/officeDocument/2006/relationships/image" Target="../media/image179.svg"/><Relationship Id="rId5" Type="http://schemas.openxmlformats.org/officeDocument/2006/relationships/image" Target="../media/image178.png"/><Relationship Id="rId10" Type="http://schemas.openxmlformats.org/officeDocument/2006/relationships/chart" Target="../charts/chart177.xml"/><Relationship Id="rId4" Type="http://schemas.openxmlformats.org/officeDocument/2006/relationships/chart" Target="../charts/chart175.xml"/><Relationship Id="rId9" Type="http://schemas.openxmlformats.org/officeDocument/2006/relationships/chart" Target="../charts/chart176.xml"/></Relationships>
</file>

<file path=ppt/slides/_rels/slide114.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chart" Target="../charts/chart178.xml"/><Relationship Id="rId7" Type="http://schemas.openxmlformats.org/officeDocument/2006/relationships/chart" Target="../charts/chart180.xml"/><Relationship Id="rId12" Type="http://schemas.openxmlformats.org/officeDocument/2006/relationships/chart" Target="../charts/chart181.xml"/><Relationship Id="rId2" Type="http://schemas.openxmlformats.org/officeDocument/2006/relationships/notesSlide" Target="../notesSlides/notesSlide78.xml"/><Relationship Id="rId1" Type="http://schemas.openxmlformats.org/officeDocument/2006/relationships/slideLayout" Target="../slideLayouts/slideLayout23.xml"/><Relationship Id="rId6" Type="http://schemas.openxmlformats.org/officeDocument/2006/relationships/image" Target="../media/image12.svg"/><Relationship Id="rId11" Type="http://schemas.openxmlformats.org/officeDocument/2006/relationships/image" Target="../media/image189.svg"/><Relationship Id="rId5" Type="http://schemas.openxmlformats.org/officeDocument/2006/relationships/image" Target="../media/image11.png"/><Relationship Id="rId10" Type="http://schemas.openxmlformats.org/officeDocument/2006/relationships/image" Target="../media/image188.png"/><Relationship Id="rId4" Type="http://schemas.openxmlformats.org/officeDocument/2006/relationships/chart" Target="../charts/chart179.xml"/><Relationship Id="rId9" Type="http://schemas.openxmlformats.org/officeDocument/2006/relationships/image" Target="../media/image179.sv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xml"/><Relationship Id="rId1" Type="http://schemas.openxmlformats.org/officeDocument/2006/relationships/slideLayout" Target="../slideLayouts/slideLayout19.xml"/><Relationship Id="rId5" Type="http://schemas.openxmlformats.org/officeDocument/2006/relationships/chart" Target="../charts/chart16.xml"/><Relationship Id="rId4" Type="http://schemas.openxmlformats.org/officeDocument/2006/relationships/chart" Target="../charts/chart1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1.xml.rels><?xml version="1.0" encoding="UTF-8" standalone="yes"?>
<Relationships xmlns="http://schemas.openxmlformats.org/package/2006/relationships"><Relationship Id="rId8" Type="http://schemas.openxmlformats.org/officeDocument/2006/relationships/hyperlink" Target="mailto:j.durlik@grupa-dsc.eu" TargetMode="External"/><Relationship Id="rId3" Type="http://schemas.openxmlformats.org/officeDocument/2006/relationships/image" Target="../media/image191.svg"/><Relationship Id="rId7" Type="http://schemas.openxmlformats.org/officeDocument/2006/relationships/image" Target="../media/image194.jpeg"/><Relationship Id="rId2" Type="http://schemas.openxmlformats.org/officeDocument/2006/relationships/image" Target="../media/image190.png"/><Relationship Id="rId1" Type="http://schemas.openxmlformats.org/officeDocument/2006/relationships/slideLayout" Target="../slideLayouts/slideLayout25.xml"/><Relationship Id="rId6" Type="http://schemas.openxmlformats.org/officeDocument/2006/relationships/hyperlink" Target="mailto:b.kazubski@grupa-dsc.eu" TargetMode="External"/><Relationship Id="rId5" Type="http://schemas.openxmlformats.org/officeDocument/2006/relationships/image" Target="../media/image193.svg"/><Relationship Id="rId4" Type="http://schemas.openxmlformats.org/officeDocument/2006/relationships/image" Target="../media/image192.png"/><Relationship Id="rId9" Type="http://schemas.openxmlformats.org/officeDocument/2006/relationships/image" Target="../media/image195.jpe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12" Type="http://schemas.openxmlformats.org/officeDocument/2006/relationships/image" Target="../media/image26.sv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image" Target="../media/image20.svg"/><Relationship Id="rId11" Type="http://schemas.openxmlformats.org/officeDocument/2006/relationships/image" Target="../media/image25.png"/><Relationship Id="rId5" Type="http://schemas.openxmlformats.org/officeDocument/2006/relationships/image" Target="../media/image19.png"/><Relationship Id="rId10" Type="http://schemas.openxmlformats.org/officeDocument/2006/relationships/image" Target="../media/image24.png"/><Relationship Id="rId4" Type="http://schemas.openxmlformats.org/officeDocument/2006/relationships/image" Target="../media/image18.svg"/><Relationship Id="rId9" Type="http://schemas.openxmlformats.org/officeDocument/2006/relationships/image" Target="../media/image23.png"/></Relationships>
</file>

<file path=ppt/slides/_rels/slide23.xml.rels><?xml version="1.0" encoding="UTF-8" standalone="yes"?>
<Relationships xmlns="http://schemas.openxmlformats.org/package/2006/relationships"><Relationship Id="rId8" Type="http://schemas.openxmlformats.org/officeDocument/2006/relationships/image" Target="../media/image30.svg"/><Relationship Id="rId13" Type="http://schemas.openxmlformats.org/officeDocument/2006/relationships/image" Target="../media/image33.png"/><Relationship Id="rId3" Type="http://schemas.openxmlformats.org/officeDocument/2006/relationships/chart" Target="../charts/chart17.xml"/><Relationship Id="rId7" Type="http://schemas.openxmlformats.org/officeDocument/2006/relationships/image" Target="../media/image29.png"/><Relationship Id="rId12"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23.xml"/><Relationship Id="rId6" Type="http://schemas.openxmlformats.org/officeDocument/2006/relationships/image" Target="../media/image28.svg"/><Relationship Id="rId11" Type="http://schemas.openxmlformats.org/officeDocument/2006/relationships/image" Target="../media/image23.png"/><Relationship Id="rId5" Type="http://schemas.openxmlformats.org/officeDocument/2006/relationships/image" Target="../media/image27.png"/><Relationship Id="rId10" Type="http://schemas.openxmlformats.org/officeDocument/2006/relationships/image" Target="../media/image32.svg"/><Relationship Id="rId4" Type="http://schemas.openxmlformats.org/officeDocument/2006/relationships/chart" Target="../charts/chart18.xml"/><Relationship Id="rId9" Type="http://schemas.openxmlformats.org/officeDocument/2006/relationships/image" Target="../media/image31.png"/><Relationship Id="rId14" Type="http://schemas.openxmlformats.org/officeDocument/2006/relationships/image" Target="../media/image34.svg"/></Relationships>
</file>

<file path=ppt/slides/_rels/slide24.xml.rels><?xml version="1.0" encoding="UTF-8" standalone="yes"?>
<Relationships xmlns="http://schemas.openxmlformats.org/package/2006/relationships"><Relationship Id="rId8" Type="http://schemas.openxmlformats.org/officeDocument/2006/relationships/image" Target="../media/image30.svg"/><Relationship Id="rId13" Type="http://schemas.openxmlformats.org/officeDocument/2006/relationships/image" Target="../media/image33.png"/><Relationship Id="rId3" Type="http://schemas.openxmlformats.org/officeDocument/2006/relationships/chart" Target="../charts/chart19.xml"/><Relationship Id="rId7" Type="http://schemas.openxmlformats.org/officeDocument/2006/relationships/image" Target="../media/image29.png"/><Relationship Id="rId12"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23.xml"/><Relationship Id="rId6" Type="http://schemas.openxmlformats.org/officeDocument/2006/relationships/image" Target="../media/image28.svg"/><Relationship Id="rId11" Type="http://schemas.openxmlformats.org/officeDocument/2006/relationships/image" Target="../media/image23.png"/><Relationship Id="rId5" Type="http://schemas.openxmlformats.org/officeDocument/2006/relationships/image" Target="../media/image27.png"/><Relationship Id="rId10" Type="http://schemas.openxmlformats.org/officeDocument/2006/relationships/image" Target="../media/image32.svg"/><Relationship Id="rId4" Type="http://schemas.openxmlformats.org/officeDocument/2006/relationships/chart" Target="../charts/chart20.xml"/><Relationship Id="rId9" Type="http://schemas.openxmlformats.org/officeDocument/2006/relationships/image" Target="../media/image31.png"/><Relationship Id="rId14" Type="http://schemas.openxmlformats.org/officeDocument/2006/relationships/image" Target="../media/image34.svg"/></Relationships>
</file>

<file path=ppt/slides/_rels/slide25.xml.rels><?xml version="1.0" encoding="UTF-8" standalone="yes"?>
<Relationships xmlns="http://schemas.openxmlformats.org/package/2006/relationships"><Relationship Id="rId8" Type="http://schemas.openxmlformats.org/officeDocument/2006/relationships/image" Target="../media/image30.svg"/><Relationship Id="rId13" Type="http://schemas.openxmlformats.org/officeDocument/2006/relationships/image" Target="../media/image33.png"/><Relationship Id="rId3" Type="http://schemas.openxmlformats.org/officeDocument/2006/relationships/chart" Target="../charts/chart21.xml"/><Relationship Id="rId7" Type="http://schemas.openxmlformats.org/officeDocument/2006/relationships/image" Target="../media/image29.png"/><Relationship Id="rId12"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23.xml"/><Relationship Id="rId6" Type="http://schemas.openxmlformats.org/officeDocument/2006/relationships/image" Target="../media/image28.svg"/><Relationship Id="rId11" Type="http://schemas.openxmlformats.org/officeDocument/2006/relationships/image" Target="../media/image23.png"/><Relationship Id="rId5" Type="http://schemas.openxmlformats.org/officeDocument/2006/relationships/image" Target="../media/image27.png"/><Relationship Id="rId10" Type="http://schemas.openxmlformats.org/officeDocument/2006/relationships/image" Target="../media/image32.svg"/><Relationship Id="rId4" Type="http://schemas.openxmlformats.org/officeDocument/2006/relationships/chart" Target="../charts/chart22.xml"/><Relationship Id="rId9" Type="http://schemas.openxmlformats.org/officeDocument/2006/relationships/image" Target="../media/image31.png"/><Relationship Id="rId14" Type="http://schemas.openxmlformats.org/officeDocument/2006/relationships/image" Target="../media/image34.svg"/></Relationships>
</file>

<file path=ppt/slides/_rels/slide26.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chart" Target="../charts/chart23.xml"/><Relationship Id="rId7"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23.xml"/><Relationship Id="rId6" Type="http://schemas.openxmlformats.org/officeDocument/2006/relationships/image" Target="../media/image23.png"/><Relationship Id="rId5" Type="http://schemas.openxmlformats.org/officeDocument/2006/relationships/image" Target="../media/image36.svg"/><Relationship Id="rId4" Type="http://schemas.openxmlformats.org/officeDocument/2006/relationships/image" Target="../media/image35.png"/></Relationships>
</file>

<file path=ppt/slides/_rels/slide27.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notesSlide" Target="../notesSlides/notesSlide9.xml"/><Relationship Id="rId1" Type="http://schemas.openxmlformats.org/officeDocument/2006/relationships/slideLayout" Target="../slideLayouts/slideLayout23.xml"/><Relationship Id="rId6" Type="http://schemas.openxmlformats.org/officeDocument/2006/relationships/image" Target="../media/image42.svg"/><Relationship Id="rId11" Type="http://schemas.openxmlformats.org/officeDocument/2006/relationships/image" Target="../media/image47.png"/><Relationship Id="rId5" Type="http://schemas.openxmlformats.org/officeDocument/2006/relationships/image" Target="../media/image41.png"/><Relationship Id="rId10" Type="http://schemas.openxmlformats.org/officeDocument/2006/relationships/image" Target="../media/image46.svg"/><Relationship Id="rId4" Type="http://schemas.openxmlformats.org/officeDocument/2006/relationships/image" Target="../media/image40.svg"/><Relationship Id="rId9" Type="http://schemas.openxmlformats.org/officeDocument/2006/relationships/image" Target="../media/image45.png"/></Relationships>
</file>

<file path=ppt/slides/_rels/slide28.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chart" Target="../charts/chart24.xml"/><Relationship Id="rId7" Type="http://schemas.openxmlformats.org/officeDocument/2006/relationships/image" Target="../media/image51.sv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50.png"/><Relationship Id="rId5" Type="http://schemas.openxmlformats.org/officeDocument/2006/relationships/image" Target="../media/image49.svg"/><Relationship Id="rId4" Type="http://schemas.openxmlformats.org/officeDocument/2006/relationships/image" Target="../media/image39.png"/><Relationship Id="rId9" Type="http://schemas.openxmlformats.org/officeDocument/2006/relationships/image" Target="../media/image53.svg"/></Relationships>
</file>

<file path=ppt/slides/_rels/slide29.xml.rels><?xml version="1.0" encoding="UTF-8" standalone="yes"?>
<Relationships xmlns="http://schemas.openxmlformats.org/package/2006/relationships"><Relationship Id="rId8" Type="http://schemas.openxmlformats.org/officeDocument/2006/relationships/image" Target="../media/image53.svg"/><Relationship Id="rId3" Type="http://schemas.openxmlformats.org/officeDocument/2006/relationships/image" Target="../media/image54.png"/><Relationship Id="rId7" Type="http://schemas.openxmlformats.org/officeDocument/2006/relationships/image" Target="../media/image52.png"/><Relationship Id="rId12" Type="http://schemas.openxmlformats.org/officeDocument/2006/relationships/image" Target="../media/image47.png"/><Relationship Id="rId2" Type="http://schemas.openxmlformats.org/officeDocument/2006/relationships/notesSlide" Target="../notesSlides/notesSlide11.xml"/><Relationship Id="rId1" Type="http://schemas.openxmlformats.org/officeDocument/2006/relationships/slideLayout" Target="../slideLayouts/slideLayout23.xml"/><Relationship Id="rId6" Type="http://schemas.openxmlformats.org/officeDocument/2006/relationships/image" Target="../media/image51.svg"/><Relationship Id="rId11" Type="http://schemas.openxmlformats.org/officeDocument/2006/relationships/image" Target="../media/image57.svg"/><Relationship Id="rId5" Type="http://schemas.openxmlformats.org/officeDocument/2006/relationships/image" Target="../media/image50.png"/><Relationship Id="rId10" Type="http://schemas.openxmlformats.org/officeDocument/2006/relationships/image" Target="../media/image56.png"/><Relationship Id="rId4" Type="http://schemas.openxmlformats.org/officeDocument/2006/relationships/image" Target="../media/image55.svg"/><Relationship Id="rId9" Type="http://schemas.openxmlformats.org/officeDocument/2006/relationships/chart" Target="../charts/char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8" Type="http://schemas.openxmlformats.org/officeDocument/2006/relationships/image" Target="../media/image53.svg"/><Relationship Id="rId3" Type="http://schemas.openxmlformats.org/officeDocument/2006/relationships/image" Target="../media/image58.png"/><Relationship Id="rId7" Type="http://schemas.openxmlformats.org/officeDocument/2006/relationships/image" Target="../media/image52.png"/><Relationship Id="rId12" Type="http://schemas.openxmlformats.org/officeDocument/2006/relationships/image" Target="../media/image47.png"/><Relationship Id="rId2" Type="http://schemas.openxmlformats.org/officeDocument/2006/relationships/notesSlide" Target="../notesSlides/notesSlide12.xml"/><Relationship Id="rId1" Type="http://schemas.openxmlformats.org/officeDocument/2006/relationships/slideLayout" Target="../slideLayouts/slideLayout23.xml"/><Relationship Id="rId6" Type="http://schemas.openxmlformats.org/officeDocument/2006/relationships/image" Target="../media/image51.svg"/><Relationship Id="rId11" Type="http://schemas.openxmlformats.org/officeDocument/2006/relationships/image" Target="../media/image61.svg"/><Relationship Id="rId5" Type="http://schemas.openxmlformats.org/officeDocument/2006/relationships/image" Target="../media/image50.png"/><Relationship Id="rId10" Type="http://schemas.openxmlformats.org/officeDocument/2006/relationships/image" Target="../media/image60.png"/><Relationship Id="rId4" Type="http://schemas.openxmlformats.org/officeDocument/2006/relationships/image" Target="../media/image59.svg"/><Relationship Id="rId9" Type="http://schemas.openxmlformats.org/officeDocument/2006/relationships/chart" Target="../charts/chart2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63.svg"/><Relationship Id="rId7" Type="http://schemas.openxmlformats.org/officeDocument/2006/relationships/image" Target="../media/image67.svg"/><Relationship Id="rId2" Type="http://schemas.openxmlformats.org/officeDocument/2006/relationships/image" Target="../media/image62.png"/><Relationship Id="rId1" Type="http://schemas.openxmlformats.org/officeDocument/2006/relationships/slideLayout" Target="../slideLayouts/slideLayout29.xml"/><Relationship Id="rId6" Type="http://schemas.openxmlformats.org/officeDocument/2006/relationships/image" Target="../media/image66.png"/><Relationship Id="rId5" Type="http://schemas.openxmlformats.org/officeDocument/2006/relationships/image" Target="../media/image65.svg"/><Relationship Id="rId4" Type="http://schemas.openxmlformats.org/officeDocument/2006/relationships/image" Target="../media/image64.png"/></Relationships>
</file>

<file path=ppt/slides/_rels/slide34.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Layout" Target="../slideLayouts/slideLayout23.xml"/><Relationship Id="rId5" Type="http://schemas.openxmlformats.org/officeDocument/2006/relationships/image" Target="../media/image69.svg"/><Relationship Id="rId4" Type="http://schemas.openxmlformats.org/officeDocument/2006/relationships/image" Target="../media/image68.png"/></Relationships>
</file>

<file path=ppt/slides/_rels/slide35.xml.rels><?xml version="1.0" encoding="UTF-8" standalone="yes"?>
<Relationships xmlns="http://schemas.openxmlformats.org/package/2006/relationships"><Relationship Id="rId8" Type="http://schemas.openxmlformats.org/officeDocument/2006/relationships/chart" Target="../charts/chart30.xml"/><Relationship Id="rId3" Type="http://schemas.openxmlformats.org/officeDocument/2006/relationships/chart" Target="../charts/chart27.xml"/><Relationship Id="rId7" Type="http://schemas.openxmlformats.org/officeDocument/2006/relationships/chart" Target="../charts/chart29.xml"/><Relationship Id="rId2" Type="http://schemas.openxmlformats.org/officeDocument/2006/relationships/notesSlide" Target="../notesSlides/notesSlide14.xml"/><Relationship Id="rId1" Type="http://schemas.openxmlformats.org/officeDocument/2006/relationships/slideLayout" Target="../slideLayouts/slideLayout23.xml"/><Relationship Id="rId6" Type="http://schemas.openxmlformats.org/officeDocument/2006/relationships/image" Target="../media/image63.svg"/><Relationship Id="rId5" Type="http://schemas.openxmlformats.org/officeDocument/2006/relationships/image" Target="../media/image62.png"/><Relationship Id="rId10" Type="http://schemas.openxmlformats.org/officeDocument/2006/relationships/chart" Target="../charts/chart32.xml"/><Relationship Id="rId4" Type="http://schemas.openxmlformats.org/officeDocument/2006/relationships/chart" Target="../charts/chart28.xml"/><Relationship Id="rId9" Type="http://schemas.openxmlformats.org/officeDocument/2006/relationships/chart" Target="../charts/chart31.xml"/></Relationships>
</file>

<file path=ppt/slides/_rels/slide36.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chart" Target="../charts/chart35.xml"/><Relationship Id="rId2" Type="http://schemas.openxmlformats.org/officeDocument/2006/relationships/notesSlide" Target="../notesSlides/notesSlide15.xml"/><Relationship Id="rId1" Type="http://schemas.openxmlformats.org/officeDocument/2006/relationships/slideLayout" Target="../slideLayouts/slideLayout23.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image" Target="../media/image63.svg"/></Relationships>
</file>

<file path=ppt/slides/_rels/slide37.xml.rels><?xml version="1.0" encoding="UTF-8" standalone="yes"?>
<Relationships xmlns="http://schemas.openxmlformats.org/package/2006/relationships"><Relationship Id="rId8" Type="http://schemas.openxmlformats.org/officeDocument/2006/relationships/chart" Target="../charts/chart39.xml"/><Relationship Id="rId3" Type="http://schemas.openxmlformats.org/officeDocument/2006/relationships/image" Target="../media/image62.png"/><Relationship Id="rId7" Type="http://schemas.openxmlformats.org/officeDocument/2006/relationships/chart" Target="../charts/chart38.xml"/><Relationship Id="rId2" Type="http://schemas.openxmlformats.org/officeDocument/2006/relationships/notesSlide" Target="../notesSlides/notesSlide16.xml"/><Relationship Id="rId1" Type="http://schemas.openxmlformats.org/officeDocument/2006/relationships/slideLayout" Target="../slideLayouts/slideLayout23.xml"/><Relationship Id="rId6" Type="http://schemas.openxmlformats.org/officeDocument/2006/relationships/chart" Target="../charts/chart37.xml"/><Relationship Id="rId5" Type="http://schemas.openxmlformats.org/officeDocument/2006/relationships/chart" Target="../charts/chart36.xml"/><Relationship Id="rId4" Type="http://schemas.openxmlformats.org/officeDocument/2006/relationships/image" Target="../media/image63.svg"/></Relationships>
</file>

<file path=ppt/slides/_rels/slide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7.xml"/><Relationship Id="rId1" Type="http://schemas.openxmlformats.org/officeDocument/2006/relationships/slideLayout" Target="../slideLayouts/slideLayout23.xml"/><Relationship Id="rId5" Type="http://schemas.openxmlformats.org/officeDocument/2006/relationships/chart" Target="../charts/chart40.xml"/><Relationship Id="rId4" Type="http://schemas.openxmlformats.org/officeDocument/2006/relationships/image" Target="../media/image63.svg"/></Relationships>
</file>

<file path=ppt/slides/_rels/slide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23.xml"/><Relationship Id="rId5" Type="http://schemas.openxmlformats.org/officeDocument/2006/relationships/chart" Target="../charts/chart41.xml"/><Relationship Id="rId4" Type="http://schemas.openxmlformats.org/officeDocument/2006/relationships/image" Target="../media/image63.svg"/></Relationships>
</file>

<file path=ppt/slides/_rels/slide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8" Type="http://schemas.openxmlformats.org/officeDocument/2006/relationships/image" Target="../media/image73.svg"/><Relationship Id="rId3" Type="http://schemas.openxmlformats.org/officeDocument/2006/relationships/image" Target="../media/image62.png"/><Relationship Id="rId7" Type="http://schemas.openxmlformats.org/officeDocument/2006/relationships/image" Target="../media/image72.png"/><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image" Target="../media/image71.svg"/><Relationship Id="rId5" Type="http://schemas.openxmlformats.org/officeDocument/2006/relationships/image" Target="../media/image70.png"/><Relationship Id="rId4" Type="http://schemas.openxmlformats.org/officeDocument/2006/relationships/image" Target="../media/image63.svg"/></Relationships>
</file>

<file path=ppt/slides/_rels/slide41.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chart" Target="../charts/chart42.xml"/><Relationship Id="rId7" Type="http://schemas.openxmlformats.org/officeDocument/2006/relationships/image" Target="../media/image71.svg"/><Relationship Id="rId2" Type="http://schemas.openxmlformats.org/officeDocument/2006/relationships/notesSlide" Target="../notesSlides/notesSlide20.xml"/><Relationship Id="rId1" Type="http://schemas.openxmlformats.org/officeDocument/2006/relationships/slideLayout" Target="../slideLayouts/slideLayout23.xml"/><Relationship Id="rId6" Type="http://schemas.openxmlformats.org/officeDocument/2006/relationships/image" Target="../media/image70.png"/><Relationship Id="rId5" Type="http://schemas.openxmlformats.org/officeDocument/2006/relationships/image" Target="../media/image63.svg"/><Relationship Id="rId4" Type="http://schemas.openxmlformats.org/officeDocument/2006/relationships/image" Target="../media/image62.png"/><Relationship Id="rId9" Type="http://schemas.openxmlformats.org/officeDocument/2006/relationships/image" Target="../media/image73.svg"/></Relationships>
</file>

<file path=ppt/slides/_rels/slide42.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chart" Target="../charts/chart43.xml"/><Relationship Id="rId7" Type="http://schemas.openxmlformats.org/officeDocument/2006/relationships/image" Target="../media/image71.svg"/><Relationship Id="rId2" Type="http://schemas.openxmlformats.org/officeDocument/2006/relationships/notesSlide" Target="../notesSlides/notesSlide21.xml"/><Relationship Id="rId1" Type="http://schemas.openxmlformats.org/officeDocument/2006/relationships/slideLayout" Target="../slideLayouts/slideLayout23.xml"/><Relationship Id="rId6" Type="http://schemas.openxmlformats.org/officeDocument/2006/relationships/image" Target="../media/image70.png"/><Relationship Id="rId5" Type="http://schemas.openxmlformats.org/officeDocument/2006/relationships/image" Target="../media/image63.svg"/><Relationship Id="rId4" Type="http://schemas.openxmlformats.org/officeDocument/2006/relationships/image" Target="../media/image62.png"/><Relationship Id="rId9" Type="http://schemas.openxmlformats.org/officeDocument/2006/relationships/image" Target="../media/image73.svg"/></Relationships>
</file>

<file path=ppt/slides/_rels/slide43.xml.rels><?xml version="1.0" encoding="UTF-8" standalone="yes"?>
<Relationships xmlns="http://schemas.openxmlformats.org/package/2006/relationships"><Relationship Id="rId8" Type="http://schemas.openxmlformats.org/officeDocument/2006/relationships/image" Target="../media/image73.svg"/><Relationship Id="rId3" Type="http://schemas.openxmlformats.org/officeDocument/2006/relationships/image" Target="../media/image62.png"/><Relationship Id="rId7" Type="http://schemas.openxmlformats.org/officeDocument/2006/relationships/image" Target="../media/image72.png"/><Relationship Id="rId2" Type="http://schemas.openxmlformats.org/officeDocument/2006/relationships/notesSlide" Target="../notesSlides/notesSlide22.xml"/><Relationship Id="rId1" Type="http://schemas.openxmlformats.org/officeDocument/2006/relationships/slideLayout" Target="../slideLayouts/slideLayout23.xml"/><Relationship Id="rId6" Type="http://schemas.openxmlformats.org/officeDocument/2006/relationships/image" Target="../media/image71.svg"/><Relationship Id="rId5" Type="http://schemas.openxmlformats.org/officeDocument/2006/relationships/image" Target="../media/image70.png"/><Relationship Id="rId4" Type="http://schemas.openxmlformats.org/officeDocument/2006/relationships/image" Target="../media/image63.svg"/><Relationship Id="rId9" Type="http://schemas.openxmlformats.org/officeDocument/2006/relationships/chart" Target="../charts/chart44.xml"/></Relationships>
</file>

<file path=ppt/slides/_rels/slide44.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62.png"/><Relationship Id="rId7" Type="http://schemas.openxmlformats.org/officeDocument/2006/relationships/image" Target="../media/image75.svg"/><Relationship Id="rId2" Type="http://schemas.openxmlformats.org/officeDocument/2006/relationships/notesSlide" Target="../notesSlides/notesSlide23.xml"/><Relationship Id="rId1" Type="http://schemas.openxmlformats.org/officeDocument/2006/relationships/slideLayout" Target="../slideLayouts/slideLayout23.xml"/><Relationship Id="rId6" Type="http://schemas.openxmlformats.org/officeDocument/2006/relationships/image" Target="../media/image74.png"/><Relationship Id="rId5" Type="http://schemas.openxmlformats.org/officeDocument/2006/relationships/chart" Target="../charts/chart45.xml"/><Relationship Id="rId4" Type="http://schemas.openxmlformats.org/officeDocument/2006/relationships/image" Target="../media/image63.svg"/><Relationship Id="rId9" Type="http://schemas.openxmlformats.org/officeDocument/2006/relationships/image" Target="../media/image77.svg"/></Relationships>
</file>

<file path=ppt/slides/_rels/slide45.xml.rels><?xml version="1.0" encoding="UTF-8" standalone="yes"?>
<Relationships xmlns="http://schemas.openxmlformats.org/package/2006/relationships"><Relationship Id="rId8" Type="http://schemas.openxmlformats.org/officeDocument/2006/relationships/image" Target="../media/image81.svg"/><Relationship Id="rId3" Type="http://schemas.openxmlformats.org/officeDocument/2006/relationships/image" Target="../media/image62.png"/><Relationship Id="rId7" Type="http://schemas.openxmlformats.org/officeDocument/2006/relationships/image" Target="../media/image80.png"/><Relationship Id="rId12" Type="http://schemas.openxmlformats.org/officeDocument/2006/relationships/image" Target="../media/image85.svg"/><Relationship Id="rId2" Type="http://schemas.openxmlformats.org/officeDocument/2006/relationships/notesSlide" Target="../notesSlides/notesSlide24.xml"/><Relationship Id="rId1" Type="http://schemas.openxmlformats.org/officeDocument/2006/relationships/slideLayout" Target="../slideLayouts/slideLayout23.xml"/><Relationship Id="rId6" Type="http://schemas.openxmlformats.org/officeDocument/2006/relationships/image" Target="../media/image79.svg"/><Relationship Id="rId11" Type="http://schemas.openxmlformats.org/officeDocument/2006/relationships/image" Target="../media/image84.png"/><Relationship Id="rId5" Type="http://schemas.openxmlformats.org/officeDocument/2006/relationships/image" Target="../media/image78.png"/><Relationship Id="rId10" Type="http://schemas.openxmlformats.org/officeDocument/2006/relationships/image" Target="../media/image83.svg"/><Relationship Id="rId4" Type="http://schemas.openxmlformats.org/officeDocument/2006/relationships/image" Target="../media/image63.svg"/><Relationship Id="rId9" Type="http://schemas.openxmlformats.org/officeDocument/2006/relationships/image" Target="../media/image82.png"/></Relationships>
</file>

<file path=ppt/slides/_rels/slide46.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chart" Target="../charts/chart46.xml"/><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25.xml"/><Relationship Id="rId1" Type="http://schemas.openxmlformats.org/officeDocument/2006/relationships/slideLayout" Target="../slideLayouts/slideLayout23.xml"/><Relationship Id="rId6" Type="http://schemas.openxmlformats.org/officeDocument/2006/relationships/image" Target="../media/image63.svg"/><Relationship Id="rId11" Type="http://schemas.openxmlformats.org/officeDocument/2006/relationships/image" Target="../media/image82.png"/><Relationship Id="rId5" Type="http://schemas.openxmlformats.org/officeDocument/2006/relationships/image" Target="../media/image62.png"/><Relationship Id="rId10" Type="http://schemas.openxmlformats.org/officeDocument/2006/relationships/image" Target="../media/image81.svg"/><Relationship Id="rId4" Type="http://schemas.openxmlformats.org/officeDocument/2006/relationships/chart" Target="../charts/chart47.xml"/><Relationship Id="rId9" Type="http://schemas.openxmlformats.org/officeDocument/2006/relationships/image" Target="../media/image80.png"/><Relationship Id="rId14" Type="http://schemas.openxmlformats.org/officeDocument/2006/relationships/image" Target="../media/image85.svg"/></Relationships>
</file>

<file path=ppt/slides/_rels/slide47.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chart" Target="../charts/chart48.xml"/><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26.xml"/><Relationship Id="rId1" Type="http://schemas.openxmlformats.org/officeDocument/2006/relationships/slideLayout" Target="../slideLayouts/slideLayout23.xml"/><Relationship Id="rId6" Type="http://schemas.openxmlformats.org/officeDocument/2006/relationships/image" Target="../media/image63.svg"/><Relationship Id="rId11" Type="http://schemas.openxmlformats.org/officeDocument/2006/relationships/image" Target="../media/image82.png"/><Relationship Id="rId5" Type="http://schemas.openxmlformats.org/officeDocument/2006/relationships/image" Target="../media/image62.png"/><Relationship Id="rId10" Type="http://schemas.openxmlformats.org/officeDocument/2006/relationships/image" Target="../media/image81.svg"/><Relationship Id="rId4" Type="http://schemas.openxmlformats.org/officeDocument/2006/relationships/chart" Target="../charts/chart49.xml"/><Relationship Id="rId9" Type="http://schemas.openxmlformats.org/officeDocument/2006/relationships/image" Target="../media/image80.png"/><Relationship Id="rId14" Type="http://schemas.openxmlformats.org/officeDocument/2006/relationships/image" Target="../media/image85.svg"/></Relationships>
</file>

<file path=ppt/slides/_rels/slide48.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chart" Target="../charts/chart50.xml"/><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27.xml"/><Relationship Id="rId1" Type="http://schemas.openxmlformats.org/officeDocument/2006/relationships/slideLayout" Target="../slideLayouts/slideLayout23.xml"/><Relationship Id="rId6" Type="http://schemas.openxmlformats.org/officeDocument/2006/relationships/image" Target="../media/image63.svg"/><Relationship Id="rId11" Type="http://schemas.openxmlformats.org/officeDocument/2006/relationships/image" Target="../media/image82.png"/><Relationship Id="rId5" Type="http://schemas.openxmlformats.org/officeDocument/2006/relationships/image" Target="../media/image62.png"/><Relationship Id="rId10" Type="http://schemas.openxmlformats.org/officeDocument/2006/relationships/image" Target="../media/image81.svg"/><Relationship Id="rId4" Type="http://schemas.openxmlformats.org/officeDocument/2006/relationships/chart" Target="../charts/chart51.xml"/><Relationship Id="rId9" Type="http://schemas.openxmlformats.org/officeDocument/2006/relationships/image" Target="../media/image80.png"/><Relationship Id="rId14" Type="http://schemas.openxmlformats.org/officeDocument/2006/relationships/image" Target="../media/image85.svg"/></Relationships>
</file>

<file path=ppt/slides/_rels/slide49.xml.rels><?xml version="1.0" encoding="UTF-8" standalone="yes"?>
<Relationships xmlns="http://schemas.openxmlformats.org/package/2006/relationships"><Relationship Id="rId8" Type="http://schemas.openxmlformats.org/officeDocument/2006/relationships/image" Target="../media/image79.svg"/><Relationship Id="rId13" Type="http://schemas.openxmlformats.org/officeDocument/2006/relationships/image" Target="../media/image84.png"/><Relationship Id="rId3" Type="http://schemas.openxmlformats.org/officeDocument/2006/relationships/chart" Target="../charts/chart52.xml"/><Relationship Id="rId7" Type="http://schemas.openxmlformats.org/officeDocument/2006/relationships/image" Target="../media/image78.png"/><Relationship Id="rId12" Type="http://schemas.openxmlformats.org/officeDocument/2006/relationships/image" Target="../media/image83.svg"/><Relationship Id="rId2" Type="http://schemas.openxmlformats.org/officeDocument/2006/relationships/notesSlide" Target="../notesSlides/notesSlide28.xml"/><Relationship Id="rId1" Type="http://schemas.openxmlformats.org/officeDocument/2006/relationships/slideLayout" Target="../slideLayouts/slideLayout23.xml"/><Relationship Id="rId6" Type="http://schemas.openxmlformats.org/officeDocument/2006/relationships/image" Target="../media/image63.svg"/><Relationship Id="rId11" Type="http://schemas.openxmlformats.org/officeDocument/2006/relationships/image" Target="../media/image82.png"/><Relationship Id="rId5" Type="http://schemas.openxmlformats.org/officeDocument/2006/relationships/image" Target="../media/image62.png"/><Relationship Id="rId10" Type="http://schemas.openxmlformats.org/officeDocument/2006/relationships/image" Target="../media/image81.svg"/><Relationship Id="rId4" Type="http://schemas.openxmlformats.org/officeDocument/2006/relationships/chart" Target="../charts/chart53.xml"/><Relationship Id="rId9" Type="http://schemas.openxmlformats.org/officeDocument/2006/relationships/image" Target="../media/image80.png"/><Relationship Id="rId14" Type="http://schemas.openxmlformats.org/officeDocument/2006/relationships/image" Target="../media/image85.sv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62.png"/><Relationship Id="rId7" Type="http://schemas.openxmlformats.org/officeDocument/2006/relationships/image" Target="../media/image87.svg"/><Relationship Id="rId2" Type="http://schemas.openxmlformats.org/officeDocument/2006/relationships/notesSlide" Target="../notesSlides/notesSlide29.xml"/><Relationship Id="rId1" Type="http://schemas.openxmlformats.org/officeDocument/2006/relationships/slideLayout" Target="../slideLayouts/slideLayout23.xml"/><Relationship Id="rId6" Type="http://schemas.openxmlformats.org/officeDocument/2006/relationships/image" Target="../media/image86.png"/><Relationship Id="rId5" Type="http://schemas.openxmlformats.org/officeDocument/2006/relationships/chart" Target="../charts/chart54.xml"/><Relationship Id="rId4" Type="http://schemas.openxmlformats.org/officeDocument/2006/relationships/image" Target="../media/image63.svg"/><Relationship Id="rId9" Type="http://schemas.openxmlformats.org/officeDocument/2006/relationships/image" Target="../media/image89.svg"/></Relationships>
</file>

<file path=ppt/slides/_rels/slide51.xml.rels><?xml version="1.0" encoding="UTF-8" standalone="yes"?>
<Relationships xmlns="http://schemas.openxmlformats.org/package/2006/relationships"><Relationship Id="rId8" Type="http://schemas.openxmlformats.org/officeDocument/2006/relationships/chart" Target="../charts/chart58.xml"/><Relationship Id="rId13" Type="http://schemas.openxmlformats.org/officeDocument/2006/relationships/chart" Target="../charts/chart61.xml"/><Relationship Id="rId3" Type="http://schemas.openxmlformats.org/officeDocument/2006/relationships/chart" Target="../charts/chart55.xml"/><Relationship Id="rId7" Type="http://schemas.openxmlformats.org/officeDocument/2006/relationships/chart" Target="../charts/chart57.xml"/><Relationship Id="rId12" Type="http://schemas.openxmlformats.org/officeDocument/2006/relationships/chart" Target="../charts/chart60.xml"/><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chart" Target="../charts/chart56.xml"/><Relationship Id="rId11" Type="http://schemas.openxmlformats.org/officeDocument/2006/relationships/image" Target="../media/image91.svg"/><Relationship Id="rId5" Type="http://schemas.openxmlformats.org/officeDocument/2006/relationships/image" Target="../media/image63.svg"/><Relationship Id="rId10" Type="http://schemas.openxmlformats.org/officeDocument/2006/relationships/image" Target="../media/image90.png"/><Relationship Id="rId4" Type="http://schemas.openxmlformats.org/officeDocument/2006/relationships/image" Target="../media/image62.png"/><Relationship Id="rId9" Type="http://schemas.openxmlformats.org/officeDocument/2006/relationships/chart" Target="../charts/chart59.xml"/><Relationship Id="rId14" Type="http://schemas.openxmlformats.org/officeDocument/2006/relationships/chart" Target="../charts/chart62.xml"/></Relationships>
</file>

<file path=ppt/slides/_rels/slide52.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91.svg"/><Relationship Id="rId2" Type="http://schemas.openxmlformats.org/officeDocument/2006/relationships/notesSlide" Target="../notesSlides/notesSlide31.xml"/><Relationship Id="rId1" Type="http://schemas.openxmlformats.org/officeDocument/2006/relationships/slideLayout" Target="../slideLayouts/slideLayout23.xml"/><Relationship Id="rId6" Type="http://schemas.openxmlformats.org/officeDocument/2006/relationships/image" Target="../media/image90.png"/><Relationship Id="rId5" Type="http://schemas.openxmlformats.org/officeDocument/2006/relationships/chart" Target="../charts/chart63.xml"/><Relationship Id="rId4" Type="http://schemas.openxmlformats.org/officeDocument/2006/relationships/image" Target="../media/image63.svg"/></Relationships>
</file>

<file path=ppt/slides/_rels/slide53.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chart" Target="../charts/chart64.xml"/><Relationship Id="rId2" Type="http://schemas.openxmlformats.org/officeDocument/2006/relationships/notesSlide" Target="../notesSlides/notesSlide32.xml"/><Relationship Id="rId1" Type="http://schemas.openxmlformats.org/officeDocument/2006/relationships/slideLayout" Target="../slideLayouts/slideLayout23.xml"/><Relationship Id="rId6" Type="http://schemas.openxmlformats.org/officeDocument/2006/relationships/image" Target="../media/image91.svg"/><Relationship Id="rId5" Type="http://schemas.openxmlformats.org/officeDocument/2006/relationships/image" Target="../media/image90.png"/><Relationship Id="rId4" Type="http://schemas.openxmlformats.org/officeDocument/2006/relationships/image" Target="../media/image63.svg"/></Relationships>
</file>

<file path=ppt/slides/_rels/slide54.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62.png"/><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93.svg"/><Relationship Id="rId7" Type="http://schemas.openxmlformats.org/officeDocument/2006/relationships/image" Target="../media/image97.svg"/><Relationship Id="rId2" Type="http://schemas.openxmlformats.org/officeDocument/2006/relationships/image" Target="../media/image92.png"/><Relationship Id="rId1" Type="http://schemas.openxmlformats.org/officeDocument/2006/relationships/slideLayout" Target="../slideLayouts/slideLayout29.xml"/><Relationship Id="rId6" Type="http://schemas.openxmlformats.org/officeDocument/2006/relationships/image" Target="../media/image96.png"/><Relationship Id="rId5" Type="http://schemas.openxmlformats.org/officeDocument/2006/relationships/image" Target="../media/image95.svg"/><Relationship Id="rId4" Type="http://schemas.openxmlformats.org/officeDocument/2006/relationships/image" Target="../media/image94.png"/></Relationships>
</file>

<file path=ppt/slides/_rels/slide5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image" Target="../media/image99.svg"/><Relationship Id="rId5" Type="http://schemas.openxmlformats.org/officeDocument/2006/relationships/image" Target="../media/image98.png"/><Relationship Id="rId4" Type="http://schemas.openxmlformats.org/officeDocument/2006/relationships/image" Target="../media/image93.svg"/></Relationships>
</file>

<file path=ppt/slides/_rels/slide58.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chart" Target="../charts/chart65.xml"/><Relationship Id="rId7" Type="http://schemas.openxmlformats.org/officeDocument/2006/relationships/image" Target="../media/image101.svg"/><Relationship Id="rId2" Type="http://schemas.openxmlformats.org/officeDocument/2006/relationships/notesSlide" Target="../notesSlides/notesSlide34.xml"/><Relationship Id="rId1" Type="http://schemas.openxmlformats.org/officeDocument/2006/relationships/slideLayout" Target="../slideLayouts/slideLayout23.xml"/><Relationship Id="rId6" Type="http://schemas.openxmlformats.org/officeDocument/2006/relationships/image" Target="../media/image100.png"/><Relationship Id="rId5" Type="http://schemas.openxmlformats.org/officeDocument/2006/relationships/image" Target="../media/image93.svg"/><Relationship Id="rId4" Type="http://schemas.openxmlformats.org/officeDocument/2006/relationships/image" Target="../media/image92.png"/><Relationship Id="rId9" Type="http://schemas.openxmlformats.org/officeDocument/2006/relationships/image" Target="../media/image103.svg"/></Relationships>
</file>

<file path=ppt/slides/_rels/slide59.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2.png"/><Relationship Id="rId7" Type="http://schemas.openxmlformats.org/officeDocument/2006/relationships/image" Target="../media/image101.svg"/><Relationship Id="rId2" Type="http://schemas.openxmlformats.org/officeDocument/2006/relationships/notesSlide" Target="../notesSlides/notesSlide35.xml"/><Relationship Id="rId1" Type="http://schemas.openxmlformats.org/officeDocument/2006/relationships/slideLayout" Target="../slideLayouts/slideLayout23.xml"/><Relationship Id="rId6" Type="http://schemas.openxmlformats.org/officeDocument/2006/relationships/image" Target="../media/image100.png"/><Relationship Id="rId5" Type="http://schemas.openxmlformats.org/officeDocument/2006/relationships/chart" Target="../charts/chart66.xml"/><Relationship Id="rId4" Type="http://schemas.openxmlformats.org/officeDocument/2006/relationships/image" Target="../media/image93.svg"/><Relationship Id="rId9" Type="http://schemas.openxmlformats.org/officeDocument/2006/relationships/image" Target="../media/image103.sv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92.png"/><Relationship Id="rId7" Type="http://schemas.openxmlformats.org/officeDocument/2006/relationships/image" Target="../media/image105.png"/><Relationship Id="rId2" Type="http://schemas.openxmlformats.org/officeDocument/2006/relationships/notesSlide" Target="../notesSlides/notesSlide36.xml"/><Relationship Id="rId1" Type="http://schemas.openxmlformats.org/officeDocument/2006/relationships/slideLayout" Target="../slideLayouts/slideLayout23.xml"/><Relationship Id="rId6" Type="http://schemas.openxmlformats.org/officeDocument/2006/relationships/image" Target="../media/image104.png"/><Relationship Id="rId5" Type="http://schemas.openxmlformats.org/officeDocument/2006/relationships/chart" Target="../charts/chart67.xml"/><Relationship Id="rId4" Type="http://schemas.openxmlformats.org/officeDocument/2006/relationships/image" Target="../media/image93.svg"/></Relationships>
</file>

<file path=ppt/slides/_rels/slide61.xml.rels><?xml version="1.0" encoding="UTF-8" standalone="yes"?>
<Relationships xmlns="http://schemas.openxmlformats.org/package/2006/relationships"><Relationship Id="rId3" Type="http://schemas.openxmlformats.org/officeDocument/2006/relationships/image" Target="../media/image92.png"/><Relationship Id="rId7" Type="http://schemas.openxmlformats.org/officeDocument/2006/relationships/image" Target="../media/image106.png"/><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chart" Target="../charts/chart69.xml"/><Relationship Id="rId5" Type="http://schemas.openxmlformats.org/officeDocument/2006/relationships/chart" Target="../charts/chart68.xml"/><Relationship Id="rId4" Type="http://schemas.openxmlformats.org/officeDocument/2006/relationships/image" Target="../media/image93.svg"/></Relationships>
</file>

<file path=ppt/slides/_rels/slide62.xml.rels><?xml version="1.0" encoding="UTF-8" standalone="yes"?>
<Relationships xmlns="http://schemas.openxmlformats.org/package/2006/relationships"><Relationship Id="rId3" Type="http://schemas.openxmlformats.org/officeDocument/2006/relationships/chart" Target="../charts/chart70.xml"/><Relationship Id="rId7" Type="http://schemas.openxmlformats.org/officeDocument/2006/relationships/image" Target="../media/image105.png"/><Relationship Id="rId2" Type="http://schemas.openxmlformats.org/officeDocument/2006/relationships/notesSlide" Target="../notesSlides/notesSlide38.xml"/><Relationship Id="rId1" Type="http://schemas.openxmlformats.org/officeDocument/2006/relationships/slideLayout" Target="../slideLayouts/slideLayout23.xml"/><Relationship Id="rId6" Type="http://schemas.openxmlformats.org/officeDocument/2006/relationships/chart" Target="../charts/chart71.xml"/><Relationship Id="rId5" Type="http://schemas.openxmlformats.org/officeDocument/2006/relationships/image" Target="../media/image93.svg"/><Relationship Id="rId4" Type="http://schemas.openxmlformats.org/officeDocument/2006/relationships/image" Target="../media/image92.png"/></Relationships>
</file>

<file path=ppt/slides/_rels/slide63.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image" Target="../media/image92.png"/><Relationship Id="rId7" Type="http://schemas.openxmlformats.org/officeDocument/2006/relationships/image" Target="../media/image105.png"/><Relationship Id="rId2" Type="http://schemas.openxmlformats.org/officeDocument/2006/relationships/notesSlide" Target="../notesSlides/notesSlide39.xml"/><Relationship Id="rId1" Type="http://schemas.openxmlformats.org/officeDocument/2006/relationships/slideLayout" Target="../slideLayouts/slideLayout23.xml"/><Relationship Id="rId6" Type="http://schemas.openxmlformats.org/officeDocument/2006/relationships/image" Target="../media/image106.png"/><Relationship Id="rId5" Type="http://schemas.openxmlformats.org/officeDocument/2006/relationships/chart" Target="../charts/chart72.xml"/><Relationship Id="rId10" Type="http://schemas.openxmlformats.org/officeDocument/2006/relationships/image" Target="../media/image108.svg"/><Relationship Id="rId4" Type="http://schemas.openxmlformats.org/officeDocument/2006/relationships/image" Target="../media/image93.svg"/><Relationship Id="rId9" Type="http://schemas.openxmlformats.org/officeDocument/2006/relationships/image" Target="../media/image107.png"/></Relationships>
</file>

<file path=ppt/slides/_rels/slide64.xml.rels><?xml version="1.0" encoding="UTF-8" standalone="yes"?>
<Relationships xmlns="http://schemas.openxmlformats.org/package/2006/relationships"><Relationship Id="rId8" Type="http://schemas.openxmlformats.org/officeDocument/2006/relationships/image" Target="../media/image110.svg"/><Relationship Id="rId3" Type="http://schemas.openxmlformats.org/officeDocument/2006/relationships/image" Target="../media/image92.png"/><Relationship Id="rId7" Type="http://schemas.openxmlformats.org/officeDocument/2006/relationships/image" Target="../media/image109.png"/><Relationship Id="rId2" Type="http://schemas.openxmlformats.org/officeDocument/2006/relationships/notesSlide" Target="../notesSlides/notesSlide40.xml"/><Relationship Id="rId1" Type="http://schemas.openxmlformats.org/officeDocument/2006/relationships/slideLayout" Target="../slideLayouts/slideLayout23.xml"/><Relationship Id="rId6" Type="http://schemas.openxmlformats.org/officeDocument/2006/relationships/chart" Target="../charts/chart73.xml"/><Relationship Id="rId11" Type="http://schemas.openxmlformats.org/officeDocument/2006/relationships/image" Target="../media/image112.svg"/><Relationship Id="rId5" Type="http://schemas.openxmlformats.org/officeDocument/2006/relationships/image" Target="../media/image105.png"/><Relationship Id="rId10" Type="http://schemas.openxmlformats.org/officeDocument/2006/relationships/image" Target="../media/image111.png"/><Relationship Id="rId4" Type="http://schemas.openxmlformats.org/officeDocument/2006/relationships/image" Target="../media/image93.svg"/><Relationship Id="rId9" Type="http://schemas.openxmlformats.org/officeDocument/2006/relationships/chart" Target="../charts/chart74.xml"/></Relationships>
</file>

<file path=ppt/slides/_rels/slide65.xml.rels><?xml version="1.0" encoding="UTF-8" standalone="yes"?>
<Relationships xmlns="http://schemas.openxmlformats.org/package/2006/relationships"><Relationship Id="rId8" Type="http://schemas.openxmlformats.org/officeDocument/2006/relationships/image" Target="../media/image112.svg"/><Relationship Id="rId3" Type="http://schemas.openxmlformats.org/officeDocument/2006/relationships/chart" Target="../charts/chart75.xml"/><Relationship Id="rId7" Type="http://schemas.openxmlformats.org/officeDocument/2006/relationships/image" Target="../media/image111.png"/><Relationship Id="rId2" Type="http://schemas.openxmlformats.org/officeDocument/2006/relationships/notesSlide" Target="../notesSlides/notesSlide41.xml"/><Relationship Id="rId1" Type="http://schemas.openxmlformats.org/officeDocument/2006/relationships/slideLayout" Target="../slideLayouts/slideLayout23.xml"/><Relationship Id="rId6" Type="http://schemas.openxmlformats.org/officeDocument/2006/relationships/chart" Target="../charts/chart76.xml"/><Relationship Id="rId5" Type="http://schemas.openxmlformats.org/officeDocument/2006/relationships/image" Target="../media/image93.svg"/><Relationship Id="rId10" Type="http://schemas.openxmlformats.org/officeDocument/2006/relationships/image" Target="../media/image10.svg"/><Relationship Id="rId4" Type="http://schemas.openxmlformats.org/officeDocument/2006/relationships/image" Target="../media/image92.png"/><Relationship Id="rId9" Type="http://schemas.openxmlformats.org/officeDocument/2006/relationships/image" Target="../media/image9.png"/></Relationships>
</file>

<file path=ppt/slides/_rels/slide66.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42.xml"/><Relationship Id="rId1" Type="http://schemas.openxmlformats.org/officeDocument/2006/relationships/slideLayout" Target="../slideLayouts/slideLayout23.xml"/><Relationship Id="rId5" Type="http://schemas.openxmlformats.org/officeDocument/2006/relationships/image" Target="../media/image93.svg"/><Relationship Id="rId4" Type="http://schemas.openxmlformats.org/officeDocument/2006/relationships/image" Target="../media/image92.png"/></Relationships>
</file>

<file path=ppt/slides/_rels/slide67.xml.rels><?xml version="1.0" encoding="UTF-8" standalone="yes"?>
<Relationships xmlns="http://schemas.openxmlformats.org/package/2006/relationships"><Relationship Id="rId8" Type="http://schemas.openxmlformats.org/officeDocument/2006/relationships/chart" Target="../charts/chart81.xml"/><Relationship Id="rId3" Type="http://schemas.openxmlformats.org/officeDocument/2006/relationships/image" Target="../media/image92.png"/><Relationship Id="rId7" Type="http://schemas.openxmlformats.org/officeDocument/2006/relationships/chart" Target="../charts/chart80.xml"/><Relationship Id="rId2" Type="http://schemas.openxmlformats.org/officeDocument/2006/relationships/notesSlide" Target="../notesSlides/notesSlide43.xml"/><Relationship Id="rId1" Type="http://schemas.openxmlformats.org/officeDocument/2006/relationships/slideLayout" Target="../slideLayouts/slideLayout23.xml"/><Relationship Id="rId6" Type="http://schemas.openxmlformats.org/officeDocument/2006/relationships/chart" Target="../charts/chart79.xml"/><Relationship Id="rId5" Type="http://schemas.openxmlformats.org/officeDocument/2006/relationships/chart" Target="../charts/chart78.xml"/><Relationship Id="rId4" Type="http://schemas.openxmlformats.org/officeDocument/2006/relationships/image" Target="../media/image93.svg"/></Relationships>
</file>

<file path=ppt/slides/_rels/slide68.xml.rels><?xml version="1.0" encoding="UTF-8" standalone="yes"?>
<Relationships xmlns="http://schemas.openxmlformats.org/package/2006/relationships"><Relationship Id="rId8" Type="http://schemas.openxmlformats.org/officeDocument/2006/relationships/chart" Target="../charts/chart85.xml"/><Relationship Id="rId3" Type="http://schemas.openxmlformats.org/officeDocument/2006/relationships/image" Target="../media/image92.png"/><Relationship Id="rId7" Type="http://schemas.openxmlformats.org/officeDocument/2006/relationships/chart" Target="../charts/chart84.xml"/><Relationship Id="rId2" Type="http://schemas.openxmlformats.org/officeDocument/2006/relationships/notesSlide" Target="../notesSlides/notesSlide44.xml"/><Relationship Id="rId1" Type="http://schemas.openxmlformats.org/officeDocument/2006/relationships/slideLayout" Target="../slideLayouts/slideLayout23.xml"/><Relationship Id="rId6" Type="http://schemas.openxmlformats.org/officeDocument/2006/relationships/chart" Target="../charts/chart83.xml"/><Relationship Id="rId5" Type="http://schemas.openxmlformats.org/officeDocument/2006/relationships/chart" Target="../charts/chart82.xml"/><Relationship Id="rId4" Type="http://schemas.openxmlformats.org/officeDocument/2006/relationships/image" Target="../media/image93.svg"/></Relationships>
</file>

<file path=ppt/slides/_rels/slide69.xml.rels><?xml version="1.0" encoding="UTF-8" standalone="yes"?>
<Relationships xmlns="http://schemas.openxmlformats.org/package/2006/relationships"><Relationship Id="rId3" Type="http://schemas.openxmlformats.org/officeDocument/2006/relationships/image" Target="../media/image93.svg"/><Relationship Id="rId2" Type="http://schemas.openxmlformats.org/officeDocument/2006/relationships/image" Target="../media/image92.png"/><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0.xml.rels><?xml version="1.0" encoding="UTF-8" standalone="yes"?>
<Relationships xmlns="http://schemas.openxmlformats.org/package/2006/relationships"><Relationship Id="rId3" Type="http://schemas.openxmlformats.org/officeDocument/2006/relationships/image" Target="../media/image93.svg"/><Relationship Id="rId2" Type="http://schemas.openxmlformats.org/officeDocument/2006/relationships/image" Target="../media/image92.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3.xml.rels><?xml version="1.0" encoding="UTF-8" standalone="yes"?>
<Relationships xmlns="http://schemas.openxmlformats.org/package/2006/relationships"><Relationship Id="rId3" Type="http://schemas.openxmlformats.org/officeDocument/2006/relationships/chart" Target="../charts/chart86.xml"/><Relationship Id="rId7" Type="http://schemas.openxmlformats.org/officeDocument/2006/relationships/image" Target="../media/image114.svg"/><Relationship Id="rId2" Type="http://schemas.openxmlformats.org/officeDocument/2006/relationships/notesSlide" Target="../notesSlides/notesSlide45.xml"/><Relationship Id="rId1" Type="http://schemas.openxmlformats.org/officeDocument/2006/relationships/slideLayout" Target="../slideLayouts/slideLayout23.xml"/><Relationship Id="rId6" Type="http://schemas.openxmlformats.org/officeDocument/2006/relationships/image" Target="../media/image113.png"/><Relationship Id="rId5" Type="http://schemas.openxmlformats.org/officeDocument/2006/relationships/chart" Target="../charts/chart88.xml"/><Relationship Id="rId4" Type="http://schemas.openxmlformats.org/officeDocument/2006/relationships/chart" Target="../charts/chart87.xml"/></Relationships>
</file>

<file path=ppt/slides/_rels/slide74.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chart" Target="../charts/chart89.xml"/><Relationship Id="rId7" Type="http://schemas.openxmlformats.org/officeDocument/2006/relationships/image" Target="../media/image12.svg"/><Relationship Id="rId2" Type="http://schemas.openxmlformats.org/officeDocument/2006/relationships/notesSlide" Target="../notesSlides/notesSlide46.xml"/><Relationship Id="rId1" Type="http://schemas.openxmlformats.org/officeDocument/2006/relationships/slideLayout" Target="../slideLayouts/slideLayout23.xml"/><Relationship Id="rId6" Type="http://schemas.openxmlformats.org/officeDocument/2006/relationships/image" Target="../media/image11.png"/><Relationship Id="rId5" Type="http://schemas.openxmlformats.org/officeDocument/2006/relationships/chart" Target="../charts/chart91.xml"/><Relationship Id="rId4" Type="http://schemas.openxmlformats.org/officeDocument/2006/relationships/chart" Target="../charts/chart90.xml"/><Relationship Id="rId9" Type="http://schemas.openxmlformats.org/officeDocument/2006/relationships/image" Target="../media/image114.svg"/></Relationships>
</file>

<file path=ppt/slides/_rels/slide75.xml.rels><?xml version="1.0" encoding="UTF-8" standalone="yes"?>
<Relationships xmlns="http://schemas.openxmlformats.org/package/2006/relationships"><Relationship Id="rId8" Type="http://schemas.openxmlformats.org/officeDocument/2006/relationships/image" Target="../media/image119.png"/><Relationship Id="rId13" Type="http://schemas.openxmlformats.org/officeDocument/2006/relationships/image" Target="../media/image108.svg"/><Relationship Id="rId18" Type="http://schemas.openxmlformats.org/officeDocument/2006/relationships/image" Target="../media/image127.png"/><Relationship Id="rId26" Type="http://schemas.openxmlformats.org/officeDocument/2006/relationships/image" Target="../media/image114.svg"/><Relationship Id="rId3" Type="http://schemas.openxmlformats.org/officeDocument/2006/relationships/chart" Target="../charts/chart92.xml"/><Relationship Id="rId21" Type="http://schemas.openxmlformats.org/officeDocument/2006/relationships/image" Target="../media/image130.svg"/><Relationship Id="rId7" Type="http://schemas.openxmlformats.org/officeDocument/2006/relationships/image" Target="../media/image118.svg"/><Relationship Id="rId12" Type="http://schemas.openxmlformats.org/officeDocument/2006/relationships/image" Target="../media/image107.png"/><Relationship Id="rId17" Type="http://schemas.openxmlformats.org/officeDocument/2006/relationships/image" Target="../media/image126.svg"/><Relationship Id="rId25" Type="http://schemas.openxmlformats.org/officeDocument/2006/relationships/image" Target="../media/image113.png"/><Relationship Id="rId2" Type="http://schemas.openxmlformats.org/officeDocument/2006/relationships/notesSlide" Target="../notesSlides/notesSlide47.xml"/><Relationship Id="rId16" Type="http://schemas.openxmlformats.org/officeDocument/2006/relationships/image" Target="../media/image125.png"/><Relationship Id="rId20" Type="http://schemas.openxmlformats.org/officeDocument/2006/relationships/image" Target="../media/image129.png"/><Relationship Id="rId1" Type="http://schemas.openxmlformats.org/officeDocument/2006/relationships/slideLayout" Target="../slideLayouts/slideLayout23.xml"/><Relationship Id="rId6" Type="http://schemas.openxmlformats.org/officeDocument/2006/relationships/image" Target="../media/image117.png"/><Relationship Id="rId11" Type="http://schemas.openxmlformats.org/officeDocument/2006/relationships/image" Target="../media/image122.svg"/><Relationship Id="rId24" Type="http://schemas.openxmlformats.org/officeDocument/2006/relationships/image" Target="../media/image10.svg"/><Relationship Id="rId5" Type="http://schemas.openxmlformats.org/officeDocument/2006/relationships/image" Target="../media/image116.svg"/><Relationship Id="rId15" Type="http://schemas.openxmlformats.org/officeDocument/2006/relationships/image" Target="../media/image124.svg"/><Relationship Id="rId23" Type="http://schemas.openxmlformats.org/officeDocument/2006/relationships/image" Target="../media/image9.png"/><Relationship Id="rId10" Type="http://schemas.openxmlformats.org/officeDocument/2006/relationships/image" Target="../media/image121.png"/><Relationship Id="rId19" Type="http://schemas.openxmlformats.org/officeDocument/2006/relationships/image" Target="../media/image128.svg"/><Relationship Id="rId4" Type="http://schemas.openxmlformats.org/officeDocument/2006/relationships/image" Target="../media/image115.png"/><Relationship Id="rId9" Type="http://schemas.openxmlformats.org/officeDocument/2006/relationships/image" Target="../media/image120.svg"/><Relationship Id="rId14" Type="http://schemas.openxmlformats.org/officeDocument/2006/relationships/image" Target="../media/image123.png"/><Relationship Id="rId22" Type="http://schemas.openxmlformats.org/officeDocument/2006/relationships/chart" Target="../charts/chart93.xml"/></Relationships>
</file>

<file path=ppt/slides/_rels/slide76.xml.rels><?xml version="1.0" encoding="UTF-8" standalone="yes"?>
<Relationships xmlns="http://schemas.openxmlformats.org/package/2006/relationships"><Relationship Id="rId8" Type="http://schemas.openxmlformats.org/officeDocument/2006/relationships/image" Target="../media/image135.png"/><Relationship Id="rId13" Type="http://schemas.openxmlformats.org/officeDocument/2006/relationships/image" Target="../media/image140.png"/><Relationship Id="rId3" Type="http://schemas.openxmlformats.org/officeDocument/2006/relationships/chart" Target="../charts/chart94.xml"/><Relationship Id="rId7" Type="http://schemas.openxmlformats.org/officeDocument/2006/relationships/image" Target="../media/image134.svg"/><Relationship Id="rId12" Type="http://schemas.openxmlformats.org/officeDocument/2006/relationships/image" Target="../media/image139.png"/><Relationship Id="rId2" Type="http://schemas.openxmlformats.org/officeDocument/2006/relationships/notesSlide" Target="../notesSlides/notesSlide48.xml"/><Relationship Id="rId1" Type="http://schemas.openxmlformats.org/officeDocument/2006/relationships/slideLayout" Target="../slideLayouts/slideLayout23.xml"/><Relationship Id="rId6" Type="http://schemas.openxmlformats.org/officeDocument/2006/relationships/image" Target="../media/image133.png"/><Relationship Id="rId11" Type="http://schemas.openxmlformats.org/officeDocument/2006/relationships/image" Target="../media/image138.svg"/><Relationship Id="rId5" Type="http://schemas.openxmlformats.org/officeDocument/2006/relationships/image" Target="../media/image132.svg"/><Relationship Id="rId10" Type="http://schemas.openxmlformats.org/officeDocument/2006/relationships/image" Target="../media/image137.png"/><Relationship Id="rId4" Type="http://schemas.openxmlformats.org/officeDocument/2006/relationships/image" Target="../media/image131.png"/><Relationship Id="rId9" Type="http://schemas.openxmlformats.org/officeDocument/2006/relationships/image" Target="../media/image136.svg"/></Relationships>
</file>

<file path=ppt/slides/_rels/slide77.xml.rels><?xml version="1.0" encoding="UTF-8" standalone="yes"?>
<Relationships xmlns="http://schemas.openxmlformats.org/package/2006/relationships"><Relationship Id="rId8" Type="http://schemas.openxmlformats.org/officeDocument/2006/relationships/image" Target="../media/image132.svg"/><Relationship Id="rId13" Type="http://schemas.openxmlformats.org/officeDocument/2006/relationships/image" Target="../media/image137.png"/><Relationship Id="rId3" Type="http://schemas.openxmlformats.org/officeDocument/2006/relationships/chart" Target="../charts/chart95.xml"/><Relationship Id="rId7" Type="http://schemas.openxmlformats.org/officeDocument/2006/relationships/image" Target="../media/image131.png"/><Relationship Id="rId12" Type="http://schemas.openxmlformats.org/officeDocument/2006/relationships/image" Target="../media/image136.svg"/><Relationship Id="rId2" Type="http://schemas.openxmlformats.org/officeDocument/2006/relationships/notesSlide" Target="../notesSlides/notesSlide49.xml"/><Relationship Id="rId1" Type="http://schemas.openxmlformats.org/officeDocument/2006/relationships/slideLayout" Target="../slideLayouts/slideLayout23.xml"/><Relationship Id="rId6" Type="http://schemas.openxmlformats.org/officeDocument/2006/relationships/image" Target="../media/image134.svg"/><Relationship Id="rId11" Type="http://schemas.openxmlformats.org/officeDocument/2006/relationships/image" Target="../media/image135.png"/><Relationship Id="rId5" Type="http://schemas.openxmlformats.org/officeDocument/2006/relationships/image" Target="../media/image133.png"/><Relationship Id="rId10" Type="http://schemas.openxmlformats.org/officeDocument/2006/relationships/image" Target="../media/image140.png"/><Relationship Id="rId4" Type="http://schemas.openxmlformats.org/officeDocument/2006/relationships/chart" Target="../charts/chart96.xml"/><Relationship Id="rId9" Type="http://schemas.openxmlformats.org/officeDocument/2006/relationships/image" Target="../media/image139.png"/><Relationship Id="rId14" Type="http://schemas.openxmlformats.org/officeDocument/2006/relationships/image" Target="../media/image138.svg"/></Relationships>
</file>

<file path=ppt/slides/_rels/slide78.xml.rels><?xml version="1.0" encoding="UTF-8" standalone="yes"?>
<Relationships xmlns="http://schemas.openxmlformats.org/package/2006/relationships"><Relationship Id="rId8" Type="http://schemas.openxmlformats.org/officeDocument/2006/relationships/image" Target="../media/image140.png"/><Relationship Id="rId13" Type="http://schemas.openxmlformats.org/officeDocument/2006/relationships/image" Target="../media/image133.png"/><Relationship Id="rId3" Type="http://schemas.openxmlformats.org/officeDocument/2006/relationships/chart" Target="../charts/chart97.xml"/><Relationship Id="rId7" Type="http://schemas.openxmlformats.org/officeDocument/2006/relationships/image" Target="../media/image139.png"/><Relationship Id="rId12" Type="http://schemas.openxmlformats.org/officeDocument/2006/relationships/image" Target="../media/image138.svg"/><Relationship Id="rId2" Type="http://schemas.openxmlformats.org/officeDocument/2006/relationships/notesSlide" Target="../notesSlides/notesSlide50.xml"/><Relationship Id="rId1" Type="http://schemas.openxmlformats.org/officeDocument/2006/relationships/slideLayout" Target="../slideLayouts/slideLayout23.xml"/><Relationship Id="rId6" Type="http://schemas.openxmlformats.org/officeDocument/2006/relationships/image" Target="../media/image132.svg"/><Relationship Id="rId11" Type="http://schemas.openxmlformats.org/officeDocument/2006/relationships/image" Target="../media/image137.png"/><Relationship Id="rId5" Type="http://schemas.openxmlformats.org/officeDocument/2006/relationships/image" Target="../media/image131.png"/><Relationship Id="rId10" Type="http://schemas.openxmlformats.org/officeDocument/2006/relationships/image" Target="../media/image136.svg"/><Relationship Id="rId4" Type="http://schemas.openxmlformats.org/officeDocument/2006/relationships/chart" Target="../charts/chart98.xml"/><Relationship Id="rId9" Type="http://schemas.openxmlformats.org/officeDocument/2006/relationships/image" Target="../media/image135.png"/><Relationship Id="rId14" Type="http://schemas.openxmlformats.org/officeDocument/2006/relationships/image" Target="../media/image134.svg"/></Relationships>
</file>

<file path=ppt/slides/_rels/slide79.xml.rels><?xml version="1.0" encoding="UTF-8" standalone="yes"?>
<Relationships xmlns="http://schemas.openxmlformats.org/package/2006/relationships"><Relationship Id="rId8" Type="http://schemas.openxmlformats.org/officeDocument/2006/relationships/chart" Target="../charts/chart104.xml"/><Relationship Id="rId3" Type="http://schemas.openxmlformats.org/officeDocument/2006/relationships/chart" Target="../charts/chart99.xml"/><Relationship Id="rId7" Type="http://schemas.openxmlformats.org/officeDocument/2006/relationships/chart" Target="../charts/chart103.xml"/><Relationship Id="rId2" Type="http://schemas.openxmlformats.org/officeDocument/2006/relationships/notesSlide" Target="../notesSlides/notesSlide51.xml"/><Relationship Id="rId1" Type="http://schemas.openxmlformats.org/officeDocument/2006/relationships/slideLayout" Target="../slideLayouts/slideLayout23.xml"/><Relationship Id="rId6" Type="http://schemas.openxmlformats.org/officeDocument/2006/relationships/chart" Target="../charts/chart102.xml"/><Relationship Id="rId5" Type="http://schemas.openxmlformats.org/officeDocument/2006/relationships/chart" Target="../charts/chart101.xml"/><Relationship Id="rId10" Type="http://schemas.openxmlformats.org/officeDocument/2006/relationships/image" Target="../media/image142.svg"/><Relationship Id="rId4" Type="http://schemas.openxmlformats.org/officeDocument/2006/relationships/chart" Target="../charts/chart100.xml"/><Relationship Id="rId9" Type="http://schemas.openxmlformats.org/officeDocument/2006/relationships/image" Target="../media/image141.png"/></Relationships>
</file>

<file path=ppt/slides/_rels/slide8.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chart" Target="../charts/chart2.xml"/><Relationship Id="rId7" Type="http://schemas.openxmlformats.org/officeDocument/2006/relationships/image" Target="../media/image9.png"/><Relationship Id="rId2" Type="http://schemas.openxmlformats.org/officeDocument/2006/relationships/chart" Target="../charts/chart1.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chart" Target="../charts/chart4.xml"/><Relationship Id="rId10" Type="http://schemas.openxmlformats.org/officeDocument/2006/relationships/image" Target="../media/image12.svg"/><Relationship Id="rId4" Type="http://schemas.openxmlformats.org/officeDocument/2006/relationships/chart" Target="../charts/chart3.xml"/><Relationship Id="rId9" Type="http://schemas.openxmlformats.org/officeDocument/2006/relationships/image" Target="../media/image11.png"/></Relationships>
</file>

<file path=ppt/slides/_rels/slide80.xml.rels><?xml version="1.0" encoding="UTF-8" standalone="yes"?>
<Relationships xmlns="http://schemas.openxmlformats.org/package/2006/relationships"><Relationship Id="rId8" Type="http://schemas.openxmlformats.org/officeDocument/2006/relationships/chart" Target="../charts/chart110.xml"/><Relationship Id="rId3" Type="http://schemas.openxmlformats.org/officeDocument/2006/relationships/chart" Target="../charts/chart105.xml"/><Relationship Id="rId7" Type="http://schemas.openxmlformats.org/officeDocument/2006/relationships/chart" Target="../charts/chart109.xml"/><Relationship Id="rId2" Type="http://schemas.openxmlformats.org/officeDocument/2006/relationships/notesSlide" Target="../notesSlides/notesSlide52.xml"/><Relationship Id="rId1" Type="http://schemas.openxmlformats.org/officeDocument/2006/relationships/slideLayout" Target="../slideLayouts/slideLayout23.xml"/><Relationship Id="rId6" Type="http://schemas.openxmlformats.org/officeDocument/2006/relationships/chart" Target="../charts/chart108.xml"/><Relationship Id="rId5" Type="http://schemas.openxmlformats.org/officeDocument/2006/relationships/chart" Target="../charts/chart107.xml"/><Relationship Id="rId4" Type="http://schemas.openxmlformats.org/officeDocument/2006/relationships/chart" Target="../charts/chart106.xml"/></Relationships>
</file>

<file path=ppt/slides/_rels/slide81.xml.rels><?xml version="1.0" encoding="UTF-8" standalone="yes"?>
<Relationships xmlns="http://schemas.openxmlformats.org/package/2006/relationships"><Relationship Id="rId8" Type="http://schemas.openxmlformats.org/officeDocument/2006/relationships/chart" Target="../charts/chart116.xml"/><Relationship Id="rId3" Type="http://schemas.openxmlformats.org/officeDocument/2006/relationships/chart" Target="../charts/chart111.xml"/><Relationship Id="rId7" Type="http://schemas.openxmlformats.org/officeDocument/2006/relationships/chart" Target="../charts/chart115.xml"/><Relationship Id="rId2" Type="http://schemas.openxmlformats.org/officeDocument/2006/relationships/notesSlide" Target="../notesSlides/notesSlide53.xml"/><Relationship Id="rId1" Type="http://schemas.openxmlformats.org/officeDocument/2006/relationships/slideLayout" Target="../slideLayouts/slideLayout23.xml"/><Relationship Id="rId6" Type="http://schemas.openxmlformats.org/officeDocument/2006/relationships/chart" Target="../charts/chart114.xml"/><Relationship Id="rId5" Type="http://schemas.openxmlformats.org/officeDocument/2006/relationships/chart" Target="../charts/chart113.xml"/><Relationship Id="rId4" Type="http://schemas.openxmlformats.org/officeDocument/2006/relationships/chart" Target="../charts/chart11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6.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54.xml"/><Relationship Id="rId1" Type="http://schemas.openxmlformats.org/officeDocument/2006/relationships/slideLayout" Target="../slideLayouts/slideLayout23.xml"/><Relationship Id="rId5" Type="http://schemas.openxmlformats.org/officeDocument/2006/relationships/image" Target="../media/image143.png"/><Relationship Id="rId4" Type="http://schemas.openxmlformats.org/officeDocument/2006/relationships/chart" Target="../charts/chart118.xml"/></Relationships>
</file>

<file path=ppt/slides/_rels/slide87.xml.rels><?xml version="1.0" encoding="UTF-8" standalone="yes"?>
<Relationships xmlns="http://schemas.openxmlformats.org/package/2006/relationships"><Relationship Id="rId3" Type="http://schemas.openxmlformats.org/officeDocument/2006/relationships/chart" Target="../charts/chart119.xml"/><Relationship Id="rId7" Type="http://schemas.openxmlformats.org/officeDocument/2006/relationships/image" Target="../media/image143.png"/><Relationship Id="rId2" Type="http://schemas.openxmlformats.org/officeDocument/2006/relationships/notesSlide" Target="../notesSlides/notesSlide55.xml"/><Relationship Id="rId1" Type="http://schemas.openxmlformats.org/officeDocument/2006/relationships/slideLayout" Target="../slideLayouts/slideLayout23.xml"/><Relationship Id="rId6" Type="http://schemas.openxmlformats.org/officeDocument/2006/relationships/chart" Target="../charts/chart122.xml"/><Relationship Id="rId5" Type="http://schemas.openxmlformats.org/officeDocument/2006/relationships/chart" Target="../charts/chart121.xml"/><Relationship Id="rId4" Type="http://schemas.openxmlformats.org/officeDocument/2006/relationships/chart" Target="../charts/chart120.xml"/></Relationships>
</file>

<file path=ppt/slides/_rels/slide88.xml.rels><?xml version="1.0" encoding="UTF-8" standalone="yes"?>
<Relationships xmlns="http://schemas.openxmlformats.org/package/2006/relationships"><Relationship Id="rId8" Type="http://schemas.openxmlformats.org/officeDocument/2006/relationships/image" Target="../media/image149.svg"/><Relationship Id="rId3" Type="http://schemas.openxmlformats.org/officeDocument/2006/relationships/image" Target="../media/image144.png"/><Relationship Id="rId7" Type="http://schemas.openxmlformats.org/officeDocument/2006/relationships/image" Target="../media/image148.png"/><Relationship Id="rId12" Type="http://schemas.openxmlformats.org/officeDocument/2006/relationships/image" Target="../media/image112.svg"/><Relationship Id="rId2" Type="http://schemas.openxmlformats.org/officeDocument/2006/relationships/notesSlide" Target="../notesSlides/notesSlide56.xml"/><Relationship Id="rId1" Type="http://schemas.openxmlformats.org/officeDocument/2006/relationships/slideLayout" Target="../slideLayouts/slideLayout23.xml"/><Relationship Id="rId6" Type="http://schemas.openxmlformats.org/officeDocument/2006/relationships/image" Target="../media/image147.svg"/><Relationship Id="rId11" Type="http://schemas.openxmlformats.org/officeDocument/2006/relationships/image" Target="../media/image111.png"/><Relationship Id="rId5" Type="http://schemas.openxmlformats.org/officeDocument/2006/relationships/image" Target="../media/image146.png"/><Relationship Id="rId10" Type="http://schemas.openxmlformats.org/officeDocument/2006/relationships/image" Target="../media/image151.svg"/><Relationship Id="rId4" Type="http://schemas.openxmlformats.org/officeDocument/2006/relationships/image" Target="../media/image145.svg"/><Relationship Id="rId9" Type="http://schemas.openxmlformats.org/officeDocument/2006/relationships/image" Target="../media/image150.png"/></Relationships>
</file>

<file path=ppt/slides/_rels/slide89.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112.svg"/><Relationship Id="rId3" Type="http://schemas.openxmlformats.org/officeDocument/2006/relationships/chart" Target="../charts/chart123.xml"/><Relationship Id="rId7" Type="http://schemas.openxmlformats.org/officeDocument/2006/relationships/image" Target="../media/image149.svg"/><Relationship Id="rId12" Type="http://schemas.openxmlformats.org/officeDocument/2006/relationships/image" Target="../media/image111.png"/><Relationship Id="rId2" Type="http://schemas.openxmlformats.org/officeDocument/2006/relationships/notesSlide" Target="../notesSlides/notesSlide57.xml"/><Relationship Id="rId1" Type="http://schemas.openxmlformats.org/officeDocument/2006/relationships/slideLayout" Target="../slideLayouts/slideLayout23.xml"/><Relationship Id="rId6" Type="http://schemas.openxmlformats.org/officeDocument/2006/relationships/image" Target="../media/image148.png"/><Relationship Id="rId11" Type="http://schemas.openxmlformats.org/officeDocument/2006/relationships/image" Target="../media/image147.svg"/><Relationship Id="rId5" Type="http://schemas.openxmlformats.org/officeDocument/2006/relationships/image" Target="../media/image153.svg"/><Relationship Id="rId10" Type="http://schemas.openxmlformats.org/officeDocument/2006/relationships/image" Target="../media/image146.png"/><Relationship Id="rId4" Type="http://schemas.openxmlformats.org/officeDocument/2006/relationships/image" Target="../media/image152.png"/><Relationship Id="rId9" Type="http://schemas.openxmlformats.org/officeDocument/2006/relationships/image" Target="../media/image145.sv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112.svg"/><Relationship Id="rId3" Type="http://schemas.openxmlformats.org/officeDocument/2006/relationships/chart" Target="../charts/chart124.xml"/><Relationship Id="rId7" Type="http://schemas.openxmlformats.org/officeDocument/2006/relationships/image" Target="../media/image149.svg"/><Relationship Id="rId12" Type="http://schemas.openxmlformats.org/officeDocument/2006/relationships/image" Target="../media/image111.png"/><Relationship Id="rId2" Type="http://schemas.openxmlformats.org/officeDocument/2006/relationships/notesSlide" Target="../notesSlides/notesSlide58.xml"/><Relationship Id="rId1" Type="http://schemas.openxmlformats.org/officeDocument/2006/relationships/slideLayout" Target="../slideLayouts/slideLayout23.xml"/><Relationship Id="rId6" Type="http://schemas.openxmlformats.org/officeDocument/2006/relationships/image" Target="../media/image148.png"/><Relationship Id="rId11" Type="http://schemas.openxmlformats.org/officeDocument/2006/relationships/image" Target="../media/image147.svg"/><Relationship Id="rId5" Type="http://schemas.openxmlformats.org/officeDocument/2006/relationships/image" Target="../media/image153.svg"/><Relationship Id="rId10" Type="http://schemas.openxmlformats.org/officeDocument/2006/relationships/image" Target="../media/image146.png"/><Relationship Id="rId4" Type="http://schemas.openxmlformats.org/officeDocument/2006/relationships/image" Target="../media/image152.png"/><Relationship Id="rId9" Type="http://schemas.openxmlformats.org/officeDocument/2006/relationships/image" Target="../media/image145.svg"/></Relationships>
</file>

<file path=ppt/slides/_rels/slide91.xml.rels><?xml version="1.0" encoding="UTF-8" standalone="yes"?>
<Relationships xmlns="http://schemas.openxmlformats.org/package/2006/relationships"><Relationship Id="rId8" Type="http://schemas.openxmlformats.org/officeDocument/2006/relationships/image" Target="../media/image144.png"/><Relationship Id="rId13" Type="http://schemas.openxmlformats.org/officeDocument/2006/relationships/image" Target="../media/image112.svg"/><Relationship Id="rId3" Type="http://schemas.openxmlformats.org/officeDocument/2006/relationships/chart" Target="../charts/chart125.xml"/><Relationship Id="rId7" Type="http://schemas.openxmlformats.org/officeDocument/2006/relationships/image" Target="../media/image149.svg"/><Relationship Id="rId12" Type="http://schemas.openxmlformats.org/officeDocument/2006/relationships/image" Target="../media/image111.png"/><Relationship Id="rId2" Type="http://schemas.openxmlformats.org/officeDocument/2006/relationships/notesSlide" Target="../notesSlides/notesSlide59.xml"/><Relationship Id="rId1" Type="http://schemas.openxmlformats.org/officeDocument/2006/relationships/slideLayout" Target="../slideLayouts/slideLayout23.xml"/><Relationship Id="rId6" Type="http://schemas.openxmlformats.org/officeDocument/2006/relationships/image" Target="../media/image148.png"/><Relationship Id="rId11" Type="http://schemas.openxmlformats.org/officeDocument/2006/relationships/image" Target="../media/image147.svg"/><Relationship Id="rId5" Type="http://schemas.openxmlformats.org/officeDocument/2006/relationships/image" Target="../media/image153.svg"/><Relationship Id="rId10" Type="http://schemas.openxmlformats.org/officeDocument/2006/relationships/image" Target="../media/image146.png"/><Relationship Id="rId4" Type="http://schemas.openxmlformats.org/officeDocument/2006/relationships/image" Target="../media/image152.png"/><Relationship Id="rId9" Type="http://schemas.openxmlformats.org/officeDocument/2006/relationships/image" Target="../media/image145.svg"/></Relationships>
</file>

<file path=ppt/slides/_rels/slide92.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60.xml"/><Relationship Id="rId1" Type="http://schemas.openxmlformats.org/officeDocument/2006/relationships/slideLayout" Target="../slideLayouts/slideLayout23.xml"/><Relationship Id="rId5" Type="http://schemas.openxmlformats.org/officeDocument/2006/relationships/chart" Target="../charts/chart128.xml"/><Relationship Id="rId4" Type="http://schemas.openxmlformats.org/officeDocument/2006/relationships/chart" Target="../charts/chart127.xml"/></Relationships>
</file>

<file path=ppt/slides/_rels/slide93.xml.rels><?xml version="1.0" encoding="UTF-8" standalone="yes"?>
<Relationships xmlns="http://schemas.openxmlformats.org/package/2006/relationships"><Relationship Id="rId8" Type="http://schemas.openxmlformats.org/officeDocument/2006/relationships/image" Target="../media/image157.svg"/><Relationship Id="rId13" Type="http://schemas.openxmlformats.org/officeDocument/2006/relationships/image" Target="../media/image160.png"/><Relationship Id="rId18" Type="http://schemas.openxmlformats.org/officeDocument/2006/relationships/image" Target="../media/image165.svg"/><Relationship Id="rId3" Type="http://schemas.openxmlformats.org/officeDocument/2006/relationships/chart" Target="../charts/chart129.xml"/><Relationship Id="rId7" Type="http://schemas.openxmlformats.org/officeDocument/2006/relationships/image" Target="../media/image156.png"/><Relationship Id="rId12" Type="http://schemas.openxmlformats.org/officeDocument/2006/relationships/image" Target="../media/image12.svg"/><Relationship Id="rId17" Type="http://schemas.openxmlformats.org/officeDocument/2006/relationships/image" Target="../media/image164.png"/><Relationship Id="rId2" Type="http://schemas.openxmlformats.org/officeDocument/2006/relationships/notesSlide" Target="../notesSlides/notesSlide61.xml"/><Relationship Id="rId16" Type="http://schemas.openxmlformats.org/officeDocument/2006/relationships/image" Target="../media/image163.svg"/><Relationship Id="rId1" Type="http://schemas.openxmlformats.org/officeDocument/2006/relationships/slideLayout" Target="../slideLayouts/slideLayout23.xml"/><Relationship Id="rId6" Type="http://schemas.openxmlformats.org/officeDocument/2006/relationships/image" Target="../media/image155.svg"/><Relationship Id="rId11" Type="http://schemas.openxmlformats.org/officeDocument/2006/relationships/image" Target="../media/image11.png"/><Relationship Id="rId5" Type="http://schemas.openxmlformats.org/officeDocument/2006/relationships/image" Target="../media/image154.png"/><Relationship Id="rId15" Type="http://schemas.openxmlformats.org/officeDocument/2006/relationships/image" Target="../media/image162.png"/><Relationship Id="rId10" Type="http://schemas.openxmlformats.org/officeDocument/2006/relationships/image" Target="../media/image159.svg"/><Relationship Id="rId4" Type="http://schemas.openxmlformats.org/officeDocument/2006/relationships/chart" Target="../charts/chart130.xml"/><Relationship Id="rId9" Type="http://schemas.openxmlformats.org/officeDocument/2006/relationships/image" Target="../media/image158.png"/><Relationship Id="rId14" Type="http://schemas.openxmlformats.org/officeDocument/2006/relationships/image" Target="../media/image161.svg"/></Relationships>
</file>

<file path=ppt/slides/_rels/slide94.xml.rels><?xml version="1.0" encoding="UTF-8" standalone="yes"?>
<Relationships xmlns="http://schemas.openxmlformats.org/package/2006/relationships"><Relationship Id="rId8" Type="http://schemas.openxmlformats.org/officeDocument/2006/relationships/image" Target="../media/image164.png"/><Relationship Id="rId13" Type="http://schemas.openxmlformats.org/officeDocument/2006/relationships/image" Target="../media/image155.svg"/><Relationship Id="rId3" Type="http://schemas.openxmlformats.org/officeDocument/2006/relationships/chart" Target="../charts/chart131.xml"/><Relationship Id="rId7" Type="http://schemas.openxmlformats.org/officeDocument/2006/relationships/image" Target="../media/image167.svg"/><Relationship Id="rId12" Type="http://schemas.openxmlformats.org/officeDocument/2006/relationships/image" Target="../media/image154.png"/><Relationship Id="rId17" Type="http://schemas.openxmlformats.org/officeDocument/2006/relationships/image" Target="../media/image159.svg"/><Relationship Id="rId2" Type="http://schemas.openxmlformats.org/officeDocument/2006/relationships/notesSlide" Target="../notesSlides/notesSlide62.xml"/><Relationship Id="rId16" Type="http://schemas.openxmlformats.org/officeDocument/2006/relationships/image" Target="../media/image158.png"/><Relationship Id="rId1" Type="http://schemas.openxmlformats.org/officeDocument/2006/relationships/slideLayout" Target="../slideLayouts/slideLayout23.xml"/><Relationship Id="rId6" Type="http://schemas.openxmlformats.org/officeDocument/2006/relationships/image" Target="../media/image166.png"/><Relationship Id="rId11" Type="http://schemas.openxmlformats.org/officeDocument/2006/relationships/image" Target="../media/image169.svg"/><Relationship Id="rId5" Type="http://schemas.openxmlformats.org/officeDocument/2006/relationships/image" Target="../media/image163.svg"/><Relationship Id="rId15" Type="http://schemas.openxmlformats.org/officeDocument/2006/relationships/image" Target="../media/image157.svg"/><Relationship Id="rId10" Type="http://schemas.openxmlformats.org/officeDocument/2006/relationships/image" Target="../media/image168.png"/><Relationship Id="rId4" Type="http://schemas.openxmlformats.org/officeDocument/2006/relationships/image" Target="../media/image162.png"/><Relationship Id="rId9" Type="http://schemas.openxmlformats.org/officeDocument/2006/relationships/image" Target="../media/image165.svg"/><Relationship Id="rId14" Type="http://schemas.openxmlformats.org/officeDocument/2006/relationships/image" Target="../media/image156.png"/></Relationships>
</file>

<file path=ppt/slides/_rels/slide95.xml.rels><?xml version="1.0" encoding="UTF-8" standalone="yes"?>
<Relationships xmlns="http://schemas.openxmlformats.org/package/2006/relationships"><Relationship Id="rId8" Type="http://schemas.openxmlformats.org/officeDocument/2006/relationships/image" Target="../media/image154.png"/><Relationship Id="rId13" Type="http://schemas.openxmlformats.org/officeDocument/2006/relationships/image" Target="../media/image159.svg"/><Relationship Id="rId3" Type="http://schemas.openxmlformats.org/officeDocument/2006/relationships/chart" Target="../charts/chart132.xml"/><Relationship Id="rId7" Type="http://schemas.openxmlformats.org/officeDocument/2006/relationships/image" Target="../media/image165.svg"/><Relationship Id="rId12" Type="http://schemas.openxmlformats.org/officeDocument/2006/relationships/image" Target="../media/image158.png"/><Relationship Id="rId2" Type="http://schemas.openxmlformats.org/officeDocument/2006/relationships/notesSlide" Target="../notesSlides/notesSlide63.xml"/><Relationship Id="rId1" Type="http://schemas.openxmlformats.org/officeDocument/2006/relationships/slideLayout" Target="../slideLayouts/slideLayout23.xml"/><Relationship Id="rId6" Type="http://schemas.openxmlformats.org/officeDocument/2006/relationships/image" Target="../media/image164.png"/><Relationship Id="rId11" Type="http://schemas.openxmlformats.org/officeDocument/2006/relationships/image" Target="../media/image157.svg"/><Relationship Id="rId5" Type="http://schemas.openxmlformats.org/officeDocument/2006/relationships/image" Target="../media/image163.svg"/><Relationship Id="rId10" Type="http://schemas.openxmlformats.org/officeDocument/2006/relationships/image" Target="../media/image156.png"/><Relationship Id="rId4" Type="http://schemas.openxmlformats.org/officeDocument/2006/relationships/image" Target="../media/image162.png"/><Relationship Id="rId9" Type="http://schemas.openxmlformats.org/officeDocument/2006/relationships/image" Target="../media/image155.svg"/></Relationships>
</file>

<file path=ppt/slides/_rels/slide96.xml.rels><?xml version="1.0" encoding="UTF-8" standalone="yes"?>
<Relationships xmlns="http://schemas.openxmlformats.org/package/2006/relationships"><Relationship Id="rId8" Type="http://schemas.openxmlformats.org/officeDocument/2006/relationships/image" Target="../media/image173.svg"/><Relationship Id="rId13" Type="http://schemas.openxmlformats.org/officeDocument/2006/relationships/chart" Target="../charts/chart135.xml"/><Relationship Id="rId3" Type="http://schemas.openxmlformats.org/officeDocument/2006/relationships/chart" Target="../charts/chart133.xml"/><Relationship Id="rId7" Type="http://schemas.openxmlformats.org/officeDocument/2006/relationships/image" Target="../media/image172.png"/><Relationship Id="rId12" Type="http://schemas.openxmlformats.org/officeDocument/2006/relationships/image" Target="../media/image159.svg"/><Relationship Id="rId2" Type="http://schemas.openxmlformats.org/officeDocument/2006/relationships/notesSlide" Target="../notesSlides/notesSlide64.xml"/><Relationship Id="rId1" Type="http://schemas.openxmlformats.org/officeDocument/2006/relationships/slideLayout" Target="../slideLayouts/slideLayout23.xml"/><Relationship Id="rId6" Type="http://schemas.openxmlformats.org/officeDocument/2006/relationships/image" Target="../media/image171.svg"/><Relationship Id="rId11" Type="http://schemas.openxmlformats.org/officeDocument/2006/relationships/image" Target="../media/image158.png"/><Relationship Id="rId5" Type="http://schemas.openxmlformats.org/officeDocument/2006/relationships/image" Target="../media/image170.png"/><Relationship Id="rId15" Type="http://schemas.openxmlformats.org/officeDocument/2006/relationships/image" Target="../media/image10.svg"/><Relationship Id="rId10" Type="http://schemas.openxmlformats.org/officeDocument/2006/relationships/image" Target="../media/image175.svg"/><Relationship Id="rId4" Type="http://schemas.openxmlformats.org/officeDocument/2006/relationships/chart" Target="../charts/chart134.xml"/><Relationship Id="rId9" Type="http://schemas.openxmlformats.org/officeDocument/2006/relationships/image" Target="../media/image174.png"/><Relationship Id="rId14" Type="http://schemas.openxmlformats.org/officeDocument/2006/relationships/image" Target="../media/image9.png"/></Relationships>
</file>

<file path=ppt/slides/_rels/slide97.xml.rels><?xml version="1.0" encoding="UTF-8" standalone="yes"?>
<Relationships xmlns="http://schemas.openxmlformats.org/package/2006/relationships"><Relationship Id="rId3" Type="http://schemas.openxmlformats.org/officeDocument/2006/relationships/chart" Target="../charts/chart136.xml"/><Relationship Id="rId7" Type="http://schemas.openxmlformats.org/officeDocument/2006/relationships/chart" Target="../charts/chart138.xml"/><Relationship Id="rId2" Type="http://schemas.openxmlformats.org/officeDocument/2006/relationships/notesSlide" Target="../notesSlides/notesSlide65.xml"/><Relationship Id="rId1" Type="http://schemas.openxmlformats.org/officeDocument/2006/relationships/slideLayout" Target="../slideLayouts/slideLayout23.xml"/><Relationship Id="rId6" Type="http://schemas.openxmlformats.org/officeDocument/2006/relationships/image" Target="../media/image177.svg"/><Relationship Id="rId5" Type="http://schemas.openxmlformats.org/officeDocument/2006/relationships/image" Target="../media/image176.png"/><Relationship Id="rId4" Type="http://schemas.openxmlformats.org/officeDocument/2006/relationships/chart" Target="../charts/chart13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1">
            <a:extLst>
              <a:ext uri="{FF2B5EF4-FFF2-40B4-BE49-F238E27FC236}">
                <a16:creationId xmlns:a16="http://schemas.microsoft.com/office/drawing/2014/main" id="{981AC76C-4F5C-4BE5-8CFC-51C701F6567F}"/>
              </a:ext>
            </a:extLst>
          </p:cNvPr>
          <p:cNvSpPr txBox="1">
            <a:spLocks/>
          </p:cNvSpPr>
          <p:nvPr/>
        </p:nvSpPr>
        <p:spPr>
          <a:xfrm>
            <a:off x="493862" y="1767498"/>
            <a:ext cx="3609976" cy="236890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spcBef>
                <a:spcPts val="0"/>
              </a:spcBef>
              <a:buNone/>
            </a:pPr>
            <a:r>
              <a:rPr lang="pl-PL" sz="2400" b="1" dirty="0">
                <a:latin typeface="+mj-lt"/>
                <a:cs typeface="Calibri" panose="020F0502020204030204" pitchFamily="34" charset="0"/>
              </a:rPr>
              <a:t>Badanie świadomości</a:t>
            </a:r>
            <a:br>
              <a:rPr lang="pl-PL" sz="2400" b="1" dirty="0">
                <a:latin typeface="+mj-lt"/>
                <a:cs typeface="Calibri" panose="020F0502020204030204" pitchFamily="34" charset="0"/>
              </a:rPr>
            </a:br>
            <a:r>
              <a:rPr lang="pl-PL" sz="2400" b="1" dirty="0">
                <a:latin typeface="+mj-lt"/>
                <a:cs typeface="Calibri" panose="020F0502020204030204" pitchFamily="34" charset="0"/>
              </a:rPr>
              <a:t>i zachowań ekologicznych mieszkańców Polski</a:t>
            </a:r>
          </a:p>
          <a:p>
            <a:pPr marL="0" indent="0">
              <a:spcBef>
                <a:spcPts val="0"/>
              </a:spcBef>
              <a:buNone/>
            </a:pPr>
            <a:br>
              <a:rPr lang="pl-PL" sz="1600" b="1" dirty="0">
                <a:latin typeface="+mj-lt"/>
              </a:rPr>
            </a:br>
            <a:r>
              <a:rPr lang="pl-PL" sz="1200" dirty="0">
                <a:latin typeface="+mj-lt"/>
              </a:rPr>
              <a:t>RAPORT Z BADANIA TRACKINGOWEGO</a:t>
            </a:r>
            <a:endParaRPr lang="pl-PL" sz="1800" dirty="0"/>
          </a:p>
        </p:txBody>
      </p:sp>
      <p:sp>
        <p:nvSpPr>
          <p:cNvPr id="9" name="Symbol zastępczy tekstu 2">
            <a:extLst>
              <a:ext uri="{FF2B5EF4-FFF2-40B4-BE49-F238E27FC236}">
                <a16:creationId xmlns:a16="http://schemas.microsoft.com/office/drawing/2014/main" id="{C899ADE6-FA44-42E8-8ABF-A957E52F9EF2}"/>
              </a:ext>
            </a:extLst>
          </p:cNvPr>
          <p:cNvSpPr txBox="1">
            <a:spLocks/>
          </p:cNvSpPr>
          <p:nvPr/>
        </p:nvSpPr>
        <p:spPr>
          <a:xfrm>
            <a:off x="493862" y="3487927"/>
            <a:ext cx="2203451" cy="26458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pl-PL" sz="1050" dirty="0">
                <a:latin typeface="+mj-lt"/>
              </a:rPr>
              <a:t>Pomiar: listopad 2022 r.</a:t>
            </a:r>
          </a:p>
        </p:txBody>
      </p:sp>
    </p:spTree>
    <p:extLst>
      <p:ext uri="{BB962C8B-B14F-4D97-AF65-F5344CB8AC3E}">
        <p14:creationId xmlns:p14="http://schemas.microsoft.com/office/powerpoint/2010/main" val="41579331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Wykres 45" descr="Wykres kołowy przedstawiający płeć respondentów.&#10;&#10;45% kobiet oraz 55% mężczyzn.">
            <a:extLst>
              <a:ext uri="{FF2B5EF4-FFF2-40B4-BE49-F238E27FC236}">
                <a16:creationId xmlns:a16="http://schemas.microsoft.com/office/drawing/2014/main" id="{8CCBD3DB-CEBE-4E5C-A7E5-F08A4E186EDB}"/>
              </a:ext>
              <a:ext uri="{C183D7F6-B498-43B3-948B-1728B52AA6E4}">
                <adec:decorative xmlns:adec="http://schemas.microsoft.com/office/drawing/2017/decorative" val="0"/>
              </a:ext>
            </a:extLst>
          </p:cNvPr>
          <p:cNvGraphicFramePr/>
          <p:nvPr>
            <p:extLst>
              <p:ext uri="{D42A27DB-BD31-4B8C-83A1-F6EECF244321}">
                <p14:modId xmlns:p14="http://schemas.microsoft.com/office/powerpoint/2010/main" val="4097198178"/>
              </p:ext>
            </p:extLst>
          </p:nvPr>
        </p:nvGraphicFramePr>
        <p:xfrm>
          <a:off x="-364981" y="1703513"/>
          <a:ext cx="4829493" cy="24037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3" name="Wykres 32" descr="Wykres kołowy przedstawiający wiek respondentów. &#10;&#10;Osoby w wieku 15-24 lat stanowią 3% badanych, 15-34 lat 15%, 25-34 lat 25%, 35-44 lat 29%, 60 i więcej lat stanowi 28% badanych.">
            <a:extLst>
              <a:ext uri="{FF2B5EF4-FFF2-40B4-BE49-F238E27FC236}">
                <a16:creationId xmlns:a16="http://schemas.microsoft.com/office/drawing/2014/main" id="{15DACF39-FF4D-4BC8-AFF5-E679AD485DEF}"/>
              </a:ext>
            </a:extLst>
          </p:cNvPr>
          <p:cNvGraphicFramePr/>
          <p:nvPr>
            <p:extLst>
              <p:ext uri="{D42A27DB-BD31-4B8C-83A1-F6EECF244321}">
                <p14:modId xmlns:p14="http://schemas.microsoft.com/office/powerpoint/2010/main" val="2328045614"/>
              </p:ext>
            </p:extLst>
          </p:nvPr>
        </p:nvGraphicFramePr>
        <p:xfrm>
          <a:off x="2456228" y="1451272"/>
          <a:ext cx="2908414" cy="20174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Wykres 8" descr="Wykres kołowy przedstawiający wykształcenie respondentów. &#10;&#10;Wykształcenie podstawowe ma 2% badanych, gimnazjalne  0,2%, zasadnicze zawodowe 10%, średnie i pomaturalne 35%, wyższe 53% oraz odpowiedzi odmówiło 0,1% respondentów.">
            <a:extLst>
              <a:ext uri="{FF2B5EF4-FFF2-40B4-BE49-F238E27FC236}">
                <a16:creationId xmlns:a16="http://schemas.microsoft.com/office/drawing/2014/main" id="{D80A73CF-BF7A-4E5B-B56A-5F3A57C181BF}"/>
              </a:ext>
            </a:extLst>
          </p:cNvPr>
          <p:cNvGraphicFramePr/>
          <p:nvPr>
            <p:extLst>
              <p:ext uri="{D42A27DB-BD31-4B8C-83A1-F6EECF244321}">
                <p14:modId xmlns:p14="http://schemas.microsoft.com/office/powerpoint/2010/main" val="459840817"/>
              </p:ext>
            </p:extLst>
          </p:nvPr>
        </p:nvGraphicFramePr>
        <p:xfrm>
          <a:off x="4923804" y="21261"/>
          <a:ext cx="3183253" cy="5127673"/>
        </p:xfrm>
        <a:graphic>
          <a:graphicData uri="http://schemas.openxmlformats.org/drawingml/2006/chart">
            <c:chart xmlns:c="http://schemas.openxmlformats.org/drawingml/2006/chart" xmlns:r="http://schemas.openxmlformats.org/officeDocument/2006/relationships" r:id="rId5"/>
          </a:graphicData>
        </a:graphic>
      </p:graphicFrame>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a:t>Struktura próby (1/3)</a:t>
            </a:r>
          </a:p>
        </p:txBody>
      </p:sp>
      <p:sp>
        <p:nvSpPr>
          <p:cNvPr id="6" name="pole tekstowe 5">
            <a:extLst>
              <a:ext uri="{FF2B5EF4-FFF2-40B4-BE49-F238E27FC236}">
                <a16:creationId xmlns:a16="http://schemas.microsoft.com/office/drawing/2014/main" id="{C5C9B324-B82E-4A90-BA2D-9244C233AE89}"/>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dirty="0">
                <a:solidFill>
                  <a:prstClr val="white">
                    <a:lumMod val="65000"/>
                  </a:prstClr>
                </a:solidFill>
              </a:rPr>
              <a:t>Odpowiadający: wszyscy badani, n=1000.</a:t>
            </a:r>
          </a:p>
        </p:txBody>
      </p:sp>
      <p:grpSp>
        <p:nvGrpSpPr>
          <p:cNvPr id="17" name="Grupa 16">
            <a:extLst>
              <a:ext uri="{FF2B5EF4-FFF2-40B4-BE49-F238E27FC236}">
                <a16:creationId xmlns:a16="http://schemas.microsoft.com/office/drawing/2014/main" id="{FB89ED45-3CDE-4E38-A141-D8A15E983953}"/>
              </a:ext>
            </a:extLst>
          </p:cNvPr>
          <p:cNvGrpSpPr/>
          <p:nvPr/>
        </p:nvGrpSpPr>
        <p:grpSpPr>
          <a:xfrm>
            <a:off x="6943978" y="2259316"/>
            <a:ext cx="396487" cy="444393"/>
            <a:chOff x="7779908" y="1845834"/>
            <a:chExt cx="284407" cy="318771"/>
          </a:xfrm>
        </p:grpSpPr>
        <p:sp>
          <p:nvSpPr>
            <p:cNvPr id="24" name="Freeform 84">
              <a:extLst>
                <a:ext uri="{FF2B5EF4-FFF2-40B4-BE49-F238E27FC236}">
                  <a16:creationId xmlns:a16="http://schemas.microsoft.com/office/drawing/2014/main" id="{2A0977A5-7F3F-414A-A702-1221ECC1D09C}"/>
                </a:ext>
              </a:extLst>
            </p:cNvPr>
            <p:cNvSpPr>
              <a:spLocks/>
            </p:cNvSpPr>
            <p:nvPr/>
          </p:nvSpPr>
          <p:spPr bwMode="auto">
            <a:xfrm>
              <a:off x="8024105" y="2121469"/>
              <a:ext cx="27783" cy="19009"/>
            </a:xfrm>
            <a:custGeom>
              <a:avLst/>
              <a:gdLst>
                <a:gd name="T0" fmla="*/ 119 w 265"/>
                <a:gd name="T1" fmla="*/ 177 h 184"/>
                <a:gd name="T2" fmla="*/ 119 w 265"/>
                <a:gd name="T3" fmla="*/ 177 h 184"/>
                <a:gd name="T4" fmla="*/ 122 w 265"/>
                <a:gd name="T5" fmla="*/ 180 h 184"/>
                <a:gd name="T6" fmla="*/ 125 w 265"/>
                <a:gd name="T7" fmla="*/ 182 h 184"/>
                <a:gd name="T8" fmla="*/ 129 w 265"/>
                <a:gd name="T9" fmla="*/ 184 h 184"/>
                <a:gd name="T10" fmla="*/ 133 w 265"/>
                <a:gd name="T11" fmla="*/ 184 h 184"/>
                <a:gd name="T12" fmla="*/ 136 w 265"/>
                <a:gd name="T13" fmla="*/ 184 h 184"/>
                <a:gd name="T14" fmla="*/ 140 w 265"/>
                <a:gd name="T15" fmla="*/ 182 h 184"/>
                <a:gd name="T16" fmla="*/ 144 w 265"/>
                <a:gd name="T17" fmla="*/ 180 h 184"/>
                <a:gd name="T18" fmla="*/ 146 w 265"/>
                <a:gd name="T19" fmla="*/ 177 h 184"/>
                <a:gd name="T20" fmla="*/ 265 w 265"/>
                <a:gd name="T21" fmla="*/ 0 h 184"/>
                <a:gd name="T22" fmla="*/ 0 w 265"/>
                <a:gd name="T23" fmla="*/ 0 h 184"/>
                <a:gd name="T24" fmla="*/ 119 w 265"/>
                <a:gd name="T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84">
                  <a:moveTo>
                    <a:pt x="119" y="177"/>
                  </a:moveTo>
                  <a:lnTo>
                    <a:pt x="119" y="177"/>
                  </a:lnTo>
                  <a:lnTo>
                    <a:pt x="122" y="180"/>
                  </a:lnTo>
                  <a:lnTo>
                    <a:pt x="125" y="182"/>
                  </a:lnTo>
                  <a:lnTo>
                    <a:pt x="129" y="184"/>
                  </a:lnTo>
                  <a:lnTo>
                    <a:pt x="133" y="184"/>
                  </a:lnTo>
                  <a:lnTo>
                    <a:pt x="136" y="184"/>
                  </a:lnTo>
                  <a:lnTo>
                    <a:pt x="140" y="182"/>
                  </a:lnTo>
                  <a:lnTo>
                    <a:pt x="144" y="180"/>
                  </a:lnTo>
                  <a:lnTo>
                    <a:pt x="146" y="177"/>
                  </a:lnTo>
                  <a:lnTo>
                    <a:pt x="265" y="0"/>
                  </a:lnTo>
                  <a:lnTo>
                    <a:pt x="0" y="0"/>
                  </a:lnTo>
                  <a:lnTo>
                    <a:pt x="119" y="177"/>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5" name="Freeform 85">
              <a:extLst>
                <a:ext uri="{FF2B5EF4-FFF2-40B4-BE49-F238E27FC236}">
                  <a16:creationId xmlns:a16="http://schemas.microsoft.com/office/drawing/2014/main" id="{6ABB2E18-445B-4BDD-9243-4FFCD5DD5234}"/>
                </a:ext>
              </a:extLst>
            </p:cNvPr>
            <p:cNvSpPr>
              <a:spLocks noEditPoints="1"/>
            </p:cNvSpPr>
            <p:nvPr/>
          </p:nvSpPr>
          <p:spPr bwMode="auto">
            <a:xfrm>
              <a:off x="8023372" y="1929182"/>
              <a:ext cx="40943" cy="187168"/>
            </a:xfrm>
            <a:custGeom>
              <a:avLst/>
              <a:gdLst>
                <a:gd name="T0" fmla="*/ 356 w 395"/>
                <a:gd name="T1" fmla="*/ 283 h 1787"/>
                <a:gd name="T2" fmla="*/ 340 w 395"/>
                <a:gd name="T3" fmla="*/ 265 h 1787"/>
                <a:gd name="T4" fmla="*/ 321 w 395"/>
                <a:gd name="T5" fmla="*/ 247 h 1787"/>
                <a:gd name="T6" fmla="*/ 299 w 395"/>
                <a:gd name="T7" fmla="*/ 230 h 1787"/>
                <a:gd name="T8" fmla="*/ 273 w 395"/>
                <a:gd name="T9" fmla="*/ 216 h 1787"/>
                <a:gd name="T10" fmla="*/ 273 w 395"/>
                <a:gd name="T11" fmla="*/ 187 h 1787"/>
                <a:gd name="T12" fmla="*/ 263 w 395"/>
                <a:gd name="T13" fmla="*/ 173 h 1787"/>
                <a:gd name="T14" fmla="*/ 243 w 395"/>
                <a:gd name="T15" fmla="*/ 153 h 1787"/>
                <a:gd name="T16" fmla="*/ 213 w 395"/>
                <a:gd name="T17" fmla="*/ 132 h 1787"/>
                <a:gd name="T18" fmla="*/ 193 w 395"/>
                <a:gd name="T19" fmla="*/ 124 h 1787"/>
                <a:gd name="T20" fmla="*/ 193 w 395"/>
                <a:gd name="T21" fmla="*/ 57 h 1787"/>
                <a:gd name="T22" fmla="*/ 189 w 395"/>
                <a:gd name="T23" fmla="*/ 35 h 1787"/>
                <a:gd name="T24" fmla="*/ 177 w 395"/>
                <a:gd name="T25" fmla="*/ 17 h 1787"/>
                <a:gd name="T26" fmla="*/ 158 w 395"/>
                <a:gd name="T27" fmla="*/ 5 h 1787"/>
                <a:gd name="T28" fmla="*/ 136 w 395"/>
                <a:gd name="T29" fmla="*/ 0 h 1787"/>
                <a:gd name="T30" fmla="*/ 125 w 395"/>
                <a:gd name="T31" fmla="*/ 2 h 1787"/>
                <a:gd name="T32" fmla="*/ 104 w 395"/>
                <a:gd name="T33" fmla="*/ 9 h 1787"/>
                <a:gd name="T34" fmla="*/ 88 w 395"/>
                <a:gd name="T35" fmla="*/ 25 h 1787"/>
                <a:gd name="T36" fmla="*/ 81 w 395"/>
                <a:gd name="T37" fmla="*/ 46 h 1787"/>
                <a:gd name="T38" fmla="*/ 79 w 395"/>
                <a:gd name="T39" fmla="*/ 124 h 1787"/>
                <a:gd name="T40" fmla="*/ 69 w 395"/>
                <a:gd name="T41" fmla="*/ 129 h 1787"/>
                <a:gd name="T42" fmla="*/ 43 w 395"/>
                <a:gd name="T43" fmla="*/ 143 h 1787"/>
                <a:gd name="T44" fmla="*/ 19 w 395"/>
                <a:gd name="T45" fmla="*/ 164 h 1787"/>
                <a:gd name="T46" fmla="*/ 4 w 395"/>
                <a:gd name="T47" fmla="*/ 181 h 1787"/>
                <a:gd name="T48" fmla="*/ 0 w 395"/>
                <a:gd name="T49" fmla="*/ 1787 h 1787"/>
                <a:gd name="T50" fmla="*/ 273 w 395"/>
                <a:gd name="T51" fmla="*/ 1057 h 1787"/>
                <a:gd name="T52" fmla="*/ 278 w 395"/>
                <a:gd name="T53" fmla="*/ 1062 h 1787"/>
                <a:gd name="T54" fmla="*/ 290 w 395"/>
                <a:gd name="T55" fmla="*/ 1067 h 1787"/>
                <a:gd name="T56" fmla="*/ 298 w 395"/>
                <a:gd name="T57" fmla="*/ 1068 h 1787"/>
                <a:gd name="T58" fmla="*/ 302 w 395"/>
                <a:gd name="T59" fmla="*/ 1067 h 1787"/>
                <a:gd name="T60" fmla="*/ 321 w 395"/>
                <a:gd name="T61" fmla="*/ 1065 h 1787"/>
                <a:gd name="T62" fmla="*/ 339 w 395"/>
                <a:gd name="T63" fmla="*/ 1058 h 1787"/>
                <a:gd name="T64" fmla="*/ 355 w 395"/>
                <a:gd name="T65" fmla="*/ 1050 h 1787"/>
                <a:gd name="T66" fmla="*/ 369 w 395"/>
                <a:gd name="T67" fmla="*/ 1037 h 1787"/>
                <a:gd name="T68" fmla="*/ 380 w 395"/>
                <a:gd name="T69" fmla="*/ 1024 h 1787"/>
                <a:gd name="T70" fmla="*/ 389 w 395"/>
                <a:gd name="T71" fmla="*/ 1008 h 1787"/>
                <a:gd name="T72" fmla="*/ 394 w 395"/>
                <a:gd name="T73" fmla="*/ 990 h 1787"/>
                <a:gd name="T74" fmla="*/ 395 w 395"/>
                <a:gd name="T75" fmla="*/ 970 h 1787"/>
                <a:gd name="T76" fmla="*/ 395 w 395"/>
                <a:gd name="T77" fmla="*/ 406 h 1787"/>
                <a:gd name="T78" fmla="*/ 394 w 395"/>
                <a:gd name="T79" fmla="*/ 384 h 1787"/>
                <a:gd name="T80" fmla="*/ 389 w 395"/>
                <a:gd name="T81" fmla="*/ 354 h 1787"/>
                <a:gd name="T82" fmla="*/ 376 w 395"/>
                <a:gd name="T83" fmla="*/ 320 h 1787"/>
                <a:gd name="T84" fmla="*/ 356 w 395"/>
                <a:gd name="T85" fmla="*/ 283 h 1787"/>
                <a:gd name="T86" fmla="*/ 330 w 395"/>
                <a:gd name="T87" fmla="*/ 779 h 1787"/>
                <a:gd name="T88" fmla="*/ 330 w 395"/>
                <a:gd name="T89" fmla="*/ 788 h 1787"/>
                <a:gd name="T90" fmla="*/ 327 w 395"/>
                <a:gd name="T91" fmla="*/ 801 h 1787"/>
                <a:gd name="T92" fmla="*/ 319 w 395"/>
                <a:gd name="T93" fmla="*/ 810 h 1787"/>
                <a:gd name="T94" fmla="*/ 307 w 395"/>
                <a:gd name="T95" fmla="*/ 814 h 1787"/>
                <a:gd name="T96" fmla="*/ 298 w 395"/>
                <a:gd name="T97" fmla="*/ 815 h 1787"/>
                <a:gd name="T98" fmla="*/ 284 w 395"/>
                <a:gd name="T99" fmla="*/ 817 h 1787"/>
                <a:gd name="T100" fmla="*/ 273 w 395"/>
                <a:gd name="T101" fmla="*/ 826 h 1787"/>
                <a:gd name="T102" fmla="*/ 273 w 395"/>
                <a:gd name="T103" fmla="*/ 291 h 1787"/>
                <a:gd name="T104" fmla="*/ 289 w 395"/>
                <a:gd name="T105" fmla="*/ 306 h 1787"/>
                <a:gd name="T106" fmla="*/ 302 w 395"/>
                <a:gd name="T107" fmla="*/ 321 h 1787"/>
                <a:gd name="T108" fmla="*/ 310 w 395"/>
                <a:gd name="T109" fmla="*/ 334 h 1787"/>
                <a:gd name="T110" fmla="*/ 321 w 395"/>
                <a:gd name="T111" fmla="*/ 360 h 1787"/>
                <a:gd name="T112" fmla="*/ 328 w 395"/>
                <a:gd name="T113" fmla="*/ 383 h 1787"/>
                <a:gd name="T114" fmla="*/ 330 w 395"/>
                <a:gd name="T115" fmla="*/ 406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5" h="1787">
                  <a:moveTo>
                    <a:pt x="356" y="283"/>
                  </a:moveTo>
                  <a:lnTo>
                    <a:pt x="356" y="283"/>
                  </a:lnTo>
                  <a:lnTo>
                    <a:pt x="348" y="274"/>
                  </a:lnTo>
                  <a:lnTo>
                    <a:pt x="340" y="265"/>
                  </a:lnTo>
                  <a:lnTo>
                    <a:pt x="331" y="256"/>
                  </a:lnTo>
                  <a:lnTo>
                    <a:pt x="321" y="247"/>
                  </a:lnTo>
                  <a:lnTo>
                    <a:pt x="310" y="238"/>
                  </a:lnTo>
                  <a:lnTo>
                    <a:pt x="299" y="230"/>
                  </a:lnTo>
                  <a:lnTo>
                    <a:pt x="286" y="223"/>
                  </a:lnTo>
                  <a:lnTo>
                    <a:pt x="273" y="216"/>
                  </a:lnTo>
                  <a:lnTo>
                    <a:pt x="273" y="187"/>
                  </a:lnTo>
                  <a:lnTo>
                    <a:pt x="273" y="187"/>
                  </a:lnTo>
                  <a:lnTo>
                    <a:pt x="268" y="181"/>
                  </a:lnTo>
                  <a:lnTo>
                    <a:pt x="263" y="173"/>
                  </a:lnTo>
                  <a:lnTo>
                    <a:pt x="254" y="163"/>
                  </a:lnTo>
                  <a:lnTo>
                    <a:pt x="243" y="153"/>
                  </a:lnTo>
                  <a:lnTo>
                    <a:pt x="230" y="142"/>
                  </a:lnTo>
                  <a:lnTo>
                    <a:pt x="213" y="132"/>
                  </a:lnTo>
                  <a:lnTo>
                    <a:pt x="203" y="128"/>
                  </a:lnTo>
                  <a:lnTo>
                    <a:pt x="193" y="124"/>
                  </a:lnTo>
                  <a:lnTo>
                    <a:pt x="193" y="57"/>
                  </a:lnTo>
                  <a:lnTo>
                    <a:pt x="193" y="57"/>
                  </a:lnTo>
                  <a:lnTo>
                    <a:pt x="192" y="46"/>
                  </a:lnTo>
                  <a:lnTo>
                    <a:pt x="189" y="35"/>
                  </a:lnTo>
                  <a:lnTo>
                    <a:pt x="183" y="25"/>
                  </a:lnTo>
                  <a:lnTo>
                    <a:pt x="177" y="17"/>
                  </a:lnTo>
                  <a:lnTo>
                    <a:pt x="168" y="9"/>
                  </a:lnTo>
                  <a:lnTo>
                    <a:pt x="158" y="5"/>
                  </a:lnTo>
                  <a:lnTo>
                    <a:pt x="148" y="2"/>
                  </a:lnTo>
                  <a:lnTo>
                    <a:pt x="136" y="0"/>
                  </a:lnTo>
                  <a:lnTo>
                    <a:pt x="136" y="0"/>
                  </a:lnTo>
                  <a:lnTo>
                    <a:pt x="125" y="2"/>
                  </a:lnTo>
                  <a:lnTo>
                    <a:pt x="114" y="5"/>
                  </a:lnTo>
                  <a:lnTo>
                    <a:pt x="104" y="9"/>
                  </a:lnTo>
                  <a:lnTo>
                    <a:pt x="96" y="17"/>
                  </a:lnTo>
                  <a:lnTo>
                    <a:pt x="88" y="25"/>
                  </a:lnTo>
                  <a:lnTo>
                    <a:pt x="84" y="35"/>
                  </a:lnTo>
                  <a:lnTo>
                    <a:pt x="81" y="46"/>
                  </a:lnTo>
                  <a:lnTo>
                    <a:pt x="79" y="57"/>
                  </a:lnTo>
                  <a:lnTo>
                    <a:pt x="79" y="124"/>
                  </a:lnTo>
                  <a:lnTo>
                    <a:pt x="79" y="124"/>
                  </a:lnTo>
                  <a:lnTo>
                    <a:pt x="69" y="129"/>
                  </a:lnTo>
                  <a:lnTo>
                    <a:pt x="60" y="133"/>
                  </a:lnTo>
                  <a:lnTo>
                    <a:pt x="43" y="143"/>
                  </a:lnTo>
                  <a:lnTo>
                    <a:pt x="30" y="153"/>
                  </a:lnTo>
                  <a:lnTo>
                    <a:pt x="19" y="164"/>
                  </a:lnTo>
                  <a:lnTo>
                    <a:pt x="11" y="173"/>
                  </a:lnTo>
                  <a:lnTo>
                    <a:pt x="4" y="181"/>
                  </a:lnTo>
                  <a:lnTo>
                    <a:pt x="0" y="187"/>
                  </a:lnTo>
                  <a:lnTo>
                    <a:pt x="0" y="1787"/>
                  </a:lnTo>
                  <a:lnTo>
                    <a:pt x="273" y="1787"/>
                  </a:lnTo>
                  <a:lnTo>
                    <a:pt x="273" y="1057"/>
                  </a:lnTo>
                  <a:lnTo>
                    <a:pt x="273" y="1057"/>
                  </a:lnTo>
                  <a:lnTo>
                    <a:pt x="278" y="1062"/>
                  </a:lnTo>
                  <a:lnTo>
                    <a:pt x="284" y="1065"/>
                  </a:lnTo>
                  <a:lnTo>
                    <a:pt x="290" y="1067"/>
                  </a:lnTo>
                  <a:lnTo>
                    <a:pt x="298" y="1068"/>
                  </a:lnTo>
                  <a:lnTo>
                    <a:pt x="298" y="1068"/>
                  </a:lnTo>
                  <a:lnTo>
                    <a:pt x="302" y="1067"/>
                  </a:lnTo>
                  <a:lnTo>
                    <a:pt x="302" y="1067"/>
                  </a:lnTo>
                  <a:lnTo>
                    <a:pt x="311" y="1067"/>
                  </a:lnTo>
                  <a:lnTo>
                    <a:pt x="321" y="1065"/>
                  </a:lnTo>
                  <a:lnTo>
                    <a:pt x="330" y="1063"/>
                  </a:lnTo>
                  <a:lnTo>
                    <a:pt x="339" y="1058"/>
                  </a:lnTo>
                  <a:lnTo>
                    <a:pt x="347" y="1055"/>
                  </a:lnTo>
                  <a:lnTo>
                    <a:pt x="355" y="1050"/>
                  </a:lnTo>
                  <a:lnTo>
                    <a:pt x="362" y="1044"/>
                  </a:lnTo>
                  <a:lnTo>
                    <a:pt x="369" y="1037"/>
                  </a:lnTo>
                  <a:lnTo>
                    <a:pt x="374" y="1031"/>
                  </a:lnTo>
                  <a:lnTo>
                    <a:pt x="380" y="1024"/>
                  </a:lnTo>
                  <a:lnTo>
                    <a:pt x="384" y="1015"/>
                  </a:lnTo>
                  <a:lnTo>
                    <a:pt x="389" y="1008"/>
                  </a:lnTo>
                  <a:lnTo>
                    <a:pt x="392" y="999"/>
                  </a:lnTo>
                  <a:lnTo>
                    <a:pt x="394" y="990"/>
                  </a:lnTo>
                  <a:lnTo>
                    <a:pt x="395" y="980"/>
                  </a:lnTo>
                  <a:lnTo>
                    <a:pt x="395" y="970"/>
                  </a:lnTo>
                  <a:lnTo>
                    <a:pt x="395" y="406"/>
                  </a:lnTo>
                  <a:lnTo>
                    <a:pt x="395" y="406"/>
                  </a:lnTo>
                  <a:lnTo>
                    <a:pt x="395" y="396"/>
                  </a:lnTo>
                  <a:lnTo>
                    <a:pt x="394" y="384"/>
                  </a:lnTo>
                  <a:lnTo>
                    <a:pt x="392" y="370"/>
                  </a:lnTo>
                  <a:lnTo>
                    <a:pt x="389" y="354"/>
                  </a:lnTo>
                  <a:lnTo>
                    <a:pt x="383" y="338"/>
                  </a:lnTo>
                  <a:lnTo>
                    <a:pt x="376" y="320"/>
                  </a:lnTo>
                  <a:lnTo>
                    <a:pt x="367" y="302"/>
                  </a:lnTo>
                  <a:lnTo>
                    <a:pt x="356" y="283"/>
                  </a:lnTo>
                  <a:lnTo>
                    <a:pt x="356" y="283"/>
                  </a:lnTo>
                  <a:close/>
                  <a:moveTo>
                    <a:pt x="330" y="779"/>
                  </a:moveTo>
                  <a:lnTo>
                    <a:pt x="330" y="779"/>
                  </a:lnTo>
                  <a:lnTo>
                    <a:pt x="330" y="788"/>
                  </a:lnTo>
                  <a:lnTo>
                    <a:pt x="328" y="794"/>
                  </a:lnTo>
                  <a:lnTo>
                    <a:pt x="327" y="801"/>
                  </a:lnTo>
                  <a:lnTo>
                    <a:pt x="324" y="805"/>
                  </a:lnTo>
                  <a:lnTo>
                    <a:pt x="319" y="810"/>
                  </a:lnTo>
                  <a:lnTo>
                    <a:pt x="314" y="812"/>
                  </a:lnTo>
                  <a:lnTo>
                    <a:pt x="307" y="814"/>
                  </a:lnTo>
                  <a:lnTo>
                    <a:pt x="298" y="815"/>
                  </a:lnTo>
                  <a:lnTo>
                    <a:pt x="298" y="815"/>
                  </a:lnTo>
                  <a:lnTo>
                    <a:pt x="290" y="815"/>
                  </a:lnTo>
                  <a:lnTo>
                    <a:pt x="284" y="817"/>
                  </a:lnTo>
                  <a:lnTo>
                    <a:pt x="278" y="821"/>
                  </a:lnTo>
                  <a:lnTo>
                    <a:pt x="273" y="826"/>
                  </a:lnTo>
                  <a:lnTo>
                    <a:pt x="273" y="291"/>
                  </a:lnTo>
                  <a:lnTo>
                    <a:pt x="273" y="291"/>
                  </a:lnTo>
                  <a:lnTo>
                    <a:pt x="282" y="299"/>
                  </a:lnTo>
                  <a:lnTo>
                    <a:pt x="289" y="306"/>
                  </a:lnTo>
                  <a:lnTo>
                    <a:pt x="296" y="313"/>
                  </a:lnTo>
                  <a:lnTo>
                    <a:pt x="302" y="321"/>
                  </a:lnTo>
                  <a:lnTo>
                    <a:pt x="302" y="321"/>
                  </a:lnTo>
                  <a:lnTo>
                    <a:pt x="310" y="334"/>
                  </a:lnTo>
                  <a:lnTo>
                    <a:pt x="317" y="346"/>
                  </a:lnTo>
                  <a:lnTo>
                    <a:pt x="321" y="360"/>
                  </a:lnTo>
                  <a:lnTo>
                    <a:pt x="325" y="372"/>
                  </a:lnTo>
                  <a:lnTo>
                    <a:pt x="328" y="383"/>
                  </a:lnTo>
                  <a:lnTo>
                    <a:pt x="329" y="393"/>
                  </a:lnTo>
                  <a:lnTo>
                    <a:pt x="330" y="406"/>
                  </a:lnTo>
                  <a:lnTo>
                    <a:pt x="330" y="779"/>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6" name="Freeform 86">
              <a:extLst>
                <a:ext uri="{FF2B5EF4-FFF2-40B4-BE49-F238E27FC236}">
                  <a16:creationId xmlns:a16="http://schemas.microsoft.com/office/drawing/2014/main" id="{B7CCCCE3-0FA7-4756-86E6-712976A17D25}"/>
                </a:ext>
              </a:extLst>
            </p:cNvPr>
            <p:cNvSpPr>
              <a:spLocks/>
            </p:cNvSpPr>
            <p:nvPr/>
          </p:nvSpPr>
          <p:spPr bwMode="auto">
            <a:xfrm>
              <a:off x="7876416" y="1989135"/>
              <a:ext cx="13160" cy="5118"/>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7" name="Freeform 87">
              <a:extLst>
                <a:ext uri="{FF2B5EF4-FFF2-40B4-BE49-F238E27FC236}">
                  <a16:creationId xmlns:a16="http://schemas.microsoft.com/office/drawing/2014/main" id="{C43507D5-9FED-4E97-87DD-D87E02361633}"/>
                </a:ext>
              </a:extLst>
            </p:cNvPr>
            <p:cNvSpPr>
              <a:spLocks/>
            </p:cNvSpPr>
            <p:nvPr/>
          </p:nvSpPr>
          <p:spPr bwMode="auto">
            <a:xfrm>
              <a:off x="7876416" y="2016918"/>
              <a:ext cx="61415" cy="9505"/>
            </a:xfrm>
            <a:custGeom>
              <a:avLst/>
              <a:gdLst>
                <a:gd name="T0" fmla="*/ 0 w 592"/>
                <a:gd name="T1" fmla="*/ 93 h 93"/>
                <a:gd name="T2" fmla="*/ 546 w 592"/>
                <a:gd name="T3" fmla="*/ 93 h 93"/>
                <a:gd name="T4" fmla="*/ 546 w 592"/>
                <a:gd name="T5" fmla="*/ 93 h 93"/>
                <a:gd name="T6" fmla="*/ 556 w 592"/>
                <a:gd name="T7" fmla="*/ 93 h 93"/>
                <a:gd name="T8" fmla="*/ 565 w 592"/>
                <a:gd name="T9" fmla="*/ 90 h 93"/>
                <a:gd name="T10" fmla="*/ 572 w 592"/>
                <a:gd name="T11" fmla="*/ 86 h 93"/>
                <a:gd name="T12" fmla="*/ 579 w 592"/>
                <a:gd name="T13" fmla="*/ 80 h 93"/>
                <a:gd name="T14" fmla="*/ 584 w 592"/>
                <a:gd name="T15" fmla="*/ 73 h 93"/>
                <a:gd name="T16" fmla="*/ 589 w 592"/>
                <a:gd name="T17" fmla="*/ 66 h 93"/>
                <a:gd name="T18" fmla="*/ 592 w 592"/>
                <a:gd name="T19" fmla="*/ 57 h 93"/>
                <a:gd name="T20" fmla="*/ 592 w 592"/>
                <a:gd name="T21" fmla="*/ 47 h 93"/>
                <a:gd name="T22" fmla="*/ 592 w 592"/>
                <a:gd name="T23" fmla="*/ 47 h 93"/>
                <a:gd name="T24" fmla="*/ 592 w 592"/>
                <a:gd name="T25" fmla="*/ 38 h 93"/>
                <a:gd name="T26" fmla="*/ 589 w 592"/>
                <a:gd name="T27" fmla="*/ 29 h 93"/>
                <a:gd name="T28" fmla="*/ 584 w 592"/>
                <a:gd name="T29" fmla="*/ 21 h 93"/>
                <a:gd name="T30" fmla="*/ 579 w 592"/>
                <a:gd name="T31" fmla="*/ 15 h 93"/>
                <a:gd name="T32" fmla="*/ 572 w 592"/>
                <a:gd name="T33" fmla="*/ 8 h 93"/>
                <a:gd name="T34" fmla="*/ 565 w 592"/>
                <a:gd name="T35" fmla="*/ 5 h 93"/>
                <a:gd name="T36" fmla="*/ 556 w 592"/>
                <a:gd name="T37" fmla="*/ 2 h 93"/>
                <a:gd name="T38" fmla="*/ 546 w 592"/>
                <a:gd name="T39" fmla="*/ 0 h 93"/>
                <a:gd name="T40" fmla="*/ 0 w 592"/>
                <a:gd name="T41" fmla="*/ 0 h 93"/>
                <a:gd name="T42" fmla="*/ 0 w 592"/>
                <a:gd name="T4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2" h="93">
                  <a:moveTo>
                    <a:pt x="0" y="93"/>
                  </a:moveTo>
                  <a:lnTo>
                    <a:pt x="546" y="93"/>
                  </a:lnTo>
                  <a:lnTo>
                    <a:pt x="546" y="93"/>
                  </a:lnTo>
                  <a:lnTo>
                    <a:pt x="556" y="93"/>
                  </a:lnTo>
                  <a:lnTo>
                    <a:pt x="565" y="90"/>
                  </a:lnTo>
                  <a:lnTo>
                    <a:pt x="572" y="86"/>
                  </a:lnTo>
                  <a:lnTo>
                    <a:pt x="579" y="80"/>
                  </a:lnTo>
                  <a:lnTo>
                    <a:pt x="584" y="73"/>
                  </a:lnTo>
                  <a:lnTo>
                    <a:pt x="589" y="66"/>
                  </a:lnTo>
                  <a:lnTo>
                    <a:pt x="592" y="57"/>
                  </a:lnTo>
                  <a:lnTo>
                    <a:pt x="592" y="47"/>
                  </a:lnTo>
                  <a:lnTo>
                    <a:pt x="592" y="47"/>
                  </a:lnTo>
                  <a:lnTo>
                    <a:pt x="592" y="38"/>
                  </a:lnTo>
                  <a:lnTo>
                    <a:pt x="589" y="29"/>
                  </a:lnTo>
                  <a:lnTo>
                    <a:pt x="584" y="21"/>
                  </a:lnTo>
                  <a:lnTo>
                    <a:pt x="579" y="15"/>
                  </a:lnTo>
                  <a:lnTo>
                    <a:pt x="572" y="8"/>
                  </a:lnTo>
                  <a:lnTo>
                    <a:pt x="565" y="5"/>
                  </a:lnTo>
                  <a:lnTo>
                    <a:pt x="556" y="2"/>
                  </a:lnTo>
                  <a:lnTo>
                    <a:pt x="546" y="0"/>
                  </a:lnTo>
                  <a:lnTo>
                    <a:pt x="0" y="0"/>
                  </a:lnTo>
                  <a:lnTo>
                    <a:pt x="0" y="93"/>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88">
              <a:extLst>
                <a:ext uri="{FF2B5EF4-FFF2-40B4-BE49-F238E27FC236}">
                  <a16:creationId xmlns:a16="http://schemas.microsoft.com/office/drawing/2014/main" id="{8B6F6C9D-1080-4017-81C0-C5D82F392687}"/>
                </a:ext>
              </a:extLst>
            </p:cNvPr>
            <p:cNvSpPr>
              <a:spLocks/>
            </p:cNvSpPr>
            <p:nvPr/>
          </p:nvSpPr>
          <p:spPr bwMode="auto">
            <a:xfrm>
              <a:off x="7876416" y="2077601"/>
              <a:ext cx="41674" cy="10236"/>
            </a:xfrm>
            <a:custGeom>
              <a:avLst/>
              <a:gdLst>
                <a:gd name="T0" fmla="*/ 352 w 399"/>
                <a:gd name="T1" fmla="*/ 0 h 94"/>
                <a:gd name="T2" fmla="*/ 0 w 399"/>
                <a:gd name="T3" fmla="*/ 0 h 94"/>
                <a:gd name="T4" fmla="*/ 0 w 399"/>
                <a:gd name="T5" fmla="*/ 94 h 94"/>
                <a:gd name="T6" fmla="*/ 352 w 399"/>
                <a:gd name="T7" fmla="*/ 94 h 94"/>
                <a:gd name="T8" fmla="*/ 352 w 399"/>
                <a:gd name="T9" fmla="*/ 94 h 94"/>
                <a:gd name="T10" fmla="*/ 362 w 399"/>
                <a:gd name="T11" fmla="*/ 93 h 94"/>
                <a:gd name="T12" fmla="*/ 371 w 399"/>
                <a:gd name="T13" fmla="*/ 89 h 94"/>
                <a:gd name="T14" fmla="*/ 379 w 399"/>
                <a:gd name="T15" fmla="*/ 85 h 94"/>
                <a:gd name="T16" fmla="*/ 386 w 399"/>
                <a:gd name="T17" fmla="*/ 79 h 94"/>
                <a:gd name="T18" fmla="*/ 391 w 399"/>
                <a:gd name="T19" fmla="*/ 73 h 94"/>
                <a:gd name="T20" fmla="*/ 395 w 399"/>
                <a:gd name="T21" fmla="*/ 65 h 94"/>
                <a:gd name="T22" fmla="*/ 399 w 399"/>
                <a:gd name="T23" fmla="*/ 56 h 94"/>
                <a:gd name="T24" fmla="*/ 399 w 399"/>
                <a:gd name="T25" fmla="*/ 46 h 94"/>
                <a:gd name="T26" fmla="*/ 399 w 399"/>
                <a:gd name="T27" fmla="*/ 46 h 94"/>
                <a:gd name="T28" fmla="*/ 399 w 399"/>
                <a:gd name="T29" fmla="*/ 37 h 94"/>
                <a:gd name="T30" fmla="*/ 395 w 399"/>
                <a:gd name="T31" fmla="*/ 29 h 94"/>
                <a:gd name="T32" fmla="*/ 391 w 399"/>
                <a:gd name="T33" fmla="*/ 21 h 94"/>
                <a:gd name="T34" fmla="*/ 386 w 399"/>
                <a:gd name="T35" fmla="*/ 14 h 94"/>
                <a:gd name="T36" fmla="*/ 379 w 399"/>
                <a:gd name="T37" fmla="*/ 9 h 94"/>
                <a:gd name="T38" fmla="*/ 371 w 399"/>
                <a:gd name="T39" fmla="*/ 4 h 94"/>
                <a:gd name="T40" fmla="*/ 362 w 399"/>
                <a:gd name="T41" fmla="*/ 1 h 94"/>
                <a:gd name="T42" fmla="*/ 352 w 399"/>
                <a:gd name="T43" fmla="*/ 0 h 94"/>
                <a:gd name="T44" fmla="*/ 352 w 399"/>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9" h="94">
                  <a:moveTo>
                    <a:pt x="352" y="0"/>
                  </a:moveTo>
                  <a:lnTo>
                    <a:pt x="0" y="0"/>
                  </a:lnTo>
                  <a:lnTo>
                    <a:pt x="0" y="94"/>
                  </a:lnTo>
                  <a:lnTo>
                    <a:pt x="352" y="94"/>
                  </a:lnTo>
                  <a:lnTo>
                    <a:pt x="352" y="94"/>
                  </a:lnTo>
                  <a:lnTo>
                    <a:pt x="362" y="93"/>
                  </a:lnTo>
                  <a:lnTo>
                    <a:pt x="371" y="89"/>
                  </a:lnTo>
                  <a:lnTo>
                    <a:pt x="379" y="85"/>
                  </a:lnTo>
                  <a:lnTo>
                    <a:pt x="386" y="79"/>
                  </a:lnTo>
                  <a:lnTo>
                    <a:pt x="391" y="73"/>
                  </a:lnTo>
                  <a:lnTo>
                    <a:pt x="395" y="65"/>
                  </a:lnTo>
                  <a:lnTo>
                    <a:pt x="399" y="56"/>
                  </a:lnTo>
                  <a:lnTo>
                    <a:pt x="399" y="46"/>
                  </a:lnTo>
                  <a:lnTo>
                    <a:pt x="399" y="46"/>
                  </a:lnTo>
                  <a:lnTo>
                    <a:pt x="399" y="37"/>
                  </a:lnTo>
                  <a:lnTo>
                    <a:pt x="395" y="29"/>
                  </a:lnTo>
                  <a:lnTo>
                    <a:pt x="391" y="21"/>
                  </a:lnTo>
                  <a:lnTo>
                    <a:pt x="386" y="14"/>
                  </a:lnTo>
                  <a:lnTo>
                    <a:pt x="379" y="9"/>
                  </a:lnTo>
                  <a:lnTo>
                    <a:pt x="371" y="4"/>
                  </a:lnTo>
                  <a:lnTo>
                    <a:pt x="362" y="1"/>
                  </a:lnTo>
                  <a:lnTo>
                    <a:pt x="352" y="0"/>
                  </a:lnTo>
                  <a:lnTo>
                    <a:pt x="352"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89">
              <a:extLst>
                <a:ext uri="{FF2B5EF4-FFF2-40B4-BE49-F238E27FC236}">
                  <a16:creationId xmlns:a16="http://schemas.microsoft.com/office/drawing/2014/main" id="{0BA7BFC9-26C2-4728-83AF-BD57EC24C6ED}"/>
                </a:ext>
              </a:extLst>
            </p:cNvPr>
            <p:cNvSpPr>
              <a:spLocks/>
            </p:cNvSpPr>
            <p:nvPr/>
          </p:nvSpPr>
          <p:spPr bwMode="auto">
            <a:xfrm>
              <a:off x="7876416" y="2047625"/>
              <a:ext cx="61415" cy="9505"/>
            </a:xfrm>
            <a:custGeom>
              <a:avLst/>
              <a:gdLst>
                <a:gd name="T0" fmla="*/ 546 w 592"/>
                <a:gd name="T1" fmla="*/ 0 h 94"/>
                <a:gd name="T2" fmla="*/ 0 w 592"/>
                <a:gd name="T3" fmla="*/ 0 h 94"/>
                <a:gd name="T4" fmla="*/ 0 w 592"/>
                <a:gd name="T5" fmla="*/ 94 h 94"/>
                <a:gd name="T6" fmla="*/ 546 w 592"/>
                <a:gd name="T7" fmla="*/ 94 h 94"/>
                <a:gd name="T8" fmla="*/ 546 w 592"/>
                <a:gd name="T9" fmla="*/ 94 h 94"/>
                <a:gd name="T10" fmla="*/ 556 w 592"/>
                <a:gd name="T11" fmla="*/ 93 h 94"/>
                <a:gd name="T12" fmla="*/ 565 w 592"/>
                <a:gd name="T13" fmla="*/ 90 h 94"/>
                <a:gd name="T14" fmla="*/ 572 w 592"/>
                <a:gd name="T15" fmla="*/ 85 h 94"/>
                <a:gd name="T16" fmla="*/ 579 w 592"/>
                <a:gd name="T17" fmla="*/ 80 h 94"/>
                <a:gd name="T18" fmla="*/ 584 w 592"/>
                <a:gd name="T19" fmla="*/ 73 h 94"/>
                <a:gd name="T20" fmla="*/ 589 w 592"/>
                <a:gd name="T21" fmla="*/ 65 h 94"/>
                <a:gd name="T22" fmla="*/ 592 w 592"/>
                <a:gd name="T23" fmla="*/ 57 h 94"/>
                <a:gd name="T24" fmla="*/ 592 w 592"/>
                <a:gd name="T25" fmla="*/ 48 h 94"/>
                <a:gd name="T26" fmla="*/ 592 w 592"/>
                <a:gd name="T27" fmla="*/ 48 h 94"/>
                <a:gd name="T28" fmla="*/ 592 w 592"/>
                <a:gd name="T29" fmla="*/ 38 h 94"/>
                <a:gd name="T30" fmla="*/ 589 w 592"/>
                <a:gd name="T31" fmla="*/ 29 h 94"/>
                <a:gd name="T32" fmla="*/ 584 w 592"/>
                <a:gd name="T33" fmla="*/ 21 h 94"/>
                <a:gd name="T34" fmla="*/ 579 w 592"/>
                <a:gd name="T35" fmla="*/ 15 h 94"/>
                <a:gd name="T36" fmla="*/ 572 w 592"/>
                <a:gd name="T37" fmla="*/ 9 h 94"/>
                <a:gd name="T38" fmla="*/ 565 w 592"/>
                <a:gd name="T39" fmla="*/ 5 h 94"/>
                <a:gd name="T40" fmla="*/ 556 w 592"/>
                <a:gd name="T41" fmla="*/ 1 h 94"/>
                <a:gd name="T42" fmla="*/ 546 w 592"/>
                <a:gd name="T43" fmla="*/ 0 h 94"/>
                <a:gd name="T44" fmla="*/ 546 w 592"/>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2" h="94">
                  <a:moveTo>
                    <a:pt x="546" y="0"/>
                  </a:moveTo>
                  <a:lnTo>
                    <a:pt x="0" y="0"/>
                  </a:lnTo>
                  <a:lnTo>
                    <a:pt x="0" y="94"/>
                  </a:lnTo>
                  <a:lnTo>
                    <a:pt x="546" y="94"/>
                  </a:lnTo>
                  <a:lnTo>
                    <a:pt x="546" y="94"/>
                  </a:lnTo>
                  <a:lnTo>
                    <a:pt x="556" y="93"/>
                  </a:lnTo>
                  <a:lnTo>
                    <a:pt x="565" y="90"/>
                  </a:lnTo>
                  <a:lnTo>
                    <a:pt x="572" y="85"/>
                  </a:lnTo>
                  <a:lnTo>
                    <a:pt x="579" y="80"/>
                  </a:lnTo>
                  <a:lnTo>
                    <a:pt x="584" y="73"/>
                  </a:lnTo>
                  <a:lnTo>
                    <a:pt x="589" y="65"/>
                  </a:lnTo>
                  <a:lnTo>
                    <a:pt x="592" y="57"/>
                  </a:lnTo>
                  <a:lnTo>
                    <a:pt x="592" y="48"/>
                  </a:lnTo>
                  <a:lnTo>
                    <a:pt x="592" y="48"/>
                  </a:lnTo>
                  <a:lnTo>
                    <a:pt x="592" y="38"/>
                  </a:lnTo>
                  <a:lnTo>
                    <a:pt x="589" y="29"/>
                  </a:lnTo>
                  <a:lnTo>
                    <a:pt x="584" y="21"/>
                  </a:lnTo>
                  <a:lnTo>
                    <a:pt x="579" y="15"/>
                  </a:lnTo>
                  <a:lnTo>
                    <a:pt x="572" y="9"/>
                  </a:lnTo>
                  <a:lnTo>
                    <a:pt x="565" y="5"/>
                  </a:lnTo>
                  <a:lnTo>
                    <a:pt x="556" y="1"/>
                  </a:lnTo>
                  <a:lnTo>
                    <a:pt x="546" y="0"/>
                  </a:lnTo>
                  <a:lnTo>
                    <a:pt x="546"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90">
              <a:extLst>
                <a:ext uri="{FF2B5EF4-FFF2-40B4-BE49-F238E27FC236}">
                  <a16:creationId xmlns:a16="http://schemas.microsoft.com/office/drawing/2014/main" id="{4BF98125-033B-440A-A3E8-98C5D57F0481}"/>
                </a:ext>
              </a:extLst>
            </p:cNvPr>
            <p:cNvSpPr>
              <a:spLocks/>
            </p:cNvSpPr>
            <p:nvPr/>
          </p:nvSpPr>
          <p:spPr bwMode="auto">
            <a:xfrm>
              <a:off x="7779908" y="1845834"/>
              <a:ext cx="212026" cy="318771"/>
            </a:xfrm>
            <a:custGeom>
              <a:avLst/>
              <a:gdLst>
                <a:gd name="T0" fmla="*/ 2034 w 2034"/>
                <a:gd name="T1" fmla="*/ 2844 h 3050"/>
                <a:gd name="T2" fmla="*/ 2025 w 2034"/>
                <a:gd name="T3" fmla="*/ 2905 h 3050"/>
                <a:gd name="T4" fmla="*/ 1999 w 2034"/>
                <a:gd name="T5" fmla="*/ 2959 h 3050"/>
                <a:gd name="T6" fmla="*/ 1959 w 2034"/>
                <a:gd name="T7" fmla="*/ 3002 h 3050"/>
                <a:gd name="T8" fmla="*/ 1909 w 2034"/>
                <a:gd name="T9" fmla="*/ 3033 h 3050"/>
                <a:gd name="T10" fmla="*/ 1850 w 2034"/>
                <a:gd name="T11" fmla="*/ 3049 h 3050"/>
                <a:gd name="T12" fmla="*/ 204 w 2034"/>
                <a:gd name="T13" fmla="*/ 3050 h 3050"/>
                <a:gd name="T14" fmla="*/ 143 w 2034"/>
                <a:gd name="T15" fmla="*/ 3040 h 3050"/>
                <a:gd name="T16" fmla="*/ 89 w 2034"/>
                <a:gd name="T17" fmla="*/ 3015 h 3050"/>
                <a:gd name="T18" fmla="*/ 46 w 2034"/>
                <a:gd name="T19" fmla="*/ 2975 h 3050"/>
                <a:gd name="T20" fmla="*/ 15 w 2034"/>
                <a:gd name="T21" fmla="*/ 2924 h 3050"/>
                <a:gd name="T22" fmla="*/ 1 w 2034"/>
                <a:gd name="T23" fmla="*/ 2865 h 3050"/>
                <a:gd name="T24" fmla="*/ 0 w 2034"/>
                <a:gd name="T25" fmla="*/ 640 h 3050"/>
                <a:gd name="T26" fmla="*/ 5 w 2034"/>
                <a:gd name="T27" fmla="*/ 593 h 3050"/>
                <a:gd name="T28" fmla="*/ 21 w 2034"/>
                <a:gd name="T29" fmla="*/ 543 h 3050"/>
                <a:gd name="T30" fmla="*/ 45 w 2034"/>
                <a:gd name="T31" fmla="*/ 495 h 3050"/>
                <a:gd name="T32" fmla="*/ 76 w 2034"/>
                <a:gd name="T33" fmla="*/ 453 h 3050"/>
                <a:gd name="T34" fmla="*/ 111 w 2034"/>
                <a:gd name="T35" fmla="*/ 418 h 3050"/>
                <a:gd name="T36" fmla="*/ 730 w 2034"/>
                <a:gd name="T37" fmla="*/ 21 h 3050"/>
                <a:gd name="T38" fmla="*/ 767 w 2034"/>
                <a:gd name="T39" fmla="*/ 3 h 3050"/>
                <a:gd name="T40" fmla="*/ 799 w 2034"/>
                <a:gd name="T41" fmla="*/ 1 h 3050"/>
                <a:gd name="T42" fmla="*/ 825 w 2034"/>
                <a:gd name="T43" fmla="*/ 12 h 3050"/>
                <a:gd name="T44" fmla="*/ 844 w 2034"/>
                <a:gd name="T45" fmla="*/ 36 h 3050"/>
                <a:gd name="T46" fmla="*/ 853 w 2034"/>
                <a:gd name="T47" fmla="*/ 73 h 3050"/>
                <a:gd name="T48" fmla="*/ 854 w 2034"/>
                <a:gd name="T49" fmla="*/ 2309 h 3050"/>
                <a:gd name="T50" fmla="*/ 848 w 2034"/>
                <a:gd name="T51" fmla="*/ 2357 h 3050"/>
                <a:gd name="T52" fmla="*/ 833 w 2034"/>
                <a:gd name="T53" fmla="*/ 2407 h 3050"/>
                <a:gd name="T54" fmla="*/ 809 w 2034"/>
                <a:gd name="T55" fmla="*/ 2454 h 3050"/>
                <a:gd name="T56" fmla="*/ 778 w 2034"/>
                <a:gd name="T57" fmla="*/ 2496 h 3050"/>
                <a:gd name="T58" fmla="*/ 742 w 2034"/>
                <a:gd name="T59" fmla="*/ 2532 h 3050"/>
                <a:gd name="T60" fmla="*/ 155 w 2034"/>
                <a:gd name="T61" fmla="*/ 2907 h 3050"/>
                <a:gd name="T62" fmla="*/ 193 w 2034"/>
                <a:gd name="T63" fmla="*/ 2950 h 3050"/>
                <a:gd name="T64" fmla="*/ 1767 w 2034"/>
                <a:gd name="T65" fmla="*/ 2728 h 3050"/>
                <a:gd name="T66" fmla="*/ 1766 w 2034"/>
                <a:gd name="T67" fmla="*/ 1355 h 3050"/>
                <a:gd name="T68" fmla="*/ 1760 w 2034"/>
                <a:gd name="T69" fmla="*/ 1325 h 3050"/>
                <a:gd name="T70" fmla="*/ 1748 w 2034"/>
                <a:gd name="T71" fmla="*/ 1299 h 3050"/>
                <a:gd name="T72" fmla="*/ 1426 w 2034"/>
                <a:gd name="T73" fmla="*/ 882 h 3050"/>
                <a:gd name="T74" fmla="*/ 1407 w 2034"/>
                <a:gd name="T75" fmla="*/ 863 h 3050"/>
                <a:gd name="T76" fmla="*/ 1404 w 2034"/>
                <a:gd name="T77" fmla="*/ 869 h 3050"/>
                <a:gd name="T78" fmla="*/ 1417 w 2034"/>
                <a:gd name="T79" fmla="*/ 901 h 3050"/>
                <a:gd name="T80" fmla="*/ 1421 w 2034"/>
                <a:gd name="T81" fmla="*/ 943 h 3050"/>
                <a:gd name="T82" fmla="*/ 1640 w 2034"/>
                <a:gd name="T83" fmla="*/ 1312 h 3050"/>
                <a:gd name="T84" fmla="*/ 1655 w 2034"/>
                <a:gd name="T85" fmla="*/ 1317 h 3050"/>
                <a:gd name="T86" fmla="*/ 1665 w 2034"/>
                <a:gd name="T87" fmla="*/ 1329 h 3050"/>
                <a:gd name="T88" fmla="*/ 1667 w 2034"/>
                <a:gd name="T89" fmla="*/ 1340 h 3050"/>
                <a:gd name="T90" fmla="*/ 1663 w 2034"/>
                <a:gd name="T91" fmla="*/ 1355 h 3050"/>
                <a:gd name="T92" fmla="*/ 1651 w 2034"/>
                <a:gd name="T93" fmla="*/ 1365 h 3050"/>
                <a:gd name="T94" fmla="*/ 1366 w 2034"/>
                <a:gd name="T95" fmla="*/ 1367 h 3050"/>
                <a:gd name="T96" fmla="*/ 1366 w 2034"/>
                <a:gd name="T97" fmla="*/ 943 h 3050"/>
                <a:gd name="T98" fmla="*/ 1363 w 2034"/>
                <a:gd name="T99" fmla="*/ 918 h 3050"/>
                <a:gd name="T100" fmla="*/ 1356 w 2034"/>
                <a:gd name="T101" fmla="*/ 894 h 3050"/>
                <a:gd name="T102" fmla="*/ 1346 w 2034"/>
                <a:gd name="T103" fmla="*/ 881 h 3050"/>
                <a:gd name="T104" fmla="*/ 1318 w 2034"/>
                <a:gd name="T105" fmla="*/ 860 h 3050"/>
                <a:gd name="T106" fmla="*/ 1292 w 2034"/>
                <a:gd name="T107" fmla="*/ 852 h 3050"/>
                <a:gd name="T108" fmla="*/ 1829 w 2034"/>
                <a:gd name="T109" fmla="*/ 531 h 3050"/>
                <a:gd name="T110" fmla="*/ 1871 w 2034"/>
                <a:gd name="T111" fmla="*/ 535 h 3050"/>
                <a:gd name="T112" fmla="*/ 1927 w 2034"/>
                <a:gd name="T113" fmla="*/ 555 h 3050"/>
                <a:gd name="T114" fmla="*/ 1975 w 2034"/>
                <a:gd name="T115" fmla="*/ 590 h 3050"/>
                <a:gd name="T116" fmla="*/ 2010 w 2034"/>
                <a:gd name="T117" fmla="*/ 638 h 3050"/>
                <a:gd name="T118" fmla="*/ 2030 w 2034"/>
                <a:gd name="T119" fmla="*/ 694 h 3050"/>
                <a:gd name="T120" fmla="*/ 2034 w 2034"/>
                <a:gd name="T121" fmla="*/ 736 h 3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4" h="3050">
                  <a:moveTo>
                    <a:pt x="2034" y="736"/>
                  </a:moveTo>
                  <a:lnTo>
                    <a:pt x="2034" y="2844"/>
                  </a:lnTo>
                  <a:lnTo>
                    <a:pt x="2034" y="2844"/>
                  </a:lnTo>
                  <a:lnTo>
                    <a:pt x="2033" y="2865"/>
                  </a:lnTo>
                  <a:lnTo>
                    <a:pt x="2030" y="2885"/>
                  </a:lnTo>
                  <a:lnTo>
                    <a:pt x="2025" y="2905"/>
                  </a:lnTo>
                  <a:lnTo>
                    <a:pt x="2019" y="2924"/>
                  </a:lnTo>
                  <a:lnTo>
                    <a:pt x="2010" y="2942"/>
                  </a:lnTo>
                  <a:lnTo>
                    <a:pt x="1999" y="2959"/>
                  </a:lnTo>
                  <a:lnTo>
                    <a:pt x="1988" y="2975"/>
                  </a:lnTo>
                  <a:lnTo>
                    <a:pt x="1975" y="2989"/>
                  </a:lnTo>
                  <a:lnTo>
                    <a:pt x="1959" y="3002"/>
                  </a:lnTo>
                  <a:lnTo>
                    <a:pt x="1944" y="3015"/>
                  </a:lnTo>
                  <a:lnTo>
                    <a:pt x="1927" y="3025"/>
                  </a:lnTo>
                  <a:lnTo>
                    <a:pt x="1909" y="3033"/>
                  </a:lnTo>
                  <a:lnTo>
                    <a:pt x="1891" y="3040"/>
                  </a:lnTo>
                  <a:lnTo>
                    <a:pt x="1871" y="3046"/>
                  </a:lnTo>
                  <a:lnTo>
                    <a:pt x="1850" y="3049"/>
                  </a:lnTo>
                  <a:lnTo>
                    <a:pt x="1829" y="3050"/>
                  </a:lnTo>
                  <a:lnTo>
                    <a:pt x="204" y="3050"/>
                  </a:lnTo>
                  <a:lnTo>
                    <a:pt x="204" y="3050"/>
                  </a:lnTo>
                  <a:lnTo>
                    <a:pt x="183" y="3049"/>
                  </a:lnTo>
                  <a:lnTo>
                    <a:pt x="163" y="3046"/>
                  </a:lnTo>
                  <a:lnTo>
                    <a:pt x="143" y="3040"/>
                  </a:lnTo>
                  <a:lnTo>
                    <a:pt x="125" y="3033"/>
                  </a:lnTo>
                  <a:lnTo>
                    <a:pt x="107" y="3025"/>
                  </a:lnTo>
                  <a:lnTo>
                    <a:pt x="89" y="3015"/>
                  </a:lnTo>
                  <a:lnTo>
                    <a:pt x="74" y="3002"/>
                  </a:lnTo>
                  <a:lnTo>
                    <a:pt x="59" y="2989"/>
                  </a:lnTo>
                  <a:lnTo>
                    <a:pt x="46" y="2975"/>
                  </a:lnTo>
                  <a:lnTo>
                    <a:pt x="34" y="2959"/>
                  </a:lnTo>
                  <a:lnTo>
                    <a:pt x="24" y="2942"/>
                  </a:lnTo>
                  <a:lnTo>
                    <a:pt x="15" y="2924"/>
                  </a:lnTo>
                  <a:lnTo>
                    <a:pt x="9" y="2905"/>
                  </a:lnTo>
                  <a:lnTo>
                    <a:pt x="3" y="2885"/>
                  </a:lnTo>
                  <a:lnTo>
                    <a:pt x="1" y="2865"/>
                  </a:lnTo>
                  <a:lnTo>
                    <a:pt x="0" y="2844"/>
                  </a:lnTo>
                  <a:lnTo>
                    <a:pt x="0" y="640"/>
                  </a:lnTo>
                  <a:lnTo>
                    <a:pt x="0" y="640"/>
                  </a:lnTo>
                  <a:lnTo>
                    <a:pt x="0" y="625"/>
                  </a:lnTo>
                  <a:lnTo>
                    <a:pt x="2" y="609"/>
                  </a:lnTo>
                  <a:lnTo>
                    <a:pt x="5" y="593"/>
                  </a:lnTo>
                  <a:lnTo>
                    <a:pt x="10" y="576"/>
                  </a:lnTo>
                  <a:lnTo>
                    <a:pt x="14" y="559"/>
                  </a:lnTo>
                  <a:lnTo>
                    <a:pt x="21" y="543"/>
                  </a:lnTo>
                  <a:lnTo>
                    <a:pt x="27" y="527"/>
                  </a:lnTo>
                  <a:lnTo>
                    <a:pt x="36" y="511"/>
                  </a:lnTo>
                  <a:lnTo>
                    <a:pt x="45" y="495"/>
                  </a:lnTo>
                  <a:lnTo>
                    <a:pt x="54" y="481"/>
                  </a:lnTo>
                  <a:lnTo>
                    <a:pt x="65" y="467"/>
                  </a:lnTo>
                  <a:lnTo>
                    <a:pt x="76" y="453"/>
                  </a:lnTo>
                  <a:lnTo>
                    <a:pt x="87" y="440"/>
                  </a:lnTo>
                  <a:lnTo>
                    <a:pt x="99" y="429"/>
                  </a:lnTo>
                  <a:lnTo>
                    <a:pt x="111" y="418"/>
                  </a:lnTo>
                  <a:lnTo>
                    <a:pt x="123" y="409"/>
                  </a:lnTo>
                  <a:lnTo>
                    <a:pt x="730" y="21"/>
                  </a:lnTo>
                  <a:lnTo>
                    <a:pt x="730" y="21"/>
                  </a:lnTo>
                  <a:lnTo>
                    <a:pt x="742" y="13"/>
                  </a:lnTo>
                  <a:lnTo>
                    <a:pt x="755" y="8"/>
                  </a:lnTo>
                  <a:lnTo>
                    <a:pt x="767" y="3"/>
                  </a:lnTo>
                  <a:lnTo>
                    <a:pt x="778" y="1"/>
                  </a:lnTo>
                  <a:lnTo>
                    <a:pt x="789" y="0"/>
                  </a:lnTo>
                  <a:lnTo>
                    <a:pt x="799" y="1"/>
                  </a:lnTo>
                  <a:lnTo>
                    <a:pt x="809" y="3"/>
                  </a:lnTo>
                  <a:lnTo>
                    <a:pt x="818" y="7"/>
                  </a:lnTo>
                  <a:lnTo>
                    <a:pt x="825" y="12"/>
                  </a:lnTo>
                  <a:lnTo>
                    <a:pt x="833" y="19"/>
                  </a:lnTo>
                  <a:lnTo>
                    <a:pt x="839" y="27"/>
                  </a:lnTo>
                  <a:lnTo>
                    <a:pt x="844" y="36"/>
                  </a:lnTo>
                  <a:lnTo>
                    <a:pt x="848" y="48"/>
                  </a:lnTo>
                  <a:lnTo>
                    <a:pt x="852" y="60"/>
                  </a:lnTo>
                  <a:lnTo>
                    <a:pt x="853" y="73"/>
                  </a:lnTo>
                  <a:lnTo>
                    <a:pt x="854" y="87"/>
                  </a:lnTo>
                  <a:lnTo>
                    <a:pt x="854" y="2309"/>
                  </a:lnTo>
                  <a:lnTo>
                    <a:pt x="854" y="2309"/>
                  </a:lnTo>
                  <a:lnTo>
                    <a:pt x="853" y="2325"/>
                  </a:lnTo>
                  <a:lnTo>
                    <a:pt x="852" y="2340"/>
                  </a:lnTo>
                  <a:lnTo>
                    <a:pt x="848" y="2357"/>
                  </a:lnTo>
                  <a:lnTo>
                    <a:pt x="844" y="2373"/>
                  </a:lnTo>
                  <a:lnTo>
                    <a:pt x="839" y="2390"/>
                  </a:lnTo>
                  <a:lnTo>
                    <a:pt x="833" y="2407"/>
                  </a:lnTo>
                  <a:lnTo>
                    <a:pt x="825" y="2422"/>
                  </a:lnTo>
                  <a:lnTo>
                    <a:pt x="818" y="2439"/>
                  </a:lnTo>
                  <a:lnTo>
                    <a:pt x="809" y="2454"/>
                  </a:lnTo>
                  <a:lnTo>
                    <a:pt x="799" y="2468"/>
                  </a:lnTo>
                  <a:lnTo>
                    <a:pt x="789" y="2483"/>
                  </a:lnTo>
                  <a:lnTo>
                    <a:pt x="778" y="2496"/>
                  </a:lnTo>
                  <a:lnTo>
                    <a:pt x="767" y="2509"/>
                  </a:lnTo>
                  <a:lnTo>
                    <a:pt x="755" y="2520"/>
                  </a:lnTo>
                  <a:lnTo>
                    <a:pt x="742" y="2532"/>
                  </a:lnTo>
                  <a:lnTo>
                    <a:pt x="730" y="2540"/>
                  </a:lnTo>
                  <a:lnTo>
                    <a:pt x="155" y="2907"/>
                  </a:lnTo>
                  <a:lnTo>
                    <a:pt x="155" y="2907"/>
                  </a:lnTo>
                  <a:lnTo>
                    <a:pt x="167" y="2923"/>
                  </a:lnTo>
                  <a:lnTo>
                    <a:pt x="180" y="2937"/>
                  </a:lnTo>
                  <a:lnTo>
                    <a:pt x="193" y="2950"/>
                  </a:lnTo>
                  <a:lnTo>
                    <a:pt x="209" y="2962"/>
                  </a:lnTo>
                  <a:lnTo>
                    <a:pt x="573" y="2728"/>
                  </a:lnTo>
                  <a:lnTo>
                    <a:pt x="1767" y="2728"/>
                  </a:lnTo>
                  <a:lnTo>
                    <a:pt x="1767" y="1365"/>
                  </a:lnTo>
                  <a:lnTo>
                    <a:pt x="1767" y="1365"/>
                  </a:lnTo>
                  <a:lnTo>
                    <a:pt x="1766" y="1355"/>
                  </a:lnTo>
                  <a:lnTo>
                    <a:pt x="1765" y="1345"/>
                  </a:lnTo>
                  <a:lnTo>
                    <a:pt x="1762" y="1335"/>
                  </a:lnTo>
                  <a:lnTo>
                    <a:pt x="1760" y="1325"/>
                  </a:lnTo>
                  <a:lnTo>
                    <a:pt x="1757" y="1317"/>
                  </a:lnTo>
                  <a:lnTo>
                    <a:pt x="1752" y="1308"/>
                  </a:lnTo>
                  <a:lnTo>
                    <a:pt x="1748" y="1299"/>
                  </a:lnTo>
                  <a:lnTo>
                    <a:pt x="1744" y="1292"/>
                  </a:lnTo>
                  <a:lnTo>
                    <a:pt x="1426" y="882"/>
                  </a:lnTo>
                  <a:lnTo>
                    <a:pt x="1426" y="882"/>
                  </a:lnTo>
                  <a:lnTo>
                    <a:pt x="1421" y="876"/>
                  </a:lnTo>
                  <a:lnTo>
                    <a:pt x="1414" y="869"/>
                  </a:lnTo>
                  <a:lnTo>
                    <a:pt x="1407" y="863"/>
                  </a:lnTo>
                  <a:lnTo>
                    <a:pt x="1399" y="859"/>
                  </a:lnTo>
                  <a:lnTo>
                    <a:pt x="1399" y="859"/>
                  </a:lnTo>
                  <a:lnTo>
                    <a:pt x="1404" y="869"/>
                  </a:lnTo>
                  <a:lnTo>
                    <a:pt x="1410" y="880"/>
                  </a:lnTo>
                  <a:lnTo>
                    <a:pt x="1413" y="891"/>
                  </a:lnTo>
                  <a:lnTo>
                    <a:pt x="1417" y="901"/>
                  </a:lnTo>
                  <a:lnTo>
                    <a:pt x="1419" y="912"/>
                  </a:lnTo>
                  <a:lnTo>
                    <a:pt x="1420" y="922"/>
                  </a:lnTo>
                  <a:lnTo>
                    <a:pt x="1421" y="943"/>
                  </a:lnTo>
                  <a:lnTo>
                    <a:pt x="1421" y="1312"/>
                  </a:lnTo>
                  <a:lnTo>
                    <a:pt x="1640" y="1312"/>
                  </a:lnTo>
                  <a:lnTo>
                    <a:pt x="1640" y="1312"/>
                  </a:lnTo>
                  <a:lnTo>
                    <a:pt x="1645" y="1312"/>
                  </a:lnTo>
                  <a:lnTo>
                    <a:pt x="1651" y="1314"/>
                  </a:lnTo>
                  <a:lnTo>
                    <a:pt x="1655" y="1317"/>
                  </a:lnTo>
                  <a:lnTo>
                    <a:pt x="1660" y="1320"/>
                  </a:lnTo>
                  <a:lnTo>
                    <a:pt x="1663" y="1324"/>
                  </a:lnTo>
                  <a:lnTo>
                    <a:pt x="1665" y="1329"/>
                  </a:lnTo>
                  <a:lnTo>
                    <a:pt x="1667" y="1334"/>
                  </a:lnTo>
                  <a:lnTo>
                    <a:pt x="1667" y="1340"/>
                  </a:lnTo>
                  <a:lnTo>
                    <a:pt x="1667" y="1340"/>
                  </a:lnTo>
                  <a:lnTo>
                    <a:pt x="1667" y="1345"/>
                  </a:lnTo>
                  <a:lnTo>
                    <a:pt x="1665" y="1351"/>
                  </a:lnTo>
                  <a:lnTo>
                    <a:pt x="1663" y="1355"/>
                  </a:lnTo>
                  <a:lnTo>
                    <a:pt x="1660" y="1360"/>
                  </a:lnTo>
                  <a:lnTo>
                    <a:pt x="1655" y="1363"/>
                  </a:lnTo>
                  <a:lnTo>
                    <a:pt x="1651" y="1365"/>
                  </a:lnTo>
                  <a:lnTo>
                    <a:pt x="1645" y="1366"/>
                  </a:lnTo>
                  <a:lnTo>
                    <a:pt x="1640" y="1367"/>
                  </a:lnTo>
                  <a:lnTo>
                    <a:pt x="1366" y="1367"/>
                  </a:lnTo>
                  <a:lnTo>
                    <a:pt x="1366" y="1340"/>
                  </a:lnTo>
                  <a:lnTo>
                    <a:pt x="1366" y="1340"/>
                  </a:lnTo>
                  <a:lnTo>
                    <a:pt x="1366" y="943"/>
                  </a:lnTo>
                  <a:lnTo>
                    <a:pt x="1366" y="943"/>
                  </a:lnTo>
                  <a:lnTo>
                    <a:pt x="1365" y="926"/>
                  </a:lnTo>
                  <a:lnTo>
                    <a:pt x="1363" y="918"/>
                  </a:lnTo>
                  <a:lnTo>
                    <a:pt x="1361" y="910"/>
                  </a:lnTo>
                  <a:lnTo>
                    <a:pt x="1359" y="902"/>
                  </a:lnTo>
                  <a:lnTo>
                    <a:pt x="1356" y="894"/>
                  </a:lnTo>
                  <a:lnTo>
                    <a:pt x="1351" y="888"/>
                  </a:lnTo>
                  <a:lnTo>
                    <a:pt x="1346" y="881"/>
                  </a:lnTo>
                  <a:lnTo>
                    <a:pt x="1346" y="881"/>
                  </a:lnTo>
                  <a:lnTo>
                    <a:pt x="1337" y="872"/>
                  </a:lnTo>
                  <a:lnTo>
                    <a:pt x="1325" y="864"/>
                  </a:lnTo>
                  <a:lnTo>
                    <a:pt x="1318" y="860"/>
                  </a:lnTo>
                  <a:lnTo>
                    <a:pt x="1310" y="858"/>
                  </a:lnTo>
                  <a:lnTo>
                    <a:pt x="1302" y="855"/>
                  </a:lnTo>
                  <a:lnTo>
                    <a:pt x="1292" y="852"/>
                  </a:lnTo>
                  <a:lnTo>
                    <a:pt x="926" y="852"/>
                  </a:lnTo>
                  <a:lnTo>
                    <a:pt x="926" y="531"/>
                  </a:lnTo>
                  <a:lnTo>
                    <a:pt x="1829" y="531"/>
                  </a:lnTo>
                  <a:lnTo>
                    <a:pt x="1829" y="531"/>
                  </a:lnTo>
                  <a:lnTo>
                    <a:pt x="1850" y="532"/>
                  </a:lnTo>
                  <a:lnTo>
                    <a:pt x="1871" y="535"/>
                  </a:lnTo>
                  <a:lnTo>
                    <a:pt x="1891" y="539"/>
                  </a:lnTo>
                  <a:lnTo>
                    <a:pt x="1909" y="547"/>
                  </a:lnTo>
                  <a:lnTo>
                    <a:pt x="1927" y="555"/>
                  </a:lnTo>
                  <a:lnTo>
                    <a:pt x="1944" y="566"/>
                  </a:lnTo>
                  <a:lnTo>
                    <a:pt x="1959" y="577"/>
                  </a:lnTo>
                  <a:lnTo>
                    <a:pt x="1975" y="590"/>
                  </a:lnTo>
                  <a:lnTo>
                    <a:pt x="1988" y="606"/>
                  </a:lnTo>
                  <a:lnTo>
                    <a:pt x="1999" y="621"/>
                  </a:lnTo>
                  <a:lnTo>
                    <a:pt x="2010" y="638"/>
                  </a:lnTo>
                  <a:lnTo>
                    <a:pt x="2019" y="656"/>
                  </a:lnTo>
                  <a:lnTo>
                    <a:pt x="2025" y="675"/>
                  </a:lnTo>
                  <a:lnTo>
                    <a:pt x="2030" y="694"/>
                  </a:lnTo>
                  <a:lnTo>
                    <a:pt x="2033" y="715"/>
                  </a:lnTo>
                  <a:lnTo>
                    <a:pt x="2034" y="736"/>
                  </a:lnTo>
                  <a:lnTo>
                    <a:pt x="2034" y="73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cxnSp>
        <p:nvCxnSpPr>
          <p:cNvPr id="22" name="Łącznik prosty 21">
            <a:extLst>
              <a:ext uri="{FF2B5EF4-FFF2-40B4-BE49-F238E27FC236}">
                <a16:creationId xmlns:a16="http://schemas.microsoft.com/office/drawing/2014/main" id="{B03F0261-3282-480F-AB21-C0D4C8368110}"/>
              </a:ext>
            </a:extLst>
          </p:cNvPr>
          <p:cNvCxnSpPr/>
          <p:nvPr/>
        </p:nvCxnSpPr>
        <p:spPr>
          <a:xfrm>
            <a:off x="6620465" y="1500584"/>
            <a:ext cx="1440000" cy="0"/>
          </a:xfrm>
          <a:prstGeom prst="line">
            <a:avLst/>
          </a:prstGeom>
          <a:ln w="3175">
            <a:gradFill flip="none" rotWithShape="1">
              <a:gsLst>
                <a:gs pos="15000">
                  <a:srgbClr val="83BD00"/>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3" name="pole tekstowe 22">
            <a:extLst>
              <a:ext uri="{FF2B5EF4-FFF2-40B4-BE49-F238E27FC236}">
                <a16:creationId xmlns:a16="http://schemas.microsoft.com/office/drawing/2014/main" id="{E8906B83-8D29-476F-BA2D-4A39D205AE25}"/>
              </a:ext>
            </a:extLst>
          </p:cNvPr>
          <p:cNvSpPr txBox="1"/>
          <p:nvPr/>
        </p:nvSpPr>
        <p:spPr>
          <a:xfrm>
            <a:off x="6565620" y="1248557"/>
            <a:ext cx="1051891" cy="246221"/>
          </a:xfrm>
          <a:prstGeom prst="rect">
            <a:avLst/>
          </a:prstGeom>
          <a:solidFill>
            <a:schemeClr val="bg1"/>
          </a:solidFill>
        </p:spPr>
        <p:txBody>
          <a:bodyPr wrap="none" rtlCol="0">
            <a:spAutoFit/>
          </a:bodyPr>
          <a:lstStyle/>
          <a:p>
            <a:r>
              <a:rPr lang="pl-PL" sz="1000"/>
              <a:t>wykształcenie</a:t>
            </a:r>
          </a:p>
        </p:txBody>
      </p:sp>
      <p:grpSp>
        <p:nvGrpSpPr>
          <p:cNvPr id="34" name="Grupa 33">
            <a:extLst>
              <a:ext uri="{FF2B5EF4-FFF2-40B4-BE49-F238E27FC236}">
                <a16:creationId xmlns:a16="http://schemas.microsoft.com/office/drawing/2014/main" id="{6BF18769-E2D5-47C3-BA31-6F4BA2D9C0A8}"/>
              </a:ext>
            </a:extLst>
          </p:cNvPr>
          <p:cNvGrpSpPr/>
          <p:nvPr/>
        </p:nvGrpSpPr>
        <p:grpSpPr>
          <a:xfrm>
            <a:off x="4233818" y="2190219"/>
            <a:ext cx="374182" cy="450714"/>
            <a:chOff x="6299205" y="3543307"/>
            <a:chExt cx="558800" cy="673091"/>
          </a:xfrm>
          <a:solidFill>
            <a:schemeClr val="bg1">
              <a:lumMod val="75000"/>
            </a:schemeClr>
          </a:solidFill>
        </p:grpSpPr>
        <p:sp>
          <p:nvSpPr>
            <p:cNvPr id="39" name="Freeform 32">
              <a:extLst>
                <a:ext uri="{FF2B5EF4-FFF2-40B4-BE49-F238E27FC236}">
                  <a16:creationId xmlns:a16="http://schemas.microsoft.com/office/drawing/2014/main" id="{3CBEB295-7807-41FB-9DF3-91F323F9465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33">
              <a:extLst>
                <a:ext uri="{FF2B5EF4-FFF2-40B4-BE49-F238E27FC236}">
                  <a16:creationId xmlns:a16="http://schemas.microsoft.com/office/drawing/2014/main" id="{C9546761-7809-4C11-8E52-EAC016213D17}"/>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B4767FC4-B34B-4839-8C6C-63160A6454E3}"/>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ED25F112-FBE9-45FF-ACBE-BA4C750761FA}"/>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C545A534-1671-4EBB-9A70-F03A6A816B9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28EF2E48-E660-4151-B5DA-F2AAE9331D80}"/>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35" name="Grupa 34">
            <a:extLst>
              <a:ext uri="{FF2B5EF4-FFF2-40B4-BE49-F238E27FC236}">
                <a16:creationId xmlns:a16="http://schemas.microsoft.com/office/drawing/2014/main" id="{08C23F54-AF7B-4263-925A-D49BE564B119}"/>
              </a:ext>
            </a:extLst>
          </p:cNvPr>
          <p:cNvGrpSpPr/>
          <p:nvPr/>
        </p:nvGrpSpPr>
        <p:grpSpPr>
          <a:xfrm>
            <a:off x="3894350" y="1248557"/>
            <a:ext cx="1134845" cy="252027"/>
            <a:chOff x="3268972" y="911871"/>
            <a:chExt cx="1134845" cy="252027"/>
          </a:xfrm>
        </p:grpSpPr>
        <p:cxnSp>
          <p:nvCxnSpPr>
            <p:cNvPr id="37" name="Łącznik prosty 36">
              <a:extLst>
                <a:ext uri="{FF2B5EF4-FFF2-40B4-BE49-F238E27FC236}">
                  <a16:creationId xmlns:a16="http://schemas.microsoft.com/office/drawing/2014/main" id="{4889028D-D23E-43C5-ABF4-699EBC321FB4}"/>
                </a:ext>
              </a:extLst>
            </p:cNvPr>
            <p:cNvCxnSpPr/>
            <p:nvPr/>
          </p:nvCxnSpPr>
          <p:spPr>
            <a:xfrm>
              <a:off x="3323817" y="1163898"/>
              <a:ext cx="1080000" cy="0"/>
            </a:xfrm>
            <a:prstGeom prst="line">
              <a:avLst/>
            </a:prstGeom>
            <a:ln w="3175">
              <a:gradFill>
                <a:gsLst>
                  <a:gs pos="15000">
                    <a:srgbClr val="83BD00"/>
                  </a:gs>
                  <a:gs pos="100000">
                    <a:schemeClr val="bg1"/>
                  </a:gs>
                </a:gsLst>
                <a:lin ang="0" scaled="0"/>
              </a:gradFill>
            </a:ln>
          </p:spPr>
          <p:style>
            <a:lnRef idx="1">
              <a:schemeClr val="accent1"/>
            </a:lnRef>
            <a:fillRef idx="0">
              <a:schemeClr val="accent1"/>
            </a:fillRef>
            <a:effectRef idx="0">
              <a:schemeClr val="accent1"/>
            </a:effectRef>
            <a:fontRef idx="minor">
              <a:schemeClr val="tx1"/>
            </a:fontRef>
          </p:style>
        </p:cxnSp>
        <p:sp>
          <p:nvSpPr>
            <p:cNvPr id="38" name="pole tekstowe 37">
              <a:extLst>
                <a:ext uri="{FF2B5EF4-FFF2-40B4-BE49-F238E27FC236}">
                  <a16:creationId xmlns:a16="http://schemas.microsoft.com/office/drawing/2014/main" id="{B00B7212-CD13-494E-9FA2-8B82CC0F375B}"/>
                </a:ext>
              </a:extLst>
            </p:cNvPr>
            <p:cNvSpPr txBox="1"/>
            <p:nvPr/>
          </p:nvSpPr>
          <p:spPr>
            <a:xfrm>
              <a:off x="3268972" y="911871"/>
              <a:ext cx="463588" cy="246221"/>
            </a:xfrm>
            <a:prstGeom prst="rect">
              <a:avLst/>
            </a:prstGeom>
            <a:solidFill>
              <a:schemeClr val="bg1"/>
            </a:solidFill>
          </p:spPr>
          <p:txBody>
            <a:bodyPr wrap="none" rtlCol="0">
              <a:spAutoFit/>
            </a:bodyPr>
            <a:lstStyle/>
            <a:p>
              <a:r>
                <a:rPr lang="pl-PL" sz="1000"/>
                <a:t>wiek</a:t>
              </a:r>
            </a:p>
          </p:txBody>
        </p:sp>
      </p:grpSp>
      <p:grpSp>
        <p:nvGrpSpPr>
          <p:cNvPr id="48" name="Grupa 47">
            <a:extLst>
              <a:ext uri="{FF2B5EF4-FFF2-40B4-BE49-F238E27FC236}">
                <a16:creationId xmlns:a16="http://schemas.microsoft.com/office/drawing/2014/main" id="{FF6B26F7-289B-49C7-A9A0-56C8DC485EBE}"/>
              </a:ext>
            </a:extLst>
          </p:cNvPr>
          <p:cNvGrpSpPr>
            <a:grpSpLocks noChangeAspect="1"/>
          </p:cNvGrpSpPr>
          <p:nvPr/>
        </p:nvGrpSpPr>
        <p:grpSpPr>
          <a:xfrm>
            <a:off x="1672240" y="2206542"/>
            <a:ext cx="341166" cy="401661"/>
            <a:chOff x="2626407" y="3133910"/>
            <a:chExt cx="183471" cy="216004"/>
          </a:xfrm>
          <a:solidFill>
            <a:schemeClr val="bg1">
              <a:lumMod val="75000"/>
            </a:schemeClr>
          </a:solidFill>
        </p:grpSpPr>
        <p:sp>
          <p:nvSpPr>
            <p:cNvPr id="52" name="Freeform 12">
              <a:extLst>
                <a:ext uri="{FF2B5EF4-FFF2-40B4-BE49-F238E27FC236}">
                  <a16:creationId xmlns:a16="http://schemas.microsoft.com/office/drawing/2014/main" id="{C19D9894-E0A9-4002-99D3-3CC40AC8EC53}"/>
                </a:ext>
              </a:extLst>
            </p:cNvPr>
            <p:cNvSpPr>
              <a:spLocks noEditPoints="1"/>
            </p:cNvSpPr>
            <p:nvPr/>
          </p:nvSpPr>
          <p:spPr bwMode="auto">
            <a:xfrm>
              <a:off x="2733300" y="3133910"/>
              <a:ext cx="76578" cy="216000"/>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solidFill>
              <a:srgbClr val="BFBFB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3" name="Freeform 13">
              <a:extLst>
                <a:ext uri="{FF2B5EF4-FFF2-40B4-BE49-F238E27FC236}">
                  <a16:creationId xmlns:a16="http://schemas.microsoft.com/office/drawing/2014/main" id="{9C60CFF8-F5CA-46B6-B209-78DF517F6CE8}"/>
                </a:ext>
              </a:extLst>
            </p:cNvPr>
            <p:cNvSpPr>
              <a:spLocks noEditPoints="1"/>
            </p:cNvSpPr>
            <p:nvPr/>
          </p:nvSpPr>
          <p:spPr bwMode="auto">
            <a:xfrm>
              <a:off x="2626407" y="3137083"/>
              <a:ext cx="89253" cy="212831"/>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9" name="Grupa 48">
            <a:extLst>
              <a:ext uri="{FF2B5EF4-FFF2-40B4-BE49-F238E27FC236}">
                <a16:creationId xmlns:a16="http://schemas.microsoft.com/office/drawing/2014/main" id="{3FE9EED4-4616-444E-B3B0-672D67F51143}"/>
              </a:ext>
            </a:extLst>
          </p:cNvPr>
          <p:cNvGrpSpPr/>
          <p:nvPr/>
        </p:nvGrpSpPr>
        <p:grpSpPr>
          <a:xfrm>
            <a:off x="1208652" y="1258985"/>
            <a:ext cx="954845" cy="252027"/>
            <a:chOff x="1021938" y="965220"/>
            <a:chExt cx="954845" cy="252027"/>
          </a:xfrm>
        </p:grpSpPr>
        <p:cxnSp>
          <p:nvCxnSpPr>
            <p:cNvPr id="50" name="Łącznik prosty 49">
              <a:extLst>
                <a:ext uri="{FF2B5EF4-FFF2-40B4-BE49-F238E27FC236}">
                  <a16:creationId xmlns:a16="http://schemas.microsoft.com/office/drawing/2014/main" id="{A672975E-034E-4606-A980-9CA199657E97}"/>
                </a:ext>
              </a:extLst>
            </p:cNvPr>
            <p:cNvCxnSpPr/>
            <p:nvPr/>
          </p:nvCxnSpPr>
          <p:spPr>
            <a:xfrm>
              <a:off x="1076783" y="1217247"/>
              <a:ext cx="900000" cy="0"/>
            </a:xfrm>
            <a:prstGeom prst="line">
              <a:avLst/>
            </a:prstGeom>
            <a:ln w="3175">
              <a:gradFill>
                <a:gsLst>
                  <a:gs pos="15000">
                    <a:schemeClr val="accent4"/>
                  </a:gs>
                  <a:gs pos="100000">
                    <a:schemeClr val="bg1"/>
                  </a:gs>
                </a:gsLst>
                <a:lin ang="0" scaled="0"/>
              </a:gradFill>
            </a:ln>
          </p:spPr>
          <p:style>
            <a:lnRef idx="1">
              <a:schemeClr val="accent1"/>
            </a:lnRef>
            <a:fillRef idx="0">
              <a:schemeClr val="accent1"/>
            </a:fillRef>
            <a:effectRef idx="0">
              <a:schemeClr val="accent1"/>
            </a:effectRef>
            <a:fontRef idx="minor">
              <a:schemeClr val="tx1"/>
            </a:fontRef>
          </p:style>
        </p:cxnSp>
        <p:sp>
          <p:nvSpPr>
            <p:cNvPr id="51" name="pole tekstowe 50">
              <a:extLst>
                <a:ext uri="{FF2B5EF4-FFF2-40B4-BE49-F238E27FC236}">
                  <a16:creationId xmlns:a16="http://schemas.microsoft.com/office/drawing/2014/main" id="{5BA50D2A-641F-4396-9FD0-7CD6ACA81F76}"/>
                </a:ext>
              </a:extLst>
            </p:cNvPr>
            <p:cNvSpPr txBox="1"/>
            <p:nvPr/>
          </p:nvSpPr>
          <p:spPr>
            <a:xfrm>
              <a:off x="1021938" y="965220"/>
              <a:ext cx="478016" cy="246221"/>
            </a:xfrm>
            <a:prstGeom prst="rect">
              <a:avLst/>
            </a:prstGeom>
            <a:solidFill>
              <a:schemeClr val="bg1"/>
            </a:solidFill>
          </p:spPr>
          <p:txBody>
            <a:bodyPr wrap="none" rtlCol="0">
              <a:spAutoFit/>
            </a:bodyPr>
            <a:lstStyle/>
            <a:p>
              <a:r>
                <a:rPr lang="pl-PL" sz="1000"/>
                <a:t>płeć</a:t>
              </a:r>
            </a:p>
          </p:txBody>
        </p:sp>
      </p:grpSp>
      <p:grpSp>
        <p:nvGrpSpPr>
          <p:cNvPr id="71" name="Grupa 70">
            <a:extLst>
              <a:ext uri="{FF2B5EF4-FFF2-40B4-BE49-F238E27FC236}">
                <a16:creationId xmlns:a16="http://schemas.microsoft.com/office/drawing/2014/main" id="{4F044033-1EE1-4B26-AB4E-4606992744DF}"/>
              </a:ext>
            </a:extLst>
          </p:cNvPr>
          <p:cNvGrpSpPr/>
          <p:nvPr/>
        </p:nvGrpSpPr>
        <p:grpSpPr>
          <a:xfrm>
            <a:off x="255456" y="210960"/>
            <a:ext cx="333388" cy="346398"/>
            <a:chOff x="4294188" y="1531938"/>
            <a:chExt cx="650876" cy="676275"/>
          </a:xfrm>
        </p:grpSpPr>
        <p:sp>
          <p:nvSpPr>
            <p:cNvPr id="72" name="Freeform 27">
              <a:extLst>
                <a:ext uri="{FF2B5EF4-FFF2-40B4-BE49-F238E27FC236}">
                  <a16:creationId xmlns:a16="http://schemas.microsoft.com/office/drawing/2014/main" id="{5FDB0EB3-A036-41EA-81EC-702166C8695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28">
              <a:extLst>
                <a:ext uri="{FF2B5EF4-FFF2-40B4-BE49-F238E27FC236}">
                  <a16:creationId xmlns:a16="http://schemas.microsoft.com/office/drawing/2014/main" id="{05E23B75-2C3D-45F9-9B1D-9A07B7B7EC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29">
              <a:extLst>
                <a:ext uri="{FF2B5EF4-FFF2-40B4-BE49-F238E27FC236}">
                  <a16:creationId xmlns:a16="http://schemas.microsoft.com/office/drawing/2014/main" id="{AE9902B2-8153-48DE-9047-403A7E4042DE}"/>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0">
              <a:extLst>
                <a:ext uri="{FF2B5EF4-FFF2-40B4-BE49-F238E27FC236}">
                  <a16:creationId xmlns:a16="http://schemas.microsoft.com/office/drawing/2014/main" id="{9E8AED42-EF6D-4153-A82F-4BBC77D31D2F}"/>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1">
              <a:extLst>
                <a:ext uri="{FF2B5EF4-FFF2-40B4-BE49-F238E27FC236}">
                  <a16:creationId xmlns:a16="http://schemas.microsoft.com/office/drawing/2014/main" id="{DAD404D2-BC09-443F-AD04-A876AB83BBE8}"/>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2">
              <a:extLst>
                <a:ext uri="{FF2B5EF4-FFF2-40B4-BE49-F238E27FC236}">
                  <a16:creationId xmlns:a16="http://schemas.microsoft.com/office/drawing/2014/main" id="{8711EAF7-9137-4667-925F-E9237D3F3ADF}"/>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 name="Prostokąt: zaokrąglone rogi 1">
            <a:extLst>
              <a:ext uri="{FF2B5EF4-FFF2-40B4-BE49-F238E27FC236}">
                <a16:creationId xmlns:a16="http://schemas.microsoft.com/office/drawing/2014/main" id="{C809B4BF-5A47-492F-B62E-D2FCC9C6F563}"/>
              </a:ext>
            </a:extLst>
          </p:cNvPr>
          <p:cNvSpPr/>
          <p:nvPr/>
        </p:nvSpPr>
        <p:spPr>
          <a:xfrm>
            <a:off x="776675"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 name="Prostokąt: zaokrąglone rogi 7">
            <a:extLst>
              <a:ext uri="{FF2B5EF4-FFF2-40B4-BE49-F238E27FC236}">
                <a16:creationId xmlns:a16="http://schemas.microsoft.com/office/drawing/2014/main" id="{422BFE20-48D0-48F5-9CDB-6429DD583452}"/>
              </a:ext>
            </a:extLst>
          </p:cNvPr>
          <p:cNvSpPr/>
          <p:nvPr/>
        </p:nvSpPr>
        <p:spPr>
          <a:xfrm>
            <a:off x="3385437"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 name="Prostokąt: zaokrąglone rogi 9">
            <a:extLst>
              <a:ext uri="{FF2B5EF4-FFF2-40B4-BE49-F238E27FC236}">
                <a16:creationId xmlns:a16="http://schemas.microsoft.com/office/drawing/2014/main" id="{5B4AD84B-132B-4164-B889-93C7E1B7DD70}"/>
              </a:ext>
            </a:extLst>
          </p:cNvPr>
          <p:cNvSpPr/>
          <p:nvPr/>
        </p:nvSpPr>
        <p:spPr>
          <a:xfrm>
            <a:off x="5994251" y="1087722"/>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4" name="Prostokąt 53">
            <a:extLst>
              <a:ext uri="{FF2B5EF4-FFF2-40B4-BE49-F238E27FC236}">
                <a16:creationId xmlns:a16="http://schemas.microsoft.com/office/drawing/2014/main" id="{550A5A5F-E3BD-47F9-B26B-C37AEB906C8C}"/>
              </a:ext>
            </a:extLst>
          </p:cNvPr>
          <p:cNvSpPr/>
          <p:nvPr/>
        </p:nvSpPr>
        <p:spPr>
          <a:xfrm rot="16200000">
            <a:off x="1473540" y="3944716"/>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5" name="Prostokąt 54">
            <a:extLst>
              <a:ext uri="{FF2B5EF4-FFF2-40B4-BE49-F238E27FC236}">
                <a16:creationId xmlns:a16="http://schemas.microsoft.com/office/drawing/2014/main" id="{AA1ECFF4-DB4F-4D0E-BAD9-11D4401702CC}"/>
              </a:ext>
            </a:extLst>
          </p:cNvPr>
          <p:cNvSpPr/>
          <p:nvPr/>
        </p:nvSpPr>
        <p:spPr>
          <a:xfrm rot="16200000">
            <a:off x="1471082" y="3713659"/>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nvGrpSpPr>
          <p:cNvPr id="16" name="Grupa 15">
            <a:extLst>
              <a:ext uri="{FF2B5EF4-FFF2-40B4-BE49-F238E27FC236}">
                <a16:creationId xmlns:a16="http://schemas.microsoft.com/office/drawing/2014/main" id="{310F13C1-2D3B-4EB4-AA6B-CD5F8D2C8156}"/>
              </a:ext>
            </a:extLst>
          </p:cNvPr>
          <p:cNvGrpSpPr/>
          <p:nvPr/>
        </p:nvGrpSpPr>
        <p:grpSpPr>
          <a:xfrm>
            <a:off x="3640261" y="3572236"/>
            <a:ext cx="1561289" cy="1398298"/>
            <a:chOff x="3640261" y="3572236"/>
            <a:chExt cx="1561289" cy="1398298"/>
          </a:xfrm>
        </p:grpSpPr>
        <p:graphicFrame>
          <p:nvGraphicFramePr>
            <p:cNvPr id="32" name="Wykres 31">
              <a:extLst>
                <a:ext uri="{FF2B5EF4-FFF2-40B4-BE49-F238E27FC236}">
                  <a16:creationId xmlns:a16="http://schemas.microsoft.com/office/drawing/2014/main" id="{BBDCAD7E-3B5F-4E9E-B609-5261981A32B5}"/>
                </a:ext>
              </a:extLst>
            </p:cNvPr>
            <p:cNvGraphicFramePr/>
            <p:nvPr>
              <p:extLst>
                <p:ext uri="{D42A27DB-BD31-4B8C-83A1-F6EECF244321}">
                  <p14:modId xmlns:p14="http://schemas.microsoft.com/office/powerpoint/2010/main" val="902872659"/>
                </p:ext>
              </p:extLst>
            </p:nvPr>
          </p:nvGraphicFramePr>
          <p:xfrm>
            <a:off x="3640261" y="3572236"/>
            <a:ext cx="1561289" cy="1398298"/>
          </p:xfrm>
          <a:graphic>
            <a:graphicData uri="http://schemas.openxmlformats.org/drawingml/2006/chart">
              <c:chart xmlns:c="http://schemas.openxmlformats.org/drawingml/2006/chart" xmlns:r="http://schemas.openxmlformats.org/officeDocument/2006/relationships" r:id="rId6"/>
            </a:graphicData>
          </a:graphic>
        </p:graphicFrame>
        <p:sp>
          <p:nvSpPr>
            <p:cNvPr id="56" name="Prostokąt 55">
              <a:extLst>
                <a:ext uri="{FF2B5EF4-FFF2-40B4-BE49-F238E27FC236}">
                  <a16:creationId xmlns:a16="http://schemas.microsoft.com/office/drawing/2014/main" id="{80B2DA55-2F0E-4AC0-BA07-79AAD29C1C5F}"/>
                </a:ext>
              </a:extLst>
            </p:cNvPr>
            <p:cNvSpPr/>
            <p:nvPr/>
          </p:nvSpPr>
          <p:spPr>
            <a:xfrm rot="16200000">
              <a:off x="3911655" y="3671659"/>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7" name="Prostokąt 56">
              <a:extLst>
                <a:ext uri="{FF2B5EF4-FFF2-40B4-BE49-F238E27FC236}">
                  <a16:creationId xmlns:a16="http://schemas.microsoft.com/office/drawing/2014/main" id="{2C459357-E029-4930-8A9C-756AC7859E99}"/>
                </a:ext>
              </a:extLst>
            </p:cNvPr>
            <p:cNvSpPr/>
            <p:nvPr/>
          </p:nvSpPr>
          <p:spPr>
            <a:xfrm rot="16200000">
              <a:off x="3913316" y="3955193"/>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8" name="Prostokąt 57">
              <a:extLst>
                <a:ext uri="{FF2B5EF4-FFF2-40B4-BE49-F238E27FC236}">
                  <a16:creationId xmlns:a16="http://schemas.microsoft.com/office/drawing/2014/main" id="{5B6E34EB-798B-4801-8CF1-A71182E5EDD1}"/>
                </a:ext>
              </a:extLst>
            </p:cNvPr>
            <p:cNvSpPr/>
            <p:nvPr/>
          </p:nvSpPr>
          <p:spPr>
            <a:xfrm rot="16200000">
              <a:off x="3911656" y="4792231"/>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9" name="Prostokąt 58">
              <a:extLst>
                <a:ext uri="{FF2B5EF4-FFF2-40B4-BE49-F238E27FC236}">
                  <a16:creationId xmlns:a16="http://schemas.microsoft.com/office/drawing/2014/main" id="{B57CBA09-C5D5-46DC-9652-0EAF8929751C}"/>
                </a:ext>
              </a:extLst>
            </p:cNvPr>
            <p:cNvSpPr/>
            <p:nvPr/>
          </p:nvSpPr>
          <p:spPr>
            <a:xfrm rot="16200000">
              <a:off x="3911809" y="4235112"/>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60" name="Prostokąt 59">
              <a:extLst>
                <a:ext uri="{FF2B5EF4-FFF2-40B4-BE49-F238E27FC236}">
                  <a16:creationId xmlns:a16="http://schemas.microsoft.com/office/drawing/2014/main" id="{0A15053E-B823-4A14-8F82-DCE62BD57CC6}"/>
                </a:ext>
              </a:extLst>
            </p:cNvPr>
            <p:cNvSpPr/>
            <p:nvPr/>
          </p:nvSpPr>
          <p:spPr>
            <a:xfrm rot="16200000">
              <a:off x="3911656" y="4512403"/>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spTree>
    <p:extLst>
      <p:ext uri="{BB962C8B-B14F-4D97-AF65-F5344CB8AC3E}">
        <p14:creationId xmlns:p14="http://schemas.microsoft.com/office/powerpoint/2010/main" val="41940654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INDYWIDUALNE DZIAŁANIA I ZACHOWANIA WSPIERAJĄCE OCHRONĘ ŚRODOWISKA</a:t>
            </a:r>
          </a:p>
        </p:txBody>
      </p:sp>
      <p:grpSp>
        <p:nvGrpSpPr>
          <p:cNvPr id="8" name="Grafika 6" descr="Otwarta dłoń z rośliną">
            <a:extLst>
              <a:ext uri="{FF2B5EF4-FFF2-40B4-BE49-F238E27FC236}">
                <a16:creationId xmlns:a16="http://schemas.microsoft.com/office/drawing/2014/main" id="{AA503A6D-7151-4361-AEEF-448301BE8C41}"/>
              </a:ext>
            </a:extLst>
          </p:cNvPr>
          <p:cNvGrpSpPr/>
          <p:nvPr/>
        </p:nvGrpSpPr>
        <p:grpSpPr>
          <a:xfrm>
            <a:off x="4283193" y="3140194"/>
            <a:ext cx="577612" cy="577612"/>
            <a:chOff x="4256978" y="3113978"/>
            <a:chExt cx="630044" cy="630044"/>
          </a:xfrm>
        </p:grpSpPr>
        <p:sp>
          <p:nvSpPr>
            <p:cNvPr id="9" name="Dowolny kształt: kształt 8">
              <a:extLst>
                <a:ext uri="{FF2B5EF4-FFF2-40B4-BE49-F238E27FC236}">
                  <a16:creationId xmlns:a16="http://schemas.microsoft.com/office/drawing/2014/main" id="{F0292EAA-E63C-41B8-B1AB-06FA5269595D}"/>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0" name="Dowolny kształt: kształt 9">
              <a:extLst>
                <a:ext uri="{FF2B5EF4-FFF2-40B4-BE49-F238E27FC236}">
                  <a16:creationId xmlns:a16="http://schemas.microsoft.com/office/drawing/2014/main" id="{BDD7FFDF-121F-4D7D-9106-3A42263C8B7B}"/>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11" name="Grafika 6" descr="Otwarta dłoń z rośliną">
            <a:extLst>
              <a:ext uri="{FF2B5EF4-FFF2-40B4-BE49-F238E27FC236}">
                <a16:creationId xmlns:a16="http://schemas.microsoft.com/office/drawing/2014/main" id="{091071EC-6AB5-4D17-8274-4B2CC1661900}"/>
              </a:ext>
            </a:extLst>
          </p:cNvPr>
          <p:cNvGrpSpPr/>
          <p:nvPr/>
        </p:nvGrpSpPr>
        <p:grpSpPr>
          <a:xfrm>
            <a:off x="5076056" y="3116127"/>
            <a:ext cx="577612" cy="577612"/>
            <a:chOff x="4256978" y="3113978"/>
            <a:chExt cx="630044" cy="630044"/>
          </a:xfrm>
          <a:solidFill>
            <a:schemeClr val="tx1">
              <a:lumMod val="40000"/>
              <a:lumOff val="60000"/>
            </a:schemeClr>
          </a:solidFill>
        </p:grpSpPr>
        <p:sp>
          <p:nvSpPr>
            <p:cNvPr id="12" name="Dowolny kształt: kształt 11">
              <a:extLst>
                <a:ext uri="{FF2B5EF4-FFF2-40B4-BE49-F238E27FC236}">
                  <a16:creationId xmlns:a16="http://schemas.microsoft.com/office/drawing/2014/main" id="{34BA1E87-33BF-4DAF-820E-E991AADBE14B}"/>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3" name="Dowolny kształt: kształt 12">
              <a:extLst>
                <a:ext uri="{FF2B5EF4-FFF2-40B4-BE49-F238E27FC236}">
                  <a16:creationId xmlns:a16="http://schemas.microsoft.com/office/drawing/2014/main" id="{18FEA9EB-CD24-4C3E-B715-A9617391C35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14" name="Grafika 6" descr="Otwarta dłoń z rośliną">
            <a:extLst>
              <a:ext uri="{FF2B5EF4-FFF2-40B4-BE49-F238E27FC236}">
                <a16:creationId xmlns:a16="http://schemas.microsoft.com/office/drawing/2014/main" id="{B044B354-73BF-417F-A80C-6813DD9C328F}"/>
              </a:ext>
            </a:extLst>
          </p:cNvPr>
          <p:cNvGrpSpPr/>
          <p:nvPr/>
        </p:nvGrpSpPr>
        <p:grpSpPr>
          <a:xfrm>
            <a:off x="5892985" y="3129363"/>
            <a:ext cx="577612" cy="577612"/>
            <a:chOff x="4256978" y="3113978"/>
            <a:chExt cx="630044" cy="630044"/>
          </a:xfrm>
          <a:solidFill>
            <a:schemeClr val="bg1">
              <a:lumMod val="85000"/>
            </a:schemeClr>
          </a:solidFill>
        </p:grpSpPr>
        <p:sp>
          <p:nvSpPr>
            <p:cNvPr id="15" name="Dowolny kształt: kształt 14">
              <a:extLst>
                <a:ext uri="{FF2B5EF4-FFF2-40B4-BE49-F238E27FC236}">
                  <a16:creationId xmlns:a16="http://schemas.microsoft.com/office/drawing/2014/main" id="{D8108442-ABCB-4FE0-A477-81353666C656}"/>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6" name="Dowolny kształt: kształt 15">
              <a:extLst>
                <a:ext uri="{FF2B5EF4-FFF2-40B4-BE49-F238E27FC236}">
                  <a16:creationId xmlns:a16="http://schemas.microsoft.com/office/drawing/2014/main" id="{C7C1C7B3-208A-4D4E-A8F7-5B253F6E3DDE}"/>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17" name="Grafika 6" descr="Otwarta dłoń z rośliną">
            <a:extLst>
              <a:ext uri="{FF2B5EF4-FFF2-40B4-BE49-F238E27FC236}">
                <a16:creationId xmlns:a16="http://schemas.microsoft.com/office/drawing/2014/main" id="{C56F129E-3B09-42DF-87A6-EAA3AA9BC0F1}"/>
              </a:ext>
            </a:extLst>
          </p:cNvPr>
          <p:cNvGrpSpPr/>
          <p:nvPr/>
        </p:nvGrpSpPr>
        <p:grpSpPr>
          <a:xfrm>
            <a:off x="2684574" y="3140194"/>
            <a:ext cx="577612" cy="577612"/>
            <a:chOff x="4256978" y="3113978"/>
            <a:chExt cx="630044" cy="630044"/>
          </a:xfrm>
          <a:solidFill>
            <a:schemeClr val="bg1">
              <a:lumMod val="85000"/>
            </a:schemeClr>
          </a:solidFill>
        </p:grpSpPr>
        <p:sp>
          <p:nvSpPr>
            <p:cNvPr id="18" name="Dowolny kształt: kształt 17">
              <a:extLst>
                <a:ext uri="{FF2B5EF4-FFF2-40B4-BE49-F238E27FC236}">
                  <a16:creationId xmlns:a16="http://schemas.microsoft.com/office/drawing/2014/main" id="{D4A81954-E86D-48C9-94CD-114BE81AD86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19" name="Dowolny kształt: kształt 18">
              <a:extLst>
                <a:ext uri="{FF2B5EF4-FFF2-40B4-BE49-F238E27FC236}">
                  <a16:creationId xmlns:a16="http://schemas.microsoft.com/office/drawing/2014/main" id="{DCE91027-E46D-49D5-AB6F-06A8E54815A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grpSp>
        <p:nvGrpSpPr>
          <p:cNvPr id="20" name="Grafika 6" descr="Otwarta dłoń z rośliną">
            <a:extLst>
              <a:ext uri="{FF2B5EF4-FFF2-40B4-BE49-F238E27FC236}">
                <a16:creationId xmlns:a16="http://schemas.microsoft.com/office/drawing/2014/main" id="{31C5590A-E593-4893-9900-E2C024C64601}"/>
              </a:ext>
            </a:extLst>
          </p:cNvPr>
          <p:cNvGrpSpPr/>
          <p:nvPr/>
        </p:nvGrpSpPr>
        <p:grpSpPr>
          <a:xfrm>
            <a:off x="3501503" y="3153430"/>
            <a:ext cx="577612" cy="577612"/>
            <a:chOff x="4256978" y="3113978"/>
            <a:chExt cx="630044" cy="630044"/>
          </a:xfrm>
          <a:solidFill>
            <a:schemeClr val="tx1">
              <a:lumMod val="40000"/>
              <a:lumOff val="60000"/>
            </a:schemeClr>
          </a:solidFill>
        </p:grpSpPr>
        <p:sp>
          <p:nvSpPr>
            <p:cNvPr id="21" name="Dowolny kształt: kształt 20">
              <a:extLst>
                <a:ext uri="{FF2B5EF4-FFF2-40B4-BE49-F238E27FC236}">
                  <a16:creationId xmlns:a16="http://schemas.microsoft.com/office/drawing/2014/main" id="{8C5D65A4-42E8-4376-85B2-9A78AF0CA0BF}"/>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22" name="Dowolny kształt: kształt 21">
              <a:extLst>
                <a:ext uri="{FF2B5EF4-FFF2-40B4-BE49-F238E27FC236}">
                  <a16:creationId xmlns:a16="http://schemas.microsoft.com/office/drawing/2014/main" id="{CBD3BD1F-2ED8-4451-99F9-3C09F873F2F6}"/>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372412917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Indywidualne działania i zachowania wspierające ochronę środowiska</a:t>
            </a:r>
            <a:endParaRPr lang="en-US" sz="1100" b="1">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4747115"/>
            <a:ext cx="457199" cy="45719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tx2"/>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w polskich domach marnuje się żywność?</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zwraca się uwagę na ograniczanie zużycia wody?</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działania podejmowane są w związku z oszczędzaniem energii?</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planuje się działania zwiększające efektywność energetyczną i umożliwiające zmniejszenie rachunków za energię?</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Jaka jest gotowość do ponoszenia kosztów związanych z ochroną środowiska np. płacenia więcej za produkty/ usługi bardziej ekologiczne?</a:t>
            </a:r>
          </a:p>
        </p:txBody>
      </p:sp>
      <p:grpSp>
        <p:nvGrpSpPr>
          <p:cNvPr id="13" name="Grafika 6" descr="Otwarta dłoń z rośliną">
            <a:extLst>
              <a:ext uri="{FF2B5EF4-FFF2-40B4-BE49-F238E27FC236}">
                <a16:creationId xmlns:a16="http://schemas.microsoft.com/office/drawing/2014/main" id="{ADD57326-FC11-40AA-88E1-57BB13411BAA}"/>
              </a:ext>
            </a:extLst>
          </p:cNvPr>
          <p:cNvGrpSpPr/>
          <p:nvPr/>
        </p:nvGrpSpPr>
        <p:grpSpPr>
          <a:xfrm>
            <a:off x="211068" y="141479"/>
            <a:ext cx="482990" cy="482990"/>
            <a:chOff x="4256978" y="3113978"/>
            <a:chExt cx="630044" cy="630044"/>
          </a:xfrm>
        </p:grpSpPr>
        <p:sp>
          <p:nvSpPr>
            <p:cNvPr id="15" name="Dowolny kształt: kształt 14">
              <a:extLst>
                <a:ext uri="{FF2B5EF4-FFF2-40B4-BE49-F238E27FC236}">
                  <a16:creationId xmlns:a16="http://schemas.microsoft.com/office/drawing/2014/main" id="{8744341C-2698-4CFE-9611-8D6158DC4C3F}"/>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6" name="Dowolny kształt: kształt 15">
              <a:extLst>
                <a:ext uri="{FF2B5EF4-FFF2-40B4-BE49-F238E27FC236}">
                  <a16:creationId xmlns:a16="http://schemas.microsoft.com/office/drawing/2014/main" id="{42EDB28B-929D-4B90-922A-517EA8823317}"/>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18" name="Grafika 6" descr="Otwarta dłoń z rośliną">
            <a:extLst>
              <a:ext uri="{FF2B5EF4-FFF2-40B4-BE49-F238E27FC236}">
                <a16:creationId xmlns:a16="http://schemas.microsoft.com/office/drawing/2014/main" id="{DFCF5E17-BCDA-4EF1-B88E-C74B08D34CDE}"/>
              </a:ext>
            </a:extLst>
          </p:cNvPr>
          <p:cNvGrpSpPr/>
          <p:nvPr/>
        </p:nvGrpSpPr>
        <p:grpSpPr>
          <a:xfrm>
            <a:off x="850365" y="4804093"/>
            <a:ext cx="343242" cy="343242"/>
            <a:chOff x="4256978" y="3113978"/>
            <a:chExt cx="630044" cy="630044"/>
          </a:xfrm>
          <a:solidFill>
            <a:schemeClr val="bg1"/>
          </a:solidFill>
        </p:grpSpPr>
        <p:sp>
          <p:nvSpPr>
            <p:cNvPr id="19" name="Dowolny kształt: kształt 18">
              <a:extLst>
                <a:ext uri="{FF2B5EF4-FFF2-40B4-BE49-F238E27FC236}">
                  <a16:creationId xmlns:a16="http://schemas.microsoft.com/office/drawing/2014/main" id="{5340264B-E618-490A-A4A2-10D7F2A254EC}"/>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endParaRPr lang="pl-PL"/>
            </a:p>
          </p:txBody>
        </p:sp>
        <p:sp>
          <p:nvSpPr>
            <p:cNvPr id="21" name="Dowolny kształt: kształt 20">
              <a:extLst>
                <a:ext uri="{FF2B5EF4-FFF2-40B4-BE49-F238E27FC236}">
                  <a16:creationId xmlns:a16="http://schemas.microsoft.com/office/drawing/2014/main" id="{41F74898-A71A-4BB1-8735-391049C82661}"/>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296221083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P21. Proszę ustosunkować się do poniższych stwierdzeń:</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4" name="Symbol zastępczy zawartości 4" descr="Ustosunkowanie do stwierdzeń.&#10;&#10;Wykres słupkowy skumulowany do 100% dla każdego stwierdzenia:&#10;zwracam uwagę na ograniczenie zużycia wody (zdecydowanie tak 58%, raczej tak 35%, raczej nie 6%, zdecydowanie nie 1%),&#10;wybieram rozwiązania ekologiczne, nawet wtedy, gdy oznacza to dodatkowy koszt (zdecydowanie tak 23%, raczej tak 59%, raczej nie 13%, zdecydowanie nie 2%, trudno powiedzieć 3%),&#10;Mam poczucie, że w moim domu marnuje się żywność (zdecydowanie tak 6%, raczej tak 15%, raczej nie 37%, zdecydowanie nie 41%),&#10;Biorę udział w kampaniach i akcjach proekologicznych (zdecydowanie tak 16%, raczej tak 35%, raczej nie 32%, zdecydowanie nie 16%, trudno powiedzieć 1%),&#10;Gdy tylko mogę, zamiast z samochodu, korzystam z komunikacji miejskiej lub roweru (zdecydowanie tak 32%, raczej tak 29%, raczej nie 21%, zdecydowanie nie 16%, trudno powiedzieć 2%).&#10;">
            <a:extLst>
              <a:ext uri="{FF2B5EF4-FFF2-40B4-BE49-F238E27FC236}">
                <a16:creationId xmlns:a16="http://schemas.microsoft.com/office/drawing/2014/main" id="{71403903-C58D-45F0-BE41-ED140ADB0C90}"/>
              </a:ext>
            </a:extLst>
          </p:cNvPr>
          <p:cNvGraphicFramePr>
            <a:graphicFrameLocks/>
          </p:cNvGraphicFramePr>
          <p:nvPr>
            <p:extLst>
              <p:ext uri="{D42A27DB-BD31-4B8C-83A1-F6EECF244321}">
                <p14:modId xmlns:p14="http://schemas.microsoft.com/office/powerpoint/2010/main" val="3626922241"/>
              </p:ext>
            </p:extLst>
          </p:nvPr>
        </p:nvGraphicFramePr>
        <p:xfrm>
          <a:off x="2771800" y="1444697"/>
          <a:ext cx="6372200"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Tabela 10">
            <a:extLst>
              <a:ext uri="{FF2B5EF4-FFF2-40B4-BE49-F238E27FC236}">
                <a16:creationId xmlns:a16="http://schemas.microsoft.com/office/drawing/2014/main" id="{11F6C8A3-CC85-4E12-8D8A-4BA7D972530E}"/>
              </a:ext>
            </a:extLst>
          </p:cNvPr>
          <p:cNvGraphicFramePr>
            <a:graphicFrameLocks noGrp="1"/>
          </p:cNvGraphicFramePr>
          <p:nvPr/>
        </p:nvGraphicFramePr>
        <p:xfrm>
          <a:off x="345364" y="1556792"/>
          <a:ext cx="2522344" cy="3672410"/>
        </p:xfrm>
        <a:graphic>
          <a:graphicData uri="http://schemas.openxmlformats.org/drawingml/2006/table">
            <a:tbl>
              <a:tblPr firstRow="1" bandRow="1">
                <a:tableStyleId>{5C22544A-7EE6-4342-B048-85BDC9FD1C3A}</a:tableStyleId>
              </a:tblPr>
              <a:tblGrid>
                <a:gridCol w="2522344">
                  <a:extLst>
                    <a:ext uri="{9D8B030D-6E8A-4147-A177-3AD203B41FA5}">
                      <a16:colId xmlns:a16="http://schemas.microsoft.com/office/drawing/2014/main" val="3082058576"/>
                    </a:ext>
                  </a:extLst>
                </a:gridCol>
              </a:tblGrid>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Zwracam uwagę na ograniczenie </a:t>
                      </a:r>
                      <a:br>
                        <a:rPr lang="pl-PL" sz="1050" b="1" i="0">
                          <a:solidFill>
                            <a:schemeClr val="tx1"/>
                          </a:solidFill>
                          <a:effectLst/>
                          <a:latin typeface="+mj-lt"/>
                          <a:ea typeface="Calibri" panose="020F0502020204030204" pitchFamily="34" charset="0"/>
                          <a:cs typeface="Times New Roman" panose="02020603050405020304" pitchFamily="18" charset="0"/>
                        </a:rPr>
                      </a:br>
                      <a:r>
                        <a:rPr lang="pl-PL" sz="1050" b="1" i="0">
                          <a:solidFill>
                            <a:schemeClr val="tx1"/>
                          </a:solidFill>
                          <a:effectLst/>
                          <a:latin typeface="+mj-lt"/>
                          <a:ea typeface="Calibri" panose="020F0502020204030204" pitchFamily="34" charset="0"/>
                          <a:cs typeface="Times New Roman" panose="02020603050405020304" pitchFamily="18" charset="0"/>
                        </a:rPr>
                        <a:t>zużycia wody.</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27028200"/>
                  </a:ext>
                </a:extLst>
              </a:tr>
              <a:tr h="734482">
                <a:tc>
                  <a:txBody>
                    <a:bodyPr/>
                    <a:lstStyle/>
                    <a:p>
                      <a:pPr algn="r">
                        <a:lnSpc>
                          <a:spcPct val="115000"/>
                        </a:lnSpc>
                        <a:spcAft>
                          <a:spcPts val="1000"/>
                        </a:spcAft>
                      </a:pPr>
                      <a:r>
                        <a:rPr lang="pl-PL" sz="1050" b="1" i="0" dirty="0">
                          <a:solidFill>
                            <a:schemeClr val="tx1"/>
                          </a:solidFill>
                          <a:effectLst/>
                          <a:latin typeface="+mj-lt"/>
                          <a:ea typeface="Calibri" panose="020F0502020204030204" pitchFamily="34" charset="0"/>
                          <a:cs typeface="Times New Roman" panose="02020603050405020304" pitchFamily="18" charset="0"/>
                        </a:rPr>
                        <a:t>Wybieram rozwiązania ekologiczne, nawet wtedy, gdy oznacza to dodatkowy koszt.</a:t>
                      </a:r>
                      <a:endParaRPr lang="pl-PL" sz="1200" b="1" i="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79982397"/>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Mam poczucie, że w moim domu </a:t>
                      </a:r>
                      <a:br>
                        <a:rPr lang="pl-PL" sz="1050" b="1" i="0">
                          <a:solidFill>
                            <a:schemeClr val="tx1"/>
                          </a:solidFill>
                          <a:effectLst/>
                          <a:latin typeface="+mj-lt"/>
                          <a:ea typeface="Calibri" panose="020F0502020204030204" pitchFamily="34" charset="0"/>
                          <a:cs typeface="Times New Roman" panose="02020603050405020304" pitchFamily="18" charset="0"/>
                        </a:rPr>
                      </a:br>
                      <a:r>
                        <a:rPr lang="pl-PL" sz="1050" b="1" i="0">
                          <a:solidFill>
                            <a:schemeClr val="tx1"/>
                          </a:solidFill>
                          <a:effectLst/>
                          <a:latin typeface="+mj-lt"/>
                          <a:ea typeface="Calibri" panose="020F0502020204030204" pitchFamily="34" charset="0"/>
                          <a:cs typeface="Times New Roman" panose="02020603050405020304" pitchFamily="18" charset="0"/>
                        </a:rPr>
                        <a:t>marnuje się żywność.</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41943946"/>
                  </a:ext>
                </a:extLst>
              </a:tr>
              <a:tr h="734482">
                <a:tc>
                  <a:txBody>
                    <a:bodyPr/>
                    <a:lstStyle/>
                    <a:p>
                      <a:pPr algn="r">
                        <a:lnSpc>
                          <a:spcPct val="115000"/>
                        </a:lnSpc>
                        <a:spcAft>
                          <a:spcPts val="1000"/>
                        </a:spcAft>
                      </a:pPr>
                      <a:r>
                        <a:rPr lang="pl-PL" sz="1050" b="1" i="0">
                          <a:solidFill>
                            <a:schemeClr val="tx1"/>
                          </a:solidFill>
                          <a:effectLst/>
                          <a:latin typeface="+mj-lt"/>
                          <a:ea typeface="Calibri" panose="020F0502020204030204" pitchFamily="34" charset="0"/>
                          <a:cs typeface="Times New Roman" panose="02020603050405020304" pitchFamily="18" charset="0"/>
                        </a:rPr>
                        <a:t>Biorę udział w kampaniach i akcjach proekologicznych.</a:t>
                      </a:r>
                      <a:endParaRPr lang="pl-PL" sz="1200" b="1" i="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7151230"/>
                  </a:ext>
                </a:extLst>
              </a:tr>
              <a:tr h="734482">
                <a:tc>
                  <a:txBody>
                    <a:bodyPr/>
                    <a:lstStyle/>
                    <a:p>
                      <a:pPr algn="r">
                        <a:lnSpc>
                          <a:spcPct val="115000"/>
                        </a:lnSpc>
                        <a:spcAft>
                          <a:spcPts val="1000"/>
                        </a:spcAft>
                      </a:pPr>
                      <a:r>
                        <a:rPr lang="pl-PL" sz="1050" b="1" i="0" dirty="0">
                          <a:solidFill>
                            <a:schemeClr val="tx1"/>
                          </a:solidFill>
                          <a:effectLst/>
                          <a:latin typeface="+mj-lt"/>
                          <a:ea typeface="Calibri" panose="020F0502020204030204" pitchFamily="34" charset="0"/>
                          <a:cs typeface="Times New Roman" panose="02020603050405020304" pitchFamily="18" charset="0"/>
                        </a:rPr>
                        <a:t>Gdy tylko mogę, zamiast z samochodu, korzystam z komunikacji miejskiej </a:t>
                      </a:r>
                      <a:br>
                        <a:rPr lang="pl-PL" sz="1050" b="1" i="0" dirty="0">
                          <a:solidFill>
                            <a:schemeClr val="tx1"/>
                          </a:solidFill>
                          <a:effectLst/>
                          <a:latin typeface="+mj-lt"/>
                          <a:ea typeface="Calibri" panose="020F0502020204030204" pitchFamily="34" charset="0"/>
                          <a:cs typeface="Times New Roman" panose="02020603050405020304" pitchFamily="18" charset="0"/>
                        </a:rPr>
                      </a:br>
                      <a:r>
                        <a:rPr lang="pl-PL" sz="1050" b="1" i="0" dirty="0">
                          <a:solidFill>
                            <a:schemeClr val="tx1"/>
                          </a:solidFill>
                          <a:effectLst/>
                          <a:latin typeface="+mj-lt"/>
                          <a:ea typeface="Calibri" panose="020F0502020204030204" pitchFamily="34" charset="0"/>
                          <a:cs typeface="Times New Roman" panose="02020603050405020304" pitchFamily="18" charset="0"/>
                        </a:rPr>
                        <a:t>lub roweru.</a:t>
                      </a:r>
                      <a:endParaRPr lang="pl-PL" sz="1200" b="1" i="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328885"/>
                  </a:ext>
                </a:extLst>
              </a:tr>
            </a:tbl>
          </a:graphicData>
        </a:graphic>
      </p:graphicFrame>
      <p:pic>
        <p:nvPicPr>
          <p:cNvPr id="12" name="Grafika 11" descr="Monety">
            <a:extLst>
              <a:ext uri="{FF2B5EF4-FFF2-40B4-BE49-F238E27FC236}">
                <a16:creationId xmlns:a16="http://schemas.microsoft.com/office/drawing/2014/main" id="{9F057EDA-B7BD-4DF4-89A1-D9FA54EF3897}"/>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040934" y="2489767"/>
            <a:ext cx="426042" cy="426042"/>
          </a:xfrm>
          <a:prstGeom prst="rect">
            <a:avLst/>
          </a:prstGeom>
        </p:spPr>
      </p:pic>
      <p:pic>
        <p:nvPicPr>
          <p:cNvPr id="25" name="Grafika 24" descr="Miska owoców">
            <a:extLst>
              <a:ext uri="{FF2B5EF4-FFF2-40B4-BE49-F238E27FC236}">
                <a16:creationId xmlns:a16="http://schemas.microsoft.com/office/drawing/2014/main" id="{42F528E4-8C34-4E5C-A781-045AF4A32F8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040934" y="3195899"/>
            <a:ext cx="426042" cy="426042"/>
          </a:xfrm>
          <a:prstGeom prst="rect">
            <a:avLst/>
          </a:prstGeom>
        </p:spPr>
      </p:pic>
      <p:pic>
        <p:nvPicPr>
          <p:cNvPr id="29" name="Grafika 28" descr="Otwarta dłoń z rośliną">
            <a:extLst>
              <a:ext uri="{FF2B5EF4-FFF2-40B4-BE49-F238E27FC236}">
                <a16:creationId xmlns:a16="http://schemas.microsoft.com/office/drawing/2014/main" id="{4451632C-CCDF-46B5-9CE2-E0D6D663A004}"/>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40934" y="3902031"/>
            <a:ext cx="426042" cy="426042"/>
          </a:xfrm>
          <a:prstGeom prst="rect">
            <a:avLst/>
          </a:prstGeom>
        </p:spPr>
      </p:pic>
      <p:pic>
        <p:nvPicPr>
          <p:cNvPr id="31" name="Grafika 30" descr="Cieknący kran">
            <a:extLst>
              <a:ext uri="{FF2B5EF4-FFF2-40B4-BE49-F238E27FC236}">
                <a16:creationId xmlns:a16="http://schemas.microsoft.com/office/drawing/2014/main" id="{D92CE340-30D7-416B-AE27-56505CBB45DF}"/>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040934" y="1746541"/>
            <a:ext cx="426042" cy="426042"/>
          </a:xfrm>
          <a:prstGeom prst="rect">
            <a:avLst/>
          </a:prstGeom>
        </p:spPr>
      </p:pic>
      <p:pic>
        <p:nvPicPr>
          <p:cNvPr id="36" name="Grafika 35" descr="Kolarstwo">
            <a:extLst>
              <a:ext uri="{FF2B5EF4-FFF2-40B4-BE49-F238E27FC236}">
                <a16:creationId xmlns:a16="http://schemas.microsoft.com/office/drawing/2014/main" id="{0D5975F8-1395-40E9-9F72-0E46539DE11F}"/>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3052531" y="4649959"/>
            <a:ext cx="402849" cy="402849"/>
          </a:xfrm>
          <a:prstGeom prst="rect">
            <a:avLst/>
          </a:prstGeom>
        </p:spPr>
      </p:pic>
      <p:sp>
        <p:nvSpPr>
          <p:cNvPr id="6" name="Prostokąt: zaokrąglone rogi 5">
            <a:extLst>
              <a:ext uri="{FF2B5EF4-FFF2-40B4-BE49-F238E27FC236}">
                <a16:creationId xmlns:a16="http://schemas.microsoft.com/office/drawing/2014/main" id="{39600A9E-DA65-4D3D-88BE-700B4AD2914B}"/>
              </a:ext>
            </a:extLst>
          </p:cNvPr>
          <p:cNvSpPr/>
          <p:nvPr/>
        </p:nvSpPr>
        <p:spPr>
          <a:xfrm>
            <a:off x="7899363" y="1709719"/>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93</a:t>
            </a:r>
          </a:p>
        </p:txBody>
      </p:sp>
      <p:sp>
        <p:nvSpPr>
          <p:cNvPr id="7" name="Prostokąt: zaokrąglone rogi 6">
            <a:extLst>
              <a:ext uri="{FF2B5EF4-FFF2-40B4-BE49-F238E27FC236}">
                <a16:creationId xmlns:a16="http://schemas.microsoft.com/office/drawing/2014/main" id="{1DE1167C-A18C-4106-BF51-B86135E88186}"/>
              </a:ext>
            </a:extLst>
          </p:cNvPr>
          <p:cNvSpPr/>
          <p:nvPr/>
        </p:nvSpPr>
        <p:spPr>
          <a:xfrm>
            <a:off x="6989408" y="238009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72</a:t>
            </a:r>
          </a:p>
        </p:txBody>
      </p:sp>
      <p:sp>
        <p:nvSpPr>
          <p:cNvPr id="9" name="Prostokąt: zaokrąglone rogi 8">
            <a:extLst>
              <a:ext uri="{FF2B5EF4-FFF2-40B4-BE49-F238E27FC236}">
                <a16:creationId xmlns:a16="http://schemas.microsoft.com/office/drawing/2014/main" id="{02750FE6-09DC-413D-BB3F-340FBDFA2EC5}"/>
              </a:ext>
            </a:extLst>
          </p:cNvPr>
          <p:cNvSpPr/>
          <p:nvPr/>
        </p:nvSpPr>
        <p:spPr>
          <a:xfrm>
            <a:off x="4658360" y="311471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24</a:t>
            </a:r>
          </a:p>
        </p:txBody>
      </p:sp>
      <p:sp>
        <p:nvSpPr>
          <p:cNvPr id="11" name="Prostokąt: zaokrąglone rogi 10">
            <a:extLst>
              <a:ext uri="{FF2B5EF4-FFF2-40B4-BE49-F238E27FC236}">
                <a16:creationId xmlns:a16="http://schemas.microsoft.com/office/drawing/2014/main" id="{48B55EB8-363C-44BE-BA24-018C70F5D70D}"/>
              </a:ext>
            </a:extLst>
          </p:cNvPr>
          <p:cNvSpPr/>
          <p:nvPr/>
        </p:nvSpPr>
        <p:spPr>
          <a:xfrm>
            <a:off x="5194523" y="3824517"/>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35</a:t>
            </a:r>
          </a:p>
        </p:txBody>
      </p:sp>
      <p:sp>
        <p:nvSpPr>
          <p:cNvPr id="14" name="Prostokąt: zaokrąglone rogi 13">
            <a:extLst>
              <a:ext uri="{FF2B5EF4-FFF2-40B4-BE49-F238E27FC236}">
                <a16:creationId xmlns:a16="http://schemas.microsoft.com/office/drawing/2014/main" id="{8AA40769-546C-4E80-B238-9F55DB53F7F9}"/>
              </a:ext>
            </a:extLst>
          </p:cNvPr>
          <p:cNvSpPr/>
          <p:nvPr/>
        </p:nvSpPr>
        <p:spPr>
          <a:xfrm>
            <a:off x="6709633" y="4553430"/>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67</a:t>
            </a:r>
          </a:p>
        </p:txBody>
      </p:sp>
      <p:sp>
        <p:nvSpPr>
          <p:cNvPr id="5" name="Symbol zastępczy tekstu 7">
            <a:extLst>
              <a:ext uri="{FF2B5EF4-FFF2-40B4-BE49-F238E27FC236}">
                <a16:creationId xmlns:a16="http://schemas.microsoft.com/office/drawing/2014/main" id="{F1448ECC-56B8-C9BE-DE1A-A5D958375FED}"/>
              </a:ext>
            </a:extLst>
          </p:cNvPr>
          <p:cNvSpPr txBox="1">
            <a:spLocks/>
          </p:cNvSpPr>
          <p:nvPr/>
        </p:nvSpPr>
        <p:spPr>
          <a:xfrm>
            <a:off x="7995478" y="5507829"/>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21885774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Wykres 53">
            <a:extLst>
              <a:ext uri="{FF2B5EF4-FFF2-40B4-BE49-F238E27FC236}">
                <a16:creationId xmlns:a16="http://schemas.microsoft.com/office/drawing/2014/main" id="{BF970935-1176-494C-AD22-F440E534AE5D}"/>
              </a:ext>
            </a:extLst>
          </p:cNvPr>
          <p:cNvGraphicFramePr/>
          <p:nvPr/>
        </p:nvGraphicFramePr>
        <p:xfrm>
          <a:off x="3261509" y="2094157"/>
          <a:ext cx="2609034" cy="33293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6" name="Tabela 55">
            <a:extLst>
              <a:ext uri="{FF2B5EF4-FFF2-40B4-BE49-F238E27FC236}">
                <a16:creationId xmlns:a16="http://schemas.microsoft.com/office/drawing/2014/main" id="{2E783199-D992-43D2-8D5B-E63DB73C49B3}"/>
              </a:ext>
            </a:extLst>
          </p:cNvPr>
          <p:cNvGraphicFramePr>
            <a:graphicFrameLocks noGrp="1"/>
          </p:cNvGraphicFramePr>
          <p:nvPr>
            <p:extLst>
              <p:ext uri="{D42A27DB-BD31-4B8C-83A1-F6EECF244321}">
                <p14:modId xmlns:p14="http://schemas.microsoft.com/office/powerpoint/2010/main" val="3117949013"/>
              </p:ext>
            </p:extLst>
          </p:nvPr>
        </p:nvGraphicFramePr>
        <p:xfrm>
          <a:off x="3328411"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defRPr sz="1000" b="0" i="0" u="none" strike="noStrike" kern="1200" baseline="0">
                          <a:solidFill>
                            <a:schemeClr val="bg1"/>
                          </a:solidFill>
                          <a:latin typeface="+mn-lt"/>
                          <a:ea typeface="+mn-ea"/>
                          <a:cs typeface="+mn-cs"/>
                        </a:defRPr>
                      </a:pPr>
                      <a:r>
                        <a:rPr lang="pl-PL" sz="1000" b="0" i="0" u="none" strike="noStrike" kern="1200" baseline="0">
                          <a:solidFill>
                            <a:schemeClr val="tx1"/>
                          </a:solidFill>
                          <a:latin typeface="+mn-lt"/>
                          <a:ea typeface="+mn-ea"/>
                          <a:cs typeface="+mn-cs"/>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50" b="0" i="0" u="none" strike="noStrike" dirty="0">
                          <a:solidFill>
                            <a:schemeClr val="tx1"/>
                          </a:solidFill>
                          <a:effectLst/>
                          <a:latin typeface="Calibri" panose="020F0502020204030204" pitchFamily="34" charset="0"/>
                          <a:cs typeface="Calibri" panose="020F0502020204030204" pitchFamily="34" charset="0"/>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dirty="0">
                          <a:solidFill>
                            <a:schemeClr val="tx1"/>
                          </a:solidFill>
                          <a:effectLst/>
                          <a:latin typeface="+mj-lt"/>
                        </a:rPr>
                        <a:t>2022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aphicFrame>
        <p:nvGraphicFramePr>
          <p:cNvPr id="5" name="Wykres 4">
            <a:extLst>
              <a:ext uri="{FF2B5EF4-FFF2-40B4-BE49-F238E27FC236}">
                <a16:creationId xmlns:a16="http://schemas.microsoft.com/office/drawing/2014/main" id="{CBCA511F-BAEE-4F7F-9036-072F7E26B43A}"/>
              </a:ext>
            </a:extLst>
          </p:cNvPr>
          <p:cNvGraphicFramePr/>
          <p:nvPr/>
        </p:nvGraphicFramePr>
        <p:xfrm>
          <a:off x="397127" y="2099956"/>
          <a:ext cx="2609034" cy="3329371"/>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P21. Proszę ustosunkować się do poniższych stwierdzeń:</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aphicFrame>
        <p:nvGraphicFramePr>
          <p:cNvPr id="6" name="Tabela 5">
            <a:extLst>
              <a:ext uri="{FF2B5EF4-FFF2-40B4-BE49-F238E27FC236}">
                <a16:creationId xmlns:a16="http://schemas.microsoft.com/office/drawing/2014/main" id="{F4C436AA-CBE2-4BD0-B541-DA44B323B641}"/>
              </a:ext>
            </a:extLst>
          </p:cNvPr>
          <p:cNvGraphicFramePr>
            <a:graphicFrameLocks noGrp="1"/>
          </p:cNvGraphicFramePr>
          <p:nvPr/>
        </p:nvGraphicFramePr>
        <p:xfrm>
          <a:off x="442299" y="2144841"/>
          <a:ext cx="2518690" cy="370840"/>
        </p:xfrm>
        <a:graphic>
          <a:graphicData uri="http://schemas.openxmlformats.org/drawingml/2006/table">
            <a:tbl>
              <a:tblPr firstRow="1" bandRow="1">
                <a:tableStyleId>{5C22544A-7EE6-4342-B048-85BDC9FD1C3A}</a:tableStyleId>
              </a:tblPr>
              <a:tblGrid>
                <a:gridCol w="458116">
                  <a:extLst>
                    <a:ext uri="{9D8B030D-6E8A-4147-A177-3AD203B41FA5}">
                      <a16:colId xmlns:a16="http://schemas.microsoft.com/office/drawing/2014/main" val="1421659414"/>
                    </a:ext>
                  </a:extLst>
                </a:gridCol>
                <a:gridCol w="348265">
                  <a:extLst>
                    <a:ext uri="{9D8B030D-6E8A-4147-A177-3AD203B41FA5}">
                      <a16:colId xmlns:a16="http://schemas.microsoft.com/office/drawing/2014/main" val="2709993811"/>
                    </a:ext>
                  </a:extLst>
                </a:gridCol>
                <a:gridCol w="452963">
                  <a:extLst>
                    <a:ext uri="{9D8B030D-6E8A-4147-A177-3AD203B41FA5}">
                      <a16:colId xmlns:a16="http://schemas.microsoft.com/office/drawing/2014/main" val="332591709"/>
                    </a:ext>
                  </a:extLst>
                </a:gridCol>
                <a:gridCol w="419782">
                  <a:extLst>
                    <a:ext uri="{9D8B030D-6E8A-4147-A177-3AD203B41FA5}">
                      <a16:colId xmlns:a16="http://schemas.microsoft.com/office/drawing/2014/main" val="183214498"/>
                    </a:ext>
                  </a:extLst>
                </a:gridCol>
                <a:gridCol w="290335">
                  <a:extLst>
                    <a:ext uri="{9D8B030D-6E8A-4147-A177-3AD203B41FA5}">
                      <a16:colId xmlns:a16="http://schemas.microsoft.com/office/drawing/2014/main" val="479884595"/>
                    </a:ext>
                  </a:extLst>
                </a:gridCol>
                <a:gridCol w="54922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lumMod val="75000"/>
                            </a:schemeClr>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lumMod val="75000"/>
                            </a:schemeClr>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dirty="0">
                          <a:solidFill>
                            <a:schemeClr val="tx1">
                              <a:lumMod val="75000"/>
                            </a:schemeClr>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dirty="0">
                          <a:solidFill>
                            <a:schemeClr val="tx1">
                              <a:lumMod val="75000"/>
                            </a:schemeClr>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dirty="0">
                          <a:solidFill>
                            <a:schemeClr val="tx1">
                              <a:lumMod val="75000"/>
                            </a:schemeClr>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dirty="0">
                          <a:solidFill>
                            <a:schemeClr val="tx1">
                              <a:lumMod val="75000"/>
                            </a:schemeClr>
                          </a:solidFill>
                          <a:effectLst/>
                          <a:latin typeface="+mj-lt"/>
                        </a:rPr>
                        <a:t>2022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sp>
        <p:nvSpPr>
          <p:cNvPr id="11" name="Prostokąt: zaokrąglone rogi 10" descr="Zwracam uwagę na ograniczenie zużycia wody.&#10;&#10;Wykres kolumnowy skumulowany do 100% wyniki z poprzednich lat:&#10;2012 zdecydowanie tak 33%, raczej tak 46%, raczej nie 14%, zdecydowanie nie 6%, trudno powiedzieć 2%;&#10;2013 zdecydowanie tak 30%, raczej tak 47%, raczej nie 17%, zdecydowanie nie 5%, trudno powiedzieć 1%;&#10;2014 zdecydowanie tak 23%, raczej tak 53%, raczej nie 18%, zdecydowanie nie 6%, trudno powiedzieć 2%;&#10;2018 zdecydowanie tak 22%, raczej tak 49%, raczej nie 20%, zdecydowanie nie 7%, trudno powiedzieć 3%;&#10;2020 zdecydowanie tak 58%, raczej tak 35%, raczej nie 6%, zdecydowanie nie 1%, trudno powiedzieć 0,2%.">
            <a:extLst>
              <a:ext uri="{FF2B5EF4-FFF2-40B4-BE49-F238E27FC236}">
                <a16:creationId xmlns:a16="http://schemas.microsoft.com/office/drawing/2014/main" id="{AC904D67-E233-423D-A859-A0496A77CBA3}"/>
              </a:ext>
            </a:extLst>
          </p:cNvPr>
          <p:cNvSpPr/>
          <p:nvPr/>
        </p:nvSpPr>
        <p:spPr>
          <a:xfrm>
            <a:off x="287669" y="1428673"/>
            <a:ext cx="2652706" cy="3725222"/>
          </a:xfrm>
          <a:prstGeom prst="roundRect">
            <a:avLst>
              <a:gd name="adj" fmla="val 11872"/>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ole tekstowe 29">
            <a:extLst>
              <a:ext uri="{FF2B5EF4-FFF2-40B4-BE49-F238E27FC236}">
                <a16:creationId xmlns:a16="http://schemas.microsoft.com/office/drawing/2014/main" id="{1BD226F0-F934-4BE9-B7E5-6E13E23FCB12}"/>
              </a:ext>
            </a:extLst>
          </p:cNvPr>
          <p:cNvSpPr txBox="1"/>
          <p:nvPr/>
        </p:nvSpPr>
        <p:spPr>
          <a:xfrm>
            <a:off x="596337" y="1508338"/>
            <a:ext cx="2166942" cy="400366"/>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Zwracam uwagę na ograniczenie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zużycia wody</a:t>
            </a:r>
            <a:endParaRPr lang="pl-PL" sz="1050" b="1">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2" name="Prostokąt: zaokrąglone rogi 41" descr="Wybieram rozwiązania ekologiczne, nawet wtedy, gdy oznacza to dodatkowy koszt.&#10;&#10;Wykres kolumnowy skumulowany do 100% wyniki z poprzednich lat:&#10;2011 zdecydowanie tak 6%, raczej tak 41%, raczej nie 34%, zdecydowanie nie 9%, trudno powiedzieć 10%;&#10;2012 zdecydowanie tak 5%, raczej tak 30%, raczej nie 39%, zdecydowanie nie 20%, trudno powiedzieć 6%;&#10;2013 zdecydowanie tak 7%, raczej tak 26%, raczej nie 43%, zdecydowanie nie 17%, trudno powiedzieć 7%;&#10;2014 zdecydowanie tak 5%, raczej tak 31%, raczej nie 43%, zdecydowanie nie 13%, trudno powiedzieć 9%;&#10;2018 zdecydowanie tak 3%, raczej tak 29%, raczej nie 39%, zdecydowanie nie 19%, trudno powiedzieć 10%;&#10;2020 zdecydowanie tak 23%, raczej tak 59%, raczej nie 13%, zdecydowanie nie 2%, trudno powiedzieć 3%.">
            <a:extLst>
              <a:ext uri="{FF2B5EF4-FFF2-40B4-BE49-F238E27FC236}">
                <a16:creationId xmlns:a16="http://schemas.microsoft.com/office/drawing/2014/main" id="{BF076A7A-3B9F-4DDA-A626-02C1B81193E5}"/>
              </a:ext>
            </a:extLst>
          </p:cNvPr>
          <p:cNvSpPr/>
          <p:nvPr/>
        </p:nvSpPr>
        <p:spPr>
          <a:xfrm>
            <a:off x="3239673"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4" name="Prostokąt: zaokrąglone rogi 43" descr="Gdy tylko mogę, zamiast samochodu, korzystam z komunikacji miejskiej lub roweru.&#10;&#10;Wykres kolumnowy skumulowany do 100% wyniki z poprzednich lat:&#10;2013 zdecydowanie tak 24%, raczej tak 33%, raczej nie 27%, zdecydowanie nie 11%, trudno powiedzieć 6%;&#10;2014 zdecydowanie tak 19%, raczej tak 38%, raczej nie 28%, zdecydowanie nie 9%, trudno powiedzieć 7%;&#10;2018 zdecydowanie tak 14%, raczej tak 35%, raczej nie 30%, zdecydowanie nie 15%, trudno powiedzieć 6%;&#10;2020 zdecydowanie tak 32%, raczej tak 29%, raczej nie 21%, zdecydowanie nie 16%, trudno powiedzieć 2%.">
            <a:extLst>
              <a:ext uri="{FF2B5EF4-FFF2-40B4-BE49-F238E27FC236}">
                <a16:creationId xmlns:a16="http://schemas.microsoft.com/office/drawing/2014/main" id="{1FA45068-93C1-47F9-A92C-90756B884A79}"/>
              </a:ext>
            </a:extLst>
          </p:cNvPr>
          <p:cNvSpPr/>
          <p:nvPr/>
        </p:nvSpPr>
        <p:spPr>
          <a:xfrm>
            <a:off x="6094167" y="1401477"/>
            <a:ext cx="2652706" cy="3699260"/>
          </a:xfrm>
          <a:prstGeom prst="roundRect">
            <a:avLst>
              <a:gd name="adj" fmla="val 126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6" name="pole tekstowe 45">
            <a:extLst>
              <a:ext uri="{FF2B5EF4-FFF2-40B4-BE49-F238E27FC236}">
                <a16:creationId xmlns:a16="http://schemas.microsoft.com/office/drawing/2014/main" id="{A0E808A2-ED14-49BC-BEAD-443F88682683}"/>
              </a:ext>
            </a:extLst>
          </p:cNvPr>
          <p:cNvSpPr txBox="1"/>
          <p:nvPr/>
        </p:nvSpPr>
        <p:spPr>
          <a:xfrm>
            <a:off x="3490029" y="1498455"/>
            <a:ext cx="2166942" cy="555473"/>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Wybieram rozwiązania ekologiczne, nawet wtedy,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gdy oznacza to dodatkowy koszt</a:t>
            </a:r>
          </a:p>
        </p:txBody>
      </p:sp>
      <p:sp>
        <p:nvSpPr>
          <p:cNvPr id="48" name="pole tekstowe 47">
            <a:extLst>
              <a:ext uri="{FF2B5EF4-FFF2-40B4-BE49-F238E27FC236}">
                <a16:creationId xmlns:a16="http://schemas.microsoft.com/office/drawing/2014/main" id="{AD58D7AF-2DF5-410B-A744-51FF76FA8EDD}"/>
              </a:ext>
            </a:extLst>
          </p:cNvPr>
          <p:cNvSpPr txBox="1"/>
          <p:nvPr/>
        </p:nvSpPr>
        <p:spPr>
          <a:xfrm>
            <a:off x="6198716" y="1503323"/>
            <a:ext cx="2443608" cy="555473"/>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Gdy tylko mogę, zamiast z samochodu, korzystam z komunikacji miejskiej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lub roweru</a:t>
            </a:r>
          </a:p>
        </p:txBody>
      </p:sp>
      <p:graphicFrame>
        <p:nvGraphicFramePr>
          <p:cNvPr id="58" name="Wykres 57">
            <a:extLst>
              <a:ext uri="{FF2B5EF4-FFF2-40B4-BE49-F238E27FC236}">
                <a16:creationId xmlns:a16="http://schemas.microsoft.com/office/drawing/2014/main" id="{16EAA191-5D2B-472D-AB6B-3699927B3451}"/>
              </a:ext>
            </a:extLst>
          </p:cNvPr>
          <p:cNvGraphicFramePr/>
          <p:nvPr/>
        </p:nvGraphicFramePr>
        <p:xfrm>
          <a:off x="6094167" y="2076769"/>
          <a:ext cx="2609034" cy="332937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2" name="Tabela 61">
            <a:extLst>
              <a:ext uri="{FF2B5EF4-FFF2-40B4-BE49-F238E27FC236}">
                <a16:creationId xmlns:a16="http://schemas.microsoft.com/office/drawing/2014/main" id="{A35BC0BA-D5BF-4043-9963-B4AF4D756BA7}"/>
              </a:ext>
            </a:extLst>
          </p:cNvPr>
          <p:cNvGraphicFramePr>
            <a:graphicFrameLocks noGrp="1"/>
          </p:cNvGraphicFramePr>
          <p:nvPr/>
        </p:nvGraphicFramePr>
        <p:xfrm>
          <a:off x="6135902" y="2144621"/>
          <a:ext cx="2586201" cy="370840"/>
        </p:xfrm>
        <a:graphic>
          <a:graphicData uri="http://schemas.openxmlformats.org/drawingml/2006/table">
            <a:tbl>
              <a:tblPr firstRow="1" bandRow="1">
                <a:tableStyleId>{5C22544A-7EE6-4342-B048-85BDC9FD1C3A}</a:tableStyleId>
              </a:tblPr>
              <a:tblGrid>
                <a:gridCol w="517240">
                  <a:extLst>
                    <a:ext uri="{9D8B030D-6E8A-4147-A177-3AD203B41FA5}">
                      <a16:colId xmlns:a16="http://schemas.microsoft.com/office/drawing/2014/main" val="2709993811"/>
                    </a:ext>
                  </a:extLst>
                </a:gridCol>
                <a:gridCol w="517240">
                  <a:extLst>
                    <a:ext uri="{9D8B030D-6E8A-4147-A177-3AD203B41FA5}">
                      <a16:colId xmlns:a16="http://schemas.microsoft.com/office/drawing/2014/main" val="332591709"/>
                    </a:ext>
                  </a:extLst>
                </a:gridCol>
                <a:gridCol w="451626">
                  <a:extLst>
                    <a:ext uri="{9D8B030D-6E8A-4147-A177-3AD203B41FA5}">
                      <a16:colId xmlns:a16="http://schemas.microsoft.com/office/drawing/2014/main" val="183214498"/>
                    </a:ext>
                  </a:extLst>
                </a:gridCol>
                <a:gridCol w="376556">
                  <a:extLst>
                    <a:ext uri="{9D8B030D-6E8A-4147-A177-3AD203B41FA5}">
                      <a16:colId xmlns:a16="http://schemas.microsoft.com/office/drawing/2014/main" val="479884595"/>
                    </a:ext>
                  </a:extLst>
                </a:gridCol>
                <a:gridCol w="72353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50" b="0" i="0" u="none" strike="noStrike" dirty="0">
                          <a:solidFill>
                            <a:schemeClr val="tx1"/>
                          </a:solidFill>
                          <a:effectLst/>
                          <a:latin typeface="+mj-lt"/>
                        </a:rPr>
                        <a:t>  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dirty="0">
                          <a:solidFill>
                            <a:schemeClr val="tx1"/>
                          </a:solidFill>
                          <a:effectLst/>
                          <a:latin typeface="+mj-lt"/>
                        </a:rPr>
                        <a:t>2022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7" name="Symbol zastępczy zawartości 4">
            <a:extLst>
              <a:ext uri="{FF2B5EF4-FFF2-40B4-BE49-F238E27FC236}">
                <a16:creationId xmlns:a16="http://schemas.microsoft.com/office/drawing/2014/main" id="{BC0ABDE5-E912-4DC3-B359-4C8FE58B62C5}"/>
              </a:ext>
            </a:extLst>
          </p:cNvPr>
          <p:cNvGraphicFramePr>
            <a:graphicFrameLocks/>
          </p:cNvGraphicFramePr>
          <p:nvPr/>
        </p:nvGraphicFramePr>
        <p:xfrm>
          <a:off x="434825" y="5136344"/>
          <a:ext cx="8262402" cy="413466"/>
        </p:xfrm>
        <a:graphic>
          <a:graphicData uri="http://schemas.openxmlformats.org/drawingml/2006/chart">
            <c:chart xmlns:c="http://schemas.openxmlformats.org/drawingml/2006/chart" xmlns:r="http://schemas.openxmlformats.org/officeDocument/2006/relationships" r:id="rId6"/>
          </a:graphicData>
        </a:graphic>
      </p:graphicFrame>
      <p:sp>
        <p:nvSpPr>
          <p:cNvPr id="4" name="Symbol zastępczy tekstu 7">
            <a:extLst>
              <a:ext uri="{FF2B5EF4-FFF2-40B4-BE49-F238E27FC236}">
                <a16:creationId xmlns:a16="http://schemas.microsoft.com/office/drawing/2014/main" id="{51411FC5-6323-D523-DACD-61365F3F97AE}"/>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10825208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descr="Biorę udział w kampaniach i akcjach proekologicznych.&#10;&#10;Wykres kolumnowy skumulowany do 100% wyniki z poprzednich lat:&#10;2011 zdecydowanie tak 2%, raczej tak 16%, raczej nie 34%, zdecydowanie nie 44%, trudno powiedzieć 4%;&#10;2012 zdecydowanie tak 1%, raczej tak 9%, raczej nie 33%, zdecydowanie nie 55%, trudno powiedzieć 2%;&#10;2013 zdecydowanie tak 4%, raczej tak 13%, raczej nie 40%, zdecydowanie nie 41%, trudno powiedzieć 1%;&#10;2014 zdecydowanie tak 3%, raczej tak 13%, raczej nie 42%, zdecydowanie nie 39%, trudno powiedzieć 3%;&#10;2018 zdecydowanie tak 4%, raczej tak 21%, raczej nie 36%, zdecydowanie nie 34%, trudno powiedzieć 5%;&#10;2020 zdecydowanie tak 16%, raczej tak 35%, raczej nie 32%, zdecydowanie nie 16%, trudno powiedzieć 1%.">
            <a:extLst>
              <a:ext uri="{FF2B5EF4-FFF2-40B4-BE49-F238E27FC236}">
                <a16:creationId xmlns:a16="http://schemas.microsoft.com/office/drawing/2014/main" id="{BA8AD23D-1567-4C0C-B012-A5F55EC6089F}"/>
              </a:ext>
            </a:extLst>
          </p:cNvPr>
          <p:cNvGraphicFramePr/>
          <p:nvPr/>
        </p:nvGraphicFramePr>
        <p:xfrm>
          <a:off x="4671493" y="2094157"/>
          <a:ext cx="2609034" cy="33293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 name="Wykres 53" descr="Mam poczucie, że w moim domu marnuje się żywność.&#10;&#10;Wykres kolumnowy skumulowany do 100% wyniki z poprzednich lat:&#10;2011 zdecydowanie tak 6%, raczej tak 22%, raczej nie 37%, zdecydowanie nie 32%, trudno powiedzieć 3%;&#10;2012 zdecydowanie tak 2%, raczej tak 18%, raczej nie 39%, zdecydowanie nie 40%, trudno powiedzieć 1%;&#10;2013 zdecydowanie tak 6%, raczej tak 22%, raczej nie 38%, zdecydowanie nie 33%, trudno powiedzieć 2%;&#10;2014 zdecydowanie tak 3%, raczej tak 21%, raczej nie 43%, zdecydowanie nie 32%, trudno powiedzieć 1%;&#10;2018 zdecydowanie tak 5%, raczej tak 24%, raczej nie 42%, zdecydowanie nie 28%, trudno powiedzieć 2%;&#10;2020 zdecydowanie tak 6%, raczej tak 15%, raczej nie 37%, zdecydowanie nie 41%.">
            <a:extLst>
              <a:ext uri="{FF2B5EF4-FFF2-40B4-BE49-F238E27FC236}">
                <a16:creationId xmlns:a16="http://schemas.microsoft.com/office/drawing/2014/main" id="{BF970935-1176-494C-AD22-F440E534AE5D}"/>
              </a:ext>
            </a:extLst>
          </p:cNvPr>
          <p:cNvGraphicFramePr/>
          <p:nvPr/>
        </p:nvGraphicFramePr>
        <p:xfrm>
          <a:off x="1836105" y="2094157"/>
          <a:ext cx="2609034" cy="33293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6" name="Tabela 55">
            <a:extLst>
              <a:ext uri="{FF2B5EF4-FFF2-40B4-BE49-F238E27FC236}">
                <a16:creationId xmlns:a16="http://schemas.microsoft.com/office/drawing/2014/main" id="{2E783199-D992-43D2-8D5B-E63DB73C49B3}"/>
              </a:ext>
            </a:extLst>
          </p:cNvPr>
          <p:cNvGraphicFramePr>
            <a:graphicFrameLocks noGrp="1"/>
          </p:cNvGraphicFramePr>
          <p:nvPr/>
        </p:nvGraphicFramePr>
        <p:xfrm>
          <a:off x="1893785"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dirty="0">
                          <a:solidFill>
                            <a:schemeClr val="tx1"/>
                          </a:solidFill>
                          <a:effectLst/>
                          <a:latin typeface="+mj-lt"/>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mj-lt"/>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dirty="0">
                          <a:solidFill>
                            <a:schemeClr val="tx1"/>
                          </a:solidFill>
                          <a:effectLst/>
                          <a:latin typeface="+mj-lt"/>
                        </a:rPr>
                        <a:t>2020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100" b="1" i="0" u="none" strike="noStrike" dirty="0">
                          <a:solidFill>
                            <a:schemeClr val="tx1"/>
                          </a:solidFill>
                          <a:effectLst/>
                          <a:latin typeface="+mj-lt"/>
                        </a:rPr>
                        <a:t>2022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graphicFrame>
        <p:nvGraphicFramePr>
          <p:cNvPr id="10" name="Tabela 9">
            <a:extLst>
              <a:ext uri="{FF2B5EF4-FFF2-40B4-BE49-F238E27FC236}">
                <a16:creationId xmlns:a16="http://schemas.microsoft.com/office/drawing/2014/main" id="{E41C6026-7D28-41DE-BE71-B9B718A3D764}"/>
              </a:ext>
            </a:extLst>
          </p:cNvPr>
          <p:cNvGraphicFramePr>
            <a:graphicFrameLocks noGrp="1"/>
          </p:cNvGraphicFramePr>
          <p:nvPr/>
        </p:nvGraphicFramePr>
        <p:xfrm>
          <a:off x="4729173" y="2144841"/>
          <a:ext cx="2424163" cy="370840"/>
        </p:xfrm>
        <a:graphic>
          <a:graphicData uri="http://schemas.openxmlformats.org/drawingml/2006/table">
            <a:tbl>
              <a:tblPr firstRow="1" bandRow="1">
                <a:tableStyleId>{5C22544A-7EE6-4342-B048-85BDC9FD1C3A}</a:tableStyleId>
              </a:tblPr>
              <a:tblGrid>
                <a:gridCol w="346309">
                  <a:extLst>
                    <a:ext uri="{9D8B030D-6E8A-4147-A177-3AD203B41FA5}">
                      <a16:colId xmlns:a16="http://schemas.microsoft.com/office/drawing/2014/main" val="1863983212"/>
                    </a:ext>
                  </a:extLst>
                </a:gridCol>
                <a:gridCol w="346309">
                  <a:extLst>
                    <a:ext uri="{9D8B030D-6E8A-4147-A177-3AD203B41FA5}">
                      <a16:colId xmlns:a16="http://schemas.microsoft.com/office/drawing/2014/main" val="1421659414"/>
                    </a:ext>
                  </a:extLst>
                </a:gridCol>
                <a:gridCol w="346309">
                  <a:extLst>
                    <a:ext uri="{9D8B030D-6E8A-4147-A177-3AD203B41FA5}">
                      <a16:colId xmlns:a16="http://schemas.microsoft.com/office/drawing/2014/main" val="2709993811"/>
                    </a:ext>
                  </a:extLst>
                </a:gridCol>
                <a:gridCol w="346309">
                  <a:extLst>
                    <a:ext uri="{9D8B030D-6E8A-4147-A177-3AD203B41FA5}">
                      <a16:colId xmlns:a16="http://schemas.microsoft.com/office/drawing/2014/main" val="332591709"/>
                    </a:ext>
                  </a:extLst>
                </a:gridCol>
                <a:gridCol w="346309">
                  <a:extLst>
                    <a:ext uri="{9D8B030D-6E8A-4147-A177-3AD203B41FA5}">
                      <a16:colId xmlns:a16="http://schemas.microsoft.com/office/drawing/2014/main" val="183214498"/>
                    </a:ext>
                  </a:extLst>
                </a:gridCol>
                <a:gridCol w="346309">
                  <a:extLst>
                    <a:ext uri="{9D8B030D-6E8A-4147-A177-3AD203B41FA5}">
                      <a16:colId xmlns:a16="http://schemas.microsoft.com/office/drawing/2014/main" val="479884595"/>
                    </a:ext>
                  </a:extLst>
                </a:gridCol>
                <a:gridCol w="346309">
                  <a:extLst>
                    <a:ext uri="{9D8B030D-6E8A-4147-A177-3AD203B41FA5}">
                      <a16:colId xmlns:a16="http://schemas.microsoft.com/office/drawing/2014/main" val="3259291234"/>
                    </a:ext>
                  </a:extLst>
                </a:gridCol>
              </a:tblGrid>
              <a:tr h="370840">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00" b="0" i="0" u="none" strike="noStrike">
                          <a:solidFill>
                            <a:schemeClr val="tx1"/>
                          </a:solidFill>
                          <a:effectLst/>
                          <a:latin typeface="Calibri" panose="020F0502020204030204" pitchFamily="34" charset="0"/>
                          <a:cs typeface="Calibri" panose="020F0502020204030204" pitchFamily="34" charset="0"/>
                        </a:rPr>
                        <a:t>2018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050" b="0" i="0" u="none" strike="noStrike" dirty="0">
                          <a:solidFill>
                            <a:schemeClr val="tx1"/>
                          </a:solidFill>
                          <a:effectLst/>
                          <a:latin typeface="Calibri" panose="020F0502020204030204" pitchFamily="34" charset="0"/>
                          <a:cs typeface="Calibri" panose="020F0502020204030204" pitchFamily="34" charset="0"/>
                        </a:rPr>
                        <a:t>2020</a:t>
                      </a:r>
                      <a:endParaRPr lang="pl-PL" sz="900" b="0" i="0" u="none" strike="noStrike" dirty="0">
                        <a:solidFill>
                          <a:schemeClr val="tx1"/>
                        </a:solidFill>
                        <a:effectLst/>
                        <a:latin typeface="Calibri" panose="020F0502020204030204" pitchFamily="34" charset="0"/>
                        <a:cs typeface="Calibri" panose="020F0502020204030204" pitchFamily="34" charset="0"/>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defRPr sz="1000" b="0" i="0" u="none" strike="noStrike" kern="1200" baseline="0">
                          <a:solidFill>
                            <a:schemeClr val="bg1"/>
                          </a:solidFill>
                          <a:latin typeface="+mn-lt"/>
                          <a:ea typeface="+mn-ea"/>
                          <a:cs typeface="+mn-cs"/>
                        </a:defRPr>
                      </a:pPr>
                      <a:r>
                        <a:rPr lang="pl-PL" sz="1100" b="1" i="0" u="none" strike="noStrike" kern="1200" baseline="0" dirty="0">
                          <a:solidFill>
                            <a:schemeClr val="tx1"/>
                          </a:solidFill>
                          <a:latin typeface="+mn-lt"/>
                          <a:ea typeface="+mn-ea"/>
                          <a:cs typeface="+mn-cs"/>
                        </a:rPr>
                        <a:t>2022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31768694"/>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P21. Proszę ustosunkować się do poniższych stwierdzeń:</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sp>
        <p:nvSpPr>
          <p:cNvPr id="42" name="Prostokąt: zaokrąglone rogi 41">
            <a:extLst>
              <a:ext uri="{FF2B5EF4-FFF2-40B4-BE49-F238E27FC236}">
                <a16:creationId xmlns:a16="http://schemas.microsoft.com/office/drawing/2014/main" id="{BF076A7A-3B9F-4DDA-A626-02C1B81193E5}"/>
              </a:ext>
            </a:extLst>
          </p:cNvPr>
          <p:cNvSpPr/>
          <p:nvPr/>
        </p:nvSpPr>
        <p:spPr>
          <a:xfrm>
            <a:off x="1805047"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46" name="pole tekstowe 45">
            <a:extLst>
              <a:ext uri="{FF2B5EF4-FFF2-40B4-BE49-F238E27FC236}">
                <a16:creationId xmlns:a16="http://schemas.microsoft.com/office/drawing/2014/main" id="{A0E808A2-ED14-49BC-BEAD-443F88682683}"/>
              </a:ext>
            </a:extLst>
          </p:cNvPr>
          <p:cNvSpPr txBox="1"/>
          <p:nvPr/>
        </p:nvSpPr>
        <p:spPr>
          <a:xfrm>
            <a:off x="2055403" y="1498455"/>
            <a:ext cx="2166942" cy="396199"/>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Mam poczucie, że w moim domu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marnuje się żywność</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4" name="Prostokąt: zaokrąglone rogi 3">
            <a:extLst>
              <a:ext uri="{FF2B5EF4-FFF2-40B4-BE49-F238E27FC236}">
                <a16:creationId xmlns:a16="http://schemas.microsoft.com/office/drawing/2014/main" id="{FE790F52-AFE5-449D-B01C-B5A440A99548}"/>
              </a:ext>
            </a:extLst>
          </p:cNvPr>
          <p:cNvSpPr/>
          <p:nvPr/>
        </p:nvSpPr>
        <p:spPr>
          <a:xfrm>
            <a:off x="4640435" y="1402194"/>
            <a:ext cx="2652706" cy="3725222"/>
          </a:xfrm>
          <a:prstGeom prst="roundRect">
            <a:avLst>
              <a:gd name="adj" fmla="val 12273"/>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7" name="pole tekstowe 6">
            <a:extLst>
              <a:ext uri="{FF2B5EF4-FFF2-40B4-BE49-F238E27FC236}">
                <a16:creationId xmlns:a16="http://schemas.microsoft.com/office/drawing/2014/main" id="{ECB3B105-ED41-4FBD-A038-0E56FB9AFE61}"/>
              </a:ext>
            </a:extLst>
          </p:cNvPr>
          <p:cNvSpPr txBox="1"/>
          <p:nvPr/>
        </p:nvSpPr>
        <p:spPr>
          <a:xfrm>
            <a:off x="4890791" y="1498455"/>
            <a:ext cx="2166942" cy="396199"/>
          </a:xfrm>
          <a:prstGeom prst="rect">
            <a:avLst/>
          </a:prstGeom>
          <a:solidFill>
            <a:schemeClr val="bg1"/>
          </a:solidFill>
        </p:spPr>
        <p:txBody>
          <a:bodyPr wrap="square">
            <a:spAutoFit/>
          </a:bodyPr>
          <a:lstStyle/>
          <a:p>
            <a:pPr algn="ctr">
              <a:lnSpc>
                <a:spcPct val="115000"/>
              </a:lnSpc>
              <a:spcAft>
                <a:spcPts val="1000"/>
              </a:spcAft>
            </a:pP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Biorę udział w kampaniach </a:t>
            </a:r>
            <a:b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br>
            <a:r>
              <a:rPr lang="pl-PL" sz="900" b="1">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rPr>
              <a:t>i akcjach proekologicznych</a:t>
            </a:r>
          </a:p>
        </p:txBody>
      </p:sp>
      <p:sp>
        <p:nvSpPr>
          <p:cNvPr id="5" name="Symbol zastępczy tekstu 7">
            <a:extLst>
              <a:ext uri="{FF2B5EF4-FFF2-40B4-BE49-F238E27FC236}">
                <a16:creationId xmlns:a16="http://schemas.microsoft.com/office/drawing/2014/main" id="{859CF5D4-71CE-4F08-A3F3-1F190AA7855B}"/>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Symbol zastępczy zawartości 4">
            <a:extLst>
              <a:ext uri="{FF2B5EF4-FFF2-40B4-BE49-F238E27FC236}">
                <a16:creationId xmlns:a16="http://schemas.microsoft.com/office/drawing/2014/main" id="{107DFF30-431C-4D55-AAFD-3D572E4C9206}"/>
              </a:ext>
            </a:extLst>
          </p:cNvPr>
          <p:cNvGraphicFramePr>
            <a:graphicFrameLocks/>
          </p:cNvGraphicFramePr>
          <p:nvPr/>
        </p:nvGraphicFramePr>
        <p:xfrm>
          <a:off x="434825" y="5136344"/>
          <a:ext cx="8262402" cy="41346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7511269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Wykres 3">
            <a:extLst>
              <a:ext uri="{FF2B5EF4-FFF2-40B4-BE49-F238E27FC236}">
                <a16:creationId xmlns:a16="http://schemas.microsoft.com/office/drawing/2014/main" id="{3E1B808F-2AE4-492A-96F8-C1C93335B782}"/>
              </a:ext>
            </a:extLst>
          </p:cNvPr>
          <p:cNvGraphicFramePr/>
          <p:nvPr/>
        </p:nvGraphicFramePr>
        <p:xfrm>
          <a:off x="533005" y="2549253"/>
          <a:ext cx="1581150" cy="274640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P21. Proszę ustosunkować się do poniższych stwierdzeń:</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wiek: 15-24 lata n=28, 25-34 lata n=133, 35-44 lata n=241, 45-59 lat n=283, 60 lat i więcej n=273. </a:t>
            </a:r>
          </a:p>
          <a:p>
            <a:endParaRPr lang="pl-PL" dirty="0">
              <a:solidFill>
                <a:schemeClr val="bg1">
                  <a:lumMod val="75000"/>
                </a:schemeClr>
              </a:solidFill>
              <a:highlight>
                <a:srgbClr val="FFFF00"/>
              </a:highligh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6" name="Symbol zastępczy zawartości 4">
            <a:extLst>
              <a:ext uri="{FF2B5EF4-FFF2-40B4-BE49-F238E27FC236}">
                <a16:creationId xmlns:a16="http://schemas.microsoft.com/office/drawing/2014/main" id="{EC00FA02-5D6B-4A2A-A8F1-982C34612654}"/>
              </a:ext>
            </a:extLst>
          </p:cNvPr>
          <p:cNvGraphicFramePr>
            <a:graphicFrameLocks/>
          </p:cNvGraphicFramePr>
          <p:nvPr/>
        </p:nvGraphicFramePr>
        <p:xfrm>
          <a:off x="478053" y="5078650"/>
          <a:ext cx="8262402" cy="4134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1">
            <a:extLst>
              <a:ext uri="{FF2B5EF4-FFF2-40B4-BE49-F238E27FC236}">
                <a16:creationId xmlns:a16="http://schemas.microsoft.com/office/drawing/2014/main" id="{16E568F8-AA5A-4CF2-AD36-5258283B0351}"/>
              </a:ext>
            </a:extLst>
          </p:cNvPr>
          <p:cNvGraphicFramePr>
            <a:graphicFrameLocks noGrp="1"/>
          </p:cNvGraphicFramePr>
          <p:nvPr/>
        </p:nvGraphicFramePr>
        <p:xfrm>
          <a:off x="268950" y="1953534"/>
          <a:ext cx="8378905" cy="853440"/>
        </p:xfrm>
        <a:graphic>
          <a:graphicData uri="http://schemas.openxmlformats.org/drawingml/2006/table">
            <a:tbl>
              <a:tblPr firstRow="1" bandRow="1">
                <a:tableStyleId>{5C22544A-7EE6-4342-B048-85BDC9FD1C3A}</a:tableStyleId>
              </a:tblPr>
              <a:tblGrid>
                <a:gridCol w="1675781">
                  <a:extLst>
                    <a:ext uri="{9D8B030D-6E8A-4147-A177-3AD203B41FA5}">
                      <a16:colId xmlns:a16="http://schemas.microsoft.com/office/drawing/2014/main" val="747391278"/>
                    </a:ext>
                  </a:extLst>
                </a:gridCol>
                <a:gridCol w="1675781">
                  <a:extLst>
                    <a:ext uri="{9D8B030D-6E8A-4147-A177-3AD203B41FA5}">
                      <a16:colId xmlns:a16="http://schemas.microsoft.com/office/drawing/2014/main" val="423575958"/>
                    </a:ext>
                  </a:extLst>
                </a:gridCol>
                <a:gridCol w="1675781">
                  <a:extLst>
                    <a:ext uri="{9D8B030D-6E8A-4147-A177-3AD203B41FA5}">
                      <a16:colId xmlns:a16="http://schemas.microsoft.com/office/drawing/2014/main" val="4122286767"/>
                    </a:ext>
                  </a:extLst>
                </a:gridCol>
                <a:gridCol w="1675781">
                  <a:extLst>
                    <a:ext uri="{9D8B030D-6E8A-4147-A177-3AD203B41FA5}">
                      <a16:colId xmlns:a16="http://schemas.microsoft.com/office/drawing/2014/main" val="4125496930"/>
                    </a:ext>
                  </a:extLst>
                </a:gridCol>
                <a:gridCol w="1675781">
                  <a:extLst>
                    <a:ext uri="{9D8B030D-6E8A-4147-A177-3AD203B41FA5}">
                      <a16:colId xmlns:a16="http://schemas.microsoft.com/office/drawing/2014/main" val="572649370"/>
                    </a:ext>
                  </a:extLst>
                </a:gridCol>
              </a:tblGrid>
              <a:tr h="853440">
                <a:tc>
                  <a:txBody>
                    <a:bodyPr/>
                    <a:lstStyle/>
                    <a:p>
                      <a:pPr algn="ctr"/>
                      <a:r>
                        <a:rPr lang="pl-PL" sz="900" b="0" i="0" kern="1200" dirty="0">
                          <a:solidFill>
                            <a:schemeClr val="tx1"/>
                          </a:solidFill>
                          <a:effectLst/>
                          <a:latin typeface="+mn-lt"/>
                          <a:ea typeface="Calibri" panose="020F0502020204030204" pitchFamily="34" charset="0"/>
                          <a:cs typeface="Times New Roman" panose="02020603050405020304" pitchFamily="18" charset="0"/>
                        </a:rPr>
                        <a:t>Zwracam uwagę na ograniczenie </a:t>
                      </a:r>
                      <a:br>
                        <a:rPr lang="pl-PL" sz="900" b="0" i="0" kern="1200" dirty="0">
                          <a:solidFill>
                            <a:schemeClr val="tx1"/>
                          </a:solidFill>
                          <a:effectLst/>
                          <a:latin typeface="+mn-lt"/>
                          <a:ea typeface="Calibri" panose="020F0502020204030204" pitchFamily="34" charset="0"/>
                          <a:cs typeface="Times New Roman" panose="02020603050405020304" pitchFamily="18" charset="0"/>
                        </a:rPr>
                      </a:br>
                      <a:r>
                        <a:rPr lang="pl-PL" sz="900" b="0" i="0" kern="1200" dirty="0">
                          <a:solidFill>
                            <a:schemeClr val="tx1"/>
                          </a:solidFill>
                          <a:effectLst/>
                          <a:latin typeface="+mn-lt"/>
                          <a:ea typeface="Calibri" panose="020F0502020204030204" pitchFamily="34" charset="0"/>
                          <a:cs typeface="Times New Roman" panose="02020603050405020304" pitchFamily="18" charset="0"/>
                        </a:rPr>
                        <a:t>zużycia wody</a:t>
                      </a:r>
                      <a:endParaRPr lang="pl-PL" sz="900" b="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Wybieram rozwiązania ekologiczne,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nawet wtedy, gdy oznacza to dodatkowy koszt</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Mam poczucie,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że w moim domu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marnuje się żywność</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Biorę udział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 kampaniach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i akcjach proekologicznych</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dirty="0">
                          <a:solidFill>
                            <a:schemeClr val="tx1"/>
                          </a:solidFill>
                          <a:effectLst/>
                          <a:latin typeface="+mn-lt"/>
                          <a:ea typeface="Calibri" panose="020F0502020204030204" pitchFamily="34" charset="0"/>
                          <a:cs typeface="Times New Roman" panose="02020603050405020304" pitchFamily="18" charset="0"/>
                        </a:rPr>
                        <a:t>Gdy tylko mogę, zamiast </a:t>
                      </a:r>
                      <a:br>
                        <a:rPr lang="pl-PL" sz="900" b="0" i="0" kern="1200" dirty="0">
                          <a:solidFill>
                            <a:schemeClr val="tx1"/>
                          </a:solidFill>
                          <a:effectLst/>
                          <a:latin typeface="+mn-lt"/>
                          <a:ea typeface="Calibri" panose="020F0502020204030204" pitchFamily="34" charset="0"/>
                          <a:cs typeface="Times New Roman" panose="02020603050405020304" pitchFamily="18" charset="0"/>
                        </a:rPr>
                      </a:br>
                      <a:r>
                        <a:rPr lang="pl-PL" sz="900" b="0" i="0" kern="1200" dirty="0">
                          <a:solidFill>
                            <a:schemeClr val="tx1"/>
                          </a:solidFill>
                          <a:effectLst/>
                          <a:latin typeface="+mn-lt"/>
                          <a:ea typeface="Calibri" panose="020F0502020204030204" pitchFamily="34" charset="0"/>
                          <a:cs typeface="Times New Roman" panose="02020603050405020304" pitchFamily="18" charset="0"/>
                        </a:rPr>
                        <a:t>z samochodu, korzystam </a:t>
                      </a:r>
                      <a:br>
                        <a:rPr lang="pl-PL" sz="900" b="0" i="0" kern="1200" dirty="0">
                          <a:solidFill>
                            <a:schemeClr val="tx1"/>
                          </a:solidFill>
                          <a:effectLst/>
                          <a:latin typeface="+mn-lt"/>
                          <a:ea typeface="Calibri" panose="020F0502020204030204" pitchFamily="34" charset="0"/>
                          <a:cs typeface="Times New Roman" panose="02020603050405020304" pitchFamily="18" charset="0"/>
                        </a:rPr>
                      </a:br>
                      <a:r>
                        <a:rPr lang="pl-PL" sz="900" b="0" i="0" kern="1200" dirty="0">
                          <a:solidFill>
                            <a:schemeClr val="tx1"/>
                          </a:solidFill>
                          <a:effectLst/>
                          <a:latin typeface="+mn-lt"/>
                          <a:ea typeface="Calibri" panose="020F0502020204030204" pitchFamily="34" charset="0"/>
                          <a:cs typeface="Times New Roman" panose="02020603050405020304" pitchFamily="18" charset="0"/>
                        </a:rPr>
                        <a:t>z komunikacji miejskiej </a:t>
                      </a:r>
                      <a:br>
                        <a:rPr lang="pl-PL" sz="900" b="0" i="0" kern="1200" dirty="0">
                          <a:solidFill>
                            <a:schemeClr val="tx1"/>
                          </a:solidFill>
                          <a:effectLst/>
                          <a:latin typeface="+mn-lt"/>
                          <a:ea typeface="Calibri" panose="020F0502020204030204" pitchFamily="34" charset="0"/>
                          <a:cs typeface="Times New Roman" panose="02020603050405020304" pitchFamily="18" charset="0"/>
                        </a:rPr>
                      </a:br>
                      <a:r>
                        <a:rPr lang="pl-PL" sz="900" b="0" i="0" kern="1200" dirty="0">
                          <a:solidFill>
                            <a:schemeClr val="tx1"/>
                          </a:solidFill>
                          <a:effectLst/>
                          <a:latin typeface="+mn-lt"/>
                          <a:ea typeface="Calibri" panose="020F0502020204030204" pitchFamily="34" charset="0"/>
                          <a:cs typeface="Times New Roman" panose="02020603050405020304" pitchFamily="18" charset="0"/>
                        </a:rPr>
                        <a:t>lub roweru</a:t>
                      </a:r>
                    </a:p>
                    <a:p>
                      <a:pPr algn="ctr"/>
                      <a:endParaRPr lang="pl-PL" sz="900" b="0"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9170265"/>
                  </a:ext>
                </a:extLst>
              </a:tr>
            </a:tbl>
          </a:graphicData>
        </a:graphic>
      </p:graphicFrame>
      <p:sp>
        <p:nvSpPr>
          <p:cNvPr id="28" name="Prostokąt: zaokrąglone rogi 27">
            <a:extLst>
              <a:ext uri="{FF2B5EF4-FFF2-40B4-BE49-F238E27FC236}">
                <a16:creationId xmlns:a16="http://schemas.microsoft.com/office/drawing/2014/main" id="{4D607FB1-1AE4-4E7E-881E-339E103CB807}"/>
              </a:ext>
            </a:extLst>
          </p:cNvPr>
          <p:cNvSpPr/>
          <p:nvPr/>
        </p:nvSpPr>
        <p:spPr>
          <a:xfrm>
            <a:off x="400140"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rostokąt: zaokrąglone rogi 29">
            <a:extLst>
              <a:ext uri="{FF2B5EF4-FFF2-40B4-BE49-F238E27FC236}">
                <a16:creationId xmlns:a16="http://schemas.microsoft.com/office/drawing/2014/main" id="{29F956C6-C277-4046-81DC-BF55D5AA1DF5}"/>
              </a:ext>
            </a:extLst>
          </p:cNvPr>
          <p:cNvSpPr/>
          <p:nvPr/>
        </p:nvSpPr>
        <p:spPr>
          <a:xfrm>
            <a:off x="2066762"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2" name="Prostokąt: zaokrąglone rogi 31">
            <a:extLst>
              <a:ext uri="{FF2B5EF4-FFF2-40B4-BE49-F238E27FC236}">
                <a16:creationId xmlns:a16="http://schemas.microsoft.com/office/drawing/2014/main" id="{8C78EC75-ECF1-4530-BC2A-D618605FCF52}"/>
              </a:ext>
            </a:extLst>
          </p:cNvPr>
          <p:cNvSpPr/>
          <p:nvPr/>
        </p:nvSpPr>
        <p:spPr>
          <a:xfrm>
            <a:off x="3748834"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4" name="Prostokąt: zaokrąglone rogi 33">
            <a:extLst>
              <a:ext uri="{FF2B5EF4-FFF2-40B4-BE49-F238E27FC236}">
                <a16:creationId xmlns:a16="http://schemas.microsoft.com/office/drawing/2014/main" id="{9D1402A7-CBC9-40FF-8B21-D78098CB4480}"/>
              </a:ext>
            </a:extLst>
          </p:cNvPr>
          <p:cNvSpPr/>
          <p:nvPr/>
        </p:nvSpPr>
        <p:spPr>
          <a:xfrm>
            <a:off x="5430906"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6" name="Prostokąt: zaokrąglone rogi 35">
            <a:extLst>
              <a:ext uri="{FF2B5EF4-FFF2-40B4-BE49-F238E27FC236}">
                <a16:creationId xmlns:a16="http://schemas.microsoft.com/office/drawing/2014/main" id="{D36A27BD-DDE2-4D53-8B5D-A7FA43323811}"/>
              </a:ext>
            </a:extLst>
          </p:cNvPr>
          <p:cNvSpPr/>
          <p:nvPr/>
        </p:nvSpPr>
        <p:spPr>
          <a:xfrm>
            <a:off x="7112978"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63" name="Prostokąt: zaokrąglone rogi 62">
            <a:extLst>
              <a:ext uri="{FF2B5EF4-FFF2-40B4-BE49-F238E27FC236}">
                <a16:creationId xmlns:a16="http://schemas.microsoft.com/office/drawing/2014/main" id="{EE6F52CF-0C86-4061-9723-2D4DDB027B97}"/>
              </a:ext>
            </a:extLst>
          </p:cNvPr>
          <p:cNvSpPr/>
          <p:nvPr/>
        </p:nvSpPr>
        <p:spPr>
          <a:xfrm>
            <a:off x="1955960" y="1257975"/>
            <a:ext cx="5423419" cy="4699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4" name="pole tekstowe 43">
            <a:extLst>
              <a:ext uri="{FF2B5EF4-FFF2-40B4-BE49-F238E27FC236}">
                <a16:creationId xmlns:a16="http://schemas.microsoft.com/office/drawing/2014/main" id="{981E7367-A98F-4621-A906-DDC2DA339FDD}"/>
              </a:ext>
            </a:extLst>
          </p:cNvPr>
          <p:cNvSpPr txBox="1"/>
          <p:nvPr/>
        </p:nvSpPr>
        <p:spPr>
          <a:xfrm>
            <a:off x="2805281" y="1362283"/>
            <a:ext cx="1793503" cy="253916"/>
          </a:xfrm>
          <a:prstGeom prst="rect">
            <a:avLst/>
          </a:prstGeom>
          <a:noFill/>
        </p:spPr>
        <p:txBody>
          <a:bodyPr wrap="square" rtlCol="0">
            <a:spAutoFit/>
          </a:bodyPr>
          <a:lstStyle/>
          <a:p>
            <a:r>
              <a:rPr lang="pl-PL" sz="1050"/>
              <a:t>15-24 lata </a:t>
            </a:r>
          </a:p>
        </p:txBody>
      </p:sp>
      <p:sp>
        <p:nvSpPr>
          <p:cNvPr id="48" name="pole tekstowe 47">
            <a:extLst>
              <a:ext uri="{FF2B5EF4-FFF2-40B4-BE49-F238E27FC236}">
                <a16:creationId xmlns:a16="http://schemas.microsoft.com/office/drawing/2014/main" id="{3913A6FF-36AD-4667-92E6-547056A915DE}"/>
              </a:ext>
            </a:extLst>
          </p:cNvPr>
          <p:cNvSpPr txBox="1"/>
          <p:nvPr/>
        </p:nvSpPr>
        <p:spPr>
          <a:xfrm>
            <a:off x="3659025" y="1362283"/>
            <a:ext cx="1793503" cy="253916"/>
          </a:xfrm>
          <a:prstGeom prst="rect">
            <a:avLst/>
          </a:prstGeom>
          <a:noFill/>
        </p:spPr>
        <p:txBody>
          <a:bodyPr wrap="square" rtlCol="0">
            <a:spAutoFit/>
          </a:bodyPr>
          <a:lstStyle/>
          <a:p>
            <a:r>
              <a:rPr lang="pl-PL" sz="1050"/>
              <a:t>25-34 lata </a:t>
            </a:r>
          </a:p>
        </p:txBody>
      </p:sp>
      <p:sp>
        <p:nvSpPr>
          <p:cNvPr id="49" name="pole tekstowe 48">
            <a:extLst>
              <a:ext uri="{FF2B5EF4-FFF2-40B4-BE49-F238E27FC236}">
                <a16:creationId xmlns:a16="http://schemas.microsoft.com/office/drawing/2014/main" id="{748B22EB-5F25-457B-B0E8-B0FAD7E93EC2}"/>
              </a:ext>
            </a:extLst>
          </p:cNvPr>
          <p:cNvSpPr txBox="1"/>
          <p:nvPr/>
        </p:nvSpPr>
        <p:spPr>
          <a:xfrm>
            <a:off x="4489192" y="1362283"/>
            <a:ext cx="1793503" cy="253916"/>
          </a:xfrm>
          <a:prstGeom prst="rect">
            <a:avLst/>
          </a:prstGeom>
          <a:noFill/>
        </p:spPr>
        <p:txBody>
          <a:bodyPr wrap="square" rtlCol="0">
            <a:spAutoFit/>
          </a:bodyPr>
          <a:lstStyle/>
          <a:p>
            <a:r>
              <a:rPr lang="pl-PL" sz="1050"/>
              <a:t>35-44 lata</a:t>
            </a:r>
          </a:p>
        </p:txBody>
      </p:sp>
      <p:sp>
        <p:nvSpPr>
          <p:cNvPr id="68" name="Freeform 85">
            <a:extLst>
              <a:ext uri="{FF2B5EF4-FFF2-40B4-BE49-F238E27FC236}">
                <a16:creationId xmlns:a16="http://schemas.microsoft.com/office/drawing/2014/main" id="{4BE151ED-CC80-48EE-ADB2-36FC20F9EB78}"/>
              </a:ext>
            </a:extLst>
          </p:cNvPr>
          <p:cNvSpPr>
            <a:spLocks/>
          </p:cNvSpPr>
          <p:nvPr/>
        </p:nvSpPr>
        <p:spPr bwMode="auto">
          <a:xfrm>
            <a:off x="2755322"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D49812BD-1848-4B8A-9105-FF50F005A438}"/>
              </a:ext>
            </a:extLst>
          </p:cNvPr>
          <p:cNvSpPr>
            <a:spLocks/>
          </p:cNvSpPr>
          <p:nvPr/>
        </p:nvSpPr>
        <p:spPr bwMode="auto">
          <a:xfrm>
            <a:off x="3592305"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70" name="Freeform 85">
            <a:extLst>
              <a:ext uri="{FF2B5EF4-FFF2-40B4-BE49-F238E27FC236}">
                <a16:creationId xmlns:a16="http://schemas.microsoft.com/office/drawing/2014/main" id="{2DEF859A-DA45-4656-9AB6-49D78F8F1521}"/>
              </a:ext>
            </a:extLst>
          </p:cNvPr>
          <p:cNvSpPr>
            <a:spLocks/>
          </p:cNvSpPr>
          <p:nvPr/>
        </p:nvSpPr>
        <p:spPr bwMode="auto">
          <a:xfrm>
            <a:off x="4429927"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2" name="pole tekstowe 61">
            <a:extLst>
              <a:ext uri="{FF2B5EF4-FFF2-40B4-BE49-F238E27FC236}">
                <a16:creationId xmlns:a16="http://schemas.microsoft.com/office/drawing/2014/main" id="{0C3AD30B-124D-4921-9E9B-F94C36301297}"/>
              </a:ext>
            </a:extLst>
          </p:cNvPr>
          <p:cNvSpPr txBox="1"/>
          <p:nvPr/>
        </p:nvSpPr>
        <p:spPr>
          <a:xfrm>
            <a:off x="2097692" y="1361801"/>
            <a:ext cx="1121066" cy="253916"/>
          </a:xfrm>
          <a:prstGeom prst="rect">
            <a:avLst/>
          </a:prstGeom>
          <a:noFill/>
        </p:spPr>
        <p:txBody>
          <a:bodyPr wrap="square" rtlCol="0">
            <a:spAutoFit/>
          </a:bodyPr>
          <a:lstStyle/>
          <a:p>
            <a:r>
              <a:rPr lang="pl-PL" sz="1050" b="1"/>
              <a:t>WIEK</a:t>
            </a:r>
          </a:p>
        </p:txBody>
      </p:sp>
      <p:sp>
        <p:nvSpPr>
          <p:cNvPr id="7" name="Freeform 85">
            <a:extLst>
              <a:ext uri="{FF2B5EF4-FFF2-40B4-BE49-F238E27FC236}">
                <a16:creationId xmlns:a16="http://schemas.microsoft.com/office/drawing/2014/main" id="{1084991D-E899-4CA2-A94E-1EDE50A5728E}"/>
              </a:ext>
            </a:extLst>
          </p:cNvPr>
          <p:cNvSpPr>
            <a:spLocks/>
          </p:cNvSpPr>
          <p:nvPr/>
        </p:nvSpPr>
        <p:spPr bwMode="auto">
          <a:xfrm>
            <a:off x="5230417" y="1434472"/>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9" name="pole tekstowe 8">
            <a:extLst>
              <a:ext uri="{FF2B5EF4-FFF2-40B4-BE49-F238E27FC236}">
                <a16:creationId xmlns:a16="http://schemas.microsoft.com/office/drawing/2014/main" id="{10FF8C74-5DD7-4432-AFED-66AD8A59F07A}"/>
              </a:ext>
            </a:extLst>
          </p:cNvPr>
          <p:cNvSpPr txBox="1"/>
          <p:nvPr/>
        </p:nvSpPr>
        <p:spPr>
          <a:xfrm>
            <a:off x="5300359" y="1362042"/>
            <a:ext cx="1793503" cy="253916"/>
          </a:xfrm>
          <a:prstGeom prst="rect">
            <a:avLst/>
          </a:prstGeom>
          <a:noFill/>
        </p:spPr>
        <p:txBody>
          <a:bodyPr wrap="square" rtlCol="0">
            <a:spAutoFit/>
          </a:bodyPr>
          <a:lstStyle/>
          <a:p>
            <a:r>
              <a:rPr lang="pl-PL" sz="1050"/>
              <a:t>45-59 lata </a:t>
            </a:r>
          </a:p>
        </p:txBody>
      </p:sp>
      <p:graphicFrame>
        <p:nvGraphicFramePr>
          <p:cNvPr id="12" name="Wykres 11">
            <a:extLst>
              <a:ext uri="{FF2B5EF4-FFF2-40B4-BE49-F238E27FC236}">
                <a16:creationId xmlns:a16="http://schemas.microsoft.com/office/drawing/2014/main" id="{46C99351-6D58-4B1B-97FF-3979F0C48E77}"/>
              </a:ext>
            </a:extLst>
          </p:cNvPr>
          <p:cNvGraphicFramePr/>
          <p:nvPr/>
        </p:nvGraphicFramePr>
        <p:xfrm>
          <a:off x="2226078" y="2525320"/>
          <a:ext cx="1581150" cy="274640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Wykres 19">
            <a:extLst>
              <a:ext uri="{FF2B5EF4-FFF2-40B4-BE49-F238E27FC236}">
                <a16:creationId xmlns:a16="http://schemas.microsoft.com/office/drawing/2014/main" id="{AFDA4255-742C-4A26-9C42-6CAB64177CF1}"/>
              </a:ext>
            </a:extLst>
          </p:cNvPr>
          <p:cNvGraphicFramePr/>
          <p:nvPr/>
        </p:nvGraphicFramePr>
        <p:xfrm>
          <a:off x="3944647" y="2525319"/>
          <a:ext cx="1581150" cy="274640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 name="Wykres 20">
            <a:extLst>
              <a:ext uri="{FF2B5EF4-FFF2-40B4-BE49-F238E27FC236}">
                <a16:creationId xmlns:a16="http://schemas.microsoft.com/office/drawing/2014/main" id="{0711E605-88D0-4BD2-9A6E-8D7CFC53B830}"/>
              </a:ext>
            </a:extLst>
          </p:cNvPr>
          <p:cNvGraphicFramePr/>
          <p:nvPr/>
        </p:nvGraphicFramePr>
        <p:xfrm>
          <a:off x="5587719" y="2524199"/>
          <a:ext cx="1581150" cy="274640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2" name="Wykres 21">
            <a:extLst>
              <a:ext uri="{FF2B5EF4-FFF2-40B4-BE49-F238E27FC236}">
                <a16:creationId xmlns:a16="http://schemas.microsoft.com/office/drawing/2014/main" id="{10C92288-5C8E-4159-82E9-3DF35EBBBEB4}"/>
              </a:ext>
            </a:extLst>
          </p:cNvPr>
          <p:cNvGraphicFramePr/>
          <p:nvPr/>
        </p:nvGraphicFramePr>
        <p:xfrm>
          <a:off x="7296150" y="2544740"/>
          <a:ext cx="1581150" cy="2746409"/>
        </p:xfrm>
        <a:graphic>
          <a:graphicData uri="http://schemas.openxmlformats.org/drawingml/2006/chart">
            <c:chart xmlns:c="http://schemas.openxmlformats.org/drawingml/2006/chart" xmlns:r="http://schemas.openxmlformats.org/officeDocument/2006/relationships" r:id="rId8"/>
          </a:graphicData>
        </a:graphic>
      </p:graphicFrame>
      <p:grpSp>
        <p:nvGrpSpPr>
          <p:cNvPr id="25" name="Grupa 24">
            <a:extLst>
              <a:ext uri="{FF2B5EF4-FFF2-40B4-BE49-F238E27FC236}">
                <a16:creationId xmlns:a16="http://schemas.microsoft.com/office/drawing/2014/main" id="{0EE96E48-D6AC-4872-8F0B-10F5A66C678C}"/>
              </a:ext>
            </a:extLst>
          </p:cNvPr>
          <p:cNvGrpSpPr/>
          <p:nvPr/>
        </p:nvGrpSpPr>
        <p:grpSpPr>
          <a:xfrm>
            <a:off x="609680" y="2627638"/>
            <a:ext cx="939452" cy="109538"/>
            <a:chOff x="609680" y="2653103"/>
            <a:chExt cx="939452" cy="109538"/>
          </a:xfrm>
        </p:grpSpPr>
        <p:sp>
          <p:nvSpPr>
            <p:cNvPr id="94" name="Freeform 85">
              <a:extLst>
                <a:ext uri="{FF2B5EF4-FFF2-40B4-BE49-F238E27FC236}">
                  <a16:creationId xmlns:a16="http://schemas.microsoft.com/office/drawing/2014/main" id="{CDBF8933-B582-44AE-9EE8-A965E26EF1D5}"/>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95" name="Freeform 85">
              <a:extLst>
                <a:ext uri="{FF2B5EF4-FFF2-40B4-BE49-F238E27FC236}">
                  <a16:creationId xmlns:a16="http://schemas.microsoft.com/office/drawing/2014/main" id="{C6A5273F-33F4-4689-9F00-5C69F0136052}"/>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96" name="Freeform 85">
              <a:extLst>
                <a:ext uri="{FF2B5EF4-FFF2-40B4-BE49-F238E27FC236}">
                  <a16:creationId xmlns:a16="http://schemas.microsoft.com/office/drawing/2014/main" id="{1A32E952-E220-4957-8B37-C38D9429D4F2}"/>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17" name="Freeform 85">
              <a:extLst>
                <a:ext uri="{FF2B5EF4-FFF2-40B4-BE49-F238E27FC236}">
                  <a16:creationId xmlns:a16="http://schemas.microsoft.com/office/drawing/2014/main" id="{2CD8FDED-B628-4441-913A-67941A907A87}"/>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Freeform 85">
              <a:extLst>
                <a:ext uri="{FF2B5EF4-FFF2-40B4-BE49-F238E27FC236}">
                  <a16:creationId xmlns:a16="http://schemas.microsoft.com/office/drawing/2014/main" id="{613A4F31-17A8-48FB-84A4-90FE2F66DA85}"/>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76" name="Grupa 75">
            <a:extLst>
              <a:ext uri="{FF2B5EF4-FFF2-40B4-BE49-F238E27FC236}">
                <a16:creationId xmlns:a16="http://schemas.microsoft.com/office/drawing/2014/main" id="{424982D1-FBE0-4649-B19F-92A8963D52C7}"/>
              </a:ext>
            </a:extLst>
          </p:cNvPr>
          <p:cNvGrpSpPr/>
          <p:nvPr/>
        </p:nvGrpSpPr>
        <p:grpSpPr>
          <a:xfrm>
            <a:off x="2306604" y="2627638"/>
            <a:ext cx="939452" cy="109538"/>
            <a:chOff x="609680" y="2653103"/>
            <a:chExt cx="939452" cy="109538"/>
          </a:xfrm>
        </p:grpSpPr>
        <p:sp>
          <p:nvSpPr>
            <p:cNvPr id="77" name="Freeform 85">
              <a:extLst>
                <a:ext uri="{FF2B5EF4-FFF2-40B4-BE49-F238E27FC236}">
                  <a16:creationId xmlns:a16="http://schemas.microsoft.com/office/drawing/2014/main" id="{B46E5C9B-7EAC-4F4C-ACF8-984D6CCC2C2A}"/>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78" name="Freeform 85">
              <a:extLst>
                <a:ext uri="{FF2B5EF4-FFF2-40B4-BE49-F238E27FC236}">
                  <a16:creationId xmlns:a16="http://schemas.microsoft.com/office/drawing/2014/main" id="{A761CDB5-43FC-44BA-BD1F-C0F813513EBC}"/>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79" name="Freeform 85">
              <a:extLst>
                <a:ext uri="{FF2B5EF4-FFF2-40B4-BE49-F238E27FC236}">
                  <a16:creationId xmlns:a16="http://schemas.microsoft.com/office/drawing/2014/main" id="{0E33D270-C831-4BAE-BEF8-0F388F4C7011}"/>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80" name="Freeform 85">
              <a:extLst>
                <a:ext uri="{FF2B5EF4-FFF2-40B4-BE49-F238E27FC236}">
                  <a16:creationId xmlns:a16="http://schemas.microsoft.com/office/drawing/2014/main" id="{7674A700-1784-4AA8-B70A-E1B5C9DAA543}"/>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81" name="Freeform 85">
              <a:extLst>
                <a:ext uri="{FF2B5EF4-FFF2-40B4-BE49-F238E27FC236}">
                  <a16:creationId xmlns:a16="http://schemas.microsoft.com/office/drawing/2014/main" id="{7FB2B0DA-E5FF-4AC0-AFDA-06F656B3222B}"/>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82" name="Grupa 81">
            <a:extLst>
              <a:ext uri="{FF2B5EF4-FFF2-40B4-BE49-F238E27FC236}">
                <a16:creationId xmlns:a16="http://schemas.microsoft.com/office/drawing/2014/main" id="{66D64243-8E2A-41D4-AA7E-62C9CF985DEA}"/>
              </a:ext>
            </a:extLst>
          </p:cNvPr>
          <p:cNvGrpSpPr/>
          <p:nvPr/>
        </p:nvGrpSpPr>
        <p:grpSpPr>
          <a:xfrm>
            <a:off x="4003041" y="2627638"/>
            <a:ext cx="939452" cy="109538"/>
            <a:chOff x="609680" y="2653103"/>
            <a:chExt cx="939452" cy="109538"/>
          </a:xfrm>
        </p:grpSpPr>
        <p:sp>
          <p:nvSpPr>
            <p:cNvPr id="83" name="Freeform 85">
              <a:extLst>
                <a:ext uri="{FF2B5EF4-FFF2-40B4-BE49-F238E27FC236}">
                  <a16:creationId xmlns:a16="http://schemas.microsoft.com/office/drawing/2014/main" id="{5CF641A9-1A8A-420C-8F0D-CA6A0C46CAAD}"/>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84" name="Freeform 85">
              <a:extLst>
                <a:ext uri="{FF2B5EF4-FFF2-40B4-BE49-F238E27FC236}">
                  <a16:creationId xmlns:a16="http://schemas.microsoft.com/office/drawing/2014/main" id="{4ED77A80-6F44-4403-BB42-22A3EB5001C7}"/>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85" name="Freeform 85">
              <a:extLst>
                <a:ext uri="{FF2B5EF4-FFF2-40B4-BE49-F238E27FC236}">
                  <a16:creationId xmlns:a16="http://schemas.microsoft.com/office/drawing/2014/main" id="{502A1139-083B-4A18-B481-1B5D47421D68}"/>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86" name="Freeform 85">
              <a:extLst>
                <a:ext uri="{FF2B5EF4-FFF2-40B4-BE49-F238E27FC236}">
                  <a16:creationId xmlns:a16="http://schemas.microsoft.com/office/drawing/2014/main" id="{06B5BB91-F614-455E-9795-4C99114C04A6}"/>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88" name="Freeform 85">
              <a:extLst>
                <a:ext uri="{FF2B5EF4-FFF2-40B4-BE49-F238E27FC236}">
                  <a16:creationId xmlns:a16="http://schemas.microsoft.com/office/drawing/2014/main" id="{BFD6E2A6-07DF-4518-8238-598C4DB87B32}"/>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89" name="Grupa 88">
            <a:extLst>
              <a:ext uri="{FF2B5EF4-FFF2-40B4-BE49-F238E27FC236}">
                <a16:creationId xmlns:a16="http://schemas.microsoft.com/office/drawing/2014/main" id="{3326466D-D84B-40C1-9B7F-2C9D6F4AF21F}"/>
              </a:ext>
            </a:extLst>
          </p:cNvPr>
          <p:cNvGrpSpPr/>
          <p:nvPr/>
        </p:nvGrpSpPr>
        <p:grpSpPr>
          <a:xfrm>
            <a:off x="5682610" y="2627638"/>
            <a:ext cx="939452" cy="109538"/>
            <a:chOff x="609680" y="2653103"/>
            <a:chExt cx="939452" cy="109538"/>
          </a:xfrm>
        </p:grpSpPr>
        <p:sp>
          <p:nvSpPr>
            <p:cNvPr id="90" name="Freeform 85">
              <a:extLst>
                <a:ext uri="{FF2B5EF4-FFF2-40B4-BE49-F238E27FC236}">
                  <a16:creationId xmlns:a16="http://schemas.microsoft.com/office/drawing/2014/main" id="{473A3BEE-5597-4F87-9358-84FD13E6C3D3}"/>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91" name="Freeform 85">
              <a:extLst>
                <a:ext uri="{FF2B5EF4-FFF2-40B4-BE49-F238E27FC236}">
                  <a16:creationId xmlns:a16="http://schemas.microsoft.com/office/drawing/2014/main" id="{4300E4A7-BBAA-4C38-ACD6-77F88DBFB9A0}"/>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92" name="Freeform 85">
              <a:extLst>
                <a:ext uri="{FF2B5EF4-FFF2-40B4-BE49-F238E27FC236}">
                  <a16:creationId xmlns:a16="http://schemas.microsoft.com/office/drawing/2014/main" id="{E30875AA-DE14-4C14-8272-E656F24BCAC8}"/>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93" name="Freeform 85">
              <a:extLst>
                <a:ext uri="{FF2B5EF4-FFF2-40B4-BE49-F238E27FC236}">
                  <a16:creationId xmlns:a16="http://schemas.microsoft.com/office/drawing/2014/main" id="{FB1F789C-53B0-41E7-ABF8-71553142E184}"/>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97" name="Freeform 85">
              <a:extLst>
                <a:ext uri="{FF2B5EF4-FFF2-40B4-BE49-F238E27FC236}">
                  <a16:creationId xmlns:a16="http://schemas.microsoft.com/office/drawing/2014/main" id="{DCEF5A66-9978-4645-A817-2B37CC6EA9D8}"/>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18" name="Grupa 117">
            <a:extLst>
              <a:ext uri="{FF2B5EF4-FFF2-40B4-BE49-F238E27FC236}">
                <a16:creationId xmlns:a16="http://schemas.microsoft.com/office/drawing/2014/main" id="{596F572B-0F70-4C58-9B00-98AA659E30C1}"/>
              </a:ext>
            </a:extLst>
          </p:cNvPr>
          <p:cNvGrpSpPr/>
          <p:nvPr/>
        </p:nvGrpSpPr>
        <p:grpSpPr>
          <a:xfrm>
            <a:off x="7379379" y="2627638"/>
            <a:ext cx="939452" cy="109538"/>
            <a:chOff x="609680" y="2653103"/>
            <a:chExt cx="939452" cy="109538"/>
          </a:xfrm>
        </p:grpSpPr>
        <p:sp>
          <p:nvSpPr>
            <p:cNvPr id="119" name="Freeform 85">
              <a:extLst>
                <a:ext uri="{FF2B5EF4-FFF2-40B4-BE49-F238E27FC236}">
                  <a16:creationId xmlns:a16="http://schemas.microsoft.com/office/drawing/2014/main" id="{570A8380-5C0F-4F52-98C0-06D53E605CAE}"/>
                </a:ext>
              </a:extLst>
            </p:cNvPr>
            <p:cNvSpPr>
              <a:spLocks/>
            </p:cNvSpPr>
            <p:nvPr/>
          </p:nvSpPr>
          <p:spPr bwMode="auto">
            <a:xfrm>
              <a:off x="609680"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F6C17B"/>
            </a:solidFill>
            <a:ln>
              <a:noFill/>
            </a:ln>
          </p:spPr>
          <p:txBody>
            <a:bodyPr vert="horz" wrap="square" lIns="91440" tIns="45720" rIns="91440" bIns="45720" numCol="1" anchor="t" anchorCtr="0" compatLnSpc="1">
              <a:prstTxWarp prst="textNoShape">
                <a:avLst/>
              </a:prstTxWarp>
            </a:bodyPr>
            <a:lstStyle/>
            <a:p>
              <a:endParaRPr lang="pl-PL"/>
            </a:p>
          </p:txBody>
        </p:sp>
        <p:sp>
          <p:nvSpPr>
            <p:cNvPr id="120" name="Freeform 85">
              <a:extLst>
                <a:ext uri="{FF2B5EF4-FFF2-40B4-BE49-F238E27FC236}">
                  <a16:creationId xmlns:a16="http://schemas.microsoft.com/office/drawing/2014/main" id="{22930C52-5823-4E6F-A0EB-91797B73EC17}"/>
                </a:ext>
              </a:extLst>
            </p:cNvPr>
            <p:cNvSpPr>
              <a:spLocks/>
            </p:cNvSpPr>
            <p:nvPr/>
          </p:nvSpPr>
          <p:spPr bwMode="auto">
            <a:xfrm>
              <a:off x="81932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755F"/>
            </a:solidFill>
            <a:ln>
              <a:noFill/>
            </a:ln>
          </p:spPr>
          <p:txBody>
            <a:bodyPr vert="horz" wrap="square" lIns="91440" tIns="45720" rIns="91440" bIns="45720" numCol="1" anchor="t" anchorCtr="0" compatLnSpc="1">
              <a:prstTxWarp prst="textNoShape">
                <a:avLst/>
              </a:prstTxWarp>
            </a:bodyPr>
            <a:lstStyle/>
            <a:p>
              <a:endParaRPr lang="pl-PL"/>
            </a:p>
          </p:txBody>
        </p:sp>
        <p:sp>
          <p:nvSpPr>
            <p:cNvPr id="121" name="Freeform 85">
              <a:extLst>
                <a:ext uri="{FF2B5EF4-FFF2-40B4-BE49-F238E27FC236}">
                  <a16:creationId xmlns:a16="http://schemas.microsoft.com/office/drawing/2014/main" id="{894CE72A-63AC-44EB-AC65-9E5B1DA0A142}"/>
                </a:ext>
              </a:extLst>
            </p:cNvPr>
            <p:cNvSpPr>
              <a:spLocks/>
            </p:cNvSpPr>
            <p:nvPr/>
          </p:nvSpPr>
          <p:spPr bwMode="auto">
            <a:xfrm>
              <a:off x="1031769"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D1CDC6"/>
            </a:solidFill>
            <a:ln>
              <a:noFill/>
            </a:ln>
          </p:spPr>
          <p:txBody>
            <a:bodyPr vert="horz" wrap="square" lIns="91440" tIns="45720" rIns="91440" bIns="45720" numCol="1" anchor="t" anchorCtr="0" compatLnSpc="1">
              <a:prstTxWarp prst="textNoShape">
                <a:avLst/>
              </a:prstTxWarp>
            </a:bodyPr>
            <a:lstStyle/>
            <a:p>
              <a:endParaRPr lang="pl-PL"/>
            </a:p>
          </p:txBody>
        </p:sp>
        <p:sp>
          <p:nvSpPr>
            <p:cNvPr id="122" name="Freeform 85">
              <a:extLst>
                <a:ext uri="{FF2B5EF4-FFF2-40B4-BE49-F238E27FC236}">
                  <a16:creationId xmlns:a16="http://schemas.microsoft.com/office/drawing/2014/main" id="{D35FBBB2-7CBE-44B2-9038-AD6FB9747BA6}"/>
                </a:ext>
              </a:extLst>
            </p:cNvPr>
            <p:cNvSpPr>
              <a:spLocks/>
            </p:cNvSpPr>
            <p:nvPr/>
          </p:nvSpPr>
          <p:spPr bwMode="auto">
            <a:xfrm>
              <a:off x="1240314"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99CDCC"/>
            </a:solidFill>
            <a:ln>
              <a:noFill/>
            </a:ln>
          </p:spPr>
          <p:txBody>
            <a:bodyPr vert="horz" wrap="square" lIns="91440" tIns="45720" rIns="91440" bIns="45720" numCol="1" anchor="t" anchorCtr="0" compatLnSpc="1">
              <a:prstTxWarp prst="textNoShape">
                <a:avLst/>
              </a:prstTxWarp>
            </a:bodyPr>
            <a:lstStyle/>
            <a:p>
              <a:endParaRPr lang="pl-PL"/>
            </a:p>
          </p:txBody>
        </p:sp>
        <p:sp>
          <p:nvSpPr>
            <p:cNvPr id="123" name="Freeform 85">
              <a:extLst>
                <a:ext uri="{FF2B5EF4-FFF2-40B4-BE49-F238E27FC236}">
                  <a16:creationId xmlns:a16="http://schemas.microsoft.com/office/drawing/2014/main" id="{E4A3DE36-DA50-4A3A-8099-EA93F6242C46}"/>
                </a:ext>
              </a:extLst>
            </p:cNvPr>
            <p:cNvSpPr>
              <a:spLocks/>
            </p:cNvSpPr>
            <p:nvPr/>
          </p:nvSpPr>
          <p:spPr bwMode="auto">
            <a:xfrm>
              <a:off x="1441182" y="2653103"/>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6" name="pole tekstowe 25">
            <a:extLst>
              <a:ext uri="{FF2B5EF4-FFF2-40B4-BE49-F238E27FC236}">
                <a16:creationId xmlns:a16="http://schemas.microsoft.com/office/drawing/2014/main" id="{75757509-DCC1-41EB-9811-C86C80DBFB97}"/>
              </a:ext>
            </a:extLst>
          </p:cNvPr>
          <p:cNvSpPr txBox="1"/>
          <p:nvPr/>
        </p:nvSpPr>
        <p:spPr>
          <a:xfrm>
            <a:off x="6104699" y="1361801"/>
            <a:ext cx="1793503" cy="253916"/>
          </a:xfrm>
          <a:prstGeom prst="rect">
            <a:avLst/>
          </a:prstGeom>
          <a:noFill/>
        </p:spPr>
        <p:txBody>
          <a:bodyPr wrap="square" rtlCol="0">
            <a:spAutoFit/>
          </a:bodyPr>
          <a:lstStyle/>
          <a:p>
            <a:r>
              <a:rPr lang="pl-PL" sz="1050"/>
              <a:t>60 i więcej lat</a:t>
            </a:r>
          </a:p>
        </p:txBody>
      </p:sp>
      <p:sp>
        <p:nvSpPr>
          <p:cNvPr id="27" name="Freeform 85">
            <a:extLst>
              <a:ext uri="{FF2B5EF4-FFF2-40B4-BE49-F238E27FC236}">
                <a16:creationId xmlns:a16="http://schemas.microsoft.com/office/drawing/2014/main" id="{A77E30E5-D09F-4591-9D88-4B1F494DD8C8}"/>
              </a:ext>
            </a:extLst>
          </p:cNvPr>
          <p:cNvSpPr>
            <a:spLocks/>
          </p:cNvSpPr>
          <p:nvPr/>
        </p:nvSpPr>
        <p:spPr bwMode="auto">
          <a:xfrm>
            <a:off x="6022785" y="1424481"/>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004B88"/>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grpSp>
        <p:nvGrpSpPr>
          <p:cNvPr id="126" name="Grupa 125">
            <a:extLst>
              <a:ext uri="{FF2B5EF4-FFF2-40B4-BE49-F238E27FC236}">
                <a16:creationId xmlns:a16="http://schemas.microsoft.com/office/drawing/2014/main" id="{9242CFDD-1D6B-44DE-A7C5-6D4E70C1758E}"/>
              </a:ext>
            </a:extLst>
          </p:cNvPr>
          <p:cNvGrpSpPr/>
          <p:nvPr/>
        </p:nvGrpSpPr>
        <p:grpSpPr>
          <a:xfrm>
            <a:off x="7132312" y="1030722"/>
            <a:ext cx="564666" cy="680156"/>
            <a:chOff x="6299205" y="3543307"/>
            <a:chExt cx="558800" cy="673091"/>
          </a:xfrm>
          <a:solidFill>
            <a:srgbClr val="99CDCC"/>
          </a:solidFill>
        </p:grpSpPr>
        <p:sp>
          <p:nvSpPr>
            <p:cNvPr id="127" name="Freeform 32">
              <a:extLst>
                <a:ext uri="{FF2B5EF4-FFF2-40B4-BE49-F238E27FC236}">
                  <a16:creationId xmlns:a16="http://schemas.microsoft.com/office/drawing/2014/main" id="{4A7276AA-E943-4181-A3A1-2E6C2A0B8828}"/>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rgbClr val="99755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8" name="Freeform 33">
              <a:extLst>
                <a:ext uri="{FF2B5EF4-FFF2-40B4-BE49-F238E27FC236}">
                  <a16:creationId xmlns:a16="http://schemas.microsoft.com/office/drawing/2014/main" id="{0EFA1E12-61ED-4F8A-A06B-A12D30B4A769}"/>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rgbClr val="99755F"/>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29" name="Freeform 34">
              <a:extLst>
                <a:ext uri="{FF2B5EF4-FFF2-40B4-BE49-F238E27FC236}">
                  <a16:creationId xmlns:a16="http://schemas.microsoft.com/office/drawing/2014/main" id="{E4C7515C-02A9-4BED-8A62-16744481F1F3}"/>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0" name="Freeform 35">
              <a:extLst>
                <a:ext uri="{FF2B5EF4-FFF2-40B4-BE49-F238E27FC236}">
                  <a16:creationId xmlns:a16="http://schemas.microsoft.com/office/drawing/2014/main" id="{9954FED6-24AB-4C45-A5BF-12C0AFB95976}"/>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1" name="Freeform 36">
              <a:extLst>
                <a:ext uri="{FF2B5EF4-FFF2-40B4-BE49-F238E27FC236}">
                  <a16:creationId xmlns:a16="http://schemas.microsoft.com/office/drawing/2014/main" id="{8D7D5978-92C6-4294-89D4-AAD402A8044E}"/>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32" name="Freeform 37">
              <a:extLst>
                <a:ext uri="{FF2B5EF4-FFF2-40B4-BE49-F238E27FC236}">
                  <a16:creationId xmlns:a16="http://schemas.microsoft.com/office/drawing/2014/main" id="{B5162E32-7BEA-4817-972D-6DFAE7F19E9D}"/>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6C17B"/>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5" name="Symbol zastępczy tekstu 7">
            <a:extLst>
              <a:ext uri="{FF2B5EF4-FFF2-40B4-BE49-F238E27FC236}">
                <a16:creationId xmlns:a16="http://schemas.microsoft.com/office/drawing/2014/main" id="{388DADC8-512A-8B35-F0CF-CCCC98C89783}"/>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5656837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Wykres 3">
            <a:extLst>
              <a:ext uri="{FF2B5EF4-FFF2-40B4-BE49-F238E27FC236}">
                <a16:creationId xmlns:a16="http://schemas.microsoft.com/office/drawing/2014/main" id="{3E1B808F-2AE4-492A-96F8-C1C93335B782}"/>
              </a:ext>
            </a:extLst>
          </p:cNvPr>
          <p:cNvGraphicFramePr/>
          <p:nvPr/>
        </p:nvGraphicFramePr>
        <p:xfrm>
          <a:off x="673933" y="2568853"/>
          <a:ext cx="1581150" cy="274640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stwierdzeń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P21. Proszę ustosunkować się do poniższych stwierdzeń:</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n=1000. </a:t>
            </a:r>
            <a:r>
              <a:rPr lang="pl-PL" dirty="0">
                <a:solidFill>
                  <a:schemeClr val="bg1">
                    <a:lumMod val="75000"/>
                  </a:schemeClr>
                </a:solidFill>
              </a:rPr>
              <a:t>Ze względu na sytuację zawodową: pracujący n=658, emeryt, rencista n=265, niepracujący n=76</a:t>
            </a:r>
            <a:endParaRPr lang="pl-PL" i="1" dirty="0">
              <a:solidFill>
                <a:schemeClr val="bg1">
                  <a:lumMod val="75000"/>
                </a:schemeClr>
              </a:solidFill>
              <a:highlight>
                <a:srgbClr val="FFFF00"/>
              </a:highlight>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65" name="Grafika 6" descr="Otwarta dłoń z rośliną">
            <a:extLst>
              <a:ext uri="{FF2B5EF4-FFF2-40B4-BE49-F238E27FC236}">
                <a16:creationId xmlns:a16="http://schemas.microsoft.com/office/drawing/2014/main" id="{7250A51A-FB7B-455A-BCBB-CAE21A53EED0}"/>
              </a:ext>
            </a:extLst>
          </p:cNvPr>
          <p:cNvGrpSpPr/>
          <p:nvPr/>
        </p:nvGrpSpPr>
        <p:grpSpPr>
          <a:xfrm>
            <a:off x="211068" y="141479"/>
            <a:ext cx="482990" cy="482990"/>
            <a:chOff x="4256978" y="3113978"/>
            <a:chExt cx="630044" cy="630044"/>
          </a:xfrm>
        </p:grpSpPr>
        <p:sp>
          <p:nvSpPr>
            <p:cNvPr id="66" name="Dowolny kształt: kształt 65">
              <a:extLst>
                <a:ext uri="{FF2B5EF4-FFF2-40B4-BE49-F238E27FC236}">
                  <a16:creationId xmlns:a16="http://schemas.microsoft.com/office/drawing/2014/main" id="{F5EB0A13-FC5F-4F0C-A815-017E4E7A5F8A}"/>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04999E67-531F-4F60-96DE-054612DB4F6D}"/>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6" name="Symbol zastępczy zawartości 4">
            <a:extLst>
              <a:ext uri="{FF2B5EF4-FFF2-40B4-BE49-F238E27FC236}">
                <a16:creationId xmlns:a16="http://schemas.microsoft.com/office/drawing/2014/main" id="{EC00FA02-5D6B-4A2A-A8F1-982C34612654}"/>
              </a:ext>
            </a:extLst>
          </p:cNvPr>
          <p:cNvGraphicFramePr>
            <a:graphicFrameLocks/>
          </p:cNvGraphicFramePr>
          <p:nvPr/>
        </p:nvGraphicFramePr>
        <p:xfrm>
          <a:off x="478053" y="5078650"/>
          <a:ext cx="8262402" cy="4134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1">
            <a:extLst>
              <a:ext uri="{FF2B5EF4-FFF2-40B4-BE49-F238E27FC236}">
                <a16:creationId xmlns:a16="http://schemas.microsoft.com/office/drawing/2014/main" id="{16E568F8-AA5A-4CF2-AD36-5258283B0351}"/>
              </a:ext>
            </a:extLst>
          </p:cNvPr>
          <p:cNvGraphicFramePr>
            <a:graphicFrameLocks noGrp="1"/>
          </p:cNvGraphicFramePr>
          <p:nvPr/>
        </p:nvGraphicFramePr>
        <p:xfrm>
          <a:off x="268950" y="1953534"/>
          <a:ext cx="8378905" cy="853440"/>
        </p:xfrm>
        <a:graphic>
          <a:graphicData uri="http://schemas.openxmlformats.org/drawingml/2006/table">
            <a:tbl>
              <a:tblPr firstRow="1" bandRow="1">
                <a:tableStyleId>{5C22544A-7EE6-4342-B048-85BDC9FD1C3A}</a:tableStyleId>
              </a:tblPr>
              <a:tblGrid>
                <a:gridCol w="1675781">
                  <a:extLst>
                    <a:ext uri="{9D8B030D-6E8A-4147-A177-3AD203B41FA5}">
                      <a16:colId xmlns:a16="http://schemas.microsoft.com/office/drawing/2014/main" val="747391278"/>
                    </a:ext>
                  </a:extLst>
                </a:gridCol>
                <a:gridCol w="1675781">
                  <a:extLst>
                    <a:ext uri="{9D8B030D-6E8A-4147-A177-3AD203B41FA5}">
                      <a16:colId xmlns:a16="http://schemas.microsoft.com/office/drawing/2014/main" val="423575958"/>
                    </a:ext>
                  </a:extLst>
                </a:gridCol>
                <a:gridCol w="1675781">
                  <a:extLst>
                    <a:ext uri="{9D8B030D-6E8A-4147-A177-3AD203B41FA5}">
                      <a16:colId xmlns:a16="http://schemas.microsoft.com/office/drawing/2014/main" val="4122286767"/>
                    </a:ext>
                  </a:extLst>
                </a:gridCol>
                <a:gridCol w="1675781">
                  <a:extLst>
                    <a:ext uri="{9D8B030D-6E8A-4147-A177-3AD203B41FA5}">
                      <a16:colId xmlns:a16="http://schemas.microsoft.com/office/drawing/2014/main" val="4125496930"/>
                    </a:ext>
                  </a:extLst>
                </a:gridCol>
                <a:gridCol w="1675781">
                  <a:extLst>
                    <a:ext uri="{9D8B030D-6E8A-4147-A177-3AD203B41FA5}">
                      <a16:colId xmlns:a16="http://schemas.microsoft.com/office/drawing/2014/main" val="572649370"/>
                    </a:ext>
                  </a:extLst>
                </a:gridCol>
              </a:tblGrid>
              <a:tr h="853440">
                <a:tc>
                  <a:txBody>
                    <a:bodyPr/>
                    <a:lstStyle/>
                    <a:p>
                      <a:pPr algn="ctr"/>
                      <a:r>
                        <a:rPr lang="pl-PL" sz="900" b="0" i="0" kern="1200">
                          <a:solidFill>
                            <a:schemeClr val="tx1"/>
                          </a:solidFill>
                          <a:effectLst/>
                          <a:latin typeface="+mn-lt"/>
                          <a:ea typeface="Calibri" panose="020F0502020204030204" pitchFamily="34" charset="0"/>
                          <a:cs typeface="Times New Roman" panose="02020603050405020304" pitchFamily="18" charset="0"/>
                        </a:rPr>
                        <a:t>Zwracam uwagę na ograniczenie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zużycia wody</a:t>
                      </a: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Wybieram rozwiązania ekologiczne,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nawet wtedy, gdy oznacza to dodatkowy koszt</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Mam poczucie,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że w moim domu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marnuje się żywność</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Biorę udział </a:t>
                      </a:r>
                    </a:p>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w kampaniach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i akcjach proekologicznych</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l-PL" sz="900" b="0" i="0" kern="1200">
                          <a:solidFill>
                            <a:schemeClr val="tx1"/>
                          </a:solidFill>
                          <a:effectLst/>
                          <a:latin typeface="+mn-lt"/>
                          <a:ea typeface="Calibri" panose="020F0502020204030204" pitchFamily="34" charset="0"/>
                          <a:cs typeface="Times New Roman" panose="02020603050405020304" pitchFamily="18" charset="0"/>
                        </a:rPr>
                        <a:t>Gdy tylko mogę, zamiast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samochodu, korzystam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z komunikacji miejskiej </a:t>
                      </a:r>
                      <a:br>
                        <a:rPr lang="pl-PL" sz="900" b="0" i="0" kern="1200">
                          <a:solidFill>
                            <a:schemeClr val="tx1"/>
                          </a:solidFill>
                          <a:effectLst/>
                          <a:latin typeface="+mn-lt"/>
                          <a:ea typeface="Calibri" panose="020F0502020204030204" pitchFamily="34" charset="0"/>
                          <a:cs typeface="Times New Roman" panose="02020603050405020304" pitchFamily="18" charset="0"/>
                        </a:rPr>
                      </a:br>
                      <a:r>
                        <a:rPr lang="pl-PL" sz="900" b="0" i="0" kern="1200">
                          <a:solidFill>
                            <a:schemeClr val="tx1"/>
                          </a:solidFill>
                          <a:effectLst/>
                          <a:latin typeface="+mn-lt"/>
                          <a:ea typeface="Calibri" panose="020F0502020204030204" pitchFamily="34" charset="0"/>
                          <a:cs typeface="Times New Roman" panose="02020603050405020304" pitchFamily="18" charset="0"/>
                        </a:rPr>
                        <a:t>lub roweru</a:t>
                      </a:r>
                    </a:p>
                    <a:p>
                      <a:pPr algn="ctr"/>
                      <a:endParaRPr lang="pl-PL" sz="900" b="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89170265"/>
                  </a:ext>
                </a:extLst>
              </a:tr>
            </a:tbl>
          </a:graphicData>
        </a:graphic>
      </p:graphicFrame>
      <p:sp>
        <p:nvSpPr>
          <p:cNvPr id="28" name="Prostokąt: zaokrąglone rogi 27">
            <a:extLst>
              <a:ext uri="{FF2B5EF4-FFF2-40B4-BE49-F238E27FC236}">
                <a16:creationId xmlns:a16="http://schemas.microsoft.com/office/drawing/2014/main" id="{4D607FB1-1AE4-4E7E-881E-339E103CB807}"/>
              </a:ext>
            </a:extLst>
          </p:cNvPr>
          <p:cNvSpPr/>
          <p:nvPr/>
        </p:nvSpPr>
        <p:spPr>
          <a:xfrm>
            <a:off x="400140"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0" name="Prostokąt: zaokrąglone rogi 29">
            <a:extLst>
              <a:ext uri="{FF2B5EF4-FFF2-40B4-BE49-F238E27FC236}">
                <a16:creationId xmlns:a16="http://schemas.microsoft.com/office/drawing/2014/main" id="{29F956C6-C277-4046-81DC-BF55D5AA1DF5}"/>
              </a:ext>
            </a:extLst>
          </p:cNvPr>
          <p:cNvSpPr/>
          <p:nvPr/>
        </p:nvSpPr>
        <p:spPr>
          <a:xfrm>
            <a:off x="2066762"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2" name="Prostokąt: zaokrąglone rogi 31">
            <a:extLst>
              <a:ext uri="{FF2B5EF4-FFF2-40B4-BE49-F238E27FC236}">
                <a16:creationId xmlns:a16="http://schemas.microsoft.com/office/drawing/2014/main" id="{8C78EC75-ECF1-4530-BC2A-D618605FCF52}"/>
              </a:ext>
            </a:extLst>
          </p:cNvPr>
          <p:cNvSpPr/>
          <p:nvPr/>
        </p:nvSpPr>
        <p:spPr>
          <a:xfrm>
            <a:off x="3748834"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4" name="Prostokąt: zaokrąglone rogi 33">
            <a:extLst>
              <a:ext uri="{FF2B5EF4-FFF2-40B4-BE49-F238E27FC236}">
                <a16:creationId xmlns:a16="http://schemas.microsoft.com/office/drawing/2014/main" id="{9D1402A7-CBC9-40FF-8B21-D78098CB4480}"/>
              </a:ext>
            </a:extLst>
          </p:cNvPr>
          <p:cNvSpPr/>
          <p:nvPr/>
        </p:nvSpPr>
        <p:spPr>
          <a:xfrm>
            <a:off x="5430906"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sp>
        <p:nvSpPr>
          <p:cNvPr id="36" name="Prostokąt: zaokrąglone rogi 35">
            <a:extLst>
              <a:ext uri="{FF2B5EF4-FFF2-40B4-BE49-F238E27FC236}">
                <a16:creationId xmlns:a16="http://schemas.microsoft.com/office/drawing/2014/main" id="{D36A27BD-DDE2-4D53-8B5D-A7FA43323811}"/>
              </a:ext>
            </a:extLst>
          </p:cNvPr>
          <p:cNvSpPr/>
          <p:nvPr/>
        </p:nvSpPr>
        <p:spPr>
          <a:xfrm>
            <a:off x="7112978" y="1988840"/>
            <a:ext cx="1419136" cy="3001234"/>
          </a:xfrm>
          <a:prstGeom prst="roundRect">
            <a:avLst>
              <a:gd name="adj" fmla="val 18684"/>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
            </a:pPr>
            <a:endParaRPr lang="pl-PL" sz="900">
              <a:solidFill>
                <a:schemeClr val="tx1"/>
              </a:solidFill>
            </a:endParaRPr>
          </a:p>
        </p:txBody>
      </p:sp>
      <p:grpSp>
        <p:nvGrpSpPr>
          <p:cNvPr id="58" name="Grupa 57">
            <a:extLst>
              <a:ext uri="{FF2B5EF4-FFF2-40B4-BE49-F238E27FC236}">
                <a16:creationId xmlns:a16="http://schemas.microsoft.com/office/drawing/2014/main" id="{2FD1BDD6-58B2-4BAF-9D2A-61889681FE2B}"/>
              </a:ext>
            </a:extLst>
          </p:cNvPr>
          <p:cNvGrpSpPr/>
          <p:nvPr/>
        </p:nvGrpSpPr>
        <p:grpSpPr>
          <a:xfrm>
            <a:off x="782824" y="2662602"/>
            <a:ext cx="602922" cy="109538"/>
            <a:chOff x="782824" y="2577157"/>
            <a:chExt cx="602922" cy="109538"/>
          </a:xfrm>
        </p:grpSpPr>
        <p:sp>
          <p:nvSpPr>
            <p:cNvPr id="42" name="Freeform 85">
              <a:extLst>
                <a:ext uri="{FF2B5EF4-FFF2-40B4-BE49-F238E27FC236}">
                  <a16:creationId xmlns:a16="http://schemas.microsoft.com/office/drawing/2014/main" id="{A2F17996-2C15-4A42-8FD2-2421ED249444}"/>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55" name="Freeform 85">
              <a:extLst>
                <a:ext uri="{FF2B5EF4-FFF2-40B4-BE49-F238E27FC236}">
                  <a16:creationId xmlns:a16="http://schemas.microsoft.com/office/drawing/2014/main" id="{4CBA2382-F161-42EC-9D1B-D33DDF73FF79}"/>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56" name="Freeform 85">
              <a:extLst>
                <a:ext uri="{FF2B5EF4-FFF2-40B4-BE49-F238E27FC236}">
                  <a16:creationId xmlns:a16="http://schemas.microsoft.com/office/drawing/2014/main" id="{8406390E-D229-47E9-8BF7-7CC7BD5FE2C6}"/>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3" name="Prostokąt: zaokrąglone rogi 62">
            <a:extLst>
              <a:ext uri="{FF2B5EF4-FFF2-40B4-BE49-F238E27FC236}">
                <a16:creationId xmlns:a16="http://schemas.microsoft.com/office/drawing/2014/main" id="{EE6F52CF-0C86-4061-9723-2D4DDB027B97}"/>
              </a:ext>
            </a:extLst>
          </p:cNvPr>
          <p:cNvSpPr/>
          <p:nvPr/>
        </p:nvSpPr>
        <p:spPr>
          <a:xfrm>
            <a:off x="2053076" y="1257975"/>
            <a:ext cx="4643722" cy="4699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60" name="Grupa 59">
            <a:extLst>
              <a:ext uri="{FF2B5EF4-FFF2-40B4-BE49-F238E27FC236}">
                <a16:creationId xmlns:a16="http://schemas.microsoft.com/office/drawing/2014/main" id="{225DB3D0-9969-416C-9824-88DD7596DFED}"/>
              </a:ext>
            </a:extLst>
          </p:cNvPr>
          <p:cNvGrpSpPr/>
          <p:nvPr/>
        </p:nvGrpSpPr>
        <p:grpSpPr>
          <a:xfrm>
            <a:off x="3166350" y="1365884"/>
            <a:ext cx="4077158" cy="255385"/>
            <a:chOff x="2802020" y="1315133"/>
            <a:chExt cx="4077158" cy="255385"/>
          </a:xfrm>
        </p:grpSpPr>
        <p:sp>
          <p:nvSpPr>
            <p:cNvPr id="44" name="pole tekstowe 43">
              <a:extLst>
                <a:ext uri="{FF2B5EF4-FFF2-40B4-BE49-F238E27FC236}">
                  <a16:creationId xmlns:a16="http://schemas.microsoft.com/office/drawing/2014/main" id="{981E7367-A98F-4621-A906-DDC2DA339FDD}"/>
                </a:ext>
              </a:extLst>
            </p:cNvPr>
            <p:cNvSpPr txBox="1"/>
            <p:nvPr/>
          </p:nvSpPr>
          <p:spPr>
            <a:xfrm>
              <a:off x="2884890" y="1315965"/>
              <a:ext cx="1793503" cy="253916"/>
            </a:xfrm>
            <a:prstGeom prst="rect">
              <a:avLst/>
            </a:prstGeom>
            <a:noFill/>
          </p:spPr>
          <p:txBody>
            <a:bodyPr wrap="square" rtlCol="0">
              <a:spAutoFit/>
            </a:bodyPr>
            <a:lstStyle/>
            <a:p>
              <a:r>
                <a:rPr lang="pl-PL" sz="1050"/>
                <a:t>Pracujący</a:t>
              </a:r>
            </a:p>
          </p:txBody>
        </p:sp>
        <p:sp>
          <p:nvSpPr>
            <p:cNvPr id="48" name="pole tekstowe 47">
              <a:extLst>
                <a:ext uri="{FF2B5EF4-FFF2-40B4-BE49-F238E27FC236}">
                  <a16:creationId xmlns:a16="http://schemas.microsoft.com/office/drawing/2014/main" id="{3913A6FF-36AD-4667-92E6-547056A915DE}"/>
                </a:ext>
              </a:extLst>
            </p:cNvPr>
            <p:cNvSpPr txBox="1"/>
            <p:nvPr/>
          </p:nvSpPr>
          <p:spPr>
            <a:xfrm>
              <a:off x="3902256" y="1315133"/>
              <a:ext cx="1793503" cy="253916"/>
            </a:xfrm>
            <a:prstGeom prst="rect">
              <a:avLst/>
            </a:prstGeom>
            <a:noFill/>
          </p:spPr>
          <p:txBody>
            <a:bodyPr wrap="square" rtlCol="0">
              <a:spAutoFit/>
            </a:bodyPr>
            <a:lstStyle/>
            <a:p>
              <a:r>
                <a:rPr lang="pl-PL" sz="1050"/>
                <a:t>Emeryt, rencista</a:t>
              </a:r>
            </a:p>
          </p:txBody>
        </p:sp>
        <p:sp>
          <p:nvSpPr>
            <p:cNvPr id="49" name="pole tekstowe 48">
              <a:extLst>
                <a:ext uri="{FF2B5EF4-FFF2-40B4-BE49-F238E27FC236}">
                  <a16:creationId xmlns:a16="http://schemas.microsoft.com/office/drawing/2014/main" id="{748B22EB-5F25-457B-B0E8-B0FAD7E93EC2}"/>
                </a:ext>
              </a:extLst>
            </p:cNvPr>
            <p:cNvSpPr txBox="1"/>
            <p:nvPr/>
          </p:nvSpPr>
          <p:spPr>
            <a:xfrm>
              <a:off x="5085675" y="1316602"/>
              <a:ext cx="1793503" cy="253916"/>
            </a:xfrm>
            <a:prstGeom prst="rect">
              <a:avLst/>
            </a:prstGeom>
            <a:noFill/>
          </p:spPr>
          <p:txBody>
            <a:bodyPr wrap="square" rtlCol="0">
              <a:spAutoFit/>
            </a:bodyPr>
            <a:lstStyle/>
            <a:p>
              <a:r>
                <a:rPr lang="pl-PL" sz="1050"/>
                <a:t>Niepracujący</a:t>
              </a:r>
            </a:p>
          </p:txBody>
        </p:sp>
        <p:sp>
          <p:nvSpPr>
            <p:cNvPr id="68" name="Freeform 85">
              <a:extLst>
                <a:ext uri="{FF2B5EF4-FFF2-40B4-BE49-F238E27FC236}">
                  <a16:creationId xmlns:a16="http://schemas.microsoft.com/office/drawing/2014/main" id="{4BE151ED-CC80-48EE-ADB2-36FC20F9EB78}"/>
                </a:ext>
              </a:extLst>
            </p:cNvPr>
            <p:cNvSpPr>
              <a:spLocks/>
            </p:cNvSpPr>
            <p:nvPr/>
          </p:nvSpPr>
          <p:spPr bwMode="auto">
            <a:xfrm>
              <a:off x="2802020"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D49812BD-1848-4B8A-9105-FF50F005A438}"/>
                </a:ext>
              </a:extLst>
            </p:cNvPr>
            <p:cNvSpPr>
              <a:spLocks/>
            </p:cNvSpPr>
            <p:nvPr/>
          </p:nvSpPr>
          <p:spPr bwMode="auto">
            <a:xfrm>
              <a:off x="3815553"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sp>
          <p:nvSpPr>
            <p:cNvPr id="70" name="Freeform 85">
              <a:extLst>
                <a:ext uri="{FF2B5EF4-FFF2-40B4-BE49-F238E27FC236}">
                  <a16:creationId xmlns:a16="http://schemas.microsoft.com/office/drawing/2014/main" id="{2DEF859A-DA45-4656-9AB6-49D78F8F1521}"/>
                </a:ext>
              </a:extLst>
            </p:cNvPr>
            <p:cNvSpPr>
              <a:spLocks/>
            </p:cNvSpPr>
            <p:nvPr/>
          </p:nvSpPr>
          <p:spPr bwMode="auto">
            <a:xfrm>
              <a:off x="5006324" y="138829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w="12700">
              <a:solidFill>
                <a:schemeClr val="bg1"/>
              </a:solidFill>
            </a:ln>
          </p:spPr>
          <p:txBody>
            <a:bodyPr vert="horz" wrap="square" lIns="91440" tIns="45720" rIns="91440" bIns="45720" numCol="1" anchor="t" anchorCtr="0" compatLnSpc="1">
              <a:prstTxWarp prst="textNoShape">
                <a:avLst/>
              </a:prstTxWarp>
            </a:bodyPr>
            <a:lstStyle/>
            <a:p>
              <a:endParaRPr lang="pl-PL"/>
            </a:p>
          </p:txBody>
        </p:sp>
      </p:grpSp>
      <p:sp>
        <p:nvSpPr>
          <p:cNvPr id="62" name="pole tekstowe 61">
            <a:extLst>
              <a:ext uri="{FF2B5EF4-FFF2-40B4-BE49-F238E27FC236}">
                <a16:creationId xmlns:a16="http://schemas.microsoft.com/office/drawing/2014/main" id="{0C3AD30B-124D-4921-9E9B-F94C36301297}"/>
              </a:ext>
            </a:extLst>
          </p:cNvPr>
          <p:cNvSpPr txBox="1"/>
          <p:nvPr/>
        </p:nvSpPr>
        <p:spPr>
          <a:xfrm>
            <a:off x="2120273" y="1281356"/>
            <a:ext cx="932694" cy="415498"/>
          </a:xfrm>
          <a:prstGeom prst="rect">
            <a:avLst/>
          </a:prstGeom>
          <a:noFill/>
        </p:spPr>
        <p:txBody>
          <a:bodyPr wrap="square" rtlCol="0">
            <a:spAutoFit/>
          </a:bodyPr>
          <a:lstStyle/>
          <a:p>
            <a:r>
              <a:rPr lang="pl-PL" sz="1050" b="1"/>
              <a:t>SYTUACJA ZAWODOWA</a:t>
            </a:r>
          </a:p>
        </p:txBody>
      </p:sp>
      <p:graphicFrame>
        <p:nvGraphicFramePr>
          <p:cNvPr id="9" name="Wykres 8">
            <a:extLst>
              <a:ext uri="{FF2B5EF4-FFF2-40B4-BE49-F238E27FC236}">
                <a16:creationId xmlns:a16="http://schemas.microsoft.com/office/drawing/2014/main" id="{0268B532-F585-445C-84F5-B92D1536C7B7}"/>
              </a:ext>
            </a:extLst>
          </p:cNvPr>
          <p:cNvGraphicFramePr/>
          <p:nvPr/>
        </p:nvGraphicFramePr>
        <p:xfrm>
          <a:off x="2375775" y="2568853"/>
          <a:ext cx="1581150" cy="2746409"/>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Wykres 9">
            <a:extLst>
              <a:ext uri="{FF2B5EF4-FFF2-40B4-BE49-F238E27FC236}">
                <a16:creationId xmlns:a16="http://schemas.microsoft.com/office/drawing/2014/main" id="{6DA7E340-6181-4FC9-82E6-F446320727E6}"/>
              </a:ext>
            </a:extLst>
          </p:cNvPr>
          <p:cNvGraphicFramePr/>
          <p:nvPr/>
        </p:nvGraphicFramePr>
        <p:xfrm>
          <a:off x="4032002" y="2568853"/>
          <a:ext cx="1581150" cy="2746409"/>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Wykres 13">
            <a:extLst>
              <a:ext uri="{FF2B5EF4-FFF2-40B4-BE49-F238E27FC236}">
                <a16:creationId xmlns:a16="http://schemas.microsoft.com/office/drawing/2014/main" id="{91CCD299-6436-4CEE-A1C7-0AEA6E93D1B6}"/>
              </a:ext>
            </a:extLst>
          </p:cNvPr>
          <p:cNvGraphicFramePr/>
          <p:nvPr/>
        </p:nvGraphicFramePr>
        <p:xfrm>
          <a:off x="5734334" y="2568853"/>
          <a:ext cx="1581150" cy="274640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Wykres 14">
            <a:extLst>
              <a:ext uri="{FF2B5EF4-FFF2-40B4-BE49-F238E27FC236}">
                <a16:creationId xmlns:a16="http://schemas.microsoft.com/office/drawing/2014/main" id="{DF0ADF94-05D0-48A3-9D4F-E1AFD4DF1079}"/>
              </a:ext>
            </a:extLst>
          </p:cNvPr>
          <p:cNvGraphicFramePr/>
          <p:nvPr/>
        </p:nvGraphicFramePr>
        <p:xfrm>
          <a:off x="7422241" y="2568853"/>
          <a:ext cx="1581150" cy="2746409"/>
        </p:xfrm>
        <a:graphic>
          <a:graphicData uri="http://schemas.openxmlformats.org/drawingml/2006/chart">
            <c:chart xmlns:c="http://schemas.openxmlformats.org/drawingml/2006/chart" xmlns:r="http://schemas.openxmlformats.org/officeDocument/2006/relationships" r:id="rId8"/>
          </a:graphicData>
        </a:graphic>
      </p:graphicFrame>
      <p:grpSp>
        <p:nvGrpSpPr>
          <p:cNvPr id="95" name="Grupa 94">
            <a:extLst>
              <a:ext uri="{FF2B5EF4-FFF2-40B4-BE49-F238E27FC236}">
                <a16:creationId xmlns:a16="http://schemas.microsoft.com/office/drawing/2014/main" id="{FFA05D19-EE8F-4BEA-BC7F-DB74387E4EF6}"/>
              </a:ext>
            </a:extLst>
          </p:cNvPr>
          <p:cNvGrpSpPr>
            <a:grpSpLocks noChangeAspect="1"/>
          </p:cNvGrpSpPr>
          <p:nvPr/>
        </p:nvGrpSpPr>
        <p:grpSpPr>
          <a:xfrm>
            <a:off x="6508541" y="1168806"/>
            <a:ext cx="489898" cy="556443"/>
            <a:chOff x="8001129" y="3982537"/>
            <a:chExt cx="284805" cy="323493"/>
          </a:xfrm>
        </p:grpSpPr>
        <p:sp>
          <p:nvSpPr>
            <p:cNvPr id="96" name="Freeform 167">
              <a:extLst>
                <a:ext uri="{FF2B5EF4-FFF2-40B4-BE49-F238E27FC236}">
                  <a16:creationId xmlns:a16="http://schemas.microsoft.com/office/drawing/2014/main" id="{4020CA31-653E-434D-8D28-688A1FF2E290}"/>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7" name="Freeform 168">
              <a:extLst>
                <a:ext uri="{FF2B5EF4-FFF2-40B4-BE49-F238E27FC236}">
                  <a16:creationId xmlns:a16="http://schemas.microsoft.com/office/drawing/2014/main" id="{3C065529-CAD0-462A-B552-CAB72202CA20}"/>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169">
              <a:extLst>
                <a:ext uri="{FF2B5EF4-FFF2-40B4-BE49-F238E27FC236}">
                  <a16:creationId xmlns:a16="http://schemas.microsoft.com/office/drawing/2014/main" id="{C40312E5-63B2-4CC1-A142-635E70863BA0}"/>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99" name="Grupa 98">
            <a:extLst>
              <a:ext uri="{FF2B5EF4-FFF2-40B4-BE49-F238E27FC236}">
                <a16:creationId xmlns:a16="http://schemas.microsoft.com/office/drawing/2014/main" id="{402B6B73-BA08-4677-A724-94B5A84AE1BE}"/>
              </a:ext>
            </a:extLst>
          </p:cNvPr>
          <p:cNvGrpSpPr/>
          <p:nvPr/>
        </p:nvGrpSpPr>
        <p:grpSpPr>
          <a:xfrm>
            <a:off x="2479627" y="2662602"/>
            <a:ext cx="602922" cy="109538"/>
            <a:chOff x="782824" y="2577157"/>
            <a:chExt cx="602922" cy="109538"/>
          </a:xfrm>
        </p:grpSpPr>
        <p:sp>
          <p:nvSpPr>
            <p:cNvPr id="100" name="Freeform 85">
              <a:extLst>
                <a:ext uri="{FF2B5EF4-FFF2-40B4-BE49-F238E27FC236}">
                  <a16:creationId xmlns:a16="http://schemas.microsoft.com/office/drawing/2014/main" id="{6696AC00-F7CD-4831-A39B-7C85C35F148B}"/>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1" name="Freeform 85">
              <a:extLst>
                <a:ext uri="{FF2B5EF4-FFF2-40B4-BE49-F238E27FC236}">
                  <a16:creationId xmlns:a16="http://schemas.microsoft.com/office/drawing/2014/main" id="{FC903B32-2804-432D-A99A-7A994759386D}"/>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02" name="Freeform 85">
              <a:extLst>
                <a:ext uri="{FF2B5EF4-FFF2-40B4-BE49-F238E27FC236}">
                  <a16:creationId xmlns:a16="http://schemas.microsoft.com/office/drawing/2014/main" id="{EE0E4C6C-C513-4593-ADB8-3F9513664CE3}"/>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3" name="Grupa 102">
            <a:extLst>
              <a:ext uri="{FF2B5EF4-FFF2-40B4-BE49-F238E27FC236}">
                <a16:creationId xmlns:a16="http://schemas.microsoft.com/office/drawing/2014/main" id="{DE54848F-90E5-4FC3-A4DC-7D70C054189A}"/>
              </a:ext>
            </a:extLst>
          </p:cNvPr>
          <p:cNvGrpSpPr/>
          <p:nvPr/>
        </p:nvGrpSpPr>
        <p:grpSpPr>
          <a:xfrm>
            <a:off x="4156211" y="2662602"/>
            <a:ext cx="602922" cy="109538"/>
            <a:chOff x="782824" y="2577157"/>
            <a:chExt cx="602922" cy="109538"/>
          </a:xfrm>
        </p:grpSpPr>
        <p:sp>
          <p:nvSpPr>
            <p:cNvPr id="104" name="Freeform 85">
              <a:extLst>
                <a:ext uri="{FF2B5EF4-FFF2-40B4-BE49-F238E27FC236}">
                  <a16:creationId xmlns:a16="http://schemas.microsoft.com/office/drawing/2014/main" id="{A17F405A-3222-453D-BD65-05D59BEE7CD1}"/>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5" name="Freeform 85">
              <a:extLst>
                <a:ext uri="{FF2B5EF4-FFF2-40B4-BE49-F238E27FC236}">
                  <a16:creationId xmlns:a16="http://schemas.microsoft.com/office/drawing/2014/main" id="{E34C944B-9AF6-499E-8D83-F5AF5D7929C7}"/>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06" name="Freeform 85">
              <a:extLst>
                <a:ext uri="{FF2B5EF4-FFF2-40B4-BE49-F238E27FC236}">
                  <a16:creationId xmlns:a16="http://schemas.microsoft.com/office/drawing/2014/main" id="{5915DDAF-7C50-485D-8935-975672815DA8}"/>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7" name="Grupa 106">
            <a:extLst>
              <a:ext uri="{FF2B5EF4-FFF2-40B4-BE49-F238E27FC236}">
                <a16:creationId xmlns:a16="http://schemas.microsoft.com/office/drawing/2014/main" id="{5DA65703-B43E-47D0-AAC6-1CC366666070}"/>
              </a:ext>
            </a:extLst>
          </p:cNvPr>
          <p:cNvGrpSpPr/>
          <p:nvPr/>
        </p:nvGrpSpPr>
        <p:grpSpPr>
          <a:xfrm>
            <a:off x="5839013" y="2662602"/>
            <a:ext cx="602922" cy="109538"/>
            <a:chOff x="782824" y="2577157"/>
            <a:chExt cx="602922" cy="109538"/>
          </a:xfrm>
        </p:grpSpPr>
        <p:sp>
          <p:nvSpPr>
            <p:cNvPr id="108" name="Freeform 85">
              <a:extLst>
                <a:ext uri="{FF2B5EF4-FFF2-40B4-BE49-F238E27FC236}">
                  <a16:creationId xmlns:a16="http://schemas.microsoft.com/office/drawing/2014/main" id="{2C284701-5B87-4B71-96E5-904B533048CB}"/>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09" name="Freeform 85">
              <a:extLst>
                <a:ext uri="{FF2B5EF4-FFF2-40B4-BE49-F238E27FC236}">
                  <a16:creationId xmlns:a16="http://schemas.microsoft.com/office/drawing/2014/main" id="{83DF3145-AEEA-4E38-AE88-869BE5E81AC5}"/>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10" name="Freeform 85">
              <a:extLst>
                <a:ext uri="{FF2B5EF4-FFF2-40B4-BE49-F238E27FC236}">
                  <a16:creationId xmlns:a16="http://schemas.microsoft.com/office/drawing/2014/main" id="{2F0410F1-953D-4342-B62D-B0833C194FBD}"/>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1" name="Grupa 110">
            <a:extLst>
              <a:ext uri="{FF2B5EF4-FFF2-40B4-BE49-F238E27FC236}">
                <a16:creationId xmlns:a16="http://schemas.microsoft.com/office/drawing/2014/main" id="{77E77F27-F468-4060-8C16-EF616713CF1F}"/>
              </a:ext>
            </a:extLst>
          </p:cNvPr>
          <p:cNvGrpSpPr/>
          <p:nvPr/>
        </p:nvGrpSpPr>
        <p:grpSpPr>
          <a:xfrm>
            <a:off x="7522711" y="2662602"/>
            <a:ext cx="602922" cy="109538"/>
            <a:chOff x="782824" y="2577157"/>
            <a:chExt cx="602922" cy="109538"/>
          </a:xfrm>
        </p:grpSpPr>
        <p:sp>
          <p:nvSpPr>
            <p:cNvPr id="112" name="Freeform 85">
              <a:extLst>
                <a:ext uri="{FF2B5EF4-FFF2-40B4-BE49-F238E27FC236}">
                  <a16:creationId xmlns:a16="http://schemas.microsoft.com/office/drawing/2014/main" id="{A8F26128-F8BF-4C9D-B5F7-7BB38BB325FD}"/>
                </a:ext>
              </a:extLst>
            </p:cNvPr>
            <p:cNvSpPr>
              <a:spLocks/>
            </p:cNvSpPr>
            <p:nvPr/>
          </p:nvSpPr>
          <p:spPr bwMode="auto">
            <a:xfrm>
              <a:off x="782824"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E779AB"/>
            </a:solidFill>
            <a:ln>
              <a:noFill/>
            </a:ln>
          </p:spPr>
          <p:txBody>
            <a:bodyPr vert="horz" wrap="square" lIns="91440" tIns="45720" rIns="91440" bIns="45720" numCol="1" anchor="t" anchorCtr="0" compatLnSpc="1">
              <a:prstTxWarp prst="textNoShape">
                <a:avLst/>
              </a:prstTxWarp>
            </a:bodyPr>
            <a:lstStyle/>
            <a:p>
              <a:endParaRPr lang="pl-PL"/>
            </a:p>
          </p:txBody>
        </p:sp>
        <p:sp>
          <p:nvSpPr>
            <p:cNvPr id="113" name="Freeform 85">
              <a:extLst>
                <a:ext uri="{FF2B5EF4-FFF2-40B4-BE49-F238E27FC236}">
                  <a16:creationId xmlns:a16="http://schemas.microsoft.com/office/drawing/2014/main" id="{DC0F854D-CAB0-48D6-8532-89487702EE3C}"/>
                </a:ext>
              </a:extLst>
            </p:cNvPr>
            <p:cNvSpPr>
              <a:spLocks/>
            </p:cNvSpPr>
            <p:nvPr/>
          </p:nvSpPr>
          <p:spPr bwMode="auto">
            <a:xfrm>
              <a:off x="1030310"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BFBCD3"/>
            </a:solidFill>
            <a:ln>
              <a:noFill/>
            </a:ln>
          </p:spPr>
          <p:txBody>
            <a:bodyPr vert="horz" wrap="square" lIns="91440" tIns="45720" rIns="91440" bIns="45720" numCol="1" anchor="t" anchorCtr="0" compatLnSpc="1">
              <a:prstTxWarp prst="textNoShape">
                <a:avLst/>
              </a:prstTxWarp>
            </a:bodyPr>
            <a:lstStyle/>
            <a:p>
              <a:endParaRPr lang="pl-PL"/>
            </a:p>
          </p:txBody>
        </p:sp>
        <p:sp>
          <p:nvSpPr>
            <p:cNvPr id="114" name="Freeform 85">
              <a:extLst>
                <a:ext uri="{FF2B5EF4-FFF2-40B4-BE49-F238E27FC236}">
                  <a16:creationId xmlns:a16="http://schemas.microsoft.com/office/drawing/2014/main" id="{65B86E73-AB13-4077-96A6-62F7665181E5}"/>
                </a:ext>
              </a:extLst>
            </p:cNvPr>
            <p:cNvSpPr>
              <a:spLocks/>
            </p:cNvSpPr>
            <p:nvPr/>
          </p:nvSpPr>
          <p:spPr bwMode="auto">
            <a:xfrm>
              <a:off x="1277796" y="2577157"/>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rgbClr val="283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Symbol zastępczy tekstu 7">
            <a:extLst>
              <a:ext uri="{FF2B5EF4-FFF2-40B4-BE49-F238E27FC236}">
                <a16:creationId xmlns:a16="http://schemas.microsoft.com/office/drawing/2014/main" id="{6D557089-8C86-0146-BD27-AD02E8EA79FB}"/>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74556280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8" descr="Osoby które oszczędzają energię w domu.&#10;&#10;Wykres kołowy przedstawiający oszczędzających respondentów: 96%.">
            <a:extLst>
              <a:ext uri="{FF2B5EF4-FFF2-40B4-BE49-F238E27FC236}">
                <a16:creationId xmlns:a16="http://schemas.microsoft.com/office/drawing/2014/main" id="{991FE21E-2D99-4011-AF63-D9FFA0E0EA6F}"/>
              </a:ext>
            </a:extLst>
          </p:cNvPr>
          <p:cNvGraphicFramePr/>
          <p:nvPr>
            <p:extLst>
              <p:ext uri="{D42A27DB-BD31-4B8C-83A1-F6EECF244321}">
                <p14:modId xmlns:p14="http://schemas.microsoft.com/office/powerpoint/2010/main" val="766406168"/>
              </p:ext>
            </p:extLst>
          </p:nvPr>
        </p:nvGraphicFramePr>
        <p:xfrm>
          <a:off x="333052" y="2328392"/>
          <a:ext cx="2380518" cy="132040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P22. Czy oszczędza Pan(i) energię w domu? Jeśli tak, to w jaki sposób?</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17" name="Wykres 16" descr="Sposób w jaki oszczędzana jest energia.&#10;&#10;Wykres słupkowy przedstawiający sposoby oszczędzania energii: gaszenie świateł w nieużywanych pomieszczeniach&#10;65%, stosowanie energooszczędnych źródeł światła 48%, zakup energooszczędnych urządzeń gospodarstwa domowego 24%, unikanie trybu czuwania (&quot;stand by&quot;) w urządzeniach RTV/AGD 23%, instalacja systemów do pozyskiwania energii ze źródeł odnawialnych 8%, przykręcanie kaloryferów 8%, wyłączanie nieużywanych sprzętów 6%, termomodernizacja 4%, edukacja domowników i świadome korzystanie z wody/prądu 3%, korzystanie z ekonomicznych taryf energetycznych 3%, uszczelnianie okien 2%, &#10;gotowanie jedynie potrzebnej ilości wody/ włączanie pełnych urządzeń 1%, energooszczędne ogrzewanie 1%, zamontowanie czujników 1%, korzystanie z gazu 1%, inny sposób 4%.&#10;">
            <a:extLst>
              <a:ext uri="{FF2B5EF4-FFF2-40B4-BE49-F238E27FC236}">
                <a16:creationId xmlns:a16="http://schemas.microsoft.com/office/drawing/2014/main" id="{EBF1B43C-6715-48A2-9063-F95AF03C52F0}"/>
              </a:ext>
            </a:extLst>
          </p:cNvPr>
          <p:cNvGraphicFramePr/>
          <p:nvPr/>
        </p:nvGraphicFramePr>
        <p:xfrm>
          <a:off x="2243579" y="1538512"/>
          <a:ext cx="7701699" cy="3713071"/>
        </p:xfrm>
        <a:graphic>
          <a:graphicData uri="http://schemas.openxmlformats.org/drawingml/2006/chart">
            <c:chart xmlns:c="http://schemas.openxmlformats.org/drawingml/2006/chart" xmlns:r="http://schemas.openxmlformats.org/officeDocument/2006/relationships" r:id="rId4"/>
          </a:graphicData>
        </a:graphic>
      </p:graphicFrame>
      <p:sp>
        <p:nvSpPr>
          <p:cNvPr id="19" name="Prostokąt: zaokrąglone rogi 18">
            <a:extLst>
              <a:ext uri="{FF2B5EF4-FFF2-40B4-BE49-F238E27FC236}">
                <a16:creationId xmlns:a16="http://schemas.microsoft.com/office/drawing/2014/main" id="{82516840-DF20-4960-AA42-68E416C96F22}"/>
              </a:ext>
            </a:extLst>
          </p:cNvPr>
          <p:cNvSpPr/>
          <p:nvPr/>
        </p:nvSpPr>
        <p:spPr>
          <a:xfrm>
            <a:off x="409203" y="1556490"/>
            <a:ext cx="1769727" cy="3551508"/>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1" name="pole tekstowe 20">
            <a:extLst>
              <a:ext uri="{FF2B5EF4-FFF2-40B4-BE49-F238E27FC236}">
                <a16:creationId xmlns:a16="http://schemas.microsoft.com/office/drawing/2014/main" id="{A6E1D87D-D4E5-4599-B4EE-563DD2D152CA}"/>
              </a:ext>
            </a:extLst>
          </p:cNvPr>
          <p:cNvSpPr txBox="1"/>
          <p:nvPr/>
        </p:nvSpPr>
        <p:spPr>
          <a:xfrm>
            <a:off x="397697" y="1682061"/>
            <a:ext cx="1781233" cy="415498"/>
          </a:xfrm>
          <a:prstGeom prst="rect">
            <a:avLst/>
          </a:prstGeom>
          <a:noFill/>
        </p:spPr>
        <p:txBody>
          <a:bodyPr wrap="square">
            <a:spAutoFit/>
          </a:bodyPr>
          <a:lstStyle/>
          <a:p>
            <a:pPr algn="ctr"/>
            <a:r>
              <a:rPr lang="pl-PL" sz="1050" b="1" i="1"/>
              <a:t>Osoby, które oszczędzają energię w domu.</a:t>
            </a:r>
          </a:p>
        </p:txBody>
      </p:sp>
      <p:grpSp>
        <p:nvGrpSpPr>
          <p:cNvPr id="28" name="Grupa 27">
            <a:extLst>
              <a:ext uri="{FF2B5EF4-FFF2-40B4-BE49-F238E27FC236}">
                <a16:creationId xmlns:a16="http://schemas.microsoft.com/office/drawing/2014/main" id="{B72CBC12-E8D6-4A70-A59E-BCBAC0896E9E}"/>
              </a:ext>
            </a:extLst>
          </p:cNvPr>
          <p:cNvGrpSpPr/>
          <p:nvPr/>
        </p:nvGrpSpPr>
        <p:grpSpPr>
          <a:xfrm>
            <a:off x="827584" y="3988347"/>
            <a:ext cx="834569" cy="907980"/>
            <a:chOff x="3673475" y="2644776"/>
            <a:chExt cx="685800" cy="746125"/>
          </a:xfrm>
          <a:solidFill>
            <a:srgbClr val="D9D9D9"/>
          </a:solidFill>
        </p:grpSpPr>
        <p:sp>
          <p:nvSpPr>
            <p:cNvPr id="29" name="Freeform 49">
              <a:extLst>
                <a:ext uri="{FF2B5EF4-FFF2-40B4-BE49-F238E27FC236}">
                  <a16:creationId xmlns:a16="http://schemas.microsoft.com/office/drawing/2014/main" id="{0A18FE62-47F7-4E1A-A4A8-62F252EF5F6B}"/>
                </a:ext>
              </a:extLst>
            </p:cNvPr>
            <p:cNvSpPr>
              <a:spLocks noEditPoints="1"/>
            </p:cNvSpPr>
            <p:nvPr/>
          </p:nvSpPr>
          <p:spPr bwMode="auto">
            <a:xfrm>
              <a:off x="3673475" y="2644776"/>
              <a:ext cx="685800" cy="652463"/>
            </a:xfrm>
            <a:custGeom>
              <a:avLst/>
              <a:gdLst>
                <a:gd name="T0" fmla="*/ 67 w 862"/>
                <a:gd name="T1" fmla="*/ 803 h 822"/>
                <a:gd name="T2" fmla="*/ 106 w 862"/>
                <a:gd name="T3" fmla="*/ 822 h 822"/>
                <a:gd name="T4" fmla="*/ 379 w 862"/>
                <a:gd name="T5" fmla="*/ 719 h 822"/>
                <a:gd name="T6" fmla="*/ 401 w 862"/>
                <a:gd name="T7" fmla="*/ 656 h 822"/>
                <a:gd name="T8" fmla="*/ 468 w 862"/>
                <a:gd name="T9" fmla="*/ 483 h 822"/>
                <a:gd name="T10" fmla="*/ 524 w 862"/>
                <a:gd name="T11" fmla="*/ 435 h 822"/>
                <a:gd name="T12" fmla="*/ 635 w 862"/>
                <a:gd name="T13" fmla="*/ 407 h 822"/>
                <a:gd name="T14" fmla="*/ 725 w 862"/>
                <a:gd name="T15" fmla="*/ 389 h 822"/>
                <a:gd name="T16" fmla="*/ 781 w 862"/>
                <a:gd name="T17" fmla="*/ 356 h 822"/>
                <a:gd name="T18" fmla="*/ 823 w 862"/>
                <a:gd name="T19" fmla="*/ 288 h 822"/>
                <a:gd name="T20" fmla="*/ 834 w 862"/>
                <a:gd name="T21" fmla="*/ 207 h 822"/>
                <a:gd name="T22" fmla="*/ 826 w 862"/>
                <a:gd name="T23" fmla="*/ 106 h 822"/>
                <a:gd name="T24" fmla="*/ 850 w 862"/>
                <a:gd name="T25" fmla="*/ 30 h 822"/>
                <a:gd name="T26" fmla="*/ 862 w 862"/>
                <a:gd name="T27" fmla="*/ 7 h 822"/>
                <a:gd name="T28" fmla="*/ 823 w 862"/>
                <a:gd name="T29" fmla="*/ 0 h 822"/>
                <a:gd name="T30" fmla="*/ 696 w 862"/>
                <a:gd name="T31" fmla="*/ 19 h 822"/>
                <a:gd name="T32" fmla="*/ 573 w 862"/>
                <a:gd name="T33" fmla="*/ 64 h 822"/>
                <a:gd name="T34" fmla="*/ 449 w 862"/>
                <a:gd name="T35" fmla="*/ 151 h 822"/>
                <a:gd name="T36" fmla="*/ 395 w 862"/>
                <a:gd name="T37" fmla="*/ 240 h 822"/>
                <a:gd name="T38" fmla="*/ 381 w 862"/>
                <a:gd name="T39" fmla="*/ 317 h 822"/>
                <a:gd name="T40" fmla="*/ 391 w 862"/>
                <a:gd name="T41" fmla="*/ 387 h 822"/>
                <a:gd name="T42" fmla="*/ 461 w 862"/>
                <a:gd name="T43" fmla="*/ 317 h 822"/>
                <a:gd name="T44" fmla="*/ 584 w 862"/>
                <a:gd name="T45" fmla="*/ 160 h 822"/>
                <a:gd name="T46" fmla="*/ 648 w 862"/>
                <a:gd name="T47" fmla="*/ 120 h 822"/>
                <a:gd name="T48" fmla="*/ 721 w 862"/>
                <a:gd name="T49" fmla="*/ 100 h 822"/>
                <a:gd name="T50" fmla="*/ 710 w 862"/>
                <a:gd name="T51" fmla="*/ 117 h 822"/>
                <a:gd name="T52" fmla="*/ 629 w 862"/>
                <a:gd name="T53" fmla="*/ 164 h 822"/>
                <a:gd name="T54" fmla="*/ 539 w 862"/>
                <a:gd name="T55" fmla="*/ 254 h 822"/>
                <a:gd name="T56" fmla="*/ 433 w 862"/>
                <a:gd name="T57" fmla="*/ 443 h 822"/>
                <a:gd name="T58" fmla="*/ 402 w 862"/>
                <a:gd name="T59" fmla="*/ 510 h 822"/>
                <a:gd name="T60" fmla="*/ 390 w 862"/>
                <a:gd name="T61" fmla="*/ 502 h 822"/>
                <a:gd name="T62" fmla="*/ 303 w 862"/>
                <a:gd name="T63" fmla="*/ 386 h 822"/>
                <a:gd name="T64" fmla="*/ 194 w 862"/>
                <a:gd name="T65" fmla="*/ 295 h 822"/>
                <a:gd name="T66" fmla="*/ 129 w 862"/>
                <a:gd name="T67" fmla="*/ 272 h 822"/>
                <a:gd name="T68" fmla="*/ 107 w 862"/>
                <a:gd name="T69" fmla="*/ 258 h 822"/>
                <a:gd name="T70" fmla="*/ 196 w 862"/>
                <a:gd name="T71" fmla="*/ 272 h 822"/>
                <a:gd name="T72" fmla="*/ 273 w 862"/>
                <a:gd name="T73" fmla="*/ 327 h 822"/>
                <a:gd name="T74" fmla="*/ 368 w 862"/>
                <a:gd name="T75" fmla="*/ 435 h 822"/>
                <a:gd name="T76" fmla="*/ 360 w 862"/>
                <a:gd name="T77" fmla="*/ 333 h 822"/>
                <a:gd name="T78" fmla="*/ 297 w 862"/>
                <a:gd name="T79" fmla="*/ 254 h 822"/>
                <a:gd name="T80" fmla="*/ 202 w 862"/>
                <a:gd name="T81" fmla="*/ 213 h 822"/>
                <a:gd name="T82" fmla="*/ 113 w 862"/>
                <a:gd name="T83" fmla="*/ 201 h 822"/>
                <a:gd name="T84" fmla="*/ 25 w 862"/>
                <a:gd name="T85" fmla="*/ 207 h 822"/>
                <a:gd name="T86" fmla="*/ 0 w 862"/>
                <a:gd name="T87" fmla="*/ 218 h 822"/>
                <a:gd name="T88" fmla="*/ 25 w 862"/>
                <a:gd name="T89" fmla="*/ 246 h 822"/>
                <a:gd name="T90" fmla="*/ 45 w 862"/>
                <a:gd name="T91" fmla="*/ 336 h 822"/>
                <a:gd name="T92" fmla="*/ 67 w 862"/>
                <a:gd name="T93" fmla="*/ 400 h 822"/>
                <a:gd name="T94" fmla="*/ 129 w 862"/>
                <a:gd name="T95" fmla="*/ 449 h 822"/>
                <a:gd name="T96" fmla="*/ 210 w 862"/>
                <a:gd name="T97" fmla="*/ 452 h 822"/>
                <a:gd name="T98" fmla="*/ 298 w 862"/>
                <a:gd name="T99" fmla="*/ 457 h 822"/>
                <a:gd name="T100" fmla="*/ 332 w 862"/>
                <a:gd name="T101" fmla="*/ 479 h 822"/>
                <a:gd name="T102" fmla="*/ 382 w 862"/>
                <a:gd name="T103" fmla="*/ 552 h 822"/>
                <a:gd name="T104" fmla="*/ 353 w 862"/>
                <a:gd name="T105" fmla="*/ 654 h 822"/>
                <a:gd name="T106" fmla="*/ 401 w 862"/>
                <a:gd name="T107" fmla="*/ 65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2" h="822">
                  <a:moveTo>
                    <a:pt x="61" y="772"/>
                  </a:moveTo>
                  <a:lnTo>
                    <a:pt x="61" y="772"/>
                  </a:lnTo>
                  <a:lnTo>
                    <a:pt x="61" y="783"/>
                  </a:lnTo>
                  <a:lnTo>
                    <a:pt x="64" y="794"/>
                  </a:lnTo>
                  <a:lnTo>
                    <a:pt x="67" y="803"/>
                  </a:lnTo>
                  <a:lnTo>
                    <a:pt x="73" y="809"/>
                  </a:lnTo>
                  <a:lnTo>
                    <a:pt x="79" y="816"/>
                  </a:lnTo>
                  <a:lnTo>
                    <a:pt x="87" y="819"/>
                  </a:lnTo>
                  <a:lnTo>
                    <a:pt x="95" y="822"/>
                  </a:lnTo>
                  <a:lnTo>
                    <a:pt x="106" y="822"/>
                  </a:lnTo>
                  <a:lnTo>
                    <a:pt x="505" y="822"/>
                  </a:lnTo>
                  <a:lnTo>
                    <a:pt x="505" y="757"/>
                  </a:lnTo>
                  <a:lnTo>
                    <a:pt x="126" y="757"/>
                  </a:lnTo>
                  <a:lnTo>
                    <a:pt x="126" y="719"/>
                  </a:lnTo>
                  <a:lnTo>
                    <a:pt x="379" y="719"/>
                  </a:lnTo>
                  <a:lnTo>
                    <a:pt x="384" y="709"/>
                  </a:lnTo>
                  <a:lnTo>
                    <a:pt x="384" y="709"/>
                  </a:lnTo>
                  <a:lnTo>
                    <a:pt x="384" y="709"/>
                  </a:lnTo>
                  <a:lnTo>
                    <a:pt x="390" y="688"/>
                  </a:lnTo>
                  <a:lnTo>
                    <a:pt x="401" y="656"/>
                  </a:lnTo>
                  <a:lnTo>
                    <a:pt x="401" y="656"/>
                  </a:lnTo>
                  <a:lnTo>
                    <a:pt x="436" y="558"/>
                  </a:lnTo>
                  <a:lnTo>
                    <a:pt x="454" y="513"/>
                  </a:lnTo>
                  <a:lnTo>
                    <a:pt x="468" y="483"/>
                  </a:lnTo>
                  <a:lnTo>
                    <a:pt x="468" y="483"/>
                  </a:lnTo>
                  <a:lnTo>
                    <a:pt x="475" y="471"/>
                  </a:lnTo>
                  <a:lnTo>
                    <a:pt x="486" y="460"/>
                  </a:lnTo>
                  <a:lnTo>
                    <a:pt x="497" y="451"/>
                  </a:lnTo>
                  <a:lnTo>
                    <a:pt x="510" y="441"/>
                  </a:lnTo>
                  <a:lnTo>
                    <a:pt x="524" y="435"/>
                  </a:lnTo>
                  <a:lnTo>
                    <a:pt x="539" y="429"/>
                  </a:lnTo>
                  <a:lnTo>
                    <a:pt x="553" y="424"/>
                  </a:lnTo>
                  <a:lnTo>
                    <a:pt x="570" y="420"/>
                  </a:lnTo>
                  <a:lnTo>
                    <a:pt x="603" y="413"/>
                  </a:lnTo>
                  <a:lnTo>
                    <a:pt x="635" y="407"/>
                  </a:lnTo>
                  <a:lnTo>
                    <a:pt x="668" y="403"/>
                  </a:lnTo>
                  <a:lnTo>
                    <a:pt x="696" y="398"/>
                  </a:lnTo>
                  <a:lnTo>
                    <a:pt x="696" y="398"/>
                  </a:lnTo>
                  <a:lnTo>
                    <a:pt x="712" y="393"/>
                  </a:lnTo>
                  <a:lnTo>
                    <a:pt x="725" y="389"/>
                  </a:lnTo>
                  <a:lnTo>
                    <a:pt x="739" y="384"/>
                  </a:lnTo>
                  <a:lnTo>
                    <a:pt x="750" y="378"/>
                  </a:lnTo>
                  <a:lnTo>
                    <a:pt x="763" y="372"/>
                  </a:lnTo>
                  <a:lnTo>
                    <a:pt x="772" y="364"/>
                  </a:lnTo>
                  <a:lnTo>
                    <a:pt x="781" y="356"/>
                  </a:lnTo>
                  <a:lnTo>
                    <a:pt x="791" y="348"/>
                  </a:lnTo>
                  <a:lnTo>
                    <a:pt x="797" y="339"/>
                  </a:lnTo>
                  <a:lnTo>
                    <a:pt x="805" y="330"/>
                  </a:lnTo>
                  <a:lnTo>
                    <a:pt x="816" y="309"/>
                  </a:lnTo>
                  <a:lnTo>
                    <a:pt x="823" y="288"/>
                  </a:lnTo>
                  <a:lnTo>
                    <a:pt x="830" y="264"/>
                  </a:lnTo>
                  <a:lnTo>
                    <a:pt x="830" y="264"/>
                  </a:lnTo>
                  <a:lnTo>
                    <a:pt x="833" y="244"/>
                  </a:lnTo>
                  <a:lnTo>
                    <a:pt x="834" y="226"/>
                  </a:lnTo>
                  <a:lnTo>
                    <a:pt x="834" y="207"/>
                  </a:lnTo>
                  <a:lnTo>
                    <a:pt x="834" y="191"/>
                  </a:lnTo>
                  <a:lnTo>
                    <a:pt x="831" y="157"/>
                  </a:lnTo>
                  <a:lnTo>
                    <a:pt x="828" y="120"/>
                  </a:lnTo>
                  <a:lnTo>
                    <a:pt x="828" y="120"/>
                  </a:lnTo>
                  <a:lnTo>
                    <a:pt x="826" y="106"/>
                  </a:lnTo>
                  <a:lnTo>
                    <a:pt x="828" y="94"/>
                  </a:lnTo>
                  <a:lnTo>
                    <a:pt x="831" y="73"/>
                  </a:lnTo>
                  <a:lnTo>
                    <a:pt x="836" y="56"/>
                  </a:lnTo>
                  <a:lnTo>
                    <a:pt x="844" y="42"/>
                  </a:lnTo>
                  <a:lnTo>
                    <a:pt x="850" y="30"/>
                  </a:lnTo>
                  <a:lnTo>
                    <a:pt x="856" y="21"/>
                  </a:lnTo>
                  <a:lnTo>
                    <a:pt x="861" y="14"/>
                  </a:lnTo>
                  <a:lnTo>
                    <a:pt x="862" y="8"/>
                  </a:lnTo>
                  <a:lnTo>
                    <a:pt x="862" y="8"/>
                  </a:lnTo>
                  <a:lnTo>
                    <a:pt x="862" y="7"/>
                  </a:lnTo>
                  <a:lnTo>
                    <a:pt x="861" y="4"/>
                  </a:lnTo>
                  <a:lnTo>
                    <a:pt x="853" y="2"/>
                  </a:lnTo>
                  <a:lnTo>
                    <a:pt x="840" y="0"/>
                  </a:lnTo>
                  <a:lnTo>
                    <a:pt x="823" y="0"/>
                  </a:lnTo>
                  <a:lnTo>
                    <a:pt x="823" y="0"/>
                  </a:lnTo>
                  <a:lnTo>
                    <a:pt x="792" y="2"/>
                  </a:lnTo>
                  <a:lnTo>
                    <a:pt x="763" y="7"/>
                  </a:lnTo>
                  <a:lnTo>
                    <a:pt x="763" y="7"/>
                  </a:lnTo>
                  <a:lnTo>
                    <a:pt x="729" y="11"/>
                  </a:lnTo>
                  <a:lnTo>
                    <a:pt x="696" y="19"/>
                  </a:lnTo>
                  <a:lnTo>
                    <a:pt x="654" y="30"/>
                  </a:lnTo>
                  <a:lnTo>
                    <a:pt x="654" y="30"/>
                  </a:lnTo>
                  <a:lnTo>
                    <a:pt x="628" y="39"/>
                  </a:lnTo>
                  <a:lnTo>
                    <a:pt x="600" y="50"/>
                  </a:lnTo>
                  <a:lnTo>
                    <a:pt x="573" y="64"/>
                  </a:lnTo>
                  <a:lnTo>
                    <a:pt x="545" y="78"/>
                  </a:lnTo>
                  <a:lnTo>
                    <a:pt x="519" y="94"/>
                  </a:lnTo>
                  <a:lnTo>
                    <a:pt x="494" y="111"/>
                  </a:lnTo>
                  <a:lnTo>
                    <a:pt x="471" y="131"/>
                  </a:lnTo>
                  <a:lnTo>
                    <a:pt x="449" y="151"/>
                  </a:lnTo>
                  <a:lnTo>
                    <a:pt x="430" y="174"/>
                  </a:lnTo>
                  <a:lnTo>
                    <a:pt x="413" y="199"/>
                  </a:lnTo>
                  <a:lnTo>
                    <a:pt x="405" y="212"/>
                  </a:lnTo>
                  <a:lnTo>
                    <a:pt x="399" y="226"/>
                  </a:lnTo>
                  <a:lnTo>
                    <a:pt x="395" y="240"/>
                  </a:lnTo>
                  <a:lnTo>
                    <a:pt x="390" y="254"/>
                  </a:lnTo>
                  <a:lnTo>
                    <a:pt x="385" y="269"/>
                  </a:lnTo>
                  <a:lnTo>
                    <a:pt x="384" y="285"/>
                  </a:lnTo>
                  <a:lnTo>
                    <a:pt x="382" y="300"/>
                  </a:lnTo>
                  <a:lnTo>
                    <a:pt x="381" y="317"/>
                  </a:lnTo>
                  <a:lnTo>
                    <a:pt x="382" y="334"/>
                  </a:lnTo>
                  <a:lnTo>
                    <a:pt x="384" y="351"/>
                  </a:lnTo>
                  <a:lnTo>
                    <a:pt x="387" y="368"/>
                  </a:lnTo>
                  <a:lnTo>
                    <a:pt x="391" y="387"/>
                  </a:lnTo>
                  <a:lnTo>
                    <a:pt x="391" y="387"/>
                  </a:lnTo>
                  <a:lnTo>
                    <a:pt x="404" y="432"/>
                  </a:lnTo>
                  <a:lnTo>
                    <a:pt x="404" y="432"/>
                  </a:lnTo>
                  <a:lnTo>
                    <a:pt x="423" y="392"/>
                  </a:lnTo>
                  <a:lnTo>
                    <a:pt x="441" y="353"/>
                  </a:lnTo>
                  <a:lnTo>
                    <a:pt x="461" y="317"/>
                  </a:lnTo>
                  <a:lnTo>
                    <a:pt x="483" y="282"/>
                  </a:lnTo>
                  <a:lnTo>
                    <a:pt x="505" y="247"/>
                  </a:lnTo>
                  <a:lnTo>
                    <a:pt x="530" y="216"/>
                  </a:lnTo>
                  <a:lnTo>
                    <a:pt x="556" y="187"/>
                  </a:lnTo>
                  <a:lnTo>
                    <a:pt x="584" y="160"/>
                  </a:lnTo>
                  <a:lnTo>
                    <a:pt x="584" y="160"/>
                  </a:lnTo>
                  <a:lnTo>
                    <a:pt x="600" y="148"/>
                  </a:lnTo>
                  <a:lnTo>
                    <a:pt x="617" y="137"/>
                  </a:lnTo>
                  <a:lnTo>
                    <a:pt x="632" y="128"/>
                  </a:lnTo>
                  <a:lnTo>
                    <a:pt x="648" y="120"/>
                  </a:lnTo>
                  <a:lnTo>
                    <a:pt x="663" y="112"/>
                  </a:lnTo>
                  <a:lnTo>
                    <a:pt x="679" y="108"/>
                  </a:lnTo>
                  <a:lnTo>
                    <a:pt x="704" y="101"/>
                  </a:lnTo>
                  <a:lnTo>
                    <a:pt x="713" y="100"/>
                  </a:lnTo>
                  <a:lnTo>
                    <a:pt x="721" y="100"/>
                  </a:lnTo>
                  <a:lnTo>
                    <a:pt x="725" y="100"/>
                  </a:lnTo>
                  <a:lnTo>
                    <a:pt x="727" y="103"/>
                  </a:lnTo>
                  <a:lnTo>
                    <a:pt x="725" y="106"/>
                  </a:lnTo>
                  <a:lnTo>
                    <a:pt x="719" y="111"/>
                  </a:lnTo>
                  <a:lnTo>
                    <a:pt x="710" y="117"/>
                  </a:lnTo>
                  <a:lnTo>
                    <a:pt x="696" y="125"/>
                  </a:lnTo>
                  <a:lnTo>
                    <a:pt x="696" y="125"/>
                  </a:lnTo>
                  <a:lnTo>
                    <a:pt x="671" y="137"/>
                  </a:lnTo>
                  <a:lnTo>
                    <a:pt x="649" y="150"/>
                  </a:lnTo>
                  <a:lnTo>
                    <a:pt x="629" y="164"/>
                  </a:lnTo>
                  <a:lnTo>
                    <a:pt x="609" y="179"/>
                  </a:lnTo>
                  <a:lnTo>
                    <a:pt x="590" y="196"/>
                  </a:lnTo>
                  <a:lnTo>
                    <a:pt x="572" y="215"/>
                  </a:lnTo>
                  <a:lnTo>
                    <a:pt x="556" y="233"/>
                  </a:lnTo>
                  <a:lnTo>
                    <a:pt x="539" y="254"/>
                  </a:lnTo>
                  <a:lnTo>
                    <a:pt x="525" y="274"/>
                  </a:lnTo>
                  <a:lnTo>
                    <a:pt x="510" y="295"/>
                  </a:lnTo>
                  <a:lnTo>
                    <a:pt x="483" y="342"/>
                  </a:lnTo>
                  <a:lnTo>
                    <a:pt x="458" y="390"/>
                  </a:lnTo>
                  <a:lnTo>
                    <a:pt x="433" y="443"/>
                  </a:lnTo>
                  <a:lnTo>
                    <a:pt x="433" y="443"/>
                  </a:lnTo>
                  <a:lnTo>
                    <a:pt x="409" y="502"/>
                  </a:lnTo>
                  <a:lnTo>
                    <a:pt x="409" y="502"/>
                  </a:lnTo>
                  <a:lnTo>
                    <a:pt x="404" y="508"/>
                  </a:lnTo>
                  <a:lnTo>
                    <a:pt x="402" y="510"/>
                  </a:lnTo>
                  <a:lnTo>
                    <a:pt x="401" y="511"/>
                  </a:lnTo>
                  <a:lnTo>
                    <a:pt x="398" y="510"/>
                  </a:lnTo>
                  <a:lnTo>
                    <a:pt x="396" y="508"/>
                  </a:lnTo>
                  <a:lnTo>
                    <a:pt x="390" y="502"/>
                  </a:lnTo>
                  <a:lnTo>
                    <a:pt x="390" y="502"/>
                  </a:lnTo>
                  <a:lnTo>
                    <a:pt x="370" y="474"/>
                  </a:lnTo>
                  <a:lnTo>
                    <a:pt x="349" y="446"/>
                  </a:lnTo>
                  <a:lnTo>
                    <a:pt x="349" y="446"/>
                  </a:lnTo>
                  <a:lnTo>
                    <a:pt x="326" y="415"/>
                  </a:lnTo>
                  <a:lnTo>
                    <a:pt x="303" y="386"/>
                  </a:lnTo>
                  <a:lnTo>
                    <a:pt x="278" y="359"/>
                  </a:lnTo>
                  <a:lnTo>
                    <a:pt x="252" y="334"/>
                  </a:lnTo>
                  <a:lnTo>
                    <a:pt x="224" y="314"/>
                  </a:lnTo>
                  <a:lnTo>
                    <a:pt x="210" y="305"/>
                  </a:lnTo>
                  <a:lnTo>
                    <a:pt x="194" y="295"/>
                  </a:lnTo>
                  <a:lnTo>
                    <a:pt x="179" y="288"/>
                  </a:lnTo>
                  <a:lnTo>
                    <a:pt x="163" y="282"/>
                  </a:lnTo>
                  <a:lnTo>
                    <a:pt x="146" y="275"/>
                  </a:lnTo>
                  <a:lnTo>
                    <a:pt x="129" y="272"/>
                  </a:lnTo>
                  <a:lnTo>
                    <a:pt x="129" y="272"/>
                  </a:lnTo>
                  <a:lnTo>
                    <a:pt x="110" y="266"/>
                  </a:lnTo>
                  <a:lnTo>
                    <a:pt x="106" y="264"/>
                  </a:lnTo>
                  <a:lnTo>
                    <a:pt x="104" y="261"/>
                  </a:lnTo>
                  <a:lnTo>
                    <a:pt x="104" y="260"/>
                  </a:lnTo>
                  <a:lnTo>
                    <a:pt x="107" y="258"/>
                  </a:lnTo>
                  <a:lnTo>
                    <a:pt x="120" y="257"/>
                  </a:lnTo>
                  <a:lnTo>
                    <a:pt x="137" y="258"/>
                  </a:lnTo>
                  <a:lnTo>
                    <a:pt x="158" y="261"/>
                  </a:lnTo>
                  <a:lnTo>
                    <a:pt x="183" y="268"/>
                  </a:lnTo>
                  <a:lnTo>
                    <a:pt x="196" y="272"/>
                  </a:lnTo>
                  <a:lnTo>
                    <a:pt x="208" y="278"/>
                  </a:lnTo>
                  <a:lnTo>
                    <a:pt x="208" y="278"/>
                  </a:lnTo>
                  <a:lnTo>
                    <a:pt x="230" y="292"/>
                  </a:lnTo>
                  <a:lnTo>
                    <a:pt x="253" y="308"/>
                  </a:lnTo>
                  <a:lnTo>
                    <a:pt x="273" y="327"/>
                  </a:lnTo>
                  <a:lnTo>
                    <a:pt x="294" y="345"/>
                  </a:lnTo>
                  <a:lnTo>
                    <a:pt x="312" y="365"/>
                  </a:lnTo>
                  <a:lnTo>
                    <a:pt x="331" y="387"/>
                  </a:lnTo>
                  <a:lnTo>
                    <a:pt x="368" y="435"/>
                  </a:lnTo>
                  <a:lnTo>
                    <a:pt x="368" y="435"/>
                  </a:lnTo>
                  <a:lnTo>
                    <a:pt x="370" y="403"/>
                  </a:lnTo>
                  <a:lnTo>
                    <a:pt x="370" y="403"/>
                  </a:lnTo>
                  <a:lnTo>
                    <a:pt x="370" y="378"/>
                  </a:lnTo>
                  <a:lnTo>
                    <a:pt x="367" y="354"/>
                  </a:lnTo>
                  <a:lnTo>
                    <a:pt x="360" y="333"/>
                  </a:lnTo>
                  <a:lnTo>
                    <a:pt x="353" y="314"/>
                  </a:lnTo>
                  <a:lnTo>
                    <a:pt x="342" y="295"/>
                  </a:lnTo>
                  <a:lnTo>
                    <a:pt x="328" y="280"/>
                  </a:lnTo>
                  <a:lnTo>
                    <a:pt x="314" y="266"/>
                  </a:lnTo>
                  <a:lnTo>
                    <a:pt x="297" y="254"/>
                  </a:lnTo>
                  <a:lnTo>
                    <a:pt x="280" y="243"/>
                  </a:lnTo>
                  <a:lnTo>
                    <a:pt x="261" y="233"/>
                  </a:lnTo>
                  <a:lnTo>
                    <a:pt x="241" y="226"/>
                  </a:lnTo>
                  <a:lnTo>
                    <a:pt x="222" y="218"/>
                  </a:lnTo>
                  <a:lnTo>
                    <a:pt x="202" y="213"/>
                  </a:lnTo>
                  <a:lnTo>
                    <a:pt x="182" y="209"/>
                  </a:lnTo>
                  <a:lnTo>
                    <a:pt x="161" y="205"/>
                  </a:lnTo>
                  <a:lnTo>
                    <a:pt x="143" y="202"/>
                  </a:lnTo>
                  <a:lnTo>
                    <a:pt x="143" y="202"/>
                  </a:lnTo>
                  <a:lnTo>
                    <a:pt x="113" y="201"/>
                  </a:lnTo>
                  <a:lnTo>
                    <a:pt x="90" y="201"/>
                  </a:lnTo>
                  <a:lnTo>
                    <a:pt x="65" y="202"/>
                  </a:lnTo>
                  <a:lnTo>
                    <a:pt x="65" y="202"/>
                  </a:lnTo>
                  <a:lnTo>
                    <a:pt x="45" y="204"/>
                  </a:lnTo>
                  <a:lnTo>
                    <a:pt x="25" y="207"/>
                  </a:lnTo>
                  <a:lnTo>
                    <a:pt x="25" y="207"/>
                  </a:lnTo>
                  <a:lnTo>
                    <a:pt x="14" y="210"/>
                  </a:lnTo>
                  <a:lnTo>
                    <a:pt x="5" y="212"/>
                  </a:lnTo>
                  <a:lnTo>
                    <a:pt x="0" y="215"/>
                  </a:lnTo>
                  <a:lnTo>
                    <a:pt x="0" y="218"/>
                  </a:lnTo>
                  <a:lnTo>
                    <a:pt x="0" y="218"/>
                  </a:lnTo>
                  <a:lnTo>
                    <a:pt x="1" y="223"/>
                  </a:lnTo>
                  <a:lnTo>
                    <a:pt x="5" y="226"/>
                  </a:lnTo>
                  <a:lnTo>
                    <a:pt x="17" y="238"/>
                  </a:lnTo>
                  <a:lnTo>
                    <a:pt x="25" y="246"/>
                  </a:lnTo>
                  <a:lnTo>
                    <a:pt x="31" y="257"/>
                  </a:lnTo>
                  <a:lnTo>
                    <a:pt x="36" y="271"/>
                  </a:lnTo>
                  <a:lnTo>
                    <a:pt x="39" y="288"/>
                  </a:lnTo>
                  <a:lnTo>
                    <a:pt x="39" y="288"/>
                  </a:lnTo>
                  <a:lnTo>
                    <a:pt x="45" y="336"/>
                  </a:lnTo>
                  <a:lnTo>
                    <a:pt x="50" y="359"/>
                  </a:lnTo>
                  <a:lnTo>
                    <a:pt x="54" y="372"/>
                  </a:lnTo>
                  <a:lnTo>
                    <a:pt x="59" y="384"/>
                  </a:lnTo>
                  <a:lnTo>
                    <a:pt x="59" y="384"/>
                  </a:lnTo>
                  <a:lnTo>
                    <a:pt x="67" y="400"/>
                  </a:lnTo>
                  <a:lnTo>
                    <a:pt x="74" y="412"/>
                  </a:lnTo>
                  <a:lnTo>
                    <a:pt x="85" y="424"/>
                  </a:lnTo>
                  <a:lnTo>
                    <a:pt x="98" y="435"/>
                  </a:lnTo>
                  <a:lnTo>
                    <a:pt x="112" y="443"/>
                  </a:lnTo>
                  <a:lnTo>
                    <a:pt x="129" y="449"/>
                  </a:lnTo>
                  <a:lnTo>
                    <a:pt x="148" y="452"/>
                  </a:lnTo>
                  <a:lnTo>
                    <a:pt x="168" y="454"/>
                  </a:lnTo>
                  <a:lnTo>
                    <a:pt x="168" y="454"/>
                  </a:lnTo>
                  <a:lnTo>
                    <a:pt x="188" y="454"/>
                  </a:lnTo>
                  <a:lnTo>
                    <a:pt x="210" y="452"/>
                  </a:lnTo>
                  <a:lnTo>
                    <a:pt x="233" y="451"/>
                  </a:lnTo>
                  <a:lnTo>
                    <a:pt x="255" y="451"/>
                  </a:lnTo>
                  <a:lnTo>
                    <a:pt x="278" y="452"/>
                  </a:lnTo>
                  <a:lnTo>
                    <a:pt x="289" y="454"/>
                  </a:lnTo>
                  <a:lnTo>
                    <a:pt x="298" y="457"/>
                  </a:lnTo>
                  <a:lnTo>
                    <a:pt x="309" y="460"/>
                  </a:lnTo>
                  <a:lnTo>
                    <a:pt x="317" y="465"/>
                  </a:lnTo>
                  <a:lnTo>
                    <a:pt x="326" y="471"/>
                  </a:lnTo>
                  <a:lnTo>
                    <a:pt x="332" y="479"/>
                  </a:lnTo>
                  <a:lnTo>
                    <a:pt x="332" y="479"/>
                  </a:lnTo>
                  <a:lnTo>
                    <a:pt x="346" y="496"/>
                  </a:lnTo>
                  <a:lnTo>
                    <a:pt x="359" y="514"/>
                  </a:lnTo>
                  <a:lnTo>
                    <a:pt x="379" y="545"/>
                  </a:lnTo>
                  <a:lnTo>
                    <a:pt x="379" y="545"/>
                  </a:lnTo>
                  <a:lnTo>
                    <a:pt x="382" y="552"/>
                  </a:lnTo>
                  <a:lnTo>
                    <a:pt x="384" y="556"/>
                  </a:lnTo>
                  <a:lnTo>
                    <a:pt x="384" y="563"/>
                  </a:lnTo>
                  <a:lnTo>
                    <a:pt x="382" y="569"/>
                  </a:lnTo>
                  <a:lnTo>
                    <a:pt x="382" y="569"/>
                  </a:lnTo>
                  <a:lnTo>
                    <a:pt x="353" y="654"/>
                  </a:lnTo>
                  <a:lnTo>
                    <a:pt x="61" y="654"/>
                  </a:lnTo>
                  <a:lnTo>
                    <a:pt x="61" y="772"/>
                  </a:lnTo>
                  <a:lnTo>
                    <a:pt x="61" y="772"/>
                  </a:lnTo>
                  <a:close/>
                  <a:moveTo>
                    <a:pt x="353" y="654"/>
                  </a:moveTo>
                  <a:lnTo>
                    <a:pt x="401" y="654"/>
                  </a:lnTo>
                  <a:lnTo>
                    <a:pt x="401" y="656"/>
                  </a:lnTo>
                  <a:lnTo>
                    <a:pt x="353" y="6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50">
              <a:extLst>
                <a:ext uri="{FF2B5EF4-FFF2-40B4-BE49-F238E27FC236}">
                  <a16:creationId xmlns:a16="http://schemas.microsoft.com/office/drawing/2014/main" id="{383352D6-ACA9-462B-8520-B509AD4F91DF}"/>
                </a:ext>
              </a:extLst>
            </p:cNvPr>
            <p:cNvSpPr>
              <a:spLocks/>
            </p:cNvSpPr>
            <p:nvPr/>
          </p:nvSpPr>
          <p:spPr bwMode="auto">
            <a:xfrm>
              <a:off x="4098925" y="3154363"/>
              <a:ext cx="254000" cy="236538"/>
            </a:xfrm>
            <a:custGeom>
              <a:avLst/>
              <a:gdLst>
                <a:gd name="T0" fmla="*/ 208 w 318"/>
                <a:gd name="T1" fmla="*/ 18 h 298"/>
                <a:gd name="T2" fmla="*/ 208 w 318"/>
                <a:gd name="T3" fmla="*/ 68 h 298"/>
                <a:gd name="T4" fmla="*/ 314 w 318"/>
                <a:gd name="T5" fmla="*/ 68 h 298"/>
                <a:gd name="T6" fmla="*/ 314 w 318"/>
                <a:gd name="T7" fmla="*/ 68 h 298"/>
                <a:gd name="T8" fmla="*/ 315 w 318"/>
                <a:gd name="T9" fmla="*/ 70 h 298"/>
                <a:gd name="T10" fmla="*/ 317 w 318"/>
                <a:gd name="T11" fmla="*/ 70 h 298"/>
                <a:gd name="T12" fmla="*/ 318 w 318"/>
                <a:gd name="T13" fmla="*/ 74 h 298"/>
                <a:gd name="T14" fmla="*/ 318 w 318"/>
                <a:gd name="T15" fmla="*/ 112 h 298"/>
                <a:gd name="T16" fmla="*/ 318 w 318"/>
                <a:gd name="T17" fmla="*/ 112 h 298"/>
                <a:gd name="T18" fmla="*/ 317 w 318"/>
                <a:gd name="T19" fmla="*/ 116 h 298"/>
                <a:gd name="T20" fmla="*/ 315 w 318"/>
                <a:gd name="T21" fmla="*/ 118 h 298"/>
                <a:gd name="T22" fmla="*/ 314 w 318"/>
                <a:gd name="T23" fmla="*/ 118 h 298"/>
                <a:gd name="T24" fmla="*/ 208 w 318"/>
                <a:gd name="T25" fmla="*/ 118 h 298"/>
                <a:gd name="T26" fmla="*/ 208 w 318"/>
                <a:gd name="T27" fmla="*/ 178 h 298"/>
                <a:gd name="T28" fmla="*/ 314 w 318"/>
                <a:gd name="T29" fmla="*/ 178 h 298"/>
                <a:gd name="T30" fmla="*/ 314 w 318"/>
                <a:gd name="T31" fmla="*/ 178 h 298"/>
                <a:gd name="T32" fmla="*/ 315 w 318"/>
                <a:gd name="T33" fmla="*/ 180 h 298"/>
                <a:gd name="T34" fmla="*/ 317 w 318"/>
                <a:gd name="T35" fmla="*/ 181 h 298"/>
                <a:gd name="T36" fmla="*/ 318 w 318"/>
                <a:gd name="T37" fmla="*/ 185 h 298"/>
                <a:gd name="T38" fmla="*/ 318 w 318"/>
                <a:gd name="T39" fmla="*/ 222 h 298"/>
                <a:gd name="T40" fmla="*/ 318 w 318"/>
                <a:gd name="T41" fmla="*/ 222 h 298"/>
                <a:gd name="T42" fmla="*/ 317 w 318"/>
                <a:gd name="T43" fmla="*/ 226 h 298"/>
                <a:gd name="T44" fmla="*/ 315 w 318"/>
                <a:gd name="T45" fmla="*/ 228 h 298"/>
                <a:gd name="T46" fmla="*/ 314 w 318"/>
                <a:gd name="T47" fmla="*/ 228 h 298"/>
                <a:gd name="T48" fmla="*/ 208 w 318"/>
                <a:gd name="T49" fmla="*/ 228 h 298"/>
                <a:gd name="T50" fmla="*/ 208 w 318"/>
                <a:gd name="T51" fmla="*/ 279 h 298"/>
                <a:gd name="T52" fmla="*/ 208 w 318"/>
                <a:gd name="T53" fmla="*/ 289 h 298"/>
                <a:gd name="T54" fmla="*/ 208 w 318"/>
                <a:gd name="T55" fmla="*/ 289 h 298"/>
                <a:gd name="T56" fmla="*/ 207 w 318"/>
                <a:gd name="T57" fmla="*/ 292 h 298"/>
                <a:gd name="T58" fmla="*/ 205 w 318"/>
                <a:gd name="T59" fmla="*/ 295 h 298"/>
                <a:gd name="T60" fmla="*/ 202 w 318"/>
                <a:gd name="T61" fmla="*/ 296 h 298"/>
                <a:gd name="T62" fmla="*/ 199 w 318"/>
                <a:gd name="T63" fmla="*/ 298 h 298"/>
                <a:gd name="T64" fmla="*/ 169 w 318"/>
                <a:gd name="T65" fmla="*/ 298 h 298"/>
                <a:gd name="T66" fmla="*/ 169 w 318"/>
                <a:gd name="T67" fmla="*/ 298 h 298"/>
                <a:gd name="T68" fmla="*/ 165 w 318"/>
                <a:gd name="T69" fmla="*/ 296 h 298"/>
                <a:gd name="T70" fmla="*/ 163 w 318"/>
                <a:gd name="T71" fmla="*/ 295 h 298"/>
                <a:gd name="T72" fmla="*/ 160 w 318"/>
                <a:gd name="T73" fmla="*/ 292 h 298"/>
                <a:gd name="T74" fmla="*/ 160 w 318"/>
                <a:gd name="T75" fmla="*/ 289 h 298"/>
                <a:gd name="T76" fmla="*/ 160 w 318"/>
                <a:gd name="T77" fmla="*/ 275 h 298"/>
                <a:gd name="T78" fmla="*/ 0 w 318"/>
                <a:gd name="T79" fmla="*/ 209 h 298"/>
                <a:gd name="T80" fmla="*/ 0 w 318"/>
                <a:gd name="T81" fmla="*/ 87 h 298"/>
                <a:gd name="T82" fmla="*/ 160 w 318"/>
                <a:gd name="T83" fmla="*/ 23 h 298"/>
                <a:gd name="T84" fmla="*/ 160 w 318"/>
                <a:gd name="T85" fmla="*/ 9 h 298"/>
                <a:gd name="T86" fmla="*/ 160 w 318"/>
                <a:gd name="T87" fmla="*/ 9 h 298"/>
                <a:gd name="T88" fmla="*/ 160 w 318"/>
                <a:gd name="T89" fmla="*/ 6 h 298"/>
                <a:gd name="T90" fmla="*/ 163 w 318"/>
                <a:gd name="T91" fmla="*/ 3 h 298"/>
                <a:gd name="T92" fmla="*/ 165 w 318"/>
                <a:gd name="T93" fmla="*/ 1 h 298"/>
                <a:gd name="T94" fmla="*/ 169 w 318"/>
                <a:gd name="T95" fmla="*/ 0 h 298"/>
                <a:gd name="T96" fmla="*/ 199 w 318"/>
                <a:gd name="T97" fmla="*/ 0 h 298"/>
                <a:gd name="T98" fmla="*/ 199 w 318"/>
                <a:gd name="T99" fmla="*/ 0 h 298"/>
                <a:gd name="T100" fmla="*/ 202 w 318"/>
                <a:gd name="T101" fmla="*/ 1 h 298"/>
                <a:gd name="T102" fmla="*/ 205 w 318"/>
                <a:gd name="T103" fmla="*/ 3 h 298"/>
                <a:gd name="T104" fmla="*/ 207 w 318"/>
                <a:gd name="T105" fmla="*/ 6 h 298"/>
                <a:gd name="T106" fmla="*/ 208 w 318"/>
                <a:gd name="T107" fmla="*/ 9 h 298"/>
                <a:gd name="T108" fmla="*/ 208 w 318"/>
                <a:gd name="T109" fmla="*/ 18 h 298"/>
                <a:gd name="T110" fmla="*/ 208 w 318"/>
                <a:gd name="T111" fmla="*/ 1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298">
                  <a:moveTo>
                    <a:pt x="208" y="18"/>
                  </a:moveTo>
                  <a:lnTo>
                    <a:pt x="208" y="68"/>
                  </a:lnTo>
                  <a:lnTo>
                    <a:pt x="314" y="68"/>
                  </a:lnTo>
                  <a:lnTo>
                    <a:pt x="314" y="68"/>
                  </a:lnTo>
                  <a:lnTo>
                    <a:pt x="315" y="70"/>
                  </a:lnTo>
                  <a:lnTo>
                    <a:pt x="317" y="70"/>
                  </a:lnTo>
                  <a:lnTo>
                    <a:pt x="318" y="74"/>
                  </a:lnTo>
                  <a:lnTo>
                    <a:pt x="318" y="112"/>
                  </a:lnTo>
                  <a:lnTo>
                    <a:pt x="318" y="112"/>
                  </a:lnTo>
                  <a:lnTo>
                    <a:pt x="317" y="116"/>
                  </a:lnTo>
                  <a:lnTo>
                    <a:pt x="315" y="118"/>
                  </a:lnTo>
                  <a:lnTo>
                    <a:pt x="314" y="118"/>
                  </a:lnTo>
                  <a:lnTo>
                    <a:pt x="208" y="118"/>
                  </a:lnTo>
                  <a:lnTo>
                    <a:pt x="208" y="178"/>
                  </a:lnTo>
                  <a:lnTo>
                    <a:pt x="314" y="178"/>
                  </a:lnTo>
                  <a:lnTo>
                    <a:pt x="314" y="178"/>
                  </a:lnTo>
                  <a:lnTo>
                    <a:pt x="315" y="180"/>
                  </a:lnTo>
                  <a:lnTo>
                    <a:pt x="317" y="181"/>
                  </a:lnTo>
                  <a:lnTo>
                    <a:pt x="318" y="185"/>
                  </a:lnTo>
                  <a:lnTo>
                    <a:pt x="318" y="222"/>
                  </a:lnTo>
                  <a:lnTo>
                    <a:pt x="318" y="222"/>
                  </a:lnTo>
                  <a:lnTo>
                    <a:pt x="317" y="226"/>
                  </a:lnTo>
                  <a:lnTo>
                    <a:pt x="315" y="228"/>
                  </a:lnTo>
                  <a:lnTo>
                    <a:pt x="314" y="228"/>
                  </a:lnTo>
                  <a:lnTo>
                    <a:pt x="208" y="228"/>
                  </a:lnTo>
                  <a:lnTo>
                    <a:pt x="208" y="279"/>
                  </a:lnTo>
                  <a:lnTo>
                    <a:pt x="208" y="289"/>
                  </a:lnTo>
                  <a:lnTo>
                    <a:pt x="208" y="289"/>
                  </a:lnTo>
                  <a:lnTo>
                    <a:pt x="207" y="292"/>
                  </a:lnTo>
                  <a:lnTo>
                    <a:pt x="205" y="295"/>
                  </a:lnTo>
                  <a:lnTo>
                    <a:pt x="202" y="296"/>
                  </a:lnTo>
                  <a:lnTo>
                    <a:pt x="199" y="298"/>
                  </a:lnTo>
                  <a:lnTo>
                    <a:pt x="169" y="298"/>
                  </a:lnTo>
                  <a:lnTo>
                    <a:pt x="169" y="298"/>
                  </a:lnTo>
                  <a:lnTo>
                    <a:pt x="165" y="296"/>
                  </a:lnTo>
                  <a:lnTo>
                    <a:pt x="163" y="295"/>
                  </a:lnTo>
                  <a:lnTo>
                    <a:pt x="160" y="292"/>
                  </a:lnTo>
                  <a:lnTo>
                    <a:pt x="160" y="289"/>
                  </a:lnTo>
                  <a:lnTo>
                    <a:pt x="160" y="275"/>
                  </a:lnTo>
                  <a:lnTo>
                    <a:pt x="0" y="209"/>
                  </a:lnTo>
                  <a:lnTo>
                    <a:pt x="0" y="87"/>
                  </a:lnTo>
                  <a:lnTo>
                    <a:pt x="160" y="23"/>
                  </a:lnTo>
                  <a:lnTo>
                    <a:pt x="160" y="9"/>
                  </a:lnTo>
                  <a:lnTo>
                    <a:pt x="160" y="9"/>
                  </a:lnTo>
                  <a:lnTo>
                    <a:pt x="160" y="6"/>
                  </a:lnTo>
                  <a:lnTo>
                    <a:pt x="163" y="3"/>
                  </a:lnTo>
                  <a:lnTo>
                    <a:pt x="165" y="1"/>
                  </a:lnTo>
                  <a:lnTo>
                    <a:pt x="169" y="0"/>
                  </a:lnTo>
                  <a:lnTo>
                    <a:pt x="199" y="0"/>
                  </a:lnTo>
                  <a:lnTo>
                    <a:pt x="199" y="0"/>
                  </a:lnTo>
                  <a:lnTo>
                    <a:pt x="202" y="1"/>
                  </a:lnTo>
                  <a:lnTo>
                    <a:pt x="205" y="3"/>
                  </a:lnTo>
                  <a:lnTo>
                    <a:pt x="207" y="6"/>
                  </a:lnTo>
                  <a:lnTo>
                    <a:pt x="208" y="9"/>
                  </a:lnTo>
                  <a:lnTo>
                    <a:pt x="208" y="18"/>
                  </a:lnTo>
                  <a:lnTo>
                    <a:pt x="20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3" name="Grafika 22" descr="Odtwórz">
            <a:extLst>
              <a:ext uri="{FF2B5EF4-FFF2-40B4-BE49-F238E27FC236}">
                <a16:creationId xmlns:a16="http://schemas.microsoft.com/office/drawing/2014/main" id="{15DCA1C2-8FF2-469A-9832-956ED25C755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59" y="2674309"/>
            <a:ext cx="553833" cy="553833"/>
          </a:xfrm>
          <a:prstGeom prst="rect">
            <a:avLst/>
          </a:prstGeom>
        </p:spPr>
      </p:pic>
      <p:sp>
        <p:nvSpPr>
          <p:cNvPr id="4" name="pole tekstowe 3">
            <a:extLst>
              <a:ext uri="{FF2B5EF4-FFF2-40B4-BE49-F238E27FC236}">
                <a16:creationId xmlns:a16="http://schemas.microsoft.com/office/drawing/2014/main" id="{FE47829E-A344-AEE0-D8AE-BBD879CFE9B1}"/>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sp>
        <p:nvSpPr>
          <p:cNvPr id="5" name="Symbol zastępczy tekstu 7">
            <a:extLst>
              <a:ext uri="{FF2B5EF4-FFF2-40B4-BE49-F238E27FC236}">
                <a16:creationId xmlns:a16="http://schemas.microsoft.com/office/drawing/2014/main" id="{A992E6BF-D6E9-9217-973B-2F0A90CF027A}"/>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0256773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ela 212">
            <a:extLst>
              <a:ext uri="{FF2B5EF4-FFF2-40B4-BE49-F238E27FC236}">
                <a16:creationId xmlns:a16="http://schemas.microsoft.com/office/drawing/2014/main" id="{E6358CF9-D18F-06D9-6C96-57362F1BEF90}"/>
              </a:ext>
            </a:extLst>
          </p:cNvPr>
          <p:cNvGraphicFramePr>
            <a:graphicFrameLocks noGrp="1"/>
          </p:cNvGraphicFramePr>
          <p:nvPr/>
        </p:nvGraphicFramePr>
        <p:xfrm>
          <a:off x="584790" y="2623030"/>
          <a:ext cx="7761770" cy="853258"/>
        </p:xfrm>
        <a:graphic>
          <a:graphicData uri="http://schemas.openxmlformats.org/drawingml/2006/table">
            <a:tbl>
              <a:tblPr firstRow="1" bandRow="1">
                <a:tableStyleId>{5C22544A-7EE6-4342-B048-85BDC9FD1C3A}</a:tableStyleId>
              </a:tblPr>
              <a:tblGrid>
                <a:gridCol w="1552354">
                  <a:extLst>
                    <a:ext uri="{9D8B030D-6E8A-4147-A177-3AD203B41FA5}">
                      <a16:colId xmlns:a16="http://schemas.microsoft.com/office/drawing/2014/main" val="2020587659"/>
                    </a:ext>
                  </a:extLst>
                </a:gridCol>
                <a:gridCol w="1552354">
                  <a:extLst>
                    <a:ext uri="{9D8B030D-6E8A-4147-A177-3AD203B41FA5}">
                      <a16:colId xmlns:a16="http://schemas.microsoft.com/office/drawing/2014/main" val="1093521556"/>
                    </a:ext>
                  </a:extLst>
                </a:gridCol>
                <a:gridCol w="1552354">
                  <a:extLst>
                    <a:ext uri="{9D8B030D-6E8A-4147-A177-3AD203B41FA5}">
                      <a16:colId xmlns:a16="http://schemas.microsoft.com/office/drawing/2014/main" val="3194877113"/>
                    </a:ext>
                  </a:extLst>
                </a:gridCol>
                <a:gridCol w="1552354">
                  <a:extLst>
                    <a:ext uri="{9D8B030D-6E8A-4147-A177-3AD203B41FA5}">
                      <a16:colId xmlns:a16="http://schemas.microsoft.com/office/drawing/2014/main" val="1540738301"/>
                    </a:ext>
                  </a:extLst>
                </a:gridCol>
                <a:gridCol w="1552354">
                  <a:extLst>
                    <a:ext uri="{9D8B030D-6E8A-4147-A177-3AD203B41FA5}">
                      <a16:colId xmlns:a16="http://schemas.microsoft.com/office/drawing/2014/main" val="1572455323"/>
                    </a:ext>
                  </a:extLst>
                </a:gridCol>
              </a:tblGrid>
              <a:tr h="853258">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przykręcanie kaloryferów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podczas wietrzenia mieszkania)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22" name="Wykres 21">
            <a:extLst>
              <a:ext uri="{FF2B5EF4-FFF2-40B4-BE49-F238E27FC236}">
                <a16:creationId xmlns:a16="http://schemas.microsoft.com/office/drawing/2014/main" id="{4DF205CF-9FA2-483D-B90B-495A04B9390A}"/>
              </a:ext>
            </a:extLst>
          </p:cNvPr>
          <p:cNvGraphicFramePr/>
          <p:nvPr/>
        </p:nvGraphicFramePr>
        <p:xfrm>
          <a:off x="164976" y="1146293"/>
          <a:ext cx="8199183" cy="142476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P22. Czy oszczędza Pan(i) energię w domu? Jeśli tak, to w jaki sposób?</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a:t>
            </a:r>
          </a:p>
          <a:p>
            <a:r>
              <a:rPr lang="pl-PL" dirty="0">
                <a:solidFill>
                  <a:schemeClr val="bg1">
                    <a:lumMod val="75000"/>
                  </a:schemeClr>
                </a:solidFill>
              </a:rPr>
              <a:t>Ze względu na wykształcenie: podstawowe, gimnazjalne n=16, zasadnicze zawodowe n=93, średnie, pomaturalne i policealne n=333, wyższe n=547.</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pSp>
        <p:nvGrpSpPr>
          <p:cNvPr id="81" name="Grupa 80">
            <a:extLst>
              <a:ext uri="{FF2B5EF4-FFF2-40B4-BE49-F238E27FC236}">
                <a16:creationId xmlns:a16="http://schemas.microsoft.com/office/drawing/2014/main" id="{310D32D9-6BC9-4312-9F5E-651A06941A2A}"/>
              </a:ext>
            </a:extLst>
          </p:cNvPr>
          <p:cNvGrpSpPr/>
          <p:nvPr/>
        </p:nvGrpSpPr>
        <p:grpSpPr>
          <a:xfrm>
            <a:off x="7037601" y="3617766"/>
            <a:ext cx="773832" cy="253916"/>
            <a:chOff x="2883006" y="1212625"/>
            <a:chExt cx="773832" cy="253916"/>
          </a:xfrm>
        </p:grpSpPr>
        <p:sp>
          <p:nvSpPr>
            <p:cNvPr id="82" name="pole tekstowe 81">
              <a:extLst>
                <a:ext uri="{FF2B5EF4-FFF2-40B4-BE49-F238E27FC236}">
                  <a16:creationId xmlns:a16="http://schemas.microsoft.com/office/drawing/2014/main" id="{AFA1C4AC-76C0-408B-9BAD-A9BAF806D3A7}"/>
                </a:ext>
              </a:extLst>
            </p:cNvPr>
            <p:cNvSpPr txBox="1"/>
            <p:nvPr/>
          </p:nvSpPr>
          <p:spPr>
            <a:xfrm>
              <a:off x="2883006" y="1212625"/>
              <a:ext cx="773832" cy="253916"/>
            </a:xfrm>
            <a:prstGeom prst="rect">
              <a:avLst/>
            </a:prstGeom>
            <a:noFill/>
          </p:spPr>
          <p:txBody>
            <a:bodyPr wrap="square">
              <a:spAutoFit/>
            </a:bodyPr>
            <a:lstStyle/>
            <a:p>
              <a:pPr algn="ctr"/>
              <a:r>
                <a:rPr lang="pl-PL" sz="1050" b="1" i="0" u="none" strike="noStrike" dirty="0">
                  <a:solidFill>
                    <a:schemeClr val="tx1"/>
                  </a:solidFill>
                  <a:effectLst/>
                  <a:latin typeface="+mj-lt"/>
                </a:rPr>
                <a:t>Ogółem</a:t>
              </a:r>
              <a:endParaRPr lang="pl-PL" sz="1050" b="1" dirty="0">
                <a:latin typeface="+mj-lt"/>
              </a:endParaRPr>
            </a:p>
          </p:txBody>
        </p:sp>
        <p:sp>
          <p:nvSpPr>
            <p:cNvPr id="83" name="Prostokąt 82">
              <a:extLst>
                <a:ext uri="{FF2B5EF4-FFF2-40B4-BE49-F238E27FC236}">
                  <a16:creationId xmlns:a16="http://schemas.microsoft.com/office/drawing/2014/main" id="{8B23DF21-0327-4A15-A9D6-6E6FF56852B2}"/>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84" name="Grupa 83">
            <a:extLst>
              <a:ext uri="{FF2B5EF4-FFF2-40B4-BE49-F238E27FC236}">
                <a16:creationId xmlns:a16="http://schemas.microsoft.com/office/drawing/2014/main" id="{D646393F-7CD6-4AB6-87B0-1E3E9E7FB80E}"/>
              </a:ext>
            </a:extLst>
          </p:cNvPr>
          <p:cNvGrpSpPr/>
          <p:nvPr/>
        </p:nvGrpSpPr>
        <p:grpSpPr>
          <a:xfrm>
            <a:off x="7043844" y="3766593"/>
            <a:ext cx="1822888" cy="663176"/>
            <a:chOff x="7219059" y="1423626"/>
            <a:chExt cx="1822888" cy="663176"/>
          </a:xfrm>
        </p:grpSpPr>
        <p:sp>
          <p:nvSpPr>
            <p:cNvPr id="85" name="pole tekstowe 84">
              <a:extLst>
                <a:ext uri="{FF2B5EF4-FFF2-40B4-BE49-F238E27FC236}">
                  <a16:creationId xmlns:a16="http://schemas.microsoft.com/office/drawing/2014/main" id="{CE5BBC60-39CE-456E-9194-06C97442C064}"/>
                </a:ext>
              </a:extLst>
            </p:cNvPr>
            <p:cNvSpPr txBox="1"/>
            <p:nvPr/>
          </p:nvSpPr>
          <p:spPr>
            <a:xfrm>
              <a:off x="7248444" y="1423626"/>
              <a:ext cx="1793503" cy="246221"/>
            </a:xfrm>
            <a:prstGeom prst="rect">
              <a:avLst/>
            </a:prstGeom>
            <a:noFill/>
          </p:spPr>
          <p:txBody>
            <a:bodyPr wrap="square" rtlCol="0">
              <a:spAutoFit/>
            </a:bodyPr>
            <a:lstStyle/>
            <a:p>
              <a:r>
                <a:rPr lang="pl-PL" sz="1000" dirty="0"/>
                <a:t>Podstawowe, gimnazjalne*</a:t>
              </a:r>
            </a:p>
          </p:txBody>
        </p:sp>
        <p:sp>
          <p:nvSpPr>
            <p:cNvPr id="86" name="Prostokąt 85">
              <a:extLst>
                <a:ext uri="{FF2B5EF4-FFF2-40B4-BE49-F238E27FC236}">
                  <a16:creationId xmlns:a16="http://schemas.microsoft.com/office/drawing/2014/main" id="{D633A87E-7C30-4C55-85F3-24A769382D1C}"/>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7" name="Prostokąt 86">
              <a:extLst>
                <a:ext uri="{FF2B5EF4-FFF2-40B4-BE49-F238E27FC236}">
                  <a16:creationId xmlns:a16="http://schemas.microsoft.com/office/drawing/2014/main" id="{61C4C321-9610-4E5D-9DAA-EF59105766E8}"/>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8" name="Prostokąt 87">
              <a:extLst>
                <a:ext uri="{FF2B5EF4-FFF2-40B4-BE49-F238E27FC236}">
                  <a16:creationId xmlns:a16="http://schemas.microsoft.com/office/drawing/2014/main" id="{BED7F546-7B5D-4AD0-90E7-0B4DB855B7BD}"/>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sp>
          <p:nvSpPr>
            <p:cNvPr id="89" name="pole tekstowe 88">
              <a:extLst>
                <a:ext uri="{FF2B5EF4-FFF2-40B4-BE49-F238E27FC236}">
                  <a16:creationId xmlns:a16="http://schemas.microsoft.com/office/drawing/2014/main" id="{150E4B77-604D-4F63-93B5-FAC69F76C93C}"/>
                </a:ext>
              </a:extLst>
            </p:cNvPr>
            <p:cNvSpPr txBox="1"/>
            <p:nvPr/>
          </p:nvSpPr>
          <p:spPr>
            <a:xfrm>
              <a:off x="7248444" y="1572055"/>
              <a:ext cx="1793503" cy="246221"/>
            </a:xfrm>
            <a:prstGeom prst="rect">
              <a:avLst/>
            </a:prstGeom>
            <a:noFill/>
          </p:spPr>
          <p:txBody>
            <a:bodyPr wrap="square" rtlCol="0">
              <a:spAutoFit/>
            </a:bodyPr>
            <a:lstStyle/>
            <a:p>
              <a:r>
                <a:rPr lang="pl-PL" sz="1000"/>
                <a:t>Zasadnicze zawodowe</a:t>
              </a:r>
            </a:p>
          </p:txBody>
        </p:sp>
        <p:sp>
          <p:nvSpPr>
            <p:cNvPr id="90" name="pole tekstowe 89">
              <a:extLst>
                <a:ext uri="{FF2B5EF4-FFF2-40B4-BE49-F238E27FC236}">
                  <a16:creationId xmlns:a16="http://schemas.microsoft.com/office/drawing/2014/main" id="{4BFF0947-6EC9-44B8-8510-D7F683342678}"/>
                </a:ext>
              </a:extLst>
            </p:cNvPr>
            <p:cNvSpPr txBox="1"/>
            <p:nvPr/>
          </p:nvSpPr>
          <p:spPr>
            <a:xfrm>
              <a:off x="7248444" y="1707230"/>
              <a:ext cx="1793503" cy="246221"/>
            </a:xfrm>
            <a:prstGeom prst="rect">
              <a:avLst/>
            </a:prstGeom>
            <a:noFill/>
          </p:spPr>
          <p:txBody>
            <a:bodyPr wrap="square" rtlCol="0">
              <a:spAutoFit/>
            </a:bodyPr>
            <a:lstStyle/>
            <a:p>
              <a:r>
                <a:rPr lang="pl-PL" sz="1000"/>
                <a:t>Średnie</a:t>
              </a:r>
            </a:p>
          </p:txBody>
        </p:sp>
        <p:sp>
          <p:nvSpPr>
            <p:cNvPr id="91" name="pole tekstowe 90">
              <a:extLst>
                <a:ext uri="{FF2B5EF4-FFF2-40B4-BE49-F238E27FC236}">
                  <a16:creationId xmlns:a16="http://schemas.microsoft.com/office/drawing/2014/main" id="{1775A851-375A-48F5-B567-83EA4F4BEBCF}"/>
                </a:ext>
              </a:extLst>
            </p:cNvPr>
            <p:cNvSpPr txBox="1"/>
            <p:nvPr/>
          </p:nvSpPr>
          <p:spPr>
            <a:xfrm>
              <a:off x="7248444" y="1840581"/>
              <a:ext cx="1793503" cy="246221"/>
            </a:xfrm>
            <a:prstGeom prst="rect">
              <a:avLst/>
            </a:prstGeom>
            <a:noFill/>
          </p:spPr>
          <p:txBody>
            <a:bodyPr wrap="square" rtlCol="0">
              <a:spAutoFit/>
            </a:bodyPr>
            <a:lstStyle/>
            <a:p>
              <a:r>
                <a:rPr lang="pl-PL" sz="1000"/>
                <a:t>Wyższe</a:t>
              </a:r>
            </a:p>
          </p:txBody>
        </p:sp>
        <p:sp>
          <p:nvSpPr>
            <p:cNvPr id="92" name="Prostokąt 91">
              <a:extLst>
                <a:ext uri="{FF2B5EF4-FFF2-40B4-BE49-F238E27FC236}">
                  <a16:creationId xmlns:a16="http://schemas.microsoft.com/office/drawing/2014/main" id="{A108DCEE-99C4-4CA2-B24D-7A8ED8F95536}"/>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endParaRPr>
            </a:p>
          </p:txBody>
        </p:sp>
      </p:grpSp>
      <p:grpSp>
        <p:nvGrpSpPr>
          <p:cNvPr id="93" name="Grafika 6" descr="Czapka ukończenia szkoły">
            <a:extLst>
              <a:ext uri="{FF2B5EF4-FFF2-40B4-BE49-F238E27FC236}">
                <a16:creationId xmlns:a16="http://schemas.microsoft.com/office/drawing/2014/main" id="{D8668F41-BF7E-4283-9EB1-6455B22EE335}"/>
              </a:ext>
            </a:extLst>
          </p:cNvPr>
          <p:cNvGrpSpPr/>
          <p:nvPr/>
        </p:nvGrpSpPr>
        <p:grpSpPr>
          <a:xfrm>
            <a:off x="7636283" y="2977800"/>
            <a:ext cx="914400" cy="914400"/>
            <a:chOff x="4114800" y="2971800"/>
            <a:chExt cx="914400" cy="914400"/>
          </a:xfrm>
        </p:grpSpPr>
        <p:sp>
          <p:nvSpPr>
            <p:cNvPr id="94" name="Dowolny kształt: kształt 93">
              <a:extLst>
                <a:ext uri="{FF2B5EF4-FFF2-40B4-BE49-F238E27FC236}">
                  <a16:creationId xmlns:a16="http://schemas.microsoft.com/office/drawing/2014/main" id="{23D62D08-4B48-401F-A2CD-625BF7446121}"/>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95" name="Dowolny kształt: kształt 94">
              <a:extLst>
                <a:ext uri="{FF2B5EF4-FFF2-40B4-BE49-F238E27FC236}">
                  <a16:creationId xmlns:a16="http://schemas.microsoft.com/office/drawing/2014/main" id="{73A1A148-E7C3-4875-B7BF-5760EFD58AC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5" name="pole tekstowe 4">
            <a:extLst>
              <a:ext uri="{FF2B5EF4-FFF2-40B4-BE49-F238E27FC236}">
                <a16:creationId xmlns:a16="http://schemas.microsoft.com/office/drawing/2014/main" id="{2E574493-9DFA-4135-B8E9-FFBA5867C65B}"/>
              </a:ext>
            </a:extLst>
          </p:cNvPr>
          <p:cNvSpPr txBox="1"/>
          <p:nvPr/>
        </p:nvSpPr>
        <p:spPr>
          <a:xfrm>
            <a:off x="6973257" y="4506052"/>
            <a:ext cx="1429063" cy="461665"/>
          </a:xfrm>
          <a:prstGeom prst="rect">
            <a:avLst/>
          </a:prstGeom>
          <a:noFill/>
        </p:spPr>
        <p:txBody>
          <a:bodyPr wrap="square">
            <a:spAutoFit/>
          </a:bodyPr>
          <a:lstStyle/>
          <a:p>
            <a:pPr>
              <a:spcBef>
                <a:spcPct val="20000"/>
              </a:spcBef>
            </a:pPr>
            <a:r>
              <a:rPr lang="pl-PL" sz="800" i="1" dirty="0">
                <a:solidFill>
                  <a:schemeClr val="accent6"/>
                </a:solidFill>
              </a:rPr>
              <a:t>*Wykształcenie </a:t>
            </a:r>
            <a:r>
              <a:rPr lang="pl-PL" sz="800" i="1" dirty="0" err="1">
                <a:solidFill>
                  <a:schemeClr val="accent6"/>
                </a:solidFill>
              </a:rPr>
              <a:t>podst</a:t>
            </a:r>
            <a:r>
              <a:rPr lang="pl-PL" sz="800" i="1" dirty="0">
                <a:solidFill>
                  <a:schemeClr val="accent6"/>
                </a:solidFill>
              </a:rPr>
              <a:t>.+</a:t>
            </a:r>
            <a:r>
              <a:rPr lang="pl-PL" sz="800" i="1" dirty="0" err="1">
                <a:solidFill>
                  <a:schemeClr val="accent6"/>
                </a:solidFill>
              </a:rPr>
              <a:t>gim</a:t>
            </a:r>
            <a:r>
              <a:rPr lang="pl-PL" sz="800" i="1" dirty="0">
                <a:solidFill>
                  <a:schemeClr val="accent6"/>
                </a:solidFill>
              </a:rPr>
              <a:t>. ma niską liczebność, dane mają charakter jakościowy.</a:t>
            </a:r>
          </a:p>
        </p:txBody>
      </p:sp>
      <p:sp>
        <p:nvSpPr>
          <p:cNvPr id="9" name="pole tekstowe 8">
            <a:extLst>
              <a:ext uri="{FF2B5EF4-FFF2-40B4-BE49-F238E27FC236}">
                <a16:creationId xmlns:a16="http://schemas.microsoft.com/office/drawing/2014/main" id="{9B7D8CE3-1C43-CF6F-3CD4-2E8D2608473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Od roku 2011 do 2018 badanie było realizowane metodą CAPI, od roku 2020 badania realizowane są metodą wywiadów telefonicznych </a:t>
            </a:r>
          </a:p>
        </p:txBody>
      </p:sp>
      <p:graphicFrame>
        <p:nvGraphicFramePr>
          <p:cNvPr id="14" name="Tabela 212">
            <a:extLst>
              <a:ext uri="{FF2B5EF4-FFF2-40B4-BE49-F238E27FC236}">
                <a16:creationId xmlns:a16="http://schemas.microsoft.com/office/drawing/2014/main" id="{8CB7167C-B67C-42EC-CAC7-549910D67726}"/>
              </a:ext>
            </a:extLst>
          </p:cNvPr>
          <p:cNvGraphicFramePr>
            <a:graphicFrameLocks noGrp="1"/>
          </p:cNvGraphicFramePr>
          <p:nvPr/>
        </p:nvGraphicFramePr>
        <p:xfrm>
          <a:off x="609599" y="4442617"/>
          <a:ext cx="6291944" cy="853258"/>
        </p:xfrm>
        <a:graphic>
          <a:graphicData uri="http://schemas.openxmlformats.org/drawingml/2006/table">
            <a:tbl>
              <a:tblPr firstRow="1" bandRow="1">
                <a:tableStyleId>{5C22544A-7EE6-4342-B048-85BDC9FD1C3A}</a:tableStyleId>
              </a:tblPr>
              <a:tblGrid>
                <a:gridCol w="1572986">
                  <a:extLst>
                    <a:ext uri="{9D8B030D-6E8A-4147-A177-3AD203B41FA5}">
                      <a16:colId xmlns:a16="http://schemas.microsoft.com/office/drawing/2014/main" val="2020587659"/>
                    </a:ext>
                  </a:extLst>
                </a:gridCol>
                <a:gridCol w="1572986">
                  <a:extLst>
                    <a:ext uri="{9D8B030D-6E8A-4147-A177-3AD203B41FA5}">
                      <a16:colId xmlns:a16="http://schemas.microsoft.com/office/drawing/2014/main" val="1093521556"/>
                    </a:ext>
                  </a:extLst>
                </a:gridCol>
                <a:gridCol w="1572986">
                  <a:extLst>
                    <a:ext uri="{9D8B030D-6E8A-4147-A177-3AD203B41FA5}">
                      <a16:colId xmlns:a16="http://schemas.microsoft.com/office/drawing/2014/main" val="3194877113"/>
                    </a:ext>
                  </a:extLst>
                </a:gridCol>
                <a:gridCol w="1572986">
                  <a:extLst>
                    <a:ext uri="{9D8B030D-6E8A-4147-A177-3AD203B41FA5}">
                      <a16:colId xmlns:a16="http://schemas.microsoft.com/office/drawing/2014/main" val="1540738301"/>
                    </a:ext>
                  </a:extLst>
                </a:gridCol>
              </a:tblGrid>
              <a:tr h="853258">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termomodernizacja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tj. ocieplanie ścian, dachu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("stand by") 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korzystanie 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instalacja systemów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do pozyskiwania energii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ze źródeł odnawialnych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panele słoneczne)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6" name="Wykres 21">
            <a:extLst>
              <a:ext uri="{FF2B5EF4-FFF2-40B4-BE49-F238E27FC236}">
                <a16:creationId xmlns:a16="http://schemas.microsoft.com/office/drawing/2014/main" id="{132F47D2-AC95-735E-ECBF-D10A4A6D2685}"/>
              </a:ext>
            </a:extLst>
          </p:cNvPr>
          <p:cNvGraphicFramePr/>
          <p:nvPr/>
        </p:nvGraphicFramePr>
        <p:xfrm>
          <a:off x="242948" y="3418108"/>
          <a:ext cx="6582395" cy="959044"/>
        </p:xfrm>
        <a:graphic>
          <a:graphicData uri="http://schemas.openxmlformats.org/drawingml/2006/chart">
            <c:chart xmlns:c="http://schemas.openxmlformats.org/drawingml/2006/chart" xmlns:r="http://schemas.openxmlformats.org/officeDocument/2006/relationships" r:id="rId4"/>
          </a:graphicData>
        </a:graphic>
      </p:graphicFrame>
      <p:sp>
        <p:nvSpPr>
          <p:cNvPr id="4" name="Symbol zastępczy tekstu 7">
            <a:extLst>
              <a:ext uri="{FF2B5EF4-FFF2-40B4-BE49-F238E27FC236}">
                <a16:creationId xmlns:a16="http://schemas.microsoft.com/office/drawing/2014/main" id="{3615C723-8B7C-23AF-A7C6-D1CAA9971EC0}"/>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08751913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Wykres 21">
            <a:extLst>
              <a:ext uri="{FF2B5EF4-FFF2-40B4-BE49-F238E27FC236}">
                <a16:creationId xmlns:a16="http://schemas.microsoft.com/office/drawing/2014/main" id="{93FE6383-09E7-A5DA-5B35-13B68C8BED03}"/>
              </a:ext>
            </a:extLst>
          </p:cNvPr>
          <p:cNvGraphicFramePr/>
          <p:nvPr>
            <p:extLst>
              <p:ext uri="{D42A27DB-BD31-4B8C-83A1-F6EECF244321}">
                <p14:modId xmlns:p14="http://schemas.microsoft.com/office/powerpoint/2010/main" val="3183389661"/>
              </p:ext>
            </p:extLst>
          </p:nvPr>
        </p:nvGraphicFramePr>
        <p:xfrm>
          <a:off x="164976" y="1146293"/>
          <a:ext cx="8199183" cy="142476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P22. Czy oszczędza Pan(i) energię w domu? Jeśli tak, to w jaki sposób?</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n=1000. </a:t>
            </a:r>
            <a:r>
              <a:rPr lang="pl-PL" dirty="0">
                <a:solidFill>
                  <a:schemeClr val="bg1">
                    <a:lumMod val="75000"/>
                  </a:schemeClr>
                </a:solidFill>
              </a:rPr>
              <a:t>Ze względu na dochód: do 1500 zł n=223, 1501-2500 zł n=291, powyżej 2500 zł n=419.</a:t>
            </a:r>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32" name="Grupa 31">
            <a:extLst>
              <a:ext uri="{FF2B5EF4-FFF2-40B4-BE49-F238E27FC236}">
                <a16:creationId xmlns:a16="http://schemas.microsoft.com/office/drawing/2014/main" id="{CA56F907-7D67-481F-8DF5-0BF78C4FD661}"/>
              </a:ext>
            </a:extLst>
          </p:cNvPr>
          <p:cNvGrpSpPr/>
          <p:nvPr/>
        </p:nvGrpSpPr>
        <p:grpSpPr>
          <a:xfrm>
            <a:off x="7049226" y="3897205"/>
            <a:ext cx="1822888" cy="531092"/>
            <a:chOff x="5636653" y="1521893"/>
            <a:chExt cx="1822888" cy="531092"/>
          </a:xfrm>
        </p:grpSpPr>
        <p:sp>
          <p:nvSpPr>
            <p:cNvPr id="36" name="pole tekstowe 35">
              <a:extLst>
                <a:ext uri="{FF2B5EF4-FFF2-40B4-BE49-F238E27FC236}">
                  <a16:creationId xmlns:a16="http://schemas.microsoft.com/office/drawing/2014/main" id="{B81A71EF-E90E-484B-A0F5-61A6B5857683}"/>
                </a:ext>
              </a:extLst>
            </p:cNvPr>
            <p:cNvSpPr txBox="1"/>
            <p:nvPr/>
          </p:nvSpPr>
          <p:spPr>
            <a:xfrm>
              <a:off x="5666038" y="1521893"/>
              <a:ext cx="1793503" cy="253916"/>
            </a:xfrm>
            <a:prstGeom prst="rect">
              <a:avLst/>
            </a:prstGeom>
            <a:noFill/>
          </p:spPr>
          <p:txBody>
            <a:bodyPr wrap="square" rtlCol="0">
              <a:spAutoFit/>
            </a:bodyPr>
            <a:lstStyle/>
            <a:p>
              <a:r>
                <a:rPr lang="pl-PL" sz="1000" dirty="0"/>
                <a:t>Do 2000 zł</a:t>
              </a:r>
            </a:p>
          </p:txBody>
        </p:sp>
        <p:sp>
          <p:nvSpPr>
            <p:cNvPr id="37" name="Prostokąt 36">
              <a:extLst>
                <a:ext uri="{FF2B5EF4-FFF2-40B4-BE49-F238E27FC236}">
                  <a16:creationId xmlns:a16="http://schemas.microsoft.com/office/drawing/2014/main" id="{CD7ABA3F-A246-47A6-BDB0-CD03E6D2F557}"/>
                </a:ext>
              </a:extLst>
            </p:cNvPr>
            <p:cNvSpPr/>
            <p:nvPr/>
          </p:nvSpPr>
          <p:spPr>
            <a:xfrm rot="16200000">
              <a:off x="5634005" y="1581178"/>
              <a:ext cx="83119" cy="77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9" name="Prostokąt 38">
              <a:extLst>
                <a:ext uri="{FF2B5EF4-FFF2-40B4-BE49-F238E27FC236}">
                  <a16:creationId xmlns:a16="http://schemas.microsoft.com/office/drawing/2014/main" id="{E981451B-162D-4891-B37B-8EA75F5B29B1}"/>
                </a:ext>
              </a:extLst>
            </p:cNvPr>
            <p:cNvSpPr/>
            <p:nvPr/>
          </p:nvSpPr>
          <p:spPr>
            <a:xfrm rot="16200000">
              <a:off x="5634007" y="1721007"/>
              <a:ext cx="83119" cy="77824"/>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0" name="Prostokąt 39">
              <a:extLst>
                <a:ext uri="{FF2B5EF4-FFF2-40B4-BE49-F238E27FC236}">
                  <a16:creationId xmlns:a16="http://schemas.microsoft.com/office/drawing/2014/main" id="{2F9861A4-C30B-4C41-B32D-E4C92BF6BA2E}"/>
                </a:ext>
              </a:extLst>
            </p:cNvPr>
            <p:cNvSpPr/>
            <p:nvPr/>
          </p:nvSpPr>
          <p:spPr>
            <a:xfrm rot="16200000">
              <a:off x="5634008" y="1858354"/>
              <a:ext cx="83119" cy="7782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1" name="pole tekstowe 40">
              <a:extLst>
                <a:ext uri="{FF2B5EF4-FFF2-40B4-BE49-F238E27FC236}">
                  <a16:creationId xmlns:a16="http://schemas.microsoft.com/office/drawing/2014/main" id="{F52561A5-0B0E-46BC-87FB-B35EB382D36C}"/>
                </a:ext>
              </a:extLst>
            </p:cNvPr>
            <p:cNvSpPr txBox="1"/>
            <p:nvPr/>
          </p:nvSpPr>
          <p:spPr>
            <a:xfrm>
              <a:off x="5666038" y="1663894"/>
              <a:ext cx="1793503" cy="253916"/>
            </a:xfrm>
            <a:prstGeom prst="rect">
              <a:avLst/>
            </a:prstGeom>
            <a:noFill/>
          </p:spPr>
          <p:txBody>
            <a:bodyPr wrap="square" rtlCol="0">
              <a:spAutoFit/>
            </a:bodyPr>
            <a:lstStyle/>
            <a:p>
              <a:r>
                <a:rPr lang="pl-PL" sz="1000" dirty="0"/>
                <a:t>2000 zł – 4500 zł</a:t>
              </a:r>
            </a:p>
          </p:txBody>
        </p:sp>
        <p:sp>
          <p:nvSpPr>
            <p:cNvPr id="42" name="pole tekstowe 41">
              <a:extLst>
                <a:ext uri="{FF2B5EF4-FFF2-40B4-BE49-F238E27FC236}">
                  <a16:creationId xmlns:a16="http://schemas.microsoft.com/office/drawing/2014/main" id="{6D3E25DB-6CE7-4AC8-8F5D-CC8FABE683BF}"/>
                </a:ext>
              </a:extLst>
            </p:cNvPr>
            <p:cNvSpPr txBox="1"/>
            <p:nvPr/>
          </p:nvSpPr>
          <p:spPr>
            <a:xfrm>
              <a:off x="5666038" y="1799069"/>
              <a:ext cx="1793503" cy="253916"/>
            </a:xfrm>
            <a:prstGeom prst="rect">
              <a:avLst/>
            </a:prstGeom>
            <a:noFill/>
          </p:spPr>
          <p:txBody>
            <a:bodyPr wrap="square" rtlCol="0">
              <a:spAutoFit/>
            </a:bodyPr>
            <a:lstStyle/>
            <a:p>
              <a:r>
                <a:rPr lang="pl-PL" sz="1000" dirty="0"/>
                <a:t>Powyżej 4500 zł</a:t>
              </a:r>
            </a:p>
          </p:txBody>
        </p:sp>
      </p:grpSp>
      <p:grpSp>
        <p:nvGrpSpPr>
          <p:cNvPr id="43" name="Grupa 42">
            <a:extLst>
              <a:ext uri="{FF2B5EF4-FFF2-40B4-BE49-F238E27FC236}">
                <a16:creationId xmlns:a16="http://schemas.microsoft.com/office/drawing/2014/main" id="{0DE9C6B5-1372-44B5-B165-DC04C836781F}"/>
              </a:ext>
            </a:extLst>
          </p:cNvPr>
          <p:cNvGrpSpPr/>
          <p:nvPr/>
        </p:nvGrpSpPr>
        <p:grpSpPr>
          <a:xfrm>
            <a:off x="7733948" y="3229895"/>
            <a:ext cx="733425" cy="600075"/>
            <a:chOff x="2760663" y="1663700"/>
            <a:chExt cx="733425" cy="600075"/>
          </a:xfrm>
          <a:solidFill>
            <a:schemeClr val="accent5"/>
          </a:solidFill>
        </p:grpSpPr>
        <p:sp>
          <p:nvSpPr>
            <p:cNvPr id="44" name="Freeform 84">
              <a:extLst>
                <a:ext uri="{FF2B5EF4-FFF2-40B4-BE49-F238E27FC236}">
                  <a16:creationId xmlns:a16="http://schemas.microsoft.com/office/drawing/2014/main" id="{22FB186D-C1F1-49FD-A0E8-BE296536E839}"/>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85">
              <a:extLst>
                <a:ext uri="{FF2B5EF4-FFF2-40B4-BE49-F238E27FC236}">
                  <a16:creationId xmlns:a16="http://schemas.microsoft.com/office/drawing/2014/main" id="{F8B0BF08-27F5-4531-915F-C7DE84CD0DD7}"/>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pole tekstowe 6">
            <a:extLst>
              <a:ext uri="{FF2B5EF4-FFF2-40B4-BE49-F238E27FC236}">
                <a16:creationId xmlns:a16="http://schemas.microsoft.com/office/drawing/2014/main" id="{CB4D7522-95EE-B027-140F-59CFBE3A5BCC}"/>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Od roku 2011 do 2018 badanie było realizowane metodą CAPI, od roku 2020 badania realizowane są metodą wywiadów telefonicznych </a:t>
            </a:r>
          </a:p>
        </p:txBody>
      </p:sp>
      <p:graphicFrame>
        <p:nvGraphicFramePr>
          <p:cNvPr id="10" name="Tabela 212">
            <a:extLst>
              <a:ext uri="{FF2B5EF4-FFF2-40B4-BE49-F238E27FC236}">
                <a16:creationId xmlns:a16="http://schemas.microsoft.com/office/drawing/2014/main" id="{8ED9BC47-D828-7C49-C0CE-55EA61B11D72}"/>
              </a:ext>
            </a:extLst>
          </p:cNvPr>
          <p:cNvGraphicFramePr>
            <a:graphicFrameLocks noGrp="1"/>
          </p:cNvGraphicFramePr>
          <p:nvPr/>
        </p:nvGraphicFramePr>
        <p:xfrm>
          <a:off x="584790" y="2623030"/>
          <a:ext cx="7761770" cy="841530"/>
        </p:xfrm>
        <a:graphic>
          <a:graphicData uri="http://schemas.openxmlformats.org/drawingml/2006/table">
            <a:tbl>
              <a:tblPr firstRow="1" bandRow="1">
                <a:tableStyleId>{5C22544A-7EE6-4342-B048-85BDC9FD1C3A}</a:tableStyleId>
              </a:tblPr>
              <a:tblGrid>
                <a:gridCol w="1552354">
                  <a:extLst>
                    <a:ext uri="{9D8B030D-6E8A-4147-A177-3AD203B41FA5}">
                      <a16:colId xmlns:a16="http://schemas.microsoft.com/office/drawing/2014/main" val="2020587659"/>
                    </a:ext>
                  </a:extLst>
                </a:gridCol>
                <a:gridCol w="1552354">
                  <a:extLst>
                    <a:ext uri="{9D8B030D-6E8A-4147-A177-3AD203B41FA5}">
                      <a16:colId xmlns:a16="http://schemas.microsoft.com/office/drawing/2014/main" val="1093521556"/>
                    </a:ext>
                  </a:extLst>
                </a:gridCol>
                <a:gridCol w="1552354">
                  <a:extLst>
                    <a:ext uri="{9D8B030D-6E8A-4147-A177-3AD203B41FA5}">
                      <a16:colId xmlns:a16="http://schemas.microsoft.com/office/drawing/2014/main" val="3194877113"/>
                    </a:ext>
                  </a:extLst>
                </a:gridCol>
                <a:gridCol w="1552354">
                  <a:extLst>
                    <a:ext uri="{9D8B030D-6E8A-4147-A177-3AD203B41FA5}">
                      <a16:colId xmlns:a16="http://schemas.microsoft.com/office/drawing/2014/main" val="1540738301"/>
                    </a:ext>
                  </a:extLst>
                </a:gridCol>
                <a:gridCol w="1552354">
                  <a:extLst>
                    <a:ext uri="{9D8B030D-6E8A-4147-A177-3AD203B41FA5}">
                      <a16:colId xmlns:a16="http://schemas.microsoft.com/office/drawing/2014/main" val="1572455323"/>
                    </a:ext>
                  </a:extLst>
                </a:gridCol>
              </a:tblGrid>
              <a:tr h="84153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przykręcanie kaloryferów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podczas wietrzenia mieszkania)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1" name="Tabela 212">
            <a:extLst>
              <a:ext uri="{FF2B5EF4-FFF2-40B4-BE49-F238E27FC236}">
                <a16:creationId xmlns:a16="http://schemas.microsoft.com/office/drawing/2014/main" id="{4D8966FE-DF96-E975-8B4B-2B2C60474B6F}"/>
              </a:ext>
            </a:extLst>
          </p:cNvPr>
          <p:cNvGraphicFramePr>
            <a:graphicFrameLocks noGrp="1"/>
          </p:cNvGraphicFramePr>
          <p:nvPr/>
        </p:nvGraphicFramePr>
        <p:xfrm>
          <a:off x="609599" y="4442617"/>
          <a:ext cx="6291944" cy="853258"/>
        </p:xfrm>
        <a:graphic>
          <a:graphicData uri="http://schemas.openxmlformats.org/drawingml/2006/table">
            <a:tbl>
              <a:tblPr firstRow="1" bandRow="1">
                <a:tableStyleId>{5C22544A-7EE6-4342-B048-85BDC9FD1C3A}</a:tableStyleId>
              </a:tblPr>
              <a:tblGrid>
                <a:gridCol w="1572986">
                  <a:extLst>
                    <a:ext uri="{9D8B030D-6E8A-4147-A177-3AD203B41FA5}">
                      <a16:colId xmlns:a16="http://schemas.microsoft.com/office/drawing/2014/main" val="2020587659"/>
                    </a:ext>
                  </a:extLst>
                </a:gridCol>
                <a:gridCol w="1572986">
                  <a:extLst>
                    <a:ext uri="{9D8B030D-6E8A-4147-A177-3AD203B41FA5}">
                      <a16:colId xmlns:a16="http://schemas.microsoft.com/office/drawing/2014/main" val="1093521556"/>
                    </a:ext>
                  </a:extLst>
                </a:gridCol>
                <a:gridCol w="1572986">
                  <a:extLst>
                    <a:ext uri="{9D8B030D-6E8A-4147-A177-3AD203B41FA5}">
                      <a16:colId xmlns:a16="http://schemas.microsoft.com/office/drawing/2014/main" val="3194877113"/>
                    </a:ext>
                  </a:extLst>
                </a:gridCol>
                <a:gridCol w="1572986">
                  <a:extLst>
                    <a:ext uri="{9D8B030D-6E8A-4147-A177-3AD203B41FA5}">
                      <a16:colId xmlns:a16="http://schemas.microsoft.com/office/drawing/2014/main" val="1540738301"/>
                    </a:ext>
                  </a:extLst>
                </a:gridCol>
              </a:tblGrid>
              <a:tr h="853258">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termomodernizacja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tj. ocieplanie ścian, dachu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("stand by") 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korzystanie 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instalacja systemów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do pozyskiwania energii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ze źródeł odnawialnych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panele słoneczne)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2" name="Wykres 21">
            <a:extLst>
              <a:ext uri="{FF2B5EF4-FFF2-40B4-BE49-F238E27FC236}">
                <a16:creationId xmlns:a16="http://schemas.microsoft.com/office/drawing/2014/main" id="{695D4F56-1594-420D-4FCE-6D237A4BC7CB}"/>
              </a:ext>
            </a:extLst>
          </p:cNvPr>
          <p:cNvGraphicFramePr/>
          <p:nvPr/>
        </p:nvGraphicFramePr>
        <p:xfrm>
          <a:off x="242948" y="3418108"/>
          <a:ext cx="6582395" cy="959044"/>
        </p:xfrm>
        <a:graphic>
          <a:graphicData uri="http://schemas.openxmlformats.org/drawingml/2006/chart">
            <c:chart xmlns:c="http://schemas.openxmlformats.org/drawingml/2006/chart" xmlns:r="http://schemas.openxmlformats.org/officeDocument/2006/relationships" r:id="rId4"/>
          </a:graphicData>
        </a:graphic>
      </p:graphicFrame>
      <p:grpSp>
        <p:nvGrpSpPr>
          <p:cNvPr id="14" name="Grupa 80">
            <a:extLst>
              <a:ext uri="{FF2B5EF4-FFF2-40B4-BE49-F238E27FC236}">
                <a16:creationId xmlns:a16="http://schemas.microsoft.com/office/drawing/2014/main" id="{B19C00FB-6905-1BA7-D4A6-2FF9791EE762}"/>
              </a:ext>
            </a:extLst>
          </p:cNvPr>
          <p:cNvGrpSpPr/>
          <p:nvPr/>
        </p:nvGrpSpPr>
        <p:grpSpPr>
          <a:xfrm>
            <a:off x="7047761" y="3729526"/>
            <a:ext cx="773832" cy="253916"/>
            <a:chOff x="2883006" y="1212625"/>
            <a:chExt cx="773832" cy="253916"/>
          </a:xfrm>
        </p:grpSpPr>
        <p:sp>
          <p:nvSpPr>
            <p:cNvPr id="15" name="pole tekstowe 81">
              <a:extLst>
                <a:ext uri="{FF2B5EF4-FFF2-40B4-BE49-F238E27FC236}">
                  <a16:creationId xmlns:a16="http://schemas.microsoft.com/office/drawing/2014/main" id="{DCEB4C15-5F49-A0CA-52EB-125F40077097}"/>
                </a:ext>
              </a:extLst>
            </p:cNvPr>
            <p:cNvSpPr txBox="1"/>
            <p:nvPr/>
          </p:nvSpPr>
          <p:spPr>
            <a:xfrm>
              <a:off x="2883006" y="1212625"/>
              <a:ext cx="773832" cy="253916"/>
            </a:xfrm>
            <a:prstGeom prst="rect">
              <a:avLst/>
            </a:prstGeom>
            <a:noFill/>
          </p:spPr>
          <p:txBody>
            <a:bodyPr wrap="square">
              <a:spAutoFit/>
            </a:bodyPr>
            <a:lstStyle/>
            <a:p>
              <a:pPr algn="ctr"/>
              <a:r>
                <a:rPr lang="pl-PL" sz="1050" b="1" i="0" u="none" strike="noStrike" dirty="0">
                  <a:solidFill>
                    <a:schemeClr val="tx1"/>
                  </a:solidFill>
                  <a:effectLst/>
                  <a:latin typeface="+mj-lt"/>
                </a:rPr>
                <a:t>Ogółem</a:t>
              </a:r>
              <a:endParaRPr lang="pl-PL" sz="1050" b="1" dirty="0">
                <a:latin typeface="+mj-lt"/>
              </a:endParaRPr>
            </a:p>
          </p:txBody>
        </p:sp>
        <p:sp>
          <p:nvSpPr>
            <p:cNvPr id="16" name="Prostokąt 82">
              <a:extLst>
                <a:ext uri="{FF2B5EF4-FFF2-40B4-BE49-F238E27FC236}">
                  <a16:creationId xmlns:a16="http://schemas.microsoft.com/office/drawing/2014/main" id="{5475E706-452D-528B-B9A1-F1E325EA2A14}"/>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spTree>
    <p:extLst>
      <p:ext uri="{BB962C8B-B14F-4D97-AF65-F5344CB8AC3E}">
        <p14:creationId xmlns:p14="http://schemas.microsoft.com/office/powerpoint/2010/main" val="41913706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Wykres 82" descr="Wykres kołowy przedstawiający wielkość gospodarstwa domowego. &#10;&#10;12% respondentów mieszka samotnie, 30% gospodarstw domowych składa się z 2 osób, 23% z 3 osób, 22% z 4 osób, 12% z 5 i więcej osób oraz 0,4% badanych odmówiło odpowiedzi.">
            <a:extLst>
              <a:ext uri="{FF2B5EF4-FFF2-40B4-BE49-F238E27FC236}">
                <a16:creationId xmlns:a16="http://schemas.microsoft.com/office/drawing/2014/main" id="{17A64461-24D3-4852-A8E4-3A3A0D3C33FE}"/>
              </a:ext>
            </a:extLst>
          </p:cNvPr>
          <p:cNvGraphicFramePr/>
          <p:nvPr>
            <p:extLst>
              <p:ext uri="{D42A27DB-BD31-4B8C-83A1-F6EECF244321}">
                <p14:modId xmlns:p14="http://schemas.microsoft.com/office/powerpoint/2010/main" val="1113712625"/>
              </p:ext>
            </p:extLst>
          </p:nvPr>
        </p:nvGraphicFramePr>
        <p:xfrm>
          <a:off x="1742467" y="1524580"/>
          <a:ext cx="3608921" cy="18828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Wykres 58" descr="Wykres kołowy przedstawiający przeciętny całkowity dochód na 1 członka rodziny netto. &#10;&#10;Dochód do 1500 złotych ma 22% respondentów, 1501-2500 złotych 29%, powyżej 2500 złotych 41% oraz odpowiedzi odmówiło 8% badanych.">
            <a:extLst>
              <a:ext uri="{FF2B5EF4-FFF2-40B4-BE49-F238E27FC236}">
                <a16:creationId xmlns:a16="http://schemas.microsoft.com/office/drawing/2014/main" id="{5322D446-047A-45E2-BB0C-966D1AD8FD88}"/>
              </a:ext>
            </a:extLst>
          </p:cNvPr>
          <p:cNvGraphicFramePr/>
          <p:nvPr>
            <p:extLst>
              <p:ext uri="{D42A27DB-BD31-4B8C-83A1-F6EECF244321}">
                <p14:modId xmlns:p14="http://schemas.microsoft.com/office/powerpoint/2010/main" val="1218248541"/>
              </p:ext>
            </p:extLst>
          </p:nvPr>
        </p:nvGraphicFramePr>
        <p:xfrm>
          <a:off x="-86596" y="-1417206"/>
          <a:ext cx="2999649" cy="6593371"/>
        </p:xfrm>
        <a:graphic>
          <a:graphicData uri="http://schemas.openxmlformats.org/drawingml/2006/chart">
            <c:chart xmlns:c="http://schemas.openxmlformats.org/drawingml/2006/chart" xmlns:r="http://schemas.openxmlformats.org/officeDocument/2006/relationships" r:id="rId4"/>
          </a:graphicData>
        </a:graphic>
      </p:graphicFrame>
      <p:grpSp>
        <p:nvGrpSpPr>
          <p:cNvPr id="87" name="Grupa 86">
            <a:extLst>
              <a:ext uri="{FF2B5EF4-FFF2-40B4-BE49-F238E27FC236}">
                <a16:creationId xmlns:a16="http://schemas.microsoft.com/office/drawing/2014/main" id="{5B0F528E-4F22-4FD3-AE73-C25653019E43}"/>
              </a:ext>
            </a:extLst>
          </p:cNvPr>
          <p:cNvGrpSpPr/>
          <p:nvPr/>
        </p:nvGrpSpPr>
        <p:grpSpPr>
          <a:xfrm>
            <a:off x="3537209" y="1168258"/>
            <a:ext cx="2448272" cy="435384"/>
            <a:chOff x="5863107" y="842566"/>
            <a:chExt cx="1813072" cy="435384"/>
          </a:xfrm>
        </p:grpSpPr>
        <p:sp>
          <p:nvSpPr>
            <p:cNvPr id="88" name="pole tekstowe 87">
              <a:extLst>
                <a:ext uri="{FF2B5EF4-FFF2-40B4-BE49-F238E27FC236}">
                  <a16:creationId xmlns:a16="http://schemas.microsoft.com/office/drawing/2014/main" id="{35FDE917-E438-4E82-88D2-FE8CF89BE464}"/>
                </a:ext>
              </a:extLst>
            </p:cNvPr>
            <p:cNvSpPr txBox="1"/>
            <p:nvPr/>
          </p:nvSpPr>
          <p:spPr>
            <a:xfrm>
              <a:off x="5863107" y="842566"/>
              <a:ext cx="1813072" cy="400110"/>
            </a:xfrm>
            <a:prstGeom prst="rect">
              <a:avLst/>
            </a:prstGeom>
            <a:solidFill>
              <a:schemeClr val="bg1"/>
            </a:solidFill>
          </p:spPr>
          <p:txBody>
            <a:bodyPr wrap="square" rtlCol="0">
              <a:spAutoFit/>
            </a:bodyPr>
            <a:lstStyle/>
            <a:p>
              <a:r>
                <a:rPr lang="pl-PL" sz="1000"/>
                <a:t>wielkość </a:t>
              </a:r>
            </a:p>
            <a:p>
              <a:r>
                <a:rPr lang="pl-PL" sz="1000"/>
                <a:t>gospodarstwa domowego</a:t>
              </a:r>
            </a:p>
          </p:txBody>
        </p:sp>
        <p:cxnSp>
          <p:nvCxnSpPr>
            <p:cNvPr id="89" name="Łącznik prosty 88">
              <a:extLst>
                <a:ext uri="{FF2B5EF4-FFF2-40B4-BE49-F238E27FC236}">
                  <a16:creationId xmlns:a16="http://schemas.microsoft.com/office/drawing/2014/main" id="{65BA6FA8-172C-4C7E-AD6F-F441B7D2082A}"/>
                </a:ext>
              </a:extLst>
            </p:cNvPr>
            <p:cNvCxnSpPr/>
            <p:nvPr/>
          </p:nvCxnSpPr>
          <p:spPr>
            <a:xfrm>
              <a:off x="5921468" y="1277950"/>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a:t>Struktura próby (2/3)</a:t>
            </a:r>
          </a:p>
        </p:txBody>
      </p:sp>
      <p:sp>
        <p:nvSpPr>
          <p:cNvPr id="6" name="pole tekstowe 5">
            <a:extLst>
              <a:ext uri="{FF2B5EF4-FFF2-40B4-BE49-F238E27FC236}">
                <a16:creationId xmlns:a16="http://schemas.microsoft.com/office/drawing/2014/main" id="{C5C9B324-B82E-4A90-BA2D-9244C233AE89}"/>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dirty="0">
                <a:solidFill>
                  <a:prstClr val="white">
                    <a:lumMod val="65000"/>
                  </a:prstClr>
                </a:solidFill>
              </a:rPr>
              <a:t>Odpowiadający: wszyscy badani, n=1000.</a:t>
            </a:r>
          </a:p>
        </p:txBody>
      </p:sp>
      <p:cxnSp>
        <p:nvCxnSpPr>
          <p:cNvPr id="56" name="Łącznik prosty 55">
            <a:extLst>
              <a:ext uri="{FF2B5EF4-FFF2-40B4-BE49-F238E27FC236}">
                <a16:creationId xmlns:a16="http://schemas.microsoft.com/office/drawing/2014/main" id="{AD6C5E94-DB95-4E7F-AB16-D0A2B4E21C02}"/>
              </a:ext>
            </a:extLst>
          </p:cNvPr>
          <p:cNvCxnSpPr/>
          <p:nvPr/>
        </p:nvCxnSpPr>
        <p:spPr>
          <a:xfrm>
            <a:off x="961088" y="1585498"/>
            <a:ext cx="198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57" name="pole tekstowe 56">
            <a:extLst>
              <a:ext uri="{FF2B5EF4-FFF2-40B4-BE49-F238E27FC236}">
                <a16:creationId xmlns:a16="http://schemas.microsoft.com/office/drawing/2014/main" id="{6E4D4AC8-8C02-4580-BB43-E076C55247AC}"/>
              </a:ext>
            </a:extLst>
          </p:cNvPr>
          <p:cNvSpPr txBox="1"/>
          <p:nvPr/>
        </p:nvSpPr>
        <p:spPr>
          <a:xfrm>
            <a:off x="903946" y="1169902"/>
            <a:ext cx="2031325" cy="400110"/>
          </a:xfrm>
          <a:prstGeom prst="rect">
            <a:avLst/>
          </a:prstGeom>
          <a:solidFill>
            <a:schemeClr val="bg1"/>
          </a:solidFill>
        </p:spPr>
        <p:txBody>
          <a:bodyPr wrap="none" rtlCol="0">
            <a:spAutoFit/>
          </a:bodyPr>
          <a:lstStyle/>
          <a:p>
            <a:r>
              <a:rPr lang="pl-PL" sz="1000"/>
              <a:t>przeciętny całkowity dochód </a:t>
            </a:r>
            <a:br>
              <a:rPr lang="pl-PL" sz="1000"/>
            </a:br>
            <a:r>
              <a:rPr lang="pl-PL" sz="1000"/>
              <a:t>na 1 członka rodziny (netto)</a:t>
            </a:r>
          </a:p>
        </p:txBody>
      </p:sp>
      <p:grpSp>
        <p:nvGrpSpPr>
          <p:cNvPr id="21" name="Grupa 20">
            <a:extLst>
              <a:ext uri="{FF2B5EF4-FFF2-40B4-BE49-F238E27FC236}">
                <a16:creationId xmlns:a16="http://schemas.microsoft.com/office/drawing/2014/main" id="{3B8CC816-5521-446D-B315-81248E04AEB8}"/>
              </a:ext>
            </a:extLst>
          </p:cNvPr>
          <p:cNvGrpSpPr/>
          <p:nvPr/>
        </p:nvGrpSpPr>
        <p:grpSpPr>
          <a:xfrm>
            <a:off x="1863270" y="2249560"/>
            <a:ext cx="286927" cy="274910"/>
            <a:chOff x="3044208" y="3927440"/>
            <a:chExt cx="286927" cy="274910"/>
          </a:xfrm>
        </p:grpSpPr>
        <p:sp>
          <p:nvSpPr>
            <p:cNvPr id="61" name="Freeform 108">
              <a:extLst>
                <a:ext uri="{FF2B5EF4-FFF2-40B4-BE49-F238E27FC236}">
                  <a16:creationId xmlns:a16="http://schemas.microsoft.com/office/drawing/2014/main" id="{07F546BC-740D-4F74-A632-83CEAD86C23B}"/>
                </a:ext>
              </a:extLst>
            </p:cNvPr>
            <p:cNvSpPr>
              <a:spLocks noEditPoints="1"/>
            </p:cNvSpPr>
            <p:nvPr/>
          </p:nvSpPr>
          <p:spPr bwMode="auto">
            <a:xfrm>
              <a:off x="3044208" y="3974788"/>
              <a:ext cx="281273" cy="227562"/>
            </a:xfrm>
            <a:custGeom>
              <a:avLst/>
              <a:gdLst>
                <a:gd name="T0" fmla="*/ 38 w 1591"/>
                <a:gd name="T1" fmla="*/ 67 h 1286"/>
                <a:gd name="T2" fmla="*/ 43 w 1591"/>
                <a:gd name="T3" fmla="*/ 41 h 1286"/>
                <a:gd name="T4" fmla="*/ 58 w 1591"/>
                <a:gd name="T5" fmla="*/ 19 h 1286"/>
                <a:gd name="T6" fmla="*/ 79 w 1591"/>
                <a:gd name="T7" fmla="*/ 5 h 1286"/>
                <a:gd name="T8" fmla="*/ 105 w 1591"/>
                <a:gd name="T9" fmla="*/ 0 h 1286"/>
                <a:gd name="T10" fmla="*/ 120 w 1591"/>
                <a:gd name="T11" fmla="*/ 96 h 1286"/>
                <a:gd name="T12" fmla="*/ 83 w 1591"/>
                <a:gd name="T13" fmla="*/ 96 h 1286"/>
                <a:gd name="T14" fmla="*/ 62 w 1591"/>
                <a:gd name="T15" fmla="*/ 95 h 1286"/>
                <a:gd name="T16" fmla="*/ 48 w 1591"/>
                <a:gd name="T17" fmla="*/ 88 h 1286"/>
                <a:gd name="T18" fmla="*/ 41 w 1591"/>
                <a:gd name="T19" fmla="*/ 79 h 1286"/>
                <a:gd name="T20" fmla="*/ 38 w 1591"/>
                <a:gd name="T21" fmla="*/ 67 h 1286"/>
                <a:gd name="T22" fmla="*/ 1447 w 1591"/>
                <a:gd name="T23" fmla="*/ 96 h 1286"/>
                <a:gd name="T24" fmla="*/ 1459 w 1591"/>
                <a:gd name="T25" fmla="*/ 97 h 1286"/>
                <a:gd name="T26" fmla="*/ 1472 w 1591"/>
                <a:gd name="T27" fmla="*/ 103 h 1286"/>
                <a:gd name="T28" fmla="*/ 1495 w 1591"/>
                <a:gd name="T29" fmla="*/ 118 h 1286"/>
                <a:gd name="T30" fmla="*/ 1511 w 1591"/>
                <a:gd name="T31" fmla="*/ 141 h 1286"/>
                <a:gd name="T32" fmla="*/ 1520 w 1591"/>
                <a:gd name="T33" fmla="*/ 167 h 1286"/>
                <a:gd name="T34" fmla="*/ 1521 w 1591"/>
                <a:gd name="T35" fmla="*/ 183 h 1286"/>
                <a:gd name="T36" fmla="*/ 1591 w 1591"/>
                <a:gd name="T37" fmla="*/ 311 h 1286"/>
                <a:gd name="T38" fmla="*/ 1591 w 1591"/>
                <a:gd name="T39" fmla="*/ 51 h 1286"/>
                <a:gd name="T40" fmla="*/ 1587 w 1591"/>
                <a:gd name="T41" fmla="*/ 31 h 1286"/>
                <a:gd name="T42" fmla="*/ 1577 w 1591"/>
                <a:gd name="T43" fmla="*/ 14 h 1286"/>
                <a:gd name="T44" fmla="*/ 1559 w 1591"/>
                <a:gd name="T45" fmla="*/ 4 h 1286"/>
                <a:gd name="T46" fmla="*/ 1540 w 1591"/>
                <a:gd name="T47" fmla="*/ 0 h 1286"/>
                <a:gd name="T48" fmla="*/ 1405 w 1591"/>
                <a:gd name="T49" fmla="*/ 96 h 1286"/>
                <a:gd name="T50" fmla="*/ 1447 w 1591"/>
                <a:gd name="T51" fmla="*/ 96 h 1286"/>
                <a:gd name="T52" fmla="*/ 1521 w 1591"/>
                <a:gd name="T53" fmla="*/ 920 h 1286"/>
                <a:gd name="T54" fmla="*/ 1540 w 1591"/>
                <a:gd name="T55" fmla="*/ 1154 h 1286"/>
                <a:gd name="T56" fmla="*/ 1550 w 1591"/>
                <a:gd name="T57" fmla="*/ 1153 h 1286"/>
                <a:gd name="T58" fmla="*/ 1569 w 1591"/>
                <a:gd name="T59" fmla="*/ 1146 h 1286"/>
                <a:gd name="T60" fmla="*/ 1582 w 1591"/>
                <a:gd name="T61" fmla="*/ 1131 h 1286"/>
                <a:gd name="T62" fmla="*/ 1590 w 1591"/>
                <a:gd name="T63" fmla="*/ 1113 h 1286"/>
                <a:gd name="T64" fmla="*/ 1591 w 1591"/>
                <a:gd name="T65" fmla="*/ 845 h 1286"/>
                <a:gd name="T66" fmla="*/ 1205 w 1591"/>
                <a:gd name="T67" fmla="*/ 931 h 1286"/>
                <a:gd name="T68" fmla="*/ 1205 w 1591"/>
                <a:gd name="T69" fmla="*/ 438 h 1286"/>
                <a:gd name="T70" fmla="*/ 1484 w 1591"/>
                <a:gd name="T71" fmla="*/ 431 h 1286"/>
                <a:gd name="T72" fmla="*/ 1484 w 1591"/>
                <a:gd name="T73" fmla="*/ 183 h 1286"/>
                <a:gd name="T74" fmla="*/ 1482 w 1591"/>
                <a:gd name="T75" fmla="*/ 166 h 1286"/>
                <a:gd name="T76" fmla="*/ 1474 w 1591"/>
                <a:gd name="T77" fmla="*/ 151 h 1286"/>
                <a:gd name="T78" fmla="*/ 1462 w 1591"/>
                <a:gd name="T79" fmla="*/ 141 h 1286"/>
                <a:gd name="T80" fmla="*/ 1447 w 1591"/>
                <a:gd name="T81" fmla="*/ 133 h 1286"/>
                <a:gd name="T82" fmla="*/ 245 w 1591"/>
                <a:gd name="T83" fmla="*/ 133 h 1286"/>
                <a:gd name="T84" fmla="*/ 244 w 1591"/>
                <a:gd name="T85" fmla="*/ 134 h 1286"/>
                <a:gd name="T86" fmla="*/ 67 w 1591"/>
                <a:gd name="T87" fmla="*/ 134 h 1286"/>
                <a:gd name="T88" fmla="*/ 47 w 1591"/>
                <a:gd name="T89" fmla="*/ 132 h 1286"/>
                <a:gd name="T90" fmla="*/ 31 w 1591"/>
                <a:gd name="T91" fmla="*/ 125 h 1286"/>
                <a:gd name="T92" fmla="*/ 19 w 1591"/>
                <a:gd name="T93" fmla="*/ 114 h 1286"/>
                <a:gd name="T94" fmla="*/ 5 w 1591"/>
                <a:gd name="T95" fmla="*/ 93 h 1286"/>
                <a:gd name="T96" fmla="*/ 0 w 1591"/>
                <a:gd name="T97" fmla="*/ 72 h 1286"/>
                <a:gd name="T98" fmla="*/ 0 w 1591"/>
                <a:gd name="T99" fmla="*/ 1234 h 1286"/>
                <a:gd name="T100" fmla="*/ 4 w 1591"/>
                <a:gd name="T101" fmla="*/ 1254 h 1286"/>
                <a:gd name="T102" fmla="*/ 15 w 1591"/>
                <a:gd name="T103" fmla="*/ 1271 h 1286"/>
                <a:gd name="T104" fmla="*/ 31 w 1591"/>
                <a:gd name="T105" fmla="*/ 1282 h 1286"/>
                <a:gd name="T106" fmla="*/ 52 w 1591"/>
                <a:gd name="T107" fmla="*/ 1286 h 1286"/>
                <a:gd name="T108" fmla="*/ 1433 w 1591"/>
                <a:gd name="T109" fmla="*/ 1286 h 1286"/>
                <a:gd name="T110" fmla="*/ 1452 w 1591"/>
                <a:gd name="T111" fmla="*/ 1282 h 1286"/>
                <a:gd name="T112" fmla="*/ 1468 w 1591"/>
                <a:gd name="T113" fmla="*/ 1271 h 1286"/>
                <a:gd name="T114" fmla="*/ 1480 w 1591"/>
                <a:gd name="T115" fmla="*/ 1254 h 1286"/>
                <a:gd name="T116" fmla="*/ 1484 w 1591"/>
                <a:gd name="T117" fmla="*/ 1234 h 1286"/>
                <a:gd name="T118" fmla="*/ 1205 w 1591"/>
                <a:gd name="T119" fmla="*/ 931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1" h="1286">
                  <a:moveTo>
                    <a:pt x="38" y="67"/>
                  </a:moveTo>
                  <a:lnTo>
                    <a:pt x="38" y="67"/>
                  </a:lnTo>
                  <a:lnTo>
                    <a:pt x="39" y="52"/>
                  </a:lnTo>
                  <a:lnTo>
                    <a:pt x="43" y="41"/>
                  </a:lnTo>
                  <a:lnTo>
                    <a:pt x="48" y="29"/>
                  </a:lnTo>
                  <a:lnTo>
                    <a:pt x="58" y="19"/>
                  </a:lnTo>
                  <a:lnTo>
                    <a:pt x="67" y="10"/>
                  </a:lnTo>
                  <a:lnTo>
                    <a:pt x="79" y="5"/>
                  </a:lnTo>
                  <a:lnTo>
                    <a:pt x="91" y="1"/>
                  </a:lnTo>
                  <a:lnTo>
                    <a:pt x="105" y="0"/>
                  </a:lnTo>
                  <a:lnTo>
                    <a:pt x="332" y="0"/>
                  </a:lnTo>
                  <a:lnTo>
                    <a:pt x="120" y="96"/>
                  </a:lnTo>
                  <a:lnTo>
                    <a:pt x="83" y="96"/>
                  </a:lnTo>
                  <a:lnTo>
                    <a:pt x="83" y="96"/>
                  </a:lnTo>
                  <a:lnTo>
                    <a:pt x="71" y="96"/>
                  </a:lnTo>
                  <a:lnTo>
                    <a:pt x="62" y="95"/>
                  </a:lnTo>
                  <a:lnTo>
                    <a:pt x="54" y="92"/>
                  </a:lnTo>
                  <a:lnTo>
                    <a:pt x="48" y="88"/>
                  </a:lnTo>
                  <a:lnTo>
                    <a:pt x="43" y="84"/>
                  </a:lnTo>
                  <a:lnTo>
                    <a:pt x="41" y="79"/>
                  </a:lnTo>
                  <a:lnTo>
                    <a:pt x="38" y="72"/>
                  </a:lnTo>
                  <a:lnTo>
                    <a:pt x="38" y="67"/>
                  </a:lnTo>
                  <a:lnTo>
                    <a:pt x="38" y="67"/>
                  </a:lnTo>
                  <a:close/>
                  <a:moveTo>
                    <a:pt x="1447" y="96"/>
                  </a:moveTo>
                  <a:lnTo>
                    <a:pt x="1454" y="96"/>
                  </a:lnTo>
                  <a:lnTo>
                    <a:pt x="1459" y="97"/>
                  </a:lnTo>
                  <a:lnTo>
                    <a:pt x="1459" y="97"/>
                  </a:lnTo>
                  <a:lnTo>
                    <a:pt x="1472" y="103"/>
                  </a:lnTo>
                  <a:lnTo>
                    <a:pt x="1484" y="111"/>
                  </a:lnTo>
                  <a:lnTo>
                    <a:pt x="1495" y="118"/>
                  </a:lnTo>
                  <a:lnTo>
                    <a:pt x="1504" y="129"/>
                  </a:lnTo>
                  <a:lnTo>
                    <a:pt x="1511" y="141"/>
                  </a:lnTo>
                  <a:lnTo>
                    <a:pt x="1517" y="154"/>
                  </a:lnTo>
                  <a:lnTo>
                    <a:pt x="1520" y="167"/>
                  </a:lnTo>
                  <a:lnTo>
                    <a:pt x="1521" y="183"/>
                  </a:lnTo>
                  <a:lnTo>
                    <a:pt x="1521" y="183"/>
                  </a:lnTo>
                  <a:lnTo>
                    <a:pt x="1521" y="389"/>
                  </a:lnTo>
                  <a:lnTo>
                    <a:pt x="1591" y="311"/>
                  </a:lnTo>
                  <a:lnTo>
                    <a:pt x="1591" y="51"/>
                  </a:lnTo>
                  <a:lnTo>
                    <a:pt x="1591" y="51"/>
                  </a:lnTo>
                  <a:lnTo>
                    <a:pt x="1590" y="41"/>
                  </a:lnTo>
                  <a:lnTo>
                    <a:pt x="1587" y="31"/>
                  </a:lnTo>
                  <a:lnTo>
                    <a:pt x="1582" y="22"/>
                  </a:lnTo>
                  <a:lnTo>
                    <a:pt x="1577" y="14"/>
                  </a:lnTo>
                  <a:lnTo>
                    <a:pt x="1569" y="8"/>
                  </a:lnTo>
                  <a:lnTo>
                    <a:pt x="1559" y="4"/>
                  </a:lnTo>
                  <a:lnTo>
                    <a:pt x="1550" y="0"/>
                  </a:lnTo>
                  <a:lnTo>
                    <a:pt x="1540" y="0"/>
                  </a:lnTo>
                  <a:lnTo>
                    <a:pt x="1377" y="0"/>
                  </a:lnTo>
                  <a:lnTo>
                    <a:pt x="1405" y="96"/>
                  </a:lnTo>
                  <a:lnTo>
                    <a:pt x="1405" y="96"/>
                  </a:lnTo>
                  <a:lnTo>
                    <a:pt x="1447" y="96"/>
                  </a:lnTo>
                  <a:lnTo>
                    <a:pt x="1447" y="96"/>
                  </a:lnTo>
                  <a:close/>
                  <a:moveTo>
                    <a:pt x="1521" y="920"/>
                  </a:moveTo>
                  <a:lnTo>
                    <a:pt x="1521" y="1154"/>
                  </a:lnTo>
                  <a:lnTo>
                    <a:pt x="1540" y="1154"/>
                  </a:lnTo>
                  <a:lnTo>
                    <a:pt x="1540" y="1154"/>
                  </a:lnTo>
                  <a:lnTo>
                    <a:pt x="1550" y="1153"/>
                  </a:lnTo>
                  <a:lnTo>
                    <a:pt x="1559" y="1150"/>
                  </a:lnTo>
                  <a:lnTo>
                    <a:pt x="1569" y="1146"/>
                  </a:lnTo>
                  <a:lnTo>
                    <a:pt x="1577" y="1139"/>
                  </a:lnTo>
                  <a:lnTo>
                    <a:pt x="1582" y="1131"/>
                  </a:lnTo>
                  <a:lnTo>
                    <a:pt x="1587" y="1122"/>
                  </a:lnTo>
                  <a:lnTo>
                    <a:pt x="1590" y="1113"/>
                  </a:lnTo>
                  <a:lnTo>
                    <a:pt x="1591" y="1102"/>
                  </a:lnTo>
                  <a:lnTo>
                    <a:pt x="1591" y="845"/>
                  </a:lnTo>
                  <a:lnTo>
                    <a:pt x="1521" y="920"/>
                  </a:lnTo>
                  <a:close/>
                  <a:moveTo>
                    <a:pt x="1205" y="931"/>
                  </a:moveTo>
                  <a:lnTo>
                    <a:pt x="1056" y="684"/>
                  </a:lnTo>
                  <a:lnTo>
                    <a:pt x="1205" y="438"/>
                  </a:lnTo>
                  <a:lnTo>
                    <a:pt x="1479" y="438"/>
                  </a:lnTo>
                  <a:lnTo>
                    <a:pt x="1484" y="431"/>
                  </a:lnTo>
                  <a:lnTo>
                    <a:pt x="1484" y="183"/>
                  </a:lnTo>
                  <a:lnTo>
                    <a:pt x="1484" y="183"/>
                  </a:lnTo>
                  <a:lnTo>
                    <a:pt x="1483" y="174"/>
                  </a:lnTo>
                  <a:lnTo>
                    <a:pt x="1482" y="166"/>
                  </a:lnTo>
                  <a:lnTo>
                    <a:pt x="1478" y="158"/>
                  </a:lnTo>
                  <a:lnTo>
                    <a:pt x="1474" y="151"/>
                  </a:lnTo>
                  <a:lnTo>
                    <a:pt x="1468" y="146"/>
                  </a:lnTo>
                  <a:lnTo>
                    <a:pt x="1462" y="141"/>
                  </a:lnTo>
                  <a:lnTo>
                    <a:pt x="1455" y="137"/>
                  </a:lnTo>
                  <a:lnTo>
                    <a:pt x="1447" y="133"/>
                  </a:lnTo>
                  <a:lnTo>
                    <a:pt x="1447" y="133"/>
                  </a:lnTo>
                  <a:lnTo>
                    <a:pt x="245" y="133"/>
                  </a:lnTo>
                  <a:lnTo>
                    <a:pt x="245" y="133"/>
                  </a:lnTo>
                  <a:lnTo>
                    <a:pt x="244" y="134"/>
                  </a:lnTo>
                  <a:lnTo>
                    <a:pt x="67" y="134"/>
                  </a:lnTo>
                  <a:lnTo>
                    <a:pt x="67" y="134"/>
                  </a:lnTo>
                  <a:lnTo>
                    <a:pt x="56" y="133"/>
                  </a:lnTo>
                  <a:lnTo>
                    <a:pt x="47" y="132"/>
                  </a:lnTo>
                  <a:lnTo>
                    <a:pt x="39" y="128"/>
                  </a:lnTo>
                  <a:lnTo>
                    <a:pt x="31" y="125"/>
                  </a:lnTo>
                  <a:lnTo>
                    <a:pt x="25" y="120"/>
                  </a:lnTo>
                  <a:lnTo>
                    <a:pt x="19" y="114"/>
                  </a:lnTo>
                  <a:lnTo>
                    <a:pt x="11" y="104"/>
                  </a:lnTo>
                  <a:lnTo>
                    <a:pt x="5" y="93"/>
                  </a:lnTo>
                  <a:lnTo>
                    <a:pt x="2" y="83"/>
                  </a:lnTo>
                  <a:lnTo>
                    <a:pt x="0" y="72"/>
                  </a:lnTo>
                  <a:lnTo>
                    <a:pt x="0" y="1234"/>
                  </a:lnTo>
                  <a:lnTo>
                    <a:pt x="0" y="1234"/>
                  </a:lnTo>
                  <a:lnTo>
                    <a:pt x="1" y="1245"/>
                  </a:lnTo>
                  <a:lnTo>
                    <a:pt x="4" y="1254"/>
                  </a:lnTo>
                  <a:lnTo>
                    <a:pt x="9" y="1264"/>
                  </a:lnTo>
                  <a:lnTo>
                    <a:pt x="15" y="1271"/>
                  </a:lnTo>
                  <a:lnTo>
                    <a:pt x="23" y="1277"/>
                  </a:lnTo>
                  <a:lnTo>
                    <a:pt x="31" y="1282"/>
                  </a:lnTo>
                  <a:lnTo>
                    <a:pt x="42" y="1285"/>
                  </a:lnTo>
                  <a:lnTo>
                    <a:pt x="52" y="1286"/>
                  </a:lnTo>
                  <a:lnTo>
                    <a:pt x="1433" y="1286"/>
                  </a:lnTo>
                  <a:lnTo>
                    <a:pt x="1433" y="1286"/>
                  </a:lnTo>
                  <a:lnTo>
                    <a:pt x="1443" y="1285"/>
                  </a:lnTo>
                  <a:lnTo>
                    <a:pt x="1452" y="1282"/>
                  </a:lnTo>
                  <a:lnTo>
                    <a:pt x="1462" y="1277"/>
                  </a:lnTo>
                  <a:lnTo>
                    <a:pt x="1468" y="1271"/>
                  </a:lnTo>
                  <a:lnTo>
                    <a:pt x="1475" y="1264"/>
                  </a:lnTo>
                  <a:lnTo>
                    <a:pt x="1480" y="1254"/>
                  </a:lnTo>
                  <a:lnTo>
                    <a:pt x="1483" y="1245"/>
                  </a:lnTo>
                  <a:lnTo>
                    <a:pt x="1484" y="1234"/>
                  </a:lnTo>
                  <a:lnTo>
                    <a:pt x="1484" y="931"/>
                  </a:lnTo>
                  <a:lnTo>
                    <a:pt x="1205" y="931"/>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2" name="Freeform 109">
              <a:extLst>
                <a:ext uri="{FF2B5EF4-FFF2-40B4-BE49-F238E27FC236}">
                  <a16:creationId xmlns:a16="http://schemas.microsoft.com/office/drawing/2014/main" id="{0CD0337C-DC20-4700-971C-58DF51BE4F18}"/>
                </a:ext>
              </a:extLst>
            </p:cNvPr>
            <p:cNvSpPr>
              <a:spLocks/>
            </p:cNvSpPr>
            <p:nvPr/>
          </p:nvSpPr>
          <p:spPr bwMode="auto">
            <a:xfrm>
              <a:off x="3081664" y="3927440"/>
              <a:ext cx="151944" cy="65018"/>
            </a:xfrm>
            <a:custGeom>
              <a:avLst/>
              <a:gdLst>
                <a:gd name="T0" fmla="*/ 30 w 858"/>
                <a:gd name="T1" fmla="*/ 366 h 366"/>
                <a:gd name="T2" fmla="*/ 30 w 858"/>
                <a:gd name="T3" fmla="*/ 366 h 366"/>
                <a:gd name="T4" fmla="*/ 34 w 858"/>
                <a:gd name="T5" fmla="*/ 366 h 366"/>
                <a:gd name="T6" fmla="*/ 34 w 858"/>
                <a:gd name="T7" fmla="*/ 366 h 366"/>
                <a:gd name="T8" fmla="*/ 82 w 858"/>
                <a:gd name="T9" fmla="*/ 366 h 366"/>
                <a:gd name="T10" fmla="*/ 858 w 858"/>
                <a:gd name="T11" fmla="*/ 143 h 366"/>
                <a:gd name="T12" fmla="*/ 800 w 858"/>
                <a:gd name="T13" fmla="*/ 0 h 366"/>
                <a:gd name="T14" fmla="*/ 0 w 858"/>
                <a:gd name="T15" fmla="*/ 366 h 366"/>
                <a:gd name="T16" fmla="*/ 30 w 858"/>
                <a:gd name="T17"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8" h="366">
                  <a:moveTo>
                    <a:pt x="30" y="366"/>
                  </a:moveTo>
                  <a:lnTo>
                    <a:pt x="30" y="366"/>
                  </a:lnTo>
                  <a:lnTo>
                    <a:pt x="34" y="366"/>
                  </a:lnTo>
                  <a:lnTo>
                    <a:pt x="34" y="366"/>
                  </a:lnTo>
                  <a:lnTo>
                    <a:pt x="82" y="366"/>
                  </a:lnTo>
                  <a:lnTo>
                    <a:pt x="858" y="143"/>
                  </a:lnTo>
                  <a:lnTo>
                    <a:pt x="800" y="0"/>
                  </a:lnTo>
                  <a:lnTo>
                    <a:pt x="0" y="366"/>
                  </a:lnTo>
                  <a:lnTo>
                    <a:pt x="30" y="36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3" name="Freeform 110">
              <a:extLst>
                <a:ext uri="{FF2B5EF4-FFF2-40B4-BE49-F238E27FC236}">
                  <a16:creationId xmlns:a16="http://schemas.microsoft.com/office/drawing/2014/main" id="{4C658A9F-2474-43B6-9181-F2B24777A641}"/>
                </a:ext>
              </a:extLst>
            </p:cNvPr>
            <p:cNvSpPr>
              <a:spLocks/>
            </p:cNvSpPr>
            <p:nvPr/>
          </p:nvSpPr>
          <p:spPr bwMode="auto">
            <a:xfrm>
              <a:off x="3119826" y="3950761"/>
              <a:ext cx="166079" cy="41696"/>
            </a:xfrm>
            <a:custGeom>
              <a:avLst/>
              <a:gdLst>
                <a:gd name="T0" fmla="*/ 938 w 938"/>
                <a:gd name="T1" fmla="*/ 235 h 235"/>
                <a:gd name="T2" fmla="*/ 882 w 938"/>
                <a:gd name="T3" fmla="*/ 41 h 235"/>
                <a:gd name="T4" fmla="*/ 882 w 938"/>
                <a:gd name="T5" fmla="*/ 41 h 235"/>
                <a:gd name="T6" fmla="*/ 877 w 938"/>
                <a:gd name="T7" fmla="*/ 30 h 235"/>
                <a:gd name="T8" fmla="*/ 872 w 938"/>
                <a:gd name="T9" fmla="*/ 21 h 235"/>
                <a:gd name="T10" fmla="*/ 864 w 938"/>
                <a:gd name="T11" fmla="*/ 13 h 235"/>
                <a:gd name="T12" fmla="*/ 854 w 938"/>
                <a:gd name="T13" fmla="*/ 7 h 235"/>
                <a:gd name="T14" fmla="*/ 845 w 938"/>
                <a:gd name="T15" fmla="*/ 3 h 235"/>
                <a:gd name="T16" fmla="*/ 835 w 938"/>
                <a:gd name="T17" fmla="*/ 0 h 235"/>
                <a:gd name="T18" fmla="*/ 823 w 938"/>
                <a:gd name="T19" fmla="*/ 0 h 235"/>
                <a:gd name="T20" fmla="*/ 812 w 938"/>
                <a:gd name="T21" fmla="*/ 3 h 235"/>
                <a:gd name="T22" fmla="*/ 0 w 938"/>
                <a:gd name="T23" fmla="*/ 235 h 235"/>
                <a:gd name="T24" fmla="*/ 0 w 938"/>
                <a:gd name="T25" fmla="*/ 235 h 235"/>
                <a:gd name="T26" fmla="*/ 938 w 938"/>
                <a:gd name="T27" fmla="*/ 235 h 235"/>
                <a:gd name="T28" fmla="*/ 938 w 938"/>
                <a:gd name="T29"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8" h="235">
                  <a:moveTo>
                    <a:pt x="938" y="235"/>
                  </a:moveTo>
                  <a:lnTo>
                    <a:pt x="882" y="41"/>
                  </a:lnTo>
                  <a:lnTo>
                    <a:pt x="882" y="41"/>
                  </a:lnTo>
                  <a:lnTo>
                    <a:pt x="877" y="30"/>
                  </a:lnTo>
                  <a:lnTo>
                    <a:pt x="872" y="21"/>
                  </a:lnTo>
                  <a:lnTo>
                    <a:pt x="864" y="13"/>
                  </a:lnTo>
                  <a:lnTo>
                    <a:pt x="854" y="7"/>
                  </a:lnTo>
                  <a:lnTo>
                    <a:pt x="845" y="3"/>
                  </a:lnTo>
                  <a:lnTo>
                    <a:pt x="835" y="0"/>
                  </a:lnTo>
                  <a:lnTo>
                    <a:pt x="823" y="0"/>
                  </a:lnTo>
                  <a:lnTo>
                    <a:pt x="812" y="3"/>
                  </a:lnTo>
                  <a:lnTo>
                    <a:pt x="0" y="235"/>
                  </a:lnTo>
                  <a:lnTo>
                    <a:pt x="0" y="235"/>
                  </a:lnTo>
                  <a:lnTo>
                    <a:pt x="938" y="235"/>
                  </a:lnTo>
                  <a:lnTo>
                    <a:pt x="938" y="235"/>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4" name="Freeform 111">
              <a:extLst>
                <a:ext uri="{FF2B5EF4-FFF2-40B4-BE49-F238E27FC236}">
                  <a16:creationId xmlns:a16="http://schemas.microsoft.com/office/drawing/2014/main" id="{3B1E7D14-2C5D-413B-8F11-B544CA92DD09}"/>
                </a:ext>
              </a:extLst>
            </p:cNvPr>
            <p:cNvSpPr>
              <a:spLocks noEditPoints="1"/>
            </p:cNvSpPr>
            <p:nvPr/>
          </p:nvSpPr>
          <p:spPr bwMode="auto">
            <a:xfrm>
              <a:off x="3238555" y="4038394"/>
              <a:ext cx="92580" cy="94700"/>
            </a:xfrm>
            <a:custGeom>
              <a:avLst/>
              <a:gdLst>
                <a:gd name="T0" fmla="*/ 522 w 522"/>
                <a:gd name="T1" fmla="*/ 18 h 535"/>
                <a:gd name="T2" fmla="*/ 522 w 522"/>
                <a:gd name="T3" fmla="*/ 374 h 535"/>
                <a:gd name="T4" fmla="*/ 518 w 522"/>
                <a:gd name="T5" fmla="*/ 393 h 535"/>
                <a:gd name="T6" fmla="*/ 508 w 522"/>
                <a:gd name="T7" fmla="*/ 412 h 535"/>
                <a:gd name="T8" fmla="*/ 503 w 522"/>
                <a:gd name="T9" fmla="*/ 418 h 535"/>
                <a:gd name="T10" fmla="*/ 395 w 522"/>
                <a:gd name="T11" fmla="*/ 535 h 535"/>
                <a:gd name="T12" fmla="*/ 127 w 522"/>
                <a:gd name="T13" fmla="*/ 535 h 535"/>
                <a:gd name="T14" fmla="*/ 127 w 522"/>
                <a:gd name="T15" fmla="*/ 116 h 535"/>
                <a:gd name="T16" fmla="*/ 503 w 522"/>
                <a:gd name="T17" fmla="*/ 0 h 535"/>
                <a:gd name="T18" fmla="*/ 503 w 522"/>
                <a:gd name="T19" fmla="*/ 0 h 535"/>
                <a:gd name="T20" fmla="*/ 511 w 522"/>
                <a:gd name="T21" fmla="*/ 1 h 535"/>
                <a:gd name="T22" fmla="*/ 520 w 522"/>
                <a:gd name="T23" fmla="*/ 12 h 535"/>
                <a:gd name="T24" fmla="*/ 522 w 522"/>
                <a:gd name="T25" fmla="*/ 18 h 535"/>
                <a:gd name="T26" fmla="*/ 322 w 522"/>
                <a:gd name="T27" fmla="*/ 325 h 535"/>
                <a:gd name="T28" fmla="*/ 321 w 522"/>
                <a:gd name="T29" fmla="*/ 308 h 535"/>
                <a:gd name="T30" fmla="*/ 315 w 522"/>
                <a:gd name="T31" fmla="*/ 292 h 535"/>
                <a:gd name="T32" fmla="*/ 309 w 522"/>
                <a:gd name="T33" fmla="*/ 277 h 535"/>
                <a:gd name="T34" fmla="*/ 285 w 522"/>
                <a:gd name="T35" fmla="*/ 253 h 535"/>
                <a:gd name="T36" fmla="*/ 271 w 522"/>
                <a:gd name="T37" fmla="*/ 247 h 535"/>
                <a:gd name="T38" fmla="*/ 255 w 522"/>
                <a:gd name="T39" fmla="*/ 242 h 535"/>
                <a:gd name="T40" fmla="*/ 238 w 522"/>
                <a:gd name="T41" fmla="*/ 239 h 535"/>
                <a:gd name="T42" fmla="*/ 230 w 522"/>
                <a:gd name="T43" fmla="*/ 240 h 535"/>
                <a:gd name="T44" fmla="*/ 212 w 522"/>
                <a:gd name="T45" fmla="*/ 243 h 535"/>
                <a:gd name="T46" fmla="*/ 198 w 522"/>
                <a:gd name="T47" fmla="*/ 249 h 535"/>
                <a:gd name="T48" fmla="*/ 178 w 522"/>
                <a:gd name="T49" fmla="*/ 264 h 535"/>
                <a:gd name="T50" fmla="*/ 164 w 522"/>
                <a:gd name="T51" fmla="*/ 284 h 535"/>
                <a:gd name="T52" fmla="*/ 157 w 522"/>
                <a:gd name="T53" fmla="*/ 300 h 535"/>
                <a:gd name="T54" fmla="*/ 153 w 522"/>
                <a:gd name="T55" fmla="*/ 315 h 535"/>
                <a:gd name="T56" fmla="*/ 153 w 522"/>
                <a:gd name="T57" fmla="*/ 325 h 535"/>
                <a:gd name="T58" fmla="*/ 154 w 522"/>
                <a:gd name="T59" fmla="*/ 342 h 535"/>
                <a:gd name="T60" fmla="*/ 160 w 522"/>
                <a:gd name="T61" fmla="*/ 358 h 535"/>
                <a:gd name="T62" fmla="*/ 168 w 522"/>
                <a:gd name="T63" fmla="*/ 372 h 535"/>
                <a:gd name="T64" fmla="*/ 190 w 522"/>
                <a:gd name="T65" fmla="*/ 395 h 535"/>
                <a:gd name="T66" fmla="*/ 205 w 522"/>
                <a:gd name="T67" fmla="*/ 403 h 535"/>
                <a:gd name="T68" fmla="*/ 220 w 522"/>
                <a:gd name="T69" fmla="*/ 408 h 535"/>
                <a:gd name="T70" fmla="*/ 238 w 522"/>
                <a:gd name="T71" fmla="*/ 409 h 535"/>
                <a:gd name="T72" fmla="*/ 247 w 522"/>
                <a:gd name="T73" fmla="*/ 409 h 535"/>
                <a:gd name="T74" fmla="*/ 263 w 522"/>
                <a:gd name="T75" fmla="*/ 405 h 535"/>
                <a:gd name="T76" fmla="*/ 278 w 522"/>
                <a:gd name="T77" fmla="*/ 399 h 535"/>
                <a:gd name="T78" fmla="*/ 298 w 522"/>
                <a:gd name="T79" fmla="*/ 384 h 535"/>
                <a:gd name="T80" fmla="*/ 313 w 522"/>
                <a:gd name="T81" fmla="*/ 364 h 535"/>
                <a:gd name="T82" fmla="*/ 319 w 522"/>
                <a:gd name="T83" fmla="*/ 350 h 535"/>
                <a:gd name="T84" fmla="*/ 322 w 522"/>
                <a:gd name="T85" fmla="*/ 333 h 535"/>
                <a:gd name="T86" fmla="*/ 322 w 522"/>
                <a:gd name="T87" fmla="*/ 32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2" h="535">
                  <a:moveTo>
                    <a:pt x="522" y="18"/>
                  </a:moveTo>
                  <a:lnTo>
                    <a:pt x="522" y="18"/>
                  </a:lnTo>
                  <a:lnTo>
                    <a:pt x="522" y="374"/>
                  </a:lnTo>
                  <a:lnTo>
                    <a:pt x="522" y="374"/>
                  </a:lnTo>
                  <a:lnTo>
                    <a:pt x="522" y="382"/>
                  </a:lnTo>
                  <a:lnTo>
                    <a:pt x="518" y="393"/>
                  </a:lnTo>
                  <a:lnTo>
                    <a:pt x="512" y="407"/>
                  </a:lnTo>
                  <a:lnTo>
                    <a:pt x="508" y="412"/>
                  </a:lnTo>
                  <a:lnTo>
                    <a:pt x="503" y="418"/>
                  </a:lnTo>
                  <a:lnTo>
                    <a:pt x="503" y="418"/>
                  </a:lnTo>
                  <a:lnTo>
                    <a:pt x="444" y="482"/>
                  </a:lnTo>
                  <a:lnTo>
                    <a:pt x="395" y="535"/>
                  </a:lnTo>
                  <a:lnTo>
                    <a:pt x="395" y="535"/>
                  </a:lnTo>
                  <a:lnTo>
                    <a:pt x="127" y="535"/>
                  </a:lnTo>
                  <a:lnTo>
                    <a:pt x="0" y="325"/>
                  </a:lnTo>
                  <a:lnTo>
                    <a:pt x="127" y="116"/>
                  </a:lnTo>
                  <a:lnTo>
                    <a:pt x="395" y="116"/>
                  </a:lnTo>
                  <a:lnTo>
                    <a:pt x="503" y="0"/>
                  </a:lnTo>
                  <a:lnTo>
                    <a:pt x="503" y="1"/>
                  </a:lnTo>
                  <a:lnTo>
                    <a:pt x="503" y="0"/>
                  </a:lnTo>
                  <a:lnTo>
                    <a:pt x="503" y="0"/>
                  </a:lnTo>
                  <a:lnTo>
                    <a:pt x="511" y="1"/>
                  </a:lnTo>
                  <a:lnTo>
                    <a:pt x="516" y="5"/>
                  </a:lnTo>
                  <a:lnTo>
                    <a:pt x="520" y="12"/>
                  </a:lnTo>
                  <a:lnTo>
                    <a:pt x="522" y="18"/>
                  </a:lnTo>
                  <a:lnTo>
                    <a:pt x="522" y="18"/>
                  </a:lnTo>
                  <a:close/>
                  <a:moveTo>
                    <a:pt x="322" y="325"/>
                  </a:moveTo>
                  <a:lnTo>
                    <a:pt x="322" y="325"/>
                  </a:lnTo>
                  <a:lnTo>
                    <a:pt x="322" y="315"/>
                  </a:lnTo>
                  <a:lnTo>
                    <a:pt x="321" y="308"/>
                  </a:lnTo>
                  <a:lnTo>
                    <a:pt x="319" y="300"/>
                  </a:lnTo>
                  <a:lnTo>
                    <a:pt x="315" y="292"/>
                  </a:lnTo>
                  <a:lnTo>
                    <a:pt x="313" y="284"/>
                  </a:lnTo>
                  <a:lnTo>
                    <a:pt x="309" y="277"/>
                  </a:lnTo>
                  <a:lnTo>
                    <a:pt x="298" y="264"/>
                  </a:lnTo>
                  <a:lnTo>
                    <a:pt x="285" y="253"/>
                  </a:lnTo>
                  <a:lnTo>
                    <a:pt x="278" y="249"/>
                  </a:lnTo>
                  <a:lnTo>
                    <a:pt x="271" y="247"/>
                  </a:lnTo>
                  <a:lnTo>
                    <a:pt x="263" y="243"/>
                  </a:lnTo>
                  <a:lnTo>
                    <a:pt x="255" y="242"/>
                  </a:lnTo>
                  <a:lnTo>
                    <a:pt x="247" y="240"/>
                  </a:lnTo>
                  <a:lnTo>
                    <a:pt x="238" y="239"/>
                  </a:lnTo>
                  <a:lnTo>
                    <a:pt x="238" y="239"/>
                  </a:lnTo>
                  <a:lnTo>
                    <a:pt x="230" y="240"/>
                  </a:lnTo>
                  <a:lnTo>
                    <a:pt x="220" y="242"/>
                  </a:lnTo>
                  <a:lnTo>
                    <a:pt x="212" y="243"/>
                  </a:lnTo>
                  <a:lnTo>
                    <a:pt x="205" y="247"/>
                  </a:lnTo>
                  <a:lnTo>
                    <a:pt x="198" y="249"/>
                  </a:lnTo>
                  <a:lnTo>
                    <a:pt x="190" y="253"/>
                  </a:lnTo>
                  <a:lnTo>
                    <a:pt x="178" y="264"/>
                  </a:lnTo>
                  <a:lnTo>
                    <a:pt x="168" y="277"/>
                  </a:lnTo>
                  <a:lnTo>
                    <a:pt x="164" y="284"/>
                  </a:lnTo>
                  <a:lnTo>
                    <a:pt x="160" y="292"/>
                  </a:lnTo>
                  <a:lnTo>
                    <a:pt x="157" y="300"/>
                  </a:lnTo>
                  <a:lnTo>
                    <a:pt x="154" y="308"/>
                  </a:lnTo>
                  <a:lnTo>
                    <a:pt x="153" y="315"/>
                  </a:lnTo>
                  <a:lnTo>
                    <a:pt x="153" y="325"/>
                  </a:lnTo>
                  <a:lnTo>
                    <a:pt x="153" y="325"/>
                  </a:lnTo>
                  <a:lnTo>
                    <a:pt x="153" y="333"/>
                  </a:lnTo>
                  <a:lnTo>
                    <a:pt x="154" y="342"/>
                  </a:lnTo>
                  <a:lnTo>
                    <a:pt x="157" y="350"/>
                  </a:lnTo>
                  <a:lnTo>
                    <a:pt x="160" y="358"/>
                  </a:lnTo>
                  <a:lnTo>
                    <a:pt x="164" y="364"/>
                  </a:lnTo>
                  <a:lnTo>
                    <a:pt x="168" y="372"/>
                  </a:lnTo>
                  <a:lnTo>
                    <a:pt x="178" y="384"/>
                  </a:lnTo>
                  <a:lnTo>
                    <a:pt x="190" y="395"/>
                  </a:lnTo>
                  <a:lnTo>
                    <a:pt x="198" y="399"/>
                  </a:lnTo>
                  <a:lnTo>
                    <a:pt x="205" y="403"/>
                  </a:lnTo>
                  <a:lnTo>
                    <a:pt x="212" y="405"/>
                  </a:lnTo>
                  <a:lnTo>
                    <a:pt x="220" y="408"/>
                  </a:lnTo>
                  <a:lnTo>
                    <a:pt x="230" y="409"/>
                  </a:lnTo>
                  <a:lnTo>
                    <a:pt x="238" y="409"/>
                  </a:lnTo>
                  <a:lnTo>
                    <a:pt x="238" y="409"/>
                  </a:lnTo>
                  <a:lnTo>
                    <a:pt x="247" y="409"/>
                  </a:lnTo>
                  <a:lnTo>
                    <a:pt x="255" y="408"/>
                  </a:lnTo>
                  <a:lnTo>
                    <a:pt x="263" y="405"/>
                  </a:lnTo>
                  <a:lnTo>
                    <a:pt x="271" y="403"/>
                  </a:lnTo>
                  <a:lnTo>
                    <a:pt x="278" y="399"/>
                  </a:lnTo>
                  <a:lnTo>
                    <a:pt x="285" y="395"/>
                  </a:lnTo>
                  <a:lnTo>
                    <a:pt x="298" y="384"/>
                  </a:lnTo>
                  <a:lnTo>
                    <a:pt x="309" y="372"/>
                  </a:lnTo>
                  <a:lnTo>
                    <a:pt x="313" y="364"/>
                  </a:lnTo>
                  <a:lnTo>
                    <a:pt x="315" y="358"/>
                  </a:lnTo>
                  <a:lnTo>
                    <a:pt x="319" y="350"/>
                  </a:lnTo>
                  <a:lnTo>
                    <a:pt x="321" y="342"/>
                  </a:lnTo>
                  <a:lnTo>
                    <a:pt x="322" y="333"/>
                  </a:lnTo>
                  <a:lnTo>
                    <a:pt x="322" y="325"/>
                  </a:lnTo>
                  <a:lnTo>
                    <a:pt x="322" y="325"/>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84" name="Grupa 83">
            <a:extLst>
              <a:ext uri="{FF2B5EF4-FFF2-40B4-BE49-F238E27FC236}">
                <a16:creationId xmlns:a16="http://schemas.microsoft.com/office/drawing/2014/main" id="{6D74DE24-F981-4FB3-927A-C20AEFFEB0EC}"/>
              </a:ext>
            </a:extLst>
          </p:cNvPr>
          <p:cNvGrpSpPr/>
          <p:nvPr/>
        </p:nvGrpSpPr>
        <p:grpSpPr>
          <a:xfrm>
            <a:off x="4294163" y="2240929"/>
            <a:ext cx="450473" cy="386194"/>
            <a:chOff x="4371809" y="1763215"/>
            <a:chExt cx="700878" cy="600867"/>
          </a:xfrm>
          <a:solidFill>
            <a:schemeClr val="bg1">
              <a:lumMod val="75000"/>
            </a:schemeClr>
          </a:solidFill>
        </p:grpSpPr>
        <p:sp>
          <p:nvSpPr>
            <p:cNvPr id="85" name="Freeform 5">
              <a:extLst>
                <a:ext uri="{FF2B5EF4-FFF2-40B4-BE49-F238E27FC236}">
                  <a16:creationId xmlns:a16="http://schemas.microsoft.com/office/drawing/2014/main" id="{B758BB24-8EF8-45EB-8EA3-28CFA31599D8}"/>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6">
              <a:extLst>
                <a:ext uri="{FF2B5EF4-FFF2-40B4-BE49-F238E27FC236}">
                  <a16:creationId xmlns:a16="http://schemas.microsoft.com/office/drawing/2014/main" id="{07604D4A-C5D4-4A83-A4E5-17E62ABBF47D}"/>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5" name="pole tekstowe 54">
            <a:extLst>
              <a:ext uri="{FF2B5EF4-FFF2-40B4-BE49-F238E27FC236}">
                <a16:creationId xmlns:a16="http://schemas.microsoft.com/office/drawing/2014/main" id="{ED032A98-12EC-4BE9-BD5D-6B427E285D95}"/>
              </a:ext>
            </a:extLst>
          </p:cNvPr>
          <p:cNvSpPr txBox="1"/>
          <p:nvPr/>
        </p:nvSpPr>
        <p:spPr>
          <a:xfrm>
            <a:off x="6186900" y="1275518"/>
            <a:ext cx="1443024" cy="246221"/>
          </a:xfrm>
          <a:prstGeom prst="rect">
            <a:avLst/>
          </a:prstGeom>
          <a:solidFill>
            <a:schemeClr val="bg1"/>
          </a:solidFill>
        </p:spPr>
        <p:txBody>
          <a:bodyPr wrap="none" rtlCol="0">
            <a:spAutoFit/>
          </a:bodyPr>
          <a:lstStyle/>
          <a:p>
            <a:r>
              <a:rPr lang="pl-PL" sz="1000"/>
              <a:t>sytuacja zawodowa</a:t>
            </a:r>
          </a:p>
        </p:txBody>
      </p:sp>
      <p:cxnSp>
        <p:nvCxnSpPr>
          <p:cNvPr id="58" name="Łącznik prosty 57">
            <a:extLst>
              <a:ext uri="{FF2B5EF4-FFF2-40B4-BE49-F238E27FC236}">
                <a16:creationId xmlns:a16="http://schemas.microsoft.com/office/drawing/2014/main" id="{6DD6CB02-D41F-403D-938D-E12BF6B63EA5}"/>
              </a:ext>
            </a:extLst>
          </p:cNvPr>
          <p:cNvCxnSpPr/>
          <p:nvPr/>
        </p:nvCxnSpPr>
        <p:spPr>
          <a:xfrm>
            <a:off x="6241745" y="1555569"/>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66" name="Freeform 86">
            <a:extLst>
              <a:ext uri="{FF2B5EF4-FFF2-40B4-BE49-F238E27FC236}">
                <a16:creationId xmlns:a16="http://schemas.microsoft.com/office/drawing/2014/main" id="{B94D4E04-8D48-47E6-B822-D13CDEF2E7E3}"/>
              </a:ext>
            </a:extLst>
          </p:cNvPr>
          <p:cNvSpPr>
            <a:spLocks/>
          </p:cNvSpPr>
          <p:nvPr/>
        </p:nvSpPr>
        <p:spPr bwMode="auto">
          <a:xfrm>
            <a:off x="7094542" y="4602651"/>
            <a:ext cx="21567" cy="4642"/>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sz="2400"/>
          </a:p>
        </p:txBody>
      </p:sp>
      <p:grpSp>
        <p:nvGrpSpPr>
          <p:cNvPr id="71" name="Grupa 70">
            <a:extLst>
              <a:ext uri="{FF2B5EF4-FFF2-40B4-BE49-F238E27FC236}">
                <a16:creationId xmlns:a16="http://schemas.microsoft.com/office/drawing/2014/main" id="{4F044033-1EE1-4B26-AB4E-4606992744DF}"/>
              </a:ext>
            </a:extLst>
          </p:cNvPr>
          <p:cNvGrpSpPr/>
          <p:nvPr/>
        </p:nvGrpSpPr>
        <p:grpSpPr>
          <a:xfrm>
            <a:off x="255456" y="210960"/>
            <a:ext cx="333388" cy="346398"/>
            <a:chOff x="4294188" y="1531938"/>
            <a:chExt cx="650876" cy="676275"/>
          </a:xfrm>
        </p:grpSpPr>
        <p:sp>
          <p:nvSpPr>
            <p:cNvPr id="72" name="Freeform 27">
              <a:extLst>
                <a:ext uri="{FF2B5EF4-FFF2-40B4-BE49-F238E27FC236}">
                  <a16:creationId xmlns:a16="http://schemas.microsoft.com/office/drawing/2014/main" id="{5FDB0EB3-A036-41EA-81EC-702166C8695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28">
              <a:extLst>
                <a:ext uri="{FF2B5EF4-FFF2-40B4-BE49-F238E27FC236}">
                  <a16:creationId xmlns:a16="http://schemas.microsoft.com/office/drawing/2014/main" id="{05E23B75-2C3D-45F9-9B1D-9A07B7B7EC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29">
              <a:extLst>
                <a:ext uri="{FF2B5EF4-FFF2-40B4-BE49-F238E27FC236}">
                  <a16:creationId xmlns:a16="http://schemas.microsoft.com/office/drawing/2014/main" id="{AE9902B2-8153-48DE-9047-403A7E4042DE}"/>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0">
              <a:extLst>
                <a:ext uri="{FF2B5EF4-FFF2-40B4-BE49-F238E27FC236}">
                  <a16:creationId xmlns:a16="http://schemas.microsoft.com/office/drawing/2014/main" id="{9E8AED42-EF6D-4153-A82F-4BBC77D31D2F}"/>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1">
              <a:extLst>
                <a:ext uri="{FF2B5EF4-FFF2-40B4-BE49-F238E27FC236}">
                  <a16:creationId xmlns:a16="http://schemas.microsoft.com/office/drawing/2014/main" id="{DAD404D2-BC09-443F-AD04-A876AB83BBE8}"/>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2">
              <a:extLst>
                <a:ext uri="{FF2B5EF4-FFF2-40B4-BE49-F238E27FC236}">
                  <a16:creationId xmlns:a16="http://schemas.microsoft.com/office/drawing/2014/main" id="{8711EAF7-9137-4667-925F-E9237D3F3ADF}"/>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8" name="Prostokąt: zaokrąglone rogi 7">
            <a:extLst>
              <a:ext uri="{FF2B5EF4-FFF2-40B4-BE49-F238E27FC236}">
                <a16:creationId xmlns:a16="http://schemas.microsoft.com/office/drawing/2014/main" id="{0D2B8F7B-B1F9-47C5-87AE-0A2C2D98D8A5}"/>
              </a:ext>
            </a:extLst>
          </p:cNvPr>
          <p:cNvSpPr/>
          <p:nvPr/>
        </p:nvSpPr>
        <p:spPr>
          <a:xfrm>
            <a:off x="776675"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0" name="Prostokąt: zaokrąglone rogi 9">
            <a:extLst>
              <a:ext uri="{FF2B5EF4-FFF2-40B4-BE49-F238E27FC236}">
                <a16:creationId xmlns:a16="http://schemas.microsoft.com/office/drawing/2014/main" id="{D5210005-F184-4F89-A756-8E23E5359692}"/>
              </a:ext>
            </a:extLst>
          </p:cNvPr>
          <p:cNvSpPr/>
          <p:nvPr/>
        </p:nvSpPr>
        <p:spPr>
          <a:xfrm>
            <a:off x="3385437" y="1107053"/>
            <a:ext cx="2245803" cy="4404730"/>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65" name="Wykres 64">
            <a:extLst>
              <a:ext uri="{FF2B5EF4-FFF2-40B4-BE49-F238E27FC236}">
                <a16:creationId xmlns:a16="http://schemas.microsoft.com/office/drawing/2014/main" id="{D940D3F8-74F5-424F-ADF7-402229BC4F1C}"/>
              </a:ext>
            </a:extLst>
          </p:cNvPr>
          <p:cNvGraphicFramePr/>
          <p:nvPr>
            <p:extLst>
              <p:ext uri="{D42A27DB-BD31-4B8C-83A1-F6EECF244321}">
                <p14:modId xmlns:p14="http://schemas.microsoft.com/office/powerpoint/2010/main" val="542841414"/>
              </p:ext>
            </p:extLst>
          </p:nvPr>
        </p:nvGraphicFramePr>
        <p:xfrm>
          <a:off x="3606921" y="3407471"/>
          <a:ext cx="1616861" cy="1424593"/>
        </p:xfrm>
        <a:graphic>
          <a:graphicData uri="http://schemas.openxmlformats.org/drawingml/2006/chart">
            <c:chart xmlns:c="http://schemas.openxmlformats.org/drawingml/2006/chart" xmlns:r="http://schemas.openxmlformats.org/officeDocument/2006/relationships" r:id="rId5"/>
          </a:graphicData>
        </a:graphic>
      </p:graphicFrame>
      <p:sp>
        <p:nvSpPr>
          <p:cNvPr id="45" name="Prostokąt 44">
            <a:extLst>
              <a:ext uri="{FF2B5EF4-FFF2-40B4-BE49-F238E27FC236}">
                <a16:creationId xmlns:a16="http://schemas.microsoft.com/office/drawing/2014/main" id="{5EB0A61D-8D15-40EE-A9BF-8FD4D081C3DF}"/>
              </a:ext>
            </a:extLst>
          </p:cNvPr>
          <p:cNvSpPr/>
          <p:nvPr/>
        </p:nvSpPr>
        <p:spPr>
          <a:xfrm rot="16200000">
            <a:off x="3833983" y="4207800"/>
            <a:ext cx="83119" cy="77824"/>
          </a:xfrm>
          <a:prstGeom prst="rect">
            <a:avLst/>
          </a:prstGeom>
          <a:solidFill>
            <a:srgbClr val="A0C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6" name="Prostokąt 45">
            <a:extLst>
              <a:ext uri="{FF2B5EF4-FFF2-40B4-BE49-F238E27FC236}">
                <a16:creationId xmlns:a16="http://schemas.microsoft.com/office/drawing/2014/main" id="{E748EB66-4D31-497D-9EBB-57A2789068DB}"/>
              </a:ext>
            </a:extLst>
          </p:cNvPr>
          <p:cNvSpPr/>
          <p:nvPr/>
        </p:nvSpPr>
        <p:spPr>
          <a:xfrm rot="16200000">
            <a:off x="3833830" y="4439601"/>
            <a:ext cx="83119" cy="77824"/>
          </a:xfrm>
          <a:prstGeom prst="rect">
            <a:avLst/>
          </a:prstGeom>
          <a:solidFill>
            <a:srgbClr val="FFCA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7" name="Prostokąt 46">
            <a:extLst>
              <a:ext uri="{FF2B5EF4-FFF2-40B4-BE49-F238E27FC236}">
                <a16:creationId xmlns:a16="http://schemas.microsoft.com/office/drawing/2014/main" id="{9DEEF10F-E659-4756-85A6-A657F72ED8F7}"/>
              </a:ext>
            </a:extLst>
          </p:cNvPr>
          <p:cNvSpPr/>
          <p:nvPr/>
        </p:nvSpPr>
        <p:spPr>
          <a:xfrm rot="16200000">
            <a:off x="3835705" y="4667982"/>
            <a:ext cx="83119" cy="778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8" name="Prostokąt 47">
            <a:extLst>
              <a:ext uri="{FF2B5EF4-FFF2-40B4-BE49-F238E27FC236}">
                <a16:creationId xmlns:a16="http://schemas.microsoft.com/office/drawing/2014/main" id="{3EA912EA-49AF-43BE-AB48-0C217BD1DE37}"/>
              </a:ext>
            </a:extLst>
          </p:cNvPr>
          <p:cNvSpPr/>
          <p:nvPr/>
        </p:nvSpPr>
        <p:spPr>
          <a:xfrm rot="16200000">
            <a:off x="3834735" y="3509003"/>
            <a:ext cx="83119" cy="77824"/>
          </a:xfrm>
          <a:prstGeom prst="rect">
            <a:avLst/>
          </a:prstGeom>
          <a:solidFill>
            <a:srgbClr val="991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49" name="Prostokąt 48">
            <a:extLst>
              <a:ext uri="{FF2B5EF4-FFF2-40B4-BE49-F238E27FC236}">
                <a16:creationId xmlns:a16="http://schemas.microsoft.com/office/drawing/2014/main" id="{4C8D7370-800E-4C6A-B351-6975C364C6DF}"/>
              </a:ext>
            </a:extLst>
          </p:cNvPr>
          <p:cNvSpPr/>
          <p:nvPr/>
        </p:nvSpPr>
        <p:spPr>
          <a:xfrm rot="16200000">
            <a:off x="3834622" y="3740645"/>
            <a:ext cx="83119" cy="77824"/>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sp>
        <p:nvSpPr>
          <p:cNvPr id="50" name="Prostokąt 49">
            <a:extLst>
              <a:ext uri="{FF2B5EF4-FFF2-40B4-BE49-F238E27FC236}">
                <a16:creationId xmlns:a16="http://schemas.microsoft.com/office/drawing/2014/main" id="{0A240B79-F137-4048-A0CA-2236F5B7DD56}"/>
              </a:ext>
            </a:extLst>
          </p:cNvPr>
          <p:cNvSpPr/>
          <p:nvPr/>
        </p:nvSpPr>
        <p:spPr>
          <a:xfrm rot="16200000">
            <a:off x="3836286" y="3973577"/>
            <a:ext cx="83119" cy="77824"/>
          </a:xfrm>
          <a:prstGeom prst="rect">
            <a:avLst/>
          </a:prstGeom>
          <a:solidFill>
            <a:srgbClr val="48AA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aphicFrame>
        <p:nvGraphicFramePr>
          <p:cNvPr id="4" name="Symbol zastępczy zawartości 4">
            <a:extLst>
              <a:ext uri="{FF2B5EF4-FFF2-40B4-BE49-F238E27FC236}">
                <a16:creationId xmlns:a16="http://schemas.microsoft.com/office/drawing/2014/main" id="{C413B1CE-85BB-08A0-FA3C-3F0B09E0C42A}"/>
              </a:ext>
            </a:extLst>
          </p:cNvPr>
          <p:cNvGraphicFramePr>
            <a:graphicFrameLocks/>
          </p:cNvGraphicFramePr>
          <p:nvPr>
            <p:extLst>
              <p:ext uri="{D42A27DB-BD31-4B8C-83A1-F6EECF244321}">
                <p14:modId xmlns:p14="http://schemas.microsoft.com/office/powerpoint/2010/main" val="3470084967"/>
              </p:ext>
            </p:extLst>
          </p:nvPr>
        </p:nvGraphicFramePr>
        <p:xfrm>
          <a:off x="5667644" y="1521739"/>
          <a:ext cx="4083701" cy="3755269"/>
        </p:xfrm>
        <a:graphic>
          <a:graphicData uri="http://schemas.openxmlformats.org/drawingml/2006/chart">
            <c:chart xmlns:c="http://schemas.openxmlformats.org/drawingml/2006/chart" xmlns:r="http://schemas.openxmlformats.org/officeDocument/2006/relationships" r:id="rId6"/>
          </a:graphicData>
        </a:graphic>
      </p:graphicFrame>
      <p:sp>
        <p:nvSpPr>
          <p:cNvPr id="5" name="pole tekstowe 4">
            <a:extLst>
              <a:ext uri="{FF2B5EF4-FFF2-40B4-BE49-F238E27FC236}">
                <a16:creationId xmlns:a16="http://schemas.microsoft.com/office/drawing/2014/main" id="{1B7D860B-FD78-6F7A-3DF0-139E3B6E2EA2}"/>
              </a:ext>
            </a:extLst>
          </p:cNvPr>
          <p:cNvSpPr txBox="1"/>
          <p:nvPr/>
        </p:nvSpPr>
        <p:spPr>
          <a:xfrm>
            <a:off x="6158174" y="5277008"/>
            <a:ext cx="4181300" cy="215444"/>
          </a:xfrm>
          <a:prstGeom prst="rect">
            <a:avLst/>
          </a:prstGeom>
          <a:noFill/>
        </p:spPr>
        <p:txBody>
          <a:bodyPr wrap="square" rtlCol="0">
            <a:spAutoFit/>
          </a:bodyPr>
          <a:lstStyle/>
          <a:p>
            <a:pPr lvl="0">
              <a:defRPr/>
            </a:pPr>
            <a:r>
              <a:rPr lang="pl-PL" sz="800" i="1" dirty="0">
                <a:solidFill>
                  <a:prstClr val="white">
                    <a:lumMod val="65000"/>
                  </a:prstClr>
                </a:solidFill>
              </a:rPr>
              <a:t>Pytanie wielokrotnej odpowiedzi</a:t>
            </a:r>
          </a:p>
        </p:txBody>
      </p:sp>
    </p:spTree>
    <p:extLst>
      <p:ext uri="{BB962C8B-B14F-4D97-AF65-F5344CB8AC3E}">
        <p14:creationId xmlns:p14="http://schemas.microsoft.com/office/powerpoint/2010/main" val="56555094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3" name="Wykres 21">
            <a:extLst>
              <a:ext uri="{FF2B5EF4-FFF2-40B4-BE49-F238E27FC236}">
                <a16:creationId xmlns:a16="http://schemas.microsoft.com/office/drawing/2014/main" id="{4AEAA309-5B78-FA94-F8FD-6A3079335515}"/>
              </a:ext>
            </a:extLst>
          </p:cNvPr>
          <p:cNvGraphicFramePr/>
          <p:nvPr>
            <p:extLst>
              <p:ext uri="{D42A27DB-BD31-4B8C-83A1-F6EECF244321}">
                <p14:modId xmlns:p14="http://schemas.microsoft.com/office/powerpoint/2010/main" val="27344061"/>
              </p:ext>
            </p:extLst>
          </p:nvPr>
        </p:nvGraphicFramePr>
        <p:xfrm>
          <a:off x="164976" y="1146293"/>
          <a:ext cx="8199183" cy="142476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P22. Czy oszczędza Pan(i) energię w domu? Jeśli tak, to w jaki sposób?</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sytuację rodzinną: mieszkam sam(a) n=118, 2 osoby n=304, 3 osoby n=237, 4 osoby n=228, 5 i więcej osób n=124.</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grpSp>
        <p:nvGrpSpPr>
          <p:cNvPr id="29" name="Grupa 28">
            <a:extLst>
              <a:ext uri="{FF2B5EF4-FFF2-40B4-BE49-F238E27FC236}">
                <a16:creationId xmlns:a16="http://schemas.microsoft.com/office/drawing/2014/main" id="{69EE50A0-FBD7-47EC-9ECC-C6A91D6D62CA}"/>
              </a:ext>
            </a:extLst>
          </p:cNvPr>
          <p:cNvGrpSpPr/>
          <p:nvPr/>
        </p:nvGrpSpPr>
        <p:grpSpPr>
          <a:xfrm>
            <a:off x="7875027" y="3214680"/>
            <a:ext cx="616504" cy="528534"/>
            <a:chOff x="4371809" y="1763215"/>
            <a:chExt cx="700878" cy="600867"/>
          </a:xfrm>
          <a:solidFill>
            <a:schemeClr val="bg1">
              <a:lumMod val="75000"/>
            </a:schemeClr>
          </a:solidFill>
        </p:grpSpPr>
        <p:sp>
          <p:nvSpPr>
            <p:cNvPr id="30" name="Freeform 5">
              <a:extLst>
                <a:ext uri="{FF2B5EF4-FFF2-40B4-BE49-F238E27FC236}">
                  <a16:creationId xmlns:a16="http://schemas.microsoft.com/office/drawing/2014/main" id="{2916AAF5-8BD6-4F92-881E-B0AA40D22FCA}"/>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6">
              <a:extLst>
                <a:ext uri="{FF2B5EF4-FFF2-40B4-BE49-F238E27FC236}">
                  <a16:creationId xmlns:a16="http://schemas.microsoft.com/office/drawing/2014/main" id="{2F95DC26-7347-40D1-850A-7785D16CE848}"/>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4E08C8E1-A2D8-73DE-6553-946E5E726807}"/>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Od roku 2011 do 2018 badanie było realizowane metodą CAPI, od roku 2020 badania realizowane są metodą wywiadów telefonicznych </a:t>
            </a:r>
          </a:p>
        </p:txBody>
      </p:sp>
      <p:grpSp>
        <p:nvGrpSpPr>
          <p:cNvPr id="45" name="Grupa 80">
            <a:extLst>
              <a:ext uri="{FF2B5EF4-FFF2-40B4-BE49-F238E27FC236}">
                <a16:creationId xmlns:a16="http://schemas.microsoft.com/office/drawing/2014/main" id="{B4BA97A2-F658-6637-B35A-D54BF25D1BA9}"/>
              </a:ext>
            </a:extLst>
          </p:cNvPr>
          <p:cNvGrpSpPr/>
          <p:nvPr/>
        </p:nvGrpSpPr>
        <p:grpSpPr>
          <a:xfrm>
            <a:off x="7129041" y="3749846"/>
            <a:ext cx="773832" cy="253916"/>
            <a:chOff x="2883006" y="1212625"/>
            <a:chExt cx="773832" cy="253916"/>
          </a:xfrm>
        </p:grpSpPr>
        <p:sp>
          <p:nvSpPr>
            <p:cNvPr id="48" name="pole tekstowe 81">
              <a:extLst>
                <a:ext uri="{FF2B5EF4-FFF2-40B4-BE49-F238E27FC236}">
                  <a16:creationId xmlns:a16="http://schemas.microsoft.com/office/drawing/2014/main" id="{9F61D9EB-9829-1D46-6488-F9D6A02A6258}"/>
                </a:ext>
              </a:extLst>
            </p:cNvPr>
            <p:cNvSpPr txBox="1"/>
            <p:nvPr/>
          </p:nvSpPr>
          <p:spPr>
            <a:xfrm>
              <a:off x="2883006" y="1212625"/>
              <a:ext cx="773832" cy="253916"/>
            </a:xfrm>
            <a:prstGeom prst="rect">
              <a:avLst/>
            </a:prstGeom>
            <a:noFill/>
          </p:spPr>
          <p:txBody>
            <a:bodyPr wrap="square">
              <a:spAutoFit/>
            </a:bodyPr>
            <a:lstStyle/>
            <a:p>
              <a:pPr algn="ctr"/>
              <a:r>
                <a:rPr lang="pl-PL" sz="1050" b="1" i="0" u="none" strike="noStrike" dirty="0">
                  <a:solidFill>
                    <a:schemeClr val="tx1"/>
                  </a:solidFill>
                  <a:effectLst/>
                  <a:latin typeface="+mj-lt"/>
                </a:rPr>
                <a:t>Ogółem</a:t>
              </a:r>
              <a:endParaRPr lang="pl-PL" sz="1050" b="1" dirty="0">
                <a:latin typeface="+mj-lt"/>
              </a:endParaRPr>
            </a:p>
          </p:txBody>
        </p:sp>
        <p:sp>
          <p:nvSpPr>
            <p:cNvPr id="49" name="Prostokąt 82">
              <a:extLst>
                <a:ext uri="{FF2B5EF4-FFF2-40B4-BE49-F238E27FC236}">
                  <a16:creationId xmlns:a16="http://schemas.microsoft.com/office/drawing/2014/main" id="{7AE8AFC7-7CCB-5F7A-42A8-7B4DA68F577A}"/>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62" name="Grupa 13">
            <a:extLst>
              <a:ext uri="{FF2B5EF4-FFF2-40B4-BE49-F238E27FC236}">
                <a16:creationId xmlns:a16="http://schemas.microsoft.com/office/drawing/2014/main" id="{5D348041-BB45-4C69-E0C5-8DE83914A5F5}"/>
              </a:ext>
            </a:extLst>
          </p:cNvPr>
          <p:cNvGrpSpPr/>
          <p:nvPr/>
        </p:nvGrpSpPr>
        <p:grpSpPr>
          <a:xfrm>
            <a:off x="7140666" y="3917525"/>
            <a:ext cx="1832417" cy="815852"/>
            <a:chOff x="7603296" y="1265765"/>
            <a:chExt cx="1832417" cy="815852"/>
          </a:xfrm>
        </p:grpSpPr>
        <p:sp>
          <p:nvSpPr>
            <p:cNvPr id="63" name="pole tekstowe 35">
              <a:extLst>
                <a:ext uri="{FF2B5EF4-FFF2-40B4-BE49-F238E27FC236}">
                  <a16:creationId xmlns:a16="http://schemas.microsoft.com/office/drawing/2014/main" id="{05A61B0E-C1A4-45E9-22BB-F1B44E64F4D9}"/>
                </a:ext>
              </a:extLst>
            </p:cNvPr>
            <p:cNvSpPr txBox="1"/>
            <p:nvPr/>
          </p:nvSpPr>
          <p:spPr>
            <a:xfrm>
              <a:off x="7642210" y="1265765"/>
              <a:ext cx="1793503" cy="253916"/>
            </a:xfrm>
            <a:prstGeom prst="rect">
              <a:avLst/>
            </a:prstGeom>
            <a:noFill/>
          </p:spPr>
          <p:txBody>
            <a:bodyPr wrap="square" rtlCol="0">
              <a:spAutoFit/>
            </a:bodyPr>
            <a:lstStyle/>
            <a:p>
              <a:r>
                <a:rPr lang="pl-PL" sz="1000"/>
                <a:t>Mieszkam sam(a)</a:t>
              </a:r>
            </a:p>
          </p:txBody>
        </p:sp>
        <p:sp>
          <p:nvSpPr>
            <p:cNvPr id="64" name="Prostokąt 36">
              <a:extLst>
                <a:ext uri="{FF2B5EF4-FFF2-40B4-BE49-F238E27FC236}">
                  <a16:creationId xmlns:a16="http://schemas.microsoft.com/office/drawing/2014/main" id="{53FE38B6-71EF-DC2F-41A1-BBE10BC9F02B}"/>
                </a:ext>
              </a:extLst>
            </p:cNvPr>
            <p:cNvSpPr/>
            <p:nvPr/>
          </p:nvSpPr>
          <p:spPr>
            <a:xfrm rot="16200000">
              <a:off x="7600648" y="1325050"/>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5" name="Prostokąt 38">
              <a:extLst>
                <a:ext uri="{FF2B5EF4-FFF2-40B4-BE49-F238E27FC236}">
                  <a16:creationId xmlns:a16="http://schemas.microsoft.com/office/drawing/2014/main" id="{8D74FAB7-55D9-749B-1002-F60C560EE89A}"/>
                </a:ext>
              </a:extLst>
            </p:cNvPr>
            <p:cNvSpPr/>
            <p:nvPr/>
          </p:nvSpPr>
          <p:spPr>
            <a:xfrm rot="16200000">
              <a:off x="7600650" y="1473507"/>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6" name="Prostokąt 39">
              <a:extLst>
                <a:ext uri="{FF2B5EF4-FFF2-40B4-BE49-F238E27FC236}">
                  <a16:creationId xmlns:a16="http://schemas.microsoft.com/office/drawing/2014/main" id="{D989BFFA-A39C-0EFA-9085-6C4F83D117B5}"/>
                </a:ext>
              </a:extLst>
            </p:cNvPr>
            <p:cNvSpPr/>
            <p:nvPr/>
          </p:nvSpPr>
          <p:spPr>
            <a:xfrm rot="16200000">
              <a:off x="7600651" y="16219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7" name="pole tekstowe 40">
              <a:extLst>
                <a:ext uri="{FF2B5EF4-FFF2-40B4-BE49-F238E27FC236}">
                  <a16:creationId xmlns:a16="http://schemas.microsoft.com/office/drawing/2014/main" id="{F1514337-BB6A-5EDC-4F63-E5918D5BC5AB}"/>
                </a:ext>
              </a:extLst>
            </p:cNvPr>
            <p:cNvSpPr txBox="1"/>
            <p:nvPr/>
          </p:nvSpPr>
          <p:spPr>
            <a:xfrm>
              <a:off x="7642210" y="1406249"/>
              <a:ext cx="1793503" cy="253916"/>
            </a:xfrm>
            <a:prstGeom prst="rect">
              <a:avLst/>
            </a:prstGeom>
            <a:noFill/>
          </p:spPr>
          <p:txBody>
            <a:bodyPr wrap="square" rtlCol="0">
              <a:spAutoFit/>
            </a:bodyPr>
            <a:lstStyle/>
            <a:p>
              <a:r>
                <a:rPr lang="pl-PL" sz="1000" dirty="0"/>
                <a:t>2 osoby</a:t>
              </a:r>
            </a:p>
          </p:txBody>
        </p:sp>
        <p:sp>
          <p:nvSpPr>
            <p:cNvPr id="68" name="pole tekstowe 41">
              <a:extLst>
                <a:ext uri="{FF2B5EF4-FFF2-40B4-BE49-F238E27FC236}">
                  <a16:creationId xmlns:a16="http://schemas.microsoft.com/office/drawing/2014/main" id="{2BE89591-477B-825F-6FB5-51A47F99CFF9}"/>
                </a:ext>
              </a:extLst>
            </p:cNvPr>
            <p:cNvSpPr txBox="1"/>
            <p:nvPr/>
          </p:nvSpPr>
          <p:spPr>
            <a:xfrm>
              <a:off x="7642210" y="1546733"/>
              <a:ext cx="1793503" cy="253916"/>
            </a:xfrm>
            <a:prstGeom prst="rect">
              <a:avLst/>
            </a:prstGeom>
            <a:noFill/>
          </p:spPr>
          <p:txBody>
            <a:bodyPr wrap="square" rtlCol="0">
              <a:spAutoFit/>
            </a:bodyPr>
            <a:lstStyle/>
            <a:p>
              <a:r>
                <a:rPr lang="pl-PL" sz="1000" dirty="0"/>
                <a:t>3 osoby</a:t>
              </a:r>
            </a:p>
          </p:txBody>
        </p:sp>
        <p:sp>
          <p:nvSpPr>
            <p:cNvPr id="69" name="pole tekstowe 8">
              <a:extLst>
                <a:ext uri="{FF2B5EF4-FFF2-40B4-BE49-F238E27FC236}">
                  <a16:creationId xmlns:a16="http://schemas.microsoft.com/office/drawing/2014/main" id="{E224E96F-5FD3-BEDE-0D1D-1407E63B86DB}"/>
                </a:ext>
              </a:extLst>
            </p:cNvPr>
            <p:cNvSpPr txBox="1"/>
            <p:nvPr/>
          </p:nvSpPr>
          <p:spPr>
            <a:xfrm>
              <a:off x="7642210" y="1687217"/>
              <a:ext cx="1793503" cy="253916"/>
            </a:xfrm>
            <a:prstGeom prst="rect">
              <a:avLst/>
            </a:prstGeom>
            <a:noFill/>
          </p:spPr>
          <p:txBody>
            <a:bodyPr wrap="square" rtlCol="0">
              <a:spAutoFit/>
            </a:bodyPr>
            <a:lstStyle/>
            <a:p>
              <a:r>
                <a:rPr lang="pl-PL" sz="1000"/>
                <a:t>4 osoby</a:t>
              </a:r>
            </a:p>
          </p:txBody>
        </p:sp>
        <p:sp>
          <p:nvSpPr>
            <p:cNvPr id="70" name="pole tekstowe 9">
              <a:extLst>
                <a:ext uri="{FF2B5EF4-FFF2-40B4-BE49-F238E27FC236}">
                  <a16:creationId xmlns:a16="http://schemas.microsoft.com/office/drawing/2014/main" id="{8E3FD076-5DA5-A2DF-3DD7-26C74F463082}"/>
                </a:ext>
              </a:extLst>
            </p:cNvPr>
            <p:cNvSpPr txBox="1"/>
            <p:nvPr/>
          </p:nvSpPr>
          <p:spPr>
            <a:xfrm>
              <a:off x="7642210" y="1827701"/>
              <a:ext cx="1793503" cy="253916"/>
            </a:xfrm>
            <a:prstGeom prst="rect">
              <a:avLst/>
            </a:prstGeom>
            <a:noFill/>
          </p:spPr>
          <p:txBody>
            <a:bodyPr wrap="square" rtlCol="0">
              <a:spAutoFit/>
            </a:bodyPr>
            <a:lstStyle/>
            <a:p>
              <a:r>
                <a:rPr lang="pl-PL" sz="1000"/>
                <a:t>5 i więcej osób</a:t>
              </a:r>
            </a:p>
          </p:txBody>
        </p:sp>
        <p:sp>
          <p:nvSpPr>
            <p:cNvPr id="71" name="Prostokąt 10">
              <a:extLst>
                <a:ext uri="{FF2B5EF4-FFF2-40B4-BE49-F238E27FC236}">
                  <a16:creationId xmlns:a16="http://schemas.microsoft.com/office/drawing/2014/main" id="{41FF1647-BB6C-264C-A329-38AF68C508C1}"/>
                </a:ext>
              </a:extLst>
            </p:cNvPr>
            <p:cNvSpPr/>
            <p:nvPr/>
          </p:nvSpPr>
          <p:spPr>
            <a:xfrm rot="16200000">
              <a:off x="7600649" y="1770421"/>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72" name="Prostokąt 11">
              <a:extLst>
                <a:ext uri="{FF2B5EF4-FFF2-40B4-BE49-F238E27FC236}">
                  <a16:creationId xmlns:a16="http://schemas.microsoft.com/office/drawing/2014/main" id="{1490451D-0FEA-B79F-639B-E19B29241B74}"/>
                </a:ext>
              </a:extLst>
            </p:cNvPr>
            <p:cNvSpPr/>
            <p:nvPr/>
          </p:nvSpPr>
          <p:spPr>
            <a:xfrm rot="16200000">
              <a:off x="7600649" y="1918876"/>
              <a:ext cx="83119" cy="77824"/>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grpSp>
      <p:graphicFrame>
        <p:nvGraphicFramePr>
          <p:cNvPr id="74" name="Tabela 212">
            <a:extLst>
              <a:ext uri="{FF2B5EF4-FFF2-40B4-BE49-F238E27FC236}">
                <a16:creationId xmlns:a16="http://schemas.microsoft.com/office/drawing/2014/main" id="{1FA99356-5B4F-740E-4487-0E8209946DFD}"/>
              </a:ext>
            </a:extLst>
          </p:cNvPr>
          <p:cNvGraphicFramePr>
            <a:graphicFrameLocks noGrp="1"/>
          </p:cNvGraphicFramePr>
          <p:nvPr/>
        </p:nvGraphicFramePr>
        <p:xfrm>
          <a:off x="584790" y="2623030"/>
          <a:ext cx="7761770" cy="841530"/>
        </p:xfrm>
        <a:graphic>
          <a:graphicData uri="http://schemas.openxmlformats.org/drawingml/2006/table">
            <a:tbl>
              <a:tblPr firstRow="1" bandRow="1">
                <a:tableStyleId>{5C22544A-7EE6-4342-B048-85BDC9FD1C3A}</a:tableStyleId>
              </a:tblPr>
              <a:tblGrid>
                <a:gridCol w="1552354">
                  <a:extLst>
                    <a:ext uri="{9D8B030D-6E8A-4147-A177-3AD203B41FA5}">
                      <a16:colId xmlns:a16="http://schemas.microsoft.com/office/drawing/2014/main" val="2020587659"/>
                    </a:ext>
                  </a:extLst>
                </a:gridCol>
                <a:gridCol w="1552354">
                  <a:extLst>
                    <a:ext uri="{9D8B030D-6E8A-4147-A177-3AD203B41FA5}">
                      <a16:colId xmlns:a16="http://schemas.microsoft.com/office/drawing/2014/main" val="1093521556"/>
                    </a:ext>
                  </a:extLst>
                </a:gridCol>
                <a:gridCol w="1552354">
                  <a:extLst>
                    <a:ext uri="{9D8B030D-6E8A-4147-A177-3AD203B41FA5}">
                      <a16:colId xmlns:a16="http://schemas.microsoft.com/office/drawing/2014/main" val="3194877113"/>
                    </a:ext>
                  </a:extLst>
                </a:gridCol>
                <a:gridCol w="1552354">
                  <a:extLst>
                    <a:ext uri="{9D8B030D-6E8A-4147-A177-3AD203B41FA5}">
                      <a16:colId xmlns:a16="http://schemas.microsoft.com/office/drawing/2014/main" val="1540738301"/>
                    </a:ext>
                  </a:extLst>
                </a:gridCol>
                <a:gridCol w="1552354">
                  <a:extLst>
                    <a:ext uri="{9D8B030D-6E8A-4147-A177-3AD203B41FA5}">
                      <a16:colId xmlns:a16="http://schemas.microsoft.com/office/drawing/2014/main" val="1572455323"/>
                    </a:ext>
                  </a:extLst>
                </a:gridCol>
              </a:tblGrid>
              <a:tr h="84153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przykręcanie kaloryferów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podczas wietrzenia mieszkania)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75" name="Tabela 212">
            <a:extLst>
              <a:ext uri="{FF2B5EF4-FFF2-40B4-BE49-F238E27FC236}">
                <a16:creationId xmlns:a16="http://schemas.microsoft.com/office/drawing/2014/main" id="{C154C2CF-485A-65DA-BEAF-89E0BE1BCFB4}"/>
              </a:ext>
            </a:extLst>
          </p:cNvPr>
          <p:cNvGraphicFramePr>
            <a:graphicFrameLocks noGrp="1"/>
          </p:cNvGraphicFramePr>
          <p:nvPr/>
        </p:nvGraphicFramePr>
        <p:xfrm>
          <a:off x="609599" y="4442617"/>
          <a:ext cx="6291944" cy="853258"/>
        </p:xfrm>
        <a:graphic>
          <a:graphicData uri="http://schemas.openxmlformats.org/drawingml/2006/table">
            <a:tbl>
              <a:tblPr firstRow="1" bandRow="1">
                <a:tableStyleId>{5C22544A-7EE6-4342-B048-85BDC9FD1C3A}</a:tableStyleId>
              </a:tblPr>
              <a:tblGrid>
                <a:gridCol w="1572986">
                  <a:extLst>
                    <a:ext uri="{9D8B030D-6E8A-4147-A177-3AD203B41FA5}">
                      <a16:colId xmlns:a16="http://schemas.microsoft.com/office/drawing/2014/main" val="2020587659"/>
                    </a:ext>
                  </a:extLst>
                </a:gridCol>
                <a:gridCol w="1572986">
                  <a:extLst>
                    <a:ext uri="{9D8B030D-6E8A-4147-A177-3AD203B41FA5}">
                      <a16:colId xmlns:a16="http://schemas.microsoft.com/office/drawing/2014/main" val="1093521556"/>
                    </a:ext>
                  </a:extLst>
                </a:gridCol>
                <a:gridCol w="1572986">
                  <a:extLst>
                    <a:ext uri="{9D8B030D-6E8A-4147-A177-3AD203B41FA5}">
                      <a16:colId xmlns:a16="http://schemas.microsoft.com/office/drawing/2014/main" val="3194877113"/>
                    </a:ext>
                  </a:extLst>
                </a:gridCol>
                <a:gridCol w="1572986">
                  <a:extLst>
                    <a:ext uri="{9D8B030D-6E8A-4147-A177-3AD203B41FA5}">
                      <a16:colId xmlns:a16="http://schemas.microsoft.com/office/drawing/2014/main" val="1540738301"/>
                    </a:ext>
                  </a:extLst>
                </a:gridCol>
              </a:tblGrid>
              <a:tr h="853258">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termomodernizacja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tj. ocieplanie ścian, dachu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("stand by") 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korzystanie 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instalacja systemów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do pozyskiwania energii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ze źródeł odnawialnych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panele słoneczne)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76" name="Wykres 21">
            <a:extLst>
              <a:ext uri="{FF2B5EF4-FFF2-40B4-BE49-F238E27FC236}">
                <a16:creationId xmlns:a16="http://schemas.microsoft.com/office/drawing/2014/main" id="{BC1C1AD7-803C-0D26-78DA-EA2E5BBF4882}"/>
              </a:ext>
            </a:extLst>
          </p:cNvPr>
          <p:cNvGraphicFramePr/>
          <p:nvPr/>
        </p:nvGraphicFramePr>
        <p:xfrm>
          <a:off x="242948" y="3418108"/>
          <a:ext cx="6582395" cy="95904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4104147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Wykres 21">
            <a:extLst>
              <a:ext uri="{FF2B5EF4-FFF2-40B4-BE49-F238E27FC236}">
                <a16:creationId xmlns:a16="http://schemas.microsoft.com/office/drawing/2014/main" id="{F5AC293B-237D-0911-9A97-3A7E4DCEE0B0}"/>
              </a:ext>
            </a:extLst>
          </p:cNvPr>
          <p:cNvGraphicFramePr/>
          <p:nvPr>
            <p:extLst>
              <p:ext uri="{D42A27DB-BD31-4B8C-83A1-F6EECF244321}">
                <p14:modId xmlns:p14="http://schemas.microsoft.com/office/powerpoint/2010/main" val="2445092642"/>
              </p:ext>
            </p:extLst>
          </p:nvPr>
        </p:nvGraphicFramePr>
        <p:xfrm>
          <a:off x="164976" y="1146293"/>
          <a:ext cx="8199183" cy="142476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Oszczędzanie energii w domu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P22. Czy oszczędza Pan(i) energię w domu? Jeśli tak, to w jaki sposób?</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wiek: 15-24 lat n=30, 25-34 lat n=148, 35-44 lat n=252, 45-59 lat n=296, 60 i więcej lat n=289</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38" name="Symbol zastępczy tekstu 7">
            <a:extLst>
              <a:ext uri="{FF2B5EF4-FFF2-40B4-BE49-F238E27FC236}">
                <a16:creationId xmlns:a16="http://schemas.microsoft.com/office/drawing/2014/main" id="{E828A5B1-237A-4CF2-AD7F-25338D8894E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69" name="Grupa 68">
            <a:extLst>
              <a:ext uri="{FF2B5EF4-FFF2-40B4-BE49-F238E27FC236}">
                <a16:creationId xmlns:a16="http://schemas.microsoft.com/office/drawing/2014/main" id="{BBAF180C-9A67-4FE7-8832-CDE7FE392F78}"/>
              </a:ext>
            </a:extLst>
          </p:cNvPr>
          <p:cNvGrpSpPr/>
          <p:nvPr/>
        </p:nvGrpSpPr>
        <p:grpSpPr>
          <a:xfrm>
            <a:off x="8196374" y="2963144"/>
            <a:ext cx="564666" cy="680158"/>
            <a:chOff x="6299205" y="3543307"/>
            <a:chExt cx="558800" cy="673091"/>
          </a:xfrm>
          <a:solidFill>
            <a:schemeClr val="tx2"/>
          </a:solidFill>
        </p:grpSpPr>
        <p:sp>
          <p:nvSpPr>
            <p:cNvPr id="70" name="Freeform 32">
              <a:extLst>
                <a:ext uri="{FF2B5EF4-FFF2-40B4-BE49-F238E27FC236}">
                  <a16:creationId xmlns:a16="http://schemas.microsoft.com/office/drawing/2014/main" id="{43945C27-40E3-487A-A2E4-E814DD47A90C}"/>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1" name="Freeform 33">
              <a:extLst>
                <a:ext uri="{FF2B5EF4-FFF2-40B4-BE49-F238E27FC236}">
                  <a16:creationId xmlns:a16="http://schemas.microsoft.com/office/drawing/2014/main" id="{76988F18-6815-4908-B58F-89A90A1AACFB}"/>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2" name="Freeform 34">
              <a:extLst>
                <a:ext uri="{FF2B5EF4-FFF2-40B4-BE49-F238E27FC236}">
                  <a16:creationId xmlns:a16="http://schemas.microsoft.com/office/drawing/2014/main" id="{1A9CB2C1-71DC-43A2-B341-36BDC705F0CB}"/>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rgbClr val="9F9BBD"/>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3" name="Freeform 35">
              <a:extLst>
                <a:ext uri="{FF2B5EF4-FFF2-40B4-BE49-F238E27FC236}">
                  <a16:creationId xmlns:a16="http://schemas.microsoft.com/office/drawing/2014/main" id="{743DD7F0-24B8-4EFB-8100-C5C101A57E45}"/>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4" name="Freeform 36">
              <a:extLst>
                <a:ext uri="{FF2B5EF4-FFF2-40B4-BE49-F238E27FC236}">
                  <a16:creationId xmlns:a16="http://schemas.microsoft.com/office/drawing/2014/main" id="{90CD0C9B-4B6C-4E71-A5BF-1F199091C87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5" name="Freeform 37">
              <a:extLst>
                <a:ext uri="{FF2B5EF4-FFF2-40B4-BE49-F238E27FC236}">
                  <a16:creationId xmlns:a16="http://schemas.microsoft.com/office/drawing/2014/main" id="{5672A7FF-043A-4F42-BC2A-858BC86555DE}"/>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76" name="pole tekstowe 75">
            <a:extLst>
              <a:ext uri="{FF2B5EF4-FFF2-40B4-BE49-F238E27FC236}">
                <a16:creationId xmlns:a16="http://schemas.microsoft.com/office/drawing/2014/main" id="{1597C0F3-9EDF-4C3E-9C54-D8C5B921C872}"/>
              </a:ext>
            </a:extLst>
          </p:cNvPr>
          <p:cNvSpPr txBox="1"/>
          <p:nvPr/>
        </p:nvSpPr>
        <p:spPr>
          <a:xfrm>
            <a:off x="6936743" y="4597029"/>
            <a:ext cx="1353818" cy="461665"/>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a:t>
            </a:r>
          </a:p>
        </p:txBody>
      </p:sp>
      <p:sp>
        <p:nvSpPr>
          <p:cNvPr id="5" name="pole tekstowe 4">
            <a:extLst>
              <a:ext uri="{FF2B5EF4-FFF2-40B4-BE49-F238E27FC236}">
                <a16:creationId xmlns:a16="http://schemas.microsoft.com/office/drawing/2014/main" id="{FD18C72A-26BB-353B-B226-7DEB3788BFAB}"/>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Od roku 2011 do 2018 badanie było realizowane metodą CAPI, od roku 2020 badania realizowane są metodą wywiadów telefonicznych </a:t>
            </a:r>
          </a:p>
        </p:txBody>
      </p:sp>
      <p:graphicFrame>
        <p:nvGraphicFramePr>
          <p:cNvPr id="9" name="Tabela 212">
            <a:extLst>
              <a:ext uri="{FF2B5EF4-FFF2-40B4-BE49-F238E27FC236}">
                <a16:creationId xmlns:a16="http://schemas.microsoft.com/office/drawing/2014/main" id="{63373AAC-64F9-0A55-69F3-E581CC2425A4}"/>
              </a:ext>
            </a:extLst>
          </p:cNvPr>
          <p:cNvGraphicFramePr>
            <a:graphicFrameLocks noGrp="1"/>
          </p:cNvGraphicFramePr>
          <p:nvPr/>
        </p:nvGraphicFramePr>
        <p:xfrm>
          <a:off x="584790" y="2623030"/>
          <a:ext cx="7761770" cy="841530"/>
        </p:xfrm>
        <a:graphic>
          <a:graphicData uri="http://schemas.openxmlformats.org/drawingml/2006/table">
            <a:tbl>
              <a:tblPr firstRow="1" bandRow="1">
                <a:tableStyleId>{5C22544A-7EE6-4342-B048-85BDC9FD1C3A}</a:tableStyleId>
              </a:tblPr>
              <a:tblGrid>
                <a:gridCol w="1552354">
                  <a:extLst>
                    <a:ext uri="{9D8B030D-6E8A-4147-A177-3AD203B41FA5}">
                      <a16:colId xmlns:a16="http://schemas.microsoft.com/office/drawing/2014/main" val="2020587659"/>
                    </a:ext>
                  </a:extLst>
                </a:gridCol>
                <a:gridCol w="1552354">
                  <a:extLst>
                    <a:ext uri="{9D8B030D-6E8A-4147-A177-3AD203B41FA5}">
                      <a16:colId xmlns:a16="http://schemas.microsoft.com/office/drawing/2014/main" val="1093521556"/>
                    </a:ext>
                  </a:extLst>
                </a:gridCol>
                <a:gridCol w="1552354">
                  <a:extLst>
                    <a:ext uri="{9D8B030D-6E8A-4147-A177-3AD203B41FA5}">
                      <a16:colId xmlns:a16="http://schemas.microsoft.com/office/drawing/2014/main" val="3194877113"/>
                    </a:ext>
                  </a:extLst>
                </a:gridCol>
                <a:gridCol w="1552354">
                  <a:extLst>
                    <a:ext uri="{9D8B030D-6E8A-4147-A177-3AD203B41FA5}">
                      <a16:colId xmlns:a16="http://schemas.microsoft.com/office/drawing/2014/main" val="1540738301"/>
                    </a:ext>
                  </a:extLst>
                </a:gridCol>
                <a:gridCol w="1552354">
                  <a:extLst>
                    <a:ext uri="{9D8B030D-6E8A-4147-A177-3AD203B41FA5}">
                      <a16:colId xmlns:a16="http://schemas.microsoft.com/office/drawing/2014/main" val="1572455323"/>
                    </a:ext>
                  </a:extLst>
                </a:gridCol>
              </a:tblGrid>
              <a:tr h="84153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gaszenie świateł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 nieużywanych pomieszczeniach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stosowanie energooszczędnych źródeł światła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zakup energooszczędnych urządzeń gospodarstwa domowego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uszczelnianie okien</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przykręcanie kaloryferów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podczas wietrzenia mieszkania)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0" name="Tabela 212">
            <a:extLst>
              <a:ext uri="{FF2B5EF4-FFF2-40B4-BE49-F238E27FC236}">
                <a16:creationId xmlns:a16="http://schemas.microsoft.com/office/drawing/2014/main" id="{FBBFB052-11AD-B356-EB4C-D6D397FF8B49}"/>
              </a:ext>
            </a:extLst>
          </p:cNvPr>
          <p:cNvGraphicFramePr>
            <a:graphicFrameLocks noGrp="1"/>
          </p:cNvGraphicFramePr>
          <p:nvPr/>
        </p:nvGraphicFramePr>
        <p:xfrm>
          <a:off x="609599" y="4442617"/>
          <a:ext cx="6291944" cy="853258"/>
        </p:xfrm>
        <a:graphic>
          <a:graphicData uri="http://schemas.openxmlformats.org/drawingml/2006/table">
            <a:tbl>
              <a:tblPr firstRow="1" bandRow="1">
                <a:tableStyleId>{5C22544A-7EE6-4342-B048-85BDC9FD1C3A}</a:tableStyleId>
              </a:tblPr>
              <a:tblGrid>
                <a:gridCol w="1572986">
                  <a:extLst>
                    <a:ext uri="{9D8B030D-6E8A-4147-A177-3AD203B41FA5}">
                      <a16:colId xmlns:a16="http://schemas.microsoft.com/office/drawing/2014/main" val="2020587659"/>
                    </a:ext>
                  </a:extLst>
                </a:gridCol>
                <a:gridCol w="1572986">
                  <a:extLst>
                    <a:ext uri="{9D8B030D-6E8A-4147-A177-3AD203B41FA5}">
                      <a16:colId xmlns:a16="http://schemas.microsoft.com/office/drawing/2014/main" val="1093521556"/>
                    </a:ext>
                  </a:extLst>
                </a:gridCol>
                <a:gridCol w="1572986">
                  <a:extLst>
                    <a:ext uri="{9D8B030D-6E8A-4147-A177-3AD203B41FA5}">
                      <a16:colId xmlns:a16="http://schemas.microsoft.com/office/drawing/2014/main" val="3194877113"/>
                    </a:ext>
                  </a:extLst>
                </a:gridCol>
                <a:gridCol w="1572986">
                  <a:extLst>
                    <a:ext uri="{9D8B030D-6E8A-4147-A177-3AD203B41FA5}">
                      <a16:colId xmlns:a16="http://schemas.microsoft.com/office/drawing/2014/main" val="1540738301"/>
                    </a:ext>
                  </a:extLst>
                </a:gridCol>
              </a:tblGrid>
              <a:tr h="853258">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termomodernizacja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tj. ocieplanie ścian, dachu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unikanie trybu czuwania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("stand by") w urządzeniach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korzystanie z ekonomicznych taryf energetycznych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instalacja systemów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do pozyskiwania energii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ze źródeł odnawialnych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(np. panele słoneczne)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1" name="Wykres 21">
            <a:extLst>
              <a:ext uri="{FF2B5EF4-FFF2-40B4-BE49-F238E27FC236}">
                <a16:creationId xmlns:a16="http://schemas.microsoft.com/office/drawing/2014/main" id="{C944F2EE-EDF8-954D-69D5-6ADDC9981D98}"/>
              </a:ext>
            </a:extLst>
          </p:cNvPr>
          <p:cNvGraphicFramePr/>
          <p:nvPr>
            <p:extLst>
              <p:ext uri="{D42A27DB-BD31-4B8C-83A1-F6EECF244321}">
                <p14:modId xmlns:p14="http://schemas.microsoft.com/office/powerpoint/2010/main" val="1597539339"/>
              </p:ext>
            </p:extLst>
          </p:nvPr>
        </p:nvGraphicFramePr>
        <p:xfrm>
          <a:off x="242948" y="3418108"/>
          <a:ext cx="6582395" cy="959044"/>
        </p:xfrm>
        <a:graphic>
          <a:graphicData uri="http://schemas.openxmlformats.org/drawingml/2006/chart">
            <c:chart xmlns:c="http://schemas.openxmlformats.org/drawingml/2006/chart" xmlns:r="http://schemas.openxmlformats.org/officeDocument/2006/relationships" r:id="rId4"/>
          </a:graphicData>
        </a:graphic>
      </p:graphicFrame>
      <p:grpSp>
        <p:nvGrpSpPr>
          <p:cNvPr id="12" name="Grupa 80">
            <a:extLst>
              <a:ext uri="{FF2B5EF4-FFF2-40B4-BE49-F238E27FC236}">
                <a16:creationId xmlns:a16="http://schemas.microsoft.com/office/drawing/2014/main" id="{6F0C264A-4259-7878-DCD0-12A3ADCF8A58}"/>
              </a:ext>
            </a:extLst>
          </p:cNvPr>
          <p:cNvGrpSpPr/>
          <p:nvPr/>
        </p:nvGrpSpPr>
        <p:grpSpPr>
          <a:xfrm>
            <a:off x="7098561" y="3475526"/>
            <a:ext cx="773832" cy="253916"/>
            <a:chOff x="2883006" y="1212625"/>
            <a:chExt cx="773832" cy="253916"/>
          </a:xfrm>
        </p:grpSpPr>
        <p:sp>
          <p:nvSpPr>
            <p:cNvPr id="14" name="pole tekstowe 81">
              <a:extLst>
                <a:ext uri="{FF2B5EF4-FFF2-40B4-BE49-F238E27FC236}">
                  <a16:creationId xmlns:a16="http://schemas.microsoft.com/office/drawing/2014/main" id="{9BECCF4A-A1BC-5497-E4EB-3B81E6DAD418}"/>
                </a:ext>
              </a:extLst>
            </p:cNvPr>
            <p:cNvSpPr txBox="1"/>
            <p:nvPr/>
          </p:nvSpPr>
          <p:spPr>
            <a:xfrm>
              <a:off x="2883006" y="1212625"/>
              <a:ext cx="773832" cy="253916"/>
            </a:xfrm>
            <a:prstGeom prst="rect">
              <a:avLst/>
            </a:prstGeom>
            <a:noFill/>
          </p:spPr>
          <p:txBody>
            <a:bodyPr wrap="square">
              <a:spAutoFit/>
            </a:bodyPr>
            <a:lstStyle/>
            <a:p>
              <a:pPr algn="ctr"/>
              <a:r>
                <a:rPr lang="pl-PL" sz="1050" b="1" i="0" u="none" strike="noStrike" dirty="0">
                  <a:solidFill>
                    <a:schemeClr val="tx1"/>
                  </a:solidFill>
                  <a:effectLst/>
                  <a:latin typeface="+mj-lt"/>
                </a:rPr>
                <a:t>Ogółem</a:t>
              </a:r>
              <a:endParaRPr lang="pl-PL" sz="1050" b="1" dirty="0">
                <a:latin typeface="+mj-lt"/>
              </a:endParaRPr>
            </a:p>
          </p:txBody>
        </p:sp>
        <p:sp>
          <p:nvSpPr>
            <p:cNvPr id="15" name="Prostokąt 82">
              <a:extLst>
                <a:ext uri="{FF2B5EF4-FFF2-40B4-BE49-F238E27FC236}">
                  <a16:creationId xmlns:a16="http://schemas.microsoft.com/office/drawing/2014/main" id="{17AA9AA3-6B98-FB20-DBAC-882C1D62B60D}"/>
                </a:ext>
              </a:extLst>
            </p:cNvPr>
            <p:cNvSpPr/>
            <p:nvPr/>
          </p:nvSpPr>
          <p:spPr>
            <a:xfrm rot="16200000">
              <a:off x="2891079" y="1295384"/>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solidFill>
                  <a:schemeClr val="tx1"/>
                </a:solidFill>
                <a:latin typeface="+mj-lt"/>
              </a:endParaRPr>
            </a:p>
          </p:txBody>
        </p:sp>
      </p:grpSp>
      <p:grpSp>
        <p:nvGrpSpPr>
          <p:cNvPr id="29" name="Grupa 57">
            <a:extLst>
              <a:ext uri="{FF2B5EF4-FFF2-40B4-BE49-F238E27FC236}">
                <a16:creationId xmlns:a16="http://schemas.microsoft.com/office/drawing/2014/main" id="{2DDA7039-F1CD-8474-BD06-B37CA4A74114}"/>
              </a:ext>
            </a:extLst>
          </p:cNvPr>
          <p:cNvGrpSpPr/>
          <p:nvPr/>
        </p:nvGrpSpPr>
        <p:grpSpPr>
          <a:xfrm>
            <a:off x="7104552" y="3605012"/>
            <a:ext cx="1838081" cy="822761"/>
            <a:chOff x="6925897" y="1158828"/>
            <a:chExt cx="1838081" cy="822761"/>
          </a:xfrm>
        </p:grpSpPr>
        <p:sp>
          <p:nvSpPr>
            <p:cNvPr id="30" name="pole tekstowe 58">
              <a:extLst>
                <a:ext uri="{FF2B5EF4-FFF2-40B4-BE49-F238E27FC236}">
                  <a16:creationId xmlns:a16="http://schemas.microsoft.com/office/drawing/2014/main" id="{D76014C4-60C6-0434-7D8A-A69E339FCDE7}"/>
                </a:ext>
              </a:extLst>
            </p:cNvPr>
            <p:cNvSpPr txBox="1"/>
            <p:nvPr/>
          </p:nvSpPr>
          <p:spPr>
            <a:xfrm>
              <a:off x="6970475" y="1158828"/>
              <a:ext cx="1793503" cy="253916"/>
            </a:xfrm>
            <a:prstGeom prst="rect">
              <a:avLst/>
            </a:prstGeom>
            <a:noFill/>
          </p:spPr>
          <p:txBody>
            <a:bodyPr wrap="square" rtlCol="0">
              <a:spAutoFit/>
            </a:bodyPr>
            <a:lstStyle/>
            <a:p>
              <a:r>
                <a:rPr lang="pl-PL" sz="1000" dirty="0"/>
                <a:t>15-24 lata* </a:t>
              </a:r>
            </a:p>
          </p:txBody>
        </p:sp>
        <p:sp>
          <p:nvSpPr>
            <p:cNvPr id="31" name="Prostokąt 59">
              <a:extLst>
                <a:ext uri="{FF2B5EF4-FFF2-40B4-BE49-F238E27FC236}">
                  <a16:creationId xmlns:a16="http://schemas.microsoft.com/office/drawing/2014/main" id="{D116EA29-78AA-5280-DD34-F915A4555CE9}"/>
                </a:ext>
              </a:extLst>
            </p:cNvPr>
            <p:cNvSpPr/>
            <p:nvPr/>
          </p:nvSpPr>
          <p:spPr>
            <a:xfrm rot="16200000">
              <a:off x="6923249" y="1256039"/>
              <a:ext cx="83119" cy="7782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2" name="Prostokąt 60">
              <a:extLst>
                <a:ext uri="{FF2B5EF4-FFF2-40B4-BE49-F238E27FC236}">
                  <a16:creationId xmlns:a16="http://schemas.microsoft.com/office/drawing/2014/main" id="{082735C7-25A3-CC47-163F-A2CE2AD4896F}"/>
                </a:ext>
              </a:extLst>
            </p:cNvPr>
            <p:cNvSpPr/>
            <p:nvPr/>
          </p:nvSpPr>
          <p:spPr>
            <a:xfrm rot="16200000">
              <a:off x="6923249" y="1396764"/>
              <a:ext cx="83119" cy="77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6" name="Prostokąt 61">
              <a:extLst>
                <a:ext uri="{FF2B5EF4-FFF2-40B4-BE49-F238E27FC236}">
                  <a16:creationId xmlns:a16="http://schemas.microsoft.com/office/drawing/2014/main" id="{9AF2662E-4E86-D092-B4B4-82B078B3F53F}"/>
                </a:ext>
              </a:extLst>
            </p:cNvPr>
            <p:cNvSpPr/>
            <p:nvPr/>
          </p:nvSpPr>
          <p:spPr>
            <a:xfrm rot="16200000">
              <a:off x="6923249" y="1537489"/>
              <a:ext cx="83119" cy="77824"/>
            </a:xfrm>
            <a:prstGeom prst="rect">
              <a:avLst/>
            </a:prstGeom>
            <a:solidFill>
              <a:srgbClr val="9F9B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37" name="pole tekstowe 62">
              <a:extLst>
                <a:ext uri="{FF2B5EF4-FFF2-40B4-BE49-F238E27FC236}">
                  <a16:creationId xmlns:a16="http://schemas.microsoft.com/office/drawing/2014/main" id="{9C625FB9-C7B8-F74A-82F5-B69BE6080789}"/>
                </a:ext>
              </a:extLst>
            </p:cNvPr>
            <p:cNvSpPr txBox="1"/>
            <p:nvPr/>
          </p:nvSpPr>
          <p:spPr>
            <a:xfrm>
              <a:off x="6970475" y="1301039"/>
              <a:ext cx="1793503" cy="253916"/>
            </a:xfrm>
            <a:prstGeom prst="rect">
              <a:avLst/>
            </a:prstGeom>
            <a:noFill/>
          </p:spPr>
          <p:txBody>
            <a:bodyPr wrap="square" rtlCol="0">
              <a:spAutoFit/>
            </a:bodyPr>
            <a:lstStyle/>
            <a:p>
              <a:r>
                <a:rPr lang="pl-PL" sz="1000" dirty="0"/>
                <a:t>25-34 lata</a:t>
              </a:r>
            </a:p>
          </p:txBody>
        </p:sp>
        <p:sp>
          <p:nvSpPr>
            <p:cNvPr id="39" name="pole tekstowe 63">
              <a:extLst>
                <a:ext uri="{FF2B5EF4-FFF2-40B4-BE49-F238E27FC236}">
                  <a16:creationId xmlns:a16="http://schemas.microsoft.com/office/drawing/2014/main" id="{02737997-20C0-6796-01BF-D50A561508AD}"/>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40" name="pole tekstowe 64">
              <a:extLst>
                <a:ext uri="{FF2B5EF4-FFF2-40B4-BE49-F238E27FC236}">
                  <a16:creationId xmlns:a16="http://schemas.microsoft.com/office/drawing/2014/main" id="{F43011B5-3437-F281-057C-5B8056B920EB}"/>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41" name="Prostokąt 65">
              <a:extLst>
                <a:ext uri="{FF2B5EF4-FFF2-40B4-BE49-F238E27FC236}">
                  <a16:creationId xmlns:a16="http://schemas.microsoft.com/office/drawing/2014/main" id="{02B54506-BEB8-D3F5-0E68-041EBC97DF0D}"/>
                </a:ext>
              </a:extLst>
            </p:cNvPr>
            <p:cNvSpPr/>
            <p:nvPr/>
          </p:nvSpPr>
          <p:spPr>
            <a:xfrm rot="16200000">
              <a:off x="6923249" y="1678214"/>
              <a:ext cx="83119" cy="77824"/>
            </a:xfrm>
            <a:prstGeom prst="rect">
              <a:avLst/>
            </a:prstGeom>
            <a:solidFill>
              <a:srgbClr val="8ED8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2" name="Prostokąt 66">
              <a:extLst>
                <a:ext uri="{FF2B5EF4-FFF2-40B4-BE49-F238E27FC236}">
                  <a16:creationId xmlns:a16="http://schemas.microsoft.com/office/drawing/2014/main" id="{54D0666E-6061-4FE5-061C-DDABB919E5A3}"/>
                </a:ext>
              </a:extLst>
            </p:cNvPr>
            <p:cNvSpPr/>
            <p:nvPr/>
          </p:nvSpPr>
          <p:spPr>
            <a:xfrm rot="16200000">
              <a:off x="6923249" y="1818939"/>
              <a:ext cx="83119" cy="77824"/>
            </a:xfrm>
            <a:prstGeom prst="rect">
              <a:avLst/>
            </a:prstGeom>
            <a:solidFill>
              <a:srgbClr val="D9EF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3" name="pole tekstowe 67">
              <a:extLst>
                <a:ext uri="{FF2B5EF4-FFF2-40B4-BE49-F238E27FC236}">
                  <a16:creationId xmlns:a16="http://schemas.microsoft.com/office/drawing/2014/main" id="{E492E989-A993-0B68-BD94-238538670E35}"/>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spTree>
    <p:extLst>
      <p:ext uri="{BB962C8B-B14F-4D97-AF65-F5344CB8AC3E}">
        <p14:creationId xmlns:p14="http://schemas.microsoft.com/office/powerpoint/2010/main" val="209480280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Prostokąt: zaokrąglone rogi 25">
            <a:extLst>
              <a:ext uri="{FF2B5EF4-FFF2-40B4-BE49-F238E27FC236}">
                <a16:creationId xmlns:a16="http://schemas.microsoft.com/office/drawing/2014/main" id="{B64AC628-9C1F-4CA6-9043-0D40E160D498}"/>
              </a:ext>
            </a:extLst>
          </p:cNvPr>
          <p:cNvSpPr/>
          <p:nvPr/>
        </p:nvSpPr>
        <p:spPr>
          <a:xfrm>
            <a:off x="4020647" y="3356686"/>
            <a:ext cx="4533590" cy="1958264"/>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5"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wielkość miejscowości:&#10;miasto powyżej 500 tysięcy tak 27%, nie 68%, trudno powiedzieć 5%,&#10;miasto 100-500 tysięcy tak 30%, nie 67%, trudno powiedzieć 2%,&#10;miasto 20-100 tysięcy tak 28%, nie 63%, trudno powiedzieć 9%,&#10;miasto do 20 tysięcy tak 27%, nie 68%, trudno powiedzieć 5%,&#10;wieś tak 42%, nie 54%, trudno powiedzieć 4%.&#10;">
            <a:extLst>
              <a:ext uri="{FF2B5EF4-FFF2-40B4-BE49-F238E27FC236}">
                <a16:creationId xmlns:a16="http://schemas.microsoft.com/office/drawing/2014/main" id="{D07DD5B9-A479-48C7-BF94-DA4648348C02}"/>
              </a:ext>
            </a:extLst>
          </p:cNvPr>
          <p:cNvGraphicFramePr>
            <a:graphicFrameLocks/>
          </p:cNvGraphicFramePr>
          <p:nvPr/>
        </p:nvGraphicFramePr>
        <p:xfrm>
          <a:off x="3743868" y="3278105"/>
          <a:ext cx="5074469" cy="2082645"/>
        </p:xfrm>
        <a:graphic>
          <a:graphicData uri="http://schemas.openxmlformats.org/drawingml/2006/chart">
            <c:chart xmlns:c="http://schemas.openxmlformats.org/drawingml/2006/chart" xmlns:r="http://schemas.openxmlformats.org/officeDocument/2006/relationships" r:id="rId3"/>
          </a:graphicData>
        </a:graphic>
      </p:graphicFrame>
      <p:sp>
        <p:nvSpPr>
          <p:cNvPr id="23" name="Prostokąt: zaokrąglone rogi 22">
            <a:extLst>
              <a:ext uri="{FF2B5EF4-FFF2-40B4-BE49-F238E27FC236}">
                <a16:creationId xmlns:a16="http://schemas.microsoft.com/office/drawing/2014/main" id="{0DF3A06E-0D86-42BA-B9A2-3154A11BF6A8}"/>
              </a:ext>
            </a:extLst>
          </p:cNvPr>
          <p:cNvSpPr/>
          <p:nvPr/>
        </p:nvSpPr>
        <p:spPr>
          <a:xfrm>
            <a:off x="4020647" y="1489704"/>
            <a:ext cx="4533589" cy="1704976"/>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4"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poprzednie lata badań:&#10;2020 tak 34%, nie 61%, trudno powiedzieć 5%,&#10;2018 tak 3%, nie 71%, trudno powiedzieć 26%,&#10;2014 tak 12%, nie 75%, trudno powiedzieć 14%,&#10;2013 tak 16%, nie 70%, trudno powiedzieć 14%,&#10;2012 tak 19%, nie 71%, trudno powiedzieć 10%.&#10;&#10;">
            <a:extLst>
              <a:ext uri="{FF2B5EF4-FFF2-40B4-BE49-F238E27FC236}">
                <a16:creationId xmlns:a16="http://schemas.microsoft.com/office/drawing/2014/main" id="{D95F1A28-2132-49BB-8F00-7707EF5AC81D}"/>
              </a:ext>
            </a:extLst>
          </p:cNvPr>
          <p:cNvGraphicFramePr>
            <a:graphicFrameLocks/>
          </p:cNvGraphicFramePr>
          <p:nvPr/>
        </p:nvGraphicFramePr>
        <p:xfrm>
          <a:off x="899592" y="1633302"/>
          <a:ext cx="2736303" cy="418055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Wykres 6">
            <a:extLst>
              <a:ext uri="{FF2B5EF4-FFF2-40B4-BE49-F238E27FC236}">
                <a16:creationId xmlns:a16="http://schemas.microsoft.com/office/drawing/2014/main" id="{2028031E-81B3-4FF5-863E-30E1D3DA7FB7}"/>
              </a:ext>
            </a:extLst>
          </p:cNvPr>
          <p:cNvGraphicFramePr/>
          <p:nvPr/>
        </p:nvGraphicFramePr>
        <p:xfrm>
          <a:off x="755575" y="3155238"/>
          <a:ext cx="3067186" cy="314339"/>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Podjęcie dodatkowych działań proekologicznych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P23. Czy w najbliższym roku w Pana(i) domu planuje się podjęcie dodatkowych działań, które zwiększą efektywność energetyczną i umożliwią zmniejszenie rachunków za energię?</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357572" cy="313874"/>
          </a:xfrm>
        </p:spPr>
        <p:txBody>
          <a:bodyPr/>
          <a:lstStyle/>
          <a:p>
            <a:pPr algn="just"/>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 </a:t>
            </a:r>
            <a:r>
              <a:rPr lang="pl-PL" dirty="0">
                <a:solidFill>
                  <a:schemeClr val="bg1">
                    <a:lumMod val="75000"/>
                  </a:schemeClr>
                </a:solidFill>
              </a:rPr>
              <a:t>Ze względu na wielkość miejscowości: wieś n=242, miasto do 20 tys. n=120, miasto 20-100 tys. n=225, miasto 100-500 tys. n=209, miasto powyżej 500 tys. n=162. Ze względu na dochód: do 2000 zł n=213, od 2000 do 4500 zł n=346, powyżej 4500 zł n=187.</a:t>
            </a:r>
            <a:endParaRPr lang="pl-PL" i="1" dirty="0">
              <a:solidFill>
                <a:schemeClr val="bg1">
                  <a:lumMod val="75000"/>
                </a:schemeClr>
              </a:solidFill>
              <a:latin typeface="+mj-lt"/>
            </a:endParaRPr>
          </a:p>
          <a:p>
            <a:pPr algn="just"/>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
        <p:nvSpPr>
          <p:cNvPr id="10" name="pole tekstowe 9">
            <a:extLst>
              <a:ext uri="{FF2B5EF4-FFF2-40B4-BE49-F238E27FC236}">
                <a16:creationId xmlns:a16="http://schemas.microsoft.com/office/drawing/2014/main" id="{CCAA97D2-5CC9-4FF8-BEB3-70142560E51A}"/>
              </a:ext>
            </a:extLst>
          </p:cNvPr>
          <p:cNvSpPr txBox="1"/>
          <p:nvPr/>
        </p:nvSpPr>
        <p:spPr>
          <a:xfrm>
            <a:off x="697465" y="3537603"/>
            <a:ext cx="553833" cy="276999"/>
          </a:xfrm>
          <a:prstGeom prst="rect">
            <a:avLst/>
          </a:prstGeom>
          <a:solidFill>
            <a:schemeClr val="bg1"/>
          </a:solidFill>
        </p:spPr>
        <p:txBody>
          <a:bodyPr wrap="square" rtlCol="0">
            <a:spAutoFit/>
          </a:bodyPr>
          <a:lstStyle/>
          <a:p>
            <a:pPr algn="r"/>
            <a:r>
              <a:rPr lang="pl-PL" sz="1200" b="1" dirty="0"/>
              <a:t>2022</a:t>
            </a:r>
          </a:p>
        </p:txBody>
      </p:sp>
      <p:grpSp>
        <p:nvGrpSpPr>
          <p:cNvPr id="12" name="Grupa 11" descr="Plany dotyczące działań zwiększających efektywność energetyczną i zmniejszenie rachunków za energię w najbliższym roku.&#10;&#10;Wykres kołowy przedstawiający czy respondenci podejmują działania, które zwiększą efektywność energetyczną i umożliwią zmniejszenie rachunków za energię: tak 34%, nie 61%, trudno powiedzieć 5%.">
            <a:extLst>
              <a:ext uri="{FF2B5EF4-FFF2-40B4-BE49-F238E27FC236}">
                <a16:creationId xmlns:a16="http://schemas.microsoft.com/office/drawing/2014/main" id="{397A2A22-F287-439D-838F-D9E1A844C244}"/>
              </a:ext>
            </a:extLst>
          </p:cNvPr>
          <p:cNvGrpSpPr/>
          <p:nvPr/>
        </p:nvGrpSpPr>
        <p:grpSpPr>
          <a:xfrm>
            <a:off x="1232992" y="1497250"/>
            <a:ext cx="3067186" cy="1701277"/>
            <a:chOff x="596540" y="1495750"/>
            <a:chExt cx="3067186" cy="1701277"/>
          </a:xfrm>
        </p:grpSpPr>
        <p:graphicFrame>
          <p:nvGraphicFramePr>
            <p:cNvPr id="6" name="Wykres 5">
              <a:extLst>
                <a:ext uri="{FF2B5EF4-FFF2-40B4-BE49-F238E27FC236}">
                  <a16:creationId xmlns:a16="http://schemas.microsoft.com/office/drawing/2014/main" id="{F34703DB-D11F-454F-94C6-0A0B9E08FBFF}"/>
                </a:ext>
              </a:extLst>
            </p:cNvPr>
            <p:cNvGraphicFramePr/>
            <p:nvPr/>
          </p:nvGraphicFramePr>
          <p:xfrm>
            <a:off x="596540" y="1495750"/>
            <a:ext cx="3067186" cy="1701277"/>
          </p:xfrm>
          <a:graphic>
            <a:graphicData uri="http://schemas.openxmlformats.org/drawingml/2006/chart">
              <c:chart xmlns:c="http://schemas.openxmlformats.org/drawingml/2006/chart" xmlns:r="http://schemas.openxmlformats.org/officeDocument/2006/relationships" r:id="rId6"/>
            </a:graphicData>
          </a:graphic>
        </p:graphicFrame>
        <p:grpSp>
          <p:nvGrpSpPr>
            <p:cNvPr id="19" name="Grupa 18">
              <a:extLst>
                <a:ext uri="{FF2B5EF4-FFF2-40B4-BE49-F238E27FC236}">
                  <a16:creationId xmlns:a16="http://schemas.microsoft.com/office/drawing/2014/main" id="{6457269C-2548-430B-BE60-A5276A4C2409}"/>
                </a:ext>
              </a:extLst>
            </p:cNvPr>
            <p:cNvGrpSpPr/>
            <p:nvPr/>
          </p:nvGrpSpPr>
          <p:grpSpPr>
            <a:xfrm>
              <a:off x="1345843" y="2056685"/>
              <a:ext cx="613746" cy="393223"/>
              <a:chOff x="2766942" y="1583168"/>
              <a:chExt cx="733426" cy="469900"/>
            </a:xfrm>
            <a:solidFill>
              <a:schemeClr val="bg1">
                <a:lumMod val="75000"/>
              </a:schemeClr>
            </a:solidFill>
          </p:grpSpPr>
          <p:sp>
            <p:nvSpPr>
              <p:cNvPr id="20" name="Freeform 84">
                <a:extLst>
                  <a:ext uri="{FF2B5EF4-FFF2-40B4-BE49-F238E27FC236}">
                    <a16:creationId xmlns:a16="http://schemas.microsoft.com/office/drawing/2014/main" id="{9CBA953B-E49E-4FC3-9331-FBCC22FAB2CB}"/>
                  </a:ext>
                </a:extLst>
              </p:cNvPr>
              <p:cNvSpPr>
                <a:spLocks noEditPoints="1"/>
              </p:cNvSpPr>
              <p:nvPr/>
            </p:nvSpPr>
            <p:spPr bwMode="auto">
              <a:xfrm>
                <a:off x="2766942" y="1583168"/>
                <a:ext cx="733426"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5">
                <a:extLst>
                  <a:ext uri="{FF2B5EF4-FFF2-40B4-BE49-F238E27FC236}">
                    <a16:creationId xmlns:a16="http://schemas.microsoft.com/office/drawing/2014/main" id="{D2C7602A-0377-41B4-A405-713FC5FC22A6}"/>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9" name="Symbol zastępczy tekstu 7">
            <a:extLst>
              <a:ext uri="{FF2B5EF4-FFF2-40B4-BE49-F238E27FC236}">
                <a16:creationId xmlns:a16="http://schemas.microsoft.com/office/drawing/2014/main" id="{71BC3D9B-FE90-492D-A3C3-9C226C42DC6F}"/>
              </a:ext>
            </a:extLst>
          </p:cNvPr>
          <p:cNvSpPr txBox="1">
            <a:spLocks/>
          </p:cNvSpPr>
          <p:nvPr/>
        </p:nvSpPr>
        <p:spPr>
          <a:xfrm>
            <a:off x="8054265" y="536829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graphicFrame>
        <p:nvGraphicFramePr>
          <p:cNvPr id="11" name="Symbol zastępczy zawartości 4" descr="Plany dotyczące działań zwiększających efektywność energetyczną i zmniejszenie rachunków za energię w najbliższym roku.&#10;&#10;Wykres słupkowy skumulowany do 100% przedstawiający czy respondenci podejmują te działania w podziale na ich dochód:&#10;powyżej 2500 złotych tak 32%, nie 64%, trudno powiedzieć 4%,&#10;1501 - 2500 złotych tak 33%, nie 62%, trudno powiedzieć 5%,&#10;do 1500 złotych tak 36%, nie 58%, trudno powiedzieć 6%.">
            <a:extLst>
              <a:ext uri="{FF2B5EF4-FFF2-40B4-BE49-F238E27FC236}">
                <a16:creationId xmlns:a16="http://schemas.microsoft.com/office/drawing/2014/main" id="{46DBD02D-C806-4C69-862B-6F14360C8CEB}"/>
              </a:ext>
            </a:extLst>
          </p:cNvPr>
          <p:cNvGraphicFramePr>
            <a:graphicFrameLocks/>
          </p:cNvGraphicFramePr>
          <p:nvPr/>
        </p:nvGraphicFramePr>
        <p:xfrm>
          <a:off x="3930735" y="1632926"/>
          <a:ext cx="4855410" cy="1605274"/>
        </p:xfrm>
        <a:graphic>
          <a:graphicData uri="http://schemas.openxmlformats.org/drawingml/2006/chart">
            <c:chart xmlns:c="http://schemas.openxmlformats.org/drawingml/2006/chart" xmlns:r="http://schemas.openxmlformats.org/officeDocument/2006/relationships" r:id="rId7"/>
          </a:graphicData>
        </a:graphic>
      </p:graphicFrame>
      <p:sp>
        <p:nvSpPr>
          <p:cNvPr id="14" name="pole tekstowe 13">
            <a:extLst>
              <a:ext uri="{FF2B5EF4-FFF2-40B4-BE49-F238E27FC236}">
                <a16:creationId xmlns:a16="http://schemas.microsoft.com/office/drawing/2014/main" id="{74D04541-46A6-49C7-8C76-DB83591456B2}"/>
              </a:ext>
            </a:extLst>
          </p:cNvPr>
          <p:cNvSpPr txBox="1"/>
          <p:nvPr/>
        </p:nvSpPr>
        <p:spPr>
          <a:xfrm>
            <a:off x="5738029" y="1638778"/>
            <a:ext cx="2604459" cy="276999"/>
          </a:xfrm>
          <a:prstGeom prst="rect">
            <a:avLst/>
          </a:prstGeom>
          <a:noFill/>
        </p:spPr>
        <p:txBody>
          <a:bodyPr wrap="square" rtlCol="0">
            <a:spAutoFit/>
          </a:bodyPr>
          <a:lstStyle/>
          <a:p>
            <a:r>
              <a:rPr lang="pl-PL" sz="1200" b="1"/>
              <a:t>Wielkość gospodarstwa domowego</a:t>
            </a:r>
          </a:p>
        </p:txBody>
      </p:sp>
      <p:sp>
        <p:nvSpPr>
          <p:cNvPr id="80" name="pole tekstowe 79">
            <a:extLst>
              <a:ext uri="{FF2B5EF4-FFF2-40B4-BE49-F238E27FC236}">
                <a16:creationId xmlns:a16="http://schemas.microsoft.com/office/drawing/2014/main" id="{4CBBBF4D-CC4D-4755-8141-B5D7914C42EB}"/>
              </a:ext>
            </a:extLst>
          </p:cNvPr>
          <p:cNvSpPr txBox="1"/>
          <p:nvPr/>
        </p:nvSpPr>
        <p:spPr>
          <a:xfrm>
            <a:off x="5738030" y="3441293"/>
            <a:ext cx="1708449" cy="276999"/>
          </a:xfrm>
          <a:prstGeom prst="rect">
            <a:avLst/>
          </a:prstGeom>
          <a:noFill/>
        </p:spPr>
        <p:txBody>
          <a:bodyPr wrap="square" rtlCol="0">
            <a:spAutoFit/>
          </a:bodyPr>
          <a:lstStyle/>
          <a:p>
            <a:r>
              <a:rPr lang="pl-PL" sz="1200" b="1"/>
              <a:t>Wielkość miejscowości</a:t>
            </a:r>
          </a:p>
        </p:txBody>
      </p:sp>
      <p:grpSp>
        <p:nvGrpSpPr>
          <p:cNvPr id="83" name="Grupa 82">
            <a:extLst>
              <a:ext uri="{FF2B5EF4-FFF2-40B4-BE49-F238E27FC236}">
                <a16:creationId xmlns:a16="http://schemas.microsoft.com/office/drawing/2014/main" id="{39C428BD-1227-42C6-B8A7-3F64F4859E14}"/>
              </a:ext>
            </a:extLst>
          </p:cNvPr>
          <p:cNvGrpSpPr/>
          <p:nvPr/>
        </p:nvGrpSpPr>
        <p:grpSpPr>
          <a:xfrm>
            <a:off x="5455905" y="3438983"/>
            <a:ext cx="227682" cy="282424"/>
            <a:chOff x="7329488" y="2601913"/>
            <a:chExt cx="581026" cy="720726"/>
          </a:xfrm>
          <a:solidFill>
            <a:schemeClr val="tx2"/>
          </a:solidFill>
        </p:grpSpPr>
        <p:sp>
          <p:nvSpPr>
            <p:cNvPr id="84" name="Freeform 37">
              <a:extLst>
                <a:ext uri="{FF2B5EF4-FFF2-40B4-BE49-F238E27FC236}">
                  <a16:creationId xmlns:a16="http://schemas.microsoft.com/office/drawing/2014/main" id="{D77D52E3-11D9-461B-A3F4-E7826859CCAD}"/>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38">
              <a:extLst>
                <a:ext uri="{FF2B5EF4-FFF2-40B4-BE49-F238E27FC236}">
                  <a16:creationId xmlns:a16="http://schemas.microsoft.com/office/drawing/2014/main" id="{CEBDCE62-AEDC-407F-8C08-54CB21649207}"/>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39">
              <a:extLst>
                <a:ext uri="{FF2B5EF4-FFF2-40B4-BE49-F238E27FC236}">
                  <a16:creationId xmlns:a16="http://schemas.microsoft.com/office/drawing/2014/main" id="{C3857683-845F-49A6-AA4D-6CDD01670987}"/>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0">
              <a:extLst>
                <a:ext uri="{FF2B5EF4-FFF2-40B4-BE49-F238E27FC236}">
                  <a16:creationId xmlns:a16="http://schemas.microsoft.com/office/drawing/2014/main" id="{770CDCDD-C826-4A74-927F-08621F7DC917}"/>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723C80C3-4CED-4EC3-8AD3-298C51F9EE97}"/>
              </a:ext>
            </a:extLst>
          </p:cNvPr>
          <p:cNvGrpSpPr>
            <a:grpSpLocks noChangeAspect="1"/>
          </p:cNvGrpSpPr>
          <p:nvPr/>
        </p:nvGrpSpPr>
        <p:grpSpPr>
          <a:xfrm>
            <a:off x="5377686" y="1608852"/>
            <a:ext cx="335935" cy="288000"/>
            <a:chOff x="4371809" y="1763215"/>
            <a:chExt cx="700878" cy="600867"/>
          </a:xfrm>
          <a:solidFill>
            <a:srgbClr val="004B88"/>
          </a:solidFill>
        </p:grpSpPr>
        <p:sp>
          <p:nvSpPr>
            <p:cNvPr id="39" name="Freeform 5">
              <a:extLst>
                <a:ext uri="{FF2B5EF4-FFF2-40B4-BE49-F238E27FC236}">
                  <a16:creationId xmlns:a16="http://schemas.microsoft.com/office/drawing/2014/main" id="{56FC9E25-5635-41CD-B412-0C1EF6920287}"/>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
              <a:extLst>
                <a:ext uri="{FF2B5EF4-FFF2-40B4-BE49-F238E27FC236}">
                  <a16:creationId xmlns:a16="http://schemas.microsoft.com/office/drawing/2014/main" id="{89EB11ED-C626-4F6F-B620-F9DC11991E15}"/>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901081ED-8342-819B-6419-A887A7FE4049}"/>
              </a:ext>
            </a:extLst>
          </p:cNvPr>
          <p:cNvSpPr txBox="1"/>
          <p:nvPr/>
        </p:nvSpPr>
        <p:spPr>
          <a:xfrm>
            <a:off x="2012251" y="2488573"/>
            <a:ext cx="553833" cy="276999"/>
          </a:xfrm>
          <a:prstGeom prst="rect">
            <a:avLst/>
          </a:prstGeom>
          <a:noFill/>
        </p:spPr>
        <p:txBody>
          <a:bodyPr wrap="square" rtlCol="0">
            <a:spAutoFit/>
          </a:bodyPr>
          <a:lstStyle/>
          <a:p>
            <a:pPr algn="ctr"/>
            <a:r>
              <a:rPr lang="pl-PL" sz="1200" b="1" dirty="0"/>
              <a:t>2022</a:t>
            </a:r>
          </a:p>
        </p:txBody>
      </p:sp>
    </p:spTree>
    <p:extLst>
      <p:ext uri="{BB962C8B-B14F-4D97-AF65-F5344CB8AC3E}">
        <p14:creationId xmlns:p14="http://schemas.microsoft.com/office/powerpoint/2010/main" val="80216635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Skłonność do korzystania z czystej energii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8487097" cy="1080790"/>
          </a:xfrm>
        </p:spPr>
        <p:txBody>
          <a:bodyPr/>
          <a:lstStyle/>
          <a:p>
            <a:pPr algn="just"/>
            <a:r>
              <a:rPr lang="pl-PL" sz="1100"/>
              <a:t>P24. Czysta energia to energia, która nie jest uciążliwa dla środowiska naturalnego. Pozyskuje się ją ze źródeł odnawialnych np. energia słoneczna, wiatrowa, wodna, geotermalna, energia z biomasy i biogazu. Czy był(a)by Pan(i) skłonny(a) wydać więcej na „czystą” energię?</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229535" cy="276484"/>
          </a:xfrm>
        </p:spPr>
        <p:txBody>
          <a:bodyPr/>
          <a:lstStyle/>
          <a:p>
            <a:pPr algn="just"/>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 </a:t>
            </a:r>
          </a:p>
          <a:p>
            <a:pPr algn="just"/>
            <a:r>
              <a:rPr lang="pl-PL" dirty="0">
                <a:solidFill>
                  <a:schemeClr val="bg1">
                    <a:lumMod val="75000"/>
                  </a:schemeClr>
                </a:solidFill>
              </a:rPr>
              <a:t>Ze względu na dochód: do 2000 zł n=213, od 2000 do 4500 zł n=346, powyżej 4500 zł n=187.</a:t>
            </a:r>
            <a:endParaRPr lang="pl-PL" i="1" dirty="0">
              <a:solidFill>
                <a:schemeClr val="bg1">
                  <a:lumMod val="75000"/>
                </a:schemeClr>
              </a:solidFill>
              <a:latin typeface="+mj-lt"/>
            </a:endParaRPr>
          </a:p>
          <a:p>
            <a:pPr algn="just"/>
            <a:r>
              <a:rPr lang="pl-PL" dirty="0">
                <a:solidFill>
                  <a:schemeClr val="bg1">
                    <a:lumMod val="75000"/>
                  </a:schemeClr>
                </a:solidFill>
                <a:latin typeface="+mj-lt"/>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9" name="Symbol zastępczy zawartości 4" descr="Czy byliby Państwo skłonni wydać więcej na &quot;czystą&quot; energię?&#10;&#10;Wykres słupkowy skumulowany do 100% w podziale na wyniki z poprzednich lat:&#10;2020: tak 78%, nie 16%, trudno powiedzieć 6%;&#10;2018: tak 20%, nie 48%, trudno powiedzieć 32%;&#10;2014: tak 21%, nie 64%, trudno powiedzieć 15%;&#10;2013: tak 18%, nie 67%, trudno powiedzieć 15%;&#10;">
            <a:extLst>
              <a:ext uri="{FF2B5EF4-FFF2-40B4-BE49-F238E27FC236}">
                <a16:creationId xmlns:a16="http://schemas.microsoft.com/office/drawing/2014/main" id="{099E0CF7-1A20-42BE-BE58-4D2BF04A0000}"/>
              </a:ext>
            </a:extLst>
          </p:cNvPr>
          <p:cNvGraphicFramePr>
            <a:graphicFrameLocks/>
          </p:cNvGraphicFramePr>
          <p:nvPr/>
        </p:nvGraphicFramePr>
        <p:xfrm>
          <a:off x="423823" y="2077027"/>
          <a:ext cx="3815310" cy="3474329"/>
        </p:xfrm>
        <a:graphic>
          <a:graphicData uri="http://schemas.openxmlformats.org/drawingml/2006/chart">
            <c:chart xmlns:c="http://schemas.openxmlformats.org/drawingml/2006/chart" xmlns:r="http://schemas.openxmlformats.org/officeDocument/2006/relationships" r:id="rId3"/>
          </a:graphicData>
        </a:graphic>
      </p:graphicFrame>
      <p:sp>
        <p:nvSpPr>
          <p:cNvPr id="11" name="pole tekstowe 10">
            <a:extLst>
              <a:ext uri="{FF2B5EF4-FFF2-40B4-BE49-F238E27FC236}">
                <a16:creationId xmlns:a16="http://schemas.microsoft.com/office/drawing/2014/main" id="{15791F18-F4A3-4710-8340-B4AF2A47B90C}"/>
              </a:ext>
            </a:extLst>
          </p:cNvPr>
          <p:cNvSpPr txBox="1"/>
          <p:nvPr/>
        </p:nvSpPr>
        <p:spPr>
          <a:xfrm>
            <a:off x="351249" y="3675691"/>
            <a:ext cx="553833" cy="276999"/>
          </a:xfrm>
          <a:prstGeom prst="rect">
            <a:avLst/>
          </a:prstGeom>
          <a:solidFill>
            <a:schemeClr val="bg1"/>
          </a:solidFill>
        </p:spPr>
        <p:txBody>
          <a:bodyPr wrap="square" rtlCol="0">
            <a:spAutoFit/>
          </a:bodyPr>
          <a:lstStyle/>
          <a:p>
            <a:pPr algn="r"/>
            <a:r>
              <a:rPr lang="pl-PL" sz="1200" b="1" dirty="0"/>
              <a:t>2022</a:t>
            </a:r>
          </a:p>
        </p:txBody>
      </p:sp>
      <p:graphicFrame>
        <p:nvGraphicFramePr>
          <p:cNvPr id="14" name="Wykres 13" descr="Czy byliby Państwo skłonni wydać więcej na &quot;czystą&quot; energię?&#10;&#10;Wykres kołowy przedstawiający odpowiedzi respondentów na pytanie: tak 78%, nie 16%, trudno powiedzieć 6%.">
            <a:extLst>
              <a:ext uri="{FF2B5EF4-FFF2-40B4-BE49-F238E27FC236}">
                <a16:creationId xmlns:a16="http://schemas.microsoft.com/office/drawing/2014/main" id="{18C6C82D-ABC7-406C-BEA0-34351C2DD831}"/>
              </a:ext>
            </a:extLst>
          </p:cNvPr>
          <p:cNvGraphicFramePr/>
          <p:nvPr/>
        </p:nvGraphicFramePr>
        <p:xfrm>
          <a:off x="1147079" y="1460006"/>
          <a:ext cx="3067186" cy="1701277"/>
        </p:xfrm>
        <a:graphic>
          <a:graphicData uri="http://schemas.openxmlformats.org/drawingml/2006/chart">
            <c:chart xmlns:c="http://schemas.openxmlformats.org/drawingml/2006/chart" xmlns:r="http://schemas.openxmlformats.org/officeDocument/2006/relationships" r:id="rId4"/>
          </a:graphicData>
        </a:graphic>
      </p:graphicFrame>
      <p:pic>
        <p:nvPicPr>
          <p:cNvPr id="16" name="Grafika 15" descr="Monety">
            <a:extLst>
              <a:ext uri="{FF2B5EF4-FFF2-40B4-BE49-F238E27FC236}">
                <a16:creationId xmlns:a16="http://schemas.microsoft.com/office/drawing/2014/main" id="{451D384D-ECB6-4EDF-AB84-AED947731AA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08771" y="2130559"/>
            <a:ext cx="558387" cy="558387"/>
          </a:xfrm>
          <a:prstGeom prst="rect">
            <a:avLst/>
          </a:prstGeom>
        </p:spPr>
      </p:pic>
      <p:pic>
        <p:nvPicPr>
          <p:cNvPr id="21" name="Grafika 20" descr="Strzałka w dół">
            <a:extLst>
              <a:ext uri="{FF2B5EF4-FFF2-40B4-BE49-F238E27FC236}">
                <a16:creationId xmlns:a16="http://schemas.microsoft.com/office/drawing/2014/main" id="{C1794F23-0FAF-4AB0-A182-E02A54DE746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0800000">
            <a:off x="2282481" y="2037384"/>
            <a:ext cx="284182" cy="284182"/>
          </a:xfrm>
          <a:prstGeom prst="rect">
            <a:avLst/>
          </a:prstGeom>
        </p:spPr>
      </p:pic>
      <p:sp>
        <p:nvSpPr>
          <p:cNvPr id="6" name="Symbol zastępczy tekstu 7">
            <a:extLst>
              <a:ext uri="{FF2B5EF4-FFF2-40B4-BE49-F238E27FC236}">
                <a16:creationId xmlns:a16="http://schemas.microsoft.com/office/drawing/2014/main" id="{569CFFEA-E62F-4FB1-A257-4BCBBB28E975}"/>
              </a:ext>
            </a:extLst>
          </p:cNvPr>
          <p:cNvSpPr txBox="1">
            <a:spLocks/>
          </p:cNvSpPr>
          <p:nvPr/>
        </p:nvSpPr>
        <p:spPr>
          <a:xfrm>
            <a:off x="7926228" y="5301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r>
              <a:rPr lang="pl-PL">
                <a:solidFill>
                  <a:schemeClr val="bg1">
                    <a:lumMod val="75000"/>
                  </a:schemeClr>
                </a:solidFill>
              </a:rPr>
              <a:t>Dane w %</a:t>
            </a:r>
          </a:p>
        </p:txBody>
      </p:sp>
      <p:sp>
        <p:nvSpPr>
          <p:cNvPr id="23" name="Prostokąt: zaokrąglone rogi 22">
            <a:extLst>
              <a:ext uri="{FF2B5EF4-FFF2-40B4-BE49-F238E27FC236}">
                <a16:creationId xmlns:a16="http://schemas.microsoft.com/office/drawing/2014/main" id="{99109426-7711-4A15-9FE0-3018B7576941}"/>
              </a:ext>
            </a:extLst>
          </p:cNvPr>
          <p:cNvSpPr/>
          <p:nvPr/>
        </p:nvSpPr>
        <p:spPr>
          <a:xfrm>
            <a:off x="4346140" y="2455425"/>
            <a:ext cx="3990588" cy="183599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4" name="Symbol zastępczy zawartości 4" descr="Czy byliby Państwo skłonni wydać więcej na &quot;czystą&quot; energię?&#10;&#10;Wykres słupkowy skumulowany do 100% w podziale na dochód:&#10;do 1500 złotych: tak 73%, nie 20%, trudno powiedzieć 7%;&#10;1501-2500 złotych: tak 81%, nie 12%, trudno powiedzieć 7%;&#10;powyżej 2500 złotych: tak 83%, nie 14%, trudno powiedzieć 4%.">
            <a:extLst>
              <a:ext uri="{FF2B5EF4-FFF2-40B4-BE49-F238E27FC236}">
                <a16:creationId xmlns:a16="http://schemas.microsoft.com/office/drawing/2014/main" id="{17444768-8B90-4947-87A6-4792C4E38FC4}"/>
              </a:ext>
            </a:extLst>
          </p:cNvPr>
          <p:cNvGraphicFramePr>
            <a:graphicFrameLocks/>
          </p:cNvGraphicFramePr>
          <p:nvPr/>
        </p:nvGraphicFramePr>
        <p:xfrm>
          <a:off x="4376615" y="2645206"/>
          <a:ext cx="4041521" cy="1701278"/>
        </p:xfrm>
        <a:graphic>
          <a:graphicData uri="http://schemas.openxmlformats.org/drawingml/2006/chart">
            <c:chart xmlns:c="http://schemas.openxmlformats.org/drawingml/2006/chart" xmlns:r="http://schemas.openxmlformats.org/officeDocument/2006/relationships" r:id="rId9"/>
          </a:graphicData>
        </a:graphic>
      </p:graphicFrame>
      <p:sp>
        <p:nvSpPr>
          <p:cNvPr id="25" name="pole tekstowe 24">
            <a:extLst>
              <a:ext uri="{FF2B5EF4-FFF2-40B4-BE49-F238E27FC236}">
                <a16:creationId xmlns:a16="http://schemas.microsoft.com/office/drawing/2014/main" id="{7CB897D7-C34B-47A6-8A2D-A6B2FA4D6DC0}"/>
              </a:ext>
            </a:extLst>
          </p:cNvPr>
          <p:cNvSpPr txBox="1"/>
          <p:nvPr/>
        </p:nvSpPr>
        <p:spPr>
          <a:xfrm>
            <a:off x="5748866" y="2646575"/>
            <a:ext cx="720110" cy="276999"/>
          </a:xfrm>
          <a:prstGeom prst="rect">
            <a:avLst/>
          </a:prstGeom>
          <a:noFill/>
        </p:spPr>
        <p:txBody>
          <a:bodyPr wrap="square" rtlCol="0">
            <a:spAutoFit/>
          </a:bodyPr>
          <a:lstStyle/>
          <a:p>
            <a:r>
              <a:rPr lang="pl-PL" sz="1200" b="1"/>
              <a:t>Dochód</a:t>
            </a:r>
          </a:p>
        </p:txBody>
      </p:sp>
      <p:grpSp>
        <p:nvGrpSpPr>
          <p:cNvPr id="26" name="Grupa 25">
            <a:extLst>
              <a:ext uri="{FF2B5EF4-FFF2-40B4-BE49-F238E27FC236}">
                <a16:creationId xmlns:a16="http://schemas.microsoft.com/office/drawing/2014/main" id="{80C08B96-288E-40DC-B4F4-744EE9C03479}"/>
              </a:ext>
            </a:extLst>
          </p:cNvPr>
          <p:cNvGrpSpPr/>
          <p:nvPr/>
        </p:nvGrpSpPr>
        <p:grpSpPr>
          <a:xfrm>
            <a:off x="5315835" y="2557019"/>
            <a:ext cx="448012" cy="366555"/>
            <a:chOff x="2760663" y="1663700"/>
            <a:chExt cx="733425" cy="600075"/>
          </a:xfrm>
          <a:solidFill>
            <a:schemeClr val="tx2"/>
          </a:solidFill>
        </p:grpSpPr>
        <p:sp>
          <p:nvSpPr>
            <p:cNvPr id="27" name="Freeform 84">
              <a:extLst>
                <a:ext uri="{FF2B5EF4-FFF2-40B4-BE49-F238E27FC236}">
                  <a16:creationId xmlns:a16="http://schemas.microsoft.com/office/drawing/2014/main" id="{8B3E8FE4-B93D-48A3-BB87-805B3B6C6636}"/>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85">
              <a:extLst>
                <a:ext uri="{FF2B5EF4-FFF2-40B4-BE49-F238E27FC236}">
                  <a16:creationId xmlns:a16="http://schemas.microsoft.com/office/drawing/2014/main" id="{0278B2A0-FE02-4C43-8897-4BC634EE3D0C}"/>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Wykres 9">
            <a:extLst>
              <a:ext uri="{FF2B5EF4-FFF2-40B4-BE49-F238E27FC236}">
                <a16:creationId xmlns:a16="http://schemas.microsoft.com/office/drawing/2014/main" id="{E23E3B2D-568D-F4A5-8B4F-7268961AC32F}"/>
              </a:ext>
            </a:extLst>
          </p:cNvPr>
          <p:cNvGraphicFramePr/>
          <p:nvPr/>
        </p:nvGraphicFramePr>
        <p:xfrm>
          <a:off x="785451" y="3115069"/>
          <a:ext cx="3067186" cy="314339"/>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45128162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Skłonność do korzystania z czystej energii</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Indywidualne działania i zachowania wspierające ochronę środowiska</a:t>
            </a:r>
          </a:p>
        </p:txBody>
      </p:sp>
      <p:grpSp>
        <p:nvGrpSpPr>
          <p:cNvPr id="33" name="Grafika 6" descr="Otwarta dłoń z rośliną">
            <a:extLst>
              <a:ext uri="{FF2B5EF4-FFF2-40B4-BE49-F238E27FC236}">
                <a16:creationId xmlns:a16="http://schemas.microsoft.com/office/drawing/2014/main" id="{40785A95-D6FB-4B7D-8844-143FF833CF8C}"/>
              </a:ext>
            </a:extLst>
          </p:cNvPr>
          <p:cNvGrpSpPr/>
          <p:nvPr/>
        </p:nvGrpSpPr>
        <p:grpSpPr>
          <a:xfrm>
            <a:off x="211068" y="141479"/>
            <a:ext cx="482990" cy="482990"/>
            <a:chOff x="4256978" y="3113978"/>
            <a:chExt cx="630044" cy="630044"/>
          </a:xfrm>
        </p:grpSpPr>
        <p:sp>
          <p:nvSpPr>
            <p:cNvPr id="34" name="Dowolny kształt: kształt 33">
              <a:extLst>
                <a:ext uri="{FF2B5EF4-FFF2-40B4-BE49-F238E27FC236}">
                  <a16:creationId xmlns:a16="http://schemas.microsoft.com/office/drawing/2014/main" id="{7C77FC8A-80E9-426E-993D-F5DAFBC8E2B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35" name="Dowolny kształt: kształt 34">
              <a:extLst>
                <a:ext uri="{FF2B5EF4-FFF2-40B4-BE49-F238E27FC236}">
                  <a16:creationId xmlns:a16="http://schemas.microsoft.com/office/drawing/2014/main" id="{ABA0D7F7-D23E-4FB4-A189-1A13725B4E9F}"/>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graphicFrame>
        <p:nvGraphicFramePr>
          <p:cNvPr id="10" name="Wykres 9">
            <a:extLst>
              <a:ext uri="{FF2B5EF4-FFF2-40B4-BE49-F238E27FC236}">
                <a16:creationId xmlns:a16="http://schemas.microsoft.com/office/drawing/2014/main" id="{D1360959-69AF-4D43-B984-494752DE159D}"/>
              </a:ext>
            </a:extLst>
          </p:cNvPr>
          <p:cNvGraphicFramePr/>
          <p:nvPr/>
        </p:nvGraphicFramePr>
        <p:xfrm>
          <a:off x="248974" y="4009898"/>
          <a:ext cx="3067186" cy="31433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Wykres 13" descr="Wykres kołowy przedstawiający odsetek respondentów skłonnych zapłacić więcej za &quot;czystą&quot; energię: 78%.">
            <a:extLst>
              <a:ext uri="{FF2B5EF4-FFF2-40B4-BE49-F238E27FC236}">
                <a16:creationId xmlns:a16="http://schemas.microsoft.com/office/drawing/2014/main" id="{18C6C82D-ABC7-406C-BEA0-34351C2DD831}"/>
              </a:ext>
            </a:extLst>
          </p:cNvPr>
          <p:cNvGraphicFramePr/>
          <p:nvPr/>
        </p:nvGraphicFramePr>
        <p:xfrm>
          <a:off x="738689" y="2354835"/>
          <a:ext cx="3067186" cy="1701277"/>
        </p:xfrm>
        <a:graphic>
          <a:graphicData uri="http://schemas.openxmlformats.org/drawingml/2006/chart">
            <c:chart xmlns:c="http://schemas.openxmlformats.org/drawingml/2006/chart" xmlns:r="http://schemas.openxmlformats.org/officeDocument/2006/relationships" r:id="rId4"/>
          </a:graphicData>
        </a:graphic>
      </p:graphicFrame>
      <p:pic>
        <p:nvPicPr>
          <p:cNvPr id="18" name="Grafika 17" descr="Odtwórz">
            <a:extLst>
              <a:ext uri="{FF2B5EF4-FFF2-40B4-BE49-F238E27FC236}">
                <a16:creationId xmlns:a16="http://schemas.microsoft.com/office/drawing/2014/main" id="{B77AA399-E431-42A4-A482-112DBF60F02D}"/>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13655" y="2860669"/>
            <a:ext cx="553833" cy="553833"/>
          </a:xfrm>
          <a:prstGeom prst="rect">
            <a:avLst/>
          </a:prstGeom>
        </p:spPr>
      </p:pic>
      <p:sp>
        <p:nvSpPr>
          <p:cNvPr id="20" name="Symbol zastępczy tekstu 2">
            <a:extLst>
              <a:ext uri="{FF2B5EF4-FFF2-40B4-BE49-F238E27FC236}">
                <a16:creationId xmlns:a16="http://schemas.microsoft.com/office/drawing/2014/main" id="{C5B33708-05A5-4EC1-9D6D-6688FE2F7230}"/>
              </a:ext>
            </a:extLst>
          </p:cNvPr>
          <p:cNvSpPr txBox="1">
            <a:spLocks/>
          </p:cNvSpPr>
          <p:nvPr/>
        </p:nvSpPr>
        <p:spPr>
          <a:xfrm>
            <a:off x="4788026" y="908050"/>
            <a:ext cx="4032445"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sz="800" i="1">
              <a:solidFill>
                <a:schemeClr val="bg1">
                  <a:lumMod val="75000"/>
                </a:schemeClr>
              </a:solidFill>
            </a:endParaRPr>
          </a:p>
        </p:txBody>
      </p:sp>
      <p:graphicFrame>
        <p:nvGraphicFramePr>
          <p:cNvPr id="4" name="Wykres 3">
            <a:extLst>
              <a:ext uri="{FF2B5EF4-FFF2-40B4-BE49-F238E27FC236}">
                <a16:creationId xmlns:a16="http://schemas.microsoft.com/office/drawing/2014/main" id="{878CF21D-A9D6-437D-BD38-D7C38961F273}"/>
              </a:ext>
            </a:extLst>
          </p:cNvPr>
          <p:cNvGraphicFramePr/>
          <p:nvPr/>
        </p:nvGraphicFramePr>
        <p:xfrm>
          <a:off x="4260915" y="1511440"/>
          <a:ext cx="4508364" cy="3691713"/>
        </p:xfrm>
        <a:graphic>
          <a:graphicData uri="http://schemas.openxmlformats.org/drawingml/2006/chart">
            <c:chart xmlns:c="http://schemas.openxmlformats.org/drawingml/2006/chart" xmlns:r="http://schemas.openxmlformats.org/officeDocument/2006/relationships" r:id="rId7"/>
          </a:graphicData>
        </a:graphic>
      </p:graphicFrame>
      <p:pic>
        <p:nvPicPr>
          <p:cNvPr id="16" name="Grafika 15" descr="Monety">
            <a:extLst>
              <a:ext uri="{FF2B5EF4-FFF2-40B4-BE49-F238E27FC236}">
                <a16:creationId xmlns:a16="http://schemas.microsoft.com/office/drawing/2014/main" id="{451D384D-ECB6-4EDF-AB84-AED947731AA9}"/>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478687" y="3060799"/>
            <a:ext cx="558387" cy="558387"/>
          </a:xfrm>
          <a:prstGeom prst="rect">
            <a:avLst/>
          </a:prstGeom>
        </p:spPr>
      </p:pic>
      <p:pic>
        <p:nvPicPr>
          <p:cNvPr id="21" name="Grafika 20" descr="Strzałka w dół">
            <a:extLst>
              <a:ext uri="{FF2B5EF4-FFF2-40B4-BE49-F238E27FC236}">
                <a16:creationId xmlns:a16="http://schemas.microsoft.com/office/drawing/2014/main" id="{C1794F23-0FAF-4AB0-A182-E02A54DE746A}"/>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0800000">
            <a:off x="1779576" y="2979509"/>
            <a:ext cx="284182" cy="284182"/>
          </a:xfrm>
          <a:prstGeom prst="rect">
            <a:avLst/>
          </a:prstGeom>
        </p:spPr>
      </p:pic>
      <p:sp>
        <p:nvSpPr>
          <p:cNvPr id="22" name="Symbol zastępczy tekstu 7">
            <a:extLst>
              <a:ext uri="{FF2B5EF4-FFF2-40B4-BE49-F238E27FC236}">
                <a16:creationId xmlns:a16="http://schemas.microsoft.com/office/drawing/2014/main" id="{91EF07D8-8B4F-42B5-839D-DE43DE814B1A}"/>
              </a:ext>
            </a:extLst>
          </p:cNvPr>
          <p:cNvSpPr txBox="1">
            <a:spLocks/>
          </p:cNvSpPr>
          <p:nvPr/>
        </p:nvSpPr>
        <p:spPr>
          <a:xfrm>
            <a:off x="4717410" y="5517256"/>
            <a:ext cx="3967125" cy="313874"/>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a:solidFill>
                <a:schemeClr val="bg1">
                  <a:lumMod val="75000"/>
                </a:schemeClr>
              </a:solidFill>
              <a:latin typeface="+mj-lt"/>
            </a:endParaRPr>
          </a:p>
        </p:txBody>
      </p:sp>
      <p:sp>
        <p:nvSpPr>
          <p:cNvPr id="15" name="Symbol zastępczy tekstu 14">
            <a:extLst>
              <a:ext uri="{FF2B5EF4-FFF2-40B4-BE49-F238E27FC236}">
                <a16:creationId xmlns:a16="http://schemas.microsoft.com/office/drawing/2014/main" id="{B0BD080A-F897-4107-BB9C-F0C5F9AB2792}"/>
              </a:ext>
            </a:extLst>
          </p:cNvPr>
          <p:cNvSpPr>
            <a:spLocks noGrp="1"/>
          </p:cNvSpPr>
          <p:nvPr>
            <p:ph type="body" sz="quarter" idx="11"/>
          </p:nvPr>
        </p:nvSpPr>
        <p:spPr>
          <a:xfrm>
            <a:off x="333052" y="908050"/>
            <a:ext cx="8620448" cy="252698"/>
          </a:xfrm>
        </p:spPr>
        <p:txBody>
          <a:bodyPr/>
          <a:lstStyle/>
          <a:p>
            <a:r>
              <a:rPr lang="pl-PL" sz="1100" dirty="0"/>
              <a:t>P25. O ile więcej, w skali rocznej, był(a)by Pan(i) skłonny(a) zapłacić za „czystą” energię? Proszę podać przybliżoną wartość procentową, odnosząc się do kwoty, którą płaci Pan(i) obecnie za energię.</a:t>
            </a:r>
          </a:p>
          <a:p>
            <a:r>
              <a:rPr lang="pl-PL" sz="800" i="1" dirty="0">
                <a:solidFill>
                  <a:schemeClr val="bg1">
                    <a:lumMod val="75000"/>
                  </a:schemeClr>
                </a:solidFill>
              </a:rPr>
              <a:t>Pytanie jednokrotnego wyboru. </a:t>
            </a:r>
            <a:r>
              <a:rPr lang="pl-PL" sz="800" dirty="0">
                <a:solidFill>
                  <a:schemeClr val="bg1">
                    <a:lumMod val="75000"/>
                  </a:schemeClr>
                </a:solidFill>
              </a:rPr>
              <a:t>| </a:t>
            </a:r>
            <a:r>
              <a:rPr lang="pl-PL" sz="800" i="1" dirty="0">
                <a:solidFill>
                  <a:schemeClr val="bg1">
                    <a:lumMod val="75000"/>
                  </a:schemeClr>
                </a:solidFill>
              </a:rPr>
              <a:t>Dane w %</a:t>
            </a:r>
          </a:p>
          <a:p>
            <a:endParaRPr lang="pl-PL" sz="1100" dirty="0"/>
          </a:p>
        </p:txBody>
      </p:sp>
      <p:sp>
        <p:nvSpPr>
          <p:cNvPr id="19" name="Symbol zastępczy tekstu 18">
            <a:extLst>
              <a:ext uri="{FF2B5EF4-FFF2-40B4-BE49-F238E27FC236}">
                <a16:creationId xmlns:a16="http://schemas.microsoft.com/office/drawing/2014/main" id="{738DA35A-F35C-4317-95D2-55C2F48EC5BB}"/>
              </a:ext>
            </a:extLst>
          </p:cNvPr>
          <p:cNvSpPr>
            <a:spLocks noGrp="1"/>
          </p:cNvSpPr>
          <p:nvPr>
            <p:ph type="body" sz="quarter" idx="12"/>
          </p:nvPr>
        </p:nvSpPr>
        <p:spPr/>
        <p:txBody>
          <a:bodyPr/>
          <a:lstStyle/>
          <a:p>
            <a:pPr algn="just"/>
            <a:r>
              <a:rPr lang="pl-PL" dirty="0">
                <a:solidFill>
                  <a:schemeClr val="bg1">
                    <a:lumMod val="75000"/>
                  </a:schemeClr>
                </a:solidFill>
                <a:latin typeface="+mj-lt"/>
              </a:rPr>
              <a:t>Odpowiadający: badani, którzy byliby skłonni wydać więcej na ,,czystą" energię, 2022 n=660, 2020 n= 790, 2018: n=206, 2014: n=205, 2013: n=185.</a:t>
            </a:r>
          </a:p>
          <a:p>
            <a:pPr algn="just"/>
            <a:endParaRPr lang="pl-PL" dirty="0">
              <a:solidFill>
                <a:schemeClr val="bg1">
                  <a:lumMod val="75000"/>
                </a:schemeClr>
              </a:solidFill>
              <a:latin typeface="+mj-lt"/>
            </a:endParaRPr>
          </a:p>
          <a:p>
            <a:endParaRPr lang="pl-PL" dirty="0"/>
          </a:p>
        </p:txBody>
      </p:sp>
      <p:sp>
        <p:nvSpPr>
          <p:cNvPr id="27" name="pole tekstowe 26">
            <a:extLst>
              <a:ext uri="{FF2B5EF4-FFF2-40B4-BE49-F238E27FC236}">
                <a16:creationId xmlns:a16="http://schemas.microsoft.com/office/drawing/2014/main" id="{29B4B371-1145-48AE-85B3-54472FB693C4}"/>
              </a:ext>
            </a:extLst>
          </p:cNvPr>
          <p:cNvSpPr txBox="1"/>
          <p:nvPr/>
        </p:nvSpPr>
        <p:spPr>
          <a:xfrm>
            <a:off x="2672473" y="3383327"/>
            <a:ext cx="1064583" cy="507831"/>
          </a:xfrm>
          <a:prstGeom prst="rect">
            <a:avLst/>
          </a:prstGeom>
          <a:noFill/>
        </p:spPr>
        <p:txBody>
          <a:bodyPr wrap="square">
            <a:spAutoFit/>
          </a:bodyPr>
          <a:lstStyle/>
          <a:p>
            <a:r>
              <a:rPr lang="pl-PL" sz="900" i="1">
                <a:solidFill>
                  <a:schemeClr val="accent4"/>
                </a:solidFill>
              </a:rPr>
              <a:t>Osoby skłonne zapłacić za „czystą” energię</a:t>
            </a:r>
          </a:p>
        </p:txBody>
      </p:sp>
      <p:graphicFrame>
        <p:nvGraphicFramePr>
          <p:cNvPr id="6" name="Wykres 13" descr="Czy byliby Państwo skłonni wydać więcej na &quot;czystą&quot; energię?&#10;&#10;Wykres kołowy przedstawiający odpowiedzi respondentów na pytanie: tak 78%, nie 16%, trudno powiedzieć 6%.">
            <a:extLst>
              <a:ext uri="{FF2B5EF4-FFF2-40B4-BE49-F238E27FC236}">
                <a16:creationId xmlns:a16="http://schemas.microsoft.com/office/drawing/2014/main" id="{4DD716F7-865F-5342-6B5B-FA1A02FEF37B}"/>
              </a:ext>
            </a:extLst>
          </p:cNvPr>
          <p:cNvGraphicFramePr/>
          <p:nvPr/>
        </p:nvGraphicFramePr>
        <p:xfrm>
          <a:off x="748495" y="2358776"/>
          <a:ext cx="3067186" cy="1701277"/>
        </p:xfrm>
        <a:graphic>
          <a:graphicData uri="http://schemas.openxmlformats.org/drawingml/2006/chart">
            <c:chart xmlns:c="http://schemas.openxmlformats.org/drawingml/2006/chart" xmlns:r="http://schemas.openxmlformats.org/officeDocument/2006/relationships" r:id="rId12"/>
          </a:graphicData>
        </a:graphic>
      </p:graphicFrame>
      <p:cxnSp>
        <p:nvCxnSpPr>
          <p:cNvPr id="12" name="Straight Connector 11">
            <a:extLst>
              <a:ext uri="{FF2B5EF4-FFF2-40B4-BE49-F238E27FC236}">
                <a16:creationId xmlns:a16="http://schemas.microsoft.com/office/drawing/2014/main" id="{BB359FCF-2300-311C-5094-78CF2A12688E}"/>
              </a:ext>
            </a:extLst>
          </p:cNvPr>
          <p:cNvCxnSpPr>
            <a:cxnSpLocks/>
          </p:cNvCxnSpPr>
          <p:nvPr/>
        </p:nvCxnSpPr>
        <p:spPr>
          <a:xfrm flipH="1">
            <a:off x="4135277" y="2550619"/>
            <a:ext cx="1440000" cy="0"/>
          </a:xfrm>
          <a:prstGeom prst="line">
            <a:avLst/>
          </a:prstGeom>
          <a:ln w="952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3A75AD7-9119-A2C7-D78C-5C8057E533E0}"/>
              </a:ext>
            </a:extLst>
          </p:cNvPr>
          <p:cNvCxnSpPr>
            <a:cxnSpLocks/>
          </p:cNvCxnSpPr>
          <p:nvPr/>
        </p:nvCxnSpPr>
        <p:spPr>
          <a:xfrm flipH="1">
            <a:off x="4133039" y="3386065"/>
            <a:ext cx="1440000" cy="0"/>
          </a:xfrm>
          <a:prstGeom prst="line">
            <a:avLst/>
          </a:prstGeom>
          <a:ln w="952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B3006E2-F0BC-869B-5C29-821FD15379A8}"/>
              </a:ext>
            </a:extLst>
          </p:cNvPr>
          <p:cNvCxnSpPr>
            <a:cxnSpLocks/>
          </p:cNvCxnSpPr>
          <p:nvPr/>
        </p:nvCxnSpPr>
        <p:spPr>
          <a:xfrm flipH="1">
            <a:off x="4126041" y="4234420"/>
            <a:ext cx="1440000" cy="0"/>
          </a:xfrm>
          <a:prstGeom prst="line">
            <a:avLst/>
          </a:prstGeom>
          <a:ln w="952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Symbol zastępczy tekstu 7">
            <a:extLst>
              <a:ext uri="{FF2B5EF4-FFF2-40B4-BE49-F238E27FC236}">
                <a16:creationId xmlns:a16="http://schemas.microsoft.com/office/drawing/2014/main" id="{302E5DFB-9DDA-DABC-9CF8-EBC6FB70EA11}"/>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64347362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36287" y="821901"/>
            <a:ext cx="7275788" cy="792088"/>
          </a:xfrm>
        </p:spPr>
        <p:txBody>
          <a:bodyPr/>
          <a:lstStyle/>
          <a:p>
            <a:pPr marL="0" indent="0" algn="l">
              <a:lnSpc>
                <a:spcPct val="100000"/>
              </a:lnSpc>
              <a:buNone/>
            </a:pPr>
            <a:r>
              <a:rPr lang="pl-PL" sz="1100" dirty="0">
                <a:latin typeface="+mn-lt"/>
              </a:rPr>
              <a:t>Kobiety częściej: zwracają uwagę na ograniczenie zużycia wody oraz biorą udział w kampaniach i akcjach proekologicznych. Przy pozostałych badanych działaniach wspierających ochronę środowiska płeć nie ma wpływu. Kobiety nieco częściej deklarowały, że oszczędzają energię w domu. Kobiety częściej niż mężczyźni unikają trybu czuwania w urządzeniach RTV/AGD oraz korzystają z ekonomicznych taryf energetycznych. Mężczyźni natomiast częściej wybierają termomodernizację oraz instalacja systemów do pozyskiwania energii ze źródeł odnawialnych. Znacznie wyższy odsetek mężczyzn zadeklarował podjęcie dodatkowych działań, które zwiększą efektywność energetyczną i umożliwią zmniejszenie rachunków za energię.</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835907"/>
            <a:ext cx="7275788" cy="792088"/>
          </a:xfrm>
        </p:spPr>
        <p:txBody>
          <a:bodyPr/>
          <a:lstStyle/>
          <a:p>
            <a:pPr marL="0" indent="0" algn="l">
              <a:lnSpc>
                <a:spcPct val="100000"/>
              </a:lnSpc>
              <a:buNone/>
            </a:pPr>
            <a:r>
              <a:rPr lang="pl-PL" sz="1100" dirty="0">
                <a:latin typeface="+mn-lt"/>
              </a:rPr>
              <a:t>Mieszkańcy wsi najrzadziej deklarowali, że mają poczucie, że w ich domu marnuje się żywność. Badani z miast 100-500 tys.</a:t>
            </a:r>
          </a:p>
          <a:p>
            <a:pPr marL="0" indent="0" algn="l">
              <a:lnSpc>
                <a:spcPct val="100000"/>
              </a:lnSpc>
              <a:buNone/>
            </a:pPr>
            <a:r>
              <a:rPr lang="pl-PL" sz="1100" dirty="0">
                <a:latin typeface="+mn-lt"/>
              </a:rPr>
              <a:t>i powyżej 500 tys. rzadziej niż pozostali wskazywali, że wybierają rozwiązania ekologiczne, nawet wtedy, gdy oznacza to dodatkowy koszt. Osoby z największych miast znacznie częściej niż pozostali badani decydowały się na podróż komunikacją miejską lub rowerem. Dużo rzadziej korzystali oni z termomodernizacji oraz ekonomicznych taryf energetycznych. Mieszkańcy wsi rzadziej przykręcali kaloryfery, natomiast częściej wykorzystywali panele słoneczne, pompy ciepła itp. </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6287" y="4859565"/>
            <a:ext cx="7088729" cy="1022249"/>
          </a:xfrm>
        </p:spPr>
        <p:txBody>
          <a:bodyPr/>
          <a:lstStyle/>
          <a:p>
            <a:pPr marL="0" indent="0" algn="l">
              <a:lnSpc>
                <a:spcPct val="100000"/>
              </a:lnSpc>
              <a:buNone/>
            </a:pPr>
            <a:r>
              <a:rPr lang="pl-PL" sz="1100" dirty="0">
                <a:latin typeface="+mn-lt"/>
              </a:rPr>
              <a:t>Im biedniejsze gospodarstwo domowe tym wyższy odsetek badanych deklaruje poczucie, że w jego domu nie marnuje się żywność. W domach z dochodem do 2000 zł na osobę częściej korzysta się z komunikacji miejskiej lub roweru. Im wyższa kategoria dochodu na osobę, tym wyższy odsetek osób wskazujących, że nie oszczędza energii. W gospodarstwach z dochodem powyżej 4500 zł najwyższy odsetek wskazał, że nie planuje podjęcia dodatkowych działań, które mogą obniżyć rachunki za energię. W tych gospodarstwach odnotowano także najwyższą skłonność do korzystania z czystej energii.</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dirty="0"/>
              <a:t>Indywidualne działania i zachowania wspierające ochronę środowiska</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94" y="1013568"/>
            <a:ext cx="323280" cy="394596"/>
            <a:chOff x="7990515" y="1333521"/>
            <a:chExt cx="460564" cy="562166"/>
          </a:xfrm>
          <a:solidFill>
            <a:srgbClr val="004B88"/>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4362" y="2013448"/>
            <a:ext cx="7275788" cy="792088"/>
          </a:xfrm>
        </p:spPr>
        <p:txBody>
          <a:bodyPr/>
          <a:lstStyle/>
          <a:p>
            <a:pPr marL="0" indent="0" algn="l">
              <a:lnSpc>
                <a:spcPct val="100000"/>
              </a:lnSpc>
              <a:buNone/>
            </a:pPr>
            <a:r>
              <a:rPr lang="pl-PL" sz="1100" dirty="0">
                <a:latin typeface="+mn-lt"/>
              </a:rPr>
              <a:t>Wiek nie różnicuje istotnie postawy wobec oszczędzania energii w gospodarstwie domowym.  Najmłodsze osoby (15-24) rzadziej niż pozostali uszczelniają okna, ale częściej unikają trybu czuwania w urządzeniach RTV/AGD. Najstarsi (60+) częściej korzystają z termomodernizacji, ale rzadziej z ekonomicznych taryf energetycznych. Seniorzy nieco rzadziej są również skłonni do podjęcia dodatkowych działań zwiększających efektywność energetyczną oraz do skorzystania z czystej energii.</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862591"/>
            <a:ext cx="7275788" cy="792088"/>
          </a:xfrm>
        </p:spPr>
        <p:txBody>
          <a:bodyPr/>
          <a:lstStyle/>
          <a:p>
            <a:pPr marL="0" indent="0" algn="l">
              <a:lnSpc>
                <a:spcPct val="100000"/>
              </a:lnSpc>
              <a:buNone/>
            </a:pPr>
            <a:r>
              <a:rPr lang="pl-PL" sz="1100" dirty="0">
                <a:latin typeface="+mn-lt"/>
              </a:rPr>
              <a:t>Wykształcenie nie różnicuje zachowań związanych z kupowaniem i oszczędzaniem. Osoby z wykształceniem podstawowym</a:t>
            </a:r>
            <a:br>
              <a:rPr lang="pl-PL" sz="1100" dirty="0">
                <a:latin typeface="+mn-lt"/>
              </a:rPr>
            </a:br>
            <a:r>
              <a:rPr lang="pl-PL" sz="1100" dirty="0">
                <a:latin typeface="+mn-lt"/>
              </a:rPr>
              <a:t>istotnie częściej, niż pozostali, deklarują, że nie oszczędzają energii. Rzadziej niż pozostali korzystają z termomodernizacji budynków, energooszczędnych źródeł światła oraz unikają trybu czuwania w urządzeniach domowych. Wśród osób z wykształceniem niższym niż zawodowe znaczna większość zadeklarowała, że nie planuje podjęcie dodatkowych działań, które zwiększą efektywność energetyczną.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rgbClr val="004B88"/>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07" y="2981012"/>
            <a:ext cx="306886" cy="380672"/>
            <a:chOff x="7329488" y="2601913"/>
            <a:chExt cx="581026" cy="720726"/>
          </a:xfrm>
          <a:solidFill>
            <a:srgbClr val="004B88"/>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65153" y="3935346"/>
            <a:ext cx="513324" cy="282564"/>
            <a:chOff x="4156710" y="3200400"/>
            <a:chExt cx="830579" cy="457199"/>
          </a:xfrm>
          <a:solidFill>
            <a:srgbClr val="004B88"/>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5"/>
            <a:ext cx="514806" cy="421204"/>
            <a:chOff x="2760663" y="1663700"/>
            <a:chExt cx="733425" cy="600075"/>
          </a:xfrm>
          <a:solidFill>
            <a:srgbClr val="004B88"/>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cxnSp>
        <p:nvCxnSpPr>
          <p:cNvPr id="63" name="Łącznik prostoliniowy 47">
            <a:extLst>
              <a:ext uri="{FF2B5EF4-FFF2-40B4-BE49-F238E27FC236}">
                <a16:creationId xmlns:a16="http://schemas.microsoft.com/office/drawing/2014/main" id="{B8DC1116-D395-437E-BFBF-6E144A39DDB3}"/>
              </a:ext>
            </a:extLst>
          </p:cNvPr>
          <p:cNvCxnSpPr/>
          <p:nvPr/>
        </p:nvCxnSpPr>
        <p:spPr>
          <a:xfrm>
            <a:off x="323440" y="38116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1012058E-7E03-4368-889D-E4E01265AB94}"/>
              </a:ext>
            </a:extLst>
          </p:cNvPr>
          <p:cNvCxnSpPr/>
          <p:nvPr/>
        </p:nvCxnSpPr>
        <p:spPr>
          <a:xfrm>
            <a:off x="323440" y="28058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1843C7F4-4A91-4449-B2AD-AFD2DDAE0771}"/>
              </a:ext>
            </a:extLst>
          </p:cNvPr>
          <p:cNvCxnSpPr/>
          <p:nvPr/>
        </p:nvCxnSpPr>
        <p:spPr>
          <a:xfrm>
            <a:off x="323440" y="1948617"/>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grpSp>
        <p:nvGrpSpPr>
          <p:cNvPr id="2" name="Grafika 6" descr="Otwarta dłoń z rośliną">
            <a:extLst>
              <a:ext uri="{FF2B5EF4-FFF2-40B4-BE49-F238E27FC236}">
                <a16:creationId xmlns:a16="http://schemas.microsoft.com/office/drawing/2014/main" id="{3A4187C8-020C-2552-DF2A-B604C3029D44}"/>
              </a:ext>
            </a:extLst>
          </p:cNvPr>
          <p:cNvGrpSpPr/>
          <p:nvPr/>
        </p:nvGrpSpPr>
        <p:grpSpPr>
          <a:xfrm>
            <a:off x="211068" y="141479"/>
            <a:ext cx="482990" cy="482990"/>
            <a:chOff x="4256978" y="3113978"/>
            <a:chExt cx="630044" cy="630044"/>
          </a:xfrm>
        </p:grpSpPr>
        <p:sp>
          <p:nvSpPr>
            <p:cNvPr id="3" name="Dowolny kształt: kształt 33">
              <a:extLst>
                <a:ext uri="{FF2B5EF4-FFF2-40B4-BE49-F238E27FC236}">
                  <a16:creationId xmlns:a16="http://schemas.microsoft.com/office/drawing/2014/main" id="{1024F44F-B201-AF78-A070-227AC8416D05}"/>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4" name="Dowolny kształt: kształt 34">
              <a:extLst>
                <a:ext uri="{FF2B5EF4-FFF2-40B4-BE49-F238E27FC236}">
                  <a16:creationId xmlns:a16="http://schemas.microsoft.com/office/drawing/2014/main" id="{D5827532-3A6A-4D0C-6059-27A2DF66D7B3}"/>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243770934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07748"/>
          </a:xfrm>
          <a:prstGeom prst="roundRect">
            <a:avLst>
              <a:gd name="adj" fmla="val 19619"/>
            </a:avLst>
          </a:prstGeom>
          <a:ln w="6350">
            <a:solidFill>
              <a:schemeClr val="tx2"/>
            </a:solidFill>
            <a:prstDash val="lgDash"/>
          </a:ln>
        </p:spPr>
        <p:txBody>
          <a:bodyPr/>
          <a:lstStyle/>
          <a:p>
            <a:pPr marL="0" indent="0">
              <a:spcBef>
                <a:spcPts val="115"/>
              </a:spcBef>
              <a:buNone/>
            </a:pPr>
            <a:r>
              <a:rPr lang="pl-PL" sz="1400" b="1" dirty="0">
                <a:solidFill>
                  <a:schemeClr val="tx2"/>
                </a:solidFill>
              </a:rPr>
              <a:t>Podsumowanie: </a:t>
            </a:r>
            <a:r>
              <a:rPr lang="pl-PL" sz="1400" b="1" dirty="0">
                <a:solidFill>
                  <a:schemeClr val="tx1"/>
                </a:solidFill>
              </a:rPr>
              <a:t>Zmiany klimatu</a:t>
            </a:r>
          </a:p>
          <a:p>
            <a:pPr>
              <a:spcBef>
                <a:spcPts val="115"/>
              </a:spcBef>
            </a:pPr>
            <a:endParaRPr lang="pl-PL" sz="600" dirty="0">
              <a:solidFill>
                <a:schemeClr val="tx1"/>
              </a:solidFill>
            </a:endParaRPr>
          </a:p>
          <a:p>
            <a:pPr algn="l">
              <a:spcAft>
                <a:spcPts val="600"/>
              </a:spcAft>
            </a:pPr>
            <a:r>
              <a:rPr lang="pl-PL" sz="1200" dirty="0">
                <a:solidFill>
                  <a:schemeClr val="tx1"/>
                </a:solidFill>
              </a:rPr>
              <a:t>W przypadku oceny stwierdzeń dotyczących indywidualnych działań i zachowań mieszkańcy Polski najbardziej zwracają uwagę na ograniczenie zużycia wody (93% wskazań). Względem poprzedniego pomiaru w przypadku tego działania proekologicznego wzrósł odsetek osób wybierających odpowiedź „zdecydowanie tak”. </a:t>
            </a:r>
          </a:p>
          <a:p>
            <a:pPr algn="l">
              <a:spcAft>
                <a:spcPts val="600"/>
              </a:spcAft>
            </a:pPr>
            <a:r>
              <a:rPr lang="pl-PL" sz="1200" dirty="0">
                <a:solidFill>
                  <a:schemeClr val="tx1"/>
                </a:solidFill>
              </a:rPr>
              <a:t>Respondenci w większości mają poczucie, że nie marnują żywności (75%), mogą również pogodzić się z poniesieniem dodatkowego kosztu w przypadku wyboru rozwiązań ekologicznych (72%) oraz korzystają z komunikacji miejskiej lub roweru, jeśli jest to możliwe (67%).</a:t>
            </a:r>
          </a:p>
          <a:p>
            <a:pPr algn="l">
              <a:spcAft>
                <a:spcPts val="600"/>
              </a:spcAft>
            </a:pPr>
            <a:r>
              <a:rPr lang="pl-PL" sz="1200" dirty="0">
                <a:solidFill>
                  <a:schemeClr val="tx1"/>
                </a:solidFill>
              </a:rPr>
              <a:t>95% mieszkańców Polski deklaruje, że oszczędza energię w domu. Najczęściej wskazywanymi sposobami jej oszczędzania są: gaszenie świateł w nieużywanych pomieszczeniach, stosowanie energooszczędnych źródeł światła czy zakup energooszczędnych urządzeń gospodarstwa domowego. Sposoby te nie zmieniły się w porównaniu do pomiaru w 2020 r.</a:t>
            </a:r>
          </a:p>
          <a:p>
            <a:pPr algn="l">
              <a:spcAft>
                <a:spcPts val="600"/>
              </a:spcAft>
            </a:pPr>
            <a:r>
              <a:rPr lang="pl-PL" sz="1200" dirty="0">
                <a:solidFill>
                  <a:schemeClr val="tx1"/>
                </a:solidFill>
              </a:rPr>
              <a:t>Jedna trzecia badanych deklaruje, że planuje dodatkowe działania umożliwiające zwiększenie efektywności energetycznej. Jest to wynik wyższy o 3 </a:t>
            </a:r>
            <a:r>
              <a:rPr lang="pl-PL" sz="1200" dirty="0" err="1">
                <a:solidFill>
                  <a:schemeClr val="tx1"/>
                </a:solidFill>
              </a:rPr>
              <a:t>p.p</a:t>
            </a:r>
            <a:r>
              <a:rPr lang="pl-PL" sz="1200" dirty="0">
                <a:solidFill>
                  <a:schemeClr val="tx1"/>
                </a:solidFill>
              </a:rPr>
              <a:t> niż w poprzedniej fali i najwyższy, jaki dotychczas odnotowano. </a:t>
            </a:r>
          </a:p>
          <a:p>
            <a:pPr algn="l">
              <a:spcAft>
                <a:spcPts val="600"/>
              </a:spcAft>
            </a:pPr>
            <a:r>
              <a:rPr lang="pl-PL" sz="1200" dirty="0">
                <a:solidFill>
                  <a:schemeClr val="tx1"/>
                </a:solidFill>
              </a:rPr>
              <a:t>Dwie trzecie badanych jest skłonnych do skorzystania z czystej energii, nawet jeśli wiązałoby się to z wyższymi kosztami. Jest to wynik o 12 </a:t>
            </a:r>
            <a:r>
              <a:rPr lang="pl-PL" sz="1200" dirty="0" err="1">
                <a:solidFill>
                  <a:schemeClr val="tx1"/>
                </a:solidFill>
              </a:rPr>
              <a:t>p.p</a:t>
            </a:r>
            <a:r>
              <a:rPr lang="pl-PL" sz="1200" dirty="0">
                <a:solidFill>
                  <a:schemeClr val="tx1"/>
                </a:solidFill>
              </a:rPr>
              <a:t>. niższy w porównaniu z pomiarem w 2020 roku. Również niższy o 12 </a:t>
            </a:r>
            <a:r>
              <a:rPr lang="pl-PL" sz="1200" dirty="0" err="1">
                <a:solidFill>
                  <a:schemeClr val="tx1"/>
                </a:solidFill>
              </a:rPr>
              <a:t>p.p</a:t>
            </a:r>
            <a:r>
              <a:rPr lang="pl-PL" sz="1200" dirty="0">
                <a:solidFill>
                  <a:schemeClr val="tx1"/>
                </a:solidFill>
              </a:rPr>
              <a:t>. odsetek byłby skłonny zapłacić za nią powyżej 20% więcej.</a:t>
            </a:r>
          </a:p>
          <a:p>
            <a:pPr>
              <a:spcBef>
                <a:spcPts val="115"/>
              </a:spcBef>
            </a:pPr>
            <a:endParaRPr lang="pl-PL" sz="1200" dirty="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dirty="0"/>
              <a:t>Omówienie wyników</a:t>
            </a:r>
          </a:p>
          <a:p>
            <a:endParaRPr lang="pl-PL" sz="1600" dirty="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Indywidualne działania i zachowania wspierające ochronę środowiska</a:t>
            </a:r>
          </a:p>
        </p:txBody>
      </p:sp>
      <p:grpSp>
        <p:nvGrpSpPr>
          <p:cNvPr id="10" name="Grafika 6" descr="Otwarta dłoń z rośliną">
            <a:extLst>
              <a:ext uri="{FF2B5EF4-FFF2-40B4-BE49-F238E27FC236}">
                <a16:creationId xmlns:a16="http://schemas.microsoft.com/office/drawing/2014/main" id="{9A17AD0F-51E4-4A19-B2B3-BE6ABD34A239}"/>
              </a:ext>
            </a:extLst>
          </p:cNvPr>
          <p:cNvGrpSpPr/>
          <p:nvPr/>
        </p:nvGrpSpPr>
        <p:grpSpPr>
          <a:xfrm>
            <a:off x="211068" y="141479"/>
            <a:ext cx="482990" cy="482990"/>
            <a:chOff x="4256978" y="3113978"/>
            <a:chExt cx="630044" cy="630044"/>
          </a:xfrm>
        </p:grpSpPr>
        <p:sp>
          <p:nvSpPr>
            <p:cNvPr id="16" name="Dowolny kształt: kształt 15">
              <a:extLst>
                <a:ext uri="{FF2B5EF4-FFF2-40B4-BE49-F238E27FC236}">
                  <a16:creationId xmlns:a16="http://schemas.microsoft.com/office/drawing/2014/main" id="{F5C3AEEE-A211-4CD1-BA3E-0A6720244BED}"/>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solidFill>
              <a:srgbClr val="004B88"/>
            </a:solidFill>
            <a:ln w="6548" cap="flat">
              <a:noFill/>
              <a:prstDash val="solid"/>
              <a:miter/>
            </a:ln>
          </p:spPr>
          <p:txBody>
            <a:bodyPr rtlCol="0" anchor="ctr"/>
            <a:lstStyle/>
            <a:p>
              <a:endParaRPr lang="pl-PL"/>
            </a:p>
          </p:txBody>
        </p:sp>
        <p:sp>
          <p:nvSpPr>
            <p:cNvPr id="17" name="Dowolny kształt: kształt 16">
              <a:extLst>
                <a:ext uri="{FF2B5EF4-FFF2-40B4-BE49-F238E27FC236}">
                  <a16:creationId xmlns:a16="http://schemas.microsoft.com/office/drawing/2014/main" id="{AB35A29C-9C4E-4424-81A0-C37E126A0CFC}"/>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solidFill>
              <a:schemeClr val="bg2"/>
            </a:solidFill>
            <a:ln w="6548" cap="flat">
              <a:noFill/>
              <a:prstDash val="solid"/>
              <a:miter/>
            </a:ln>
          </p:spPr>
          <p:txBody>
            <a:bodyPr rtlCol="0" anchor="ctr"/>
            <a:lstStyle/>
            <a:p>
              <a:endParaRPr lang="pl-PL"/>
            </a:p>
          </p:txBody>
        </p:sp>
      </p:grpSp>
    </p:spTree>
    <p:extLst>
      <p:ext uri="{BB962C8B-B14F-4D97-AF65-F5344CB8AC3E}">
        <p14:creationId xmlns:p14="http://schemas.microsoft.com/office/powerpoint/2010/main" val="414394362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WSKAŹNIKI</a:t>
            </a:r>
          </a:p>
        </p:txBody>
      </p:sp>
      <p:sp>
        <p:nvSpPr>
          <p:cNvPr id="4" name="Freeform 132">
            <a:extLst>
              <a:ext uri="{FF2B5EF4-FFF2-40B4-BE49-F238E27FC236}">
                <a16:creationId xmlns:a16="http://schemas.microsoft.com/office/drawing/2014/main" id="{CA43489F-6C22-4167-BDF8-7B7FCE485CAB}"/>
              </a:ext>
            </a:extLst>
          </p:cNvPr>
          <p:cNvSpPr>
            <a:spLocks noEditPoints="1"/>
          </p:cNvSpPr>
          <p:nvPr/>
        </p:nvSpPr>
        <p:spPr bwMode="auto">
          <a:xfrm>
            <a:off x="4393346" y="3250347"/>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132">
            <a:extLst>
              <a:ext uri="{FF2B5EF4-FFF2-40B4-BE49-F238E27FC236}">
                <a16:creationId xmlns:a16="http://schemas.microsoft.com/office/drawing/2014/main" id="{319AC03A-6C25-42BD-9EF0-8CACC98D0775}"/>
              </a:ext>
            </a:extLst>
          </p:cNvPr>
          <p:cNvSpPr>
            <a:spLocks noEditPoints="1"/>
          </p:cNvSpPr>
          <p:nvPr/>
        </p:nvSpPr>
        <p:spPr bwMode="auto">
          <a:xfrm>
            <a:off x="5203668" y="3257781"/>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tx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8" name="Freeform 132">
            <a:extLst>
              <a:ext uri="{FF2B5EF4-FFF2-40B4-BE49-F238E27FC236}">
                <a16:creationId xmlns:a16="http://schemas.microsoft.com/office/drawing/2014/main" id="{B00FA278-D762-4E8F-BA6E-D2B438B05C12}"/>
              </a:ext>
            </a:extLst>
          </p:cNvPr>
          <p:cNvSpPr>
            <a:spLocks noEditPoints="1"/>
          </p:cNvSpPr>
          <p:nvPr/>
        </p:nvSpPr>
        <p:spPr bwMode="auto">
          <a:xfrm>
            <a:off x="6013990" y="3250346"/>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0" name="Freeform 132">
            <a:extLst>
              <a:ext uri="{FF2B5EF4-FFF2-40B4-BE49-F238E27FC236}">
                <a16:creationId xmlns:a16="http://schemas.microsoft.com/office/drawing/2014/main" id="{EBBB8E99-43F9-4617-AE5D-91EC8CE0A79C}"/>
              </a:ext>
            </a:extLst>
          </p:cNvPr>
          <p:cNvSpPr>
            <a:spLocks noEditPoints="1"/>
          </p:cNvSpPr>
          <p:nvPr/>
        </p:nvSpPr>
        <p:spPr bwMode="auto">
          <a:xfrm>
            <a:off x="2820558" y="3256153"/>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12" name="Freeform 132">
            <a:extLst>
              <a:ext uri="{FF2B5EF4-FFF2-40B4-BE49-F238E27FC236}">
                <a16:creationId xmlns:a16="http://schemas.microsoft.com/office/drawing/2014/main" id="{7AB00B32-6E61-425B-8CA5-97C61E7815E8}"/>
              </a:ext>
            </a:extLst>
          </p:cNvPr>
          <p:cNvSpPr>
            <a:spLocks noEditPoints="1"/>
          </p:cNvSpPr>
          <p:nvPr/>
        </p:nvSpPr>
        <p:spPr bwMode="auto">
          <a:xfrm>
            <a:off x="3606952" y="3250346"/>
            <a:ext cx="357305" cy="357305"/>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chemeClr val="tx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351594037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2" name="Prostokąt 11">
            <a:extLst>
              <a:ext uri="{FF2B5EF4-FFF2-40B4-BE49-F238E27FC236}">
                <a16:creationId xmlns:a16="http://schemas.microsoft.com/office/drawing/2014/main" id="{3CF6ACA5-E984-44F9-B260-601CA091E036}"/>
              </a:ext>
            </a:extLst>
          </p:cNvPr>
          <p:cNvSpPr/>
          <p:nvPr/>
        </p:nvSpPr>
        <p:spPr>
          <a:xfrm>
            <a:off x="486191" y="1000380"/>
            <a:ext cx="8171617" cy="2372744"/>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4000"/>
              </a:lnSpc>
              <a:spcAft>
                <a:spcPts val="1800"/>
              </a:spcAft>
            </a:pPr>
            <a:r>
              <a:rPr lang="pl-PL" sz="1100" dirty="0">
                <a:solidFill>
                  <a:srgbClr val="6E6E6E"/>
                </a:solidFill>
                <a:latin typeface="+mj-lt"/>
              </a:rPr>
              <a:t>W niniejszym badaniu </a:t>
            </a:r>
            <a:r>
              <a:rPr lang="pl-PL" sz="1100" dirty="0" err="1">
                <a:solidFill>
                  <a:srgbClr val="6E6E6E"/>
                </a:solidFill>
                <a:latin typeface="+mj-lt"/>
              </a:rPr>
              <a:t>trackingowym</a:t>
            </a:r>
            <a:r>
              <a:rPr lang="pl-PL" sz="1100" dirty="0">
                <a:solidFill>
                  <a:srgbClr val="6E6E6E"/>
                </a:solidFill>
                <a:latin typeface="+mj-lt"/>
              </a:rPr>
              <a:t> wyodrębniono wskaźniki, które posłużyły opisowi i ocenie procesów rozwoju społecznego dotyczącego ekologii i tematów z nią związanych. Ich celem jest mierzenie wybranych zjawisk z perspektywy czasu.</a:t>
            </a:r>
            <a:br>
              <a:rPr lang="pl-PL" sz="1100" dirty="0">
                <a:solidFill>
                  <a:srgbClr val="6E6E6E"/>
                </a:solidFill>
                <a:latin typeface="+mj-lt"/>
              </a:rPr>
            </a:br>
            <a:br>
              <a:rPr lang="pl-PL" sz="1100" dirty="0">
                <a:solidFill>
                  <a:srgbClr val="6E6E6E"/>
                </a:solidFill>
                <a:latin typeface="+mj-lt"/>
              </a:rPr>
            </a:br>
            <a:r>
              <a:rPr lang="pl-PL" sz="1100" dirty="0">
                <a:solidFill>
                  <a:srgbClr val="6E6E6E"/>
                </a:solidFill>
                <a:latin typeface="+mj-lt"/>
              </a:rPr>
              <a:t>W toku tworzenia koncepcji badania zostały wybrane </a:t>
            </a:r>
            <a:r>
              <a:rPr lang="pl-PL" sz="1100" b="1" dirty="0">
                <a:solidFill>
                  <a:srgbClr val="6E6E6E"/>
                </a:solidFill>
                <a:latin typeface="+mj-lt"/>
              </a:rPr>
              <a:t>główne wskaźniki diagnozujące stan świadomości i zachowań ekologicznych mieszkańców Polski</a:t>
            </a:r>
            <a:r>
              <a:rPr lang="pl-PL" sz="1100" dirty="0">
                <a:solidFill>
                  <a:srgbClr val="6E6E6E"/>
                </a:solidFill>
                <a:latin typeface="+mj-lt"/>
              </a:rPr>
              <a:t>. Charakter wskaźników określono na podstawie dwóch obszarów: opinii i zachowań.</a:t>
            </a:r>
          </a:p>
          <a:p>
            <a:pPr>
              <a:lnSpc>
                <a:spcPct val="114000"/>
              </a:lnSpc>
              <a:spcAft>
                <a:spcPts val="1800"/>
              </a:spcAft>
            </a:pPr>
            <a:r>
              <a:rPr lang="pl-PL" sz="1100" dirty="0">
                <a:solidFill>
                  <a:srgbClr val="6E6E6E"/>
                </a:solidFill>
                <a:latin typeface="+mj-lt"/>
              </a:rPr>
              <a:t>Wskaźniki przedstawione są w podziale na dwie grupy: ogół badanej populacji oraz najmłodsza grupa wiekowa (15 – 24 lata w przypadku roku 2020 oraz 15-19 lat w przypadku poprzednich fal badania). W tabelach wskaźniki dla ogółu oznaczone są literą A (np. 1A), a dla populacji w wieku 15-24 lata oraz 15-19 lat literą B (np. 1B). W przypadku, w którym wartość wskaźników dla grupy 15-24 lat (w przypadku poprzednich fal badania 15-19 lat) będzie się różnić statystycznie od wartości głównego wskaźnika, to wartość ta zostanie opatrzona symbolem gwiazdki (*). </a:t>
            </a:r>
          </a:p>
        </p:txBody>
      </p:sp>
      <p:sp>
        <p:nvSpPr>
          <p:cNvPr id="14" name="Prostokąt: zaokrąglone rogi 13">
            <a:extLst>
              <a:ext uri="{FF2B5EF4-FFF2-40B4-BE49-F238E27FC236}">
                <a16:creationId xmlns:a16="http://schemas.microsoft.com/office/drawing/2014/main" id="{929E302C-FD1D-4B43-8501-9E346D47666C}"/>
              </a:ext>
            </a:extLst>
          </p:cNvPr>
          <p:cNvSpPr/>
          <p:nvPr/>
        </p:nvSpPr>
        <p:spPr>
          <a:xfrm>
            <a:off x="470341" y="3429000"/>
            <a:ext cx="8171617" cy="2207212"/>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4000"/>
              </a:lnSpc>
              <a:spcAft>
                <a:spcPts val="1200"/>
              </a:spcAft>
            </a:pPr>
            <a:r>
              <a:rPr lang="pl-PL" sz="1200" b="1" dirty="0">
                <a:solidFill>
                  <a:srgbClr val="6E6E6E"/>
                </a:solidFill>
                <a:latin typeface="Calibri" panose="020F0502020204030204" pitchFamily="34" charset="0"/>
                <a:cs typeface="Calibri" panose="020F0502020204030204" pitchFamily="34" charset="0"/>
              </a:rPr>
              <a:t>Liczebność prób w poszczególnych edycjach badania wynosiła:</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2011</a:t>
            </a:r>
            <a:r>
              <a:rPr lang="pl-PL" sz="1050" dirty="0">
                <a:solidFill>
                  <a:srgbClr val="6E6E6E"/>
                </a:solidFill>
                <a:latin typeface="Calibri" panose="020F0502020204030204" pitchFamily="34" charset="0"/>
                <a:cs typeface="Calibri" panose="020F0502020204030204" pitchFamily="34" charset="0"/>
              </a:rPr>
              <a:t>: 1004 badanych (w tym 75 osób w wieku 15-19 lat),</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2012</a:t>
            </a:r>
            <a:r>
              <a:rPr lang="pl-PL" sz="1050" dirty="0">
                <a:solidFill>
                  <a:srgbClr val="6E6E6E"/>
                </a:solidFill>
                <a:latin typeface="Calibri" panose="020F0502020204030204" pitchFamily="34" charset="0"/>
                <a:cs typeface="Calibri" panose="020F0502020204030204" pitchFamily="34" charset="0"/>
              </a:rPr>
              <a:t>: 1000 badanych (w tym 77 osób w wieku 15-19 lat),</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2013</a:t>
            </a:r>
            <a:r>
              <a:rPr lang="pl-PL" sz="1050" dirty="0">
                <a:solidFill>
                  <a:srgbClr val="6E6E6E"/>
                </a:solidFill>
                <a:latin typeface="Calibri" panose="020F0502020204030204" pitchFamily="34" charset="0"/>
                <a:cs typeface="Calibri" panose="020F0502020204030204" pitchFamily="34" charset="0"/>
              </a:rPr>
              <a:t>: 1000 badanych (w tym 49 osób w wieku 15-19 lat),</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2014</a:t>
            </a:r>
            <a:r>
              <a:rPr lang="pl-PL" sz="1050" dirty="0">
                <a:solidFill>
                  <a:srgbClr val="6E6E6E"/>
                </a:solidFill>
                <a:latin typeface="Calibri" panose="020F0502020204030204" pitchFamily="34" charset="0"/>
                <a:cs typeface="Calibri" panose="020F0502020204030204" pitchFamily="34" charset="0"/>
              </a:rPr>
              <a:t>: 1000 badanych (w tym 66 osób w wieku 15-19 lat),</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2018</a:t>
            </a:r>
            <a:r>
              <a:rPr lang="pl-PL" sz="1050" dirty="0">
                <a:solidFill>
                  <a:srgbClr val="6E6E6E"/>
                </a:solidFill>
                <a:latin typeface="Calibri" panose="020F0502020204030204" pitchFamily="34" charset="0"/>
                <a:cs typeface="Calibri" panose="020F0502020204030204" pitchFamily="34" charset="0"/>
              </a:rPr>
              <a:t>: 1010 badanych (w tym 67 osób w wieku 15-19 lat),</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2020</a:t>
            </a:r>
            <a:r>
              <a:rPr lang="pl-PL" sz="1050" dirty="0">
                <a:solidFill>
                  <a:srgbClr val="6E6E6E"/>
                </a:solidFill>
                <a:latin typeface="Calibri" panose="020F0502020204030204" pitchFamily="34" charset="0"/>
                <a:cs typeface="Calibri" panose="020F0502020204030204" pitchFamily="34" charset="0"/>
              </a:rPr>
              <a:t>: 1015 badanych (w tym 30 osób w wieku 15-24 lata).</a:t>
            </a:r>
          </a:p>
          <a:p>
            <a:pPr marL="171450" indent="185738">
              <a:lnSpc>
                <a:spcPct val="114000"/>
              </a:lnSpc>
              <a:spcAft>
                <a:spcPts val="600"/>
              </a:spcAft>
              <a:buFont typeface="Wingdings" panose="05000000000000000000" pitchFamily="2" charset="2"/>
              <a:buChar char="§"/>
            </a:pPr>
            <a:r>
              <a:rPr lang="pl-PL" sz="1050" b="1" dirty="0">
                <a:solidFill>
                  <a:srgbClr val="6E6E6E"/>
                </a:solidFill>
                <a:latin typeface="Calibri" panose="020F0502020204030204" pitchFamily="34" charset="0"/>
                <a:cs typeface="Calibri" panose="020F0502020204030204" pitchFamily="34" charset="0"/>
              </a:rPr>
              <a:t>rok 2022</a:t>
            </a:r>
            <a:r>
              <a:rPr lang="pl-PL" sz="1050" dirty="0">
                <a:solidFill>
                  <a:srgbClr val="6E6E6E"/>
                </a:solidFill>
                <a:latin typeface="Calibri" panose="020F0502020204030204" pitchFamily="34" charset="0"/>
                <a:cs typeface="Calibri" panose="020F0502020204030204" pitchFamily="34" charset="0"/>
              </a:rPr>
              <a:t>: 1000 badanych (w tym 29 osób w wieku 15-24 lata).</a:t>
            </a:r>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404269075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 (1/2)</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2" name="Tabela 1">
            <a:extLst>
              <a:ext uri="{FF2B5EF4-FFF2-40B4-BE49-F238E27FC236}">
                <a16:creationId xmlns:a16="http://schemas.microsoft.com/office/drawing/2014/main" id="{A3FBE115-4B79-457B-BCE0-0841E8219BE4}"/>
              </a:ext>
            </a:extLst>
          </p:cNvPr>
          <p:cNvGraphicFramePr>
            <a:graphicFrameLocks noGrp="1"/>
          </p:cNvGraphicFramePr>
          <p:nvPr>
            <p:extLst>
              <p:ext uri="{D42A27DB-BD31-4B8C-83A1-F6EECF244321}">
                <p14:modId xmlns:p14="http://schemas.microsoft.com/office/powerpoint/2010/main" val="4041131728"/>
              </p:ext>
            </p:extLst>
          </p:nvPr>
        </p:nvGraphicFramePr>
        <p:xfrm>
          <a:off x="243841" y="1118343"/>
          <a:ext cx="8503482" cy="4438434"/>
        </p:xfrm>
        <a:graphic>
          <a:graphicData uri="http://schemas.openxmlformats.org/drawingml/2006/table">
            <a:tbl>
              <a:tblPr>
                <a:tableStyleId>{D27102A9-8310-4765-A935-A1911B00CA55}</a:tableStyleId>
              </a:tblPr>
              <a:tblGrid>
                <a:gridCol w="2552179">
                  <a:extLst>
                    <a:ext uri="{9D8B030D-6E8A-4147-A177-3AD203B41FA5}">
                      <a16:colId xmlns:a16="http://schemas.microsoft.com/office/drawing/2014/main" val="1175578238"/>
                    </a:ext>
                  </a:extLst>
                </a:gridCol>
                <a:gridCol w="751522">
                  <a:extLst>
                    <a:ext uri="{9D8B030D-6E8A-4147-A177-3AD203B41FA5}">
                      <a16:colId xmlns:a16="http://schemas.microsoft.com/office/drawing/2014/main" val="2616825679"/>
                    </a:ext>
                  </a:extLst>
                </a:gridCol>
                <a:gridCol w="793273">
                  <a:extLst>
                    <a:ext uri="{9D8B030D-6E8A-4147-A177-3AD203B41FA5}">
                      <a16:colId xmlns:a16="http://schemas.microsoft.com/office/drawing/2014/main" val="3016831957"/>
                    </a:ext>
                  </a:extLst>
                </a:gridCol>
                <a:gridCol w="551116">
                  <a:extLst>
                    <a:ext uri="{9D8B030D-6E8A-4147-A177-3AD203B41FA5}">
                      <a16:colId xmlns:a16="http://schemas.microsoft.com/office/drawing/2014/main" val="1369802841"/>
                    </a:ext>
                  </a:extLst>
                </a:gridCol>
                <a:gridCol w="517715">
                  <a:extLst>
                    <a:ext uri="{9D8B030D-6E8A-4147-A177-3AD203B41FA5}">
                      <a16:colId xmlns:a16="http://schemas.microsoft.com/office/drawing/2014/main" val="1430109707"/>
                    </a:ext>
                  </a:extLst>
                </a:gridCol>
                <a:gridCol w="517781">
                  <a:extLst>
                    <a:ext uri="{9D8B030D-6E8A-4147-A177-3AD203B41FA5}">
                      <a16:colId xmlns:a16="http://schemas.microsoft.com/office/drawing/2014/main" val="1595250331"/>
                    </a:ext>
                  </a:extLst>
                </a:gridCol>
                <a:gridCol w="556981">
                  <a:extLst>
                    <a:ext uri="{9D8B030D-6E8A-4147-A177-3AD203B41FA5}">
                      <a16:colId xmlns:a16="http://schemas.microsoft.com/office/drawing/2014/main" val="3817926046"/>
                    </a:ext>
                  </a:extLst>
                </a:gridCol>
                <a:gridCol w="459264">
                  <a:extLst>
                    <a:ext uri="{9D8B030D-6E8A-4147-A177-3AD203B41FA5}">
                      <a16:colId xmlns:a16="http://schemas.microsoft.com/office/drawing/2014/main" val="2869141121"/>
                    </a:ext>
                  </a:extLst>
                </a:gridCol>
                <a:gridCol w="734821">
                  <a:extLst>
                    <a:ext uri="{9D8B030D-6E8A-4147-A177-3AD203B41FA5}">
                      <a16:colId xmlns:a16="http://schemas.microsoft.com/office/drawing/2014/main" val="3883397075"/>
                    </a:ext>
                  </a:extLst>
                </a:gridCol>
                <a:gridCol w="534415">
                  <a:extLst>
                    <a:ext uri="{9D8B030D-6E8A-4147-A177-3AD203B41FA5}">
                      <a16:colId xmlns:a16="http://schemas.microsoft.com/office/drawing/2014/main" val="3968735262"/>
                    </a:ext>
                  </a:extLst>
                </a:gridCol>
                <a:gridCol w="534415">
                  <a:extLst>
                    <a:ext uri="{9D8B030D-6E8A-4147-A177-3AD203B41FA5}">
                      <a16:colId xmlns:a16="http://schemas.microsoft.com/office/drawing/2014/main" val="882080597"/>
                    </a:ext>
                  </a:extLst>
                </a:gridCol>
              </a:tblGrid>
              <a:tr h="325243">
                <a:tc rowSpan="2">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1400" b="1" u="none" strike="noStrike">
                          <a:solidFill>
                            <a:schemeClr val="tx1"/>
                          </a:solidFill>
                          <a:effectLst/>
                        </a:rPr>
                        <a:t> Nazwa wskaźnika</a:t>
                      </a:r>
                      <a:endParaRPr lang="pl-PL" sz="1400" b="1" i="0" u="none" strike="noStrike">
                        <a:solidFill>
                          <a:schemeClr val="tx1"/>
                        </a:solidFill>
                        <a:effectLst/>
                        <a:latin typeface="Calibri" panose="020F0502020204030204" pitchFamily="34" charset="0"/>
                      </a:endParaRPr>
                    </a:p>
                  </a:txBody>
                  <a:tcPr marL="0" marR="0" marT="0" marB="0"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100" b="1" u="none" strike="noStrike" kern="1200">
                          <a:solidFill>
                            <a:schemeClr val="tx1"/>
                          </a:solidFill>
                          <a:effectLst/>
                          <a:latin typeface="+mn-lt"/>
                          <a:ea typeface="+mn-ea"/>
                          <a:cs typeface="+mn-cs"/>
                        </a:rPr>
                        <a:t>Oczekiwany kierunek zmian</a:t>
                      </a:r>
                    </a:p>
                  </a:txBody>
                  <a:tcPr marL="0" marR="0" marT="0" marB="0" anchor="ctr">
                    <a:lnL w="9525" cap="flat" cmpd="sng" algn="ctr">
                      <a:solidFill>
                        <a:schemeClr val="tx1">
                          <a:lumMod val="20000"/>
                          <a:lumOff val="80000"/>
                        </a:schemeClr>
                      </a:solidFill>
                      <a:prstDash val="solid"/>
                      <a:round/>
                      <a:headEnd type="none" w="med" len="med"/>
                      <a:tailEnd type="none" w="med" len="med"/>
                    </a:lnL>
                    <a:lnR>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gridSpan="6">
                  <a:txBody>
                    <a:bodyPr/>
                    <a:lstStyle/>
                    <a:p>
                      <a:pPr algn="ctr" fontAlgn="b"/>
                      <a:r>
                        <a:rPr lang="pl-PL" sz="1100" b="1" u="none" strike="noStrike" dirty="0">
                          <a:solidFill>
                            <a:schemeClr val="bg1"/>
                          </a:solidFill>
                          <a:effectLst/>
                        </a:rPr>
                        <a:t>CAPI</a:t>
                      </a:r>
                      <a:endParaRPr lang="pl-PL" sz="1100" b="1" i="0" u="none" strike="noStrike" dirty="0">
                        <a:solidFill>
                          <a:schemeClr val="bg1"/>
                        </a:solidFill>
                        <a:effectLst/>
                        <a:latin typeface="Century Gothic" panose="020B0502020202020204" pitchFamily="34" charset="0"/>
                      </a:endParaRPr>
                    </a:p>
                  </a:txBody>
                  <a:tcPr marL="0" marR="0" marT="0" marB="0" anchor="ctr">
                    <a:lnL>
                      <a:noFill/>
                    </a:lnL>
                    <a:lnR w="9525" cap="flat" cmpd="sng" algn="ctr">
                      <a:solidFill>
                        <a:schemeClr val="bg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pl-PL" sz="1100" b="1" i="0" u="none" strike="noStrike">
                        <a:solidFill>
                          <a:schemeClr val="bg1"/>
                        </a:solidFill>
                        <a:effectLst/>
                        <a:latin typeface="Century Gothic" panose="020B0502020202020204" pitchFamily="34" charset="0"/>
                      </a:endParaRPr>
                    </a:p>
                  </a:txBody>
                  <a:tcPr marL="106755" marR="106755" marT="53377" marB="53377" anchor="ctr">
                    <a:lnL>
                      <a:noFill/>
                    </a:lnL>
                    <a:lnR w="9525" cap="flat" cmpd="sng" algn="ctr">
                      <a:solidFill>
                        <a:schemeClr val="bg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pl-PL"/>
                    </a:p>
                  </a:txBody>
                  <a:tcPr/>
                </a:tc>
                <a:tc hMerge="1">
                  <a:txBody>
                    <a:bodyPr/>
                    <a:lstStyle/>
                    <a:p>
                      <a:endParaRPr lang="pl-PL"/>
                    </a:p>
                  </a:txBody>
                  <a:tcPr/>
                </a:tc>
                <a:tc hMerge="1">
                  <a:txBody>
                    <a:bodyPr/>
                    <a:lstStyle/>
                    <a:p>
                      <a:endParaRPr lang="pl-PL"/>
                    </a:p>
                  </a:txBody>
                  <a:tcPr/>
                </a:tc>
                <a:tc hMerge="1">
                  <a:txBody>
                    <a:bodyPr/>
                    <a:lstStyle/>
                    <a:p>
                      <a:endParaRPr lang="pl-PL"/>
                    </a:p>
                  </a:txBody>
                  <a:tcPr/>
                </a:tc>
                <a:tc gridSpan="3">
                  <a:txBody>
                    <a:bodyPr/>
                    <a:lstStyle/>
                    <a:p>
                      <a:pPr algn="ctr" fontAlgn="ctr"/>
                      <a:r>
                        <a:rPr lang="pl-PL" sz="1100" b="1" u="none" strike="noStrike" dirty="0">
                          <a:solidFill>
                            <a:schemeClr val="bg1"/>
                          </a:solidFill>
                          <a:effectLst/>
                        </a:rPr>
                        <a:t>CATI</a:t>
                      </a:r>
                      <a:endParaRPr lang="pl-PL" sz="1100" b="1" i="0" u="none" strike="noStrike" dirty="0">
                        <a:solidFill>
                          <a:schemeClr val="bg1"/>
                        </a:solidFill>
                        <a:effectLst/>
                        <a:latin typeface="Century Gothic" panose="020B0502020202020204" pitchFamily="34" charset="0"/>
                      </a:endParaRPr>
                    </a:p>
                  </a:txBody>
                  <a:tcPr marL="106755" marR="106755" marT="53377" marB="53377" anchor="ctr">
                    <a:lnL w="9525" cap="flat" cmpd="sng" algn="ctr">
                      <a:solidFill>
                        <a:schemeClr val="bg1"/>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pl-PL"/>
                    </a:p>
                  </a:txBody>
                  <a:tcPr/>
                </a:tc>
                <a:tc hMerge="1">
                  <a:txBody>
                    <a:bodyPr/>
                    <a:lstStyle/>
                    <a:p>
                      <a:pPr algn="ctr" fontAlgn="ctr"/>
                      <a:endParaRPr lang="pl-PL" sz="1100" b="1" i="0" u="none" strike="noStrike" dirty="0">
                        <a:solidFill>
                          <a:schemeClr val="bg1"/>
                        </a:solidFill>
                        <a:effectLst/>
                        <a:latin typeface="Century Gothic" panose="020B0502020202020204" pitchFamily="34" charset="0"/>
                      </a:endParaRPr>
                    </a:p>
                  </a:txBody>
                  <a:tcPr marL="106755" marR="106755" marT="53377" marB="53377" anchor="ctr">
                    <a:lnL w="9525" cap="flat" cmpd="sng" algn="ctr">
                      <a:solidFill>
                        <a:schemeClr val="bg1"/>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491366290"/>
                  </a:ext>
                </a:extLst>
              </a:tr>
              <a:tr h="366941">
                <a:tc vMerge="1">
                  <a:txBody>
                    <a:bodyPr/>
                    <a:lstStyle/>
                    <a:p>
                      <a:pPr algn="l" fontAlgn="t"/>
                      <a:endParaRPr lang="pl-PL" sz="900" b="0" i="0" u="none" strike="noStrike">
                        <a:solidFill>
                          <a:srgbClr val="000000"/>
                        </a:solidFill>
                        <a:effectLst/>
                        <a:latin typeface="Calibri" panose="020F0502020204030204" pitchFamily="34" charset="0"/>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pl-PL"/>
                    </a:p>
                  </a:txBody>
                  <a:tcPr/>
                </a:tc>
                <a:tc>
                  <a:txBody>
                    <a:bodyPr/>
                    <a:lstStyle/>
                    <a:p>
                      <a:pPr algn="ctr" fontAlgn="ctr"/>
                      <a:r>
                        <a:rPr lang="pl-PL" sz="1100" b="1" u="none" strike="noStrike">
                          <a:effectLst/>
                        </a:rPr>
                        <a:t>Wskaźnik</a:t>
                      </a:r>
                      <a:endParaRPr lang="pl-PL" sz="1100" b="1" i="0" u="none" strike="noStrike">
                        <a:solidFill>
                          <a:srgbClr val="FFFFFF"/>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b="1" u="none" strike="noStrike">
                          <a:effectLst/>
                        </a:rPr>
                        <a:t>2011</a:t>
                      </a:r>
                      <a:endParaRPr lang="pl-PL" sz="11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u="none" strike="noStrike">
                          <a:effectLst/>
                        </a:rPr>
                        <a:t>2012</a:t>
                      </a:r>
                      <a:endParaRPr lang="pl-PL" sz="11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u="none" strike="noStrike" dirty="0">
                          <a:effectLst/>
                        </a:rPr>
                        <a:t>2013</a:t>
                      </a:r>
                      <a:endParaRPr lang="pl-PL" sz="1100" b="1" i="0" u="none" strike="noStrike" dirty="0">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u="none" strike="noStrike" dirty="0">
                          <a:effectLst/>
                        </a:rPr>
                        <a:t>2014</a:t>
                      </a:r>
                      <a:endParaRPr lang="pl-PL" sz="1100" b="1" i="0" u="none" strike="noStrike" dirty="0">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u="none" strike="noStrike">
                          <a:effectLst/>
                        </a:rPr>
                        <a:t>2018</a:t>
                      </a:r>
                      <a:endParaRPr lang="pl-PL" sz="11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u="none" strike="noStrike">
                          <a:effectLst/>
                        </a:rPr>
                        <a:t>Wskaźnik</a:t>
                      </a:r>
                      <a:endParaRPr lang="pl-PL" sz="1100" b="1" i="0" u="none" strike="noStrike">
                        <a:solidFill>
                          <a:srgbClr val="FFFFFF"/>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b="1" u="none" strike="noStrike" dirty="0">
                          <a:effectLst/>
                        </a:rPr>
                        <a:t>2020</a:t>
                      </a:r>
                      <a:endParaRPr lang="pl-PL" sz="1100" b="1" i="0" u="none" strike="noStrike" dirty="0">
                        <a:solidFill>
                          <a:srgbClr val="FFFFFF"/>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100" b="1" i="0" u="none" strike="noStrike" dirty="0">
                          <a:solidFill>
                            <a:srgbClr val="FFFFFF"/>
                          </a:solidFill>
                          <a:effectLst/>
                          <a:latin typeface="Century Gothic" panose="020B0502020202020204" pitchFamily="34" charset="0"/>
                        </a:rPr>
                        <a:t>2</a:t>
                      </a:r>
                      <a:r>
                        <a:rPr lang="pl-PL" sz="1100" b="1" u="none" strike="noStrike" dirty="0">
                          <a:effectLst/>
                        </a:rPr>
                        <a:t>2022</a:t>
                      </a:r>
                      <a:r>
                        <a:rPr lang="pl-PL" sz="1100" b="1" i="0" u="none" strike="noStrike" dirty="0">
                          <a:solidFill>
                            <a:srgbClr val="FFFFFF"/>
                          </a:solidFill>
                          <a:effectLst/>
                          <a:latin typeface="Century Gothic" panose="020B0502020202020204" pitchFamily="34" charset="0"/>
                        </a:rPr>
                        <a:t>02</a:t>
                      </a: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386255"/>
                  </a:ext>
                </a:extLst>
              </a:tr>
              <a:tr h="353577">
                <a:tc rowSpan="2">
                  <a:txBody>
                    <a:bodyPr/>
                    <a:lstStyle/>
                    <a:p>
                      <a:pPr algn="l" fontAlgn="t"/>
                      <a:r>
                        <a:rPr lang="pl-PL" sz="1100" b="0" i="0" u="none" strike="noStrike">
                          <a:effectLst/>
                        </a:rPr>
                        <a:t>1. Odsetek mieszkańców Polski, </a:t>
                      </a:r>
                      <a:br>
                        <a:rPr lang="pl-PL" sz="1100" b="0" i="0" u="none" strike="noStrike">
                          <a:effectLst/>
                        </a:rPr>
                      </a:br>
                      <a:r>
                        <a:rPr lang="pl-PL" sz="1100" b="0" i="0" u="none" strike="noStrike">
                          <a:effectLst/>
                        </a:rPr>
                        <a:t>którzy uważają, że poprawa stanu środowiska zależy od aktywności każdego z nas</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l" fontAlgn="t"/>
                      <a:r>
                        <a:rPr lang="pl-PL" sz="1100" b="0" i="0" u="none" strike="noStrike" kern="1200">
                          <a:solidFill>
                            <a:schemeClr val="tx1"/>
                          </a:solidFill>
                          <a:effectLst/>
                          <a:latin typeface="+mn-lt"/>
                          <a:ea typeface="+mn-ea"/>
                          <a:cs typeface="+mn-cs"/>
                        </a:rPr>
                        <a:t>wzrost</a:t>
                      </a: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2A 15 +</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Brak</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50%</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50%</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56%</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1A 15 +</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69%</a:t>
                      </a:r>
                      <a:endParaRPr lang="pl-PL" sz="11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050" b="1" i="0" u="none" strike="noStrike" dirty="0">
                          <a:solidFill>
                            <a:srgbClr val="000000"/>
                          </a:solidFill>
                          <a:effectLst/>
                          <a:latin typeface="Calibri" panose="020F0502020204030204" pitchFamily="34" charset="0"/>
                          <a:cs typeface="Calibri" panose="020F0502020204030204" pitchFamily="34" charset="0"/>
                        </a:rPr>
                        <a:t>62%</a:t>
                      </a: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5677547"/>
                  </a:ext>
                </a:extLst>
              </a:tr>
              <a:tr h="353577">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2B 15-19</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Brak</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52%</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41%</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58%</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57%</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1B 15-24</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63%</a:t>
                      </a:r>
                      <a:endParaRPr lang="pl-PL" sz="11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72%</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11961292"/>
                  </a:ext>
                </a:extLst>
              </a:tr>
              <a:tr h="353577">
                <a:tc rowSpan="2">
                  <a:txBody>
                    <a:bodyPr/>
                    <a:lstStyle/>
                    <a:p>
                      <a:pPr algn="l" fontAlgn="t"/>
                      <a:r>
                        <a:rPr lang="pl-PL" sz="1100" b="0" i="0" u="none" strike="noStrike" dirty="0">
                          <a:effectLst/>
                        </a:rPr>
                        <a:t>2. Odsetek mieszkańców Polski, w których gospodarstwach domowych, segreguje się śmieci regularnie</a:t>
                      </a:r>
                      <a:endParaRPr lang="pl-PL" sz="1100" b="0" i="0" u="none" strike="noStrike" dirty="0">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i="0" u="none" strike="noStrike" kern="1200">
                          <a:solidFill>
                            <a:schemeClr val="tx1"/>
                          </a:solidFill>
                          <a:effectLst/>
                          <a:latin typeface="+mn-lt"/>
                          <a:ea typeface="+mn-ea"/>
                          <a:cs typeface="+mn-cs"/>
                        </a:rPr>
                        <a:t>wzrost</a:t>
                      </a:r>
                    </a:p>
                    <a:p>
                      <a:pPr algn="l" fontAlgn="t"/>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7A 15 +</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45%</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44%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54%</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68%</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62%</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2A 15 +</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96%</a:t>
                      </a:r>
                      <a:endParaRPr lang="pl-PL" sz="11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96%</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5167448"/>
                  </a:ext>
                </a:extLst>
              </a:tr>
              <a:tr h="353577">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3B 15-19</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33%*</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38%</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68%</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58%</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69%</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2B 15-24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95%</a:t>
                      </a:r>
                      <a:endParaRPr lang="pl-PL" sz="11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95%</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656030"/>
                  </a:ext>
                </a:extLst>
              </a:tr>
              <a:tr h="353577">
                <a:tc rowSpan="2">
                  <a:txBody>
                    <a:bodyPr/>
                    <a:lstStyle/>
                    <a:p>
                      <a:pPr algn="l" fontAlgn="t"/>
                      <a:r>
                        <a:rPr lang="pl-PL" sz="1100" b="0" i="0" u="none" strike="noStrike" dirty="0">
                          <a:effectLst/>
                        </a:rPr>
                        <a:t>3. Odsetek mieszkańców Polski, deklarujących podejmowanie działań </a:t>
                      </a:r>
                      <a:br>
                        <a:rPr lang="pl-PL" sz="1100" b="0" i="0" u="none" strike="noStrike" dirty="0">
                          <a:effectLst/>
                        </a:rPr>
                      </a:br>
                      <a:r>
                        <a:rPr lang="pl-PL" sz="1100" b="0" i="0" u="none" strike="noStrike" dirty="0">
                          <a:effectLst/>
                        </a:rPr>
                        <a:t>w kierunku zwiększenia efektywności energetycznej</a:t>
                      </a:r>
                      <a:endParaRPr lang="pl-PL" sz="1100" b="0" i="0" u="none" strike="noStrike" dirty="0">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i="0" u="none" strike="noStrike" kern="1200">
                          <a:solidFill>
                            <a:schemeClr val="tx1"/>
                          </a:solidFill>
                          <a:effectLst/>
                          <a:latin typeface="+mn-lt"/>
                          <a:ea typeface="+mn-ea"/>
                          <a:cs typeface="+mn-cs"/>
                        </a:rPr>
                        <a:t>wzrost</a:t>
                      </a:r>
                    </a:p>
                    <a:p>
                      <a:pPr algn="l" fontAlgn="t"/>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11A 15 +</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89%</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94%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86%</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96%</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89%</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3A 15 +</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96%</a:t>
                      </a:r>
                      <a:endParaRPr lang="pl-PL" sz="11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95%</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7841553"/>
                  </a:ext>
                </a:extLst>
              </a:tr>
              <a:tr h="353577">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11B 15-19</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81%*</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92%</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77%</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91%</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88%</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3B 15-24</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88%</a:t>
                      </a:r>
                      <a:endParaRPr lang="pl-PL" sz="11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97%</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3351334"/>
                  </a:ext>
                </a:extLst>
              </a:tr>
              <a:tr h="707154">
                <a:tc>
                  <a:txBody>
                    <a:bodyPr/>
                    <a:lstStyle/>
                    <a:p>
                      <a:pPr algn="l" fontAlgn="t"/>
                      <a:r>
                        <a:rPr lang="pl-PL" sz="1100" b="0" i="0" u="none" strike="noStrike" dirty="0">
                          <a:effectLst/>
                        </a:rPr>
                        <a:t>4. Odsetek mieszkańców Polski, w których domach planuje się podjęcie działań zwiększających efektywność energetyczną</a:t>
                      </a:r>
                      <a:endParaRPr lang="pl-PL" sz="1100" b="0" i="0" u="none" strike="noStrike" dirty="0">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i="0" u="none" strike="noStrike" kern="1200">
                          <a:solidFill>
                            <a:schemeClr val="tx1"/>
                          </a:solidFill>
                          <a:effectLst/>
                          <a:latin typeface="+mn-lt"/>
                          <a:ea typeface="+mn-ea"/>
                          <a:cs typeface="+mn-cs"/>
                        </a:rPr>
                        <a:t>wzrost</a:t>
                      </a:r>
                    </a:p>
                    <a:p>
                      <a:pPr algn="l" fontAlgn="t"/>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12 15 +</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Brak</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19%</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16%</a:t>
                      </a:r>
                      <a:endParaRPr lang="pl-PL" sz="1100" b="0" i="0" u="none" strike="noStrike" dirty="0">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12%</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3%</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4 15 +</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34%</a:t>
                      </a:r>
                      <a:endParaRPr lang="pl-PL" sz="1100" b="1"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33%</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106755" marR="106755" marT="53377" marB="53377"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5166940"/>
                  </a:ext>
                </a:extLst>
              </a:tr>
              <a:tr h="353577">
                <a:tc rowSpan="2">
                  <a:txBody>
                    <a:bodyPr/>
                    <a:lstStyle/>
                    <a:p>
                      <a:pPr algn="l" fontAlgn="t"/>
                      <a:r>
                        <a:rPr lang="pl-PL" sz="1100" b="0" i="0" u="none" strike="noStrike">
                          <a:effectLst/>
                        </a:rPr>
                        <a:t>5. Odsetek mieszkańców Polski, którzy </a:t>
                      </a:r>
                      <a:r>
                        <a:rPr lang="pl-PL" sz="1100" b="0" i="0" u="sng" strike="noStrike">
                          <a:effectLst/>
                        </a:rPr>
                        <a:t>nie są skłonni</a:t>
                      </a:r>
                      <a:r>
                        <a:rPr lang="pl-PL" sz="1100" b="0" i="0" u="none" strike="noStrike">
                          <a:effectLst/>
                        </a:rPr>
                        <a:t> wydać więcej na „czystą” energię</a:t>
                      </a:r>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i="0" u="none" strike="noStrike" kern="1200">
                          <a:solidFill>
                            <a:schemeClr val="tx1"/>
                          </a:solidFill>
                          <a:effectLst/>
                          <a:latin typeface="+mn-lt"/>
                          <a:ea typeface="+mn-ea"/>
                          <a:cs typeface="+mn-cs"/>
                        </a:rPr>
                        <a:t>spadek</a:t>
                      </a:r>
                    </a:p>
                    <a:p>
                      <a:pPr algn="l" fontAlgn="t"/>
                      <a:endParaRPr lang="pl-PL" sz="1100" b="0" i="0" u="none" strike="noStrike">
                        <a:solidFill>
                          <a:srgbClr val="000000"/>
                        </a:solidFill>
                        <a:effectLst/>
                        <a:latin typeface="Century Gothic" panose="020B0502020202020204" pitchFamily="34" charset="0"/>
                      </a:endParaRPr>
                    </a:p>
                  </a:txBody>
                  <a:tcPr marL="106755" marR="106755" marT="53377" marB="53377" anchor="ctr">
                    <a:lnL w="9525" cap="flat" cmpd="sng" algn="ctr">
                      <a:solidFill>
                        <a:schemeClr val="tx1">
                          <a:lumMod val="20000"/>
                          <a:lumOff val="80000"/>
                        </a:schemeClr>
                      </a:solidFill>
                      <a:prstDash val="solid"/>
                      <a:round/>
                      <a:headEnd type="none" w="med" len="med"/>
                      <a:tailEnd type="none" w="med" len="med"/>
                    </a:lnL>
                    <a:lnR w="6350"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13A 15 +</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45%</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50%</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67%</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64%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48%</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5A 15 +</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16%</a:t>
                      </a:r>
                      <a:endParaRPr lang="pl-PL" sz="1100" b="1"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25%</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2866607"/>
                  </a:ext>
                </a:extLst>
              </a:tr>
              <a:tr h="353577">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13B 15-19</a:t>
                      </a:r>
                      <a:endParaRPr lang="pl-PL" sz="1100" b="0" i="0" u="none" strike="noStrike">
                        <a:solidFill>
                          <a:srgbClr val="000000"/>
                        </a:solidFill>
                        <a:effectLst/>
                        <a:latin typeface="Century Gothic" panose="020B0502020202020204" pitchFamily="34" charset="0"/>
                      </a:endParaRPr>
                    </a:p>
                  </a:txBody>
                  <a:tcPr marL="0" marR="0" marT="0" marB="0" anchor="ctr">
                    <a:lnL w="6350" cap="flat" cmpd="sng" algn="ctr">
                      <a:no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31%*</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43%</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55%</a:t>
                      </a:r>
                      <a:endParaRPr lang="pl-PL" sz="1100" b="0"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61%</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53%</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5B 15-24</a:t>
                      </a:r>
                      <a:endParaRPr lang="pl-PL" sz="1100" b="0" i="0" u="none" strike="noStrike">
                        <a:solidFill>
                          <a:srgbClr val="000000"/>
                        </a:solidFill>
                        <a:effectLst/>
                        <a:latin typeface="Century Gothic" panose="020B0502020202020204" pitchFamily="34"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7%</a:t>
                      </a:r>
                      <a:endParaRPr lang="pl-PL" sz="1100" b="1" i="0" u="none" strike="noStrike" dirty="0">
                        <a:solidFill>
                          <a:srgbClr val="000000"/>
                        </a:solidFill>
                        <a:effectLst/>
                        <a:latin typeface="Century Gothic" panose="020B050202020202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9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17%</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9525" cap="flat" cmpd="sng" algn="ctr">
                      <a:solidFill>
                        <a:schemeClr val="bg1">
                          <a:lumMod val="9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25835075"/>
                  </a:ext>
                </a:extLst>
              </a:tr>
            </a:tbl>
          </a:graphicData>
        </a:graphic>
      </p:graphicFrame>
      <p:sp>
        <p:nvSpPr>
          <p:cNvPr id="3" name="Trójkąt równoramienny 2">
            <a:extLst>
              <a:ext uri="{FF2B5EF4-FFF2-40B4-BE49-F238E27FC236}">
                <a16:creationId xmlns:a16="http://schemas.microsoft.com/office/drawing/2014/main" id="{073DD194-B383-4F7D-B518-8F6287C2BE94}"/>
              </a:ext>
            </a:extLst>
          </p:cNvPr>
          <p:cNvSpPr/>
          <p:nvPr/>
        </p:nvSpPr>
        <p:spPr>
          <a:xfrm>
            <a:off x="3337560" y="2160104"/>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8" name="Trójkąt równoramienny 7">
            <a:extLst>
              <a:ext uri="{FF2B5EF4-FFF2-40B4-BE49-F238E27FC236}">
                <a16:creationId xmlns:a16="http://schemas.microsoft.com/office/drawing/2014/main" id="{951ED79F-A899-4AC0-A0DA-A40F48460C9C}"/>
              </a:ext>
            </a:extLst>
          </p:cNvPr>
          <p:cNvSpPr/>
          <p:nvPr/>
        </p:nvSpPr>
        <p:spPr>
          <a:xfrm>
            <a:off x="3330934" y="2842591"/>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Trójkąt równoramienny 8">
            <a:extLst>
              <a:ext uri="{FF2B5EF4-FFF2-40B4-BE49-F238E27FC236}">
                <a16:creationId xmlns:a16="http://schemas.microsoft.com/office/drawing/2014/main" id="{7E10DAC6-91A9-42E7-BD02-A75ABE60408D}"/>
              </a:ext>
            </a:extLst>
          </p:cNvPr>
          <p:cNvSpPr/>
          <p:nvPr/>
        </p:nvSpPr>
        <p:spPr>
          <a:xfrm>
            <a:off x="3350812" y="362593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1" name="Trójkąt równoramienny 10">
            <a:extLst>
              <a:ext uri="{FF2B5EF4-FFF2-40B4-BE49-F238E27FC236}">
                <a16:creationId xmlns:a16="http://schemas.microsoft.com/office/drawing/2014/main" id="{39D83A51-FE56-4515-A4A9-1B9D7358C232}"/>
              </a:ext>
            </a:extLst>
          </p:cNvPr>
          <p:cNvSpPr/>
          <p:nvPr/>
        </p:nvSpPr>
        <p:spPr>
          <a:xfrm>
            <a:off x="3344186" y="4454194"/>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 name="Trójkąt równoramienny 11">
            <a:extLst>
              <a:ext uri="{FF2B5EF4-FFF2-40B4-BE49-F238E27FC236}">
                <a16:creationId xmlns:a16="http://schemas.microsoft.com/office/drawing/2014/main" id="{76C2FC0E-F323-41EC-A625-6C264817C268}"/>
              </a:ext>
            </a:extLst>
          </p:cNvPr>
          <p:cNvSpPr/>
          <p:nvPr/>
        </p:nvSpPr>
        <p:spPr>
          <a:xfrm flipV="1">
            <a:off x="3350812" y="5266972"/>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33776968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2" name="Wykres 251" descr="Wykres kołowy przedstawiający regiony Polski. &#10;&#10;Z regionu północnego jest 24% badanych, ze wschodniego 16%, z północno-zachodniego 13%, z południowo-zachodniego 10%, z centralnego 22% i z regionu południowego jest 15% badanych.">
            <a:extLst>
              <a:ext uri="{FF2B5EF4-FFF2-40B4-BE49-F238E27FC236}">
                <a16:creationId xmlns:a16="http://schemas.microsoft.com/office/drawing/2014/main" id="{894FC48F-CA16-4129-846E-AAF8A0DAE2D9}"/>
              </a:ext>
            </a:extLst>
          </p:cNvPr>
          <p:cNvGraphicFramePr/>
          <p:nvPr>
            <p:extLst>
              <p:ext uri="{D42A27DB-BD31-4B8C-83A1-F6EECF244321}">
                <p14:modId xmlns:p14="http://schemas.microsoft.com/office/powerpoint/2010/main" val="154039364"/>
              </p:ext>
            </p:extLst>
          </p:nvPr>
        </p:nvGraphicFramePr>
        <p:xfrm>
          <a:off x="999693" y="3350735"/>
          <a:ext cx="3414536" cy="1913219"/>
        </p:xfrm>
        <a:graphic>
          <a:graphicData uri="http://schemas.openxmlformats.org/drawingml/2006/chart">
            <c:chart xmlns:c="http://schemas.openxmlformats.org/drawingml/2006/chart" xmlns:r="http://schemas.openxmlformats.org/officeDocument/2006/relationships" r:id="rId3"/>
          </a:graphicData>
        </a:graphic>
      </p:graphicFrame>
      <p:sp>
        <p:nvSpPr>
          <p:cNvPr id="2" name="Freeform 24">
            <a:extLst>
              <a:ext uri="{FF2B5EF4-FFF2-40B4-BE49-F238E27FC236}">
                <a16:creationId xmlns:a16="http://schemas.microsoft.com/office/drawing/2014/main" id="{AF60FAAD-C6B9-4180-96E2-71385EA590A5}"/>
              </a:ext>
            </a:extLst>
          </p:cNvPr>
          <p:cNvSpPr>
            <a:spLocks/>
          </p:cNvSpPr>
          <p:nvPr/>
        </p:nvSpPr>
        <p:spPr bwMode="auto">
          <a:xfrm>
            <a:off x="7428672" y="3130693"/>
            <a:ext cx="1072409" cy="104544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pl-PL"/>
          </a:p>
        </p:txBody>
      </p:sp>
      <p:graphicFrame>
        <p:nvGraphicFramePr>
          <p:cNvPr id="8" name="Symbol zastępczy zawartości 4">
            <a:extLst>
              <a:ext uri="{FF2B5EF4-FFF2-40B4-BE49-F238E27FC236}">
                <a16:creationId xmlns:a16="http://schemas.microsoft.com/office/drawing/2014/main" id="{B3D1AAF2-4F69-48DF-B491-D5DCB55D5700}"/>
              </a:ext>
            </a:extLst>
          </p:cNvPr>
          <p:cNvGraphicFramePr>
            <a:graphicFrameLocks/>
          </p:cNvGraphicFramePr>
          <p:nvPr>
            <p:extLst>
              <p:ext uri="{D42A27DB-BD31-4B8C-83A1-F6EECF244321}">
                <p14:modId xmlns:p14="http://schemas.microsoft.com/office/powerpoint/2010/main" val="546898350"/>
              </p:ext>
            </p:extLst>
          </p:nvPr>
        </p:nvGraphicFramePr>
        <p:xfrm>
          <a:off x="5237018" y="1586230"/>
          <a:ext cx="3624453" cy="3378069"/>
        </p:xfrm>
        <a:graphic>
          <a:graphicData uri="http://schemas.openxmlformats.org/drawingml/2006/chart">
            <c:chart xmlns:c="http://schemas.openxmlformats.org/drawingml/2006/chart" xmlns:r="http://schemas.openxmlformats.org/officeDocument/2006/relationships" r:id="rId4"/>
          </a:graphicData>
        </a:graphic>
      </p:graphicFrame>
      <p:sp>
        <p:nvSpPr>
          <p:cNvPr id="7" name="Symbol zastępczy tekstu 6">
            <a:extLst>
              <a:ext uri="{FF2B5EF4-FFF2-40B4-BE49-F238E27FC236}">
                <a16:creationId xmlns:a16="http://schemas.microsoft.com/office/drawing/2014/main" id="{D707A642-77E7-45D9-B984-4255EC1F9CFC}"/>
              </a:ext>
            </a:extLst>
          </p:cNvPr>
          <p:cNvSpPr>
            <a:spLocks noGrp="1"/>
          </p:cNvSpPr>
          <p:nvPr>
            <p:ph type="body" sz="quarter" idx="10"/>
          </p:nvPr>
        </p:nvSpPr>
        <p:spPr/>
        <p:txBody>
          <a:bodyPr/>
          <a:lstStyle/>
          <a:p>
            <a:r>
              <a:rPr lang="pl-PL" sz="1600" dirty="0"/>
              <a:t>Struktura próby (3/3)</a:t>
            </a:r>
          </a:p>
        </p:txBody>
      </p:sp>
      <p:sp>
        <p:nvSpPr>
          <p:cNvPr id="73" name="pole tekstowe 72">
            <a:extLst>
              <a:ext uri="{FF2B5EF4-FFF2-40B4-BE49-F238E27FC236}">
                <a16:creationId xmlns:a16="http://schemas.microsoft.com/office/drawing/2014/main" id="{F45BBA3F-3A5F-4C7E-B056-D0016E32E3D3}"/>
              </a:ext>
            </a:extLst>
          </p:cNvPr>
          <p:cNvSpPr txBox="1"/>
          <p:nvPr/>
        </p:nvSpPr>
        <p:spPr>
          <a:xfrm>
            <a:off x="1052195" y="1340009"/>
            <a:ext cx="1560042" cy="246221"/>
          </a:xfrm>
          <a:prstGeom prst="rect">
            <a:avLst/>
          </a:prstGeom>
          <a:solidFill>
            <a:schemeClr val="bg1"/>
          </a:solidFill>
        </p:spPr>
        <p:txBody>
          <a:bodyPr wrap="none" rtlCol="0">
            <a:spAutoFit/>
          </a:bodyPr>
          <a:lstStyle/>
          <a:p>
            <a:r>
              <a:rPr lang="pl-PL" sz="1000"/>
              <a:t>wielkość miejscowości</a:t>
            </a:r>
          </a:p>
        </p:txBody>
      </p:sp>
      <p:cxnSp>
        <p:nvCxnSpPr>
          <p:cNvPr id="74" name="Łącznik prosty 73">
            <a:extLst>
              <a:ext uri="{FF2B5EF4-FFF2-40B4-BE49-F238E27FC236}">
                <a16:creationId xmlns:a16="http://schemas.microsoft.com/office/drawing/2014/main" id="{B210EA5E-DA12-49D4-8A13-24F7DD029E5E}"/>
              </a:ext>
            </a:extLst>
          </p:cNvPr>
          <p:cNvCxnSpPr/>
          <p:nvPr/>
        </p:nvCxnSpPr>
        <p:spPr>
          <a:xfrm>
            <a:off x="1107040" y="1620060"/>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grpSp>
        <p:nvGrpSpPr>
          <p:cNvPr id="81" name="Grupa 80">
            <a:extLst>
              <a:ext uri="{FF2B5EF4-FFF2-40B4-BE49-F238E27FC236}">
                <a16:creationId xmlns:a16="http://schemas.microsoft.com/office/drawing/2014/main" id="{021F7C3E-980F-4EA4-B3C2-62BA0FBFA0A8}"/>
              </a:ext>
            </a:extLst>
          </p:cNvPr>
          <p:cNvGrpSpPr/>
          <p:nvPr/>
        </p:nvGrpSpPr>
        <p:grpSpPr>
          <a:xfrm>
            <a:off x="3233580" y="2002152"/>
            <a:ext cx="267535" cy="331860"/>
            <a:chOff x="7329488" y="2601913"/>
            <a:chExt cx="581026" cy="720726"/>
          </a:xfrm>
          <a:solidFill>
            <a:srgbClr val="BFBFBF"/>
          </a:solidFill>
        </p:grpSpPr>
        <p:sp>
          <p:nvSpPr>
            <p:cNvPr id="82" name="Freeform 37">
              <a:extLst>
                <a:ext uri="{FF2B5EF4-FFF2-40B4-BE49-F238E27FC236}">
                  <a16:creationId xmlns:a16="http://schemas.microsoft.com/office/drawing/2014/main" id="{43CF4CE1-1E0B-44FE-A4B1-F64B2B92E8EE}"/>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38">
              <a:extLst>
                <a:ext uri="{FF2B5EF4-FFF2-40B4-BE49-F238E27FC236}">
                  <a16:creationId xmlns:a16="http://schemas.microsoft.com/office/drawing/2014/main" id="{67CBB5A1-F238-4430-AF43-4144427259A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1" name="Freeform 39">
              <a:extLst>
                <a:ext uri="{FF2B5EF4-FFF2-40B4-BE49-F238E27FC236}">
                  <a16:creationId xmlns:a16="http://schemas.microsoft.com/office/drawing/2014/main" id="{ED3196A9-ABC8-41F7-9E73-6571630893D3}"/>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40">
              <a:extLst>
                <a:ext uri="{FF2B5EF4-FFF2-40B4-BE49-F238E27FC236}">
                  <a16:creationId xmlns:a16="http://schemas.microsoft.com/office/drawing/2014/main" id="{0BAAD193-355A-46AF-BC2B-F16E45F9C70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41" name="pole tekstowe 240">
            <a:extLst>
              <a:ext uri="{FF2B5EF4-FFF2-40B4-BE49-F238E27FC236}">
                <a16:creationId xmlns:a16="http://schemas.microsoft.com/office/drawing/2014/main" id="{66170928-438F-4F8A-A9C1-ADBEDA8FC81D}"/>
              </a:ext>
            </a:extLst>
          </p:cNvPr>
          <p:cNvSpPr txBox="1"/>
          <p:nvPr/>
        </p:nvSpPr>
        <p:spPr>
          <a:xfrm>
            <a:off x="5397126" y="1350346"/>
            <a:ext cx="1047082" cy="246221"/>
          </a:xfrm>
          <a:prstGeom prst="rect">
            <a:avLst/>
          </a:prstGeom>
          <a:solidFill>
            <a:schemeClr val="bg1"/>
          </a:solidFill>
        </p:spPr>
        <p:txBody>
          <a:bodyPr wrap="none" rtlCol="0">
            <a:spAutoFit/>
          </a:bodyPr>
          <a:lstStyle/>
          <a:p>
            <a:r>
              <a:rPr lang="pl-PL" sz="1000"/>
              <a:t>województwo</a:t>
            </a:r>
          </a:p>
        </p:txBody>
      </p:sp>
      <p:cxnSp>
        <p:nvCxnSpPr>
          <p:cNvPr id="242" name="Łącznik prosty 241">
            <a:extLst>
              <a:ext uri="{FF2B5EF4-FFF2-40B4-BE49-F238E27FC236}">
                <a16:creationId xmlns:a16="http://schemas.microsoft.com/office/drawing/2014/main" id="{70808E58-C5D8-41D4-B6D4-3DDED73F9145}"/>
              </a:ext>
            </a:extLst>
          </p:cNvPr>
          <p:cNvCxnSpPr/>
          <p:nvPr/>
        </p:nvCxnSpPr>
        <p:spPr>
          <a:xfrm>
            <a:off x="5451971" y="1630397"/>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44" name="Freeform 86">
            <a:extLst>
              <a:ext uri="{FF2B5EF4-FFF2-40B4-BE49-F238E27FC236}">
                <a16:creationId xmlns:a16="http://schemas.microsoft.com/office/drawing/2014/main" id="{CCDDC80B-C9F2-4B24-B0BE-729C7B9D76C7}"/>
              </a:ext>
            </a:extLst>
          </p:cNvPr>
          <p:cNvSpPr>
            <a:spLocks/>
          </p:cNvSpPr>
          <p:nvPr/>
        </p:nvSpPr>
        <p:spPr bwMode="auto">
          <a:xfrm>
            <a:off x="7428673" y="2809528"/>
            <a:ext cx="21567" cy="4642"/>
          </a:xfrm>
          <a:custGeom>
            <a:avLst/>
            <a:gdLst>
              <a:gd name="T0" fmla="*/ 0 w 124"/>
              <a:gd name="T1" fmla="*/ 50 h 50"/>
              <a:gd name="T2" fmla="*/ 98 w 124"/>
              <a:gd name="T3" fmla="*/ 50 h 50"/>
              <a:gd name="T4" fmla="*/ 98 w 124"/>
              <a:gd name="T5" fmla="*/ 50 h 50"/>
              <a:gd name="T6" fmla="*/ 104 w 124"/>
              <a:gd name="T7" fmla="*/ 50 h 50"/>
              <a:gd name="T8" fmla="*/ 108 w 124"/>
              <a:gd name="T9" fmla="*/ 47 h 50"/>
              <a:gd name="T10" fmla="*/ 113 w 124"/>
              <a:gd name="T11" fmla="*/ 45 h 50"/>
              <a:gd name="T12" fmla="*/ 116 w 124"/>
              <a:gd name="T13" fmla="*/ 42 h 50"/>
              <a:gd name="T14" fmla="*/ 119 w 124"/>
              <a:gd name="T15" fmla="*/ 38 h 50"/>
              <a:gd name="T16" fmla="*/ 121 w 124"/>
              <a:gd name="T17" fmla="*/ 34 h 50"/>
              <a:gd name="T18" fmla="*/ 122 w 124"/>
              <a:gd name="T19" fmla="*/ 30 h 50"/>
              <a:gd name="T20" fmla="*/ 124 w 124"/>
              <a:gd name="T21" fmla="*/ 24 h 50"/>
              <a:gd name="T22" fmla="*/ 124 w 124"/>
              <a:gd name="T23" fmla="*/ 24 h 50"/>
              <a:gd name="T24" fmla="*/ 122 w 124"/>
              <a:gd name="T25" fmla="*/ 20 h 50"/>
              <a:gd name="T26" fmla="*/ 121 w 124"/>
              <a:gd name="T27" fmla="*/ 15 h 50"/>
              <a:gd name="T28" fmla="*/ 119 w 124"/>
              <a:gd name="T29" fmla="*/ 11 h 50"/>
              <a:gd name="T30" fmla="*/ 116 w 124"/>
              <a:gd name="T31" fmla="*/ 6 h 50"/>
              <a:gd name="T32" fmla="*/ 113 w 124"/>
              <a:gd name="T33" fmla="*/ 4 h 50"/>
              <a:gd name="T34" fmla="*/ 108 w 124"/>
              <a:gd name="T35" fmla="*/ 2 h 50"/>
              <a:gd name="T36" fmla="*/ 104 w 124"/>
              <a:gd name="T37" fmla="*/ 0 h 50"/>
              <a:gd name="T38" fmla="*/ 98 w 124"/>
              <a:gd name="T39" fmla="*/ 0 h 50"/>
              <a:gd name="T40" fmla="*/ 0 w 124"/>
              <a:gd name="T41" fmla="*/ 0 h 50"/>
              <a:gd name="T42" fmla="*/ 0 w 124"/>
              <a:gd name="T4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50">
                <a:moveTo>
                  <a:pt x="0" y="50"/>
                </a:moveTo>
                <a:lnTo>
                  <a:pt x="98" y="50"/>
                </a:lnTo>
                <a:lnTo>
                  <a:pt x="98" y="50"/>
                </a:lnTo>
                <a:lnTo>
                  <a:pt x="104" y="50"/>
                </a:lnTo>
                <a:lnTo>
                  <a:pt x="108" y="47"/>
                </a:lnTo>
                <a:lnTo>
                  <a:pt x="113" y="45"/>
                </a:lnTo>
                <a:lnTo>
                  <a:pt x="116" y="42"/>
                </a:lnTo>
                <a:lnTo>
                  <a:pt x="119" y="38"/>
                </a:lnTo>
                <a:lnTo>
                  <a:pt x="121" y="34"/>
                </a:lnTo>
                <a:lnTo>
                  <a:pt x="122" y="30"/>
                </a:lnTo>
                <a:lnTo>
                  <a:pt x="124" y="24"/>
                </a:lnTo>
                <a:lnTo>
                  <a:pt x="124" y="24"/>
                </a:lnTo>
                <a:lnTo>
                  <a:pt x="122" y="20"/>
                </a:lnTo>
                <a:lnTo>
                  <a:pt x="121" y="15"/>
                </a:lnTo>
                <a:lnTo>
                  <a:pt x="119" y="11"/>
                </a:lnTo>
                <a:lnTo>
                  <a:pt x="116" y="6"/>
                </a:lnTo>
                <a:lnTo>
                  <a:pt x="113" y="4"/>
                </a:lnTo>
                <a:lnTo>
                  <a:pt x="108" y="2"/>
                </a:lnTo>
                <a:lnTo>
                  <a:pt x="104" y="0"/>
                </a:lnTo>
                <a:lnTo>
                  <a:pt x="98" y="0"/>
                </a:lnTo>
                <a:lnTo>
                  <a:pt x="0" y="0"/>
                </a:lnTo>
                <a:lnTo>
                  <a:pt x="0" y="5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sz="2400"/>
          </a:p>
        </p:txBody>
      </p:sp>
      <p:sp>
        <p:nvSpPr>
          <p:cNvPr id="11" name="pole tekstowe 10">
            <a:extLst>
              <a:ext uri="{FF2B5EF4-FFF2-40B4-BE49-F238E27FC236}">
                <a16:creationId xmlns:a16="http://schemas.microsoft.com/office/drawing/2014/main" id="{30F7129C-01B0-4DB8-9CF2-6666F9AA339F}"/>
              </a:ext>
            </a:extLst>
          </p:cNvPr>
          <p:cNvSpPr txBox="1"/>
          <p:nvPr/>
        </p:nvSpPr>
        <p:spPr>
          <a:xfrm>
            <a:off x="731386" y="5638108"/>
            <a:ext cx="4181300" cy="215444"/>
          </a:xfrm>
          <a:prstGeom prst="rect">
            <a:avLst/>
          </a:prstGeom>
          <a:noFill/>
        </p:spPr>
        <p:txBody>
          <a:bodyPr wrap="square" rtlCol="0">
            <a:spAutoFit/>
          </a:bodyPr>
          <a:lstStyle/>
          <a:p>
            <a:pPr lvl="0">
              <a:defRPr/>
            </a:pPr>
            <a:r>
              <a:rPr lang="pl-PL" sz="800" i="1" dirty="0">
                <a:solidFill>
                  <a:prstClr val="white">
                    <a:lumMod val="65000"/>
                  </a:prstClr>
                </a:solidFill>
              </a:rPr>
              <a:t>Odpowiadający: wszyscy badani, n=1000.</a:t>
            </a:r>
          </a:p>
        </p:txBody>
      </p:sp>
      <p:sp>
        <p:nvSpPr>
          <p:cNvPr id="253" name="pole tekstowe 252">
            <a:extLst>
              <a:ext uri="{FF2B5EF4-FFF2-40B4-BE49-F238E27FC236}">
                <a16:creationId xmlns:a16="http://schemas.microsoft.com/office/drawing/2014/main" id="{AF7265F4-BC05-408E-BE63-1998FA9F4150}"/>
              </a:ext>
            </a:extLst>
          </p:cNvPr>
          <p:cNvSpPr txBox="1"/>
          <p:nvPr/>
        </p:nvSpPr>
        <p:spPr>
          <a:xfrm>
            <a:off x="1052195" y="3433844"/>
            <a:ext cx="580608" cy="246221"/>
          </a:xfrm>
          <a:prstGeom prst="rect">
            <a:avLst/>
          </a:prstGeom>
          <a:solidFill>
            <a:schemeClr val="bg1"/>
          </a:solidFill>
        </p:spPr>
        <p:txBody>
          <a:bodyPr wrap="none" rtlCol="0">
            <a:spAutoFit/>
          </a:bodyPr>
          <a:lstStyle/>
          <a:p>
            <a:r>
              <a:rPr lang="pl-PL" sz="1000" dirty="0"/>
              <a:t>region</a:t>
            </a:r>
          </a:p>
        </p:txBody>
      </p:sp>
      <p:cxnSp>
        <p:nvCxnSpPr>
          <p:cNvPr id="254" name="Łącznik prosty 253">
            <a:extLst>
              <a:ext uri="{FF2B5EF4-FFF2-40B4-BE49-F238E27FC236}">
                <a16:creationId xmlns:a16="http://schemas.microsoft.com/office/drawing/2014/main" id="{8C2CC2A7-E196-42C1-82D2-6BC359DC4843}"/>
              </a:ext>
            </a:extLst>
          </p:cNvPr>
          <p:cNvCxnSpPr/>
          <p:nvPr/>
        </p:nvCxnSpPr>
        <p:spPr>
          <a:xfrm>
            <a:off x="1107040" y="3713895"/>
            <a:ext cx="1440000" cy="0"/>
          </a:xfrm>
          <a:prstGeom prst="line">
            <a:avLst/>
          </a:prstGeom>
          <a:ln w="3175">
            <a:gradFill flip="none" rotWithShape="1">
              <a:gsLst>
                <a:gs pos="15000">
                  <a:schemeClr val="accent4"/>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2" name="Freeform 24">
            <a:extLst>
              <a:ext uri="{FF2B5EF4-FFF2-40B4-BE49-F238E27FC236}">
                <a16:creationId xmlns:a16="http://schemas.microsoft.com/office/drawing/2014/main" id="{7B877279-1D43-4D00-97C3-1B9C05CBB430}"/>
              </a:ext>
            </a:extLst>
          </p:cNvPr>
          <p:cNvSpPr>
            <a:spLocks/>
          </p:cNvSpPr>
          <p:nvPr/>
        </p:nvSpPr>
        <p:spPr bwMode="auto">
          <a:xfrm>
            <a:off x="3218479" y="4116007"/>
            <a:ext cx="308268" cy="32225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4" name="Grupa 23">
            <a:extLst>
              <a:ext uri="{FF2B5EF4-FFF2-40B4-BE49-F238E27FC236}">
                <a16:creationId xmlns:a16="http://schemas.microsoft.com/office/drawing/2014/main" id="{1284423E-01E4-4A78-8E56-B79B30596FC4}"/>
              </a:ext>
            </a:extLst>
          </p:cNvPr>
          <p:cNvGrpSpPr/>
          <p:nvPr/>
        </p:nvGrpSpPr>
        <p:grpSpPr>
          <a:xfrm>
            <a:off x="255456" y="210960"/>
            <a:ext cx="333388" cy="346398"/>
            <a:chOff x="4294188" y="1531938"/>
            <a:chExt cx="650876" cy="676275"/>
          </a:xfrm>
        </p:grpSpPr>
        <p:sp>
          <p:nvSpPr>
            <p:cNvPr id="25" name="Freeform 27">
              <a:extLst>
                <a:ext uri="{FF2B5EF4-FFF2-40B4-BE49-F238E27FC236}">
                  <a16:creationId xmlns:a16="http://schemas.microsoft.com/office/drawing/2014/main" id="{39E5C81F-9C36-4113-AE21-11F815A6E098}"/>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8">
              <a:extLst>
                <a:ext uri="{FF2B5EF4-FFF2-40B4-BE49-F238E27FC236}">
                  <a16:creationId xmlns:a16="http://schemas.microsoft.com/office/drawing/2014/main" id="{A0298E70-EF78-4015-9677-50F02F477240}"/>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9">
              <a:extLst>
                <a:ext uri="{FF2B5EF4-FFF2-40B4-BE49-F238E27FC236}">
                  <a16:creationId xmlns:a16="http://schemas.microsoft.com/office/drawing/2014/main" id="{F4332391-1E1B-4A3C-A961-82B1505F9955}"/>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0">
              <a:extLst>
                <a:ext uri="{FF2B5EF4-FFF2-40B4-BE49-F238E27FC236}">
                  <a16:creationId xmlns:a16="http://schemas.microsoft.com/office/drawing/2014/main" id="{E7453254-FBC9-498D-A0BD-DFCC70F44703}"/>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31">
              <a:extLst>
                <a:ext uri="{FF2B5EF4-FFF2-40B4-BE49-F238E27FC236}">
                  <a16:creationId xmlns:a16="http://schemas.microsoft.com/office/drawing/2014/main" id="{F7B0EC7F-B137-4F78-9DDB-740662C625F1}"/>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32">
              <a:extLst>
                <a:ext uri="{FF2B5EF4-FFF2-40B4-BE49-F238E27FC236}">
                  <a16:creationId xmlns:a16="http://schemas.microsoft.com/office/drawing/2014/main" id="{71A354BC-6079-41BA-8809-F703E9F3479A}"/>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Prostokąt: zaokrąglone rogi 3">
            <a:extLst>
              <a:ext uri="{FF2B5EF4-FFF2-40B4-BE49-F238E27FC236}">
                <a16:creationId xmlns:a16="http://schemas.microsoft.com/office/drawing/2014/main" id="{BDFB1BCF-979D-40E4-AF53-778735F84D06}"/>
              </a:ext>
            </a:extLst>
          </p:cNvPr>
          <p:cNvSpPr/>
          <p:nvPr/>
        </p:nvSpPr>
        <p:spPr>
          <a:xfrm>
            <a:off x="776675" y="1150264"/>
            <a:ext cx="3624454" cy="1980429"/>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 name="Prostokąt: zaokrąglone rogi 4">
            <a:extLst>
              <a:ext uri="{FF2B5EF4-FFF2-40B4-BE49-F238E27FC236}">
                <a16:creationId xmlns:a16="http://schemas.microsoft.com/office/drawing/2014/main" id="{561D2259-527B-4F96-9E84-ED119B5CB1F2}"/>
              </a:ext>
            </a:extLst>
          </p:cNvPr>
          <p:cNvSpPr/>
          <p:nvPr/>
        </p:nvSpPr>
        <p:spPr>
          <a:xfrm>
            <a:off x="806246" y="3283525"/>
            <a:ext cx="3624454" cy="1980429"/>
          </a:xfrm>
          <a:prstGeom prst="roundRect">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80" name="Wykres 79" descr="Wykres kołowy przedstawiający wielkość miejscowości. &#10;&#10;Na wsi mieszka 25% respondentów, z miast do 19 tysięcy jest 12%, z miast do 20-99 tysięcy 24%, z miast 100-500 tysięcy 22% i z miast powyżej 500 tysięcy jest 17% badanych.">
            <a:extLst>
              <a:ext uri="{FF2B5EF4-FFF2-40B4-BE49-F238E27FC236}">
                <a16:creationId xmlns:a16="http://schemas.microsoft.com/office/drawing/2014/main" id="{D9F9197F-101F-44A7-B0E0-B43976F5AB24}"/>
              </a:ext>
            </a:extLst>
          </p:cNvPr>
          <p:cNvGraphicFramePr/>
          <p:nvPr>
            <p:extLst>
              <p:ext uri="{D42A27DB-BD31-4B8C-83A1-F6EECF244321}">
                <p14:modId xmlns:p14="http://schemas.microsoft.com/office/powerpoint/2010/main" val="1600144116"/>
              </p:ext>
            </p:extLst>
          </p:nvPr>
        </p:nvGraphicFramePr>
        <p:xfrm>
          <a:off x="1052195" y="1256900"/>
          <a:ext cx="3362033" cy="191321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21628277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a 2">
            <a:extLst>
              <a:ext uri="{FF2B5EF4-FFF2-40B4-BE49-F238E27FC236}">
                <a16:creationId xmlns:a16="http://schemas.microsoft.com/office/drawing/2014/main" id="{7BC67EF6-58B2-4C8B-B750-E0F3C9DD275A}"/>
              </a:ext>
            </a:extLst>
          </p:cNvPr>
          <p:cNvGraphicFramePr>
            <a:graphicFrameLocks noGrp="1"/>
          </p:cNvGraphicFramePr>
          <p:nvPr>
            <p:extLst>
              <p:ext uri="{D42A27DB-BD31-4B8C-83A1-F6EECF244321}">
                <p14:modId xmlns:p14="http://schemas.microsoft.com/office/powerpoint/2010/main" val="3292819484"/>
              </p:ext>
            </p:extLst>
          </p:nvPr>
        </p:nvGraphicFramePr>
        <p:xfrm>
          <a:off x="1350283" y="1196752"/>
          <a:ext cx="6443432" cy="4519990"/>
        </p:xfrm>
        <a:graphic>
          <a:graphicData uri="http://schemas.openxmlformats.org/drawingml/2006/table">
            <a:tbl>
              <a:tblPr>
                <a:tableStyleId>{5C22544A-7EE6-4342-B048-85BDC9FD1C3A}</a:tableStyleId>
              </a:tblPr>
              <a:tblGrid>
                <a:gridCol w="3420967">
                  <a:extLst>
                    <a:ext uri="{9D8B030D-6E8A-4147-A177-3AD203B41FA5}">
                      <a16:colId xmlns:a16="http://schemas.microsoft.com/office/drawing/2014/main" val="1719772328"/>
                    </a:ext>
                  </a:extLst>
                </a:gridCol>
                <a:gridCol w="961624">
                  <a:extLst>
                    <a:ext uri="{9D8B030D-6E8A-4147-A177-3AD203B41FA5}">
                      <a16:colId xmlns:a16="http://schemas.microsoft.com/office/drawing/2014/main" val="3428121586"/>
                    </a:ext>
                  </a:extLst>
                </a:gridCol>
                <a:gridCol w="720543">
                  <a:extLst>
                    <a:ext uri="{9D8B030D-6E8A-4147-A177-3AD203B41FA5}">
                      <a16:colId xmlns:a16="http://schemas.microsoft.com/office/drawing/2014/main" val="1478897177"/>
                    </a:ext>
                  </a:extLst>
                </a:gridCol>
                <a:gridCol w="670149">
                  <a:extLst>
                    <a:ext uri="{9D8B030D-6E8A-4147-A177-3AD203B41FA5}">
                      <a16:colId xmlns:a16="http://schemas.microsoft.com/office/drawing/2014/main" val="1361216449"/>
                    </a:ext>
                  </a:extLst>
                </a:gridCol>
                <a:gridCol w="670149">
                  <a:extLst>
                    <a:ext uri="{9D8B030D-6E8A-4147-A177-3AD203B41FA5}">
                      <a16:colId xmlns:a16="http://schemas.microsoft.com/office/drawing/2014/main" val="2278768333"/>
                    </a:ext>
                  </a:extLst>
                </a:gridCol>
              </a:tblGrid>
              <a:tr h="301997">
                <a:tc rowSpan="2">
                  <a:txBody>
                    <a:bodyPr/>
                    <a:lstStyle/>
                    <a:p>
                      <a:pPr algn="ctr" fontAlgn="t"/>
                      <a:r>
                        <a:rPr lang="pl-PL" sz="1400" b="1" i="0" u="none" strike="noStrike">
                          <a:solidFill>
                            <a:schemeClr val="tx1"/>
                          </a:solidFill>
                          <a:effectLst/>
                          <a:latin typeface="+mj-lt"/>
                        </a:rPr>
                        <a:t>Nazwa wskaźnika </a:t>
                      </a: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t"/>
                      <a:r>
                        <a:rPr lang="pl-PL" sz="1100" b="1" i="0" u="none" strike="noStrike" kern="1200">
                          <a:solidFill>
                            <a:schemeClr val="tx1"/>
                          </a:solidFill>
                          <a:effectLst/>
                          <a:latin typeface="Calibri" panose="020F0502020204030204" pitchFamily="34" charset="0"/>
                          <a:ea typeface="+mn-ea"/>
                          <a:cs typeface="Calibri" panose="020F0502020204030204" pitchFamily="34" charset="0"/>
                        </a:rPr>
                        <a:t>Oczekiwany kierunek zmian</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7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algn="ctr" fontAlgn="ctr"/>
                      <a:r>
                        <a:rPr lang="pl-PL" sz="1100" b="1" i="0" u="none" strike="noStrike" dirty="0">
                          <a:solidFill>
                            <a:schemeClr val="bg1"/>
                          </a:solidFill>
                          <a:effectLst/>
                          <a:latin typeface="Calibri" panose="020F0502020204030204" pitchFamily="34" charset="0"/>
                          <a:cs typeface="Calibri" panose="020F0502020204030204" pitchFamily="34" charset="0"/>
                        </a:rPr>
                        <a:t>CATI</a:t>
                      </a: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pl-PL" sz="6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fontAlgn="ctr"/>
                      <a:endParaRPr lang="pl-PL" sz="1100" b="1" i="0" u="none" strike="noStrike" dirty="0">
                        <a:solidFill>
                          <a:schemeClr val="bg1"/>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0569820"/>
                  </a:ext>
                </a:extLst>
              </a:tr>
              <a:tr h="301997">
                <a:tc vMerge="1">
                  <a:txBody>
                    <a:bodyPr/>
                    <a:lstStyle/>
                    <a:p>
                      <a:pPr algn="l" fontAlgn="t"/>
                      <a:endParaRPr lang="pl-PL" sz="600" b="0" i="0" u="none" strike="noStrike">
                        <a:solidFill>
                          <a:srgbClr val="000000"/>
                        </a:solidFill>
                        <a:effectLst/>
                        <a:latin typeface="Century Gothic" panose="020B0502020202020204" pitchFamily="34" charset="0"/>
                      </a:endParaRPr>
                    </a:p>
                  </a:txBody>
                  <a:tcPr marL="87524" marR="87524" marT="43762" marB="43762">
                    <a:lnL w="9525" cap="flat" cmpd="sng" algn="ctr">
                      <a:solidFill>
                        <a:schemeClr val="bg1">
                          <a:lumMod val="75000"/>
                        </a:schemeClr>
                      </a:solidFill>
                      <a:prstDash val="solid"/>
                      <a:round/>
                      <a:headEnd type="none" w="med" len="med"/>
                      <a:tailEnd type="none" w="med" len="med"/>
                    </a:lnL>
                    <a:lnR w="12700" cmpd="sng">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pl-PL"/>
                    </a:p>
                  </a:txBody>
                  <a:tcPr/>
                </a:tc>
                <a:tc>
                  <a:txBody>
                    <a:bodyPr/>
                    <a:lstStyle/>
                    <a:p>
                      <a:pPr algn="ctr" fontAlgn="ctr"/>
                      <a:r>
                        <a:rPr lang="pl-PL" sz="1100" b="1" i="0" u="none" strike="noStrike">
                          <a:solidFill>
                            <a:schemeClr val="tx1"/>
                          </a:solidFill>
                          <a:effectLst/>
                          <a:latin typeface="Calibri" panose="020F0502020204030204" pitchFamily="34" charset="0"/>
                          <a:cs typeface="Calibri" panose="020F0502020204030204" pitchFamily="34" charset="0"/>
                        </a:rPr>
                        <a:t>Wskaźnik</a:t>
                      </a:r>
                    </a:p>
                  </a:txBody>
                  <a:tcPr marL="0" marR="0" marT="0" marB="0" anchor="ctr">
                    <a:lnL w="12700" cmpd="sng">
                      <a:noFill/>
                    </a:lnL>
                    <a:lnR w="12700" cmpd="sng">
                      <a:noFill/>
                    </a:lnR>
                    <a:lnT w="9525" cap="flat" cmpd="sng" algn="ctr">
                      <a:no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b="1" i="0" u="none" strike="noStrike" dirty="0">
                          <a:solidFill>
                            <a:schemeClr val="tx1"/>
                          </a:solidFill>
                          <a:effectLst/>
                          <a:latin typeface="Calibri" panose="020F0502020204030204" pitchFamily="34" charset="0"/>
                          <a:cs typeface="Calibri" panose="020F0502020204030204" pitchFamily="34" charset="0"/>
                        </a:rPr>
                        <a:t>2020</a:t>
                      </a:r>
                    </a:p>
                  </a:txBody>
                  <a:tcPr marL="0" marR="0" marT="0" marB="0" anchor="ctr">
                    <a:lnL w="12700" cmpd="sng">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b="1" i="0" u="none" strike="noStrike" dirty="0">
                          <a:solidFill>
                            <a:schemeClr val="tx1"/>
                          </a:solidFill>
                          <a:effectLst/>
                          <a:latin typeface="Calibri" panose="020F0502020204030204" pitchFamily="34" charset="0"/>
                          <a:cs typeface="Calibri" panose="020F0502020204030204" pitchFamily="34" charset="0"/>
                        </a:rPr>
                        <a:t>2022</a:t>
                      </a: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3148767"/>
                  </a:ext>
                </a:extLst>
              </a:tr>
              <a:tr h="326333">
                <a:tc rowSpan="2">
                  <a:txBody>
                    <a:bodyPr/>
                    <a:lstStyle/>
                    <a:p>
                      <a:pPr algn="l" fontAlgn="t"/>
                      <a:r>
                        <a:rPr lang="pl-PL" sz="1100" b="0" u="none" strike="noStrike" dirty="0">
                          <a:effectLst/>
                        </a:rPr>
                        <a:t>6. Odsetek </a:t>
                      </a:r>
                      <a:r>
                        <a:rPr lang="pl-PL" sz="1100" b="0" i="0" u="none" strike="noStrike" dirty="0">
                          <a:effectLst/>
                        </a:rPr>
                        <a:t>mieszkańców Polski</a:t>
                      </a:r>
                      <a:r>
                        <a:rPr lang="pl-PL" sz="1100" b="0" u="none" strike="noStrike" dirty="0">
                          <a:effectLst/>
                        </a:rPr>
                        <a:t>, którzy uważają, że emisja z pieców domowych jest najważniejszym powodem złej jakości powietrza w Polsce</a:t>
                      </a:r>
                      <a:endParaRPr lang="pl-PL" sz="1100" b="0" i="0" u="none" strike="noStrike" dirty="0">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l" fontAlgn="t"/>
                      <a:r>
                        <a:rPr lang="pl-PL" sz="11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dirty="0">
                          <a:effectLst/>
                        </a:rPr>
                        <a:t>6A 15 +</a:t>
                      </a:r>
                      <a:endParaRPr lang="pl-PL" sz="1100" b="0" i="0" u="none" strike="noStrike" dirty="0">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37%</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38%</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6684009"/>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6B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43%</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35%</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0653106"/>
                  </a:ext>
                </a:extLst>
              </a:tr>
              <a:tr h="326333">
                <a:tc rowSpan="2">
                  <a:txBody>
                    <a:bodyPr/>
                    <a:lstStyle/>
                    <a:p>
                      <a:pPr marL="0" algn="l" defTabSz="914400" rtl="0" eaLnBrk="1" fontAlgn="t" latinLnBrk="0" hangingPunct="1"/>
                      <a:r>
                        <a:rPr lang="pl-PL" sz="1100" b="0" u="none" strike="noStrike" kern="1200" dirty="0">
                          <a:solidFill>
                            <a:schemeClr val="dk1"/>
                          </a:solidFill>
                          <a:effectLst/>
                          <a:latin typeface="+mn-lt"/>
                          <a:ea typeface="+mn-ea"/>
                          <a:cs typeface="+mn-cs"/>
                        </a:rPr>
                        <a:t>7. Odsetek mieszkańców Polski, których głównym rodzajem ogrzewania stosowanym w gospodarstwie domowym jest węgiel</a:t>
                      </a: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algn="l" defTabSz="914400" rtl="0" eaLnBrk="1" fontAlgn="t" latinLnBrk="0" hangingPunct="1"/>
                      <a:r>
                        <a:rPr lang="pl-PL" sz="1100" b="0" u="none" strike="noStrike" kern="1200">
                          <a:solidFill>
                            <a:schemeClr val="dk1"/>
                          </a:solidFill>
                          <a:effectLst/>
                          <a:latin typeface="+mn-lt"/>
                          <a:ea typeface="+mn-ea"/>
                          <a:cs typeface="+mn-cs"/>
                        </a:rPr>
                        <a:t>spadek</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7A 15 +</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13%</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15%</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8370288"/>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7B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29%</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21%</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3759315"/>
                  </a:ext>
                </a:extLst>
              </a:tr>
              <a:tr h="326333">
                <a:tc rowSpan="2">
                  <a:txBody>
                    <a:bodyPr/>
                    <a:lstStyle/>
                    <a:p>
                      <a:pPr algn="l" fontAlgn="t"/>
                      <a:r>
                        <a:rPr lang="pl-PL" sz="1100" b="0" u="none" strike="noStrike" dirty="0">
                          <a:effectLst/>
                        </a:rPr>
                        <a:t>8. Odsetek </a:t>
                      </a:r>
                      <a:r>
                        <a:rPr lang="pl-PL" sz="1100" b="0" i="0" u="none" strike="noStrike" dirty="0">
                          <a:effectLst/>
                        </a:rPr>
                        <a:t>mieszkańców Polski, </a:t>
                      </a:r>
                      <a:r>
                        <a:rPr lang="pl-PL" sz="1100" b="0" u="none" strike="noStrike" dirty="0">
                          <a:effectLst/>
                        </a:rPr>
                        <a:t>którzy planują zmienić swój piec na bardziej ekologiczne źródło energii</a:t>
                      </a:r>
                      <a:endParaRPr lang="pl-PL" sz="1100" b="0" i="0" u="none" strike="noStrike" dirty="0">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8A 15 +</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61%</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38%</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07197607"/>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8B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40%</a:t>
                      </a:r>
                      <a:endParaRPr lang="pl-PL" sz="11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67%</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081267"/>
                  </a:ext>
                </a:extLst>
              </a:tr>
              <a:tr h="326333">
                <a:tc rowSpan="2">
                  <a:txBody>
                    <a:bodyPr/>
                    <a:lstStyle/>
                    <a:p>
                      <a:pPr algn="l" fontAlgn="t"/>
                      <a:r>
                        <a:rPr lang="pl-PL" sz="1100" b="0" u="none" strike="noStrike" dirty="0">
                          <a:effectLst/>
                        </a:rPr>
                        <a:t>9. Odsetek </a:t>
                      </a:r>
                      <a:r>
                        <a:rPr lang="pl-PL" sz="1100" b="0" i="0" u="none" strike="noStrike" dirty="0">
                          <a:effectLst/>
                        </a:rPr>
                        <a:t>mieszkańców Polski</a:t>
                      </a:r>
                      <a:r>
                        <a:rPr lang="pl-PL" sz="1100" b="0" u="none" strike="noStrike" dirty="0">
                          <a:effectLst/>
                        </a:rPr>
                        <a:t>, dla których zmiany klimatu są bardzo ważnym problemem</a:t>
                      </a:r>
                      <a:endParaRPr lang="pl-PL" sz="1100" b="0" i="0" u="none" strike="noStrike" dirty="0">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9A 15 +</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67%</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73%</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2399358"/>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9B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77%</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76%</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7951739"/>
                  </a:ext>
                </a:extLst>
              </a:tr>
              <a:tr h="326333">
                <a:tc rowSpan="2">
                  <a:txBody>
                    <a:bodyPr/>
                    <a:lstStyle/>
                    <a:p>
                      <a:pPr algn="l" fontAlgn="t"/>
                      <a:r>
                        <a:rPr lang="pl-PL" sz="1100" b="0" u="none" strike="noStrike" dirty="0">
                          <a:effectLst/>
                        </a:rPr>
                        <a:t>10. Odsetek </a:t>
                      </a:r>
                      <a:r>
                        <a:rPr lang="pl-PL" sz="1100" b="0" i="0" u="none" strike="noStrike" dirty="0">
                          <a:effectLst/>
                        </a:rPr>
                        <a:t>mieszkańców Polski</a:t>
                      </a:r>
                      <a:r>
                        <a:rPr lang="pl-PL" sz="1100" b="0" u="none" strike="noStrike" dirty="0">
                          <a:effectLst/>
                        </a:rPr>
                        <a:t>, którzy gdy tylko mogą, zamiast z samochodu, korzystają z komunikacji miejskiej </a:t>
                      </a:r>
                      <a:br>
                        <a:rPr lang="pl-PL" sz="1100" b="0" u="none" strike="noStrike" dirty="0">
                          <a:effectLst/>
                        </a:rPr>
                      </a:br>
                      <a:r>
                        <a:rPr lang="pl-PL" sz="1100" b="0" u="none" strike="noStrike" dirty="0">
                          <a:effectLst/>
                        </a:rPr>
                        <a:t>lub roweru</a:t>
                      </a:r>
                      <a:endParaRPr lang="pl-PL" sz="1100" b="0" i="0" u="none" strike="noStrike" dirty="0">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u="none" strike="noStrike" kern="1200">
                          <a:solidFill>
                            <a:schemeClr val="dk1"/>
                          </a:solidFill>
                          <a:effectLst/>
                          <a:latin typeface="+mn-lt"/>
                          <a:ea typeface="+mn-ea"/>
                          <a:cs typeface="+mn-cs"/>
                        </a:rPr>
                        <a:t>wzrost</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10A 15 +</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61%</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67%</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3873208"/>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10B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57%</a:t>
                      </a:r>
                      <a:endParaRPr lang="pl-PL" sz="11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76%</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3471177"/>
                  </a:ext>
                </a:extLst>
              </a:tr>
              <a:tr h="326333">
                <a:tc rowSpan="2">
                  <a:txBody>
                    <a:bodyPr/>
                    <a:lstStyle/>
                    <a:p>
                      <a:pPr algn="l" fontAlgn="t"/>
                      <a:r>
                        <a:rPr lang="pl-PL" sz="1100" b="0" u="none" strike="noStrike" dirty="0">
                          <a:effectLst/>
                        </a:rPr>
                        <a:t>11. Odsetek </a:t>
                      </a:r>
                      <a:r>
                        <a:rPr lang="pl-PL" sz="1100" b="0" i="0" u="none" strike="noStrike" dirty="0">
                          <a:effectLst/>
                        </a:rPr>
                        <a:t>mieszkańców Polski</a:t>
                      </a:r>
                      <a:r>
                        <a:rPr lang="pl-PL" sz="1100" b="0" u="none" strike="noStrike" dirty="0">
                          <a:effectLst/>
                        </a:rPr>
                        <a:t>, którzy nie oszczędzają energii w domu</a:t>
                      </a:r>
                      <a:endParaRPr lang="pl-PL" sz="1100" b="0" i="0" u="none" strike="noStrike" dirty="0">
                        <a:solidFill>
                          <a:srgbClr val="000000"/>
                        </a:solidFill>
                        <a:effectLst/>
                        <a:latin typeface="Century Gothic" panose="020B0502020202020204" pitchFamily="34" charset="0"/>
                      </a:endParaRPr>
                    </a:p>
                  </a:txBody>
                  <a:tcPr marL="87524" marR="87524" marT="43762" marB="43762" anchor="ctr">
                    <a:lnL w="9525" cap="flat" cmpd="sng" algn="ctr">
                      <a:solidFill>
                        <a:schemeClr val="bg1">
                          <a:lumMod val="75000"/>
                        </a:schemeClr>
                      </a:solidFill>
                      <a:prstDash val="solid"/>
                      <a:round/>
                      <a:headEnd type="none" w="med" len="med"/>
                      <a:tailEnd type="none" w="med" len="med"/>
                    </a:lnL>
                    <a:lnR w="9525" cap="flat" cmpd="sng" algn="ctr">
                      <a:solidFill>
                        <a:schemeClr val="tx1">
                          <a:lumMod val="20000"/>
                          <a:lumOff val="80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pl-PL" sz="1100" b="0" u="none" strike="noStrike" kern="1200">
                          <a:solidFill>
                            <a:schemeClr val="dk1"/>
                          </a:solidFill>
                          <a:effectLst/>
                          <a:latin typeface="+mn-lt"/>
                          <a:ea typeface="+mn-ea"/>
                          <a:cs typeface="+mn-cs"/>
                        </a:rPr>
                        <a:t>spadek</a:t>
                      </a:r>
                    </a:p>
                  </a:txBody>
                  <a:tcPr marL="87524" marR="87524" marT="43762" marB="43762" anchor="ctr">
                    <a:lnL w="9525" cap="flat" cmpd="sng" algn="ctr">
                      <a:solidFill>
                        <a:schemeClr val="tx1">
                          <a:lumMod val="20000"/>
                          <a:lumOff val="80000"/>
                        </a:schemeClr>
                      </a:solidFill>
                      <a:prstDash val="solid"/>
                      <a:round/>
                      <a:headEnd type="none" w="med" len="med"/>
                      <a:tailEnd type="none" w="med" len="med"/>
                    </a:lnL>
                    <a:lnR w="12700" cmpd="sng">
                      <a:noFill/>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l-PL" sz="1100" u="none" strike="noStrike">
                          <a:effectLst/>
                        </a:rPr>
                        <a:t>11A 15 +</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a:effectLst/>
                        </a:rPr>
                        <a:t>4%</a:t>
                      </a:r>
                      <a:endParaRPr lang="pl-PL" sz="1100" b="1" i="0" u="none" strike="noStrike">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8893317"/>
                  </a:ext>
                </a:extLst>
              </a:tr>
              <a:tr h="326333">
                <a:tc vMerge="1">
                  <a:txBody>
                    <a:bodyPr/>
                    <a:lstStyle/>
                    <a:p>
                      <a:endParaRPr lang="pl-PL"/>
                    </a:p>
                  </a:txBody>
                  <a:tcPr/>
                </a:tc>
                <a:tc vMerge="1">
                  <a:txBody>
                    <a:bodyPr/>
                    <a:lstStyle/>
                    <a:p>
                      <a:endParaRPr lang="pl-PL"/>
                    </a:p>
                  </a:txBody>
                  <a:tcPr/>
                </a:tc>
                <a:tc>
                  <a:txBody>
                    <a:bodyPr/>
                    <a:lstStyle/>
                    <a:p>
                      <a:pPr algn="ctr" fontAlgn="ctr"/>
                      <a:r>
                        <a:rPr lang="pl-PL" sz="1100" u="none" strike="noStrike">
                          <a:effectLst/>
                        </a:rPr>
                        <a:t>11B 15-24</a:t>
                      </a:r>
                      <a:endParaRPr lang="pl-PL" sz="1100" b="0" i="0" u="none" strike="noStrike">
                        <a:solidFill>
                          <a:srgbClr val="000000"/>
                        </a:solidFill>
                        <a:effectLst/>
                        <a:latin typeface="Century Gothic" panose="020B0502020202020204" pitchFamily="34" charset="0"/>
                      </a:endParaRPr>
                    </a:p>
                  </a:txBody>
                  <a:tcPr marL="0" marR="0" marT="0" marB="0" anchor="ctr">
                    <a:lnL w="12700" cmpd="sng">
                      <a:noFill/>
                    </a:lnL>
                    <a:lnR w="12700" cmpd="sng">
                      <a:noFill/>
                    </a:lnR>
                    <a:lnT w="9525" cap="flat" cmpd="sng" algn="ctr">
                      <a:solidFill>
                        <a:schemeClr val="bg1"/>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fontAlgn="ctr"/>
                      <a:r>
                        <a:rPr lang="pl-PL" sz="1100" u="none" strike="noStrike" dirty="0">
                          <a:effectLst/>
                        </a:rPr>
                        <a:t>12%</a:t>
                      </a:r>
                      <a:endParaRPr lang="pl-PL" sz="1100" b="1" i="0" u="none" strike="noStrike" dirty="0">
                        <a:solidFill>
                          <a:srgbClr val="000000"/>
                        </a:solidFill>
                        <a:effectLst/>
                        <a:latin typeface="Century Gothic" panose="020B0502020202020204" pitchFamily="34" charset="0"/>
                      </a:endParaRPr>
                    </a:p>
                  </a:txBody>
                  <a:tcPr marL="0" marR="0" marT="0" marB="0" anchor="ctr">
                    <a:lnL w="12700" cmpd="sng">
                      <a:noFill/>
                    </a:lnL>
                    <a:lnR w="9525" cap="flat" cmpd="sng" algn="ctr">
                      <a:no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pl-PL" sz="105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a:t>
                      </a:r>
                      <a:endParaRPr lang="pl-PL" sz="1050" b="1" i="0" u="none" strike="noStrike" dirty="0">
                        <a:solidFill>
                          <a:srgbClr val="000000"/>
                        </a:solidFill>
                        <a:effectLst/>
                        <a:latin typeface="Calibri" panose="020F0502020204030204" pitchFamily="34" charset="0"/>
                        <a:cs typeface="Calibri" panose="020F0502020204030204" pitchFamily="34" charset="0"/>
                      </a:endParaRPr>
                    </a:p>
                  </a:txBody>
                  <a:tcPr marL="0" marR="0" marT="0" marB="0" anchor="ctr">
                    <a:lnL w="12700" cmpd="sng">
                      <a:noFill/>
                    </a:lnL>
                    <a:lnR w="9525" cap="flat" cmpd="sng" algn="ctr">
                      <a:solidFill>
                        <a:schemeClr val="bg1">
                          <a:lumMod val="75000"/>
                        </a:schemeClr>
                      </a:solidFill>
                      <a:prstDash val="solid"/>
                      <a:round/>
                      <a:headEnd type="none" w="med" len="med"/>
                      <a:tailEnd type="none" w="med" len="med"/>
                    </a:lnR>
                    <a:lnT w="9525" cap="flat" cmpd="sng" algn="ctr">
                      <a:solidFill>
                        <a:schemeClr val="bg1">
                          <a:lumMod val="9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4919434"/>
                  </a:ext>
                </a:extLst>
              </a:tr>
            </a:tbl>
          </a:graphicData>
        </a:graphic>
      </p:graphicFrame>
      <p:sp>
        <p:nvSpPr>
          <p:cNvPr id="7" name="Symbol zastępczy tekstu 6">
            <a:extLst>
              <a:ext uri="{FF2B5EF4-FFF2-40B4-BE49-F238E27FC236}">
                <a16:creationId xmlns:a16="http://schemas.microsoft.com/office/drawing/2014/main" id="{1CE08801-7FB2-49CE-8B9F-4C791881F87F}"/>
              </a:ext>
            </a:extLst>
          </p:cNvPr>
          <p:cNvSpPr>
            <a:spLocks noGrp="1"/>
          </p:cNvSpPr>
          <p:nvPr>
            <p:ph type="body" sz="quarter" idx="10"/>
          </p:nvPr>
        </p:nvSpPr>
        <p:spPr/>
        <p:txBody>
          <a:bodyPr lIns="198000"/>
          <a:lstStyle/>
          <a:p>
            <a:r>
              <a:rPr lang="pl-PL" sz="1600">
                <a:latin typeface="+mn-lt"/>
              </a:rPr>
              <a:t>Wskaźniki (2/2)</a:t>
            </a:r>
          </a:p>
        </p:txBody>
      </p:sp>
      <p:sp>
        <p:nvSpPr>
          <p:cNvPr id="10" name="Symbol zastępczy tekstu 9">
            <a:extLst>
              <a:ext uri="{FF2B5EF4-FFF2-40B4-BE49-F238E27FC236}">
                <a16:creationId xmlns:a16="http://schemas.microsoft.com/office/drawing/2014/main" id="{B6E2E73A-37B8-4BB8-9B88-A3E6D9A6D956}"/>
              </a:ext>
            </a:extLst>
          </p:cNvPr>
          <p:cNvSpPr>
            <a:spLocks noGrp="1"/>
          </p:cNvSpPr>
          <p:nvPr>
            <p:ph type="body" sz="quarter" idx="14"/>
          </p:nvPr>
        </p:nvSpPr>
        <p:spPr/>
        <p:txBody>
          <a:bodyPr/>
          <a:lstStyle/>
          <a:p>
            <a:endParaRPr lang="pl-PL"/>
          </a:p>
        </p:txBody>
      </p:sp>
      <p:sp>
        <p:nvSpPr>
          <p:cNvPr id="16" name="Freeform 132">
            <a:extLst>
              <a:ext uri="{FF2B5EF4-FFF2-40B4-BE49-F238E27FC236}">
                <a16:creationId xmlns:a16="http://schemas.microsoft.com/office/drawing/2014/main" id="{0F7C6A54-2906-4663-9618-5826DD28CD92}"/>
              </a:ext>
            </a:extLst>
          </p:cNvPr>
          <p:cNvSpPr>
            <a:spLocks noEditPoints="1"/>
          </p:cNvSpPr>
          <p:nvPr/>
        </p:nvSpPr>
        <p:spPr bwMode="auto">
          <a:xfrm>
            <a:off x="336260" y="242434"/>
            <a:ext cx="259047" cy="259047"/>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pole tekstowe 10">
            <a:extLst>
              <a:ext uri="{FF2B5EF4-FFF2-40B4-BE49-F238E27FC236}">
                <a16:creationId xmlns:a16="http://schemas.microsoft.com/office/drawing/2014/main" id="{C22BD5FC-8D88-4B88-A30C-1F40116C843D}"/>
              </a:ext>
            </a:extLst>
          </p:cNvPr>
          <p:cNvSpPr txBox="1"/>
          <p:nvPr/>
        </p:nvSpPr>
        <p:spPr>
          <a:xfrm rot="16200000">
            <a:off x="-1183595" y="3168763"/>
            <a:ext cx="4572000" cy="261610"/>
          </a:xfrm>
          <a:prstGeom prst="rect">
            <a:avLst/>
          </a:prstGeom>
          <a:noFill/>
        </p:spPr>
        <p:txBody>
          <a:bodyPr wrap="square">
            <a:spAutoFit/>
          </a:bodyPr>
          <a:lstStyle/>
          <a:p>
            <a:pPr algn="ctr" fontAlgn="t"/>
            <a:r>
              <a:rPr lang="pl-PL" sz="1050" b="0" i="1" u="none" strike="noStrike">
                <a:solidFill>
                  <a:schemeClr val="bg1">
                    <a:lumMod val="75000"/>
                  </a:schemeClr>
                </a:solidFill>
                <a:effectLst/>
                <a:latin typeface="+mj-lt"/>
              </a:rPr>
              <a:t>- wskaźniki dodane w 2020 roku -</a:t>
            </a:r>
          </a:p>
        </p:txBody>
      </p:sp>
      <p:sp>
        <p:nvSpPr>
          <p:cNvPr id="8" name="Trójkąt równoramienny 7">
            <a:extLst>
              <a:ext uri="{FF2B5EF4-FFF2-40B4-BE49-F238E27FC236}">
                <a16:creationId xmlns:a16="http://schemas.microsoft.com/office/drawing/2014/main" id="{BEA76784-49AB-41CD-A9D9-7856054AD684}"/>
              </a:ext>
            </a:extLst>
          </p:cNvPr>
          <p:cNvSpPr/>
          <p:nvPr/>
        </p:nvSpPr>
        <p:spPr>
          <a:xfrm>
            <a:off x="5397279" y="2067341"/>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Trójkąt równoramienny 8">
            <a:extLst>
              <a:ext uri="{FF2B5EF4-FFF2-40B4-BE49-F238E27FC236}">
                <a16:creationId xmlns:a16="http://schemas.microsoft.com/office/drawing/2014/main" id="{7DF2B6C8-DB93-4DA4-9F67-B35CFEE5E7AC}"/>
              </a:ext>
            </a:extLst>
          </p:cNvPr>
          <p:cNvSpPr/>
          <p:nvPr/>
        </p:nvSpPr>
        <p:spPr>
          <a:xfrm>
            <a:off x="5410531" y="3957236"/>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2" name="Trójkąt równoramienny 11">
            <a:extLst>
              <a:ext uri="{FF2B5EF4-FFF2-40B4-BE49-F238E27FC236}">
                <a16:creationId xmlns:a16="http://schemas.microsoft.com/office/drawing/2014/main" id="{5D2EA7A0-46B5-45DF-BD82-D1AC4E31E904}"/>
              </a:ext>
            </a:extLst>
          </p:cNvPr>
          <p:cNvSpPr/>
          <p:nvPr/>
        </p:nvSpPr>
        <p:spPr>
          <a:xfrm>
            <a:off x="5403905" y="458671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3" name="Trójkąt równoramienny 12">
            <a:extLst>
              <a:ext uri="{FF2B5EF4-FFF2-40B4-BE49-F238E27FC236}">
                <a16:creationId xmlns:a16="http://schemas.microsoft.com/office/drawing/2014/main" id="{3B4BBBD8-9057-40EA-8E46-6669E88923B0}"/>
              </a:ext>
            </a:extLst>
          </p:cNvPr>
          <p:cNvSpPr/>
          <p:nvPr/>
        </p:nvSpPr>
        <p:spPr>
          <a:xfrm>
            <a:off x="5403905" y="3369365"/>
            <a:ext cx="145774" cy="11927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 name="Trójkąt równoramienny 13">
            <a:extLst>
              <a:ext uri="{FF2B5EF4-FFF2-40B4-BE49-F238E27FC236}">
                <a16:creationId xmlns:a16="http://schemas.microsoft.com/office/drawing/2014/main" id="{A5914401-B40F-4D7A-AE86-2071D7D77930}"/>
              </a:ext>
            </a:extLst>
          </p:cNvPr>
          <p:cNvSpPr/>
          <p:nvPr/>
        </p:nvSpPr>
        <p:spPr>
          <a:xfrm flipV="1">
            <a:off x="5397279" y="2721450"/>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5" name="Trójkąt równoramienny 14">
            <a:extLst>
              <a:ext uri="{FF2B5EF4-FFF2-40B4-BE49-F238E27FC236}">
                <a16:creationId xmlns:a16="http://schemas.microsoft.com/office/drawing/2014/main" id="{6988CC5F-427F-4069-B55F-65C68B971716}"/>
              </a:ext>
            </a:extLst>
          </p:cNvPr>
          <p:cNvSpPr/>
          <p:nvPr/>
        </p:nvSpPr>
        <p:spPr>
          <a:xfrm flipV="1">
            <a:off x="5403905" y="5190756"/>
            <a:ext cx="145774" cy="11927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Tree>
    <p:extLst>
      <p:ext uri="{BB962C8B-B14F-4D97-AF65-F5344CB8AC3E}">
        <p14:creationId xmlns:p14="http://schemas.microsoft.com/office/powerpoint/2010/main" val="328017088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ole tekstowe 2">
            <a:extLst>
              <a:ext uri="{FF2B5EF4-FFF2-40B4-BE49-F238E27FC236}">
                <a16:creationId xmlns:a16="http://schemas.microsoft.com/office/drawing/2014/main" id="{E58B62D9-5D75-42D2-A6D1-6E8035F99E13}"/>
              </a:ext>
            </a:extLst>
          </p:cNvPr>
          <p:cNvSpPr txBox="1"/>
          <p:nvPr/>
        </p:nvSpPr>
        <p:spPr>
          <a:xfrm>
            <a:off x="281761" y="5598737"/>
            <a:ext cx="3609934" cy="504625"/>
          </a:xfrm>
          <a:prstGeom prst="rect">
            <a:avLst/>
          </a:prstGeom>
          <a:noFill/>
        </p:spPr>
        <p:txBody>
          <a:bodyPr wrap="square" rtlCol="0">
            <a:spAutoFit/>
          </a:bodyPr>
          <a:lstStyle/>
          <a:p>
            <a:pPr lvl="0" algn="just">
              <a:lnSpc>
                <a:spcPct val="115000"/>
              </a:lnSpc>
            </a:pPr>
            <a:r>
              <a:rPr lang="pl-PL" sz="1200" dirty="0">
                <a:effectLst/>
                <a:latin typeface="Calibri" panose="020F0502020204030204" pitchFamily="34" charset="0"/>
                <a:ea typeface="Arial" panose="020B0604020202020204" pitchFamily="34" charset="0"/>
                <a:cs typeface="Calibri" panose="020F0502020204030204" pitchFamily="34" charset="0"/>
              </a:rPr>
              <a:t>Opracowane dla Ministerstwa Klimatu i Środowiska przez </a:t>
            </a:r>
            <a:r>
              <a:rPr lang="pl-PL" sz="1200" spc="-10" dirty="0">
                <a:effectLst/>
                <a:latin typeface="Calibri" panose="020F0502020204030204" pitchFamily="34" charset="0"/>
                <a:ea typeface="Arial" panose="020B0604020202020204" pitchFamily="34" charset="0"/>
                <a:cs typeface="Calibri" panose="020F0502020204030204" pitchFamily="34" charset="0"/>
              </a:rPr>
              <a:t>Grupę Badawczą DSC Sp. z o.o.</a:t>
            </a:r>
            <a:endParaRPr lang="pl-PL" sz="1200" dirty="0">
              <a:effectLst/>
              <a:latin typeface="Calibri" panose="020F0502020204030204" pitchFamily="34" charset="0"/>
              <a:ea typeface="Arial" panose="020B0604020202020204" pitchFamily="34" charset="0"/>
              <a:cs typeface="Calibri" panose="020F0502020204030204" pitchFamily="34" charset="0"/>
            </a:endParaRPr>
          </a:p>
        </p:txBody>
      </p:sp>
      <p:grpSp>
        <p:nvGrpSpPr>
          <p:cNvPr id="6" name="Grupa 5">
            <a:extLst>
              <a:ext uri="{FF2B5EF4-FFF2-40B4-BE49-F238E27FC236}">
                <a16:creationId xmlns:a16="http://schemas.microsoft.com/office/drawing/2014/main" id="{0C0CAA1C-B6EE-4141-AE71-2F194A088E58}"/>
              </a:ext>
            </a:extLst>
          </p:cNvPr>
          <p:cNvGrpSpPr>
            <a:grpSpLocks noChangeAspect="1"/>
          </p:cNvGrpSpPr>
          <p:nvPr/>
        </p:nvGrpSpPr>
        <p:grpSpPr>
          <a:xfrm>
            <a:off x="1118311" y="960946"/>
            <a:ext cx="592203" cy="720000"/>
            <a:chOff x="3635896" y="1196752"/>
            <a:chExt cx="1170966" cy="1423665"/>
          </a:xfrm>
          <a:solidFill>
            <a:schemeClr val="tx1">
              <a:lumMod val="20000"/>
              <a:lumOff val="80000"/>
            </a:schemeClr>
          </a:solidFill>
        </p:grpSpPr>
        <p:sp>
          <p:nvSpPr>
            <p:cNvPr id="7" name="Freeform 8">
              <a:extLst>
                <a:ext uri="{FF2B5EF4-FFF2-40B4-BE49-F238E27FC236}">
                  <a16:creationId xmlns:a16="http://schemas.microsoft.com/office/drawing/2014/main" id="{D5CD8FCD-EDD8-44C6-8F40-2F168D20B5D0}"/>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8" name="Grafika 7" descr="Drzewo liściaste">
              <a:extLst>
                <a:ext uri="{FF2B5EF4-FFF2-40B4-BE49-F238E27FC236}">
                  <a16:creationId xmlns:a16="http://schemas.microsoft.com/office/drawing/2014/main" id="{1C6FF544-4E7A-4BD5-8221-42988703B28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
        <p:nvSpPr>
          <p:cNvPr id="10" name="Freeform 24">
            <a:extLst>
              <a:ext uri="{FF2B5EF4-FFF2-40B4-BE49-F238E27FC236}">
                <a16:creationId xmlns:a16="http://schemas.microsoft.com/office/drawing/2014/main" id="{B0C6CF59-384F-4CAB-853D-6D747E2DA2C7}"/>
              </a:ext>
            </a:extLst>
          </p:cNvPr>
          <p:cNvSpPr>
            <a:spLocks noChangeAspect="1"/>
          </p:cNvSpPr>
          <p:nvPr/>
        </p:nvSpPr>
        <p:spPr bwMode="auto">
          <a:xfrm>
            <a:off x="1070033" y="73896"/>
            <a:ext cx="688761" cy="72000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tx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12" name="Grafika 11" descr="Wietrznie">
            <a:extLst>
              <a:ext uri="{FF2B5EF4-FFF2-40B4-BE49-F238E27FC236}">
                <a16:creationId xmlns:a16="http://schemas.microsoft.com/office/drawing/2014/main" id="{2D2DE2CB-9F53-4CB9-817E-779B2CDC3E12}"/>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4181" y="1792010"/>
            <a:ext cx="720000" cy="720000"/>
          </a:xfrm>
          <a:prstGeom prst="rect">
            <a:avLst/>
          </a:prstGeom>
        </p:spPr>
      </p:pic>
      <p:grpSp>
        <p:nvGrpSpPr>
          <p:cNvPr id="13" name="Grupa 12">
            <a:extLst>
              <a:ext uri="{FF2B5EF4-FFF2-40B4-BE49-F238E27FC236}">
                <a16:creationId xmlns:a16="http://schemas.microsoft.com/office/drawing/2014/main" id="{D701D622-77FB-4365-B809-CEF6ABE32F81}"/>
              </a:ext>
            </a:extLst>
          </p:cNvPr>
          <p:cNvGrpSpPr>
            <a:grpSpLocks noChangeAspect="1"/>
          </p:cNvGrpSpPr>
          <p:nvPr/>
        </p:nvGrpSpPr>
        <p:grpSpPr>
          <a:xfrm>
            <a:off x="1158374" y="2604412"/>
            <a:ext cx="535159" cy="720000"/>
            <a:chOff x="6345238" y="3527426"/>
            <a:chExt cx="482601" cy="649288"/>
          </a:xfrm>
          <a:solidFill>
            <a:schemeClr val="tx1">
              <a:lumMod val="20000"/>
              <a:lumOff val="80000"/>
            </a:schemeClr>
          </a:solidFill>
        </p:grpSpPr>
        <p:sp>
          <p:nvSpPr>
            <p:cNvPr id="14" name="Freeform 20">
              <a:extLst>
                <a:ext uri="{FF2B5EF4-FFF2-40B4-BE49-F238E27FC236}">
                  <a16:creationId xmlns:a16="http://schemas.microsoft.com/office/drawing/2014/main" id="{0460AF1C-4BEA-42AE-8806-A9322367B27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5" name="Freeform 21">
              <a:extLst>
                <a:ext uri="{FF2B5EF4-FFF2-40B4-BE49-F238E27FC236}">
                  <a16:creationId xmlns:a16="http://schemas.microsoft.com/office/drawing/2014/main" id="{9A363482-D2E6-4377-A0EF-03A465061FCF}"/>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6" name="Freeform 22">
              <a:extLst>
                <a:ext uri="{FF2B5EF4-FFF2-40B4-BE49-F238E27FC236}">
                  <a16:creationId xmlns:a16="http://schemas.microsoft.com/office/drawing/2014/main" id="{3C18E8FE-5800-46C5-ADBD-391B3C3534A7}"/>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7" name="Freeform 55">
              <a:extLst>
                <a:ext uri="{FF2B5EF4-FFF2-40B4-BE49-F238E27FC236}">
                  <a16:creationId xmlns:a16="http://schemas.microsoft.com/office/drawing/2014/main" id="{790ACA93-0862-4747-8E46-1AA37BC0FCA7}"/>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8" name="Grupa 17">
            <a:extLst>
              <a:ext uri="{FF2B5EF4-FFF2-40B4-BE49-F238E27FC236}">
                <a16:creationId xmlns:a16="http://schemas.microsoft.com/office/drawing/2014/main" id="{E2E66454-A2DD-461D-8168-107A5F9C3A9A}"/>
              </a:ext>
            </a:extLst>
          </p:cNvPr>
          <p:cNvGrpSpPr>
            <a:grpSpLocks noChangeAspect="1"/>
          </p:cNvGrpSpPr>
          <p:nvPr/>
        </p:nvGrpSpPr>
        <p:grpSpPr>
          <a:xfrm>
            <a:off x="1051334" y="3589729"/>
            <a:ext cx="720003" cy="719993"/>
            <a:chOff x="4679950" y="1557338"/>
            <a:chExt cx="693738" cy="693737"/>
          </a:xfrm>
          <a:solidFill>
            <a:schemeClr val="tx1">
              <a:lumMod val="20000"/>
              <a:lumOff val="80000"/>
            </a:schemeClr>
          </a:solidFill>
        </p:grpSpPr>
        <p:sp>
          <p:nvSpPr>
            <p:cNvPr id="19" name="Freeform 33">
              <a:extLst>
                <a:ext uri="{FF2B5EF4-FFF2-40B4-BE49-F238E27FC236}">
                  <a16:creationId xmlns:a16="http://schemas.microsoft.com/office/drawing/2014/main" id="{9C6D236E-4393-4DD0-B37B-99AF47D22B89}"/>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0" name="Freeform 34">
              <a:extLst>
                <a:ext uri="{FF2B5EF4-FFF2-40B4-BE49-F238E27FC236}">
                  <a16:creationId xmlns:a16="http://schemas.microsoft.com/office/drawing/2014/main" id="{D742CA2A-E72C-4F82-940C-81A597A323FE}"/>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1" name="Freeform 35">
              <a:extLst>
                <a:ext uri="{FF2B5EF4-FFF2-40B4-BE49-F238E27FC236}">
                  <a16:creationId xmlns:a16="http://schemas.microsoft.com/office/drawing/2014/main" id="{C4261C35-099A-4EF8-8BEE-E5693C9DE8FB}"/>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2" name="Freeform 36">
              <a:extLst>
                <a:ext uri="{FF2B5EF4-FFF2-40B4-BE49-F238E27FC236}">
                  <a16:creationId xmlns:a16="http://schemas.microsoft.com/office/drawing/2014/main" id="{CF74152F-1246-45F0-B681-B8B69260560A}"/>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3" name="Freeform 37">
              <a:extLst>
                <a:ext uri="{FF2B5EF4-FFF2-40B4-BE49-F238E27FC236}">
                  <a16:creationId xmlns:a16="http://schemas.microsoft.com/office/drawing/2014/main" id="{C83F7464-C01C-4FB1-9677-3951B189AC94}"/>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38">
              <a:extLst>
                <a:ext uri="{FF2B5EF4-FFF2-40B4-BE49-F238E27FC236}">
                  <a16:creationId xmlns:a16="http://schemas.microsoft.com/office/drawing/2014/main" id="{CAAAFC2A-E67E-4639-8B47-BB105E9B6938}"/>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39">
              <a:extLst>
                <a:ext uri="{FF2B5EF4-FFF2-40B4-BE49-F238E27FC236}">
                  <a16:creationId xmlns:a16="http://schemas.microsoft.com/office/drawing/2014/main" id="{57AF52F7-D167-4725-AFB3-79A166701099}"/>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40">
              <a:extLst>
                <a:ext uri="{FF2B5EF4-FFF2-40B4-BE49-F238E27FC236}">
                  <a16:creationId xmlns:a16="http://schemas.microsoft.com/office/drawing/2014/main" id="{1D10FDC7-6FF2-463C-AD10-0A80A5954A28}"/>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7" name="Freeform 41">
              <a:extLst>
                <a:ext uri="{FF2B5EF4-FFF2-40B4-BE49-F238E27FC236}">
                  <a16:creationId xmlns:a16="http://schemas.microsoft.com/office/drawing/2014/main" id="{10513493-2264-48C6-9A99-3B87E97D8941}"/>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8" name="Freeform 42">
              <a:extLst>
                <a:ext uri="{FF2B5EF4-FFF2-40B4-BE49-F238E27FC236}">
                  <a16:creationId xmlns:a16="http://schemas.microsoft.com/office/drawing/2014/main" id="{B9D5B12E-FC56-477F-88E5-8596CA169763}"/>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9" name="Freeform 43">
              <a:extLst>
                <a:ext uri="{FF2B5EF4-FFF2-40B4-BE49-F238E27FC236}">
                  <a16:creationId xmlns:a16="http://schemas.microsoft.com/office/drawing/2014/main" id="{71E17E84-9474-47C0-8073-B94245614F92}"/>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0" name="Freeform 44">
              <a:extLst>
                <a:ext uri="{FF2B5EF4-FFF2-40B4-BE49-F238E27FC236}">
                  <a16:creationId xmlns:a16="http://schemas.microsoft.com/office/drawing/2014/main" id="{D73CD7D3-3020-4811-910E-ED652F092422}"/>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1" name="Freeform 45">
              <a:extLst>
                <a:ext uri="{FF2B5EF4-FFF2-40B4-BE49-F238E27FC236}">
                  <a16:creationId xmlns:a16="http://schemas.microsoft.com/office/drawing/2014/main" id="{322D035B-AE90-4F73-8CED-A3DA94ECDD6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2" name="Freeform 46">
              <a:extLst>
                <a:ext uri="{FF2B5EF4-FFF2-40B4-BE49-F238E27FC236}">
                  <a16:creationId xmlns:a16="http://schemas.microsoft.com/office/drawing/2014/main" id="{999A8DBA-1C3B-47D8-8CE1-9CD494530323}"/>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3" name="Freeform 47">
              <a:extLst>
                <a:ext uri="{FF2B5EF4-FFF2-40B4-BE49-F238E27FC236}">
                  <a16:creationId xmlns:a16="http://schemas.microsoft.com/office/drawing/2014/main" id="{6A00119F-BC9E-4BD7-A288-C7EB59C2B728}"/>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4" name="Freeform 48">
              <a:extLst>
                <a:ext uri="{FF2B5EF4-FFF2-40B4-BE49-F238E27FC236}">
                  <a16:creationId xmlns:a16="http://schemas.microsoft.com/office/drawing/2014/main" id="{416CC654-89B1-459F-ADAC-C307504BB633}"/>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5" name="Freeform 49">
              <a:extLst>
                <a:ext uri="{FF2B5EF4-FFF2-40B4-BE49-F238E27FC236}">
                  <a16:creationId xmlns:a16="http://schemas.microsoft.com/office/drawing/2014/main" id="{E6D1407E-DC6E-47DF-83E6-2746EA0100E4}"/>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36" name="Grafika 6" descr="Otwarta dłoń z rośliną">
            <a:extLst>
              <a:ext uri="{FF2B5EF4-FFF2-40B4-BE49-F238E27FC236}">
                <a16:creationId xmlns:a16="http://schemas.microsoft.com/office/drawing/2014/main" id="{29211D7F-BCA1-420E-BED2-B393BDE842AA}"/>
              </a:ext>
            </a:extLst>
          </p:cNvPr>
          <p:cNvGrpSpPr>
            <a:grpSpLocks noChangeAspect="1"/>
          </p:cNvGrpSpPr>
          <p:nvPr/>
        </p:nvGrpSpPr>
        <p:grpSpPr>
          <a:xfrm>
            <a:off x="1084414" y="4528546"/>
            <a:ext cx="660000" cy="494778"/>
            <a:chOff x="4283229" y="3212615"/>
            <a:chExt cx="577540" cy="432962"/>
          </a:xfrm>
          <a:solidFill>
            <a:schemeClr val="tx1">
              <a:lumMod val="20000"/>
              <a:lumOff val="80000"/>
            </a:schemeClr>
          </a:solidFill>
        </p:grpSpPr>
        <p:sp>
          <p:nvSpPr>
            <p:cNvPr id="37" name="Dowolny kształt: kształt 36">
              <a:extLst>
                <a:ext uri="{FF2B5EF4-FFF2-40B4-BE49-F238E27FC236}">
                  <a16:creationId xmlns:a16="http://schemas.microsoft.com/office/drawing/2014/main" id="{2E2B97E6-0FE7-495B-8A96-7DC2C2BC6FF3}"/>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8" name="Dowolny kształt: kształt 37">
              <a:extLst>
                <a:ext uri="{FF2B5EF4-FFF2-40B4-BE49-F238E27FC236}">
                  <a16:creationId xmlns:a16="http://schemas.microsoft.com/office/drawing/2014/main" id="{E7E87B70-3B0E-49A3-AC14-957BECCBF988}"/>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4" name="pole tekstowe 3">
            <a:extLst>
              <a:ext uri="{FF2B5EF4-FFF2-40B4-BE49-F238E27FC236}">
                <a16:creationId xmlns:a16="http://schemas.microsoft.com/office/drawing/2014/main" id="{4CAF1882-3AEF-EA9E-17BB-EDF0B48A20BA}"/>
              </a:ext>
            </a:extLst>
          </p:cNvPr>
          <p:cNvSpPr txBox="1"/>
          <p:nvPr/>
        </p:nvSpPr>
        <p:spPr>
          <a:xfrm>
            <a:off x="6355487" y="1970579"/>
            <a:ext cx="2492175" cy="830997"/>
          </a:xfrm>
          <a:prstGeom prst="rect">
            <a:avLst/>
          </a:prstGeom>
          <a:noFill/>
        </p:spPr>
        <p:txBody>
          <a:bodyPr wrap="square" rtlCol="0">
            <a:spAutoFit/>
          </a:bodyPr>
          <a:lstStyle/>
          <a:p>
            <a:pPr algn="r"/>
            <a:r>
              <a:rPr lang="en-GB"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Bartłomiej Marcin Kazubski</a:t>
            </a:r>
            <a:br>
              <a:rPr lang="en-GB"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Managing Director</a:t>
            </a:r>
            <a:b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M: +48 792 766 322</a:t>
            </a:r>
            <a:br>
              <a:rPr lang="en-GB"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E: </a:t>
            </a:r>
            <a:r>
              <a:rPr lang="en-GB" sz="1200" u="sng" dirty="0">
                <a:solidFill>
                  <a:srgbClr val="0000FF"/>
                </a:solidFill>
                <a:effectLst/>
                <a:latin typeface="Calibri" panose="020F0502020204030204" pitchFamily="34" charset="0"/>
                <a:ea typeface="Calibri" panose="020F0502020204030204" pitchFamily="34" charset="0"/>
                <a:cs typeface="Calibri" panose="020F0502020204030204" pitchFamily="34" charset="0"/>
                <a:hlinkClick r:id="rId6"/>
              </a:rPr>
              <a:t>b.kazubski@grupa-dsc.eu</a:t>
            </a:r>
            <a:endParaRPr lang="pl-PL" sz="1200" u="sng" dirty="0">
              <a:solidFill>
                <a:srgbClr val="0000FF"/>
              </a:solidFill>
              <a:effectLst/>
              <a:latin typeface="Calibri" panose="020F0502020204030204" pitchFamily="34" charset="0"/>
              <a:ea typeface="Calibri" panose="020F0502020204030204" pitchFamily="34" charset="0"/>
              <a:cs typeface="Calibri" panose="020F0502020204030204" pitchFamily="34" charset="0"/>
            </a:endParaRPr>
          </a:p>
        </p:txBody>
      </p:sp>
      <p:pic>
        <p:nvPicPr>
          <p:cNvPr id="5" name="Obraz 4" descr="Obraz zawierający tekst&#10;&#10;Opis wygenerowany automatycznie">
            <a:extLst>
              <a:ext uri="{FF2B5EF4-FFF2-40B4-BE49-F238E27FC236}">
                <a16:creationId xmlns:a16="http://schemas.microsoft.com/office/drawing/2014/main" id="{23EB9375-0606-5F06-F973-6C79117A4E0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355487" y="1612010"/>
            <a:ext cx="2492174" cy="360000"/>
          </a:xfrm>
          <a:prstGeom prst="rect">
            <a:avLst/>
          </a:prstGeom>
        </p:spPr>
      </p:pic>
      <p:sp>
        <p:nvSpPr>
          <p:cNvPr id="9" name="pole tekstowe 8">
            <a:extLst>
              <a:ext uri="{FF2B5EF4-FFF2-40B4-BE49-F238E27FC236}">
                <a16:creationId xmlns:a16="http://schemas.microsoft.com/office/drawing/2014/main" id="{EDA0A1A2-74E5-EB82-512F-635FCC8CF9E8}"/>
              </a:ext>
            </a:extLst>
          </p:cNvPr>
          <p:cNvSpPr txBox="1"/>
          <p:nvPr/>
        </p:nvSpPr>
        <p:spPr>
          <a:xfrm>
            <a:off x="6332849" y="3304081"/>
            <a:ext cx="2512976" cy="830997"/>
          </a:xfrm>
          <a:prstGeom prst="rect">
            <a:avLst/>
          </a:prstGeom>
          <a:noFill/>
        </p:spPr>
        <p:txBody>
          <a:bodyPr wrap="square" rtlCol="0">
            <a:spAutoFit/>
          </a:bodyPr>
          <a:lstStyle/>
          <a:p>
            <a:pPr algn="r"/>
            <a:r>
              <a:rPr lang="pl-PL" sz="1200" b="1" dirty="0">
                <a:solidFill>
                  <a:srgbClr val="000000"/>
                </a:solidFill>
                <a:latin typeface="Calibri" panose="020F0502020204030204" pitchFamily="34" charset="0"/>
                <a:ea typeface="Calibri" panose="020F0502020204030204" pitchFamily="34" charset="0"/>
                <a:cs typeface="Calibri" panose="020F0502020204030204" pitchFamily="34" charset="0"/>
              </a:rPr>
              <a:t>J</a:t>
            </a:r>
            <a:r>
              <a:rPr lang="pl-PL"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akub Durlik</a:t>
            </a:r>
            <a:br>
              <a:rPr lang="en-GB"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pl-PL" sz="1200" dirty="0" err="1">
                <a:solidFill>
                  <a:srgbClr val="000000"/>
                </a:solidFill>
                <a:effectLst/>
                <a:latin typeface="Calibri" panose="020F0502020204030204" pitchFamily="34" charset="0"/>
                <a:ea typeface="Calibri" panose="020F0502020204030204" pitchFamily="34" charset="0"/>
                <a:cs typeface="Calibri" panose="020F0502020204030204" pitchFamily="34" charset="0"/>
              </a:rPr>
              <a:t>Supervisor</a:t>
            </a:r>
            <a:b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M: +48 </a:t>
            </a:r>
            <a:r>
              <a:rPr lang="pl-PL"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795 713 303</a:t>
            </a:r>
            <a:br>
              <a:rPr lang="en-GB" sz="1200" b="1" dirty="0">
                <a:solidFill>
                  <a:srgbClr val="000000"/>
                </a:solidFill>
                <a:effectLst/>
                <a:latin typeface="Calibri" panose="020F0502020204030204" pitchFamily="34" charset="0"/>
                <a:ea typeface="Calibri" panose="020F0502020204030204" pitchFamily="34" charset="0"/>
                <a:cs typeface="Calibri" panose="020F0502020204030204" pitchFamily="34" charset="0"/>
              </a:rPr>
            </a:br>
            <a:r>
              <a:rPr lang="en-GB"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E:</a:t>
            </a:r>
            <a:r>
              <a:rPr lang="pl-PL"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r>
              <a:rPr lang="pl-PL"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hlinkClick r:id="rId8"/>
              </a:rPr>
              <a:t>j.durlik@grupa-dsc.eu</a:t>
            </a:r>
            <a:r>
              <a:rPr lang="pl-PL" sz="120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p>
        </p:txBody>
      </p:sp>
      <p:pic>
        <p:nvPicPr>
          <p:cNvPr id="11" name="Obraz 10" descr="Obraz zawierający tekst&#10;&#10;Opis wygenerowany automatycznie">
            <a:extLst>
              <a:ext uri="{FF2B5EF4-FFF2-40B4-BE49-F238E27FC236}">
                <a16:creationId xmlns:a16="http://schemas.microsoft.com/office/drawing/2014/main" id="{8F8CE8B5-2C71-064C-C8C7-C2D34900C1FA}"/>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332849" y="2944167"/>
            <a:ext cx="2512976" cy="360000"/>
          </a:xfrm>
          <a:prstGeom prst="rect">
            <a:avLst/>
          </a:prstGeom>
        </p:spPr>
      </p:pic>
    </p:spTree>
    <p:extLst>
      <p:ext uri="{BB962C8B-B14F-4D97-AF65-F5344CB8AC3E}">
        <p14:creationId xmlns:p14="http://schemas.microsoft.com/office/powerpoint/2010/main" val="24703010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193757" y="4005064"/>
            <a:ext cx="4756485" cy="368300"/>
          </a:xfrm>
        </p:spPr>
        <p:txBody>
          <a:bodyPr/>
          <a:lstStyle/>
          <a:p>
            <a:r>
              <a:rPr lang="pl-PL" sz="1600" b="1">
                <a:latin typeface="Calibri" panose="020F0502020204030204" pitchFamily="34" charset="0"/>
                <a:cs typeface="Calibri" panose="020F0502020204030204" pitchFamily="34" charset="0"/>
              </a:rPr>
              <a:t>PODSUMOWANIE I GŁÓWNE WNIOSKI</a:t>
            </a:r>
          </a:p>
        </p:txBody>
      </p:sp>
      <p:grpSp>
        <p:nvGrpSpPr>
          <p:cNvPr id="3" name="Grupa 2">
            <a:extLst>
              <a:ext uri="{FF2B5EF4-FFF2-40B4-BE49-F238E27FC236}">
                <a16:creationId xmlns:a16="http://schemas.microsoft.com/office/drawing/2014/main" id="{49EA6F29-904C-4B71-AC07-DC0B6230BC41}"/>
              </a:ext>
            </a:extLst>
          </p:cNvPr>
          <p:cNvGrpSpPr/>
          <p:nvPr/>
        </p:nvGrpSpPr>
        <p:grpSpPr>
          <a:xfrm>
            <a:off x="4403926" y="3200350"/>
            <a:ext cx="336145" cy="457300"/>
            <a:chOff x="7240588" y="2684463"/>
            <a:chExt cx="449263" cy="611188"/>
          </a:xfrm>
        </p:grpSpPr>
        <p:sp>
          <p:nvSpPr>
            <p:cNvPr id="4" name="Freeform 7">
              <a:extLst>
                <a:ext uri="{FF2B5EF4-FFF2-40B4-BE49-F238E27FC236}">
                  <a16:creationId xmlns:a16="http://schemas.microsoft.com/office/drawing/2014/main" id="{F25154EC-D2BD-496C-90A8-60DDE80EB91E}"/>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8">
              <a:extLst>
                <a:ext uri="{FF2B5EF4-FFF2-40B4-BE49-F238E27FC236}">
                  <a16:creationId xmlns:a16="http://schemas.microsoft.com/office/drawing/2014/main" id="{E571DB02-8478-4DBA-8A94-FDE198F435B1}"/>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Rectangle 37">
              <a:extLst>
                <a:ext uri="{FF2B5EF4-FFF2-40B4-BE49-F238E27FC236}">
                  <a16:creationId xmlns:a16="http://schemas.microsoft.com/office/drawing/2014/main" id="{77E0C833-62EB-49C3-B157-8D4E71B40228}"/>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 name="Grupa 6">
            <a:extLst>
              <a:ext uri="{FF2B5EF4-FFF2-40B4-BE49-F238E27FC236}">
                <a16:creationId xmlns:a16="http://schemas.microsoft.com/office/drawing/2014/main" id="{ADEDEECE-8581-43CD-8E37-38CDEBE75EFB}"/>
              </a:ext>
            </a:extLst>
          </p:cNvPr>
          <p:cNvGrpSpPr/>
          <p:nvPr/>
        </p:nvGrpSpPr>
        <p:grpSpPr>
          <a:xfrm>
            <a:off x="5191945" y="3196633"/>
            <a:ext cx="336145" cy="457300"/>
            <a:chOff x="7240588" y="2684463"/>
            <a:chExt cx="449263" cy="611188"/>
          </a:xfrm>
          <a:solidFill>
            <a:schemeClr val="tx1">
              <a:lumMod val="40000"/>
              <a:lumOff val="60000"/>
            </a:schemeClr>
          </a:solidFill>
        </p:grpSpPr>
        <p:sp>
          <p:nvSpPr>
            <p:cNvPr id="8" name="Freeform 7">
              <a:extLst>
                <a:ext uri="{FF2B5EF4-FFF2-40B4-BE49-F238E27FC236}">
                  <a16:creationId xmlns:a16="http://schemas.microsoft.com/office/drawing/2014/main" id="{FB5B80EF-76CA-4026-A535-265B42F87707}"/>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8">
              <a:extLst>
                <a:ext uri="{FF2B5EF4-FFF2-40B4-BE49-F238E27FC236}">
                  <a16:creationId xmlns:a16="http://schemas.microsoft.com/office/drawing/2014/main" id="{9A0F3E31-D42D-461A-8FD9-9971F2FC2CEB}"/>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Rectangle 37">
              <a:extLst>
                <a:ext uri="{FF2B5EF4-FFF2-40B4-BE49-F238E27FC236}">
                  <a16:creationId xmlns:a16="http://schemas.microsoft.com/office/drawing/2014/main" id="{4740FE8E-B96E-4F91-83EF-6CF9632A279F}"/>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 name="Grupa 10">
            <a:extLst>
              <a:ext uri="{FF2B5EF4-FFF2-40B4-BE49-F238E27FC236}">
                <a16:creationId xmlns:a16="http://schemas.microsoft.com/office/drawing/2014/main" id="{37762FF4-8D29-4ED1-9290-655C0349B825}"/>
              </a:ext>
            </a:extLst>
          </p:cNvPr>
          <p:cNvGrpSpPr/>
          <p:nvPr/>
        </p:nvGrpSpPr>
        <p:grpSpPr>
          <a:xfrm>
            <a:off x="5979964" y="3205664"/>
            <a:ext cx="336145" cy="457300"/>
            <a:chOff x="7240588" y="2684463"/>
            <a:chExt cx="449263" cy="611188"/>
          </a:xfrm>
          <a:solidFill>
            <a:schemeClr val="bg1">
              <a:lumMod val="95000"/>
            </a:schemeClr>
          </a:solidFill>
        </p:grpSpPr>
        <p:sp>
          <p:nvSpPr>
            <p:cNvPr id="12" name="Freeform 7">
              <a:extLst>
                <a:ext uri="{FF2B5EF4-FFF2-40B4-BE49-F238E27FC236}">
                  <a16:creationId xmlns:a16="http://schemas.microsoft.com/office/drawing/2014/main" id="{E283FB0A-314A-4574-9044-3997C40155F2}"/>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8">
              <a:extLst>
                <a:ext uri="{FF2B5EF4-FFF2-40B4-BE49-F238E27FC236}">
                  <a16:creationId xmlns:a16="http://schemas.microsoft.com/office/drawing/2014/main" id="{09AED55A-0643-469D-97FB-7E3CAB46812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Rectangle 37">
              <a:extLst>
                <a:ext uri="{FF2B5EF4-FFF2-40B4-BE49-F238E27FC236}">
                  <a16:creationId xmlns:a16="http://schemas.microsoft.com/office/drawing/2014/main" id="{9B609BAA-243D-4219-BF63-E6C42EB4F215}"/>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 name="Grupa 14">
            <a:extLst>
              <a:ext uri="{FF2B5EF4-FFF2-40B4-BE49-F238E27FC236}">
                <a16:creationId xmlns:a16="http://schemas.microsoft.com/office/drawing/2014/main" id="{CF37E1AC-268A-40B5-BDB7-F640262221C7}"/>
              </a:ext>
            </a:extLst>
          </p:cNvPr>
          <p:cNvGrpSpPr/>
          <p:nvPr/>
        </p:nvGrpSpPr>
        <p:grpSpPr>
          <a:xfrm>
            <a:off x="3592744" y="3214695"/>
            <a:ext cx="336145" cy="457300"/>
            <a:chOff x="7240588" y="2684463"/>
            <a:chExt cx="449263" cy="611188"/>
          </a:xfrm>
          <a:solidFill>
            <a:schemeClr val="tx1">
              <a:lumMod val="40000"/>
              <a:lumOff val="60000"/>
            </a:schemeClr>
          </a:solidFill>
        </p:grpSpPr>
        <p:sp>
          <p:nvSpPr>
            <p:cNvPr id="16" name="Freeform 7">
              <a:extLst>
                <a:ext uri="{FF2B5EF4-FFF2-40B4-BE49-F238E27FC236}">
                  <a16:creationId xmlns:a16="http://schemas.microsoft.com/office/drawing/2014/main" id="{54AFB186-DA64-434C-A8BF-15496DCC89EE}"/>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8">
              <a:extLst>
                <a:ext uri="{FF2B5EF4-FFF2-40B4-BE49-F238E27FC236}">
                  <a16:creationId xmlns:a16="http://schemas.microsoft.com/office/drawing/2014/main" id="{3BAB66F0-778C-43F7-BF93-C54316F995D3}"/>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Rectangle 37">
              <a:extLst>
                <a:ext uri="{FF2B5EF4-FFF2-40B4-BE49-F238E27FC236}">
                  <a16:creationId xmlns:a16="http://schemas.microsoft.com/office/drawing/2014/main" id="{387A6045-25E1-4C51-86BA-2F2707407A3A}"/>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90F0143F-8DB0-4BDF-8200-73BA4760FE55}"/>
              </a:ext>
            </a:extLst>
          </p:cNvPr>
          <p:cNvGrpSpPr/>
          <p:nvPr/>
        </p:nvGrpSpPr>
        <p:grpSpPr>
          <a:xfrm>
            <a:off x="2808968" y="3200350"/>
            <a:ext cx="336145" cy="457300"/>
            <a:chOff x="7240588" y="2684463"/>
            <a:chExt cx="449263" cy="611188"/>
          </a:xfrm>
          <a:solidFill>
            <a:schemeClr val="bg1">
              <a:lumMod val="95000"/>
            </a:schemeClr>
          </a:solidFill>
        </p:grpSpPr>
        <p:sp>
          <p:nvSpPr>
            <p:cNvPr id="20" name="Freeform 7">
              <a:extLst>
                <a:ext uri="{FF2B5EF4-FFF2-40B4-BE49-F238E27FC236}">
                  <a16:creationId xmlns:a16="http://schemas.microsoft.com/office/drawing/2014/main" id="{9980A634-D9B1-4E6A-9632-CAE5B1FCCA25}"/>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
              <a:extLst>
                <a:ext uri="{FF2B5EF4-FFF2-40B4-BE49-F238E27FC236}">
                  <a16:creationId xmlns:a16="http://schemas.microsoft.com/office/drawing/2014/main" id="{8F0DA90F-AAF5-4C02-B2E3-51E115370CB0}"/>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Rectangle 37">
              <a:extLst>
                <a:ext uri="{FF2B5EF4-FFF2-40B4-BE49-F238E27FC236}">
                  <a16:creationId xmlns:a16="http://schemas.microsoft.com/office/drawing/2014/main" id="{43D254CA-AC33-4A20-9AF2-B54369E39EAB}"/>
                </a:ext>
              </a:extLst>
            </p:cNvPr>
            <p:cNvSpPr>
              <a:spLocks noChangeArrowheads="1"/>
            </p:cNvSpPr>
            <p:nvPr/>
          </p:nvSpPr>
          <p:spPr bwMode="auto">
            <a:xfrm>
              <a:off x="7264400" y="3221038"/>
              <a:ext cx="74613"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68170723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A0CC1E"/>
                </a:solidFill>
              </a:rPr>
              <a:t>Blok I:</a:t>
            </a:r>
            <a:r>
              <a:rPr lang="pl-PL" sz="1600"/>
              <a:t> </a:t>
            </a:r>
            <a:r>
              <a:rPr lang="pl-PL" sz="1600" b="1"/>
              <a:t>Największe wyzwania dla Polski a problemy środowiska naturalnego </a:t>
            </a:r>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16" name="Freeform 24">
            <a:extLst>
              <a:ext uri="{FF2B5EF4-FFF2-40B4-BE49-F238E27FC236}">
                <a16:creationId xmlns:a16="http://schemas.microsoft.com/office/drawing/2014/main" id="{40A46348-B7C3-4576-808A-4B1BDCF7542A}"/>
              </a:ext>
            </a:extLst>
          </p:cNvPr>
          <p:cNvSpPr>
            <a:spLocks noChangeAspect="1"/>
          </p:cNvSpPr>
          <p:nvPr/>
        </p:nvSpPr>
        <p:spPr bwMode="auto">
          <a:xfrm>
            <a:off x="5618113" y="2565125"/>
            <a:ext cx="2755045" cy="288000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 name="Symbol zastępczy tekstu 20">
            <a:extLst>
              <a:ext uri="{FF2B5EF4-FFF2-40B4-BE49-F238E27FC236}">
                <a16:creationId xmlns:a16="http://schemas.microsoft.com/office/drawing/2014/main" id="{D3005864-1D84-AFA9-C281-F46A050ADA05}"/>
              </a:ext>
            </a:extLst>
          </p:cNvPr>
          <p:cNvSpPr>
            <a:spLocks noGrp="1"/>
          </p:cNvSpPr>
          <p:nvPr>
            <p:ph type="body" sz="quarter" idx="11"/>
          </p:nvPr>
        </p:nvSpPr>
        <p:spPr>
          <a:xfrm>
            <a:off x="1042988" y="1335088"/>
            <a:ext cx="4103687" cy="3816350"/>
          </a:xfrm>
        </p:spPr>
        <p:txBody>
          <a:bodyPr/>
          <a:lstStyle/>
          <a:p>
            <a:endParaRPr lang="pl-PL" sz="1200" dirty="0"/>
          </a:p>
          <a:p>
            <a:r>
              <a:rPr lang="pl-PL" sz="1050" dirty="0"/>
              <a:t>Zdaniem badanych najwięcej problemów do rozwiązania Polska posiada w obszarze: </a:t>
            </a:r>
            <a:r>
              <a:rPr lang="pl-PL" sz="1050" b="1" dirty="0"/>
              <a:t>ochrony zdrowia (52%), oświaty i wychowania (31%) oraz wymiaru sprawiedliwości (30%). </a:t>
            </a:r>
            <a:r>
              <a:rPr lang="pl-PL" sz="1050" dirty="0"/>
              <a:t>Jednocześnie wymiar sprawiedliwości w tegorocznej edycji uzyskał największy wzrost liczby wskazań </a:t>
            </a:r>
            <a:r>
              <a:rPr lang="pl-PL" sz="1050" b="1" dirty="0">
                <a:solidFill>
                  <a:schemeClr val="accent4"/>
                </a:solidFill>
              </a:rPr>
              <a:t>(+24%) </a:t>
            </a:r>
            <a:r>
              <a:rPr lang="pl-PL" sz="1050" dirty="0"/>
              <a:t>w porównaniu z rokiem 2020. Świadczy to zwiększeniu świadomości tego problemu wśród Polaków i wyraża ich obawy związane z negatywnymi konsekwencjami obecnej sytuacji </a:t>
            </a:r>
            <a:br>
              <a:rPr lang="pl-PL" sz="1050" dirty="0"/>
            </a:br>
            <a:r>
              <a:rPr lang="pl-PL" sz="1050" dirty="0"/>
              <a:t>w kraju.</a:t>
            </a:r>
          </a:p>
          <a:p>
            <a:endParaRPr lang="pl-PL" sz="1050" dirty="0"/>
          </a:p>
          <a:p>
            <a:r>
              <a:rPr lang="pl-PL" sz="1050" dirty="0"/>
              <a:t>Skutkiem wojny w Ukrainie jest znaczący wzrost wskazań problemów </a:t>
            </a:r>
            <a:br>
              <a:rPr lang="pl-PL" sz="1050" dirty="0"/>
            </a:br>
            <a:r>
              <a:rPr lang="pl-PL" sz="1050" dirty="0"/>
              <a:t>z </a:t>
            </a:r>
            <a:r>
              <a:rPr lang="pl-PL" sz="1050" b="1" dirty="0"/>
              <a:t>bezpieczeństwem energetycznym. </a:t>
            </a:r>
            <a:r>
              <a:rPr lang="pl-PL" sz="1050" dirty="0"/>
              <a:t>Obszar ten z wynikiem prawie 30% uplasował się na 4 miejscu odnotowując </a:t>
            </a:r>
            <a:r>
              <a:rPr lang="pl-PL" sz="1050" b="1" dirty="0">
                <a:solidFill>
                  <a:schemeClr val="accent4"/>
                </a:solidFill>
              </a:rPr>
              <a:t>wzrost o 21%.</a:t>
            </a:r>
          </a:p>
          <a:p>
            <a:endParaRPr lang="pl-PL" sz="1050" dirty="0"/>
          </a:p>
          <a:p>
            <a:r>
              <a:rPr lang="pl-PL" sz="1050" dirty="0"/>
              <a:t>Największy spadek w porównaniu z rokiem 2020 odnotował problem </a:t>
            </a:r>
            <a:r>
              <a:rPr lang="pl-PL" sz="1050" b="1" dirty="0"/>
              <a:t>ochrony środowiska (24%) </a:t>
            </a:r>
            <a:r>
              <a:rPr lang="pl-PL" sz="1050" dirty="0"/>
              <a:t>– </a:t>
            </a:r>
            <a:r>
              <a:rPr lang="pl-PL" sz="1050" b="1" dirty="0">
                <a:solidFill>
                  <a:schemeClr val="accent6"/>
                </a:solidFill>
              </a:rPr>
              <a:t>spadek o 28%. </a:t>
            </a:r>
            <a:r>
              <a:rPr lang="pl-PL" sz="1050" dirty="0"/>
              <a:t>W wyniku obecnych zagrożeń wynikających z sytuacji politycznej, kwestia ochrony środowiska jest już oceniana jako mniej priorytetowa,</a:t>
            </a:r>
          </a:p>
          <a:p>
            <a:endParaRPr lang="pl-PL" sz="1050" dirty="0"/>
          </a:p>
          <a:p>
            <a:r>
              <a:rPr lang="pl-PL" sz="1050" dirty="0"/>
              <a:t>W przypadku zagrożeń środowiska naturalnego największym problemem jest zanieczyszczenie powietrza, problem śmieci </a:t>
            </a:r>
            <a:br>
              <a:rPr lang="pl-PL" sz="1050" dirty="0"/>
            </a:br>
            <a:r>
              <a:rPr lang="pl-PL" sz="1050" dirty="0"/>
              <a:t>i zanieczyszczenie wód oraz niskie zasoby wody.</a:t>
            </a:r>
          </a:p>
          <a:p>
            <a:endParaRPr lang="pl-PL" b="1" dirty="0">
              <a:solidFill>
                <a:schemeClr val="accent4"/>
              </a:solidFill>
            </a:endParaRPr>
          </a:p>
          <a:p>
            <a:endParaRPr lang="pl-PL" sz="1000" dirty="0"/>
          </a:p>
          <a:p>
            <a:endParaRPr lang="pl-PL" sz="1000" dirty="0">
              <a:solidFill>
                <a:schemeClr val="tx1"/>
              </a:solidFill>
            </a:endParaRPr>
          </a:p>
          <a:p>
            <a:pPr marL="0" indent="0">
              <a:buNone/>
            </a:pPr>
            <a:endParaRPr lang="pl-PL" sz="1000" dirty="0">
              <a:solidFill>
                <a:schemeClr val="tx1"/>
              </a:solidFill>
            </a:endParaRPr>
          </a:p>
        </p:txBody>
      </p:sp>
    </p:spTree>
    <p:extLst>
      <p:ext uri="{BB962C8B-B14F-4D97-AF65-F5344CB8AC3E}">
        <p14:creationId xmlns:p14="http://schemas.microsoft.com/office/powerpoint/2010/main" val="8195121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48AA48"/>
                </a:solidFill>
              </a:rPr>
              <a:t>Blok II:</a:t>
            </a:r>
            <a:r>
              <a:rPr lang="pl-PL" sz="1600">
                <a:solidFill>
                  <a:srgbClr val="48AA48"/>
                </a:solidFill>
              </a:rPr>
              <a:t> </a:t>
            </a:r>
            <a:r>
              <a:rPr lang="pl-PL" sz="1600" b="1"/>
              <a:t>Środowisko naturalne i jego ochrona </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8" y="1334444"/>
            <a:ext cx="4103687" cy="4254795"/>
          </a:xfrm>
        </p:spPr>
        <p:txBody>
          <a:bodyPr/>
          <a:lstStyle/>
          <a:p>
            <a:pPr marL="0" indent="0" algn="l">
              <a:buNone/>
            </a:pPr>
            <a:endParaRPr lang="pl-PL" sz="1400" dirty="0"/>
          </a:p>
          <a:p>
            <a:pPr marL="0" indent="0" algn="l">
              <a:buNone/>
            </a:pPr>
            <a:endParaRPr lang="pl-PL" dirty="0"/>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23" name="Grupa 22">
            <a:extLst>
              <a:ext uri="{FF2B5EF4-FFF2-40B4-BE49-F238E27FC236}">
                <a16:creationId xmlns:a16="http://schemas.microsoft.com/office/drawing/2014/main" id="{E95FAEF0-938E-4251-AD90-D265495EDEBF}"/>
              </a:ext>
            </a:extLst>
          </p:cNvPr>
          <p:cNvGrpSpPr>
            <a:grpSpLocks noChangeAspect="1"/>
          </p:cNvGrpSpPr>
          <p:nvPr/>
        </p:nvGrpSpPr>
        <p:grpSpPr>
          <a:xfrm>
            <a:off x="5867053" y="2565125"/>
            <a:ext cx="2368805" cy="2880000"/>
            <a:chOff x="3635896" y="1196752"/>
            <a:chExt cx="1170966" cy="1423665"/>
          </a:xfrm>
          <a:solidFill>
            <a:srgbClr val="F2F2F2"/>
          </a:solidFill>
        </p:grpSpPr>
        <p:sp>
          <p:nvSpPr>
            <p:cNvPr id="24" name="Freeform 8">
              <a:extLst>
                <a:ext uri="{FF2B5EF4-FFF2-40B4-BE49-F238E27FC236}">
                  <a16:creationId xmlns:a16="http://schemas.microsoft.com/office/drawing/2014/main" id="{60036204-E7A2-4C91-8F8A-8C1D41EABE5C}"/>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pic>
          <p:nvPicPr>
            <p:cNvPr id="25" name="Grafika 24" descr="Drzewo liściaste">
              <a:extLst>
                <a:ext uri="{FF2B5EF4-FFF2-40B4-BE49-F238E27FC236}">
                  <a16:creationId xmlns:a16="http://schemas.microsoft.com/office/drawing/2014/main" id="{BCB7AC51-7245-445C-9814-9014FF458065}"/>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
        <p:nvSpPr>
          <p:cNvPr id="2" name="Symbol zastępczy tekstu 20">
            <a:extLst>
              <a:ext uri="{FF2B5EF4-FFF2-40B4-BE49-F238E27FC236}">
                <a16:creationId xmlns:a16="http://schemas.microsoft.com/office/drawing/2014/main" id="{5B6D7E12-76EF-93B3-A39C-172C64A64546}"/>
              </a:ext>
            </a:extLst>
          </p:cNvPr>
          <p:cNvSpPr txBox="1">
            <a:spLocks/>
          </p:cNvSpPr>
          <p:nvPr/>
        </p:nvSpPr>
        <p:spPr>
          <a:xfrm>
            <a:off x="1042988" y="1335088"/>
            <a:ext cx="4103687" cy="3816350"/>
          </a:xfrm>
          <a:prstGeom prst="rect">
            <a:avLst/>
          </a:prstGeom>
        </p:spPr>
        <p:txBody>
          <a:bodyPr/>
          <a:lstStyle>
            <a:lvl1pPr marL="171450" indent="-171450" algn="just" defTabSz="914400" rtl="0" eaLnBrk="1" latinLnBrk="0" hangingPunct="1">
              <a:lnSpc>
                <a:spcPct val="114000"/>
              </a:lnSpc>
              <a:spcBef>
                <a:spcPts val="0"/>
              </a:spcBef>
              <a:spcAft>
                <a:spcPts val="0"/>
              </a:spcAft>
              <a:buFont typeface="Courier New" panose="02070309020205020404" pitchFamily="49" charset="0"/>
              <a:buChar char="o"/>
              <a:defRPr sz="1000" kern="1200" baseline="0">
                <a:solidFill>
                  <a:schemeClr val="tx1"/>
                </a:solidFill>
                <a:latin typeface="+mn-lt"/>
                <a:ea typeface="+mn-ea"/>
                <a:cs typeface="+mn-cs"/>
              </a:defRPr>
            </a:lvl1pPr>
            <a:lvl2pPr marL="742950" indent="-285750" algn="l" defTabSz="914400" rtl="0" eaLnBrk="1" latinLnBrk="0" hangingPunct="1">
              <a:spcBef>
                <a:spcPct val="20000"/>
              </a:spcBef>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lang="pl-PL" sz="1000" kern="1200" dirty="0" smtClean="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pl-PL" dirty="0"/>
          </a:p>
          <a:p>
            <a:r>
              <a:rPr lang="pl-PL" sz="1050" dirty="0"/>
              <a:t>Mieszkańcy Polski niezmiennie od 2011 roku </a:t>
            </a:r>
            <a:r>
              <a:rPr lang="pl-PL" sz="1050" b="1" dirty="0"/>
              <a:t>lepiej oceniają obecny stan środowiska w swojej okolicy zamieszkania</a:t>
            </a:r>
            <a:r>
              <a:rPr lang="pl-PL" sz="1050" dirty="0"/>
              <a:t> niż ogólnie w kraju.</a:t>
            </a:r>
          </a:p>
          <a:p>
            <a:endParaRPr lang="pl-PL" sz="1050" dirty="0"/>
          </a:p>
          <a:p>
            <a:r>
              <a:rPr lang="pl-PL" sz="1050" dirty="0"/>
              <a:t>Wśród najczęściej wskazywanych powodów dla których Polacy chcą chronić środowisko jest </a:t>
            </a:r>
            <a:r>
              <a:rPr lang="pl-PL" sz="1050" b="1" dirty="0"/>
              <a:t>troska o przyszłe pokolenia oraz dbałość </a:t>
            </a:r>
            <a:br>
              <a:rPr lang="pl-PL" sz="1050" b="1" dirty="0"/>
            </a:br>
            <a:r>
              <a:rPr lang="pl-PL" sz="1050" b="1" dirty="0"/>
              <a:t>o zdrowie człowieka.</a:t>
            </a:r>
          </a:p>
          <a:p>
            <a:endParaRPr lang="pl-PL" sz="1050" dirty="0"/>
          </a:p>
          <a:p>
            <a:r>
              <a:rPr lang="pl-PL" sz="1050" dirty="0"/>
              <a:t>Stan środowiska zależy przede wszystkim od </a:t>
            </a:r>
            <a:r>
              <a:rPr lang="pl-PL" sz="1050" b="1" dirty="0"/>
              <a:t>aktywności każdego </a:t>
            </a:r>
            <a:br>
              <a:rPr lang="pl-PL" sz="1050" b="1" dirty="0"/>
            </a:br>
            <a:r>
              <a:rPr lang="pl-PL" sz="1050" b="1" dirty="0"/>
              <a:t>z nas (62%), </a:t>
            </a:r>
            <a:r>
              <a:rPr lang="pl-PL" sz="1050" dirty="0"/>
              <a:t>a w dalszej kolejności od dobrych przepisów prawnych (36%) oraz uznania przez nasze społeczeństwo kwestii środowiska za ważny problem (33%).</a:t>
            </a:r>
          </a:p>
          <a:p>
            <a:endParaRPr lang="pl-PL" sz="1050" dirty="0"/>
          </a:p>
          <a:p>
            <a:r>
              <a:rPr lang="pl-PL" sz="1050" dirty="0"/>
              <a:t>Najważniejszym źródłem informacji na temat środowiska naturalnego jest </a:t>
            </a:r>
            <a:r>
              <a:rPr lang="pl-PL" sz="1050" b="1" dirty="0"/>
              <a:t>Internet (74%) </a:t>
            </a:r>
            <a:r>
              <a:rPr lang="pl-PL" sz="1050" dirty="0"/>
              <a:t>oraz </a:t>
            </a:r>
            <a:r>
              <a:rPr lang="pl-PL" sz="1050" b="1" dirty="0"/>
              <a:t>telewizja (52%).</a:t>
            </a:r>
          </a:p>
          <a:p>
            <a:endParaRPr lang="pl-PL" sz="1050" dirty="0"/>
          </a:p>
          <a:p>
            <a:r>
              <a:rPr lang="pl-PL" sz="1050" dirty="0"/>
              <a:t>Za kształtowanie postaw i zachowań ekologicznych </a:t>
            </a:r>
            <a:r>
              <a:rPr lang="pl-PL" sz="1050" b="1" dirty="0"/>
              <a:t>każdy jest odpowiedzialny indywidualnie (44%), </a:t>
            </a:r>
            <a:r>
              <a:rPr lang="pl-PL" sz="1050" dirty="0"/>
              <a:t>ale dużą rolę powinny odgrywać również szkoła (38%), władze centralne (31%), rodzina (31%) oraz władze samorządowe (22%).</a:t>
            </a:r>
          </a:p>
          <a:p>
            <a:endParaRPr lang="pl-PL" dirty="0"/>
          </a:p>
          <a:p>
            <a:pPr marL="0" indent="0">
              <a:buNone/>
            </a:pPr>
            <a:endParaRPr lang="pl-PL" dirty="0"/>
          </a:p>
        </p:txBody>
      </p:sp>
    </p:spTree>
    <p:extLst>
      <p:ext uri="{BB962C8B-B14F-4D97-AF65-F5344CB8AC3E}">
        <p14:creationId xmlns:p14="http://schemas.microsoft.com/office/powerpoint/2010/main" val="15770156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0094CF"/>
                </a:solidFill>
              </a:rPr>
              <a:t>Blok III:</a:t>
            </a:r>
            <a:r>
              <a:rPr lang="pl-PL" sz="1600">
                <a:solidFill>
                  <a:srgbClr val="0094CF"/>
                </a:solidFill>
              </a:rPr>
              <a:t> </a:t>
            </a:r>
            <a:r>
              <a:rPr lang="pl-PL" sz="1600" b="1"/>
              <a:t>Jakość powietrza</a:t>
            </a:r>
          </a:p>
        </p:txBody>
      </p:sp>
      <p:sp>
        <p:nvSpPr>
          <p:cNvPr id="21" name="Symbol zastępczy tekstu 20">
            <a:extLst>
              <a:ext uri="{FF2B5EF4-FFF2-40B4-BE49-F238E27FC236}">
                <a16:creationId xmlns:a16="http://schemas.microsoft.com/office/drawing/2014/main" id="{A891FE7A-7EC4-4F02-8AC7-FB39384211E0}"/>
              </a:ext>
            </a:extLst>
          </p:cNvPr>
          <p:cNvSpPr>
            <a:spLocks noGrp="1"/>
          </p:cNvSpPr>
          <p:nvPr>
            <p:ph type="body" sz="quarter" idx="11"/>
          </p:nvPr>
        </p:nvSpPr>
        <p:spPr>
          <a:xfrm>
            <a:off x="1043608" y="1334445"/>
            <a:ext cx="5256584" cy="3816200"/>
          </a:xfrm>
        </p:spPr>
        <p:txBody>
          <a:bodyPr/>
          <a:lstStyle/>
          <a:p>
            <a:pPr marL="0" indent="0" algn="l" fontAlgn="ctr">
              <a:buNone/>
            </a:pPr>
            <a:endParaRPr lang="pl-PL" sz="1400" b="0" u="none" strike="noStrike" dirty="0">
              <a:solidFill>
                <a:schemeClr val="tx1"/>
              </a:solidFill>
              <a:effectLst/>
            </a:endParaRPr>
          </a:p>
          <a:p>
            <a:pPr marL="0" indent="0" algn="l">
              <a:buNone/>
            </a:pPr>
            <a:endParaRPr lang="pl-PL" sz="1400" dirty="0"/>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pic>
        <p:nvPicPr>
          <p:cNvPr id="15" name="Grafika 14" descr="Wietrznie">
            <a:extLst>
              <a:ext uri="{FF2B5EF4-FFF2-40B4-BE49-F238E27FC236}">
                <a16:creationId xmlns:a16="http://schemas.microsoft.com/office/drawing/2014/main" id="{8B54174B-E5C5-4519-B716-D1C48E7723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251236" y="3069950"/>
            <a:ext cx="2880000" cy="2880000"/>
          </a:xfrm>
          <a:prstGeom prst="rect">
            <a:avLst/>
          </a:prstGeom>
        </p:spPr>
      </p:pic>
      <p:sp>
        <p:nvSpPr>
          <p:cNvPr id="3" name="Symbol zastępczy tekstu 20">
            <a:extLst>
              <a:ext uri="{FF2B5EF4-FFF2-40B4-BE49-F238E27FC236}">
                <a16:creationId xmlns:a16="http://schemas.microsoft.com/office/drawing/2014/main" id="{A07695D8-3FFB-5ECB-1E43-65EEF52740CB}"/>
              </a:ext>
            </a:extLst>
          </p:cNvPr>
          <p:cNvSpPr txBox="1">
            <a:spLocks/>
          </p:cNvSpPr>
          <p:nvPr/>
        </p:nvSpPr>
        <p:spPr>
          <a:xfrm>
            <a:off x="1042988" y="1335088"/>
            <a:ext cx="4103687" cy="3816350"/>
          </a:xfrm>
          <a:prstGeom prst="rect">
            <a:avLst/>
          </a:prstGeom>
        </p:spPr>
        <p:txBody>
          <a:bodyPr/>
          <a:lstStyle>
            <a:lvl1pPr marL="171450" indent="-171450" algn="just" defTabSz="914400" rtl="0" eaLnBrk="1" latinLnBrk="0" hangingPunct="1">
              <a:lnSpc>
                <a:spcPct val="114000"/>
              </a:lnSpc>
              <a:spcBef>
                <a:spcPts val="0"/>
              </a:spcBef>
              <a:spcAft>
                <a:spcPts val="0"/>
              </a:spcAft>
              <a:buFont typeface="Courier New" panose="02070309020205020404" pitchFamily="49" charset="0"/>
              <a:buChar char="o"/>
              <a:defRPr sz="1000" kern="1200" baseline="0">
                <a:solidFill>
                  <a:schemeClr val="tx1"/>
                </a:solidFill>
                <a:latin typeface="+mn-lt"/>
                <a:ea typeface="+mn-ea"/>
                <a:cs typeface="+mn-cs"/>
              </a:defRPr>
            </a:lvl1pPr>
            <a:lvl2pPr marL="742950" indent="-285750" algn="l" defTabSz="914400" rtl="0" eaLnBrk="1" latinLnBrk="0" hangingPunct="1">
              <a:spcBef>
                <a:spcPct val="20000"/>
              </a:spcBef>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lang="pl-PL" sz="1000" kern="1200" dirty="0" smtClean="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pl-PL" dirty="0"/>
          </a:p>
          <a:p>
            <a:r>
              <a:rPr lang="pl-PL" sz="1050" dirty="0"/>
              <a:t>Za najważniejszą przyczynę zanieczyszczenia powietrza w Polsce respondenci uznali </a:t>
            </a:r>
            <a:r>
              <a:rPr lang="pl-PL" sz="1050" b="1" dirty="0"/>
              <a:t>dużą emisję z fabryk</a:t>
            </a:r>
            <a:r>
              <a:rPr lang="pl-PL" sz="1050" dirty="0"/>
              <a:t>. Mimo, że w tegorocznej edycji badania powód ten uplasował się na pierwszym miejscu to jednak jego ważność zmniejsza się z roku na rok. Jako drugi powód zanieczyszczenia Polacy wskazali emisję z indywidualnych źródeł czyli pieców domowych.</a:t>
            </a:r>
          </a:p>
          <a:p>
            <a:endParaRPr lang="pl-PL" sz="1050" dirty="0"/>
          </a:p>
          <a:p>
            <a:r>
              <a:rPr lang="pl-PL" sz="1050" dirty="0"/>
              <a:t>36% Polaków korzysta z </a:t>
            </a:r>
            <a:r>
              <a:rPr lang="pl-PL" sz="1050" b="1" dirty="0"/>
              <a:t>podłączenia do sieci ciepłowniczej</a:t>
            </a:r>
            <a:r>
              <a:rPr lang="pl-PL" sz="1050" dirty="0"/>
              <a:t>. Wyniki podobne jak w roku 2020 uzyskało ogrzewanie gazowe (29%) oraz węgiel (15%).</a:t>
            </a:r>
          </a:p>
          <a:p>
            <a:endParaRPr lang="pl-PL" sz="1050" dirty="0"/>
          </a:p>
          <a:p>
            <a:r>
              <a:rPr lang="pl-PL" sz="1050" dirty="0"/>
              <a:t>38% osób aktualnie korzystających z węgla lub brykietu </a:t>
            </a:r>
            <a:r>
              <a:rPr lang="pl-PL" sz="1050" b="1" dirty="0"/>
              <a:t>planuje zmienić swój piec na bardziej ekologiczne </a:t>
            </a:r>
            <a:r>
              <a:rPr lang="pl-PL" sz="1050" dirty="0"/>
              <a:t>źródło energii. Osoby, które nie planują zmiany (54%) uzasadniają swoją decyzję przede wszystkim wysokimi kosztami takiej inwestycji.</a:t>
            </a:r>
          </a:p>
          <a:p>
            <a:endParaRPr lang="pl-PL" sz="1050" dirty="0"/>
          </a:p>
          <a:p>
            <a:r>
              <a:rPr lang="pl-PL" sz="1050" dirty="0"/>
              <a:t>Polacy wyrażają opinie, że w celu poprawy jakości powietrza należy </a:t>
            </a:r>
            <a:r>
              <a:rPr lang="pl-PL" sz="1050" b="1" dirty="0"/>
              <a:t>wymienić stare piece węglowe na piece niskoemisyjne </a:t>
            </a:r>
            <a:r>
              <a:rPr lang="pl-PL" sz="1050" dirty="0"/>
              <a:t>oraz </a:t>
            </a:r>
            <a:r>
              <a:rPr lang="pl-PL" sz="1050" b="1" dirty="0"/>
              <a:t>stosować odnawialne źródła energii.</a:t>
            </a:r>
          </a:p>
          <a:p>
            <a:endParaRPr lang="pl-PL" dirty="0"/>
          </a:p>
          <a:p>
            <a:endParaRPr lang="pl-PL" dirty="0"/>
          </a:p>
          <a:p>
            <a:pPr marL="0" indent="0" algn="l" fontAlgn="ctr">
              <a:buNone/>
            </a:pPr>
            <a:endParaRPr lang="pl-PL" sz="1000" b="0" u="none" strike="noStrike" dirty="0">
              <a:solidFill>
                <a:schemeClr val="tx1"/>
              </a:solidFill>
              <a:effectLst/>
            </a:endParaRPr>
          </a:p>
          <a:p>
            <a:endParaRPr lang="pl-PL" dirty="0"/>
          </a:p>
          <a:p>
            <a:endParaRPr lang="pl-PL" dirty="0"/>
          </a:p>
          <a:p>
            <a:pPr marL="0" indent="0">
              <a:buFont typeface="Courier New" panose="02070309020205020404" pitchFamily="49" charset="0"/>
              <a:buNone/>
            </a:pPr>
            <a:endParaRPr lang="pl-PL" dirty="0"/>
          </a:p>
        </p:txBody>
      </p:sp>
    </p:spTree>
    <p:extLst>
      <p:ext uri="{BB962C8B-B14F-4D97-AF65-F5344CB8AC3E}">
        <p14:creationId xmlns:p14="http://schemas.microsoft.com/office/powerpoint/2010/main" val="32046200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a:solidFill>
                  <a:srgbClr val="FF9900"/>
                </a:solidFill>
              </a:rPr>
              <a:t>Blok IV:</a:t>
            </a:r>
            <a:r>
              <a:rPr lang="pl-PL" sz="1600">
                <a:solidFill>
                  <a:srgbClr val="FF9900"/>
                </a:solidFill>
              </a:rPr>
              <a:t> </a:t>
            </a:r>
            <a:r>
              <a:rPr lang="pl-PL" sz="1600" b="1"/>
              <a:t>Gospodarowanie odpadami </a:t>
            </a:r>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9" name="Grupa 18">
            <a:extLst>
              <a:ext uri="{FF2B5EF4-FFF2-40B4-BE49-F238E27FC236}">
                <a16:creationId xmlns:a16="http://schemas.microsoft.com/office/drawing/2014/main" id="{9677D6B3-3149-410C-9295-8EB106240F88}"/>
              </a:ext>
            </a:extLst>
          </p:cNvPr>
          <p:cNvGrpSpPr>
            <a:grpSpLocks noChangeAspect="1"/>
          </p:cNvGrpSpPr>
          <p:nvPr/>
        </p:nvGrpSpPr>
        <p:grpSpPr>
          <a:xfrm>
            <a:off x="6475516" y="2132856"/>
            <a:ext cx="2140632" cy="2880000"/>
            <a:chOff x="6345238" y="3527426"/>
            <a:chExt cx="482601" cy="649288"/>
          </a:xfrm>
          <a:solidFill>
            <a:srgbClr val="F2F2F2"/>
          </a:solidFill>
        </p:grpSpPr>
        <p:sp>
          <p:nvSpPr>
            <p:cNvPr id="23" name="Freeform 20">
              <a:extLst>
                <a:ext uri="{FF2B5EF4-FFF2-40B4-BE49-F238E27FC236}">
                  <a16:creationId xmlns:a16="http://schemas.microsoft.com/office/drawing/2014/main" id="{C7EC03D5-4B95-4418-9360-163413A57782}"/>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21">
              <a:extLst>
                <a:ext uri="{FF2B5EF4-FFF2-40B4-BE49-F238E27FC236}">
                  <a16:creationId xmlns:a16="http://schemas.microsoft.com/office/drawing/2014/main" id="{16C8B115-CDDB-4B53-8763-4D0BACC6AEE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22">
              <a:extLst>
                <a:ext uri="{FF2B5EF4-FFF2-40B4-BE49-F238E27FC236}">
                  <a16:creationId xmlns:a16="http://schemas.microsoft.com/office/drawing/2014/main" id="{0A8FDAB2-4CDB-49AA-9945-BB1C7B29C26D}"/>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55">
              <a:extLst>
                <a:ext uri="{FF2B5EF4-FFF2-40B4-BE49-F238E27FC236}">
                  <a16:creationId xmlns:a16="http://schemas.microsoft.com/office/drawing/2014/main" id="{B33B5ACE-41FD-4484-A78B-23113C6DE4B6}"/>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4" name="Symbol zastępczy tekstu 20">
            <a:extLst>
              <a:ext uri="{FF2B5EF4-FFF2-40B4-BE49-F238E27FC236}">
                <a16:creationId xmlns:a16="http://schemas.microsoft.com/office/drawing/2014/main" id="{4C79BA27-D7CA-8244-AA70-CD3CAD9D587B}"/>
              </a:ext>
            </a:extLst>
          </p:cNvPr>
          <p:cNvSpPr txBox="1">
            <a:spLocks/>
          </p:cNvSpPr>
          <p:nvPr/>
        </p:nvSpPr>
        <p:spPr>
          <a:xfrm>
            <a:off x="1042988" y="1335088"/>
            <a:ext cx="4103687" cy="3816350"/>
          </a:xfrm>
          <a:prstGeom prst="rect">
            <a:avLst/>
          </a:prstGeom>
        </p:spPr>
        <p:txBody>
          <a:bodyPr/>
          <a:lstStyle>
            <a:lvl1pPr marL="171450" indent="-171450" algn="just" defTabSz="914400" rtl="0" eaLnBrk="1" latinLnBrk="0" hangingPunct="1">
              <a:lnSpc>
                <a:spcPct val="114000"/>
              </a:lnSpc>
              <a:spcBef>
                <a:spcPts val="0"/>
              </a:spcBef>
              <a:spcAft>
                <a:spcPts val="0"/>
              </a:spcAft>
              <a:buFont typeface="Courier New" panose="02070309020205020404" pitchFamily="49" charset="0"/>
              <a:buChar char="o"/>
              <a:defRPr sz="1000" kern="1200" baseline="0">
                <a:solidFill>
                  <a:schemeClr val="tx1"/>
                </a:solidFill>
                <a:latin typeface="+mn-lt"/>
                <a:ea typeface="+mn-ea"/>
                <a:cs typeface="+mn-cs"/>
              </a:defRPr>
            </a:lvl1pPr>
            <a:lvl2pPr marL="742950" indent="-285750" algn="l" defTabSz="914400" rtl="0" eaLnBrk="1" latinLnBrk="0" hangingPunct="1">
              <a:spcBef>
                <a:spcPct val="20000"/>
              </a:spcBef>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lang="pl-PL" sz="1000" kern="1200" dirty="0" smtClean="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Aft>
                <a:spcPts val="600"/>
              </a:spcAft>
            </a:pPr>
            <a:r>
              <a:rPr lang="pl-PL" sz="1000" b="1" dirty="0">
                <a:solidFill>
                  <a:schemeClr val="tx1"/>
                </a:solidFill>
              </a:rPr>
              <a:t>Śmieci są regularnie segregowane przez 96% mieszkańców Polski</a:t>
            </a:r>
            <a:r>
              <a:rPr lang="pl-PL" sz="1000" dirty="0">
                <a:solidFill>
                  <a:schemeClr val="tx1"/>
                </a:solidFill>
              </a:rPr>
              <a:t>, co wskazuje na utrzymanie wyniku z poprzedniego badania. Do 1% zmniejszył się odsetek osób, które w żaden sposób nie segregują odpadów. Uzyskany wynik może wynikać zarówno z wprowadzonego </a:t>
            </a:r>
            <a:r>
              <a:rPr lang="pl-PL" sz="1000" b="1" dirty="0">
                <a:solidFill>
                  <a:schemeClr val="tx1"/>
                </a:solidFill>
              </a:rPr>
              <a:t>powszechnego obowiązku segregacji śmieci</a:t>
            </a:r>
            <a:r>
              <a:rPr lang="pl-PL" sz="1000" dirty="0">
                <a:solidFill>
                  <a:schemeClr val="tx1"/>
                </a:solidFill>
              </a:rPr>
              <a:t>, jak i coraz większego </a:t>
            </a:r>
            <a:r>
              <a:rPr lang="pl-PL" sz="1000" b="1" dirty="0">
                <a:solidFill>
                  <a:schemeClr val="tx1"/>
                </a:solidFill>
              </a:rPr>
              <a:t>przyzwyczajenia do tego sposobu gospodarowania odpadami</a:t>
            </a:r>
            <a:r>
              <a:rPr lang="pl-PL" sz="1000" dirty="0">
                <a:solidFill>
                  <a:schemeClr val="tx1"/>
                </a:solidFill>
              </a:rPr>
              <a:t>. </a:t>
            </a:r>
            <a:endParaRPr lang="pl-PL" sz="500" dirty="0">
              <a:solidFill>
                <a:schemeClr val="tx1"/>
              </a:solidFill>
            </a:endParaRPr>
          </a:p>
          <a:p>
            <a:pPr>
              <a:spcAft>
                <a:spcPts val="600"/>
              </a:spcAft>
            </a:pPr>
            <a:r>
              <a:rPr lang="pl-PL" sz="1000" dirty="0">
                <a:solidFill>
                  <a:schemeClr val="tx1"/>
                </a:solidFill>
              </a:rPr>
              <a:t>Osoby, które nie segregują śmieci, uważają, że w domu nie mają miejsca na segregowanie odpadów (55%). Na drugim miejscu znalazł się </a:t>
            </a:r>
            <a:r>
              <a:rPr lang="pl-PL" sz="1000" b="1" dirty="0">
                <a:solidFill>
                  <a:schemeClr val="tx1"/>
                </a:solidFill>
              </a:rPr>
              <a:t>brak wiary w to, że odpady trafią do recyklingu</a:t>
            </a:r>
            <a:r>
              <a:rPr lang="pl-PL" sz="1000" dirty="0">
                <a:solidFill>
                  <a:schemeClr val="tx1"/>
                </a:solidFill>
              </a:rPr>
              <a:t> – </a:t>
            </a:r>
            <a:r>
              <a:rPr lang="pl-PL" sz="1000" b="1" dirty="0">
                <a:solidFill>
                  <a:schemeClr val="tx1"/>
                </a:solidFill>
              </a:rPr>
              <a:t>jego znaczenie istotnie wzrosło od poprzedniego pomiaru</a:t>
            </a:r>
            <a:r>
              <a:rPr lang="pl-PL" sz="1000" dirty="0">
                <a:solidFill>
                  <a:schemeClr val="tx1"/>
                </a:solidFill>
              </a:rPr>
              <a:t>, gdzie zajmował ostatnie miejsce. </a:t>
            </a:r>
          </a:p>
          <a:p>
            <a:pPr>
              <a:spcAft>
                <a:spcPts val="600"/>
              </a:spcAft>
            </a:pPr>
            <a:r>
              <a:rPr lang="pl-PL" sz="1000" b="1" dirty="0">
                <a:solidFill>
                  <a:schemeClr val="tx1"/>
                </a:solidFill>
              </a:rPr>
              <a:t>Ponad jedna trzecia (38%) badanych ocenia pozytywnie obecny system gospodarowania odpadami w Polsce.</a:t>
            </a:r>
            <a:r>
              <a:rPr lang="pl-PL" sz="1000" dirty="0">
                <a:solidFill>
                  <a:schemeClr val="tx1"/>
                </a:solidFill>
              </a:rPr>
              <a:t> W porównaniu do poprzedniego pomiaru zmieniła się nieco struktura odpowiedzi – zmniejszyły się odsetki osób w kategoriach skrajnych na rzecz kategorii raczej dobrze oraz raczej źle.</a:t>
            </a:r>
          </a:p>
          <a:p>
            <a:pPr>
              <a:spcAft>
                <a:spcPts val="600"/>
              </a:spcAft>
            </a:pPr>
            <a:r>
              <a:rPr lang="pl-PL" sz="1000" b="1" dirty="0">
                <a:solidFill>
                  <a:schemeClr val="tx1"/>
                </a:solidFill>
              </a:rPr>
              <a:t>Nieznacznie spadł odsetek osób, które deklarują, że ciągu najbliższych 20 lat gospodarowanie odpadami ulegnie poprawie </a:t>
            </a:r>
            <a:r>
              <a:rPr lang="pl-PL" sz="1000" dirty="0">
                <a:solidFill>
                  <a:schemeClr val="tx1"/>
                </a:solidFill>
              </a:rPr>
              <a:t>(54% w 2022 vs. 58% w 2020). Najmniej zadowoloną grupą są najstarsi badani (60+ / emeryci, renciści). Ta grupa również najmniej pozytywnie postrzega potencjalne zmiany w przyszłości.</a:t>
            </a:r>
          </a:p>
        </p:txBody>
      </p:sp>
    </p:spTree>
    <p:extLst>
      <p:ext uri="{BB962C8B-B14F-4D97-AF65-F5344CB8AC3E}">
        <p14:creationId xmlns:p14="http://schemas.microsoft.com/office/powerpoint/2010/main" val="25946461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a:extLst>
              <a:ext uri="{FF2B5EF4-FFF2-40B4-BE49-F238E27FC236}">
                <a16:creationId xmlns:a16="http://schemas.microsoft.com/office/drawing/2014/main" id="{1C5658A7-7BE1-4EB6-846A-ADA82042A5F8}"/>
              </a:ext>
            </a:extLst>
          </p:cNvPr>
          <p:cNvGrpSpPr>
            <a:grpSpLocks noChangeAspect="1"/>
          </p:cNvGrpSpPr>
          <p:nvPr/>
        </p:nvGrpSpPr>
        <p:grpSpPr>
          <a:xfrm>
            <a:off x="5789777" y="2564904"/>
            <a:ext cx="3240009" cy="3240000"/>
            <a:chOff x="4679950" y="1557338"/>
            <a:chExt cx="693738" cy="693737"/>
          </a:xfrm>
          <a:solidFill>
            <a:srgbClr val="F2F2F2"/>
          </a:solidFill>
        </p:grpSpPr>
        <p:sp>
          <p:nvSpPr>
            <p:cNvPr id="13" name="Freeform 33">
              <a:extLst>
                <a:ext uri="{FF2B5EF4-FFF2-40B4-BE49-F238E27FC236}">
                  <a16:creationId xmlns:a16="http://schemas.microsoft.com/office/drawing/2014/main" id="{1DA72152-A59D-4ECB-82DE-FE54F313DBBE}"/>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4" name="Freeform 34">
              <a:extLst>
                <a:ext uri="{FF2B5EF4-FFF2-40B4-BE49-F238E27FC236}">
                  <a16:creationId xmlns:a16="http://schemas.microsoft.com/office/drawing/2014/main" id="{43B14FD9-302D-457E-9AB1-9DBEDA036D7D}"/>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5" name="Freeform 35">
              <a:extLst>
                <a:ext uri="{FF2B5EF4-FFF2-40B4-BE49-F238E27FC236}">
                  <a16:creationId xmlns:a16="http://schemas.microsoft.com/office/drawing/2014/main" id="{74B116D4-3B54-44CD-809D-C1B889184A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6" name="Freeform 36">
              <a:extLst>
                <a:ext uri="{FF2B5EF4-FFF2-40B4-BE49-F238E27FC236}">
                  <a16:creationId xmlns:a16="http://schemas.microsoft.com/office/drawing/2014/main" id="{1E0E5872-B79A-424C-A609-4488CCB3C2C5}"/>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7" name="Freeform 37">
              <a:extLst>
                <a:ext uri="{FF2B5EF4-FFF2-40B4-BE49-F238E27FC236}">
                  <a16:creationId xmlns:a16="http://schemas.microsoft.com/office/drawing/2014/main" id="{BEFF0E85-0AAA-41E8-9A0C-AFB3F351CD8B}"/>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8" name="Freeform 38">
              <a:extLst>
                <a:ext uri="{FF2B5EF4-FFF2-40B4-BE49-F238E27FC236}">
                  <a16:creationId xmlns:a16="http://schemas.microsoft.com/office/drawing/2014/main" id="{686ADE06-0938-465A-8ACD-D5E516F84402}"/>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9" name="Freeform 39">
              <a:extLst>
                <a:ext uri="{FF2B5EF4-FFF2-40B4-BE49-F238E27FC236}">
                  <a16:creationId xmlns:a16="http://schemas.microsoft.com/office/drawing/2014/main" id="{65AB8225-14B6-49AD-9E93-4AECF1656DA3}"/>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3" name="Freeform 40">
              <a:extLst>
                <a:ext uri="{FF2B5EF4-FFF2-40B4-BE49-F238E27FC236}">
                  <a16:creationId xmlns:a16="http://schemas.microsoft.com/office/drawing/2014/main" id="{12542B3D-D4E1-4B0E-9A47-ED070BA17B8A}"/>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4" name="Freeform 41">
              <a:extLst>
                <a:ext uri="{FF2B5EF4-FFF2-40B4-BE49-F238E27FC236}">
                  <a16:creationId xmlns:a16="http://schemas.microsoft.com/office/drawing/2014/main" id="{6C859396-0FB7-4E3A-9426-C5616EFBDF23}"/>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5" name="Freeform 42">
              <a:extLst>
                <a:ext uri="{FF2B5EF4-FFF2-40B4-BE49-F238E27FC236}">
                  <a16:creationId xmlns:a16="http://schemas.microsoft.com/office/drawing/2014/main" id="{395D27EA-21E8-4BDA-8032-73C2076322B7}"/>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6" name="Freeform 43">
              <a:extLst>
                <a:ext uri="{FF2B5EF4-FFF2-40B4-BE49-F238E27FC236}">
                  <a16:creationId xmlns:a16="http://schemas.microsoft.com/office/drawing/2014/main" id="{8AA309AF-F687-4652-B328-172708FBE929}"/>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7" name="Freeform 44">
              <a:extLst>
                <a:ext uri="{FF2B5EF4-FFF2-40B4-BE49-F238E27FC236}">
                  <a16:creationId xmlns:a16="http://schemas.microsoft.com/office/drawing/2014/main" id="{E7921414-BE09-46AE-AF1F-ECB7CECF9775}"/>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8" name="Freeform 45">
              <a:extLst>
                <a:ext uri="{FF2B5EF4-FFF2-40B4-BE49-F238E27FC236}">
                  <a16:creationId xmlns:a16="http://schemas.microsoft.com/office/drawing/2014/main" id="{455AC17A-D2AA-47DC-9354-07F27566238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29" name="Freeform 46">
              <a:extLst>
                <a:ext uri="{FF2B5EF4-FFF2-40B4-BE49-F238E27FC236}">
                  <a16:creationId xmlns:a16="http://schemas.microsoft.com/office/drawing/2014/main" id="{66D16FCE-0C7B-46AB-9AAD-E7521AE1BB9D}"/>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0" name="Freeform 47">
              <a:extLst>
                <a:ext uri="{FF2B5EF4-FFF2-40B4-BE49-F238E27FC236}">
                  <a16:creationId xmlns:a16="http://schemas.microsoft.com/office/drawing/2014/main" id="{074BA1F4-862E-4F84-88E8-3CFB48691804}"/>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1" name="Freeform 48">
              <a:extLst>
                <a:ext uri="{FF2B5EF4-FFF2-40B4-BE49-F238E27FC236}">
                  <a16:creationId xmlns:a16="http://schemas.microsoft.com/office/drawing/2014/main" id="{BDD4A268-3A36-4FC7-99CF-66D2E8ECF3E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32" name="Freeform 49">
              <a:extLst>
                <a:ext uri="{FF2B5EF4-FFF2-40B4-BE49-F238E27FC236}">
                  <a16:creationId xmlns:a16="http://schemas.microsoft.com/office/drawing/2014/main" id="{AE85C3B2-DF31-4891-944C-BD6BBF03C354}"/>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buNone/>
            </a:pPr>
            <a:r>
              <a:rPr lang="pl-PL" sz="1600" b="1" dirty="0">
                <a:solidFill>
                  <a:srgbClr val="635D8C"/>
                </a:solidFill>
              </a:rPr>
              <a:t>Blok V:</a:t>
            </a:r>
            <a:r>
              <a:rPr lang="pl-PL" sz="1600" dirty="0">
                <a:solidFill>
                  <a:srgbClr val="48AA48"/>
                </a:solidFill>
              </a:rPr>
              <a:t> </a:t>
            </a:r>
            <a:r>
              <a:rPr lang="pl-PL" sz="1600" b="1" dirty="0"/>
              <a:t>Zmiany klimatu</a:t>
            </a:r>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4" name="Symbol zastępczy tekstu 20">
            <a:extLst>
              <a:ext uri="{FF2B5EF4-FFF2-40B4-BE49-F238E27FC236}">
                <a16:creationId xmlns:a16="http://schemas.microsoft.com/office/drawing/2014/main" id="{4BD74545-995A-2C99-8CF3-05394F4CDE23}"/>
              </a:ext>
            </a:extLst>
          </p:cNvPr>
          <p:cNvSpPr txBox="1">
            <a:spLocks/>
          </p:cNvSpPr>
          <p:nvPr/>
        </p:nvSpPr>
        <p:spPr>
          <a:xfrm>
            <a:off x="1042988" y="1335088"/>
            <a:ext cx="4103687" cy="4344352"/>
          </a:xfrm>
          <a:prstGeom prst="rect">
            <a:avLst/>
          </a:prstGeom>
        </p:spPr>
        <p:txBody>
          <a:bodyPr/>
          <a:lstStyle>
            <a:lvl1pPr marL="171450" indent="-171450" algn="just" defTabSz="914400" rtl="0" eaLnBrk="1" latinLnBrk="0" hangingPunct="1">
              <a:lnSpc>
                <a:spcPct val="114000"/>
              </a:lnSpc>
              <a:spcBef>
                <a:spcPts val="0"/>
              </a:spcBef>
              <a:spcAft>
                <a:spcPts val="0"/>
              </a:spcAft>
              <a:buFont typeface="Courier New" panose="02070309020205020404" pitchFamily="49" charset="0"/>
              <a:buChar char="o"/>
              <a:defRPr sz="1000" kern="1200" baseline="0">
                <a:solidFill>
                  <a:schemeClr val="tx1"/>
                </a:solidFill>
                <a:latin typeface="+mn-lt"/>
                <a:ea typeface="+mn-ea"/>
                <a:cs typeface="+mn-cs"/>
              </a:defRPr>
            </a:lvl1pPr>
            <a:lvl2pPr marL="742950" indent="-285750" algn="l" defTabSz="914400" rtl="0" eaLnBrk="1" latinLnBrk="0" hangingPunct="1">
              <a:spcBef>
                <a:spcPct val="20000"/>
              </a:spcBef>
              <a:buFont typeface="Wingdings" panose="05000000000000000000" pitchFamily="2" charset="2"/>
              <a:buChar char="§"/>
              <a:defRPr lang="pl-PL" sz="1000" kern="1200" dirty="0" smtClean="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lang="pl-PL" sz="1000" kern="1200" dirty="0" smtClean="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spcAft>
                <a:spcPts val="600"/>
              </a:spcAft>
            </a:pPr>
            <a:r>
              <a:rPr lang="pl-PL" sz="1000" b="1" dirty="0">
                <a:solidFill>
                  <a:schemeClr val="tx1"/>
                </a:solidFill>
              </a:rPr>
              <a:t>Zmiany klimatu to ważny problem dla 91% badanych</a:t>
            </a:r>
            <a:r>
              <a:rPr lang="pl-PL" sz="1000" dirty="0">
                <a:solidFill>
                  <a:schemeClr val="tx1"/>
                </a:solidFill>
              </a:rPr>
              <a:t>. </a:t>
            </a:r>
            <a:r>
              <a:rPr lang="pl-PL" sz="1000" b="1" dirty="0">
                <a:solidFill>
                  <a:schemeClr val="accent4"/>
                </a:solidFill>
              </a:rPr>
              <a:t>Utrzymano tendencję wzrostową</a:t>
            </a:r>
            <a:r>
              <a:rPr lang="pl-PL" sz="1000" dirty="0">
                <a:solidFill>
                  <a:schemeClr val="tx1"/>
                </a:solidFill>
              </a:rPr>
              <a:t> odsetka osób uważających ten problem za bardzo ważny (2022: 73% vs. 2020: 68% vs 2018: 39%).</a:t>
            </a:r>
          </a:p>
          <a:p>
            <a:pPr>
              <a:spcAft>
                <a:spcPts val="600"/>
              </a:spcAft>
            </a:pPr>
            <a:r>
              <a:rPr lang="pl-PL" sz="1000" dirty="0">
                <a:solidFill>
                  <a:schemeClr val="tx1"/>
                </a:solidFill>
              </a:rPr>
              <a:t>W opinii respondentów działania na rzecz minimalizacji niekorzystnych skutków zmian klimatu powinien podejmować przede </a:t>
            </a:r>
            <a:r>
              <a:rPr lang="pl-PL" sz="1000" b="1" dirty="0">
                <a:solidFill>
                  <a:schemeClr val="tx1"/>
                </a:solidFill>
              </a:rPr>
              <a:t>wszystkim każdy z nas (60%)</a:t>
            </a:r>
            <a:r>
              <a:rPr lang="pl-PL" sz="1000" dirty="0">
                <a:solidFill>
                  <a:schemeClr val="tx1"/>
                </a:solidFill>
              </a:rPr>
              <a:t> oraz </a:t>
            </a:r>
            <a:r>
              <a:rPr lang="pl-PL" sz="1000" b="1" dirty="0">
                <a:solidFill>
                  <a:schemeClr val="tx1"/>
                </a:solidFill>
              </a:rPr>
              <a:t>władza na szczeblu centralnym (53%). </a:t>
            </a:r>
            <a:r>
              <a:rPr lang="pl-PL" sz="1000" dirty="0">
                <a:solidFill>
                  <a:schemeClr val="tx1"/>
                </a:solidFill>
              </a:rPr>
              <a:t>Na dalszych miejscach znalazły się instytucje międzynarodowe (21%) oraz władze samorządowe (19%). </a:t>
            </a:r>
          </a:p>
          <a:p>
            <a:pPr>
              <a:spcAft>
                <a:spcPts val="600"/>
              </a:spcAft>
            </a:pPr>
            <a:r>
              <a:rPr lang="pl-PL" sz="1000" b="1" dirty="0">
                <a:solidFill>
                  <a:schemeClr val="tx1"/>
                </a:solidFill>
              </a:rPr>
              <a:t>Połowa badanych </a:t>
            </a:r>
            <a:r>
              <a:rPr lang="pl-PL" sz="1000" dirty="0">
                <a:solidFill>
                  <a:schemeClr val="tx1"/>
                </a:solidFill>
              </a:rPr>
              <a:t>(50%) jest zdania, że </a:t>
            </a:r>
            <a:r>
              <a:rPr lang="pl-PL" sz="1000" b="1" dirty="0">
                <a:solidFill>
                  <a:schemeClr val="tx1"/>
                </a:solidFill>
              </a:rPr>
              <a:t>Polska powinna już teraz redukować emisję gazów cieplarnianych</a:t>
            </a:r>
            <a:r>
              <a:rPr lang="pl-PL" sz="1000" dirty="0">
                <a:solidFill>
                  <a:schemeClr val="tx1"/>
                </a:solidFill>
              </a:rPr>
              <a:t>. Ogółem za redukcją gazów, niezależnie od czasu, opowiedziało się 83% mieszkańców Polski (mniej o 11 </a:t>
            </a:r>
            <a:r>
              <a:rPr lang="pl-PL" sz="1000" dirty="0" err="1">
                <a:solidFill>
                  <a:schemeClr val="tx1"/>
                </a:solidFill>
              </a:rPr>
              <a:t>p.p</a:t>
            </a:r>
            <a:r>
              <a:rPr lang="pl-PL" sz="1000" dirty="0">
                <a:solidFill>
                  <a:schemeClr val="tx1"/>
                </a:solidFill>
              </a:rPr>
              <a:t>. niż w 2020 r.)</a:t>
            </a:r>
          </a:p>
          <a:p>
            <a:pPr>
              <a:spcAft>
                <a:spcPts val="600"/>
              </a:spcAft>
            </a:pPr>
            <a:r>
              <a:rPr lang="pl-PL" sz="1000" dirty="0">
                <a:solidFill>
                  <a:schemeClr val="tx1"/>
                </a:solidFill>
              </a:rPr>
              <a:t>W </a:t>
            </a:r>
            <a:r>
              <a:rPr lang="pl-PL" sz="1000" b="1" dirty="0">
                <a:solidFill>
                  <a:schemeClr val="tx1"/>
                </a:solidFill>
              </a:rPr>
              <a:t>TOP3 powodów uzasadniających redukcję emisji </a:t>
            </a:r>
            <a:r>
              <a:rPr lang="pl-PL" sz="1000" dirty="0">
                <a:solidFill>
                  <a:schemeClr val="tx1"/>
                </a:solidFill>
              </a:rPr>
              <a:t>gazów cieplarnianych znalazły się: zapewnienie przyszłym pokoleniom lepszych warunków życia (41%), szkodliwe skutki dla zdrowia ludzkiego (31%), szkodliwe skutki dla środowiska (22%).</a:t>
            </a:r>
          </a:p>
          <a:p>
            <a:pPr>
              <a:spcAft>
                <a:spcPts val="600"/>
              </a:spcAft>
            </a:pPr>
            <a:r>
              <a:rPr lang="pl-PL" sz="1000" dirty="0">
                <a:solidFill>
                  <a:schemeClr val="tx1"/>
                </a:solidFill>
              </a:rPr>
              <a:t>Blisko połowa osób, które zadeklarowały </a:t>
            </a:r>
            <a:r>
              <a:rPr lang="pl-PL" sz="1000" b="1" dirty="0">
                <a:solidFill>
                  <a:schemeClr val="tx1"/>
                </a:solidFill>
              </a:rPr>
              <a:t>brak potrzeby redukcji </a:t>
            </a:r>
            <a:r>
              <a:rPr lang="pl-PL" sz="1000" dirty="0">
                <a:solidFill>
                  <a:schemeClr val="tx1"/>
                </a:solidFill>
              </a:rPr>
              <a:t>gazów cieplarnianych uzasadniały swoje zdanie tym, że </a:t>
            </a:r>
            <a:r>
              <a:rPr lang="pl-PL" sz="1000" b="1" dirty="0">
                <a:solidFill>
                  <a:schemeClr val="tx1"/>
                </a:solidFill>
              </a:rPr>
              <a:t>w porównaniu do innych państw emisja w Polsce nie jest duża (49%)</a:t>
            </a:r>
            <a:r>
              <a:rPr lang="pl-PL" sz="1000" dirty="0">
                <a:solidFill>
                  <a:schemeClr val="tx1"/>
                </a:solidFill>
              </a:rPr>
              <a:t>. Kolejnym powodem była niezauważalność korzyści oraz zbyt wysokie koszty (po 17%).</a:t>
            </a:r>
          </a:p>
        </p:txBody>
      </p:sp>
    </p:spTree>
    <p:extLst>
      <p:ext uri="{BB962C8B-B14F-4D97-AF65-F5344CB8AC3E}">
        <p14:creationId xmlns:p14="http://schemas.microsoft.com/office/powerpoint/2010/main" val="25104830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ymbol zastępczy tekstu 19">
            <a:extLst>
              <a:ext uri="{FF2B5EF4-FFF2-40B4-BE49-F238E27FC236}">
                <a16:creationId xmlns:a16="http://schemas.microsoft.com/office/drawing/2014/main" id="{674C96A1-91E9-41BF-8305-D0A161731D42}"/>
              </a:ext>
            </a:extLst>
          </p:cNvPr>
          <p:cNvSpPr>
            <a:spLocks noGrp="1"/>
          </p:cNvSpPr>
          <p:nvPr>
            <p:ph type="body" sz="quarter" idx="10"/>
          </p:nvPr>
        </p:nvSpPr>
        <p:spPr>
          <a:xfrm>
            <a:off x="323850" y="908050"/>
            <a:ext cx="8267950" cy="426395"/>
          </a:xfrm>
        </p:spPr>
        <p:txBody>
          <a:bodyPr/>
          <a:lstStyle/>
          <a:p>
            <a:pPr marL="0" indent="0" algn="l">
              <a:buNone/>
            </a:pPr>
            <a:r>
              <a:rPr lang="pl-PL" sz="1600" b="1" dirty="0">
                <a:solidFill>
                  <a:srgbClr val="004B88"/>
                </a:solidFill>
              </a:rPr>
              <a:t>Blok VI: </a:t>
            </a:r>
            <a:r>
              <a:rPr lang="pl-PL" sz="1600" b="1" dirty="0"/>
              <a:t>Wspierające ochronę środowiska i klimatu działania indywidualne i zachowania</a:t>
            </a:r>
            <a:br>
              <a:rPr lang="pl-PL" sz="1600" b="1" dirty="0"/>
            </a:br>
            <a:r>
              <a:rPr lang="pl-PL" sz="1600" b="1" dirty="0"/>
              <a:t>        konsumenckie</a:t>
            </a:r>
          </a:p>
          <a:p>
            <a:pPr marL="0" indent="0" algn="l">
              <a:buNone/>
            </a:pPr>
            <a:endParaRPr lang="pl-PL" sz="1400" b="1" dirty="0"/>
          </a:p>
          <a:p>
            <a:pPr marL="0" indent="0" algn="l">
              <a:buNone/>
            </a:pPr>
            <a:endParaRPr lang="pl-PL" sz="1400" b="1" dirty="0"/>
          </a:p>
        </p:txBody>
      </p:sp>
      <p:sp>
        <p:nvSpPr>
          <p:cNvPr id="22" name="Symbol zastępczy tekstu 21">
            <a:extLst>
              <a:ext uri="{FF2B5EF4-FFF2-40B4-BE49-F238E27FC236}">
                <a16:creationId xmlns:a16="http://schemas.microsoft.com/office/drawing/2014/main" id="{C1617EA3-0C61-44E6-A7A7-C3B572A7E4FC}"/>
              </a:ext>
            </a:extLst>
          </p:cNvPr>
          <p:cNvSpPr>
            <a:spLocks noGrp="1"/>
          </p:cNvSpPr>
          <p:nvPr>
            <p:ph type="body" sz="quarter" idx="12"/>
          </p:nvPr>
        </p:nvSpPr>
        <p:spPr/>
        <p:txBody>
          <a:bodyPr/>
          <a:lstStyle/>
          <a:p>
            <a:r>
              <a:rPr lang="pl-PL" sz="1600"/>
              <a:t>Podsumowanie</a:t>
            </a:r>
          </a:p>
        </p:txBody>
      </p:sp>
      <p:grpSp>
        <p:nvGrpSpPr>
          <p:cNvPr id="5" name="Grupa 4">
            <a:extLst>
              <a:ext uri="{FF2B5EF4-FFF2-40B4-BE49-F238E27FC236}">
                <a16:creationId xmlns:a16="http://schemas.microsoft.com/office/drawing/2014/main" id="{F5EB3538-5E9E-4212-8617-8404F4A0DD83}"/>
              </a:ext>
            </a:extLst>
          </p:cNvPr>
          <p:cNvGrpSpPr/>
          <p:nvPr/>
        </p:nvGrpSpPr>
        <p:grpSpPr>
          <a:xfrm>
            <a:off x="346152" y="225588"/>
            <a:ext cx="235825" cy="320822"/>
            <a:chOff x="7240588" y="2684463"/>
            <a:chExt cx="449263" cy="611188"/>
          </a:xfrm>
        </p:grpSpPr>
        <p:sp>
          <p:nvSpPr>
            <p:cNvPr id="6" name="Freeform 7">
              <a:extLst>
                <a:ext uri="{FF2B5EF4-FFF2-40B4-BE49-F238E27FC236}">
                  <a16:creationId xmlns:a16="http://schemas.microsoft.com/office/drawing/2014/main" id="{D4625111-8AEC-45F6-91C5-01A639FDFB4C}"/>
                </a:ext>
              </a:extLst>
            </p:cNvPr>
            <p:cNvSpPr>
              <a:spLocks noEditPoints="1"/>
            </p:cNvSpPr>
            <p:nvPr/>
          </p:nvSpPr>
          <p:spPr bwMode="auto">
            <a:xfrm>
              <a:off x="7383463" y="3221038"/>
              <a:ext cx="193675" cy="74613"/>
            </a:xfrm>
            <a:custGeom>
              <a:avLst/>
              <a:gdLst>
                <a:gd name="T0" fmla="*/ 375 w 974"/>
                <a:gd name="T1" fmla="*/ 0 h 374"/>
                <a:gd name="T2" fmla="*/ 0 w 974"/>
                <a:gd name="T3" fmla="*/ 0 h 374"/>
                <a:gd name="T4" fmla="*/ 0 w 974"/>
                <a:gd name="T5" fmla="*/ 374 h 374"/>
                <a:gd name="T6" fmla="*/ 375 w 974"/>
                <a:gd name="T7" fmla="*/ 374 h 374"/>
                <a:gd name="T8" fmla="*/ 375 w 974"/>
                <a:gd name="T9" fmla="*/ 0 h 374"/>
                <a:gd name="T10" fmla="*/ 974 w 974"/>
                <a:gd name="T11" fmla="*/ 0 h 374"/>
                <a:gd name="T12" fmla="*/ 601 w 974"/>
                <a:gd name="T13" fmla="*/ 0 h 374"/>
                <a:gd name="T14" fmla="*/ 601 w 974"/>
                <a:gd name="T15" fmla="*/ 374 h 374"/>
                <a:gd name="T16" fmla="*/ 974 w 974"/>
                <a:gd name="T17" fmla="*/ 374 h 374"/>
                <a:gd name="T18" fmla="*/ 974 w 974"/>
                <a:gd name="T19"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4" h="374">
                  <a:moveTo>
                    <a:pt x="375" y="0"/>
                  </a:moveTo>
                  <a:lnTo>
                    <a:pt x="0" y="0"/>
                  </a:lnTo>
                  <a:lnTo>
                    <a:pt x="0" y="374"/>
                  </a:lnTo>
                  <a:lnTo>
                    <a:pt x="375" y="374"/>
                  </a:lnTo>
                  <a:lnTo>
                    <a:pt x="375" y="0"/>
                  </a:lnTo>
                  <a:close/>
                  <a:moveTo>
                    <a:pt x="974" y="0"/>
                  </a:moveTo>
                  <a:lnTo>
                    <a:pt x="601" y="0"/>
                  </a:lnTo>
                  <a:lnTo>
                    <a:pt x="601" y="374"/>
                  </a:lnTo>
                  <a:lnTo>
                    <a:pt x="974" y="374"/>
                  </a:lnTo>
                  <a:lnTo>
                    <a:pt x="97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7" name="Freeform 8">
              <a:extLst>
                <a:ext uri="{FF2B5EF4-FFF2-40B4-BE49-F238E27FC236}">
                  <a16:creationId xmlns:a16="http://schemas.microsoft.com/office/drawing/2014/main" id="{19D465AD-C8C4-46D0-8883-D310C6C3FC12}"/>
                </a:ext>
              </a:extLst>
            </p:cNvPr>
            <p:cNvSpPr>
              <a:spLocks/>
            </p:cNvSpPr>
            <p:nvPr/>
          </p:nvSpPr>
          <p:spPr bwMode="auto">
            <a:xfrm>
              <a:off x="7240588" y="2684463"/>
              <a:ext cx="449263" cy="488950"/>
            </a:xfrm>
            <a:custGeom>
              <a:avLst/>
              <a:gdLst>
                <a:gd name="T0" fmla="*/ 1657 w 2265"/>
                <a:gd name="T1" fmla="*/ 27 h 2466"/>
                <a:gd name="T2" fmla="*/ 1483 w 2265"/>
                <a:gd name="T3" fmla="*/ 2 h 2466"/>
                <a:gd name="T4" fmla="*/ 1310 w 2265"/>
                <a:gd name="T5" fmla="*/ 13 h 2466"/>
                <a:gd name="T6" fmla="*/ 1146 w 2265"/>
                <a:gd name="T7" fmla="*/ 60 h 2466"/>
                <a:gd name="T8" fmla="*/ 995 w 2265"/>
                <a:gd name="T9" fmla="*/ 141 h 2466"/>
                <a:gd name="T10" fmla="*/ 863 w 2265"/>
                <a:gd name="T11" fmla="*/ 253 h 2466"/>
                <a:gd name="T12" fmla="*/ 776 w 2265"/>
                <a:gd name="T13" fmla="*/ 362 h 2466"/>
                <a:gd name="T14" fmla="*/ 618 w 2265"/>
                <a:gd name="T15" fmla="*/ 529 h 2466"/>
                <a:gd name="T16" fmla="*/ 516 w 2265"/>
                <a:gd name="T17" fmla="*/ 598 h 2466"/>
                <a:gd name="T18" fmla="*/ 419 w 2265"/>
                <a:gd name="T19" fmla="*/ 637 h 2466"/>
                <a:gd name="T20" fmla="*/ 310 w 2265"/>
                <a:gd name="T21" fmla="*/ 660 h 2466"/>
                <a:gd name="T22" fmla="*/ 183 w 2265"/>
                <a:gd name="T23" fmla="*/ 666 h 2466"/>
                <a:gd name="T24" fmla="*/ 111 w 2265"/>
                <a:gd name="T25" fmla="*/ 669 h 2466"/>
                <a:gd name="T26" fmla="*/ 48 w 2265"/>
                <a:gd name="T27" fmla="*/ 704 h 2466"/>
                <a:gd name="T28" fmla="*/ 9 w 2265"/>
                <a:gd name="T29" fmla="*/ 765 h 2466"/>
                <a:gd name="T30" fmla="*/ 0 w 2265"/>
                <a:gd name="T31" fmla="*/ 830 h 2466"/>
                <a:gd name="T32" fmla="*/ 28 w 2265"/>
                <a:gd name="T33" fmla="*/ 915 h 2466"/>
                <a:gd name="T34" fmla="*/ 93 w 2265"/>
                <a:gd name="T35" fmla="*/ 976 h 2466"/>
                <a:gd name="T36" fmla="*/ 182 w 2265"/>
                <a:gd name="T37" fmla="*/ 1017 h 2466"/>
                <a:gd name="T38" fmla="*/ 285 w 2265"/>
                <a:gd name="T39" fmla="*/ 1037 h 2466"/>
                <a:gd name="T40" fmla="*/ 468 w 2265"/>
                <a:gd name="T41" fmla="*/ 1034 h 2466"/>
                <a:gd name="T42" fmla="*/ 709 w 2265"/>
                <a:gd name="T43" fmla="*/ 985 h 2466"/>
                <a:gd name="T44" fmla="*/ 194 w 2265"/>
                <a:gd name="T45" fmla="*/ 2293 h 2466"/>
                <a:gd name="T46" fmla="*/ 202 w 2265"/>
                <a:gd name="T47" fmla="*/ 2368 h 2466"/>
                <a:gd name="T48" fmla="*/ 245 w 2265"/>
                <a:gd name="T49" fmla="*/ 2427 h 2466"/>
                <a:gd name="T50" fmla="*/ 298 w 2265"/>
                <a:gd name="T51" fmla="*/ 2457 h 2466"/>
                <a:gd name="T52" fmla="*/ 374 w 2265"/>
                <a:gd name="T53" fmla="*/ 2464 h 2466"/>
                <a:gd name="T54" fmla="*/ 442 w 2265"/>
                <a:gd name="T55" fmla="*/ 2436 h 2466"/>
                <a:gd name="T56" fmla="*/ 489 w 2265"/>
                <a:gd name="T57" fmla="*/ 2378 h 2466"/>
                <a:gd name="T58" fmla="*/ 899 w 2265"/>
                <a:gd name="T59" fmla="*/ 1413 h 2466"/>
                <a:gd name="T60" fmla="*/ 797 w 2265"/>
                <a:gd name="T61" fmla="*/ 1813 h 2466"/>
                <a:gd name="T62" fmla="*/ 788 w 2265"/>
                <a:gd name="T63" fmla="*/ 1896 h 2466"/>
                <a:gd name="T64" fmla="*/ 818 w 2265"/>
                <a:gd name="T65" fmla="*/ 1961 h 2466"/>
                <a:gd name="T66" fmla="*/ 878 w 2265"/>
                <a:gd name="T67" fmla="*/ 2006 h 2466"/>
                <a:gd name="T68" fmla="*/ 937 w 2265"/>
                <a:gd name="T69" fmla="*/ 2021 h 2466"/>
                <a:gd name="T70" fmla="*/ 1011 w 2265"/>
                <a:gd name="T71" fmla="*/ 2006 h 2466"/>
                <a:gd name="T72" fmla="*/ 1067 w 2265"/>
                <a:gd name="T73" fmla="*/ 1960 h 2466"/>
                <a:gd name="T74" fmla="*/ 1226 w 2265"/>
                <a:gd name="T75" fmla="*/ 1597 h 2466"/>
                <a:gd name="T76" fmla="*/ 1186 w 2265"/>
                <a:gd name="T77" fmla="*/ 1813 h 2466"/>
                <a:gd name="T78" fmla="*/ 1177 w 2265"/>
                <a:gd name="T79" fmla="*/ 1894 h 2466"/>
                <a:gd name="T80" fmla="*/ 1206 w 2265"/>
                <a:gd name="T81" fmla="*/ 1961 h 2466"/>
                <a:gd name="T82" fmla="*/ 1266 w 2265"/>
                <a:gd name="T83" fmla="*/ 2006 h 2466"/>
                <a:gd name="T84" fmla="*/ 1327 w 2265"/>
                <a:gd name="T85" fmla="*/ 2021 h 2466"/>
                <a:gd name="T86" fmla="*/ 1399 w 2265"/>
                <a:gd name="T87" fmla="*/ 2006 h 2466"/>
                <a:gd name="T88" fmla="*/ 1456 w 2265"/>
                <a:gd name="T89" fmla="*/ 1960 h 2466"/>
                <a:gd name="T90" fmla="*/ 1608 w 2265"/>
                <a:gd name="T91" fmla="*/ 1614 h 2466"/>
                <a:gd name="T92" fmla="*/ 1574 w 2265"/>
                <a:gd name="T93" fmla="*/ 1813 h 2466"/>
                <a:gd name="T94" fmla="*/ 1564 w 2265"/>
                <a:gd name="T95" fmla="*/ 1880 h 2466"/>
                <a:gd name="T96" fmla="*/ 1586 w 2265"/>
                <a:gd name="T97" fmla="*/ 1950 h 2466"/>
                <a:gd name="T98" fmla="*/ 1640 w 2265"/>
                <a:gd name="T99" fmla="*/ 1999 h 2466"/>
                <a:gd name="T100" fmla="*/ 1700 w 2265"/>
                <a:gd name="T101" fmla="*/ 2019 h 2466"/>
                <a:gd name="T102" fmla="*/ 1773 w 2265"/>
                <a:gd name="T103" fmla="*/ 2012 h 2466"/>
                <a:gd name="T104" fmla="*/ 1835 w 2265"/>
                <a:gd name="T105" fmla="*/ 1971 h 2466"/>
                <a:gd name="T106" fmla="*/ 1866 w 2265"/>
                <a:gd name="T107" fmla="*/ 1918 h 2466"/>
                <a:gd name="T108" fmla="*/ 2242 w 2265"/>
                <a:gd name="T109" fmla="*/ 1007 h 2466"/>
                <a:gd name="T110" fmla="*/ 2265 w 2265"/>
                <a:gd name="T111" fmla="*/ 807 h 2466"/>
                <a:gd name="T112" fmla="*/ 2240 w 2265"/>
                <a:gd name="T113" fmla="*/ 613 h 2466"/>
                <a:gd name="T114" fmla="*/ 2169 w 2265"/>
                <a:gd name="T115" fmla="*/ 431 h 2466"/>
                <a:gd name="T116" fmla="*/ 2056 w 2265"/>
                <a:gd name="T117" fmla="*/ 271 h 2466"/>
                <a:gd name="T118" fmla="*/ 1906 w 2265"/>
                <a:gd name="T119" fmla="*/ 140 h 2466"/>
                <a:gd name="T120" fmla="*/ 1761 w 2265"/>
                <a:gd name="T121" fmla="*/ 6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5" h="2466">
                  <a:moveTo>
                    <a:pt x="1761" y="62"/>
                  </a:moveTo>
                  <a:lnTo>
                    <a:pt x="1761" y="62"/>
                  </a:lnTo>
                  <a:lnTo>
                    <a:pt x="1726" y="49"/>
                  </a:lnTo>
                  <a:lnTo>
                    <a:pt x="1692" y="38"/>
                  </a:lnTo>
                  <a:lnTo>
                    <a:pt x="1657" y="27"/>
                  </a:lnTo>
                  <a:lnTo>
                    <a:pt x="1622" y="18"/>
                  </a:lnTo>
                  <a:lnTo>
                    <a:pt x="1587" y="12"/>
                  </a:lnTo>
                  <a:lnTo>
                    <a:pt x="1553" y="7"/>
                  </a:lnTo>
                  <a:lnTo>
                    <a:pt x="1518" y="4"/>
                  </a:lnTo>
                  <a:lnTo>
                    <a:pt x="1483" y="2"/>
                  </a:lnTo>
                  <a:lnTo>
                    <a:pt x="1448" y="0"/>
                  </a:lnTo>
                  <a:lnTo>
                    <a:pt x="1413" y="2"/>
                  </a:lnTo>
                  <a:lnTo>
                    <a:pt x="1378" y="4"/>
                  </a:lnTo>
                  <a:lnTo>
                    <a:pt x="1345" y="8"/>
                  </a:lnTo>
                  <a:lnTo>
                    <a:pt x="1310" y="13"/>
                  </a:lnTo>
                  <a:lnTo>
                    <a:pt x="1277" y="20"/>
                  </a:lnTo>
                  <a:lnTo>
                    <a:pt x="1243" y="27"/>
                  </a:lnTo>
                  <a:lnTo>
                    <a:pt x="1211" y="38"/>
                  </a:lnTo>
                  <a:lnTo>
                    <a:pt x="1178" y="48"/>
                  </a:lnTo>
                  <a:lnTo>
                    <a:pt x="1146" y="60"/>
                  </a:lnTo>
                  <a:lnTo>
                    <a:pt x="1114" y="74"/>
                  </a:lnTo>
                  <a:lnTo>
                    <a:pt x="1084" y="88"/>
                  </a:lnTo>
                  <a:lnTo>
                    <a:pt x="1053" y="105"/>
                  </a:lnTo>
                  <a:lnTo>
                    <a:pt x="1024" y="122"/>
                  </a:lnTo>
                  <a:lnTo>
                    <a:pt x="995" y="141"/>
                  </a:lnTo>
                  <a:lnTo>
                    <a:pt x="967" y="160"/>
                  </a:lnTo>
                  <a:lnTo>
                    <a:pt x="940" y="182"/>
                  </a:lnTo>
                  <a:lnTo>
                    <a:pt x="913" y="204"/>
                  </a:lnTo>
                  <a:lnTo>
                    <a:pt x="888" y="228"/>
                  </a:lnTo>
                  <a:lnTo>
                    <a:pt x="863" y="253"/>
                  </a:lnTo>
                  <a:lnTo>
                    <a:pt x="840" y="278"/>
                  </a:lnTo>
                  <a:lnTo>
                    <a:pt x="817" y="305"/>
                  </a:lnTo>
                  <a:lnTo>
                    <a:pt x="796" y="332"/>
                  </a:lnTo>
                  <a:lnTo>
                    <a:pt x="776" y="362"/>
                  </a:lnTo>
                  <a:lnTo>
                    <a:pt x="776" y="362"/>
                  </a:lnTo>
                  <a:lnTo>
                    <a:pt x="744" y="400"/>
                  </a:lnTo>
                  <a:lnTo>
                    <a:pt x="713" y="436"/>
                  </a:lnTo>
                  <a:lnTo>
                    <a:pt x="682" y="470"/>
                  </a:lnTo>
                  <a:lnTo>
                    <a:pt x="651" y="500"/>
                  </a:lnTo>
                  <a:lnTo>
                    <a:pt x="618" y="529"/>
                  </a:lnTo>
                  <a:lnTo>
                    <a:pt x="584" y="555"/>
                  </a:lnTo>
                  <a:lnTo>
                    <a:pt x="567" y="567"/>
                  </a:lnTo>
                  <a:lnTo>
                    <a:pt x="551" y="578"/>
                  </a:lnTo>
                  <a:lnTo>
                    <a:pt x="534" y="588"/>
                  </a:lnTo>
                  <a:lnTo>
                    <a:pt x="516" y="598"/>
                  </a:lnTo>
                  <a:lnTo>
                    <a:pt x="497" y="608"/>
                  </a:lnTo>
                  <a:lnTo>
                    <a:pt x="479" y="616"/>
                  </a:lnTo>
                  <a:lnTo>
                    <a:pt x="459" y="624"/>
                  </a:lnTo>
                  <a:lnTo>
                    <a:pt x="439" y="632"/>
                  </a:lnTo>
                  <a:lnTo>
                    <a:pt x="419" y="637"/>
                  </a:lnTo>
                  <a:lnTo>
                    <a:pt x="399" y="644"/>
                  </a:lnTo>
                  <a:lnTo>
                    <a:pt x="377" y="649"/>
                  </a:lnTo>
                  <a:lnTo>
                    <a:pt x="355" y="653"/>
                  </a:lnTo>
                  <a:lnTo>
                    <a:pt x="332" y="658"/>
                  </a:lnTo>
                  <a:lnTo>
                    <a:pt x="310" y="660"/>
                  </a:lnTo>
                  <a:lnTo>
                    <a:pt x="286" y="662"/>
                  </a:lnTo>
                  <a:lnTo>
                    <a:pt x="262" y="664"/>
                  </a:lnTo>
                  <a:lnTo>
                    <a:pt x="236" y="666"/>
                  </a:lnTo>
                  <a:lnTo>
                    <a:pt x="210" y="666"/>
                  </a:lnTo>
                  <a:lnTo>
                    <a:pt x="183" y="666"/>
                  </a:lnTo>
                  <a:lnTo>
                    <a:pt x="156" y="664"/>
                  </a:lnTo>
                  <a:lnTo>
                    <a:pt x="156" y="664"/>
                  </a:lnTo>
                  <a:lnTo>
                    <a:pt x="140" y="664"/>
                  </a:lnTo>
                  <a:lnTo>
                    <a:pt x="125" y="666"/>
                  </a:lnTo>
                  <a:lnTo>
                    <a:pt x="111" y="669"/>
                  </a:lnTo>
                  <a:lnTo>
                    <a:pt x="96" y="673"/>
                  </a:lnTo>
                  <a:lnTo>
                    <a:pt x="83" y="679"/>
                  </a:lnTo>
                  <a:lnTo>
                    <a:pt x="70" y="686"/>
                  </a:lnTo>
                  <a:lnTo>
                    <a:pt x="58" y="695"/>
                  </a:lnTo>
                  <a:lnTo>
                    <a:pt x="48" y="704"/>
                  </a:lnTo>
                  <a:lnTo>
                    <a:pt x="38" y="714"/>
                  </a:lnTo>
                  <a:lnTo>
                    <a:pt x="29" y="725"/>
                  </a:lnTo>
                  <a:lnTo>
                    <a:pt x="21" y="738"/>
                  </a:lnTo>
                  <a:lnTo>
                    <a:pt x="13" y="751"/>
                  </a:lnTo>
                  <a:lnTo>
                    <a:pt x="9" y="765"/>
                  </a:lnTo>
                  <a:lnTo>
                    <a:pt x="4" y="779"/>
                  </a:lnTo>
                  <a:lnTo>
                    <a:pt x="1" y="794"/>
                  </a:lnTo>
                  <a:lnTo>
                    <a:pt x="0" y="810"/>
                  </a:lnTo>
                  <a:lnTo>
                    <a:pt x="0" y="810"/>
                  </a:lnTo>
                  <a:lnTo>
                    <a:pt x="0" y="830"/>
                  </a:lnTo>
                  <a:lnTo>
                    <a:pt x="2" y="849"/>
                  </a:lnTo>
                  <a:lnTo>
                    <a:pt x="6" y="867"/>
                  </a:lnTo>
                  <a:lnTo>
                    <a:pt x="12" y="884"/>
                  </a:lnTo>
                  <a:lnTo>
                    <a:pt x="20" y="900"/>
                  </a:lnTo>
                  <a:lnTo>
                    <a:pt x="28" y="915"/>
                  </a:lnTo>
                  <a:lnTo>
                    <a:pt x="39" y="929"/>
                  </a:lnTo>
                  <a:lnTo>
                    <a:pt x="50" y="942"/>
                  </a:lnTo>
                  <a:lnTo>
                    <a:pt x="64" y="955"/>
                  </a:lnTo>
                  <a:lnTo>
                    <a:pt x="77" y="966"/>
                  </a:lnTo>
                  <a:lnTo>
                    <a:pt x="93" y="976"/>
                  </a:lnTo>
                  <a:lnTo>
                    <a:pt x="109" y="986"/>
                  </a:lnTo>
                  <a:lnTo>
                    <a:pt x="127" y="995"/>
                  </a:lnTo>
                  <a:lnTo>
                    <a:pt x="145" y="1003"/>
                  </a:lnTo>
                  <a:lnTo>
                    <a:pt x="163" y="1010"/>
                  </a:lnTo>
                  <a:lnTo>
                    <a:pt x="182" y="1017"/>
                  </a:lnTo>
                  <a:lnTo>
                    <a:pt x="202" y="1022"/>
                  </a:lnTo>
                  <a:lnTo>
                    <a:pt x="222" y="1027"/>
                  </a:lnTo>
                  <a:lnTo>
                    <a:pt x="244" y="1031"/>
                  </a:lnTo>
                  <a:lnTo>
                    <a:pt x="264" y="1035"/>
                  </a:lnTo>
                  <a:lnTo>
                    <a:pt x="285" y="1037"/>
                  </a:lnTo>
                  <a:lnTo>
                    <a:pt x="307" y="1039"/>
                  </a:lnTo>
                  <a:lnTo>
                    <a:pt x="349" y="1041"/>
                  </a:lnTo>
                  <a:lnTo>
                    <a:pt x="391" y="1040"/>
                  </a:lnTo>
                  <a:lnTo>
                    <a:pt x="430" y="1038"/>
                  </a:lnTo>
                  <a:lnTo>
                    <a:pt x="468" y="1034"/>
                  </a:lnTo>
                  <a:lnTo>
                    <a:pt x="503" y="1026"/>
                  </a:lnTo>
                  <a:lnTo>
                    <a:pt x="503" y="1026"/>
                  </a:lnTo>
                  <a:lnTo>
                    <a:pt x="581" y="1010"/>
                  </a:lnTo>
                  <a:lnTo>
                    <a:pt x="709" y="985"/>
                  </a:lnTo>
                  <a:lnTo>
                    <a:pt x="709" y="985"/>
                  </a:lnTo>
                  <a:lnTo>
                    <a:pt x="384" y="1806"/>
                  </a:lnTo>
                  <a:lnTo>
                    <a:pt x="203" y="2259"/>
                  </a:lnTo>
                  <a:lnTo>
                    <a:pt x="203" y="2259"/>
                  </a:lnTo>
                  <a:lnTo>
                    <a:pt x="197" y="2276"/>
                  </a:lnTo>
                  <a:lnTo>
                    <a:pt x="194" y="2293"/>
                  </a:lnTo>
                  <a:lnTo>
                    <a:pt x="193" y="2309"/>
                  </a:lnTo>
                  <a:lnTo>
                    <a:pt x="193" y="2324"/>
                  </a:lnTo>
                  <a:lnTo>
                    <a:pt x="194" y="2340"/>
                  </a:lnTo>
                  <a:lnTo>
                    <a:pt x="197" y="2355"/>
                  </a:lnTo>
                  <a:lnTo>
                    <a:pt x="202" y="2368"/>
                  </a:lnTo>
                  <a:lnTo>
                    <a:pt x="208" y="2382"/>
                  </a:lnTo>
                  <a:lnTo>
                    <a:pt x="215" y="2394"/>
                  </a:lnTo>
                  <a:lnTo>
                    <a:pt x="224" y="2405"/>
                  </a:lnTo>
                  <a:lnTo>
                    <a:pt x="233" y="2417"/>
                  </a:lnTo>
                  <a:lnTo>
                    <a:pt x="245" y="2427"/>
                  </a:lnTo>
                  <a:lnTo>
                    <a:pt x="257" y="2436"/>
                  </a:lnTo>
                  <a:lnTo>
                    <a:pt x="269" y="2444"/>
                  </a:lnTo>
                  <a:lnTo>
                    <a:pt x="283" y="2450"/>
                  </a:lnTo>
                  <a:lnTo>
                    <a:pt x="298" y="2457"/>
                  </a:lnTo>
                  <a:lnTo>
                    <a:pt x="298" y="2457"/>
                  </a:lnTo>
                  <a:lnTo>
                    <a:pt x="313" y="2462"/>
                  </a:lnTo>
                  <a:lnTo>
                    <a:pt x="328" y="2464"/>
                  </a:lnTo>
                  <a:lnTo>
                    <a:pt x="344" y="2466"/>
                  </a:lnTo>
                  <a:lnTo>
                    <a:pt x="358" y="2466"/>
                  </a:lnTo>
                  <a:lnTo>
                    <a:pt x="374" y="2464"/>
                  </a:lnTo>
                  <a:lnTo>
                    <a:pt x="389" y="2462"/>
                  </a:lnTo>
                  <a:lnTo>
                    <a:pt x="402" y="2457"/>
                  </a:lnTo>
                  <a:lnTo>
                    <a:pt x="416" y="2452"/>
                  </a:lnTo>
                  <a:lnTo>
                    <a:pt x="429" y="2444"/>
                  </a:lnTo>
                  <a:lnTo>
                    <a:pt x="442" y="2436"/>
                  </a:lnTo>
                  <a:lnTo>
                    <a:pt x="453" y="2427"/>
                  </a:lnTo>
                  <a:lnTo>
                    <a:pt x="464" y="2416"/>
                  </a:lnTo>
                  <a:lnTo>
                    <a:pt x="473" y="2404"/>
                  </a:lnTo>
                  <a:lnTo>
                    <a:pt x="482" y="2392"/>
                  </a:lnTo>
                  <a:lnTo>
                    <a:pt x="489" y="2378"/>
                  </a:lnTo>
                  <a:lnTo>
                    <a:pt x="495" y="2364"/>
                  </a:lnTo>
                  <a:lnTo>
                    <a:pt x="495" y="2364"/>
                  </a:lnTo>
                  <a:lnTo>
                    <a:pt x="683" y="1923"/>
                  </a:lnTo>
                  <a:lnTo>
                    <a:pt x="899" y="1413"/>
                  </a:lnTo>
                  <a:lnTo>
                    <a:pt x="899" y="1413"/>
                  </a:lnTo>
                  <a:lnTo>
                    <a:pt x="919" y="1431"/>
                  </a:lnTo>
                  <a:lnTo>
                    <a:pt x="941" y="1449"/>
                  </a:lnTo>
                  <a:lnTo>
                    <a:pt x="941" y="1449"/>
                  </a:lnTo>
                  <a:lnTo>
                    <a:pt x="797" y="1813"/>
                  </a:lnTo>
                  <a:lnTo>
                    <a:pt x="797" y="1813"/>
                  </a:lnTo>
                  <a:lnTo>
                    <a:pt x="792" y="1831"/>
                  </a:lnTo>
                  <a:lnTo>
                    <a:pt x="789" y="1848"/>
                  </a:lnTo>
                  <a:lnTo>
                    <a:pt x="787" y="1864"/>
                  </a:lnTo>
                  <a:lnTo>
                    <a:pt x="787" y="1880"/>
                  </a:lnTo>
                  <a:lnTo>
                    <a:pt x="788" y="1896"/>
                  </a:lnTo>
                  <a:lnTo>
                    <a:pt x="791" y="1910"/>
                  </a:lnTo>
                  <a:lnTo>
                    <a:pt x="796" y="1924"/>
                  </a:lnTo>
                  <a:lnTo>
                    <a:pt x="803" y="1937"/>
                  </a:lnTo>
                  <a:lnTo>
                    <a:pt x="809" y="1950"/>
                  </a:lnTo>
                  <a:lnTo>
                    <a:pt x="818" y="1961"/>
                  </a:lnTo>
                  <a:lnTo>
                    <a:pt x="828" y="1972"/>
                  </a:lnTo>
                  <a:lnTo>
                    <a:pt x="838" y="1982"/>
                  </a:lnTo>
                  <a:lnTo>
                    <a:pt x="851" y="1991"/>
                  </a:lnTo>
                  <a:lnTo>
                    <a:pt x="863" y="1999"/>
                  </a:lnTo>
                  <a:lnTo>
                    <a:pt x="878" y="2006"/>
                  </a:lnTo>
                  <a:lnTo>
                    <a:pt x="892" y="2012"/>
                  </a:lnTo>
                  <a:lnTo>
                    <a:pt x="892" y="2012"/>
                  </a:lnTo>
                  <a:lnTo>
                    <a:pt x="907" y="2016"/>
                  </a:lnTo>
                  <a:lnTo>
                    <a:pt x="923" y="2019"/>
                  </a:lnTo>
                  <a:lnTo>
                    <a:pt x="937" y="2021"/>
                  </a:lnTo>
                  <a:lnTo>
                    <a:pt x="953" y="2021"/>
                  </a:lnTo>
                  <a:lnTo>
                    <a:pt x="968" y="2019"/>
                  </a:lnTo>
                  <a:lnTo>
                    <a:pt x="982" y="2016"/>
                  </a:lnTo>
                  <a:lnTo>
                    <a:pt x="996" y="2012"/>
                  </a:lnTo>
                  <a:lnTo>
                    <a:pt x="1011" y="2006"/>
                  </a:lnTo>
                  <a:lnTo>
                    <a:pt x="1023" y="1999"/>
                  </a:lnTo>
                  <a:lnTo>
                    <a:pt x="1035" y="1991"/>
                  </a:lnTo>
                  <a:lnTo>
                    <a:pt x="1047" y="1981"/>
                  </a:lnTo>
                  <a:lnTo>
                    <a:pt x="1058" y="1971"/>
                  </a:lnTo>
                  <a:lnTo>
                    <a:pt x="1067" y="1960"/>
                  </a:lnTo>
                  <a:lnTo>
                    <a:pt x="1076" y="1947"/>
                  </a:lnTo>
                  <a:lnTo>
                    <a:pt x="1084" y="1933"/>
                  </a:lnTo>
                  <a:lnTo>
                    <a:pt x="1089" y="1918"/>
                  </a:lnTo>
                  <a:lnTo>
                    <a:pt x="1089" y="1918"/>
                  </a:lnTo>
                  <a:lnTo>
                    <a:pt x="1226" y="1597"/>
                  </a:lnTo>
                  <a:lnTo>
                    <a:pt x="1226" y="1597"/>
                  </a:lnTo>
                  <a:lnTo>
                    <a:pt x="1266" y="1607"/>
                  </a:lnTo>
                  <a:lnTo>
                    <a:pt x="1266" y="1607"/>
                  </a:lnTo>
                  <a:lnTo>
                    <a:pt x="1186" y="1813"/>
                  </a:lnTo>
                  <a:lnTo>
                    <a:pt x="1186" y="1813"/>
                  </a:lnTo>
                  <a:lnTo>
                    <a:pt x="1180" y="1831"/>
                  </a:lnTo>
                  <a:lnTo>
                    <a:pt x="1177" y="1847"/>
                  </a:lnTo>
                  <a:lnTo>
                    <a:pt x="1175" y="1864"/>
                  </a:lnTo>
                  <a:lnTo>
                    <a:pt x="1175" y="1880"/>
                  </a:lnTo>
                  <a:lnTo>
                    <a:pt x="1177" y="1894"/>
                  </a:lnTo>
                  <a:lnTo>
                    <a:pt x="1180" y="1909"/>
                  </a:lnTo>
                  <a:lnTo>
                    <a:pt x="1185" y="1924"/>
                  </a:lnTo>
                  <a:lnTo>
                    <a:pt x="1191" y="1937"/>
                  </a:lnTo>
                  <a:lnTo>
                    <a:pt x="1198" y="1950"/>
                  </a:lnTo>
                  <a:lnTo>
                    <a:pt x="1206" y="1961"/>
                  </a:lnTo>
                  <a:lnTo>
                    <a:pt x="1216" y="1972"/>
                  </a:lnTo>
                  <a:lnTo>
                    <a:pt x="1228" y="1982"/>
                  </a:lnTo>
                  <a:lnTo>
                    <a:pt x="1239" y="1991"/>
                  </a:lnTo>
                  <a:lnTo>
                    <a:pt x="1252" y="1999"/>
                  </a:lnTo>
                  <a:lnTo>
                    <a:pt x="1266" y="2006"/>
                  </a:lnTo>
                  <a:lnTo>
                    <a:pt x="1280" y="2012"/>
                  </a:lnTo>
                  <a:lnTo>
                    <a:pt x="1280" y="2012"/>
                  </a:lnTo>
                  <a:lnTo>
                    <a:pt x="1296" y="2016"/>
                  </a:lnTo>
                  <a:lnTo>
                    <a:pt x="1311" y="2019"/>
                  </a:lnTo>
                  <a:lnTo>
                    <a:pt x="1327" y="2021"/>
                  </a:lnTo>
                  <a:lnTo>
                    <a:pt x="1341" y="2021"/>
                  </a:lnTo>
                  <a:lnTo>
                    <a:pt x="1356" y="2019"/>
                  </a:lnTo>
                  <a:lnTo>
                    <a:pt x="1370" y="2016"/>
                  </a:lnTo>
                  <a:lnTo>
                    <a:pt x="1385" y="2012"/>
                  </a:lnTo>
                  <a:lnTo>
                    <a:pt x="1399" y="2006"/>
                  </a:lnTo>
                  <a:lnTo>
                    <a:pt x="1412" y="1999"/>
                  </a:lnTo>
                  <a:lnTo>
                    <a:pt x="1424" y="1991"/>
                  </a:lnTo>
                  <a:lnTo>
                    <a:pt x="1436" y="1981"/>
                  </a:lnTo>
                  <a:lnTo>
                    <a:pt x="1446" y="1971"/>
                  </a:lnTo>
                  <a:lnTo>
                    <a:pt x="1456" y="1960"/>
                  </a:lnTo>
                  <a:lnTo>
                    <a:pt x="1465" y="1946"/>
                  </a:lnTo>
                  <a:lnTo>
                    <a:pt x="1472" y="1933"/>
                  </a:lnTo>
                  <a:lnTo>
                    <a:pt x="1478" y="1918"/>
                  </a:lnTo>
                  <a:lnTo>
                    <a:pt x="1478" y="1918"/>
                  </a:lnTo>
                  <a:lnTo>
                    <a:pt x="1608" y="1614"/>
                  </a:lnTo>
                  <a:lnTo>
                    <a:pt x="1608" y="1614"/>
                  </a:lnTo>
                  <a:lnTo>
                    <a:pt x="1632" y="1609"/>
                  </a:lnTo>
                  <a:lnTo>
                    <a:pt x="1657" y="1603"/>
                  </a:lnTo>
                  <a:lnTo>
                    <a:pt x="1657" y="1603"/>
                  </a:lnTo>
                  <a:lnTo>
                    <a:pt x="1574" y="1813"/>
                  </a:lnTo>
                  <a:lnTo>
                    <a:pt x="1574" y="1813"/>
                  </a:lnTo>
                  <a:lnTo>
                    <a:pt x="1570" y="1830"/>
                  </a:lnTo>
                  <a:lnTo>
                    <a:pt x="1566" y="1847"/>
                  </a:lnTo>
                  <a:lnTo>
                    <a:pt x="1564" y="1864"/>
                  </a:lnTo>
                  <a:lnTo>
                    <a:pt x="1564" y="1880"/>
                  </a:lnTo>
                  <a:lnTo>
                    <a:pt x="1565" y="1894"/>
                  </a:lnTo>
                  <a:lnTo>
                    <a:pt x="1568" y="1909"/>
                  </a:lnTo>
                  <a:lnTo>
                    <a:pt x="1573" y="1924"/>
                  </a:lnTo>
                  <a:lnTo>
                    <a:pt x="1580" y="1936"/>
                  </a:lnTo>
                  <a:lnTo>
                    <a:pt x="1586" y="1950"/>
                  </a:lnTo>
                  <a:lnTo>
                    <a:pt x="1595" y="1961"/>
                  </a:lnTo>
                  <a:lnTo>
                    <a:pt x="1604" y="1972"/>
                  </a:lnTo>
                  <a:lnTo>
                    <a:pt x="1616" y="1981"/>
                  </a:lnTo>
                  <a:lnTo>
                    <a:pt x="1628" y="1990"/>
                  </a:lnTo>
                  <a:lnTo>
                    <a:pt x="1640" y="1999"/>
                  </a:lnTo>
                  <a:lnTo>
                    <a:pt x="1655" y="2006"/>
                  </a:lnTo>
                  <a:lnTo>
                    <a:pt x="1670" y="2012"/>
                  </a:lnTo>
                  <a:lnTo>
                    <a:pt x="1670" y="2012"/>
                  </a:lnTo>
                  <a:lnTo>
                    <a:pt x="1684" y="2016"/>
                  </a:lnTo>
                  <a:lnTo>
                    <a:pt x="1700" y="2019"/>
                  </a:lnTo>
                  <a:lnTo>
                    <a:pt x="1715" y="2021"/>
                  </a:lnTo>
                  <a:lnTo>
                    <a:pt x="1730" y="2021"/>
                  </a:lnTo>
                  <a:lnTo>
                    <a:pt x="1745" y="2019"/>
                  </a:lnTo>
                  <a:lnTo>
                    <a:pt x="1760" y="2016"/>
                  </a:lnTo>
                  <a:lnTo>
                    <a:pt x="1773" y="2012"/>
                  </a:lnTo>
                  <a:lnTo>
                    <a:pt x="1787" y="2006"/>
                  </a:lnTo>
                  <a:lnTo>
                    <a:pt x="1800" y="1999"/>
                  </a:lnTo>
                  <a:lnTo>
                    <a:pt x="1812" y="1991"/>
                  </a:lnTo>
                  <a:lnTo>
                    <a:pt x="1824" y="1981"/>
                  </a:lnTo>
                  <a:lnTo>
                    <a:pt x="1835" y="1971"/>
                  </a:lnTo>
                  <a:lnTo>
                    <a:pt x="1844" y="1960"/>
                  </a:lnTo>
                  <a:lnTo>
                    <a:pt x="1853" y="1946"/>
                  </a:lnTo>
                  <a:lnTo>
                    <a:pt x="1861" y="1933"/>
                  </a:lnTo>
                  <a:lnTo>
                    <a:pt x="1866" y="1918"/>
                  </a:lnTo>
                  <a:lnTo>
                    <a:pt x="1866" y="1918"/>
                  </a:lnTo>
                  <a:lnTo>
                    <a:pt x="2204" y="1125"/>
                  </a:lnTo>
                  <a:lnTo>
                    <a:pt x="2204" y="1125"/>
                  </a:lnTo>
                  <a:lnTo>
                    <a:pt x="2218" y="1085"/>
                  </a:lnTo>
                  <a:lnTo>
                    <a:pt x="2231" y="1046"/>
                  </a:lnTo>
                  <a:lnTo>
                    <a:pt x="2242" y="1007"/>
                  </a:lnTo>
                  <a:lnTo>
                    <a:pt x="2251" y="967"/>
                  </a:lnTo>
                  <a:lnTo>
                    <a:pt x="2258" y="927"/>
                  </a:lnTo>
                  <a:lnTo>
                    <a:pt x="2262" y="887"/>
                  </a:lnTo>
                  <a:lnTo>
                    <a:pt x="2265" y="847"/>
                  </a:lnTo>
                  <a:lnTo>
                    <a:pt x="2265" y="807"/>
                  </a:lnTo>
                  <a:lnTo>
                    <a:pt x="2263" y="768"/>
                  </a:lnTo>
                  <a:lnTo>
                    <a:pt x="2260" y="729"/>
                  </a:lnTo>
                  <a:lnTo>
                    <a:pt x="2256" y="689"/>
                  </a:lnTo>
                  <a:lnTo>
                    <a:pt x="2248" y="651"/>
                  </a:lnTo>
                  <a:lnTo>
                    <a:pt x="2240" y="613"/>
                  </a:lnTo>
                  <a:lnTo>
                    <a:pt x="2229" y="576"/>
                  </a:lnTo>
                  <a:lnTo>
                    <a:pt x="2216" y="538"/>
                  </a:lnTo>
                  <a:lnTo>
                    <a:pt x="2202" y="501"/>
                  </a:lnTo>
                  <a:lnTo>
                    <a:pt x="2186" y="466"/>
                  </a:lnTo>
                  <a:lnTo>
                    <a:pt x="2169" y="431"/>
                  </a:lnTo>
                  <a:lnTo>
                    <a:pt x="2150" y="397"/>
                  </a:lnTo>
                  <a:lnTo>
                    <a:pt x="2128" y="364"/>
                  </a:lnTo>
                  <a:lnTo>
                    <a:pt x="2106" y="331"/>
                  </a:lnTo>
                  <a:lnTo>
                    <a:pt x="2082" y="301"/>
                  </a:lnTo>
                  <a:lnTo>
                    <a:pt x="2056" y="271"/>
                  </a:lnTo>
                  <a:lnTo>
                    <a:pt x="2029" y="241"/>
                  </a:lnTo>
                  <a:lnTo>
                    <a:pt x="2000" y="214"/>
                  </a:lnTo>
                  <a:lnTo>
                    <a:pt x="1971" y="188"/>
                  </a:lnTo>
                  <a:lnTo>
                    <a:pt x="1938" y="164"/>
                  </a:lnTo>
                  <a:lnTo>
                    <a:pt x="1906" y="140"/>
                  </a:lnTo>
                  <a:lnTo>
                    <a:pt x="1872" y="118"/>
                  </a:lnTo>
                  <a:lnTo>
                    <a:pt x="1836" y="97"/>
                  </a:lnTo>
                  <a:lnTo>
                    <a:pt x="1799" y="79"/>
                  </a:lnTo>
                  <a:lnTo>
                    <a:pt x="1761" y="62"/>
                  </a:lnTo>
                  <a:lnTo>
                    <a:pt x="1761" y="62"/>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8" name="Rectangle 37">
              <a:extLst>
                <a:ext uri="{FF2B5EF4-FFF2-40B4-BE49-F238E27FC236}">
                  <a16:creationId xmlns:a16="http://schemas.microsoft.com/office/drawing/2014/main" id="{968D887A-9673-4643-A16A-546F1F01B566}"/>
                </a:ext>
              </a:extLst>
            </p:cNvPr>
            <p:cNvSpPr>
              <a:spLocks noChangeArrowheads="1"/>
            </p:cNvSpPr>
            <p:nvPr/>
          </p:nvSpPr>
          <p:spPr bwMode="auto">
            <a:xfrm>
              <a:off x="7264400" y="3221038"/>
              <a:ext cx="74613" cy="74613"/>
            </a:xfrm>
            <a:prstGeom prst="rect">
              <a:avLst/>
            </a:prstGeom>
            <a:solidFill>
              <a:srgbClr val="0094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grpSp>
        <p:nvGrpSpPr>
          <p:cNvPr id="11" name="Grafika 6" descr="Otwarta dłoń z rośliną">
            <a:extLst>
              <a:ext uri="{FF2B5EF4-FFF2-40B4-BE49-F238E27FC236}">
                <a16:creationId xmlns:a16="http://schemas.microsoft.com/office/drawing/2014/main" id="{40525977-05BE-4DAF-B6F1-BB69B6AE0B61}"/>
              </a:ext>
            </a:extLst>
          </p:cNvPr>
          <p:cNvGrpSpPr>
            <a:grpSpLocks noChangeAspect="1"/>
          </p:cNvGrpSpPr>
          <p:nvPr/>
        </p:nvGrpSpPr>
        <p:grpSpPr>
          <a:xfrm>
            <a:off x="7719059" y="4524017"/>
            <a:ext cx="1357169" cy="1357169"/>
            <a:chOff x="4256978" y="3113978"/>
            <a:chExt cx="630044" cy="630044"/>
          </a:xfrm>
          <a:solidFill>
            <a:srgbClr val="F2F2F2"/>
          </a:solidFill>
        </p:grpSpPr>
        <p:sp>
          <p:nvSpPr>
            <p:cNvPr id="12" name="Dowolny kształt: kształt 11">
              <a:extLst>
                <a:ext uri="{FF2B5EF4-FFF2-40B4-BE49-F238E27FC236}">
                  <a16:creationId xmlns:a16="http://schemas.microsoft.com/office/drawing/2014/main" id="{9B19BC66-513F-4AD0-92B2-E1FBD44FAFB4}"/>
                </a:ext>
              </a:extLst>
            </p:cNvPr>
            <p:cNvSpPr/>
            <p:nvPr/>
          </p:nvSpPr>
          <p:spPr>
            <a:xfrm>
              <a:off x="4283229" y="3402748"/>
              <a:ext cx="577540" cy="242829"/>
            </a:xfrm>
            <a:custGeom>
              <a:avLst/>
              <a:gdLst>
                <a:gd name="connsiteX0" fmla="*/ 577540 w 577540"/>
                <a:gd name="connsiteY0" fmla="*/ 26252 h 242829"/>
                <a:gd name="connsiteX1" fmla="*/ 551289 w 577540"/>
                <a:gd name="connsiteY1" fmla="*/ 0 h 242829"/>
                <a:gd name="connsiteX2" fmla="*/ 537506 w 577540"/>
                <a:gd name="connsiteY2" fmla="*/ 3938 h 242829"/>
                <a:gd name="connsiteX3" fmla="*/ 425280 w 577540"/>
                <a:gd name="connsiteY3" fmla="*/ 68255 h 242829"/>
                <a:gd name="connsiteX4" fmla="*/ 425280 w 577540"/>
                <a:gd name="connsiteY4" fmla="*/ 90569 h 242829"/>
                <a:gd name="connsiteX5" fmla="*/ 372120 w 577540"/>
                <a:gd name="connsiteY5" fmla="*/ 131259 h 242829"/>
                <a:gd name="connsiteX6" fmla="*/ 255955 w 577540"/>
                <a:gd name="connsiteY6" fmla="*/ 131259 h 242829"/>
                <a:gd name="connsiteX7" fmla="*/ 255955 w 577540"/>
                <a:gd name="connsiteY7" fmla="*/ 105007 h 242829"/>
                <a:gd name="connsiteX8" fmla="*/ 374089 w 577540"/>
                <a:gd name="connsiteY8" fmla="*/ 105007 h 242829"/>
                <a:gd name="connsiteX9" fmla="*/ 400340 w 577540"/>
                <a:gd name="connsiteY9" fmla="*/ 78756 h 242829"/>
                <a:gd name="connsiteX10" fmla="*/ 374089 w 577540"/>
                <a:gd name="connsiteY10" fmla="*/ 52504 h 242829"/>
                <a:gd name="connsiteX11" fmla="*/ 216578 w 577540"/>
                <a:gd name="connsiteY11" fmla="*/ 52504 h 242829"/>
                <a:gd name="connsiteX12" fmla="*/ 185732 w 577540"/>
                <a:gd name="connsiteY12" fmla="*/ 61036 h 242829"/>
                <a:gd name="connsiteX13" fmla="*/ 0 w 577540"/>
                <a:gd name="connsiteY13" fmla="*/ 150948 h 242829"/>
                <a:gd name="connsiteX14" fmla="*/ 91881 w 577540"/>
                <a:gd name="connsiteY14" fmla="*/ 242829 h 242829"/>
                <a:gd name="connsiteX15" fmla="*/ 249392 w 577540"/>
                <a:gd name="connsiteY15" fmla="*/ 183763 h 242829"/>
                <a:gd name="connsiteX16" fmla="*/ 372120 w 577540"/>
                <a:gd name="connsiteY16" fmla="*/ 183763 h 242829"/>
                <a:gd name="connsiteX17" fmla="*/ 387871 w 577540"/>
                <a:gd name="connsiteY17" fmla="*/ 178512 h 242829"/>
                <a:gd name="connsiteX18" fmla="*/ 568352 w 577540"/>
                <a:gd name="connsiteY18" fmla="*/ 46597 h 242829"/>
                <a:gd name="connsiteX19" fmla="*/ 577540 w 577540"/>
                <a:gd name="connsiteY19" fmla="*/ 26252 h 24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7540" h="242829">
                  <a:moveTo>
                    <a:pt x="577540" y="26252"/>
                  </a:moveTo>
                  <a:cubicBezTo>
                    <a:pt x="577540" y="11813"/>
                    <a:pt x="565727" y="0"/>
                    <a:pt x="551289" y="0"/>
                  </a:cubicBezTo>
                  <a:cubicBezTo>
                    <a:pt x="546038" y="0"/>
                    <a:pt x="541444" y="1313"/>
                    <a:pt x="537506" y="3938"/>
                  </a:cubicBezTo>
                  <a:lnTo>
                    <a:pt x="425280" y="68255"/>
                  </a:lnTo>
                  <a:cubicBezTo>
                    <a:pt x="426592" y="75474"/>
                    <a:pt x="426592" y="82693"/>
                    <a:pt x="425280" y="90569"/>
                  </a:cubicBezTo>
                  <a:cubicBezTo>
                    <a:pt x="420029" y="114852"/>
                    <a:pt x="397059" y="131259"/>
                    <a:pt x="372120" y="131259"/>
                  </a:cubicBezTo>
                  <a:lnTo>
                    <a:pt x="255955" y="131259"/>
                  </a:lnTo>
                  <a:lnTo>
                    <a:pt x="255955" y="105007"/>
                  </a:lnTo>
                  <a:lnTo>
                    <a:pt x="374089" y="105007"/>
                  </a:lnTo>
                  <a:cubicBezTo>
                    <a:pt x="388527" y="105007"/>
                    <a:pt x="400340" y="93194"/>
                    <a:pt x="400340" y="78756"/>
                  </a:cubicBezTo>
                  <a:cubicBezTo>
                    <a:pt x="400340" y="64317"/>
                    <a:pt x="388527" y="52504"/>
                    <a:pt x="374089" y="52504"/>
                  </a:cubicBezTo>
                  <a:cubicBezTo>
                    <a:pt x="374089" y="52504"/>
                    <a:pt x="217890" y="52504"/>
                    <a:pt x="216578" y="52504"/>
                  </a:cubicBezTo>
                  <a:cubicBezTo>
                    <a:pt x="205421" y="52504"/>
                    <a:pt x="194920" y="55785"/>
                    <a:pt x="185732" y="61036"/>
                  </a:cubicBezTo>
                  <a:lnTo>
                    <a:pt x="0" y="150948"/>
                  </a:lnTo>
                  <a:lnTo>
                    <a:pt x="91881" y="242829"/>
                  </a:lnTo>
                  <a:cubicBezTo>
                    <a:pt x="134541" y="200170"/>
                    <a:pt x="189670" y="183763"/>
                    <a:pt x="249392" y="183763"/>
                  </a:cubicBezTo>
                  <a:lnTo>
                    <a:pt x="372120" y="183763"/>
                  </a:lnTo>
                  <a:cubicBezTo>
                    <a:pt x="378026" y="183763"/>
                    <a:pt x="383277" y="181794"/>
                    <a:pt x="387871" y="178512"/>
                  </a:cubicBezTo>
                  <a:lnTo>
                    <a:pt x="568352" y="46597"/>
                  </a:lnTo>
                  <a:cubicBezTo>
                    <a:pt x="573603" y="41347"/>
                    <a:pt x="577540" y="34127"/>
                    <a:pt x="577540" y="26252"/>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sp>
          <p:nvSpPr>
            <p:cNvPr id="13" name="Dowolny kształt: kształt 12">
              <a:extLst>
                <a:ext uri="{FF2B5EF4-FFF2-40B4-BE49-F238E27FC236}">
                  <a16:creationId xmlns:a16="http://schemas.microsoft.com/office/drawing/2014/main" id="{86F9EFEB-DFA9-4D9C-B0DA-EB72024C9433}"/>
                </a:ext>
              </a:extLst>
            </p:cNvPr>
            <p:cNvSpPr/>
            <p:nvPr/>
          </p:nvSpPr>
          <p:spPr>
            <a:xfrm>
              <a:off x="4439839" y="3212615"/>
              <a:ext cx="330824" cy="230823"/>
            </a:xfrm>
            <a:custGeom>
              <a:avLst/>
              <a:gdLst>
                <a:gd name="connsiteX0" fmla="*/ 329705 w 330824"/>
                <a:gd name="connsiteY0" fmla="*/ 1120 h 230823"/>
                <a:gd name="connsiteX1" fmla="*/ 205009 w 330824"/>
                <a:gd name="connsiteY1" fmla="*/ 33934 h 230823"/>
                <a:gd name="connsiteX2" fmla="*/ 170882 w 330824"/>
                <a:gd name="connsiteY2" fmla="*/ 142223 h 230823"/>
                <a:gd name="connsiteX3" fmla="*/ 137411 w 330824"/>
                <a:gd name="connsiteY3" fmla="*/ 183570 h 230823"/>
                <a:gd name="connsiteX4" fmla="*/ 132160 w 330824"/>
                <a:gd name="connsiteY4" fmla="*/ 175694 h 230823"/>
                <a:gd name="connsiteX5" fmla="*/ 103940 w 330824"/>
                <a:gd name="connsiteY5" fmla="*/ 87094 h 230823"/>
                <a:gd name="connsiteX6" fmla="*/ 901 w 330824"/>
                <a:gd name="connsiteY6" fmla="*/ 60186 h 230823"/>
                <a:gd name="connsiteX7" fmla="*/ 27809 w 330824"/>
                <a:gd name="connsiteY7" fmla="*/ 163225 h 230823"/>
                <a:gd name="connsiteX8" fmla="*/ 109846 w 330824"/>
                <a:gd name="connsiteY8" fmla="*/ 191445 h 230823"/>
                <a:gd name="connsiteX9" fmla="*/ 124285 w 330824"/>
                <a:gd name="connsiteY9" fmla="*/ 218354 h 230823"/>
                <a:gd name="connsiteX10" fmla="*/ 125597 w 330824"/>
                <a:gd name="connsiteY10" fmla="*/ 230823 h 230823"/>
                <a:gd name="connsiteX11" fmla="*/ 152506 w 330824"/>
                <a:gd name="connsiteY11" fmla="*/ 230823 h 230823"/>
                <a:gd name="connsiteX12" fmla="*/ 160381 w 330824"/>
                <a:gd name="connsiteY12" fmla="*/ 198008 h 230823"/>
                <a:gd name="connsiteX13" fmla="*/ 191227 w 330824"/>
                <a:gd name="connsiteY13" fmla="*/ 161256 h 230823"/>
                <a:gd name="connsiteX14" fmla="*/ 296891 w 330824"/>
                <a:gd name="connsiteY14" fmla="*/ 127128 h 230823"/>
                <a:gd name="connsiteX15" fmla="*/ 329705 w 330824"/>
                <a:gd name="connsiteY15" fmla="*/ 1120 h 23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824" h="230823">
                  <a:moveTo>
                    <a:pt x="329705" y="1120"/>
                  </a:moveTo>
                  <a:cubicBezTo>
                    <a:pt x="329705" y="1120"/>
                    <a:pt x="248325" y="-9381"/>
                    <a:pt x="205009" y="33934"/>
                  </a:cubicBezTo>
                  <a:cubicBezTo>
                    <a:pt x="173507" y="65437"/>
                    <a:pt x="170226" y="115971"/>
                    <a:pt x="170882" y="142223"/>
                  </a:cubicBezTo>
                  <a:cubicBezTo>
                    <a:pt x="157100" y="152068"/>
                    <a:pt x="145286" y="166506"/>
                    <a:pt x="137411" y="183570"/>
                  </a:cubicBezTo>
                  <a:cubicBezTo>
                    <a:pt x="135442" y="180945"/>
                    <a:pt x="134129" y="178319"/>
                    <a:pt x="132160" y="175694"/>
                  </a:cubicBezTo>
                  <a:cubicBezTo>
                    <a:pt x="132817" y="154037"/>
                    <a:pt x="129535" y="112690"/>
                    <a:pt x="103940" y="87094"/>
                  </a:cubicBezTo>
                  <a:cubicBezTo>
                    <a:pt x="67843" y="50998"/>
                    <a:pt x="901" y="60186"/>
                    <a:pt x="901" y="60186"/>
                  </a:cubicBezTo>
                  <a:cubicBezTo>
                    <a:pt x="901" y="60186"/>
                    <a:pt x="-7631" y="127128"/>
                    <a:pt x="27809" y="163225"/>
                  </a:cubicBezTo>
                  <a:cubicBezTo>
                    <a:pt x="50780" y="186195"/>
                    <a:pt x="87532" y="190789"/>
                    <a:pt x="109846" y="191445"/>
                  </a:cubicBezTo>
                  <a:cubicBezTo>
                    <a:pt x="116409" y="198665"/>
                    <a:pt x="121003" y="209165"/>
                    <a:pt x="124285" y="218354"/>
                  </a:cubicBezTo>
                  <a:cubicBezTo>
                    <a:pt x="124941" y="220322"/>
                    <a:pt x="125597" y="224916"/>
                    <a:pt x="125597" y="230823"/>
                  </a:cubicBezTo>
                  <a:lnTo>
                    <a:pt x="152506" y="230823"/>
                  </a:lnTo>
                  <a:cubicBezTo>
                    <a:pt x="153162" y="217041"/>
                    <a:pt x="155131" y="209165"/>
                    <a:pt x="160381" y="198008"/>
                  </a:cubicBezTo>
                  <a:cubicBezTo>
                    <a:pt x="166944" y="182257"/>
                    <a:pt x="178101" y="169131"/>
                    <a:pt x="191227" y="161256"/>
                  </a:cubicBezTo>
                  <a:cubicBezTo>
                    <a:pt x="218135" y="161912"/>
                    <a:pt x="266701" y="157318"/>
                    <a:pt x="296891" y="127128"/>
                  </a:cubicBezTo>
                  <a:cubicBezTo>
                    <a:pt x="340206" y="82500"/>
                    <a:pt x="329705" y="1120"/>
                    <a:pt x="329705" y="1120"/>
                  </a:cubicBezTo>
                  <a:close/>
                </a:path>
              </a:pathLst>
            </a:custGeom>
            <a:grpFill/>
            <a:ln w="65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800" b="0" i="0" u="none" strike="noStrike" kern="1200" cap="none" spc="0" normalizeH="0" baseline="0" noProof="0">
                <a:ln>
                  <a:noFill/>
                </a:ln>
                <a:solidFill>
                  <a:srgbClr val="595959"/>
                </a:solidFill>
                <a:effectLst/>
                <a:uLnTx/>
                <a:uFillTx/>
                <a:latin typeface="Century Gothic"/>
                <a:ea typeface="+mn-ea"/>
                <a:cs typeface="+mn-cs"/>
              </a:endParaRPr>
            </a:p>
          </p:txBody>
        </p:sp>
      </p:grpSp>
      <p:sp>
        <p:nvSpPr>
          <p:cNvPr id="10" name="Symbol zastępczy tekstu 20">
            <a:extLst>
              <a:ext uri="{FF2B5EF4-FFF2-40B4-BE49-F238E27FC236}">
                <a16:creationId xmlns:a16="http://schemas.microsoft.com/office/drawing/2014/main" id="{A6470567-4417-1A44-191D-C438D4277D0E}"/>
              </a:ext>
            </a:extLst>
          </p:cNvPr>
          <p:cNvSpPr>
            <a:spLocks noGrp="1"/>
          </p:cNvSpPr>
          <p:nvPr>
            <p:ph type="body" sz="quarter" idx="11"/>
          </p:nvPr>
        </p:nvSpPr>
        <p:spPr>
          <a:xfrm>
            <a:off x="1042988" y="1630680"/>
            <a:ext cx="4199572" cy="3520758"/>
          </a:xfrm>
        </p:spPr>
        <p:txBody>
          <a:bodyPr/>
          <a:lstStyle/>
          <a:p>
            <a:pPr algn="l">
              <a:spcAft>
                <a:spcPts val="600"/>
              </a:spcAft>
            </a:pPr>
            <a:r>
              <a:rPr lang="pl-PL" sz="1000" dirty="0">
                <a:solidFill>
                  <a:schemeClr val="tx1"/>
                </a:solidFill>
              </a:rPr>
              <a:t>W przypadku oceny stwierdzeń dotyczących indywidualnych działań wspierających ochronę środowiska badani najbardziej zwracają uwagę na </a:t>
            </a:r>
            <a:r>
              <a:rPr lang="pl-PL" sz="1000" b="1" dirty="0">
                <a:solidFill>
                  <a:schemeClr val="tx1"/>
                </a:solidFill>
              </a:rPr>
              <a:t>ograniczenie zużycia wody</a:t>
            </a:r>
            <a:r>
              <a:rPr lang="pl-PL" sz="1000" dirty="0">
                <a:solidFill>
                  <a:schemeClr val="tx1"/>
                </a:solidFill>
              </a:rPr>
              <a:t> (93%). </a:t>
            </a:r>
            <a:endParaRPr lang="pl-PL" dirty="0"/>
          </a:p>
          <a:p>
            <a:pPr algn="l">
              <a:spcAft>
                <a:spcPts val="600"/>
              </a:spcAft>
            </a:pPr>
            <a:r>
              <a:rPr lang="pl-PL" sz="1000" dirty="0">
                <a:solidFill>
                  <a:schemeClr val="tx1"/>
                </a:solidFill>
              </a:rPr>
              <a:t>Respondenci w większości mają poczucie, że </a:t>
            </a:r>
            <a:r>
              <a:rPr lang="pl-PL" sz="1000" b="1" dirty="0">
                <a:solidFill>
                  <a:schemeClr val="tx1"/>
                </a:solidFill>
              </a:rPr>
              <a:t>nie marnują żywności (75%), </a:t>
            </a:r>
            <a:r>
              <a:rPr lang="pl-PL" sz="1000" dirty="0">
                <a:solidFill>
                  <a:schemeClr val="tx1"/>
                </a:solidFill>
              </a:rPr>
              <a:t>mogą również pogodzić się z </a:t>
            </a:r>
            <a:r>
              <a:rPr lang="pl-PL" sz="1000" b="1" dirty="0">
                <a:solidFill>
                  <a:schemeClr val="tx1"/>
                </a:solidFill>
              </a:rPr>
              <a:t>poniesieniem dodatkowego kosztu w przypadku wyboru rozwiązań ekologicznych </a:t>
            </a:r>
            <a:r>
              <a:rPr lang="pl-PL" sz="1000" dirty="0">
                <a:solidFill>
                  <a:schemeClr val="tx1"/>
                </a:solidFill>
              </a:rPr>
              <a:t>(72%) oraz </a:t>
            </a:r>
            <a:r>
              <a:rPr lang="pl-PL" sz="1000" b="1" dirty="0">
                <a:solidFill>
                  <a:schemeClr val="tx1"/>
                </a:solidFill>
              </a:rPr>
              <a:t>korzystają z komunikacji miejskiej lub roweru</a:t>
            </a:r>
            <a:r>
              <a:rPr lang="pl-PL" sz="1000" dirty="0">
                <a:solidFill>
                  <a:schemeClr val="tx1"/>
                </a:solidFill>
              </a:rPr>
              <a:t>, jeśli jest to możliwe (67%).</a:t>
            </a:r>
          </a:p>
          <a:p>
            <a:pPr algn="l">
              <a:spcAft>
                <a:spcPts val="600"/>
              </a:spcAft>
            </a:pPr>
            <a:r>
              <a:rPr lang="pl-PL" sz="1000" b="1" dirty="0">
                <a:solidFill>
                  <a:schemeClr val="tx1"/>
                </a:solidFill>
              </a:rPr>
              <a:t>95% mieszkańców Polski deklaruje, że oszczędza energię w domu</a:t>
            </a:r>
            <a:r>
              <a:rPr lang="pl-PL" sz="1000" dirty="0">
                <a:solidFill>
                  <a:schemeClr val="tx1"/>
                </a:solidFill>
              </a:rPr>
              <a:t>. Najczęściej wskazywanymi sposobami jej oszczędzania są: gaszenie świateł w nieużywanych pomieszczeniach, stosowanie energooszczędnych źródeł światła czy zakup energooszczędnych urządzeń gospodarstwa domowego. Nie zmieniły się one w porównaniu do pomiaru w 2020 r.</a:t>
            </a:r>
          </a:p>
          <a:p>
            <a:pPr algn="l">
              <a:spcAft>
                <a:spcPts val="600"/>
              </a:spcAft>
            </a:pPr>
            <a:r>
              <a:rPr lang="pl-PL" sz="1000" b="1" dirty="0">
                <a:solidFill>
                  <a:schemeClr val="tx1"/>
                </a:solidFill>
              </a:rPr>
              <a:t>Jedna trzecia badanych deklaruje, że planuje dodatkowe działania umożliwiające zwiększenie efektywności energetycznej</a:t>
            </a:r>
            <a:r>
              <a:rPr lang="pl-PL" sz="1000" dirty="0">
                <a:solidFill>
                  <a:schemeClr val="tx1"/>
                </a:solidFill>
              </a:rPr>
              <a:t>. Jest to </a:t>
            </a:r>
            <a:r>
              <a:rPr lang="pl-PL" sz="1000" b="1" dirty="0">
                <a:solidFill>
                  <a:schemeClr val="accent4"/>
                </a:solidFill>
              </a:rPr>
              <a:t>wynik wyższy o 3 </a:t>
            </a:r>
            <a:r>
              <a:rPr lang="pl-PL" sz="1000" b="1" dirty="0" err="1">
                <a:solidFill>
                  <a:schemeClr val="accent4"/>
                </a:solidFill>
              </a:rPr>
              <a:t>p.p</a:t>
            </a:r>
            <a:r>
              <a:rPr lang="pl-PL" sz="1000" b="1" dirty="0">
                <a:solidFill>
                  <a:schemeClr val="accent4"/>
                </a:solidFill>
              </a:rPr>
              <a:t> niż w poprzedniej fali </a:t>
            </a:r>
            <a:r>
              <a:rPr lang="pl-PL" sz="1000" dirty="0">
                <a:solidFill>
                  <a:schemeClr val="tx1"/>
                </a:solidFill>
              </a:rPr>
              <a:t>i najwyższy, jaki dotychczas odnotowano. </a:t>
            </a:r>
          </a:p>
          <a:p>
            <a:pPr algn="l">
              <a:spcAft>
                <a:spcPts val="600"/>
              </a:spcAft>
            </a:pPr>
            <a:r>
              <a:rPr lang="pl-PL" sz="1000" b="1" dirty="0">
                <a:solidFill>
                  <a:schemeClr val="tx1"/>
                </a:solidFill>
              </a:rPr>
              <a:t>Dwie trzecie badanych jest skłonnych do skorzystania z czystej energii, nawet jeśli wiązałoby się to z wyższymi kosztami</a:t>
            </a:r>
            <a:r>
              <a:rPr lang="pl-PL" sz="1000" dirty="0">
                <a:solidFill>
                  <a:schemeClr val="tx1"/>
                </a:solidFill>
              </a:rPr>
              <a:t>. Jest to </a:t>
            </a:r>
            <a:r>
              <a:rPr lang="pl-PL" sz="1000" b="1" dirty="0">
                <a:solidFill>
                  <a:schemeClr val="accent6"/>
                </a:solidFill>
              </a:rPr>
              <a:t>wynik o 12 </a:t>
            </a:r>
            <a:r>
              <a:rPr lang="pl-PL" sz="1000" b="1" dirty="0" err="1">
                <a:solidFill>
                  <a:schemeClr val="accent6"/>
                </a:solidFill>
              </a:rPr>
              <a:t>p.p</a:t>
            </a:r>
            <a:r>
              <a:rPr lang="pl-PL" sz="1000" b="1" dirty="0">
                <a:solidFill>
                  <a:schemeClr val="accent6"/>
                </a:solidFill>
              </a:rPr>
              <a:t>. niższy</a:t>
            </a:r>
            <a:r>
              <a:rPr lang="pl-PL" sz="1000" dirty="0">
                <a:solidFill>
                  <a:schemeClr val="tx1"/>
                </a:solidFill>
              </a:rPr>
              <a:t> w porównaniu z pomiarem w 2020 roku. Również niższy o 12 </a:t>
            </a:r>
            <a:r>
              <a:rPr lang="pl-PL" sz="1000" dirty="0" err="1">
                <a:solidFill>
                  <a:schemeClr val="tx1"/>
                </a:solidFill>
              </a:rPr>
              <a:t>p.p</a:t>
            </a:r>
            <a:r>
              <a:rPr lang="pl-PL" sz="1000" dirty="0">
                <a:solidFill>
                  <a:schemeClr val="tx1"/>
                </a:solidFill>
              </a:rPr>
              <a:t>. odsetek byłby skłonny zapłacić za nią powyżej 20% więcej.</a:t>
            </a:r>
          </a:p>
        </p:txBody>
      </p:sp>
    </p:spTree>
    <p:extLst>
      <p:ext uri="{BB962C8B-B14F-4D97-AF65-F5344CB8AC3E}">
        <p14:creationId xmlns:p14="http://schemas.microsoft.com/office/powerpoint/2010/main" val="148551800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rostokąt 13">
            <a:extLst>
              <a:ext uri="{FF2B5EF4-FFF2-40B4-BE49-F238E27FC236}">
                <a16:creationId xmlns:a16="http://schemas.microsoft.com/office/drawing/2014/main" id="{C103E626-352E-47FF-9144-A1657424B282}"/>
              </a:ext>
            </a:extLst>
          </p:cNvPr>
          <p:cNvSpPr/>
          <p:nvPr/>
        </p:nvSpPr>
        <p:spPr>
          <a:xfrm>
            <a:off x="107504" y="1268760"/>
            <a:ext cx="8856984" cy="367240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 name="pole tekstowe 4">
            <a:extLst>
              <a:ext uri="{FF2B5EF4-FFF2-40B4-BE49-F238E27FC236}">
                <a16:creationId xmlns:a16="http://schemas.microsoft.com/office/drawing/2014/main" id="{E8743AE0-27CC-4D5C-9FAD-DD3262830548}"/>
              </a:ext>
            </a:extLst>
          </p:cNvPr>
          <p:cNvSpPr txBox="1"/>
          <p:nvPr/>
        </p:nvSpPr>
        <p:spPr>
          <a:xfrm>
            <a:off x="1331640" y="2127340"/>
            <a:ext cx="3168352" cy="1754326"/>
          </a:xfrm>
          <a:prstGeom prst="rect">
            <a:avLst/>
          </a:prstGeom>
          <a:noFill/>
        </p:spPr>
        <p:txBody>
          <a:bodyPr wrap="square">
            <a:spAutoFit/>
          </a:bodyPr>
          <a:lstStyle/>
          <a:p>
            <a:pPr algn="just"/>
            <a:r>
              <a:rPr lang="pl-PL" sz="1200" dirty="0">
                <a:solidFill>
                  <a:srgbClr val="5C5C5C"/>
                </a:solidFill>
                <a:latin typeface="Calibri" panose="020F0502020204030204" pitchFamily="34" charset="0"/>
                <a:cs typeface="Calibri" panose="020F0502020204030204" pitchFamily="34" charset="0"/>
              </a:rPr>
              <a:t>Niniejszy materiał został sfinansowany ze środków </a:t>
            </a:r>
            <a:r>
              <a:rPr lang="pl-PL" sz="1200" b="1" dirty="0">
                <a:solidFill>
                  <a:srgbClr val="5C5C5C"/>
                </a:solidFill>
                <a:latin typeface="Calibri" panose="020F0502020204030204" pitchFamily="34" charset="0"/>
                <a:cs typeface="Calibri" panose="020F0502020204030204" pitchFamily="34" charset="0"/>
              </a:rPr>
              <a:t>Narodowego Funduszu Ochrony Środowiska i Gospodarki Wodnej</a:t>
            </a:r>
            <a:r>
              <a:rPr lang="pl-PL" sz="1200" dirty="0">
                <a:solidFill>
                  <a:srgbClr val="5C5C5C"/>
                </a:solidFill>
                <a:latin typeface="Calibri" panose="020F0502020204030204" pitchFamily="34" charset="0"/>
                <a:cs typeface="Calibri" panose="020F0502020204030204" pitchFamily="34" charset="0"/>
              </a:rPr>
              <a:t>. Za jego treść odpowiada wyłącznie Ministerstwo Klimatu </a:t>
            </a:r>
            <a:br>
              <a:rPr lang="pl-PL" sz="1200" dirty="0">
                <a:solidFill>
                  <a:srgbClr val="5C5C5C"/>
                </a:solidFill>
                <a:latin typeface="Calibri" panose="020F0502020204030204" pitchFamily="34" charset="0"/>
                <a:cs typeface="Calibri" panose="020F0502020204030204" pitchFamily="34" charset="0"/>
              </a:rPr>
            </a:br>
            <a:r>
              <a:rPr lang="pl-PL" sz="1200" dirty="0">
                <a:solidFill>
                  <a:srgbClr val="5C5C5C"/>
                </a:solidFill>
                <a:latin typeface="Calibri" panose="020F0502020204030204" pitchFamily="34" charset="0"/>
                <a:cs typeface="Calibri" panose="020F0502020204030204" pitchFamily="34" charset="0"/>
              </a:rPr>
              <a:t>i Środowiska.</a:t>
            </a:r>
          </a:p>
          <a:p>
            <a:pPr algn="just"/>
            <a:endParaRPr lang="pl-PL" sz="1200" dirty="0">
              <a:solidFill>
                <a:srgbClr val="5C5C5C"/>
              </a:solidFill>
              <a:latin typeface="Calibri" panose="020F0502020204030204" pitchFamily="34" charset="0"/>
              <a:cs typeface="Calibri" panose="020F0502020204030204" pitchFamily="34" charset="0"/>
            </a:endParaRPr>
          </a:p>
          <a:p>
            <a:pPr algn="just"/>
            <a:r>
              <a:rPr lang="pl-PL" sz="1200" dirty="0">
                <a:solidFill>
                  <a:srgbClr val="5C5C5C"/>
                </a:solidFill>
                <a:latin typeface="Calibri" panose="020F0502020204030204" pitchFamily="34" charset="0"/>
                <a:cs typeface="Calibri" panose="020F0502020204030204" pitchFamily="34" charset="0"/>
              </a:rPr>
              <a:t>Raport został opracowany dla Ministerstwa Klimatu i Środowiska przez </a:t>
            </a:r>
            <a:r>
              <a:rPr lang="pl-PL" sz="1200" b="1" dirty="0">
                <a:solidFill>
                  <a:srgbClr val="5C5C5C"/>
                </a:solidFill>
                <a:latin typeface="Calibri" panose="020F0502020204030204" pitchFamily="34" charset="0"/>
                <a:cs typeface="Calibri" panose="020F0502020204030204" pitchFamily="34" charset="0"/>
              </a:rPr>
              <a:t>Grupę Badawczą DSC Sp. z o.o.</a:t>
            </a:r>
          </a:p>
        </p:txBody>
      </p:sp>
      <p:pic>
        <p:nvPicPr>
          <p:cNvPr id="4" name="Obraz 3">
            <a:extLst>
              <a:ext uri="{FF2B5EF4-FFF2-40B4-BE49-F238E27FC236}">
                <a16:creationId xmlns:a16="http://schemas.microsoft.com/office/drawing/2014/main" id="{C81B7F02-4396-22CF-6A13-66821F938A5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44010" y="2127340"/>
            <a:ext cx="3545641" cy="1754326"/>
          </a:xfrm>
          <a:prstGeom prst="rect">
            <a:avLst/>
          </a:prstGeom>
        </p:spPr>
      </p:pic>
    </p:spTree>
    <p:extLst>
      <p:ext uri="{BB962C8B-B14F-4D97-AF65-F5344CB8AC3E}">
        <p14:creationId xmlns:p14="http://schemas.microsoft.com/office/powerpoint/2010/main" val="32612942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293096"/>
            <a:ext cx="4468453" cy="368300"/>
          </a:xfrm>
        </p:spPr>
        <p:txBody>
          <a:bodyPr/>
          <a:lstStyle/>
          <a:p>
            <a:r>
              <a:rPr lang="pl-PL" sz="1600" b="1">
                <a:latin typeface="Calibri" panose="020F0502020204030204" pitchFamily="34" charset="0"/>
                <a:cs typeface="Calibri" panose="020F0502020204030204" pitchFamily="34" charset="0"/>
              </a:rPr>
              <a:t>NAJWIĘKSZE WYZWANIA DLA POLSKI </a:t>
            </a:r>
          </a:p>
          <a:p>
            <a:r>
              <a:rPr lang="pl-PL" sz="1600" b="1">
                <a:latin typeface="Calibri" panose="020F0502020204030204" pitchFamily="34" charset="0"/>
                <a:cs typeface="Calibri" panose="020F0502020204030204" pitchFamily="34" charset="0"/>
              </a:rPr>
              <a:t>A PROBLEMY ŚRODOWISKA NATURALNEGO</a:t>
            </a:r>
          </a:p>
          <a:p>
            <a:endParaRPr lang="pl-PL" sz="1600" b="1">
              <a:latin typeface="Calibri" panose="020F0502020204030204" pitchFamily="34" charset="0"/>
              <a:cs typeface="Calibri" panose="020F0502020204030204" pitchFamily="34" charset="0"/>
            </a:endParaRPr>
          </a:p>
        </p:txBody>
      </p:sp>
      <p:sp>
        <p:nvSpPr>
          <p:cNvPr id="29" name="Freeform 24">
            <a:extLst>
              <a:ext uri="{FF2B5EF4-FFF2-40B4-BE49-F238E27FC236}">
                <a16:creationId xmlns:a16="http://schemas.microsoft.com/office/drawing/2014/main" id="{6ECA4D20-F03D-4FD3-A708-DC78A6490A33}"/>
              </a:ext>
            </a:extLst>
          </p:cNvPr>
          <p:cNvSpPr>
            <a:spLocks/>
          </p:cNvSpPr>
          <p:nvPr/>
        </p:nvSpPr>
        <p:spPr bwMode="auto">
          <a:xfrm>
            <a:off x="4342593"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24">
            <a:extLst>
              <a:ext uri="{FF2B5EF4-FFF2-40B4-BE49-F238E27FC236}">
                <a16:creationId xmlns:a16="http://schemas.microsoft.com/office/drawing/2014/main" id="{F45C14A9-62B5-4BE6-AE90-FA4775DA3873}"/>
              </a:ext>
            </a:extLst>
          </p:cNvPr>
          <p:cNvSpPr>
            <a:spLocks/>
          </p:cNvSpPr>
          <p:nvPr/>
        </p:nvSpPr>
        <p:spPr bwMode="auto">
          <a:xfrm>
            <a:off x="5148064"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37" name="Freeform 24">
            <a:extLst>
              <a:ext uri="{FF2B5EF4-FFF2-40B4-BE49-F238E27FC236}">
                <a16:creationId xmlns:a16="http://schemas.microsoft.com/office/drawing/2014/main" id="{A1C27670-3E1D-491F-80A3-FE83057A7109}"/>
              </a:ext>
            </a:extLst>
          </p:cNvPr>
          <p:cNvSpPr>
            <a:spLocks/>
          </p:cNvSpPr>
          <p:nvPr/>
        </p:nvSpPr>
        <p:spPr bwMode="auto">
          <a:xfrm>
            <a:off x="5951348"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24">
            <a:extLst>
              <a:ext uri="{FF2B5EF4-FFF2-40B4-BE49-F238E27FC236}">
                <a16:creationId xmlns:a16="http://schemas.microsoft.com/office/drawing/2014/main" id="{DCB4E5DF-B1FD-4670-8F74-36B38B6A51B2}"/>
              </a:ext>
            </a:extLst>
          </p:cNvPr>
          <p:cNvSpPr>
            <a:spLocks/>
          </p:cNvSpPr>
          <p:nvPr/>
        </p:nvSpPr>
        <p:spPr bwMode="auto">
          <a:xfrm>
            <a:off x="3537122"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pl-PL"/>
          </a:p>
        </p:txBody>
      </p:sp>
      <p:sp>
        <p:nvSpPr>
          <p:cNvPr id="41" name="Freeform 24">
            <a:extLst>
              <a:ext uri="{FF2B5EF4-FFF2-40B4-BE49-F238E27FC236}">
                <a16:creationId xmlns:a16="http://schemas.microsoft.com/office/drawing/2014/main" id="{4B71C2BB-ADC7-4375-95AA-7C902FE80ABA}"/>
              </a:ext>
            </a:extLst>
          </p:cNvPr>
          <p:cNvSpPr>
            <a:spLocks/>
          </p:cNvSpPr>
          <p:nvPr/>
        </p:nvSpPr>
        <p:spPr bwMode="auto">
          <a:xfrm>
            <a:off x="2759301" y="3189189"/>
            <a:ext cx="458812" cy="47962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28608191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a:lstStyle/>
          <a:p>
            <a:r>
              <a:rPr lang="pl-PL" sz="1600">
                <a:latin typeface="Calibri" panose="020F0502020204030204" pitchFamily="34" charset="0"/>
                <a:cs typeface="Calibri" panose="020F0502020204030204" pitchFamily="34" charset="0"/>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b="1">
                <a:solidFill>
                  <a:prstClr val="white"/>
                </a:solidFill>
              </a:rPr>
              <a:t>Największe wyzwania dla Polski </a:t>
            </a:r>
          </a:p>
          <a:p>
            <a:r>
              <a:rPr lang="pl-PL" sz="1200" b="1">
                <a:solidFill>
                  <a:prstClr val="white"/>
                </a:solidFill>
              </a:rPr>
              <a:t>a problemy środowiska naturalnego</a:t>
            </a:r>
            <a:endParaRPr lang="en-US" sz="1200" b="1">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Środowisko naturalne i jego ochrona</a:t>
            </a:r>
            <a:endParaRPr lang="en-US" sz="12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Indywidualne działania i zachowania wspierające ochronę środowiska</a:t>
            </a:r>
            <a:endParaRPr lang="en-US" sz="12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200">
                <a:solidFill>
                  <a:prstClr val="white"/>
                </a:solidFill>
              </a:rPr>
              <a:t>Jakość </a:t>
            </a:r>
            <a:r>
              <a:rPr lang="pl-PL" sz="12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1311290"/>
            <a:ext cx="457199" cy="45719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92D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pl-PL" sz="1050" dirty="0">
                <a:solidFill>
                  <a:schemeClr val="tx1"/>
                </a:solidFill>
              </a:rPr>
              <a:t>W rozdziale zostaną poruszone następujące zagadnienia:</a:t>
            </a:r>
          </a:p>
          <a:p>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 postrzegane są współczesne problemy Polski - jak na ich tle postrzegane są problemy środowiska naturalnego.</a:t>
            </a:r>
          </a:p>
          <a:p>
            <a:pPr marL="285750" indent="-285750">
              <a:buFont typeface="Wingdings" panose="05000000000000000000" pitchFamily="2" charset="2"/>
              <a:buChar char="§"/>
            </a:pPr>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 postrzegane są problemy związane ze środowiskiem naturalnym - które uważane są za mniej, a które za bardziej ważne.</a:t>
            </a:r>
          </a:p>
          <a:p>
            <a:pPr marL="285750" indent="-285750" algn="just">
              <a:buFont typeface="Wingdings" panose="05000000000000000000" pitchFamily="2" charset="2"/>
              <a:buChar char="§"/>
            </a:pPr>
            <a:endParaRPr lang="pl-PL" sz="1050" dirty="0">
              <a:solidFill>
                <a:schemeClr val="tx1"/>
              </a:solidFill>
            </a:endParaRPr>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4">
            <a:extLst>
              <a:ext uri="{FF2B5EF4-FFF2-40B4-BE49-F238E27FC236}">
                <a16:creationId xmlns:a16="http://schemas.microsoft.com/office/drawing/2014/main" id="{8D76EB0C-5FEF-4CD7-BC27-06629F311C62}"/>
              </a:ext>
            </a:extLst>
          </p:cNvPr>
          <p:cNvSpPr>
            <a:spLocks/>
          </p:cNvSpPr>
          <p:nvPr/>
        </p:nvSpPr>
        <p:spPr bwMode="auto">
          <a:xfrm>
            <a:off x="895382" y="1407999"/>
            <a:ext cx="245344" cy="256472"/>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pl-PL" sz="2000"/>
          </a:p>
        </p:txBody>
      </p:sp>
    </p:spTree>
    <p:extLst>
      <p:ext uri="{BB962C8B-B14F-4D97-AF65-F5344CB8AC3E}">
        <p14:creationId xmlns:p14="http://schemas.microsoft.com/office/powerpoint/2010/main" val="6224216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 Proszę wymienić trzy dziedziny, w których Pana(i) zdaniem nasz kraj ma najwięcej problemów do rozwiązania.</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7" name="Tabela 9">
            <a:extLst>
              <a:ext uri="{FF2B5EF4-FFF2-40B4-BE49-F238E27FC236}">
                <a16:creationId xmlns:a16="http://schemas.microsoft.com/office/drawing/2014/main" id="{B563C9F8-43E8-A02B-D347-5E4C9FC9AD11}"/>
              </a:ext>
            </a:extLst>
          </p:cNvPr>
          <p:cNvGraphicFramePr>
            <a:graphicFrameLocks noGrp="1"/>
          </p:cNvGraphicFramePr>
          <p:nvPr>
            <p:extLst>
              <p:ext uri="{D42A27DB-BD31-4B8C-83A1-F6EECF244321}">
                <p14:modId xmlns:p14="http://schemas.microsoft.com/office/powerpoint/2010/main" val="158185755"/>
              </p:ext>
            </p:extLst>
          </p:nvPr>
        </p:nvGraphicFramePr>
        <p:xfrm>
          <a:off x="323529" y="1396999"/>
          <a:ext cx="8561856" cy="3849256"/>
        </p:xfrm>
        <a:graphic>
          <a:graphicData uri="http://schemas.openxmlformats.org/drawingml/2006/table">
            <a:tbl>
              <a:tblPr bandRow="1">
                <a:tableStyleId>{5C22544A-7EE6-4342-B048-85BDC9FD1C3A}</a:tableStyleId>
              </a:tblPr>
              <a:tblGrid>
                <a:gridCol w="2140464">
                  <a:extLst>
                    <a:ext uri="{9D8B030D-6E8A-4147-A177-3AD203B41FA5}">
                      <a16:colId xmlns:a16="http://schemas.microsoft.com/office/drawing/2014/main" val="4126087161"/>
                    </a:ext>
                  </a:extLst>
                </a:gridCol>
                <a:gridCol w="713488">
                  <a:extLst>
                    <a:ext uri="{9D8B030D-6E8A-4147-A177-3AD203B41FA5}">
                      <a16:colId xmlns:a16="http://schemas.microsoft.com/office/drawing/2014/main" val="2081030501"/>
                    </a:ext>
                  </a:extLst>
                </a:gridCol>
                <a:gridCol w="1426976">
                  <a:extLst>
                    <a:ext uri="{9D8B030D-6E8A-4147-A177-3AD203B41FA5}">
                      <a16:colId xmlns:a16="http://schemas.microsoft.com/office/drawing/2014/main" val="3288521430"/>
                    </a:ext>
                  </a:extLst>
                </a:gridCol>
                <a:gridCol w="1426976">
                  <a:extLst>
                    <a:ext uri="{9D8B030D-6E8A-4147-A177-3AD203B41FA5}">
                      <a16:colId xmlns:a16="http://schemas.microsoft.com/office/drawing/2014/main" val="666543391"/>
                    </a:ext>
                  </a:extLst>
                </a:gridCol>
                <a:gridCol w="713488">
                  <a:extLst>
                    <a:ext uri="{9D8B030D-6E8A-4147-A177-3AD203B41FA5}">
                      <a16:colId xmlns:a16="http://schemas.microsoft.com/office/drawing/2014/main" val="729665967"/>
                    </a:ext>
                  </a:extLst>
                </a:gridCol>
                <a:gridCol w="2140464">
                  <a:extLst>
                    <a:ext uri="{9D8B030D-6E8A-4147-A177-3AD203B41FA5}">
                      <a16:colId xmlns:a16="http://schemas.microsoft.com/office/drawing/2014/main" val="3766875246"/>
                    </a:ext>
                  </a:extLst>
                </a:gridCol>
              </a:tblGrid>
              <a:tr h="962314">
                <a:tc gridSpan="2">
                  <a:txBody>
                    <a:bodyPr/>
                    <a:lstStyle/>
                    <a:p>
                      <a:pPr algn="ctr"/>
                      <a:endParaRPr lang="pl-PL" sz="1050" b="1" dirty="0"/>
                    </a:p>
                    <a:p>
                      <a:pPr algn="ctr"/>
                      <a:endParaRPr lang="pl-PL" sz="1050" b="1" dirty="0"/>
                    </a:p>
                    <a:p>
                      <a:pPr algn="ctr"/>
                      <a:r>
                        <a:rPr lang="pl-PL" sz="1100" b="1" dirty="0"/>
                        <a:t>                                             52%</a:t>
                      </a:r>
                      <a:br>
                        <a:rPr lang="pl-PL" sz="1100" b="1" dirty="0"/>
                      </a:br>
                      <a:r>
                        <a:rPr lang="pl-PL" sz="1100" b="1" dirty="0"/>
                        <a:t>                                             </a:t>
                      </a:r>
                      <a:r>
                        <a:rPr lang="pl-PL" sz="1100" b="0" dirty="0"/>
                        <a:t>ochrona zdrowia</a:t>
                      </a:r>
                      <a:endParaRPr lang="en-US" sz="1100" b="0" dirty="0"/>
                    </a:p>
                  </a:txBody>
                  <a:tcPr anchor="b">
                    <a:noFill/>
                  </a:tcPr>
                </a:tc>
                <a:tc hMerge="1">
                  <a:txBody>
                    <a:bodyPr/>
                    <a:lstStyle/>
                    <a:p>
                      <a:endParaRPr lang="en-US" dirty="0"/>
                    </a:p>
                  </a:txBody>
                  <a:tcPr/>
                </a:tc>
                <a:tc gridSpan="2">
                  <a:txBody>
                    <a:bodyPr/>
                    <a:lstStyle/>
                    <a:p>
                      <a:pPr algn="ctr"/>
                      <a:endParaRPr lang="pl-PL" sz="1050" b="1" dirty="0"/>
                    </a:p>
                    <a:p>
                      <a:pPr algn="ctr"/>
                      <a:endParaRPr lang="pl-PL" sz="1050" b="1" dirty="0"/>
                    </a:p>
                    <a:p>
                      <a:pPr algn="ctr"/>
                      <a:r>
                        <a:rPr lang="pl-PL" sz="1100" b="1" dirty="0"/>
                        <a:t>31%</a:t>
                      </a:r>
                    </a:p>
                    <a:p>
                      <a:pPr algn="ctr"/>
                      <a:r>
                        <a:rPr lang="en-US" sz="1100" b="0" dirty="0"/>
                        <a:t>oświata i wychowanie</a:t>
                      </a:r>
                    </a:p>
                  </a:txBody>
                  <a:tcPr anchor="b">
                    <a:noFill/>
                  </a:tcPr>
                </a:tc>
                <a:tc hMerge="1">
                  <a:txBody>
                    <a:bodyPr/>
                    <a:lstStyle/>
                    <a:p>
                      <a:endParaRPr lang="en-US" dirty="0"/>
                    </a:p>
                  </a:txBody>
                  <a:tcPr/>
                </a:tc>
                <a:tc gridSpan="2">
                  <a:txBody>
                    <a:bodyPr/>
                    <a:lstStyle/>
                    <a:p>
                      <a:pPr algn="ctr"/>
                      <a:endParaRPr lang="pl-PL" sz="1050" b="1" dirty="0"/>
                    </a:p>
                    <a:p>
                      <a:pPr algn="ctr"/>
                      <a:endParaRPr lang="pl-PL" sz="1050" b="1" dirty="0"/>
                    </a:p>
                    <a:p>
                      <a:pPr algn="l"/>
                      <a:r>
                        <a:rPr lang="pl-PL" sz="1100" b="1" dirty="0"/>
                        <a:t>                30%</a:t>
                      </a:r>
                    </a:p>
                    <a:p>
                      <a:pPr algn="l"/>
                      <a:r>
                        <a:rPr lang="en-US" sz="1100" b="0" dirty="0"/>
                        <a:t>wymiar sprawiedliwości</a:t>
                      </a:r>
                    </a:p>
                  </a:txBody>
                  <a:tcPr anchor="b">
                    <a:noFill/>
                  </a:tcPr>
                </a:tc>
                <a:tc hMerge="1">
                  <a:txBody>
                    <a:bodyPr/>
                    <a:lstStyle/>
                    <a:p>
                      <a:endParaRPr lang="en-US" dirty="0"/>
                    </a:p>
                  </a:txBody>
                  <a:tcPr/>
                </a:tc>
                <a:extLst>
                  <a:ext uri="{0D108BD9-81ED-4DB2-BD59-A6C34878D82A}">
                    <a16:rowId xmlns:a16="http://schemas.microsoft.com/office/drawing/2014/main" val="3985668766"/>
                  </a:ext>
                </a:extLst>
              </a:tr>
              <a:tr h="962314">
                <a:tc>
                  <a:txBody>
                    <a:bodyPr/>
                    <a:lstStyle/>
                    <a:p>
                      <a:pPr algn="ctr"/>
                      <a:r>
                        <a:rPr lang="pl-PL" sz="1050" b="1" dirty="0"/>
                        <a:t>30%</a:t>
                      </a:r>
                    </a:p>
                    <a:p>
                      <a:pPr algn="ctr"/>
                      <a:r>
                        <a:rPr lang="en-US" sz="1050" dirty="0"/>
                        <a:t>bezpieczeństwo energetyczne</a:t>
                      </a:r>
                    </a:p>
                  </a:txBody>
                  <a:tcPr anchor="b">
                    <a:noFill/>
                  </a:tcPr>
                </a:tc>
                <a:tc gridSpan="2">
                  <a:txBody>
                    <a:bodyPr/>
                    <a:lstStyle/>
                    <a:p>
                      <a:pPr algn="ctr"/>
                      <a:r>
                        <a:rPr lang="pl-PL" sz="1050" b="1" dirty="0"/>
                        <a:t>24%</a:t>
                      </a:r>
                    </a:p>
                    <a:p>
                      <a:pPr algn="ctr"/>
                      <a:r>
                        <a:rPr lang="en-US" sz="1050" dirty="0"/>
                        <a:t>ochrona </a:t>
                      </a:r>
                      <a:r>
                        <a:rPr lang="pl-PL" sz="1050" dirty="0"/>
                        <a:t>środowiska</a:t>
                      </a:r>
                      <a:endParaRPr lang="en-US" sz="1050" dirty="0"/>
                    </a:p>
                  </a:txBody>
                  <a:tcPr anchor="b">
                    <a:noFill/>
                  </a:tcPr>
                </a:tc>
                <a:tc hMerge="1">
                  <a:txBody>
                    <a:bodyPr/>
                    <a:lstStyle/>
                    <a:p>
                      <a:endParaRPr lang="en-US"/>
                    </a:p>
                  </a:txBody>
                  <a:tcPr/>
                </a:tc>
                <a:tc gridSpan="2">
                  <a:txBody>
                    <a:bodyPr/>
                    <a:lstStyle/>
                    <a:p>
                      <a:pPr algn="ctr"/>
                      <a:r>
                        <a:rPr lang="pl-PL" sz="1050" b="1" dirty="0"/>
                        <a:t>21%</a:t>
                      </a:r>
                    </a:p>
                    <a:p>
                      <a:pPr algn="ctr"/>
                      <a:r>
                        <a:rPr lang="pl-PL" sz="1050" dirty="0"/>
                        <a:t>finanse publiczne</a:t>
                      </a:r>
                      <a:endParaRPr lang="en-US" sz="1050" dirty="0"/>
                    </a:p>
                  </a:txBody>
                  <a:tcPr anchor="b">
                    <a:noFill/>
                  </a:tcPr>
                </a:tc>
                <a:tc hMerge="1">
                  <a:txBody>
                    <a:bodyPr/>
                    <a:lstStyle/>
                    <a:p>
                      <a:endParaRPr lang="en-US" dirty="0"/>
                    </a:p>
                  </a:txBody>
                  <a:tcPr/>
                </a:tc>
                <a:tc>
                  <a:txBody>
                    <a:bodyPr/>
                    <a:lstStyle/>
                    <a:p>
                      <a:pPr algn="ctr"/>
                      <a:r>
                        <a:rPr lang="pl-PL" sz="1050" b="1" dirty="0"/>
                        <a:t>20%</a:t>
                      </a:r>
                    </a:p>
                    <a:p>
                      <a:pPr algn="ctr"/>
                      <a:r>
                        <a:rPr lang="pl-PL" sz="1050" dirty="0"/>
                        <a:t>gospodarka – </a:t>
                      </a:r>
                      <a:br>
                        <a:rPr lang="pl-PL" sz="1050" dirty="0"/>
                      </a:br>
                      <a:r>
                        <a:rPr lang="pl-PL" sz="1050" dirty="0"/>
                        <a:t>rozwój ekonomiczny</a:t>
                      </a:r>
                      <a:endParaRPr lang="en-US" sz="1050" dirty="0"/>
                    </a:p>
                  </a:txBody>
                  <a:tcPr anchor="b">
                    <a:noFill/>
                  </a:tcPr>
                </a:tc>
                <a:extLst>
                  <a:ext uri="{0D108BD9-81ED-4DB2-BD59-A6C34878D82A}">
                    <a16:rowId xmlns:a16="http://schemas.microsoft.com/office/drawing/2014/main" val="220235495"/>
                  </a:ext>
                </a:extLst>
              </a:tr>
              <a:tr h="962314">
                <a:tc>
                  <a:txBody>
                    <a:bodyPr/>
                    <a:lstStyle/>
                    <a:p>
                      <a:pPr algn="ctr"/>
                      <a:r>
                        <a:rPr lang="pl-PL" sz="1050" b="1" dirty="0"/>
                        <a:t>11%</a:t>
                      </a:r>
                    </a:p>
                    <a:p>
                      <a:pPr algn="ctr"/>
                      <a:r>
                        <a:rPr lang="pl-PL" sz="1050" b="0" dirty="0"/>
                        <a:t>obrona narodowa</a:t>
                      </a:r>
                      <a:endParaRPr lang="en-US" sz="1050" b="0" dirty="0"/>
                    </a:p>
                  </a:txBody>
                  <a:tcPr anchor="b">
                    <a:noFill/>
                  </a:tcPr>
                </a:tc>
                <a:tc gridSpan="2">
                  <a:txBody>
                    <a:bodyPr/>
                    <a:lstStyle/>
                    <a:p>
                      <a:pPr algn="ctr"/>
                      <a:r>
                        <a:rPr lang="pl-PL" sz="1050" b="1" dirty="0"/>
                        <a:t>10%</a:t>
                      </a:r>
                    </a:p>
                    <a:p>
                      <a:pPr algn="ctr"/>
                      <a:r>
                        <a:rPr lang="pl-PL" sz="1050" b="0" dirty="0"/>
                        <a:t>szkolnictwo wyższe i nauka</a:t>
                      </a:r>
                      <a:endParaRPr lang="en-US" sz="1050" b="0" dirty="0"/>
                    </a:p>
                  </a:txBody>
                  <a:tcPr anchor="b">
                    <a:noFill/>
                  </a:tcPr>
                </a:tc>
                <a:tc hMerge="1">
                  <a:txBody>
                    <a:bodyPr/>
                    <a:lstStyle/>
                    <a:p>
                      <a:endParaRPr lang="en-US"/>
                    </a:p>
                  </a:txBody>
                  <a:tcPr/>
                </a:tc>
                <a:tc gridSpan="2">
                  <a:txBody>
                    <a:bodyPr/>
                    <a:lstStyle/>
                    <a:p>
                      <a:pPr algn="ctr"/>
                      <a:r>
                        <a:rPr lang="pl-PL" sz="1050" b="1" dirty="0"/>
                        <a:t>10%</a:t>
                      </a:r>
                    </a:p>
                    <a:p>
                      <a:pPr algn="ctr"/>
                      <a:r>
                        <a:rPr lang="en-US" sz="1050" dirty="0"/>
                        <a:t>rolnictwo i rozwój wsi</a:t>
                      </a:r>
                    </a:p>
                  </a:txBody>
                  <a:tcPr anchor="b">
                    <a:noFill/>
                  </a:tcPr>
                </a:tc>
                <a:tc hMerge="1">
                  <a:txBody>
                    <a:bodyPr/>
                    <a:lstStyle/>
                    <a:p>
                      <a:endParaRPr lang="en-US"/>
                    </a:p>
                  </a:txBody>
                  <a:tcPr/>
                </a:tc>
                <a:tc>
                  <a:txBody>
                    <a:bodyPr/>
                    <a:lstStyle/>
                    <a:p>
                      <a:pPr algn="ctr"/>
                      <a:r>
                        <a:rPr lang="pl-PL" sz="1050" b="1" dirty="0"/>
                        <a:t>7%</a:t>
                      </a:r>
                    </a:p>
                    <a:p>
                      <a:pPr algn="ctr"/>
                      <a:r>
                        <a:rPr lang="en-US" sz="1050" b="0" dirty="0"/>
                        <a:t>sprawy wewnętrzne i bezpieczeństwo</a:t>
                      </a:r>
                    </a:p>
                  </a:txBody>
                  <a:tcPr anchor="b">
                    <a:noFill/>
                  </a:tcPr>
                </a:tc>
                <a:extLst>
                  <a:ext uri="{0D108BD9-81ED-4DB2-BD59-A6C34878D82A}">
                    <a16:rowId xmlns:a16="http://schemas.microsoft.com/office/drawing/2014/main" val="929351179"/>
                  </a:ext>
                </a:extLst>
              </a:tr>
              <a:tr h="962314">
                <a:tc>
                  <a:txBody>
                    <a:bodyPr/>
                    <a:lstStyle/>
                    <a:p>
                      <a:pPr algn="ctr"/>
                      <a:r>
                        <a:rPr lang="pl-PL" sz="1050" b="1" dirty="0"/>
                        <a:t>7%</a:t>
                      </a:r>
                    </a:p>
                    <a:p>
                      <a:pPr algn="ctr"/>
                      <a:r>
                        <a:rPr lang="pl-PL" sz="1050" b="0" dirty="0"/>
                        <a:t>praca – praca, </a:t>
                      </a:r>
                      <a:br>
                        <a:rPr lang="pl-PL" sz="1050" b="0" dirty="0"/>
                      </a:br>
                      <a:r>
                        <a:rPr lang="pl-PL" sz="1050" b="0" dirty="0"/>
                        <a:t>polityka społeczna i rodzinna</a:t>
                      </a:r>
                      <a:endParaRPr lang="en-US" sz="1050" b="0" dirty="0"/>
                    </a:p>
                  </a:txBody>
                  <a:tcPr anchor="b">
                    <a:noFill/>
                  </a:tcPr>
                </a:tc>
                <a:tc gridSpan="2">
                  <a:txBody>
                    <a:bodyPr/>
                    <a:lstStyle/>
                    <a:p>
                      <a:pPr algn="ctr"/>
                      <a:r>
                        <a:rPr lang="pl-PL" sz="1050" b="1" dirty="0"/>
                        <a:t>6%</a:t>
                      </a:r>
                    </a:p>
                    <a:p>
                      <a:pPr algn="ctr"/>
                      <a:r>
                        <a:rPr lang="pl-PL" sz="1050" b="0" dirty="0"/>
                        <a:t>infrastruktura</a:t>
                      </a:r>
                      <a:endParaRPr lang="en-US" sz="1050" b="0" dirty="0"/>
                    </a:p>
                  </a:txBody>
                  <a:tcPr anchor="b">
                    <a:noFill/>
                  </a:tcPr>
                </a:tc>
                <a:tc hMerge="1">
                  <a:txBody>
                    <a:bodyPr/>
                    <a:lstStyle/>
                    <a:p>
                      <a:endParaRPr lang="en-US"/>
                    </a:p>
                  </a:txBody>
                  <a:tcPr/>
                </a:tc>
                <a:tc gridSpan="2">
                  <a:txBody>
                    <a:bodyPr/>
                    <a:lstStyle/>
                    <a:p>
                      <a:pPr algn="ctr"/>
                      <a:r>
                        <a:rPr lang="pl-PL" sz="1050" b="1" dirty="0"/>
                        <a:t>3%</a:t>
                      </a:r>
                    </a:p>
                    <a:p>
                      <a:pPr algn="ctr"/>
                      <a:r>
                        <a:rPr lang="en-US" sz="1050" b="0" dirty="0"/>
                        <a:t>kultura i dziedzictwo narodowe</a:t>
                      </a:r>
                    </a:p>
                  </a:txBody>
                  <a:tcPr anchor="b">
                    <a:noFill/>
                  </a:tcPr>
                </a:tc>
                <a:tc hMerge="1">
                  <a:txBody>
                    <a:bodyPr/>
                    <a:lstStyle/>
                    <a:p>
                      <a:endParaRPr lang="en-US"/>
                    </a:p>
                  </a:txBody>
                  <a:tcPr/>
                </a:tc>
                <a:tc>
                  <a:txBody>
                    <a:bodyPr/>
                    <a:lstStyle/>
                    <a:p>
                      <a:pPr algn="ctr"/>
                      <a:r>
                        <a:rPr lang="pl-PL" sz="1050" b="1" dirty="0"/>
                        <a:t>2%</a:t>
                      </a:r>
                    </a:p>
                    <a:p>
                      <a:pPr algn="ctr"/>
                      <a:r>
                        <a:rPr lang="pl-PL" sz="1050" b="0" dirty="0"/>
                        <a:t>kultura fizyczna i sport</a:t>
                      </a:r>
                      <a:endParaRPr lang="en-US" sz="1050" b="0" dirty="0"/>
                    </a:p>
                  </a:txBody>
                  <a:tcPr anchor="b">
                    <a:noFill/>
                  </a:tcPr>
                </a:tc>
                <a:extLst>
                  <a:ext uri="{0D108BD9-81ED-4DB2-BD59-A6C34878D82A}">
                    <a16:rowId xmlns:a16="http://schemas.microsoft.com/office/drawing/2014/main" val="2544494231"/>
                  </a:ext>
                </a:extLst>
              </a:tr>
            </a:tbl>
          </a:graphicData>
        </a:graphic>
      </p:graphicFrame>
      <p:sp>
        <p:nvSpPr>
          <p:cNvPr id="6" name="Prostokąt: zaokrąglone rogi 5">
            <a:extLst>
              <a:ext uri="{FF2B5EF4-FFF2-40B4-BE49-F238E27FC236}">
                <a16:creationId xmlns:a16="http://schemas.microsoft.com/office/drawing/2014/main" id="{E80DBC7C-D1F1-9E61-19A7-7BAFAE5BB26F}"/>
              </a:ext>
            </a:extLst>
          </p:cNvPr>
          <p:cNvSpPr/>
          <p:nvPr/>
        </p:nvSpPr>
        <p:spPr>
          <a:xfrm>
            <a:off x="1588655" y="1424707"/>
            <a:ext cx="6234545" cy="932075"/>
          </a:xfrm>
          <a:prstGeom prst="roundRect">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9" name="pole tekstowe 8">
            <a:extLst>
              <a:ext uri="{FF2B5EF4-FFF2-40B4-BE49-F238E27FC236}">
                <a16:creationId xmlns:a16="http://schemas.microsoft.com/office/drawing/2014/main" id="{4488FD2B-BF8B-B34C-56D7-446AE62EEAFE}"/>
              </a:ext>
            </a:extLst>
          </p:cNvPr>
          <p:cNvSpPr txBox="1"/>
          <p:nvPr/>
        </p:nvSpPr>
        <p:spPr>
          <a:xfrm>
            <a:off x="2729564" y="1292737"/>
            <a:ext cx="839508" cy="276999"/>
          </a:xfrm>
          <a:prstGeom prst="rect">
            <a:avLst/>
          </a:prstGeom>
          <a:solidFill>
            <a:schemeClr val="bg1"/>
          </a:solidFill>
        </p:spPr>
        <p:txBody>
          <a:bodyPr wrap="square">
            <a:spAutoFit/>
          </a:bodyPr>
          <a:lstStyle/>
          <a:p>
            <a:pPr algn="ctr"/>
            <a:r>
              <a:rPr lang="pl-PL" sz="1200" b="1" dirty="0"/>
              <a:t>TOP3</a:t>
            </a:r>
          </a:p>
        </p:txBody>
      </p:sp>
      <p:sp>
        <p:nvSpPr>
          <p:cNvPr id="10" name="Freeform 5" descr="Największe problemy do rozwiązania w naszym kraju TOP3.&#10;&#10;Grafika przedstawia ochronę zdrowia: 48%.">
            <a:extLst>
              <a:ext uri="{FF2B5EF4-FFF2-40B4-BE49-F238E27FC236}">
                <a16:creationId xmlns:a16="http://schemas.microsoft.com/office/drawing/2014/main" id="{E7615063-81F6-4B18-874A-938F88361BB2}"/>
              </a:ext>
            </a:extLst>
          </p:cNvPr>
          <p:cNvSpPr>
            <a:spLocks/>
          </p:cNvSpPr>
          <p:nvPr/>
        </p:nvSpPr>
        <p:spPr bwMode="auto">
          <a:xfrm>
            <a:off x="2275905" y="1545078"/>
            <a:ext cx="388745" cy="351839"/>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pl-PL" sz="2000"/>
          </a:p>
        </p:txBody>
      </p:sp>
      <p:pic>
        <p:nvPicPr>
          <p:cNvPr id="11" name="Grafika 10" descr="Największe problemy do rozwiązania w naszym kraju.&#10;&#10;Grafika przedstawia oświatę i wychowanie: 15%.">
            <a:extLst>
              <a:ext uri="{FF2B5EF4-FFF2-40B4-BE49-F238E27FC236}">
                <a16:creationId xmlns:a16="http://schemas.microsoft.com/office/drawing/2014/main" id="{7E896D08-8CAF-6FE7-1690-36B207C50AD2}"/>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383238" y="1511068"/>
            <a:ext cx="442437" cy="442437"/>
          </a:xfrm>
          <a:prstGeom prst="rect">
            <a:avLst/>
          </a:prstGeom>
        </p:spPr>
      </p:pic>
      <p:grpSp>
        <p:nvGrpSpPr>
          <p:cNvPr id="12" name="Grupa 11" descr="Największe problemy do rozwiązania w naszym kraju.&#10;&#10;Grafika przedstawia wymiar sprawiedliwości: 6%.">
            <a:extLst>
              <a:ext uri="{FF2B5EF4-FFF2-40B4-BE49-F238E27FC236}">
                <a16:creationId xmlns:a16="http://schemas.microsoft.com/office/drawing/2014/main" id="{39A0DC14-0ED8-585B-A35F-758E26FEE8E0}"/>
              </a:ext>
            </a:extLst>
          </p:cNvPr>
          <p:cNvGrpSpPr/>
          <p:nvPr/>
        </p:nvGrpSpPr>
        <p:grpSpPr>
          <a:xfrm>
            <a:off x="6636818" y="1565633"/>
            <a:ext cx="311446" cy="310728"/>
            <a:chOff x="2757488" y="1412875"/>
            <a:chExt cx="690563" cy="688975"/>
          </a:xfrm>
          <a:solidFill>
            <a:schemeClr val="accent4"/>
          </a:solidFill>
        </p:grpSpPr>
        <p:sp>
          <p:nvSpPr>
            <p:cNvPr id="14" name="Rectangle 49">
              <a:extLst>
                <a:ext uri="{FF2B5EF4-FFF2-40B4-BE49-F238E27FC236}">
                  <a16:creationId xmlns:a16="http://schemas.microsoft.com/office/drawing/2014/main" id="{8356D3E2-B8AC-3DBF-687B-59F491A4D54A}"/>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15" name="Freeform 50">
              <a:extLst>
                <a:ext uri="{FF2B5EF4-FFF2-40B4-BE49-F238E27FC236}">
                  <a16:creationId xmlns:a16="http://schemas.microsoft.com/office/drawing/2014/main" id="{0493A0D9-3184-917B-77AB-445BD2EA5623}"/>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grpSp>
      <p:grpSp>
        <p:nvGrpSpPr>
          <p:cNvPr id="16" name="Grupa 15" descr="Największe problemy do rozwiązania w naszym kraju.&#10;&#10;Grafika przedstawia energetykę i górnictwo: 10%.">
            <a:extLst>
              <a:ext uri="{FF2B5EF4-FFF2-40B4-BE49-F238E27FC236}">
                <a16:creationId xmlns:a16="http://schemas.microsoft.com/office/drawing/2014/main" id="{77ECBE34-241C-9BE0-8CBB-4AF3C590A763}"/>
              </a:ext>
            </a:extLst>
          </p:cNvPr>
          <p:cNvGrpSpPr/>
          <p:nvPr/>
        </p:nvGrpSpPr>
        <p:grpSpPr>
          <a:xfrm>
            <a:off x="1171255" y="2496511"/>
            <a:ext cx="417400" cy="392258"/>
            <a:chOff x="3621088" y="1427163"/>
            <a:chExt cx="790575" cy="742951"/>
          </a:xfrm>
          <a:solidFill>
            <a:schemeClr val="tx1">
              <a:lumMod val="60000"/>
              <a:lumOff val="40000"/>
            </a:schemeClr>
          </a:solidFill>
        </p:grpSpPr>
        <p:sp>
          <p:nvSpPr>
            <p:cNvPr id="17" name="Freeform 51">
              <a:extLst>
                <a:ext uri="{FF2B5EF4-FFF2-40B4-BE49-F238E27FC236}">
                  <a16:creationId xmlns:a16="http://schemas.microsoft.com/office/drawing/2014/main" id="{18F83075-E502-9618-1F18-7635B7F5D949}"/>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52">
              <a:extLst>
                <a:ext uri="{FF2B5EF4-FFF2-40B4-BE49-F238E27FC236}">
                  <a16:creationId xmlns:a16="http://schemas.microsoft.com/office/drawing/2014/main" id="{8539CB36-0E5B-F998-D507-BBF8268859B4}"/>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Rectangle 53">
              <a:extLst>
                <a:ext uri="{FF2B5EF4-FFF2-40B4-BE49-F238E27FC236}">
                  <a16:creationId xmlns:a16="http://schemas.microsoft.com/office/drawing/2014/main" id="{4D7B9878-96BA-304C-BE4B-A5BB48D60DC9}"/>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54">
              <a:extLst>
                <a:ext uri="{FF2B5EF4-FFF2-40B4-BE49-F238E27FC236}">
                  <a16:creationId xmlns:a16="http://schemas.microsoft.com/office/drawing/2014/main" id="{60489773-4723-C719-15C3-F7CEAAD00E48}"/>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Rectangle 55">
              <a:extLst>
                <a:ext uri="{FF2B5EF4-FFF2-40B4-BE49-F238E27FC236}">
                  <a16:creationId xmlns:a16="http://schemas.microsoft.com/office/drawing/2014/main" id="{F7596335-F4E5-F2FB-52D2-BFFB2C6D0308}"/>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56">
              <a:extLst>
                <a:ext uri="{FF2B5EF4-FFF2-40B4-BE49-F238E27FC236}">
                  <a16:creationId xmlns:a16="http://schemas.microsoft.com/office/drawing/2014/main" id="{CD6D817F-CA58-C66E-AF64-8D4E2EDD3425}"/>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57">
              <a:extLst>
                <a:ext uri="{FF2B5EF4-FFF2-40B4-BE49-F238E27FC236}">
                  <a16:creationId xmlns:a16="http://schemas.microsoft.com/office/drawing/2014/main" id="{4D5F92EB-6A01-1AB5-12D6-2C440C1FD37D}"/>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descr="Największe problemy do rozwiązania w naszym kraju TOP3.&#10;&#10;Grafika przedstawia ochronę środowiska: 52%.">
            <a:extLst>
              <a:ext uri="{FF2B5EF4-FFF2-40B4-BE49-F238E27FC236}">
                <a16:creationId xmlns:a16="http://schemas.microsoft.com/office/drawing/2014/main" id="{24D35E88-0AA6-E70F-AEBC-334FD2892FC0}"/>
              </a:ext>
            </a:extLst>
          </p:cNvPr>
          <p:cNvGrpSpPr/>
          <p:nvPr/>
        </p:nvGrpSpPr>
        <p:grpSpPr>
          <a:xfrm>
            <a:off x="3350506" y="2496511"/>
            <a:ext cx="344771" cy="361030"/>
            <a:chOff x="4393411" y="3573016"/>
            <a:chExt cx="661673" cy="692877"/>
          </a:xfrm>
          <a:solidFill>
            <a:schemeClr val="tx1">
              <a:lumMod val="60000"/>
              <a:lumOff val="40000"/>
            </a:schemeClr>
          </a:solidFill>
        </p:grpSpPr>
        <p:sp>
          <p:nvSpPr>
            <p:cNvPr id="25" name="Freeform 51">
              <a:extLst>
                <a:ext uri="{FF2B5EF4-FFF2-40B4-BE49-F238E27FC236}">
                  <a16:creationId xmlns:a16="http://schemas.microsoft.com/office/drawing/2014/main" id="{11391A03-0877-5265-027D-6C025A0FB019}"/>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000"/>
            </a:p>
          </p:txBody>
        </p:sp>
        <p:sp>
          <p:nvSpPr>
            <p:cNvPr id="26" name="Freeform 52">
              <a:extLst>
                <a:ext uri="{FF2B5EF4-FFF2-40B4-BE49-F238E27FC236}">
                  <a16:creationId xmlns:a16="http://schemas.microsoft.com/office/drawing/2014/main" id="{92402A90-1ADB-BB04-6AB8-6C107AE81EB5}"/>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2000"/>
            </a:p>
          </p:txBody>
        </p:sp>
      </p:grpSp>
      <p:grpSp>
        <p:nvGrpSpPr>
          <p:cNvPr id="27" name="Grupa 26" descr="Największe problemy do rozwiązania w naszym kraju.&#10;&#10;Grafika przedstawia finanse publiczne: 9%.">
            <a:extLst>
              <a:ext uri="{FF2B5EF4-FFF2-40B4-BE49-F238E27FC236}">
                <a16:creationId xmlns:a16="http://schemas.microsoft.com/office/drawing/2014/main" id="{33B5EAB3-9D75-022E-10F3-CC370CC1BFA7}"/>
              </a:ext>
            </a:extLst>
          </p:cNvPr>
          <p:cNvGrpSpPr/>
          <p:nvPr/>
        </p:nvGrpSpPr>
        <p:grpSpPr>
          <a:xfrm>
            <a:off x="5537106" y="2510043"/>
            <a:ext cx="265837" cy="378726"/>
            <a:chOff x="4837113" y="1630363"/>
            <a:chExt cx="463550" cy="660400"/>
          </a:xfrm>
          <a:solidFill>
            <a:schemeClr val="tx1">
              <a:lumMod val="60000"/>
              <a:lumOff val="40000"/>
            </a:schemeClr>
          </a:solidFill>
        </p:grpSpPr>
        <p:sp>
          <p:nvSpPr>
            <p:cNvPr id="28" name="Freeform 132">
              <a:extLst>
                <a:ext uri="{FF2B5EF4-FFF2-40B4-BE49-F238E27FC236}">
                  <a16:creationId xmlns:a16="http://schemas.microsoft.com/office/drawing/2014/main" id="{47E93964-95FA-CD24-4CD8-FF49C5229155}"/>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29" name="Freeform 133">
              <a:extLst>
                <a:ext uri="{FF2B5EF4-FFF2-40B4-BE49-F238E27FC236}">
                  <a16:creationId xmlns:a16="http://schemas.microsoft.com/office/drawing/2014/main" id="{CCBB6FE8-D994-C2BA-9651-F4ED269FC72C}"/>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sp>
          <p:nvSpPr>
            <p:cNvPr id="30" name="Freeform 134">
              <a:extLst>
                <a:ext uri="{FF2B5EF4-FFF2-40B4-BE49-F238E27FC236}">
                  <a16:creationId xmlns:a16="http://schemas.microsoft.com/office/drawing/2014/main" id="{3871D187-DD14-C0E2-0444-702A23E0EBEB}"/>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sz="1000">
                <a:latin typeface="+mj-lt"/>
              </a:endParaRPr>
            </a:p>
          </p:txBody>
        </p:sp>
      </p:grpSp>
      <p:pic>
        <p:nvPicPr>
          <p:cNvPr id="31" name="Grafika 30" descr="Największe problemy do rozwiązania w naszym kraju TOP3.&#10;&#10;Grafika przedstawia tendencję wzrostową gospodarki - rozwój ekonomiczny: 20%.&#10;">
            <a:extLst>
              <a:ext uri="{FF2B5EF4-FFF2-40B4-BE49-F238E27FC236}">
                <a16:creationId xmlns:a16="http://schemas.microsoft.com/office/drawing/2014/main" id="{1E5A22EE-39B5-86B6-5F6F-7228763182FA}"/>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621680" y="2458747"/>
            <a:ext cx="360000" cy="360000"/>
          </a:xfrm>
          <a:prstGeom prst="rect">
            <a:avLst/>
          </a:prstGeom>
        </p:spPr>
      </p:pic>
      <p:sp>
        <p:nvSpPr>
          <p:cNvPr id="32" name="Prostokąt: zaokrąglone rogi 31">
            <a:extLst>
              <a:ext uri="{FF2B5EF4-FFF2-40B4-BE49-F238E27FC236}">
                <a16:creationId xmlns:a16="http://schemas.microsoft.com/office/drawing/2014/main" id="{FAA7C09C-AF8A-DD2D-E3EE-EC2D056CA761}"/>
              </a:ext>
            </a:extLst>
          </p:cNvPr>
          <p:cNvSpPr/>
          <p:nvPr/>
        </p:nvSpPr>
        <p:spPr>
          <a:xfrm>
            <a:off x="516194" y="2432638"/>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37" name="Grupa 36" descr="Największe problemy do rozwiązania w naszym kraju.&#10;&#10;Grafika przedstawia obronę narodową: 1%.">
            <a:extLst>
              <a:ext uri="{FF2B5EF4-FFF2-40B4-BE49-F238E27FC236}">
                <a16:creationId xmlns:a16="http://schemas.microsoft.com/office/drawing/2014/main" id="{1E30C2B6-6688-9081-5462-0D08F814DF96}"/>
              </a:ext>
            </a:extLst>
          </p:cNvPr>
          <p:cNvGrpSpPr/>
          <p:nvPr/>
        </p:nvGrpSpPr>
        <p:grpSpPr>
          <a:xfrm>
            <a:off x="1267692" y="3559411"/>
            <a:ext cx="260616" cy="286102"/>
            <a:chOff x="2908301" y="4322763"/>
            <a:chExt cx="544513" cy="628650"/>
          </a:xfrm>
          <a:solidFill>
            <a:srgbClr val="9B9B9B"/>
          </a:solidFill>
        </p:grpSpPr>
        <p:sp>
          <p:nvSpPr>
            <p:cNvPr id="38" name="Freeform 16">
              <a:extLst>
                <a:ext uri="{FF2B5EF4-FFF2-40B4-BE49-F238E27FC236}">
                  <a16:creationId xmlns:a16="http://schemas.microsoft.com/office/drawing/2014/main" id="{71DE00EB-5A24-AFA1-325E-C59422B015E0}"/>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sp>
          <p:nvSpPr>
            <p:cNvPr id="39" name="Freeform 17">
              <a:extLst>
                <a:ext uri="{FF2B5EF4-FFF2-40B4-BE49-F238E27FC236}">
                  <a16:creationId xmlns:a16="http://schemas.microsoft.com/office/drawing/2014/main" id="{A3A5F66C-CDD6-7E3D-0576-323AE3CA853B}"/>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grpSp>
      <p:pic>
        <p:nvPicPr>
          <p:cNvPr id="40" name="Grafika 39" descr="Największe problemy do rozwiązania w naszym kraju.&#10;&#10;Grafika przedstawia szkolnictwo wyższe i naukę: 7%.">
            <a:extLst>
              <a:ext uri="{FF2B5EF4-FFF2-40B4-BE49-F238E27FC236}">
                <a16:creationId xmlns:a16="http://schemas.microsoft.com/office/drawing/2014/main" id="{DCE76BB8-5AED-371A-249E-BD80AB147E56}"/>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3334412" y="3483249"/>
            <a:ext cx="391289" cy="391289"/>
          </a:xfrm>
          <a:prstGeom prst="rect">
            <a:avLst/>
          </a:prstGeom>
        </p:spPr>
      </p:pic>
      <p:pic>
        <p:nvPicPr>
          <p:cNvPr id="41" name="Obraz 40" descr="Największe problemy do rozwiązania w naszym kraju.&#10;&#10;Grafika przedstawia rolnictwo i rozwój wsi: 5%.">
            <a:extLst>
              <a:ext uri="{FF2B5EF4-FFF2-40B4-BE49-F238E27FC236}">
                <a16:creationId xmlns:a16="http://schemas.microsoft.com/office/drawing/2014/main" id="{3731B5E7-C39F-375F-6201-2A902893431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496666" y="3490953"/>
            <a:ext cx="346715" cy="346715"/>
          </a:xfrm>
          <a:prstGeom prst="rect">
            <a:avLst/>
          </a:prstGeom>
        </p:spPr>
      </p:pic>
      <p:grpSp>
        <p:nvGrpSpPr>
          <p:cNvPr id="42" name="Grupa 41" descr="Największe problemy do rozwiązania w naszym kraju.&#10;&#10;Grafika przedstawia sprawy wewnętrzne i bezpieczeństwo: 12%.">
            <a:extLst>
              <a:ext uri="{FF2B5EF4-FFF2-40B4-BE49-F238E27FC236}">
                <a16:creationId xmlns:a16="http://schemas.microsoft.com/office/drawing/2014/main" id="{2EA5842D-D4F7-65D5-7904-45A68DAD1E8F}"/>
              </a:ext>
            </a:extLst>
          </p:cNvPr>
          <p:cNvGrpSpPr/>
          <p:nvPr/>
        </p:nvGrpSpPr>
        <p:grpSpPr>
          <a:xfrm>
            <a:off x="7653641" y="3436136"/>
            <a:ext cx="288000" cy="324000"/>
            <a:chOff x="3889376" y="2365375"/>
            <a:chExt cx="522288" cy="635000"/>
          </a:xfrm>
          <a:solidFill>
            <a:srgbClr val="9B9B9B"/>
          </a:solidFill>
        </p:grpSpPr>
        <p:sp>
          <p:nvSpPr>
            <p:cNvPr id="43" name="Freeform 8">
              <a:extLst>
                <a:ext uri="{FF2B5EF4-FFF2-40B4-BE49-F238E27FC236}">
                  <a16:creationId xmlns:a16="http://schemas.microsoft.com/office/drawing/2014/main" id="{7038A53B-43F3-AD5A-97AB-37F3107BF510}"/>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4" name="Freeform 9">
              <a:extLst>
                <a:ext uri="{FF2B5EF4-FFF2-40B4-BE49-F238E27FC236}">
                  <a16:creationId xmlns:a16="http://schemas.microsoft.com/office/drawing/2014/main" id="{5F40830C-0050-D201-94D9-FD4F5561667B}"/>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Obraz 44" descr="Największe problemy do rozwiązania w naszym kraju.&#10;&#10;Grafika przedstawia pracę, politykę społeczną i rodzinną: 16%.">
            <a:extLst>
              <a:ext uri="{FF2B5EF4-FFF2-40B4-BE49-F238E27FC236}">
                <a16:creationId xmlns:a16="http://schemas.microsoft.com/office/drawing/2014/main" id="{2ECDFB2F-4C53-5F92-F0AC-B46B0F70CEDF}"/>
              </a:ext>
              <a:ext uri="{C183D7F6-B498-43B3-948B-1728B52AA6E4}">
                <adec:decorative xmlns:adec="http://schemas.microsoft.com/office/drawing/2017/decorative" val="0"/>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254000" y="4425465"/>
            <a:ext cx="288000" cy="288000"/>
          </a:xfrm>
          <a:prstGeom prst="rect">
            <a:avLst/>
          </a:prstGeom>
          <a:ln>
            <a:noFill/>
          </a:ln>
        </p:spPr>
      </p:pic>
      <p:pic>
        <p:nvPicPr>
          <p:cNvPr id="46" name="Grafika 45" descr="Największe problemy do rozwiązania w naszym kraju.&#10;&#10;Grafika przedstawia infrastrukturę: 7%.">
            <a:extLst>
              <a:ext uri="{FF2B5EF4-FFF2-40B4-BE49-F238E27FC236}">
                <a16:creationId xmlns:a16="http://schemas.microsoft.com/office/drawing/2014/main" id="{9E39ABB5-AF5C-7A9B-9C7A-08AE6267DC4E}"/>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328091" y="4406188"/>
            <a:ext cx="445707" cy="445707"/>
          </a:xfrm>
          <a:prstGeom prst="rect">
            <a:avLst/>
          </a:prstGeom>
        </p:spPr>
      </p:pic>
      <p:grpSp>
        <p:nvGrpSpPr>
          <p:cNvPr id="47" name="Grupa 46" descr="Największe problemy do rozwiązania w naszym kraju.&#10;&#10;Grafika przedstawia kulturę i dziedzictwo narodowe: 2%.">
            <a:extLst>
              <a:ext uri="{FF2B5EF4-FFF2-40B4-BE49-F238E27FC236}">
                <a16:creationId xmlns:a16="http://schemas.microsoft.com/office/drawing/2014/main" id="{AAF338A2-118D-4560-CBE3-7ED9C23895DD}"/>
              </a:ext>
            </a:extLst>
          </p:cNvPr>
          <p:cNvGrpSpPr/>
          <p:nvPr/>
        </p:nvGrpSpPr>
        <p:grpSpPr>
          <a:xfrm>
            <a:off x="5476754" y="4469223"/>
            <a:ext cx="366627" cy="304887"/>
            <a:chOff x="3748088" y="1628775"/>
            <a:chExt cx="695325" cy="669925"/>
          </a:xfrm>
          <a:solidFill>
            <a:srgbClr val="9B9B9B"/>
          </a:solidFill>
        </p:grpSpPr>
        <p:sp>
          <p:nvSpPr>
            <p:cNvPr id="48" name="Freeform 91">
              <a:extLst>
                <a:ext uri="{FF2B5EF4-FFF2-40B4-BE49-F238E27FC236}">
                  <a16:creationId xmlns:a16="http://schemas.microsoft.com/office/drawing/2014/main" id="{093A7BB4-A845-227F-EBCF-6F1DA0EDAE96}"/>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92">
              <a:extLst>
                <a:ext uri="{FF2B5EF4-FFF2-40B4-BE49-F238E27FC236}">
                  <a16:creationId xmlns:a16="http://schemas.microsoft.com/office/drawing/2014/main" id="{26BCD4AA-74FB-E591-D072-3716E31C4076}"/>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3">
              <a:extLst>
                <a:ext uri="{FF2B5EF4-FFF2-40B4-BE49-F238E27FC236}">
                  <a16:creationId xmlns:a16="http://schemas.microsoft.com/office/drawing/2014/main" id="{BB2C3CF4-8517-CC1E-F50A-DAE931858DAB}"/>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94">
              <a:extLst>
                <a:ext uri="{FF2B5EF4-FFF2-40B4-BE49-F238E27FC236}">
                  <a16:creationId xmlns:a16="http://schemas.microsoft.com/office/drawing/2014/main" id="{21E1634E-BEAA-BE6C-325B-FB024423A2E1}"/>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2" name="Freeform 11" descr="Największe problemy do rozwiązania w naszym kraju.&#10;&#10;Grafika przedstawia kulturę fizyczną i sport: 0,2%.">
            <a:extLst>
              <a:ext uri="{FF2B5EF4-FFF2-40B4-BE49-F238E27FC236}">
                <a16:creationId xmlns:a16="http://schemas.microsoft.com/office/drawing/2014/main" id="{32DFAD26-3A80-37EF-3B1B-C09A6A8C017A}"/>
              </a:ext>
            </a:extLst>
          </p:cNvPr>
          <p:cNvSpPr>
            <a:spLocks noEditPoints="1"/>
          </p:cNvSpPr>
          <p:nvPr/>
        </p:nvSpPr>
        <p:spPr bwMode="auto">
          <a:xfrm>
            <a:off x="7653641" y="4521368"/>
            <a:ext cx="325612" cy="28104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9B9B9B"/>
          </a:solidFill>
          <a:ln>
            <a:noFill/>
          </a:ln>
        </p:spPr>
        <p:txBody>
          <a:bodyPr vert="horz" wrap="square" lIns="91440" tIns="45720" rIns="91440" bIns="45720" numCol="1" anchor="t" anchorCtr="0" compatLnSpc="1">
            <a:prstTxWarp prst="textNoShape">
              <a:avLst/>
            </a:prstTxWarp>
          </a:bodyPr>
          <a:lstStyle/>
          <a:p>
            <a:endParaRPr lang="pl-PL" sz="2400">
              <a:latin typeface="+mj-lt"/>
            </a:endParaRPr>
          </a:p>
        </p:txBody>
      </p:sp>
      <p:sp>
        <p:nvSpPr>
          <p:cNvPr id="69" name="Prostokąt: zaokrąglone rogi 68">
            <a:extLst>
              <a:ext uri="{FF2B5EF4-FFF2-40B4-BE49-F238E27FC236}">
                <a16:creationId xmlns:a16="http://schemas.microsoft.com/office/drawing/2014/main" id="{F5744171-F876-F8D9-B1FE-6953C55A72CB}"/>
              </a:ext>
            </a:extLst>
          </p:cNvPr>
          <p:cNvSpPr/>
          <p:nvPr/>
        </p:nvSpPr>
        <p:spPr>
          <a:xfrm>
            <a:off x="2641242" y="2449034"/>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0" name="Prostokąt: zaokrąglone rogi 69">
            <a:extLst>
              <a:ext uri="{FF2B5EF4-FFF2-40B4-BE49-F238E27FC236}">
                <a16:creationId xmlns:a16="http://schemas.microsoft.com/office/drawing/2014/main" id="{CEF2135B-236F-8C29-57A3-65FAA3403FE1}"/>
              </a:ext>
            </a:extLst>
          </p:cNvPr>
          <p:cNvSpPr/>
          <p:nvPr/>
        </p:nvSpPr>
        <p:spPr>
          <a:xfrm>
            <a:off x="4784083" y="2445382"/>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1" name="Prostokąt: zaokrąglone rogi 70">
            <a:extLst>
              <a:ext uri="{FF2B5EF4-FFF2-40B4-BE49-F238E27FC236}">
                <a16:creationId xmlns:a16="http://schemas.microsoft.com/office/drawing/2014/main" id="{41B9BE27-6955-9D28-9BF3-0B3BB5C2FE34}"/>
              </a:ext>
            </a:extLst>
          </p:cNvPr>
          <p:cNvSpPr/>
          <p:nvPr/>
        </p:nvSpPr>
        <p:spPr>
          <a:xfrm>
            <a:off x="6909131" y="2431600"/>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2" name="Prostokąt: zaokrąglone rogi 71">
            <a:extLst>
              <a:ext uri="{FF2B5EF4-FFF2-40B4-BE49-F238E27FC236}">
                <a16:creationId xmlns:a16="http://schemas.microsoft.com/office/drawing/2014/main" id="{872A1E0A-3399-913D-F746-C4F9AF82CF46}"/>
              </a:ext>
            </a:extLst>
          </p:cNvPr>
          <p:cNvSpPr/>
          <p:nvPr/>
        </p:nvSpPr>
        <p:spPr>
          <a:xfrm>
            <a:off x="516194" y="3417807"/>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3" name="Prostokąt: zaokrąglone rogi 72">
            <a:extLst>
              <a:ext uri="{FF2B5EF4-FFF2-40B4-BE49-F238E27FC236}">
                <a16:creationId xmlns:a16="http://schemas.microsoft.com/office/drawing/2014/main" id="{DA1F642E-F8D1-4E4C-30D0-6199776E7421}"/>
              </a:ext>
            </a:extLst>
          </p:cNvPr>
          <p:cNvSpPr/>
          <p:nvPr/>
        </p:nvSpPr>
        <p:spPr>
          <a:xfrm>
            <a:off x="2641242" y="3434203"/>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4" name="Prostokąt: zaokrąglone rogi 73">
            <a:extLst>
              <a:ext uri="{FF2B5EF4-FFF2-40B4-BE49-F238E27FC236}">
                <a16:creationId xmlns:a16="http://schemas.microsoft.com/office/drawing/2014/main" id="{E8FA22F7-A830-665F-BB60-A9D65D20F32C}"/>
              </a:ext>
            </a:extLst>
          </p:cNvPr>
          <p:cNvSpPr/>
          <p:nvPr/>
        </p:nvSpPr>
        <p:spPr>
          <a:xfrm>
            <a:off x="4784083" y="3430551"/>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5" name="Prostokąt: zaokrąglone rogi 74">
            <a:extLst>
              <a:ext uri="{FF2B5EF4-FFF2-40B4-BE49-F238E27FC236}">
                <a16:creationId xmlns:a16="http://schemas.microsoft.com/office/drawing/2014/main" id="{9888DEE1-99B9-471E-8E8A-93DE3F1AA74D}"/>
              </a:ext>
            </a:extLst>
          </p:cNvPr>
          <p:cNvSpPr/>
          <p:nvPr/>
        </p:nvSpPr>
        <p:spPr>
          <a:xfrm>
            <a:off x="6909131" y="3416769"/>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6" name="Prostokąt: zaokrąglone rogi 75">
            <a:extLst>
              <a:ext uri="{FF2B5EF4-FFF2-40B4-BE49-F238E27FC236}">
                <a16:creationId xmlns:a16="http://schemas.microsoft.com/office/drawing/2014/main" id="{80E5E295-AE2A-4E8B-EB00-D28DF2E34FD2}"/>
              </a:ext>
            </a:extLst>
          </p:cNvPr>
          <p:cNvSpPr/>
          <p:nvPr/>
        </p:nvSpPr>
        <p:spPr>
          <a:xfrm>
            <a:off x="516194" y="4398814"/>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7" name="Prostokąt: zaokrąglone rogi 76">
            <a:extLst>
              <a:ext uri="{FF2B5EF4-FFF2-40B4-BE49-F238E27FC236}">
                <a16:creationId xmlns:a16="http://schemas.microsoft.com/office/drawing/2014/main" id="{A0592FBC-67C4-5C06-B223-96839A4B2985}"/>
              </a:ext>
            </a:extLst>
          </p:cNvPr>
          <p:cNvSpPr/>
          <p:nvPr/>
        </p:nvSpPr>
        <p:spPr>
          <a:xfrm>
            <a:off x="2641242" y="4415210"/>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8" name="Prostokąt: zaokrąglone rogi 77">
            <a:extLst>
              <a:ext uri="{FF2B5EF4-FFF2-40B4-BE49-F238E27FC236}">
                <a16:creationId xmlns:a16="http://schemas.microsoft.com/office/drawing/2014/main" id="{4614AB1B-7315-6490-85D2-C93C8701D52E}"/>
              </a:ext>
            </a:extLst>
          </p:cNvPr>
          <p:cNvSpPr/>
          <p:nvPr/>
        </p:nvSpPr>
        <p:spPr>
          <a:xfrm>
            <a:off x="4784083" y="4411558"/>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79" name="Prostokąt: zaokrąglone rogi 78">
            <a:extLst>
              <a:ext uri="{FF2B5EF4-FFF2-40B4-BE49-F238E27FC236}">
                <a16:creationId xmlns:a16="http://schemas.microsoft.com/office/drawing/2014/main" id="{E988B8E7-227B-99EE-979C-02D7CD9E56E4}"/>
              </a:ext>
            </a:extLst>
          </p:cNvPr>
          <p:cNvSpPr/>
          <p:nvPr/>
        </p:nvSpPr>
        <p:spPr>
          <a:xfrm>
            <a:off x="6909131" y="4397776"/>
            <a:ext cx="1759711" cy="9287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Tree>
    <p:extLst>
      <p:ext uri="{BB962C8B-B14F-4D97-AF65-F5344CB8AC3E}">
        <p14:creationId xmlns:p14="http://schemas.microsoft.com/office/powerpoint/2010/main" val="39819841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 Proszę wymienić trzy dziedziny, w których Pana(i) zdaniem nasz kraj ma najwięcej problemów do rozwiązania.</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866799045"/>
              </p:ext>
            </p:extLst>
          </p:nvPr>
        </p:nvGraphicFramePr>
        <p:xfrm>
          <a:off x="333052" y="1292737"/>
          <a:ext cx="8199183" cy="181622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449207562"/>
              </p:ext>
            </p:extLst>
          </p:nvPr>
        </p:nvGraphicFramePr>
        <p:xfrm>
          <a:off x="333052" y="3186051"/>
          <a:ext cx="8199183" cy="18412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ela 9">
            <a:extLst>
              <a:ext uri="{FF2B5EF4-FFF2-40B4-BE49-F238E27FC236}">
                <a16:creationId xmlns:a16="http://schemas.microsoft.com/office/drawing/2014/main" id="{9F8BC0B3-19DB-DABB-004D-81C571E97440}"/>
              </a:ext>
            </a:extLst>
          </p:cNvPr>
          <p:cNvGraphicFramePr>
            <a:graphicFrameLocks noGrp="1"/>
          </p:cNvGraphicFramePr>
          <p:nvPr>
            <p:extLst>
              <p:ext uri="{D42A27DB-BD31-4B8C-83A1-F6EECF244321}">
                <p14:modId xmlns:p14="http://schemas.microsoft.com/office/powerpoint/2010/main" val="2719404184"/>
              </p:ext>
            </p:extLst>
          </p:nvPr>
        </p:nvGraphicFramePr>
        <p:xfrm>
          <a:off x="755576" y="3317695"/>
          <a:ext cx="7776656" cy="370840"/>
        </p:xfrm>
        <a:graphic>
          <a:graphicData uri="http://schemas.openxmlformats.org/drawingml/2006/table">
            <a:tbl>
              <a:tblPr firstRow="1" bandRow="1">
                <a:tableStyleId>{5C22544A-7EE6-4342-B048-85BDC9FD1C3A}</a:tableStyleId>
              </a:tblPr>
              <a:tblGrid>
                <a:gridCol w="972082">
                  <a:extLst>
                    <a:ext uri="{9D8B030D-6E8A-4147-A177-3AD203B41FA5}">
                      <a16:colId xmlns:a16="http://schemas.microsoft.com/office/drawing/2014/main" val="1653114903"/>
                    </a:ext>
                  </a:extLst>
                </a:gridCol>
                <a:gridCol w="972082">
                  <a:extLst>
                    <a:ext uri="{9D8B030D-6E8A-4147-A177-3AD203B41FA5}">
                      <a16:colId xmlns:a16="http://schemas.microsoft.com/office/drawing/2014/main" val="154085065"/>
                    </a:ext>
                  </a:extLst>
                </a:gridCol>
                <a:gridCol w="972082">
                  <a:extLst>
                    <a:ext uri="{9D8B030D-6E8A-4147-A177-3AD203B41FA5}">
                      <a16:colId xmlns:a16="http://schemas.microsoft.com/office/drawing/2014/main" val="3216931173"/>
                    </a:ext>
                  </a:extLst>
                </a:gridCol>
                <a:gridCol w="972082">
                  <a:extLst>
                    <a:ext uri="{9D8B030D-6E8A-4147-A177-3AD203B41FA5}">
                      <a16:colId xmlns:a16="http://schemas.microsoft.com/office/drawing/2014/main" val="2169036670"/>
                    </a:ext>
                  </a:extLst>
                </a:gridCol>
                <a:gridCol w="972082">
                  <a:extLst>
                    <a:ext uri="{9D8B030D-6E8A-4147-A177-3AD203B41FA5}">
                      <a16:colId xmlns:a16="http://schemas.microsoft.com/office/drawing/2014/main" val="3185216837"/>
                    </a:ext>
                  </a:extLst>
                </a:gridCol>
                <a:gridCol w="972082">
                  <a:extLst>
                    <a:ext uri="{9D8B030D-6E8A-4147-A177-3AD203B41FA5}">
                      <a16:colId xmlns:a16="http://schemas.microsoft.com/office/drawing/2014/main" val="1210358833"/>
                    </a:ext>
                  </a:extLst>
                </a:gridCol>
                <a:gridCol w="972082">
                  <a:extLst>
                    <a:ext uri="{9D8B030D-6E8A-4147-A177-3AD203B41FA5}">
                      <a16:colId xmlns:a16="http://schemas.microsoft.com/office/drawing/2014/main" val="3995790973"/>
                    </a:ext>
                  </a:extLst>
                </a:gridCol>
                <a:gridCol w="972082">
                  <a:extLst>
                    <a:ext uri="{9D8B030D-6E8A-4147-A177-3AD203B41FA5}">
                      <a16:colId xmlns:a16="http://schemas.microsoft.com/office/drawing/2014/main" val="4215517588"/>
                    </a:ext>
                  </a:extLst>
                </a:gridCol>
              </a:tblGrid>
              <a:tr h="370840">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zdrowia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oświata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wychowanie</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wymiar sprawiedliwości</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a:solidFill>
                            <a:schemeClr val="bg1">
                              <a:lumMod val="50000"/>
                            </a:schemeClr>
                          </a:solidFill>
                          <a:effectLst/>
                          <a:latin typeface="Calibri" panose="020F0502020204030204" pitchFamily="34" charset="0"/>
                        </a:rPr>
                        <a:t>bezpieczeństwo energetyczne</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środowiska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finanse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publiczne</a:t>
                      </a:r>
                      <a:endParaRPr lang="pl-PL" sz="800" b="0" i="0" u="none" strike="noStrike" dirty="0">
                        <a:solidFill>
                          <a:schemeClr val="bg1">
                            <a:lumMod val="50000"/>
                          </a:schemeClr>
                        </a:solidFill>
                        <a:effectLst/>
                        <a:latin typeface="Calibri" panose="020F0502020204030204" pitchFamily="34" charset="0"/>
                      </a:endParaRPr>
                    </a:p>
                    <a:p>
                      <a:pPr algn="ctr" fontAlgn="b"/>
                      <a:r>
                        <a:rPr lang="en-GB" sz="800" b="0" i="0" u="none" strike="noStrike" dirty="0">
                          <a:solidFill>
                            <a:schemeClr val="bg1">
                              <a:lumMod val="50000"/>
                            </a:schemeClr>
                          </a:solidFill>
                          <a:effectLst/>
                          <a:latin typeface="Calibri" panose="020F0502020204030204" pitchFamily="34" charset="0"/>
                        </a:rPr>
                        <a:t> </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gospodarka – rozwój ekonomiczny</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obrona narodowa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graphicFrame>
        <p:nvGraphicFramePr>
          <p:cNvPr id="10" name="Tabela 9">
            <a:extLst>
              <a:ext uri="{FF2B5EF4-FFF2-40B4-BE49-F238E27FC236}">
                <a16:creationId xmlns:a16="http://schemas.microsoft.com/office/drawing/2014/main" id="{85A02DED-392B-0194-7225-5EFD7A4B3CED}"/>
              </a:ext>
            </a:extLst>
          </p:cNvPr>
          <p:cNvGraphicFramePr>
            <a:graphicFrameLocks noGrp="1"/>
          </p:cNvGraphicFramePr>
          <p:nvPr>
            <p:extLst>
              <p:ext uri="{D42A27DB-BD31-4B8C-83A1-F6EECF244321}">
                <p14:modId xmlns:p14="http://schemas.microsoft.com/office/powerpoint/2010/main" val="3397849623"/>
              </p:ext>
            </p:extLst>
          </p:nvPr>
        </p:nvGraphicFramePr>
        <p:xfrm>
          <a:off x="683671" y="4887067"/>
          <a:ext cx="7848561" cy="296537"/>
        </p:xfrm>
        <a:graphic>
          <a:graphicData uri="http://schemas.openxmlformats.org/drawingml/2006/table">
            <a:tbl>
              <a:tblPr firstRow="1" bandRow="1">
                <a:tableStyleId>{5C22544A-7EE6-4342-B048-85BDC9FD1C3A}</a:tableStyleId>
              </a:tblPr>
              <a:tblGrid>
                <a:gridCol w="1121223">
                  <a:extLst>
                    <a:ext uri="{9D8B030D-6E8A-4147-A177-3AD203B41FA5}">
                      <a16:colId xmlns:a16="http://schemas.microsoft.com/office/drawing/2014/main" val="1653114903"/>
                    </a:ext>
                  </a:extLst>
                </a:gridCol>
                <a:gridCol w="1121223">
                  <a:extLst>
                    <a:ext uri="{9D8B030D-6E8A-4147-A177-3AD203B41FA5}">
                      <a16:colId xmlns:a16="http://schemas.microsoft.com/office/drawing/2014/main" val="154085065"/>
                    </a:ext>
                  </a:extLst>
                </a:gridCol>
                <a:gridCol w="1121223">
                  <a:extLst>
                    <a:ext uri="{9D8B030D-6E8A-4147-A177-3AD203B41FA5}">
                      <a16:colId xmlns:a16="http://schemas.microsoft.com/office/drawing/2014/main" val="3216931173"/>
                    </a:ext>
                  </a:extLst>
                </a:gridCol>
                <a:gridCol w="1121223">
                  <a:extLst>
                    <a:ext uri="{9D8B030D-6E8A-4147-A177-3AD203B41FA5}">
                      <a16:colId xmlns:a16="http://schemas.microsoft.com/office/drawing/2014/main" val="2169036670"/>
                    </a:ext>
                  </a:extLst>
                </a:gridCol>
                <a:gridCol w="1121223">
                  <a:extLst>
                    <a:ext uri="{9D8B030D-6E8A-4147-A177-3AD203B41FA5}">
                      <a16:colId xmlns:a16="http://schemas.microsoft.com/office/drawing/2014/main" val="3185216837"/>
                    </a:ext>
                  </a:extLst>
                </a:gridCol>
                <a:gridCol w="1121223">
                  <a:extLst>
                    <a:ext uri="{9D8B030D-6E8A-4147-A177-3AD203B41FA5}">
                      <a16:colId xmlns:a16="http://schemas.microsoft.com/office/drawing/2014/main" val="1210358833"/>
                    </a:ext>
                  </a:extLst>
                </a:gridCol>
                <a:gridCol w="1121223">
                  <a:extLst>
                    <a:ext uri="{9D8B030D-6E8A-4147-A177-3AD203B41FA5}">
                      <a16:colId xmlns:a16="http://schemas.microsoft.com/office/drawing/2014/main" val="3995790973"/>
                    </a:ext>
                  </a:extLst>
                </a:gridCol>
              </a:tblGrid>
              <a:tr h="296537">
                <a:tc>
                  <a:txBody>
                    <a:bodyPr/>
                    <a:lstStyle/>
                    <a:p>
                      <a:pPr algn="ctr" fontAlgn="b"/>
                      <a:r>
                        <a:rPr lang="en-GB" sz="800" b="0" i="0" u="none" strike="noStrike" dirty="0" err="1">
                          <a:solidFill>
                            <a:schemeClr val="bg1">
                              <a:lumMod val="50000"/>
                            </a:schemeClr>
                          </a:solidFill>
                          <a:effectLst/>
                          <a:latin typeface="Calibri" panose="020F0502020204030204" pitchFamily="34" charset="0"/>
                        </a:rPr>
                        <a:t>szkolnictwo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wyższe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nauka</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rolnictwo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rozwój</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wsi</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sprawy</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wewnętrzne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bezpieczeństwo</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pl-PL" sz="800" b="0" i="0" u="none" strike="noStrike" dirty="0">
                          <a:solidFill>
                            <a:schemeClr val="bg1">
                              <a:lumMod val="50000"/>
                            </a:schemeClr>
                          </a:solidFill>
                          <a:effectLst/>
                          <a:latin typeface="Calibri" panose="020F0502020204030204" pitchFamily="34" charset="0"/>
                        </a:rPr>
                        <a:t>praca, polityka społeczna i rodzinna</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Infrastruktura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dziedzictwo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narodowe</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fizyczna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sport</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sp>
        <p:nvSpPr>
          <p:cNvPr id="11" name="Freeform 5">
            <a:extLst>
              <a:ext uri="{FF2B5EF4-FFF2-40B4-BE49-F238E27FC236}">
                <a16:creationId xmlns:a16="http://schemas.microsoft.com/office/drawing/2014/main" id="{9A68AD20-1D42-54BE-0E6E-20F18C8F27D1}"/>
              </a:ext>
            </a:extLst>
          </p:cNvPr>
          <p:cNvSpPr>
            <a:spLocks/>
          </p:cNvSpPr>
          <p:nvPr/>
        </p:nvSpPr>
        <p:spPr bwMode="auto">
          <a:xfrm>
            <a:off x="1146173" y="3169055"/>
            <a:ext cx="199607" cy="180657"/>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pic>
        <p:nvPicPr>
          <p:cNvPr id="17" name="Grafika 16" descr="Plecak">
            <a:extLst>
              <a:ext uri="{FF2B5EF4-FFF2-40B4-BE49-F238E27FC236}">
                <a16:creationId xmlns:a16="http://schemas.microsoft.com/office/drawing/2014/main" id="{0AE25CFA-3680-338C-780D-55077503A5ED}"/>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112199" y="3146933"/>
            <a:ext cx="227176" cy="227176"/>
          </a:xfrm>
          <a:prstGeom prst="rect">
            <a:avLst/>
          </a:prstGeom>
        </p:spPr>
      </p:pic>
      <p:grpSp>
        <p:nvGrpSpPr>
          <p:cNvPr id="18" name="Grupa 17">
            <a:extLst>
              <a:ext uri="{FF2B5EF4-FFF2-40B4-BE49-F238E27FC236}">
                <a16:creationId xmlns:a16="http://schemas.microsoft.com/office/drawing/2014/main" id="{05A38FB4-6014-DC30-C350-3C3D0E511DF4}"/>
              </a:ext>
            </a:extLst>
          </p:cNvPr>
          <p:cNvGrpSpPr/>
          <p:nvPr/>
        </p:nvGrpSpPr>
        <p:grpSpPr>
          <a:xfrm>
            <a:off x="3105794" y="3158799"/>
            <a:ext cx="175175" cy="174772"/>
            <a:chOff x="2757488" y="1412875"/>
            <a:chExt cx="690563" cy="688975"/>
          </a:xfrm>
          <a:solidFill>
            <a:srgbClr val="A7B3BC"/>
          </a:solidFill>
        </p:grpSpPr>
        <p:sp>
          <p:nvSpPr>
            <p:cNvPr id="19" name="Rectangle 49">
              <a:extLst>
                <a:ext uri="{FF2B5EF4-FFF2-40B4-BE49-F238E27FC236}">
                  <a16:creationId xmlns:a16="http://schemas.microsoft.com/office/drawing/2014/main" id="{38B2E559-6ECF-0714-C445-6D28EAC95A50}"/>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20" name="Freeform 50">
              <a:extLst>
                <a:ext uri="{FF2B5EF4-FFF2-40B4-BE49-F238E27FC236}">
                  <a16:creationId xmlns:a16="http://schemas.microsoft.com/office/drawing/2014/main" id="{E6EA18CC-26CE-18FE-E30B-BDEF3138A2B9}"/>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9157BB46-73CA-0556-A071-CFFF4BBBDC35}"/>
              </a:ext>
            </a:extLst>
          </p:cNvPr>
          <p:cNvGrpSpPr/>
          <p:nvPr/>
        </p:nvGrpSpPr>
        <p:grpSpPr>
          <a:xfrm>
            <a:off x="4062288" y="3130378"/>
            <a:ext cx="214319" cy="201409"/>
            <a:chOff x="3621088" y="1427163"/>
            <a:chExt cx="790575" cy="742951"/>
          </a:xfrm>
          <a:solidFill>
            <a:srgbClr val="A7B3BC"/>
          </a:solidFill>
        </p:grpSpPr>
        <p:sp>
          <p:nvSpPr>
            <p:cNvPr id="22" name="Freeform 51">
              <a:extLst>
                <a:ext uri="{FF2B5EF4-FFF2-40B4-BE49-F238E27FC236}">
                  <a16:creationId xmlns:a16="http://schemas.microsoft.com/office/drawing/2014/main" id="{35ABDB86-679D-513D-4C45-F62655C5D46E}"/>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52">
              <a:extLst>
                <a:ext uri="{FF2B5EF4-FFF2-40B4-BE49-F238E27FC236}">
                  <a16:creationId xmlns:a16="http://schemas.microsoft.com/office/drawing/2014/main" id="{AE28E746-E6C2-77C0-6A90-E1EEC8DFFC6F}"/>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Rectangle 53">
              <a:extLst>
                <a:ext uri="{FF2B5EF4-FFF2-40B4-BE49-F238E27FC236}">
                  <a16:creationId xmlns:a16="http://schemas.microsoft.com/office/drawing/2014/main" id="{E7069503-5B89-AF0C-6C1F-AA9EB47F19A3}"/>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54">
              <a:extLst>
                <a:ext uri="{FF2B5EF4-FFF2-40B4-BE49-F238E27FC236}">
                  <a16:creationId xmlns:a16="http://schemas.microsoft.com/office/drawing/2014/main" id="{684E5947-C409-622F-7186-2BC32FC2583D}"/>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Rectangle 55">
              <a:extLst>
                <a:ext uri="{FF2B5EF4-FFF2-40B4-BE49-F238E27FC236}">
                  <a16:creationId xmlns:a16="http://schemas.microsoft.com/office/drawing/2014/main" id="{0B7E0163-2A07-4068-7423-7D72DC4A115F}"/>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6">
              <a:extLst>
                <a:ext uri="{FF2B5EF4-FFF2-40B4-BE49-F238E27FC236}">
                  <a16:creationId xmlns:a16="http://schemas.microsoft.com/office/drawing/2014/main" id="{83478EF6-A870-815E-1749-C397518BF699}"/>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57">
              <a:extLst>
                <a:ext uri="{FF2B5EF4-FFF2-40B4-BE49-F238E27FC236}">
                  <a16:creationId xmlns:a16="http://schemas.microsoft.com/office/drawing/2014/main" id="{032624C2-20CD-2297-BC18-27435F0A154C}"/>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9" name="Grupa 28">
            <a:extLst>
              <a:ext uri="{FF2B5EF4-FFF2-40B4-BE49-F238E27FC236}">
                <a16:creationId xmlns:a16="http://schemas.microsoft.com/office/drawing/2014/main" id="{AF42E5A1-93D8-A582-DD42-D309D680C8A4}"/>
              </a:ext>
            </a:extLst>
          </p:cNvPr>
          <p:cNvGrpSpPr/>
          <p:nvPr/>
        </p:nvGrpSpPr>
        <p:grpSpPr>
          <a:xfrm>
            <a:off x="4996524" y="3164530"/>
            <a:ext cx="177027" cy="185376"/>
            <a:chOff x="4393411" y="3573016"/>
            <a:chExt cx="661673" cy="692877"/>
          </a:xfrm>
          <a:solidFill>
            <a:srgbClr val="A7B3BC"/>
          </a:solidFill>
        </p:grpSpPr>
        <p:sp>
          <p:nvSpPr>
            <p:cNvPr id="30" name="Freeform 51">
              <a:extLst>
                <a:ext uri="{FF2B5EF4-FFF2-40B4-BE49-F238E27FC236}">
                  <a16:creationId xmlns:a16="http://schemas.microsoft.com/office/drawing/2014/main" id="{7E6BF21E-959D-4F31-D4F1-C43BD84D3287}"/>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52">
              <a:extLst>
                <a:ext uri="{FF2B5EF4-FFF2-40B4-BE49-F238E27FC236}">
                  <a16:creationId xmlns:a16="http://schemas.microsoft.com/office/drawing/2014/main" id="{EBA922CE-DA16-FA87-286D-9838EAC6C1D9}"/>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2" name="Grupa 31">
            <a:extLst>
              <a:ext uri="{FF2B5EF4-FFF2-40B4-BE49-F238E27FC236}">
                <a16:creationId xmlns:a16="http://schemas.microsoft.com/office/drawing/2014/main" id="{B8E6AD24-BCE3-0862-3291-464D662966D4}"/>
              </a:ext>
            </a:extLst>
          </p:cNvPr>
          <p:cNvGrpSpPr/>
          <p:nvPr/>
        </p:nvGrpSpPr>
        <p:grpSpPr>
          <a:xfrm>
            <a:off x="6022235" y="3140064"/>
            <a:ext cx="149200" cy="212560"/>
            <a:chOff x="4837113" y="1630363"/>
            <a:chExt cx="463550" cy="660400"/>
          </a:xfrm>
          <a:solidFill>
            <a:srgbClr val="A7B3BC"/>
          </a:solidFill>
        </p:grpSpPr>
        <p:sp>
          <p:nvSpPr>
            <p:cNvPr id="33" name="Freeform 132">
              <a:extLst>
                <a:ext uri="{FF2B5EF4-FFF2-40B4-BE49-F238E27FC236}">
                  <a16:creationId xmlns:a16="http://schemas.microsoft.com/office/drawing/2014/main" id="{29B90CFE-91A3-85C1-F8F5-24874407E9EB}"/>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4" name="Freeform 133">
              <a:extLst>
                <a:ext uri="{FF2B5EF4-FFF2-40B4-BE49-F238E27FC236}">
                  <a16:creationId xmlns:a16="http://schemas.microsoft.com/office/drawing/2014/main" id="{30B8D1E6-B0A0-06E3-C534-1DEAFBD710A1}"/>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34">
              <a:extLst>
                <a:ext uri="{FF2B5EF4-FFF2-40B4-BE49-F238E27FC236}">
                  <a16:creationId xmlns:a16="http://schemas.microsoft.com/office/drawing/2014/main" id="{F5C2A2C8-6356-4A62-18A9-9E05E358E277}"/>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35" descr="Tendencja wzrostowa">
            <a:extLst>
              <a:ext uri="{FF2B5EF4-FFF2-40B4-BE49-F238E27FC236}">
                <a16:creationId xmlns:a16="http://schemas.microsoft.com/office/drawing/2014/main" id="{CE1D2E47-075D-1AC7-7C32-856C3B36B7A2}"/>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951013" y="3126200"/>
            <a:ext cx="209288" cy="209288"/>
          </a:xfrm>
          <a:prstGeom prst="rect">
            <a:avLst/>
          </a:prstGeom>
        </p:spPr>
      </p:pic>
      <p:grpSp>
        <p:nvGrpSpPr>
          <p:cNvPr id="37" name="Grupa 36">
            <a:extLst>
              <a:ext uri="{FF2B5EF4-FFF2-40B4-BE49-F238E27FC236}">
                <a16:creationId xmlns:a16="http://schemas.microsoft.com/office/drawing/2014/main" id="{24C7E83E-F31C-2794-BCF0-8AAB18970B18}"/>
              </a:ext>
            </a:extLst>
          </p:cNvPr>
          <p:cNvGrpSpPr/>
          <p:nvPr/>
        </p:nvGrpSpPr>
        <p:grpSpPr>
          <a:xfrm>
            <a:off x="7948897" y="3173613"/>
            <a:ext cx="146585" cy="160919"/>
            <a:chOff x="2908301" y="4322763"/>
            <a:chExt cx="544513" cy="628650"/>
          </a:xfrm>
          <a:solidFill>
            <a:srgbClr val="A7B3BC"/>
          </a:solidFill>
        </p:grpSpPr>
        <p:sp>
          <p:nvSpPr>
            <p:cNvPr id="38" name="Freeform 16">
              <a:extLst>
                <a:ext uri="{FF2B5EF4-FFF2-40B4-BE49-F238E27FC236}">
                  <a16:creationId xmlns:a16="http://schemas.microsoft.com/office/drawing/2014/main" id="{51638E41-7CBF-FC42-5F10-B0FA34A2B844}"/>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17">
              <a:extLst>
                <a:ext uri="{FF2B5EF4-FFF2-40B4-BE49-F238E27FC236}">
                  <a16:creationId xmlns:a16="http://schemas.microsoft.com/office/drawing/2014/main" id="{A87D2ECF-4CF9-87E3-5746-52E0C1878251}"/>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0" name="Grafika 39" descr="Książki">
            <a:extLst>
              <a:ext uri="{FF2B5EF4-FFF2-40B4-BE49-F238E27FC236}">
                <a16:creationId xmlns:a16="http://schemas.microsoft.com/office/drawing/2014/main" id="{E7232082-07E2-6A15-263F-0F6C20DCD4F4}"/>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83043" y="4668508"/>
            <a:ext cx="220082" cy="220082"/>
          </a:xfrm>
          <a:prstGeom prst="rect">
            <a:avLst/>
          </a:prstGeom>
        </p:spPr>
      </p:pic>
      <p:pic>
        <p:nvPicPr>
          <p:cNvPr id="41" name="Obraz 40" descr="Obraz zawierający kandelabr, obiekt&#10;&#10;Opis wygenerowany przy bardzo wysokim poziomie pewności">
            <a:extLst>
              <a:ext uri="{FF2B5EF4-FFF2-40B4-BE49-F238E27FC236}">
                <a16:creationId xmlns:a16="http://schemas.microsoft.com/office/drawing/2014/main" id="{CD3C0543-2139-FCCC-ACD0-7D0A26F1E867}"/>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2286113" y="4678628"/>
            <a:ext cx="195011" cy="195011"/>
          </a:xfrm>
          <a:prstGeom prst="rect">
            <a:avLst/>
          </a:prstGeom>
        </p:spPr>
      </p:pic>
      <p:grpSp>
        <p:nvGrpSpPr>
          <p:cNvPr id="42" name="Grupa 41">
            <a:extLst>
              <a:ext uri="{FF2B5EF4-FFF2-40B4-BE49-F238E27FC236}">
                <a16:creationId xmlns:a16="http://schemas.microsoft.com/office/drawing/2014/main" id="{3DB23EAD-BE38-C878-F05A-A44A0D3A3144}"/>
              </a:ext>
            </a:extLst>
          </p:cNvPr>
          <p:cNvGrpSpPr/>
          <p:nvPr/>
        </p:nvGrpSpPr>
        <p:grpSpPr>
          <a:xfrm>
            <a:off x="3391262" y="4682153"/>
            <a:ext cx="158571" cy="192791"/>
            <a:chOff x="3889376" y="2365375"/>
            <a:chExt cx="522288" cy="635000"/>
          </a:xfrm>
          <a:solidFill>
            <a:srgbClr val="A7B3BC"/>
          </a:solidFill>
        </p:grpSpPr>
        <p:sp>
          <p:nvSpPr>
            <p:cNvPr id="43" name="Freeform 8">
              <a:extLst>
                <a:ext uri="{FF2B5EF4-FFF2-40B4-BE49-F238E27FC236}">
                  <a16:creationId xmlns:a16="http://schemas.microsoft.com/office/drawing/2014/main" id="{31747481-D19D-C124-CB86-E3E47BE72CB1}"/>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4" name="Freeform 9">
              <a:extLst>
                <a:ext uri="{FF2B5EF4-FFF2-40B4-BE49-F238E27FC236}">
                  <a16:creationId xmlns:a16="http://schemas.microsoft.com/office/drawing/2014/main" id="{B51AD2C1-5A20-DEF0-7E3C-04DA211C8D31}"/>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Obraz 44" descr="Obraz zawierający grafika wektorowa&#10;&#10;Opis wygenerowany przy wysokim poziomie pewności">
            <a:extLst>
              <a:ext uri="{FF2B5EF4-FFF2-40B4-BE49-F238E27FC236}">
                <a16:creationId xmlns:a16="http://schemas.microsoft.com/office/drawing/2014/main" id="{13B29EE4-3F2A-B921-C171-45AA6DA65A7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495498" y="4668508"/>
            <a:ext cx="205714" cy="205714"/>
          </a:xfrm>
          <a:prstGeom prst="rect">
            <a:avLst/>
          </a:prstGeom>
        </p:spPr>
      </p:pic>
      <p:pic>
        <p:nvPicPr>
          <p:cNvPr id="47" name="Grafika 46" descr="Droga">
            <a:extLst>
              <a:ext uri="{FF2B5EF4-FFF2-40B4-BE49-F238E27FC236}">
                <a16:creationId xmlns:a16="http://schemas.microsoft.com/office/drawing/2014/main" id="{7BCE65E3-88BF-8B2B-169C-E4B6F53E5C5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585388" y="4645274"/>
            <a:ext cx="250690" cy="250690"/>
          </a:xfrm>
          <a:prstGeom prst="rect">
            <a:avLst/>
          </a:prstGeom>
        </p:spPr>
      </p:pic>
      <p:grpSp>
        <p:nvGrpSpPr>
          <p:cNvPr id="48" name="Grupa 47">
            <a:extLst>
              <a:ext uri="{FF2B5EF4-FFF2-40B4-BE49-F238E27FC236}">
                <a16:creationId xmlns:a16="http://schemas.microsoft.com/office/drawing/2014/main" id="{C6079B58-75CF-C142-ABDA-17E5E3A08E22}"/>
              </a:ext>
            </a:extLst>
          </p:cNvPr>
          <p:cNvGrpSpPr/>
          <p:nvPr/>
        </p:nvGrpSpPr>
        <p:grpSpPr>
          <a:xfrm>
            <a:off x="6715586" y="4678347"/>
            <a:ext cx="206210" cy="171485"/>
            <a:chOff x="3748088" y="1628775"/>
            <a:chExt cx="695325" cy="669925"/>
          </a:xfrm>
          <a:solidFill>
            <a:srgbClr val="A7B3BC"/>
          </a:solidFill>
        </p:grpSpPr>
        <p:sp>
          <p:nvSpPr>
            <p:cNvPr id="49" name="Freeform 91">
              <a:extLst>
                <a:ext uri="{FF2B5EF4-FFF2-40B4-BE49-F238E27FC236}">
                  <a16:creationId xmlns:a16="http://schemas.microsoft.com/office/drawing/2014/main" id="{3F967477-A24E-DB74-6204-9BCB72BFA802}"/>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2">
              <a:extLst>
                <a:ext uri="{FF2B5EF4-FFF2-40B4-BE49-F238E27FC236}">
                  <a16:creationId xmlns:a16="http://schemas.microsoft.com/office/drawing/2014/main" id="{DFFB101F-3B6F-31A1-BD4F-37F1C9EE82D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93">
              <a:extLst>
                <a:ext uri="{FF2B5EF4-FFF2-40B4-BE49-F238E27FC236}">
                  <a16:creationId xmlns:a16="http://schemas.microsoft.com/office/drawing/2014/main" id="{606A8FCF-1962-8770-BF85-89CEB367F0E7}"/>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94">
              <a:extLst>
                <a:ext uri="{FF2B5EF4-FFF2-40B4-BE49-F238E27FC236}">
                  <a16:creationId xmlns:a16="http://schemas.microsoft.com/office/drawing/2014/main" id="{897A66D7-1176-C190-B8EA-BB35E73AACA0}"/>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3" name="Freeform 11">
            <a:extLst>
              <a:ext uri="{FF2B5EF4-FFF2-40B4-BE49-F238E27FC236}">
                <a16:creationId xmlns:a16="http://schemas.microsoft.com/office/drawing/2014/main" id="{84980E86-4E5C-ED34-5345-3F45036C0315}"/>
              </a:ext>
            </a:extLst>
          </p:cNvPr>
          <p:cNvSpPr>
            <a:spLocks noEditPoints="1"/>
          </p:cNvSpPr>
          <p:nvPr/>
        </p:nvSpPr>
        <p:spPr bwMode="auto">
          <a:xfrm>
            <a:off x="7864700" y="4706885"/>
            <a:ext cx="183142" cy="15807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sp>
        <p:nvSpPr>
          <p:cNvPr id="54" name="Symbol zastępczy tekstu 7">
            <a:extLst>
              <a:ext uri="{FF2B5EF4-FFF2-40B4-BE49-F238E27FC236}">
                <a16:creationId xmlns:a16="http://schemas.microsoft.com/office/drawing/2014/main" id="{8A3E64F3-1892-CB51-7076-948BEDC6133B}"/>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6483319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 Proszę wymienić trzy dziedziny, w których Pana(i) zdaniem nasz kraj ma najwięcej problemów do rozwiązania.</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płeć, Kobiety n=522, mężczyźni = 478</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1345113869"/>
              </p:ext>
            </p:extLst>
          </p:nvPr>
        </p:nvGraphicFramePr>
        <p:xfrm>
          <a:off x="333052" y="1292737"/>
          <a:ext cx="8199183" cy="181622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2257828578"/>
              </p:ext>
            </p:extLst>
          </p:nvPr>
        </p:nvGraphicFramePr>
        <p:xfrm>
          <a:off x="333052" y="3186051"/>
          <a:ext cx="8199183" cy="18412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ela 9">
            <a:extLst>
              <a:ext uri="{FF2B5EF4-FFF2-40B4-BE49-F238E27FC236}">
                <a16:creationId xmlns:a16="http://schemas.microsoft.com/office/drawing/2014/main" id="{9F8BC0B3-19DB-DABB-004D-81C571E97440}"/>
              </a:ext>
            </a:extLst>
          </p:cNvPr>
          <p:cNvGraphicFramePr>
            <a:graphicFrameLocks noGrp="1"/>
          </p:cNvGraphicFramePr>
          <p:nvPr/>
        </p:nvGraphicFramePr>
        <p:xfrm>
          <a:off x="755576" y="3317695"/>
          <a:ext cx="7776656" cy="370840"/>
        </p:xfrm>
        <a:graphic>
          <a:graphicData uri="http://schemas.openxmlformats.org/drawingml/2006/table">
            <a:tbl>
              <a:tblPr firstRow="1" bandRow="1">
                <a:tableStyleId>{5C22544A-7EE6-4342-B048-85BDC9FD1C3A}</a:tableStyleId>
              </a:tblPr>
              <a:tblGrid>
                <a:gridCol w="972082">
                  <a:extLst>
                    <a:ext uri="{9D8B030D-6E8A-4147-A177-3AD203B41FA5}">
                      <a16:colId xmlns:a16="http://schemas.microsoft.com/office/drawing/2014/main" val="1653114903"/>
                    </a:ext>
                  </a:extLst>
                </a:gridCol>
                <a:gridCol w="972082">
                  <a:extLst>
                    <a:ext uri="{9D8B030D-6E8A-4147-A177-3AD203B41FA5}">
                      <a16:colId xmlns:a16="http://schemas.microsoft.com/office/drawing/2014/main" val="154085065"/>
                    </a:ext>
                  </a:extLst>
                </a:gridCol>
                <a:gridCol w="972082">
                  <a:extLst>
                    <a:ext uri="{9D8B030D-6E8A-4147-A177-3AD203B41FA5}">
                      <a16:colId xmlns:a16="http://schemas.microsoft.com/office/drawing/2014/main" val="3216931173"/>
                    </a:ext>
                  </a:extLst>
                </a:gridCol>
                <a:gridCol w="972082">
                  <a:extLst>
                    <a:ext uri="{9D8B030D-6E8A-4147-A177-3AD203B41FA5}">
                      <a16:colId xmlns:a16="http://schemas.microsoft.com/office/drawing/2014/main" val="2169036670"/>
                    </a:ext>
                  </a:extLst>
                </a:gridCol>
                <a:gridCol w="972082">
                  <a:extLst>
                    <a:ext uri="{9D8B030D-6E8A-4147-A177-3AD203B41FA5}">
                      <a16:colId xmlns:a16="http://schemas.microsoft.com/office/drawing/2014/main" val="3185216837"/>
                    </a:ext>
                  </a:extLst>
                </a:gridCol>
                <a:gridCol w="972082">
                  <a:extLst>
                    <a:ext uri="{9D8B030D-6E8A-4147-A177-3AD203B41FA5}">
                      <a16:colId xmlns:a16="http://schemas.microsoft.com/office/drawing/2014/main" val="1210358833"/>
                    </a:ext>
                  </a:extLst>
                </a:gridCol>
                <a:gridCol w="972082">
                  <a:extLst>
                    <a:ext uri="{9D8B030D-6E8A-4147-A177-3AD203B41FA5}">
                      <a16:colId xmlns:a16="http://schemas.microsoft.com/office/drawing/2014/main" val="3995790973"/>
                    </a:ext>
                  </a:extLst>
                </a:gridCol>
                <a:gridCol w="972082">
                  <a:extLst>
                    <a:ext uri="{9D8B030D-6E8A-4147-A177-3AD203B41FA5}">
                      <a16:colId xmlns:a16="http://schemas.microsoft.com/office/drawing/2014/main" val="4215517588"/>
                    </a:ext>
                  </a:extLst>
                </a:gridCol>
              </a:tblGrid>
              <a:tr h="370840">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zdrowia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oświata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wychowanie</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wymiar sprawiedliwości</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a:solidFill>
                            <a:schemeClr val="bg1">
                              <a:lumMod val="50000"/>
                            </a:schemeClr>
                          </a:solidFill>
                          <a:effectLst/>
                          <a:latin typeface="Calibri" panose="020F0502020204030204" pitchFamily="34" charset="0"/>
                        </a:rPr>
                        <a:t>bezpieczeństwo energetyczne</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środowiska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finanse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publiczne</a:t>
                      </a:r>
                      <a:endParaRPr lang="pl-PL" sz="800" b="0" i="0" u="none" strike="noStrike" dirty="0">
                        <a:solidFill>
                          <a:schemeClr val="bg1">
                            <a:lumMod val="50000"/>
                          </a:schemeClr>
                        </a:solidFill>
                        <a:effectLst/>
                        <a:latin typeface="Calibri" panose="020F0502020204030204" pitchFamily="34" charset="0"/>
                      </a:endParaRPr>
                    </a:p>
                    <a:p>
                      <a:pPr algn="ctr" fontAlgn="b"/>
                      <a:r>
                        <a:rPr lang="en-GB" sz="800" b="0" i="0" u="none" strike="noStrike" dirty="0">
                          <a:solidFill>
                            <a:schemeClr val="bg1">
                              <a:lumMod val="50000"/>
                            </a:schemeClr>
                          </a:solidFill>
                          <a:effectLst/>
                          <a:latin typeface="Calibri" panose="020F0502020204030204" pitchFamily="34" charset="0"/>
                        </a:rPr>
                        <a:t> </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gospodarka – rozwój ekonomiczny</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obrona narodowa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graphicFrame>
        <p:nvGraphicFramePr>
          <p:cNvPr id="10" name="Tabela 9">
            <a:extLst>
              <a:ext uri="{FF2B5EF4-FFF2-40B4-BE49-F238E27FC236}">
                <a16:creationId xmlns:a16="http://schemas.microsoft.com/office/drawing/2014/main" id="{85A02DED-392B-0194-7225-5EFD7A4B3CED}"/>
              </a:ext>
            </a:extLst>
          </p:cNvPr>
          <p:cNvGraphicFramePr>
            <a:graphicFrameLocks noGrp="1"/>
          </p:cNvGraphicFramePr>
          <p:nvPr/>
        </p:nvGraphicFramePr>
        <p:xfrm>
          <a:off x="683671" y="4887067"/>
          <a:ext cx="7848561" cy="296537"/>
        </p:xfrm>
        <a:graphic>
          <a:graphicData uri="http://schemas.openxmlformats.org/drawingml/2006/table">
            <a:tbl>
              <a:tblPr firstRow="1" bandRow="1">
                <a:tableStyleId>{5C22544A-7EE6-4342-B048-85BDC9FD1C3A}</a:tableStyleId>
              </a:tblPr>
              <a:tblGrid>
                <a:gridCol w="1121223">
                  <a:extLst>
                    <a:ext uri="{9D8B030D-6E8A-4147-A177-3AD203B41FA5}">
                      <a16:colId xmlns:a16="http://schemas.microsoft.com/office/drawing/2014/main" val="1653114903"/>
                    </a:ext>
                  </a:extLst>
                </a:gridCol>
                <a:gridCol w="1121223">
                  <a:extLst>
                    <a:ext uri="{9D8B030D-6E8A-4147-A177-3AD203B41FA5}">
                      <a16:colId xmlns:a16="http://schemas.microsoft.com/office/drawing/2014/main" val="154085065"/>
                    </a:ext>
                  </a:extLst>
                </a:gridCol>
                <a:gridCol w="1121223">
                  <a:extLst>
                    <a:ext uri="{9D8B030D-6E8A-4147-A177-3AD203B41FA5}">
                      <a16:colId xmlns:a16="http://schemas.microsoft.com/office/drawing/2014/main" val="3216931173"/>
                    </a:ext>
                  </a:extLst>
                </a:gridCol>
                <a:gridCol w="1121223">
                  <a:extLst>
                    <a:ext uri="{9D8B030D-6E8A-4147-A177-3AD203B41FA5}">
                      <a16:colId xmlns:a16="http://schemas.microsoft.com/office/drawing/2014/main" val="2169036670"/>
                    </a:ext>
                  </a:extLst>
                </a:gridCol>
                <a:gridCol w="1121223">
                  <a:extLst>
                    <a:ext uri="{9D8B030D-6E8A-4147-A177-3AD203B41FA5}">
                      <a16:colId xmlns:a16="http://schemas.microsoft.com/office/drawing/2014/main" val="3185216837"/>
                    </a:ext>
                  </a:extLst>
                </a:gridCol>
                <a:gridCol w="1121223">
                  <a:extLst>
                    <a:ext uri="{9D8B030D-6E8A-4147-A177-3AD203B41FA5}">
                      <a16:colId xmlns:a16="http://schemas.microsoft.com/office/drawing/2014/main" val="1210358833"/>
                    </a:ext>
                  </a:extLst>
                </a:gridCol>
                <a:gridCol w="1121223">
                  <a:extLst>
                    <a:ext uri="{9D8B030D-6E8A-4147-A177-3AD203B41FA5}">
                      <a16:colId xmlns:a16="http://schemas.microsoft.com/office/drawing/2014/main" val="3995790973"/>
                    </a:ext>
                  </a:extLst>
                </a:gridCol>
              </a:tblGrid>
              <a:tr h="296537">
                <a:tc>
                  <a:txBody>
                    <a:bodyPr/>
                    <a:lstStyle/>
                    <a:p>
                      <a:pPr algn="ctr" fontAlgn="b"/>
                      <a:r>
                        <a:rPr lang="en-GB" sz="800" b="0" i="0" u="none" strike="noStrike" dirty="0" err="1">
                          <a:solidFill>
                            <a:schemeClr val="bg1">
                              <a:lumMod val="50000"/>
                            </a:schemeClr>
                          </a:solidFill>
                          <a:effectLst/>
                          <a:latin typeface="Calibri" panose="020F0502020204030204" pitchFamily="34" charset="0"/>
                        </a:rPr>
                        <a:t>szkolnictwo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wyższe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nauka</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rolnictwo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rozwój</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wsi</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sprawy</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wewnętrzne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bezpieczeństwo</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pl-PL" sz="800" b="0" i="0" u="none" strike="noStrike" dirty="0">
                          <a:solidFill>
                            <a:schemeClr val="bg1">
                              <a:lumMod val="50000"/>
                            </a:schemeClr>
                          </a:solidFill>
                          <a:effectLst/>
                          <a:latin typeface="Calibri" panose="020F0502020204030204" pitchFamily="34" charset="0"/>
                        </a:rPr>
                        <a:t>praca, polityka społeczna i rodzinna</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Infrastruktura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dziedzictwo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narodowe</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fizyczna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sport</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sp>
        <p:nvSpPr>
          <p:cNvPr id="11" name="Freeform 5">
            <a:extLst>
              <a:ext uri="{FF2B5EF4-FFF2-40B4-BE49-F238E27FC236}">
                <a16:creationId xmlns:a16="http://schemas.microsoft.com/office/drawing/2014/main" id="{9A68AD20-1D42-54BE-0E6E-20F18C8F27D1}"/>
              </a:ext>
            </a:extLst>
          </p:cNvPr>
          <p:cNvSpPr>
            <a:spLocks/>
          </p:cNvSpPr>
          <p:nvPr/>
        </p:nvSpPr>
        <p:spPr bwMode="auto">
          <a:xfrm>
            <a:off x="1146173" y="3169055"/>
            <a:ext cx="199607" cy="180657"/>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pic>
        <p:nvPicPr>
          <p:cNvPr id="17" name="Grafika 16" descr="Plecak">
            <a:extLst>
              <a:ext uri="{FF2B5EF4-FFF2-40B4-BE49-F238E27FC236}">
                <a16:creationId xmlns:a16="http://schemas.microsoft.com/office/drawing/2014/main" id="{0AE25CFA-3680-338C-780D-55077503A5ED}"/>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112199" y="3146933"/>
            <a:ext cx="227176" cy="227176"/>
          </a:xfrm>
          <a:prstGeom prst="rect">
            <a:avLst/>
          </a:prstGeom>
        </p:spPr>
      </p:pic>
      <p:grpSp>
        <p:nvGrpSpPr>
          <p:cNvPr id="18" name="Grupa 17">
            <a:extLst>
              <a:ext uri="{FF2B5EF4-FFF2-40B4-BE49-F238E27FC236}">
                <a16:creationId xmlns:a16="http://schemas.microsoft.com/office/drawing/2014/main" id="{05A38FB4-6014-DC30-C350-3C3D0E511DF4}"/>
              </a:ext>
            </a:extLst>
          </p:cNvPr>
          <p:cNvGrpSpPr/>
          <p:nvPr/>
        </p:nvGrpSpPr>
        <p:grpSpPr>
          <a:xfrm>
            <a:off x="3105794" y="3158799"/>
            <a:ext cx="175175" cy="174772"/>
            <a:chOff x="2757488" y="1412875"/>
            <a:chExt cx="690563" cy="688975"/>
          </a:xfrm>
          <a:solidFill>
            <a:srgbClr val="A7B3BC"/>
          </a:solidFill>
        </p:grpSpPr>
        <p:sp>
          <p:nvSpPr>
            <p:cNvPr id="19" name="Rectangle 49">
              <a:extLst>
                <a:ext uri="{FF2B5EF4-FFF2-40B4-BE49-F238E27FC236}">
                  <a16:creationId xmlns:a16="http://schemas.microsoft.com/office/drawing/2014/main" id="{38B2E559-6ECF-0714-C445-6D28EAC95A50}"/>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20" name="Freeform 50">
              <a:extLst>
                <a:ext uri="{FF2B5EF4-FFF2-40B4-BE49-F238E27FC236}">
                  <a16:creationId xmlns:a16="http://schemas.microsoft.com/office/drawing/2014/main" id="{E6EA18CC-26CE-18FE-E30B-BDEF3138A2B9}"/>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9157BB46-73CA-0556-A071-CFFF4BBBDC35}"/>
              </a:ext>
            </a:extLst>
          </p:cNvPr>
          <p:cNvGrpSpPr/>
          <p:nvPr/>
        </p:nvGrpSpPr>
        <p:grpSpPr>
          <a:xfrm>
            <a:off x="4062288" y="3130378"/>
            <a:ext cx="214319" cy="201409"/>
            <a:chOff x="3621088" y="1427163"/>
            <a:chExt cx="790575" cy="742951"/>
          </a:xfrm>
          <a:solidFill>
            <a:srgbClr val="A7B3BC"/>
          </a:solidFill>
        </p:grpSpPr>
        <p:sp>
          <p:nvSpPr>
            <p:cNvPr id="22" name="Freeform 51">
              <a:extLst>
                <a:ext uri="{FF2B5EF4-FFF2-40B4-BE49-F238E27FC236}">
                  <a16:creationId xmlns:a16="http://schemas.microsoft.com/office/drawing/2014/main" id="{35ABDB86-679D-513D-4C45-F62655C5D46E}"/>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52">
              <a:extLst>
                <a:ext uri="{FF2B5EF4-FFF2-40B4-BE49-F238E27FC236}">
                  <a16:creationId xmlns:a16="http://schemas.microsoft.com/office/drawing/2014/main" id="{AE28E746-E6C2-77C0-6A90-E1EEC8DFFC6F}"/>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Rectangle 53">
              <a:extLst>
                <a:ext uri="{FF2B5EF4-FFF2-40B4-BE49-F238E27FC236}">
                  <a16:creationId xmlns:a16="http://schemas.microsoft.com/office/drawing/2014/main" id="{E7069503-5B89-AF0C-6C1F-AA9EB47F19A3}"/>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54">
              <a:extLst>
                <a:ext uri="{FF2B5EF4-FFF2-40B4-BE49-F238E27FC236}">
                  <a16:creationId xmlns:a16="http://schemas.microsoft.com/office/drawing/2014/main" id="{684E5947-C409-622F-7186-2BC32FC2583D}"/>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Rectangle 55">
              <a:extLst>
                <a:ext uri="{FF2B5EF4-FFF2-40B4-BE49-F238E27FC236}">
                  <a16:creationId xmlns:a16="http://schemas.microsoft.com/office/drawing/2014/main" id="{0B7E0163-2A07-4068-7423-7D72DC4A115F}"/>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6">
              <a:extLst>
                <a:ext uri="{FF2B5EF4-FFF2-40B4-BE49-F238E27FC236}">
                  <a16:creationId xmlns:a16="http://schemas.microsoft.com/office/drawing/2014/main" id="{83478EF6-A870-815E-1749-C397518BF699}"/>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57">
              <a:extLst>
                <a:ext uri="{FF2B5EF4-FFF2-40B4-BE49-F238E27FC236}">
                  <a16:creationId xmlns:a16="http://schemas.microsoft.com/office/drawing/2014/main" id="{032624C2-20CD-2297-BC18-27435F0A154C}"/>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9" name="Grupa 28">
            <a:extLst>
              <a:ext uri="{FF2B5EF4-FFF2-40B4-BE49-F238E27FC236}">
                <a16:creationId xmlns:a16="http://schemas.microsoft.com/office/drawing/2014/main" id="{AF42E5A1-93D8-A582-DD42-D309D680C8A4}"/>
              </a:ext>
            </a:extLst>
          </p:cNvPr>
          <p:cNvGrpSpPr/>
          <p:nvPr/>
        </p:nvGrpSpPr>
        <p:grpSpPr>
          <a:xfrm>
            <a:off x="4996524" y="3164530"/>
            <a:ext cx="177027" cy="185376"/>
            <a:chOff x="4393411" y="3573016"/>
            <a:chExt cx="661673" cy="692877"/>
          </a:xfrm>
          <a:solidFill>
            <a:srgbClr val="A7B3BC"/>
          </a:solidFill>
        </p:grpSpPr>
        <p:sp>
          <p:nvSpPr>
            <p:cNvPr id="30" name="Freeform 51">
              <a:extLst>
                <a:ext uri="{FF2B5EF4-FFF2-40B4-BE49-F238E27FC236}">
                  <a16:creationId xmlns:a16="http://schemas.microsoft.com/office/drawing/2014/main" id="{7E6BF21E-959D-4F31-D4F1-C43BD84D3287}"/>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52">
              <a:extLst>
                <a:ext uri="{FF2B5EF4-FFF2-40B4-BE49-F238E27FC236}">
                  <a16:creationId xmlns:a16="http://schemas.microsoft.com/office/drawing/2014/main" id="{EBA922CE-DA16-FA87-286D-9838EAC6C1D9}"/>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2" name="Grupa 31">
            <a:extLst>
              <a:ext uri="{FF2B5EF4-FFF2-40B4-BE49-F238E27FC236}">
                <a16:creationId xmlns:a16="http://schemas.microsoft.com/office/drawing/2014/main" id="{B8E6AD24-BCE3-0862-3291-464D662966D4}"/>
              </a:ext>
            </a:extLst>
          </p:cNvPr>
          <p:cNvGrpSpPr/>
          <p:nvPr/>
        </p:nvGrpSpPr>
        <p:grpSpPr>
          <a:xfrm>
            <a:off x="6022235" y="3140064"/>
            <a:ext cx="149200" cy="212560"/>
            <a:chOff x="4837113" y="1630363"/>
            <a:chExt cx="463550" cy="660400"/>
          </a:xfrm>
          <a:solidFill>
            <a:srgbClr val="A7B3BC"/>
          </a:solidFill>
        </p:grpSpPr>
        <p:sp>
          <p:nvSpPr>
            <p:cNvPr id="33" name="Freeform 132">
              <a:extLst>
                <a:ext uri="{FF2B5EF4-FFF2-40B4-BE49-F238E27FC236}">
                  <a16:creationId xmlns:a16="http://schemas.microsoft.com/office/drawing/2014/main" id="{29B90CFE-91A3-85C1-F8F5-24874407E9EB}"/>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4" name="Freeform 133">
              <a:extLst>
                <a:ext uri="{FF2B5EF4-FFF2-40B4-BE49-F238E27FC236}">
                  <a16:creationId xmlns:a16="http://schemas.microsoft.com/office/drawing/2014/main" id="{30B8D1E6-B0A0-06E3-C534-1DEAFBD710A1}"/>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34">
              <a:extLst>
                <a:ext uri="{FF2B5EF4-FFF2-40B4-BE49-F238E27FC236}">
                  <a16:creationId xmlns:a16="http://schemas.microsoft.com/office/drawing/2014/main" id="{F5C2A2C8-6356-4A62-18A9-9E05E358E277}"/>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35" descr="Tendencja wzrostowa">
            <a:extLst>
              <a:ext uri="{FF2B5EF4-FFF2-40B4-BE49-F238E27FC236}">
                <a16:creationId xmlns:a16="http://schemas.microsoft.com/office/drawing/2014/main" id="{CE1D2E47-075D-1AC7-7C32-856C3B36B7A2}"/>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951013" y="3126200"/>
            <a:ext cx="209288" cy="209288"/>
          </a:xfrm>
          <a:prstGeom prst="rect">
            <a:avLst/>
          </a:prstGeom>
        </p:spPr>
      </p:pic>
      <p:grpSp>
        <p:nvGrpSpPr>
          <p:cNvPr id="37" name="Grupa 36">
            <a:extLst>
              <a:ext uri="{FF2B5EF4-FFF2-40B4-BE49-F238E27FC236}">
                <a16:creationId xmlns:a16="http://schemas.microsoft.com/office/drawing/2014/main" id="{24C7E83E-F31C-2794-BCF0-8AAB18970B18}"/>
              </a:ext>
            </a:extLst>
          </p:cNvPr>
          <p:cNvGrpSpPr/>
          <p:nvPr/>
        </p:nvGrpSpPr>
        <p:grpSpPr>
          <a:xfrm>
            <a:off x="7948897" y="3173613"/>
            <a:ext cx="146585" cy="160919"/>
            <a:chOff x="2908301" y="4322763"/>
            <a:chExt cx="544513" cy="628650"/>
          </a:xfrm>
          <a:solidFill>
            <a:srgbClr val="A7B3BC"/>
          </a:solidFill>
        </p:grpSpPr>
        <p:sp>
          <p:nvSpPr>
            <p:cNvPr id="38" name="Freeform 16">
              <a:extLst>
                <a:ext uri="{FF2B5EF4-FFF2-40B4-BE49-F238E27FC236}">
                  <a16:creationId xmlns:a16="http://schemas.microsoft.com/office/drawing/2014/main" id="{51638E41-7CBF-FC42-5F10-B0FA34A2B844}"/>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17">
              <a:extLst>
                <a:ext uri="{FF2B5EF4-FFF2-40B4-BE49-F238E27FC236}">
                  <a16:creationId xmlns:a16="http://schemas.microsoft.com/office/drawing/2014/main" id="{A87D2ECF-4CF9-87E3-5746-52E0C1878251}"/>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0" name="Grafika 39" descr="Książki">
            <a:extLst>
              <a:ext uri="{FF2B5EF4-FFF2-40B4-BE49-F238E27FC236}">
                <a16:creationId xmlns:a16="http://schemas.microsoft.com/office/drawing/2014/main" id="{E7232082-07E2-6A15-263F-0F6C20DCD4F4}"/>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83043" y="4668508"/>
            <a:ext cx="220082" cy="220082"/>
          </a:xfrm>
          <a:prstGeom prst="rect">
            <a:avLst/>
          </a:prstGeom>
        </p:spPr>
      </p:pic>
      <p:pic>
        <p:nvPicPr>
          <p:cNvPr id="41" name="Obraz 40" descr="Obraz zawierający kandelabr, obiekt&#10;&#10;Opis wygenerowany przy bardzo wysokim poziomie pewności">
            <a:extLst>
              <a:ext uri="{FF2B5EF4-FFF2-40B4-BE49-F238E27FC236}">
                <a16:creationId xmlns:a16="http://schemas.microsoft.com/office/drawing/2014/main" id="{CD3C0543-2139-FCCC-ACD0-7D0A26F1E867}"/>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2286113" y="4678628"/>
            <a:ext cx="195011" cy="195011"/>
          </a:xfrm>
          <a:prstGeom prst="rect">
            <a:avLst/>
          </a:prstGeom>
        </p:spPr>
      </p:pic>
      <p:grpSp>
        <p:nvGrpSpPr>
          <p:cNvPr id="42" name="Grupa 41">
            <a:extLst>
              <a:ext uri="{FF2B5EF4-FFF2-40B4-BE49-F238E27FC236}">
                <a16:creationId xmlns:a16="http://schemas.microsoft.com/office/drawing/2014/main" id="{3DB23EAD-BE38-C878-F05A-A44A0D3A3144}"/>
              </a:ext>
            </a:extLst>
          </p:cNvPr>
          <p:cNvGrpSpPr/>
          <p:nvPr/>
        </p:nvGrpSpPr>
        <p:grpSpPr>
          <a:xfrm>
            <a:off x="3391262" y="4682153"/>
            <a:ext cx="158571" cy="192791"/>
            <a:chOff x="3889376" y="2365375"/>
            <a:chExt cx="522288" cy="635000"/>
          </a:xfrm>
          <a:solidFill>
            <a:srgbClr val="A7B3BC"/>
          </a:solidFill>
        </p:grpSpPr>
        <p:sp>
          <p:nvSpPr>
            <p:cNvPr id="43" name="Freeform 8">
              <a:extLst>
                <a:ext uri="{FF2B5EF4-FFF2-40B4-BE49-F238E27FC236}">
                  <a16:creationId xmlns:a16="http://schemas.microsoft.com/office/drawing/2014/main" id="{31747481-D19D-C124-CB86-E3E47BE72CB1}"/>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4" name="Freeform 9">
              <a:extLst>
                <a:ext uri="{FF2B5EF4-FFF2-40B4-BE49-F238E27FC236}">
                  <a16:creationId xmlns:a16="http://schemas.microsoft.com/office/drawing/2014/main" id="{B51AD2C1-5A20-DEF0-7E3C-04DA211C8D31}"/>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Obraz 44" descr="Obraz zawierający grafika wektorowa&#10;&#10;Opis wygenerowany przy wysokim poziomie pewności">
            <a:extLst>
              <a:ext uri="{FF2B5EF4-FFF2-40B4-BE49-F238E27FC236}">
                <a16:creationId xmlns:a16="http://schemas.microsoft.com/office/drawing/2014/main" id="{13B29EE4-3F2A-B921-C171-45AA6DA65A7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495498" y="4668508"/>
            <a:ext cx="205714" cy="205714"/>
          </a:xfrm>
          <a:prstGeom prst="rect">
            <a:avLst/>
          </a:prstGeom>
        </p:spPr>
      </p:pic>
      <p:pic>
        <p:nvPicPr>
          <p:cNvPr id="47" name="Grafika 46" descr="Droga">
            <a:extLst>
              <a:ext uri="{FF2B5EF4-FFF2-40B4-BE49-F238E27FC236}">
                <a16:creationId xmlns:a16="http://schemas.microsoft.com/office/drawing/2014/main" id="{7BCE65E3-88BF-8B2B-169C-E4B6F53E5C5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585388" y="4645274"/>
            <a:ext cx="250690" cy="250690"/>
          </a:xfrm>
          <a:prstGeom prst="rect">
            <a:avLst/>
          </a:prstGeom>
        </p:spPr>
      </p:pic>
      <p:grpSp>
        <p:nvGrpSpPr>
          <p:cNvPr id="48" name="Grupa 47">
            <a:extLst>
              <a:ext uri="{FF2B5EF4-FFF2-40B4-BE49-F238E27FC236}">
                <a16:creationId xmlns:a16="http://schemas.microsoft.com/office/drawing/2014/main" id="{C6079B58-75CF-C142-ABDA-17E5E3A08E22}"/>
              </a:ext>
            </a:extLst>
          </p:cNvPr>
          <p:cNvGrpSpPr/>
          <p:nvPr/>
        </p:nvGrpSpPr>
        <p:grpSpPr>
          <a:xfrm>
            <a:off x="6715586" y="4678347"/>
            <a:ext cx="206210" cy="171485"/>
            <a:chOff x="3748088" y="1628775"/>
            <a:chExt cx="695325" cy="669925"/>
          </a:xfrm>
          <a:solidFill>
            <a:srgbClr val="A7B3BC"/>
          </a:solidFill>
        </p:grpSpPr>
        <p:sp>
          <p:nvSpPr>
            <p:cNvPr id="49" name="Freeform 91">
              <a:extLst>
                <a:ext uri="{FF2B5EF4-FFF2-40B4-BE49-F238E27FC236}">
                  <a16:creationId xmlns:a16="http://schemas.microsoft.com/office/drawing/2014/main" id="{3F967477-A24E-DB74-6204-9BCB72BFA802}"/>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2">
              <a:extLst>
                <a:ext uri="{FF2B5EF4-FFF2-40B4-BE49-F238E27FC236}">
                  <a16:creationId xmlns:a16="http://schemas.microsoft.com/office/drawing/2014/main" id="{DFFB101F-3B6F-31A1-BD4F-37F1C9EE82D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93">
              <a:extLst>
                <a:ext uri="{FF2B5EF4-FFF2-40B4-BE49-F238E27FC236}">
                  <a16:creationId xmlns:a16="http://schemas.microsoft.com/office/drawing/2014/main" id="{606A8FCF-1962-8770-BF85-89CEB367F0E7}"/>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94">
              <a:extLst>
                <a:ext uri="{FF2B5EF4-FFF2-40B4-BE49-F238E27FC236}">
                  <a16:creationId xmlns:a16="http://schemas.microsoft.com/office/drawing/2014/main" id="{897A66D7-1176-C190-B8EA-BB35E73AACA0}"/>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3" name="Freeform 11">
            <a:extLst>
              <a:ext uri="{FF2B5EF4-FFF2-40B4-BE49-F238E27FC236}">
                <a16:creationId xmlns:a16="http://schemas.microsoft.com/office/drawing/2014/main" id="{84980E86-4E5C-ED34-5345-3F45036C0315}"/>
              </a:ext>
            </a:extLst>
          </p:cNvPr>
          <p:cNvSpPr>
            <a:spLocks noEditPoints="1"/>
          </p:cNvSpPr>
          <p:nvPr/>
        </p:nvSpPr>
        <p:spPr bwMode="auto">
          <a:xfrm>
            <a:off x="7864700" y="4706885"/>
            <a:ext cx="183142" cy="15807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sp>
        <p:nvSpPr>
          <p:cNvPr id="12" name="Prostokąt: zaokrąglone rogi 11">
            <a:extLst>
              <a:ext uri="{FF2B5EF4-FFF2-40B4-BE49-F238E27FC236}">
                <a16:creationId xmlns:a16="http://schemas.microsoft.com/office/drawing/2014/main" id="{F56B4362-CADB-9BF2-0993-4CEBDABB724C}"/>
              </a:ext>
            </a:extLst>
          </p:cNvPr>
          <p:cNvSpPr/>
          <p:nvPr/>
        </p:nvSpPr>
        <p:spPr>
          <a:xfrm>
            <a:off x="740268" y="1503324"/>
            <a:ext cx="935177" cy="2162176"/>
          </a:xfrm>
          <a:prstGeom prst="roundRect">
            <a:avLst>
              <a:gd name="adj" fmla="val 17701"/>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14" name="Freeform 12">
            <a:extLst>
              <a:ext uri="{FF2B5EF4-FFF2-40B4-BE49-F238E27FC236}">
                <a16:creationId xmlns:a16="http://schemas.microsoft.com/office/drawing/2014/main" id="{7D4BAC10-7BE4-F5CE-9D59-2EFE9ABC0165}"/>
              </a:ext>
            </a:extLst>
          </p:cNvPr>
          <p:cNvSpPr>
            <a:spLocks noEditPoints="1"/>
          </p:cNvSpPr>
          <p:nvPr/>
        </p:nvSpPr>
        <p:spPr bwMode="auto">
          <a:xfrm>
            <a:off x="8254215" y="1614811"/>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solidFill>
            <a:srgbClr val="1F9AFF"/>
          </a:solidFill>
          <a:ln>
            <a:noFill/>
          </a:ln>
        </p:spPr>
        <p:txBody>
          <a:bodyPr vert="horz" wrap="square" lIns="91440" tIns="45720" rIns="91440" bIns="45720" numCol="1" anchor="t" anchorCtr="0" compatLnSpc="1">
            <a:prstTxWarp prst="textNoShape">
              <a:avLst/>
            </a:prstTxWarp>
          </a:bodyPr>
          <a:lstStyle/>
          <a:p>
            <a:endParaRPr lang="pl-PL"/>
          </a:p>
        </p:txBody>
      </p:sp>
      <p:sp>
        <p:nvSpPr>
          <p:cNvPr id="15" name="Freeform 13">
            <a:extLst>
              <a:ext uri="{FF2B5EF4-FFF2-40B4-BE49-F238E27FC236}">
                <a16:creationId xmlns:a16="http://schemas.microsoft.com/office/drawing/2014/main" id="{CFC24495-E717-AEF7-3FA9-17F670C3C30A}"/>
              </a:ext>
            </a:extLst>
          </p:cNvPr>
          <p:cNvSpPr>
            <a:spLocks noEditPoints="1"/>
          </p:cNvSpPr>
          <p:nvPr/>
        </p:nvSpPr>
        <p:spPr bwMode="auto">
          <a:xfrm>
            <a:off x="8006963" y="1624256"/>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Symbol zastępczy tekstu 7">
            <a:extLst>
              <a:ext uri="{FF2B5EF4-FFF2-40B4-BE49-F238E27FC236}">
                <a16:creationId xmlns:a16="http://schemas.microsoft.com/office/drawing/2014/main" id="{31790FDA-2615-33C2-CE24-DE2C18925898}"/>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1669137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 Proszę wymienić trzy dziedziny, w których Pana(i) zdaniem nasz kraj ma najwięcej problemów do rozwiązania.</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2213908621"/>
              </p:ext>
            </p:extLst>
          </p:nvPr>
        </p:nvGraphicFramePr>
        <p:xfrm>
          <a:off x="323528" y="1292737"/>
          <a:ext cx="8208707" cy="181622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2353916833"/>
              </p:ext>
            </p:extLst>
          </p:nvPr>
        </p:nvGraphicFramePr>
        <p:xfrm>
          <a:off x="333052" y="3186051"/>
          <a:ext cx="8199183" cy="184127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Tabela 9">
            <a:extLst>
              <a:ext uri="{FF2B5EF4-FFF2-40B4-BE49-F238E27FC236}">
                <a16:creationId xmlns:a16="http://schemas.microsoft.com/office/drawing/2014/main" id="{9F8BC0B3-19DB-DABB-004D-81C571E97440}"/>
              </a:ext>
            </a:extLst>
          </p:cNvPr>
          <p:cNvGraphicFramePr>
            <a:graphicFrameLocks noGrp="1"/>
          </p:cNvGraphicFramePr>
          <p:nvPr>
            <p:extLst>
              <p:ext uri="{D42A27DB-BD31-4B8C-83A1-F6EECF244321}">
                <p14:modId xmlns:p14="http://schemas.microsoft.com/office/powerpoint/2010/main" val="4221173679"/>
              </p:ext>
            </p:extLst>
          </p:nvPr>
        </p:nvGraphicFramePr>
        <p:xfrm>
          <a:off x="730452" y="3307976"/>
          <a:ext cx="7776656" cy="370840"/>
        </p:xfrm>
        <a:graphic>
          <a:graphicData uri="http://schemas.openxmlformats.org/drawingml/2006/table">
            <a:tbl>
              <a:tblPr firstRow="1" bandRow="1">
                <a:tableStyleId>{5C22544A-7EE6-4342-B048-85BDC9FD1C3A}</a:tableStyleId>
              </a:tblPr>
              <a:tblGrid>
                <a:gridCol w="972082">
                  <a:extLst>
                    <a:ext uri="{9D8B030D-6E8A-4147-A177-3AD203B41FA5}">
                      <a16:colId xmlns:a16="http://schemas.microsoft.com/office/drawing/2014/main" val="1653114903"/>
                    </a:ext>
                  </a:extLst>
                </a:gridCol>
                <a:gridCol w="972082">
                  <a:extLst>
                    <a:ext uri="{9D8B030D-6E8A-4147-A177-3AD203B41FA5}">
                      <a16:colId xmlns:a16="http://schemas.microsoft.com/office/drawing/2014/main" val="154085065"/>
                    </a:ext>
                  </a:extLst>
                </a:gridCol>
                <a:gridCol w="972082">
                  <a:extLst>
                    <a:ext uri="{9D8B030D-6E8A-4147-A177-3AD203B41FA5}">
                      <a16:colId xmlns:a16="http://schemas.microsoft.com/office/drawing/2014/main" val="3216931173"/>
                    </a:ext>
                  </a:extLst>
                </a:gridCol>
                <a:gridCol w="972082">
                  <a:extLst>
                    <a:ext uri="{9D8B030D-6E8A-4147-A177-3AD203B41FA5}">
                      <a16:colId xmlns:a16="http://schemas.microsoft.com/office/drawing/2014/main" val="2169036670"/>
                    </a:ext>
                  </a:extLst>
                </a:gridCol>
                <a:gridCol w="972082">
                  <a:extLst>
                    <a:ext uri="{9D8B030D-6E8A-4147-A177-3AD203B41FA5}">
                      <a16:colId xmlns:a16="http://schemas.microsoft.com/office/drawing/2014/main" val="3185216837"/>
                    </a:ext>
                  </a:extLst>
                </a:gridCol>
                <a:gridCol w="972082">
                  <a:extLst>
                    <a:ext uri="{9D8B030D-6E8A-4147-A177-3AD203B41FA5}">
                      <a16:colId xmlns:a16="http://schemas.microsoft.com/office/drawing/2014/main" val="1210358833"/>
                    </a:ext>
                  </a:extLst>
                </a:gridCol>
                <a:gridCol w="972082">
                  <a:extLst>
                    <a:ext uri="{9D8B030D-6E8A-4147-A177-3AD203B41FA5}">
                      <a16:colId xmlns:a16="http://schemas.microsoft.com/office/drawing/2014/main" val="3995790973"/>
                    </a:ext>
                  </a:extLst>
                </a:gridCol>
                <a:gridCol w="972082">
                  <a:extLst>
                    <a:ext uri="{9D8B030D-6E8A-4147-A177-3AD203B41FA5}">
                      <a16:colId xmlns:a16="http://schemas.microsoft.com/office/drawing/2014/main" val="4215517588"/>
                    </a:ext>
                  </a:extLst>
                </a:gridCol>
              </a:tblGrid>
              <a:tr h="370840">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zdrowia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oświata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wychowanie</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wymiar sprawiedliwości</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bezpieczeństwo energetyczne</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ochrona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środowiska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finanse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publiczne</a:t>
                      </a:r>
                      <a:endParaRPr lang="pl-PL" sz="800" b="0" i="0" u="none" strike="noStrike" dirty="0">
                        <a:solidFill>
                          <a:schemeClr val="bg1">
                            <a:lumMod val="50000"/>
                          </a:schemeClr>
                        </a:solidFill>
                        <a:effectLst/>
                        <a:latin typeface="Calibri" panose="020F0502020204030204" pitchFamily="34" charset="0"/>
                      </a:endParaRPr>
                    </a:p>
                    <a:p>
                      <a:pPr algn="ctr" fontAlgn="b"/>
                      <a:r>
                        <a:rPr lang="en-GB" sz="800" b="0" i="0" u="none" strike="noStrike" dirty="0">
                          <a:solidFill>
                            <a:schemeClr val="bg1">
                              <a:lumMod val="50000"/>
                            </a:schemeClr>
                          </a:solidFill>
                          <a:effectLst/>
                          <a:latin typeface="Calibri" panose="020F0502020204030204" pitchFamily="34" charset="0"/>
                        </a:rPr>
                        <a:t> </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gospodarka – rozwój ekonomiczny</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a:solidFill>
                            <a:schemeClr val="bg1">
                              <a:lumMod val="50000"/>
                            </a:schemeClr>
                          </a:solidFill>
                          <a:effectLst/>
                          <a:latin typeface="Calibri" panose="020F0502020204030204" pitchFamily="34" charset="0"/>
                        </a:rPr>
                        <a:t>obrona narodowa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graphicFrame>
        <p:nvGraphicFramePr>
          <p:cNvPr id="10" name="Tabela 9">
            <a:extLst>
              <a:ext uri="{FF2B5EF4-FFF2-40B4-BE49-F238E27FC236}">
                <a16:creationId xmlns:a16="http://schemas.microsoft.com/office/drawing/2014/main" id="{85A02DED-392B-0194-7225-5EFD7A4B3CED}"/>
              </a:ext>
            </a:extLst>
          </p:cNvPr>
          <p:cNvGraphicFramePr>
            <a:graphicFrameLocks noGrp="1"/>
          </p:cNvGraphicFramePr>
          <p:nvPr/>
        </p:nvGraphicFramePr>
        <p:xfrm>
          <a:off x="683671" y="4887067"/>
          <a:ext cx="7848561" cy="296537"/>
        </p:xfrm>
        <a:graphic>
          <a:graphicData uri="http://schemas.openxmlformats.org/drawingml/2006/table">
            <a:tbl>
              <a:tblPr firstRow="1" bandRow="1">
                <a:tableStyleId>{5C22544A-7EE6-4342-B048-85BDC9FD1C3A}</a:tableStyleId>
              </a:tblPr>
              <a:tblGrid>
                <a:gridCol w="1121223">
                  <a:extLst>
                    <a:ext uri="{9D8B030D-6E8A-4147-A177-3AD203B41FA5}">
                      <a16:colId xmlns:a16="http://schemas.microsoft.com/office/drawing/2014/main" val="1653114903"/>
                    </a:ext>
                  </a:extLst>
                </a:gridCol>
                <a:gridCol w="1121223">
                  <a:extLst>
                    <a:ext uri="{9D8B030D-6E8A-4147-A177-3AD203B41FA5}">
                      <a16:colId xmlns:a16="http://schemas.microsoft.com/office/drawing/2014/main" val="154085065"/>
                    </a:ext>
                  </a:extLst>
                </a:gridCol>
                <a:gridCol w="1121223">
                  <a:extLst>
                    <a:ext uri="{9D8B030D-6E8A-4147-A177-3AD203B41FA5}">
                      <a16:colId xmlns:a16="http://schemas.microsoft.com/office/drawing/2014/main" val="3216931173"/>
                    </a:ext>
                  </a:extLst>
                </a:gridCol>
                <a:gridCol w="1121223">
                  <a:extLst>
                    <a:ext uri="{9D8B030D-6E8A-4147-A177-3AD203B41FA5}">
                      <a16:colId xmlns:a16="http://schemas.microsoft.com/office/drawing/2014/main" val="2169036670"/>
                    </a:ext>
                  </a:extLst>
                </a:gridCol>
                <a:gridCol w="1121223">
                  <a:extLst>
                    <a:ext uri="{9D8B030D-6E8A-4147-A177-3AD203B41FA5}">
                      <a16:colId xmlns:a16="http://schemas.microsoft.com/office/drawing/2014/main" val="3185216837"/>
                    </a:ext>
                  </a:extLst>
                </a:gridCol>
                <a:gridCol w="1121223">
                  <a:extLst>
                    <a:ext uri="{9D8B030D-6E8A-4147-A177-3AD203B41FA5}">
                      <a16:colId xmlns:a16="http://schemas.microsoft.com/office/drawing/2014/main" val="1210358833"/>
                    </a:ext>
                  </a:extLst>
                </a:gridCol>
                <a:gridCol w="1121223">
                  <a:extLst>
                    <a:ext uri="{9D8B030D-6E8A-4147-A177-3AD203B41FA5}">
                      <a16:colId xmlns:a16="http://schemas.microsoft.com/office/drawing/2014/main" val="3995790973"/>
                    </a:ext>
                  </a:extLst>
                </a:gridCol>
              </a:tblGrid>
              <a:tr h="296537">
                <a:tc>
                  <a:txBody>
                    <a:bodyPr/>
                    <a:lstStyle/>
                    <a:p>
                      <a:pPr algn="ctr" fontAlgn="b"/>
                      <a:r>
                        <a:rPr lang="en-GB" sz="800" b="0" i="0" u="none" strike="noStrike" dirty="0" err="1">
                          <a:solidFill>
                            <a:schemeClr val="bg1">
                              <a:lumMod val="50000"/>
                            </a:schemeClr>
                          </a:solidFill>
                          <a:effectLst/>
                          <a:latin typeface="Calibri" panose="020F0502020204030204" pitchFamily="34" charset="0"/>
                        </a:rPr>
                        <a:t>szkolnictwo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wyższe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nauka</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rolnictwo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rozwój</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wsi</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sprawy</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wewnętrzne</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bezpieczeństwo</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pl-PL" sz="800" b="0" i="0" u="none" strike="noStrike" dirty="0">
                          <a:solidFill>
                            <a:schemeClr val="bg1">
                              <a:lumMod val="50000"/>
                            </a:schemeClr>
                          </a:solidFill>
                          <a:effectLst/>
                          <a:latin typeface="Calibri" panose="020F0502020204030204" pitchFamily="34" charset="0"/>
                        </a:rPr>
                        <a:t>praca, polityka społeczna i rodzinna</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Infrastruktura</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dziedzictwo</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narodowe</a:t>
                      </a:r>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b"/>
                      <a:r>
                        <a:rPr lang="en-GB" sz="800" b="0" i="0" u="none" strike="noStrike" dirty="0" err="1">
                          <a:solidFill>
                            <a:schemeClr val="bg1">
                              <a:lumMod val="50000"/>
                            </a:schemeClr>
                          </a:solidFill>
                          <a:effectLst/>
                          <a:latin typeface="Calibri" panose="020F0502020204030204" pitchFamily="34" charset="0"/>
                        </a:rPr>
                        <a:t>kultura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fizyczna</a:t>
                      </a:r>
                      <a:r>
                        <a:rPr lang="en-GB" sz="800" b="0" i="0" u="none" strike="noStrike" dirty="0">
                          <a:solidFill>
                            <a:schemeClr val="bg1">
                              <a:lumMod val="50000"/>
                            </a:schemeClr>
                          </a:solidFill>
                          <a:effectLst/>
                          <a:latin typeface="Calibri" panose="020F0502020204030204" pitchFamily="34" charset="0"/>
                        </a:rPr>
                        <a:t> </a:t>
                      </a:r>
                      <a:r>
                        <a:rPr lang="en-GB" sz="800" b="0" i="0" u="none" strike="noStrike" dirty="0" err="1">
                          <a:solidFill>
                            <a:schemeClr val="bg1">
                              <a:lumMod val="50000"/>
                            </a:schemeClr>
                          </a:solidFill>
                          <a:effectLst/>
                          <a:latin typeface="Calibri" panose="020F0502020204030204" pitchFamily="34" charset="0"/>
                        </a:rPr>
                        <a:t>i</a:t>
                      </a:r>
                      <a:r>
                        <a:rPr lang="en-GB" sz="800" b="0" i="0" u="none" strike="noStrike" dirty="0">
                          <a:solidFill>
                            <a:schemeClr val="bg1">
                              <a:lumMod val="50000"/>
                            </a:schemeClr>
                          </a:solidFill>
                          <a:effectLst/>
                          <a:latin typeface="Calibri" panose="020F0502020204030204" pitchFamily="34" charset="0"/>
                        </a:rPr>
                        <a:t> sport</a:t>
                      </a:r>
                      <a:endParaRPr lang="pl-PL" sz="800" b="0" i="0" u="none" strike="noStrike" dirty="0">
                        <a:solidFill>
                          <a:schemeClr val="bg1">
                            <a:lumMod val="50000"/>
                          </a:schemeClr>
                        </a:solidFill>
                        <a:effectLst/>
                        <a:latin typeface="Calibri" panose="020F0502020204030204" pitchFamily="34" charset="0"/>
                      </a:endParaRPr>
                    </a:p>
                    <a:p>
                      <a:pPr algn="ctr" fontAlgn="b"/>
                      <a:endParaRPr lang="en-GB" sz="800" b="0" i="0" u="none" strike="noStrike" dirty="0">
                        <a:solidFill>
                          <a:schemeClr val="bg1">
                            <a:lumMod val="50000"/>
                          </a:schemeClr>
                        </a:solidFill>
                        <a:effectLst/>
                        <a:latin typeface="Calibri" panose="020F0502020204030204" pitchFamily="34" charset="0"/>
                      </a:endParaRP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1408943"/>
                  </a:ext>
                </a:extLst>
              </a:tr>
            </a:tbl>
          </a:graphicData>
        </a:graphic>
      </p:graphicFrame>
      <p:sp>
        <p:nvSpPr>
          <p:cNvPr id="11" name="Freeform 5">
            <a:extLst>
              <a:ext uri="{FF2B5EF4-FFF2-40B4-BE49-F238E27FC236}">
                <a16:creationId xmlns:a16="http://schemas.microsoft.com/office/drawing/2014/main" id="{9A68AD20-1D42-54BE-0E6E-20F18C8F27D1}"/>
              </a:ext>
            </a:extLst>
          </p:cNvPr>
          <p:cNvSpPr>
            <a:spLocks/>
          </p:cNvSpPr>
          <p:nvPr/>
        </p:nvSpPr>
        <p:spPr bwMode="auto">
          <a:xfrm>
            <a:off x="1146173" y="3169055"/>
            <a:ext cx="199607" cy="180657"/>
          </a:xfrm>
          <a:custGeom>
            <a:avLst/>
            <a:gdLst>
              <a:gd name="T0" fmla="*/ 1523 w 3315"/>
              <a:gd name="T1" fmla="*/ 202 h 3004"/>
              <a:gd name="T2" fmla="*/ 1299 w 3315"/>
              <a:gd name="T3" fmla="*/ 80 h 3004"/>
              <a:gd name="T4" fmla="*/ 1081 w 3315"/>
              <a:gd name="T5" fmla="*/ 15 h 3004"/>
              <a:gd name="T6" fmla="*/ 871 w 3315"/>
              <a:gd name="T7" fmla="*/ 1 h 3004"/>
              <a:gd name="T8" fmla="*/ 674 w 3315"/>
              <a:gd name="T9" fmla="*/ 34 h 3004"/>
              <a:gd name="T10" fmla="*/ 496 w 3315"/>
              <a:gd name="T11" fmla="*/ 108 h 3004"/>
              <a:gd name="T12" fmla="*/ 337 w 3315"/>
              <a:gd name="T13" fmla="*/ 219 h 3004"/>
              <a:gd name="T14" fmla="*/ 204 w 3315"/>
              <a:gd name="T15" fmla="*/ 361 h 3004"/>
              <a:gd name="T16" fmla="*/ 102 w 3315"/>
              <a:gd name="T17" fmla="*/ 530 h 3004"/>
              <a:gd name="T18" fmla="*/ 32 w 3315"/>
              <a:gd name="T19" fmla="*/ 718 h 3004"/>
              <a:gd name="T20" fmla="*/ 1 w 3315"/>
              <a:gd name="T21" fmla="*/ 923 h 3004"/>
              <a:gd name="T22" fmla="*/ 12 w 3315"/>
              <a:gd name="T23" fmla="*/ 1140 h 3004"/>
              <a:gd name="T24" fmla="*/ 69 w 3315"/>
              <a:gd name="T25" fmla="*/ 1362 h 3004"/>
              <a:gd name="T26" fmla="*/ 1147 w 3315"/>
              <a:gd name="T27" fmla="*/ 243 h 3004"/>
              <a:gd name="T28" fmla="*/ 2305 w 3315"/>
              <a:gd name="T29" fmla="*/ 1291 h 3004"/>
              <a:gd name="T30" fmla="*/ 2330 w 3315"/>
              <a:gd name="T31" fmla="*/ 1252 h 3004"/>
              <a:gd name="T32" fmla="*/ 2373 w 3315"/>
              <a:gd name="T33" fmla="*/ 1216 h 3004"/>
              <a:gd name="T34" fmla="*/ 2429 w 3315"/>
              <a:gd name="T35" fmla="*/ 1196 h 3004"/>
              <a:gd name="T36" fmla="*/ 2487 w 3315"/>
              <a:gd name="T37" fmla="*/ 1197 h 3004"/>
              <a:gd name="T38" fmla="*/ 2557 w 3315"/>
              <a:gd name="T39" fmla="*/ 1232 h 3004"/>
              <a:gd name="T40" fmla="*/ 2603 w 3315"/>
              <a:gd name="T41" fmla="*/ 1294 h 3004"/>
              <a:gd name="T42" fmla="*/ 2616 w 3315"/>
              <a:gd name="T43" fmla="*/ 1357 h 3004"/>
              <a:gd name="T44" fmla="*/ 2597 w 3315"/>
              <a:gd name="T45" fmla="*/ 1434 h 3004"/>
              <a:gd name="T46" fmla="*/ 2545 w 3315"/>
              <a:gd name="T47" fmla="*/ 1492 h 3004"/>
              <a:gd name="T48" fmla="*/ 2471 w 3315"/>
              <a:gd name="T49" fmla="*/ 1518 h 3004"/>
              <a:gd name="T50" fmla="*/ 2418 w 3315"/>
              <a:gd name="T51" fmla="*/ 1515 h 3004"/>
              <a:gd name="T52" fmla="*/ 2365 w 3315"/>
              <a:gd name="T53" fmla="*/ 1493 h 3004"/>
              <a:gd name="T54" fmla="*/ 2323 w 3315"/>
              <a:gd name="T55" fmla="*/ 1454 h 3004"/>
              <a:gd name="T56" fmla="*/ 1843 w 3315"/>
              <a:gd name="T57" fmla="*/ 1832 h 3004"/>
              <a:gd name="T58" fmla="*/ 705 w 3315"/>
              <a:gd name="T59" fmla="*/ 1389 h 3004"/>
              <a:gd name="T60" fmla="*/ 200 w 3315"/>
              <a:gd name="T61" fmla="*/ 1625 h 3004"/>
              <a:gd name="T62" fmla="*/ 366 w 3315"/>
              <a:gd name="T63" fmla="*/ 1836 h 3004"/>
              <a:gd name="T64" fmla="*/ 666 w 3315"/>
              <a:gd name="T65" fmla="*/ 2125 h 3004"/>
              <a:gd name="T66" fmla="*/ 1363 w 3315"/>
              <a:gd name="T67" fmla="*/ 2750 h 3004"/>
              <a:gd name="T68" fmla="*/ 1951 w 3315"/>
              <a:gd name="T69" fmla="*/ 2750 h 3004"/>
              <a:gd name="T70" fmla="*/ 2649 w 3315"/>
              <a:gd name="T71" fmla="*/ 2125 h 3004"/>
              <a:gd name="T72" fmla="*/ 2932 w 3315"/>
              <a:gd name="T73" fmla="*/ 1853 h 3004"/>
              <a:gd name="T74" fmla="*/ 3041 w 3315"/>
              <a:gd name="T75" fmla="*/ 1728 h 3004"/>
              <a:gd name="T76" fmla="*/ 3131 w 3315"/>
              <a:gd name="T77" fmla="*/ 1600 h 3004"/>
              <a:gd name="T78" fmla="*/ 3202 w 3315"/>
              <a:gd name="T79" fmla="*/ 1470 h 3004"/>
              <a:gd name="T80" fmla="*/ 3263 w 3315"/>
              <a:gd name="T81" fmla="*/ 1314 h 3004"/>
              <a:gd name="T82" fmla="*/ 3312 w 3315"/>
              <a:gd name="T83" fmla="*/ 1056 h 3004"/>
              <a:gd name="T84" fmla="*/ 3301 w 3315"/>
              <a:gd name="T85" fmla="*/ 809 h 3004"/>
              <a:gd name="T86" fmla="*/ 3236 w 3315"/>
              <a:gd name="T87" fmla="*/ 580 h 3004"/>
              <a:gd name="T88" fmla="*/ 3122 w 3315"/>
              <a:gd name="T89" fmla="*/ 379 h 3004"/>
              <a:gd name="T90" fmla="*/ 2968 w 3315"/>
              <a:gd name="T91" fmla="*/ 212 h 3004"/>
              <a:gd name="T92" fmla="*/ 2780 w 3315"/>
              <a:gd name="T93" fmla="*/ 88 h 3004"/>
              <a:gd name="T94" fmla="*/ 2564 w 3315"/>
              <a:gd name="T95" fmla="*/ 16 h 3004"/>
              <a:gd name="T96" fmla="*/ 2400 w 3315"/>
              <a:gd name="T97" fmla="*/ 0 h 3004"/>
              <a:gd name="T98" fmla="*/ 2277 w 3315"/>
              <a:gd name="T99" fmla="*/ 8 h 3004"/>
              <a:gd name="T100" fmla="*/ 2152 w 3315"/>
              <a:gd name="T101" fmla="*/ 33 h 3004"/>
              <a:gd name="T102" fmla="*/ 2023 w 3315"/>
              <a:gd name="T103" fmla="*/ 77 h 3004"/>
              <a:gd name="T104" fmla="*/ 1893 w 3315"/>
              <a:gd name="T105" fmla="*/ 140 h 3004"/>
              <a:gd name="T106" fmla="*/ 1762 w 3315"/>
              <a:gd name="T107" fmla="*/ 224 h 3004"/>
              <a:gd name="T108" fmla="*/ 1658 w 3315"/>
              <a:gd name="T109" fmla="*/ 305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5" h="3004">
                <a:moveTo>
                  <a:pt x="1658" y="305"/>
                </a:moveTo>
                <a:lnTo>
                  <a:pt x="1658" y="305"/>
                </a:lnTo>
                <a:lnTo>
                  <a:pt x="1613" y="269"/>
                </a:lnTo>
                <a:lnTo>
                  <a:pt x="1568" y="234"/>
                </a:lnTo>
                <a:lnTo>
                  <a:pt x="1523" y="202"/>
                </a:lnTo>
                <a:lnTo>
                  <a:pt x="1478" y="173"/>
                </a:lnTo>
                <a:lnTo>
                  <a:pt x="1433" y="147"/>
                </a:lnTo>
                <a:lnTo>
                  <a:pt x="1388" y="122"/>
                </a:lnTo>
                <a:lnTo>
                  <a:pt x="1344" y="100"/>
                </a:lnTo>
                <a:lnTo>
                  <a:pt x="1299" y="80"/>
                </a:lnTo>
                <a:lnTo>
                  <a:pt x="1255" y="63"/>
                </a:lnTo>
                <a:lnTo>
                  <a:pt x="1211" y="47"/>
                </a:lnTo>
                <a:lnTo>
                  <a:pt x="1167" y="34"/>
                </a:lnTo>
                <a:lnTo>
                  <a:pt x="1124" y="24"/>
                </a:lnTo>
                <a:lnTo>
                  <a:pt x="1081" y="15"/>
                </a:lnTo>
                <a:lnTo>
                  <a:pt x="1038" y="9"/>
                </a:lnTo>
                <a:lnTo>
                  <a:pt x="995" y="3"/>
                </a:lnTo>
                <a:lnTo>
                  <a:pt x="953" y="1"/>
                </a:lnTo>
                <a:lnTo>
                  <a:pt x="912" y="0"/>
                </a:lnTo>
                <a:lnTo>
                  <a:pt x="871" y="1"/>
                </a:lnTo>
                <a:lnTo>
                  <a:pt x="830" y="4"/>
                </a:lnTo>
                <a:lnTo>
                  <a:pt x="791" y="9"/>
                </a:lnTo>
                <a:lnTo>
                  <a:pt x="751" y="15"/>
                </a:lnTo>
                <a:lnTo>
                  <a:pt x="713" y="24"/>
                </a:lnTo>
                <a:lnTo>
                  <a:pt x="674" y="34"/>
                </a:lnTo>
                <a:lnTo>
                  <a:pt x="638" y="46"/>
                </a:lnTo>
                <a:lnTo>
                  <a:pt x="600" y="59"/>
                </a:lnTo>
                <a:lnTo>
                  <a:pt x="565" y="74"/>
                </a:lnTo>
                <a:lnTo>
                  <a:pt x="530" y="90"/>
                </a:lnTo>
                <a:lnTo>
                  <a:pt x="496" y="108"/>
                </a:lnTo>
                <a:lnTo>
                  <a:pt x="462" y="127"/>
                </a:lnTo>
                <a:lnTo>
                  <a:pt x="429" y="149"/>
                </a:lnTo>
                <a:lnTo>
                  <a:pt x="398" y="170"/>
                </a:lnTo>
                <a:lnTo>
                  <a:pt x="367" y="194"/>
                </a:lnTo>
                <a:lnTo>
                  <a:pt x="337" y="219"/>
                </a:lnTo>
                <a:lnTo>
                  <a:pt x="308" y="245"/>
                </a:lnTo>
                <a:lnTo>
                  <a:pt x="282" y="272"/>
                </a:lnTo>
                <a:lnTo>
                  <a:pt x="255" y="301"/>
                </a:lnTo>
                <a:lnTo>
                  <a:pt x="229" y="331"/>
                </a:lnTo>
                <a:lnTo>
                  <a:pt x="204" y="361"/>
                </a:lnTo>
                <a:lnTo>
                  <a:pt x="182" y="393"/>
                </a:lnTo>
                <a:lnTo>
                  <a:pt x="160" y="426"/>
                </a:lnTo>
                <a:lnTo>
                  <a:pt x="139" y="459"/>
                </a:lnTo>
                <a:lnTo>
                  <a:pt x="120" y="493"/>
                </a:lnTo>
                <a:lnTo>
                  <a:pt x="102" y="530"/>
                </a:lnTo>
                <a:lnTo>
                  <a:pt x="86" y="566"/>
                </a:lnTo>
                <a:lnTo>
                  <a:pt x="70" y="602"/>
                </a:lnTo>
                <a:lnTo>
                  <a:pt x="56" y="641"/>
                </a:lnTo>
                <a:lnTo>
                  <a:pt x="44" y="679"/>
                </a:lnTo>
                <a:lnTo>
                  <a:pt x="32" y="718"/>
                </a:lnTo>
                <a:lnTo>
                  <a:pt x="24" y="759"/>
                </a:lnTo>
                <a:lnTo>
                  <a:pt x="15" y="799"/>
                </a:lnTo>
                <a:lnTo>
                  <a:pt x="9" y="840"/>
                </a:lnTo>
                <a:lnTo>
                  <a:pt x="4" y="882"/>
                </a:lnTo>
                <a:lnTo>
                  <a:pt x="1" y="923"/>
                </a:lnTo>
                <a:lnTo>
                  <a:pt x="0" y="966"/>
                </a:lnTo>
                <a:lnTo>
                  <a:pt x="0" y="1009"/>
                </a:lnTo>
                <a:lnTo>
                  <a:pt x="2" y="1053"/>
                </a:lnTo>
                <a:lnTo>
                  <a:pt x="7" y="1096"/>
                </a:lnTo>
                <a:lnTo>
                  <a:pt x="12" y="1140"/>
                </a:lnTo>
                <a:lnTo>
                  <a:pt x="19" y="1183"/>
                </a:lnTo>
                <a:lnTo>
                  <a:pt x="28" y="1228"/>
                </a:lnTo>
                <a:lnTo>
                  <a:pt x="40" y="1272"/>
                </a:lnTo>
                <a:lnTo>
                  <a:pt x="53" y="1317"/>
                </a:lnTo>
                <a:lnTo>
                  <a:pt x="69" y="1362"/>
                </a:lnTo>
                <a:lnTo>
                  <a:pt x="86" y="1406"/>
                </a:lnTo>
                <a:lnTo>
                  <a:pt x="532" y="1406"/>
                </a:lnTo>
                <a:lnTo>
                  <a:pt x="706" y="1151"/>
                </a:lnTo>
                <a:lnTo>
                  <a:pt x="883" y="1415"/>
                </a:lnTo>
                <a:lnTo>
                  <a:pt x="1147" y="243"/>
                </a:lnTo>
                <a:lnTo>
                  <a:pt x="1457" y="1794"/>
                </a:lnTo>
                <a:lnTo>
                  <a:pt x="1752" y="740"/>
                </a:lnTo>
                <a:lnTo>
                  <a:pt x="1904" y="1472"/>
                </a:lnTo>
                <a:lnTo>
                  <a:pt x="2014" y="1291"/>
                </a:lnTo>
                <a:lnTo>
                  <a:pt x="2305" y="1291"/>
                </a:lnTo>
                <a:lnTo>
                  <a:pt x="2305" y="1291"/>
                </a:lnTo>
                <a:lnTo>
                  <a:pt x="2310" y="1281"/>
                </a:lnTo>
                <a:lnTo>
                  <a:pt x="2316" y="1271"/>
                </a:lnTo>
                <a:lnTo>
                  <a:pt x="2322" y="1262"/>
                </a:lnTo>
                <a:lnTo>
                  <a:pt x="2330" y="1252"/>
                </a:lnTo>
                <a:lnTo>
                  <a:pt x="2337" y="1243"/>
                </a:lnTo>
                <a:lnTo>
                  <a:pt x="2346" y="1236"/>
                </a:lnTo>
                <a:lnTo>
                  <a:pt x="2354" y="1228"/>
                </a:lnTo>
                <a:lnTo>
                  <a:pt x="2364" y="1222"/>
                </a:lnTo>
                <a:lnTo>
                  <a:pt x="2373" y="1216"/>
                </a:lnTo>
                <a:lnTo>
                  <a:pt x="2384" y="1210"/>
                </a:lnTo>
                <a:lnTo>
                  <a:pt x="2395" y="1205"/>
                </a:lnTo>
                <a:lnTo>
                  <a:pt x="2405" y="1202"/>
                </a:lnTo>
                <a:lnTo>
                  <a:pt x="2417" y="1198"/>
                </a:lnTo>
                <a:lnTo>
                  <a:pt x="2429" y="1196"/>
                </a:lnTo>
                <a:lnTo>
                  <a:pt x="2442" y="1195"/>
                </a:lnTo>
                <a:lnTo>
                  <a:pt x="2454" y="1194"/>
                </a:lnTo>
                <a:lnTo>
                  <a:pt x="2454" y="1194"/>
                </a:lnTo>
                <a:lnTo>
                  <a:pt x="2471" y="1195"/>
                </a:lnTo>
                <a:lnTo>
                  <a:pt x="2487" y="1197"/>
                </a:lnTo>
                <a:lnTo>
                  <a:pt x="2502" y="1202"/>
                </a:lnTo>
                <a:lnTo>
                  <a:pt x="2517" y="1207"/>
                </a:lnTo>
                <a:lnTo>
                  <a:pt x="2531" y="1214"/>
                </a:lnTo>
                <a:lnTo>
                  <a:pt x="2545" y="1222"/>
                </a:lnTo>
                <a:lnTo>
                  <a:pt x="2557" y="1232"/>
                </a:lnTo>
                <a:lnTo>
                  <a:pt x="2568" y="1242"/>
                </a:lnTo>
                <a:lnTo>
                  <a:pt x="2579" y="1253"/>
                </a:lnTo>
                <a:lnTo>
                  <a:pt x="2588" y="1266"/>
                </a:lnTo>
                <a:lnTo>
                  <a:pt x="2597" y="1280"/>
                </a:lnTo>
                <a:lnTo>
                  <a:pt x="2603" y="1294"/>
                </a:lnTo>
                <a:lnTo>
                  <a:pt x="2609" y="1309"/>
                </a:lnTo>
                <a:lnTo>
                  <a:pt x="2613" y="1324"/>
                </a:lnTo>
                <a:lnTo>
                  <a:pt x="2615" y="1341"/>
                </a:lnTo>
                <a:lnTo>
                  <a:pt x="2616" y="1357"/>
                </a:lnTo>
                <a:lnTo>
                  <a:pt x="2616" y="1357"/>
                </a:lnTo>
                <a:lnTo>
                  <a:pt x="2615" y="1374"/>
                </a:lnTo>
                <a:lnTo>
                  <a:pt x="2613" y="1390"/>
                </a:lnTo>
                <a:lnTo>
                  <a:pt x="2609" y="1405"/>
                </a:lnTo>
                <a:lnTo>
                  <a:pt x="2603" y="1420"/>
                </a:lnTo>
                <a:lnTo>
                  <a:pt x="2597" y="1434"/>
                </a:lnTo>
                <a:lnTo>
                  <a:pt x="2588" y="1448"/>
                </a:lnTo>
                <a:lnTo>
                  <a:pt x="2579" y="1461"/>
                </a:lnTo>
                <a:lnTo>
                  <a:pt x="2568" y="1471"/>
                </a:lnTo>
                <a:lnTo>
                  <a:pt x="2557" y="1482"/>
                </a:lnTo>
                <a:lnTo>
                  <a:pt x="2545" y="1492"/>
                </a:lnTo>
                <a:lnTo>
                  <a:pt x="2531" y="1500"/>
                </a:lnTo>
                <a:lnTo>
                  <a:pt x="2517" y="1507"/>
                </a:lnTo>
                <a:lnTo>
                  <a:pt x="2502" y="1512"/>
                </a:lnTo>
                <a:lnTo>
                  <a:pt x="2487" y="1516"/>
                </a:lnTo>
                <a:lnTo>
                  <a:pt x="2471" y="1518"/>
                </a:lnTo>
                <a:lnTo>
                  <a:pt x="2454" y="1519"/>
                </a:lnTo>
                <a:lnTo>
                  <a:pt x="2454" y="1519"/>
                </a:lnTo>
                <a:lnTo>
                  <a:pt x="2442" y="1519"/>
                </a:lnTo>
                <a:lnTo>
                  <a:pt x="2430" y="1517"/>
                </a:lnTo>
                <a:lnTo>
                  <a:pt x="2418" y="1515"/>
                </a:lnTo>
                <a:lnTo>
                  <a:pt x="2407" y="1512"/>
                </a:lnTo>
                <a:lnTo>
                  <a:pt x="2396" y="1509"/>
                </a:lnTo>
                <a:lnTo>
                  <a:pt x="2385" y="1504"/>
                </a:lnTo>
                <a:lnTo>
                  <a:pt x="2374" y="1499"/>
                </a:lnTo>
                <a:lnTo>
                  <a:pt x="2365" y="1493"/>
                </a:lnTo>
                <a:lnTo>
                  <a:pt x="2355" y="1486"/>
                </a:lnTo>
                <a:lnTo>
                  <a:pt x="2347" y="1479"/>
                </a:lnTo>
                <a:lnTo>
                  <a:pt x="2338" y="1471"/>
                </a:lnTo>
                <a:lnTo>
                  <a:pt x="2331" y="1463"/>
                </a:lnTo>
                <a:lnTo>
                  <a:pt x="2323" y="1454"/>
                </a:lnTo>
                <a:lnTo>
                  <a:pt x="2317" y="1445"/>
                </a:lnTo>
                <a:lnTo>
                  <a:pt x="2311" y="1435"/>
                </a:lnTo>
                <a:lnTo>
                  <a:pt x="2306" y="1424"/>
                </a:lnTo>
                <a:lnTo>
                  <a:pt x="2089" y="1424"/>
                </a:lnTo>
                <a:lnTo>
                  <a:pt x="1843" y="1832"/>
                </a:lnTo>
                <a:lnTo>
                  <a:pt x="1732" y="1302"/>
                </a:lnTo>
                <a:lnTo>
                  <a:pt x="1435" y="2367"/>
                </a:lnTo>
                <a:lnTo>
                  <a:pt x="1140" y="883"/>
                </a:lnTo>
                <a:lnTo>
                  <a:pt x="945" y="1745"/>
                </a:lnTo>
                <a:lnTo>
                  <a:pt x="705" y="1389"/>
                </a:lnTo>
                <a:lnTo>
                  <a:pt x="603" y="1540"/>
                </a:lnTo>
                <a:lnTo>
                  <a:pt x="149" y="1540"/>
                </a:lnTo>
                <a:lnTo>
                  <a:pt x="149" y="1540"/>
                </a:lnTo>
                <a:lnTo>
                  <a:pt x="173" y="1583"/>
                </a:lnTo>
                <a:lnTo>
                  <a:pt x="200" y="1625"/>
                </a:lnTo>
                <a:lnTo>
                  <a:pt x="229" y="1668"/>
                </a:lnTo>
                <a:lnTo>
                  <a:pt x="260" y="1711"/>
                </a:lnTo>
                <a:lnTo>
                  <a:pt x="293" y="1753"/>
                </a:lnTo>
                <a:lnTo>
                  <a:pt x="329" y="1795"/>
                </a:lnTo>
                <a:lnTo>
                  <a:pt x="366" y="1836"/>
                </a:lnTo>
                <a:lnTo>
                  <a:pt x="407" y="1878"/>
                </a:lnTo>
                <a:lnTo>
                  <a:pt x="407" y="1878"/>
                </a:lnTo>
                <a:lnTo>
                  <a:pt x="484" y="1954"/>
                </a:lnTo>
                <a:lnTo>
                  <a:pt x="571" y="2037"/>
                </a:lnTo>
                <a:lnTo>
                  <a:pt x="666" y="2125"/>
                </a:lnTo>
                <a:lnTo>
                  <a:pt x="765" y="2217"/>
                </a:lnTo>
                <a:lnTo>
                  <a:pt x="868" y="2310"/>
                </a:lnTo>
                <a:lnTo>
                  <a:pt x="972" y="2404"/>
                </a:lnTo>
                <a:lnTo>
                  <a:pt x="1177" y="2586"/>
                </a:lnTo>
                <a:lnTo>
                  <a:pt x="1363" y="2750"/>
                </a:lnTo>
                <a:lnTo>
                  <a:pt x="1516" y="2883"/>
                </a:lnTo>
                <a:lnTo>
                  <a:pt x="1658" y="3004"/>
                </a:lnTo>
                <a:lnTo>
                  <a:pt x="1658" y="3004"/>
                </a:lnTo>
                <a:lnTo>
                  <a:pt x="1799" y="2883"/>
                </a:lnTo>
                <a:lnTo>
                  <a:pt x="1951" y="2750"/>
                </a:lnTo>
                <a:lnTo>
                  <a:pt x="2138" y="2586"/>
                </a:lnTo>
                <a:lnTo>
                  <a:pt x="2342" y="2404"/>
                </a:lnTo>
                <a:lnTo>
                  <a:pt x="2447" y="2310"/>
                </a:lnTo>
                <a:lnTo>
                  <a:pt x="2550" y="2217"/>
                </a:lnTo>
                <a:lnTo>
                  <a:pt x="2649" y="2125"/>
                </a:lnTo>
                <a:lnTo>
                  <a:pt x="2744" y="2037"/>
                </a:lnTo>
                <a:lnTo>
                  <a:pt x="2830" y="1954"/>
                </a:lnTo>
                <a:lnTo>
                  <a:pt x="2908" y="1878"/>
                </a:lnTo>
                <a:lnTo>
                  <a:pt x="2908" y="1878"/>
                </a:lnTo>
                <a:lnTo>
                  <a:pt x="2932" y="1853"/>
                </a:lnTo>
                <a:lnTo>
                  <a:pt x="2955" y="1829"/>
                </a:lnTo>
                <a:lnTo>
                  <a:pt x="2978" y="1803"/>
                </a:lnTo>
                <a:lnTo>
                  <a:pt x="3000" y="1778"/>
                </a:lnTo>
                <a:lnTo>
                  <a:pt x="3021" y="1753"/>
                </a:lnTo>
                <a:lnTo>
                  <a:pt x="3041" y="1728"/>
                </a:lnTo>
                <a:lnTo>
                  <a:pt x="3060" y="1702"/>
                </a:lnTo>
                <a:lnTo>
                  <a:pt x="3080" y="1677"/>
                </a:lnTo>
                <a:lnTo>
                  <a:pt x="3097" y="1651"/>
                </a:lnTo>
                <a:lnTo>
                  <a:pt x="3114" y="1625"/>
                </a:lnTo>
                <a:lnTo>
                  <a:pt x="3131" y="1600"/>
                </a:lnTo>
                <a:lnTo>
                  <a:pt x="3146" y="1574"/>
                </a:lnTo>
                <a:lnTo>
                  <a:pt x="3161" y="1548"/>
                </a:lnTo>
                <a:lnTo>
                  <a:pt x="3175" y="1523"/>
                </a:lnTo>
                <a:lnTo>
                  <a:pt x="3189" y="1496"/>
                </a:lnTo>
                <a:lnTo>
                  <a:pt x="3202" y="1470"/>
                </a:lnTo>
                <a:lnTo>
                  <a:pt x="3213" y="1445"/>
                </a:lnTo>
                <a:lnTo>
                  <a:pt x="3225" y="1418"/>
                </a:lnTo>
                <a:lnTo>
                  <a:pt x="3235" y="1392"/>
                </a:lnTo>
                <a:lnTo>
                  <a:pt x="3245" y="1366"/>
                </a:lnTo>
                <a:lnTo>
                  <a:pt x="3263" y="1314"/>
                </a:lnTo>
                <a:lnTo>
                  <a:pt x="3278" y="1262"/>
                </a:lnTo>
                <a:lnTo>
                  <a:pt x="3290" y="1210"/>
                </a:lnTo>
                <a:lnTo>
                  <a:pt x="3300" y="1159"/>
                </a:lnTo>
                <a:lnTo>
                  <a:pt x="3308" y="1107"/>
                </a:lnTo>
                <a:lnTo>
                  <a:pt x="3312" y="1056"/>
                </a:lnTo>
                <a:lnTo>
                  <a:pt x="3315" y="1006"/>
                </a:lnTo>
                <a:lnTo>
                  <a:pt x="3315" y="956"/>
                </a:lnTo>
                <a:lnTo>
                  <a:pt x="3313" y="906"/>
                </a:lnTo>
                <a:lnTo>
                  <a:pt x="3308" y="857"/>
                </a:lnTo>
                <a:lnTo>
                  <a:pt x="3301" y="809"/>
                </a:lnTo>
                <a:lnTo>
                  <a:pt x="3293" y="762"/>
                </a:lnTo>
                <a:lnTo>
                  <a:pt x="3281" y="715"/>
                </a:lnTo>
                <a:lnTo>
                  <a:pt x="3268" y="669"/>
                </a:lnTo>
                <a:lnTo>
                  <a:pt x="3253" y="624"/>
                </a:lnTo>
                <a:lnTo>
                  <a:pt x="3236" y="580"/>
                </a:lnTo>
                <a:lnTo>
                  <a:pt x="3217" y="537"/>
                </a:lnTo>
                <a:lnTo>
                  <a:pt x="3196" y="495"/>
                </a:lnTo>
                <a:lnTo>
                  <a:pt x="3173" y="456"/>
                </a:lnTo>
                <a:lnTo>
                  <a:pt x="3149" y="416"/>
                </a:lnTo>
                <a:lnTo>
                  <a:pt x="3122" y="379"/>
                </a:lnTo>
                <a:lnTo>
                  <a:pt x="3095" y="342"/>
                </a:lnTo>
                <a:lnTo>
                  <a:pt x="3066" y="307"/>
                </a:lnTo>
                <a:lnTo>
                  <a:pt x="3035" y="274"/>
                </a:lnTo>
                <a:lnTo>
                  <a:pt x="3003" y="242"/>
                </a:lnTo>
                <a:lnTo>
                  <a:pt x="2968" y="212"/>
                </a:lnTo>
                <a:lnTo>
                  <a:pt x="2934" y="183"/>
                </a:lnTo>
                <a:lnTo>
                  <a:pt x="2898" y="156"/>
                </a:lnTo>
                <a:lnTo>
                  <a:pt x="2859" y="132"/>
                </a:lnTo>
                <a:lnTo>
                  <a:pt x="2821" y="109"/>
                </a:lnTo>
                <a:lnTo>
                  <a:pt x="2780" y="88"/>
                </a:lnTo>
                <a:lnTo>
                  <a:pt x="2739" y="70"/>
                </a:lnTo>
                <a:lnTo>
                  <a:pt x="2697" y="52"/>
                </a:lnTo>
                <a:lnTo>
                  <a:pt x="2654" y="38"/>
                </a:lnTo>
                <a:lnTo>
                  <a:pt x="2610" y="26"/>
                </a:lnTo>
                <a:lnTo>
                  <a:pt x="2564" y="16"/>
                </a:lnTo>
                <a:lnTo>
                  <a:pt x="2518" y="9"/>
                </a:lnTo>
                <a:lnTo>
                  <a:pt x="2472" y="3"/>
                </a:lnTo>
                <a:lnTo>
                  <a:pt x="2448" y="1"/>
                </a:lnTo>
                <a:lnTo>
                  <a:pt x="2424" y="0"/>
                </a:lnTo>
                <a:lnTo>
                  <a:pt x="2400" y="0"/>
                </a:lnTo>
                <a:lnTo>
                  <a:pt x="2376" y="0"/>
                </a:lnTo>
                <a:lnTo>
                  <a:pt x="2352" y="1"/>
                </a:lnTo>
                <a:lnTo>
                  <a:pt x="2327" y="3"/>
                </a:lnTo>
                <a:lnTo>
                  <a:pt x="2303" y="5"/>
                </a:lnTo>
                <a:lnTo>
                  <a:pt x="2277" y="8"/>
                </a:lnTo>
                <a:lnTo>
                  <a:pt x="2252" y="12"/>
                </a:lnTo>
                <a:lnTo>
                  <a:pt x="2228" y="16"/>
                </a:lnTo>
                <a:lnTo>
                  <a:pt x="2202" y="21"/>
                </a:lnTo>
                <a:lnTo>
                  <a:pt x="2177" y="27"/>
                </a:lnTo>
                <a:lnTo>
                  <a:pt x="2152" y="33"/>
                </a:lnTo>
                <a:lnTo>
                  <a:pt x="2126" y="41"/>
                </a:lnTo>
                <a:lnTo>
                  <a:pt x="2101" y="48"/>
                </a:lnTo>
                <a:lnTo>
                  <a:pt x="2075" y="58"/>
                </a:lnTo>
                <a:lnTo>
                  <a:pt x="2049" y="66"/>
                </a:lnTo>
                <a:lnTo>
                  <a:pt x="2023" y="77"/>
                </a:lnTo>
                <a:lnTo>
                  <a:pt x="1998" y="88"/>
                </a:lnTo>
                <a:lnTo>
                  <a:pt x="1971" y="100"/>
                </a:lnTo>
                <a:lnTo>
                  <a:pt x="1945" y="112"/>
                </a:lnTo>
                <a:lnTo>
                  <a:pt x="1920" y="126"/>
                </a:lnTo>
                <a:lnTo>
                  <a:pt x="1893" y="140"/>
                </a:lnTo>
                <a:lnTo>
                  <a:pt x="1867" y="155"/>
                </a:lnTo>
                <a:lnTo>
                  <a:pt x="1841" y="171"/>
                </a:lnTo>
                <a:lnTo>
                  <a:pt x="1815" y="187"/>
                </a:lnTo>
                <a:lnTo>
                  <a:pt x="1788" y="205"/>
                </a:lnTo>
                <a:lnTo>
                  <a:pt x="1762" y="224"/>
                </a:lnTo>
                <a:lnTo>
                  <a:pt x="1736" y="243"/>
                </a:lnTo>
                <a:lnTo>
                  <a:pt x="1710" y="262"/>
                </a:lnTo>
                <a:lnTo>
                  <a:pt x="1683" y="284"/>
                </a:lnTo>
                <a:lnTo>
                  <a:pt x="1658" y="305"/>
                </a:lnTo>
                <a:lnTo>
                  <a:pt x="1658" y="305"/>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pic>
        <p:nvPicPr>
          <p:cNvPr id="17" name="Grafika 16" descr="Plecak">
            <a:extLst>
              <a:ext uri="{FF2B5EF4-FFF2-40B4-BE49-F238E27FC236}">
                <a16:creationId xmlns:a16="http://schemas.microsoft.com/office/drawing/2014/main" id="{0AE25CFA-3680-338C-780D-55077503A5ED}"/>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112199" y="3146933"/>
            <a:ext cx="227176" cy="227176"/>
          </a:xfrm>
          <a:prstGeom prst="rect">
            <a:avLst/>
          </a:prstGeom>
        </p:spPr>
      </p:pic>
      <p:grpSp>
        <p:nvGrpSpPr>
          <p:cNvPr id="18" name="Grupa 17">
            <a:extLst>
              <a:ext uri="{FF2B5EF4-FFF2-40B4-BE49-F238E27FC236}">
                <a16:creationId xmlns:a16="http://schemas.microsoft.com/office/drawing/2014/main" id="{05A38FB4-6014-DC30-C350-3C3D0E511DF4}"/>
              </a:ext>
            </a:extLst>
          </p:cNvPr>
          <p:cNvGrpSpPr/>
          <p:nvPr/>
        </p:nvGrpSpPr>
        <p:grpSpPr>
          <a:xfrm>
            <a:off x="3105794" y="3158799"/>
            <a:ext cx="175175" cy="174772"/>
            <a:chOff x="2757488" y="1412875"/>
            <a:chExt cx="690563" cy="688975"/>
          </a:xfrm>
          <a:solidFill>
            <a:srgbClr val="A7B3BC"/>
          </a:solidFill>
        </p:grpSpPr>
        <p:sp>
          <p:nvSpPr>
            <p:cNvPr id="19" name="Rectangle 49">
              <a:extLst>
                <a:ext uri="{FF2B5EF4-FFF2-40B4-BE49-F238E27FC236}">
                  <a16:creationId xmlns:a16="http://schemas.microsoft.com/office/drawing/2014/main" id="{38B2E559-6ECF-0714-C445-6D28EAC95A50}"/>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20" name="Freeform 50">
              <a:extLst>
                <a:ext uri="{FF2B5EF4-FFF2-40B4-BE49-F238E27FC236}">
                  <a16:creationId xmlns:a16="http://schemas.microsoft.com/office/drawing/2014/main" id="{E6EA18CC-26CE-18FE-E30B-BDEF3138A2B9}"/>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9157BB46-73CA-0556-A071-CFFF4BBBDC35}"/>
              </a:ext>
            </a:extLst>
          </p:cNvPr>
          <p:cNvGrpSpPr/>
          <p:nvPr/>
        </p:nvGrpSpPr>
        <p:grpSpPr>
          <a:xfrm>
            <a:off x="4062288" y="3130378"/>
            <a:ext cx="214319" cy="201409"/>
            <a:chOff x="3621088" y="1427163"/>
            <a:chExt cx="790575" cy="742951"/>
          </a:xfrm>
          <a:solidFill>
            <a:srgbClr val="A7B3BC"/>
          </a:solidFill>
        </p:grpSpPr>
        <p:sp>
          <p:nvSpPr>
            <p:cNvPr id="22" name="Freeform 51">
              <a:extLst>
                <a:ext uri="{FF2B5EF4-FFF2-40B4-BE49-F238E27FC236}">
                  <a16:creationId xmlns:a16="http://schemas.microsoft.com/office/drawing/2014/main" id="{35ABDB86-679D-513D-4C45-F62655C5D46E}"/>
                </a:ext>
              </a:extLst>
            </p:cNvPr>
            <p:cNvSpPr>
              <a:spLocks/>
            </p:cNvSpPr>
            <p:nvPr/>
          </p:nvSpPr>
          <p:spPr bwMode="auto">
            <a:xfrm>
              <a:off x="3621088" y="2111376"/>
              <a:ext cx="790575" cy="58738"/>
            </a:xfrm>
            <a:custGeom>
              <a:avLst/>
              <a:gdLst>
                <a:gd name="T0" fmla="*/ 37 w 996"/>
                <a:gd name="T1" fmla="*/ 75 h 75"/>
                <a:gd name="T2" fmla="*/ 959 w 996"/>
                <a:gd name="T3" fmla="*/ 75 h 75"/>
                <a:gd name="T4" fmla="*/ 959 w 996"/>
                <a:gd name="T5" fmla="*/ 75 h 75"/>
                <a:gd name="T6" fmla="*/ 959 w 996"/>
                <a:gd name="T7" fmla="*/ 75 h 75"/>
                <a:gd name="T8" fmla="*/ 966 w 996"/>
                <a:gd name="T9" fmla="*/ 73 h 75"/>
                <a:gd name="T10" fmla="*/ 973 w 996"/>
                <a:gd name="T11" fmla="*/ 72 h 75"/>
                <a:gd name="T12" fmla="*/ 979 w 996"/>
                <a:gd name="T13" fmla="*/ 68 h 75"/>
                <a:gd name="T14" fmla="*/ 985 w 996"/>
                <a:gd name="T15" fmla="*/ 64 h 75"/>
                <a:gd name="T16" fmla="*/ 990 w 996"/>
                <a:gd name="T17" fmla="*/ 58 h 75"/>
                <a:gd name="T18" fmla="*/ 993 w 996"/>
                <a:gd name="T19" fmla="*/ 51 h 75"/>
                <a:gd name="T20" fmla="*/ 994 w 996"/>
                <a:gd name="T21" fmla="*/ 45 h 75"/>
                <a:gd name="T22" fmla="*/ 996 w 996"/>
                <a:gd name="T23" fmla="*/ 37 h 75"/>
                <a:gd name="T24" fmla="*/ 996 w 996"/>
                <a:gd name="T25" fmla="*/ 37 h 75"/>
                <a:gd name="T26" fmla="*/ 996 w 996"/>
                <a:gd name="T27" fmla="*/ 37 h 75"/>
                <a:gd name="T28" fmla="*/ 994 w 996"/>
                <a:gd name="T29" fmla="*/ 30 h 75"/>
                <a:gd name="T30" fmla="*/ 993 w 996"/>
                <a:gd name="T31" fmla="*/ 23 h 75"/>
                <a:gd name="T32" fmla="*/ 990 w 996"/>
                <a:gd name="T33" fmla="*/ 17 h 75"/>
                <a:gd name="T34" fmla="*/ 985 w 996"/>
                <a:gd name="T35" fmla="*/ 11 h 75"/>
                <a:gd name="T36" fmla="*/ 979 w 996"/>
                <a:gd name="T37" fmla="*/ 6 h 75"/>
                <a:gd name="T38" fmla="*/ 973 w 996"/>
                <a:gd name="T39" fmla="*/ 3 h 75"/>
                <a:gd name="T40" fmla="*/ 966 w 996"/>
                <a:gd name="T41" fmla="*/ 2 h 75"/>
                <a:gd name="T42" fmla="*/ 959 w 996"/>
                <a:gd name="T43" fmla="*/ 0 h 75"/>
                <a:gd name="T44" fmla="*/ 37 w 996"/>
                <a:gd name="T45" fmla="*/ 0 h 75"/>
                <a:gd name="T46" fmla="*/ 37 w 996"/>
                <a:gd name="T47" fmla="*/ 0 h 75"/>
                <a:gd name="T48" fmla="*/ 37 w 996"/>
                <a:gd name="T49" fmla="*/ 0 h 75"/>
                <a:gd name="T50" fmla="*/ 30 w 996"/>
                <a:gd name="T51" fmla="*/ 2 h 75"/>
                <a:gd name="T52" fmla="*/ 23 w 996"/>
                <a:gd name="T53" fmla="*/ 3 h 75"/>
                <a:gd name="T54" fmla="*/ 17 w 996"/>
                <a:gd name="T55" fmla="*/ 6 h 75"/>
                <a:gd name="T56" fmla="*/ 11 w 996"/>
                <a:gd name="T57" fmla="*/ 11 h 75"/>
                <a:gd name="T58" fmla="*/ 6 w 996"/>
                <a:gd name="T59" fmla="*/ 17 h 75"/>
                <a:gd name="T60" fmla="*/ 3 w 996"/>
                <a:gd name="T61" fmla="*/ 23 h 75"/>
                <a:gd name="T62" fmla="*/ 2 w 996"/>
                <a:gd name="T63" fmla="*/ 30 h 75"/>
                <a:gd name="T64" fmla="*/ 0 w 996"/>
                <a:gd name="T65" fmla="*/ 37 h 75"/>
                <a:gd name="T66" fmla="*/ 0 w 996"/>
                <a:gd name="T67" fmla="*/ 37 h 75"/>
                <a:gd name="T68" fmla="*/ 0 w 996"/>
                <a:gd name="T69" fmla="*/ 37 h 75"/>
                <a:gd name="T70" fmla="*/ 2 w 996"/>
                <a:gd name="T71" fmla="*/ 45 h 75"/>
                <a:gd name="T72" fmla="*/ 3 w 996"/>
                <a:gd name="T73" fmla="*/ 51 h 75"/>
                <a:gd name="T74" fmla="*/ 6 w 996"/>
                <a:gd name="T75" fmla="*/ 58 h 75"/>
                <a:gd name="T76" fmla="*/ 11 w 996"/>
                <a:gd name="T77" fmla="*/ 64 h 75"/>
                <a:gd name="T78" fmla="*/ 17 w 996"/>
                <a:gd name="T79" fmla="*/ 68 h 75"/>
                <a:gd name="T80" fmla="*/ 23 w 996"/>
                <a:gd name="T81" fmla="*/ 72 h 75"/>
                <a:gd name="T82" fmla="*/ 30 w 996"/>
                <a:gd name="T83" fmla="*/ 73 h 75"/>
                <a:gd name="T84" fmla="*/ 37 w 996"/>
                <a:gd name="T85" fmla="*/ 75 h 75"/>
                <a:gd name="T86" fmla="*/ 37 w 996"/>
                <a:gd name="T8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6" h="75">
                  <a:moveTo>
                    <a:pt x="37" y="75"/>
                  </a:moveTo>
                  <a:lnTo>
                    <a:pt x="959" y="75"/>
                  </a:lnTo>
                  <a:lnTo>
                    <a:pt x="959" y="75"/>
                  </a:lnTo>
                  <a:lnTo>
                    <a:pt x="959" y="75"/>
                  </a:lnTo>
                  <a:lnTo>
                    <a:pt x="966" y="73"/>
                  </a:lnTo>
                  <a:lnTo>
                    <a:pt x="973" y="72"/>
                  </a:lnTo>
                  <a:lnTo>
                    <a:pt x="979" y="68"/>
                  </a:lnTo>
                  <a:lnTo>
                    <a:pt x="985" y="64"/>
                  </a:lnTo>
                  <a:lnTo>
                    <a:pt x="990" y="58"/>
                  </a:lnTo>
                  <a:lnTo>
                    <a:pt x="993" y="51"/>
                  </a:lnTo>
                  <a:lnTo>
                    <a:pt x="994" y="45"/>
                  </a:lnTo>
                  <a:lnTo>
                    <a:pt x="996" y="37"/>
                  </a:lnTo>
                  <a:lnTo>
                    <a:pt x="996" y="37"/>
                  </a:lnTo>
                  <a:lnTo>
                    <a:pt x="996" y="37"/>
                  </a:lnTo>
                  <a:lnTo>
                    <a:pt x="994" y="30"/>
                  </a:lnTo>
                  <a:lnTo>
                    <a:pt x="993" y="23"/>
                  </a:lnTo>
                  <a:lnTo>
                    <a:pt x="990" y="17"/>
                  </a:lnTo>
                  <a:lnTo>
                    <a:pt x="985" y="11"/>
                  </a:lnTo>
                  <a:lnTo>
                    <a:pt x="979" y="6"/>
                  </a:lnTo>
                  <a:lnTo>
                    <a:pt x="973" y="3"/>
                  </a:lnTo>
                  <a:lnTo>
                    <a:pt x="966" y="2"/>
                  </a:lnTo>
                  <a:lnTo>
                    <a:pt x="959" y="0"/>
                  </a:lnTo>
                  <a:lnTo>
                    <a:pt x="37" y="0"/>
                  </a:lnTo>
                  <a:lnTo>
                    <a:pt x="37" y="0"/>
                  </a:lnTo>
                  <a:lnTo>
                    <a:pt x="37" y="0"/>
                  </a:lnTo>
                  <a:lnTo>
                    <a:pt x="30" y="2"/>
                  </a:lnTo>
                  <a:lnTo>
                    <a:pt x="23" y="3"/>
                  </a:lnTo>
                  <a:lnTo>
                    <a:pt x="17" y="6"/>
                  </a:lnTo>
                  <a:lnTo>
                    <a:pt x="11" y="11"/>
                  </a:lnTo>
                  <a:lnTo>
                    <a:pt x="6" y="17"/>
                  </a:lnTo>
                  <a:lnTo>
                    <a:pt x="3" y="23"/>
                  </a:lnTo>
                  <a:lnTo>
                    <a:pt x="2" y="30"/>
                  </a:lnTo>
                  <a:lnTo>
                    <a:pt x="0" y="37"/>
                  </a:lnTo>
                  <a:lnTo>
                    <a:pt x="0" y="37"/>
                  </a:lnTo>
                  <a:lnTo>
                    <a:pt x="0" y="37"/>
                  </a:lnTo>
                  <a:lnTo>
                    <a:pt x="2" y="45"/>
                  </a:lnTo>
                  <a:lnTo>
                    <a:pt x="3" y="51"/>
                  </a:lnTo>
                  <a:lnTo>
                    <a:pt x="6" y="58"/>
                  </a:lnTo>
                  <a:lnTo>
                    <a:pt x="11" y="64"/>
                  </a:lnTo>
                  <a:lnTo>
                    <a:pt x="17" y="68"/>
                  </a:lnTo>
                  <a:lnTo>
                    <a:pt x="23" y="72"/>
                  </a:lnTo>
                  <a:lnTo>
                    <a:pt x="30" y="73"/>
                  </a:lnTo>
                  <a:lnTo>
                    <a:pt x="37" y="75"/>
                  </a:lnTo>
                  <a:lnTo>
                    <a:pt x="37"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52">
              <a:extLst>
                <a:ext uri="{FF2B5EF4-FFF2-40B4-BE49-F238E27FC236}">
                  <a16:creationId xmlns:a16="http://schemas.microsoft.com/office/drawing/2014/main" id="{AE28E746-E6C2-77C0-6A90-E1EEC8DFFC6F}"/>
                </a:ext>
              </a:extLst>
            </p:cNvPr>
            <p:cNvSpPr>
              <a:spLocks/>
            </p:cNvSpPr>
            <p:nvPr/>
          </p:nvSpPr>
          <p:spPr bwMode="auto">
            <a:xfrm>
              <a:off x="4173538" y="1963738"/>
              <a:ext cx="123825" cy="123825"/>
            </a:xfrm>
            <a:custGeom>
              <a:avLst/>
              <a:gdLst>
                <a:gd name="T0" fmla="*/ 118 w 156"/>
                <a:gd name="T1" fmla="*/ 0 h 157"/>
                <a:gd name="T2" fmla="*/ 36 w 156"/>
                <a:gd name="T3" fmla="*/ 0 h 157"/>
                <a:gd name="T4" fmla="*/ 36 w 156"/>
                <a:gd name="T5" fmla="*/ 18 h 157"/>
                <a:gd name="T6" fmla="*/ 0 w 156"/>
                <a:gd name="T7" fmla="*/ 18 h 157"/>
                <a:gd name="T8" fmla="*/ 0 w 156"/>
                <a:gd name="T9" fmla="*/ 157 h 157"/>
                <a:gd name="T10" fmla="*/ 156 w 156"/>
                <a:gd name="T11" fmla="*/ 157 h 157"/>
                <a:gd name="T12" fmla="*/ 156 w 156"/>
                <a:gd name="T13" fmla="*/ 18 h 157"/>
                <a:gd name="T14" fmla="*/ 118 w 156"/>
                <a:gd name="T15" fmla="*/ 18 h 157"/>
                <a:gd name="T16" fmla="*/ 118 w 156"/>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57">
                  <a:moveTo>
                    <a:pt x="118" y="0"/>
                  </a:moveTo>
                  <a:lnTo>
                    <a:pt x="36" y="0"/>
                  </a:lnTo>
                  <a:lnTo>
                    <a:pt x="36" y="18"/>
                  </a:lnTo>
                  <a:lnTo>
                    <a:pt x="0" y="18"/>
                  </a:lnTo>
                  <a:lnTo>
                    <a:pt x="0" y="157"/>
                  </a:lnTo>
                  <a:lnTo>
                    <a:pt x="156" y="157"/>
                  </a:lnTo>
                  <a:lnTo>
                    <a:pt x="156" y="18"/>
                  </a:lnTo>
                  <a:lnTo>
                    <a:pt x="118" y="18"/>
                  </a:lnTo>
                  <a:lnTo>
                    <a:pt x="1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Rectangle 53">
              <a:extLst>
                <a:ext uri="{FF2B5EF4-FFF2-40B4-BE49-F238E27FC236}">
                  <a16:creationId xmlns:a16="http://schemas.microsoft.com/office/drawing/2014/main" id="{E7069503-5B89-AF0C-6C1F-AA9EB47F19A3}"/>
                </a:ext>
              </a:extLst>
            </p:cNvPr>
            <p:cNvSpPr>
              <a:spLocks noChangeArrowheads="1"/>
            </p:cNvSpPr>
            <p:nvPr/>
          </p:nvSpPr>
          <p:spPr bwMode="auto">
            <a:xfrm>
              <a:off x="4214813" y="1900238"/>
              <a:ext cx="412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54">
              <a:extLst>
                <a:ext uri="{FF2B5EF4-FFF2-40B4-BE49-F238E27FC236}">
                  <a16:creationId xmlns:a16="http://schemas.microsoft.com/office/drawing/2014/main" id="{684E5947-C409-622F-7186-2BC32FC2583D}"/>
                </a:ext>
              </a:extLst>
            </p:cNvPr>
            <p:cNvSpPr>
              <a:spLocks/>
            </p:cNvSpPr>
            <p:nvPr/>
          </p:nvSpPr>
          <p:spPr bwMode="auto">
            <a:xfrm>
              <a:off x="3683000" y="1695451"/>
              <a:ext cx="38100" cy="349250"/>
            </a:xfrm>
            <a:custGeom>
              <a:avLst/>
              <a:gdLst>
                <a:gd name="T0" fmla="*/ 48 w 48"/>
                <a:gd name="T1" fmla="*/ 28 h 441"/>
                <a:gd name="T2" fmla="*/ 0 w 48"/>
                <a:gd name="T3" fmla="*/ 0 h 441"/>
                <a:gd name="T4" fmla="*/ 0 w 48"/>
                <a:gd name="T5" fmla="*/ 441 h 441"/>
                <a:gd name="T6" fmla="*/ 48 w 48"/>
                <a:gd name="T7" fmla="*/ 441 h 441"/>
                <a:gd name="T8" fmla="*/ 48 w 48"/>
                <a:gd name="T9" fmla="*/ 28 h 441"/>
              </a:gdLst>
              <a:ahLst/>
              <a:cxnLst>
                <a:cxn ang="0">
                  <a:pos x="T0" y="T1"/>
                </a:cxn>
                <a:cxn ang="0">
                  <a:pos x="T2" y="T3"/>
                </a:cxn>
                <a:cxn ang="0">
                  <a:pos x="T4" y="T5"/>
                </a:cxn>
                <a:cxn ang="0">
                  <a:pos x="T6" y="T7"/>
                </a:cxn>
                <a:cxn ang="0">
                  <a:pos x="T8" y="T9"/>
                </a:cxn>
              </a:cxnLst>
              <a:rect l="0" t="0" r="r" b="b"/>
              <a:pathLst>
                <a:path w="48" h="441">
                  <a:moveTo>
                    <a:pt x="48" y="28"/>
                  </a:moveTo>
                  <a:lnTo>
                    <a:pt x="0" y="0"/>
                  </a:lnTo>
                  <a:lnTo>
                    <a:pt x="0" y="441"/>
                  </a:lnTo>
                  <a:lnTo>
                    <a:pt x="48" y="441"/>
                  </a:ln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Rectangle 55">
              <a:extLst>
                <a:ext uri="{FF2B5EF4-FFF2-40B4-BE49-F238E27FC236}">
                  <a16:creationId xmlns:a16="http://schemas.microsoft.com/office/drawing/2014/main" id="{0B7E0163-2A07-4068-7423-7D72DC4A115F}"/>
                </a:ext>
              </a:extLst>
            </p:cNvPr>
            <p:cNvSpPr>
              <a:spLocks noChangeArrowheads="1"/>
            </p:cNvSpPr>
            <p:nvPr/>
          </p:nvSpPr>
          <p:spPr bwMode="auto">
            <a:xfrm>
              <a:off x="3678238" y="2058988"/>
              <a:ext cx="460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6">
              <a:extLst>
                <a:ext uri="{FF2B5EF4-FFF2-40B4-BE49-F238E27FC236}">
                  <a16:creationId xmlns:a16="http://schemas.microsoft.com/office/drawing/2014/main" id="{83478EF6-A870-815E-1749-C397518BF699}"/>
                </a:ext>
              </a:extLst>
            </p:cNvPr>
            <p:cNvSpPr>
              <a:spLocks noEditPoints="1"/>
            </p:cNvSpPr>
            <p:nvPr/>
          </p:nvSpPr>
          <p:spPr bwMode="auto">
            <a:xfrm>
              <a:off x="3830638" y="1785938"/>
              <a:ext cx="319088" cy="301625"/>
            </a:xfrm>
            <a:custGeom>
              <a:avLst/>
              <a:gdLst>
                <a:gd name="T0" fmla="*/ 24 w 401"/>
                <a:gd name="T1" fmla="*/ 346 h 381"/>
                <a:gd name="T2" fmla="*/ 10 w 401"/>
                <a:gd name="T3" fmla="*/ 346 h 381"/>
                <a:gd name="T4" fmla="*/ 0 w 401"/>
                <a:gd name="T5" fmla="*/ 381 h 381"/>
                <a:gd name="T6" fmla="*/ 104 w 401"/>
                <a:gd name="T7" fmla="*/ 381 h 381"/>
                <a:gd name="T8" fmla="*/ 95 w 401"/>
                <a:gd name="T9" fmla="*/ 346 h 381"/>
                <a:gd name="T10" fmla="*/ 93 w 401"/>
                <a:gd name="T11" fmla="*/ 346 h 381"/>
                <a:gd name="T12" fmla="*/ 98 w 401"/>
                <a:gd name="T13" fmla="*/ 329 h 381"/>
                <a:gd name="T14" fmla="*/ 300 w 401"/>
                <a:gd name="T15" fmla="*/ 329 h 381"/>
                <a:gd name="T16" fmla="*/ 305 w 401"/>
                <a:gd name="T17" fmla="*/ 346 h 381"/>
                <a:gd name="T18" fmla="*/ 297 w 401"/>
                <a:gd name="T19" fmla="*/ 381 h 381"/>
                <a:gd name="T20" fmla="*/ 401 w 401"/>
                <a:gd name="T21" fmla="*/ 381 h 381"/>
                <a:gd name="T22" fmla="*/ 392 w 401"/>
                <a:gd name="T23" fmla="*/ 346 h 381"/>
                <a:gd name="T24" fmla="*/ 376 w 401"/>
                <a:gd name="T25" fmla="*/ 346 h 381"/>
                <a:gd name="T26" fmla="*/ 278 w 401"/>
                <a:gd name="T27" fmla="*/ 0 h 381"/>
                <a:gd name="T28" fmla="*/ 121 w 401"/>
                <a:gd name="T29" fmla="*/ 0 h 381"/>
                <a:gd name="T30" fmla="*/ 24 w 401"/>
                <a:gd name="T31" fmla="*/ 346 h 381"/>
                <a:gd name="T32" fmla="*/ 93 w 401"/>
                <a:gd name="T33" fmla="*/ 281 h 381"/>
                <a:gd name="T34" fmla="*/ 125 w 401"/>
                <a:gd name="T35" fmla="*/ 171 h 381"/>
                <a:gd name="T36" fmla="*/ 285 w 401"/>
                <a:gd name="T37" fmla="*/ 281 h 381"/>
                <a:gd name="T38" fmla="*/ 93 w 401"/>
                <a:gd name="T39" fmla="*/ 281 h 381"/>
                <a:gd name="T40" fmla="*/ 302 w 401"/>
                <a:gd name="T41" fmla="*/ 264 h 381"/>
                <a:gd name="T42" fmla="*/ 151 w 401"/>
                <a:gd name="T43" fmla="*/ 162 h 381"/>
                <a:gd name="T44" fmla="*/ 272 w 401"/>
                <a:gd name="T45" fmla="*/ 162 h 381"/>
                <a:gd name="T46" fmla="*/ 302 w 401"/>
                <a:gd name="T47" fmla="*/ 264 h 381"/>
                <a:gd name="T48" fmla="*/ 264 w 401"/>
                <a:gd name="T49" fmla="*/ 131 h 381"/>
                <a:gd name="T50" fmla="*/ 156 w 401"/>
                <a:gd name="T51" fmla="*/ 131 h 381"/>
                <a:gd name="T52" fmla="*/ 241 w 401"/>
                <a:gd name="T53" fmla="*/ 50 h 381"/>
                <a:gd name="T54" fmla="*/ 264 w 401"/>
                <a:gd name="T55" fmla="*/ 131 h 381"/>
                <a:gd name="T56" fmla="*/ 162 w 401"/>
                <a:gd name="T57" fmla="*/ 42 h 381"/>
                <a:gd name="T58" fmla="*/ 216 w 401"/>
                <a:gd name="T59" fmla="*/ 42 h 381"/>
                <a:gd name="T60" fmla="*/ 142 w 401"/>
                <a:gd name="T61" fmla="*/ 112 h 381"/>
                <a:gd name="T62" fmla="*/ 162 w 401"/>
                <a:gd name="T63" fmla="*/ 42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1" h="381">
                  <a:moveTo>
                    <a:pt x="24" y="346"/>
                  </a:moveTo>
                  <a:lnTo>
                    <a:pt x="10" y="346"/>
                  </a:lnTo>
                  <a:lnTo>
                    <a:pt x="0" y="381"/>
                  </a:lnTo>
                  <a:lnTo>
                    <a:pt x="104" y="381"/>
                  </a:lnTo>
                  <a:lnTo>
                    <a:pt x="95" y="346"/>
                  </a:lnTo>
                  <a:lnTo>
                    <a:pt x="93" y="346"/>
                  </a:lnTo>
                  <a:lnTo>
                    <a:pt x="98" y="329"/>
                  </a:lnTo>
                  <a:lnTo>
                    <a:pt x="300" y="329"/>
                  </a:lnTo>
                  <a:lnTo>
                    <a:pt x="305" y="346"/>
                  </a:lnTo>
                  <a:lnTo>
                    <a:pt x="297" y="381"/>
                  </a:lnTo>
                  <a:lnTo>
                    <a:pt x="401" y="381"/>
                  </a:lnTo>
                  <a:lnTo>
                    <a:pt x="392" y="346"/>
                  </a:lnTo>
                  <a:lnTo>
                    <a:pt x="376" y="346"/>
                  </a:lnTo>
                  <a:lnTo>
                    <a:pt x="278" y="0"/>
                  </a:lnTo>
                  <a:lnTo>
                    <a:pt x="121" y="0"/>
                  </a:lnTo>
                  <a:lnTo>
                    <a:pt x="24" y="346"/>
                  </a:lnTo>
                  <a:close/>
                  <a:moveTo>
                    <a:pt x="93" y="281"/>
                  </a:moveTo>
                  <a:lnTo>
                    <a:pt x="125" y="171"/>
                  </a:lnTo>
                  <a:lnTo>
                    <a:pt x="285" y="281"/>
                  </a:lnTo>
                  <a:lnTo>
                    <a:pt x="93" y="281"/>
                  </a:lnTo>
                  <a:close/>
                  <a:moveTo>
                    <a:pt x="302" y="264"/>
                  </a:moveTo>
                  <a:lnTo>
                    <a:pt x="151" y="162"/>
                  </a:lnTo>
                  <a:lnTo>
                    <a:pt x="272" y="162"/>
                  </a:lnTo>
                  <a:lnTo>
                    <a:pt x="302" y="264"/>
                  </a:lnTo>
                  <a:close/>
                  <a:moveTo>
                    <a:pt x="264" y="131"/>
                  </a:moveTo>
                  <a:lnTo>
                    <a:pt x="156" y="131"/>
                  </a:lnTo>
                  <a:lnTo>
                    <a:pt x="241" y="50"/>
                  </a:lnTo>
                  <a:lnTo>
                    <a:pt x="264" y="131"/>
                  </a:lnTo>
                  <a:close/>
                  <a:moveTo>
                    <a:pt x="162" y="42"/>
                  </a:moveTo>
                  <a:lnTo>
                    <a:pt x="216" y="42"/>
                  </a:lnTo>
                  <a:lnTo>
                    <a:pt x="142" y="112"/>
                  </a:lnTo>
                  <a:lnTo>
                    <a:pt x="16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57">
              <a:extLst>
                <a:ext uri="{FF2B5EF4-FFF2-40B4-BE49-F238E27FC236}">
                  <a16:creationId xmlns:a16="http://schemas.microsoft.com/office/drawing/2014/main" id="{032624C2-20CD-2297-BC18-27435F0A154C}"/>
                </a:ext>
              </a:extLst>
            </p:cNvPr>
            <p:cNvSpPr>
              <a:spLocks noEditPoints="1"/>
            </p:cNvSpPr>
            <p:nvPr/>
          </p:nvSpPr>
          <p:spPr bwMode="auto">
            <a:xfrm>
              <a:off x="3683000" y="1427163"/>
              <a:ext cx="619125" cy="460375"/>
            </a:xfrm>
            <a:custGeom>
              <a:avLst/>
              <a:gdLst>
                <a:gd name="T0" fmla="*/ 233 w 780"/>
                <a:gd name="T1" fmla="*/ 31 h 580"/>
                <a:gd name="T2" fmla="*/ 169 w 780"/>
                <a:gd name="T3" fmla="*/ 10 h 580"/>
                <a:gd name="T4" fmla="*/ 138 w 780"/>
                <a:gd name="T5" fmla="*/ 38 h 580"/>
                <a:gd name="T6" fmla="*/ 85 w 780"/>
                <a:gd name="T7" fmla="*/ 101 h 580"/>
                <a:gd name="T8" fmla="*/ 45 w 780"/>
                <a:gd name="T9" fmla="*/ 171 h 580"/>
                <a:gd name="T10" fmla="*/ 14 w 780"/>
                <a:gd name="T11" fmla="*/ 246 h 580"/>
                <a:gd name="T12" fmla="*/ 3 w 780"/>
                <a:gd name="T13" fmla="*/ 286 h 580"/>
                <a:gd name="T14" fmla="*/ 0 w 780"/>
                <a:gd name="T15" fmla="*/ 306 h 580"/>
                <a:gd name="T16" fmla="*/ 53 w 780"/>
                <a:gd name="T17" fmla="*/ 348 h 580"/>
                <a:gd name="T18" fmla="*/ 328 w 780"/>
                <a:gd name="T19" fmla="*/ 337 h 580"/>
                <a:gd name="T20" fmla="*/ 303 w 780"/>
                <a:gd name="T21" fmla="*/ 389 h 580"/>
                <a:gd name="T22" fmla="*/ 469 w 780"/>
                <a:gd name="T23" fmla="*/ 418 h 580"/>
                <a:gd name="T24" fmla="*/ 660 w 780"/>
                <a:gd name="T25" fmla="*/ 580 h 580"/>
                <a:gd name="T26" fmla="*/ 722 w 780"/>
                <a:gd name="T27" fmla="*/ 580 h 580"/>
                <a:gd name="T28" fmla="*/ 730 w 780"/>
                <a:gd name="T29" fmla="*/ 580 h 580"/>
                <a:gd name="T30" fmla="*/ 780 w 780"/>
                <a:gd name="T31" fmla="*/ 476 h 580"/>
                <a:gd name="T32" fmla="*/ 46 w 780"/>
                <a:gd name="T33" fmla="*/ 302 h 580"/>
                <a:gd name="T34" fmla="*/ 39 w 780"/>
                <a:gd name="T35" fmla="*/ 297 h 580"/>
                <a:gd name="T36" fmla="*/ 56 w 780"/>
                <a:gd name="T37" fmla="*/ 238 h 580"/>
                <a:gd name="T38" fmla="*/ 81 w 780"/>
                <a:gd name="T39" fmla="*/ 182 h 580"/>
                <a:gd name="T40" fmla="*/ 46 w 780"/>
                <a:gd name="T41" fmla="*/ 302 h 580"/>
                <a:gd name="T42" fmla="*/ 93 w 780"/>
                <a:gd name="T43" fmla="*/ 159 h 580"/>
                <a:gd name="T44" fmla="*/ 109 w 780"/>
                <a:gd name="T45" fmla="*/ 131 h 580"/>
                <a:gd name="T46" fmla="*/ 166 w 780"/>
                <a:gd name="T47" fmla="*/ 128 h 580"/>
                <a:gd name="T48" fmla="*/ 144 w 780"/>
                <a:gd name="T49" fmla="*/ 188 h 580"/>
                <a:gd name="T50" fmla="*/ 174 w 780"/>
                <a:gd name="T51" fmla="*/ 101 h 580"/>
                <a:gd name="T52" fmla="*/ 144 w 780"/>
                <a:gd name="T53" fmla="*/ 84 h 580"/>
                <a:gd name="T54" fmla="*/ 183 w 780"/>
                <a:gd name="T55" fmla="*/ 45 h 580"/>
                <a:gd name="T56" fmla="*/ 192 w 780"/>
                <a:gd name="T57" fmla="*/ 50 h 580"/>
                <a:gd name="T58" fmla="*/ 174 w 780"/>
                <a:gd name="T59" fmla="*/ 101 h 580"/>
                <a:gd name="T60" fmla="*/ 387 w 780"/>
                <a:gd name="T61" fmla="*/ 361 h 580"/>
                <a:gd name="T62" fmla="*/ 373 w 780"/>
                <a:gd name="T63" fmla="*/ 356 h 580"/>
                <a:gd name="T64" fmla="*/ 368 w 780"/>
                <a:gd name="T65" fmla="*/ 342 h 580"/>
                <a:gd name="T66" fmla="*/ 368 w 780"/>
                <a:gd name="T67" fmla="*/ 334 h 580"/>
                <a:gd name="T68" fmla="*/ 379 w 780"/>
                <a:gd name="T69" fmla="*/ 325 h 580"/>
                <a:gd name="T70" fmla="*/ 387 w 780"/>
                <a:gd name="T71" fmla="*/ 323 h 580"/>
                <a:gd name="T72" fmla="*/ 399 w 780"/>
                <a:gd name="T73" fmla="*/ 330 h 580"/>
                <a:gd name="T74" fmla="*/ 405 w 780"/>
                <a:gd name="T75" fmla="*/ 342 h 580"/>
                <a:gd name="T76" fmla="*/ 404 w 780"/>
                <a:gd name="T77" fmla="*/ 350 h 580"/>
                <a:gd name="T78" fmla="*/ 394 w 780"/>
                <a:gd name="T79" fmla="*/ 359 h 580"/>
                <a:gd name="T80" fmla="*/ 387 w 780"/>
                <a:gd name="T81" fmla="*/ 36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0" h="580">
                  <a:moveTo>
                    <a:pt x="219" y="153"/>
                  </a:moveTo>
                  <a:lnTo>
                    <a:pt x="233" y="31"/>
                  </a:lnTo>
                  <a:lnTo>
                    <a:pt x="178" y="0"/>
                  </a:lnTo>
                  <a:lnTo>
                    <a:pt x="169" y="10"/>
                  </a:lnTo>
                  <a:lnTo>
                    <a:pt x="169" y="10"/>
                  </a:lnTo>
                  <a:lnTo>
                    <a:pt x="138" y="38"/>
                  </a:lnTo>
                  <a:lnTo>
                    <a:pt x="110" y="69"/>
                  </a:lnTo>
                  <a:lnTo>
                    <a:pt x="85" y="101"/>
                  </a:lnTo>
                  <a:lnTo>
                    <a:pt x="63" y="135"/>
                  </a:lnTo>
                  <a:lnTo>
                    <a:pt x="45" y="171"/>
                  </a:lnTo>
                  <a:lnTo>
                    <a:pt x="28" y="207"/>
                  </a:lnTo>
                  <a:lnTo>
                    <a:pt x="14" y="246"/>
                  </a:lnTo>
                  <a:lnTo>
                    <a:pt x="3" y="286"/>
                  </a:lnTo>
                  <a:lnTo>
                    <a:pt x="3" y="286"/>
                  </a:lnTo>
                  <a:lnTo>
                    <a:pt x="1" y="295"/>
                  </a:lnTo>
                  <a:lnTo>
                    <a:pt x="0" y="306"/>
                  </a:lnTo>
                  <a:lnTo>
                    <a:pt x="0" y="319"/>
                  </a:lnTo>
                  <a:lnTo>
                    <a:pt x="53" y="348"/>
                  </a:lnTo>
                  <a:lnTo>
                    <a:pt x="152" y="235"/>
                  </a:lnTo>
                  <a:lnTo>
                    <a:pt x="328" y="337"/>
                  </a:lnTo>
                  <a:lnTo>
                    <a:pt x="328" y="389"/>
                  </a:lnTo>
                  <a:lnTo>
                    <a:pt x="303" y="389"/>
                  </a:lnTo>
                  <a:lnTo>
                    <a:pt x="303" y="418"/>
                  </a:lnTo>
                  <a:lnTo>
                    <a:pt x="469" y="418"/>
                  </a:lnTo>
                  <a:lnTo>
                    <a:pt x="660" y="528"/>
                  </a:lnTo>
                  <a:lnTo>
                    <a:pt x="660" y="580"/>
                  </a:lnTo>
                  <a:lnTo>
                    <a:pt x="669" y="580"/>
                  </a:lnTo>
                  <a:lnTo>
                    <a:pt x="722" y="580"/>
                  </a:lnTo>
                  <a:lnTo>
                    <a:pt x="728" y="580"/>
                  </a:lnTo>
                  <a:lnTo>
                    <a:pt x="730" y="580"/>
                  </a:lnTo>
                  <a:lnTo>
                    <a:pt x="730" y="564"/>
                  </a:lnTo>
                  <a:lnTo>
                    <a:pt x="780" y="476"/>
                  </a:lnTo>
                  <a:lnTo>
                    <a:pt x="219" y="153"/>
                  </a:lnTo>
                  <a:close/>
                  <a:moveTo>
                    <a:pt x="46" y="302"/>
                  </a:moveTo>
                  <a:lnTo>
                    <a:pt x="39" y="297"/>
                  </a:lnTo>
                  <a:lnTo>
                    <a:pt x="39" y="297"/>
                  </a:lnTo>
                  <a:lnTo>
                    <a:pt x="46" y="267"/>
                  </a:lnTo>
                  <a:lnTo>
                    <a:pt x="56" y="238"/>
                  </a:lnTo>
                  <a:lnTo>
                    <a:pt x="67" y="210"/>
                  </a:lnTo>
                  <a:lnTo>
                    <a:pt x="81" y="182"/>
                  </a:lnTo>
                  <a:lnTo>
                    <a:pt x="127" y="208"/>
                  </a:lnTo>
                  <a:lnTo>
                    <a:pt x="46" y="302"/>
                  </a:lnTo>
                  <a:close/>
                  <a:moveTo>
                    <a:pt x="144" y="188"/>
                  </a:moveTo>
                  <a:lnTo>
                    <a:pt x="93" y="159"/>
                  </a:lnTo>
                  <a:lnTo>
                    <a:pt x="93" y="159"/>
                  </a:lnTo>
                  <a:lnTo>
                    <a:pt x="109" y="131"/>
                  </a:lnTo>
                  <a:lnTo>
                    <a:pt x="127" y="106"/>
                  </a:lnTo>
                  <a:lnTo>
                    <a:pt x="166" y="128"/>
                  </a:lnTo>
                  <a:lnTo>
                    <a:pt x="166" y="128"/>
                  </a:lnTo>
                  <a:lnTo>
                    <a:pt x="144" y="188"/>
                  </a:lnTo>
                  <a:lnTo>
                    <a:pt x="144" y="188"/>
                  </a:lnTo>
                  <a:close/>
                  <a:moveTo>
                    <a:pt x="174" y="101"/>
                  </a:moveTo>
                  <a:lnTo>
                    <a:pt x="144" y="84"/>
                  </a:lnTo>
                  <a:lnTo>
                    <a:pt x="144" y="84"/>
                  </a:lnTo>
                  <a:lnTo>
                    <a:pt x="163" y="64"/>
                  </a:lnTo>
                  <a:lnTo>
                    <a:pt x="183" y="45"/>
                  </a:lnTo>
                  <a:lnTo>
                    <a:pt x="192" y="50"/>
                  </a:lnTo>
                  <a:lnTo>
                    <a:pt x="192" y="50"/>
                  </a:lnTo>
                  <a:lnTo>
                    <a:pt x="174" y="101"/>
                  </a:lnTo>
                  <a:lnTo>
                    <a:pt x="174" y="101"/>
                  </a:lnTo>
                  <a:close/>
                  <a:moveTo>
                    <a:pt x="387" y="361"/>
                  </a:moveTo>
                  <a:lnTo>
                    <a:pt x="387" y="361"/>
                  </a:lnTo>
                  <a:lnTo>
                    <a:pt x="379" y="359"/>
                  </a:lnTo>
                  <a:lnTo>
                    <a:pt x="373" y="356"/>
                  </a:lnTo>
                  <a:lnTo>
                    <a:pt x="368" y="350"/>
                  </a:lnTo>
                  <a:lnTo>
                    <a:pt x="368" y="342"/>
                  </a:lnTo>
                  <a:lnTo>
                    <a:pt x="368" y="342"/>
                  </a:lnTo>
                  <a:lnTo>
                    <a:pt x="368" y="334"/>
                  </a:lnTo>
                  <a:lnTo>
                    <a:pt x="373" y="330"/>
                  </a:lnTo>
                  <a:lnTo>
                    <a:pt x="379" y="325"/>
                  </a:lnTo>
                  <a:lnTo>
                    <a:pt x="387" y="323"/>
                  </a:lnTo>
                  <a:lnTo>
                    <a:pt x="387" y="323"/>
                  </a:lnTo>
                  <a:lnTo>
                    <a:pt x="394" y="325"/>
                  </a:lnTo>
                  <a:lnTo>
                    <a:pt x="399" y="330"/>
                  </a:lnTo>
                  <a:lnTo>
                    <a:pt x="404" y="334"/>
                  </a:lnTo>
                  <a:lnTo>
                    <a:pt x="405" y="342"/>
                  </a:lnTo>
                  <a:lnTo>
                    <a:pt x="405" y="342"/>
                  </a:lnTo>
                  <a:lnTo>
                    <a:pt x="404" y="350"/>
                  </a:lnTo>
                  <a:lnTo>
                    <a:pt x="399" y="356"/>
                  </a:lnTo>
                  <a:lnTo>
                    <a:pt x="394" y="359"/>
                  </a:lnTo>
                  <a:lnTo>
                    <a:pt x="387" y="361"/>
                  </a:lnTo>
                  <a:lnTo>
                    <a:pt x="387"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9" name="Grupa 28">
            <a:extLst>
              <a:ext uri="{FF2B5EF4-FFF2-40B4-BE49-F238E27FC236}">
                <a16:creationId xmlns:a16="http://schemas.microsoft.com/office/drawing/2014/main" id="{AF42E5A1-93D8-A582-DD42-D309D680C8A4}"/>
              </a:ext>
            </a:extLst>
          </p:cNvPr>
          <p:cNvGrpSpPr/>
          <p:nvPr/>
        </p:nvGrpSpPr>
        <p:grpSpPr>
          <a:xfrm>
            <a:off x="4996524" y="3164530"/>
            <a:ext cx="177027" cy="185376"/>
            <a:chOff x="4393411" y="3573016"/>
            <a:chExt cx="661673" cy="692877"/>
          </a:xfrm>
          <a:solidFill>
            <a:srgbClr val="A7B3BC"/>
          </a:solidFill>
        </p:grpSpPr>
        <p:sp>
          <p:nvSpPr>
            <p:cNvPr id="30" name="Freeform 51">
              <a:extLst>
                <a:ext uri="{FF2B5EF4-FFF2-40B4-BE49-F238E27FC236}">
                  <a16:creationId xmlns:a16="http://schemas.microsoft.com/office/drawing/2014/main" id="{7E6BF21E-959D-4F31-D4F1-C43BD84D3287}"/>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52">
              <a:extLst>
                <a:ext uri="{FF2B5EF4-FFF2-40B4-BE49-F238E27FC236}">
                  <a16:creationId xmlns:a16="http://schemas.microsoft.com/office/drawing/2014/main" id="{EBA922CE-DA16-FA87-286D-9838EAC6C1D9}"/>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2" name="Grupa 31">
            <a:extLst>
              <a:ext uri="{FF2B5EF4-FFF2-40B4-BE49-F238E27FC236}">
                <a16:creationId xmlns:a16="http://schemas.microsoft.com/office/drawing/2014/main" id="{B8E6AD24-BCE3-0862-3291-464D662966D4}"/>
              </a:ext>
            </a:extLst>
          </p:cNvPr>
          <p:cNvGrpSpPr/>
          <p:nvPr/>
        </p:nvGrpSpPr>
        <p:grpSpPr>
          <a:xfrm>
            <a:off x="6022235" y="3140064"/>
            <a:ext cx="149200" cy="212560"/>
            <a:chOff x="4837113" y="1630363"/>
            <a:chExt cx="463550" cy="660400"/>
          </a:xfrm>
          <a:solidFill>
            <a:srgbClr val="A7B3BC"/>
          </a:solidFill>
        </p:grpSpPr>
        <p:sp>
          <p:nvSpPr>
            <p:cNvPr id="33" name="Freeform 132">
              <a:extLst>
                <a:ext uri="{FF2B5EF4-FFF2-40B4-BE49-F238E27FC236}">
                  <a16:creationId xmlns:a16="http://schemas.microsoft.com/office/drawing/2014/main" id="{29B90CFE-91A3-85C1-F8F5-24874407E9EB}"/>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4" name="Freeform 133">
              <a:extLst>
                <a:ext uri="{FF2B5EF4-FFF2-40B4-BE49-F238E27FC236}">
                  <a16:creationId xmlns:a16="http://schemas.microsoft.com/office/drawing/2014/main" id="{30B8D1E6-B0A0-06E3-C534-1DEAFBD710A1}"/>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34">
              <a:extLst>
                <a:ext uri="{FF2B5EF4-FFF2-40B4-BE49-F238E27FC236}">
                  <a16:creationId xmlns:a16="http://schemas.microsoft.com/office/drawing/2014/main" id="{F5C2A2C8-6356-4A62-18A9-9E05E358E277}"/>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35" descr="Tendencja wzrostowa">
            <a:extLst>
              <a:ext uri="{FF2B5EF4-FFF2-40B4-BE49-F238E27FC236}">
                <a16:creationId xmlns:a16="http://schemas.microsoft.com/office/drawing/2014/main" id="{CE1D2E47-075D-1AC7-7C32-856C3B36B7A2}"/>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951013" y="3126200"/>
            <a:ext cx="209288" cy="209288"/>
          </a:xfrm>
          <a:prstGeom prst="rect">
            <a:avLst/>
          </a:prstGeom>
        </p:spPr>
      </p:pic>
      <p:grpSp>
        <p:nvGrpSpPr>
          <p:cNvPr id="37" name="Grupa 36">
            <a:extLst>
              <a:ext uri="{FF2B5EF4-FFF2-40B4-BE49-F238E27FC236}">
                <a16:creationId xmlns:a16="http://schemas.microsoft.com/office/drawing/2014/main" id="{24C7E83E-F31C-2794-BCF0-8AAB18970B18}"/>
              </a:ext>
            </a:extLst>
          </p:cNvPr>
          <p:cNvGrpSpPr/>
          <p:nvPr/>
        </p:nvGrpSpPr>
        <p:grpSpPr>
          <a:xfrm>
            <a:off x="7948897" y="3173613"/>
            <a:ext cx="146585" cy="160919"/>
            <a:chOff x="2908301" y="4322763"/>
            <a:chExt cx="544513" cy="628650"/>
          </a:xfrm>
          <a:solidFill>
            <a:srgbClr val="A7B3BC"/>
          </a:solidFill>
        </p:grpSpPr>
        <p:sp>
          <p:nvSpPr>
            <p:cNvPr id="38" name="Freeform 16">
              <a:extLst>
                <a:ext uri="{FF2B5EF4-FFF2-40B4-BE49-F238E27FC236}">
                  <a16:creationId xmlns:a16="http://schemas.microsoft.com/office/drawing/2014/main" id="{51638E41-7CBF-FC42-5F10-B0FA34A2B844}"/>
                </a:ext>
              </a:extLst>
            </p:cNvPr>
            <p:cNvSpPr>
              <a:spLocks noEditPoints="1"/>
            </p:cNvSpPr>
            <p:nvPr/>
          </p:nvSpPr>
          <p:spPr bwMode="auto">
            <a:xfrm>
              <a:off x="3024188" y="4476750"/>
              <a:ext cx="314325" cy="314325"/>
            </a:xfrm>
            <a:custGeom>
              <a:avLst/>
              <a:gdLst>
                <a:gd name="T0" fmla="*/ 384 w 594"/>
                <a:gd name="T1" fmla="*/ 178 h 595"/>
                <a:gd name="T2" fmla="*/ 579 w 594"/>
                <a:gd name="T3" fmla="*/ 205 h 595"/>
                <a:gd name="T4" fmla="*/ 561 w 594"/>
                <a:gd name="T5" fmla="*/ 163 h 595"/>
                <a:gd name="T6" fmla="*/ 536 w 594"/>
                <a:gd name="T7" fmla="*/ 123 h 595"/>
                <a:gd name="T8" fmla="*/ 508 w 594"/>
                <a:gd name="T9" fmla="*/ 88 h 595"/>
                <a:gd name="T10" fmla="*/ 473 w 594"/>
                <a:gd name="T11" fmla="*/ 58 h 595"/>
                <a:gd name="T12" fmla="*/ 434 w 594"/>
                <a:gd name="T13" fmla="*/ 34 h 595"/>
                <a:gd name="T14" fmla="*/ 390 w 594"/>
                <a:gd name="T15" fmla="*/ 15 h 595"/>
                <a:gd name="T16" fmla="*/ 346 w 594"/>
                <a:gd name="T17" fmla="*/ 4 h 595"/>
                <a:gd name="T18" fmla="*/ 297 w 594"/>
                <a:gd name="T19" fmla="*/ 0 h 595"/>
                <a:gd name="T20" fmla="*/ 15 w 594"/>
                <a:gd name="T21" fmla="*/ 205 h 595"/>
                <a:gd name="T22" fmla="*/ 297 w 594"/>
                <a:gd name="T23" fmla="*/ 0 h 595"/>
                <a:gd name="T24" fmla="*/ 272 w 594"/>
                <a:gd name="T25" fmla="*/ 2 h 595"/>
                <a:gd name="T26" fmla="*/ 224 w 594"/>
                <a:gd name="T27" fmla="*/ 9 h 595"/>
                <a:gd name="T28" fmla="*/ 181 w 594"/>
                <a:gd name="T29" fmla="*/ 24 h 595"/>
                <a:gd name="T30" fmla="*/ 140 w 594"/>
                <a:gd name="T31" fmla="*/ 45 h 595"/>
                <a:gd name="T32" fmla="*/ 102 w 594"/>
                <a:gd name="T33" fmla="*/ 73 h 595"/>
                <a:gd name="T34" fmla="*/ 71 w 594"/>
                <a:gd name="T35" fmla="*/ 105 h 595"/>
                <a:gd name="T36" fmla="*/ 44 w 594"/>
                <a:gd name="T37" fmla="*/ 143 h 595"/>
                <a:gd name="T38" fmla="*/ 22 w 594"/>
                <a:gd name="T39" fmla="*/ 184 h 595"/>
                <a:gd name="T40" fmla="*/ 15 w 594"/>
                <a:gd name="T41" fmla="*/ 205 h 595"/>
                <a:gd name="T42" fmla="*/ 156 w 594"/>
                <a:gd name="T43" fmla="*/ 344 h 595"/>
                <a:gd name="T44" fmla="*/ 15 w 594"/>
                <a:gd name="T45" fmla="*/ 206 h 595"/>
                <a:gd name="T46" fmla="*/ 4 w 594"/>
                <a:gd name="T47" fmla="*/ 250 h 595"/>
                <a:gd name="T48" fmla="*/ 0 w 594"/>
                <a:gd name="T49" fmla="*/ 298 h 595"/>
                <a:gd name="T50" fmla="*/ 0 w 594"/>
                <a:gd name="T51" fmla="*/ 316 h 595"/>
                <a:gd name="T52" fmla="*/ 5 w 594"/>
                <a:gd name="T53" fmla="*/ 351 h 595"/>
                <a:gd name="T54" fmla="*/ 14 w 594"/>
                <a:gd name="T55" fmla="*/ 386 h 595"/>
                <a:gd name="T56" fmla="*/ 26 w 594"/>
                <a:gd name="T57" fmla="*/ 419 h 595"/>
                <a:gd name="T58" fmla="*/ 41 w 594"/>
                <a:gd name="T59" fmla="*/ 449 h 595"/>
                <a:gd name="T60" fmla="*/ 61 w 594"/>
                <a:gd name="T61" fmla="*/ 477 h 595"/>
                <a:gd name="T62" fmla="*/ 83 w 594"/>
                <a:gd name="T63" fmla="*/ 503 h 595"/>
                <a:gd name="T64" fmla="*/ 108 w 594"/>
                <a:gd name="T65" fmla="*/ 527 h 595"/>
                <a:gd name="T66" fmla="*/ 122 w 594"/>
                <a:gd name="T67" fmla="*/ 537 h 595"/>
                <a:gd name="T68" fmla="*/ 297 w 594"/>
                <a:gd name="T69" fmla="*/ 595 h 595"/>
                <a:gd name="T70" fmla="*/ 344 w 594"/>
                <a:gd name="T71" fmla="*/ 591 h 595"/>
                <a:gd name="T72" fmla="*/ 389 w 594"/>
                <a:gd name="T73" fmla="*/ 580 h 595"/>
                <a:gd name="T74" fmla="*/ 432 w 594"/>
                <a:gd name="T75" fmla="*/ 561 h 595"/>
                <a:gd name="T76" fmla="*/ 470 w 594"/>
                <a:gd name="T77" fmla="*/ 537 h 595"/>
                <a:gd name="T78" fmla="*/ 122 w 594"/>
                <a:gd name="T79" fmla="*/ 537 h 595"/>
                <a:gd name="T80" fmla="*/ 141 w 594"/>
                <a:gd name="T81" fmla="*/ 551 h 595"/>
                <a:gd name="T82" fmla="*/ 182 w 594"/>
                <a:gd name="T83" fmla="*/ 571 h 595"/>
                <a:gd name="T84" fmla="*/ 226 w 594"/>
                <a:gd name="T85" fmla="*/ 586 h 595"/>
                <a:gd name="T86" fmla="*/ 272 w 594"/>
                <a:gd name="T87" fmla="*/ 593 h 595"/>
                <a:gd name="T88" fmla="*/ 297 w 594"/>
                <a:gd name="T89" fmla="*/ 595 h 595"/>
                <a:gd name="T90" fmla="*/ 594 w 594"/>
                <a:gd name="T91" fmla="*/ 298 h 595"/>
                <a:gd name="T92" fmla="*/ 590 w 594"/>
                <a:gd name="T93" fmla="*/ 250 h 595"/>
                <a:gd name="T94" fmla="*/ 579 w 594"/>
                <a:gd name="T95" fmla="*/ 206 h 595"/>
                <a:gd name="T96" fmla="*/ 472 w 594"/>
                <a:gd name="T97" fmla="*/ 537 h 595"/>
                <a:gd name="T98" fmla="*/ 485 w 594"/>
                <a:gd name="T99" fmla="*/ 527 h 595"/>
                <a:gd name="T100" fmla="*/ 510 w 594"/>
                <a:gd name="T101" fmla="*/ 503 h 595"/>
                <a:gd name="T102" fmla="*/ 533 w 594"/>
                <a:gd name="T103" fmla="*/ 477 h 595"/>
                <a:gd name="T104" fmla="*/ 551 w 594"/>
                <a:gd name="T105" fmla="*/ 449 h 595"/>
                <a:gd name="T106" fmla="*/ 568 w 594"/>
                <a:gd name="T107" fmla="*/ 419 h 595"/>
                <a:gd name="T108" fmla="*/ 580 w 594"/>
                <a:gd name="T109" fmla="*/ 386 h 595"/>
                <a:gd name="T110" fmla="*/ 589 w 594"/>
                <a:gd name="T111" fmla="*/ 351 h 595"/>
                <a:gd name="T112" fmla="*/ 593 w 594"/>
                <a:gd name="T113" fmla="*/ 316 h 595"/>
                <a:gd name="T114" fmla="*/ 594 w 594"/>
                <a:gd name="T115" fmla="*/ 298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4" h="595">
                  <a:moveTo>
                    <a:pt x="297" y="0"/>
                  </a:moveTo>
                  <a:lnTo>
                    <a:pt x="384" y="178"/>
                  </a:lnTo>
                  <a:lnTo>
                    <a:pt x="579" y="205"/>
                  </a:lnTo>
                  <a:lnTo>
                    <a:pt x="579" y="205"/>
                  </a:lnTo>
                  <a:lnTo>
                    <a:pt x="571" y="184"/>
                  </a:lnTo>
                  <a:lnTo>
                    <a:pt x="561" y="163"/>
                  </a:lnTo>
                  <a:lnTo>
                    <a:pt x="550" y="143"/>
                  </a:lnTo>
                  <a:lnTo>
                    <a:pt x="536" y="123"/>
                  </a:lnTo>
                  <a:lnTo>
                    <a:pt x="523" y="105"/>
                  </a:lnTo>
                  <a:lnTo>
                    <a:pt x="508" y="88"/>
                  </a:lnTo>
                  <a:lnTo>
                    <a:pt x="490" y="73"/>
                  </a:lnTo>
                  <a:lnTo>
                    <a:pt x="473" y="58"/>
                  </a:lnTo>
                  <a:lnTo>
                    <a:pt x="454" y="45"/>
                  </a:lnTo>
                  <a:lnTo>
                    <a:pt x="434" y="34"/>
                  </a:lnTo>
                  <a:lnTo>
                    <a:pt x="413" y="24"/>
                  </a:lnTo>
                  <a:lnTo>
                    <a:pt x="390" y="15"/>
                  </a:lnTo>
                  <a:lnTo>
                    <a:pt x="368" y="9"/>
                  </a:lnTo>
                  <a:lnTo>
                    <a:pt x="346" y="4"/>
                  </a:lnTo>
                  <a:lnTo>
                    <a:pt x="322" y="2"/>
                  </a:lnTo>
                  <a:lnTo>
                    <a:pt x="297" y="0"/>
                  </a:lnTo>
                  <a:lnTo>
                    <a:pt x="297" y="0"/>
                  </a:lnTo>
                  <a:close/>
                  <a:moveTo>
                    <a:pt x="15" y="205"/>
                  </a:moveTo>
                  <a:lnTo>
                    <a:pt x="210" y="178"/>
                  </a:lnTo>
                  <a:lnTo>
                    <a:pt x="297" y="0"/>
                  </a:lnTo>
                  <a:lnTo>
                    <a:pt x="297" y="0"/>
                  </a:lnTo>
                  <a:lnTo>
                    <a:pt x="272" y="2"/>
                  </a:lnTo>
                  <a:lnTo>
                    <a:pt x="248" y="4"/>
                  </a:lnTo>
                  <a:lnTo>
                    <a:pt x="224" y="9"/>
                  </a:lnTo>
                  <a:lnTo>
                    <a:pt x="202" y="15"/>
                  </a:lnTo>
                  <a:lnTo>
                    <a:pt x="181" y="24"/>
                  </a:lnTo>
                  <a:lnTo>
                    <a:pt x="160" y="34"/>
                  </a:lnTo>
                  <a:lnTo>
                    <a:pt x="140" y="45"/>
                  </a:lnTo>
                  <a:lnTo>
                    <a:pt x="121" y="58"/>
                  </a:lnTo>
                  <a:lnTo>
                    <a:pt x="102" y="73"/>
                  </a:lnTo>
                  <a:lnTo>
                    <a:pt x="86" y="88"/>
                  </a:lnTo>
                  <a:lnTo>
                    <a:pt x="71" y="105"/>
                  </a:lnTo>
                  <a:lnTo>
                    <a:pt x="56" y="123"/>
                  </a:lnTo>
                  <a:lnTo>
                    <a:pt x="44" y="143"/>
                  </a:lnTo>
                  <a:lnTo>
                    <a:pt x="32" y="163"/>
                  </a:lnTo>
                  <a:lnTo>
                    <a:pt x="22" y="184"/>
                  </a:lnTo>
                  <a:lnTo>
                    <a:pt x="15" y="205"/>
                  </a:lnTo>
                  <a:lnTo>
                    <a:pt x="15" y="205"/>
                  </a:lnTo>
                  <a:close/>
                  <a:moveTo>
                    <a:pt x="122" y="537"/>
                  </a:moveTo>
                  <a:lnTo>
                    <a:pt x="156" y="344"/>
                  </a:lnTo>
                  <a:lnTo>
                    <a:pt x="15" y="206"/>
                  </a:lnTo>
                  <a:lnTo>
                    <a:pt x="15" y="206"/>
                  </a:lnTo>
                  <a:lnTo>
                    <a:pt x="9" y="228"/>
                  </a:lnTo>
                  <a:lnTo>
                    <a:pt x="4" y="250"/>
                  </a:lnTo>
                  <a:lnTo>
                    <a:pt x="1" y="274"/>
                  </a:lnTo>
                  <a:lnTo>
                    <a:pt x="0" y="298"/>
                  </a:lnTo>
                  <a:lnTo>
                    <a:pt x="0" y="298"/>
                  </a:lnTo>
                  <a:lnTo>
                    <a:pt x="0" y="316"/>
                  </a:lnTo>
                  <a:lnTo>
                    <a:pt x="2" y="334"/>
                  </a:lnTo>
                  <a:lnTo>
                    <a:pt x="5" y="351"/>
                  </a:lnTo>
                  <a:lnTo>
                    <a:pt x="9" y="369"/>
                  </a:lnTo>
                  <a:lnTo>
                    <a:pt x="14" y="386"/>
                  </a:lnTo>
                  <a:lnTo>
                    <a:pt x="19" y="402"/>
                  </a:lnTo>
                  <a:lnTo>
                    <a:pt x="26" y="419"/>
                  </a:lnTo>
                  <a:lnTo>
                    <a:pt x="34" y="434"/>
                  </a:lnTo>
                  <a:lnTo>
                    <a:pt x="41" y="449"/>
                  </a:lnTo>
                  <a:lnTo>
                    <a:pt x="51" y="464"/>
                  </a:lnTo>
                  <a:lnTo>
                    <a:pt x="61" y="477"/>
                  </a:lnTo>
                  <a:lnTo>
                    <a:pt x="72" y="491"/>
                  </a:lnTo>
                  <a:lnTo>
                    <a:pt x="83" y="503"/>
                  </a:lnTo>
                  <a:lnTo>
                    <a:pt x="96" y="516"/>
                  </a:lnTo>
                  <a:lnTo>
                    <a:pt x="108" y="527"/>
                  </a:lnTo>
                  <a:lnTo>
                    <a:pt x="122" y="537"/>
                  </a:lnTo>
                  <a:lnTo>
                    <a:pt x="122" y="537"/>
                  </a:lnTo>
                  <a:close/>
                  <a:moveTo>
                    <a:pt x="297" y="595"/>
                  </a:moveTo>
                  <a:lnTo>
                    <a:pt x="297" y="595"/>
                  </a:lnTo>
                  <a:lnTo>
                    <a:pt x="321" y="593"/>
                  </a:lnTo>
                  <a:lnTo>
                    <a:pt x="344" y="591"/>
                  </a:lnTo>
                  <a:lnTo>
                    <a:pt x="368" y="586"/>
                  </a:lnTo>
                  <a:lnTo>
                    <a:pt x="389" y="580"/>
                  </a:lnTo>
                  <a:lnTo>
                    <a:pt x="412" y="571"/>
                  </a:lnTo>
                  <a:lnTo>
                    <a:pt x="432" y="561"/>
                  </a:lnTo>
                  <a:lnTo>
                    <a:pt x="452" y="551"/>
                  </a:lnTo>
                  <a:lnTo>
                    <a:pt x="470" y="537"/>
                  </a:lnTo>
                  <a:lnTo>
                    <a:pt x="297" y="446"/>
                  </a:lnTo>
                  <a:lnTo>
                    <a:pt x="122" y="537"/>
                  </a:lnTo>
                  <a:lnTo>
                    <a:pt x="122" y="537"/>
                  </a:lnTo>
                  <a:lnTo>
                    <a:pt x="141" y="551"/>
                  </a:lnTo>
                  <a:lnTo>
                    <a:pt x="161" y="561"/>
                  </a:lnTo>
                  <a:lnTo>
                    <a:pt x="182" y="571"/>
                  </a:lnTo>
                  <a:lnTo>
                    <a:pt x="203" y="580"/>
                  </a:lnTo>
                  <a:lnTo>
                    <a:pt x="226" y="586"/>
                  </a:lnTo>
                  <a:lnTo>
                    <a:pt x="249" y="591"/>
                  </a:lnTo>
                  <a:lnTo>
                    <a:pt x="272" y="593"/>
                  </a:lnTo>
                  <a:lnTo>
                    <a:pt x="297" y="595"/>
                  </a:lnTo>
                  <a:lnTo>
                    <a:pt x="297" y="595"/>
                  </a:lnTo>
                  <a:close/>
                  <a:moveTo>
                    <a:pt x="594" y="298"/>
                  </a:moveTo>
                  <a:lnTo>
                    <a:pt x="594" y="298"/>
                  </a:lnTo>
                  <a:lnTo>
                    <a:pt x="593" y="274"/>
                  </a:lnTo>
                  <a:lnTo>
                    <a:pt x="590" y="250"/>
                  </a:lnTo>
                  <a:lnTo>
                    <a:pt x="585" y="228"/>
                  </a:lnTo>
                  <a:lnTo>
                    <a:pt x="579" y="206"/>
                  </a:lnTo>
                  <a:lnTo>
                    <a:pt x="438" y="344"/>
                  </a:lnTo>
                  <a:lnTo>
                    <a:pt x="472" y="537"/>
                  </a:lnTo>
                  <a:lnTo>
                    <a:pt x="472" y="537"/>
                  </a:lnTo>
                  <a:lnTo>
                    <a:pt x="485" y="527"/>
                  </a:lnTo>
                  <a:lnTo>
                    <a:pt x="498" y="516"/>
                  </a:lnTo>
                  <a:lnTo>
                    <a:pt x="510" y="503"/>
                  </a:lnTo>
                  <a:lnTo>
                    <a:pt x="521" y="491"/>
                  </a:lnTo>
                  <a:lnTo>
                    <a:pt x="533" y="477"/>
                  </a:lnTo>
                  <a:lnTo>
                    <a:pt x="543" y="464"/>
                  </a:lnTo>
                  <a:lnTo>
                    <a:pt x="551" y="449"/>
                  </a:lnTo>
                  <a:lnTo>
                    <a:pt x="560" y="434"/>
                  </a:lnTo>
                  <a:lnTo>
                    <a:pt x="568" y="419"/>
                  </a:lnTo>
                  <a:lnTo>
                    <a:pt x="574" y="402"/>
                  </a:lnTo>
                  <a:lnTo>
                    <a:pt x="580" y="386"/>
                  </a:lnTo>
                  <a:lnTo>
                    <a:pt x="585" y="369"/>
                  </a:lnTo>
                  <a:lnTo>
                    <a:pt x="589" y="351"/>
                  </a:lnTo>
                  <a:lnTo>
                    <a:pt x="591" y="334"/>
                  </a:lnTo>
                  <a:lnTo>
                    <a:pt x="593" y="316"/>
                  </a:lnTo>
                  <a:lnTo>
                    <a:pt x="594" y="298"/>
                  </a:lnTo>
                  <a:lnTo>
                    <a:pt x="594" y="29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9" name="Freeform 17">
              <a:extLst>
                <a:ext uri="{FF2B5EF4-FFF2-40B4-BE49-F238E27FC236}">
                  <a16:creationId xmlns:a16="http://schemas.microsoft.com/office/drawing/2014/main" id="{A87D2ECF-4CF9-87E3-5746-52E0C1878251}"/>
                </a:ext>
              </a:extLst>
            </p:cNvPr>
            <p:cNvSpPr>
              <a:spLocks noEditPoints="1"/>
            </p:cNvSpPr>
            <p:nvPr/>
          </p:nvSpPr>
          <p:spPr bwMode="auto">
            <a:xfrm>
              <a:off x="2908301" y="4322763"/>
              <a:ext cx="544513" cy="628650"/>
            </a:xfrm>
            <a:custGeom>
              <a:avLst/>
              <a:gdLst>
                <a:gd name="T0" fmla="*/ 25 w 1027"/>
                <a:gd name="T1" fmla="*/ 792 h 1187"/>
                <a:gd name="T2" fmla="*/ 1 w 1027"/>
                <a:gd name="T3" fmla="*/ 689 h 1187"/>
                <a:gd name="T4" fmla="*/ 7 w 1027"/>
                <a:gd name="T5" fmla="*/ 594 h 1187"/>
                <a:gd name="T6" fmla="*/ 66 w 1027"/>
                <a:gd name="T7" fmla="*/ 414 h 1187"/>
                <a:gd name="T8" fmla="*/ 91 w 1027"/>
                <a:gd name="T9" fmla="*/ 314 h 1187"/>
                <a:gd name="T10" fmla="*/ 86 w 1027"/>
                <a:gd name="T11" fmla="*/ 231 h 1187"/>
                <a:gd name="T12" fmla="*/ 63 w 1027"/>
                <a:gd name="T13" fmla="*/ 154 h 1187"/>
                <a:gd name="T14" fmla="*/ 125 w 1027"/>
                <a:gd name="T15" fmla="*/ 33 h 1187"/>
                <a:gd name="T16" fmla="*/ 186 w 1027"/>
                <a:gd name="T17" fmla="*/ 48 h 1187"/>
                <a:gd name="T18" fmla="*/ 318 w 1027"/>
                <a:gd name="T19" fmla="*/ 50 h 1187"/>
                <a:gd name="T20" fmla="*/ 514 w 1027"/>
                <a:gd name="T21" fmla="*/ 0 h 1187"/>
                <a:gd name="T22" fmla="*/ 669 w 1027"/>
                <a:gd name="T23" fmla="*/ 43 h 1187"/>
                <a:gd name="T24" fmla="*/ 817 w 1027"/>
                <a:gd name="T25" fmla="*/ 50 h 1187"/>
                <a:gd name="T26" fmla="*/ 991 w 1027"/>
                <a:gd name="T27" fmla="*/ 113 h 1187"/>
                <a:gd name="T28" fmla="*/ 963 w 1027"/>
                <a:gd name="T29" fmla="*/ 154 h 1187"/>
                <a:gd name="T30" fmla="*/ 941 w 1027"/>
                <a:gd name="T31" fmla="*/ 231 h 1187"/>
                <a:gd name="T32" fmla="*/ 937 w 1027"/>
                <a:gd name="T33" fmla="*/ 314 h 1187"/>
                <a:gd name="T34" fmla="*/ 962 w 1027"/>
                <a:gd name="T35" fmla="*/ 414 h 1187"/>
                <a:gd name="T36" fmla="*/ 1020 w 1027"/>
                <a:gd name="T37" fmla="*/ 594 h 1187"/>
                <a:gd name="T38" fmla="*/ 1027 w 1027"/>
                <a:gd name="T39" fmla="*/ 689 h 1187"/>
                <a:gd name="T40" fmla="*/ 1003 w 1027"/>
                <a:gd name="T41" fmla="*/ 792 h 1187"/>
                <a:gd name="T42" fmla="*/ 956 w 1027"/>
                <a:gd name="T43" fmla="*/ 881 h 1187"/>
                <a:gd name="T44" fmla="*/ 873 w 1027"/>
                <a:gd name="T45" fmla="*/ 979 h 1187"/>
                <a:gd name="T46" fmla="*/ 761 w 1027"/>
                <a:gd name="T47" fmla="*/ 1071 h 1187"/>
                <a:gd name="T48" fmla="*/ 590 w 1027"/>
                <a:gd name="T49" fmla="*/ 1159 h 1187"/>
                <a:gd name="T50" fmla="*/ 500 w 1027"/>
                <a:gd name="T51" fmla="*/ 1183 h 1187"/>
                <a:gd name="T52" fmla="*/ 340 w 1027"/>
                <a:gd name="T53" fmla="*/ 1114 h 1187"/>
                <a:gd name="T54" fmla="*/ 192 w 1027"/>
                <a:gd name="T55" fmla="*/ 1013 h 1187"/>
                <a:gd name="T56" fmla="*/ 103 w 1027"/>
                <a:gd name="T57" fmla="*/ 923 h 1187"/>
                <a:gd name="T58" fmla="*/ 514 w 1027"/>
                <a:gd name="T59" fmla="*/ 236 h 1187"/>
                <a:gd name="T60" fmla="*/ 443 w 1027"/>
                <a:gd name="T61" fmla="*/ 243 h 1187"/>
                <a:gd name="T62" fmla="*/ 362 w 1027"/>
                <a:gd name="T63" fmla="*/ 270 h 1187"/>
                <a:gd name="T64" fmla="*/ 290 w 1027"/>
                <a:gd name="T65" fmla="*/ 315 h 1187"/>
                <a:gd name="T66" fmla="*/ 232 w 1027"/>
                <a:gd name="T67" fmla="*/ 377 h 1187"/>
                <a:gd name="T68" fmla="*/ 189 w 1027"/>
                <a:gd name="T69" fmla="*/ 450 h 1187"/>
                <a:gd name="T70" fmla="*/ 166 w 1027"/>
                <a:gd name="T71" fmla="*/ 534 h 1187"/>
                <a:gd name="T72" fmla="*/ 162 w 1027"/>
                <a:gd name="T73" fmla="*/ 605 h 1187"/>
                <a:gd name="T74" fmla="*/ 178 w 1027"/>
                <a:gd name="T75" fmla="*/ 692 h 1187"/>
                <a:gd name="T76" fmla="*/ 213 w 1027"/>
                <a:gd name="T77" fmla="*/ 770 h 1187"/>
                <a:gd name="T78" fmla="*/ 266 w 1027"/>
                <a:gd name="T79" fmla="*/ 836 h 1187"/>
                <a:gd name="T80" fmla="*/ 332 w 1027"/>
                <a:gd name="T81" fmla="*/ 888 h 1187"/>
                <a:gd name="T82" fmla="*/ 409 w 1027"/>
                <a:gd name="T83" fmla="*/ 923 h 1187"/>
                <a:gd name="T84" fmla="*/ 495 w 1027"/>
                <a:gd name="T85" fmla="*/ 938 h 1187"/>
                <a:gd name="T86" fmla="*/ 568 w 1027"/>
                <a:gd name="T87" fmla="*/ 935 h 1187"/>
                <a:gd name="T88" fmla="*/ 651 w 1027"/>
                <a:gd name="T89" fmla="*/ 912 h 1187"/>
                <a:gd name="T90" fmla="*/ 723 w 1027"/>
                <a:gd name="T91" fmla="*/ 870 h 1187"/>
                <a:gd name="T92" fmla="*/ 785 w 1027"/>
                <a:gd name="T93" fmla="*/ 811 h 1187"/>
                <a:gd name="T94" fmla="*/ 831 w 1027"/>
                <a:gd name="T95" fmla="*/ 740 h 1187"/>
                <a:gd name="T96" fmla="*/ 858 w 1027"/>
                <a:gd name="T97" fmla="*/ 659 h 1187"/>
                <a:gd name="T98" fmla="*/ 866 w 1027"/>
                <a:gd name="T99" fmla="*/ 588 h 1187"/>
                <a:gd name="T100" fmla="*/ 855 w 1027"/>
                <a:gd name="T101" fmla="*/ 499 h 1187"/>
                <a:gd name="T102" fmla="*/ 823 w 1027"/>
                <a:gd name="T103" fmla="*/ 420 h 1187"/>
                <a:gd name="T104" fmla="*/ 773 w 1027"/>
                <a:gd name="T105" fmla="*/ 350 h 1187"/>
                <a:gd name="T106" fmla="*/ 710 w 1027"/>
                <a:gd name="T107" fmla="*/ 295 h 1187"/>
                <a:gd name="T108" fmla="*/ 635 w 1027"/>
                <a:gd name="T109" fmla="*/ 257 h 1187"/>
                <a:gd name="T110" fmla="*/ 550 w 1027"/>
                <a:gd name="T111" fmla="*/ 23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7" h="1187">
                  <a:moveTo>
                    <a:pt x="58" y="858"/>
                  </a:moveTo>
                  <a:lnTo>
                    <a:pt x="58" y="858"/>
                  </a:lnTo>
                  <a:lnTo>
                    <a:pt x="45" y="836"/>
                  </a:lnTo>
                  <a:lnTo>
                    <a:pt x="35" y="813"/>
                  </a:lnTo>
                  <a:lnTo>
                    <a:pt x="25" y="792"/>
                  </a:lnTo>
                  <a:lnTo>
                    <a:pt x="17" y="770"/>
                  </a:lnTo>
                  <a:lnTo>
                    <a:pt x="11" y="750"/>
                  </a:lnTo>
                  <a:lnTo>
                    <a:pt x="6" y="729"/>
                  </a:lnTo>
                  <a:lnTo>
                    <a:pt x="3" y="709"/>
                  </a:lnTo>
                  <a:lnTo>
                    <a:pt x="1" y="689"/>
                  </a:lnTo>
                  <a:lnTo>
                    <a:pt x="0" y="669"/>
                  </a:lnTo>
                  <a:lnTo>
                    <a:pt x="1" y="650"/>
                  </a:lnTo>
                  <a:lnTo>
                    <a:pt x="2" y="631"/>
                  </a:lnTo>
                  <a:lnTo>
                    <a:pt x="3" y="612"/>
                  </a:lnTo>
                  <a:lnTo>
                    <a:pt x="7" y="594"/>
                  </a:lnTo>
                  <a:lnTo>
                    <a:pt x="11" y="576"/>
                  </a:lnTo>
                  <a:lnTo>
                    <a:pt x="20" y="541"/>
                  </a:lnTo>
                  <a:lnTo>
                    <a:pt x="30" y="508"/>
                  </a:lnTo>
                  <a:lnTo>
                    <a:pt x="42" y="475"/>
                  </a:lnTo>
                  <a:lnTo>
                    <a:pt x="66" y="414"/>
                  </a:lnTo>
                  <a:lnTo>
                    <a:pt x="76" y="384"/>
                  </a:lnTo>
                  <a:lnTo>
                    <a:pt x="83" y="357"/>
                  </a:lnTo>
                  <a:lnTo>
                    <a:pt x="87" y="342"/>
                  </a:lnTo>
                  <a:lnTo>
                    <a:pt x="90" y="328"/>
                  </a:lnTo>
                  <a:lnTo>
                    <a:pt x="91" y="314"/>
                  </a:lnTo>
                  <a:lnTo>
                    <a:pt x="91" y="302"/>
                  </a:lnTo>
                  <a:lnTo>
                    <a:pt x="91" y="302"/>
                  </a:lnTo>
                  <a:lnTo>
                    <a:pt x="91" y="275"/>
                  </a:lnTo>
                  <a:lnTo>
                    <a:pt x="88" y="252"/>
                  </a:lnTo>
                  <a:lnTo>
                    <a:pt x="86" y="231"/>
                  </a:lnTo>
                  <a:lnTo>
                    <a:pt x="82" y="212"/>
                  </a:lnTo>
                  <a:lnTo>
                    <a:pt x="78" y="194"/>
                  </a:lnTo>
                  <a:lnTo>
                    <a:pt x="73" y="179"/>
                  </a:lnTo>
                  <a:lnTo>
                    <a:pt x="68" y="166"/>
                  </a:lnTo>
                  <a:lnTo>
                    <a:pt x="63" y="154"/>
                  </a:lnTo>
                  <a:lnTo>
                    <a:pt x="53" y="136"/>
                  </a:lnTo>
                  <a:lnTo>
                    <a:pt x="45" y="123"/>
                  </a:lnTo>
                  <a:lnTo>
                    <a:pt x="38" y="116"/>
                  </a:lnTo>
                  <a:lnTo>
                    <a:pt x="36" y="113"/>
                  </a:lnTo>
                  <a:lnTo>
                    <a:pt x="125" y="33"/>
                  </a:lnTo>
                  <a:lnTo>
                    <a:pt x="125" y="33"/>
                  </a:lnTo>
                  <a:lnTo>
                    <a:pt x="132" y="36"/>
                  </a:lnTo>
                  <a:lnTo>
                    <a:pt x="152" y="42"/>
                  </a:lnTo>
                  <a:lnTo>
                    <a:pt x="167" y="46"/>
                  </a:lnTo>
                  <a:lnTo>
                    <a:pt x="186" y="48"/>
                  </a:lnTo>
                  <a:lnTo>
                    <a:pt x="206" y="51"/>
                  </a:lnTo>
                  <a:lnTo>
                    <a:pt x="231" y="52"/>
                  </a:lnTo>
                  <a:lnTo>
                    <a:pt x="257" y="53"/>
                  </a:lnTo>
                  <a:lnTo>
                    <a:pt x="287" y="52"/>
                  </a:lnTo>
                  <a:lnTo>
                    <a:pt x="318" y="50"/>
                  </a:lnTo>
                  <a:lnTo>
                    <a:pt x="353" y="46"/>
                  </a:lnTo>
                  <a:lnTo>
                    <a:pt x="389" y="38"/>
                  </a:lnTo>
                  <a:lnTo>
                    <a:pt x="429" y="28"/>
                  </a:lnTo>
                  <a:lnTo>
                    <a:pt x="470" y="16"/>
                  </a:lnTo>
                  <a:lnTo>
                    <a:pt x="514" y="0"/>
                  </a:lnTo>
                  <a:lnTo>
                    <a:pt x="514" y="0"/>
                  </a:lnTo>
                  <a:lnTo>
                    <a:pt x="555" y="15"/>
                  </a:lnTo>
                  <a:lnTo>
                    <a:pt x="595" y="27"/>
                  </a:lnTo>
                  <a:lnTo>
                    <a:pt x="632" y="37"/>
                  </a:lnTo>
                  <a:lnTo>
                    <a:pt x="669" y="43"/>
                  </a:lnTo>
                  <a:lnTo>
                    <a:pt x="702" y="47"/>
                  </a:lnTo>
                  <a:lnTo>
                    <a:pt x="735" y="51"/>
                  </a:lnTo>
                  <a:lnTo>
                    <a:pt x="765" y="51"/>
                  </a:lnTo>
                  <a:lnTo>
                    <a:pt x="792" y="51"/>
                  </a:lnTo>
                  <a:lnTo>
                    <a:pt x="817" y="50"/>
                  </a:lnTo>
                  <a:lnTo>
                    <a:pt x="838" y="47"/>
                  </a:lnTo>
                  <a:lnTo>
                    <a:pt x="873" y="41"/>
                  </a:lnTo>
                  <a:lnTo>
                    <a:pt x="896" y="36"/>
                  </a:lnTo>
                  <a:lnTo>
                    <a:pt x="903" y="33"/>
                  </a:lnTo>
                  <a:lnTo>
                    <a:pt x="991" y="113"/>
                  </a:lnTo>
                  <a:lnTo>
                    <a:pt x="991" y="113"/>
                  </a:lnTo>
                  <a:lnTo>
                    <a:pt x="988" y="116"/>
                  </a:lnTo>
                  <a:lnTo>
                    <a:pt x="982" y="123"/>
                  </a:lnTo>
                  <a:lnTo>
                    <a:pt x="973" y="136"/>
                  </a:lnTo>
                  <a:lnTo>
                    <a:pt x="963" y="154"/>
                  </a:lnTo>
                  <a:lnTo>
                    <a:pt x="958" y="166"/>
                  </a:lnTo>
                  <a:lnTo>
                    <a:pt x="953" y="179"/>
                  </a:lnTo>
                  <a:lnTo>
                    <a:pt x="948" y="194"/>
                  </a:lnTo>
                  <a:lnTo>
                    <a:pt x="944" y="212"/>
                  </a:lnTo>
                  <a:lnTo>
                    <a:pt x="941" y="231"/>
                  </a:lnTo>
                  <a:lnTo>
                    <a:pt x="938" y="252"/>
                  </a:lnTo>
                  <a:lnTo>
                    <a:pt x="937" y="275"/>
                  </a:lnTo>
                  <a:lnTo>
                    <a:pt x="936" y="302"/>
                  </a:lnTo>
                  <a:lnTo>
                    <a:pt x="936" y="302"/>
                  </a:lnTo>
                  <a:lnTo>
                    <a:pt x="937" y="314"/>
                  </a:lnTo>
                  <a:lnTo>
                    <a:pt x="938" y="328"/>
                  </a:lnTo>
                  <a:lnTo>
                    <a:pt x="941" y="342"/>
                  </a:lnTo>
                  <a:lnTo>
                    <a:pt x="943" y="357"/>
                  </a:lnTo>
                  <a:lnTo>
                    <a:pt x="952" y="384"/>
                  </a:lnTo>
                  <a:lnTo>
                    <a:pt x="962" y="414"/>
                  </a:lnTo>
                  <a:lnTo>
                    <a:pt x="986" y="475"/>
                  </a:lnTo>
                  <a:lnTo>
                    <a:pt x="997" y="508"/>
                  </a:lnTo>
                  <a:lnTo>
                    <a:pt x="1008" y="541"/>
                  </a:lnTo>
                  <a:lnTo>
                    <a:pt x="1017" y="576"/>
                  </a:lnTo>
                  <a:lnTo>
                    <a:pt x="1020" y="594"/>
                  </a:lnTo>
                  <a:lnTo>
                    <a:pt x="1023" y="612"/>
                  </a:lnTo>
                  <a:lnTo>
                    <a:pt x="1025" y="631"/>
                  </a:lnTo>
                  <a:lnTo>
                    <a:pt x="1027" y="650"/>
                  </a:lnTo>
                  <a:lnTo>
                    <a:pt x="1027" y="669"/>
                  </a:lnTo>
                  <a:lnTo>
                    <a:pt x="1027" y="689"/>
                  </a:lnTo>
                  <a:lnTo>
                    <a:pt x="1024" y="709"/>
                  </a:lnTo>
                  <a:lnTo>
                    <a:pt x="1020" y="729"/>
                  </a:lnTo>
                  <a:lnTo>
                    <a:pt x="1017" y="750"/>
                  </a:lnTo>
                  <a:lnTo>
                    <a:pt x="1010" y="770"/>
                  </a:lnTo>
                  <a:lnTo>
                    <a:pt x="1003" y="792"/>
                  </a:lnTo>
                  <a:lnTo>
                    <a:pt x="993" y="813"/>
                  </a:lnTo>
                  <a:lnTo>
                    <a:pt x="982" y="836"/>
                  </a:lnTo>
                  <a:lnTo>
                    <a:pt x="969" y="858"/>
                  </a:lnTo>
                  <a:lnTo>
                    <a:pt x="969" y="858"/>
                  </a:lnTo>
                  <a:lnTo>
                    <a:pt x="956" y="881"/>
                  </a:lnTo>
                  <a:lnTo>
                    <a:pt x="939" y="902"/>
                  </a:lnTo>
                  <a:lnTo>
                    <a:pt x="924" y="923"/>
                  </a:lnTo>
                  <a:lnTo>
                    <a:pt x="907" y="943"/>
                  </a:lnTo>
                  <a:lnTo>
                    <a:pt x="891" y="962"/>
                  </a:lnTo>
                  <a:lnTo>
                    <a:pt x="873" y="979"/>
                  </a:lnTo>
                  <a:lnTo>
                    <a:pt x="855" y="997"/>
                  </a:lnTo>
                  <a:lnTo>
                    <a:pt x="836" y="1013"/>
                  </a:lnTo>
                  <a:lnTo>
                    <a:pt x="817" y="1028"/>
                  </a:lnTo>
                  <a:lnTo>
                    <a:pt x="798" y="1043"/>
                  </a:lnTo>
                  <a:lnTo>
                    <a:pt x="761" y="1071"/>
                  </a:lnTo>
                  <a:lnTo>
                    <a:pt x="722" y="1093"/>
                  </a:lnTo>
                  <a:lnTo>
                    <a:pt x="686" y="1114"/>
                  </a:lnTo>
                  <a:lnTo>
                    <a:pt x="651" y="1132"/>
                  </a:lnTo>
                  <a:lnTo>
                    <a:pt x="619" y="1148"/>
                  </a:lnTo>
                  <a:lnTo>
                    <a:pt x="590" y="1159"/>
                  </a:lnTo>
                  <a:lnTo>
                    <a:pt x="564" y="1169"/>
                  </a:lnTo>
                  <a:lnTo>
                    <a:pt x="528" y="1183"/>
                  </a:lnTo>
                  <a:lnTo>
                    <a:pt x="514" y="1187"/>
                  </a:lnTo>
                  <a:lnTo>
                    <a:pt x="514" y="1187"/>
                  </a:lnTo>
                  <a:lnTo>
                    <a:pt x="500" y="1183"/>
                  </a:lnTo>
                  <a:lnTo>
                    <a:pt x="463" y="1169"/>
                  </a:lnTo>
                  <a:lnTo>
                    <a:pt x="438" y="1159"/>
                  </a:lnTo>
                  <a:lnTo>
                    <a:pt x="408" y="1148"/>
                  </a:lnTo>
                  <a:lnTo>
                    <a:pt x="375" y="1132"/>
                  </a:lnTo>
                  <a:lnTo>
                    <a:pt x="340" y="1114"/>
                  </a:lnTo>
                  <a:lnTo>
                    <a:pt x="304" y="1093"/>
                  </a:lnTo>
                  <a:lnTo>
                    <a:pt x="267" y="1071"/>
                  </a:lnTo>
                  <a:lnTo>
                    <a:pt x="229" y="1043"/>
                  </a:lnTo>
                  <a:lnTo>
                    <a:pt x="211" y="1028"/>
                  </a:lnTo>
                  <a:lnTo>
                    <a:pt x="192" y="1013"/>
                  </a:lnTo>
                  <a:lnTo>
                    <a:pt x="173" y="997"/>
                  </a:lnTo>
                  <a:lnTo>
                    <a:pt x="154" y="979"/>
                  </a:lnTo>
                  <a:lnTo>
                    <a:pt x="137" y="962"/>
                  </a:lnTo>
                  <a:lnTo>
                    <a:pt x="120" y="943"/>
                  </a:lnTo>
                  <a:lnTo>
                    <a:pt x="103" y="923"/>
                  </a:lnTo>
                  <a:lnTo>
                    <a:pt x="87" y="902"/>
                  </a:lnTo>
                  <a:lnTo>
                    <a:pt x="72" y="881"/>
                  </a:lnTo>
                  <a:lnTo>
                    <a:pt x="58" y="858"/>
                  </a:lnTo>
                  <a:lnTo>
                    <a:pt x="58" y="858"/>
                  </a:lnTo>
                  <a:close/>
                  <a:moveTo>
                    <a:pt x="514" y="236"/>
                  </a:moveTo>
                  <a:lnTo>
                    <a:pt x="514" y="236"/>
                  </a:lnTo>
                  <a:lnTo>
                    <a:pt x="495" y="236"/>
                  </a:lnTo>
                  <a:lnTo>
                    <a:pt x="478" y="237"/>
                  </a:lnTo>
                  <a:lnTo>
                    <a:pt x="460" y="239"/>
                  </a:lnTo>
                  <a:lnTo>
                    <a:pt x="443" y="243"/>
                  </a:lnTo>
                  <a:lnTo>
                    <a:pt x="425" y="247"/>
                  </a:lnTo>
                  <a:lnTo>
                    <a:pt x="409" y="252"/>
                  </a:lnTo>
                  <a:lnTo>
                    <a:pt x="393" y="257"/>
                  </a:lnTo>
                  <a:lnTo>
                    <a:pt x="377" y="263"/>
                  </a:lnTo>
                  <a:lnTo>
                    <a:pt x="362" y="270"/>
                  </a:lnTo>
                  <a:lnTo>
                    <a:pt x="345" y="278"/>
                  </a:lnTo>
                  <a:lnTo>
                    <a:pt x="332" y="287"/>
                  </a:lnTo>
                  <a:lnTo>
                    <a:pt x="317" y="295"/>
                  </a:lnTo>
                  <a:lnTo>
                    <a:pt x="303" y="305"/>
                  </a:lnTo>
                  <a:lnTo>
                    <a:pt x="290" y="315"/>
                  </a:lnTo>
                  <a:lnTo>
                    <a:pt x="277" y="327"/>
                  </a:lnTo>
                  <a:lnTo>
                    <a:pt x="266" y="339"/>
                  </a:lnTo>
                  <a:lnTo>
                    <a:pt x="253" y="350"/>
                  </a:lnTo>
                  <a:lnTo>
                    <a:pt x="242" y="364"/>
                  </a:lnTo>
                  <a:lnTo>
                    <a:pt x="232" y="377"/>
                  </a:lnTo>
                  <a:lnTo>
                    <a:pt x="222" y="390"/>
                  </a:lnTo>
                  <a:lnTo>
                    <a:pt x="213" y="405"/>
                  </a:lnTo>
                  <a:lnTo>
                    <a:pt x="204" y="420"/>
                  </a:lnTo>
                  <a:lnTo>
                    <a:pt x="197" y="435"/>
                  </a:lnTo>
                  <a:lnTo>
                    <a:pt x="189" y="450"/>
                  </a:lnTo>
                  <a:lnTo>
                    <a:pt x="183" y="466"/>
                  </a:lnTo>
                  <a:lnTo>
                    <a:pt x="178" y="483"/>
                  </a:lnTo>
                  <a:lnTo>
                    <a:pt x="173" y="499"/>
                  </a:lnTo>
                  <a:lnTo>
                    <a:pt x="169" y="516"/>
                  </a:lnTo>
                  <a:lnTo>
                    <a:pt x="166" y="534"/>
                  </a:lnTo>
                  <a:lnTo>
                    <a:pt x="163" y="551"/>
                  </a:lnTo>
                  <a:lnTo>
                    <a:pt x="162" y="569"/>
                  </a:lnTo>
                  <a:lnTo>
                    <a:pt x="162" y="588"/>
                  </a:lnTo>
                  <a:lnTo>
                    <a:pt x="162" y="588"/>
                  </a:lnTo>
                  <a:lnTo>
                    <a:pt x="162" y="605"/>
                  </a:lnTo>
                  <a:lnTo>
                    <a:pt x="163" y="624"/>
                  </a:lnTo>
                  <a:lnTo>
                    <a:pt x="166" y="641"/>
                  </a:lnTo>
                  <a:lnTo>
                    <a:pt x="169" y="659"/>
                  </a:lnTo>
                  <a:lnTo>
                    <a:pt x="173" y="675"/>
                  </a:lnTo>
                  <a:lnTo>
                    <a:pt x="178" y="692"/>
                  </a:lnTo>
                  <a:lnTo>
                    <a:pt x="183" y="709"/>
                  </a:lnTo>
                  <a:lnTo>
                    <a:pt x="189" y="725"/>
                  </a:lnTo>
                  <a:lnTo>
                    <a:pt x="197" y="740"/>
                  </a:lnTo>
                  <a:lnTo>
                    <a:pt x="204" y="755"/>
                  </a:lnTo>
                  <a:lnTo>
                    <a:pt x="213" y="770"/>
                  </a:lnTo>
                  <a:lnTo>
                    <a:pt x="222" y="783"/>
                  </a:lnTo>
                  <a:lnTo>
                    <a:pt x="232" y="797"/>
                  </a:lnTo>
                  <a:lnTo>
                    <a:pt x="242" y="811"/>
                  </a:lnTo>
                  <a:lnTo>
                    <a:pt x="253" y="823"/>
                  </a:lnTo>
                  <a:lnTo>
                    <a:pt x="266" y="836"/>
                  </a:lnTo>
                  <a:lnTo>
                    <a:pt x="277" y="847"/>
                  </a:lnTo>
                  <a:lnTo>
                    <a:pt x="290" y="858"/>
                  </a:lnTo>
                  <a:lnTo>
                    <a:pt x="303" y="870"/>
                  </a:lnTo>
                  <a:lnTo>
                    <a:pt x="317" y="880"/>
                  </a:lnTo>
                  <a:lnTo>
                    <a:pt x="332" y="888"/>
                  </a:lnTo>
                  <a:lnTo>
                    <a:pt x="345" y="897"/>
                  </a:lnTo>
                  <a:lnTo>
                    <a:pt x="362" y="905"/>
                  </a:lnTo>
                  <a:lnTo>
                    <a:pt x="377" y="912"/>
                  </a:lnTo>
                  <a:lnTo>
                    <a:pt x="393" y="918"/>
                  </a:lnTo>
                  <a:lnTo>
                    <a:pt x="409" y="923"/>
                  </a:lnTo>
                  <a:lnTo>
                    <a:pt x="425" y="928"/>
                  </a:lnTo>
                  <a:lnTo>
                    <a:pt x="443" y="932"/>
                  </a:lnTo>
                  <a:lnTo>
                    <a:pt x="460" y="935"/>
                  </a:lnTo>
                  <a:lnTo>
                    <a:pt x="478" y="937"/>
                  </a:lnTo>
                  <a:lnTo>
                    <a:pt x="495" y="938"/>
                  </a:lnTo>
                  <a:lnTo>
                    <a:pt x="514" y="940"/>
                  </a:lnTo>
                  <a:lnTo>
                    <a:pt x="514" y="940"/>
                  </a:lnTo>
                  <a:lnTo>
                    <a:pt x="531" y="938"/>
                  </a:lnTo>
                  <a:lnTo>
                    <a:pt x="550" y="937"/>
                  </a:lnTo>
                  <a:lnTo>
                    <a:pt x="568" y="935"/>
                  </a:lnTo>
                  <a:lnTo>
                    <a:pt x="585" y="932"/>
                  </a:lnTo>
                  <a:lnTo>
                    <a:pt x="601" y="928"/>
                  </a:lnTo>
                  <a:lnTo>
                    <a:pt x="619" y="923"/>
                  </a:lnTo>
                  <a:lnTo>
                    <a:pt x="635" y="918"/>
                  </a:lnTo>
                  <a:lnTo>
                    <a:pt x="651" y="912"/>
                  </a:lnTo>
                  <a:lnTo>
                    <a:pt x="666" y="905"/>
                  </a:lnTo>
                  <a:lnTo>
                    <a:pt x="681" y="897"/>
                  </a:lnTo>
                  <a:lnTo>
                    <a:pt x="696" y="888"/>
                  </a:lnTo>
                  <a:lnTo>
                    <a:pt x="710" y="880"/>
                  </a:lnTo>
                  <a:lnTo>
                    <a:pt x="723" y="870"/>
                  </a:lnTo>
                  <a:lnTo>
                    <a:pt x="737" y="858"/>
                  </a:lnTo>
                  <a:lnTo>
                    <a:pt x="750" y="847"/>
                  </a:lnTo>
                  <a:lnTo>
                    <a:pt x="762" y="836"/>
                  </a:lnTo>
                  <a:lnTo>
                    <a:pt x="773" y="823"/>
                  </a:lnTo>
                  <a:lnTo>
                    <a:pt x="785" y="811"/>
                  </a:lnTo>
                  <a:lnTo>
                    <a:pt x="796" y="797"/>
                  </a:lnTo>
                  <a:lnTo>
                    <a:pt x="806" y="783"/>
                  </a:lnTo>
                  <a:lnTo>
                    <a:pt x="815" y="770"/>
                  </a:lnTo>
                  <a:lnTo>
                    <a:pt x="823" y="755"/>
                  </a:lnTo>
                  <a:lnTo>
                    <a:pt x="831" y="740"/>
                  </a:lnTo>
                  <a:lnTo>
                    <a:pt x="837" y="725"/>
                  </a:lnTo>
                  <a:lnTo>
                    <a:pt x="845" y="709"/>
                  </a:lnTo>
                  <a:lnTo>
                    <a:pt x="850" y="692"/>
                  </a:lnTo>
                  <a:lnTo>
                    <a:pt x="855" y="675"/>
                  </a:lnTo>
                  <a:lnTo>
                    <a:pt x="858" y="659"/>
                  </a:lnTo>
                  <a:lnTo>
                    <a:pt x="861" y="641"/>
                  </a:lnTo>
                  <a:lnTo>
                    <a:pt x="863" y="624"/>
                  </a:lnTo>
                  <a:lnTo>
                    <a:pt x="864" y="605"/>
                  </a:lnTo>
                  <a:lnTo>
                    <a:pt x="866" y="588"/>
                  </a:lnTo>
                  <a:lnTo>
                    <a:pt x="866" y="588"/>
                  </a:lnTo>
                  <a:lnTo>
                    <a:pt x="864" y="569"/>
                  </a:lnTo>
                  <a:lnTo>
                    <a:pt x="863" y="551"/>
                  </a:lnTo>
                  <a:lnTo>
                    <a:pt x="861" y="534"/>
                  </a:lnTo>
                  <a:lnTo>
                    <a:pt x="858" y="516"/>
                  </a:lnTo>
                  <a:lnTo>
                    <a:pt x="855" y="499"/>
                  </a:lnTo>
                  <a:lnTo>
                    <a:pt x="850" y="483"/>
                  </a:lnTo>
                  <a:lnTo>
                    <a:pt x="845" y="466"/>
                  </a:lnTo>
                  <a:lnTo>
                    <a:pt x="837" y="450"/>
                  </a:lnTo>
                  <a:lnTo>
                    <a:pt x="831" y="435"/>
                  </a:lnTo>
                  <a:lnTo>
                    <a:pt x="823" y="420"/>
                  </a:lnTo>
                  <a:lnTo>
                    <a:pt x="815" y="405"/>
                  </a:lnTo>
                  <a:lnTo>
                    <a:pt x="806" y="390"/>
                  </a:lnTo>
                  <a:lnTo>
                    <a:pt x="796" y="377"/>
                  </a:lnTo>
                  <a:lnTo>
                    <a:pt x="785" y="364"/>
                  </a:lnTo>
                  <a:lnTo>
                    <a:pt x="773" y="350"/>
                  </a:lnTo>
                  <a:lnTo>
                    <a:pt x="762" y="339"/>
                  </a:lnTo>
                  <a:lnTo>
                    <a:pt x="750" y="327"/>
                  </a:lnTo>
                  <a:lnTo>
                    <a:pt x="737" y="315"/>
                  </a:lnTo>
                  <a:lnTo>
                    <a:pt x="723" y="305"/>
                  </a:lnTo>
                  <a:lnTo>
                    <a:pt x="710" y="295"/>
                  </a:lnTo>
                  <a:lnTo>
                    <a:pt x="696" y="287"/>
                  </a:lnTo>
                  <a:lnTo>
                    <a:pt x="681" y="278"/>
                  </a:lnTo>
                  <a:lnTo>
                    <a:pt x="666" y="270"/>
                  </a:lnTo>
                  <a:lnTo>
                    <a:pt x="651" y="263"/>
                  </a:lnTo>
                  <a:lnTo>
                    <a:pt x="635" y="257"/>
                  </a:lnTo>
                  <a:lnTo>
                    <a:pt x="619" y="252"/>
                  </a:lnTo>
                  <a:lnTo>
                    <a:pt x="601" y="247"/>
                  </a:lnTo>
                  <a:lnTo>
                    <a:pt x="585" y="243"/>
                  </a:lnTo>
                  <a:lnTo>
                    <a:pt x="568" y="239"/>
                  </a:lnTo>
                  <a:lnTo>
                    <a:pt x="550" y="237"/>
                  </a:lnTo>
                  <a:lnTo>
                    <a:pt x="531" y="236"/>
                  </a:lnTo>
                  <a:lnTo>
                    <a:pt x="514" y="236"/>
                  </a:lnTo>
                  <a:lnTo>
                    <a:pt x="514" y="236"/>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0" name="Grafika 39" descr="Książki">
            <a:extLst>
              <a:ext uri="{FF2B5EF4-FFF2-40B4-BE49-F238E27FC236}">
                <a16:creationId xmlns:a16="http://schemas.microsoft.com/office/drawing/2014/main" id="{E7232082-07E2-6A15-263F-0F6C20DCD4F4}"/>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83043" y="4668508"/>
            <a:ext cx="220082" cy="220082"/>
          </a:xfrm>
          <a:prstGeom prst="rect">
            <a:avLst/>
          </a:prstGeom>
        </p:spPr>
      </p:pic>
      <p:pic>
        <p:nvPicPr>
          <p:cNvPr id="41" name="Obraz 40" descr="Obraz zawierający kandelabr, obiekt&#10;&#10;Opis wygenerowany przy bardzo wysokim poziomie pewności">
            <a:extLst>
              <a:ext uri="{FF2B5EF4-FFF2-40B4-BE49-F238E27FC236}">
                <a16:creationId xmlns:a16="http://schemas.microsoft.com/office/drawing/2014/main" id="{CD3C0543-2139-FCCC-ACD0-7D0A26F1E867}"/>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2286113" y="4678628"/>
            <a:ext cx="195011" cy="195011"/>
          </a:xfrm>
          <a:prstGeom prst="rect">
            <a:avLst/>
          </a:prstGeom>
        </p:spPr>
      </p:pic>
      <p:grpSp>
        <p:nvGrpSpPr>
          <p:cNvPr id="42" name="Grupa 41">
            <a:extLst>
              <a:ext uri="{FF2B5EF4-FFF2-40B4-BE49-F238E27FC236}">
                <a16:creationId xmlns:a16="http://schemas.microsoft.com/office/drawing/2014/main" id="{3DB23EAD-BE38-C878-F05A-A44A0D3A3144}"/>
              </a:ext>
            </a:extLst>
          </p:cNvPr>
          <p:cNvGrpSpPr/>
          <p:nvPr/>
        </p:nvGrpSpPr>
        <p:grpSpPr>
          <a:xfrm>
            <a:off x="3391262" y="4682153"/>
            <a:ext cx="158571" cy="192791"/>
            <a:chOff x="3889376" y="2365375"/>
            <a:chExt cx="522288" cy="635000"/>
          </a:xfrm>
          <a:solidFill>
            <a:srgbClr val="A7B3BC"/>
          </a:solidFill>
        </p:grpSpPr>
        <p:sp>
          <p:nvSpPr>
            <p:cNvPr id="43" name="Freeform 8">
              <a:extLst>
                <a:ext uri="{FF2B5EF4-FFF2-40B4-BE49-F238E27FC236}">
                  <a16:creationId xmlns:a16="http://schemas.microsoft.com/office/drawing/2014/main" id="{31747481-D19D-C124-CB86-E3E47BE72CB1}"/>
                </a:ext>
              </a:extLst>
            </p:cNvPr>
            <p:cNvSpPr>
              <a:spLocks noEditPoints="1"/>
            </p:cNvSpPr>
            <p:nvPr/>
          </p:nvSpPr>
          <p:spPr bwMode="auto">
            <a:xfrm>
              <a:off x="3889376" y="2365375"/>
              <a:ext cx="522288" cy="635000"/>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4" name="Freeform 9">
              <a:extLst>
                <a:ext uri="{FF2B5EF4-FFF2-40B4-BE49-F238E27FC236}">
                  <a16:creationId xmlns:a16="http://schemas.microsoft.com/office/drawing/2014/main" id="{B51AD2C1-5A20-DEF0-7E3C-04DA211C8D31}"/>
                </a:ext>
              </a:extLst>
            </p:cNvPr>
            <p:cNvSpPr>
              <a:spLocks/>
            </p:cNvSpPr>
            <p:nvPr/>
          </p:nvSpPr>
          <p:spPr bwMode="auto">
            <a:xfrm>
              <a:off x="3992563" y="2482850"/>
              <a:ext cx="347663" cy="361950"/>
            </a:xfrm>
            <a:custGeom>
              <a:avLst/>
              <a:gdLst>
                <a:gd name="T0" fmla="*/ 655 w 655"/>
                <a:gd name="T1" fmla="*/ 43 h 684"/>
                <a:gd name="T2" fmla="*/ 655 w 655"/>
                <a:gd name="T3" fmla="*/ 43 h 684"/>
                <a:gd name="T4" fmla="*/ 619 w 655"/>
                <a:gd name="T5" fmla="*/ 35 h 684"/>
                <a:gd name="T6" fmla="*/ 576 w 655"/>
                <a:gd name="T7" fmla="*/ 27 h 684"/>
                <a:gd name="T8" fmla="*/ 530 w 655"/>
                <a:gd name="T9" fmla="*/ 14 h 684"/>
                <a:gd name="T10" fmla="*/ 481 w 655"/>
                <a:gd name="T11" fmla="*/ 0 h 684"/>
                <a:gd name="T12" fmla="*/ 0 w 655"/>
                <a:gd name="T13" fmla="*/ 482 h 684"/>
                <a:gd name="T14" fmla="*/ 0 w 655"/>
                <a:gd name="T15" fmla="*/ 482 h 684"/>
                <a:gd name="T16" fmla="*/ 12 w 655"/>
                <a:gd name="T17" fmla="*/ 507 h 684"/>
                <a:gd name="T18" fmla="*/ 26 w 655"/>
                <a:gd name="T19" fmla="*/ 532 h 684"/>
                <a:gd name="T20" fmla="*/ 42 w 655"/>
                <a:gd name="T21" fmla="*/ 557 h 684"/>
                <a:gd name="T22" fmla="*/ 58 w 655"/>
                <a:gd name="T23" fmla="*/ 582 h 684"/>
                <a:gd name="T24" fmla="*/ 78 w 655"/>
                <a:gd name="T25" fmla="*/ 607 h 684"/>
                <a:gd name="T26" fmla="*/ 98 w 655"/>
                <a:gd name="T27" fmla="*/ 633 h 684"/>
                <a:gd name="T28" fmla="*/ 122 w 655"/>
                <a:gd name="T29" fmla="*/ 658 h 684"/>
                <a:gd name="T30" fmla="*/ 146 w 655"/>
                <a:gd name="T31" fmla="*/ 684 h 684"/>
                <a:gd name="T32" fmla="*/ 651 w 655"/>
                <a:gd name="T33" fmla="*/ 179 h 684"/>
                <a:gd name="T34" fmla="*/ 651 w 655"/>
                <a:gd name="T35" fmla="*/ 179 h 684"/>
                <a:gd name="T36" fmla="*/ 654 w 655"/>
                <a:gd name="T37" fmla="*/ 113 h 684"/>
                <a:gd name="T38" fmla="*/ 655 w 655"/>
                <a:gd name="T39" fmla="*/ 43 h 684"/>
                <a:gd name="T40" fmla="*/ 655 w 655"/>
                <a:gd name="T41" fmla="*/ 43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5" h="684">
                  <a:moveTo>
                    <a:pt x="655" y="43"/>
                  </a:moveTo>
                  <a:lnTo>
                    <a:pt x="655" y="43"/>
                  </a:lnTo>
                  <a:lnTo>
                    <a:pt x="619" y="35"/>
                  </a:lnTo>
                  <a:lnTo>
                    <a:pt x="576" y="27"/>
                  </a:lnTo>
                  <a:lnTo>
                    <a:pt x="530" y="14"/>
                  </a:lnTo>
                  <a:lnTo>
                    <a:pt x="481" y="0"/>
                  </a:lnTo>
                  <a:lnTo>
                    <a:pt x="0" y="482"/>
                  </a:lnTo>
                  <a:lnTo>
                    <a:pt x="0" y="482"/>
                  </a:lnTo>
                  <a:lnTo>
                    <a:pt x="12" y="507"/>
                  </a:lnTo>
                  <a:lnTo>
                    <a:pt x="26" y="532"/>
                  </a:lnTo>
                  <a:lnTo>
                    <a:pt x="42" y="557"/>
                  </a:lnTo>
                  <a:lnTo>
                    <a:pt x="58" y="582"/>
                  </a:lnTo>
                  <a:lnTo>
                    <a:pt x="78" y="607"/>
                  </a:lnTo>
                  <a:lnTo>
                    <a:pt x="98" y="633"/>
                  </a:lnTo>
                  <a:lnTo>
                    <a:pt x="122" y="658"/>
                  </a:lnTo>
                  <a:lnTo>
                    <a:pt x="146" y="684"/>
                  </a:lnTo>
                  <a:lnTo>
                    <a:pt x="651" y="179"/>
                  </a:lnTo>
                  <a:lnTo>
                    <a:pt x="651" y="179"/>
                  </a:lnTo>
                  <a:lnTo>
                    <a:pt x="654" y="113"/>
                  </a:lnTo>
                  <a:lnTo>
                    <a:pt x="655" y="43"/>
                  </a:lnTo>
                  <a:lnTo>
                    <a:pt x="655" y="43"/>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Obraz 44" descr="Obraz zawierający grafika wektorowa&#10;&#10;Opis wygenerowany przy wysokim poziomie pewności">
            <a:extLst>
              <a:ext uri="{FF2B5EF4-FFF2-40B4-BE49-F238E27FC236}">
                <a16:creationId xmlns:a16="http://schemas.microsoft.com/office/drawing/2014/main" id="{13B29EE4-3F2A-B921-C171-45AA6DA65A72}"/>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4495498" y="4668508"/>
            <a:ext cx="205714" cy="205714"/>
          </a:xfrm>
          <a:prstGeom prst="rect">
            <a:avLst/>
          </a:prstGeom>
        </p:spPr>
      </p:pic>
      <p:pic>
        <p:nvPicPr>
          <p:cNvPr id="47" name="Grafika 46" descr="Droga">
            <a:extLst>
              <a:ext uri="{FF2B5EF4-FFF2-40B4-BE49-F238E27FC236}">
                <a16:creationId xmlns:a16="http://schemas.microsoft.com/office/drawing/2014/main" id="{7BCE65E3-88BF-8B2B-169C-E4B6F53E5C5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585388" y="4645274"/>
            <a:ext cx="250690" cy="250690"/>
          </a:xfrm>
          <a:prstGeom prst="rect">
            <a:avLst/>
          </a:prstGeom>
        </p:spPr>
      </p:pic>
      <p:grpSp>
        <p:nvGrpSpPr>
          <p:cNvPr id="48" name="Grupa 47">
            <a:extLst>
              <a:ext uri="{FF2B5EF4-FFF2-40B4-BE49-F238E27FC236}">
                <a16:creationId xmlns:a16="http://schemas.microsoft.com/office/drawing/2014/main" id="{C6079B58-75CF-C142-ABDA-17E5E3A08E22}"/>
              </a:ext>
            </a:extLst>
          </p:cNvPr>
          <p:cNvGrpSpPr/>
          <p:nvPr/>
        </p:nvGrpSpPr>
        <p:grpSpPr>
          <a:xfrm>
            <a:off x="6715586" y="4678347"/>
            <a:ext cx="206210" cy="171485"/>
            <a:chOff x="3748088" y="1628775"/>
            <a:chExt cx="695325" cy="669925"/>
          </a:xfrm>
          <a:solidFill>
            <a:srgbClr val="A7B3BC"/>
          </a:solidFill>
        </p:grpSpPr>
        <p:sp>
          <p:nvSpPr>
            <p:cNvPr id="49" name="Freeform 91">
              <a:extLst>
                <a:ext uri="{FF2B5EF4-FFF2-40B4-BE49-F238E27FC236}">
                  <a16:creationId xmlns:a16="http://schemas.microsoft.com/office/drawing/2014/main" id="{3F967477-A24E-DB74-6204-9BCB72BFA802}"/>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2">
              <a:extLst>
                <a:ext uri="{FF2B5EF4-FFF2-40B4-BE49-F238E27FC236}">
                  <a16:creationId xmlns:a16="http://schemas.microsoft.com/office/drawing/2014/main" id="{DFFB101F-3B6F-31A1-BD4F-37F1C9EE82D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93">
              <a:extLst>
                <a:ext uri="{FF2B5EF4-FFF2-40B4-BE49-F238E27FC236}">
                  <a16:creationId xmlns:a16="http://schemas.microsoft.com/office/drawing/2014/main" id="{606A8FCF-1962-8770-BF85-89CEB367F0E7}"/>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94">
              <a:extLst>
                <a:ext uri="{FF2B5EF4-FFF2-40B4-BE49-F238E27FC236}">
                  <a16:creationId xmlns:a16="http://schemas.microsoft.com/office/drawing/2014/main" id="{897A66D7-1176-C190-B8EA-BB35E73AACA0}"/>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3" name="Freeform 11">
            <a:extLst>
              <a:ext uri="{FF2B5EF4-FFF2-40B4-BE49-F238E27FC236}">
                <a16:creationId xmlns:a16="http://schemas.microsoft.com/office/drawing/2014/main" id="{84980E86-4E5C-ED34-5345-3F45036C0315}"/>
              </a:ext>
            </a:extLst>
          </p:cNvPr>
          <p:cNvSpPr>
            <a:spLocks noEditPoints="1"/>
          </p:cNvSpPr>
          <p:nvPr/>
        </p:nvSpPr>
        <p:spPr bwMode="auto">
          <a:xfrm>
            <a:off x="7864700" y="4706885"/>
            <a:ext cx="183142" cy="158075"/>
          </a:xfrm>
          <a:custGeom>
            <a:avLst/>
            <a:gdLst>
              <a:gd name="T0" fmla="*/ 598 w 779"/>
              <a:gd name="T1" fmla="*/ 10 h 779"/>
              <a:gd name="T2" fmla="*/ 537 w 779"/>
              <a:gd name="T3" fmla="*/ 65 h 779"/>
              <a:gd name="T4" fmla="*/ 210 w 779"/>
              <a:gd name="T5" fmla="*/ 27 h 779"/>
              <a:gd name="T6" fmla="*/ 130 w 779"/>
              <a:gd name="T7" fmla="*/ 0 h 779"/>
              <a:gd name="T8" fmla="*/ 79 w 779"/>
              <a:gd name="T9" fmla="*/ 10 h 779"/>
              <a:gd name="T10" fmla="*/ 30 w 779"/>
              <a:gd name="T11" fmla="*/ 47 h 779"/>
              <a:gd name="T12" fmla="*/ 3 w 779"/>
              <a:gd name="T13" fmla="*/ 104 h 779"/>
              <a:gd name="T14" fmla="*/ 4 w 779"/>
              <a:gd name="T15" fmla="*/ 168 h 779"/>
              <a:gd name="T16" fmla="*/ 36 w 779"/>
              <a:gd name="T17" fmla="*/ 247 h 779"/>
              <a:gd name="T18" fmla="*/ 119 w 779"/>
              <a:gd name="T19" fmla="*/ 335 h 779"/>
              <a:gd name="T20" fmla="*/ 211 w 779"/>
              <a:gd name="T21" fmla="*/ 418 h 779"/>
              <a:gd name="T22" fmla="*/ 260 w 779"/>
              <a:gd name="T23" fmla="*/ 506 h 779"/>
              <a:gd name="T24" fmla="*/ 323 w 779"/>
              <a:gd name="T25" fmla="*/ 589 h 779"/>
              <a:gd name="T26" fmla="*/ 346 w 779"/>
              <a:gd name="T27" fmla="*/ 624 h 779"/>
              <a:gd name="T28" fmla="*/ 342 w 779"/>
              <a:gd name="T29" fmla="*/ 656 h 779"/>
              <a:gd name="T30" fmla="*/ 295 w 779"/>
              <a:gd name="T31" fmla="*/ 688 h 779"/>
              <a:gd name="T32" fmla="*/ 206 w 779"/>
              <a:gd name="T33" fmla="*/ 741 h 779"/>
              <a:gd name="T34" fmla="*/ 191 w 779"/>
              <a:gd name="T35" fmla="*/ 779 h 779"/>
              <a:gd name="T36" fmla="*/ 579 w 779"/>
              <a:gd name="T37" fmla="*/ 754 h 779"/>
              <a:gd name="T38" fmla="*/ 535 w 779"/>
              <a:gd name="T39" fmla="*/ 715 h 779"/>
              <a:gd name="T40" fmla="*/ 441 w 779"/>
              <a:gd name="T41" fmla="*/ 663 h 779"/>
              <a:gd name="T42" fmla="*/ 428 w 779"/>
              <a:gd name="T43" fmla="*/ 635 h 779"/>
              <a:gd name="T44" fmla="*/ 449 w 779"/>
              <a:gd name="T45" fmla="*/ 595 h 779"/>
              <a:gd name="T46" fmla="*/ 504 w 779"/>
              <a:gd name="T47" fmla="*/ 532 h 779"/>
              <a:gd name="T48" fmla="*/ 551 w 779"/>
              <a:gd name="T49" fmla="*/ 439 h 779"/>
              <a:gd name="T50" fmla="*/ 635 w 779"/>
              <a:gd name="T51" fmla="*/ 359 h 779"/>
              <a:gd name="T52" fmla="*/ 733 w 779"/>
              <a:gd name="T53" fmla="*/ 260 h 779"/>
              <a:gd name="T54" fmla="*/ 771 w 779"/>
              <a:gd name="T55" fmla="*/ 185 h 779"/>
              <a:gd name="T56" fmla="*/ 779 w 779"/>
              <a:gd name="T57" fmla="*/ 116 h 779"/>
              <a:gd name="T58" fmla="*/ 756 w 779"/>
              <a:gd name="T59" fmla="*/ 57 h 779"/>
              <a:gd name="T60" fmla="*/ 711 w 779"/>
              <a:gd name="T61" fmla="*/ 15 h 779"/>
              <a:gd name="T62" fmla="*/ 649 w 779"/>
              <a:gd name="T63" fmla="*/ 0 h 779"/>
              <a:gd name="T64" fmla="*/ 322 w 779"/>
              <a:gd name="T65" fmla="*/ 248 h 779"/>
              <a:gd name="T66" fmla="*/ 360 w 779"/>
              <a:gd name="T67" fmla="*/ 219 h 779"/>
              <a:gd name="T68" fmla="*/ 422 w 779"/>
              <a:gd name="T69" fmla="*/ 421 h 779"/>
              <a:gd name="T70" fmla="*/ 188 w 779"/>
              <a:gd name="T71" fmla="*/ 308 h 779"/>
              <a:gd name="T72" fmla="*/ 101 w 779"/>
              <a:gd name="T73" fmla="*/ 227 h 779"/>
              <a:gd name="T74" fmla="*/ 71 w 779"/>
              <a:gd name="T75" fmla="*/ 169 h 779"/>
              <a:gd name="T76" fmla="*/ 67 w 779"/>
              <a:gd name="T77" fmla="*/ 116 h 779"/>
              <a:gd name="T78" fmla="*/ 105 w 779"/>
              <a:gd name="T79" fmla="*/ 70 h 779"/>
              <a:gd name="T80" fmla="*/ 147 w 779"/>
              <a:gd name="T81" fmla="*/ 67 h 779"/>
              <a:gd name="T82" fmla="*/ 165 w 779"/>
              <a:gd name="T83" fmla="*/ 133 h 779"/>
              <a:gd name="T84" fmla="*/ 185 w 779"/>
              <a:gd name="T85" fmla="*/ 284 h 779"/>
              <a:gd name="T86" fmla="*/ 593 w 779"/>
              <a:gd name="T87" fmla="*/ 308 h 779"/>
              <a:gd name="T88" fmla="*/ 600 w 779"/>
              <a:gd name="T89" fmla="*/ 254 h 779"/>
              <a:gd name="T90" fmla="*/ 616 w 779"/>
              <a:gd name="T91" fmla="*/ 104 h 779"/>
              <a:gd name="T92" fmla="*/ 641 w 779"/>
              <a:gd name="T93" fmla="*/ 65 h 779"/>
              <a:gd name="T94" fmla="*/ 686 w 779"/>
              <a:gd name="T95" fmla="*/ 75 h 779"/>
              <a:gd name="T96" fmla="*/ 715 w 779"/>
              <a:gd name="T97" fmla="*/ 130 h 779"/>
              <a:gd name="T98" fmla="*/ 705 w 779"/>
              <a:gd name="T99" fmla="*/ 181 h 779"/>
              <a:gd name="T100" fmla="*/ 659 w 779"/>
              <a:gd name="T101" fmla="*/ 248 h 779"/>
              <a:gd name="T102" fmla="*/ 593 w 779"/>
              <a:gd name="T103" fmla="*/ 308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9" h="779">
                <a:moveTo>
                  <a:pt x="649" y="0"/>
                </a:moveTo>
                <a:lnTo>
                  <a:pt x="649" y="0"/>
                </a:lnTo>
                <a:lnTo>
                  <a:pt x="631" y="1"/>
                </a:lnTo>
                <a:lnTo>
                  <a:pt x="614" y="5"/>
                </a:lnTo>
                <a:lnTo>
                  <a:pt x="598" y="10"/>
                </a:lnTo>
                <a:lnTo>
                  <a:pt x="583" y="17"/>
                </a:lnTo>
                <a:lnTo>
                  <a:pt x="569" y="27"/>
                </a:lnTo>
                <a:lnTo>
                  <a:pt x="557" y="38"/>
                </a:lnTo>
                <a:lnTo>
                  <a:pt x="546" y="51"/>
                </a:lnTo>
                <a:lnTo>
                  <a:pt x="537" y="65"/>
                </a:lnTo>
                <a:lnTo>
                  <a:pt x="243" y="65"/>
                </a:lnTo>
                <a:lnTo>
                  <a:pt x="243" y="65"/>
                </a:lnTo>
                <a:lnTo>
                  <a:pt x="233" y="51"/>
                </a:lnTo>
                <a:lnTo>
                  <a:pt x="222" y="38"/>
                </a:lnTo>
                <a:lnTo>
                  <a:pt x="210" y="27"/>
                </a:lnTo>
                <a:lnTo>
                  <a:pt x="196" y="17"/>
                </a:lnTo>
                <a:lnTo>
                  <a:pt x="181" y="10"/>
                </a:lnTo>
                <a:lnTo>
                  <a:pt x="165" y="5"/>
                </a:lnTo>
                <a:lnTo>
                  <a:pt x="148" y="1"/>
                </a:lnTo>
                <a:lnTo>
                  <a:pt x="130" y="0"/>
                </a:lnTo>
                <a:lnTo>
                  <a:pt x="130" y="0"/>
                </a:lnTo>
                <a:lnTo>
                  <a:pt x="116" y="0"/>
                </a:lnTo>
                <a:lnTo>
                  <a:pt x="104" y="3"/>
                </a:lnTo>
                <a:lnTo>
                  <a:pt x="92" y="5"/>
                </a:lnTo>
                <a:lnTo>
                  <a:pt x="79" y="10"/>
                </a:lnTo>
                <a:lnTo>
                  <a:pt x="68" y="15"/>
                </a:lnTo>
                <a:lnTo>
                  <a:pt x="57" y="22"/>
                </a:lnTo>
                <a:lnTo>
                  <a:pt x="47" y="30"/>
                </a:lnTo>
                <a:lnTo>
                  <a:pt x="39" y="37"/>
                </a:lnTo>
                <a:lnTo>
                  <a:pt x="30" y="47"/>
                </a:lnTo>
                <a:lnTo>
                  <a:pt x="23" y="57"/>
                </a:lnTo>
                <a:lnTo>
                  <a:pt x="17" y="68"/>
                </a:lnTo>
                <a:lnTo>
                  <a:pt x="10" y="79"/>
                </a:lnTo>
                <a:lnTo>
                  <a:pt x="7" y="91"/>
                </a:lnTo>
                <a:lnTo>
                  <a:pt x="3" y="104"/>
                </a:lnTo>
                <a:lnTo>
                  <a:pt x="2" y="116"/>
                </a:lnTo>
                <a:lnTo>
                  <a:pt x="0" y="130"/>
                </a:lnTo>
                <a:lnTo>
                  <a:pt x="0" y="130"/>
                </a:lnTo>
                <a:lnTo>
                  <a:pt x="2" y="149"/>
                </a:lnTo>
                <a:lnTo>
                  <a:pt x="4" y="168"/>
                </a:lnTo>
                <a:lnTo>
                  <a:pt x="8" y="185"/>
                </a:lnTo>
                <a:lnTo>
                  <a:pt x="13" y="201"/>
                </a:lnTo>
                <a:lnTo>
                  <a:pt x="20" y="217"/>
                </a:lnTo>
                <a:lnTo>
                  <a:pt x="28" y="232"/>
                </a:lnTo>
                <a:lnTo>
                  <a:pt x="36" y="247"/>
                </a:lnTo>
                <a:lnTo>
                  <a:pt x="46" y="260"/>
                </a:lnTo>
                <a:lnTo>
                  <a:pt x="57" y="274"/>
                </a:lnTo>
                <a:lnTo>
                  <a:pt x="68" y="287"/>
                </a:lnTo>
                <a:lnTo>
                  <a:pt x="93" y="312"/>
                </a:lnTo>
                <a:lnTo>
                  <a:pt x="119" y="335"/>
                </a:lnTo>
                <a:lnTo>
                  <a:pt x="145" y="359"/>
                </a:lnTo>
                <a:lnTo>
                  <a:pt x="145" y="359"/>
                </a:lnTo>
                <a:lnTo>
                  <a:pt x="168" y="378"/>
                </a:lnTo>
                <a:lnTo>
                  <a:pt x="190" y="398"/>
                </a:lnTo>
                <a:lnTo>
                  <a:pt x="211" y="418"/>
                </a:lnTo>
                <a:lnTo>
                  <a:pt x="230" y="439"/>
                </a:lnTo>
                <a:lnTo>
                  <a:pt x="230" y="439"/>
                </a:lnTo>
                <a:lnTo>
                  <a:pt x="239" y="462"/>
                </a:lnTo>
                <a:lnTo>
                  <a:pt x="249" y="486"/>
                </a:lnTo>
                <a:lnTo>
                  <a:pt x="260" y="506"/>
                </a:lnTo>
                <a:lnTo>
                  <a:pt x="273" y="527"/>
                </a:lnTo>
                <a:lnTo>
                  <a:pt x="284" y="545"/>
                </a:lnTo>
                <a:lnTo>
                  <a:pt x="296" y="562"/>
                </a:lnTo>
                <a:lnTo>
                  <a:pt x="310" y="575"/>
                </a:lnTo>
                <a:lnTo>
                  <a:pt x="323" y="589"/>
                </a:lnTo>
                <a:lnTo>
                  <a:pt x="323" y="589"/>
                </a:lnTo>
                <a:lnTo>
                  <a:pt x="332" y="599"/>
                </a:lnTo>
                <a:lnTo>
                  <a:pt x="338" y="608"/>
                </a:lnTo>
                <a:lnTo>
                  <a:pt x="343" y="616"/>
                </a:lnTo>
                <a:lnTo>
                  <a:pt x="346" y="624"/>
                </a:lnTo>
                <a:lnTo>
                  <a:pt x="348" y="631"/>
                </a:lnTo>
                <a:lnTo>
                  <a:pt x="348" y="638"/>
                </a:lnTo>
                <a:lnTo>
                  <a:pt x="346" y="644"/>
                </a:lnTo>
                <a:lnTo>
                  <a:pt x="345" y="651"/>
                </a:lnTo>
                <a:lnTo>
                  <a:pt x="342" y="656"/>
                </a:lnTo>
                <a:lnTo>
                  <a:pt x="337" y="662"/>
                </a:lnTo>
                <a:lnTo>
                  <a:pt x="332" y="667"/>
                </a:lnTo>
                <a:lnTo>
                  <a:pt x="326" y="672"/>
                </a:lnTo>
                <a:lnTo>
                  <a:pt x="312" y="680"/>
                </a:lnTo>
                <a:lnTo>
                  <a:pt x="295" y="688"/>
                </a:lnTo>
                <a:lnTo>
                  <a:pt x="260" y="705"/>
                </a:lnTo>
                <a:lnTo>
                  <a:pt x="243" y="713"/>
                </a:lnTo>
                <a:lnTo>
                  <a:pt x="227" y="723"/>
                </a:lnTo>
                <a:lnTo>
                  <a:pt x="212" y="734"/>
                </a:lnTo>
                <a:lnTo>
                  <a:pt x="206" y="741"/>
                </a:lnTo>
                <a:lnTo>
                  <a:pt x="201" y="747"/>
                </a:lnTo>
                <a:lnTo>
                  <a:pt x="197" y="754"/>
                </a:lnTo>
                <a:lnTo>
                  <a:pt x="195" y="762"/>
                </a:lnTo>
                <a:lnTo>
                  <a:pt x="193" y="770"/>
                </a:lnTo>
                <a:lnTo>
                  <a:pt x="191" y="779"/>
                </a:lnTo>
                <a:lnTo>
                  <a:pt x="584" y="779"/>
                </a:lnTo>
                <a:lnTo>
                  <a:pt x="584" y="779"/>
                </a:lnTo>
                <a:lnTo>
                  <a:pt x="584" y="770"/>
                </a:lnTo>
                <a:lnTo>
                  <a:pt x="582" y="762"/>
                </a:lnTo>
                <a:lnTo>
                  <a:pt x="579" y="754"/>
                </a:lnTo>
                <a:lnTo>
                  <a:pt x="574" y="748"/>
                </a:lnTo>
                <a:lnTo>
                  <a:pt x="571" y="742"/>
                </a:lnTo>
                <a:lnTo>
                  <a:pt x="564" y="736"/>
                </a:lnTo>
                <a:lnTo>
                  <a:pt x="551" y="725"/>
                </a:lnTo>
                <a:lnTo>
                  <a:pt x="535" y="715"/>
                </a:lnTo>
                <a:lnTo>
                  <a:pt x="519" y="706"/>
                </a:lnTo>
                <a:lnTo>
                  <a:pt x="483" y="689"/>
                </a:lnTo>
                <a:lnTo>
                  <a:pt x="467" y="681"/>
                </a:lnTo>
                <a:lnTo>
                  <a:pt x="454" y="673"/>
                </a:lnTo>
                <a:lnTo>
                  <a:pt x="441" y="663"/>
                </a:lnTo>
                <a:lnTo>
                  <a:pt x="436" y="658"/>
                </a:lnTo>
                <a:lnTo>
                  <a:pt x="433" y="653"/>
                </a:lnTo>
                <a:lnTo>
                  <a:pt x="430" y="647"/>
                </a:lnTo>
                <a:lnTo>
                  <a:pt x="429" y="642"/>
                </a:lnTo>
                <a:lnTo>
                  <a:pt x="428" y="635"/>
                </a:lnTo>
                <a:lnTo>
                  <a:pt x="429" y="628"/>
                </a:lnTo>
                <a:lnTo>
                  <a:pt x="431" y="621"/>
                </a:lnTo>
                <a:lnTo>
                  <a:pt x="435" y="612"/>
                </a:lnTo>
                <a:lnTo>
                  <a:pt x="441" y="604"/>
                </a:lnTo>
                <a:lnTo>
                  <a:pt x="449" y="595"/>
                </a:lnTo>
                <a:lnTo>
                  <a:pt x="449" y="595"/>
                </a:lnTo>
                <a:lnTo>
                  <a:pt x="462" y="583"/>
                </a:lnTo>
                <a:lnTo>
                  <a:pt x="477" y="568"/>
                </a:lnTo>
                <a:lnTo>
                  <a:pt x="491" y="551"/>
                </a:lnTo>
                <a:lnTo>
                  <a:pt x="504" y="532"/>
                </a:lnTo>
                <a:lnTo>
                  <a:pt x="516" y="511"/>
                </a:lnTo>
                <a:lnTo>
                  <a:pt x="529" y="489"/>
                </a:lnTo>
                <a:lnTo>
                  <a:pt x="540" y="465"/>
                </a:lnTo>
                <a:lnTo>
                  <a:pt x="551" y="439"/>
                </a:lnTo>
                <a:lnTo>
                  <a:pt x="551" y="439"/>
                </a:lnTo>
                <a:lnTo>
                  <a:pt x="569" y="418"/>
                </a:lnTo>
                <a:lnTo>
                  <a:pt x="589" y="398"/>
                </a:lnTo>
                <a:lnTo>
                  <a:pt x="611" y="378"/>
                </a:lnTo>
                <a:lnTo>
                  <a:pt x="635" y="359"/>
                </a:lnTo>
                <a:lnTo>
                  <a:pt x="635" y="359"/>
                </a:lnTo>
                <a:lnTo>
                  <a:pt x="660" y="335"/>
                </a:lnTo>
                <a:lnTo>
                  <a:pt x="688" y="312"/>
                </a:lnTo>
                <a:lnTo>
                  <a:pt x="711" y="287"/>
                </a:lnTo>
                <a:lnTo>
                  <a:pt x="723" y="274"/>
                </a:lnTo>
                <a:lnTo>
                  <a:pt x="733" y="260"/>
                </a:lnTo>
                <a:lnTo>
                  <a:pt x="743" y="247"/>
                </a:lnTo>
                <a:lnTo>
                  <a:pt x="752" y="232"/>
                </a:lnTo>
                <a:lnTo>
                  <a:pt x="760" y="217"/>
                </a:lnTo>
                <a:lnTo>
                  <a:pt x="766" y="201"/>
                </a:lnTo>
                <a:lnTo>
                  <a:pt x="771" y="185"/>
                </a:lnTo>
                <a:lnTo>
                  <a:pt x="776" y="168"/>
                </a:lnTo>
                <a:lnTo>
                  <a:pt x="777" y="149"/>
                </a:lnTo>
                <a:lnTo>
                  <a:pt x="779" y="130"/>
                </a:lnTo>
                <a:lnTo>
                  <a:pt x="779" y="130"/>
                </a:lnTo>
                <a:lnTo>
                  <a:pt x="779" y="116"/>
                </a:lnTo>
                <a:lnTo>
                  <a:pt x="776" y="104"/>
                </a:lnTo>
                <a:lnTo>
                  <a:pt x="774" y="91"/>
                </a:lnTo>
                <a:lnTo>
                  <a:pt x="769" y="79"/>
                </a:lnTo>
                <a:lnTo>
                  <a:pt x="764" y="68"/>
                </a:lnTo>
                <a:lnTo>
                  <a:pt x="756" y="57"/>
                </a:lnTo>
                <a:lnTo>
                  <a:pt x="749" y="47"/>
                </a:lnTo>
                <a:lnTo>
                  <a:pt x="742" y="37"/>
                </a:lnTo>
                <a:lnTo>
                  <a:pt x="732" y="30"/>
                </a:lnTo>
                <a:lnTo>
                  <a:pt x="722" y="22"/>
                </a:lnTo>
                <a:lnTo>
                  <a:pt x="711" y="15"/>
                </a:lnTo>
                <a:lnTo>
                  <a:pt x="700" y="10"/>
                </a:lnTo>
                <a:lnTo>
                  <a:pt x="688" y="5"/>
                </a:lnTo>
                <a:lnTo>
                  <a:pt x="675" y="3"/>
                </a:lnTo>
                <a:lnTo>
                  <a:pt x="663" y="0"/>
                </a:lnTo>
                <a:lnTo>
                  <a:pt x="649" y="0"/>
                </a:lnTo>
                <a:lnTo>
                  <a:pt x="649" y="0"/>
                </a:lnTo>
                <a:close/>
                <a:moveTo>
                  <a:pt x="308" y="250"/>
                </a:moveTo>
                <a:lnTo>
                  <a:pt x="308" y="250"/>
                </a:lnTo>
                <a:lnTo>
                  <a:pt x="316" y="249"/>
                </a:lnTo>
                <a:lnTo>
                  <a:pt x="322" y="248"/>
                </a:lnTo>
                <a:lnTo>
                  <a:pt x="328" y="247"/>
                </a:lnTo>
                <a:lnTo>
                  <a:pt x="334" y="244"/>
                </a:lnTo>
                <a:lnTo>
                  <a:pt x="344" y="237"/>
                </a:lnTo>
                <a:lnTo>
                  <a:pt x="353" y="228"/>
                </a:lnTo>
                <a:lnTo>
                  <a:pt x="360" y="219"/>
                </a:lnTo>
                <a:lnTo>
                  <a:pt x="365" y="210"/>
                </a:lnTo>
                <a:lnTo>
                  <a:pt x="369" y="202"/>
                </a:lnTo>
                <a:lnTo>
                  <a:pt x="370" y="195"/>
                </a:lnTo>
                <a:lnTo>
                  <a:pt x="422" y="195"/>
                </a:lnTo>
                <a:lnTo>
                  <a:pt x="422" y="421"/>
                </a:lnTo>
                <a:lnTo>
                  <a:pt x="358" y="421"/>
                </a:lnTo>
                <a:lnTo>
                  <a:pt x="358" y="292"/>
                </a:lnTo>
                <a:lnTo>
                  <a:pt x="308" y="292"/>
                </a:lnTo>
                <a:lnTo>
                  <a:pt x="308" y="250"/>
                </a:lnTo>
                <a:close/>
                <a:moveTo>
                  <a:pt x="188" y="308"/>
                </a:moveTo>
                <a:lnTo>
                  <a:pt x="188" y="308"/>
                </a:lnTo>
                <a:lnTo>
                  <a:pt x="163" y="288"/>
                </a:lnTo>
                <a:lnTo>
                  <a:pt x="141" y="267"/>
                </a:lnTo>
                <a:lnTo>
                  <a:pt x="120" y="248"/>
                </a:lnTo>
                <a:lnTo>
                  <a:pt x="101" y="227"/>
                </a:lnTo>
                <a:lnTo>
                  <a:pt x="94" y="216"/>
                </a:lnTo>
                <a:lnTo>
                  <a:pt x="87" y="205"/>
                </a:lnTo>
                <a:lnTo>
                  <a:pt x="81" y="194"/>
                </a:lnTo>
                <a:lnTo>
                  <a:pt x="76" y="181"/>
                </a:lnTo>
                <a:lnTo>
                  <a:pt x="71" y="169"/>
                </a:lnTo>
                <a:lnTo>
                  <a:pt x="68" y="157"/>
                </a:lnTo>
                <a:lnTo>
                  <a:pt x="66" y="143"/>
                </a:lnTo>
                <a:lnTo>
                  <a:pt x="66" y="130"/>
                </a:lnTo>
                <a:lnTo>
                  <a:pt x="66" y="130"/>
                </a:lnTo>
                <a:lnTo>
                  <a:pt x="67" y="116"/>
                </a:lnTo>
                <a:lnTo>
                  <a:pt x="71" y="104"/>
                </a:lnTo>
                <a:lnTo>
                  <a:pt x="77" y="93"/>
                </a:lnTo>
                <a:lnTo>
                  <a:pt x="84" y="84"/>
                </a:lnTo>
                <a:lnTo>
                  <a:pt x="94" y="75"/>
                </a:lnTo>
                <a:lnTo>
                  <a:pt x="105" y="70"/>
                </a:lnTo>
                <a:lnTo>
                  <a:pt x="117" y="67"/>
                </a:lnTo>
                <a:lnTo>
                  <a:pt x="130" y="65"/>
                </a:lnTo>
                <a:lnTo>
                  <a:pt x="130" y="65"/>
                </a:lnTo>
                <a:lnTo>
                  <a:pt x="140" y="65"/>
                </a:lnTo>
                <a:lnTo>
                  <a:pt x="147" y="67"/>
                </a:lnTo>
                <a:lnTo>
                  <a:pt x="156" y="70"/>
                </a:lnTo>
                <a:lnTo>
                  <a:pt x="163" y="73"/>
                </a:lnTo>
                <a:lnTo>
                  <a:pt x="163" y="73"/>
                </a:lnTo>
                <a:lnTo>
                  <a:pt x="163" y="104"/>
                </a:lnTo>
                <a:lnTo>
                  <a:pt x="165" y="133"/>
                </a:lnTo>
                <a:lnTo>
                  <a:pt x="168" y="164"/>
                </a:lnTo>
                <a:lnTo>
                  <a:pt x="170" y="194"/>
                </a:lnTo>
                <a:lnTo>
                  <a:pt x="174" y="224"/>
                </a:lnTo>
                <a:lnTo>
                  <a:pt x="179" y="254"/>
                </a:lnTo>
                <a:lnTo>
                  <a:pt x="185" y="284"/>
                </a:lnTo>
                <a:lnTo>
                  <a:pt x="191" y="312"/>
                </a:lnTo>
                <a:lnTo>
                  <a:pt x="191" y="312"/>
                </a:lnTo>
                <a:lnTo>
                  <a:pt x="188" y="308"/>
                </a:lnTo>
                <a:lnTo>
                  <a:pt x="188" y="308"/>
                </a:lnTo>
                <a:close/>
                <a:moveTo>
                  <a:pt x="593" y="308"/>
                </a:moveTo>
                <a:lnTo>
                  <a:pt x="593" y="308"/>
                </a:lnTo>
                <a:lnTo>
                  <a:pt x="589" y="312"/>
                </a:lnTo>
                <a:lnTo>
                  <a:pt x="589" y="312"/>
                </a:lnTo>
                <a:lnTo>
                  <a:pt x="595" y="284"/>
                </a:lnTo>
                <a:lnTo>
                  <a:pt x="600" y="254"/>
                </a:lnTo>
                <a:lnTo>
                  <a:pt x="605" y="224"/>
                </a:lnTo>
                <a:lnTo>
                  <a:pt x="609" y="194"/>
                </a:lnTo>
                <a:lnTo>
                  <a:pt x="612" y="164"/>
                </a:lnTo>
                <a:lnTo>
                  <a:pt x="615" y="133"/>
                </a:lnTo>
                <a:lnTo>
                  <a:pt x="616" y="104"/>
                </a:lnTo>
                <a:lnTo>
                  <a:pt x="616" y="73"/>
                </a:lnTo>
                <a:lnTo>
                  <a:pt x="616" y="73"/>
                </a:lnTo>
                <a:lnTo>
                  <a:pt x="624" y="70"/>
                </a:lnTo>
                <a:lnTo>
                  <a:pt x="632" y="67"/>
                </a:lnTo>
                <a:lnTo>
                  <a:pt x="641" y="65"/>
                </a:lnTo>
                <a:lnTo>
                  <a:pt x="649" y="65"/>
                </a:lnTo>
                <a:lnTo>
                  <a:pt x="649" y="65"/>
                </a:lnTo>
                <a:lnTo>
                  <a:pt x="663" y="67"/>
                </a:lnTo>
                <a:lnTo>
                  <a:pt x="675" y="70"/>
                </a:lnTo>
                <a:lnTo>
                  <a:pt x="686" y="75"/>
                </a:lnTo>
                <a:lnTo>
                  <a:pt x="696" y="84"/>
                </a:lnTo>
                <a:lnTo>
                  <a:pt x="704" y="93"/>
                </a:lnTo>
                <a:lnTo>
                  <a:pt x="710" y="104"/>
                </a:lnTo>
                <a:lnTo>
                  <a:pt x="713" y="116"/>
                </a:lnTo>
                <a:lnTo>
                  <a:pt x="715" y="130"/>
                </a:lnTo>
                <a:lnTo>
                  <a:pt x="715" y="130"/>
                </a:lnTo>
                <a:lnTo>
                  <a:pt x="713" y="143"/>
                </a:lnTo>
                <a:lnTo>
                  <a:pt x="712" y="157"/>
                </a:lnTo>
                <a:lnTo>
                  <a:pt x="708" y="169"/>
                </a:lnTo>
                <a:lnTo>
                  <a:pt x="705" y="181"/>
                </a:lnTo>
                <a:lnTo>
                  <a:pt x="699" y="194"/>
                </a:lnTo>
                <a:lnTo>
                  <a:pt x="692" y="205"/>
                </a:lnTo>
                <a:lnTo>
                  <a:pt x="686" y="216"/>
                </a:lnTo>
                <a:lnTo>
                  <a:pt x="678" y="227"/>
                </a:lnTo>
                <a:lnTo>
                  <a:pt x="659" y="248"/>
                </a:lnTo>
                <a:lnTo>
                  <a:pt x="640" y="267"/>
                </a:lnTo>
                <a:lnTo>
                  <a:pt x="616" y="288"/>
                </a:lnTo>
                <a:lnTo>
                  <a:pt x="593" y="308"/>
                </a:lnTo>
                <a:lnTo>
                  <a:pt x="593" y="308"/>
                </a:lnTo>
                <a:close/>
                <a:moveTo>
                  <a:pt x="593" y="308"/>
                </a:moveTo>
                <a:lnTo>
                  <a:pt x="593" y="308"/>
                </a:lnTo>
                <a:close/>
              </a:path>
            </a:pathLst>
          </a:custGeom>
          <a:solidFill>
            <a:srgbClr val="A7B3BC"/>
          </a:solidFill>
          <a:ln>
            <a:noFill/>
          </a:ln>
        </p:spPr>
        <p:txBody>
          <a:bodyPr vert="horz" wrap="square" lIns="91440" tIns="45720" rIns="91440" bIns="45720" numCol="1" anchor="t" anchorCtr="0" compatLnSpc="1">
            <a:prstTxWarp prst="textNoShape">
              <a:avLst/>
            </a:prstTxWarp>
          </a:bodyPr>
          <a:lstStyle/>
          <a:p>
            <a:endParaRPr lang="pl-PL"/>
          </a:p>
        </p:txBody>
      </p:sp>
      <p:sp>
        <p:nvSpPr>
          <p:cNvPr id="12" name="Prostokąt: zaokrąglone rogi 11">
            <a:extLst>
              <a:ext uri="{FF2B5EF4-FFF2-40B4-BE49-F238E27FC236}">
                <a16:creationId xmlns:a16="http://schemas.microsoft.com/office/drawing/2014/main" id="{F56B4362-CADB-9BF2-0993-4CEBDABB724C}"/>
              </a:ext>
            </a:extLst>
          </p:cNvPr>
          <p:cNvSpPr/>
          <p:nvPr/>
        </p:nvSpPr>
        <p:spPr>
          <a:xfrm>
            <a:off x="740268" y="1364776"/>
            <a:ext cx="935177" cy="2300724"/>
          </a:xfrm>
          <a:prstGeom prst="roundRect">
            <a:avLst>
              <a:gd name="adj" fmla="val 17701"/>
            </a:avLst>
          </a:prstGeom>
          <a:noFill/>
          <a:ln w="6350">
            <a:solidFill>
              <a:schemeClr val="accent4"/>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59" name="Symbol zastępczy tekstu 7">
            <a:extLst>
              <a:ext uri="{FF2B5EF4-FFF2-40B4-BE49-F238E27FC236}">
                <a16:creationId xmlns:a16="http://schemas.microsoft.com/office/drawing/2014/main" id="{FDFBDE47-CCB1-243D-315A-3485CA46EF0A}"/>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a:t>
            </a:r>
          </a:p>
        </p:txBody>
      </p:sp>
      <p:grpSp>
        <p:nvGrpSpPr>
          <p:cNvPr id="60" name="Grafika 6" descr="Czapka ukończenia szkoły">
            <a:extLst>
              <a:ext uri="{FF2B5EF4-FFF2-40B4-BE49-F238E27FC236}">
                <a16:creationId xmlns:a16="http://schemas.microsoft.com/office/drawing/2014/main" id="{9331384A-E87E-4A31-76BF-015952FD49BB}"/>
              </a:ext>
            </a:extLst>
          </p:cNvPr>
          <p:cNvGrpSpPr/>
          <p:nvPr/>
        </p:nvGrpSpPr>
        <p:grpSpPr>
          <a:xfrm>
            <a:off x="7785759" y="1175487"/>
            <a:ext cx="756000" cy="756000"/>
            <a:chOff x="4114800" y="2971800"/>
            <a:chExt cx="914400" cy="914400"/>
          </a:xfrm>
        </p:grpSpPr>
        <p:sp>
          <p:nvSpPr>
            <p:cNvPr id="61" name="Dowolny kształt: kształt 60">
              <a:extLst>
                <a:ext uri="{FF2B5EF4-FFF2-40B4-BE49-F238E27FC236}">
                  <a16:creationId xmlns:a16="http://schemas.microsoft.com/office/drawing/2014/main" id="{EC691F3C-DCAF-DC7D-9E73-50C31AEB8FB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62" name="Dowolny kształt: kształt 61">
              <a:extLst>
                <a:ext uri="{FF2B5EF4-FFF2-40B4-BE49-F238E27FC236}">
                  <a16:creationId xmlns:a16="http://schemas.microsoft.com/office/drawing/2014/main" id="{02749887-94ED-4624-C617-39EF619AEA4D}"/>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63" name="Symbol zastępczy tekstu 7">
            <a:extLst>
              <a:ext uri="{FF2B5EF4-FFF2-40B4-BE49-F238E27FC236}">
                <a16:creationId xmlns:a16="http://schemas.microsoft.com/office/drawing/2014/main" id="{8319EE58-44D2-3573-9E7C-7B73525511EE}"/>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8" name="pole tekstowe 7">
            <a:extLst>
              <a:ext uri="{FF2B5EF4-FFF2-40B4-BE49-F238E27FC236}">
                <a16:creationId xmlns:a16="http://schemas.microsoft.com/office/drawing/2014/main" id="{1C91EDB9-2699-D04A-FEA9-67AD150209B4}"/>
              </a:ext>
            </a:extLst>
          </p:cNvPr>
          <p:cNvSpPr txBox="1"/>
          <p:nvPr/>
        </p:nvSpPr>
        <p:spPr>
          <a:xfrm>
            <a:off x="315397" y="5361572"/>
            <a:ext cx="5389367" cy="215444"/>
          </a:xfrm>
          <a:prstGeom prst="rect">
            <a:avLst/>
          </a:prstGeom>
          <a:noFill/>
        </p:spPr>
        <p:txBody>
          <a:bodyPr wrap="square">
            <a:spAutoFit/>
          </a:bodyPr>
          <a:lstStyle/>
          <a:p>
            <a:pPr algn="just">
              <a:spcBef>
                <a:spcPct val="20000"/>
              </a:spcBef>
            </a:pPr>
            <a:r>
              <a:rPr lang="pl-PL" sz="800" i="1" dirty="0">
                <a:solidFill>
                  <a:schemeClr val="accent6"/>
                </a:solidFill>
              </a:rPr>
              <a:t>*Kategoria podstawowe i gimnazjalne ma niską liczebność, dane mają charakter jakościowy.</a:t>
            </a:r>
          </a:p>
        </p:txBody>
      </p:sp>
    </p:spTree>
    <p:extLst>
      <p:ext uri="{BB962C8B-B14F-4D97-AF65-F5344CB8AC3E}">
        <p14:creationId xmlns:p14="http://schemas.microsoft.com/office/powerpoint/2010/main" val="420045094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Problemy Polski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 Proszę wymienić trzy dziedziny, w których Pana(i) zdaniem nasz kraj ma najwięcej problemów do rozwiązania.</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region: północny n=151, wschodni n=142, północno-zachodni n=160, południowo-zachodni n=104, centralny n=97, woj. mazowieckie n=140, południowy n=206.</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pole tekstowe 17">
            <a:extLst>
              <a:ext uri="{FF2B5EF4-FFF2-40B4-BE49-F238E27FC236}">
                <a16:creationId xmlns:a16="http://schemas.microsoft.com/office/drawing/2014/main" id="{F2703DE9-F825-49E5-A6C8-C45807CDB3C2}"/>
              </a:ext>
            </a:extLst>
          </p:cNvPr>
          <p:cNvSpPr txBox="1"/>
          <p:nvPr/>
        </p:nvSpPr>
        <p:spPr>
          <a:xfrm>
            <a:off x="3745615" y="1211712"/>
            <a:ext cx="1897380" cy="276999"/>
          </a:xfrm>
          <a:prstGeom prst="rect">
            <a:avLst/>
          </a:prstGeom>
          <a:noFill/>
        </p:spPr>
        <p:txBody>
          <a:bodyPr wrap="square" rtlCol="0">
            <a:spAutoFit/>
          </a:bodyPr>
          <a:lstStyle/>
          <a:p>
            <a:r>
              <a:rPr lang="pl-PL" sz="1200" dirty="0"/>
              <a:t>Region:</a:t>
            </a:r>
          </a:p>
        </p:txBody>
      </p:sp>
      <p:grpSp>
        <p:nvGrpSpPr>
          <p:cNvPr id="21" name="Grupa 20">
            <a:extLst>
              <a:ext uri="{FF2B5EF4-FFF2-40B4-BE49-F238E27FC236}">
                <a16:creationId xmlns:a16="http://schemas.microsoft.com/office/drawing/2014/main" id="{7FEAEAEB-7A19-40AC-9BB6-6259F2E3FD49}"/>
              </a:ext>
            </a:extLst>
          </p:cNvPr>
          <p:cNvGrpSpPr/>
          <p:nvPr/>
        </p:nvGrpSpPr>
        <p:grpSpPr>
          <a:xfrm>
            <a:off x="3822493" y="1404811"/>
            <a:ext cx="3096273" cy="536854"/>
            <a:chOff x="603002" y="4450083"/>
            <a:chExt cx="3096273" cy="536854"/>
          </a:xfrm>
        </p:grpSpPr>
        <p:sp>
          <p:nvSpPr>
            <p:cNvPr id="252" name="pole tekstowe 251">
              <a:extLst>
                <a:ext uri="{FF2B5EF4-FFF2-40B4-BE49-F238E27FC236}">
                  <a16:creationId xmlns:a16="http://schemas.microsoft.com/office/drawing/2014/main" id="{3247EF41-58A5-423A-A485-1AFB02035843}"/>
                </a:ext>
              </a:extLst>
            </p:cNvPr>
            <p:cNvSpPr txBox="1"/>
            <p:nvPr/>
          </p:nvSpPr>
          <p:spPr>
            <a:xfrm>
              <a:off x="647580" y="4450083"/>
              <a:ext cx="1793503" cy="230832"/>
            </a:xfrm>
            <a:prstGeom prst="rect">
              <a:avLst/>
            </a:prstGeom>
            <a:noFill/>
          </p:spPr>
          <p:txBody>
            <a:bodyPr wrap="square" rtlCol="0">
              <a:spAutoFit/>
            </a:bodyPr>
            <a:lstStyle/>
            <a:p>
              <a:r>
                <a:rPr lang="pl-PL" sz="900" dirty="0">
                  <a:solidFill>
                    <a:schemeClr val="tx1">
                      <a:lumMod val="75000"/>
                    </a:schemeClr>
                  </a:solidFill>
                </a:rPr>
                <a:t>północny </a:t>
              </a:r>
            </a:p>
          </p:txBody>
        </p:sp>
        <p:sp>
          <p:nvSpPr>
            <p:cNvPr id="253" name="Prostokąt 252">
              <a:extLst>
                <a:ext uri="{FF2B5EF4-FFF2-40B4-BE49-F238E27FC236}">
                  <a16:creationId xmlns:a16="http://schemas.microsoft.com/office/drawing/2014/main" id="{F1FC7F3A-A16F-4520-841F-04DC43AFD1D9}"/>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54" name="Prostokąt 253">
              <a:extLst>
                <a:ext uri="{FF2B5EF4-FFF2-40B4-BE49-F238E27FC236}">
                  <a16:creationId xmlns:a16="http://schemas.microsoft.com/office/drawing/2014/main" id="{1DB03EC3-3AE1-4096-9C6D-6482F74358ED}"/>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55" name="Prostokąt 254">
              <a:extLst>
                <a:ext uri="{FF2B5EF4-FFF2-40B4-BE49-F238E27FC236}">
                  <a16:creationId xmlns:a16="http://schemas.microsoft.com/office/drawing/2014/main" id="{92DC9B1B-93D3-4049-8FAD-1FCA2844E969}"/>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56" name="pole tekstowe 255">
              <a:extLst>
                <a:ext uri="{FF2B5EF4-FFF2-40B4-BE49-F238E27FC236}">
                  <a16:creationId xmlns:a16="http://schemas.microsoft.com/office/drawing/2014/main" id="{C99D1CAF-5277-4430-A5F4-6A7A80C4E80D}"/>
                </a:ext>
              </a:extLst>
            </p:cNvPr>
            <p:cNvSpPr txBox="1"/>
            <p:nvPr/>
          </p:nvSpPr>
          <p:spPr>
            <a:xfrm>
              <a:off x="647580" y="4592294"/>
              <a:ext cx="1793503" cy="230832"/>
            </a:xfrm>
            <a:prstGeom prst="rect">
              <a:avLst/>
            </a:prstGeom>
            <a:noFill/>
          </p:spPr>
          <p:txBody>
            <a:bodyPr wrap="square" rtlCol="0">
              <a:spAutoFit/>
            </a:bodyPr>
            <a:lstStyle/>
            <a:p>
              <a:r>
                <a:rPr lang="pl-PL" sz="900">
                  <a:solidFill>
                    <a:schemeClr val="tx1">
                      <a:lumMod val="75000"/>
                    </a:schemeClr>
                  </a:solidFill>
                </a:rPr>
                <a:t>wschodni</a:t>
              </a:r>
            </a:p>
          </p:txBody>
        </p:sp>
        <p:sp>
          <p:nvSpPr>
            <p:cNvPr id="257" name="pole tekstowe 256">
              <a:extLst>
                <a:ext uri="{FF2B5EF4-FFF2-40B4-BE49-F238E27FC236}">
                  <a16:creationId xmlns:a16="http://schemas.microsoft.com/office/drawing/2014/main" id="{A721116B-ED85-4524-9BB0-BC89D2B5A0BA}"/>
                </a:ext>
              </a:extLst>
            </p:cNvPr>
            <p:cNvSpPr txBox="1"/>
            <p:nvPr/>
          </p:nvSpPr>
          <p:spPr>
            <a:xfrm>
              <a:off x="647580" y="4734505"/>
              <a:ext cx="1793503" cy="230832"/>
            </a:xfrm>
            <a:prstGeom prst="rect">
              <a:avLst/>
            </a:prstGeom>
            <a:noFill/>
          </p:spPr>
          <p:txBody>
            <a:bodyPr wrap="square" rtlCol="0">
              <a:spAutoFit/>
            </a:bodyPr>
            <a:lstStyle/>
            <a:p>
              <a:r>
                <a:rPr lang="pl-PL" sz="900">
                  <a:solidFill>
                    <a:schemeClr val="tx1">
                      <a:lumMod val="75000"/>
                    </a:schemeClr>
                  </a:solidFill>
                </a:rPr>
                <a:t>północno-zachodni</a:t>
              </a:r>
            </a:p>
          </p:txBody>
        </p:sp>
        <p:sp>
          <p:nvSpPr>
            <p:cNvPr id="258" name="pole tekstowe 257">
              <a:extLst>
                <a:ext uri="{FF2B5EF4-FFF2-40B4-BE49-F238E27FC236}">
                  <a16:creationId xmlns:a16="http://schemas.microsoft.com/office/drawing/2014/main" id="{F38D7CD0-8BC5-4BE8-AF6D-E38A9508FB33}"/>
                </a:ext>
              </a:extLst>
            </p:cNvPr>
            <p:cNvSpPr txBox="1"/>
            <p:nvPr/>
          </p:nvSpPr>
          <p:spPr>
            <a:xfrm>
              <a:off x="1905279" y="4468067"/>
              <a:ext cx="1793503" cy="230832"/>
            </a:xfrm>
            <a:prstGeom prst="rect">
              <a:avLst/>
            </a:prstGeom>
            <a:noFill/>
          </p:spPr>
          <p:txBody>
            <a:bodyPr wrap="square" rtlCol="0">
              <a:spAutoFit/>
            </a:bodyPr>
            <a:lstStyle/>
            <a:p>
              <a:r>
                <a:rPr lang="pl-PL" sz="900" dirty="0">
                  <a:solidFill>
                    <a:schemeClr val="tx1">
                      <a:lumMod val="75000"/>
                    </a:schemeClr>
                  </a:solidFill>
                </a:rPr>
                <a:t>południowo-zachodni</a:t>
              </a:r>
            </a:p>
          </p:txBody>
        </p:sp>
        <p:sp>
          <p:nvSpPr>
            <p:cNvPr id="259" name="Prostokąt 258">
              <a:extLst>
                <a:ext uri="{FF2B5EF4-FFF2-40B4-BE49-F238E27FC236}">
                  <a16:creationId xmlns:a16="http://schemas.microsoft.com/office/drawing/2014/main" id="{7DB7D084-7176-4A1D-AD78-6A28A4863DBD}"/>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60" name="Prostokąt 259">
              <a:extLst>
                <a:ext uri="{FF2B5EF4-FFF2-40B4-BE49-F238E27FC236}">
                  <a16:creationId xmlns:a16="http://schemas.microsoft.com/office/drawing/2014/main" id="{FE260726-6702-4EA0-9A5E-94FAFC008687}"/>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61" name="pole tekstowe 260">
              <a:extLst>
                <a:ext uri="{FF2B5EF4-FFF2-40B4-BE49-F238E27FC236}">
                  <a16:creationId xmlns:a16="http://schemas.microsoft.com/office/drawing/2014/main" id="{8E5600F6-2167-4CFE-83D4-CDE4FBE881F7}"/>
                </a:ext>
              </a:extLst>
            </p:cNvPr>
            <p:cNvSpPr txBox="1"/>
            <p:nvPr/>
          </p:nvSpPr>
          <p:spPr>
            <a:xfrm>
              <a:off x="1905279" y="4610279"/>
              <a:ext cx="1793503" cy="230832"/>
            </a:xfrm>
            <a:prstGeom prst="rect">
              <a:avLst/>
            </a:prstGeom>
            <a:noFill/>
          </p:spPr>
          <p:txBody>
            <a:bodyPr wrap="square" rtlCol="0">
              <a:spAutoFit/>
            </a:bodyPr>
            <a:lstStyle/>
            <a:p>
              <a:r>
                <a:rPr lang="pl-PL" sz="900">
                  <a:solidFill>
                    <a:schemeClr val="tx1">
                      <a:lumMod val="75000"/>
                    </a:schemeClr>
                  </a:solidFill>
                </a:rPr>
                <a:t>centralny</a:t>
              </a:r>
            </a:p>
          </p:txBody>
        </p:sp>
        <p:sp>
          <p:nvSpPr>
            <p:cNvPr id="19" name="Prostokąt 18">
              <a:extLst>
                <a:ext uri="{FF2B5EF4-FFF2-40B4-BE49-F238E27FC236}">
                  <a16:creationId xmlns:a16="http://schemas.microsoft.com/office/drawing/2014/main" id="{7298C2F7-D9B4-432E-AD72-F657A35C01BC}"/>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0" name="pole tekstowe 19">
              <a:extLst>
                <a:ext uri="{FF2B5EF4-FFF2-40B4-BE49-F238E27FC236}">
                  <a16:creationId xmlns:a16="http://schemas.microsoft.com/office/drawing/2014/main" id="{43592AF6-85BE-44A5-8814-99BBA417A009}"/>
                </a:ext>
              </a:extLst>
            </p:cNvPr>
            <p:cNvSpPr txBox="1"/>
            <p:nvPr/>
          </p:nvSpPr>
          <p:spPr>
            <a:xfrm>
              <a:off x="1905772" y="4756105"/>
              <a:ext cx="1793503" cy="230832"/>
            </a:xfrm>
            <a:prstGeom prst="rect">
              <a:avLst/>
            </a:prstGeom>
            <a:noFill/>
          </p:spPr>
          <p:txBody>
            <a:bodyPr wrap="square" rtlCol="0">
              <a:spAutoFit/>
            </a:bodyPr>
            <a:lstStyle/>
            <a:p>
              <a:r>
                <a:rPr lang="pl-PL" sz="900" dirty="0">
                  <a:solidFill>
                    <a:schemeClr val="tx1">
                      <a:lumMod val="75000"/>
                    </a:schemeClr>
                  </a:solidFill>
                </a:rPr>
                <a:t>południowy</a:t>
              </a:r>
            </a:p>
          </p:txBody>
        </p:sp>
      </p:grpSp>
      <p:sp>
        <p:nvSpPr>
          <p:cNvPr id="7" name="Symbol zastępczy tekstu 7">
            <a:extLst>
              <a:ext uri="{FF2B5EF4-FFF2-40B4-BE49-F238E27FC236}">
                <a16:creationId xmlns:a16="http://schemas.microsoft.com/office/drawing/2014/main" id="{72A057EB-E02F-4B6E-86CE-BC4746405E2A}"/>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109" name="pole tekstowe 108">
            <a:extLst>
              <a:ext uri="{FF2B5EF4-FFF2-40B4-BE49-F238E27FC236}">
                <a16:creationId xmlns:a16="http://schemas.microsoft.com/office/drawing/2014/main" id="{20E3B5DF-322D-4319-A496-BBCEBF46FC61}"/>
              </a:ext>
            </a:extLst>
          </p:cNvPr>
          <p:cNvSpPr txBox="1"/>
          <p:nvPr/>
        </p:nvSpPr>
        <p:spPr>
          <a:xfrm>
            <a:off x="607579" y="1369313"/>
            <a:ext cx="2627005"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WSKAZANIA Z ISTOTNYMI RÓŻNICAMI </a:t>
            </a:r>
            <a:endParaRPr lang="pl-PL" sz="1100" b="1"/>
          </a:p>
        </p:txBody>
      </p:sp>
      <p:grpSp>
        <p:nvGrpSpPr>
          <p:cNvPr id="10" name="Grupa 9">
            <a:extLst>
              <a:ext uri="{FF2B5EF4-FFF2-40B4-BE49-F238E27FC236}">
                <a16:creationId xmlns:a16="http://schemas.microsoft.com/office/drawing/2014/main" id="{CE057CCC-B200-3D27-3952-5D69B2FBD667}"/>
              </a:ext>
            </a:extLst>
          </p:cNvPr>
          <p:cNvGrpSpPr>
            <a:grpSpLocks noChangeAspect="1"/>
          </p:cNvGrpSpPr>
          <p:nvPr/>
        </p:nvGrpSpPr>
        <p:grpSpPr>
          <a:xfrm>
            <a:off x="6974006" y="1235431"/>
            <a:ext cx="1591083" cy="1403007"/>
            <a:chOff x="2595563" y="1260475"/>
            <a:chExt cx="4719637" cy="4394381"/>
          </a:xfrm>
          <a:solidFill>
            <a:schemeClr val="bg2">
              <a:lumMod val="90000"/>
            </a:schemeClr>
          </a:solidFill>
        </p:grpSpPr>
        <p:sp>
          <p:nvSpPr>
            <p:cNvPr id="11" name="Freeform 1">
              <a:extLst>
                <a:ext uri="{FF2B5EF4-FFF2-40B4-BE49-F238E27FC236}">
                  <a16:creationId xmlns:a16="http://schemas.microsoft.com/office/drawing/2014/main" id="{FC1E30B7-7C13-CAA6-6822-31E020442414}"/>
                </a:ext>
              </a:extLst>
            </p:cNvPr>
            <p:cNvSpPr/>
            <p:nvPr/>
          </p:nvSpPr>
          <p:spPr>
            <a:xfrm>
              <a:off x="2595563" y="1457325"/>
              <a:ext cx="1314450" cy="1408113"/>
            </a:xfrm>
            <a:custGeom>
              <a:avLst/>
              <a:gdLst>
                <a:gd name="connsiteX0" fmla="*/ 0 w 1314713"/>
                <a:gd name="connsiteY0" fmla="*/ 1209368 h 1407418"/>
                <a:gd name="connsiteX1" fmla="*/ 105346 w 1314713"/>
                <a:gd name="connsiteY1" fmla="*/ 1087167 h 1407418"/>
                <a:gd name="connsiteX2" fmla="*/ 176981 w 1314713"/>
                <a:gd name="connsiteY2" fmla="*/ 910187 h 1407418"/>
                <a:gd name="connsiteX3" fmla="*/ 105346 w 1314713"/>
                <a:gd name="connsiteY3" fmla="*/ 556225 h 1407418"/>
                <a:gd name="connsiteX4" fmla="*/ 117987 w 1314713"/>
                <a:gd name="connsiteY4" fmla="*/ 450880 h 1407418"/>
                <a:gd name="connsiteX5" fmla="*/ 244402 w 1314713"/>
                <a:gd name="connsiteY5" fmla="*/ 429811 h 1407418"/>
                <a:gd name="connsiteX6" fmla="*/ 493018 w 1314713"/>
                <a:gd name="connsiteY6" fmla="*/ 316037 h 1407418"/>
                <a:gd name="connsiteX7" fmla="*/ 762702 w 1314713"/>
                <a:gd name="connsiteY7" fmla="*/ 265471 h 1407418"/>
                <a:gd name="connsiteX8" fmla="*/ 825910 w 1314713"/>
                <a:gd name="connsiteY8" fmla="*/ 227547 h 1407418"/>
                <a:gd name="connsiteX9" fmla="*/ 1023960 w 1314713"/>
                <a:gd name="connsiteY9" fmla="*/ 202264 h 1407418"/>
                <a:gd name="connsiteX10" fmla="*/ 1163016 w 1314713"/>
                <a:gd name="connsiteY10" fmla="*/ 46352 h 1407418"/>
                <a:gd name="connsiteX11" fmla="*/ 1238865 w 1314713"/>
                <a:gd name="connsiteY11" fmla="*/ 0 h 1407418"/>
                <a:gd name="connsiteX12" fmla="*/ 1272575 w 1314713"/>
                <a:gd name="connsiteY12" fmla="*/ 189623 h 1407418"/>
                <a:gd name="connsiteX13" fmla="*/ 1222009 w 1314713"/>
                <a:gd name="connsiteY13" fmla="*/ 257044 h 1407418"/>
                <a:gd name="connsiteX14" fmla="*/ 1276789 w 1314713"/>
                <a:gd name="connsiteY14" fmla="*/ 366603 h 1407418"/>
                <a:gd name="connsiteX15" fmla="*/ 1264148 w 1314713"/>
                <a:gd name="connsiteY15" fmla="*/ 450880 h 1407418"/>
                <a:gd name="connsiteX16" fmla="*/ 1314713 w 1314713"/>
                <a:gd name="connsiteY16" fmla="*/ 501446 h 1407418"/>
                <a:gd name="connsiteX17" fmla="*/ 1302072 w 1314713"/>
                <a:gd name="connsiteY17" fmla="*/ 530942 h 1407418"/>
                <a:gd name="connsiteX18" fmla="*/ 1268361 w 1314713"/>
                <a:gd name="connsiteY18" fmla="*/ 552011 h 1407418"/>
                <a:gd name="connsiteX19" fmla="*/ 1200940 w 1314713"/>
                <a:gd name="connsiteY19" fmla="*/ 783772 h 1407418"/>
                <a:gd name="connsiteX20" fmla="*/ 1091381 w 1314713"/>
                <a:gd name="connsiteY20" fmla="*/ 825910 h 1407418"/>
                <a:gd name="connsiteX21" fmla="*/ 1163016 w 1314713"/>
                <a:gd name="connsiteY21" fmla="*/ 931256 h 1407418"/>
                <a:gd name="connsiteX22" fmla="*/ 1053456 w 1314713"/>
                <a:gd name="connsiteY22" fmla="*/ 1053457 h 1407418"/>
                <a:gd name="connsiteX23" fmla="*/ 889117 w 1314713"/>
                <a:gd name="connsiteY23" fmla="*/ 1137733 h 1407418"/>
                <a:gd name="connsiteX24" fmla="*/ 889117 w 1314713"/>
                <a:gd name="connsiteY24" fmla="*/ 1023960 h 1407418"/>
                <a:gd name="connsiteX25" fmla="*/ 830124 w 1314713"/>
                <a:gd name="connsiteY25" fmla="*/ 1036601 h 1407418"/>
                <a:gd name="connsiteX26" fmla="*/ 792199 w 1314713"/>
                <a:gd name="connsiteY26" fmla="*/ 1099809 h 1407418"/>
                <a:gd name="connsiteX27" fmla="*/ 661571 w 1314713"/>
                <a:gd name="connsiteY27" fmla="*/ 1112450 h 1407418"/>
                <a:gd name="connsiteX28" fmla="*/ 530942 w 1314713"/>
                <a:gd name="connsiteY28" fmla="*/ 1175658 h 1407418"/>
                <a:gd name="connsiteX29" fmla="*/ 455093 w 1314713"/>
                <a:gd name="connsiteY29" fmla="*/ 1230437 h 1407418"/>
                <a:gd name="connsiteX30" fmla="*/ 362389 w 1314713"/>
                <a:gd name="connsiteY30" fmla="*/ 1200941 h 1407418"/>
                <a:gd name="connsiteX31" fmla="*/ 286540 w 1314713"/>
                <a:gd name="connsiteY31" fmla="*/ 1331569 h 1407418"/>
                <a:gd name="connsiteX32" fmla="*/ 269685 w 1314713"/>
                <a:gd name="connsiteY32" fmla="*/ 1377921 h 1407418"/>
                <a:gd name="connsiteX33" fmla="*/ 181195 w 1314713"/>
                <a:gd name="connsiteY33" fmla="*/ 1407418 h 1407418"/>
                <a:gd name="connsiteX34" fmla="*/ 0 w 1314713"/>
                <a:gd name="connsiteY34" fmla="*/ 1209368 h 140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14713" h="1407418">
                  <a:moveTo>
                    <a:pt x="0" y="1209368"/>
                  </a:moveTo>
                  <a:lnTo>
                    <a:pt x="105346" y="1087167"/>
                  </a:lnTo>
                  <a:lnTo>
                    <a:pt x="176981" y="910187"/>
                  </a:lnTo>
                  <a:lnTo>
                    <a:pt x="105346" y="556225"/>
                  </a:lnTo>
                  <a:lnTo>
                    <a:pt x="117987" y="450880"/>
                  </a:lnTo>
                  <a:lnTo>
                    <a:pt x="244402" y="429811"/>
                  </a:lnTo>
                  <a:lnTo>
                    <a:pt x="493018" y="316037"/>
                  </a:lnTo>
                  <a:lnTo>
                    <a:pt x="762702" y="265471"/>
                  </a:lnTo>
                  <a:lnTo>
                    <a:pt x="825910" y="227547"/>
                  </a:lnTo>
                  <a:lnTo>
                    <a:pt x="1023960" y="202264"/>
                  </a:lnTo>
                  <a:lnTo>
                    <a:pt x="1163016" y="46352"/>
                  </a:lnTo>
                  <a:lnTo>
                    <a:pt x="1238865" y="0"/>
                  </a:lnTo>
                  <a:lnTo>
                    <a:pt x="1272575" y="189623"/>
                  </a:lnTo>
                  <a:lnTo>
                    <a:pt x="1222009" y="257044"/>
                  </a:lnTo>
                  <a:lnTo>
                    <a:pt x="1276789" y="366603"/>
                  </a:lnTo>
                  <a:lnTo>
                    <a:pt x="1264148" y="450880"/>
                  </a:lnTo>
                  <a:lnTo>
                    <a:pt x="1314713" y="501446"/>
                  </a:lnTo>
                  <a:lnTo>
                    <a:pt x="1302072" y="530942"/>
                  </a:lnTo>
                  <a:lnTo>
                    <a:pt x="1268361" y="552011"/>
                  </a:lnTo>
                  <a:lnTo>
                    <a:pt x="1200940" y="783772"/>
                  </a:lnTo>
                  <a:lnTo>
                    <a:pt x="1091381" y="825910"/>
                  </a:lnTo>
                  <a:lnTo>
                    <a:pt x="1163016" y="931256"/>
                  </a:lnTo>
                  <a:lnTo>
                    <a:pt x="1053456" y="1053457"/>
                  </a:lnTo>
                  <a:lnTo>
                    <a:pt x="889117" y="1137733"/>
                  </a:lnTo>
                  <a:lnTo>
                    <a:pt x="889117" y="1023960"/>
                  </a:lnTo>
                  <a:lnTo>
                    <a:pt x="830124" y="1036601"/>
                  </a:lnTo>
                  <a:lnTo>
                    <a:pt x="792199" y="1099809"/>
                  </a:lnTo>
                  <a:lnTo>
                    <a:pt x="661571" y="1112450"/>
                  </a:lnTo>
                  <a:lnTo>
                    <a:pt x="530942" y="1175658"/>
                  </a:lnTo>
                  <a:lnTo>
                    <a:pt x="455093" y="1230437"/>
                  </a:lnTo>
                  <a:lnTo>
                    <a:pt x="362389" y="1200941"/>
                  </a:lnTo>
                  <a:lnTo>
                    <a:pt x="286540" y="1331569"/>
                  </a:lnTo>
                  <a:lnTo>
                    <a:pt x="269685" y="1377921"/>
                  </a:lnTo>
                  <a:lnTo>
                    <a:pt x="181195" y="1407418"/>
                  </a:lnTo>
                  <a:lnTo>
                    <a:pt x="0" y="120936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12" name="Freeform 2">
              <a:extLst>
                <a:ext uri="{FF2B5EF4-FFF2-40B4-BE49-F238E27FC236}">
                  <a16:creationId xmlns:a16="http://schemas.microsoft.com/office/drawing/2014/main" id="{055CDFC3-EA4D-6115-BAE7-17EFE8A7EDDF}"/>
                </a:ext>
              </a:extLst>
            </p:cNvPr>
            <p:cNvSpPr/>
            <p:nvPr/>
          </p:nvSpPr>
          <p:spPr>
            <a:xfrm>
              <a:off x="3822700" y="1260475"/>
              <a:ext cx="1289050" cy="985838"/>
            </a:xfrm>
            <a:custGeom>
              <a:avLst/>
              <a:gdLst>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29497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7194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431" h="986035">
                  <a:moveTo>
                    <a:pt x="4214" y="189622"/>
                  </a:moveTo>
                  <a:lnTo>
                    <a:pt x="210691" y="117987"/>
                  </a:lnTo>
                  <a:lnTo>
                    <a:pt x="337106" y="67421"/>
                  </a:lnTo>
                  <a:lnTo>
                    <a:pt x="362389" y="21069"/>
                  </a:lnTo>
                  <a:lnTo>
                    <a:pt x="750061" y="0"/>
                  </a:lnTo>
                  <a:lnTo>
                    <a:pt x="986035" y="143270"/>
                  </a:lnTo>
                  <a:lnTo>
                    <a:pt x="973394" y="214905"/>
                  </a:lnTo>
                  <a:lnTo>
                    <a:pt x="800627" y="63207"/>
                  </a:lnTo>
                  <a:lnTo>
                    <a:pt x="783772" y="101131"/>
                  </a:lnTo>
                  <a:lnTo>
                    <a:pt x="851193" y="214905"/>
                  </a:lnTo>
                  <a:lnTo>
                    <a:pt x="859620" y="320250"/>
                  </a:lnTo>
                  <a:lnTo>
                    <a:pt x="948111" y="375030"/>
                  </a:lnTo>
                  <a:lnTo>
                    <a:pt x="1163016" y="370816"/>
                  </a:lnTo>
                  <a:lnTo>
                    <a:pt x="1129305" y="526728"/>
                  </a:lnTo>
                  <a:lnTo>
                    <a:pt x="1188299" y="606790"/>
                  </a:lnTo>
                  <a:lnTo>
                    <a:pt x="1188299" y="627860"/>
                  </a:lnTo>
                  <a:lnTo>
                    <a:pt x="1289431" y="669998"/>
                  </a:lnTo>
                  <a:lnTo>
                    <a:pt x="1163016" y="792199"/>
                  </a:lnTo>
                  <a:lnTo>
                    <a:pt x="1070312" y="872261"/>
                  </a:lnTo>
                  <a:lnTo>
                    <a:pt x="1057670" y="948110"/>
                  </a:lnTo>
                  <a:lnTo>
                    <a:pt x="956538" y="914400"/>
                  </a:lnTo>
                  <a:lnTo>
                    <a:pt x="863834" y="846978"/>
                  </a:lnTo>
                  <a:lnTo>
                    <a:pt x="724778" y="851192"/>
                  </a:lnTo>
                  <a:lnTo>
                    <a:pt x="657357" y="800626"/>
                  </a:lnTo>
                  <a:lnTo>
                    <a:pt x="581508" y="830123"/>
                  </a:lnTo>
                  <a:lnTo>
                    <a:pt x="501445" y="838551"/>
                  </a:lnTo>
                  <a:lnTo>
                    <a:pt x="429810" y="918613"/>
                  </a:lnTo>
                  <a:lnTo>
                    <a:pt x="328679" y="893331"/>
                  </a:lnTo>
                  <a:lnTo>
                    <a:pt x="273899" y="981821"/>
                  </a:lnTo>
                  <a:lnTo>
                    <a:pt x="181195" y="986035"/>
                  </a:lnTo>
                  <a:lnTo>
                    <a:pt x="7194" y="872261"/>
                  </a:lnTo>
                  <a:lnTo>
                    <a:pt x="42138" y="754274"/>
                  </a:lnTo>
                  <a:lnTo>
                    <a:pt x="84277" y="707922"/>
                  </a:lnTo>
                  <a:lnTo>
                    <a:pt x="42138" y="648929"/>
                  </a:lnTo>
                  <a:lnTo>
                    <a:pt x="42138" y="535155"/>
                  </a:lnTo>
                  <a:lnTo>
                    <a:pt x="0" y="455093"/>
                  </a:lnTo>
                  <a:lnTo>
                    <a:pt x="46352" y="370816"/>
                  </a:lnTo>
                  <a:lnTo>
                    <a:pt x="4214" y="18962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00" dirty="0">
                <a:solidFill>
                  <a:schemeClr val="tx2"/>
                </a:solidFill>
                <a:ea typeface="ＭＳ Ｐゴシック" charset="-128"/>
              </a:endParaRPr>
            </a:p>
          </p:txBody>
        </p:sp>
        <p:sp>
          <p:nvSpPr>
            <p:cNvPr id="14" name="Freeform 5">
              <a:extLst>
                <a:ext uri="{FF2B5EF4-FFF2-40B4-BE49-F238E27FC236}">
                  <a16:creationId xmlns:a16="http://schemas.microsoft.com/office/drawing/2014/main" id="{2FF67380-AC64-E814-E1EA-633AAED62B8A}"/>
                </a:ext>
              </a:extLst>
            </p:cNvPr>
            <p:cNvSpPr/>
            <p:nvPr/>
          </p:nvSpPr>
          <p:spPr>
            <a:xfrm>
              <a:off x="2763838" y="2493963"/>
              <a:ext cx="847725" cy="1319212"/>
            </a:xfrm>
            <a:custGeom>
              <a:avLst/>
              <a:gdLst>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12137 w 846979"/>
                <a:gd name="connsiteY41"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03760 w 846979"/>
                <a:gd name="connsiteY41" fmla="*/ 55824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56621 w 846979"/>
                <a:gd name="connsiteY40" fmla="*/ 3717 h 1323141"/>
                <a:gd name="connsiteX41" fmla="*/ 726063 w 846979"/>
                <a:gd name="connsiteY41" fmla="*/ 3785 h 1323141"/>
                <a:gd name="connsiteX42" fmla="*/ 712137 w 846979"/>
                <a:gd name="connsiteY42" fmla="*/ 105345 h 1323141"/>
                <a:gd name="connsiteX0" fmla="*/ 712137 w 846979"/>
                <a:gd name="connsiteY0" fmla="*/ 101628 h 1319424"/>
                <a:gd name="connsiteX1" fmla="*/ 653143 w 846979"/>
                <a:gd name="connsiteY1" fmla="*/ 244898 h 1319424"/>
                <a:gd name="connsiteX2" fmla="*/ 606791 w 846979"/>
                <a:gd name="connsiteY2" fmla="*/ 278609 h 1319424"/>
                <a:gd name="connsiteX3" fmla="*/ 585722 w 846979"/>
                <a:gd name="connsiteY3" fmla="*/ 354458 h 1319424"/>
                <a:gd name="connsiteX4" fmla="*/ 556225 w 846979"/>
                <a:gd name="connsiteY4" fmla="*/ 371313 h 1319424"/>
                <a:gd name="connsiteX5" fmla="*/ 556225 w 846979"/>
                <a:gd name="connsiteY5" fmla="*/ 430306 h 1319424"/>
                <a:gd name="connsiteX6" fmla="*/ 589936 w 846979"/>
                <a:gd name="connsiteY6" fmla="*/ 459803 h 1319424"/>
                <a:gd name="connsiteX7" fmla="*/ 598363 w 846979"/>
                <a:gd name="connsiteY7" fmla="*/ 594646 h 1319424"/>
                <a:gd name="connsiteX8" fmla="*/ 627860 w 846979"/>
                <a:gd name="connsiteY8" fmla="*/ 653639 h 1319424"/>
                <a:gd name="connsiteX9" fmla="*/ 606791 w 846979"/>
                <a:gd name="connsiteY9" fmla="*/ 788482 h 1319424"/>
                <a:gd name="connsiteX10" fmla="*/ 741633 w 846979"/>
                <a:gd name="connsiteY10" fmla="*/ 959519 h 1319424"/>
                <a:gd name="connsiteX11" fmla="*/ 838551 w 846979"/>
                <a:gd name="connsiteY11" fmla="*/ 978104 h 1319424"/>
                <a:gd name="connsiteX12" fmla="*/ 846979 w 846979"/>
                <a:gd name="connsiteY12" fmla="*/ 1032883 h 1319424"/>
                <a:gd name="connsiteX13" fmla="*/ 796413 w 846979"/>
                <a:gd name="connsiteY13" fmla="*/ 1112946 h 1319424"/>
                <a:gd name="connsiteX14" fmla="*/ 771130 w 846979"/>
                <a:gd name="connsiteY14" fmla="*/ 1032883 h 1319424"/>
                <a:gd name="connsiteX15" fmla="*/ 653143 w 846979"/>
                <a:gd name="connsiteY15" fmla="*/ 1045525 h 1319424"/>
                <a:gd name="connsiteX16" fmla="*/ 577294 w 846979"/>
                <a:gd name="connsiteY16" fmla="*/ 1100305 h 1319424"/>
                <a:gd name="connsiteX17" fmla="*/ 556225 w 846979"/>
                <a:gd name="connsiteY17" fmla="*/ 1184581 h 1319424"/>
                <a:gd name="connsiteX18" fmla="*/ 509873 w 846979"/>
                <a:gd name="connsiteY18" fmla="*/ 1214078 h 1319424"/>
                <a:gd name="connsiteX19" fmla="*/ 467735 w 846979"/>
                <a:gd name="connsiteY19" fmla="*/ 1289927 h 1319424"/>
                <a:gd name="connsiteX20" fmla="*/ 391886 w 846979"/>
                <a:gd name="connsiteY20" fmla="*/ 1233160 h 1319424"/>
                <a:gd name="connsiteX21" fmla="*/ 365610 w 846979"/>
                <a:gd name="connsiteY21" fmla="*/ 1257947 h 1319424"/>
                <a:gd name="connsiteX22" fmla="*/ 303396 w 846979"/>
                <a:gd name="connsiteY22" fmla="*/ 1319424 h 1319424"/>
                <a:gd name="connsiteX23" fmla="*/ 244402 w 846979"/>
                <a:gd name="connsiteY23" fmla="*/ 1306782 h 1319424"/>
                <a:gd name="connsiteX24" fmla="*/ 185408 w 846979"/>
                <a:gd name="connsiteY24" fmla="*/ 1306782 h 1319424"/>
                <a:gd name="connsiteX25" fmla="*/ 160125 w 846979"/>
                <a:gd name="connsiteY25" fmla="*/ 1273071 h 1319424"/>
                <a:gd name="connsiteX26" fmla="*/ 29497 w 846979"/>
                <a:gd name="connsiteY26" fmla="*/ 1222506 h 1319424"/>
                <a:gd name="connsiteX27" fmla="*/ 71635 w 846979"/>
                <a:gd name="connsiteY27" fmla="*/ 1104518 h 1319424"/>
                <a:gd name="connsiteX28" fmla="*/ 4214 w 846979"/>
                <a:gd name="connsiteY28" fmla="*/ 1024456 h 1319424"/>
                <a:gd name="connsiteX29" fmla="*/ 75849 w 846979"/>
                <a:gd name="connsiteY29" fmla="*/ 902255 h 1319424"/>
                <a:gd name="connsiteX30" fmla="*/ 71635 w 846979"/>
                <a:gd name="connsiteY30" fmla="*/ 636784 h 1319424"/>
                <a:gd name="connsiteX31" fmla="*/ 0 w 846979"/>
                <a:gd name="connsiteY31" fmla="*/ 560935 h 1319424"/>
                <a:gd name="connsiteX32" fmla="*/ 54780 w 846979"/>
                <a:gd name="connsiteY32" fmla="*/ 485086 h 1319424"/>
                <a:gd name="connsiteX33" fmla="*/ 25283 w 846979"/>
                <a:gd name="connsiteY33" fmla="*/ 371313 h 1319424"/>
                <a:gd name="connsiteX34" fmla="*/ 105346 w 846979"/>
                <a:gd name="connsiteY34" fmla="*/ 333388 h 1319424"/>
                <a:gd name="connsiteX35" fmla="*/ 189622 w 846979"/>
                <a:gd name="connsiteY35" fmla="*/ 160622 h 1319424"/>
                <a:gd name="connsiteX36" fmla="*/ 284553 w 846979"/>
                <a:gd name="connsiteY36" fmla="*/ 199540 h 1319424"/>
                <a:gd name="connsiteX37" fmla="*/ 497231 w 846979"/>
                <a:gd name="connsiteY37" fmla="*/ 72131 h 1319424"/>
                <a:gd name="connsiteX38" fmla="*/ 632074 w 846979"/>
                <a:gd name="connsiteY38" fmla="*/ 72131 h 1319424"/>
                <a:gd name="connsiteX39" fmla="*/ 656621 w 846979"/>
                <a:gd name="connsiteY39" fmla="*/ 0 h 1319424"/>
                <a:gd name="connsiteX40" fmla="*/ 726063 w 846979"/>
                <a:gd name="connsiteY40" fmla="*/ 68 h 1319424"/>
                <a:gd name="connsiteX41" fmla="*/ 712137 w 846979"/>
                <a:gd name="connsiteY41" fmla="*/ 101628 h 13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6979" h="1319424">
                  <a:moveTo>
                    <a:pt x="712137" y="101628"/>
                  </a:moveTo>
                  <a:lnTo>
                    <a:pt x="653143" y="244898"/>
                  </a:lnTo>
                  <a:lnTo>
                    <a:pt x="606791" y="278609"/>
                  </a:lnTo>
                  <a:lnTo>
                    <a:pt x="585722" y="354458"/>
                  </a:lnTo>
                  <a:lnTo>
                    <a:pt x="556225" y="371313"/>
                  </a:lnTo>
                  <a:lnTo>
                    <a:pt x="556225" y="430306"/>
                  </a:lnTo>
                  <a:lnTo>
                    <a:pt x="589936" y="459803"/>
                  </a:lnTo>
                  <a:lnTo>
                    <a:pt x="598363" y="594646"/>
                  </a:lnTo>
                  <a:lnTo>
                    <a:pt x="627860" y="653639"/>
                  </a:lnTo>
                  <a:lnTo>
                    <a:pt x="606791" y="788482"/>
                  </a:lnTo>
                  <a:lnTo>
                    <a:pt x="741633" y="959519"/>
                  </a:lnTo>
                  <a:lnTo>
                    <a:pt x="838551" y="978104"/>
                  </a:lnTo>
                  <a:lnTo>
                    <a:pt x="846979" y="1032883"/>
                  </a:lnTo>
                  <a:lnTo>
                    <a:pt x="796413" y="1112946"/>
                  </a:lnTo>
                  <a:lnTo>
                    <a:pt x="771130" y="1032883"/>
                  </a:lnTo>
                  <a:lnTo>
                    <a:pt x="653143" y="1045525"/>
                  </a:lnTo>
                  <a:lnTo>
                    <a:pt x="577294" y="1100305"/>
                  </a:lnTo>
                  <a:lnTo>
                    <a:pt x="556225" y="1184581"/>
                  </a:lnTo>
                  <a:lnTo>
                    <a:pt x="509873" y="1214078"/>
                  </a:lnTo>
                  <a:lnTo>
                    <a:pt x="467735" y="1289927"/>
                  </a:lnTo>
                  <a:lnTo>
                    <a:pt x="391886" y="1233160"/>
                  </a:lnTo>
                  <a:lnTo>
                    <a:pt x="365610" y="1257947"/>
                  </a:lnTo>
                  <a:lnTo>
                    <a:pt x="303396" y="1319424"/>
                  </a:lnTo>
                  <a:lnTo>
                    <a:pt x="244402" y="1306782"/>
                  </a:lnTo>
                  <a:lnTo>
                    <a:pt x="185408" y="1306782"/>
                  </a:lnTo>
                  <a:lnTo>
                    <a:pt x="160125" y="1273071"/>
                  </a:lnTo>
                  <a:lnTo>
                    <a:pt x="29497" y="1222506"/>
                  </a:lnTo>
                  <a:lnTo>
                    <a:pt x="71635" y="1104518"/>
                  </a:lnTo>
                  <a:lnTo>
                    <a:pt x="4214" y="1024456"/>
                  </a:lnTo>
                  <a:lnTo>
                    <a:pt x="75849" y="902255"/>
                  </a:lnTo>
                  <a:cubicBezTo>
                    <a:pt x="74444" y="813765"/>
                    <a:pt x="73040" y="725274"/>
                    <a:pt x="71635" y="636784"/>
                  </a:cubicBezTo>
                  <a:lnTo>
                    <a:pt x="0" y="560935"/>
                  </a:lnTo>
                  <a:lnTo>
                    <a:pt x="54780" y="485086"/>
                  </a:lnTo>
                  <a:lnTo>
                    <a:pt x="25283" y="371313"/>
                  </a:lnTo>
                  <a:lnTo>
                    <a:pt x="105346" y="333388"/>
                  </a:lnTo>
                  <a:lnTo>
                    <a:pt x="189622" y="160622"/>
                  </a:lnTo>
                  <a:lnTo>
                    <a:pt x="284553" y="199540"/>
                  </a:lnTo>
                  <a:lnTo>
                    <a:pt x="497231" y="72131"/>
                  </a:lnTo>
                  <a:lnTo>
                    <a:pt x="632074" y="72131"/>
                  </a:lnTo>
                  <a:lnTo>
                    <a:pt x="656621" y="0"/>
                  </a:lnTo>
                  <a:lnTo>
                    <a:pt x="726063" y="68"/>
                  </a:lnTo>
                  <a:lnTo>
                    <a:pt x="712137" y="10162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050" dirty="0">
                <a:solidFill>
                  <a:schemeClr val="tx2"/>
                </a:solidFill>
                <a:ea typeface="ＭＳ Ｐゴシック" charset="-128"/>
              </a:endParaRPr>
            </a:p>
          </p:txBody>
        </p:sp>
        <p:sp>
          <p:nvSpPr>
            <p:cNvPr id="15" name="Freeform 6">
              <a:extLst>
                <a:ext uri="{FF2B5EF4-FFF2-40B4-BE49-F238E27FC236}">
                  <a16:creationId xmlns:a16="http://schemas.microsoft.com/office/drawing/2014/main" id="{3E531F3D-961B-20BF-0CD5-600897D69A36}"/>
                </a:ext>
              </a:extLst>
            </p:cNvPr>
            <p:cNvSpPr/>
            <p:nvPr/>
          </p:nvSpPr>
          <p:spPr>
            <a:xfrm>
              <a:off x="2822575" y="3530599"/>
              <a:ext cx="1420813" cy="1327150"/>
            </a:xfrm>
            <a:custGeom>
              <a:avLst/>
              <a:gdLst>
                <a:gd name="connsiteX0" fmla="*/ 804840 w 1420059"/>
                <a:gd name="connsiteY0" fmla="*/ 0 h 1327355"/>
                <a:gd name="connsiteX1" fmla="*/ 927041 w 1420059"/>
                <a:gd name="connsiteY1" fmla="*/ 122201 h 1327355"/>
                <a:gd name="connsiteX2" fmla="*/ 943896 w 1420059"/>
                <a:gd name="connsiteY2" fmla="*/ 193836 h 1327355"/>
                <a:gd name="connsiteX3" fmla="*/ 1125091 w 1420059"/>
                <a:gd name="connsiteY3" fmla="*/ 252830 h 1327355"/>
                <a:gd name="connsiteX4" fmla="*/ 1285216 w 1420059"/>
                <a:gd name="connsiteY4" fmla="*/ 214905 h 1327355"/>
                <a:gd name="connsiteX5" fmla="*/ 1327355 w 1420059"/>
                <a:gd name="connsiteY5" fmla="*/ 240188 h 1327355"/>
                <a:gd name="connsiteX6" fmla="*/ 1302072 w 1420059"/>
                <a:gd name="connsiteY6" fmla="*/ 303396 h 1327355"/>
                <a:gd name="connsiteX7" fmla="*/ 1356851 w 1420059"/>
                <a:gd name="connsiteY7" fmla="*/ 332892 h 1327355"/>
                <a:gd name="connsiteX8" fmla="*/ 1420059 w 1420059"/>
                <a:gd name="connsiteY8" fmla="*/ 370817 h 1327355"/>
                <a:gd name="connsiteX9" fmla="*/ 1420059 w 1420059"/>
                <a:gd name="connsiteY9" fmla="*/ 530942 h 1327355"/>
                <a:gd name="connsiteX10" fmla="*/ 1339996 w 1420059"/>
                <a:gd name="connsiteY10" fmla="*/ 522515 h 1327355"/>
                <a:gd name="connsiteX11" fmla="*/ 1184084 w 1420059"/>
                <a:gd name="connsiteY11" fmla="*/ 796413 h 1327355"/>
                <a:gd name="connsiteX12" fmla="*/ 1129305 w 1420059"/>
                <a:gd name="connsiteY12" fmla="*/ 922828 h 1327355"/>
                <a:gd name="connsiteX13" fmla="*/ 956538 w 1420059"/>
                <a:gd name="connsiteY13" fmla="*/ 1112450 h 1327355"/>
                <a:gd name="connsiteX14" fmla="*/ 1045028 w 1420059"/>
                <a:gd name="connsiteY14" fmla="*/ 1226223 h 1327355"/>
                <a:gd name="connsiteX15" fmla="*/ 884903 w 1420059"/>
                <a:gd name="connsiteY15" fmla="*/ 1327355 h 1327355"/>
                <a:gd name="connsiteX16" fmla="*/ 825909 w 1420059"/>
                <a:gd name="connsiteY16" fmla="*/ 1230437 h 1327355"/>
                <a:gd name="connsiteX17" fmla="*/ 703708 w 1420059"/>
                <a:gd name="connsiteY17" fmla="*/ 1066098 h 1327355"/>
                <a:gd name="connsiteX18" fmla="*/ 758488 w 1420059"/>
                <a:gd name="connsiteY18" fmla="*/ 1015532 h 1327355"/>
                <a:gd name="connsiteX19" fmla="*/ 762702 w 1420059"/>
                <a:gd name="connsiteY19" fmla="*/ 927042 h 1327355"/>
                <a:gd name="connsiteX20" fmla="*/ 691067 w 1420059"/>
                <a:gd name="connsiteY20" fmla="*/ 868048 h 1327355"/>
                <a:gd name="connsiteX21" fmla="*/ 627860 w 1420059"/>
                <a:gd name="connsiteY21" fmla="*/ 901759 h 1327355"/>
                <a:gd name="connsiteX22" fmla="*/ 518300 w 1420059"/>
                <a:gd name="connsiteY22" fmla="*/ 868048 h 1327355"/>
                <a:gd name="connsiteX23" fmla="*/ 493017 w 1420059"/>
                <a:gd name="connsiteY23" fmla="*/ 804841 h 1327355"/>
                <a:gd name="connsiteX24" fmla="*/ 366602 w 1420059"/>
                <a:gd name="connsiteY24" fmla="*/ 775344 h 1327355"/>
                <a:gd name="connsiteX25" fmla="*/ 269684 w 1420059"/>
                <a:gd name="connsiteY25" fmla="*/ 712137 h 1327355"/>
                <a:gd name="connsiteX26" fmla="*/ 240188 w 1420059"/>
                <a:gd name="connsiteY26" fmla="*/ 627860 h 1327355"/>
                <a:gd name="connsiteX27" fmla="*/ 126414 w 1420059"/>
                <a:gd name="connsiteY27" fmla="*/ 606791 h 1327355"/>
                <a:gd name="connsiteX28" fmla="*/ 67421 w 1420059"/>
                <a:gd name="connsiteY28" fmla="*/ 640502 h 1327355"/>
                <a:gd name="connsiteX29" fmla="*/ 71635 w 1420059"/>
                <a:gd name="connsiteY29" fmla="*/ 691068 h 1327355"/>
                <a:gd name="connsiteX30" fmla="*/ 0 w 1420059"/>
                <a:gd name="connsiteY30" fmla="*/ 699495 h 1327355"/>
                <a:gd name="connsiteX31" fmla="*/ 160125 w 1420059"/>
                <a:gd name="connsiteY31" fmla="*/ 404527 h 1327355"/>
                <a:gd name="connsiteX32" fmla="*/ 130628 w 1420059"/>
                <a:gd name="connsiteY32" fmla="*/ 337106 h 1327355"/>
                <a:gd name="connsiteX33" fmla="*/ 168553 w 1420059"/>
                <a:gd name="connsiteY33" fmla="*/ 303396 h 1327355"/>
                <a:gd name="connsiteX34" fmla="*/ 198049 w 1420059"/>
                <a:gd name="connsiteY34" fmla="*/ 269685 h 1327355"/>
                <a:gd name="connsiteX35" fmla="*/ 240188 w 1420059"/>
                <a:gd name="connsiteY35" fmla="*/ 282327 h 1327355"/>
                <a:gd name="connsiteX36" fmla="*/ 337106 w 1420059"/>
                <a:gd name="connsiteY36" fmla="*/ 193836 h 1327355"/>
                <a:gd name="connsiteX37" fmla="*/ 404527 w 1420059"/>
                <a:gd name="connsiteY37" fmla="*/ 248616 h 1327355"/>
                <a:gd name="connsiteX38" fmla="*/ 463520 w 1420059"/>
                <a:gd name="connsiteY38" fmla="*/ 185409 h 1327355"/>
                <a:gd name="connsiteX39" fmla="*/ 497231 w 1420059"/>
                <a:gd name="connsiteY39" fmla="*/ 143270 h 1327355"/>
                <a:gd name="connsiteX40" fmla="*/ 522514 w 1420059"/>
                <a:gd name="connsiteY40" fmla="*/ 63208 h 1327355"/>
                <a:gd name="connsiteX41" fmla="*/ 589935 w 1420059"/>
                <a:gd name="connsiteY41" fmla="*/ 12642 h 1327355"/>
                <a:gd name="connsiteX42" fmla="*/ 716350 w 1420059"/>
                <a:gd name="connsiteY42" fmla="*/ 4214 h 1327355"/>
                <a:gd name="connsiteX43" fmla="*/ 728991 w 1420059"/>
                <a:gd name="connsiteY43" fmla="*/ 84277 h 1327355"/>
                <a:gd name="connsiteX44" fmla="*/ 804840 w 1420059"/>
                <a:gd name="connsiteY44" fmla="*/ 0 h 13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20059" h="1327355">
                  <a:moveTo>
                    <a:pt x="804840" y="0"/>
                  </a:moveTo>
                  <a:lnTo>
                    <a:pt x="927041" y="122201"/>
                  </a:lnTo>
                  <a:lnTo>
                    <a:pt x="943896" y="193836"/>
                  </a:lnTo>
                  <a:lnTo>
                    <a:pt x="1125091" y="252830"/>
                  </a:lnTo>
                  <a:lnTo>
                    <a:pt x="1285216" y="214905"/>
                  </a:lnTo>
                  <a:lnTo>
                    <a:pt x="1327355" y="240188"/>
                  </a:lnTo>
                  <a:lnTo>
                    <a:pt x="1302072" y="303396"/>
                  </a:lnTo>
                  <a:lnTo>
                    <a:pt x="1356851" y="332892"/>
                  </a:lnTo>
                  <a:lnTo>
                    <a:pt x="1420059" y="370817"/>
                  </a:lnTo>
                  <a:lnTo>
                    <a:pt x="1420059" y="530942"/>
                  </a:lnTo>
                  <a:lnTo>
                    <a:pt x="1339996" y="522515"/>
                  </a:lnTo>
                  <a:lnTo>
                    <a:pt x="1184084" y="796413"/>
                  </a:lnTo>
                  <a:lnTo>
                    <a:pt x="1129305" y="922828"/>
                  </a:lnTo>
                  <a:lnTo>
                    <a:pt x="956538" y="1112450"/>
                  </a:lnTo>
                  <a:lnTo>
                    <a:pt x="1045028" y="1226223"/>
                  </a:lnTo>
                  <a:lnTo>
                    <a:pt x="884903" y="1327355"/>
                  </a:lnTo>
                  <a:lnTo>
                    <a:pt x="825909" y="1230437"/>
                  </a:lnTo>
                  <a:lnTo>
                    <a:pt x="703708" y="1066098"/>
                  </a:lnTo>
                  <a:lnTo>
                    <a:pt x="758488" y="1015532"/>
                  </a:lnTo>
                  <a:lnTo>
                    <a:pt x="762702" y="927042"/>
                  </a:lnTo>
                  <a:lnTo>
                    <a:pt x="691067" y="868048"/>
                  </a:lnTo>
                  <a:lnTo>
                    <a:pt x="627860" y="901759"/>
                  </a:lnTo>
                  <a:lnTo>
                    <a:pt x="518300" y="868048"/>
                  </a:lnTo>
                  <a:lnTo>
                    <a:pt x="493017" y="804841"/>
                  </a:lnTo>
                  <a:lnTo>
                    <a:pt x="366602" y="775344"/>
                  </a:lnTo>
                  <a:lnTo>
                    <a:pt x="269684" y="712137"/>
                  </a:lnTo>
                  <a:lnTo>
                    <a:pt x="240188" y="627860"/>
                  </a:lnTo>
                  <a:lnTo>
                    <a:pt x="126414" y="606791"/>
                  </a:lnTo>
                  <a:lnTo>
                    <a:pt x="67421" y="640502"/>
                  </a:lnTo>
                  <a:lnTo>
                    <a:pt x="71635" y="691068"/>
                  </a:lnTo>
                  <a:lnTo>
                    <a:pt x="0" y="699495"/>
                  </a:lnTo>
                  <a:lnTo>
                    <a:pt x="160125" y="404527"/>
                  </a:lnTo>
                  <a:lnTo>
                    <a:pt x="130628" y="337106"/>
                  </a:lnTo>
                  <a:lnTo>
                    <a:pt x="168553" y="303396"/>
                  </a:lnTo>
                  <a:lnTo>
                    <a:pt x="198049" y="269685"/>
                  </a:lnTo>
                  <a:lnTo>
                    <a:pt x="240188" y="282327"/>
                  </a:lnTo>
                  <a:lnTo>
                    <a:pt x="337106" y="193836"/>
                  </a:lnTo>
                  <a:lnTo>
                    <a:pt x="404527" y="248616"/>
                  </a:lnTo>
                  <a:lnTo>
                    <a:pt x="463520" y="185409"/>
                  </a:lnTo>
                  <a:lnTo>
                    <a:pt x="497231" y="143270"/>
                  </a:lnTo>
                  <a:lnTo>
                    <a:pt x="522514" y="63208"/>
                  </a:lnTo>
                  <a:lnTo>
                    <a:pt x="589935" y="12642"/>
                  </a:lnTo>
                  <a:lnTo>
                    <a:pt x="716350" y="4214"/>
                  </a:lnTo>
                  <a:lnTo>
                    <a:pt x="728991" y="84277"/>
                  </a:lnTo>
                  <a:lnTo>
                    <a:pt x="804840"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p:txBody>
        </p:sp>
        <p:sp>
          <p:nvSpPr>
            <p:cNvPr id="16" name="Freeform 7">
              <a:extLst>
                <a:ext uri="{FF2B5EF4-FFF2-40B4-BE49-F238E27FC236}">
                  <a16:creationId xmlns:a16="http://schemas.microsoft.com/office/drawing/2014/main" id="{F69D9F31-4820-AABE-0628-74E0D1538096}"/>
                </a:ext>
              </a:extLst>
            </p:cNvPr>
            <p:cNvSpPr/>
            <p:nvPr/>
          </p:nvSpPr>
          <p:spPr>
            <a:xfrm>
              <a:off x="3825875" y="4029075"/>
              <a:ext cx="847725" cy="939800"/>
            </a:xfrm>
            <a:custGeom>
              <a:avLst/>
              <a:gdLst>
                <a:gd name="connsiteX0" fmla="*/ 425596 w 846979"/>
                <a:gd name="connsiteY0" fmla="*/ 0 h 939683"/>
                <a:gd name="connsiteX1" fmla="*/ 476162 w 846979"/>
                <a:gd name="connsiteY1" fmla="*/ 71635 h 939683"/>
                <a:gd name="connsiteX2" fmla="*/ 543583 w 846979"/>
                <a:gd name="connsiteY2" fmla="*/ 71635 h 939683"/>
                <a:gd name="connsiteX3" fmla="*/ 648929 w 846979"/>
                <a:gd name="connsiteY3" fmla="*/ 33710 h 939683"/>
                <a:gd name="connsiteX4" fmla="*/ 813268 w 846979"/>
                <a:gd name="connsiteY4" fmla="*/ 84276 h 939683"/>
                <a:gd name="connsiteX5" fmla="*/ 846979 w 846979"/>
                <a:gd name="connsiteY5" fmla="*/ 160125 h 939683"/>
                <a:gd name="connsiteX6" fmla="*/ 762702 w 846979"/>
                <a:gd name="connsiteY6" fmla="*/ 438237 h 939683"/>
                <a:gd name="connsiteX7" fmla="*/ 830123 w 846979"/>
                <a:gd name="connsiteY7" fmla="*/ 526728 h 939683"/>
                <a:gd name="connsiteX8" fmla="*/ 750061 w 846979"/>
                <a:gd name="connsiteY8" fmla="*/ 552011 h 939683"/>
                <a:gd name="connsiteX9" fmla="*/ 720564 w 846979"/>
                <a:gd name="connsiteY9" fmla="*/ 636287 h 939683"/>
                <a:gd name="connsiteX10" fmla="*/ 724778 w 846979"/>
                <a:gd name="connsiteY10" fmla="*/ 766916 h 939683"/>
                <a:gd name="connsiteX11" fmla="*/ 539370 w 846979"/>
                <a:gd name="connsiteY11" fmla="*/ 821695 h 939683"/>
                <a:gd name="connsiteX12" fmla="*/ 505659 w 846979"/>
                <a:gd name="connsiteY12" fmla="*/ 939683 h 939683"/>
                <a:gd name="connsiteX13" fmla="*/ 383458 w 846979"/>
                <a:gd name="connsiteY13" fmla="*/ 834337 h 939683"/>
                <a:gd name="connsiteX14" fmla="*/ 429810 w 846979"/>
                <a:gd name="connsiteY14" fmla="*/ 809054 h 939683"/>
                <a:gd name="connsiteX15" fmla="*/ 425596 w 846979"/>
                <a:gd name="connsiteY15" fmla="*/ 707922 h 939683"/>
                <a:gd name="connsiteX16" fmla="*/ 290754 w 846979"/>
                <a:gd name="connsiteY16" fmla="*/ 720564 h 939683"/>
                <a:gd name="connsiteX17" fmla="*/ 155912 w 846979"/>
                <a:gd name="connsiteY17" fmla="*/ 632073 h 939683"/>
                <a:gd name="connsiteX18" fmla="*/ 0 w 846979"/>
                <a:gd name="connsiteY18" fmla="*/ 568866 h 939683"/>
                <a:gd name="connsiteX19" fmla="*/ 113773 w 846979"/>
                <a:gd name="connsiteY19" fmla="*/ 438237 h 939683"/>
                <a:gd name="connsiteX20" fmla="*/ 324465 w 846979"/>
                <a:gd name="connsiteY20" fmla="*/ 42138 h 939683"/>
                <a:gd name="connsiteX21" fmla="*/ 425596 w 846979"/>
                <a:gd name="connsiteY21" fmla="*/ 0 h 9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979" h="939683">
                  <a:moveTo>
                    <a:pt x="425596" y="0"/>
                  </a:moveTo>
                  <a:lnTo>
                    <a:pt x="476162" y="71635"/>
                  </a:lnTo>
                  <a:lnTo>
                    <a:pt x="543583" y="71635"/>
                  </a:lnTo>
                  <a:lnTo>
                    <a:pt x="648929" y="33710"/>
                  </a:lnTo>
                  <a:lnTo>
                    <a:pt x="813268" y="84276"/>
                  </a:lnTo>
                  <a:lnTo>
                    <a:pt x="846979" y="160125"/>
                  </a:lnTo>
                  <a:lnTo>
                    <a:pt x="762702" y="438237"/>
                  </a:lnTo>
                  <a:lnTo>
                    <a:pt x="830123" y="526728"/>
                  </a:lnTo>
                  <a:lnTo>
                    <a:pt x="750061" y="552011"/>
                  </a:lnTo>
                  <a:lnTo>
                    <a:pt x="720564" y="636287"/>
                  </a:lnTo>
                  <a:lnTo>
                    <a:pt x="724778" y="766916"/>
                  </a:lnTo>
                  <a:lnTo>
                    <a:pt x="539370" y="821695"/>
                  </a:lnTo>
                  <a:lnTo>
                    <a:pt x="505659" y="939683"/>
                  </a:lnTo>
                  <a:lnTo>
                    <a:pt x="383458" y="834337"/>
                  </a:lnTo>
                  <a:lnTo>
                    <a:pt x="429810" y="809054"/>
                  </a:lnTo>
                  <a:lnTo>
                    <a:pt x="425596" y="707922"/>
                  </a:lnTo>
                  <a:lnTo>
                    <a:pt x="290754" y="720564"/>
                  </a:lnTo>
                  <a:lnTo>
                    <a:pt x="155912" y="632073"/>
                  </a:lnTo>
                  <a:lnTo>
                    <a:pt x="0" y="568866"/>
                  </a:lnTo>
                  <a:lnTo>
                    <a:pt x="113773" y="438237"/>
                  </a:lnTo>
                  <a:lnTo>
                    <a:pt x="324465" y="42138"/>
                  </a:lnTo>
                  <a:lnTo>
                    <a:pt x="425596"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17" name="Freeform 8">
              <a:extLst>
                <a:ext uri="{FF2B5EF4-FFF2-40B4-BE49-F238E27FC236}">
                  <a16:creationId xmlns:a16="http://schemas.microsoft.com/office/drawing/2014/main" id="{A0BFADA3-4894-C2B0-A974-DBDE0F9287A1}"/>
                </a:ext>
              </a:extLst>
            </p:cNvPr>
            <p:cNvSpPr/>
            <p:nvPr/>
          </p:nvSpPr>
          <p:spPr>
            <a:xfrm>
              <a:off x="4373563" y="4129088"/>
              <a:ext cx="898525" cy="1293812"/>
            </a:xfrm>
            <a:custGeom>
              <a:avLst/>
              <a:gdLst>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68048 w 897545"/>
                <a:gd name="connsiteY10" fmla="*/ 434024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79199 w 897545"/>
                <a:gd name="connsiteY10" fmla="*/ 445175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7545" h="1293645">
                  <a:moveTo>
                    <a:pt x="299182" y="58994"/>
                  </a:moveTo>
                  <a:lnTo>
                    <a:pt x="362389" y="0"/>
                  </a:lnTo>
                  <a:lnTo>
                    <a:pt x="484590" y="12642"/>
                  </a:lnTo>
                  <a:lnTo>
                    <a:pt x="522515" y="50566"/>
                  </a:lnTo>
                  <a:lnTo>
                    <a:pt x="665785" y="63208"/>
                  </a:lnTo>
                  <a:lnTo>
                    <a:pt x="720564" y="151698"/>
                  </a:lnTo>
                  <a:lnTo>
                    <a:pt x="779558" y="151698"/>
                  </a:lnTo>
                  <a:lnTo>
                    <a:pt x="821696" y="206478"/>
                  </a:lnTo>
                  <a:lnTo>
                    <a:pt x="813268" y="269685"/>
                  </a:lnTo>
                  <a:lnTo>
                    <a:pt x="897545" y="366603"/>
                  </a:lnTo>
                  <a:lnTo>
                    <a:pt x="879199" y="445175"/>
                  </a:lnTo>
                  <a:lnTo>
                    <a:pt x="889117" y="509873"/>
                  </a:lnTo>
                  <a:lnTo>
                    <a:pt x="750061" y="526728"/>
                  </a:lnTo>
                  <a:lnTo>
                    <a:pt x="644715" y="615219"/>
                  </a:lnTo>
                  <a:lnTo>
                    <a:pt x="678426" y="661571"/>
                  </a:lnTo>
                  <a:lnTo>
                    <a:pt x="518301" y="825910"/>
                  </a:lnTo>
                  <a:lnTo>
                    <a:pt x="581508" y="901759"/>
                  </a:lnTo>
                  <a:lnTo>
                    <a:pt x="615219" y="1023960"/>
                  </a:lnTo>
                  <a:lnTo>
                    <a:pt x="695281" y="1070312"/>
                  </a:lnTo>
                  <a:lnTo>
                    <a:pt x="716350" y="1146161"/>
                  </a:lnTo>
                  <a:lnTo>
                    <a:pt x="530942" y="1293645"/>
                  </a:lnTo>
                  <a:lnTo>
                    <a:pt x="400314" y="1175658"/>
                  </a:lnTo>
                  <a:lnTo>
                    <a:pt x="400314" y="1078740"/>
                  </a:lnTo>
                  <a:lnTo>
                    <a:pt x="290754" y="1032387"/>
                  </a:lnTo>
                  <a:lnTo>
                    <a:pt x="290754" y="889117"/>
                  </a:lnTo>
                  <a:lnTo>
                    <a:pt x="101132" y="863834"/>
                  </a:lnTo>
                  <a:lnTo>
                    <a:pt x="0" y="712137"/>
                  </a:lnTo>
                  <a:lnTo>
                    <a:pt x="155912" y="665785"/>
                  </a:lnTo>
                  <a:lnTo>
                    <a:pt x="168553" y="560439"/>
                  </a:lnTo>
                  <a:lnTo>
                    <a:pt x="202264" y="455093"/>
                  </a:lnTo>
                  <a:lnTo>
                    <a:pt x="273899" y="412955"/>
                  </a:lnTo>
                  <a:lnTo>
                    <a:pt x="223333" y="332893"/>
                  </a:lnTo>
                  <a:lnTo>
                    <a:pt x="299182" y="58994"/>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t"/>
            <a:lstStyle/>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r>
                <a:rPr lang="pl-PL" sz="1000" b="1" dirty="0">
                  <a:solidFill>
                    <a:schemeClr val="tx2"/>
                  </a:solidFill>
                  <a:ea typeface="ＭＳ Ｐゴシック" charset="-128"/>
                </a:rPr>
                <a:t>           </a:t>
              </a:r>
              <a:endParaRPr lang="en-GB" sz="1000" dirty="0">
                <a:solidFill>
                  <a:schemeClr val="tx2"/>
                </a:solidFill>
                <a:ea typeface="ＭＳ Ｐゴシック" charset="-128"/>
              </a:endParaRPr>
            </a:p>
          </p:txBody>
        </p:sp>
        <p:sp>
          <p:nvSpPr>
            <p:cNvPr id="24" name="Freeform 9">
              <a:extLst>
                <a:ext uri="{FF2B5EF4-FFF2-40B4-BE49-F238E27FC236}">
                  <a16:creationId xmlns:a16="http://schemas.microsoft.com/office/drawing/2014/main" id="{89EDD494-1202-70E6-9E48-3A9F3F7BF5C0}"/>
                </a:ext>
              </a:extLst>
            </p:cNvPr>
            <p:cNvSpPr/>
            <p:nvPr/>
          </p:nvSpPr>
          <p:spPr>
            <a:xfrm>
              <a:off x="3316288" y="2124075"/>
              <a:ext cx="1589087" cy="1984375"/>
            </a:xfrm>
            <a:custGeom>
              <a:avLst/>
              <a:gdLst>
                <a:gd name="connsiteX0" fmla="*/ 771130 w 1588612"/>
                <a:gd name="connsiteY0" fmla="*/ 109559 h 1984711"/>
                <a:gd name="connsiteX1" fmla="*/ 796413 w 1588612"/>
                <a:gd name="connsiteY1" fmla="*/ 176980 h 1984711"/>
                <a:gd name="connsiteX2" fmla="*/ 771130 w 1588612"/>
                <a:gd name="connsiteY2" fmla="*/ 206477 h 1984711"/>
                <a:gd name="connsiteX3" fmla="*/ 834338 w 1588612"/>
                <a:gd name="connsiteY3" fmla="*/ 316037 h 1984711"/>
                <a:gd name="connsiteX4" fmla="*/ 766916 w 1588612"/>
                <a:gd name="connsiteY4" fmla="*/ 370816 h 1984711"/>
                <a:gd name="connsiteX5" fmla="*/ 758489 w 1588612"/>
                <a:gd name="connsiteY5" fmla="*/ 530942 h 1984711"/>
                <a:gd name="connsiteX6" fmla="*/ 855407 w 1588612"/>
                <a:gd name="connsiteY6" fmla="*/ 636287 h 1984711"/>
                <a:gd name="connsiteX7" fmla="*/ 804841 w 1588612"/>
                <a:gd name="connsiteY7" fmla="*/ 703708 h 1984711"/>
                <a:gd name="connsiteX8" fmla="*/ 821696 w 1588612"/>
                <a:gd name="connsiteY8" fmla="*/ 758488 h 1984711"/>
                <a:gd name="connsiteX9" fmla="*/ 914400 w 1588612"/>
                <a:gd name="connsiteY9" fmla="*/ 771130 h 1984711"/>
                <a:gd name="connsiteX10" fmla="*/ 927042 w 1588612"/>
                <a:gd name="connsiteY10" fmla="*/ 825909 h 1984711"/>
                <a:gd name="connsiteX11" fmla="*/ 1002891 w 1588612"/>
                <a:gd name="connsiteY11" fmla="*/ 804840 h 1984711"/>
                <a:gd name="connsiteX12" fmla="*/ 1061884 w 1588612"/>
                <a:gd name="connsiteY12" fmla="*/ 872261 h 1984711"/>
                <a:gd name="connsiteX13" fmla="*/ 1129305 w 1588612"/>
                <a:gd name="connsiteY13" fmla="*/ 884903 h 1984711"/>
                <a:gd name="connsiteX14" fmla="*/ 1171444 w 1588612"/>
                <a:gd name="connsiteY14" fmla="*/ 948110 h 1984711"/>
                <a:gd name="connsiteX15" fmla="*/ 1247292 w 1588612"/>
                <a:gd name="connsiteY15" fmla="*/ 901758 h 1984711"/>
                <a:gd name="connsiteX16" fmla="*/ 1306286 w 1588612"/>
                <a:gd name="connsiteY16" fmla="*/ 931255 h 1984711"/>
                <a:gd name="connsiteX17" fmla="*/ 1377921 w 1588612"/>
                <a:gd name="connsiteY17" fmla="*/ 948110 h 1984711"/>
                <a:gd name="connsiteX18" fmla="*/ 1428487 w 1588612"/>
                <a:gd name="connsiteY18" fmla="*/ 1023959 h 1984711"/>
                <a:gd name="connsiteX19" fmla="*/ 1588612 w 1588612"/>
                <a:gd name="connsiteY19" fmla="*/ 1036601 h 1984711"/>
                <a:gd name="connsiteX20" fmla="*/ 1550688 w 1588612"/>
                <a:gd name="connsiteY20" fmla="*/ 1158802 h 1984711"/>
                <a:gd name="connsiteX21" fmla="*/ 1500122 w 1588612"/>
                <a:gd name="connsiteY21" fmla="*/ 1196726 h 1984711"/>
                <a:gd name="connsiteX22" fmla="*/ 1495908 w 1588612"/>
                <a:gd name="connsiteY22" fmla="*/ 1255720 h 1984711"/>
                <a:gd name="connsiteX23" fmla="*/ 1420059 w 1588612"/>
                <a:gd name="connsiteY23" fmla="*/ 1272575 h 1984711"/>
                <a:gd name="connsiteX24" fmla="*/ 1420059 w 1588612"/>
                <a:gd name="connsiteY24" fmla="*/ 1390562 h 1984711"/>
                <a:gd name="connsiteX25" fmla="*/ 1382135 w 1588612"/>
                <a:gd name="connsiteY25" fmla="*/ 1424273 h 1984711"/>
                <a:gd name="connsiteX26" fmla="*/ 1259934 w 1588612"/>
                <a:gd name="connsiteY26" fmla="*/ 1445342 h 1984711"/>
                <a:gd name="connsiteX27" fmla="*/ 1222009 w 1588612"/>
                <a:gd name="connsiteY27" fmla="*/ 1748737 h 1984711"/>
                <a:gd name="connsiteX28" fmla="*/ 1146161 w 1588612"/>
                <a:gd name="connsiteY28" fmla="*/ 1727668 h 1984711"/>
                <a:gd name="connsiteX29" fmla="*/ 1074526 w 1588612"/>
                <a:gd name="connsiteY29" fmla="*/ 1799303 h 1984711"/>
                <a:gd name="connsiteX30" fmla="*/ 1141947 w 1588612"/>
                <a:gd name="connsiteY30" fmla="*/ 1955214 h 1984711"/>
                <a:gd name="connsiteX31" fmla="*/ 1007104 w 1588612"/>
                <a:gd name="connsiteY31" fmla="*/ 1984711 h 1984711"/>
                <a:gd name="connsiteX32" fmla="*/ 914400 w 1588612"/>
                <a:gd name="connsiteY32" fmla="*/ 1904649 h 1984711"/>
                <a:gd name="connsiteX33" fmla="*/ 914400 w 1588612"/>
                <a:gd name="connsiteY33" fmla="*/ 1774020 h 1984711"/>
                <a:gd name="connsiteX34" fmla="*/ 813268 w 1588612"/>
                <a:gd name="connsiteY34" fmla="*/ 1715026 h 1984711"/>
                <a:gd name="connsiteX35" fmla="*/ 821696 w 1588612"/>
                <a:gd name="connsiteY35" fmla="*/ 1643391 h 1984711"/>
                <a:gd name="connsiteX36" fmla="*/ 775344 w 1588612"/>
                <a:gd name="connsiteY36" fmla="*/ 1622322 h 1984711"/>
                <a:gd name="connsiteX37" fmla="*/ 615219 w 1588612"/>
                <a:gd name="connsiteY37" fmla="*/ 1656033 h 1984711"/>
                <a:gd name="connsiteX38" fmla="*/ 446666 w 1588612"/>
                <a:gd name="connsiteY38" fmla="*/ 1605467 h 1984711"/>
                <a:gd name="connsiteX39" fmla="*/ 421383 w 1588612"/>
                <a:gd name="connsiteY39" fmla="*/ 1529618 h 1984711"/>
                <a:gd name="connsiteX40" fmla="*/ 294968 w 1588612"/>
                <a:gd name="connsiteY40" fmla="*/ 1403203 h 1984711"/>
                <a:gd name="connsiteX41" fmla="*/ 294968 w 1588612"/>
                <a:gd name="connsiteY41" fmla="*/ 1335782 h 1984711"/>
                <a:gd name="connsiteX42" fmla="*/ 202264 w 1588612"/>
                <a:gd name="connsiteY42" fmla="*/ 1339996 h 1984711"/>
                <a:gd name="connsiteX43" fmla="*/ 63208 w 1588612"/>
                <a:gd name="connsiteY43" fmla="*/ 1158802 h 1984711"/>
                <a:gd name="connsiteX44" fmla="*/ 71635 w 1588612"/>
                <a:gd name="connsiteY44" fmla="*/ 1019745 h 1984711"/>
                <a:gd name="connsiteX45" fmla="*/ 37925 w 1588612"/>
                <a:gd name="connsiteY45" fmla="*/ 948110 h 1984711"/>
                <a:gd name="connsiteX46" fmla="*/ 29497 w 1588612"/>
                <a:gd name="connsiteY46" fmla="*/ 830123 h 1984711"/>
                <a:gd name="connsiteX47" fmla="*/ 0 w 1588612"/>
                <a:gd name="connsiteY47" fmla="*/ 787985 h 1984711"/>
                <a:gd name="connsiteX48" fmla="*/ 0 w 1588612"/>
                <a:gd name="connsiteY48" fmla="*/ 754274 h 1984711"/>
                <a:gd name="connsiteX49" fmla="*/ 50566 w 1588612"/>
                <a:gd name="connsiteY49" fmla="*/ 712136 h 1984711"/>
                <a:gd name="connsiteX50" fmla="*/ 63208 w 1588612"/>
                <a:gd name="connsiteY50" fmla="*/ 644715 h 1984711"/>
                <a:gd name="connsiteX51" fmla="*/ 92704 w 1588612"/>
                <a:gd name="connsiteY51" fmla="*/ 627860 h 1984711"/>
                <a:gd name="connsiteX52" fmla="*/ 176981 w 1588612"/>
                <a:gd name="connsiteY52" fmla="*/ 450879 h 1984711"/>
                <a:gd name="connsiteX53" fmla="*/ 341320 w 1588612"/>
                <a:gd name="connsiteY53" fmla="*/ 370816 h 1984711"/>
                <a:gd name="connsiteX54" fmla="*/ 434024 w 1588612"/>
                <a:gd name="connsiteY54" fmla="*/ 265471 h 1984711"/>
                <a:gd name="connsiteX55" fmla="*/ 375031 w 1588612"/>
                <a:gd name="connsiteY55" fmla="*/ 172767 h 1984711"/>
                <a:gd name="connsiteX56" fmla="*/ 463521 w 1588612"/>
                <a:gd name="connsiteY56" fmla="*/ 105345 h 1984711"/>
                <a:gd name="connsiteX57" fmla="*/ 526728 w 1588612"/>
                <a:gd name="connsiteY57" fmla="*/ 0 h 1984711"/>
                <a:gd name="connsiteX58" fmla="*/ 682640 w 1588612"/>
                <a:gd name="connsiteY58" fmla="*/ 126414 h 1984711"/>
                <a:gd name="connsiteX59" fmla="*/ 771130 w 1588612"/>
                <a:gd name="connsiteY59" fmla="*/ 109559 h 1984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88612" h="1984711">
                  <a:moveTo>
                    <a:pt x="771130" y="109559"/>
                  </a:moveTo>
                  <a:lnTo>
                    <a:pt x="796413" y="176980"/>
                  </a:lnTo>
                  <a:lnTo>
                    <a:pt x="771130" y="206477"/>
                  </a:lnTo>
                  <a:lnTo>
                    <a:pt x="834338" y="316037"/>
                  </a:lnTo>
                  <a:lnTo>
                    <a:pt x="766916" y="370816"/>
                  </a:lnTo>
                  <a:lnTo>
                    <a:pt x="758489" y="530942"/>
                  </a:lnTo>
                  <a:lnTo>
                    <a:pt x="855407" y="636287"/>
                  </a:lnTo>
                  <a:lnTo>
                    <a:pt x="804841" y="703708"/>
                  </a:lnTo>
                  <a:lnTo>
                    <a:pt x="821696" y="758488"/>
                  </a:lnTo>
                  <a:lnTo>
                    <a:pt x="914400" y="771130"/>
                  </a:lnTo>
                  <a:lnTo>
                    <a:pt x="927042" y="825909"/>
                  </a:lnTo>
                  <a:lnTo>
                    <a:pt x="1002891" y="804840"/>
                  </a:lnTo>
                  <a:lnTo>
                    <a:pt x="1061884" y="872261"/>
                  </a:lnTo>
                  <a:lnTo>
                    <a:pt x="1129305" y="884903"/>
                  </a:lnTo>
                  <a:lnTo>
                    <a:pt x="1171444" y="948110"/>
                  </a:lnTo>
                  <a:lnTo>
                    <a:pt x="1247292" y="901758"/>
                  </a:lnTo>
                  <a:lnTo>
                    <a:pt x="1306286" y="931255"/>
                  </a:lnTo>
                  <a:lnTo>
                    <a:pt x="1377921" y="948110"/>
                  </a:lnTo>
                  <a:lnTo>
                    <a:pt x="1428487" y="1023959"/>
                  </a:lnTo>
                  <a:lnTo>
                    <a:pt x="1588612" y="1036601"/>
                  </a:lnTo>
                  <a:lnTo>
                    <a:pt x="1550688" y="1158802"/>
                  </a:lnTo>
                  <a:lnTo>
                    <a:pt x="1500122" y="1196726"/>
                  </a:lnTo>
                  <a:lnTo>
                    <a:pt x="1495908" y="1255720"/>
                  </a:lnTo>
                  <a:lnTo>
                    <a:pt x="1420059" y="1272575"/>
                  </a:lnTo>
                  <a:lnTo>
                    <a:pt x="1420059" y="1390562"/>
                  </a:lnTo>
                  <a:lnTo>
                    <a:pt x="1382135" y="1424273"/>
                  </a:lnTo>
                  <a:lnTo>
                    <a:pt x="1259934" y="1445342"/>
                  </a:lnTo>
                  <a:lnTo>
                    <a:pt x="1222009" y="1748737"/>
                  </a:lnTo>
                  <a:lnTo>
                    <a:pt x="1146161" y="1727668"/>
                  </a:lnTo>
                  <a:lnTo>
                    <a:pt x="1074526" y="1799303"/>
                  </a:lnTo>
                  <a:lnTo>
                    <a:pt x="1141947" y="1955214"/>
                  </a:lnTo>
                  <a:lnTo>
                    <a:pt x="1007104" y="1984711"/>
                  </a:lnTo>
                  <a:lnTo>
                    <a:pt x="914400" y="1904649"/>
                  </a:lnTo>
                  <a:lnTo>
                    <a:pt x="914400" y="1774020"/>
                  </a:lnTo>
                  <a:lnTo>
                    <a:pt x="813268" y="1715026"/>
                  </a:lnTo>
                  <a:lnTo>
                    <a:pt x="821696" y="1643391"/>
                  </a:lnTo>
                  <a:lnTo>
                    <a:pt x="775344" y="1622322"/>
                  </a:lnTo>
                  <a:lnTo>
                    <a:pt x="615219" y="1656033"/>
                  </a:lnTo>
                  <a:lnTo>
                    <a:pt x="446666" y="1605467"/>
                  </a:lnTo>
                  <a:lnTo>
                    <a:pt x="421383" y="1529618"/>
                  </a:lnTo>
                  <a:lnTo>
                    <a:pt x="294968" y="1403203"/>
                  </a:lnTo>
                  <a:lnTo>
                    <a:pt x="294968" y="1335782"/>
                  </a:lnTo>
                  <a:lnTo>
                    <a:pt x="202264" y="1339996"/>
                  </a:lnTo>
                  <a:lnTo>
                    <a:pt x="63208" y="1158802"/>
                  </a:lnTo>
                  <a:lnTo>
                    <a:pt x="71635" y="1019745"/>
                  </a:lnTo>
                  <a:lnTo>
                    <a:pt x="37925" y="948110"/>
                  </a:lnTo>
                  <a:lnTo>
                    <a:pt x="29497" y="830123"/>
                  </a:lnTo>
                  <a:lnTo>
                    <a:pt x="0" y="787985"/>
                  </a:lnTo>
                  <a:lnTo>
                    <a:pt x="0" y="754274"/>
                  </a:lnTo>
                  <a:lnTo>
                    <a:pt x="50566" y="712136"/>
                  </a:lnTo>
                  <a:lnTo>
                    <a:pt x="63208" y="644715"/>
                  </a:lnTo>
                  <a:lnTo>
                    <a:pt x="92704" y="627860"/>
                  </a:lnTo>
                  <a:lnTo>
                    <a:pt x="176981" y="450879"/>
                  </a:lnTo>
                  <a:lnTo>
                    <a:pt x="341320" y="370816"/>
                  </a:lnTo>
                  <a:lnTo>
                    <a:pt x="434024" y="265471"/>
                  </a:lnTo>
                  <a:lnTo>
                    <a:pt x="375031" y="172767"/>
                  </a:lnTo>
                  <a:lnTo>
                    <a:pt x="463521" y="105345"/>
                  </a:lnTo>
                  <a:lnTo>
                    <a:pt x="526728" y="0"/>
                  </a:lnTo>
                  <a:lnTo>
                    <a:pt x="682640" y="126414"/>
                  </a:lnTo>
                  <a:lnTo>
                    <a:pt x="771130" y="109559"/>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b="1" dirty="0">
                <a:solidFill>
                  <a:schemeClr val="tx2"/>
                </a:solidFill>
                <a:ea typeface="ＭＳ Ｐゴシック" charset="-128"/>
              </a:endParaRPr>
            </a:p>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100" dirty="0">
                <a:solidFill>
                  <a:schemeClr val="tx2"/>
                </a:solidFill>
                <a:ea typeface="ＭＳ Ｐゴシック" charset="-128"/>
              </a:endParaRPr>
            </a:p>
          </p:txBody>
        </p:sp>
        <p:sp>
          <p:nvSpPr>
            <p:cNvPr id="25" name="Freeform 10">
              <a:extLst>
                <a:ext uri="{FF2B5EF4-FFF2-40B4-BE49-F238E27FC236}">
                  <a16:creationId xmlns:a16="http://schemas.microsoft.com/office/drawing/2014/main" id="{93AAA824-5F4F-F16D-2BC1-95620495D678}"/>
                </a:ext>
              </a:extLst>
            </p:cNvPr>
            <p:cNvSpPr/>
            <p:nvPr/>
          </p:nvSpPr>
          <p:spPr>
            <a:xfrm>
              <a:off x="4883150" y="4567238"/>
              <a:ext cx="1189038" cy="1033462"/>
            </a:xfrm>
            <a:custGeom>
              <a:avLst/>
              <a:gdLst>
                <a:gd name="connsiteX0" fmla="*/ 375030 w 1188299"/>
                <a:gd name="connsiteY0" fmla="*/ 0 h 1032387"/>
                <a:gd name="connsiteX1" fmla="*/ 375030 w 1188299"/>
                <a:gd name="connsiteY1" fmla="*/ 0 h 1032387"/>
                <a:gd name="connsiteX2" fmla="*/ 438238 w 1188299"/>
                <a:gd name="connsiteY2" fmla="*/ 4214 h 1032387"/>
                <a:gd name="connsiteX3" fmla="*/ 455093 w 1188299"/>
                <a:gd name="connsiteY3" fmla="*/ 8428 h 1032387"/>
                <a:gd name="connsiteX4" fmla="*/ 602577 w 1188299"/>
                <a:gd name="connsiteY4" fmla="*/ 21069 h 1032387"/>
                <a:gd name="connsiteX5" fmla="*/ 640501 w 1188299"/>
                <a:gd name="connsiteY5" fmla="*/ 206478 h 1032387"/>
                <a:gd name="connsiteX6" fmla="*/ 712136 w 1188299"/>
                <a:gd name="connsiteY6" fmla="*/ 248616 h 1032387"/>
                <a:gd name="connsiteX7" fmla="*/ 1040815 w 1188299"/>
                <a:gd name="connsiteY7" fmla="*/ 147484 h 1032387"/>
                <a:gd name="connsiteX8" fmla="*/ 1078739 w 1188299"/>
                <a:gd name="connsiteY8" fmla="*/ 417169 h 1032387"/>
                <a:gd name="connsiteX9" fmla="*/ 1087167 w 1188299"/>
                <a:gd name="connsiteY9" fmla="*/ 467735 h 1032387"/>
                <a:gd name="connsiteX10" fmla="*/ 1087167 w 1188299"/>
                <a:gd name="connsiteY10" fmla="*/ 467735 h 1032387"/>
                <a:gd name="connsiteX11" fmla="*/ 1074525 w 1188299"/>
                <a:gd name="connsiteY11" fmla="*/ 543584 h 1032387"/>
                <a:gd name="connsiteX12" fmla="*/ 1129305 w 1188299"/>
                <a:gd name="connsiteY12" fmla="*/ 577294 h 1032387"/>
                <a:gd name="connsiteX13" fmla="*/ 1188299 w 1188299"/>
                <a:gd name="connsiteY13" fmla="*/ 804841 h 1032387"/>
                <a:gd name="connsiteX14" fmla="*/ 998677 w 1188299"/>
                <a:gd name="connsiteY14" fmla="*/ 813268 h 1032387"/>
                <a:gd name="connsiteX15" fmla="*/ 998677 w 1188299"/>
                <a:gd name="connsiteY15" fmla="*/ 876476 h 1032387"/>
                <a:gd name="connsiteX16" fmla="*/ 931255 w 1188299"/>
                <a:gd name="connsiteY16" fmla="*/ 910186 h 1032387"/>
                <a:gd name="connsiteX17" fmla="*/ 859620 w 1188299"/>
                <a:gd name="connsiteY17" fmla="*/ 842765 h 1032387"/>
                <a:gd name="connsiteX18" fmla="*/ 657357 w 1188299"/>
                <a:gd name="connsiteY18" fmla="*/ 851193 h 1032387"/>
                <a:gd name="connsiteX19" fmla="*/ 623646 w 1188299"/>
                <a:gd name="connsiteY19" fmla="*/ 910186 h 1032387"/>
                <a:gd name="connsiteX20" fmla="*/ 573080 w 1188299"/>
                <a:gd name="connsiteY20" fmla="*/ 910186 h 1032387"/>
                <a:gd name="connsiteX21" fmla="*/ 493018 w 1188299"/>
                <a:gd name="connsiteY21" fmla="*/ 1032387 h 1032387"/>
                <a:gd name="connsiteX22" fmla="*/ 455093 w 1188299"/>
                <a:gd name="connsiteY22" fmla="*/ 977608 h 1032387"/>
                <a:gd name="connsiteX23" fmla="*/ 404527 w 1188299"/>
                <a:gd name="connsiteY23" fmla="*/ 998677 h 1032387"/>
                <a:gd name="connsiteX24" fmla="*/ 400313 w 1188299"/>
                <a:gd name="connsiteY24" fmla="*/ 855407 h 1032387"/>
                <a:gd name="connsiteX25" fmla="*/ 316037 w 1188299"/>
                <a:gd name="connsiteY25" fmla="*/ 830124 h 1032387"/>
                <a:gd name="connsiteX26" fmla="*/ 269685 w 1188299"/>
                <a:gd name="connsiteY26" fmla="*/ 733206 h 1032387"/>
                <a:gd name="connsiteX27" fmla="*/ 214905 w 1188299"/>
                <a:gd name="connsiteY27" fmla="*/ 699495 h 1032387"/>
                <a:gd name="connsiteX28" fmla="*/ 189622 w 1188299"/>
                <a:gd name="connsiteY28" fmla="*/ 636288 h 1032387"/>
                <a:gd name="connsiteX29" fmla="*/ 105346 w 1188299"/>
                <a:gd name="connsiteY29" fmla="*/ 585722 h 1032387"/>
                <a:gd name="connsiteX30" fmla="*/ 63207 w 1188299"/>
                <a:gd name="connsiteY30" fmla="*/ 463521 h 1032387"/>
                <a:gd name="connsiteX31" fmla="*/ 0 w 1188299"/>
                <a:gd name="connsiteY31" fmla="*/ 391886 h 1032387"/>
                <a:gd name="connsiteX32" fmla="*/ 168553 w 1188299"/>
                <a:gd name="connsiteY32" fmla="*/ 227547 h 1032387"/>
                <a:gd name="connsiteX33" fmla="*/ 139056 w 1188299"/>
                <a:gd name="connsiteY33" fmla="*/ 176981 h 1032387"/>
                <a:gd name="connsiteX34" fmla="*/ 244402 w 1188299"/>
                <a:gd name="connsiteY34" fmla="*/ 88490 h 1032387"/>
                <a:gd name="connsiteX35" fmla="*/ 383458 w 1188299"/>
                <a:gd name="connsiteY35" fmla="*/ 71635 h 1032387"/>
                <a:gd name="connsiteX36" fmla="*/ 375030 w 1188299"/>
                <a:gd name="connsiteY36" fmla="*/ 0 h 10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8299" h="1032387">
                  <a:moveTo>
                    <a:pt x="375030" y="0"/>
                  </a:moveTo>
                  <a:lnTo>
                    <a:pt x="375030" y="0"/>
                  </a:lnTo>
                  <a:cubicBezTo>
                    <a:pt x="396099" y="1405"/>
                    <a:pt x="417238" y="2003"/>
                    <a:pt x="438238" y="4214"/>
                  </a:cubicBezTo>
                  <a:cubicBezTo>
                    <a:pt x="443997" y="4820"/>
                    <a:pt x="455093" y="8428"/>
                    <a:pt x="455093" y="8428"/>
                  </a:cubicBezTo>
                  <a:lnTo>
                    <a:pt x="602577" y="21069"/>
                  </a:lnTo>
                  <a:lnTo>
                    <a:pt x="640501" y="206478"/>
                  </a:lnTo>
                  <a:lnTo>
                    <a:pt x="712136" y="248616"/>
                  </a:lnTo>
                  <a:lnTo>
                    <a:pt x="1040815" y="147484"/>
                  </a:lnTo>
                  <a:lnTo>
                    <a:pt x="1078739" y="417169"/>
                  </a:lnTo>
                  <a:lnTo>
                    <a:pt x="1087167" y="467735"/>
                  </a:lnTo>
                  <a:lnTo>
                    <a:pt x="1087167" y="467735"/>
                  </a:lnTo>
                  <a:lnTo>
                    <a:pt x="1074525" y="543584"/>
                  </a:lnTo>
                  <a:lnTo>
                    <a:pt x="1129305" y="577294"/>
                  </a:lnTo>
                  <a:lnTo>
                    <a:pt x="1188299" y="804841"/>
                  </a:lnTo>
                  <a:lnTo>
                    <a:pt x="998677" y="813268"/>
                  </a:lnTo>
                  <a:lnTo>
                    <a:pt x="998677" y="876476"/>
                  </a:lnTo>
                  <a:lnTo>
                    <a:pt x="931255" y="910186"/>
                  </a:lnTo>
                  <a:lnTo>
                    <a:pt x="859620" y="842765"/>
                  </a:lnTo>
                  <a:lnTo>
                    <a:pt x="657357" y="851193"/>
                  </a:lnTo>
                  <a:lnTo>
                    <a:pt x="623646" y="910186"/>
                  </a:lnTo>
                  <a:lnTo>
                    <a:pt x="573080" y="910186"/>
                  </a:lnTo>
                  <a:lnTo>
                    <a:pt x="493018" y="1032387"/>
                  </a:lnTo>
                  <a:lnTo>
                    <a:pt x="455093" y="977608"/>
                  </a:lnTo>
                  <a:lnTo>
                    <a:pt x="404527" y="998677"/>
                  </a:lnTo>
                  <a:lnTo>
                    <a:pt x="400313" y="855407"/>
                  </a:lnTo>
                  <a:lnTo>
                    <a:pt x="316037" y="830124"/>
                  </a:lnTo>
                  <a:lnTo>
                    <a:pt x="269685" y="733206"/>
                  </a:lnTo>
                  <a:lnTo>
                    <a:pt x="214905" y="699495"/>
                  </a:lnTo>
                  <a:lnTo>
                    <a:pt x="189622" y="636288"/>
                  </a:lnTo>
                  <a:lnTo>
                    <a:pt x="105346" y="585722"/>
                  </a:lnTo>
                  <a:lnTo>
                    <a:pt x="63207" y="463521"/>
                  </a:lnTo>
                  <a:lnTo>
                    <a:pt x="0" y="391886"/>
                  </a:lnTo>
                  <a:lnTo>
                    <a:pt x="168553" y="227547"/>
                  </a:lnTo>
                  <a:lnTo>
                    <a:pt x="139056" y="176981"/>
                  </a:lnTo>
                  <a:lnTo>
                    <a:pt x="244402" y="88490"/>
                  </a:lnTo>
                  <a:lnTo>
                    <a:pt x="383458" y="71635"/>
                  </a:lnTo>
                  <a:lnTo>
                    <a:pt x="375030" y="0"/>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bg2"/>
                </a:solidFill>
                <a:ea typeface="ＭＳ Ｐゴシック" charset="-128"/>
              </a:endParaRPr>
            </a:p>
          </p:txBody>
        </p:sp>
        <p:sp>
          <p:nvSpPr>
            <p:cNvPr id="26" name="Freeform 11">
              <a:extLst>
                <a:ext uri="{FF2B5EF4-FFF2-40B4-BE49-F238E27FC236}">
                  <a16:creationId xmlns:a16="http://schemas.microsoft.com/office/drawing/2014/main" id="{74D47A13-49F7-9B51-83D2-B15D72F7B304}"/>
                </a:ext>
              </a:extLst>
            </p:cNvPr>
            <p:cNvSpPr/>
            <p:nvPr/>
          </p:nvSpPr>
          <p:spPr>
            <a:xfrm>
              <a:off x="4391025" y="3143249"/>
              <a:ext cx="1309688" cy="1176338"/>
            </a:xfrm>
            <a:custGeom>
              <a:avLst/>
              <a:gdLst>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69684 w 1302071"/>
                <a:gd name="connsiteY29" fmla="*/ 952325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26691 w 1302071"/>
                <a:gd name="connsiteY27" fmla="*/ 1000904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4786 h 1175161"/>
                <a:gd name="connsiteX1" fmla="*/ 588205 w 1302071"/>
                <a:gd name="connsiteY1" fmla="*/ 0 h 1175161"/>
                <a:gd name="connsiteX2" fmla="*/ 712136 w 1302071"/>
                <a:gd name="connsiteY2" fmla="*/ 62711 h 1175161"/>
                <a:gd name="connsiteX3" fmla="*/ 960752 w 1302071"/>
                <a:gd name="connsiteY3" fmla="*/ 62711 h 1175161"/>
                <a:gd name="connsiteX4" fmla="*/ 986035 w 1302071"/>
                <a:gd name="connsiteY4" fmla="*/ 155415 h 1175161"/>
                <a:gd name="connsiteX5" fmla="*/ 1070311 w 1302071"/>
                <a:gd name="connsiteY5" fmla="*/ 184912 h 1175161"/>
                <a:gd name="connsiteX6" fmla="*/ 1066097 w 1302071"/>
                <a:gd name="connsiteY6" fmla="*/ 323968 h 1175161"/>
                <a:gd name="connsiteX7" fmla="*/ 1264147 w 1302071"/>
                <a:gd name="connsiteY7" fmla="*/ 336609 h 1175161"/>
                <a:gd name="connsiteX8" fmla="*/ 1302071 w 1302071"/>
                <a:gd name="connsiteY8" fmla="*/ 446169 h 1175161"/>
                <a:gd name="connsiteX9" fmla="*/ 1276788 w 1302071"/>
                <a:gd name="connsiteY9" fmla="*/ 517804 h 1175161"/>
                <a:gd name="connsiteX10" fmla="*/ 1158801 w 1302071"/>
                <a:gd name="connsiteY10" fmla="*/ 538873 h 1175161"/>
                <a:gd name="connsiteX11" fmla="*/ 1179870 w 1302071"/>
                <a:gd name="connsiteY11" fmla="*/ 602080 h 1175161"/>
                <a:gd name="connsiteX12" fmla="*/ 1234650 w 1302071"/>
                <a:gd name="connsiteY12" fmla="*/ 707426 h 1175161"/>
                <a:gd name="connsiteX13" fmla="*/ 1120877 w 1302071"/>
                <a:gd name="connsiteY13" fmla="*/ 859124 h 1175161"/>
                <a:gd name="connsiteX14" fmla="*/ 1061883 w 1302071"/>
                <a:gd name="connsiteY14" fmla="*/ 892834 h 1175161"/>
                <a:gd name="connsiteX15" fmla="*/ 1074525 w 1302071"/>
                <a:gd name="connsiteY15" fmla="*/ 909690 h 1175161"/>
                <a:gd name="connsiteX16" fmla="*/ 943896 w 1302071"/>
                <a:gd name="connsiteY16" fmla="*/ 934972 h 1175161"/>
                <a:gd name="connsiteX17" fmla="*/ 931255 w 1302071"/>
                <a:gd name="connsiteY17" fmla="*/ 989752 h 1175161"/>
                <a:gd name="connsiteX18" fmla="*/ 973393 w 1302071"/>
                <a:gd name="connsiteY18" fmla="*/ 1015035 h 1175161"/>
                <a:gd name="connsiteX19" fmla="*/ 977607 w 1302071"/>
                <a:gd name="connsiteY19" fmla="*/ 1078243 h 1175161"/>
                <a:gd name="connsiteX20" fmla="*/ 893330 w 1302071"/>
                <a:gd name="connsiteY20" fmla="*/ 1048746 h 1175161"/>
                <a:gd name="connsiteX21" fmla="*/ 800626 w 1302071"/>
                <a:gd name="connsiteY21" fmla="*/ 1175161 h 1175161"/>
                <a:gd name="connsiteX22" fmla="*/ 754274 w 1302071"/>
                <a:gd name="connsiteY22" fmla="*/ 1133022 h 1175161"/>
                <a:gd name="connsiteX23" fmla="*/ 707922 w 1302071"/>
                <a:gd name="connsiteY23" fmla="*/ 1137236 h 1175161"/>
                <a:gd name="connsiteX24" fmla="*/ 657356 w 1302071"/>
                <a:gd name="connsiteY24" fmla="*/ 1061387 h 1175161"/>
                <a:gd name="connsiteX25" fmla="*/ 497231 w 1302071"/>
                <a:gd name="connsiteY25" fmla="*/ 1036104 h 1175161"/>
                <a:gd name="connsiteX26" fmla="*/ 446665 w 1302071"/>
                <a:gd name="connsiteY26" fmla="*/ 998180 h 1175161"/>
                <a:gd name="connsiteX27" fmla="*/ 326691 w 1302071"/>
                <a:gd name="connsiteY27" fmla="*/ 1004621 h 1175161"/>
                <a:gd name="connsiteX28" fmla="*/ 278112 w 1302071"/>
                <a:gd name="connsiteY28" fmla="*/ 1027677 h 1175161"/>
                <a:gd name="connsiteX29" fmla="*/ 258533 w 1302071"/>
                <a:gd name="connsiteY29" fmla="*/ 967193 h 1175161"/>
                <a:gd name="connsiteX30" fmla="*/ 50565 w 1302071"/>
                <a:gd name="connsiteY30" fmla="*/ 913903 h 1175161"/>
                <a:gd name="connsiteX31" fmla="*/ 0 w 1302071"/>
                <a:gd name="connsiteY31" fmla="*/ 779061 h 1175161"/>
                <a:gd name="connsiteX32" fmla="*/ 88490 w 1302071"/>
                <a:gd name="connsiteY32" fmla="*/ 711640 h 1175161"/>
                <a:gd name="connsiteX33" fmla="*/ 143270 w 1302071"/>
                <a:gd name="connsiteY33" fmla="*/ 724281 h 1175161"/>
                <a:gd name="connsiteX34" fmla="*/ 193835 w 1302071"/>
                <a:gd name="connsiteY34" fmla="*/ 425100 h 1175161"/>
                <a:gd name="connsiteX35" fmla="*/ 299181 w 1302071"/>
                <a:gd name="connsiteY35" fmla="*/ 404031 h 1175161"/>
                <a:gd name="connsiteX36" fmla="*/ 341319 w 1302071"/>
                <a:gd name="connsiteY36" fmla="*/ 361892 h 1175161"/>
                <a:gd name="connsiteX37" fmla="*/ 345533 w 1302071"/>
                <a:gd name="connsiteY37" fmla="*/ 248119 h 1175161"/>
                <a:gd name="connsiteX38" fmla="*/ 408741 w 1302071"/>
                <a:gd name="connsiteY38" fmla="*/ 231264 h 1175161"/>
                <a:gd name="connsiteX39" fmla="*/ 429810 w 1302071"/>
                <a:gd name="connsiteY39" fmla="*/ 168056 h 1175161"/>
                <a:gd name="connsiteX40" fmla="*/ 484589 w 1302071"/>
                <a:gd name="connsiteY40" fmla="*/ 138560 h 1175161"/>
                <a:gd name="connsiteX41" fmla="*/ 505659 w 1302071"/>
                <a:gd name="connsiteY41" fmla="*/ 24786 h 1175161"/>
                <a:gd name="connsiteX0" fmla="*/ 505659 w 1302071"/>
                <a:gd name="connsiteY0" fmla="*/ 24786 h 1175161"/>
                <a:gd name="connsiteX1" fmla="*/ 588205 w 1302071"/>
                <a:gd name="connsiteY1" fmla="*/ 0 h 1175161"/>
                <a:gd name="connsiteX2" fmla="*/ 712136 w 1302071"/>
                <a:gd name="connsiteY2" fmla="*/ 62711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25457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179870 w 1309505"/>
                <a:gd name="connsiteY12" fmla="*/ 602080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69953 w 1309505"/>
                <a:gd name="connsiteY11" fmla="*/ 553742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68131 w 1309505"/>
                <a:gd name="connsiteY2" fmla="*/ 52674 h 1175161"/>
                <a:gd name="connsiteX3" fmla="*/ 960752 w 1309505"/>
                <a:gd name="connsiteY3" fmla="*/ 62711 h 1175161"/>
                <a:gd name="connsiteX4" fmla="*/ 986035 w 1309505"/>
                <a:gd name="connsiteY4" fmla="*/ 155415 h 1175161"/>
                <a:gd name="connsiteX5" fmla="*/ 1070311 w 1309505"/>
                <a:gd name="connsiteY5" fmla="*/ 184912 h 1175161"/>
                <a:gd name="connsiteX6" fmla="*/ 1077249 w 1309505"/>
                <a:gd name="connsiteY6" fmla="*/ 331403 h 1175161"/>
                <a:gd name="connsiteX7" fmla="*/ 1264147 w 1309505"/>
                <a:gd name="connsiteY7" fmla="*/ 325457 h 1175161"/>
                <a:gd name="connsiteX8" fmla="*/ 1309505 w 1309505"/>
                <a:gd name="connsiteY8" fmla="*/ 435018 h 1175161"/>
                <a:gd name="connsiteX9" fmla="*/ 1276788 w 1309505"/>
                <a:gd name="connsiteY9" fmla="*/ 517804 h 1175161"/>
                <a:gd name="connsiteX10" fmla="*/ 1169953 w 1309505"/>
                <a:gd name="connsiteY10" fmla="*/ 553742 h 1175161"/>
                <a:gd name="connsiteX11" fmla="*/ 1213323 w 1309505"/>
                <a:gd name="connsiteY11" fmla="*/ 613231 h 1175161"/>
                <a:gd name="connsiteX12" fmla="*/ 1234650 w 1309505"/>
                <a:gd name="connsiteY12" fmla="*/ 707426 h 1175161"/>
                <a:gd name="connsiteX13" fmla="*/ 1120877 w 1309505"/>
                <a:gd name="connsiteY13" fmla="*/ 859124 h 1175161"/>
                <a:gd name="connsiteX14" fmla="*/ 1061883 w 1309505"/>
                <a:gd name="connsiteY14" fmla="*/ 892834 h 1175161"/>
                <a:gd name="connsiteX15" fmla="*/ 1074525 w 1309505"/>
                <a:gd name="connsiteY15" fmla="*/ 909690 h 1175161"/>
                <a:gd name="connsiteX16" fmla="*/ 943896 w 1309505"/>
                <a:gd name="connsiteY16" fmla="*/ 934972 h 1175161"/>
                <a:gd name="connsiteX17" fmla="*/ 931255 w 1309505"/>
                <a:gd name="connsiteY17" fmla="*/ 989752 h 1175161"/>
                <a:gd name="connsiteX18" fmla="*/ 973393 w 1309505"/>
                <a:gd name="connsiteY18" fmla="*/ 1015035 h 1175161"/>
                <a:gd name="connsiteX19" fmla="*/ 977607 w 1309505"/>
                <a:gd name="connsiteY19" fmla="*/ 1078243 h 1175161"/>
                <a:gd name="connsiteX20" fmla="*/ 893330 w 1309505"/>
                <a:gd name="connsiteY20" fmla="*/ 1048746 h 1175161"/>
                <a:gd name="connsiteX21" fmla="*/ 800626 w 1309505"/>
                <a:gd name="connsiteY21" fmla="*/ 1175161 h 1175161"/>
                <a:gd name="connsiteX22" fmla="*/ 754274 w 1309505"/>
                <a:gd name="connsiteY22" fmla="*/ 1133022 h 1175161"/>
                <a:gd name="connsiteX23" fmla="*/ 707922 w 1309505"/>
                <a:gd name="connsiteY23" fmla="*/ 1137236 h 1175161"/>
                <a:gd name="connsiteX24" fmla="*/ 657356 w 1309505"/>
                <a:gd name="connsiteY24" fmla="*/ 1061387 h 1175161"/>
                <a:gd name="connsiteX25" fmla="*/ 497231 w 1309505"/>
                <a:gd name="connsiteY25" fmla="*/ 1036104 h 1175161"/>
                <a:gd name="connsiteX26" fmla="*/ 446665 w 1309505"/>
                <a:gd name="connsiteY26" fmla="*/ 998180 h 1175161"/>
                <a:gd name="connsiteX27" fmla="*/ 326691 w 1309505"/>
                <a:gd name="connsiteY27" fmla="*/ 1004621 h 1175161"/>
                <a:gd name="connsiteX28" fmla="*/ 278112 w 1309505"/>
                <a:gd name="connsiteY28" fmla="*/ 1027677 h 1175161"/>
                <a:gd name="connsiteX29" fmla="*/ 258533 w 1309505"/>
                <a:gd name="connsiteY29" fmla="*/ 967193 h 1175161"/>
                <a:gd name="connsiteX30" fmla="*/ 50565 w 1309505"/>
                <a:gd name="connsiteY30" fmla="*/ 913903 h 1175161"/>
                <a:gd name="connsiteX31" fmla="*/ 0 w 1309505"/>
                <a:gd name="connsiteY31" fmla="*/ 779061 h 1175161"/>
                <a:gd name="connsiteX32" fmla="*/ 88490 w 1309505"/>
                <a:gd name="connsiteY32" fmla="*/ 711640 h 1175161"/>
                <a:gd name="connsiteX33" fmla="*/ 143270 w 1309505"/>
                <a:gd name="connsiteY33" fmla="*/ 724281 h 1175161"/>
                <a:gd name="connsiteX34" fmla="*/ 193835 w 1309505"/>
                <a:gd name="connsiteY34" fmla="*/ 425100 h 1175161"/>
                <a:gd name="connsiteX35" fmla="*/ 299181 w 1309505"/>
                <a:gd name="connsiteY35" fmla="*/ 404031 h 1175161"/>
                <a:gd name="connsiteX36" fmla="*/ 341319 w 1309505"/>
                <a:gd name="connsiteY36" fmla="*/ 361892 h 1175161"/>
                <a:gd name="connsiteX37" fmla="*/ 345533 w 1309505"/>
                <a:gd name="connsiteY37" fmla="*/ 248119 h 1175161"/>
                <a:gd name="connsiteX38" fmla="*/ 408741 w 1309505"/>
                <a:gd name="connsiteY38" fmla="*/ 231264 h 1175161"/>
                <a:gd name="connsiteX39" fmla="*/ 429810 w 1309505"/>
                <a:gd name="connsiteY39" fmla="*/ 168056 h 1175161"/>
                <a:gd name="connsiteX40" fmla="*/ 484589 w 1309505"/>
                <a:gd name="connsiteY40" fmla="*/ 138560 h 1175161"/>
                <a:gd name="connsiteX41" fmla="*/ 505659 w 1309505"/>
                <a:gd name="connsiteY41" fmla="*/ 24786 h 117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09505" h="1175161">
                  <a:moveTo>
                    <a:pt x="505659" y="24786"/>
                  </a:moveTo>
                  <a:lnTo>
                    <a:pt x="588205" y="0"/>
                  </a:lnTo>
                  <a:lnTo>
                    <a:pt x="668131" y="52674"/>
                  </a:lnTo>
                  <a:lnTo>
                    <a:pt x="960752" y="62711"/>
                  </a:lnTo>
                  <a:lnTo>
                    <a:pt x="986035" y="155415"/>
                  </a:lnTo>
                  <a:lnTo>
                    <a:pt x="1070311" y="184912"/>
                  </a:lnTo>
                  <a:lnTo>
                    <a:pt x="1077249" y="331403"/>
                  </a:lnTo>
                  <a:lnTo>
                    <a:pt x="1264147" y="325457"/>
                  </a:lnTo>
                  <a:lnTo>
                    <a:pt x="1309505" y="435018"/>
                  </a:lnTo>
                  <a:lnTo>
                    <a:pt x="1276788" y="517804"/>
                  </a:lnTo>
                  <a:lnTo>
                    <a:pt x="1169953" y="553742"/>
                  </a:lnTo>
                  <a:lnTo>
                    <a:pt x="1213323" y="613231"/>
                  </a:lnTo>
                  <a:lnTo>
                    <a:pt x="1234650" y="707426"/>
                  </a:lnTo>
                  <a:lnTo>
                    <a:pt x="1120877" y="859124"/>
                  </a:lnTo>
                  <a:lnTo>
                    <a:pt x="1061883" y="892834"/>
                  </a:lnTo>
                  <a:lnTo>
                    <a:pt x="1074525" y="909690"/>
                  </a:lnTo>
                  <a:lnTo>
                    <a:pt x="943896" y="934972"/>
                  </a:lnTo>
                  <a:lnTo>
                    <a:pt x="931255" y="989752"/>
                  </a:lnTo>
                  <a:lnTo>
                    <a:pt x="973393" y="1015035"/>
                  </a:lnTo>
                  <a:lnTo>
                    <a:pt x="977607" y="1078243"/>
                  </a:lnTo>
                  <a:lnTo>
                    <a:pt x="893330" y="1048746"/>
                  </a:lnTo>
                  <a:lnTo>
                    <a:pt x="800626" y="1175161"/>
                  </a:lnTo>
                  <a:lnTo>
                    <a:pt x="754274" y="1133022"/>
                  </a:lnTo>
                  <a:lnTo>
                    <a:pt x="707922" y="1137236"/>
                  </a:lnTo>
                  <a:lnTo>
                    <a:pt x="657356" y="1061387"/>
                  </a:lnTo>
                  <a:lnTo>
                    <a:pt x="497231" y="1036104"/>
                  </a:lnTo>
                  <a:lnTo>
                    <a:pt x="446665" y="998180"/>
                  </a:lnTo>
                  <a:lnTo>
                    <a:pt x="326691" y="1004621"/>
                  </a:lnTo>
                  <a:lnTo>
                    <a:pt x="278112" y="1027677"/>
                  </a:lnTo>
                  <a:lnTo>
                    <a:pt x="258533" y="967193"/>
                  </a:lnTo>
                  <a:lnTo>
                    <a:pt x="50565" y="913903"/>
                  </a:lnTo>
                  <a:lnTo>
                    <a:pt x="0" y="779061"/>
                  </a:lnTo>
                  <a:lnTo>
                    <a:pt x="88490" y="711640"/>
                  </a:lnTo>
                  <a:lnTo>
                    <a:pt x="143270" y="724281"/>
                  </a:lnTo>
                  <a:lnTo>
                    <a:pt x="193835" y="425100"/>
                  </a:lnTo>
                  <a:lnTo>
                    <a:pt x="299181" y="404031"/>
                  </a:lnTo>
                  <a:lnTo>
                    <a:pt x="341319" y="361892"/>
                  </a:lnTo>
                  <a:lnTo>
                    <a:pt x="345533" y="248119"/>
                  </a:lnTo>
                  <a:lnTo>
                    <a:pt x="408741" y="231264"/>
                  </a:lnTo>
                  <a:lnTo>
                    <a:pt x="429810" y="168056"/>
                  </a:lnTo>
                  <a:lnTo>
                    <a:pt x="484589" y="138560"/>
                  </a:lnTo>
                  <a:lnTo>
                    <a:pt x="505659" y="24786"/>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7" name="Freeform 12">
              <a:extLst>
                <a:ext uri="{FF2B5EF4-FFF2-40B4-BE49-F238E27FC236}">
                  <a16:creationId xmlns:a16="http://schemas.microsoft.com/office/drawing/2014/main" id="{DCB653D0-BA86-D9E6-30F0-5B7C85C982C3}"/>
                </a:ext>
              </a:extLst>
            </p:cNvPr>
            <p:cNvSpPr/>
            <p:nvPr/>
          </p:nvSpPr>
          <p:spPr>
            <a:xfrm>
              <a:off x="5183188" y="3922713"/>
              <a:ext cx="1082675" cy="889000"/>
            </a:xfrm>
            <a:custGeom>
              <a:avLst/>
              <a:gdLst>
                <a:gd name="connsiteX0" fmla="*/ 383458 w 1082953"/>
                <a:gd name="connsiteY0" fmla="*/ 0 h 889117"/>
                <a:gd name="connsiteX1" fmla="*/ 446665 w 1082953"/>
                <a:gd name="connsiteY1" fmla="*/ 46352 h 889117"/>
                <a:gd name="connsiteX2" fmla="*/ 467734 w 1082953"/>
                <a:gd name="connsiteY2" fmla="*/ 88490 h 889117"/>
                <a:gd name="connsiteX3" fmla="*/ 573080 w 1082953"/>
                <a:gd name="connsiteY3" fmla="*/ 151698 h 889117"/>
                <a:gd name="connsiteX4" fmla="*/ 724777 w 1082953"/>
                <a:gd name="connsiteY4" fmla="*/ 143270 h 889117"/>
                <a:gd name="connsiteX5" fmla="*/ 724777 w 1082953"/>
                <a:gd name="connsiteY5" fmla="*/ 189622 h 889117"/>
                <a:gd name="connsiteX6" fmla="*/ 876475 w 1082953"/>
                <a:gd name="connsiteY6" fmla="*/ 248616 h 889117"/>
                <a:gd name="connsiteX7" fmla="*/ 1040814 w 1082953"/>
                <a:gd name="connsiteY7" fmla="*/ 210691 h 889117"/>
                <a:gd name="connsiteX8" fmla="*/ 1082953 w 1082953"/>
                <a:gd name="connsiteY8" fmla="*/ 425596 h 889117"/>
                <a:gd name="connsiteX9" fmla="*/ 956538 w 1082953"/>
                <a:gd name="connsiteY9" fmla="*/ 589935 h 889117"/>
                <a:gd name="connsiteX10" fmla="*/ 728991 w 1082953"/>
                <a:gd name="connsiteY10" fmla="*/ 796413 h 889117"/>
                <a:gd name="connsiteX11" fmla="*/ 425596 w 1082953"/>
                <a:gd name="connsiteY11" fmla="*/ 889117 h 889117"/>
                <a:gd name="connsiteX12" fmla="*/ 349747 w 1082953"/>
                <a:gd name="connsiteY12" fmla="*/ 842765 h 889117"/>
                <a:gd name="connsiteX13" fmla="*/ 307609 w 1082953"/>
                <a:gd name="connsiteY13" fmla="*/ 653143 h 889117"/>
                <a:gd name="connsiteX14" fmla="*/ 71635 w 1082953"/>
                <a:gd name="connsiteY14" fmla="*/ 648929 h 889117"/>
                <a:gd name="connsiteX15" fmla="*/ 88490 w 1082953"/>
                <a:gd name="connsiteY15" fmla="*/ 564653 h 889117"/>
                <a:gd name="connsiteX16" fmla="*/ 0 w 1082953"/>
                <a:gd name="connsiteY16" fmla="*/ 484590 h 889117"/>
                <a:gd name="connsiteX17" fmla="*/ 16855 w 1082953"/>
                <a:gd name="connsiteY17" fmla="*/ 387672 h 889117"/>
                <a:gd name="connsiteX18" fmla="*/ 117987 w 1082953"/>
                <a:gd name="connsiteY18" fmla="*/ 265471 h 889117"/>
                <a:gd name="connsiteX19" fmla="*/ 193836 w 1082953"/>
                <a:gd name="connsiteY19" fmla="*/ 307609 h 889117"/>
                <a:gd name="connsiteX20" fmla="*/ 193836 w 1082953"/>
                <a:gd name="connsiteY20" fmla="*/ 240188 h 889117"/>
                <a:gd name="connsiteX21" fmla="*/ 151697 w 1082953"/>
                <a:gd name="connsiteY21" fmla="*/ 206477 h 889117"/>
                <a:gd name="connsiteX22" fmla="*/ 168553 w 1082953"/>
                <a:gd name="connsiteY22" fmla="*/ 143270 h 889117"/>
                <a:gd name="connsiteX23" fmla="*/ 282326 w 1082953"/>
                <a:gd name="connsiteY23" fmla="*/ 113773 h 889117"/>
                <a:gd name="connsiteX24" fmla="*/ 383458 w 1082953"/>
                <a:gd name="connsiteY24" fmla="*/ 0 h 88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82953" h="889117">
                  <a:moveTo>
                    <a:pt x="383458" y="0"/>
                  </a:moveTo>
                  <a:lnTo>
                    <a:pt x="446665" y="46352"/>
                  </a:lnTo>
                  <a:lnTo>
                    <a:pt x="467734" y="88490"/>
                  </a:lnTo>
                  <a:lnTo>
                    <a:pt x="573080" y="151698"/>
                  </a:lnTo>
                  <a:lnTo>
                    <a:pt x="724777" y="143270"/>
                  </a:lnTo>
                  <a:lnTo>
                    <a:pt x="724777" y="189622"/>
                  </a:lnTo>
                  <a:lnTo>
                    <a:pt x="876475" y="248616"/>
                  </a:lnTo>
                  <a:lnTo>
                    <a:pt x="1040814" y="210691"/>
                  </a:lnTo>
                  <a:lnTo>
                    <a:pt x="1082953" y="425596"/>
                  </a:lnTo>
                  <a:lnTo>
                    <a:pt x="956538" y="589935"/>
                  </a:lnTo>
                  <a:lnTo>
                    <a:pt x="728991" y="796413"/>
                  </a:lnTo>
                  <a:lnTo>
                    <a:pt x="425596" y="889117"/>
                  </a:lnTo>
                  <a:lnTo>
                    <a:pt x="349747" y="842765"/>
                  </a:lnTo>
                  <a:lnTo>
                    <a:pt x="307609" y="653143"/>
                  </a:lnTo>
                  <a:lnTo>
                    <a:pt x="71635" y="648929"/>
                  </a:lnTo>
                  <a:lnTo>
                    <a:pt x="88490" y="564653"/>
                  </a:lnTo>
                  <a:lnTo>
                    <a:pt x="0" y="484590"/>
                  </a:lnTo>
                  <a:lnTo>
                    <a:pt x="16855" y="387672"/>
                  </a:lnTo>
                  <a:lnTo>
                    <a:pt x="117987" y="265471"/>
                  </a:lnTo>
                  <a:lnTo>
                    <a:pt x="193836" y="307609"/>
                  </a:lnTo>
                  <a:lnTo>
                    <a:pt x="193836" y="240188"/>
                  </a:lnTo>
                  <a:lnTo>
                    <a:pt x="151697" y="206477"/>
                  </a:lnTo>
                  <a:lnTo>
                    <a:pt x="168553" y="143270"/>
                  </a:lnTo>
                  <a:lnTo>
                    <a:pt x="282326" y="113773"/>
                  </a:lnTo>
                  <a:lnTo>
                    <a:pt x="383458" y="0"/>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8" name="Freeform 13">
              <a:extLst>
                <a:ext uri="{FF2B5EF4-FFF2-40B4-BE49-F238E27FC236}">
                  <a16:creationId xmlns:a16="http://schemas.microsoft.com/office/drawing/2014/main" id="{F62EE683-7D60-D60F-D5A6-5B65125EC461}"/>
                </a:ext>
              </a:extLst>
            </p:cNvPr>
            <p:cNvSpPr/>
            <p:nvPr/>
          </p:nvSpPr>
          <p:spPr>
            <a:xfrm>
              <a:off x="5887171" y="4302307"/>
              <a:ext cx="1146174" cy="1352549"/>
            </a:xfrm>
            <a:custGeom>
              <a:avLst/>
              <a:gdLst>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54780 w 1146161"/>
                <a:gd name="connsiteY23" fmla="*/ 77112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7929 w 1146161"/>
                <a:gd name="connsiteY3" fmla="*/ 162112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6161" h="1352637">
                  <a:moveTo>
                    <a:pt x="345534" y="21069"/>
                  </a:moveTo>
                  <a:lnTo>
                    <a:pt x="501445" y="0"/>
                  </a:lnTo>
                  <a:lnTo>
                    <a:pt x="533169" y="98408"/>
                  </a:lnTo>
                  <a:lnTo>
                    <a:pt x="677929" y="162112"/>
                  </a:lnTo>
                  <a:lnTo>
                    <a:pt x="686854" y="219118"/>
                  </a:lnTo>
                  <a:lnTo>
                    <a:pt x="604804" y="273898"/>
                  </a:lnTo>
                  <a:lnTo>
                    <a:pt x="612736" y="345533"/>
                  </a:lnTo>
                  <a:lnTo>
                    <a:pt x="897545" y="408741"/>
                  </a:lnTo>
                  <a:lnTo>
                    <a:pt x="977608" y="311823"/>
                  </a:lnTo>
                  <a:lnTo>
                    <a:pt x="1099809" y="341319"/>
                  </a:lnTo>
                  <a:lnTo>
                    <a:pt x="1146161" y="391885"/>
                  </a:lnTo>
                  <a:lnTo>
                    <a:pt x="766916" y="939682"/>
                  </a:lnTo>
                  <a:lnTo>
                    <a:pt x="809055" y="1053456"/>
                  </a:lnTo>
                  <a:lnTo>
                    <a:pt x="787986" y="1171443"/>
                  </a:lnTo>
                  <a:lnTo>
                    <a:pt x="830124" y="1255719"/>
                  </a:lnTo>
                  <a:lnTo>
                    <a:pt x="905973" y="1306285"/>
                  </a:lnTo>
                  <a:lnTo>
                    <a:pt x="889117" y="1352637"/>
                  </a:lnTo>
                  <a:lnTo>
                    <a:pt x="686854" y="1289430"/>
                  </a:lnTo>
                  <a:lnTo>
                    <a:pt x="535156" y="1217795"/>
                  </a:lnTo>
                  <a:lnTo>
                    <a:pt x="471949" y="1141946"/>
                  </a:lnTo>
                  <a:lnTo>
                    <a:pt x="320251" y="1070311"/>
                  </a:lnTo>
                  <a:lnTo>
                    <a:pt x="147484" y="1045028"/>
                  </a:lnTo>
                  <a:lnTo>
                    <a:pt x="109560" y="821695"/>
                  </a:lnTo>
                  <a:lnTo>
                    <a:pt x="43628" y="797149"/>
                  </a:lnTo>
                  <a:lnTo>
                    <a:pt x="46352" y="703708"/>
                  </a:lnTo>
                  <a:lnTo>
                    <a:pt x="0" y="417168"/>
                  </a:lnTo>
                  <a:lnTo>
                    <a:pt x="227547" y="193835"/>
                  </a:lnTo>
                  <a:lnTo>
                    <a:pt x="345534" y="21069"/>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9" name="Freeform 14">
              <a:extLst>
                <a:ext uri="{FF2B5EF4-FFF2-40B4-BE49-F238E27FC236}">
                  <a16:creationId xmlns:a16="http://schemas.microsoft.com/office/drawing/2014/main" id="{0ED0E115-7956-2645-0907-CC0520818CB2}"/>
                </a:ext>
              </a:extLst>
            </p:cNvPr>
            <p:cNvSpPr/>
            <p:nvPr/>
          </p:nvSpPr>
          <p:spPr>
            <a:xfrm>
              <a:off x="4075113" y="2065338"/>
              <a:ext cx="1162050" cy="1116012"/>
            </a:xfrm>
            <a:custGeom>
              <a:avLst/>
              <a:gdLst>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23959 w 1163015"/>
                <a:gd name="connsiteY12" fmla="*/ 804841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16211 w 1163015"/>
                <a:gd name="connsiteY42" fmla="*/ 44623 h 1116664"/>
                <a:gd name="connsiteX43" fmla="*/ 737419 w 1163015"/>
                <a:gd name="connsiteY43" fmla="*/ 122201 h 1116664"/>
                <a:gd name="connsiteX44" fmla="*/ 813268 w 1163015"/>
                <a:gd name="connsiteY44" fmla="*/ 134843 h 111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015" h="1116664">
                  <a:moveTo>
                    <a:pt x="813268" y="134843"/>
                  </a:moveTo>
                  <a:lnTo>
                    <a:pt x="813268" y="134843"/>
                  </a:lnTo>
                  <a:lnTo>
                    <a:pt x="889117" y="164339"/>
                  </a:lnTo>
                  <a:lnTo>
                    <a:pt x="905972" y="252830"/>
                  </a:lnTo>
                  <a:lnTo>
                    <a:pt x="1108236" y="353961"/>
                  </a:lnTo>
                  <a:lnTo>
                    <a:pt x="1163015" y="467735"/>
                  </a:lnTo>
                  <a:lnTo>
                    <a:pt x="1091380" y="539370"/>
                  </a:lnTo>
                  <a:lnTo>
                    <a:pt x="1104022" y="602577"/>
                  </a:lnTo>
                  <a:lnTo>
                    <a:pt x="1036601" y="636288"/>
                  </a:lnTo>
                  <a:lnTo>
                    <a:pt x="1019745" y="678426"/>
                  </a:lnTo>
                  <a:lnTo>
                    <a:pt x="973393" y="682640"/>
                  </a:lnTo>
                  <a:lnTo>
                    <a:pt x="981821" y="758489"/>
                  </a:lnTo>
                  <a:lnTo>
                    <a:pt x="1031394" y="778822"/>
                  </a:lnTo>
                  <a:lnTo>
                    <a:pt x="935469" y="889117"/>
                  </a:lnTo>
                  <a:lnTo>
                    <a:pt x="943896" y="969180"/>
                  </a:lnTo>
                  <a:lnTo>
                    <a:pt x="922827" y="1032387"/>
                  </a:lnTo>
                  <a:lnTo>
                    <a:pt x="905972" y="1066098"/>
                  </a:lnTo>
                  <a:lnTo>
                    <a:pt x="830123" y="1116664"/>
                  </a:lnTo>
                  <a:lnTo>
                    <a:pt x="669998" y="1091381"/>
                  </a:lnTo>
                  <a:lnTo>
                    <a:pt x="606790" y="1015532"/>
                  </a:lnTo>
                  <a:lnTo>
                    <a:pt x="488803" y="960752"/>
                  </a:lnTo>
                  <a:lnTo>
                    <a:pt x="408741" y="998677"/>
                  </a:lnTo>
                  <a:lnTo>
                    <a:pt x="345533" y="939683"/>
                  </a:lnTo>
                  <a:lnTo>
                    <a:pt x="286540" y="939683"/>
                  </a:lnTo>
                  <a:lnTo>
                    <a:pt x="240188" y="868048"/>
                  </a:lnTo>
                  <a:lnTo>
                    <a:pt x="168553" y="884903"/>
                  </a:lnTo>
                  <a:lnTo>
                    <a:pt x="147484" y="830124"/>
                  </a:lnTo>
                  <a:lnTo>
                    <a:pt x="75849" y="821696"/>
                  </a:lnTo>
                  <a:lnTo>
                    <a:pt x="42138" y="766916"/>
                  </a:lnTo>
                  <a:lnTo>
                    <a:pt x="96918" y="695281"/>
                  </a:lnTo>
                  <a:lnTo>
                    <a:pt x="0" y="585722"/>
                  </a:lnTo>
                  <a:lnTo>
                    <a:pt x="12641" y="412955"/>
                  </a:lnTo>
                  <a:lnTo>
                    <a:pt x="58993" y="370817"/>
                  </a:lnTo>
                  <a:lnTo>
                    <a:pt x="4213" y="265471"/>
                  </a:lnTo>
                  <a:lnTo>
                    <a:pt x="42138" y="223333"/>
                  </a:lnTo>
                  <a:lnTo>
                    <a:pt x="21069" y="172767"/>
                  </a:lnTo>
                  <a:lnTo>
                    <a:pt x="75849" y="92704"/>
                  </a:lnTo>
                  <a:lnTo>
                    <a:pt x="181194" y="117987"/>
                  </a:lnTo>
                  <a:lnTo>
                    <a:pt x="248615" y="16855"/>
                  </a:lnTo>
                  <a:lnTo>
                    <a:pt x="320250" y="29497"/>
                  </a:lnTo>
                  <a:lnTo>
                    <a:pt x="417168" y="0"/>
                  </a:lnTo>
                  <a:lnTo>
                    <a:pt x="480376" y="37925"/>
                  </a:lnTo>
                  <a:lnTo>
                    <a:pt x="616211" y="44623"/>
                  </a:lnTo>
                  <a:lnTo>
                    <a:pt x="737419" y="122201"/>
                  </a:lnTo>
                  <a:lnTo>
                    <a:pt x="813268" y="134843"/>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0" name="Freeform 15">
              <a:extLst>
                <a:ext uri="{FF2B5EF4-FFF2-40B4-BE49-F238E27FC236}">
                  <a16:creationId xmlns:a16="http://schemas.microsoft.com/office/drawing/2014/main" id="{EBF8E635-061D-94F2-D150-748BD9C8DF65}"/>
                </a:ext>
              </a:extLst>
            </p:cNvPr>
            <p:cNvSpPr/>
            <p:nvPr/>
          </p:nvSpPr>
          <p:spPr>
            <a:xfrm>
              <a:off x="4976813" y="2297113"/>
              <a:ext cx="1849437" cy="1882775"/>
            </a:xfrm>
            <a:custGeom>
              <a:avLst/>
              <a:gdLst>
                <a:gd name="connsiteX0" fmla="*/ 252830 w 1849869"/>
                <a:gd name="connsiteY0" fmla="*/ 219118 h 1883579"/>
                <a:gd name="connsiteX1" fmla="*/ 471949 w 1849869"/>
                <a:gd name="connsiteY1" fmla="*/ 252829 h 1883579"/>
                <a:gd name="connsiteX2" fmla="*/ 568867 w 1849869"/>
                <a:gd name="connsiteY2" fmla="*/ 143270 h 1883579"/>
                <a:gd name="connsiteX3" fmla="*/ 653143 w 1849869"/>
                <a:gd name="connsiteY3" fmla="*/ 147483 h 1883579"/>
                <a:gd name="connsiteX4" fmla="*/ 712137 w 1849869"/>
                <a:gd name="connsiteY4" fmla="*/ 88490 h 1883579"/>
                <a:gd name="connsiteX5" fmla="*/ 809055 w 1849869"/>
                <a:gd name="connsiteY5" fmla="*/ 71635 h 1883579"/>
                <a:gd name="connsiteX6" fmla="*/ 842765 w 1849869"/>
                <a:gd name="connsiteY6" fmla="*/ 50565 h 1883579"/>
                <a:gd name="connsiteX7" fmla="*/ 977608 w 1849869"/>
                <a:gd name="connsiteY7" fmla="*/ 4213 h 1883579"/>
                <a:gd name="connsiteX8" fmla="*/ 1112450 w 1849869"/>
                <a:gd name="connsiteY8" fmla="*/ 0 h 1883579"/>
                <a:gd name="connsiteX9" fmla="*/ 1116664 w 1849869"/>
                <a:gd name="connsiteY9" fmla="*/ 219118 h 1883579"/>
                <a:gd name="connsiteX10" fmla="*/ 1222009 w 1849869"/>
                <a:gd name="connsiteY10" fmla="*/ 286540 h 1883579"/>
                <a:gd name="connsiteX11" fmla="*/ 1234651 w 1849869"/>
                <a:gd name="connsiteY11" fmla="*/ 391885 h 1883579"/>
                <a:gd name="connsiteX12" fmla="*/ 1390562 w 1849869"/>
                <a:gd name="connsiteY12" fmla="*/ 488803 h 1883579"/>
                <a:gd name="connsiteX13" fmla="*/ 1500122 w 1849869"/>
                <a:gd name="connsiteY13" fmla="*/ 509872 h 1883579"/>
                <a:gd name="connsiteX14" fmla="*/ 1563329 w 1849869"/>
                <a:gd name="connsiteY14" fmla="*/ 619432 h 1883579"/>
                <a:gd name="connsiteX15" fmla="*/ 1525405 w 1849869"/>
                <a:gd name="connsiteY15" fmla="*/ 699494 h 1883579"/>
                <a:gd name="connsiteX16" fmla="*/ 1584398 w 1849869"/>
                <a:gd name="connsiteY16" fmla="*/ 762702 h 1883579"/>
                <a:gd name="connsiteX17" fmla="*/ 1626537 w 1849869"/>
                <a:gd name="connsiteY17" fmla="*/ 796412 h 1883579"/>
                <a:gd name="connsiteX18" fmla="*/ 1731882 w 1849869"/>
                <a:gd name="connsiteY18" fmla="*/ 817482 h 1883579"/>
                <a:gd name="connsiteX19" fmla="*/ 1837228 w 1849869"/>
                <a:gd name="connsiteY19" fmla="*/ 846978 h 1883579"/>
                <a:gd name="connsiteX20" fmla="*/ 1849869 w 1849869"/>
                <a:gd name="connsiteY20" fmla="*/ 889117 h 1883579"/>
                <a:gd name="connsiteX21" fmla="*/ 1702385 w 1849869"/>
                <a:gd name="connsiteY21" fmla="*/ 1040814 h 1883579"/>
                <a:gd name="connsiteX22" fmla="*/ 1660247 w 1849869"/>
                <a:gd name="connsiteY22" fmla="*/ 1011318 h 1883579"/>
                <a:gd name="connsiteX23" fmla="*/ 1605467 w 1849869"/>
                <a:gd name="connsiteY23" fmla="*/ 1011318 h 1883579"/>
                <a:gd name="connsiteX24" fmla="*/ 1588612 w 1849869"/>
                <a:gd name="connsiteY24" fmla="*/ 1053456 h 1883579"/>
                <a:gd name="connsiteX25" fmla="*/ 1521191 w 1849869"/>
                <a:gd name="connsiteY25" fmla="*/ 1057670 h 1883579"/>
                <a:gd name="connsiteX26" fmla="*/ 1483267 w 1849869"/>
                <a:gd name="connsiteY26" fmla="*/ 1082953 h 1883579"/>
                <a:gd name="connsiteX27" fmla="*/ 1268361 w 1849869"/>
                <a:gd name="connsiteY27" fmla="*/ 1116663 h 1883579"/>
                <a:gd name="connsiteX28" fmla="*/ 1310500 w 1849869"/>
                <a:gd name="connsiteY28" fmla="*/ 1179871 h 1883579"/>
                <a:gd name="connsiteX29" fmla="*/ 1251506 w 1849869"/>
                <a:gd name="connsiteY29" fmla="*/ 1373706 h 1883579"/>
                <a:gd name="connsiteX30" fmla="*/ 1171444 w 1849869"/>
                <a:gd name="connsiteY30" fmla="*/ 1390562 h 1883579"/>
                <a:gd name="connsiteX31" fmla="*/ 1163016 w 1849869"/>
                <a:gd name="connsiteY31" fmla="*/ 1445341 h 1883579"/>
                <a:gd name="connsiteX32" fmla="*/ 1238865 w 1849869"/>
                <a:gd name="connsiteY32" fmla="*/ 1495907 h 1883579"/>
                <a:gd name="connsiteX33" fmla="*/ 1276789 w 1849869"/>
                <a:gd name="connsiteY33" fmla="*/ 1668674 h 1883579"/>
                <a:gd name="connsiteX34" fmla="*/ 1234651 w 1849869"/>
                <a:gd name="connsiteY34" fmla="*/ 1824586 h 1883579"/>
                <a:gd name="connsiteX35" fmla="*/ 1087167 w 1849869"/>
                <a:gd name="connsiteY35" fmla="*/ 1883579 h 1883579"/>
                <a:gd name="connsiteX36" fmla="*/ 922828 w 1849869"/>
                <a:gd name="connsiteY36" fmla="*/ 1816158 h 1883579"/>
                <a:gd name="connsiteX37" fmla="*/ 927042 w 1849869"/>
                <a:gd name="connsiteY37" fmla="*/ 1774020 h 1883579"/>
                <a:gd name="connsiteX38" fmla="*/ 766916 w 1849869"/>
                <a:gd name="connsiteY38" fmla="*/ 1774020 h 1883579"/>
                <a:gd name="connsiteX39" fmla="*/ 674212 w 1849869"/>
                <a:gd name="connsiteY39" fmla="*/ 1715026 h 1883579"/>
                <a:gd name="connsiteX40" fmla="*/ 648929 w 1849869"/>
                <a:gd name="connsiteY40" fmla="*/ 1660247 h 1883579"/>
                <a:gd name="connsiteX41" fmla="*/ 602577 w 1849869"/>
                <a:gd name="connsiteY41" fmla="*/ 1634964 h 1883579"/>
                <a:gd name="connsiteX42" fmla="*/ 657357 w 1849869"/>
                <a:gd name="connsiteY42" fmla="*/ 1546473 h 1883579"/>
                <a:gd name="connsiteX43" fmla="*/ 585722 w 1849869"/>
                <a:gd name="connsiteY43" fmla="*/ 1390562 h 1883579"/>
                <a:gd name="connsiteX44" fmla="*/ 669998 w 1849869"/>
                <a:gd name="connsiteY44" fmla="*/ 1361065 h 1883579"/>
                <a:gd name="connsiteX45" fmla="*/ 724778 w 1849869"/>
                <a:gd name="connsiteY45" fmla="*/ 1285216 h 1883579"/>
                <a:gd name="connsiteX46" fmla="*/ 682640 w 1849869"/>
                <a:gd name="connsiteY46" fmla="*/ 1171443 h 1883579"/>
                <a:gd name="connsiteX47" fmla="*/ 476162 w 1849869"/>
                <a:gd name="connsiteY47" fmla="*/ 1179871 h 1883579"/>
                <a:gd name="connsiteX48" fmla="*/ 484590 w 1849869"/>
                <a:gd name="connsiteY48" fmla="*/ 1032387 h 1883579"/>
                <a:gd name="connsiteX49" fmla="*/ 366603 w 1849869"/>
                <a:gd name="connsiteY49" fmla="*/ 986035 h 1883579"/>
                <a:gd name="connsiteX50" fmla="*/ 366603 w 1849869"/>
                <a:gd name="connsiteY50" fmla="*/ 905972 h 1883579"/>
                <a:gd name="connsiteX51" fmla="*/ 75849 w 1849869"/>
                <a:gd name="connsiteY51" fmla="*/ 901758 h 1883579"/>
                <a:gd name="connsiteX52" fmla="*/ 0 w 1849869"/>
                <a:gd name="connsiteY52" fmla="*/ 842765 h 1883579"/>
                <a:gd name="connsiteX53" fmla="*/ 33711 w 1849869"/>
                <a:gd name="connsiteY53" fmla="*/ 758488 h 1883579"/>
                <a:gd name="connsiteX54" fmla="*/ 37925 w 1849869"/>
                <a:gd name="connsiteY54" fmla="*/ 653142 h 1883579"/>
                <a:gd name="connsiteX55" fmla="*/ 130629 w 1849869"/>
                <a:gd name="connsiteY55" fmla="*/ 543583 h 1883579"/>
                <a:gd name="connsiteX56" fmla="*/ 88491 w 1849869"/>
                <a:gd name="connsiteY56" fmla="*/ 522514 h 1883579"/>
                <a:gd name="connsiteX57" fmla="*/ 63208 w 1849869"/>
                <a:gd name="connsiteY57" fmla="*/ 455093 h 1883579"/>
                <a:gd name="connsiteX58" fmla="*/ 117987 w 1849869"/>
                <a:gd name="connsiteY58" fmla="*/ 442451 h 1883579"/>
                <a:gd name="connsiteX59" fmla="*/ 160126 w 1849869"/>
                <a:gd name="connsiteY59" fmla="*/ 391885 h 1883579"/>
                <a:gd name="connsiteX60" fmla="*/ 193836 w 1849869"/>
                <a:gd name="connsiteY60" fmla="*/ 370816 h 1883579"/>
                <a:gd name="connsiteX61" fmla="*/ 185408 w 1849869"/>
                <a:gd name="connsiteY61" fmla="*/ 303395 h 1883579"/>
                <a:gd name="connsiteX62" fmla="*/ 252830 w 1849869"/>
                <a:gd name="connsiteY62" fmla="*/ 219118 h 188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49869" h="1883579">
                  <a:moveTo>
                    <a:pt x="252830" y="219118"/>
                  </a:moveTo>
                  <a:lnTo>
                    <a:pt x="471949" y="252829"/>
                  </a:lnTo>
                  <a:lnTo>
                    <a:pt x="568867" y="143270"/>
                  </a:lnTo>
                  <a:lnTo>
                    <a:pt x="653143" y="147483"/>
                  </a:lnTo>
                  <a:lnTo>
                    <a:pt x="712137" y="88490"/>
                  </a:lnTo>
                  <a:lnTo>
                    <a:pt x="809055" y="71635"/>
                  </a:lnTo>
                  <a:lnTo>
                    <a:pt x="842765" y="50565"/>
                  </a:lnTo>
                  <a:lnTo>
                    <a:pt x="977608" y="4213"/>
                  </a:lnTo>
                  <a:lnTo>
                    <a:pt x="1112450" y="0"/>
                  </a:lnTo>
                  <a:cubicBezTo>
                    <a:pt x="1113855" y="73039"/>
                    <a:pt x="1115259" y="146079"/>
                    <a:pt x="1116664" y="219118"/>
                  </a:cubicBezTo>
                  <a:lnTo>
                    <a:pt x="1222009" y="286540"/>
                  </a:lnTo>
                  <a:lnTo>
                    <a:pt x="1234651" y="391885"/>
                  </a:lnTo>
                  <a:lnTo>
                    <a:pt x="1390562" y="488803"/>
                  </a:lnTo>
                  <a:lnTo>
                    <a:pt x="1500122" y="509872"/>
                  </a:lnTo>
                  <a:lnTo>
                    <a:pt x="1563329" y="619432"/>
                  </a:lnTo>
                  <a:lnTo>
                    <a:pt x="1525405" y="699494"/>
                  </a:lnTo>
                  <a:lnTo>
                    <a:pt x="1584398" y="762702"/>
                  </a:lnTo>
                  <a:lnTo>
                    <a:pt x="1626537" y="796412"/>
                  </a:lnTo>
                  <a:lnTo>
                    <a:pt x="1731882" y="817482"/>
                  </a:lnTo>
                  <a:lnTo>
                    <a:pt x="1837228" y="846978"/>
                  </a:lnTo>
                  <a:lnTo>
                    <a:pt x="1849869" y="889117"/>
                  </a:lnTo>
                  <a:lnTo>
                    <a:pt x="1702385" y="1040814"/>
                  </a:lnTo>
                  <a:lnTo>
                    <a:pt x="1660247" y="1011318"/>
                  </a:lnTo>
                  <a:lnTo>
                    <a:pt x="1605467" y="1011318"/>
                  </a:lnTo>
                  <a:lnTo>
                    <a:pt x="1588612" y="1053456"/>
                  </a:lnTo>
                  <a:lnTo>
                    <a:pt x="1521191" y="1057670"/>
                  </a:lnTo>
                  <a:lnTo>
                    <a:pt x="1483267" y="1082953"/>
                  </a:lnTo>
                  <a:lnTo>
                    <a:pt x="1268361" y="1116663"/>
                  </a:lnTo>
                  <a:lnTo>
                    <a:pt x="1310500" y="1179871"/>
                  </a:lnTo>
                  <a:lnTo>
                    <a:pt x="1251506" y="1373706"/>
                  </a:lnTo>
                  <a:lnTo>
                    <a:pt x="1171444" y="1390562"/>
                  </a:lnTo>
                  <a:lnTo>
                    <a:pt x="1163016" y="1445341"/>
                  </a:lnTo>
                  <a:lnTo>
                    <a:pt x="1238865" y="1495907"/>
                  </a:lnTo>
                  <a:lnTo>
                    <a:pt x="1276789" y="1668674"/>
                  </a:lnTo>
                  <a:lnTo>
                    <a:pt x="1234651" y="1824586"/>
                  </a:lnTo>
                  <a:lnTo>
                    <a:pt x="1087167" y="1883579"/>
                  </a:lnTo>
                  <a:lnTo>
                    <a:pt x="922828" y="1816158"/>
                  </a:lnTo>
                  <a:lnTo>
                    <a:pt x="927042" y="1774020"/>
                  </a:lnTo>
                  <a:lnTo>
                    <a:pt x="766916" y="1774020"/>
                  </a:lnTo>
                  <a:lnTo>
                    <a:pt x="674212" y="1715026"/>
                  </a:lnTo>
                  <a:lnTo>
                    <a:pt x="648929" y="1660247"/>
                  </a:lnTo>
                  <a:lnTo>
                    <a:pt x="602577" y="1634964"/>
                  </a:lnTo>
                  <a:lnTo>
                    <a:pt x="657357" y="1546473"/>
                  </a:lnTo>
                  <a:lnTo>
                    <a:pt x="585722" y="1390562"/>
                  </a:lnTo>
                  <a:lnTo>
                    <a:pt x="669998" y="1361065"/>
                  </a:lnTo>
                  <a:lnTo>
                    <a:pt x="724778" y="1285216"/>
                  </a:lnTo>
                  <a:lnTo>
                    <a:pt x="682640" y="1171443"/>
                  </a:lnTo>
                  <a:lnTo>
                    <a:pt x="476162" y="1179871"/>
                  </a:lnTo>
                  <a:lnTo>
                    <a:pt x="484590" y="1032387"/>
                  </a:lnTo>
                  <a:lnTo>
                    <a:pt x="366603" y="986035"/>
                  </a:lnTo>
                  <a:lnTo>
                    <a:pt x="366603" y="905972"/>
                  </a:lnTo>
                  <a:lnTo>
                    <a:pt x="75849" y="901758"/>
                  </a:lnTo>
                  <a:lnTo>
                    <a:pt x="0" y="842765"/>
                  </a:lnTo>
                  <a:lnTo>
                    <a:pt x="33711" y="758488"/>
                  </a:lnTo>
                  <a:lnTo>
                    <a:pt x="37925" y="653142"/>
                  </a:lnTo>
                  <a:lnTo>
                    <a:pt x="130629" y="543583"/>
                  </a:lnTo>
                  <a:lnTo>
                    <a:pt x="88491" y="522514"/>
                  </a:lnTo>
                  <a:lnTo>
                    <a:pt x="63208" y="455093"/>
                  </a:lnTo>
                  <a:lnTo>
                    <a:pt x="117987" y="442451"/>
                  </a:lnTo>
                  <a:lnTo>
                    <a:pt x="160126" y="391885"/>
                  </a:lnTo>
                  <a:lnTo>
                    <a:pt x="193836" y="370816"/>
                  </a:lnTo>
                  <a:lnTo>
                    <a:pt x="185408" y="303395"/>
                  </a:lnTo>
                  <a:lnTo>
                    <a:pt x="252830" y="219118"/>
                  </a:lnTo>
                  <a:close/>
                </a:path>
              </a:pathLst>
            </a:custGeom>
            <a:solidFill>
              <a:schemeClr val="accent3">
                <a:lumMod val="60000"/>
                <a:lumOff val="40000"/>
              </a:schemeClr>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 name="Freeform 16">
              <a:extLst>
                <a:ext uri="{FF2B5EF4-FFF2-40B4-BE49-F238E27FC236}">
                  <a16:creationId xmlns:a16="http://schemas.microsoft.com/office/drawing/2014/main" id="{A049B064-0EA6-46FC-B262-07D60CD020FB}"/>
                </a:ext>
              </a:extLst>
            </p:cNvPr>
            <p:cNvSpPr/>
            <p:nvPr/>
          </p:nvSpPr>
          <p:spPr>
            <a:xfrm>
              <a:off x="4879975" y="1566863"/>
              <a:ext cx="1693863" cy="974725"/>
            </a:xfrm>
            <a:custGeom>
              <a:avLst/>
              <a:gdLst>
                <a:gd name="connsiteX0" fmla="*/ 117987 w 1693958"/>
                <a:gd name="connsiteY0" fmla="*/ 67421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17987 w 1693958"/>
                <a:gd name="connsiteY29" fmla="*/ 67421 h 973393"/>
                <a:gd name="connsiteX0" fmla="*/ 103119 w 1693958"/>
                <a:gd name="connsiteY0" fmla="*/ 78572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03119 w 1693958"/>
                <a:gd name="connsiteY29" fmla="*/ 78572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93958" h="973393">
                  <a:moveTo>
                    <a:pt x="103119" y="78572"/>
                  </a:moveTo>
                  <a:lnTo>
                    <a:pt x="193836" y="75849"/>
                  </a:lnTo>
                  <a:lnTo>
                    <a:pt x="294968" y="29497"/>
                  </a:lnTo>
                  <a:lnTo>
                    <a:pt x="303396" y="0"/>
                  </a:lnTo>
                  <a:lnTo>
                    <a:pt x="956538" y="63207"/>
                  </a:lnTo>
                  <a:lnTo>
                    <a:pt x="1681316" y="16855"/>
                  </a:lnTo>
                  <a:lnTo>
                    <a:pt x="1575971" y="134842"/>
                  </a:lnTo>
                  <a:lnTo>
                    <a:pt x="1639178" y="223333"/>
                  </a:lnTo>
                  <a:lnTo>
                    <a:pt x="1639178" y="286540"/>
                  </a:lnTo>
                  <a:lnTo>
                    <a:pt x="1693958" y="345533"/>
                  </a:lnTo>
                  <a:lnTo>
                    <a:pt x="1592826" y="497231"/>
                  </a:lnTo>
                  <a:lnTo>
                    <a:pt x="1529619" y="514086"/>
                  </a:lnTo>
                  <a:lnTo>
                    <a:pt x="1394776" y="627860"/>
                  </a:lnTo>
                  <a:lnTo>
                    <a:pt x="1184085" y="724778"/>
                  </a:lnTo>
                  <a:lnTo>
                    <a:pt x="1036601" y="737419"/>
                  </a:lnTo>
                  <a:lnTo>
                    <a:pt x="918614" y="796413"/>
                  </a:lnTo>
                  <a:lnTo>
                    <a:pt x="821696" y="804840"/>
                  </a:lnTo>
                  <a:lnTo>
                    <a:pt x="741633" y="880689"/>
                  </a:lnTo>
                  <a:lnTo>
                    <a:pt x="669998" y="880689"/>
                  </a:lnTo>
                  <a:lnTo>
                    <a:pt x="568867" y="973393"/>
                  </a:lnTo>
                  <a:lnTo>
                    <a:pt x="324465" y="943897"/>
                  </a:lnTo>
                  <a:lnTo>
                    <a:pt x="290754" y="842765"/>
                  </a:lnTo>
                  <a:lnTo>
                    <a:pt x="92704" y="745847"/>
                  </a:lnTo>
                  <a:lnTo>
                    <a:pt x="71635" y="640501"/>
                  </a:lnTo>
                  <a:lnTo>
                    <a:pt x="0" y="623646"/>
                  </a:lnTo>
                  <a:lnTo>
                    <a:pt x="16856" y="564652"/>
                  </a:lnTo>
                  <a:lnTo>
                    <a:pt x="223333" y="358175"/>
                  </a:lnTo>
                  <a:lnTo>
                    <a:pt x="130629" y="320251"/>
                  </a:lnTo>
                  <a:lnTo>
                    <a:pt x="80063" y="214905"/>
                  </a:lnTo>
                  <a:lnTo>
                    <a:pt x="103119" y="7857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0" name="Freeform 17">
              <a:extLst>
                <a:ext uri="{FF2B5EF4-FFF2-40B4-BE49-F238E27FC236}">
                  <a16:creationId xmlns:a16="http://schemas.microsoft.com/office/drawing/2014/main" id="{0AB8A4DB-F572-FAA0-F081-C82071AA01DD}"/>
                </a:ext>
              </a:extLst>
            </p:cNvPr>
            <p:cNvSpPr/>
            <p:nvPr/>
          </p:nvSpPr>
          <p:spPr>
            <a:xfrm>
              <a:off x="6089650" y="1554163"/>
              <a:ext cx="1057275" cy="1589087"/>
            </a:xfrm>
            <a:custGeom>
              <a:avLst/>
              <a:gdLst>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16855 w 1057670"/>
                <a:gd name="connsiteY22" fmla="*/ 724778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5704 w 1057670"/>
                <a:gd name="connsiteY22" fmla="*/ 735929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57670" h="1588612">
                  <a:moveTo>
                    <a:pt x="467735" y="25283"/>
                  </a:moveTo>
                  <a:lnTo>
                    <a:pt x="526728" y="0"/>
                  </a:lnTo>
                  <a:lnTo>
                    <a:pt x="699495" y="113774"/>
                  </a:lnTo>
                  <a:lnTo>
                    <a:pt x="737419" y="113774"/>
                  </a:lnTo>
                  <a:lnTo>
                    <a:pt x="817482" y="244402"/>
                  </a:lnTo>
                  <a:lnTo>
                    <a:pt x="800627" y="337106"/>
                  </a:lnTo>
                  <a:lnTo>
                    <a:pt x="834337" y="358175"/>
                  </a:lnTo>
                  <a:lnTo>
                    <a:pt x="838551" y="505659"/>
                  </a:lnTo>
                  <a:lnTo>
                    <a:pt x="960752" y="775344"/>
                  </a:lnTo>
                  <a:lnTo>
                    <a:pt x="948111" y="821696"/>
                  </a:lnTo>
                  <a:lnTo>
                    <a:pt x="1057670" y="1234651"/>
                  </a:lnTo>
                  <a:lnTo>
                    <a:pt x="1032387" y="1289431"/>
                  </a:lnTo>
                  <a:lnTo>
                    <a:pt x="884903" y="1365280"/>
                  </a:lnTo>
                  <a:lnTo>
                    <a:pt x="720564" y="1588612"/>
                  </a:lnTo>
                  <a:lnTo>
                    <a:pt x="518300" y="1542260"/>
                  </a:lnTo>
                  <a:lnTo>
                    <a:pt x="408741" y="1441128"/>
                  </a:lnTo>
                  <a:lnTo>
                    <a:pt x="450879" y="1365280"/>
                  </a:lnTo>
                  <a:lnTo>
                    <a:pt x="379244" y="1243079"/>
                  </a:lnTo>
                  <a:lnTo>
                    <a:pt x="282326" y="1234651"/>
                  </a:lnTo>
                  <a:lnTo>
                    <a:pt x="117987" y="1137733"/>
                  </a:lnTo>
                  <a:lnTo>
                    <a:pt x="92704" y="1011318"/>
                  </a:lnTo>
                  <a:lnTo>
                    <a:pt x="0" y="943897"/>
                  </a:lnTo>
                  <a:lnTo>
                    <a:pt x="5704" y="735929"/>
                  </a:lnTo>
                  <a:lnTo>
                    <a:pt x="210691" y="636288"/>
                  </a:lnTo>
                  <a:lnTo>
                    <a:pt x="311823" y="535156"/>
                  </a:lnTo>
                  <a:lnTo>
                    <a:pt x="379244" y="526728"/>
                  </a:lnTo>
                  <a:lnTo>
                    <a:pt x="488804" y="366603"/>
                  </a:lnTo>
                  <a:lnTo>
                    <a:pt x="442452" y="307610"/>
                  </a:lnTo>
                  <a:lnTo>
                    <a:pt x="425596" y="235975"/>
                  </a:lnTo>
                  <a:lnTo>
                    <a:pt x="375030" y="151698"/>
                  </a:lnTo>
                  <a:lnTo>
                    <a:pt x="467735" y="25283"/>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1" name="Freeform 18">
              <a:extLst>
                <a:ext uri="{FF2B5EF4-FFF2-40B4-BE49-F238E27FC236}">
                  <a16:creationId xmlns:a16="http://schemas.microsoft.com/office/drawing/2014/main" id="{52713803-1ACB-ADDA-37B4-34167BBE62A9}"/>
                </a:ext>
              </a:extLst>
            </p:cNvPr>
            <p:cNvSpPr/>
            <p:nvPr/>
          </p:nvSpPr>
          <p:spPr>
            <a:xfrm>
              <a:off x="6148388" y="3186113"/>
              <a:ext cx="1166812" cy="1550987"/>
            </a:xfrm>
            <a:custGeom>
              <a:avLst/>
              <a:gdLst>
                <a:gd name="connsiteX0" fmla="*/ 678425 w 1167229"/>
                <a:gd name="connsiteY0" fmla="*/ 0 h 1550687"/>
                <a:gd name="connsiteX1" fmla="*/ 901758 w 1167229"/>
                <a:gd name="connsiteY1" fmla="*/ 122201 h 1550687"/>
                <a:gd name="connsiteX2" fmla="*/ 901758 w 1167229"/>
                <a:gd name="connsiteY2" fmla="*/ 370816 h 1550687"/>
                <a:gd name="connsiteX3" fmla="*/ 880689 w 1167229"/>
                <a:gd name="connsiteY3" fmla="*/ 396099 h 1550687"/>
                <a:gd name="connsiteX4" fmla="*/ 880689 w 1167229"/>
                <a:gd name="connsiteY4" fmla="*/ 505659 h 1550687"/>
                <a:gd name="connsiteX5" fmla="*/ 952324 w 1167229"/>
                <a:gd name="connsiteY5" fmla="*/ 581507 h 1550687"/>
                <a:gd name="connsiteX6" fmla="*/ 931255 w 1167229"/>
                <a:gd name="connsiteY6" fmla="*/ 707922 h 1550687"/>
                <a:gd name="connsiteX7" fmla="*/ 1108235 w 1167229"/>
                <a:gd name="connsiteY7" fmla="*/ 939683 h 1550687"/>
                <a:gd name="connsiteX8" fmla="*/ 1099808 w 1167229"/>
                <a:gd name="connsiteY8" fmla="*/ 977607 h 1550687"/>
                <a:gd name="connsiteX9" fmla="*/ 1158801 w 1167229"/>
                <a:gd name="connsiteY9" fmla="*/ 1045028 h 1550687"/>
                <a:gd name="connsiteX10" fmla="*/ 1108235 w 1167229"/>
                <a:gd name="connsiteY10" fmla="*/ 1108236 h 1550687"/>
                <a:gd name="connsiteX11" fmla="*/ 1167229 w 1167229"/>
                <a:gd name="connsiteY11" fmla="*/ 1226223 h 1550687"/>
                <a:gd name="connsiteX12" fmla="*/ 1129305 w 1167229"/>
                <a:gd name="connsiteY12" fmla="*/ 1373707 h 1550687"/>
                <a:gd name="connsiteX13" fmla="*/ 1053456 w 1167229"/>
                <a:gd name="connsiteY13" fmla="*/ 1386348 h 1550687"/>
                <a:gd name="connsiteX14" fmla="*/ 905972 w 1167229"/>
                <a:gd name="connsiteY14" fmla="*/ 1529618 h 1550687"/>
                <a:gd name="connsiteX15" fmla="*/ 868047 w 1167229"/>
                <a:gd name="connsiteY15" fmla="*/ 1466411 h 1550687"/>
                <a:gd name="connsiteX16" fmla="*/ 750060 w 1167229"/>
                <a:gd name="connsiteY16" fmla="*/ 1441128 h 1550687"/>
                <a:gd name="connsiteX17" fmla="*/ 648929 w 1167229"/>
                <a:gd name="connsiteY17" fmla="*/ 1550687 h 1550687"/>
                <a:gd name="connsiteX18" fmla="*/ 379244 w 1167229"/>
                <a:gd name="connsiteY18" fmla="*/ 1470624 h 1550687"/>
                <a:gd name="connsiteX19" fmla="*/ 366602 w 1167229"/>
                <a:gd name="connsiteY19" fmla="*/ 1403203 h 1550687"/>
                <a:gd name="connsiteX20" fmla="*/ 446665 w 1167229"/>
                <a:gd name="connsiteY20" fmla="*/ 1356851 h 1550687"/>
                <a:gd name="connsiteX21" fmla="*/ 446665 w 1167229"/>
                <a:gd name="connsiteY21" fmla="*/ 1302072 h 1550687"/>
                <a:gd name="connsiteX22" fmla="*/ 303395 w 1167229"/>
                <a:gd name="connsiteY22" fmla="*/ 1238864 h 1550687"/>
                <a:gd name="connsiteX23" fmla="*/ 248615 w 1167229"/>
                <a:gd name="connsiteY23" fmla="*/ 1133519 h 1550687"/>
                <a:gd name="connsiteX24" fmla="*/ 101131 w 1167229"/>
                <a:gd name="connsiteY24" fmla="*/ 1158801 h 1550687"/>
                <a:gd name="connsiteX25" fmla="*/ 63207 w 1167229"/>
                <a:gd name="connsiteY25" fmla="*/ 939683 h 1550687"/>
                <a:gd name="connsiteX26" fmla="*/ 113773 w 1167229"/>
                <a:gd name="connsiteY26" fmla="*/ 771130 h 1550687"/>
                <a:gd name="connsiteX27" fmla="*/ 67421 w 1167229"/>
                <a:gd name="connsiteY27" fmla="*/ 594149 h 1550687"/>
                <a:gd name="connsiteX28" fmla="*/ 0 w 1167229"/>
                <a:gd name="connsiteY28" fmla="*/ 552011 h 1550687"/>
                <a:gd name="connsiteX29" fmla="*/ 0 w 1167229"/>
                <a:gd name="connsiteY29" fmla="*/ 493017 h 1550687"/>
                <a:gd name="connsiteX30" fmla="*/ 80062 w 1167229"/>
                <a:gd name="connsiteY30" fmla="*/ 484589 h 1550687"/>
                <a:gd name="connsiteX31" fmla="*/ 122200 w 1167229"/>
                <a:gd name="connsiteY31" fmla="*/ 290754 h 1550687"/>
                <a:gd name="connsiteX32" fmla="*/ 105345 w 1167229"/>
                <a:gd name="connsiteY32" fmla="*/ 227546 h 1550687"/>
                <a:gd name="connsiteX33" fmla="*/ 307609 w 1167229"/>
                <a:gd name="connsiteY33" fmla="*/ 206477 h 1550687"/>
                <a:gd name="connsiteX34" fmla="*/ 353961 w 1167229"/>
                <a:gd name="connsiteY34" fmla="*/ 164339 h 1550687"/>
                <a:gd name="connsiteX35" fmla="*/ 408741 w 1167229"/>
                <a:gd name="connsiteY35" fmla="*/ 160125 h 1550687"/>
                <a:gd name="connsiteX36" fmla="*/ 434023 w 1167229"/>
                <a:gd name="connsiteY36" fmla="*/ 117987 h 1550687"/>
                <a:gd name="connsiteX37" fmla="*/ 480376 w 1167229"/>
                <a:gd name="connsiteY37" fmla="*/ 117987 h 1550687"/>
                <a:gd name="connsiteX38" fmla="*/ 530941 w 1167229"/>
                <a:gd name="connsiteY38" fmla="*/ 151697 h 1550687"/>
                <a:gd name="connsiteX39" fmla="*/ 678425 w 1167229"/>
                <a:gd name="connsiteY39" fmla="*/ 0 h 155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67229" h="1550687">
                  <a:moveTo>
                    <a:pt x="678425" y="0"/>
                  </a:moveTo>
                  <a:lnTo>
                    <a:pt x="901758" y="122201"/>
                  </a:lnTo>
                  <a:lnTo>
                    <a:pt x="901758" y="370816"/>
                  </a:lnTo>
                  <a:lnTo>
                    <a:pt x="880689" y="396099"/>
                  </a:lnTo>
                  <a:lnTo>
                    <a:pt x="880689" y="505659"/>
                  </a:lnTo>
                  <a:lnTo>
                    <a:pt x="952324" y="581507"/>
                  </a:lnTo>
                  <a:lnTo>
                    <a:pt x="931255" y="707922"/>
                  </a:lnTo>
                  <a:lnTo>
                    <a:pt x="1108235" y="939683"/>
                  </a:lnTo>
                  <a:lnTo>
                    <a:pt x="1099808" y="977607"/>
                  </a:lnTo>
                  <a:lnTo>
                    <a:pt x="1158801" y="1045028"/>
                  </a:lnTo>
                  <a:lnTo>
                    <a:pt x="1108235" y="1108236"/>
                  </a:lnTo>
                  <a:lnTo>
                    <a:pt x="1167229" y="1226223"/>
                  </a:lnTo>
                  <a:lnTo>
                    <a:pt x="1129305" y="1373707"/>
                  </a:lnTo>
                  <a:lnTo>
                    <a:pt x="1053456" y="1386348"/>
                  </a:lnTo>
                  <a:lnTo>
                    <a:pt x="905972" y="1529618"/>
                  </a:lnTo>
                  <a:lnTo>
                    <a:pt x="868047" y="1466411"/>
                  </a:lnTo>
                  <a:lnTo>
                    <a:pt x="750060" y="1441128"/>
                  </a:lnTo>
                  <a:lnTo>
                    <a:pt x="648929" y="1550687"/>
                  </a:lnTo>
                  <a:lnTo>
                    <a:pt x="379244" y="1470624"/>
                  </a:lnTo>
                  <a:lnTo>
                    <a:pt x="366602" y="1403203"/>
                  </a:lnTo>
                  <a:lnTo>
                    <a:pt x="446665" y="1356851"/>
                  </a:lnTo>
                  <a:lnTo>
                    <a:pt x="446665" y="1302072"/>
                  </a:lnTo>
                  <a:lnTo>
                    <a:pt x="303395" y="1238864"/>
                  </a:lnTo>
                  <a:lnTo>
                    <a:pt x="248615" y="1133519"/>
                  </a:lnTo>
                  <a:lnTo>
                    <a:pt x="101131" y="1158801"/>
                  </a:lnTo>
                  <a:lnTo>
                    <a:pt x="63207" y="939683"/>
                  </a:lnTo>
                  <a:lnTo>
                    <a:pt x="113773" y="771130"/>
                  </a:lnTo>
                  <a:lnTo>
                    <a:pt x="67421" y="594149"/>
                  </a:lnTo>
                  <a:lnTo>
                    <a:pt x="0" y="552011"/>
                  </a:lnTo>
                  <a:lnTo>
                    <a:pt x="0" y="493017"/>
                  </a:lnTo>
                  <a:lnTo>
                    <a:pt x="80062" y="484589"/>
                  </a:lnTo>
                  <a:lnTo>
                    <a:pt x="122200" y="290754"/>
                  </a:lnTo>
                  <a:lnTo>
                    <a:pt x="105345" y="227546"/>
                  </a:lnTo>
                  <a:lnTo>
                    <a:pt x="307609" y="206477"/>
                  </a:lnTo>
                  <a:lnTo>
                    <a:pt x="353961" y="164339"/>
                  </a:lnTo>
                  <a:lnTo>
                    <a:pt x="408741" y="160125"/>
                  </a:lnTo>
                  <a:lnTo>
                    <a:pt x="434023" y="117987"/>
                  </a:lnTo>
                  <a:lnTo>
                    <a:pt x="480376" y="117987"/>
                  </a:lnTo>
                  <a:lnTo>
                    <a:pt x="530941" y="151697"/>
                  </a:lnTo>
                  <a:lnTo>
                    <a:pt x="678425" y="0"/>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grpSp>
      <p:graphicFrame>
        <p:nvGraphicFramePr>
          <p:cNvPr id="235" name="Wykres 234">
            <a:extLst>
              <a:ext uri="{FF2B5EF4-FFF2-40B4-BE49-F238E27FC236}">
                <a16:creationId xmlns:a16="http://schemas.microsoft.com/office/drawing/2014/main" id="{8A00431E-2F7C-0ECA-4AFD-60C999EE8D9A}"/>
              </a:ext>
            </a:extLst>
          </p:cNvPr>
          <p:cNvGraphicFramePr/>
          <p:nvPr>
            <p:extLst>
              <p:ext uri="{D42A27DB-BD31-4B8C-83A1-F6EECF244321}">
                <p14:modId xmlns:p14="http://schemas.microsoft.com/office/powerpoint/2010/main" val="600845706"/>
              </p:ext>
            </p:extLst>
          </p:nvPr>
        </p:nvGraphicFramePr>
        <p:xfrm>
          <a:off x="333052" y="2226506"/>
          <a:ext cx="8333276" cy="3072553"/>
        </p:xfrm>
        <a:graphic>
          <a:graphicData uri="http://schemas.openxmlformats.org/drawingml/2006/chart">
            <c:chart xmlns:c="http://schemas.openxmlformats.org/drawingml/2006/chart" xmlns:r="http://schemas.openxmlformats.org/officeDocument/2006/relationships" r:id="rId3"/>
          </a:graphicData>
        </a:graphic>
      </p:graphicFrame>
      <p:sp>
        <p:nvSpPr>
          <p:cNvPr id="236" name="pole tekstowe 235">
            <a:extLst>
              <a:ext uri="{FF2B5EF4-FFF2-40B4-BE49-F238E27FC236}">
                <a16:creationId xmlns:a16="http://schemas.microsoft.com/office/drawing/2014/main" id="{CFDE9736-7DA7-AFAE-BF92-0E7FFF730C01}"/>
              </a:ext>
            </a:extLst>
          </p:cNvPr>
          <p:cNvSpPr txBox="1"/>
          <p:nvPr/>
        </p:nvSpPr>
        <p:spPr>
          <a:xfrm>
            <a:off x="3849492" y="1868905"/>
            <a:ext cx="1793503" cy="230832"/>
          </a:xfrm>
          <a:prstGeom prst="rect">
            <a:avLst/>
          </a:prstGeom>
          <a:noFill/>
        </p:spPr>
        <p:txBody>
          <a:bodyPr wrap="square" rtlCol="0">
            <a:spAutoFit/>
          </a:bodyPr>
          <a:lstStyle/>
          <a:p>
            <a:r>
              <a:rPr lang="pl-PL" sz="900" dirty="0"/>
              <a:t>województwo mazowieckie</a:t>
            </a:r>
          </a:p>
        </p:txBody>
      </p:sp>
      <p:sp>
        <p:nvSpPr>
          <p:cNvPr id="237" name="Prostokąt 236">
            <a:extLst>
              <a:ext uri="{FF2B5EF4-FFF2-40B4-BE49-F238E27FC236}">
                <a16:creationId xmlns:a16="http://schemas.microsoft.com/office/drawing/2014/main" id="{3F836F7D-4454-21CA-B175-7E3629103103}"/>
              </a:ext>
            </a:extLst>
          </p:cNvPr>
          <p:cNvSpPr/>
          <p:nvPr/>
        </p:nvSpPr>
        <p:spPr>
          <a:xfrm rot="16200000">
            <a:off x="3819845" y="1946559"/>
            <a:ext cx="83119" cy="77824"/>
          </a:xfrm>
          <a:prstGeom prst="rect">
            <a:avLst/>
          </a:prstGeom>
          <a:solidFill>
            <a:srgbClr val="8ECF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pic>
        <p:nvPicPr>
          <p:cNvPr id="238" name="Grafika 237" descr="Tendencja wzrostowa">
            <a:extLst>
              <a:ext uri="{FF2B5EF4-FFF2-40B4-BE49-F238E27FC236}">
                <a16:creationId xmlns:a16="http://schemas.microsoft.com/office/drawing/2014/main" id="{BCB8AB5D-522D-48C6-FACF-70D5065DD813}"/>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474548" y="4791228"/>
            <a:ext cx="209288" cy="209288"/>
          </a:xfrm>
          <a:prstGeom prst="rect">
            <a:avLst/>
          </a:prstGeom>
        </p:spPr>
      </p:pic>
      <p:grpSp>
        <p:nvGrpSpPr>
          <p:cNvPr id="239" name="Grupa 238">
            <a:extLst>
              <a:ext uri="{FF2B5EF4-FFF2-40B4-BE49-F238E27FC236}">
                <a16:creationId xmlns:a16="http://schemas.microsoft.com/office/drawing/2014/main" id="{683BBAF3-A1D2-A42E-99F6-2E7B63880F37}"/>
              </a:ext>
            </a:extLst>
          </p:cNvPr>
          <p:cNvGrpSpPr/>
          <p:nvPr/>
        </p:nvGrpSpPr>
        <p:grpSpPr>
          <a:xfrm>
            <a:off x="3603864" y="4808486"/>
            <a:ext cx="175175" cy="174772"/>
            <a:chOff x="2757488" y="1412875"/>
            <a:chExt cx="690563" cy="688975"/>
          </a:xfrm>
          <a:solidFill>
            <a:srgbClr val="FFDF7A"/>
          </a:solidFill>
        </p:grpSpPr>
        <p:sp>
          <p:nvSpPr>
            <p:cNvPr id="240" name="Rectangle 49">
              <a:extLst>
                <a:ext uri="{FF2B5EF4-FFF2-40B4-BE49-F238E27FC236}">
                  <a16:creationId xmlns:a16="http://schemas.microsoft.com/office/drawing/2014/main" id="{9D1AB46B-042D-B3DA-0141-0EFB9E29DAB3}"/>
                </a:ext>
              </a:extLst>
            </p:cNvPr>
            <p:cNvSpPr>
              <a:spLocks noChangeArrowheads="1"/>
            </p:cNvSpPr>
            <p:nvPr/>
          </p:nvSpPr>
          <p:spPr bwMode="auto">
            <a:xfrm>
              <a:off x="2757488" y="2016125"/>
              <a:ext cx="396875" cy="85725"/>
            </a:xfrm>
            <a:prstGeom prst="rect">
              <a:avLst/>
            </a:prstGeom>
            <a:grpFill/>
            <a:ln>
              <a:noFill/>
            </a:ln>
          </p:spPr>
          <p:txBody>
            <a:bodyPr vert="horz" wrap="square" lIns="91440" tIns="45720" rIns="91440" bIns="45720" numCol="1" anchor="t" anchorCtr="0" compatLnSpc="1">
              <a:prstTxWarp prst="textNoShape">
                <a:avLst/>
              </a:prstTxWarp>
            </a:bodyPr>
            <a:lstStyle/>
            <a:p>
              <a:endParaRPr lang="pl-PL"/>
            </a:p>
          </p:txBody>
        </p:sp>
        <p:sp>
          <p:nvSpPr>
            <p:cNvPr id="241" name="Freeform 50">
              <a:extLst>
                <a:ext uri="{FF2B5EF4-FFF2-40B4-BE49-F238E27FC236}">
                  <a16:creationId xmlns:a16="http://schemas.microsoft.com/office/drawing/2014/main" id="{71BF0776-A0DF-3695-EB1D-DE6F07F6E0A3}"/>
                </a:ext>
              </a:extLst>
            </p:cNvPr>
            <p:cNvSpPr>
              <a:spLocks noEditPoints="1"/>
            </p:cNvSpPr>
            <p:nvPr/>
          </p:nvSpPr>
          <p:spPr bwMode="auto">
            <a:xfrm>
              <a:off x="2816226" y="1412875"/>
              <a:ext cx="631825" cy="633413"/>
            </a:xfrm>
            <a:custGeom>
              <a:avLst/>
              <a:gdLst>
                <a:gd name="T0" fmla="*/ 731 w 1196"/>
                <a:gd name="T1" fmla="*/ 185 h 1197"/>
                <a:gd name="T2" fmla="*/ 742 w 1196"/>
                <a:gd name="T3" fmla="*/ 231 h 1197"/>
                <a:gd name="T4" fmla="*/ 731 w 1196"/>
                <a:gd name="T5" fmla="*/ 277 h 1197"/>
                <a:gd name="T6" fmla="*/ 707 w 1196"/>
                <a:gd name="T7" fmla="*/ 307 h 1197"/>
                <a:gd name="T8" fmla="*/ 661 w 1196"/>
                <a:gd name="T9" fmla="*/ 333 h 1197"/>
                <a:gd name="T10" fmla="*/ 631 w 1196"/>
                <a:gd name="T11" fmla="*/ 346 h 1197"/>
                <a:gd name="T12" fmla="*/ 616 w 1196"/>
                <a:gd name="T13" fmla="*/ 396 h 1197"/>
                <a:gd name="T14" fmla="*/ 1180 w 1196"/>
                <a:gd name="T15" fmla="*/ 1015 h 1197"/>
                <a:gd name="T16" fmla="*/ 1195 w 1196"/>
                <a:gd name="T17" fmla="*/ 1056 h 1197"/>
                <a:gd name="T18" fmla="*/ 1079 w 1196"/>
                <a:gd name="T19" fmla="*/ 1183 h 1197"/>
                <a:gd name="T20" fmla="*/ 1037 w 1196"/>
                <a:gd name="T21" fmla="*/ 1196 h 1197"/>
                <a:gd name="T22" fmla="*/ 412 w 1196"/>
                <a:gd name="T23" fmla="*/ 603 h 1197"/>
                <a:gd name="T24" fmla="*/ 375 w 1196"/>
                <a:gd name="T25" fmla="*/ 627 h 1197"/>
                <a:gd name="T26" fmla="*/ 335 w 1196"/>
                <a:gd name="T27" fmla="*/ 632 h 1197"/>
                <a:gd name="T28" fmla="*/ 325 w 1196"/>
                <a:gd name="T29" fmla="*/ 683 h 1197"/>
                <a:gd name="T30" fmla="*/ 299 w 1196"/>
                <a:gd name="T31" fmla="*/ 715 h 1197"/>
                <a:gd name="T32" fmla="*/ 276 w 1196"/>
                <a:gd name="T33" fmla="*/ 733 h 1197"/>
                <a:gd name="T34" fmla="*/ 229 w 1196"/>
                <a:gd name="T35" fmla="*/ 744 h 1197"/>
                <a:gd name="T36" fmla="*/ 183 w 1196"/>
                <a:gd name="T37" fmla="*/ 733 h 1197"/>
                <a:gd name="T38" fmla="*/ 29 w 1196"/>
                <a:gd name="T39" fmla="*/ 584 h 1197"/>
                <a:gd name="T40" fmla="*/ 4 w 1196"/>
                <a:gd name="T41" fmla="*/ 543 h 1197"/>
                <a:gd name="T42" fmla="*/ 1 w 1196"/>
                <a:gd name="T43" fmla="*/ 496 h 1197"/>
                <a:gd name="T44" fmla="*/ 22 w 1196"/>
                <a:gd name="T45" fmla="*/ 452 h 1197"/>
                <a:gd name="T46" fmla="*/ 35 w 1196"/>
                <a:gd name="T47" fmla="*/ 437 h 1197"/>
                <a:gd name="T48" fmla="*/ 81 w 1196"/>
                <a:gd name="T49" fmla="*/ 412 h 1197"/>
                <a:gd name="T50" fmla="*/ 112 w 1196"/>
                <a:gd name="T51" fmla="*/ 398 h 1197"/>
                <a:gd name="T52" fmla="*/ 127 w 1196"/>
                <a:gd name="T53" fmla="*/ 349 h 1197"/>
                <a:gd name="T54" fmla="*/ 339 w 1196"/>
                <a:gd name="T55" fmla="*/ 134 h 1197"/>
                <a:gd name="T56" fmla="*/ 387 w 1196"/>
                <a:gd name="T57" fmla="*/ 114 h 1197"/>
                <a:gd name="T58" fmla="*/ 408 w 1196"/>
                <a:gd name="T59" fmla="*/ 92 h 1197"/>
                <a:gd name="T60" fmla="*/ 429 w 1196"/>
                <a:gd name="T61" fmla="*/ 44 h 1197"/>
                <a:gd name="T62" fmla="*/ 459 w 1196"/>
                <a:gd name="T63" fmla="*/ 17 h 1197"/>
                <a:gd name="T64" fmla="*/ 504 w 1196"/>
                <a:gd name="T65" fmla="*/ 1 h 1197"/>
                <a:gd name="T66" fmla="*/ 550 w 1196"/>
                <a:gd name="T67" fmla="*/ 7 h 1197"/>
                <a:gd name="T68" fmla="*/ 714 w 1196"/>
                <a:gd name="T69" fmla="*/ 160 h 1197"/>
                <a:gd name="T70" fmla="*/ 417 w 1196"/>
                <a:gd name="T71" fmla="*/ 195 h 1197"/>
                <a:gd name="T72" fmla="*/ 397 w 1196"/>
                <a:gd name="T73" fmla="*/ 200 h 1197"/>
                <a:gd name="T74" fmla="*/ 188 w 1196"/>
                <a:gd name="T75" fmla="*/ 414 h 1197"/>
                <a:gd name="T76" fmla="*/ 194 w 1196"/>
                <a:gd name="T77" fmla="*/ 433 h 1197"/>
                <a:gd name="T78" fmla="*/ 211 w 1196"/>
                <a:gd name="T79" fmla="*/ 439 h 1197"/>
                <a:gd name="T80" fmla="*/ 428 w 1196"/>
                <a:gd name="T81" fmla="*/ 231 h 1197"/>
                <a:gd name="T82" fmla="*/ 434 w 1196"/>
                <a:gd name="T83" fmla="*/ 216 h 1197"/>
                <a:gd name="T84" fmla="*/ 428 w 1196"/>
                <a:gd name="T85" fmla="*/ 200 h 1197"/>
                <a:gd name="T86" fmla="*/ 125 w 1196"/>
                <a:gd name="T87" fmla="*/ 487 h 1197"/>
                <a:gd name="T88" fmla="*/ 105 w 1196"/>
                <a:gd name="T89" fmla="*/ 493 h 1197"/>
                <a:gd name="T90" fmla="*/ 81 w 1196"/>
                <a:gd name="T91" fmla="*/ 522 h 1197"/>
                <a:gd name="T92" fmla="*/ 87 w 1196"/>
                <a:gd name="T93" fmla="*/ 542 h 1197"/>
                <a:gd name="T94" fmla="*/ 102 w 1196"/>
                <a:gd name="T95" fmla="*/ 548 h 1197"/>
                <a:gd name="T96" fmla="*/ 136 w 1196"/>
                <a:gd name="T97" fmla="*/ 523 h 1197"/>
                <a:gd name="T98" fmla="*/ 142 w 1196"/>
                <a:gd name="T99" fmla="*/ 508 h 1197"/>
                <a:gd name="T100" fmla="*/ 136 w 1196"/>
                <a:gd name="T101" fmla="*/ 493 h 1197"/>
                <a:gd name="T102" fmla="*/ 531 w 1196"/>
                <a:gd name="T103" fmla="*/ 80 h 1197"/>
                <a:gd name="T104" fmla="*/ 511 w 1196"/>
                <a:gd name="T105" fmla="*/ 85 h 1197"/>
                <a:gd name="T106" fmla="*/ 488 w 1196"/>
                <a:gd name="T107" fmla="*/ 115 h 1197"/>
                <a:gd name="T108" fmla="*/ 494 w 1196"/>
                <a:gd name="T109" fmla="*/ 135 h 1197"/>
                <a:gd name="T110" fmla="*/ 509 w 1196"/>
                <a:gd name="T111" fmla="*/ 141 h 1197"/>
                <a:gd name="T112" fmla="*/ 543 w 1196"/>
                <a:gd name="T113" fmla="*/ 116 h 1197"/>
                <a:gd name="T114" fmla="*/ 549 w 1196"/>
                <a:gd name="T115" fmla="*/ 101 h 1197"/>
                <a:gd name="T116" fmla="*/ 543 w 1196"/>
                <a:gd name="T117" fmla="*/ 8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6" h="1197">
                  <a:moveTo>
                    <a:pt x="714" y="160"/>
                  </a:moveTo>
                  <a:lnTo>
                    <a:pt x="714" y="160"/>
                  </a:lnTo>
                  <a:lnTo>
                    <a:pt x="721" y="167"/>
                  </a:lnTo>
                  <a:lnTo>
                    <a:pt x="726" y="176"/>
                  </a:lnTo>
                  <a:lnTo>
                    <a:pt x="731" y="185"/>
                  </a:lnTo>
                  <a:lnTo>
                    <a:pt x="736" y="193"/>
                  </a:lnTo>
                  <a:lnTo>
                    <a:pt x="739" y="202"/>
                  </a:lnTo>
                  <a:lnTo>
                    <a:pt x="741" y="211"/>
                  </a:lnTo>
                  <a:lnTo>
                    <a:pt x="742" y="221"/>
                  </a:lnTo>
                  <a:lnTo>
                    <a:pt x="742" y="231"/>
                  </a:lnTo>
                  <a:lnTo>
                    <a:pt x="742" y="240"/>
                  </a:lnTo>
                  <a:lnTo>
                    <a:pt x="741" y="250"/>
                  </a:lnTo>
                  <a:lnTo>
                    <a:pt x="739" y="258"/>
                  </a:lnTo>
                  <a:lnTo>
                    <a:pt x="736" y="268"/>
                  </a:lnTo>
                  <a:lnTo>
                    <a:pt x="731" y="277"/>
                  </a:lnTo>
                  <a:lnTo>
                    <a:pt x="726" y="285"/>
                  </a:lnTo>
                  <a:lnTo>
                    <a:pt x="721" y="293"/>
                  </a:lnTo>
                  <a:lnTo>
                    <a:pt x="714" y="301"/>
                  </a:lnTo>
                  <a:lnTo>
                    <a:pt x="707" y="307"/>
                  </a:lnTo>
                  <a:lnTo>
                    <a:pt x="707" y="307"/>
                  </a:lnTo>
                  <a:lnTo>
                    <a:pt x="699" y="315"/>
                  </a:lnTo>
                  <a:lnTo>
                    <a:pt x="690" y="321"/>
                  </a:lnTo>
                  <a:lnTo>
                    <a:pt x="681" y="326"/>
                  </a:lnTo>
                  <a:lnTo>
                    <a:pt x="671" y="330"/>
                  </a:lnTo>
                  <a:lnTo>
                    <a:pt x="661" y="333"/>
                  </a:lnTo>
                  <a:lnTo>
                    <a:pt x="651" y="335"/>
                  </a:lnTo>
                  <a:lnTo>
                    <a:pt x="641" y="336"/>
                  </a:lnTo>
                  <a:lnTo>
                    <a:pt x="631" y="336"/>
                  </a:lnTo>
                  <a:lnTo>
                    <a:pt x="631" y="336"/>
                  </a:lnTo>
                  <a:lnTo>
                    <a:pt x="631" y="346"/>
                  </a:lnTo>
                  <a:lnTo>
                    <a:pt x="630" y="357"/>
                  </a:lnTo>
                  <a:lnTo>
                    <a:pt x="627" y="367"/>
                  </a:lnTo>
                  <a:lnTo>
                    <a:pt x="625" y="377"/>
                  </a:lnTo>
                  <a:lnTo>
                    <a:pt x="621" y="386"/>
                  </a:lnTo>
                  <a:lnTo>
                    <a:pt x="616" y="396"/>
                  </a:lnTo>
                  <a:lnTo>
                    <a:pt x="610" y="404"/>
                  </a:lnTo>
                  <a:lnTo>
                    <a:pt x="603" y="412"/>
                  </a:lnTo>
                  <a:lnTo>
                    <a:pt x="544" y="471"/>
                  </a:lnTo>
                  <a:lnTo>
                    <a:pt x="1180" y="1015"/>
                  </a:lnTo>
                  <a:lnTo>
                    <a:pt x="1180" y="1015"/>
                  </a:lnTo>
                  <a:lnTo>
                    <a:pt x="1186" y="1021"/>
                  </a:lnTo>
                  <a:lnTo>
                    <a:pt x="1191" y="1030"/>
                  </a:lnTo>
                  <a:lnTo>
                    <a:pt x="1195" y="1039"/>
                  </a:lnTo>
                  <a:lnTo>
                    <a:pt x="1196" y="1047"/>
                  </a:lnTo>
                  <a:lnTo>
                    <a:pt x="1195" y="1056"/>
                  </a:lnTo>
                  <a:lnTo>
                    <a:pt x="1193" y="1065"/>
                  </a:lnTo>
                  <a:lnTo>
                    <a:pt x="1189" y="1073"/>
                  </a:lnTo>
                  <a:lnTo>
                    <a:pt x="1183" y="1081"/>
                  </a:lnTo>
                  <a:lnTo>
                    <a:pt x="1079" y="1183"/>
                  </a:lnTo>
                  <a:lnTo>
                    <a:pt x="1079" y="1183"/>
                  </a:lnTo>
                  <a:lnTo>
                    <a:pt x="1072" y="1190"/>
                  </a:lnTo>
                  <a:lnTo>
                    <a:pt x="1064" y="1195"/>
                  </a:lnTo>
                  <a:lnTo>
                    <a:pt x="1055" y="1197"/>
                  </a:lnTo>
                  <a:lnTo>
                    <a:pt x="1045" y="1197"/>
                  </a:lnTo>
                  <a:lnTo>
                    <a:pt x="1037" y="1196"/>
                  </a:lnTo>
                  <a:lnTo>
                    <a:pt x="1028" y="1193"/>
                  </a:lnTo>
                  <a:lnTo>
                    <a:pt x="1021" y="1188"/>
                  </a:lnTo>
                  <a:lnTo>
                    <a:pt x="1013" y="1182"/>
                  </a:lnTo>
                  <a:lnTo>
                    <a:pt x="469" y="545"/>
                  </a:lnTo>
                  <a:lnTo>
                    <a:pt x="412" y="603"/>
                  </a:lnTo>
                  <a:lnTo>
                    <a:pt x="412" y="603"/>
                  </a:lnTo>
                  <a:lnTo>
                    <a:pt x="403" y="610"/>
                  </a:lnTo>
                  <a:lnTo>
                    <a:pt x="394" y="617"/>
                  </a:lnTo>
                  <a:lnTo>
                    <a:pt x="385" y="622"/>
                  </a:lnTo>
                  <a:lnTo>
                    <a:pt x="375" y="627"/>
                  </a:lnTo>
                  <a:lnTo>
                    <a:pt x="365" y="629"/>
                  </a:lnTo>
                  <a:lnTo>
                    <a:pt x="355" y="632"/>
                  </a:lnTo>
                  <a:lnTo>
                    <a:pt x="345" y="632"/>
                  </a:lnTo>
                  <a:lnTo>
                    <a:pt x="335" y="632"/>
                  </a:lnTo>
                  <a:lnTo>
                    <a:pt x="335" y="632"/>
                  </a:lnTo>
                  <a:lnTo>
                    <a:pt x="335" y="643"/>
                  </a:lnTo>
                  <a:lnTo>
                    <a:pt x="334" y="653"/>
                  </a:lnTo>
                  <a:lnTo>
                    <a:pt x="332" y="663"/>
                  </a:lnTo>
                  <a:lnTo>
                    <a:pt x="329" y="673"/>
                  </a:lnTo>
                  <a:lnTo>
                    <a:pt x="325" y="683"/>
                  </a:lnTo>
                  <a:lnTo>
                    <a:pt x="319" y="692"/>
                  </a:lnTo>
                  <a:lnTo>
                    <a:pt x="313" y="700"/>
                  </a:lnTo>
                  <a:lnTo>
                    <a:pt x="306" y="709"/>
                  </a:lnTo>
                  <a:lnTo>
                    <a:pt x="299" y="715"/>
                  </a:lnTo>
                  <a:lnTo>
                    <a:pt x="299" y="715"/>
                  </a:lnTo>
                  <a:lnTo>
                    <a:pt x="299" y="715"/>
                  </a:lnTo>
                  <a:lnTo>
                    <a:pt x="299" y="715"/>
                  </a:lnTo>
                  <a:lnTo>
                    <a:pt x="292" y="721"/>
                  </a:lnTo>
                  <a:lnTo>
                    <a:pt x="284" y="728"/>
                  </a:lnTo>
                  <a:lnTo>
                    <a:pt x="276" y="733"/>
                  </a:lnTo>
                  <a:lnTo>
                    <a:pt x="267" y="736"/>
                  </a:lnTo>
                  <a:lnTo>
                    <a:pt x="258" y="740"/>
                  </a:lnTo>
                  <a:lnTo>
                    <a:pt x="248" y="743"/>
                  </a:lnTo>
                  <a:lnTo>
                    <a:pt x="239" y="744"/>
                  </a:lnTo>
                  <a:lnTo>
                    <a:pt x="229" y="744"/>
                  </a:lnTo>
                  <a:lnTo>
                    <a:pt x="219" y="744"/>
                  </a:lnTo>
                  <a:lnTo>
                    <a:pt x="211" y="743"/>
                  </a:lnTo>
                  <a:lnTo>
                    <a:pt x="201" y="740"/>
                  </a:lnTo>
                  <a:lnTo>
                    <a:pt x="192" y="736"/>
                  </a:lnTo>
                  <a:lnTo>
                    <a:pt x="183" y="733"/>
                  </a:lnTo>
                  <a:lnTo>
                    <a:pt x="175" y="728"/>
                  </a:lnTo>
                  <a:lnTo>
                    <a:pt x="167" y="721"/>
                  </a:lnTo>
                  <a:lnTo>
                    <a:pt x="160" y="715"/>
                  </a:lnTo>
                  <a:lnTo>
                    <a:pt x="29" y="584"/>
                  </a:lnTo>
                  <a:lnTo>
                    <a:pt x="29" y="584"/>
                  </a:lnTo>
                  <a:lnTo>
                    <a:pt x="22" y="577"/>
                  </a:lnTo>
                  <a:lnTo>
                    <a:pt x="16" y="569"/>
                  </a:lnTo>
                  <a:lnTo>
                    <a:pt x="11" y="560"/>
                  </a:lnTo>
                  <a:lnTo>
                    <a:pt x="7" y="552"/>
                  </a:lnTo>
                  <a:lnTo>
                    <a:pt x="4" y="543"/>
                  </a:lnTo>
                  <a:lnTo>
                    <a:pt x="1" y="533"/>
                  </a:lnTo>
                  <a:lnTo>
                    <a:pt x="0" y="524"/>
                  </a:lnTo>
                  <a:lnTo>
                    <a:pt x="0" y="514"/>
                  </a:lnTo>
                  <a:lnTo>
                    <a:pt x="0" y="504"/>
                  </a:lnTo>
                  <a:lnTo>
                    <a:pt x="1" y="496"/>
                  </a:lnTo>
                  <a:lnTo>
                    <a:pt x="4" y="486"/>
                  </a:lnTo>
                  <a:lnTo>
                    <a:pt x="7" y="477"/>
                  </a:lnTo>
                  <a:lnTo>
                    <a:pt x="11" y="468"/>
                  </a:lnTo>
                  <a:lnTo>
                    <a:pt x="16" y="459"/>
                  </a:lnTo>
                  <a:lnTo>
                    <a:pt x="22" y="452"/>
                  </a:lnTo>
                  <a:lnTo>
                    <a:pt x="29" y="444"/>
                  </a:lnTo>
                  <a:lnTo>
                    <a:pt x="35" y="437"/>
                  </a:lnTo>
                  <a:lnTo>
                    <a:pt x="35" y="437"/>
                  </a:lnTo>
                  <a:lnTo>
                    <a:pt x="35" y="437"/>
                  </a:lnTo>
                  <a:lnTo>
                    <a:pt x="35" y="437"/>
                  </a:lnTo>
                  <a:lnTo>
                    <a:pt x="43" y="431"/>
                  </a:lnTo>
                  <a:lnTo>
                    <a:pt x="52" y="424"/>
                  </a:lnTo>
                  <a:lnTo>
                    <a:pt x="61" y="418"/>
                  </a:lnTo>
                  <a:lnTo>
                    <a:pt x="71" y="414"/>
                  </a:lnTo>
                  <a:lnTo>
                    <a:pt x="81" y="412"/>
                  </a:lnTo>
                  <a:lnTo>
                    <a:pt x="91" y="409"/>
                  </a:lnTo>
                  <a:lnTo>
                    <a:pt x="101" y="408"/>
                  </a:lnTo>
                  <a:lnTo>
                    <a:pt x="112" y="408"/>
                  </a:lnTo>
                  <a:lnTo>
                    <a:pt x="112" y="408"/>
                  </a:lnTo>
                  <a:lnTo>
                    <a:pt x="112" y="398"/>
                  </a:lnTo>
                  <a:lnTo>
                    <a:pt x="112" y="388"/>
                  </a:lnTo>
                  <a:lnTo>
                    <a:pt x="115" y="378"/>
                  </a:lnTo>
                  <a:lnTo>
                    <a:pt x="117" y="368"/>
                  </a:lnTo>
                  <a:lnTo>
                    <a:pt x="122" y="358"/>
                  </a:lnTo>
                  <a:lnTo>
                    <a:pt x="127" y="349"/>
                  </a:lnTo>
                  <a:lnTo>
                    <a:pt x="133" y="341"/>
                  </a:lnTo>
                  <a:lnTo>
                    <a:pt x="141" y="332"/>
                  </a:lnTo>
                  <a:lnTo>
                    <a:pt x="332" y="141"/>
                  </a:lnTo>
                  <a:lnTo>
                    <a:pt x="332" y="141"/>
                  </a:lnTo>
                  <a:lnTo>
                    <a:pt x="339" y="134"/>
                  </a:lnTo>
                  <a:lnTo>
                    <a:pt x="348" y="127"/>
                  </a:lnTo>
                  <a:lnTo>
                    <a:pt x="357" y="122"/>
                  </a:lnTo>
                  <a:lnTo>
                    <a:pt x="367" y="119"/>
                  </a:lnTo>
                  <a:lnTo>
                    <a:pt x="377" y="115"/>
                  </a:lnTo>
                  <a:lnTo>
                    <a:pt x="387" y="114"/>
                  </a:lnTo>
                  <a:lnTo>
                    <a:pt x="398" y="112"/>
                  </a:lnTo>
                  <a:lnTo>
                    <a:pt x="408" y="112"/>
                  </a:lnTo>
                  <a:lnTo>
                    <a:pt x="408" y="112"/>
                  </a:lnTo>
                  <a:lnTo>
                    <a:pt x="408" y="102"/>
                  </a:lnTo>
                  <a:lnTo>
                    <a:pt x="408" y="92"/>
                  </a:lnTo>
                  <a:lnTo>
                    <a:pt x="410" y="82"/>
                  </a:lnTo>
                  <a:lnTo>
                    <a:pt x="413" y="72"/>
                  </a:lnTo>
                  <a:lnTo>
                    <a:pt x="418" y="62"/>
                  </a:lnTo>
                  <a:lnTo>
                    <a:pt x="423" y="54"/>
                  </a:lnTo>
                  <a:lnTo>
                    <a:pt x="429" y="44"/>
                  </a:lnTo>
                  <a:lnTo>
                    <a:pt x="437" y="36"/>
                  </a:lnTo>
                  <a:lnTo>
                    <a:pt x="443" y="30"/>
                  </a:lnTo>
                  <a:lnTo>
                    <a:pt x="443" y="30"/>
                  </a:lnTo>
                  <a:lnTo>
                    <a:pt x="450" y="22"/>
                  </a:lnTo>
                  <a:lnTo>
                    <a:pt x="459" y="17"/>
                  </a:lnTo>
                  <a:lnTo>
                    <a:pt x="466" y="12"/>
                  </a:lnTo>
                  <a:lnTo>
                    <a:pt x="475" y="7"/>
                  </a:lnTo>
                  <a:lnTo>
                    <a:pt x="485" y="5"/>
                  </a:lnTo>
                  <a:lnTo>
                    <a:pt x="494" y="2"/>
                  </a:lnTo>
                  <a:lnTo>
                    <a:pt x="504" y="1"/>
                  </a:lnTo>
                  <a:lnTo>
                    <a:pt x="513" y="0"/>
                  </a:lnTo>
                  <a:lnTo>
                    <a:pt x="523" y="1"/>
                  </a:lnTo>
                  <a:lnTo>
                    <a:pt x="531" y="2"/>
                  </a:lnTo>
                  <a:lnTo>
                    <a:pt x="541" y="5"/>
                  </a:lnTo>
                  <a:lnTo>
                    <a:pt x="550" y="7"/>
                  </a:lnTo>
                  <a:lnTo>
                    <a:pt x="559" y="12"/>
                  </a:lnTo>
                  <a:lnTo>
                    <a:pt x="568" y="17"/>
                  </a:lnTo>
                  <a:lnTo>
                    <a:pt x="575" y="22"/>
                  </a:lnTo>
                  <a:lnTo>
                    <a:pt x="583" y="30"/>
                  </a:lnTo>
                  <a:lnTo>
                    <a:pt x="714" y="160"/>
                  </a:lnTo>
                  <a:close/>
                  <a:moveTo>
                    <a:pt x="428" y="200"/>
                  </a:moveTo>
                  <a:lnTo>
                    <a:pt x="428" y="200"/>
                  </a:lnTo>
                  <a:lnTo>
                    <a:pt x="424" y="197"/>
                  </a:lnTo>
                  <a:lnTo>
                    <a:pt x="420" y="196"/>
                  </a:lnTo>
                  <a:lnTo>
                    <a:pt x="417" y="195"/>
                  </a:lnTo>
                  <a:lnTo>
                    <a:pt x="413" y="193"/>
                  </a:lnTo>
                  <a:lnTo>
                    <a:pt x="408" y="195"/>
                  </a:lnTo>
                  <a:lnTo>
                    <a:pt x="404" y="196"/>
                  </a:lnTo>
                  <a:lnTo>
                    <a:pt x="400" y="197"/>
                  </a:lnTo>
                  <a:lnTo>
                    <a:pt x="397" y="200"/>
                  </a:lnTo>
                  <a:lnTo>
                    <a:pt x="194" y="403"/>
                  </a:lnTo>
                  <a:lnTo>
                    <a:pt x="194" y="403"/>
                  </a:lnTo>
                  <a:lnTo>
                    <a:pt x="192" y="406"/>
                  </a:lnTo>
                  <a:lnTo>
                    <a:pt x="189" y="409"/>
                  </a:lnTo>
                  <a:lnTo>
                    <a:pt x="188" y="414"/>
                  </a:lnTo>
                  <a:lnTo>
                    <a:pt x="188" y="418"/>
                  </a:lnTo>
                  <a:lnTo>
                    <a:pt x="188" y="422"/>
                  </a:lnTo>
                  <a:lnTo>
                    <a:pt x="189" y="427"/>
                  </a:lnTo>
                  <a:lnTo>
                    <a:pt x="192" y="431"/>
                  </a:lnTo>
                  <a:lnTo>
                    <a:pt x="194" y="433"/>
                  </a:lnTo>
                  <a:lnTo>
                    <a:pt x="194" y="433"/>
                  </a:lnTo>
                  <a:lnTo>
                    <a:pt x="198" y="437"/>
                  </a:lnTo>
                  <a:lnTo>
                    <a:pt x="202" y="438"/>
                  </a:lnTo>
                  <a:lnTo>
                    <a:pt x="206" y="439"/>
                  </a:lnTo>
                  <a:lnTo>
                    <a:pt x="211" y="439"/>
                  </a:lnTo>
                  <a:lnTo>
                    <a:pt x="214" y="439"/>
                  </a:lnTo>
                  <a:lnTo>
                    <a:pt x="218" y="438"/>
                  </a:lnTo>
                  <a:lnTo>
                    <a:pt x="222" y="437"/>
                  </a:lnTo>
                  <a:lnTo>
                    <a:pt x="226" y="433"/>
                  </a:lnTo>
                  <a:lnTo>
                    <a:pt x="428" y="231"/>
                  </a:lnTo>
                  <a:lnTo>
                    <a:pt x="428" y="231"/>
                  </a:lnTo>
                  <a:lnTo>
                    <a:pt x="430" y="228"/>
                  </a:lnTo>
                  <a:lnTo>
                    <a:pt x="433" y="225"/>
                  </a:lnTo>
                  <a:lnTo>
                    <a:pt x="434" y="220"/>
                  </a:lnTo>
                  <a:lnTo>
                    <a:pt x="434" y="216"/>
                  </a:lnTo>
                  <a:lnTo>
                    <a:pt x="434" y="212"/>
                  </a:lnTo>
                  <a:lnTo>
                    <a:pt x="433" y="207"/>
                  </a:lnTo>
                  <a:lnTo>
                    <a:pt x="430" y="203"/>
                  </a:lnTo>
                  <a:lnTo>
                    <a:pt x="428" y="200"/>
                  </a:lnTo>
                  <a:lnTo>
                    <a:pt x="428" y="200"/>
                  </a:lnTo>
                  <a:close/>
                  <a:moveTo>
                    <a:pt x="136" y="493"/>
                  </a:moveTo>
                  <a:lnTo>
                    <a:pt x="136" y="493"/>
                  </a:lnTo>
                  <a:lnTo>
                    <a:pt x="132" y="489"/>
                  </a:lnTo>
                  <a:lnTo>
                    <a:pt x="128" y="488"/>
                  </a:lnTo>
                  <a:lnTo>
                    <a:pt x="125" y="487"/>
                  </a:lnTo>
                  <a:lnTo>
                    <a:pt x="121" y="487"/>
                  </a:lnTo>
                  <a:lnTo>
                    <a:pt x="116" y="487"/>
                  </a:lnTo>
                  <a:lnTo>
                    <a:pt x="112" y="488"/>
                  </a:lnTo>
                  <a:lnTo>
                    <a:pt x="108" y="489"/>
                  </a:lnTo>
                  <a:lnTo>
                    <a:pt x="105" y="493"/>
                  </a:lnTo>
                  <a:lnTo>
                    <a:pt x="87" y="511"/>
                  </a:lnTo>
                  <a:lnTo>
                    <a:pt x="87" y="511"/>
                  </a:lnTo>
                  <a:lnTo>
                    <a:pt x="83" y="514"/>
                  </a:lnTo>
                  <a:lnTo>
                    <a:pt x="82" y="518"/>
                  </a:lnTo>
                  <a:lnTo>
                    <a:pt x="81" y="522"/>
                  </a:lnTo>
                  <a:lnTo>
                    <a:pt x="80" y="527"/>
                  </a:lnTo>
                  <a:lnTo>
                    <a:pt x="81" y="530"/>
                  </a:lnTo>
                  <a:lnTo>
                    <a:pt x="82" y="534"/>
                  </a:lnTo>
                  <a:lnTo>
                    <a:pt x="83" y="538"/>
                  </a:lnTo>
                  <a:lnTo>
                    <a:pt x="87" y="542"/>
                  </a:lnTo>
                  <a:lnTo>
                    <a:pt x="87" y="542"/>
                  </a:lnTo>
                  <a:lnTo>
                    <a:pt x="90" y="544"/>
                  </a:lnTo>
                  <a:lnTo>
                    <a:pt x="93" y="547"/>
                  </a:lnTo>
                  <a:lnTo>
                    <a:pt x="98" y="548"/>
                  </a:lnTo>
                  <a:lnTo>
                    <a:pt x="102" y="548"/>
                  </a:lnTo>
                  <a:lnTo>
                    <a:pt x="106" y="548"/>
                  </a:lnTo>
                  <a:lnTo>
                    <a:pt x="111" y="547"/>
                  </a:lnTo>
                  <a:lnTo>
                    <a:pt x="115" y="544"/>
                  </a:lnTo>
                  <a:lnTo>
                    <a:pt x="117" y="542"/>
                  </a:lnTo>
                  <a:lnTo>
                    <a:pt x="136" y="523"/>
                  </a:lnTo>
                  <a:lnTo>
                    <a:pt x="136" y="523"/>
                  </a:lnTo>
                  <a:lnTo>
                    <a:pt x="138" y="521"/>
                  </a:lnTo>
                  <a:lnTo>
                    <a:pt x="141" y="517"/>
                  </a:lnTo>
                  <a:lnTo>
                    <a:pt x="142" y="512"/>
                  </a:lnTo>
                  <a:lnTo>
                    <a:pt x="142" y="508"/>
                  </a:lnTo>
                  <a:lnTo>
                    <a:pt x="142" y="504"/>
                  </a:lnTo>
                  <a:lnTo>
                    <a:pt x="141" y="499"/>
                  </a:lnTo>
                  <a:lnTo>
                    <a:pt x="138" y="496"/>
                  </a:lnTo>
                  <a:lnTo>
                    <a:pt x="136" y="493"/>
                  </a:lnTo>
                  <a:lnTo>
                    <a:pt x="136" y="493"/>
                  </a:lnTo>
                  <a:close/>
                  <a:moveTo>
                    <a:pt x="543" y="85"/>
                  </a:moveTo>
                  <a:lnTo>
                    <a:pt x="543" y="85"/>
                  </a:lnTo>
                  <a:lnTo>
                    <a:pt x="540" y="82"/>
                  </a:lnTo>
                  <a:lnTo>
                    <a:pt x="535" y="81"/>
                  </a:lnTo>
                  <a:lnTo>
                    <a:pt x="531" y="80"/>
                  </a:lnTo>
                  <a:lnTo>
                    <a:pt x="528" y="79"/>
                  </a:lnTo>
                  <a:lnTo>
                    <a:pt x="524" y="80"/>
                  </a:lnTo>
                  <a:lnTo>
                    <a:pt x="519" y="81"/>
                  </a:lnTo>
                  <a:lnTo>
                    <a:pt x="515" y="82"/>
                  </a:lnTo>
                  <a:lnTo>
                    <a:pt x="511" y="85"/>
                  </a:lnTo>
                  <a:lnTo>
                    <a:pt x="494" y="104"/>
                  </a:lnTo>
                  <a:lnTo>
                    <a:pt x="494" y="104"/>
                  </a:lnTo>
                  <a:lnTo>
                    <a:pt x="491" y="107"/>
                  </a:lnTo>
                  <a:lnTo>
                    <a:pt x="489" y="111"/>
                  </a:lnTo>
                  <a:lnTo>
                    <a:pt x="488" y="115"/>
                  </a:lnTo>
                  <a:lnTo>
                    <a:pt x="488" y="119"/>
                  </a:lnTo>
                  <a:lnTo>
                    <a:pt x="488" y="124"/>
                  </a:lnTo>
                  <a:lnTo>
                    <a:pt x="489" y="127"/>
                  </a:lnTo>
                  <a:lnTo>
                    <a:pt x="491" y="131"/>
                  </a:lnTo>
                  <a:lnTo>
                    <a:pt x="494" y="135"/>
                  </a:lnTo>
                  <a:lnTo>
                    <a:pt x="494" y="135"/>
                  </a:lnTo>
                  <a:lnTo>
                    <a:pt x="498" y="137"/>
                  </a:lnTo>
                  <a:lnTo>
                    <a:pt x="501" y="140"/>
                  </a:lnTo>
                  <a:lnTo>
                    <a:pt x="505" y="141"/>
                  </a:lnTo>
                  <a:lnTo>
                    <a:pt x="509" y="141"/>
                  </a:lnTo>
                  <a:lnTo>
                    <a:pt x="514" y="141"/>
                  </a:lnTo>
                  <a:lnTo>
                    <a:pt x="518" y="140"/>
                  </a:lnTo>
                  <a:lnTo>
                    <a:pt x="521" y="137"/>
                  </a:lnTo>
                  <a:lnTo>
                    <a:pt x="525" y="135"/>
                  </a:lnTo>
                  <a:lnTo>
                    <a:pt x="543" y="116"/>
                  </a:lnTo>
                  <a:lnTo>
                    <a:pt x="543" y="116"/>
                  </a:lnTo>
                  <a:lnTo>
                    <a:pt x="546" y="112"/>
                  </a:lnTo>
                  <a:lnTo>
                    <a:pt x="548" y="109"/>
                  </a:lnTo>
                  <a:lnTo>
                    <a:pt x="549" y="105"/>
                  </a:lnTo>
                  <a:lnTo>
                    <a:pt x="549" y="101"/>
                  </a:lnTo>
                  <a:lnTo>
                    <a:pt x="549" y="96"/>
                  </a:lnTo>
                  <a:lnTo>
                    <a:pt x="548" y="92"/>
                  </a:lnTo>
                  <a:lnTo>
                    <a:pt x="546" y="89"/>
                  </a:lnTo>
                  <a:lnTo>
                    <a:pt x="543" y="85"/>
                  </a:lnTo>
                  <a:lnTo>
                    <a:pt x="543" y="85"/>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242" name="Obraz 241" descr="Obraz zawierający kandelabr, obiekt&#10;&#10;Opis wygenerowany przy bardzo wysokim poziomie pewności">
            <a:extLst>
              <a:ext uri="{FF2B5EF4-FFF2-40B4-BE49-F238E27FC236}">
                <a16:creationId xmlns:a16="http://schemas.microsoft.com/office/drawing/2014/main" id="{930D2254-2823-B72F-0D39-0CA82B5E0762}"/>
              </a:ext>
            </a:extLst>
          </p:cNvPr>
          <p:cNvPicPr>
            <a:picLocks noChangeAspect="1"/>
          </p:cNvPicPr>
          <p:nvPr/>
        </p:nvPicPr>
        <p:blipFill>
          <a:blip r:embed="rId6" cstate="email">
            <a:duotone>
              <a:prstClr val="black"/>
              <a:schemeClr val="accent6">
                <a:tint val="45000"/>
                <a:satMod val="400000"/>
              </a:schemeClr>
            </a:duotone>
            <a:extLst>
              <a:ext uri="{28A0092B-C50C-407E-A947-70E740481C1C}">
                <a14:useLocalDpi xmlns:a14="http://schemas.microsoft.com/office/drawing/2010/main"/>
              </a:ext>
            </a:extLst>
          </a:blip>
          <a:stretch>
            <a:fillRect/>
          </a:stretch>
        </p:blipFill>
        <p:spPr>
          <a:xfrm>
            <a:off x="4941578" y="4791319"/>
            <a:ext cx="195011" cy="195011"/>
          </a:xfrm>
          <a:prstGeom prst="rect">
            <a:avLst/>
          </a:prstGeom>
        </p:spPr>
      </p:pic>
      <p:pic>
        <p:nvPicPr>
          <p:cNvPr id="243" name="Grafika 242" descr="Książki">
            <a:extLst>
              <a:ext uri="{FF2B5EF4-FFF2-40B4-BE49-F238E27FC236}">
                <a16:creationId xmlns:a16="http://schemas.microsoft.com/office/drawing/2014/main" id="{D5850543-A090-1B7C-5469-A6EB703B9E49}"/>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153546" y="4768508"/>
            <a:ext cx="220082" cy="220082"/>
          </a:xfrm>
          <a:prstGeom prst="rect">
            <a:avLst/>
          </a:prstGeom>
        </p:spPr>
      </p:pic>
    </p:spTree>
    <p:extLst>
      <p:ext uri="{BB962C8B-B14F-4D97-AF65-F5344CB8AC3E}">
        <p14:creationId xmlns:p14="http://schemas.microsoft.com/office/powerpoint/2010/main" val="327347919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 Proszę podać trzy Pana(i) zdaniem największe problemy środowiska naturalnego w Polsce.</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12" name="Tabela 212">
            <a:extLst>
              <a:ext uri="{FF2B5EF4-FFF2-40B4-BE49-F238E27FC236}">
                <a16:creationId xmlns:a16="http://schemas.microsoft.com/office/drawing/2014/main" id="{BFED5DE8-F9B2-4E24-A6C3-872CF720A81A}"/>
              </a:ext>
            </a:extLst>
          </p:cNvPr>
          <p:cNvGraphicFramePr>
            <a:graphicFrameLocks noGrp="1"/>
          </p:cNvGraphicFramePr>
          <p:nvPr>
            <p:extLst>
              <p:ext uri="{D42A27DB-BD31-4B8C-83A1-F6EECF244321}">
                <p14:modId xmlns:p14="http://schemas.microsoft.com/office/powerpoint/2010/main" val="2429397319"/>
              </p:ext>
            </p:extLst>
          </p:nvPr>
        </p:nvGraphicFramePr>
        <p:xfrm>
          <a:off x="2663788" y="1841824"/>
          <a:ext cx="3816423" cy="476250"/>
        </p:xfrm>
        <a:graphic>
          <a:graphicData uri="http://schemas.openxmlformats.org/drawingml/2006/table">
            <a:tbl>
              <a:tblPr firstRow="1" bandRow="1">
                <a:tableStyleId>{5C22544A-7EE6-4342-B048-85BDC9FD1C3A}</a:tableStyleId>
              </a:tblPr>
              <a:tblGrid>
                <a:gridCol w="1272141">
                  <a:extLst>
                    <a:ext uri="{9D8B030D-6E8A-4147-A177-3AD203B41FA5}">
                      <a16:colId xmlns:a16="http://schemas.microsoft.com/office/drawing/2014/main" val="2020587659"/>
                    </a:ext>
                  </a:extLst>
                </a:gridCol>
                <a:gridCol w="1272141">
                  <a:extLst>
                    <a:ext uri="{9D8B030D-6E8A-4147-A177-3AD203B41FA5}">
                      <a16:colId xmlns:a16="http://schemas.microsoft.com/office/drawing/2014/main" val="1093521556"/>
                    </a:ext>
                  </a:extLst>
                </a:gridCol>
                <a:gridCol w="1272141">
                  <a:extLst>
                    <a:ext uri="{9D8B030D-6E8A-4147-A177-3AD203B41FA5}">
                      <a16:colId xmlns:a16="http://schemas.microsoft.com/office/drawing/2014/main" val="3194877113"/>
                    </a:ext>
                  </a:extLst>
                </a:gridCol>
              </a:tblGrid>
              <a:tr h="0">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56%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51%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42%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3617320"/>
                  </a:ext>
                </a:extLst>
              </a:tr>
              <a:tr h="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zanieczyszczenie powietrza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problem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800" b="0" i="0" u="none" strike="noStrike" dirty="0">
                          <a:solidFill>
                            <a:schemeClr val="tx1"/>
                          </a:solidFill>
                          <a:effectLst/>
                          <a:latin typeface="Calibri" panose="020F0502020204030204" pitchFamily="34" charset="0"/>
                          <a:cs typeface="Calibri" panose="020F0502020204030204" pitchFamily="34" charset="0"/>
                        </a:rPr>
                        <a:t>zanieczyszczenie wód, </a:t>
                      </a:r>
                    </a:p>
                    <a:p>
                      <a:pPr algn="ctr" fontAlgn="ctr"/>
                      <a:r>
                        <a:rPr lang="pl-PL" sz="800" b="0" i="0" u="none" strike="noStrike" dirty="0">
                          <a:solidFill>
                            <a:schemeClr val="tx1"/>
                          </a:solidFill>
                          <a:effectLst/>
                          <a:latin typeface="Calibri" panose="020F0502020204030204" pitchFamily="34" charset="0"/>
                          <a:cs typeface="Calibri" panose="020F0502020204030204" pitchFamily="34" charset="0"/>
                        </a:rPr>
                        <a:t>problemy z wodą</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6" name="Tabela 15">
            <a:extLst>
              <a:ext uri="{FF2B5EF4-FFF2-40B4-BE49-F238E27FC236}">
                <a16:creationId xmlns:a16="http://schemas.microsoft.com/office/drawing/2014/main" id="{9AA72EDA-E51D-4179-8EE8-8900074F0A4F}"/>
              </a:ext>
            </a:extLst>
          </p:cNvPr>
          <p:cNvGraphicFramePr>
            <a:graphicFrameLocks noGrp="1"/>
          </p:cNvGraphicFramePr>
          <p:nvPr>
            <p:extLst>
              <p:ext uri="{D42A27DB-BD31-4B8C-83A1-F6EECF244321}">
                <p14:modId xmlns:p14="http://schemas.microsoft.com/office/powerpoint/2010/main" val="2246164869"/>
              </p:ext>
            </p:extLst>
          </p:nvPr>
        </p:nvGraphicFramePr>
        <p:xfrm>
          <a:off x="539552" y="4619888"/>
          <a:ext cx="8122155" cy="568192"/>
        </p:xfrm>
        <a:graphic>
          <a:graphicData uri="http://schemas.openxmlformats.org/drawingml/2006/table">
            <a:tbl>
              <a:tblPr firstRow="1" bandRow="1">
                <a:tableStyleId>{5C22544A-7EE6-4342-B048-85BDC9FD1C3A}</a:tableStyleId>
              </a:tblPr>
              <a:tblGrid>
                <a:gridCol w="2707385">
                  <a:extLst>
                    <a:ext uri="{9D8B030D-6E8A-4147-A177-3AD203B41FA5}">
                      <a16:colId xmlns:a16="http://schemas.microsoft.com/office/drawing/2014/main" val="2938667892"/>
                    </a:ext>
                  </a:extLst>
                </a:gridCol>
                <a:gridCol w="2707385">
                  <a:extLst>
                    <a:ext uri="{9D8B030D-6E8A-4147-A177-3AD203B41FA5}">
                      <a16:colId xmlns:a16="http://schemas.microsoft.com/office/drawing/2014/main" val="411925587"/>
                    </a:ext>
                  </a:extLst>
                </a:gridCol>
                <a:gridCol w="2707385">
                  <a:extLst>
                    <a:ext uri="{9D8B030D-6E8A-4147-A177-3AD203B41FA5}">
                      <a16:colId xmlns:a16="http://schemas.microsoft.com/office/drawing/2014/main" val="3608420190"/>
                    </a:ext>
                  </a:extLst>
                </a:gridCol>
              </a:tblGrid>
              <a:tr h="197352">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10%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10%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zanikanie gatunków zwierząt</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wzrost poziomu hałasu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katastrofy naturalne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17" name="Tabela 16">
            <a:extLst>
              <a:ext uri="{FF2B5EF4-FFF2-40B4-BE49-F238E27FC236}">
                <a16:creationId xmlns:a16="http://schemas.microsoft.com/office/drawing/2014/main" id="{EF230260-EAC0-4F8F-816C-6A2FA7F4F645}"/>
              </a:ext>
            </a:extLst>
          </p:cNvPr>
          <p:cNvGraphicFramePr>
            <a:graphicFrameLocks noGrp="1"/>
          </p:cNvGraphicFramePr>
          <p:nvPr>
            <p:extLst>
              <p:ext uri="{D42A27DB-BD31-4B8C-83A1-F6EECF244321}">
                <p14:modId xmlns:p14="http://schemas.microsoft.com/office/powerpoint/2010/main" val="630938677"/>
              </p:ext>
            </p:extLst>
          </p:nvPr>
        </p:nvGraphicFramePr>
        <p:xfrm>
          <a:off x="539551" y="3131502"/>
          <a:ext cx="7983476" cy="568192"/>
        </p:xfrm>
        <a:graphic>
          <a:graphicData uri="http://schemas.openxmlformats.org/drawingml/2006/table">
            <a:tbl>
              <a:tblPr firstRow="1" bandRow="1">
                <a:tableStyleId>{5C22544A-7EE6-4342-B048-85BDC9FD1C3A}</a:tableStyleId>
              </a:tblPr>
              <a:tblGrid>
                <a:gridCol w="1995869">
                  <a:extLst>
                    <a:ext uri="{9D8B030D-6E8A-4147-A177-3AD203B41FA5}">
                      <a16:colId xmlns:a16="http://schemas.microsoft.com/office/drawing/2014/main" val="2938667892"/>
                    </a:ext>
                  </a:extLst>
                </a:gridCol>
                <a:gridCol w="1995869">
                  <a:extLst>
                    <a:ext uri="{9D8B030D-6E8A-4147-A177-3AD203B41FA5}">
                      <a16:colId xmlns:a16="http://schemas.microsoft.com/office/drawing/2014/main" val="411925587"/>
                    </a:ext>
                  </a:extLst>
                </a:gridCol>
                <a:gridCol w="1995869">
                  <a:extLst>
                    <a:ext uri="{9D8B030D-6E8A-4147-A177-3AD203B41FA5}">
                      <a16:colId xmlns:a16="http://schemas.microsoft.com/office/drawing/2014/main" val="3608420190"/>
                    </a:ext>
                  </a:extLst>
                </a:gridCol>
                <a:gridCol w="1995869">
                  <a:extLst>
                    <a:ext uri="{9D8B030D-6E8A-4147-A177-3AD203B41FA5}">
                      <a16:colId xmlns:a16="http://schemas.microsoft.com/office/drawing/2014/main" val="2823064476"/>
                    </a:ext>
                  </a:extLst>
                </a:gridCol>
              </a:tblGrid>
              <a:tr h="197352">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34%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26%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19%</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200" b="1" i="0" u="none" strike="noStrike" dirty="0">
                          <a:solidFill>
                            <a:schemeClr val="tx1"/>
                          </a:solidFill>
                          <a:effectLst/>
                          <a:latin typeface="Calibri" panose="020F0502020204030204" pitchFamily="34" charset="0"/>
                          <a:cs typeface="Calibri" panose="020F0502020204030204" pitchFamily="34" charset="0"/>
                        </a:rPr>
                        <a:t>14%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niskie zasoby </a:t>
                      </a:r>
                    </a:p>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wody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zmiany klimatu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katastrofy wywołane przez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wyczerpywanie się zasobów naturalnych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pic>
        <p:nvPicPr>
          <p:cNvPr id="86" name="Grafika 85" descr="Największe problemy środowiska naturalnego w Polsce TOP3.&#10;&#10;Grafika przedstawia zanieczyszczenie wód i problemy z wodą: 34%.">
            <a:extLst>
              <a:ext uri="{FF2B5EF4-FFF2-40B4-BE49-F238E27FC236}">
                <a16:creationId xmlns:a16="http://schemas.microsoft.com/office/drawing/2014/main" id="{18DA697D-3EEB-4AE2-9915-6568EB1F104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15470" y="1430289"/>
            <a:ext cx="416877" cy="416877"/>
          </a:xfrm>
          <a:prstGeom prst="rect">
            <a:avLst/>
          </a:prstGeom>
        </p:spPr>
      </p:pic>
      <p:pic>
        <p:nvPicPr>
          <p:cNvPr id="87" name="Grafika 86" descr="Największe problemy środowiska naturalnego w Polsce TOP3.&#10;&#10;Grafika przedstawia zanieczyszczenie powietrza: 59%.">
            <a:extLst>
              <a:ext uri="{FF2B5EF4-FFF2-40B4-BE49-F238E27FC236}">
                <a16:creationId xmlns:a16="http://schemas.microsoft.com/office/drawing/2014/main" id="{F38C3463-E057-48DF-AAC4-48AE8552446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109441" y="1439911"/>
            <a:ext cx="416122" cy="416122"/>
          </a:xfrm>
          <a:prstGeom prst="rect">
            <a:avLst/>
          </a:prstGeom>
        </p:spPr>
      </p:pic>
      <p:grpSp>
        <p:nvGrpSpPr>
          <p:cNvPr id="88" name="Grupa 87" descr="Największe problemy środowiska naturalnego w Polsce TOP3.&#10;&#10;Grafika przedstawia problem śmieci: 50%.">
            <a:extLst>
              <a:ext uri="{FF2B5EF4-FFF2-40B4-BE49-F238E27FC236}">
                <a16:creationId xmlns:a16="http://schemas.microsoft.com/office/drawing/2014/main" id="{C9857DB6-0954-4BDD-A53C-9C2A4C114472}"/>
              </a:ext>
            </a:extLst>
          </p:cNvPr>
          <p:cNvGrpSpPr/>
          <p:nvPr/>
        </p:nvGrpSpPr>
        <p:grpSpPr>
          <a:xfrm>
            <a:off x="4408071" y="1407058"/>
            <a:ext cx="327855" cy="373452"/>
            <a:chOff x="3873500" y="4216400"/>
            <a:chExt cx="719137" cy="819150"/>
          </a:xfrm>
          <a:solidFill>
            <a:schemeClr val="accent3"/>
          </a:solidFill>
        </p:grpSpPr>
        <p:sp>
          <p:nvSpPr>
            <p:cNvPr id="98" name="Freeform 37">
              <a:extLst>
                <a:ext uri="{FF2B5EF4-FFF2-40B4-BE49-F238E27FC236}">
                  <a16:creationId xmlns:a16="http://schemas.microsoft.com/office/drawing/2014/main" id="{F11C6777-1A78-41B4-A7EF-29157D9E98E8}"/>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38">
              <a:extLst>
                <a:ext uri="{FF2B5EF4-FFF2-40B4-BE49-F238E27FC236}">
                  <a16:creationId xmlns:a16="http://schemas.microsoft.com/office/drawing/2014/main" id="{BB6E9F6C-9280-4F6A-9DE9-0C0C506C1585}"/>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2" name="Freeform 39">
              <a:extLst>
                <a:ext uri="{FF2B5EF4-FFF2-40B4-BE49-F238E27FC236}">
                  <a16:creationId xmlns:a16="http://schemas.microsoft.com/office/drawing/2014/main" id="{9289CD1C-8206-4835-9620-B2E56FD9A044}"/>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40">
              <a:extLst>
                <a:ext uri="{FF2B5EF4-FFF2-40B4-BE49-F238E27FC236}">
                  <a16:creationId xmlns:a16="http://schemas.microsoft.com/office/drawing/2014/main" id="{31FBDE68-88DE-4EEA-8B4F-1DF7EB2E1712}"/>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41">
              <a:extLst>
                <a:ext uri="{FF2B5EF4-FFF2-40B4-BE49-F238E27FC236}">
                  <a16:creationId xmlns:a16="http://schemas.microsoft.com/office/drawing/2014/main" id="{DDFB5502-F993-4990-A952-5030742B5348}"/>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24" name="Grupa 123">
              <a:extLst>
                <a:ext uri="{FF2B5EF4-FFF2-40B4-BE49-F238E27FC236}">
                  <a16:creationId xmlns:a16="http://schemas.microsoft.com/office/drawing/2014/main" id="{4B8C988E-9EA6-45B5-8C56-87AD20F980AB}"/>
                </a:ext>
              </a:extLst>
            </p:cNvPr>
            <p:cNvGrpSpPr/>
            <p:nvPr/>
          </p:nvGrpSpPr>
          <p:grpSpPr>
            <a:xfrm>
              <a:off x="4225925" y="4981575"/>
              <a:ext cx="79375" cy="39687"/>
              <a:chOff x="4225925" y="4981575"/>
              <a:chExt cx="79375" cy="39687"/>
            </a:xfrm>
            <a:grpFill/>
          </p:grpSpPr>
          <p:sp>
            <p:nvSpPr>
              <p:cNvPr id="125" name="Freeform 42">
                <a:extLst>
                  <a:ext uri="{FF2B5EF4-FFF2-40B4-BE49-F238E27FC236}">
                    <a16:creationId xmlns:a16="http://schemas.microsoft.com/office/drawing/2014/main" id="{F4C27627-595E-4A81-B098-DDFBDE28B30A}"/>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6" name="Freeform 43">
                <a:extLst>
                  <a:ext uri="{FF2B5EF4-FFF2-40B4-BE49-F238E27FC236}">
                    <a16:creationId xmlns:a16="http://schemas.microsoft.com/office/drawing/2014/main" id="{724A1548-101B-49C5-9940-E26698210CF4}"/>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140" name="Grupa 139" descr="Największe problemy środowiska naturalnego w Polsce.&#10;&#10;Grafika przedstawia niskie zasoby wody: 13%.">
            <a:extLst>
              <a:ext uri="{FF2B5EF4-FFF2-40B4-BE49-F238E27FC236}">
                <a16:creationId xmlns:a16="http://schemas.microsoft.com/office/drawing/2014/main" id="{C7EBC084-4479-473A-B8FB-BFBFE544B9A0}"/>
              </a:ext>
            </a:extLst>
          </p:cNvPr>
          <p:cNvGrpSpPr/>
          <p:nvPr/>
        </p:nvGrpSpPr>
        <p:grpSpPr>
          <a:xfrm>
            <a:off x="1289886" y="2629115"/>
            <a:ext cx="414683" cy="460378"/>
            <a:chOff x="3273426" y="0"/>
            <a:chExt cx="2290763" cy="2543176"/>
          </a:xfrm>
          <a:solidFill>
            <a:schemeClr val="bg1">
              <a:lumMod val="75000"/>
            </a:schemeClr>
          </a:solidFill>
        </p:grpSpPr>
        <p:sp>
          <p:nvSpPr>
            <p:cNvPr id="141" name="Freeform 5">
              <a:extLst>
                <a:ext uri="{FF2B5EF4-FFF2-40B4-BE49-F238E27FC236}">
                  <a16:creationId xmlns:a16="http://schemas.microsoft.com/office/drawing/2014/main" id="{11E911A0-E282-4CE3-A782-5202F4212F79}"/>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6">
              <a:extLst>
                <a:ext uri="{FF2B5EF4-FFF2-40B4-BE49-F238E27FC236}">
                  <a16:creationId xmlns:a16="http://schemas.microsoft.com/office/drawing/2014/main" id="{63BDC110-CDCD-4FE4-A127-32910110D855}"/>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7">
              <a:extLst>
                <a:ext uri="{FF2B5EF4-FFF2-40B4-BE49-F238E27FC236}">
                  <a16:creationId xmlns:a16="http://schemas.microsoft.com/office/drawing/2014/main" id="{E0E3B1EE-3D4F-4C81-8A3F-9EB4C593DC26}"/>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45" name="Grafika 144" descr="Największe problemy środowiska naturalnego w Polsce.&#10;&#10;Grafika przedstawia wyczerpywanie się zasobów naturalnych: 5%.">
            <a:extLst>
              <a:ext uri="{FF2B5EF4-FFF2-40B4-BE49-F238E27FC236}">
                <a16:creationId xmlns:a16="http://schemas.microsoft.com/office/drawing/2014/main" id="{7876FA5A-2F08-485A-9D62-30A023D3AC5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250682" y="2618716"/>
            <a:ext cx="508645" cy="508645"/>
          </a:xfrm>
          <a:prstGeom prst="rect">
            <a:avLst/>
          </a:prstGeom>
        </p:spPr>
      </p:pic>
      <p:sp>
        <p:nvSpPr>
          <p:cNvPr id="19" name="Freeform 21" descr="Największe problemy środowiska naturalnego w Polsce.&#10;&#10;Grafika przedstawia zmiany klimatu: 4%.">
            <a:extLst>
              <a:ext uri="{FF2B5EF4-FFF2-40B4-BE49-F238E27FC236}">
                <a16:creationId xmlns:a16="http://schemas.microsoft.com/office/drawing/2014/main" id="{B8C2442F-E74F-49CE-9DDE-A363B0CFC0B4}"/>
              </a:ext>
            </a:extLst>
          </p:cNvPr>
          <p:cNvSpPr>
            <a:spLocks noEditPoints="1"/>
          </p:cNvSpPr>
          <p:nvPr/>
        </p:nvSpPr>
        <p:spPr bwMode="auto">
          <a:xfrm>
            <a:off x="3315455" y="2580933"/>
            <a:ext cx="487523" cy="463714"/>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pl-PL"/>
          </a:p>
        </p:txBody>
      </p:sp>
      <p:pic>
        <p:nvPicPr>
          <p:cNvPr id="148" name="Grafika 147" descr="Największe problemy środowiska naturalnego w Polsce.&#10;&#10;Grafika przedstawia katastrofy naturalne: 4%.">
            <a:extLst>
              <a:ext uri="{FF2B5EF4-FFF2-40B4-BE49-F238E27FC236}">
                <a16:creationId xmlns:a16="http://schemas.microsoft.com/office/drawing/2014/main" id="{F3763444-741C-41C5-940D-59B0739C28C5}"/>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01320" y="4056587"/>
            <a:ext cx="558530" cy="558530"/>
          </a:xfrm>
          <a:prstGeom prst="rect">
            <a:avLst/>
          </a:prstGeom>
        </p:spPr>
      </p:pic>
      <p:grpSp>
        <p:nvGrpSpPr>
          <p:cNvPr id="149" name="Grupa 148" descr="Największe problemy środowiska naturalnego w Polsce.&#10;&#10;Grafika przedstawia wzrost poziomu hałasu: 1%.">
            <a:extLst>
              <a:ext uri="{FF2B5EF4-FFF2-40B4-BE49-F238E27FC236}">
                <a16:creationId xmlns:a16="http://schemas.microsoft.com/office/drawing/2014/main" id="{359E0AFF-FBAB-4925-B966-990BD19490F3}"/>
              </a:ext>
            </a:extLst>
          </p:cNvPr>
          <p:cNvGrpSpPr/>
          <p:nvPr/>
        </p:nvGrpSpPr>
        <p:grpSpPr>
          <a:xfrm>
            <a:off x="4408071" y="4187977"/>
            <a:ext cx="418906" cy="296720"/>
            <a:chOff x="2894013" y="2463800"/>
            <a:chExt cx="685800" cy="485775"/>
          </a:xfrm>
          <a:solidFill>
            <a:schemeClr val="bg1">
              <a:lumMod val="75000"/>
            </a:schemeClr>
          </a:solidFill>
        </p:grpSpPr>
        <p:sp>
          <p:nvSpPr>
            <p:cNvPr id="150" name="Freeform 9">
              <a:extLst>
                <a:ext uri="{FF2B5EF4-FFF2-40B4-BE49-F238E27FC236}">
                  <a16:creationId xmlns:a16="http://schemas.microsoft.com/office/drawing/2014/main" id="{32D2E42D-8EFF-4107-9DD4-20292BD2A053}"/>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1" name="Freeform 10">
              <a:extLst>
                <a:ext uri="{FF2B5EF4-FFF2-40B4-BE49-F238E27FC236}">
                  <a16:creationId xmlns:a16="http://schemas.microsoft.com/office/drawing/2014/main" id="{A16D1355-685E-4900-AC78-3B90CB39BBEC}"/>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2" name="Freeform 11">
              <a:extLst>
                <a:ext uri="{FF2B5EF4-FFF2-40B4-BE49-F238E27FC236}">
                  <a16:creationId xmlns:a16="http://schemas.microsoft.com/office/drawing/2014/main" id="{258A20E9-09E9-4310-871E-F004F79BF1B7}"/>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3" name="Freeform 12">
              <a:extLst>
                <a:ext uri="{FF2B5EF4-FFF2-40B4-BE49-F238E27FC236}">
                  <a16:creationId xmlns:a16="http://schemas.microsoft.com/office/drawing/2014/main" id="{55992189-519F-4925-999E-9DB2B59927A2}"/>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4" name="Picture 2" descr="Największe problemy środowiska naturalnego w Polsce.&#10;&#10;Grafika przedstawia katastrofy wywołane przez człowieka: 4%.">
            <a:extLst>
              <a:ext uri="{FF2B5EF4-FFF2-40B4-BE49-F238E27FC236}">
                <a16:creationId xmlns:a16="http://schemas.microsoft.com/office/drawing/2014/main" id="{AE2FF75A-7F4D-48A9-9C4A-034E332FE3D1}"/>
              </a:ext>
            </a:extLst>
          </p:cNvPr>
          <p:cNvPicPr>
            <a:picLocks noChangeAspect="1" noChangeArrowheads="1"/>
          </p:cNvPicPr>
          <p:nvPr/>
        </p:nvPicPr>
        <p:blipFill>
          <a:blip r:embed="rId11" cstate="print">
            <a:lum bright="70000" contrast="-70000"/>
            <a:extLst>
              <a:ext uri="{28A0092B-C50C-407E-A947-70E740481C1C}">
                <a14:useLocalDpi xmlns:a14="http://schemas.microsoft.com/office/drawing/2010/main" val="0"/>
              </a:ext>
            </a:extLst>
          </a:blip>
          <a:srcRect/>
          <a:stretch>
            <a:fillRect/>
          </a:stretch>
        </p:blipFill>
        <p:spPr bwMode="auto">
          <a:xfrm>
            <a:off x="5336858" y="2660549"/>
            <a:ext cx="384098" cy="384098"/>
          </a:xfrm>
          <a:prstGeom prst="rect">
            <a:avLst/>
          </a:prstGeom>
          <a:noFill/>
        </p:spPr>
      </p:pic>
      <p:sp>
        <p:nvSpPr>
          <p:cNvPr id="21" name="Prostokąt: zaokrąglone rogi 20">
            <a:extLst>
              <a:ext uri="{FF2B5EF4-FFF2-40B4-BE49-F238E27FC236}">
                <a16:creationId xmlns:a16="http://schemas.microsoft.com/office/drawing/2014/main" id="{69123BC9-C705-4A7E-8DCC-A3116536562D}"/>
              </a:ext>
            </a:extLst>
          </p:cNvPr>
          <p:cNvSpPr/>
          <p:nvPr/>
        </p:nvSpPr>
        <p:spPr>
          <a:xfrm>
            <a:off x="2500470" y="1337452"/>
            <a:ext cx="4096197" cy="975908"/>
          </a:xfrm>
          <a:prstGeom prst="roundRect">
            <a:avLst/>
          </a:prstGeom>
          <a:noFill/>
          <a:ln w="6350">
            <a:solidFill>
              <a:srgbClr val="92D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2" name="pole tekstowe 21">
            <a:extLst>
              <a:ext uri="{FF2B5EF4-FFF2-40B4-BE49-F238E27FC236}">
                <a16:creationId xmlns:a16="http://schemas.microsoft.com/office/drawing/2014/main" id="{4787CB61-32EF-4700-BFBA-A0320B4E14A0}"/>
              </a:ext>
            </a:extLst>
          </p:cNvPr>
          <p:cNvSpPr txBox="1"/>
          <p:nvPr/>
        </p:nvSpPr>
        <p:spPr>
          <a:xfrm>
            <a:off x="3420100" y="1222521"/>
            <a:ext cx="839508" cy="276999"/>
          </a:xfrm>
          <a:prstGeom prst="rect">
            <a:avLst/>
          </a:prstGeom>
          <a:solidFill>
            <a:schemeClr val="bg1"/>
          </a:solidFill>
        </p:spPr>
        <p:txBody>
          <a:bodyPr wrap="square">
            <a:spAutoFit/>
          </a:bodyPr>
          <a:lstStyle/>
          <a:p>
            <a:pPr algn="ctr"/>
            <a:r>
              <a:rPr lang="pl-PL" sz="1200" b="1"/>
              <a:t>TOP3</a:t>
            </a:r>
          </a:p>
        </p:txBody>
      </p:sp>
      <p:sp>
        <p:nvSpPr>
          <p:cNvPr id="23" name="Prostokąt: zaokrąglone rogi 22">
            <a:extLst>
              <a:ext uri="{FF2B5EF4-FFF2-40B4-BE49-F238E27FC236}">
                <a16:creationId xmlns:a16="http://schemas.microsoft.com/office/drawing/2014/main" id="{84A1ECC6-6832-46E8-9FF1-9F8666D3F629}"/>
              </a:ext>
            </a:extLst>
          </p:cNvPr>
          <p:cNvSpPr/>
          <p:nvPr/>
        </p:nvSpPr>
        <p:spPr>
          <a:xfrm>
            <a:off x="516998" y="2445749"/>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4" name="Prostokąt: zaokrąglone rogi 23">
            <a:extLst>
              <a:ext uri="{FF2B5EF4-FFF2-40B4-BE49-F238E27FC236}">
                <a16:creationId xmlns:a16="http://schemas.microsoft.com/office/drawing/2014/main" id="{F8E748B1-4EC6-4F32-A930-EC6BB8B97581}"/>
              </a:ext>
            </a:extLst>
          </p:cNvPr>
          <p:cNvSpPr/>
          <p:nvPr/>
        </p:nvSpPr>
        <p:spPr>
          <a:xfrm>
            <a:off x="516306" y="3882618"/>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 name="Freeform 8">
            <a:extLst>
              <a:ext uri="{FF2B5EF4-FFF2-40B4-BE49-F238E27FC236}">
                <a16:creationId xmlns:a16="http://schemas.microsoft.com/office/drawing/2014/main" id="{FF1DA8C1-7B0E-C67D-0D21-7D22F16B771C}"/>
              </a:ext>
            </a:extLst>
          </p:cNvPr>
          <p:cNvSpPr>
            <a:spLocks/>
          </p:cNvSpPr>
          <p:nvPr/>
        </p:nvSpPr>
        <p:spPr bwMode="auto">
          <a:xfrm>
            <a:off x="1626888" y="4084237"/>
            <a:ext cx="432000" cy="432000"/>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8980772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 Proszę podać trzy Pana(i) zdaniem największe problemy środowiska naturalnego w Polsce.</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2754849871"/>
              </p:ext>
            </p:extLst>
          </p:nvPr>
        </p:nvGraphicFramePr>
        <p:xfrm>
          <a:off x="333052" y="1212712"/>
          <a:ext cx="8199183" cy="36390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ela 9">
            <a:extLst>
              <a:ext uri="{FF2B5EF4-FFF2-40B4-BE49-F238E27FC236}">
                <a16:creationId xmlns:a16="http://schemas.microsoft.com/office/drawing/2014/main" id="{AC013BE8-F213-DDE1-1B00-D2382B581B11}"/>
              </a:ext>
            </a:extLst>
          </p:cNvPr>
          <p:cNvGraphicFramePr>
            <a:graphicFrameLocks noGrp="1"/>
          </p:cNvGraphicFramePr>
          <p:nvPr>
            <p:extLst>
              <p:ext uri="{D42A27DB-BD31-4B8C-83A1-F6EECF244321}">
                <p14:modId xmlns:p14="http://schemas.microsoft.com/office/powerpoint/2010/main" val="1418167306"/>
              </p:ext>
            </p:extLst>
          </p:nvPr>
        </p:nvGraphicFramePr>
        <p:xfrm>
          <a:off x="755574" y="4773625"/>
          <a:ext cx="7692390" cy="373380"/>
        </p:xfrm>
        <a:graphic>
          <a:graphicData uri="http://schemas.openxmlformats.org/drawingml/2006/table">
            <a:tbl>
              <a:tblPr firstRow="1" bandRow="1">
                <a:tableStyleId>{5C22544A-7EE6-4342-B048-85BDC9FD1C3A}</a:tableStyleId>
              </a:tblPr>
              <a:tblGrid>
                <a:gridCol w="769239">
                  <a:extLst>
                    <a:ext uri="{9D8B030D-6E8A-4147-A177-3AD203B41FA5}">
                      <a16:colId xmlns:a16="http://schemas.microsoft.com/office/drawing/2014/main" val="553087404"/>
                    </a:ext>
                  </a:extLst>
                </a:gridCol>
                <a:gridCol w="769239">
                  <a:extLst>
                    <a:ext uri="{9D8B030D-6E8A-4147-A177-3AD203B41FA5}">
                      <a16:colId xmlns:a16="http://schemas.microsoft.com/office/drawing/2014/main" val="4108392060"/>
                    </a:ext>
                  </a:extLst>
                </a:gridCol>
                <a:gridCol w="769239">
                  <a:extLst>
                    <a:ext uri="{9D8B030D-6E8A-4147-A177-3AD203B41FA5}">
                      <a16:colId xmlns:a16="http://schemas.microsoft.com/office/drawing/2014/main" val="4053518580"/>
                    </a:ext>
                  </a:extLst>
                </a:gridCol>
                <a:gridCol w="769239">
                  <a:extLst>
                    <a:ext uri="{9D8B030D-6E8A-4147-A177-3AD203B41FA5}">
                      <a16:colId xmlns:a16="http://schemas.microsoft.com/office/drawing/2014/main" val="703918734"/>
                    </a:ext>
                  </a:extLst>
                </a:gridCol>
                <a:gridCol w="769239">
                  <a:extLst>
                    <a:ext uri="{9D8B030D-6E8A-4147-A177-3AD203B41FA5}">
                      <a16:colId xmlns:a16="http://schemas.microsoft.com/office/drawing/2014/main" val="863398843"/>
                    </a:ext>
                  </a:extLst>
                </a:gridCol>
                <a:gridCol w="769239">
                  <a:extLst>
                    <a:ext uri="{9D8B030D-6E8A-4147-A177-3AD203B41FA5}">
                      <a16:colId xmlns:a16="http://schemas.microsoft.com/office/drawing/2014/main" val="3377214227"/>
                    </a:ext>
                  </a:extLst>
                </a:gridCol>
                <a:gridCol w="769239">
                  <a:extLst>
                    <a:ext uri="{9D8B030D-6E8A-4147-A177-3AD203B41FA5}">
                      <a16:colId xmlns:a16="http://schemas.microsoft.com/office/drawing/2014/main" val="384220287"/>
                    </a:ext>
                  </a:extLst>
                </a:gridCol>
                <a:gridCol w="769239">
                  <a:extLst>
                    <a:ext uri="{9D8B030D-6E8A-4147-A177-3AD203B41FA5}">
                      <a16:colId xmlns:a16="http://schemas.microsoft.com/office/drawing/2014/main" val="1236788261"/>
                    </a:ext>
                  </a:extLst>
                </a:gridCol>
                <a:gridCol w="769239">
                  <a:extLst>
                    <a:ext uri="{9D8B030D-6E8A-4147-A177-3AD203B41FA5}">
                      <a16:colId xmlns:a16="http://schemas.microsoft.com/office/drawing/2014/main" val="474165488"/>
                    </a:ext>
                  </a:extLst>
                </a:gridCol>
                <a:gridCol w="769239">
                  <a:extLst>
                    <a:ext uri="{9D8B030D-6E8A-4147-A177-3AD203B41FA5}">
                      <a16:colId xmlns:a16="http://schemas.microsoft.com/office/drawing/2014/main" val="1863253058"/>
                    </a:ext>
                  </a:extLst>
                </a:gridCol>
              </a:tblGrid>
              <a:tr h="0">
                <a:tc>
                  <a:txBody>
                    <a:bodyPr/>
                    <a:lstStyle/>
                    <a:p>
                      <a:pPr algn="ctr" fontAlgn="b"/>
                      <a:r>
                        <a:rPr lang="en-GB" sz="800" b="0" i="0" u="none" strike="noStrike" dirty="0" err="1">
                          <a:solidFill>
                            <a:srgbClr val="000000"/>
                          </a:solidFill>
                          <a:effectLst/>
                          <a:latin typeface="Calibri" panose="020F0502020204030204" pitchFamily="34" charset="0"/>
                        </a:rPr>
                        <a:t>zanieczyszczenie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powietrza</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a:solidFill>
                            <a:srgbClr val="000000"/>
                          </a:solidFill>
                          <a:effectLst/>
                          <a:latin typeface="Calibri" panose="020F0502020204030204" pitchFamily="34" charset="0"/>
                        </a:rPr>
                        <a:t>problem </a:t>
                      </a:r>
                      <a:r>
                        <a:rPr lang="en-GB" sz="800" b="0" i="0" u="none" strike="noStrike" dirty="0" err="1">
                          <a:solidFill>
                            <a:srgbClr val="000000"/>
                          </a:solidFill>
                          <a:effectLst/>
                          <a:latin typeface="Calibri" panose="020F0502020204030204" pitchFamily="34" charset="0"/>
                        </a:rPr>
                        <a:t>śmieci</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a:solidFill>
                            <a:srgbClr val="000000"/>
                          </a:solidFill>
                          <a:effectLst/>
                          <a:latin typeface="Calibri" panose="020F0502020204030204" pitchFamily="34" charset="0"/>
                        </a:rPr>
                        <a:t>zanieczyszczenie wód</a:t>
                      </a:r>
                    </a:p>
                  </a:txBody>
                  <a:tcPr marL="7620" marR="7620" marT="7620" marB="0" anchor="ctr">
                    <a:noFill/>
                  </a:tcPr>
                </a:tc>
                <a:tc>
                  <a:txBody>
                    <a:bodyPr/>
                    <a:lstStyle/>
                    <a:p>
                      <a:pPr algn="ctr" fontAlgn="b"/>
                      <a:r>
                        <a:rPr lang="en-GB" sz="800" b="0" i="0" u="none" strike="noStrike">
                          <a:solidFill>
                            <a:srgbClr val="000000"/>
                          </a:solidFill>
                          <a:effectLst/>
                          <a:latin typeface="Calibri" panose="020F0502020204030204" pitchFamily="34" charset="0"/>
                        </a:rPr>
                        <a:t>niskie zasoby wody</a:t>
                      </a: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zmiany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klimatu</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wywołane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przez</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człowieka</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a:solidFill>
                            <a:srgbClr val="000000"/>
                          </a:solidFill>
                          <a:effectLst/>
                          <a:latin typeface="Calibri" panose="020F0502020204030204" pitchFamily="34" charset="0"/>
                        </a:rPr>
                        <a:t>wyczerpywanie się zasobów naturalnych</a:t>
                      </a:r>
                    </a:p>
                  </a:txBody>
                  <a:tcPr marL="7620" marR="7620" marT="7620" marB="0" anchor="ctr">
                    <a:noFill/>
                  </a:tcPr>
                </a:tc>
                <a:tc>
                  <a:txBody>
                    <a:bodyPr/>
                    <a:lstStyle/>
                    <a:p>
                      <a:pPr algn="ctr" fontAlgn="b"/>
                      <a:r>
                        <a:rPr lang="pl-PL" sz="800" b="0" i="0" u="none" strike="noStrike" dirty="0">
                          <a:solidFill>
                            <a:srgbClr val="000000"/>
                          </a:solidFill>
                          <a:effectLst/>
                          <a:latin typeface="Calibri" panose="020F0502020204030204" pitchFamily="34" charset="0"/>
                        </a:rPr>
                        <a:t>zanikanie gatunków zwierząt i roślin</a:t>
                      </a: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wzrost</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poziomu</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hałasu</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naturalne</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0" name="Grupa 9">
            <a:extLst>
              <a:ext uri="{FF2B5EF4-FFF2-40B4-BE49-F238E27FC236}">
                <a16:creationId xmlns:a16="http://schemas.microsoft.com/office/drawing/2014/main" id="{111DFB76-B0A1-B414-0A72-9500D61FA325}"/>
              </a:ext>
            </a:extLst>
          </p:cNvPr>
          <p:cNvGrpSpPr/>
          <p:nvPr/>
        </p:nvGrpSpPr>
        <p:grpSpPr>
          <a:xfrm>
            <a:off x="1764581" y="4477688"/>
            <a:ext cx="224644" cy="255887"/>
            <a:chOff x="3873500" y="4216400"/>
            <a:chExt cx="719137" cy="819150"/>
          </a:xfrm>
          <a:solidFill>
            <a:schemeClr val="accent3"/>
          </a:solidFill>
        </p:grpSpPr>
        <p:sp>
          <p:nvSpPr>
            <p:cNvPr id="11" name="Freeform 37">
              <a:extLst>
                <a:ext uri="{FF2B5EF4-FFF2-40B4-BE49-F238E27FC236}">
                  <a16:creationId xmlns:a16="http://schemas.microsoft.com/office/drawing/2014/main" id="{553C50E9-B984-C552-1BF6-3B4DEFC05320}"/>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8">
              <a:extLst>
                <a:ext uri="{FF2B5EF4-FFF2-40B4-BE49-F238E27FC236}">
                  <a16:creationId xmlns:a16="http://schemas.microsoft.com/office/drawing/2014/main" id="{17E79742-EBE9-6BF6-C2B3-263A9097885A}"/>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39">
              <a:extLst>
                <a:ext uri="{FF2B5EF4-FFF2-40B4-BE49-F238E27FC236}">
                  <a16:creationId xmlns:a16="http://schemas.microsoft.com/office/drawing/2014/main" id="{29E63F21-ED4C-0972-65D3-F7DAA683BF03}"/>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40">
              <a:extLst>
                <a:ext uri="{FF2B5EF4-FFF2-40B4-BE49-F238E27FC236}">
                  <a16:creationId xmlns:a16="http://schemas.microsoft.com/office/drawing/2014/main" id="{0835B438-59B7-381D-4A32-0D11AE813A62}"/>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41">
              <a:extLst>
                <a:ext uri="{FF2B5EF4-FFF2-40B4-BE49-F238E27FC236}">
                  <a16:creationId xmlns:a16="http://schemas.microsoft.com/office/drawing/2014/main" id="{F6D5EE3B-C7C7-55D7-0309-082C314B2638}"/>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7" name="Grupa 16">
              <a:extLst>
                <a:ext uri="{FF2B5EF4-FFF2-40B4-BE49-F238E27FC236}">
                  <a16:creationId xmlns:a16="http://schemas.microsoft.com/office/drawing/2014/main" id="{AA2C08D0-D437-C59F-FFC7-CBF6F70030F7}"/>
                </a:ext>
              </a:extLst>
            </p:cNvPr>
            <p:cNvGrpSpPr/>
            <p:nvPr/>
          </p:nvGrpSpPr>
          <p:grpSpPr>
            <a:xfrm>
              <a:off x="4225925" y="4981575"/>
              <a:ext cx="79375" cy="39687"/>
              <a:chOff x="4225925" y="4981575"/>
              <a:chExt cx="79375" cy="39687"/>
            </a:xfrm>
            <a:grpFill/>
          </p:grpSpPr>
          <p:sp>
            <p:nvSpPr>
              <p:cNvPr id="18" name="Freeform 42">
                <a:extLst>
                  <a:ext uri="{FF2B5EF4-FFF2-40B4-BE49-F238E27FC236}">
                    <a16:creationId xmlns:a16="http://schemas.microsoft.com/office/drawing/2014/main" id="{F6BBFA04-225F-120D-439F-1B055EB885EB}"/>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3">
                <a:extLst>
                  <a:ext uri="{FF2B5EF4-FFF2-40B4-BE49-F238E27FC236}">
                    <a16:creationId xmlns:a16="http://schemas.microsoft.com/office/drawing/2014/main" id="{F1091117-4174-3F1A-D49B-2BA26108ED2D}"/>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20" name="Grafika 19" descr="Fala">
            <a:extLst>
              <a:ext uri="{FF2B5EF4-FFF2-40B4-BE49-F238E27FC236}">
                <a16:creationId xmlns:a16="http://schemas.microsoft.com/office/drawing/2014/main" id="{AEF8DAB5-3437-5E3C-A700-A532047DBA5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538694" y="4471258"/>
            <a:ext cx="285641" cy="285641"/>
          </a:xfrm>
          <a:prstGeom prst="rect">
            <a:avLst/>
          </a:prstGeom>
        </p:spPr>
      </p:pic>
      <p:grpSp>
        <p:nvGrpSpPr>
          <p:cNvPr id="21" name="Grupa 20">
            <a:extLst>
              <a:ext uri="{FF2B5EF4-FFF2-40B4-BE49-F238E27FC236}">
                <a16:creationId xmlns:a16="http://schemas.microsoft.com/office/drawing/2014/main" id="{82E0482A-C852-7A56-793C-EABCD15A3594}"/>
              </a:ext>
            </a:extLst>
          </p:cNvPr>
          <p:cNvGrpSpPr/>
          <p:nvPr/>
        </p:nvGrpSpPr>
        <p:grpSpPr>
          <a:xfrm>
            <a:off x="3322565" y="4527237"/>
            <a:ext cx="222713" cy="247253"/>
            <a:chOff x="3273426" y="0"/>
            <a:chExt cx="2290763" cy="2543176"/>
          </a:xfrm>
          <a:solidFill>
            <a:srgbClr val="CDCDCD"/>
          </a:solidFill>
        </p:grpSpPr>
        <p:sp>
          <p:nvSpPr>
            <p:cNvPr id="22" name="Freeform 5">
              <a:extLst>
                <a:ext uri="{FF2B5EF4-FFF2-40B4-BE49-F238E27FC236}">
                  <a16:creationId xmlns:a16="http://schemas.microsoft.com/office/drawing/2014/main" id="{11DBE0F9-DBCF-D5AF-9325-9D5B48EBCE42}"/>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6">
              <a:extLst>
                <a:ext uri="{FF2B5EF4-FFF2-40B4-BE49-F238E27FC236}">
                  <a16:creationId xmlns:a16="http://schemas.microsoft.com/office/drawing/2014/main" id="{FDA3E112-9C82-73D1-4653-68544A9BB01C}"/>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7">
              <a:extLst>
                <a:ext uri="{FF2B5EF4-FFF2-40B4-BE49-F238E27FC236}">
                  <a16:creationId xmlns:a16="http://schemas.microsoft.com/office/drawing/2014/main" id="{3EC374A7-264F-1114-D72B-BD5A588A78CD}"/>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5" name="Freeform 21">
            <a:extLst>
              <a:ext uri="{FF2B5EF4-FFF2-40B4-BE49-F238E27FC236}">
                <a16:creationId xmlns:a16="http://schemas.microsoft.com/office/drawing/2014/main" id="{C43496F0-9780-1B41-DC6B-4C5DC3D50CDD}"/>
              </a:ext>
            </a:extLst>
          </p:cNvPr>
          <p:cNvSpPr>
            <a:spLocks noEditPoints="1"/>
          </p:cNvSpPr>
          <p:nvPr/>
        </p:nvSpPr>
        <p:spPr bwMode="auto">
          <a:xfrm>
            <a:off x="4122896" y="4517962"/>
            <a:ext cx="251205" cy="238937"/>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26" name="Grafika 25" descr="Baryłka ropy">
            <a:extLst>
              <a:ext uri="{FF2B5EF4-FFF2-40B4-BE49-F238E27FC236}">
                <a16:creationId xmlns:a16="http://schemas.microsoft.com/office/drawing/2014/main" id="{CF738E4E-0CCF-B356-A40A-EECDB2FE419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07074" y="4471258"/>
            <a:ext cx="273177" cy="273177"/>
          </a:xfrm>
          <a:prstGeom prst="rect">
            <a:avLst/>
          </a:prstGeom>
        </p:spPr>
      </p:pic>
      <p:grpSp>
        <p:nvGrpSpPr>
          <p:cNvPr id="27" name="Grupa 26">
            <a:extLst>
              <a:ext uri="{FF2B5EF4-FFF2-40B4-BE49-F238E27FC236}">
                <a16:creationId xmlns:a16="http://schemas.microsoft.com/office/drawing/2014/main" id="{4AC66AC0-9EB8-C532-05EA-9F1893524949}"/>
              </a:ext>
            </a:extLst>
          </p:cNvPr>
          <p:cNvGrpSpPr/>
          <p:nvPr/>
        </p:nvGrpSpPr>
        <p:grpSpPr>
          <a:xfrm>
            <a:off x="7208759" y="4537950"/>
            <a:ext cx="252373" cy="178764"/>
            <a:chOff x="2894013" y="2463800"/>
            <a:chExt cx="685800" cy="485775"/>
          </a:xfrm>
          <a:solidFill>
            <a:srgbClr val="CDCDCD"/>
          </a:solidFill>
        </p:grpSpPr>
        <p:sp>
          <p:nvSpPr>
            <p:cNvPr id="28" name="Freeform 9">
              <a:extLst>
                <a:ext uri="{FF2B5EF4-FFF2-40B4-BE49-F238E27FC236}">
                  <a16:creationId xmlns:a16="http://schemas.microsoft.com/office/drawing/2014/main" id="{90D66136-516F-A980-81F2-67B0772391EC}"/>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10">
              <a:extLst>
                <a:ext uri="{FF2B5EF4-FFF2-40B4-BE49-F238E27FC236}">
                  <a16:creationId xmlns:a16="http://schemas.microsoft.com/office/drawing/2014/main" id="{A2680064-66C6-9E5F-7A21-C1C0D7A0BC7A}"/>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11">
              <a:extLst>
                <a:ext uri="{FF2B5EF4-FFF2-40B4-BE49-F238E27FC236}">
                  <a16:creationId xmlns:a16="http://schemas.microsoft.com/office/drawing/2014/main" id="{AB49B70F-1170-3802-348F-8FB7056A4D50}"/>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2">
              <a:extLst>
                <a:ext uri="{FF2B5EF4-FFF2-40B4-BE49-F238E27FC236}">
                  <a16:creationId xmlns:a16="http://schemas.microsoft.com/office/drawing/2014/main" id="{1FF8F761-A127-6E4F-2FE4-B91A9EDD7AC2}"/>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2" name="Grafika 31" descr="Tornado">
            <a:extLst>
              <a:ext uri="{FF2B5EF4-FFF2-40B4-BE49-F238E27FC236}">
                <a16:creationId xmlns:a16="http://schemas.microsoft.com/office/drawing/2014/main" id="{77A19CDF-7F39-F739-30EE-E1774C80C0FA}"/>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945018" y="4487124"/>
            <a:ext cx="336497" cy="336497"/>
          </a:xfrm>
          <a:prstGeom prst="rect">
            <a:avLst/>
          </a:prstGeom>
        </p:spPr>
      </p:pic>
      <p:sp>
        <p:nvSpPr>
          <p:cNvPr id="33" name="Symbol zastępczy tekstu 7">
            <a:extLst>
              <a:ext uri="{FF2B5EF4-FFF2-40B4-BE49-F238E27FC236}">
                <a16:creationId xmlns:a16="http://schemas.microsoft.com/office/drawing/2014/main" id="{D3CC74F9-F351-DC3A-40EA-40C28CC6E10C}"/>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28079810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 Proszę podać trzy Pana(i) zdaniem największe problemy środowiska naturalnego w Polsce.</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9" name="Tabela 9">
            <a:extLst>
              <a:ext uri="{FF2B5EF4-FFF2-40B4-BE49-F238E27FC236}">
                <a16:creationId xmlns:a16="http://schemas.microsoft.com/office/drawing/2014/main" id="{AC013BE8-F213-DDE1-1B00-D2382B581B11}"/>
              </a:ext>
            </a:extLst>
          </p:cNvPr>
          <p:cNvGraphicFramePr>
            <a:graphicFrameLocks noGrp="1"/>
          </p:cNvGraphicFramePr>
          <p:nvPr>
            <p:extLst>
              <p:ext uri="{D42A27DB-BD31-4B8C-83A1-F6EECF244321}">
                <p14:modId xmlns:p14="http://schemas.microsoft.com/office/powerpoint/2010/main" val="182319381"/>
              </p:ext>
            </p:extLst>
          </p:nvPr>
        </p:nvGraphicFramePr>
        <p:xfrm>
          <a:off x="459798" y="4773625"/>
          <a:ext cx="7988170" cy="373380"/>
        </p:xfrm>
        <a:graphic>
          <a:graphicData uri="http://schemas.openxmlformats.org/drawingml/2006/table">
            <a:tbl>
              <a:tblPr firstRow="1" bandRow="1">
                <a:tableStyleId>{5C22544A-7EE6-4342-B048-85BDC9FD1C3A}</a:tableStyleId>
              </a:tblPr>
              <a:tblGrid>
                <a:gridCol w="798817">
                  <a:extLst>
                    <a:ext uri="{9D8B030D-6E8A-4147-A177-3AD203B41FA5}">
                      <a16:colId xmlns:a16="http://schemas.microsoft.com/office/drawing/2014/main" val="553087404"/>
                    </a:ext>
                  </a:extLst>
                </a:gridCol>
                <a:gridCol w="798817">
                  <a:extLst>
                    <a:ext uri="{9D8B030D-6E8A-4147-A177-3AD203B41FA5}">
                      <a16:colId xmlns:a16="http://schemas.microsoft.com/office/drawing/2014/main" val="4108392060"/>
                    </a:ext>
                  </a:extLst>
                </a:gridCol>
                <a:gridCol w="798817">
                  <a:extLst>
                    <a:ext uri="{9D8B030D-6E8A-4147-A177-3AD203B41FA5}">
                      <a16:colId xmlns:a16="http://schemas.microsoft.com/office/drawing/2014/main" val="4053518580"/>
                    </a:ext>
                  </a:extLst>
                </a:gridCol>
                <a:gridCol w="798817">
                  <a:extLst>
                    <a:ext uri="{9D8B030D-6E8A-4147-A177-3AD203B41FA5}">
                      <a16:colId xmlns:a16="http://schemas.microsoft.com/office/drawing/2014/main" val="703918734"/>
                    </a:ext>
                  </a:extLst>
                </a:gridCol>
                <a:gridCol w="798817">
                  <a:extLst>
                    <a:ext uri="{9D8B030D-6E8A-4147-A177-3AD203B41FA5}">
                      <a16:colId xmlns:a16="http://schemas.microsoft.com/office/drawing/2014/main" val="863398843"/>
                    </a:ext>
                  </a:extLst>
                </a:gridCol>
                <a:gridCol w="798817">
                  <a:extLst>
                    <a:ext uri="{9D8B030D-6E8A-4147-A177-3AD203B41FA5}">
                      <a16:colId xmlns:a16="http://schemas.microsoft.com/office/drawing/2014/main" val="3377214227"/>
                    </a:ext>
                  </a:extLst>
                </a:gridCol>
                <a:gridCol w="798817">
                  <a:extLst>
                    <a:ext uri="{9D8B030D-6E8A-4147-A177-3AD203B41FA5}">
                      <a16:colId xmlns:a16="http://schemas.microsoft.com/office/drawing/2014/main" val="384220287"/>
                    </a:ext>
                  </a:extLst>
                </a:gridCol>
                <a:gridCol w="798817">
                  <a:extLst>
                    <a:ext uri="{9D8B030D-6E8A-4147-A177-3AD203B41FA5}">
                      <a16:colId xmlns:a16="http://schemas.microsoft.com/office/drawing/2014/main" val="1236788261"/>
                    </a:ext>
                  </a:extLst>
                </a:gridCol>
                <a:gridCol w="798817">
                  <a:extLst>
                    <a:ext uri="{9D8B030D-6E8A-4147-A177-3AD203B41FA5}">
                      <a16:colId xmlns:a16="http://schemas.microsoft.com/office/drawing/2014/main" val="474165488"/>
                    </a:ext>
                  </a:extLst>
                </a:gridCol>
                <a:gridCol w="798817">
                  <a:extLst>
                    <a:ext uri="{9D8B030D-6E8A-4147-A177-3AD203B41FA5}">
                      <a16:colId xmlns:a16="http://schemas.microsoft.com/office/drawing/2014/main" val="1863253058"/>
                    </a:ext>
                  </a:extLst>
                </a:gridCol>
              </a:tblGrid>
              <a:tr h="0">
                <a:tc>
                  <a:txBody>
                    <a:bodyPr/>
                    <a:lstStyle/>
                    <a:p>
                      <a:pPr algn="ctr" fontAlgn="b"/>
                      <a:r>
                        <a:rPr lang="en-GB" sz="800" b="0" i="0" u="none" strike="noStrike" dirty="0" err="1">
                          <a:solidFill>
                            <a:srgbClr val="000000"/>
                          </a:solidFill>
                          <a:effectLst/>
                          <a:latin typeface="Calibri" panose="020F0502020204030204" pitchFamily="34" charset="0"/>
                        </a:rPr>
                        <a:t>zanieczyszczenie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powietrza</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a:solidFill>
                            <a:srgbClr val="000000"/>
                          </a:solidFill>
                          <a:effectLst/>
                          <a:latin typeface="Calibri" panose="020F0502020204030204" pitchFamily="34" charset="0"/>
                        </a:rPr>
                        <a:t>problem </a:t>
                      </a:r>
                      <a:r>
                        <a:rPr lang="en-GB" sz="800" b="0" i="0" u="none" strike="noStrike" dirty="0" err="1">
                          <a:solidFill>
                            <a:srgbClr val="000000"/>
                          </a:solidFill>
                          <a:effectLst/>
                          <a:latin typeface="Calibri" panose="020F0502020204030204" pitchFamily="34" charset="0"/>
                        </a:rPr>
                        <a:t>śmieci</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zanieczyszczenie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wód</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niskie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zasoby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wody</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zmiany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klimatu</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wywołane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przez</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człowieka</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a:solidFill>
                            <a:srgbClr val="000000"/>
                          </a:solidFill>
                          <a:effectLst/>
                          <a:latin typeface="Calibri" panose="020F0502020204030204" pitchFamily="34" charset="0"/>
                        </a:rPr>
                        <a:t>wyczerpywanie się zasobów naturalnych</a:t>
                      </a:r>
                    </a:p>
                  </a:txBody>
                  <a:tcPr marL="7620" marR="7620" marT="7620" marB="0" anchor="ctr">
                    <a:noFill/>
                  </a:tcPr>
                </a:tc>
                <a:tc>
                  <a:txBody>
                    <a:bodyPr/>
                    <a:lstStyle/>
                    <a:p>
                      <a:pPr algn="ctr" fontAlgn="b"/>
                      <a:r>
                        <a:rPr lang="pl-PL" sz="800" b="0" i="0" u="none" strike="noStrike" dirty="0">
                          <a:solidFill>
                            <a:srgbClr val="000000"/>
                          </a:solidFill>
                          <a:effectLst/>
                          <a:latin typeface="Calibri" panose="020F0502020204030204" pitchFamily="34" charset="0"/>
                        </a:rPr>
                        <a:t>zanikanie gatunków zwierząt i roślin</a:t>
                      </a: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wzrost</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poziomu</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hałasu</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naturalne</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0" name="Grupa 9">
            <a:extLst>
              <a:ext uri="{FF2B5EF4-FFF2-40B4-BE49-F238E27FC236}">
                <a16:creationId xmlns:a16="http://schemas.microsoft.com/office/drawing/2014/main" id="{111DFB76-B0A1-B414-0A72-9500D61FA325}"/>
              </a:ext>
            </a:extLst>
          </p:cNvPr>
          <p:cNvGrpSpPr/>
          <p:nvPr/>
        </p:nvGrpSpPr>
        <p:grpSpPr>
          <a:xfrm>
            <a:off x="1573289" y="4461094"/>
            <a:ext cx="224644" cy="255887"/>
            <a:chOff x="3873500" y="4216400"/>
            <a:chExt cx="719137" cy="819150"/>
          </a:xfrm>
          <a:solidFill>
            <a:schemeClr val="accent2"/>
          </a:solidFill>
        </p:grpSpPr>
        <p:sp>
          <p:nvSpPr>
            <p:cNvPr id="11" name="Freeform 37">
              <a:extLst>
                <a:ext uri="{FF2B5EF4-FFF2-40B4-BE49-F238E27FC236}">
                  <a16:creationId xmlns:a16="http://schemas.microsoft.com/office/drawing/2014/main" id="{553C50E9-B984-C552-1BF6-3B4DEFC05320}"/>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8">
              <a:extLst>
                <a:ext uri="{FF2B5EF4-FFF2-40B4-BE49-F238E27FC236}">
                  <a16:creationId xmlns:a16="http://schemas.microsoft.com/office/drawing/2014/main" id="{17E79742-EBE9-6BF6-C2B3-263A9097885A}"/>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39">
              <a:extLst>
                <a:ext uri="{FF2B5EF4-FFF2-40B4-BE49-F238E27FC236}">
                  <a16:creationId xmlns:a16="http://schemas.microsoft.com/office/drawing/2014/main" id="{29E63F21-ED4C-0972-65D3-F7DAA683BF03}"/>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40">
              <a:extLst>
                <a:ext uri="{FF2B5EF4-FFF2-40B4-BE49-F238E27FC236}">
                  <a16:creationId xmlns:a16="http://schemas.microsoft.com/office/drawing/2014/main" id="{0835B438-59B7-381D-4A32-0D11AE813A62}"/>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41">
              <a:extLst>
                <a:ext uri="{FF2B5EF4-FFF2-40B4-BE49-F238E27FC236}">
                  <a16:creationId xmlns:a16="http://schemas.microsoft.com/office/drawing/2014/main" id="{F6D5EE3B-C7C7-55D7-0309-082C314B2638}"/>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7" name="Grupa 16">
              <a:extLst>
                <a:ext uri="{FF2B5EF4-FFF2-40B4-BE49-F238E27FC236}">
                  <a16:creationId xmlns:a16="http://schemas.microsoft.com/office/drawing/2014/main" id="{AA2C08D0-D437-C59F-FFC7-CBF6F70030F7}"/>
                </a:ext>
              </a:extLst>
            </p:cNvPr>
            <p:cNvGrpSpPr/>
            <p:nvPr/>
          </p:nvGrpSpPr>
          <p:grpSpPr>
            <a:xfrm>
              <a:off x="4225925" y="4981575"/>
              <a:ext cx="79375" cy="39687"/>
              <a:chOff x="4225925" y="4981575"/>
              <a:chExt cx="79375" cy="39687"/>
            </a:xfrm>
            <a:grpFill/>
          </p:grpSpPr>
          <p:sp>
            <p:nvSpPr>
              <p:cNvPr id="18" name="Freeform 42">
                <a:extLst>
                  <a:ext uri="{FF2B5EF4-FFF2-40B4-BE49-F238E27FC236}">
                    <a16:creationId xmlns:a16="http://schemas.microsoft.com/office/drawing/2014/main" id="{F6BBFA04-225F-120D-439F-1B055EB885EB}"/>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3">
                <a:extLst>
                  <a:ext uri="{FF2B5EF4-FFF2-40B4-BE49-F238E27FC236}">
                    <a16:creationId xmlns:a16="http://schemas.microsoft.com/office/drawing/2014/main" id="{F1091117-4174-3F1A-D49B-2BA26108ED2D}"/>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20" name="Grafika 19" descr="Fala">
            <a:extLst>
              <a:ext uri="{FF2B5EF4-FFF2-40B4-BE49-F238E27FC236}">
                <a16:creationId xmlns:a16="http://schemas.microsoft.com/office/drawing/2014/main" id="{AEF8DAB5-3437-5E3C-A700-A532047DBA5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29701" y="4441629"/>
            <a:ext cx="285641" cy="285641"/>
          </a:xfrm>
          <a:prstGeom prst="rect">
            <a:avLst/>
          </a:prstGeom>
        </p:spPr>
      </p:pic>
      <p:grpSp>
        <p:nvGrpSpPr>
          <p:cNvPr id="21" name="Grupa 20">
            <a:extLst>
              <a:ext uri="{FF2B5EF4-FFF2-40B4-BE49-F238E27FC236}">
                <a16:creationId xmlns:a16="http://schemas.microsoft.com/office/drawing/2014/main" id="{82E0482A-C852-7A56-793C-EABCD15A3594}"/>
              </a:ext>
            </a:extLst>
          </p:cNvPr>
          <p:cNvGrpSpPr/>
          <p:nvPr/>
        </p:nvGrpSpPr>
        <p:grpSpPr>
          <a:xfrm>
            <a:off x="3171789" y="4496631"/>
            <a:ext cx="222713" cy="247253"/>
            <a:chOff x="3273426" y="0"/>
            <a:chExt cx="2290763" cy="2543176"/>
          </a:xfrm>
          <a:solidFill>
            <a:srgbClr val="CDCDCD"/>
          </a:solidFill>
        </p:grpSpPr>
        <p:sp>
          <p:nvSpPr>
            <p:cNvPr id="22" name="Freeform 5">
              <a:extLst>
                <a:ext uri="{FF2B5EF4-FFF2-40B4-BE49-F238E27FC236}">
                  <a16:creationId xmlns:a16="http://schemas.microsoft.com/office/drawing/2014/main" id="{11DBE0F9-DBCF-D5AF-9325-9D5B48EBCE42}"/>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6">
              <a:extLst>
                <a:ext uri="{FF2B5EF4-FFF2-40B4-BE49-F238E27FC236}">
                  <a16:creationId xmlns:a16="http://schemas.microsoft.com/office/drawing/2014/main" id="{FDA3E112-9C82-73D1-4653-68544A9BB01C}"/>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7">
              <a:extLst>
                <a:ext uri="{FF2B5EF4-FFF2-40B4-BE49-F238E27FC236}">
                  <a16:creationId xmlns:a16="http://schemas.microsoft.com/office/drawing/2014/main" id="{3EC374A7-264F-1114-D72B-BD5A588A78CD}"/>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5" name="Freeform 21">
            <a:extLst>
              <a:ext uri="{FF2B5EF4-FFF2-40B4-BE49-F238E27FC236}">
                <a16:creationId xmlns:a16="http://schemas.microsoft.com/office/drawing/2014/main" id="{C43496F0-9780-1B41-DC6B-4C5DC3D50CDD}"/>
              </a:ext>
            </a:extLst>
          </p:cNvPr>
          <p:cNvSpPr>
            <a:spLocks noEditPoints="1"/>
          </p:cNvSpPr>
          <p:nvPr/>
        </p:nvSpPr>
        <p:spPr bwMode="auto">
          <a:xfrm>
            <a:off x="3947140" y="4483422"/>
            <a:ext cx="251205" cy="238937"/>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26" name="Grafika 25" descr="Baryłka ropy">
            <a:extLst>
              <a:ext uri="{FF2B5EF4-FFF2-40B4-BE49-F238E27FC236}">
                <a16:creationId xmlns:a16="http://schemas.microsoft.com/office/drawing/2014/main" id="{CF738E4E-0CCF-B356-A40A-EECDB2FE419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13604" y="4471469"/>
            <a:ext cx="273177" cy="273177"/>
          </a:xfrm>
          <a:prstGeom prst="rect">
            <a:avLst/>
          </a:prstGeom>
        </p:spPr>
      </p:pic>
      <p:grpSp>
        <p:nvGrpSpPr>
          <p:cNvPr id="27" name="Grupa 26">
            <a:extLst>
              <a:ext uri="{FF2B5EF4-FFF2-40B4-BE49-F238E27FC236}">
                <a16:creationId xmlns:a16="http://schemas.microsoft.com/office/drawing/2014/main" id="{4AC66AC0-9EB8-C532-05EA-9F1893524949}"/>
              </a:ext>
            </a:extLst>
          </p:cNvPr>
          <p:cNvGrpSpPr/>
          <p:nvPr/>
        </p:nvGrpSpPr>
        <p:grpSpPr>
          <a:xfrm>
            <a:off x="7098927" y="4516518"/>
            <a:ext cx="252373" cy="178764"/>
            <a:chOff x="2894013" y="2463800"/>
            <a:chExt cx="685800" cy="485775"/>
          </a:xfrm>
          <a:solidFill>
            <a:srgbClr val="CDCDCD"/>
          </a:solidFill>
        </p:grpSpPr>
        <p:sp>
          <p:nvSpPr>
            <p:cNvPr id="28" name="Freeform 9">
              <a:extLst>
                <a:ext uri="{FF2B5EF4-FFF2-40B4-BE49-F238E27FC236}">
                  <a16:creationId xmlns:a16="http://schemas.microsoft.com/office/drawing/2014/main" id="{90D66136-516F-A980-81F2-67B0772391EC}"/>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10">
              <a:extLst>
                <a:ext uri="{FF2B5EF4-FFF2-40B4-BE49-F238E27FC236}">
                  <a16:creationId xmlns:a16="http://schemas.microsoft.com/office/drawing/2014/main" id="{A2680064-66C6-9E5F-7A21-C1C0D7A0BC7A}"/>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11">
              <a:extLst>
                <a:ext uri="{FF2B5EF4-FFF2-40B4-BE49-F238E27FC236}">
                  <a16:creationId xmlns:a16="http://schemas.microsoft.com/office/drawing/2014/main" id="{AB49B70F-1170-3802-348F-8FB7056A4D50}"/>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2">
              <a:extLst>
                <a:ext uri="{FF2B5EF4-FFF2-40B4-BE49-F238E27FC236}">
                  <a16:creationId xmlns:a16="http://schemas.microsoft.com/office/drawing/2014/main" id="{1FF8F761-A127-6E4F-2FE4-B91A9EDD7AC2}"/>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2" name="Grafika 31" descr="Tornado">
            <a:extLst>
              <a:ext uri="{FF2B5EF4-FFF2-40B4-BE49-F238E27FC236}">
                <a16:creationId xmlns:a16="http://schemas.microsoft.com/office/drawing/2014/main" id="{77A19CDF-7F39-F739-30EE-E1774C80C0F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863687" y="4437128"/>
            <a:ext cx="336497" cy="336497"/>
          </a:xfrm>
          <a:prstGeom prst="rect">
            <a:avLst/>
          </a:prstGeom>
        </p:spPr>
      </p:pic>
      <p:graphicFrame>
        <p:nvGraphicFramePr>
          <p:cNvPr id="34" name="Wykres 33">
            <a:extLst>
              <a:ext uri="{FF2B5EF4-FFF2-40B4-BE49-F238E27FC236}">
                <a16:creationId xmlns:a16="http://schemas.microsoft.com/office/drawing/2014/main" id="{4B895453-57B2-357B-52B0-8D78A7951789}"/>
              </a:ext>
            </a:extLst>
          </p:cNvPr>
          <p:cNvGraphicFramePr/>
          <p:nvPr>
            <p:extLst>
              <p:ext uri="{D42A27DB-BD31-4B8C-83A1-F6EECF244321}">
                <p14:modId xmlns:p14="http://schemas.microsoft.com/office/powerpoint/2010/main" val="1034118747"/>
              </p:ext>
            </p:extLst>
          </p:nvPr>
        </p:nvGraphicFramePr>
        <p:xfrm>
          <a:off x="305283" y="1397000"/>
          <a:ext cx="8299630" cy="3015650"/>
        </p:xfrm>
        <a:graphic>
          <a:graphicData uri="http://schemas.openxmlformats.org/drawingml/2006/chart">
            <c:chart xmlns:c="http://schemas.openxmlformats.org/drawingml/2006/chart" xmlns:r="http://schemas.openxmlformats.org/officeDocument/2006/relationships" r:id="rId9"/>
          </a:graphicData>
        </a:graphic>
      </p:graphicFrame>
      <p:pic>
        <p:nvPicPr>
          <p:cNvPr id="35" name="Grafika 157" descr="Wietrznie">
            <a:extLst>
              <a:ext uri="{FF2B5EF4-FFF2-40B4-BE49-F238E27FC236}">
                <a16:creationId xmlns:a16="http://schemas.microsoft.com/office/drawing/2014/main" id="{B6F190E0-E89C-07D6-CB0C-23A27926EF3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4019" y="4454437"/>
            <a:ext cx="285124" cy="283769"/>
          </a:xfrm>
          <a:prstGeom prst="rect">
            <a:avLst/>
          </a:prstGeom>
        </p:spPr>
      </p:pic>
      <p:sp>
        <p:nvSpPr>
          <p:cNvPr id="36" name="Freeform 8">
            <a:extLst>
              <a:ext uri="{FF2B5EF4-FFF2-40B4-BE49-F238E27FC236}">
                <a16:creationId xmlns:a16="http://schemas.microsoft.com/office/drawing/2014/main" id="{41C165E3-5AF5-04ED-D78C-202E683280DB}"/>
              </a:ext>
            </a:extLst>
          </p:cNvPr>
          <p:cNvSpPr>
            <a:spLocks/>
          </p:cNvSpPr>
          <p:nvPr/>
        </p:nvSpPr>
        <p:spPr bwMode="auto">
          <a:xfrm>
            <a:off x="6323407" y="4451634"/>
            <a:ext cx="239641" cy="265630"/>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pl-PL"/>
          </a:p>
        </p:txBody>
      </p:sp>
      <p:pic>
        <p:nvPicPr>
          <p:cNvPr id="37" name="Picture 2" descr="Pine tree on fire Free Icon">
            <a:extLst>
              <a:ext uri="{FF2B5EF4-FFF2-40B4-BE49-F238E27FC236}">
                <a16:creationId xmlns:a16="http://schemas.microsoft.com/office/drawing/2014/main" id="{8EB927D3-9825-3EFA-EC3D-F96A96150FC9}"/>
              </a:ext>
            </a:extLst>
          </p:cNvPr>
          <p:cNvPicPr>
            <a:picLocks noChangeAspect="1" noChangeArrowheads="1"/>
          </p:cNvPicPr>
          <p:nvPr/>
        </p:nvPicPr>
        <p:blipFill>
          <a:blip r:embed="rId12" cstate="print">
            <a:lum bright="70000" contrast="-70000"/>
            <a:extLst>
              <a:ext uri="{28A0092B-C50C-407E-A947-70E740481C1C}">
                <a14:useLocalDpi xmlns:a14="http://schemas.microsoft.com/office/drawing/2010/main" val="0"/>
              </a:ext>
            </a:extLst>
          </a:blip>
          <a:srcRect/>
          <a:stretch>
            <a:fillRect/>
          </a:stretch>
        </p:blipFill>
        <p:spPr bwMode="auto">
          <a:xfrm>
            <a:off x="4732961" y="4481167"/>
            <a:ext cx="231407" cy="230307"/>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afika 6" descr="Czapka ukończenia szkoły">
            <a:extLst>
              <a:ext uri="{FF2B5EF4-FFF2-40B4-BE49-F238E27FC236}">
                <a16:creationId xmlns:a16="http://schemas.microsoft.com/office/drawing/2014/main" id="{DF57D657-5BCB-ED75-3C63-57DBDA483585}"/>
              </a:ext>
            </a:extLst>
          </p:cNvPr>
          <p:cNvGrpSpPr/>
          <p:nvPr/>
        </p:nvGrpSpPr>
        <p:grpSpPr>
          <a:xfrm>
            <a:off x="7776232" y="1451399"/>
            <a:ext cx="756000" cy="756000"/>
            <a:chOff x="4114800" y="2971800"/>
            <a:chExt cx="914400" cy="914400"/>
          </a:xfrm>
        </p:grpSpPr>
        <p:sp>
          <p:nvSpPr>
            <p:cNvPr id="39" name="Dowolny kształt: kształt 38">
              <a:extLst>
                <a:ext uri="{FF2B5EF4-FFF2-40B4-BE49-F238E27FC236}">
                  <a16:creationId xmlns:a16="http://schemas.microsoft.com/office/drawing/2014/main" id="{F7751151-1828-7000-BF04-64D59F0E19CE}"/>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40" name="Dowolny kształt: kształt 39">
              <a:extLst>
                <a:ext uri="{FF2B5EF4-FFF2-40B4-BE49-F238E27FC236}">
                  <a16:creationId xmlns:a16="http://schemas.microsoft.com/office/drawing/2014/main" id="{4CE089C6-479D-F589-2265-ECE7CA93D371}"/>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41" name="Symbol zastępczy tekstu 7">
            <a:extLst>
              <a:ext uri="{FF2B5EF4-FFF2-40B4-BE49-F238E27FC236}">
                <a16:creationId xmlns:a16="http://schemas.microsoft.com/office/drawing/2014/main" id="{7DBF5B98-9BAD-FE43-49CF-5CA2C8EC6904}"/>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42" name="pole tekstowe 41">
            <a:extLst>
              <a:ext uri="{FF2B5EF4-FFF2-40B4-BE49-F238E27FC236}">
                <a16:creationId xmlns:a16="http://schemas.microsoft.com/office/drawing/2014/main" id="{F9C76B64-291E-24B0-2E6C-EF8B3D7B5730}"/>
              </a:ext>
            </a:extLst>
          </p:cNvPr>
          <p:cNvSpPr txBox="1"/>
          <p:nvPr/>
        </p:nvSpPr>
        <p:spPr>
          <a:xfrm>
            <a:off x="315397" y="5361572"/>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
        <p:nvSpPr>
          <p:cNvPr id="43" name="Symbol zastępczy tekstu 7">
            <a:extLst>
              <a:ext uri="{FF2B5EF4-FFF2-40B4-BE49-F238E27FC236}">
                <a16:creationId xmlns:a16="http://schemas.microsoft.com/office/drawing/2014/main" id="{75582534-0BBB-0C75-CA61-A667D76FDB2C}"/>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a:t>
            </a:r>
          </a:p>
        </p:txBody>
      </p:sp>
    </p:spTree>
    <p:extLst>
      <p:ext uri="{BB962C8B-B14F-4D97-AF65-F5344CB8AC3E}">
        <p14:creationId xmlns:p14="http://schemas.microsoft.com/office/powerpoint/2010/main" val="34545040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p:cNvSpPr>
            <a:spLocks noGrp="1"/>
          </p:cNvSpPr>
          <p:nvPr>
            <p:ph type="body" sz="quarter" idx="10"/>
          </p:nvPr>
        </p:nvSpPr>
        <p:spPr/>
        <p:txBody>
          <a:bodyPr/>
          <a:lstStyle/>
          <a:p>
            <a:r>
              <a:rPr lang="pl-PL" sz="1600"/>
              <a:t>Spis treści</a:t>
            </a:r>
          </a:p>
          <a:p>
            <a:endParaRPr lang="pl-PL" sz="1600"/>
          </a:p>
        </p:txBody>
      </p:sp>
      <p:sp>
        <p:nvSpPr>
          <p:cNvPr id="5" name="Symbol zastępczy tekstu 4"/>
          <p:cNvSpPr>
            <a:spLocks noGrp="1"/>
          </p:cNvSpPr>
          <p:nvPr>
            <p:ph type="body" sz="quarter" idx="14"/>
          </p:nvPr>
        </p:nvSpPr>
        <p:spPr/>
        <p:txBody>
          <a:bodyPr/>
          <a:lstStyle/>
          <a:p>
            <a:endParaRPr lang="pl-PL"/>
          </a:p>
        </p:txBody>
      </p:sp>
      <p:grpSp>
        <p:nvGrpSpPr>
          <p:cNvPr id="63" name="Grupa 62"/>
          <p:cNvGrpSpPr/>
          <p:nvPr/>
        </p:nvGrpSpPr>
        <p:grpSpPr>
          <a:xfrm>
            <a:off x="1235326" y="5328067"/>
            <a:ext cx="3977193" cy="360040"/>
            <a:chOff x="4842957" y="4483529"/>
            <a:chExt cx="3977193" cy="360040"/>
          </a:xfrm>
        </p:grpSpPr>
        <p:cxnSp>
          <p:nvCxnSpPr>
            <p:cNvPr id="9" name="Łącznik prosty 82"/>
            <p:cNvCxnSpPr/>
            <p:nvPr/>
          </p:nvCxnSpPr>
          <p:spPr>
            <a:xfrm>
              <a:off x="5137246" y="4800571"/>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0" name="Elipsa 9"/>
            <p:cNvSpPr/>
            <p:nvPr/>
          </p:nvSpPr>
          <p:spPr>
            <a:xfrm>
              <a:off x="4842957" y="4483529"/>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1">
              <a:normAutofit/>
            </a:bodyPr>
            <a:lstStyle/>
            <a:p>
              <a:pPr algn="ctr">
                <a:lnSpc>
                  <a:spcPct val="110000"/>
                </a:lnSpc>
              </a:pPr>
              <a:r>
                <a:rPr lang="pl-PL" sz="1200" b="1" dirty="0">
                  <a:solidFill>
                    <a:schemeClr val="tx1"/>
                  </a:solidFill>
                </a:rPr>
                <a:t>117</a:t>
              </a:r>
            </a:p>
          </p:txBody>
        </p:sp>
      </p:grpSp>
      <p:grpSp>
        <p:nvGrpSpPr>
          <p:cNvPr id="40" name="Grupa 39"/>
          <p:cNvGrpSpPr/>
          <p:nvPr/>
        </p:nvGrpSpPr>
        <p:grpSpPr>
          <a:xfrm>
            <a:off x="1235326" y="1015589"/>
            <a:ext cx="3977193" cy="360040"/>
            <a:chOff x="822839" y="1809941"/>
            <a:chExt cx="3977193" cy="360040"/>
          </a:xfrm>
        </p:grpSpPr>
        <p:cxnSp>
          <p:nvCxnSpPr>
            <p:cNvPr id="41" name="Łącznik prosty 82"/>
            <p:cNvCxnSpPr/>
            <p:nvPr/>
          </p:nvCxnSpPr>
          <p:spPr>
            <a:xfrm>
              <a:off x="1117128" y="2126983"/>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42" name="Elipsa 41"/>
            <p:cNvSpPr/>
            <p:nvPr/>
          </p:nvSpPr>
          <p:spPr>
            <a:xfrm>
              <a:off x="822839" y="1809941"/>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4</a:t>
              </a:r>
            </a:p>
          </p:txBody>
        </p:sp>
        <p:sp>
          <p:nvSpPr>
            <p:cNvPr id="43" name="pole tekstowe 42"/>
            <p:cNvSpPr txBox="1"/>
            <p:nvPr/>
          </p:nvSpPr>
          <p:spPr>
            <a:xfrm>
              <a:off x="1182879" y="1819399"/>
              <a:ext cx="2443298" cy="276999"/>
            </a:xfrm>
            <a:prstGeom prst="rect">
              <a:avLst/>
            </a:prstGeom>
            <a:noFill/>
          </p:spPr>
          <p:txBody>
            <a:bodyPr wrap="none" rtlCol="0">
              <a:spAutoFit/>
            </a:bodyPr>
            <a:lstStyle/>
            <a:p>
              <a:r>
                <a:rPr lang="pl-PL" sz="1200"/>
                <a:t>Wstęp i informacje o projekcie</a:t>
              </a:r>
            </a:p>
          </p:txBody>
        </p:sp>
      </p:grpSp>
      <p:grpSp>
        <p:nvGrpSpPr>
          <p:cNvPr id="44" name="Grupa 43"/>
          <p:cNvGrpSpPr/>
          <p:nvPr/>
        </p:nvGrpSpPr>
        <p:grpSpPr>
          <a:xfrm>
            <a:off x="1235326" y="1460238"/>
            <a:ext cx="3977193" cy="360040"/>
            <a:chOff x="822839" y="2478338"/>
            <a:chExt cx="3977193" cy="360040"/>
          </a:xfrm>
        </p:grpSpPr>
        <p:cxnSp>
          <p:nvCxnSpPr>
            <p:cNvPr id="45" name="Łącznik prosty 82"/>
            <p:cNvCxnSpPr/>
            <p:nvPr/>
          </p:nvCxnSpPr>
          <p:spPr>
            <a:xfrm>
              <a:off x="1117128" y="2795380"/>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46" name="Elipsa 45"/>
            <p:cNvSpPr/>
            <p:nvPr/>
          </p:nvSpPr>
          <p:spPr>
            <a:xfrm>
              <a:off x="822839" y="2478338"/>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a:solidFill>
                    <a:schemeClr val="tx1"/>
                  </a:solidFill>
                </a:rPr>
                <a:t>7</a:t>
              </a:r>
            </a:p>
          </p:txBody>
        </p:sp>
        <p:sp>
          <p:nvSpPr>
            <p:cNvPr id="47" name="pole tekstowe 46"/>
            <p:cNvSpPr txBox="1"/>
            <p:nvPr/>
          </p:nvSpPr>
          <p:spPr>
            <a:xfrm>
              <a:off x="1182879" y="2488565"/>
              <a:ext cx="2382383" cy="276999"/>
            </a:xfrm>
            <a:prstGeom prst="rect">
              <a:avLst/>
            </a:prstGeom>
            <a:noFill/>
          </p:spPr>
          <p:txBody>
            <a:bodyPr wrap="none" rtlCol="0">
              <a:spAutoFit/>
            </a:bodyPr>
            <a:lstStyle/>
            <a:p>
              <a:r>
                <a:rPr lang="pl-PL" sz="1200"/>
                <a:t>Metodologia i struktura próby</a:t>
              </a:r>
            </a:p>
          </p:txBody>
        </p:sp>
      </p:grpSp>
      <p:grpSp>
        <p:nvGrpSpPr>
          <p:cNvPr id="48" name="Grupa 47"/>
          <p:cNvGrpSpPr/>
          <p:nvPr/>
        </p:nvGrpSpPr>
        <p:grpSpPr>
          <a:xfrm>
            <a:off x="1235326" y="1919067"/>
            <a:ext cx="3977193" cy="360040"/>
            <a:chOff x="822839" y="3146735"/>
            <a:chExt cx="3977193" cy="360040"/>
          </a:xfrm>
        </p:grpSpPr>
        <p:cxnSp>
          <p:nvCxnSpPr>
            <p:cNvPr id="49" name="Łącznik prosty 82"/>
            <p:cNvCxnSpPr/>
            <p:nvPr/>
          </p:nvCxnSpPr>
          <p:spPr>
            <a:xfrm>
              <a:off x="1117128" y="346377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50" name="Elipsa 49"/>
            <p:cNvSpPr/>
            <p:nvPr/>
          </p:nvSpPr>
          <p:spPr>
            <a:xfrm>
              <a:off x="822839" y="314673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dirty="0">
                  <a:solidFill>
                    <a:schemeClr val="tx1"/>
                  </a:solidFill>
                </a:rPr>
                <a:t>13</a:t>
              </a:r>
            </a:p>
          </p:txBody>
        </p:sp>
        <p:sp>
          <p:nvSpPr>
            <p:cNvPr id="51" name="pole tekstowe 50"/>
            <p:cNvSpPr txBox="1"/>
            <p:nvPr/>
          </p:nvSpPr>
          <p:spPr>
            <a:xfrm>
              <a:off x="1182879" y="3152237"/>
              <a:ext cx="2593980" cy="276999"/>
            </a:xfrm>
            <a:prstGeom prst="rect">
              <a:avLst/>
            </a:prstGeom>
            <a:noFill/>
          </p:spPr>
          <p:txBody>
            <a:bodyPr wrap="none" rtlCol="0">
              <a:spAutoFit/>
            </a:bodyPr>
            <a:lstStyle/>
            <a:p>
              <a:r>
                <a:rPr lang="pl-PL" sz="1200"/>
                <a:t>Podsumowanie i główne wnioski</a:t>
              </a:r>
            </a:p>
          </p:txBody>
        </p:sp>
      </p:grpSp>
      <p:sp>
        <p:nvSpPr>
          <p:cNvPr id="22" name="pole tekstowe 21">
            <a:extLst>
              <a:ext uri="{FF2B5EF4-FFF2-40B4-BE49-F238E27FC236}">
                <a16:creationId xmlns:a16="http://schemas.microsoft.com/office/drawing/2014/main" id="{35013797-6E51-41F7-8CEF-6A0C1D76E78C}"/>
              </a:ext>
            </a:extLst>
          </p:cNvPr>
          <p:cNvSpPr txBox="1"/>
          <p:nvPr/>
        </p:nvSpPr>
        <p:spPr>
          <a:xfrm>
            <a:off x="1595365" y="5351406"/>
            <a:ext cx="872355" cy="276999"/>
          </a:xfrm>
          <a:prstGeom prst="rect">
            <a:avLst/>
          </a:prstGeom>
          <a:noFill/>
        </p:spPr>
        <p:txBody>
          <a:bodyPr wrap="none" rtlCol="0">
            <a:spAutoFit/>
          </a:bodyPr>
          <a:lstStyle/>
          <a:p>
            <a:r>
              <a:rPr lang="pl-PL" sz="1200"/>
              <a:t>Wskaźniki</a:t>
            </a:r>
          </a:p>
        </p:txBody>
      </p:sp>
      <p:grpSp>
        <p:nvGrpSpPr>
          <p:cNvPr id="64" name="Grupa 63">
            <a:extLst>
              <a:ext uri="{FF2B5EF4-FFF2-40B4-BE49-F238E27FC236}">
                <a16:creationId xmlns:a16="http://schemas.microsoft.com/office/drawing/2014/main" id="{AC782A97-B1C7-4D6F-8DA6-53D92DA356E8}"/>
              </a:ext>
            </a:extLst>
          </p:cNvPr>
          <p:cNvGrpSpPr/>
          <p:nvPr/>
        </p:nvGrpSpPr>
        <p:grpSpPr>
          <a:xfrm>
            <a:off x="1235326" y="2383556"/>
            <a:ext cx="3977193" cy="360040"/>
            <a:chOff x="822839" y="3146735"/>
            <a:chExt cx="3977193" cy="360040"/>
          </a:xfrm>
        </p:grpSpPr>
        <p:cxnSp>
          <p:nvCxnSpPr>
            <p:cNvPr id="65" name="Łącznik prosty 82">
              <a:extLst>
                <a:ext uri="{FF2B5EF4-FFF2-40B4-BE49-F238E27FC236}">
                  <a16:creationId xmlns:a16="http://schemas.microsoft.com/office/drawing/2014/main" id="{A42D60F3-4748-4397-A54F-ACF8297EFF42}"/>
                </a:ext>
              </a:extLst>
            </p:cNvPr>
            <p:cNvCxnSpPr/>
            <p:nvPr/>
          </p:nvCxnSpPr>
          <p:spPr>
            <a:xfrm>
              <a:off x="1117128" y="346377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66" name="Elipsa 49">
              <a:extLst>
                <a:ext uri="{FF2B5EF4-FFF2-40B4-BE49-F238E27FC236}">
                  <a16:creationId xmlns:a16="http://schemas.microsoft.com/office/drawing/2014/main" id="{AA071A91-33F1-4CC4-AD5B-D8E459E8B058}"/>
                </a:ext>
              </a:extLst>
            </p:cNvPr>
            <p:cNvSpPr/>
            <p:nvPr/>
          </p:nvSpPr>
          <p:spPr>
            <a:xfrm>
              <a:off x="822839" y="314673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dirty="0">
                  <a:solidFill>
                    <a:schemeClr val="tx1"/>
                  </a:solidFill>
                </a:rPr>
                <a:t>20</a:t>
              </a:r>
            </a:p>
          </p:txBody>
        </p:sp>
        <p:sp>
          <p:nvSpPr>
            <p:cNvPr id="67" name="pole tekstowe 66">
              <a:extLst>
                <a:ext uri="{FF2B5EF4-FFF2-40B4-BE49-F238E27FC236}">
                  <a16:creationId xmlns:a16="http://schemas.microsoft.com/office/drawing/2014/main" id="{E9514AB8-31F3-449F-8B59-2559C3D58B5E}"/>
                </a:ext>
              </a:extLst>
            </p:cNvPr>
            <p:cNvSpPr txBox="1"/>
            <p:nvPr/>
          </p:nvSpPr>
          <p:spPr>
            <a:xfrm>
              <a:off x="1182879" y="3152237"/>
              <a:ext cx="646331" cy="276999"/>
            </a:xfrm>
            <a:prstGeom prst="rect">
              <a:avLst/>
            </a:prstGeom>
            <a:noFill/>
          </p:spPr>
          <p:txBody>
            <a:bodyPr wrap="none" rtlCol="0">
              <a:spAutoFit/>
            </a:bodyPr>
            <a:lstStyle/>
            <a:p>
              <a:r>
                <a:rPr lang="pl-PL" sz="1200"/>
                <a:t>Wyniki</a:t>
              </a:r>
            </a:p>
          </p:txBody>
        </p:sp>
      </p:grpSp>
      <p:cxnSp>
        <p:nvCxnSpPr>
          <p:cNvPr id="69" name="Łącznik prosty 82">
            <a:extLst>
              <a:ext uri="{FF2B5EF4-FFF2-40B4-BE49-F238E27FC236}">
                <a16:creationId xmlns:a16="http://schemas.microsoft.com/office/drawing/2014/main" id="{309E203B-F239-423E-9C51-2BD19F8D93DE}"/>
              </a:ext>
            </a:extLst>
          </p:cNvPr>
          <p:cNvCxnSpPr/>
          <p:nvPr/>
        </p:nvCxnSpPr>
        <p:spPr>
          <a:xfrm>
            <a:off x="1985969" y="5191311"/>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0" name="Elipsa 6">
            <a:extLst>
              <a:ext uri="{FF2B5EF4-FFF2-40B4-BE49-F238E27FC236}">
                <a16:creationId xmlns:a16="http://schemas.microsoft.com/office/drawing/2014/main" id="{9E3B357C-78AE-444A-BA85-8B74023324C6}"/>
              </a:ext>
            </a:extLst>
          </p:cNvPr>
          <p:cNvSpPr/>
          <p:nvPr/>
        </p:nvSpPr>
        <p:spPr>
          <a:xfrm>
            <a:off x="1691680" y="4874269"/>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100</a:t>
            </a:r>
          </a:p>
        </p:txBody>
      </p:sp>
      <p:cxnSp>
        <p:nvCxnSpPr>
          <p:cNvPr id="72" name="Łącznik prosty 82">
            <a:extLst>
              <a:ext uri="{FF2B5EF4-FFF2-40B4-BE49-F238E27FC236}">
                <a16:creationId xmlns:a16="http://schemas.microsoft.com/office/drawing/2014/main" id="{AA2AAFAE-EA0C-4996-B5EE-B8CFE47BCCE5}"/>
              </a:ext>
            </a:extLst>
          </p:cNvPr>
          <p:cNvCxnSpPr/>
          <p:nvPr/>
        </p:nvCxnSpPr>
        <p:spPr>
          <a:xfrm>
            <a:off x="1985969" y="4401715"/>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3" name="Elipsa 12">
            <a:extLst>
              <a:ext uri="{FF2B5EF4-FFF2-40B4-BE49-F238E27FC236}">
                <a16:creationId xmlns:a16="http://schemas.microsoft.com/office/drawing/2014/main" id="{52772DD6-8F7B-4B89-A909-95A274B72194}"/>
              </a:ext>
            </a:extLst>
          </p:cNvPr>
          <p:cNvSpPr/>
          <p:nvPr/>
        </p:nvSpPr>
        <p:spPr>
          <a:xfrm>
            <a:off x="1691680" y="4084673"/>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71</a:t>
            </a:r>
          </a:p>
        </p:txBody>
      </p:sp>
      <p:cxnSp>
        <p:nvCxnSpPr>
          <p:cNvPr id="75" name="Łącznik prosty 82">
            <a:extLst>
              <a:ext uri="{FF2B5EF4-FFF2-40B4-BE49-F238E27FC236}">
                <a16:creationId xmlns:a16="http://schemas.microsoft.com/office/drawing/2014/main" id="{2AF62C50-1E8E-4327-A6B2-DB028B9FAE4A}"/>
              </a:ext>
            </a:extLst>
          </p:cNvPr>
          <p:cNvCxnSpPr/>
          <p:nvPr/>
        </p:nvCxnSpPr>
        <p:spPr>
          <a:xfrm>
            <a:off x="1985969" y="4794427"/>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6" name="Elipsa 15">
            <a:extLst>
              <a:ext uri="{FF2B5EF4-FFF2-40B4-BE49-F238E27FC236}">
                <a16:creationId xmlns:a16="http://schemas.microsoft.com/office/drawing/2014/main" id="{E777B5EC-D18A-475B-9F59-589625AB4A74}"/>
              </a:ext>
            </a:extLst>
          </p:cNvPr>
          <p:cNvSpPr/>
          <p:nvPr/>
        </p:nvSpPr>
        <p:spPr>
          <a:xfrm>
            <a:off x="1691680" y="4477385"/>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84</a:t>
            </a:r>
          </a:p>
        </p:txBody>
      </p:sp>
      <p:cxnSp>
        <p:nvCxnSpPr>
          <p:cNvPr id="81" name="Łącznik prosty 82">
            <a:extLst>
              <a:ext uri="{FF2B5EF4-FFF2-40B4-BE49-F238E27FC236}">
                <a16:creationId xmlns:a16="http://schemas.microsoft.com/office/drawing/2014/main" id="{E3C6A7F7-15F6-4459-BB07-EAFE7A2C73A3}"/>
              </a:ext>
            </a:extLst>
          </p:cNvPr>
          <p:cNvCxnSpPr/>
          <p:nvPr/>
        </p:nvCxnSpPr>
        <p:spPr>
          <a:xfrm>
            <a:off x="1985969" y="3186148"/>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82" name="Elipsa 53">
            <a:extLst>
              <a:ext uri="{FF2B5EF4-FFF2-40B4-BE49-F238E27FC236}">
                <a16:creationId xmlns:a16="http://schemas.microsoft.com/office/drawing/2014/main" id="{6D62F427-8D5A-4CAB-A8D5-F3602A27848D}"/>
              </a:ext>
            </a:extLst>
          </p:cNvPr>
          <p:cNvSpPr/>
          <p:nvPr/>
        </p:nvSpPr>
        <p:spPr>
          <a:xfrm>
            <a:off x="1691680" y="2869106"/>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pl-PL" sz="1200" b="1" dirty="0">
                <a:solidFill>
                  <a:schemeClr val="tx1"/>
                </a:solidFill>
              </a:rPr>
              <a:t>20</a:t>
            </a:r>
          </a:p>
        </p:txBody>
      </p:sp>
      <p:sp>
        <p:nvSpPr>
          <p:cNvPr id="83" name="pole tekstowe 82">
            <a:extLst>
              <a:ext uri="{FF2B5EF4-FFF2-40B4-BE49-F238E27FC236}">
                <a16:creationId xmlns:a16="http://schemas.microsoft.com/office/drawing/2014/main" id="{0B8C6815-7EC6-4062-9F49-5585B0E58E6B}"/>
              </a:ext>
            </a:extLst>
          </p:cNvPr>
          <p:cNvSpPr txBox="1"/>
          <p:nvPr/>
        </p:nvSpPr>
        <p:spPr>
          <a:xfrm>
            <a:off x="2051720" y="2875377"/>
            <a:ext cx="5061001" cy="253916"/>
          </a:xfrm>
          <a:prstGeom prst="rect">
            <a:avLst/>
          </a:prstGeom>
          <a:noFill/>
        </p:spPr>
        <p:txBody>
          <a:bodyPr wrap="none" rtlCol="0">
            <a:spAutoFit/>
          </a:bodyPr>
          <a:lstStyle/>
          <a:p>
            <a:r>
              <a:rPr lang="pl-PL" sz="1050"/>
              <a:t>Blok I – Największe wyzwania dla Polski a problemy środowiska naturalnego</a:t>
            </a:r>
          </a:p>
        </p:txBody>
      </p:sp>
      <p:cxnSp>
        <p:nvCxnSpPr>
          <p:cNvPr id="85" name="Łącznik prosty 82">
            <a:extLst>
              <a:ext uri="{FF2B5EF4-FFF2-40B4-BE49-F238E27FC236}">
                <a16:creationId xmlns:a16="http://schemas.microsoft.com/office/drawing/2014/main" id="{9925A9D9-517D-486B-BED8-3A381DCE075E}"/>
              </a:ext>
            </a:extLst>
          </p:cNvPr>
          <p:cNvCxnSpPr/>
          <p:nvPr/>
        </p:nvCxnSpPr>
        <p:spPr>
          <a:xfrm>
            <a:off x="1985969" y="3590334"/>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86" name="Elipsa 57">
            <a:extLst>
              <a:ext uri="{FF2B5EF4-FFF2-40B4-BE49-F238E27FC236}">
                <a16:creationId xmlns:a16="http://schemas.microsoft.com/office/drawing/2014/main" id="{ABE2BD50-196A-46DB-B6D9-0934FEB409D7}"/>
              </a:ext>
            </a:extLst>
          </p:cNvPr>
          <p:cNvSpPr/>
          <p:nvPr/>
        </p:nvSpPr>
        <p:spPr>
          <a:xfrm>
            <a:off x="1691680" y="3273292"/>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rmAutofit/>
          </a:bodyPr>
          <a:lstStyle/>
          <a:p>
            <a:pPr algn="ctr">
              <a:lnSpc>
                <a:spcPct val="110000"/>
              </a:lnSpc>
            </a:pPr>
            <a:r>
              <a:rPr lang="pl-PL" sz="1200" b="1" dirty="0">
                <a:solidFill>
                  <a:schemeClr val="tx1"/>
                </a:solidFill>
              </a:rPr>
              <a:t>33</a:t>
            </a:r>
          </a:p>
        </p:txBody>
      </p:sp>
      <p:sp>
        <p:nvSpPr>
          <p:cNvPr id="87" name="pole tekstowe 86">
            <a:extLst>
              <a:ext uri="{FF2B5EF4-FFF2-40B4-BE49-F238E27FC236}">
                <a16:creationId xmlns:a16="http://schemas.microsoft.com/office/drawing/2014/main" id="{91188C2D-8F23-443E-8F08-4D9D9B25A4FF}"/>
              </a:ext>
            </a:extLst>
          </p:cNvPr>
          <p:cNvSpPr txBox="1"/>
          <p:nvPr/>
        </p:nvSpPr>
        <p:spPr>
          <a:xfrm>
            <a:off x="2051720" y="3280382"/>
            <a:ext cx="3063659" cy="253916"/>
          </a:xfrm>
          <a:prstGeom prst="rect">
            <a:avLst/>
          </a:prstGeom>
          <a:noFill/>
        </p:spPr>
        <p:txBody>
          <a:bodyPr wrap="none" rtlCol="0">
            <a:spAutoFit/>
          </a:bodyPr>
          <a:lstStyle/>
          <a:p>
            <a:r>
              <a:rPr lang="pl-PL" sz="1050"/>
              <a:t>Blok II – Środowisko naturalne i jego ochrona</a:t>
            </a:r>
          </a:p>
        </p:txBody>
      </p:sp>
      <p:cxnSp>
        <p:nvCxnSpPr>
          <p:cNvPr id="78" name="Łącznik prosty 82">
            <a:extLst>
              <a:ext uri="{FF2B5EF4-FFF2-40B4-BE49-F238E27FC236}">
                <a16:creationId xmlns:a16="http://schemas.microsoft.com/office/drawing/2014/main" id="{019F6573-C51F-4E6E-947B-B29DAA2C4521}"/>
              </a:ext>
            </a:extLst>
          </p:cNvPr>
          <p:cNvCxnSpPr/>
          <p:nvPr/>
        </p:nvCxnSpPr>
        <p:spPr>
          <a:xfrm>
            <a:off x="1985969" y="3993248"/>
            <a:ext cx="3682904" cy="0"/>
          </a:xfrm>
          <a:prstGeom prst="line">
            <a:avLst/>
          </a:prstGeom>
          <a:ln w="3175">
            <a:gradFill flip="none" rotWithShape="1">
              <a:gsLst>
                <a:gs pos="46000">
                  <a:srgbClr val="595959"/>
                </a:gs>
                <a:gs pos="100000">
                  <a:schemeClr val="bg1"/>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79" name="Elipsa 18">
            <a:extLst>
              <a:ext uri="{FF2B5EF4-FFF2-40B4-BE49-F238E27FC236}">
                <a16:creationId xmlns:a16="http://schemas.microsoft.com/office/drawing/2014/main" id="{5997FA1C-3E8D-4E68-9F8D-BE138562FB96}"/>
              </a:ext>
            </a:extLst>
          </p:cNvPr>
          <p:cNvSpPr/>
          <p:nvPr/>
        </p:nvSpPr>
        <p:spPr>
          <a:xfrm>
            <a:off x="1691680" y="3676206"/>
            <a:ext cx="360040" cy="360040"/>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pl-PL" sz="1200" b="1" dirty="0">
                <a:solidFill>
                  <a:schemeClr val="tx1"/>
                </a:solidFill>
              </a:rPr>
              <a:t>56</a:t>
            </a:r>
          </a:p>
        </p:txBody>
      </p:sp>
      <p:sp>
        <p:nvSpPr>
          <p:cNvPr id="88" name="pole tekstowe 87">
            <a:extLst>
              <a:ext uri="{FF2B5EF4-FFF2-40B4-BE49-F238E27FC236}">
                <a16:creationId xmlns:a16="http://schemas.microsoft.com/office/drawing/2014/main" id="{00883131-B1B8-4D06-8EC0-8D7961B993C0}"/>
              </a:ext>
            </a:extLst>
          </p:cNvPr>
          <p:cNvSpPr txBox="1"/>
          <p:nvPr/>
        </p:nvSpPr>
        <p:spPr>
          <a:xfrm>
            <a:off x="2051720" y="3685387"/>
            <a:ext cx="1842171" cy="253916"/>
          </a:xfrm>
          <a:prstGeom prst="rect">
            <a:avLst/>
          </a:prstGeom>
          <a:noFill/>
        </p:spPr>
        <p:txBody>
          <a:bodyPr wrap="none" rtlCol="0">
            <a:spAutoFit/>
          </a:bodyPr>
          <a:lstStyle/>
          <a:p>
            <a:r>
              <a:rPr lang="pl-PL" sz="1050"/>
              <a:t>Blok III – Jakość powietrza</a:t>
            </a:r>
          </a:p>
        </p:txBody>
      </p:sp>
      <p:sp>
        <p:nvSpPr>
          <p:cNvPr id="89" name="pole tekstowe 88">
            <a:extLst>
              <a:ext uri="{FF2B5EF4-FFF2-40B4-BE49-F238E27FC236}">
                <a16:creationId xmlns:a16="http://schemas.microsoft.com/office/drawing/2014/main" id="{C8F70DF5-1B6B-42D0-A84C-FE80F1AFF83F}"/>
              </a:ext>
            </a:extLst>
          </p:cNvPr>
          <p:cNvSpPr txBox="1"/>
          <p:nvPr/>
        </p:nvSpPr>
        <p:spPr>
          <a:xfrm>
            <a:off x="2051720" y="4090392"/>
            <a:ext cx="2637260" cy="253916"/>
          </a:xfrm>
          <a:prstGeom prst="rect">
            <a:avLst/>
          </a:prstGeom>
          <a:noFill/>
        </p:spPr>
        <p:txBody>
          <a:bodyPr wrap="none" rtlCol="0">
            <a:spAutoFit/>
          </a:bodyPr>
          <a:lstStyle/>
          <a:p>
            <a:r>
              <a:rPr lang="pl-PL" sz="1050"/>
              <a:t>Blok IV – Gospodarowanie odpadami</a:t>
            </a:r>
          </a:p>
        </p:txBody>
      </p:sp>
      <p:sp>
        <p:nvSpPr>
          <p:cNvPr id="90" name="pole tekstowe 89">
            <a:extLst>
              <a:ext uri="{FF2B5EF4-FFF2-40B4-BE49-F238E27FC236}">
                <a16:creationId xmlns:a16="http://schemas.microsoft.com/office/drawing/2014/main" id="{A4A3D3EB-AABE-4601-ACF5-0D2BFDE3F06D}"/>
              </a:ext>
            </a:extLst>
          </p:cNvPr>
          <p:cNvSpPr txBox="1"/>
          <p:nvPr/>
        </p:nvSpPr>
        <p:spPr>
          <a:xfrm>
            <a:off x="2051720" y="4495397"/>
            <a:ext cx="1683474" cy="253916"/>
          </a:xfrm>
          <a:prstGeom prst="rect">
            <a:avLst/>
          </a:prstGeom>
          <a:noFill/>
        </p:spPr>
        <p:txBody>
          <a:bodyPr wrap="none" rtlCol="0">
            <a:spAutoFit/>
          </a:bodyPr>
          <a:lstStyle/>
          <a:p>
            <a:r>
              <a:rPr lang="pl-PL" sz="1050"/>
              <a:t>Blok V – Zmiany klimatu</a:t>
            </a:r>
          </a:p>
        </p:txBody>
      </p:sp>
      <p:sp>
        <p:nvSpPr>
          <p:cNvPr id="91" name="pole tekstowe 90">
            <a:extLst>
              <a:ext uri="{FF2B5EF4-FFF2-40B4-BE49-F238E27FC236}">
                <a16:creationId xmlns:a16="http://schemas.microsoft.com/office/drawing/2014/main" id="{BA64BB27-D064-4835-9549-58A52E0DC508}"/>
              </a:ext>
            </a:extLst>
          </p:cNvPr>
          <p:cNvSpPr txBox="1"/>
          <p:nvPr/>
        </p:nvSpPr>
        <p:spPr>
          <a:xfrm>
            <a:off x="2051720" y="4894368"/>
            <a:ext cx="6540575" cy="253916"/>
          </a:xfrm>
          <a:prstGeom prst="rect">
            <a:avLst/>
          </a:prstGeom>
          <a:noFill/>
        </p:spPr>
        <p:txBody>
          <a:bodyPr wrap="square" rtlCol="0">
            <a:spAutoFit/>
          </a:bodyPr>
          <a:lstStyle/>
          <a:p>
            <a:r>
              <a:rPr lang="pl-PL" sz="1050"/>
              <a:t>Blok VI – Wspierające ochronę środowiska działania indywidualne i zachowania konsumenckie</a:t>
            </a:r>
          </a:p>
        </p:txBody>
      </p:sp>
    </p:spTree>
    <p:extLst>
      <p:ext uri="{BB962C8B-B14F-4D97-AF65-F5344CB8AC3E}">
        <p14:creationId xmlns:p14="http://schemas.microsoft.com/office/powerpoint/2010/main" val="123265416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Problemy środowiska naturalnego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 Proszę podać trzy Pana(i) zdaniem największe problemy środowiska naturalnego w Polsce.</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status zawodowy, pracujący n=680, emeryt, rencista=265,  niepracujący n=77</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4" name="Freeform 24">
            <a:extLst>
              <a:ext uri="{FF2B5EF4-FFF2-40B4-BE49-F238E27FC236}">
                <a16:creationId xmlns:a16="http://schemas.microsoft.com/office/drawing/2014/main" id="{6C307CDB-B2C5-4FC6-9BE1-D003112E0D09}"/>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aphicFrame>
        <p:nvGraphicFramePr>
          <p:cNvPr id="9" name="Tabela 9">
            <a:extLst>
              <a:ext uri="{FF2B5EF4-FFF2-40B4-BE49-F238E27FC236}">
                <a16:creationId xmlns:a16="http://schemas.microsoft.com/office/drawing/2014/main" id="{AC013BE8-F213-DDE1-1B00-D2382B581B11}"/>
              </a:ext>
            </a:extLst>
          </p:cNvPr>
          <p:cNvGraphicFramePr>
            <a:graphicFrameLocks noGrp="1"/>
          </p:cNvGraphicFramePr>
          <p:nvPr>
            <p:extLst>
              <p:ext uri="{D42A27DB-BD31-4B8C-83A1-F6EECF244321}">
                <p14:modId xmlns:p14="http://schemas.microsoft.com/office/powerpoint/2010/main" val="856052526"/>
              </p:ext>
            </p:extLst>
          </p:nvPr>
        </p:nvGraphicFramePr>
        <p:xfrm>
          <a:off x="459798" y="4773625"/>
          <a:ext cx="7988170" cy="373380"/>
        </p:xfrm>
        <a:graphic>
          <a:graphicData uri="http://schemas.openxmlformats.org/drawingml/2006/table">
            <a:tbl>
              <a:tblPr firstRow="1" bandRow="1">
                <a:tableStyleId>{5C22544A-7EE6-4342-B048-85BDC9FD1C3A}</a:tableStyleId>
              </a:tblPr>
              <a:tblGrid>
                <a:gridCol w="798817">
                  <a:extLst>
                    <a:ext uri="{9D8B030D-6E8A-4147-A177-3AD203B41FA5}">
                      <a16:colId xmlns:a16="http://schemas.microsoft.com/office/drawing/2014/main" val="553087404"/>
                    </a:ext>
                  </a:extLst>
                </a:gridCol>
                <a:gridCol w="798817">
                  <a:extLst>
                    <a:ext uri="{9D8B030D-6E8A-4147-A177-3AD203B41FA5}">
                      <a16:colId xmlns:a16="http://schemas.microsoft.com/office/drawing/2014/main" val="4108392060"/>
                    </a:ext>
                  </a:extLst>
                </a:gridCol>
                <a:gridCol w="798817">
                  <a:extLst>
                    <a:ext uri="{9D8B030D-6E8A-4147-A177-3AD203B41FA5}">
                      <a16:colId xmlns:a16="http://schemas.microsoft.com/office/drawing/2014/main" val="4053518580"/>
                    </a:ext>
                  </a:extLst>
                </a:gridCol>
                <a:gridCol w="798817">
                  <a:extLst>
                    <a:ext uri="{9D8B030D-6E8A-4147-A177-3AD203B41FA5}">
                      <a16:colId xmlns:a16="http://schemas.microsoft.com/office/drawing/2014/main" val="703918734"/>
                    </a:ext>
                  </a:extLst>
                </a:gridCol>
                <a:gridCol w="798817">
                  <a:extLst>
                    <a:ext uri="{9D8B030D-6E8A-4147-A177-3AD203B41FA5}">
                      <a16:colId xmlns:a16="http://schemas.microsoft.com/office/drawing/2014/main" val="863398843"/>
                    </a:ext>
                  </a:extLst>
                </a:gridCol>
                <a:gridCol w="798817">
                  <a:extLst>
                    <a:ext uri="{9D8B030D-6E8A-4147-A177-3AD203B41FA5}">
                      <a16:colId xmlns:a16="http://schemas.microsoft.com/office/drawing/2014/main" val="3377214227"/>
                    </a:ext>
                  </a:extLst>
                </a:gridCol>
                <a:gridCol w="798817">
                  <a:extLst>
                    <a:ext uri="{9D8B030D-6E8A-4147-A177-3AD203B41FA5}">
                      <a16:colId xmlns:a16="http://schemas.microsoft.com/office/drawing/2014/main" val="384220287"/>
                    </a:ext>
                  </a:extLst>
                </a:gridCol>
                <a:gridCol w="798817">
                  <a:extLst>
                    <a:ext uri="{9D8B030D-6E8A-4147-A177-3AD203B41FA5}">
                      <a16:colId xmlns:a16="http://schemas.microsoft.com/office/drawing/2014/main" val="1236788261"/>
                    </a:ext>
                  </a:extLst>
                </a:gridCol>
                <a:gridCol w="798817">
                  <a:extLst>
                    <a:ext uri="{9D8B030D-6E8A-4147-A177-3AD203B41FA5}">
                      <a16:colId xmlns:a16="http://schemas.microsoft.com/office/drawing/2014/main" val="474165488"/>
                    </a:ext>
                  </a:extLst>
                </a:gridCol>
                <a:gridCol w="798817">
                  <a:extLst>
                    <a:ext uri="{9D8B030D-6E8A-4147-A177-3AD203B41FA5}">
                      <a16:colId xmlns:a16="http://schemas.microsoft.com/office/drawing/2014/main" val="1863253058"/>
                    </a:ext>
                  </a:extLst>
                </a:gridCol>
              </a:tblGrid>
              <a:tr h="0">
                <a:tc>
                  <a:txBody>
                    <a:bodyPr/>
                    <a:lstStyle/>
                    <a:p>
                      <a:pPr algn="ctr" fontAlgn="b"/>
                      <a:r>
                        <a:rPr lang="en-GB" sz="800" b="0" i="0" u="none" strike="noStrike" dirty="0" err="1">
                          <a:solidFill>
                            <a:srgbClr val="000000"/>
                          </a:solidFill>
                          <a:effectLst/>
                          <a:latin typeface="Calibri" panose="020F0502020204030204" pitchFamily="34" charset="0"/>
                        </a:rPr>
                        <a:t>zanieczyszczenie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powietrza</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a:solidFill>
                            <a:srgbClr val="000000"/>
                          </a:solidFill>
                          <a:effectLst/>
                          <a:latin typeface="Calibri" panose="020F0502020204030204" pitchFamily="34" charset="0"/>
                        </a:rPr>
                        <a:t>problem </a:t>
                      </a:r>
                      <a:r>
                        <a:rPr lang="en-GB" sz="800" b="0" i="0" u="none" strike="noStrike" dirty="0" err="1">
                          <a:solidFill>
                            <a:srgbClr val="000000"/>
                          </a:solidFill>
                          <a:effectLst/>
                          <a:latin typeface="Calibri" panose="020F0502020204030204" pitchFamily="34" charset="0"/>
                        </a:rPr>
                        <a:t>śmieci</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zanieczyszczenie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wód</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niskie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zasoby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wody</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zmiany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klimatu</a:t>
                      </a:r>
                      <a:endParaRPr lang="pl-PL" sz="800" b="0" i="0" u="none" strike="noStrike" dirty="0">
                        <a:solidFill>
                          <a:srgbClr val="000000"/>
                        </a:solidFill>
                        <a:effectLst/>
                        <a:latin typeface="Calibri" panose="020F0502020204030204" pitchFamily="34" charset="0"/>
                      </a:endParaRPr>
                    </a:p>
                    <a:p>
                      <a:pPr algn="ctr" fontAlgn="b"/>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wywołane</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przez</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człowieka</a:t>
                      </a:r>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a:solidFill>
                            <a:srgbClr val="000000"/>
                          </a:solidFill>
                          <a:effectLst/>
                          <a:latin typeface="Calibri" panose="020F0502020204030204" pitchFamily="34" charset="0"/>
                        </a:rPr>
                        <a:t>wyczerpywanie się zasobów naturalnych</a:t>
                      </a:r>
                    </a:p>
                  </a:txBody>
                  <a:tcPr marL="7620" marR="7620" marT="7620" marB="0" anchor="ctr">
                    <a:noFill/>
                  </a:tcPr>
                </a:tc>
                <a:tc>
                  <a:txBody>
                    <a:bodyPr/>
                    <a:lstStyle/>
                    <a:p>
                      <a:pPr algn="ctr" fontAlgn="b"/>
                      <a:r>
                        <a:rPr lang="pl-PL" sz="800" b="0" i="0" u="none" strike="noStrike" dirty="0">
                          <a:solidFill>
                            <a:srgbClr val="000000"/>
                          </a:solidFill>
                          <a:effectLst/>
                          <a:latin typeface="Calibri" panose="020F0502020204030204" pitchFamily="34" charset="0"/>
                        </a:rPr>
                        <a:t>zanikanie gatunków zwierząt i roślin</a:t>
                      </a: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wzrost</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poziomu</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hałasu</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800" b="0" i="0" u="none" strike="noStrike" dirty="0" err="1">
                          <a:solidFill>
                            <a:srgbClr val="000000"/>
                          </a:solidFill>
                          <a:effectLst/>
                          <a:latin typeface="Calibri" panose="020F0502020204030204" pitchFamily="34" charset="0"/>
                        </a:rPr>
                        <a:t>katastrofy</a:t>
                      </a:r>
                      <a:r>
                        <a:rPr lang="en-GB" sz="800" b="0" i="0" u="none" strike="noStrike" dirty="0">
                          <a:solidFill>
                            <a:srgbClr val="000000"/>
                          </a:solidFill>
                          <a:effectLst/>
                          <a:latin typeface="Calibri" panose="020F0502020204030204" pitchFamily="34" charset="0"/>
                        </a:rPr>
                        <a:t> </a:t>
                      </a:r>
                      <a:r>
                        <a:rPr lang="en-GB" sz="800" b="0" i="0" u="none" strike="noStrike" dirty="0" err="1">
                          <a:solidFill>
                            <a:srgbClr val="000000"/>
                          </a:solidFill>
                          <a:effectLst/>
                          <a:latin typeface="Calibri" panose="020F0502020204030204" pitchFamily="34" charset="0"/>
                        </a:rPr>
                        <a:t>naturalne</a:t>
                      </a:r>
                      <a:endParaRPr lang="pl-PL" sz="800" b="0" i="0" u="none" strike="noStrike" dirty="0">
                        <a:solidFill>
                          <a:srgbClr val="000000"/>
                        </a:solidFill>
                        <a:effectLst/>
                        <a:latin typeface="Calibri" panose="020F0502020204030204" pitchFamily="34" charset="0"/>
                      </a:endParaRPr>
                    </a:p>
                    <a:p>
                      <a:pPr algn="ctr" fontAlgn="b"/>
                      <a:endParaRPr lang="en-GB" sz="8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0" name="Grupa 9">
            <a:extLst>
              <a:ext uri="{FF2B5EF4-FFF2-40B4-BE49-F238E27FC236}">
                <a16:creationId xmlns:a16="http://schemas.microsoft.com/office/drawing/2014/main" id="{111DFB76-B0A1-B414-0A72-9500D61FA325}"/>
              </a:ext>
            </a:extLst>
          </p:cNvPr>
          <p:cNvGrpSpPr/>
          <p:nvPr/>
        </p:nvGrpSpPr>
        <p:grpSpPr>
          <a:xfrm>
            <a:off x="1573289" y="4461094"/>
            <a:ext cx="224644" cy="255887"/>
            <a:chOff x="3873500" y="4216400"/>
            <a:chExt cx="719137" cy="819150"/>
          </a:xfrm>
          <a:solidFill>
            <a:schemeClr val="accent6">
              <a:lumMod val="75000"/>
            </a:schemeClr>
          </a:solidFill>
        </p:grpSpPr>
        <p:sp>
          <p:nvSpPr>
            <p:cNvPr id="11" name="Freeform 37">
              <a:extLst>
                <a:ext uri="{FF2B5EF4-FFF2-40B4-BE49-F238E27FC236}">
                  <a16:creationId xmlns:a16="http://schemas.microsoft.com/office/drawing/2014/main" id="{553C50E9-B984-C552-1BF6-3B4DEFC05320}"/>
                </a:ext>
              </a:extLst>
            </p:cNvPr>
            <p:cNvSpPr>
              <a:spLocks/>
            </p:cNvSpPr>
            <p:nvPr/>
          </p:nvSpPr>
          <p:spPr bwMode="auto">
            <a:xfrm>
              <a:off x="3873500" y="4216400"/>
              <a:ext cx="404812" cy="819150"/>
            </a:xfrm>
            <a:custGeom>
              <a:avLst/>
              <a:gdLst>
                <a:gd name="T0" fmla="*/ 350 w 766"/>
                <a:gd name="T1" fmla="*/ 1345 h 1547"/>
                <a:gd name="T2" fmla="*/ 353 w 766"/>
                <a:gd name="T3" fmla="*/ 1333 h 1547"/>
                <a:gd name="T4" fmla="*/ 362 w 766"/>
                <a:gd name="T5" fmla="*/ 1326 h 1547"/>
                <a:gd name="T6" fmla="*/ 369 w 766"/>
                <a:gd name="T7" fmla="*/ 1326 h 1547"/>
                <a:gd name="T8" fmla="*/ 378 w 766"/>
                <a:gd name="T9" fmla="*/ 1332 h 1547"/>
                <a:gd name="T10" fmla="*/ 426 w 766"/>
                <a:gd name="T11" fmla="*/ 1526 h 1547"/>
                <a:gd name="T12" fmla="*/ 454 w 766"/>
                <a:gd name="T13" fmla="*/ 1517 h 1547"/>
                <a:gd name="T14" fmla="*/ 448 w 766"/>
                <a:gd name="T15" fmla="*/ 1394 h 1547"/>
                <a:gd name="T16" fmla="*/ 447 w 766"/>
                <a:gd name="T17" fmla="*/ 1387 h 1547"/>
                <a:gd name="T18" fmla="*/ 453 w 766"/>
                <a:gd name="T19" fmla="*/ 1377 h 1547"/>
                <a:gd name="T20" fmla="*/ 458 w 766"/>
                <a:gd name="T21" fmla="*/ 1374 h 1547"/>
                <a:gd name="T22" fmla="*/ 470 w 766"/>
                <a:gd name="T23" fmla="*/ 1375 h 1547"/>
                <a:gd name="T24" fmla="*/ 478 w 766"/>
                <a:gd name="T25" fmla="*/ 1384 h 1547"/>
                <a:gd name="T26" fmla="*/ 509 w 766"/>
                <a:gd name="T27" fmla="*/ 1493 h 1547"/>
                <a:gd name="T28" fmla="*/ 577 w 766"/>
                <a:gd name="T29" fmla="*/ 1460 h 1547"/>
                <a:gd name="T30" fmla="*/ 670 w 766"/>
                <a:gd name="T31" fmla="*/ 1406 h 1547"/>
                <a:gd name="T32" fmla="*/ 733 w 766"/>
                <a:gd name="T33" fmla="*/ 1374 h 1547"/>
                <a:gd name="T34" fmla="*/ 766 w 766"/>
                <a:gd name="T35" fmla="*/ 1360 h 1547"/>
                <a:gd name="T36" fmla="*/ 601 w 766"/>
                <a:gd name="T37" fmla="*/ 1026 h 1547"/>
                <a:gd name="T38" fmla="*/ 545 w 766"/>
                <a:gd name="T39" fmla="*/ 918 h 1547"/>
                <a:gd name="T40" fmla="*/ 527 w 766"/>
                <a:gd name="T41" fmla="*/ 886 h 1547"/>
                <a:gd name="T42" fmla="*/ 505 w 766"/>
                <a:gd name="T43" fmla="*/ 860 h 1547"/>
                <a:gd name="T44" fmla="*/ 482 w 766"/>
                <a:gd name="T45" fmla="*/ 836 h 1547"/>
                <a:gd name="T46" fmla="*/ 456 w 766"/>
                <a:gd name="T47" fmla="*/ 817 h 1547"/>
                <a:gd name="T48" fmla="*/ 429 w 766"/>
                <a:gd name="T49" fmla="*/ 802 h 1547"/>
                <a:gd name="T50" fmla="*/ 404 w 766"/>
                <a:gd name="T51" fmla="*/ 791 h 1547"/>
                <a:gd name="T52" fmla="*/ 377 w 766"/>
                <a:gd name="T53" fmla="*/ 784 h 1547"/>
                <a:gd name="T54" fmla="*/ 353 w 766"/>
                <a:gd name="T55" fmla="*/ 782 h 1547"/>
                <a:gd name="T56" fmla="*/ 78 w 766"/>
                <a:gd name="T57" fmla="*/ 26 h 1547"/>
                <a:gd name="T58" fmla="*/ 69 w 766"/>
                <a:gd name="T59" fmla="*/ 12 h 1547"/>
                <a:gd name="T60" fmla="*/ 57 w 766"/>
                <a:gd name="T61" fmla="*/ 3 h 1547"/>
                <a:gd name="T62" fmla="*/ 42 w 766"/>
                <a:gd name="T63" fmla="*/ 0 h 1547"/>
                <a:gd name="T64" fmla="*/ 25 w 766"/>
                <a:gd name="T65" fmla="*/ 2 h 1547"/>
                <a:gd name="T66" fmla="*/ 18 w 766"/>
                <a:gd name="T67" fmla="*/ 5 h 1547"/>
                <a:gd name="T68" fmla="*/ 7 w 766"/>
                <a:gd name="T69" fmla="*/ 17 h 1547"/>
                <a:gd name="T70" fmla="*/ 1 w 766"/>
                <a:gd name="T71" fmla="*/ 31 h 1547"/>
                <a:gd name="T72" fmla="*/ 0 w 766"/>
                <a:gd name="T73" fmla="*/ 46 h 1547"/>
                <a:gd name="T74" fmla="*/ 276 w 766"/>
                <a:gd name="T75" fmla="*/ 810 h 1547"/>
                <a:gd name="T76" fmla="*/ 268 w 766"/>
                <a:gd name="T77" fmla="*/ 817 h 1547"/>
                <a:gd name="T78" fmla="*/ 253 w 766"/>
                <a:gd name="T79" fmla="*/ 834 h 1547"/>
                <a:gd name="T80" fmla="*/ 240 w 766"/>
                <a:gd name="T81" fmla="*/ 855 h 1547"/>
                <a:gd name="T82" fmla="*/ 228 w 766"/>
                <a:gd name="T83" fmla="*/ 878 h 1547"/>
                <a:gd name="T84" fmla="*/ 219 w 766"/>
                <a:gd name="T85" fmla="*/ 904 h 1547"/>
                <a:gd name="T86" fmla="*/ 212 w 766"/>
                <a:gd name="T87" fmla="*/ 932 h 1547"/>
                <a:gd name="T88" fmla="*/ 209 w 766"/>
                <a:gd name="T89" fmla="*/ 962 h 1547"/>
                <a:gd name="T90" fmla="*/ 209 w 766"/>
                <a:gd name="T91" fmla="*/ 993 h 1547"/>
                <a:gd name="T92" fmla="*/ 333 w 766"/>
                <a:gd name="T93" fmla="*/ 964 h 1547"/>
                <a:gd name="T94" fmla="*/ 336 w 766"/>
                <a:gd name="T95" fmla="*/ 963 h 1547"/>
                <a:gd name="T96" fmla="*/ 347 w 766"/>
                <a:gd name="T97" fmla="*/ 965 h 1547"/>
                <a:gd name="T98" fmla="*/ 353 w 766"/>
                <a:gd name="T99" fmla="*/ 969 h 1547"/>
                <a:gd name="T100" fmla="*/ 357 w 766"/>
                <a:gd name="T101" fmla="*/ 976 h 1547"/>
                <a:gd name="T102" fmla="*/ 357 w 766"/>
                <a:gd name="T103" fmla="*/ 979 h 1547"/>
                <a:gd name="T104" fmla="*/ 357 w 766"/>
                <a:gd name="T105" fmla="*/ 986 h 1547"/>
                <a:gd name="T106" fmla="*/ 354 w 766"/>
                <a:gd name="T107" fmla="*/ 993 h 1547"/>
                <a:gd name="T108" fmla="*/ 349 w 766"/>
                <a:gd name="T109" fmla="*/ 998 h 1547"/>
                <a:gd name="T110" fmla="*/ 217 w 766"/>
                <a:gd name="T111" fmla="*/ 1047 h 1547"/>
                <a:gd name="T112" fmla="*/ 247 w 766"/>
                <a:gd name="T113" fmla="*/ 1177 h 1547"/>
                <a:gd name="T114" fmla="*/ 338 w 766"/>
                <a:gd name="T115" fmla="*/ 1547 h 1547"/>
                <a:gd name="T116" fmla="*/ 368 w 766"/>
                <a:gd name="T117" fmla="*/ 1541 h 1547"/>
                <a:gd name="T118" fmla="*/ 350 w 766"/>
                <a:gd name="T119" fmla="*/ 134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6" h="1547">
                  <a:moveTo>
                    <a:pt x="350" y="1345"/>
                  </a:moveTo>
                  <a:lnTo>
                    <a:pt x="350" y="1345"/>
                  </a:lnTo>
                  <a:lnTo>
                    <a:pt x="350" y="1339"/>
                  </a:lnTo>
                  <a:lnTo>
                    <a:pt x="353" y="1333"/>
                  </a:lnTo>
                  <a:lnTo>
                    <a:pt x="357" y="1329"/>
                  </a:lnTo>
                  <a:lnTo>
                    <a:pt x="362" y="1326"/>
                  </a:lnTo>
                  <a:lnTo>
                    <a:pt x="362" y="1326"/>
                  </a:lnTo>
                  <a:lnTo>
                    <a:pt x="369" y="1326"/>
                  </a:lnTo>
                  <a:lnTo>
                    <a:pt x="374" y="1329"/>
                  </a:lnTo>
                  <a:lnTo>
                    <a:pt x="378" y="1332"/>
                  </a:lnTo>
                  <a:lnTo>
                    <a:pt x="381" y="1338"/>
                  </a:lnTo>
                  <a:lnTo>
                    <a:pt x="426" y="1526"/>
                  </a:lnTo>
                  <a:lnTo>
                    <a:pt x="426" y="1526"/>
                  </a:lnTo>
                  <a:lnTo>
                    <a:pt x="454" y="1517"/>
                  </a:lnTo>
                  <a:lnTo>
                    <a:pt x="480" y="1506"/>
                  </a:lnTo>
                  <a:lnTo>
                    <a:pt x="448" y="1394"/>
                  </a:lnTo>
                  <a:lnTo>
                    <a:pt x="448" y="1394"/>
                  </a:lnTo>
                  <a:lnTo>
                    <a:pt x="447" y="1387"/>
                  </a:lnTo>
                  <a:lnTo>
                    <a:pt x="449" y="1382"/>
                  </a:lnTo>
                  <a:lnTo>
                    <a:pt x="453" y="1377"/>
                  </a:lnTo>
                  <a:lnTo>
                    <a:pt x="458" y="1374"/>
                  </a:lnTo>
                  <a:lnTo>
                    <a:pt x="458" y="1374"/>
                  </a:lnTo>
                  <a:lnTo>
                    <a:pt x="464" y="1374"/>
                  </a:lnTo>
                  <a:lnTo>
                    <a:pt x="470" y="1375"/>
                  </a:lnTo>
                  <a:lnTo>
                    <a:pt x="475" y="1379"/>
                  </a:lnTo>
                  <a:lnTo>
                    <a:pt x="478" y="1384"/>
                  </a:lnTo>
                  <a:lnTo>
                    <a:pt x="509" y="1493"/>
                  </a:lnTo>
                  <a:lnTo>
                    <a:pt x="509" y="1493"/>
                  </a:lnTo>
                  <a:lnTo>
                    <a:pt x="543" y="1477"/>
                  </a:lnTo>
                  <a:lnTo>
                    <a:pt x="577" y="1460"/>
                  </a:lnTo>
                  <a:lnTo>
                    <a:pt x="639" y="1424"/>
                  </a:lnTo>
                  <a:lnTo>
                    <a:pt x="670" y="1406"/>
                  </a:lnTo>
                  <a:lnTo>
                    <a:pt x="701" y="1390"/>
                  </a:lnTo>
                  <a:lnTo>
                    <a:pt x="733" y="1374"/>
                  </a:lnTo>
                  <a:lnTo>
                    <a:pt x="766" y="1360"/>
                  </a:lnTo>
                  <a:lnTo>
                    <a:pt x="766" y="1360"/>
                  </a:lnTo>
                  <a:lnTo>
                    <a:pt x="663" y="1149"/>
                  </a:lnTo>
                  <a:lnTo>
                    <a:pt x="601" y="1026"/>
                  </a:lnTo>
                  <a:lnTo>
                    <a:pt x="545" y="918"/>
                  </a:lnTo>
                  <a:lnTo>
                    <a:pt x="545" y="918"/>
                  </a:lnTo>
                  <a:lnTo>
                    <a:pt x="536" y="901"/>
                  </a:lnTo>
                  <a:lnTo>
                    <a:pt x="527" y="886"/>
                  </a:lnTo>
                  <a:lnTo>
                    <a:pt x="516" y="872"/>
                  </a:lnTo>
                  <a:lnTo>
                    <a:pt x="505" y="860"/>
                  </a:lnTo>
                  <a:lnTo>
                    <a:pt x="493" y="847"/>
                  </a:lnTo>
                  <a:lnTo>
                    <a:pt x="482" y="836"/>
                  </a:lnTo>
                  <a:lnTo>
                    <a:pt x="469" y="826"/>
                  </a:lnTo>
                  <a:lnTo>
                    <a:pt x="456" y="817"/>
                  </a:lnTo>
                  <a:lnTo>
                    <a:pt x="443" y="809"/>
                  </a:lnTo>
                  <a:lnTo>
                    <a:pt x="429" y="802"/>
                  </a:lnTo>
                  <a:lnTo>
                    <a:pt x="417" y="796"/>
                  </a:lnTo>
                  <a:lnTo>
                    <a:pt x="404" y="791"/>
                  </a:lnTo>
                  <a:lnTo>
                    <a:pt x="390" y="788"/>
                  </a:lnTo>
                  <a:lnTo>
                    <a:pt x="377" y="784"/>
                  </a:lnTo>
                  <a:lnTo>
                    <a:pt x="365" y="783"/>
                  </a:lnTo>
                  <a:lnTo>
                    <a:pt x="353" y="782"/>
                  </a:lnTo>
                  <a:lnTo>
                    <a:pt x="78" y="26"/>
                  </a:lnTo>
                  <a:lnTo>
                    <a:pt x="78" y="26"/>
                  </a:lnTo>
                  <a:lnTo>
                    <a:pt x="74" y="19"/>
                  </a:lnTo>
                  <a:lnTo>
                    <a:pt x="69" y="12"/>
                  </a:lnTo>
                  <a:lnTo>
                    <a:pt x="64" y="8"/>
                  </a:lnTo>
                  <a:lnTo>
                    <a:pt x="57" y="3"/>
                  </a:lnTo>
                  <a:lnTo>
                    <a:pt x="50" y="1"/>
                  </a:lnTo>
                  <a:lnTo>
                    <a:pt x="42" y="0"/>
                  </a:lnTo>
                  <a:lnTo>
                    <a:pt x="33" y="1"/>
                  </a:lnTo>
                  <a:lnTo>
                    <a:pt x="25" y="2"/>
                  </a:lnTo>
                  <a:lnTo>
                    <a:pt x="25" y="2"/>
                  </a:lnTo>
                  <a:lnTo>
                    <a:pt x="18" y="5"/>
                  </a:lnTo>
                  <a:lnTo>
                    <a:pt x="13" y="11"/>
                  </a:lnTo>
                  <a:lnTo>
                    <a:pt x="7" y="17"/>
                  </a:lnTo>
                  <a:lnTo>
                    <a:pt x="3" y="23"/>
                  </a:lnTo>
                  <a:lnTo>
                    <a:pt x="1" y="31"/>
                  </a:lnTo>
                  <a:lnTo>
                    <a:pt x="0" y="38"/>
                  </a:lnTo>
                  <a:lnTo>
                    <a:pt x="0" y="46"/>
                  </a:lnTo>
                  <a:lnTo>
                    <a:pt x="2" y="54"/>
                  </a:lnTo>
                  <a:lnTo>
                    <a:pt x="276" y="810"/>
                  </a:lnTo>
                  <a:lnTo>
                    <a:pt x="276" y="810"/>
                  </a:lnTo>
                  <a:lnTo>
                    <a:pt x="268" y="817"/>
                  </a:lnTo>
                  <a:lnTo>
                    <a:pt x="261" y="825"/>
                  </a:lnTo>
                  <a:lnTo>
                    <a:pt x="253" y="834"/>
                  </a:lnTo>
                  <a:lnTo>
                    <a:pt x="246" y="845"/>
                  </a:lnTo>
                  <a:lnTo>
                    <a:pt x="240" y="855"/>
                  </a:lnTo>
                  <a:lnTo>
                    <a:pt x="233" y="867"/>
                  </a:lnTo>
                  <a:lnTo>
                    <a:pt x="228" y="878"/>
                  </a:lnTo>
                  <a:lnTo>
                    <a:pt x="223" y="891"/>
                  </a:lnTo>
                  <a:lnTo>
                    <a:pt x="219" y="904"/>
                  </a:lnTo>
                  <a:lnTo>
                    <a:pt x="216" y="918"/>
                  </a:lnTo>
                  <a:lnTo>
                    <a:pt x="212" y="932"/>
                  </a:lnTo>
                  <a:lnTo>
                    <a:pt x="210" y="947"/>
                  </a:lnTo>
                  <a:lnTo>
                    <a:pt x="209" y="962"/>
                  </a:lnTo>
                  <a:lnTo>
                    <a:pt x="209" y="977"/>
                  </a:lnTo>
                  <a:lnTo>
                    <a:pt x="209" y="993"/>
                  </a:lnTo>
                  <a:lnTo>
                    <a:pt x="210" y="1009"/>
                  </a:lnTo>
                  <a:lnTo>
                    <a:pt x="333" y="964"/>
                  </a:lnTo>
                  <a:lnTo>
                    <a:pt x="333" y="964"/>
                  </a:lnTo>
                  <a:lnTo>
                    <a:pt x="336" y="963"/>
                  </a:lnTo>
                  <a:lnTo>
                    <a:pt x="340" y="963"/>
                  </a:lnTo>
                  <a:lnTo>
                    <a:pt x="347" y="965"/>
                  </a:lnTo>
                  <a:lnTo>
                    <a:pt x="350" y="966"/>
                  </a:lnTo>
                  <a:lnTo>
                    <a:pt x="353" y="969"/>
                  </a:lnTo>
                  <a:lnTo>
                    <a:pt x="355" y="972"/>
                  </a:lnTo>
                  <a:lnTo>
                    <a:pt x="357" y="976"/>
                  </a:lnTo>
                  <a:lnTo>
                    <a:pt x="357" y="976"/>
                  </a:lnTo>
                  <a:lnTo>
                    <a:pt x="357" y="979"/>
                  </a:lnTo>
                  <a:lnTo>
                    <a:pt x="357" y="983"/>
                  </a:lnTo>
                  <a:lnTo>
                    <a:pt x="357" y="986"/>
                  </a:lnTo>
                  <a:lnTo>
                    <a:pt x="356" y="990"/>
                  </a:lnTo>
                  <a:lnTo>
                    <a:pt x="354" y="993"/>
                  </a:lnTo>
                  <a:lnTo>
                    <a:pt x="352" y="995"/>
                  </a:lnTo>
                  <a:lnTo>
                    <a:pt x="349" y="998"/>
                  </a:lnTo>
                  <a:lnTo>
                    <a:pt x="346" y="999"/>
                  </a:lnTo>
                  <a:lnTo>
                    <a:pt x="217" y="1047"/>
                  </a:lnTo>
                  <a:lnTo>
                    <a:pt x="217" y="1047"/>
                  </a:lnTo>
                  <a:lnTo>
                    <a:pt x="247" y="1177"/>
                  </a:lnTo>
                  <a:lnTo>
                    <a:pt x="281" y="1320"/>
                  </a:lnTo>
                  <a:lnTo>
                    <a:pt x="338" y="1547"/>
                  </a:lnTo>
                  <a:lnTo>
                    <a:pt x="338" y="1547"/>
                  </a:lnTo>
                  <a:lnTo>
                    <a:pt x="368" y="1541"/>
                  </a:lnTo>
                  <a:lnTo>
                    <a:pt x="396" y="1534"/>
                  </a:lnTo>
                  <a:lnTo>
                    <a:pt x="350" y="13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8">
              <a:extLst>
                <a:ext uri="{FF2B5EF4-FFF2-40B4-BE49-F238E27FC236}">
                  <a16:creationId xmlns:a16="http://schemas.microsoft.com/office/drawing/2014/main" id="{17E79742-EBE9-6BF6-C2B3-263A9097885A}"/>
                </a:ext>
              </a:extLst>
            </p:cNvPr>
            <p:cNvSpPr>
              <a:spLocks noEditPoints="1"/>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 name="T64" fmla="*/ 514 w 609"/>
                <a:gd name="T65" fmla="*/ 64 h 672"/>
                <a:gd name="T66" fmla="*/ 518 w 609"/>
                <a:gd name="T67" fmla="*/ 73 h 672"/>
                <a:gd name="T68" fmla="*/ 525 w 609"/>
                <a:gd name="T69" fmla="*/ 80 h 672"/>
                <a:gd name="T70" fmla="*/ 534 w 609"/>
                <a:gd name="T71" fmla="*/ 84 h 672"/>
                <a:gd name="T72" fmla="*/ 544 w 609"/>
                <a:gd name="T73" fmla="*/ 83 h 672"/>
                <a:gd name="T74" fmla="*/ 550 w 609"/>
                <a:gd name="T75" fmla="*/ 80 h 672"/>
                <a:gd name="T76" fmla="*/ 561 w 609"/>
                <a:gd name="T77" fmla="*/ 73 h 672"/>
                <a:gd name="T78" fmla="*/ 568 w 609"/>
                <a:gd name="T79" fmla="*/ 64 h 672"/>
                <a:gd name="T80" fmla="*/ 571 w 609"/>
                <a:gd name="T81" fmla="*/ 54 h 672"/>
                <a:gd name="T82" fmla="*/ 571 w 609"/>
                <a:gd name="T83" fmla="*/ 49 h 672"/>
                <a:gd name="T84" fmla="*/ 569 w 609"/>
                <a:gd name="T85" fmla="*/ 39 h 672"/>
                <a:gd name="T86" fmla="*/ 562 w 609"/>
                <a:gd name="T87" fmla="*/ 33 h 672"/>
                <a:gd name="T88" fmla="*/ 552 w 609"/>
                <a:gd name="T89" fmla="*/ 29 h 672"/>
                <a:gd name="T90" fmla="*/ 541 w 609"/>
                <a:gd name="T91" fmla="*/ 30 h 672"/>
                <a:gd name="T92" fmla="*/ 535 w 609"/>
                <a:gd name="T93" fmla="*/ 33 h 672"/>
                <a:gd name="T94" fmla="*/ 526 w 609"/>
                <a:gd name="T95" fmla="*/ 39 h 672"/>
                <a:gd name="T96" fmla="*/ 519 w 609"/>
                <a:gd name="T97" fmla="*/ 48 h 672"/>
                <a:gd name="T98" fmla="*/ 515 w 609"/>
                <a:gd name="T99" fmla="*/ 58 h 672"/>
                <a:gd name="T100" fmla="*/ 238 w 609"/>
                <a:gd name="T101" fmla="*/ 509 h 672"/>
                <a:gd name="T102" fmla="*/ 241 w 609"/>
                <a:gd name="T103" fmla="*/ 505 h 672"/>
                <a:gd name="T104" fmla="*/ 243 w 609"/>
                <a:gd name="T105" fmla="*/ 496 h 672"/>
                <a:gd name="T106" fmla="*/ 106 w 609"/>
                <a:gd name="T107" fmla="*/ 297 h 672"/>
                <a:gd name="T108" fmla="*/ 102 w 609"/>
                <a:gd name="T109" fmla="*/ 294 h 672"/>
                <a:gd name="T110" fmla="*/ 93 w 609"/>
                <a:gd name="T111" fmla="*/ 292 h 672"/>
                <a:gd name="T112" fmla="*/ 88 w 609"/>
                <a:gd name="T113" fmla="*/ 294 h 672"/>
                <a:gd name="T114" fmla="*/ 83 w 609"/>
                <a:gd name="T115" fmla="*/ 302 h 672"/>
                <a:gd name="T116" fmla="*/ 85 w 609"/>
                <a:gd name="T117" fmla="*/ 311 h 672"/>
                <a:gd name="T118" fmla="*/ 220 w 609"/>
                <a:gd name="T119" fmla="*/ 505 h 672"/>
                <a:gd name="T120" fmla="*/ 225 w 609"/>
                <a:gd name="T121" fmla="*/ 510 h 672"/>
                <a:gd name="T122" fmla="*/ 231 w 609"/>
                <a:gd name="T123" fmla="*/ 511 h 672"/>
                <a:gd name="T124" fmla="*/ 238 w 609"/>
                <a:gd name="T125" fmla="*/ 50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close/>
                  <a:moveTo>
                    <a:pt x="514" y="64"/>
                  </a:moveTo>
                  <a:lnTo>
                    <a:pt x="514" y="64"/>
                  </a:lnTo>
                  <a:lnTo>
                    <a:pt x="515" y="69"/>
                  </a:lnTo>
                  <a:lnTo>
                    <a:pt x="518" y="73"/>
                  </a:lnTo>
                  <a:lnTo>
                    <a:pt x="520" y="77"/>
                  </a:lnTo>
                  <a:lnTo>
                    <a:pt x="525" y="80"/>
                  </a:lnTo>
                  <a:lnTo>
                    <a:pt x="528" y="83"/>
                  </a:lnTo>
                  <a:lnTo>
                    <a:pt x="534" y="84"/>
                  </a:lnTo>
                  <a:lnTo>
                    <a:pt x="539" y="84"/>
                  </a:lnTo>
                  <a:lnTo>
                    <a:pt x="544" y="83"/>
                  </a:lnTo>
                  <a:lnTo>
                    <a:pt x="544" y="83"/>
                  </a:lnTo>
                  <a:lnTo>
                    <a:pt x="550" y="80"/>
                  </a:lnTo>
                  <a:lnTo>
                    <a:pt x="556" y="77"/>
                  </a:lnTo>
                  <a:lnTo>
                    <a:pt x="561" y="73"/>
                  </a:lnTo>
                  <a:lnTo>
                    <a:pt x="564" y="69"/>
                  </a:lnTo>
                  <a:lnTo>
                    <a:pt x="568" y="64"/>
                  </a:lnTo>
                  <a:lnTo>
                    <a:pt x="570" y="59"/>
                  </a:lnTo>
                  <a:lnTo>
                    <a:pt x="571" y="54"/>
                  </a:lnTo>
                  <a:lnTo>
                    <a:pt x="571" y="49"/>
                  </a:lnTo>
                  <a:lnTo>
                    <a:pt x="571" y="49"/>
                  </a:lnTo>
                  <a:lnTo>
                    <a:pt x="570" y="43"/>
                  </a:lnTo>
                  <a:lnTo>
                    <a:pt x="569" y="39"/>
                  </a:lnTo>
                  <a:lnTo>
                    <a:pt x="565" y="35"/>
                  </a:lnTo>
                  <a:lnTo>
                    <a:pt x="562" y="33"/>
                  </a:lnTo>
                  <a:lnTo>
                    <a:pt x="557" y="30"/>
                  </a:lnTo>
                  <a:lnTo>
                    <a:pt x="552" y="29"/>
                  </a:lnTo>
                  <a:lnTo>
                    <a:pt x="547" y="29"/>
                  </a:lnTo>
                  <a:lnTo>
                    <a:pt x="541" y="30"/>
                  </a:lnTo>
                  <a:lnTo>
                    <a:pt x="541" y="30"/>
                  </a:lnTo>
                  <a:lnTo>
                    <a:pt x="535" y="33"/>
                  </a:lnTo>
                  <a:lnTo>
                    <a:pt x="530" y="35"/>
                  </a:lnTo>
                  <a:lnTo>
                    <a:pt x="526" y="39"/>
                  </a:lnTo>
                  <a:lnTo>
                    <a:pt x="521" y="43"/>
                  </a:lnTo>
                  <a:lnTo>
                    <a:pt x="519" y="48"/>
                  </a:lnTo>
                  <a:lnTo>
                    <a:pt x="516" y="54"/>
                  </a:lnTo>
                  <a:lnTo>
                    <a:pt x="515" y="58"/>
                  </a:lnTo>
                  <a:lnTo>
                    <a:pt x="514" y="64"/>
                  </a:lnTo>
                  <a:close/>
                  <a:moveTo>
                    <a:pt x="238" y="509"/>
                  </a:moveTo>
                  <a:lnTo>
                    <a:pt x="238" y="509"/>
                  </a:lnTo>
                  <a:lnTo>
                    <a:pt x="241" y="505"/>
                  </a:lnTo>
                  <a:lnTo>
                    <a:pt x="243" y="501"/>
                  </a:lnTo>
                  <a:lnTo>
                    <a:pt x="243" y="496"/>
                  </a:lnTo>
                  <a:lnTo>
                    <a:pt x="241" y="491"/>
                  </a:lnTo>
                  <a:lnTo>
                    <a:pt x="106" y="297"/>
                  </a:lnTo>
                  <a:lnTo>
                    <a:pt x="106" y="297"/>
                  </a:lnTo>
                  <a:lnTo>
                    <a:pt x="102" y="294"/>
                  </a:lnTo>
                  <a:lnTo>
                    <a:pt x="97" y="292"/>
                  </a:lnTo>
                  <a:lnTo>
                    <a:pt x="93" y="292"/>
                  </a:lnTo>
                  <a:lnTo>
                    <a:pt x="88" y="294"/>
                  </a:lnTo>
                  <a:lnTo>
                    <a:pt x="88" y="294"/>
                  </a:lnTo>
                  <a:lnTo>
                    <a:pt x="85" y="297"/>
                  </a:lnTo>
                  <a:lnTo>
                    <a:pt x="83" y="302"/>
                  </a:lnTo>
                  <a:lnTo>
                    <a:pt x="83" y="307"/>
                  </a:lnTo>
                  <a:lnTo>
                    <a:pt x="85" y="311"/>
                  </a:lnTo>
                  <a:lnTo>
                    <a:pt x="220" y="505"/>
                  </a:lnTo>
                  <a:lnTo>
                    <a:pt x="220" y="505"/>
                  </a:lnTo>
                  <a:lnTo>
                    <a:pt x="223" y="508"/>
                  </a:lnTo>
                  <a:lnTo>
                    <a:pt x="225" y="510"/>
                  </a:lnTo>
                  <a:lnTo>
                    <a:pt x="231" y="511"/>
                  </a:lnTo>
                  <a:lnTo>
                    <a:pt x="231" y="511"/>
                  </a:lnTo>
                  <a:lnTo>
                    <a:pt x="234" y="511"/>
                  </a:lnTo>
                  <a:lnTo>
                    <a:pt x="238"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39">
              <a:extLst>
                <a:ext uri="{FF2B5EF4-FFF2-40B4-BE49-F238E27FC236}">
                  <a16:creationId xmlns:a16="http://schemas.microsoft.com/office/drawing/2014/main" id="{29E63F21-ED4C-0972-65D3-F7DAA683BF03}"/>
                </a:ext>
              </a:extLst>
            </p:cNvPr>
            <p:cNvSpPr>
              <a:spLocks/>
            </p:cNvSpPr>
            <p:nvPr/>
          </p:nvSpPr>
          <p:spPr bwMode="auto">
            <a:xfrm>
              <a:off x="4270375" y="4657725"/>
              <a:ext cx="322262" cy="355600"/>
            </a:xfrm>
            <a:custGeom>
              <a:avLst/>
              <a:gdLst>
                <a:gd name="T0" fmla="*/ 427 w 609"/>
                <a:gd name="T1" fmla="*/ 212 h 672"/>
                <a:gd name="T2" fmla="*/ 477 w 609"/>
                <a:gd name="T3" fmla="*/ 271 h 672"/>
                <a:gd name="T4" fmla="*/ 492 w 609"/>
                <a:gd name="T5" fmla="*/ 294 h 672"/>
                <a:gd name="T6" fmla="*/ 503 w 609"/>
                <a:gd name="T7" fmla="*/ 318 h 672"/>
                <a:gd name="T8" fmla="*/ 508 w 609"/>
                <a:gd name="T9" fmla="*/ 345 h 672"/>
                <a:gd name="T10" fmla="*/ 508 w 609"/>
                <a:gd name="T11" fmla="*/ 371 h 672"/>
                <a:gd name="T12" fmla="*/ 504 w 609"/>
                <a:gd name="T13" fmla="*/ 396 h 672"/>
                <a:gd name="T14" fmla="*/ 494 w 609"/>
                <a:gd name="T15" fmla="*/ 422 h 672"/>
                <a:gd name="T16" fmla="*/ 479 w 609"/>
                <a:gd name="T17" fmla="*/ 444 h 672"/>
                <a:gd name="T18" fmla="*/ 460 w 609"/>
                <a:gd name="T19" fmla="*/ 463 h 672"/>
                <a:gd name="T20" fmla="*/ 0 w 609"/>
                <a:gd name="T21" fmla="*/ 288 h 672"/>
                <a:gd name="T22" fmla="*/ 183 w 609"/>
                <a:gd name="T23" fmla="*/ 136 h 672"/>
                <a:gd name="T24" fmla="*/ 207 w 609"/>
                <a:gd name="T25" fmla="*/ 121 h 672"/>
                <a:gd name="T26" fmla="*/ 231 w 609"/>
                <a:gd name="T27" fmla="*/ 111 h 672"/>
                <a:gd name="T28" fmla="*/ 258 w 609"/>
                <a:gd name="T29" fmla="*/ 105 h 672"/>
                <a:gd name="T30" fmla="*/ 283 w 609"/>
                <a:gd name="T31" fmla="*/ 105 h 672"/>
                <a:gd name="T32" fmla="*/ 310 w 609"/>
                <a:gd name="T33" fmla="*/ 109 h 672"/>
                <a:gd name="T34" fmla="*/ 334 w 609"/>
                <a:gd name="T35" fmla="*/ 120 h 672"/>
                <a:gd name="T36" fmla="*/ 356 w 609"/>
                <a:gd name="T37" fmla="*/ 134 h 672"/>
                <a:gd name="T38" fmla="*/ 376 w 609"/>
                <a:gd name="T39" fmla="*/ 153 h 672"/>
                <a:gd name="T40" fmla="*/ 507 w 609"/>
                <a:gd name="T41" fmla="*/ 28 h 672"/>
                <a:gd name="T42" fmla="*/ 518 w 609"/>
                <a:gd name="T43" fmla="*/ 18 h 672"/>
                <a:gd name="T44" fmla="*/ 541 w 609"/>
                <a:gd name="T45" fmla="*/ 4 h 672"/>
                <a:gd name="T46" fmla="*/ 558 w 609"/>
                <a:gd name="T47" fmla="*/ 0 h 672"/>
                <a:gd name="T48" fmla="*/ 570 w 609"/>
                <a:gd name="T49" fmla="*/ 1 h 672"/>
                <a:gd name="T50" fmla="*/ 580 w 609"/>
                <a:gd name="T51" fmla="*/ 5 h 672"/>
                <a:gd name="T52" fmla="*/ 591 w 609"/>
                <a:gd name="T53" fmla="*/ 12 h 672"/>
                <a:gd name="T54" fmla="*/ 595 w 609"/>
                <a:gd name="T55" fmla="*/ 17 h 672"/>
                <a:gd name="T56" fmla="*/ 607 w 609"/>
                <a:gd name="T57" fmla="*/ 40 h 672"/>
                <a:gd name="T58" fmla="*/ 609 w 609"/>
                <a:gd name="T59" fmla="*/ 64 h 672"/>
                <a:gd name="T60" fmla="*/ 602 w 609"/>
                <a:gd name="T61" fmla="*/ 87 h 672"/>
                <a:gd name="T62" fmla="*/ 587 w 609"/>
                <a:gd name="T63" fmla="*/ 10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672">
                  <a:moveTo>
                    <a:pt x="587" y="107"/>
                  </a:moveTo>
                  <a:lnTo>
                    <a:pt x="427" y="212"/>
                  </a:lnTo>
                  <a:lnTo>
                    <a:pt x="477" y="271"/>
                  </a:lnTo>
                  <a:lnTo>
                    <a:pt x="477" y="271"/>
                  </a:lnTo>
                  <a:lnTo>
                    <a:pt x="485" y="282"/>
                  </a:lnTo>
                  <a:lnTo>
                    <a:pt x="492" y="294"/>
                  </a:lnTo>
                  <a:lnTo>
                    <a:pt x="498" y="306"/>
                  </a:lnTo>
                  <a:lnTo>
                    <a:pt x="503" y="318"/>
                  </a:lnTo>
                  <a:lnTo>
                    <a:pt x="506" y="331"/>
                  </a:lnTo>
                  <a:lnTo>
                    <a:pt x="508" y="345"/>
                  </a:lnTo>
                  <a:lnTo>
                    <a:pt x="510" y="358"/>
                  </a:lnTo>
                  <a:lnTo>
                    <a:pt x="508" y="371"/>
                  </a:lnTo>
                  <a:lnTo>
                    <a:pt x="507" y="383"/>
                  </a:lnTo>
                  <a:lnTo>
                    <a:pt x="504" y="396"/>
                  </a:lnTo>
                  <a:lnTo>
                    <a:pt x="499" y="409"/>
                  </a:lnTo>
                  <a:lnTo>
                    <a:pt x="494" y="422"/>
                  </a:lnTo>
                  <a:lnTo>
                    <a:pt x="487" y="433"/>
                  </a:lnTo>
                  <a:lnTo>
                    <a:pt x="479" y="444"/>
                  </a:lnTo>
                  <a:lnTo>
                    <a:pt x="470" y="454"/>
                  </a:lnTo>
                  <a:lnTo>
                    <a:pt x="460" y="463"/>
                  </a:lnTo>
                  <a:lnTo>
                    <a:pt x="212" y="672"/>
                  </a:lnTo>
                  <a:lnTo>
                    <a:pt x="0" y="288"/>
                  </a:lnTo>
                  <a:lnTo>
                    <a:pt x="183" y="136"/>
                  </a:lnTo>
                  <a:lnTo>
                    <a:pt x="183" y="136"/>
                  </a:lnTo>
                  <a:lnTo>
                    <a:pt x="195" y="128"/>
                  </a:lnTo>
                  <a:lnTo>
                    <a:pt x="207" y="121"/>
                  </a:lnTo>
                  <a:lnTo>
                    <a:pt x="218" y="115"/>
                  </a:lnTo>
                  <a:lnTo>
                    <a:pt x="231" y="111"/>
                  </a:lnTo>
                  <a:lnTo>
                    <a:pt x="244" y="107"/>
                  </a:lnTo>
                  <a:lnTo>
                    <a:pt x="258" y="105"/>
                  </a:lnTo>
                  <a:lnTo>
                    <a:pt x="270" y="105"/>
                  </a:lnTo>
                  <a:lnTo>
                    <a:pt x="283" y="105"/>
                  </a:lnTo>
                  <a:lnTo>
                    <a:pt x="296" y="107"/>
                  </a:lnTo>
                  <a:lnTo>
                    <a:pt x="310" y="109"/>
                  </a:lnTo>
                  <a:lnTo>
                    <a:pt x="321" y="114"/>
                  </a:lnTo>
                  <a:lnTo>
                    <a:pt x="334" y="120"/>
                  </a:lnTo>
                  <a:lnTo>
                    <a:pt x="346" y="126"/>
                  </a:lnTo>
                  <a:lnTo>
                    <a:pt x="356" y="134"/>
                  </a:lnTo>
                  <a:lnTo>
                    <a:pt x="367" y="143"/>
                  </a:lnTo>
                  <a:lnTo>
                    <a:pt x="376" y="153"/>
                  </a:lnTo>
                  <a:lnTo>
                    <a:pt x="383" y="160"/>
                  </a:lnTo>
                  <a:lnTo>
                    <a:pt x="507" y="28"/>
                  </a:lnTo>
                  <a:lnTo>
                    <a:pt x="507" y="28"/>
                  </a:lnTo>
                  <a:lnTo>
                    <a:pt x="518" y="18"/>
                  </a:lnTo>
                  <a:lnTo>
                    <a:pt x="529" y="10"/>
                  </a:lnTo>
                  <a:lnTo>
                    <a:pt x="541" y="4"/>
                  </a:lnTo>
                  <a:lnTo>
                    <a:pt x="552" y="0"/>
                  </a:lnTo>
                  <a:lnTo>
                    <a:pt x="558" y="0"/>
                  </a:lnTo>
                  <a:lnTo>
                    <a:pt x="564" y="0"/>
                  </a:lnTo>
                  <a:lnTo>
                    <a:pt x="570" y="1"/>
                  </a:lnTo>
                  <a:lnTo>
                    <a:pt x="576" y="3"/>
                  </a:lnTo>
                  <a:lnTo>
                    <a:pt x="580" y="5"/>
                  </a:lnTo>
                  <a:lnTo>
                    <a:pt x="586" y="8"/>
                  </a:lnTo>
                  <a:lnTo>
                    <a:pt x="591" y="12"/>
                  </a:lnTo>
                  <a:lnTo>
                    <a:pt x="595" y="17"/>
                  </a:lnTo>
                  <a:lnTo>
                    <a:pt x="595" y="17"/>
                  </a:lnTo>
                  <a:lnTo>
                    <a:pt x="602" y="28"/>
                  </a:lnTo>
                  <a:lnTo>
                    <a:pt x="607" y="40"/>
                  </a:lnTo>
                  <a:lnTo>
                    <a:pt x="609" y="51"/>
                  </a:lnTo>
                  <a:lnTo>
                    <a:pt x="609" y="64"/>
                  </a:lnTo>
                  <a:lnTo>
                    <a:pt x="607" y="76"/>
                  </a:lnTo>
                  <a:lnTo>
                    <a:pt x="602" y="87"/>
                  </a:lnTo>
                  <a:lnTo>
                    <a:pt x="597" y="98"/>
                  </a:lnTo>
                  <a:lnTo>
                    <a:pt x="587" y="10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40">
              <a:extLst>
                <a:ext uri="{FF2B5EF4-FFF2-40B4-BE49-F238E27FC236}">
                  <a16:creationId xmlns:a16="http://schemas.microsoft.com/office/drawing/2014/main" id="{0835B438-59B7-381D-4A32-0D11AE813A62}"/>
                </a:ext>
              </a:extLst>
            </p:cNvPr>
            <p:cNvSpPr>
              <a:spLocks/>
            </p:cNvSpPr>
            <p:nvPr/>
          </p:nvSpPr>
          <p:spPr bwMode="auto">
            <a:xfrm>
              <a:off x="4543425" y="4673600"/>
              <a:ext cx="30162" cy="28575"/>
            </a:xfrm>
            <a:custGeom>
              <a:avLst/>
              <a:gdLst>
                <a:gd name="T0" fmla="*/ 0 w 57"/>
                <a:gd name="T1" fmla="*/ 35 h 55"/>
                <a:gd name="T2" fmla="*/ 0 w 57"/>
                <a:gd name="T3" fmla="*/ 35 h 55"/>
                <a:gd name="T4" fmla="*/ 1 w 57"/>
                <a:gd name="T5" fmla="*/ 40 h 55"/>
                <a:gd name="T6" fmla="*/ 4 w 57"/>
                <a:gd name="T7" fmla="*/ 44 h 55"/>
                <a:gd name="T8" fmla="*/ 6 w 57"/>
                <a:gd name="T9" fmla="*/ 48 h 55"/>
                <a:gd name="T10" fmla="*/ 11 w 57"/>
                <a:gd name="T11" fmla="*/ 51 h 55"/>
                <a:gd name="T12" fmla="*/ 14 w 57"/>
                <a:gd name="T13" fmla="*/ 54 h 55"/>
                <a:gd name="T14" fmla="*/ 20 w 57"/>
                <a:gd name="T15" fmla="*/ 55 h 55"/>
                <a:gd name="T16" fmla="*/ 25 w 57"/>
                <a:gd name="T17" fmla="*/ 55 h 55"/>
                <a:gd name="T18" fmla="*/ 30 w 57"/>
                <a:gd name="T19" fmla="*/ 54 h 55"/>
                <a:gd name="T20" fmla="*/ 30 w 57"/>
                <a:gd name="T21" fmla="*/ 54 h 55"/>
                <a:gd name="T22" fmla="*/ 36 w 57"/>
                <a:gd name="T23" fmla="*/ 51 h 55"/>
                <a:gd name="T24" fmla="*/ 42 w 57"/>
                <a:gd name="T25" fmla="*/ 48 h 55"/>
                <a:gd name="T26" fmla="*/ 47 w 57"/>
                <a:gd name="T27" fmla="*/ 44 h 55"/>
                <a:gd name="T28" fmla="*/ 50 w 57"/>
                <a:gd name="T29" fmla="*/ 40 h 55"/>
                <a:gd name="T30" fmla="*/ 54 w 57"/>
                <a:gd name="T31" fmla="*/ 35 h 55"/>
                <a:gd name="T32" fmla="*/ 56 w 57"/>
                <a:gd name="T33" fmla="*/ 30 h 55"/>
                <a:gd name="T34" fmla="*/ 57 w 57"/>
                <a:gd name="T35" fmla="*/ 25 h 55"/>
                <a:gd name="T36" fmla="*/ 57 w 57"/>
                <a:gd name="T37" fmla="*/ 20 h 55"/>
                <a:gd name="T38" fmla="*/ 57 w 57"/>
                <a:gd name="T39" fmla="*/ 20 h 55"/>
                <a:gd name="T40" fmla="*/ 56 w 57"/>
                <a:gd name="T41" fmla="*/ 14 h 55"/>
                <a:gd name="T42" fmla="*/ 55 w 57"/>
                <a:gd name="T43" fmla="*/ 10 h 55"/>
                <a:gd name="T44" fmla="*/ 51 w 57"/>
                <a:gd name="T45" fmla="*/ 6 h 55"/>
                <a:gd name="T46" fmla="*/ 48 w 57"/>
                <a:gd name="T47" fmla="*/ 4 h 55"/>
                <a:gd name="T48" fmla="*/ 43 w 57"/>
                <a:gd name="T49" fmla="*/ 1 h 55"/>
                <a:gd name="T50" fmla="*/ 38 w 57"/>
                <a:gd name="T51" fmla="*/ 0 h 55"/>
                <a:gd name="T52" fmla="*/ 33 w 57"/>
                <a:gd name="T53" fmla="*/ 0 h 55"/>
                <a:gd name="T54" fmla="*/ 27 w 57"/>
                <a:gd name="T55" fmla="*/ 1 h 55"/>
                <a:gd name="T56" fmla="*/ 27 w 57"/>
                <a:gd name="T57" fmla="*/ 1 h 55"/>
                <a:gd name="T58" fmla="*/ 21 w 57"/>
                <a:gd name="T59" fmla="*/ 4 h 55"/>
                <a:gd name="T60" fmla="*/ 16 w 57"/>
                <a:gd name="T61" fmla="*/ 6 h 55"/>
                <a:gd name="T62" fmla="*/ 12 w 57"/>
                <a:gd name="T63" fmla="*/ 10 h 55"/>
                <a:gd name="T64" fmla="*/ 7 w 57"/>
                <a:gd name="T65" fmla="*/ 14 h 55"/>
                <a:gd name="T66" fmla="*/ 5 w 57"/>
                <a:gd name="T67" fmla="*/ 19 h 55"/>
                <a:gd name="T68" fmla="*/ 2 w 57"/>
                <a:gd name="T69" fmla="*/ 25 h 55"/>
                <a:gd name="T70" fmla="*/ 1 w 57"/>
                <a:gd name="T71" fmla="*/ 29 h 55"/>
                <a:gd name="T72" fmla="*/ 0 w 57"/>
                <a:gd name="T7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5">
                  <a:moveTo>
                    <a:pt x="0" y="35"/>
                  </a:moveTo>
                  <a:lnTo>
                    <a:pt x="0" y="35"/>
                  </a:lnTo>
                  <a:lnTo>
                    <a:pt x="1" y="40"/>
                  </a:lnTo>
                  <a:lnTo>
                    <a:pt x="4" y="44"/>
                  </a:lnTo>
                  <a:lnTo>
                    <a:pt x="6" y="48"/>
                  </a:lnTo>
                  <a:lnTo>
                    <a:pt x="11" y="51"/>
                  </a:lnTo>
                  <a:lnTo>
                    <a:pt x="14" y="54"/>
                  </a:lnTo>
                  <a:lnTo>
                    <a:pt x="20" y="55"/>
                  </a:lnTo>
                  <a:lnTo>
                    <a:pt x="25" y="55"/>
                  </a:lnTo>
                  <a:lnTo>
                    <a:pt x="30" y="54"/>
                  </a:lnTo>
                  <a:lnTo>
                    <a:pt x="30" y="54"/>
                  </a:lnTo>
                  <a:lnTo>
                    <a:pt x="36" y="51"/>
                  </a:lnTo>
                  <a:lnTo>
                    <a:pt x="42" y="48"/>
                  </a:lnTo>
                  <a:lnTo>
                    <a:pt x="47" y="44"/>
                  </a:lnTo>
                  <a:lnTo>
                    <a:pt x="50" y="40"/>
                  </a:lnTo>
                  <a:lnTo>
                    <a:pt x="54" y="35"/>
                  </a:lnTo>
                  <a:lnTo>
                    <a:pt x="56" y="30"/>
                  </a:lnTo>
                  <a:lnTo>
                    <a:pt x="57" y="25"/>
                  </a:lnTo>
                  <a:lnTo>
                    <a:pt x="57" y="20"/>
                  </a:lnTo>
                  <a:lnTo>
                    <a:pt x="57" y="20"/>
                  </a:lnTo>
                  <a:lnTo>
                    <a:pt x="56" y="14"/>
                  </a:lnTo>
                  <a:lnTo>
                    <a:pt x="55" y="10"/>
                  </a:lnTo>
                  <a:lnTo>
                    <a:pt x="51" y="6"/>
                  </a:lnTo>
                  <a:lnTo>
                    <a:pt x="48" y="4"/>
                  </a:lnTo>
                  <a:lnTo>
                    <a:pt x="43" y="1"/>
                  </a:lnTo>
                  <a:lnTo>
                    <a:pt x="38" y="0"/>
                  </a:lnTo>
                  <a:lnTo>
                    <a:pt x="33" y="0"/>
                  </a:lnTo>
                  <a:lnTo>
                    <a:pt x="27" y="1"/>
                  </a:lnTo>
                  <a:lnTo>
                    <a:pt x="27" y="1"/>
                  </a:lnTo>
                  <a:lnTo>
                    <a:pt x="21" y="4"/>
                  </a:lnTo>
                  <a:lnTo>
                    <a:pt x="16" y="6"/>
                  </a:lnTo>
                  <a:lnTo>
                    <a:pt x="12" y="10"/>
                  </a:lnTo>
                  <a:lnTo>
                    <a:pt x="7" y="14"/>
                  </a:lnTo>
                  <a:lnTo>
                    <a:pt x="5" y="19"/>
                  </a:lnTo>
                  <a:lnTo>
                    <a:pt x="2" y="25"/>
                  </a:lnTo>
                  <a:lnTo>
                    <a:pt x="1" y="29"/>
                  </a:lnTo>
                  <a:lnTo>
                    <a:pt x="0" y="35"/>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41">
              <a:extLst>
                <a:ext uri="{FF2B5EF4-FFF2-40B4-BE49-F238E27FC236}">
                  <a16:creationId xmlns:a16="http://schemas.microsoft.com/office/drawing/2014/main" id="{F6D5EE3B-C7C7-55D7-0309-082C314B2638}"/>
                </a:ext>
              </a:extLst>
            </p:cNvPr>
            <p:cNvSpPr>
              <a:spLocks/>
            </p:cNvSpPr>
            <p:nvPr/>
          </p:nvSpPr>
          <p:spPr bwMode="auto">
            <a:xfrm>
              <a:off x="4314825" y="4813300"/>
              <a:ext cx="84137" cy="115887"/>
            </a:xfrm>
            <a:custGeom>
              <a:avLst/>
              <a:gdLst>
                <a:gd name="T0" fmla="*/ 155 w 160"/>
                <a:gd name="T1" fmla="*/ 217 h 219"/>
                <a:gd name="T2" fmla="*/ 155 w 160"/>
                <a:gd name="T3" fmla="*/ 217 h 219"/>
                <a:gd name="T4" fmla="*/ 158 w 160"/>
                <a:gd name="T5" fmla="*/ 213 h 219"/>
                <a:gd name="T6" fmla="*/ 160 w 160"/>
                <a:gd name="T7" fmla="*/ 209 h 219"/>
                <a:gd name="T8" fmla="*/ 160 w 160"/>
                <a:gd name="T9" fmla="*/ 204 h 219"/>
                <a:gd name="T10" fmla="*/ 158 w 160"/>
                <a:gd name="T11" fmla="*/ 199 h 219"/>
                <a:gd name="T12" fmla="*/ 23 w 160"/>
                <a:gd name="T13" fmla="*/ 5 h 219"/>
                <a:gd name="T14" fmla="*/ 23 w 160"/>
                <a:gd name="T15" fmla="*/ 5 h 219"/>
                <a:gd name="T16" fmla="*/ 19 w 160"/>
                <a:gd name="T17" fmla="*/ 2 h 219"/>
                <a:gd name="T18" fmla="*/ 14 w 160"/>
                <a:gd name="T19" fmla="*/ 0 h 219"/>
                <a:gd name="T20" fmla="*/ 10 w 160"/>
                <a:gd name="T21" fmla="*/ 0 h 219"/>
                <a:gd name="T22" fmla="*/ 5 w 160"/>
                <a:gd name="T23" fmla="*/ 2 h 219"/>
                <a:gd name="T24" fmla="*/ 5 w 160"/>
                <a:gd name="T25" fmla="*/ 2 h 219"/>
                <a:gd name="T26" fmla="*/ 2 w 160"/>
                <a:gd name="T27" fmla="*/ 5 h 219"/>
                <a:gd name="T28" fmla="*/ 0 w 160"/>
                <a:gd name="T29" fmla="*/ 10 h 219"/>
                <a:gd name="T30" fmla="*/ 0 w 160"/>
                <a:gd name="T31" fmla="*/ 15 h 219"/>
                <a:gd name="T32" fmla="*/ 2 w 160"/>
                <a:gd name="T33" fmla="*/ 19 h 219"/>
                <a:gd name="T34" fmla="*/ 137 w 160"/>
                <a:gd name="T35" fmla="*/ 213 h 219"/>
                <a:gd name="T36" fmla="*/ 137 w 160"/>
                <a:gd name="T37" fmla="*/ 213 h 219"/>
                <a:gd name="T38" fmla="*/ 140 w 160"/>
                <a:gd name="T39" fmla="*/ 216 h 219"/>
                <a:gd name="T40" fmla="*/ 142 w 160"/>
                <a:gd name="T41" fmla="*/ 218 h 219"/>
                <a:gd name="T42" fmla="*/ 148 w 160"/>
                <a:gd name="T43" fmla="*/ 219 h 219"/>
                <a:gd name="T44" fmla="*/ 148 w 160"/>
                <a:gd name="T45" fmla="*/ 219 h 219"/>
                <a:gd name="T46" fmla="*/ 151 w 160"/>
                <a:gd name="T47" fmla="*/ 219 h 219"/>
                <a:gd name="T48" fmla="*/ 155 w 160"/>
                <a:gd name="T49" fmla="*/ 2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219">
                  <a:moveTo>
                    <a:pt x="155" y="217"/>
                  </a:moveTo>
                  <a:lnTo>
                    <a:pt x="155" y="217"/>
                  </a:lnTo>
                  <a:lnTo>
                    <a:pt x="158" y="213"/>
                  </a:lnTo>
                  <a:lnTo>
                    <a:pt x="160" y="209"/>
                  </a:lnTo>
                  <a:lnTo>
                    <a:pt x="160" y="204"/>
                  </a:lnTo>
                  <a:lnTo>
                    <a:pt x="158" y="199"/>
                  </a:lnTo>
                  <a:lnTo>
                    <a:pt x="23" y="5"/>
                  </a:lnTo>
                  <a:lnTo>
                    <a:pt x="23" y="5"/>
                  </a:lnTo>
                  <a:lnTo>
                    <a:pt x="19" y="2"/>
                  </a:lnTo>
                  <a:lnTo>
                    <a:pt x="14" y="0"/>
                  </a:lnTo>
                  <a:lnTo>
                    <a:pt x="10" y="0"/>
                  </a:lnTo>
                  <a:lnTo>
                    <a:pt x="5" y="2"/>
                  </a:lnTo>
                  <a:lnTo>
                    <a:pt x="5" y="2"/>
                  </a:lnTo>
                  <a:lnTo>
                    <a:pt x="2" y="5"/>
                  </a:lnTo>
                  <a:lnTo>
                    <a:pt x="0" y="10"/>
                  </a:lnTo>
                  <a:lnTo>
                    <a:pt x="0" y="15"/>
                  </a:lnTo>
                  <a:lnTo>
                    <a:pt x="2" y="19"/>
                  </a:lnTo>
                  <a:lnTo>
                    <a:pt x="137" y="213"/>
                  </a:lnTo>
                  <a:lnTo>
                    <a:pt x="137" y="213"/>
                  </a:lnTo>
                  <a:lnTo>
                    <a:pt x="140" y="216"/>
                  </a:lnTo>
                  <a:lnTo>
                    <a:pt x="142" y="218"/>
                  </a:lnTo>
                  <a:lnTo>
                    <a:pt x="148" y="219"/>
                  </a:lnTo>
                  <a:lnTo>
                    <a:pt x="148" y="219"/>
                  </a:lnTo>
                  <a:lnTo>
                    <a:pt x="151" y="219"/>
                  </a:lnTo>
                  <a:lnTo>
                    <a:pt x="155" y="217"/>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17" name="Grupa 16">
              <a:extLst>
                <a:ext uri="{FF2B5EF4-FFF2-40B4-BE49-F238E27FC236}">
                  <a16:creationId xmlns:a16="http://schemas.microsoft.com/office/drawing/2014/main" id="{AA2C08D0-D437-C59F-FFC7-CBF6F70030F7}"/>
                </a:ext>
              </a:extLst>
            </p:cNvPr>
            <p:cNvGrpSpPr/>
            <p:nvPr/>
          </p:nvGrpSpPr>
          <p:grpSpPr>
            <a:xfrm>
              <a:off x="4225925" y="4981575"/>
              <a:ext cx="79375" cy="39687"/>
              <a:chOff x="4225925" y="4981575"/>
              <a:chExt cx="79375" cy="39687"/>
            </a:xfrm>
            <a:grpFill/>
          </p:grpSpPr>
          <p:sp>
            <p:nvSpPr>
              <p:cNvPr id="18" name="Freeform 42">
                <a:extLst>
                  <a:ext uri="{FF2B5EF4-FFF2-40B4-BE49-F238E27FC236}">
                    <a16:creationId xmlns:a16="http://schemas.microsoft.com/office/drawing/2014/main" id="{F6BBFA04-225F-120D-439F-1B055EB885EB}"/>
                  </a:ext>
                </a:extLst>
              </p:cNvPr>
              <p:cNvSpPr>
                <a:spLocks/>
              </p:cNvSpPr>
              <p:nvPr/>
            </p:nvSpPr>
            <p:spPr bwMode="auto">
              <a:xfrm>
                <a:off x="4271963" y="4981575"/>
                <a:ext cx="33337" cy="31750"/>
              </a:xfrm>
              <a:custGeom>
                <a:avLst/>
                <a:gdLst>
                  <a:gd name="T0" fmla="*/ 31 w 61"/>
                  <a:gd name="T1" fmla="*/ 0 h 60"/>
                  <a:gd name="T2" fmla="*/ 31 w 61"/>
                  <a:gd name="T3" fmla="*/ 0 h 60"/>
                  <a:gd name="T4" fmla="*/ 25 w 61"/>
                  <a:gd name="T5" fmla="*/ 0 h 60"/>
                  <a:gd name="T6" fmla="*/ 19 w 61"/>
                  <a:gd name="T7" fmla="*/ 2 h 60"/>
                  <a:gd name="T8" fmla="*/ 14 w 61"/>
                  <a:gd name="T9" fmla="*/ 4 h 60"/>
                  <a:gd name="T10" fmla="*/ 10 w 61"/>
                  <a:gd name="T11" fmla="*/ 8 h 60"/>
                  <a:gd name="T12" fmla="*/ 6 w 61"/>
                  <a:gd name="T13" fmla="*/ 12 h 60"/>
                  <a:gd name="T14" fmla="*/ 3 w 61"/>
                  <a:gd name="T15" fmla="*/ 17 h 60"/>
                  <a:gd name="T16" fmla="*/ 2 w 61"/>
                  <a:gd name="T17" fmla="*/ 23 h 60"/>
                  <a:gd name="T18" fmla="*/ 0 w 61"/>
                  <a:gd name="T19" fmla="*/ 30 h 60"/>
                  <a:gd name="T20" fmla="*/ 0 w 61"/>
                  <a:gd name="T21" fmla="*/ 30 h 60"/>
                  <a:gd name="T22" fmla="*/ 2 w 61"/>
                  <a:gd name="T23" fmla="*/ 36 h 60"/>
                  <a:gd name="T24" fmla="*/ 3 w 61"/>
                  <a:gd name="T25" fmla="*/ 41 h 60"/>
                  <a:gd name="T26" fmla="*/ 6 w 61"/>
                  <a:gd name="T27" fmla="*/ 46 h 60"/>
                  <a:gd name="T28" fmla="*/ 10 w 61"/>
                  <a:gd name="T29" fmla="*/ 51 h 60"/>
                  <a:gd name="T30" fmla="*/ 14 w 61"/>
                  <a:gd name="T31" fmla="*/ 54 h 60"/>
                  <a:gd name="T32" fmla="*/ 19 w 61"/>
                  <a:gd name="T33" fmla="*/ 57 h 60"/>
                  <a:gd name="T34" fmla="*/ 25 w 61"/>
                  <a:gd name="T35" fmla="*/ 59 h 60"/>
                  <a:gd name="T36" fmla="*/ 31 w 61"/>
                  <a:gd name="T37" fmla="*/ 60 h 60"/>
                  <a:gd name="T38" fmla="*/ 31 w 61"/>
                  <a:gd name="T39" fmla="*/ 60 h 60"/>
                  <a:gd name="T40" fmla="*/ 36 w 61"/>
                  <a:gd name="T41" fmla="*/ 59 h 60"/>
                  <a:gd name="T42" fmla="*/ 42 w 61"/>
                  <a:gd name="T43" fmla="*/ 57 h 60"/>
                  <a:gd name="T44" fmla="*/ 48 w 61"/>
                  <a:gd name="T45" fmla="*/ 54 h 60"/>
                  <a:gd name="T46" fmla="*/ 51 w 61"/>
                  <a:gd name="T47" fmla="*/ 51 h 60"/>
                  <a:gd name="T48" fmla="*/ 56 w 61"/>
                  <a:gd name="T49" fmla="*/ 46 h 60"/>
                  <a:gd name="T50" fmla="*/ 58 w 61"/>
                  <a:gd name="T51" fmla="*/ 41 h 60"/>
                  <a:gd name="T52" fmla="*/ 61 w 61"/>
                  <a:gd name="T53" fmla="*/ 36 h 60"/>
                  <a:gd name="T54" fmla="*/ 61 w 61"/>
                  <a:gd name="T55" fmla="*/ 30 h 60"/>
                  <a:gd name="T56" fmla="*/ 61 w 61"/>
                  <a:gd name="T57" fmla="*/ 30 h 60"/>
                  <a:gd name="T58" fmla="*/ 61 w 61"/>
                  <a:gd name="T59" fmla="*/ 23 h 60"/>
                  <a:gd name="T60" fmla="*/ 58 w 61"/>
                  <a:gd name="T61" fmla="*/ 17 h 60"/>
                  <a:gd name="T62" fmla="*/ 56 w 61"/>
                  <a:gd name="T63" fmla="*/ 12 h 60"/>
                  <a:gd name="T64" fmla="*/ 51 w 61"/>
                  <a:gd name="T65" fmla="*/ 8 h 60"/>
                  <a:gd name="T66" fmla="*/ 48 w 61"/>
                  <a:gd name="T67" fmla="*/ 4 h 60"/>
                  <a:gd name="T68" fmla="*/ 42 w 61"/>
                  <a:gd name="T69" fmla="*/ 2 h 60"/>
                  <a:gd name="T70" fmla="*/ 36 w 61"/>
                  <a:gd name="T71" fmla="*/ 0 h 60"/>
                  <a:gd name="T72" fmla="*/ 31 w 61"/>
                  <a:gd name="T73" fmla="*/ 0 h 60"/>
                  <a:gd name="T74" fmla="*/ 31 w 61"/>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60">
                    <a:moveTo>
                      <a:pt x="31" y="0"/>
                    </a:moveTo>
                    <a:lnTo>
                      <a:pt x="31" y="0"/>
                    </a:lnTo>
                    <a:lnTo>
                      <a:pt x="25" y="0"/>
                    </a:lnTo>
                    <a:lnTo>
                      <a:pt x="19" y="2"/>
                    </a:lnTo>
                    <a:lnTo>
                      <a:pt x="14" y="4"/>
                    </a:lnTo>
                    <a:lnTo>
                      <a:pt x="10" y="8"/>
                    </a:lnTo>
                    <a:lnTo>
                      <a:pt x="6" y="12"/>
                    </a:lnTo>
                    <a:lnTo>
                      <a:pt x="3" y="17"/>
                    </a:lnTo>
                    <a:lnTo>
                      <a:pt x="2" y="23"/>
                    </a:lnTo>
                    <a:lnTo>
                      <a:pt x="0" y="30"/>
                    </a:lnTo>
                    <a:lnTo>
                      <a:pt x="0" y="30"/>
                    </a:lnTo>
                    <a:lnTo>
                      <a:pt x="2" y="36"/>
                    </a:lnTo>
                    <a:lnTo>
                      <a:pt x="3" y="41"/>
                    </a:lnTo>
                    <a:lnTo>
                      <a:pt x="6" y="46"/>
                    </a:lnTo>
                    <a:lnTo>
                      <a:pt x="10" y="51"/>
                    </a:lnTo>
                    <a:lnTo>
                      <a:pt x="14" y="54"/>
                    </a:lnTo>
                    <a:lnTo>
                      <a:pt x="19" y="57"/>
                    </a:lnTo>
                    <a:lnTo>
                      <a:pt x="25" y="59"/>
                    </a:lnTo>
                    <a:lnTo>
                      <a:pt x="31" y="60"/>
                    </a:lnTo>
                    <a:lnTo>
                      <a:pt x="31" y="60"/>
                    </a:lnTo>
                    <a:lnTo>
                      <a:pt x="36" y="59"/>
                    </a:lnTo>
                    <a:lnTo>
                      <a:pt x="42" y="57"/>
                    </a:lnTo>
                    <a:lnTo>
                      <a:pt x="48" y="54"/>
                    </a:lnTo>
                    <a:lnTo>
                      <a:pt x="51" y="51"/>
                    </a:lnTo>
                    <a:lnTo>
                      <a:pt x="56" y="46"/>
                    </a:lnTo>
                    <a:lnTo>
                      <a:pt x="58" y="41"/>
                    </a:lnTo>
                    <a:lnTo>
                      <a:pt x="61" y="36"/>
                    </a:lnTo>
                    <a:lnTo>
                      <a:pt x="61" y="30"/>
                    </a:lnTo>
                    <a:lnTo>
                      <a:pt x="61" y="30"/>
                    </a:lnTo>
                    <a:lnTo>
                      <a:pt x="61" y="23"/>
                    </a:lnTo>
                    <a:lnTo>
                      <a:pt x="58" y="17"/>
                    </a:lnTo>
                    <a:lnTo>
                      <a:pt x="56" y="12"/>
                    </a:lnTo>
                    <a:lnTo>
                      <a:pt x="51" y="8"/>
                    </a:lnTo>
                    <a:lnTo>
                      <a:pt x="48" y="4"/>
                    </a:lnTo>
                    <a:lnTo>
                      <a:pt x="42" y="2"/>
                    </a:lnTo>
                    <a:lnTo>
                      <a:pt x="36"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3">
                <a:extLst>
                  <a:ext uri="{FF2B5EF4-FFF2-40B4-BE49-F238E27FC236}">
                    <a16:creationId xmlns:a16="http://schemas.microsoft.com/office/drawing/2014/main" id="{F1091117-4174-3F1A-D49B-2BA26108ED2D}"/>
                  </a:ext>
                </a:extLst>
              </p:cNvPr>
              <p:cNvSpPr>
                <a:spLocks/>
              </p:cNvSpPr>
              <p:nvPr/>
            </p:nvSpPr>
            <p:spPr bwMode="auto">
              <a:xfrm>
                <a:off x="4225925" y="5000625"/>
                <a:ext cx="19050" cy="20637"/>
              </a:xfrm>
              <a:custGeom>
                <a:avLst/>
                <a:gdLst>
                  <a:gd name="T0" fmla="*/ 19 w 37"/>
                  <a:gd name="T1" fmla="*/ 0 h 37"/>
                  <a:gd name="T2" fmla="*/ 19 w 37"/>
                  <a:gd name="T3" fmla="*/ 0 h 37"/>
                  <a:gd name="T4" fmla="*/ 15 w 37"/>
                  <a:gd name="T5" fmla="*/ 1 h 37"/>
                  <a:gd name="T6" fmla="*/ 12 w 37"/>
                  <a:gd name="T7" fmla="*/ 2 h 37"/>
                  <a:gd name="T8" fmla="*/ 6 w 37"/>
                  <a:gd name="T9" fmla="*/ 6 h 37"/>
                  <a:gd name="T10" fmla="*/ 2 w 37"/>
                  <a:gd name="T11" fmla="*/ 12 h 37"/>
                  <a:gd name="T12" fmla="*/ 1 w 37"/>
                  <a:gd name="T13" fmla="*/ 15 h 37"/>
                  <a:gd name="T14" fmla="*/ 0 w 37"/>
                  <a:gd name="T15" fmla="*/ 19 h 37"/>
                  <a:gd name="T16" fmla="*/ 0 w 37"/>
                  <a:gd name="T17" fmla="*/ 19 h 37"/>
                  <a:gd name="T18" fmla="*/ 1 w 37"/>
                  <a:gd name="T19" fmla="*/ 22 h 37"/>
                  <a:gd name="T20" fmla="*/ 2 w 37"/>
                  <a:gd name="T21" fmla="*/ 26 h 37"/>
                  <a:gd name="T22" fmla="*/ 6 w 37"/>
                  <a:gd name="T23" fmla="*/ 31 h 37"/>
                  <a:gd name="T24" fmla="*/ 12 w 37"/>
                  <a:gd name="T25" fmla="*/ 36 h 37"/>
                  <a:gd name="T26" fmla="*/ 15 w 37"/>
                  <a:gd name="T27" fmla="*/ 37 h 37"/>
                  <a:gd name="T28" fmla="*/ 19 w 37"/>
                  <a:gd name="T29" fmla="*/ 37 h 37"/>
                  <a:gd name="T30" fmla="*/ 19 w 37"/>
                  <a:gd name="T31" fmla="*/ 37 h 37"/>
                  <a:gd name="T32" fmla="*/ 23 w 37"/>
                  <a:gd name="T33" fmla="*/ 37 h 37"/>
                  <a:gd name="T34" fmla="*/ 26 w 37"/>
                  <a:gd name="T35" fmla="*/ 36 h 37"/>
                  <a:gd name="T36" fmla="*/ 32 w 37"/>
                  <a:gd name="T37" fmla="*/ 31 h 37"/>
                  <a:gd name="T38" fmla="*/ 36 w 37"/>
                  <a:gd name="T39" fmla="*/ 26 h 37"/>
                  <a:gd name="T40" fmla="*/ 37 w 37"/>
                  <a:gd name="T41" fmla="*/ 22 h 37"/>
                  <a:gd name="T42" fmla="*/ 37 w 37"/>
                  <a:gd name="T43" fmla="*/ 19 h 37"/>
                  <a:gd name="T44" fmla="*/ 37 w 37"/>
                  <a:gd name="T45" fmla="*/ 19 h 37"/>
                  <a:gd name="T46" fmla="*/ 37 w 37"/>
                  <a:gd name="T47" fmla="*/ 15 h 37"/>
                  <a:gd name="T48" fmla="*/ 36 w 37"/>
                  <a:gd name="T49" fmla="*/ 12 h 37"/>
                  <a:gd name="T50" fmla="*/ 32 w 37"/>
                  <a:gd name="T51" fmla="*/ 6 h 37"/>
                  <a:gd name="T52" fmla="*/ 26 w 37"/>
                  <a:gd name="T53" fmla="*/ 2 h 37"/>
                  <a:gd name="T54" fmla="*/ 23 w 37"/>
                  <a:gd name="T55" fmla="*/ 1 h 37"/>
                  <a:gd name="T56" fmla="*/ 19 w 37"/>
                  <a:gd name="T57" fmla="*/ 0 h 37"/>
                  <a:gd name="T58" fmla="*/ 19 w 37"/>
                  <a:gd name="T5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37">
                    <a:moveTo>
                      <a:pt x="19" y="0"/>
                    </a:moveTo>
                    <a:lnTo>
                      <a:pt x="19" y="0"/>
                    </a:lnTo>
                    <a:lnTo>
                      <a:pt x="15" y="1"/>
                    </a:lnTo>
                    <a:lnTo>
                      <a:pt x="12" y="2"/>
                    </a:lnTo>
                    <a:lnTo>
                      <a:pt x="6" y="6"/>
                    </a:lnTo>
                    <a:lnTo>
                      <a:pt x="2" y="12"/>
                    </a:lnTo>
                    <a:lnTo>
                      <a:pt x="1" y="15"/>
                    </a:lnTo>
                    <a:lnTo>
                      <a:pt x="0" y="19"/>
                    </a:lnTo>
                    <a:lnTo>
                      <a:pt x="0" y="19"/>
                    </a:lnTo>
                    <a:lnTo>
                      <a:pt x="1" y="22"/>
                    </a:lnTo>
                    <a:lnTo>
                      <a:pt x="2" y="26"/>
                    </a:lnTo>
                    <a:lnTo>
                      <a:pt x="6" y="31"/>
                    </a:lnTo>
                    <a:lnTo>
                      <a:pt x="12" y="36"/>
                    </a:lnTo>
                    <a:lnTo>
                      <a:pt x="15" y="37"/>
                    </a:lnTo>
                    <a:lnTo>
                      <a:pt x="19" y="37"/>
                    </a:lnTo>
                    <a:lnTo>
                      <a:pt x="19" y="37"/>
                    </a:lnTo>
                    <a:lnTo>
                      <a:pt x="23" y="37"/>
                    </a:lnTo>
                    <a:lnTo>
                      <a:pt x="26" y="36"/>
                    </a:lnTo>
                    <a:lnTo>
                      <a:pt x="32" y="31"/>
                    </a:lnTo>
                    <a:lnTo>
                      <a:pt x="36" y="26"/>
                    </a:lnTo>
                    <a:lnTo>
                      <a:pt x="37" y="22"/>
                    </a:lnTo>
                    <a:lnTo>
                      <a:pt x="37" y="19"/>
                    </a:lnTo>
                    <a:lnTo>
                      <a:pt x="37" y="19"/>
                    </a:lnTo>
                    <a:lnTo>
                      <a:pt x="37" y="15"/>
                    </a:lnTo>
                    <a:lnTo>
                      <a:pt x="36" y="12"/>
                    </a:lnTo>
                    <a:lnTo>
                      <a:pt x="32" y="6"/>
                    </a:lnTo>
                    <a:lnTo>
                      <a:pt x="26" y="2"/>
                    </a:lnTo>
                    <a:lnTo>
                      <a:pt x="23"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20" name="Grafika 19" descr="Fala">
            <a:extLst>
              <a:ext uri="{FF2B5EF4-FFF2-40B4-BE49-F238E27FC236}">
                <a16:creationId xmlns:a16="http://schemas.microsoft.com/office/drawing/2014/main" id="{AEF8DAB5-3437-5E3C-A700-A532047DBA5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29701" y="4441629"/>
            <a:ext cx="285641" cy="285641"/>
          </a:xfrm>
          <a:prstGeom prst="rect">
            <a:avLst/>
          </a:prstGeom>
        </p:spPr>
      </p:pic>
      <p:grpSp>
        <p:nvGrpSpPr>
          <p:cNvPr id="21" name="Grupa 20">
            <a:extLst>
              <a:ext uri="{FF2B5EF4-FFF2-40B4-BE49-F238E27FC236}">
                <a16:creationId xmlns:a16="http://schemas.microsoft.com/office/drawing/2014/main" id="{82E0482A-C852-7A56-793C-EABCD15A3594}"/>
              </a:ext>
            </a:extLst>
          </p:cNvPr>
          <p:cNvGrpSpPr/>
          <p:nvPr/>
        </p:nvGrpSpPr>
        <p:grpSpPr>
          <a:xfrm>
            <a:off x="3171789" y="4496631"/>
            <a:ext cx="222713" cy="247253"/>
            <a:chOff x="3273426" y="0"/>
            <a:chExt cx="2290763" cy="2543176"/>
          </a:xfrm>
          <a:solidFill>
            <a:srgbClr val="CDCDCD"/>
          </a:solidFill>
        </p:grpSpPr>
        <p:sp>
          <p:nvSpPr>
            <p:cNvPr id="22" name="Freeform 5">
              <a:extLst>
                <a:ext uri="{FF2B5EF4-FFF2-40B4-BE49-F238E27FC236}">
                  <a16:creationId xmlns:a16="http://schemas.microsoft.com/office/drawing/2014/main" id="{11DBE0F9-DBCF-D5AF-9325-9D5B48EBCE42}"/>
                </a:ext>
              </a:extLst>
            </p:cNvPr>
            <p:cNvSpPr>
              <a:spLocks/>
            </p:cNvSpPr>
            <p:nvPr/>
          </p:nvSpPr>
          <p:spPr bwMode="auto">
            <a:xfrm>
              <a:off x="3378201" y="0"/>
              <a:ext cx="1795463" cy="476250"/>
            </a:xfrm>
            <a:custGeom>
              <a:avLst/>
              <a:gdLst>
                <a:gd name="T0" fmla="*/ 456 w 1131"/>
                <a:gd name="T1" fmla="*/ 185 h 300"/>
                <a:gd name="T2" fmla="*/ 675 w 1131"/>
                <a:gd name="T3" fmla="*/ 300 h 300"/>
                <a:gd name="T4" fmla="*/ 1054 w 1131"/>
                <a:gd name="T5" fmla="*/ 185 h 300"/>
                <a:gd name="T6" fmla="*/ 1070 w 1131"/>
                <a:gd name="T7" fmla="*/ 183 h 300"/>
                <a:gd name="T8" fmla="*/ 1095 w 1131"/>
                <a:gd name="T9" fmla="*/ 171 h 300"/>
                <a:gd name="T10" fmla="*/ 1117 w 1131"/>
                <a:gd name="T11" fmla="*/ 151 h 300"/>
                <a:gd name="T12" fmla="*/ 1129 w 1131"/>
                <a:gd name="T13" fmla="*/ 123 h 300"/>
                <a:gd name="T14" fmla="*/ 1131 w 1131"/>
                <a:gd name="T15" fmla="*/ 103 h 300"/>
                <a:gd name="T16" fmla="*/ 1129 w 1131"/>
                <a:gd name="T17" fmla="*/ 87 h 300"/>
                <a:gd name="T18" fmla="*/ 1117 w 1131"/>
                <a:gd name="T19" fmla="*/ 62 h 300"/>
                <a:gd name="T20" fmla="*/ 1097 w 1131"/>
                <a:gd name="T21" fmla="*/ 42 h 300"/>
                <a:gd name="T22" fmla="*/ 1070 w 1131"/>
                <a:gd name="T23" fmla="*/ 32 h 300"/>
                <a:gd name="T24" fmla="*/ 720 w 1131"/>
                <a:gd name="T25" fmla="*/ 62 h 300"/>
                <a:gd name="T26" fmla="*/ 712 w 1131"/>
                <a:gd name="T27" fmla="*/ 50 h 300"/>
                <a:gd name="T28" fmla="*/ 685 w 1131"/>
                <a:gd name="T29" fmla="*/ 26 h 300"/>
                <a:gd name="T30" fmla="*/ 643 w 1131"/>
                <a:gd name="T31" fmla="*/ 10 h 300"/>
                <a:gd name="T32" fmla="*/ 593 w 1131"/>
                <a:gd name="T33" fmla="*/ 0 h 300"/>
                <a:gd name="T34" fmla="*/ 565 w 1131"/>
                <a:gd name="T35" fmla="*/ 0 h 300"/>
                <a:gd name="T36" fmla="*/ 512 w 1131"/>
                <a:gd name="T37" fmla="*/ 4 h 300"/>
                <a:gd name="T38" fmla="*/ 464 w 1131"/>
                <a:gd name="T39" fmla="*/ 18 h 300"/>
                <a:gd name="T40" fmla="*/ 430 w 1131"/>
                <a:gd name="T41" fmla="*/ 38 h 300"/>
                <a:gd name="T42" fmla="*/ 411 w 1131"/>
                <a:gd name="T43" fmla="*/ 62 h 300"/>
                <a:gd name="T44" fmla="*/ 77 w 1131"/>
                <a:gd name="T45" fmla="*/ 32 h 300"/>
                <a:gd name="T46" fmla="*/ 47 w 1131"/>
                <a:gd name="T47" fmla="*/ 36 h 300"/>
                <a:gd name="T48" fmla="*/ 21 w 1131"/>
                <a:gd name="T49" fmla="*/ 50 h 300"/>
                <a:gd name="T50" fmla="*/ 6 w 1131"/>
                <a:gd name="T51" fmla="*/ 73 h 300"/>
                <a:gd name="T52" fmla="*/ 0 w 1131"/>
                <a:gd name="T53" fmla="*/ 103 h 300"/>
                <a:gd name="T54" fmla="*/ 0 w 1131"/>
                <a:gd name="T55" fmla="*/ 107 h 300"/>
                <a:gd name="T56" fmla="*/ 6 w 1131"/>
                <a:gd name="T57" fmla="*/ 137 h 300"/>
                <a:gd name="T58" fmla="*/ 21 w 1131"/>
                <a:gd name="T59" fmla="*/ 161 h 300"/>
                <a:gd name="T60" fmla="*/ 47 w 1131"/>
                <a:gd name="T61" fmla="*/ 179 h 300"/>
                <a:gd name="T62" fmla="*/ 77 w 1131"/>
                <a:gd name="T63" fmla="*/ 18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1" h="300">
                  <a:moveTo>
                    <a:pt x="77" y="185"/>
                  </a:moveTo>
                  <a:lnTo>
                    <a:pt x="456" y="185"/>
                  </a:lnTo>
                  <a:lnTo>
                    <a:pt x="456" y="300"/>
                  </a:lnTo>
                  <a:lnTo>
                    <a:pt x="675" y="300"/>
                  </a:lnTo>
                  <a:lnTo>
                    <a:pt x="675" y="185"/>
                  </a:lnTo>
                  <a:lnTo>
                    <a:pt x="1054" y="185"/>
                  </a:lnTo>
                  <a:lnTo>
                    <a:pt x="1054" y="185"/>
                  </a:lnTo>
                  <a:lnTo>
                    <a:pt x="1070" y="183"/>
                  </a:lnTo>
                  <a:lnTo>
                    <a:pt x="1084" y="179"/>
                  </a:lnTo>
                  <a:lnTo>
                    <a:pt x="1095" y="171"/>
                  </a:lnTo>
                  <a:lnTo>
                    <a:pt x="1107" y="161"/>
                  </a:lnTo>
                  <a:lnTo>
                    <a:pt x="1117" y="151"/>
                  </a:lnTo>
                  <a:lnTo>
                    <a:pt x="1125" y="137"/>
                  </a:lnTo>
                  <a:lnTo>
                    <a:pt x="1129" y="123"/>
                  </a:lnTo>
                  <a:lnTo>
                    <a:pt x="1131" y="107"/>
                  </a:lnTo>
                  <a:lnTo>
                    <a:pt x="1131" y="103"/>
                  </a:lnTo>
                  <a:lnTo>
                    <a:pt x="1131" y="103"/>
                  </a:lnTo>
                  <a:lnTo>
                    <a:pt x="1129" y="87"/>
                  </a:lnTo>
                  <a:lnTo>
                    <a:pt x="1125" y="73"/>
                  </a:lnTo>
                  <a:lnTo>
                    <a:pt x="1117" y="62"/>
                  </a:lnTo>
                  <a:lnTo>
                    <a:pt x="1107" y="50"/>
                  </a:lnTo>
                  <a:lnTo>
                    <a:pt x="1097" y="42"/>
                  </a:lnTo>
                  <a:lnTo>
                    <a:pt x="1084" y="36"/>
                  </a:lnTo>
                  <a:lnTo>
                    <a:pt x="1070" y="32"/>
                  </a:lnTo>
                  <a:lnTo>
                    <a:pt x="1054" y="32"/>
                  </a:lnTo>
                  <a:lnTo>
                    <a:pt x="720" y="62"/>
                  </a:lnTo>
                  <a:lnTo>
                    <a:pt x="720" y="62"/>
                  </a:lnTo>
                  <a:lnTo>
                    <a:pt x="712" y="50"/>
                  </a:lnTo>
                  <a:lnTo>
                    <a:pt x="700" y="38"/>
                  </a:lnTo>
                  <a:lnTo>
                    <a:pt x="685" y="26"/>
                  </a:lnTo>
                  <a:lnTo>
                    <a:pt x="665" y="18"/>
                  </a:lnTo>
                  <a:lnTo>
                    <a:pt x="643" y="10"/>
                  </a:lnTo>
                  <a:lnTo>
                    <a:pt x="619" y="4"/>
                  </a:lnTo>
                  <a:lnTo>
                    <a:pt x="593" y="0"/>
                  </a:lnTo>
                  <a:lnTo>
                    <a:pt x="565" y="0"/>
                  </a:lnTo>
                  <a:lnTo>
                    <a:pt x="565" y="0"/>
                  </a:lnTo>
                  <a:lnTo>
                    <a:pt x="538" y="0"/>
                  </a:lnTo>
                  <a:lnTo>
                    <a:pt x="512" y="4"/>
                  </a:lnTo>
                  <a:lnTo>
                    <a:pt x="486" y="10"/>
                  </a:lnTo>
                  <a:lnTo>
                    <a:pt x="464" y="18"/>
                  </a:lnTo>
                  <a:lnTo>
                    <a:pt x="446" y="26"/>
                  </a:lnTo>
                  <a:lnTo>
                    <a:pt x="430" y="38"/>
                  </a:lnTo>
                  <a:lnTo>
                    <a:pt x="418" y="50"/>
                  </a:lnTo>
                  <a:lnTo>
                    <a:pt x="411" y="62"/>
                  </a:lnTo>
                  <a:lnTo>
                    <a:pt x="77" y="32"/>
                  </a:lnTo>
                  <a:lnTo>
                    <a:pt x="77" y="32"/>
                  </a:lnTo>
                  <a:lnTo>
                    <a:pt x="61" y="32"/>
                  </a:lnTo>
                  <a:lnTo>
                    <a:pt x="47" y="36"/>
                  </a:lnTo>
                  <a:lnTo>
                    <a:pt x="33" y="42"/>
                  </a:lnTo>
                  <a:lnTo>
                    <a:pt x="21" y="50"/>
                  </a:lnTo>
                  <a:lnTo>
                    <a:pt x="13" y="62"/>
                  </a:lnTo>
                  <a:lnTo>
                    <a:pt x="6" y="73"/>
                  </a:lnTo>
                  <a:lnTo>
                    <a:pt x="2" y="87"/>
                  </a:lnTo>
                  <a:lnTo>
                    <a:pt x="0" y="103"/>
                  </a:lnTo>
                  <a:lnTo>
                    <a:pt x="0" y="107"/>
                  </a:lnTo>
                  <a:lnTo>
                    <a:pt x="0" y="107"/>
                  </a:lnTo>
                  <a:lnTo>
                    <a:pt x="2" y="123"/>
                  </a:lnTo>
                  <a:lnTo>
                    <a:pt x="6" y="137"/>
                  </a:lnTo>
                  <a:lnTo>
                    <a:pt x="13" y="151"/>
                  </a:lnTo>
                  <a:lnTo>
                    <a:pt x="21" y="161"/>
                  </a:lnTo>
                  <a:lnTo>
                    <a:pt x="33" y="171"/>
                  </a:lnTo>
                  <a:lnTo>
                    <a:pt x="47" y="179"/>
                  </a:lnTo>
                  <a:lnTo>
                    <a:pt x="61" y="183"/>
                  </a:lnTo>
                  <a:lnTo>
                    <a:pt x="77" y="185"/>
                  </a:lnTo>
                  <a:lnTo>
                    <a:pt x="77"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6">
              <a:extLst>
                <a:ext uri="{FF2B5EF4-FFF2-40B4-BE49-F238E27FC236}">
                  <a16:creationId xmlns:a16="http://schemas.microsoft.com/office/drawing/2014/main" id="{FDA3E112-9C82-73D1-4653-68544A9BB01C}"/>
                </a:ext>
              </a:extLst>
            </p:cNvPr>
            <p:cNvSpPr>
              <a:spLocks/>
            </p:cNvSpPr>
            <p:nvPr/>
          </p:nvSpPr>
          <p:spPr bwMode="auto">
            <a:xfrm>
              <a:off x="3273426" y="536575"/>
              <a:ext cx="2290763" cy="1328738"/>
            </a:xfrm>
            <a:custGeom>
              <a:avLst/>
              <a:gdLst>
                <a:gd name="T0" fmla="*/ 1354 w 1443"/>
                <a:gd name="T1" fmla="*/ 571 h 837"/>
                <a:gd name="T2" fmla="*/ 1249 w 1443"/>
                <a:gd name="T3" fmla="*/ 599 h 837"/>
                <a:gd name="T4" fmla="*/ 1338 w 1443"/>
                <a:gd name="T5" fmla="*/ 522 h 837"/>
                <a:gd name="T6" fmla="*/ 1316 w 1443"/>
                <a:gd name="T7" fmla="*/ 464 h 837"/>
                <a:gd name="T8" fmla="*/ 1279 w 1443"/>
                <a:gd name="T9" fmla="*/ 379 h 837"/>
                <a:gd name="T10" fmla="*/ 1259 w 1443"/>
                <a:gd name="T11" fmla="*/ 349 h 837"/>
                <a:gd name="T12" fmla="*/ 1223 w 1443"/>
                <a:gd name="T13" fmla="*/ 307 h 837"/>
                <a:gd name="T14" fmla="*/ 1181 w 1443"/>
                <a:gd name="T15" fmla="*/ 270 h 837"/>
                <a:gd name="T16" fmla="*/ 1138 w 1443"/>
                <a:gd name="T17" fmla="*/ 236 h 837"/>
                <a:gd name="T18" fmla="*/ 1092 w 1443"/>
                <a:gd name="T19" fmla="*/ 208 h 837"/>
                <a:gd name="T20" fmla="*/ 1042 w 1443"/>
                <a:gd name="T21" fmla="*/ 186 h 837"/>
                <a:gd name="T22" fmla="*/ 991 w 1443"/>
                <a:gd name="T23" fmla="*/ 168 h 837"/>
                <a:gd name="T24" fmla="*/ 937 w 1443"/>
                <a:gd name="T25" fmla="*/ 156 h 837"/>
                <a:gd name="T26" fmla="*/ 882 w 1443"/>
                <a:gd name="T27" fmla="*/ 150 h 837"/>
                <a:gd name="T28" fmla="*/ 882 w 1443"/>
                <a:gd name="T29" fmla="*/ 150 h 837"/>
                <a:gd name="T30" fmla="*/ 850 w 1443"/>
                <a:gd name="T31" fmla="*/ 0 h 837"/>
                <a:gd name="T32" fmla="*/ 413 w 1443"/>
                <a:gd name="T33" fmla="*/ 150 h 837"/>
                <a:gd name="T34" fmla="*/ 278 w 1443"/>
                <a:gd name="T35" fmla="*/ 303 h 837"/>
                <a:gd name="T36" fmla="*/ 226 w 1443"/>
                <a:gd name="T37" fmla="*/ 148 h 837"/>
                <a:gd name="T38" fmla="*/ 214 w 1443"/>
                <a:gd name="T39" fmla="*/ 133 h 837"/>
                <a:gd name="T40" fmla="*/ 189 w 1443"/>
                <a:gd name="T41" fmla="*/ 105 h 837"/>
                <a:gd name="T42" fmla="*/ 155 w 1443"/>
                <a:gd name="T43" fmla="*/ 85 h 837"/>
                <a:gd name="T44" fmla="*/ 115 w 1443"/>
                <a:gd name="T45" fmla="*/ 73 h 837"/>
                <a:gd name="T46" fmla="*/ 0 w 1443"/>
                <a:gd name="T47" fmla="*/ 73 h 837"/>
                <a:gd name="T48" fmla="*/ 0 w 1443"/>
                <a:gd name="T49" fmla="*/ 599 h 837"/>
                <a:gd name="T50" fmla="*/ 95 w 1443"/>
                <a:gd name="T51" fmla="*/ 599 h 837"/>
                <a:gd name="T52" fmla="*/ 139 w 1443"/>
                <a:gd name="T53" fmla="*/ 591 h 837"/>
                <a:gd name="T54" fmla="*/ 179 w 1443"/>
                <a:gd name="T55" fmla="*/ 573 h 837"/>
                <a:gd name="T56" fmla="*/ 211 w 1443"/>
                <a:gd name="T57" fmla="*/ 545 h 837"/>
                <a:gd name="T58" fmla="*/ 232 w 1443"/>
                <a:gd name="T59" fmla="*/ 510 h 837"/>
                <a:gd name="T60" fmla="*/ 381 w 1443"/>
                <a:gd name="T61" fmla="*/ 510 h 837"/>
                <a:gd name="T62" fmla="*/ 429 w 1443"/>
                <a:gd name="T63" fmla="*/ 563 h 837"/>
                <a:gd name="T64" fmla="*/ 488 w 1443"/>
                <a:gd name="T65" fmla="*/ 603 h 837"/>
                <a:gd name="T66" fmla="*/ 556 w 1443"/>
                <a:gd name="T67" fmla="*/ 629 h 837"/>
                <a:gd name="T68" fmla="*/ 631 w 1443"/>
                <a:gd name="T69" fmla="*/ 639 h 837"/>
                <a:gd name="T70" fmla="*/ 669 w 1443"/>
                <a:gd name="T71" fmla="*/ 637 h 837"/>
                <a:gd name="T72" fmla="*/ 741 w 1443"/>
                <a:gd name="T73" fmla="*/ 619 h 837"/>
                <a:gd name="T74" fmla="*/ 804 w 1443"/>
                <a:gd name="T75" fmla="*/ 585 h 837"/>
                <a:gd name="T76" fmla="*/ 858 w 1443"/>
                <a:gd name="T77" fmla="*/ 540 h 837"/>
                <a:gd name="T78" fmla="*/ 880 w 1443"/>
                <a:gd name="T79" fmla="*/ 512 h 837"/>
                <a:gd name="T80" fmla="*/ 929 w 1443"/>
                <a:gd name="T81" fmla="*/ 530 h 837"/>
                <a:gd name="T82" fmla="*/ 959 w 1443"/>
                <a:gd name="T83" fmla="*/ 553 h 837"/>
                <a:gd name="T84" fmla="*/ 969 w 1443"/>
                <a:gd name="T85" fmla="*/ 563 h 837"/>
                <a:gd name="T86" fmla="*/ 1007 w 1443"/>
                <a:gd name="T87" fmla="*/ 667 h 837"/>
                <a:gd name="T88" fmla="*/ 995 w 1443"/>
                <a:gd name="T89" fmla="*/ 837 h 837"/>
                <a:gd name="T90" fmla="*/ 1443 w 1443"/>
                <a:gd name="T91" fmla="*/ 714 h 837"/>
                <a:gd name="T92" fmla="*/ 1354 w 1443"/>
                <a:gd name="T93" fmla="*/ 57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3" h="837">
                  <a:moveTo>
                    <a:pt x="1354" y="571"/>
                  </a:moveTo>
                  <a:lnTo>
                    <a:pt x="1354" y="571"/>
                  </a:lnTo>
                  <a:lnTo>
                    <a:pt x="1354" y="571"/>
                  </a:lnTo>
                  <a:lnTo>
                    <a:pt x="1249" y="599"/>
                  </a:lnTo>
                  <a:lnTo>
                    <a:pt x="1235" y="549"/>
                  </a:lnTo>
                  <a:lnTo>
                    <a:pt x="1338" y="522"/>
                  </a:lnTo>
                  <a:lnTo>
                    <a:pt x="1338" y="522"/>
                  </a:lnTo>
                  <a:lnTo>
                    <a:pt x="1316" y="464"/>
                  </a:lnTo>
                  <a:lnTo>
                    <a:pt x="1296" y="416"/>
                  </a:lnTo>
                  <a:lnTo>
                    <a:pt x="1279" y="379"/>
                  </a:lnTo>
                  <a:lnTo>
                    <a:pt x="1259" y="349"/>
                  </a:lnTo>
                  <a:lnTo>
                    <a:pt x="1259" y="349"/>
                  </a:lnTo>
                  <a:lnTo>
                    <a:pt x="1241" y="327"/>
                  </a:lnTo>
                  <a:lnTo>
                    <a:pt x="1223" y="307"/>
                  </a:lnTo>
                  <a:lnTo>
                    <a:pt x="1203" y="287"/>
                  </a:lnTo>
                  <a:lnTo>
                    <a:pt x="1181" y="270"/>
                  </a:lnTo>
                  <a:lnTo>
                    <a:pt x="1161" y="252"/>
                  </a:lnTo>
                  <a:lnTo>
                    <a:pt x="1138" y="236"/>
                  </a:lnTo>
                  <a:lnTo>
                    <a:pt x="1116" y="222"/>
                  </a:lnTo>
                  <a:lnTo>
                    <a:pt x="1092" y="208"/>
                  </a:lnTo>
                  <a:lnTo>
                    <a:pt x="1068" y="196"/>
                  </a:lnTo>
                  <a:lnTo>
                    <a:pt x="1042" y="186"/>
                  </a:lnTo>
                  <a:lnTo>
                    <a:pt x="1017" y="176"/>
                  </a:lnTo>
                  <a:lnTo>
                    <a:pt x="991" y="168"/>
                  </a:lnTo>
                  <a:lnTo>
                    <a:pt x="965" y="162"/>
                  </a:lnTo>
                  <a:lnTo>
                    <a:pt x="937" y="156"/>
                  </a:lnTo>
                  <a:lnTo>
                    <a:pt x="909" y="152"/>
                  </a:lnTo>
                  <a:lnTo>
                    <a:pt x="882" y="150"/>
                  </a:lnTo>
                  <a:lnTo>
                    <a:pt x="882" y="150"/>
                  </a:lnTo>
                  <a:lnTo>
                    <a:pt x="882" y="150"/>
                  </a:lnTo>
                  <a:lnTo>
                    <a:pt x="852" y="150"/>
                  </a:lnTo>
                  <a:lnTo>
                    <a:pt x="850" y="0"/>
                  </a:lnTo>
                  <a:lnTo>
                    <a:pt x="413" y="0"/>
                  </a:lnTo>
                  <a:lnTo>
                    <a:pt x="413" y="150"/>
                  </a:lnTo>
                  <a:lnTo>
                    <a:pt x="278" y="150"/>
                  </a:lnTo>
                  <a:lnTo>
                    <a:pt x="278" y="303"/>
                  </a:lnTo>
                  <a:lnTo>
                    <a:pt x="226" y="303"/>
                  </a:lnTo>
                  <a:lnTo>
                    <a:pt x="226" y="148"/>
                  </a:lnTo>
                  <a:lnTo>
                    <a:pt x="226" y="148"/>
                  </a:lnTo>
                  <a:lnTo>
                    <a:pt x="214" y="133"/>
                  </a:lnTo>
                  <a:lnTo>
                    <a:pt x="203" y="117"/>
                  </a:lnTo>
                  <a:lnTo>
                    <a:pt x="189" y="105"/>
                  </a:lnTo>
                  <a:lnTo>
                    <a:pt x="173" y="93"/>
                  </a:lnTo>
                  <a:lnTo>
                    <a:pt x="155" y="85"/>
                  </a:lnTo>
                  <a:lnTo>
                    <a:pt x="135" y="79"/>
                  </a:lnTo>
                  <a:lnTo>
                    <a:pt x="115" y="73"/>
                  </a:lnTo>
                  <a:lnTo>
                    <a:pt x="95" y="73"/>
                  </a:lnTo>
                  <a:lnTo>
                    <a:pt x="0" y="73"/>
                  </a:lnTo>
                  <a:lnTo>
                    <a:pt x="0" y="510"/>
                  </a:lnTo>
                  <a:lnTo>
                    <a:pt x="0" y="599"/>
                  </a:lnTo>
                  <a:lnTo>
                    <a:pt x="95" y="599"/>
                  </a:lnTo>
                  <a:lnTo>
                    <a:pt x="95" y="599"/>
                  </a:lnTo>
                  <a:lnTo>
                    <a:pt x="117" y="597"/>
                  </a:lnTo>
                  <a:lnTo>
                    <a:pt x="139" y="591"/>
                  </a:lnTo>
                  <a:lnTo>
                    <a:pt x="159" y="585"/>
                  </a:lnTo>
                  <a:lnTo>
                    <a:pt x="179" y="573"/>
                  </a:lnTo>
                  <a:lnTo>
                    <a:pt x="195" y="561"/>
                  </a:lnTo>
                  <a:lnTo>
                    <a:pt x="211" y="545"/>
                  </a:lnTo>
                  <a:lnTo>
                    <a:pt x="222" y="530"/>
                  </a:lnTo>
                  <a:lnTo>
                    <a:pt x="232" y="510"/>
                  </a:lnTo>
                  <a:lnTo>
                    <a:pt x="381" y="510"/>
                  </a:lnTo>
                  <a:lnTo>
                    <a:pt x="381" y="510"/>
                  </a:lnTo>
                  <a:lnTo>
                    <a:pt x="403" y="538"/>
                  </a:lnTo>
                  <a:lnTo>
                    <a:pt x="429" y="563"/>
                  </a:lnTo>
                  <a:lnTo>
                    <a:pt x="457" y="585"/>
                  </a:lnTo>
                  <a:lnTo>
                    <a:pt x="488" y="603"/>
                  </a:lnTo>
                  <a:lnTo>
                    <a:pt x="522" y="619"/>
                  </a:lnTo>
                  <a:lnTo>
                    <a:pt x="556" y="629"/>
                  </a:lnTo>
                  <a:lnTo>
                    <a:pt x="594" y="637"/>
                  </a:lnTo>
                  <a:lnTo>
                    <a:pt x="631" y="639"/>
                  </a:lnTo>
                  <a:lnTo>
                    <a:pt x="631" y="639"/>
                  </a:lnTo>
                  <a:lnTo>
                    <a:pt x="669" y="637"/>
                  </a:lnTo>
                  <a:lnTo>
                    <a:pt x="705" y="631"/>
                  </a:lnTo>
                  <a:lnTo>
                    <a:pt x="741" y="619"/>
                  </a:lnTo>
                  <a:lnTo>
                    <a:pt x="772" y="605"/>
                  </a:lnTo>
                  <a:lnTo>
                    <a:pt x="804" y="585"/>
                  </a:lnTo>
                  <a:lnTo>
                    <a:pt x="832" y="565"/>
                  </a:lnTo>
                  <a:lnTo>
                    <a:pt x="858" y="540"/>
                  </a:lnTo>
                  <a:lnTo>
                    <a:pt x="880" y="512"/>
                  </a:lnTo>
                  <a:lnTo>
                    <a:pt x="880" y="512"/>
                  </a:lnTo>
                  <a:lnTo>
                    <a:pt x="905" y="520"/>
                  </a:lnTo>
                  <a:lnTo>
                    <a:pt x="929" y="530"/>
                  </a:lnTo>
                  <a:lnTo>
                    <a:pt x="951" y="543"/>
                  </a:lnTo>
                  <a:lnTo>
                    <a:pt x="959" y="553"/>
                  </a:lnTo>
                  <a:lnTo>
                    <a:pt x="969" y="563"/>
                  </a:lnTo>
                  <a:lnTo>
                    <a:pt x="969" y="563"/>
                  </a:lnTo>
                  <a:lnTo>
                    <a:pt x="985" y="603"/>
                  </a:lnTo>
                  <a:lnTo>
                    <a:pt x="1007" y="667"/>
                  </a:lnTo>
                  <a:lnTo>
                    <a:pt x="953" y="680"/>
                  </a:lnTo>
                  <a:lnTo>
                    <a:pt x="995" y="837"/>
                  </a:lnTo>
                  <a:lnTo>
                    <a:pt x="1223" y="776"/>
                  </a:lnTo>
                  <a:lnTo>
                    <a:pt x="1443" y="714"/>
                  </a:lnTo>
                  <a:lnTo>
                    <a:pt x="1400" y="559"/>
                  </a:lnTo>
                  <a:lnTo>
                    <a:pt x="1354"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7">
              <a:extLst>
                <a:ext uri="{FF2B5EF4-FFF2-40B4-BE49-F238E27FC236}">
                  <a16:creationId xmlns:a16="http://schemas.microsoft.com/office/drawing/2014/main" id="{3EC374A7-264F-1114-D72B-BD5A588A78CD}"/>
                </a:ext>
              </a:extLst>
            </p:cNvPr>
            <p:cNvSpPr>
              <a:spLocks/>
            </p:cNvSpPr>
            <p:nvPr/>
          </p:nvSpPr>
          <p:spPr bwMode="auto">
            <a:xfrm>
              <a:off x="4859338" y="1960563"/>
              <a:ext cx="254000" cy="582613"/>
            </a:xfrm>
            <a:custGeom>
              <a:avLst/>
              <a:gdLst>
                <a:gd name="T0" fmla="*/ 0 w 160"/>
                <a:gd name="T1" fmla="*/ 266 h 367"/>
                <a:gd name="T2" fmla="*/ 0 w 160"/>
                <a:gd name="T3" fmla="*/ 266 h 367"/>
                <a:gd name="T4" fmla="*/ 2 w 160"/>
                <a:gd name="T5" fmla="*/ 248 h 367"/>
                <a:gd name="T6" fmla="*/ 4 w 160"/>
                <a:gd name="T7" fmla="*/ 232 h 367"/>
                <a:gd name="T8" fmla="*/ 12 w 160"/>
                <a:gd name="T9" fmla="*/ 200 h 367"/>
                <a:gd name="T10" fmla="*/ 21 w 160"/>
                <a:gd name="T11" fmla="*/ 171 h 367"/>
                <a:gd name="T12" fmla="*/ 35 w 160"/>
                <a:gd name="T13" fmla="*/ 139 h 367"/>
                <a:gd name="T14" fmla="*/ 49 w 160"/>
                <a:gd name="T15" fmla="*/ 107 h 367"/>
                <a:gd name="T16" fmla="*/ 61 w 160"/>
                <a:gd name="T17" fmla="*/ 75 h 367"/>
                <a:gd name="T18" fmla="*/ 73 w 160"/>
                <a:gd name="T19" fmla="*/ 40 h 367"/>
                <a:gd name="T20" fmla="*/ 77 w 160"/>
                <a:gd name="T21" fmla="*/ 20 h 367"/>
                <a:gd name="T22" fmla="*/ 79 w 160"/>
                <a:gd name="T23" fmla="*/ 0 h 367"/>
                <a:gd name="T24" fmla="*/ 79 w 160"/>
                <a:gd name="T25" fmla="*/ 0 h 367"/>
                <a:gd name="T26" fmla="*/ 83 w 160"/>
                <a:gd name="T27" fmla="*/ 20 h 367"/>
                <a:gd name="T28" fmla="*/ 87 w 160"/>
                <a:gd name="T29" fmla="*/ 40 h 367"/>
                <a:gd name="T30" fmla="*/ 99 w 160"/>
                <a:gd name="T31" fmla="*/ 75 h 367"/>
                <a:gd name="T32" fmla="*/ 111 w 160"/>
                <a:gd name="T33" fmla="*/ 107 h 367"/>
                <a:gd name="T34" fmla="*/ 125 w 160"/>
                <a:gd name="T35" fmla="*/ 139 h 367"/>
                <a:gd name="T36" fmla="*/ 139 w 160"/>
                <a:gd name="T37" fmla="*/ 171 h 367"/>
                <a:gd name="T38" fmla="*/ 149 w 160"/>
                <a:gd name="T39" fmla="*/ 200 h 367"/>
                <a:gd name="T40" fmla="*/ 156 w 160"/>
                <a:gd name="T41" fmla="*/ 232 h 367"/>
                <a:gd name="T42" fmla="*/ 158 w 160"/>
                <a:gd name="T43" fmla="*/ 248 h 367"/>
                <a:gd name="T44" fmla="*/ 160 w 160"/>
                <a:gd name="T45" fmla="*/ 266 h 367"/>
                <a:gd name="T46" fmla="*/ 160 w 160"/>
                <a:gd name="T47" fmla="*/ 266 h 367"/>
                <a:gd name="T48" fmla="*/ 158 w 160"/>
                <a:gd name="T49" fmla="*/ 286 h 367"/>
                <a:gd name="T50" fmla="*/ 153 w 160"/>
                <a:gd name="T51" fmla="*/ 306 h 367"/>
                <a:gd name="T52" fmla="*/ 147 w 160"/>
                <a:gd name="T53" fmla="*/ 321 h 367"/>
                <a:gd name="T54" fmla="*/ 137 w 160"/>
                <a:gd name="T55" fmla="*/ 337 h 367"/>
                <a:gd name="T56" fmla="*/ 125 w 160"/>
                <a:gd name="T57" fmla="*/ 349 h 367"/>
                <a:gd name="T58" fmla="*/ 111 w 160"/>
                <a:gd name="T59" fmla="*/ 359 h 367"/>
                <a:gd name="T60" fmla="*/ 95 w 160"/>
                <a:gd name="T61" fmla="*/ 365 h 367"/>
                <a:gd name="T62" fmla="*/ 79 w 160"/>
                <a:gd name="T63" fmla="*/ 367 h 367"/>
                <a:gd name="T64" fmla="*/ 79 w 160"/>
                <a:gd name="T65" fmla="*/ 367 h 367"/>
                <a:gd name="T66" fmla="*/ 63 w 160"/>
                <a:gd name="T67" fmla="*/ 365 h 367"/>
                <a:gd name="T68" fmla="*/ 49 w 160"/>
                <a:gd name="T69" fmla="*/ 359 h 367"/>
                <a:gd name="T70" fmla="*/ 35 w 160"/>
                <a:gd name="T71" fmla="*/ 349 h 367"/>
                <a:gd name="T72" fmla="*/ 23 w 160"/>
                <a:gd name="T73" fmla="*/ 337 h 367"/>
                <a:gd name="T74" fmla="*/ 14 w 160"/>
                <a:gd name="T75" fmla="*/ 321 h 367"/>
                <a:gd name="T76" fmla="*/ 6 w 160"/>
                <a:gd name="T77" fmla="*/ 306 h 367"/>
                <a:gd name="T78" fmla="*/ 2 w 160"/>
                <a:gd name="T79" fmla="*/ 286 h 367"/>
                <a:gd name="T80" fmla="*/ 0 w 160"/>
                <a:gd name="T81" fmla="*/ 266 h 367"/>
                <a:gd name="T82" fmla="*/ 0 w 160"/>
                <a:gd name="T83" fmla="*/ 26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367">
                  <a:moveTo>
                    <a:pt x="0" y="266"/>
                  </a:moveTo>
                  <a:lnTo>
                    <a:pt x="0" y="266"/>
                  </a:lnTo>
                  <a:lnTo>
                    <a:pt x="2" y="248"/>
                  </a:lnTo>
                  <a:lnTo>
                    <a:pt x="4" y="232"/>
                  </a:lnTo>
                  <a:lnTo>
                    <a:pt x="12" y="200"/>
                  </a:lnTo>
                  <a:lnTo>
                    <a:pt x="21" y="171"/>
                  </a:lnTo>
                  <a:lnTo>
                    <a:pt x="35" y="139"/>
                  </a:lnTo>
                  <a:lnTo>
                    <a:pt x="49" y="107"/>
                  </a:lnTo>
                  <a:lnTo>
                    <a:pt x="61" y="75"/>
                  </a:lnTo>
                  <a:lnTo>
                    <a:pt x="73" y="40"/>
                  </a:lnTo>
                  <a:lnTo>
                    <a:pt x="77" y="20"/>
                  </a:lnTo>
                  <a:lnTo>
                    <a:pt x="79" y="0"/>
                  </a:lnTo>
                  <a:lnTo>
                    <a:pt x="79" y="0"/>
                  </a:lnTo>
                  <a:lnTo>
                    <a:pt x="83" y="20"/>
                  </a:lnTo>
                  <a:lnTo>
                    <a:pt x="87" y="40"/>
                  </a:lnTo>
                  <a:lnTo>
                    <a:pt x="99" y="75"/>
                  </a:lnTo>
                  <a:lnTo>
                    <a:pt x="111" y="107"/>
                  </a:lnTo>
                  <a:lnTo>
                    <a:pt x="125" y="139"/>
                  </a:lnTo>
                  <a:lnTo>
                    <a:pt x="139" y="171"/>
                  </a:lnTo>
                  <a:lnTo>
                    <a:pt x="149" y="200"/>
                  </a:lnTo>
                  <a:lnTo>
                    <a:pt x="156" y="232"/>
                  </a:lnTo>
                  <a:lnTo>
                    <a:pt x="158" y="248"/>
                  </a:lnTo>
                  <a:lnTo>
                    <a:pt x="160" y="266"/>
                  </a:lnTo>
                  <a:lnTo>
                    <a:pt x="160" y="266"/>
                  </a:lnTo>
                  <a:lnTo>
                    <a:pt x="158" y="286"/>
                  </a:lnTo>
                  <a:lnTo>
                    <a:pt x="153" y="306"/>
                  </a:lnTo>
                  <a:lnTo>
                    <a:pt x="147" y="321"/>
                  </a:lnTo>
                  <a:lnTo>
                    <a:pt x="137" y="337"/>
                  </a:lnTo>
                  <a:lnTo>
                    <a:pt x="125" y="349"/>
                  </a:lnTo>
                  <a:lnTo>
                    <a:pt x="111" y="359"/>
                  </a:lnTo>
                  <a:lnTo>
                    <a:pt x="95" y="365"/>
                  </a:lnTo>
                  <a:lnTo>
                    <a:pt x="79" y="367"/>
                  </a:lnTo>
                  <a:lnTo>
                    <a:pt x="79" y="367"/>
                  </a:lnTo>
                  <a:lnTo>
                    <a:pt x="63" y="365"/>
                  </a:lnTo>
                  <a:lnTo>
                    <a:pt x="49" y="359"/>
                  </a:lnTo>
                  <a:lnTo>
                    <a:pt x="35" y="349"/>
                  </a:lnTo>
                  <a:lnTo>
                    <a:pt x="23" y="337"/>
                  </a:lnTo>
                  <a:lnTo>
                    <a:pt x="14" y="321"/>
                  </a:lnTo>
                  <a:lnTo>
                    <a:pt x="6" y="306"/>
                  </a:lnTo>
                  <a:lnTo>
                    <a:pt x="2" y="286"/>
                  </a:lnTo>
                  <a:lnTo>
                    <a:pt x="0" y="266"/>
                  </a:lnTo>
                  <a:lnTo>
                    <a:pt x="0"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5" name="Freeform 21">
            <a:extLst>
              <a:ext uri="{FF2B5EF4-FFF2-40B4-BE49-F238E27FC236}">
                <a16:creationId xmlns:a16="http://schemas.microsoft.com/office/drawing/2014/main" id="{C43496F0-9780-1B41-DC6B-4C5DC3D50CDD}"/>
              </a:ext>
            </a:extLst>
          </p:cNvPr>
          <p:cNvSpPr>
            <a:spLocks noEditPoints="1"/>
          </p:cNvSpPr>
          <p:nvPr/>
        </p:nvSpPr>
        <p:spPr bwMode="auto">
          <a:xfrm>
            <a:off x="3947140" y="4483422"/>
            <a:ext cx="251205" cy="238937"/>
          </a:xfrm>
          <a:custGeom>
            <a:avLst/>
            <a:gdLst>
              <a:gd name="T0" fmla="*/ 1265 w 1292"/>
              <a:gd name="T1" fmla="*/ 418 h 1228"/>
              <a:gd name="T2" fmla="*/ 1155 w 1292"/>
              <a:gd name="T3" fmla="*/ 358 h 1228"/>
              <a:gd name="T4" fmla="*/ 981 w 1292"/>
              <a:gd name="T5" fmla="*/ 510 h 1228"/>
              <a:gd name="T6" fmla="*/ 938 w 1292"/>
              <a:gd name="T7" fmla="*/ 322 h 1228"/>
              <a:gd name="T8" fmla="*/ 690 w 1292"/>
              <a:gd name="T9" fmla="*/ 373 h 1228"/>
              <a:gd name="T10" fmla="*/ 841 w 1292"/>
              <a:gd name="T11" fmla="*/ 147 h 1228"/>
              <a:gd name="T12" fmla="*/ 690 w 1292"/>
              <a:gd name="T13" fmla="*/ 176 h 1228"/>
              <a:gd name="T14" fmla="*/ 603 w 1292"/>
              <a:gd name="T15" fmla="*/ 0 h 1228"/>
              <a:gd name="T16" fmla="*/ 512 w 1292"/>
              <a:gd name="T17" fmla="*/ 86 h 1228"/>
              <a:gd name="T18" fmla="*/ 603 w 1292"/>
              <a:gd name="T19" fmla="*/ 299 h 1228"/>
              <a:gd name="T20" fmla="*/ 418 w 1292"/>
              <a:gd name="T21" fmla="*/ 276 h 1228"/>
              <a:gd name="T22" fmla="*/ 391 w 1292"/>
              <a:gd name="T23" fmla="*/ 536 h 1228"/>
              <a:gd name="T24" fmla="*/ 215 w 1292"/>
              <a:gd name="T25" fmla="*/ 320 h 1228"/>
              <a:gd name="T26" fmla="*/ 194 w 1292"/>
              <a:gd name="T27" fmla="*/ 473 h 1228"/>
              <a:gd name="T28" fmla="*/ 0 w 1292"/>
              <a:gd name="T29" fmla="*/ 501 h 1228"/>
              <a:gd name="T30" fmla="*/ 54 w 1292"/>
              <a:gd name="T31" fmla="*/ 613 h 1228"/>
              <a:gd name="T32" fmla="*/ 285 w 1292"/>
              <a:gd name="T33" fmla="*/ 593 h 1228"/>
              <a:gd name="T34" fmla="*/ 214 w 1292"/>
              <a:gd name="T35" fmla="*/ 756 h 1228"/>
              <a:gd name="T36" fmla="*/ 450 w 1292"/>
              <a:gd name="T37" fmla="*/ 861 h 1228"/>
              <a:gd name="T38" fmla="*/ 184 w 1292"/>
              <a:gd name="T39" fmla="*/ 969 h 1228"/>
              <a:gd name="T40" fmla="*/ 323 w 1292"/>
              <a:gd name="T41" fmla="*/ 1035 h 1228"/>
              <a:gd name="T42" fmla="*/ 290 w 1292"/>
              <a:gd name="T43" fmla="*/ 1228 h 1228"/>
              <a:gd name="T44" fmla="*/ 414 w 1292"/>
              <a:gd name="T45" fmla="*/ 1212 h 1228"/>
              <a:gd name="T46" fmla="*/ 466 w 1292"/>
              <a:gd name="T47" fmla="*/ 987 h 1228"/>
              <a:gd name="T48" fmla="*/ 607 w 1292"/>
              <a:gd name="T49" fmla="*/ 1099 h 1228"/>
              <a:gd name="T50" fmla="*/ 775 w 1292"/>
              <a:gd name="T51" fmla="*/ 917 h 1228"/>
              <a:gd name="T52" fmla="*/ 792 w 1292"/>
              <a:gd name="T53" fmla="*/ 1198 h 1228"/>
              <a:gd name="T54" fmla="*/ 899 w 1292"/>
              <a:gd name="T55" fmla="*/ 1086 h 1228"/>
              <a:gd name="T56" fmla="*/ 1072 w 1292"/>
              <a:gd name="T57" fmla="*/ 1177 h 1228"/>
              <a:gd name="T58" fmla="*/ 1095 w 1292"/>
              <a:gd name="T59" fmla="*/ 1055 h 1228"/>
              <a:gd name="T60" fmla="*/ 897 w 1292"/>
              <a:gd name="T61" fmla="*/ 935 h 1228"/>
              <a:gd name="T62" fmla="*/ 1054 w 1292"/>
              <a:gd name="T63" fmla="*/ 830 h 1228"/>
              <a:gd name="T64" fmla="*/ 935 w 1292"/>
              <a:gd name="T65" fmla="*/ 617 h 1228"/>
              <a:gd name="T66" fmla="*/ 1198 w 1292"/>
              <a:gd name="T67" fmla="*/ 690 h 1228"/>
              <a:gd name="T68" fmla="*/ 1124 w 1292"/>
              <a:gd name="T69" fmla="*/ 556 h 1228"/>
              <a:gd name="T70" fmla="*/ 690 w 1292"/>
              <a:gd name="T71" fmla="*/ 472 h 1228"/>
              <a:gd name="T72" fmla="*/ 807 w 1292"/>
              <a:gd name="T73" fmla="*/ 566 h 1228"/>
              <a:gd name="T74" fmla="*/ 690 w 1292"/>
              <a:gd name="T75" fmla="*/ 472 h 1228"/>
              <a:gd name="T76" fmla="*/ 603 w 1292"/>
              <a:gd name="T77" fmla="*/ 605 h 1228"/>
              <a:gd name="T78" fmla="*/ 456 w 1292"/>
              <a:gd name="T79" fmla="*/ 394 h 1228"/>
              <a:gd name="T80" fmla="*/ 508 w 1292"/>
              <a:gd name="T81" fmla="*/ 782 h 1228"/>
              <a:gd name="T82" fmla="*/ 451 w 1292"/>
              <a:gd name="T83" fmla="*/ 647 h 1228"/>
              <a:gd name="T84" fmla="*/ 508 w 1292"/>
              <a:gd name="T85" fmla="*/ 782 h 1228"/>
              <a:gd name="T86" fmla="*/ 575 w 1292"/>
              <a:gd name="T87" fmla="*/ 837 h 1228"/>
              <a:gd name="T88" fmla="*/ 718 w 1292"/>
              <a:gd name="T89" fmla="*/ 837 h 1228"/>
              <a:gd name="T90" fmla="*/ 955 w 1292"/>
              <a:gd name="T91" fmla="*/ 757 h 1228"/>
              <a:gd name="T92" fmla="*/ 717 w 1292"/>
              <a:gd name="T93" fmla="*/ 688 h 1228"/>
              <a:gd name="T94" fmla="*/ 955 w 1292"/>
              <a:gd name="T95" fmla="*/ 757 h 1228"/>
              <a:gd name="T96" fmla="*/ 955 w 1292"/>
              <a:gd name="T97" fmla="*/ 757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2" h="1228">
                <a:moveTo>
                  <a:pt x="1292" y="501"/>
                </a:moveTo>
                <a:lnTo>
                  <a:pt x="1265" y="418"/>
                </a:lnTo>
                <a:lnTo>
                  <a:pt x="1097" y="473"/>
                </a:lnTo>
                <a:lnTo>
                  <a:pt x="1155" y="358"/>
                </a:lnTo>
                <a:lnTo>
                  <a:pt x="1078" y="320"/>
                </a:lnTo>
                <a:lnTo>
                  <a:pt x="981" y="510"/>
                </a:lnTo>
                <a:lnTo>
                  <a:pt x="901" y="536"/>
                </a:lnTo>
                <a:lnTo>
                  <a:pt x="938" y="322"/>
                </a:lnTo>
                <a:lnTo>
                  <a:pt x="875" y="276"/>
                </a:lnTo>
                <a:lnTo>
                  <a:pt x="690" y="373"/>
                </a:lnTo>
                <a:lnTo>
                  <a:pt x="690" y="299"/>
                </a:lnTo>
                <a:lnTo>
                  <a:pt x="841" y="147"/>
                </a:lnTo>
                <a:lnTo>
                  <a:pt x="779" y="86"/>
                </a:lnTo>
                <a:lnTo>
                  <a:pt x="690" y="176"/>
                </a:lnTo>
                <a:lnTo>
                  <a:pt x="690" y="0"/>
                </a:lnTo>
                <a:lnTo>
                  <a:pt x="603" y="0"/>
                </a:lnTo>
                <a:lnTo>
                  <a:pt x="603" y="176"/>
                </a:lnTo>
                <a:lnTo>
                  <a:pt x="512" y="86"/>
                </a:lnTo>
                <a:lnTo>
                  <a:pt x="451" y="147"/>
                </a:lnTo>
                <a:lnTo>
                  <a:pt x="603" y="299"/>
                </a:lnTo>
                <a:lnTo>
                  <a:pt x="603" y="373"/>
                </a:lnTo>
                <a:lnTo>
                  <a:pt x="418" y="276"/>
                </a:lnTo>
                <a:lnTo>
                  <a:pt x="355" y="322"/>
                </a:lnTo>
                <a:lnTo>
                  <a:pt x="391" y="536"/>
                </a:lnTo>
                <a:lnTo>
                  <a:pt x="312" y="510"/>
                </a:lnTo>
                <a:lnTo>
                  <a:pt x="215" y="320"/>
                </a:lnTo>
                <a:lnTo>
                  <a:pt x="137" y="358"/>
                </a:lnTo>
                <a:lnTo>
                  <a:pt x="194" y="473"/>
                </a:lnTo>
                <a:lnTo>
                  <a:pt x="27" y="418"/>
                </a:lnTo>
                <a:lnTo>
                  <a:pt x="0" y="501"/>
                </a:lnTo>
                <a:lnTo>
                  <a:pt x="167" y="556"/>
                </a:lnTo>
                <a:lnTo>
                  <a:pt x="54" y="613"/>
                </a:lnTo>
                <a:lnTo>
                  <a:pt x="94" y="690"/>
                </a:lnTo>
                <a:lnTo>
                  <a:pt x="285" y="593"/>
                </a:lnTo>
                <a:lnTo>
                  <a:pt x="357" y="617"/>
                </a:lnTo>
                <a:lnTo>
                  <a:pt x="214" y="756"/>
                </a:lnTo>
                <a:lnTo>
                  <a:pt x="238" y="830"/>
                </a:lnTo>
                <a:lnTo>
                  <a:pt x="450" y="861"/>
                </a:lnTo>
                <a:lnTo>
                  <a:pt x="396" y="935"/>
                </a:lnTo>
                <a:lnTo>
                  <a:pt x="184" y="969"/>
                </a:lnTo>
                <a:lnTo>
                  <a:pt x="197" y="1055"/>
                </a:lnTo>
                <a:lnTo>
                  <a:pt x="323" y="1035"/>
                </a:lnTo>
                <a:lnTo>
                  <a:pt x="220" y="1177"/>
                </a:lnTo>
                <a:lnTo>
                  <a:pt x="290" y="1228"/>
                </a:lnTo>
                <a:lnTo>
                  <a:pt x="393" y="1086"/>
                </a:lnTo>
                <a:lnTo>
                  <a:pt x="414" y="1212"/>
                </a:lnTo>
                <a:lnTo>
                  <a:pt x="500" y="1198"/>
                </a:lnTo>
                <a:lnTo>
                  <a:pt x="466" y="987"/>
                </a:lnTo>
                <a:lnTo>
                  <a:pt x="517" y="917"/>
                </a:lnTo>
                <a:lnTo>
                  <a:pt x="607" y="1099"/>
                </a:lnTo>
                <a:lnTo>
                  <a:pt x="684" y="1099"/>
                </a:lnTo>
                <a:lnTo>
                  <a:pt x="775" y="917"/>
                </a:lnTo>
                <a:lnTo>
                  <a:pt x="826" y="987"/>
                </a:lnTo>
                <a:lnTo>
                  <a:pt x="792" y="1198"/>
                </a:lnTo>
                <a:lnTo>
                  <a:pt x="878" y="1212"/>
                </a:lnTo>
                <a:lnTo>
                  <a:pt x="899" y="1086"/>
                </a:lnTo>
                <a:lnTo>
                  <a:pt x="1002" y="1228"/>
                </a:lnTo>
                <a:lnTo>
                  <a:pt x="1072" y="1177"/>
                </a:lnTo>
                <a:lnTo>
                  <a:pt x="969" y="1035"/>
                </a:lnTo>
                <a:lnTo>
                  <a:pt x="1095" y="1055"/>
                </a:lnTo>
                <a:lnTo>
                  <a:pt x="1108" y="969"/>
                </a:lnTo>
                <a:lnTo>
                  <a:pt x="897" y="935"/>
                </a:lnTo>
                <a:lnTo>
                  <a:pt x="843" y="862"/>
                </a:lnTo>
                <a:lnTo>
                  <a:pt x="1054" y="830"/>
                </a:lnTo>
                <a:lnTo>
                  <a:pt x="1079" y="756"/>
                </a:lnTo>
                <a:lnTo>
                  <a:pt x="935" y="617"/>
                </a:lnTo>
                <a:lnTo>
                  <a:pt x="1008" y="593"/>
                </a:lnTo>
                <a:lnTo>
                  <a:pt x="1198" y="690"/>
                </a:lnTo>
                <a:lnTo>
                  <a:pt x="1238" y="613"/>
                </a:lnTo>
                <a:lnTo>
                  <a:pt x="1124" y="556"/>
                </a:lnTo>
                <a:lnTo>
                  <a:pt x="1292" y="501"/>
                </a:lnTo>
                <a:close/>
                <a:moveTo>
                  <a:pt x="690" y="472"/>
                </a:moveTo>
                <a:lnTo>
                  <a:pt x="837" y="394"/>
                </a:lnTo>
                <a:lnTo>
                  <a:pt x="807" y="566"/>
                </a:lnTo>
                <a:lnTo>
                  <a:pt x="690" y="605"/>
                </a:lnTo>
                <a:lnTo>
                  <a:pt x="690" y="472"/>
                </a:lnTo>
                <a:close/>
                <a:moveTo>
                  <a:pt x="603" y="472"/>
                </a:moveTo>
                <a:lnTo>
                  <a:pt x="603" y="605"/>
                </a:lnTo>
                <a:lnTo>
                  <a:pt x="485" y="566"/>
                </a:lnTo>
                <a:lnTo>
                  <a:pt x="456" y="394"/>
                </a:lnTo>
                <a:lnTo>
                  <a:pt x="603" y="472"/>
                </a:lnTo>
                <a:close/>
                <a:moveTo>
                  <a:pt x="508" y="782"/>
                </a:moveTo>
                <a:lnTo>
                  <a:pt x="337" y="757"/>
                </a:lnTo>
                <a:lnTo>
                  <a:pt x="451" y="647"/>
                </a:lnTo>
                <a:lnTo>
                  <a:pt x="576" y="688"/>
                </a:lnTo>
                <a:lnTo>
                  <a:pt x="508" y="782"/>
                </a:lnTo>
                <a:close/>
                <a:moveTo>
                  <a:pt x="646" y="981"/>
                </a:moveTo>
                <a:lnTo>
                  <a:pt x="575" y="837"/>
                </a:lnTo>
                <a:lnTo>
                  <a:pt x="646" y="739"/>
                </a:lnTo>
                <a:lnTo>
                  <a:pt x="718" y="837"/>
                </a:lnTo>
                <a:lnTo>
                  <a:pt x="646" y="981"/>
                </a:lnTo>
                <a:close/>
                <a:moveTo>
                  <a:pt x="955" y="757"/>
                </a:moveTo>
                <a:lnTo>
                  <a:pt x="785" y="782"/>
                </a:lnTo>
                <a:lnTo>
                  <a:pt x="717" y="688"/>
                </a:lnTo>
                <a:lnTo>
                  <a:pt x="842" y="647"/>
                </a:lnTo>
                <a:lnTo>
                  <a:pt x="955" y="757"/>
                </a:lnTo>
                <a:close/>
                <a:moveTo>
                  <a:pt x="955" y="757"/>
                </a:moveTo>
                <a:lnTo>
                  <a:pt x="955" y="75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26" name="Grafika 25" descr="Baryłka ropy">
            <a:extLst>
              <a:ext uri="{FF2B5EF4-FFF2-40B4-BE49-F238E27FC236}">
                <a16:creationId xmlns:a16="http://schemas.microsoft.com/office/drawing/2014/main" id="{CF738E4E-0CCF-B356-A40A-EECDB2FE419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13604" y="4471469"/>
            <a:ext cx="273177" cy="273177"/>
          </a:xfrm>
          <a:prstGeom prst="rect">
            <a:avLst/>
          </a:prstGeom>
        </p:spPr>
      </p:pic>
      <p:grpSp>
        <p:nvGrpSpPr>
          <p:cNvPr id="27" name="Grupa 26">
            <a:extLst>
              <a:ext uri="{FF2B5EF4-FFF2-40B4-BE49-F238E27FC236}">
                <a16:creationId xmlns:a16="http://schemas.microsoft.com/office/drawing/2014/main" id="{4AC66AC0-9EB8-C532-05EA-9F1893524949}"/>
              </a:ext>
            </a:extLst>
          </p:cNvPr>
          <p:cNvGrpSpPr/>
          <p:nvPr/>
        </p:nvGrpSpPr>
        <p:grpSpPr>
          <a:xfrm>
            <a:off x="7098927" y="4516518"/>
            <a:ext cx="252373" cy="178764"/>
            <a:chOff x="2894013" y="2463800"/>
            <a:chExt cx="685800" cy="485775"/>
          </a:xfrm>
          <a:solidFill>
            <a:srgbClr val="CDCDCD"/>
          </a:solidFill>
        </p:grpSpPr>
        <p:sp>
          <p:nvSpPr>
            <p:cNvPr id="28" name="Freeform 9">
              <a:extLst>
                <a:ext uri="{FF2B5EF4-FFF2-40B4-BE49-F238E27FC236}">
                  <a16:creationId xmlns:a16="http://schemas.microsoft.com/office/drawing/2014/main" id="{90D66136-516F-A980-81F2-67B0772391EC}"/>
                </a:ext>
              </a:extLst>
            </p:cNvPr>
            <p:cNvSpPr>
              <a:spLocks/>
            </p:cNvSpPr>
            <p:nvPr/>
          </p:nvSpPr>
          <p:spPr bwMode="auto">
            <a:xfrm>
              <a:off x="3336925" y="2628900"/>
              <a:ext cx="49212" cy="153987"/>
            </a:xfrm>
            <a:custGeom>
              <a:avLst/>
              <a:gdLst>
                <a:gd name="T0" fmla="*/ 0 w 92"/>
                <a:gd name="T1" fmla="*/ 52 h 290"/>
                <a:gd name="T2" fmla="*/ 0 w 92"/>
                <a:gd name="T3" fmla="*/ 52 h 290"/>
                <a:gd name="T4" fmla="*/ 9 w 92"/>
                <a:gd name="T5" fmla="*/ 74 h 290"/>
                <a:gd name="T6" fmla="*/ 16 w 92"/>
                <a:gd name="T7" fmla="*/ 96 h 290"/>
                <a:gd name="T8" fmla="*/ 20 w 92"/>
                <a:gd name="T9" fmla="*/ 109 h 290"/>
                <a:gd name="T10" fmla="*/ 21 w 92"/>
                <a:gd name="T11" fmla="*/ 121 h 290"/>
                <a:gd name="T12" fmla="*/ 22 w 92"/>
                <a:gd name="T13" fmla="*/ 133 h 290"/>
                <a:gd name="T14" fmla="*/ 22 w 92"/>
                <a:gd name="T15" fmla="*/ 145 h 290"/>
                <a:gd name="T16" fmla="*/ 22 w 92"/>
                <a:gd name="T17" fmla="*/ 145 h 290"/>
                <a:gd name="T18" fmla="*/ 22 w 92"/>
                <a:gd name="T19" fmla="*/ 158 h 290"/>
                <a:gd name="T20" fmla="*/ 21 w 92"/>
                <a:gd name="T21" fmla="*/ 170 h 290"/>
                <a:gd name="T22" fmla="*/ 17 w 92"/>
                <a:gd name="T23" fmla="*/ 194 h 290"/>
                <a:gd name="T24" fmla="*/ 10 w 92"/>
                <a:gd name="T25" fmla="*/ 216 h 290"/>
                <a:gd name="T26" fmla="*/ 1 w 92"/>
                <a:gd name="T27" fmla="*/ 238 h 290"/>
                <a:gd name="T28" fmla="*/ 52 w 92"/>
                <a:gd name="T29" fmla="*/ 290 h 290"/>
                <a:gd name="T30" fmla="*/ 52 w 92"/>
                <a:gd name="T31" fmla="*/ 290 h 290"/>
                <a:gd name="T32" fmla="*/ 62 w 92"/>
                <a:gd name="T33" fmla="*/ 273 h 290"/>
                <a:gd name="T34" fmla="*/ 70 w 92"/>
                <a:gd name="T35" fmla="*/ 256 h 290"/>
                <a:gd name="T36" fmla="*/ 76 w 92"/>
                <a:gd name="T37" fmla="*/ 240 h 290"/>
                <a:gd name="T38" fmla="*/ 82 w 92"/>
                <a:gd name="T39" fmla="*/ 221 h 290"/>
                <a:gd name="T40" fmla="*/ 86 w 92"/>
                <a:gd name="T41" fmla="*/ 203 h 290"/>
                <a:gd name="T42" fmla="*/ 90 w 92"/>
                <a:gd name="T43" fmla="*/ 185 h 290"/>
                <a:gd name="T44" fmla="*/ 92 w 92"/>
                <a:gd name="T45" fmla="*/ 165 h 290"/>
                <a:gd name="T46" fmla="*/ 92 w 92"/>
                <a:gd name="T47" fmla="*/ 145 h 290"/>
                <a:gd name="T48" fmla="*/ 92 w 92"/>
                <a:gd name="T49" fmla="*/ 145 h 290"/>
                <a:gd name="T50" fmla="*/ 92 w 92"/>
                <a:gd name="T51" fmla="*/ 125 h 290"/>
                <a:gd name="T52" fmla="*/ 90 w 92"/>
                <a:gd name="T53" fmla="*/ 106 h 290"/>
                <a:gd name="T54" fmla="*/ 86 w 92"/>
                <a:gd name="T55" fmla="*/ 88 h 290"/>
                <a:gd name="T56" fmla="*/ 82 w 92"/>
                <a:gd name="T57" fmla="*/ 69 h 290"/>
                <a:gd name="T58" fmla="*/ 76 w 92"/>
                <a:gd name="T59" fmla="*/ 50 h 290"/>
                <a:gd name="T60" fmla="*/ 69 w 92"/>
                <a:gd name="T61" fmla="*/ 33 h 290"/>
                <a:gd name="T62" fmla="*/ 61 w 92"/>
                <a:gd name="T63" fmla="*/ 17 h 290"/>
                <a:gd name="T64" fmla="*/ 51 w 92"/>
                <a:gd name="T65" fmla="*/ 0 h 290"/>
                <a:gd name="T66" fmla="*/ 0 w 92"/>
                <a:gd name="T67" fmla="*/ 5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90">
                  <a:moveTo>
                    <a:pt x="0" y="52"/>
                  </a:moveTo>
                  <a:lnTo>
                    <a:pt x="0" y="52"/>
                  </a:lnTo>
                  <a:lnTo>
                    <a:pt x="9" y="74"/>
                  </a:lnTo>
                  <a:lnTo>
                    <a:pt x="16" y="96"/>
                  </a:lnTo>
                  <a:lnTo>
                    <a:pt x="20" y="109"/>
                  </a:lnTo>
                  <a:lnTo>
                    <a:pt x="21" y="121"/>
                  </a:lnTo>
                  <a:lnTo>
                    <a:pt x="22" y="133"/>
                  </a:lnTo>
                  <a:lnTo>
                    <a:pt x="22" y="145"/>
                  </a:lnTo>
                  <a:lnTo>
                    <a:pt x="22" y="145"/>
                  </a:lnTo>
                  <a:lnTo>
                    <a:pt x="22" y="158"/>
                  </a:lnTo>
                  <a:lnTo>
                    <a:pt x="21" y="170"/>
                  </a:lnTo>
                  <a:lnTo>
                    <a:pt x="17" y="194"/>
                  </a:lnTo>
                  <a:lnTo>
                    <a:pt x="10" y="216"/>
                  </a:lnTo>
                  <a:lnTo>
                    <a:pt x="1" y="238"/>
                  </a:lnTo>
                  <a:lnTo>
                    <a:pt x="52" y="290"/>
                  </a:lnTo>
                  <a:lnTo>
                    <a:pt x="52" y="290"/>
                  </a:lnTo>
                  <a:lnTo>
                    <a:pt x="62" y="273"/>
                  </a:lnTo>
                  <a:lnTo>
                    <a:pt x="70" y="256"/>
                  </a:lnTo>
                  <a:lnTo>
                    <a:pt x="76" y="240"/>
                  </a:lnTo>
                  <a:lnTo>
                    <a:pt x="82" y="221"/>
                  </a:lnTo>
                  <a:lnTo>
                    <a:pt x="86" y="203"/>
                  </a:lnTo>
                  <a:lnTo>
                    <a:pt x="90" y="185"/>
                  </a:lnTo>
                  <a:lnTo>
                    <a:pt x="92" y="165"/>
                  </a:lnTo>
                  <a:lnTo>
                    <a:pt x="92" y="145"/>
                  </a:lnTo>
                  <a:lnTo>
                    <a:pt x="92" y="145"/>
                  </a:lnTo>
                  <a:lnTo>
                    <a:pt x="92" y="125"/>
                  </a:lnTo>
                  <a:lnTo>
                    <a:pt x="90" y="106"/>
                  </a:lnTo>
                  <a:lnTo>
                    <a:pt x="86" y="88"/>
                  </a:lnTo>
                  <a:lnTo>
                    <a:pt x="82" y="69"/>
                  </a:lnTo>
                  <a:lnTo>
                    <a:pt x="76" y="50"/>
                  </a:lnTo>
                  <a:lnTo>
                    <a:pt x="69" y="33"/>
                  </a:lnTo>
                  <a:lnTo>
                    <a:pt x="61" y="17"/>
                  </a:lnTo>
                  <a:lnTo>
                    <a:pt x="51"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10">
              <a:extLst>
                <a:ext uri="{FF2B5EF4-FFF2-40B4-BE49-F238E27FC236}">
                  <a16:creationId xmlns:a16="http://schemas.microsoft.com/office/drawing/2014/main" id="{A2680064-66C6-9E5F-7A21-C1C0D7A0BC7A}"/>
                </a:ext>
              </a:extLst>
            </p:cNvPr>
            <p:cNvSpPr>
              <a:spLocks/>
            </p:cNvSpPr>
            <p:nvPr/>
          </p:nvSpPr>
          <p:spPr bwMode="auto">
            <a:xfrm>
              <a:off x="3402013" y="2565400"/>
              <a:ext cx="79375" cy="280987"/>
            </a:xfrm>
            <a:custGeom>
              <a:avLst/>
              <a:gdLst>
                <a:gd name="T0" fmla="*/ 50 w 150"/>
                <a:gd name="T1" fmla="*/ 0 h 533"/>
                <a:gd name="T2" fmla="*/ 0 w 150"/>
                <a:gd name="T3" fmla="*/ 50 h 533"/>
                <a:gd name="T4" fmla="*/ 0 w 150"/>
                <a:gd name="T5" fmla="*/ 50 h 533"/>
                <a:gd name="T6" fmla="*/ 17 w 150"/>
                <a:gd name="T7" fmla="*/ 73 h 533"/>
                <a:gd name="T8" fmla="*/ 34 w 150"/>
                <a:gd name="T9" fmla="*/ 97 h 533"/>
                <a:gd name="T10" fmla="*/ 48 w 150"/>
                <a:gd name="T11" fmla="*/ 122 h 533"/>
                <a:gd name="T12" fmla="*/ 59 w 150"/>
                <a:gd name="T13" fmla="*/ 149 h 533"/>
                <a:gd name="T14" fmla="*/ 69 w 150"/>
                <a:gd name="T15" fmla="*/ 177 h 533"/>
                <a:gd name="T16" fmla="*/ 76 w 150"/>
                <a:gd name="T17" fmla="*/ 206 h 533"/>
                <a:gd name="T18" fmla="*/ 79 w 150"/>
                <a:gd name="T19" fmla="*/ 237 h 533"/>
                <a:gd name="T20" fmla="*/ 80 w 150"/>
                <a:gd name="T21" fmla="*/ 252 h 533"/>
                <a:gd name="T22" fmla="*/ 80 w 150"/>
                <a:gd name="T23" fmla="*/ 267 h 533"/>
                <a:gd name="T24" fmla="*/ 80 w 150"/>
                <a:gd name="T25" fmla="*/ 267 h 533"/>
                <a:gd name="T26" fmla="*/ 80 w 150"/>
                <a:gd name="T27" fmla="*/ 283 h 533"/>
                <a:gd name="T28" fmla="*/ 79 w 150"/>
                <a:gd name="T29" fmla="*/ 299 h 533"/>
                <a:gd name="T30" fmla="*/ 76 w 150"/>
                <a:gd name="T31" fmla="*/ 328 h 533"/>
                <a:gd name="T32" fmla="*/ 69 w 150"/>
                <a:gd name="T33" fmla="*/ 357 h 533"/>
                <a:gd name="T34" fmla="*/ 59 w 150"/>
                <a:gd name="T35" fmla="*/ 385 h 533"/>
                <a:gd name="T36" fmla="*/ 48 w 150"/>
                <a:gd name="T37" fmla="*/ 412 h 533"/>
                <a:gd name="T38" fmla="*/ 35 w 150"/>
                <a:gd name="T39" fmla="*/ 436 h 533"/>
                <a:gd name="T40" fmla="*/ 18 w 150"/>
                <a:gd name="T41" fmla="*/ 461 h 533"/>
                <a:gd name="T42" fmla="*/ 1 w 150"/>
                <a:gd name="T43" fmla="*/ 483 h 533"/>
                <a:gd name="T44" fmla="*/ 51 w 150"/>
                <a:gd name="T45" fmla="*/ 533 h 533"/>
                <a:gd name="T46" fmla="*/ 51 w 150"/>
                <a:gd name="T47" fmla="*/ 533 h 533"/>
                <a:gd name="T48" fmla="*/ 62 w 150"/>
                <a:gd name="T49" fmla="*/ 520 h 533"/>
                <a:gd name="T50" fmla="*/ 73 w 150"/>
                <a:gd name="T51" fmla="*/ 505 h 533"/>
                <a:gd name="T52" fmla="*/ 83 w 150"/>
                <a:gd name="T53" fmla="*/ 491 h 533"/>
                <a:gd name="T54" fmla="*/ 93 w 150"/>
                <a:gd name="T55" fmla="*/ 476 h 533"/>
                <a:gd name="T56" fmla="*/ 101 w 150"/>
                <a:gd name="T57" fmla="*/ 461 h 533"/>
                <a:gd name="T58" fmla="*/ 109 w 150"/>
                <a:gd name="T59" fmla="*/ 444 h 533"/>
                <a:gd name="T60" fmla="*/ 118 w 150"/>
                <a:gd name="T61" fmla="*/ 428 h 533"/>
                <a:gd name="T62" fmla="*/ 123 w 150"/>
                <a:gd name="T63" fmla="*/ 412 h 533"/>
                <a:gd name="T64" fmla="*/ 130 w 150"/>
                <a:gd name="T65" fmla="*/ 395 h 533"/>
                <a:gd name="T66" fmla="*/ 135 w 150"/>
                <a:gd name="T67" fmla="*/ 378 h 533"/>
                <a:gd name="T68" fmla="*/ 140 w 150"/>
                <a:gd name="T69" fmla="*/ 360 h 533"/>
                <a:gd name="T70" fmla="*/ 143 w 150"/>
                <a:gd name="T71" fmla="*/ 342 h 533"/>
                <a:gd name="T72" fmla="*/ 147 w 150"/>
                <a:gd name="T73" fmla="*/ 324 h 533"/>
                <a:gd name="T74" fmla="*/ 149 w 150"/>
                <a:gd name="T75" fmla="*/ 306 h 533"/>
                <a:gd name="T76" fmla="*/ 150 w 150"/>
                <a:gd name="T77" fmla="*/ 287 h 533"/>
                <a:gd name="T78" fmla="*/ 150 w 150"/>
                <a:gd name="T79" fmla="*/ 267 h 533"/>
                <a:gd name="T80" fmla="*/ 150 w 150"/>
                <a:gd name="T81" fmla="*/ 267 h 533"/>
                <a:gd name="T82" fmla="*/ 150 w 150"/>
                <a:gd name="T83" fmla="*/ 248 h 533"/>
                <a:gd name="T84" fmla="*/ 149 w 150"/>
                <a:gd name="T85" fmla="*/ 230 h 533"/>
                <a:gd name="T86" fmla="*/ 147 w 150"/>
                <a:gd name="T87" fmla="*/ 211 h 533"/>
                <a:gd name="T88" fmla="*/ 143 w 150"/>
                <a:gd name="T89" fmla="*/ 192 h 533"/>
                <a:gd name="T90" fmla="*/ 140 w 150"/>
                <a:gd name="T91" fmla="*/ 175 h 533"/>
                <a:gd name="T92" fmla="*/ 135 w 150"/>
                <a:gd name="T93" fmla="*/ 157 h 533"/>
                <a:gd name="T94" fmla="*/ 129 w 150"/>
                <a:gd name="T95" fmla="*/ 140 h 533"/>
                <a:gd name="T96" fmla="*/ 123 w 150"/>
                <a:gd name="T97" fmla="*/ 122 h 533"/>
                <a:gd name="T98" fmla="*/ 116 w 150"/>
                <a:gd name="T99" fmla="*/ 106 h 533"/>
                <a:gd name="T100" fmla="*/ 109 w 150"/>
                <a:gd name="T101" fmla="*/ 90 h 533"/>
                <a:gd name="T102" fmla="*/ 101 w 150"/>
                <a:gd name="T103" fmla="*/ 73 h 533"/>
                <a:gd name="T104" fmla="*/ 92 w 150"/>
                <a:gd name="T105" fmla="*/ 58 h 533"/>
                <a:gd name="T106" fmla="*/ 83 w 150"/>
                <a:gd name="T107" fmla="*/ 43 h 533"/>
                <a:gd name="T108" fmla="*/ 72 w 150"/>
                <a:gd name="T109" fmla="*/ 28 h 533"/>
                <a:gd name="T110" fmla="*/ 62 w 150"/>
                <a:gd name="T111" fmla="*/ 14 h 533"/>
                <a:gd name="T112" fmla="*/ 50 w 150"/>
                <a:gd name="T113" fmla="*/ 0 h 533"/>
                <a:gd name="T114" fmla="*/ 50 w 150"/>
                <a:gd name="T11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533">
                  <a:moveTo>
                    <a:pt x="50" y="0"/>
                  </a:moveTo>
                  <a:lnTo>
                    <a:pt x="0" y="50"/>
                  </a:lnTo>
                  <a:lnTo>
                    <a:pt x="0" y="50"/>
                  </a:lnTo>
                  <a:lnTo>
                    <a:pt x="17" y="73"/>
                  </a:lnTo>
                  <a:lnTo>
                    <a:pt x="34" y="97"/>
                  </a:lnTo>
                  <a:lnTo>
                    <a:pt x="48" y="122"/>
                  </a:lnTo>
                  <a:lnTo>
                    <a:pt x="59" y="149"/>
                  </a:lnTo>
                  <a:lnTo>
                    <a:pt x="69" y="177"/>
                  </a:lnTo>
                  <a:lnTo>
                    <a:pt x="76" y="206"/>
                  </a:lnTo>
                  <a:lnTo>
                    <a:pt x="79" y="237"/>
                  </a:lnTo>
                  <a:lnTo>
                    <a:pt x="80" y="252"/>
                  </a:lnTo>
                  <a:lnTo>
                    <a:pt x="80" y="267"/>
                  </a:lnTo>
                  <a:lnTo>
                    <a:pt x="80" y="267"/>
                  </a:lnTo>
                  <a:lnTo>
                    <a:pt x="80" y="283"/>
                  </a:lnTo>
                  <a:lnTo>
                    <a:pt x="79" y="299"/>
                  </a:lnTo>
                  <a:lnTo>
                    <a:pt x="76" y="328"/>
                  </a:lnTo>
                  <a:lnTo>
                    <a:pt x="69" y="357"/>
                  </a:lnTo>
                  <a:lnTo>
                    <a:pt x="59" y="385"/>
                  </a:lnTo>
                  <a:lnTo>
                    <a:pt x="48" y="412"/>
                  </a:lnTo>
                  <a:lnTo>
                    <a:pt x="35" y="436"/>
                  </a:lnTo>
                  <a:lnTo>
                    <a:pt x="18" y="461"/>
                  </a:lnTo>
                  <a:lnTo>
                    <a:pt x="1" y="483"/>
                  </a:lnTo>
                  <a:lnTo>
                    <a:pt x="51" y="533"/>
                  </a:lnTo>
                  <a:lnTo>
                    <a:pt x="51" y="533"/>
                  </a:lnTo>
                  <a:lnTo>
                    <a:pt x="62" y="520"/>
                  </a:lnTo>
                  <a:lnTo>
                    <a:pt x="73" y="505"/>
                  </a:lnTo>
                  <a:lnTo>
                    <a:pt x="83" y="491"/>
                  </a:lnTo>
                  <a:lnTo>
                    <a:pt x="93" y="476"/>
                  </a:lnTo>
                  <a:lnTo>
                    <a:pt x="101" y="461"/>
                  </a:lnTo>
                  <a:lnTo>
                    <a:pt x="109" y="444"/>
                  </a:lnTo>
                  <a:lnTo>
                    <a:pt x="118" y="428"/>
                  </a:lnTo>
                  <a:lnTo>
                    <a:pt x="123" y="412"/>
                  </a:lnTo>
                  <a:lnTo>
                    <a:pt x="130" y="395"/>
                  </a:lnTo>
                  <a:lnTo>
                    <a:pt x="135" y="378"/>
                  </a:lnTo>
                  <a:lnTo>
                    <a:pt x="140" y="360"/>
                  </a:lnTo>
                  <a:lnTo>
                    <a:pt x="143" y="342"/>
                  </a:lnTo>
                  <a:lnTo>
                    <a:pt x="147" y="324"/>
                  </a:lnTo>
                  <a:lnTo>
                    <a:pt x="149" y="306"/>
                  </a:lnTo>
                  <a:lnTo>
                    <a:pt x="150" y="287"/>
                  </a:lnTo>
                  <a:lnTo>
                    <a:pt x="150" y="267"/>
                  </a:lnTo>
                  <a:lnTo>
                    <a:pt x="150" y="267"/>
                  </a:lnTo>
                  <a:lnTo>
                    <a:pt x="150" y="248"/>
                  </a:lnTo>
                  <a:lnTo>
                    <a:pt x="149" y="230"/>
                  </a:lnTo>
                  <a:lnTo>
                    <a:pt x="147" y="211"/>
                  </a:lnTo>
                  <a:lnTo>
                    <a:pt x="143" y="192"/>
                  </a:lnTo>
                  <a:lnTo>
                    <a:pt x="140" y="175"/>
                  </a:lnTo>
                  <a:lnTo>
                    <a:pt x="135" y="157"/>
                  </a:lnTo>
                  <a:lnTo>
                    <a:pt x="129" y="140"/>
                  </a:lnTo>
                  <a:lnTo>
                    <a:pt x="123" y="122"/>
                  </a:lnTo>
                  <a:lnTo>
                    <a:pt x="116" y="106"/>
                  </a:lnTo>
                  <a:lnTo>
                    <a:pt x="109" y="90"/>
                  </a:lnTo>
                  <a:lnTo>
                    <a:pt x="101" y="73"/>
                  </a:lnTo>
                  <a:lnTo>
                    <a:pt x="92" y="58"/>
                  </a:lnTo>
                  <a:lnTo>
                    <a:pt x="83" y="43"/>
                  </a:lnTo>
                  <a:lnTo>
                    <a:pt x="72" y="28"/>
                  </a:lnTo>
                  <a:lnTo>
                    <a:pt x="62" y="14"/>
                  </a:lnTo>
                  <a:lnTo>
                    <a:pt x="5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11">
              <a:extLst>
                <a:ext uri="{FF2B5EF4-FFF2-40B4-BE49-F238E27FC236}">
                  <a16:creationId xmlns:a16="http://schemas.microsoft.com/office/drawing/2014/main" id="{AB49B70F-1170-3802-348F-8FB7056A4D50}"/>
                </a:ext>
              </a:extLst>
            </p:cNvPr>
            <p:cNvSpPr>
              <a:spLocks/>
            </p:cNvSpPr>
            <p:nvPr/>
          </p:nvSpPr>
          <p:spPr bwMode="auto">
            <a:xfrm>
              <a:off x="3465513" y="2501900"/>
              <a:ext cx="114300" cy="407987"/>
            </a:xfrm>
            <a:custGeom>
              <a:avLst/>
              <a:gdLst>
                <a:gd name="T0" fmla="*/ 0 w 217"/>
                <a:gd name="T1" fmla="*/ 49 h 770"/>
                <a:gd name="T2" fmla="*/ 16 w 217"/>
                <a:gd name="T3" fmla="*/ 65 h 770"/>
                <a:gd name="T4" fmla="*/ 48 w 217"/>
                <a:gd name="T5" fmla="*/ 100 h 770"/>
                <a:gd name="T6" fmla="*/ 75 w 217"/>
                <a:gd name="T7" fmla="*/ 138 h 770"/>
                <a:gd name="T8" fmla="*/ 98 w 217"/>
                <a:gd name="T9" fmla="*/ 177 h 770"/>
                <a:gd name="T10" fmla="*/ 117 w 217"/>
                <a:gd name="T11" fmla="*/ 220 h 770"/>
                <a:gd name="T12" fmla="*/ 132 w 217"/>
                <a:gd name="T13" fmla="*/ 266 h 770"/>
                <a:gd name="T14" fmla="*/ 141 w 217"/>
                <a:gd name="T15" fmla="*/ 313 h 770"/>
                <a:gd name="T16" fmla="*/ 147 w 217"/>
                <a:gd name="T17" fmla="*/ 361 h 770"/>
                <a:gd name="T18" fmla="*/ 147 w 217"/>
                <a:gd name="T19" fmla="*/ 385 h 770"/>
                <a:gd name="T20" fmla="*/ 145 w 217"/>
                <a:gd name="T21" fmla="*/ 434 h 770"/>
                <a:gd name="T22" fmla="*/ 138 w 217"/>
                <a:gd name="T23" fmla="*/ 482 h 770"/>
                <a:gd name="T24" fmla="*/ 125 w 217"/>
                <a:gd name="T25" fmla="*/ 527 h 770"/>
                <a:gd name="T26" fmla="*/ 108 w 217"/>
                <a:gd name="T27" fmla="*/ 572 h 770"/>
                <a:gd name="T28" fmla="*/ 87 w 217"/>
                <a:gd name="T29" fmla="*/ 613 h 770"/>
                <a:gd name="T30" fmla="*/ 62 w 217"/>
                <a:gd name="T31" fmla="*/ 651 h 770"/>
                <a:gd name="T32" fmla="*/ 34 w 217"/>
                <a:gd name="T33" fmla="*/ 687 h 770"/>
                <a:gd name="T34" fmla="*/ 1 w 217"/>
                <a:gd name="T35" fmla="*/ 721 h 770"/>
                <a:gd name="T36" fmla="*/ 50 w 217"/>
                <a:gd name="T37" fmla="*/ 770 h 770"/>
                <a:gd name="T38" fmla="*/ 87 w 217"/>
                <a:gd name="T39" fmla="*/ 732 h 770"/>
                <a:gd name="T40" fmla="*/ 120 w 217"/>
                <a:gd name="T41" fmla="*/ 691 h 770"/>
                <a:gd name="T42" fmla="*/ 148 w 217"/>
                <a:gd name="T43" fmla="*/ 647 h 770"/>
                <a:gd name="T44" fmla="*/ 173 w 217"/>
                <a:gd name="T45" fmla="*/ 599 h 770"/>
                <a:gd name="T46" fmla="*/ 191 w 217"/>
                <a:gd name="T47" fmla="*/ 548 h 770"/>
                <a:gd name="T48" fmla="*/ 205 w 217"/>
                <a:gd name="T49" fmla="*/ 496 h 770"/>
                <a:gd name="T50" fmla="*/ 215 w 217"/>
                <a:gd name="T51" fmla="*/ 441 h 770"/>
                <a:gd name="T52" fmla="*/ 217 w 217"/>
                <a:gd name="T53" fmla="*/ 385 h 770"/>
                <a:gd name="T54" fmla="*/ 217 w 217"/>
                <a:gd name="T55" fmla="*/ 357 h 770"/>
                <a:gd name="T56" fmla="*/ 211 w 217"/>
                <a:gd name="T57" fmla="*/ 302 h 770"/>
                <a:gd name="T58" fmla="*/ 199 w 217"/>
                <a:gd name="T59" fmla="*/ 248 h 770"/>
                <a:gd name="T60" fmla="*/ 182 w 217"/>
                <a:gd name="T61" fmla="*/ 196 h 770"/>
                <a:gd name="T62" fmla="*/ 161 w 217"/>
                <a:gd name="T63" fmla="*/ 147 h 770"/>
                <a:gd name="T64" fmla="*/ 134 w 217"/>
                <a:gd name="T65" fmla="*/ 101 h 770"/>
                <a:gd name="T66" fmla="*/ 103 w 217"/>
                <a:gd name="T67" fmla="*/ 58 h 770"/>
                <a:gd name="T68" fmla="*/ 69 w 217"/>
                <a:gd name="T69" fmla="*/ 18 h 770"/>
                <a:gd name="T70" fmla="*/ 49 w 217"/>
                <a:gd name="T71"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770">
                  <a:moveTo>
                    <a:pt x="49" y="0"/>
                  </a:moveTo>
                  <a:lnTo>
                    <a:pt x="0" y="49"/>
                  </a:lnTo>
                  <a:lnTo>
                    <a:pt x="0" y="49"/>
                  </a:lnTo>
                  <a:lnTo>
                    <a:pt x="16" y="65"/>
                  </a:lnTo>
                  <a:lnTo>
                    <a:pt x="33" y="82"/>
                  </a:lnTo>
                  <a:lnTo>
                    <a:pt x="48" y="100"/>
                  </a:lnTo>
                  <a:lnTo>
                    <a:pt x="62" y="118"/>
                  </a:lnTo>
                  <a:lnTo>
                    <a:pt x="75" y="138"/>
                  </a:lnTo>
                  <a:lnTo>
                    <a:pt x="86" y="157"/>
                  </a:lnTo>
                  <a:lnTo>
                    <a:pt x="98" y="177"/>
                  </a:lnTo>
                  <a:lnTo>
                    <a:pt x="107" y="198"/>
                  </a:lnTo>
                  <a:lnTo>
                    <a:pt x="117" y="220"/>
                  </a:lnTo>
                  <a:lnTo>
                    <a:pt x="125" y="243"/>
                  </a:lnTo>
                  <a:lnTo>
                    <a:pt x="132" y="266"/>
                  </a:lnTo>
                  <a:lnTo>
                    <a:pt x="138" y="288"/>
                  </a:lnTo>
                  <a:lnTo>
                    <a:pt x="141" y="313"/>
                  </a:lnTo>
                  <a:lnTo>
                    <a:pt x="145" y="336"/>
                  </a:lnTo>
                  <a:lnTo>
                    <a:pt x="147" y="361"/>
                  </a:lnTo>
                  <a:lnTo>
                    <a:pt x="147" y="385"/>
                  </a:lnTo>
                  <a:lnTo>
                    <a:pt x="147" y="385"/>
                  </a:lnTo>
                  <a:lnTo>
                    <a:pt x="147" y="411"/>
                  </a:lnTo>
                  <a:lnTo>
                    <a:pt x="145" y="434"/>
                  </a:lnTo>
                  <a:lnTo>
                    <a:pt x="142" y="459"/>
                  </a:lnTo>
                  <a:lnTo>
                    <a:pt x="138" y="482"/>
                  </a:lnTo>
                  <a:lnTo>
                    <a:pt x="132" y="505"/>
                  </a:lnTo>
                  <a:lnTo>
                    <a:pt x="125" y="527"/>
                  </a:lnTo>
                  <a:lnTo>
                    <a:pt x="117" y="550"/>
                  </a:lnTo>
                  <a:lnTo>
                    <a:pt x="108" y="572"/>
                  </a:lnTo>
                  <a:lnTo>
                    <a:pt x="98" y="593"/>
                  </a:lnTo>
                  <a:lnTo>
                    <a:pt x="87" y="613"/>
                  </a:lnTo>
                  <a:lnTo>
                    <a:pt x="75" y="632"/>
                  </a:lnTo>
                  <a:lnTo>
                    <a:pt x="62" y="651"/>
                  </a:lnTo>
                  <a:lnTo>
                    <a:pt x="48" y="670"/>
                  </a:lnTo>
                  <a:lnTo>
                    <a:pt x="34" y="687"/>
                  </a:lnTo>
                  <a:lnTo>
                    <a:pt x="17" y="705"/>
                  </a:lnTo>
                  <a:lnTo>
                    <a:pt x="1" y="721"/>
                  </a:lnTo>
                  <a:lnTo>
                    <a:pt x="50" y="770"/>
                  </a:lnTo>
                  <a:lnTo>
                    <a:pt x="50" y="770"/>
                  </a:lnTo>
                  <a:lnTo>
                    <a:pt x="70" y="752"/>
                  </a:lnTo>
                  <a:lnTo>
                    <a:pt x="87" y="732"/>
                  </a:lnTo>
                  <a:lnTo>
                    <a:pt x="104" y="712"/>
                  </a:lnTo>
                  <a:lnTo>
                    <a:pt x="120" y="691"/>
                  </a:lnTo>
                  <a:lnTo>
                    <a:pt x="135" y="669"/>
                  </a:lnTo>
                  <a:lnTo>
                    <a:pt x="148" y="647"/>
                  </a:lnTo>
                  <a:lnTo>
                    <a:pt x="161" y="623"/>
                  </a:lnTo>
                  <a:lnTo>
                    <a:pt x="173" y="599"/>
                  </a:lnTo>
                  <a:lnTo>
                    <a:pt x="183" y="574"/>
                  </a:lnTo>
                  <a:lnTo>
                    <a:pt x="191" y="548"/>
                  </a:lnTo>
                  <a:lnTo>
                    <a:pt x="199" y="523"/>
                  </a:lnTo>
                  <a:lnTo>
                    <a:pt x="205" y="496"/>
                  </a:lnTo>
                  <a:lnTo>
                    <a:pt x="211" y="469"/>
                  </a:lnTo>
                  <a:lnTo>
                    <a:pt x="215" y="441"/>
                  </a:lnTo>
                  <a:lnTo>
                    <a:pt x="217" y="414"/>
                  </a:lnTo>
                  <a:lnTo>
                    <a:pt x="217" y="385"/>
                  </a:lnTo>
                  <a:lnTo>
                    <a:pt x="217" y="385"/>
                  </a:lnTo>
                  <a:lnTo>
                    <a:pt x="217" y="357"/>
                  </a:lnTo>
                  <a:lnTo>
                    <a:pt x="215" y="329"/>
                  </a:lnTo>
                  <a:lnTo>
                    <a:pt x="211" y="302"/>
                  </a:lnTo>
                  <a:lnTo>
                    <a:pt x="205" y="274"/>
                  </a:lnTo>
                  <a:lnTo>
                    <a:pt x="199" y="248"/>
                  </a:lnTo>
                  <a:lnTo>
                    <a:pt x="191" y="222"/>
                  </a:lnTo>
                  <a:lnTo>
                    <a:pt x="182" y="196"/>
                  </a:lnTo>
                  <a:lnTo>
                    <a:pt x="173" y="171"/>
                  </a:lnTo>
                  <a:lnTo>
                    <a:pt x="161" y="147"/>
                  </a:lnTo>
                  <a:lnTo>
                    <a:pt x="148" y="124"/>
                  </a:lnTo>
                  <a:lnTo>
                    <a:pt x="134" y="101"/>
                  </a:lnTo>
                  <a:lnTo>
                    <a:pt x="119" y="79"/>
                  </a:lnTo>
                  <a:lnTo>
                    <a:pt x="103" y="58"/>
                  </a:lnTo>
                  <a:lnTo>
                    <a:pt x="86" y="37"/>
                  </a:lnTo>
                  <a:lnTo>
                    <a:pt x="69" y="18"/>
                  </a:lnTo>
                  <a:lnTo>
                    <a:pt x="49" y="0"/>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2">
              <a:extLst>
                <a:ext uri="{FF2B5EF4-FFF2-40B4-BE49-F238E27FC236}">
                  <a16:creationId xmlns:a16="http://schemas.microsoft.com/office/drawing/2014/main" id="{1FF8F761-A127-6E4F-2FE4-B91A9EDD7AC2}"/>
                </a:ext>
              </a:extLst>
            </p:cNvPr>
            <p:cNvSpPr>
              <a:spLocks/>
            </p:cNvSpPr>
            <p:nvPr/>
          </p:nvSpPr>
          <p:spPr bwMode="auto">
            <a:xfrm>
              <a:off x="2894013" y="2463800"/>
              <a:ext cx="373062" cy="485775"/>
            </a:xfrm>
            <a:custGeom>
              <a:avLst/>
              <a:gdLst>
                <a:gd name="T0" fmla="*/ 652 w 706"/>
                <a:gd name="T1" fmla="*/ 0 h 917"/>
                <a:gd name="T2" fmla="*/ 297 w 706"/>
                <a:gd name="T3" fmla="*/ 272 h 917"/>
                <a:gd name="T4" fmla="*/ 295 w 706"/>
                <a:gd name="T5" fmla="*/ 272 h 917"/>
                <a:gd name="T6" fmla="*/ 295 w 706"/>
                <a:gd name="T7" fmla="*/ 358 h 917"/>
                <a:gd name="T8" fmla="*/ 295 w 706"/>
                <a:gd name="T9" fmla="*/ 358 h 917"/>
                <a:gd name="T10" fmla="*/ 294 w 706"/>
                <a:gd name="T11" fmla="*/ 363 h 917"/>
                <a:gd name="T12" fmla="*/ 293 w 706"/>
                <a:gd name="T13" fmla="*/ 369 h 917"/>
                <a:gd name="T14" fmla="*/ 290 w 706"/>
                <a:gd name="T15" fmla="*/ 374 h 917"/>
                <a:gd name="T16" fmla="*/ 287 w 706"/>
                <a:gd name="T17" fmla="*/ 379 h 917"/>
                <a:gd name="T18" fmla="*/ 282 w 706"/>
                <a:gd name="T19" fmla="*/ 382 h 917"/>
                <a:gd name="T20" fmla="*/ 278 w 706"/>
                <a:gd name="T21" fmla="*/ 384 h 917"/>
                <a:gd name="T22" fmla="*/ 272 w 706"/>
                <a:gd name="T23" fmla="*/ 386 h 917"/>
                <a:gd name="T24" fmla="*/ 266 w 706"/>
                <a:gd name="T25" fmla="*/ 387 h 917"/>
                <a:gd name="T26" fmla="*/ 266 w 706"/>
                <a:gd name="T27" fmla="*/ 387 h 917"/>
                <a:gd name="T28" fmla="*/ 260 w 706"/>
                <a:gd name="T29" fmla="*/ 386 h 917"/>
                <a:gd name="T30" fmla="*/ 254 w 706"/>
                <a:gd name="T31" fmla="*/ 384 h 917"/>
                <a:gd name="T32" fmla="*/ 250 w 706"/>
                <a:gd name="T33" fmla="*/ 382 h 917"/>
                <a:gd name="T34" fmla="*/ 246 w 706"/>
                <a:gd name="T35" fmla="*/ 379 h 917"/>
                <a:gd name="T36" fmla="*/ 243 w 706"/>
                <a:gd name="T37" fmla="*/ 374 h 917"/>
                <a:gd name="T38" fmla="*/ 239 w 706"/>
                <a:gd name="T39" fmla="*/ 369 h 917"/>
                <a:gd name="T40" fmla="*/ 238 w 706"/>
                <a:gd name="T41" fmla="*/ 363 h 917"/>
                <a:gd name="T42" fmla="*/ 237 w 706"/>
                <a:gd name="T43" fmla="*/ 358 h 917"/>
                <a:gd name="T44" fmla="*/ 237 w 706"/>
                <a:gd name="T45" fmla="*/ 272 h 917"/>
                <a:gd name="T46" fmla="*/ 69 w 706"/>
                <a:gd name="T47" fmla="*/ 272 h 917"/>
                <a:gd name="T48" fmla="*/ 69 w 706"/>
                <a:gd name="T49" fmla="*/ 320 h 917"/>
                <a:gd name="T50" fmla="*/ 0 w 706"/>
                <a:gd name="T51" fmla="*/ 351 h 917"/>
                <a:gd name="T52" fmla="*/ 0 w 706"/>
                <a:gd name="T53" fmla="*/ 567 h 917"/>
                <a:gd name="T54" fmla="*/ 69 w 706"/>
                <a:gd name="T55" fmla="*/ 596 h 917"/>
                <a:gd name="T56" fmla="*/ 69 w 706"/>
                <a:gd name="T57" fmla="*/ 645 h 917"/>
                <a:gd name="T58" fmla="*/ 297 w 706"/>
                <a:gd name="T59" fmla="*/ 645 h 917"/>
                <a:gd name="T60" fmla="*/ 652 w 706"/>
                <a:gd name="T61" fmla="*/ 917 h 917"/>
                <a:gd name="T62" fmla="*/ 706 w 706"/>
                <a:gd name="T63" fmla="*/ 917 h 917"/>
                <a:gd name="T64" fmla="*/ 706 w 706"/>
                <a:gd name="T65" fmla="*/ 458 h 917"/>
                <a:gd name="T66" fmla="*/ 706 w 706"/>
                <a:gd name="T67" fmla="*/ 0 h 917"/>
                <a:gd name="T68" fmla="*/ 652 w 706"/>
                <a:gd name="T69" fmla="*/ 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6" h="917">
                  <a:moveTo>
                    <a:pt x="652" y="0"/>
                  </a:moveTo>
                  <a:lnTo>
                    <a:pt x="297" y="272"/>
                  </a:lnTo>
                  <a:lnTo>
                    <a:pt x="295" y="272"/>
                  </a:lnTo>
                  <a:lnTo>
                    <a:pt x="295" y="358"/>
                  </a:lnTo>
                  <a:lnTo>
                    <a:pt x="295" y="358"/>
                  </a:lnTo>
                  <a:lnTo>
                    <a:pt x="294" y="363"/>
                  </a:lnTo>
                  <a:lnTo>
                    <a:pt x="293" y="369"/>
                  </a:lnTo>
                  <a:lnTo>
                    <a:pt x="290" y="374"/>
                  </a:lnTo>
                  <a:lnTo>
                    <a:pt x="287" y="379"/>
                  </a:lnTo>
                  <a:lnTo>
                    <a:pt x="282" y="382"/>
                  </a:lnTo>
                  <a:lnTo>
                    <a:pt x="278" y="384"/>
                  </a:lnTo>
                  <a:lnTo>
                    <a:pt x="272" y="386"/>
                  </a:lnTo>
                  <a:lnTo>
                    <a:pt x="266" y="387"/>
                  </a:lnTo>
                  <a:lnTo>
                    <a:pt x="266" y="387"/>
                  </a:lnTo>
                  <a:lnTo>
                    <a:pt x="260" y="386"/>
                  </a:lnTo>
                  <a:lnTo>
                    <a:pt x="254" y="384"/>
                  </a:lnTo>
                  <a:lnTo>
                    <a:pt x="250" y="382"/>
                  </a:lnTo>
                  <a:lnTo>
                    <a:pt x="246" y="379"/>
                  </a:lnTo>
                  <a:lnTo>
                    <a:pt x="243" y="374"/>
                  </a:lnTo>
                  <a:lnTo>
                    <a:pt x="239" y="369"/>
                  </a:lnTo>
                  <a:lnTo>
                    <a:pt x="238" y="363"/>
                  </a:lnTo>
                  <a:lnTo>
                    <a:pt x="237" y="358"/>
                  </a:lnTo>
                  <a:lnTo>
                    <a:pt x="237" y="272"/>
                  </a:lnTo>
                  <a:lnTo>
                    <a:pt x="69" y="272"/>
                  </a:lnTo>
                  <a:lnTo>
                    <a:pt x="69" y="320"/>
                  </a:lnTo>
                  <a:lnTo>
                    <a:pt x="0" y="351"/>
                  </a:lnTo>
                  <a:lnTo>
                    <a:pt x="0" y="567"/>
                  </a:lnTo>
                  <a:lnTo>
                    <a:pt x="69" y="596"/>
                  </a:lnTo>
                  <a:lnTo>
                    <a:pt x="69" y="645"/>
                  </a:lnTo>
                  <a:lnTo>
                    <a:pt x="297" y="645"/>
                  </a:lnTo>
                  <a:lnTo>
                    <a:pt x="652" y="917"/>
                  </a:lnTo>
                  <a:lnTo>
                    <a:pt x="706" y="917"/>
                  </a:lnTo>
                  <a:lnTo>
                    <a:pt x="706" y="458"/>
                  </a:lnTo>
                  <a:lnTo>
                    <a:pt x="706" y="0"/>
                  </a:lnTo>
                  <a:lnTo>
                    <a:pt x="6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2" name="Grafika 31" descr="Tornado">
            <a:extLst>
              <a:ext uri="{FF2B5EF4-FFF2-40B4-BE49-F238E27FC236}">
                <a16:creationId xmlns:a16="http://schemas.microsoft.com/office/drawing/2014/main" id="{77A19CDF-7F39-F739-30EE-E1774C80C0F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863687" y="4437128"/>
            <a:ext cx="336497" cy="336497"/>
          </a:xfrm>
          <a:prstGeom prst="rect">
            <a:avLst/>
          </a:prstGeom>
        </p:spPr>
      </p:pic>
      <p:graphicFrame>
        <p:nvGraphicFramePr>
          <p:cNvPr id="34" name="Wykres 33">
            <a:extLst>
              <a:ext uri="{FF2B5EF4-FFF2-40B4-BE49-F238E27FC236}">
                <a16:creationId xmlns:a16="http://schemas.microsoft.com/office/drawing/2014/main" id="{4B895453-57B2-357B-52B0-8D78A7951789}"/>
              </a:ext>
            </a:extLst>
          </p:cNvPr>
          <p:cNvGraphicFramePr/>
          <p:nvPr>
            <p:extLst>
              <p:ext uri="{D42A27DB-BD31-4B8C-83A1-F6EECF244321}">
                <p14:modId xmlns:p14="http://schemas.microsoft.com/office/powerpoint/2010/main" val="1509245935"/>
              </p:ext>
            </p:extLst>
          </p:nvPr>
        </p:nvGraphicFramePr>
        <p:xfrm>
          <a:off x="305283" y="1397000"/>
          <a:ext cx="8299630" cy="3015650"/>
        </p:xfrm>
        <a:graphic>
          <a:graphicData uri="http://schemas.openxmlformats.org/drawingml/2006/chart">
            <c:chart xmlns:c="http://schemas.openxmlformats.org/drawingml/2006/chart" xmlns:r="http://schemas.openxmlformats.org/officeDocument/2006/relationships" r:id="rId9"/>
          </a:graphicData>
        </a:graphic>
      </p:graphicFrame>
      <p:pic>
        <p:nvPicPr>
          <p:cNvPr id="35" name="Grafika 157" descr="Wietrznie">
            <a:extLst>
              <a:ext uri="{FF2B5EF4-FFF2-40B4-BE49-F238E27FC236}">
                <a16:creationId xmlns:a16="http://schemas.microsoft.com/office/drawing/2014/main" id="{B6F190E0-E89C-07D6-CB0C-23A27926EF3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4019" y="4454437"/>
            <a:ext cx="285124" cy="283769"/>
          </a:xfrm>
          <a:prstGeom prst="rect">
            <a:avLst/>
          </a:prstGeom>
        </p:spPr>
      </p:pic>
      <p:sp>
        <p:nvSpPr>
          <p:cNvPr id="36" name="Freeform 8">
            <a:extLst>
              <a:ext uri="{FF2B5EF4-FFF2-40B4-BE49-F238E27FC236}">
                <a16:creationId xmlns:a16="http://schemas.microsoft.com/office/drawing/2014/main" id="{41C165E3-5AF5-04ED-D78C-202E683280DB}"/>
              </a:ext>
            </a:extLst>
          </p:cNvPr>
          <p:cNvSpPr>
            <a:spLocks/>
          </p:cNvSpPr>
          <p:nvPr/>
        </p:nvSpPr>
        <p:spPr bwMode="auto">
          <a:xfrm>
            <a:off x="6323407" y="4451634"/>
            <a:ext cx="239641" cy="265630"/>
          </a:xfrm>
          <a:custGeom>
            <a:avLst/>
            <a:gdLst>
              <a:gd name="T0" fmla="*/ 1420 w 1474"/>
              <a:gd name="T1" fmla="*/ 1402 h 1648"/>
              <a:gd name="T2" fmla="*/ 1471 w 1474"/>
              <a:gd name="T3" fmla="*/ 1355 h 1648"/>
              <a:gd name="T4" fmla="*/ 1320 w 1474"/>
              <a:gd name="T5" fmla="*/ 1307 h 1648"/>
              <a:gd name="T6" fmla="*/ 1407 w 1474"/>
              <a:gd name="T7" fmla="*/ 1264 h 1648"/>
              <a:gd name="T8" fmla="*/ 1407 w 1474"/>
              <a:gd name="T9" fmla="*/ 1215 h 1648"/>
              <a:gd name="T10" fmla="*/ 1022 w 1474"/>
              <a:gd name="T11" fmla="*/ 1171 h 1648"/>
              <a:gd name="T12" fmla="*/ 909 w 1474"/>
              <a:gd name="T13" fmla="*/ 1032 h 1648"/>
              <a:gd name="T14" fmla="*/ 1018 w 1474"/>
              <a:gd name="T15" fmla="*/ 1063 h 1648"/>
              <a:gd name="T16" fmla="*/ 1002 w 1474"/>
              <a:gd name="T17" fmla="*/ 996 h 1648"/>
              <a:gd name="T18" fmla="*/ 1139 w 1474"/>
              <a:gd name="T19" fmla="*/ 1032 h 1648"/>
              <a:gd name="T20" fmla="*/ 1152 w 1474"/>
              <a:gd name="T21" fmla="*/ 992 h 1648"/>
              <a:gd name="T22" fmla="*/ 1145 w 1474"/>
              <a:gd name="T23" fmla="*/ 936 h 1648"/>
              <a:gd name="T24" fmla="*/ 1282 w 1474"/>
              <a:gd name="T25" fmla="*/ 923 h 1648"/>
              <a:gd name="T26" fmla="*/ 1225 w 1474"/>
              <a:gd name="T27" fmla="*/ 870 h 1648"/>
              <a:gd name="T28" fmla="*/ 1295 w 1474"/>
              <a:gd name="T29" fmla="*/ 832 h 1648"/>
              <a:gd name="T30" fmla="*/ 1345 w 1474"/>
              <a:gd name="T31" fmla="*/ 785 h 1648"/>
              <a:gd name="T32" fmla="*/ 1227 w 1474"/>
              <a:gd name="T33" fmla="*/ 733 h 1648"/>
              <a:gd name="T34" fmla="*/ 1370 w 1474"/>
              <a:gd name="T35" fmla="*/ 689 h 1648"/>
              <a:gd name="T36" fmla="*/ 1377 w 1474"/>
              <a:gd name="T37" fmla="*/ 643 h 1648"/>
              <a:gd name="T38" fmla="*/ 1329 w 1474"/>
              <a:gd name="T39" fmla="*/ 610 h 1648"/>
              <a:gd name="T40" fmla="*/ 1407 w 1474"/>
              <a:gd name="T41" fmla="*/ 531 h 1648"/>
              <a:gd name="T42" fmla="*/ 1317 w 1474"/>
              <a:gd name="T43" fmla="*/ 519 h 1648"/>
              <a:gd name="T44" fmla="*/ 1391 w 1474"/>
              <a:gd name="T45" fmla="*/ 424 h 1648"/>
              <a:gd name="T46" fmla="*/ 1301 w 1474"/>
              <a:gd name="T47" fmla="*/ 430 h 1648"/>
              <a:gd name="T48" fmla="*/ 1377 w 1474"/>
              <a:gd name="T49" fmla="*/ 316 h 1648"/>
              <a:gd name="T50" fmla="*/ 1284 w 1474"/>
              <a:gd name="T51" fmla="*/ 333 h 1648"/>
              <a:gd name="T52" fmla="*/ 1270 w 1474"/>
              <a:gd name="T53" fmla="*/ 278 h 1648"/>
              <a:gd name="T54" fmla="*/ 1287 w 1474"/>
              <a:gd name="T55" fmla="*/ 167 h 1648"/>
              <a:gd name="T56" fmla="*/ 1136 w 1474"/>
              <a:gd name="T57" fmla="*/ 279 h 1648"/>
              <a:gd name="T58" fmla="*/ 1158 w 1474"/>
              <a:gd name="T59" fmla="*/ 155 h 1648"/>
              <a:gd name="T60" fmla="*/ 1148 w 1474"/>
              <a:gd name="T61" fmla="*/ 31 h 1648"/>
              <a:gd name="T62" fmla="*/ 1060 w 1474"/>
              <a:gd name="T63" fmla="*/ 142 h 1648"/>
              <a:gd name="T64" fmla="*/ 1008 w 1474"/>
              <a:gd name="T65" fmla="*/ 141 h 1648"/>
              <a:gd name="T66" fmla="*/ 985 w 1474"/>
              <a:gd name="T67" fmla="*/ 6 h 1648"/>
              <a:gd name="T68" fmla="*/ 932 w 1474"/>
              <a:gd name="T69" fmla="*/ 80 h 1648"/>
              <a:gd name="T70" fmla="*/ 760 w 1474"/>
              <a:gd name="T71" fmla="*/ 419 h 1648"/>
              <a:gd name="T72" fmla="*/ 604 w 1474"/>
              <a:gd name="T73" fmla="*/ 611 h 1648"/>
              <a:gd name="T74" fmla="*/ 540 w 1474"/>
              <a:gd name="T75" fmla="*/ 595 h 1648"/>
              <a:gd name="T76" fmla="*/ 463 w 1474"/>
              <a:gd name="T77" fmla="*/ 489 h 1648"/>
              <a:gd name="T78" fmla="*/ 341 w 1474"/>
              <a:gd name="T79" fmla="*/ 446 h 1648"/>
              <a:gd name="T80" fmla="*/ 149 w 1474"/>
              <a:gd name="T81" fmla="*/ 498 h 1648"/>
              <a:gd name="T82" fmla="*/ 11 w 1474"/>
              <a:gd name="T83" fmla="*/ 565 h 1648"/>
              <a:gd name="T84" fmla="*/ 122 w 1474"/>
              <a:gd name="T85" fmla="*/ 605 h 1648"/>
              <a:gd name="T86" fmla="*/ 234 w 1474"/>
              <a:gd name="T87" fmla="*/ 769 h 1648"/>
              <a:gd name="T88" fmla="*/ 330 w 1474"/>
              <a:gd name="T89" fmla="*/ 1064 h 1648"/>
              <a:gd name="T90" fmla="*/ 539 w 1474"/>
              <a:gd name="T91" fmla="*/ 1259 h 1648"/>
              <a:gd name="T92" fmla="*/ 818 w 1474"/>
              <a:gd name="T93" fmla="*/ 1345 h 1648"/>
              <a:gd name="T94" fmla="*/ 893 w 1474"/>
              <a:gd name="T95" fmla="*/ 1430 h 1648"/>
              <a:gd name="T96" fmla="*/ 1043 w 1474"/>
              <a:gd name="T97" fmla="*/ 1614 h 1648"/>
              <a:gd name="T98" fmla="*/ 1151 w 1474"/>
              <a:gd name="T99" fmla="*/ 1643 h 1648"/>
              <a:gd name="T100" fmla="*/ 1118 w 1474"/>
              <a:gd name="T101" fmla="*/ 1574 h 1648"/>
              <a:gd name="T102" fmla="*/ 1158 w 1474"/>
              <a:gd name="T103" fmla="*/ 1583 h 1648"/>
              <a:gd name="T104" fmla="*/ 1271 w 1474"/>
              <a:gd name="T105" fmla="*/ 1590 h 1648"/>
              <a:gd name="T106" fmla="*/ 1200 w 1474"/>
              <a:gd name="T107" fmla="*/ 1505 h 1648"/>
              <a:gd name="T108" fmla="*/ 1238 w 1474"/>
              <a:gd name="T109" fmla="*/ 1502 h 1648"/>
              <a:gd name="T110" fmla="*/ 1381 w 1474"/>
              <a:gd name="T111" fmla="*/ 1513 h 1648"/>
              <a:gd name="T112" fmla="*/ 1387 w 1474"/>
              <a:gd name="T113" fmla="*/ 1472 h 1648"/>
              <a:gd name="T114" fmla="*/ 1299 w 1474"/>
              <a:gd name="T115" fmla="*/ 141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74" h="1648">
                <a:moveTo>
                  <a:pt x="1299" y="1410"/>
                </a:moveTo>
                <a:lnTo>
                  <a:pt x="1299" y="1410"/>
                </a:lnTo>
                <a:lnTo>
                  <a:pt x="1319" y="1413"/>
                </a:lnTo>
                <a:lnTo>
                  <a:pt x="1338" y="1414"/>
                </a:lnTo>
                <a:lnTo>
                  <a:pt x="1338" y="1414"/>
                </a:lnTo>
                <a:lnTo>
                  <a:pt x="1356" y="1414"/>
                </a:lnTo>
                <a:lnTo>
                  <a:pt x="1373" y="1413"/>
                </a:lnTo>
                <a:lnTo>
                  <a:pt x="1390" y="1409"/>
                </a:lnTo>
                <a:lnTo>
                  <a:pt x="1405" y="1406"/>
                </a:lnTo>
                <a:lnTo>
                  <a:pt x="1420" y="1402"/>
                </a:lnTo>
                <a:lnTo>
                  <a:pt x="1433" y="1397"/>
                </a:lnTo>
                <a:lnTo>
                  <a:pt x="1445" y="1391"/>
                </a:lnTo>
                <a:lnTo>
                  <a:pt x="1455" y="1386"/>
                </a:lnTo>
                <a:lnTo>
                  <a:pt x="1463" y="1379"/>
                </a:lnTo>
                <a:lnTo>
                  <a:pt x="1469" y="1374"/>
                </a:lnTo>
                <a:lnTo>
                  <a:pt x="1473" y="1367"/>
                </a:lnTo>
                <a:lnTo>
                  <a:pt x="1474" y="1362"/>
                </a:lnTo>
                <a:lnTo>
                  <a:pt x="1473" y="1360"/>
                </a:lnTo>
                <a:lnTo>
                  <a:pt x="1472" y="1357"/>
                </a:lnTo>
                <a:lnTo>
                  <a:pt x="1471" y="1355"/>
                </a:lnTo>
                <a:lnTo>
                  <a:pt x="1468" y="1352"/>
                </a:lnTo>
                <a:lnTo>
                  <a:pt x="1460" y="1348"/>
                </a:lnTo>
                <a:lnTo>
                  <a:pt x="1449" y="1345"/>
                </a:lnTo>
                <a:lnTo>
                  <a:pt x="1449" y="1345"/>
                </a:lnTo>
                <a:lnTo>
                  <a:pt x="1399" y="1332"/>
                </a:lnTo>
                <a:lnTo>
                  <a:pt x="1325" y="1312"/>
                </a:lnTo>
                <a:lnTo>
                  <a:pt x="1325" y="1312"/>
                </a:lnTo>
                <a:lnTo>
                  <a:pt x="1323" y="1310"/>
                </a:lnTo>
                <a:lnTo>
                  <a:pt x="1321" y="1309"/>
                </a:lnTo>
                <a:lnTo>
                  <a:pt x="1320" y="1307"/>
                </a:lnTo>
                <a:lnTo>
                  <a:pt x="1321" y="1306"/>
                </a:lnTo>
                <a:lnTo>
                  <a:pt x="1324" y="1303"/>
                </a:lnTo>
                <a:lnTo>
                  <a:pt x="1327" y="1301"/>
                </a:lnTo>
                <a:lnTo>
                  <a:pt x="1327" y="1301"/>
                </a:lnTo>
                <a:lnTo>
                  <a:pt x="1343" y="1296"/>
                </a:lnTo>
                <a:lnTo>
                  <a:pt x="1358" y="1291"/>
                </a:lnTo>
                <a:lnTo>
                  <a:pt x="1372" y="1285"/>
                </a:lnTo>
                <a:lnTo>
                  <a:pt x="1385" y="1278"/>
                </a:lnTo>
                <a:lnTo>
                  <a:pt x="1397" y="1272"/>
                </a:lnTo>
                <a:lnTo>
                  <a:pt x="1407" y="1264"/>
                </a:lnTo>
                <a:lnTo>
                  <a:pt x="1416" y="1258"/>
                </a:lnTo>
                <a:lnTo>
                  <a:pt x="1424" y="1250"/>
                </a:lnTo>
                <a:lnTo>
                  <a:pt x="1429" y="1244"/>
                </a:lnTo>
                <a:lnTo>
                  <a:pt x="1432" y="1237"/>
                </a:lnTo>
                <a:lnTo>
                  <a:pt x="1434" y="1231"/>
                </a:lnTo>
                <a:lnTo>
                  <a:pt x="1433" y="1226"/>
                </a:lnTo>
                <a:lnTo>
                  <a:pt x="1431" y="1221"/>
                </a:lnTo>
                <a:lnTo>
                  <a:pt x="1426" y="1218"/>
                </a:lnTo>
                <a:lnTo>
                  <a:pt x="1418" y="1216"/>
                </a:lnTo>
                <a:lnTo>
                  <a:pt x="1407" y="1215"/>
                </a:lnTo>
                <a:lnTo>
                  <a:pt x="1407" y="1215"/>
                </a:lnTo>
                <a:lnTo>
                  <a:pt x="1354" y="1212"/>
                </a:lnTo>
                <a:lnTo>
                  <a:pt x="1274" y="1205"/>
                </a:lnTo>
                <a:lnTo>
                  <a:pt x="1227" y="1201"/>
                </a:lnTo>
                <a:lnTo>
                  <a:pt x="1174" y="1195"/>
                </a:lnTo>
                <a:lnTo>
                  <a:pt x="1118" y="1188"/>
                </a:lnTo>
                <a:lnTo>
                  <a:pt x="1057" y="1179"/>
                </a:lnTo>
                <a:lnTo>
                  <a:pt x="1057" y="1179"/>
                </a:lnTo>
                <a:lnTo>
                  <a:pt x="1039" y="1176"/>
                </a:lnTo>
                <a:lnTo>
                  <a:pt x="1022" y="1171"/>
                </a:lnTo>
                <a:lnTo>
                  <a:pt x="1005" y="1165"/>
                </a:lnTo>
                <a:lnTo>
                  <a:pt x="991" y="1158"/>
                </a:lnTo>
                <a:lnTo>
                  <a:pt x="980" y="1150"/>
                </a:lnTo>
                <a:lnTo>
                  <a:pt x="969" y="1141"/>
                </a:lnTo>
                <a:lnTo>
                  <a:pt x="960" y="1129"/>
                </a:lnTo>
                <a:lnTo>
                  <a:pt x="953" y="1117"/>
                </a:lnTo>
                <a:lnTo>
                  <a:pt x="953" y="1117"/>
                </a:lnTo>
                <a:lnTo>
                  <a:pt x="932" y="1075"/>
                </a:lnTo>
                <a:lnTo>
                  <a:pt x="909" y="1032"/>
                </a:lnTo>
                <a:lnTo>
                  <a:pt x="909" y="1032"/>
                </a:lnTo>
                <a:lnTo>
                  <a:pt x="922" y="1039"/>
                </a:lnTo>
                <a:lnTo>
                  <a:pt x="935" y="1046"/>
                </a:lnTo>
                <a:lnTo>
                  <a:pt x="947" y="1052"/>
                </a:lnTo>
                <a:lnTo>
                  <a:pt x="960" y="1057"/>
                </a:lnTo>
                <a:lnTo>
                  <a:pt x="972" y="1061"/>
                </a:lnTo>
                <a:lnTo>
                  <a:pt x="984" y="1063"/>
                </a:lnTo>
                <a:lnTo>
                  <a:pt x="995" y="1064"/>
                </a:lnTo>
                <a:lnTo>
                  <a:pt x="1003" y="1065"/>
                </a:lnTo>
                <a:lnTo>
                  <a:pt x="1012" y="1064"/>
                </a:lnTo>
                <a:lnTo>
                  <a:pt x="1018" y="1063"/>
                </a:lnTo>
                <a:lnTo>
                  <a:pt x="1023" y="1060"/>
                </a:lnTo>
                <a:lnTo>
                  <a:pt x="1026" y="1056"/>
                </a:lnTo>
                <a:lnTo>
                  <a:pt x="1027" y="1051"/>
                </a:lnTo>
                <a:lnTo>
                  <a:pt x="1026" y="1045"/>
                </a:lnTo>
                <a:lnTo>
                  <a:pt x="1023" y="1037"/>
                </a:lnTo>
                <a:lnTo>
                  <a:pt x="1017" y="1029"/>
                </a:lnTo>
                <a:lnTo>
                  <a:pt x="1017" y="1029"/>
                </a:lnTo>
                <a:lnTo>
                  <a:pt x="981" y="984"/>
                </a:lnTo>
                <a:lnTo>
                  <a:pt x="981" y="984"/>
                </a:lnTo>
                <a:lnTo>
                  <a:pt x="1002" y="996"/>
                </a:lnTo>
                <a:lnTo>
                  <a:pt x="1021" y="1007"/>
                </a:lnTo>
                <a:lnTo>
                  <a:pt x="1021" y="1007"/>
                </a:lnTo>
                <a:lnTo>
                  <a:pt x="1037" y="1015"/>
                </a:lnTo>
                <a:lnTo>
                  <a:pt x="1054" y="1020"/>
                </a:lnTo>
                <a:lnTo>
                  <a:pt x="1070" y="1025"/>
                </a:lnTo>
                <a:lnTo>
                  <a:pt x="1085" y="1029"/>
                </a:lnTo>
                <a:lnTo>
                  <a:pt x="1100" y="1031"/>
                </a:lnTo>
                <a:lnTo>
                  <a:pt x="1114" y="1033"/>
                </a:lnTo>
                <a:lnTo>
                  <a:pt x="1127" y="1033"/>
                </a:lnTo>
                <a:lnTo>
                  <a:pt x="1139" y="1032"/>
                </a:lnTo>
                <a:lnTo>
                  <a:pt x="1148" y="1030"/>
                </a:lnTo>
                <a:lnTo>
                  <a:pt x="1156" y="1028"/>
                </a:lnTo>
                <a:lnTo>
                  <a:pt x="1162" y="1023"/>
                </a:lnTo>
                <a:lnTo>
                  <a:pt x="1166" y="1019"/>
                </a:lnTo>
                <a:lnTo>
                  <a:pt x="1167" y="1016"/>
                </a:lnTo>
                <a:lnTo>
                  <a:pt x="1167" y="1014"/>
                </a:lnTo>
                <a:lnTo>
                  <a:pt x="1166" y="1010"/>
                </a:lnTo>
                <a:lnTo>
                  <a:pt x="1165" y="1007"/>
                </a:lnTo>
                <a:lnTo>
                  <a:pt x="1160" y="1000"/>
                </a:lnTo>
                <a:lnTo>
                  <a:pt x="1152" y="992"/>
                </a:lnTo>
                <a:lnTo>
                  <a:pt x="1152" y="992"/>
                </a:lnTo>
                <a:lnTo>
                  <a:pt x="1108" y="956"/>
                </a:lnTo>
                <a:lnTo>
                  <a:pt x="1076" y="930"/>
                </a:lnTo>
                <a:lnTo>
                  <a:pt x="1042" y="899"/>
                </a:lnTo>
                <a:lnTo>
                  <a:pt x="1042" y="899"/>
                </a:lnTo>
                <a:lnTo>
                  <a:pt x="1072" y="911"/>
                </a:lnTo>
                <a:lnTo>
                  <a:pt x="1099" y="922"/>
                </a:lnTo>
                <a:lnTo>
                  <a:pt x="1124" y="931"/>
                </a:lnTo>
                <a:lnTo>
                  <a:pt x="1145" y="936"/>
                </a:lnTo>
                <a:lnTo>
                  <a:pt x="1145" y="936"/>
                </a:lnTo>
                <a:lnTo>
                  <a:pt x="1163" y="939"/>
                </a:lnTo>
                <a:lnTo>
                  <a:pt x="1181" y="942"/>
                </a:lnTo>
                <a:lnTo>
                  <a:pt x="1198" y="943"/>
                </a:lnTo>
                <a:lnTo>
                  <a:pt x="1214" y="942"/>
                </a:lnTo>
                <a:lnTo>
                  <a:pt x="1229" y="940"/>
                </a:lnTo>
                <a:lnTo>
                  <a:pt x="1243" y="938"/>
                </a:lnTo>
                <a:lnTo>
                  <a:pt x="1255" y="935"/>
                </a:lnTo>
                <a:lnTo>
                  <a:pt x="1266" y="932"/>
                </a:lnTo>
                <a:lnTo>
                  <a:pt x="1275" y="928"/>
                </a:lnTo>
                <a:lnTo>
                  <a:pt x="1282" y="923"/>
                </a:lnTo>
                <a:lnTo>
                  <a:pt x="1287" y="918"/>
                </a:lnTo>
                <a:lnTo>
                  <a:pt x="1289" y="913"/>
                </a:lnTo>
                <a:lnTo>
                  <a:pt x="1289" y="909"/>
                </a:lnTo>
                <a:lnTo>
                  <a:pt x="1288" y="907"/>
                </a:lnTo>
                <a:lnTo>
                  <a:pt x="1287" y="904"/>
                </a:lnTo>
                <a:lnTo>
                  <a:pt x="1285" y="902"/>
                </a:lnTo>
                <a:lnTo>
                  <a:pt x="1278" y="895"/>
                </a:lnTo>
                <a:lnTo>
                  <a:pt x="1269" y="890"/>
                </a:lnTo>
                <a:lnTo>
                  <a:pt x="1269" y="890"/>
                </a:lnTo>
                <a:lnTo>
                  <a:pt x="1225" y="870"/>
                </a:lnTo>
                <a:lnTo>
                  <a:pt x="1161" y="838"/>
                </a:lnTo>
                <a:lnTo>
                  <a:pt x="1161" y="838"/>
                </a:lnTo>
                <a:lnTo>
                  <a:pt x="1189" y="842"/>
                </a:lnTo>
                <a:lnTo>
                  <a:pt x="1212" y="844"/>
                </a:lnTo>
                <a:lnTo>
                  <a:pt x="1212" y="844"/>
                </a:lnTo>
                <a:lnTo>
                  <a:pt x="1230" y="843"/>
                </a:lnTo>
                <a:lnTo>
                  <a:pt x="1247" y="842"/>
                </a:lnTo>
                <a:lnTo>
                  <a:pt x="1263" y="839"/>
                </a:lnTo>
                <a:lnTo>
                  <a:pt x="1280" y="836"/>
                </a:lnTo>
                <a:lnTo>
                  <a:pt x="1295" y="832"/>
                </a:lnTo>
                <a:lnTo>
                  <a:pt x="1308" y="826"/>
                </a:lnTo>
                <a:lnTo>
                  <a:pt x="1319" y="821"/>
                </a:lnTo>
                <a:lnTo>
                  <a:pt x="1329" y="816"/>
                </a:lnTo>
                <a:lnTo>
                  <a:pt x="1338" y="810"/>
                </a:lnTo>
                <a:lnTo>
                  <a:pt x="1343" y="804"/>
                </a:lnTo>
                <a:lnTo>
                  <a:pt x="1347" y="799"/>
                </a:lnTo>
                <a:lnTo>
                  <a:pt x="1348" y="792"/>
                </a:lnTo>
                <a:lnTo>
                  <a:pt x="1347" y="790"/>
                </a:lnTo>
                <a:lnTo>
                  <a:pt x="1346" y="788"/>
                </a:lnTo>
                <a:lnTo>
                  <a:pt x="1345" y="785"/>
                </a:lnTo>
                <a:lnTo>
                  <a:pt x="1342" y="782"/>
                </a:lnTo>
                <a:lnTo>
                  <a:pt x="1335" y="778"/>
                </a:lnTo>
                <a:lnTo>
                  <a:pt x="1325" y="775"/>
                </a:lnTo>
                <a:lnTo>
                  <a:pt x="1325" y="775"/>
                </a:lnTo>
                <a:lnTo>
                  <a:pt x="1265" y="759"/>
                </a:lnTo>
                <a:lnTo>
                  <a:pt x="1223" y="747"/>
                </a:lnTo>
                <a:lnTo>
                  <a:pt x="1175" y="733"/>
                </a:lnTo>
                <a:lnTo>
                  <a:pt x="1175" y="733"/>
                </a:lnTo>
                <a:lnTo>
                  <a:pt x="1202" y="734"/>
                </a:lnTo>
                <a:lnTo>
                  <a:pt x="1227" y="733"/>
                </a:lnTo>
                <a:lnTo>
                  <a:pt x="1249" y="732"/>
                </a:lnTo>
                <a:lnTo>
                  <a:pt x="1268" y="730"/>
                </a:lnTo>
                <a:lnTo>
                  <a:pt x="1268" y="730"/>
                </a:lnTo>
                <a:lnTo>
                  <a:pt x="1286" y="726"/>
                </a:lnTo>
                <a:lnTo>
                  <a:pt x="1302" y="721"/>
                </a:lnTo>
                <a:lnTo>
                  <a:pt x="1318" y="716"/>
                </a:lnTo>
                <a:lnTo>
                  <a:pt x="1333" y="709"/>
                </a:lnTo>
                <a:lnTo>
                  <a:pt x="1347" y="703"/>
                </a:lnTo>
                <a:lnTo>
                  <a:pt x="1359" y="695"/>
                </a:lnTo>
                <a:lnTo>
                  <a:pt x="1370" y="689"/>
                </a:lnTo>
                <a:lnTo>
                  <a:pt x="1378" y="681"/>
                </a:lnTo>
                <a:lnTo>
                  <a:pt x="1385" y="674"/>
                </a:lnTo>
                <a:lnTo>
                  <a:pt x="1390" y="667"/>
                </a:lnTo>
                <a:lnTo>
                  <a:pt x="1392" y="661"/>
                </a:lnTo>
                <a:lnTo>
                  <a:pt x="1392" y="654"/>
                </a:lnTo>
                <a:lnTo>
                  <a:pt x="1391" y="652"/>
                </a:lnTo>
                <a:lnTo>
                  <a:pt x="1390" y="650"/>
                </a:lnTo>
                <a:lnTo>
                  <a:pt x="1388" y="648"/>
                </a:lnTo>
                <a:lnTo>
                  <a:pt x="1385" y="646"/>
                </a:lnTo>
                <a:lnTo>
                  <a:pt x="1377" y="643"/>
                </a:lnTo>
                <a:lnTo>
                  <a:pt x="1366" y="641"/>
                </a:lnTo>
                <a:lnTo>
                  <a:pt x="1366" y="641"/>
                </a:lnTo>
                <a:lnTo>
                  <a:pt x="1323" y="638"/>
                </a:lnTo>
                <a:lnTo>
                  <a:pt x="1259" y="633"/>
                </a:lnTo>
                <a:lnTo>
                  <a:pt x="1259" y="633"/>
                </a:lnTo>
                <a:lnTo>
                  <a:pt x="1280" y="629"/>
                </a:lnTo>
                <a:lnTo>
                  <a:pt x="1296" y="624"/>
                </a:lnTo>
                <a:lnTo>
                  <a:pt x="1296" y="624"/>
                </a:lnTo>
                <a:lnTo>
                  <a:pt x="1313" y="618"/>
                </a:lnTo>
                <a:lnTo>
                  <a:pt x="1329" y="610"/>
                </a:lnTo>
                <a:lnTo>
                  <a:pt x="1344" y="603"/>
                </a:lnTo>
                <a:lnTo>
                  <a:pt x="1357" y="594"/>
                </a:lnTo>
                <a:lnTo>
                  <a:pt x="1370" y="586"/>
                </a:lnTo>
                <a:lnTo>
                  <a:pt x="1381" y="577"/>
                </a:lnTo>
                <a:lnTo>
                  <a:pt x="1390" y="568"/>
                </a:lnTo>
                <a:lnTo>
                  <a:pt x="1398" y="560"/>
                </a:lnTo>
                <a:lnTo>
                  <a:pt x="1403" y="551"/>
                </a:lnTo>
                <a:lnTo>
                  <a:pt x="1407" y="544"/>
                </a:lnTo>
                <a:lnTo>
                  <a:pt x="1409" y="537"/>
                </a:lnTo>
                <a:lnTo>
                  <a:pt x="1407" y="531"/>
                </a:lnTo>
                <a:lnTo>
                  <a:pt x="1406" y="529"/>
                </a:lnTo>
                <a:lnTo>
                  <a:pt x="1405" y="526"/>
                </a:lnTo>
                <a:lnTo>
                  <a:pt x="1402" y="525"/>
                </a:lnTo>
                <a:lnTo>
                  <a:pt x="1399" y="523"/>
                </a:lnTo>
                <a:lnTo>
                  <a:pt x="1391" y="522"/>
                </a:lnTo>
                <a:lnTo>
                  <a:pt x="1380" y="522"/>
                </a:lnTo>
                <a:lnTo>
                  <a:pt x="1380" y="522"/>
                </a:lnTo>
                <a:lnTo>
                  <a:pt x="1302" y="529"/>
                </a:lnTo>
                <a:lnTo>
                  <a:pt x="1302" y="529"/>
                </a:lnTo>
                <a:lnTo>
                  <a:pt x="1317" y="519"/>
                </a:lnTo>
                <a:lnTo>
                  <a:pt x="1330" y="509"/>
                </a:lnTo>
                <a:lnTo>
                  <a:pt x="1343" y="498"/>
                </a:lnTo>
                <a:lnTo>
                  <a:pt x="1355" y="489"/>
                </a:lnTo>
                <a:lnTo>
                  <a:pt x="1364" y="478"/>
                </a:lnTo>
                <a:lnTo>
                  <a:pt x="1373" y="467"/>
                </a:lnTo>
                <a:lnTo>
                  <a:pt x="1381" y="458"/>
                </a:lnTo>
                <a:lnTo>
                  <a:pt x="1386" y="448"/>
                </a:lnTo>
                <a:lnTo>
                  <a:pt x="1389" y="439"/>
                </a:lnTo>
                <a:lnTo>
                  <a:pt x="1391" y="431"/>
                </a:lnTo>
                <a:lnTo>
                  <a:pt x="1391" y="424"/>
                </a:lnTo>
                <a:lnTo>
                  <a:pt x="1390" y="419"/>
                </a:lnTo>
                <a:lnTo>
                  <a:pt x="1388" y="418"/>
                </a:lnTo>
                <a:lnTo>
                  <a:pt x="1386" y="416"/>
                </a:lnTo>
                <a:lnTo>
                  <a:pt x="1380" y="413"/>
                </a:lnTo>
                <a:lnTo>
                  <a:pt x="1371" y="413"/>
                </a:lnTo>
                <a:lnTo>
                  <a:pt x="1360" y="416"/>
                </a:lnTo>
                <a:lnTo>
                  <a:pt x="1360" y="416"/>
                </a:lnTo>
                <a:lnTo>
                  <a:pt x="1298" y="433"/>
                </a:lnTo>
                <a:lnTo>
                  <a:pt x="1301" y="430"/>
                </a:lnTo>
                <a:lnTo>
                  <a:pt x="1301" y="430"/>
                </a:lnTo>
                <a:lnTo>
                  <a:pt x="1315" y="419"/>
                </a:lnTo>
                <a:lnTo>
                  <a:pt x="1327" y="406"/>
                </a:lnTo>
                <a:lnTo>
                  <a:pt x="1339" y="394"/>
                </a:lnTo>
                <a:lnTo>
                  <a:pt x="1348" y="381"/>
                </a:lnTo>
                <a:lnTo>
                  <a:pt x="1357" y="368"/>
                </a:lnTo>
                <a:lnTo>
                  <a:pt x="1364" y="356"/>
                </a:lnTo>
                <a:lnTo>
                  <a:pt x="1370" y="345"/>
                </a:lnTo>
                <a:lnTo>
                  <a:pt x="1374" y="334"/>
                </a:lnTo>
                <a:lnTo>
                  <a:pt x="1377" y="324"/>
                </a:lnTo>
                <a:lnTo>
                  <a:pt x="1377" y="316"/>
                </a:lnTo>
                <a:lnTo>
                  <a:pt x="1377" y="309"/>
                </a:lnTo>
                <a:lnTo>
                  <a:pt x="1374" y="304"/>
                </a:lnTo>
                <a:lnTo>
                  <a:pt x="1372" y="303"/>
                </a:lnTo>
                <a:lnTo>
                  <a:pt x="1370" y="301"/>
                </a:lnTo>
                <a:lnTo>
                  <a:pt x="1367" y="301"/>
                </a:lnTo>
                <a:lnTo>
                  <a:pt x="1363" y="299"/>
                </a:lnTo>
                <a:lnTo>
                  <a:pt x="1355" y="302"/>
                </a:lnTo>
                <a:lnTo>
                  <a:pt x="1344" y="305"/>
                </a:lnTo>
                <a:lnTo>
                  <a:pt x="1344" y="305"/>
                </a:lnTo>
                <a:lnTo>
                  <a:pt x="1284" y="333"/>
                </a:lnTo>
                <a:lnTo>
                  <a:pt x="1241" y="352"/>
                </a:lnTo>
                <a:lnTo>
                  <a:pt x="1190" y="374"/>
                </a:lnTo>
                <a:lnTo>
                  <a:pt x="1190" y="374"/>
                </a:lnTo>
                <a:lnTo>
                  <a:pt x="1210" y="355"/>
                </a:lnTo>
                <a:lnTo>
                  <a:pt x="1226" y="338"/>
                </a:lnTo>
                <a:lnTo>
                  <a:pt x="1240" y="323"/>
                </a:lnTo>
                <a:lnTo>
                  <a:pt x="1252" y="308"/>
                </a:lnTo>
                <a:lnTo>
                  <a:pt x="1252" y="308"/>
                </a:lnTo>
                <a:lnTo>
                  <a:pt x="1261" y="294"/>
                </a:lnTo>
                <a:lnTo>
                  <a:pt x="1270" y="278"/>
                </a:lnTo>
                <a:lnTo>
                  <a:pt x="1277" y="263"/>
                </a:lnTo>
                <a:lnTo>
                  <a:pt x="1284" y="249"/>
                </a:lnTo>
                <a:lnTo>
                  <a:pt x="1288" y="234"/>
                </a:lnTo>
                <a:lnTo>
                  <a:pt x="1292" y="221"/>
                </a:lnTo>
                <a:lnTo>
                  <a:pt x="1295" y="208"/>
                </a:lnTo>
                <a:lnTo>
                  <a:pt x="1296" y="196"/>
                </a:lnTo>
                <a:lnTo>
                  <a:pt x="1296" y="187"/>
                </a:lnTo>
                <a:lnTo>
                  <a:pt x="1294" y="178"/>
                </a:lnTo>
                <a:lnTo>
                  <a:pt x="1291" y="171"/>
                </a:lnTo>
                <a:lnTo>
                  <a:pt x="1287" y="167"/>
                </a:lnTo>
                <a:lnTo>
                  <a:pt x="1285" y="166"/>
                </a:lnTo>
                <a:lnTo>
                  <a:pt x="1282" y="166"/>
                </a:lnTo>
                <a:lnTo>
                  <a:pt x="1278" y="166"/>
                </a:lnTo>
                <a:lnTo>
                  <a:pt x="1275" y="166"/>
                </a:lnTo>
                <a:lnTo>
                  <a:pt x="1268" y="170"/>
                </a:lnTo>
                <a:lnTo>
                  <a:pt x="1259" y="177"/>
                </a:lnTo>
                <a:lnTo>
                  <a:pt x="1259" y="177"/>
                </a:lnTo>
                <a:lnTo>
                  <a:pt x="1230" y="202"/>
                </a:lnTo>
                <a:lnTo>
                  <a:pt x="1188" y="237"/>
                </a:lnTo>
                <a:lnTo>
                  <a:pt x="1136" y="279"/>
                </a:lnTo>
                <a:lnTo>
                  <a:pt x="1073" y="327"/>
                </a:lnTo>
                <a:lnTo>
                  <a:pt x="1073" y="327"/>
                </a:lnTo>
                <a:lnTo>
                  <a:pt x="1100" y="282"/>
                </a:lnTo>
                <a:lnTo>
                  <a:pt x="1124" y="240"/>
                </a:lnTo>
                <a:lnTo>
                  <a:pt x="1133" y="222"/>
                </a:lnTo>
                <a:lnTo>
                  <a:pt x="1142" y="204"/>
                </a:lnTo>
                <a:lnTo>
                  <a:pt x="1148" y="188"/>
                </a:lnTo>
                <a:lnTo>
                  <a:pt x="1154" y="173"/>
                </a:lnTo>
                <a:lnTo>
                  <a:pt x="1154" y="173"/>
                </a:lnTo>
                <a:lnTo>
                  <a:pt x="1158" y="155"/>
                </a:lnTo>
                <a:lnTo>
                  <a:pt x="1161" y="138"/>
                </a:lnTo>
                <a:lnTo>
                  <a:pt x="1165" y="121"/>
                </a:lnTo>
                <a:lnTo>
                  <a:pt x="1166" y="106"/>
                </a:lnTo>
                <a:lnTo>
                  <a:pt x="1166" y="90"/>
                </a:lnTo>
                <a:lnTo>
                  <a:pt x="1165" y="76"/>
                </a:lnTo>
                <a:lnTo>
                  <a:pt x="1162" y="64"/>
                </a:lnTo>
                <a:lnTo>
                  <a:pt x="1160" y="52"/>
                </a:lnTo>
                <a:lnTo>
                  <a:pt x="1157" y="42"/>
                </a:lnTo>
                <a:lnTo>
                  <a:pt x="1153" y="35"/>
                </a:lnTo>
                <a:lnTo>
                  <a:pt x="1148" y="31"/>
                </a:lnTo>
                <a:lnTo>
                  <a:pt x="1143" y="27"/>
                </a:lnTo>
                <a:lnTo>
                  <a:pt x="1141" y="27"/>
                </a:lnTo>
                <a:lnTo>
                  <a:pt x="1138" y="27"/>
                </a:lnTo>
                <a:lnTo>
                  <a:pt x="1134" y="28"/>
                </a:lnTo>
                <a:lnTo>
                  <a:pt x="1132" y="31"/>
                </a:lnTo>
                <a:lnTo>
                  <a:pt x="1126" y="36"/>
                </a:lnTo>
                <a:lnTo>
                  <a:pt x="1119" y="46"/>
                </a:lnTo>
                <a:lnTo>
                  <a:pt x="1119" y="46"/>
                </a:lnTo>
                <a:lnTo>
                  <a:pt x="1096" y="85"/>
                </a:lnTo>
                <a:lnTo>
                  <a:pt x="1060" y="142"/>
                </a:lnTo>
                <a:lnTo>
                  <a:pt x="1014" y="212"/>
                </a:lnTo>
                <a:lnTo>
                  <a:pt x="987" y="252"/>
                </a:lnTo>
                <a:lnTo>
                  <a:pt x="957" y="294"/>
                </a:lnTo>
                <a:lnTo>
                  <a:pt x="957" y="294"/>
                </a:lnTo>
                <a:lnTo>
                  <a:pt x="975" y="250"/>
                </a:lnTo>
                <a:lnTo>
                  <a:pt x="990" y="208"/>
                </a:lnTo>
                <a:lnTo>
                  <a:pt x="1001" y="171"/>
                </a:lnTo>
                <a:lnTo>
                  <a:pt x="1005" y="156"/>
                </a:lnTo>
                <a:lnTo>
                  <a:pt x="1008" y="141"/>
                </a:lnTo>
                <a:lnTo>
                  <a:pt x="1008" y="141"/>
                </a:lnTo>
                <a:lnTo>
                  <a:pt x="1010" y="124"/>
                </a:lnTo>
                <a:lnTo>
                  <a:pt x="1011" y="106"/>
                </a:lnTo>
                <a:lnTo>
                  <a:pt x="1010" y="90"/>
                </a:lnTo>
                <a:lnTo>
                  <a:pt x="1009" y="74"/>
                </a:lnTo>
                <a:lnTo>
                  <a:pt x="1007" y="59"/>
                </a:lnTo>
                <a:lnTo>
                  <a:pt x="1003" y="45"/>
                </a:lnTo>
                <a:lnTo>
                  <a:pt x="1000" y="33"/>
                </a:lnTo>
                <a:lnTo>
                  <a:pt x="996" y="22"/>
                </a:lnTo>
                <a:lnTo>
                  <a:pt x="990" y="13"/>
                </a:lnTo>
                <a:lnTo>
                  <a:pt x="985" y="6"/>
                </a:lnTo>
                <a:lnTo>
                  <a:pt x="980" y="2"/>
                </a:lnTo>
                <a:lnTo>
                  <a:pt x="974" y="0"/>
                </a:lnTo>
                <a:lnTo>
                  <a:pt x="972" y="0"/>
                </a:lnTo>
                <a:lnTo>
                  <a:pt x="969" y="0"/>
                </a:lnTo>
                <a:lnTo>
                  <a:pt x="967" y="3"/>
                </a:lnTo>
                <a:lnTo>
                  <a:pt x="964" y="5"/>
                </a:lnTo>
                <a:lnTo>
                  <a:pt x="959" y="11"/>
                </a:lnTo>
                <a:lnTo>
                  <a:pt x="954" y="21"/>
                </a:lnTo>
                <a:lnTo>
                  <a:pt x="954" y="21"/>
                </a:lnTo>
                <a:lnTo>
                  <a:pt x="932" y="80"/>
                </a:lnTo>
                <a:lnTo>
                  <a:pt x="916" y="120"/>
                </a:lnTo>
                <a:lnTo>
                  <a:pt x="897" y="166"/>
                </a:lnTo>
                <a:lnTo>
                  <a:pt x="872" y="220"/>
                </a:lnTo>
                <a:lnTo>
                  <a:pt x="857" y="249"/>
                </a:lnTo>
                <a:lnTo>
                  <a:pt x="842" y="280"/>
                </a:lnTo>
                <a:lnTo>
                  <a:pt x="824" y="312"/>
                </a:lnTo>
                <a:lnTo>
                  <a:pt x="804" y="347"/>
                </a:lnTo>
                <a:lnTo>
                  <a:pt x="784" y="382"/>
                </a:lnTo>
                <a:lnTo>
                  <a:pt x="760" y="419"/>
                </a:lnTo>
                <a:lnTo>
                  <a:pt x="760" y="419"/>
                </a:lnTo>
                <a:lnTo>
                  <a:pt x="738" y="454"/>
                </a:lnTo>
                <a:lnTo>
                  <a:pt x="716" y="487"/>
                </a:lnTo>
                <a:lnTo>
                  <a:pt x="696" y="516"/>
                </a:lnTo>
                <a:lnTo>
                  <a:pt x="677" y="541"/>
                </a:lnTo>
                <a:lnTo>
                  <a:pt x="659" y="563"/>
                </a:lnTo>
                <a:lnTo>
                  <a:pt x="642" y="581"/>
                </a:lnTo>
                <a:lnTo>
                  <a:pt x="626" y="596"/>
                </a:lnTo>
                <a:lnTo>
                  <a:pt x="618" y="602"/>
                </a:lnTo>
                <a:lnTo>
                  <a:pt x="611" y="607"/>
                </a:lnTo>
                <a:lnTo>
                  <a:pt x="604" y="611"/>
                </a:lnTo>
                <a:lnTo>
                  <a:pt x="597" y="614"/>
                </a:lnTo>
                <a:lnTo>
                  <a:pt x="591" y="616"/>
                </a:lnTo>
                <a:lnTo>
                  <a:pt x="584" y="617"/>
                </a:lnTo>
                <a:lnTo>
                  <a:pt x="577" y="617"/>
                </a:lnTo>
                <a:lnTo>
                  <a:pt x="570" y="616"/>
                </a:lnTo>
                <a:lnTo>
                  <a:pt x="565" y="614"/>
                </a:lnTo>
                <a:lnTo>
                  <a:pt x="558" y="610"/>
                </a:lnTo>
                <a:lnTo>
                  <a:pt x="552" y="607"/>
                </a:lnTo>
                <a:lnTo>
                  <a:pt x="546" y="602"/>
                </a:lnTo>
                <a:lnTo>
                  <a:pt x="540" y="595"/>
                </a:lnTo>
                <a:lnTo>
                  <a:pt x="535" y="589"/>
                </a:lnTo>
                <a:lnTo>
                  <a:pt x="523" y="571"/>
                </a:lnTo>
                <a:lnTo>
                  <a:pt x="511" y="549"/>
                </a:lnTo>
                <a:lnTo>
                  <a:pt x="511" y="549"/>
                </a:lnTo>
                <a:lnTo>
                  <a:pt x="505" y="537"/>
                </a:lnTo>
                <a:lnTo>
                  <a:pt x="498" y="525"/>
                </a:lnTo>
                <a:lnTo>
                  <a:pt x="489" y="516"/>
                </a:lnTo>
                <a:lnTo>
                  <a:pt x="481" y="506"/>
                </a:lnTo>
                <a:lnTo>
                  <a:pt x="472" y="497"/>
                </a:lnTo>
                <a:lnTo>
                  <a:pt x="463" y="489"/>
                </a:lnTo>
                <a:lnTo>
                  <a:pt x="452" y="481"/>
                </a:lnTo>
                <a:lnTo>
                  <a:pt x="441" y="475"/>
                </a:lnTo>
                <a:lnTo>
                  <a:pt x="429" y="468"/>
                </a:lnTo>
                <a:lnTo>
                  <a:pt x="419" y="463"/>
                </a:lnTo>
                <a:lnTo>
                  <a:pt x="406" y="459"/>
                </a:lnTo>
                <a:lnTo>
                  <a:pt x="394" y="454"/>
                </a:lnTo>
                <a:lnTo>
                  <a:pt x="381" y="451"/>
                </a:lnTo>
                <a:lnTo>
                  <a:pt x="368" y="449"/>
                </a:lnTo>
                <a:lnTo>
                  <a:pt x="354" y="447"/>
                </a:lnTo>
                <a:lnTo>
                  <a:pt x="341" y="446"/>
                </a:lnTo>
                <a:lnTo>
                  <a:pt x="313" y="445"/>
                </a:lnTo>
                <a:lnTo>
                  <a:pt x="286" y="447"/>
                </a:lnTo>
                <a:lnTo>
                  <a:pt x="259" y="451"/>
                </a:lnTo>
                <a:lnTo>
                  <a:pt x="233" y="458"/>
                </a:lnTo>
                <a:lnTo>
                  <a:pt x="207" y="466"/>
                </a:lnTo>
                <a:lnTo>
                  <a:pt x="194" y="472"/>
                </a:lnTo>
                <a:lnTo>
                  <a:pt x="182" y="478"/>
                </a:lnTo>
                <a:lnTo>
                  <a:pt x="170" y="484"/>
                </a:lnTo>
                <a:lnTo>
                  <a:pt x="159" y="491"/>
                </a:lnTo>
                <a:lnTo>
                  <a:pt x="149" y="498"/>
                </a:lnTo>
                <a:lnTo>
                  <a:pt x="138" y="507"/>
                </a:lnTo>
                <a:lnTo>
                  <a:pt x="138" y="507"/>
                </a:lnTo>
                <a:lnTo>
                  <a:pt x="127" y="517"/>
                </a:lnTo>
                <a:lnTo>
                  <a:pt x="127" y="517"/>
                </a:lnTo>
                <a:lnTo>
                  <a:pt x="89" y="529"/>
                </a:lnTo>
                <a:lnTo>
                  <a:pt x="69" y="536"/>
                </a:lnTo>
                <a:lnTo>
                  <a:pt x="50" y="544"/>
                </a:lnTo>
                <a:lnTo>
                  <a:pt x="32" y="552"/>
                </a:lnTo>
                <a:lnTo>
                  <a:pt x="18" y="561"/>
                </a:lnTo>
                <a:lnTo>
                  <a:pt x="11" y="565"/>
                </a:lnTo>
                <a:lnTo>
                  <a:pt x="7" y="571"/>
                </a:lnTo>
                <a:lnTo>
                  <a:pt x="3" y="575"/>
                </a:lnTo>
                <a:lnTo>
                  <a:pt x="0" y="579"/>
                </a:lnTo>
                <a:lnTo>
                  <a:pt x="0" y="579"/>
                </a:lnTo>
                <a:lnTo>
                  <a:pt x="11" y="582"/>
                </a:lnTo>
                <a:lnTo>
                  <a:pt x="38" y="591"/>
                </a:lnTo>
                <a:lnTo>
                  <a:pt x="56" y="595"/>
                </a:lnTo>
                <a:lnTo>
                  <a:pt x="77" y="600"/>
                </a:lnTo>
                <a:lnTo>
                  <a:pt x="99" y="603"/>
                </a:lnTo>
                <a:lnTo>
                  <a:pt x="122" y="605"/>
                </a:lnTo>
                <a:lnTo>
                  <a:pt x="122" y="605"/>
                </a:lnTo>
                <a:lnTo>
                  <a:pt x="156" y="648"/>
                </a:lnTo>
                <a:lnTo>
                  <a:pt x="173" y="671"/>
                </a:lnTo>
                <a:lnTo>
                  <a:pt x="191" y="694"/>
                </a:lnTo>
                <a:lnTo>
                  <a:pt x="206" y="717"/>
                </a:lnTo>
                <a:lnTo>
                  <a:pt x="220" y="737"/>
                </a:lnTo>
                <a:lnTo>
                  <a:pt x="228" y="755"/>
                </a:lnTo>
                <a:lnTo>
                  <a:pt x="231" y="763"/>
                </a:lnTo>
                <a:lnTo>
                  <a:pt x="234" y="769"/>
                </a:lnTo>
                <a:lnTo>
                  <a:pt x="234" y="769"/>
                </a:lnTo>
                <a:lnTo>
                  <a:pt x="244" y="826"/>
                </a:lnTo>
                <a:lnTo>
                  <a:pt x="251" y="861"/>
                </a:lnTo>
                <a:lnTo>
                  <a:pt x="261" y="897"/>
                </a:lnTo>
                <a:lnTo>
                  <a:pt x="272" y="937"/>
                </a:lnTo>
                <a:lnTo>
                  <a:pt x="280" y="958"/>
                </a:lnTo>
                <a:lnTo>
                  <a:pt x="287" y="979"/>
                </a:lnTo>
                <a:lnTo>
                  <a:pt x="297" y="1001"/>
                </a:lnTo>
                <a:lnTo>
                  <a:pt x="307" y="1021"/>
                </a:lnTo>
                <a:lnTo>
                  <a:pt x="319" y="1043"/>
                </a:lnTo>
                <a:lnTo>
                  <a:pt x="330" y="1064"/>
                </a:lnTo>
                <a:lnTo>
                  <a:pt x="344" y="1086"/>
                </a:lnTo>
                <a:lnTo>
                  <a:pt x="359" y="1107"/>
                </a:lnTo>
                <a:lnTo>
                  <a:pt x="377" y="1128"/>
                </a:lnTo>
                <a:lnTo>
                  <a:pt x="394" y="1148"/>
                </a:lnTo>
                <a:lnTo>
                  <a:pt x="414" y="1169"/>
                </a:lnTo>
                <a:lnTo>
                  <a:pt x="436" y="1188"/>
                </a:lnTo>
                <a:lnTo>
                  <a:pt x="458" y="1206"/>
                </a:lnTo>
                <a:lnTo>
                  <a:pt x="483" y="1224"/>
                </a:lnTo>
                <a:lnTo>
                  <a:pt x="510" y="1242"/>
                </a:lnTo>
                <a:lnTo>
                  <a:pt x="539" y="1259"/>
                </a:lnTo>
                <a:lnTo>
                  <a:pt x="570" y="1274"/>
                </a:lnTo>
                <a:lnTo>
                  <a:pt x="602" y="1289"/>
                </a:lnTo>
                <a:lnTo>
                  <a:pt x="638" y="1302"/>
                </a:lnTo>
                <a:lnTo>
                  <a:pt x="675" y="1315"/>
                </a:lnTo>
                <a:lnTo>
                  <a:pt x="715" y="1326"/>
                </a:lnTo>
                <a:lnTo>
                  <a:pt x="757" y="1334"/>
                </a:lnTo>
                <a:lnTo>
                  <a:pt x="757" y="1334"/>
                </a:lnTo>
                <a:lnTo>
                  <a:pt x="789" y="1338"/>
                </a:lnTo>
                <a:lnTo>
                  <a:pt x="804" y="1341"/>
                </a:lnTo>
                <a:lnTo>
                  <a:pt x="818" y="1345"/>
                </a:lnTo>
                <a:lnTo>
                  <a:pt x="825" y="1348"/>
                </a:lnTo>
                <a:lnTo>
                  <a:pt x="831" y="1351"/>
                </a:lnTo>
                <a:lnTo>
                  <a:pt x="839" y="1357"/>
                </a:lnTo>
                <a:lnTo>
                  <a:pt x="845" y="1362"/>
                </a:lnTo>
                <a:lnTo>
                  <a:pt x="852" y="1370"/>
                </a:lnTo>
                <a:lnTo>
                  <a:pt x="859" y="1377"/>
                </a:lnTo>
                <a:lnTo>
                  <a:pt x="866" y="1388"/>
                </a:lnTo>
                <a:lnTo>
                  <a:pt x="873" y="1399"/>
                </a:lnTo>
                <a:lnTo>
                  <a:pt x="873" y="1399"/>
                </a:lnTo>
                <a:lnTo>
                  <a:pt x="893" y="1430"/>
                </a:lnTo>
                <a:lnTo>
                  <a:pt x="912" y="1460"/>
                </a:lnTo>
                <a:lnTo>
                  <a:pt x="930" y="1488"/>
                </a:lnTo>
                <a:lnTo>
                  <a:pt x="950" y="1514"/>
                </a:lnTo>
                <a:lnTo>
                  <a:pt x="967" y="1538"/>
                </a:lnTo>
                <a:lnTo>
                  <a:pt x="984" y="1559"/>
                </a:lnTo>
                <a:lnTo>
                  <a:pt x="1000" y="1577"/>
                </a:lnTo>
                <a:lnTo>
                  <a:pt x="1015" y="1591"/>
                </a:lnTo>
                <a:lnTo>
                  <a:pt x="1015" y="1591"/>
                </a:lnTo>
                <a:lnTo>
                  <a:pt x="1028" y="1603"/>
                </a:lnTo>
                <a:lnTo>
                  <a:pt x="1043" y="1614"/>
                </a:lnTo>
                <a:lnTo>
                  <a:pt x="1057" y="1622"/>
                </a:lnTo>
                <a:lnTo>
                  <a:pt x="1071" y="1630"/>
                </a:lnTo>
                <a:lnTo>
                  <a:pt x="1085" y="1636"/>
                </a:lnTo>
                <a:lnTo>
                  <a:pt x="1098" y="1642"/>
                </a:lnTo>
                <a:lnTo>
                  <a:pt x="1110" y="1646"/>
                </a:lnTo>
                <a:lnTo>
                  <a:pt x="1122" y="1648"/>
                </a:lnTo>
                <a:lnTo>
                  <a:pt x="1131" y="1648"/>
                </a:lnTo>
                <a:lnTo>
                  <a:pt x="1140" y="1648"/>
                </a:lnTo>
                <a:lnTo>
                  <a:pt x="1146" y="1646"/>
                </a:lnTo>
                <a:lnTo>
                  <a:pt x="1151" y="1643"/>
                </a:lnTo>
                <a:lnTo>
                  <a:pt x="1153" y="1641"/>
                </a:lnTo>
                <a:lnTo>
                  <a:pt x="1154" y="1637"/>
                </a:lnTo>
                <a:lnTo>
                  <a:pt x="1154" y="1634"/>
                </a:lnTo>
                <a:lnTo>
                  <a:pt x="1154" y="1631"/>
                </a:lnTo>
                <a:lnTo>
                  <a:pt x="1151" y="1623"/>
                </a:lnTo>
                <a:lnTo>
                  <a:pt x="1145" y="1614"/>
                </a:lnTo>
                <a:lnTo>
                  <a:pt x="1145" y="1614"/>
                </a:lnTo>
                <a:lnTo>
                  <a:pt x="1119" y="1577"/>
                </a:lnTo>
                <a:lnTo>
                  <a:pt x="1119" y="1577"/>
                </a:lnTo>
                <a:lnTo>
                  <a:pt x="1118" y="1574"/>
                </a:lnTo>
                <a:lnTo>
                  <a:pt x="1117" y="1571"/>
                </a:lnTo>
                <a:lnTo>
                  <a:pt x="1117" y="1569"/>
                </a:lnTo>
                <a:lnTo>
                  <a:pt x="1118" y="1566"/>
                </a:lnTo>
                <a:lnTo>
                  <a:pt x="1119" y="1565"/>
                </a:lnTo>
                <a:lnTo>
                  <a:pt x="1122" y="1565"/>
                </a:lnTo>
                <a:lnTo>
                  <a:pt x="1124" y="1565"/>
                </a:lnTo>
                <a:lnTo>
                  <a:pt x="1127" y="1566"/>
                </a:lnTo>
                <a:lnTo>
                  <a:pt x="1127" y="1566"/>
                </a:lnTo>
                <a:lnTo>
                  <a:pt x="1143" y="1575"/>
                </a:lnTo>
                <a:lnTo>
                  <a:pt x="1158" y="1583"/>
                </a:lnTo>
                <a:lnTo>
                  <a:pt x="1174" y="1589"/>
                </a:lnTo>
                <a:lnTo>
                  <a:pt x="1189" y="1593"/>
                </a:lnTo>
                <a:lnTo>
                  <a:pt x="1204" y="1598"/>
                </a:lnTo>
                <a:lnTo>
                  <a:pt x="1218" y="1600"/>
                </a:lnTo>
                <a:lnTo>
                  <a:pt x="1231" y="1601"/>
                </a:lnTo>
                <a:lnTo>
                  <a:pt x="1242" y="1601"/>
                </a:lnTo>
                <a:lnTo>
                  <a:pt x="1253" y="1600"/>
                </a:lnTo>
                <a:lnTo>
                  <a:pt x="1260" y="1598"/>
                </a:lnTo>
                <a:lnTo>
                  <a:pt x="1267" y="1594"/>
                </a:lnTo>
                <a:lnTo>
                  <a:pt x="1271" y="1590"/>
                </a:lnTo>
                <a:lnTo>
                  <a:pt x="1271" y="1588"/>
                </a:lnTo>
                <a:lnTo>
                  <a:pt x="1272" y="1585"/>
                </a:lnTo>
                <a:lnTo>
                  <a:pt x="1271" y="1582"/>
                </a:lnTo>
                <a:lnTo>
                  <a:pt x="1271" y="1578"/>
                </a:lnTo>
                <a:lnTo>
                  <a:pt x="1267" y="1571"/>
                </a:lnTo>
                <a:lnTo>
                  <a:pt x="1259" y="1563"/>
                </a:lnTo>
                <a:lnTo>
                  <a:pt x="1259" y="1563"/>
                </a:lnTo>
                <a:lnTo>
                  <a:pt x="1234" y="1538"/>
                </a:lnTo>
                <a:lnTo>
                  <a:pt x="1200" y="1505"/>
                </a:lnTo>
                <a:lnTo>
                  <a:pt x="1200" y="1505"/>
                </a:lnTo>
                <a:lnTo>
                  <a:pt x="1197" y="1501"/>
                </a:lnTo>
                <a:lnTo>
                  <a:pt x="1195" y="1497"/>
                </a:lnTo>
                <a:lnTo>
                  <a:pt x="1195" y="1493"/>
                </a:lnTo>
                <a:lnTo>
                  <a:pt x="1196" y="1491"/>
                </a:lnTo>
                <a:lnTo>
                  <a:pt x="1198" y="1489"/>
                </a:lnTo>
                <a:lnTo>
                  <a:pt x="1201" y="1488"/>
                </a:lnTo>
                <a:lnTo>
                  <a:pt x="1205" y="1488"/>
                </a:lnTo>
                <a:lnTo>
                  <a:pt x="1211" y="1490"/>
                </a:lnTo>
                <a:lnTo>
                  <a:pt x="1211" y="1490"/>
                </a:lnTo>
                <a:lnTo>
                  <a:pt x="1238" y="1502"/>
                </a:lnTo>
                <a:lnTo>
                  <a:pt x="1260" y="1509"/>
                </a:lnTo>
                <a:lnTo>
                  <a:pt x="1260" y="1509"/>
                </a:lnTo>
                <a:lnTo>
                  <a:pt x="1278" y="1514"/>
                </a:lnTo>
                <a:lnTo>
                  <a:pt x="1296" y="1517"/>
                </a:lnTo>
                <a:lnTo>
                  <a:pt x="1312" y="1519"/>
                </a:lnTo>
                <a:lnTo>
                  <a:pt x="1328" y="1519"/>
                </a:lnTo>
                <a:lnTo>
                  <a:pt x="1343" y="1519"/>
                </a:lnTo>
                <a:lnTo>
                  <a:pt x="1357" y="1518"/>
                </a:lnTo>
                <a:lnTo>
                  <a:pt x="1370" y="1516"/>
                </a:lnTo>
                <a:lnTo>
                  <a:pt x="1381" y="1513"/>
                </a:lnTo>
                <a:lnTo>
                  <a:pt x="1390" y="1509"/>
                </a:lnTo>
                <a:lnTo>
                  <a:pt x="1398" y="1505"/>
                </a:lnTo>
                <a:lnTo>
                  <a:pt x="1403" y="1501"/>
                </a:lnTo>
                <a:lnTo>
                  <a:pt x="1405" y="1495"/>
                </a:lnTo>
                <a:lnTo>
                  <a:pt x="1405" y="1492"/>
                </a:lnTo>
                <a:lnTo>
                  <a:pt x="1405" y="1490"/>
                </a:lnTo>
                <a:lnTo>
                  <a:pt x="1404" y="1487"/>
                </a:lnTo>
                <a:lnTo>
                  <a:pt x="1402" y="1484"/>
                </a:lnTo>
                <a:lnTo>
                  <a:pt x="1397" y="1478"/>
                </a:lnTo>
                <a:lnTo>
                  <a:pt x="1387" y="1472"/>
                </a:lnTo>
                <a:lnTo>
                  <a:pt x="1387" y="1472"/>
                </a:lnTo>
                <a:lnTo>
                  <a:pt x="1348" y="1450"/>
                </a:lnTo>
                <a:lnTo>
                  <a:pt x="1295" y="1419"/>
                </a:lnTo>
                <a:lnTo>
                  <a:pt x="1295" y="1419"/>
                </a:lnTo>
                <a:lnTo>
                  <a:pt x="1291" y="1416"/>
                </a:lnTo>
                <a:lnTo>
                  <a:pt x="1291" y="1415"/>
                </a:lnTo>
                <a:lnTo>
                  <a:pt x="1291" y="1413"/>
                </a:lnTo>
                <a:lnTo>
                  <a:pt x="1292" y="1412"/>
                </a:lnTo>
                <a:lnTo>
                  <a:pt x="1294" y="1412"/>
                </a:lnTo>
                <a:lnTo>
                  <a:pt x="1299" y="1410"/>
                </a:lnTo>
                <a:lnTo>
                  <a:pt x="1299" y="1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pl-PL"/>
          </a:p>
        </p:txBody>
      </p:sp>
      <p:pic>
        <p:nvPicPr>
          <p:cNvPr id="37" name="Picture 2" descr="Pine tree on fire Free Icon">
            <a:extLst>
              <a:ext uri="{FF2B5EF4-FFF2-40B4-BE49-F238E27FC236}">
                <a16:creationId xmlns:a16="http://schemas.microsoft.com/office/drawing/2014/main" id="{8EB927D3-9825-3EFA-EC3D-F96A96150FC9}"/>
              </a:ext>
            </a:extLst>
          </p:cNvPr>
          <p:cNvPicPr>
            <a:picLocks noChangeAspect="1" noChangeArrowheads="1"/>
          </p:cNvPicPr>
          <p:nvPr/>
        </p:nvPicPr>
        <p:blipFill>
          <a:blip r:embed="rId12" cstate="print">
            <a:lum bright="70000" contrast="-70000"/>
            <a:extLst>
              <a:ext uri="{28A0092B-C50C-407E-A947-70E740481C1C}">
                <a14:useLocalDpi xmlns:a14="http://schemas.microsoft.com/office/drawing/2010/main" val="0"/>
              </a:ext>
            </a:extLst>
          </a:blip>
          <a:srcRect/>
          <a:stretch>
            <a:fillRect/>
          </a:stretch>
        </p:blipFill>
        <p:spPr bwMode="auto">
          <a:xfrm>
            <a:off x="4732961" y="4481167"/>
            <a:ext cx="231407" cy="230307"/>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upa 5">
            <a:extLst>
              <a:ext uri="{FF2B5EF4-FFF2-40B4-BE49-F238E27FC236}">
                <a16:creationId xmlns:a16="http://schemas.microsoft.com/office/drawing/2014/main" id="{A364F335-93A7-6699-5C63-5D48C548E18C}"/>
              </a:ext>
            </a:extLst>
          </p:cNvPr>
          <p:cNvGrpSpPr>
            <a:grpSpLocks noChangeAspect="1"/>
          </p:cNvGrpSpPr>
          <p:nvPr/>
        </p:nvGrpSpPr>
        <p:grpSpPr>
          <a:xfrm>
            <a:off x="7566594" y="1484229"/>
            <a:ext cx="399294" cy="453531"/>
            <a:chOff x="8001129" y="3982537"/>
            <a:chExt cx="284805" cy="323493"/>
          </a:xfrm>
          <a:solidFill>
            <a:srgbClr val="42BEBD"/>
          </a:solidFill>
        </p:grpSpPr>
        <p:sp>
          <p:nvSpPr>
            <p:cNvPr id="7" name="Freeform 167">
              <a:extLst>
                <a:ext uri="{FF2B5EF4-FFF2-40B4-BE49-F238E27FC236}">
                  <a16:creationId xmlns:a16="http://schemas.microsoft.com/office/drawing/2014/main" id="{1533E6E5-31C9-BC37-3C0B-51C08F49A917}"/>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68">
              <a:extLst>
                <a:ext uri="{FF2B5EF4-FFF2-40B4-BE49-F238E27FC236}">
                  <a16:creationId xmlns:a16="http://schemas.microsoft.com/office/drawing/2014/main" id="{4297CEF1-B3DB-CA2C-10D7-317D5B7E48D3}"/>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dirty="0"/>
            </a:p>
          </p:txBody>
        </p:sp>
        <p:sp>
          <p:nvSpPr>
            <p:cNvPr id="41" name="Freeform 169">
              <a:extLst>
                <a:ext uri="{FF2B5EF4-FFF2-40B4-BE49-F238E27FC236}">
                  <a16:creationId xmlns:a16="http://schemas.microsoft.com/office/drawing/2014/main" id="{E7B7D2A1-61FD-09BF-23D3-867BADBDB08B}"/>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3" name="Symbol zastępczy tekstu 7">
            <a:extLst>
              <a:ext uri="{FF2B5EF4-FFF2-40B4-BE49-F238E27FC236}">
                <a16:creationId xmlns:a16="http://schemas.microsoft.com/office/drawing/2014/main" id="{CEE29D08-1F79-952F-2D73-9CD9ED674AFF}"/>
              </a:ext>
            </a:extLst>
          </p:cNvPr>
          <p:cNvSpPr txBox="1">
            <a:spLocks/>
          </p:cNvSpPr>
          <p:nvPr/>
        </p:nvSpPr>
        <p:spPr>
          <a:xfrm>
            <a:off x="8174587" y="53299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9833290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4362" y="927065"/>
            <a:ext cx="7275788" cy="792088"/>
          </a:xfrm>
        </p:spPr>
        <p:txBody>
          <a:bodyPr/>
          <a:lstStyle/>
          <a:p>
            <a:pPr marL="0" indent="0" algn="l">
              <a:lnSpc>
                <a:spcPct val="100000"/>
              </a:lnSpc>
              <a:buNone/>
            </a:pPr>
            <a:r>
              <a:rPr lang="pl-PL" sz="1100" dirty="0"/>
              <a:t>Kobiety częściej niż mężczyźni wskazywały na ważność takich problemów jak ochrona zdrowia, oświata i wychowanie, ochrona środowiska a także szkolnictwo wyższe i polityka społeczna. Mężczyźni zwracają większą uwagę na kwestie związane z bezpieczeństwem energetycznym, rozwojem ekonomicznym, obroną narodową, rozwojem wsi oraz infrastrukturą. </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919894"/>
            <a:ext cx="7275788" cy="792088"/>
          </a:xfrm>
        </p:spPr>
        <p:txBody>
          <a:bodyPr/>
          <a:lstStyle/>
          <a:p>
            <a:pPr marL="0" indent="0" algn="l">
              <a:lnSpc>
                <a:spcPct val="100000"/>
              </a:lnSpc>
              <a:buNone/>
            </a:pPr>
            <a:r>
              <a:rPr lang="pl-PL" sz="1100" dirty="0"/>
              <a:t>Niezależnie od wielkości miejsca zamieszkania najważniejsza dla badanych ochrona zdrowia, a w obszarze ochrony środowiska kluczowym problemem jest zanieczyszczenie powietrza. Świadomość problemów związanych z gospodarką, wymiarem sprawiedliwości jest mocniej akcentowana przez mieszkańców dużych miast (powyżej 100 tys. mieszkańców)  </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7580" y="4963968"/>
            <a:ext cx="7275788" cy="792088"/>
          </a:xfrm>
        </p:spPr>
        <p:txBody>
          <a:bodyPr/>
          <a:lstStyle/>
          <a:p>
            <a:pPr marL="0" indent="0" algn="l">
              <a:lnSpc>
                <a:spcPct val="100000"/>
              </a:lnSpc>
              <a:buNone/>
            </a:pPr>
            <a:r>
              <a:rPr lang="pl-PL" sz="1100" dirty="0"/>
              <a:t>Świadomość problemów wymiaru sprawiedliwości oraz zmian klimatu, katastrof wywołanych przez człowieka oraz zanikania gatunków zwierząt zwiększa się wraz ze wzrostem poziomu dochodu respondentów. Osoby z niższymi dochodami częściej podkreślają problemy w obszarze polityki społecznej .</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dirty="0"/>
              <a:t>Największe wyzwania dla Polski a problemy środowiska naturalnego</a:t>
            </a:r>
          </a:p>
          <a:p>
            <a:pPr marL="171450" indent="-171450">
              <a:buFont typeface="Arial" panose="020B0604020202020204" pitchFamily="34" charset="0"/>
              <a:buChar char="•"/>
            </a:pPr>
            <a:endParaRPr lang="pl-PL" dirty="0"/>
          </a:p>
          <a:p>
            <a:pPr lvl="1"/>
            <a:endParaRPr lang="pl-PL" dirty="0"/>
          </a:p>
          <a:p>
            <a:r>
              <a:rPr lang="pl-PL" dirty="0"/>
              <a:t>	</a:t>
            </a:r>
          </a:p>
        </p:txBody>
      </p:sp>
      <p:sp>
        <p:nvSpPr>
          <p:cNvPr id="16" name="Freeform 24">
            <a:extLst>
              <a:ext uri="{FF2B5EF4-FFF2-40B4-BE49-F238E27FC236}">
                <a16:creationId xmlns:a16="http://schemas.microsoft.com/office/drawing/2014/main" id="{6D48C5A1-211D-46CD-83E3-A7EF658AEC8A}"/>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accent4"/>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5641" y="1984209"/>
            <a:ext cx="7275788" cy="792088"/>
          </a:xfrm>
        </p:spPr>
        <p:txBody>
          <a:bodyPr/>
          <a:lstStyle/>
          <a:p>
            <a:pPr marL="0" indent="0" algn="l">
              <a:lnSpc>
                <a:spcPct val="100000"/>
              </a:lnSpc>
              <a:buNone/>
            </a:pPr>
            <a:r>
              <a:rPr lang="pl-PL" sz="1100" dirty="0"/>
              <a:t>Wszystkie grupy wiekowe wskazują, że najważniejszym problemem jest obszar ochrony zdrowia. Świadomość problemów ochrony środowiska zwiększa się wraz z wiekiem respondentów. Oświata i wychowanie są istotne dla grupy wiekowej uczniów 15-24 lata oraz grupy w wieku 35-44 lata. Problemy wymiaru sprawiedliwości najczęściej wskazywane są przez osoby najmłodsze oraz najstarsze.  </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949821"/>
            <a:ext cx="7275788" cy="792088"/>
          </a:xfrm>
        </p:spPr>
        <p:txBody>
          <a:bodyPr/>
          <a:lstStyle/>
          <a:p>
            <a:pPr marL="0" indent="0" algn="l">
              <a:lnSpc>
                <a:spcPct val="100000"/>
              </a:lnSpc>
              <a:buNone/>
            </a:pPr>
            <a:r>
              <a:rPr lang="pl-PL" sz="1100" dirty="0"/>
              <a:t>Osoby z wyższym wykształceniem częściej niż inni zwracają uwagę na problemy związane z oświatą i wychowaniem, bezpieczeństwem energetycznym, ochroną środowiska i finansami publicznymi, a w obszarze zanieczyszczenia środowiska najczęściej wskazywali na problem zanieczyszczenia powietrza.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accent4"/>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accent4"/>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accent4"/>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accent4"/>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cxnSp>
        <p:nvCxnSpPr>
          <p:cNvPr id="36" name="Łącznik prostoliniowy 47">
            <a:extLst>
              <a:ext uri="{FF2B5EF4-FFF2-40B4-BE49-F238E27FC236}">
                <a16:creationId xmlns:a16="http://schemas.microsoft.com/office/drawing/2014/main" id="{92BC9BEA-3886-482A-A360-35D46D8DD53B}"/>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38" name="Łącznik prostoliniowy 47">
            <a:extLst>
              <a:ext uri="{FF2B5EF4-FFF2-40B4-BE49-F238E27FC236}">
                <a16:creationId xmlns:a16="http://schemas.microsoft.com/office/drawing/2014/main" id="{73EB9BFA-6D09-4DE7-82BF-4741A4527DC3}"/>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59" name="Łącznik prostoliniowy 47">
            <a:extLst>
              <a:ext uri="{FF2B5EF4-FFF2-40B4-BE49-F238E27FC236}">
                <a16:creationId xmlns:a16="http://schemas.microsoft.com/office/drawing/2014/main" id="{918CDA2F-5DBC-4E6C-95C1-BDA7736DC8B1}"/>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72402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3436758"/>
          </a:xfrm>
          <a:prstGeom prst="roundRect">
            <a:avLst>
              <a:gd name="adj" fmla="val 19619"/>
            </a:avLst>
          </a:prstGeom>
          <a:ln w="6350">
            <a:solidFill>
              <a:srgbClr val="92D050"/>
            </a:solidFill>
            <a:prstDash val="lgDash"/>
          </a:ln>
        </p:spPr>
        <p:txBody>
          <a:bodyPr/>
          <a:lstStyle/>
          <a:p>
            <a:pPr marL="0" indent="0" algn="l">
              <a:buNone/>
            </a:pPr>
            <a:r>
              <a:rPr lang="pl-PL" sz="1600" b="1" dirty="0">
                <a:solidFill>
                  <a:schemeClr val="accent4"/>
                </a:solidFill>
              </a:rPr>
              <a:t>Podsumowanie: </a:t>
            </a:r>
            <a:r>
              <a:rPr lang="pl-PL" sz="1600" b="1" dirty="0">
                <a:solidFill>
                  <a:schemeClr val="tx1"/>
                </a:solidFill>
              </a:rPr>
              <a:t>Największe wyzwania dla Polski a problemy środowiska naturalnego</a:t>
            </a:r>
          </a:p>
          <a:p>
            <a:pPr algn="l">
              <a:spcBef>
                <a:spcPts val="115"/>
              </a:spcBef>
            </a:pPr>
            <a:endParaRPr lang="pl-PL" sz="1200" dirty="0"/>
          </a:p>
          <a:p>
            <a:r>
              <a:rPr lang="pl-PL" sz="1200" dirty="0"/>
              <a:t>Zdaniem badanych najwięcej problemów do rozwiązania Polska posiada w obszarze: </a:t>
            </a:r>
            <a:r>
              <a:rPr lang="pl-PL" sz="1200" b="1" dirty="0"/>
              <a:t>ochrony zdrowia (52%), oświaty </a:t>
            </a:r>
            <a:br>
              <a:rPr lang="pl-PL" sz="1200" b="1" dirty="0"/>
            </a:br>
            <a:r>
              <a:rPr lang="pl-PL" sz="1200" b="1" dirty="0"/>
              <a:t>i wychowania (31%) oraz wymiaru sprawiedliwości (30%). </a:t>
            </a:r>
            <a:r>
              <a:rPr lang="pl-PL" sz="1200" dirty="0"/>
              <a:t>Na skutek wojny w Ukrainie na czwartym miejscu znalazł się problem </a:t>
            </a:r>
            <a:r>
              <a:rPr lang="pl-PL" sz="1200" b="1" dirty="0"/>
              <a:t>bezpieczeństwa energetycznego </a:t>
            </a:r>
            <a:r>
              <a:rPr lang="pl-PL" sz="1200" dirty="0"/>
              <a:t>(prawie 30%).</a:t>
            </a:r>
          </a:p>
          <a:p>
            <a:pPr marL="0" indent="0">
              <a:buNone/>
            </a:pPr>
            <a:endParaRPr lang="pl-PL" sz="1200" dirty="0"/>
          </a:p>
          <a:p>
            <a:r>
              <a:rPr lang="pl-PL" sz="1200" dirty="0"/>
              <a:t>Największy spadek </a:t>
            </a:r>
            <a:r>
              <a:rPr lang="pl-PL" sz="1200" b="1" dirty="0"/>
              <a:t>(-28%)</a:t>
            </a:r>
            <a:r>
              <a:rPr lang="pl-PL" sz="1200" dirty="0"/>
              <a:t> w porównaniu z rokiem 2022 odnotował problem </a:t>
            </a:r>
            <a:r>
              <a:rPr lang="pl-PL" sz="1200" b="1" dirty="0"/>
              <a:t>ochrony środowiska (24%)</a:t>
            </a:r>
          </a:p>
          <a:p>
            <a:endParaRPr lang="pl-PL" sz="1200" dirty="0"/>
          </a:p>
          <a:p>
            <a:r>
              <a:rPr lang="pl-PL" sz="1200" dirty="0"/>
              <a:t>W przypadku zagrożeń środowiska naturalnego największym problemem jest </a:t>
            </a:r>
            <a:r>
              <a:rPr lang="pl-PL" sz="1200" b="1" dirty="0"/>
              <a:t>zanieczyszczenie powietrza (56%), problem śmieci (51%), zanieczyszczenie wód (42%) oraz niskie zasoby wody (34%).</a:t>
            </a:r>
          </a:p>
          <a:p>
            <a:endParaRPr lang="pl-PL" sz="1200" dirty="0"/>
          </a:p>
          <a:p>
            <a:r>
              <a:rPr lang="pl-PL" sz="1200" dirty="0"/>
              <a:t>W porównaniu z rokiem 2020 największy wzrost odnotowano dla problemu </a:t>
            </a:r>
            <a:r>
              <a:rPr lang="pl-PL" sz="1200" b="1" dirty="0"/>
              <a:t>zmian klimatu (+22%) </a:t>
            </a:r>
            <a:r>
              <a:rPr lang="pl-PL" sz="1200" dirty="0"/>
              <a:t>oraz </a:t>
            </a:r>
            <a:r>
              <a:rPr lang="pl-PL" sz="1200" b="1" dirty="0"/>
              <a:t>niskich zasobów wody (+21%).</a:t>
            </a:r>
          </a:p>
          <a:p>
            <a:pPr algn="l">
              <a:spcBef>
                <a:spcPts val="115"/>
              </a:spcBef>
            </a:pPr>
            <a:endParaRPr lang="pl-PL" sz="1200" dirty="0"/>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Największe wyzwania dla Polski a problemy środowiska naturalnego</a:t>
            </a:r>
          </a:p>
          <a:p>
            <a:endParaRPr lang="pl-PL"/>
          </a:p>
        </p:txBody>
      </p:sp>
      <p:sp>
        <p:nvSpPr>
          <p:cNvPr id="16" name="Freeform 24">
            <a:extLst>
              <a:ext uri="{FF2B5EF4-FFF2-40B4-BE49-F238E27FC236}">
                <a16:creationId xmlns:a16="http://schemas.microsoft.com/office/drawing/2014/main" id="{6D48C5A1-211D-46CD-83E3-A7EF658AEC8A}"/>
              </a:ext>
            </a:extLst>
          </p:cNvPr>
          <p:cNvSpPr>
            <a:spLocks/>
          </p:cNvSpPr>
          <p:nvPr/>
        </p:nvSpPr>
        <p:spPr bwMode="auto">
          <a:xfrm>
            <a:off x="305283" y="187754"/>
            <a:ext cx="352639" cy="368633"/>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034C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Tree>
    <p:extLst>
      <p:ext uri="{BB962C8B-B14F-4D97-AF65-F5344CB8AC3E}">
        <p14:creationId xmlns:p14="http://schemas.microsoft.com/office/powerpoint/2010/main" val="6132943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ŚRODOWISKO NATURALNE </a:t>
            </a:r>
          </a:p>
          <a:p>
            <a:r>
              <a:rPr lang="pl-PL" sz="1600" b="1">
                <a:latin typeface="Calibri" panose="020F0502020204030204" pitchFamily="34" charset="0"/>
                <a:cs typeface="Calibri" panose="020F0502020204030204" pitchFamily="34" charset="0"/>
              </a:rPr>
              <a:t>I JEGO OCHRONA</a:t>
            </a:r>
          </a:p>
        </p:txBody>
      </p:sp>
      <p:grpSp>
        <p:nvGrpSpPr>
          <p:cNvPr id="8" name="Grupa 7">
            <a:extLst>
              <a:ext uri="{FF2B5EF4-FFF2-40B4-BE49-F238E27FC236}">
                <a16:creationId xmlns:a16="http://schemas.microsoft.com/office/drawing/2014/main" id="{9D9308A2-6614-4C08-8F22-0550C33CDEAE}"/>
              </a:ext>
            </a:extLst>
          </p:cNvPr>
          <p:cNvGrpSpPr/>
          <p:nvPr/>
        </p:nvGrpSpPr>
        <p:grpSpPr>
          <a:xfrm>
            <a:off x="4353184" y="3178902"/>
            <a:ext cx="437629" cy="532071"/>
            <a:chOff x="3635896" y="1196752"/>
            <a:chExt cx="1170966" cy="1423665"/>
          </a:xfrm>
        </p:grpSpPr>
        <p:sp>
          <p:nvSpPr>
            <p:cNvPr id="4" name="Freeform 8">
              <a:extLst>
                <a:ext uri="{FF2B5EF4-FFF2-40B4-BE49-F238E27FC236}">
                  <a16:creationId xmlns:a16="http://schemas.microsoft.com/office/drawing/2014/main" id="{4FACA39B-CED5-4EA9-87FB-D1BAEBF92116}"/>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7" name="Grafika 6" descr="Drzewo liściaste">
              <a:extLst>
                <a:ext uri="{FF2B5EF4-FFF2-40B4-BE49-F238E27FC236}">
                  <a16:creationId xmlns:a16="http://schemas.microsoft.com/office/drawing/2014/main" id="{3497D01B-24E9-43F6-84C5-2137FE4E5B3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grpSp>
        <p:nvGrpSpPr>
          <p:cNvPr id="9" name="Grupa 8">
            <a:extLst>
              <a:ext uri="{FF2B5EF4-FFF2-40B4-BE49-F238E27FC236}">
                <a16:creationId xmlns:a16="http://schemas.microsoft.com/office/drawing/2014/main" id="{DE3C571A-D9F9-4719-8F3A-32EDEBFF8742}"/>
              </a:ext>
            </a:extLst>
          </p:cNvPr>
          <p:cNvGrpSpPr/>
          <p:nvPr/>
        </p:nvGrpSpPr>
        <p:grpSpPr>
          <a:xfrm>
            <a:off x="5148064" y="3178902"/>
            <a:ext cx="437629" cy="532071"/>
            <a:chOff x="3635896" y="1196752"/>
            <a:chExt cx="1170966" cy="1423665"/>
          </a:xfrm>
          <a:solidFill>
            <a:schemeClr val="bg1">
              <a:lumMod val="65000"/>
            </a:schemeClr>
          </a:solidFill>
        </p:grpSpPr>
        <p:sp>
          <p:nvSpPr>
            <p:cNvPr id="10" name="Freeform 8">
              <a:extLst>
                <a:ext uri="{FF2B5EF4-FFF2-40B4-BE49-F238E27FC236}">
                  <a16:creationId xmlns:a16="http://schemas.microsoft.com/office/drawing/2014/main" id="{9C64F377-EB42-4520-B0E9-F3F0FDAE0BD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861113D0-E0BD-48B3-858D-E0AFD881914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pSp>
        <p:nvGrpSpPr>
          <p:cNvPr id="12" name="Grupa 11">
            <a:extLst>
              <a:ext uri="{FF2B5EF4-FFF2-40B4-BE49-F238E27FC236}">
                <a16:creationId xmlns:a16="http://schemas.microsoft.com/office/drawing/2014/main" id="{E58D704E-AC82-47D9-96F4-807765D2A648}"/>
              </a:ext>
            </a:extLst>
          </p:cNvPr>
          <p:cNvGrpSpPr/>
          <p:nvPr/>
        </p:nvGrpSpPr>
        <p:grpSpPr>
          <a:xfrm>
            <a:off x="5942944" y="3178902"/>
            <a:ext cx="437629" cy="532071"/>
            <a:chOff x="3635896" y="1196752"/>
            <a:chExt cx="1170966" cy="1423665"/>
          </a:xfrm>
          <a:solidFill>
            <a:schemeClr val="bg1">
              <a:lumMod val="85000"/>
            </a:schemeClr>
          </a:solidFill>
        </p:grpSpPr>
        <p:sp>
          <p:nvSpPr>
            <p:cNvPr id="13" name="Freeform 8">
              <a:extLst>
                <a:ext uri="{FF2B5EF4-FFF2-40B4-BE49-F238E27FC236}">
                  <a16:creationId xmlns:a16="http://schemas.microsoft.com/office/drawing/2014/main" id="{F9999B45-FBD2-41AA-B643-159F9D8ECCDB}"/>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4" name="Grafika 13" descr="Drzewo liściaste">
              <a:extLst>
                <a:ext uri="{FF2B5EF4-FFF2-40B4-BE49-F238E27FC236}">
                  <a16:creationId xmlns:a16="http://schemas.microsoft.com/office/drawing/2014/main" id="{287F2C99-FEAD-451C-82A0-C03E77D55F23}"/>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854251" y="1541456"/>
              <a:ext cx="734255" cy="734255"/>
            </a:xfrm>
            <a:prstGeom prst="rect">
              <a:avLst/>
            </a:prstGeom>
          </p:spPr>
        </p:pic>
      </p:grpSp>
      <p:grpSp>
        <p:nvGrpSpPr>
          <p:cNvPr id="15" name="Grupa 14">
            <a:extLst>
              <a:ext uri="{FF2B5EF4-FFF2-40B4-BE49-F238E27FC236}">
                <a16:creationId xmlns:a16="http://schemas.microsoft.com/office/drawing/2014/main" id="{138114CC-0DB9-48C6-BE22-5C7C2C86955A}"/>
              </a:ext>
            </a:extLst>
          </p:cNvPr>
          <p:cNvGrpSpPr/>
          <p:nvPr/>
        </p:nvGrpSpPr>
        <p:grpSpPr>
          <a:xfrm>
            <a:off x="3575948" y="3178902"/>
            <a:ext cx="437629" cy="532071"/>
            <a:chOff x="3635896" y="1196752"/>
            <a:chExt cx="1170966" cy="1423665"/>
          </a:xfrm>
          <a:solidFill>
            <a:schemeClr val="bg1">
              <a:lumMod val="65000"/>
            </a:schemeClr>
          </a:solidFill>
        </p:grpSpPr>
        <p:sp>
          <p:nvSpPr>
            <p:cNvPr id="16" name="Freeform 8">
              <a:extLst>
                <a:ext uri="{FF2B5EF4-FFF2-40B4-BE49-F238E27FC236}">
                  <a16:creationId xmlns:a16="http://schemas.microsoft.com/office/drawing/2014/main" id="{F9683A2B-3412-4123-81A1-B90788EA75AD}"/>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17" name="Grafika 16" descr="Drzewo liściaste">
              <a:extLst>
                <a:ext uri="{FF2B5EF4-FFF2-40B4-BE49-F238E27FC236}">
                  <a16:creationId xmlns:a16="http://schemas.microsoft.com/office/drawing/2014/main" id="{307C2761-1C0D-47ED-AE5F-287A5F531FF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pSp>
        <p:nvGrpSpPr>
          <p:cNvPr id="18" name="Grupa 17">
            <a:extLst>
              <a:ext uri="{FF2B5EF4-FFF2-40B4-BE49-F238E27FC236}">
                <a16:creationId xmlns:a16="http://schemas.microsoft.com/office/drawing/2014/main" id="{584E6F6E-5A81-4CB8-9875-3D08666DA2A7}"/>
              </a:ext>
            </a:extLst>
          </p:cNvPr>
          <p:cNvGrpSpPr/>
          <p:nvPr/>
        </p:nvGrpSpPr>
        <p:grpSpPr>
          <a:xfrm>
            <a:off x="2773471" y="3178902"/>
            <a:ext cx="437629" cy="532071"/>
            <a:chOff x="3635896" y="1196752"/>
            <a:chExt cx="1170966" cy="1423665"/>
          </a:xfrm>
          <a:solidFill>
            <a:schemeClr val="bg1">
              <a:lumMod val="85000"/>
            </a:schemeClr>
          </a:solidFill>
        </p:grpSpPr>
        <p:sp>
          <p:nvSpPr>
            <p:cNvPr id="19" name="Freeform 8">
              <a:extLst>
                <a:ext uri="{FF2B5EF4-FFF2-40B4-BE49-F238E27FC236}">
                  <a16:creationId xmlns:a16="http://schemas.microsoft.com/office/drawing/2014/main" id="{97BE9F61-4A89-4871-ACCB-7B730CA97608}"/>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pic>
          <p:nvPicPr>
            <p:cNvPr id="20" name="Grafika 19" descr="Drzewo liściaste">
              <a:extLst>
                <a:ext uri="{FF2B5EF4-FFF2-40B4-BE49-F238E27FC236}">
                  <a16:creationId xmlns:a16="http://schemas.microsoft.com/office/drawing/2014/main" id="{DDA9E32D-B113-46A9-8E19-638B5B16489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874975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Największe wyzwania dla Polski </a:t>
            </a:r>
          </a:p>
          <a:p>
            <a:r>
              <a:rPr lang="pl-PL" sz="1200">
                <a:solidFill>
                  <a:prstClr val="white"/>
                </a:solidFill>
              </a:rPr>
              <a:t>a problemy środowiska naturalnego</a:t>
            </a:r>
            <a:endParaRPr lang="en-US" sz="12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b="1">
                <a:solidFill>
                  <a:prstClr val="white"/>
                </a:solidFill>
              </a:rPr>
              <a:t>Środowisko naturalne i jego ochrona</a:t>
            </a:r>
            <a:endParaRPr lang="en-US" sz="1200" b="1">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200">
                <a:solidFill>
                  <a:prstClr val="white"/>
                </a:solidFill>
              </a:rPr>
              <a:t>Indywidualne działania i zachowania wspierające ochronę środowiska</a:t>
            </a:r>
            <a:endParaRPr lang="en-US" sz="12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200">
                <a:solidFill>
                  <a:prstClr val="white"/>
                </a:solidFill>
              </a:rPr>
              <a:t>Jakość </a:t>
            </a:r>
            <a:r>
              <a:rPr lang="pl-PL" sz="12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1995531"/>
            <a:ext cx="457199" cy="4571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2000"/>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00B05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pl-PL" sz="1050" dirty="0">
                <a:solidFill>
                  <a:schemeClr val="tx1"/>
                </a:solidFill>
              </a:rPr>
              <a:t>W rozdziale zostaną poruszone następujące zagadnienia:</a:t>
            </a:r>
          </a:p>
          <a:p>
            <a:pPr algn="just"/>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Jak oceniany jest aktualny stan środowiska naturalnego w Polsce?</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Jak oceniany jest aktualny stan środowiska naturalnego w okolicy miejsca zamieszkania respondentów?</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Co motywuje do ochrony środowiska przyrodniczego?</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Od czego zależy poprawa stanu środowiska?</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Jak postrzegana jest odpowiedzialność za stan środowiska naturalnego?</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Jakie są główne źródła informacji o sprawach środowiska naturalnego?</a:t>
            </a:r>
          </a:p>
          <a:p>
            <a:pPr marL="171450" indent="-171450">
              <a:buFont typeface="Wingdings" panose="05000000000000000000" pitchFamily="2" charset="2"/>
              <a:buChar char="§"/>
            </a:pPr>
            <a:endParaRPr lang="pl-PL" sz="1050" dirty="0">
              <a:solidFill>
                <a:schemeClr val="tx1"/>
              </a:solidFill>
            </a:endParaRPr>
          </a:p>
          <a:p>
            <a:pPr marL="171450" indent="-171450">
              <a:buFont typeface="Wingdings" panose="05000000000000000000" pitchFamily="2" charset="2"/>
              <a:buChar char="§"/>
            </a:pPr>
            <a:r>
              <a:rPr lang="pl-PL" sz="1050" dirty="0">
                <a:solidFill>
                  <a:schemeClr val="tx1"/>
                </a:solidFill>
              </a:rPr>
              <a:t>Kto powinien odpowiadać za kształtowanie postaw </a:t>
            </a:r>
            <a:br>
              <a:rPr lang="pl-PL" sz="1050" dirty="0">
                <a:solidFill>
                  <a:schemeClr val="tx1"/>
                </a:solidFill>
              </a:rPr>
            </a:br>
            <a:r>
              <a:rPr lang="pl-PL" sz="1050" dirty="0">
                <a:solidFill>
                  <a:schemeClr val="tx1"/>
                </a:solidFill>
              </a:rPr>
              <a:t>i zachowań ekologicznych?</a:t>
            </a:r>
            <a:endParaRPr lang="pl-PL" sz="900" dirty="0">
              <a:solidFill>
                <a:schemeClr val="tx1"/>
              </a:solidFill>
            </a:endParaRPr>
          </a:p>
          <a:p>
            <a:pPr marL="285750" indent="-285750" algn="just">
              <a:buFont typeface="Wingdings" panose="05000000000000000000" pitchFamily="2" charset="2"/>
              <a:buChar char="§"/>
            </a:pPr>
            <a:endParaRPr lang="pl-PL" sz="900" dirty="0">
              <a:solidFill>
                <a:schemeClr val="tx1"/>
              </a:solidFill>
            </a:endParaRPr>
          </a:p>
        </p:txBody>
      </p:sp>
      <p:grpSp>
        <p:nvGrpSpPr>
          <p:cNvPr id="13" name="Grupa 12">
            <a:extLst>
              <a:ext uri="{FF2B5EF4-FFF2-40B4-BE49-F238E27FC236}">
                <a16:creationId xmlns:a16="http://schemas.microsoft.com/office/drawing/2014/main" id="{05DD056E-CD11-435A-84B2-F8F1B80190B3}"/>
              </a:ext>
            </a:extLst>
          </p:cNvPr>
          <p:cNvGrpSpPr/>
          <p:nvPr/>
        </p:nvGrpSpPr>
        <p:grpSpPr>
          <a:xfrm>
            <a:off x="256569" y="186558"/>
            <a:ext cx="351010" cy="426759"/>
            <a:chOff x="3635896" y="1196752"/>
            <a:chExt cx="1170966" cy="1423665"/>
          </a:xfrm>
        </p:grpSpPr>
        <p:sp>
          <p:nvSpPr>
            <p:cNvPr id="15" name="Freeform 8">
              <a:extLst>
                <a:ext uri="{FF2B5EF4-FFF2-40B4-BE49-F238E27FC236}">
                  <a16:creationId xmlns:a16="http://schemas.microsoft.com/office/drawing/2014/main" id="{18591F36-ADFE-4A71-AD6E-212C426B69BE}"/>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6" name="Grafika 15" descr="Drzewo liściaste">
              <a:extLst>
                <a:ext uri="{FF2B5EF4-FFF2-40B4-BE49-F238E27FC236}">
                  <a16:creationId xmlns:a16="http://schemas.microsoft.com/office/drawing/2014/main" id="{6C983D8F-307D-4B16-BD28-D205C4C5C18C}"/>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grpSp>
        <p:nvGrpSpPr>
          <p:cNvPr id="17" name="Grupa 16">
            <a:extLst>
              <a:ext uri="{FF2B5EF4-FFF2-40B4-BE49-F238E27FC236}">
                <a16:creationId xmlns:a16="http://schemas.microsoft.com/office/drawing/2014/main" id="{455F2F48-C9D8-44A2-8321-30EFE3AFD3C6}"/>
              </a:ext>
            </a:extLst>
          </p:cNvPr>
          <p:cNvGrpSpPr/>
          <p:nvPr/>
        </p:nvGrpSpPr>
        <p:grpSpPr>
          <a:xfrm>
            <a:off x="887966" y="2081067"/>
            <a:ext cx="260175" cy="316321"/>
            <a:chOff x="3635896" y="1196752"/>
            <a:chExt cx="1170966" cy="1423665"/>
          </a:xfrm>
          <a:solidFill>
            <a:schemeClr val="bg1"/>
          </a:solidFill>
        </p:grpSpPr>
        <p:sp>
          <p:nvSpPr>
            <p:cNvPr id="18" name="Freeform 8">
              <a:extLst>
                <a:ext uri="{FF2B5EF4-FFF2-40B4-BE49-F238E27FC236}">
                  <a16:creationId xmlns:a16="http://schemas.microsoft.com/office/drawing/2014/main" id="{A3E791DC-75D8-4E3B-8BC4-DD432389C5B1}"/>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grpFill/>
            <a:ln>
              <a:noFill/>
            </a:ln>
          </p:spPr>
          <p:txBody>
            <a:bodyPr vert="horz" wrap="square" lIns="91440" tIns="45720" rIns="91440" bIns="45720" numCol="1" anchor="t" anchorCtr="0" compatLnSpc="1">
              <a:prstTxWarp prst="textNoShape">
                <a:avLst/>
              </a:prstTxWarp>
            </a:bodyPr>
            <a:lstStyle/>
            <a:p>
              <a:endParaRPr lang="pl-PL" sz="2000"/>
            </a:p>
          </p:txBody>
        </p:sp>
        <p:pic>
          <p:nvPicPr>
            <p:cNvPr id="19" name="Grafika 18" descr="Drzewo liściaste">
              <a:extLst>
                <a:ext uri="{FF2B5EF4-FFF2-40B4-BE49-F238E27FC236}">
                  <a16:creationId xmlns:a16="http://schemas.microsoft.com/office/drawing/2014/main" id="{F1ED0512-BC41-45DF-8571-2EBFC88B5A43}"/>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87108224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Symbol zastępczy zawartości 4">
            <a:extLst>
              <a:ext uri="{FF2B5EF4-FFF2-40B4-BE49-F238E27FC236}">
                <a16:creationId xmlns:a16="http://schemas.microsoft.com/office/drawing/2014/main" id="{A5646968-3423-45A3-814F-DA35BBFFA7D3}"/>
              </a:ext>
            </a:extLst>
          </p:cNvPr>
          <p:cNvGraphicFramePr>
            <a:graphicFrameLocks/>
          </p:cNvGraphicFramePr>
          <p:nvPr>
            <p:extLst>
              <p:ext uri="{D42A27DB-BD31-4B8C-83A1-F6EECF244321}">
                <p14:modId xmlns:p14="http://schemas.microsoft.com/office/powerpoint/2010/main" val="3284863996"/>
              </p:ext>
            </p:extLst>
          </p:nvPr>
        </p:nvGraphicFramePr>
        <p:xfrm>
          <a:off x="785855" y="2695241"/>
          <a:ext cx="3507791" cy="26377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Symbol zastępczy zawartości 4">
            <a:extLst>
              <a:ext uri="{FF2B5EF4-FFF2-40B4-BE49-F238E27FC236}">
                <a16:creationId xmlns:a16="http://schemas.microsoft.com/office/drawing/2014/main" id="{E8CB391A-EAEC-408D-8903-85613A967943}"/>
              </a:ext>
            </a:extLst>
          </p:cNvPr>
          <p:cNvGraphicFramePr>
            <a:graphicFrameLocks/>
          </p:cNvGraphicFramePr>
          <p:nvPr>
            <p:extLst>
              <p:ext uri="{D42A27DB-BD31-4B8C-83A1-F6EECF244321}">
                <p14:modId xmlns:p14="http://schemas.microsoft.com/office/powerpoint/2010/main" val="654565019"/>
              </p:ext>
            </p:extLst>
          </p:nvPr>
        </p:nvGraphicFramePr>
        <p:xfrm>
          <a:off x="5116013" y="2736185"/>
          <a:ext cx="3507791" cy="2644200"/>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 2011: n=1004.</a:t>
            </a:r>
          </a:p>
          <a:p>
            <a:endParaRPr lang="pl-PL"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7" name="Symbol zastępczy zawartości 4">
            <a:extLst>
              <a:ext uri="{FF2B5EF4-FFF2-40B4-BE49-F238E27FC236}">
                <a16:creationId xmlns:a16="http://schemas.microsoft.com/office/drawing/2014/main" id="{5F3F6765-6D58-45BB-95C0-85B361E4E92E}"/>
              </a:ext>
            </a:extLst>
          </p:cNvPr>
          <p:cNvGraphicFramePr>
            <a:graphicFrameLocks/>
          </p:cNvGraphicFramePr>
          <p:nvPr>
            <p:extLst>
              <p:ext uri="{D42A27DB-BD31-4B8C-83A1-F6EECF244321}">
                <p14:modId xmlns:p14="http://schemas.microsoft.com/office/powerpoint/2010/main" val="3662444774"/>
              </p:ext>
            </p:extLst>
          </p:nvPr>
        </p:nvGraphicFramePr>
        <p:xfrm>
          <a:off x="-106133" y="5126319"/>
          <a:ext cx="9144000" cy="42675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8"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7396AB37-71F8-4831-8DE3-11053C148FBA}"/>
              </a:ext>
            </a:extLst>
          </p:cNvPr>
          <p:cNvGraphicFramePr>
            <a:graphicFrameLocks/>
          </p:cNvGraphicFramePr>
          <p:nvPr>
            <p:extLst>
              <p:ext uri="{D42A27DB-BD31-4B8C-83A1-F6EECF244321}">
                <p14:modId xmlns:p14="http://schemas.microsoft.com/office/powerpoint/2010/main" val="112264083"/>
              </p:ext>
            </p:extLst>
          </p:nvPr>
        </p:nvGraphicFramePr>
        <p:xfrm>
          <a:off x="607579" y="2267301"/>
          <a:ext cx="3766528" cy="897485"/>
        </p:xfrm>
        <a:graphic>
          <a:graphicData uri="http://schemas.openxmlformats.org/drawingml/2006/chart">
            <c:chart xmlns:c="http://schemas.openxmlformats.org/drawingml/2006/chart" xmlns:r="http://schemas.openxmlformats.org/officeDocument/2006/relationships" r:id="rId8"/>
          </a:graphicData>
        </a:graphic>
      </p:graphicFrame>
      <p:sp>
        <p:nvSpPr>
          <p:cNvPr id="22" name="Freeform 24">
            <a:extLst>
              <a:ext uri="{FF2B5EF4-FFF2-40B4-BE49-F238E27FC236}">
                <a16:creationId xmlns:a16="http://schemas.microsoft.com/office/drawing/2014/main" id="{BE2BECF2-F99F-4953-BCF1-463E3F909219}"/>
              </a:ext>
            </a:extLst>
          </p:cNvPr>
          <p:cNvSpPr>
            <a:spLocks/>
          </p:cNvSpPr>
          <p:nvPr/>
        </p:nvSpPr>
        <p:spPr bwMode="auto">
          <a:xfrm>
            <a:off x="2255551" y="1205022"/>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pole tekstowe 23">
            <a:extLst>
              <a:ext uri="{FF2B5EF4-FFF2-40B4-BE49-F238E27FC236}">
                <a16:creationId xmlns:a16="http://schemas.microsoft.com/office/drawing/2014/main" id="{D306FD83-6117-451C-8E9A-B374EBFDF5F3}"/>
              </a:ext>
            </a:extLst>
          </p:cNvPr>
          <p:cNvSpPr txBox="1"/>
          <p:nvPr/>
        </p:nvSpPr>
        <p:spPr>
          <a:xfrm>
            <a:off x="1870212" y="1823963"/>
            <a:ext cx="1332844" cy="306467"/>
          </a:xfrm>
          <a:prstGeom prst="roundRect">
            <a:avLst/>
          </a:prstGeom>
          <a:noFill/>
          <a:ln>
            <a:solidFill>
              <a:schemeClr val="bg1">
                <a:lumMod val="75000"/>
              </a:schemeClr>
            </a:solidFill>
            <a:prstDash val="dash"/>
          </a:ln>
        </p:spPr>
        <p:txBody>
          <a:bodyPr wrap="square">
            <a:spAutoFit/>
          </a:bodyPr>
          <a:lstStyle/>
          <a:p>
            <a:pPr algn="ctr"/>
            <a:r>
              <a:rPr lang="pl-PL" sz="1200" b="1"/>
              <a:t>W POLSCE</a:t>
            </a:r>
          </a:p>
        </p:txBody>
      </p:sp>
      <p:grpSp>
        <p:nvGrpSpPr>
          <p:cNvPr id="26" name="Grupa 25">
            <a:extLst>
              <a:ext uri="{FF2B5EF4-FFF2-40B4-BE49-F238E27FC236}">
                <a16:creationId xmlns:a16="http://schemas.microsoft.com/office/drawing/2014/main" id="{60784044-EBC7-4A72-AC4E-0CA5F4B3E39B}"/>
              </a:ext>
            </a:extLst>
          </p:cNvPr>
          <p:cNvGrpSpPr/>
          <p:nvPr/>
        </p:nvGrpSpPr>
        <p:grpSpPr>
          <a:xfrm>
            <a:off x="6545090" y="1269933"/>
            <a:ext cx="649632" cy="505840"/>
            <a:chOff x="5229226" y="2603501"/>
            <a:chExt cx="803275" cy="625475"/>
          </a:xfrm>
          <a:solidFill>
            <a:schemeClr val="tx2"/>
          </a:solidFill>
        </p:grpSpPr>
        <p:sp>
          <p:nvSpPr>
            <p:cNvPr id="27" name="Freeform 112">
              <a:extLst>
                <a:ext uri="{FF2B5EF4-FFF2-40B4-BE49-F238E27FC236}">
                  <a16:creationId xmlns:a16="http://schemas.microsoft.com/office/drawing/2014/main" id="{2A957428-CD48-4E67-A9C5-DD78BC3D83B8}"/>
                </a:ext>
              </a:extLst>
            </p:cNvPr>
            <p:cNvSpPr>
              <a:spLocks/>
            </p:cNvSpPr>
            <p:nvPr/>
          </p:nvSpPr>
          <p:spPr bwMode="auto">
            <a:xfrm>
              <a:off x="5780088" y="2609851"/>
              <a:ext cx="111125" cy="127000"/>
            </a:xfrm>
            <a:custGeom>
              <a:avLst/>
              <a:gdLst>
                <a:gd name="T0" fmla="*/ 490 w 490"/>
                <a:gd name="T1" fmla="*/ 554 h 554"/>
                <a:gd name="T2" fmla="*/ 490 w 490"/>
                <a:gd name="T3" fmla="*/ 0 h 554"/>
                <a:gd name="T4" fmla="*/ 0 w 490"/>
                <a:gd name="T5" fmla="*/ 0 h 554"/>
                <a:gd name="T6" fmla="*/ 0 w 490"/>
                <a:gd name="T7" fmla="*/ 223 h 554"/>
                <a:gd name="T8" fmla="*/ 490 w 490"/>
                <a:gd name="T9" fmla="*/ 554 h 554"/>
              </a:gdLst>
              <a:ahLst/>
              <a:cxnLst>
                <a:cxn ang="0">
                  <a:pos x="T0" y="T1"/>
                </a:cxn>
                <a:cxn ang="0">
                  <a:pos x="T2" y="T3"/>
                </a:cxn>
                <a:cxn ang="0">
                  <a:pos x="T4" y="T5"/>
                </a:cxn>
                <a:cxn ang="0">
                  <a:pos x="T6" y="T7"/>
                </a:cxn>
                <a:cxn ang="0">
                  <a:pos x="T8" y="T9"/>
                </a:cxn>
              </a:cxnLst>
              <a:rect l="0" t="0" r="r" b="b"/>
              <a:pathLst>
                <a:path w="490" h="554">
                  <a:moveTo>
                    <a:pt x="490" y="554"/>
                  </a:moveTo>
                  <a:lnTo>
                    <a:pt x="490" y="0"/>
                  </a:lnTo>
                  <a:lnTo>
                    <a:pt x="0" y="0"/>
                  </a:lnTo>
                  <a:lnTo>
                    <a:pt x="0" y="223"/>
                  </a:lnTo>
                  <a:lnTo>
                    <a:pt x="490" y="5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113">
              <a:extLst>
                <a:ext uri="{FF2B5EF4-FFF2-40B4-BE49-F238E27FC236}">
                  <a16:creationId xmlns:a16="http://schemas.microsoft.com/office/drawing/2014/main" id="{A7C63AC4-12F8-4307-979A-A9558573D531}"/>
                </a:ext>
              </a:extLst>
            </p:cNvPr>
            <p:cNvSpPr>
              <a:spLocks noEditPoints="1"/>
            </p:cNvSpPr>
            <p:nvPr/>
          </p:nvSpPr>
          <p:spPr bwMode="auto">
            <a:xfrm>
              <a:off x="5229226" y="2603501"/>
              <a:ext cx="803275" cy="625475"/>
            </a:xfrm>
            <a:custGeom>
              <a:avLst/>
              <a:gdLst>
                <a:gd name="T0" fmla="*/ 2692 w 3538"/>
                <a:gd name="T1" fmla="*/ 2132 h 2759"/>
                <a:gd name="T2" fmla="*/ 1985 w 3538"/>
                <a:gd name="T3" fmla="*/ 2132 h 2759"/>
                <a:gd name="T4" fmla="*/ 1985 w 3538"/>
                <a:gd name="T5" fmla="*/ 1566 h 2759"/>
                <a:gd name="T6" fmla="*/ 2692 w 3538"/>
                <a:gd name="T7" fmla="*/ 1566 h 2759"/>
                <a:gd name="T8" fmla="*/ 2692 w 3538"/>
                <a:gd name="T9" fmla="*/ 2132 h 2759"/>
                <a:gd name="T10" fmla="*/ 1769 w 3538"/>
                <a:gd name="T11" fmla="*/ 0 h 2759"/>
                <a:gd name="T12" fmla="*/ 0 w 3538"/>
                <a:gd name="T13" fmla="*/ 1194 h 2759"/>
                <a:gd name="T14" fmla="*/ 166 w 3538"/>
                <a:gd name="T15" fmla="*/ 1439 h 2759"/>
                <a:gd name="T16" fmla="*/ 418 w 3538"/>
                <a:gd name="T17" fmla="*/ 1270 h 2759"/>
                <a:gd name="T18" fmla="*/ 418 w 3538"/>
                <a:gd name="T19" fmla="*/ 2759 h 2759"/>
                <a:gd name="T20" fmla="*/ 946 w 3538"/>
                <a:gd name="T21" fmla="*/ 2759 h 2759"/>
                <a:gd name="T22" fmla="*/ 946 w 3538"/>
                <a:gd name="T23" fmla="*/ 1566 h 2759"/>
                <a:gd name="T24" fmla="*/ 1654 w 3538"/>
                <a:gd name="T25" fmla="*/ 1566 h 2759"/>
                <a:gd name="T26" fmla="*/ 1654 w 3538"/>
                <a:gd name="T27" fmla="*/ 2759 h 2759"/>
                <a:gd name="T28" fmla="*/ 3120 w 3538"/>
                <a:gd name="T29" fmla="*/ 2759 h 2759"/>
                <a:gd name="T30" fmla="*/ 3120 w 3538"/>
                <a:gd name="T31" fmla="*/ 1270 h 2759"/>
                <a:gd name="T32" fmla="*/ 3372 w 3538"/>
                <a:gd name="T33" fmla="*/ 1439 h 2759"/>
                <a:gd name="T34" fmla="*/ 3538 w 3538"/>
                <a:gd name="T35" fmla="*/ 1194 h 2759"/>
                <a:gd name="T36" fmla="*/ 1769 w 3538"/>
                <a:gd name="T37" fmla="*/ 0 h 2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8" h="2759">
                  <a:moveTo>
                    <a:pt x="2692" y="2132"/>
                  </a:moveTo>
                  <a:lnTo>
                    <a:pt x="1985" y="2132"/>
                  </a:lnTo>
                  <a:lnTo>
                    <a:pt x="1985" y="1566"/>
                  </a:lnTo>
                  <a:lnTo>
                    <a:pt x="2692" y="1566"/>
                  </a:lnTo>
                  <a:lnTo>
                    <a:pt x="2692" y="2132"/>
                  </a:lnTo>
                  <a:close/>
                  <a:moveTo>
                    <a:pt x="1769" y="0"/>
                  </a:moveTo>
                  <a:lnTo>
                    <a:pt x="0" y="1194"/>
                  </a:lnTo>
                  <a:lnTo>
                    <a:pt x="166" y="1439"/>
                  </a:lnTo>
                  <a:lnTo>
                    <a:pt x="418" y="1270"/>
                  </a:lnTo>
                  <a:lnTo>
                    <a:pt x="418" y="2759"/>
                  </a:lnTo>
                  <a:lnTo>
                    <a:pt x="946" y="2759"/>
                  </a:lnTo>
                  <a:lnTo>
                    <a:pt x="946" y="1566"/>
                  </a:lnTo>
                  <a:lnTo>
                    <a:pt x="1654" y="1566"/>
                  </a:lnTo>
                  <a:lnTo>
                    <a:pt x="1654" y="2759"/>
                  </a:lnTo>
                  <a:lnTo>
                    <a:pt x="3120" y="2759"/>
                  </a:lnTo>
                  <a:lnTo>
                    <a:pt x="3120" y="1270"/>
                  </a:lnTo>
                  <a:lnTo>
                    <a:pt x="3372" y="1439"/>
                  </a:lnTo>
                  <a:lnTo>
                    <a:pt x="3538" y="1194"/>
                  </a:lnTo>
                  <a:lnTo>
                    <a:pt x="17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0" name="pole tekstowe 29">
            <a:extLst>
              <a:ext uri="{FF2B5EF4-FFF2-40B4-BE49-F238E27FC236}">
                <a16:creationId xmlns:a16="http://schemas.microsoft.com/office/drawing/2014/main" id="{DDFE652F-3250-4D3C-B1CD-C88A28B6B604}"/>
              </a:ext>
            </a:extLst>
          </p:cNvPr>
          <p:cNvSpPr txBox="1"/>
          <p:nvPr/>
        </p:nvSpPr>
        <p:spPr>
          <a:xfrm>
            <a:off x="5741432" y="1814820"/>
            <a:ext cx="2256947" cy="306467"/>
          </a:xfrm>
          <a:prstGeom prst="roundRect">
            <a:avLst/>
          </a:prstGeom>
          <a:noFill/>
          <a:ln>
            <a:solidFill>
              <a:schemeClr val="bg1">
                <a:lumMod val="85000"/>
              </a:schemeClr>
            </a:solidFill>
            <a:prstDash val="dash"/>
          </a:ln>
        </p:spPr>
        <p:txBody>
          <a:bodyPr wrap="square">
            <a:spAutoFit/>
          </a:bodyPr>
          <a:lstStyle/>
          <a:p>
            <a:pPr algn="ctr"/>
            <a:r>
              <a:rPr lang="pl-PL" sz="1200" b="1"/>
              <a:t>W OKOLICY ZAMIESZKANIA</a:t>
            </a:r>
          </a:p>
        </p:txBody>
      </p:sp>
      <p:sp>
        <p:nvSpPr>
          <p:cNvPr id="4" name="Symbol zastępczy tekstu 7">
            <a:extLst>
              <a:ext uri="{FF2B5EF4-FFF2-40B4-BE49-F238E27FC236}">
                <a16:creationId xmlns:a16="http://schemas.microsoft.com/office/drawing/2014/main" id="{02E3BA33-1DFC-4259-A278-E21066A7E680}"/>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2" name="Prostokąt: zaokrąglone rogi 11">
            <a:extLst>
              <a:ext uri="{FF2B5EF4-FFF2-40B4-BE49-F238E27FC236}">
                <a16:creationId xmlns:a16="http://schemas.microsoft.com/office/drawing/2014/main" id="{CAA00693-CCCE-4323-89D1-AFA74943260C}"/>
              </a:ext>
            </a:extLst>
          </p:cNvPr>
          <p:cNvSpPr/>
          <p:nvPr/>
        </p:nvSpPr>
        <p:spPr>
          <a:xfrm>
            <a:off x="1507600" y="2482916"/>
            <a:ext cx="362612" cy="17656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20</a:t>
            </a:r>
          </a:p>
        </p:txBody>
      </p:sp>
      <p:sp>
        <p:nvSpPr>
          <p:cNvPr id="14" name="Prostokąt: zaokrąglone rogi 13">
            <a:extLst>
              <a:ext uri="{FF2B5EF4-FFF2-40B4-BE49-F238E27FC236}">
                <a16:creationId xmlns:a16="http://schemas.microsoft.com/office/drawing/2014/main" id="{BA00DA8E-A47D-46B7-A0FD-C064CF91C62B}"/>
              </a:ext>
            </a:extLst>
          </p:cNvPr>
          <p:cNvSpPr/>
          <p:nvPr/>
        </p:nvSpPr>
        <p:spPr>
          <a:xfrm>
            <a:off x="2361921" y="3447714"/>
            <a:ext cx="362612"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51</a:t>
            </a:r>
          </a:p>
        </p:txBody>
      </p:sp>
      <p:sp>
        <p:nvSpPr>
          <p:cNvPr id="15" name="Prostokąt: zaokrąglone rogi 14">
            <a:extLst>
              <a:ext uri="{FF2B5EF4-FFF2-40B4-BE49-F238E27FC236}">
                <a16:creationId xmlns:a16="http://schemas.microsoft.com/office/drawing/2014/main" id="{2D28D28C-DCAA-41C6-A6BF-EB980291DC9F}"/>
              </a:ext>
            </a:extLst>
          </p:cNvPr>
          <p:cNvSpPr/>
          <p:nvPr/>
        </p:nvSpPr>
        <p:spPr>
          <a:xfrm>
            <a:off x="2688366" y="3755379"/>
            <a:ext cx="362612"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62</a:t>
            </a:r>
          </a:p>
        </p:txBody>
      </p:sp>
      <p:sp>
        <p:nvSpPr>
          <p:cNvPr id="16" name="Prostokąt: zaokrąglone rogi 15">
            <a:extLst>
              <a:ext uri="{FF2B5EF4-FFF2-40B4-BE49-F238E27FC236}">
                <a16:creationId xmlns:a16="http://schemas.microsoft.com/office/drawing/2014/main" id="{23522A26-E836-4E2F-B55B-F9275B8AB2D1}"/>
              </a:ext>
            </a:extLst>
          </p:cNvPr>
          <p:cNvSpPr/>
          <p:nvPr/>
        </p:nvSpPr>
        <p:spPr>
          <a:xfrm>
            <a:off x="2325754" y="4108072"/>
            <a:ext cx="362612"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48</a:t>
            </a:r>
          </a:p>
        </p:txBody>
      </p:sp>
      <p:sp>
        <p:nvSpPr>
          <p:cNvPr id="17" name="Prostokąt: zaokrąglone rogi 16">
            <a:extLst>
              <a:ext uri="{FF2B5EF4-FFF2-40B4-BE49-F238E27FC236}">
                <a16:creationId xmlns:a16="http://schemas.microsoft.com/office/drawing/2014/main" id="{D55010E6-0AC3-49E4-8997-CD80B04EFD2D}"/>
              </a:ext>
            </a:extLst>
          </p:cNvPr>
          <p:cNvSpPr/>
          <p:nvPr/>
        </p:nvSpPr>
        <p:spPr>
          <a:xfrm>
            <a:off x="2174454" y="4750721"/>
            <a:ext cx="360000"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51</a:t>
            </a:r>
          </a:p>
        </p:txBody>
      </p:sp>
      <p:sp>
        <p:nvSpPr>
          <p:cNvPr id="19" name="Prostokąt: zaokrąglone rogi 18">
            <a:extLst>
              <a:ext uri="{FF2B5EF4-FFF2-40B4-BE49-F238E27FC236}">
                <a16:creationId xmlns:a16="http://schemas.microsoft.com/office/drawing/2014/main" id="{8447F72D-E8DD-4664-A3C5-4504444EDA4A}"/>
              </a:ext>
            </a:extLst>
          </p:cNvPr>
          <p:cNvSpPr/>
          <p:nvPr/>
        </p:nvSpPr>
        <p:spPr>
          <a:xfrm>
            <a:off x="2156747" y="4461447"/>
            <a:ext cx="362612"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46</a:t>
            </a:r>
          </a:p>
        </p:txBody>
      </p:sp>
      <p:sp>
        <p:nvSpPr>
          <p:cNvPr id="23" name="Prostokąt: zaokrąglone rogi 22">
            <a:extLst>
              <a:ext uri="{FF2B5EF4-FFF2-40B4-BE49-F238E27FC236}">
                <a16:creationId xmlns:a16="http://schemas.microsoft.com/office/drawing/2014/main" id="{43230424-B719-4318-BCA1-A1199255B335}"/>
              </a:ext>
            </a:extLst>
          </p:cNvPr>
          <p:cNvSpPr/>
          <p:nvPr/>
        </p:nvSpPr>
        <p:spPr>
          <a:xfrm>
            <a:off x="7013416" y="310197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65</a:t>
            </a:r>
          </a:p>
        </p:txBody>
      </p:sp>
      <p:sp>
        <p:nvSpPr>
          <p:cNvPr id="25" name="Prostokąt: zaokrąglone rogi 24">
            <a:extLst>
              <a:ext uri="{FF2B5EF4-FFF2-40B4-BE49-F238E27FC236}">
                <a16:creationId xmlns:a16="http://schemas.microsoft.com/office/drawing/2014/main" id="{7245C7F1-486B-4B16-920A-689419A454DE}"/>
              </a:ext>
            </a:extLst>
          </p:cNvPr>
          <p:cNvSpPr/>
          <p:nvPr/>
        </p:nvSpPr>
        <p:spPr>
          <a:xfrm>
            <a:off x="7267656" y="359375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73</a:t>
            </a:r>
          </a:p>
        </p:txBody>
      </p:sp>
      <p:sp>
        <p:nvSpPr>
          <p:cNvPr id="29" name="Prostokąt: zaokrąglone rogi 28">
            <a:extLst>
              <a:ext uri="{FF2B5EF4-FFF2-40B4-BE49-F238E27FC236}">
                <a16:creationId xmlns:a16="http://schemas.microsoft.com/office/drawing/2014/main" id="{128755BA-9EC1-4EAD-BC35-11B2EC0C8BD9}"/>
              </a:ext>
            </a:extLst>
          </p:cNvPr>
          <p:cNvSpPr/>
          <p:nvPr/>
        </p:nvSpPr>
        <p:spPr>
          <a:xfrm>
            <a:off x="6891717" y="415168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56</a:t>
            </a:r>
          </a:p>
        </p:txBody>
      </p:sp>
      <p:sp>
        <p:nvSpPr>
          <p:cNvPr id="32" name="Prostokąt: zaokrąglone rogi 31">
            <a:extLst>
              <a:ext uri="{FF2B5EF4-FFF2-40B4-BE49-F238E27FC236}">
                <a16:creationId xmlns:a16="http://schemas.microsoft.com/office/drawing/2014/main" id="{114A6B5E-A9D1-43C8-8EFE-C35018767FEA}"/>
              </a:ext>
            </a:extLst>
          </p:cNvPr>
          <p:cNvSpPr/>
          <p:nvPr/>
        </p:nvSpPr>
        <p:spPr>
          <a:xfrm>
            <a:off x="6945038" y="469989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59</a:t>
            </a:r>
          </a:p>
        </p:txBody>
      </p:sp>
      <p:sp>
        <p:nvSpPr>
          <p:cNvPr id="31" name="pole tekstowe 30">
            <a:extLst>
              <a:ext uri="{FF2B5EF4-FFF2-40B4-BE49-F238E27FC236}">
                <a16:creationId xmlns:a16="http://schemas.microsoft.com/office/drawing/2014/main" id="{E9799C30-AB10-0F7B-F24A-8BC66952004C}"/>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accent6"/>
                </a:solidFill>
              </a:rPr>
              <a:t>W roku 2022 zmiana kafeterii odpowiedzi. </a:t>
            </a:r>
          </a:p>
        </p:txBody>
      </p:sp>
      <p:sp>
        <p:nvSpPr>
          <p:cNvPr id="33" name="Prostokąt: zaokrąglone rogi 32">
            <a:extLst>
              <a:ext uri="{FF2B5EF4-FFF2-40B4-BE49-F238E27FC236}">
                <a16:creationId xmlns:a16="http://schemas.microsoft.com/office/drawing/2014/main" id="{14C96B36-EF31-7A3E-5C20-31938B2082D5}"/>
              </a:ext>
            </a:extLst>
          </p:cNvPr>
          <p:cNvSpPr/>
          <p:nvPr/>
        </p:nvSpPr>
        <p:spPr>
          <a:xfrm>
            <a:off x="2255551" y="3079914"/>
            <a:ext cx="362612" cy="180000"/>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44</a:t>
            </a:r>
          </a:p>
        </p:txBody>
      </p:sp>
      <p:graphicFrame>
        <p:nvGraphicFramePr>
          <p:cNvPr id="38"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82B218E0-1294-9AA5-C6C1-E93FADD6D8E6}"/>
              </a:ext>
            </a:extLst>
          </p:cNvPr>
          <p:cNvGraphicFramePr>
            <a:graphicFrameLocks/>
          </p:cNvGraphicFramePr>
          <p:nvPr>
            <p:extLst>
              <p:ext uri="{D42A27DB-BD31-4B8C-83A1-F6EECF244321}">
                <p14:modId xmlns:p14="http://schemas.microsoft.com/office/powerpoint/2010/main" val="3421584516"/>
              </p:ext>
            </p:extLst>
          </p:nvPr>
        </p:nvGraphicFramePr>
        <p:xfrm>
          <a:off x="2338053" y="2220447"/>
          <a:ext cx="4315431" cy="47866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9"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8F2A4746-BE30-17A5-E6A0-686140660AB9}"/>
              </a:ext>
            </a:extLst>
          </p:cNvPr>
          <p:cNvGraphicFramePr>
            <a:graphicFrameLocks/>
          </p:cNvGraphicFramePr>
          <p:nvPr>
            <p:extLst>
              <p:ext uri="{D42A27DB-BD31-4B8C-83A1-F6EECF244321}">
                <p14:modId xmlns:p14="http://schemas.microsoft.com/office/powerpoint/2010/main" val="1804655645"/>
              </p:ext>
            </p:extLst>
          </p:nvPr>
        </p:nvGraphicFramePr>
        <p:xfrm>
          <a:off x="4897323" y="2258938"/>
          <a:ext cx="3766528" cy="897485"/>
        </p:xfrm>
        <a:graphic>
          <a:graphicData uri="http://schemas.openxmlformats.org/drawingml/2006/chart">
            <c:chart xmlns:c="http://schemas.openxmlformats.org/drawingml/2006/chart" xmlns:r="http://schemas.openxmlformats.org/officeDocument/2006/relationships" r:id="rId10"/>
          </a:graphicData>
        </a:graphic>
      </p:graphicFrame>
      <p:sp>
        <p:nvSpPr>
          <p:cNvPr id="20" name="Prostokąt: zaokrąglone rogi 19">
            <a:extLst>
              <a:ext uri="{FF2B5EF4-FFF2-40B4-BE49-F238E27FC236}">
                <a16:creationId xmlns:a16="http://schemas.microsoft.com/office/drawing/2014/main" id="{6B751B5A-64D6-C4CE-5B3B-43105A7C32DE}"/>
              </a:ext>
            </a:extLst>
          </p:cNvPr>
          <p:cNvSpPr/>
          <p:nvPr/>
        </p:nvSpPr>
        <p:spPr>
          <a:xfrm>
            <a:off x="6605249" y="248242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45</a:t>
            </a:r>
          </a:p>
        </p:txBody>
      </p:sp>
    </p:spTree>
    <p:extLst>
      <p:ext uri="{BB962C8B-B14F-4D97-AF65-F5344CB8AC3E}">
        <p14:creationId xmlns:p14="http://schemas.microsoft.com/office/powerpoint/2010/main" val="59225163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rostokąt: zaokrąglone rogi 3">
            <a:extLst>
              <a:ext uri="{FF2B5EF4-FFF2-40B4-BE49-F238E27FC236}">
                <a16:creationId xmlns:a16="http://schemas.microsoft.com/office/drawing/2014/main" id="{353B98D0-4E3C-47BC-9F95-35F3CD39C77F}"/>
              </a:ext>
            </a:extLst>
          </p:cNvPr>
          <p:cNvSpPr/>
          <p:nvPr/>
        </p:nvSpPr>
        <p:spPr>
          <a:xfrm>
            <a:off x="4276676" y="2351043"/>
            <a:ext cx="4473346" cy="284615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0" name="Prostokąt: zaokrąglone rogi 39">
            <a:extLst>
              <a:ext uri="{FF2B5EF4-FFF2-40B4-BE49-F238E27FC236}">
                <a16:creationId xmlns:a16="http://schemas.microsoft.com/office/drawing/2014/main" id="{7F47AE96-C21A-46E6-831C-FA41AAC27E0B}"/>
              </a:ext>
            </a:extLst>
          </p:cNvPr>
          <p:cNvSpPr/>
          <p:nvPr/>
        </p:nvSpPr>
        <p:spPr>
          <a:xfrm>
            <a:off x="319458" y="2351045"/>
            <a:ext cx="3768421" cy="284615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5" name="Symbol zastępczy zawartości 4">
            <a:extLst>
              <a:ext uri="{FF2B5EF4-FFF2-40B4-BE49-F238E27FC236}">
                <a16:creationId xmlns:a16="http://schemas.microsoft.com/office/drawing/2014/main" id="{A5646968-3423-45A3-814F-DA35BBFFA7D3}"/>
              </a:ext>
            </a:extLst>
          </p:cNvPr>
          <p:cNvGraphicFramePr>
            <a:graphicFrameLocks/>
          </p:cNvGraphicFramePr>
          <p:nvPr>
            <p:extLst>
              <p:ext uri="{D42A27DB-BD31-4B8C-83A1-F6EECF244321}">
                <p14:modId xmlns:p14="http://schemas.microsoft.com/office/powerpoint/2010/main" val="4221041302"/>
              </p:ext>
            </p:extLst>
          </p:nvPr>
        </p:nvGraphicFramePr>
        <p:xfrm>
          <a:off x="256569" y="2285220"/>
          <a:ext cx="4146184" cy="3022805"/>
        </p:xfrm>
        <a:graphic>
          <a:graphicData uri="http://schemas.openxmlformats.org/drawingml/2006/chart">
            <c:chart xmlns:c="http://schemas.openxmlformats.org/drawingml/2006/chart" xmlns:r="http://schemas.openxmlformats.org/officeDocument/2006/relationships" r:id="rId5"/>
          </a:graphicData>
        </a:graphic>
      </p:graphicFrame>
      <p:sp>
        <p:nvSpPr>
          <p:cNvPr id="22" name="Freeform 24">
            <a:extLst>
              <a:ext uri="{FF2B5EF4-FFF2-40B4-BE49-F238E27FC236}">
                <a16:creationId xmlns:a16="http://schemas.microsoft.com/office/drawing/2014/main" id="{BE2BECF2-F99F-4953-BCF1-463E3F909219}"/>
              </a:ext>
            </a:extLst>
          </p:cNvPr>
          <p:cNvSpPr>
            <a:spLocks/>
          </p:cNvSpPr>
          <p:nvPr/>
        </p:nvSpPr>
        <p:spPr bwMode="auto">
          <a:xfrm>
            <a:off x="860350" y="1518924"/>
            <a:ext cx="378742" cy="39592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pl-PL"/>
          </a:p>
        </p:txBody>
      </p:sp>
      <p:sp>
        <p:nvSpPr>
          <p:cNvPr id="6" name="Symbol zastępczy tekstu 7">
            <a:extLst>
              <a:ext uri="{FF2B5EF4-FFF2-40B4-BE49-F238E27FC236}">
                <a16:creationId xmlns:a16="http://schemas.microsoft.com/office/drawing/2014/main" id="{8BFF90CF-100B-4D07-BB3F-E55FE10A7882}"/>
              </a:ext>
            </a:extLst>
          </p:cNvPr>
          <p:cNvSpPr txBox="1">
            <a:spLocks/>
          </p:cNvSpPr>
          <p:nvPr/>
        </p:nvSpPr>
        <p:spPr>
          <a:xfrm>
            <a:off x="8174587" y="5383827"/>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2" name="Symbol zastępczy zawartości 4">
            <a:extLst>
              <a:ext uri="{FF2B5EF4-FFF2-40B4-BE49-F238E27FC236}">
                <a16:creationId xmlns:a16="http://schemas.microsoft.com/office/drawing/2014/main" id="{004F7346-8E1A-4678-AF3A-BEE269079F50}"/>
              </a:ext>
            </a:extLst>
          </p:cNvPr>
          <p:cNvGraphicFramePr>
            <a:graphicFrameLocks/>
          </p:cNvGraphicFramePr>
          <p:nvPr>
            <p:extLst>
              <p:ext uri="{D42A27DB-BD31-4B8C-83A1-F6EECF244321}">
                <p14:modId xmlns:p14="http://schemas.microsoft.com/office/powerpoint/2010/main" val="3609939931"/>
              </p:ext>
            </p:extLst>
          </p:nvPr>
        </p:nvGraphicFramePr>
        <p:xfrm>
          <a:off x="4814962" y="2285220"/>
          <a:ext cx="4146184" cy="3022805"/>
        </p:xfrm>
        <a:graphic>
          <a:graphicData uri="http://schemas.openxmlformats.org/drawingml/2006/chart">
            <c:chart xmlns:c="http://schemas.openxmlformats.org/drawingml/2006/chart" xmlns:r="http://schemas.openxmlformats.org/officeDocument/2006/relationships" r:id="rId6"/>
          </a:graphicData>
        </a:graphic>
      </p:graphicFrame>
      <p:sp>
        <p:nvSpPr>
          <p:cNvPr id="91" name="pole tekstowe 90">
            <a:extLst>
              <a:ext uri="{FF2B5EF4-FFF2-40B4-BE49-F238E27FC236}">
                <a16:creationId xmlns:a16="http://schemas.microsoft.com/office/drawing/2014/main" id="{4B5250B9-7D41-4013-9BEF-7D8A888DFC37}"/>
              </a:ext>
            </a:extLst>
          </p:cNvPr>
          <p:cNvSpPr txBox="1"/>
          <p:nvPr/>
        </p:nvSpPr>
        <p:spPr>
          <a:xfrm>
            <a:off x="6285394" y="2558778"/>
            <a:ext cx="1630674" cy="276999"/>
          </a:xfrm>
          <a:prstGeom prst="rect">
            <a:avLst/>
          </a:prstGeom>
          <a:noFill/>
        </p:spPr>
        <p:txBody>
          <a:bodyPr wrap="square">
            <a:spAutoFit/>
          </a:bodyPr>
          <a:lstStyle/>
          <a:p>
            <a:r>
              <a:rPr lang="pl-PL" sz="1200" b="1"/>
              <a:t>Wielkość miejscowości</a:t>
            </a:r>
          </a:p>
        </p:txBody>
      </p:sp>
      <p:grpSp>
        <p:nvGrpSpPr>
          <p:cNvPr id="92" name="Grupa 91">
            <a:extLst>
              <a:ext uri="{FF2B5EF4-FFF2-40B4-BE49-F238E27FC236}">
                <a16:creationId xmlns:a16="http://schemas.microsoft.com/office/drawing/2014/main" id="{E13EDE22-13C9-4427-BD7B-DE19A9AA58D6}"/>
              </a:ext>
            </a:extLst>
          </p:cNvPr>
          <p:cNvGrpSpPr/>
          <p:nvPr/>
        </p:nvGrpSpPr>
        <p:grpSpPr>
          <a:xfrm>
            <a:off x="5958603" y="2457168"/>
            <a:ext cx="317466" cy="393796"/>
            <a:chOff x="7329488" y="2601913"/>
            <a:chExt cx="581026" cy="720726"/>
          </a:xfrm>
          <a:solidFill>
            <a:schemeClr val="tx2"/>
          </a:solidFill>
        </p:grpSpPr>
        <p:sp>
          <p:nvSpPr>
            <p:cNvPr id="93" name="Freeform 37">
              <a:extLst>
                <a:ext uri="{FF2B5EF4-FFF2-40B4-BE49-F238E27FC236}">
                  <a16:creationId xmlns:a16="http://schemas.microsoft.com/office/drawing/2014/main" id="{9A370A46-3A2E-4523-AB3F-AC6562BC9ADF}"/>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38">
              <a:extLst>
                <a:ext uri="{FF2B5EF4-FFF2-40B4-BE49-F238E27FC236}">
                  <a16:creationId xmlns:a16="http://schemas.microsoft.com/office/drawing/2014/main" id="{255E35CF-D5B9-4734-9B18-98D6635BB4E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39">
              <a:extLst>
                <a:ext uri="{FF2B5EF4-FFF2-40B4-BE49-F238E27FC236}">
                  <a16:creationId xmlns:a16="http://schemas.microsoft.com/office/drawing/2014/main" id="{C5FBC23B-38CD-4699-946B-EFF4ABC180F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40">
              <a:extLst>
                <a:ext uri="{FF2B5EF4-FFF2-40B4-BE49-F238E27FC236}">
                  <a16:creationId xmlns:a16="http://schemas.microsoft.com/office/drawing/2014/main" id="{95731CDF-F617-46A0-A60A-219C1A80A86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Prostokąt: zaokrąglone rogi 16">
            <a:extLst>
              <a:ext uri="{FF2B5EF4-FFF2-40B4-BE49-F238E27FC236}">
                <a16:creationId xmlns:a16="http://schemas.microsoft.com/office/drawing/2014/main" id="{DBCF0A80-4459-4523-BC74-277465AB8449}"/>
              </a:ext>
            </a:extLst>
          </p:cNvPr>
          <p:cNvSpPr/>
          <p:nvPr/>
        </p:nvSpPr>
        <p:spPr>
          <a:xfrm>
            <a:off x="1952319" y="288340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27</a:t>
            </a:r>
          </a:p>
        </p:txBody>
      </p:sp>
      <p:sp>
        <p:nvSpPr>
          <p:cNvPr id="19" name="Prostokąt: zaokrąglone rogi 18">
            <a:extLst>
              <a:ext uri="{FF2B5EF4-FFF2-40B4-BE49-F238E27FC236}">
                <a16:creationId xmlns:a16="http://schemas.microsoft.com/office/drawing/2014/main" id="{F8796A46-0AEC-4198-B149-4AF4D20061C5}"/>
              </a:ext>
            </a:extLst>
          </p:cNvPr>
          <p:cNvSpPr/>
          <p:nvPr/>
        </p:nvSpPr>
        <p:spPr>
          <a:xfrm>
            <a:off x="1767217" y="332966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21</a:t>
            </a:r>
          </a:p>
        </p:txBody>
      </p:sp>
      <p:sp>
        <p:nvSpPr>
          <p:cNvPr id="21" name="Prostokąt: zaokrąglone rogi 20">
            <a:extLst>
              <a:ext uri="{FF2B5EF4-FFF2-40B4-BE49-F238E27FC236}">
                <a16:creationId xmlns:a16="http://schemas.microsoft.com/office/drawing/2014/main" id="{98E8A66E-A310-4D6A-91A1-66218ED9CAAA}"/>
              </a:ext>
            </a:extLst>
          </p:cNvPr>
          <p:cNvSpPr/>
          <p:nvPr/>
        </p:nvSpPr>
        <p:spPr>
          <a:xfrm>
            <a:off x="1739921" y="372452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21</a:t>
            </a:r>
          </a:p>
        </p:txBody>
      </p:sp>
      <p:sp>
        <p:nvSpPr>
          <p:cNvPr id="23" name="Prostokąt: zaokrąglone rogi 22">
            <a:extLst>
              <a:ext uri="{FF2B5EF4-FFF2-40B4-BE49-F238E27FC236}">
                <a16:creationId xmlns:a16="http://schemas.microsoft.com/office/drawing/2014/main" id="{515737BC-EBF3-4F18-96CE-156B3E249C2F}"/>
              </a:ext>
            </a:extLst>
          </p:cNvPr>
          <p:cNvSpPr/>
          <p:nvPr/>
        </p:nvSpPr>
        <p:spPr>
          <a:xfrm>
            <a:off x="1680660" y="455307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15</a:t>
            </a:r>
          </a:p>
        </p:txBody>
      </p:sp>
      <p:sp>
        <p:nvSpPr>
          <p:cNvPr id="25" name="Prostokąt: zaokrąglone rogi 24">
            <a:extLst>
              <a:ext uri="{FF2B5EF4-FFF2-40B4-BE49-F238E27FC236}">
                <a16:creationId xmlns:a16="http://schemas.microsoft.com/office/drawing/2014/main" id="{B493776D-C9B9-4C81-8756-77DBC2F25B18}"/>
              </a:ext>
            </a:extLst>
          </p:cNvPr>
          <p:cNvSpPr/>
          <p:nvPr/>
        </p:nvSpPr>
        <p:spPr>
          <a:xfrm>
            <a:off x="1861966" y="413608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24</a:t>
            </a:r>
          </a:p>
        </p:txBody>
      </p:sp>
      <p:sp>
        <p:nvSpPr>
          <p:cNvPr id="32" name="Prostokąt: zaokrąglone rogi 31">
            <a:extLst>
              <a:ext uri="{FF2B5EF4-FFF2-40B4-BE49-F238E27FC236}">
                <a16:creationId xmlns:a16="http://schemas.microsoft.com/office/drawing/2014/main" id="{60D2CCDD-E530-49D0-B8B1-F769F624CA51}"/>
              </a:ext>
            </a:extLst>
          </p:cNvPr>
          <p:cNvSpPr/>
          <p:nvPr/>
        </p:nvSpPr>
        <p:spPr>
          <a:xfrm>
            <a:off x="6433598" y="290045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24</a:t>
            </a:r>
          </a:p>
        </p:txBody>
      </p:sp>
      <p:sp>
        <p:nvSpPr>
          <p:cNvPr id="34" name="Prostokąt: zaokrąglone rogi 33">
            <a:extLst>
              <a:ext uri="{FF2B5EF4-FFF2-40B4-BE49-F238E27FC236}">
                <a16:creationId xmlns:a16="http://schemas.microsoft.com/office/drawing/2014/main" id="{98475A61-32F8-4782-AA39-91C338923E16}"/>
              </a:ext>
            </a:extLst>
          </p:cNvPr>
          <p:cNvSpPr/>
          <p:nvPr/>
        </p:nvSpPr>
        <p:spPr>
          <a:xfrm>
            <a:off x="6295635" y="333107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18</a:t>
            </a:r>
          </a:p>
        </p:txBody>
      </p:sp>
      <p:sp>
        <p:nvSpPr>
          <p:cNvPr id="35" name="Prostokąt: zaokrąglone rogi 34">
            <a:extLst>
              <a:ext uri="{FF2B5EF4-FFF2-40B4-BE49-F238E27FC236}">
                <a16:creationId xmlns:a16="http://schemas.microsoft.com/office/drawing/2014/main" id="{E0632EEE-A726-4C2D-9264-9F6AE48E8162}"/>
              </a:ext>
            </a:extLst>
          </p:cNvPr>
          <p:cNvSpPr/>
          <p:nvPr/>
        </p:nvSpPr>
        <p:spPr>
          <a:xfrm>
            <a:off x="6332043" y="373239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20</a:t>
            </a:r>
          </a:p>
        </p:txBody>
      </p:sp>
      <p:sp>
        <p:nvSpPr>
          <p:cNvPr id="36" name="Prostokąt: zaokrąglone rogi 35">
            <a:extLst>
              <a:ext uri="{FF2B5EF4-FFF2-40B4-BE49-F238E27FC236}">
                <a16:creationId xmlns:a16="http://schemas.microsoft.com/office/drawing/2014/main" id="{44D58767-CD25-4FBD-AB47-D69E9A564D6F}"/>
              </a:ext>
            </a:extLst>
          </p:cNvPr>
          <p:cNvSpPr/>
          <p:nvPr/>
        </p:nvSpPr>
        <p:spPr>
          <a:xfrm>
            <a:off x="6365772" y="414542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22</a:t>
            </a:r>
          </a:p>
        </p:txBody>
      </p:sp>
      <p:sp>
        <p:nvSpPr>
          <p:cNvPr id="37" name="Prostokąt: zaokrąglone rogi 36">
            <a:extLst>
              <a:ext uri="{FF2B5EF4-FFF2-40B4-BE49-F238E27FC236}">
                <a16:creationId xmlns:a16="http://schemas.microsoft.com/office/drawing/2014/main" id="{C9CBDFB0-0860-4B3E-85FC-F303E8A56A76}"/>
              </a:ext>
            </a:extLst>
          </p:cNvPr>
          <p:cNvSpPr/>
          <p:nvPr/>
        </p:nvSpPr>
        <p:spPr>
          <a:xfrm>
            <a:off x="6204075" y="455307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15</a:t>
            </a:r>
          </a:p>
        </p:txBody>
      </p:sp>
      <p:sp>
        <p:nvSpPr>
          <p:cNvPr id="41" name="pole tekstowe 40">
            <a:extLst>
              <a:ext uri="{FF2B5EF4-FFF2-40B4-BE49-F238E27FC236}">
                <a16:creationId xmlns:a16="http://schemas.microsoft.com/office/drawing/2014/main" id="{40A17D93-1933-41AD-B731-3EACACBFEB96}"/>
              </a:ext>
            </a:extLst>
          </p:cNvPr>
          <p:cNvSpPr txBox="1"/>
          <p:nvPr/>
        </p:nvSpPr>
        <p:spPr>
          <a:xfrm>
            <a:off x="1683217" y="2540399"/>
            <a:ext cx="720110" cy="276999"/>
          </a:xfrm>
          <a:prstGeom prst="rect">
            <a:avLst/>
          </a:prstGeom>
          <a:noFill/>
        </p:spPr>
        <p:txBody>
          <a:bodyPr wrap="square" rtlCol="0">
            <a:spAutoFit/>
          </a:bodyPr>
          <a:lstStyle/>
          <a:p>
            <a:r>
              <a:rPr lang="pl-PL" sz="1200" b="1"/>
              <a:t>Wiek</a:t>
            </a:r>
          </a:p>
        </p:txBody>
      </p:sp>
      <p:grpSp>
        <p:nvGrpSpPr>
          <p:cNvPr id="42" name="Grupa 41">
            <a:extLst>
              <a:ext uri="{FF2B5EF4-FFF2-40B4-BE49-F238E27FC236}">
                <a16:creationId xmlns:a16="http://schemas.microsoft.com/office/drawing/2014/main" id="{C46E54C6-8D0F-47CF-92EA-214020195EFC}"/>
              </a:ext>
            </a:extLst>
          </p:cNvPr>
          <p:cNvGrpSpPr/>
          <p:nvPr/>
        </p:nvGrpSpPr>
        <p:grpSpPr>
          <a:xfrm>
            <a:off x="1381368" y="2432551"/>
            <a:ext cx="319499" cy="384847"/>
            <a:chOff x="6299205" y="3543307"/>
            <a:chExt cx="558800" cy="673091"/>
          </a:xfrm>
          <a:solidFill>
            <a:schemeClr val="tx2"/>
          </a:solidFill>
        </p:grpSpPr>
        <p:sp>
          <p:nvSpPr>
            <p:cNvPr id="43" name="Freeform 32">
              <a:extLst>
                <a:ext uri="{FF2B5EF4-FFF2-40B4-BE49-F238E27FC236}">
                  <a16:creationId xmlns:a16="http://schemas.microsoft.com/office/drawing/2014/main" id="{89618BF7-C965-4842-A481-884395C9F9A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3">
              <a:extLst>
                <a:ext uri="{FF2B5EF4-FFF2-40B4-BE49-F238E27FC236}">
                  <a16:creationId xmlns:a16="http://schemas.microsoft.com/office/drawing/2014/main" id="{38D386F8-9F35-4C67-9DD0-707284902E48}"/>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4">
              <a:extLst>
                <a:ext uri="{FF2B5EF4-FFF2-40B4-BE49-F238E27FC236}">
                  <a16:creationId xmlns:a16="http://schemas.microsoft.com/office/drawing/2014/main" id="{1ADCBF04-4488-4684-8C51-CB40A7B38E75}"/>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5">
              <a:extLst>
                <a:ext uri="{FF2B5EF4-FFF2-40B4-BE49-F238E27FC236}">
                  <a16:creationId xmlns:a16="http://schemas.microsoft.com/office/drawing/2014/main" id="{6BB6E4BF-017B-48ED-B3A0-53A2605C6E11}"/>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7" name="Freeform 36">
              <a:extLst>
                <a:ext uri="{FF2B5EF4-FFF2-40B4-BE49-F238E27FC236}">
                  <a16:creationId xmlns:a16="http://schemas.microsoft.com/office/drawing/2014/main" id="{152CE3D4-7F8C-4AA6-B7E8-137A4F60A66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8" name="Freeform 37">
              <a:extLst>
                <a:ext uri="{FF2B5EF4-FFF2-40B4-BE49-F238E27FC236}">
                  <a16:creationId xmlns:a16="http://schemas.microsoft.com/office/drawing/2014/main" id="{EC66586B-595A-4F1F-BFC5-094DC4FA0412}"/>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15" name="pole tekstowe 14">
            <a:extLst>
              <a:ext uri="{FF2B5EF4-FFF2-40B4-BE49-F238E27FC236}">
                <a16:creationId xmlns:a16="http://schemas.microsoft.com/office/drawing/2014/main" id="{D6FD4DF4-5465-45A5-82A9-1211716E7716}"/>
              </a:ext>
            </a:extLst>
          </p:cNvPr>
          <p:cNvSpPr txBox="1"/>
          <p:nvPr/>
        </p:nvSpPr>
        <p:spPr>
          <a:xfrm>
            <a:off x="1335444" y="1563651"/>
            <a:ext cx="1332844" cy="306467"/>
          </a:xfrm>
          <a:prstGeom prst="roundRect">
            <a:avLst/>
          </a:prstGeom>
          <a:noFill/>
          <a:ln>
            <a:solidFill>
              <a:schemeClr val="bg1">
                <a:lumMod val="75000"/>
              </a:schemeClr>
            </a:solidFill>
            <a:prstDash val="dash"/>
          </a:ln>
        </p:spPr>
        <p:txBody>
          <a:bodyPr wrap="square">
            <a:spAutoFit/>
          </a:bodyPr>
          <a:lstStyle/>
          <a:p>
            <a:pPr algn="ctr"/>
            <a:r>
              <a:rPr lang="pl-PL" sz="1200" b="1"/>
              <a:t>W POLSCE</a:t>
            </a:r>
          </a:p>
        </p:txBody>
      </p:sp>
      <p:graphicFrame>
        <p:nvGraphicFramePr>
          <p:cNvPr id="14" name="Tabela 13">
            <a:extLst>
              <a:ext uri="{FF2B5EF4-FFF2-40B4-BE49-F238E27FC236}">
                <a16:creationId xmlns:a16="http://schemas.microsoft.com/office/drawing/2014/main" id="{DB29BC7B-8682-4557-9324-731117C967AA}"/>
              </a:ext>
            </a:extLst>
          </p:cNvPr>
          <p:cNvGraphicFramePr>
            <a:graphicFrameLocks noGrp="1"/>
          </p:cNvGraphicFramePr>
          <p:nvPr>
            <p:extLst>
              <p:ext uri="{D42A27DB-BD31-4B8C-83A1-F6EECF244321}">
                <p14:modId xmlns:p14="http://schemas.microsoft.com/office/powerpoint/2010/main" val="2483949171"/>
              </p:ext>
            </p:extLst>
          </p:nvPr>
        </p:nvGraphicFramePr>
        <p:xfrm>
          <a:off x="4065552" y="2892696"/>
          <a:ext cx="1709822" cy="2107820"/>
        </p:xfrm>
        <a:graphic>
          <a:graphicData uri="http://schemas.openxmlformats.org/drawingml/2006/table">
            <a:tbl>
              <a:tblPr firstRow="1" bandRow="1">
                <a:tableStyleId>{5C22544A-7EE6-4342-B048-85BDC9FD1C3A}</a:tableStyleId>
              </a:tblPr>
              <a:tblGrid>
                <a:gridCol w="1709822">
                  <a:extLst>
                    <a:ext uri="{9D8B030D-6E8A-4147-A177-3AD203B41FA5}">
                      <a16:colId xmlns:a16="http://schemas.microsoft.com/office/drawing/2014/main" val="2452094859"/>
                    </a:ext>
                  </a:extLst>
                </a:gridCol>
              </a:tblGrid>
              <a:tr h="421564">
                <a:tc>
                  <a:txBody>
                    <a:bodyPr/>
                    <a:lstStyle/>
                    <a:p>
                      <a:pPr algn="r" fontAlgn="ctr"/>
                      <a:r>
                        <a:rPr lang="pl-PL" sz="1000" b="0" i="0" u="none" strike="noStrike" dirty="0">
                          <a:solidFill>
                            <a:schemeClr val="tx1"/>
                          </a:solidFill>
                          <a:effectLst/>
                          <a:latin typeface="+mn-lt"/>
                          <a:cs typeface="Aharoni" panose="02010803020104030203" pitchFamily="2" charset="-79"/>
                        </a:rPr>
                        <a:t>Wieś</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861909"/>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a:t>
                      </a:r>
                      <a:r>
                        <a:rPr lang="pl-PL" sz="900" b="0" i="0" u="none" strike="noStrike" kern="1200" baseline="0">
                          <a:solidFill>
                            <a:srgbClr val="58595B"/>
                          </a:solidFill>
                          <a:latin typeface="+mn-lt"/>
                          <a:cs typeface="Aharoni" panose="02010803020104030203" pitchFamily="2" charset="-79"/>
                        </a:rPr>
                        <a:t>do</a:t>
                      </a:r>
                      <a:r>
                        <a:rPr lang="pl-PL" sz="1000" b="0" i="0" u="none" strike="noStrike">
                          <a:solidFill>
                            <a:schemeClr val="tx1"/>
                          </a:solidFill>
                          <a:effectLst/>
                          <a:latin typeface="+mn-lt"/>
                          <a:cs typeface="Aharoni" panose="02010803020104030203" pitchFamily="2" charset="-79"/>
                        </a:rPr>
                        <a:t> 20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7943878"/>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20-100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4140278"/>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100-500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632685"/>
                  </a:ext>
                </a:extLst>
              </a:tr>
              <a:tr h="421564">
                <a:tc>
                  <a:txBody>
                    <a:bodyPr/>
                    <a:lstStyle/>
                    <a:p>
                      <a:pPr algn="r" fontAlgn="ctr"/>
                      <a:r>
                        <a:rPr lang="pl-PL" sz="1000" b="0" i="0" u="none" strike="noStrike" dirty="0">
                          <a:solidFill>
                            <a:schemeClr val="tx1"/>
                          </a:solidFill>
                          <a:effectLst/>
                          <a:latin typeface="+mn-lt"/>
                          <a:cs typeface="Aharoni" panose="02010803020104030203" pitchFamily="2" charset="-79"/>
                        </a:rPr>
                        <a:t>Miasto powyżej 500 tys.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4564"/>
                  </a:ext>
                </a:extLst>
              </a:tr>
            </a:tbl>
          </a:graphicData>
        </a:graphic>
      </p:graphicFrame>
      <p:sp>
        <p:nvSpPr>
          <p:cNvPr id="18" name="pole tekstowe 17">
            <a:extLst>
              <a:ext uri="{FF2B5EF4-FFF2-40B4-BE49-F238E27FC236}">
                <a16:creationId xmlns:a16="http://schemas.microsoft.com/office/drawing/2014/main" id="{1349B228-9498-4C75-9C78-7FEA83AE4940}"/>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a:t>
            </a:r>
          </a:p>
        </p:txBody>
      </p:sp>
      <p:sp>
        <p:nvSpPr>
          <p:cNvPr id="26" name="Symbol zastępczy tekstu 7">
            <a:extLst>
              <a:ext uri="{FF2B5EF4-FFF2-40B4-BE49-F238E27FC236}">
                <a16:creationId xmlns:a16="http://schemas.microsoft.com/office/drawing/2014/main" id="{01EDBAF5-C6F2-6B8B-5A8E-34F9002EE70B}"/>
              </a:ext>
            </a:extLst>
          </p:cNvPr>
          <p:cNvSpPr>
            <a:spLocks noGrp="1"/>
          </p:cNvSpPr>
          <p:nvPr>
            <p:ph type="body" sz="quarter" idx="12"/>
          </p:nvPr>
        </p:nvSpPr>
        <p:spPr>
          <a:xfrm>
            <a:off x="333053" y="5517255"/>
            <a:ext cx="8487418" cy="394973"/>
          </a:xfrm>
        </p:spPr>
        <p:txBody>
          <a:bodyPr/>
          <a:lstStyle/>
          <a:p>
            <a:r>
              <a:rPr lang="pl-PL" dirty="0">
                <a:solidFill>
                  <a:schemeClr val="bg1">
                    <a:lumMod val="75000"/>
                  </a:schemeClr>
                </a:solidFill>
              </a:rPr>
              <a:t>Odpowiadający: wszyscy badani, n=1000. Ze względu na wiek: 15-24 lat n=29, 25-34 lat n=246, 35-44 lat n=211, 45-59 lat n=211, 60 i więcej lat n=303. Ze względu na wielkość miejscowości: wieś n=277, miasto do 20 tys. n=166, miasto 20-100 tys. n=204, miasto 100-500 tys. n=129, miasto powyżej 500 tys. n=214.</a:t>
            </a:r>
          </a:p>
        </p:txBody>
      </p:sp>
      <p:graphicFrame>
        <p:nvGraphicFramePr>
          <p:cNvPr id="27"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24EF7E1E-4449-442B-E8BD-1217AE4201B1}"/>
              </a:ext>
            </a:extLst>
          </p:cNvPr>
          <p:cNvGraphicFramePr>
            <a:graphicFrameLocks/>
          </p:cNvGraphicFramePr>
          <p:nvPr>
            <p:extLst>
              <p:ext uri="{D42A27DB-BD31-4B8C-83A1-F6EECF244321}">
                <p14:modId xmlns:p14="http://schemas.microsoft.com/office/powerpoint/2010/main" val="1225115310"/>
              </p:ext>
            </p:extLst>
          </p:nvPr>
        </p:nvGraphicFramePr>
        <p:xfrm>
          <a:off x="2839238" y="1621837"/>
          <a:ext cx="5665121" cy="478669"/>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93863571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rostokąt: zaokrąglone rogi 3">
            <a:extLst>
              <a:ext uri="{FF2B5EF4-FFF2-40B4-BE49-F238E27FC236}">
                <a16:creationId xmlns:a16="http://schemas.microsoft.com/office/drawing/2014/main" id="{353B98D0-4E3C-47BC-9F95-35F3CD39C77F}"/>
              </a:ext>
            </a:extLst>
          </p:cNvPr>
          <p:cNvSpPr/>
          <p:nvPr/>
        </p:nvSpPr>
        <p:spPr>
          <a:xfrm>
            <a:off x="4276676" y="2351043"/>
            <a:ext cx="4473346" cy="284615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0" name="Prostokąt: zaokrąglone rogi 39">
            <a:extLst>
              <a:ext uri="{FF2B5EF4-FFF2-40B4-BE49-F238E27FC236}">
                <a16:creationId xmlns:a16="http://schemas.microsoft.com/office/drawing/2014/main" id="{7F47AE96-C21A-46E6-831C-FA41AAC27E0B}"/>
              </a:ext>
            </a:extLst>
          </p:cNvPr>
          <p:cNvSpPr/>
          <p:nvPr/>
        </p:nvSpPr>
        <p:spPr>
          <a:xfrm>
            <a:off x="319458" y="2351045"/>
            <a:ext cx="3768421" cy="2846152"/>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stanu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P3. Proszę powiedzieć, jak ocenia Pan(i) stan OBECNY środowiska: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394973"/>
          </a:xfrm>
        </p:spPr>
        <p:txBody>
          <a:bodyPr/>
          <a:lstStyle/>
          <a:p>
            <a:r>
              <a:rPr lang="pl-PL" dirty="0">
                <a:solidFill>
                  <a:schemeClr val="bg1">
                    <a:lumMod val="75000"/>
                  </a:schemeClr>
                </a:solidFill>
              </a:rPr>
              <a:t>Odpowiadający: wszyscy badani, n=1000. Ze względu na wiek: 15-24 lat n=29, 25-34 lat n=246, 35-44 lat n=211, 45-59 lat n=211, 60 i więcej lat n=303. Ze względu na wielkość miejscowości: wieś n=277, miasto do 20 tys. n=166, miasto 20-100 tys. n=204, miasto 100-500 tys. n=129, miasto powyżej 500 tys. n=214.</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5" name="Symbol zastępczy zawartości 4">
            <a:extLst>
              <a:ext uri="{FF2B5EF4-FFF2-40B4-BE49-F238E27FC236}">
                <a16:creationId xmlns:a16="http://schemas.microsoft.com/office/drawing/2014/main" id="{A5646968-3423-45A3-814F-DA35BBFFA7D3}"/>
              </a:ext>
            </a:extLst>
          </p:cNvPr>
          <p:cNvGraphicFramePr>
            <a:graphicFrameLocks/>
          </p:cNvGraphicFramePr>
          <p:nvPr>
            <p:extLst>
              <p:ext uri="{D42A27DB-BD31-4B8C-83A1-F6EECF244321}">
                <p14:modId xmlns:p14="http://schemas.microsoft.com/office/powerpoint/2010/main" val="3079446484"/>
              </p:ext>
            </p:extLst>
          </p:nvPr>
        </p:nvGraphicFramePr>
        <p:xfrm>
          <a:off x="256569" y="2285220"/>
          <a:ext cx="4146184" cy="3022805"/>
        </p:xfrm>
        <a:graphic>
          <a:graphicData uri="http://schemas.openxmlformats.org/drawingml/2006/chart">
            <c:chart xmlns:c="http://schemas.openxmlformats.org/drawingml/2006/chart" xmlns:r="http://schemas.openxmlformats.org/officeDocument/2006/relationships" r:id="rId5"/>
          </a:graphicData>
        </a:graphic>
      </p:graphicFrame>
      <p:sp>
        <p:nvSpPr>
          <p:cNvPr id="6" name="Symbol zastępczy tekstu 7">
            <a:extLst>
              <a:ext uri="{FF2B5EF4-FFF2-40B4-BE49-F238E27FC236}">
                <a16:creationId xmlns:a16="http://schemas.microsoft.com/office/drawing/2014/main" id="{8BFF90CF-100B-4D07-BB3F-E55FE10A7882}"/>
              </a:ext>
            </a:extLst>
          </p:cNvPr>
          <p:cNvSpPr txBox="1">
            <a:spLocks/>
          </p:cNvSpPr>
          <p:nvPr/>
        </p:nvSpPr>
        <p:spPr>
          <a:xfrm>
            <a:off x="8174587" y="5383827"/>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2" name="Symbol zastępczy zawartości 4">
            <a:extLst>
              <a:ext uri="{FF2B5EF4-FFF2-40B4-BE49-F238E27FC236}">
                <a16:creationId xmlns:a16="http://schemas.microsoft.com/office/drawing/2014/main" id="{004F7346-8E1A-4678-AF3A-BEE269079F50}"/>
              </a:ext>
            </a:extLst>
          </p:cNvPr>
          <p:cNvGraphicFramePr>
            <a:graphicFrameLocks/>
          </p:cNvGraphicFramePr>
          <p:nvPr>
            <p:extLst>
              <p:ext uri="{D42A27DB-BD31-4B8C-83A1-F6EECF244321}">
                <p14:modId xmlns:p14="http://schemas.microsoft.com/office/powerpoint/2010/main" val="1026410552"/>
              </p:ext>
            </p:extLst>
          </p:nvPr>
        </p:nvGraphicFramePr>
        <p:xfrm>
          <a:off x="4814962" y="2285220"/>
          <a:ext cx="4146184" cy="3022805"/>
        </p:xfrm>
        <a:graphic>
          <a:graphicData uri="http://schemas.openxmlformats.org/drawingml/2006/chart">
            <c:chart xmlns:c="http://schemas.openxmlformats.org/drawingml/2006/chart" xmlns:r="http://schemas.openxmlformats.org/officeDocument/2006/relationships" r:id="rId6"/>
          </a:graphicData>
        </a:graphic>
      </p:graphicFrame>
      <p:sp>
        <p:nvSpPr>
          <p:cNvPr id="91" name="pole tekstowe 90">
            <a:extLst>
              <a:ext uri="{FF2B5EF4-FFF2-40B4-BE49-F238E27FC236}">
                <a16:creationId xmlns:a16="http://schemas.microsoft.com/office/drawing/2014/main" id="{4B5250B9-7D41-4013-9BEF-7D8A888DFC37}"/>
              </a:ext>
            </a:extLst>
          </p:cNvPr>
          <p:cNvSpPr txBox="1"/>
          <p:nvPr/>
        </p:nvSpPr>
        <p:spPr>
          <a:xfrm>
            <a:off x="6285394" y="2558778"/>
            <a:ext cx="1630674" cy="276999"/>
          </a:xfrm>
          <a:prstGeom prst="rect">
            <a:avLst/>
          </a:prstGeom>
          <a:noFill/>
        </p:spPr>
        <p:txBody>
          <a:bodyPr wrap="square">
            <a:spAutoFit/>
          </a:bodyPr>
          <a:lstStyle/>
          <a:p>
            <a:r>
              <a:rPr lang="pl-PL" sz="1200" b="1"/>
              <a:t>Wielkość miejscowości</a:t>
            </a:r>
          </a:p>
        </p:txBody>
      </p:sp>
      <p:grpSp>
        <p:nvGrpSpPr>
          <p:cNvPr id="92" name="Grupa 91">
            <a:extLst>
              <a:ext uri="{FF2B5EF4-FFF2-40B4-BE49-F238E27FC236}">
                <a16:creationId xmlns:a16="http://schemas.microsoft.com/office/drawing/2014/main" id="{E13EDE22-13C9-4427-BD7B-DE19A9AA58D6}"/>
              </a:ext>
            </a:extLst>
          </p:cNvPr>
          <p:cNvGrpSpPr/>
          <p:nvPr/>
        </p:nvGrpSpPr>
        <p:grpSpPr>
          <a:xfrm>
            <a:off x="5958603" y="2457168"/>
            <a:ext cx="317466" cy="393796"/>
            <a:chOff x="7329488" y="2601913"/>
            <a:chExt cx="581026" cy="720726"/>
          </a:xfrm>
          <a:solidFill>
            <a:schemeClr val="tx2"/>
          </a:solidFill>
        </p:grpSpPr>
        <p:sp>
          <p:nvSpPr>
            <p:cNvPr id="93" name="Freeform 37">
              <a:extLst>
                <a:ext uri="{FF2B5EF4-FFF2-40B4-BE49-F238E27FC236}">
                  <a16:creationId xmlns:a16="http://schemas.microsoft.com/office/drawing/2014/main" id="{9A370A46-3A2E-4523-AB3F-AC6562BC9ADF}"/>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38">
              <a:extLst>
                <a:ext uri="{FF2B5EF4-FFF2-40B4-BE49-F238E27FC236}">
                  <a16:creationId xmlns:a16="http://schemas.microsoft.com/office/drawing/2014/main" id="{255E35CF-D5B9-4734-9B18-98D6635BB4EE}"/>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39">
              <a:extLst>
                <a:ext uri="{FF2B5EF4-FFF2-40B4-BE49-F238E27FC236}">
                  <a16:creationId xmlns:a16="http://schemas.microsoft.com/office/drawing/2014/main" id="{C5FBC23B-38CD-4699-946B-EFF4ABC180F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40">
              <a:extLst>
                <a:ext uri="{FF2B5EF4-FFF2-40B4-BE49-F238E27FC236}">
                  <a16:creationId xmlns:a16="http://schemas.microsoft.com/office/drawing/2014/main" id="{95731CDF-F617-46A0-A60A-219C1A80A86C}"/>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Prostokąt: zaokrąglone rogi 16">
            <a:extLst>
              <a:ext uri="{FF2B5EF4-FFF2-40B4-BE49-F238E27FC236}">
                <a16:creationId xmlns:a16="http://schemas.microsoft.com/office/drawing/2014/main" id="{DBCF0A80-4459-4523-BC74-277465AB8449}"/>
              </a:ext>
            </a:extLst>
          </p:cNvPr>
          <p:cNvSpPr/>
          <p:nvPr/>
        </p:nvSpPr>
        <p:spPr>
          <a:xfrm>
            <a:off x="2563763" y="283265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55</a:t>
            </a:r>
          </a:p>
        </p:txBody>
      </p:sp>
      <p:sp>
        <p:nvSpPr>
          <p:cNvPr id="19" name="Prostokąt: zaokrąglone rogi 18">
            <a:extLst>
              <a:ext uri="{FF2B5EF4-FFF2-40B4-BE49-F238E27FC236}">
                <a16:creationId xmlns:a16="http://schemas.microsoft.com/office/drawing/2014/main" id="{F8796A46-0AEC-4198-B149-4AF4D20061C5}"/>
              </a:ext>
            </a:extLst>
          </p:cNvPr>
          <p:cNvSpPr/>
          <p:nvPr/>
        </p:nvSpPr>
        <p:spPr>
          <a:xfrm>
            <a:off x="2438816" y="3274211"/>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49</a:t>
            </a:r>
          </a:p>
        </p:txBody>
      </p:sp>
      <p:sp>
        <p:nvSpPr>
          <p:cNvPr id="21" name="Prostokąt: zaokrąglone rogi 20">
            <a:extLst>
              <a:ext uri="{FF2B5EF4-FFF2-40B4-BE49-F238E27FC236}">
                <a16:creationId xmlns:a16="http://schemas.microsoft.com/office/drawing/2014/main" id="{98E8A66E-A310-4D6A-91A1-66218ED9CAAA}"/>
              </a:ext>
            </a:extLst>
          </p:cNvPr>
          <p:cNvSpPr/>
          <p:nvPr/>
        </p:nvSpPr>
        <p:spPr>
          <a:xfrm>
            <a:off x="2248086" y="366854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44</a:t>
            </a:r>
          </a:p>
        </p:txBody>
      </p:sp>
      <p:sp>
        <p:nvSpPr>
          <p:cNvPr id="23" name="Prostokąt: zaokrąglone rogi 22">
            <a:extLst>
              <a:ext uri="{FF2B5EF4-FFF2-40B4-BE49-F238E27FC236}">
                <a16:creationId xmlns:a16="http://schemas.microsoft.com/office/drawing/2014/main" id="{515737BC-EBF3-4F18-96CE-156B3E249C2F}"/>
              </a:ext>
            </a:extLst>
          </p:cNvPr>
          <p:cNvSpPr/>
          <p:nvPr/>
        </p:nvSpPr>
        <p:spPr>
          <a:xfrm>
            <a:off x="2283578" y="449211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43</a:t>
            </a:r>
          </a:p>
        </p:txBody>
      </p:sp>
      <p:sp>
        <p:nvSpPr>
          <p:cNvPr id="25" name="Prostokąt: zaokrąglone rogi 24">
            <a:extLst>
              <a:ext uri="{FF2B5EF4-FFF2-40B4-BE49-F238E27FC236}">
                <a16:creationId xmlns:a16="http://schemas.microsoft.com/office/drawing/2014/main" id="{B493776D-C9B9-4C81-8756-77DBC2F25B18}"/>
              </a:ext>
            </a:extLst>
          </p:cNvPr>
          <p:cNvSpPr/>
          <p:nvPr/>
        </p:nvSpPr>
        <p:spPr>
          <a:xfrm>
            <a:off x="2334175" y="408752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45</a:t>
            </a:r>
          </a:p>
        </p:txBody>
      </p:sp>
      <p:sp>
        <p:nvSpPr>
          <p:cNvPr id="32" name="Prostokąt: zaokrąglone rogi 31">
            <a:extLst>
              <a:ext uri="{FF2B5EF4-FFF2-40B4-BE49-F238E27FC236}">
                <a16:creationId xmlns:a16="http://schemas.microsoft.com/office/drawing/2014/main" id="{60D2CCDD-E530-49D0-B8B1-F769F624CA51}"/>
              </a:ext>
            </a:extLst>
          </p:cNvPr>
          <p:cNvSpPr/>
          <p:nvPr/>
        </p:nvSpPr>
        <p:spPr>
          <a:xfrm>
            <a:off x="7283242" y="281917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61</a:t>
            </a:r>
          </a:p>
        </p:txBody>
      </p:sp>
      <p:sp>
        <p:nvSpPr>
          <p:cNvPr id="34" name="Prostokąt: zaokrąglone rogi 33">
            <a:extLst>
              <a:ext uri="{FF2B5EF4-FFF2-40B4-BE49-F238E27FC236}">
                <a16:creationId xmlns:a16="http://schemas.microsoft.com/office/drawing/2014/main" id="{98475A61-32F8-4782-AA39-91C338923E16}"/>
              </a:ext>
            </a:extLst>
          </p:cNvPr>
          <p:cNvSpPr/>
          <p:nvPr/>
        </p:nvSpPr>
        <p:spPr>
          <a:xfrm>
            <a:off x="6852468" y="326739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44</a:t>
            </a:r>
          </a:p>
        </p:txBody>
      </p:sp>
      <p:sp>
        <p:nvSpPr>
          <p:cNvPr id="35" name="Prostokąt: zaokrąglone rogi 34">
            <a:extLst>
              <a:ext uri="{FF2B5EF4-FFF2-40B4-BE49-F238E27FC236}">
                <a16:creationId xmlns:a16="http://schemas.microsoft.com/office/drawing/2014/main" id="{E0632EEE-A726-4C2D-9264-9F6AE48E8162}"/>
              </a:ext>
            </a:extLst>
          </p:cNvPr>
          <p:cNvSpPr/>
          <p:nvPr/>
        </p:nvSpPr>
        <p:spPr>
          <a:xfrm>
            <a:off x="6837823" y="367893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43</a:t>
            </a:r>
          </a:p>
        </p:txBody>
      </p:sp>
      <p:sp>
        <p:nvSpPr>
          <p:cNvPr id="36" name="Prostokąt: zaokrąglone rogi 35">
            <a:extLst>
              <a:ext uri="{FF2B5EF4-FFF2-40B4-BE49-F238E27FC236}">
                <a16:creationId xmlns:a16="http://schemas.microsoft.com/office/drawing/2014/main" id="{44D58767-CD25-4FBD-AB47-D69E9A564D6F}"/>
              </a:ext>
            </a:extLst>
          </p:cNvPr>
          <p:cNvSpPr/>
          <p:nvPr/>
        </p:nvSpPr>
        <p:spPr>
          <a:xfrm>
            <a:off x="6720388" y="409536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39</a:t>
            </a:r>
          </a:p>
        </p:txBody>
      </p:sp>
      <p:sp>
        <p:nvSpPr>
          <p:cNvPr id="37" name="Prostokąt: zaokrąglone rogi 36">
            <a:extLst>
              <a:ext uri="{FF2B5EF4-FFF2-40B4-BE49-F238E27FC236}">
                <a16:creationId xmlns:a16="http://schemas.microsoft.com/office/drawing/2014/main" id="{C9CBDFB0-0860-4B3E-85FC-F303E8A56A76}"/>
              </a:ext>
            </a:extLst>
          </p:cNvPr>
          <p:cNvSpPr/>
          <p:nvPr/>
        </p:nvSpPr>
        <p:spPr>
          <a:xfrm>
            <a:off x="6094763" y="454673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32</a:t>
            </a:r>
          </a:p>
        </p:txBody>
      </p:sp>
      <p:sp>
        <p:nvSpPr>
          <p:cNvPr id="41" name="pole tekstowe 40">
            <a:extLst>
              <a:ext uri="{FF2B5EF4-FFF2-40B4-BE49-F238E27FC236}">
                <a16:creationId xmlns:a16="http://schemas.microsoft.com/office/drawing/2014/main" id="{40A17D93-1933-41AD-B731-3EACACBFEB96}"/>
              </a:ext>
            </a:extLst>
          </p:cNvPr>
          <p:cNvSpPr txBox="1"/>
          <p:nvPr/>
        </p:nvSpPr>
        <p:spPr>
          <a:xfrm>
            <a:off x="1683217" y="2540399"/>
            <a:ext cx="720110" cy="276999"/>
          </a:xfrm>
          <a:prstGeom prst="rect">
            <a:avLst/>
          </a:prstGeom>
          <a:noFill/>
        </p:spPr>
        <p:txBody>
          <a:bodyPr wrap="square" rtlCol="0">
            <a:spAutoFit/>
          </a:bodyPr>
          <a:lstStyle/>
          <a:p>
            <a:r>
              <a:rPr lang="pl-PL" sz="1200" b="1"/>
              <a:t>Wiek</a:t>
            </a:r>
          </a:p>
        </p:txBody>
      </p:sp>
      <p:grpSp>
        <p:nvGrpSpPr>
          <p:cNvPr id="42" name="Grupa 41">
            <a:extLst>
              <a:ext uri="{FF2B5EF4-FFF2-40B4-BE49-F238E27FC236}">
                <a16:creationId xmlns:a16="http://schemas.microsoft.com/office/drawing/2014/main" id="{C46E54C6-8D0F-47CF-92EA-214020195EFC}"/>
              </a:ext>
            </a:extLst>
          </p:cNvPr>
          <p:cNvGrpSpPr/>
          <p:nvPr/>
        </p:nvGrpSpPr>
        <p:grpSpPr>
          <a:xfrm>
            <a:off x="1381368" y="2432551"/>
            <a:ext cx="319499" cy="384847"/>
            <a:chOff x="6299205" y="3543307"/>
            <a:chExt cx="558800" cy="673091"/>
          </a:xfrm>
          <a:solidFill>
            <a:schemeClr val="tx2"/>
          </a:solidFill>
        </p:grpSpPr>
        <p:sp>
          <p:nvSpPr>
            <p:cNvPr id="43" name="Freeform 32">
              <a:extLst>
                <a:ext uri="{FF2B5EF4-FFF2-40B4-BE49-F238E27FC236}">
                  <a16:creationId xmlns:a16="http://schemas.microsoft.com/office/drawing/2014/main" id="{89618BF7-C965-4842-A481-884395C9F9A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3">
              <a:extLst>
                <a:ext uri="{FF2B5EF4-FFF2-40B4-BE49-F238E27FC236}">
                  <a16:creationId xmlns:a16="http://schemas.microsoft.com/office/drawing/2014/main" id="{38D386F8-9F35-4C67-9DD0-707284902E48}"/>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4">
              <a:extLst>
                <a:ext uri="{FF2B5EF4-FFF2-40B4-BE49-F238E27FC236}">
                  <a16:creationId xmlns:a16="http://schemas.microsoft.com/office/drawing/2014/main" id="{1ADCBF04-4488-4684-8C51-CB40A7B38E75}"/>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5">
              <a:extLst>
                <a:ext uri="{FF2B5EF4-FFF2-40B4-BE49-F238E27FC236}">
                  <a16:creationId xmlns:a16="http://schemas.microsoft.com/office/drawing/2014/main" id="{6BB6E4BF-017B-48ED-B3A0-53A2605C6E11}"/>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7" name="Freeform 36">
              <a:extLst>
                <a:ext uri="{FF2B5EF4-FFF2-40B4-BE49-F238E27FC236}">
                  <a16:creationId xmlns:a16="http://schemas.microsoft.com/office/drawing/2014/main" id="{152CE3D4-7F8C-4AA6-B7E8-137A4F60A66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8" name="Freeform 37">
              <a:extLst>
                <a:ext uri="{FF2B5EF4-FFF2-40B4-BE49-F238E27FC236}">
                  <a16:creationId xmlns:a16="http://schemas.microsoft.com/office/drawing/2014/main" id="{EC66586B-595A-4F1F-BFC5-094DC4FA0412}"/>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aphicFrame>
        <p:nvGraphicFramePr>
          <p:cNvPr id="14" name="Tabela 13">
            <a:extLst>
              <a:ext uri="{FF2B5EF4-FFF2-40B4-BE49-F238E27FC236}">
                <a16:creationId xmlns:a16="http://schemas.microsoft.com/office/drawing/2014/main" id="{DB29BC7B-8682-4557-9324-731117C967AA}"/>
              </a:ext>
            </a:extLst>
          </p:cNvPr>
          <p:cNvGraphicFramePr>
            <a:graphicFrameLocks noGrp="1"/>
          </p:cNvGraphicFramePr>
          <p:nvPr>
            <p:extLst>
              <p:ext uri="{D42A27DB-BD31-4B8C-83A1-F6EECF244321}">
                <p14:modId xmlns:p14="http://schemas.microsoft.com/office/powerpoint/2010/main" val="3282159342"/>
              </p:ext>
            </p:extLst>
          </p:nvPr>
        </p:nvGraphicFramePr>
        <p:xfrm>
          <a:off x="4150768" y="2892696"/>
          <a:ext cx="1624605" cy="2107820"/>
        </p:xfrm>
        <a:graphic>
          <a:graphicData uri="http://schemas.openxmlformats.org/drawingml/2006/table">
            <a:tbl>
              <a:tblPr firstRow="1" bandRow="1">
                <a:tableStyleId>{5C22544A-7EE6-4342-B048-85BDC9FD1C3A}</a:tableStyleId>
              </a:tblPr>
              <a:tblGrid>
                <a:gridCol w="1624605">
                  <a:extLst>
                    <a:ext uri="{9D8B030D-6E8A-4147-A177-3AD203B41FA5}">
                      <a16:colId xmlns:a16="http://schemas.microsoft.com/office/drawing/2014/main" val="2452094859"/>
                    </a:ext>
                  </a:extLst>
                </a:gridCol>
              </a:tblGrid>
              <a:tr h="421564">
                <a:tc>
                  <a:txBody>
                    <a:bodyPr/>
                    <a:lstStyle/>
                    <a:p>
                      <a:pPr algn="r" fontAlgn="ctr"/>
                      <a:r>
                        <a:rPr lang="pl-PL" sz="1000" b="0" i="0" u="none" strike="noStrike">
                          <a:solidFill>
                            <a:schemeClr val="tx1"/>
                          </a:solidFill>
                          <a:effectLst/>
                          <a:latin typeface="+mn-lt"/>
                          <a:cs typeface="Aharoni" panose="02010803020104030203" pitchFamily="2" charset="-79"/>
                        </a:rPr>
                        <a:t>Wieś</a:t>
                      </a:r>
                    </a:p>
                  </a:txBody>
                  <a:tcPr marL="9525" marR="9525" marT="9525" marB="0" anchor="ctr">
                    <a:lnL w="12700" cmpd="sng">
                      <a:noFill/>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9861909"/>
                  </a:ext>
                </a:extLst>
              </a:tr>
              <a:tr h="421564">
                <a:tc>
                  <a:txBody>
                    <a:bodyPr/>
                    <a:lstStyle/>
                    <a:p>
                      <a:pPr algn="r" fontAlgn="ctr"/>
                      <a:r>
                        <a:rPr lang="pl-PL" sz="1000" b="0" i="0" u="none" strike="noStrike" dirty="0">
                          <a:solidFill>
                            <a:schemeClr val="tx1"/>
                          </a:solidFill>
                          <a:effectLst/>
                          <a:latin typeface="+mn-lt"/>
                          <a:cs typeface="Aharoni" panose="02010803020104030203" pitchFamily="2" charset="-79"/>
                        </a:rPr>
                        <a:t>Miasto </a:t>
                      </a:r>
                      <a:r>
                        <a:rPr lang="pl-PL" sz="900" b="0" i="0" u="none" strike="noStrike" kern="1200" baseline="0" dirty="0">
                          <a:solidFill>
                            <a:srgbClr val="58595B"/>
                          </a:solidFill>
                          <a:latin typeface="+mn-lt"/>
                          <a:cs typeface="Aharoni" panose="02010803020104030203" pitchFamily="2" charset="-79"/>
                        </a:rPr>
                        <a:t>do</a:t>
                      </a:r>
                      <a:r>
                        <a:rPr lang="pl-PL" sz="1000" b="0" i="0" u="none" strike="noStrike" dirty="0">
                          <a:solidFill>
                            <a:schemeClr val="tx1"/>
                          </a:solidFill>
                          <a:effectLst/>
                          <a:latin typeface="+mn-lt"/>
                          <a:cs typeface="Aharoni" panose="02010803020104030203" pitchFamily="2" charset="-79"/>
                        </a:rPr>
                        <a:t> 20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7943878"/>
                  </a:ext>
                </a:extLst>
              </a:tr>
              <a:tr h="421564">
                <a:tc>
                  <a:txBody>
                    <a:bodyPr/>
                    <a:lstStyle/>
                    <a:p>
                      <a:pPr algn="r" fontAlgn="ctr"/>
                      <a:r>
                        <a:rPr lang="pl-PL" sz="1000" b="0" i="0" u="none" strike="noStrike" dirty="0">
                          <a:solidFill>
                            <a:schemeClr val="tx1"/>
                          </a:solidFill>
                          <a:effectLst/>
                          <a:latin typeface="+mn-lt"/>
                          <a:cs typeface="Aharoni" panose="02010803020104030203" pitchFamily="2" charset="-79"/>
                        </a:rPr>
                        <a:t>Miasto 20-100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4140278"/>
                  </a:ext>
                </a:extLst>
              </a:tr>
              <a:tr h="421564">
                <a:tc>
                  <a:txBody>
                    <a:bodyPr/>
                    <a:lstStyle/>
                    <a:p>
                      <a:pPr algn="r" fontAlgn="ctr"/>
                      <a:r>
                        <a:rPr lang="pl-PL" sz="1000" b="0" i="0" u="none" strike="noStrike">
                          <a:solidFill>
                            <a:schemeClr val="tx1"/>
                          </a:solidFill>
                          <a:effectLst/>
                          <a:latin typeface="+mn-lt"/>
                          <a:cs typeface="Aharoni" panose="02010803020104030203" pitchFamily="2" charset="-79"/>
                        </a:rPr>
                        <a:t>Miasto 100-500 tys.</a:t>
                      </a:r>
                    </a:p>
                  </a:txBody>
                  <a:tcPr marL="9525" marR="9525" marT="9525" marB="0"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6632685"/>
                  </a:ext>
                </a:extLst>
              </a:tr>
              <a:tr h="421564">
                <a:tc>
                  <a:txBody>
                    <a:bodyPr/>
                    <a:lstStyle/>
                    <a:p>
                      <a:pPr algn="r" fontAlgn="ctr"/>
                      <a:r>
                        <a:rPr lang="pl-PL" sz="1000" b="0" i="0" u="none" strike="noStrike" dirty="0">
                          <a:solidFill>
                            <a:schemeClr val="tx1"/>
                          </a:solidFill>
                          <a:effectLst/>
                          <a:latin typeface="+mn-lt"/>
                          <a:cs typeface="Aharoni" panose="02010803020104030203" pitchFamily="2" charset="-79"/>
                        </a:rPr>
                        <a:t>Miasto powyżej 500 tys.</a:t>
                      </a: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3154564"/>
                  </a:ext>
                </a:extLst>
              </a:tr>
            </a:tbl>
          </a:graphicData>
        </a:graphic>
      </p:graphicFrame>
      <p:graphicFrame>
        <p:nvGraphicFramePr>
          <p:cNvPr id="16" name="Symbol zastępczy zawartości 4">
            <a:extLst>
              <a:ext uri="{FF2B5EF4-FFF2-40B4-BE49-F238E27FC236}">
                <a16:creationId xmlns:a16="http://schemas.microsoft.com/office/drawing/2014/main" id="{C4576C37-2EE2-4E77-ABDA-229F29118F08}"/>
              </a:ext>
            </a:extLst>
          </p:cNvPr>
          <p:cNvGraphicFramePr>
            <a:graphicFrameLocks/>
          </p:cNvGraphicFramePr>
          <p:nvPr>
            <p:extLst>
              <p:ext uri="{D42A27DB-BD31-4B8C-83A1-F6EECF244321}">
                <p14:modId xmlns:p14="http://schemas.microsoft.com/office/powerpoint/2010/main" val="1331165482"/>
              </p:ext>
            </p:extLst>
          </p:nvPr>
        </p:nvGraphicFramePr>
        <p:xfrm>
          <a:off x="2652249" y="1612638"/>
          <a:ext cx="6308897" cy="426759"/>
        </p:xfrm>
        <a:graphic>
          <a:graphicData uri="http://schemas.openxmlformats.org/drawingml/2006/chart">
            <c:chart xmlns:c="http://schemas.openxmlformats.org/drawingml/2006/chart" xmlns:r="http://schemas.openxmlformats.org/officeDocument/2006/relationships" r:id="rId7"/>
          </a:graphicData>
        </a:graphic>
      </p:graphicFrame>
      <p:sp>
        <p:nvSpPr>
          <p:cNvPr id="18" name="pole tekstowe 17">
            <a:extLst>
              <a:ext uri="{FF2B5EF4-FFF2-40B4-BE49-F238E27FC236}">
                <a16:creationId xmlns:a16="http://schemas.microsoft.com/office/drawing/2014/main" id="{1349B228-9498-4C75-9C78-7FEA83AE4940}"/>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a:t>
            </a:r>
          </a:p>
        </p:txBody>
      </p:sp>
      <p:sp>
        <p:nvSpPr>
          <p:cNvPr id="7" name="pole tekstowe 6">
            <a:extLst>
              <a:ext uri="{FF2B5EF4-FFF2-40B4-BE49-F238E27FC236}">
                <a16:creationId xmlns:a16="http://schemas.microsoft.com/office/drawing/2014/main" id="{34A843BA-16FD-F6EE-A026-EB86096C8D18}"/>
              </a:ext>
            </a:extLst>
          </p:cNvPr>
          <p:cNvSpPr txBox="1"/>
          <p:nvPr/>
        </p:nvSpPr>
        <p:spPr>
          <a:xfrm>
            <a:off x="1335444" y="1467615"/>
            <a:ext cx="1332844" cy="510778"/>
          </a:xfrm>
          <a:prstGeom prst="roundRect">
            <a:avLst/>
          </a:prstGeom>
          <a:noFill/>
          <a:ln>
            <a:solidFill>
              <a:schemeClr val="bg1">
                <a:lumMod val="75000"/>
              </a:schemeClr>
            </a:solidFill>
            <a:prstDash val="dash"/>
          </a:ln>
        </p:spPr>
        <p:txBody>
          <a:bodyPr wrap="square">
            <a:spAutoFit/>
          </a:bodyPr>
          <a:lstStyle/>
          <a:p>
            <a:pPr algn="ctr"/>
            <a:r>
              <a:rPr lang="pl-PL" sz="1200" b="1" dirty="0"/>
              <a:t>W OKOLICY ZAMIESZKANIA</a:t>
            </a:r>
          </a:p>
        </p:txBody>
      </p:sp>
      <p:grpSp>
        <p:nvGrpSpPr>
          <p:cNvPr id="20" name="Grupa 19">
            <a:extLst>
              <a:ext uri="{FF2B5EF4-FFF2-40B4-BE49-F238E27FC236}">
                <a16:creationId xmlns:a16="http://schemas.microsoft.com/office/drawing/2014/main" id="{45EF88BE-F196-D3EC-7246-FB363FE04713}"/>
              </a:ext>
            </a:extLst>
          </p:cNvPr>
          <p:cNvGrpSpPr/>
          <p:nvPr/>
        </p:nvGrpSpPr>
        <p:grpSpPr>
          <a:xfrm>
            <a:off x="755575" y="1542364"/>
            <a:ext cx="453944" cy="353466"/>
            <a:chOff x="5229226" y="2603501"/>
            <a:chExt cx="803275" cy="625475"/>
          </a:xfrm>
          <a:solidFill>
            <a:schemeClr val="tx2"/>
          </a:solidFill>
        </p:grpSpPr>
        <p:sp>
          <p:nvSpPr>
            <p:cNvPr id="24" name="Freeform 112">
              <a:extLst>
                <a:ext uri="{FF2B5EF4-FFF2-40B4-BE49-F238E27FC236}">
                  <a16:creationId xmlns:a16="http://schemas.microsoft.com/office/drawing/2014/main" id="{5BEE0E94-437A-1D75-D551-3705AAACC439}"/>
                </a:ext>
              </a:extLst>
            </p:cNvPr>
            <p:cNvSpPr>
              <a:spLocks/>
            </p:cNvSpPr>
            <p:nvPr/>
          </p:nvSpPr>
          <p:spPr bwMode="auto">
            <a:xfrm>
              <a:off x="5780088" y="2609851"/>
              <a:ext cx="111125" cy="127000"/>
            </a:xfrm>
            <a:custGeom>
              <a:avLst/>
              <a:gdLst>
                <a:gd name="T0" fmla="*/ 490 w 490"/>
                <a:gd name="T1" fmla="*/ 554 h 554"/>
                <a:gd name="T2" fmla="*/ 490 w 490"/>
                <a:gd name="T3" fmla="*/ 0 h 554"/>
                <a:gd name="T4" fmla="*/ 0 w 490"/>
                <a:gd name="T5" fmla="*/ 0 h 554"/>
                <a:gd name="T6" fmla="*/ 0 w 490"/>
                <a:gd name="T7" fmla="*/ 223 h 554"/>
                <a:gd name="T8" fmla="*/ 490 w 490"/>
                <a:gd name="T9" fmla="*/ 554 h 554"/>
              </a:gdLst>
              <a:ahLst/>
              <a:cxnLst>
                <a:cxn ang="0">
                  <a:pos x="T0" y="T1"/>
                </a:cxn>
                <a:cxn ang="0">
                  <a:pos x="T2" y="T3"/>
                </a:cxn>
                <a:cxn ang="0">
                  <a:pos x="T4" y="T5"/>
                </a:cxn>
                <a:cxn ang="0">
                  <a:pos x="T6" y="T7"/>
                </a:cxn>
                <a:cxn ang="0">
                  <a:pos x="T8" y="T9"/>
                </a:cxn>
              </a:cxnLst>
              <a:rect l="0" t="0" r="r" b="b"/>
              <a:pathLst>
                <a:path w="490" h="554">
                  <a:moveTo>
                    <a:pt x="490" y="554"/>
                  </a:moveTo>
                  <a:lnTo>
                    <a:pt x="490" y="0"/>
                  </a:lnTo>
                  <a:lnTo>
                    <a:pt x="0" y="0"/>
                  </a:lnTo>
                  <a:lnTo>
                    <a:pt x="0" y="223"/>
                  </a:lnTo>
                  <a:lnTo>
                    <a:pt x="490" y="5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113">
              <a:extLst>
                <a:ext uri="{FF2B5EF4-FFF2-40B4-BE49-F238E27FC236}">
                  <a16:creationId xmlns:a16="http://schemas.microsoft.com/office/drawing/2014/main" id="{3BF1C452-8FDD-65D0-4483-99242D73E008}"/>
                </a:ext>
              </a:extLst>
            </p:cNvPr>
            <p:cNvSpPr>
              <a:spLocks noEditPoints="1"/>
            </p:cNvSpPr>
            <p:nvPr/>
          </p:nvSpPr>
          <p:spPr bwMode="auto">
            <a:xfrm>
              <a:off x="5229226" y="2603501"/>
              <a:ext cx="803275" cy="625475"/>
            </a:xfrm>
            <a:custGeom>
              <a:avLst/>
              <a:gdLst>
                <a:gd name="T0" fmla="*/ 2692 w 3538"/>
                <a:gd name="T1" fmla="*/ 2132 h 2759"/>
                <a:gd name="T2" fmla="*/ 1985 w 3538"/>
                <a:gd name="T3" fmla="*/ 2132 h 2759"/>
                <a:gd name="T4" fmla="*/ 1985 w 3538"/>
                <a:gd name="T5" fmla="*/ 1566 h 2759"/>
                <a:gd name="T6" fmla="*/ 2692 w 3538"/>
                <a:gd name="T7" fmla="*/ 1566 h 2759"/>
                <a:gd name="T8" fmla="*/ 2692 w 3538"/>
                <a:gd name="T9" fmla="*/ 2132 h 2759"/>
                <a:gd name="T10" fmla="*/ 1769 w 3538"/>
                <a:gd name="T11" fmla="*/ 0 h 2759"/>
                <a:gd name="T12" fmla="*/ 0 w 3538"/>
                <a:gd name="T13" fmla="*/ 1194 h 2759"/>
                <a:gd name="T14" fmla="*/ 166 w 3538"/>
                <a:gd name="T15" fmla="*/ 1439 h 2759"/>
                <a:gd name="T16" fmla="*/ 418 w 3538"/>
                <a:gd name="T17" fmla="*/ 1270 h 2759"/>
                <a:gd name="T18" fmla="*/ 418 w 3538"/>
                <a:gd name="T19" fmla="*/ 2759 h 2759"/>
                <a:gd name="T20" fmla="*/ 946 w 3538"/>
                <a:gd name="T21" fmla="*/ 2759 h 2759"/>
                <a:gd name="T22" fmla="*/ 946 w 3538"/>
                <a:gd name="T23" fmla="*/ 1566 h 2759"/>
                <a:gd name="T24" fmla="*/ 1654 w 3538"/>
                <a:gd name="T25" fmla="*/ 1566 h 2759"/>
                <a:gd name="T26" fmla="*/ 1654 w 3538"/>
                <a:gd name="T27" fmla="*/ 2759 h 2759"/>
                <a:gd name="T28" fmla="*/ 3120 w 3538"/>
                <a:gd name="T29" fmla="*/ 2759 h 2759"/>
                <a:gd name="T30" fmla="*/ 3120 w 3538"/>
                <a:gd name="T31" fmla="*/ 1270 h 2759"/>
                <a:gd name="T32" fmla="*/ 3372 w 3538"/>
                <a:gd name="T33" fmla="*/ 1439 h 2759"/>
                <a:gd name="T34" fmla="*/ 3538 w 3538"/>
                <a:gd name="T35" fmla="*/ 1194 h 2759"/>
                <a:gd name="T36" fmla="*/ 1769 w 3538"/>
                <a:gd name="T37" fmla="*/ 0 h 2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8" h="2759">
                  <a:moveTo>
                    <a:pt x="2692" y="2132"/>
                  </a:moveTo>
                  <a:lnTo>
                    <a:pt x="1985" y="2132"/>
                  </a:lnTo>
                  <a:lnTo>
                    <a:pt x="1985" y="1566"/>
                  </a:lnTo>
                  <a:lnTo>
                    <a:pt x="2692" y="1566"/>
                  </a:lnTo>
                  <a:lnTo>
                    <a:pt x="2692" y="2132"/>
                  </a:lnTo>
                  <a:close/>
                  <a:moveTo>
                    <a:pt x="1769" y="0"/>
                  </a:moveTo>
                  <a:lnTo>
                    <a:pt x="0" y="1194"/>
                  </a:lnTo>
                  <a:lnTo>
                    <a:pt x="166" y="1439"/>
                  </a:lnTo>
                  <a:lnTo>
                    <a:pt x="418" y="1270"/>
                  </a:lnTo>
                  <a:lnTo>
                    <a:pt x="418" y="2759"/>
                  </a:lnTo>
                  <a:lnTo>
                    <a:pt x="946" y="2759"/>
                  </a:lnTo>
                  <a:lnTo>
                    <a:pt x="946" y="1566"/>
                  </a:lnTo>
                  <a:lnTo>
                    <a:pt x="1654" y="1566"/>
                  </a:lnTo>
                  <a:lnTo>
                    <a:pt x="1654" y="2759"/>
                  </a:lnTo>
                  <a:lnTo>
                    <a:pt x="3120" y="2759"/>
                  </a:lnTo>
                  <a:lnTo>
                    <a:pt x="3120" y="1270"/>
                  </a:lnTo>
                  <a:lnTo>
                    <a:pt x="3372" y="1439"/>
                  </a:lnTo>
                  <a:lnTo>
                    <a:pt x="3538" y="1194"/>
                  </a:lnTo>
                  <a:lnTo>
                    <a:pt x="17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7" name="Symbol zastępczy zawartości 4" descr="Ocena obecnego stanu środowiska w Polsce.&#10;&#10;Wykres słupkowy skumulowany do 100% przedstawia oceny dla Polski w poszczególnych latach: &#10;2020 rok (zdecydowanie dobrze 2%, raczej dobrze 42%, raczej źle 41%, zdecydowanie źle 11%, trudno powiedzieć 4%),&#10;2018 rok (zdecydowanie dobrze 4%, raczej dobrze 47%, raczej źle 34%, zdecydowanie źle 6%, trudno powiedzieć 9%),&#10;2014 rok (zdecydowanie dobrze 4%, raczej dobrze 58%, raczej źle 27%, zdecydowanie źle 2%, trudno powiedzieć 9%),&#10;2013 rok (zdecydowanie dobrze 5%, raczej dobrze 43%, raczej źle 37%, zdecydowanie źle 7%, trudno powiedzieć 8%),&#10;2012 rok (zdecydowanie dobrze 2%, raczej dobrze 44%, raczej źle 41%, zdecydowanie źle 5%, trudno powiedzieć 8%).">
            <a:extLst>
              <a:ext uri="{FF2B5EF4-FFF2-40B4-BE49-F238E27FC236}">
                <a16:creationId xmlns:a16="http://schemas.microsoft.com/office/drawing/2014/main" id="{8C2BB36E-6936-3117-B010-1AB85CCCA2BE}"/>
              </a:ext>
            </a:extLst>
          </p:cNvPr>
          <p:cNvGraphicFramePr>
            <a:graphicFrameLocks/>
          </p:cNvGraphicFramePr>
          <p:nvPr>
            <p:extLst>
              <p:ext uri="{D42A27DB-BD31-4B8C-83A1-F6EECF244321}">
                <p14:modId xmlns:p14="http://schemas.microsoft.com/office/powerpoint/2010/main" val="556363823"/>
              </p:ext>
            </p:extLst>
          </p:nvPr>
        </p:nvGraphicFramePr>
        <p:xfrm>
          <a:off x="2839238" y="1621837"/>
          <a:ext cx="5665121" cy="478669"/>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9192035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ochrony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P4. Proszę wskazać dwa Pana(i) zdaniem najważniejsze powody, dla których warto chronić środowisko: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 2011: n=1004.</a:t>
            </a:r>
          </a:p>
          <a:p>
            <a:endParaRPr lang="pl-PL"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4" name="Wykres 3" descr="Powody, dla których warto chronić środowisko.&#10;&#10;Wykres kolumnowy prezentujący powody, dla których warto chronić środowisko z podziałem na lata:&#10;Troska o przyszłe pokolenia: 2020 rok – 73%, 2018 rok – 51%, 2014 rok – 49%, 2013 rok – 58%, 2012 rok – 59%, 2011 rok – 67%.&#10;Dbałość, troska o zdrowie człowieka: 2020 rok – 61%, 2018 rok – 64%, 2014 rok – 48%, 2013 rok – 62%, 2012 rok – 53%, 2011 rok – 64%.&#10;Przyroda jako wartość sama w sobie: 2020 rok – 49%, 2018 rok – 35%, 2014 rok – 33%, 2013 rok – 47%, 2012 rok – 30%.&#10;Oszczędność, względy ekonomiczne: 2020 rok – 10%, 2018 rok – 18%, 2014 rok – 18%, 2013 rok – 29%, 2012 rok – 16%, 2011 rok – 16%.&#10;Trudno powiedzieć: 2020 rok –0,4%, 2018 rok – 3%, 2014 rok – 4%, 2013 rok – 2%, 2012 rok – 2%, 2011 rok – 3%.&#10;">
            <a:extLst>
              <a:ext uri="{FF2B5EF4-FFF2-40B4-BE49-F238E27FC236}">
                <a16:creationId xmlns:a16="http://schemas.microsoft.com/office/drawing/2014/main" id="{561CE9C6-0FBA-4784-A2FD-35F99392EA76}"/>
              </a:ext>
            </a:extLst>
          </p:cNvPr>
          <p:cNvGraphicFramePr/>
          <p:nvPr>
            <p:extLst>
              <p:ext uri="{D42A27DB-BD31-4B8C-83A1-F6EECF244321}">
                <p14:modId xmlns:p14="http://schemas.microsoft.com/office/powerpoint/2010/main" val="1278463363"/>
              </p:ext>
            </p:extLst>
          </p:nvPr>
        </p:nvGraphicFramePr>
        <p:xfrm>
          <a:off x="108519" y="1539247"/>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ela 4">
            <a:extLst>
              <a:ext uri="{FF2B5EF4-FFF2-40B4-BE49-F238E27FC236}">
                <a16:creationId xmlns:a16="http://schemas.microsoft.com/office/drawing/2014/main" id="{AA085195-43AF-4117-ADB6-88CED5B12015}"/>
              </a:ext>
            </a:extLst>
          </p:cNvPr>
          <p:cNvGraphicFramePr>
            <a:graphicFrameLocks noGrp="1"/>
          </p:cNvGraphicFramePr>
          <p:nvPr>
            <p:extLst>
              <p:ext uri="{D42A27DB-BD31-4B8C-83A1-F6EECF244321}">
                <p14:modId xmlns:p14="http://schemas.microsoft.com/office/powerpoint/2010/main" val="1792366721"/>
              </p:ext>
            </p:extLst>
          </p:nvPr>
        </p:nvGraphicFramePr>
        <p:xfrm>
          <a:off x="607825" y="4796502"/>
          <a:ext cx="8176955" cy="370840"/>
        </p:xfrm>
        <a:graphic>
          <a:graphicData uri="http://schemas.openxmlformats.org/drawingml/2006/table">
            <a:tbl>
              <a:tblPr firstRow="1" bandRow="1">
                <a:tableStyleId>{5C22544A-7EE6-4342-B048-85BDC9FD1C3A}</a:tableStyleId>
              </a:tblPr>
              <a:tblGrid>
                <a:gridCol w="1635391">
                  <a:extLst>
                    <a:ext uri="{9D8B030D-6E8A-4147-A177-3AD203B41FA5}">
                      <a16:colId xmlns:a16="http://schemas.microsoft.com/office/drawing/2014/main" val="2435835370"/>
                    </a:ext>
                  </a:extLst>
                </a:gridCol>
                <a:gridCol w="1635391">
                  <a:extLst>
                    <a:ext uri="{9D8B030D-6E8A-4147-A177-3AD203B41FA5}">
                      <a16:colId xmlns:a16="http://schemas.microsoft.com/office/drawing/2014/main" val="347706484"/>
                    </a:ext>
                  </a:extLst>
                </a:gridCol>
                <a:gridCol w="1635391">
                  <a:extLst>
                    <a:ext uri="{9D8B030D-6E8A-4147-A177-3AD203B41FA5}">
                      <a16:colId xmlns:a16="http://schemas.microsoft.com/office/drawing/2014/main" val="2068610669"/>
                    </a:ext>
                  </a:extLst>
                </a:gridCol>
                <a:gridCol w="1635391">
                  <a:extLst>
                    <a:ext uri="{9D8B030D-6E8A-4147-A177-3AD203B41FA5}">
                      <a16:colId xmlns:a16="http://schemas.microsoft.com/office/drawing/2014/main" val="4019274048"/>
                    </a:ext>
                  </a:extLst>
                </a:gridCol>
                <a:gridCol w="1635391">
                  <a:extLst>
                    <a:ext uri="{9D8B030D-6E8A-4147-A177-3AD203B41FA5}">
                      <a16:colId xmlns:a16="http://schemas.microsoft.com/office/drawing/2014/main" val="537664376"/>
                    </a:ext>
                  </a:extLst>
                </a:gridCol>
              </a:tblGrid>
              <a:tr h="370840">
                <a:tc>
                  <a:txBody>
                    <a:bodyPr/>
                    <a:lstStyle/>
                    <a:p>
                      <a:pPr algn="ctr"/>
                      <a:r>
                        <a:rPr lang="pl-PL" sz="1050" b="0" dirty="0">
                          <a:solidFill>
                            <a:srgbClr val="58595B"/>
                          </a:solidFill>
                        </a:rPr>
                        <a:t>troska o przyszłe pokolenia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dbałość, troska </a:t>
                      </a:r>
                    </a:p>
                    <a:p>
                      <a:pPr algn="ctr"/>
                      <a:r>
                        <a:rPr lang="pl-PL" sz="1050" b="0">
                          <a:solidFill>
                            <a:srgbClr val="58595B"/>
                          </a:solidFill>
                        </a:rPr>
                        <a:t>o zdrowie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przyroda, jako wartość </a:t>
                      </a:r>
                    </a:p>
                    <a:p>
                      <a:pPr algn="ctr"/>
                      <a:r>
                        <a:rPr lang="pl-PL" sz="1050" b="0">
                          <a:solidFill>
                            <a:srgbClr val="58595B"/>
                          </a:solidFill>
                        </a:rPr>
                        <a:t>sama w sobie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oszczędność, względy ekonomiczne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dirty="0">
                          <a:solidFill>
                            <a:srgbClr val="58595B"/>
                          </a:solidFill>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63867538"/>
                  </a:ext>
                </a:extLst>
              </a:tr>
            </a:tbl>
          </a:graphicData>
        </a:graphic>
      </p:graphicFrame>
      <p:grpSp>
        <p:nvGrpSpPr>
          <p:cNvPr id="47" name="Grupa 46">
            <a:extLst>
              <a:ext uri="{FF2B5EF4-FFF2-40B4-BE49-F238E27FC236}">
                <a16:creationId xmlns:a16="http://schemas.microsoft.com/office/drawing/2014/main" id="{5091A51B-0080-4490-8855-04DE03561BB7}"/>
              </a:ext>
            </a:extLst>
          </p:cNvPr>
          <p:cNvGrpSpPr/>
          <p:nvPr/>
        </p:nvGrpSpPr>
        <p:grpSpPr>
          <a:xfrm>
            <a:off x="6197025" y="4247128"/>
            <a:ext cx="317457" cy="452269"/>
            <a:chOff x="4837113" y="1630363"/>
            <a:chExt cx="463550" cy="660400"/>
          </a:xfrm>
          <a:solidFill>
            <a:schemeClr val="accent3"/>
          </a:solidFill>
        </p:grpSpPr>
        <p:sp>
          <p:nvSpPr>
            <p:cNvPr id="48" name="Freeform 132">
              <a:extLst>
                <a:ext uri="{FF2B5EF4-FFF2-40B4-BE49-F238E27FC236}">
                  <a16:creationId xmlns:a16="http://schemas.microsoft.com/office/drawing/2014/main" id="{5BA2BCAE-D13B-4F2F-85E0-C29A5FA67594}"/>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9" name="Freeform 133">
              <a:extLst>
                <a:ext uri="{FF2B5EF4-FFF2-40B4-BE49-F238E27FC236}">
                  <a16:creationId xmlns:a16="http://schemas.microsoft.com/office/drawing/2014/main" id="{7BA47606-9EBB-41CC-A12A-6C2487BE7CB9}"/>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134">
              <a:extLst>
                <a:ext uri="{FF2B5EF4-FFF2-40B4-BE49-F238E27FC236}">
                  <a16:creationId xmlns:a16="http://schemas.microsoft.com/office/drawing/2014/main" id="{C18943F2-50B3-4368-8AAA-B3AA17FA34FD}"/>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1" name="Grupa 50">
            <a:extLst>
              <a:ext uri="{FF2B5EF4-FFF2-40B4-BE49-F238E27FC236}">
                <a16:creationId xmlns:a16="http://schemas.microsoft.com/office/drawing/2014/main" id="{4028632D-0C5F-4BD2-BF65-EB45F82EA6F9}"/>
              </a:ext>
            </a:extLst>
          </p:cNvPr>
          <p:cNvGrpSpPr/>
          <p:nvPr/>
        </p:nvGrpSpPr>
        <p:grpSpPr>
          <a:xfrm>
            <a:off x="4534406" y="4286747"/>
            <a:ext cx="411721" cy="431137"/>
            <a:chOff x="4393411" y="3573016"/>
            <a:chExt cx="661673" cy="692877"/>
          </a:xfrm>
          <a:solidFill>
            <a:schemeClr val="accent3"/>
          </a:solidFill>
        </p:grpSpPr>
        <p:sp>
          <p:nvSpPr>
            <p:cNvPr id="52" name="Freeform 51">
              <a:extLst>
                <a:ext uri="{FF2B5EF4-FFF2-40B4-BE49-F238E27FC236}">
                  <a16:creationId xmlns:a16="http://schemas.microsoft.com/office/drawing/2014/main" id="{A865B616-F734-409C-B585-5576021A72C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52">
              <a:extLst>
                <a:ext uri="{FF2B5EF4-FFF2-40B4-BE49-F238E27FC236}">
                  <a16:creationId xmlns:a16="http://schemas.microsoft.com/office/drawing/2014/main" id="{E01C5CD8-7E73-4A9E-8ECE-364592496728}"/>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4" name="Grupa 53">
            <a:extLst>
              <a:ext uri="{FF2B5EF4-FFF2-40B4-BE49-F238E27FC236}">
                <a16:creationId xmlns:a16="http://schemas.microsoft.com/office/drawing/2014/main" id="{1B12ED9F-F945-497A-979B-1C08858FD19F}"/>
              </a:ext>
            </a:extLst>
          </p:cNvPr>
          <p:cNvGrpSpPr/>
          <p:nvPr/>
        </p:nvGrpSpPr>
        <p:grpSpPr>
          <a:xfrm>
            <a:off x="1115616" y="4244221"/>
            <a:ext cx="519171" cy="481921"/>
            <a:chOff x="7212013" y="4583113"/>
            <a:chExt cx="708025" cy="657225"/>
          </a:xfrm>
          <a:solidFill>
            <a:schemeClr val="accent3"/>
          </a:solidFill>
        </p:grpSpPr>
        <p:sp>
          <p:nvSpPr>
            <p:cNvPr id="55" name="Freeform 69">
              <a:extLst>
                <a:ext uri="{FF2B5EF4-FFF2-40B4-BE49-F238E27FC236}">
                  <a16:creationId xmlns:a16="http://schemas.microsoft.com/office/drawing/2014/main" id="{D11AE8E9-7CA6-4714-A78C-4B8ECB708920}"/>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70">
              <a:extLst>
                <a:ext uri="{FF2B5EF4-FFF2-40B4-BE49-F238E27FC236}">
                  <a16:creationId xmlns:a16="http://schemas.microsoft.com/office/drawing/2014/main" id="{7B51E864-BFEA-4810-8C94-650397284ECF}"/>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71">
              <a:extLst>
                <a:ext uri="{FF2B5EF4-FFF2-40B4-BE49-F238E27FC236}">
                  <a16:creationId xmlns:a16="http://schemas.microsoft.com/office/drawing/2014/main" id="{39A64065-0414-4955-8B54-96BB30BFBDD0}"/>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72">
              <a:extLst>
                <a:ext uri="{FF2B5EF4-FFF2-40B4-BE49-F238E27FC236}">
                  <a16:creationId xmlns:a16="http://schemas.microsoft.com/office/drawing/2014/main" id="{BBF55B53-FDC4-4B11-B759-D927E499F450}"/>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73">
              <a:extLst>
                <a:ext uri="{FF2B5EF4-FFF2-40B4-BE49-F238E27FC236}">
                  <a16:creationId xmlns:a16="http://schemas.microsoft.com/office/drawing/2014/main" id="{CA1A748D-F8E2-4ECC-A79D-E871DB1E4D9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74">
              <a:extLst>
                <a:ext uri="{FF2B5EF4-FFF2-40B4-BE49-F238E27FC236}">
                  <a16:creationId xmlns:a16="http://schemas.microsoft.com/office/drawing/2014/main" id="{BF232379-8922-4512-9DFA-ED05A0FB843E}"/>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75">
              <a:extLst>
                <a:ext uri="{FF2B5EF4-FFF2-40B4-BE49-F238E27FC236}">
                  <a16:creationId xmlns:a16="http://schemas.microsoft.com/office/drawing/2014/main" id="{66A90135-985E-4F7D-B85C-71BE119BF9A7}"/>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76">
              <a:extLst>
                <a:ext uri="{FF2B5EF4-FFF2-40B4-BE49-F238E27FC236}">
                  <a16:creationId xmlns:a16="http://schemas.microsoft.com/office/drawing/2014/main" id="{9D1CAF01-2FAA-4D01-8A1E-D4BE835FC362}"/>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77">
              <a:extLst>
                <a:ext uri="{FF2B5EF4-FFF2-40B4-BE49-F238E27FC236}">
                  <a16:creationId xmlns:a16="http://schemas.microsoft.com/office/drawing/2014/main" id="{A7103270-F061-4F6E-A80C-7FB647F4E1C8}"/>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4" name="Grupa 63">
            <a:extLst>
              <a:ext uri="{FF2B5EF4-FFF2-40B4-BE49-F238E27FC236}">
                <a16:creationId xmlns:a16="http://schemas.microsoft.com/office/drawing/2014/main" id="{B0A7F242-A2A0-4226-BFA8-A16317A3D9E5}"/>
              </a:ext>
            </a:extLst>
          </p:cNvPr>
          <p:cNvGrpSpPr/>
          <p:nvPr/>
        </p:nvGrpSpPr>
        <p:grpSpPr>
          <a:xfrm>
            <a:off x="2817460" y="4309238"/>
            <a:ext cx="427003" cy="377495"/>
            <a:chOff x="5302251" y="4618038"/>
            <a:chExt cx="657225" cy="581025"/>
          </a:xfrm>
          <a:solidFill>
            <a:schemeClr val="accent3"/>
          </a:solidFill>
        </p:grpSpPr>
        <p:sp>
          <p:nvSpPr>
            <p:cNvPr id="65" name="Freeform 78">
              <a:extLst>
                <a:ext uri="{FF2B5EF4-FFF2-40B4-BE49-F238E27FC236}">
                  <a16:creationId xmlns:a16="http://schemas.microsoft.com/office/drawing/2014/main" id="{392CD0B8-9644-4DBF-AC4E-5EAA4D2193A0}"/>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9">
              <a:extLst>
                <a:ext uri="{FF2B5EF4-FFF2-40B4-BE49-F238E27FC236}">
                  <a16:creationId xmlns:a16="http://schemas.microsoft.com/office/drawing/2014/main" id="{77BDC57E-9108-4B16-A65F-D083BF490712}"/>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80">
              <a:extLst>
                <a:ext uri="{FF2B5EF4-FFF2-40B4-BE49-F238E27FC236}">
                  <a16:creationId xmlns:a16="http://schemas.microsoft.com/office/drawing/2014/main" id="{8F7F5CB6-99F6-48D8-B326-EC16A189D316}"/>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8" name="Grupa 67">
            <a:extLst>
              <a:ext uri="{FF2B5EF4-FFF2-40B4-BE49-F238E27FC236}">
                <a16:creationId xmlns:a16="http://schemas.microsoft.com/office/drawing/2014/main" id="{D51A4095-EB98-40E6-8FFD-8C7D7346A2AE}"/>
              </a:ext>
            </a:extLst>
          </p:cNvPr>
          <p:cNvGrpSpPr/>
          <p:nvPr/>
        </p:nvGrpSpPr>
        <p:grpSpPr>
          <a:xfrm>
            <a:off x="7793251" y="4311520"/>
            <a:ext cx="260906" cy="432188"/>
            <a:chOff x="6328717" y="5694164"/>
            <a:chExt cx="415925" cy="688976"/>
          </a:xfrm>
          <a:solidFill>
            <a:schemeClr val="bg1">
              <a:lumMod val="85000"/>
            </a:schemeClr>
          </a:solidFill>
        </p:grpSpPr>
        <p:sp>
          <p:nvSpPr>
            <p:cNvPr id="69" name="Freeform 23">
              <a:extLst>
                <a:ext uri="{FF2B5EF4-FFF2-40B4-BE49-F238E27FC236}">
                  <a16:creationId xmlns:a16="http://schemas.microsoft.com/office/drawing/2014/main" id="{1F563424-B1FE-4701-B6F4-89400ECF4E0B}"/>
                </a:ext>
              </a:extLst>
            </p:cNvPr>
            <p:cNvSpPr>
              <a:spLocks/>
            </p:cNvSpPr>
            <p:nvPr/>
          </p:nvSpPr>
          <p:spPr bwMode="auto">
            <a:xfrm>
              <a:off x="6452542" y="6232327"/>
              <a:ext cx="153987" cy="150813"/>
            </a:xfrm>
            <a:custGeom>
              <a:avLst/>
              <a:gdLst>
                <a:gd name="T0" fmla="*/ 96 w 194"/>
                <a:gd name="T1" fmla="*/ 0 h 190"/>
                <a:gd name="T2" fmla="*/ 77 w 194"/>
                <a:gd name="T3" fmla="*/ 1 h 190"/>
                <a:gd name="T4" fmla="*/ 60 w 194"/>
                <a:gd name="T5" fmla="*/ 7 h 190"/>
                <a:gd name="T6" fmla="*/ 43 w 194"/>
                <a:gd name="T7" fmla="*/ 16 h 190"/>
                <a:gd name="T8" fmla="*/ 28 w 194"/>
                <a:gd name="T9" fmla="*/ 28 h 190"/>
                <a:gd name="T10" fmla="*/ 22 w 194"/>
                <a:gd name="T11" fmla="*/ 35 h 190"/>
                <a:gd name="T12" fmla="*/ 11 w 194"/>
                <a:gd name="T13" fmla="*/ 50 h 190"/>
                <a:gd name="T14" fmla="*/ 5 w 194"/>
                <a:gd name="T15" fmla="*/ 66 h 190"/>
                <a:gd name="T16" fmla="*/ 2 w 194"/>
                <a:gd name="T17" fmla="*/ 85 h 190"/>
                <a:gd name="T18" fmla="*/ 0 w 194"/>
                <a:gd name="T19" fmla="*/ 94 h 190"/>
                <a:gd name="T20" fmla="*/ 3 w 194"/>
                <a:gd name="T21" fmla="*/ 114 h 190"/>
                <a:gd name="T22" fmla="*/ 8 w 194"/>
                <a:gd name="T23" fmla="*/ 131 h 190"/>
                <a:gd name="T24" fmla="*/ 16 w 194"/>
                <a:gd name="T25" fmla="*/ 148 h 190"/>
                <a:gd name="T26" fmla="*/ 29 w 194"/>
                <a:gd name="T27" fmla="*/ 162 h 190"/>
                <a:gd name="T28" fmla="*/ 35 w 194"/>
                <a:gd name="T29" fmla="*/ 168 h 190"/>
                <a:gd name="T30" fmla="*/ 51 w 194"/>
                <a:gd name="T31" fmla="*/ 179 h 190"/>
                <a:gd name="T32" fmla="*/ 68 w 194"/>
                <a:gd name="T33" fmla="*/ 186 h 190"/>
                <a:gd name="T34" fmla="*/ 88 w 194"/>
                <a:gd name="T35" fmla="*/ 190 h 190"/>
                <a:gd name="T36" fmla="*/ 97 w 194"/>
                <a:gd name="T37" fmla="*/ 190 h 190"/>
                <a:gd name="T38" fmla="*/ 117 w 194"/>
                <a:gd name="T39" fmla="*/ 189 h 190"/>
                <a:gd name="T40" fmla="*/ 134 w 194"/>
                <a:gd name="T41" fmla="*/ 183 h 190"/>
                <a:gd name="T42" fmla="*/ 151 w 194"/>
                <a:gd name="T43" fmla="*/ 174 h 190"/>
                <a:gd name="T44" fmla="*/ 165 w 194"/>
                <a:gd name="T45" fmla="*/ 162 h 190"/>
                <a:gd name="T46" fmla="*/ 172 w 194"/>
                <a:gd name="T47" fmla="*/ 155 h 190"/>
                <a:gd name="T48" fmla="*/ 182 w 194"/>
                <a:gd name="T49" fmla="*/ 139 h 190"/>
                <a:gd name="T50" fmla="*/ 189 w 194"/>
                <a:gd name="T51" fmla="*/ 122 h 190"/>
                <a:gd name="T52" fmla="*/ 193 w 194"/>
                <a:gd name="T53" fmla="*/ 104 h 190"/>
                <a:gd name="T54" fmla="*/ 194 w 194"/>
                <a:gd name="T55" fmla="*/ 94 h 190"/>
                <a:gd name="T56" fmla="*/ 192 w 194"/>
                <a:gd name="T57" fmla="*/ 76 h 190"/>
                <a:gd name="T58" fmla="*/ 187 w 194"/>
                <a:gd name="T59" fmla="*/ 58 h 190"/>
                <a:gd name="T60" fmla="*/ 177 w 194"/>
                <a:gd name="T61" fmla="*/ 42 h 190"/>
                <a:gd name="T62" fmla="*/ 165 w 194"/>
                <a:gd name="T63" fmla="*/ 28 h 190"/>
                <a:gd name="T64" fmla="*/ 158 w 194"/>
                <a:gd name="T65" fmla="*/ 20 h 190"/>
                <a:gd name="T66" fmla="*/ 142 w 194"/>
                <a:gd name="T67" fmla="val 15693908"/>
                <a:gd name="T68" fmla="*/ 125 w 194"/>
                <a:gd name="T69" fmla="*/ 3 h 190"/>
                <a:gd name="T70" fmla="*/ 106 w 194"/>
                <a:gd name="T71" fmla="*/ 0 h 190"/>
                <a:gd name="T72" fmla="*/ 96 w 194"/>
                <a:gd name="T7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190">
                  <a:moveTo>
                    <a:pt x="96" y="0"/>
                  </a:moveTo>
                  <a:lnTo>
                    <a:pt x="96" y="0"/>
                  </a:lnTo>
                  <a:lnTo>
                    <a:pt x="86" y="0"/>
                  </a:lnTo>
                  <a:lnTo>
                    <a:pt x="77" y="1"/>
                  </a:lnTo>
                  <a:lnTo>
                    <a:pt x="68" y="3"/>
                  </a:lnTo>
                  <a:lnTo>
                    <a:pt x="60" y="7"/>
                  </a:lnTo>
                  <a:lnTo>
                    <a:pt x="51" y="11"/>
                  </a:lnTo>
                  <a:lnTo>
                    <a:pt x="43" y="16"/>
                  </a:lnTo>
                  <a:lnTo>
                    <a:pt x="35" y="20"/>
                  </a:lnTo>
                  <a:lnTo>
                    <a:pt x="28" y="28"/>
                  </a:lnTo>
                  <a:lnTo>
                    <a:pt x="28" y="28"/>
                  </a:lnTo>
                  <a:lnTo>
                    <a:pt x="22" y="35"/>
                  </a:lnTo>
                  <a:lnTo>
                    <a:pt x="16" y="42"/>
                  </a:lnTo>
                  <a:lnTo>
                    <a:pt x="11" y="50"/>
                  </a:lnTo>
                  <a:lnTo>
                    <a:pt x="8" y="58"/>
                  </a:lnTo>
                  <a:lnTo>
                    <a:pt x="5" y="66"/>
                  </a:lnTo>
                  <a:lnTo>
                    <a:pt x="3" y="76"/>
                  </a:lnTo>
                  <a:lnTo>
                    <a:pt x="2" y="85"/>
                  </a:lnTo>
                  <a:lnTo>
                    <a:pt x="0" y="94"/>
                  </a:lnTo>
                  <a:lnTo>
                    <a:pt x="0" y="94"/>
                  </a:lnTo>
                  <a:lnTo>
                    <a:pt x="2" y="104"/>
                  </a:lnTo>
                  <a:lnTo>
                    <a:pt x="3" y="114"/>
                  </a:lnTo>
                  <a:lnTo>
                    <a:pt x="5" y="122"/>
                  </a:lnTo>
                  <a:lnTo>
                    <a:pt x="8" y="131"/>
                  </a:lnTo>
                  <a:lnTo>
                    <a:pt x="11" y="139"/>
                  </a:lnTo>
                  <a:lnTo>
                    <a:pt x="16" y="148"/>
                  </a:lnTo>
                  <a:lnTo>
                    <a:pt x="22" y="155"/>
                  </a:lnTo>
                  <a:lnTo>
                    <a:pt x="29" y="162"/>
                  </a:lnTo>
                  <a:lnTo>
                    <a:pt x="29" y="162"/>
                  </a:lnTo>
                  <a:lnTo>
                    <a:pt x="35" y="168"/>
                  </a:lnTo>
                  <a:lnTo>
                    <a:pt x="44" y="174"/>
                  </a:lnTo>
                  <a:lnTo>
                    <a:pt x="51" y="179"/>
                  </a:lnTo>
                  <a:lnTo>
                    <a:pt x="60" y="183"/>
                  </a:lnTo>
                  <a:lnTo>
                    <a:pt x="68" y="186"/>
                  </a:lnTo>
                  <a:lnTo>
                    <a:pt x="78" y="189"/>
                  </a:lnTo>
                  <a:lnTo>
                    <a:pt x="88" y="190"/>
                  </a:lnTo>
                  <a:lnTo>
                    <a:pt x="97" y="190"/>
                  </a:lnTo>
                  <a:lnTo>
                    <a:pt x="97" y="190"/>
                  </a:lnTo>
                  <a:lnTo>
                    <a:pt x="107" y="190"/>
                  </a:lnTo>
                  <a:lnTo>
                    <a:pt x="117" y="189"/>
                  </a:lnTo>
                  <a:lnTo>
                    <a:pt x="125" y="186"/>
                  </a:lnTo>
                  <a:lnTo>
                    <a:pt x="134" y="183"/>
                  </a:lnTo>
                  <a:lnTo>
                    <a:pt x="142" y="179"/>
                  </a:lnTo>
                  <a:lnTo>
                    <a:pt x="151" y="174"/>
                  </a:lnTo>
                  <a:lnTo>
                    <a:pt x="158" y="168"/>
                  </a:lnTo>
                  <a:lnTo>
                    <a:pt x="165" y="162"/>
                  </a:lnTo>
                  <a:lnTo>
                    <a:pt x="165" y="162"/>
                  </a:lnTo>
                  <a:lnTo>
                    <a:pt x="172" y="155"/>
                  </a:lnTo>
                  <a:lnTo>
                    <a:pt x="177" y="148"/>
                  </a:lnTo>
                  <a:lnTo>
                    <a:pt x="182" y="139"/>
                  </a:lnTo>
                  <a:lnTo>
                    <a:pt x="187" y="131"/>
                  </a:lnTo>
                  <a:lnTo>
                    <a:pt x="189" y="122"/>
                  </a:lnTo>
                  <a:lnTo>
                    <a:pt x="192" y="114"/>
                  </a:lnTo>
                  <a:lnTo>
                    <a:pt x="193" y="104"/>
                  </a:lnTo>
                  <a:lnTo>
                    <a:pt x="194" y="94"/>
                  </a:lnTo>
                  <a:lnTo>
                    <a:pt x="194" y="94"/>
                  </a:lnTo>
                  <a:lnTo>
                    <a:pt x="193" y="85"/>
                  </a:lnTo>
                  <a:lnTo>
                    <a:pt x="192" y="76"/>
                  </a:lnTo>
                  <a:lnTo>
                    <a:pt x="189" y="66"/>
                  </a:lnTo>
                  <a:lnTo>
                    <a:pt x="187" y="58"/>
                  </a:lnTo>
                  <a:lnTo>
                    <a:pt x="182" y="50"/>
                  </a:lnTo>
                  <a:lnTo>
                    <a:pt x="177" y="42"/>
                  </a:lnTo>
                  <a:lnTo>
                    <a:pt x="171" y="35"/>
                  </a:lnTo>
                  <a:lnTo>
                    <a:pt x="165" y="28"/>
                  </a:lnTo>
                  <a:lnTo>
                    <a:pt x="165" y="28"/>
                  </a:lnTo>
                  <a:lnTo>
                    <a:pt x="158" y="20"/>
                  </a:lnTo>
                  <a:lnTo>
                    <a:pt x="149" y="16"/>
                  </a:lnTo>
                  <a:lnTo>
                    <a:pt x="142" y="11"/>
                  </a:lnTo>
                  <a:lnTo>
                    <a:pt x="134" y="7"/>
                  </a:lnTo>
                  <a:lnTo>
                    <a:pt x="125" y="3"/>
                  </a:lnTo>
                  <a:lnTo>
                    <a:pt x="115" y="1"/>
                  </a:lnTo>
                  <a:lnTo>
                    <a:pt x="106" y="0"/>
                  </a:lnTo>
                  <a:lnTo>
                    <a:pt x="96" y="0"/>
                  </a:lnTo>
                  <a:lnTo>
                    <a:pt x="96"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70" name="Freeform 24">
              <a:extLst>
                <a:ext uri="{FF2B5EF4-FFF2-40B4-BE49-F238E27FC236}">
                  <a16:creationId xmlns:a16="http://schemas.microsoft.com/office/drawing/2014/main" id="{BC1297A3-0686-4624-824B-05BED5D51D94}"/>
                </a:ext>
              </a:extLst>
            </p:cNvPr>
            <p:cNvSpPr>
              <a:spLocks/>
            </p:cNvSpPr>
            <p:nvPr/>
          </p:nvSpPr>
          <p:spPr bwMode="auto">
            <a:xfrm>
              <a:off x="6328717" y="5694164"/>
              <a:ext cx="415925" cy="487363"/>
            </a:xfrm>
            <a:custGeom>
              <a:avLst/>
              <a:gdLst>
                <a:gd name="T0" fmla="*/ 389 w 525"/>
                <a:gd name="T1" fmla="*/ 21 h 614"/>
                <a:gd name="T2" fmla="*/ 342 w 525"/>
                <a:gd name="T3" fmla="*/ 7 h 614"/>
                <a:gd name="T4" fmla="*/ 288 w 525"/>
                <a:gd name="T5" fmla="*/ 0 h 614"/>
                <a:gd name="T6" fmla="*/ 240 w 525"/>
                <a:gd name="T7" fmla="*/ 1 h 614"/>
                <a:gd name="T8" fmla="*/ 160 w 525"/>
                <a:gd name="T9" fmla="*/ 17 h 614"/>
                <a:gd name="T10" fmla="*/ 93 w 525"/>
                <a:gd name="T11" fmla="*/ 53 h 614"/>
                <a:gd name="T12" fmla="*/ 56 w 525"/>
                <a:gd name="T13" fmla="*/ 87 h 614"/>
                <a:gd name="T14" fmla="*/ 18 w 525"/>
                <a:gd name="T15" fmla="*/ 149 h 614"/>
                <a:gd name="T16" fmla="*/ 1 w 525"/>
                <a:gd name="T17" fmla="*/ 220 h 614"/>
                <a:gd name="T18" fmla="*/ 145 w 525"/>
                <a:gd name="T19" fmla="*/ 245 h 614"/>
                <a:gd name="T20" fmla="*/ 150 w 525"/>
                <a:gd name="T21" fmla="*/ 213 h 614"/>
                <a:gd name="T22" fmla="*/ 165 w 525"/>
                <a:gd name="T23" fmla="*/ 185 h 614"/>
                <a:gd name="T24" fmla="*/ 179 w 525"/>
                <a:gd name="T25" fmla="*/ 168 h 614"/>
                <a:gd name="T26" fmla="*/ 206 w 525"/>
                <a:gd name="T27" fmla="*/ 150 h 614"/>
                <a:gd name="T28" fmla="*/ 239 w 525"/>
                <a:gd name="T29" fmla="*/ 140 h 614"/>
                <a:gd name="T30" fmla="*/ 263 w 525"/>
                <a:gd name="T31" fmla="*/ 138 h 614"/>
                <a:gd name="T32" fmla="*/ 298 w 525"/>
                <a:gd name="T33" fmla="*/ 141 h 614"/>
                <a:gd name="T34" fmla="*/ 326 w 525"/>
                <a:gd name="T35" fmla="*/ 152 h 614"/>
                <a:gd name="T36" fmla="*/ 343 w 525"/>
                <a:gd name="T37" fmla="*/ 163 h 614"/>
                <a:gd name="T38" fmla="*/ 361 w 525"/>
                <a:gd name="T39" fmla="*/ 183 h 614"/>
                <a:gd name="T40" fmla="*/ 371 w 525"/>
                <a:gd name="T41" fmla="*/ 207 h 614"/>
                <a:gd name="T42" fmla="*/ 372 w 525"/>
                <a:gd name="T43" fmla="*/ 224 h 614"/>
                <a:gd name="T44" fmla="*/ 366 w 525"/>
                <a:gd name="T45" fmla="*/ 259 h 614"/>
                <a:gd name="T46" fmla="*/ 351 w 525"/>
                <a:gd name="T47" fmla="*/ 281 h 614"/>
                <a:gd name="T48" fmla="*/ 290 w 525"/>
                <a:gd name="T49" fmla="*/ 340 h 614"/>
                <a:gd name="T50" fmla="*/ 261 w 525"/>
                <a:gd name="T51" fmla="*/ 367 h 614"/>
                <a:gd name="T52" fmla="*/ 225 w 525"/>
                <a:gd name="T53" fmla="*/ 409 h 614"/>
                <a:gd name="T54" fmla="*/ 201 w 525"/>
                <a:gd name="T55" fmla="*/ 454 h 614"/>
                <a:gd name="T56" fmla="*/ 189 w 525"/>
                <a:gd name="T57" fmla="*/ 485 h 614"/>
                <a:gd name="T58" fmla="*/ 177 w 525"/>
                <a:gd name="T59" fmla="*/ 535 h 614"/>
                <a:gd name="T60" fmla="*/ 173 w 525"/>
                <a:gd name="T61" fmla="*/ 589 h 614"/>
                <a:gd name="T62" fmla="*/ 325 w 525"/>
                <a:gd name="T63" fmla="*/ 614 h 614"/>
                <a:gd name="T64" fmla="*/ 331 w 525"/>
                <a:gd name="T65" fmla="*/ 547 h 614"/>
                <a:gd name="T66" fmla="*/ 339 w 525"/>
                <a:gd name="T67" fmla="*/ 517 h 614"/>
                <a:gd name="T68" fmla="*/ 356 w 525"/>
                <a:gd name="T69" fmla="*/ 483 h 614"/>
                <a:gd name="T70" fmla="*/ 377 w 525"/>
                <a:gd name="T71" fmla="*/ 459 h 614"/>
                <a:gd name="T72" fmla="*/ 417 w 525"/>
                <a:gd name="T73" fmla="*/ 421 h 614"/>
                <a:gd name="T74" fmla="*/ 471 w 525"/>
                <a:gd name="T75" fmla="*/ 367 h 614"/>
                <a:gd name="T76" fmla="*/ 491 w 525"/>
                <a:gd name="T77" fmla="*/ 339 h 614"/>
                <a:gd name="T78" fmla="*/ 514 w 525"/>
                <a:gd name="T79" fmla="*/ 290 h 614"/>
                <a:gd name="T80" fmla="*/ 521 w 525"/>
                <a:gd name="T81" fmla="*/ 259 h 614"/>
                <a:gd name="T82" fmla="*/ 525 w 525"/>
                <a:gd name="T83" fmla="*/ 226 h 614"/>
                <a:gd name="T84" fmla="*/ 520 w 525"/>
                <a:gd name="T85" fmla="*/ 181 h 614"/>
                <a:gd name="T86" fmla="*/ 505 w 525"/>
                <a:gd name="T87" fmla="*/ 139 h 614"/>
                <a:gd name="T88" fmla="*/ 491 w 525"/>
                <a:gd name="T89" fmla="*/ 111 h 614"/>
                <a:gd name="T90" fmla="*/ 463 w 525"/>
                <a:gd name="T91" fmla="*/ 75 h 614"/>
                <a:gd name="T92" fmla="*/ 429 w 525"/>
                <a:gd name="T93" fmla="*/ 44 h 614"/>
                <a:gd name="T94" fmla="*/ 403 w 525"/>
                <a:gd name="T95" fmla="*/ 2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25" h="614">
                  <a:moveTo>
                    <a:pt x="403" y="29"/>
                  </a:moveTo>
                  <a:lnTo>
                    <a:pt x="403" y="29"/>
                  </a:lnTo>
                  <a:lnTo>
                    <a:pt x="389" y="21"/>
                  </a:lnTo>
                  <a:lnTo>
                    <a:pt x="374" y="15"/>
                  </a:lnTo>
                  <a:lnTo>
                    <a:pt x="359" y="11"/>
                  </a:lnTo>
                  <a:lnTo>
                    <a:pt x="342" y="7"/>
                  </a:lnTo>
                  <a:lnTo>
                    <a:pt x="325" y="3"/>
                  </a:lnTo>
                  <a:lnTo>
                    <a:pt x="308" y="1"/>
                  </a:lnTo>
                  <a:lnTo>
                    <a:pt x="288" y="0"/>
                  </a:lnTo>
                  <a:lnTo>
                    <a:pt x="269" y="0"/>
                  </a:lnTo>
                  <a:lnTo>
                    <a:pt x="269" y="0"/>
                  </a:lnTo>
                  <a:lnTo>
                    <a:pt x="240" y="1"/>
                  </a:lnTo>
                  <a:lnTo>
                    <a:pt x="212" y="3"/>
                  </a:lnTo>
                  <a:lnTo>
                    <a:pt x="185" y="9"/>
                  </a:lnTo>
                  <a:lnTo>
                    <a:pt x="160" y="17"/>
                  </a:lnTo>
                  <a:lnTo>
                    <a:pt x="136" y="26"/>
                  </a:lnTo>
                  <a:lnTo>
                    <a:pt x="114" y="38"/>
                  </a:lnTo>
                  <a:lnTo>
                    <a:pt x="93" y="53"/>
                  </a:lnTo>
                  <a:lnTo>
                    <a:pt x="74" y="69"/>
                  </a:lnTo>
                  <a:lnTo>
                    <a:pt x="74" y="69"/>
                  </a:lnTo>
                  <a:lnTo>
                    <a:pt x="56" y="87"/>
                  </a:lnTo>
                  <a:lnTo>
                    <a:pt x="41" y="106"/>
                  </a:lnTo>
                  <a:lnTo>
                    <a:pt x="28" y="127"/>
                  </a:lnTo>
                  <a:lnTo>
                    <a:pt x="18" y="149"/>
                  </a:lnTo>
                  <a:lnTo>
                    <a:pt x="10" y="172"/>
                  </a:lnTo>
                  <a:lnTo>
                    <a:pt x="5" y="195"/>
                  </a:lnTo>
                  <a:lnTo>
                    <a:pt x="1" y="220"/>
                  </a:lnTo>
                  <a:lnTo>
                    <a:pt x="0" y="245"/>
                  </a:lnTo>
                  <a:lnTo>
                    <a:pt x="145" y="245"/>
                  </a:lnTo>
                  <a:lnTo>
                    <a:pt x="145" y="245"/>
                  </a:lnTo>
                  <a:lnTo>
                    <a:pt x="147" y="235"/>
                  </a:lnTo>
                  <a:lnTo>
                    <a:pt x="148" y="224"/>
                  </a:lnTo>
                  <a:lnTo>
                    <a:pt x="150" y="213"/>
                  </a:lnTo>
                  <a:lnTo>
                    <a:pt x="154" y="203"/>
                  </a:lnTo>
                  <a:lnTo>
                    <a:pt x="159" y="193"/>
                  </a:lnTo>
                  <a:lnTo>
                    <a:pt x="165" y="185"/>
                  </a:lnTo>
                  <a:lnTo>
                    <a:pt x="171" y="176"/>
                  </a:lnTo>
                  <a:lnTo>
                    <a:pt x="179" y="168"/>
                  </a:lnTo>
                  <a:lnTo>
                    <a:pt x="179" y="168"/>
                  </a:lnTo>
                  <a:lnTo>
                    <a:pt x="188" y="162"/>
                  </a:lnTo>
                  <a:lnTo>
                    <a:pt x="196" y="155"/>
                  </a:lnTo>
                  <a:lnTo>
                    <a:pt x="206" y="150"/>
                  </a:lnTo>
                  <a:lnTo>
                    <a:pt x="217" y="146"/>
                  </a:lnTo>
                  <a:lnTo>
                    <a:pt x="227" y="143"/>
                  </a:lnTo>
                  <a:lnTo>
                    <a:pt x="239" y="140"/>
                  </a:lnTo>
                  <a:lnTo>
                    <a:pt x="251" y="139"/>
                  </a:lnTo>
                  <a:lnTo>
                    <a:pt x="263" y="138"/>
                  </a:lnTo>
                  <a:lnTo>
                    <a:pt x="263" y="138"/>
                  </a:lnTo>
                  <a:lnTo>
                    <a:pt x="275" y="139"/>
                  </a:lnTo>
                  <a:lnTo>
                    <a:pt x="287" y="140"/>
                  </a:lnTo>
                  <a:lnTo>
                    <a:pt x="298" y="141"/>
                  </a:lnTo>
                  <a:lnTo>
                    <a:pt x="308" y="145"/>
                  </a:lnTo>
                  <a:lnTo>
                    <a:pt x="317" y="147"/>
                  </a:lnTo>
                  <a:lnTo>
                    <a:pt x="326" y="152"/>
                  </a:lnTo>
                  <a:lnTo>
                    <a:pt x="334" y="157"/>
                  </a:lnTo>
                  <a:lnTo>
                    <a:pt x="343" y="163"/>
                  </a:lnTo>
                  <a:lnTo>
                    <a:pt x="343" y="163"/>
                  </a:lnTo>
                  <a:lnTo>
                    <a:pt x="350" y="169"/>
                  </a:lnTo>
                  <a:lnTo>
                    <a:pt x="356" y="176"/>
                  </a:lnTo>
                  <a:lnTo>
                    <a:pt x="361" y="183"/>
                  </a:lnTo>
                  <a:lnTo>
                    <a:pt x="365" y="191"/>
                  </a:lnTo>
                  <a:lnTo>
                    <a:pt x="368" y="198"/>
                  </a:lnTo>
                  <a:lnTo>
                    <a:pt x="371" y="207"/>
                  </a:lnTo>
                  <a:lnTo>
                    <a:pt x="372" y="214"/>
                  </a:lnTo>
                  <a:lnTo>
                    <a:pt x="372" y="224"/>
                  </a:lnTo>
                  <a:lnTo>
                    <a:pt x="372" y="224"/>
                  </a:lnTo>
                  <a:lnTo>
                    <a:pt x="372" y="236"/>
                  </a:lnTo>
                  <a:lnTo>
                    <a:pt x="370" y="248"/>
                  </a:lnTo>
                  <a:lnTo>
                    <a:pt x="366" y="259"/>
                  </a:lnTo>
                  <a:lnTo>
                    <a:pt x="360" y="269"/>
                  </a:lnTo>
                  <a:lnTo>
                    <a:pt x="360" y="269"/>
                  </a:lnTo>
                  <a:lnTo>
                    <a:pt x="351" y="281"/>
                  </a:lnTo>
                  <a:lnTo>
                    <a:pt x="337" y="296"/>
                  </a:lnTo>
                  <a:lnTo>
                    <a:pt x="315" y="316"/>
                  </a:lnTo>
                  <a:lnTo>
                    <a:pt x="290" y="340"/>
                  </a:lnTo>
                  <a:lnTo>
                    <a:pt x="290" y="340"/>
                  </a:lnTo>
                  <a:lnTo>
                    <a:pt x="274" y="353"/>
                  </a:lnTo>
                  <a:lnTo>
                    <a:pt x="261" y="367"/>
                  </a:lnTo>
                  <a:lnTo>
                    <a:pt x="248" y="381"/>
                  </a:lnTo>
                  <a:lnTo>
                    <a:pt x="236" y="396"/>
                  </a:lnTo>
                  <a:lnTo>
                    <a:pt x="225" y="409"/>
                  </a:lnTo>
                  <a:lnTo>
                    <a:pt x="217" y="424"/>
                  </a:lnTo>
                  <a:lnTo>
                    <a:pt x="208" y="439"/>
                  </a:lnTo>
                  <a:lnTo>
                    <a:pt x="201" y="454"/>
                  </a:lnTo>
                  <a:lnTo>
                    <a:pt x="201" y="454"/>
                  </a:lnTo>
                  <a:lnTo>
                    <a:pt x="194" y="470"/>
                  </a:lnTo>
                  <a:lnTo>
                    <a:pt x="189" y="485"/>
                  </a:lnTo>
                  <a:lnTo>
                    <a:pt x="184" y="501"/>
                  </a:lnTo>
                  <a:lnTo>
                    <a:pt x="181" y="518"/>
                  </a:lnTo>
                  <a:lnTo>
                    <a:pt x="177" y="535"/>
                  </a:lnTo>
                  <a:lnTo>
                    <a:pt x="176" y="553"/>
                  </a:lnTo>
                  <a:lnTo>
                    <a:pt x="175" y="571"/>
                  </a:lnTo>
                  <a:lnTo>
                    <a:pt x="173" y="589"/>
                  </a:lnTo>
                  <a:lnTo>
                    <a:pt x="175" y="614"/>
                  </a:lnTo>
                  <a:lnTo>
                    <a:pt x="325" y="614"/>
                  </a:lnTo>
                  <a:lnTo>
                    <a:pt x="325" y="614"/>
                  </a:lnTo>
                  <a:lnTo>
                    <a:pt x="326" y="589"/>
                  </a:lnTo>
                  <a:lnTo>
                    <a:pt x="328" y="566"/>
                  </a:lnTo>
                  <a:lnTo>
                    <a:pt x="331" y="547"/>
                  </a:lnTo>
                  <a:lnTo>
                    <a:pt x="336" y="531"/>
                  </a:lnTo>
                  <a:lnTo>
                    <a:pt x="336" y="531"/>
                  </a:lnTo>
                  <a:lnTo>
                    <a:pt x="339" y="517"/>
                  </a:lnTo>
                  <a:lnTo>
                    <a:pt x="344" y="503"/>
                  </a:lnTo>
                  <a:lnTo>
                    <a:pt x="350" y="493"/>
                  </a:lnTo>
                  <a:lnTo>
                    <a:pt x="356" y="483"/>
                  </a:lnTo>
                  <a:lnTo>
                    <a:pt x="356" y="483"/>
                  </a:lnTo>
                  <a:lnTo>
                    <a:pt x="363" y="472"/>
                  </a:lnTo>
                  <a:lnTo>
                    <a:pt x="377" y="459"/>
                  </a:lnTo>
                  <a:lnTo>
                    <a:pt x="394" y="442"/>
                  </a:lnTo>
                  <a:lnTo>
                    <a:pt x="417" y="421"/>
                  </a:lnTo>
                  <a:lnTo>
                    <a:pt x="417" y="421"/>
                  </a:lnTo>
                  <a:lnTo>
                    <a:pt x="440" y="399"/>
                  </a:lnTo>
                  <a:lnTo>
                    <a:pt x="458" y="381"/>
                  </a:lnTo>
                  <a:lnTo>
                    <a:pt x="471" y="367"/>
                  </a:lnTo>
                  <a:lnTo>
                    <a:pt x="480" y="356"/>
                  </a:lnTo>
                  <a:lnTo>
                    <a:pt x="480" y="356"/>
                  </a:lnTo>
                  <a:lnTo>
                    <a:pt x="491" y="339"/>
                  </a:lnTo>
                  <a:lnTo>
                    <a:pt x="500" y="323"/>
                  </a:lnTo>
                  <a:lnTo>
                    <a:pt x="508" y="306"/>
                  </a:lnTo>
                  <a:lnTo>
                    <a:pt x="514" y="290"/>
                  </a:lnTo>
                  <a:lnTo>
                    <a:pt x="514" y="290"/>
                  </a:lnTo>
                  <a:lnTo>
                    <a:pt x="518" y="275"/>
                  </a:lnTo>
                  <a:lnTo>
                    <a:pt x="521" y="259"/>
                  </a:lnTo>
                  <a:lnTo>
                    <a:pt x="523" y="242"/>
                  </a:lnTo>
                  <a:lnTo>
                    <a:pt x="525" y="226"/>
                  </a:lnTo>
                  <a:lnTo>
                    <a:pt x="525" y="226"/>
                  </a:lnTo>
                  <a:lnTo>
                    <a:pt x="523" y="212"/>
                  </a:lnTo>
                  <a:lnTo>
                    <a:pt x="522" y="196"/>
                  </a:lnTo>
                  <a:lnTo>
                    <a:pt x="520" y="181"/>
                  </a:lnTo>
                  <a:lnTo>
                    <a:pt x="516" y="168"/>
                  </a:lnTo>
                  <a:lnTo>
                    <a:pt x="511" y="153"/>
                  </a:lnTo>
                  <a:lnTo>
                    <a:pt x="505" y="139"/>
                  </a:lnTo>
                  <a:lnTo>
                    <a:pt x="499" y="126"/>
                  </a:lnTo>
                  <a:lnTo>
                    <a:pt x="491" y="111"/>
                  </a:lnTo>
                  <a:lnTo>
                    <a:pt x="491" y="111"/>
                  </a:lnTo>
                  <a:lnTo>
                    <a:pt x="482" y="99"/>
                  </a:lnTo>
                  <a:lnTo>
                    <a:pt x="472" y="86"/>
                  </a:lnTo>
                  <a:lnTo>
                    <a:pt x="463" y="75"/>
                  </a:lnTo>
                  <a:lnTo>
                    <a:pt x="452" y="64"/>
                  </a:lnTo>
                  <a:lnTo>
                    <a:pt x="441" y="54"/>
                  </a:lnTo>
                  <a:lnTo>
                    <a:pt x="429" y="44"/>
                  </a:lnTo>
                  <a:lnTo>
                    <a:pt x="417" y="36"/>
                  </a:lnTo>
                  <a:lnTo>
                    <a:pt x="403" y="29"/>
                  </a:lnTo>
                  <a:lnTo>
                    <a:pt x="403" y="29"/>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6" name="Symbol zastępczy tekstu 7">
            <a:extLst>
              <a:ext uri="{FF2B5EF4-FFF2-40B4-BE49-F238E27FC236}">
                <a16:creationId xmlns:a16="http://schemas.microsoft.com/office/drawing/2014/main" id="{FE32B76C-E10C-4C73-95DB-BBE18217799F}"/>
              </a:ext>
            </a:extLst>
          </p:cNvPr>
          <p:cNvSpPr txBox="1">
            <a:spLocks/>
          </p:cNvSpPr>
          <p:nvPr/>
        </p:nvSpPr>
        <p:spPr>
          <a:xfrm>
            <a:off x="8174587" y="5526683"/>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617934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ochrony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P4. Proszę wskazać dwa Pana(i) zdaniem najważniejsze powody, dla których warto chronić środowisko: </a:t>
            </a:r>
          </a:p>
          <a:p>
            <a:pPr algn="just"/>
            <a:r>
              <a:rPr lang="pl-PL" sz="800" i="1">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4" name="Wykres 3">
            <a:extLst>
              <a:ext uri="{FF2B5EF4-FFF2-40B4-BE49-F238E27FC236}">
                <a16:creationId xmlns:a16="http://schemas.microsoft.com/office/drawing/2014/main" id="{561CE9C6-0FBA-4784-A2FD-35F99392EA76}"/>
              </a:ext>
            </a:extLst>
          </p:cNvPr>
          <p:cNvGraphicFramePr/>
          <p:nvPr>
            <p:extLst>
              <p:ext uri="{D42A27DB-BD31-4B8C-83A1-F6EECF244321}">
                <p14:modId xmlns:p14="http://schemas.microsoft.com/office/powerpoint/2010/main" val="2955173913"/>
              </p:ext>
            </p:extLst>
          </p:nvPr>
        </p:nvGraphicFramePr>
        <p:xfrm>
          <a:off x="108519" y="1480457"/>
          <a:ext cx="8743699" cy="274303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ela 4">
            <a:extLst>
              <a:ext uri="{FF2B5EF4-FFF2-40B4-BE49-F238E27FC236}">
                <a16:creationId xmlns:a16="http://schemas.microsoft.com/office/drawing/2014/main" id="{AA085195-43AF-4117-ADB6-88CED5B12015}"/>
              </a:ext>
            </a:extLst>
          </p:cNvPr>
          <p:cNvGraphicFramePr>
            <a:graphicFrameLocks noGrp="1"/>
          </p:cNvGraphicFramePr>
          <p:nvPr>
            <p:extLst>
              <p:ext uri="{D42A27DB-BD31-4B8C-83A1-F6EECF244321}">
                <p14:modId xmlns:p14="http://schemas.microsoft.com/office/powerpoint/2010/main" val="3529477127"/>
              </p:ext>
            </p:extLst>
          </p:nvPr>
        </p:nvGraphicFramePr>
        <p:xfrm>
          <a:off x="607824" y="4796502"/>
          <a:ext cx="8082952" cy="370840"/>
        </p:xfrm>
        <a:graphic>
          <a:graphicData uri="http://schemas.openxmlformats.org/drawingml/2006/table">
            <a:tbl>
              <a:tblPr firstRow="1" bandRow="1">
                <a:tableStyleId>{5C22544A-7EE6-4342-B048-85BDC9FD1C3A}</a:tableStyleId>
              </a:tblPr>
              <a:tblGrid>
                <a:gridCol w="2020738">
                  <a:extLst>
                    <a:ext uri="{9D8B030D-6E8A-4147-A177-3AD203B41FA5}">
                      <a16:colId xmlns:a16="http://schemas.microsoft.com/office/drawing/2014/main" val="2435835370"/>
                    </a:ext>
                  </a:extLst>
                </a:gridCol>
                <a:gridCol w="2020738">
                  <a:extLst>
                    <a:ext uri="{9D8B030D-6E8A-4147-A177-3AD203B41FA5}">
                      <a16:colId xmlns:a16="http://schemas.microsoft.com/office/drawing/2014/main" val="347706484"/>
                    </a:ext>
                  </a:extLst>
                </a:gridCol>
                <a:gridCol w="2020738">
                  <a:extLst>
                    <a:ext uri="{9D8B030D-6E8A-4147-A177-3AD203B41FA5}">
                      <a16:colId xmlns:a16="http://schemas.microsoft.com/office/drawing/2014/main" val="2068610669"/>
                    </a:ext>
                  </a:extLst>
                </a:gridCol>
                <a:gridCol w="2020738">
                  <a:extLst>
                    <a:ext uri="{9D8B030D-6E8A-4147-A177-3AD203B41FA5}">
                      <a16:colId xmlns:a16="http://schemas.microsoft.com/office/drawing/2014/main" val="4019274048"/>
                    </a:ext>
                  </a:extLst>
                </a:gridCol>
              </a:tblGrid>
              <a:tr h="370840">
                <a:tc>
                  <a:txBody>
                    <a:bodyPr/>
                    <a:lstStyle/>
                    <a:p>
                      <a:pPr algn="ctr"/>
                      <a:r>
                        <a:rPr lang="pl-PL" sz="1050" b="0">
                          <a:solidFill>
                            <a:srgbClr val="58595B"/>
                          </a:solidFill>
                        </a:rPr>
                        <a:t>troska o przyszłe pokolenia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dirty="0">
                          <a:solidFill>
                            <a:srgbClr val="58595B"/>
                          </a:solidFill>
                        </a:rPr>
                        <a:t>dbałość, troska </a:t>
                      </a:r>
                    </a:p>
                    <a:p>
                      <a:pPr algn="ctr"/>
                      <a:r>
                        <a:rPr lang="pl-PL" sz="1050" b="0" dirty="0">
                          <a:solidFill>
                            <a:srgbClr val="58595B"/>
                          </a:solidFill>
                        </a:rPr>
                        <a:t>o zdrowie człowieka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a:solidFill>
                            <a:srgbClr val="58595B"/>
                          </a:solidFill>
                        </a:rPr>
                        <a:t>przyroda, jako wartość </a:t>
                      </a:r>
                    </a:p>
                    <a:p>
                      <a:pPr algn="ctr"/>
                      <a:r>
                        <a:rPr lang="pl-PL" sz="1050" b="0">
                          <a:solidFill>
                            <a:srgbClr val="58595B"/>
                          </a:solidFill>
                        </a:rPr>
                        <a:t>sama w sobie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l-PL" sz="1050" b="0" dirty="0">
                          <a:solidFill>
                            <a:srgbClr val="58595B"/>
                          </a:solidFill>
                        </a:rPr>
                        <a:t>oszczędność, względy ekonomiczne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63867538"/>
                  </a:ext>
                </a:extLst>
              </a:tr>
            </a:tbl>
          </a:graphicData>
        </a:graphic>
      </p:graphicFrame>
      <p:grpSp>
        <p:nvGrpSpPr>
          <p:cNvPr id="47" name="Grupa 46">
            <a:extLst>
              <a:ext uri="{FF2B5EF4-FFF2-40B4-BE49-F238E27FC236}">
                <a16:creationId xmlns:a16="http://schemas.microsoft.com/office/drawing/2014/main" id="{5091A51B-0080-4490-8855-04DE03561BB7}"/>
              </a:ext>
            </a:extLst>
          </p:cNvPr>
          <p:cNvGrpSpPr/>
          <p:nvPr/>
        </p:nvGrpSpPr>
        <p:grpSpPr>
          <a:xfrm>
            <a:off x="7536159" y="4270680"/>
            <a:ext cx="317457" cy="452269"/>
            <a:chOff x="4837113" y="1630363"/>
            <a:chExt cx="463550" cy="660400"/>
          </a:xfrm>
          <a:solidFill>
            <a:srgbClr val="FF9966"/>
          </a:solidFill>
        </p:grpSpPr>
        <p:sp>
          <p:nvSpPr>
            <p:cNvPr id="48" name="Freeform 132">
              <a:extLst>
                <a:ext uri="{FF2B5EF4-FFF2-40B4-BE49-F238E27FC236}">
                  <a16:creationId xmlns:a16="http://schemas.microsoft.com/office/drawing/2014/main" id="{5BA2BCAE-D13B-4F2F-85E0-C29A5FA67594}"/>
                </a:ext>
              </a:extLst>
            </p:cNvPr>
            <p:cNvSpPr>
              <a:spLocks/>
            </p:cNvSpPr>
            <p:nvPr/>
          </p:nvSpPr>
          <p:spPr bwMode="auto">
            <a:xfrm>
              <a:off x="4965701" y="1630363"/>
              <a:ext cx="206375" cy="79375"/>
            </a:xfrm>
            <a:custGeom>
              <a:avLst/>
              <a:gdLst>
                <a:gd name="T0" fmla="*/ 0 w 521"/>
                <a:gd name="T1" fmla="*/ 0 h 202"/>
                <a:gd name="T2" fmla="*/ 0 w 521"/>
                <a:gd name="T3" fmla="*/ 0 h 202"/>
                <a:gd name="T4" fmla="*/ 130 w 521"/>
                <a:gd name="T5" fmla="*/ 202 h 202"/>
                <a:gd name="T6" fmla="*/ 130 w 521"/>
                <a:gd name="T7" fmla="*/ 202 h 202"/>
                <a:gd name="T8" fmla="*/ 177 w 521"/>
                <a:gd name="T9" fmla="*/ 202 h 202"/>
                <a:gd name="T10" fmla="*/ 220 w 521"/>
                <a:gd name="T11" fmla="*/ 200 h 202"/>
                <a:gd name="T12" fmla="*/ 259 w 521"/>
                <a:gd name="T13" fmla="*/ 196 h 202"/>
                <a:gd name="T14" fmla="*/ 295 w 521"/>
                <a:gd name="T15" fmla="*/ 192 h 202"/>
                <a:gd name="T16" fmla="*/ 328 w 521"/>
                <a:gd name="T17" fmla="*/ 186 h 202"/>
                <a:gd name="T18" fmla="*/ 360 w 521"/>
                <a:gd name="T19" fmla="*/ 179 h 202"/>
                <a:gd name="T20" fmla="*/ 390 w 521"/>
                <a:gd name="T21" fmla="*/ 171 h 202"/>
                <a:gd name="T22" fmla="*/ 420 w 521"/>
                <a:gd name="T23" fmla="*/ 161 h 202"/>
                <a:gd name="T24" fmla="*/ 521 w 521"/>
                <a:gd name="T25" fmla="*/ 0 h 202"/>
                <a:gd name="T26" fmla="*/ 0 w 521"/>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1" h="202">
                  <a:moveTo>
                    <a:pt x="0" y="0"/>
                  </a:moveTo>
                  <a:lnTo>
                    <a:pt x="0" y="0"/>
                  </a:lnTo>
                  <a:lnTo>
                    <a:pt x="130" y="202"/>
                  </a:lnTo>
                  <a:lnTo>
                    <a:pt x="130" y="202"/>
                  </a:lnTo>
                  <a:lnTo>
                    <a:pt x="177" y="202"/>
                  </a:lnTo>
                  <a:lnTo>
                    <a:pt x="220" y="200"/>
                  </a:lnTo>
                  <a:lnTo>
                    <a:pt x="259" y="196"/>
                  </a:lnTo>
                  <a:lnTo>
                    <a:pt x="295" y="192"/>
                  </a:lnTo>
                  <a:lnTo>
                    <a:pt x="328" y="186"/>
                  </a:lnTo>
                  <a:lnTo>
                    <a:pt x="360" y="179"/>
                  </a:lnTo>
                  <a:lnTo>
                    <a:pt x="390" y="171"/>
                  </a:lnTo>
                  <a:lnTo>
                    <a:pt x="420" y="161"/>
                  </a:lnTo>
                  <a:lnTo>
                    <a:pt x="52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9" name="Freeform 133">
              <a:extLst>
                <a:ext uri="{FF2B5EF4-FFF2-40B4-BE49-F238E27FC236}">
                  <a16:creationId xmlns:a16="http://schemas.microsoft.com/office/drawing/2014/main" id="{7BA47606-9EBB-41CC-A12A-6C2487BE7CB9}"/>
                </a:ext>
              </a:extLst>
            </p:cNvPr>
            <p:cNvSpPr>
              <a:spLocks/>
            </p:cNvSpPr>
            <p:nvPr/>
          </p:nvSpPr>
          <p:spPr bwMode="auto">
            <a:xfrm>
              <a:off x="5016501" y="1685925"/>
              <a:ext cx="203200" cy="71438"/>
            </a:xfrm>
            <a:custGeom>
              <a:avLst/>
              <a:gdLst>
                <a:gd name="T0" fmla="*/ 510 w 514"/>
                <a:gd name="T1" fmla="*/ 15 h 181"/>
                <a:gd name="T2" fmla="*/ 502 w 514"/>
                <a:gd name="T3" fmla="*/ 6 h 181"/>
                <a:gd name="T4" fmla="*/ 491 w 514"/>
                <a:gd name="T5" fmla="*/ 1 h 181"/>
                <a:gd name="T6" fmla="*/ 479 w 514"/>
                <a:gd name="T7" fmla="*/ 1 h 181"/>
                <a:gd name="T8" fmla="*/ 468 w 514"/>
                <a:gd name="T9" fmla="*/ 5 h 181"/>
                <a:gd name="T10" fmla="*/ 440 w 514"/>
                <a:gd name="T11" fmla="*/ 19 h 181"/>
                <a:gd name="T12" fmla="*/ 387 w 514"/>
                <a:gd name="T13" fmla="*/ 46 h 181"/>
                <a:gd name="T14" fmla="*/ 334 w 514"/>
                <a:gd name="T15" fmla="*/ 67 h 181"/>
                <a:gd name="T16" fmla="*/ 260 w 514"/>
                <a:gd name="T17" fmla="*/ 92 h 181"/>
                <a:gd name="T18" fmla="*/ 173 w 514"/>
                <a:gd name="T19" fmla="*/ 112 h 181"/>
                <a:gd name="T20" fmla="*/ 103 w 514"/>
                <a:gd name="T21" fmla="*/ 120 h 181"/>
                <a:gd name="T22" fmla="*/ 30 w 514"/>
                <a:gd name="T23" fmla="*/ 120 h 181"/>
                <a:gd name="T24" fmla="*/ 19 w 514"/>
                <a:gd name="T25" fmla="*/ 122 h 181"/>
                <a:gd name="T26" fmla="*/ 8 w 514"/>
                <a:gd name="T27" fmla="*/ 129 h 181"/>
                <a:gd name="T28" fmla="*/ 3 w 514"/>
                <a:gd name="T29" fmla="*/ 138 h 181"/>
                <a:gd name="T30" fmla="*/ 0 w 514"/>
                <a:gd name="T31" fmla="*/ 150 h 181"/>
                <a:gd name="T32" fmla="*/ 0 w 514"/>
                <a:gd name="T33" fmla="*/ 157 h 181"/>
                <a:gd name="T34" fmla="*/ 5 w 514"/>
                <a:gd name="T35" fmla="*/ 167 h 181"/>
                <a:gd name="T36" fmla="*/ 13 w 514"/>
                <a:gd name="T37" fmla="*/ 175 h 181"/>
                <a:gd name="T38" fmla="*/ 24 w 514"/>
                <a:gd name="T39" fmla="*/ 181 h 181"/>
                <a:gd name="T40" fmla="*/ 400 w 514"/>
                <a:gd name="T41" fmla="*/ 181 h 181"/>
                <a:gd name="T42" fmla="*/ 403 w 514"/>
                <a:gd name="T43" fmla="*/ 181 h 181"/>
                <a:gd name="T44" fmla="*/ 415 w 514"/>
                <a:gd name="T45" fmla="*/ 178 h 181"/>
                <a:gd name="T46" fmla="*/ 424 w 514"/>
                <a:gd name="T47" fmla="*/ 171 h 181"/>
                <a:gd name="T48" fmla="*/ 431 w 514"/>
                <a:gd name="T49" fmla="*/ 162 h 181"/>
                <a:gd name="T50" fmla="*/ 433 w 514"/>
                <a:gd name="T51" fmla="*/ 150 h 181"/>
                <a:gd name="T52" fmla="*/ 433 w 514"/>
                <a:gd name="T53" fmla="*/ 145 h 181"/>
                <a:gd name="T54" fmla="*/ 428 w 514"/>
                <a:gd name="T55" fmla="*/ 133 h 181"/>
                <a:gd name="T56" fmla="*/ 420 w 514"/>
                <a:gd name="T57" fmla="*/ 125 h 181"/>
                <a:gd name="T58" fmla="*/ 409 w 514"/>
                <a:gd name="T59" fmla="*/ 121 h 181"/>
                <a:gd name="T60" fmla="*/ 370 w 514"/>
                <a:gd name="T61" fmla="*/ 120 h 181"/>
                <a:gd name="T62" fmla="*/ 402 w 514"/>
                <a:gd name="T63" fmla="*/ 108 h 181"/>
                <a:gd name="T64" fmla="*/ 465 w 514"/>
                <a:gd name="T65" fmla="*/ 76 h 181"/>
                <a:gd name="T66" fmla="*/ 498 w 514"/>
                <a:gd name="T67" fmla="*/ 58 h 181"/>
                <a:gd name="T68" fmla="*/ 507 w 514"/>
                <a:gd name="T69" fmla="*/ 50 h 181"/>
                <a:gd name="T70" fmla="*/ 513 w 514"/>
                <a:gd name="T71" fmla="*/ 39 h 181"/>
                <a:gd name="T72" fmla="*/ 514 w 514"/>
                <a:gd name="T73" fmla="*/ 27 h 181"/>
                <a:gd name="T74" fmla="*/ 510 w 514"/>
                <a:gd name="T75" fmla="*/ 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181">
                  <a:moveTo>
                    <a:pt x="510" y="15"/>
                  </a:moveTo>
                  <a:lnTo>
                    <a:pt x="510" y="15"/>
                  </a:lnTo>
                  <a:lnTo>
                    <a:pt x="506" y="10"/>
                  </a:lnTo>
                  <a:lnTo>
                    <a:pt x="502" y="6"/>
                  </a:lnTo>
                  <a:lnTo>
                    <a:pt x="497" y="4"/>
                  </a:lnTo>
                  <a:lnTo>
                    <a:pt x="491" y="1"/>
                  </a:lnTo>
                  <a:lnTo>
                    <a:pt x="485" y="0"/>
                  </a:lnTo>
                  <a:lnTo>
                    <a:pt x="479" y="1"/>
                  </a:lnTo>
                  <a:lnTo>
                    <a:pt x="473" y="2"/>
                  </a:lnTo>
                  <a:lnTo>
                    <a:pt x="468" y="5"/>
                  </a:lnTo>
                  <a:lnTo>
                    <a:pt x="468" y="5"/>
                  </a:lnTo>
                  <a:lnTo>
                    <a:pt x="440" y="19"/>
                  </a:lnTo>
                  <a:lnTo>
                    <a:pt x="413" y="34"/>
                  </a:lnTo>
                  <a:lnTo>
                    <a:pt x="387" y="46"/>
                  </a:lnTo>
                  <a:lnTo>
                    <a:pt x="361" y="58"/>
                  </a:lnTo>
                  <a:lnTo>
                    <a:pt x="334" y="67"/>
                  </a:lnTo>
                  <a:lnTo>
                    <a:pt x="309" y="76"/>
                  </a:lnTo>
                  <a:lnTo>
                    <a:pt x="260" y="92"/>
                  </a:lnTo>
                  <a:lnTo>
                    <a:pt x="215" y="104"/>
                  </a:lnTo>
                  <a:lnTo>
                    <a:pt x="173" y="112"/>
                  </a:lnTo>
                  <a:lnTo>
                    <a:pt x="136" y="117"/>
                  </a:lnTo>
                  <a:lnTo>
                    <a:pt x="103" y="120"/>
                  </a:lnTo>
                  <a:lnTo>
                    <a:pt x="30" y="120"/>
                  </a:lnTo>
                  <a:lnTo>
                    <a:pt x="30" y="120"/>
                  </a:lnTo>
                  <a:lnTo>
                    <a:pt x="24" y="121"/>
                  </a:lnTo>
                  <a:lnTo>
                    <a:pt x="19" y="122"/>
                  </a:lnTo>
                  <a:lnTo>
                    <a:pt x="13" y="125"/>
                  </a:lnTo>
                  <a:lnTo>
                    <a:pt x="8" y="129"/>
                  </a:lnTo>
                  <a:lnTo>
                    <a:pt x="5" y="133"/>
                  </a:lnTo>
                  <a:lnTo>
                    <a:pt x="3" y="138"/>
                  </a:lnTo>
                  <a:lnTo>
                    <a:pt x="0" y="145"/>
                  </a:lnTo>
                  <a:lnTo>
                    <a:pt x="0" y="150"/>
                  </a:lnTo>
                  <a:lnTo>
                    <a:pt x="0" y="150"/>
                  </a:lnTo>
                  <a:lnTo>
                    <a:pt x="0" y="157"/>
                  </a:lnTo>
                  <a:lnTo>
                    <a:pt x="3" y="162"/>
                  </a:lnTo>
                  <a:lnTo>
                    <a:pt x="5" y="167"/>
                  </a:lnTo>
                  <a:lnTo>
                    <a:pt x="8" y="171"/>
                  </a:lnTo>
                  <a:lnTo>
                    <a:pt x="13" y="175"/>
                  </a:lnTo>
                  <a:lnTo>
                    <a:pt x="19" y="178"/>
                  </a:lnTo>
                  <a:lnTo>
                    <a:pt x="24" y="181"/>
                  </a:lnTo>
                  <a:lnTo>
                    <a:pt x="30" y="181"/>
                  </a:lnTo>
                  <a:lnTo>
                    <a:pt x="400" y="181"/>
                  </a:lnTo>
                  <a:lnTo>
                    <a:pt x="403" y="181"/>
                  </a:lnTo>
                  <a:lnTo>
                    <a:pt x="403" y="181"/>
                  </a:lnTo>
                  <a:lnTo>
                    <a:pt x="409" y="181"/>
                  </a:lnTo>
                  <a:lnTo>
                    <a:pt x="415" y="178"/>
                  </a:lnTo>
                  <a:lnTo>
                    <a:pt x="420" y="175"/>
                  </a:lnTo>
                  <a:lnTo>
                    <a:pt x="424" y="171"/>
                  </a:lnTo>
                  <a:lnTo>
                    <a:pt x="428" y="167"/>
                  </a:lnTo>
                  <a:lnTo>
                    <a:pt x="431" y="162"/>
                  </a:lnTo>
                  <a:lnTo>
                    <a:pt x="433" y="157"/>
                  </a:lnTo>
                  <a:lnTo>
                    <a:pt x="433" y="150"/>
                  </a:lnTo>
                  <a:lnTo>
                    <a:pt x="433" y="150"/>
                  </a:lnTo>
                  <a:lnTo>
                    <a:pt x="433" y="145"/>
                  </a:lnTo>
                  <a:lnTo>
                    <a:pt x="431" y="138"/>
                  </a:lnTo>
                  <a:lnTo>
                    <a:pt x="428" y="133"/>
                  </a:lnTo>
                  <a:lnTo>
                    <a:pt x="424" y="129"/>
                  </a:lnTo>
                  <a:lnTo>
                    <a:pt x="420" y="125"/>
                  </a:lnTo>
                  <a:lnTo>
                    <a:pt x="415" y="122"/>
                  </a:lnTo>
                  <a:lnTo>
                    <a:pt x="409" y="121"/>
                  </a:lnTo>
                  <a:lnTo>
                    <a:pt x="403" y="120"/>
                  </a:lnTo>
                  <a:lnTo>
                    <a:pt x="370" y="120"/>
                  </a:lnTo>
                  <a:lnTo>
                    <a:pt x="370" y="120"/>
                  </a:lnTo>
                  <a:lnTo>
                    <a:pt x="402" y="108"/>
                  </a:lnTo>
                  <a:lnTo>
                    <a:pt x="433" y="93"/>
                  </a:lnTo>
                  <a:lnTo>
                    <a:pt x="465" y="76"/>
                  </a:lnTo>
                  <a:lnTo>
                    <a:pt x="498" y="58"/>
                  </a:lnTo>
                  <a:lnTo>
                    <a:pt x="498" y="58"/>
                  </a:lnTo>
                  <a:lnTo>
                    <a:pt x="503" y="54"/>
                  </a:lnTo>
                  <a:lnTo>
                    <a:pt x="507" y="50"/>
                  </a:lnTo>
                  <a:lnTo>
                    <a:pt x="511" y="45"/>
                  </a:lnTo>
                  <a:lnTo>
                    <a:pt x="513" y="39"/>
                  </a:lnTo>
                  <a:lnTo>
                    <a:pt x="514" y="33"/>
                  </a:lnTo>
                  <a:lnTo>
                    <a:pt x="514" y="27"/>
                  </a:lnTo>
                  <a:lnTo>
                    <a:pt x="513" y="21"/>
                  </a:lnTo>
                  <a:lnTo>
                    <a:pt x="510" y="15"/>
                  </a:lnTo>
                  <a:lnTo>
                    <a:pt x="5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134">
              <a:extLst>
                <a:ext uri="{FF2B5EF4-FFF2-40B4-BE49-F238E27FC236}">
                  <a16:creationId xmlns:a16="http://schemas.microsoft.com/office/drawing/2014/main" id="{C18943F2-50B3-4368-8AAA-B3AA17FA34FD}"/>
                </a:ext>
              </a:extLst>
            </p:cNvPr>
            <p:cNvSpPr>
              <a:spLocks noEditPoints="1"/>
            </p:cNvSpPr>
            <p:nvPr/>
          </p:nvSpPr>
          <p:spPr bwMode="auto">
            <a:xfrm>
              <a:off x="4837113" y="1773238"/>
              <a:ext cx="463550" cy="517525"/>
            </a:xfrm>
            <a:custGeom>
              <a:avLst/>
              <a:gdLst>
                <a:gd name="T0" fmla="*/ 1112 w 1169"/>
                <a:gd name="T1" fmla="*/ 227 h 1304"/>
                <a:gd name="T2" fmla="*/ 1080 w 1169"/>
                <a:gd name="T3" fmla="*/ 175 h 1304"/>
                <a:gd name="T4" fmla="*/ 986 w 1169"/>
                <a:gd name="T5" fmla="*/ 103 h 1304"/>
                <a:gd name="T6" fmla="*/ 848 w 1169"/>
                <a:gd name="T7" fmla="*/ 39 h 1304"/>
                <a:gd name="T8" fmla="*/ 680 w 1169"/>
                <a:gd name="T9" fmla="*/ 0 h 1304"/>
                <a:gd name="T10" fmla="*/ 401 w 1169"/>
                <a:gd name="T11" fmla="*/ 15 h 1304"/>
                <a:gd name="T12" fmla="*/ 247 w 1169"/>
                <a:gd name="T13" fmla="*/ 68 h 1304"/>
                <a:gd name="T14" fmla="*/ 128 w 1169"/>
                <a:gd name="T15" fmla="*/ 138 h 1304"/>
                <a:gd name="T16" fmla="*/ 62 w 1169"/>
                <a:gd name="T17" fmla="*/ 211 h 1304"/>
                <a:gd name="T18" fmla="*/ 52 w 1169"/>
                <a:gd name="T19" fmla="*/ 243 h 1304"/>
                <a:gd name="T20" fmla="*/ 4 w 1169"/>
                <a:gd name="T21" fmla="*/ 1149 h 1304"/>
                <a:gd name="T22" fmla="*/ 33 w 1169"/>
                <a:gd name="T23" fmla="*/ 1219 h 1304"/>
                <a:gd name="T24" fmla="*/ 86 w 1169"/>
                <a:gd name="T25" fmla="*/ 1270 h 1304"/>
                <a:gd name="T26" fmla="*/ 154 w 1169"/>
                <a:gd name="T27" fmla="*/ 1300 h 1304"/>
                <a:gd name="T28" fmla="*/ 973 w 1169"/>
                <a:gd name="T29" fmla="*/ 1304 h 1304"/>
                <a:gd name="T30" fmla="*/ 1050 w 1169"/>
                <a:gd name="T31" fmla="*/ 1289 h 1304"/>
                <a:gd name="T32" fmla="*/ 1112 w 1169"/>
                <a:gd name="T33" fmla="*/ 1246 h 1304"/>
                <a:gd name="T34" fmla="*/ 1153 w 1169"/>
                <a:gd name="T35" fmla="*/ 1186 h 1304"/>
                <a:gd name="T36" fmla="*/ 1169 w 1169"/>
                <a:gd name="T37" fmla="*/ 1109 h 1304"/>
                <a:gd name="T38" fmla="*/ 525 w 1169"/>
                <a:gd name="T39" fmla="*/ 925 h 1304"/>
                <a:gd name="T40" fmla="*/ 453 w 1169"/>
                <a:gd name="T41" fmla="*/ 913 h 1304"/>
                <a:gd name="T42" fmla="*/ 395 w 1169"/>
                <a:gd name="T43" fmla="*/ 890 h 1304"/>
                <a:gd name="T44" fmla="*/ 436 w 1169"/>
                <a:gd name="T45" fmla="*/ 766 h 1304"/>
                <a:gd name="T46" fmla="*/ 478 w 1169"/>
                <a:gd name="T47" fmla="*/ 784 h 1304"/>
                <a:gd name="T48" fmla="*/ 545 w 1169"/>
                <a:gd name="T49" fmla="*/ 799 h 1304"/>
                <a:gd name="T50" fmla="*/ 578 w 1169"/>
                <a:gd name="T51" fmla="*/ 799 h 1304"/>
                <a:gd name="T52" fmla="*/ 611 w 1169"/>
                <a:gd name="T53" fmla="*/ 789 h 1304"/>
                <a:gd name="T54" fmla="*/ 624 w 1169"/>
                <a:gd name="T55" fmla="*/ 772 h 1304"/>
                <a:gd name="T56" fmla="*/ 624 w 1169"/>
                <a:gd name="T57" fmla="*/ 758 h 1304"/>
                <a:gd name="T58" fmla="*/ 610 w 1169"/>
                <a:gd name="T59" fmla="*/ 739 h 1304"/>
                <a:gd name="T60" fmla="*/ 570 w 1169"/>
                <a:gd name="T61" fmla="*/ 718 h 1304"/>
                <a:gd name="T62" fmla="*/ 517 w 1169"/>
                <a:gd name="T63" fmla="*/ 698 h 1304"/>
                <a:gd name="T64" fmla="*/ 449 w 1169"/>
                <a:gd name="T65" fmla="*/ 660 h 1304"/>
                <a:gd name="T66" fmla="*/ 428 w 1169"/>
                <a:gd name="T67" fmla="*/ 641 h 1304"/>
                <a:gd name="T68" fmla="*/ 399 w 1169"/>
                <a:gd name="T69" fmla="*/ 591 h 1304"/>
                <a:gd name="T70" fmla="*/ 392 w 1169"/>
                <a:gd name="T71" fmla="*/ 545 h 1304"/>
                <a:gd name="T72" fmla="*/ 397 w 1169"/>
                <a:gd name="T73" fmla="*/ 504 h 1304"/>
                <a:gd name="T74" fmla="*/ 420 w 1169"/>
                <a:gd name="T75" fmla="*/ 456 h 1304"/>
                <a:gd name="T76" fmla="*/ 459 w 1169"/>
                <a:gd name="T77" fmla="*/ 418 h 1304"/>
                <a:gd name="T78" fmla="*/ 513 w 1169"/>
                <a:gd name="T79" fmla="*/ 392 h 1304"/>
                <a:gd name="T80" fmla="*/ 643 w 1169"/>
                <a:gd name="T81" fmla="*/ 307 h 1304"/>
                <a:gd name="T82" fmla="*/ 705 w 1169"/>
                <a:gd name="T83" fmla="*/ 390 h 1304"/>
                <a:gd name="T84" fmla="*/ 763 w 1169"/>
                <a:gd name="T85" fmla="*/ 413 h 1304"/>
                <a:gd name="T86" fmla="*/ 694 w 1169"/>
                <a:gd name="T87" fmla="*/ 521 h 1304"/>
                <a:gd name="T88" fmla="*/ 623 w 1169"/>
                <a:gd name="T89" fmla="*/ 504 h 1304"/>
                <a:gd name="T90" fmla="*/ 587 w 1169"/>
                <a:gd name="T91" fmla="*/ 504 h 1304"/>
                <a:gd name="T92" fmla="*/ 558 w 1169"/>
                <a:gd name="T93" fmla="*/ 513 h 1304"/>
                <a:gd name="T94" fmla="*/ 550 w 1169"/>
                <a:gd name="T95" fmla="*/ 526 h 1304"/>
                <a:gd name="T96" fmla="*/ 550 w 1169"/>
                <a:gd name="T97" fmla="*/ 537 h 1304"/>
                <a:gd name="T98" fmla="*/ 565 w 1169"/>
                <a:gd name="T99" fmla="*/ 553 h 1304"/>
                <a:gd name="T100" fmla="*/ 613 w 1169"/>
                <a:gd name="T101" fmla="*/ 577 h 1304"/>
                <a:gd name="T102" fmla="*/ 655 w 1169"/>
                <a:gd name="T103" fmla="*/ 593 h 1304"/>
                <a:gd name="T104" fmla="*/ 714 w 1169"/>
                <a:gd name="T105" fmla="*/ 624 h 1304"/>
                <a:gd name="T106" fmla="*/ 756 w 1169"/>
                <a:gd name="T107" fmla="*/ 664 h 1304"/>
                <a:gd name="T108" fmla="*/ 779 w 1169"/>
                <a:gd name="T109" fmla="*/ 711 h 1304"/>
                <a:gd name="T110" fmla="*/ 783 w 1169"/>
                <a:gd name="T111" fmla="*/ 754 h 1304"/>
                <a:gd name="T112" fmla="*/ 778 w 1169"/>
                <a:gd name="T113" fmla="*/ 796 h 1304"/>
                <a:gd name="T114" fmla="*/ 754 w 1169"/>
                <a:gd name="T115" fmla="*/ 846 h 1304"/>
                <a:gd name="T116" fmla="*/ 713 w 1169"/>
                <a:gd name="T117" fmla="*/ 887 h 1304"/>
                <a:gd name="T118" fmla="*/ 655 w 1169"/>
                <a:gd name="T119" fmla="*/ 913 h 1304"/>
                <a:gd name="T120" fmla="*/ 525 w 1169"/>
                <a:gd name="T121" fmla="*/ 1005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9" h="1304">
                  <a:moveTo>
                    <a:pt x="1114" y="243"/>
                  </a:moveTo>
                  <a:lnTo>
                    <a:pt x="1114" y="243"/>
                  </a:lnTo>
                  <a:lnTo>
                    <a:pt x="1114" y="235"/>
                  </a:lnTo>
                  <a:lnTo>
                    <a:pt x="1112" y="227"/>
                  </a:lnTo>
                  <a:lnTo>
                    <a:pt x="1109" y="219"/>
                  </a:lnTo>
                  <a:lnTo>
                    <a:pt x="1105" y="211"/>
                  </a:lnTo>
                  <a:lnTo>
                    <a:pt x="1095" y="192"/>
                  </a:lnTo>
                  <a:lnTo>
                    <a:pt x="1080" y="175"/>
                  </a:lnTo>
                  <a:lnTo>
                    <a:pt x="1062" y="157"/>
                  </a:lnTo>
                  <a:lnTo>
                    <a:pt x="1039" y="138"/>
                  </a:lnTo>
                  <a:lnTo>
                    <a:pt x="1014" y="120"/>
                  </a:lnTo>
                  <a:lnTo>
                    <a:pt x="986" y="103"/>
                  </a:lnTo>
                  <a:lnTo>
                    <a:pt x="955" y="85"/>
                  </a:lnTo>
                  <a:lnTo>
                    <a:pt x="922" y="68"/>
                  </a:lnTo>
                  <a:lnTo>
                    <a:pt x="886" y="54"/>
                  </a:lnTo>
                  <a:lnTo>
                    <a:pt x="848" y="39"/>
                  </a:lnTo>
                  <a:lnTo>
                    <a:pt x="808" y="26"/>
                  </a:lnTo>
                  <a:lnTo>
                    <a:pt x="767" y="15"/>
                  </a:lnTo>
                  <a:lnTo>
                    <a:pt x="723" y="6"/>
                  </a:lnTo>
                  <a:lnTo>
                    <a:pt x="680" y="0"/>
                  </a:lnTo>
                  <a:lnTo>
                    <a:pt x="487" y="0"/>
                  </a:lnTo>
                  <a:lnTo>
                    <a:pt x="487" y="0"/>
                  </a:lnTo>
                  <a:lnTo>
                    <a:pt x="443" y="6"/>
                  </a:lnTo>
                  <a:lnTo>
                    <a:pt x="401" y="15"/>
                  </a:lnTo>
                  <a:lnTo>
                    <a:pt x="360" y="26"/>
                  </a:lnTo>
                  <a:lnTo>
                    <a:pt x="321" y="39"/>
                  </a:lnTo>
                  <a:lnTo>
                    <a:pt x="282" y="54"/>
                  </a:lnTo>
                  <a:lnTo>
                    <a:pt x="247" y="68"/>
                  </a:lnTo>
                  <a:lnTo>
                    <a:pt x="212" y="85"/>
                  </a:lnTo>
                  <a:lnTo>
                    <a:pt x="182" y="103"/>
                  </a:lnTo>
                  <a:lnTo>
                    <a:pt x="154" y="120"/>
                  </a:lnTo>
                  <a:lnTo>
                    <a:pt x="128" y="138"/>
                  </a:lnTo>
                  <a:lnTo>
                    <a:pt x="107" y="157"/>
                  </a:lnTo>
                  <a:lnTo>
                    <a:pt x="88" y="175"/>
                  </a:lnTo>
                  <a:lnTo>
                    <a:pt x="72" y="192"/>
                  </a:lnTo>
                  <a:lnTo>
                    <a:pt x="62" y="211"/>
                  </a:lnTo>
                  <a:lnTo>
                    <a:pt x="58" y="219"/>
                  </a:lnTo>
                  <a:lnTo>
                    <a:pt x="55" y="227"/>
                  </a:lnTo>
                  <a:lnTo>
                    <a:pt x="54" y="235"/>
                  </a:lnTo>
                  <a:lnTo>
                    <a:pt x="52" y="243"/>
                  </a:lnTo>
                  <a:lnTo>
                    <a:pt x="0" y="1109"/>
                  </a:lnTo>
                  <a:lnTo>
                    <a:pt x="0" y="1109"/>
                  </a:lnTo>
                  <a:lnTo>
                    <a:pt x="0" y="1129"/>
                  </a:lnTo>
                  <a:lnTo>
                    <a:pt x="4" y="1149"/>
                  </a:lnTo>
                  <a:lnTo>
                    <a:pt x="8" y="1167"/>
                  </a:lnTo>
                  <a:lnTo>
                    <a:pt x="14" y="1186"/>
                  </a:lnTo>
                  <a:lnTo>
                    <a:pt x="22" y="1201"/>
                  </a:lnTo>
                  <a:lnTo>
                    <a:pt x="33" y="1219"/>
                  </a:lnTo>
                  <a:lnTo>
                    <a:pt x="43" y="1233"/>
                  </a:lnTo>
                  <a:lnTo>
                    <a:pt x="56" y="1246"/>
                  </a:lnTo>
                  <a:lnTo>
                    <a:pt x="70" y="1259"/>
                  </a:lnTo>
                  <a:lnTo>
                    <a:pt x="86" y="1270"/>
                  </a:lnTo>
                  <a:lnTo>
                    <a:pt x="101" y="1281"/>
                  </a:lnTo>
                  <a:lnTo>
                    <a:pt x="119" y="1289"/>
                  </a:lnTo>
                  <a:lnTo>
                    <a:pt x="136" y="1295"/>
                  </a:lnTo>
                  <a:lnTo>
                    <a:pt x="154" y="1300"/>
                  </a:lnTo>
                  <a:lnTo>
                    <a:pt x="174" y="1303"/>
                  </a:lnTo>
                  <a:lnTo>
                    <a:pt x="194" y="1304"/>
                  </a:lnTo>
                  <a:lnTo>
                    <a:pt x="973" y="1304"/>
                  </a:lnTo>
                  <a:lnTo>
                    <a:pt x="973" y="1304"/>
                  </a:lnTo>
                  <a:lnTo>
                    <a:pt x="994" y="1303"/>
                  </a:lnTo>
                  <a:lnTo>
                    <a:pt x="1013" y="1300"/>
                  </a:lnTo>
                  <a:lnTo>
                    <a:pt x="1031" y="1295"/>
                  </a:lnTo>
                  <a:lnTo>
                    <a:pt x="1050" y="1289"/>
                  </a:lnTo>
                  <a:lnTo>
                    <a:pt x="1067" y="1281"/>
                  </a:lnTo>
                  <a:lnTo>
                    <a:pt x="1083" y="1270"/>
                  </a:lnTo>
                  <a:lnTo>
                    <a:pt x="1097" y="1259"/>
                  </a:lnTo>
                  <a:lnTo>
                    <a:pt x="1112" y="1246"/>
                  </a:lnTo>
                  <a:lnTo>
                    <a:pt x="1124" y="1233"/>
                  </a:lnTo>
                  <a:lnTo>
                    <a:pt x="1136" y="1219"/>
                  </a:lnTo>
                  <a:lnTo>
                    <a:pt x="1145" y="1201"/>
                  </a:lnTo>
                  <a:lnTo>
                    <a:pt x="1153" y="1186"/>
                  </a:lnTo>
                  <a:lnTo>
                    <a:pt x="1159" y="1167"/>
                  </a:lnTo>
                  <a:lnTo>
                    <a:pt x="1165" y="1149"/>
                  </a:lnTo>
                  <a:lnTo>
                    <a:pt x="1167" y="1129"/>
                  </a:lnTo>
                  <a:lnTo>
                    <a:pt x="1169" y="1109"/>
                  </a:lnTo>
                  <a:lnTo>
                    <a:pt x="1114" y="243"/>
                  </a:lnTo>
                  <a:close/>
                  <a:moveTo>
                    <a:pt x="525" y="1005"/>
                  </a:moveTo>
                  <a:lnTo>
                    <a:pt x="525" y="925"/>
                  </a:lnTo>
                  <a:lnTo>
                    <a:pt x="525" y="925"/>
                  </a:lnTo>
                  <a:lnTo>
                    <a:pt x="507" y="924"/>
                  </a:lnTo>
                  <a:lnTo>
                    <a:pt x="488" y="921"/>
                  </a:lnTo>
                  <a:lnTo>
                    <a:pt x="470" y="917"/>
                  </a:lnTo>
                  <a:lnTo>
                    <a:pt x="453" y="913"/>
                  </a:lnTo>
                  <a:lnTo>
                    <a:pt x="437" y="908"/>
                  </a:lnTo>
                  <a:lnTo>
                    <a:pt x="421" y="903"/>
                  </a:lnTo>
                  <a:lnTo>
                    <a:pt x="408" y="896"/>
                  </a:lnTo>
                  <a:lnTo>
                    <a:pt x="395" y="890"/>
                  </a:lnTo>
                  <a:lnTo>
                    <a:pt x="395" y="890"/>
                  </a:lnTo>
                  <a:lnTo>
                    <a:pt x="384" y="883"/>
                  </a:lnTo>
                  <a:lnTo>
                    <a:pt x="417" y="755"/>
                  </a:lnTo>
                  <a:lnTo>
                    <a:pt x="436" y="766"/>
                  </a:lnTo>
                  <a:lnTo>
                    <a:pt x="436" y="766"/>
                  </a:lnTo>
                  <a:lnTo>
                    <a:pt x="449" y="772"/>
                  </a:lnTo>
                  <a:lnTo>
                    <a:pt x="462" y="779"/>
                  </a:lnTo>
                  <a:lnTo>
                    <a:pt x="478" y="784"/>
                  </a:lnTo>
                  <a:lnTo>
                    <a:pt x="494" y="789"/>
                  </a:lnTo>
                  <a:lnTo>
                    <a:pt x="509" y="793"/>
                  </a:lnTo>
                  <a:lnTo>
                    <a:pt x="527" y="796"/>
                  </a:lnTo>
                  <a:lnTo>
                    <a:pt x="545" y="799"/>
                  </a:lnTo>
                  <a:lnTo>
                    <a:pt x="564" y="800"/>
                  </a:lnTo>
                  <a:lnTo>
                    <a:pt x="564" y="800"/>
                  </a:lnTo>
                  <a:lnTo>
                    <a:pt x="564" y="800"/>
                  </a:lnTo>
                  <a:lnTo>
                    <a:pt x="578" y="799"/>
                  </a:lnTo>
                  <a:lnTo>
                    <a:pt x="591" y="796"/>
                  </a:lnTo>
                  <a:lnTo>
                    <a:pt x="602" y="793"/>
                  </a:lnTo>
                  <a:lnTo>
                    <a:pt x="611" y="789"/>
                  </a:lnTo>
                  <a:lnTo>
                    <a:pt x="611" y="789"/>
                  </a:lnTo>
                  <a:lnTo>
                    <a:pt x="611" y="789"/>
                  </a:lnTo>
                  <a:lnTo>
                    <a:pt x="616" y="784"/>
                  </a:lnTo>
                  <a:lnTo>
                    <a:pt x="622" y="779"/>
                  </a:lnTo>
                  <a:lnTo>
                    <a:pt x="624" y="772"/>
                  </a:lnTo>
                  <a:lnTo>
                    <a:pt x="624" y="766"/>
                  </a:lnTo>
                  <a:lnTo>
                    <a:pt x="624" y="766"/>
                  </a:lnTo>
                  <a:lnTo>
                    <a:pt x="624" y="766"/>
                  </a:lnTo>
                  <a:lnTo>
                    <a:pt x="624" y="758"/>
                  </a:lnTo>
                  <a:lnTo>
                    <a:pt x="622" y="752"/>
                  </a:lnTo>
                  <a:lnTo>
                    <a:pt x="618" y="746"/>
                  </a:lnTo>
                  <a:lnTo>
                    <a:pt x="610" y="739"/>
                  </a:lnTo>
                  <a:lnTo>
                    <a:pt x="610" y="739"/>
                  </a:lnTo>
                  <a:lnTo>
                    <a:pt x="610" y="739"/>
                  </a:lnTo>
                  <a:lnTo>
                    <a:pt x="601" y="733"/>
                  </a:lnTo>
                  <a:lnTo>
                    <a:pt x="587" y="725"/>
                  </a:lnTo>
                  <a:lnTo>
                    <a:pt x="570" y="718"/>
                  </a:lnTo>
                  <a:lnTo>
                    <a:pt x="549" y="710"/>
                  </a:lnTo>
                  <a:lnTo>
                    <a:pt x="549" y="710"/>
                  </a:lnTo>
                  <a:lnTo>
                    <a:pt x="549" y="710"/>
                  </a:lnTo>
                  <a:lnTo>
                    <a:pt x="517" y="698"/>
                  </a:lnTo>
                  <a:lnTo>
                    <a:pt x="488" y="685"/>
                  </a:lnTo>
                  <a:lnTo>
                    <a:pt x="474" y="677"/>
                  </a:lnTo>
                  <a:lnTo>
                    <a:pt x="461" y="669"/>
                  </a:lnTo>
                  <a:lnTo>
                    <a:pt x="449" y="660"/>
                  </a:lnTo>
                  <a:lnTo>
                    <a:pt x="438" y="651"/>
                  </a:lnTo>
                  <a:lnTo>
                    <a:pt x="438" y="651"/>
                  </a:lnTo>
                  <a:lnTo>
                    <a:pt x="438" y="651"/>
                  </a:lnTo>
                  <a:lnTo>
                    <a:pt x="428" y="641"/>
                  </a:lnTo>
                  <a:lnTo>
                    <a:pt x="418" y="629"/>
                  </a:lnTo>
                  <a:lnTo>
                    <a:pt x="410" y="618"/>
                  </a:lnTo>
                  <a:lnTo>
                    <a:pt x="404" y="604"/>
                  </a:lnTo>
                  <a:lnTo>
                    <a:pt x="399" y="591"/>
                  </a:lnTo>
                  <a:lnTo>
                    <a:pt x="395" y="577"/>
                  </a:lnTo>
                  <a:lnTo>
                    <a:pt x="392" y="562"/>
                  </a:lnTo>
                  <a:lnTo>
                    <a:pt x="392" y="545"/>
                  </a:lnTo>
                  <a:lnTo>
                    <a:pt x="392" y="545"/>
                  </a:lnTo>
                  <a:lnTo>
                    <a:pt x="392" y="545"/>
                  </a:lnTo>
                  <a:lnTo>
                    <a:pt x="392" y="532"/>
                  </a:lnTo>
                  <a:lnTo>
                    <a:pt x="395" y="517"/>
                  </a:lnTo>
                  <a:lnTo>
                    <a:pt x="397" y="504"/>
                  </a:lnTo>
                  <a:lnTo>
                    <a:pt x="401" y="492"/>
                  </a:lnTo>
                  <a:lnTo>
                    <a:pt x="406" y="479"/>
                  </a:lnTo>
                  <a:lnTo>
                    <a:pt x="413" y="467"/>
                  </a:lnTo>
                  <a:lnTo>
                    <a:pt x="420" y="456"/>
                  </a:lnTo>
                  <a:lnTo>
                    <a:pt x="429" y="446"/>
                  </a:lnTo>
                  <a:lnTo>
                    <a:pt x="438" y="435"/>
                  </a:lnTo>
                  <a:lnTo>
                    <a:pt x="449" y="426"/>
                  </a:lnTo>
                  <a:lnTo>
                    <a:pt x="459" y="418"/>
                  </a:lnTo>
                  <a:lnTo>
                    <a:pt x="473" y="410"/>
                  </a:lnTo>
                  <a:lnTo>
                    <a:pt x="486" y="404"/>
                  </a:lnTo>
                  <a:lnTo>
                    <a:pt x="499" y="397"/>
                  </a:lnTo>
                  <a:lnTo>
                    <a:pt x="513" y="392"/>
                  </a:lnTo>
                  <a:lnTo>
                    <a:pt x="529" y="388"/>
                  </a:lnTo>
                  <a:lnTo>
                    <a:pt x="529" y="388"/>
                  </a:lnTo>
                  <a:lnTo>
                    <a:pt x="529" y="307"/>
                  </a:lnTo>
                  <a:lnTo>
                    <a:pt x="643" y="307"/>
                  </a:lnTo>
                  <a:lnTo>
                    <a:pt x="643" y="380"/>
                  </a:lnTo>
                  <a:lnTo>
                    <a:pt x="643" y="380"/>
                  </a:lnTo>
                  <a:lnTo>
                    <a:pt x="676" y="384"/>
                  </a:lnTo>
                  <a:lnTo>
                    <a:pt x="705" y="390"/>
                  </a:lnTo>
                  <a:lnTo>
                    <a:pt x="730" y="398"/>
                  </a:lnTo>
                  <a:lnTo>
                    <a:pt x="751" y="408"/>
                  </a:lnTo>
                  <a:lnTo>
                    <a:pt x="751" y="408"/>
                  </a:lnTo>
                  <a:lnTo>
                    <a:pt x="763" y="413"/>
                  </a:lnTo>
                  <a:lnTo>
                    <a:pt x="731" y="537"/>
                  </a:lnTo>
                  <a:lnTo>
                    <a:pt x="714" y="529"/>
                  </a:lnTo>
                  <a:lnTo>
                    <a:pt x="714" y="529"/>
                  </a:lnTo>
                  <a:lnTo>
                    <a:pt x="694" y="521"/>
                  </a:lnTo>
                  <a:lnTo>
                    <a:pt x="671" y="512"/>
                  </a:lnTo>
                  <a:lnTo>
                    <a:pt x="656" y="509"/>
                  </a:lnTo>
                  <a:lnTo>
                    <a:pt x="640" y="505"/>
                  </a:lnTo>
                  <a:lnTo>
                    <a:pt x="623" y="504"/>
                  </a:lnTo>
                  <a:lnTo>
                    <a:pt x="603" y="503"/>
                  </a:lnTo>
                  <a:lnTo>
                    <a:pt x="603" y="503"/>
                  </a:lnTo>
                  <a:lnTo>
                    <a:pt x="603" y="503"/>
                  </a:lnTo>
                  <a:lnTo>
                    <a:pt x="587" y="504"/>
                  </a:lnTo>
                  <a:lnTo>
                    <a:pt x="574" y="507"/>
                  </a:lnTo>
                  <a:lnTo>
                    <a:pt x="565" y="509"/>
                  </a:lnTo>
                  <a:lnTo>
                    <a:pt x="558" y="513"/>
                  </a:lnTo>
                  <a:lnTo>
                    <a:pt x="558" y="513"/>
                  </a:lnTo>
                  <a:lnTo>
                    <a:pt x="558" y="513"/>
                  </a:lnTo>
                  <a:lnTo>
                    <a:pt x="554" y="517"/>
                  </a:lnTo>
                  <a:lnTo>
                    <a:pt x="552" y="523"/>
                  </a:lnTo>
                  <a:lnTo>
                    <a:pt x="550" y="526"/>
                  </a:lnTo>
                  <a:lnTo>
                    <a:pt x="549" y="532"/>
                  </a:lnTo>
                  <a:lnTo>
                    <a:pt x="549" y="532"/>
                  </a:lnTo>
                  <a:lnTo>
                    <a:pt x="549" y="532"/>
                  </a:lnTo>
                  <a:lnTo>
                    <a:pt x="550" y="537"/>
                  </a:lnTo>
                  <a:lnTo>
                    <a:pt x="553" y="541"/>
                  </a:lnTo>
                  <a:lnTo>
                    <a:pt x="557" y="546"/>
                  </a:lnTo>
                  <a:lnTo>
                    <a:pt x="565" y="553"/>
                  </a:lnTo>
                  <a:lnTo>
                    <a:pt x="565" y="553"/>
                  </a:lnTo>
                  <a:lnTo>
                    <a:pt x="565" y="553"/>
                  </a:lnTo>
                  <a:lnTo>
                    <a:pt x="577" y="561"/>
                  </a:lnTo>
                  <a:lnTo>
                    <a:pt x="593" y="569"/>
                  </a:lnTo>
                  <a:lnTo>
                    <a:pt x="613" y="577"/>
                  </a:lnTo>
                  <a:lnTo>
                    <a:pt x="636" y="586"/>
                  </a:lnTo>
                  <a:lnTo>
                    <a:pt x="636" y="586"/>
                  </a:lnTo>
                  <a:lnTo>
                    <a:pt x="636" y="586"/>
                  </a:lnTo>
                  <a:lnTo>
                    <a:pt x="655" y="593"/>
                  </a:lnTo>
                  <a:lnTo>
                    <a:pt x="671" y="599"/>
                  </a:lnTo>
                  <a:lnTo>
                    <a:pt x="686" y="607"/>
                  </a:lnTo>
                  <a:lnTo>
                    <a:pt x="701" y="615"/>
                  </a:lnTo>
                  <a:lnTo>
                    <a:pt x="714" y="624"/>
                  </a:lnTo>
                  <a:lnTo>
                    <a:pt x="726" y="633"/>
                  </a:lnTo>
                  <a:lnTo>
                    <a:pt x="738" y="643"/>
                  </a:lnTo>
                  <a:lnTo>
                    <a:pt x="747" y="652"/>
                  </a:lnTo>
                  <a:lnTo>
                    <a:pt x="756" y="664"/>
                  </a:lnTo>
                  <a:lnTo>
                    <a:pt x="763" y="674"/>
                  </a:lnTo>
                  <a:lnTo>
                    <a:pt x="770" y="686"/>
                  </a:lnTo>
                  <a:lnTo>
                    <a:pt x="775" y="698"/>
                  </a:lnTo>
                  <a:lnTo>
                    <a:pt x="779" y="711"/>
                  </a:lnTo>
                  <a:lnTo>
                    <a:pt x="782" y="725"/>
                  </a:lnTo>
                  <a:lnTo>
                    <a:pt x="783" y="739"/>
                  </a:lnTo>
                  <a:lnTo>
                    <a:pt x="783" y="754"/>
                  </a:lnTo>
                  <a:lnTo>
                    <a:pt x="783" y="754"/>
                  </a:lnTo>
                  <a:lnTo>
                    <a:pt x="783" y="754"/>
                  </a:lnTo>
                  <a:lnTo>
                    <a:pt x="783" y="768"/>
                  </a:lnTo>
                  <a:lnTo>
                    <a:pt x="782" y="783"/>
                  </a:lnTo>
                  <a:lnTo>
                    <a:pt x="778" y="796"/>
                  </a:lnTo>
                  <a:lnTo>
                    <a:pt x="774" y="809"/>
                  </a:lnTo>
                  <a:lnTo>
                    <a:pt x="768" y="822"/>
                  </a:lnTo>
                  <a:lnTo>
                    <a:pt x="762" y="834"/>
                  </a:lnTo>
                  <a:lnTo>
                    <a:pt x="754" y="846"/>
                  </a:lnTo>
                  <a:lnTo>
                    <a:pt x="745" y="858"/>
                  </a:lnTo>
                  <a:lnTo>
                    <a:pt x="735" y="867"/>
                  </a:lnTo>
                  <a:lnTo>
                    <a:pt x="725" y="878"/>
                  </a:lnTo>
                  <a:lnTo>
                    <a:pt x="713" y="887"/>
                  </a:lnTo>
                  <a:lnTo>
                    <a:pt x="700" y="895"/>
                  </a:lnTo>
                  <a:lnTo>
                    <a:pt x="685" y="902"/>
                  </a:lnTo>
                  <a:lnTo>
                    <a:pt x="671" y="908"/>
                  </a:lnTo>
                  <a:lnTo>
                    <a:pt x="655" y="913"/>
                  </a:lnTo>
                  <a:lnTo>
                    <a:pt x="639" y="919"/>
                  </a:lnTo>
                  <a:lnTo>
                    <a:pt x="639" y="919"/>
                  </a:lnTo>
                  <a:lnTo>
                    <a:pt x="639" y="1005"/>
                  </a:lnTo>
                  <a:lnTo>
                    <a:pt x="525" y="10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1" name="Grupa 50">
            <a:extLst>
              <a:ext uri="{FF2B5EF4-FFF2-40B4-BE49-F238E27FC236}">
                <a16:creationId xmlns:a16="http://schemas.microsoft.com/office/drawing/2014/main" id="{4028632D-0C5F-4BD2-BF65-EB45F82EA6F9}"/>
              </a:ext>
            </a:extLst>
          </p:cNvPr>
          <p:cNvGrpSpPr/>
          <p:nvPr/>
        </p:nvGrpSpPr>
        <p:grpSpPr>
          <a:xfrm>
            <a:off x="5438068" y="4270907"/>
            <a:ext cx="411721" cy="431137"/>
            <a:chOff x="4393411" y="3573016"/>
            <a:chExt cx="661673" cy="692877"/>
          </a:xfrm>
          <a:solidFill>
            <a:srgbClr val="FF9966"/>
          </a:solidFill>
        </p:grpSpPr>
        <p:sp>
          <p:nvSpPr>
            <p:cNvPr id="52" name="Freeform 51">
              <a:extLst>
                <a:ext uri="{FF2B5EF4-FFF2-40B4-BE49-F238E27FC236}">
                  <a16:creationId xmlns:a16="http://schemas.microsoft.com/office/drawing/2014/main" id="{A865B616-F734-409C-B585-5576021A72CD}"/>
                </a:ext>
              </a:extLst>
            </p:cNvPr>
            <p:cNvSpPr>
              <a:spLocks/>
            </p:cNvSpPr>
            <p:nvPr/>
          </p:nvSpPr>
          <p:spPr bwMode="auto">
            <a:xfrm>
              <a:off x="4562230" y="3881850"/>
              <a:ext cx="323236" cy="384043"/>
            </a:xfrm>
            <a:custGeom>
              <a:avLst/>
              <a:gdLst>
                <a:gd name="T0" fmla="*/ 0 w 1618"/>
                <a:gd name="T1" fmla="*/ 1922 h 1922"/>
                <a:gd name="T2" fmla="*/ 1618 w 1618"/>
                <a:gd name="T3" fmla="*/ 1742 h 1922"/>
                <a:gd name="T4" fmla="*/ 1586 w 1618"/>
                <a:gd name="T5" fmla="*/ 1725 h 1922"/>
                <a:gd name="T6" fmla="*/ 1520 w 1618"/>
                <a:gd name="T7" fmla="*/ 1695 h 1922"/>
                <a:gd name="T8" fmla="*/ 1453 w 1618"/>
                <a:gd name="T9" fmla="*/ 1669 h 1922"/>
                <a:gd name="T10" fmla="*/ 1384 w 1618"/>
                <a:gd name="T11" fmla="*/ 1645 h 1922"/>
                <a:gd name="T12" fmla="*/ 1314 w 1618"/>
                <a:gd name="T13" fmla="*/ 1624 h 1922"/>
                <a:gd name="T14" fmla="*/ 1243 w 1618"/>
                <a:gd name="T15" fmla="*/ 1606 h 1922"/>
                <a:gd name="T16" fmla="*/ 1170 w 1618"/>
                <a:gd name="T17" fmla="*/ 1591 h 1922"/>
                <a:gd name="T18" fmla="*/ 1097 w 1618"/>
                <a:gd name="T19" fmla="*/ 1579 h 1922"/>
                <a:gd name="T20" fmla="*/ 1059 w 1618"/>
                <a:gd name="T21" fmla="*/ 1575 h 1922"/>
                <a:gd name="T22" fmla="*/ 1024 w 1618"/>
                <a:gd name="T23" fmla="*/ 1491 h 1922"/>
                <a:gd name="T24" fmla="*/ 993 w 1618"/>
                <a:gd name="T25" fmla="*/ 1406 h 1922"/>
                <a:gd name="T26" fmla="*/ 1007 w 1618"/>
                <a:gd name="T27" fmla="*/ 1368 h 1922"/>
                <a:gd name="T28" fmla="*/ 1038 w 1618"/>
                <a:gd name="T29" fmla="*/ 1289 h 1922"/>
                <a:gd name="T30" fmla="*/ 1076 w 1618"/>
                <a:gd name="T31" fmla="*/ 1207 h 1922"/>
                <a:gd name="T32" fmla="*/ 1118 w 1618"/>
                <a:gd name="T33" fmla="*/ 1125 h 1922"/>
                <a:gd name="T34" fmla="*/ 1165 w 1618"/>
                <a:gd name="T35" fmla="*/ 1043 h 1922"/>
                <a:gd name="T36" fmla="*/ 1215 w 1618"/>
                <a:gd name="T37" fmla="*/ 961 h 1922"/>
                <a:gd name="T38" fmla="*/ 1296 w 1618"/>
                <a:gd name="T39" fmla="*/ 840 h 1922"/>
                <a:gd name="T40" fmla="*/ 1352 w 1618"/>
                <a:gd name="T41" fmla="*/ 762 h 1922"/>
                <a:gd name="T42" fmla="*/ 1267 w 1618"/>
                <a:gd name="T43" fmla="*/ 681 h 1922"/>
                <a:gd name="T44" fmla="*/ 1212 w 1618"/>
                <a:gd name="T45" fmla="*/ 627 h 1922"/>
                <a:gd name="T46" fmla="*/ 1162 w 1618"/>
                <a:gd name="T47" fmla="*/ 678 h 1922"/>
                <a:gd name="T48" fmla="*/ 1111 w 1618"/>
                <a:gd name="T49" fmla="*/ 736 h 1922"/>
                <a:gd name="T50" fmla="*/ 1064 w 1618"/>
                <a:gd name="T51" fmla="*/ 796 h 1922"/>
                <a:gd name="T52" fmla="*/ 979 w 1618"/>
                <a:gd name="T53" fmla="*/ 912 h 1922"/>
                <a:gd name="T54" fmla="*/ 896 w 1618"/>
                <a:gd name="T55" fmla="*/ 1032 h 1922"/>
                <a:gd name="T56" fmla="*/ 891 w 1618"/>
                <a:gd name="T57" fmla="*/ 1031 h 1922"/>
                <a:gd name="T58" fmla="*/ 918 w 1618"/>
                <a:gd name="T59" fmla="*/ 904 h 1922"/>
                <a:gd name="T60" fmla="*/ 954 w 1618"/>
                <a:gd name="T61" fmla="*/ 704 h 1922"/>
                <a:gd name="T62" fmla="*/ 995 w 1618"/>
                <a:gd name="T63" fmla="*/ 434 h 1922"/>
                <a:gd name="T64" fmla="*/ 1013 w 1618"/>
                <a:gd name="T65" fmla="*/ 279 h 1922"/>
                <a:gd name="T66" fmla="*/ 988 w 1618"/>
                <a:gd name="T67" fmla="*/ 255 h 1922"/>
                <a:gd name="T68" fmla="*/ 927 w 1618"/>
                <a:gd name="T69" fmla="*/ 196 h 1922"/>
                <a:gd name="T70" fmla="*/ 863 w 1618"/>
                <a:gd name="T71" fmla="*/ 124 h 1922"/>
                <a:gd name="T72" fmla="*/ 798 w 1618"/>
                <a:gd name="T73" fmla="*/ 43 h 1922"/>
                <a:gd name="T74" fmla="*/ 767 w 1618"/>
                <a:gd name="T75" fmla="*/ 0 h 1922"/>
                <a:gd name="T76" fmla="*/ 758 w 1618"/>
                <a:gd name="T77" fmla="*/ 90 h 1922"/>
                <a:gd name="T78" fmla="*/ 746 w 1618"/>
                <a:gd name="T79" fmla="*/ 178 h 1922"/>
                <a:gd name="T80" fmla="*/ 732 w 1618"/>
                <a:gd name="T81" fmla="*/ 265 h 1922"/>
                <a:gd name="T82" fmla="*/ 697 w 1618"/>
                <a:gd name="T83" fmla="*/ 433 h 1922"/>
                <a:gd name="T84" fmla="*/ 656 w 1618"/>
                <a:gd name="T85" fmla="*/ 596 h 1922"/>
                <a:gd name="T86" fmla="*/ 634 w 1618"/>
                <a:gd name="T87" fmla="*/ 677 h 1922"/>
                <a:gd name="T88" fmla="*/ 579 w 1618"/>
                <a:gd name="T89" fmla="*/ 890 h 1922"/>
                <a:gd name="T90" fmla="*/ 554 w 1618"/>
                <a:gd name="T91" fmla="*/ 1000 h 1922"/>
                <a:gd name="T92" fmla="*/ 532 w 1618"/>
                <a:gd name="T93" fmla="*/ 1111 h 1922"/>
                <a:gd name="T94" fmla="*/ 514 w 1618"/>
                <a:gd name="T95" fmla="*/ 1226 h 1922"/>
                <a:gd name="T96" fmla="*/ 501 w 1618"/>
                <a:gd name="T97" fmla="*/ 1345 h 1922"/>
                <a:gd name="T98" fmla="*/ 494 w 1618"/>
                <a:gd name="T99" fmla="*/ 1467 h 1922"/>
                <a:gd name="T100" fmla="*/ 496 w 1618"/>
                <a:gd name="T101" fmla="*/ 1595 h 1922"/>
                <a:gd name="T102" fmla="*/ 462 w 1618"/>
                <a:gd name="T103" fmla="*/ 1602 h 1922"/>
                <a:gd name="T104" fmla="*/ 398 w 1618"/>
                <a:gd name="T105" fmla="*/ 1617 h 1922"/>
                <a:gd name="T106" fmla="*/ 333 w 1618"/>
                <a:gd name="T107" fmla="*/ 1636 h 1922"/>
                <a:gd name="T108" fmla="*/ 269 w 1618"/>
                <a:gd name="T109" fmla="*/ 1657 h 1922"/>
                <a:gd name="T110" fmla="*/ 207 w 1618"/>
                <a:gd name="T111" fmla="*/ 1679 h 1922"/>
                <a:gd name="T112" fmla="*/ 146 w 1618"/>
                <a:gd name="T113" fmla="*/ 1705 h 1922"/>
                <a:gd name="T114" fmla="*/ 86 w 1618"/>
                <a:gd name="T115" fmla="*/ 1733 h 1922"/>
                <a:gd name="T116" fmla="*/ 28 w 1618"/>
                <a:gd name="T117" fmla="*/ 1763 h 1922"/>
                <a:gd name="T118" fmla="*/ 0 w 1618"/>
                <a:gd name="T119" fmla="*/ 1779 h 1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8" h="1922">
                  <a:moveTo>
                    <a:pt x="0" y="1779"/>
                  </a:moveTo>
                  <a:lnTo>
                    <a:pt x="0" y="1922"/>
                  </a:lnTo>
                  <a:lnTo>
                    <a:pt x="1618" y="1922"/>
                  </a:lnTo>
                  <a:lnTo>
                    <a:pt x="1618" y="1742"/>
                  </a:lnTo>
                  <a:lnTo>
                    <a:pt x="1618" y="1742"/>
                  </a:lnTo>
                  <a:lnTo>
                    <a:pt x="1586" y="1725"/>
                  </a:lnTo>
                  <a:lnTo>
                    <a:pt x="1553" y="1710"/>
                  </a:lnTo>
                  <a:lnTo>
                    <a:pt x="1520" y="1695"/>
                  </a:lnTo>
                  <a:lnTo>
                    <a:pt x="1487" y="1682"/>
                  </a:lnTo>
                  <a:lnTo>
                    <a:pt x="1453" y="1669"/>
                  </a:lnTo>
                  <a:lnTo>
                    <a:pt x="1419" y="1657"/>
                  </a:lnTo>
                  <a:lnTo>
                    <a:pt x="1384" y="1645"/>
                  </a:lnTo>
                  <a:lnTo>
                    <a:pt x="1350" y="1634"/>
                  </a:lnTo>
                  <a:lnTo>
                    <a:pt x="1314" y="1624"/>
                  </a:lnTo>
                  <a:lnTo>
                    <a:pt x="1278" y="1615"/>
                  </a:lnTo>
                  <a:lnTo>
                    <a:pt x="1243" y="1606"/>
                  </a:lnTo>
                  <a:lnTo>
                    <a:pt x="1207" y="1599"/>
                  </a:lnTo>
                  <a:lnTo>
                    <a:pt x="1170" y="1591"/>
                  </a:lnTo>
                  <a:lnTo>
                    <a:pt x="1133" y="1584"/>
                  </a:lnTo>
                  <a:lnTo>
                    <a:pt x="1097" y="1579"/>
                  </a:lnTo>
                  <a:lnTo>
                    <a:pt x="1059" y="1575"/>
                  </a:lnTo>
                  <a:lnTo>
                    <a:pt x="1059" y="1575"/>
                  </a:lnTo>
                  <a:lnTo>
                    <a:pt x="1042" y="1533"/>
                  </a:lnTo>
                  <a:lnTo>
                    <a:pt x="1024" y="1491"/>
                  </a:lnTo>
                  <a:lnTo>
                    <a:pt x="1009" y="1449"/>
                  </a:lnTo>
                  <a:lnTo>
                    <a:pt x="993" y="1406"/>
                  </a:lnTo>
                  <a:lnTo>
                    <a:pt x="993" y="1406"/>
                  </a:lnTo>
                  <a:lnTo>
                    <a:pt x="1007" y="1368"/>
                  </a:lnTo>
                  <a:lnTo>
                    <a:pt x="1022" y="1328"/>
                  </a:lnTo>
                  <a:lnTo>
                    <a:pt x="1038" y="1289"/>
                  </a:lnTo>
                  <a:lnTo>
                    <a:pt x="1056" y="1248"/>
                  </a:lnTo>
                  <a:lnTo>
                    <a:pt x="1076" y="1207"/>
                  </a:lnTo>
                  <a:lnTo>
                    <a:pt x="1096" y="1167"/>
                  </a:lnTo>
                  <a:lnTo>
                    <a:pt x="1118" y="1125"/>
                  </a:lnTo>
                  <a:lnTo>
                    <a:pt x="1141" y="1084"/>
                  </a:lnTo>
                  <a:lnTo>
                    <a:pt x="1165" y="1043"/>
                  </a:lnTo>
                  <a:lnTo>
                    <a:pt x="1190" y="1002"/>
                  </a:lnTo>
                  <a:lnTo>
                    <a:pt x="1215" y="961"/>
                  </a:lnTo>
                  <a:lnTo>
                    <a:pt x="1242" y="920"/>
                  </a:lnTo>
                  <a:lnTo>
                    <a:pt x="1296" y="840"/>
                  </a:lnTo>
                  <a:lnTo>
                    <a:pt x="1352" y="762"/>
                  </a:lnTo>
                  <a:lnTo>
                    <a:pt x="1352" y="762"/>
                  </a:lnTo>
                  <a:lnTo>
                    <a:pt x="1306" y="719"/>
                  </a:lnTo>
                  <a:lnTo>
                    <a:pt x="1267" y="681"/>
                  </a:lnTo>
                  <a:lnTo>
                    <a:pt x="1212" y="627"/>
                  </a:lnTo>
                  <a:lnTo>
                    <a:pt x="1212" y="627"/>
                  </a:lnTo>
                  <a:lnTo>
                    <a:pt x="1187" y="652"/>
                  </a:lnTo>
                  <a:lnTo>
                    <a:pt x="1162" y="678"/>
                  </a:lnTo>
                  <a:lnTo>
                    <a:pt x="1136" y="707"/>
                  </a:lnTo>
                  <a:lnTo>
                    <a:pt x="1111" y="736"/>
                  </a:lnTo>
                  <a:lnTo>
                    <a:pt x="1087" y="765"/>
                  </a:lnTo>
                  <a:lnTo>
                    <a:pt x="1064" y="796"/>
                  </a:lnTo>
                  <a:lnTo>
                    <a:pt x="1019" y="855"/>
                  </a:lnTo>
                  <a:lnTo>
                    <a:pt x="979" y="912"/>
                  </a:lnTo>
                  <a:lnTo>
                    <a:pt x="944" y="962"/>
                  </a:lnTo>
                  <a:lnTo>
                    <a:pt x="896" y="1032"/>
                  </a:lnTo>
                  <a:lnTo>
                    <a:pt x="891" y="1031"/>
                  </a:lnTo>
                  <a:lnTo>
                    <a:pt x="891" y="1031"/>
                  </a:lnTo>
                  <a:lnTo>
                    <a:pt x="904" y="972"/>
                  </a:lnTo>
                  <a:lnTo>
                    <a:pt x="918" y="904"/>
                  </a:lnTo>
                  <a:lnTo>
                    <a:pt x="934" y="814"/>
                  </a:lnTo>
                  <a:lnTo>
                    <a:pt x="954" y="704"/>
                  </a:lnTo>
                  <a:lnTo>
                    <a:pt x="974" y="576"/>
                  </a:lnTo>
                  <a:lnTo>
                    <a:pt x="995" y="434"/>
                  </a:lnTo>
                  <a:lnTo>
                    <a:pt x="1004" y="359"/>
                  </a:lnTo>
                  <a:lnTo>
                    <a:pt x="1013" y="279"/>
                  </a:lnTo>
                  <a:lnTo>
                    <a:pt x="1013" y="279"/>
                  </a:lnTo>
                  <a:lnTo>
                    <a:pt x="988" y="255"/>
                  </a:lnTo>
                  <a:lnTo>
                    <a:pt x="958" y="228"/>
                  </a:lnTo>
                  <a:lnTo>
                    <a:pt x="927" y="196"/>
                  </a:lnTo>
                  <a:lnTo>
                    <a:pt x="896" y="162"/>
                  </a:lnTo>
                  <a:lnTo>
                    <a:pt x="863" y="124"/>
                  </a:lnTo>
                  <a:lnTo>
                    <a:pt x="830" y="85"/>
                  </a:lnTo>
                  <a:lnTo>
                    <a:pt x="798" y="43"/>
                  </a:lnTo>
                  <a:lnTo>
                    <a:pt x="767" y="0"/>
                  </a:lnTo>
                  <a:lnTo>
                    <a:pt x="767" y="0"/>
                  </a:lnTo>
                  <a:lnTo>
                    <a:pt x="763" y="45"/>
                  </a:lnTo>
                  <a:lnTo>
                    <a:pt x="758" y="90"/>
                  </a:lnTo>
                  <a:lnTo>
                    <a:pt x="753" y="134"/>
                  </a:lnTo>
                  <a:lnTo>
                    <a:pt x="746" y="178"/>
                  </a:lnTo>
                  <a:lnTo>
                    <a:pt x="739" y="222"/>
                  </a:lnTo>
                  <a:lnTo>
                    <a:pt x="732" y="265"/>
                  </a:lnTo>
                  <a:lnTo>
                    <a:pt x="715" y="350"/>
                  </a:lnTo>
                  <a:lnTo>
                    <a:pt x="697" y="433"/>
                  </a:lnTo>
                  <a:lnTo>
                    <a:pt x="677" y="515"/>
                  </a:lnTo>
                  <a:lnTo>
                    <a:pt x="656" y="596"/>
                  </a:lnTo>
                  <a:lnTo>
                    <a:pt x="634" y="677"/>
                  </a:lnTo>
                  <a:lnTo>
                    <a:pt x="634" y="677"/>
                  </a:lnTo>
                  <a:lnTo>
                    <a:pt x="606" y="783"/>
                  </a:lnTo>
                  <a:lnTo>
                    <a:pt x="579" y="890"/>
                  </a:lnTo>
                  <a:lnTo>
                    <a:pt x="566" y="945"/>
                  </a:lnTo>
                  <a:lnTo>
                    <a:pt x="554" y="1000"/>
                  </a:lnTo>
                  <a:lnTo>
                    <a:pt x="543" y="1054"/>
                  </a:lnTo>
                  <a:lnTo>
                    <a:pt x="532" y="1111"/>
                  </a:lnTo>
                  <a:lnTo>
                    <a:pt x="522" y="1168"/>
                  </a:lnTo>
                  <a:lnTo>
                    <a:pt x="514" y="1226"/>
                  </a:lnTo>
                  <a:lnTo>
                    <a:pt x="506" y="1284"/>
                  </a:lnTo>
                  <a:lnTo>
                    <a:pt x="501" y="1345"/>
                  </a:lnTo>
                  <a:lnTo>
                    <a:pt x="498" y="1405"/>
                  </a:lnTo>
                  <a:lnTo>
                    <a:pt x="494" y="1467"/>
                  </a:lnTo>
                  <a:lnTo>
                    <a:pt x="494" y="1531"/>
                  </a:lnTo>
                  <a:lnTo>
                    <a:pt x="496" y="1595"/>
                  </a:lnTo>
                  <a:lnTo>
                    <a:pt x="496" y="1595"/>
                  </a:lnTo>
                  <a:lnTo>
                    <a:pt x="462" y="1602"/>
                  </a:lnTo>
                  <a:lnTo>
                    <a:pt x="429" y="1610"/>
                  </a:lnTo>
                  <a:lnTo>
                    <a:pt x="398" y="1617"/>
                  </a:lnTo>
                  <a:lnTo>
                    <a:pt x="365" y="1626"/>
                  </a:lnTo>
                  <a:lnTo>
                    <a:pt x="333" y="1636"/>
                  </a:lnTo>
                  <a:lnTo>
                    <a:pt x="301" y="1646"/>
                  </a:lnTo>
                  <a:lnTo>
                    <a:pt x="269" y="1657"/>
                  </a:lnTo>
                  <a:lnTo>
                    <a:pt x="238" y="1668"/>
                  </a:lnTo>
                  <a:lnTo>
                    <a:pt x="207" y="1679"/>
                  </a:lnTo>
                  <a:lnTo>
                    <a:pt x="177" y="1692"/>
                  </a:lnTo>
                  <a:lnTo>
                    <a:pt x="146" y="1705"/>
                  </a:lnTo>
                  <a:lnTo>
                    <a:pt x="116" y="1719"/>
                  </a:lnTo>
                  <a:lnTo>
                    <a:pt x="86" y="1733"/>
                  </a:lnTo>
                  <a:lnTo>
                    <a:pt x="57" y="1747"/>
                  </a:lnTo>
                  <a:lnTo>
                    <a:pt x="28" y="1763"/>
                  </a:lnTo>
                  <a:lnTo>
                    <a:pt x="0" y="1779"/>
                  </a:lnTo>
                  <a:lnTo>
                    <a:pt x="0"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52">
              <a:extLst>
                <a:ext uri="{FF2B5EF4-FFF2-40B4-BE49-F238E27FC236}">
                  <a16:creationId xmlns:a16="http://schemas.microsoft.com/office/drawing/2014/main" id="{E01C5CD8-7E73-4A9E-8ECE-364592496728}"/>
                </a:ext>
              </a:extLst>
            </p:cNvPr>
            <p:cNvSpPr>
              <a:spLocks/>
            </p:cNvSpPr>
            <p:nvPr/>
          </p:nvSpPr>
          <p:spPr bwMode="auto">
            <a:xfrm>
              <a:off x="4393411" y="3573016"/>
              <a:ext cx="661673" cy="556062"/>
            </a:xfrm>
            <a:custGeom>
              <a:avLst/>
              <a:gdLst>
                <a:gd name="T0" fmla="*/ 2439 w 3308"/>
                <a:gd name="T1" fmla="*/ 424 h 2777"/>
                <a:gd name="T2" fmla="*/ 2299 w 3308"/>
                <a:gd name="T3" fmla="*/ 271 h 2777"/>
                <a:gd name="T4" fmla="*/ 2133 w 3308"/>
                <a:gd name="T5" fmla="*/ 149 h 2777"/>
                <a:gd name="T6" fmla="*/ 1944 w 3308"/>
                <a:gd name="T7" fmla="*/ 60 h 2777"/>
                <a:gd name="T8" fmla="*/ 1737 w 3308"/>
                <a:gd name="T9" fmla="*/ 11 h 2777"/>
                <a:gd name="T10" fmla="*/ 1542 w 3308"/>
                <a:gd name="T11" fmla="*/ 1 h 2777"/>
                <a:gd name="T12" fmla="*/ 1261 w 3308"/>
                <a:gd name="T13" fmla="*/ 53 h 2777"/>
                <a:gd name="T14" fmla="*/ 1013 w 3308"/>
                <a:gd name="T15" fmla="*/ 172 h 2777"/>
                <a:gd name="T16" fmla="*/ 805 w 3308"/>
                <a:gd name="T17" fmla="*/ 351 h 2777"/>
                <a:gd name="T18" fmla="*/ 649 w 3308"/>
                <a:gd name="T19" fmla="*/ 576 h 2777"/>
                <a:gd name="T20" fmla="*/ 554 w 3308"/>
                <a:gd name="T21" fmla="*/ 840 h 2777"/>
                <a:gd name="T22" fmla="*/ 432 w 3308"/>
                <a:gd name="T23" fmla="*/ 922 h 2777"/>
                <a:gd name="T24" fmla="*/ 281 w 3308"/>
                <a:gd name="T25" fmla="*/ 1008 h 2777"/>
                <a:gd name="T26" fmla="*/ 155 w 3308"/>
                <a:gd name="T27" fmla="*/ 1128 h 2777"/>
                <a:gd name="T28" fmla="*/ 64 w 3308"/>
                <a:gd name="T29" fmla="*/ 1276 h 2777"/>
                <a:gd name="T30" fmla="*/ 10 w 3308"/>
                <a:gd name="T31" fmla="*/ 1446 h 2777"/>
                <a:gd name="T32" fmla="*/ 0 w 3308"/>
                <a:gd name="T33" fmla="*/ 1597 h 2777"/>
                <a:gd name="T34" fmla="*/ 28 w 3308"/>
                <a:gd name="T35" fmla="*/ 1765 h 2777"/>
                <a:gd name="T36" fmla="*/ 93 w 3308"/>
                <a:gd name="T37" fmla="*/ 1917 h 2777"/>
                <a:gd name="T38" fmla="*/ 190 w 3308"/>
                <a:gd name="T39" fmla="*/ 2048 h 2777"/>
                <a:gd name="T40" fmla="*/ 315 w 3308"/>
                <a:gd name="T41" fmla="*/ 2153 h 2777"/>
                <a:gd name="T42" fmla="*/ 462 w 3308"/>
                <a:gd name="T43" fmla="*/ 2226 h 2777"/>
                <a:gd name="T44" fmla="*/ 509 w 3308"/>
                <a:gd name="T45" fmla="*/ 2345 h 2777"/>
                <a:gd name="T46" fmla="*/ 575 w 3308"/>
                <a:gd name="T47" fmla="*/ 2496 h 2777"/>
                <a:gd name="T48" fmla="*/ 679 w 3308"/>
                <a:gd name="T49" fmla="*/ 2620 h 2777"/>
                <a:gd name="T50" fmla="*/ 813 w 3308"/>
                <a:gd name="T51" fmla="*/ 2712 h 2777"/>
                <a:gd name="T52" fmla="*/ 969 w 3308"/>
                <a:gd name="T53" fmla="*/ 2766 h 2777"/>
                <a:gd name="T54" fmla="*/ 1227 w 3308"/>
                <a:gd name="T55" fmla="*/ 2777 h 2777"/>
                <a:gd name="T56" fmla="*/ 1293 w 3308"/>
                <a:gd name="T57" fmla="*/ 2425 h 2777"/>
                <a:gd name="T58" fmla="*/ 1179 w 3308"/>
                <a:gd name="T59" fmla="*/ 2221 h 2777"/>
                <a:gd name="T60" fmla="*/ 1235 w 3308"/>
                <a:gd name="T61" fmla="*/ 2072 h 2777"/>
                <a:gd name="T62" fmla="*/ 1355 w 3308"/>
                <a:gd name="T63" fmla="*/ 2183 h 2777"/>
                <a:gd name="T64" fmla="*/ 1457 w 3308"/>
                <a:gd name="T65" fmla="*/ 1745 h 2777"/>
                <a:gd name="T66" fmla="*/ 1489 w 3308"/>
                <a:gd name="T67" fmla="*/ 1397 h 2777"/>
                <a:gd name="T68" fmla="*/ 1534 w 3308"/>
                <a:gd name="T69" fmla="*/ 1261 h 2777"/>
                <a:gd name="T70" fmla="*/ 1610 w 3308"/>
                <a:gd name="T71" fmla="*/ 1226 h 2777"/>
                <a:gd name="T72" fmla="*/ 1626 w 3308"/>
                <a:gd name="T73" fmla="*/ 1296 h 2777"/>
                <a:gd name="T74" fmla="*/ 1698 w 3308"/>
                <a:gd name="T75" fmla="*/ 1439 h 2777"/>
                <a:gd name="T76" fmla="*/ 1878 w 3308"/>
                <a:gd name="T77" fmla="*/ 1672 h 2777"/>
                <a:gd name="T78" fmla="*/ 1981 w 3308"/>
                <a:gd name="T79" fmla="*/ 1879 h 2777"/>
                <a:gd name="T80" fmla="*/ 2035 w 3308"/>
                <a:gd name="T81" fmla="*/ 2048 h 2777"/>
                <a:gd name="T82" fmla="*/ 2208 w 3308"/>
                <a:gd name="T83" fmla="*/ 2159 h 2777"/>
                <a:gd name="T84" fmla="*/ 2300 w 3308"/>
                <a:gd name="T85" fmla="*/ 2349 h 2777"/>
                <a:gd name="T86" fmla="*/ 2074 w 3308"/>
                <a:gd name="T87" fmla="*/ 2723 h 2777"/>
                <a:gd name="T88" fmla="*/ 2383 w 3308"/>
                <a:gd name="T89" fmla="*/ 2770 h 2777"/>
                <a:gd name="T90" fmla="*/ 2546 w 3308"/>
                <a:gd name="T91" fmla="*/ 2720 h 2777"/>
                <a:gd name="T92" fmla="*/ 2687 w 3308"/>
                <a:gd name="T93" fmla="*/ 2629 h 2777"/>
                <a:gd name="T94" fmla="*/ 2796 w 3308"/>
                <a:gd name="T95" fmla="*/ 2501 h 2777"/>
                <a:gd name="T96" fmla="*/ 2866 w 3308"/>
                <a:gd name="T97" fmla="*/ 2346 h 2777"/>
                <a:gd name="T98" fmla="*/ 2889 w 3308"/>
                <a:gd name="T99" fmla="*/ 2202 h 2777"/>
                <a:gd name="T100" fmla="*/ 3021 w 3308"/>
                <a:gd name="T101" fmla="*/ 2100 h 2777"/>
                <a:gd name="T102" fmla="*/ 3132 w 3308"/>
                <a:gd name="T103" fmla="*/ 1974 h 2777"/>
                <a:gd name="T104" fmla="*/ 3219 w 3308"/>
                <a:gd name="T105" fmla="*/ 1830 h 2777"/>
                <a:gd name="T106" fmla="*/ 3278 w 3308"/>
                <a:gd name="T107" fmla="*/ 1671 h 2777"/>
                <a:gd name="T108" fmla="*/ 3306 w 3308"/>
                <a:gd name="T109" fmla="*/ 1498 h 2777"/>
                <a:gd name="T110" fmla="*/ 3300 w 3308"/>
                <a:gd name="T111" fmla="*/ 1310 h 2777"/>
                <a:gd name="T112" fmla="*/ 3231 w 3308"/>
                <a:gd name="T113" fmla="*/ 1073 h 2777"/>
                <a:gd name="T114" fmla="*/ 3105 w 3308"/>
                <a:gd name="T115" fmla="*/ 866 h 2777"/>
                <a:gd name="T116" fmla="*/ 2930 w 3308"/>
                <a:gd name="T117" fmla="*/ 701 h 2777"/>
                <a:gd name="T118" fmla="*/ 2716 w 3308"/>
                <a:gd name="T119" fmla="*/ 588 h 2777"/>
                <a:gd name="T120" fmla="*/ 2513 w 3308"/>
                <a:gd name="T121" fmla="*/ 540 h 2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8" h="2777">
                  <a:moveTo>
                    <a:pt x="2513" y="540"/>
                  </a:moveTo>
                  <a:lnTo>
                    <a:pt x="2513" y="540"/>
                  </a:lnTo>
                  <a:lnTo>
                    <a:pt x="2497" y="509"/>
                  </a:lnTo>
                  <a:lnTo>
                    <a:pt x="2478" y="480"/>
                  </a:lnTo>
                  <a:lnTo>
                    <a:pt x="2458" y="452"/>
                  </a:lnTo>
                  <a:lnTo>
                    <a:pt x="2439" y="424"/>
                  </a:lnTo>
                  <a:lnTo>
                    <a:pt x="2417" y="397"/>
                  </a:lnTo>
                  <a:lnTo>
                    <a:pt x="2395" y="370"/>
                  </a:lnTo>
                  <a:lnTo>
                    <a:pt x="2373" y="344"/>
                  </a:lnTo>
                  <a:lnTo>
                    <a:pt x="2349" y="320"/>
                  </a:lnTo>
                  <a:lnTo>
                    <a:pt x="2324" y="296"/>
                  </a:lnTo>
                  <a:lnTo>
                    <a:pt x="2299" y="271"/>
                  </a:lnTo>
                  <a:lnTo>
                    <a:pt x="2273" y="249"/>
                  </a:lnTo>
                  <a:lnTo>
                    <a:pt x="2246" y="227"/>
                  </a:lnTo>
                  <a:lnTo>
                    <a:pt x="2219" y="206"/>
                  </a:lnTo>
                  <a:lnTo>
                    <a:pt x="2191" y="187"/>
                  </a:lnTo>
                  <a:lnTo>
                    <a:pt x="2162" y="167"/>
                  </a:lnTo>
                  <a:lnTo>
                    <a:pt x="2133" y="149"/>
                  </a:lnTo>
                  <a:lnTo>
                    <a:pt x="2102" y="132"/>
                  </a:lnTo>
                  <a:lnTo>
                    <a:pt x="2071" y="115"/>
                  </a:lnTo>
                  <a:lnTo>
                    <a:pt x="2041" y="100"/>
                  </a:lnTo>
                  <a:lnTo>
                    <a:pt x="2009" y="86"/>
                  </a:lnTo>
                  <a:lnTo>
                    <a:pt x="1977" y="72"/>
                  </a:lnTo>
                  <a:lnTo>
                    <a:pt x="1944" y="60"/>
                  </a:lnTo>
                  <a:lnTo>
                    <a:pt x="1911" y="49"/>
                  </a:lnTo>
                  <a:lnTo>
                    <a:pt x="1877" y="39"/>
                  </a:lnTo>
                  <a:lnTo>
                    <a:pt x="1843" y="31"/>
                  </a:lnTo>
                  <a:lnTo>
                    <a:pt x="1808" y="23"/>
                  </a:lnTo>
                  <a:lnTo>
                    <a:pt x="1772" y="16"/>
                  </a:lnTo>
                  <a:lnTo>
                    <a:pt x="1737" y="11"/>
                  </a:lnTo>
                  <a:lnTo>
                    <a:pt x="1701" y="6"/>
                  </a:lnTo>
                  <a:lnTo>
                    <a:pt x="1665" y="3"/>
                  </a:lnTo>
                  <a:lnTo>
                    <a:pt x="1628" y="1"/>
                  </a:lnTo>
                  <a:lnTo>
                    <a:pt x="1591" y="0"/>
                  </a:lnTo>
                  <a:lnTo>
                    <a:pt x="1591" y="0"/>
                  </a:lnTo>
                  <a:lnTo>
                    <a:pt x="1542" y="1"/>
                  </a:lnTo>
                  <a:lnTo>
                    <a:pt x="1493" y="4"/>
                  </a:lnTo>
                  <a:lnTo>
                    <a:pt x="1446" y="10"/>
                  </a:lnTo>
                  <a:lnTo>
                    <a:pt x="1399" y="17"/>
                  </a:lnTo>
                  <a:lnTo>
                    <a:pt x="1352" y="27"/>
                  </a:lnTo>
                  <a:lnTo>
                    <a:pt x="1306" y="39"/>
                  </a:lnTo>
                  <a:lnTo>
                    <a:pt x="1261" y="53"/>
                  </a:lnTo>
                  <a:lnTo>
                    <a:pt x="1217" y="68"/>
                  </a:lnTo>
                  <a:lnTo>
                    <a:pt x="1174" y="86"/>
                  </a:lnTo>
                  <a:lnTo>
                    <a:pt x="1133" y="104"/>
                  </a:lnTo>
                  <a:lnTo>
                    <a:pt x="1091" y="125"/>
                  </a:lnTo>
                  <a:lnTo>
                    <a:pt x="1051" y="148"/>
                  </a:lnTo>
                  <a:lnTo>
                    <a:pt x="1013" y="172"/>
                  </a:lnTo>
                  <a:lnTo>
                    <a:pt x="974" y="199"/>
                  </a:lnTo>
                  <a:lnTo>
                    <a:pt x="938" y="226"/>
                  </a:lnTo>
                  <a:lnTo>
                    <a:pt x="903" y="255"/>
                  </a:lnTo>
                  <a:lnTo>
                    <a:pt x="869" y="286"/>
                  </a:lnTo>
                  <a:lnTo>
                    <a:pt x="836" y="318"/>
                  </a:lnTo>
                  <a:lnTo>
                    <a:pt x="805" y="351"/>
                  </a:lnTo>
                  <a:lnTo>
                    <a:pt x="774" y="385"/>
                  </a:lnTo>
                  <a:lnTo>
                    <a:pt x="747" y="421"/>
                  </a:lnTo>
                  <a:lnTo>
                    <a:pt x="719" y="458"/>
                  </a:lnTo>
                  <a:lnTo>
                    <a:pt x="694" y="497"/>
                  </a:lnTo>
                  <a:lnTo>
                    <a:pt x="671" y="536"/>
                  </a:lnTo>
                  <a:lnTo>
                    <a:pt x="649" y="576"/>
                  </a:lnTo>
                  <a:lnTo>
                    <a:pt x="628" y="618"/>
                  </a:lnTo>
                  <a:lnTo>
                    <a:pt x="610" y="661"/>
                  </a:lnTo>
                  <a:lnTo>
                    <a:pt x="593" y="703"/>
                  </a:lnTo>
                  <a:lnTo>
                    <a:pt x="578" y="749"/>
                  </a:lnTo>
                  <a:lnTo>
                    <a:pt x="565" y="794"/>
                  </a:lnTo>
                  <a:lnTo>
                    <a:pt x="554" y="840"/>
                  </a:lnTo>
                  <a:lnTo>
                    <a:pt x="545" y="886"/>
                  </a:lnTo>
                  <a:lnTo>
                    <a:pt x="545" y="886"/>
                  </a:lnTo>
                  <a:lnTo>
                    <a:pt x="517" y="894"/>
                  </a:lnTo>
                  <a:lnTo>
                    <a:pt x="488" y="901"/>
                  </a:lnTo>
                  <a:lnTo>
                    <a:pt x="460" y="911"/>
                  </a:lnTo>
                  <a:lnTo>
                    <a:pt x="432" y="922"/>
                  </a:lnTo>
                  <a:lnTo>
                    <a:pt x="406" y="933"/>
                  </a:lnTo>
                  <a:lnTo>
                    <a:pt x="379" y="946"/>
                  </a:lnTo>
                  <a:lnTo>
                    <a:pt x="354" y="961"/>
                  </a:lnTo>
                  <a:lnTo>
                    <a:pt x="329" y="975"/>
                  </a:lnTo>
                  <a:lnTo>
                    <a:pt x="305" y="991"/>
                  </a:lnTo>
                  <a:lnTo>
                    <a:pt x="281" y="1008"/>
                  </a:lnTo>
                  <a:lnTo>
                    <a:pt x="257" y="1026"/>
                  </a:lnTo>
                  <a:lnTo>
                    <a:pt x="235" y="1044"/>
                  </a:lnTo>
                  <a:lnTo>
                    <a:pt x="215" y="1064"/>
                  </a:lnTo>
                  <a:lnTo>
                    <a:pt x="194" y="1085"/>
                  </a:lnTo>
                  <a:lnTo>
                    <a:pt x="174" y="1106"/>
                  </a:lnTo>
                  <a:lnTo>
                    <a:pt x="155" y="1128"/>
                  </a:lnTo>
                  <a:lnTo>
                    <a:pt x="138" y="1151"/>
                  </a:lnTo>
                  <a:lnTo>
                    <a:pt x="121" y="1175"/>
                  </a:lnTo>
                  <a:lnTo>
                    <a:pt x="105" y="1199"/>
                  </a:lnTo>
                  <a:lnTo>
                    <a:pt x="90" y="1225"/>
                  </a:lnTo>
                  <a:lnTo>
                    <a:pt x="76" y="1250"/>
                  </a:lnTo>
                  <a:lnTo>
                    <a:pt x="64" y="1276"/>
                  </a:lnTo>
                  <a:lnTo>
                    <a:pt x="52" y="1304"/>
                  </a:lnTo>
                  <a:lnTo>
                    <a:pt x="41" y="1331"/>
                  </a:lnTo>
                  <a:lnTo>
                    <a:pt x="32" y="1359"/>
                  </a:lnTo>
                  <a:lnTo>
                    <a:pt x="23" y="1387"/>
                  </a:lnTo>
                  <a:lnTo>
                    <a:pt x="17" y="1417"/>
                  </a:lnTo>
                  <a:lnTo>
                    <a:pt x="10" y="1446"/>
                  </a:lnTo>
                  <a:lnTo>
                    <a:pt x="6" y="1476"/>
                  </a:lnTo>
                  <a:lnTo>
                    <a:pt x="2" y="1506"/>
                  </a:lnTo>
                  <a:lnTo>
                    <a:pt x="0" y="1537"/>
                  </a:lnTo>
                  <a:lnTo>
                    <a:pt x="0" y="1569"/>
                  </a:lnTo>
                  <a:lnTo>
                    <a:pt x="0" y="1569"/>
                  </a:lnTo>
                  <a:lnTo>
                    <a:pt x="0" y="1597"/>
                  </a:lnTo>
                  <a:lnTo>
                    <a:pt x="2" y="1626"/>
                  </a:lnTo>
                  <a:lnTo>
                    <a:pt x="5" y="1654"/>
                  </a:lnTo>
                  <a:lnTo>
                    <a:pt x="9" y="1683"/>
                  </a:lnTo>
                  <a:lnTo>
                    <a:pt x="14" y="1711"/>
                  </a:lnTo>
                  <a:lnTo>
                    <a:pt x="20" y="1738"/>
                  </a:lnTo>
                  <a:lnTo>
                    <a:pt x="28" y="1765"/>
                  </a:lnTo>
                  <a:lnTo>
                    <a:pt x="36" y="1792"/>
                  </a:lnTo>
                  <a:lnTo>
                    <a:pt x="45" y="1817"/>
                  </a:lnTo>
                  <a:lnTo>
                    <a:pt x="56" y="1844"/>
                  </a:lnTo>
                  <a:lnTo>
                    <a:pt x="67" y="1869"/>
                  </a:lnTo>
                  <a:lnTo>
                    <a:pt x="79" y="1893"/>
                  </a:lnTo>
                  <a:lnTo>
                    <a:pt x="93" y="1917"/>
                  </a:lnTo>
                  <a:lnTo>
                    <a:pt x="107" y="1940"/>
                  </a:lnTo>
                  <a:lnTo>
                    <a:pt x="122" y="1963"/>
                  </a:lnTo>
                  <a:lnTo>
                    <a:pt x="138" y="1985"/>
                  </a:lnTo>
                  <a:lnTo>
                    <a:pt x="154" y="2006"/>
                  </a:lnTo>
                  <a:lnTo>
                    <a:pt x="172" y="2027"/>
                  </a:lnTo>
                  <a:lnTo>
                    <a:pt x="190" y="2048"/>
                  </a:lnTo>
                  <a:lnTo>
                    <a:pt x="209" y="2067"/>
                  </a:lnTo>
                  <a:lnTo>
                    <a:pt x="229" y="2085"/>
                  </a:lnTo>
                  <a:lnTo>
                    <a:pt x="250" y="2103"/>
                  </a:lnTo>
                  <a:lnTo>
                    <a:pt x="271" y="2121"/>
                  </a:lnTo>
                  <a:lnTo>
                    <a:pt x="293" y="2137"/>
                  </a:lnTo>
                  <a:lnTo>
                    <a:pt x="315" y="2153"/>
                  </a:lnTo>
                  <a:lnTo>
                    <a:pt x="338" y="2167"/>
                  </a:lnTo>
                  <a:lnTo>
                    <a:pt x="362" y="2181"/>
                  </a:lnTo>
                  <a:lnTo>
                    <a:pt x="386" y="2193"/>
                  </a:lnTo>
                  <a:lnTo>
                    <a:pt x="410" y="2205"/>
                  </a:lnTo>
                  <a:lnTo>
                    <a:pt x="436" y="2216"/>
                  </a:lnTo>
                  <a:lnTo>
                    <a:pt x="462" y="2226"/>
                  </a:lnTo>
                  <a:lnTo>
                    <a:pt x="488" y="2235"/>
                  </a:lnTo>
                  <a:lnTo>
                    <a:pt x="488" y="2235"/>
                  </a:lnTo>
                  <a:lnTo>
                    <a:pt x="492" y="2264"/>
                  </a:lnTo>
                  <a:lnTo>
                    <a:pt x="496" y="2291"/>
                  </a:lnTo>
                  <a:lnTo>
                    <a:pt x="502" y="2319"/>
                  </a:lnTo>
                  <a:lnTo>
                    <a:pt x="509" y="2345"/>
                  </a:lnTo>
                  <a:lnTo>
                    <a:pt x="517" y="2371"/>
                  </a:lnTo>
                  <a:lnTo>
                    <a:pt x="527" y="2398"/>
                  </a:lnTo>
                  <a:lnTo>
                    <a:pt x="537" y="2423"/>
                  </a:lnTo>
                  <a:lnTo>
                    <a:pt x="549" y="2447"/>
                  </a:lnTo>
                  <a:lnTo>
                    <a:pt x="562" y="2471"/>
                  </a:lnTo>
                  <a:lnTo>
                    <a:pt x="575" y="2496"/>
                  </a:lnTo>
                  <a:lnTo>
                    <a:pt x="591" y="2518"/>
                  </a:lnTo>
                  <a:lnTo>
                    <a:pt x="606" y="2540"/>
                  </a:lnTo>
                  <a:lnTo>
                    <a:pt x="624" y="2561"/>
                  </a:lnTo>
                  <a:lnTo>
                    <a:pt x="641" y="2581"/>
                  </a:lnTo>
                  <a:lnTo>
                    <a:pt x="660" y="2601"/>
                  </a:lnTo>
                  <a:lnTo>
                    <a:pt x="679" y="2620"/>
                  </a:lnTo>
                  <a:lnTo>
                    <a:pt x="699" y="2637"/>
                  </a:lnTo>
                  <a:lnTo>
                    <a:pt x="720" y="2654"/>
                  </a:lnTo>
                  <a:lnTo>
                    <a:pt x="742" y="2670"/>
                  </a:lnTo>
                  <a:lnTo>
                    <a:pt x="765" y="2686"/>
                  </a:lnTo>
                  <a:lnTo>
                    <a:pt x="788" y="2699"/>
                  </a:lnTo>
                  <a:lnTo>
                    <a:pt x="813" y="2712"/>
                  </a:lnTo>
                  <a:lnTo>
                    <a:pt x="837" y="2724"/>
                  </a:lnTo>
                  <a:lnTo>
                    <a:pt x="862" y="2734"/>
                  </a:lnTo>
                  <a:lnTo>
                    <a:pt x="889" y="2744"/>
                  </a:lnTo>
                  <a:lnTo>
                    <a:pt x="915" y="2753"/>
                  </a:lnTo>
                  <a:lnTo>
                    <a:pt x="941" y="2759"/>
                  </a:lnTo>
                  <a:lnTo>
                    <a:pt x="969" y="2766"/>
                  </a:lnTo>
                  <a:lnTo>
                    <a:pt x="996" y="2770"/>
                  </a:lnTo>
                  <a:lnTo>
                    <a:pt x="1025" y="2774"/>
                  </a:lnTo>
                  <a:lnTo>
                    <a:pt x="1053" y="2776"/>
                  </a:lnTo>
                  <a:lnTo>
                    <a:pt x="1082" y="2777"/>
                  </a:lnTo>
                  <a:lnTo>
                    <a:pt x="1227" y="2777"/>
                  </a:lnTo>
                  <a:lnTo>
                    <a:pt x="1227" y="2777"/>
                  </a:lnTo>
                  <a:lnTo>
                    <a:pt x="1233" y="2731"/>
                  </a:lnTo>
                  <a:lnTo>
                    <a:pt x="1239" y="2686"/>
                  </a:lnTo>
                  <a:lnTo>
                    <a:pt x="1247" y="2641"/>
                  </a:lnTo>
                  <a:lnTo>
                    <a:pt x="1256" y="2597"/>
                  </a:lnTo>
                  <a:lnTo>
                    <a:pt x="1273" y="2510"/>
                  </a:lnTo>
                  <a:lnTo>
                    <a:pt x="1293" y="2425"/>
                  </a:lnTo>
                  <a:lnTo>
                    <a:pt x="1293" y="2425"/>
                  </a:lnTo>
                  <a:lnTo>
                    <a:pt x="1272" y="2382"/>
                  </a:lnTo>
                  <a:lnTo>
                    <a:pt x="1250" y="2342"/>
                  </a:lnTo>
                  <a:lnTo>
                    <a:pt x="1227" y="2301"/>
                  </a:lnTo>
                  <a:lnTo>
                    <a:pt x="1203" y="2260"/>
                  </a:lnTo>
                  <a:lnTo>
                    <a:pt x="1179" y="2221"/>
                  </a:lnTo>
                  <a:lnTo>
                    <a:pt x="1153" y="2182"/>
                  </a:lnTo>
                  <a:lnTo>
                    <a:pt x="1126" y="2144"/>
                  </a:lnTo>
                  <a:lnTo>
                    <a:pt x="1099" y="2106"/>
                  </a:lnTo>
                  <a:lnTo>
                    <a:pt x="1196" y="2019"/>
                  </a:lnTo>
                  <a:lnTo>
                    <a:pt x="1196" y="2019"/>
                  </a:lnTo>
                  <a:lnTo>
                    <a:pt x="1235" y="2072"/>
                  </a:lnTo>
                  <a:lnTo>
                    <a:pt x="1272" y="2126"/>
                  </a:lnTo>
                  <a:lnTo>
                    <a:pt x="1307" y="2181"/>
                  </a:lnTo>
                  <a:lnTo>
                    <a:pt x="1340" y="2237"/>
                  </a:lnTo>
                  <a:lnTo>
                    <a:pt x="1340" y="2237"/>
                  </a:lnTo>
                  <a:lnTo>
                    <a:pt x="1355" y="2183"/>
                  </a:lnTo>
                  <a:lnTo>
                    <a:pt x="1355" y="2183"/>
                  </a:lnTo>
                  <a:lnTo>
                    <a:pt x="1383" y="2074"/>
                  </a:lnTo>
                  <a:lnTo>
                    <a:pt x="1411" y="1964"/>
                  </a:lnTo>
                  <a:lnTo>
                    <a:pt x="1424" y="1911"/>
                  </a:lnTo>
                  <a:lnTo>
                    <a:pt x="1436" y="1856"/>
                  </a:lnTo>
                  <a:lnTo>
                    <a:pt x="1447" y="1801"/>
                  </a:lnTo>
                  <a:lnTo>
                    <a:pt x="1457" y="1745"/>
                  </a:lnTo>
                  <a:lnTo>
                    <a:pt x="1466" y="1689"/>
                  </a:lnTo>
                  <a:lnTo>
                    <a:pt x="1473" y="1632"/>
                  </a:lnTo>
                  <a:lnTo>
                    <a:pt x="1480" y="1575"/>
                  </a:lnTo>
                  <a:lnTo>
                    <a:pt x="1484" y="1517"/>
                  </a:lnTo>
                  <a:lnTo>
                    <a:pt x="1488" y="1458"/>
                  </a:lnTo>
                  <a:lnTo>
                    <a:pt x="1489" y="1397"/>
                  </a:lnTo>
                  <a:lnTo>
                    <a:pt x="1488" y="1337"/>
                  </a:lnTo>
                  <a:lnTo>
                    <a:pt x="1484" y="1274"/>
                  </a:lnTo>
                  <a:lnTo>
                    <a:pt x="1484" y="1274"/>
                  </a:lnTo>
                  <a:lnTo>
                    <a:pt x="1501" y="1271"/>
                  </a:lnTo>
                  <a:lnTo>
                    <a:pt x="1517" y="1266"/>
                  </a:lnTo>
                  <a:lnTo>
                    <a:pt x="1534" y="1261"/>
                  </a:lnTo>
                  <a:lnTo>
                    <a:pt x="1550" y="1255"/>
                  </a:lnTo>
                  <a:lnTo>
                    <a:pt x="1566" y="1249"/>
                  </a:lnTo>
                  <a:lnTo>
                    <a:pt x="1581" y="1242"/>
                  </a:lnTo>
                  <a:lnTo>
                    <a:pt x="1595" y="1234"/>
                  </a:lnTo>
                  <a:lnTo>
                    <a:pt x="1610" y="1226"/>
                  </a:lnTo>
                  <a:lnTo>
                    <a:pt x="1610" y="1226"/>
                  </a:lnTo>
                  <a:lnTo>
                    <a:pt x="1610" y="1226"/>
                  </a:lnTo>
                  <a:lnTo>
                    <a:pt x="1610" y="1226"/>
                  </a:lnTo>
                  <a:lnTo>
                    <a:pt x="1610" y="1226"/>
                  </a:lnTo>
                  <a:lnTo>
                    <a:pt x="1614" y="1249"/>
                  </a:lnTo>
                  <a:lnTo>
                    <a:pt x="1620" y="1272"/>
                  </a:lnTo>
                  <a:lnTo>
                    <a:pt x="1626" y="1296"/>
                  </a:lnTo>
                  <a:lnTo>
                    <a:pt x="1635" y="1319"/>
                  </a:lnTo>
                  <a:lnTo>
                    <a:pt x="1646" y="1343"/>
                  </a:lnTo>
                  <a:lnTo>
                    <a:pt x="1657" y="1367"/>
                  </a:lnTo>
                  <a:lnTo>
                    <a:pt x="1669" y="1392"/>
                  </a:lnTo>
                  <a:lnTo>
                    <a:pt x="1682" y="1415"/>
                  </a:lnTo>
                  <a:lnTo>
                    <a:pt x="1698" y="1439"/>
                  </a:lnTo>
                  <a:lnTo>
                    <a:pt x="1712" y="1463"/>
                  </a:lnTo>
                  <a:lnTo>
                    <a:pt x="1744" y="1509"/>
                  </a:lnTo>
                  <a:lnTo>
                    <a:pt x="1778" y="1553"/>
                  </a:lnTo>
                  <a:lnTo>
                    <a:pt x="1812" y="1596"/>
                  </a:lnTo>
                  <a:lnTo>
                    <a:pt x="1845" y="1636"/>
                  </a:lnTo>
                  <a:lnTo>
                    <a:pt x="1878" y="1672"/>
                  </a:lnTo>
                  <a:lnTo>
                    <a:pt x="1908" y="1704"/>
                  </a:lnTo>
                  <a:lnTo>
                    <a:pt x="1935" y="1731"/>
                  </a:lnTo>
                  <a:lnTo>
                    <a:pt x="1976" y="1771"/>
                  </a:lnTo>
                  <a:lnTo>
                    <a:pt x="1991" y="1786"/>
                  </a:lnTo>
                  <a:lnTo>
                    <a:pt x="1991" y="1786"/>
                  </a:lnTo>
                  <a:lnTo>
                    <a:pt x="1981" y="1879"/>
                  </a:lnTo>
                  <a:lnTo>
                    <a:pt x="1970" y="1968"/>
                  </a:lnTo>
                  <a:lnTo>
                    <a:pt x="1958" y="2054"/>
                  </a:lnTo>
                  <a:lnTo>
                    <a:pt x="1947" y="2134"/>
                  </a:lnTo>
                  <a:lnTo>
                    <a:pt x="1947" y="2134"/>
                  </a:lnTo>
                  <a:lnTo>
                    <a:pt x="1998" y="2083"/>
                  </a:lnTo>
                  <a:lnTo>
                    <a:pt x="2035" y="2048"/>
                  </a:lnTo>
                  <a:lnTo>
                    <a:pt x="2058" y="2028"/>
                  </a:lnTo>
                  <a:lnTo>
                    <a:pt x="2066" y="2022"/>
                  </a:lnTo>
                  <a:lnTo>
                    <a:pt x="2066" y="2022"/>
                  </a:lnTo>
                  <a:lnTo>
                    <a:pt x="2107" y="2063"/>
                  </a:lnTo>
                  <a:lnTo>
                    <a:pt x="2152" y="2107"/>
                  </a:lnTo>
                  <a:lnTo>
                    <a:pt x="2208" y="2159"/>
                  </a:lnTo>
                  <a:lnTo>
                    <a:pt x="2208" y="2159"/>
                  </a:lnTo>
                  <a:lnTo>
                    <a:pt x="2255" y="2202"/>
                  </a:lnTo>
                  <a:lnTo>
                    <a:pt x="2301" y="2240"/>
                  </a:lnTo>
                  <a:lnTo>
                    <a:pt x="2351" y="2281"/>
                  </a:lnTo>
                  <a:lnTo>
                    <a:pt x="2351" y="2281"/>
                  </a:lnTo>
                  <a:lnTo>
                    <a:pt x="2300" y="2349"/>
                  </a:lnTo>
                  <a:lnTo>
                    <a:pt x="2254" y="2416"/>
                  </a:lnTo>
                  <a:lnTo>
                    <a:pt x="2211" y="2481"/>
                  </a:lnTo>
                  <a:lnTo>
                    <a:pt x="2172" y="2546"/>
                  </a:lnTo>
                  <a:lnTo>
                    <a:pt x="2135" y="2608"/>
                  </a:lnTo>
                  <a:lnTo>
                    <a:pt x="2103" y="2667"/>
                  </a:lnTo>
                  <a:lnTo>
                    <a:pt x="2074" y="2723"/>
                  </a:lnTo>
                  <a:lnTo>
                    <a:pt x="2047" y="2777"/>
                  </a:lnTo>
                  <a:lnTo>
                    <a:pt x="2294" y="2777"/>
                  </a:lnTo>
                  <a:lnTo>
                    <a:pt x="2294" y="2777"/>
                  </a:lnTo>
                  <a:lnTo>
                    <a:pt x="2323" y="2776"/>
                  </a:lnTo>
                  <a:lnTo>
                    <a:pt x="2353" y="2774"/>
                  </a:lnTo>
                  <a:lnTo>
                    <a:pt x="2383" y="2770"/>
                  </a:lnTo>
                  <a:lnTo>
                    <a:pt x="2411" y="2765"/>
                  </a:lnTo>
                  <a:lnTo>
                    <a:pt x="2440" y="2758"/>
                  </a:lnTo>
                  <a:lnTo>
                    <a:pt x="2467" y="2751"/>
                  </a:lnTo>
                  <a:lnTo>
                    <a:pt x="2495" y="2742"/>
                  </a:lnTo>
                  <a:lnTo>
                    <a:pt x="2521" y="2732"/>
                  </a:lnTo>
                  <a:lnTo>
                    <a:pt x="2546" y="2720"/>
                  </a:lnTo>
                  <a:lnTo>
                    <a:pt x="2572" y="2708"/>
                  </a:lnTo>
                  <a:lnTo>
                    <a:pt x="2597" y="2693"/>
                  </a:lnTo>
                  <a:lnTo>
                    <a:pt x="2620" y="2679"/>
                  </a:lnTo>
                  <a:lnTo>
                    <a:pt x="2643" y="2663"/>
                  </a:lnTo>
                  <a:lnTo>
                    <a:pt x="2666" y="2646"/>
                  </a:lnTo>
                  <a:lnTo>
                    <a:pt x="2687" y="2629"/>
                  </a:lnTo>
                  <a:lnTo>
                    <a:pt x="2708" y="2609"/>
                  </a:lnTo>
                  <a:lnTo>
                    <a:pt x="2728" y="2589"/>
                  </a:lnTo>
                  <a:lnTo>
                    <a:pt x="2747" y="2568"/>
                  </a:lnTo>
                  <a:lnTo>
                    <a:pt x="2764" y="2547"/>
                  </a:lnTo>
                  <a:lnTo>
                    <a:pt x="2781" y="2524"/>
                  </a:lnTo>
                  <a:lnTo>
                    <a:pt x="2796" y="2501"/>
                  </a:lnTo>
                  <a:lnTo>
                    <a:pt x="2811" y="2477"/>
                  </a:lnTo>
                  <a:lnTo>
                    <a:pt x="2825" y="2453"/>
                  </a:lnTo>
                  <a:lnTo>
                    <a:pt x="2837" y="2426"/>
                  </a:lnTo>
                  <a:lnTo>
                    <a:pt x="2848" y="2401"/>
                  </a:lnTo>
                  <a:lnTo>
                    <a:pt x="2858" y="2373"/>
                  </a:lnTo>
                  <a:lnTo>
                    <a:pt x="2866" y="2346"/>
                  </a:lnTo>
                  <a:lnTo>
                    <a:pt x="2874" y="2319"/>
                  </a:lnTo>
                  <a:lnTo>
                    <a:pt x="2880" y="2290"/>
                  </a:lnTo>
                  <a:lnTo>
                    <a:pt x="2885" y="2261"/>
                  </a:lnTo>
                  <a:lnTo>
                    <a:pt x="2888" y="2232"/>
                  </a:lnTo>
                  <a:lnTo>
                    <a:pt x="2889" y="2202"/>
                  </a:lnTo>
                  <a:lnTo>
                    <a:pt x="2889" y="2202"/>
                  </a:lnTo>
                  <a:lnTo>
                    <a:pt x="2913" y="2187"/>
                  </a:lnTo>
                  <a:lnTo>
                    <a:pt x="2936" y="2171"/>
                  </a:lnTo>
                  <a:lnTo>
                    <a:pt x="2958" y="2154"/>
                  </a:lnTo>
                  <a:lnTo>
                    <a:pt x="2980" y="2136"/>
                  </a:lnTo>
                  <a:lnTo>
                    <a:pt x="3001" y="2118"/>
                  </a:lnTo>
                  <a:lnTo>
                    <a:pt x="3021" y="2100"/>
                  </a:lnTo>
                  <a:lnTo>
                    <a:pt x="3041" y="2080"/>
                  </a:lnTo>
                  <a:lnTo>
                    <a:pt x="3061" y="2060"/>
                  </a:lnTo>
                  <a:lnTo>
                    <a:pt x="3080" y="2039"/>
                  </a:lnTo>
                  <a:lnTo>
                    <a:pt x="3098" y="2018"/>
                  </a:lnTo>
                  <a:lnTo>
                    <a:pt x="3116" y="1996"/>
                  </a:lnTo>
                  <a:lnTo>
                    <a:pt x="3132" y="1974"/>
                  </a:lnTo>
                  <a:lnTo>
                    <a:pt x="3149" y="1952"/>
                  </a:lnTo>
                  <a:lnTo>
                    <a:pt x="3164" y="1928"/>
                  </a:lnTo>
                  <a:lnTo>
                    <a:pt x="3179" y="1905"/>
                  </a:lnTo>
                  <a:lnTo>
                    <a:pt x="3193" y="1881"/>
                  </a:lnTo>
                  <a:lnTo>
                    <a:pt x="3206" y="1856"/>
                  </a:lnTo>
                  <a:lnTo>
                    <a:pt x="3219" y="1830"/>
                  </a:lnTo>
                  <a:lnTo>
                    <a:pt x="3231" y="1805"/>
                  </a:lnTo>
                  <a:lnTo>
                    <a:pt x="3242" y="1779"/>
                  </a:lnTo>
                  <a:lnTo>
                    <a:pt x="3252" y="1752"/>
                  </a:lnTo>
                  <a:lnTo>
                    <a:pt x="3261" y="1726"/>
                  </a:lnTo>
                  <a:lnTo>
                    <a:pt x="3270" y="1698"/>
                  </a:lnTo>
                  <a:lnTo>
                    <a:pt x="3278" y="1671"/>
                  </a:lnTo>
                  <a:lnTo>
                    <a:pt x="3285" y="1642"/>
                  </a:lnTo>
                  <a:lnTo>
                    <a:pt x="3291" y="1615"/>
                  </a:lnTo>
                  <a:lnTo>
                    <a:pt x="3296" y="1586"/>
                  </a:lnTo>
                  <a:lnTo>
                    <a:pt x="3301" y="1557"/>
                  </a:lnTo>
                  <a:lnTo>
                    <a:pt x="3304" y="1528"/>
                  </a:lnTo>
                  <a:lnTo>
                    <a:pt x="3306" y="1498"/>
                  </a:lnTo>
                  <a:lnTo>
                    <a:pt x="3307" y="1469"/>
                  </a:lnTo>
                  <a:lnTo>
                    <a:pt x="3308" y="1439"/>
                  </a:lnTo>
                  <a:lnTo>
                    <a:pt x="3308" y="1439"/>
                  </a:lnTo>
                  <a:lnTo>
                    <a:pt x="3307" y="1395"/>
                  </a:lnTo>
                  <a:lnTo>
                    <a:pt x="3304" y="1352"/>
                  </a:lnTo>
                  <a:lnTo>
                    <a:pt x="3300" y="1310"/>
                  </a:lnTo>
                  <a:lnTo>
                    <a:pt x="3292" y="1269"/>
                  </a:lnTo>
                  <a:lnTo>
                    <a:pt x="3283" y="1228"/>
                  </a:lnTo>
                  <a:lnTo>
                    <a:pt x="3273" y="1188"/>
                  </a:lnTo>
                  <a:lnTo>
                    <a:pt x="3261" y="1149"/>
                  </a:lnTo>
                  <a:lnTo>
                    <a:pt x="3247" y="1110"/>
                  </a:lnTo>
                  <a:lnTo>
                    <a:pt x="3231" y="1073"/>
                  </a:lnTo>
                  <a:lnTo>
                    <a:pt x="3214" y="1035"/>
                  </a:lnTo>
                  <a:lnTo>
                    <a:pt x="3195" y="999"/>
                  </a:lnTo>
                  <a:lnTo>
                    <a:pt x="3174" y="965"/>
                  </a:lnTo>
                  <a:lnTo>
                    <a:pt x="3153" y="931"/>
                  </a:lnTo>
                  <a:lnTo>
                    <a:pt x="3129" y="898"/>
                  </a:lnTo>
                  <a:lnTo>
                    <a:pt x="3105" y="866"/>
                  </a:lnTo>
                  <a:lnTo>
                    <a:pt x="3079" y="835"/>
                  </a:lnTo>
                  <a:lnTo>
                    <a:pt x="3051" y="806"/>
                  </a:lnTo>
                  <a:lnTo>
                    <a:pt x="3022" y="778"/>
                  </a:lnTo>
                  <a:lnTo>
                    <a:pt x="2993" y="751"/>
                  </a:lnTo>
                  <a:lnTo>
                    <a:pt x="2962" y="725"/>
                  </a:lnTo>
                  <a:lnTo>
                    <a:pt x="2930" y="701"/>
                  </a:lnTo>
                  <a:lnTo>
                    <a:pt x="2896" y="678"/>
                  </a:lnTo>
                  <a:lnTo>
                    <a:pt x="2862" y="657"/>
                  </a:lnTo>
                  <a:lnTo>
                    <a:pt x="2827" y="637"/>
                  </a:lnTo>
                  <a:lnTo>
                    <a:pt x="2791" y="619"/>
                  </a:lnTo>
                  <a:lnTo>
                    <a:pt x="2753" y="602"/>
                  </a:lnTo>
                  <a:lnTo>
                    <a:pt x="2716" y="588"/>
                  </a:lnTo>
                  <a:lnTo>
                    <a:pt x="2676" y="575"/>
                  </a:lnTo>
                  <a:lnTo>
                    <a:pt x="2637" y="563"/>
                  </a:lnTo>
                  <a:lnTo>
                    <a:pt x="2597" y="553"/>
                  </a:lnTo>
                  <a:lnTo>
                    <a:pt x="2555" y="545"/>
                  </a:lnTo>
                  <a:lnTo>
                    <a:pt x="2513" y="540"/>
                  </a:lnTo>
                  <a:lnTo>
                    <a:pt x="2513"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4" name="Grupa 53">
            <a:extLst>
              <a:ext uri="{FF2B5EF4-FFF2-40B4-BE49-F238E27FC236}">
                <a16:creationId xmlns:a16="http://schemas.microsoft.com/office/drawing/2014/main" id="{1B12ED9F-F945-497A-979B-1C08858FD19F}"/>
              </a:ext>
            </a:extLst>
          </p:cNvPr>
          <p:cNvGrpSpPr/>
          <p:nvPr/>
        </p:nvGrpSpPr>
        <p:grpSpPr>
          <a:xfrm>
            <a:off x="1317573" y="4249007"/>
            <a:ext cx="519171" cy="481921"/>
            <a:chOff x="7212013" y="4583113"/>
            <a:chExt cx="708025" cy="657225"/>
          </a:xfrm>
          <a:solidFill>
            <a:srgbClr val="FF9966"/>
          </a:solidFill>
        </p:grpSpPr>
        <p:sp>
          <p:nvSpPr>
            <p:cNvPr id="55" name="Freeform 69">
              <a:extLst>
                <a:ext uri="{FF2B5EF4-FFF2-40B4-BE49-F238E27FC236}">
                  <a16:creationId xmlns:a16="http://schemas.microsoft.com/office/drawing/2014/main" id="{D11AE8E9-7CA6-4714-A78C-4B8ECB708920}"/>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70">
              <a:extLst>
                <a:ext uri="{FF2B5EF4-FFF2-40B4-BE49-F238E27FC236}">
                  <a16:creationId xmlns:a16="http://schemas.microsoft.com/office/drawing/2014/main" id="{7B51E864-BFEA-4810-8C94-650397284ECF}"/>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71">
              <a:extLst>
                <a:ext uri="{FF2B5EF4-FFF2-40B4-BE49-F238E27FC236}">
                  <a16:creationId xmlns:a16="http://schemas.microsoft.com/office/drawing/2014/main" id="{39A64065-0414-4955-8B54-96BB30BFBDD0}"/>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72">
              <a:extLst>
                <a:ext uri="{FF2B5EF4-FFF2-40B4-BE49-F238E27FC236}">
                  <a16:creationId xmlns:a16="http://schemas.microsoft.com/office/drawing/2014/main" id="{BBF55B53-FDC4-4B11-B759-D927E499F450}"/>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73">
              <a:extLst>
                <a:ext uri="{FF2B5EF4-FFF2-40B4-BE49-F238E27FC236}">
                  <a16:creationId xmlns:a16="http://schemas.microsoft.com/office/drawing/2014/main" id="{CA1A748D-F8E2-4ECC-A79D-E871DB1E4D9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74">
              <a:extLst>
                <a:ext uri="{FF2B5EF4-FFF2-40B4-BE49-F238E27FC236}">
                  <a16:creationId xmlns:a16="http://schemas.microsoft.com/office/drawing/2014/main" id="{BF232379-8922-4512-9DFA-ED05A0FB843E}"/>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75">
              <a:extLst>
                <a:ext uri="{FF2B5EF4-FFF2-40B4-BE49-F238E27FC236}">
                  <a16:creationId xmlns:a16="http://schemas.microsoft.com/office/drawing/2014/main" id="{66A90135-985E-4F7D-B85C-71BE119BF9A7}"/>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76">
              <a:extLst>
                <a:ext uri="{FF2B5EF4-FFF2-40B4-BE49-F238E27FC236}">
                  <a16:creationId xmlns:a16="http://schemas.microsoft.com/office/drawing/2014/main" id="{9D1CAF01-2FAA-4D01-8A1E-D4BE835FC362}"/>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77">
              <a:extLst>
                <a:ext uri="{FF2B5EF4-FFF2-40B4-BE49-F238E27FC236}">
                  <a16:creationId xmlns:a16="http://schemas.microsoft.com/office/drawing/2014/main" id="{A7103270-F061-4F6E-A80C-7FB647F4E1C8}"/>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4" name="Grupa 63">
            <a:extLst>
              <a:ext uri="{FF2B5EF4-FFF2-40B4-BE49-F238E27FC236}">
                <a16:creationId xmlns:a16="http://schemas.microsoft.com/office/drawing/2014/main" id="{B0A7F242-A2A0-4226-BFA8-A16317A3D9E5}"/>
              </a:ext>
            </a:extLst>
          </p:cNvPr>
          <p:cNvGrpSpPr/>
          <p:nvPr/>
        </p:nvGrpSpPr>
        <p:grpSpPr>
          <a:xfrm>
            <a:off x="3410478" y="4308015"/>
            <a:ext cx="427003" cy="377495"/>
            <a:chOff x="5302251" y="4618038"/>
            <a:chExt cx="657225" cy="581025"/>
          </a:xfrm>
          <a:solidFill>
            <a:srgbClr val="FF9966"/>
          </a:solidFill>
        </p:grpSpPr>
        <p:sp>
          <p:nvSpPr>
            <p:cNvPr id="65" name="Freeform 78">
              <a:extLst>
                <a:ext uri="{FF2B5EF4-FFF2-40B4-BE49-F238E27FC236}">
                  <a16:creationId xmlns:a16="http://schemas.microsoft.com/office/drawing/2014/main" id="{392CD0B8-9644-4DBF-AC4E-5EAA4D2193A0}"/>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9">
              <a:extLst>
                <a:ext uri="{FF2B5EF4-FFF2-40B4-BE49-F238E27FC236}">
                  <a16:creationId xmlns:a16="http://schemas.microsoft.com/office/drawing/2014/main" id="{77BDC57E-9108-4B16-A65F-D083BF490712}"/>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80">
              <a:extLst>
                <a:ext uri="{FF2B5EF4-FFF2-40B4-BE49-F238E27FC236}">
                  <a16:creationId xmlns:a16="http://schemas.microsoft.com/office/drawing/2014/main" id="{8F7F5CB6-99F6-48D8-B326-EC16A189D316}"/>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16CE864D-30A3-4FD2-9C1B-B0BA18ABC025}"/>
              </a:ext>
            </a:extLst>
          </p:cNvPr>
          <p:cNvGrpSpPr/>
          <p:nvPr/>
        </p:nvGrpSpPr>
        <p:grpSpPr>
          <a:xfrm>
            <a:off x="7881650" y="1549709"/>
            <a:ext cx="585873" cy="726737"/>
            <a:chOff x="7329488" y="2601913"/>
            <a:chExt cx="581026" cy="720726"/>
          </a:xfrm>
          <a:solidFill>
            <a:srgbClr val="BFBFBF"/>
          </a:solidFill>
        </p:grpSpPr>
        <p:sp>
          <p:nvSpPr>
            <p:cNvPr id="38" name="Freeform 37">
              <a:extLst>
                <a:ext uri="{FF2B5EF4-FFF2-40B4-BE49-F238E27FC236}">
                  <a16:creationId xmlns:a16="http://schemas.microsoft.com/office/drawing/2014/main" id="{CAA38D91-5731-4E50-A65F-7A553CBA7972}"/>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38">
              <a:extLst>
                <a:ext uri="{FF2B5EF4-FFF2-40B4-BE49-F238E27FC236}">
                  <a16:creationId xmlns:a16="http://schemas.microsoft.com/office/drawing/2014/main" id="{05F8C62A-7FA1-44FE-9484-B55EADC01D38}"/>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39">
              <a:extLst>
                <a:ext uri="{FF2B5EF4-FFF2-40B4-BE49-F238E27FC236}">
                  <a16:creationId xmlns:a16="http://schemas.microsoft.com/office/drawing/2014/main" id="{2EE385F9-D339-45F0-82D8-D8E98710FBF1}"/>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40">
              <a:extLst>
                <a:ext uri="{FF2B5EF4-FFF2-40B4-BE49-F238E27FC236}">
                  <a16:creationId xmlns:a16="http://schemas.microsoft.com/office/drawing/2014/main" id="{C474F204-29C3-4039-9E67-67431A165617}"/>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0" name="Symbol zastępczy tekstu 7">
            <a:extLst>
              <a:ext uri="{FF2B5EF4-FFF2-40B4-BE49-F238E27FC236}">
                <a16:creationId xmlns:a16="http://schemas.microsoft.com/office/drawing/2014/main" id="{F0485C3A-C230-3131-39FF-98DF564541BF}"/>
              </a:ext>
            </a:extLst>
          </p:cNvPr>
          <p:cNvSpPr>
            <a:spLocks noGrp="1"/>
          </p:cNvSpPr>
          <p:nvPr>
            <p:ph type="body" sz="quarter" idx="12"/>
          </p:nvPr>
        </p:nvSpPr>
        <p:spPr>
          <a:xfrm>
            <a:off x="333053" y="5517255"/>
            <a:ext cx="8487418" cy="394973"/>
          </a:xfrm>
        </p:spPr>
        <p:txBody>
          <a:bodyPr/>
          <a:lstStyle/>
          <a:p>
            <a:r>
              <a:rPr lang="pl-PL" dirty="0">
                <a:solidFill>
                  <a:schemeClr val="bg1">
                    <a:lumMod val="75000"/>
                  </a:schemeClr>
                </a:solidFill>
              </a:rPr>
              <a:t>Odpowiadający: wszyscy badani, n=1000. Ze względu na wielkość miejscowości: wieś n=277, miasto do 20 tys. n=166, miasto 20-100 tys. n=204, miasto 100-500 tys. n=129, miasto powyżej 500 tys. n=214.</a:t>
            </a:r>
          </a:p>
        </p:txBody>
      </p:sp>
      <p:sp>
        <p:nvSpPr>
          <p:cNvPr id="8" name="Symbol zastępczy tekstu 7">
            <a:extLst>
              <a:ext uri="{FF2B5EF4-FFF2-40B4-BE49-F238E27FC236}">
                <a16:creationId xmlns:a16="http://schemas.microsoft.com/office/drawing/2014/main" id="{383B3436-82E7-C222-68F4-9A38C313754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6484566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upa 11">
            <a:extLst>
              <a:ext uri="{FF2B5EF4-FFF2-40B4-BE49-F238E27FC236}">
                <a16:creationId xmlns:a16="http://schemas.microsoft.com/office/drawing/2014/main" id="{A0107DE3-45F6-4AA3-94C6-FF7EF0336913}"/>
              </a:ext>
            </a:extLst>
          </p:cNvPr>
          <p:cNvGrpSpPr/>
          <p:nvPr/>
        </p:nvGrpSpPr>
        <p:grpSpPr>
          <a:xfrm>
            <a:off x="3571499" y="3218953"/>
            <a:ext cx="424173" cy="424173"/>
            <a:chOff x="7127875" y="3567113"/>
            <a:chExt cx="674688" cy="674688"/>
          </a:xfrm>
          <a:solidFill>
            <a:schemeClr val="tx1">
              <a:lumMod val="40000"/>
              <a:lumOff val="60000"/>
            </a:schemeClr>
          </a:solidFill>
        </p:grpSpPr>
        <p:sp>
          <p:nvSpPr>
            <p:cNvPr id="13" name="Freeform 13">
              <a:extLst>
                <a:ext uri="{FF2B5EF4-FFF2-40B4-BE49-F238E27FC236}">
                  <a16:creationId xmlns:a16="http://schemas.microsoft.com/office/drawing/2014/main" id="{18C50CCE-C037-411F-A376-78FB9564AE2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14">
              <a:extLst>
                <a:ext uri="{FF2B5EF4-FFF2-40B4-BE49-F238E27FC236}">
                  <a16:creationId xmlns:a16="http://schemas.microsoft.com/office/drawing/2014/main" id="{C19A9BF2-7A8B-4ED9-8639-C5CC1BFCB2C8}"/>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 name="Grupa 14">
            <a:extLst>
              <a:ext uri="{FF2B5EF4-FFF2-40B4-BE49-F238E27FC236}">
                <a16:creationId xmlns:a16="http://schemas.microsoft.com/office/drawing/2014/main" id="{663F7883-9C1B-43EF-84D1-27A91AFB5186}"/>
              </a:ext>
            </a:extLst>
          </p:cNvPr>
          <p:cNvGrpSpPr/>
          <p:nvPr/>
        </p:nvGrpSpPr>
        <p:grpSpPr>
          <a:xfrm>
            <a:off x="2764516" y="3213196"/>
            <a:ext cx="424173" cy="424173"/>
            <a:chOff x="7127875" y="3567113"/>
            <a:chExt cx="674688" cy="674688"/>
          </a:xfrm>
          <a:solidFill>
            <a:schemeClr val="bg1">
              <a:lumMod val="95000"/>
            </a:schemeClr>
          </a:solidFill>
        </p:grpSpPr>
        <p:sp>
          <p:nvSpPr>
            <p:cNvPr id="16" name="Freeform 13">
              <a:extLst>
                <a:ext uri="{FF2B5EF4-FFF2-40B4-BE49-F238E27FC236}">
                  <a16:creationId xmlns:a16="http://schemas.microsoft.com/office/drawing/2014/main" id="{68DFEECB-DB40-4CD1-B6D8-383130146F9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14">
              <a:extLst>
                <a:ext uri="{FF2B5EF4-FFF2-40B4-BE49-F238E27FC236}">
                  <a16:creationId xmlns:a16="http://schemas.microsoft.com/office/drawing/2014/main" id="{17376973-BE51-4808-9EC1-7F92F55EA9F1}"/>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 name="Obraz 2">
            <a:extLst>
              <a:ext uri="{FF2B5EF4-FFF2-40B4-BE49-F238E27FC236}">
                <a16:creationId xmlns:a16="http://schemas.microsoft.com/office/drawing/2014/main" id="{7BDDB88D-9200-4D54-8E20-DC1EB958EA68}"/>
              </a:ext>
            </a:extLst>
          </p:cNvPr>
          <p:cNvPicPr>
            <a:picLocks noChangeAspect="1"/>
          </p:cNvPicPr>
          <p:nvPr/>
        </p:nvPicPr>
        <p:blipFill>
          <a:blip r:embed="rId2"/>
          <a:stretch>
            <a:fillRect/>
          </a:stretch>
        </p:blipFill>
        <p:spPr>
          <a:xfrm>
            <a:off x="4362450" y="3219450"/>
            <a:ext cx="419100" cy="419100"/>
          </a:xfrm>
          <a:prstGeom prst="rect">
            <a:avLst/>
          </a:prstGeom>
        </p:spPr>
      </p:pic>
      <p:sp>
        <p:nvSpPr>
          <p:cNvPr id="10" name="Symbol zastępczy tekstu 1">
            <a:extLst>
              <a:ext uri="{FF2B5EF4-FFF2-40B4-BE49-F238E27FC236}">
                <a16:creationId xmlns:a16="http://schemas.microsoft.com/office/drawing/2014/main" id="{DFFCD7DD-21A4-4ADD-B154-1709FE8A0D7A}"/>
              </a:ext>
            </a:extLst>
          </p:cNvPr>
          <p:cNvSpPr txBox="1">
            <a:spLocks/>
          </p:cNvSpPr>
          <p:nvPr/>
        </p:nvSpPr>
        <p:spPr>
          <a:xfrm>
            <a:off x="2193757" y="4005064"/>
            <a:ext cx="4756485" cy="368300"/>
          </a:xfrm>
          <a:prstGeom prst="rect">
            <a:avLst/>
          </a:prstGeom>
        </p:spPr>
        <p:txBody>
          <a:bodyPr anchor="ctr"/>
          <a:lstStyle>
            <a:lvl1pPr marL="0" indent="0" algn="ctr" defTabSz="914400" rtl="0" eaLnBrk="1" latinLnBrk="0" hangingPunct="1">
              <a:spcBef>
                <a:spcPct val="20000"/>
              </a:spcBef>
              <a:buFont typeface="Arial" panose="020B0604020202020204" pitchFamily="34" charset="0"/>
              <a:buNone/>
              <a:defRPr sz="2000" kern="1200" baseline="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600" b="1">
                <a:latin typeface="Calibri" panose="020F0502020204030204" pitchFamily="34" charset="0"/>
                <a:cs typeface="Calibri" panose="020F0502020204030204" pitchFamily="34" charset="0"/>
              </a:rPr>
              <a:t>WSTĘP I INFORMACJE O PROJEKCIE</a:t>
            </a:r>
          </a:p>
        </p:txBody>
      </p:sp>
      <p:grpSp>
        <p:nvGrpSpPr>
          <p:cNvPr id="18" name="Grupa 17">
            <a:extLst>
              <a:ext uri="{FF2B5EF4-FFF2-40B4-BE49-F238E27FC236}">
                <a16:creationId xmlns:a16="http://schemas.microsoft.com/office/drawing/2014/main" id="{11A2BDD1-7F4C-4CE0-9278-127DA1906912}"/>
              </a:ext>
            </a:extLst>
          </p:cNvPr>
          <p:cNvGrpSpPr/>
          <p:nvPr/>
        </p:nvGrpSpPr>
        <p:grpSpPr>
          <a:xfrm>
            <a:off x="5170234" y="3213196"/>
            <a:ext cx="424173" cy="424173"/>
            <a:chOff x="7127875" y="3567113"/>
            <a:chExt cx="674688" cy="674688"/>
          </a:xfrm>
          <a:solidFill>
            <a:schemeClr val="tx1">
              <a:lumMod val="40000"/>
              <a:lumOff val="60000"/>
            </a:schemeClr>
          </a:solidFill>
        </p:grpSpPr>
        <p:sp>
          <p:nvSpPr>
            <p:cNvPr id="19" name="Freeform 13">
              <a:extLst>
                <a:ext uri="{FF2B5EF4-FFF2-40B4-BE49-F238E27FC236}">
                  <a16:creationId xmlns:a16="http://schemas.microsoft.com/office/drawing/2014/main" id="{2B446C60-8025-4C7A-A746-A1B24A543A07}"/>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14">
              <a:extLst>
                <a:ext uri="{FF2B5EF4-FFF2-40B4-BE49-F238E27FC236}">
                  <a16:creationId xmlns:a16="http://schemas.microsoft.com/office/drawing/2014/main" id="{CE297CBB-98EB-4394-BE53-EBDFF61C610F}"/>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658DBB47-982E-4F8D-BD05-3FFC2AA01514}"/>
              </a:ext>
            </a:extLst>
          </p:cNvPr>
          <p:cNvGrpSpPr/>
          <p:nvPr/>
        </p:nvGrpSpPr>
        <p:grpSpPr>
          <a:xfrm>
            <a:off x="5980556" y="3213196"/>
            <a:ext cx="424173" cy="424173"/>
            <a:chOff x="7127875" y="3567113"/>
            <a:chExt cx="674688" cy="674688"/>
          </a:xfrm>
          <a:solidFill>
            <a:schemeClr val="bg1">
              <a:lumMod val="95000"/>
            </a:schemeClr>
          </a:solidFill>
        </p:grpSpPr>
        <p:sp>
          <p:nvSpPr>
            <p:cNvPr id="22" name="Freeform 13">
              <a:extLst>
                <a:ext uri="{FF2B5EF4-FFF2-40B4-BE49-F238E27FC236}">
                  <a16:creationId xmlns:a16="http://schemas.microsoft.com/office/drawing/2014/main" id="{E28E7E0E-AEC9-42B7-B797-FC2016527068}"/>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4">
              <a:extLst>
                <a:ext uri="{FF2B5EF4-FFF2-40B4-BE49-F238E27FC236}">
                  <a16:creationId xmlns:a16="http://schemas.microsoft.com/office/drawing/2014/main" id="{EA8C8CDF-FD64-4FCE-920A-6DB43F084D3B}"/>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53465244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P5. Od czego Pana(i) zdaniem w największym stopniu zależy stan środowiska? Proszę podać co najwyżej trzy odpowiedzi.</a:t>
            </a:r>
          </a:p>
          <a:p>
            <a:pPr algn="just"/>
            <a:r>
              <a:rPr lang="pl-PL" sz="800" i="1" dirty="0">
                <a:solidFill>
                  <a:srgbClr val="CDCDCD"/>
                </a:solidFill>
              </a:rPr>
              <a:t>Pytanie wielokrotnego </a:t>
            </a:r>
            <a:r>
              <a:rPr lang="pl-PL" sz="800" i="1" dirty="0">
                <a:solidFill>
                  <a:schemeClr val="bg1">
                    <a:lumMod val="75000"/>
                  </a:schemeClr>
                </a:solidFill>
              </a:rPr>
              <a:t>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41" name="Prostokąt: zaokrąglone rogi 40">
            <a:extLst>
              <a:ext uri="{FF2B5EF4-FFF2-40B4-BE49-F238E27FC236}">
                <a16:creationId xmlns:a16="http://schemas.microsoft.com/office/drawing/2014/main" id="{0C6E8C6F-8C44-4964-89C9-E4718B30AC6B}"/>
              </a:ext>
            </a:extLst>
          </p:cNvPr>
          <p:cNvSpPr/>
          <p:nvPr/>
        </p:nvSpPr>
        <p:spPr>
          <a:xfrm>
            <a:off x="2051720" y="1777863"/>
            <a:ext cx="5147880" cy="1219468"/>
          </a:xfrm>
          <a:prstGeom prst="roundRect">
            <a:avLst/>
          </a:prstGeom>
          <a:noFill/>
          <a:ln w="6350">
            <a:solidFill>
              <a:srgbClr val="48AA48"/>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42" name="pole tekstowe 41">
            <a:extLst>
              <a:ext uri="{FF2B5EF4-FFF2-40B4-BE49-F238E27FC236}">
                <a16:creationId xmlns:a16="http://schemas.microsoft.com/office/drawing/2014/main" id="{E74CC20D-D93E-42D3-918C-F717B98D775F}"/>
              </a:ext>
            </a:extLst>
          </p:cNvPr>
          <p:cNvSpPr txBox="1"/>
          <p:nvPr/>
        </p:nvSpPr>
        <p:spPr>
          <a:xfrm>
            <a:off x="3163674" y="1659844"/>
            <a:ext cx="839508" cy="276999"/>
          </a:xfrm>
          <a:prstGeom prst="rect">
            <a:avLst/>
          </a:prstGeom>
          <a:solidFill>
            <a:schemeClr val="bg1"/>
          </a:solidFill>
        </p:spPr>
        <p:txBody>
          <a:bodyPr wrap="square">
            <a:spAutoFit/>
          </a:bodyPr>
          <a:lstStyle/>
          <a:p>
            <a:pPr algn="ctr"/>
            <a:r>
              <a:rPr lang="pl-PL" sz="1200" b="1"/>
              <a:t>TOP3</a:t>
            </a:r>
          </a:p>
        </p:txBody>
      </p:sp>
      <p:graphicFrame>
        <p:nvGraphicFramePr>
          <p:cNvPr id="106" name="Tabela 105">
            <a:extLst>
              <a:ext uri="{FF2B5EF4-FFF2-40B4-BE49-F238E27FC236}">
                <a16:creationId xmlns:a16="http://schemas.microsoft.com/office/drawing/2014/main" id="{32A68047-DFA9-4F1D-863D-52594D127E38}"/>
              </a:ext>
            </a:extLst>
          </p:cNvPr>
          <p:cNvGraphicFramePr>
            <a:graphicFrameLocks noGrp="1"/>
          </p:cNvGraphicFramePr>
          <p:nvPr>
            <p:extLst>
              <p:ext uri="{D42A27DB-BD31-4B8C-83A1-F6EECF244321}">
                <p14:modId xmlns:p14="http://schemas.microsoft.com/office/powerpoint/2010/main" val="477872365"/>
              </p:ext>
            </p:extLst>
          </p:nvPr>
        </p:nvGraphicFramePr>
        <p:xfrm>
          <a:off x="2051720" y="2277234"/>
          <a:ext cx="5147880" cy="720090"/>
        </p:xfrm>
        <a:graphic>
          <a:graphicData uri="http://schemas.openxmlformats.org/drawingml/2006/table">
            <a:tbl>
              <a:tblPr firstRow="1" bandRow="1">
                <a:tableStyleId>{5C22544A-7EE6-4342-B048-85BDC9FD1C3A}</a:tableStyleId>
              </a:tblPr>
              <a:tblGrid>
                <a:gridCol w="1715960">
                  <a:extLst>
                    <a:ext uri="{9D8B030D-6E8A-4147-A177-3AD203B41FA5}">
                      <a16:colId xmlns:a16="http://schemas.microsoft.com/office/drawing/2014/main" val="1005270550"/>
                    </a:ext>
                  </a:extLst>
                </a:gridCol>
                <a:gridCol w="1715960">
                  <a:extLst>
                    <a:ext uri="{9D8B030D-6E8A-4147-A177-3AD203B41FA5}">
                      <a16:colId xmlns:a16="http://schemas.microsoft.com/office/drawing/2014/main" val="2160130815"/>
                    </a:ext>
                  </a:extLst>
                </a:gridCol>
                <a:gridCol w="1715960">
                  <a:extLst>
                    <a:ext uri="{9D8B030D-6E8A-4147-A177-3AD203B41FA5}">
                      <a16:colId xmlns:a16="http://schemas.microsoft.com/office/drawing/2014/main" val="2872541281"/>
                    </a:ext>
                  </a:extLst>
                </a:gridCol>
              </a:tblGrid>
              <a:tr h="197352">
                <a:tc>
                  <a:txBody>
                    <a:bodyPr/>
                    <a:lstStyle/>
                    <a:p>
                      <a:pPr algn="ctr" rtl="0" fontAlgn="t"/>
                      <a:r>
                        <a:rPr lang="pl-PL" sz="1600" b="1" i="0" u="none" strike="noStrike" dirty="0">
                          <a:solidFill>
                            <a:schemeClr val="tx1"/>
                          </a:solidFill>
                          <a:effectLst/>
                          <a:latin typeface="+mj-lt"/>
                        </a:rPr>
                        <a:t>62%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chemeClr val="tx1"/>
                          </a:solidFill>
                          <a:effectLst/>
                          <a:latin typeface="+mj-lt"/>
                        </a:rPr>
                        <a:t>36%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chemeClr val="tx1"/>
                          </a:solidFill>
                          <a:effectLst/>
                          <a:latin typeface="+mj-lt"/>
                        </a:rPr>
                        <a:t>33%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27830837"/>
                  </a:ext>
                </a:extLst>
              </a:tr>
              <a:tr h="370840">
                <a:tc>
                  <a:txBody>
                    <a:bodyPr/>
                    <a:lstStyle/>
                    <a:p>
                      <a:pPr algn="ctr" rtl="0" fontAlgn="ctr"/>
                      <a:r>
                        <a:rPr lang="pl-PL" sz="1000" b="0" i="0" u="none" strike="noStrike">
                          <a:solidFill>
                            <a:schemeClr val="tx1"/>
                          </a:solidFill>
                          <a:effectLst/>
                          <a:latin typeface="+mj-lt"/>
                        </a:rPr>
                        <a:t>od aktywności każdego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1000" b="0" i="0" u="none" strike="noStrike" dirty="0">
                          <a:solidFill>
                            <a:schemeClr val="tx1"/>
                          </a:solidFill>
                          <a:effectLst/>
                          <a:latin typeface="+mj-lt"/>
                        </a:rPr>
                        <a:t>Od dobrych przepisów prawnych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1000" b="0" i="0" u="none" strike="noStrike" dirty="0">
                          <a:solidFill>
                            <a:schemeClr val="tx1"/>
                          </a:solidFill>
                          <a:effectLst/>
                          <a:latin typeface="+mj-lt"/>
                        </a:rPr>
                        <a:t>od uznania przez nasze społeczeństwo kwestii środowiska za ważny problem</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7356077"/>
                  </a:ext>
                </a:extLst>
              </a:tr>
            </a:tbl>
          </a:graphicData>
        </a:graphic>
      </p:graphicFrame>
      <p:grpSp>
        <p:nvGrpSpPr>
          <p:cNvPr id="104" name="Grupa 103" descr="Od czego w największym stopniu zależy stan środowiska? TOP3.&#10;&#10;Grafika przedstawia aktywność każdego z nas: 69%.">
            <a:extLst>
              <a:ext uri="{FF2B5EF4-FFF2-40B4-BE49-F238E27FC236}">
                <a16:creationId xmlns:a16="http://schemas.microsoft.com/office/drawing/2014/main" id="{1962A996-C5A7-46CB-845F-50F17997E711}"/>
              </a:ext>
              <a:ext uri="{C183D7F6-B498-43B3-948B-1728B52AA6E4}">
                <adec:decorative xmlns:adec="http://schemas.microsoft.com/office/drawing/2017/decorative" val="0"/>
              </a:ext>
            </a:extLst>
          </p:cNvPr>
          <p:cNvGrpSpPr>
            <a:grpSpLocks noChangeAspect="1"/>
          </p:cNvGrpSpPr>
          <p:nvPr/>
        </p:nvGrpSpPr>
        <p:grpSpPr>
          <a:xfrm>
            <a:off x="2721642" y="1926394"/>
            <a:ext cx="418404" cy="359999"/>
            <a:chOff x="5259388" y="1552575"/>
            <a:chExt cx="693738" cy="596900"/>
          </a:xfrm>
          <a:solidFill>
            <a:srgbClr val="48AA48"/>
          </a:solidFill>
        </p:grpSpPr>
        <p:sp>
          <p:nvSpPr>
            <p:cNvPr id="105" name="Freeform 20">
              <a:extLst>
                <a:ext uri="{FF2B5EF4-FFF2-40B4-BE49-F238E27FC236}">
                  <a16:creationId xmlns:a16="http://schemas.microsoft.com/office/drawing/2014/main" id="{ACBB5319-E57F-4877-B272-D541080DFD8A}"/>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7" name="Freeform 21">
              <a:extLst>
                <a:ext uri="{FF2B5EF4-FFF2-40B4-BE49-F238E27FC236}">
                  <a16:creationId xmlns:a16="http://schemas.microsoft.com/office/drawing/2014/main" id="{7DFC4C45-4097-436F-A5C7-32AF8FBFA1F8}"/>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9" name="Freeform 22">
              <a:extLst>
                <a:ext uri="{FF2B5EF4-FFF2-40B4-BE49-F238E27FC236}">
                  <a16:creationId xmlns:a16="http://schemas.microsoft.com/office/drawing/2014/main" id="{F70A47D3-D66C-4939-B223-842EDE43649D}"/>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1" name="Freeform 23">
              <a:extLst>
                <a:ext uri="{FF2B5EF4-FFF2-40B4-BE49-F238E27FC236}">
                  <a16:creationId xmlns:a16="http://schemas.microsoft.com/office/drawing/2014/main" id="{9872D982-A581-4304-97A1-BB14CE1F6238}"/>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13" name="Freeform 69" descr="Od czego w największym stopniu zależy stan środowiska? TOP3.&#10;&#10;Grafika przedstawia uznanie przez społeczeństwo kwestii środowiska za ważny problem: 13%.">
            <a:extLst>
              <a:ext uri="{FF2B5EF4-FFF2-40B4-BE49-F238E27FC236}">
                <a16:creationId xmlns:a16="http://schemas.microsoft.com/office/drawing/2014/main" id="{9C7957B1-7FA7-4B1C-9C52-84011841FAB9}"/>
              </a:ext>
            </a:extLst>
          </p:cNvPr>
          <p:cNvSpPr>
            <a:spLocks noChangeAspect="1"/>
          </p:cNvSpPr>
          <p:nvPr/>
        </p:nvSpPr>
        <p:spPr bwMode="auto">
          <a:xfrm>
            <a:off x="6143153" y="1886147"/>
            <a:ext cx="413124" cy="396000"/>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rgbClr val="48AA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sp>
        <p:nvSpPr>
          <p:cNvPr id="58" name="Symbol zastępczy tekstu 7">
            <a:extLst>
              <a:ext uri="{FF2B5EF4-FFF2-40B4-BE49-F238E27FC236}">
                <a16:creationId xmlns:a16="http://schemas.microsoft.com/office/drawing/2014/main" id="{1EEFCA8B-A93A-8D3D-C6DF-43C795084BF4}"/>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a:t>
            </a:r>
          </a:p>
        </p:txBody>
      </p:sp>
      <p:grpSp>
        <p:nvGrpSpPr>
          <p:cNvPr id="60" name="Grupa 59" descr="Od czego w największym stopniu zależy stan środowiska? &#10;&#10;Grafika przedstawia dobre przepisy prawne i ich egzekwowanie: 11%.">
            <a:extLst>
              <a:ext uri="{FF2B5EF4-FFF2-40B4-BE49-F238E27FC236}">
                <a16:creationId xmlns:a16="http://schemas.microsoft.com/office/drawing/2014/main" id="{5CE8A4E8-3810-19BD-92C0-8F244FE11553}"/>
              </a:ext>
            </a:extLst>
          </p:cNvPr>
          <p:cNvGrpSpPr>
            <a:grpSpLocks noChangeAspect="1"/>
          </p:cNvGrpSpPr>
          <p:nvPr/>
        </p:nvGrpSpPr>
        <p:grpSpPr>
          <a:xfrm>
            <a:off x="4504585" y="1853058"/>
            <a:ext cx="170227" cy="396000"/>
            <a:chOff x="2901951" y="1362075"/>
            <a:chExt cx="301625" cy="701675"/>
          </a:xfrm>
          <a:solidFill>
            <a:srgbClr val="48AA48"/>
          </a:solidFill>
        </p:grpSpPr>
        <p:sp>
          <p:nvSpPr>
            <p:cNvPr id="61" name="Freeform 18">
              <a:extLst>
                <a:ext uri="{FF2B5EF4-FFF2-40B4-BE49-F238E27FC236}">
                  <a16:creationId xmlns:a16="http://schemas.microsoft.com/office/drawing/2014/main" id="{05F1FB97-BC9E-2D73-49BA-A324F24E360F}"/>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19">
              <a:extLst>
                <a:ext uri="{FF2B5EF4-FFF2-40B4-BE49-F238E27FC236}">
                  <a16:creationId xmlns:a16="http://schemas.microsoft.com/office/drawing/2014/main" id="{876DF8BF-990A-13D4-D243-A55976C4A483}"/>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20">
              <a:extLst>
                <a:ext uri="{FF2B5EF4-FFF2-40B4-BE49-F238E27FC236}">
                  <a16:creationId xmlns:a16="http://schemas.microsoft.com/office/drawing/2014/main" id="{E97B9E4B-81A8-B62E-6733-B69A9CE1FD9A}"/>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Line 21">
              <a:extLst>
                <a:ext uri="{FF2B5EF4-FFF2-40B4-BE49-F238E27FC236}">
                  <a16:creationId xmlns:a16="http://schemas.microsoft.com/office/drawing/2014/main" id="{64AC818A-9F91-4B3E-8CD7-857C12C0BFDA}"/>
                </a:ext>
              </a:extLst>
            </p:cNvPr>
            <p:cNvSpPr>
              <a:spLocks noChangeShapeType="1"/>
            </p:cNvSpPr>
            <p:nvPr/>
          </p:nvSpPr>
          <p:spPr bwMode="auto">
            <a:xfrm>
              <a:off x="3094038" y="174307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5" name="Prostokąt: zaokrąglone rogi 64">
            <a:extLst>
              <a:ext uri="{FF2B5EF4-FFF2-40B4-BE49-F238E27FC236}">
                <a16:creationId xmlns:a16="http://schemas.microsoft.com/office/drawing/2014/main" id="{9D0D6F60-C8E3-CE8A-4D74-0E64D2A52C0E}"/>
              </a:ext>
            </a:extLst>
          </p:cNvPr>
          <p:cNvSpPr/>
          <p:nvPr/>
        </p:nvSpPr>
        <p:spPr>
          <a:xfrm>
            <a:off x="798118" y="3429000"/>
            <a:ext cx="1352073" cy="1524663"/>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6" name="Prostokąt: zaokrąglone rogi 65">
            <a:extLst>
              <a:ext uri="{FF2B5EF4-FFF2-40B4-BE49-F238E27FC236}">
                <a16:creationId xmlns:a16="http://schemas.microsoft.com/office/drawing/2014/main" id="{E8FF6082-4F09-FAB3-134B-3268EE8D8C51}"/>
              </a:ext>
            </a:extLst>
          </p:cNvPr>
          <p:cNvSpPr/>
          <p:nvPr/>
        </p:nvSpPr>
        <p:spPr>
          <a:xfrm>
            <a:off x="2389906" y="3429000"/>
            <a:ext cx="1352073" cy="1524663"/>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7" name="Prostokąt: zaokrąglone rogi 66">
            <a:extLst>
              <a:ext uri="{FF2B5EF4-FFF2-40B4-BE49-F238E27FC236}">
                <a16:creationId xmlns:a16="http://schemas.microsoft.com/office/drawing/2014/main" id="{9AA601E1-B839-681B-6E53-022325330A94}"/>
              </a:ext>
            </a:extLst>
          </p:cNvPr>
          <p:cNvSpPr/>
          <p:nvPr/>
        </p:nvSpPr>
        <p:spPr>
          <a:xfrm>
            <a:off x="3981694" y="3429000"/>
            <a:ext cx="1352073" cy="1524663"/>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8" name="Prostokąt: zaokrąglone rogi 67">
            <a:extLst>
              <a:ext uri="{FF2B5EF4-FFF2-40B4-BE49-F238E27FC236}">
                <a16:creationId xmlns:a16="http://schemas.microsoft.com/office/drawing/2014/main" id="{51F195F3-C92B-23B3-DCB5-1C430B9F93B6}"/>
              </a:ext>
            </a:extLst>
          </p:cNvPr>
          <p:cNvSpPr/>
          <p:nvPr/>
        </p:nvSpPr>
        <p:spPr>
          <a:xfrm>
            <a:off x="5573482" y="3428999"/>
            <a:ext cx="1352073" cy="15246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69" name="Prostokąt: zaokrąglone rogi 68">
            <a:extLst>
              <a:ext uri="{FF2B5EF4-FFF2-40B4-BE49-F238E27FC236}">
                <a16:creationId xmlns:a16="http://schemas.microsoft.com/office/drawing/2014/main" id="{61DA4280-65C1-EEB3-5324-5C2C7FC9FE2B}"/>
              </a:ext>
            </a:extLst>
          </p:cNvPr>
          <p:cNvSpPr/>
          <p:nvPr/>
        </p:nvSpPr>
        <p:spPr>
          <a:xfrm>
            <a:off x="7165271" y="3429000"/>
            <a:ext cx="1352073" cy="1524664"/>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70" name="Tabela 69">
            <a:extLst>
              <a:ext uri="{FF2B5EF4-FFF2-40B4-BE49-F238E27FC236}">
                <a16:creationId xmlns:a16="http://schemas.microsoft.com/office/drawing/2014/main" id="{762795E9-89E8-EDD4-BB39-A02D47C0C0FD}"/>
              </a:ext>
            </a:extLst>
          </p:cNvPr>
          <p:cNvGraphicFramePr>
            <a:graphicFrameLocks noGrp="1"/>
          </p:cNvGraphicFramePr>
          <p:nvPr>
            <p:extLst>
              <p:ext uri="{D42A27DB-BD31-4B8C-83A1-F6EECF244321}">
                <p14:modId xmlns:p14="http://schemas.microsoft.com/office/powerpoint/2010/main" val="3058417217"/>
              </p:ext>
            </p:extLst>
          </p:nvPr>
        </p:nvGraphicFramePr>
        <p:xfrm>
          <a:off x="611560" y="3973959"/>
          <a:ext cx="7992885" cy="811530"/>
        </p:xfrm>
        <a:graphic>
          <a:graphicData uri="http://schemas.openxmlformats.org/drawingml/2006/table">
            <a:tbl>
              <a:tblPr firstRow="1" bandRow="1">
                <a:tableStyleId>{5C22544A-7EE6-4342-B048-85BDC9FD1C3A}</a:tableStyleId>
              </a:tblPr>
              <a:tblGrid>
                <a:gridCol w="1713789">
                  <a:extLst>
                    <a:ext uri="{9D8B030D-6E8A-4147-A177-3AD203B41FA5}">
                      <a16:colId xmlns:a16="http://schemas.microsoft.com/office/drawing/2014/main" val="2938667892"/>
                    </a:ext>
                  </a:extLst>
                </a:gridCol>
                <a:gridCol w="1569774">
                  <a:extLst>
                    <a:ext uri="{9D8B030D-6E8A-4147-A177-3AD203B41FA5}">
                      <a16:colId xmlns:a16="http://schemas.microsoft.com/office/drawing/2014/main" val="411925587"/>
                    </a:ext>
                  </a:extLst>
                </a:gridCol>
                <a:gridCol w="1569774">
                  <a:extLst>
                    <a:ext uri="{9D8B030D-6E8A-4147-A177-3AD203B41FA5}">
                      <a16:colId xmlns:a16="http://schemas.microsoft.com/office/drawing/2014/main" val="3608420190"/>
                    </a:ext>
                  </a:extLst>
                </a:gridCol>
                <a:gridCol w="1569774">
                  <a:extLst>
                    <a:ext uri="{9D8B030D-6E8A-4147-A177-3AD203B41FA5}">
                      <a16:colId xmlns:a16="http://schemas.microsoft.com/office/drawing/2014/main" val="2823064476"/>
                    </a:ext>
                  </a:extLst>
                </a:gridCol>
                <a:gridCol w="1569774">
                  <a:extLst>
                    <a:ext uri="{9D8B030D-6E8A-4147-A177-3AD203B41FA5}">
                      <a16:colId xmlns:a16="http://schemas.microsoft.com/office/drawing/2014/main" val="608497383"/>
                    </a:ext>
                  </a:extLst>
                </a:gridCol>
              </a:tblGrid>
              <a:tr h="197352">
                <a:tc>
                  <a:txBody>
                    <a:bodyPr/>
                    <a:lstStyle/>
                    <a:p>
                      <a:pPr algn="ctr" rtl="0" fontAlgn="t"/>
                      <a:r>
                        <a:rPr lang="pl-PL" sz="1600" b="1" i="0" u="none" strike="noStrike" dirty="0">
                          <a:solidFill>
                            <a:srgbClr val="595959"/>
                          </a:solidFill>
                          <a:effectLst/>
                          <a:latin typeface="+mj-lt"/>
                        </a:rPr>
                        <a:t>28%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rgbClr val="595959"/>
                          </a:solidFill>
                          <a:effectLst/>
                          <a:latin typeface="+mj-lt"/>
                        </a:rPr>
                        <a:t>24%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rgbClr val="595959"/>
                          </a:solidFill>
                          <a:effectLst/>
                          <a:latin typeface="+mj-lt"/>
                        </a:rPr>
                        <a:t>21%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rgbClr val="595959"/>
                          </a:solidFill>
                          <a:effectLst/>
                          <a:latin typeface="+mj-lt"/>
                        </a:rPr>
                        <a:t>16%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t"/>
                      <a:r>
                        <a:rPr lang="pl-PL" sz="1600" b="1" i="0" u="none" strike="noStrike" dirty="0">
                          <a:solidFill>
                            <a:srgbClr val="595959"/>
                          </a:solidFill>
                          <a:effectLst/>
                          <a:latin typeface="+mj-lt"/>
                        </a:rPr>
                        <a:t>13%</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rtl="0" fontAlgn="ctr"/>
                      <a:r>
                        <a:rPr lang="pl-PL" sz="900" b="0" i="0" u="none" strike="noStrike" dirty="0">
                          <a:solidFill>
                            <a:srgbClr val="595959"/>
                          </a:solidFill>
                          <a:effectLst/>
                          <a:latin typeface="+mj-lt"/>
                        </a:rPr>
                        <a:t>od położenia przez rząd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nacisku </a:t>
                      </a:r>
                    </a:p>
                    <a:p>
                      <a:pPr algn="ctr" rtl="0" fontAlgn="ctr"/>
                      <a:r>
                        <a:rPr lang="pl-PL" sz="900" b="0" i="0" u="none" strike="noStrike" dirty="0">
                          <a:solidFill>
                            <a:srgbClr val="595959"/>
                          </a:solidFill>
                          <a:effectLst/>
                          <a:latin typeface="+mj-lt"/>
                        </a:rPr>
                        <a:t>na sprawy ochrony </a:t>
                      </a:r>
                    </a:p>
                    <a:p>
                      <a:pPr algn="ctr" rtl="0" fontAlgn="ctr"/>
                      <a:r>
                        <a:rPr lang="pl-PL" sz="900" b="0" i="0" u="none" strike="noStrike" dirty="0">
                          <a:solidFill>
                            <a:srgbClr val="595959"/>
                          </a:solidFill>
                          <a:effectLst/>
                          <a:latin typeface="+mj-lt"/>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dirty="0">
                          <a:solidFill>
                            <a:srgbClr val="595959"/>
                          </a:solidFill>
                          <a:effectLst/>
                          <a:latin typeface="+mj-lt"/>
                        </a:rPr>
                        <a:t>od aktywności władz </a:t>
                      </a:r>
                    </a:p>
                    <a:p>
                      <a:pPr algn="ctr" rtl="0" fontAlgn="ctr"/>
                      <a:r>
                        <a:rPr lang="pl-PL" sz="900" b="0" i="0" u="none" strike="noStrike" dirty="0">
                          <a:solidFill>
                            <a:srgbClr val="595959"/>
                          </a:solidFill>
                          <a:effectLst/>
                          <a:latin typeface="+mj-lt"/>
                        </a:rPr>
                        <a:t>lokalnych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w dziedzinie ochrony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dirty="0">
                          <a:solidFill>
                            <a:srgbClr val="595959"/>
                          </a:solidFill>
                          <a:effectLst/>
                          <a:latin typeface="+mj-lt"/>
                        </a:rPr>
                        <a:t>od odpowiedzialności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biznesu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dirty="0">
                          <a:solidFill>
                            <a:srgbClr val="595959"/>
                          </a:solidFill>
                          <a:effectLst/>
                          <a:latin typeface="+mj-lt"/>
                        </a:rPr>
                        <a:t>od sytuacji finansowej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państwa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rtl="0" fontAlgn="ctr"/>
                      <a:r>
                        <a:rPr lang="pl-PL" sz="900" b="0" i="0" u="none" strike="noStrike" dirty="0">
                          <a:solidFill>
                            <a:srgbClr val="595959"/>
                          </a:solidFill>
                          <a:effectLst/>
                          <a:latin typeface="+mj-lt"/>
                        </a:rPr>
                        <a:t>od tego, ile się o tym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mówi </a:t>
                      </a:r>
                      <a:br>
                        <a:rPr lang="pl-PL" sz="900" b="0" i="0" u="none" strike="noStrike" dirty="0">
                          <a:solidFill>
                            <a:srgbClr val="595959"/>
                          </a:solidFill>
                          <a:effectLst/>
                          <a:latin typeface="+mj-lt"/>
                        </a:rPr>
                      </a:br>
                      <a:r>
                        <a:rPr lang="pl-PL" sz="900" b="0" i="0" u="none" strike="noStrike" dirty="0">
                          <a:solidFill>
                            <a:srgbClr val="595959"/>
                          </a:solidFill>
                          <a:effectLst/>
                          <a:latin typeface="+mj-lt"/>
                        </a:rPr>
                        <a:t>w mediach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92" name="Grupa 91" descr="Od czego w największym stopniu zależy stan środowiska? &#10;&#10;Grafika przedstawia aktywność władz lokalnych w dziedzinie ochrony środowiska: 8%.">
            <a:extLst>
              <a:ext uri="{FF2B5EF4-FFF2-40B4-BE49-F238E27FC236}">
                <a16:creationId xmlns:a16="http://schemas.microsoft.com/office/drawing/2014/main" id="{82C44788-BE67-F286-E4EC-AC2C4C13F39E}"/>
              </a:ext>
            </a:extLst>
          </p:cNvPr>
          <p:cNvGrpSpPr>
            <a:grpSpLocks noChangeAspect="1"/>
          </p:cNvGrpSpPr>
          <p:nvPr/>
        </p:nvGrpSpPr>
        <p:grpSpPr>
          <a:xfrm>
            <a:off x="2841226" y="3592953"/>
            <a:ext cx="528891" cy="360002"/>
            <a:chOff x="3703639" y="1793876"/>
            <a:chExt cx="755650" cy="514350"/>
          </a:xfrm>
          <a:solidFill>
            <a:srgbClr val="CDCDCD"/>
          </a:solidFill>
        </p:grpSpPr>
        <p:sp>
          <p:nvSpPr>
            <p:cNvPr id="93" name="Freeform 179">
              <a:extLst>
                <a:ext uri="{FF2B5EF4-FFF2-40B4-BE49-F238E27FC236}">
                  <a16:creationId xmlns:a16="http://schemas.microsoft.com/office/drawing/2014/main" id="{3115C497-60E2-1C20-764B-53C133CE4489}"/>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180">
              <a:extLst>
                <a:ext uri="{FF2B5EF4-FFF2-40B4-BE49-F238E27FC236}">
                  <a16:creationId xmlns:a16="http://schemas.microsoft.com/office/drawing/2014/main" id="{DB618EE3-3AF2-370F-7E1B-D6E0F6C46E00}"/>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5" name="Freeform 181">
              <a:extLst>
                <a:ext uri="{FF2B5EF4-FFF2-40B4-BE49-F238E27FC236}">
                  <a16:creationId xmlns:a16="http://schemas.microsoft.com/office/drawing/2014/main" id="{43F82407-CABB-3FB9-FC9E-676C86B8557B}"/>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6" name="Freeform 182">
              <a:extLst>
                <a:ext uri="{FF2B5EF4-FFF2-40B4-BE49-F238E27FC236}">
                  <a16:creationId xmlns:a16="http://schemas.microsoft.com/office/drawing/2014/main" id="{30FF0021-0DD3-5693-44DC-D4B0D6AE4944}"/>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7" name="Freeform 183">
              <a:extLst>
                <a:ext uri="{FF2B5EF4-FFF2-40B4-BE49-F238E27FC236}">
                  <a16:creationId xmlns:a16="http://schemas.microsoft.com/office/drawing/2014/main" id="{5CF057AF-0757-59C4-C7EB-C83460592BCC}"/>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184">
              <a:extLst>
                <a:ext uri="{FF2B5EF4-FFF2-40B4-BE49-F238E27FC236}">
                  <a16:creationId xmlns:a16="http://schemas.microsoft.com/office/drawing/2014/main" id="{180CF615-5B7A-6508-C1F8-182B4A246530}"/>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9" name="Freeform 185">
              <a:extLst>
                <a:ext uri="{FF2B5EF4-FFF2-40B4-BE49-F238E27FC236}">
                  <a16:creationId xmlns:a16="http://schemas.microsoft.com/office/drawing/2014/main" id="{9AEBFBE6-B73D-143D-F635-E91ADF6822ED}"/>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186">
              <a:extLst>
                <a:ext uri="{FF2B5EF4-FFF2-40B4-BE49-F238E27FC236}">
                  <a16:creationId xmlns:a16="http://schemas.microsoft.com/office/drawing/2014/main" id="{0937DCDB-8D9D-C0DD-5837-29EBB85FEB75}"/>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187">
              <a:extLst>
                <a:ext uri="{FF2B5EF4-FFF2-40B4-BE49-F238E27FC236}">
                  <a16:creationId xmlns:a16="http://schemas.microsoft.com/office/drawing/2014/main" id="{68214CFB-AA66-F24D-4CDC-1A8495B4BE2A}"/>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3" name="Freeform 188">
              <a:extLst>
                <a:ext uri="{FF2B5EF4-FFF2-40B4-BE49-F238E27FC236}">
                  <a16:creationId xmlns:a16="http://schemas.microsoft.com/office/drawing/2014/main" id="{D27CBF4B-4316-5E99-6B67-110D46DB0634}"/>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0" name="Freeform 189">
              <a:extLst>
                <a:ext uri="{FF2B5EF4-FFF2-40B4-BE49-F238E27FC236}">
                  <a16:creationId xmlns:a16="http://schemas.microsoft.com/office/drawing/2014/main" id="{AE3A9E4D-CFEE-3652-5C2B-5599A53C4AFA}"/>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31" name="Grafika 130" descr="Od czego w największym stopniu zależy stan środowiska? &#10;&#10;Grafika przedstawia sytuację finansową państwa: 7%.">
            <a:extLst>
              <a:ext uri="{FF2B5EF4-FFF2-40B4-BE49-F238E27FC236}">
                <a16:creationId xmlns:a16="http://schemas.microsoft.com/office/drawing/2014/main" id="{E7CA9A40-6402-E230-8370-4A69BE1829E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040448" y="3553908"/>
            <a:ext cx="432000" cy="432000"/>
          </a:xfrm>
          <a:prstGeom prst="rect">
            <a:avLst/>
          </a:prstGeom>
        </p:spPr>
      </p:pic>
      <p:pic>
        <p:nvPicPr>
          <p:cNvPr id="132" name="Grafika 131" descr="Od czego w największym stopniu zależy stan środowiska?&#10;&#10;Grafika przedstawia ile się o tym mówi w mediach: 12%.">
            <a:extLst>
              <a:ext uri="{FF2B5EF4-FFF2-40B4-BE49-F238E27FC236}">
                <a16:creationId xmlns:a16="http://schemas.microsoft.com/office/drawing/2014/main" id="{D70BD299-C5D3-D7FE-0532-29D3BC238DB3}"/>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8084" y="3545844"/>
            <a:ext cx="396000" cy="396000"/>
          </a:xfrm>
          <a:prstGeom prst="rect">
            <a:avLst/>
          </a:prstGeom>
        </p:spPr>
      </p:pic>
      <p:sp>
        <p:nvSpPr>
          <p:cNvPr id="133" name="Freeform 132" descr="Od czego w największym stopniu zależy stan środowiska? &#10;&#10;Grafika przedstawia odpowiedzialność biznesu: 8%.">
            <a:extLst>
              <a:ext uri="{FF2B5EF4-FFF2-40B4-BE49-F238E27FC236}">
                <a16:creationId xmlns:a16="http://schemas.microsoft.com/office/drawing/2014/main" id="{5698E9CF-A568-0938-815E-86F7FD125BA6}"/>
              </a:ext>
            </a:extLst>
          </p:cNvPr>
          <p:cNvSpPr>
            <a:spLocks noChangeAspect="1" noEditPoints="1"/>
          </p:cNvSpPr>
          <p:nvPr/>
        </p:nvSpPr>
        <p:spPr bwMode="auto">
          <a:xfrm>
            <a:off x="4477730" y="3567954"/>
            <a:ext cx="360000" cy="360000"/>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34" name="Grupa 133" descr="Od czego w największym stopniu zależy stan środowiska? TOP3.&#10;&#10;Grafika przedstawia położenie przez rząd nacisku na sprawy ochrony środowiska: 21%.">
            <a:extLst>
              <a:ext uri="{FF2B5EF4-FFF2-40B4-BE49-F238E27FC236}">
                <a16:creationId xmlns:a16="http://schemas.microsoft.com/office/drawing/2014/main" id="{2A02A1B6-DC80-7101-7EC8-26CEFF17FE5D}"/>
              </a:ext>
            </a:extLst>
          </p:cNvPr>
          <p:cNvGrpSpPr>
            <a:grpSpLocks noChangeAspect="1"/>
          </p:cNvGrpSpPr>
          <p:nvPr/>
        </p:nvGrpSpPr>
        <p:grpSpPr>
          <a:xfrm>
            <a:off x="1284074" y="3539954"/>
            <a:ext cx="411014" cy="396000"/>
            <a:chOff x="3748088" y="1628775"/>
            <a:chExt cx="695325" cy="669925"/>
          </a:xfrm>
          <a:solidFill>
            <a:srgbClr val="CDCDCD"/>
          </a:solidFill>
        </p:grpSpPr>
        <p:sp>
          <p:nvSpPr>
            <p:cNvPr id="135" name="Freeform 91">
              <a:extLst>
                <a:ext uri="{FF2B5EF4-FFF2-40B4-BE49-F238E27FC236}">
                  <a16:creationId xmlns:a16="http://schemas.microsoft.com/office/drawing/2014/main" id="{5A3E762B-1165-995F-C5C7-21F27FCB4F49}"/>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92">
              <a:extLst>
                <a:ext uri="{FF2B5EF4-FFF2-40B4-BE49-F238E27FC236}">
                  <a16:creationId xmlns:a16="http://schemas.microsoft.com/office/drawing/2014/main" id="{3BDEA142-8365-8E02-764B-4F992A44402A}"/>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93">
              <a:extLst>
                <a:ext uri="{FF2B5EF4-FFF2-40B4-BE49-F238E27FC236}">
                  <a16:creationId xmlns:a16="http://schemas.microsoft.com/office/drawing/2014/main" id="{811097A7-FC36-FE08-9722-D515B1F48CB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94">
              <a:extLst>
                <a:ext uri="{FF2B5EF4-FFF2-40B4-BE49-F238E27FC236}">
                  <a16:creationId xmlns:a16="http://schemas.microsoft.com/office/drawing/2014/main" id="{3CFF4AD7-88FA-5640-FDD9-BCABF795D207}"/>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69004616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P5. Od czego Pana(i) zdaniem w największym stopniu zależy stan środowiska? Proszę podać co najwyżej trzy odpowiedzi.</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1865"/>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70572825"/>
              </p:ext>
            </p:extLst>
          </p:nvPr>
        </p:nvGraphicFramePr>
        <p:xfrm>
          <a:off x="333052" y="1212712"/>
          <a:ext cx="8199183" cy="3027685"/>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aphicFrame>
        <p:nvGraphicFramePr>
          <p:cNvPr id="12" name="Tabela 9">
            <a:extLst>
              <a:ext uri="{FF2B5EF4-FFF2-40B4-BE49-F238E27FC236}">
                <a16:creationId xmlns:a16="http://schemas.microsoft.com/office/drawing/2014/main" id="{0F78CFEB-2BA1-F7E7-ECF3-037F6984C483}"/>
              </a:ext>
            </a:extLst>
          </p:cNvPr>
          <p:cNvGraphicFramePr>
            <a:graphicFrameLocks noGrp="1"/>
          </p:cNvGraphicFramePr>
          <p:nvPr>
            <p:extLst>
              <p:ext uri="{D42A27DB-BD31-4B8C-83A1-F6EECF244321}">
                <p14:modId xmlns:p14="http://schemas.microsoft.com/office/powerpoint/2010/main" val="1275108639"/>
              </p:ext>
            </p:extLst>
          </p:nvPr>
        </p:nvGraphicFramePr>
        <p:xfrm>
          <a:off x="677500" y="4646073"/>
          <a:ext cx="7789000" cy="617220"/>
        </p:xfrm>
        <a:graphic>
          <a:graphicData uri="http://schemas.openxmlformats.org/drawingml/2006/table">
            <a:tbl>
              <a:tblPr firstRow="1" bandRow="1">
                <a:tableStyleId>{5C22544A-7EE6-4342-B048-85BDC9FD1C3A}</a:tableStyleId>
              </a:tblPr>
              <a:tblGrid>
                <a:gridCol w="973625">
                  <a:extLst>
                    <a:ext uri="{9D8B030D-6E8A-4147-A177-3AD203B41FA5}">
                      <a16:colId xmlns:a16="http://schemas.microsoft.com/office/drawing/2014/main" val="553087404"/>
                    </a:ext>
                  </a:extLst>
                </a:gridCol>
                <a:gridCol w="973625">
                  <a:extLst>
                    <a:ext uri="{9D8B030D-6E8A-4147-A177-3AD203B41FA5}">
                      <a16:colId xmlns:a16="http://schemas.microsoft.com/office/drawing/2014/main" val="4108392060"/>
                    </a:ext>
                  </a:extLst>
                </a:gridCol>
                <a:gridCol w="973625">
                  <a:extLst>
                    <a:ext uri="{9D8B030D-6E8A-4147-A177-3AD203B41FA5}">
                      <a16:colId xmlns:a16="http://schemas.microsoft.com/office/drawing/2014/main" val="4053518580"/>
                    </a:ext>
                  </a:extLst>
                </a:gridCol>
                <a:gridCol w="973625">
                  <a:extLst>
                    <a:ext uri="{9D8B030D-6E8A-4147-A177-3AD203B41FA5}">
                      <a16:colId xmlns:a16="http://schemas.microsoft.com/office/drawing/2014/main" val="703918734"/>
                    </a:ext>
                  </a:extLst>
                </a:gridCol>
                <a:gridCol w="973625">
                  <a:extLst>
                    <a:ext uri="{9D8B030D-6E8A-4147-A177-3AD203B41FA5}">
                      <a16:colId xmlns:a16="http://schemas.microsoft.com/office/drawing/2014/main" val="863398843"/>
                    </a:ext>
                  </a:extLst>
                </a:gridCol>
                <a:gridCol w="973625">
                  <a:extLst>
                    <a:ext uri="{9D8B030D-6E8A-4147-A177-3AD203B41FA5}">
                      <a16:colId xmlns:a16="http://schemas.microsoft.com/office/drawing/2014/main" val="3377214227"/>
                    </a:ext>
                  </a:extLst>
                </a:gridCol>
                <a:gridCol w="973625">
                  <a:extLst>
                    <a:ext uri="{9D8B030D-6E8A-4147-A177-3AD203B41FA5}">
                      <a16:colId xmlns:a16="http://schemas.microsoft.com/office/drawing/2014/main" val="384220287"/>
                    </a:ext>
                  </a:extLst>
                </a:gridCol>
                <a:gridCol w="973625">
                  <a:extLst>
                    <a:ext uri="{9D8B030D-6E8A-4147-A177-3AD203B41FA5}">
                      <a16:colId xmlns:a16="http://schemas.microsoft.com/office/drawing/2014/main" val="1236788261"/>
                    </a:ext>
                  </a:extLst>
                </a:gridCol>
              </a:tblGrid>
              <a:tr h="0">
                <a:tc>
                  <a:txBody>
                    <a:bodyPr/>
                    <a:lstStyle/>
                    <a:p>
                      <a:pPr algn="ctr" fontAlgn="b"/>
                      <a:r>
                        <a:rPr lang="pl-PL" sz="800" b="0" i="0" u="none" strike="noStrike" dirty="0">
                          <a:solidFill>
                            <a:schemeClr val="tx1"/>
                          </a:solidFill>
                          <a:effectLst/>
                          <a:latin typeface="Calibri" panose="020F0502020204030204" pitchFamily="34" charset="0"/>
                        </a:rPr>
                        <a:t>Od aktywności każdego z nas</a:t>
                      </a: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dobrych przepisów prawnych</a:t>
                      </a:r>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uznania przez nasze społeczeństwo kwestii środowiska za ważny problem</a:t>
                      </a:r>
                    </a:p>
                    <a:p>
                      <a:pPr algn="ctr" fontAlgn="b"/>
                      <a:endParaRPr lang="pl-PL"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położenia przez rząd nacisku </a:t>
                      </a:r>
                    </a:p>
                    <a:p>
                      <a:pPr algn="ctr" rtl="0" fontAlgn="ctr"/>
                      <a:r>
                        <a:rPr lang="pl-PL" sz="800" b="0" i="0" u="none" strike="noStrike" kern="1200" dirty="0">
                          <a:solidFill>
                            <a:schemeClr val="tx1"/>
                          </a:solidFill>
                          <a:effectLst/>
                          <a:latin typeface="+mn-lt"/>
                          <a:ea typeface="+mn-ea"/>
                          <a:cs typeface="+mn-cs"/>
                        </a:rPr>
                        <a:t>na sprawy ochrony </a:t>
                      </a:r>
                    </a:p>
                    <a:p>
                      <a:pPr algn="ctr" rtl="0" fontAlgn="ctr"/>
                      <a:r>
                        <a:rPr lang="pl-PL" sz="800" b="0" i="0" u="none" strike="noStrike" kern="1200" dirty="0">
                          <a:solidFill>
                            <a:schemeClr val="tx1"/>
                          </a:solidFill>
                          <a:effectLst/>
                          <a:latin typeface="+mn-lt"/>
                          <a:ea typeface="+mn-ea"/>
                          <a:cs typeface="+mn-cs"/>
                        </a:rPr>
                        <a:t>środowiska</a:t>
                      </a: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aktywności władz </a:t>
                      </a:r>
                    </a:p>
                    <a:p>
                      <a:pPr algn="ctr" rtl="0" fontAlgn="ctr"/>
                      <a:r>
                        <a:rPr lang="pl-PL" sz="800" b="0" i="0" u="none" strike="noStrike" kern="1200" dirty="0">
                          <a:solidFill>
                            <a:schemeClr val="tx1"/>
                          </a:solidFill>
                          <a:effectLst/>
                          <a:latin typeface="+mn-lt"/>
                          <a:ea typeface="+mn-ea"/>
                          <a:cs typeface="+mn-cs"/>
                        </a:rPr>
                        <a:t>lokalnych </a:t>
                      </a:r>
                      <a:br>
                        <a:rPr lang="pl-PL" sz="800" b="0" i="0" u="none" strike="noStrike" kern="1200" dirty="0">
                          <a:solidFill>
                            <a:schemeClr val="tx1"/>
                          </a:solidFill>
                          <a:effectLst/>
                          <a:latin typeface="+mn-lt"/>
                          <a:ea typeface="+mn-ea"/>
                          <a:cs typeface="+mn-cs"/>
                        </a:rPr>
                      </a:br>
                      <a:endParaRPr lang="pl-PL" sz="800" b="0" i="0" u="none" strike="noStrike" kern="1200" dirty="0">
                        <a:solidFill>
                          <a:schemeClr val="tx1"/>
                        </a:solidFill>
                        <a:effectLst/>
                        <a:latin typeface="+mn-lt"/>
                        <a:ea typeface="+mn-ea"/>
                        <a:cs typeface="+mn-cs"/>
                      </a:endParaRPr>
                    </a:p>
                    <a:p>
                      <a:pPr algn="ctr" rtl="0" fontAlgn="ctr"/>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odpowiedzialności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biznesu</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sytuacji finansowej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państwa</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rgbClr val="595959"/>
                          </a:solidFill>
                          <a:effectLst/>
                          <a:latin typeface="+mn-lt"/>
                          <a:ea typeface="+mn-ea"/>
                          <a:cs typeface="+mn-cs"/>
                        </a:rPr>
                        <a:t>od tego, ile się o tym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mówi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w mediach</a:t>
                      </a:r>
                    </a:p>
                    <a:p>
                      <a:pPr algn="ctr" rtl="0" fontAlgn="ctr"/>
                      <a:endParaRPr lang="pl-PL" sz="800" b="0" i="0" u="none" strike="noStrike" kern="1200" dirty="0">
                        <a:solidFill>
                          <a:srgbClr val="595959"/>
                        </a:solidFill>
                        <a:effectLst/>
                        <a:latin typeface="+mn-lt"/>
                        <a:ea typeface="+mn-ea"/>
                        <a:cs typeface="+mn-cs"/>
                      </a:endParaRPr>
                    </a:p>
                    <a:p>
                      <a:pPr algn="ctr" rtl="0" fontAlgn="ctr"/>
                      <a:endParaRPr lang="pl-PL" sz="800" b="0" i="0" u="none" strike="noStrike" kern="1200" dirty="0">
                        <a:solidFill>
                          <a:srgbClr val="595959"/>
                        </a:solidFill>
                        <a:effectLst/>
                        <a:latin typeface="+mn-lt"/>
                        <a:ea typeface="+mn-ea"/>
                        <a:cs typeface="+mn-cs"/>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4" name="Grupa 13">
            <a:extLst>
              <a:ext uri="{FF2B5EF4-FFF2-40B4-BE49-F238E27FC236}">
                <a16:creationId xmlns:a16="http://schemas.microsoft.com/office/drawing/2014/main" id="{D576A848-7B7B-FE67-3B4D-85AF1F99DADB}"/>
              </a:ext>
            </a:extLst>
          </p:cNvPr>
          <p:cNvGrpSpPr>
            <a:grpSpLocks noChangeAspect="1"/>
          </p:cNvGrpSpPr>
          <p:nvPr/>
        </p:nvGrpSpPr>
        <p:grpSpPr>
          <a:xfrm>
            <a:off x="1046404" y="4332025"/>
            <a:ext cx="267697" cy="230329"/>
            <a:chOff x="5259388" y="1552575"/>
            <a:chExt cx="693738" cy="596900"/>
          </a:xfrm>
          <a:solidFill>
            <a:schemeClr val="accent3"/>
          </a:solidFill>
        </p:grpSpPr>
        <p:sp>
          <p:nvSpPr>
            <p:cNvPr id="15" name="Freeform 20">
              <a:extLst>
                <a:ext uri="{FF2B5EF4-FFF2-40B4-BE49-F238E27FC236}">
                  <a16:creationId xmlns:a16="http://schemas.microsoft.com/office/drawing/2014/main" id="{8B235E07-E253-BF31-9164-A31FEBD05665}"/>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1">
              <a:extLst>
                <a:ext uri="{FF2B5EF4-FFF2-40B4-BE49-F238E27FC236}">
                  <a16:creationId xmlns:a16="http://schemas.microsoft.com/office/drawing/2014/main" id="{B6BBD242-F796-3E20-93FF-064F15A9B8D8}"/>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2">
              <a:extLst>
                <a:ext uri="{FF2B5EF4-FFF2-40B4-BE49-F238E27FC236}">
                  <a16:creationId xmlns:a16="http://schemas.microsoft.com/office/drawing/2014/main" id="{D60D0105-B535-9516-FA34-F87507C17014}"/>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23">
              <a:extLst>
                <a:ext uri="{FF2B5EF4-FFF2-40B4-BE49-F238E27FC236}">
                  <a16:creationId xmlns:a16="http://schemas.microsoft.com/office/drawing/2014/main" id="{4C70F8FD-D703-D177-0F5B-B72451417934}"/>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66272849-6572-C787-EA13-B55A2772F711}"/>
              </a:ext>
            </a:extLst>
          </p:cNvPr>
          <p:cNvGrpSpPr>
            <a:grpSpLocks noChangeAspect="1"/>
          </p:cNvGrpSpPr>
          <p:nvPr/>
        </p:nvGrpSpPr>
        <p:grpSpPr>
          <a:xfrm>
            <a:off x="3952843" y="4306185"/>
            <a:ext cx="262968" cy="253362"/>
            <a:chOff x="3748088" y="1628775"/>
            <a:chExt cx="695325" cy="669925"/>
          </a:xfrm>
          <a:solidFill>
            <a:srgbClr val="CDCDCD"/>
          </a:solidFill>
        </p:grpSpPr>
        <p:sp>
          <p:nvSpPr>
            <p:cNvPr id="20" name="Freeform 91">
              <a:extLst>
                <a:ext uri="{FF2B5EF4-FFF2-40B4-BE49-F238E27FC236}">
                  <a16:creationId xmlns:a16="http://schemas.microsoft.com/office/drawing/2014/main" id="{E4EDD81F-EC92-02CC-0A8D-CC8851E7925A}"/>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92">
              <a:extLst>
                <a:ext uri="{FF2B5EF4-FFF2-40B4-BE49-F238E27FC236}">
                  <a16:creationId xmlns:a16="http://schemas.microsoft.com/office/drawing/2014/main" id="{CA8A3317-CA5B-B800-2558-27FE6E85BD7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93">
              <a:extLst>
                <a:ext uri="{FF2B5EF4-FFF2-40B4-BE49-F238E27FC236}">
                  <a16:creationId xmlns:a16="http://schemas.microsoft.com/office/drawing/2014/main" id="{9D851880-BEF2-2597-9558-3490A171EAD9}"/>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94">
              <a:extLst>
                <a:ext uri="{FF2B5EF4-FFF2-40B4-BE49-F238E27FC236}">
                  <a16:creationId xmlns:a16="http://schemas.microsoft.com/office/drawing/2014/main" id="{482A350A-C71B-6403-01AC-1B080CDAAC5C}"/>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a:extLst>
              <a:ext uri="{FF2B5EF4-FFF2-40B4-BE49-F238E27FC236}">
                <a16:creationId xmlns:a16="http://schemas.microsoft.com/office/drawing/2014/main" id="{C4A3A2C4-AF77-4B49-FC37-3EBEDC6CA157}"/>
              </a:ext>
            </a:extLst>
          </p:cNvPr>
          <p:cNvGrpSpPr>
            <a:grpSpLocks noChangeAspect="1"/>
          </p:cNvGrpSpPr>
          <p:nvPr/>
        </p:nvGrpSpPr>
        <p:grpSpPr>
          <a:xfrm>
            <a:off x="2094923" y="4341311"/>
            <a:ext cx="111567" cy="259538"/>
            <a:chOff x="2901951" y="1362075"/>
            <a:chExt cx="301625" cy="701675"/>
          </a:xfrm>
          <a:solidFill>
            <a:schemeClr val="accent3"/>
          </a:solidFill>
        </p:grpSpPr>
        <p:sp>
          <p:nvSpPr>
            <p:cNvPr id="25" name="Freeform 18">
              <a:extLst>
                <a:ext uri="{FF2B5EF4-FFF2-40B4-BE49-F238E27FC236}">
                  <a16:creationId xmlns:a16="http://schemas.microsoft.com/office/drawing/2014/main" id="{DA44AA99-8E9C-EE48-3F37-CAAC25F1D2D8}"/>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19">
              <a:extLst>
                <a:ext uri="{FF2B5EF4-FFF2-40B4-BE49-F238E27FC236}">
                  <a16:creationId xmlns:a16="http://schemas.microsoft.com/office/drawing/2014/main" id="{A914BC0F-491E-7EEF-428D-FC4EF5ADCD79}"/>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0">
              <a:extLst>
                <a:ext uri="{FF2B5EF4-FFF2-40B4-BE49-F238E27FC236}">
                  <a16:creationId xmlns:a16="http://schemas.microsoft.com/office/drawing/2014/main" id="{2229BEC3-12F2-87BC-068E-B43CE8CB74CD}"/>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Line 21">
              <a:extLst>
                <a:ext uri="{FF2B5EF4-FFF2-40B4-BE49-F238E27FC236}">
                  <a16:creationId xmlns:a16="http://schemas.microsoft.com/office/drawing/2014/main" id="{DFAAC1C1-38F1-64F6-1B8C-BE11AD23764C}"/>
                </a:ext>
              </a:extLst>
            </p:cNvPr>
            <p:cNvSpPr>
              <a:spLocks noChangeShapeType="1"/>
            </p:cNvSpPr>
            <p:nvPr/>
          </p:nvSpPr>
          <p:spPr bwMode="auto">
            <a:xfrm>
              <a:off x="3094038" y="174307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9" name="Freeform 69">
            <a:extLst>
              <a:ext uri="{FF2B5EF4-FFF2-40B4-BE49-F238E27FC236}">
                <a16:creationId xmlns:a16="http://schemas.microsoft.com/office/drawing/2014/main" id="{6A4C2FF5-061C-0E25-3173-39BCFB93516E}"/>
              </a:ext>
            </a:extLst>
          </p:cNvPr>
          <p:cNvSpPr>
            <a:spLocks noChangeAspect="1"/>
          </p:cNvSpPr>
          <p:nvPr/>
        </p:nvSpPr>
        <p:spPr bwMode="auto">
          <a:xfrm>
            <a:off x="3043914" y="4306185"/>
            <a:ext cx="264318" cy="253362"/>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30" name="Grupa 29">
            <a:extLst>
              <a:ext uri="{FF2B5EF4-FFF2-40B4-BE49-F238E27FC236}">
                <a16:creationId xmlns:a16="http://schemas.microsoft.com/office/drawing/2014/main" id="{D917AD6E-423A-4D73-F28D-6A302D28D729}"/>
              </a:ext>
            </a:extLst>
          </p:cNvPr>
          <p:cNvGrpSpPr>
            <a:grpSpLocks noChangeAspect="1"/>
          </p:cNvGrpSpPr>
          <p:nvPr/>
        </p:nvGrpSpPr>
        <p:grpSpPr>
          <a:xfrm>
            <a:off x="4928191" y="4314894"/>
            <a:ext cx="346633" cy="235944"/>
            <a:chOff x="3703639" y="1793876"/>
            <a:chExt cx="755650" cy="514350"/>
          </a:xfrm>
          <a:solidFill>
            <a:srgbClr val="CDCDCD"/>
          </a:solidFill>
        </p:grpSpPr>
        <p:sp>
          <p:nvSpPr>
            <p:cNvPr id="31" name="Freeform 179">
              <a:extLst>
                <a:ext uri="{FF2B5EF4-FFF2-40B4-BE49-F238E27FC236}">
                  <a16:creationId xmlns:a16="http://schemas.microsoft.com/office/drawing/2014/main" id="{D7A28434-C61D-AD50-0EEC-519899CF9587}"/>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80">
              <a:extLst>
                <a:ext uri="{FF2B5EF4-FFF2-40B4-BE49-F238E27FC236}">
                  <a16:creationId xmlns:a16="http://schemas.microsoft.com/office/drawing/2014/main" id="{C077D56C-1B1A-5689-BF80-F8D41BD6EDDE}"/>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81">
              <a:extLst>
                <a:ext uri="{FF2B5EF4-FFF2-40B4-BE49-F238E27FC236}">
                  <a16:creationId xmlns:a16="http://schemas.microsoft.com/office/drawing/2014/main" id="{42C18C67-124F-0420-6875-4D3FD75ADD77}"/>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82">
              <a:extLst>
                <a:ext uri="{FF2B5EF4-FFF2-40B4-BE49-F238E27FC236}">
                  <a16:creationId xmlns:a16="http://schemas.microsoft.com/office/drawing/2014/main" id="{5D3B7D9A-528D-B13C-880F-C8A3818040D5}"/>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83">
              <a:extLst>
                <a:ext uri="{FF2B5EF4-FFF2-40B4-BE49-F238E27FC236}">
                  <a16:creationId xmlns:a16="http://schemas.microsoft.com/office/drawing/2014/main" id="{18D6A1E4-2DCC-B2E0-FF6C-B7056BDFA872}"/>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84">
              <a:extLst>
                <a:ext uri="{FF2B5EF4-FFF2-40B4-BE49-F238E27FC236}">
                  <a16:creationId xmlns:a16="http://schemas.microsoft.com/office/drawing/2014/main" id="{3BC45762-94EA-7536-1F68-C27C365C70BF}"/>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85">
              <a:extLst>
                <a:ext uri="{FF2B5EF4-FFF2-40B4-BE49-F238E27FC236}">
                  <a16:creationId xmlns:a16="http://schemas.microsoft.com/office/drawing/2014/main" id="{D7A97479-F152-E874-E237-7982696D3C19}"/>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186">
              <a:extLst>
                <a:ext uri="{FF2B5EF4-FFF2-40B4-BE49-F238E27FC236}">
                  <a16:creationId xmlns:a16="http://schemas.microsoft.com/office/drawing/2014/main" id="{B84EDEBA-58CA-BB30-CEC5-466F4A8B5FE7}"/>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187">
              <a:extLst>
                <a:ext uri="{FF2B5EF4-FFF2-40B4-BE49-F238E27FC236}">
                  <a16:creationId xmlns:a16="http://schemas.microsoft.com/office/drawing/2014/main" id="{32C1A78B-AFDC-E22F-5919-38A97F45872A}"/>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188">
              <a:extLst>
                <a:ext uri="{FF2B5EF4-FFF2-40B4-BE49-F238E27FC236}">
                  <a16:creationId xmlns:a16="http://schemas.microsoft.com/office/drawing/2014/main" id="{75FF6613-81DF-BF84-085F-11827F444D95}"/>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189">
              <a:extLst>
                <a:ext uri="{FF2B5EF4-FFF2-40B4-BE49-F238E27FC236}">
                  <a16:creationId xmlns:a16="http://schemas.microsoft.com/office/drawing/2014/main" id="{34E6C9BF-9140-811D-00B3-4A40E085DB42}"/>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2" name="Freeform 132">
            <a:extLst>
              <a:ext uri="{FF2B5EF4-FFF2-40B4-BE49-F238E27FC236}">
                <a16:creationId xmlns:a16="http://schemas.microsoft.com/office/drawing/2014/main" id="{0ACA0303-3BD4-8CA6-8E42-F282DE983E72}"/>
              </a:ext>
            </a:extLst>
          </p:cNvPr>
          <p:cNvSpPr>
            <a:spLocks noChangeAspect="1" noEditPoints="1"/>
          </p:cNvSpPr>
          <p:nvPr/>
        </p:nvSpPr>
        <p:spPr bwMode="auto">
          <a:xfrm>
            <a:off x="5922545" y="4351850"/>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43" name="Grafika 42" descr="Monety">
            <a:extLst>
              <a:ext uri="{FF2B5EF4-FFF2-40B4-BE49-F238E27FC236}">
                <a16:creationId xmlns:a16="http://schemas.microsoft.com/office/drawing/2014/main" id="{07D95015-2C7B-48BD-42D0-C10134F4D107}"/>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913833" y="4331026"/>
            <a:ext cx="244313" cy="244313"/>
          </a:xfrm>
          <a:prstGeom prst="rect">
            <a:avLst/>
          </a:prstGeom>
        </p:spPr>
      </p:pic>
      <p:pic>
        <p:nvPicPr>
          <p:cNvPr id="44" name="Grafika 43" descr="Opinia klienta">
            <a:extLst>
              <a:ext uri="{FF2B5EF4-FFF2-40B4-BE49-F238E27FC236}">
                <a16:creationId xmlns:a16="http://schemas.microsoft.com/office/drawing/2014/main" id="{78BC6731-B2BB-8C5C-4D32-FEC249DFB028}"/>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21375" y="4324116"/>
            <a:ext cx="259538" cy="259538"/>
          </a:xfrm>
          <a:prstGeom prst="rect">
            <a:avLst/>
          </a:prstGeom>
        </p:spPr>
      </p:pic>
      <p:sp>
        <p:nvSpPr>
          <p:cNvPr id="4" name="Symbol zastępczy tekstu 7">
            <a:extLst>
              <a:ext uri="{FF2B5EF4-FFF2-40B4-BE49-F238E27FC236}">
                <a16:creationId xmlns:a16="http://schemas.microsoft.com/office/drawing/2014/main" id="{C70A8162-06D9-8E2A-34FA-D60DD68921F8}"/>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0654046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P5. Od czego Pana(i) zdaniem w największym stopniu zależy stan środowiska? Proszę podać co najwyżej trzy odpowiedzi.</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27148166"/>
              </p:ext>
            </p:extLst>
          </p:nvPr>
        </p:nvGraphicFramePr>
        <p:xfrm>
          <a:off x="333052" y="1212712"/>
          <a:ext cx="8199183" cy="3027685"/>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aphicFrame>
        <p:nvGraphicFramePr>
          <p:cNvPr id="12" name="Tabela 9">
            <a:extLst>
              <a:ext uri="{FF2B5EF4-FFF2-40B4-BE49-F238E27FC236}">
                <a16:creationId xmlns:a16="http://schemas.microsoft.com/office/drawing/2014/main" id="{0F78CFEB-2BA1-F7E7-ECF3-037F6984C483}"/>
              </a:ext>
            </a:extLst>
          </p:cNvPr>
          <p:cNvGraphicFramePr>
            <a:graphicFrameLocks noGrp="1"/>
          </p:cNvGraphicFramePr>
          <p:nvPr>
            <p:extLst>
              <p:ext uri="{D42A27DB-BD31-4B8C-83A1-F6EECF244321}">
                <p14:modId xmlns:p14="http://schemas.microsoft.com/office/powerpoint/2010/main" val="2971787992"/>
              </p:ext>
            </p:extLst>
          </p:nvPr>
        </p:nvGraphicFramePr>
        <p:xfrm>
          <a:off x="333052" y="4646073"/>
          <a:ext cx="8133448" cy="617220"/>
        </p:xfrm>
        <a:graphic>
          <a:graphicData uri="http://schemas.openxmlformats.org/drawingml/2006/table">
            <a:tbl>
              <a:tblPr firstRow="1" bandRow="1">
                <a:tableStyleId>{5C22544A-7EE6-4342-B048-85BDC9FD1C3A}</a:tableStyleId>
              </a:tblPr>
              <a:tblGrid>
                <a:gridCol w="1016681">
                  <a:extLst>
                    <a:ext uri="{9D8B030D-6E8A-4147-A177-3AD203B41FA5}">
                      <a16:colId xmlns:a16="http://schemas.microsoft.com/office/drawing/2014/main" val="553087404"/>
                    </a:ext>
                  </a:extLst>
                </a:gridCol>
                <a:gridCol w="1016681">
                  <a:extLst>
                    <a:ext uri="{9D8B030D-6E8A-4147-A177-3AD203B41FA5}">
                      <a16:colId xmlns:a16="http://schemas.microsoft.com/office/drawing/2014/main" val="4108392060"/>
                    </a:ext>
                  </a:extLst>
                </a:gridCol>
                <a:gridCol w="1016681">
                  <a:extLst>
                    <a:ext uri="{9D8B030D-6E8A-4147-A177-3AD203B41FA5}">
                      <a16:colId xmlns:a16="http://schemas.microsoft.com/office/drawing/2014/main" val="4053518580"/>
                    </a:ext>
                  </a:extLst>
                </a:gridCol>
                <a:gridCol w="1016681">
                  <a:extLst>
                    <a:ext uri="{9D8B030D-6E8A-4147-A177-3AD203B41FA5}">
                      <a16:colId xmlns:a16="http://schemas.microsoft.com/office/drawing/2014/main" val="703918734"/>
                    </a:ext>
                  </a:extLst>
                </a:gridCol>
                <a:gridCol w="1016681">
                  <a:extLst>
                    <a:ext uri="{9D8B030D-6E8A-4147-A177-3AD203B41FA5}">
                      <a16:colId xmlns:a16="http://schemas.microsoft.com/office/drawing/2014/main" val="863398843"/>
                    </a:ext>
                  </a:extLst>
                </a:gridCol>
                <a:gridCol w="1016681">
                  <a:extLst>
                    <a:ext uri="{9D8B030D-6E8A-4147-A177-3AD203B41FA5}">
                      <a16:colId xmlns:a16="http://schemas.microsoft.com/office/drawing/2014/main" val="3377214227"/>
                    </a:ext>
                  </a:extLst>
                </a:gridCol>
                <a:gridCol w="1016681">
                  <a:extLst>
                    <a:ext uri="{9D8B030D-6E8A-4147-A177-3AD203B41FA5}">
                      <a16:colId xmlns:a16="http://schemas.microsoft.com/office/drawing/2014/main" val="384220287"/>
                    </a:ext>
                  </a:extLst>
                </a:gridCol>
                <a:gridCol w="1016681">
                  <a:extLst>
                    <a:ext uri="{9D8B030D-6E8A-4147-A177-3AD203B41FA5}">
                      <a16:colId xmlns:a16="http://schemas.microsoft.com/office/drawing/2014/main" val="1236788261"/>
                    </a:ext>
                  </a:extLst>
                </a:gridCol>
              </a:tblGrid>
              <a:tr h="0">
                <a:tc>
                  <a:txBody>
                    <a:bodyPr/>
                    <a:lstStyle/>
                    <a:p>
                      <a:pPr algn="ctr" fontAlgn="b"/>
                      <a:r>
                        <a:rPr lang="pl-PL" sz="800" b="0" i="0" u="none" strike="noStrike" dirty="0">
                          <a:solidFill>
                            <a:schemeClr val="tx1"/>
                          </a:solidFill>
                          <a:effectLst/>
                          <a:latin typeface="Calibri" panose="020F0502020204030204" pitchFamily="34" charset="0"/>
                        </a:rPr>
                        <a:t>Od aktywności każdego z nas</a:t>
                      </a: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dobrych przepisów prawnych</a:t>
                      </a:r>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uznania przez nasze społeczeństwo kwestii środowiska za ważny problem</a:t>
                      </a:r>
                    </a:p>
                    <a:p>
                      <a:pPr algn="ctr" fontAlgn="b"/>
                      <a:endParaRPr lang="pl-PL"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położenia przez rząd nacisku </a:t>
                      </a:r>
                    </a:p>
                    <a:p>
                      <a:pPr algn="ctr" rtl="0" fontAlgn="ctr"/>
                      <a:r>
                        <a:rPr lang="pl-PL" sz="800" b="0" i="0" u="none" strike="noStrike" kern="1200" dirty="0">
                          <a:solidFill>
                            <a:schemeClr val="tx1"/>
                          </a:solidFill>
                          <a:effectLst/>
                          <a:latin typeface="+mn-lt"/>
                          <a:ea typeface="+mn-ea"/>
                          <a:cs typeface="+mn-cs"/>
                        </a:rPr>
                        <a:t>na sprawy ochrony </a:t>
                      </a:r>
                    </a:p>
                    <a:p>
                      <a:pPr algn="ctr" rtl="0" fontAlgn="ctr"/>
                      <a:r>
                        <a:rPr lang="pl-PL" sz="800" b="0" i="0" u="none" strike="noStrike" kern="1200" dirty="0">
                          <a:solidFill>
                            <a:schemeClr val="tx1"/>
                          </a:solidFill>
                          <a:effectLst/>
                          <a:latin typeface="+mn-lt"/>
                          <a:ea typeface="+mn-ea"/>
                          <a:cs typeface="+mn-cs"/>
                        </a:rPr>
                        <a:t>środowiska</a:t>
                      </a: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aktywności władz </a:t>
                      </a:r>
                    </a:p>
                    <a:p>
                      <a:pPr algn="ctr" rtl="0" fontAlgn="ctr"/>
                      <a:r>
                        <a:rPr lang="pl-PL" sz="800" b="0" i="0" u="none" strike="noStrike" kern="1200" dirty="0">
                          <a:solidFill>
                            <a:schemeClr val="tx1"/>
                          </a:solidFill>
                          <a:effectLst/>
                          <a:latin typeface="+mn-lt"/>
                          <a:ea typeface="+mn-ea"/>
                          <a:cs typeface="+mn-cs"/>
                        </a:rPr>
                        <a:t>lokalnych </a:t>
                      </a:r>
                      <a:br>
                        <a:rPr lang="pl-PL" sz="800" b="0" i="0" u="none" strike="noStrike" kern="1200" dirty="0">
                          <a:solidFill>
                            <a:schemeClr val="tx1"/>
                          </a:solidFill>
                          <a:effectLst/>
                          <a:latin typeface="+mn-lt"/>
                          <a:ea typeface="+mn-ea"/>
                          <a:cs typeface="+mn-cs"/>
                        </a:rPr>
                      </a:br>
                      <a:endParaRPr lang="pl-PL" sz="800" b="0" i="0" u="none" strike="noStrike" kern="1200" dirty="0">
                        <a:solidFill>
                          <a:schemeClr val="tx1"/>
                        </a:solidFill>
                        <a:effectLst/>
                        <a:latin typeface="+mn-lt"/>
                        <a:ea typeface="+mn-ea"/>
                        <a:cs typeface="+mn-cs"/>
                      </a:endParaRPr>
                    </a:p>
                    <a:p>
                      <a:pPr algn="ctr" rtl="0" fontAlgn="ctr"/>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odpowiedzialności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biznesu</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sytuacji finansowej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państwa</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rgbClr val="595959"/>
                          </a:solidFill>
                          <a:effectLst/>
                          <a:latin typeface="+mn-lt"/>
                          <a:ea typeface="+mn-ea"/>
                          <a:cs typeface="+mn-cs"/>
                        </a:rPr>
                        <a:t>od tego, ile się o tym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mówi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w mediach</a:t>
                      </a:r>
                    </a:p>
                    <a:p>
                      <a:pPr algn="ctr" rtl="0" fontAlgn="ctr"/>
                      <a:endParaRPr lang="pl-PL" sz="800" b="0" i="0" u="none" strike="noStrike" kern="1200" dirty="0">
                        <a:solidFill>
                          <a:srgbClr val="595959"/>
                        </a:solidFill>
                        <a:effectLst/>
                        <a:latin typeface="+mn-lt"/>
                        <a:ea typeface="+mn-ea"/>
                        <a:cs typeface="+mn-cs"/>
                      </a:endParaRPr>
                    </a:p>
                    <a:p>
                      <a:pPr algn="ctr" rtl="0" fontAlgn="ctr"/>
                      <a:endParaRPr lang="pl-PL" sz="800" b="0" i="0" u="none" strike="noStrike" kern="1200" dirty="0">
                        <a:solidFill>
                          <a:srgbClr val="595959"/>
                        </a:solidFill>
                        <a:effectLst/>
                        <a:latin typeface="+mn-lt"/>
                        <a:ea typeface="+mn-ea"/>
                        <a:cs typeface="+mn-cs"/>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4" name="Grupa 13">
            <a:extLst>
              <a:ext uri="{FF2B5EF4-FFF2-40B4-BE49-F238E27FC236}">
                <a16:creationId xmlns:a16="http://schemas.microsoft.com/office/drawing/2014/main" id="{D576A848-7B7B-FE67-3B4D-85AF1F99DADB}"/>
              </a:ext>
            </a:extLst>
          </p:cNvPr>
          <p:cNvGrpSpPr>
            <a:grpSpLocks noChangeAspect="1"/>
          </p:cNvGrpSpPr>
          <p:nvPr/>
        </p:nvGrpSpPr>
        <p:grpSpPr>
          <a:xfrm>
            <a:off x="752208" y="4332025"/>
            <a:ext cx="267697" cy="230329"/>
            <a:chOff x="5259388" y="1552575"/>
            <a:chExt cx="693738" cy="596900"/>
          </a:xfrm>
          <a:solidFill>
            <a:schemeClr val="accent2"/>
          </a:solidFill>
        </p:grpSpPr>
        <p:sp>
          <p:nvSpPr>
            <p:cNvPr id="15" name="Freeform 20">
              <a:extLst>
                <a:ext uri="{FF2B5EF4-FFF2-40B4-BE49-F238E27FC236}">
                  <a16:creationId xmlns:a16="http://schemas.microsoft.com/office/drawing/2014/main" id="{8B235E07-E253-BF31-9164-A31FEBD05665}"/>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1">
              <a:extLst>
                <a:ext uri="{FF2B5EF4-FFF2-40B4-BE49-F238E27FC236}">
                  <a16:creationId xmlns:a16="http://schemas.microsoft.com/office/drawing/2014/main" id="{B6BBD242-F796-3E20-93FF-064F15A9B8D8}"/>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2">
              <a:extLst>
                <a:ext uri="{FF2B5EF4-FFF2-40B4-BE49-F238E27FC236}">
                  <a16:creationId xmlns:a16="http://schemas.microsoft.com/office/drawing/2014/main" id="{D60D0105-B535-9516-FA34-F87507C17014}"/>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23">
              <a:extLst>
                <a:ext uri="{FF2B5EF4-FFF2-40B4-BE49-F238E27FC236}">
                  <a16:creationId xmlns:a16="http://schemas.microsoft.com/office/drawing/2014/main" id="{4C70F8FD-D703-D177-0F5B-B72451417934}"/>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66272849-6572-C787-EA13-B55A2772F711}"/>
              </a:ext>
            </a:extLst>
          </p:cNvPr>
          <p:cNvGrpSpPr>
            <a:grpSpLocks noChangeAspect="1"/>
          </p:cNvGrpSpPr>
          <p:nvPr/>
        </p:nvGrpSpPr>
        <p:grpSpPr>
          <a:xfrm>
            <a:off x="3777915" y="4306185"/>
            <a:ext cx="262968" cy="253362"/>
            <a:chOff x="3748088" y="1628775"/>
            <a:chExt cx="695325" cy="669925"/>
          </a:xfrm>
          <a:solidFill>
            <a:srgbClr val="CDCDCD"/>
          </a:solidFill>
        </p:grpSpPr>
        <p:sp>
          <p:nvSpPr>
            <p:cNvPr id="20" name="Freeform 91">
              <a:extLst>
                <a:ext uri="{FF2B5EF4-FFF2-40B4-BE49-F238E27FC236}">
                  <a16:creationId xmlns:a16="http://schemas.microsoft.com/office/drawing/2014/main" id="{E4EDD81F-EC92-02CC-0A8D-CC8851E7925A}"/>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92">
              <a:extLst>
                <a:ext uri="{FF2B5EF4-FFF2-40B4-BE49-F238E27FC236}">
                  <a16:creationId xmlns:a16="http://schemas.microsoft.com/office/drawing/2014/main" id="{CA8A3317-CA5B-B800-2558-27FE6E85BD7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93">
              <a:extLst>
                <a:ext uri="{FF2B5EF4-FFF2-40B4-BE49-F238E27FC236}">
                  <a16:creationId xmlns:a16="http://schemas.microsoft.com/office/drawing/2014/main" id="{9D851880-BEF2-2597-9558-3490A171EAD9}"/>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94">
              <a:extLst>
                <a:ext uri="{FF2B5EF4-FFF2-40B4-BE49-F238E27FC236}">
                  <a16:creationId xmlns:a16="http://schemas.microsoft.com/office/drawing/2014/main" id="{482A350A-C71B-6403-01AC-1B080CDAAC5C}"/>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a:extLst>
              <a:ext uri="{FF2B5EF4-FFF2-40B4-BE49-F238E27FC236}">
                <a16:creationId xmlns:a16="http://schemas.microsoft.com/office/drawing/2014/main" id="{C4A3A2C4-AF77-4B49-FC37-3EBEDC6CA157}"/>
              </a:ext>
            </a:extLst>
          </p:cNvPr>
          <p:cNvGrpSpPr>
            <a:grpSpLocks noChangeAspect="1"/>
          </p:cNvGrpSpPr>
          <p:nvPr/>
        </p:nvGrpSpPr>
        <p:grpSpPr>
          <a:xfrm>
            <a:off x="1768919" y="4341311"/>
            <a:ext cx="111567" cy="259538"/>
            <a:chOff x="2901951" y="1362075"/>
            <a:chExt cx="301625" cy="701675"/>
          </a:xfrm>
          <a:solidFill>
            <a:schemeClr val="accent2"/>
          </a:solidFill>
        </p:grpSpPr>
        <p:sp>
          <p:nvSpPr>
            <p:cNvPr id="25" name="Freeform 18">
              <a:extLst>
                <a:ext uri="{FF2B5EF4-FFF2-40B4-BE49-F238E27FC236}">
                  <a16:creationId xmlns:a16="http://schemas.microsoft.com/office/drawing/2014/main" id="{DA44AA99-8E9C-EE48-3F37-CAAC25F1D2D8}"/>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19">
              <a:extLst>
                <a:ext uri="{FF2B5EF4-FFF2-40B4-BE49-F238E27FC236}">
                  <a16:creationId xmlns:a16="http://schemas.microsoft.com/office/drawing/2014/main" id="{A914BC0F-491E-7EEF-428D-FC4EF5ADCD79}"/>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0">
              <a:extLst>
                <a:ext uri="{FF2B5EF4-FFF2-40B4-BE49-F238E27FC236}">
                  <a16:creationId xmlns:a16="http://schemas.microsoft.com/office/drawing/2014/main" id="{2229BEC3-12F2-87BC-068E-B43CE8CB74CD}"/>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Line 21">
              <a:extLst>
                <a:ext uri="{FF2B5EF4-FFF2-40B4-BE49-F238E27FC236}">
                  <a16:creationId xmlns:a16="http://schemas.microsoft.com/office/drawing/2014/main" id="{DFAAC1C1-38F1-64F6-1B8C-BE11AD23764C}"/>
                </a:ext>
              </a:extLst>
            </p:cNvPr>
            <p:cNvSpPr>
              <a:spLocks noChangeShapeType="1"/>
            </p:cNvSpPr>
            <p:nvPr/>
          </p:nvSpPr>
          <p:spPr bwMode="auto">
            <a:xfrm>
              <a:off x="3094038" y="174307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9" name="Freeform 69">
            <a:extLst>
              <a:ext uri="{FF2B5EF4-FFF2-40B4-BE49-F238E27FC236}">
                <a16:creationId xmlns:a16="http://schemas.microsoft.com/office/drawing/2014/main" id="{6A4C2FF5-061C-0E25-3173-39BCFB93516E}"/>
              </a:ext>
            </a:extLst>
          </p:cNvPr>
          <p:cNvSpPr>
            <a:spLocks noChangeAspect="1"/>
          </p:cNvSpPr>
          <p:nvPr/>
        </p:nvSpPr>
        <p:spPr bwMode="auto">
          <a:xfrm>
            <a:off x="2757666" y="4306185"/>
            <a:ext cx="264318" cy="253362"/>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30" name="Grupa 29">
            <a:extLst>
              <a:ext uri="{FF2B5EF4-FFF2-40B4-BE49-F238E27FC236}">
                <a16:creationId xmlns:a16="http://schemas.microsoft.com/office/drawing/2014/main" id="{D917AD6E-423A-4D73-F28D-6A302D28D729}"/>
              </a:ext>
            </a:extLst>
          </p:cNvPr>
          <p:cNvGrpSpPr>
            <a:grpSpLocks noChangeAspect="1"/>
          </p:cNvGrpSpPr>
          <p:nvPr/>
        </p:nvGrpSpPr>
        <p:grpSpPr>
          <a:xfrm>
            <a:off x="4729408" y="4314894"/>
            <a:ext cx="346633" cy="235944"/>
            <a:chOff x="3703639" y="1793876"/>
            <a:chExt cx="755650" cy="514350"/>
          </a:xfrm>
          <a:solidFill>
            <a:srgbClr val="CDCDCD"/>
          </a:solidFill>
        </p:grpSpPr>
        <p:sp>
          <p:nvSpPr>
            <p:cNvPr id="31" name="Freeform 179">
              <a:extLst>
                <a:ext uri="{FF2B5EF4-FFF2-40B4-BE49-F238E27FC236}">
                  <a16:creationId xmlns:a16="http://schemas.microsoft.com/office/drawing/2014/main" id="{D7A28434-C61D-AD50-0EEC-519899CF9587}"/>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80">
              <a:extLst>
                <a:ext uri="{FF2B5EF4-FFF2-40B4-BE49-F238E27FC236}">
                  <a16:creationId xmlns:a16="http://schemas.microsoft.com/office/drawing/2014/main" id="{C077D56C-1B1A-5689-BF80-F8D41BD6EDDE}"/>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81">
              <a:extLst>
                <a:ext uri="{FF2B5EF4-FFF2-40B4-BE49-F238E27FC236}">
                  <a16:creationId xmlns:a16="http://schemas.microsoft.com/office/drawing/2014/main" id="{42C18C67-124F-0420-6875-4D3FD75ADD77}"/>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82">
              <a:extLst>
                <a:ext uri="{FF2B5EF4-FFF2-40B4-BE49-F238E27FC236}">
                  <a16:creationId xmlns:a16="http://schemas.microsoft.com/office/drawing/2014/main" id="{5D3B7D9A-528D-B13C-880F-C8A3818040D5}"/>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83">
              <a:extLst>
                <a:ext uri="{FF2B5EF4-FFF2-40B4-BE49-F238E27FC236}">
                  <a16:creationId xmlns:a16="http://schemas.microsoft.com/office/drawing/2014/main" id="{18D6A1E4-2DCC-B2E0-FF6C-B7056BDFA872}"/>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84">
              <a:extLst>
                <a:ext uri="{FF2B5EF4-FFF2-40B4-BE49-F238E27FC236}">
                  <a16:creationId xmlns:a16="http://schemas.microsoft.com/office/drawing/2014/main" id="{3BC45762-94EA-7536-1F68-C27C365C70BF}"/>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85">
              <a:extLst>
                <a:ext uri="{FF2B5EF4-FFF2-40B4-BE49-F238E27FC236}">
                  <a16:creationId xmlns:a16="http://schemas.microsoft.com/office/drawing/2014/main" id="{D7A97479-F152-E874-E237-7982696D3C19}"/>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186">
              <a:extLst>
                <a:ext uri="{FF2B5EF4-FFF2-40B4-BE49-F238E27FC236}">
                  <a16:creationId xmlns:a16="http://schemas.microsoft.com/office/drawing/2014/main" id="{B84EDEBA-58CA-BB30-CEC5-466F4A8B5FE7}"/>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187">
              <a:extLst>
                <a:ext uri="{FF2B5EF4-FFF2-40B4-BE49-F238E27FC236}">
                  <a16:creationId xmlns:a16="http://schemas.microsoft.com/office/drawing/2014/main" id="{32C1A78B-AFDC-E22F-5919-38A97F45872A}"/>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188">
              <a:extLst>
                <a:ext uri="{FF2B5EF4-FFF2-40B4-BE49-F238E27FC236}">
                  <a16:creationId xmlns:a16="http://schemas.microsoft.com/office/drawing/2014/main" id="{75FF6613-81DF-BF84-085F-11827F444D95}"/>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189">
              <a:extLst>
                <a:ext uri="{FF2B5EF4-FFF2-40B4-BE49-F238E27FC236}">
                  <a16:creationId xmlns:a16="http://schemas.microsoft.com/office/drawing/2014/main" id="{34E6C9BF-9140-811D-00B3-4A40E085DB42}"/>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2" name="Freeform 132">
            <a:extLst>
              <a:ext uri="{FF2B5EF4-FFF2-40B4-BE49-F238E27FC236}">
                <a16:creationId xmlns:a16="http://schemas.microsoft.com/office/drawing/2014/main" id="{0ACA0303-3BD4-8CA6-8E42-F282DE983E72}"/>
              </a:ext>
            </a:extLst>
          </p:cNvPr>
          <p:cNvSpPr>
            <a:spLocks noChangeAspect="1" noEditPoints="1"/>
          </p:cNvSpPr>
          <p:nvPr/>
        </p:nvSpPr>
        <p:spPr bwMode="auto">
          <a:xfrm>
            <a:off x="5803275" y="4351850"/>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43" name="Grafika 42" descr="Monety">
            <a:extLst>
              <a:ext uri="{FF2B5EF4-FFF2-40B4-BE49-F238E27FC236}">
                <a16:creationId xmlns:a16="http://schemas.microsoft.com/office/drawing/2014/main" id="{07D95015-2C7B-48BD-42D0-C10134F4D107}"/>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802516" y="4331026"/>
            <a:ext cx="244313" cy="244313"/>
          </a:xfrm>
          <a:prstGeom prst="rect">
            <a:avLst/>
          </a:prstGeom>
        </p:spPr>
      </p:pic>
      <p:pic>
        <p:nvPicPr>
          <p:cNvPr id="44" name="Grafika 43" descr="Opinia klienta">
            <a:extLst>
              <a:ext uri="{FF2B5EF4-FFF2-40B4-BE49-F238E27FC236}">
                <a16:creationId xmlns:a16="http://schemas.microsoft.com/office/drawing/2014/main" id="{78BC6731-B2BB-8C5C-4D32-FEC249DFB028}"/>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797522" y="4324116"/>
            <a:ext cx="259538" cy="259538"/>
          </a:xfrm>
          <a:prstGeom prst="rect">
            <a:avLst/>
          </a:prstGeom>
        </p:spPr>
      </p:pic>
      <p:grpSp>
        <p:nvGrpSpPr>
          <p:cNvPr id="4" name="Grafika 6" descr="Czapka ukończenia szkoły">
            <a:extLst>
              <a:ext uri="{FF2B5EF4-FFF2-40B4-BE49-F238E27FC236}">
                <a16:creationId xmlns:a16="http://schemas.microsoft.com/office/drawing/2014/main" id="{1444BD15-497B-9A9E-1352-F86BB79F671C}"/>
              </a:ext>
            </a:extLst>
          </p:cNvPr>
          <p:cNvGrpSpPr/>
          <p:nvPr/>
        </p:nvGrpSpPr>
        <p:grpSpPr>
          <a:xfrm>
            <a:off x="7776232" y="1451399"/>
            <a:ext cx="756000" cy="756000"/>
            <a:chOff x="4114800" y="2971800"/>
            <a:chExt cx="914400" cy="914400"/>
          </a:xfrm>
        </p:grpSpPr>
        <p:sp>
          <p:nvSpPr>
            <p:cNvPr id="7" name="Dowolny kształt: kształt 6">
              <a:extLst>
                <a:ext uri="{FF2B5EF4-FFF2-40B4-BE49-F238E27FC236}">
                  <a16:creationId xmlns:a16="http://schemas.microsoft.com/office/drawing/2014/main" id="{8BA24912-EAB1-613F-CA5B-45FC60D9AF80}"/>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45" name="Dowolny kształt: kształt 44">
              <a:extLst>
                <a:ext uri="{FF2B5EF4-FFF2-40B4-BE49-F238E27FC236}">
                  <a16:creationId xmlns:a16="http://schemas.microsoft.com/office/drawing/2014/main" id="{81EE85E5-62EC-BBF7-A532-2CF5A948209B}"/>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chemeClr val="accent2"/>
            </a:solidFill>
            <a:ln w="9525" cap="flat">
              <a:noFill/>
              <a:prstDash val="solid"/>
              <a:miter/>
            </a:ln>
          </p:spPr>
          <p:txBody>
            <a:bodyPr rtlCol="0" anchor="ctr"/>
            <a:lstStyle/>
            <a:p>
              <a:endParaRPr lang="pl-PL"/>
            </a:p>
          </p:txBody>
        </p:sp>
      </p:grpSp>
      <p:sp>
        <p:nvSpPr>
          <p:cNvPr id="53" name="pole tekstowe 52">
            <a:extLst>
              <a:ext uri="{FF2B5EF4-FFF2-40B4-BE49-F238E27FC236}">
                <a16:creationId xmlns:a16="http://schemas.microsoft.com/office/drawing/2014/main" id="{96E6D5C2-BACA-8AAB-5529-4460A62B7C70}"/>
              </a:ext>
            </a:extLst>
          </p:cNvPr>
          <p:cNvSpPr txBox="1"/>
          <p:nvPr/>
        </p:nvSpPr>
        <p:spPr>
          <a:xfrm>
            <a:off x="315397" y="5361572"/>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
        <p:nvSpPr>
          <p:cNvPr id="54" name="Symbol zastępczy tekstu 7">
            <a:extLst>
              <a:ext uri="{FF2B5EF4-FFF2-40B4-BE49-F238E27FC236}">
                <a16:creationId xmlns:a16="http://schemas.microsoft.com/office/drawing/2014/main" id="{DB73DCB5-94A2-29CD-7A90-620A68AE1C42}"/>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a:t>
            </a:r>
          </a:p>
        </p:txBody>
      </p:sp>
      <p:sp>
        <p:nvSpPr>
          <p:cNvPr id="8" name="Symbol zastępczy tekstu 7">
            <a:extLst>
              <a:ext uri="{FF2B5EF4-FFF2-40B4-BE49-F238E27FC236}">
                <a16:creationId xmlns:a16="http://schemas.microsoft.com/office/drawing/2014/main" id="{89503E59-FE00-EC69-1BCD-BF681D054EDD}"/>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401070575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Powody od których zależy stan środowiska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P5. Od czego Pana(i) zdaniem w największym stopniu zależy stan środowiska? Proszę podać co najwyżej trzy odpowiedzi.</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12" name="Tabela 9">
            <a:extLst>
              <a:ext uri="{FF2B5EF4-FFF2-40B4-BE49-F238E27FC236}">
                <a16:creationId xmlns:a16="http://schemas.microsoft.com/office/drawing/2014/main" id="{0F78CFEB-2BA1-F7E7-ECF3-037F6984C483}"/>
              </a:ext>
            </a:extLst>
          </p:cNvPr>
          <p:cNvGraphicFramePr>
            <a:graphicFrameLocks noGrp="1"/>
          </p:cNvGraphicFramePr>
          <p:nvPr/>
        </p:nvGraphicFramePr>
        <p:xfrm>
          <a:off x="333052" y="4646073"/>
          <a:ext cx="8133448" cy="617220"/>
        </p:xfrm>
        <a:graphic>
          <a:graphicData uri="http://schemas.openxmlformats.org/drawingml/2006/table">
            <a:tbl>
              <a:tblPr firstRow="1" bandRow="1">
                <a:tableStyleId>{5C22544A-7EE6-4342-B048-85BDC9FD1C3A}</a:tableStyleId>
              </a:tblPr>
              <a:tblGrid>
                <a:gridCol w="1016681">
                  <a:extLst>
                    <a:ext uri="{9D8B030D-6E8A-4147-A177-3AD203B41FA5}">
                      <a16:colId xmlns:a16="http://schemas.microsoft.com/office/drawing/2014/main" val="553087404"/>
                    </a:ext>
                  </a:extLst>
                </a:gridCol>
                <a:gridCol w="1016681">
                  <a:extLst>
                    <a:ext uri="{9D8B030D-6E8A-4147-A177-3AD203B41FA5}">
                      <a16:colId xmlns:a16="http://schemas.microsoft.com/office/drawing/2014/main" val="4108392060"/>
                    </a:ext>
                  </a:extLst>
                </a:gridCol>
                <a:gridCol w="1016681">
                  <a:extLst>
                    <a:ext uri="{9D8B030D-6E8A-4147-A177-3AD203B41FA5}">
                      <a16:colId xmlns:a16="http://schemas.microsoft.com/office/drawing/2014/main" val="4053518580"/>
                    </a:ext>
                  </a:extLst>
                </a:gridCol>
                <a:gridCol w="1016681">
                  <a:extLst>
                    <a:ext uri="{9D8B030D-6E8A-4147-A177-3AD203B41FA5}">
                      <a16:colId xmlns:a16="http://schemas.microsoft.com/office/drawing/2014/main" val="703918734"/>
                    </a:ext>
                  </a:extLst>
                </a:gridCol>
                <a:gridCol w="1016681">
                  <a:extLst>
                    <a:ext uri="{9D8B030D-6E8A-4147-A177-3AD203B41FA5}">
                      <a16:colId xmlns:a16="http://schemas.microsoft.com/office/drawing/2014/main" val="863398843"/>
                    </a:ext>
                  </a:extLst>
                </a:gridCol>
                <a:gridCol w="1016681">
                  <a:extLst>
                    <a:ext uri="{9D8B030D-6E8A-4147-A177-3AD203B41FA5}">
                      <a16:colId xmlns:a16="http://schemas.microsoft.com/office/drawing/2014/main" val="3377214227"/>
                    </a:ext>
                  </a:extLst>
                </a:gridCol>
                <a:gridCol w="1016681">
                  <a:extLst>
                    <a:ext uri="{9D8B030D-6E8A-4147-A177-3AD203B41FA5}">
                      <a16:colId xmlns:a16="http://schemas.microsoft.com/office/drawing/2014/main" val="384220287"/>
                    </a:ext>
                  </a:extLst>
                </a:gridCol>
                <a:gridCol w="1016681">
                  <a:extLst>
                    <a:ext uri="{9D8B030D-6E8A-4147-A177-3AD203B41FA5}">
                      <a16:colId xmlns:a16="http://schemas.microsoft.com/office/drawing/2014/main" val="1236788261"/>
                    </a:ext>
                  </a:extLst>
                </a:gridCol>
              </a:tblGrid>
              <a:tr h="0">
                <a:tc>
                  <a:txBody>
                    <a:bodyPr/>
                    <a:lstStyle/>
                    <a:p>
                      <a:pPr algn="ctr" fontAlgn="b"/>
                      <a:r>
                        <a:rPr lang="pl-PL" sz="800" b="0" i="0" u="none" strike="noStrike" dirty="0">
                          <a:solidFill>
                            <a:schemeClr val="tx1"/>
                          </a:solidFill>
                          <a:effectLst/>
                          <a:latin typeface="Calibri" panose="020F0502020204030204" pitchFamily="34" charset="0"/>
                        </a:rPr>
                        <a:t>Od aktywności każdego z nas</a:t>
                      </a: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dobrych przepisów prawnych</a:t>
                      </a:r>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uznania przez nasze społeczeństwo kwestii środowiska za ważny problem</a:t>
                      </a:r>
                    </a:p>
                    <a:p>
                      <a:pPr algn="ctr" fontAlgn="b"/>
                      <a:endParaRPr lang="pl-PL"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położenia przez rząd nacisku </a:t>
                      </a:r>
                    </a:p>
                    <a:p>
                      <a:pPr algn="ctr" rtl="0" fontAlgn="ctr"/>
                      <a:r>
                        <a:rPr lang="pl-PL" sz="800" b="0" i="0" u="none" strike="noStrike" kern="1200" dirty="0">
                          <a:solidFill>
                            <a:schemeClr val="tx1"/>
                          </a:solidFill>
                          <a:effectLst/>
                          <a:latin typeface="+mn-lt"/>
                          <a:ea typeface="+mn-ea"/>
                          <a:cs typeface="+mn-cs"/>
                        </a:rPr>
                        <a:t>na sprawy ochrony </a:t>
                      </a:r>
                    </a:p>
                    <a:p>
                      <a:pPr algn="ctr" rtl="0" fontAlgn="ctr"/>
                      <a:r>
                        <a:rPr lang="pl-PL" sz="800" b="0" i="0" u="none" strike="noStrike" kern="1200" dirty="0">
                          <a:solidFill>
                            <a:schemeClr val="tx1"/>
                          </a:solidFill>
                          <a:effectLst/>
                          <a:latin typeface="+mn-lt"/>
                          <a:ea typeface="+mn-ea"/>
                          <a:cs typeface="+mn-cs"/>
                        </a:rPr>
                        <a:t>środowiska</a:t>
                      </a: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aktywności władz </a:t>
                      </a:r>
                    </a:p>
                    <a:p>
                      <a:pPr algn="ctr" rtl="0" fontAlgn="ctr"/>
                      <a:r>
                        <a:rPr lang="pl-PL" sz="800" b="0" i="0" u="none" strike="noStrike" kern="1200" dirty="0">
                          <a:solidFill>
                            <a:schemeClr val="tx1"/>
                          </a:solidFill>
                          <a:effectLst/>
                          <a:latin typeface="+mn-lt"/>
                          <a:ea typeface="+mn-ea"/>
                          <a:cs typeface="+mn-cs"/>
                        </a:rPr>
                        <a:t>lokalnych </a:t>
                      </a:r>
                      <a:br>
                        <a:rPr lang="pl-PL" sz="800" b="0" i="0" u="none" strike="noStrike" kern="1200" dirty="0">
                          <a:solidFill>
                            <a:schemeClr val="tx1"/>
                          </a:solidFill>
                          <a:effectLst/>
                          <a:latin typeface="+mn-lt"/>
                          <a:ea typeface="+mn-ea"/>
                          <a:cs typeface="+mn-cs"/>
                        </a:rPr>
                      </a:br>
                      <a:endParaRPr lang="pl-PL" sz="800" b="0" i="0" u="none" strike="noStrike" kern="1200" dirty="0">
                        <a:solidFill>
                          <a:schemeClr val="tx1"/>
                        </a:solidFill>
                        <a:effectLst/>
                        <a:latin typeface="+mn-lt"/>
                        <a:ea typeface="+mn-ea"/>
                        <a:cs typeface="+mn-cs"/>
                      </a:endParaRPr>
                    </a:p>
                    <a:p>
                      <a:pPr algn="ctr" rtl="0" fontAlgn="ctr"/>
                      <a:endParaRPr lang="pl-PL" sz="800" b="0" i="0" u="none" strike="noStrike" dirty="0">
                        <a:solidFill>
                          <a:schemeClr val="tx1"/>
                        </a:solidFill>
                        <a:effectLst/>
                        <a:latin typeface="Calibri" panose="020F0502020204030204" pitchFamily="34" charset="0"/>
                      </a:endParaRPr>
                    </a:p>
                    <a:p>
                      <a:pPr algn="ctr" fontAlgn="b"/>
                      <a:endParaRPr lang="en-GB" sz="800" b="0" i="0" u="none" strike="noStrike" dirty="0">
                        <a:solidFill>
                          <a:schemeClr val="tx1"/>
                        </a:solidFill>
                        <a:effectLst/>
                        <a:latin typeface="Calibri" panose="020F0502020204030204" pitchFamily="34" charset="0"/>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odpowiedzialności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biznesu</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chemeClr val="tx1"/>
                          </a:solidFill>
                          <a:effectLst/>
                          <a:latin typeface="+mn-lt"/>
                          <a:ea typeface="+mn-ea"/>
                          <a:cs typeface="+mn-cs"/>
                        </a:rPr>
                        <a:t>od sytuacji finansowej </a:t>
                      </a:r>
                      <a:br>
                        <a:rPr lang="pl-PL" sz="800" b="0" i="0" u="none" strike="noStrike" kern="1200" dirty="0">
                          <a:solidFill>
                            <a:schemeClr val="tx1"/>
                          </a:solidFill>
                          <a:effectLst/>
                          <a:latin typeface="+mn-lt"/>
                          <a:ea typeface="+mn-ea"/>
                          <a:cs typeface="+mn-cs"/>
                        </a:rPr>
                      </a:br>
                      <a:r>
                        <a:rPr lang="pl-PL" sz="800" b="0" i="0" u="none" strike="noStrike" kern="1200" dirty="0">
                          <a:solidFill>
                            <a:schemeClr val="tx1"/>
                          </a:solidFill>
                          <a:effectLst/>
                          <a:latin typeface="+mn-lt"/>
                          <a:ea typeface="+mn-ea"/>
                          <a:cs typeface="+mn-cs"/>
                        </a:rPr>
                        <a:t>państwa</a:t>
                      </a: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p>
                      <a:pPr algn="ctr" rtl="0" fontAlgn="ctr"/>
                      <a:endParaRPr lang="pl-PL" sz="800" b="0" i="0" u="none" strike="noStrike" kern="1200" dirty="0">
                        <a:solidFill>
                          <a:schemeClr val="tx1"/>
                        </a:solidFill>
                        <a:effectLst/>
                        <a:latin typeface="+mn-lt"/>
                        <a:ea typeface="+mn-ea"/>
                        <a:cs typeface="+mn-cs"/>
                      </a:endParaRPr>
                    </a:p>
                  </a:txBody>
                  <a:tcPr marL="7620" marR="7620" marT="7620" marB="0" anchor="ctr">
                    <a:noFill/>
                  </a:tcPr>
                </a:tc>
                <a:tc>
                  <a:txBody>
                    <a:bodyPr/>
                    <a:lstStyle/>
                    <a:p>
                      <a:pPr algn="ctr" rtl="0" fontAlgn="ctr"/>
                      <a:r>
                        <a:rPr lang="pl-PL" sz="800" b="0" i="0" u="none" strike="noStrike" kern="1200" dirty="0">
                          <a:solidFill>
                            <a:srgbClr val="595959"/>
                          </a:solidFill>
                          <a:effectLst/>
                          <a:latin typeface="+mn-lt"/>
                          <a:ea typeface="+mn-ea"/>
                          <a:cs typeface="+mn-cs"/>
                        </a:rPr>
                        <a:t>od tego, ile się o tym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mówi </a:t>
                      </a:r>
                      <a:br>
                        <a:rPr lang="pl-PL" sz="800" b="0" i="0" u="none" strike="noStrike" kern="1200" dirty="0">
                          <a:solidFill>
                            <a:srgbClr val="595959"/>
                          </a:solidFill>
                          <a:effectLst/>
                          <a:latin typeface="+mn-lt"/>
                          <a:ea typeface="+mn-ea"/>
                          <a:cs typeface="+mn-cs"/>
                        </a:rPr>
                      </a:br>
                      <a:r>
                        <a:rPr lang="pl-PL" sz="800" b="0" i="0" u="none" strike="noStrike" kern="1200" dirty="0">
                          <a:solidFill>
                            <a:srgbClr val="595959"/>
                          </a:solidFill>
                          <a:effectLst/>
                          <a:latin typeface="+mn-lt"/>
                          <a:ea typeface="+mn-ea"/>
                          <a:cs typeface="+mn-cs"/>
                        </a:rPr>
                        <a:t>w mediach</a:t>
                      </a:r>
                    </a:p>
                    <a:p>
                      <a:pPr algn="ctr" rtl="0" fontAlgn="ctr"/>
                      <a:endParaRPr lang="pl-PL" sz="800" b="0" i="0" u="none" strike="noStrike" kern="1200" dirty="0">
                        <a:solidFill>
                          <a:srgbClr val="595959"/>
                        </a:solidFill>
                        <a:effectLst/>
                        <a:latin typeface="+mn-lt"/>
                        <a:ea typeface="+mn-ea"/>
                        <a:cs typeface="+mn-cs"/>
                      </a:endParaRPr>
                    </a:p>
                    <a:p>
                      <a:pPr algn="ctr" rtl="0" fontAlgn="ctr"/>
                      <a:endParaRPr lang="pl-PL" sz="800" b="0" i="0" u="none" strike="noStrike" kern="1200" dirty="0">
                        <a:solidFill>
                          <a:srgbClr val="595959"/>
                        </a:solidFill>
                        <a:effectLst/>
                        <a:latin typeface="+mn-lt"/>
                        <a:ea typeface="+mn-ea"/>
                        <a:cs typeface="+mn-cs"/>
                      </a:endParaRPr>
                    </a:p>
                  </a:txBody>
                  <a:tcPr marL="7620" marR="7620" marT="7620" marB="0" anchor="ctr">
                    <a:noFill/>
                  </a:tcPr>
                </a:tc>
                <a:extLst>
                  <a:ext uri="{0D108BD9-81ED-4DB2-BD59-A6C34878D82A}">
                    <a16:rowId xmlns:a16="http://schemas.microsoft.com/office/drawing/2014/main" val="4241188376"/>
                  </a:ext>
                </a:extLst>
              </a:tr>
            </a:tbl>
          </a:graphicData>
        </a:graphic>
      </p:graphicFrame>
      <p:grpSp>
        <p:nvGrpSpPr>
          <p:cNvPr id="14" name="Grupa 13">
            <a:extLst>
              <a:ext uri="{FF2B5EF4-FFF2-40B4-BE49-F238E27FC236}">
                <a16:creationId xmlns:a16="http://schemas.microsoft.com/office/drawing/2014/main" id="{D576A848-7B7B-FE67-3B4D-85AF1F99DADB}"/>
              </a:ext>
            </a:extLst>
          </p:cNvPr>
          <p:cNvGrpSpPr>
            <a:grpSpLocks noChangeAspect="1"/>
          </p:cNvGrpSpPr>
          <p:nvPr/>
        </p:nvGrpSpPr>
        <p:grpSpPr>
          <a:xfrm>
            <a:off x="752208" y="4332025"/>
            <a:ext cx="267697" cy="230329"/>
            <a:chOff x="5259388" y="1552575"/>
            <a:chExt cx="693738" cy="596900"/>
          </a:xfrm>
          <a:solidFill>
            <a:schemeClr val="accent6">
              <a:lumMod val="75000"/>
            </a:schemeClr>
          </a:solidFill>
        </p:grpSpPr>
        <p:sp>
          <p:nvSpPr>
            <p:cNvPr id="15" name="Freeform 20">
              <a:extLst>
                <a:ext uri="{FF2B5EF4-FFF2-40B4-BE49-F238E27FC236}">
                  <a16:creationId xmlns:a16="http://schemas.microsoft.com/office/drawing/2014/main" id="{8B235E07-E253-BF31-9164-A31FEBD05665}"/>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1">
              <a:extLst>
                <a:ext uri="{FF2B5EF4-FFF2-40B4-BE49-F238E27FC236}">
                  <a16:creationId xmlns:a16="http://schemas.microsoft.com/office/drawing/2014/main" id="{B6BBD242-F796-3E20-93FF-064F15A9B8D8}"/>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2">
              <a:extLst>
                <a:ext uri="{FF2B5EF4-FFF2-40B4-BE49-F238E27FC236}">
                  <a16:creationId xmlns:a16="http://schemas.microsoft.com/office/drawing/2014/main" id="{D60D0105-B535-9516-FA34-F87507C17014}"/>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23">
              <a:extLst>
                <a:ext uri="{FF2B5EF4-FFF2-40B4-BE49-F238E27FC236}">
                  <a16:creationId xmlns:a16="http://schemas.microsoft.com/office/drawing/2014/main" id="{4C70F8FD-D703-D177-0F5B-B72451417934}"/>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66272849-6572-C787-EA13-B55A2772F711}"/>
              </a:ext>
            </a:extLst>
          </p:cNvPr>
          <p:cNvGrpSpPr>
            <a:grpSpLocks noChangeAspect="1"/>
          </p:cNvGrpSpPr>
          <p:nvPr/>
        </p:nvGrpSpPr>
        <p:grpSpPr>
          <a:xfrm>
            <a:off x="3777915" y="4306185"/>
            <a:ext cx="262968" cy="253362"/>
            <a:chOff x="3748088" y="1628775"/>
            <a:chExt cx="695325" cy="669925"/>
          </a:xfrm>
          <a:solidFill>
            <a:srgbClr val="CDCDCD"/>
          </a:solidFill>
        </p:grpSpPr>
        <p:sp>
          <p:nvSpPr>
            <p:cNvPr id="20" name="Freeform 91">
              <a:extLst>
                <a:ext uri="{FF2B5EF4-FFF2-40B4-BE49-F238E27FC236}">
                  <a16:creationId xmlns:a16="http://schemas.microsoft.com/office/drawing/2014/main" id="{E4EDD81F-EC92-02CC-0A8D-CC8851E7925A}"/>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92">
              <a:extLst>
                <a:ext uri="{FF2B5EF4-FFF2-40B4-BE49-F238E27FC236}">
                  <a16:creationId xmlns:a16="http://schemas.microsoft.com/office/drawing/2014/main" id="{CA8A3317-CA5B-B800-2558-27FE6E85BD7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93">
              <a:extLst>
                <a:ext uri="{FF2B5EF4-FFF2-40B4-BE49-F238E27FC236}">
                  <a16:creationId xmlns:a16="http://schemas.microsoft.com/office/drawing/2014/main" id="{9D851880-BEF2-2597-9558-3490A171EAD9}"/>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94">
              <a:extLst>
                <a:ext uri="{FF2B5EF4-FFF2-40B4-BE49-F238E27FC236}">
                  <a16:creationId xmlns:a16="http://schemas.microsoft.com/office/drawing/2014/main" id="{482A350A-C71B-6403-01AC-1B080CDAAC5C}"/>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a:extLst>
              <a:ext uri="{FF2B5EF4-FFF2-40B4-BE49-F238E27FC236}">
                <a16:creationId xmlns:a16="http://schemas.microsoft.com/office/drawing/2014/main" id="{C4A3A2C4-AF77-4B49-FC37-3EBEDC6CA157}"/>
              </a:ext>
            </a:extLst>
          </p:cNvPr>
          <p:cNvGrpSpPr>
            <a:grpSpLocks noChangeAspect="1"/>
          </p:cNvGrpSpPr>
          <p:nvPr/>
        </p:nvGrpSpPr>
        <p:grpSpPr>
          <a:xfrm>
            <a:off x="1768919" y="4341311"/>
            <a:ext cx="111567" cy="259538"/>
            <a:chOff x="2901951" y="1362075"/>
            <a:chExt cx="301625" cy="701675"/>
          </a:xfrm>
          <a:solidFill>
            <a:schemeClr val="accent6">
              <a:lumMod val="75000"/>
            </a:schemeClr>
          </a:solidFill>
        </p:grpSpPr>
        <p:sp>
          <p:nvSpPr>
            <p:cNvPr id="25" name="Freeform 18">
              <a:extLst>
                <a:ext uri="{FF2B5EF4-FFF2-40B4-BE49-F238E27FC236}">
                  <a16:creationId xmlns:a16="http://schemas.microsoft.com/office/drawing/2014/main" id="{DA44AA99-8E9C-EE48-3F37-CAAC25F1D2D8}"/>
                </a:ext>
              </a:extLst>
            </p:cNvPr>
            <p:cNvSpPr>
              <a:spLocks noEditPoints="1"/>
            </p:cNvSpPr>
            <p:nvPr/>
          </p:nvSpPr>
          <p:spPr bwMode="auto">
            <a:xfrm>
              <a:off x="2901951" y="1362075"/>
              <a:ext cx="301625" cy="701675"/>
            </a:xfrm>
            <a:custGeom>
              <a:avLst/>
              <a:gdLst>
                <a:gd name="T0" fmla="*/ 560 w 569"/>
                <a:gd name="T1" fmla="*/ 604 h 1328"/>
                <a:gd name="T2" fmla="*/ 518 w 569"/>
                <a:gd name="T3" fmla="*/ 516 h 1328"/>
                <a:gd name="T4" fmla="*/ 450 w 569"/>
                <a:gd name="T5" fmla="*/ 449 h 1328"/>
                <a:gd name="T6" fmla="*/ 349 w 569"/>
                <a:gd name="T7" fmla="*/ 394 h 1328"/>
                <a:gd name="T8" fmla="*/ 245 w 569"/>
                <a:gd name="T9" fmla="*/ 358 h 1328"/>
                <a:gd name="T10" fmla="*/ 201 w 569"/>
                <a:gd name="T11" fmla="*/ 315 h 1328"/>
                <a:gd name="T12" fmla="*/ 189 w 569"/>
                <a:gd name="T13" fmla="*/ 283 h 1328"/>
                <a:gd name="T14" fmla="*/ 215 w 569"/>
                <a:gd name="T15" fmla="*/ 215 h 1328"/>
                <a:gd name="T16" fmla="*/ 271 w 569"/>
                <a:gd name="T17" fmla="*/ 192 h 1328"/>
                <a:gd name="T18" fmla="*/ 305 w 569"/>
                <a:gd name="T19" fmla="*/ 192 h 1328"/>
                <a:gd name="T20" fmla="*/ 365 w 569"/>
                <a:gd name="T21" fmla="*/ 233 h 1328"/>
                <a:gd name="T22" fmla="*/ 379 w 569"/>
                <a:gd name="T23" fmla="*/ 284 h 1328"/>
                <a:gd name="T24" fmla="*/ 568 w 569"/>
                <a:gd name="T25" fmla="*/ 270 h 1328"/>
                <a:gd name="T26" fmla="*/ 535 w 569"/>
                <a:gd name="T27" fmla="*/ 148 h 1328"/>
                <a:gd name="T28" fmla="*/ 489 w 569"/>
                <a:gd name="T29" fmla="*/ 82 h 1328"/>
                <a:gd name="T30" fmla="*/ 393 w 569"/>
                <a:gd name="T31" fmla="*/ 18 h 1328"/>
                <a:gd name="T32" fmla="*/ 284 w 569"/>
                <a:gd name="T33" fmla="*/ 0 h 1328"/>
                <a:gd name="T34" fmla="*/ 172 w 569"/>
                <a:gd name="T35" fmla="*/ 23 h 1328"/>
                <a:gd name="T36" fmla="*/ 93 w 569"/>
                <a:gd name="T37" fmla="*/ 68 h 1328"/>
                <a:gd name="T38" fmla="*/ 26 w 569"/>
                <a:gd name="T39" fmla="*/ 157 h 1328"/>
                <a:gd name="T40" fmla="*/ 0 w 569"/>
                <a:gd name="T41" fmla="*/ 285 h 1328"/>
                <a:gd name="T42" fmla="*/ 15 w 569"/>
                <a:gd name="T43" fmla="*/ 365 h 1328"/>
                <a:gd name="T44" fmla="*/ 65 w 569"/>
                <a:gd name="T45" fmla="*/ 451 h 1328"/>
                <a:gd name="T46" fmla="*/ 34 w 569"/>
                <a:gd name="T47" fmla="*/ 528 h 1328"/>
                <a:gd name="T48" fmla="*/ 2 w 569"/>
                <a:gd name="T49" fmla="*/ 636 h 1328"/>
                <a:gd name="T50" fmla="*/ 4 w 569"/>
                <a:gd name="T51" fmla="*/ 707 h 1328"/>
                <a:gd name="T52" fmla="*/ 43 w 569"/>
                <a:gd name="T53" fmla="*/ 800 h 1328"/>
                <a:gd name="T54" fmla="*/ 105 w 569"/>
                <a:gd name="T55" fmla="*/ 870 h 1328"/>
                <a:gd name="T56" fmla="*/ 199 w 569"/>
                <a:gd name="T57" fmla="*/ 926 h 1328"/>
                <a:gd name="T58" fmla="*/ 307 w 569"/>
                <a:gd name="T59" fmla="*/ 961 h 1328"/>
                <a:gd name="T60" fmla="*/ 368 w 569"/>
                <a:gd name="T61" fmla="*/ 1013 h 1328"/>
                <a:gd name="T62" fmla="*/ 379 w 569"/>
                <a:gd name="T63" fmla="*/ 1045 h 1328"/>
                <a:gd name="T64" fmla="*/ 360 w 569"/>
                <a:gd name="T65" fmla="*/ 1108 h 1328"/>
                <a:gd name="T66" fmla="*/ 298 w 569"/>
                <a:gd name="T67" fmla="*/ 1136 h 1328"/>
                <a:gd name="T68" fmla="*/ 263 w 569"/>
                <a:gd name="T69" fmla="*/ 1136 h 1328"/>
                <a:gd name="T70" fmla="*/ 203 w 569"/>
                <a:gd name="T71" fmla="*/ 1096 h 1328"/>
                <a:gd name="T72" fmla="*/ 189 w 569"/>
                <a:gd name="T73" fmla="*/ 1045 h 1328"/>
                <a:gd name="T74" fmla="*/ 0 w 569"/>
                <a:gd name="T75" fmla="*/ 1044 h 1328"/>
                <a:gd name="T76" fmla="*/ 22 w 569"/>
                <a:gd name="T77" fmla="*/ 1156 h 1328"/>
                <a:gd name="T78" fmla="*/ 66 w 569"/>
                <a:gd name="T79" fmla="*/ 1233 h 1328"/>
                <a:gd name="T80" fmla="*/ 153 w 569"/>
                <a:gd name="T81" fmla="*/ 1300 h 1328"/>
                <a:gd name="T82" fmla="*/ 276 w 569"/>
                <a:gd name="T83" fmla="*/ 1328 h 1328"/>
                <a:gd name="T84" fmla="*/ 329 w 569"/>
                <a:gd name="T85" fmla="*/ 1324 h 1328"/>
                <a:gd name="T86" fmla="*/ 434 w 569"/>
                <a:gd name="T87" fmla="*/ 1288 h 1328"/>
                <a:gd name="T88" fmla="*/ 512 w 569"/>
                <a:gd name="T89" fmla="*/ 1221 h 1328"/>
                <a:gd name="T90" fmla="*/ 562 w 569"/>
                <a:gd name="T91" fmla="*/ 1111 h 1328"/>
                <a:gd name="T92" fmla="*/ 566 w 569"/>
                <a:gd name="T93" fmla="*/ 1017 h 1328"/>
                <a:gd name="T94" fmla="*/ 533 w 569"/>
                <a:gd name="T95" fmla="*/ 920 h 1328"/>
                <a:gd name="T96" fmla="*/ 504 w 569"/>
                <a:gd name="T97" fmla="*/ 850 h 1328"/>
                <a:gd name="T98" fmla="*/ 554 w 569"/>
                <a:gd name="T99" fmla="*/ 751 h 1328"/>
                <a:gd name="T100" fmla="*/ 569 w 569"/>
                <a:gd name="T101" fmla="*/ 664 h 1328"/>
                <a:gd name="T102" fmla="*/ 334 w 569"/>
                <a:gd name="T103" fmla="*/ 750 h 1328"/>
                <a:gd name="T104" fmla="*/ 255 w 569"/>
                <a:gd name="T105" fmla="*/ 743 h 1328"/>
                <a:gd name="T106" fmla="*/ 201 w 569"/>
                <a:gd name="T107" fmla="*/ 695 h 1328"/>
                <a:gd name="T108" fmla="*/ 189 w 569"/>
                <a:gd name="T109" fmla="*/ 663 h 1328"/>
                <a:gd name="T110" fmla="*/ 205 w 569"/>
                <a:gd name="T111" fmla="*/ 608 h 1328"/>
                <a:gd name="T112" fmla="*/ 245 w 569"/>
                <a:gd name="T113" fmla="*/ 575 h 1328"/>
                <a:gd name="T114" fmla="*/ 327 w 569"/>
                <a:gd name="T115" fmla="*/ 594 h 1328"/>
                <a:gd name="T116" fmla="*/ 368 w 569"/>
                <a:gd name="T117" fmla="*/ 634 h 1328"/>
                <a:gd name="T118" fmla="*/ 379 w 569"/>
                <a:gd name="T119" fmla="*/ 665 h 1328"/>
                <a:gd name="T120" fmla="*/ 363 w 569"/>
                <a:gd name="T121" fmla="*/ 721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close/>
                  <a:moveTo>
                    <a:pt x="363" y="721"/>
                  </a:moveTo>
                  <a:lnTo>
                    <a:pt x="363" y="721"/>
                  </a:lnTo>
                  <a:lnTo>
                    <a:pt x="353" y="734"/>
                  </a:lnTo>
                  <a:lnTo>
                    <a:pt x="347" y="740"/>
                  </a:lnTo>
                  <a:lnTo>
                    <a:pt x="342" y="746"/>
                  </a:lnTo>
                  <a:lnTo>
                    <a:pt x="334" y="750"/>
                  </a:lnTo>
                  <a:lnTo>
                    <a:pt x="324" y="754"/>
                  </a:lnTo>
                  <a:lnTo>
                    <a:pt x="311" y="756"/>
                  </a:lnTo>
                  <a:lnTo>
                    <a:pt x="294" y="758"/>
                  </a:lnTo>
                  <a:lnTo>
                    <a:pt x="294" y="758"/>
                  </a:lnTo>
                  <a:lnTo>
                    <a:pt x="273" y="751"/>
                  </a:lnTo>
                  <a:lnTo>
                    <a:pt x="255" y="743"/>
                  </a:lnTo>
                  <a:lnTo>
                    <a:pt x="240" y="734"/>
                  </a:lnTo>
                  <a:lnTo>
                    <a:pt x="229" y="726"/>
                  </a:lnTo>
                  <a:lnTo>
                    <a:pt x="219" y="719"/>
                  </a:lnTo>
                  <a:lnTo>
                    <a:pt x="212" y="710"/>
                  </a:lnTo>
                  <a:lnTo>
                    <a:pt x="205" y="702"/>
                  </a:lnTo>
                  <a:lnTo>
                    <a:pt x="201" y="695"/>
                  </a:lnTo>
                  <a:lnTo>
                    <a:pt x="201" y="695"/>
                  </a:lnTo>
                  <a:lnTo>
                    <a:pt x="196" y="687"/>
                  </a:lnTo>
                  <a:lnTo>
                    <a:pt x="194" y="679"/>
                  </a:lnTo>
                  <a:lnTo>
                    <a:pt x="190" y="668"/>
                  </a:lnTo>
                  <a:lnTo>
                    <a:pt x="190" y="668"/>
                  </a:lnTo>
                  <a:lnTo>
                    <a:pt x="189" y="663"/>
                  </a:lnTo>
                  <a:lnTo>
                    <a:pt x="189" y="663"/>
                  </a:lnTo>
                  <a:lnTo>
                    <a:pt x="190" y="653"/>
                  </a:lnTo>
                  <a:lnTo>
                    <a:pt x="194" y="640"/>
                  </a:lnTo>
                  <a:lnTo>
                    <a:pt x="198" y="623"/>
                  </a:lnTo>
                  <a:lnTo>
                    <a:pt x="202" y="615"/>
                  </a:lnTo>
                  <a:lnTo>
                    <a:pt x="205" y="608"/>
                  </a:lnTo>
                  <a:lnTo>
                    <a:pt x="205" y="608"/>
                  </a:lnTo>
                  <a:lnTo>
                    <a:pt x="215" y="594"/>
                  </a:lnTo>
                  <a:lnTo>
                    <a:pt x="221" y="589"/>
                  </a:lnTo>
                  <a:lnTo>
                    <a:pt x="227" y="583"/>
                  </a:lnTo>
                  <a:lnTo>
                    <a:pt x="234" y="579"/>
                  </a:lnTo>
                  <a:lnTo>
                    <a:pt x="245" y="575"/>
                  </a:lnTo>
                  <a:lnTo>
                    <a:pt x="257" y="572"/>
                  </a:lnTo>
                  <a:lnTo>
                    <a:pt x="273" y="571"/>
                  </a:lnTo>
                  <a:lnTo>
                    <a:pt x="273" y="571"/>
                  </a:lnTo>
                  <a:lnTo>
                    <a:pt x="294" y="577"/>
                  </a:lnTo>
                  <a:lnTo>
                    <a:pt x="312" y="585"/>
                  </a:lnTo>
                  <a:lnTo>
                    <a:pt x="327" y="594"/>
                  </a:lnTo>
                  <a:lnTo>
                    <a:pt x="340" y="602"/>
                  </a:lnTo>
                  <a:lnTo>
                    <a:pt x="349" y="610"/>
                  </a:lnTo>
                  <a:lnTo>
                    <a:pt x="356" y="619"/>
                  </a:lnTo>
                  <a:lnTo>
                    <a:pt x="363" y="627"/>
                  </a:lnTo>
                  <a:lnTo>
                    <a:pt x="368" y="634"/>
                  </a:lnTo>
                  <a:lnTo>
                    <a:pt x="368" y="634"/>
                  </a:lnTo>
                  <a:lnTo>
                    <a:pt x="371" y="642"/>
                  </a:lnTo>
                  <a:lnTo>
                    <a:pt x="375" y="650"/>
                  </a:lnTo>
                  <a:lnTo>
                    <a:pt x="378" y="661"/>
                  </a:lnTo>
                  <a:lnTo>
                    <a:pt x="378" y="661"/>
                  </a:lnTo>
                  <a:lnTo>
                    <a:pt x="379" y="665"/>
                  </a:lnTo>
                  <a:lnTo>
                    <a:pt x="379" y="665"/>
                  </a:lnTo>
                  <a:lnTo>
                    <a:pt x="378" y="676"/>
                  </a:lnTo>
                  <a:lnTo>
                    <a:pt x="375" y="690"/>
                  </a:lnTo>
                  <a:lnTo>
                    <a:pt x="370" y="706"/>
                  </a:lnTo>
                  <a:lnTo>
                    <a:pt x="367" y="714"/>
                  </a:lnTo>
                  <a:lnTo>
                    <a:pt x="363" y="721"/>
                  </a:lnTo>
                  <a:lnTo>
                    <a:pt x="363" y="721"/>
                  </a:lnTo>
                  <a:close/>
                  <a:moveTo>
                    <a:pt x="363" y="721"/>
                  </a:moveTo>
                  <a:lnTo>
                    <a:pt x="363" y="7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19">
              <a:extLst>
                <a:ext uri="{FF2B5EF4-FFF2-40B4-BE49-F238E27FC236}">
                  <a16:creationId xmlns:a16="http://schemas.microsoft.com/office/drawing/2014/main" id="{A914BC0F-491E-7EEF-428D-FC4EF5ADCD79}"/>
                </a:ext>
              </a:extLst>
            </p:cNvPr>
            <p:cNvSpPr>
              <a:spLocks/>
            </p:cNvSpPr>
            <p:nvPr/>
          </p:nvSpPr>
          <p:spPr bwMode="auto">
            <a:xfrm>
              <a:off x="2901951" y="1362075"/>
              <a:ext cx="301625" cy="701675"/>
            </a:xfrm>
            <a:custGeom>
              <a:avLst/>
              <a:gdLst>
                <a:gd name="T0" fmla="*/ 564 w 569"/>
                <a:gd name="T1" fmla="*/ 621 h 1328"/>
                <a:gd name="T2" fmla="*/ 533 w 569"/>
                <a:gd name="T3" fmla="*/ 540 h 1328"/>
                <a:gd name="T4" fmla="*/ 489 w 569"/>
                <a:gd name="T5" fmla="*/ 481 h 1328"/>
                <a:gd name="T6" fmla="*/ 421 w 569"/>
                <a:gd name="T7" fmla="*/ 428 h 1328"/>
                <a:gd name="T8" fmla="*/ 328 w 569"/>
                <a:gd name="T9" fmla="*/ 389 h 1328"/>
                <a:gd name="T10" fmla="*/ 245 w 569"/>
                <a:gd name="T11" fmla="*/ 358 h 1328"/>
                <a:gd name="T12" fmla="*/ 201 w 569"/>
                <a:gd name="T13" fmla="*/ 315 h 1328"/>
                <a:gd name="T14" fmla="*/ 190 w 569"/>
                <a:gd name="T15" fmla="*/ 288 h 1328"/>
                <a:gd name="T16" fmla="*/ 198 w 569"/>
                <a:gd name="T17" fmla="*/ 236 h 1328"/>
                <a:gd name="T18" fmla="*/ 231 w 569"/>
                <a:gd name="T19" fmla="*/ 204 h 1328"/>
                <a:gd name="T20" fmla="*/ 271 w 569"/>
                <a:gd name="T21" fmla="*/ 192 h 1328"/>
                <a:gd name="T22" fmla="*/ 305 w 569"/>
                <a:gd name="T23" fmla="*/ 192 h 1328"/>
                <a:gd name="T24" fmla="*/ 354 w 569"/>
                <a:gd name="T25" fmla="*/ 216 h 1328"/>
                <a:gd name="T26" fmla="*/ 377 w 569"/>
                <a:gd name="T27" fmla="*/ 271 h 1328"/>
                <a:gd name="T28" fmla="*/ 410 w 569"/>
                <a:gd name="T29" fmla="*/ 285 h 1328"/>
                <a:gd name="T30" fmla="*/ 564 w 569"/>
                <a:gd name="T31" fmla="*/ 240 h 1328"/>
                <a:gd name="T32" fmla="*/ 535 w 569"/>
                <a:gd name="T33" fmla="*/ 148 h 1328"/>
                <a:gd name="T34" fmla="*/ 489 w 569"/>
                <a:gd name="T35" fmla="*/ 82 h 1328"/>
                <a:gd name="T36" fmla="*/ 412 w 569"/>
                <a:gd name="T37" fmla="*/ 27 h 1328"/>
                <a:gd name="T38" fmla="*/ 308 w 569"/>
                <a:gd name="T39" fmla="*/ 0 h 1328"/>
                <a:gd name="T40" fmla="*/ 239 w 569"/>
                <a:gd name="T41" fmla="*/ 5 h 1328"/>
                <a:gd name="T42" fmla="*/ 146 w 569"/>
                <a:gd name="T43" fmla="*/ 34 h 1328"/>
                <a:gd name="T44" fmla="*/ 81 w 569"/>
                <a:gd name="T45" fmla="*/ 81 h 1328"/>
                <a:gd name="T46" fmla="*/ 26 w 569"/>
                <a:gd name="T47" fmla="*/ 157 h 1328"/>
                <a:gd name="T48" fmla="*/ 0 w 569"/>
                <a:gd name="T49" fmla="*/ 261 h 1328"/>
                <a:gd name="T50" fmla="*/ 4 w 569"/>
                <a:gd name="T51" fmla="*/ 328 h 1328"/>
                <a:gd name="T52" fmla="*/ 36 w 569"/>
                <a:gd name="T53" fmla="*/ 409 h 1328"/>
                <a:gd name="T54" fmla="*/ 78 w 569"/>
                <a:gd name="T55" fmla="*/ 464 h 1328"/>
                <a:gd name="T56" fmla="*/ 34 w 569"/>
                <a:gd name="T57" fmla="*/ 528 h 1328"/>
                <a:gd name="T58" fmla="*/ 2 w 569"/>
                <a:gd name="T59" fmla="*/ 636 h 1328"/>
                <a:gd name="T60" fmla="*/ 2 w 569"/>
                <a:gd name="T61" fmla="*/ 691 h 1328"/>
                <a:gd name="T62" fmla="*/ 36 w 569"/>
                <a:gd name="T63" fmla="*/ 789 h 1328"/>
                <a:gd name="T64" fmla="*/ 70 w 569"/>
                <a:gd name="T65" fmla="*/ 836 h 1328"/>
                <a:gd name="T66" fmla="*/ 132 w 569"/>
                <a:gd name="T67" fmla="*/ 890 h 1328"/>
                <a:gd name="T68" fmla="*/ 220 w 569"/>
                <a:gd name="T69" fmla="*/ 934 h 1328"/>
                <a:gd name="T70" fmla="*/ 307 w 569"/>
                <a:gd name="T71" fmla="*/ 961 h 1328"/>
                <a:gd name="T72" fmla="*/ 362 w 569"/>
                <a:gd name="T73" fmla="*/ 1005 h 1328"/>
                <a:gd name="T74" fmla="*/ 378 w 569"/>
                <a:gd name="T75" fmla="*/ 1040 h 1328"/>
                <a:gd name="T76" fmla="*/ 375 w 569"/>
                <a:gd name="T77" fmla="*/ 1081 h 1328"/>
                <a:gd name="T78" fmla="*/ 336 w 569"/>
                <a:gd name="T79" fmla="*/ 1125 h 1328"/>
                <a:gd name="T80" fmla="*/ 298 w 569"/>
                <a:gd name="T81" fmla="*/ 1136 h 1328"/>
                <a:gd name="T82" fmla="*/ 263 w 569"/>
                <a:gd name="T83" fmla="*/ 1136 h 1328"/>
                <a:gd name="T84" fmla="*/ 214 w 569"/>
                <a:gd name="T85" fmla="*/ 1113 h 1328"/>
                <a:gd name="T86" fmla="*/ 190 w 569"/>
                <a:gd name="T87" fmla="*/ 1057 h 1328"/>
                <a:gd name="T88" fmla="*/ 189 w 569"/>
                <a:gd name="T89" fmla="*/ 1043 h 1328"/>
                <a:gd name="T90" fmla="*/ 2 w 569"/>
                <a:gd name="T91" fmla="*/ 1072 h 1328"/>
                <a:gd name="T92" fmla="*/ 34 w 569"/>
                <a:gd name="T93" fmla="*/ 1182 h 1328"/>
                <a:gd name="T94" fmla="*/ 66 w 569"/>
                <a:gd name="T95" fmla="*/ 1233 h 1328"/>
                <a:gd name="T96" fmla="*/ 136 w 569"/>
                <a:gd name="T97" fmla="*/ 1291 h 1328"/>
                <a:gd name="T98" fmla="*/ 231 w 569"/>
                <a:gd name="T99" fmla="*/ 1325 h 1328"/>
                <a:gd name="T100" fmla="*/ 284 w 569"/>
                <a:gd name="T101" fmla="*/ 1328 h 1328"/>
                <a:gd name="T102" fmla="*/ 371 w 569"/>
                <a:gd name="T103" fmla="*/ 1314 h 1328"/>
                <a:gd name="T104" fmla="*/ 448 w 569"/>
                <a:gd name="T105" fmla="*/ 1280 h 1328"/>
                <a:gd name="T106" fmla="*/ 512 w 569"/>
                <a:gd name="T107" fmla="*/ 1221 h 1328"/>
                <a:gd name="T108" fmla="*/ 557 w 569"/>
                <a:gd name="T109" fmla="*/ 1133 h 1328"/>
                <a:gd name="T110" fmla="*/ 569 w 569"/>
                <a:gd name="T111" fmla="*/ 1044 h 1328"/>
                <a:gd name="T112" fmla="*/ 553 w 569"/>
                <a:gd name="T113" fmla="*/ 964 h 1328"/>
                <a:gd name="T114" fmla="*/ 515 w 569"/>
                <a:gd name="T115" fmla="*/ 892 h 1328"/>
                <a:gd name="T116" fmla="*/ 517 w 569"/>
                <a:gd name="T117" fmla="*/ 834 h 1328"/>
                <a:gd name="T118" fmla="*/ 554 w 569"/>
                <a:gd name="T119" fmla="*/ 751 h 1328"/>
                <a:gd name="T120" fmla="*/ 569 w 569"/>
                <a:gd name="T121" fmla="*/ 66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9" h="1328">
                  <a:moveTo>
                    <a:pt x="569" y="664"/>
                  </a:moveTo>
                  <a:lnTo>
                    <a:pt x="569" y="664"/>
                  </a:lnTo>
                  <a:lnTo>
                    <a:pt x="568" y="650"/>
                  </a:lnTo>
                  <a:lnTo>
                    <a:pt x="566" y="637"/>
                  </a:lnTo>
                  <a:lnTo>
                    <a:pt x="564" y="621"/>
                  </a:lnTo>
                  <a:lnTo>
                    <a:pt x="560" y="604"/>
                  </a:lnTo>
                  <a:lnTo>
                    <a:pt x="553" y="584"/>
                  </a:lnTo>
                  <a:lnTo>
                    <a:pt x="544" y="563"/>
                  </a:lnTo>
                  <a:lnTo>
                    <a:pt x="533" y="540"/>
                  </a:lnTo>
                  <a:lnTo>
                    <a:pt x="533" y="540"/>
                  </a:lnTo>
                  <a:lnTo>
                    <a:pt x="526" y="529"/>
                  </a:lnTo>
                  <a:lnTo>
                    <a:pt x="518" y="516"/>
                  </a:lnTo>
                  <a:lnTo>
                    <a:pt x="509" y="505"/>
                  </a:lnTo>
                  <a:lnTo>
                    <a:pt x="499" y="493"/>
                  </a:lnTo>
                  <a:lnTo>
                    <a:pt x="489" y="481"/>
                  </a:lnTo>
                  <a:lnTo>
                    <a:pt x="476" y="470"/>
                  </a:lnTo>
                  <a:lnTo>
                    <a:pt x="464" y="459"/>
                  </a:lnTo>
                  <a:lnTo>
                    <a:pt x="450" y="449"/>
                  </a:lnTo>
                  <a:lnTo>
                    <a:pt x="435" y="439"/>
                  </a:lnTo>
                  <a:lnTo>
                    <a:pt x="421" y="428"/>
                  </a:lnTo>
                  <a:lnTo>
                    <a:pt x="404" y="419"/>
                  </a:lnTo>
                  <a:lnTo>
                    <a:pt x="387" y="410"/>
                  </a:lnTo>
                  <a:lnTo>
                    <a:pt x="368" y="402"/>
                  </a:lnTo>
                  <a:lnTo>
                    <a:pt x="349" y="394"/>
                  </a:lnTo>
                  <a:lnTo>
                    <a:pt x="328" y="389"/>
                  </a:lnTo>
                  <a:lnTo>
                    <a:pt x="307" y="383"/>
                  </a:lnTo>
                  <a:lnTo>
                    <a:pt x="307" y="383"/>
                  </a:lnTo>
                  <a:lnTo>
                    <a:pt x="282" y="375"/>
                  </a:lnTo>
                  <a:lnTo>
                    <a:pt x="262" y="367"/>
                  </a:lnTo>
                  <a:lnTo>
                    <a:pt x="245" y="358"/>
                  </a:lnTo>
                  <a:lnTo>
                    <a:pt x="231" y="349"/>
                  </a:lnTo>
                  <a:lnTo>
                    <a:pt x="221" y="340"/>
                  </a:lnTo>
                  <a:lnTo>
                    <a:pt x="212" y="331"/>
                  </a:lnTo>
                  <a:lnTo>
                    <a:pt x="206" y="323"/>
                  </a:lnTo>
                  <a:lnTo>
                    <a:pt x="201" y="315"/>
                  </a:lnTo>
                  <a:lnTo>
                    <a:pt x="201" y="315"/>
                  </a:lnTo>
                  <a:lnTo>
                    <a:pt x="196" y="308"/>
                  </a:lnTo>
                  <a:lnTo>
                    <a:pt x="194" y="300"/>
                  </a:lnTo>
                  <a:lnTo>
                    <a:pt x="190" y="288"/>
                  </a:lnTo>
                  <a:lnTo>
                    <a:pt x="190" y="288"/>
                  </a:lnTo>
                  <a:lnTo>
                    <a:pt x="189" y="283"/>
                  </a:lnTo>
                  <a:lnTo>
                    <a:pt x="189" y="283"/>
                  </a:lnTo>
                  <a:lnTo>
                    <a:pt x="192" y="263"/>
                  </a:lnTo>
                  <a:lnTo>
                    <a:pt x="194" y="248"/>
                  </a:lnTo>
                  <a:lnTo>
                    <a:pt x="198" y="236"/>
                  </a:lnTo>
                  <a:lnTo>
                    <a:pt x="203" y="227"/>
                  </a:lnTo>
                  <a:lnTo>
                    <a:pt x="209" y="221"/>
                  </a:lnTo>
                  <a:lnTo>
                    <a:pt x="215" y="215"/>
                  </a:lnTo>
                  <a:lnTo>
                    <a:pt x="231" y="204"/>
                  </a:lnTo>
                  <a:lnTo>
                    <a:pt x="231" y="204"/>
                  </a:lnTo>
                  <a:lnTo>
                    <a:pt x="241" y="199"/>
                  </a:lnTo>
                  <a:lnTo>
                    <a:pt x="251" y="196"/>
                  </a:lnTo>
                  <a:lnTo>
                    <a:pt x="262" y="193"/>
                  </a:lnTo>
                  <a:lnTo>
                    <a:pt x="271" y="192"/>
                  </a:lnTo>
                  <a:lnTo>
                    <a:pt x="271" y="192"/>
                  </a:lnTo>
                  <a:lnTo>
                    <a:pt x="283" y="190"/>
                  </a:lnTo>
                  <a:lnTo>
                    <a:pt x="283" y="190"/>
                  </a:lnTo>
                  <a:lnTo>
                    <a:pt x="284" y="190"/>
                  </a:lnTo>
                  <a:lnTo>
                    <a:pt x="284" y="190"/>
                  </a:lnTo>
                  <a:lnTo>
                    <a:pt x="305" y="192"/>
                  </a:lnTo>
                  <a:lnTo>
                    <a:pt x="320" y="195"/>
                  </a:lnTo>
                  <a:lnTo>
                    <a:pt x="333" y="199"/>
                  </a:lnTo>
                  <a:lnTo>
                    <a:pt x="342" y="204"/>
                  </a:lnTo>
                  <a:lnTo>
                    <a:pt x="349" y="209"/>
                  </a:lnTo>
                  <a:lnTo>
                    <a:pt x="354" y="216"/>
                  </a:lnTo>
                  <a:lnTo>
                    <a:pt x="365" y="233"/>
                  </a:lnTo>
                  <a:lnTo>
                    <a:pt x="365" y="233"/>
                  </a:lnTo>
                  <a:lnTo>
                    <a:pt x="370" y="242"/>
                  </a:lnTo>
                  <a:lnTo>
                    <a:pt x="373" y="252"/>
                  </a:lnTo>
                  <a:lnTo>
                    <a:pt x="377" y="271"/>
                  </a:lnTo>
                  <a:lnTo>
                    <a:pt x="377" y="271"/>
                  </a:lnTo>
                  <a:lnTo>
                    <a:pt x="379" y="284"/>
                  </a:lnTo>
                  <a:lnTo>
                    <a:pt x="379" y="284"/>
                  </a:lnTo>
                  <a:lnTo>
                    <a:pt x="379" y="286"/>
                  </a:lnTo>
                  <a:lnTo>
                    <a:pt x="410" y="285"/>
                  </a:lnTo>
                  <a:lnTo>
                    <a:pt x="569" y="285"/>
                  </a:lnTo>
                  <a:lnTo>
                    <a:pt x="569" y="285"/>
                  </a:lnTo>
                  <a:lnTo>
                    <a:pt x="568" y="270"/>
                  </a:lnTo>
                  <a:lnTo>
                    <a:pt x="566" y="257"/>
                  </a:lnTo>
                  <a:lnTo>
                    <a:pt x="564" y="240"/>
                  </a:lnTo>
                  <a:lnTo>
                    <a:pt x="561" y="221"/>
                  </a:lnTo>
                  <a:lnTo>
                    <a:pt x="554" y="198"/>
                  </a:lnTo>
                  <a:lnTo>
                    <a:pt x="546" y="173"/>
                  </a:lnTo>
                  <a:lnTo>
                    <a:pt x="535" y="148"/>
                  </a:lnTo>
                  <a:lnTo>
                    <a:pt x="535" y="148"/>
                  </a:lnTo>
                  <a:lnTo>
                    <a:pt x="528" y="135"/>
                  </a:lnTo>
                  <a:lnTo>
                    <a:pt x="520" y="121"/>
                  </a:lnTo>
                  <a:lnTo>
                    <a:pt x="511" y="108"/>
                  </a:lnTo>
                  <a:lnTo>
                    <a:pt x="501" y="94"/>
                  </a:lnTo>
                  <a:lnTo>
                    <a:pt x="489" y="82"/>
                  </a:lnTo>
                  <a:lnTo>
                    <a:pt x="476" y="69"/>
                  </a:lnTo>
                  <a:lnTo>
                    <a:pt x="461" y="57"/>
                  </a:lnTo>
                  <a:lnTo>
                    <a:pt x="446" y="47"/>
                  </a:lnTo>
                  <a:lnTo>
                    <a:pt x="430" y="37"/>
                  </a:lnTo>
                  <a:lnTo>
                    <a:pt x="412" y="27"/>
                  </a:lnTo>
                  <a:lnTo>
                    <a:pt x="393" y="18"/>
                  </a:lnTo>
                  <a:lnTo>
                    <a:pt x="373" y="12"/>
                  </a:lnTo>
                  <a:lnTo>
                    <a:pt x="352" y="7"/>
                  </a:lnTo>
                  <a:lnTo>
                    <a:pt x="330" y="3"/>
                  </a:lnTo>
                  <a:lnTo>
                    <a:pt x="308" y="0"/>
                  </a:lnTo>
                  <a:lnTo>
                    <a:pt x="284" y="0"/>
                  </a:lnTo>
                  <a:lnTo>
                    <a:pt x="284" y="0"/>
                  </a:lnTo>
                  <a:lnTo>
                    <a:pt x="270" y="2"/>
                  </a:lnTo>
                  <a:lnTo>
                    <a:pt x="256" y="3"/>
                  </a:lnTo>
                  <a:lnTo>
                    <a:pt x="239" y="5"/>
                  </a:lnTo>
                  <a:lnTo>
                    <a:pt x="219" y="8"/>
                  </a:lnTo>
                  <a:lnTo>
                    <a:pt x="197" y="15"/>
                  </a:lnTo>
                  <a:lnTo>
                    <a:pt x="172" y="23"/>
                  </a:lnTo>
                  <a:lnTo>
                    <a:pt x="146" y="34"/>
                  </a:lnTo>
                  <a:lnTo>
                    <a:pt x="146" y="34"/>
                  </a:lnTo>
                  <a:lnTo>
                    <a:pt x="133" y="41"/>
                  </a:lnTo>
                  <a:lnTo>
                    <a:pt x="120" y="49"/>
                  </a:lnTo>
                  <a:lnTo>
                    <a:pt x="107" y="58"/>
                  </a:lnTo>
                  <a:lnTo>
                    <a:pt x="93" y="68"/>
                  </a:lnTo>
                  <a:lnTo>
                    <a:pt x="81" y="81"/>
                  </a:lnTo>
                  <a:lnTo>
                    <a:pt x="69" y="93"/>
                  </a:lnTo>
                  <a:lnTo>
                    <a:pt x="56" y="108"/>
                  </a:lnTo>
                  <a:lnTo>
                    <a:pt x="46" y="123"/>
                  </a:lnTo>
                  <a:lnTo>
                    <a:pt x="36" y="139"/>
                  </a:lnTo>
                  <a:lnTo>
                    <a:pt x="26" y="157"/>
                  </a:lnTo>
                  <a:lnTo>
                    <a:pt x="18" y="177"/>
                  </a:lnTo>
                  <a:lnTo>
                    <a:pt x="11" y="196"/>
                  </a:lnTo>
                  <a:lnTo>
                    <a:pt x="6" y="217"/>
                  </a:lnTo>
                  <a:lnTo>
                    <a:pt x="2" y="239"/>
                  </a:lnTo>
                  <a:lnTo>
                    <a:pt x="0" y="261"/>
                  </a:lnTo>
                  <a:lnTo>
                    <a:pt x="0" y="285"/>
                  </a:lnTo>
                  <a:lnTo>
                    <a:pt x="0" y="285"/>
                  </a:lnTo>
                  <a:lnTo>
                    <a:pt x="1" y="300"/>
                  </a:lnTo>
                  <a:lnTo>
                    <a:pt x="2" y="312"/>
                  </a:lnTo>
                  <a:lnTo>
                    <a:pt x="4" y="328"/>
                  </a:lnTo>
                  <a:lnTo>
                    <a:pt x="9" y="345"/>
                  </a:lnTo>
                  <a:lnTo>
                    <a:pt x="15" y="365"/>
                  </a:lnTo>
                  <a:lnTo>
                    <a:pt x="24" y="387"/>
                  </a:lnTo>
                  <a:lnTo>
                    <a:pt x="36" y="409"/>
                  </a:lnTo>
                  <a:lnTo>
                    <a:pt x="36" y="409"/>
                  </a:lnTo>
                  <a:lnTo>
                    <a:pt x="44" y="423"/>
                  </a:lnTo>
                  <a:lnTo>
                    <a:pt x="54" y="436"/>
                  </a:lnTo>
                  <a:lnTo>
                    <a:pt x="65" y="451"/>
                  </a:lnTo>
                  <a:lnTo>
                    <a:pt x="78" y="464"/>
                  </a:lnTo>
                  <a:lnTo>
                    <a:pt x="78" y="464"/>
                  </a:lnTo>
                  <a:lnTo>
                    <a:pt x="64" y="479"/>
                  </a:lnTo>
                  <a:lnTo>
                    <a:pt x="52" y="495"/>
                  </a:lnTo>
                  <a:lnTo>
                    <a:pt x="41" y="512"/>
                  </a:lnTo>
                  <a:lnTo>
                    <a:pt x="34" y="528"/>
                  </a:lnTo>
                  <a:lnTo>
                    <a:pt x="34" y="528"/>
                  </a:lnTo>
                  <a:lnTo>
                    <a:pt x="22" y="553"/>
                  </a:lnTo>
                  <a:lnTo>
                    <a:pt x="13" y="577"/>
                  </a:lnTo>
                  <a:lnTo>
                    <a:pt x="8" y="599"/>
                  </a:lnTo>
                  <a:lnTo>
                    <a:pt x="4" y="619"/>
                  </a:lnTo>
                  <a:lnTo>
                    <a:pt x="2" y="636"/>
                  </a:lnTo>
                  <a:lnTo>
                    <a:pt x="0" y="650"/>
                  </a:lnTo>
                  <a:lnTo>
                    <a:pt x="0" y="664"/>
                  </a:lnTo>
                  <a:lnTo>
                    <a:pt x="0" y="664"/>
                  </a:lnTo>
                  <a:lnTo>
                    <a:pt x="1" y="679"/>
                  </a:lnTo>
                  <a:lnTo>
                    <a:pt x="2" y="691"/>
                  </a:lnTo>
                  <a:lnTo>
                    <a:pt x="4" y="707"/>
                  </a:lnTo>
                  <a:lnTo>
                    <a:pt x="9" y="724"/>
                  </a:lnTo>
                  <a:lnTo>
                    <a:pt x="15" y="745"/>
                  </a:lnTo>
                  <a:lnTo>
                    <a:pt x="24" y="766"/>
                  </a:lnTo>
                  <a:lnTo>
                    <a:pt x="36" y="789"/>
                  </a:lnTo>
                  <a:lnTo>
                    <a:pt x="36" y="789"/>
                  </a:lnTo>
                  <a:lnTo>
                    <a:pt x="43" y="800"/>
                  </a:lnTo>
                  <a:lnTo>
                    <a:pt x="50" y="812"/>
                  </a:lnTo>
                  <a:lnTo>
                    <a:pt x="59" y="824"/>
                  </a:lnTo>
                  <a:lnTo>
                    <a:pt x="70" y="836"/>
                  </a:lnTo>
                  <a:lnTo>
                    <a:pt x="80" y="847"/>
                  </a:lnTo>
                  <a:lnTo>
                    <a:pt x="91" y="859"/>
                  </a:lnTo>
                  <a:lnTo>
                    <a:pt x="105" y="870"/>
                  </a:lnTo>
                  <a:lnTo>
                    <a:pt x="118" y="880"/>
                  </a:lnTo>
                  <a:lnTo>
                    <a:pt x="132" y="890"/>
                  </a:lnTo>
                  <a:lnTo>
                    <a:pt x="148" y="900"/>
                  </a:lnTo>
                  <a:lnTo>
                    <a:pt x="164" y="909"/>
                  </a:lnTo>
                  <a:lnTo>
                    <a:pt x="181" y="918"/>
                  </a:lnTo>
                  <a:lnTo>
                    <a:pt x="199" y="926"/>
                  </a:lnTo>
                  <a:lnTo>
                    <a:pt x="220" y="934"/>
                  </a:lnTo>
                  <a:lnTo>
                    <a:pt x="240" y="940"/>
                  </a:lnTo>
                  <a:lnTo>
                    <a:pt x="262" y="946"/>
                  </a:lnTo>
                  <a:lnTo>
                    <a:pt x="262" y="946"/>
                  </a:lnTo>
                  <a:lnTo>
                    <a:pt x="286" y="953"/>
                  </a:lnTo>
                  <a:lnTo>
                    <a:pt x="307" y="961"/>
                  </a:lnTo>
                  <a:lnTo>
                    <a:pt x="324" y="970"/>
                  </a:lnTo>
                  <a:lnTo>
                    <a:pt x="337" y="979"/>
                  </a:lnTo>
                  <a:lnTo>
                    <a:pt x="347" y="988"/>
                  </a:lnTo>
                  <a:lnTo>
                    <a:pt x="356" y="997"/>
                  </a:lnTo>
                  <a:lnTo>
                    <a:pt x="362" y="1005"/>
                  </a:lnTo>
                  <a:lnTo>
                    <a:pt x="368" y="1013"/>
                  </a:lnTo>
                  <a:lnTo>
                    <a:pt x="368" y="1013"/>
                  </a:lnTo>
                  <a:lnTo>
                    <a:pt x="371" y="1021"/>
                  </a:lnTo>
                  <a:lnTo>
                    <a:pt x="375" y="1029"/>
                  </a:lnTo>
                  <a:lnTo>
                    <a:pt x="378" y="1040"/>
                  </a:lnTo>
                  <a:lnTo>
                    <a:pt x="378" y="1040"/>
                  </a:lnTo>
                  <a:lnTo>
                    <a:pt x="379" y="1045"/>
                  </a:lnTo>
                  <a:lnTo>
                    <a:pt x="379" y="1045"/>
                  </a:lnTo>
                  <a:lnTo>
                    <a:pt x="377" y="1065"/>
                  </a:lnTo>
                  <a:lnTo>
                    <a:pt x="375" y="1081"/>
                  </a:lnTo>
                  <a:lnTo>
                    <a:pt x="370" y="1092"/>
                  </a:lnTo>
                  <a:lnTo>
                    <a:pt x="365" y="1101"/>
                  </a:lnTo>
                  <a:lnTo>
                    <a:pt x="360" y="1108"/>
                  </a:lnTo>
                  <a:lnTo>
                    <a:pt x="353" y="1114"/>
                  </a:lnTo>
                  <a:lnTo>
                    <a:pt x="336" y="1125"/>
                  </a:lnTo>
                  <a:lnTo>
                    <a:pt x="336" y="1125"/>
                  </a:lnTo>
                  <a:lnTo>
                    <a:pt x="327" y="1130"/>
                  </a:lnTo>
                  <a:lnTo>
                    <a:pt x="317" y="1133"/>
                  </a:lnTo>
                  <a:lnTo>
                    <a:pt x="298" y="1136"/>
                  </a:lnTo>
                  <a:lnTo>
                    <a:pt x="298" y="1136"/>
                  </a:lnTo>
                  <a:lnTo>
                    <a:pt x="285" y="1139"/>
                  </a:lnTo>
                  <a:lnTo>
                    <a:pt x="285" y="1139"/>
                  </a:lnTo>
                  <a:lnTo>
                    <a:pt x="283" y="1139"/>
                  </a:lnTo>
                  <a:lnTo>
                    <a:pt x="283" y="1139"/>
                  </a:lnTo>
                  <a:lnTo>
                    <a:pt x="263" y="1136"/>
                  </a:lnTo>
                  <a:lnTo>
                    <a:pt x="248" y="1134"/>
                  </a:lnTo>
                  <a:lnTo>
                    <a:pt x="236" y="1130"/>
                  </a:lnTo>
                  <a:lnTo>
                    <a:pt x="227" y="1125"/>
                  </a:lnTo>
                  <a:lnTo>
                    <a:pt x="220" y="1119"/>
                  </a:lnTo>
                  <a:lnTo>
                    <a:pt x="214" y="1113"/>
                  </a:lnTo>
                  <a:lnTo>
                    <a:pt x="203" y="1096"/>
                  </a:lnTo>
                  <a:lnTo>
                    <a:pt x="203" y="1096"/>
                  </a:lnTo>
                  <a:lnTo>
                    <a:pt x="198" y="1087"/>
                  </a:lnTo>
                  <a:lnTo>
                    <a:pt x="195" y="1076"/>
                  </a:lnTo>
                  <a:lnTo>
                    <a:pt x="190" y="1057"/>
                  </a:lnTo>
                  <a:lnTo>
                    <a:pt x="190" y="1057"/>
                  </a:lnTo>
                  <a:lnTo>
                    <a:pt x="189" y="1045"/>
                  </a:lnTo>
                  <a:lnTo>
                    <a:pt x="189" y="1045"/>
                  </a:lnTo>
                  <a:lnTo>
                    <a:pt x="189" y="1043"/>
                  </a:lnTo>
                  <a:lnTo>
                    <a:pt x="189" y="1043"/>
                  </a:lnTo>
                  <a:lnTo>
                    <a:pt x="158" y="1044"/>
                  </a:lnTo>
                  <a:lnTo>
                    <a:pt x="0" y="1044"/>
                  </a:lnTo>
                  <a:lnTo>
                    <a:pt x="0" y="1044"/>
                  </a:lnTo>
                  <a:lnTo>
                    <a:pt x="0" y="1058"/>
                  </a:lnTo>
                  <a:lnTo>
                    <a:pt x="2" y="1072"/>
                  </a:lnTo>
                  <a:lnTo>
                    <a:pt x="4" y="1089"/>
                  </a:lnTo>
                  <a:lnTo>
                    <a:pt x="8" y="1109"/>
                  </a:lnTo>
                  <a:lnTo>
                    <a:pt x="13" y="1131"/>
                  </a:lnTo>
                  <a:lnTo>
                    <a:pt x="22" y="1156"/>
                  </a:lnTo>
                  <a:lnTo>
                    <a:pt x="34" y="1182"/>
                  </a:lnTo>
                  <a:lnTo>
                    <a:pt x="34" y="1182"/>
                  </a:lnTo>
                  <a:lnTo>
                    <a:pt x="39" y="1194"/>
                  </a:lnTo>
                  <a:lnTo>
                    <a:pt x="47" y="1207"/>
                  </a:lnTo>
                  <a:lnTo>
                    <a:pt x="56" y="1220"/>
                  </a:lnTo>
                  <a:lnTo>
                    <a:pt x="66" y="1233"/>
                  </a:lnTo>
                  <a:lnTo>
                    <a:pt x="79" y="1246"/>
                  </a:lnTo>
                  <a:lnTo>
                    <a:pt x="91" y="1258"/>
                  </a:lnTo>
                  <a:lnTo>
                    <a:pt x="105" y="1270"/>
                  </a:lnTo>
                  <a:lnTo>
                    <a:pt x="119" y="1281"/>
                  </a:lnTo>
                  <a:lnTo>
                    <a:pt x="136" y="1291"/>
                  </a:lnTo>
                  <a:lnTo>
                    <a:pt x="153" y="1300"/>
                  </a:lnTo>
                  <a:lnTo>
                    <a:pt x="171" y="1308"/>
                  </a:lnTo>
                  <a:lnTo>
                    <a:pt x="190" y="1315"/>
                  </a:lnTo>
                  <a:lnTo>
                    <a:pt x="211" y="1320"/>
                  </a:lnTo>
                  <a:lnTo>
                    <a:pt x="231" y="1325"/>
                  </a:lnTo>
                  <a:lnTo>
                    <a:pt x="254" y="1327"/>
                  </a:lnTo>
                  <a:lnTo>
                    <a:pt x="276" y="1328"/>
                  </a:lnTo>
                  <a:lnTo>
                    <a:pt x="276" y="1328"/>
                  </a:lnTo>
                  <a:lnTo>
                    <a:pt x="284" y="1328"/>
                  </a:lnTo>
                  <a:lnTo>
                    <a:pt x="284" y="1328"/>
                  </a:lnTo>
                  <a:lnTo>
                    <a:pt x="299" y="1327"/>
                  </a:lnTo>
                  <a:lnTo>
                    <a:pt x="312" y="1326"/>
                  </a:lnTo>
                  <a:lnTo>
                    <a:pt x="329" y="1324"/>
                  </a:lnTo>
                  <a:lnTo>
                    <a:pt x="350" y="1320"/>
                  </a:lnTo>
                  <a:lnTo>
                    <a:pt x="371" y="1314"/>
                  </a:lnTo>
                  <a:lnTo>
                    <a:pt x="396" y="1306"/>
                  </a:lnTo>
                  <a:lnTo>
                    <a:pt x="421" y="1294"/>
                  </a:lnTo>
                  <a:lnTo>
                    <a:pt x="421" y="1294"/>
                  </a:lnTo>
                  <a:lnTo>
                    <a:pt x="434" y="1288"/>
                  </a:lnTo>
                  <a:lnTo>
                    <a:pt x="448" y="1280"/>
                  </a:lnTo>
                  <a:lnTo>
                    <a:pt x="461" y="1271"/>
                  </a:lnTo>
                  <a:lnTo>
                    <a:pt x="475" y="1261"/>
                  </a:lnTo>
                  <a:lnTo>
                    <a:pt x="487" y="1248"/>
                  </a:lnTo>
                  <a:lnTo>
                    <a:pt x="500" y="1236"/>
                  </a:lnTo>
                  <a:lnTo>
                    <a:pt x="512" y="1221"/>
                  </a:lnTo>
                  <a:lnTo>
                    <a:pt x="522" y="1205"/>
                  </a:lnTo>
                  <a:lnTo>
                    <a:pt x="533" y="1189"/>
                  </a:lnTo>
                  <a:lnTo>
                    <a:pt x="542" y="1171"/>
                  </a:lnTo>
                  <a:lnTo>
                    <a:pt x="551" y="1152"/>
                  </a:lnTo>
                  <a:lnTo>
                    <a:pt x="557" y="1133"/>
                  </a:lnTo>
                  <a:lnTo>
                    <a:pt x="562" y="1111"/>
                  </a:lnTo>
                  <a:lnTo>
                    <a:pt x="566" y="1090"/>
                  </a:lnTo>
                  <a:lnTo>
                    <a:pt x="569" y="1067"/>
                  </a:lnTo>
                  <a:lnTo>
                    <a:pt x="569" y="1044"/>
                  </a:lnTo>
                  <a:lnTo>
                    <a:pt x="569" y="1044"/>
                  </a:lnTo>
                  <a:lnTo>
                    <a:pt x="568" y="1029"/>
                  </a:lnTo>
                  <a:lnTo>
                    <a:pt x="566" y="1017"/>
                  </a:lnTo>
                  <a:lnTo>
                    <a:pt x="563" y="1001"/>
                  </a:lnTo>
                  <a:lnTo>
                    <a:pt x="560" y="984"/>
                  </a:lnTo>
                  <a:lnTo>
                    <a:pt x="553" y="964"/>
                  </a:lnTo>
                  <a:lnTo>
                    <a:pt x="544" y="942"/>
                  </a:lnTo>
                  <a:lnTo>
                    <a:pt x="533" y="920"/>
                  </a:lnTo>
                  <a:lnTo>
                    <a:pt x="533" y="920"/>
                  </a:lnTo>
                  <a:lnTo>
                    <a:pt x="525" y="906"/>
                  </a:lnTo>
                  <a:lnTo>
                    <a:pt x="515" y="892"/>
                  </a:lnTo>
                  <a:lnTo>
                    <a:pt x="503" y="878"/>
                  </a:lnTo>
                  <a:lnTo>
                    <a:pt x="491" y="864"/>
                  </a:lnTo>
                  <a:lnTo>
                    <a:pt x="491" y="864"/>
                  </a:lnTo>
                  <a:lnTo>
                    <a:pt x="504" y="850"/>
                  </a:lnTo>
                  <a:lnTo>
                    <a:pt x="517" y="834"/>
                  </a:lnTo>
                  <a:lnTo>
                    <a:pt x="527" y="818"/>
                  </a:lnTo>
                  <a:lnTo>
                    <a:pt x="535" y="802"/>
                  </a:lnTo>
                  <a:lnTo>
                    <a:pt x="535" y="802"/>
                  </a:lnTo>
                  <a:lnTo>
                    <a:pt x="546" y="776"/>
                  </a:lnTo>
                  <a:lnTo>
                    <a:pt x="554" y="751"/>
                  </a:lnTo>
                  <a:lnTo>
                    <a:pt x="561" y="730"/>
                  </a:lnTo>
                  <a:lnTo>
                    <a:pt x="564" y="710"/>
                  </a:lnTo>
                  <a:lnTo>
                    <a:pt x="566" y="693"/>
                  </a:lnTo>
                  <a:lnTo>
                    <a:pt x="568" y="679"/>
                  </a:lnTo>
                  <a:lnTo>
                    <a:pt x="569" y="664"/>
                  </a:lnTo>
                  <a:lnTo>
                    <a:pt x="569" y="66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0">
              <a:extLst>
                <a:ext uri="{FF2B5EF4-FFF2-40B4-BE49-F238E27FC236}">
                  <a16:creationId xmlns:a16="http://schemas.microsoft.com/office/drawing/2014/main" id="{2229BEC3-12F2-87BC-068E-B43CE8CB74CD}"/>
                </a:ext>
              </a:extLst>
            </p:cNvPr>
            <p:cNvSpPr>
              <a:spLocks/>
            </p:cNvSpPr>
            <p:nvPr/>
          </p:nvSpPr>
          <p:spPr bwMode="auto">
            <a:xfrm>
              <a:off x="3001963" y="1663700"/>
              <a:ext cx="101600" cy="98425"/>
            </a:xfrm>
            <a:custGeom>
              <a:avLst/>
              <a:gdLst>
                <a:gd name="T0" fmla="*/ 174 w 190"/>
                <a:gd name="T1" fmla="*/ 150 h 187"/>
                <a:gd name="T2" fmla="*/ 174 w 190"/>
                <a:gd name="T3" fmla="*/ 150 h 187"/>
                <a:gd name="T4" fmla="*/ 164 w 190"/>
                <a:gd name="T5" fmla="*/ 163 h 187"/>
                <a:gd name="T6" fmla="*/ 158 w 190"/>
                <a:gd name="T7" fmla="*/ 169 h 187"/>
                <a:gd name="T8" fmla="*/ 153 w 190"/>
                <a:gd name="T9" fmla="*/ 175 h 187"/>
                <a:gd name="T10" fmla="*/ 145 w 190"/>
                <a:gd name="T11" fmla="*/ 179 h 187"/>
                <a:gd name="T12" fmla="*/ 135 w 190"/>
                <a:gd name="T13" fmla="*/ 183 h 187"/>
                <a:gd name="T14" fmla="*/ 122 w 190"/>
                <a:gd name="T15" fmla="*/ 185 h 187"/>
                <a:gd name="T16" fmla="*/ 105 w 190"/>
                <a:gd name="T17" fmla="*/ 187 h 187"/>
                <a:gd name="T18" fmla="*/ 105 w 190"/>
                <a:gd name="T19" fmla="*/ 187 h 187"/>
                <a:gd name="T20" fmla="*/ 84 w 190"/>
                <a:gd name="T21" fmla="*/ 180 h 187"/>
                <a:gd name="T22" fmla="*/ 66 w 190"/>
                <a:gd name="T23" fmla="*/ 172 h 187"/>
                <a:gd name="T24" fmla="*/ 51 w 190"/>
                <a:gd name="T25" fmla="*/ 163 h 187"/>
                <a:gd name="T26" fmla="*/ 40 w 190"/>
                <a:gd name="T27" fmla="*/ 155 h 187"/>
                <a:gd name="T28" fmla="*/ 30 w 190"/>
                <a:gd name="T29" fmla="*/ 148 h 187"/>
                <a:gd name="T30" fmla="*/ 23 w 190"/>
                <a:gd name="T31" fmla="*/ 139 h 187"/>
                <a:gd name="T32" fmla="*/ 16 w 190"/>
                <a:gd name="T33" fmla="*/ 131 h 187"/>
                <a:gd name="T34" fmla="*/ 12 w 190"/>
                <a:gd name="T35" fmla="*/ 124 h 187"/>
                <a:gd name="T36" fmla="*/ 12 w 190"/>
                <a:gd name="T37" fmla="*/ 124 h 187"/>
                <a:gd name="T38" fmla="*/ 7 w 190"/>
                <a:gd name="T39" fmla="*/ 116 h 187"/>
                <a:gd name="T40" fmla="*/ 5 w 190"/>
                <a:gd name="T41" fmla="*/ 108 h 187"/>
                <a:gd name="T42" fmla="*/ 1 w 190"/>
                <a:gd name="T43" fmla="*/ 97 h 187"/>
                <a:gd name="T44" fmla="*/ 1 w 190"/>
                <a:gd name="T45" fmla="*/ 97 h 187"/>
                <a:gd name="T46" fmla="*/ 0 w 190"/>
                <a:gd name="T47" fmla="*/ 92 h 187"/>
                <a:gd name="T48" fmla="*/ 0 w 190"/>
                <a:gd name="T49" fmla="*/ 92 h 187"/>
                <a:gd name="T50" fmla="*/ 1 w 190"/>
                <a:gd name="T51" fmla="*/ 82 h 187"/>
                <a:gd name="T52" fmla="*/ 5 w 190"/>
                <a:gd name="T53" fmla="*/ 69 h 187"/>
                <a:gd name="T54" fmla="*/ 9 w 190"/>
                <a:gd name="T55" fmla="*/ 52 h 187"/>
                <a:gd name="T56" fmla="*/ 13 w 190"/>
                <a:gd name="T57" fmla="*/ 44 h 187"/>
                <a:gd name="T58" fmla="*/ 16 w 190"/>
                <a:gd name="T59" fmla="*/ 37 h 187"/>
                <a:gd name="T60" fmla="*/ 16 w 190"/>
                <a:gd name="T61" fmla="*/ 37 h 187"/>
                <a:gd name="T62" fmla="*/ 26 w 190"/>
                <a:gd name="T63" fmla="*/ 23 h 187"/>
                <a:gd name="T64" fmla="*/ 32 w 190"/>
                <a:gd name="T65" fmla="*/ 18 h 187"/>
                <a:gd name="T66" fmla="*/ 38 w 190"/>
                <a:gd name="T67" fmla="*/ 12 h 187"/>
                <a:gd name="T68" fmla="*/ 45 w 190"/>
                <a:gd name="T69" fmla="*/ 8 h 187"/>
                <a:gd name="T70" fmla="*/ 56 w 190"/>
                <a:gd name="T71" fmla="*/ 4 h 187"/>
                <a:gd name="T72" fmla="*/ 68 w 190"/>
                <a:gd name="T73" fmla="*/ 1 h 187"/>
                <a:gd name="T74" fmla="*/ 84 w 190"/>
                <a:gd name="T75" fmla="*/ 0 h 187"/>
                <a:gd name="T76" fmla="*/ 84 w 190"/>
                <a:gd name="T77" fmla="*/ 0 h 187"/>
                <a:gd name="T78" fmla="*/ 105 w 190"/>
                <a:gd name="T79" fmla="*/ 6 h 187"/>
                <a:gd name="T80" fmla="*/ 123 w 190"/>
                <a:gd name="T81" fmla="*/ 14 h 187"/>
                <a:gd name="T82" fmla="*/ 138 w 190"/>
                <a:gd name="T83" fmla="*/ 23 h 187"/>
                <a:gd name="T84" fmla="*/ 151 w 190"/>
                <a:gd name="T85" fmla="*/ 31 h 187"/>
                <a:gd name="T86" fmla="*/ 160 w 190"/>
                <a:gd name="T87" fmla="*/ 39 h 187"/>
                <a:gd name="T88" fmla="*/ 167 w 190"/>
                <a:gd name="T89" fmla="*/ 48 h 187"/>
                <a:gd name="T90" fmla="*/ 174 w 190"/>
                <a:gd name="T91" fmla="*/ 56 h 187"/>
                <a:gd name="T92" fmla="*/ 179 w 190"/>
                <a:gd name="T93" fmla="*/ 63 h 187"/>
                <a:gd name="T94" fmla="*/ 179 w 190"/>
                <a:gd name="T95" fmla="*/ 63 h 187"/>
                <a:gd name="T96" fmla="*/ 182 w 190"/>
                <a:gd name="T97" fmla="*/ 71 h 187"/>
                <a:gd name="T98" fmla="*/ 186 w 190"/>
                <a:gd name="T99" fmla="*/ 79 h 187"/>
                <a:gd name="T100" fmla="*/ 189 w 190"/>
                <a:gd name="T101" fmla="*/ 90 h 187"/>
                <a:gd name="T102" fmla="*/ 189 w 190"/>
                <a:gd name="T103" fmla="*/ 90 h 187"/>
                <a:gd name="T104" fmla="*/ 190 w 190"/>
                <a:gd name="T105" fmla="*/ 94 h 187"/>
                <a:gd name="T106" fmla="*/ 190 w 190"/>
                <a:gd name="T107" fmla="*/ 94 h 187"/>
                <a:gd name="T108" fmla="*/ 189 w 190"/>
                <a:gd name="T109" fmla="*/ 105 h 187"/>
                <a:gd name="T110" fmla="*/ 186 w 190"/>
                <a:gd name="T111" fmla="*/ 119 h 187"/>
                <a:gd name="T112" fmla="*/ 181 w 190"/>
                <a:gd name="T113" fmla="*/ 135 h 187"/>
                <a:gd name="T114" fmla="*/ 178 w 190"/>
                <a:gd name="T115" fmla="*/ 143 h 187"/>
                <a:gd name="T116" fmla="*/ 174 w 190"/>
                <a:gd name="T117" fmla="*/ 150 h 187"/>
                <a:gd name="T118" fmla="*/ 174 w 190"/>
                <a:gd name="T1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187">
                  <a:moveTo>
                    <a:pt x="174" y="150"/>
                  </a:moveTo>
                  <a:lnTo>
                    <a:pt x="174" y="150"/>
                  </a:lnTo>
                  <a:lnTo>
                    <a:pt x="164" y="163"/>
                  </a:lnTo>
                  <a:lnTo>
                    <a:pt x="158" y="169"/>
                  </a:lnTo>
                  <a:lnTo>
                    <a:pt x="153" y="175"/>
                  </a:lnTo>
                  <a:lnTo>
                    <a:pt x="145" y="179"/>
                  </a:lnTo>
                  <a:lnTo>
                    <a:pt x="135" y="183"/>
                  </a:lnTo>
                  <a:lnTo>
                    <a:pt x="122" y="185"/>
                  </a:lnTo>
                  <a:lnTo>
                    <a:pt x="105" y="187"/>
                  </a:lnTo>
                  <a:lnTo>
                    <a:pt x="105" y="187"/>
                  </a:lnTo>
                  <a:lnTo>
                    <a:pt x="84" y="180"/>
                  </a:lnTo>
                  <a:lnTo>
                    <a:pt x="66" y="172"/>
                  </a:lnTo>
                  <a:lnTo>
                    <a:pt x="51" y="163"/>
                  </a:lnTo>
                  <a:lnTo>
                    <a:pt x="40" y="155"/>
                  </a:lnTo>
                  <a:lnTo>
                    <a:pt x="30" y="148"/>
                  </a:lnTo>
                  <a:lnTo>
                    <a:pt x="23" y="139"/>
                  </a:lnTo>
                  <a:lnTo>
                    <a:pt x="16" y="131"/>
                  </a:lnTo>
                  <a:lnTo>
                    <a:pt x="12" y="124"/>
                  </a:lnTo>
                  <a:lnTo>
                    <a:pt x="12" y="124"/>
                  </a:lnTo>
                  <a:lnTo>
                    <a:pt x="7" y="116"/>
                  </a:lnTo>
                  <a:lnTo>
                    <a:pt x="5" y="108"/>
                  </a:lnTo>
                  <a:lnTo>
                    <a:pt x="1" y="97"/>
                  </a:lnTo>
                  <a:lnTo>
                    <a:pt x="1" y="97"/>
                  </a:lnTo>
                  <a:lnTo>
                    <a:pt x="0" y="92"/>
                  </a:lnTo>
                  <a:lnTo>
                    <a:pt x="0" y="92"/>
                  </a:lnTo>
                  <a:lnTo>
                    <a:pt x="1" y="82"/>
                  </a:lnTo>
                  <a:lnTo>
                    <a:pt x="5" y="69"/>
                  </a:lnTo>
                  <a:lnTo>
                    <a:pt x="9" y="52"/>
                  </a:lnTo>
                  <a:lnTo>
                    <a:pt x="13" y="44"/>
                  </a:lnTo>
                  <a:lnTo>
                    <a:pt x="16" y="37"/>
                  </a:lnTo>
                  <a:lnTo>
                    <a:pt x="16" y="37"/>
                  </a:lnTo>
                  <a:lnTo>
                    <a:pt x="26" y="23"/>
                  </a:lnTo>
                  <a:lnTo>
                    <a:pt x="32" y="18"/>
                  </a:lnTo>
                  <a:lnTo>
                    <a:pt x="38" y="12"/>
                  </a:lnTo>
                  <a:lnTo>
                    <a:pt x="45" y="8"/>
                  </a:lnTo>
                  <a:lnTo>
                    <a:pt x="56" y="4"/>
                  </a:lnTo>
                  <a:lnTo>
                    <a:pt x="68" y="1"/>
                  </a:lnTo>
                  <a:lnTo>
                    <a:pt x="84" y="0"/>
                  </a:lnTo>
                  <a:lnTo>
                    <a:pt x="84" y="0"/>
                  </a:lnTo>
                  <a:lnTo>
                    <a:pt x="105" y="6"/>
                  </a:lnTo>
                  <a:lnTo>
                    <a:pt x="123" y="14"/>
                  </a:lnTo>
                  <a:lnTo>
                    <a:pt x="138" y="23"/>
                  </a:lnTo>
                  <a:lnTo>
                    <a:pt x="151" y="31"/>
                  </a:lnTo>
                  <a:lnTo>
                    <a:pt x="160" y="39"/>
                  </a:lnTo>
                  <a:lnTo>
                    <a:pt x="167" y="48"/>
                  </a:lnTo>
                  <a:lnTo>
                    <a:pt x="174" y="56"/>
                  </a:lnTo>
                  <a:lnTo>
                    <a:pt x="179" y="63"/>
                  </a:lnTo>
                  <a:lnTo>
                    <a:pt x="179" y="63"/>
                  </a:lnTo>
                  <a:lnTo>
                    <a:pt x="182" y="71"/>
                  </a:lnTo>
                  <a:lnTo>
                    <a:pt x="186" y="79"/>
                  </a:lnTo>
                  <a:lnTo>
                    <a:pt x="189" y="90"/>
                  </a:lnTo>
                  <a:lnTo>
                    <a:pt x="189" y="90"/>
                  </a:lnTo>
                  <a:lnTo>
                    <a:pt x="190" y="94"/>
                  </a:lnTo>
                  <a:lnTo>
                    <a:pt x="190" y="94"/>
                  </a:lnTo>
                  <a:lnTo>
                    <a:pt x="189" y="105"/>
                  </a:lnTo>
                  <a:lnTo>
                    <a:pt x="186" y="119"/>
                  </a:lnTo>
                  <a:lnTo>
                    <a:pt x="181" y="135"/>
                  </a:lnTo>
                  <a:lnTo>
                    <a:pt x="178" y="143"/>
                  </a:lnTo>
                  <a:lnTo>
                    <a:pt x="174" y="150"/>
                  </a:lnTo>
                  <a:lnTo>
                    <a:pt x="174" y="15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Line 21">
              <a:extLst>
                <a:ext uri="{FF2B5EF4-FFF2-40B4-BE49-F238E27FC236}">
                  <a16:creationId xmlns:a16="http://schemas.microsoft.com/office/drawing/2014/main" id="{DFAAC1C1-38F1-64F6-1B8C-BE11AD23764C}"/>
                </a:ext>
              </a:extLst>
            </p:cNvPr>
            <p:cNvSpPr>
              <a:spLocks noChangeShapeType="1"/>
            </p:cNvSpPr>
            <p:nvPr/>
          </p:nvSpPr>
          <p:spPr bwMode="auto">
            <a:xfrm>
              <a:off x="3094038" y="1743075"/>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9" name="Freeform 69">
            <a:extLst>
              <a:ext uri="{FF2B5EF4-FFF2-40B4-BE49-F238E27FC236}">
                <a16:creationId xmlns:a16="http://schemas.microsoft.com/office/drawing/2014/main" id="{6A4C2FF5-061C-0E25-3173-39BCFB93516E}"/>
              </a:ext>
            </a:extLst>
          </p:cNvPr>
          <p:cNvSpPr>
            <a:spLocks noChangeAspect="1"/>
          </p:cNvSpPr>
          <p:nvPr/>
        </p:nvSpPr>
        <p:spPr bwMode="auto">
          <a:xfrm>
            <a:off x="2757666" y="4306185"/>
            <a:ext cx="264318" cy="253362"/>
          </a:xfrm>
          <a:custGeom>
            <a:avLst/>
            <a:gdLst>
              <a:gd name="T0" fmla="*/ 1857 w 3763"/>
              <a:gd name="T1" fmla="*/ 1 h 3606"/>
              <a:gd name="T2" fmla="*/ 1516 w 3763"/>
              <a:gd name="T3" fmla="*/ 18 h 3606"/>
              <a:gd name="T4" fmla="*/ 1065 w 3763"/>
              <a:gd name="T5" fmla="*/ 166 h 3606"/>
              <a:gd name="T6" fmla="*/ 17 w 3763"/>
              <a:gd name="T7" fmla="*/ 1578 h 3606"/>
              <a:gd name="T8" fmla="*/ 18 w 3763"/>
              <a:gd name="T9" fmla="*/ 2101 h 3606"/>
              <a:gd name="T10" fmla="*/ 241 w 3763"/>
              <a:gd name="T11" fmla="*/ 2754 h 3606"/>
              <a:gd name="T12" fmla="*/ 1209 w 3763"/>
              <a:gd name="T13" fmla="*/ 3570 h 3606"/>
              <a:gd name="T14" fmla="*/ 1314 w 3763"/>
              <a:gd name="T15" fmla="*/ 3604 h 3606"/>
              <a:gd name="T16" fmla="*/ 1449 w 3763"/>
              <a:gd name="T17" fmla="*/ 3491 h 3606"/>
              <a:gd name="T18" fmla="*/ 1508 w 3763"/>
              <a:gd name="T19" fmla="*/ 3369 h 3606"/>
              <a:gd name="T20" fmla="*/ 1875 w 3763"/>
              <a:gd name="T21" fmla="*/ 2578 h 3606"/>
              <a:gd name="T22" fmla="*/ 2035 w 3763"/>
              <a:gd name="T23" fmla="*/ 2262 h 3606"/>
              <a:gd name="T24" fmla="*/ 2586 w 3763"/>
              <a:gd name="T25" fmla="*/ 2083 h 3606"/>
              <a:gd name="T26" fmla="*/ 3017 w 3763"/>
              <a:gd name="T27" fmla="*/ 1829 h 3606"/>
              <a:gd name="T28" fmla="*/ 3074 w 3763"/>
              <a:gd name="T29" fmla="*/ 1406 h 3606"/>
              <a:gd name="T30" fmla="*/ 3131 w 3763"/>
              <a:gd name="T31" fmla="*/ 1004 h 3606"/>
              <a:gd name="T32" fmla="*/ 3139 w 3763"/>
              <a:gd name="T33" fmla="*/ 918 h 3606"/>
              <a:gd name="T34" fmla="*/ 2338 w 3763"/>
              <a:gd name="T35" fmla="*/ 1088 h 3606"/>
              <a:gd name="T36" fmla="*/ 1771 w 3763"/>
              <a:gd name="T37" fmla="*/ 2028 h 3606"/>
              <a:gd name="T38" fmla="*/ 1873 w 3763"/>
              <a:gd name="T39" fmla="*/ 2001 h 3606"/>
              <a:gd name="T40" fmla="*/ 2697 w 3763"/>
              <a:gd name="T41" fmla="*/ 1188 h 3606"/>
              <a:gd name="T42" fmla="*/ 2670 w 3763"/>
              <a:gd name="T43" fmla="*/ 1284 h 3606"/>
              <a:gd name="T44" fmla="*/ 1919 w 3763"/>
              <a:gd name="T45" fmla="*/ 2177 h 3606"/>
              <a:gd name="T46" fmla="*/ 1766 w 3763"/>
              <a:gd name="T47" fmla="*/ 2415 h 3606"/>
              <a:gd name="T48" fmla="*/ 1618 w 3763"/>
              <a:gd name="T49" fmla="*/ 2208 h 3606"/>
              <a:gd name="T50" fmla="*/ 1372 w 3763"/>
              <a:gd name="T51" fmla="*/ 1913 h 3606"/>
              <a:gd name="T52" fmla="*/ 957 w 3763"/>
              <a:gd name="T53" fmla="*/ 1685 h 3606"/>
              <a:gd name="T54" fmla="*/ 912 w 3763"/>
              <a:gd name="T55" fmla="*/ 1658 h 3606"/>
              <a:gd name="T56" fmla="*/ 1161 w 3763"/>
              <a:gd name="T57" fmla="*/ 1664 h 3606"/>
              <a:gd name="T58" fmla="*/ 1580 w 3763"/>
              <a:gd name="T59" fmla="*/ 2016 h 3606"/>
              <a:gd name="T60" fmla="*/ 1686 w 3763"/>
              <a:gd name="T61" fmla="*/ 2132 h 3606"/>
              <a:gd name="T62" fmla="*/ 1640 w 3763"/>
              <a:gd name="T63" fmla="*/ 1820 h 3606"/>
              <a:gd name="T64" fmla="*/ 911 w 3763"/>
              <a:gd name="T65" fmla="*/ 1491 h 3606"/>
              <a:gd name="T66" fmla="*/ 644 w 3763"/>
              <a:gd name="T67" fmla="*/ 1505 h 3606"/>
              <a:gd name="T68" fmla="*/ 676 w 3763"/>
              <a:gd name="T69" fmla="*/ 1589 h 3606"/>
              <a:gd name="T70" fmla="*/ 743 w 3763"/>
              <a:gd name="T71" fmla="*/ 1803 h 3606"/>
              <a:gd name="T72" fmla="*/ 909 w 3763"/>
              <a:gd name="T73" fmla="*/ 2171 h 3606"/>
              <a:gd name="T74" fmla="*/ 1212 w 3763"/>
              <a:gd name="T75" fmla="*/ 2217 h 3606"/>
              <a:gd name="T76" fmla="*/ 1511 w 3763"/>
              <a:gd name="T77" fmla="*/ 2242 h 3606"/>
              <a:gd name="T78" fmla="*/ 1661 w 3763"/>
              <a:gd name="T79" fmla="*/ 2403 h 3606"/>
              <a:gd name="T80" fmla="*/ 1755 w 3763"/>
              <a:gd name="T81" fmla="*/ 2544 h 3606"/>
              <a:gd name="T82" fmla="*/ 1466 w 3763"/>
              <a:gd name="T83" fmla="*/ 3166 h 3606"/>
              <a:gd name="T84" fmla="*/ 1354 w 3763"/>
              <a:gd name="T85" fmla="*/ 3382 h 3606"/>
              <a:gd name="T86" fmla="*/ 1352 w 3763"/>
              <a:gd name="T87" fmla="*/ 3383 h 3606"/>
              <a:gd name="T88" fmla="*/ 1129 w 3763"/>
              <a:gd name="T89" fmla="*/ 3353 h 3606"/>
              <a:gd name="T90" fmla="*/ 489 w 3763"/>
              <a:gd name="T91" fmla="*/ 2829 h 3606"/>
              <a:gd name="T92" fmla="*/ 192 w 3763"/>
              <a:gd name="T93" fmla="*/ 2115 h 3606"/>
              <a:gd name="T94" fmla="*/ 186 w 3763"/>
              <a:gd name="T95" fmla="*/ 1590 h 3606"/>
              <a:gd name="T96" fmla="*/ 671 w 3763"/>
              <a:gd name="T97" fmla="*/ 647 h 3606"/>
              <a:gd name="T98" fmla="*/ 1579 w 3763"/>
              <a:gd name="T99" fmla="*/ 182 h 3606"/>
              <a:gd name="T100" fmla="*/ 2201 w 3763"/>
              <a:gd name="T101" fmla="*/ 198 h 3606"/>
              <a:gd name="T102" fmla="*/ 2755 w 3763"/>
              <a:gd name="T103" fmla="*/ 430 h 3606"/>
              <a:gd name="T104" fmla="*/ 3494 w 3763"/>
              <a:gd name="T105" fmla="*/ 1520 h 3606"/>
              <a:gd name="T106" fmla="*/ 3501 w 3763"/>
              <a:gd name="T107" fmla="*/ 2115 h 3606"/>
              <a:gd name="T108" fmla="*/ 3020 w 3763"/>
              <a:gd name="T109" fmla="*/ 3034 h 3606"/>
              <a:gd name="T110" fmla="*/ 2595 w 3763"/>
              <a:gd name="T111" fmla="*/ 3338 h 3606"/>
              <a:gd name="T112" fmla="*/ 2468 w 3763"/>
              <a:gd name="T113" fmla="*/ 3506 h 3606"/>
              <a:gd name="T114" fmla="*/ 2698 w 3763"/>
              <a:gd name="T115" fmla="*/ 3473 h 3606"/>
              <a:gd name="T116" fmla="*/ 3493 w 3763"/>
              <a:gd name="T117" fmla="*/ 2673 h 3606"/>
              <a:gd name="T118" fmla="*/ 3487 w 3763"/>
              <a:gd name="T119" fmla="*/ 994 h 3606"/>
              <a:gd name="T120" fmla="*/ 2206 w 3763"/>
              <a:gd name="T121" fmla="*/ 24 h 3606"/>
              <a:gd name="T122" fmla="*/ 1857 w 3763"/>
              <a:gd name="T123" fmla="*/ 1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3606">
                <a:moveTo>
                  <a:pt x="1857" y="1"/>
                </a:moveTo>
                <a:cubicBezTo>
                  <a:pt x="1715" y="0"/>
                  <a:pt x="1574" y="5"/>
                  <a:pt x="1516" y="18"/>
                </a:cubicBezTo>
                <a:cubicBezTo>
                  <a:pt x="1362" y="51"/>
                  <a:pt x="1185" y="109"/>
                  <a:pt x="1065" y="166"/>
                </a:cubicBezTo>
                <a:cubicBezTo>
                  <a:pt x="501" y="431"/>
                  <a:pt x="109" y="960"/>
                  <a:pt x="17" y="1578"/>
                </a:cubicBezTo>
                <a:cubicBezTo>
                  <a:pt x="0" y="1695"/>
                  <a:pt x="0" y="1978"/>
                  <a:pt x="18" y="2101"/>
                </a:cubicBezTo>
                <a:cubicBezTo>
                  <a:pt x="49" y="2321"/>
                  <a:pt x="132" y="2564"/>
                  <a:pt x="241" y="2754"/>
                </a:cubicBezTo>
                <a:cubicBezTo>
                  <a:pt x="456" y="3127"/>
                  <a:pt x="800" y="3417"/>
                  <a:pt x="1209" y="3570"/>
                </a:cubicBezTo>
                <a:cubicBezTo>
                  <a:pt x="1258" y="3589"/>
                  <a:pt x="1306" y="3604"/>
                  <a:pt x="1314" y="3604"/>
                </a:cubicBezTo>
                <a:cubicBezTo>
                  <a:pt x="1352" y="3606"/>
                  <a:pt x="1402" y="3588"/>
                  <a:pt x="1449" y="3491"/>
                </a:cubicBezTo>
                <a:lnTo>
                  <a:pt x="1508" y="3369"/>
                </a:lnTo>
                <a:cubicBezTo>
                  <a:pt x="1682" y="3073"/>
                  <a:pt x="1850" y="2632"/>
                  <a:pt x="1875" y="2578"/>
                </a:cubicBezTo>
                <a:cubicBezTo>
                  <a:pt x="1927" y="2439"/>
                  <a:pt x="1998" y="2300"/>
                  <a:pt x="2035" y="2262"/>
                </a:cubicBezTo>
                <a:cubicBezTo>
                  <a:pt x="2108" y="2190"/>
                  <a:pt x="2267" y="2138"/>
                  <a:pt x="2586" y="2083"/>
                </a:cubicBezTo>
                <a:cubicBezTo>
                  <a:pt x="2826" y="2042"/>
                  <a:pt x="2945" y="1972"/>
                  <a:pt x="3017" y="1829"/>
                </a:cubicBezTo>
                <a:cubicBezTo>
                  <a:pt x="3061" y="1743"/>
                  <a:pt x="3070" y="1673"/>
                  <a:pt x="3074" y="1406"/>
                </a:cubicBezTo>
                <a:cubicBezTo>
                  <a:pt x="3079" y="1133"/>
                  <a:pt x="3087" y="1075"/>
                  <a:pt x="3131" y="1004"/>
                </a:cubicBezTo>
                <a:cubicBezTo>
                  <a:pt x="3180" y="928"/>
                  <a:pt x="3180" y="921"/>
                  <a:pt x="3139" y="918"/>
                </a:cubicBezTo>
                <a:cubicBezTo>
                  <a:pt x="2916" y="902"/>
                  <a:pt x="2595" y="970"/>
                  <a:pt x="2338" y="1088"/>
                </a:cubicBezTo>
                <a:cubicBezTo>
                  <a:pt x="1891" y="1295"/>
                  <a:pt x="1695" y="1619"/>
                  <a:pt x="1771" y="2028"/>
                </a:cubicBezTo>
                <a:cubicBezTo>
                  <a:pt x="1791" y="2135"/>
                  <a:pt x="1813" y="2130"/>
                  <a:pt x="1873" y="2001"/>
                </a:cubicBezTo>
                <a:cubicBezTo>
                  <a:pt x="2063" y="1595"/>
                  <a:pt x="2411" y="1252"/>
                  <a:pt x="2697" y="1188"/>
                </a:cubicBezTo>
                <a:cubicBezTo>
                  <a:pt x="2818" y="1160"/>
                  <a:pt x="2801" y="1220"/>
                  <a:pt x="2670" y="1284"/>
                </a:cubicBezTo>
                <a:cubicBezTo>
                  <a:pt x="2386" y="1423"/>
                  <a:pt x="2115" y="1745"/>
                  <a:pt x="1919" y="2177"/>
                </a:cubicBezTo>
                <a:cubicBezTo>
                  <a:pt x="1835" y="2363"/>
                  <a:pt x="1786" y="2439"/>
                  <a:pt x="1766" y="2415"/>
                </a:cubicBezTo>
                <a:cubicBezTo>
                  <a:pt x="1761" y="2408"/>
                  <a:pt x="1694" y="2316"/>
                  <a:pt x="1618" y="2208"/>
                </a:cubicBezTo>
                <a:cubicBezTo>
                  <a:pt x="1542" y="2101"/>
                  <a:pt x="1431" y="1968"/>
                  <a:pt x="1372" y="1913"/>
                </a:cubicBezTo>
                <a:cubicBezTo>
                  <a:pt x="1261" y="1810"/>
                  <a:pt x="1037" y="1687"/>
                  <a:pt x="957" y="1685"/>
                </a:cubicBezTo>
                <a:cubicBezTo>
                  <a:pt x="932" y="1685"/>
                  <a:pt x="912" y="1673"/>
                  <a:pt x="912" y="1658"/>
                </a:cubicBezTo>
                <a:cubicBezTo>
                  <a:pt x="913" y="1624"/>
                  <a:pt x="1070" y="1628"/>
                  <a:pt x="1161" y="1664"/>
                </a:cubicBezTo>
                <a:cubicBezTo>
                  <a:pt x="1271" y="1708"/>
                  <a:pt x="1487" y="1889"/>
                  <a:pt x="1580" y="2016"/>
                </a:cubicBezTo>
                <a:cubicBezTo>
                  <a:pt x="1626" y="2079"/>
                  <a:pt x="1673" y="2131"/>
                  <a:pt x="1686" y="2132"/>
                </a:cubicBezTo>
                <a:cubicBezTo>
                  <a:pt x="1716" y="2133"/>
                  <a:pt x="1683" y="1905"/>
                  <a:pt x="1640" y="1820"/>
                </a:cubicBezTo>
                <a:cubicBezTo>
                  <a:pt x="1540" y="1617"/>
                  <a:pt x="1271" y="1497"/>
                  <a:pt x="911" y="1491"/>
                </a:cubicBezTo>
                <a:cubicBezTo>
                  <a:pt x="774" y="1489"/>
                  <a:pt x="654" y="1496"/>
                  <a:pt x="644" y="1505"/>
                </a:cubicBezTo>
                <a:cubicBezTo>
                  <a:pt x="634" y="1515"/>
                  <a:pt x="649" y="1553"/>
                  <a:pt x="676" y="1589"/>
                </a:cubicBezTo>
                <a:cubicBezTo>
                  <a:pt x="705" y="1627"/>
                  <a:pt x="734" y="1718"/>
                  <a:pt x="743" y="1803"/>
                </a:cubicBezTo>
                <a:cubicBezTo>
                  <a:pt x="762" y="1976"/>
                  <a:pt x="825" y="2117"/>
                  <a:pt x="909" y="2171"/>
                </a:cubicBezTo>
                <a:cubicBezTo>
                  <a:pt x="949" y="2197"/>
                  <a:pt x="1048" y="2212"/>
                  <a:pt x="1212" y="2217"/>
                </a:cubicBezTo>
                <a:cubicBezTo>
                  <a:pt x="1347" y="2221"/>
                  <a:pt x="1481" y="2232"/>
                  <a:pt x="1511" y="2242"/>
                </a:cubicBezTo>
                <a:cubicBezTo>
                  <a:pt x="1542" y="2253"/>
                  <a:pt x="1609" y="2325"/>
                  <a:pt x="1661" y="2403"/>
                </a:cubicBezTo>
                <a:lnTo>
                  <a:pt x="1755" y="2544"/>
                </a:lnTo>
                <a:cubicBezTo>
                  <a:pt x="1755" y="2544"/>
                  <a:pt x="1575" y="2947"/>
                  <a:pt x="1466" y="3166"/>
                </a:cubicBezTo>
                <a:cubicBezTo>
                  <a:pt x="1422" y="3253"/>
                  <a:pt x="1389" y="3317"/>
                  <a:pt x="1354" y="3382"/>
                </a:cubicBezTo>
                <a:lnTo>
                  <a:pt x="1352" y="3383"/>
                </a:lnTo>
                <a:cubicBezTo>
                  <a:pt x="1309" y="3425"/>
                  <a:pt x="1272" y="3420"/>
                  <a:pt x="1129" y="3353"/>
                </a:cubicBezTo>
                <a:cubicBezTo>
                  <a:pt x="896" y="3244"/>
                  <a:pt x="642" y="3036"/>
                  <a:pt x="489" y="2829"/>
                </a:cubicBezTo>
                <a:cubicBezTo>
                  <a:pt x="351" y="2643"/>
                  <a:pt x="234" y="2360"/>
                  <a:pt x="192" y="2115"/>
                </a:cubicBezTo>
                <a:cubicBezTo>
                  <a:pt x="170" y="1984"/>
                  <a:pt x="167" y="1712"/>
                  <a:pt x="186" y="1590"/>
                </a:cubicBezTo>
                <a:cubicBezTo>
                  <a:pt x="243" y="1225"/>
                  <a:pt x="409" y="903"/>
                  <a:pt x="671" y="647"/>
                </a:cubicBezTo>
                <a:cubicBezTo>
                  <a:pt x="932" y="391"/>
                  <a:pt x="1225" y="241"/>
                  <a:pt x="1579" y="182"/>
                </a:cubicBezTo>
                <a:cubicBezTo>
                  <a:pt x="1747" y="154"/>
                  <a:pt x="2046" y="162"/>
                  <a:pt x="2201" y="198"/>
                </a:cubicBezTo>
                <a:cubicBezTo>
                  <a:pt x="2417" y="249"/>
                  <a:pt x="2584" y="318"/>
                  <a:pt x="2755" y="430"/>
                </a:cubicBezTo>
                <a:cubicBezTo>
                  <a:pt x="3145" y="684"/>
                  <a:pt x="3400" y="1061"/>
                  <a:pt x="3494" y="1520"/>
                </a:cubicBezTo>
                <a:cubicBezTo>
                  <a:pt x="3524" y="1670"/>
                  <a:pt x="3528" y="1961"/>
                  <a:pt x="3501" y="2115"/>
                </a:cubicBezTo>
                <a:cubicBezTo>
                  <a:pt x="3439" y="2471"/>
                  <a:pt x="3276" y="2782"/>
                  <a:pt x="3020" y="3034"/>
                </a:cubicBezTo>
                <a:cubicBezTo>
                  <a:pt x="2893" y="3158"/>
                  <a:pt x="2776" y="3242"/>
                  <a:pt x="2595" y="3338"/>
                </a:cubicBezTo>
                <a:cubicBezTo>
                  <a:pt x="2447" y="3417"/>
                  <a:pt x="2424" y="3447"/>
                  <a:pt x="2468" y="3506"/>
                </a:cubicBezTo>
                <a:cubicBezTo>
                  <a:pt x="2507" y="3559"/>
                  <a:pt x="2541" y="3554"/>
                  <a:pt x="2698" y="3473"/>
                </a:cubicBezTo>
                <a:cubicBezTo>
                  <a:pt x="3040" y="3296"/>
                  <a:pt x="3328" y="3006"/>
                  <a:pt x="3493" y="2673"/>
                </a:cubicBezTo>
                <a:cubicBezTo>
                  <a:pt x="3763" y="2126"/>
                  <a:pt x="3761" y="1527"/>
                  <a:pt x="3487" y="994"/>
                </a:cubicBezTo>
                <a:cubicBezTo>
                  <a:pt x="3232" y="498"/>
                  <a:pt x="2770" y="148"/>
                  <a:pt x="2206" y="24"/>
                </a:cubicBezTo>
                <a:cubicBezTo>
                  <a:pt x="2143" y="10"/>
                  <a:pt x="1999" y="2"/>
                  <a:pt x="1857" y="1"/>
                </a:cubicBezTo>
                <a:close/>
              </a:path>
            </a:pathLst>
          </a:custGeom>
          <a:solidFill>
            <a:schemeClr val="accent6">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pl-PL">
              <a:solidFill>
                <a:srgbClr val="595959"/>
              </a:solidFill>
            </a:endParaRPr>
          </a:p>
        </p:txBody>
      </p:sp>
      <p:grpSp>
        <p:nvGrpSpPr>
          <p:cNvPr id="30" name="Grupa 29">
            <a:extLst>
              <a:ext uri="{FF2B5EF4-FFF2-40B4-BE49-F238E27FC236}">
                <a16:creationId xmlns:a16="http://schemas.microsoft.com/office/drawing/2014/main" id="{D917AD6E-423A-4D73-F28D-6A302D28D729}"/>
              </a:ext>
            </a:extLst>
          </p:cNvPr>
          <p:cNvGrpSpPr>
            <a:grpSpLocks noChangeAspect="1"/>
          </p:cNvGrpSpPr>
          <p:nvPr/>
        </p:nvGrpSpPr>
        <p:grpSpPr>
          <a:xfrm>
            <a:off x="4729408" y="4314894"/>
            <a:ext cx="346633" cy="235944"/>
            <a:chOff x="3703639" y="1793876"/>
            <a:chExt cx="755650" cy="514350"/>
          </a:xfrm>
          <a:solidFill>
            <a:srgbClr val="CDCDCD"/>
          </a:solidFill>
        </p:grpSpPr>
        <p:sp>
          <p:nvSpPr>
            <p:cNvPr id="31" name="Freeform 179">
              <a:extLst>
                <a:ext uri="{FF2B5EF4-FFF2-40B4-BE49-F238E27FC236}">
                  <a16:creationId xmlns:a16="http://schemas.microsoft.com/office/drawing/2014/main" id="{D7A28434-C61D-AD50-0EEC-519899CF9587}"/>
                </a:ext>
              </a:extLst>
            </p:cNvPr>
            <p:cNvSpPr>
              <a:spLocks/>
            </p:cNvSpPr>
            <p:nvPr/>
          </p:nvSpPr>
          <p:spPr bwMode="auto">
            <a:xfrm>
              <a:off x="4033838" y="1793876"/>
              <a:ext cx="95250" cy="95250"/>
            </a:xfrm>
            <a:custGeom>
              <a:avLst/>
              <a:gdLst>
                <a:gd name="T0" fmla="*/ 210 w 420"/>
                <a:gd name="T1" fmla="*/ 419 h 419"/>
                <a:gd name="T2" fmla="*/ 252 w 420"/>
                <a:gd name="T3" fmla="*/ 415 h 419"/>
                <a:gd name="T4" fmla="*/ 291 w 420"/>
                <a:gd name="T5" fmla="*/ 403 h 419"/>
                <a:gd name="T6" fmla="*/ 327 w 420"/>
                <a:gd name="T7" fmla="*/ 383 h 419"/>
                <a:gd name="T8" fmla="*/ 358 w 420"/>
                <a:gd name="T9" fmla="*/ 359 h 419"/>
                <a:gd name="T10" fmla="*/ 384 w 420"/>
                <a:gd name="T11" fmla="*/ 327 h 419"/>
                <a:gd name="T12" fmla="*/ 404 w 420"/>
                <a:gd name="T13" fmla="*/ 291 h 419"/>
                <a:gd name="T14" fmla="*/ 416 w 420"/>
                <a:gd name="T15" fmla="*/ 251 h 419"/>
                <a:gd name="T16" fmla="*/ 420 w 420"/>
                <a:gd name="T17" fmla="*/ 209 h 419"/>
                <a:gd name="T18" fmla="*/ 419 w 420"/>
                <a:gd name="T19" fmla="*/ 188 h 419"/>
                <a:gd name="T20" fmla="*/ 410 w 420"/>
                <a:gd name="T21" fmla="*/ 147 h 419"/>
                <a:gd name="T22" fmla="*/ 395 w 420"/>
                <a:gd name="T23" fmla="*/ 109 h 419"/>
                <a:gd name="T24" fmla="*/ 372 w 420"/>
                <a:gd name="T25" fmla="*/ 75 h 419"/>
                <a:gd name="T26" fmla="*/ 343 w 420"/>
                <a:gd name="T27" fmla="*/ 47 h 419"/>
                <a:gd name="T28" fmla="*/ 309 w 420"/>
                <a:gd name="T29" fmla="*/ 24 h 419"/>
                <a:gd name="T30" fmla="*/ 273 w 420"/>
                <a:gd name="T31" fmla="*/ 9 h 419"/>
                <a:gd name="T32" fmla="*/ 232 w 420"/>
                <a:gd name="T33" fmla="*/ 1 h 419"/>
                <a:gd name="T34" fmla="*/ 210 w 420"/>
                <a:gd name="T35" fmla="*/ 0 h 419"/>
                <a:gd name="T36" fmla="*/ 168 w 420"/>
                <a:gd name="T37" fmla="*/ 4 h 419"/>
                <a:gd name="T38" fmla="*/ 128 w 420"/>
                <a:gd name="T39" fmla="*/ 16 h 419"/>
                <a:gd name="T40" fmla="*/ 92 w 420"/>
                <a:gd name="T41" fmla="*/ 35 h 419"/>
                <a:gd name="T42" fmla="*/ 61 w 420"/>
                <a:gd name="T43" fmla="*/ 61 h 419"/>
                <a:gd name="T44" fmla="*/ 36 w 420"/>
                <a:gd name="T45" fmla="*/ 91 h 419"/>
                <a:gd name="T46" fmla="*/ 16 w 420"/>
                <a:gd name="T47" fmla="*/ 127 h 419"/>
                <a:gd name="T48" fmla="*/ 4 w 420"/>
                <a:gd name="T49" fmla="*/ 167 h 419"/>
                <a:gd name="T50" fmla="*/ 0 w 420"/>
                <a:gd name="T51" fmla="*/ 209 h 419"/>
                <a:gd name="T52" fmla="*/ 1 w 420"/>
                <a:gd name="T53" fmla="*/ 231 h 419"/>
                <a:gd name="T54" fmla="*/ 9 w 420"/>
                <a:gd name="T55" fmla="*/ 272 h 419"/>
                <a:gd name="T56" fmla="*/ 25 w 420"/>
                <a:gd name="T57" fmla="*/ 310 h 419"/>
                <a:gd name="T58" fmla="*/ 48 w 420"/>
                <a:gd name="T59" fmla="*/ 343 h 419"/>
                <a:gd name="T60" fmla="*/ 76 w 420"/>
                <a:gd name="T61" fmla="*/ 371 h 419"/>
                <a:gd name="T62" fmla="*/ 109 w 420"/>
                <a:gd name="T63" fmla="*/ 394 h 419"/>
                <a:gd name="T64" fmla="*/ 147 w 420"/>
                <a:gd name="T65" fmla="*/ 410 h 419"/>
                <a:gd name="T66" fmla="*/ 188 w 420"/>
                <a:gd name="T67" fmla="*/ 418 h 419"/>
                <a:gd name="T68" fmla="*/ 210 w 420"/>
                <a:gd name="T6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9">
                  <a:moveTo>
                    <a:pt x="210" y="419"/>
                  </a:moveTo>
                  <a:lnTo>
                    <a:pt x="210" y="419"/>
                  </a:lnTo>
                  <a:lnTo>
                    <a:pt x="232" y="418"/>
                  </a:lnTo>
                  <a:lnTo>
                    <a:pt x="252" y="415"/>
                  </a:lnTo>
                  <a:lnTo>
                    <a:pt x="273" y="410"/>
                  </a:lnTo>
                  <a:lnTo>
                    <a:pt x="291" y="403"/>
                  </a:lnTo>
                  <a:lnTo>
                    <a:pt x="309" y="394"/>
                  </a:lnTo>
                  <a:lnTo>
                    <a:pt x="327" y="383"/>
                  </a:lnTo>
                  <a:lnTo>
                    <a:pt x="343" y="371"/>
                  </a:lnTo>
                  <a:lnTo>
                    <a:pt x="358" y="359"/>
                  </a:lnTo>
                  <a:lnTo>
                    <a:pt x="372" y="343"/>
                  </a:lnTo>
                  <a:lnTo>
                    <a:pt x="384" y="327"/>
                  </a:lnTo>
                  <a:lnTo>
                    <a:pt x="395" y="310"/>
                  </a:lnTo>
                  <a:lnTo>
                    <a:pt x="404" y="291"/>
                  </a:lnTo>
                  <a:lnTo>
                    <a:pt x="410" y="272"/>
                  </a:lnTo>
                  <a:lnTo>
                    <a:pt x="416" y="251"/>
                  </a:lnTo>
                  <a:lnTo>
                    <a:pt x="419" y="231"/>
                  </a:lnTo>
                  <a:lnTo>
                    <a:pt x="420" y="209"/>
                  </a:lnTo>
                  <a:lnTo>
                    <a:pt x="420" y="209"/>
                  </a:lnTo>
                  <a:lnTo>
                    <a:pt x="419" y="188"/>
                  </a:lnTo>
                  <a:lnTo>
                    <a:pt x="416" y="167"/>
                  </a:lnTo>
                  <a:lnTo>
                    <a:pt x="410" y="147"/>
                  </a:lnTo>
                  <a:lnTo>
                    <a:pt x="404" y="127"/>
                  </a:lnTo>
                  <a:lnTo>
                    <a:pt x="395" y="109"/>
                  </a:lnTo>
                  <a:lnTo>
                    <a:pt x="384" y="91"/>
                  </a:lnTo>
                  <a:lnTo>
                    <a:pt x="372" y="75"/>
                  </a:lnTo>
                  <a:lnTo>
                    <a:pt x="358" y="61"/>
                  </a:lnTo>
                  <a:lnTo>
                    <a:pt x="343" y="47"/>
                  </a:lnTo>
                  <a:lnTo>
                    <a:pt x="327" y="35"/>
                  </a:lnTo>
                  <a:lnTo>
                    <a:pt x="309" y="24"/>
                  </a:lnTo>
                  <a:lnTo>
                    <a:pt x="291" y="16"/>
                  </a:lnTo>
                  <a:lnTo>
                    <a:pt x="273" y="9"/>
                  </a:lnTo>
                  <a:lnTo>
                    <a:pt x="252" y="4"/>
                  </a:lnTo>
                  <a:lnTo>
                    <a:pt x="232" y="1"/>
                  </a:lnTo>
                  <a:lnTo>
                    <a:pt x="210" y="0"/>
                  </a:lnTo>
                  <a:lnTo>
                    <a:pt x="210" y="0"/>
                  </a:lnTo>
                  <a:lnTo>
                    <a:pt x="188" y="1"/>
                  </a:lnTo>
                  <a:lnTo>
                    <a:pt x="168" y="4"/>
                  </a:lnTo>
                  <a:lnTo>
                    <a:pt x="147" y="9"/>
                  </a:lnTo>
                  <a:lnTo>
                    <a:pt x="128" y="16"/>
                  </a:lnTo>
                  <a:lnTo>
                    <a:pt x="109" y="24"/>
                  </a:lnTo>
                  <a:lnTo>
                    <a:pt x="92" y="35"/>
                  </a:lnTo>
                  <a:lnTo>
                    <a:pt x="76" y="47"/>
                  </a:lnTo>
                  <a:lnTo>
                    <a:pt x="61" y="61"/>
                  </a:lnTo>
                  <a:lnTo>
                    <a:pt x="48" y="75"/>
                  </a:lnTo>
                  <a:lnTo>
                    <a:pt x="36" y="91"/>
                  </a:lnTo>
                  <a:lnTo>
                    <a:pt x="25" y="109"/>
                  </a:lnTo>
                  <a:lnTo>
                    <a:pt x="16" y="127"/>
                  </a:lnTo>
                  <a:lnTo>
                    <a:pt x="9" y="147"/>
                  </a:lnTo>
                  <a:lnTo>
                    <a:pt x="4" y="167"/>
                  </a:lnTo>
                  <a:lnTo>
                    <a:pt x="1" y="188"/>
                  </a:lnTo>
                  <a:lnTo>
                    <a:pt x="0" y="209"/>
                  </a:lnTo>
                  <a:lnTo>
                    <a:pt x="0" y="209"/>
                  </a:lnTo>
                  <a:lnTo>
                    <a:pt x="1" y="231"/>
                  </a:lnTo>
                  <a:lnTo>
                    <a:pt x="4" y="251"/>
                  </a:lnTo>
                  <a:lnTo>
                    <a:pt x="9" y="272"/>
                  </a:lnTo>
                  <a:lnTo>
                    <a:pt x="16" y="291"/>
                  </a:lnTo>
                  <a:lnTo>
                    <a:pt x="25" y="310"/>
                  </a:lnTo>
                  <a:lnTo>
                    <a:pt x="36" y="327"/>
                  </a:lnTo>
                  <a:lnTo>
                    <a:pt x="48" y="343"/>
                  </a:lnTo>
                  <a:lnTo>
                    <a:pt x="61" y="359"/>
                  </a:lnTo>
                  <a:lnTo>
                    <a:pt x="76" y="371"/>
                  </a:lnTo>
                  <a:lnTo>
                    <a:pt x="92" y="383"/>
                  </a:lnTo>
                  <a:lnTo>
                    <a:pt x="109" y="394"/>
                  </a:lnTo>
                  <a:lnTo>
                    <a:pt x="128" y="403"/>
                  </a:lnTo>
                  <a:lnTo>
                    <a:pt x="147" y="410"/>
                  </a:lnTo>
                  <a:lnTo>
                    <a:pt x="168" y="415"/>
                  </a:lnTo>
                  <a:lnTo>
                    <a:pt x="188" y="418"/>
                  </a:lnTo>
                  <a:lnTo>
                    <a:pt x="210" y="419"/>
                  </a:lnTo>
                  <a:lnTo>
                    <a:pt x="210"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80">
              <a:extLst>
                <a:ext uri="{FF2B5EF4-FFF2-40B4-BE49-F238E27FC236}">
                  <a16:creationId xmlns:a16="http://schemas.microsoft.com/office/drawing/2014/main" id="{C077D56C-1B1A-5689-BF80-F8D41BD6EDDE}"/>
                </a:ext>
              </a:extLst>
            </p:cNvPr>
            <p:cNvSpPr>
              <a:spLocks/>
            </p:cNvSpPr>
            <p:nvPr/>
          </p:nvSpPr>
          <p:spPr bwMode="auto">
            <a:xfrm>
              <a:off x="3851276" y="1838327"/>
              <a:ext cx="92075" cy="93663"/>
            </a:xfrm>
            <a:custGeom>
              <a:avLst/>
              <a:gdLst>
                <a:gd name="T0" fmla="*/ 207 w 412"/>
                <a:gd name="T1" fmla="*/ 411 h 411"/>
                <a:gd name="T2" fmla="*/ 248 w 412"/>
                <a:gd name="T3" fmla="*/ 407 h 411"/>
                <a:gd name="T4" fmla="*/ 287 w 412"/>
                <a:gd name="T5" fmla="*/ 395 h 411"/>
                <a:gd name="T6" fmla="*/ 321 w 412"/>
                <a:gd name="T7" fmla="*/ 376 h 411"/>
                <a:gd name="T8" fmla="*/ 352 w 412"/>
                <a:gd name="T9" fmla="*/ 350 h 411"/>
                <a:gd name="T10" fmla="*/ 377 w 412"/>
                <a:gd name="T11" fmla="*/ 320 h 411"/>
                <a:gd name="T12" fmla="*/ 396 w 412"/>
                <a:gd name="T13" fmla="*/ 285 h 411"/>
                <a:gd name="T14" fmla="*/ 408 w 412"/>
                <a:gd name="T15" fmla="*/ 247 h 411"/>
                <a:gd name="T16" fmla="*/ 412 w 412"/>
                <a:gd name="T17" fmla="*/ 205 h 411"/>
                <a:gd name="T18" fmla="*/ 411 w 412"/>
                <a:gd name="T19" fmla="*/ 184 h 411"/>
                <a:gd name="T20" fmla="*/ 403 w 412"/>
                <a:gd name="T21" fmla="*/ 144 h 411"/>
                <a:gd name="T22" fmla="*/ 387 w 412"/>
                <a:gd name="T23" fmla="*/ 107 h 411"/>
                <a:gd name="T24" fmla="*/ 365 w 412"/>
                <a:gd name="T25" fmla="*/ 75 h 411"/>
                <a:gd name="T26" fmla="*/ 338 w 412"/>
                <a:gd name="T27" fmla="*/ 46 h 411"/>
                <a:gd name="T28" fmla="*/ 304 w 412"/>
                <a:gd name="T29" fmla="*/ 24 h 411"/>
                <a:gd name="T30" fmla="*/ 267 w 412"/>
                <a:gd name="T31" fmla="*/ 9 h 411"/>
                <a:gd name="T32" fmla="*/ 227 w 412"/>
                <a:gd name="T33" fmla="*/ 1 h 411"/>
                <a:gd name="T34" fmla="*/ 207 w 412"/>
                <a:gd name="T35" fmla="*/ 0 h 411"/>
                <a:gd name="T36" fmla="*/ 165 w 412"/>
                <a:gd name="T37" fmla="*/ 3 h 411"/>
                <a:gd name="T38" fmla="*/ 126 w 412"/>
                <a:gd name="T39" fmla="*/ 15 h 411"/>
                <a:gd name="T40" fmla="*/ 91 w 412"/>
                <a:gd name="T41" fmla="*/ 35 h 411"/>
                <a:gd name="T42" fmla="*/ 61 w 412"/>
                <a:gd name="T43" fmla="*/ 59 h 411"/>
                <a:gd name="T44" fmla="*/ 36 w 412"/>
                <a:gd name="T45" fmla="*/ 90 h 411"/>
                <a:gd name="T46" fmla="*/ 16 w 412"/>
                <a:gd name="T47" fmla="*/ 125 h 411"/>
                <a:gd name="T48" fmla="*/ 4 w 412"/>
                <a:gd name="T49" fmla="*/ 163 h 411"/>
                <a:gd name="T50" fmla="*/ 0 w 412"/>
                <a:gd name="T51" fmla="*/ 205 h 411"/>
                <a:gd name="T52" fmla="*/ 1 w 412"/>
                <a:gd name="T53" fmla="*/ 226 h 411"/>
                <a:gd name="T54" fmla="*/ 10 w 412"/>
                <a:gd name="T55" fmla="*/ 267 h 411"/>
                <a:gd name="T56" fmla="*/ 25 w 412"/>
                <a:gd name="T57" fmla="*/ 304 h 411"/>
                <a:gd name="T58" fmla="*/ 48 w 412"/>
                <a:gd name="T59" fmla="*/ 336 h 411"/>
                <a:gd name="T60" fmla="*/ 76 w 412"/>
                <a:gd name="T61" fmla="*/ 364 h 411"/>
                <a:gd name="T62" fmla="*/ 108 w 412"/>
                <a:gd name="T63" fmla="*/ 386 h 411"/>
                <a:gd name="T64" fmla="*/ 145 w 412"/>
                <a:gd name="T65" fmla="*/ 401 h 411"/>
                <a:gd name="T66" fmla="*/ 185 w 412"/>
                <a:gd name="T67" fmla="*/ 410 h 411"/>
                <a:gd name="T68" fmla="*/ 207 w 412"/>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2" h="411">
                  <a:moveTo>
                    <a:pt x="207" y="411"/>
                  </a:moveTo>
                  <a:lnTo>
                    <a:pt x="207" y="411"/>
                  </a:lnTo>
                  <a:lnTo>
                    <a:pt x="227" y="410"/>
                  </a:lnTo>
                  <a:lnTo>
                    <a:pt x="248" y="407"/>
                  </a:lnTo>
                  <a:lnTo>
                    <a:pt x="267" y="401"/>
                  </a:lnTo>
                  <a:lnTo>
                    <a:pt x="287" y="395"/>
                  </a:lnTo>
                  <a:lnTo>
                    <a:pt x="304" y="386"/>
                  </a:lnTo>
                  <a:lnTo>
                    <a:pt x="321" y="376"/>
                  </a:lnTo>
                  <a:lnTo>
                    <a:pt x="338" y="364"/>
                  </a:lnTo>
                  <a:lnTo>
                    <a:pt x="352" y="350"/>
                  </a:lnTo>
                  <a:lnTo>
                    <a:pt x="365" y="336"/>
                  </a:lnTo>
                  <a:lnTo>
                    <a:pt x="377" y="320"/>
                  </a:lnTo>
                  <a:lnTo>
                    <a:pt x="387" y="304"/>
                  </a:lnTo>
                  <a:lnTo>
                    <a:pt x="396" y="285"/>
                  </a:lnTo>
                  <a:lnTo>
                    <a:pt x="403" y="267"/>
                  </a:lnTo>
                  <a:lnTo>
                    <a:pt x="408" y="247"/>
                  </a:lnTo>
                  <a:lnTo>
                    <a:pt x="411" y="226"/>
                  </a:lnTo>
                  <a:lnTo>
                    <a:pt x="412" y="205"/>
                  </a:lnTo>
                  <a:lnTo>
                    <a:pt x="412" y="205"/>
                  </a:lnTo>
                  <a:lnTo>
                    <a:pt x="411" y="184"/>
                  </a:lnTo>
                  <a:lnTo>
                    <a:pt x="408" y="163"/>
                  </a:lnTo>
                  <a:lnTo>
                    <a:pt x="403" y="144"/>
                  </a:lnTo>
                  <a:lnTo>
                    <a:pt x="396" y="125"/>
                  </a:lnTo>
                  <a:lnTo>
                    <a:pt x="387" y="107"/>
                  </a:lnTo>
                  <a:lnTo>
                    <a:pt x="377" y="90"/>
                  </a:lnTo>
                  <a:lnTo>
                    <a:pt x="365" y="75"/>
                  </a:lnTo>
                  <a:lnTo>
                    <a:pt x="352" y="59"/>
                  </a:lnTo>
                  <a:lnTo>
                    <a:pt x="338" y="46"/>
                  </a:lnTo>
                  <a:lnTo>
                    <a:pt x="321" y="35"/>
                  </a:lnTo>
                  <a:lnTo>
                    <a:pt x="304" y="24"/>
                  </a:lnTo>
                  <a:lnTo>
                    <a:pt x="287" y="15"/>
                  </a:lnTo>
                  <a:lnTo>
                    <a:pt x="267" y="9"/>
                  </a:lnTo>
                  <a:lnTo>
                    <a:pt x="248" y="3"/>
                  </a:lnTo>
                  <a:lnTo>
                    <a:pt x="227" y="1"/>
                  </a:lnTo>
                  <a:lnTo>
                    <a:pt x="207" y="0"/>
                  </a:lnTo>
                  <a:lnTo>
                    <a:pt x="207" y="0"/>
                  </a:lnTo>
                  <a:lnTo>
                    <a:pt x="185" y="1"/>
                  </a:lnTo>
                  <a:lnTo>
                    <a:pt x="165" y="3"/>
                  </a:lnTo>
                  <a:lnTo>
                    <a:pt x="145" y="9"/>
                  </a:lnTo>
                  <a:lnTo>
                    <a:pt x="126" y="15"/>
                  </a:lnTo>
                  <a:lnTo>
                    <a:pt x="108" y="24"/>
                  </a:lnTo>
                  <a:lnTo>
                    <a:pt x="91" y="35"/>
                  </a:lnTo>
                  <a:lnTo>
                    <a:pt x="76" y="46"/>
                  </a:lnTo>
                  <a:lnTo>
                    <a:pt x="61" y="59"/>
                  </a:lnTo>
                  <a:lnTo>
                    <a:pt x="48" y="75"/>
                  </a:lnTo>
                  <a:lnTo>
                    <a:pt x="36" y="90"/>
                  </a:lnTo>
                  <a:lnTo>
                    <a:pt x="25" y="107"/>
                  </a:lnTo>
                  <a:lnTo>
                    <a:pt x="16" y="125"/>
                  </a:lnTo>
                  <a:lnTo>
                    <a:pt x="10" y="144"/>
                  </a:lnTo>
                  <a:lnTo>
                    <a:pt x="4" y="163"/>
                  </a:lnTo>
                  <a:lnTo>
                    <a:pt x="1" y="184"/>
                  </a:lnTo>
                  <a:lnTo>
                    <a:pt x="0" y="205"/>
                  </a:lnTo>
                  <a:lnTo>
                    <a:pt x="0" y="205"/>
                  </a:lnTo>
                  <a:lnTo>
                    <a:pt x="1" y="226"/>
                  </a:lnTo>
                  <a:lnTo>
                    <a:pt x="4" y="247"/>
                  </a:lnTo>
                  <a:lnTo>
                    <a:pt x="10" y="267"/>
                  </a:lnTo>
                  <a:lnTo>
                    <a:pt x="16" y="285"/>
                  </a:lnTo>
                  <a:lnTo>
                    <a:pt x="25" y="304"/>
                  </a:lnTo>
                  <a:lnTo>
                    <a:pt x="36" y="320"/>
                  </a:lnTo>
                  <a:lnTo>
                    <a:pt x="48" y="336"/>
                  </a:lnTo>
                  <a:lnTo>
                    <a:pt x="61" y="350"/>
                  </a:lnTo>
                  <a:lnTo>
                    <a:pt x="76" y="364"/>
                  </a:lnTo>
                  <a:lnTo>
                    <a:pt x="91" y="376"/>
                  </a:lnTo>
                  <a:lnTo>
                    <a:pt x="108" y="386"/>
                  </a:lnTo>
                  <a:lnTo>
                    <a:pt x="126" y="395"/>
                  </a:lnTo>
                  <a:lnTo>
                    <a:pt x="145" y="401"/>
                  </a:lnTo>
                  <a:lnTo>
                    <a:pt x="165" y="407"/>
                  </a:lnTo>
                  <a:lnTo>
                    <a:pt x="185" y="410"/>
                  </a:lnTo>
                  <a:lnTo>
                    <a:pt x="207" y="411"/>
                  </a:lnTo>
                  <a:lnTo>
                    <a:pt x="207"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81">
              <a:extLst>
                <a:ext uri="{FF2B5EF4-FFF2-40B4-BE49-F238E27FC236}">
                  <a16:creationId xmlns:a16="http://schemas.microsoft.com/office/drawing/2014/main" id="{42C18C67-124F-0420-6875-4D3FD75ADD77}"/>
                </a:ext>
              </a:extLst>
            </p:cNvPr>
            <p:cNvSpPr>
              <a:spLocks/>
            </p:cNvSpPr>
            <p:nvPr/>
          </p:nvSpPr>
          <p:spPr bwMode="auto">
            <a:xfrm>
              <a:off x="4319588" y="1939926"/>
              <a:ext cx="122238" cy="122238"/>
            </a:xfrm>
            <a:custGeom>
              <a:avLst/>
              <a:gdLst>
                <a:gd name="T0" fmla="*/ 267 w 535"/>
                <a:gd name="T1" fmla="*/ 535 h 535"/>
                <a:gd name="T2" fmla="*/ 295 w 535"/>
                <a:gd name="T3" fmla="*/ 534 h 535"/>
                <a:gd name="T4" fmla="*/ 321 w 535"/>
                <a:gd name="T5" fmla="*/ 530 h 535"/>
                <a:gd name="T6" fmla="*/ 347 w 535"/>
                <a:gd name="T7" fmla="*/ 523 h 535"/>
                <a:gd name="T8" fmla="*/ 394 w 535"/>
                <a:gd name="T9" fmla="*/ 503 h 535"/>
                <a:gd name="T10" fmla="*/ 438 w 535"/>
                <a:gd name="T11" fmla="*/ 475 h 535"/>
                <a:gd name="T12" fmla="*/ 473 w 535"/>
                <a:gd name="T13" fmla="*/ 438 h 535"/>
                <a:gd name="T14" fmla="*/ 503 w 535"/>
                <a:gd name="T15" fmla="*/ 396 h 535"/>
                <a:gd name="T16" fmla="*/ 519 w 535"/>
                <a:gd name="T17" fmla="*/ 360 h 535"/>
                <a:gd name="T18" fmla="*/ 526 w 535"/>
                <a:gd name="T19" fmla="*/ 335 h 535"/>
                <a:gd name="T20" fmla="*/ 532 w 535"/>
                <a:gd name="T21" fmla="*/ 308 h 535"/>
                <a:gd name="T22" fmla="*/ 534 w 535"/>
                <a:gd name="T23" fmla="*/ 281 h 535"/>
                <a:gd name="T24" fmla="*/ 535 w 535"/>
                <a:gd name="T25" fmla="*/ 268 h 535"/>
                <a:gd name="T26" fmla="*/ 534 w 535"/>
                <a:gd name="T27" fmla="*/ 240 h 535"/>
                <a:gd name="T28" fmla="*/ 530 w 535"/>
                <a:gd name="T29" fmla="*/ 214 h 535"/>
                <a:gd name="T30" fmla="*/ 523 w 535"/>
                <a:gd name="T31" fmla="*/ 188 h 535"/>
                <a:gd name="T32" fmla="*/ 513 w 535"/>
                <a:gd name="T33" fmla="*/ 163 h 535"/>
                <a:gd name="T34" fmla="*/ 490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1 w 535"/>
                <a:gd name="T61" fmla="*/ 97 h 535"/>
                <a:gd name="T62" fmla="*/ 32 w 535"/>
                <a:gd name="T63" fmla="*/ 139 h 535"/>
                <a:gd name="T64" fmla="*/ 16 w 535"/>
                <a:gd name="T65" fmla="*/ 175 h 535"/>
                <a:gd name="T66" fmla="*/ 8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1 w 535"/>
                <a:gd name="T79" fmla="*/ 347 h 535"/>
                <a:gd name="T80" fmla="*/ 21 w 535"/>
                <a:gd name="T81" fmla="*/ 372 h 535"/>
                <a:gd name="T82" fmla="*/ 45 w 535"/>
                <a:gd name="T83" fmla="*/ 417 h 535"/>
                <a:gd name="T84" fmla="*/ 79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4" y="503"/>
                  </a:lnTo>
                  <a:lnTo>
                    <a:pt x="417" y="490"/>
                  </a:lnTo>
                  <a:lnTo>
                    <a:pt x="438" y="475"/>
                  </a:lnTo>
                  <a:lnTo>
                    <a:pt x="456" y="457"/>
                  </a:lnTo>
                  <a:lnTo>
                    <a:pt x="473" y="438"/>
                  </a:lnTo>
                  <a:lnTo>
                    <a:pt x="490" y="417"/>
                  </a:lnTo>
                  <a:lnTo>
                    <a:pt x="503" y="396"/>
                  </a:lnTo>
                  <a:lnTo>
                    <a:pt x="513" y="372"/>
                  </a:lnTo>
                  <a:lnTo>
                    <a:pt x="519" y="360"/>
                  </a:lnTo>
                  <a:lnTo>
                    <a:pt x="523" y="347"/>
                  </a:lnTo>
                  <a:lnTo>
                    <a:pt x="526" y="335"/>
                  </a:lnTo>
                  <a:lnTo>
                    <a:pt x="530" y="322"/>
                  </a:lnTo>
                  <a:lnTo>
                    <a:pt x="532" y="308"/>
                  </a:lnTo>
                  <a:lnTo>
                    <a:pt x="534" y="295"/>
                  </a:lnTo>
                  <a:lnTo>
                    <a:pt x="534" y="281"/>
                  </a:lnTo>
                  <a:lnTo>
                    <a:pt x="535" y="268"/>
                  </a:lnTo>
                  <a:lnTo>
                    <a:pt x="535" y="268"/>
                  </a:lnTo>
                  <a:lnTo>
                    <a:pt x="534" y="254"/>
                  </a:lnTo>
                  <a:lnTo>
                    <a:pt x="534" y="240"/>
                  </a:lnTo>
                  <a:lnTo>
                    <a:pt x="532" y="227"/>
                  </a:lnTo>
                  <a:lnTo>
                    <a:pt x="530" y="214"/>
                  </a:lnTo>
                  <a:lnTo>
                    <a:pt x="526" y="201"/>
                  </a:lnTo>
                  <a:lnTo>
                    <a:pt x="523" y="188"/>
                  </a:lnTo>
                  <a:lnTo>
                    <a:pt x="519" y="175"/>
                  </a:lnTo>
                  <a:lnTo>
                    <a:pt x="513" y="163"/>
                  </a:lnTo>
                  <a:lnTo>
                    <a:pt x="503" y="139"/>
                  </a:lnTo>
                  <a:lnTo>
                    <a:pt x="490" y="118"/>
                  </a:lnTo>
                  <a:lnTo>
                    <a:pt x="473" y="97"/>
                  </a:lnTo>
                  <a:lnTo>
                    <a:pt x="456" y="78"/>
                  </a:lnTo>
                  <a:lnTo>
                    <a:pt x="438" y="61"/>
                  </a:lnTo>
                  <a:lnTo>
                    <a:pt x="417" y="45"/>
                  </a:lnTo>
                  <a:lnTo>
                    <a:pt x="394"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9" y="78"/>
                  </a:lnTo>
                  <a:lnTo>
                    <a:pt x="61" y="97"/>
                  </a:lnTo>
                  <a:lnTo>
                    <a:pt x="45" y="118"/>
                  </a:lnTo>
                  <a:lnTo>
                    <a:pt x="32" y="139"/>
                  </a:lnTo>
                  <a:lnTo>
                    <a:pt x="21" y="163"/>
                  </a:lnTo>
                  <a:lnTo>
                    <a:pt x="16" y="175"/>
                  </a:lnTo>
                  <a:lnTo>
                    <a:pt x="11" y="188"/>
                  </a:lnTo>
                  <a:lnTo>
                    <a:pt x="8" y="201"/>
                  </a:lnTo>
                  <a:lnTo>
                    <a:pt x="5" y="214"/>
                  </a:lnTo>
                  <a:lnTo>
                    <a:pt x="3" y="227"/>
                  </a:lnTo>
                  <a:lnTo>
                    <a:pt x="1" y="240"/>
                  </a:lnTo>
                  <a:lnTo>
                    <a:pt x="0" y="254"/>
                  </a:lnTo>
                  <a:lnTo>
                    <a:pt x="0" y="268"/>
                  </a:lnTo>
                  <a:lnTo>
                    <a:pt x="0" y="268"/>
                  </a:lnTo>
                  <a:lnTo>
                    <a:pt x="0" y="281"/>
                  </a:lnTo>
                  <a:lnTo>
                    <a:pt x="1" y="295"/>
                  </a:lnTo>
                  <a:lnTo>
                    <a:pt x="3" y="308"/>
                  </a:lnTo>
                  <a:lnTo>
                    <a:pt x="5" y="322"/>
                  </a:lnTo>
                  <a:lnTo>
                    <a:pt x="8" y="335"/>
                  </a:lnTo>
                  <a:lnTo>
                    <a:pt x="11" y="347"/>
                  </a:lnTo>
                  <a:lnTo>
                    <a:pt x="16" y="360"/>
                  </a:lnTo>
                  <a:lnTo>
                    <a:pt x="21" y="372"/>
                  </a:lnTo>
                  <a:lnTo>
                    <a:pt x="32" y="396"/>
                  </a:lnTo>
                  <a:lnTo>
                    <a:pt x="45" y="417"/>
                  </a:lnTo>
                  <a:lnTo>
                    <a:pt x="61" y="438"/>
                  </a:lnTo>
                  <a:lnTo>
                    <a:pt x="79"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82">
              <a:extLst>
                <a:ext uri="{FF2B5EF4-FFF2-40B4-BE49-F238E27FC236}">
                  <a16:creationId xmlns:a16="http://schemas.microsoft.com/office/drawing/2014/main" id="{5D3B7D9A-528D-B13C-880F-C8A3818040D5}"/>
                </a:ext>
              </a:extLst>
            </p:cNvPr>
            <p:cNvSpPr>
              <a:spLocks/>
            </p:cNvSpPr>
            <p:nvPr/>
          </p:nvSpPr>
          <p:spPr bwMode="auto">
            <a:xfrm>
              <a:off x="3721100" y="1939926"/>
              <a:ext cx="120650" cy="122238"/>
            </a:xfrm>
            <a:custGeom>
              <a:avLst/>
              <a:gdLst>
                <a:gd name="T0" fmla="*/ 267 w 535"/>
                <a:gd name="T1" fmla="*/ 535 h 535"/>
                <a:gd name="T2" fmla="*/ 295 w 535"/>
                <a:gd name="T3" fmla="*/ 534 h 535"/>
                <a:gd name="T4" fmla="*/ 321 w 535"/>
                <a:gd name="T5" fmla="*/ 530 h 535"/>
                <a:gd name="T6" fmla="*/ 347 w 535"/>
                <a:gd name="T7" fmla="*/ 523 h 535"/>
                <a:gd name="T8" fmla="*/ 395 w 535"/>
                <a:gd name="T9" fmla="*/ 503 h 535"/>
                <a:gd name="T10" fmla="*/ 438 w 535"/>
                <a:gd name="T11" fmla="*/ 475 h 535"/>
                <a:gd name="T12" fmla="*/ 474 w 535"/>
                <a:gd name="T13" fmla="*/ 438 h 535"/>
                <a:gd name="T14" fmla="*/ 503 w 535"/>
                <a:gd name="T15" fmla="*/ 396 h 535"/>
                <a:gd name="T16" fmla="*/ 519 w 535"/>
                <a:gd name="T17" fmla="*/ 360 h 535"/>
                <a:gd name="T18" fmla="*/ 527 w 535"/>
                <a:gd name="T19" fmla="*/ 335 h 535"/>
                <a:gd name="T20" fmla="*/ 532 w 535"/>
                <a:gd name="T21" fmla="*/ 308 h 535"/>
                <a:gd name="T22" fmla="*/ 534 w 535"/>
                <a:gd name="T23" fmla="*/ 281 h 535"/>
                <a:gd name="T24" fmla="*/ 535 w 535"/>
                <a:gd name="T25" fmla="*/ 268 h 535"/>
                <a:gd name="T26" fmla="*/ 533 w 535"/>
                <a:gd name="T27" fmla="*/ 240 h 535"/>
                <a:gd name="T28" fmla="*/ 530 w 535"/>
                <a:gd name="T29" fmla="*/ 214 h 535"/>
                <a:gd name="T30" fmla="*/ 523 w 535"/>
                <a:gd name="T31" fmla="*/ 188 h 535"/>
                <a:gd name="T32" fmla="*/ 514 w 535"/>
                <a:gd name="T33" fmla="*/ 163 h 535"/>
                <a:gd name="T34" fmla="*/ 489 w 535"/>
                <a:gd name="T35" fmla="*/ 118 h 535"/>
                <a:gd name="T36" fmla="*/ 456 w 535"/>
                <a:gd name="T37" fmla="*/ 78 h 535"/>
                <a:gd name="T38" fmla="*/ 417 w 535"/>
                <a:gd name="T39" fmla="*/ 45 h 535"/>
                <a:gd name="T40" fmla="*/ 372 w 535"/>
                <a:gd name="T41" fmla="*/ 22 h 535"/>
                <a:gd name="T42" fmla="*/ 334 w 535"/>
                <a:gd name="T43" fmla="*/ 9 h 535"/>
                <a:gd name="T44" fmla="*/ 308 w 535"/>
                <a:gd name="T45" fmla="*/ 3 h 535"/>
                <a:gd name="T46" fmla="*/ 281 w 535"/>
                <a:gd name="T47" fmla="*/ 1 h 535"/>
                <a:gd name="T48" fmla="*/ 267 w 535"/>
                <a:gd name="T49" fmla="*/ 0 h 535"/>
                <a:gd name="T50" fmla="*/ 240 w 535"/>
                <a:gd name="T51" fmla="*/ 1 h 535"/>
                <a:gd name="T52" fmla="*/ 214 w 535"/>
                <a:gd name="T53" fmla="*/ 5 h 535"/>
                <a:gd name="T54" fmla="*/ 188 w 535"/>
                <a:gd name="T55" fmla="*/ 12 h 535"/>
                <a:gd name="T56" fmla="*/ 139 w 535"/>
                <a:gd name="T57" fmla="*/ 32 h 535"/>
                <a:gd name="T58" fmla="*/ 97 w 535"/>
                <a:gd name="T59" fmla="*/ 61 h 535"/>
                <a:gd name="T60" fmla="*/ 60 w 535"/>
                <a:gd name="T61" fmla="*/ 97 h 535"/>
                <a:gd name="T62" fmla="*/ 32 w 535"/>
                <a:gd name="T63" fmla="*/ 139 h 535"/>
                <a:gd name="T64" fmla="*/ 16 w 535"/>
                <a:gd name="T65" fmla="*/ 175 h 535"/>
                <a:gd name="T66" fmla="*/ 9 w 535"/>
                <a:gd name="T67" fmla="*/ 201 h 535"/>
                <a:gd name="T68" fmla="*/ 3 w 535"/>
                <a:gd name="T69" fmla="*/ 227 h 535"/>
                <a:gd name="T70" fmla="*/ 0 w 535"/>
                <a:gd name="T71" fmla="*/ 254 h 535"/>
                <a:gd name="T72" fmla="*/ 0 w 535"/>
                <a:gd name="T73" fmla="*/ 268 h 535"/>
                <a:gd name="T74" fmla="*/ 1 w 535"/>
                <a:gd name="T75" fmla="*/ 295 h 535"/>
                <a:gd name="T76" fmla="*/ 5 w 535"/>
                <a:gd name="T77" fmla="*/ 322 h 535"/>
                <a:gd name="T78" fmla="*/ 12 w 535"/>
                <a:gd name="T79" fmla="*/ 347 h 535"/>
                <a:gd name="T80" fmla="*/ 20 w 535"/>
                <a:gd name="T81" fmla="*/ 372 h 535"/>
                <a:gd name="T82" fmla="*/ 45 w 535"/>
                <a:gd name="T83" fmla="*/ 417 h 535"/>
                <a:gd name="T84" fmla="*/ 78 w 535"/>
                <a:gd name="T85" fmla="*/ 457 h 535"/>
                <a:gd name="T86" fmla="*/ 118 w 535"/>
                <a:gd name="T87" fmla="*/ 490 h 535"/>
                <a:gd name="T88" fmla="*/ 163 w 535"/>
                <a:gd name="T89" fmla="*/ 514 h 535"/>
                <a:gd name="T90" fmla="*/ 201 w 535"/>
                <a:gd name="T91" fmla="*/ 527 h 535"/>
                <a:gd name="T92" fmla="*/ 227 w 535"/>
                <a:gd name="T93" fmla="*/ 532 h 535"/>
                <a:gd name="T94" fmla="*/ 254 w 535"/>
                <a:gd name="T95" fmla="*/ 534 h 535"/>
                <a:gd name="T96" fmla="*/ 267 w 535"/>
                <a:gd name="T9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5" h="535">
                  <a:moveTo>
                    <a:pt x="267" y="535"/>
                  </a:moveTo>
                  <a:lnTo>
                    <a:pt x="267" y="535"/>
                  </a:lnTo>
                  <a:lnTo>
                    <a:pt x="281" y="534"/>
                  </a:lnTo>
                  <a:lnTo>
                    <a:pt x="295" y="534"/>
                  </a:lnTo>
                  <a:lnTo>
                    <a:pt x="308" y="532"/>
                  </a:lnTo>
                  <a:lnTo>
                    <a:pt x="321" y="530"/>
                  </a:lnTo>
                  <a:lnTo>
                    <a:pt x="334" y="527"/>
                  </a:lnTo>
                  <a:lnTo>
                    <a:pt x="347" y="523"/>
                  </a:lnTo>
                  <a:lnTo>
                    <a:pt x="372" y="514"/>
                  </a:lnTo>
                  <a:lnTo>
                    <a:pt x="395" y="503"/>
                  </a:lnTo>
                  <a:lnTo>
                    <a:pt x="417" y="490"/>
                  </a:lnTo>
                  <a:lnTo>
                    <a:pt x="438" y="475"/>
                  </a:lnTo>
                  <a:lnTo>
                    <a:pt x="456" y="457"/>
                  </a:lnTo>
                  <a:lnTo>
                    <a:pt x="474" y="438"/>
                  </a:lnTo>
                  <a:lnTo>
                    <a:pt x="489" y="417"/>
                  </a:lnTo>
                  <a:lnTo>
                    <a:pt x="503" y="396"/>
                  </a:lnTo>
                  <a:lnTo>
                    <a:pt x="514" y="372"/>
                  </a:lnTo>
                  <a:lnTo>
                    <a:pt x="519" y="360"/>
                  </a:lnTo>
                  <a:lnTo>
                    <a:pt x="523" y="347"/>
                  </a:lnTo>
                  <a:lnTo>
                    <a:pt x="527" y="335"/>
                  </a:lnTo>
                  <a:lnTo>
                    <a:pt x="530" y="322"/>
                  </a:lnTo>
                  <a:lnTo>
                    <a:pt x="532" y="308"/>
                  </a:lnTo>
                  <a:lnTo>
                    <a:pt x="533" y="295"/>
                  </a:lnTo>
                  <a:lnTo>
                    <a:pt x="534" y="281"/>
                  </a:lnTo>
                  <a:lnTo>
                    <a:pt x="535" y="268"/>
                  </a:lnTo>
                  <a:lnTo>
                    <a:pt x="535" y="268"/>
                  </a:lnTo>
                  <a:lnTo>
                    <a:pt x="534" y="254"/>
                  </a:lnTo>
                  <a:lnTo>
                    <a:pt x="533" y="240"/>
                  </a:lnTo>
                  <a:lnTo>
                    <a:pt x="532" y="227"/>
                  </a:lnTo>
                  <a:lnTo>
                    <a:pt x="530" y="214"/>
                  </a:lnTo>
                  <a:lnTo>
                    <a:pt x="527" y="201"/>
                  </a:lnTo>
                  <a:lnTo>
                    <a:pt x="523" y="188"/>
                  </a:lnTo>
                  <a:lnTo>
                    <a:pt x="519" y="175"/>
                  </a:lnTo>
                  <a:lnTo>
                    <a:pt x="514" y="163"/>
                  </a:lnTo>
                  <a:lnTo>
                    <a:pt x="503" y="139"/>
                  </a:lnTo>
                  <a:lnTo>
                    <a:pt x="489" y="118"/>
                  </a:lnTo>
                  <a:lnTo>
                    <a:pt x="474" y="97"/>
                  </a:lnTo>
                  <a:lnTo>
                    <a:pt x="456" y="78"/>
                  </a:lnTo>
                  <a:lnTo>
                    <a:pt x="438" y="61"/>
                  </a:lnTo>
                  <a:lnTo>
                    <a:pt x="417" y="45"/>
                  </a:lnTo>
                  <a:lnTo>
                    <a:pt x="395" y="32"/>
                  </a:lnTo>
                  <a:lnTo>
                    <a:pt x="372" y="22"/>
                  </a:lnTo>
                  <a:lnTo>
                    <a:pt x="347" y="12"/>
                  </a:lnTo>
                  <a:lnTo>
                    <a:pt x="334" y="9"/>
                  </a:lnTo>
                  <a:lnTo>
                    <a:pt x="321" y="5"/>
                  </a:lnTo>
                  <a:lnTo>
                    <a:pt x="308" y="3"/>
                  </a:lnTo>
                  <a:lnTo>
                    <a:pt x="295" y="1"/>
                  </a:lnTo>
                  <a:lnTo>
                    <a:pt x="281" y="1"/>
                  </a:lnTo>
                  <a:lnTo>
                    <a:pt x="267" y="0"/>
                  </a:lnTo>
                  <a:lnTo>
                    <a:pt x="267" y="0"/>
                  </a:lnTo>
                  <a:lnTo>
                    <a:pt x="254" y="1"/>
                  </a:lnTo>
                  <a:lnTo>
                    <a:pt x="240" y="1"/>
                  </a:lnTo>
                  <a:lnTo>
                    <a:pt x="227" y="3"/>
                  </a:lnTo>
                  <a:lnTo>
                    <a:pt x="214" y="5"/>
                  </a:lnTo>
                  <a:lnTo>
                    <a:pt x="201" y="9"/>
                  </a:lnTo>
                  <a:lnTo>
                    <a:pt x="188" y="12"/>
                  </a:lnTo>
                  <a:lnTo>
                    <a:pt x="163" y="22"/>
                  </a:lnTo>
                  <a:lnTo>
                    <a:pt x="139" y="32"/>
                  </a:lnTo>
                  <a:lnTo>
                    <a:pt x="118" y="45"/>
                  </a:lnTo>
                  <a:lnTo>
                    <a:pt x="97" y="61"/>
                  </a:lnTo>
                  <a:lnTo>
                    <a:pt x="78" y="78"/>
                  </a:lnTo>
                  <a:lnTo>
                    <a:pt x="60" y="97"/>
                  </a:lnTo>
                  <a:lnTo>
                    <a:pt x="45" y="118"/>
                  </a:lnTo>
                  <a:lnTo>
                    <a:pt x="32" y="139"/>
                  </a:lnTo>
                  <a:lnTo>
                    <a:pt x="20" y="163"/>
                  </a:lnTo>
                  <a:lnTo>
                    <a:pt x="16" y="175"/>
                  </a:lnTo>
                  <a:lnTo>
                    <a:pt x="12" y="188"/>
                  </a:lnTo>
                  <a:lnTo>
                    <a:pt x="9" y="201"/>
                  </a:lnTo>
                  <a:lnTo>
                    <a:pt x="5" y="214"/>
                  </a:lnTo>
                  <a:lnTo>
                    <a:pt x="3" y="227"/>
                  </a:lnTo>
                  <a:lnTo>
                    <a:pt x="1" y="240"/>
                  </a:lnTo>
                  <a:lnTo>
                    <a:pt x="0" y="254"/>
                  </a:lnTo>
                  <a:lnTo>
                    <a:pt x="0" y="268"/>
                  </a:lnTo>
                  <a:lnTo>
                    <a:pt x="0" y="268"/>
                  </a:lnTo>
                  <a:lnTo>
                    <a:pt x="0" y="281"/>
                  </a:lnTo>
                  <a:lnTo>
                    <a:pt x="1" y="295"/>
                  </a:lnTo>
                  <a:lnTo>
                    <a:pt x="3" y="308"/>
                  </a:lnTo>
                  <a:lnTo>
                    <a:pt x="5" y="322"/>
                  </a:lnTo>
                  <a:lnTo>
                    <a:pt x="9" y="335"/>
                  </a:lnTo>
                  <a:lnTo>
                    <a:pt x="12" y="347"/>
                  </a:lnTo>
                  <a:lnTo>
                    <a:pt x="16" y="360"/>
                  </a:lnTo>
                  <a:lnTo>
                    <a:pt x="20" y="372"/>
                  </a:lnTo>
                  <a:lnTo>
                    <a:pt x="32" y="396"/>
                  </a:lnTo>
                  <a:lnTo>
                    <a:pt x="45" y="417"/>
                  </a:lnTo>
                  <a:lnTo>
                    <a:pt x="60" y="438"/>
                  </a:lnTo>
                  <a:lnTo>
                    <a:pt x="78" y="457"/>
                  </a:lnTo>
                  <a:lnTo>
                    <a:pt x="97" y="475"/>
                  </a:lnTo>
                  <a:lnTo>
                    <a:pt x="118" y="490"/>
                  </a:lnTo>
                  <a:lnTo>
                    <a:pt x="139" y="503"/>
                  </a:lnTo>
                  <a:lnTo>
                    <a:pt x="163" y="514"/>
                  </a:lnTo>
                  <a:lnTo>
                    <a:pt x="188" y="523"/>
                  </a:lnTo>
                  <a:lnTo>
                    <a:pt x="201" y="527"/>
                  </a:lnTo>
                  <a:lnTo>
                    <a:pt x="214" y="530"/>
                  </a:lnTo>
                  <a:lnTo>
                    <a:pt x="227" y="532"/>
                  </a:lnTo>
                  <a:lnTo>
                    <a:pt x="240" y="534"/>
                  </a:lnTo>
                  <a:lnTo>
                    <a:pt x="254" y="534"/>
                  </a:lnTo>
                  <a:lnTo>
                    <a:pt x="267" y="535"/>
                  </a:lnTo>
                  <a:lnTo>
                    <a:pt x="267"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83">
              <a:extLst>
                <a:ext uri="{FF2B5EF4-FFF2-40B4-BE49-F238E27FC236}">
                  <a16:creationId xmlns:a16="http://schemas.microsoft.com/office/drawing/2014/main" id="{18D6A1E4-2DCC-B2E0-FF6C-B7056BDFA872}"/>
                </a:ext>
              </a:extLst>
            </p:cNvPr>
            <p:cNvSpPr>
              <a:spLocks/>
            </p:cNvSpPr>
            <p:nvPr/>
          </p:nvSpPr>
          <p:spPr bwMode="auto">
            <a:xfrm>
              <a:off x="4217989" y="1838327"/>
              <a:ext cx="93663" cy="93663"/>
            </a:xfrm>
            <a:custGeom>
              <a:avLst/>
              <a:gdLst>
                <a:gd name="T0" fmla="*/ 205 w 411"/>
                <a:gd name="T1" fmla="*/ 411 h 411"/>
                <a:gd name="T2" fmla="*/ 247 w 411"/>
                <a:gd name="T3" fmla="*/ 407 h 411"/>
                <a:gd name="T4" fmla="*/ 285 w 411"/>
                <a:gd name="T5" fmla="*/ 395 h 411"/>
                <a:gd name="T6" fmla="*/ 321 w 411"/>
                <a:gd name="T7" fmla="*/ 376 h 411"/>
                <a:gd name="T8" fmla="*/ 351 w 411"/>
                <a:gd name="T9" fmla="*/ 350 h 411"/>
                <a:gd name="T10" fmla="*/ 376 w 411"/>
                <a:gd name="T11" fmla="*/ 320 h 411"/>
                <a:gd name="T12" fmla="*/ 395 w 411"/>
                <a:gd name="T13" fmla="*/ 285 h 411"/>
                <a:gd name="T14" fmla="*/ 407 w 411"/>
                <a:gd name="T15" fmla="*/ 247 h 411"/>
                <a:gd name="T16" fmla="*/ 411 w 411"/>
                <a:gd name="T17" fmla="*/ 205 h 411"/>
                <a:gd name="T18" fmla="*/ 410 w 411"/>
                <a:gd name="T19" fmla="*/ 184 h 411"/>
                <a:gd name="T20" fmla="*/ 402 w 411"/>
                <a:gd name="T21" fmla="*/ 144 h 411"/>
                <a:gd name="T22" fmla="*/ 386 w 411"/>
                <a:gd name="T23" fmla="*/ 107 h 411"/>
                <a:gd name="T24" fmla="*/ 364 w 411"/>
                <a:gd name="T25" fmla="*/ 75 h 411"/>
                <a:gd name="T26" fmla="*/ 336 w 411"/>
                <a:gd name="T27" fmla="*/ 46 h 411"/>
                <a:gd name="T28" fmla="*/ 304 w 411"/>
                <a:gd name="T29" fmla="*/ 24 h 411"/>
                <a:gd name="T30" fmla="*/ 267 w 411"/>
                <a:gd name="T31" fmla="*/ 9 h 411"/>
                <a:gd name="T32" fmla="*/ 227 w 411"/>
                <a:gd name="T33" fmla="*/ 1 h 411"/>
                <a:gd name="T34" fmla="*/ 205 w 411"/>
                <a:gd name="T35" fmla="*/ 0 h 411"/>
                <a:gd name="T36" fmla="*/ 164 w 411"/>
                <a:gd name="T37" fmla="*/ 3 h 411"/>
                <a:gd name="T38" fmla="*/ 125 w 411"/>
                <a:gd name="T39" fmla="*/ 15 h 411"/>
                <a:gd name="T40" fmla="*/ 91 w 411"/>
                <a:gd name="T41" fmla="*/ 35 h 411"/>
                <a:gd name="T42" fmla="*/ 60 w 411"/>
                <a:gd name="T43" fmla="*/ 59 h 411"/>
                <a:gd name="T44" fmla="*/ 34 w 411"/>
                <a:gd name="T45" fmla="*/ 90 h 411"/>
                <a:gd name="T46" fmla="*/ 16 w 411"/>
                <a:gd name="T47" fmla="*/ 125 h 411"/>
                <a:gd name="T48" fmla="*/ 4 w 411"/>
                <a:gd name="T49" fmla="*/ 163 h 411"/>
                <a:gd name="T50" fmla="*/ 0 w 411"/>
                <a:gd name="T51" fmla="*/ 205 h 411"/>
                <a:gd name="T52" fmla="*/ 1 w 411"/>
                <a:gd name="T53" fmla="*/ 226 h 411"/>
                <a:gd name="T54" fmla="*/ 9 w 411"/>
                <a:gd name="T55" fmla="*/ 267 h 411"/>
                <a:gd name="T56" fmla="*/ 25 w 411"/>
                <a:gd name="T57" fmla="*/ 304 h 411"/>
                <a:gd name="T58" fmla="*/ 46 w 411"/>
                <a:gd name="T59" fmla="*/ 336 h 411"/>
                <a:gd name="T60" fmla="*/ 74 w 411"/>
                <a:gd name="T61" fmla="*/ 364 h 411"/>
                <a:gd name="T62" fmla="*/ 107 w 411"/>
                <a:gd name="T63" fmla="*/ 386 h 411"/>
                <a:gd name="T64" fmla="*/ 145 w 411"/>
                <a:gd name="T65" fmla="*/ 401 h 411"/>
                <a:gd name="T66" fmla="*/ 185 w 411"/>
                <a:gd name="T67" fmla="*/ 410 h 411"/>
                <a:gd name="T68" fmla="*/ 205 w 411"/>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1" h="411">
                  <a:moveTo>
                    <a:pt x="205" y="411"/>
                  </a:moveTo>
                  <a:lnTo>
                    <a:pt x="205" y="411"/>
                  </a:lnTo>
                  <a:lnTo>
                    <a:pt x="227" y="410"/>
                  </a:lnTo>
                  <a:lnTo>
                    <a:pt x="247" y="407"/>
                  </a:lnTo>
                  <a:lnTo>
                    <a:pt x="267" y="401"/>
                  </a:lnTo>
                  <a:lnTo>
                    <a:pt x="285" y="395"/>
                  </a:lnTo>
                  <a:lnTo>
                    <a:pt x="304" y="386"/>
                  </a:lnTo>
                  <a:lnTo>
                    <a:pt x="321" y="376"/>
                  </a:lnTo>
                  <a:lnTo>
                    <a:pt x="336" y="364"/>
                  </a:lnTo>
                  <a:lnTo>
                    <a:pt x="351" y="350"/>
                  </a:lnTo>
                  <a:lnTo>
                    <a:pt x="364" y="336"/>
                  </a:lnTo>
                  <a:lnTo>
                    <a:pt x="376" y="320"/>
                  </a:lnTo>
                  <a:lnTo>
                    <a:pt x="386" y="304"/>
                  </a:lnTo>
                  <a:lnTo>
                    <a:pt x="395" y="285"/>
                  </a:lnTo>
                  <a:lnTo>
                    <a:pt x="402" y="267"/>
                  </a:lnTo>
                  <a:lnTo>
                    <a:pt x="407" y="247"/>
                  </a:lnTo>
                  <a:lnTo>
                    <a:pt x="410" y="226"/>
                  </a:lnTo>
                  <a:lnTo>
                    <a:pt x="411" y="205"/>
                  </a:lnTo>
                  <a:lnTo>
                    <a:pt x="411" y="205"/>
                  </a:lnTo>
                  <a:lnTo>
                    <a:pt x="410" y="184"/>
                  </a:lnTo>
                  <a:lnTo>
                    <a:pt x="407" y="163"/>
                  </a:lnTo>
                  <a:lnTo>
                    <a:pt x="402" y="144"/>
                  </a:lnTo>
                  <a:lnTo>
                    <a:pt x="395" y="125"/>
                  </a:lnTo>
                  <a:lnTo>
                    <a:pt x="386" y="107"/>
                  </a:lnTo>
                  <a:lnTo>
                    <a:pt x="376" y="90"/>
                  </a:lnTo>
                  <a:lnTo>
                    <a:pt x="364" y="75"/>
                  </a:lnTo>
                  <a:lnTo>
                    <a:pt x="351" y="59"/>
                  </a:lnTo>
                  <a:lnTo>
                    <a:pt x="336" y="46"/>
                  </a:lnTo>
                  <a:lnTo>
                    <a:pt x="321" y="35"/>
                  </a:lnTo>
                  <a:lnTo>
                    <a:pt x="304" y="24"/>
                  </a:lnTo>
                  <a:lnTo>
                    <a:pt x="285" y="15"/>
                  </a:lnTo>
                  <a:lnTo>
                    <a:pt x="267" y="9"/>
                  </a:lnTo>
                  <a:lnTo>
                    <a:pt x="247" y="3"/>
                  </a:lnTo>
                  <a:lnTo>
                    <a:pt x="227" y="1"/>
                  </a:lnTo>
                  <a:lnTo>
                    <a:pt x="205" y="0"/>
                  </a:lnTo>
                  <a:lnTo>
                    <a:pt x="205" y="0"/>
                  </a:lnTo>
                  <a:lnTo>
                    <a:pt x="185" y="1"/>
                  </a:lnTo>
                  <a:lnTo>
                    <a:pt x="164" y="3"/>
                  </a:lnTo>
                  <a:lnTo>
                    <a:pt x="145" y="9"/>
                  </a:lnTo>
                  <a:lnTo>
                    <a:pt x="125" y="15"/>
                  </a:lnTo>
                  <a:lnTo>
                    <a:pt x="107" y="24"/>
                  </a:lnTo>
                  <a:lnTo>
                    <a:pt x="91" y="35"/>
                  </a:lnTo>
                  <a:lnTo>
                    <a:pt x="74" y="46"/>
                  </a:lnTo>
                  <a:lnTo>
                    <a:pt x="60" y="59"/>
                  </a:lnTo>
                  <a:lnTo>
                    <a:pt x="46" y="75"/>
                  </a:lnTo>
                  <a:lnTo>
                    <a:pt x="34" y="90"/>
                  </a:lnTo>
                  <a:lnTo>
                    <a:pt x="25" y="107"/>
                  </a:lnTo>
                  <a:lnTo>
                    <a:pt x="16" y="125"/>
                  </a:lnTo>
                  <a:lnTo>
                    <a:pt x="9" y="144"/>
                  </a:lnTo>
                  <a:lnTo>
                    <a:pt x="4" y="163"/>
                  </a:lnTo>
                  <a:lnTo>
                    <a:pt x="1" y="184"/>
                  </a:lnTo>
                  <a:lnTo>
                    <a:pt x="0" y="205"/>
                  </a:lnTo>
                  <a:lnTo>
                    <a:pt x="0" y="205"/>
                  </a:lnTo>
                  <a:lnTo>
                    <a:pt x="1" y="226"/>
                  </a:lnTo>
                  <a:lnTo>
                    <a:pt x="4" y="247"/>
                  </a:lnTo>
                  <a:lnTo>
                    <a:pt x="9" y="267"/>
                  </a:lnTo>
                  <a:lnTo>
                    <a:pt x="16" y="285"/>
                  </a:lnTo>
                  <a:lnTo>
                    <a:pt x="25" y="304"/>
                  </a:lnTo>
                  <a:lnTo>
                    <a:pt x="34" y="320"/>
                  </a:lnTo>
                  <a:lnTo>
                    <a:pt x="46" y="336"/>
                  </a:lnTo>
                  <a:lnTo>
                    <a:pt x="60" y="350"/>
                  </a:lnTo>
                  <a:lnTo>
                    <a:pt x="74" y="364"/>
                  </a:lnTo>
                  <a:lnTo>
                    <a:pt x="91" y="376"/>
                  </a:lnTo>
                  <a:lnTo>
                    <a:pt x="107" y="386"/>
                  </a:lnTo>
                  <a:lnTo>
                    <a:pt x="125" y="395"/>
                  </a:lnTo>
                  <a:lnTo>
                    <a:pt x="145" y="401"/>
                  </a:lnTo>
                  <a:lnTo>
                    <a:pt x="164" y="407"/>
                  </a:lnTo>
                  <a:lnTo>
                    <a:pt x="185" y="410"/>
                  </a:lnTo>
                  <a:lnTo>
                    <a:pt x="205" y="411"/>
                  </a:lnTo>
                  <a:lnTo>
                    <a:pt x="205"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84">
              <a:extLst>
                <a:ext uri="{FF2B5EF4-FFF2-40B4-BE49-F238E27FC236}">
                  <a16:creationId xmlns:a16="http://schemas.microsoft.com/office/drawing/2014/main" id="{3BC45762-94EA-7536-1F68-C27C365C70BF}"/>
                </a:ext>
              </a:extLst>
            </p:cNvPr>
            <p:cNvSpPr>
              <a:spLocks/>
            </p:cNvSpPr>
            <p:nvPr/>
          </p:nvSpPr>
          <p:spPr bwMode="auto">
            <a:xfrm>
              <a:off x="4205289" y="1941513"/>
              <a:ext cx="112713" cy="147638"/>
            </a:xfrm>
            <a:custGeom>
              <a:avLst/>
              <a:gdLst>
                <a:gd name="T0" fmla="*/ 391 w 495"/>
                <a:gd name="T1" fmla="*/ 262 h 651"/>
                <a:gd name="T2" fmla="*/ 396 w 495"/>
                <a:gd name="T3" fmla="*/ 200 h 651"/>
                <a:gd name="T4" fmla="*/ 410 w 495"/>
                <a:gd name="T5" fmla="*/ 142 h 651"/>
                <a:gd name="T6" fmla="*/ 433 w 495"/>
                <a:gd name="T7" fmla="*/ 88 h 651"/>
                <a:gd name="T8" fmla="*/ 463 w 495"/>
                <a:gd name="T9" fmla="*/ 38 h 651"/>
                <a:gd name="T10" fmla="*/ 444 w 495"/>
                <a:gd name="T11" fmla="*/ 30 h 651"/>
                <a:gd name="T12" fmla="*/ 398 w 495"/>
                <a:gd name="T13" fmla="*/ 16 h 651"/>
                <a:gd name="T14" fmla="*/ 346 w 495"/>
                <a:gd name="T15" fmla="*/ 6 h 651"/>
                <a:gd name="T16" fmla="*/ 291 w 495"/>
                <a:gd name="T17" fmla="*/ 0 h 651"/>
                <a:gd name="T18" fmla="*/ 263 w 495"/>
                <a:gd name="T19" fmla="*/ 0 h 651"/>
                <a:gd name="T20" fmla="*/ 215 w 495"/>
                <a:gd name="T21" fmla="*/ 3 h 651"/>
                <a:gd name="T22" fmla="*/ 167 w 495"/>
                <a:gd name="T23" fmla="*/ 8 h 651"/>
                <a:gd name="T24" fmla="*/ 123 w 495"/>
                <a:gd name="T25" fmla="*/ 18 h 651"/>
                <a:gd name="T26" fmla="*/ 83 w 495"/>
                <a:gd name="T27" fmla="*/ 30 h 651"/>
                <a:gd name="T28" fmla="*/ 50 w 495"/>
                <a:gd name="T29" fmla="*/ 45 h 651"/>
                <a:gd name="T30" fmla="*/ 24 w 495"/>
                <a:gd name="T31" fmla="*/ 63 h 651"/>
                <a:gd name="T32" fmla="*/ 8 w 495"/>
                <a:gd name="T33" fmla="*/ 82 h 651"/>
                <a:gd name="T34" fmla="*/ 4 w 495"/>
                <a:gd name="T35" fmla="*/ 92 h 651"/>
                <a:gd name="T36" fmla="*/ 3 w 495"/>
                <a:gd name="T37" fmla="*/ 103 h 651"/>
                <a:gd name="T38" fmla="*/ 0 w 495"/>
                <a:gd name="T39" fmla="*/ 123 h 651"/>
                <a:gd name="T40" fmla="*/ 336 w 495"/>
                <a:gd name="T41" fmla="*/ 651 h 651"/>
                <a:gd name="T42" fmla="*/ 346 w 495"/>
                <a:gd name="T43" fmla="*/ 631 h 651"/>
                <a:gd name="T44" fmla="*/ 374 w 495"/>
                <a:gd name="T45" fmla="*/ 597 h 651"/>
                <a:gd name="T46" fmla="*/ 388 w 495"/>
                <a:gd name="T47" fmla="*/ 584 h 651"/>
                <a:gd name="T48" fmla="*/ 412 w 495"/>
                <a:gd name="T49" fmla="*/ 565 h 651"/>
                <a:gd name="T50" fmla="*/ 438 w 495"/>
                <a:gd name="T51" fmla="*/ 549 h 651"/>
                <a:gd name="T52" fmla="*/ 495 w 495"/>
                <a:gd name="T53" fmla="*/ 523 h 651"/>
                <a:gd name="T54" fmla="*/ 483 w 495"/>
                <a:gd name="T55" fmla="*/ 510 h 651"/>
                <a:gd name="T56" fmla="*/ 461 w 495"/>
                <a:gd name="T57" fmla="*/ 482 h 651"/>
                <a:gd name="T58" fmla="*/ 443 w 495"/>
                <a:gd name="T59" fmla="*/ 452 h 651"/>
                <a:gd name="T60" fmla="*/ 425 w 495"/>
                <a:gd name="T61" fmla="*/ 421 h 651"/>
                <a:gd name="T62" fmla="*/ 412 w 495"/>
                <a:gd name="T63" fmla="*/ 388 h 651"/>
                <a:gd name="T64" fmla="*/ 402 w 495"/>
                <a:gd name="T65" fmla="*/ 353 h 651"/>
                <a:gd name="T66" fmla="*/ 395 w 495"/>
                <a:gd name="T67" fmla="*/ 317 h 651"/>
                <a:gd name="T68" fmla="*/ 392 w 495"/>
                <a:gd name="T69" fmla="*/ 280 h 651"/>
                <a:gd name="T70" fmla="*/ 391 w 495"/>
                <a:gd name="T71" fmla="*/ 262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5" h="651">
                  <a:moveTo>
                    <a:pt x="391" y="262"/>
                  </a:moveTo>
                  <a:lnTo>
                    <a:pt x="391" y="262"/>
                  </a:lnTo>
                  <a:lnTo>
                    <a:pt x="392" y="231"/>
                  </a:lnTo>
                  <a:lnTo>
                    <a:pt x="396" y="200"/>
                  </a:lnTo>
                  <a:lnTo>
                    <a:pt x="402" y="171"/>
                  </a:lnTo>
                  <a:lnTo>
                    <a:pt x="410" y="142"/>
                  </a:lnTo>
                  <a:lnTo>
                    <a:pt x="420" y="114"/>
                  </a:lnTo>
                  <a:lnTo>
                    <a:pt x="433" y="88"/>
                  </a:lnTo>
                  <a:lnTo>
                    <a:pt x="447" y="62"/>
                  </a:lnTo>
                  <a:lnTo>
                    <a:pt x="463" y="38"/>
                  </a:lnTo>
                  <a:lnTo>
                    <a:pt x="463" y="38"/>
                  </a:lnTo>
                  <a:lnTo>
                    <a:pt x="444" y="30"/>
                  </a:lnTo>
                  <a:lnTo>
                    <a:pt x="422" y="22"/>
                  </a:lnTo>
                  <a:lnTo>
                    <a:pt x="398" y="16"/>
                  </a:lnTo>
                  <a:lnTo>
                    <a:pt x="374" y="10"/>
                  </a:lnTo>
                  <a:lnTo>
                    <a:pt x="346" y="6"/>
                  </a:lnTo>
                  <a:lnTo>
                    <a:pt x="319" y="3"/>
                  </a:lnTo>
                  <a:lnTo>
                    <a:pt x="291" y="0"/>
                  </a:lnTo>
                  <a:lnTo>
                    <a:pt x="263" y="0"/>
                  </a:lnTo>
                  <a:lnTo>
                    <a:pt x="263" y="0"/>
                  </a:lnTo>
                  <a:lnTo>
                    <a:pt x="238" y="0"/>
                  </a:lnTo>
                  <a:lnTo>
                    <a:pt x="215" y="3"/>
                  </a:lnTo>
                  <a:lnTo>
                    <a:pt x="190" y="5"/>
                  </a:lnTo>
                  <a:lnTo>
                    <a:pt x="167" y="8"/>
                  </a:lnTo>
                  <a:lnTo>
                    <a:pt x="144" y="12"/>
                  </a:lnTo>
                  <a:lnTo>
                    <a:pt x="123" y="18"/>
                  </a:lnTo>
                  <a:lnTo>
                    <a:pt x="102" y="23"/>
                  </a:lnTo>
                  <a:lnTo>
                    <a:pt x="83" y="30"/>
                  </a:lnTo>
                  <a:lnTo>
                    <a:pt x="65" y="37"/>
                  </a:lnTo>
                  <a:lnTo>
                    <a:pt x="50" y="45"/>
                  </a:lnTo>
                  <a:lnTo>
                    <a:pt x="36" y="53"/>
                  </a:lnTo>
                  <a:lnTo>
                    <a:pt x="24" y="63"/>
                  </a:lnTo>
                  <a:lnTo>
                    <a:pt x="14" y="72"/>
                  </a:lnTo>
                  <a:lnTo>
                    <a:pt x="8" y="82"/>
                  </a:lnTo>
                  <a:lnTo>
                    <a:pt x="6" y="87"/>
                  </a:lnTo>
                  <a:lnTo>
                    <a:pt x="4" y="92"/>
                  </a:lnTo>
                  <a:lnTo>
                    <a:pt x="3" y="98"/>
                  </a:lnTo>
                  <a:lnTo>
                    <a:pt x="3" y="103"/>
                  </a:lnTo>
                  <a:lnTo>
                    <a:pt x="3" y="103"/>
                  </a:lnTo>
                  <a:lnTo>
                    <a:pt x="0" y="123"/>
                  </a:lnTo>
                  <a:lnTo>
                    <a:pt x="336" y="651"/>
                  </a:lnTo>
                  <a:lnTo>
                    <a:pt x="336" y="651"/>
                  </a:lnTo>
                  <a:lnTo>
                    <a:pt x="341" y="641"/>
                  </a:lnTo>
                  <a:lnTo>
                    <a:pt x="346" y="631"/>
                  </a:lnTo>
                  <a:lnTo>
                    <a:pt x="359" y="613"/>
                  </a:lnTo>
                  <a:lnTo>
                    <a:pt x="374" y="597"/>
                  </a:lnTo>
                  <a:lnTo>
                    <a:pt x="388" y="584"/>
                  </a:lnTo>
                  <a:lnTo>
                    <a:pt x="388" y="584"/>
                  </a:lnTo>
                  <a:lnTo>
                    <a:pt x="400" y="575"/>
                  </a:lnTo>
                  <a:lnTo>
                    <a:pt x="412" y="565"/>
                  </a:lnTo>
                  <a:lnTo>
                    <a:pt x="425" y="556"/>
                  </a:lnTo>
                  <a:lnTo>
                    <a:pt x="438" y="549"/>
                  </a:lnTo>
                  <a:lnTo>
                    <a:pt x="467" y="535"/>
                  </a:lnTo>
                  <a:lnTo>
                    <a:pt x="495" y="523"/>
                  </a:lnTo>
                  <a:lnTo>
                    <a:pt x="495" y="523"/>
                  </a:lnTo>
                  <a:lnTo>
                    <a:pt x="483" y="510"/>
                  </a:lnTo>
                  <a:lnTo>
                    <a:pt x="472" y="496"/>
                  </a:lnTo>
                  <a:lnTo>
                    <a:pt x="461" y="482"/>
                  </a:lnTo>
                  <a:lnTo>
                    <a:pt x="451" y="468"/>
                  </a:lnTo>
                  <a:lnTo>
                    <a:pt x="443" y="452"/>
                  </a:lnTo>
                  <a:lnTo>
                    <a:pt x="434" y="437"/>
                  </a:lnTo>
                  <a:lnTo>
                    <a:pt x="425" y="421"/>
                  </a:lnTo>
                  <a:lnTo>
                    <a:pt x="419" y="405"/>
                  </a:lnTo>
                  <a:lnTo>
                    <a:pt x="412" y="388"/>
                  </a:lnTo>
                  <a:lnTo>
                    <a:pt x="407" y="370"/>
                  </a:lnTo>
                  <a:lnTo>
                    <a:pt x="402" y="353"/>
                  </a:lnTo>
                  <a:lnTo>
                    <a:pt x="398" y="336"/>
                  </a:lnTo>
                  <a:lnTo>
                    <a:pt x="395" y="317"/>
                  </a:lnTo>
                  <a:lnTo>
                    <a:pt x="393" y="299"/>
                  </a:lnTo>
                  <a:lnTo>
                    <a:pt x="392" y="280"/>
                  </a:lnTo>
                  <a:lnTo>
                    <a:pt x="391" y="262"/>
                  </a:lnTo>
                  <a:lnTo>
                    <a:pt x="391" y="2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85">
              <a:extLst>
                <a:ext uri="{FF2B5EF4-FFF2-40B4-BE49-F238E27FC236}">
                  <a16:creationId xmlns:a16="http://schemas.microsoft.com/office/drawing/2014/main" id="{D7A97479-F152-E874-E237-7982696D3C19}"/>
                </a:ext>
              </a:extLst>
            </p:cNvPr>
            <p:cNvSpPr>
              <a:spLocks/>
            </p:cNvSpPr>
            <p:nvPr/>
          </p:nvSpPr>
          <p:spPr bwMode="auto">
            <a:xfrm>
              <a:off x="4303714" y="2076451"/>
              <a:ext cx="155575" cy="215900"/>
            </a:xfrm>
            <a:custGeom>
              <a:avLst/>
              <a:gdLst>
                <a:gd name="T0" fmla="*/ 684 w 688"/>
                <a:gd name="T1" fmla="*/ 133 h 951"/>
                <a:gd name="T2" fmla="*/ 681 w 688"/>
                <a:gd name="T3" fmla="*/ 119 h 951"/>
                <a:gd name="T4" fmla="*/ 676 w 688"/>
                <a:gd name="T5" fmla="*/ 106 h 951"/>
                <a:gd name="T6" fmla="*/ 667 w 688"/>
                <a:gd name="T7" fmla="*/ 93 h 951"/>
                <a:gd name="T8" fmla="*/ 654 w 688"/>
                <a:gd name="T9" fmla="*/ 81 h 951"/>
                <a:gd name="T10" fmla="*/ 622 w 688"/>
                <a:gd name="T11" fmla="*/ 58 h 951"/>
                <a:gd name="T12" fmla="*/ 579 w 688"/>
                <a:gd name="T13" fmla="*/ 39 h 951"/>
                <a:gd name="T14" fmla="*/ 527 w 688"/>
                <a:gd name="T15" fmla="*/ 22 h 951"/>
                <a:gd name="T16" fmla="*/ 469 w 688"/>
                <a:gd name="T17" fmla="*/ 10 h 951"/>
                <a:gd name="T18" fmla="*/ 408 w 688"/>
                <a:gd name="T19" fmla="*/ 2 h 951"/>
                <a:gd name="T20" fmla="*/ 344 w 688"/>
                <a:gd name="T21" fmla="*/ 0 h 951"/>
                <a:gd name="T22" fmla="*/ 311 w 688"/>
                <a:gd name="T23" fmla="*/ 0 h 951"/>
                <a:gd name="T24" fmla="*/ 248 w 688"/>
                <a:gd name="T25" fmla="*/ 5 h 951"/>
                <a:gd name="T26" fmla="*/ 188 w 688"/>
                <a:gd name="T27" fmla="*/ 16 h 951"/>
                <a:gd name="T28" fmla="*/ 133 w 688"/>
                <a:gd name="T29" fmla="*/ 30 h 951"/>
                <a:gd name="T30" fmla="*/ 86 w 688"/>
                <a:gd name="T31" fmla="*/ 48 h 951"/>
                <a:gd name="T32" fmla="*/ 47 w 688"/>
                <a:gd name="T33" fmla="*/ 69 h 951"/>
                <a:gd name="T34" fmla="*/ 26 w 688"/>
                <a:gd name="T35" fmla="*/ 87 h 951"/>
                <a:gd name="T36" fmla="*/ 15 w 688"/>
                <a:gd name="T37" fmla="*/ 99 h 951"/>
                <a:gd name="T38" fmla="*/ 7 w 688"/>
                <a:gd name="T39" fmla="*/ 112 h 951"/>
                <a:gd name="T40" fmla="*/ 4 w 688"/>
                <a:gd name="T41" fmla="*/ 126 h 951"/>
                <a:gd name="T42" fmla="*/ 3 w 688"/>
                <a:gd name="T43" fmla="*/ 133 h 951"/>
                <a:gd name="T44" fmla="*/ 0 w 688"/>
                <a:gd name="T45" fmla="*/ 211 h 951"/>
                <a:gd name="T46" fmla="*/ 468 w 688"/>
                <a:gd name="T47" fmla="*/ 951 h 951"/>
                <a:gd name="T48" fmla="*/ 519 w 688"/>
                <a:gd name="T49" fmla="*/ 921 h 951"/>
                <a:gd name="T50" fmla="*/ 560 w 688"/>
                <a:gd name="T51" fmla="*/ 887 h 951"/>
                <a:gd name="T52" fmla="*/ 592 w 688"/>
                <a:gd name="T53" fmla="*/ 851 h 951"/>
                <a:gd name="T54" fmla="*/ 615 w 688"/>
                <a:gd name="T55" fmla="*/ 813 h 951"/>
                <a:gd name="T56" fmla="*/ 633 w 688"/>
                <a:gd name="T57" fmla="*/ 776 h 951"/>
                <a:gd name="T58" fmla="*/ 644 w 688"/>
                <a:gd name="T59" fmla="*/ 743 h 951"/>
                <a:gd name="T60" fmla="*/ 654 w 688"/>
                <a:gd name="T61" fmla="*/ 691 h 951"/>
                <a:gd name="T62" fmla="*/ 663 w 688"/>
                <a:gd name="T63" fmla="*/ 632 h 951"/>
                <a:gd name="T64" fmla="*/ 676 w 688"/>
                <a:gd name="T65" fmla="*/ 521 h 951"/>
                <a:gd name="T66" fmla="*/ 684 w 688"/>
                <a:gd name="T67" fmla="*/ 420 h 951"/>
                <a:gd name="T68" fmla="*/ 687 w 688"/>
                <a:gd name="T69" fmla="*/ 332 h 951"/>
                <a:gd name="T70" fmla="*/ 688 w 688"/>
                <a:gd name="T71" fmla="*/ 226 h 951"/>
                <a:gd name="T72" fmla="*/ 684 w 688"/>
                <a:gd name="T73" fmla="*/ 133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684" y="133"/>
                  </a:moveTo>
                  <a:lnTo>
                    <a:pt x="684" y="133"/>
                  </a:lnTo>
                  <a:lnTo>
                    <a:pt x="682" y="126"/>
                  </a:lnTo>
                  <a:lnTo>
                    <a:pt x="681" y="119"/>
                  </a:lnTo>
                  <a:lnTo>
                    <a:pt x="679" y="112"/>
                  </a:lnTo>
                  <a:lnTo>
                    <a:pt x="676" y="106"/>
                  </a:lnTo>
                  <a:lnTo>
                    <a:pt x="672" y="99"/>
                  </a:lnTo>
                  <a:lnTo>
                    <a:pt x="667" y="93"/>
                  </a:lnTo>
                  <a:lnTo>
                    <a:pt x="661" y="87"/>
                  </a:lnTo>
                  <a:lnTo>
                    <a:pt x="654" y="81"/>
                  </a:lnTo>
                  <a:lnTo>
                    <a:pt x="639" y="69"/>
                  </a:lnTo>
                  <a:lnTo>
                    <a:pt x="622" y="58"/>
                  </a:lnTo>
                  <a:lnTo>
                    <a:pt x="601" y="48"/>
                  </a:lnTo>
                  <a:lnTo>
                    <a:pt x="579" y="39"/>
                  </a:lnTo>
                  <a:lnTo>
                    <a:pt x="554" y="30"/>
                  </a:lnTo>
                  <a:lnTo>
                    <a:pt x="527" y="22"/>
                  </a:lnTo>
                  <a:lnTo>
                    <a:pt x="499" y="16"/>
                  </a:lnTo>
                  <a:lnTo>
                    <a:pt x="469" y="10"/>
                  </a:lnTo>
                  <a:lnTo>
                    <a:pt x="439" y="5"/>
                  </a:lnTo>
                  <a:lnTo>
                    <a:pt x="408" y="2"/>
                  </a:lnTo>
                  <a:lnTo>
                    <a:pt x="375" y="0"/>
                  </a:lnTo>
                  <a:lnTo>
                    <a:pt x="344" y="0"/>
                  </a:lnTo>
                  <a:lnTo>
                    <a:pt x="344" y="0"/>
                  </a:lnTo>
                  <a:lnTo>
                    <a:pt x="311" y="0"/>
                  </a:lnTo>
                  <a:lnTo>
                    <a:pt x="279" y="2"/>
                  </a:lnTo>
                  <a:lnTo>
                    <a:pt x="248" y="5"/>
                  </a:lnTo>
                  <a:lnTo>
                    <a:pt x="217" y="10"/>
                  </a:lnTo>
                  <a:lnTo>
                    <a:pt x="188" y="16"/>
                  </a:lnTo>
                  <a:lnTo>
                    <a:pt x="160" y="22"/>
                  </a:lnTo>
                  <a:lnTo>
                    <a:pt x="133" y="30"/>
                  </a:lnTo>
                  <a:lnTo>
                    <a:pt x="109" y="39"/>
                  </a:lnTo>
                  <a:lnTo>
                    <a:pt x="86" y="48"/>
                  </a:lnTo>
                  <a:lnTo>
                    <a:pt x="66" y="58"/>
                  </a:lnTo>
                  <a:lnTo>
                    <a:pt x="47" y="69"/>
                  </a:lnTo>
                  <a:lnTo>
                    <a:pt x="32" y="81"/>
                  </a:lnTo>
                  <a:lnTo>
                    <a:pt x="26" y="87"/>
                  </a:lnTo>
                  <a:lnTo>
                    <a:pt x="20" y="93"/>
                  </a:lnTo>
                  <a:lnTo>
                    <a:pt x="15" y="99"/>
                  </a:lnTo>
                  <a:lnTo>
                    <a:pt x="11" y="106"/>
                  </a:lnTo>
                  <a:lnTo>
                    <a:pt x="7" y="112"/>
                  </a:lnTo>
                  <a:lnTo>
                    <a:pt x="5" y="119"/>
                  </a:lnTo>
                  <a:lnTo>
                    <a:pt x="4" y="126"/>
                  </a:lnTo>
                  <a:lnTo>
                    <a:pt x="3" y="133"/>
                  </a:lnTo>
                  <a:lnTo>
                    <a:pt x="3" y="133"/>
                  </a:lnTo>
                  <a:lnTo>
                    <a:pt x="2" y="153"/>
                  </a:lnTo>
                  <a:lnTo>
                    <a:pt x="0" y="211"/>
                  </a:lnTo>
                  <a:lnTo>
                    <a:pt x="468" y="951"/>
                  </a:lnTo>
                  <a:lnTo>
                    <a:pt x="468" y="951"/>
                  </a:lnTo>
                  <a:lnTo>
                    <a:pt x="495" y="937"/>
                  </a:lnTo>
                  <a:lnTo>
                    <a:pt x="519" y="921"/>
                  </a:lnTo>
                  <a:lnTo>
                    <a:pt x="541" y="905"/>
                  </a:lnTo>
                  <a:lnTo>
                    <a:pt x="560" y="887"/>
                  </a:lnTo>
                  <a:lnTo>
                    <a:pt x="578" y="869"/>
                  </a:lnTo>
                  <a:lnTo>
                    <a:pt x="592" y="851"/>
                  </a:lnTo>
                  <a:lnTo>
                    <a:pt x="605" y="831"/>
                  </a:lnTo>
                  <a:lnTo>
                    <a:pt x="615" y="813"/>
                  </a:lnTo>
                  <a:lnTo>
                    <a:pt x="624" y="794"/>
                  </a:lnTo>
                  <a:lnTo>
                    <a:pt x="633" y="776"/>
                  </a:lnTo>
                  <a:lnTo>
                    <a:pt x="638" y="759"/>
                  </a:lnTo>
                  <a:lnTo>
                    <a:pt x="644" y="743"/>
                  </a:lnTo>
                  <a:lnTo>
                    <a:pt x="651" y="713"/>
                  </a:lnTo>
                  <a:lnTo>
                    <a:pt x="654" y="691"/>
                  </a:lnTo>
                  <a:lnTo>
                    <a:pt x="654" y="691"/>
                  </a:lnTo>
                  <a:lnTo>
                    <a:pt x="663" y="632"/>
                  </a:lnTo>
                  <a:lnTo>
                    <a:pt x="671" y="575"/>
                  </a:lnTo>
                  <a:lnTo>
                    <a:pt x="676" y="521"/>
                  </a:lnTo>
                  <a:lnTo>
                    <a:pt x="680" y="469"/>
                  </a:lnTo>
                  <a:lnTo>
                    <a:pt x="684" y="420"/>
                  </a:lnTo>
                  <a:lnTo>
                    <a:pt x="686" y="374"/>
                  </a:lnTo>
                  <a:lnTo>
                    <a:pt x="687" y="332"/>
                  </a:lnTo>
                  <a:lnTo>
                    <a:pt x="688" y="293"/>
                  </a:lnTo>
                  <a:lnTo>
                    <a:pt x="688" y="226"/>
                  </a:lnTo>
                  <a:lnTo>
                    <a:pt x="686" y="175"/>
                  </a:lnTo>
                  <a:lnTo>
                    <a:pt x="684" y="133"/>
                  </a:lnTo>
                  <a:lnTo>
                    <a:pt x="684"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186">
              <a:extLst>
                <a:ext uri="{FF2B5EF4-FFF2-40B4-BE49-F238E27FC236}">
                  <a16:creationId xmlns:a16="http://schemas.microsoft.com/office/drawing/2014/main" id="{B84EDEBA-58CA-BB30-CEC5-466F4A8B5FE7}"/>
                </a:ext>
              </a:extLst>
            </p:cNvPr>
            <p:cNvSpPr>
              <a:spLocks/>
            </p:cNvSpPr>
            <p:nvPr/>
          </p:nvSpPr>
          <p:spPr bwMode="auto">
            <a:xfrm>
              <a:off x="3703639" y="2076451"/>
              <a:ext cx="155575" cy="215900"/>
            </a:xfrm>
            <a:custGeom>
              <a:avLst/>
              <a:gdLst>
                <a:gd name="T0" fmla="*/ 344 w 688"/>
                <a:gd name="T1" fmla="*/ 0 h 951"/>
                <a:gd name="T2" fmla="*/ 280 w 688"/>
                <a:gd name="T3" fmla="*/ 2 h 951"/>
                <a:gd name="T4" fmla="*/ 219 w 688"/>
                <a:gd name="T5" fmla="*/ 10 h 951"/>
                <a:gd name="T6" fmla="*/ 161 w 688"/>
                <a:gd name="T7" fmla="*/ 22 h 951"/>
                <a:gd name="T8" fmla="*/ 109 w 688"/>
                <a:gd name="T9" fmla="*/ 39 h 951"/>
                <a:gd name="T10" fmla="*/ 66 w 688"/>
                <a:gd name="T11" fmla="*/ 58 h 951"/>
                <a:gd name="T12" fmla="*/ 34 w 688"/>
                <a:gd name="T13" fmla="*/ 81 h 951"/>
                <a:gd name="T14" fmla="*/ 21 w 688"/>
                <a:gd name="T15" fmla="*/ 93 h 951"/>
                <a:gd name="T16" fmla="*/ 12 w 688"/>
                <a:gd name="T17" fmla="*/ 106 h 951"/>
                <a:gd name="T18" fmla="*/ 7 w 688"/>
                <a:gd name="T19" fmla="*/ 119 h 951"/>
                <a:gd name="T20" fmla="*/ 4 w 688"/>
                <a:gd name="T21" fmla="*/ 133 h 951"/>
                <a:gd name="T22" fmla="*/ 2 w 688"/>
                <a:gd name="T23" fmla="*/ 175 h 951"/>
                <a:gd name="T24" fmla="*/ 0 w 688"/>
                <a:gd name="T25" fmla="*/ 293 h 951"/>
                <a:gd name="T26" fmla="*/ 2 w 688"/>
                <a:gd name="T27" fmla="*/ 374 h 951"/>
                <a:gd name="T28" fmla="*/ 8 w 688"/>
                <a:gd name="T29" fmla="*/ 469 h 951"/>
                <a:gd name="T30" fmla="*/ 17 w 688"/>
                <a:gd name="T31" fmla="*/ 575 h 951"/>
                <a:gd name="T32" fmla="*/ 33 w 688"/>
                <a:gd name="T33" fmla="*/ 691 h 951"/>
                <a:gd name="T34" fmla="*/ 37 w 688"/>
                <a:gd name="T35" fmla="*/ 713 h 951"/>
                <a:gd name="T36" fmla="*/ 49 w 688"/>
                <a:gd name="T37" fmla="*/ 759 h 951"/>
                <a:gd name="T38" fmla="*/ 63 w 688"/>
                <a:gd name="T39" fmla="*/ 794 h 951"/>
                <a:gd name="T40" fmla="*/ 83 w 688"/>
                <a:gd name="T41" fmla="*/ 831 h 951"/>
                <a:gd name="T42" fmla="*/ 110 w 688"/>
                <a:gd name="T43" fmla="*/ 869 h 951"/>
                <a:gd name="T44" fmla="*/ 146 w 688"/>
                <a:gd name="T45" fmla="*/ 905 h 951"/>
                <a:gd name="T46" fmla="*/ 193 w 688"/>
                <a:gd name="T47" fmla="*/ 937 h 951"/>
                <a:gd name="T48" fmla="*/ 688 w 688"/>
                <a:gd name="T49" fmla="*/ 211 h 951"/>
                <a:gd name="T50" fmla="*/ 686 w 688"/>
                <a:gd name="T51" fmla="*/ 153 h 951"/>
                <a:gd name="T52" fmla="*/ 685 w 688"/>
                <a:gd name="T53" fmla="*/ 133 h 951"/>
                <a:gd name="T54" fmla="*/ 683 w 688"/>
                <a:gd name="T55" fmla="*/ 119 h 951"/>
                <a:gd name="T56" fmla="*/ 677 w 688"/>
                <a:gd name="T57" fmla="*/ 106 h 951"/>
                <a:gd name="T58" fmla="*/ 668 w 688"/>
                <a:gd name="T59" fmla="*/ 93 h 951"/>
                <a:gd name="T60" fmla="*/ 656 w 688"/>
                <a:gd name="T61" fmla="*/ 81 h 951"/>
                <a:gd name="T62" fmla="*/ 622 w 688"/>
                <a:gd name="T63" fmla="*/ 58 h 951"/>
                <a:gd name="T64" fmla="*/ 579 w 688"/>
                <a:gd name="T65" fmla="*/ 39 h 951"/>
                <a:gd name="T66" fmla="*/ 528 w 688"/>
                <a:gd name="T67" fmla="*/ 22 h 951"/>
                <a:gd name="T68" fmla="*/ 471 w 688"/>
                <a:gd name="T69" fmla="*/ 10 h 951"/>
                <a:gd name="T70" fmla="*/ 409 w 688"/>
                <a:gd name="T71" fmla="*/ 2 h 951"/>
                <a:gd name="T72" fmla="*/ 344 w 688"/>
                <a:gd name="T73" fmla="*/ 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8" h="951">
                  <a:moveTo>
                    <a:pt x="344" y="0"/>
                  </a:moveTo>
                  <a:lnTo>
                    <a:pt x="344" y="0"/>
                  </a:lnTo>
                  <a:lnTo>
                    <a:pt x="312" y="0"/>
                  </a:lnTo>
                  <a:lnTo>
                    <a:pt x="280" y="2"/>
                  </a:lnTo>
                  <a:lnTo>
                    <a:pt x="249" y="5"/>
                  </a:lnTo>
                  <a:lnTo>
                    <a:pt x="219" y="10"/>
                  </a:lnTo>
                  <a:lnTo>
                    <a:pt x="189" y="16"/>
                  </a:lnTo>
                  <a:lnTo>
                    <a:pt x="161" y="22"/>
                  </a:lnTo>
                  <a:lnTo>
                    <a:pt x="134" y="30"/>
                  </a:lnTo>
                  <a:lnTo>
                    <a:pt x="109" y="39"/>
                  </a:lnTo>
                  <a:lnTo>
                    <a:pt x="87" y="48"/>
                  </a:lnTo>
                  <a:lnTo>
                    <a:pt x="66" y="58"/>
                  </a:lnTo>
                  <a:lnTo>
                    <a:pt x="49" y="69"/>
                  </a:lnTo>
                  <a:lnTo>
                    <a:pt x="34" y="81"/>
                  </a:lnTo>
                  <a:lnTo>
                    <a:pt x="27" y="87"/>
                  </a:lnTo>
                  <a:lnTo>
                    <a:pt x="21" y="93"/>
                  </a:lnTo>
                  <a:lnTo>
                    <a:pt x="16" y="99"/>
                  </a:lnTo>
                  <a:lnTo>
                    <a:pt x="12" y="106"/>
                  </a:lnTo>
                  <a:lnTo>
                    <a:pt x="9" y="112"/>
                  </a:lnTo>
                  <a:lnTo>
                    <a:pt x="7" y="119"/>
                  </a:lnTo>
                  <a:lnTo>
                    <a:pt x="4" y="126"/>
                  </a:lnTo>
                  <a:lnTo>
                    <a:pt x="4" y="133"/>
                  </a:lnTo>
                  <a:lnTo>
                    <a:pt x="4" y="133"/>
                  </a:lnTo>
                  <a:lnTo>
                    <a:pt x="2" y="175"/>
                  </a:lnTo>
                  <a:lnTo>
                    <a:pt x="0" y="226"/>
                  </a:lnTo>
                  <a:lnTo>
                    <a:pt x="0" y="293"/>
                  </a:lnTo>
                  <a:lnTo>
                    <a:pt x="0" y="332"/>
                  </a:lnTo>
                  <a:lnTo>
                    <a:pt x="2" y="374"/>
                  </a:lnTo>
                  <a:lnTo>
                    <a:pt x="4" y="420"/>
                  </a:lnTo>
                  <a:lnTo>
                    <a:pt x="8" y="469"/>
                  </a:lnTo>
                  <a:lnTo>
                    <a:pt x="12" y="521"/>
                  </a:lnTo>
                  <a:lnTo>
                    <a:pt x="17" y="575"/>
                  </a:lnTo>
                  <a:lnTo>
                    <a:pt x="24" y="632"/>
                  </a:lnTo>
                  <a:lnTo>
                    <a:pt x="33" y="691"/>
                  </a:lnTo>
                  <a:lnTo>
                    <a:pt x="33" y="691"/>
                  </a:lnTo>
                  <a:lnTo>
                    <a:pt x="37" y="713"/>
                  </a:lnTo>
                  <a:lnTo>
                    <a:pt x="44" y="743"/>
                  </a:lnTo>
                  <a:lnTo>
                    <a:pt x="49" y="759"/>
                  </a:lnTo>
                  <a:lnTo>
                    <a:pt x="55" y="776"/>
                  </a:lnTo>
                  <a:lnTo>
                    <a:pt x="63" y="794"/>
                  </a:lnTo>
                  <a:lnTo>
                    <a:pt x="73" y="813"/>
                  </a:lnTo>
                  <a:lnTo>
                    <a:pt x="83" y="831"/>
                  </a:lnTo>
                  <a:lnTo>
                    <a:pt x="96" y="851"/>
                  </a:lnTo>
                  <a:lnTo>
                    <a:pt x="110" y="869"/>
                  </a:lnTo>
                  <a:lnTo>
                    <a:pt x="128" y="887"/>
                  </a:lnTo>
                  <a:lnTo>
                    <a:pt x="146" y="905"/>
                  </a:lnTo>
                  <a:lnTo>
                    <a:pt x="168" y="921"/>
                  </a:lnTo>
                  <a:lnTo>
                    <a:pt x="193" y="937"/>
                  </a:lnTo>
                  <a:lnTo>
                    <a:pt x="220" y="951"/>
                  </a:lnTo>
                  <a:lnTo>
                    <a:pt x="688" y="211"/>
                  </a:lnTo>
                  <a:lnTo>
                    <a:pt x="688" y="211"/>
                  </a:lnTo>
                  <a:lnTo>
                    <a:pt x="686" y="153"/>
                  </a:lnTo>
                  <a:lnTo>
                    <a:pt x="685" y="133"/>
                  </a:lnTo>
                  <a:lnTo>
                    <a:pt x="685" y="133"/>
                  </a:lnTo>
                  <a:lnTo>
                    <a:pt x="684" y="126"/>
                  </a:lnTo>
                  <a:lnTo>
                    <a:pt x="683" y="119"/>
                  </a:lnTo>
                  <a:lnTo>
                    <a:pt x="681" y="112"/>
                  </a:lnTo>
                  <a:lnTo>
                    <a:pt x="677" y="106"/>
                  </a:lnTo>
                  <a:lnTo>
                    <a:pt x="673" y="99"/>
                  </a:lnTo>
                  <a:lnTo>
                    <a:pt x="668" y="93"/>
                  </a:lnTo>
                  <a:lnTo>
                    <a:pt x="662" y="87"/>
                  </a:lnTo>
                  <a:lnTo>
                    <a:pt x="656" y="81"/>
                  </a:lnTo>
                  <a:lnTo>
                    <a:pt x="640" y="69"/>
                  </a:lnTo>
                  <a:lnTo>
                    <a:pt x="622" y="58"/>
                  </a:lnTo>
                  <a:lnTo>
                    <a:pt x="602" y="48"/>
                  </a:lnTo>
                  <a:lnTo>
                    <a:pt x="579" y="39"/>
                  </a:lnTo>
                  <a:lnTo>
                    <a:pt x="554" y="30"/>
                  </a:lnTo>
                  <a:lnTo>
                    <a:pt x="528" y="22"/>
                  </a:lnTo>
                  <a:lnTo>
                    <a:pt x="500" y="16"/>
                  </a:lnTo>
                  <a:lnTo>
                    <a:pt x="471" y="10"/>
                  </a:lnTo>
                  <a:lnTo>
                    <a:pt x="440" y="5"/>
                  </a:lnTo>
                  <a:lnTo>
                    <a:pt x="409" y="2"/>
                  </a:lnTo>
                  <a:lnTo>
                    <a:pt x="377" y="0"/>
                  </a:lnTo>
                  <a:lnTo>
                    <a:pt x="344"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187">
              <a:extLst>
                <a:ext uri="{FF2B5EF4-FFF2-40B4-BE49-F238E27FC236}">
                  <a16:creationId xmlns:a16="http://schemas.microsoft.com/office/drawing/2014/main" id="{32C1A78B-AFDC-E22F-5919-38A97F45872A}"/>
                </a:ext>
              </a:extLst>
            </p:cNvPr>
            <p:cNvSpPr>
              <a:spLocks/>
            </p:cNvSpPr>
            <p:nvPr/>
          </p:nvSpPr>
          <p:spPr bwMode="auto">
            <a:xfrm>
              <a:off x="3844926" y="1941513"/>
              <a:ext cx="112713" cy="147638"/>
            </a:xfrm>
            <a:custGeom>
              <a:avLst/>
              <a:gdLst>
                <a:gd name="T0" fmla="*/ 231 w 494"/>
                <a:gd name="T1" fmla="*/ 0 h 651"/>
                <a:gd name="T2" fmla="*/ 176 w 494"/>
                <a:gd name="T3" fmla="*/ 3 h 651"/>
                <a:gd name="T4" fmla="*/ 121 w 494"/>
                <a:gd name="T5" fmla="*/ 10 h 651"/>
                <a:gd name="T6" fmla="*/ 73 w 494"/>
                <a:gd name="T7" fmla="*/ 22 h 651"/>
                <a:gd name="T8" fmla="*/ 32 w 494"/>
                <a:gd name="T9" fmla="*/ 38 h 651"/>
                <a:gd name="T10" fmla="*/ 48 w 494"/>
                <a:gd name="T11" fmla="*/ 62 h 651"/>
                <a:gd name="T12" fmla="*/ 74 w 494"/>
                <a:gd name="T13" fmla="*/ 114 h 651"/>
                <a:gd name="T14" fmla="*/ 92 w 494"/>
                <a:gd name="T15" fmla="*/ 171 h 651"/>
                <a:gd name="T16" fmla="*/ 102 w 494"/>
                <a:gd name="T17" fmla="*/ 231 h 651"/>
                <a:gd name="T18" fmla="*/ 104 w 494"/>
                <a:gd name="T19" fmla="*/ 262 h 651"/>
                <a:gd name="T20" fmla="*/ 102 w 494"/>
                <a:gd name="T21" fmla="*/ 299 h 651"/>
                <a:gd name="T22" fmla="*/ 97 w 494"/>
                <a:gd name="T23" fmla="*/ 336 h 651"/>
                <a:gd name="T24" fmla="*/ 88 w 494"/>
                <a:gd name="T25" fmla="*/ 370 h 651"/>
                <a:gd name="T26" fmla="*/ 76 w 494"/>
                <a:gd name="T27" fmla="*/ 405 h 651"/>
                <a:gd name="T28" fmla="*/ 61 w 494"/>
                <a:gd name="T29" fmla="*/ 437 h 651"/>
                <a:gd name="T30" fmla="*/ 44 w 494"/>
                <a:gd name="T31" fmla="*/ 468 h 651"/>
                <a:gd name="T32" fmla="*/ 23 w 494"/>
                <a:gd name="T33" fmla="*/ 496 h 651"/>
                <a:gd name="T34" fmla="*/ 0 w 494"/>
                <a:gd name="T35" fmla="*/ 523 h 651"/>
                <a:gd name="T36" fmla="*/ 28 w 494"/>
                <a:gd name="T37" fmla="*/ 535 h 651"/>
                <a:gd name="T38" fmla="*/ 69 w 494"/>
                <a:gd name="T39" fmla="*/ 557 h 651"/>
                <a:gd name="T40" fmla="*/ 95 w 494"/>
                <a:gd name="T41" fmla="*/ 575 h 651"/>
                <a:gd name="T42" fmla="*/ 107 w 494"/>
                <a:gd name="T43" fmla="*/ 584 h 651"/>
                <a:gd name="T44" fmla="*/ 135 w 494"/>
                <a:gd name="T45" fmla="*/ 613 h 651"/>
                <a:gd name="T46" fmla="*/ 154 w 494"/>
                <a:gd name="T47" fmla="*/ 641 h 651"/>
                <a:gd name="T48" fmla="*/ 494 w 494"/>
                <a:gd name="T49" fmla="*/ 123 h 651"/>
                <a:gd name="T50" fmla="*/ 492 w 494"/>
                <a:gd name="T51" fmla="*/ 103 h 651"/>
                <a:gd name="T52" fmla="*/ 492 w 494"/>
                <a:gd name="T53" fmla="*/ 98 h 651"/>
                <a:gd name="T54" fmla="*/ 489 w 494"/>
                <a:gd name="T55" fmla="*/ 87 h 651"/>
                <a:gd name="T56" fmla="*/ 479 w 494"/>
                <a:gd name="T57" fmla="*/ 72 h 651"/>
                <a:gd name="T58" fmla="*/ 459 w 494"/>
                <a:gd name="T59" fmla="*/ 53 h 651"/>
                <a:gd name="T60" fmla="*/ 430 w 494"/>
                <a:gd name="T61" fmla="*/ 37 h 651"/>
                <a:gd name="T62" fmla="*/ 393 w 494"/>
                <a:gd name="T63" fmla="*/ 23 h 651"/>
                <a:gd name="T64" fmla="*/ 351 w 494"/>
                <a:gd name="T65" fmla="*/ 12 h 651"/>
                <a:gd name="T66" fmla="*/ 304 w 494"/>
                <a:gd name="T67" fmla="*/ 5 h 651"/>
                <a:gd name="T68" fmla="*/ 256 w 494"/>
                <a:gd name="T69" fmla="*/ 0 h 651"/>
                <a:gd name="T70" fmla="*/ 231 w 494"/>
                <a:gd name="T71" fmla="*/ 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4" h="651">
                  <a:moveTo>
                    <a:pt x="231" y="0"/>
                  </a:moveTo>
                  <a:lnTo>
                    <a:pt x="231" y="0"/>
                  </a:lnTo>
                  <a:lnTo>
                    <a:pt x="203" y="0"/>
                  </a:lnTo>
                  <a:lnTo>
                    <a:pt x="176" y="3"/>
                  </a:lnTo>
                  <a:lnTo>
                    <a:pt x="147" y="6"/>
                  </a:lnTo>
                  <a:lnTo>
                    <a:pt x="121" y="10"/>
                  </a:lnTo>
                  <a:lnTo>
                    <a:pt x="97" y="16"/>
                  </a:lnTo>
                  <a:lnTo>
                    <a:pt x="73" y="22"/>
                  </a:lnTo>
                  <a:lnTo>
                    <a:pt x="51" y="30"/>
                  </a:lnTo>
                  <a:lnTo>
                    <a:pt x="32" y="38"/>
                  </a:lnTo>
                  <a:lnTo>
                    <a:pt x="32" y="38"/>
                  </a:lnTo>
                  <a:lnTo>
                    <a:pt x="48" y="62"/>
                  </a:lnTo>
                  <a:lnTo>
                    <a:pt x="62" y="88"/>
                  </a:lnTo>
                  <a:lnTo>
                    <a:pt x="74" y="114"/>
                  </a:lnTo>
                  <a:lnTo>
                    <a:pt x="85" y="142"/>
                  </a:lnTo>
                  <a:lnTo>
                    <a:pt x="92" y="171"/>
                  </a:lnTo>
                  <a:lnTo>
                    <a:pt x="99" y="200"/>
                  </a:lnTo>
                  <a:lnTo>
                    <a:pt x="102" y="231"/>
                  </a:lnTo>
                  <a:lnTo>
                    <a:pt x="104" y="262"/>
                  </a:lnTo>
                  <a:lnTo>
                    <a:pt x="104" y="262"/>
                  </a:lnTo>
                  <a:lnTo>
                    <a:pt x="103" y="280"/>
                  </a:lnTo>
                  <a:lnTo>
                    <a:pt x="102" y="299"/>
                  </a:lnTo>
                  <a:lnTo>
                    <a:pt x="100" y="317"/>
                  </a:lnTo>
                  <a:lnTo>
                    <a:pt x="97" y="336"/>
                  </a:lnTo>
                  <a:lnTo>
                    <a:pt x="92" y="353"/>
                  </a:lnTo>
                  <a:lnTo>
                    <a:pt x="88" y="370"/>
                  </a:lnTo>
                  <a:lnTo>
                    <a:pt x="82" y="388"/>
                  </a:lnTo>
                  <a:lnTo>
                    <a:pt x="76" y="405"/>
                  </a:lnTo>
                  <a:lnTo>
                    <a:pt x="68" y="421"/>
                  </a:lnTo>
                  <a:lnTo>
                    <a:pt x="61" y="437"/>
                  </a:lnTo>
                  <a:lnTo>
                    <a:pt x="52" y="452"/>
                  </a:lnTo>
                  <a:lnTo>
                    <a:pt x="44" y="468"/>
                  </a:lnTo>
                  <a:lnTo>
                    <a:pt x="34" y="482"/>
                  </a:lnTo>
                  <a:lnTo>
                    <a:pt x="23" y="496"/>
                  </a:lnTo>
                  <a:lnTo>
                    <a:pt x="12" y="510"/>
                  </a:lnTo>
                  <a:lnTo>
                    <a:pt x="0" y="523"/>
                  </a:lnTo>
                  <a:lnTo>
                    <a:pt x="0" y="523"/>
                  </a:lnTo>
                  <a:lnTo>
                    <a:pt x="28" y="535"/>
                  </a:lnTo>
                  <a:lnTo>
                    <a:pt x="57" y="549"/>
                  </a:lnTo>
                  <a:lnTo>
                    <a:pt x="69" y="557"/>
                  </a:lnTo>
                  <a:lnTo>
                    <a:pt x="82" y="565"/>
                  </a:lnTo>
                  <a:lnTo>
                    <a:pt x="95" y="575"/>
                  </a:lnTo>
                  <a:lnTo>
                    <a:pt x="107" y="584"/>
                  </a:lnTo>
                  <a:lnTo>
                    <a:pt x="107" y="584"/>
                  </a:lnTo>
                  <a:lnTo>
                    <a:pt x="121" y="597"/>
                  </a:lnTo>
                  <a:lnTo>
                    <a:pt x="135" y="613"/>
                  </a:lnTo>
                  <a:lnTo>
                    <a:pt x="148" y="631"/>
                  </a:lnTo>
                  <a:lnTo>
                    <a:pt x="154" y="641"/>
                  </a:lnTo>
                  <a:lnTo>
                    <a:pt x="159" y="651"/>
                  </a:lnTo>
                  <a:lnTo>
                    <a:pt x="494" y="123"/>
                  </a:lnTo>
                  <a:lnTo>
                    <a:pt x="494" y="123"/>
                  </a:lnTo>
                  <a:lnTo>
                    <a:pt x="492" y="103"/>
                  </a:lnTo>
                  <a:lnTo>
                    <a:pt x="492" y="103"/>
                  </a:lnTo>
                  <a:lnTo>
                    <a:pt x="492" y="98"/>
                  </a:lnTo>
                  <a:lnTo>
                    <a:pt x="491" y="92"/>
                  </a:lnTo>
                  <a:lnTo>
                    <a:pt x="489" y="87"/>
                  </a:lnTo>
                  <a:lnTo>
                    <a:pt x="487" y="82"/>
                  </a:lnTo>
                  <a:lnTo>
                    <a:pt x="479" y="72"/>
                  </a:lnTo>
                  <a:lnTo>
                    <a:pt x="471" y="63"/>
                  </a:lnTo>
                  <a:lnTo>
                    <a:pt x="459" y="53"/>
                  </a:lnTo>
                  <a:lnTo>
                    <a:pt x="445" y="45"/>
                  </a:lnTo>
                  <a:lnTo>
                    <a:pt x="430" y="37"/>
                  </a:lnTo>
                  <a:lnTo>
                    <a:pt x="411" y="30"/>
                  </a:lnTo>
                  <a:lnTo>
                    <a:pt x="393" y="23"/>
                  </a:lnTo>
                  <a:lnTo>
                    <a:pt x="372" y="18"/>
                  </a:lnTo>
                  <a:lnTo>
                    <a:pt x="351" y="12"/>
                  </a:lnTo>
                  <a:lnTo>
                    <a:pt x="328" y="8"/>
                  </a:lnTo>
                  <a:lnTo>
                    <a:pt x="304" y="5"/>
                  </a:lnTo>
                  <a:lnTo>
                    <a:pt x="280" y="3"/>
                  </a:lnTo>
                  <a:lnTo>
                    <a:pt x="256" y="0"/>
                  </a:lnTo>
                  <a:lnTo>
                    <a:pt x="231" y="0"/>
                  </a:lnTo>
                  <a:lnTo>
                    <a:pt x="2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188">
              <a:extLst>
                <a:ext uri="{FF2B5EF4-FFF2-40B4-BE49-F238E27FC236}">
                  <a16:creationId xmlns:a16="http://schemas.microsoft.com/office/drawing/2014/main" id="{75FF6613-81DF-BF84-085F-11827F444D95}"/>
                </a:ext>
              </a:extLst>
            </p:cNvPr>
            <p:cNvSpPr>
              <a:spLocks/>
            </p:cNvSpPr>
            <p:nvPr/>
          </p:nvSpPr>
          <p:spPr bwMode="auto">
            <a:xfrm>
              <a:off x="4019550" y="1900239"/>
              <a:ext cx="122238" cy="68263"/>
            </a:xfrm>
            <a:custGeom>
              <a:avLst/>
              <a:gdLst>
                <a:gd name="T0" fmla="*/ 270 w 540"/>
                <a:gd name="T1" fmla="*/ 0 h 296"/>
                <a:gd name="T2" fmla="*/ 270 w 540"/>
                <a:gd name="T3" fmla="*/ 0 h 296"/>
                <a:gd name="T4" fmla="*/ 244 w 540"/>
                <a:gd name="T5" fmla="*/ 0 h 296"/>
                <a:gd name="T6" fmla="*/ 219 w 540"/>
                <a:gd name="T7" fmla="*/ 2 h 296"/>
                <a:gd name="T8" fmla="*/ 194 w 540"/>
                <a:gd name="T9" fmla="*/ 4 h 296"/>
                <a:gd name="T10" fmla="*/ 170 w 540"/>
                <a:gd name="T11" fmla="*/ 8 h 296"/>
                <a:gd name="T12" fmla="*/ 148 w 540"/>
                <a:gd name="T13" fmla="*/ 13 h 296"/>
                <a:gd name="T14" fmla="*/ 126 w 540"/>
                <a:gd name="T15" fmla="*/ 17 h 296"/>
                <a:gd name="T16" fmla="*/ 104 w 540"/>
                <a:gd name="T17" fmla="*/ 24 h 296"/>
                <a:gd name="T18" fmla="*/ 85 w 540"/>
                <a:gd name="T19" fmla="*/ 30 h 296"/>
                <a:gd name="T20" fmla="*/ 68 w 540"/>
                <a:gd name="T21" fmla="*/ 38 h 296"/>
                <a:gd name="T22" fmla="*/ 51 w 540"/>
                <a:gd name="T23" fmla="*/ 46 h 296"/>
                <a:gd name="T24" fmla="*/ 37 w 540"/>
                <a:gd name="T25" fmla="*/ 55 h 296"/>
                <a:gd name="T26" fmla="*/ 26 w 540"/>
                <a:gd name="T27" fmla="*/ 64 h 296"/>
                <a:gd name="T28" fmla="*/ 16 w 540"/>
                <a:gd name="T29" fmla="*/ 73 h 296"/>
                <a:gd name="T30" fmla="*/ 9 w 540"/>
                <a:gd name="T31" fmla="*/ 83 h 296"/>
                <a:gd name="T32" fmla="*/ 6 w 540"/>
                <a:gd name="T33" fmla="*/ 88 h 296"/>
                <a:gd name="T34" fmla="*/ 5 w 540"/>
                <a:gd name="T35" fmla="*/ 94 h 296"/>
                <a:gd name="T36" fmla="*/ 3 w 540"/>
                <a:gd name="T37" fmla="*/ 99 h 296"/>
                <a:gd name="T38" fmla="*/ 3 w 540"/>
                <a:gd name="T39" fmla="*/ 105 h 296"/>
                <a:gd name="T40" fmla="*/ 3 w 540"/>
                <a:gd name="T41" fmla="*/ 105 h 296"/>
                <a:gd name="T42" fmla="*/ 2 w 540"/>
                <a:gd name="T43" fmla="*/ 118 h 296"/>
                <a:gd name="T44" fmla="*/ 1 w 540"/>
                <a:gd name="T45" fmla="*/ 156 h 296"/>
                <a:gd name="T46" fmla="*/ 0 w 540"/>
                <a:gd name="T47" fmla="*/ 217 h 296"/>
                <a:gd name="T48" fmla="*/ 0 w 540"/>
                <a:gd name="T49" fmla="*/ 254 h 296"/>
                <a:gd name="T50" fmla="*/ 1 w 540"/>
                <a:gd name="T51" fmla="*/ 296 h 296"/>
                <a:gd name="T52" fmla="*/ 538 w 540"/>
                <a:gd name="T53" fmla="*/ 296 h 296"/>
                <a:gd name="T54" fmla="*/ 538 w 540"/>
                <a:gd name="T55" fmla="*/ 296 h 296"/>
                <a:gd name="T56" fmla="*/ 539 w 540"/>
                <a:gd name="T57" fmla="*/ 254 h 296"/>
                <a:gd name="T58" fmla="*/ 540 w 540"/>
                <a:gd name="T59" fmla="*/ 217 h 296"/>
                <a:gd name="T60" fmla="*/ 539 w 540"/>
                <a:gd name="T61" fmla="*/ 156 h 296"/>
                <a:gd name="T62" fmla="*/ 538 w 540"/>
                <a:gd name="T63" fmla="*/ 118 h 296"/>
                <a:gd name="T64" fmla="*/ 537 w 540"/>
                <a:gd name="T65" fmla="*/ 105 h 296"/>
                <a:gd name="T66" fmla="*/ 537 w 540"/>
                <a:gd name="T67" fmla="*/ 105 h 296"/>
                <a:gd name="T68" fmla="*/ 536 w 540"/>
                <a:gd name="T69" fmla="*/ 99 h 296"/>
                <a:gd name="T70" fmla="*/ 535 w 540"/>
                <a:gd name="T71" fmla="*/ 94 h 296"/>
                <a:gd name="T72" fmla="*/ 534 w 540"/>
                <a:gd name="T73" fmla="*/ 88 h 296"/>
                <a:gd name="T74" fmla="*/ 531 w 540"/>
                <a:gd name="T75" fmla="*/ 83 h 296"/>
                <a:gd name="T76" fmla="*/ 524 w 540"/>
                <a:gd name="T77" fmla="*/ 73 h 296"/>
                <a:gd name="T78" fmla="*/ 514 w 540"/>
                <a:gd name="T79" fmla="*/ 64 h 296"/>
                <a:gd name="T80" fmla="*/ 503 w 540"/>
                <a:gd name="T81" fmla="*/ 55 h 296"/>
                <a:gd name="T82" fmla="*/ 488 w 540"/>
                <a:gd name="T83" fmla="*/ 46 h 296"/>
                <a:gd name="T84" fmla="*/ 472 w 540"/>
                <a:gd name="T85" fmla="*/ 38 h 296"/>
                <a:gd name="T86" fmla="*/ 454 w 540"/>
                <a:gd name="T87" fmla="*/ 30 h 296"/>
                <a:gd name="T88" fmla="*/ 434 w 540"/>
                <a:gd name="T89" fmla="*/ 24 h 296"/>
                <a:gd name="T90" fmla="*/ 414 w 540"/>
                <a:gd name="T91" fmla="*/ 17 h 296"/>
                <a:gd name="T92" fmla="*/ 392 w 540"/>
                <a:gd name="T93" fmla="*/ 13 h 296"/>
                <a:gd name="T94" fmla="*/ 368 w 540"/>
                <a:gd name="T95" fmla="*/ 8 h 296"/>
                <a:gd name="T96" fmla="*/ 345 w 540"/>
                <a:gd name="T97" fmla="*/ 4 h 296"/>
                <a:gd name="T98" fmla="*/ 320 w 540"/>
                <a:gd name="T99" fmla="*/ 2 h 296"/>
                <a:gd name="T100" fmla="*/ 295 w 540"/>
                <a:gd name="T101" fmla="*/ 0 h 296"/>
                <a:gd name="T102" fmla="*/ 270 w 540"/>
                <a:gd name="T103" fmla="*/ 0 h 296"/>
                <a:gd name="T104" fmla="*/ 270 w 540"/>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296">
                  <a:moveTo>
                    <a:pt x="270" y="0"/>
                  </a:moveTo>
                  <a:lnTo>
                    <a:pt x="270" y="0"/>
                  </a:lnTo>
                  <a:lnTo>
                    <a:pt x="244" y="0"/>
                  </a:lnTo>
                  <a:lnTo>
                    <a:pt x="219" y="2"/>
                  </a:lnTo>
                  <a:lnTo>
                    <a:pt x="194" y="4"/>
                  </a:lnTo>
                  <a:lnTo>
                    <a:pt x="170" y="8"/>
                  </a:lnTo>
                  <a:lnTo>
                    <a:pt x="148" y="13"/>
                  </a:lnTo>
                  <a:lnTo>
                    <a:pt x="126" y="17"/>
                  </a:lnTo>
                  <a:lnTo>
                    <a:pt x="104" y="24"/>
                  </a:lnTo>
                  <a:lnTo>
                    <a:pt x="85" y="30"/>
                  </a:lnTo>
                  <a:lnTo>
                    <a:pt x="68" y="38"/>
                  </a:lnTo>
                  <a:lnTo>
                    <a:pt x="51" y="46"/>
                  </a:lnTo>
                  <a:lnTo>
                    <a:pt x="37" y="55"/>
                  </a:lnTo>
                  <a:lnTo>
                    <a:pt x="26" y="64"/>
                  </a:lnTo>
                  <a:lnTo>
                    <a:pt x="16" y="73"/>
                  </a:lnTo>
                  <a:lnTo>
                    <a:pt x="9" y="83"/>
                  </a:lnTo>
                  <a:lnTo>
                    <a:pt x="6" y="88"/>
                  </a:lnTo>
                  <a:lnTo>
                    <a:pt x="5" y="94"/>
                  </a:lnTo>
                  <a:lnTo>
                    <a:pt x="3" y="99"/>
                  </a:lnTo>
                  <a:lnTo>
                    <a:pt x="3" y="105"/>
                  </a:lnTo>
                  <a:lnTo>
                    <a:pt x="3" y="105"/>
                  </a:lnTo>
                  <a:lnTo>
                    <a:pt x="2" y="118"/>
                  </a:lnTo>
                  <a:lnTo>
                    <a:pt x="1" y="156"/>
                  </a:lnTo>
                  <a:lnTo>
                    <a:pt x="0" y="217"/>
                  </a:lnTo>
                  <a:lnTo>
                    <a:pt x="0" y="254"/>
                  </a:lnTo>
                  <a:lnTo>
                    <a:pt x="1" y="296"/>
                  </a:lnTo>
                  <a:lnTo>
                    <a:pt x="538" y="296"/>
                  </a:lnTo>
                  <a:lnTo>
                    <a:pt x="538" y="296"/>
                  </a:lnTo>
                  <a:lnTo>
                    <a:pt x="539" y="254"/>
                  </a:lnTo>
                  <a:lnTo>
                    <a:pt x="540" y="217"/>
                  </a:lnTo>
                  <a:lnTo>
                    <a:pt x="539" y="156"/>
                  </a:lnTo>
                  <a:lnTo>
                    <a:pt x="538" y="118"/>
                  </a:lnTo>
                  <a:lnTo>
                    <a:pt x="537" y="105"/>
                  </a:lnTo>
                  <a:lnTo>
                    <a:pt x="537" y="105"/>
                  </a:lnTo>
                  <a:lnTo>
                    <a:pt x="536" y="99"/>
                  </a:lnTo>
                  <a:lnTo>
                    <a:pt x="535" y="94"/>
                  </a:lnTo>
                  <a:lnTo>
                    <a:pt x="534" y="88"/>
                  </a:lnTo>
                  <a:lnTo>
                    <a:pt x="531" y="83"/>
                  </a:lnTo>
                  <a:lnTo>
                    <a:pt x="524" y="73"/>
                  </a:lnTo>
                  <a:lnTo>
                    <a:pt x="514" y="64"/>
                  </a:lnTo>
                  <a:lnTo>
                    <a:pt x="503" y="55"/>
                  </a:lnTo>
                  <a:lnTo>
                    <a:pt x="488" y="46"/>
                  </a:lnTo>
                  <a:lnTo>
                    <a:pt x="472" y="38"/>
                  </a:lnTo>
                  <a:lnTo>
                    <a:pt x="454" y="30"/>
                  </a:lnTo>
                  <a:lnTo>
                    <a:pt x="434" y="24"/>
                  </a:lnTo>
                  <a:lnTo>
                    <a:pt x="414" y="17"/>
                  </a:lnTo>
                  <a:lnTo>
                    <a:pt x="392" y="13"/>
                  </a:lnTo>
                  <a:lnTo>
                    <a:pt x="368" y="8"/>
                  </a:lnTo>
                  <a:lnTo>
                    <a:pt x="345" y="4"/>
                  </a:lnTo>
                  <a:lnTo>
                    <a:pt x="320" y="2"/>
                  </a:lnTo>
                  <a:lnTo>
                    <a:pt x="295" y="0"/>
                  </a:lnTo>
                  <a:lnTo>
                    <a:pt x="270"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189">
              <a:extLst>
                <a:ext uri="{FF2B5EF4-FFF2-40B4-BE49-F238E27FC236}">
                  <a16:creationId xmlns:a16="http://schemas.microsoft.com/office/drawing/2014/main" id="{34E6C9BF-9140-811D-00B3-4A40E085DB42}"/>
                </a:ext>
              </a:extLst>
            </p:cNvPr>
            <p:cNvSpPr>
              <a:spLocks/>
            </p:cNvSpPr>
            <p:nvPr/>
          </p:nvSpPr>
          <p:spPr bwMode="auto">
            <a:xfrm>
              <a:off x="3770313" y="1990726"/>
              <a:ext cx="622300" cy="317500"/>
            </a:xfrm>
            <a:custGeom>
              <a:avLst/>
              <a:gdLst>
                <a:gd name="T0" fmla="*/ 1858 w 2742"/>
                <a:gd name="T1" fmla="*/ 0 h 1397"/>
                <a:gd name="T2" fmla="*/ 884 w 2742"/>
                <a:gd name="T3" fmla="*/ 0 h 1397"/>
                <a:gd name="T4" fmla="*/ 0 w 2742"/>
                <a:gd name="T5" fmla="*/ 1397 h 1397"/>
                <a:gd name="T6" fmla="*/ 2742 w 2742"/>
                <a:gd name="T7" fmla="*/ 1397 h 1397"/>
                <a:gd name="T8" fmla="*/ 1858 w 2742"/>
                <a:gd name="T9" fmla="*/ 0 h 1397"/>
              </a:gdLst>
              <a:ahLst/>
              <a:cxnLst>
                <a:cxn ang="0">
                  <a:pos x="T0" y="T1"/>
                </a:cxn>
                <a:cxn ang="0">
                  <a:pos x="T2" y="T3"/>
                </a:cxn>
                <a:cxn ang="0">
                  <a:pos x="T4" y="T5"/>
                </a:cxn>
                <a:cxn ang="0">
                  <a:pos x="T6" y="T7"/>
                </a:cxn>
                <a:cxn ang="0">
                  <a:pos x="T8" y="T9"/>
                </a:cxn>
              </a:cxnLst>
              <a:rect l="0" t="0" r="r" b="b"/>
              <a:pathLst>
                <a:path w="2742" h="1397">
                  <a:moveTo>
                    <a:pt x="1858" y="0"/>
                  </a:moveTo>
                  <a:lnTo>
                    <a:pt x="884" y="0"/>
                  </a:lnTo>
                  <a:lnTo>
                    <a:pt x="0" y="1397"/>
                  </a:lnTo>
                  <a:lnTo>
                    <a:pt x="2742" y="1397"/>
                  </a:lnTo>
                  <a:lnTo>
                    <a:pt x="1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2" name="Freeform 132">
            <a:extLst>
              <a:ext uri="{FF2B5EF4-FFF2-40B4-BE49-F238E27FC236}">
                <a16:creationId xmlns:a16="http://schemas.microsoft.com/office/drawing/2014/main" id="{0ACA0303-3BD4-8CA6-8E42-F282DE983E72}"/>
              </a:ext>
            </a:extLst>
          </p:cNvPr>
          <p:cNvSpPr>
            <a:spLocks noChangeAspect="1" noEditPoints="1"/>
          </p:cNvSpPr>
          <p:nvPr/>
        </p:nvSpPr>
        <p:spPr bwMode="auto">
          <a:xfrm>
            <a:off x="5803275" y="4351850"/>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43" name="Grafika 42" descr="Monety">
            <a:extLst>
              <a:ext uri="{FF2B5EF4-FFF2-40B4-BE49-F238E27FC236}">
                <a16:creationId xmlns:a16="http://schemas.microsoft.com/office/drawing/2014/main" id="{07D95015-2C7B-48BD-42D0-C10134F4D1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802516" y="4331026"/>
            <a:ext cx="244313" cy="244313"/>
          </a:xfrm>
          <a:prstGeom prst="rect">
            <a:avLst/>
          </a:prstGeom>
        </p:spPr>
      </p:pic>
      <p:pic>
        <p:nvPicPr>
          <p:cNvPr id="44" name="Grafika 43" descr="Opinia klienta">
            <a:extLst>
              <a:ext uri="{FF2B5EF4-FFF2-40B4-BE49-F238E27FC236}">
                <a16:creationId xmlns:a16="http://schemas.microsoft.com/office/drawing/2014/main" id="{78BC6731-B2BB-8C5C-4D32-FEC249DFB02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97522" y="4324116"/>
            <a:ext cx="259538" cy="259538"/>
          </a:xfrm>
          <a:prstGeom prst="rect">
            <a:avLst/>
          </a:prstGeom>
        </p:spPr>
      </p:pic>
      <p:graphicFrame>
        <p:nvGraphicFramePr>
          <p:cNvPr id="47" name="Wykres 46">
            <a:extLst>
              <a:ext uri="{FF2B5EF4-FFF2-40B4-BE49-F238E27FC236}">
                <a16:creationId xmlns:a16="http://schemas.microsoft.com/office/drawing/2014/main" id="{85BE152D-2A45-E9E3-C828-6AC4D8257877}"/>
              </a:ext>
            </a:extLst>
          </p:cNvPr>
          <p:cNvGraphicFramePr/>
          <p:nvPr>
            <p:extLst>
              <p:ext uri="{D42A27DB-BD31-4B8C-83A1-F6EECF244321}">
                <p14:modId xmlns:p14="http://schemas.microsoft.com/office/powerpoint/2010/main" val="2818562290"/>
              </p:ext>
            </p:extLst>
          </p:nvPr>
        </p:nvGraphicFramePr>
        <p:xfrm>
          <a:off x="256570" y="1397000"/>
          <a:ext cx="8362644" cy="2806328"/>
        </p:xfrm>
        <a:graphic>
          <a:graphicData uri="http://schemas.openxmlformats.org/drawingml/2006/chart">
            <c:chart xmlns:c="http://schemas.openxmlformats.org/drawingml/2006/chart" xmlns:r="http://schemas.openxmlformats.org/officeDocument/2006/relationships" r:id="rId9"/>
          </a:graphicData>
        </a:graphic>
      </p:graphicFrame>
      <p:grpSp>
        <p:nvGrpSpPr>
          <p:cNvPr id="48" name="Grupa 47">
            <a:extLst>
              <a:ext uri="{FF2B5EF4-FFF2-40B4-BE49-F238E27FC236}">
                <a16:creationId xmlns:a16="http://schemas.microsoft.com/office/drawing/2014/main" id="{B9F8AAF0-ACE0-1E48-6189-6C537F19D189}"/>
              </a:ext>
            </a:extLst>
          </p:cNvPr>
          <p:cNvGrpSpPr>
            <a:grpSpLocks noChangeAspect="1"/>
          </p:cNvGrpSpPr>
          <p:nvPr/>
        </p:nvGrpSpPr>
        <p:grpSpPr>
          <a:xfrm>
            <a:off x="7566594" y="1484229"/>
            <a:ext cx="399294" cy="453531"/>
            <a:chOff x="8001129" y="3982537"/>
            <a:chExt cx="284805" cy="323493"/>
          </a:xfrm>
          <a:solidFill>
            <a:srgbClr val="42BEBD"/>
          </a:solidFill>
        </p:grpSpPr>
        <p:sp>
          <p:nvSpPr>
            <p:cNvPr id="51" name="Freeform 167">
              <a:extLst>
                <a:ext uri="{FF2B5EF4-FFF2-40B4-BE49-F238E27FC236}">
                  <a16:creationId xmlns:a16="http://schemas.microsoft.com/office/drawing/2014/main" id="{7DA8B8E4-AD4C-49DF-4C92-3CB5CE2BE3CA}"/>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68">
              <a:extLst>
                <a:ext uri="{FF2B5EF4-FFF2-40B4-BE49-F238E27FC236}">
                  <a16:creationId xmlns:a16="http://schemas.microsoft.com/office/drawing/2014/main" id="{A7FEF6B0-08E8-A80E-FFA3-5BF2C69835DC}"/>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dirty="0"/>
            </a:p>
          </p:txBody>
        </p:sp>
        <p:sp>
          <p:nvSpPr>
            <p:cNvPr id="53" name="Freeform 169">
              <a:extLst>
                <a:ext uri="{FF2B5EF4-FFF2-40B4-BE49-F238E27FC236}">
                  <a16:creationId xmlns:a16="http://schemas.microsoft.com/office/drawing/2014/main" id="{5170DD2C-F33D-7527-1A36-27227703AA5A}"/>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solidFill>
              <a:srgbClr val="BFB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Symbol zastępczy tekstu 7">
            <a:extLst>
              <a:ext uri="{FF2B5EF4-FFF2-40B4-BE49-F238E27FC236}">
                <a16:creationId xmlns:a16="http://schemas.microsoft.com/office/drawing/2014/main" id="{3E2D7B18-9918-6F26-8372-FE2D759C14E1}"/>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status zawodowy, pracujący n=680, emeryt, rencista=265, niepracujący n=77</a:t>
            </a:r>
          </a:p>
        </p:txBody>
      </p:sp>
      <p:sp>
        <p:nvSpPr>
          <p:cNvPr id="7" name="Symbol zastępczy tekstu 7">
            <a:extLst>
              <a:ext uri="{FF2B5EF4-FFF2-40B4-BE49-F238E27FC236}">
                <a16:creationId xmlns:a16="http://schemas.microsoft.com/office/drawing/2014/main" id="{EA53AC97-6F9D-9961-A87E-1C6D683584C3}"/>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2487330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ymbol zastępczy tekstu 2">
            <a:extLst>
              <a:ext uri="{FF2B5EF4-FFF2-40B4-BE49-F238E27FC236}">
                <a16:creationId xmlns:a16="http://schemas.microsoft.com/office/drawing/2014/main" id="{83217235-B7D4-48A3-AC17-7DB628BF8D0C}"/>
              </a:ext>
            </a:extLst>
          </p:cNvPr>
          <p:cNvSpPr>
            <a:spLocks noGrp="1"/>
          </p:cNvSpPr>
          <p:nvPr>
            <p:ph type="body" sz="quarter" idx="11"/>
          </p:nvPr>
        </p:nvSpPr>
        <p:spPr>
          <a:xfrm>
            <a:off x="333052" y="908050"/>
            <a:ext cx="8487419" cy="1080790"/>
          </a:xfrm>
        </p:spPr>
        <p:txBody>
          <a:bodyPr/>
          <a:lstStyle/>
          <a:p>
            <a:pPr algn="just"/>
            <a:r>
              <a:rPr lang="pl-PL" sz="1100"/>
              <a:t>P5. Od czego Pana(i) zdaniem w największym stopniu zależy stan środowiska? Proszę podać co najwyżej trzy odpowiedzi.</a:t>
            </a:r>
          </a:p>
          <a:p>
            <a:pPr algn="just"/>
            <a:r>
              <a:rPr lang="pl-PL" sz="800" i="1">
                <a:solidFill>
                  <a:srgbClr val="CDCDCD"/>
                </a:solidFill>
              </a:rPr>
              <a:t>Pytanie wielokrotnego </a:t>
            </a:r>
            <a:r>
              <a:rPr lang="pl-PL" sz="800" i="1">
                <a:solidFill>
                  <a:schemeClr val="bg1">
                    <a:lumMod val="75000"/>
                  </a:schemeClr>
                </a:solidFill>
              </a:rPr>
              <a:t>wyboru.</a:t>
            </a:r>
          </a:p>
        </p:txBody>
      </p:sp>
      <p:grpSp>
        <p:nvGrpSpPr>
          <p:cNvPr id="128" name="Grupa 127">
            <a:extLst>
              <a:ext uri="{FF2B5EF4-FFF2-40B4-BE49-F238E27FC236}">
                <a16:creationId xmlns:a16="http://schemas.microsoft.com/office/drawing/2014/main" id="{ED094D71-2CB6-4DDE-83E3-B7C92E493BC7}"/>
              </a:ext>
            </a:extLst>
          </p:cNvPr>
          <p:cNvGrpSpPr/>
          <p:nvPr/>
        </p:nvGrpSpPr>
        <p:grpSpPr>
          <a:xfrm>
            <a:off x="256569" y="186558"/>
            <a:ext cx="351010" cy="426759"/>
            <a:chOff x="3635896" y="1196752"/>
            <a:chExt cx="1170966" cy="1423665"/>
          </a:xfrm>
        </p:grpSpPr>
        <p:sp>
          <p:nvSpPr>
            <p:cNvPr id="129" name="Freeform 8">
              <a:extLst>
                <a:ext uri="{FF2B5EF4-FFF2-40B4-BE49-F238E27FC236}">
                  <a16:creationId xmlns:a16="http://schemas.microsoft.com/office/drawing/2014/main" id="{CDE75A18-C3C8-4141-A8F1-714229F3DD3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30" name="Grafika 129" descr="Drzewo liściaste">
              <a:extLst>
                <a:ext uri="{FF2B5EF4-FFF2-40B4-BE49-F238E27FC236}">
                  <a16:creationId xmlns:a16="http://schemas.microsoft.com/office/drawing/2014/main" id="{D5E479B6-56C2-482C-8B12-39A87798AD2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131" name="Symbol zastępczy tekstu 1">
            <a:extLst>
              <a:ext uri="{FF2B5EF4-FFF2-40B4-BE49-F238E27FC236}">
                <a16:creationId xmlns:a16="http://schemas.microsoft.com/office/drawing/2014/main" id="{03CC621E-3F95-4180-A21E-EE3DB00449B9}"/>
              </a:ext>
            </a:extLst>
          </p:cNvPr>
          <p:cNvSpPr>
            <a:spLocks noGrp="1"/>
          </p:cNvSpPr>
          <p:nvPr>
            <p:ph type="body" sz="quarter" idx="10"/>
          </p:nvPr>
        </p:nvSpPr>
        <p:spPr>
          <a:xfrm>
            <a:off x="755650" y="186558"/>
            <a:ext cx="6552000" cy="370800"/>
          </a:xfrm>
          <a:prstGeom prst="rect">
            <a:avLst/>
          </a:prstGeom>
        </p:spPr>
        <p:txBody>
          <a:bodyPr lIns="198000"/>
          <a:lstStyle/>
          <a:p>
            <a:r>
              <a:rPr lang="pl-PL" sz="1600">
                <a:latin typeface="+mn-lt"/>
              </a:rPr>
              <a:t>Powody od których zależy stan środowiska</a:t>
            </a:r>
          </a:p>
        </p:txBody>
      </p:sp>
      <p:sp>
        <p:nvSpPr>
          <p:cNvPr id="133" name="Symbol zastępczy tekstu 12">
            <a:extLst>
              <a:ext uri="{FF2B5EF4-FFF2-40B4-BE49-F238E27FC236}">
                <a16:creationId xmlns:a16="http://schemas.microsoft.com/office/drawing/2014/main" id="{D3FB6827-5F3B-4007-9A3C-332B35FE1BC6}"/>
              </a:ext>
            </a:extLst>
          </p:cNvPr>
          <p:cNvSpPr>
            <a:spLocks noGrp="1"/>
          </p:cNvSpPr>
          <p:nvPr>
            <p:ph type="body" sz="quarter" idx="14"/>
          </p:nvPr>
        </p:nvSpPr>
        <p:spPr>
          <a:xfrm>
            <a:off x="755575" y="488145"/>
            <a:ext cx="6540575" cy="223836"/>
          </a:xfrm>
        </p:spPr>
        <p:txBody>
          <a:bodyPr/>
          <a:lstStyle/>
          <a:p>
            <a:r>
              <a:rPr lang="pl-PL"/>
              <a:t>Środowisko naturalne i jego ochrona</a:t>
            </a:r>
          </a:p>
          <a:p>
            <a:endParaRPr lang="pl-PL"/>
          </a:p>
        </p:txBody>
      </p:sp>
      <p:sp>
        <p:nvSpPr>
          <p:cNvPr id="2" name="Symbol zastępczy tekstu 7">
            <a:extLst>
              <a:ext uri="{FF2B5EF4-FFF2-40B4-BE49-F238E27FC236}">
                <a16:creationId xmlns:a16="http://schemas.microsoft.com/office/drawing/2014/main" id="{ABF103F3-CE54-4C62-8A35-8A67A810F4B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4" name="pole tekstowe 3">
            <a:extLst>
              <a:ext uri="{FF2B5EF4-FFF2-40B4-BE49-F238E27FC236}">
                <a16:creationId xmlns:a16="http://schemas.microsoft.com/office/drawing/2014/main" id="{1193B6E3-C3B1-2FAB-974B-978AEEB938A5}"/>
              </a:ext>
            </a:extLst>
          </p:cNvPr>
          <p:cNvSpPr txBox="1"/>
          <p:nvPr/>
        </p:nvSpPr>
        <p:spPr>
          <a:xfrm>
            <a:off x="3745615" y="1211712"/>
            <a:ext cx="1897380" cy="276999"/>
          </a:xfrm>
          <a:prstGeom prst="rect">
            <a:avLst/>
          </a:prstGeom>
          <a:noFill/>
        </p:spPr>
        <p:txBody>
          <a:bodyPr wrap="square" rtlCol="0">
            <a:spAutoFit/>
          </a:bodyPr>
          <a:lstStyle/>
          <a:p>
            <a:r>
              <a:rPr lang="pl-PL" sz="1200" dirty="0"/>
              <a:t>Region:</a:t>
            </a:r>
          </a:p>
        </p:txBody>
      </p:sp>
      <p:grpSp>
        <p:nvGrpSpPr>
          <p:cNvPr id="5" name="Grupa 4">
            <a:extLst>
              <a:ext uri="{FF2B5EF4-FFF2-40B4-BE49-F238E27FC236}">
                <a16:creationId xmlns:a16="http://schemas.microsoft.com/office/drawing/2014/main" id="{F5AF87A1-C68C-88F4-E44C-05FECB8F7D7D}"/>
              </a:ext>
            </a:extLst>
          </p:cNvPr>
          <p:cNvGrpSpPr/>
          <p:nvPr/>
        </p:nvGrpSpPr>
        <p:grpSpPr>
          <a:xfrm>
            <a:off x="3822493" y="1404811"/>
            <a:ext cx="3096273" cy="536854"/>
            <a:chOff x="603002" y="4450083"/>
            <a:chExt cx="3096273" cy="536854"/>
          </a:xfrm>
        </p:grpSpPr>
        <p:sp>
          <p:nvSpPr>
            <p:cNvPr id="6" name="pole tekstowe 5">
              <a:extLst>
                <a:ext uri="{FF2B5EF4-FFF2-40B4-BE49-F238E27FC236}">
                  <a16:creationId xmlns:a16="http://schemas.microsoft.com/office/drawing/2014/main" id="{747F7BB7-774E-60B4-F534-914CF9894D78}"/>
                </a:ext>
              </a:extLst>
            </p:cNvPr>
            <p:cNvSpPr txBox="1"/>
            <p:nvPr/>
          </p:nvSpPr>
          <p:spPr>
            <a:xfrm>
              <a:off x="647580" y="4450083"/>
              <a:ext cx="1793503" cy="230832"/>
            </a:xfrm>
            <a:prstGeom prst="rect">
              <a:avLst/>
            </a:prstGeom>
            <a:noFill/>
          </p:spPr>
          <p:txBody>
            <a:bodyPr wrap="square" rtlCol="0">
              <a:spAutoFit/>
            </a:bodyPr>
            <a:lstStyle/>
            <a:p>
              <a:r>
                <a:rPr lang="pl-PL" sz="900" dirty="0">
                  <a:solidFill>
                    <a:schemeClr val="tx1">
                      <a:lumMod val="75000"/>
                    </a:schemeClr>
                  </a:solidFill>
                </a:rPr>
                <a:t>północny </a:t>
              </a:r>
            </a:p>
          </p:txBody>
        </p:sp>
        <p:sp>
          <p:nvSpPr>
            <p:cNvPr id="7" name="Prostokąt 6">
              <a:extLst>
                <a:ext uri="{FF2B5EF4-FFF2-40B4-BE49-F238E27FC236}">
                  <a16:creationId xmlns:a16="http://schemas.microsoft.com/office/drawing/2014/main" id="{5E42F19C-55EB-8AD8-6D83-D59FA78F28F5}"/>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9" name="Prostokąt 8">
              <a:extLst>
                <a:ext uri="{FF2B5EF4-FFF2-40B4-BE49-F238E27FC236}">
                  <a16:creationId xmlns:a16="http://schemas.microsoft.com/office/drawing/2014/main" id="{1F5D2F26-76AB-8E31-011D-36DCF3D1A361}"/>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10" name="Prostokąt 9">
              <a:extLst>
                <a:ext uri="{FF2B5EF4-FFF2-40B4-BE49-F238E27FC236}">
                  <a16:creationId xmlns:a16="http://schemas.microsoft.com/office/drawing/2014/main" id="{B3ED2050-35AA-4012-4976-C6FAACFA9660}"/>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11" name="pole tekstowe 10">
              <a:extLst>
                <a:ext uri="{FF2B5EF4-FFF2-40B4-BE49-F238E27FC236}">
                  <a16:creationId xmlns:a16="http://schemas.microsoft.com/office/drawing/2014/main" id="{94575E06-5F9E-4517-A974-C3035CDEA22E}"/>
                </a:ext>
              </a:extLst>
            </p:cNvPr>
            <p:cNvSpPr txBox="1"/>
            <p:nvPr/>
          </p:nvSpPr>
          <p:spPr>
            <a:xfrm>
              <a:off x="647580" y="4592294"/>
              <a:ext cx="1793503" cy="230832"/>
            </a:xfrm>
            <a:prstGeom prst="rect">
              <a:avLst/>
            </a:prstGeom>
            <a:noFill/>
          </p:spPr>
          <p:txBody>
            <a:bodyPr wrap="square" rtlCol="0">
              <a:spAutoFit/>
            </a:bodyPr>
            <a:lstStyle/>
            <a:p>
              <a:r>
                <a:rPr lang="pl-PL" sz="900">
                  <a:solidFill>
                    <a:schemeClr val="tx1">
                      <a:lumMod val="75000"/>
                    </a:schemeClr>
                  </a:solidFill>
                </a:rPr>
                <a:t>wschodni</a:t>
              </a:r>
            </a:p>
          </p:txBody>
        </p:sp>
        <p:sp>
          <p:nvSpPr>
            <p:cNvPr id="12" name="pole tekstowe 11">
              <a:extLst>
                <a:ext uri="{FF2B5EF4-FFF2-40B4-BE49-F238E27FC236}">
                  <a16:creationId xmlns:a16="http://schemas.microsoft.com/office/drawing/2014/main" id="{0F865B33-B7D3-57AB-BD80-105C062F0042}"/>
                </a:ext>
              </a:extLst>
            </p:cNvPr>
            <p:cNvSpPr txBox="1"/>
            <p:nvPr/>
          </p:nvSpPr>
          <p:spPr>
            <a:xfrm>
              <a:off x="647580" y="4734505"/>
              <a:ext cx="1793503" cy="230832"/>
            </a:xfrm>
            <a:prstGeom prst="rect">
              <a:avLst/>
            </a:prstGeom>
            <a:noFill/>
          </p:spPr>
          <p:txBody>
            <a:bodyPr wrap="square" rtlCol="0">
              <a:spAutoFit/>
            </a:bodyPr>
            <a:lstStyle/>
            <a:p>
              <a:r>
                <a:rPr lang="pl-PL" sz="900">
                  <a:solidFill>
                    <a:schemeClr val="tx1">
                      <a:lumMod val="75000"/>
                    </a:schemeClr>
                  </a:solidFill>
                </a:rPr>
                <a:t>północno-zachodni</a:t>
              </a:r>
            </a:p>
          </p:txBody>
        </p:sp>
        <p:sp>
          <p:nvSpPr>
            <p:cNvPr id="13" name="pole tekstowe 12">
              <a:extLst>
                <a:ext uri="{FF2B5EF4-FFF2-40B4-BE49-F238E27FC236}">
                  <a16:creationId xmlns:a16="http://schemas.microsoft.com/office/drawing/2014/main" id="{11A14198-8909-054D-A48B-940A26D3563C}"/>
                </a:ext>
              </a:extLst>
            </p:cNvPr>
            <p:cNvSpPr txBox="1"/>
            <p:nvPr/>
          </p:nvSpPr>
          <p:spPr>
            <a:xfrm>
              <a:off x="1905279" y="4468067"/>
              <a:ext cx="1793503" cy="230832"/>
            </a:xfrm>
            <a:prstGeom prst="rect">
              <a:avLst/>
            </a:prstGeom>
            <a:noFill/>
          </p:spPr>
          <p:txBody>
            <a:bodyPr wrap="square" rtlCol="0">
              <a:spAutoFit/>
            </a:bodyPr>
            <a:lstStyle/>
            <a:p>
              <a:r>
                <a:rPr lang="pl-PL" sz="900" dirty="0">
                  <a:solidFill>
                    <a:schemeClr val="tx1">
                      <a:lumMod val="75000"/>
                    </a:schemeClr>
                  </a:solidFill>
                </a:rPr>
                <a:t>południowo-zachodni</a:t>
              </a:r>
            </a:p>
          </p:txBody>
        </p:sp>
        <p:sp>
          <p:nvSpPr>
            <p:cNvPr id="14" name="Prostokąt 13">
              <a:extLst>
                <a:ext uri="{FF2B5EF4-FFF2-40B4-BE49-F238E27FC236}">
                  <a16:creationId xmlns:a16="http://schemas.microsoft.com/office/drawing/2014/main" id="{C04273A0-7D1D-AE43-63A3-28EFE08BA8E7}"/>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15" name="Prostokąt 14">
              <a:extLst>
                <a:ext uri="{FF2B5EF4-FFF2-40B4-BE49-F238E27FC236}">
                  <a16:creationId xmlns:a16="http://schemas.microsoft.com/office/drawing/2014/main" id="{4C76CF0D-6427-6478-0015-944C07A85FE3}"/>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16" name="pole tekstowe 15">
              <a:extLst>
                <a:ext uri="{FF2B5EF4-FFF2-40B4-BE49-F238E27FC236}">
                  <a16:creationId xmlns:a16="http://schemas.microsoft.com/office/drawing/2014/main" id="{B7E7A232-029A-355A-A026-C2352374F6E8}"/>
                </a:ext>
              </a:extLst>
            </p:cNvPr>
            <p:cNvSpPr txBox="1"/>
            <p:nvPr/>
          </p:nvSpPr>
          <p:spPr>
            <a:xfrm>
              <a:off x="1905279" y="4610279"/>
              <a:ext cx="1793503" cy="230832"/>
            </a:xfrm>
            <a:prstGeom prst="rect">
              <a:avLst/>
            </a:prstGeom>
            <a:noFill/>
          </p:spPr>
          <p:txBody>
            <a:bodyPr wrap="square" rtlCol="0">
              <a:spAutoFit/>
            </a:bodyPr>
            <a:lstStyle/>
            <a:p>
              <a:r>
                <a:rPr lang="pl-PL" sz="900">
                  <a:solidFill>
                    <a:schemeClr val="tx1">
                      <a:lumMod val="75000"/>
                    </a:schemeClr>
                  </a:solidFill>
                </a:rPr>
                <a:t>centralny</a:t>
              </a:r>
            </a:p>
          </p:txBody>
        </p:sp>
        <p:sp>
          <p:nvSpPr>
            <p:cNvPr id="17" name="Prostokąt 16">
              <a:extLst>
                <a:ext uri="{FF2B5EF4-FFF2-40B4-BE49-F238E27FC236}">
                  <a16:creationId xmlns:a16="http://schemas.microsoft.com/office/drawing/2014/main" id="{D28D7896-A08C-E00A-2B14-C8A06F1F3A95}"/>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3" name="pole tekstowe 22">
              <a:extLst>
                <a:ext uri="{FF2B5EF4-FFF2-40B4-BE49-F238E27FC236}">
                  <a16:creationId xmlns:a16="http://schemas.microsoft.com/office/drawing/2014/main" id="{DADE6866-EC03-F79C-61C2-06A08B1946F3}"/>
                </a:ext>
              </a:extLst>
            </p:cNvPr>
            <p:cNvSpPr txBox="1"/>
            <p:nvPr/>
          </p:nvSpPr>
          <p:spPr>
            <a:xfrm>
              <a:off x="1905772" y="4756105"/>
              <a:ext cx="1793503" cy="230832"/>
            </a:xfrm>
            <a:prstGeom prst="rect">
              <a:avLst/>
            </a:prstGeom>
            <a:noFill/>
          </p:spPr>
          <p:txBody>
            <a:bodyPr wrap="square" rtlCol="0">
              <a:spAutoFit/>
            </a:bodyPr>
            <a:lstStyle/>
            <a:p>
              <a:r>
                <a:rPr lang="pl-PL" sz="900" dirty="0">
                  <a:solidFill>
                    <a:schemeClr val="tx1">
                      <a:lumMod val="75000"/>
                    </a:schemeClr>
                  </a:solidFill>
                </a:rPr>
                <a:t>południowy</a:t>
              </a:r>
            </a:p>
          </p:txBody>
        </p:sp>
      </p:grpSp>
      <p:grpSp>
        <p:nvGrpSpPr>
          <p:cNvPr id="24" name="Grupa 23">
            <a:extLst>
              <a:ext uri="{FF2B5EF4-FFF2-40B4-BE49-F238E27FC236}">
                <a16:creationId xmlns:a16="http://schemas.microsoft.com/office/drawing/2014/main" id="{7C49057F-5FDC-8140-5407-FB0985003359}"/>
              </a:ext>
            </a:extLst>
          </p:cNvPr>
          <p:cNvGrpSpPr>
            <a:grpSpLocks noChangeAspect="1"/>
          </p:cNvGrpSpPr>
          <p:nvPr/>
        </p:nvGrpSpPr>
        <p:grpSpPr>
          <a:xfrm>
            <a:off x="6974006" y="1235431"/>
            <a:ext cx="1591083" cy="1403007"/>
            <a:chOff x="2595563" y="1260475"/>
            <a:chExt cx="4719637" cy="4394381"/>
          </a:xfrm>
          <a:solidFill>
            <a:schemeClr val="bg2">
              <a:lumMod val="90000"/>
            </a:schemeClr>
          </a:solidFill>
        </p:grpSpPr>
        <p:sp>
          <p:nvSpPr>
            <p:cNvPr id="25" name="Freeform 1">
              <a:extLst>
                <a:ext uri="{FF2B5EF4-FFF2-40B4-BE49-F238E27FC236}">
                  <a16:creationId xmlns:a16="http://schemas.microsoft.com/office/drawing/2014/main" id="{4E668B97-BD82-E843-8974-4801141B2D39}"/>
                </a:ext>
              </a:extLst>
            </p:cNvPr>
            <p:cNvSpPr/>
            <p:nvPr/>
          </p:nvSpPr>
          <p:spPr>
            <a:xfrm>
              <a:off x="2595563" y="1457325"/>
              <a:ext cx="1314450" cy="1408113"/>
            </a:xfrm>
            <a:custGeom>
              <a:avLst/>
              <a:gdLst>
                <a:gd name="connsiteX0" fmla="*/ 0 w 1314713"/>
                <a:gd name="connsiteY0" fmla="*/ 1209368 h 1407418"/>
                <a:gd name="connsiteX1" fmla="*/ 105346 w 1314713"/>
                <a:gd name="connsiteY1" fmla="*/ 1087167 h 1407418"/>
                <a:gd name="connsiteX2" fmla="*/ 176981 w 1314713"/>
                <a:gd name="connsiteY2" fmla="*/ 910187 h 1407418"/>
                <a:gd name="connsiteX3" fmla="*/ 105346 w 1314713"/>
                <a:gd name="connsiteY3" fmla="*/ 556225 h 1407418"/>
                <a:gd name="connsiteX4" fmla="*/ 117987 w 1314713"/>
                <a:gd name="connsiteY4" fmla="*/ 450880 h 1407418"/>
                <a:gd name="connsiteX5" fmla="*/ 244402 w 1314713"/>
                <a:gd name="connsiteY5" fmla="*/ 429811 h 1407418"/>
                <a:gd name="connsiteX6" fmla="*/ 493018 w 1314713"/>
                <a:gd name="connsiteY6" fmla="*/ 316037 h 1407418"/>
                <a:gd name="connsiteX7" fmla="*/ 762702 w 1314713"/>
                <a:gd name="connsiteY7" fmla="*/ 265471 h 1407418"/>
                <a:gd name="connsiteX8" fmla="*/ 825910 w 1314713"/>
                <a:gd name="connsiteY8" fmla="*/ 227547 h 1407418"/>
                <a:gd name="connsiteX9" fmla="*/ 1023960 w 1314713"/>
                <a:gd name="connsiteY9" fmla="*/ 202264 h 1407418"/>
                <a:gd name="connsiteX10" fmla="*/ 1163016 w 1314713"/>
                <a:gd name="connsiteY10" fmla="*/ 46352 h 1407418"/>
                <a:gd name="connsiteX11" fmla="*/ 1238865 w 1314713"/>
                <a:gd name="connsiteY11" fmla="*/ 0 h 1407418"/>
                <a:gd name="connsiteX12" fmla="*/ 1272575 w 1314713"/>
                <a:gd name="connsiteY12" fmla="*/ 189623 h 1407418"/>
                <a:gd name="connsiteX13" fmla="*/ 1222009 w 1314713"/>
                <a:gd name="connsiteY13" fmla="*/ 257044 h 1407418"/>
                <a:gd name="connsiteX14" fmla="*/ 1276789 w 1314713"/>
                <a:gd name="connsiteY14" fmla="*/ 366603 h 1407418"/>
                <a:gd name="connsiteX15" fmla="*/ 1264148 w 1314713"/>
                <a:gd name="connsiteY15" fmla="*/ 450880 h 1407418"/>
                <a:gd name="connsiteX16" fmla="*/ 1314713 w 1314713"/>
                <a:gd name="connsiteY16" fmla="*/ 501446 h 1407418"/>
                <a:gd name="connsiteX17" fmla="*/ 1302072 w 1314713"/>
                <a:gd name="connsiteY17" fmla="*/ 530942 h 1407418"/>
                <a:gd name="connsiteX18" fmla="*/ 1268361 w 1314713"/>
                <a:gd name="connsiteY18" fmla="*/ 552011 h 1407418"/>
                <a:gd name="connsiteX19" fmla="*/ 1200940 w 1314713"/>
                <a:gd name="connsiteY19" fmla="*/ 783772 h 1407418"/>
                <a:gd name="connsiteX20" fmla="*/ 1091381 w 1314713"/>
                <a:gd name="connsiteY20" fmla="*/ 825910 h 1407418"/>
                <a:gd name="connsiteX21" fmla="*/ 1163016 w 1314713"/>
                <a:gd name="connsiteY21" fmla="*/ 931256 h 1407418"/>
                <a:gd name="connsiteX22" fmla="*/ 1053456 w 1314713"/>
                <a:gd name="connsiteY22" fmla="*/ 1053457 h 1407418"/>
                <a:gd name="connsiteX23" fmla="*/ 889117 w 1314713"/>
                <a:gd name="connsiteY23" fmla="*/ 1137733 h 1407418"/>
                <a:gd name="connsiteX24" fmla="*/ 889117 w 1314713"/>
                <a:gd name="connsiteY24" fmla="*/ 1023960 h 1407418"/>
                <a:gd name="connsiteX25" fmla="*/ 830124 w 1314713"/>
                <a:gd name="connsiteY25" fmla="*/ 1036601 h 1407418"/>
                <a:gd name="connsiteX26" fmla="*/ 792199 w 1314713"/>
                <a:gd name="connsiteY26" fmla="*/ 1099809 h 1407418"/>
                <a:gd name="connsiteX27" fmla="*/ 661571 w 1314713"/>
                <a:gd name="connsiteY27" fmla="*/ 1112450 h 1407418"/>
                <a:gd name="connsiteX28" fmla="*/ 530942 w 1314713"/>
                <a:gd name="connsiteY28" fmla="*/ 1175658 h 1407418"/>
                <a:gd name="connsiteX29" fmla="*/ 455093 w 1314713"/>
                <a:gd name="connsiteY29" fmla="*/ 1230437 h 1407418"/>
                <a:gd name="connsiteX30" fmla="*/ 362389 w 1314713"/>
                <a:gd name="connsiteY30" fmla="*/ 1200941 h 1407418"/>
                <a:gd name="connsiteX31" fmla="*/ 286540 w 1314713"/>
                <a:gd name="connsiteY31" fmla="*/ 1331569 h 1407418"/>
                <a:gd name="connsiteX32" fmla="*/ 269685 w 1314713"/>
                <a:gd name="connsiteY32" fmla="*/ 1377921 h 1407418"/>
                <a:gd name="connsiteX33" fmla="*/ 181195 w 1314713"/>
                <a:gd name="connsiteY33" fmla="*/ 1407418 h 1407418"/>
                <a:gd name="connsiteX34" fmla="*/ 0 w 1314713"/>
                <a:gd name="connsiteY34" fmla="*/ 1209368 h 140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14713" h="1407418">
                  <a:moveTo>
                    <a:pt x="0" y="1209368"/>
                  </a:moveTo>
                  <a:lnTo>
                    <a:pt x="105346" y="1087167"/>
                  </a:lnTo>
                  <a:lnTo>
                    <a:pt x="176981" y="910187"/>
                  </a:lnTo>
                  <a:lnTo>
                    <a:pt x="105346" y="556225"/>
                  </a:lnTo>
                  <a:lnTo>
                    <a:pt x="117987" y="450880"/>
                  </a:lnTo>
                  <a:lnTo>
                    <a:pt x="244402" y="429811"/>
                  </a:lnTo>
                  <a:lnTo>
                    <a:pt x="493018" y="316037"/>
                  </a:lnTo>
                  <a:lnTo>
                    <a:pt x="762702" y="265471"/>
                  </a:lnTo>
                  <a:lnTo>
                    <a:pt x="825910" y="227547"/>
                  </a:lnTo>
                  <a:lnTo>
                    <a:pt x="1023960" y="202264"/>
                  </a:lnTo>
                  <a:lnTo>
                    <a:pt x="1163016" y="46352"/>
                  </a:lnTo>
                  <a:lnTo>
                    <a:pt x="1238865" y="0"/>
                  </a:lnTo>
                  <a:lnTo>
                    <a:pt x="1272575" y="189623"/>
                  </a:lnTo>
                  <a:lnTo>
                    <a:pt x="1222009" y="257044"/>
                  </a:lnTo>
                  <a:lnTo>
                    <a:pt x="1276789" y="366603"/>
                  </a:lnTo>
                  <a:lnTo>
                    <a:pt x="1264148" y="450880"/>
                  </a:lnTo>
                  <a:lnTo>
                    <a:pt x="1314713" y="501446"/>
                  </a:lnTo>
                  <a:lnTo>
                    <a:pt x="1302072" y="530942"/>
                  </a:lnTo>
                  <a:lnTo>
                    <a:pt x="1268361" y="552011"/>
                  </a:lnTo>
                  <a:lnTo>
                    <a:pt x="1200940" y="783772"/>
                  </a:lnTo>
                  <a:lnTo>
                    <a:pt x="1091381" y="825910"/>
                  </a:lnTo>
                  <a:lnTo>
                    <a:pt x="1163016" y="931256"/>
                  </a:lnTo>
                  <a:lnTo>
                    <a:pt x="1053456" y="1053457"/>
                  </a:lnTo>
                  <a:lnTo>
                    <a:pt x="889117" y="1137733"/>
                  </a:lnTo>
                  <a:lnTo>
                    <a:pt x="889117" y="1023960"/>
                  </a:lnTo>
                  <a:lnTo>
                    <a:pt x="830124" y="1036601"/>
                  </a:lnTo>
                  <a:lnTo>
                    <a:pt x="792199" y="1099809"/>
                  </a:lnTo>
                  <a:lnTo>
                    <a:pt x="661571" y="1112450"/>
                  </a:lnTo>
                  <a:lnTo>
                    <a:pt x="530942" y="1175658"/>
                  </a:lnTo>
                  <a:lnTo>
                    <a:pt x="455093" y="1230437"/>
                  </a:lnTo>
                  <a:lnTo>
                    <a:pt x="362389" y="1200941"/>
                  </a:lnTo>
                  <a:lnTo>
                    <a:pt x="286540" y="1331569"/>
                  </a:lnTo>
                  <a:lnTo>
                    <a:pt x="269685" y="1377921"/>
                  </a:lnTo>
                  <a:lnTo>
                    <a:pt x="181195" y="1407418"/>
                  </a:lnTo>
                  <a:lnTo>
                    <a:pt x="0" y="120936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8" name="Freeform 2">
              <a:extLst>
                <a:ext uri="{FF2B5EF4-FFF2-40B4-BE49-F238E27FC236}">
                  <a16:creationId xmlns:a16="http://schemas.microsoft.com/office/drawing/2014/main" id="{21B18AD4-FC7A-6A3B-983E-68CD14AC3C33}"/>
                </a:ext>
              </a:extLst>
            </p:cNvPr>
            <p:cNvSpPr/>
            <p:nvPr/>
          </p:nvSpPr>
          <p:spPr>
            <a:xfrm>
              <a:off x="3822700" y="1260475"/>
              <a:ext cx="1289050" cy="985838"/>
            </a:xfrm>
            <a:custGeom>
              <a:avLst/>
              <a:gdLst>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29497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7194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431" h="986035">
                  <a:moveTo>
                    <a:pt x="4214" y="189622"/>
                  </a:moveTo>
                  <a:lnTo>
                    <a:pt x="210691" y="117987"/>
                  </a:lnTo>
                  <a:lnTo>
                    <a:pt x="337106" y="67421"/>
                  </a:lnTo>
                  <a:lnTo>
                    <a:pt x="362389" y="21069"/>
                  </a:lnTo>
                  <a:lnTo>
                    <a:pt x="750061" y="0"/>
                  </a:lnTo>
                  <a:lnTo>
                    <a:pt x="986035" y="143270"/>
                  </a:lnTo>
                  <a:lnTo>
                    <a:pt x="973394" y="214905"/>
                  </a:lnTo>
                  <a:lnTo>
                    <a:pt x="800627" y="63207"/>
                  </a:lnTo>
                  <a:lnTo>
                    <a:pt x="783772" y="101131"/>
                  </a:lnTo>
                  <a:lnTo>
                    <a:pt x="851193" y="214905"/>
                  </a:lnTo>
                  <a:lnTo>
                    <a:pt x="859620" y="320250"/>
                  </a:lnTo>
                  <a:lnTo>
                    <a:pt x="948111" y="375030"/>
                  </a:lnTo>
                  <a:lnTo>
                    <a:pt x="1163016" y="370816"/>
                  </a:lnTo>
                  <a:lnTo>
                    <a:pt x="1129305" y="526728"/>
                  </a:lnTo>
                  <a:lnTo>
                    <a:pt x="1188299" y="606790"/>
                  </a:lnTo>
                  <a:lnTo>
                    <a:pt x="1188299" y="627860"/>
                  </a:lnTo>
                  <a:lnTo>
                    <a:pt x="1289431" y="669998"/>
                  </a:lnTo>
                  <a:lnTo>
                    <a:pt x="1163016" y="792199"/>
                  </a:lnTo>
                  <a:lnTo>
                    <a:pt x="1070312" y="872261"/>
                  </a:lnTo>
                  <a:lnTo>
                    <a:pt x="1057670" y="948110"/>
                  </a:lnTo>
                  <a:lnTo>
                    <a:pt x="956538" y="914400"/>
                  </a:lnTo>
                  <a:lnTo>
                    <a:pt x="863834" y="846978"/>
                  </a:lnTo>
                  <a:lnTo>
                    <a:pt x="724778" y="851192"/>
                  </a:lnTo>
                  <a:lnTo>
                    <a:pt x="657357" y="800626"/>
                  </a:lnTo>
                  <a:lnTo>
                    <a:pt x="581508" y="830123"/>
                  </a:lnTo>
                  <a:lnTo>
                    <a:pt x="501445" y="838551"/>
                  </a:lnTo>
                  <a:lnTo>
                    <a:pt x="429810" y="918613"/>
                  </a:lnTo>
                  <a:lnTo>
                    <a:pt x="328679" y="893331"/>
                  </a:lnTo>
                  <a:lnTo>
                    <a:pt x="273899" y="981821"/>
                  </a:lnTo>
                  <a:lnTo>
                    <a:pt x="181195" y="986035"/>
                  </a:lnTo>
                  <a:lnTo>
                    <a:pt x="7194" y="872261"/>
                  </a:lnTo>
                  <a:lnTo>
                    <a:pt x="42138" y="754274"/>
                  </a:lnTo>
                  <a:lnTo>
                    <a:pt x="84277" y="707922"/>
                  </a:lnTo>
                  <a:lnTo>
                    <a:pt x="42138" y="648929"/>
                  </a:lnTo>
                  <a:lnTo>
                    <a:pt x="42138" y="535155"/>
                  </a:lnTo>
                  <a:lnTo>
                    <a:pt x="0" y="455093"/>
                  </a:lnTo>
                  <a:lnTo>
                    <a:pt x="46352" y="370816"/>
                  </a:lnTo>
                  <a:lnTo>
                    <a:pt x="4214" y="18962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00" dirty="0">
                <a:solidFill>
                  <a:schemeClr val="tx2"/>
                </a:solidFill>
                <a:ea typeface="ＭＳ Ｐゴシック" charset="-128"/>
              </a:endParaRPr>
            </a:p>
          </p:txBody>
        </p:sp>
        <p:sp>
          <p:nvSpPr>
            <p:cNvPr id="29" name="Freeform 5">
              <a:extLst>
                <a:ext uri="{FF2B5EF4-FFF2-40B4-BE49-F238E27FC236}">
                  <a16:creationId xmlns:a16="http://schemas.microsoft.com/office/drawing/2014/main" id="{83E05FC3-655F-C2CC-8623-99D910B5965F}"/>
                </a:ext>
              </a:extLst>
            </p:cNvPr>
            <p:cNvSpPr/>
            <p:nvPr/>
          </p:nvSpPr>
          <p:spPr>
            <a:xfrm>
              <a:off x="2763838" y="2493963"/>
              <a:ext cx="847725" cy="1319212"/>
            </a:xfrm>
            <a:custGeom>
              <a:avLst/>
              <a:gdLst>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12137 w 846979"/>
                <a:gd name="connsiteY41"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03760 w 846979"/>
                <a:gd name="connsiteY41" fmla="*/ 55824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56621 w 846979"/>
                <a:gd name="connsiteY40" fmla="*/ 3717 h 1323141"/>
                <a:gd name="connsiteX41" fmla="*/ 726063 w 846979"/>
                <a:gd name="connsiteY41" fmla="*/ 3785 h 1323141"/>
                <a:gd name="connsiteX42" fmla="*/ 712137 w 846979"/>
                <a:gd name="connsiteY42" fmla="*/ 105345 h 1323141"/>
                <a:gd name="connsiteX0" fmla="*/ 712137 w 846979"/>
                <a:gd name="connsiteY0" fmla="*/ 101628 h 1319424"/>
                <a:gd name="connsiteX1" fmla="*/ 653143 w 846979"/>
                <a:gd name="connsiteY1" fmla="*/ 244898 h 1319424"/>
                <a:gd name="connsiteX2" fmla="*/ 606791 w 846979"/>
                <a:gd name="connsiteY2" fmla="*/ 278609 h 1319424"/>
                <a:gd name="connsiteX3" fmla="*/ 585722 w 846979"/>
                <a:gd name="connsiteY3" fmla="*/ 354458 h 1319424"/>
                <a:gd name="connsiteX4" fmla="*/ 556225 w 846979"/>
                <a:gd name="connsiteY4" fmla="*/ 371313 h 1319424"/>
                <a:gd name="connsiteX5" fmla="*/ 556225 w 846979"/>
                <a:gd name="connsiteY5" fmla="*/ 430306 h 1319424"/>
                <a:gd name="connsiteX6" fmla="*/ 589936 w 846979"/>
                <a:gd name="connsiteY6" fmla="*/ 459803 h 1319424"/>
                <a:gd name="connsiteX7" fmla="*/ 598363 w 846979"/>
                <a:gd name="connsiteY7" fmla="*/ 594646 h 1319424"/>
                <a:gd name="connsiteX8" fmla="*/ 627860 w 846979"/>
                <a:gd name="connsiteY8" fmla="*/ 653639 h 1319424"/>
                <a:gd name="connsiteX9" fmla="*/ 606791 w 846979"/>
                <a:gd name="connsiteY9" fmla="*/ 788482 h 1319424"/>
                <a:gd name="connsiteX10" fmla="*/ 741633 w 846979"/>
                <a:gd name="connsiteY10" fmla="*/ 959519 h 1319424"/>
                <a:gd name="connsiteX11" fmla="*/ 838551 w 846979"/>
                <a:gd name="connsiteY11" fmla="*/ 978104 h 1319424"/>
                <a:gd name="connsiteX12" fmla="*/ 846979 w 846979"/>
                <a:gd name="connsiteY12" fmla="*/ 1032883 h 1319424"/>
                <a:gd name="connsiteX13" fmla="*/ 796413 w 846979"/>
                <a:gd name="connsiteY13" fmla="*/ 1112946 h 1319424"/>
                <a:gd name="connsiteX14" fmla="*/ 771130 w 846979"/>
                <a:gd name="connsiteY14" fmla="*/ 1032883 h 1319424"/>
                <a:gd name="connsiteX15" fmla="*/ 653143 w 846979"/>
                <a:gd name="connsiteY15" fmla="*/ 1045525 h 1319424"/>
                <a:gd name="connsiteX16" fmla="*/ 577294 w 846979"/>
                <a:gd name="connsiteY16" fmla="*/ 1100305 h 1319424"/>
                <a:gd name="connsiteX17" fmla="*/ 556225 w 846979"/>
                <a:gd name="connsiteY17" fmla="*/ 1184581 h 1319424"/>
                <a:gd name="connsiteX18" fmla="*/ 509873 w 846979"/>
                <a:gd name="connsiteY18" fmla="*/ 1214078 h 1319424"/>
                <a:gd name="connsiteX19" fmla="*/ 467735 w 846979"/>
                <a:gd name="connsiteY19" fmla="*/ 1289927 h 1319424"/>
                <a:gd name="connsiteX20" fmla="*/ 391886 w 846979"/>
                <a:gd name="connsiteY20" fmla="*/ 1233160 h 1319424"/>
                <a:gd name="connsiteX21" fmla="*/ 365610 w 846979"/>
                <a:gd name="connsiteY21" fmla="*/ 1257947 h 1319424"/>
                <a:gd name="connsiteX22" fmla="*/ 303396 w 846979"/>
                <a:gd name="connsiteY22" fmla="*/ 1319424 h 1319424"/>
                <a:gd name="connsiteX23" fmla="*/ 244402 w 846979"/>
                <a:gd name="connsiteY23" fmla="*/ 1306782 h 1319424"/>
                <a:gd name="connsiteX24" fmla="*/ 185408 w 846979"/>
                <a:gd name="connsiteY24" fmla="*/ 1306782 h 1319424"/>
                <a:gd name="connsiteX25" fmla="*/ 160125 w 846979"/>
                <a:gd name="connsiteY25" fmla="*/ 1273071 h 1319424"/>
                <a:gd name="connsiteX26" fmla="*/ 29497 w 846979"/>
                <a:gd name="connsiteY26" fmla="*/ 1222506 h 1319424"/>
                <a:gd name="connsiteX27" fmla="*/ 71635 w 846979"/>
                <a:gd name="connsiteY27" fmla="*/ 1104518 h 1319424"/>
                <a:gd name="connsiteX28" fmla="*/ 4214 w 846979"/>
                <a:gd name="connsiteY28" fmla="*/ 1024456 h 1319424"/>
                <a:gd name="connsiteX29" fmla="*/ 75849 w 846979"/>
                <a:gd name="connsiteY29" fmla="*/ 902255 h 1319424"/>
                <a:gd name="connsiteX30" fmla="*/ 71635 w 846979"/>
                <a:gd name="connsiteY30" fmla="*/ 636784 h 1319424"/>
                <a:gd name="connsiteX31" fmla="*/ 0 w 846979"/>
                <a:gd name="connsiteY31" fmla="*/ 560935 h 1319424"/>
                <a:gd name="connsiteX32" fmla="*/ 54780 w 846979"/>
                <a:gd name="connsiteY32" fmla="*/ 485086 h 1319424"/>
                <a:gd name="connsiteX33" fmla="*/ 25283 w 846979"/>
                <a:gd name="connsiteY33" fmla="*/ 371313 h 1319424"/>
                <a:gd name="connsiteX34" fmla="*/ 105346 w 846979"/>
                <a:gd name="connsiteY34" fmla="*/ 333388 h 1319424"/>
                <a:gd name="connsiteX35" fmla="*/ 189622 w 846979"/>
                <a:gd name="connsiteY35" fmla="*/ 160622 h 1319424"/>
                <a:gd name="connsiteX36" fmla="*/ 284553 w 846979"/>
                <a:gd name="connsiteY36" fmla="*/ 199540 h 1319424"/>
                <a:gd name="connsiteX37" fmla="*/ 497231 w 846979"/>
                <a:gd name="connsiteY37" fmla="*/ 72131 h 1319424"/>
                <a:gd name="connsiteX38" fmla="*/ 632074 w 846979"/>
                <a:gd name="connsiteY38" fmla="*/ 72131 h 1319424"/>
                <a:gd name="connsiteX39" fmla="*/ 656621 w 846979"/>
                <a:gd name="connsiteY39" fmla="*/ 0 h 1319424"/>
                <a:gd name="connsiteX40" fmla="*/ 726063 w 846979"/>
                <a:gd name="connsiteY40" fmla="*/ 68 h 1319424"/>
                <a:gd name="connsiteX41" fmla="*/ 712137 w 846979"/>
                <a:gd name="connsiteY41" fmla="*/ 101628 h 13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6979" h="1319424">
                  <a:moveTo>
                    <a:pt x="712137" y="101628"/>
                  </a:moveTo>
                  <a:lnTo>
                    <a:pt x="653143" y="244898"/>
                  </a:lnTo>
                  <a:lnTo>
                    <a:pt x="606791" y="278609"/>
                  </a:lnTo>
                  <a:lnTo>
                    <a:pt x="585722" y="354458"/>
                  </a:lnTo>
                  <a:lnTo>
                    <a:pt x="556225" y="371313"/>
                  </a:lnTo>
                  <a:lnTo>
                    <a:pt x="556225" y="430306"/>
                  </a:lnTo>
                  <a:lnTo>
                    <a:pt x="589936" y="459803"/>
                  </a:lnTo>
                  <a:lnTo>
                    <a:pt x="598363" y="594646"/>
                  </a:lnTo>
                  <a:lnTo>
                    <a:pt x="627860" y="653639"/>
                  </a:lnTo>
                  <a:lnTo>
                    <a:pt x="606791" y="788482"/>
                  </a:lnTo>
                  <a:lnTo>
                    <a:pt x="741633" y="959519"/>
                  </a:lnTo>
                  <a:lnTo>
                    <a:pt x="838551" y="978104"/>
                  </a:lnTo>
                  <a:lnTo>
                    <a:pt x="846979" y="1032883"/>
                  </a:lnTo>
                  <a:lnTo>
                    <a:pt x="796413" y="1112946"/>
                  </a:lnTo>
                  <a:lnTo>
                    <a:pt x="771130" y="1032883"/>
                  </a:lnTo>
                  <a:lnTo>
                    <a:pt x="653143" y="1045525"/>
                  </a:lnTo>
                  <a:lnTo>
                    <a:pt x="577294" y="1100305"/>
                  </a:lnTo>
                  <a:lnTo>
                    <a:pt x="556225" y="1184581"/>
                  </a:lnTo>
                  <a:lnTo>
                    <a:pt x="509873" y="1214078"/>
                  </a:lnTo>
                  <a:lnTo>
                    <a:pt x="467735" y="1289927"/>
                  </a:lnTo>
                  <a:lnTo>
                    <a:pt x="391886" y="1233160"/>
                  </a:lnTo>
                  <a:lnTo>
                    <a:pt x="365610" y="1257947"/>
                  </a:lnTo>
                  <a:lnTo>
                    <a:pt x="303396" y="1319424"/>
                  </a:lnTo>
                  <a:lnTo>
                    <a:pt x="244402" y="1306782"/>
                  </a:lnTo>
                  <a:lnTo>
                    <a:pt x="185408" y="1306782"/>
                  </a:lnTo>
                  <a:lnTo>
                    <a:pt x="160125" y="1273071"/>
                  </a:lnTo>
                  <a:lnTo>
                    <a:pt x="29497" y="1222506"/>
                  </a:lnTo>
                  <a:lnTo>
                    <a:pt x="71635" y="1104518"/>
                  </a:lnTo>
                  <a:lnTo>
                    <a:pt x="4214" y="1024456"/>
                  </a:lnTo>
                  <a:lnTo>
                    <a:pt x="75849" y="902255"/>
                  </a:lnTo>
                  <a:cubicBezTo>
                    <a:pt x="74444" y="813765"/>
                    <a:pt x="73040" y="725274"/>
                    <a:pt x="71635" y="636784"/>
                  </a:cubicBezTo>
                  <a:lnTo>
                    <a:pt x="0" y="560935"/>
                  </a:lnTo>
                  <a:lnTo>
                    <a:pt x="54780" y="485086"/>
                  </a:lnTo>
                  <a:lnTo>
                    <a:pt x="25283" y="371313"/>
                  </a:lnTo>
                  <a:lnTo>
                    <a:pt x="105346" y="333388"/>
                  </a:lnTo>
                  <a:lnTo>
                    <a:pt x="189622" y="160622"/>
                  </a:lnTo>
                  <a:lnTo>
                    <a:pt x="284553" y="199540"/>
                  </a:lnTo>
                  <a:lnTo>
                    <a:pt x="497231" y="72131"/>
                  </a:lnTo>
                  <a:lnTo>
                    <a:pt x="632074" y="72131"/>
                  </a:lnTo>
                  <a:lnTo>
                    <a:pt x="656621" y="0"/>
                  </a:lnTo>
                  <a:lnTo>
                    <a:pt x="726063" y="68"/>
                  </a:lnTo>
                  <a:lnTo>
                    <a:pt x="712137" y="10162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050" dirty="0">
                <a:solidFill>
                  <a:schemeClr val="tx2"/>
                </a:solidFill>
                <a:ea typeface="ＭＳ Ｐゴシック" charset="-128"/>
              </a:endParaRPr>
            </a:p>
          </p:txBody>
        </p:sp>
        <p:sp>
          <p:nvSpPr>
            <p:cNvPr id="30" name="Freeform 6">
              <a:extLst>
                <a:ext uri="{FF2B5EF4-FFF2-40B4-BE49-F238E27FC236}">
                  <a16:creationId xmlns:a16="http://schemas.microsoft.com/office/drawing/2014/main" id="{B37BA25D-26CA-454E-8F1D-0BE71589A21F}"/>
                </a:ext>
              </a:extLst>
            </p:cNvPr>
            <p:cNvSpPr/>
            <p:nvPr/>
          </p:nvSpPr>
          <p:spPr>
            <a:xfrm>
              <a:off x="2822575" y="3530599"/>
              <a:ext cx="1420813" cy="1327150"/>
            </a:xfrm>
            <a:custGeom>
              <a:avLst/>
              <a:gdLst>
                <a:gd name="connsiteX0" fmla="*/ 804840 w 1420059"/>
                <a:gd name="connsiteY0" fmla="*/ 0 h 1327355"/>
                <a:gd name="connsiteX1" fmla="*/ 927041 w 1420059"/>
                <a:gd name="connsiteY1" fmla="*/ 122201 h 1327355"/>
                <a:gd name="connsiteX2" fmla="*/ 943896 w 1420059"/>
                <a:gd name="connsiteY2" fmla="*/ 193836 h 1327355"/>
                <a:gd name="connsiteX3" fmla="*/ 1125091 w 1420059"/>
                <a:gd name="connsiteY3" fmla="*/ 252830 h 1327355"/>
                <a:gd name="connsiteX4" fmla="*/ 1285216 w 1420059"/>
                <a:gd name="connsiteY4" fmla="*/ 214905 h 1327355"/>
                <a:gd name="connsiteX5" fmla="*/ 1327355 w 1420059"/>
                <a:gd name="connsiteY5" fmla="*/ 240188 h 1327355"/>
                <a:gd name="connsiteX6" fmla="*/ 1302072 w 1420059"/>
                <a:gd name="connsiteY6" fmla="*/ 303396 h 1327355"/>
                <a:gd name="connsiteX7" fmla="*/ 1356851 w 1420059"/>
                <a:gd name="connsiteY7" fmla="*/ 332892 h 1327355"/>
                <a:gd name="connsiteX8" fmla="*/ 1420059 w 1420059"/>
                <a:gd name="connsiteY8" fmla="*/ 370817 h 1327355"/>
                <a:gd name="connsiteX9" fmla="*/ 1420059 w 1420059"/>
                <a:gd name="connsiteY9" fmla="*/ 530942 h 1327355"/>
                <a:gd name="connsiteX10" fmla="*/ 1339996 w 1420059"/>
                <a:gd name="connsiteY10" fmla="*/ 522515 h 1327355"/>
                <a:gd name="connsiteX11" fmla="*/ 1184084 w 1420059"/>
                <a:gd name="connsiteY11" fmla="*/ 796413 h 1327355"/>
                <a:gd name="connsiteX12" fmla="*/ 1129305 w 1420059"/>
                <a:gd name="connsiteY12" fmla="*/ 922828 h 1327355"/>
                <a:gd name="connsiteX13" fmla="*/ 956538 w 1420059"/>
                <a:gd name="connsiteY13" fmla="*/ 1112450 h 1327355"/>
                <a:gd name="connsiteX14" fmla="*/ 1045028 w 1420059"/>
                <a:gd name="connsiteY14" fmla="*/ 1226223 h 1327355"/>
                <a:gd name="connsiteX15" fmla="*/ 884903 w 1420059"/>
                <a:gd name="connsiteY15" fmla="*/ 1327355 h 1327355"/>
                <a:gd name="connsiteX16" fmla="*/ 825909 w 1420059"/>
                <a:gd name="connsiteY16" fmla="*/ 1230437 h 1327355"/>
                <a:gd name="connsiteX17" fmla="*/ 703708 w 1420059"/>
                <a:gd name="connsiteY17" fmla="*/ 1066098 h 1327355"/>
                <a:gd name="connsiteX18" fmla="*/ 758488 w 1420059"/>
                <a:gd name="connsiteY18" fmla="*/ 1015532 h 1327355"/>
                <a:gd name="connsiteX19" fmla="*/ 762702 w 1420059"/>
                <a:gd name="connsiteY19" fmla="*/ 927042 h 1327355"/>
                <a:gd name="connsiteX20" fmla="*/ 691067 w 1420059"/>
                <a:gd name="connsiteY20" fmla="*/ 868048 h 1327355"/>
                <a:gd name="connsiteX21" fmla="*/ 627860 w 1420059"/>
                <a:gd name="connsiteY21" fmla="*/ 901759 h 1327355"/>
                <a:gd name="connsiteX22" fmla="*/ 518300 w 1420059"/>
                <a:gd name="connsiteY22" fmla="*/ 868048 h 1327355"/>
                <a:gd name="connsiteX23" fmla="*/ 493017 w 1420059"/>
                <a:gd name="connsiteY23" fmla="*/ 804841 h 1327355"/>
                <a:gd name="connsiteX24" fmla="*/ 366602 w 1420059"/>
                <a:gd name="connsiteY24" fmla="*/ 775344 h 1327355"/>
                <a:gd name="connsiteX25" fmla="*/ 269684 w 1420059"/>
                <a:gd name="connsiteY25" fmla="*/ 712137 h 1327355"/>
                <a:gd name="connsiteX26" fmla="*/ 240188 w 1420059"/>
                <a:gd name="connsiteY26" fmla="*/ 627860 h 1327355"/>
                <a:gd name="connsiteX27" fmla="*/ 126414 w 1420059"/>
                <a:gd name="connsiteY27" fmla="*/ 606791 h 1327355"/>
                <a:gd name="connsiteX28" fmla="*/ 67421 w 1420059"/>
                <a:gd name="connsiteY28" fmla="*/ 640502 h 1327355"/>
                <a:gd name="connsiteX29" fmla="*/ 71635 w 1420059"/>
                <a:gd name="connsiteY29" fmla="*/ 691068 h 1327355"/>
                <a:gd name="connsiteX30" fmla="*/ 0 w 1420059"/>
                <a:gd name="connsiteY30" fmla="*/ 699495 h 1327355"/>
                <a:gd name="connsiteX31" fmla="*/ 160125 w 1420059"/>
                <a:gd name="connsiteY31" fmla="*/ 404527 h 1327355"/>
                <a:gd name="connsiteX32" fmla="*/ 130628 w 1420059"/>
                <a:gd name="connsiteY32" fmla="*/ 337106 h 1327355"/>
                <a:gd name="connsiteX33" fmla="*/ 168553 w 1420059"/>
                <a:gd name="connsiteY33" fmla="*/ 303396 h 1327355"/>
                <a:gd name="connsiteX34" fmla="*/ 198049 w 1420059"/>
                <a:gd name="connsiteY34" fmla="*/ 269685 h 1327355"/>
                <a:gd name="connsiteX35" fmla="*/ 240188 w 1420059"/>
                <a:gd name="connsiteY35" fmla="*/ 282327 h 1327355"/>
                <a:gd name="connsiteX36" fmla="*/ 337106 w 1420059"/>
                <a:gd name="connsiteY36" fmla="*/ 193836 h 1327355"/>
                <a:gd name="connsiteX37" fmla="*/ 404527 w 1420059"/>
                <a:gd name="connsiteY37" fmla="*/ 248616 h 1327355"/>
                <a:gd name="connsiteX38" fmla="*/ 463520 w 1420059"/>
                <a:gd name="connsiteY38" fmla="*/ 185409 h 1327355"/>
                <a:gd name="connsiteX39" fmla="*/ 497231 w 1420059"/>
                <a:gd name="connsiteY39" fmla="*/ 143270 h 1327355"/>
                <a:gd name="connsiteX40" fmla="*/ 522514 w 1420059"/>
                <a:gd name="connsiteY40" fmla="*/ 63208 h 1327355"/>
                <a:gd name="connsiteX41" fmla="*/ 589935 w 1420059"/>
                <a:gd name="connsiteY41" fmla="*/ 12642 h 1327355"/>
                <a:gd name="connsiteX42" fmla="*/ 716350 w 1420059"/>
                <a:gd name="connsiteY42" fmla="*/ 4214 h 1327355"/>
                <a:gd name="connsiteX43" fmla="*/ 728991 w 1420059"/>
                <a:gd name="connsiteY43" fmla="*/ 84277 h 1327355"/>
                <a:gd name="connsiteX44" fmla="*/ 804840 w 1420059"/>
                <a:gd name="connsiteY44" fmla="*/ 0 h 13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20059" h="1327355">
                  <a:moveTo>
                    <a:pt x="804840" y="0"/>
                  </a:moveTo>
                  <a:lnTo>
                    <a:pt x="927041" y="122201"/>
                  </a:lnTo>
                  <a:lnTo>
                    <a:pt x="943896" y="193836"/>
                  </a:lnTo>
                  <a:lnTo>
                    <a:pt x="1125091" y="252830"/>
                  </a:lnTo>
                  <a:lnTo>
                    <a:pt x="1285216" y="214905"/>
                  </a:lnTo>
                  <a:lnTo>
                    <a:pt x="1327355" y="240188"/>
                  </a:lnTo>
                  <a:lnTo>
                    <a:pt x="1302072" y="303396"/>
                  </a:lnTo>
                  <a:lnTo>
                    <a:pt x="1356851" y="332892"/>
                  </a:lnTo>
                  <a:lnTo>
                    <a:pt x="1420059" y="370817"/>
                  </a:lnTo>
                  <a:lnTo>
                    <a:pt x="1420059" y="530942"/>
                  </a:lnTo>
                  <a:lnTo>
                    <a:pt x="1339996" y="522515"/>
                  </a:lnTo>
                  <a:lnTo>
                    <a:pt x="1184084" y="796413"/>
                  </a:lnTo>
                  <a:lnTo>
                    <a:pt x="1129305" y="922828"/>
                  </a:lnTo>
                  <a:lnTo>
                    <a:pt x="956538" y="1112450"/>
                  </a:lnTo>
                  <a:lnTo>
                    <a:pt x="1045028" y="1226223"/>
                  </a:lnTo>
                  <a:lnTo>
                    <a:pt x="884903" y="1327355"/>
                  </a:lnTo>
                  <a:lnTo>
                    <a:pt x="825909" y="1230437"/>
                  </a:lnTo>
                  <a:lnTo>
                    <a:pt x="703708" y="1066098"/>
                  </a:lnTo>
                  <a:lnTo>
                    <a:pt x="758488" y="1015532"/>
                  </a:lnTo>
                  <a:lnTo>
                    <a:pt x="762702" y="927042"/>
                  </a:lnTo>
                  <a:lnTo>
                    <a:pt x="691067" y="868048"/>
                  </a:lnTo>
                  <a:lnTo>
                    <a:pt x="627860" y="901759"/>
                  </a:lnTo>
                  <a:lnTo>
                    <a:pt x="518300" y="868048"/>
                  </a:lnTo>
                  <a:lnTo>
                    <a:pt x="493017" y="804841"/>
                  </a:lnTo>
                  <a:lnTo>
                    <a:pt x="366602" y="775344"/>
                  </a:lnTo>
                  <a:lnTo>
                    <a:pt x="269684" y="712137"/>
                  </a:lnTo>
                  <a:lnTo>
                    <a:pt x="240188" y="627860"/>
                  </a:lnTo>
                  <a:lnTo>
                    <a:pt x="126414" y="606791"/>
                  </a:lnTo>
                  <a:lnTo>
                    <a:pt x="67421" y="640502"/>
                  </a:lnTo>
                  <a:lnTo>
                    <a:pt x="71635" y="691068"/>
                  </a:lnTo>
                  <a:lnTo>
                    <a:pt x="0" y="699495"/>
                  </a:lnTo>
                  <a:lnTo>
                    <a:pt x="160125" y="404527"/>
                  </a:lnTo>
                  <a:lnTo>
                    <a:pt x="130628" y="337106"/>
                  </a:lnTo>
                  <a:lnTo>
                    <a:pt x="168553" y="303396"/>
                  </a:lnTo>
                  <a:lnTo>
                    <a:pt x="198049" y="269685"/>
                  </a:lnTo>
                  <a:lnTo>
                    <a:pt x="240188" y="282327"/>
                  </a:lnTo>
                  <a:lnTo>
                    <a:pt x="337106" y="193836"/>
                  </a:lnTo>
                  <a:lnTo>
                    <a:pt x="404527" y="248616"/>
                  </a:lnTo>
                  <a:lnTo>
                    <a:pt x="463520" y="185409"/>
                  </a:lnTo>
                  <a:lnTo>
                    <a:pt x="497231" y="143270"/>
                  </a:lnTo>
                  <a:lnTo>
                    <a:pt x="522514" y="63208"/>
                  </a:lnTo>
                  <a:lnTo>
                    <a:pt x="589935" y="12642"/>
                  </a:lnTo>
                  <a:lnTo>
                    <a:pt x="716350" y="4214"/>
                  </a:lnTo>
                  <a:lnTo>
                    <a:pt x="728991" y="84277"/>
                  </a:lnTo>
                  <a:lnTo>
                    <a:pt x="804840"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p:txBody>
        </p:sp>
        <p:sp>
          <p:nvSpPr>
            <p:cNvPr id="31" name="Freeform 7">
              <a:extLst>
                <a:ext uri="{FF2B5EF4-FFF2-40B4-BE49-F238E27FC236}">
                  <a16:creationId xmlns:a16="http://schemas.microsoft.com/office/drawing/2014/main" id="{ABE17527-8AB1-0A75-75E9-5D1BF66FD796}"/>
                </a:ext>
              </a:extLst>
            </p:cNvPr>
            <p:cNvSpPr/>
            <p:nvPr/>
          </p:nvSpPr>
          <p:spPr>
            <a:xfrm>
              <a:off x="3825875" y="4029075"/>
              <a:ext cx="847725" cy="939800"/>
            </a:xfrm>
            <a:custGeom>
              <a:avLst/>
              <a:gdLst>
                <a:gd name="connsiteX0" fmla="*/ 425596 w 846979"/>
                <a:gd name="connsiteY0" fmla="*/ 0 h 939683"/>
                <a:gd name="connsiteX1" fmla="*/ 476162 w 846979"/>
                <a:gd name="connsiteY1" fmla="*/ 71635 h 939683"/>
                <a:gd name="connsiteX2" fmla="*/ 543583 w 846979"/>
                <a:gd name="connsiteY2" fmla="*/ 71635 h 939683"/>
                <a:gd name="connsiteX3" fmla="*/ 648929 w 846979"/>
                <a:gd name="connsiteY3" fmla="*/ 33710 h 939683"/>
                <a:gd name="connsiteX4" fmla="*/ 813268 w 846979"/>
                <a:gd name="connsiteY4" fmla="*/ 84276 h 939683"/>
                <a:gd name="connsiteX5" fmla="*/ 846979 w 846979"/>
                <a:gd name="connsiteY5" fmla="*/ 160125 h 939683"/>
                <a:gd name="connsiteX6" fmla="*/ 762702 w 846979"/>
                <a:gd name="connsiteY6" fmla="*/ 438237 h 939683"/>
                <a:gd name="connsiteX7" fmla="*/ 830123 w 846979"/>
                <a:gd name="connsiteY7" fmla="*/ 526728 h 939683"/>
                <a:gd name="connsiteX8" fmla="*/ 750061 w 846979"/>
                <a:gd name="connsiteY8" fmla="*/ 552011 h 939683"/>
                <a:gd name="connsiteX9" fmla="*/ 720564 w 846979"/>
                <a:gd name="connsiteY9" fmla="*/ 636287 h 939683"/>
                <a:gd name="connsiteX10" fmla="*/ 724778 w 846979"/>
                <a:gd name="connsiteY10" fmla="*/ 766916 h 939683"/>
                <a:gd name="connsiteX11" fmla="*/ 539370 w 846979"/>
                <a:gd name="connsiteY11" fmla="*/ 821695 h 939683"/>
                <a:gd name="connsiteX12" fmla="*/ 505659 w 846979"/>
                <a:gd name="connsiteY12" fmla="*/ 939683 h 939683"/>
                <a:gd name="connsiteX13" fmla="*/ 383458 w 846979"/>
                <a:gd name="connsiteY13" fmla="*/ 834337 h 939683"/>
                <a:gd name="connsiteX14" fmla="*/ 429810 w 846979"/>
                <a:gd name="connsiteY14" fmla="*/ 809054 h 939683"/>
                <a:gd name="connsiteX15" fmla="*/ 425596 w 846979"/>
                <a:gd name="connsiteY15" fmla="*/ 707922 h 939683"/>
                <a:gd name="connsiteX16" fmla="*/ 290754 w 846979"/>
                <a:gd name="connsiteY16" fmla="*/ 720564 h 939683"/>
                <a:gd name="connsiteX17" fmla="*/ 155912 w 846979"/>
                <a:gd name="connsiteY17" fmla="*/ 632073 h 939683"/>
                <a:gd name="connsiteX18" fmla="*/ 0 w 846979"/>
                <a:gd name="connsiteY18" fmla="*/ 568866 h 939683"/>
                <a:gd name="connsiteX19" fmla="*/ 113773 w 846979"/>
                <a:gd name="connsiteY19" fmla="*/ 438237 h 939683"/>
                <a:gd name="connsiteX20" fmla="*/ 324465 w 846979"/>
                <a:gd name="connsiteY20" fmla="*/ 42138 h 939683"/>
                <a:gd name="connsiteX21" fmla="*/ 425596 w 846979"/>
                <a:gd name="connsiteY21" fmla="*/ 0 h 9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979" h="939683">
                  <a:moveTo>
                    <a:pt x="425596" y="0"/>
                  </a:moveTo>
                  <a:lnTo>
                    <a:pt x="476162" y="71635"/>
                  </a:lnTo>
                  <a:lnTo>
                    <a:pt x="543583" y="71635"/>
                  </a:lnTo>
                  <a:lnTo>
                    <a:pt x="648929" y="33710"/>
                  </a:lnTo>
                  <a:lnTo>
                    <a:pt x="813268" y="84276"/>
                  </a:lnTo>
                  <a:lnTo>
                    <a:pt x="846979" y="160125"/>
                  </a:lnTo>
                  <a:lnTo>
                    <a:pt x="762702" y="438237"/>
                  </a:lnTo>
                  <a:lnTo>
                    <a:pt x="830123" y="526728"/>
                  </a:lnTo>
                  <a:lnTo>
                    <a:pt x="750061" y="552011"/>
                  </a:lnTo>
                  <a:lnTo>
                    <a:pt x="720564" y="636287"/>
                  </a:lnTo>
                  <a:lnTo>
                    <a:pt x="724778" y="766916"/>
                  </a:lnTo>
                  <a:lnTo>
                    <a:pt x="539370" y="821695"/>
                  </a:lnTo>
                  <a:lnTo>
                    <a:pt x="505659" y="939683"/>
                  </a:lnTo>
                  <a:lnTo>
                    <a:pt x="383458" y="834337"/>
                  </a:lnTo>
                  <a:lnTo>
                    <a:pt x="429810" y="809054"/>
                  </a:lnTo>
                  <a:lnTo>
                    <a:pt x="425596" y="707922"/>
                  </a:lnTo>
                  <a:lnTo>
                    <a:pt x="290754" y="720564"/>
                  </a:lnTo>
                  <a:lnTo>
                    <a:pt x="155912" y="632073"/>
                  </a:lnTo>
                  <a:lnTo>
                    <a:pt x="0" y="568866"/>
                  </a:lnTo>
                  <a:lnTo>
                    <a:pt x="113773" y="438237"/>
                  </a:lnTo>
                  <a:lnTo>
                    <a:pt x="324465" y="42138"/>
                  </a:lnTo>
                  <a:lnTo>
                    <a:pt x="425596"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0" name="Freeform 8">
              <a:extLst>
                <a:ext uri="{FF2B5EF4-FFF2-40B4-BE49-F238E27FC236}">
                  <a16:creationId xmlns:a16="http://schemas.microsoft.com/office/drawing/2014/main" id="{6AF5367E-6750-1C21-1D8F-60205205F2BB}"/>
                </a:ext>
              </a:extLst>
            </p:cNvPr>
            <p:cNvSpPr/>
            <p:nvPr/>
          </p:nvSpPr>
          <p:spPr>
            <a:xfrm>
              <a:off x="4373563" y="4129088"/>
              <a:ext cx="898525" cy="1293812"/>
            </a:xfrm>
            <a:custGeom>
              <a:avLst/>
              <a:gdLst>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68048 w 897545"/>
                <a:gd name="connsiteY10" fmla="*/ 434024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79199 w 897545"/>
                <a:gd name="connsiteY10" fmla="*/ 445175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7545" h="1293645">
                  <a:moveTo>
                    <a:pt x="299182" y="58994"/>
                  </a:moveTo>
                  <a:lnTo>
                    <a:pt x="362389" y="0"/>
                  </a:lnTo>
                  <a:lnTo>
                    <a:pt x="484590" y="12642"/>
                  </a:lnTo>
                  <a:lnTo>
                    <a:pt x="522515" y="50566"/>
                  </a:lnTo>
                  <a:lnTo>
                    <a:pt x="665785" y="63208"/>
                  </a:lnTo>
                  <a:lnTo>
                    <a:pt x="720564" y="151698"/>
                  </a:lnTo>
                  <a:lnTo>
                    <a:pt x="779558" y="151698"/>
                  </a:lnTo>
                  <a:lnTo>
                    <a:pt x="821696" y="206478"/>
                  </a:lnTo>
                  <a:lnTo>
                    <a:pt x="813268" y="269685"/>
                  </a:lnTo>
                  <a:lnTo>
                    <a:pt x="897545" y="366603"/>
                  </a:lnTo>
                  <a:lnTo>
                    <a:pt x="879199" y="445175"/>
                  </a:lnTo>
                  <a:lnTo>
                    <a:pt x="889117" y="509873"/>
                  </a:lnTo>
                  <a:lnTo>
                    <a:pt x="750061" y="526728"/>
                  </a:lnTo>
                  <a:lnTo>
                    <a:pt x="644715" y="615219"/>
                  </a:lnTo>
                  <a:lnTo>
                    <a:pt x="678426" y="661571"/>
                  </a:lnTo>
                  <a:lnTo>
                    <a:pt x="518301" y="825910"/>
                  </a:lnTo>
                  <a:lnTo>
                    <a:pt x="581508" y="901759"/>
                  </a:lnTo>
                  <a:lnTo>
                    <a:pt x="615219" y="1023960"/>
                  </a:lnTo>
                  <a:lnTo>
                    <a:pt x="695281" y="1070312"/>
                  </a:lnTo>
                  <a:lnTo>
                    <a:pt x="716350" y="1146161"/>
                  </a:lnTo>
                  <a:lnTo>
                    <a:pt x="530942" y="1293645"/>
                  </a:lnTo>
                  <a:lnTo>
                    <a:pt x="400314" y="1175658"/>
                  </a:lnTo>
                  <a:lnTo>
                    <a:pt x="400314" y="1078740"/>
                  </a:lnTo>
                  <a:lnTo>
                    <a:pt x="290754" y="1032387"/>
                  </a:lnTo>
                  <a:lnTo>
                    <a:pt x="290754" y="889117"/>
                  </a:lnTo>
                  <a:lnTo>
                    <a:pt x="101132" y="863834"/>
                  </a:lnTo>
                  <a:lnTo>
                    <a:pt x="0" y="712137"/>
                  </a:lnTo>
                  <a:lnTo>
                    <a:pt x="155912" y="665785"/>
                  </a:lnTo>
                  <a:lnTo>
                    <a:pt x="168553" y="560439"/>
                  </a:lnTo>
                  <a:lnTo>
                    <a:pt x="202264" y="455093"/>
                  </a:lnTo>
                  <a:lnTo>
                    <a:pt x="273899" y="412955"/>
                  </a:lnTo>
                  <a:lnTo>
                    <a:pt x="223333" y="332893"/>
                  </a:lnTo>
                  <a:lnTo>
                    <a:pt x="299182" y="58994"/>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t"/>
            <a:lstStyle/>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r>
                <a:rPr lang="pl-PL" sz="1000" b="1" dirty="0">
                  <a:solidFill>
                    <a:schemeClr val="tx2"/>
                  </a:solidFill>
                  <a:ea typeface="ＭＳ Ｐゴシック" charset="-128"/>
                </a:rPr>
                <a:t>           </a:t>
              </a:r>
              <a:endParaRPr lang="en-GB" sz="1000" dirty="0">
                <a:solidFill>
                  <a:schemeClr val="tx2"/>
                </a:solidFill>
                <a:ea typeface="ＭＳ Ｐゴシック" charset="-128"/>
              </a:endParaRPr>
            </a:p>
          </p:txBody>
        </p:sp>
        <p:sp>
          <p:nvSpPr>
            <p:cNvPr id="231" name="Freeform 9">
              <a:extLst>
                <a:ext uri="{FF2B5EF4-FFF2-40B4-BE49-F238E27FC236}">
                  <a16:creationId xmlns:a16="http://schemas.microsoft.com/office/drawing/2014/main" id="{5355B801-5E5C-433B-5C07-CCEBE4028DE9}"/>
                </a:ext>
              </a:extLst>
            </p:cNvPr>
            <p:cNvSpPr/>
            <p:nvPr/>
          </p:nvSpPr>
          <p:spPr>
            <a:xfrm>
              <a:off x="3316288" y="2124075"/>
              <a:ext cx="1589087" cy="1984375"/>
            </a:xfrm>
            <a:custGeom>
              <a:avLst/>
              <a:gdLst>
                <a:gd name="connsiteX0" fmla="*/ 771130 w 1588612"/>
                <a:gd name="connsiteY0" fmla="*/ 109559 h 1984711"/>
                <a:gd name="connsiteX1" fmla="*/ 796413 w 1588612"/>
                <a:gd name="connsiteY1" fmla="*/ 176980 h 1984711"/>
                <a:gd name="connsiteX2" fmla="*/ 771130 w 1588612"/>
                <a:gd name="connsiteY2" fmla="*/ 206477 h 1984711"/>
                <a:gd name="connsiteX3" fmla="*/ 834338 w 1588612"/>
                <a:gd name="connsiteY3" fmla="*/ 316037 h 1984711"/>
                <a:gd name="connsiteX4" fmla="*/ 766916 w 1588612"/>
                <a:gd name="connsiteY4" fmla="*/ 370816 h 1984711"/>
                <a:gd name="connsiteX5" fmla="*/ 758489 w 1588612"/>
                <a:gd name="connsiteY5" fmla="*/ 530942 h 1984711"/>
                <a:gd name="connsiteX6" fmla="*/ 855407 w 1588612"/>
                <a:gd name="connsiteY6" fmla="*/ 636287 h 1984711"/>
                <a:gd name="connsiteX7" fmla="*/ 804841 w 1588612"/>
                <a:gd name="connsiteY7" fmla="*/ 703708 h 1984711"/>
                <a:gd name="connsiteX8" fmla="*/ 821696 w 1588612"/>
                <a:gd name="connsiteY8" fmla="*/ 758488 h 1984711"/>
                <a:gd name="connsiteX9" fmla="*/ 914400 w 1588612"/>
                <a:gd name="connsiteY9" fmla="*/ 771130 h 1984711"/>
                <a:gd name="connsiteX10" fmla="*/ 927042 w 1588612"/>
                <a:gd name="connsiteY10" fmla="*/ 825909 h 1984711"/>
                <a:gd name="connsiteX11" fmla="*/ 1002891 w 1588612"/>
                <a:gd name="connsiteY11" fmla="*/ 804840 h 1984711"/>
                <a:gd name="connsiteX12" fmla="*/ 1061884 w 1588612"/>
                <a:gd name="connsiteY12" fmla="*/ 872261 h 1984711"/>
                <a:gd name="connsiteX13" fmla="*/ 1129305 w 1588612"/>
                <a:gd name="connsiteY13" fmla="*/ 884903 h 1984711"/>
                <a:gd name="connsiteX14" fmla="*/ 1171444 w 1588612"/>
                <a:gd name="connsiteY14" fmla="*/ 948110 h 1984711"/>
                <a:gd name="connsiteX15" fmla="*/ 1247292 w 1588612"/>
                <a:gd name="connsiteY15" fmla="*/ 901758 h 1984711"/>
                <a:gd name="connsiteX16" fmla="*/ 1306286 w 1588612"/>
                <a:gd name="connsiteY16" fmla="*/ 931255 h 1984711"/>
                <a:gd name="connsiteX17" fmla="*/ 1377921 w 1588612"/>
                <a:gd name="connsiteY17" fmla="*/ 948110 h 1984711"/>
                <a:gd name="connsiteX18" fmla="*/ 1428487 w 1588612"/>
                <a:gd name="connsiteY18" fmla="*/ 1023959 h 1984711"/>
                <a:gd name="connsiteX19" fmla="*/ 1588612 w 1588612"/>
                <a:gd name="connsiteY19" fmla="*/ 1036601 h 1984711"/>
                <a:gd name="connsiteX20" fmla="*/ 1550688 w 1588612"/>
                <a:gd name="connsiteY20" fmla="*/ 1158802 h 1984711"/>
                <a:gd name="connsiteX21" fmla="*/ 1500122 w 1588612"/>
                <a:gd name="connsiteY21" fmla="*/ 1196726 h 1984711"/>
                <a:gd name="connsiteX22" fmla="*/ 1495908 w 1588612"/>
                <a:gd name="connsiteY22" fmla="*/ 1255720 h 1984711"/>
                <a:gd name="connsiteX23" fmla="*/ 1420059 w 1588612"/>
                <a:gd name="connsiteY23" fmla="*/ 1272575 h 1984711"/>
                <a:gd name="connsiteX24" fmla="*/ 1420059 w 1588612"/>
                <a:gd name="connsiteY24" fmla="*/ 1390562 h 1984711"/>
                <a:gd name="connsiteX25" fmla="*/ 1382135 w 1588612"/>
                <a:gd name="connsiteY25" fmla="*/ 1424273 h 1984711"/>
                <a:gd name="connsiteX26" fmla="*/ 1259934 w 1588612"/>
                <a:gd name="connsiteY26" fmla="*/ 1445342 h 1984711"/>
                <a:gd name="connsiteX27" fmla="*/ 1222009 w 1588612"/>
                <a:gd name="connsiteY27" fmla="*/ 1748737 h 1984711"/>
                <a:gd name="connsiteX28" fmla="*/ 1146161 w 1588612"/>
                <a:gd name="connsiteY28" fmla="*/ 1727668 h 1984711"/>
                <a:gd name="connsiteX29" fmla="*/ 1074526 w 1588612"/>
                <a:gd name="connsiteY29" fmla="*/ 1799303 h 1984711"/>
                <a:gd name="connsiteX30" fmla="*/ 1141947 w 1588612"/>
                <a:gd name="connsiteY30" fmla="*/ 1955214 h 1984711"/>
                <a:gd name="connsiteX31" fmla="*/ 1007104 w 1588612"/>
                <a:gd name="connsiteY31" fmla="*/ 1984711 h 1984711"/>
                <a:gd name="connsiteX32" fmla="*/ 914400 w 1588612"/>
                <a:gd name="connsiteY32" fmla="*/ 1904649 h 1984711"/>
                <a:gd name="connsiteX33" fmla="*/ 914400 w 1588612"/>
                <a:gd name="connsiteY33" fmla="*/ 1774020 h 1984711"/>
                <a:gd name="connsiteX34" fmla="*/ 813268 w 1588612"/>
                <a:gd name="connsiteY34" fmla="*/ 1715026 h 1984711"/>
                <a:gd name="connsiteX35" fmla="*/ 821696 w 1588612"/>
                <a:gd name="connsiteY35" fmla="*/ 1643391 h 1984711"/>
                <a:gd name="connsiteX36" fmla="*/ 775344 w 1588612"/>
                <a:gd name="connsiteY36" fmla="*/ 1622322 h 1984711"/>
                <a:gd name="connsiteX37" fmla="*/ 615219 w 1588612"/>
                <a:gd name="connsiteY37" fmla="*/ 1656033 h 1984711"/>
                <a:gd name="connsiteX38" fmla="*/ 446666 w 1588612"/>
                <a:gd name="connsiteY38" fmla="*/ 1605467 h 1984711"/>
                <a:gd name="connsiteX39" fmla="*/ 421383 w 1588612"/>
                <a:gd name="connsiteY39" fmla="*/ 1529618 h 1984711"/>
                <a:gd name="connsiteX40" fmla="*/ 294968 w 1588612"/>
                <a:gd name="connsiteY40" fmla="*/ 1403203 h 1984711"/>
                <a:gd name="connsiteX41" fmla="*/ 294968 w 1588612"/>
                <a:gd name="connsiteY41" fmla="*/ 1335782 h 1984711"/>
                <a:gd name="connsiteX42" fmla="*/ 202264 w 1588612"/>
                <a:gd name="connsiteY42" fmla="*/ 1339996 h 1984711"/>
                <a:gd name="connsiteX43" fmla="*/ 63208 w 1588612"/>
                <a:gd name="connsiteY43" fmla="*/ 1158802 h 1984711"/>
                <a:gd name="connsiteX44" fmla="*/ 71635 w 1588612"/>
                <a:gd name="connsiteY44" fmla="*/ 1019745 h 1984711"/>
                <a:gd name="connsiteX45" fmla="*/ 37925 w 1588612"/>
                <a:gd name="connsiteY45" fmla="*/ 948110 h 1984711"/>
                <a:gd name="connsiteX46" fmla="*/ 29497 w 1588612"/>
                <a:gd name="connsiteY46" fmla="*/ 830123 h 1984711"/>
                <a:gd name="connsiteX47" fmla="*/ 0 w 1588612"/>
                <a:gd name="connsiteY47" fmla="*/ 787985 h 1984711"/>
                <a:gd name="connsiteX48" fmla="*/ 0 w 1588612"/>
                <a:gd name="connsiteY48" fmla="*/ 754274 h 1984711"/>
                <a:gd name="connsiteX49" fmla="*/ 50566 w 1588612"/>
                <a:gd name="connsiteY49" fmla="*/ 712136 h 1984711"/>
                <a:gd name="connsiteX50" fmla="*/ 63208 w 1588612"/>
                <a:gd name="connsiteY50" fmla="*/ 644715 h 1984711"/>
                <a:gd name="connsiteX51" fmla="*/ 92704 w 1588612"/>
                <a:gd name="connsiteY51" fmla="*/ 627860 h 1984711"/>
                <a:gd name="connsiteX52" fmla="*/ 176981 w 1588612"/>
                <a:gd name="connsiteY52" fmla="*/ 450879 h 1984711"/>
                <a:gd name="connsiteX53" fmla="*/ 341320 w 1588612"/>
                <a:gd name="connsiteY53" fmla="*/ 370816 h 1984711"/>
                <a:gd name="connsiteX54" fmla="*/ 434024 w 1588612"/>
                <a:gd name="connsiteY54" fmla="*/ 265471 h 1984711"/>
                <a:gd name="connsiteX55" fmla="*/ 375031 w 1588612"/>
                <a:gd name="connsiteY55" fmla="*/ 172767 h 1984711"/>
                <a:gd name="connsiteX56" fmla="*/ 463521 w 1588612"/>
                <a:gd name="connsiteY56" fmla="*/ 105345 h 1984711"/>
                <a:gd name="connsiteX57" fmla="*/ 526728 w 1588612"/>
                <a:gd name="connsiteY57" fmla="*/ 0 h 1984711"/>
                <a:gd name="connsiteX58" fmla="*/ 682640 w 1588612"/>
                <a:gd name="connsiteY58" fmla="*/ 126414 h 1984711"/>
                <a:gd name="connsiteX59" fmla="*/ 771130 w 1588612"/>
                <a:gd name="connsiteY59" fmla="*/ 109559 h 1984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88612" h="1984711">
                  <a:moveTo>
                    <a:pt x="771130" y="109559"/>
                  </a:moveTo>
                  <a:lnTo>
                    <a:pt x="796413" y="176980"/>
                  </a:lnTo>
                  <a:lnTo>
                    <a:pt x="771130" y="206477"/>
                  </a:lnTo>
                  <a:lnTo>
                    <a:pt x="834338" y="316037"/>
                  </a:lnTo>
                  <a:lnTo>
                    <a:pt x="766916" y="370816"/>
                  </a:lnTo>
                  <a:lnTo>
                    <a:pt x="758489" y="530942"/>
                  </a:lnTo>
                  <a:lnTo>
                    <a:pt x="855407" y="636287"/>
                  </a:lnTo>
                  <a:lnTo>
                    <a:pt x="804841" y="703708"/>
                  </a:lnTo>
                  <a:lnTo>
                    <a:pt x="821696" y="758488"/>
                  </a:lnTo>
                  <a:lnTo>
                    <a:pt x="914400" y="771130"/>
                  </a:lnTo>
                  <a:lnTo>
                    <a:pt x="927042" y="825909"/>
                  </a:lnTo>
                  <a:lnTo>
                    <a:pt x="1002891" y="804840"/>
                  </a:lnTo>
                  <a:lnTo>
                    <a:pt x="1061884" y="872261"/>
                  </a:lnTo>
                  <a:lnTo>
                    <a:pt x="1129305" y="884903"/>
                  </a:lnTo>
                  <a:lnTo>
                    <a:pt x="1171444" y="948110"/>
                  </a:lnTo>
                  <a:lnTo>
                    <a:pt x="1247292" y="901758"/>
                  </a:lnTo>
                  <a:lnTo>
                    <a:pt x="1306286" y="931255"/>
                  </a:lnTo>
                  <a:lnTo>
                    <a:pt x="1377921" y="948110"/>
                  </a:lnTo>
                  <a:lnTo>
                    <a:pt x="1428487" y="1023959"/>
                  </a:lnTo>
                  <a:lnTo>
                    <a:pt x="1588612" y="1036601"/>
                  </a:lnTo>
                  <a:lnTo>
                    <a:pt x="1550688" y="1158802"/>
                  </a:lnTo>
                  <a:lnTo>
                    <a:pt x="1500122" y="1196726"/>
                  </a:lnTo>
                  <a:lnTo>
                    <a:pt x="1495908" y="1255720"/>
                  </a:lnTo>
                  <a:lnTo>
                    <a:pt x="1420059" y="1272575"/>
                  </a:lnTo>
                  <a:lnTo>
                    <a:pt x="1420059" y="1390562"/>
                  </a:lnTo>
                  <a:lnTo>
                    <a:pt x="1382135" y="1424273"/>
                  </a:lnTo>
                  <a:lnTo>
                    <a:pt x="1259934" y="1445342"/>
                  </a:lnTo>
                  <a:lnTo>
                    <a:pt x="1222009" y="1748737"/>
                  </a:lnTo>
                  <a:lnTo>
                    <a:pt x="1146161" y="1727668"/>
                  </a:lnTo>
                  <a:lnTo>
                    <a:pt x="1074526" y="1799303"/>
                  </a:lnTo>
                  <a:lnTo>
                    <a:pt x="1141947" y="1955214"/>
                  </a:lnTo>
                  <a:lnTo>
                    <a:pt x="1007104" y="1984711"/>
                  </a:lnTo>
                  <a:lnTo>
                    <a:pt x="914400" y="1904649"/>
                  </a:lnTo>
                  <a:lnTo>
                    <a:pt x="914400" y="1774020"/>
                  </a:lnTo>
                  <a:lnTo>
                    <a:pt x="813268" y="1715026"/>
                  </a:lnTo>
                  <a:lnTo>
                    <a:pt x="821696" y="1643391"/>
                  </a:lnTo>
                  <a:lnTo>
                    <a:pt x="775344" y="1622322"/>
                  </a:lnTo>
                  <a:lnTo>
                    <a:pt x="615219" y="1656033"/>
                  </a:lnTo>
                  <a:lnTo>
                    <a:pt x="446666" y="1605467"/>
                  </a:lnTo>
                  <a:lnTo>
                    <a:pt x="421383" y="1529618"/>
                  </a:lnTo>
                  <a:lnTo>
                    <a:pt x="294968" y="1403203"/>
                  </a:lnTo>
                  <a:lnTo>
                    <a:pt x="294968" y="1335782"/>
                  </a:lnTo>
                  <a:lnTo>
                    <a:pt x="202264" y="1339996"/>
                  </a:lnTo>
                  <a:lnTo>
                    <a:pt x="63208" y="1158802"/>
                  </a:lnTo>
                  <a:lnTo>
                    <a:pt x="71635" y="1019745"/>
                  </a:lnTo>
                  <a:lnTo>
                    <a:pt x="37925" y="948110"/>
                  </a:lnTo>
                  <a:lnTo>
                    <a:pt x="29497" y="830123"/>
                  </a:lnTo>
                  <a:lnTo>
                    <a:pt x="0" y="787985"/>
                  </a:lnTo>
                  <a:lnTo>
                    <a:pt x="0" y="754274"/>
                  </a:lnTo>
                  <a:lnTo>
                    <a:pt x="50566" y="712136"/>
                  </a:lnTo>
                  <a:lnTo>
                    <a:pt x="63208" y="644715"/>
                  </a:lnTo>
                  <a:lnTo>
                    <a:pt x="92704" y="627860"/>
                  </a:lnTo>
                  <a:lnTo>
                    <a:pt x="176981" y="450879"/>
                  </a:lnTo>
                  <a:lnTo>
                    <a:pt x="341320" y="370816"/>
                  </a:lnTo>
                  <a:lnTo>
                    <a:pt x="434024" y="265471"/>
                  </a:lnTo>
                  <a:lnTo>
                    <a:pt x="375031" y="172767"/>
                  </a:lnTo>
                  <a:lnTo>
                    <a:pt x="463521" y="105345"/>
                  </a:lnTo>
                  <a:lnTo>
                    <a:pt x="526728" y="0"/>
                  </a:lnTo>
                  <a:lnTo>
                    <a:pt x="682640" y="126414"/>
                  </a:lnTo>
                  <a:lnTo>
                    <a:pt x="771130" y="109559"/>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b="1" dirty="0">
                <a:solidFill>
                  <a:schemeClr val="tx2"/>
                </a:solidFill>
                <a:ea typeface="ＭＳ Ｐゴシック" charset="-128"/>
              </a:endParaRPr>
            </a:p>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100" dirty="0">
                <a:solidFill>
                  <a:schemeClr val="tx2"/>
                </a:solidFill>
                <a:ea typeface="ＭＳ Ｐゴシック" charset="-128"/>
              </a:endParaRPr>
            </a:p>
          </p:txBody>
        </p:sp>
        <p:sp>
          <p:nvSpPr>
            <p:cNvPr id="232" name="Freeform 10">
              <a:extLst>
                <a:ext uri="{FF2B5EF4-FFF2-40B4-BE49-F238E27FC236}">
                  <a16:creationId xmlns:a16="http://schemas.microsoft.com/office/drawing/2014/main" id="{1506BDA6-D0A7-54F0-EE08-DAD5DDDDEB5E}"/>
                </a:ext>
              </a:extLst>
            </p:cNvPr>
            <p:cNvSpPr/>
            <p:nvPr/>
          </p:nvSpPr>
          <p:spPr>
            <a:xfrm>
              <a:off x="4883150" y="4567238"/>
              <a:ext cx="1189038" cy="1033462"/>
            </a:xfrm>
            <a:custGeom>
              <a:avLst/>
              <a:gdLst>
                <a:gd name="connsiteX0" fmla="*/ 375030 w 1188299"/>
                <a:gd name="connsiteY0" fmla="*/ 0 h 1032387"/>
                <a:gd name="connsiteX1" fmla="*/ 375030 w 1188299"/>
                <a:gd name="connsiteY1" fmla="*/ 0 h 1032387"/>
                <a:gd name="connsiteX2" fmla="*/ 438238 w 1188299"/>
                <a:gd name="connsiteY2" fmla="*/ 4214 h 1032387"/>
                <a:gd name="connsiteX3" fmla="*/ 455093 w 1188299"/>
                <a:gd name="connsiteY3" fmla="*/ 8428 h 1032387"/>
                <a:gd name="connsiteX4" fmla="*/ 602577 w 1188299"/>
                <a:gd name="connsiteY4" fmla="*/ 21069 h 1032387"/>
                <a:gd name="connsiteX5" fmla="*/ 640501 w 1188299"/>
                <a:gd name="connsiteY5" fmla="*/ 206478 h 1032387"/>
                <a:gd name="connsiteX6" fmla="*/ 712136 w 1188299"/>
                <a:gd name="connsiteY6" fmla="*/ 248616 h 1032387"/>
                <a:gd name="connsiteX7" fmla="*/ 1040815 w 1188299"/>
                <a:gd name="connsiteY7" fmla="*/ 147484 h 1032387"/>
                <a:gd name="connsiteX8" fmla="*/ 1078739 w 1188299"/>
                <a:gd name="connsiteY8" fmla="*/ 417169 h 1032387"/>
                <a:gd name="connsiteX9" fmla="*/ 1087167 w 1188299"/>
                <a:gd name="connsiteY9" fmla="*/ 467735 h 1032387"/>
                <a:gd name="connsiteX10" fmla="*/ 1087167 w 1188299"/>
                <a:gd name="connsiteY10" fmla="*/ 467735 h 1032387"/>
                <a:gd name="connsiteX11" fmla="*/ 1074525 w 1188299"/>
                <a:gd name="connsiteY11" fmla="*/ 543584 h 1032387"/>
                <a:gd name="connsiteX12" fmla="*/ 1129305 w 1188299"/>
                <a:gd name="connsiteY12" fmla="*/ 577294 h 1032387"/>
                <a:gd name="connsiteX13" fmla="*/ 1188299 w 1188299"/>
                <a:gd name="connsiteY13" fmla="*/ 804841 h 1032387"/>
                <a:gd name="connsiteX14" fmla="*/ 998677 w 1188299"/>
                <a:gd name="connsiteY14" fmla="*/ 813268 h 1032387"/>
                <a:gd name="connsiteX15" fmla="*/ 998677 w 1188299"/>
                <a:gd name="connsiteY15" fmla="*/ 876476 h 1032387"/>
                <a:gd name="connsiteX16" fmla="*/ 931255 w 1188299"/>
                <a:gd name="connsiteY16" fmla="*/ 910186 h 1032387"/>
                <a:gd name="connsiteX17" fmla="*/ 859620 w 1188299"/>
                <a:gd name="connsiteY17" fmla="*/ 842765 h 1032387"/>
                <a:gd name="connsiteX18" fmla="*/ 657357 w 1188299"/>
                <a:gd name="connsiteY18" fmla="*/ 851193 h 1032387"/>
                <a:gd name="connsiteX19" fmla="*/ 623646 w 1188299"/>
                <a:gd name="connsiteY19" fmla="*/ 910186 h 1032387"/>
                <a:gd name="connsiteX20" fmla="*/ 573080 w 1188299"/>
                <a:gd name="connsiteY20" fmla="*/ 910186 h 1032387"/>
                <a:gd name="connsiteX21" fmla="*/ 493018 w 1188299"/>
                <a:gd name="connsiteY21" fmla="*/ 1032387 h 1032387"/>
                <a:gd name="connsiteX22" fmla="*/ 455093 w 1188299"/>
                <a:gd name="connsiteY22" fmla="*/ 977608 h 1032387"/>
                <a:gd name="connsiteX23" fmla="*/ 404527 w 1188299"/>
                <a:gd name="connsiteY23" fmla="*/ 998677 h 1032387"/>
                <a:gd name="connsiteX24" fmla="*/ 400313 w 1188299"/>
                <a:gd name="connsiteY24" fmla="*/ 855407 h 1032387"/>
                <a:gd name="connsiteX25" fmla="*/ 316037 w 1188299"/>
                <a:gd name="connsiteY25" fmla="*/ 830124 h 1032387"/>
                <a:gd name="connsiteX26" fmla="*/ 269685 w 1188299"/>
                <a:gd name="connsiteY26" fmla="*/ 733206 h 1032387"/>
                <a:gd name="connsiteX27" fmla="*/ 214905 w 1188299"/>
                <a:gd name="connsiteY27" fmla="*/ 699495 h 1032387"/>
                <a:gd name="connsiteX28" fmla="*/ 189622 w 1188299"/>
                <a:gd name="connsiteY28" fmla="*/ 636288 h 1032387"/>
                <a:gd name="connsiteX29" fmla="*/ 105346 w 1188299"/>
                <a:gd name="connsiteY29" fmla="*/ 585722 h 1032387"/>
                <a:gd name="connsiteX30" fmla="*/ 63207 w 1188299"/>
                <a:gd name="connsiteY30" fmla="*/ 463521 h 1032387"/>
                <a:gd name="connsiteX31" fmla="*/ 0 w 1188299"/>
                <a:gd name="connsiteY31" fmla="*/ 391886 h 1032387"/>
                <a:gd name="connsiteX32" fmla="*/ 168553 w 1188299"/>
                <a:gd name="connsiteY32" fmla="*/ 227547 h 1032387"/>
                <a:gd name="connsiteX33" fmla="*/ 139056 w 1188299"/>
                <a:gd name="connsiteY33" fmla="*/ 176981 h 1032387"/>
                <a:gd name="connsiteX34" fmla="*/ 244402 w 1188299"/>
                <a:gd name="connsiteY34" fmla="*/ 88490 h 1032387"/>
                <a:gd name="connsiteX35" fmla="*/ 383458 w 1188299"/>
                <a:gd name="connsiteY35" fmla="*/ 71635 h 1032387"/>
                <a:gd name="connsiteX36" fmla="*/ 375030 w 1188299"/>
                <a:gd name="connsiteY36" fmla="*/ 0 h 10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8299" h="1032387">
                  <a:moveTo>
                    <a:pt x="375030" y="0"/>
                  </a:moveTo>
                  <a:lnTo>
                    <a:pt x="375030" y="0"/>
                  </a:lnTo>
                  <a:cubicBezTo>
                    <a:pt x="396099" y="1405"/>
                    <a:pt x="417238" y="2003"/>
                    <a:pt x="438238" y="4214"/>
                  </a:cubicBezTo>
                  <a:cubicBezTo>
                    <a:pt x="443997" y="4820"/>
                    <a:pt x="455093" y="8428"/>
                    <a:pt x="455093" y="8428"/>
                  </a:cubicBezTo>
                  <a:lnTo>
                    <a:pt x="602577" y="21069"/>
                  </a:lnTo>
                  <a:lnTo>
                    <a:pt x="640501" y="206478"/>
                  </a:lnTo>
                  <a:lnTo>
                    <a:pt x="712136" y="248616"/>
                  </a:lnTo>
                  <a:lnTo>
                    <a:pt x="1040815" y="147484"/>
                  </a:lnTo>
                  <a:lnTo>
                    <a:pt x="1078739" y="417169"/>
                  </a:lnTo>
                  <a:lnTo>
                    <a:pt x="1087167" y="467735"/>
                  </a:lnTo>
                  <a:lnTo>
                    <a:pt x="1087167" y="467735"/>
                  </a:lnTo>
                  <a:lnTo>
                    <a:pt x="1074525" y="543584"/>
                  </a:lnTo>
                  <a:lnTo>
                    <a:pt x="1129305" y="577294"/>
                  </a:lnTo>
                  <a:lnTo>
                    <a:pt x="1188299" y="804841"/>
                  </a:lnTo>
                  <a:lnTo>
                    <a:pt x="998677" y="813268"/>
                  </a:lnTo>
                  <a:lnTo>
                    <a:pt x="998677" y="876476"/>
                  </a:lnTo>
                  <a:lnTo>
                    <a:pt x="931255" y="910186"/>
                  </a:lnTo>
                  <a:lnTo>
                    <a:pt x="859620" y="842765"/>
                  </a:lnTo>
                  <a:lnTo>
                    <a:pt x="657357" y="851193"/>
                  </a:lnTo>
                  <a:lnTo>
                    <a:pt x="623646" y="910186"/>
                  </a:lnTo>
                  <a:lnTo>
                    <a:pt x="573080" y="910186"/>
                  </a:lnTo>
                  <a:lnTo>
                    <a:pt x="493018" y="1032387"/>
                  </a:lnTo>
                  <a:lnTo>
                    <a:pt x="455093" y="977608"/>
                  </a:lnTo>
                  <a:lnTo>
                    <a:pt x="404527" y="998677"/>
                  </a:lnTo>
                  <a:lnTo>
                    <a:pt x="400313" y="855407"/>
                  </a:lnTo>
                  <a:lnTo>
                    <a:pt x="316037" y="830124"/>
                  </a:lnTo>
                  <a:lnTo>
                    <a:pt x="269685" y="733206"/>
                  </a:lnTo>
                  <a:lnTo>
                    <a:pt x="214905" y="699495"/>
                  </a:lnTo>
                  <a:lnTo>
                    <a:pt x="189622" y="636288"/>
                  </a:lnTo>
                  <a:lnTo>
                    <a:pt x="105346" y="585722"/>
                  </a:lnTo>
                  <a:lnTo>
                    <a:pt x="63207" y="463521"/>
                  </a:lnTo>
                  <a:lnTo>
                    <a:pt x="0" y="391886"/>
                  </a:lnTo>
                  <a:lnTo>
                    <a:pt x="168553" y="227547"/>
                  </a:lnTo>
                  <a:lnTo>
                    <a:pt x="139056" y="176981"/>
                  </a:lnTo>
                  <a:lnTo>
                    <a:pt x="244402" y="88490"/>
                  </a:lnTo>
                  <a:lnTo>
                    <a:pt x="383458" y="71635"/>
                  </a:lnTo>
                  <a:lnTo>
                    <a:pt x="375030" y="0"/>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bg2"/>
                </a:solidFill>
                <a:ea typeface="ＭＳ Ｐゴシック" charset="-128"/>
              </a:endParaRPr>
            </a:p>
          </p:txBody>
        </p:sp>
        <p:sp>
          <p:nvSpPr>
            <p:cNvPr id="233" name="Freeform 11">
              <a:extLst>
                <a:ext uri="{FF2B5EF4-FFF2-40B4-BE49-F238E27FC236}">
                  <a16:creationId xmlns:a16="http://schemas.microsoft.com/office/drawing/2014/main" id="{59683FA5-01EB-838B-55BF-8CDB9076DD96}"/>
                </a:ext>
              </a:extLst>
            </p:cNvPr>
            <p:cNvSpPr/>
            <p:nvPr/>
          </p:nvSpPr>
          <p:spPr>
            <a:xfrm>
              <a:off x="4391025" y="3143249"/>
              <a:ext cx="1309688" cy="1176338"/>
            </a:xfrm>
            <a:custGeom>
              <a:avLst/>
              <a:gdLst>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69684 w 1302071"/>
                <a:gd name="connsiteY29" fmla="*/ 952325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26691 w 1302071"/>
                <a:gd name="connsiteY27" fmla="*/ 1000904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4786 h 1175161"/>
                <a:gd name="connsiteX1" fmla="*/ 588205 w 1302071"/>
                <a:gd name="connsiteY1" fmla="*/ 0 h 1175161"/>
                <a:gd name="connsiteX2" fmla="*/ 712136 w 1302071"/>
                <a:gd name="connsiteY2" fmla="*/ 62711 h 1175161"/>
                <a:gd name="connsiteX3" fmla="*/ 960752 w 1302071"/>
                <a:gd name="connsiteY3" fmla="*/ 62711 h 1175161"/>
                <a:gd name="connsiteX4" fmla="*/ 986035 w 1302071"/>
                <a:gd name="connsiteY4" fmla="*/ 155415 h 1175161"/>
                <a:gd name="connsiteX5" fmla="*/ 1070311 w 1302071"/>
                <a:gd name="connsiteY5" fmla="*/ 184912 h 1175161"/>
                <a:gd name="connsiteX6" fmla="*/ 1066097 w 1302071"/>
                <a:gd name="connsiteY6" fmla="*/ 323968 h 1175161"/>
                <a:gd name="connsiteX7" fmla="*/ 1264147 w 1302071"/>
                <a:gd name="connsiteY7" fmla="*/ 336609 h 1175161"/>
                <a:gd name="connsiteX8" fmla="*/ 1302071 w 1302071"/>
                <a:gd name="connsiteY8" fmla="*/ 446169 h 1175161"/>
                <a:gd name="connsiteX9" fmla="*/ 1276788 w 1302071"/>
                <a:gd name="connsiteY9" fmla="*/ 517804 h 1175161"/>
                <a:gd name="connsiteX10" fmla="*/ 1158801 w 1302071"/>
                <a:gd name="connsiteY10" fmla="*/ 538873 h 1175161"/>
                <a:gd name="connsiteX11" fmla="*/ 1179870 w 1302071"/>
                <a:gd name="connsiteY11" fmla="*/ 602080 h 1175161"/>
                <a:gd name="connsiteX12" fmla="*/ 1234650 w 1302071"/>
                <a:gd name="connsiteY12" fmla="*/ 707426 h 1175161"/>
                <a:gd name="connsiteX13" fmla="*/ 1120877 w 1302071"/>
                <a:gd name="connsiteY13" fmla="*/ 859124 h 1175161"/>
                <a:gd name="connsiteX14" fmla="*/ 1061883 w 1302071"/>
                <a:gd name="connsiteY14" fmla="*/ 892834 h 1175161"/>
                <a:gd name="connsiteX15" fmla="*/ 1074525 w 1302071"/>
                <a:gd name="connsiteY15" fmla="*/ 909690 h 1175161"/>
                <a:gd name="connsiteX16" fmla="*/ 943896 w 1302071"/>
                <a:gd name="connsiteY16" fmla="*/ 934972 h 1175161"/>
                <a:gd name="connsiteX17" fmla="*/ 931255 w 1302071"/>
                <a:gd name="connsiteY17" fmla="*/ 989752 h 1175161"/>
                <a:gd name="connsiteX18" fmla="*/ 973393 w 1302071"/>
                <a:gd name="connsiteY18" fmla="*/ 1015035 h 1175161"/>
                <a:gd name="connsiteX19" fmla="*/ 977607 w 1302071"/>
                <a:gd name="connsiteY19" fmla="*/ 1078243 h 1175161"/>
                <a:gd name="connsiteX20" fmla="*/ 893330 w 1302071"/>
                <a:gd name="connsiteY20" fmla="*/ 1048746 h 1175161"/>
                <a:gd name="connsiteX21" fmla="*/ 800626 w 1302071"/>
                <a:gd name="connsiteY21" fmla="*/ 1175161 h 1175161"/>
                <a:gd name="connsiteX22" fmla="*/ 754274 w 1302071"/>
                <a:gd name="connsiteY22" fmla="*/ 1133022 h 1175161"/>
                <a:gd name="connsiteX23" fmla="*/ 707922 w 1302071"/>
                <a:gd name="connsiteY23" fmla="*/ 1137236 h 1175161"/>
                <a:gd name="connsiteX24" fmla="*/ 657356 w 1302071"/>
                <a:gd name="connsiteY24" fmla="*/ 1061387 h 1175161"/>
                <a:gd name="connsiteX25" fmla="*/ 497231 w 1302071"/>
                <a:gd name="connsiteY25" fmla="*/ 1036104 h 1175161"/>
                <a:gd name="connsiteX26" fmla="*/ 446665 w 1302071"/>
                <a:gd name="connsiteY26" fmla="*/ 998180 h 1175161"/>
                <a:gd name="connsiteX27" fmla="*/ 326691 w 1302071"/>
                <a:gd name="connsiteY27" fmla="*/ 1004621 h 1175161"/>
                <a:gd name="connsiteX28" fmla="*/ 278112 w 1302071"/>
                <a:gd name="connsiteY28" fmla="*/ 1027677 h 1175161"/>
                <a:gd name="connsiteX29" fmla="*/ 258533 w 1302071"/>
                <a:gd name="connsiteY29" fmla="*/ 967193 h 1175161"/>
                <a:gd name="connsiteX30" fmla="*/ 50565 w 1302071"/>
                <a:gd name="connsiteY30" fmla="*/ 913903 h 1175161"/>
                <a:gd name="connsiteX31" fmla="*/ 0 w 1302071"/>
                <a:gd name="connsiteY31" fmla="*/ 779061 h 1175161"/>
                <a:gd name="connsiteX32" fmla="*/ 88490 w 1302071"/>
                <a:gd name="connsiteY32" fmla="*/ 711640 h 1175161"/>
                <a:gd name="connsiteX33" fmla="*/ 143270 w 1302071"/>
                <a:gd name="connsiteY33" fmla="*/ 724281 h 1175161"/>
                <a:gd name="connsiteX34" fmla="*/ 193835 w 1302071"/>
                <a:gd name="connsiteY34" fmla="*/ 425100 h 1175161"/>
                <a:gd name="connsiteX35" fmla="*/ 299181 w 1302071"/>
                <a:gd name="connsiteY35" fmla="*/ 404031 h 1175161"/>
                <a:gd name="connsiteX36" fmla="*/ 341319 w 1302071"/>
                <a:gd name="connsiteY36" fmla="*/ 361892 h 1175161"/>
                <a:gd name="connsiteX37" fmla="*/ 345533 w 1302071"/>
                <a:gd name="connsiteY37" fmla="*/ 248119 h 1175161"/>
                <a:gd name="connsiteX38" fmla="*/ 408741 w 1302071"/>
                <a:gd name="connsiteY38" fmla="*/ 231264 h 1175161"/>
                <a:gd name="connsiteX39" fmla="*/ 429810 w 1302071"/>
                <a:gd name="connsiteY39" fmla="*/ 168056 h 1175161"/>
                <a:gd name="connsiteX40" fmla="*/ 484589 w 1302071"/>
                <a:gd name="connsiteY40" fmla="*/ 138560 h 1175161"/>
                <a:gd name="connsiteX41" fmla="*/ 505659 w 1302071"/>
                <a:gd name="connsiteY41" fmla="*/ 24786 h 1175161"/>
                <a:gd name="connsiteX0" fmla="*/ 505659 w 1302071"/>
                <a:gd name="connsiteY0" fmla="*/ 24786 h 1175161"/>
                <a:gd name="connsiteX1" fmla="*/ 588205 w 1302071"/>
                <a:gd name="connsiteY1" fmla="*/ 0 h 1175161"/>
                <a:gd name="connsiteX2" fmla="*/ 712136 w 1302071"/>
                <a:gd name="connsiteY2" fmla="*/ 62711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25457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179870 w 1309505"/>
                <a:gd name="connsiteY12" fmla="*/ 602080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69953 w 1309505"/>
                <a:gd name="connsiteY11" fmla="*/ 553742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68131 w 1309505"/>
                <a:gd name="connsiteY2" fmla="*/ 52674 h 1175161"/>
                <a:gd name="connsiteX3" fmla="*/ 960752 w 1309505"/>
                <a:gd name="connsiteY3" fmla="*/ 62711 h 1175161"/>
                <a:gd name="connsiteX4" fmla="*/ 986035 w 1309505"/>
                <a:gd name="connsiteY4" fmla="*/ 155415 h 1175161"/>
                <a:gd name="connsiteX5" fmla="*/ 1070311 w 1309505"/>
                <a:gd name="connsiteY5" fmla="*/ 184912 h 1175161"/>
                <a:gd name="connsiteX6" fmla="*/ 1077249 w 1309505"/>
                <a:gd name="connsiteY6" fmla="*/ 331403 h 1175161"/>
                <a:gd name="connsiteX7" fmla="*/ 1264147 w 1309505"/>
                <a:gd name="connsiteY7" fmla="*/ 325457 h 1175161"/>
                <a:gd name="connsiteX8" fmla="*/ 1309505 w 1309505"/>
                <a:gd name="connsiteY8" fmla="*/ 435018 h 1175161"/>
                <a:gd name="connsiteX9" fmla="*/ 1276788 w 1309505"/>
                <a:gd name="connsiteY9" fmla="*/ 517804 h 1175161"/>
                <a:gd name="connsiteX10" fmla="*/ 1169953 w 1309505"/>
                <a:gd name="connsiteY10" fmla="*/ 553742 h 1175161"/>
                <a:gd name="connsiteX11" fmla="*/ 1213323 w 1309505"/>
                <a:gd name="connsiteY11" fmla="*/ 613231 h 1175161"/>
                <a:gd name="connsiteX12" fmla="*/ 1234650 w 1309505"/>
                <a:gd name="connsiteY12" fmla="*/ 707426 h 1175161"/>
                <a:gd name="connsiteX13" fmla="*/ 1120877 w 1309505"/>
                <a:gd name="connsiteY13" fmla="*/ 859124 h 1175161"/>
                <a:gd name="connsiteX14" fmla="*/ 1061883 w 1309505"/>
                <a:gd name="connsiteY14" fmla="*/ 892834 h 1175161"/>
                <a:gd name="connsiteX15" fmla="*/ 1074525 w 1309505"/>
                <a:gd name="connsiteY15" fmla="*/ 909690 h 1175161"/>
                <a:gd name="connsiteX16" fmla="*/ 943896 w 1309505"/>
                <a:gd name="connsiteY16" fmla="*/ 934972 h 1175161"/>
                <a:gd name="connsiteX17" fmla="*/ 931255 w 1309505"/>
                <a:gd name="connsiteY17" fmla="*/ 989752 h 1175161"/>
                <a:gd name="connsiteX18" fmla="*/ 973393 w 1309505"/>
                <a:gd name="connsiteY18" fmla="*/ 1015035 h 1175161"/>
                <a:gd name="connsiteX19" fmla="*/ 977607 w 1309505"/>
                <a:gd name="connsiteY19" fmla="*/ 1078243 h 1175161"/>
                <a:gd name="connsiteX20" fmla="*/ 893330 w 1309505"/>
                <a:gd name="connsiteY20" fmla="*/ 1048746 h 1175161"/>
                <a:gd name="connsiteX21" fmla="*/ 800626 w 1309505"/>
                <a:gd name="connsiteY21" fmla="*/ 1175161 h 1175161"/>
                <a:gd name="connsiteX22" fmla="*/ 754274 w 1309505"/>
                <a:gd name="connsiteY22" fmla="*/ 1133022 h 1175161"/>
                <a:gd name="connsiteX23" fmla="*/ 707922 w 1309505"/>
                <a:gd name="connsiteY23" fmla="*/ 1137236 h 1175161"/>
                <a:gd name="connsiteX24" fmla="*/ 657356 w 1309505"/>
                <a:gd name="connsiteY24" fmla="*/ 1061387 h 1175161"/>
                <a:gd name="connsiteX25" fmla="*/ 497231 w 1309505"/>
                <a:gd name="connsiteY25" fmla="*/ 1036104 h 1175161"/>
                <a:gd name="connsiteX26" fmla="*/ 446665 w 1309505"/>
                <a:gd name="connsiteY26" fmla="*/ 998180 h 1175161"/>
                <a:gd name="connsiteX27" fmla="*/ 326691 w 1309505"/>
                <a:gd name="connsiteY27" fmla="*/ 1004621 h 1175161"/>
                <a:gd name="connsiteX28" fmla="*/ 278112 w 1309505"/>
                <a:gd name="connsiteY28" fmla="*/ 1027677 h 1175161"/>
                <a:gd name="connsiteX29" fmla="*/ 258533 w 1309505"/>
                <a:gd name="connsiteY29" fmla="*/ 967193 h 1175161"/>
                <a:gd name="connsiteX30" fmla="*/ 50565 w 1309505"/>
                <a:gd name="connsiteY30" fmla="*/ 913903 h 1175161"/>
                <a:gd name="connsiteX31" fmla="*/ 0 w 1309505"/>
                <a:gd name="connsiteY31" fmla="*/ 779061 h 1175161"/>
                <a:gd name="connsiteX32" fmla="*/ 88490 w 1309505"/>
                <a:gd name="connsiteY32" fmla="*/ 711640 h 1175161"/>
                <a:gd name="connsiteX33" fmla="*/ 143270 w 1309505"/>
                <a:gd name="connsiteY33" fmla="*/ 724281 h 1175161"/>
                <a:gd name="connsiteX34" fmla="*/ 193835 w 1309505"/>
                <a:gd name="connsiteY34" fmla="*/ 425100 h 1175161"/>
                <a:gd name="connsiteX35" fmla="*/ 299181 w 1309505"/>
                <a:gd name="connsiteY35" fmla="*/ 404031 h 1175161"/>
                <a:gd name="connsiteX36" fmla="*/ 341319 w 1309505"/>
                <a:gd name="connsiteY36" fmla="*/ 361892 h 1175161"/>
                <a:gd name="connsiteX37" fmla="*/ 345533 w 1309505"/>
                <a:gd name="connsiteY37" fmla="*/ 248119 h 1175161"/>
                <a:gd name="connsiteX38" fmla="*/ 408741 w 1309505"/>
                <a:gd name="connsiteY38" fmla="*/ 231264 h 1175161"/>
                <a:gd name="connsiteX39" fmla="*/ 429810 w 1309505"/>
                <a:gd name="connsiteY39" fmla="*/ 168056 h 1175161"/>
                <a:gd name="connsiteX40" fmla="*/ 484589 w 1309505"/>
                <a:gd name="connsiteY40" fmla="*/ 138560 h 1175161"/>
                <a:gd name="connsiteX41" fmla="*/ 505659 w 1309505"/>
                <a:gd name="connsiteY41" fmla="*/ 24786 h 117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09505" h="1175161">
                  <a:moveTo>
                    <a:pt x="505659" y="24786"/>
                  </a:moveTo>
                  <a:lnTo>
                    <a:pt x="588205" y="0"/>
                  </a:lnTo>
                  <a:lnTo>
                    <a:pt x="668131" y="52674"/>
                  </a:lnTo>
                  <a:lnTo>
                    <a:pt x="960752" y="62711"/>
                  </a:lnTo>
                  <a:lnTo>
                    <a:pt x="986035" y="155415"/>
                  </a:lnTo>
                  <a:lnTo>
                    <a:pt x="1070311" y="184912"/>
                  </a:lnTo>
                  <a:lnTo>
                    <a:pt x="1077249" y="331403"/>
                  </a:lnTo>
                  <a:lnTo>
                    <a:pt x="1264147" y="325457"/>
                  </a:lnTo>
                  <a:lnTo>
                    <a:pt x="1309505" y="435018"/>
                  </a:lnTo>
                  <a:lnTo>
                    <a:pt x="1276788" y="517804"/>
                  </a:lnTo>
                  <a:lnTo>
                    <a:pt x="1169953" y="553742"/>
                  </a:lnTo>
                  <a:lnTo>
                    <a:pt x="1213323" y="613231"/>
                  </a:lnTo>
                  <a:lnTo>
                    <a:pt x="1234650" y="707426"/>
                  </a:lnTo>
                  <a:lnTo>
                    <a:pt x="1120877" y="859124"/>
                  </a:lnTo>
                  <a:lnTo>
                    <a:pt x="1061883" y="892834"/>
                  </a:lnTo>
                  <a:lnTo>
                    <a:pt x="1074525" y="909690"/>
                  </a:lnTo>
                  <a:lnTo>
                    <a:pt x="943896" y="934972"/>
                  </a:lnTo>
                  <a:lnTo>
                    <a:pt x="931255" y="989752"/>
                  </a:lnTo>
                  <a:lnTo>
                    <a:pt x="973393" y="1015035"/>
                  </a:lnTo>
                  <a:lnTo>
                    <a:pt x="977607" y="1078243"/>
                  </a:lnTo>
                  <a:lnTo>
                    <a:pt x="893330" y="1048746"/>
                  </a:lnTo>
                  <a:lnTo>
                    <a:pt x="800626" y="1175161"/>
                  </a:lnTo>
                  <a:lnTo>
                    <a:pt x="754274" y="1133022"/>
                  </a:lnTo>
                  <a:lnTo>
                    <a:pt x="707922" y="1137236"/>
                  </a:lnTo>
                  <a:lnTo>
                    <a:pt x="657356" y="1061387"/>
                  </a:lnTo>
                  <a:lnTo>
                    <a:pt x="497231" y="1036104"/>
                  </a:lnTo>
                  <a:lnTo>
                    <a:pt x="446665" y="998180"/>
                  </a:lnTo>
                  <a:lnTo>
                    <a:pt x="326691" y="1004621"/>
                  </a:lnTo>
                  <a:lnTo>
                    <a:pt x="278112" y="1027677"/>
                  </a:lnTo>
                  <a:lnTo>
                    <a:pt x="258533" y="967193"/>
                  </a:lnTo>
                  <a:lnTo>
                    <a:pt x="50565" y="913903"/>
                  </a:lnTo>
                  <a:lnTo>
                    <a:pt x="0" y="779061"/>
                  </a:lnTo>
                  <a:lnTo>
                    <a:pt x="88490" y="711640"/>
                  </a:lnTo>
                  <a:lnTo>
                    <a:pt x="143270" y="724281"/>
                  </a:lnTo>
                  <a:lnTo>
                    <a:pt x="193835" y="425100"/>
                  </a:lnTo>
                  <a:lnTo>
                    <a:pt x="299181" y="404031"/>
                  </a:lnTo>
                  <a:lnTo>
                    <a:pt x="341319" y="361892"/>
                  </a:lnTo>
                  <a:lnTo>
                    <a:pt x="345533" y="248119"/>
                  </a:lnTo>
                  <a:lnTo>
                    <a:pt x="408741" y="231264"/>
                  </a:lnTo>
                  <a:lnTo>
                    <a:pt x="429810" y="168056"/>
                  </a:lnTo>
                  <a:lnTo>
                    <a:pt x="484589" y="138560"/>
                  </a:lnTo>
                  <a:lnTo>
                    <a:pt x="505659" y="24786"/>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4" name="Freeform 12">
              <a:extLst>
                <a:ext uri="{FF2B5EF4-FFF2-40B4-BE49-F238E27FC236}">
                  <a16:creationId xmlns:a16="http://schemas.microsoft.com/office/drawing/2014/main" id="{C1FF4BE2-905B-CA0B-C842-8151FB692BA5}"/>
                </a:ext>
              </a:extLst>
            </p:cNvPr>
            <p:cNvSpPr/>
            <p:nvPr/>
          </p:nvSpPr>
          <p:spPr>
            <a:xfrm>
              <a:off x="5183188" y="3922713"/>
              <a:ext cx="1082675" cy="889000"/>
            </a:xfrm>
            <a:custGeom>
              <a:avLst/>
              <a:gdLst>
                <a:gd name="connsiteX0" fmla="*/ 383458 w 1082953"/>
                <a:gd name="connsiteY0" fmla="*/ 0 h 889117"/>
                <a:gd name="connsiteX1" fmla="*/ 446665 w 1082953"/>
                <a:gd name="connsiteY1" fmla="*/ 46352 h 889117"/>
                <a:gd name="connsiteX2" fmla="*/ 467734 w 1082953"/>
                <a:gd name="connsiteY2" fmla="*/ 88490 h 889117"/>
                <a:gd name="connsiteX3" fmla="*/ 573080 w 1082953"/>
                <a:gd name="connsiteY3" fmla="*/ 151698 h 889117"/>
                <a:gd name="connsiteX4" fmla="*/ 724777 w 1082953"/>
                <a:gd name="connsiteY4" fmla="*/ 143270 h 889117"/>
                <a:gd name="connsiteX5" fmla="*/ 724777 w 1082953"/>
                <a:gd name="connsiteY5" fmla="*/ 189622 h 889117"/>
                <a:gd name="connsiteX6" fmla="*/ 876475 w 1082953"/>
                <a:gd name="connsiteY6" fmla="*/ 248616 h 889117"/>
                <a:gd name="connsiteX7" fmla="*/ 1040814 w 1082953"/>
                <a:gd name="connsiteY7" fmla="*/ 210691 h 889117"/>
                <a:gd name="connsiteX8" fmla="*/ 1082953 w 1082953"/>
                <a:gd name="connsiteY8" fmla="*/ 425596 h 889117"/>
                <a:gd name="connsiteX9" fmla="*/ 956538 w 1082953"/>
                <a:gd name="connsiteY9" fmla="*/ 589935 h 889117"/>
                <a:gd name="connsiteX10" fmla="*/ 728991 w 1082953"/>
                <a:gd name="connsiteY10" fmla="*/ 796413 h 889117"/>
                <a:gd name="connsiteX11" fmla="*/ 425596 w 1082953"/>
                <a:gd name="connsiteY11" fmla="*/ 889117 h 889117"/>
                <a:gd name="connsiteX12" fmla="*/ 349747 w 1082953"/>
                <a:gd name="connsiteY12" fmla="*/ 842765 h 889117"/>
                <a:gd name="connsiteX13" fmla="*/ 307609 w 1082953"/>
                <a:gd name="connsiteY13" fmla="*/ 653143 h 889117"/>
                <a:gd name="connsiteX14" fmla="*/ 71635 w 1082953"/>
                <a:gd name="connsiteY14" fmla="*/ 648929 h 889117"/>
                <a:gd name="connsiteX15" fmla="*/ 88490 w 1082953"/>
                <a:gd name="connsiteY15" fmla="*/ 564653 h 889117"/>
                <a:gd name="connsiteX16" fmla="*/ 0 w 1082953"/>
                <a:gd name="connsiteY16" fmla="*/ 484590 h 889117"/>
                <a:gd name="connsiteX17" fmla="*/ 16855 w 1082953"/>
                <a:gd name="connsiteY17" fmla="*/ 387672 h 889117"/>
                <a:gd name="connsiteX18" fmla="*/ 117987 w 1082953"/>
                <a:gd name="connsiteY18" fmla="*/ 265471 h 889117"/>
                <a:gd name="connsiteX19" fmla="*/ 193836 w 1082953"/>
                <a:gd name="connsiteY19" fmla="*/ 307609 h 889117"/>
                <a:gd name="connsiteX20" fmla="*/ 193836 w 1082953"/>
                <a:gd name="connsiteY20" fmla="*/ 240188 h 889117"/>
                <a:gd name="connsiteX21" fmla="*/ 151697 w 1082953"/>
                <a:gd name="connsiteY21" fmla="*/ 206477 h 889117"/>
                <a:gd name="connsiteX22" fmla="*/ 168553 w 1082953"/>
                <a:gd name="connsiteY22" fmla="*/ 143270 h 889117"/>
                <a:gd name="connsiteX23" fmla="*/ 282326 w 1082953"/>
                <a:gd name="connsiteY23" fmla="*/ 113773 h 889117"/>
                <a:gd name="connsiteX24" fmla="*/ 383458 w 1082953"/>
                <a:gd name="connsiteY24" fmla="*/ 0 h 88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82953" h="889117">
                  <a:moveTo>
                    <a:pt x="383458" y="0"/>
                  </a:moveTo>
                  <a:lnTo>
                    <a:pt x="446665" y="46352"/>
                  </a:lnTo>
                  <a:lnTo>
                    <a:pt x="467734" y="88490"/>
                  </a:lnTo>
                  <a:lnTo>
                    <a:pt x="573080" y="151698"/>
                  </a:lnTo>
                  <a:lnTo>
                    <a:pt x="724777" y="143270"/>
                  </a:lnTo>
                  <a:lnTo>
                    <a:pt x="724777" y="189622"/>
                  </a:lnTo>
                  <a:lnTo>
                    <a:pt x="876475" y="248616"/>
                  </a:lnTo>
                  <a:lnTo>
                    <a:pt x="1040814" y="210691"/>
                  </a:lnTo>
                  <a:lnTo>
                    <a:pt x="1082953" y="425596"/>
                  </a:lnTo>
                  <a:lnTo>
                    <a:pt x="956538" y="589935"/>
                  </a:lnTo>
                  <a:lnTo>
                    <a:pt x="728991" y="796413"/>
                  </a:lnTo>
                  <a:lnTo>
                    <a:pt x="425596" y="889117"/>
                  </a:lnTo>
                  <a:lnTo>
                    <a:pt x="349747" y="842765"/>
                  </a:lnTo>
                  <a:lnTo>
                    <a:pt x="307609" y="653143"/>
                  </a:lnTo>
                  <a:lnTo>
                    <a:pt x="71635" y="648929"/>
                  </a:lnTo>
                  <a:lnTo>
                    <a:pt x="88490" y="564653"/>
                  </a:lnTo>
                  <a:lnTo>
                    <a:pt x="0" y="484590"/>
                  </a:lnTo>
                  <a:lnTo>
                    <a:pt x="16855" y="387672"/>
                  </a:lnTo>
                  <a:lnTo>
                    <a:pt x="117987" y="265471"/>
                  </a:lnTo>
                  <a:lnTo>
                    <a:pt x="193836" y="307609"/>
                  </a:lnTo>
                  <a:lnTo>
                    <a:pt x="193836" y="240188"/>
                  </a:lnTo>
                  <a:lnTo>
                    <a:pt x="151697" y="206477"/>
                  </a:lnTo>
                  <a:lnTo>
                    <a:pt x="168553" y="143270"/>
                  </a:lnTo>
                  <a:lnTo>
                    <a:pt x="282326" y="113773"/>
                  </a:lnTo>
                  <a:lnTo>
                    <a:pt x="383458" y="0"/>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5" name="Freeform 13">
              <a:extLst>
                <a:ext uri="{FF2B5EF4-FFF2-40B4-BE49-F238E27FC236}">
                  <a16:creationId xmlns:a16="http://schemas.microsoft.com/office/drawing/2014/main" id="{C42EC0DF-808F-37ED-E0C0-0A4056123779}"/>
                </a:ext>
              </a:extLst>
            </p:cNvPr>
            <p:cNvSpPr/>
            <p:nvPr/>
          </p:nvSpPr>
          <p:spPr>
            <a:xfrm>
              <a:off x="5887171" y="4302307"/>
              <a:ext cx="1146174" cy="1352549"/>
            </a:xfrm>
            <a:custGeom>
              <a:avLst/>
              <a:gdLst>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54780 w 1146161"/>
                <a:gd name="connsiteY23" fmla="*/ 77112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7929 w 1146161"/>
                <a:gd name="connsiteY3" fmla="*/ 162112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6161" h="1352637">
                  <a:moveTo>
                    <a:pt x="345534" y="21069"/>
                  </a:moveTo>
                  <a:lnTo>
                    <a:pt x="501445" y="0"/>
                  </a:lnTo>
                  <a:lnTo>
                    <a:pt x="533169" y="98408"/>
                  </a:lnTo>
                  <a:lnTo>
                    <a:pt x="677929" y="162112"/>
                  </a:lnTo>
                  <a:lnTo>
                    <a:pt x="686854" y="219118"/>
                  </a:lnTo>
                  <a:lnTo>
                    <a:pt x="604804" y="273898"/>
                  </a:lnTo>
                  <a:lnTo>
                    <a:pt x="612736" y="345533"/>
                  </a:lnTo>
                  <a:lnTo>
                    <a:pt x="897545" y="408741"/>
                  </a:lnTo>
                  <a:lnTo>
                    <a:pt x="977608" y="311823"/>
                  </a:lnTo>
                  <a:lnTo>
                    <a:pt x="1099809" y="341319"/>
                  </a:lnTo>
                  <a:lnTo>
                    <a:pt x="1146161" y="391885"/>
                  </a:lnTo>
                  <a:lnTo>
                    <a:pt x="766916" y="939682"/>
                  </a:lnTo>
                  <a:lnTo>
                    <a:pt x="809055" y="1053456"/>
                  </a:lnTo>
                  <a:lnTo>
                    <a:pt x="787986" y="1171443"/>
                  </a:lnTo>
                  <a:lnTo>
                    <a:pt x="830124" y="1255719"/>
                  </a:lnTo>
                  <a:lnTo>
                    <a:pt x="905973" y="1306285"/>
                  </a:lnTo>
                  <a:lnTo>
                    <a:pt x="889117" y="1352637"/>
                  </a:lnTo>
                  <a:lnTo>
                    <a:pt x="686854" y="1289430"/>
                  </a:lnTo>
                  <a:lnTo>
                    <a:pt x="535156" y="1217795"/>
                  </a:lnTo>
                  <a:lnTo>
                    <a:pt x="471949" y="1141946"/>
                  </a:lnTo>
                  <a:lnTo>
                    <a:pt x="320251" y="1070311"/>
                  </a:lnTo>
                  <a:lnTo>
                    <a:pt x="147484" y="1045028"/>
                  </a:lnTo>
                  <a:lnTo>
                    <a:pt x="109560" y="821695"/>
                  </a:lnTo>
                  <a:lnTo>
                    <a:pt x="43628" y="797149"/>
                  </a:lnTo>
                  <a:lnTo>
                    <a:pt x="46352" y="703708"/>
                  </a:lnTo>
                  <a:lnTo>
                    <a:pt x="0" y="417168"/>
                  </a:lnTo>
                  <a:lnTo>
                    <a:pt x="227547" y="193835"/>
                  </a:lnTo>
                  <a:lnTo>
                    <a:pt x="345534" y="21069"/>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6" name="Freeform 14">
              <a:extLst>
                <a:ext uri="{FF2B5EF4-FFF2-40B4-BE49-F238E27FC236}">
                  <a16:creationId xmlns:a16="http://schemas.microsoft.com/office/drawing/2014/main" id="{5102A751-BEC3-09A9-05D6-4BCF55E0D2C5}"/>
                </a:ext>
              </a:extLst>
            </p:cNvPr>
            <p:cNvSpPr/>
            <p:nvPr/>
          </p:nvSpPr>
          <p:spPr>
            <a:xfrm>
              <a:off x="4075113" y="2065338"/>
              <a:ext cx="1162050" cy="1116012"/>
            </a:xfrm>
            <a:custGeom>
              <a:avLst/>
              <a:gdLst>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23959 w 1163015"/>
                <a:gd name="connsiteY12" fmla="*/ 804841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16211 w 1163015"/>
                <a:gd name="connsiteY42" fmla="*/ 44623 h 1116664"/>
                <a:gd name="connsiteX43" fmla="*/ 737419 w 1163015"/>
                <a:gd name="connsiteY43" fmla="*/ 122201 h 1116664"/>
                <a:gd name="connsiteX44" fmla="*/ 813268 w 1163015"/>
                <a:gd name="connsiteY44" fmla="*/ 134843 h 111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015" h="1116664">
                  <a:moveTo>
                    <a:pt x="813268" y="134843"/>
                  </a:moveTo>
                  <a:lnTo>
                    <a:pt x="813268" y="134843"/>
                  </a:lnTo>
                  <a:lnTo>
                    <a:pt x="889117" y="164339"/>
                  </a:lnTo>
                  <a:lnTo>
                    <a:pt x="905972" y="252830"/>
                  </a:lnTo>
                  <a:lnTo>
                    <a:pt x="1108236" y="353961"/>
                  </a:lnTo>
                  <a:lnTo>
                    <a:pt x="1163015" y="467735"/>
                  </a:lnTo>
                  <a:lnTo>
                    <a:pt x="1091380" y="539370"/>
                  </a:lnTo>
                  <a:lnTo>
                    <a:pt x="1104022" y="602577"/>
                  </a:lnTo>
                  <a:lnTo>
                    <a:pt x="1036601" y="636288"/>
                  </a:lnTo>
                  <a:lnTo>
                    <a:pt x="1019745" y="678426"/>
                  </a:lnTo>
                  <a:lnTo>
                    <a:pt x="973393" y="682640"/>
                  </a:lnTo>
                  <a:lnTo>
                    <a:pt x="981821" y="758489"/>
                  </a:lnTo>
                  <a:lnTo>
                    <a:pt x="1031394" y="778822"/>
                  </a:lnTo>
                  <a:lnTo>
                    <a:pt x="935469" y="889117"/>
                  </a:lnTo>
                  <a:lnTo>
                    <a:pt x="943896" y="969180"/>
                  </a:lnTo>
                  <a:lnTo>
                    <a:pt x="922827" y="1032387"/>
                  </a:lnTo>
                  <a:lnTo>
                    <a:pt x="905972" y="1066098"/>
                  </a:lnTo>
                  <a:lnTo>
                    <a:pt x="830123" y="1116664"/>
                  </a:lnTo>
                  <a:lnTo>
                    <a:pt x="669998" y="1091381"/>
                  </a:lnTo>
                  <a:lnTo>
                    <a:pt x="606790" y="1015532"/>
                  </a:lnTo>
                  <a:lnTo>
                    <a:pt x="488803" y="960752"/>
                  </a:lnTo>
                  <a:lnTo>
                    <a:pt x="408741" y="998677"/>
                  </a:lnTo>
                  <a:lnTo>
                    <a:pt x="345533" y="939683"/>
                  </a:lnTo>
                  <a:lnTo>
                    <a:pt x="286540" y="939683"/>
                  </a:lnTo>
                  <a:lnTo>
                    <a:pt x="240188" y="868048"/>
                  </a:lnTo>
                  <a:lnTo>
                    <a:pt x="168553" y="884903"/>
                  </a:lnTo>
                  <a:lnTo>
                    <a:pt x="147484" y="830124"/>
                  </a:lnTo>
                  <a:lnTo>
                    <a:pt x="75849" y="821696"/>
                  </a:lnTo>
                  <a:lnTo>
                    <a:pt x="42138" y="766916"/>
                  </a:lnTo>
                  <a:lnTo>
                    <a:pt x="96918" y="695281"/>
                  </a:lnTo>
                  <a:lnTo>
                    <a:pt x="0" y="585722"/>
                  </a:lnTo>
                  <a:lnTo>
                    <a:pt x="12641" y="412955"/>
                  </a:lnTo>
                  <a:lnTo>
                    <a:pt x="58993" y="370817"/>
                  </a:lnTo>
                  <a:lnTo>
                    <a:pt x="4213" y="265471"/>
                  </a:lnTo>
                  <a:lnTo>
                    <a:pt x="42138" y="223333"/>
                  </a:lnTo>
                  <a:lnTo>
                    <a:pt x="21069" y="172767"/>
                  </a:lnTo>
                  <a:lnTo>
                    <a:pt x="75849" y="92704"/>
                  </a:lnTo>
                  <a:lnTo>
                    <a:pt x="181194" y="117987"/>
                  </a:lnTo>
                  <a:lnTo>
                    <a:pt x="248615" y="16855"/>
                  </a:lnTo>
                  <a:lnTo>
                    <a:pt x="320250" y="29497"/>
                  </a:lnTo>
                  <a:lnTo>
                    <a:pt x="417168" y="0"/>
                  </a:lnTo>
                  <a:lnTo>
                    <a:pt x="480376" y="37925"/>
                  </a:lnTo>
                  <a:lnTo>
                    <a:pt x="616211" y="44623"/>
                  </a:lnTo>
                  <a:lnTo>
                    <a:pt x="737419" y="122201"/>
                  </a:lnTo>
                  <a:lnTo>
                    <a:pt x="813268" y="134843"/>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7" name="Freeform 15">
              <a:extLst>
                <a:ext uri="{FF2B5EF4-FFF2-40B4-BE49-F238E27FC236}">
                  <a16:creationId xmlns:a16="http://schemas.microsoft.com/office/drawing/2014/main" id="{907D2944-823A-F66F-39AB-20B903A11088}"/>
                </a:ext>
              </a:extLst>
            </p:cNvPr>
            <p:cNvSpPr/>
            <p:nvPr/>
          </p:nvSpPr>
          <p:spPr>
            <a:xfrm>
              <a:off x="4976813" y="2297113"/>
              <a:ext cx="1849437" cy="1882775"/>
            </a:xfrm>
            <a:custGeom>
              <a:avLst/>
              <a:gdLst>
                <a:gd name="connsiteX0" fmla="*/ 252830 w 1849869"/>
                <a:gd name="connsiteY0" fmla="*/ 219118 h 1883579"/>
                <a:gd name="connsiteX1" fmla="*/ 471949 w 1849869"/>
                <a:gd name="connsiteY1" fmla="*/ 252829 h 1883579"/>
                <a:gd name="connsiteX2" fmla="*/ 568867 w 1849869"/>
                <a:gd name="connsiteY2" fmla="*/ 143270 h 1883579"/>
                <a:gd name="connsiteX3" fmla="*/ 653143 w 1849869"/>
                <a:gd name="connsiteY3" fmla="*/ 147483 h 1883579"/>
                <a:gd name="connsiteX4" fmla="*/ 712137 w 1849869"/>
                <a:gd name="connsiteY4" fmla="*/ 88490 h 1883579"/>
                <a:gd name="connsiteX5" fmla="*/ 809055 w 1849869"/>
                <a:gd name="connsiteY5" fmla="*/ 71635 h 1883579"/>
                <a:gd name="connsiteX6" fmla="*/ 842765 w 1849869"/>
                <a:gd name="connsiteY6" fmla="*/ 50565 h 1883579"/>
                <a:gd name="connsiteX7" fmla="*/ 977608 w 1849869"/>
                <a:gd name="connsiteY7" fmla="*/ 4213 h 1883579"/>
                <a:gd name="connsiteX8" fmla="*/ 1112450 w 1849869"/>
                <a:gd name="connsiteY8" fmla="*/ 0 h 1883579"/>
                <a:gd name="connsiteX9" fmla="*/ 1116664 w 1849869"/>
                <a:gd name="connsiteY9" fmla="*/ 219118 h 1883579"/>
                <a:gd name="connsiteX10" fmla="*/ 1222009 w 1849869"/>
                <a:gd name="connsiteY10" fmla="*/ 286540 h 1883579"/>
                <a:gd name="connsiteX11" fmla="*/ 1234651 w 1849869"/>
                <a:gd name="connsiteY11" fmla="*/ 391885 h 1883579"/>
                <a:gd name="connsiteX12" fmla="*/ 1390562 w 1849869"/>
                <a:gd name="connsiteY12" fmla="*/ 488803 h 1883579"/>
                <a:gd name="connsiteX13" fmla="*/ 1500122 w 1849869"/>
                <a:gd name="connsiteY13" fmla="*/ 509872 h 1883579"/>
                <a:gd name="connsiteX14" fmla="*/ 1563329 w 1849869"/>
                <a:gd name="connsiteY14" fmla="*/ 619432 h 1883579"/>
                <a:gd name="connsiteX15" fmla="*/ 1525405 w 1849869"/>
                <a:gd name="connsiteY15" fmla="*/ 699494 h 1883579"/>
                <a:gd name="connsiteX16" fmla="*/ 1584398 w 1849869"/>
                <a:gd name="connsiteY16" fmla="*/ 762702 h 1883579"/>
                <a:gd name="connsiteX17" fmla="*/ 1626537 w 1849869"/>
                <a:gd name="connsiteY17" fmla="*/ 796412 h 1883579"/>
                <a:gd name="connsiteX18" fmla="*/ 1731882 w 1849869"/>
                <a:gd name="connsiteY18" fmla="*/ 817482 h 1883579"/>
                <a:gd name="connsiteX19" fmla="*/ 1837228 w 1849869"/>
                <a:gd name="connsiteY19" fmla="*/ 846978 h 1883579"/>
                <a:gd name="connsiteX20" fmla="*/ 1849869 w 1849869"/>
                <a:gd name="connsiteY20" fmla="*/ 889117 h 1883579"/>
                <a:gd name="connsiteX21" fmla="*/ 1702385 w 1849869"/>
                <a:gd name="connsiteY21" fmla="*/ 1040814 h 1883579"/>
                <a:gd name="connsiteX22" fmla="*/ 1660247 w 1849869"/>
                <a:gd name="connsiteY22" fmla="*/ 1011318 h 1883579"/>
                <a:gd name="connsiteX23" fmla="*/ 1605467 w 1849869"/>
                <a:gd name="connsiteY23" fmla="*/ 1011318 h 1883579"/>
                <a:gd name="connsiteX24" fmla="*/ 1588612 w 1849869"/>
                <a:gd name="connsiteY24" fmla="*/ 1053456 h 1883579"/>
                <a:gd name="connsiteX25" fmla="*/ 1521191 w 1849869"/>
                <a:gd name="connsiteY25" fmla="*/ 1057670 h 1883579"/>
                <a:gd name="connsiteX26" fmla="*/ 1483267 w 1849869"/>
                <a:gd name="connsiteY26" fmla="*/ 1082953 h 1883579"/>
                <a:gd name="connsiteX27" fmla="*/ 1268361 w 1849869"/>
                <a:gd name="connsiteY27" fmla="*/ 1116663 h 1883579"/>
                <a:gd name="connsiteX28" fmla="*/ 1310500 w 1849869"/>
                <a:gd name="connsiteY28" fmla="*/ 1179871 h 1883579"/>
                <a:gd name="connsiteX29" fmla="*/ 1251506 w 1849869"/>
                <a:gd name="connsiteY29" fmla="*/ 1373706 h 1883579"/>
                <a:gd name="connsiteX30" fmla="*/ 1171444 w 1849869"/>
                <a:gd name="connsiteY30" fmla="*/ 1390562 h 1883579"/>
                <a:gd name="connsiteX31" fmla="*/ 1163016 w 1849869"/>
                <a:gd name="connsiteY31" fmla="*/ 1445341 h 1883579"/>
                <a:gd name="connsiteX32" fmla="*/ 1238865 w 1849869"/>
                <a:gd name="connsiteY32" fmla="*/ 1495907 h 1883579"/>
                <a:gd name="connsiteX33" fmla="*/ 1276789 w 1849869"/>
                <a:gd name="connsiteY33" fmla="*/ 1668674 h 1883579"/>
                <a:gd name="connsiteX34" fmla="*/ 1234651 w 1849869"/>
                <a:gd name="connsiteY34" fmla="*/ 1824586 h 1883579"/>
                <a:gd name="connsiteX35" fmla="*/ 1087167 w 1849869"/>
                <a:gd name="connsiteY35" fmla="*/ 1883579 h 1883579"/>
                <a:gd name="connsiteX36" fmla="*/ 922828 w 1849869"/>
                <a:gd name="connsiteY36" fmla="*/ 1816158 h 1883579"/>
                <a:gd name="connsiteX37" fmla="*/ 927042 w 1849869"/>
                <a:gd name="connsiteY37" fmla="*/ 1774020 h 1883579"/>
                <a:gd name="connsiteX38" fmla="*/ 766916 w 1849869"/>
                <a:gd name="connsiteY38" fmla="*/ 1774020 h 1883579"/>
                <a:gd name="connsiteX39" fmla="*/ 674212 w 1849869"/>
                <a:gd name="connsiteY39" fmla="*/ 1715026 h 1883579"/>
                <a:gd name="connsiteX40" fmla="*/ 648929 w 1849869"/>
                <a:gd name="connsiteY40" fmla="*/ 1660247 h 1883579"/>
                <a:gd name="connsiteX41" fmla="*/ 602577 w 1849869"/>
                <a:gd name="connsiteY41" fmla="*/ 1634964 h 1883579"/>
                <a:gd name="connsiteX42" fmla="*/ 657357 w 1849869"/>
                <a:gd name="connsiteY42" fmla="*/ 1546473 h 1883579"/>
                <a:gd name="connsiteX43" fmla="*/ 585722 w 1849869"/>
                <a:gd name="connsiteY43" fmla="*/ 1390562 h 1883579"/>
                <a:gd name="connsiteX44" fmla="*/ 669998 w 1849869"/>
                <a:gd name="connsiteY44" fmla="*/ 1361065 h 1883579"/>
                <a:gd name="connsiteX45" fmla="*/ 724778 w 1849869"/>
                <a:gd name="connsiteY45" fmla="*/ 1285216 h 1883579"/>
                <a:gd name="connsiteX46" fmla="*/ 682640 w 1849869"/>
                <a:gd name="connsiteY46" fmla="*/ 1171443 h 1883579"/>
                <a:gd name="connsiteX47" fmla="*/ 476162 w 1849869"/>
                <a:gd name="connsiteY47" fmla="*/ 1179871 h 1883579"/>
                <a:gd name="connsiteX48" fmla="*/ 484590 w 1849869"/>
                <a:gd name="connsiteY48" fmla="*/ 1032387 h 1883579"/>
                <a:gd name="connsiteX49" fmla="*/ 366603 w 1849869"/>
                <a:gd name="connsiteY49" fmla="*/ 986035 h 1883579"/>
                <a:gd name="connsiteX50" fmla="*/ 366603 w 1849869"/>
                <a:gd name="connsiteY50" fmla="*/ 905972 h 1883579"/>
                <a:gd name="connsiteX51" fmla="*/ 75849 w 1849869"/>
                <a:gd name="connsiteY51" fmla="*/ 901758 h 1883579"/>
                <a:gd name="connsiteX52" fmla="*/ 0 w 1849869"/>
                <a:gd name="connsiteY52" fmla="*/ 842765 h 1883579"/>
                <a:gd name="connsiteX53" fmla="*/ 33711 w 1849869"/>
                <a:gd name="connsiteY53" fmla="*/ 758488 h 1883579"/>
                <a:gd name="connsiteX54" fmla="*/ 37925 w 1849869"/>
                <a:gd name="connsiteY54" fmla="*/ 653142 h 1883579"/>
                <a:gd name="connsiteX55" fmla="*/ 130629 w 1849869"/>
                <a:gd name="connsiteY55" fmla="*/ 543583 h 1883579"/>
                <a:gd name="connsiteX56" fmla="*/ 88491 w 1849869"/>
                <a:gd name="connsiteY56" fmla="*/ 522514 h 1883579"/>
                <a:gd name="connsiteX57" fmla="*/ 63208 w 1849869"/>
                <a:gd name="connsiteY57" fmla="*/ 455093 h 1883579"/>
                <a:gd name="connsiteX58" fmla="*/ 117987 w 1849869"/>
                <a:gd name="connsiteY58" fmla="*/ 442451 h 1883579"/>
                <a:gd name="connsiteX59" fmla="*/ 160126 w 1849869"/>
                <a:gd name="connsiteY59" fmla="*/ 391885 h 1883579"/>
                <a:gd name="connsiteX60" fmla="*/ 193836 w 1849869"/>
                <a:gd name="connsiteY60" fmla="*/ 370816 h 1883579"/>
                <a:gd name="connsiteX61" fmla="*/ 185408 w 1849869"/>
                <a:gd name="connsiteY61" fmla="*/ 303395 h 1883579"/>
                <a:gd name="connsiteX62" fmla="*/ 252830 w 1849869"/>
                <a:gd name="connsiteY62" fmla="*/ 219118 h 188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49869" h="1883579">
                  <a:moveTo>
                    <a:pt x="252830" y="219118"/>
                  </a:moveTo>
                  <a:lnTo>
                    <a:pt x="471949" y="252829"/>
                  </a:lnTo>
                  <a:lnTo>
                    <a:pt x="568867" y="143270"/>
                  </a:lnTo>
                  <a:lnTo>
                    <a:pt x="653143" y="147483"/>
                  </a:lnTo>
                  <a:lnTo>
                    <a:pt x="712137" y="88490"/>
                  </a:lnTo>
                  <a:lnTo>
                    <a:pt x="809055" y="71635"/>
                  </a:lnTo>
                  <a:lnTo>
                    <a:pt x="842765" y="50565"/>
                  </a:lnTo>
                  <a:lnTo>
                    <a:pt x="977608" y="4213"/>
                  </a:lnTo>
                  <a:lnTo>
                    <a:pt x="1112450" y="0"/>
                  </a:lnTo>
                  <a:cubicBezTo>
                    <a:pt x="1113855" y="73039"/>
                    <a:pt x="1115259" y="146079"/>
                    <a:pt x="1116664" y="219118"/>
                  </a:cubicBezTo>
                  <a:lnTo>
                    <a:pt x="1222009" y="286540"/>
                  </a:lnTo>
                  <a:lnTo>
                    <a:pt x="1234651" y="391885"/>
                  </a:lnTo>
                  <a:lnTo>
                    <a:pt x="1390562" y="488803"/>
                  </a:lnTo>
                  <a:lnTo>
                    <a:pt x="1500122" y="509872"/>
                  </a:lnTo>
                  <a:lnTo>
                    <a:pt x="1563329" y="619432"/>
                  </a:lnTo>
                  <a:lnTo>
                    <a:pt x="1525405" y="699494"/>
                  </a:lnTo>
                  <a:lnTo>
                    <a:pt x="1584398" y="762702"/>
                  </a:lnTo>
                  <a:lnTo>
                    <a:pt x="1626537" y="796412"/>
                  </a:lnTo>
                  <a:lnTo>
                    <a:pt x="1731882" y="817482"/>
                  </a:lnTo>
                  <a:lnTo>
                    <a:pt x="1837228" y="846978"/>
                  </a:lnTo>
                  <a:lnTo>
                    <a:pt x="1849869" y="889117"/>
                  </a:lnTo>
                  <a:lnTo>
                    <a:pt x="1702385" y="1040814"/>
                  </a:lnTo>
                  <a:lnTo>
                    <a:pt x="1660247" y="1011318"/>
                  </a:lnTo>
                  <a:lnTo>
                    <a:pt x="1605467" y="1011318"/>
                  </a:lnTo>
                  <a:lnTo>
                    <a:pt x="1588612" y="1053456"/>
                  </a:lnTo>
                  <a:lnTo>
                    <a:pt x="1521191" y="1057670"/>
                  </a:lnTo>
                  <a:lnTo>
                    <a:pt x="1483267" y="1082953"/>
                  </a:lnTo>
                  <a:lnTo>
                    <a:pt x="1268361" y="1116663"/>
                  </a:lnTo>
                  <a:lnTo>
                    <a:pt x="1310500" y="1179871"/>
                  </a:lnTo>
                  <a:lnTo>
                    <a:pt x="1251506" y="1373706"/>
                  </a:lnTo>
                  <a:lnTo>
                    <a:pt x="1171444" y="1390562"/>
                  </a:lnTo>
                  <a:lnTo>
                    <a:pt x="1163016" y="1445341"/>
                  </a:lnTo>
                  <a:lnTo>
                    <a:pt x="1238865" y="1495907"/>
                  </a:lnTo>
                  <a:lnTo>
                    <a:pt x="1276789" y="1668674"/>
                  </a:lnTo>
                  <a:lnTo>
                    <a:pt x="1234651" y="1824586"/>
                  </a:lnTo>
                  <a:lnTo>
                    <a:pt x="1087167" y="1883579"/>
                  </a:lnTo>
                  <a:lnTo>
                    <a:pt x="922828" y="1816158"/>
                  </a:lnTo>
                  <a:lnTo>
                    <a:pt x="927042" y="1774020"/>
                  </a:lnTo>
                  <a:lnTo>
                    <a:pt x="766916" y="1774020"/>
                  </a:lnTo>
                  <a:lnTo>
                    <a:pt x="674212" y="1715026"/>
                  </a:lnTo>
                  <a:lnTo>
                    <a:pt x="648929" y="1660247"/>
                  </a:lnTo>
                  <a:lnTo>
                    <a:pt x="602577" y="1634964"/>
                  </a:lnTo>
                  <a:lnTo>
                    <a:pt x="657357" y="1546473"/>
                  </a:lnTo>
                  <a:lnTo>
                    <a:pt x="585722" y="1390562"/>
                  </a:lnTo>
                  <a:lnTo>
                    <a:pt x="669998" y="1361065"/>
                  </a:lnTo>
                  <a:lnTo>
                    <a:pt x="724778" y="1285216"/>
                  </a:lnTo>
                  <a:lnTo>
                    <a:pt x="682640" y="1171443"/>
                  </a:lnTo>
                  <a:lnTo>
                    <a:pt x="476162" y="1179871"/>
                  </a:lnTo>
                  <a:lnTo>
                    <a:pt x="484590" y="1032387"/>
                  </a:lnTo>
                  <a:lnTo>
                    <a:pt x="366603" y="986035"/>
                  </a:lnTo>
                  <a:lnTo>
                    <a:pt x="366603" y="905972"/>
                  </a:lnTo>
                  <a:lnTo>
                    <a:pt x="75849" y="901758"/>
                  </a:lnTo>
                  <a:lnTo>
                    <a:pt x="0" y="842765"/>
                  </a:lnTo>
                  <a:lnTo>
                    <a:pt x="33711" y="758488"/>
                  </a:lnTo>
                  <a:lnTo>
                    <a:pt x="37925" y="653142"/>
                  </a:lnTo>
                  <a:lnTo>
                    <a:pt x="130629" y="543583"/>
                  </a:lnTo>
                  <a:lnTo>
                    <a:pt x="88491" y="522514"/>
                  </a:lnTo>
                  <a:lnTo>
                    <a:pt x="63208" y="455093"/>
                  </a:lnTo>
                  <a:lnTo>
                    <a:pt x="117987" y="442451"/>
                  </a:lnTo>
                  <a:lnTo>
                    <a:pt x="160126" y="391885"/>
                  </a:lnTo>
                  <a:lnTo>
                    <a:pt x="193836" y="370816"/>
                  </a:lnTo>
                  <a:lnTo>
                    <a:pt x="185408" y="303395"/>
                  </a:lnTo>
                  <a:lnTo>
                    <a:pt x="252830" y="219118"/>
                  </a:lnTo>
                  <a:close/>
                </a:path>
              </a:pathLst>
            </a:custGeom>
            <a:solidFill>
              <a:schemeClr val="accent3">
                <a:lumMod val="60000"/>
                <a:lumOff val="40000"/>
              </a:schemeClr>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8" name="Freeform 16">
              <a:extLst>
                <a:ext uri="{FF2B5EF4-FFF2-40B4-BE49-F238E27FC236}">
                  <a16:creationId xmlns:a16="http://schemas.microsoft.com/office/drawing/2014/main" id="{9D4239DE-E76C-26DC-7D65-213F4739D2C7}"/>
                </a:ext>
              </a:extLst>
            </p:cNvPr>
            <p:cNvSpPr/>
            <p:nvPr/>
          </p:nvSpPr>
          <p:spPr>
            <a:xfrm>
              <a:off x="4879975" y="1566863"/>
              <a:ext cx="1693863" cy="974725"/>
            </a:xfrm>
            <a:custGeom>
              <a:avLst/>
              <a:gdLst>
                <a:gd name="connsiteX0" fmla="*/ 117987 w 1693958"/>
                <a:gd name="connsiteY0" fmla="*/ 67421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17987 w 1693958"/>
                <a:gd name="connsiteY29" fmla="*/ 67421 h 973393"/>
                <a:gd name="connsiteX0" fmla="*/ 103119 w 1693958"/>
                <a:gd name="connsiteY0" fmla="*/ 78572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03119 w 1693958"/>
                <a:gd name="connsiteY29" fmla="*/ 78572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93958" h="973393">
                  <a:moveTo>
                    <a:pt x="103119" y="78572"/>
                  </a:moveTo>
                  <a:lnTo>
                    <a:pt x="193836" y="75849"/>
                  </a:lnTo>
                  <a:lnTo>
                    <a:pt x="294968" y="29497"/>
                  </a:lnTo>
                  <a:lnTo>
                    <a:pt x="303396" y="0"/>
                  </a:lnTo>
                  <a:lnTo>
                    <a:pt x="956538" y="63207"/>
                  </a:lnTo>
                  <a:lnTo>
                    <a:pt x="1681316" y="16855"/>
                  </a:lnTo>
                  <a:lnTo>
                    <a:pt x="1575971" y="134842"/>
                  </a:lnTo>
                  <a:lnTo>
                    <a:pt x="1639178" y="223333"/>
                  </a:lnTo>
                  <a:lnTo>
                    <a:pt x="1639178" y="286540"/>
                  </a:lnTo>
                  <a:lnTo>
                    <a:pt x="1693958" y="345533"/>
                  </a:lnTo>
                  <a:lnTo>
                    <a:pt x="1592826" y="497231"/>
                  </a:lnTo>
                  <a:lnTo>
                    <a:pt x="1529619" y="514086"/>
                  </a:lnTo>
                  <a:lnTo>
                    <a:pt x="1394776" y="627860"/>
                  </a:lnTo>
                  <a:lnTo>
                    <a:pt x="1184085" y="724778"/>
                  </a:lnTo>
                  <a:lnTo>
                    <a:pt x="1036601" y="737419"/>
                  </a:lnTo>
                  <a:lnTo>
                    <a:pt x="918614" y="796413"/>
                  </a:lnTo>
                  <a:lnTo>
                    <a:pt x="821696" y="804840"/>
                  </a:lnTo>
                  <a:lnTo>
                    <a:pt x="741633" y="880689"/>
                  </a:lnTo>
                  <a:lnTo>
                    <a:pt x="669998" y="880689"/>
                  </a:lnTo>
                  <a:lnTo>
                    <a:pt x="568867" y="973393"/>
                  </a:lnTo>
                  <a:lnTo>
                    <a:pt x="324465" y="943897"/>
                  </a:lnTo>
                  <a:lnTo>
                    <a:pt x="290754" y="842765"/>
                  </a:lnTo>
                  <a:lnTo>
                    <a:pt x="92704" y="745847"/>
                  </a:lnTo>
                  <a:lnTo>
                    <a:pt x="71635" y="640501"/>
                  </a:lnTo>
                  <a:lnTo>
                    <a:pt x="0" y="623646"/>
                  </a:lnTo>
                  <a:lnTo>
                    <a:pt x="16856" y="564652"/>
                  </a:lnTo>
                  <a:lnTo>
                    <a:pt x="223333" y="358175"/>
                  </a:lnTo>
                  <a:lnTo>
                    <a:pt x="130629" y="320251"/>
                  </a:lnTo>
                  <a:lnTo>
                    <a:pt x="80063" y="214905"/>
                  </a:lnTo>
                  <a:lnTo>
                    <a:pt x="103119" y="7857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39" name="Freeform 17">
              <a:extLst>
                <a:ext uri="{FF2B5EF4-FFF2-40B4-BE49-F238E27FC236}">
                  <a16:creationId xmlns:a16="http://schemas.microsoft.com/office/drawing/2014/main" id="{F5CFACCE-53EF-878E-21B4-2AD2FD1DDE2B}"/>
                </a:ext>
              </a:extLst>
            </p:cNvPr>
            <p:cNvSpPr/>
            <p:nvPr/>
          </p:nvSpPr>
          <p:spPr>
            <a:xfrm>
              <a:off x="6089650" y="1554163"/>
              <a:ext cx="1057275" cy="1589087"/>
            </a:xfrm>
            <a:custGeom>
              <a:avLst/>
              <a:gdLst>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16855 w 1057670"/>
                <a:gd name="connsiteY22" fmla="*/ 724778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5704 w 1057670"/>
                <a:gd name="connsiteY22" fmla="*/ 735929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57670" h="1588612">
                  <a:moveTo>
                    <a:pt x="467735" y="25283"/>
                  </a:moveTo>
                  <a:lnTo>
                    <a:pt x="526728" y="0"/>
                  </a:lnTo>
                  <a:lnTo>
                    <a:pt x="699495" y="113774"/>
                  </a:lnTo>
                  <a:lnTo>
                    <a:pt x="737419" y="113774"/>
                  </a:lnTo>
                  <a:lnTo>
                    <a:pt x="817482" y="244402"/>
                  </a:lnTo>
                  <a:lnTo>
                    <a:pt x="800627" y="337106"/>
                  </a:lnTo>
                  <a:lnTo>
                    <a:pt x="834337" y="358175"/>
                  </a:lnTo>
                  <a:lnTo>
                    <a:pt x="838551" y="505659"/>
                  </a:lnTo>
                  <a:lnTo>
                    <a:pt x="960752" y="775344"/>
                  </a:lnTo>
                  <a:lnTo>
                    <a:pt x="948111" y="821696"/>
                  </a:lnTo>
                  <a:lnTo>
                    <a:pt x="1057670" y="1234651"/>
                  </a:lnTo>
                  <a:lnTo>
                    <a:pt x="1032387" y="1289431"/>
                  </a:lnTo>
                  <a:lnTo>
                    <a:pt x="884903" y="1365280"/>
                  </a:lnTo>
                  <a:lnTo>
                    <a:pt x="720564" y="1588612"/>
                  </a:lnTo>
                  <a:lnTo>
                    <a:pt x="518300" y="1542260"/>
                  </a:lnTo>
                  <a:lnTo>
                    <a:pt x="408741" y="1441128"/>
                  </a:lnTo>
                  <a:lnTo>
                    <a:pt x="450879" y="1365280"/>
                  </a:lnTo>
                  <a:lnTo>
                    <a:pt x="379244" y="1243079"/>
                  </a:lnTo>
                  <a:lnTo>
                    <a:pt x="282326" y="1234651"/>
                  </a:lnTo>
                  <a:lnTo>
                    <a:pt x="117987" y="1137733"/>
                  </a:lnTo>
                  <a:lnTo>
                    <a:pt x="92704" y="1011318"/>
                  </a:lnTo>
                  <a:lnTo>
                    <a:pt x="0" y="943897"/>
                  </a:lnTo>
                  <a:lnTo>
                    <a:pt x="5704" y="735929"/>
                  </a:lnTo>
                  <a:lnTo>
                    <a:pt x="210691" y="636288"/>
                  </a:lnTo>
                  <a:lnTo>
                    <a:pt x="311823" y="535156"/>
                  </a:lnTo>
                  <a:lnTo>
                    <a:pt x="379244" y="526728"/>
                  </a:lnTo>
                  <a:lnTo>
                    <a:pt x="488804" y="366603"/>
                  </a:lnTo>
                  <a:lnTo>
                    <a:pt x="442452" y="307610"/>
                  </a:lnTo>
                  <a:lnTo>
                    <a:pt x="425596" y="235975"/>
                  </a:lnTo>
                  <a:lnTo>
                    <a:pt x="375030" y="151698"/>
                  </a:lnTo>
                  <a:lnTo>
                    <a:pt x="467735" y="25283"/>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240" name="Freeform 18">
              <a:extLst>
                <a:ext uri="{FF2B5EF4-FFF2-40B4-BE49-F238E27FC236}">
                  <a16:creationId xmlns:a16="http://schemas.microsoft.com/office/drawing/2014/main" id="{15E9A04C-7DBB-1DC6-039E-C143B209CC36}"/>
                </a:ext>
              </a:extLst>
            </p:cNvPr>
            <p:cNvSpPr/>
            <p:nvPr/>
          </p:nvSpPr>
          <p:spPr>
            <a:xfrm>
              <a:off x="6148388" y="3186113"/>
              <a:ext cx="1166812" cy="1550987"/>
            </a:xfrm>
            <a:custGeom>
              <a:avLst/>
              <a:gdLst>
                <a:gd name="connsiteX0" fmla="*/ 678425 w 1167229"/>
                <a:gd name="connsiteY0" fmla="*/ 0 h 1550687"/>
                <a:gd name="connsiteX1" fmla="*/ 901758 w 1167229"/>
                <a:gd name="connsiteY1" fmla="*/ 122201 h 1550687"/>
                <a:gd name="connsiteX2" fmla="*/ 901758 w 1167229"/>
                <a:gd name="connsiteY2" fmla="*/ 370816 h 1550687"/>
                <a:gd name="connsiteX3" fmla="*/ 880689 w 1167229"/>
                <a:gd name="connsiteY3" fmla="*/ 396099 h 1550687"/>
                <a:gd name="connsiteX4" fmla="*/ 880689 w 1167229"/>
                <a:gd name="connsiteY4" fmla="*/ 505659 h 1550687"/>
                <a:gd name="connsiteX5" fmla="*/ 952324 w 1167229"/>
                <a:gd name="connsiteY5" fmla="*/ 581507 h 1550687"/>
                <a:gd name="connsiteX6" fmla="*/ 931255 w 1167229"/>
                <a:gd name="connsiteY6" fmla="*/ 707922 h 1550687"/>
                <a:gd name="connsiteX7" fmla="*/ 1108235 w 1167229"/>
                <a:gd name="connsiteY7" fmla="*/ 939683 h 1550687"/>
                <a:gd name="connsiteX8" fmla="*/ 1099808 w 1167229"/>
                <a:gd name="connsiteY8" fmla="*/ 977607 h 1550687"/>
                <a:gd name="connsiteX9" fmla="*/ 1158801 w 1167229"/>
                <a:gd name="connsiteY9" fmla="*/ 1045028 h 1550687"/>
                <a:gd name="connsiteX10" fmla="*/ 1108235 w 1167229"/>
                <a:gd name="connsiteY10" fmla="*/ 1108236 h 1550687"/>
                <a:gd name="connsiteX11" fmla="*/ 1167229 w 1167229"/>
                <a:gd name="connsiteY11" fmla="*/ 1226223 h 1550687"/>
                <a:gd name="connsiteX12" fmla="*/ 1129305 w 1167229"/>
                <a:gd name="connsiteY12" fmla="*/ 1373707 h 1550687"/>
                <a:gd name="connsiteX13" fmla="*/ 1053456 w 1167229"/>
                <a:gd name="connsiteY13" fmla="*/ 1386348 h 1550687"/>
                <a:gd name="connsiteX14" fmla="*/ 905972 w 1167229"/>
                <a:gd name="connsiteY14" fmla="*/ 1529618 h 1550687"/>
                <a:gd name="connsiteX15" fmla="*/ 868047 w 1167229"/>
                <a:gd name="connsiteY15" fmla="*/ 1466411 h 1550687"/>
                <a:gd name="connsiteX16" fmla="*/ 750060 w 1167229"/>
                <a:gd name="connsiteY16" fmla="*/ 1441128 h 1550687"/>
                <a:gd name="connsiteX17" fmla="*/ 648929 w 1167229"/>
                <a:gd name="connsiteY17" fmla="*/ 1550687 h 1550687"/>
                <a:gd name="connsiteX18" fmla="*/ 379244 w 1167229"/>
                <a:gd name="connsiteY18" fmla="*/ 1470624 h 1550687"/>
                <a:gd name="connsiteX19" fmla="*/ 366602 w 1167229"/>
                <a:gd name="connsiteY19" fmla="*/ 1403203 h 1550687"/>
                <a:gd name="connsiteX20" fmla="*/ 446665 w 1167229"/>
                <a:gd name="connsiteY20" fmla="*/ 1356851 h 1550687"/>
                <a:gd name="connsiteX21" fmla="*/ 446665 w 1167229"/>
                <a:gd name="connsiteY21" fmla="*/ 1302072 h 1550687"/>
                <a:gd name="connsiteX22" fmla="*/ 303395 w 1167229"/>
                <a:gd name="connsiteY22" fmla="*/ 1238864 h 1550687"/>
                <a:gd name="connsiteX23" fmla="*/ 248615 w 1167229"/>
                <a:gd name="connsiteY23" fmla="*/ 1133519 h 1550687"/>
                <a:gd name="connsiteX24" fmla="*/ 101131 w 1167229"/>
                <a:gd name="connsiteY24" fmla="*/ 1158801 h 1550687"/>
                <a:gd name="connsiteX25" fmla="*/ 63207 w 1167229"/>
                <a:gd name="connsiteY25" fmla="*/ 939683 h 1550687"/>
                <a:gd name="connsiteX26" fmla="*/ 113773 w 1167229"/>
                <a:gd name="connsiteY26" fmla="*/ 771130 h 1550687"/>
                <a:gd name="connsiteX27" fmla="*/ 67421 w 1167229"/>
                <a:gd name="connsiteY27" fmla="*/ 594149 h 1550687"/>
                <a:gd name="connsiteX28" fmla="*/ 0 w 1167229"/>
                <a:gd name="connsiteY28" fmla="*/ 552011 h 1550687"/>
                <a:gd name="connsiteX29" fmla="*/ 0 w 1167229"/>
                <a:gd name="connsiteY29" fmla="*/ 493017 h 1550687"/>
                <a:gd name="connsiteX30" fmla="*/ 80062 w 1167229"/>
                <a:gd name="connsiteY30" fmla="*/ 484589 h 1550687"/>
                <a:gd name="connsiteX31" fmla="*/ 122200 w 1167229"/>
                <a:gd name="connsiteY31" fmla="*/ 290754 h 1550687"/>
                <a:gd name="connsiteX32" fmla="*/ 105345 w 1167229"/>
                <a:gd name="connsiteY32" fmla="*/ 227546 h 1550687"/>
                <a:gd name="connsiteX33" fmla="*/ 307609 w 1167229"/>
                <a:gd name="connsiteY33" fmla="*/ 206477 h 1550687"/>
                <a:gd name="connsiteX34" fmla="*/ 353961 w 1167229"/>
                <a:gd name="connsiteY34" fmla="*/ 164339 h 1550687"/>
                <a:gd name="connsiteX35" fmla="*/ 408741 w 1167229"/>
                <a:gd name="connsiteY35" fmla="*/ 160125 h 1550687"/>
                <a:gd name="connsiteX36" fmla="*/ 434023 w 1167229"/>
                <a:gd name="connsiteY36" fmla="*/ 117987 h 1550687"/>
                <a:gd name="connsiteX37" fmla="*/ 480376 w 1167229"/>
                <a:gd name="connsiteY37" fmla="*/ 117987 h 1550687"/>
                <a:gd name="connsiteX38" fmla="*/ 530941 w 1167229"/>
                <a:gd name="connsiteY38" fmla="*/ 151697 h 1550687"/>
                <a:gd name="connsiteX39" fmla="*/ 678425 w 1167229"/>
                <a:gd name="connsiteY39" fmla="*/ 0 h 155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67229" h="1550687">
                  <a:moveTo>
                    <a:pt x="678425" y="0"/>
                  </a:moveTo>
                  <a:lnTo>
                    <a:pt x="901758" y="122201"/>
                  </a:lnTo>
                  <a:lnTo>
                    <a:pt x="901758" y="370816"/>
                  </a:lnTo>
                  <a:lnTo>
                    <a:pt x="880689" y="396099"/>
                  </a:lnTo>
                  <a:lnTo>
                    <a:pt x="880689" y="505659"/>
                  </a:lnTo>
                  <a:lnTo>
                    <a:pt x="952324" y="581507"/>
                  </a:lnTo>
                  <a:lnTo>
                    <a:pt x="931255" y="707922"/>
                  </a:lnTo>
                  <a:lnTo>
                    <a:pt x="1108235" y="939683"/>
                  </a:lnTo>
                  <a:lnTo>
                    <a:pt x="1099808" y="977607"/>
                  </a:lnTo>
                  <a:lnTo>
                    <a:pt x="1158801" y="1045028"/>
                  </a:lnTo>
                  <a:lnTo>
                    <a:pt x="1108235" y="1108236"/>
                  </a:lnTo>
                  <a:lnTo>
                    <a:pt x="1167229" y="1226223"/>
                  </a:lnTo>
                  <a:lnTo>
                    <a:pt x="1129305" y="1373707"/>
                  </a:lnTo>
                  <a:lnTo>
                    <a:pt x="1053456" y="1386348"/>
                  </a:lnTo>
                  <a:lnTo>
                    <a:pt x="905972" y="1529618"/>
                  </a:lnTo>
                  <a:lnTo>
                    <a:pt x="868047" y="1466411"/>
                  </a:lnTo>
                  <a:lnTo>
                    <a:pt x="750060" y="1441128"/>
                  </a:lnTo>
                  <a:lnTo>
                    <a:pt x="648929" y="1550687"/>
                  </a:lnTo>
                  <a:lnTo>
                    <a:pt x="379244" y="1470624"/>
                  </a:lnTo>
                  <a:lnTo>
                    <a:pt x="366602" y="1403203"/>
                  </a:lnTo>
                  <a:lnTo>
                    <a:pt x="446665" y="1356851"/>
                  </a:lnTo>
                  <a:lnTo>
                    <a:pt x="446665" y="1302072"/>
                  </a:lnTo>
                  <a:lnTo>
                    <a:pt x="303395" y="1238864"/>
                  </a:lnTo>
                  <a:lnTo>
                    <a:pt x="248615" y="1133519"/>
                  </a:lnTo>
                  <a:lnTo>
                    <a:pt x="101131" y="1158801"/>
                  </a:lnTo>
                  <a:lnTo>
                    <a:pt x="63207" y="939683"/>
                  </a:lnTo>
                  <a:lnTo>
                    <a:pt x="113773" y="771130"/>
                  </a:lnTo>
                  <a:lnTo>
                    <a:pt x="67421" y="594149"/>
                  </a:lnTo>
                  <a:lnTo>
                    <a:pt x="0" y="552011"/>
                  </a:lnTo>
                  <a:lnTo>
                    <a:pt x="0" y="493017"/>
                  </a:lnTo>
                  <a:lnTo>
                    <a:pt x="80062" y="484589"/>
                  </a:lnTo>
                  <a:lnTo>
                    <a:pt x="122200" y="290754"/>
                  </a:lnTo>
                  <a:lnTo>
                    <a:pt x="105345" y="227546"/>
                  </a:lnTo>
                  <a:lnTo>
                    <a:pt x="307609" y="206477"/>
                  </a:lnTo>
                  <a:lnTo>
                    <a:pt x="353961" y="164339"/>
                  </a:lnTo>
                  <a:lnTo>
                    <a:pt x="408741" y="160125"/>
                  </a:lnTo>
                  <a:lnTo>
                    <a:pt x="434023" y="117987"/>
                  </a:lnTo>
                  <a:lnTo>
                    <a:pt x="480376" y="117987"/>
                  </a:lnTo>
                  <a:lnTo>
                    <a:pt x="530941" y="151697"/>
                  </a:lnTo>
                  <a:lnTo>
                    <a:pt x="678425" y="0"/>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grpSp>
      <p:graphicFrame>
        <p:nvGraphicFramePr>
          <p:cNvPr id="241" name="Wykres 240">
            <a:extLst>
              <a:ext uri="{FF2B5EF4-FFF2-40B4-BE49-F238E27FC236}">
                <a16:creationId xmlns:a16="http://schemas.microsoft.com/office/drawing/2014/main" id="{0AEC077D-2B43-9A41-A4CF-1711C7ED38EA}"/>
              </a:ext>
            </a:extLst>
          </p:cNvPr>
          <p:cNvGraphicFramePr/>
          <p:nvPr>
            <p:extLst>
              <p:ext uri="{D42A27DB-BD31-4B8C-83A1-F6EECF244321}">
                <p14:modId xmlns:p14="http://schemas.microsoft.com/office/powerpoint/2010/main" val="1798902738"/>
              </p:ext>
            </p:extLst>
          </p:nvPr>
        </p:nvGraphicFramePr>
        <p:xfrm>
          <a:off x="333052" y="2226506"/>
          <a:ext cx="8333276" cy="3233984"/>
        </p:xfrm>
        <a:graphic>
          <a:graphicData uri="http://schemas.openxmlformats.org/drawingml/2006/chart">
            <c:chart xmlns:c="http://schemas.openxmlformats.org/drawingml/2006/chart" xmlns:r="http://schemas.openxmlformats.org/officeDocument/2006/relationships" r:id="rId5"/>
          </a:graphicData>
        </a:graphic>
      </p:graphicFrame>
      <p:sp>
        <p:nvSpPr>
          <p:cNvPr id="242" name="pole tekstowe 241">
            <a:extLst>
              <a:ext uri="{FF2B5EF4-FFF2-40B4-BE49-F238E27FC236}">
                <a16:creationId xmlns:a16="http://schemas.microsoft.com/office/drawing/2014/main" id="{AFCEF4B8-1F12-1535-72AB-6D16101F6EC1}"/>
              </a:ext>
            </a:extLst>
          </p:cNvPr>
          <p:cNvSpPr txBox="1"/>
          <p:nvPr/>
        </p:nvSpPr>
        <p:spPr>
          <a:xfrm>
            <a:off x="3849492" y="1868905"/>
            <a:ext cx="1793503" cy="230832"/>
          </a:xfrm>
          <a:prstGeom prst="rect">
            <a:avLst/>
          </a:prstGeom>
          <a:noFill/>
        </p:spPr>
        <p:txBody>
          <a:bodyPr wrap="square" rtlCol="0">
            <a:spAutoFit/>
          </a:bodyPr>
          <a:lstStyle/>
          <a:p>
            <a:r>
              <a:rPr lang="pl-PL" sz="900" dirty="0"/>
              <a:t>województwo mazowieckie</a:t>
            </a:r>
          </a:p>
        </p:txBody>
      </p:sp>
      <p:sp>
        <p:nvSpPr>
          <p:cNvPr id="249" name="pole tekstowe 248">
            <a:extLst>
              <a:ext uri="{FF2B5EF4-FFF2-40B4-BE49-F238E27FC236}">
                <a16:creationId xmlns:a16="http://schemas.microsoft.com/office/drawing/2014/main" id="{DEF422BB-FF04-5AE7-3431-E9B142636CB9}"/>
              </a:ext>
            </a:extLst>
          </p:cNvPr>
          <p:cNvSpPr txBox="1"/>
          <p:nvPr/>
        </p:nvSpPr>
        <p:spPr>
          <a:xfrm>
            <a:off x="607579" y="1369313"/>
            <a:ext cx="2627005"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WSKAZANIA Z ISTOTNYMI RÓŻNICAMI </a:t>
            </a:r>
            <a:endParaRPr lang="pl-PL" sz="1100" b="1"/>
          </a:p>
        </p:txBody>
      </p:sp>
      <p:sp>
        <p:nvSpPr>
          <p:cNvPr id="250" name="Prostokąt 249">
            <a:extLst>
              <a:ext uri="{FF2B5EF4-FFF2-40B4-BE49-F238E27FC236}">
                <a16:creationId xmlns:a16="http://schemas.microsoft.com/office/drawing/2014/main" id="{0BEC216A-4294-5A97-67D1-FC62239B3733}"/>
              </a:ext>
            </a:extLst>
          </p:cNvPr>
          <p:cNvSpPr/>
          <p:nvPr/>
        </p:nvSpPr>
        <p:spPr>
          <a:xfrm rot="16200000">
            <a:off x="3819845" y="1946559"/>
            <a:ext cx="83119" cy="77824"/>
          </a:xfrm>
          <a:prstGeom prst="rect">
            <a:avLst/>
          </a:prstGeom>
          <a:solidFill>
            <a:srgbClr val="8ECF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263" name="Symbol zastępczy tekstu 7">
            <a:extLst>
              <a:ext uri="{FF2B5EF4-FFF2-40B4-BE49-F238E27FC236}">
                <a16:creationId xmlns:a16="http://schemas.microsoft.com/office/drawing/2014/main" id="{650AF2EE-6793-8FB3-DBE5-F24AADFBC709}"/>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region: północny n=151, wschodni n=142, północno-zachodni n=160, południowo-zachodni n=104, centralny n=97, woj. mazowieckie n=140, południowy n=206.</a:t>
            </a:r>
          </a:p>
        </p:txBody>
      </p:sp>
      <p:grpSp>
        <p:nvGrpSpPr>
          <p:cNvPr id="21" name="Grupa 20">
            <a:extLst>
              <a:ext uri="{FF2B5EF4-FFF2-40B4-BE49-F238E27FC236}">
                <a16:creationId xmlns:a16="http://schemas.microsoft.com/office/drawing/2014/main" id="{AED18B45-28B4-5086-A04C-2F7EDAC1A132}"/>
              </a:ext>
            </a:extLst>
          </p:cNvPr>
          <p:cNvGrpSpPr>
            <a:grpSpLocks noChangeAspect="1"/>
          </p:cNvGrpSpPr>
          <p:nvPr/>
        </p:nvGrpSpPr>
        <p:grpSpPr>
          <a:xfrm>
            <a:off x="1787232" y="4860927"/>
            <a:ext cx="267697" cy="230329"/>
            <a:chOff x="5259388" y="1552575"/>
            <a:chExt cx="693738" cy="596900"/>
          </a:xfrm>
          <a:solidFill>
            <a:srgbClr val="004B88"/>
          </a:solidFill>
        </p:grpSpPr>
        <p:sp>
          <p:nvSpPr>
            <p:cNvPr id="22" name="Freeform 20">
              <a:extLst>
                <a:ext uri="{FF2B5EF4-FFF2-40B4-BE49-F238E27FC236}">
                  <a16:creationId xmlns:a16="http://schemas.microsoft.com/office/drawing/2014/main" id="{9862C5D2-76E9-8F2F-0BD6-B640FDE266D0}"/>
                </a:ext>
              </a:extLst>
            </p:cNvPr>
            <p:cNvSpPr>
              <a:spLocks/>
            </p:cNvSpPr>
            <p:nvPr/>
          </p:nvSpPr>
          <p:spPr bwMode="auto">
            <a:xfrm>
              <a:off x="5678488" y="1633538"/>
              <a:ext cx="231775" cy="231775"/>
            </a:xfrm>
            <a:custGeom>
              <a:avLst/>
              <a:gdLst>
                <a:gd name="T0" fmla="*/ 1022 w 1023"/>
                <a:gd name="T1" fmla="*/ 486 h 1024"/>
                <a:gd name="T2" fmla="*/ 1012 w 1023"/>
                <a:gd name="T3" fmla="*/ 408 h 1024"/>
                <a:gd name="T4" fmla="*/ 992 w 1023"/>
                <a:gd name="T5" fmla="*/ 336 h 1024"/>
                <a:gd name="T6" fmla="*/ 961 w 1023"/>
                <a:gd name="T7" fmla="*/ 268 h 1024"/>
                <a:gd name="T8" fmla="*/ 921 w 1023"/>
                <a:gd name="T9" fmla="*/ 206 h 1024"/>
                <a:gd name="T10" fmla="*/ 873 w 1023"/>
                <a:gd name="T11" fmla="*/ 150 h 1024"/>
                <a:gd name="T12" fmla="*/ 817 w 1023"/>
                <a:gd name="T13" fmla="*/ 102 h 1024"/>
                <a:gd name="T14" fmla="*/ 755 w 1023"/>
                <a:gd name="T15" fmla="*/ 62 h 1024"/>
                <a:gd name="T16" fmla="*/ 687 w 1023"/>
                <a:gd name="T17" fmla="*/ 31 h 1024"/>
                <a:gd name="T18" fmla="*/ 614 w 1023"/>
                <a:gd name="T19" fmla="*/ 11 h 1024"/>
                <a:gd name="T20" fmla="*/ 537 w 1023"/>
                <a:gd name="T21" fmla="*/ 1 h 1024"/>
                <a:gd name="T22" fmla="*/ 485 w 1023"/>
                <a:gd name="T23" fmla="*/ 1 h 1024"/>
                <a:gd name="T24" fmla="*/ 408 w 1023"/>
                <a:gd name="T25" fmla="*/ 11 h 1024"/>
                <a:gd name="T26" fmla="*/ 335 w 1023"/>
                <a:gd name="T27" fmla="*/ 31 h 1024"/>
                <a:gd name="T28" fmla="*/ 267 w 1023"/>
                <a:gd name="T29" fmla="*/ 62 h 1024"/>
                <a:gd name="T30" fmla="*/ 205 w 1023"/>
                <a:gd name="T31" fmla="*/ 102 h 1024"/>
                <a:gd name="T32" fmla="*/ 150 w 1023"/>
                <a:gd name="T33" fmla="*/ 150 h 1024"/>
                <a:gd name="T34" fmla="*/ 101 w 1023"/>
                <a:gd name="T35" fmla="*/ 206 h 1024"/>
                <a:gd name="T36" fmla="*/ 62 w 1023"/>
                <a:gd name="T37" fmla="*/ 268 h 1024"/>
                <a:gd name="T38" fmla="*/ 31 w 1023"/>
                <a:gd name="T39" fmla="*/ 336 h 1024"/>
                <a:gd name="T40" fmla="*/ 10 w 1023"/>
                <a:gd name="T41" fmla="*/ 408 h 1024"/>
                <a:gd name="T42" fmla="*/ 1 w 1023"/>
                <a:gd name="T43" fmla="*/ 486 h 1024"/>
                <a:gd name="T44" fmla="*/ 1 w 1023"/>
                <a:gd name="T45" fmla="*/ 538 h 1024"/>
                <a:gd name="T46" fmla="*/ 10 w 1023"/>
                <a:gd name="T47" fmla="*/ 615 h 1024"/>
                <a:gd name="T48" fmla="*/ 31 w 1023"/>
                <a:gd name="T49" fmla="*/ 688 h 1024"/>
                <a:gd name="T50" fmla="*/ 62 w 1023"/>
                <a:gd name="T51" fmla="*/ 757 h 1024"/>
                <a:gd name="T52" fmla="*/ 101 w 1023"/>
                <a:gd name="T53" fmla="*/ 819 h 1024"/>
                <a:gd name="T54" fmla="*/ 150 w 1023"/>
                <a:gd name="T55" fmla="*/ 875 h 1024"/>
                <a:gd name="T56" fmla="*/ 205 w 1023"/>
                <a:gd name="T57" fmla="*/ 923 h 1024"/>
                <a:gd name="T58" fmla="*/ 267 w 1023"/>
                <a:gd name="T59" fmla="*/ 963 h 1024"/>
                <a:gd name="T60" fmla="*/ 335 w 1023"/>
                <a:gd name="T61" fmla="*/ 993 h 1024"/>
                <a:gd name="T62" fmla="*/ 408 w 1023"/>
                <a:gd name="T63" fmla="*/ 1014 h 1024"/>
                <a:gd name="T64" fmla="*/ 485 w 1023"/>
                <a:gd name="T65" fmla="*/ 1024 h 1024"/>
                <a:gd name="T66" fmla="*/ 537 w 1023"/>
                <a:gd name="T67" fmla="*/ 1024 h 1024"/>
                <a:gd name="T68" fmla="*/ 614 w 1023"/>
                <a:gd name="T69" fmla="*/ 1014 h 1024"/>
                <a:gd name="T70" fmla="*/ 687 w 1023"/>
                <a:gd name="T71" fmla="*/ 993 h 1024"/>
                <a:gd name="T72" fmla="*/ 755 w 1023"/>
                <a:gd name="T73" fmla="*/ 963 h 1024"/>
                <a:gd name="T74" fmla="*/ 817 w 1023"/>
                <a:gd name="T75" fmla="*/ 923 h 1024"/>
                <a:gd name="T76" fmla="*/ 873 w 1023"/>
                <a:gd name="T77" fmla="*/ 875 h 1024"/>
                <a:gd name="T78" fmla="*/ 921 w 1023"/>
                <a:gd name="T79" fmla="*/ 819 h 1024"/>
                <a:gd name="T80" fmla="*/ 961 w 1023"/>
                <a:gd name="T81" fmla="*/ 757 h 1024"/>
                <a:gd name="T82" fmla="*/ 992 w 1023"/>
                <a:gd name="T83" fmla="*/ 688 h 1024"/>
                <a:gd name="T84" fmla="*/ 1012 w 1023"/>
                <a:gd name="T85" fmla="*/ 615 h 1024"/>
                <a:gd name="T86" fmla="*/ 1022 w 1023"/>
                <a:gd name="T87" fmla="*/ 53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3" h="1024">
                  <a:moveTo>
                    <a:pt x="1023" y="512"/>
                  </a:moveTo>
                  <a:lnTo>
                    <a:pt x="1023" y="512"/>
                  </a:lnTo>
                  <a:lnTo>
                    <a:pt x="1022" y="486"/>
                  </a:lnTo>
                  <a:lnTo>
                    <a:pt x="1019" y="460"/>
                  </a:lnTo>
                  <a:lnTo>
                    <a:pt x="1016" y="434"/>
                  </a:lnTo>
                  <a:lnTo>
                    <a:pt x="1012" y="408"/>
                  </a:lnTo>
                  <a:lnTo>
                    <a:pt x="1007" y="384"/>
                  </a:lnTo>
                  <a:lnTo>
                    <a:pt x="999" y="359"/>
                  </a:lnTo>
                  <a:lnTo>
                    <a:pt x="992" y="336"/>
                  </a:lnTo>
                  <a:lnTo>
                    <a:pt x="982" y="312"/>
                  </a:lnTo>
                  <a:lnTo>
                    <a:pt x="972" y="290"/>
                  </a:lnTo>
                  <a:lnTo>
                    <a:pt x="961" y="268"/>
                  </a:lnTo>
                  <a:lnTo>
                    <a:pt x="949" y="247"/>
                  </a:lnTo>
                  <a:lnTo>
                    <a:pt x="935" y="225"/>
                  </a:lnTo>
                  <a:lnTo>
                    <a:pt x="921" y="206"/>
                  </a:lnTo>
                  <a:lnTo>
                    <a:pt x="906" y="187"/>
                  </a:lnTo>
                  <a:lnTo>
                    <a:pt x="890" y="167"/>
                  </a:lnTo>
                  <a:lnTo>
                    <a:pt x="873" y="150"/>
                  </a:lnTo>
                  <a:lnTo>
                    <a:pt x="856" y="133"/>
                  </a:lnTo>
                  <a:lnTo>
                    <a:pt x="836" y="117"/>
                  </a:lnTo>
                  <a:lnTo>
                    <a:pt x="817" y="102"/>
                  </a:lnTo>
                  <a:lnTo>
                    <a:pt x="797" y="88"/>
                  </a:lnTo>
                  <a:lnTo>
                    <a:pt x="776" y="74"/>
                  </a:lnTo>
                  <a:lnTo>
                    <a:pt x="755" y="62"/>
                  </a:lnTo>
                  <a:lnTo>
                    <a:pt x="732" y="50"/>
                  </a:lnTo>
                  <a:lnTo>
                    <a:pt x="710" y="41"/>
                  </a:lnTo>
                  <a:lnTo>
                    <a:pt x="687" y="31"/>
                  </a:lnTo>
                  <a:lnTo>
                    <a:pt x="663" y="24"/>
                  </a:lnTo>
                  <a:lnTo>
                    <a:pt x="639" y="16"/>
                  </a:lnTo>
                  <a:lnTo>
                    <a:pt x="614" y="11"/>
                  </a:lnTo>
                  <a:lnTo>
                    <a:pt x="589" y="7"/>
                  </a:lnTo>
                  <a:lnTo>
                    <a:pt x="563" y="3"/>
                  </a:lnTo>
                  <a:lnTo>
                    <a:pt x="537" y="1"/>
                  </a:lnTo>
                  <a:lnTo>
                    <a:pt x="511" y="0"/>
                  </a:lnTo>
                  <a:lnTo>
                    <a:pt x="511" y="0"/>
                  </a:lnTo>
                  <a:lnTo>
                    <a:pt x="485" y="1"/>
                  </a:lnTo>
                  <a:lnTo>
                    <a:pt x="458" y="3"/>
                  </a:lnTo>
                  <a:lnTo>
                    <a:pt x="433" y="7"/>
                  </a:lnTo>
                  <a:lnTo>
                    <a:pt x="408" y="11"/>
                  </a:lnTo>
                  <a:lnTo>
                    <a:pt x="383" y="16"/>
                  </a:lnTo>
                  <a:lnTo>
                    <a:pt x="358" y="24"/>
                  </a:lnTo>
                  <a:lnTo>
                    <a:pt x="335" y="31"/>
                  </a:lnTo>
                  <a:lnTo>
                    <a:pt x="311" y="41"/>
                  </a:lnTo>
                  <a:lnTo>
                    <a:pt x="289" y="50"/>
                  </a:lnTo>
                  <a:lnTo>
                    <a:pt x="267" y="62"/>
                  </a:lnTo>
                  <a:lnTo>
                    <a:pt x="246" y="74"/>
                  </a:lnTo>
                  <a:lnTo>
                    <a:pt x="225" y="88"/>
                  </a:lnTo>
                  <a:lnTo>
                    <a:pt x="205" y="102"/>
                  </a:lnTo>
                  <a:lnTo>
                    <a:pt x="186" y="117"/>
                  </a:lnTo>
                  <a:lnTo>
                    <a:pt x="167" y="133"/>
                  </a:lnTo>
                  <a:lnTo>
                    <a:pt x="150" y="150"/>
                  </a:lnTo>
                  <a:lnTo>
                    <a:pt x="132" y="167"/>
                  </a:lnTo>
                  <a:lnTo>
                    <a:pt x="116" y="187"/>
                  </a:lnTo>
                  <a:lnTo>
                    <a:pt x="101" y="206"/>
                  </a:lnTo>
                  <a:lnTo>
                    <a:pt x="86" y="225"/>
                  </a:lnTo>
                  <a:lnTo>
                    <a:pt x="73" y="247"/>
                  </a:lnTo>
                  <a:lnTo>
                    <a:pt x="62" y="268"/>
                  </a:lnTo>
                  <a:lnTo>
                    <a:pt x="50" y="290"/>
                  </a:lnTo>
                  <a:lnTo>
                    <a:pt x="39" y="312"/>
                  </a:lnTo>
                  <a:lnTo>
                    <a:pt x="31" y="336"/>
                  </a:lnTo>
                  <a:lnTo>
                    <a:pt x="22" y="359"/>
                  </a:lnTo>
                  <a:lnTo>
                    <a:pt x="16" y="384"/>
                  </a:lnTo>
                  <a:lnTo>
                    <a:pt x="10" y="408"/>
                  </a:lnTo>
                  <a:lnTo>
                    <a:pt x="5" y="434"/>
                  </a:lnTo>
                  <a:lnTo>
                    <a:pt x="2" y="460"/>
                  </a:lnTo>
                  <a:lnTo>
                    <a:pt x="1" y="486"/>
                  </a:lnTo>
                  <a:lnTo>
                    <a:pt x="0" y="512"/>
                  </a:lnTo>
                  <a:lnTo>
                    <a:pt x="0" y="512"/>
                  </a:lnTo>
                  <a:lnTo>
                    <a:pt x="1" y="538"/>
                  </a:lnTo>
                  <a:lnTo>
                    <a:pt x="2" y="565"/>
                  </a:lnTo>
                  <a:lnTo>
                    <a:pt x="5" y="591"/>
                  </a:lnTo>
                  <a:lnTo>
                    <a:pt x="10" y="615"/>
                  </a:lnTo>
                  <a:lnTo>
                    <a:pt x="16" y="640"/>
                  </a:lnTo>
                  <a:lnTo>
                    <a:pt x="22" y="665"/>
                  </a:lnTo>
                  <a:lnTo>
                    <a:pt x="31" y="688"/>
                  </a:lnTo>
                  <a:lnTo>
                    <a:pt x="39" y="712"/>
                  </a:lnTo>
                  <a:lnTo>
                    <a:pt x="50" y="734"/>
                  </a:lnTo>
                  <a:lnTo>
                    <a:pt x="62" y="757"/>
                  </a:lnTo>
                  <a:lnTo>
                    <a:pt x="73" y="778"/>
                  </a:lnTo>
                  <a:lnTo>
                    <a:pt x="86" y="799"/>
                  </a:lnTo>
                  <a:lnTo>
                    <a:pt x="101" y="819"/>
                  </a:lnTo>
                  <a:lnTo>
                    <a:pt x="116" y="838"/>
                  </a:lnTo>
                  <a:lnTo>
                    <a:pt x="132" y="857"/>
                  </a:lnTo>
                  <a:lnTo>
                    <a:pt x="150" y="875"/>
                  </a:lnTo>
                  <a:lnTo>
                    <a:pt x="167" y="892"/>
                  </a:lnTo>
                  <a:lnTo>
                    <a:pt x="186" y="908"/>
                  </a:lnTo>
                  <a:lnTo>
                    <a:pt x="205" y="923"/>
                  </a:lnTo>
                  <a:lnTo>
                    <a:pt x="225" y="937"/>
                  </a:lnTo>
                  <a:lnTo>
                    <a:pt x="246" y="950"/>
                  </a:lnTo>
                  <a:lnTo>
                    <a:pt x="267" y="963"/>
                  </a:lnTo>
                  <a:lnTo>
                    <a:pt x="289" y="973"/>
                  </a:lnTo>
                  <a:lnTo>
                    <a:pt x="311" y="984"/>
                  </a:lnTo>
                  <a:lnTo>
                    <a:pt x="335" y="993"/>
                  </a:lnTo>
                  <a:lnTo>
                    <a:pt x="358" y="1001"/>
                  </a:lnTo>
                  <a:lnTo>
                    <a:pt x="383" y="1008"/>
                  </a:lnTo>
                  <a:lnTo>
                    <a:pt x="408" y="1014"/>
                  </a:lnTo>
                  <a:lnTo>
                    <a:pt x="433" y="1018"/>
                  </a:lnTo>
                  <a:lnTo>
                    <a:pt x="458" y="1022"/>
                  </a:lnTo>
                  <a:lnTo>
                    <a:pt x="485" y="1024"/>
                  </a:lnTo>
                  <a:lnTo>
                    <a:pt x="511" y="1024"/>
                  </a:lnTo>
                  <a:lnTo>
                    <a:pt x="511" y="1024"/>
                  </a:lnTo>
                  <a:lnTo>
                    <a:pt x="537" y="1024"/>
                  </a:lnTo>
                  <a:lnTo>
                    <a:pt x="563" y="1022"/>
                  </a:lnTo>
                  <a:lnTo>
                    <a:pt x="589" y="1018"/>
                  </a:lnTo>
                  <a:lnTo>
                    <a:pt x="614" y="1014"/>
                  </a:lnTo>
                  <a:lnTo>
                    <a:pt x="639" y="1008"/>
                  </a:lnTo>
                  <a:lnTo>
                    <a:pt x="663" y="1001"/>
                  </a:lnTo>
                  <a:lnTo>
                    <a:pt x="687" y="993"/>
                  </a:lnTo>
                  <a:lnTo>
                    <a:pt x="710" y="984"/>
                  </a:lnTo>
                  <a:lnTo>
                    <a:pt x="732" y="973"/>
                  </a:lnTo>
                  <a:lnTo>
                    <a:pt x="755" y="963"/>
                  </a:lnTo>
                  <a:lnTo>
                    <a:pt x="776" y="950"/>
                  </a:lnTo>
                  <a:lnTo>
                    <a:pt x="797" y="937"/>
                  </a:lnTo>
                  <a:lnTo>
                    <a:pt x="817" y="923"/>
                  </a:lnTo>
                  <a:lnTo>
                    <a:pt x="836" y="908"/>
                  </a:lnTo>
                  <a:lnTo>
                    <a:pt x="856" y="892"/>
                  </a:lnTo>
                  <a:lnTo>
                    <a:pt x="873" y="875"/>
                  </a:lnTo>
                  <a:lnTo>
                    <a:pt x="890" y="857"/>
                  </a:lnTo>
                  <a:lnTo>
                    <a:pt x="906" y="838"/>
                  </a:lnTo>
                  <a:lnTo>
                    <a:pt x="921" y="819"/>
                  </a:lnTo>
                  <a:lnTo>
                    <a:pt x="935" y="799"/>
                  </a:lnTo>
                  <a:lnTo>
                    <a:pt x="949" y="778"/>
                  </a:lnTo>
                  <a:lnTo>
                    <a:pt x="961" y="757"/>
                  </a:lnTo>
                  <a:lnTo>
                    <a:pt x="972" y="734"/>
                  </a:lnTo>
                  <a:lnTo>
                    <a:pt x="982" y="712"/>
                  </a:lnTo>
                  <a:lnTo>
                    <a:pt x="992" y="688"/>
                  </a:lnTo>
                  <a:lnTo>
                    <a:pt x="999" y="665"/>
                  </a:lnTo>
                  <a:lnTo>
                    <a:pt x="1007" y="640"/>
                  </a:lnTo>
                  <a:lnTo>
                    <a:pt x="1012" y="615"/>
                  </a:lnTo>
                  <a:lnTo>
                    <a:pt x="1016" y="591"/>
                  </a:lnTo>
                  <a:lnTo>
                    <a:pt x="1019" y="565"/>
                  </a:lnTo>
                  <a:lnTo>
                    <a:pt x="1022" y="538"/>
                  </a:lnTo>
                  <a:lnTo>
                    <a:pt x="1023" y="512"/>
                  </a:lnTo>
                  <a:lnTo>
                    <a:pt x="1023"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1">
              <a:extLst>
                <a:ext uri="{FF2B5EF4-FFF2-40B4-BE49-F238E27FC236}">
                  <a16:creationId xmlns:a16="http://schemas.microsoft.com/office/drawing/2014/main" id="{B20A0CF6-473C-3380-513B-F01A7107C271}"/>
                </a:ext>
              </a:extLst>
            </p:cNvPr>
            <p:cNvSpPr>
              <a:spLocks/>
            </p:cNvSpPr>
            <p:nvPr/>
          </p:nvSpPr>
          <p:spPr bwMode="auto">
            <a:xfrm>
              <a:off x="5672138" y="1912938"/>
              <a:ext cx="280988" cy="155575"/>
            </a:xfrm>
            <a:custGeom>
              <a:avLst/>
              <a:gdLst>
                <a:gd name="T0" fmla="*/ 1224 w 1234"/>
                <a:gd name="T1" fmla="*/ 281 h 685"/>
                <a:gd name="T2" fmla="*/ 1221 w 1234"/>
                <a:gd name="T3" fmla="*/ 252 h 685"/>
                <a:gd name="T4" fmla="*/ 1209 w 1234"/>
                <a:gd name="T5" fmla="*/ 224 h 685"/>
                <a:gd name="T6" fmla="*/ 1191 w 1234"/>
                <a:gd name="T7" fmla="*/ 197 h 685"/>
                <a:gd name="T8" fmla="*/ 1166 w 1234"/>
                <a:gd name="T9" fmla="*/ 171 h 685"/>
                <a:gd name="T10" fmla="*/ 1135 w 1234"/>
                <a:gd name="T11" fmla="*/ 147 h 685"/>
                <a:gd name="T12" fmla="*/ 1100 w 1234"/>
                <a:gd name="T13" fmla="*/ 123 h 685"/>
                <a:gd name="T14" fmla="*/ 1058 w 1234"/>
                <a:gd name="T15" fmla="*/ 102 h 685"/>
                <a:gd name="T16" fmla="*/ 1012 w 1234"/>
                <a:gd name="T17" fmla="*/ 81 h 685"/>
                <a:gd name="T18" fmla="*/ 963 w 1234"/>
                <a:gd name="T19" fmla="*/ 64 h 685"/>
                <a:gd name="T20" fmla="*/ 909 w 1234"/>
                <a:gd name="T21" fmla="*/ 48 h 685"/>
                <a:gd name="T22" fmla="*/ 852 w 1234"/>
                <a:gd name="T23" fmla="*/ 34 h 685"/>
                <a:gd name="T24" fmla="*/ 794 w 1234"/>
                <a:gd name="T25" fmla="*/ 22 h 685"/>
                <a:gd name="T26" fmla="*/ 731 w 1234"/>
                <a:gd name="T27" fmla="*/ 13 h 685"/>
                <a:gd name="T28" fmla="*/ 668 w 1234"/>
                <a:gd name="T29" fmla="*/ 5 h 685"/>
                <a:gd name="T30" fmla="*/ 604 w 1234"/>
                <a:gd name="T31" fmla="*/ 2 h 685"/>
                <a:gd name="T32" fmla="*/ 539 w 1234"/>
                <a:gd name="T33" fmla="*/ 0 h 685"/>
                <a:gd name="T34" fmla="*/ 500 w 1234"/>
                <a:gd name="T35" fmla="*/ 1 h 685"/>
                <a:gd name="T36" fmla="*/ 424 w 1234"/>
                <a:gd name="T37" fmla="*/ 4 h 685"/>
                <a:gd name="T38" fmla="*/ 349 w 1234"/>
                <a:gd name="T39" fmla="*/ 13 h 685"/>
                <a:gd name="T40" fmla="*/ 276 w 1234"/>
                <a:gd name="T41" fmla="*/ 23 h 685"/>
                <a:gd name="T42" fmla="*/ 206 w 1234"/>
                <a:gd name="T43" fmla="*/ 38 h 685"/>
                <a:gd name="T44" fmla="*/ 141 w 1234"/>
                <a:gd name="T45" fmla="*/ 56 h 685"/>
                <a:gd name="T46" fmla="*/ 80 w 1234"/>
                <a:gd name="T47" fmla="*/ 77 h 685"/>
                <a:gd name="T48" fmla="*/ 24 w 1234"/>
                <a:gd name="T49" fmla="*/ 100 h 685"/>
                <a:gd name="T50" fmla="*/ 0 w 1234"/>
                <a:gd name="T51" fmla="*/ 112 h 685"/>
                <a:gd name="T52" fmla="*/ 64 w 1234"/>
                <a:gd name="T53" fmla="*/ 153 h 685"/>
                <a:gd name="T54" fmla="*/ 123 w 1234"/>
                <a:gd name="T55" fmla="*/ 198 h 685"/>
                <a:gd name="T56" fmla="*/ 136 w 1234"/>
                <a:gd name="T57" fmla="*/ 210 h 685"/>
                <a:gd name="T58" fmla="*/ 161 w 1234"/>
                <a:gd name="T59" fmla="*/ 237 h 685"/>
                <a:gd name="T60" fmla="*/ 186 w 1234"/>
                <a:gd name="T61" fmla="*/ 267 h 685"/>
                <a:gd name="T62" fmla="*/ 209 w 1234"/>
                <a:gd name="T63" fmla="*/ 299 h 685"/>
                <a:gd name="T64" fmla="*/ 228 w 1234"/>
                <a:gd name="T65" fmla="*/ 334 h 685"/>
                <a:gd name="T66" fmla="*/ 244 w 1234"/>
                <a:gd name="T67" fmla="*/ 372 h 685"/>
                <a:gd name="T68" fmla="*/ 256 w 1234"/>
                <a:gd name="T69" fmla="*/ 413 h 685"/>
                <a:gd name="T70" fmla="*/ 262 w 1234"/>
                <a:gd name="T71" fmla="*/ 455 h 685"/>
                <a:gd name="T72" fmla="*/ 264 w 1234"/>
                <a:gd name="T73" fmla="*/ 478 h 685"/>
                <a:gd name="T74" fmla="*/ 271 w 1234"/>
                <a:gd name="T75" fmla="*/ 596 h 685"/>
                <a:gd name="T76" fmla="*/ 273 w 1234"/>
                <a:gd name="T77" fmla="*/ 668 h 685"/>
                <a:gd name="T78" fmla="*/ 405 w 1234"/>
                <a:gd name="T79" fmla="*/ 679 h 685"/>
                <a:gd name="T80" fmla="*/ 539 w 1234"/>
                <a:gd name="T81" fmla="*/ 685 h 685"/>
                <a:gd name="T82" fmla="*/ 587 w 1234"/>
                <a:gd name="T83" fmla="*/ 684 h 685"/>
                <a:gd name="T84" fmla="*/ 682 w 1234"/>
                <a:gd name="T85" fmla="*/ 679 h 685"/>
                <a:gd name="T86" fmla="*/ 776 w 1234"/>
                <a:gd name="T87" fmla="*/ 671 h 685"/>
                <a:gd name="T88" fmla="*/ 869 w 1234"/>
                <a:gd name="T89" fmla="*/ 659 h 685"/>
                <a:gd name="T90" fmla="*/ 957 w 1234"/>
                <a:gd name="T91" fmla="*/ 643 h 685"/>
                <a:gd name="T92" fmla="*/ 1042 w 1234"/>
                <a:gd name="T93" fmla="*/ 624 h 685"/>
                <a:gd name="T94" fmla="*/ 1122 w 1234"/>
                <a:gd name="T95" fmla="*/ 601 h 685"/>
                <a:gd name="T96" fmla="*/ 1198 w 1234"/>
                <a:gd name="T97" fmla="*/ 575 h 685"/>
                <a:gd name="T98" fmla="*/ 1234 w 1234"/>
                <a:gd name="T99" fmla="*/ 562 h 685"/>
                <a:gd name="T100" fmla="*/ 1232 w 1234"/>
                <a:gd name="T101" fmla="*/ 444 h 685"/>
                <a:gd name="T102" fmla="*/ 1226 w 1234"/>
                <a:gd name="T103" fmla="*/ 300 h 685"/>
                <a:gd name="T104" fmla="*/ 1224 w 1234"/>
                <a:gd name="T105" fmla="*/ 281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4" h="685">
                  <a:moveTo>
                    <a:pt x="1224" y="281"/>
                  </a:moveTo>
                  <a:lnTo>
                    <a:pt x="1224" y="281"/>
                  </a:lnTo>
                  <a:lnTo>
                    <a:pt x="1223" y="266"/>
                  </a:lnTo>
                  <a:lnTo>
                    <a:pt x="1221" y="252"/>
                  </a:lnTo>
                  <a:lnTo>
                    <a:pt x="1216" y="238"/>
                  </a:lnTo>
                  <a:lnTo>
                    <a:pt x="1209" y="224"/>
                  </a:lnTo>
                  <a:lnTo>
                    <a:pt x="1201" y="210"/>
                  </a:lnTo>
                  <a:lnTo>
                    <a:pt x="1191" y="197"/>
                  </a:lnTo>
                  <a:lnTo>
                    <a:pt x="1179" y="183"/>
                  </a:lnTo>
                  <a:lnTo>
                    <a:pt x="1166" y="171"/>
                  </a:lnTo>
                  <a:lnTo>
                    <a:pt x="1151" y="159"/>
                  </a:lnTo>
                  <a:lnTo>
                    <a:pt x="1135" y="147"/>
                  </a:lnTo>
                  <a:lnTo>
                    <a:pt x="1118" y="135"/>
                  </a:lnTo>
                  <a:lnTo>
                    <a:pt x="1100" y="123"/>
                  </a:lnTo>
                  <a:lnTo>
                    <a:pt x="1080" y="112"/>
                  </a:lnTo>
                  <a:lnTo>
                    <a:pt x="1058" y="102"/>
                  </a:lnTo>
                  <a:lnTo>
                    <a:pt x="1036" y="92"/>
                  </a:lnTo>
                  <a:lnTo>
                    <a:pt x="1012" y="81"/>
                  </a:lnTo>
                  <a:lnTo>
                    <a:pt x="989" y="73"/>
                  </a:lnTo>
                  <a:lnTo>
                    <a:pt x="963" y="64"/>
                  </a:lnTo>
                  <a:lnTo>
                    <a:pt x="936" y="56"/>
                  </a:lnTo>
                  <a:lnTo>
                    <a:pt x="909" y="48"/>
                  </a:lnTo>
                  <a:lnTo>
                    <a:pt x="881" y="41"/>
                  </a:lnTo>
                  <a:lnTo>
                    <a:pt x="852" y="34"/>
                  </a:lnTo>
                  <a:lnTo>
                    <a:pt x="824" y="28"/>
                  </a:lnTo>
                  <a:lnTo>
                    <a:pt x="794" y="22"/>
                  </a:lnTo>
                  <a:lnTo>
                    <a:pt x="762" y="17"/>
                  </a:lnTo>
                  <a:lnTo>
                    <a:pt x="731" y="13"/>
                  </a:lnTo>
                  <a:lnTo>
                    <a:pt x="700" y="8"/>
                  </a:lnTo>
                  <a:lnTo>
                    <a:pt x="668" y="5"/>
                  </a:lnTo>
                  <a:lnTo>
                    <a:pt x="636" y="3"/>
                  </a:lnTo>
                  <a:lnTo>
                    <a:pt x="604" y="2"/>
                  </a:lnTo>
                  <a:lnTo>
                    <a:pt x="572" y="1"/>
                  </a:lnTo>
                  <a:lnTo>
                    <a:pt x="539" y="0"/>
                  </a:lnTo>
                  <a:lnTo>
                    <a:pt x="539" y="0"/>
                  </a:lnTo>
                  <a:lnTo>
                    <a:pt x="500" y="1"/>
                  </a:lnTo>
                  <a:lnTo>
                    <a:pt x="461" y="2"/>
                  </a:lnTo>
                  <a:lnTo>
                    <a:pt x="424" y="4"/>
                  </a:lnTo>
                  <a:lnTo>
                    <a:pt x="385" y="8"/>
                  </a:lnTo>
                  <a:lnTo>
                    <a:pt x="349" y="13"/>
                  </a:lnTo>
                  <a:lnTo>
                    <a:pt x="311" y="18"/>
                  </a:lnTo>
                  <a:lnTo>
                    <a:pt x="276" y="23"/>
                  </a:lnTo>
                  <a:lnTo>
                    <a:pt x="241" y="31"/>
                  </a:lnTo>
                  <a:lnTo>
                    <a:pt x="206" y="38"/>
                  </a:lnTo>
                  <a:lnTo>
                    <a:pt x="173" y="47"/>
                  </a:lnTo>
                  <a:lnTo>
                    <a:pt x="141" y="56"/>
                  </a:lnTo>
                  <a:lnTo>
                    <a:pt x="110" y="66"/>
                  </a:lnTo>
                  <a:lnTo>
                    <a:pt x="80" y="77"/>
                  </a:lnTo>
                  <a:lnTo>
                    <a:pt x="51" y="88"/>
                  </a:lnTo>
                  <a:lnTo>
                    <a:pt x="24" y="100"/>
                  </a:lnTo>
                  <a:lnTo>
                    <a:pt x="0" y="112"/>
                  </a:lnTo>
                  <a:lnTo>
                    <a:pt x="0" y="112"/>
                  </a:lnTo>
                  <a:lnTo>
                    <a:pt x="32" y="133"/>
                  </a:lnTo>
                  <a:lnTo>
                    <a:pt x="64" y="153"/>
                  </a:lnTo>
                  <a:lnTo>
                    <a:pt x="94" y="175"/>
                  </a:lnTo>
                  <a:lnTo>
                    <a:pt x="123" y="198"/>
                  </a:lnTo>
                  <a:lnTo>
                    <a:pt x="123" y="198"/>
                  </a:lnTo>
                  <a:lnTo>
                    <a:pt x="136" y="210"/>
                  </a:lnTo>
                  <a:lnTo>
                    <a:pt x="149" y="224"/>
                  </a:lnTo>
                  <a:lnTo>
                    <a:pt x="161" y="237"/>
                  </a:lnTo>
                  <a:lnTo>
                    <a:pt x="174" y="252"/>
                  </a:lnTo>
                  <a:lnTo>
                    <a:pt x="186" y="267"/>
                  </a:lnTo>
                  <a:lnTo>
                    <a:pt x="198" y="283"/>
                  </a:lnTo>
                  <a:lnTo>
                    <a:pt x="209" y="299"/>
                  </a:lnTo>
                  <a:lnTo>
                    <a:pt x="218" y="317"/>
                  </a:lnTo>
                  <a:lnTo>
                    <a:pt x="228" y="334"/>
                  </a:lnTo>
                  <a:lnTo>
                    <a:pt x="236" y="353"/>
                  </a:lnTo>
                  <a:lnTo>
                    <a:pt x="244" y="372"/>
                  </a:lnTo>
                  <a:lnTo>
                    <a:pt x="250" y="392"/>
                  </a:lnTo>
                  <a:lnTo>
                    <a:pt x="256" y="413"/>
                  </a:lnTo>
                  <a:lnTo>
                    <a:pt x="260" y="434"/>
                  </a:lnTo>
                  <a:lnTo>
                    <a:pt x="262" y="455"/>
                  </a:lnTo>
                  <a:lnTo>
                    <a:pt x="264" y="478"/>
                  </a:lnTo>
                  <a:lnTo>
                    <a:pt x="264" y="478"/>
                  </a:lnTo>
                  <a:lnTo>
                    <a:pt x="268" y="540"/>
                  </a:lnTo>
                  <a:lnTo>
                    <a:pt x="271" y="596"/>
                  </a:lnTo>
                  <a:lnTo>
                    <a:pt x="273" y="668"/>
                  </a:lnTo>
                  <a:lnTo>
                    <a:pt x="273" y="668"/>
                  </a:lnTo>
                  <a:lnTo>
                    <a:pt x="338" y="675"/>
                  </a:lnTo>
                  <a:lnTo>
                    <a:pt x="405" y="679"/>
                  </a:lnTo>
                  <a:lnTo>
                    <a:pt x="471" y="684"/>
                  </a:lnTo>
                  <a:lnTo>
                    <a:pt x="539" y="685"/>
                  </a:lnTo>
                  <a:lnTo>
                    <a:pt x="539" y="685"/>
                  </a:lnTo>
                  <a:lnTo>
                    <a:pt x="587" y="684"/>
                  </a:lnTo>
                  <a:lnTo>
                    <a:pt x="635" y="683"/>
                  </a:lnTo>
                  <a:lnTo>
                    <a:pt x="682" y="679"/>
                  </a:lnTo>
                  <a:lnTo>
                    <a:pt x="729" y="676"/>
                  </a:lnTo>
                  <a:lnTo>
                    <a:pt x="776" y="671"/>
                  </a:lnTo>
                  <a:lnTo>
                    <a:pt x="822" y="666"/>
                  </a:lnTo>
                  <a:lnTo>
                    <a:pt x="869" y="659"/>
                  </a:lnTo>
                  <a:lnTo>
                    <a:pt x="914" y="652"/>
                  </a:lnTo>
                  <a:lnTo>
                    <a:pt x="957" y="643"/>
                  </a:lnTo>
                  <a:lnTo>
                    <a:pt x="1000" y="633"/>
                  </a:lnTo>
                  <a:lnTo>
                    <a:pt x="1042" y="624"/>
                  </a:lnTo>
                  <a:lnTo>
                    <a:pt x="1083" y="613"/>
                  </a:lnTo>
                  <a:lnTo>
                    <a:pt x="1122" y="601"/>
                  </a:lnTo>
                  <a:lnTo>
                    <a:pt x="1161" y="588"/>
                  </a:lnTo>
                  <a:lnTo>
                    <a:pt x="1198" y="575"/>
                  </a:lnTo>
                  <a:lnTo>
                    <a:pt x="1234" y="562"/>
                  </a:lnTo>
                  <a:lnTo>
                    <a:pt x="1234" y="562"/>
                  </a:lnTo>
                  <a:lnTo>
                    <a:pt x="1233" y="498"/>
                  </a:lnTo>
                  <a:lnTo>
                    <a:pt x="1232" y="444"/>
                  </a:lnTo>
                  <a:lnTo>
                    <a:pt x="1228" y="355"/>
                  </a:lnTo>
                  <a:lnTo>
                    <a:pt x="1226" y="300"/>
                  </a:lnTo>
                  <a:lnTo>
                    <a:pt x="1224" y="281"/>
                  </a:lnTo>
                  <a:lnTo>
                    <a:pt x="122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2">
              <a:extLst>
                <a:ext uri="{FF2B5EF4-FFF2-40B4-BE49-F238E27FC236}">
                  <a16:creationId xmlns:a16="http://schemas.microsoft.com/office/drawing/2014/main" id="{ED92379E-BF03-DF85-D435-54D17ED42C05}"/>
                </a:ext>
              </a:extLst>
            </p:cNvPr>
            <p:cNvSpPr>
              <a:spLocks/>
            </p:cNvSpPr>
            <p:nvPr/>
          </p:nvSpPr>
          <p:spPr bwMode="auto">
            <a:xfrm>
              <a:off x="5316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4" name="Freeform 23">
              <a:extLst>
                <a:ext uri="{FF2B5EF4-FFF2-40B4-BE49-F238E27FC236}">
                  <a16:creationId xmlns:a16="http://schemas.microsoft.com/office/drawing/2014/main" id="{977AC867-6E1A-A305-65F2-2E4DD6E04BEB}"/>
                </a:ext>
              </a:extLst>
            </p:cNvPr>
            <p:cNvSpPr>
              <a:spLocks/>
            </p:cNvSpPr>
            <p:nvPr/>
          </p:nvSpPr>
          <p:spPr bwMode="auto">
            <a:xfrm>
              <a:off x="5259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25" name="Freeform 132">
            <a:extLst>
              <a:ext uri="{FF2B5EF4-FFF2-40B4-BE49-F238E27FC236}">
                <a16:creationId xmlns:a16="http://schemas.microsoft.com/office/drawing/2014/main" id="{F796D10E-C9B6-ECE6-ADC3-2CAD12F4F5B2}"/>
              </a:ext>
            </a:extLst>
          </p:cNvPr>
          <p:cNvSpPr>
            <a:spLocks noChangeAspect="1" noEditPoints="1"/>
          </p:cNvSpPr>
          <p:nvPr/>
        </p:nvSpPr>
        <p:spPr bwMode="auto">
          <a:xfrm>
            <a:off x="3466119" y="4879808"/>
            <a:ext cx="203594" cy="203594"/>
          </a:xfrm>
          <a:custGeom>
            <a:avLst/>
            <a:gdLst>
              <a:gd name="T0" fmla="*/ 2668 w 2859"/>
              <a:gd name="T1" fmla="*/ 1940 h 2858"/>
              <a:gd name="T2" fmla="*/ 2580 w 2859"/>
              <a:gd name="T3" fmla="*/ 1981 h 2858"/>
              <a:gd name="T4" fmla="*/ 2499 w 2859"/>
              <a:gd name="T5" fmla="*/ 1949 h 2858"/>
              <a:gd name="T6" fmla="*/ 2465 w 2859"/>
              <a:gd name="T7" fmla="*/ 1868 h 2858"/>
              <a:gd name="T8" fmla="*/ 2220 w 2859"/>
              <a:gd name="T9" fmla="*/ 1607 h 2858"/>
              <a:gd name="T10" fmla="*/ 2117 w 2859"/>
              <a:gd name="T11" fmla="*/ 1561 h 2858"/>
              <a:gd name="T12" fmla="*/ 1898 w 2859"/>
              <a:gd name="T13" fmla="*/ 1657 h 2858"/>
              <a:gd name="T14" fmla="*/ 1816 w 2859"/>
              <a:gd name="T15" fmla="*/ 1704 h 2858"/>
              <a:gd name="T16" fmla="*/ 1732 w 2859"/>
              <a:gd name="T17" fmla="*/ 1679 h 2858"/>
              <a:gd name="T18" fmla="*/ 1691 w 2859"/>
              <a:gd name="T19" fmla="*/ 1592 h 2858"/>
              <a:gd name="T20" fmla="*/ 1729 w 2859"/>
              <a:gd name="T21" fmla="*/ 1506 h 2858"/>
              <a:gd name="T22" fmla="*/ 1138 w 2859"/>
              <a:gd name="T23" fmla="*/ 2404 h 2858"/>
              <a:gd name="T24" fmla="*/ 1124 w 2859"/>
              <a:gd name="T25" fmla="*/ 2500 h 2858"/>
              <a:gd name="T26" fmla="*/ 1041 w 2859"/>
              <a:gd name="T27" fmla="*/ 2550 h 2858"/>
              <a:gd name="T28" fmla="*/ 956 w 2859"/>
              <a:gd name="T29" fmla="*/ 2525 h 2858"/>
              <a:gd name="T30" fmla="*/ 915 w 2859"/>
              <a:gd name="T31" fmla="*/ 2436 h 2858"/>
              <a:gd name="T32" fmla="*/ 952 w 2859"/>
              <a:gd name="T33" fmla="*/ 2353 h 2858"/>
              <a:gd name="T34" fmla="*/ 588 w 2859"/>
              <a:gd name="T35" fmla="*/ 1643 h 2858"/>
              <a:gd name="T36" fmla="*/ 530 w 2859"/>
              <a:gd name="T37" fmla="*/ 1566 h 2858"/>
              <a:gd name="T38" fmla="*/ 318 w 2859"/>
              <a:gd name="T39" fmla="*/ 1506 h 2858"/>
              <a:gd name="T40" fmla="*/ 220 w 2859"/>
              <a:gd name="T41" fmla="*/ 1522 h 2858"/>
              <a:gd name="T42" fmla="*/ 149 w 2859"/>
              <a:gd name="T43" fmla="*/ 1457 h 2858"/>
              <a:gd name="T44" fmla="*/ 149 w 2859"/>
              <a:gd name="T45" fmla="*/ 1368 h 2858"/>
              <a:gd name="T46" fmla="*/ 220 w 2859"/>
              <a:gd name="T47" fmla="*/ 1304 h 2858"/>
              <a:gd name="T48" fmla="*/ 308 w 2859"/>
              <a:gd name="T49" fmla="*/ 1313 h 2858"/>
              <a:gd name="T50" fmla="*/ 366 w 2859"/>
              <a:gd name="T51" fmla="*/ 1390 h 2858"/>
              <a:gd name="T52" fmla="*/ 577 w 2859"/>
              <a:gd name="T53" fmla="*/ 1449 h 2858"/>
              <a:gd name="T54" fmla="*/ 675 w 2859"/>
              <a:gd name="T55" fmla="*/ 1434 h 2858"/>
              <a:gd name="T56" fmla="*/ 747 w 2859"/>
              <a:gd name="T57" fmla="*/ 1498 h 2858"/>
              <a:gd name="T58" fmla="*/ 743 w 2859"/>
              <a:gd name="T59" fmla="*/ 1592 h 2858"/>
              <a:gd name="T60" fmla="*/ 1362 w 2859"/>
              <a:gd name="T61" fmla="*/ 585 h 2858"/>
              <a:gd name="T62" fmla="*/ 1303 w 2859"/>
              <a:gd name="T63" fmla="*/ 486 h 2858"/>
              <a:gd name="T64" fmla="*/ 1345 w 2859"/>
              <a:gd name="T65" fmla="*/ 398 h 2858"/>
              <a:gd name="T66" fmla="*/ 1428 w 2859"/>
              <a:gd name="T67" fmla="*/ 372 h 2858"/>
              <a:gd name="T68" fmla="*/ 1511 w 2859"/>
              <a:gd name="T69" fmla="*/ 422 h 2858"/>
              <a:gd name="T70" fmla="*/ 1526 w 2859"/>
              <a:gd name="T71" fmla="*/ 518 h 2858"/>
              <a:gd name="T72" fmla="*/ 1796 w 2859"/>
              <a:gd name="T73" fmla="*/ 1478 h 2858"/>
              <a:gd name="T74" fmla="*/ 1893 w 2859"/>
              <a:gd name="T75" fmla="*/ 1521 h 2858"/>
              <a:gd name="T76" fmla="*/ 2117 w 2859"/>
              <a:gd name="T77" fmla="*/ 1425 h 2858"/>
              <a:gd name="T78" fmla="*/ 2197 w 2859"/>
              <a:gd name="T79" fmla="*/ 1381 h 2858"/>
              <a:gd name="T80" fmla="*/ 2280 w 2859"/>
              <a:gd name="T81" fmla="*/ 1406 h 2858"/>
              <a:gd name="T82" fmla="*/ 2323 w 2859"/>
              <a:gd name="T83" fmla="*/ 1493 h 2858"/>
              <a:gd name="T84" fmla="*/ 2530 w 2859"/>
              <a:gd name="T85" fmla="*/ 1765 h 2858"/>
              <a:gd name="T86" fmla="*/ 2624 w 2859"/>
              <a:gd name="T87" fmla="*/ 1763 h 2858"/>
              <a:gd name="T88" fmla="*/ 2688 w 2859"/>
              <a:gd name="T89" fmla="*/ 1834 h 2858"/>
              <a:gd name="T90" fmla="*/ 2856 w 2859"/>
              <a:gd name="T91" fmla="*/ 261 h 2858"/>
              <a:gd name="T92" fmla="*/ 2806 w 2859"/>
              <a:gd name="T93" fmla="*/ 135 h 2858"/>
              <a:gd name="T94" fmla="*/ 2711 w 2859"/>
              <a:gd name="T95" fmla="*/ 45 h 2858"/>
              <a:gd name="T96" fmla="*/ 2583 w 2859"/>
              <a:gd name="T97" fmla="*/ 1 h 2858"/>
              <a:gd name="T98" fmla="*/ 231 w 2859"/>
              <a:gd name="T99" fmla="*/ 10 h 2858"/>
              <a:gd name="T100" fmla="*/ 113 w 2859"/>
              <a:gd name="T101" fmla="*/ 71 h 2858"/>
              <a:gd name="T102" fmla="*/ 30 w 2859"/>
              <a:gd name="T103" fmla="*/ 174 h 2858"/>
              <a:gd name="T104" fmla="*/ 0 w 2859"/>
              <a:gd name="T105" fmla="*/ 307 h 2858"/>
              <a:gd name="T106" fmla="*/ 19 w 2859"/>
              <a:gd name="T107" fmla="*/ 2656 h 2858"/>
              <a:gd name="T108" fmla="*/ 90 w 2859"/>
              <a:gd name="T109" fmla="*/ 2767 h 2858"/>
              <a:gd name="T110" fmla="*/ 202 w 2859"/>
              <a:gd name="T111" fmla="*/ 2839 h 2858"/>
              <a:gd name="T112" fmla="*/ 2552 w 2859"/>
              <a:gd name="T113" fmla="*/ 2858 h 2858"/>
              <a:gd name="T114" fmla="*/ 2685 w 2859"/>
              <a:gd name="T115" fmla="*/ 2827 h 2858"/>
              <a:gd name="T116" fmla="*/ 2789 w 2859"/>
              <a:gd name="T117" fmla="*/ 2746 h 2858"/>
              <a:gd name="T118" fmla="*/ 2849 w 2859"/>
              <a:gd name="T119" fmla="*/ 2627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9" h="2858">
                <a:moveTo>
                  <a:pt x="2694" y="1868"/>
                </a:moveTo>
                <a:lnTo>
                  <a:pt x="2694" y="1868"/>
                </a:lnTo>
                <a:lnTo>
                  <a:pt x="2693" y="1879"/>
                </a:lnTo>
                <a:lnTo>
                  <a:pt x="2692" y="1890"/>
                </a:lnTo>
                <a:lnTo>
                  <a:pt x="2688" y="1901"/>
                </a:lnTo>
                <a:lnTo>
                  <a:pt x="2685" y="1912"/>
                </a:lnTo>
                <a:lnTo>
                  <a:pt x="2680" y="1922"/>
                </a:lnTo>
                <a:lnTo>
                  <a:pt x="2674" y="1931"/>
                </a:lnTo>
                <a:lnTo>
                  <a:pt x="2668" y="1940"/>
                </a:lnTo>
                <a:lnTo>
                  <a:pt x="2660" y="1949"/>
                </a:lnTo>
                <a:lnTo>
                  <a:pt x="2653" y="1955"/>
                </a:lnTo>
                <a:lnTo>
                  <a:pt x="2644" y="1962"/>
                </a:lnTo>
                <a:lnTo>
                  <a:pt x="2634" y="1968"/>
                </a:lnTo>
                <a:lnTo>
                  <a:pt x="2624" y="1972"/>
                </a:lnTo>
                <a:lnTo>
                  <a:pt x="2614" y="1977"/>
                </a:lnTo>
                <a:lnTo>
                  <a:pt x="2603" y="1979"/>
                </a:lnTo>
                <a:lnTo>
                  <a:pt x="2591" y="1981"/>
                </a:lnTo>
                <a:lnTo>
                  <a:pt x="2580" y="1981"/>
                </a:lnTo>
                <a:lnTo>
                  <a:pt x="2580" y="1981"/>
                </a:lnTo>
                <a:lnTo>
                  <a:pt x="2568" y="1981"/>
                </a:lnTo>
                <a:lnTo>
                  <a:pt x="2557" y="1979"/>
                </a:lnTo>
                <a:lnTo>
                  <a:pt x="2545" y="1977"/>
                </a:lnTo>
                <a:lnTo>
                  <a:pt x="2536" y="1972"/>
                </a:lnTo>
                <a:lnTo>
                  <a:pt x="2526" y="1968"/>
                </a:lnTo>
                <a:lnTo>
                  <a:pt x="2516" y="1962"/>
                </a:lnTo>
                <a:lnTo>
                  <a:pt x="2508" y="1955"/>
                </a:lnTo>
                <a:lnTo>
                  <a:pt x="2499" y="1949"/>
                </a:lnTo>
                <a:lnTo>
                  <a:pt x="2492" y="1940"/>
                </a:lnTo>
                <a:lnTo>
                  <a:pt x="2485" y="1931"/>
                </a:lnTo>
                <a:lnTo>
                  <a:pt x="2479" y="1922"/>
                </a:lnTo>
                <a:lnTo>
                  <a:pt x="2475" y="1912"/>
                </a:lnTo>
                <a:lnTo>
                  <a:pt x="2471" y="1901"/>
                </a:lnTo>
                <a:lnTo>
                  <a:pt x="2469" y="1890"/>
                </a:lnTo>
                <a:lnTo>
                  <a:pt x="2467" y="1879"/>
                </a:lnTo>
                <a:lnTo>
                  <a:pt x="2465" y="1868"/>
                </a:lnTo>
                <a:lnTo>
                  <a:pt x="2465" y="1868"/>
                </a:lnTo>
                <a:lnTo>
                  <a:pt x="2467" y="1857"/>
                </a:lnTo>
                <a:lnTo>
                  <a:pt x="2469" y="1845"/>
                </a:lnTo>
                <a:lnTo>
                  <a:pt x="2471" y="1834"/>
                </a:lnTo>
                <a:lnTo>
                  <a:pt x="2475" y="1824"/>
                </a:lnTo>
                <a:lnTo>
                  <a:pt x="2252" y="1598"/>
                </a:lnTo>
                <a:lnTo>
                  <a:pt x="2252" y="1598"/>
                </a:lnTo>
                <a:lnTo>
                  <a:pt x="2243" y="1603"/>
                </a:lnTo>
                <a:lnTo>
                  <a:pt x="2232" y="1605"/>
                </a:lnTo>
                <a:lnTo>
                  <a:pt x="2220" y="1607"/>
                </a:lnTo>
                <a:lnTo>
                  <a:pt x="2208" y="1608"/>
                </a:lnTo>
                <a:lnTo>
                  <a:pt x="2208" y="1608"/>
                </a:lnTo>
                <a:lnTo>
                  <a:pt x="2193" y="1607"/>
                </a:lnTo>
                <a:lnTo>
                  <a:pt x="2178" y="1604"/>
                </a:lnTo>
                <a:lnTo>
                  <a:pt x="2164" y="1598"/>
                </a:lnTo>
                <a:lnTo>
                  <a:pt x="2150" y="1591"/>
                </a:lnTo>
                <a:lnTo>
                  <a:pt x="2138" y="1582"/>
                </a:lnTo>
                <a:lnTo>
                  <a:pt x="2127" y="1572"/>
                </a:lnTo>
                <a:lnTo>
                  <a:pt x="2117" y="1561"/>
                </a:lnTo>
                <a:lnTo>
                  <a:pt x="2108" y="1549"/>
                </a:lnTo>
                <a:lnTo>
                  <a:pt x="1918" y="1594"/>
                </a:lnTo>
                <a:lnTo>
                  <a:pt x="1918" y="1594"/>
                </a:lnTo>
                <a:lnTo>
                  <a:pt x="1917" y="1606"/>
                </a:lnTo>
                <a:lnTo>
                  <a:pt x="1915" y="1617"/>
                </a:lnTo>
                <a:lnTo>
                  <a:pt x="1913" y="1628"/>
                </a:lnTo>
                <a:lnTo>
                  <a:pt x="1908" y="1637"/>
                </a:lnTo>
                <a:lnTo>
                  <a:pt x="1903" y="1647"/>
                </a:lnTo>
                <a:lnTo>
                  <a:pt x="1898" y="1657"/>
                </a:lnTo>
                <a:lnTo>
                  <a:pt x="1891" y="1665"/>
                </a:lnTo>
                <a:lnTo>
                  <a:pt x="1883" y="1673"/>
                </a:lnTo>
                <a:lnTo>
                  <a:pt x="1876" y="1679"/>
                </a:lnTo>
                <a:lnTo>
                  <a:pt x="1867" y="1686"/>
                </a:lnTo>
                <a:lnTo>
                  <a:pt x="1857" y="1691"/>
                </a:lnTo>
                <a:lnTo>
                  <a:pt x="1848" y="1697"/>
                </a:lnTo>
                <a:lnTo>
                  <a:pt x="1838" y="1700"/>
                </a:lnTo>
                <a:lnTo>
                  <a:pt x="1827" y="1703"/>
                </a:lnTo>
                <a:lnTo>
                  <a:pt x="1816" y="1704"/>
                </a:lnTo>
                <a:lnTo>
                  <a:pt x="1804" y="1705"/>
                </a:lnTo>
                <a:lnTo>
                  <a:pt x="1804" y="1705"/>
                </a:lnTo>
                <a:lnTo>
                  <a:pt x="1793" y="1704"/>
                </a:lnTo>
                <a:lnTo>
                  <a:pt x="1782" y="1703"/>
                </a:lnTo>
                <a:lnTo>
                  <a:pt x="1771" y="1700"/>
                </a:lnTo>
                <a:lnTo>
                  <a:pt x="1760" y="1697"/>
                </a:lnTo>
                <a:lnTo>
                  <a:pt x="1750" y="1691"/>
                </a:lnTo>
                <a:lnTo>
                  <a:pt x="1741" y="1686"/>
                </a:lnTo>
                <a:lnTo>
                  <a:pt x="1732" y="1679"/>
                </a:lnTo>
                <a:lnTo>
                  <a:pt x="1724" y="1672"/>
                </a:lnTo>
                <a:lnTo>
                  <a:pt x="1717" y="1663"/>
                </a:lnTo>
                <a:lnTo>
                  <a:pt x="1710" y="1655"/>
                </a:lnTo>
                <a:lnTo>
                  <a:pt x="1704" y="1646"/>
                </a:lnTo>
                <a:lnTo>
                  <a:pt x="1700" y="1635"/>
                </a:lnTo>
                <a:lnTo>
                  <a:pt x="1695" y="1625"/>
                </a:lnTo>
                <a:lnTo>
                  <a:pt x="1693" y="1615"/>
                </a:lnTo>
                <a:lnTo>
                  <a:pt x="1691" y="1603"/>
                </a:lnTo>
                <a:lnTo>
                  <a:pt x="1691" y="1592"/>
                </a:lnTo>
                <a:lnTo>
                  <a:pt x="1691" y="1592"/>
                </a:lnTo>
                <a:lnTo>
                  <a:pt x="1691" y="1579"/>
                </a:lnTo>
                <a:lnTo>
                  <a:pt x="1693" y="1567"/>
                </a:lnTo>
                <a:lnTo>
                  <a:pt x="1696" y="1555"/>
                </a:lnTo>
                <a:lnTo>
                  <a:pt x="1701" y="1544"/>
                </a:lnTo>
                <a:lnTo>
                  <a:pt x="1706" y="1533"/>
                </a:lnTo>
                <a:lnTo>
                  <a:pt x="1713" y="1524"/>
                </a:lnTo>
                <a:lnTo>
                  <a:pt x="1720" y="1515"/>
                </a:lnTo>
                <a:lnTo>
                  <a:pt x="1729" y="1506"/>
                </a:lnTo>
                <a:lnTo>
                  <a:pt x="1417" y="639"/>
                </a:lnTo>
                <a:lnTo>
                  <a:pt x="1078" y="2334"/>
                </a:lnTo>
                <a:lnTo>
                  <a:pt x="1078" y="2334"/>
                </a:lnTo>
                <a:lnTo>
                  <a:pt x="1092" y="2342"/>
                </a:lnTo>
                <a:lnTo>
                  <a:pt x="1104" y="2352"/>
                </a:lnTo>
                <a:lnTo>
                  <a:pt x="1115" y="2363"/>
                </a:lnTo>
                <a:lnTo>
                  <a:pt x="1125" y="2376"/>
                </a:lnTo>
                <a:lnTo>
                  <a:pt x="1133" y="2389"/>
                </a:lnTo>
                <a:lnTo>
                  <a:pt x="1138" y="2404"/>
                </a:lnTo>
                <a:lnTo>
                  <a:pt x="1141" y="2420"/>
                </a:lnTo>
                <a:lnTo>
                  <a:pt x="1144" y="2436"/>
                </a:lnTo>
                <a:lnTo>
                  <a:pt x="1144" y="2436"/>
                </a:lnTo>
                <a:lnTo>
                  <a:pt x="1142" y="2448"/>
                </a:lnTo>
                <a:lnTo>
                  <a:pt x="1140" y="2460"/>
                </a:lnTo>
                <a:lnTo>
                  <a:pt x="1138" y="2471"/>
                </a:lnTo>
                <a:lnTo>
                  <a:pt x="1134" y="2481"/>
                </a:lnTo>
                <a:lnTo>
                  <a:pt x="1129" y="2491"/>
                </a:lnTo>
                <a:lnTo>
                  <a:pt x="1124" y="2500"/>
                </a:lnTo>
                <a:lnTo>
                  <a:pt x="1117" y="2509"/>
                </a:lnTo>
                <a:lnTo>
                  <a:pt x="1110" y="2517"/>
                </a:lnTo>
                <a:lnTo>
                  <a:pt x="1101" y="2525"/>
                </a:lnTo>
                <a:lnTo>
                  <a:pt x="1093" y="2531"/>
                </a:lnTo>
                <a:lnTo>
                  <a:pt x="1083" y="2537"/>
                </a:lnTo>
                <a:lnTo>
                  <a:pt x="1073" y="2541"/>
                </a:lnTo>
                <a:lnTo>
                  <a:pt x="1063" y="2546"/>
                </a:lnTo>
                <a:lnTo>
                  <a:pt x="1052" y="2549"/>
                </a:lnTo>
                <a:lnTo>
                  <a:pt x="1041" y="2550"/>
                </a:lnTo>
                <a:lnTo>
                  <a:pt x="1029" y="2551"/>
                </a:lnTo>
                <a:lnTo>
                  <a:pt x="1029" y="2551"/>
                </a:lnTo>
                <a:lnTo>
                  <a:pt x="1018" y="2550"/>
                </a:lnTo>
                <a:lnTo>
                  <a:pt x="1006" y="2549"/>
                </a:lnTo>
                <a:lnTo>
                  <a:pt x="995" y="2546"/>
                </a:lnTo>
                <a:lnTo>
                  <a:pt x="985" y="2541"/>
                </a:lnTo>
                <a:lnTo>
                  <a:pt x="975" y="2537"/>
                </a:lnTo>
                <a:lnTo>
                  <a:pt x="965" y="2531"/>
                </a:lnTo>
                <a:lnTo>
                  <a:pt x="956" y="2525"/>
                </a:lnTo>
                <a:lnTo>
                  <a:pt x="949" y="2517"/>
                </a:lnTo>
                <a:lnTo>
                  <a:pt x="941" y="2509"/>
                </a:lnTo>
                <a:lnTo>
                  <a:pt x="935" y="2500"/>
                </a:lnTo>
                <a:lnTo>
                  <a:pt x="929" y="2491"/>
                </a:lnTo>
                <a:lnTo>
                  <a:pt x="924" y="2481"/>
                </a:lnTo>
                <a:lnTo>
                  <a:pt x="921" y="2471"/>
                </a:lnTo>
                <a:lnTo>
                  <a:pt x="917" y="2460"/>
                </a:lnTo>
                <a:lnTo>
                  <a:pt x="916" y="2448"/>
                </a:lnTo>
                <a:lnTo>
                  <a:pt x="915" y="2436"/>
                </a:lnTo>
                <a:lnTo>
                  <a:pt x="915" y="2436"/>
                </a:lnTo>
                <a:lnTo>
                  <a:pt x="916" y="2424"/>
                </a:lnTo>
                <a:lnTo>
                  <a:pt x="917" y="2413"/>
                </a:lnTo>
                <a:lnTo>
                  <a:pt x="921" y="2402"/>
                </a:lnTo>
                <a:lnTo>
                  <a:pt x="925" y="2391"/>
                </a:lnTo>
                <a:lnTo>
                  <a:pt x="930" y="2380"/>
                </a:lnTo>
                <a:lnTo>
                  <a:pt x="937" y="2370"/>
                </a:lnTo>
                <a:lnTo>
                  <a:pt x="945" y="2362"/>
                </a:lnTo>
                <a:lnTo>
                  <a:pt x="952" y="2353"/>
                </a:lnTo>
                <a:lnTo>
                  <a:pt x="652" y="1656"/>
                </a:lnTo>
                <a:lnTo>
                  <a:pt x="652" y="1656"/>
                </a:lnTo>
                <a:lnTo>
                  <a:pt x="642" y="1657"/>
                </a:lnTo>
                <a:lnTo>
                  <a:pt x="642" y="1657"/>
                </a:lnTo>
                <a:lnTo>
                  <a:pt x="630" y="1656"/>
                </a:lnTo>
                <a:lnTo>
                  <a:pt x="619" y="1655"/>
                </a:lnTo>
                <a:lnTo>
                  <a:pt x="608" y="1651"/>
                </a:lnTo>
                <a:lnTo>
                  <a:pt x="597" y="1647"/>
                </a:lnTo>
                <a:lnTo>
                  <a:pt x="588" y="1643"/>
                </a:lnTo>
                <a:lnTo>
                  <a:pt x="578" y="1637"/>
                </a:lnTo>
                <a:lnTo>
                  <a:pt x="569" y="1631"/>
                </a:lnTo>
                <a:lnTo>
                  <a:pt x="562" y="1623"/>
                </a:lnTo>
                <a:lnTo>
                  <a:pt x="554" y="1615"/>
                </a:lnTo>
                <a:lnTo>
                  <a:pt x="548" y="1606"/>
                </a:lnTo>
                <a:lnTo>
                  <a:pt x="541" y="1597"/>
                </a:lnTo>
                <a:lnTo>
                  <a:pt x="537" y="1586"/>
                </a:lnTo>
                <a:lnTo>
                  <a:pt x="532" y="1577"/>
                </a:lnTo>
                <a:lnTo>
                  <a:pt x="530" y="1566"/>
                </a:lnTo>
                <a:lnTo>
                  <a:pt x="528" y="1554"/>
                </a:lnTo>
                <a:lnTo>
                  <a:pt x="528" y="1542"/>
                </a:lnTo>
                <a:lnTo>
                  <a:pt x="528" y="1542"/>
                </a:lnTo>
                <a:lnTo>
                  <a:pt x="528" y="1540"/>
                </a:lnTo>
                <a:lnTo>
                  <a:pt x="346" y="1478"/>
                </a:lnTo>
                <a:lnTo>
                  <a:pt x="346" y="1478"/>
                </a:lnTo>
                <a:lnTo>
                  <a:pt x="339" y="1488"/>
                </a:lnTo>
                <a:lnTo>
                  <a:pt x="329" y="1498"/>
                </a:lnTo>
                <a:lnTo>
                  <a:pt x="318" y="1506"/>
                </a:lnTo>
                <a:lnTo>
                  <a:pt x="306" y="1513"/>
                </a:lnTo>
                <a:lnTo>
                  <a:pt x="294" y="1518"/>
                </a:lnTo>
                <a:lnTo>
                  <a:pt x="281" y="1523"/>
                </a:lnTo>
                <a:lnTo>
                  <a:pt x="268" y="1526"/>
                </a:lnTo>
                <a:lnTo>
                  <a:pt x="254" y="1526"/>
                </a:lnTo>
                <a:lnTo>
                  <a:pt x="254" y="1526"/>
                </a:lnTo>
                <a:lnTo>
                  <a:pt x="242" y="1526"/>
                </a:lnTo>
                <a:lnTo>
                  <a:pt x="231" y="1524"/>
                </a:lnTo>
                <a:lnTo>
                  <a:pt x="220" y="1522"/>
                </a:lnTo>
                <a:lnTo>
                  <a:pt x="210" y="1517"/>
                </a:lnTo>
                <a:lnTo>
                  <a:pt x="199" y="1513"/>
                </a:lnTo>
                <a:lnTo>
                  <a:pt x="191" y="1506"/>
                </a:lnTo>
                <a:lnTo>
                  <a:pt x="182" y="1500"/>
                </a:lnTo>
                <a:lnTo>
                  <a:pt x="173" y="1493"/>
                </a:lnTo>
                <a:lnTo>
                  <a:pt x="166" y="1485"/>
                </a:lnTo>
                <a:lnTo>
                  <a:pt x="159" y="1476"/>
                </a:lnTo>
                <a:lnTo>
                  <a:pt x="154" y="1466"/>
                </a:lnTo>
                <a:lnTo>
                  <a:pt x="149" y="1457"/>
                </a:lnTo>
                <a:lnTo>
                  <a:pt x="145" y="1446"/>
                </a:lnTo>
                <a:lnTo>
                  <a:pt x="142" y="1435"/>
                </a:lnTo>
                <a:lnTo>
                  <a:pt x="141" y="1424"/>
                </a:lnTo>
                <a:lnTo>
                  <a:pt x="140" y="1412"/>
                </a:lnTo>
                <a:lnTo>
                  <a:pt x="140" y="1412"/>
                </a:lnTo>
                <a:lnTo>
                  <a:pt x="141" y="1401"/>
                </a:lnTo>
                <a:lnTo>
                  <a:pt x="142" y="1390"/>
                </a:lnTo>
                <a:lnTo>
                  <a:pt x="145" y="1379"/>
                </a:lnTo>
                <a:lnTo>
                  <a:pt x="149" y="1368"/>
                </a:lnTo>
                <a:lnTo>
                  <a:pt x="154" y="1358"/>
                </a:lnTo>
                <a:lnTo>
                  <a:pt x="159" y="1349"/>
                </a:lnTo>
                <a:lnTo>
                  <a:pt x="166" y="1340"/>
                </a:lnTo>
                <a:lnTo>
                  <a:pt x="173" y="1332"/>
                </a:lnTo>
                <a:lnTo>
                  <a:pt x="182" y="1325"/>
                </a:lnTo>
                <a:lnTo>
                  <a:pt x="191" y="1318"/>
                </a:lnTo>
                <a:lnTo>
                  <a:pt x="199" y="1313"/>
                </a:lnTo>
                <a:lnTo>
                  <a:pt x="210" y="1308"/>
                </a:lnTo>
                <a:lnTo>
                  <a:pt x="220" y="1304"/>
                </a:lnTo>
                <a:lnTo>
                  <a:pt x="231" y="1301"/>
                </a:lnTo>
                <a:lnTo>
                  <a:pt x="242" y="1299"/>
                </a:lnTo>
                <a:lnTo>
                  <a:pt x="254" y="1299"/>
                </a:lnTo>
                <a:lnTo>
                  <a:pt x="254" y="1299"/>
                </a:lnTo>
                <a:lnTo>
                  <a:pt x="265" y="1299"/>
                </a:lnTo>
                <a:lnTo>
                  <a:pt x="277" y="1301"/>
                </a:lnTo>
                <a:lnTo>
                  <a:pt x="288" y="1304"/>
                </a:lnTo>
                <a:lnTo>
                  <a:pt x="298" y="1308"/>
                </a:lnTo>
                <a:lnTo>
                  <a:pt x="308" y="1313"/>
                </a:lnTo>
                <a:lnTo>
                  <a:pt x="317" y="1318"/>
                </a:lnTo>
                <a:lnTo>
                  <a:pt x="326" y="1325"/>
                </a:lnTo>
                <a:lnTo>
                  <a:pt x="334" y="1332"/>
                </a:lnTo>
                <a:lnTo>
                  <a:pt x="342" y="1340"/>
                </a:lnTo>
                <a:lnTo>
                  <a:pt x="348" y="1349"/>
                </a:lnTo>
                <a:lnTo>
                  <a:pt x="354" y="1358"/>
                </a:lnTo>
                <a:lnTo>
                  <a:pt x="359" y="1368"/>
                </a:lnTo>
                <a:lnTo>
                  <a:pt x="363" y="1379"/>
                </a:lnTo>
                <a:lnTo>
                  <a:pt x="366" y="1390"/>
                </a:lnTo>
                <a:lnTo>
                  <a:pt x="367" y="1401"/>
                </a:lnTo>
                <a:lnTo>
                  <a:pt x="368" y="1412"/>
                </a:lnTo>
                <a:lnTo>
                  <a:pt x="368" y="1412"/>
                </a:lnTo>
                <a:lnTo>
                  <a:pt x="367" y="1417"/>
                </a:lnTo>
                <a:lnTo>
                  <a:pt x="549" y="1477"/>
                </a:lnTo>
                <a:lnTo>
                  <a:pt x="549" y="1477"/>
                </a:lnTo>
                <a:lnTo>
                  <a:pt x="556" y="1468"/>
                </a:lnTo>
                <a:lnTo>
                  <a:pt x="566" y="1458"/>
                </a:lnTo>
                <a:lnTo>
                  <a:pt x="577" y="1449"/>
                </a:lnTo>
                <a:lnTo>
                  <a:pt x="589" y="1443"/>
                </a:lnTo>
                <a:lnTo>
                  <a:pt x="601" y="1436"/>
                </a:lnTo>
                <a:lnTo>
                  <a:pt x="613" y="1432"/>
                </a:lnTo>
                <a:lnTo>
                  <a:pt x="628" y="1430"/>
                </a:lnTo>
                <a:lnTo>
                  <a:pt x="642" y="1429"/>
                </a:lnTo>
                <a:lnTo>
                  <a:pt x="642" y="1429"/>
                </a:lnTo>
                <a:lnTo>
                  <a:pt x="654" y="1430"/>
                </a:lnTo>
                <a:lnTo>
                  <a:pt x="664" y="1431"/>
                </a:lnTo>
                <a:lnTo>
                  <a:pt x="675" y="1434"/>
                </a:lnTo>
                <a:lnTo>
                  <a:pt x="686" y="1437"/>
                </a:lnTo>
                <a:lnTo>
                  <a:pt x="696" y="1443"/>
                </a:lnTo>
                <a:lnTo>
                  <a:pt x="705" y="1448"/>
                </a:lnTo>
                <a:lnTo>
                  <a:pt x="714" y="1455"/>
                </a:lnTo>
                <a:lnTo>
                  <a:pt x="722" y="1462"/>
                </a:lnTo>
                <a:lnTo>
                  <a:pt x="729" y="1470"/>
                </a:lnTo>
                <a:lnTo>
                  <a:pt x="736" y="1479"/>
                </a:lnTo>
                <a:lnTo>
                  <a:pt x="741" y="1488"/>
                </a:lnTo>
                <a:lnTo>
                  <a:pt x="747" y="1498"/>
                </a:lnTo>
                <a:lnTo>
                  <a:pt x="750" y="1509"/>
                </a:lnTo>
                <a:lnTo>
                  <a:pt x="753" y="1519"/>
                </a:lnTo>
                <a:lnTo>
                  <a:pt x="755" y="1531"/>
                </a:lnTo>
                <a:lnTo>
                  <a:pt x="755" y="1542"/>
                </a:lnTo>
                <a:lnTo>
                  <a:pt x="755" y="1542"/>
                </a:lnTo>
                <a:lnTo>
                  <a:pt x="754" y="1556"/>
                </a:lnTo>
                <a:lnTo>
                  <a:pt x="752" y="1568"/>
                </a:lnTo>
                <a:lnTo>
                  <a:pt x="749" y="1581"/>
                </a:lnTo>
                <a:lnTo>
                  <a:pt x="743" y="1592"/>
                </a:lnTo>
                <a:lnTo>
                  <a:pt x="738" y="1604"/>
                </a:lnTo>
                <a:lnTo>
                  <a:pt x="730" y="1614"/>
                </a:lnTo>
                <a:lnTo>
                  <a:pt x="722" y="1622"/>
                </a:lnTo>
                <a:lnTo>
                  <a:pt x="712" y="1631"/>
                </a:lnTo>
                <a:lnTo>
                  <a:pt x="1010" y="2325"/>
                </a:lnTo>
                <a:lnTo>
                  <a:pt x="1010" y="2325"/>
                </a:lnTo>
                <a:lnTo>
                  <a:pt x="1013" y="2325"/>
                </a:lnTo>
                <a:lnTo>
                  <a:pt x="1362" y="585"/>
                </a:lnTo>
                <a:lnTo>
                  <a:pt x="1362" y="585"/>
                </a:lnTo>
                <a:lnTo>
                  <a:pt x="1349" y="577"/>
                </a:lnTo>
                <a:lnTo>
                  <a:pt x="1338" y="567"/>
                </a:lnTo>
                <a:lnTo>
                  <a:pt x="1329" y="556"/>
                </a:lnTo>
                <a:lnTo>
                  <a:pt x="1320" y="544"/>
                </a:lnTo>
                <a:lnTo>
                  <a:pt x="1312" y="531"/>
                </a:lnTo>
                <a:lnTo>
                  <a:pt x="1307" y="517"/>
                </a:lnTo>
                <a:lnTo>
                  <a:pt x="1304" y="502"/>
                </a:lnTo>
                <a:lnTo>
                  <a:pt x="1303" y="486"/>
                </a:lnTo>
                <a:lnTo>
                  <a:pt x="1303" y="486"/>
                </a:lnTo>
                <a:lnTo>
                  <a:pt x="1304" y="474"/>
                </a:lnTo>
                <a:lnTo>
                  <a:pt x="1306" y="463"/>
                </a:lnTo>
                <a:lnTo>
                  <a:pt x="1308" y="452"/>
                </a:lnTo>
                <a:lnTo>
                  <a:pt x="1312" y="441"/>
                </a:lnTo>
                <a:lnTo>
                  <a:pt x="1317" y="432"/>
                </a:lnTo>
                <a:lnTo>
                  <a:pt x="1322" y="422"/>
                </a:lnTo>
                <a:lnTo>
                  <a:pt x="1329" y="413"/>
                </a:lnTo>
                <a:lnTo>
                  <a:pt x="1336" y="406"/>
                </a:lnTo>
                <a:lnTo>
                  <a:pt x="1345" y="398"/>
                </a:lnTo>
                <a:lnTo>
                  <a:pt x="1353" y="392"/>
                </a:lnTo>
                <a:lnTo>
                  <a:pt x="1363" y="386"/>
                </a:lnTo>
                <a:lnTo>
                  <a:pt x="1373" y="381"/>
                </a:lnTo>
                <a:lnTo>
                  <a:pt x="1383" y="378"/>
                </a:lnTo>
                <a:lnTo>
                  <a:pt x="1393" y="374"/>
                </a:lnTo>
                <a:lnTo>
                  <a:pt x="1405" y="372"/>
                </a:lnTo>
                <a:lnTo>
                  <a:pt x="1417" y="372"/>
                </a:lnTo>
                <a:lnTo>
                  <a:pt x="1417" y="372"/>
                </a:lnTo>
                <a:lnTo>
                  <a:pt x="1428" y="372"/>
                </a:lnTo>
                <a:lnTo>
                  <a:pt x="1440" y="374"/>
                </a:lnTo>
                <a:lnTo>
                  <a:pt x="1451" y="378"/>
                </a:lnTo>
                <a:lnTo>
                  <a:pt x="1462" y="381"/>
                </a:lnTo>
                <a:lnTo>
                  <a:pt x="1471" y="386"/>
                </a:lnTo>
                <a:lnTo>
                  <a:pt x="1480" y="392"/>
                </a:lnTo>
                <a:lnTo>
                  <a:pt x="1490" y="398"/>
                </a:lnTo>
                <a:lnTo>
                  <a:pt x="1497" y="406"/>
                </a:lnTo>
                <a:lnTo>
                  <a:pt x="1505" y="413"/>
                </a:lnTo>
                <a:lnTo>
                  <a:pt x="1511" y="422"/>
                </a:lnTo>
                <a:lnTo>
                  <a:pt x="1517" y="432"/>
                </a:lnTo>
                <a:lnTo>
                  <a:pt x="1522" y="441"/>
                </a:lnTo>
                <a:lnTo>
                  <a:pt x="1525" y="452"/>
                </a:lnTo>
                <a:lnTo>
                  <a:pt x="1529" y="463"/>
                </a:lnTo>
                <a:lnTo>
                  <a:pt x="1530" y="474"/>
                </a:lnTo>
                <a:lnTo>
                  <a:pt x="1531" y="486"/>
                </a:lnTo>
                <a:lnTo>
                  <a:pt x="1531" y="486"/>
                </a:lnTo>
                <a:lnTo>
                  <a:pt x="1530" y="502"/>
                </a:lnTo>
                <a:lnTo>
                  <a:pt x="1526" y="518"/>
                </a:lnTo>
                <a:lnTo>
                  <a:pt x="1521" y="532"/>
                </a:lnTo>
                <a:lnTo>
                  <a:pt x="1513" y="546"/>
                </a:lnTo>
                <a:lnTo>
                  <a:pt x="1504" y="558"/>
                </a:lnTo>
                <a:lnTo>
                  <a:pt x="1493" y="569"/>
                </a:lnTo>
                <a:lnTo>
                  <a:pt x="1481" y="579"/>
                </a:lnTo>
                <a:lnTo>
                  <a:pt x="1468" y="587"/>
                </a:lnTo>
                <a:lnTo>
                  <a:pt x="1788" y="1479"/>
                </a:lnTo>
                <a:lnTo>
                  <a:pt x="1788" y="1479"/>
                </a:lnTo>
                <a:lnTo>
                  <a:pt x="1796" y="1478"/>
                </a:lnTo>
                <a:lnTo>
                  <a:pt x="1804" y="1477"/>
                </a:lnTo>
                <a:lnTo>
                  <a:pt x="1804" y="1477"/>
                </a:lnTo>
                <a:lnTo>
                  <a:pt x="1820" y="1478"/>
                </a:lnTo>
                <a:lnTo>
                  <a:pt x="1834" y="1482"/>
                </a:lnTo>
                <a:lnTo>
                  <a:pt x="1848" y="1486"/>
                </a:lnTo>
                <a:lnTo>
                  <a:pt x="1861" y="1492"/>
                </a:lnTo>
                <a:lnTo>
                  <a:pt x="1873" y="1500"/>
                </a:lnTo>
                <a:lnTo>
                  <a:pt x="1883" y="1510"/>
                </a:lnTo>
                <a:lnTo>
                  <a:pt x="1893" y="1521"/>
                </a:lnTo>
                <a:lnTo>
                  <a:pt x="1901" y="1531"/>
                </a:lnTo>
                <a:lnTo>
                  <a:pt x="2095" y="1485"/>
                </a:lnTo>
                <a:lnTo>
                  <a:pt x="2095" y="1485"/>
                </a:lnTo>
                <a:lnTo>
                  <a:pt x="2097" y="1474"/>
                </a:lnTo>
                <a:lnTo>
                  <a:pt x="2100" y="1463"/>
                </a:lnTo>
                <a:lnTo>
                  <a:pt x="2103" y="1453"/>
                </a:lnTo>
                <a:lnTo>
                  <a:pt x="2106" y="1444"/>
                </a:lnTo>
                <a:lnTo>
                  <a:pt x="2112" y="1434"/>
                </a:lnTo>
                <a:lnTo>
                  <a:pt x="2117" y="1425"/>
                </a:lnTo>
                <a:lnTo>
                  <a:pt x="2125" y="1418"/>
                </a:lnTo>
                <a:lnTo>
                  <a:pt x="2131" y="1410"/>
                </a:lnTo>
                <a:lnTo>
                  <a:pt x="2140" y="1404"/>
                </a:lnTo>
                <a:lnTo>
                  <a:pt x="2147" y="1397"/>
                </a:lnTo>
                <a:lnTo>
                  <a:pt x="2157" y="1393"/>
                </a:lnTo>
                <a:lnTo>
                  <a:pt x="2166" y="1389"/>
                </a:lnTo>
                <a:lnTo>
                  <a:pt x="2177" y="1384"/>
                </a:lnTo>
                <a:lnTo>
                  <a:pt x="2186" y="1382"/>
                </a:lnTo>
                <a:lnTo>
                  <a:pt x="2197" y="1381"/>
                </a:lnTo>
                <a:lnTo>
                  <a:pt x="2208" y="1380"/>
                </a:lnTo>
                <a:lnTo>
                  <a:pt x="2208" y="1380"/>
                </a:lnTo>
                <a:lnTo>
                  <a:pt x="2220" y="1381"/>
                </a:lnTo>
                <a:lnTo>
                  <a:pt x="2232" y="1382"/>
                </a:lnTo>
                <a:lnTo>
                  <a:pt x="2243" y="1385"/>
                </a:lnTo>
                <a:lnTo>
                  <a:pt x="2252" y="1389"/>
                </a:lnTo>
                <a:lnTo>
                  <a:pt x="2263" y="1394"/>
                </a:lnTo>
                <a:lnTo>
                  <a:pt x="2272" y="1399"/>
                </a:lnTo>
                <a:lnTo>
                  <a:pt x="2280" y="1406"/>
                </a:lnTo>
                <a:lnTo>
                  <a:pt x="2289" y="1413"/>
                </a:lnTo>
                <a:lnTo>
                  <a:pt x="2297" y="1421"/>
                </a:lnTo>
                <a:lnTo>
                  <a:pt x="2303" y="1431"/>
                </a:lnTo>
                <a:lnTo>
                  <a:pt x="2309" y="1439"/>
                </a:lnTo>
                <a:lnTo>
                  <a:pt x="2313" y="1449"/>
                </a:lnTo>
                <a:lnTo>
                  <a:pt x="2317" y="1460"/>
                </a:lnTo>
                <a:lnTo>
                  <a:pt x="2320" y="1471"/>
                </a:lnTo>
                <a:lnTo>
                  <a:pt x="2322" y="1483"/>
                </a:lnTo>
                <a:lnTo>
                  <a:pt x="2323" y="1493"/>
                </a:lnTo>
                <a:lnTo>
                  <a:pt x="2323" y="1493"/>
                </a:lnTo>
                <a:lnTo>
                  <a:pt x="2322" y="1502"/>
                </a:lnTo>
                <a:lnTo>
                  <a:pt x="2320" y="1511"/>
                </a:lnTo>
                <a:lnTo>
                  <a:pt x="2317" y="1527"/>
                </a:lnTo>
                <a:lnTo>
                  <a:pt x="2311" y="1543"/>
                </a:lnTo>
                <a:lnTo>
                  <a:pt x="2303" y="1557"/>
                </a:lnTo>
                <a:lnTo>
                  <a:pt x="2516" y="1774"/>
                </a:lnTo>
                <a:lnTo>
                  <a:pt x="2516" y="1774"/>
                </a:lnTo>
                <a:lnTo>
                  <a:pt x="2530" y="1765"/>
                </a:lnTo>
                <a:lnTo>
                  <a:pt x="2545" y="1759"/>
                </a:lnTo>
                <a:lnTo>
                  <a:pt x="2563" y="1755"/>
                </a:lnTo>
                <a:lnTo>
                  <a:pt x="2571" y="1754"/>
                </a:lnTo>
                <a:lnTo>
                  <a:pt x="2580" y="1754"/>
                </a:lnTo>
                <a:lnTo>
                  <a:pt x="2580" y="1754"/>
                </a:lnTo>
                <a:lnTo>
                  <a:pt x="2591" y="1754"/>
                </a:lnTo>
                <a:lnTo>
                  <a:pt x="2603" y="1756"/>
                </a:lnTo>
                <a:lnTo>
                  <a:pt x="2614" y="1759"/>
                </a:lnTo>
                <a:lnTo>
                  <a:pt x="2624" y="1763"/>
                </a:lnTo>
                <a:lnTo>
                  <a:pt x="2634" y="1768"/>
                </a:lnTo>
                <a:lnTo>
                  <a:pt x="2644" y="1774"/>
                </a:lnTo>
                <a:lnTo>
                  <a:pt x="2653" y="1780"/>
                </a:lnTo>
                <a:lnTo>
                  <a:pt x="2660" y="1788"/>
                </a:lnTo>
                <a:lnTo>
                  <a:pt x="2668" y="1795"/>
                </a:lnTo>
                <a:lnTo>
                  <a:pt x="2674" y="1804"/>
                </a:lnTo>
                <a:lnTo>
                  <a:pt x="2680" y="1814"/>
                </a:lnTo>
                <a:lnTo>
                  <a:pt x="2685" y="1823"/>
                </a:lnTo>
                <a:lnTo>
                  <a:pt x="2688" y="1834"/>
                </a:lnTo>
                <a:lnTo>
                  <a:pt x="2692" y="1845"/>
                </a:lnTo>
                <a:lnTo>
                  <a:pt x="2693" y="1856"/>
                </a:lnTo>
                <a:lnTo>
                  <a:pt x="2694" y="1868"/>
                </a:lnTo>
                <a:lnTo>
                  <a:pt x="2694" y="1868"/>
                </a:lnTo>
                <a:close/>
                <a:moveTo>
                  <a:pt x="2859" y="307"/>
                </a:moveTo>
                <a:lnTo>
                  <a:pt x="2859" y="307"/>
                </a:lnTo>
                <a:lnTo>
                  <a:pt x="2859" y="291"/>
                </a:lnTo>
                <a:lnTo>
                  <a:pt x="2858" y="276"/>
                </a:lnTo>
                <a:lnTo>
                  <a:pt x="2856" y="261"/>
                </a:lnTo>
                <a:lnTo>
                  <a:pt x="2853" y="246"/>
                </a:lnTo>
                <a:lnTo>
                  <a:pt x="2849" y="231"/>
                </a:lnTo>
                <a:lnTo>
                  <a:pt x="2845" y="215"/>
                </a:lnTo>
                <a:lnTo>
                  <a:pt x="2841" y="201"/>
                </a:lnTo>
                <a:lnTo>
                  <a:pt x="2835" y="187"/>
                </a:lnTo>
                <a:lnTo>
                  <a:pt x="2829" y="174"/>
                </a:lnTo>
                <a:lnTo>
                  <a:pt x="2822" y="160"/>
                </a:lnTo>
                <a:lnTo>
                  <a:pt x="2815" y="147"/>
                </a:lnTo>
                <a:lnTo>
                  <a:pt x="2806" y="135"/>
                </a:lnTo>
                <a:lnTo>
                  <a:pt x="2799" y="124"/>
                </a:lnTo>
                <a:lnTo>
                  <a:pt x="2789" y="112"/>
                </a:lnTo>
                <a:lnTo>
                  <a:pt x="2779" y="101"/>
                </a:lnTo>
                <a:lnTo>
                  <a:pt x="2769" y="90"/>
                </a:lnTo>
                <a:lnTo>
                  <a:pt x="2759" y="79"/>
                </a:lnTo>
                <a:lnTo>
                  <a:pt x="2748" y="71"/>
                </a:lnTo>
                <a:lnTo>
                  <a:pt x="2736" y="61"/>
                </a:lnTo>
                <a:lnTo>
                  <a:pt x="2724" y="52"/>
                </a:lnTo>
                <a:lnTo>
                  <a:pt x="2711" y="45"/>
                </a:lnTo>
                <a:lnTo>
                  <a:pt x="2698" y="37"/>
                </a:lnTo>
                <a:lnTo>
                  <a:pt x="2685" y="31"/>
                </a:lnTo>
                <a:lnTo>
                  <a:pt x="2671" y="24"/>
                </a:lnTo>
                <a:lnTo>
                  <a:pt x="2658" y="19"/>
                </a:lnTo>
                <a:lnTo>
                  <a:pt x="2643" y="13"/>
                </a:lnTo>
                <a:lnTo>
                  <a:pt x="2629" y="10"/>
                </a:lnTo>
                <a:lnTo>
                  <a:pt x="2614" y="6"/>
                </a:lnTo>
                <a:lnTo>
                  <a:pt x="2598" y="4"/>
                </a:lnTo>
                <a:lnTo>
                  <a:pt x="2583" y="1"/>
                </a:lnTo>
                <a:lnTo>
                  <a:pt x="2567" y="0"/>
                </a:lnTo>
                <a:lnTo>
                  <a:pt x="2552" y="0"/>
                </a:lnTo>
                <a:lnTo>
                  <a:pt x="307" y="0"/>
                </a:lnTo>
                <a:lnTo>
                  <a:pt x="307" y="0"/>
                </a:lnTo>
                <a:lnTo>
                  <a:pt x="292" y="0"/>
                </a:lnTo>
                <a:lnTo>
                  <a:pt x="276" y="1"/>
                </a:lnTo>
                <a:lnTo>
                  <a:pt x="261" y="4"/>
                </a:lnTo>
                <a:lnTo>
                  <a:pt x="246" y="6"/>
                </a:lnTo>
                <a:lnTo>
                  <a:pt x="231" y="10"/>
                </a:lnTo>
                <a:lnTo>
                  <a:pt x="216" y="13"/>
                </a:lnTo>
                <a:lnTo>
                  <a:pt x="202" y="19"/>
                </a:lnTo>
                <a:lnTo>
                  <a:pt x="188" y="24"/>
                </a:lnTo>
                <a:lnTo>
                  <a:pt x="174" y="31"/>
                </a:lnTo>
                <a:lnTo>
                  <a:pt x="161" y="37"/>
                </a:lnTo>
                <a:lnTo>
                  <a:pt x="148" y="45"/>
                </a:lnTo>
                <a:lnTo>
                  <a:pt x="135" y="52"/>
                </a:lnTo>
                <a:lnTo>
                  <a:pt x="123" y="61"/>
                </a:lnTo>
                <a:lnTo>
                  <a:pt x="113" y="71"/>
                </a:lnTo>
                <a:lnTo>
                  <a:pt x="101" y="79"/>
                </a:lnTo>
                <a:lnTo>
                  <a:pt x="90" y="90"/>
                </a:lnTo>
                <a:lnTo>
                  <a:pt x="80" y="101"/>
                </a:lnTo>
                <a:lnTo>
                  <a:pt x="70" y="112"/>
                </a:lnTo>
                <a:lnTo>
                  <a:pt x="62" y="124"/>
                </a:lnTo>
                <a:lnTo>
                  <a:pt x="53" y="135"/>
                </a:lnTo>
                <a:lnTo>
                  <a:pt x="44" y="147"/>
                </a:lnTo>
                <a:lnTo>
                  <a:pt x="37" y="160"/>
                </a:lnTo>
                <a:lnTo>
                  <a:pt x="30" y="174"/>
                </a:lnTo>
                <a:lnTo>
                  <a:pt x="24" y="187"/>
                </a:lnTo>
                <a:lnTo>
                  <a:pt x="19" y="201"/>
                </a:lnTo>
                <a:lnTo>
                  <a:pt x="14" y="215"/>
                </a:lnTo>
                <a:lnTo>
                  <a:pt x="10" y="231"/>
                </a:lnTo>
                <a:lnTo>
                  <a:pt x="7" y="246"/>
                </a:lnTo>
                <a:lnTo>
                  <a:pt x="3" y="261"/>
                </a:lnTo>
                <a:lnTo>
                  <a:pt x="2" y="276"/>
                </a:lnTo>
                <a:lnTo>
                  <a:pt x="0" y="291"/>
                </a:lnTo>
                <a:lnTo>
                  <a:pt x="0" y="307"/>
                </a:lnTo>
                <a:lnTo>
                  <a:pt x="0" y="2550"/>
                </a:lnTo>
                <a:lnTo>
                  <a:pt x="0" y="2550"/>
                </a:lnTo>
                <a:lnTo>
                  <a:pt x="0" y="2566"/>
                </a:lnTo>
                <a:lnTo>
                  <a:pt x="2" y="2581"/>
                </a:lnTo>
                <a:lnTo>
                  <a:pt x="3" y="2597"/>
                </a:lnTo>
                <a:lnTo>
                  <a:pt x="7" y="2613"/>
                </a:lnTo>
                <a:lnTo>
                  <a:pt x="10" y="2627"/>
                </a:lnTo>
                <a:lnTo>
                  <a:pt x="14" y="2642"/>
                </a:lnTo>
                <a:lnTo>
                  <a:pt x="19" y="2656"/>
                </a:lnTo>
                <a:lnTo>
                  <a:pt x="24" y="2670"/>
                </a:lnTo>
                <a:lnTo>
                  <a:pt x="30" y="2684"/>
                </a:lnTo>
                <a:lnTo>
                  <a:pt x="37" y="2697"/>
                </a:lnTo>
                <a:lnTo>
                  <a:pt x="44" y="2710"/>
                </a:lnTo>
                <a:lnTo>
                  <a:pt x="53" y="2722"/>
                </a:lnTo>
                <a:lnTo>
                  <a:pt x="62" y="2734"/>
                </a:lnTo>
                <a:lnTo>
                  <a:pt x="70" y="2746"/>
                </a:lnTo>
                <a:lnTo>
                  <a:pt x="80" y="2756"/>
                </a:lnTo>
                <a:lnTo>
                  <a:pt x="90" y="2767"/>
                </a:lnTo>
                <a:lnTo>
                  <a:pt x="101" y="2778"/>
                </a:lnTo>
                <a:lnTo>
                  <a:pt x="113" y="2788"/>
                </a:lnTo>
                <a:lnTo>
                  <a:pt x="123" y="2796"/>
                </a:lnTo>
                <a:lnTo>
                  <a:pt x="135" y="2805"/>
                </a:lnTo>
                <a:lnTo>
                  <a:pt x="148" y="2813"/>
                </a:lnTo>
                <a:lnTo>
                  <a:pt x="161" y="2820"/>
                </a:lnTo>
                <a:lnTo>
                  <a:pt x="174" y="2827"/>
                </a:lnTo>
                <a:lnTo>
                  <a:pt x="188" y="2833"/>
                </a:lnTo>
                <a:lnTo>
                  <a:pt x="202" y="2839"/>
                </a:lnTo>
                <a:lnTo>
                  <a:pt x="216" y="2844"/>
                </a:lnTo>
                <a:lnTo>
                  <a:pt x="231" y="2848"/>
                </a:lnTo>
                <a:lnTo>
                  <a:pt x="246" y="2852"/>
                </a:lnTo>
                <a:lnTo>
                  <a:pt x="261" y="2854"/>
                </a:lnTo>
                <a:lnTo>
                  <a:pt x="276" y="2856"/>
                </a:lnTo>
                <a:lnTo>
                  <a:pt x="292" y="2857"/>
                </a:lnTo>
                <a:lnTo>
                  <a:pt x="307" y="2858"/>
                </a:lnTo>
                <a:lnTo>
                  <a:pt x="2552" y="2858"/>
                </a:lnTo>
                <a:lnTo>
                  <a:pt x="2552" y="2858"/>
                </a:lnTo>
                <a:lnTo>
                  <a:pt x="2567" y="2857"/>
                </a:lnTo>
                <a:lnTo>
                  <a:pt x="2583" y="2856"/>
                </a:lnTo>
                <a:lnTo>
                  <a:pt x="2598" y="2854"/>
                </a:lnTo>
                <a:lnTo>
                  <a:pt x="2614" y="2852"/>
                </a:lnTo>
                <a:lnTo>
                  <a:pt x="2629" y="2848"/>
                </a:lnTo>
                <a:lnTo>
                  <a:pt x="2643" y="2844"/>
                </a:lnTo>
                <a:lnTo>
                  <a:pt x="2658" y="2839"/>
                </a:lnTo>
                <a:lnTo>
                  <a:pt x="2671" y="2833"/>
                </a:lnTo>
                <a:lnTo>
                  <a:pt x="2685" y="2827"/>
                </a:lnTo>
                <a:lnTo>
                  <a:pt x="2698" y="2820"/>
                </a:lnTo>
                <a:lnTo>
                  <a:pt x="2711" y="2813"/>
                </a:lnTo>
                <a:lnTo>
                  <a:pt x="2724" y="2805"/>
                </a:lnTo>
                <a:lnTo>
                  <a:pt x="2736" y="2796"/>
                </a:lnTo>
                <a:lnTo>
                  <a:pt x="2748" y="2788"/>
                </a:lnTo>
                <a:lnTo>
                  <a:pt x="2759" y="2778"/>
                </a:lnTo>
                <a:lnTo>
                  <a:pt x="2769" y="2767"/>
                </a:lnTo>
                <a:lnTo>
                  <a:pt x="2779" y="2756"/>
                </a:lnTo>
                <a:lnTo>
                  <a:pt x="2789" y="2746"/>
                </a:lnTo>
                <a:lnTo>
                  <a:pt x="2799" y="2734"/>
                </a:lnTo>
                <a:lnTo>
                  <a:pt x="2806" y="2722"/>
                </a:lnTo>
                <a:lnTo>
                  <a:pt x="2815" y="2710"/>
                </a:lnTo>
                <a:lnTo>
                  <a:pt x="2822" y="2697"/>
                </a:lnTo>
                <a:lnTo>
                  <a:pt x="2829" y="2684"/>
                </a:lnTo>
                <a:lnTo>
                  <a:pt x="2835" y="2670"/>
                </a:lnTo>
                <a:lnTo>
                  <a:pt x="2841" y="2656"/>
                </a:lnTo>
                <a:lnTo>
                  <a:pt x="2845" y="2642"/>
                </a:lnTo>
                <a:lnTo>
                  <a:pt x="2849" y="2627"/>
                </a:lnTo>
                <a:lnTo>
                  <a:pt x="2853" y="2613"/>
                </a:lnTo>
                <a:lnTo>
                  <a:pt x="2856" y="2597"/>
                </a:lnTo>
                <a:lnTo>
                  <a:pt x="2858" y="2581"/>
                </a:lnTo>
                <a:lnTo>
                  <a:pt x="2859" y="2566"/>
                </a:lnTo>
                <a:lnTo>
                  <a:pt x="2859" y="2550"/>
                </a:lnTo>
                <a:lnTo>
                  <a:pt x="2859" y="307"/>
                </a:lnTo>
                <a:close/>
              </a:path>
            </a:pathLst>
          </a:custGeom>
          <a:solidFill>
            <a:srgbClr val="FFDF7A"/>
          </a:solidFill>
          <a:ln>
            <a:noFill/>
          </a:ln>
        </p:spPr>
        <p:txBody>
          <a:bodyPr vert="horz" wrap="square" lIns="91440" tIns="45720" rIns="91440" bIns="45720" numCol="1" anchor="t" anchorCtr="0" compatLnSpc="1">
            <a:prstTxWarp prst="textNoShape">
              <a:avLst/>
            </a:prstTxWarp>
          </a:bodyPr>
          <a:lstStyle/>
          <a:p>
            <a:endParaRPr lang="pl-PL"/>
          </a:p>
        </p:txBody>
      </p:sp>
      <p:pic>
        <p:nvPicPr>
          <p:cNvPr id="226" name="Grafika 225" descr="Monety">
            <a:extLst>
              <a:ext uri="{FF2B5EF4-FFF2-40B4-BE49-F238E27FC236}">
                <a16:creationId xmlns:a16="http://schemas.microsoft.com/office/drawing/2014/main" id="{C39C8151-34E8-4BD0-87D5-33811EDB6315}"/>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52132" y="4907841"/>
            <a:ext cx="244313" cy="244313"/>
          </a:xfrm>
          <a:prstGeom prst="rect">
            <a:avLst/>
          </a:prstGeom>
        </p:spPr>
      </p:pic>
      <p:pic>
        <p:nvPicPr>
          <p:cNvPr id="227" name="Grafika 226" descr="Opinia klienta">
            <a:extLst>
              <a:ext uri="{FF2B5EF4-FFF2-40B4-BE49-F238E27FC236}">
                <a16:creationId xmlns:a16="http://schemas.microsoft.com/office/drawing/2014/main" id="{A0B63CE6-C513-26EA-B33E-DE74034ADB8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927700" y="4892169"/>
            <a:ext cx="259538" cy="259538"/>
          </a:xfrm>
          <a:prstGeom prst="rect">
            <a:avLst/>
          </a:prstGeom>
        </p:spPr>
      </p:pic>
    </p:spTree>
    <p:extLst>
      <p:ext uri="{BB962C8B-B14F-4D97-AF65-F5344CB8AC3E}">
        <p14:creationId xmlns:p14="http://schemas.microsoft.com/office/powerpoint/2010/main" val="271438354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P6. Skąd, na ogół, dowiaduje się Pan(i) o sprawach dotyczących środowiska naturalnego? Proszę podać maksymalnie trzy główne źródła informacji.</a:t>
            </a:r>
          </a:p>
          <a:p>
            <a:pPr algn="just"/>
            <a:r>
              <a:rPr lang="pl-PL" sz="800" i="1" dirty="0">
                <a:solidFill>
                  <a:schemeClr val="bg1">
                    <a:lumMod val="75000"/>
                  </a:schemeClr>
                </a:solidFill>
              </a:rPr>
              <a:t>Pytanie wielokrotnego wyboru</a:t>
            </a:r>
            <a:r>
              <a:rPr lang="pl-PL" sz="800" i="1" dirty="0"/>
              <a:t>.</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117" name="Symbol zastępczy tekstu 7">
            <a:extLst>
              <a:ext uri="{FF2B5EF4-FFF2-40B4-BE49-F238E27FC236}">
                <a16:creationId xmlns:a16="http://schemas.microsoft.com/office/drawing/2014/main" id="{41522C94-FE98-8515-2769-0DF2030C260F}"/>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a:t>
            </a:r>
          </a:p>
        </p:txBody>
      </p:sp>
      <p:graphicFrame>
        <p:nvGraphicFramePr>
          <p:cNvPr id="118" name="Tabela 212">
            <a:extLst>
              <a:ext uri="{FF2B5EF4-FFF2-40B4-BE49-F238E27FC236}">
                <a16:creationId xmlns:a16="http://schemas.microsoft.com/office/drawing/2014/main" id="{47042C8C-0005-E632-DC87-B1133DBE192E}"/>
              </a:ext>
            </a:extLst>
          </p:cNvPr>
          <p:cNvGraphicFramePr>
            <a:graphicFrameLocks noGrp="1"/>
          </p:cNvGraphicFramePr>
          <p:nvPr>
            <p:extLst>
              <p:ext uri="{D42A27DB-BD31-4B8C-83A1-F6EECF244321}">
                <p14:modId xmlns:p14="http://schemas.microsoft.com/office/powerpoint/2010/main" val="314874414"/>
              </p:ext>
            </p:extLst>
          </p:nvPr>
        </p:nvGraphicFramePr>
        <p:xfrm>
          <a:off x="2663788" y="1841824"/>
          <a:ext cx="3816423" cy="384810"/>
        </p:xfrm>
        <a:graphic>
          <a:graphicData uri="http://schemas.openxmlformats.org/drawingml/2006/table">
            <a:tbl>
              <a:tblPr firstRow="1" bandRow="1">
                <a:tableStyleId>{5C22544A-7EE6-4342-B048-85BDC9FD1C3A}</a:tableStyleId>
              </a:tblPr>
              <a:tblGrid>
                <a:gridCol w="1272141">
                  <a:extLst>
                    <a:ext uri="{9D8B030D-6E8A-4147-A177-3AD203B41FA5}">
                      <a16:colId xmlns:a16="http://schemas.microsoft.com/office/drawing/2014/main" val="2020587659"/>
                    </a:ext>
                  </a:extLst>
                </a:gridCol>
                <a:gridCol w="1272141">
                  <a:extLst>
                    <a:ext uri="{9D8B030D-6E8A-4147-A177-3AD203B41FA5}">
                      <a16:colId xmlns:a16="http://schemas.microsoft.com/office/drawing/2014/main" val="1093521556"/>
                    </a:ext>
                  </a:extLst>
                </a:gridCol>
                <a:gridCol w="1272141">
                  <a:extLst>
                    <a:ext uri="{9D8B030D-6E8A-4147-A177-3AD203B41FA5}">
                      <a16:colId xmlns:a16="http://schemas.microsoft.com/office/drawing/2014/main" val="3194877113"/>
                    </a:ext>
                  </a:extLst>
                </a:gridCol>
              </a:tblGrid>
              <a:tr h="0">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74%</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52%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22%</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3617320"/>
                  </a:ext>
                </a:extLst>
              </a:tr>
              <a:tr h="0">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Internetu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telewizji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Calibri" panose="020F0502020204030204" pitchFamily="34" charset="0"/>
                          <a:cs typeface="Calibri" panose="020F0502020204030204" pitchFamily="34" charset="0"/>
                        </a:rPr>
                        <a:t>z prasy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119" name="Tabela 118">
            <a:extLst>
              <a:ext uri="{FF2B5EF4-FFF2-40B4-BE49-F238E27FC236}">
                <a16:creationId xmlns:a16="http://schemas.microsoft.com/office/drawing/2014/main" id="{8BEA057A-9FA8-6794-A3EA-497BD3563211}"/>
              </a:ext>
            </a:extLst>
          </p:cNvPr>
          <p:cNvGraphicFramePr>
            <a:graphicFrameLocks noGrp="1"/>
          </p:cNvGraphicFramePr>
          <p:nvPr>
            <p:extLst>
              <p:ext uri="{D42A27DB-BD31-4B8C-83A1-F6EECF244321}">
                <p14:modId xmlns:p14="http://schemas.microsoft.com/office/powerpoint/2010/main" val="3328561719"/>
              </p:ext>
            </p:extLst>
          </p:nvPr>
        </p:nvGraphicFramePr>
        <p:xfrm>
          <a:off x="539552" y="4619888"/>
          <a:ext cx="8122155" cy="593725"/>
        </p:xfrm>
        <a:graphic>
          <a:graphicData uri="http://schemas.openxmlformats.org/drawingml/2006/table">
            <a:tbl>
              <a:tblPr firstRow="1" bandRow="1">
                <a:tableStyleId>{5C22544A-7EE6-4342-B048-85BDC9FD1C3A}</a:tableStyleId>
              </a:tblPr>
              <a:tblGrid>
                <a:gridCol w="2707385">
                  <a:extLst>
                    <a:ext uri="{9D8B030D-6E8A-4147-A177-3AD203B41FA5}">
                      <a16:colId xmlns:a16="http://schemas.microsoft.com/office/drawing/2014/main" val="2938667892"/>
                    </a:ext>
                  </a:extLst>
                </a:gridCol>
                <a:gridCol w="2707385">
                  <a:extLst>
                    <a:ext uri="{9D8B030D-6E8A-4147-A177-3AD203B41FA5}">
                      <a16:colId xmlns:a16="http://schemas.microsoft.com/office/drawing/2014/main" val="411925587"/>
                    </a:ext>
                  </a:extLst>
                </a:gridCol>
                <a:gridCol w="2707385">
                  <a:extLst>
                    <a:ext uri="{9D8B030D-6E8A-4147-A177-3AD203B41FA5}">
                      <a16:colId xmlns:a16="http://schemas.microsoft.com/office/drawing/2014/main" val="3608420190"/>
                    </a:ext>
                  </a:extLst>
                </a:gridCol>
              </a:tblGrid>
              <a:tr h="197352">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11%</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5%</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książek</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opakowań produktów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ze szkoły / uczelni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145" name="Prostokąt: zaokrąglone rogi 144">
            <a:extLst>
              <a:ext uri="{FF2B5EF4-FFF2-40B4-BE49-F238E27FC236}">
                <a16:creationId xmlns:a16="http://schemas.microsoft.com/office/drawing/2014/main" id="{07172120-70B3-BFB7-A6BC-B9B41A2EC48E}"/>
              </a:ext>
            </a:extLst>
          </p:cNvPr>
          <p:cNvSpPr/>
          <p:nvPr/>
        </p:nvSpPr>
        <p:spPr>
          <a:xfrm>
            <a:off x="2500470" y="1337452"/>
            <a:ext cx="4096197" cy="975908"/>
          </a:xfrm>
          <a:prstGeom prst="roundRect">
            <a:avLst/>
          </a:prstGeom>
          <a:noFill/>
          <a:ln w="6350">
            <a:solidFill>
              <a:schemeClr val="accent2">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46" name="pole tekstowe 145">
            <a:extLst>
              <a:ext uri="{FF2B5EF4-FFF2-40B4-BE49-F238E27FC236}">
                <a16:creationId xmlns:a16="http://schemas.microsoft.com/office/drawing/2014/main" id="{8206518A-1012-85FD-1AD4-C7AAC747FC16}"/>
              </a:ext>
            </a:extLst>
          </p:cNvPr>
          <p:cNvSpPr txBox="1"/>
          <p:nvPr/>
        </p:nvSpPr>
        <p:spPr>
          <a:xfrm>
            <a:off x="3420100" y="1222521"/>
            <a:ext cx="839508" cy="276999"/>
          </a:xfrm>
          <a:prstGeom prst="rect">
            <a:avLst/>
          </a:prstGeom>
          <a:solidFill>
            <a:schemeClr val="bg1"/>
          </a:solidFill>
        </p:spPr>
        <p:txBody>
          <a:bodyPr wrap="square">
            <a:spAutoFit/>
          </a:bodyPr>
          <a:lstStyle/>
          <a:p>
            <a:pPr algn="ctr"/>
            <a:r>
              <a:rPr lang="pl-PL" sz="1200" b="1"/>
              <a:t>TOP3</a:t>
            </a:r>
          </a:p>
        </p:txBody>
      </p:sp>
      <p:sp>
        <p:nvSpPr>
          <p:cNvPr id="148" name="Prostokąt: zaokrąglone rogi 147">
            <a:extLst>
              <a:ext uri="{FF2B5EF4-FFF2-40B4-BE49-F238E27FC236}">
                <a16:creationId xmlns:a16="http://schemas.microsoft.com/office/drawing/2014/main" id="{2AC56BC3-434D-D590-E75E-54A142752145}"/>
              </a:ext>
            </a:extLst>
          </p:cNvPr>
          <p:cNvSpPr/>
          <p:nvPr/>
        </p:nvSpPr>
        <p:spPr>
          <a:xfrm>
            <a:off x="516306" y="3882618"/>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152" name="Tabela 151">
            <a:extLst>
              <a:ext uri="{FF2B5EF4-FFF2-40B4-BE49-F238E27FC236}">
                <a16:creationId xmlns:a16="http://schemas.microsoft.com/office/drawing/2014/main" id="{9337F686-3F9C-3720-E08A-2AB74B9E0E1C}"/>
              </a:ext>
            </a:extLst>
          </p:cNvPr>
          <p:cNvGraphicFramePr>
            <a:graphicFrameLocks noGrp="1"/>
          </p:cNvGraphicFramePr>
          <p:nvPr>
            <p:extLst>
              <p:ext uri="{D42A27DB-BD31-4B8C-83A1-F6EECF244321}">
                <p14:modId xmlns:p14="http://schemas.microsoft.com/office/powerpoint/2010/main" val="3611924722"/>
              </p:ext>
            </p:extLst>
          </p:nvPr>
        </p:nvGraphicFramePr>
        <p:xfrm>
          <a:off x="562798" y="3137645"/>
          <a:ext cx="8122155" cy="593725"/>
        </p:xfrm>
        <a:graphic>
          <a:graphicData uri="http://schemas.openxmlformats.org/drawingml/2006/table">
            <a:tbl>
              <a:tblPr firstRow="1" bandRow="1">
                <a:tableStyleId>{5C22544A-7EE6-4342-B048-85BDC9FD1C3A}</a:tableStyleId>
              </a:tblPr>
              <a:tblGrid>
                <a:gridCol w="2707385">
                  <a:extLst>
                    <a:ext uri="{9D8B030D-6E8A-4147-A177-3AD203B41FA5}">
                      <a16:colId xmlns:a16="http://schemas.microsoft.com/office/drawing/2014/main" val="2938667892"/>
                    </a:ext>
                  </a:extLst>
                </a:gridCol>
                <a:gridCol w="2707385">
                  <a:extLst>
                    <a:ext uri="{9D8B030D-6E8A-4147-A177-3AD203B41FA5}">
                      <a16:colId xmlns:a16="http://schemas.microsoft.com/office/drawing/2014/main" val="411925587"/>
                    </a:ext>
                  </a:extLst>
                </a:gridCol>
                <a:gridCol w="2707385">
                  <a:extLst>
                    <a:ext uri="{9D8B030D-6E8A-4147-A177-3AD203B41FA5}">
                      <a16:colId xmlns:a16="http://schemas.microsoft.com/office/drawing/2014/main" val="3608420190"/>
                    </a:ext>
                  </a:extLst>
                </a:gridCol>
              </a:tblGrid>
              <a:tr h="197352">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20%</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18%</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400" b="1" i="0" u="none" strike="noStrike" dirty="0">
                          <a:solidFill>
                            <a:schemeClr val="tx1"/>
                          </a:solidFill>
                          <a:effectLst/>
                          <a:latin typeface="Calibri" panose="020F0502020204030204" pitchFamily="34" charset="0"/>
                          <a:cs typeface="Calibri" panose="020F0502020204030204" pitchFamily="34" charset="0"/>
                        </a:rPr>
                        <a:t>16%</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radia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od rodziny, znajomych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Calibri" panose="020F0502020204030204" pitchFamily="34" charset="0"/>
                          <a:cs typeface="Calibri" panose="020F0502020204030204" pitchFamily="34" charset="0"/>
                        </a:rPr>
                        <a:t>z kampanii społecznych</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159" name="Prostokąt: zaokrąglone rogi 158">
            <a:extLst>
              <a:ext uri="{FF2B5EF4-FFF2-40B4-BE49-F238E27FC236}">
                <a16:creationId xmlns:a16="http://schemas.microsoft.com/office/drawing/2014/main" id="{0E487439-668D-82B5-09CB-D8375D3C9B32}"/>
              </a:ext>
            </a:extLst>
          </p:cNvPr>
          <p:cNvSpPr/>
          <p:nvPr/>
        </p:nvSpPr>
        <p:spPr>
          <a:xfrm>
            <a:off x="539552" y="2400375"/>
            <a:ext cx="8145402" cy="1303110"/>
          </a:xfrm>
          <a:prstGeom prst="roundRect">
            <a:avLst/>
          </a:prstGeom>
          <a:noFill/>
          <a:ln w="6350">
            <a:solidFill>
              <a:schemeClr val="bg1">
                <a:lumMod val="7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161" name="Grupa 160" descr="Źródła czerpania informacji o sprawach dotyczących środowiska naturalnego. TOP 3.&#10;&#10;Grafika przedstawia Internet: 72%.">
            <a:extLst>
              <a:ext uri="{FF2B5EF4-FFF2-40B4-BE49-F238E27FC236}">
                <a16:creationId xmlns:a16="http://schemas.microsoft.com/office/drawing/2014/main" id="{EA2D3566-01B9-4C9C-5894-E8E69288F025}"/>
              </a:ext>
            </a:extLst>
          </p:cNvPr>
          <p:cNvGrpSpPr>
            <a:grpSpLocks noChangeAspect="1"/>
          </p:cNvGrpSpPr>
          <p:nvPr/>
        </p:nvGrpSpPr>
        <p:grpSpPr>
          <a:xfrm>
            <a:off x="3119235" y="1466520"/>
            <a:ext cx="360000" cy="311370"/>
            <a:chOff x="7180263" y="4591051"/>
            <a:chExt cx="787401" cy="681038"/>
          </a:xfrm>
          <a:solidFill>
            <a:schemeClr val="accent2">
              <a:lumMod val="75000"/>
            </a:schemeClr>
          </a:solidFill>
        </p:grpSpPr>
        <p:sp>
          <p:nvSpPr>
            <p:cNvPr id="162" name="Freeform 21">
              <a:extLst>
                <a:ext uri="{FF2B5EF4-FFF2-40B4-BE49-F238E27FC236}">
                  <a16:creationId xmlns:a16="http://schemas.microsoft.com/office/drawing/2014/main" id="{74C02477-8AB6-0FD0-CA51-406031580EC2}"/>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3" name="Freeform 22">
              <a:extLst>
                <a:ext uri="{FF2B5EF4-FFF2-40B4-BE49-F238E27FC236}">
                  <a16:creationId xmlns:a16="http://schemas.microsoft.com/office/drawing/2014/main" id="{C153A198-AAFC-15C7-2739-8148DFE03B3A}"/>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4" name="Grupa 163" descr="Źródła czerpania informacji o sprawach dotyczących środowiska naturalnego. TOP 3.&#10;&#10;Grafika przedstawia telewizję: 65%.">
            <a:extLst>
              <a:ext uri="{FF2B5EF4-FFF2-40B4-BE49-F238E27FC236}">
                <a16:creationId xmlns:a16="http://schemas.microsoft.com/office/drawing/2014/main" id="{7124831B-CB64-CB61-8C6C-376E36A3C4EE}"/>
              </a:ext>
            </a:extLst>
          </p:cNvPr>
          <p:cNvGrpSpPr>
            <a:grpSpLocks noChangeAspect="1"/>
          </p:cNvGrpSpPr>
          <p:nvPr/>
        </p:nvGrpSpPr>
        <p:grpSpPr>
          <a:xfrm>
            <a:off x="4333860" y="1477057"/>
            <a:ext cx="432000" cy="283086"/>
            <a:chOff x="839788" y="2435225"/>
            <a:chExt cx="838200" cy="549275"/>
          </a:xfrm>
          <a:solidFill>
            <a:schemeClr val="accent2">
              <a:lumMod val="75000"/>
            </a:schemeClr>
          </a:solidFill>
        </p:grpSpPr>
        <p:sp>
          <p:nvSpPr>
            <p:cNvPr id="165" name="Freeform 83">
              <a:extLst>
                <a:ext uri="{FF2B5EF4-FFF2-40B4-BE49-F238E27FC236}">
                  <a16:creationId xmlns:a16="http://schemas.microsoft.com/office/drawing/2014/main" id="{8A8F2FC4-B414-41FF-C041-F4901D84D568}"/>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6" name="Freeform 84">
              <a:extLst>
                <a:ext uri="{FF2B5EF4-FFF2-40B4-BE49-F238E27FC236}">
                  <a16:creationId xmlns:a16="http://schemas.microsoft.com/office/drawing/2014/main" id="{D8EDE668-ADF1-53E7-9448-B262D879DA9A}"/>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7" name="Freeform 85">
              <a:extLst>
                <a:ext uri="{FF2B5EF4-FFF2-40B4-BE49-F238E27FC236}">
                  <a16:creationId xmlns:a16="http://schemas.microsoft.com/office/drawing/2014/main" id="{0E730320-4FA8-DCDB-14EC-C9EB9BF7D711}"/>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8" name="Freeform 86">
              <a:extLst>
                <a:ext uri="{FF2B5EF4-FFF2-40B4-BE49-F238E27FC236}">
                  <a16:creationId xmlns:a16="http://schemas.microsoft.com/office/drawing/2014/main" id="{811B546C-D37A-7B76-FA15-4FC40F3538FA}"/>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69" name="Grupa 168" descr="Źródła czerpania informacji o sprawach dotyczących środowiska naturalnego. TOP 3.&#10;&#10;Grafika przedstawia prasę: 27%.">
            <a:extLst>
              <a:ext uri="{FF2B5EF4-FFF2-40B4-BE49-F238E27FC236}">
                <a16:creationId xmlns:a16="http://schemas.microsoft.com/office/drawing/2014/main" id="{18CEE70B-28C2-91E7-3D17-E175066EA2F6}"/>
              </a:ext>
            </a:extLst>
          </p:cNvPr>
          <p:cNvGrpSpPr>
            <a:grpSpLocks noChangeAspect="1"/>
          </p:cNvGrpSpPr>
          <p:nvPr/>
        </p:nvGrpSpPr>
        <p:grpSpPr>
          <a:xfrm>
            <a:off x="5646653" y="1477964"/>
            <a:ext cx="432000" cy="300523"/>
            <a:chOff x="2916238" y="2636837"/>
            <a:chExt cx="3383954" cy="2354055"/>
          </a:xfrm>
          <a:solidFill>
            <a:schemeClr val="accent2">
              <a:lumMod val="75000"/>
            </a:schemeClr>
          </a:solidFill>
        </p:grpSpPr>
        <p:grpSp>
          <p:nvGrpSpPr>
            <p:cNvPr id="170" name="Grupa 169">
              <a:extLst>
                <a:ext uri="{FF2B5EF4-FFF2-40B4-BE49-F238E27FC236}">
                  <a16:creationId xmlns:a16="http://schemas.microsoft.com/office/drawing/2014/main" id="{49E9D3EB-61AE-8036-0312-43ABFA6B1DC9}"/>
                </a:ext>
              </a:extLst>
            </p:cNvPr>
            <p:cNvGrpSpPr/>
            <p:nvPr/>
          </p:nvGrpSpPr>
          <p:grpSpPr>
            <a:xfrm>
              <a:off x="4534651" y="2636837"/>
              <a:ext cx="1765541" cy="2354055"/>
              <a:chOff x="4534651" y="2636837"/>
              <a:chExt cx="1765541" cy="2354055"/>
            </a:xfrm>
            <a:grpFill/>
          </p:grpSpPr>
          <p:sp>
            <p:nvSpPr>
              <p:cNvPr id="182" name="Freeform 5">
                <a:extLst>
                  <a:ext uri="{FF2B5EF4-FFF2-40B4-BE49-F238E27FC236}">
                    <a16:creationId xmlns:a16="http://schemas.microsoft.com/office/drawing/2014/main" id="{83368FE6-00CA-0D59-C527-93FDC6591FA1}"/>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83" name="Grupa 182">
                <a:extLst>
                  <a:ext uri="{FF2B5EF4-FFF2-40B4-BE49-F238E27FC236}">
                    <a16:creationId xmlns:a16="http://schemas.microsoft.com/office/drawing/2014/main" id="{957EE85F-53FB-282B-99AC-A7BC3976433D}"/>
                  </a:ext>
                </a:extLst>
              </p:cNvPr>
              <p:cNvGrpSpPr/>
              <p:nvPr/>
            </p:nvGrpSpPr>
            <p:grpSpPr>
              <a:xfrm>
                <a:off x="4828908" y="2994149"/>
                <a:ext cx="1177034" cy="1597401"/>
                <a:chOff x="4828908" y="2994149"/>
                <a:chExt cx="1177034" cy="1597401"/>
              </a:xfrm>
              <a:grpFill/>
            </p:grpSpPr>
            <p:sp>
              <p:nvSpPr>
                <p:cNvPr id="184" name="Freeform 7">
                  <a:extLst>
                    <a:ext uri="{FF2B5EF4-FFF2-40B4-BE49-F238E27FC236}">
                      <a16:creationId xmlns:a16="http://schemas.microsoft.com/office/drawing/2014/main" id="{FA7B088C-D80E-B4F3-DC90-76C6E4859214}"/>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5" name="Freeform 8">
                  <a:extLst>
                    <a:ext uri="{FF2B5EF4-FFF2-40B4-BE49-F238E27FC236}">
                      <a16:creationId xmlns:a16="http://schemas.microsoft.com/office/drawing/2014/main" id="{CBDE17F4-AA1B-7029-BC8D-50E83E8D88EB}"/>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6" name="Freeform 9">
                  <a:extLst>
                    <a:ext uri="{FF2B5EF4-FFF2-40B4-BE49-F238E27FC236}">
                      <a16:creationId xmlns:a16="http://schemas.microsoft.com/office/drawing/2014/main" id="{139C2AB0-DE09-88B6-BBAE-72BEAD42BB6A}"/>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7" name="Freeform 10">
                  <a:extLst>
                    <a:ext uri="{FF2B5EF4-FFF2-40B4-BE49-F238E27FC236}">
                      <a16:creationId xmlns:a16="http://schemas.microsoft.com/office/drawing/2014/main" id="{EDB607B4-E407-B216-B266-395E56BD8878}"/>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8" name="Freeform 11">
                  <a:extLst>
                    <a:ext uri="{FF2B5EF4-FFF2-40B4-BE49-F238E27FC236}">
                      <a16:creationId xmlns:a16="http://schemas.microsoft.com/office/drawing/2014/main" id="{5660A11C-5A1B-EB18-2FF7-7587EB0C8236}"/>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9" name="Freeform 12">
                  <a:extLst>
                    <a:ext uri="{FF2B5EF4-FFF2-40B4-BE49-F238E27FC236}">
                      <a16:creationId xmlns:a16="http://schemas.microsoft.com/office/drawing/2014/main" id="{35045AC4-E81B-EB2A-5D5C-3D7717464278}"/>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0" name="Freeform 13">
                  <a:extLst>
                    <a:ext uri="{FF2B5EF4-FFF2-40B4-BE49-F238E27FC236}">
                      <a16:creationId xmlns:a16="http://schemas.microsoft.com/office/drawing/2014/main" id="{07E7EDE9-90DD-E499-AFB9-527337C24408}"/>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91" name="Freeform 14">
                  <a:extLst>
                    <a:ext uri="{FF2B5EF4-FFF2-40B4-BE49-F238E27FC236}">
                      <a16:creationId xmlns:a16="http://schemas.microsoft.com/office/drawing/2014/main" id="{E7923854-06E8-EA79-2066-93990344E2AE}"/>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171" name="Grupa 170">
              <a:extLst>
                <a:ext uri="{FF2B5EF4-FFF2-40B4-BE49-F238E27FC236}">
                  <a16:creationId xmlns:a16="http://schemas.microsoft.com/office/drawing/2014/main" id="{E4BB4BC5-217D-9757-3A77-F5EE251B8AE0}"/>
                </a:ext>
              </a:extLst>
            </p:cNvPr>
            <p:cNvGrpSpPr/>
            <p:nvPr/>
          </p:nvGrpSpPr>
          <p:grpSpPr>
            <a:xfrm>
              <a:off x="2916238" y="2636837"/>
              <a:ext cx="1765541" cy="2354055"/>
              <a:chOff x="2916238" y="2636837"/>
              <a:chExt cx="1765541" cy="2354055"/>
            </a:xfrm>
            <a:grpFill/>
          </p:grpSpPr>
          <p:sp>
            <p:nvSpPr>
              <p:cNvPr id="172" name="Freeform 6">
                <a:extLst>
                  <a:ext uri="{FF2B5EF4-FFF2-40B4-BE49-F238E27FC236}">
                    <a16:creationId xmlns:a16="http://schemas.microsoft.com/office/drawing/2014/main" id="{301C5C50-BB18-F3F4-E3AB-830B15AA2666}"/>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173" name="Grupa 172">
                <a:extLst>
                  <a:ext uri="{FF2B5EF4-FFF2-40B4-BE49-F238E27FC236}">
                    <a16:creationId xmlns:a16="http://schemas.microsoft.com/office/drawing/2014/main" id="{945B952E-17AF-6E7F-8F24-B74C38F741EF}"/>
                  </a:ext>
                </a:extLst>
              </p:cNvPr>
              <p:cNvGrpSpPr/>
              <p:nvPr/>
            </p:nvGrpSpPr>
            <p:grpSpPr>
              <a:xfrm>
                <a:off x="3210495" y="2994149"/>
                <a:ext cx="1177034" cy="1597401"/>
                <a:chOff x="3210495" y="2994149"/>
                <a:chExt cx="1177034" cy="1597401"/>
              </a:xfrm>
              <a:grpFill/>
            </p:grpSpPr>
            <p:sp>
              <p:nvSpPr>
                <p:cNvPr id="174" name="Freeform 15">
                  <a:extLst>
                    <a:ext uri="{FF2B5EF4-FFF2-40B4-BE49-F238E27FC236}">
                      <a16:creationId xmlns:a16="http://schemas.microsoft.com/office/drawing/2014/main" id="{DE950844-B107-36D0-8CBE-DC1FE85BB8DC}"/>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75" name="Freeform 16">
                  <a:extLst>
                    <a:ext uri="{FF2B5EF4-FFF2-40B4-BE49-F238E27FC236}">
                      <a16:creationId xmlns:a16="http://schemas.microsoft.com/office/drawing/2014/main" id="{104FE335-2912-3780-D68C-5EF659F9543C}"/>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76" name="Freeform 17">
                  <a:extLst>
                    <a:ext uri="{FF2B5EF4-FFF2-40B4-BE49-F238E27FC236}">
                      <a16:creationId xmlns:a16="http://schemas.microsoft.com/office/drawing/2014/main" id="{C035D8BC-B00C-E85B-3FBD-A6AF821EA5EC}"/>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77" name="Freeform 18">
                  <a:extLst>
                    <a:ext uri="{FF2B5EF4-FFF2-40B4-BE49-F238E27FC236}">
                      <a16:creationId xmlns:a16="http://schemas.microsoft.com/office/drawing/2014/main" id="{B45808CF-90E4-69BB-8480-B581E11F27E4}"/>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78" name="Freeform 19">
                  <a:extLst>
                    <a:ext uri="{FF2B5EF4-FFF2-40B4-BE49-F238E27FC236}">
                      <a16:creationId xmlns:a16="http://schemas.microsoft.com/office/drawing/2014/main" id="{8406EE36-ABA6-F2D2-165A-E5F016CFF44A}"/>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79" name="Freeform 20">
                  <a:extLst>
                    <a:ext uri="{FF2B5EF4-FFF2-40B4-BE49-F238E27FC236}">
                      <a16:creationId xmlns:a16="http://schemas.microsoft.com/office/drawing/2014/main" id="{8D9779E9-F9DB-867B-3F99-A1C5FD278B16}"/>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0" name="Freeform 21">
                  <a:extLst>
                    <a:ext uri="{FF2B5EF4-FFF2-40B4-BE49-F238E27FC236}">
                      <a16:creationId xmlns:a16="http://schemas.microsoft.com/office/drawing/2014/main" id="{E0B57E96-453C-CE04-0F49-F5519E425A4F}"/>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81" name="Freeform 22">
                  <a:extLst>
                    <a:ext uri="{FF2B5EF4-FFF2-40B4-BE49-F238E27FC236}">
                      <a16:creationId xmlns:a16="http://schemas.microsoft.com/office/drawing/2014/main" id="{170E9A73-4068-5EC1-B1D2-19678180847F}"/>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192" name="Grupa 191" descr="Źródła czerpania informacji o sprawach dotyczących środowiska naturalnego.&#10;&#10;Grafika przedstawia radio: 27%.">
            <a:extLst>
              <a:ext uri="{FF2B5EF4-FFF2-40B4-BE49-F238E27FC236}">
                <a16:creationId xmlns:a16="http://schemas.microsoft.com/office/drawing/2014/main" id="{02ACF87C-21F9-02AA-F902-03A6AE17A065}"/>
              </a:ext>
            </a:extLst>
          </p:cNvPr>
          <p:cNvGrpSpPr>
            <a:grpSpLocks noChangeAspect="1"/>
          </p:cNvGrpSpPr>
          <p:nvPr/>
        </p:nvGrpSpPr>
        <p:grpSpPr>
          <a:xfrm>
            <a:off x="1721358" y="2708391"/>
            <a:ext cx="396000" cy="319216"/>
            <a:chOff x="5491163" y="3295650"/>
            <a:chExt cx="728662" cy="587375"/>
          </a:xfrm>
          <a:solidFill>
            <a:srgbClr val="CDCDCD"/>
          </a:solidFill>
        </p:grpSpPr>
        <p:sp>
          <p:nvSpPr>
            <p:cNvPr id="193" name="Freeform 6">
              <a:extLst>
                <a:ext uri="{FF2B5EF4-FFF2-40B4-BE49-F238E27FC236}">
                  <a16:creationId xmlns:a16="http://schemas.microsoft.com/office/drawing/2014/main" id="{B3C60AD8-D1AE-7AD5-A262-DCD04ADEC619}"/>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4" name="Freeform 7">
              <a:extLst>
                <a:ext uri="{FF2B5EF4-FFF2-40B4-BE49-F238E27FC236}">
                  <a16:creationId xmlns:a16="http://schemas.microsoft.com/office/drawing/2014/main" id="{25A9DEBD-2F32-F729-5910-CE8F08BA66D6}"/>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5" name="Freeform 8">
              <a:extLst>
                <a:ext uri="{FF2B5EF4-FFF2-40B4-BE49-F238E27FC236}">
                  <a16:creationId xmlns:a16="http://schemas.microsoft.com/office/drawing/2014/main" id="{44776894-500A-937D-C92A-8C5FC9CAF70E}"/>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96" name="Grafika 195" descr="Źródła czerpania informacji o sprawach dotyczących środowiska naturalnego.&#10;&#10;Grafika przedstawia rodzinę i znajomych: 12%.">
            <a:extLst>
              <a:ext uri="{FF2B5EF4-FFF2-40B4-BE49-F238E27FC236}">
                <a16:creationId xmlns:a16="http://schemas.microsoft.com/office/drawing/2014/main" id="{072008D3-F022-B8D9-DD13-447CE7A33E1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89875" y="2646821"/>
            <a:ext cx="468000" cy="468000"/>
          </a:xfrm>
          <a:prstGeom prst="rect">
            <a:avLst/>
          </a:prstGeom>
        </p:spPr>
      </p:pic>
      <p:grpSp>
        <p:nvGrpSpPr>
          <p:cNvPr id="197" name="Grupa 196" descr="Źródła czerpania informacji o sprawach dotyczących środowiska naturalnego.&#10;&#10;Grafika przedstawia  kampanie społeczne: 2%.">
            <a:extLst>
              <a:ext uri="{FF2B5EF4-FFF2-40B4-BE49-F238E27FC236}">
                <a16:creationId xmlns:a16="http://schemas.microsoft.com/office/drawing/2014/main" id="{8EB6A629-91BC-42E0-60C4-235CAD7612D8}"/>
              </a:ext>
            </a:extLst>
          </p:cNvPr>
          <p:cNvGrpSpPr>
            <a:grpSpLocks noChangeAspect="1"/>
          </p:cNvGrpSpPr>
          <p:nvPr/>
        </p:nvGrpSpPr>
        <p:grpSpPr>
          <a:xfrm>
            <a:off x="7152447" y="2675681"/>
            <a:ext cx="436927" cy="359999"/>
            <a:chOff x="2603500" y="5721350"/>
            <a:chExt cx="1379538" cy="1136650"/>
          </a:xfrm>
          <a:solidFill>
            <a:srgbClr val="CDCDCD"/>
          </a:solidFill>
        </p:grpSpPr>
        <p:sp>
          <p:nvSpPr>
            <p:cNvPr id="198" name="Freeform 37">
              <a:extLst>
                <a:ext uri="{FF2B5EF4-FFF2-40B4-BE49-F238E27FC236}">
                  <a16:creationId xmlns:a16="http://schemas.microsoft.com/office/drawing/2014/main" id="{0D45B58E-6735-BFC6-86FB-7B8EF259ED79}"/>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9" name="Freeform 38">
              <a:extLst>
                <a:ext uri="{FF2B5EF4-FFF2-40B4-BE49-F238E27FC236}">
                  <a16:creationId xmlns:a16="http://schemas.microsoft.com/office/drawing/2014/main" id="{CB122A8B-F8C8-67B6-EBD2-E993F2692174}"/>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0" name="Freeform 63">
              <a:extLst>
                <a:ext uri="{FF2B5EF4-FFF2-40B4-BE49-F238E27FC236}">
                  <a16:creationId xmlns:a16="http://schemas.microsoft.com/office/drawing/2014/main" id="{49F37A96-FB39-C359-75B0-E8F474882B8D}"/>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1" name="Freeform 64">
              <a:extLst>
                <a:ext uri="{FF2B5EF4-FFF2-40B4-BE49-F238E27FC236}">
                  <a16:creationId xmlns:a16="http://schemas.microsoft.com/office/drawing/2014/main" id="{42C1C0DC-59BF-4E39-FD10-855A6D4484E6}"/>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02" name="Grafika 201" descr="Źródła czerpania informacji o sprawach dotyczących środowiska naturalnego.&#10;&#10;Grafika przedstawia książki: 3%.">
            <a:extLst>
              <a:ext uri="{FF2B5EF4-FFF2-40B4-BE49-F238E27FC236}">
                <a16:creationId xmlns:a16="http://schemas.microsoft.com/office/drawing/2014/main" id="{4FBAFA5E-8EA6-1868-46FE-7671630E49B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703358" y="4165457"/>
            <a:ext cx="432000" cy="432000"/>
          </a:xfrm>
          <a:prstGeom prst="rect">
            <a:avLst/>
          </a:prstGeom>
        </p:spPr>
      </p:pic>
      <p:pic>
        <p:nvPicPr>
          <p:cNvPr id="203" name="Grafika 202" descr="Źródła czerpania informacji o sprawach dotyczących środowiska naturalnego.&#10;&#10;Grafika przedstawia szkoły i uczelnie: 2%.">
            <a:extLst>
              <a:ext uri="{FF2B5EF4-FFF2-40B4-BE49-F238E27FC236}">
                <a16:creationId xmlns:a16="http://schemas.microsoft.com/office/drawing/2014/main" id="{733CAA1C-2474-373B-0CD1-37C53BBD84D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36882" y="4082882"/>
            <a:ext cx="540000" cy="540000"/>
          </a:xfrm>
          <a:prstGeom prst="rect">
            <a:avLst/>
          </a:prstGeom>
        </p:spPr>
      </p:pic>
      <p:pic>
        <p:nvPicPr>
          <p:cNvPr id="205" name="Grafika 204" descr="Pudełko z wypełnieniem pełnym">
            <a:extLst>
              <a:ext uri="{FF2B5EF4-FFF2-40B4-BE49-F238E27FC236}">
                <a16:creationId xmlns:a16="http://schemas.microsoft.com/office/drawing/2014/main" id="{D528CB9F-EF7D-A723-AD46-7D490891625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4378253" y="4101363"/>
            <a:ext cx="468000" cy="468000"/>
          </a:xfrm>
          <a:prstGeom prst="rect">
            <a:avLst/>
          </a:prstGeom>
        </p:spPr>
      </p:pic>
    </p:spTree>
    <p:extLst>
      <p:ext uri="{BB962C8B-B14F-4D97-AF65-F5344CB8AC3E}">
        <p14:creationId xmlns:p14="http://schemas.microsoft.com/office/powerpoint/2010/main" val="243463127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P6. Skąd, na ogół, dowiaduje się Pan(i) o sprawach dotyczących środowiska naturalnego? Proszę podać maksymalnie trzy główne źródła informacji.</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sp>
        <p:nvSpPr>
          <p:cNvPr id="5" name="pole tekstowe 4">
            <a:extLst>
              <a:ext uri="{FF2B5EF4-FFF2-40B4-BE49-F238E27FC236}">
                <a16:creationId xmlns:a16="http://schemas.microsoft.com/office/drawing/2014/main" id="{20565466-3928-4797-B2EA-B23E08EBE56D}"/>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603080849"/>
              </p:ext>
            </p:extLst>
          </p:nvPr>
        </p:nvGraphicFramePr>
        <p:xfrm>
          <a:off x="322023" y="1429401"/>
          <a:ext cx="8199183" cy="16549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2688837517"/>
              </p:ext>
            </p:extLst>
          </p:nvPr>
        </p:nvGraphicFramePr>
        <p:xfrm>
          <a:off x="333052" y="3429000"/>
          <a:ext cx="8199183" cy="1395100"/>
        </p:xfrm>
        <a:graphic>
          <a:graphicData uri="http://schemas.openxmlformats.org/drawingml/2006/chart">
            <c:chart xmlns:c="http://schemas.openxmlformats.org/drawingml/2006/chart" xmlns:r="http://schemas.openxmlformats.org/officeDocument/2006/relationships" r:id="rId4"/>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4" name="Tabela 11">
            <a:extLst>
              <a:ext uri="{FF2B5EF4-FFF2-40B4-BE49-F238E27FC236}">
                <a16:creationId xmlns:a16="http://schemas.microsoft.com/office/drawing/2014/main" id="{12CB7C16-DD07-AE25-0E10-1E9CEDD687FA}"/>
              </a:ext>
            </a:extLst>
          </p:cNvPr>
          <p:cNvGraphicFramePr>
            <a:graphicFrameLocks noGrp="1"/>
          </p:cNvGraphicFramePr>
          <p:nvPr>
            <p:extLst>
              <p:ext uri="{D42A27DB-BD31-4B8C-83A1-F6EECF244321}">
                <p14:modId xmlns:p14="http://schemas.microsoft.com/office/powerpoint/2010/main" val="2434762868"/>
              </p:ext>
            </p:extLst>
          </p:nvPr>
        </p:nvGraphicFramePr>
        <p:xfrm>
          <a:off x="691885" y="3325058"/>
          <a:ext cx="7743596" cy="370840"/>
        </p:xfrm>
        <a:graphic>
          <a:graphicData uri="http://schemas.openxmlformats.org/drawingml/2006/table">
            <a:tbl>
              <a:tblPr firstRow="1" bandRow="1">
                <a:tableStyleId>{5C22544A-7EE6-4342-B048-85BDC9FD1C3A}</a:tableStyleId>
              </a:tblPr>
              <a:tblGrid>
                <a:gridCol w="1565197">
                  <a:extLst>
                    <a:ext uri="{9D8B030D-6E8A-4147-A177-3AD203B41FA5}">
                      <a16:colId xmlns:a16="http://schemas.microsoft.com/office/drawing/2014/main" val="1573727634"/>
                    </a:ext>
                  </a:extLst>
                </a:gridCol>
                <a:gridCol w="1565197">
                  <a:extLst>
                    <a:ext uri="{9D8B030D-6E8A-4147-A177-3AD203B41FA5}">
                      <a16:colId xmlns:a16="http://schemas.microsoft.com/office/drawing/2014/main" val="1442353255"/>
                    </a:ext>
                  </a:extLst>
                </a:gridCol>
                <a:gridCol w="1565197">
                  <a:extLst>
                    <a:ext uri="{9D8B030D-6E8A-4147-A177-3AD203B41FA5}">
                      <a16:colId xmlns:a16="http://schemas.microsoft.com/office/drawing/2014/main" val="279228112"/>
                    </a:ext>
                  </a:extLst>
                </a:gridCol>
                <a:gridCol w="1565197">
                  <a:extLst>
                    <a:ext uri="{9D8B030D-6E8A-4147-A177-3AD203B41FA5}">
                      <a16:colId xmlns:a16="http://schemas.microsoft.com/office/drawing/2014/main" val="678437236"/>
                    </a:ext>
                  </a:extLst>
                </a:gridCol>
                <a:gridCol w="1482808">
                  <a:extLst>
                    <a:ext uri="{9D8B030D-6E8A-4147-A177-3AD203B41FA5}">
                      <a16:colId xmlns:a16="http://schemas.microsoft.com/office/drawing/2014/main" val="3564274439"/>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Internetu</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telewizji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a:solidFill>
                            <a:srgbClr val="000000"/>
                          </a:solidFill>
                          <a:effectLst/>
                          <a:latin typeface="Calibri" panose="020F0502020204030204" pitchFamily="34" charset="0"/>
                        </a:rPr>
                        <a:t>z prasy</a:t>
                      </a: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radia</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od </a:t>
                      </a:r>
                      <a:r>
                        <a:rPr lang="en-GB" sz="1000" b="0" i="0" u="none" strike="noStrike" dirty="0" err="1">
                          <a:solidFill>
                            <a:srgbClr val="000000"/>
                          </a:solidFill>
                          <a:effectLst/>
                          <a:latin typeface="Calibri" panose="020F0502020204030204" pitchFamily="34" charset="0"/>
                        </a:rPr>
                        <a:t>rodziny</a:t>
                      </a:r>
                      <a:r>
                        <a:rPr lang="en-GB" sz="1000" b="0" i="0" u="none" strike="noStrike" dirty="0">
                          <a:solidFill>
                            <a:srgbClr val="000000"/>
                          </a:solidFill>
                          <a:effectLst/>
                          <a:latin typeface="Calibri" panose="020F0502020204030204" pitchFamily="34" charset="0"/>
                        </a:rPr>
                        <a:t>, </a:t>
                      </a:r>
                      <a:br>
                        <a:rPr lang="pl-PL" sz="1000" b="0" i="0" u="none" strike="noStrike" dirty="0">
                          <a:solidFill>
                            <a:srgbClr val="000000"/>
                          </a:solidFill>
                          <a:effectLst/>
                          <a:latin typeface="Calibri" panose="020F0502020204030204" pitchFamily="34" charset="0"/>
                        </a:rPr>
                      </a:br>
                      <a:r>
                        <a:rPr lang="en-GB" sz="1000" b="0" i="0" u="none" strike="noStrike" dirty="0" err="1">
                          <a:solidFill>
                            <a:srgbClr val="000000"/>
                          </a:solidFill>
                          <a:effectLst/>
                          <a:latin typeface="Calibri" panose="020F0502020204030204" pitchFamily="34" charset="0"/>
                        </a:rPr>
                        <a:t>znajomych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aphicFrame>
        <p:nvGraphicFramePr>
          <p:cNvPr id="12" name="Tabela 11">
            <a:extLst>
              <a:ext uri="{FF2B5EF4-FFF2-40B4-BE49-F238E27FC236}">
                <a16:creationId xmlns:a16="http://schemas.microsoft.com/office/drawing/2014/main" id="{F666C4F5-BEC5-064D-2C11-DD4A36737FAB}"/>
              </a:ext>
            </a:extLst>
          </p:cNvPr>
          <p:cNvGraphicFramePr>
            <a:graphicFrameLocks noGrp="1"/>
          </p:cNvGraphicFramePr>
          <p:nvPr>
            <p:extLst>
              <p:ext uri="{D42A27DB-BD31-4B8C-83A1-F6EECF244321}">
                <p14:modId xmlns:p14="http://schemas.microsoft.com/office/powerpoint/2010/main" val="42339649"/>
              </p:ext>
            </p:extLst>
          </p:nvPr>
        </p:nvGraphicFramePr>
        <p:xfrm>
          <a:off x="755573" y="4963517"/>
          <a:ext cx="7679908" cy="370840"/>
        </p:xfrm>
        <a:graphic>
          <a:graphicData uri="http://schemas.openxmlformats.org/drawingml/2006/table">
            <a:tbl>
              <a:tblPr firstRow="1" bandRow="1">
                <a:tableStyleId>{5C22544A-7EE6-4342-B048-85BDC9FD1C3A}</a:tableStyleId>
              </a:tblPr>
              <a:tblGrid>
                <a:gridCol w="1919977">
                  <a:extLst>
                    <a:ext uri="{9D8B030D-6E8A-4147-A177-3AD203B41FA5}">
                      <a16:colId xmlns:a16="http://schemas.microsoft.com/office/drawing/2014/main" val="1573727634"/>
                    </a:ext>
                  </a:extLst>
                </a:gridCol>
                <a:gridCol w="1919977">
                  <a:extLst>
                    <a:ext uri="{9D8B030D-6E8A-4147-A177-3AD203B41FA5}">
                      <a16:colId xmlns:a16="http://schemas.microsoft.com/office/drawing/2014/main" val="1442353255"/>
                    </a:ext>
                  </a:extLst>
                </a:gridCol>
                <a:gridCol w="1919977">
                  <a:extLst>
                    <a:ext uri="{9D8B030D-6E8A-4147-A177-3AD203B41FA5}">
                      <a16:colId xmlns:a16="http://schemas.microsoft.com/office/drawing/2014/main" val="279228112"/>
                    </a:ext>
                  </a:extLst>
                </a:gridCol>
                <a:gridCol w="1919977">
                  <a:extLst>
                    <a:ext uri="{9D8B030D-6E8A-4147-A177-3AD203B41FA5}">
                      <a16:colId xmlns:a16="http://schemas.microsoft.com/office/drawing/2014/main" val="678437236"/>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kampanii</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społecznych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książek</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opakowań</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produktów</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ze </a:t>
                      </a:r>
                      <a:r>
                        <a:rPr lang="en-GB" sz="1000" b="0" i="0" u="none" strike="noStrike" dirty="0" err="1">
                          <a:solidFill>
                            <a:srgbClr val="000000"/>
                          </a:solidFill>
                          <a:effectLst/>
                          <a:latin typeface="Calibri" panose="020F0502020204030204" pitchFamily="34" charset="0"/>
                        </a:rPr>
                        <a:t>szkoły</a:t>
                      </a:r>
                      <a:r>
                        <a:rPr lang="en-GB" sz="1000" b="0" i="0" u="none" strike="noStrike" dirty="0">
                          <a:solidFill>
                            <a:srgbClr val="000000"/>
                          </a:solidFill>
                          <a:effectLst/>
                          <a:latin typeface="Calibri" panose="020F0502020204030204" pitchFamily="34" charset="0"/>
                        </a:rPr>
                        <a:t>/</a:t>
                      </a:r>
                      <a:r>
                        <a:rPr lang="en-GB" sz="1000" b="0" i="0" u="none" strike="noStrike" dirty="0" err="1">
                          <a:solidFill>
                            <a:srgbClr val="000000"/>
                          </a:solidFill>
                          <a:effectLst/>
                          <a:latin typeface="Calibri" panose="020F0502020204030204" pitchFamily="34" charset="0"/>
                        </a:rPr>
                        <a:t>uczelni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pSp>
        <p:nvGrpSpPr>
          <p:cNvPr id="14" name="Grupa 13" descr="Źródła czerpania informacji o sprawach dotyczących środowiska naturalnego. TOP 3.&#10;&#10;Grafika przedstawia Internet: 72%.">
            <a:extLst>
              <a:ext uri="{FF2B5EF4-FFF2-40B4-BE49-F238E27FC236}">
                <a16:creationId xmlns:a16="http://schemas.microsoft.com/office/drawing/2014/main" id="{0F7E249A-017E-D4C3-5296-EFE8F12D640A}"/>
              </a:ext>
            </a:extLst>
          </p:cNvPr>
          <p:cNvGrpSpPr>
            <a:grpSpLocks noChangeAspect="1"/>
          </p:cNvGrpSpPr>
          <p:nvPr/>
        </p:nvGrpSpPr>
        <p:grpSpPr>
          <a:xfrm>
            <a:off x="1368350" y="3133950"/>
            <a:ext cx="288000" cy="249096"/>
            <a:chOff x="7180263" y="4591051"/>
            <a:chExt cx="787401" cy="681038"/>
          </a:xfrm>
          <a:solidFill>
            <a:schemeClr val="accent2">
              <a:lumMod val="75000"/>
            </a:schemeClr>
          </a:solidFill>
        </p:grpSpPr>
        <p:sp>
          <p:nvSpPr>
            <p:cNvPr id="15" name="Freeform 21">
              <a:extLst>
                <a:ext uri="{FF2B5EF4-FFF2-40B4-BE49-F238E27FC236}">
                  <a16:creationId xmlns:a16="http://schemas.microsoft.com/office/drawing/2014/main" id="{23F7E646-E750-0812-E24A-82FF4DACF2A1}"/>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8F177052-7818-7E99-7FB6-B57F6532A190}"/>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descr="Źródła czerpania informacji o sprawach dotyczących środowiska naturalnego. TOP 3.&#10;&#10;Grafika przedstawia telewizję: 65%.">
            <a:extLst>
              <a:ext uri="{FF2B5EF4-FFF2-40B4-BE49-F238E27FC236}">
                <a16:creationId xmlns:a16="http://schemas.microsoft.com/office/drawing/2014/main" id="{9CC346A2-34CD-E78B-DFD5-A8291534CB98}"/>
              </a:ext>
            </a:extLst>
          </p:cNvPr>
          <p:cNvGrpSpPr>
            <a:grpSpLocks noChangeAspect="1"/>
          </p:cNvGrpSpPr>
          <p:nvPr/>
        </p:nvGrpSpPr>
        <p:grpSpPr>
          <a:xfrm>
            <a:off x="2905462" y="3180321"/>
            <a:ext cx="288000" cy="188724"/>
            <a:chOff x="839788" y="2435225"/>
            <a:chExt cx="838200" cy="549275"/>
          </a:xfrm>
          <a:solidFill>
            <a:schemeClr val="accent2">
              <a:lumMod val="75000"/>
            </a:schemeClr>
          </a:solidFill>
        </p:grpSpPr>
        <p:sp>
          <p:nvSpPr>
            <p:cNvPr id="18" name="Freeform 83">
              <a:extLst>
                <a:ext uri="{FF2B5EF4-FFF2-40B4-BE49-F238E27FC236}">
                  <a16:creationId xmlns:a16="http://schemas.microsoft.com/office/drawing/2014/main" id="{1EFAA4F3-BE31-1B63-09DF-1C48DFD226F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84">
              <a:extLst>
                <a:ext uri="{FF2B5EF4-FFF2-40B4-BE49-F238E27FC236}">
                  <a16:creationId xmlns:a16="http://schemas.microsoft.com/office/drawing/2014/main" id="{C963E9DD-0894-7DEB-0228-2E4DEE6BFB75}"/>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85">
              <a:extLst>
                <a:ext uri="{FF2B5EF4-FFF2-40B4-BE49-F238E27FC236}">
                  <a16:creationId xmlns:a16="http://schemas.microsoft.com/office/drawing/2014/main" id="{EB617784-3F7B-ACC7-5DF6-93B4A3EB3A8E}"/>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6">
              <a:extLst>
                <a:ext uri="{FF2B5EF4-FFF2-40B4-BE49-F238E27FC236}">
                  <a16:creationId xmlns:a16="http://schemas.microsoft.com/office/drawing/2014/main" id="{2A5FB74B-FB09-53BA-0CDA-078A1F37BD83}"/>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2" name="Grupa 21" descr="Źródła czerpania informacji o sprawach dotyczących środowiska naturalnego. TOP 3.&#10;&#10;Grafika przedstawia prasę: 27%.">
            <a:extLst>
              <a:ext uri="{FF2B5EF4-FFF2-40B4-BE49-F238E27FC236}">
                <a16:creationId xmlns:a16="http://schemas.microsoft.com/office/drawing/2014/main" id="{34B28223-FBB1-0861-5F4E-F53D4671550F}"/>
              </a:ext>
            </a:extLst>
          </p:cNvPr>
          <p:cNvGrpSpPr>
            <a:grpSpLocks noChangeAspect="1"/>
          </p:cNvGrpSpPr>
          <p:nvPr/>
        </p:nvGrpSpPr>
        <p:grpSpPr>
          <a:xfrm>
            <a:off x="4461486" y="3165857"/>
            <a:ext cx="288000" cy="200348"/>
            <a:chOff x="2916238" y="2636837"/>
            <a:chExt cx="3383954" cy="2354055"/>
          </a:xfrm>
          <a:solidFill>
            <a:schemeClr val="accent2">
              <a:lumMod val="75000"/>
            </a:schemeClr>
          </a:solidFill>
        </p:grpSpPr>
        <p:grpSp>
          <p:nvGrpSpPr>
            <p:cNvPr id="23" name="Grupa 22">
              <a:extLst>
                <a:ext uri="{FF2B5EF4-FFF2-40B4-BE49-F238E27FC236}">
                  <a16:creationId xmlns:a16="http://schemas.microsoft.com/office/drawing/2014/main" id="{6B2B867E-7F27-B658-3873-218AEB2FF861}"/>
                </a:ext>
              </a:extLst>
            </p:cNvPr>
            <p:cNvGrpSpPr/>
            <p:nvPr/>
          </p:nvGrpSpPr>
          <p:grpSpPr>
            <a:xfrm>
              <a:off x="4534651" y="2636837"/>
              <a:ext cx="1765541" cy="2354055"/>
              <a:chOff x="4534651" y="2636837"/>
              <a:chExt cx="1765541" cy="2354055"/>
            </a:xfrm>
            <a:grpFill/>
          </p:grpSpPr>
          <p:sp>
            <p:nvSpPr>
              <p:cNvPr id="35" name="Freeform 5">
                <a:extLst>
                  <a:ext uri="{FF2B5EF4-FFF2-40B4-BE49-F238E27FC236}">
                    <a16:creationId xmlns:a16="http://schemas.microsoft.com/office/drawing/2014/main" id="{669CE966-62C2-AA94-9E53-5B639DFFE22A}"/>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36" name="Grupa 35">
                <a:extLst>
                  <a:ext uri="{FF2B5EF4-FFF2-40B4-BE49-F238E27FC236}">
                    <a16:creationId xmlns:a16="http://schemas.microsoft.com/office/drawing/2014/main" id="{C83972E8-1C93-FF52-678E-FFD002CD5B07}"/>
                  </a:ext>
                </a:extLst>
              </p:cNvPr>
              <p:cNvGrpSpPr/>
              <p:nvPr/>
            </p:nvGrpSpPr>
            <p:grpSpPr>
              <a:xfrm>
                <a:off x="4828908" y="2994149"/>
                <a:ext cx="1177034" cy="1597401"/>
                <a:chOff x="4828908" y="2994149"/>
                <a:chExt cx="1177034" cy="1597401"/>
              </a:xfrm>
              <a:grpFill/>
            </p:grpSpPr>
            <p:sp>
              <p:nvSpPr>
                <p:cNvPr id="37" name="Freeform 7">
                  <a:extLst>
                    <a:ext uri="{FF2B5EF4-FFF2-40B4-BE49-F238E27FC236}">
                      <a16:creationId xmlns:a16="http://schemas.microsoft.com/office/drawing/2014/main" id="{36E57A50-8609-C430-9CA2-01AA556D9805}"/>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8" name="Freeform 8">
                  <a:extLst>
                    <a:ext uri="{FF2B5EF4-FFF2-40B4-BE49-F238E27FC236}">
                      <a16:creationId xmlns:a16="http://schemas.microsoft.com/office/drawing/2014/main" id="{F3FC2E0B-96C2-5F41-83B5-4615D2442315}"/>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C1047828-22D6-1C74-E7F3-6E5BF0433B0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10">
                  <a:extLst>
                    <a:ext uri="{FF2B5EF4-FFF2-40B4-BE49-F238E27FC236}">
                      <a16:creationId xmlns:a16="http://schemas.microsoft.com/office/drawing/2014/main" id="{E22FCE81-D82D-48B1-DBF4-3ED3B208F965}"/>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11">
                  <a:extLst>
                    <a:ext uri="{FF2B5EF4-FFF2-40B4-BE49-F238E27FC236}">
                      <a16:creationId xmlns:a16="http://schemas.microsoft.com/office/drawing/2014/main" id="{BC912329-C5C8-024B-1C44-E6D3A364D60D}"/>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12">
                  <a:extLst>
                    <a:ext uri="{FF2B5EF4-FFF2-40B4-BE49-F238E27FC236}">
                      <a16:creationId xmlns:a16="http://schemas.microsoft.com/office/drawing/2014/main" id="{0993719A-0177-8BF4-4190-F80DFA1314E7}"/>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13">
                  <a:extLst>
                    <a:ext uri="{FF2B5EF4-FFF2-40B4-BE49-F238E27FC236}">
                      <a16:creationId xmlns:a16="http://schemas.microsoft.com/office/drawing/2014/main" id="{69934F24-357B-4AAC-57C2-53773B44D81E}"/>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14">
                  <a:extLst>
                    <a:ext uri="{FF2B5EF4-FFF2-40B4-BE49-F238E27FC236}">
                      <a16:creationId xmlns:a16="http://schemas.microsoft.com/office/drawing/2014/main" id="{C61C1350-E10C-DF60-0513-2700CFFCCA79}"/>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24" name="Grupa 23">
              <a:extLst>
                <a:ext uri="{FF2B5EF4-FFF2-40B4-BE49-F238E27FC236}">
                  <a16:creationId xmlns:a16="http://schemas.microsoft.com/office/drawing/2014/main" id="{A35357C1-2CFD-11FA-7C06-24E7C6AA2D7E}"/>
                </a:ext>
              </a:extLst>
            </p:cNvPr>
            <p:cNvGrpSpPr/>
            <p:nvPr/>
          </p:nvGrpSpPr>
          <p:grpSpPr>
            <a:xfrm>
              <a:off x="2916238" y="2636837"/>
              <a:ext cx="1765541" cy="2354055"/>
              <a:chOff x="2916238" y="2636837"/>
              <a:chExt cx="1765541" cy="2354055"/>
            </a:xfrm>
            <a:grpFill/>
          </p:grpSpPr>
          <p:sp>
            <p:nvSpPr>
              <p:cNvPr id="25" name="Freeform 6">
                <a:extLst>
                  <a:ext uri="{FF2B5EF4-FFF2-40B4-BE49-F238E27FC236}">
                    <a16:creationId xmlns:a16="http://schemas.microsoft.com/office/drawing/2014/main" id="{1671B39D-EFFE-0F95-F397-E4247E7A9528}"/>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26" name="Grupa 25">
                <a:extLst>
                  <a:ext uri="{FF2B5EF4-FFF2-40B4-BE49-F238E27FC236}">
                    <a16:creationId xmlns:a16="http://schemas.microsoft.com/office/drawing/2014/main" id="{43FE1902-0A8B-F082-BCCD-DB18D2D196ED}"/>
                  </a:ext>
                </a:extLst>
              </p:cNvPr>
              <p:cNvGrpSpPr/>
              <p:nvPr/>
            </p:nvGrpSpPr>
            <p:grpSpPr>
              <a:xfrm>
                <a:off x="3210495" y="2994149"/>
                <a:ext cx="1177034" cy="1597401"/>
                <a:chOff x="3210495" y="2994149"/>
                <a:chExt cx="1177034" cy="1597401"/>
              </a:xfrm>
              <a:grpFill/>
            </p:grpSpPr>
            <p:sp>
              <p:nvSpPr>
                <p:cNvPr id="27" name="Freeform 15">
                  <a:extLst>
                    <a:ext uri="{FF2B5EF4-FFF2-40B4-BE49-F238E27FC236}">
                      <a16:creationId xmlns:a16="http://schemas.microsoft.com/office/drawing/2014/main" id="{7D46A6DD-220B-F3C5-F678-BCEE29281B12}"/>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16">
                  <a:extLst>
                    <a:ext uri="{FF2B5EF4-FFF2-40B4-BE49-F238E27FC236}">
                      <a16:creationId xmlns:a16="http://schemas.microsoft.com/office/drawing/2014/main" id="{9ECD3B3E-B7ED-11A7-85FB-61E7EDE35513}"/>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17">
                  <a:extLst>
                    <a:ext uri="{FF2B5EF4-FFF2-40B4-BE49-F238E27FC236}">
                      <a16:creationId xmlns:a16="http://schemas.microsoft.com/office/drawing/2014/main" id="{5F37205E-9B65-5884-48D8-89F467FDADE2}"/>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18">
                  <a:extLst>
                    <a:ext uri="{FF2B5EF4-FFF2-40B4-BE49-F238E27FC236}">
                      <a16:creationId xmlns:a16="http://schemas.microsoft.com/office/drawing/2014/main" id="{BB44282D-457A-91D4-FA8A-DFEA7CF51DFF}"/>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1" name="Freeform 19">
                  <a:extLst>
                    <a:ext uri="{FF2B5EF4-FFF2-40B4-BE49-F238E27FC236}">
                      <a16:creationId xmlns:a16="http://schemas.microsoft.com/office/drawing/2014/main" id="{A8468BC9-48AA-8EA6-2529-C84379E6AAE4}"/>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2" name="Freeform 20">
                  <a:extLst>
                    <a:ext uri="{FF2B5EF4-FFF2-40B4-BE49-F238E27FC236}">
                      <a16:creationId xmlns:a16="http://schemas.microsoft.com/office/drawing/2014/main" id="{7CF44FBF-5DB1-9E63-9493-CA47B1938C7C}"/>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3" name="Freeform 21">
                  <a:extLst>
                    <a:ext uri="{FF2B5EF4-FFF2-40B4-BE49-F238E27FC236}">
                      <a16:creationId xmlns:a16="http://schemas.microsoft.com/office/drawing/2014/main" id="{6646EF36-3BE9-1921-2C8D-65DC23173791}"/>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4" name="Freeform 22">
                  <a:extLst>
                    <a:ext uri="{FF2B5EF4-FFF2-40B4-BE49-F238E27FC236}">
                      <a16:creationId xmlns:a16="http://schemas.microsoft.com/office/drawing/2014/main" id="{112B6371-87CF-0C7D-E7F9-4415040F3FD6}"/>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45" name="Grupa 44" descr="Źródła czerpania informacji o sprawach dotyczących środowiska naturalnego.&#10;&#10;Grafika przedstawia radio: 27%.">
            <a:extLst>
              <a:ext uri="{FF2B5EF4-FFF2-40B4-BE49-F238E27FC236}">
                <a16:creationId xmlns:a16="http://schemas.microsoft.com/office/drawing/2014/main" id="{17AE5B49-9044-B69A-A1A2-9748BBD0F12C}"/>
              </a:ext>
            </a:extLst>
          </p:cNvPr>
          <p:cNvGrpSpPr>
            <a:grpSpLocks noChangeAspect="1"/>
          </p:cNvGrpSpPr>
          <p:nvPr/>
        </p:nvGrpSpPr>
        <p:grpSpPr>
          <a:xfrm>
            <a:off x="6005127" y="3134118"/>
            <a:ext cx="288000" cy="232156"/>
            <a:chOff x="5491163" y="3295650"/>
            <a:chExt cx="728662" cy="587375"/>
          </a:xfrm>
          <a:solidFill>
            <a:srgbClr val="CDCDCD"/>
          </a:solidFill>
        </p:grpSpPr>
        <p:sp>
          <p:nvSpPr>
            <p:cNvPr id="46" name="Freeform 6">
              <a:extLst>
                <a:ext uri="{FF2B5EF4-FFF2-40B4-BE49-F238E27FC236}">
                  <a16:creationId xmlns:a16="http://schemas.microsoft.com/office/drawing/2014/main" id="{B5779946-225B-04D7-55A6-01C97CBEF62E}"/>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7">
              <a:extLst>
                <a:ext uri="{FF2B5EF4-FFF2-40B4-BE49-F238E27FC236}">
                  <a16:creationId xmlns:a16="http://schemas.microsoft.com/office/drawing/2014/main" id="{40F1F97F-3A9F-D89C-788A-DA31BA725C37}"/>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8">
              <a:extLst>
                <a:ext uri="{FF2B5EF4-FFF2-40B4-BE49-F238E27FC236}">
                  <a16:creationId xmlns:a16="http://schemas.microsoft.com/office/drawing/2014/main" id="{4761AC3B-D229-8751-22A0-75E5F2C9F079}"/>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Źródła czerpania informacji o sprawach dotyczących środowiska naturalnego.&#10;&#10;Grafika przedstawia rodzinę i znajomych: 12%.">
            <a:extLst>
              <a:ext uri="{FF2B5EF4-FFF2-40B4-BE49-F238E27FC236}">
                <a16:creationId xmlns:a16="http://schemas.microsoft.com/office/drawing/2014/main" id="{7CB10B59-909B-33E5-0684-7C080008F2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567364" y="3094020"/>
            <a:ext cx="288000" cy="288000"/>
          </a:xfrm>
          <a:prstGeom prst="rect">
            <a:avLst/>
          </a:prstGeom>
        </p:spPr>
      </p:pic>
      <p:grpSp>
        <p:nvGrpSpPr>
          <p:cNvPr id="50" name="Grupa 49" descr="Źródła czerpania informacji o sprawach dotyczących środowiska naturalnego.&#10;&#10;Grafika przedstawia  kampanie społeczne: 2%.">
            <a:extLst>
              <a:ext uri="{FF2B5EF4-FFF2-40B4-BE49-F238E27FC236}">
                <a16:creationId xmlns:a16="http://schemas.microsoft.com/office/drawing/2014/main" id="{3F74BCE7-D683-D405-A21C-71A2D810A53B}"/>
              </a:ext>
            </a:extLst>
          </p:cNvPr>
          <p:cNvGrpSpPr>
            <a:grpSpLocks noChangeAspect="1"/>
          </p:cNvGrpSpPr>
          <p:nvPr/>
        </p:nvGrpSpPr>
        <p:grpSpPr>
          <a:xfrm>
            <a:off x="1621853" y="4781772"/>
            <a:ext cx="288000" cy="237292"/>
            <a:chOff x="2603500" y="5721350"/>
            <a:chExt cx="1379538" cy="1136650"/>
          </a:xfrm>
          <a:solidFill>
            <a:srgbClr val="CDCDCD"/>
          </a:solidFill>
        </p:grpSpPr>
        <p:sp>
          <p:nvSpPr>
            <p:cNvPr id="51" name="Freeform 37">
              <a:extLst>
                <a:ext uri="{FF2B5EF4-FFF2-40B4-BE49-F238E27FC236}">
                  <a16:creationId xmlns:a16="http://schemas.microsoft.com/office/drawing/2014/main" id="{A7569138-3EF1-CA96-5842-4EF065B38FFD}"/>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38">
              <a:extLst>
                <a:ext uri="{FF2B5EF4-FFF2-40B4-BE49-F238E27FC236}">
                  <a16:creationId xmlns:a16="http://schemas.microsoft.com/office/drawing/2014/main" id="{E95B1AEE-89A6-7683-A972-713A7FF231DB}"/>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63">
              <a:extLst>
                <a:ext uri="{FF2B5EF4-FFF2-40B4-BE49-F238E27FC236}">
                  <a16:creationId xmlns:a16="http://schemas.microsoft.com/office/drawing/2014/main" id="{083A820F-ECD6-5DA7-23DD-0632215F492C}"/>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64">
              <a:extLst>
                <a:ext uri="{FF2B5EF4-FFF2-40B4-BE49-F238E27FC236}">
                  <a16:creationId xmlns:a16="http://schemas.microsoft.com/office/drawing/2014/main" id="{C094096B-A9F4-BBE6-70FC-9E3DFCBB9E1A}"/>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5" name="Grafika 54" descr="Źródła czerpania informacji o sprawach dotyczących środowiska naturalnego.&#10;&#10;Grafika przedstawia książki: 3%.">
            <a:extLst>
              <a:ext uri="{FF2B5EF4-FFF2-40B4-BE49-F238E27FC236}">
                <a16:creationId xmlns:a16="http://schemas.microsoft.com/office/drawing/2014/main" id="{83D7AC19-658D-0C5F-BC2B-21AD7C91EEB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496658" y="4763531"/>
            <a:ext cx="288000" cy="288000"/>
          </a:xfrm>
          <a:prstGeom prst="rect">
            <a:avLst/>
          </a:prstGeom>
        </p:spPr>
      </p:pic>
      <p:pic>
        <p:nvPicPr>
          <p:cNvPr id="56" name="Grafika 55" descr="Źródła czerpania informacji o sprawach dotyczących środowiska naturalnego.&#10;&#10;Grafika przedstawia szkoły i uczelnie: 2%.">
            <a:extLst>
              <a:ext uri="{FF2B5EF4-FFF2-40B4-BE49-F238E27FC236}">
                <a16:creationId xmlns:a16="http://schemas.microsoft.com/office/drawing/2014/main" id="{993BFBE8-C231-A28A-CE9F-82BA38CE216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28722" y="4780618"/>
            <a:ext cx="324000" cy="324000"/>
          </a:xfrm>
          <a:prstGeom prst="rect">
            <a:avLst/>
          </a:prstGeom>
        </p:spPr>
      </p:pic>
      <p:pic>
        <p:nvPicPr>
          <p:cNvPr id="57" name="Grafika 56" descr="Pudełko z wypełnieniem pełnym">
            <a:extLst>
              <a:ext uri="{FF2B5EF4-FFF2-40B4-BE49-F238E27FC236}">
                <a16:creationId xmlns:a16="http://schemas.microsoft.com/office/drawing/2014/main" id="{DD7362E3-06E8-24F3-CEC4-6D857859B2A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371463" y="4754006"/>
            <a:ext cx="288000" cy="288000"/>
          </a:xfrm>
          <a:prstGeom prst="rect">
            <a:avLst/>
          </a:prstGeom>
        </p:spPr>
      </p:pic>
      <p:sp>
        <p:nvSpPr>
          <p:cNvPr id="58" name="Symbol zastępczy tekstu 7">
            <a:extLst>
              <a:ext uri="{FF2B5EF4-FFF2-40B4-BE49-F238E27FC236}">
                <a16:creationId xmlns:a16="http://schemas.microsoft.com/office/drawing/2014/main" id="{3440464A-8B07-1891-B765-D8F34B52254F}"/>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40856921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P6. Skąd, na ogół, dowiaduje się Pan(i) o sprawach dotyczących środowiska naturalnego? Proszę podać maksymalnie trzy główne źródła informacji.</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902872721"/>
              </p:ext>
            </p:extLst>
          </p:nvPr>
        </p:nvGraphicFramePr>
        <p:xfrm>
          <a:off x="322023" y="1429401"/>
          <a:ext cx="8199183" cy="16549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3343029851"/>
              </p:ext>
            </p:extLst>
          </p:nvPr>
        </p:nvGraphicFramePr>
        <p:xfrm>
          <a:off x="333052" y="3429000"/>
          <a:ext cx="8199183" cy="1395100"/>
        </p:xfrm>
        <a:graphic>
          <a:graphicData uri="http://schemas.openxmlformats.org/drawingml/2006/chart">
            <c:chart xmlns:c="http://schemas.openxmlformats.org/drawingml/2006/chart" xmlns:r="http://schemas.openxmlformats.org/officeDocument/2006/relationships" r:id="rId4"/>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4" name="Tabela 11">
            <a:extLst>
              <a:ext uri="{FF2B5EF4-FFF2-40B4-BE49-F238E27FC236}">
                <a16:creationId xmlns:a16="http://schemas.microsoft.com/office/drawing/2014/main" id="{12CB7C16-DD07-AE25-0E10-1E9CEDD687FA}"/>
              </a:ext>
            </a:extLst>
          </p:cNvPr>
          <p:cNvGraphicFramePr>
            <a:graphicFrameLocks noGrp="1"/>
          </p:cNvGraphicFramePr>
          <p:nvPr/>
        </p:nvGraphicFramePr>
        <p:xfrm>
          <a:off x="691885" y="3325058"/>
          <a:ext cx="7743596" cy="370840"/>
        </p:xfrm>
        <a:graphic>
          <a:graphicData uri="http://schemas.openxmlformats.org/drawingml/2006/table">
            <a:tbl>
              <a:tblPr firstRow="1" bandRow="1">
                <a:tableStyleId>{5C22544A-7EE6-4342-B048-85BDC9FD1C3A}</a:tableStyleId>
              </a:tblPr>
              <a:tblGrid>
                <a:gridCol w="1565197">
                  <a:extLst>
                    <a:ext uri="{9D8B030D-6E8A-4147-A177-3AD203B41FA5}">
                      <a16:colId xmlns:a16="http://schemas.microsoft.com/office/drawing/2014/main" val="1573727634"/>
                    </a:ext>
                  </a:extLst>
                </a:gridCol>
                <a:gridCol w="1565197">
                  <a:extLst>
                    <a:ext uri="{9D8B030D-6E8A-4147-A177-3AD203B41FA5}">
                      <a16:colId xmlns:a16="http://schemas.microsoft.com/office/drawing/2014/main" val="1442353255"/>
                    </a:ext>
                  </a:extLst>
                </a:gridCol>
                <a:gridCol w="1565197">
                  <a:extLst>
                    <a:ext uri="{9D8B030D-6E8A-4147-A177-3AD203B41FA5}">
                      <a16:colId xmlns:a16="http://schemas.microsoft.com/office/drawing/2014/main" val="279228112"/>
                    </a:ext>
                  </a:extLst>
                </a:gridCol>
                <a:gridCol w="1565197">
                  <a:extLst>
                    <a:ext uri="{9D8B030D-6E8A-4147-A177-3AD203B41FA5}">
                      <a16:colId xmlns:a16="http://schemas.microsoft.com/office/drawing/2014/main" val="678437236"/>
                    </a:ext>
                  </a:extLst>
                </a:gridCol>
                <a:gridCol w="1482808">
                  <a:extLst>
                    <a:ext uri="{9D8B030D-6E8A-4147-A177-3AD203B41FA5}">
                      <a16:colId xmlns:a16="http://schemas.microsoft.com/office/drawing/2014/main" val="3564274439"/>
                    </a:ext>
                  </a:extLst>
                </a:gridCol>
              </a:tblGrid>
              <a:tr h="370840">
                <a:tc>
                  <a:txBody>
                    <a:bodyPr/>
                    <a:lstStyle/>
                    <a:p>
                      <a:pPr algn="ctr" fontAlgn="b"/>
                      <a:r>
                        <a:rPr lang="en-GB" sz="900" b="0" i="0" u="none" strike="noStrike" dirty="0">
                          <a:solidFill>
                            <a:srgbClr val="000000"/>
                          </a:solidFill>
                          <a:effectLst/>
                          <a:latin typeface="Calibri" panose="020F0502020204030204" pitchFamily="34" charset="0"/>
                        </a:rPr>
                        <a:t>z </a:t>
                      </a:r>
                      <a:r>
                        <a:rPr lang="en-GB" sz="900" b="0" i="0" u="none" strike="noStrike" dirty="0" err="1">
                          <a:solidFill>
                            <a:srgbClr val="000000"/>
                          </a:solidFill>
                          <a:effectLst/>
                          <a:latin typeface="Calibri" panose="020F0502020204030204" pitchFamily="34" charset="0"/>
                        </a:rPr>
                        <a:t>Internetu</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z </a:t>
                      </a:r>
                      <a:r>
                        <a:rPr lang="en-GB" sz="900" b="0" i="0" u="none" strike="noStrike" dirty="0" err="1">
                          <a:solidFill>
                            <a:srgbClr val="000000"/>
                          </a:solidFill>
                          <a:effectLst/>
                          <a:latin typeface="Calibri" panose="020F0502020204030204" pitchFamily="34" charset="0"/>
                        </a:rPr>
                        <a:t>telewizji</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900" b="0" i="0" u="none" strike="noStrike">
                          <a:solidFill>
                            <a:srgbClr val="000000"/>
                          </a:solidFill>
                          <a:effectLst/>
                          <a:latin typeface="Calibri" panose="020F0502020204030204" pitchFamily="34" charset="0"/>
                        </a:rPr>
                        <a:t>z prasy</a:t>
                      </a: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z </a:t>
                      </a:r>
                      <a:r>
                        <a:rPr lang="en-GB" sz="900" b="0" i="0" u="none" strike="noStrike" dirty="0" err="1">
                          <a:solidFill>
                            <a:srgbClr val="000000"/>
                          </a:solidFill>
                          <a:effectLst/>
                          <a:latin typeface="Calibri" panose="020F0502020204030204" pitchFamily="34" charset="0"/>
                        </a:rPr>
                        <a:t>radia</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od </a:t>
                      </a:r>
                      <a:r>
                        <a:rPr lang="en-GB" sz="900" b="0" i="0" u="none" strike="noStrike" dirty="0" err="1">
                          <a:solidFill>
                            <a:srgbClr val="000000"/>
                          </a:solidFill>
                          <a:effectLst/>
                          <a:latin typeface="Calibri" panose="020F0502020204030204" pitchFamily="34" charset="0"/>
                        </a:rPr>
                        <a:t>rodziny</a:t>
                      </a:r>
                      <a:r>
                        <a:rPr lang="en-GB" sz="900" b="0" i="0" u="none" strike="noStrike" dirty="0">
                          <a:solidFill>
                            <a:srgbClr val="000000"/>
                          </a:solidFill>
                          <a:effectLst/>
                          <a:latin typeface="Calibri" panose="020F0502020204030204" pitchFamily="34" charset="0"/>
                        </a:rPr>
                        <a:t>, </a:t>
                      </a:r>
                      <a:br>
                        <a:rPr lang="pl-PL" sz="900" b="0" i="0" u="none" strike="noStrike" dirty="0">
                          <a:solidFill>
                            <a:srgbClr val="000000"/>
                          </a:solidFill>
                          <a:effectLst/>
                          <a:latin typeface="Calibri" panose="020F0502020204030204" pitchFamily="34" charset="0"/>
                        </a:rPr>
                      </a:br>
                      <a:r>
                        <a:rPr lang="en-GB" sz="900" b="0" i="0" u="none" strike="noStrike" dirty="0" err="1">
                          <a:solidFill>
                            <a:srgbClr val="000000"/>
                          </a:solidFill>
                          <a:effectLst/>
                          <a:latin typeface="Calibri" panose="020F0502020204030204" pitchFamily="34" charset="0"/>
                        </a:rPr>
                        <a:t>znajomych</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aphicFrame>
        <p:nvGraphicFramePr>
          <p:cNvPr id="12" name="Tabela 11">
            <a:extLst>
              <a:ext uri="{FF2B5EF4-FFF2-40B4-BE49-F238E27FC236}">
                <a16:creationId xmlns:a16="http://schemas.microsoft.com/office/drawing/2014/main" id="{F666C4F5-BEC5-064D-2C11-DD4A36737FAB}"/>
              </a:ext>
            </a:extLst>
          </p:cNvPr>
          <p:cNvGraphicFramePr>
            <a:graphicFrameLocks noGrp="1"/>
          </p:cNvGraphicFramePr>
          <p:nvPr/>
        </p:nvGraphicFramePr>
        <p:xfrm>
          <a:off x="755573" y="4963517"/>
          <a:ext cx="7679908" cy="370840"/>
        </p:xfrm>
        <a:graphic>
          <a:graphicData uri="http://schemas.openxmlformats.org/drawingml/2006/table">
            <a:tbl>
              <a:tblPr firstRow="1" bandRow="1">
                <a:tableStyleId>{5C22544A-7EE6-4342-B048-85BDC9FD1C3A}</a:tableStyleId>
              </a:tblPr>
              <a:tblGrid>
                <a:gridCol w="1919977">
                  <a:extLst>
                    <a:ext uri="{9D8B030D-6E8A-4147-A177-3AD203B41FA5}">
                      <a16:colId xmlns:a16="http://schemas.microsoft.com/office/drawing/2014/main" val="1573727634"/>
                    </a:ext>
                  </a:extLst>
                </a:gridCol>
                <a:gridCol w="1919977">
                  <a:extLst>
                    <a:ext uri="{9D8B030D-6E8A-4147-A177-3AD203B41FA5}">
                      <a16:colId xmlns:a16="http://schemas.microsoft.com/office/drawing/2014/main" val="1442353255"/>
                    </a:ext>
                  </a:extLst>
                </a:gridCol>
                <a:gridCol w="1919977">
                  <a:extLst>
                    <a:ext uri="{9D8B030D-6E8A-4147-A177-3AD203B41FA5}">
                      <a16:colId xmlns:a16="http://schemas.microsoft.com/office/drawing/2014/main" val="279228112"/>
                    </a:ext>
                  </a:extLst>
                </a:gridCol>
                <a:gridCol w="1919977">
                  <a:extLst>
                    <a:ext uri="{9D8B030D-6E8A-4147-A177-3AD203B41FA5}">
                      <a16:colId xmlns:a16="http://schemas.microsoft.com/office/drawing/2014/main" val="678437236"/>
                    </a:ext>
                  </a:extLst>
                </a:gridCol>
              </a:tblGrid>
              <a:tr h="370840">
                <a:tc>
                  <a:txBody>
                    <a:bodyPr/>
                    <a:lstStyle/>
                    <a:p>
                      <a:pPr algn="ctr" fontAlgn="b"/>
                      <a:r>
                        <a:rPr lang="en-GB" sz="900" b="0" i="0" u="none" strike="noStrike">
                          <a:solidFill>
                            <a:srgbClr val="000000"/>
                          </a:solidFill>
                          <a:effectLst/>
                          <a:latin typeface="Calibri" panose="020F0502020204030204" pitchFamily="34" charset="0"/>
                        </a:rPr>
                        <a:t>z kampanii społecznych</a:t>
                      </a: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z </a:t>
                      </a:r>
                      <a:r>
                        <a:rPr lang="en-GB" sz="900" b="0" i="0" u="none" strike="noStrike" dirty="0" err="1">
                          <a:solidFill>
                            <a:srgbClr val="000000"/>
                          </a:solidFill>
                          <a:effectLst/>
                          <a:latin typeface="Calibri" panose="020F0502020204030204" pitchFamily="34" charset="0"/>
                        </a:rPr>
                        <a:t>książek</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z </a:t>
                      </a:r>
                      <a:r>
                        <a:rPr lang="en-GB" sz="900" b="0" i="0" u="none" strike="noStrike" dirty="0" err="1">
                          <a:solidFill>
                            <a:srgbClr val="000000"/>
                          </a:solidFill>
                          <a:effectLst/>
                          <a:latin typeface="Calibri" panose="020F0502020204030204" pitchFamily="34" charset="0"/>
                        </a:rPr>
                        <a:t>opakowań</a:t>
                      </a:r>
                      <a:r>
                        <a:rPr lang="en-GB" sz="900" b="0" i="0" u="none" strike="noStrike" dirty="0">
                          <a:solidFill>
                            <a:srgbClr val="000000"/>
                          </a:solidFill>
                          <a:effectLst/>
                          <a:latin typeface="Calibri" panose="020F0502020204030204" pitchFamily="34" charset="0"/>
                        </a:rPr>
                        <a:t> </a:t>
                      </a:r>
                      <a:r>
                        <a:rPr lang="en-GB" sz="900" b="0" i="0" u="none" strike="noStrike" dirty="0" err="1">
                          <a:solidFill>
                            <a:srgbClr val="000000"/>
                          </a:solidFill>
                          <a:effectLst/>
                          <a:latin typeface="Calibri" panose="020F0502020204030204" pitchFamily="34" charset="0"/>
                        </a:rPr>
                        <a:t>produktów</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900" b="0" i="0" u="none" strike="noStrike" dirty="0">
                          <a:solidFill>
                            <a:srgbClr val="000000"/>
                          </a:solidFill>
                          <a:effectLst/>
                          <a:latin typeface="Calibri" panose="020F0502020204030204" pitchFamily="34" charset="0"/>
                        </a:rPr>
                        <a:t>ze </a:t>
                      </a:r>
                      <a:r>
                        <a:rPr lang="en-GB" sz="900" b="0" i="0" u="none" strike="noStrike" dirty="0" err="1">
                          <a:solidFill>
                            <a:srgbClr val="000000"/>
                          </a:solidFill>
                          <a:effectLst/>
                          <a:latin typeface="Calibri" panose="020F0502020204030204" pitchFamily="34" charset="0"/>
                        </a:rPr>
                        <a:t>szkoły</a:t>
                      </a:r>
                      <a:r>
                        <a:rPr lang="en-GB" sz="900" b="0" i="0" u="none" strike="noStrike" dirty="0">
                          <a:solidFill>
                            <a:srgbClr val="000000"/>
                          </a:solidFill>
                          <a:effectLst/>
                          <a:latin typeface="Calibri" panose="020F0502020204030204" pitchFamily="34" charset="0"/>
                        </a:rPr>
                        <a:t>/</a:t>
                      </a:r>
                      <a:r>
                        <a:rPr lang="en-GB" sz="900" b="0" i="0" u="none" strike="noStrike" dirty="0" err="1">
                          <a:solidFill>
                            <a:srgbClr val="000000"/>
                          </a:solidFill>
                          <a:effectLst/>
                          <a:latin typeface="Calibri" panose="020F0502020204030204" pitchFamily="34" charset="0"/>
                        </a:rPr>
                        <a:t>uczelni</a:t>
                      </a:r>
                      <a:endParaRPr lang="en-GB" sz="9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pSp>
        <p:nvGrpSpPr>
          <p:cNvPr id="14" name="Grupa 13" descr="Źródła czerpania informacji o sprawach dotyczących środowiska naturalnego. TOP 3.&#10;&#10;Grafika przedstawia Internet: 72%.">
            <a:extLst>
              <a:ext uri="{FF2B5EF4-FFF2-40B4-BE49-F238E27FC236}">
                <a16:creationId xmlns:a16="http://schemas.microsoft.com/office/drawing/2014/main" id="{0F7E249A-017E-D4C3-5296-EFE8F12D640A}"/>
              </a:ext>
            </a:extLst>
          </p:cNvPr>
          <p:cNvGrpSpPr>
            <a:grpSpLocks noChangeAspect="1"/>
          </p:cNvGrpSpPr>
          <p:nvPr/>
        </p:nvGrpSpPr>
        <p:grpSpPr>
          <a:xfrm>
            <a:off x="1368350" y="3133950"/>
            <a:ext cx="288000" cy="249096"/>
            <a:chOff x="7180263" y="4591051"/>
            <a:chExt cx="787401" cy="681038"/>
          </a:xfrm>
          <a:solidFill>
            <a:schemeClr val="accent2">
              <a:lumMod val="75000"/>
            </a:schemeClr>
          </a:solidFill>
        </p:grpSpPr>
        <p:sp>
          <p:nvSpPr>
            <p:cNvPr id="15" name="Freeform 21">
              <a:extLst>
                <a:ext uri="{FF2B5EF4-FFF2-40B4-BE49-F238E27FC236}">
                  <a16:creationId xmlns:a16="http://schemas.microsoft.com/office/drawing/2014/main" id="{23F7E646-E750-0812-E24A-82FF4DACF2A1}"/>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8F177052-7818-7E99-7FB6-B57F6532A190}"/>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descr="Źródła czerpania informacji o sprawach dotyczących środowiska naturalnego. TOP 3.&#10;&#10;Grafika przedstawia telewizję: 65%.">
            <a:extLst>
              <a:ext uri="{FF2B5EF4-FFF2-40B4-BE49-F238E27FC236}">
                <a16:creationId xmlns:a16="http://schemas.microsoft.com/office/drawing/2014/main" id="{9CC346A2-34CD-E78B-DFD5-A8291534CB98}"/>
              </a:ext>
            </a:extLst>
          </p:cNvPr>
          <p:cNvGrpSpPr>
            <a:grpSpLocks noChangeAspect="1"/>
          </p:cNvGrpSpPr>
          <p:nvPr/>
        </p:nvGrpSpPr>
        <p:grpSpPr>
          <a:xfrm>
            <a:off x="2905462" y="3180321"/>
            <a:ext cx="288000" cy="188724"/>
            <a:chOff x="839788" y="2435225"/>
            <a:chExt cx="838200" cy="549275"/>
          </a:xfrm>
          <a:solidFill>
            <a:schemeClr val="accent2">
              <a:lumMod val="75000"/>
            </a:schemeClr>
          </a:solidFill>
        </p:grpSpPr>
        <p:sp>
          <p:nvSpPr>
            <p:cNvPr id="18" name="Freeform 83">
              <a:extLst>
                <a:ext uri="{FF2B5EF4-FFF2-40B4-BE49-F238E27FC236}">
                  <a16:creationId xmlns:a16="http://schemas.microsoft.com/office/drawing/2014/main" id="{1EFAA4F3-BE31-1B63-09DF-1C48DFD226F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84">
              <a:extLst>
                <a:ext uri="{FF2B5EF4-FFF2-40B4-BE49-F238E27FC236}">
                  <a16:creationId xmlns:a16="http://schemas.microsoft.com/office/drawing/2014/main" id="{C963E9DD-0894-7DEB-0228-2E4DEE6BFB75}"/>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85">
              <a:extLst>
                <a:ext uri="{FF2B5EF4-FFF2-40B4-BE49-F238E27FC236}">
                  <a16:creationId xmlns:a16="http://schemas.microsoft.com/office/drawing/2014/main" id="{EB617784-3F7B-ACC7-5DF6-93B4A3EB3A8E}"/>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6">
              <a:extLst>
                <a:ext uri="{FF2B5EF4-FFF2-40B4-BE49-F238E27FC236}">
                  <a16:creationId xmlns:a16="http://schemas.microsoft.com/office/drawing/2014/main" id="{2A5FB74B-FB09-53BA-0CDA-078A1F37BD83}"/>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2" name="Grupa 21" descr="Źródła czerpania informacji o sprawach dotyczących środowiska naturalnego. TOP 3.&#10;&#10;Grafika przedstawia prasę: 27%.">
            <a:extLst>
              <a:ext uri="{FF2B5EF4-FFF2-40B4-BE49-F238E27FC236}">
                <a16:creationId xmlns:a16="http://schemas.microsoft.com/office/drawing/2014/main" id="{34B28223-FBB1-0861-5F4E-F53D4671550F}"/>
              </a:ext>
            </a:extLst>
          </p:cNvPr>
          <p:cNvGrpSpPr>
            <a:grpSpLocks noChangeAspect="1"/>
          </p:cNvGrpSpPr>
          <p:nvPr/>
        </p:nvGrpSpPr>
        <p:grpSpPr>
          <a:xfrm>
            <a:off x="4461486" y="3165857"/>
            <a:ext cx="288000" cy="200348"/>
            <a:chOff x="2916238" y="2636837"/>
            <a:chExt cx="3383954" cy="2354055"/>
          </a:xfrm>
          <a:solidFill>
            <a:schemeClr val="accent2">
              <a:lumMod val="75000"/>
            </a:schemeClr>
          </a:solidFill>
        </p:grpSpPr>
        <p:grpSp>
          <p:nvGrpSpPr>
            <p:cNvPr id="23" name="Grupa 22">
              <a:extLst>
                <a:ext uri="{FF2B5EF4-FFF2-40B4-BE49-F238E27FC236}">
                  <a16:creationId xmlns:a16="http://schemas.microsoft.com/office/drawing/2014/main" id="{6B2B867E-7F27-B658-3873-218AEB2FF861}"/>
                </a:ext>
              </a:extLst>
            </p:cNvPr>
            <p:cNvGrpSpPr/>
            <p:nvPr/>
          </p:nvGrpSpPr>
          <p:grpSpPr>
            <a:xfrm>
              <a:off x="4534651" y="2636837"/>
              <a:ext cx="1765541" cy="2354055"/>
              <a:chOff x="4534651" y="2636837"/>
              <a:chExt cx="1765541" cy="2354055"/>
            </a:xfrm>
            <a:grpFill/>
          </p:grpSpPr>
          <p:sp>
            <p:nvSpPr>
              <p:cNvPr id="35" name="Freeform 5">
                <a:extLst>
                  <a:ext uri="{FF2B5EF4-FFF2-40B4-BE49-F238E27FC236}">
                    <a16:creationId xmlns:a16="http://schemas.microsoft.com/office/drawing/2014/main" id="{669CE966-62C2-AA94-9E53-5B639DFFE22A}"/>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36" name="Grupa 35">
                <a:extLst>
                  <a:ext uri="{FF2B5EF4-FFF2-40B4-BE49-F238E27FC236}">
                    <a16:creationId xmlns:a16="http://schemas.microsoft.com/office/drawing/2014/main" id="{C83972E8-1C93-FF52-678E-FFD002CD5B07}"/>
                  </a:ext>
                </a:extLst>
              </p:cNvPr>
              <p:cNvGrpSpPr/>
              <p:nvPr/>
            </p:nvGrpSpPr>
            <p:grpSpPr>
              <a:xfrm>
                <a:off x="4828908" y="2994149"/>
                <a:ext cx="1177034" cy="1597401"/>
                <a:chOff x="4828908" y="2994149"/>
                <a:chExt cx="1177034" cy="1597401"/>
              </a:xfrm>
              <a:grpFill/>
            </p:grpSpPr>
            <p:sp>
              <p:nvSpPr>
                <p:cNvPr id="37" name="Freeform 7">
                  <a:extLst>
                    <a:ext uri="{FF2B5EF4-FFF2-40B4-BE49-F238E27FC236}">
                      <a16:creationId xmlns:a16="http://schemas.microsoft.com/office/drawing/2014/main" id="{36E57A50-8609-C430-9CA2-01AA556D9805}"/>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8" name="Freeform 8">
                  <a:extLst>
                    <a:ext uri="{FF2B5EF4-FFF2-40B4-BE49-F238E27FC236}">
                      <a16:creationId xmlns:a16="http://schemas.microsoft.com/office/drawing/2014/main" id="{F3FC2E0B-96C2-5F41-83B5-4615D2442315}"/>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C1047828-22D6-1C74-E7F3-6E5BF0433B0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10">
                  <a:extLst>
                    <a:ext uri="{FF2B5EF4-FFF2-40B4-BE49-F238E27FC236}">
                      <a16:creationId xmlns:a16="http://schemas.microsoft.com/office/drawing/2014/main" id="{E22FCE81-D82D-48B1-DBF4-3ED3B208F965}"/>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11">
                  <a:extLst>
                    <a:ext uri="{FF2B5EF4-FFF2-40B4-BE49-F238E27FC236}">
                      <a16:creationId xmlns:a16="http://schemas.microsoft.com/office/drawing/2014/main" id="{BC912329-C5C8-024B-1C44-E6D3A364D60D}"/>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12">
                  <a:extLst>
                    <a:ext uri="{FF2B5EF4-FFF2-40B4-BE49-F238E27FC236}">
                      <a16:creationId xmlns:a16="http://schemas.microsoft.com/office/drawing/2014/main" id="{0993719A-0177-8BF4-4190-F80DFA1314E7}"/>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13">
                  <a:extLst>
                    <a:ext uri="{FF2B5EF4-FFF2-40B4-BE49-F238E27FC236}">
                      <a16:creationId xmlns:a16="http://schemas.microsoft.com/office/drawing/2014/main" id="{69934F24-357B-4AAC-57C2-53773B44D81E}"/>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14">
                  <a:extLst>
                    <a:ext uri="{FF2B5EF4-FFF2-40B4-BE49-F238E27FC236}">
                      <a16:creationId xmlns:a16="http://schemas.microsoft.com/office/drawing/2014/main" id="{C61C1350-E10C-DF60-0513-2700CFFCCA79}"/>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24" name="Grupa 23">
              <a:extLst>
                <a:ext uri="{FF2B5EF4-FFF2-40B4-BE49-F238E27FC236}">
                  <a16:creationId xmlns:a16="http://schemas.microsoft.com/office/drawing/2014/main" id="{A35357C1-2CFD-11FA-7C06-24E7C6AA2D7E}"/>
                </a:ext>
              </a:extLst>
            </p:cNvPr>
            <p:cNvGrpSpPr/>
            <p:nvPr/>
          </p:nvGrpSpPr>
          <p:grpSpPr>
            <a:xfrm>
              <a:off x="2916238" y="2636837"/>
              <a:ext cx="1765541" cy="2354055"/>
              <a:chOff x="2916238" y="2636837"/>
              <a:chExt cx="1765541" cy="2354055"/>
            </a:xfrm>
            <a:grpFill/>
          </p:grpSpPr>
          <p:sp>
            <p:nvSpPr>
              <p:cNvPr id="25" name="Freeform 6">
                <a:extLst>
                  <a:ext uri="{FF2B5EF4-FFF2-40B4-BE49-F238E27FC236}">
                    <a16:creationId xmlns:a16="http://schemas.microsoft.com/office/drawing/2014/main" id="{1671B39D-EFFE-0F95-F397-E4247E7A9528}"/>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26" name="Grupa 25">
                <a:extLst>
                  <a:ext uri="{FF2B5EF4-FFF2-40B4-BE49-F238E27FC236}">
                    <a16:creationId xmlns:a16="http://schemas.microsoft.com/office/drawing/2014/main" id="{43FE1902-0A8B-F082-BCCD-DB18D2D196ED}"/>
                  </a:ext>
                </a:extLst>
              </p:cNvPr>
              <p:cNvGrpSpPr/>
              <p:nvPr/>
            </p:nvGrpSpPr>
            <p:grpSpPr>
              <a:xfrm>
                <a:off x="3210495" y="2994149"/>
                <a:ext cx="1177034" cy="1597401"/>
                <a:chOff x="3210495" y="2994149"/>
                <a:chExt cx="1177034" cy="1597401"/>
              </a:xfrm>
              <a:grpFill/>
            </p:grpSpPr>
            <p:sp>
              <p:nvSpPr>
                <p:cNvPr id="27" name="Freeform 15">
                  <a:extLst>
                    <a:ext uri="{FF2B5EF4-FFF2-40B4-BE49-F238E27FC236}">
                      <a16:creationId xmlns:a16="http://schemas.microsoft.com/office/drawing/2014/main" id="{7D46A6DD-220B-F3C5-F678-BCEE29281B12}"/>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16">
                  <a:extLst>
                    <a:ext uri="{FF2B5EF4-FFF2-40B4-BE49-F238E27FC236}">
                      <a16:creationId xmlns:a16="http://schemas.microsoft.com/office/drawing/2014/main" id="{9ECD3B3E-B7ED-11A7-85FB-61E7EDE35513}"/>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17">
                  <a:extLst>
                    <a:ext uri="{FF2B5EF4-FFF2-40B4-BE49-F238E27FC236}">
                      <a16:creationId xmlns:a16="http://schemas.microsoft.com/office/drawing/2014/main" id="{5F37205E-9B65-5884-48D8-89F467FDADE2}"/>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18">
                  <a:extLst>
                    <a:ext uri="{FF2B5EF4-FFF2-40B4-BE49-F238E27FC236}">
                      <a16:creationId xmlns:a16="http://schemas.microsoft.com/office/drawing/2014/main" id="{BB44282D-457A-91D4-FA8A-DFEA7CF51DFF}"/>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1" name="Freeform 19">
                  <a:extLst>
                    <a:ext uri="{FF2B5EF4-FFF2-40B4-BE49-F238E27FC236}">
                      <a16:creationId xmlns:a16="http://schemas.microsoft.com/office/drawing/2014/main" id="{A8468BC9-48AA-8EA6-2529-C84379E6AAE4}"/>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2" name="Freeform 20">
                  <a:extLst>
                    <a:ext uri="{FF2B5EF4-FFF2-40B4-BE49-F238E27FC236}">
                      <a16:creationId xmlns:a16="http://schemas.microsoft.com/office/drawing/2014/main" id="{7CF44FBF-5DB1-9E63-9493-CA47B1938C7C}"/>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3" name="Freeform 21">
                  <a:extLst>
                    <a:ext uri="{FF2B5EF4-FFF2-40B4-BE49-F238E27FC236}">
                      <a16:creationId xmlns:a16="http://schemas.microsoft.com/office/drawing/2014/main" id="{6646EF36-3BE9-1921-2C8D-65DC23173791}"/>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4" name="Freeform 22">
                  <a:extLst>
                    <a:ext uri="{FF2B5EF4-FFF2-40B4-BE49-F238E27FC236}">
                      <a16:creationId xmlns:a16="http://schemas.microsoft.com/office/drawing/2014/main" id="{112B6371-87CF-0C7D-E7F9-4415040F3FD6}"/>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45" name="Grupa 44" descr="Źródła czerpania informacji o sprawach dotyczących środowiska naturalnego.&#10;&#10;Grafika przedstawia radio: 27%.">
            <a:extLst>
              <a:ext uri="{FF2B5EF4-FFF2-40B4-BE49-F238E27FC236}">
                <a16:creationId xmlns:a16="http://schemas.microsoft.com/office/drawing/2014/main" id="{17AE5B49-9044-B69A-A1A2-9748BBD0F12C}"/>
              </a:ext>
            </a:extLst>
          </p:cNvPr>
          <p:cNvGrpSpPr>
            <a:grpSpLocks noChangeAspect="1"/>
          </p:cNvGrpSpPr>
          <p:nvPr/>
        </p:nvGrpSpPr>
        <p:grpSpPr>
          <a:xfrm>
            <a:off x="6005127" y="3134118"/>
            <a:ext cx="288000" cy="232156"/>
            <a:chOff x="5491163" y="3295650"/>
            <a:chExt cx="728662" cy="587375"/>
          </a:xfrm>
          <a:solidFill>
            <a:srgbClr val="CDCDCD"/>
          </a:solidFill>
        </p:grpSpPr>
        <p:sp>
          <p:nvSpPr>
            <p:cNvPr id="46" name="Freeform 6">
              <a:extLst>
                <a:ext uri="{FF2B5EF4-FFF2-40B4-BE49-F238E27FC236}">
                  <a16:creationId xmlns:a16="http://schemas.microsoft.com/office/drawing/2014/main" id="{B5779946-225B-04D7-55A6-01C97CBEF62E}"/>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7">
              <a:extLst>
                <a:ext uri="{FF2B5EF4-FFF2-40B4-BE49-F238E27FC236}">
                  <a16:creationId xmlns:a16="http://schemas.microsoft.com/office/drawing/2014/main" id="{40F1F97F-3A9F-D89C-788A-DA31BA725C37}"/>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8">
              <a:extLst>
                <a:ext uri="{FF2B5EF4-FFF2-40B4-BE49-F238E27FC236}">
                  <a16:creationId xmlns:a16="http://schemas.microsoft.com/office/drawing/2014/main" id="{4761AC3B-D229-8751-22A0-75E5F2C9F079}"/>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Źródła czerpania informacji o sprawach dotyczących środowiska naturalnego.&#10;&#10;Grafika przedstawia rodzinę i znajomych: 12%.">
            <a:extLst>
              <a:ext uri="{FF2B5EF4-FFF2-40B4-BE49-F238E27FC236}">
                <a16:creationId xmlns:a16="http://schemas.microsoft.com/office/drawing/2014/main" id="{7CB10B59-909B-33E5-0684-7C080008F2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567364" y="3094020"/>
            <a:ext cx="288000" cy="288000"/>
          </a:xfrm>
          <a:prstGeom prst="rect">
            <a:avLst/>
          </a:prstGeom>
        </p:spPr>
      </p:pic>
      <p:grpSp>
        <p:nvGrpSpPr>
          <p:cNvPr id="50" name="Grupa 49" descr="Źródła czerpania informacji o sprawach dotyczących środowiska naturalnego.&#10;&#10;Grafika przedstawia  kampanie społeczne: 2%.">
            <a:extLst>
              <a:ext uri="{FF2B5EF4-FFF2-40B4-BE49-F238E27FC236}">
                <a16:creationId xmlns:a16="http://schemas.microsoft.com/office/drawing/2014/main" id="{3F74BCE7-D683-D405-A21C-71A2D810A53B}"/>
              </a:ext>
            </a:extLst>
          </p:cNvPr>
          <p:cNvGrpSpPr>
            <a:grpSpLocks noChangeAspect="1"/>
          </p:cNvGrpSpPr>
          <p:nvPr/>
        </p:nvGrpSpPr>
        <p:grpSpPr>
          <a:xfrm>
            <a:off x="1621853" y="4781772"/>
            <a:ext cx="288000" cy="237292"/>
            <a:chOff x="2603500" y="5721350"/>
            <a:chExt cx="1379538" cy="1136650"/>
          </a:xfrm>
          <a:solidFill>
            <a:srgbClr val="CDCDCD"/>
          </a:solidFill>
        </p:grpSpPr>
        <p:sp>
          <p:nvSpPr>
            <p:cNvPr id="51" name="Freeform 37">
              <a:extLst>
                <a:ext uri="{FF2B5EF4-FFF2-40B4-BE49-F238E27FC236}">
                  <a16:creationId xmlns:a16="http://schemas.microsoft.com/office/drawing/2014/main" id="{A7569138-3EF1-CA96-5842-4EF065B38FFD}"/>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38">
              <a:extLst>
                <a:ext uri="{FF2B5EF4-FFF2-40B4-BE49-F238E27FC236}">
                  <a16:creationId xmlns:a16="http://schemas.microsoft.com/office/drawing/2014/main" id="{E95B1AEE-89A6-7683-A972-713A7FF231DB}"/>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63">
              <a:extLst>
                <a:ext uri="{FF2B5EF4-FFF2-40B4-BE49-F238E27FC236}">
                  <a16:creationId xmlns:a16="http://schemas.microsoft.com/office/drawing/2014/main" id="{083A820F-ECD6-5DA7-23DD-0632215F492C}"/>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64">
              <a:extLst>
                <a:ext uri="{FF2B5EF4-FFF2-40B4-BE49-F238E27FC236}">
                  <a16:creationId xmlns:a16="http://schemas.microsoft.com/office/drawing/2014/main" id="{C094096B-A9F4-BBE6-70FC-9E3DFCBB9E1A}"/>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5" name="Grafika 54" descr="Źródła czerpania informacji o sprawach dotyczących środowiska naturalnego.&#10;&#10;Grafika przedstawia książki: 3%.">
            <a:extLst>
              <a:ext uri="{FF2B5EF4-FFF2-40B4-BE49-F238E27FC236}">
                <a16:creationId xmlns:a16="http://schemas.microsoft.com/office/drawing/2014/main" id="{83D7AC19-658D-0C5F-BC2B-21AD7C91EEB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496658" y="4763531"/>
            <a:ext cx="288000" cy="288000"/>
          </a:xfrm>
          <a:prstGeom prst="rect">
            <a:avLst/>
          </a:prstGeom>
        </p:spPr>
      </p:pic>
      <p:pic>
        <p:nvPicPr>
          <p:cNvPr id="56" name="Grafika 55" descr="Źródła czerpania informacji o sprawach dotyczących środowiska naturalnego.&#10;&#10;Grafika przedstawia szkoły i uczelnie: 2%.">
            <a:extLst>
              <a:ext uri="{FF2B5EF4-FFF2-40B4-BE49-F238E27FC236}">
                <a16:creationId xmlns:a16="http://schemas.microsoft.com/office/drawing/2014/main" id="{993BFBE8-C231-A28A-CE9F-82BA38CE216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28722" y="4780618"/>
            <a:ext cx="324000" cy="324000"/>
          </a:xfrm>
          <a:prstGeom prst="rect">
            <a:avLst/>
          </a:prstGeom>
        </p:spPr>
      </p:pic>
      <p:pic>
        <p:nvPicPr>
          <p:cNvPr id="57" name="Grafika 56" descr="Pudełko z wypełnieniem pełnym">
            <a:extLst>
              <a:ext uri="{FF2B5EF4-FFF2-40B4-BE49-F238E27FC236}">
                <a16:creationId xmlns:a16="http://schemas.microsoft.com/office/drawing/2014/main" id="{DD7362E3-06E8-24F3-CEC4-6D857859B2A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371463" y="4754006"/>
            <a:ext cx="288000" cy="288000"/>
          </a:xfrm>
          <a:prstGeom prst="rect">
            <a:avLst/>
          </a:prstGeom>
        </p:spPr>
      </p:pic>
      <p:sp>
        <p:nvSpPr>
          <p:cNvPr id="62" name="pole tekstowe 61">
            <a:extLst>
              <a:ext uri="{FF2B5EF4-FFF2-40B4-BE49-F238E27FC236}">
                <a16:creationId xmlns:a16="http://schemas.microsoft.com/office/drawing/2014/main" id="{538243A8-6B7B-C430-E9E1-DD798564BDA5}"/>
              </a:ext>
            </a:extLst>
          </p:cNvPr>
          <p:cNvSpPr txBox="1"/>
          <p:nvPr/>
        </p:nvSpPr>
        <p:spPr>
          <a:xfrm>
            <a:off x="315397" y="5385220"/>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a:t>
            </a:r>
          </a:p>
        </p:txBody>
      </p:sp>
      <p:sp>
        <p:nvSpPr>
          <p:cNvPr id="63" name="Symbol zastępczy tekstu 7">
            <a:extLst>
              <a:ext uri="{FF2B5EF4-FFF2-40B4-BE49-F238E27FC236}">
                <a16:creationId xmlns:a16="http://schemas.microsoft.com/office/drawing/2014/main" id="{0B1AD2E8-5780-12AD-27EF-5C7799054E54}"/>
              </a:ext>
            </a:extLst>
          </p:cNvPr>
          <p:cNvSpPr>
            <a:spLocks noGrp="1"/>
          </p:cNvSpPr>
          <p:nvPr>
            <p:ph type="body" sz="quarter" idx="12"/>
          </p:nvPr>
        </p:nvSpPr>
        <p:spPr>
          <a:xfrm>
            <a:off x="333053" y="5517255"/>
            <a:ext cx="8487418" cy="394973"/>
          </a:xfrm>
        </p:spPr>
        <p:txBody>
          <a:bodyPr/>
          <a:lstStyle/>
          <a:p>
            <a:r>
              <a:rPr lang="pl-PL" dirty="0">
                <a:solidFill>
                  <a:schemeClr val="bg1">
                    <a:lumMod val="75000"/>
                  </a:schemeClr>
                </a:solidFill>
              </a:rPr>
              <a:t>Odpowiadający: wszyscy badani, n=1000. Ze względu na wiek: 15-24 lat n=29, 25-34 lat n=246, 35-44 lat n=211, 45-59 lat n=211, 60 i więcej lat n=303. </a:t>
            </a:r>
          </a:p>
        </p:txBody>
      </p:sp>
      <p:grpSp>
        <p:nvGrpSpPr>
          <p:cNvPr id="64" name="Grupa 63">
            <a:extLst>
              <a:ext uri="{FF2B5EF4-FFF2-40B4-BE49-F238E27FC236}">
                <a16:creationId xmlns:a16="http://schemas.microsoft.com/office/drawing/2014/main" id="{BA29E700-F589-7B44-CCBC-1D98D16B00AF}"/>
              </a:ext>
            </a:extLst>
          </p:cNvPr>
          <p:cNvGrpSpPr/>
          <p:nvPr/>
        </p:nvGrpSpPr>
        <p:grpSpPr>
          <a:xfrm>
            <a:off x="8034091" y="1438569"/>
            <a:ext cx="504000" cy="540000"/>
            <a:chOff x="6299205" y="3543307"/>
            <a:chExt cx="558800" cy="673091"/>
          </a:xfrm>
          <a:solidFill>
            <a:schemeClr val="tx2"/>
          </a:solidFill>
        </p:grpSpPr>
        <p:sp>
          <p:nvSpPr>
            <p:cNvPr id="65" name="Freeform 32">
              <a:extLst>
                <a:ext uri="{FF2B5EF4-FFF2-40B4-BE49-F238E27FC236}">
                  <a16:creationId xmlns:a16="http://schemas.microsoft.com/office/drawing/2014/main" id="{F893E322-1615-C795-4199-FEFBD2806BA7}"/>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6" name="Freeform 33">
              <a:extLst>
                <a:ext uri="{FF2B5EF4-FFF2-40B4-BE49-F238E27FC236}">
                  <a16:creationId xmlns:a16="http://schemas.microsoft.com/office/drawing/2014/main" id="{97A5E54D-2B31-294E-079C-652FE4338416}"/>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rgbClr val="367F36"/>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7" name="Freeform 34">
              <a:extLst>
                <a:ext uri="{FF2B5EF4-FFF2-40B4-BE49-F238E27FC236}">
                  <a16:creationId xmlns:a16="http://schemas.microsoft.com/office/drawing/2014/main" id="{5219B470-B6C5-A837-A5CC-03ED16A4F4FA}"/>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8" name="Freeform 35">
              <a:extLst>
                <a:ext uri="{FF2B5EF4-FFF2-40B4-BE49-F238E27FC236}">
                  <a16:creationId xmlns:a16="http://schemas.microsoft.com/office/drawing/2014/main" id="{42562EA9-AFAB-29DC-E93C-9C72DC5AC8C7}"/>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9" name="Freeform 36">
              <a:extLst>
                <a:ext uri="{FF2B5EF4-FFF2-40B4-BE49-F238E27FC236}">
                  <a16:creationId xmlns:a16="http://schemas.microsoft.com/office/drawing/2014/main" id="{0171FA14-34B7-DD49-1950-205E6718C521}"/>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70" name="Freeform 37">
              <a:extLst>
                <a:ext uri="{FF2B5EF4-FFF2-40B4-BE49-F238E27FC236}">
                  <a16:creationId xmlns:a16="http://schemas.microsoft.com/office/drawing/2014/main" id="{32600977-EED9-06B6-F3D8-951EDF03A5C3}"/>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5" name="Symbol zastępczy tekstu 7">
            <a:extLst>
              <a:ext uri="{FF2B5EF4-FFF2-40B4-BE49-F238E27FC236}">
                <a16:creationId xmlns:a16="http://schemas.microsoft.com/office/drawing/2014/main" id="{F87B8820-FAFC-0DC7-1443-313FAF11AD8B}"/>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67340875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P6. Skąd, na ogół, dowiaduje się Pan(i) o sprawach dotyczących środowiska naturalnego? Proszę podać maksymalnie trzy główne źródła informacji.</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088484860"/>
              </p:ext>
            </p:extLst>
          </p:nvPr>
        </p:nvGraphicFramePr>
        <p:xfrm>
          <a:off x="322023" y="1429401"/>
          <a:ext cx="8199183" cy="16549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2876267490"/>
              </p:ext>
            </p:extLst>
          </p:nvPr>
        </p:nvGraphicFramePr>
        <p:xfrm>
          <a:off x="333052" y="3429000"/>
          <a:ext cx="8199183" cy="1395100"/>
        </p:xfrm>
        <a:graphic>
          <a:graphicData uri="http://schemas.openxmlformats.org/drawingml/2006/chart">
            <c:chart xmlns:c="http://schemas.openxmlformats.org/drawingml/2006/chart" xmlns:r="http://schemas.openxmlformats.org/officeDocument/2006/relationships" r:id="rId4"/>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4" name="Tabela 11">
            <a:extLst>
              <a:ext uri="{FF2B5EF4-FFF2-40B4-BE49-F238E27FC236}">
                <a16:creationId xmlns:a16="http://schemas.microsoft.com/office/drawing/2014/main" id="{12CB7C16-DD07-AE25-0E10-1E9CEDD687FA}"/>
              </a:ext>
            </a:extLst>
          </p:cNvPr>
          <p:cNvGraphicFramePr>
            <a:graphicFrameLocks noGrp="1"/>
          </p:cNvGraphicFramePr>
          <p:nvPr>
            <p:extLst>
              <p:ext uri="{D42A27DB-BD31-4B8C-83A1-F6EECF244321}">
                <p14:modId xmlns:p14="http://schemas.microsoft.com/office/powerpoint/2010/main" val="628151925"/>
              </p:ext>
            </p:extLst>
          </p:nvPr>
        </p:nvGraphicFramePr>
        <p:xfrm>
          <a:off x="691885" y="3325058"/>
          <a:ext cx="7743596" cy="370840"/>
        </p:xfrm>
        <a:graphic>
          <a:graphicData uri="http://schemas.openxmlformats.org/drawingml/2006/table">
            <a:tbl>
              <a:tblPr firstRow="1" bandRow="1">
                <a:tableStyleId>{5C22544A-7EE6-4342-B048-85BDC9FD1C3A}</a:tableStyleId>
              </a:tblPr>
              <a:tblGrid>
                <a:gridCol w="1565197">
                  <a:extLst>
                    <a:ext uri="{9D8B030D-6E8A-4147-A177-3AD203B41FA5}">
                      <a16:colId xmlns:a16="http://schemas.microsoft.com/office/drawing/2014/main" val="1573727634"/>
                    </a:ext>
                  </a:extLst>
                </a:gridCol>
                <a:gridCol w="1565197">
                  <a:extLst>
                    <a:ext uri="{9D8B030D-6E8A-4147-A177-3AD203B41FA5}">
                      <a16:colId xmlns:a16="http://schemas.microsoft.com/office/drawing/2014/main" val="1442353255"/>
                    </a:ext>
                  </a:extLst>
                </a:gridCol>
                <a:gridCol w="1565197">
                  <a:extLst>
                    <a:ext uri="{9D8B030D-6E8A-4147-A177-3AD203B41FA5}">
                      <a16:colId xmlns:a16="http://schemas.microsoft.com/office/drawing/2014/main" val="279228112"/>
                    </a:ext>
                  </a:extLst>
                </a:gridCol>
                <a:gridCol w="1565197">
                  <a:extLst>
                    <a:ext uri="{9D8B030D-6E8A-4147-A177-3AD203B41FA5}">
                      <a16:colId xmlns:a16="http://schemas.microsoft.com/office/drawing/2014/main" val="678437236"/>
                    </a:ext>
                  </a:extLst>
                </a:gridCol>
                <a:gridCol w="1482808">
                  <a:extLst>
                    <a:ext uri="{9D8B030D-6E8A-4147-A177-3AD203B41FA5}">
                      <a16:colId xmlns:a16="http://schemas.microsoft.com/office/drawing/2014/main" val="3564274439"/>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Internetu</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telewizji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a:solidFill>
                            <a:srgbClr val="000000"/>
                          </a:solidFill>
                          <a:effectLst/>
                          <a:latin typeface="Calibri" panose="020F0502020204030204" pitchFamily="34" charset="0"/>
                        </a:rPr>
                        <a:t>z prasy</a:t>
                      </a: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radia</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od </a:t>
                      </a:r>
                      <a:r>
                        <a:rPr lang="en-GB" sz="1000" b="0" i="0" u="none" strike="noStrike" dirty="0" err="1">
                          <a:solidFill>
                            <a:srgbClr val="000000"/>
                          </a:solidFill>
                          <a:effectLst/>
                          <a:latin typeface="Calibri" panose="020F0502020204030204" pitchFamily="34" charset="0"/>
                        </a:rPr>
                        <a:t>rodziny</a:t>
                      </a:r>
                      <a:r>
                        <a:rPr lang="en-GB" sz="1000" b="0" i="0" u="none" strike="noStrike" dirty="0">
                          <a:solidFill>
                            <a:srgbClr val="000000"/>
                          </a:solidFill>
                          <a:effectLst/>
                          <a:latin typeface="Calibri" panose="020F0502020204030204" pitchFamily="34" charset="0"/>
                        </a:rPr>
                        <a:t>, </a:t>
                      </a:r>
                      <a:br>
                        <a:rPr lang="pl-PL" sz="1000" b="0" i="0" u="none" strike="noStrike" dirty="0">
                          <a:solidFill>
                            <a:srgbClr val="000000"/>
                          </a:solidFill>
                          <a:effectLst/>
                          <a:latin typeface="Calibri" panose="020F0502020204030204" pitchFamily="34" charset="0"/>
                        </a:rPr>
                      </a:br>
                      <a:r>
                        <a:rPr lang="en-GB" sz="1000" b="0" i="0" u="none" strike="noStrike" dirty="0" err="1">
                          <a:solidFill>
                            <a:srgbClr val="000000"/>
                          </a:solidFill>
                          <a:effectLst/>
                          <a:latin typeface="Calibri" panose="020F0502020204030204" pitchFamily="34" charset="0"/>
                        </a:rPr>
                        <a:t>znajomych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aphicFrame>
        <p:nvGraphicFramePr>
          <p:cNvPr id="12" name="Tabela 11">
            <a:extLst>
              <a:ext uri="{FF2B5EF4-FFF2-40B4-BE49-F238E27FC236}">
                <a16:creationId xmlns:a16="http://schemas.microsoft.com/office/drawing/2014/main" id="{F666C4F5-BEC5-064D-2C11-DD4A36737FAB}"/>
              </a:ext>
            </a:extLst>
          </p:cNvPr>
          <p:cNvGraphicFramePr>
            <a:graphicFrameLocks noGrp="1"/>
          </p:cNvGraphicFramePr>
          <p:nvPr>
            <p:extLst>
              <p:ext uri="{D42A27DB-BD31-4B8C-83A1-F6EECF244321}">
                <p14:modId xmlns:p14="http://schemas.microsoft.com/office/powerpoint/2010/main" val="1499337412"/>
              </p:ext>
            </p:extLst>
          </p:nvPr>
        </p:nvGraphicFramePr>
        <p:xfrm>
          <a:off x="755573" y="4963517"/>
          <a:ext cx="7679908" cy="370840"/>
        </p:xfrm>
        <a:graphic>
          <a:graphicData uri="http://schemas.openxmlformats.org/drawingml/2006/table">
            <a:tbl>
              <a:tblPr firstRow="1" bandRow="1">
                <a:tableStyleId>{5C22544A-7EE6-4342-B048-85BDC9FD1C3A}</a:tableStyleId>
              </a:tblPr>
              <a:tblGrid>
                <a:gridCol w="1919977">
                  <a:extLst>
                    <a:ext uri="{9D8B030D-6E8A-4147-A177-3AD203B41FA5}">
                      <a16:colId xmlns:a16="http://schemas.microsoft.com/office/drawing/2014/main" val="1573727634"/>
                    </a:ext>
                  </a:extLst>
                </a:gridCol>
                <a:gridCol w="1919977">
                  <a:extLst>
                    <a:ext uri="{9D8B030D-6E8A-4147-A177-3AD203B41FA5}">
                      <a16:colId xmlns:a16="http://schemas.microsoft.com/office/drawing/2014/main" val="1442353255"/>
                    </a:ext>
                  </a:extLst>
                </a:gridCol>
                <a:gridCol w="1919977">
                  <a:extLst>
                    <a:ext uri="{9D8B030D-6E8A-4147-A177-3AD203B41FA5}">
                      <a16:colId xmlns:a16="http://schemas.microsoft.com/office/drawing/2014/main" val="279228112"/>
                    </a:ext>
                  </a:extLst>
                </a:gridCol>
                <a:gridCol w="1919977">
                  <a:extLst>
                    <a:ext uri="{9D8B030D-6E8A-4147-A177-3AD203B41FA5}">
                      <a16:colId xmlns:a16="http://schemas.microsoft.com/office/drawing/2014/main" val="678437236"/>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kampanii</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społecznych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książek</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opakowań</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produktów</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ze </a:t>
                      </a:r>
                      <a:r>
                        <a:rPr lang="en-GB" sz="1000" b="0" i="0" u="none" strike="noStrike" dirty="0" err="1">
                          <a:solidFill>
                            <a:srgbClr val="000000"/>
                          </a:solidFill>
                          <a:effectLst/>
                          <a:latin typeface="Calibri" panose="020F0502020204030204" pitchFamily="34" charset="0"/>
                        </a:rPr>
                        <a:t>szkoły</a:t>
                      </a:r>
                      <a:r>
                        <a:rPr lang="en-GB" sz="1000" b="0" i="0" u="none" strike="noStrike" dirty="0">
                          <a:solidFill>
                            <a:srgbClr val="000000"/>
                          </a:solidFill>
                          <a:effectLst/>
                          <a:latin typeface="Calibri" panose="020F0502020204030204" pitchFamily="34" charset="0"/>
                        </a:rPr>
                        <a:t>/</a:t>
                      </a:r>
                      <a:r>
                        <a:rPr lang="en-GB" sz="1000" b="0" i="0" u="none" strike="noStrike" dirty="0" err="1">
                          <a:solidFill>
                            <a:srgbClr val="000000"/>
                          </a:solidFill>
                          <a:effectLst/>
                          <a:latin typeface="Calibri" panose="020F0502020204030204" pitchFamily="34" charset="0"/>
                        </a:rPr>
                        <a:t>uczelni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pSp>
        <p:nvGrpSpPr>
          <p:cNvPr id="14" name="Grupa 13" descr="Źródła czerpania informacji o sprawach dotyczących środowiska naturalnego. TOP 3.&#10;&#10;Grafika przedstawia Internet: 72%.">
            <a:extLst>
              <a:ext uri="{FF2B5EF4-FFF2-40B4-BE49-F238E27FC236}">
                <a16:creationId xmlns:a16="http://schemas.microsoft.com/office/drawing/2014/main" id="{0F7E249A-017E-D4C3-5296-EFE8F12D640A}"/>
              </a:ext>
            </a:extLst>
          </p:cNvPr>
          <p:cNvGrpSpPr>
            <a:grpSpLocks noChangeAspect="1"/>
          </p:cNvGrpSpPr>
          <p:nvPr/>
        </p:nvGrpSpPr>
        <p:grpSpPr>
          <a:xfrm>
            <a:off x="1368350" y="3133950"/>
            <a:ext cx="288000" cy="249096"/>
            <a:chOff x="7180263" y="4591051"/>
            <a:chExt cx="787401" cy="681038"/>
          </a:xfrm>
          <a:solidFill>
            <a:schemeClr val="accent2">
              <a:lumMod val="75000"/>
            </a:schemeClr>
          </a:solidFill>
        </p:grpSpPr>
        <p:sp>
          <p:nvSpPr>
            <p:cNvPr id="15" name="Freeform 21">
              <a:extLst>
                <a:ext uri="{FF2B5EF4-FFF2-40B4-BE49-F238E27FC236}">
                  <a16:creationId xmlns:a16="http://schemas.microsoft.com/office/drawing/2014/main" id="{23F7E646-E750-0812-E24A-82FF4DACF2A1}"/>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8F177052-7818-7E99-7FB6-B57F6532A190}"/>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descr="Źródła czerpania informacji o sprawach dotyczących środowiska naturalnego. TOP 3.&#10;&#10;Grafika przedstawia telewizję: 65%.">
            <a:extLst>
              <a:ext uri="{FF2B5EF4-FFF2-40B4-BE49-F238E27FC236}">
                <a16:creationId xmlns:a16="http://schemas.microsoft.com/office/drawing/2014/main" id="{9CC346A2-34CD-E78B-DFD5-A8291534CB98}"/>
              </a:ext>
            </a:extLst>
          </p:cNvPr>
          <p:cNvGrpSpPr>
            <a:grpSpLocks noChangeAspect="1"/>
          </p:cNvGrpSpPr>
          <p:nvPr/>
        </p:nvGrpSpPr>
        <p:grpSpPr>
          <a:xfrm>
            <a:off x="2905462" y="3180321"/>
            <a:ext cx="288000" cy="188724"/>
            <a:chOff x="839788" y="2435225"/>
            <a:chExt cx="838200" cy="549275"/>
          </a:xfrm>
          <a:solidFill>
            <a:schemeClr val="accent2">
              <a:lumMod val="75000"/>
            </a:schemeClr>
          </a:solidFill>
        </p:grpSpPr>
        <p:sp>
          <p:nvSpPr>
            <p:cNvPr id="18" name="Freeform 83">
              <a:extLst>
                <a:ext uri="{FF2B5EF4-FFF2-40B4-BE49-F238E27FC236}">
                  <a16:creationId xmlns:a16="http://schemas.microsoft.com/office/drawing/2014/main" id="{1EFAA4F3-BE31-1B63-09DF-1C48DFD226F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84">
              <a:extLst>
                <a:ext uri="{FF2B5EF4-FFF2-40B4-BE49-F238E27FC236}">
                  <a16:creationId xmlns:a16="http://schemas.microsoft.com/office/drawing/2014/main" id="{C963E9DD-0894-7DEB-0228-2E4DEE6BFB75}"/>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85">
              <a:extLst>
                <a:ext uri="{FF2B5EF4-FFF2-40B4-BE49-F238E27FC236}">
                  <a16:creationId xmlns:a16="http://schemas.microsoft.com/office/drawing/2014/main" id="{EB617784-3F7B-ACC7-5DF6-93B4A3EB3A8E}"/>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6">
              <a:extLst>
                <a:ext uri="{FF2B5EF4-FFF2-40B4-BE49-F238E27FC236}">
                  <a16:creationId xmlns:a16="http://schemas.microsoft.com/office/drawing/2014/main" id="{2A5FB74B-FB09-53BA-0CDA-078A1F37BD83}"/>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2" name="Grupa 21" descr="Źródła czerpania informacji o sprawach dotyczących środowiska naturalnego. TOP 3.&#10;&#10;Grafika przedstawia prasę: 27%.">
            <a:extLst>
              <a:ext uri="{FF2B5EF4-FFF2-40B4-BE49-F238E27FC236}">
                <a16:creationId xmlns:a16="http://schemas.microsoft.com/office/drawing/2014/main" id="{34B28223-FBB1-0861-5F4E-F53D4671550F}"/>
              </a:ext>
            </a:extLst>
          </p:cNvPr>
          <p:cNvGrpSpPr>
            <a:grpSpLocks noChangeAspect="1"/>
          </p:cNvGrpSpPr>
          <p:nvPr/>
        </p:nvGrpSpPr>
        <p:grpSpPr>
          <a:xfrm>
            <a:off x="4461486" y="3165857"/>
            <a:ext cx="288000" cy="200348"/>
            <a:chOff x="2916238" y="2636837"/>
            <a:chExt cx="3383954" cy="2354055"/>
          </a:xfrm>
          <a:solidFill>
            <a:schemeClr val="accent2">
              <a:lumMod val="75000"/>
            </a:schemeClr>
          </a:solidFill>
        </p:grpSpPr>
        <p:grpSp>
          <p:nvGrpSpPr>
            <p:cNvPr id="23" name="Grupa 22">
              <a:extLst>
                <a:ext uri="{FF2B5EF4-FFF2-40B4-BE49-F238E27FC236}">
                  <a16:creationId xmlns:a16="http://schemas.microsoft.com/office/drawing/2014/main" id="{6B2B867E-7F27-B658-3873-218AEB2FF861}"/>
                </a:ext>
              </a:extLst>
            </p:cNvPr>
            <p:cNvGrpSpPr/>
            <p:nvPr/>
          </p:nvGrpSpPr>
          <p:grpSpPr>
            <a:xfrm>
              <a:off x="4534651" y="2636837"/>
              <a:ext cx="1765541" cy="2354055"/>
              <a:chOff x="4534651" y="2636837"/>
              <a:chExt cx="1765541" cy="2354055"/>
            </a:xfrm>
            <a:grpFill/>
          </p:grpSpPr>
          <p:sp>
            <p:nvSpPr>
              <p:cNvPr id="35" name="Freeform 5">
                <a:extLst>
                  <a:ext uri="{FF2B5EF4-FFF2-40B4-BE49-F238E27FC236}">
                    <a16:creationId xmlns:a16="http://schemas.microsoft.com/office/drawing/2014/main" id="{669CE966-62C2-AA94-9E53-5B639DFFE22A}"/>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36" name="Grupa 35">
                <a:extLst>
                  <a:ext uri="{FF2B5EF4-FFF2-40B4-BE49-F238E27FC236}">
                    <a16:creationId xmlns:a16="http://schemas.microsoft.com/office/drawing/2014/main" id="{C83972E8-1C93-FF52-678E-FFD002CD5B07}"/>
                  </a:ext>
                </a:extLst>
              </p:cNvPr>
              <p:cNvGrpSpPr/>
              <p:nvPr/>
            </p:nvGrpSpPr>
            <p:grpSpPr>
              <a:xfrm>
                <a:off x="4828908" y="2994149"/>
                <a:ext cx="1177034" cy="1597401"/>
                <a:chOff x="4828908" y="2994149"/>
                <a:chExt cx="1177034" cy="1597401"/>
              </a:xfrm>
              <a:grpFill/>
            </p:grpSpPr>
            <p:sp>
              <p:nvSpPr>
                <p:cNvPr id="37" name="Freeform 7">
                  <a:extLst>
                    <a:ext uri="{FF2B5EF4-FFF2-40B4-BE49-F238E27FC236}">
                      <a16:creationId xmlns:a16="http://schemas.microsoft.com/office/drawing/2014/main" id="{36E57A50-8609-C430-9CA2-01AA556D9805}"/>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8" name="Freeform 8">
                  <a:extLst>
                    <a:ext uri="{FF2B5EF4-FFF2-40B4-BE49-F238E27FC236}">
                      <a16:creationId xmlns:a16="http://schemas.microsoft.com/office/drawing/2014/main" id="{F3FC2E0B-96C2-5F41-83B5-4615D2442315}"/>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C1047828-22D6-1C74-E7F3-6E5BF0433B0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10">
                  <a:extLst>
                    <a:ext uri="{FF2B5EF4-FFF2-40B4-BE49-F238E27FC236}">
                      <a16:creationId xmlns:a16="http://schemas.microsoft.com/office/drawing/2014/main" id="{E22FCE81-D82D-48B1-DBF4-3ED3B208F965}"/>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11">
                  <a:extLst>
                    <a:ext uri="{FF2B5EF4-FFF2-40B4-BE49-F238E27FC236}">
                      <a16:creationId xmlns:a16="http://schemas.microsoft.com/office/drawing/2014/main" id="{BC912329-C5C8-024B-1C44-E6D3A364D60D}"/>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12">
                  <a:extLst>
                    <a:ext uri="{FF2B5EF4-FFF2-40B4-BE49-F238E27FC236}">
                      <a16:creationId xmlns:a16="http://schemas.microsoft.com/office/drawing/2014/main" id="{0993719A-0177-8BF4-4190-F80DFA1314E7}"/>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13">
                  <a:extLst>
                    <a:ext uri="{FF2B5EF4-FFF2-40B4-BE49-F238E27FC236}">
                      <a16:creationId xmlns:a16="http://schemas.microsoft.com/office/drawing/2014/main" id="{69934F24-357B-4AAC-57C2-53773B44D81E}"/>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14">
                  <a:extLst>
                    <a:ext uri="{FF2B5EF4-FFF2-40B4-BE49-F238E27FC236}">
                      <a16:creationId xmlns:a16="http://schemas.microsoft.com/office/drawing/2014/main" id="{C61C1350-E10C-DF60-0513-2700CFFCCA79}"/>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24" name="Grupa 23">
              <a:extLst>
                <a:ext uri="{FF2B5EF4-FFF2-40B4-BE49-F238E27FC236}">
                  <a16:creationId xmlns:a16="http://schemas.microsoft.com/office/drawing/2014/main" id="{A35357C1-2CFD-11FA-7C06-24E7C6AA2D7E}"/>
                </a:ext>
              </a:extLst>
            </p:cNvPr>
            <p:cNvGrpSpPr/>
            <p:nvPr/>
          </p:nvGrpSpPr>
          <p:grpSpPr>
            <a:xfrm>
              <a:off x="2916238" y="2636837"/>
              <a:ext cx="1765541" cy="2354055"/>
              <a:chOff x="2916238" y="2636837"/>
              <a:chExt cx="1765541" cy="2354055"/>
            </a:xfrm>
            <a:grpFill/>
          </p:grpSpPr>
          <p:sp>
            <p:nvSpPr>
              <p:cNvPr id="25" name="Freeform 6">
                <a:extLst>
                  <a:ext uri="{FF2B5EF4-FFF2-40B4-BE49-F238E27FC236}">
                    <a16:creationId xmlns:a16="http://schemas.microsoft.com/office/drawing/2014/main" id="{1671B39D-EFFE-0F95-F397-E4247E7A9528}"/>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26" name="Grupa 25">
                <a:extLst>
                  <a:ext uri="{FF2B5EF4-FFF2-40B4-BE49-F238E27FC236}">
                    <a16:creationId xmlns:a16="http://schemas.microsoft.com/office/drawing/2014/main" id="{43FE1902-0A8B-F082-BCCD-DB18D2D196ED}"/>
                  </a:ext>
                </a:extLst>
              </p:cNvPr>
              <p:cNvGrpSpPr/>
              <p:nvPr/>
            </p:nvGrpSpPr>
            <p:grpSpPr>
              <a:xfrm>
                <a:off x="3210495" y="2994149"/>
                <a:ext cx="1177034" cy="1597401"/>
                <a:chOff x="3210495" y="2994149"/>
                <a:chExt cx="1177034" cy="1597401"/>
              </a:xfrm>
              <a:grpFill/>
            </p:grpSpPr>
            <p:sp>
              <p:nvSpPr>
                <p:cNvPr id="27" name="Freeform 15">
                  <a:extLst>
                    <a:ext uri="{FF2B5EF4-FFF2-40B4-BE49-F238E27FC236}">
                      <a16:creationId xmlns:a16="http://schemas.microsoft.com/office/drawing/2014/main" id="{7D46A6DD-220B-F3C5-F678-BCEE29281B12}"/>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16">
                  <a:extLst>
                    <a:ext uri="{FF2B5EF4-FFF2-40B4-BE49-F238E27FC236}">
                      <a16:creationId xmlns:a16="http://schemas.microsoft.com/office/drawing/2014/main" id="{9ECD3B3E-B7ED-11A7-85FB-61E7EDE35513}"/>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17">
                  <a:extLst>
                    <a:ext uri="{FF2B5EF4-FFF2-40B4-BE49-F238E27FC236}">
                      <a16:creationId xmlns:a16="http://schemas.microsoft.com/office/drawing/2014/main" id="{5F37205E-9B65-5884-48D8-89F467FDADE2}"/>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18">
                  <a:extLst>
                    <a:ext uri="{FF2B5EF4-FFF2-40B4-BE49-F238E27FC236}">
                      <a16:creationId xmlns:a16="http://schemas.microsoft.com/office/drawing/2014/main" id="{BB44282D-457A-91D4-FA8A-DFEA7CF51DFF}"/>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1" name="Freeform 19">
                  <a:extLst>
                    <a:ext uri="{FF2B5EF4-FFF2-40B4-BE49-F238E27FC236}">
                      <a16:creationId xmlns:a16="http://schemas.microsoft.com/office/drawing/2014/main" id="{A8468BC9-48AA-8EA6-2529-C84379E6AAE4}"/>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2" name="Freeform 20">
                  <a:extLst>
                    <a:ext uri="{FF2B5EF4-FFF2-40B4-BE49-F238E27FC236}">
                      <a16:creationId xmlns:a16="http://schemas.microsoft.com/office/drawing/2014/main" id="{7CF44FBF-5DB1-9E63-9493-CA47B1938C7C}"/>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3" name="Freeform 21">
                  <a:extLst>
                    <a:ext uri="{FF2B5EF4-FFF2-40B4-BE49-F238E27FC236}">
                      <a16:creationId xmlns:a16="http://schemas.microsoft.com/office/drawing/2014/main" id="{6646EF36-3BE9-1921-2C8D-65DC23173791}"/>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4" name="Freeform 22">
                  <a:extLst>
                    <a:ext uri="{FF2B5EF4-FFF2-40B4-BE49-F238E27FC236}">
                      <a16:creationId xmlns:a16="http://schemas.microsoft.com/office/drawing/2014/main" id="{112B6371-87CF-0C7D-E7F9-4415040F3FD6}"/>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45" name="Grupa 44" descr="Źródła czerpania informacji o sprawach dotyczących środowiska naturalnego.&#10;&#10;Grafika przedstawia radio: 27%.">
            <a:extLst>
              <a:ext uri="{FF2B5EF4-FFF2-40B4-BE49-F238E27FC236}">
                <a16:creationId xmlns:a16="http://schemas.microsoft.com/office/drawing/2014/main" id="{17AE5B49-9044-B69A-A1A2-9748BBD0F12C}"/>
              </a:ext>
            </a:extLst>
          </p:cNvPr>
          <p:cNvGrpSpPr>
            <a:grpSpLocks noChangeAspect="1"/>
          </p:cNvGrpSpPr>
          <p:nvPr/>
        </p:nvGrpSpPr>
        <p:grpSpPr>
          <a:xfrm>
            <a:off x="6005127" y="3134118"/>
            <a:ext cx="288000" cy="232156"/>
            <a:chOff x="5491163" y="3295650"/>
            <a:chExt cx="728662" cy="587375"/>
          </a:xfrm>
          <a:solidFill>
            <a:srgbClr val="CDCDCD"/>
          </a:solidFill>
        </p:grpSpPr>
        <p:sp>
          <p:nvSpPr>
            <p:cNvPr id="46" name="Freeform 6">
              <a:extLst>
                <a:ext uri="{FF2B5EF4-FFF2-40B4-BE49-F238E27FC236}">
                  <a16:creationId xmlns:a16="http://schemas.microsoft.com/office/drawing/2014/main" id="{B5779946-225B-04D7-55A6-01C97CBEF62E}"/>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7">
              <a:extLst>
                <a:ext uri="{FF2B5EF4-FFF2-40B4-BE49-F238E27FC236}">
                  <a16:creationId xmlns:a16="http://schemas.microsoft.com/office/drawing/2014/main" id="{40F1F97F-3A9F-D89C-788A-DA31BA725C37}"/>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8">
              <a:extLst>
                <a:ext uri="{FF2B5EF4-FFF2-40B4-BE49-F238E27FC236}">
                  <a16:creationId xmlns:a16="http://schemas.microsoft.com/office/drawing/2014/main" id="{4761AC3B-D229-8751-22A0-75E5F2C9F079}"/>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Źródła czerpania informacji o sprawach dotyczących środowiska naturalnego.&#10;&#10;Grafika przedstawia rodzinę i znajomych: 12%.">
            <a:extLst>
              <a:ext uri="{FF2B5EF4-FFF2-40B4-BE49-F238E27FC236}">
                <a16:creationId xmlns:a16="http://schemas.microsoft.com/office/drawing/2014/main" id="{7CB10B59-909B-33E5-0684-7C080008F2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567364" y="3094020"/>
            <a:ext cx="288000" cy="288000"/>
          </a:xfrm>
          <a:prstGeom prst="rect">
            <a:avLst/>
          </a:prstGeom>
        </p:spPr>
      </p:pic>
      <p:grpSp>
        <p:nvGrpSpPr>
          <p:cNvPr id="50" name="Grupa 49" descr="Źródła czerpania informacji o sprawach dotyczących środowiska naturalnego.&#10;&#10;Grafika przedstawia  kampanie społeczne: 2%.">
            <a:extLst>
              <a:ext uri="{FF2B5EF4-FFF2-40B4-BE49-F238E27FC236}">
                <a16:creationId xmlns:a16="http://schemas.microsoft.com/office/drawing/2014/main" id="{3F74BCE7-D683-D405-A21C-71A2D810A53B}"/>
              </a:ext>
            </a:extLst>
          </p:cNvPr>
          <p:cNvGrpSpPr>
            <a:grpSpLocks noChangeAspect="1"/>
          </p:cNvGrpSpPr>
          <p:nvPr/>
        </p:nvGrpSpPr>
        <p:grpSpPr>
          <a:xfrm>
            <a:off x="1621853" y="4781772"/>
            <a:ext cx="288000" cy="237292"/>
            <a:chOff x="2603500" y="5721350"/>
            <a:chExt cx="1379538" cy="1136650"/>
          </a:xfrm>
          <a:solidFill>
            <a:srgbClr val="CDCDCD"/>
          </a:solidFill>
        </p:grpSpPr>
        <p:sp>
          <p:nvSpPr>
            <p:cNvPr id="51" name="Freeform 37">
              <a:extLst>
                <a:ext uri="{FF2B5EF4-FFF2-40B4-BE49-F238E27FC236}">
                  <a16:creationId xmlns:a16="http://schemas.microsoft.com/office/drawing/2014/main" id="{A7569138-3EF1-CA96-5842-4EF065B38FFD}"/>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38">
              <a:extLst>
                <a:ext uri="{FF2B5EF4-FFF2-40B4-BE49-F238E27FC236}">
                  <a16:creationId xmlns:a16="http://schemas.microsoft.com/office/drawing/2014/main" id="{E95B1AEE-89A6-7683-A972-713A7FF231DB}"/>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63">
              <a:extLst>
                <a:ext uri="{FF2B5EF4-FFF2-40B4-BE49-F238E27FC236}">
                  <a16:creationId xmlns:a16="http://schemas.microsoft.com/office/drawing/2014/main" id="{083A820F-ECD6-5DA7-23DD-0632215F492C}"/>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64">
              <a:extLst>
                <a:ext uri="{FF2B5EF4-FFF2-40B4-BE49-F238E27FC236}">
                  <a16:creationId xmlns:a16="http://schemas.microsoft.com/office/drawing/2014/main" id="{C094096B-A9F4-BBE6-70FC-9E3DFCBB9E1A}"/>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5" name="Grafika 54" descr="Źródła czerpania informacji o sprawach dotyczących środowiska naturalnego.&#10;&#10;Grafika przedstawia książki: 3%.">
            <a:extLst>
              <a:ext uri="{FF2B5EF4-FFF2-40B4-BE49-F238E27FC236}">
                <a16:creationId xmlns:a16="http://schemas.microsoft.com/office/drawing/2014/main" id="{83D7AC19-658D-0C5F-BC2B-21AD7C91EEB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496658" y="4763531"/>
            <a:ext cx="288000" cy="288000"/>
          </a:xfrm>
          <a:prstGeom prst="rect">
            <a:avLst/>
          </a:prstGeom>
        </p:spPr>
      </p:pic>
      <p:pic>
        <p:nvPicPr>
          <p:cNvPr id="56" name="Grafika 55" descr="Źródła czerpania informacji o sprawach dotyczących środowiska naturalnego.&#10;&#10;Grafika przedstawia szkoły i uczelnie: 2%.">
            <a:extLst>
              <a:ext uri="{FF2B5EF4-FFF2-40B4-BE49-F238E27FC236}">
                <a16:creationId xmlns:a16="http://schemas.microsoft.com/office/drawing/2014/main" id="{993BFBE8-C231-A28A-CE9F-82BA38CE216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28722" y="4780618"/>
            <a:ext cx="324000" cy="324000"/>
          </a:xfrm>
          <a:prstGeom prst="rect">
            <a:avLst/>
          </a:prstGeom>
        </p:spPr>
      </p:pic>
      <p:pic>
        <p:nvPicPr>
          <p:cNvPr id="57" name="Grafika 56" descr="Pudełko z wypełnieniem pełnym">
            <a:extLst>
              <a:ext uri="{FF2B5EF4-FFF2-40B4-BE49-F238E27FC236}">
                <a16:creationId xmlns:a16="http://schemas.microsoft.com/office/drawing/2014/main" id="{DD7362E3-06E8-24F3-CEC4-6D857859B2A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371463" y="4754006"/>
            <a:ext cx="288000" cy="288000"/>
          </a:xfrm>
          <a:prstGeom prst="rect">
            <a:avLst/>
          </a:prstGeom>
        </p:spPr>
      </p:pic>
      <p:sp>
        <p:nvSpPr>
          <p:cNvPr id="58" name="Symbol zastępczy tekstu 7">
            <a:extLst>
              <a:ext uri="{FF2B5EF4-FFF2-40B4-BE49-F238E27FC236}">
                <a16:creationId xmlns:a16="http://schemas.microsoft.com/office/drawing/2014/main" id="{C98E8579-E3DB-AB18-9E37-C03471CD5D36}"/>
              </a:ext>
            </a:extLst>
          </p:cNvPr>
          <p:cNvSpPr>
            <a:spLocks noGrp="1"/>
          </p:cNvSpPr>
          <p:nvPr>
            <p:ph type="body" sz="quarter" idx="12"/>
          </p:nvPr>
        </p:nvSpPr>
        <p:spPr>
          <a:xfrm>
            <a:off x="333053" y="5517255"/>
            <a:ext cx="8487418" cy="394973"/>
          </a:xfrm>
        </p:spPr>
        <p:txBody>
          <a:bodyPr/>
          <a:lstStyle/>
          <a:p>
            <a:r>
              <a:rPr lang="pl-PL" dirty="0">
                <a:solidFill>
                  <a:schemeClr val="bg1">
                    <a:lumMod val="75000"/>
                  </a:schemeClr>
                </a:solidFill>
              </a:rPr>
              <a:t>Odpowiadający: wszyscy badani, n=1000. Ze względu na wielkość miejscowości: wieś n=277, miasto do 20 tys. n=166, miasto 20-100 tys. n=204, miasto 100-500 tys. n=129, miasto powyżej 500 tys. n=214.</a:t>
            </a:r>
          </a:p>
        </p:txBody>
      </p:sp>
      <p:grpSp>
        <p:nvGrpSpPr>
          <p:cNvPr id="73" name="Grupa 72">
            <a:extLst>
              <a:ext uri="{FF2B5EF4-FFF2-40B4-BE49-F238E27FC236}">
                <a16:creationId xmlns:a16="http://schemas.microsoft.com/office/drawing/2014/main" id="{DB098FC9-F45E-6EA2-F577-C3742193442E}"/>
              </a:ext>
            </a:extLst>
          </p:cNvPr>
          <p:cNvGrpSpPr/>
          <p:nvPr/>
        </p:nvGrpSpPr>
        <p:grpSpPr>
          <a:xfrm>
            <a:off x="8085537" y="1550351"/>
            <a:ext cx="432000" cy="468000"/>
            <a:chOff x="7329488" y="2601913"/>
            <a:chExt cx="581026" cy="720726"/>
          </a:xfrm>
          <a:solidFill>
            <a:srgbClr val="BFBFBF"/>
          </a:solidFill>
        </p:grpSpPr>
        <p:sp>
          <p:nvSpPr>
            <p:cNvPr id="74" name="Freeform 37">
              <a:extLst>
                <a:ext uri="{FF2B5EF4-FFF2-40B4-BE49-F238E27FC236}">
                  <a16:creationId xmlns:a16="http://schemas.microsoft.com/office/drawing/2014/main" id="{BA71E3ED-4AA5-4E29-7331-6395F74EA8ED}"/>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8">
              <a:extLst>
                <a:ext uri="{FF2B5EF4-FFF2-40B4-BE49-F238E27FC236}">
                  <a16:creationId xmlns:a16="http://schemas.microsoft.com/office/drawing/2014/main" id="{6CB736C6-D515-38C7-FD53-579A9ECD4BF7}"/>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9">
              <a:extLst>
                <a:ext uri="{FF2B5EF4-FFF2-40B4-BE49-F238E27FC236}">
                  <a16:creationId xmlns:a16="http://schemas.microsoft.com/office/drawing/2014/main" id="{0AEF8370-F12A-9F1F-8381-96C4FB5402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40">
              <a:extLst>
                <a:ext uri="{FF2B5EF4-FFF2-40B4-BE49-F238E27FC236}">
                  <a16:creationId xmlns:a16="http://schemas.microsoft.com/office/drawing/2014/main" id="{BE8A01C6-ACBC-039E-11E3-2EDB1E11AC97}"/>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 name="Symbol zastępczy tekstu 7">
            <a:extLst>
              <a:ext uri="{FF2B5EF4-FFF2-40B4-BE49-F238E27FC236}">
                <a16:creationId xmlns:a16="http://schemas.microsoft.com/office/drawing/2014/main" id="{B08DC005-FDC5-A81D-7A0A-4F79AA0FCEC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90430670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755650" y="188640"/>
            <a:ext cx="6552000" cy="370800"/>
          </a:xfrm>
          <a:prstGeom prst="rect">
            <a:avLst/>
          </a:prstGeom>
        </p:spPr>
        <p:txBody>
          <a:bodyPr/>
          <a:lstStyle/>
          <a:p>
            <a:r>
              <a:rPr lang="pl-PL" sz="1600" dirty="0">
                <a:latin typeface="+mn-lt"/>
              </a:rPr>
              <a:t>Źródła informacji</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P6. Skąd, na ogół, dowiaduje się Pan(i) o sprawach dotyczących środowiska naturalnego? Proszę podać maksymalnie trzy główne źródła informacji.</a:t>
            </a:r>
          </a:p>
          <a:p>
            <a:pPr algn="just"/>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dirty="0"/>
              <a:t>Środowisko naturalne i jego ochrona</a:t>
            </a:r>
          </a:p>
          <a:p>
            <a:endParaRPr lang="pl-PL" dirty="0"/>
          </a:p>
        </p:txBody>
      </p:sp>
      <p:graphicFrame>
        <p:nvGraphicFramePr>
          <p:cNvPr id="6" name="Wykres 5">
            <a:extLst>
              <a:ext uri="{FF2B5EF4-FFF2-40B4-BE49-F238E27FC236}">
                <a16:creationId xmlns:a16="http://schemas.microsoft.com/office/drawing/2014/main" id="{76271D88-B800-0D57-FAF1-5F5DFDF37741}"/>
              </a:ext>
            </a:extLst>
          </p:cNvPr>
          <p:cNvGraphicFramePr/>
          <p:nvPr>
            <p:extLst>
              <p:ext uri="{D42A27DB-BD31-4B8C-83A1-F6EECF244321}">
                <p14:modId xmlns:p14="http://schemas.microsoft.com/office/powerpoint/2010/main" val="3471160130"/>
              </p:ext>
            </p:extLst>
          </p:nvPr>
        </p:nvGraphicFramePr>
        <p:xfrm>
          <a:off x="322023" y="1429401"/>
          <a:ext cx="8199183" cy="165498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Wykres 6" descr="Wykres kolumnowy będący kontynuacją poprzedniego przedstawiający dziedziny, w których nasz kraj ma najwięcej problemów do rozwiązania w podziale na ogółem, mężczyźni oraz kobiety. &#10;&#10;Infrastrukturę wskazało ogółem 7%, mężczyzn 11% i kobiet 4%, szkolnictwo wyższe i naukę">
            <a:extLst>
              <a:ext uri="{FF2B5EF4-FFF2-40B4-BE49-F238E27FC236}">
                <a16:creationId xmlns:a16="http://schemas.microsoft.com/office/drawing/2014/main" id="{6AFB2D44-C79D-952E-0B32-F2D52F7AD6C1}"/>
              </a:ext>
            </a:extLst>
          </p:cNvPr>
          <p:cNvGraphicFramePr/>
          <p:nvPr>
            <p:extLst>
              <p:ext uri="{D42A27DB-BD31-4B8C-83A1-F6EECF244321}">
                <p14:modId xmlns:p14="http://schemas.microsoft.com/office/powerpoint/2010/main" val="732416067"/>
              </p:ext>
            </p:extLst>
          </p:nvPr>
        </p:nvGraphicFramePr>
        <p:xfrm>
          <a:off x="333052" y="3429000"/>
          <a:ext cx="8199183" cy="1395100"/>
        </p:xfrm>
        <a:graphic>
          <a:graphicData uri="http://schemas.openxmlformats.org/drawingml/2006/chart">
            <c:chart xmlns:c="http://schemas.openxmlformats.org/drawingml/2006/chart" xmlns:r="http://schemas.openxmlformats.org/officeDocument/2006/relationships" r:id="rId4"/>
          </a:graphicData>
        </a:graphic>
      </p:graphicFrame>
      <p:grpSp>
        <p:nvGrpSpPr>
          <p:cNvPr id="9" name="Grupa 8">
            <a:extLst>
              <a:ext uri="{FF2B5EF4-FFF2-40B4-BE49-F238E27FC236}">
                <a16:creationId xmlns:a16="http://schemas.microsoft.com/office/drawing/2014/main" id="{8C856DEB-F5DB-7FAD-7DA0-8CB61C1725EF}"/>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827E755E-36E0-57FC-C1D1-883C37C37DB5}"/>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26E6360A-BC77-475C-F0C1-620F7511B37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4251" y="1541456"/>
              <a:ext cx="734255" cy="734255"/>
            </a:xfrm>
            <a:prstGeom prst="rect">
              <a:avLst/>
            </a:prstGeom>
          </p:spPr>
        </p:pic>
      </p:grpSp>
      <p:graphicFrame>
        <p:nvGraphicFramePr>
          <p:cNvPr id="4" name="Tabela 11">
            <a:extLst>
              <a:ext uri="{FF2B5EF4-FFF2-40B4-BE49-F238E27FC236}">
                <a16:creationId xmlns:a16="http://schemas.microsoft.com/office/drawing/2014/main" id="{12CB7C16-DD07-AE25-0E10-1E9CEDD687FA}"/>
              </a:ext>
            </a:extLst>
          </p:cNvPr>
          <p:cNvGraphicFramePr>
            <a:graphicFrameLocks noGrp="1"/>
          </p:cNvGraphicFramePr>
          <p:nvPr>
            <p:extLst>
              <p:ext uri="{D42A27DB-BD31-4B8C-83A1-F6EECF244321}">
                <p14:modId xmlns:p14="http://schemas.microsoft.com/office/powerpoint/2010/main" val="3131564179"/>
              </p:ext>
            </p:extLst>
          </p:nvPr>
        </p:nvGraphicFramePr>
        <p:xfrm>
          <a:off x="691885" y="3325058"/>
          <a:ext cx="7743596" cy="370840"/>
        </p:xfrm>
        <a:graphic>
          <a:graphicData uri="http://schemas.openxmlformats.org/drawingml/2006/table">
            <a:tbl>
              <a:tblPr firstRow="1" bandRow="1">
                <a:tableStyleId>{5C22544A-7EE6-4342-B048-85BDC9FD1C3A}</a:tableStyleId>
              </a:tblPr>
              <a:tblGrid>
                <a:gridCol w="1565197">
                  <a:extLst>
                    <a:ext uri="{9D8B030D-6E8A-4147-A177-3AD203B41FA5}">
                      <a16:colId xmlns:a16="http://schemas.microsoft.com/office/drawing/2014/main" val="1573727634"/>
                    </a:ext>
                  </a:extLst>
                </a:gridCol>
                <a:gridCol w="1565197">
                  <a:extLst>
                    <a:ext uri="{9D8B030D-6E8A-4147-A177-3AD203B41FA5}">
                      <a16:colId xmlns:a16="http://schemas.microsoft.com/office/drawing/2014/main" val="1442353255"/>
                    </a:ext>
                  </a:extLst>
                </a:gridCol>
                <a:gridCol w="1565197">
                  <a:extLst>
                    <a:ext uri="{9D8B030D-6E8A-4147-A177-3AD203B41FA5}">
                      <a16:colId xmlns:a16="http://schemas.microsoft.com/office/drawing/2014/main" val="279228112"/>
                    </a:ext>
                  </a:extLst>
                </a:gridCol>
                <a:gridCol w="1565197">
                  <a:extLst>
                    <a:ext uri="{9D8B030D-6E8A-4147-A177-3AD203B41FA5}">
                      <a16:colId xmlns:a16="http://schemas.microsoft.com/office/drawing/2014/main" val="678437236"/>
                    </a:ext>
                  </a:extLst>
                </a:gridCol>
                <a:gridCol w="1482808">
                  <a:extLst>
                    <a:ext uri="{9D8B030D-6E8A-4147-A177-3AD203B41FA5}">
                      <a16:colId xmlns:a16="http://schemas.microsoft.com/office/drawing/2014/main" val="3564274439"/>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Internetu</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telewizji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a:solidFill>
                            <a:srgbClr val="000000"/>
                          </a:solidFill>
                          <a:effectLst/>
                          <a:latin typeface="Calibri" panose="020F0502020204030204" pitchFamily="34" charset="0"/>
                        </a:rPr>
                        <a:t>z prasy</a:t>
                      </a: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radia</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od </a:t>
                      </a:r>
                      <a:r>
                        <a:rPr lang="en-GB" sz="1000" b="0" i="0" u="none" strike="noStrike" dirty="0" err="1">
                          <a:solidFill>
                            <a:srgbClr val="000000"/>
                          </a:solidFill>
                          <a:effectLst/>
                          <a:latin typeface="Calibri" panose="020F0502020204030204" pitchFamily="34" charset="0"/>
                        </a:rPr>
                        <a:t>rodziny</a:t>
                      </a:r>
                      <a:r>
                        <a:rPr lang="en-GB" sz="1000" b="0" i="0" u="none" strike="noStrike" dirty="0">
                          <a:solidFill>
                            <a:srgbClr val="000000"/>
                          </a:solidFill>
                          <a:effectLst/>
                          <a:latin typeface="Calibri" panose="020F0502020204030204" pitchFamily="34" charset="0"/>
                        </a:rPr>
                        <a:t>, </a:t>
                      </a:r>
                      <a:br>
                        <a:rPr lang="pl-PL" sz="1000" b="0" i="0" u="none" strike="noStrike" dirty="0">
                          <a:solidFill>
                            <a:srgbClr val="000000"/>
                          </a:solidFill>
                          <a:effectLst/>
                          <a:latin typeface="Calibri" panose="020F0502020204030204" pitchFamily="34" charset="0"/>
                        </a:rPr>
                      </a:br>
                      <a:r>
                        <a:rPr lang="en-GB" sz="1000" b="0" i="0" u="none" strike="noStrike" dirty="0" err="1">
                          <a:solidFill>
                            <a:srgbClr val="000000"/>
                          </a:solidFill>
                          <a:effectLst/>
                          <a:latin typeface="Calibri" panose="020F0502020204030204" pitchFamily="34" charset="0"/>
                        </a:rPr>
                        <a:t>znajomych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aphicFrame>
        <p:nvGraphicFramePr>
          <p:cNvPr id="12" name="Tabela 11">
            <a:extLst>
              <a:ext uri="{FF2B5EF4-FFF2-40B4-BE49-F238E27FC236}">
                <a16:creationId xmlns:a16="http://schemas.microsoft.com/office/drawing/2014/main" id="{F666C4F5-BEC5-064D-2C11-DD4A36737FAB}"/>
              </a:ext>
            </a:extLst>
          </p:cNvPr>
          <p:cNvGraphicFramePr>
            <a:graphicFrameLocks noGrp="1"/>
          </p:cNvGraphicFramePr>
          <p:nvPr>
            <p:extLst>
              <p:ext uri="{D42A27DB-BD31-4B8C-83A1-F6EECF244321}">
                <p14:modId xmlns:p14="http://schemas.microsoft.com/office/powerpoint/2010/main" val="1337338682"/>
              </p:ext>
            </p:extLst>
          </p:nvPr>
        </p:nvGraphicFramePr>
        <p:xfrm>
          <a:off x="755573" y="4963517"/>
          <a:ext cx="7679908" cy="370840"/>
        </p:xfrm>
        <a:graphic>
          <a:graphicData uri="http://schemas.openxmlformats.org/drawingml/2006/table">
            <a:tbl>
              <a:tblPr firstRow="1" bandRow="1">
                <a:tableStyleId>{5C22544A-7EE6-4342-B048-85BDC9FD1C3A}</a:tableStyleId>
              </a:tblPr>
              <a:tblGrid>
                <a:gridCol w="1919977">
                  <a:extLst>
                    <a:ext uri="{9D8B030D-6E8A-4147-A177-3AD203B41FA5}">
                      <a16:colId xmlns:a16="http://schemas.microsoft.com/office/drawing/2014/main" val="1573727634"/>
                    </a:ext>
                  </a:extLst>
                </a:gridCol>
                <a:gridCol w="1919977">
                  <a:extLst>
                    <a:ext uri="{9D8B030D-6E8A-4147-A177-3AD203B41FA5}">
                      <a16:colId xmlns:a16="http://schemas.microsoft.com/office/drawing/2014/main" val="1442353255"/>
                    </a:ext>
                  </a:extLst>
                </a:gridCol>
                <a:gridCol w="1919977">
                  <a:extLst>
                    <a:ext uri="{9D8B030D-6E8A-4147-A177-3AD203B41FA5}">
                      <a16:colId xmlns:a16="http://schemas.microsoft.com/office/drawing/2014/main" val="279228112"/>
                    </a:ext>
                  </a:extLst>
                </a:gridCol>
                <a:gridCol w="1919977">
                  <a:extLst>
                    <a:ext uri="{9D8B030D-6E8A-4147-A177-3AD203B41FA5}">
                      <a16:colId xmlns:a16="http://schemas.microsoft.com/office/drawing/2014/main" val="678437236"/>
                    </a:ext>
                  </a:extLst>
                </a:gridCol>
              </a:tblGrid>
              <a:tr h="370840">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kampanii</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społecznych</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książek</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 </a:t>
                      </a:r>
                      <a:r>
                        <a:rPr lang="en-GB" sz="1000" b="0" i="0" u="none" strike="noStrike" dirty="0" err="1">
                          <a:solidFill>
                            <a:srgbClr val="000000"/>
                          </a:solidFill>
                          <a:effectLst/>
                          <a:latin typeface="Calibri" panose="020F0502020204030204" pitchFamily="34" charset="0"/>
                        </a:rPr>
                        <a:t>opakowań</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produktów</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en-GB" sz="1000" b="0" i="0" u="none" strike="noStrike" dirty="0">
                          <a:solidFill>
                            <a:srgbClr val="000000"/>
                          </a:solidFill>
                          <a:effectLst/>
                          <a:latin typeface="Calibri" panose="020F0502020204030204" pitchFamily="34" charset="0"/>
                        </a:rPr>
                        <a:t>ze </a:t>
                      </a:r>
                      <a:r>
                        <a:rPr lang="en-GB" sz="1000" b="0" i="0" u="none" strike="noStrike" dirty="0" err="1">
                          <a:solidFill>
                            <a:srgbClr val="000000"/>
                          </a:solidFill>
                          <a:effectLst/>
                          <a:latin typeface="Calibri" panose="020F0502020204030204" pitchFamily="34" charset="0"/>
                        </a:rPr>
                        <a:t>szkoły</a:t>
                      </a:r>
                      <a:r>
                        <a:rPr lang="en-GB" sz="1000" b="0" i="0" u="none" strike="noStrike" dirty="0">
                          <a:solidFill>
                            <a:srgbClr val="000000"/>
                          </a:solidFill>
                          <a:effectLst/>
                          <a:latin typeface="Calibri" panose="020F0502020204030204" pitchFamily="34" charset="0"/>
                        </a:rPr>
                        <a:t>/</a:t>
                      </a:r>
                      <a:r>
                        <a:rPr lang="en-GB" sz="1000" b="0" i="0" u="none" strike="noStrike" dirty="0" err="1">
                          <a:solidFill>
                            <a:srgbClr val="000000"/>
                          </a:solidFill>
                          <a:effectLst/>
                          <a:latin typeface="Calibri" panose="020F0502020204030204" pitchFamily="34" charset="0"/>
                        </a:rPr>
                        <a:t>uczelni</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pSp>
        <p:nvGrpSpPr>
          <p:cNvPr id="14" name="Grupa 13" descr="Źródła czerpania informacji o sprawach dotyczących środowiska naturalnego. TOP 3.&#10;&#10;Grafika przedstawia Internet: 72%.">
            <a:extLst>
              <a:ext uri="{FF2B5EF4-FFF2-40B4-BE49-F238E27FC236}">
                <a16:creationId xmlns:a16="http://schemas.microsoft.com/office/drawing/2014/main" id="{0F7E249A-017E-D4C3-5296-EFE8F12D640A}"/>
              </a:ext>
            </a:extLst>
          </p:cNvPr>
          <p:cNvGrpSpPr>
            <a:grpSpLocks noChangeAspect="1"/>
          </p:cNvGrpSpPr>
          <p:nvPr/>
        </p:nvGrpSpPr>
        <p:grpSpPr>
          <a:xfrm>
            <a:off x="1368350" y="3133950"/>
            <a:ext cx="288000" cy="249096"/>
            <a:chOff x="7180263" y="4591051"/>
            <a:chExt cx="787401" cy="681038"/>
          </a:xfrm>
          <a:solidFill>
            <a:schemeClr val="accent2">
              <a:lumMod val="75000"/>
            </a:schemeClr>
          </a:solidFill>
        </p:grpSpPr>
        <p:sp>
          <p:nvSpPr>
            <p:cNvPr id="15" name="Freeform 21">
              <a:extLst>
                <a:ext uri="{FF2B5EF4-FFF2-40B4-BE49-F238E27FC236}">
                  <a16:creationId xmlns:a16="http://schemas.microsoft.com/office/drawing/2014/main" id="{23F7E646-E750-0812-E24A-82FF4DACF2A1}"/>
                </a:ext>
              </a:extLst>
            </p:cNvPr>
            <p:cNvSpPr>
              <a:spLocks noEditPoints="1"/>
            </p:cNvSpPr>
            <p:nvPr/>
          </p:nvSpPr>
          <p:spPr bwMode="auto">
            <a:xfrm>
              <a:off x="7286626" y="4591051"/>
              <a:ext cx="681038" cy="681038"/>
            </a:xfrm>
            <a:custGeom>
              <a:avLst/>
              <a:gdLst>
                <a:gd name="T0" fmla="*/ 1201 w 3006"/>
                <a:gd name="T1" fmla="*/ 30 h 3006"/>
                <a:gd name="T2" fmla="*/ 852 w 3006"/>
                <a:gd name="T3" fmla="*/ 147 h 3006"/>
                <a:gd name="T4" fmla="*/ 548 w 3006"/>
                <a:gd name="T5" fmla="*/ 343 h 3006"/>
                <a:gd name="T6" fmla="*/ 299 w 3006"/>
                <a:gd name="T7" fmla="*/ 603 h 3006"/>
                <a:gd name="T8" fmla="*/ 119 w 3006"/>
                <a:gd name="T9" fmla="*/ 917 h 3006"/>
                <a:gd name="T10" fmla="*/ 18 w 3006"/>
                <a:gd name="T11" fmla="*/ 1274 h 3006"/>
                <a:gd name="T12" fmla="*/ 4 w 3006"/>
                <a:gd name="T13" fmla="*/ 1592 h 3006"/>
                <a:gd name="T14" fmla="*/ 856 w 3006"/>
                <a:gd name="T15" fmla="*/ 1476 h 3006"/>
                <a:gd name="T16" fmla="*/ 901 w 3006"/>
                <a:gd name="T17" fmla="*/ 1157 h 3006"/>
                <a:gd name="T18" fmla="*/ 1333 w 3006"/>
                <a:gd name="T19" fmla="*/ 1063 h 3006"/>
                <a:gd name="T20" fmla="*/ 1989 w 3006"/>
                <a:gd name="T21" fmla="*/ 1014 h 3006"/>
                <a:gd name="T22" fmla="*/ 2823 w 3006"/>
                <a:gd name="T23" fmla="*/ 1471 h 3006"/>
                <a:gd name="T24" fmla="*/ 1954 w 3006"/>
                <a:gd name="T25" fmla="*/ 2353 h 3006"/>
                <a:gd name="T26" fmla="*/ 1765 w 3006"/>
                <a:gd name="T27" fmla="*/ 2665 h 3006"/>
                <a:gd name="T28" fmla="*/ 1575 w 3006"/>
                <a:gd name="T29" fmla="*/ 2794 h 3006"/>
                <a:gd name="T30" fmla="*/ 1451 w 3006"/>
                <a:gd name="T31" fmla="*/ 2804 h 3006"/>
                <a:gd name="T32" fmla="*/ 1273 w 3006"/>
                <a:gd name="T33" fmla="*/ 2717 h 3006"/>
                <a:gd name="T34" fmla="*/ 1099 w 3006"/>
                <a:gd name="T35" fmla="*/ 2494 h 3006"/>
                <a:gd name="T36" fmla="*/ 834 w 3006"/>
                <a:gd name="T37" fmla="*/ 2240 h 3006"/>
                <a:gd name="T38" fmla="*/ 937 w 3006"/>
                <a:gd name="T39" fmla="*/ 2513 h 3006"/>
                <a:gd name="T40" fmla="*/ 1143 w 3006"/>
                <a:gd name="T41" fmla="*/ 2805 h 3006"/>
                <a:gd name="T42" fmla="*/ 749 w 3006"/>
                <a:gd name="T43" fmla="*/ 2622 h 3006"/>
                <a:gd name="T44" fmla="*/ 479 w 3006"/>
                <a:gd name="T45" fmla="*/ 2382 h 3006"/>
                <a:gd name="T46" fmla="*/ 687 w 3006"/>
                <a:gd name="T47" fmla="*/ 2235 h 3006"/>
                <a:gd name="T48" fmla="*/ 196 w 3006"/>
                <a:gd name="T49" fmla="*/ 2245 h 3006"/>
                <a:gd name="T50" fmla="*/ 513 w 3006"/>
                <a:gd name="T51" fmla="*/ 2633 h 3006"/>
                <a:gd name="T52" fmla="*/ 941 w 3006"/>
                <a:gd name="T53" fmla="*/ 2897 h 3006"/>
                <a:gd name="T54" fmla="*/ 1449 w 3006"/>
                <a:gd name="T55" fmla="*/ 3006 h 3006"/>
                <a:gd name="T56" fmla="*/ 1806 w 3006"/>
                <a:gd name="T57" fmla="*/ 2976 h 3006"/>
                <a:gd name="T58" fmla="*/ 2155 w 3006"/>
                <a:gd name="T59" fmla="*/ 2859 h 3006"/>
                <a:gd name="T60" fmla="*/ 2459 w 3006"/>
                <a:gd name="T61" fmla="*/ 2663 h 3006"/>
                <a:gd name="T62" fmla="*/ 2707 w 3006"/>
                <a:gd name="T63" fmla="*/ 2403 h 3006"/>
                <a:gd name="T64" fmla="*/ 2888 w 3006"/>
                <a:gd name="T65" fmla="*/ 2089 h 3006"/>
                <a:gd name="T66" fmla="*/ 2989 w 3006"/>
                <a:gd name="T67" fmla="*/ 1731 h 3006"/>
                <a:gd name="T68" fmla="*/ 3004 w 3006"/>
                <a:gd name="T69" fmla="*/ 1426 h 3006"/>
                <a:gd name="T70" fmla="*/ 2938 w 3006"/>
                <a:gd name="T71" fmla="*/ 1056 h 3006"/>
                <a:gd name="T72" fmla="*/ 2789 w 3006"/>
                <a:gd name="T73" fmla="*/ 724 h 3006"/>
                <a:gd name="T74" fmla="*/ 2566 w 3006"/>
                <a:gd name="T75" fmla="*/ 440 h 3006"/>
                <a:gd name="T76" fmla="*/ 2283 w 3006"/>
                <a:gd name="T77" fmla="*/ 217 h 3006"/>
                <a:gd name="T78" fmla="*/ 1950 w 3006"/>
                <a:gd name="T79" fmla="*/ 67 h 3006"/>
                <a:gd name="T80" fmla="*/ 1581 w 3006"/>
                <a:gd name="T81" fmla="*/ 1 h 3006"/>
                <a:gd name="T82" fmla="*/ 178 w 3006"/>
                <a:gd name="T83" fmla="*/ 1251 h 3006"/>
                <a:gd name="T84" fmla="*/ 323 w 3006"/>
                <a:gd name="T85" fmla="*/ 847 h 3006"/>
                <a:gd name="T86" fmla="*/ 721 w 3006"/>
                <a:gd name="T87" fmla="*/ 946 h 3006"/>
                <a:gd name="T88" fmla="*/ 728 w 3006"/>
                <a:gd name="T89" fmla="*/ 1427 h 3006"/>
                <a:gd name="T90" fmla="*/ 494 w 3006"/>
                <a:gd name="T91" fmla="*/ 675 h 3006"/>
                <a:gd name="T92" fmla="*/ 645 w 3006"/>
                <a:gd name="T93" fmla="*/ 461 h 3006"/>
                <a:gd name="T94" fmla="*/ 1018 w 3006"/>
                <a:gd name="T95" fmla="*/ 242 h 3006"/>
                <a:gd name="T96" fmla="*/ 996 w 3006"/>
                <a:gd name="T97" fmla="*/ 387 h 3006"/>
                <a:gd name="T98" fmla="*/ 814 w 3006"/>
                <a:gd name="T99" fmla="*/ 816 h 3006"/>
                <a:gd name="T100" fmla="*/ 1022 w 3006"/>
                <a:gd name="T101" fmla="*/ 869 h 3006"/>
                <a:gd name="T102" fmla="*/ 1073 w 3006"/>
                <a:gd name="T103" fmla="*/ 561 h 3006"/>
                <a:gd name="T104" fmla="*/ 1273 w 3006"/>
                <a:gd name="T105" fmla="*/ 289 h 3006"/>
                <a:gd name="T106" fmla="*/ 1451 w 3006"/>
                <a:gd name="T107" fmla="*/ 202 h 3006"/>
                <a:gd name="T108" fmla="*/ 1575 w 3006"/>
                <a:gd name="T109" fmla="*/ 212 h 3006"/>
                <a:gd name="T110" fmla="*/ 1758 w 3006"/>
                <a:gd name="T111" fmla="*/ 332 h 3006"/>
                <a:gd name="T112" fmla="*/ 1960 w 3006"/>
                <a:gd name="T113" fmla="*/ 669 h 3006"/>
                <a:gd name="T114" fmla="*/ 1691 w 3006"/>
                <a:gd name="T115" fmla="*/ 90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6" h="3006">
                  <a:moveTo>
                    <a:pt x="1503" y="0"/>
                  </a:moveTo>
                  <a:lnTo>
                    <a:pt x="1503" y="0"/>
                  </a:lnTo>
                  <a:lnTo>
                    <a:pt x="1465" y="0"/>
                  </a:lnTo>
                  <a:lnTo>
                    <a:pt x="1426" y="1"/>
                  </a:lnTo>
                  <a:lnTo>
                    <a:pt x="1388" y="4"/>
                  </a:lnTo>
                  <a:lnTo>
                    <a:pt x="1349" y="7"/>
                  </a:lnTo>
                  <a:lnTo>
                    <a:pt x="1312" y="12"/>
                  </a:lnTo>
                  <a:lnTo>
                    <a:pt x="1274" y="17"/>
                  </a:lnTo>
                  <a:lnTo>
                    <a:pt x="1238" y="22"/>
                  </a:lnTo>
                  <a:lnTo>
                    <a:pt x="1201" y="30"/>
                  </a:lnTo>
                  <a:lnTo>
                    <a:pt x="1165" y="38"/>
                  </a:lnTo>
                  <a:lnTo>
                    <a:pt x="1128" y="47"/>
                  </a:lnTo>
                  <a:lnTo>
                    <a:pt x="1093" y="57"/>
                  </a:lnTo>
                  <a:lnTo>
                    <a:pt x="1057" y="67"/>
                  </a:lnTo>
                  <a:lnTo>
                    <a:pt x="1022" y="78"/>
                  </a:lnTo>
                  <a:lnTo>
                    <a:pt x="987" y="90"/>
                  </a:lnTo>
                  <a:lnTo>
                    <a:pt x="953" y="104"/>
                  </a:lnTo>
                  <a:lnTo>
                    <a:pt x="918" y="117"/>
                  </a:lnTo>
                  <a:lnTo>
                    <a:pt x="885" y="132"/>
                  </a:lnTo>
                  <a:lnTo>
                    <a:pt x="852" y="147"/>
                  </a:lnTo>
                  <a:lnTo>
                    <a:pt x="820" y="164"/>
                  </a:lnTo>
                  <a:lnTo>
                    <a:pt x="787" y="181"/>
                  </a:lnTo>
                  <a:lnTo>
                    <a:pt x="755" y="199"/>
                  </a:lnTo>
                  <a:lnTo>
                    <a:pt x="724" y="217"/>
                  </a:lnTo>
                  <a:lnTo>
                    <a:pt x="694" y="236"/>
                  </a:lnTo>
                  <a:lnTo>
                    <a:pt x="664" y="256"/>
                  </a:lnTo>
                  <a:lnTo>
                    <a:pt x="634" y="277"/>
                  </a:lnTo>
                  <a:lnTo>
                    <a:pt x="605" y="298"/>
                  </a:lnTo>
                  <a:lnTo>
                    <a:pt x="576" y="320"/>
                  </a:lnTo>
                  <a:lnTo>
                    <a:pt x="548" y="343"/>
                  </a:lnTo>
                  <a:lnTo>
                    <a:pt x="520" y="367"/>
                  </a:lnTo>
                  <a:lnTo>
                    <a:pt x="493" y="390"/>
                  </a:lnTo>
                  <a:lnTo>
                    <a:pt x="467" y="415"/>
                  </a:lnTo>
                  <a:lnTo>
                    <a:pt x="441" y="440"/>
                  </a:lnTo>
                  <a:lnTo>
                    <a:pt x="415" y="466"/>
                  </a:lnTo>
                  <a:lnTo>
                    <a:pt x="391" y="492"/>
                  </a:lnTo>
                  <a:lnTo>
                    <a:pt x="367" y="519"/>
                  </a:lnTo>
                  <a:lnTo>
                    <a:pt x="344" y="546"/>
                  </a:lnTo>
                  <a:lnTo>
                    <a:pt x="321" y="575"/>
                  </a:lnTo>
                  <a:lnTo>
                    <a:pt x="299" y="603"/>
                  </a:lnTo>
                  <a:lnTo>
                    <a:pt x="278" y="632"/>
                  </a:lnTo>
                  <a:lnTo>
                    <a:pt x="257" y="662"/>
                  </a:lnTo>
                  <a:lnTo>
                    <a:pt x="238" y="693"/>
                  </a:lnTo>
                  <a:lnTo>
                    <a:pt x="219" y="724"/>
                  </a:lnTo>
                  <a:lnTo>
                    <a:pt x="200" y="755"/>
                  </a:lnTo>
                  <a:lnTo>
                    <a:pt x="182" y="786"/>
                  </a:lnTo>
                  <a:lnTo>
                    <a:pt x="165" y="818"/>
                  </a:lnTo>
                  <a:lnTo>
                    <a:pt x="149" y="852"/>
                  </a:lnTo>
                  <a:lnTo>
                    <a:pt x="134" y="884"/>
                  </a:lnTo>
                  <a:lnTo>
                    <a:pt x="119" y="917"/>
                  </a:lnTo>
                  <a:lnTo>
                    <a:pt x="105" y="952"/>
                  </a:lnTo>
                  <a:lnTo>
                    <a:pt x="92" y="986"/>
                  </a:lnTo>
                  <a:lnTo>
                    <a:pt x="80" y="1021"/>
                  </a:lnTo>
                  <a:lnTo>
                    <a:pt x="68" y="1056"/>
                  </a:lnTo>
                  <a:lnTo>
                    <a:pt x="57" y="1092"/>
                  </a:lnTo>
                  <a:lnTo>
                    <a:pt x="48" y="1127"/>
                  </a:lnTo>
                  <a:lnTo>
                    <a:pt x="39" y="1164"/>
                  </a:lnTo>
                  <a:lnTo>
                    <a:pt x="32" y="1200"/>
                  </a:lnTo>
                  <a:lnTo>
                    <a:pt x="24" y="1237"/>
                  </a:lnTo>
                  <a:lnTo>
                    <a:pt x="18" y="1274"/>
                  </a:lnTo>
                  <a:lnTo>
                    <a:pt x="13" y="1312"/>
                  </a:lnTo>
                  <a:lnTo>
                    <a:pt x="9" y="1350"/>
                  </a:lnTo>
                  <a:lnTo>
                    <a:pt x="5" y="1387"/>
                  </a:lnTo>
                  <a:lnTo>
                    <a:pt x="3" y="1426"/>
                  </a:lnTo>
                  <a:lnTo>
                    <a:pt x="1" y="1464"/>
                  </a:lnTo>
                  <a:lnTo>
                    <a:pt x="0" y="1503"/>
                  </a:lnTo>
                  <a:lnTo>
                    <a:pt x="0" y="1503"/>
                  </a:lnTo>
                  <a:lnTo>
                    <a:pt x="1" y="1548"/>
                  </a:lnTo>
                  <a:lnTo>
                    <a:pt x="4" y="1592"/>
                  </a:lnTo>
                  <a:lnTo>
                    <a:pt x="4" y="1592"/>
                  </a:lnTo>
                  <a:lnTo>
                    <a:pt x="123" y="1582"/>
                  </a:lnTo>
                  <a:lnTo>
                    <a:pt x="247" y="1570"/>
                  </a:lnTo>
                  <a:lnTo>
                    <a:pt x="376" y="1555"/>
                  </a:lnTo>
                  <a:lnTo>
                    <a:pt x="442" y="1546"/>
                  </a:lnTo>
                  <a:lnTo>
                    <a:pt x="509" y="1537"/>
                  </a:lnTo>
                  <a:lnTo>
                    <a:pt x="577" y="1526"/>
                  </a:lnTo>
                  <a:lnTo>
                    <a:pt x="645" y="1515"/>
                  </a:lnTo>
                  <a:lnTo>
                    <a:pt x="715" y="1503"/>
                  </a:lnTo>
                  <a:lnTo>
                    <a:pt x="785" y="1489"/>
                  </a:lnTo>
                  <a:lnTo>
                    <a:pt x="856" y="1476"/>
                  </a:lnTo>
                  <a:lnTo>
                    <a:pt x="928" y="1460"/>
                  </a:lnTo>
                  <a:lnTo>
                    <a:pt x="999" y="1444"/>
                  </a:lnTo>
                  <a:lnTo>
                    <a:pt x="1072" y="1427"/>
                  </a:lnTo>
                  <a:lnTo>
                    <a:pt x="880" y="1427"/>
                  </a:lnTo>
                  <a:lnTo>
                    <a:pt x="880" y="1427"/>
                  </a:lnTo>
                  <a:lnTo>
                    <a:pt x="882" y="1371"/>
                  </a:lnTo>
                  <a:lnTo>
                    <a:pt x="885" y="1316"/>
                  </a:lnTo>
                  <a:lnTo>
                    <a:pt x="889" y="1263"/>
                  </a:lnTo>
                  <a:lnTo>
                    <a:pt x="895" y="1210"/>
                  </a:lnTo>
                  <a:lnTo>
                    <a:pt x="901" y="1157"/>
                  </a:lnTo>
                  <a:lnTo>
                    <a:pt x="909" y="1106"/>
                  </a:lnTo>
                  <a:lnTo>
                    <a:pt x="917" y="1055"/>
                  </a:lnTo>
                  <a:lnTo>
                    <a:pt x="927" y="1006"/>
                  </a:lnTo>
                  <a:lnTo>
                    <a:pt x="927" y="1006"/>
                  </a:lnTo>
                  <a:lnTo>
                    <a:pt x="992" y="1019"/>
                  </a:lnTo>
                  <a:lnTo>
                    <a:pt x="1057" y="1031"/>
                  </a:lnTo>
                  <a:lnTo>
                    <a:pt x="1125" y="1042"/>
                  </a:lnTo>
                  <a:lnTo>
                    <a:pt x="1194" y="1051"/>
                  </a:lnTo>
                  <a:lnTo>
                    <a:pt x="1262" y="1057"/>
                  </a:lnTo>
                  <a:lnTo>
                    <a:pt x="1333" y="1063"/>
                  </a:lnTo>
                  <a:lnTo>
                    <a:pt x="1405" y="1065"/>
                  </a:lnTo>
                  <a:lnTo>
                    <a:pt x="1478" y="1066"/>
                  </a:lnTo>
                  <a:lnTo>
                    <a:pt x="1478" y="1066"/>
                  </a:lnTo>
                  <a:lnTo>
                    <a:pt x="1555" y="1065"/>
                  </a:lnTo>
                  <a:lnTo>
                    <a:pt x="1630" y="1061"/>
                  </a:lnTo>
                  <a:lnTo>
                    <a:pt x="1704" y="1056"/>
                  </a:lnTo>
                  <a:lnTo>
                    <a:pt x="1778" y="1049"/>
                  </a:lnTo>
                  <a:lnTo>
                    <a:pt x="1849" y="1039"/>
                  </a:lnTo>
                  <a:lnTo>
                    <a:pt x="1920" y="1027"/>
                  </a:lnTo>
                  <a:lnTo>
                    <a:pt x="1989" y="1014"/>
                  </a:lnTo>
                  <a:lnTo>
                    <a:pt x="2057" y="999"/>
                  </a:lnTo>
                  <a:lnTo>
                    <a:pt x="2057" y="999"/>
                  </a:lnTo>
                  <a:lnTo>
                    <a:pt x="2068" y="1056"/>
                  </a:lnTo>
                  <a:lnTo>
                    <a:pt x="2077" y="1115"/>
                  </a:lnTo>
                  <a:lnTo>
                    <a:pt x="2086" y="1175"/>
                  </a:lnTo>
                  <a:lnTo>
                    <a:pt x="2092" y="1237"/>
                  </a:lnTo>
                  <a:lnTo>
                    <a:pt x="2092" y="1237"/>
                  </a:lnTo>
                  <a:lnTo>
                    <a:pt x="2348" y="1317"/>
                  </a:lnTo>
                  <a:lnTo>
                    <a:pt x="2584" y="1394"/>
                  </a:lnTo>
                  <a:lnTo>
                    <a:pt x="2823" y="1471"/>
                  </a:lnTo>
                  <a:lnTo>
                    <a:pt x="2823" y="1471"/>
                  </a:lnTo>
                  <a:lnTo>
                    <a:pt x="2701" y="1598"/>
                  </a:lnTo>
                  <a:lnTo>
                    <a:pt x="2423" y="1883"/>
                  </a:lnTo>
                  <a:lnTo>
                    <a:pt x="2270" y="2040"/>
                  </a:lnTo>
                  <a:lnTo>
                    <a:pt x="2129" y="2183"/>
                  </a:lnTo>
                  <a:lnTo>
                    <a:pt x="2018" y="2293"/>
                  </a:lnTo>
                  <a:lnTo>
                    <a:pt x="1980" y="2329"/>
                  </a:lnTo>
                  <a:lnTo>
                    <a:pt x="1956" y="2351"/>
                  </a:lnTo>
                  <a:lnTo>
                    <a:pt x="1956" y="2351"/>
                  </a:lnTo>
                  <a:lnTo>
                    <a:pt x="1954" y="2353"/>
                  </a:lnTo>
                  <a:lnTo>
                    <a:pt x="1954" y="2353"/>
                  </a:lnTo>
                  <a:lnTo>
                    <a:pt x="1933" y="2400"/>
                  </a:lnTo>
                  <a:lnTo>
                    <a:pt x="1912" y="2445"/>
                  </a:lnTo>
                  <a:lnTo>
                    <a:pt x="1912" y="2445"/>
                  </a:lnTo>
                  <a:lnTo>
                    <a:pt x="1889" y="2488"/>
                  </a:lnTo>
                  <a:lnTo>
                    <a:pt x="1867" y="2528"/>
                  </a:lnTo>
                  <a:lnTo>
                    <a:pt x="1842" y="2567"/>
                  </a:lnTo>
                  <a:lnTo>
                    <a:pt x="1817" y="2603"/>
                  </a:lnTo>
                  <a:lnTo>
                    <a:pt x="1791" y="2635"/>
                  </a:lnTo>
                  <a:lnTo>
                    <a:pt x="1765" y="2665"/>
                  </a:lnTo>
                  <a:lnTo>
                    <a:pt x="1739" y="2692"/>
                  </a:lnTo>
                  <a:lnTo>
                    <a:pt x="1712" y="2717"/>
                  </a:lnTo>
                  <a:lnTo>
                    <a:pt x="1712" y="2717"/>
                  </a:lnTo>
                  <a:lnTo>
                    <a:pt x="1685" y="2738"/>
                  </a:lnTo>
                  <a:lnTo>
                    <a:pt x="1657" y="2756"/>
                  </a:lnTo>
                  <a:lnTo>
                    <a:pt x="1630" y="2773"/>
                  </a:lnTo>
                  <a:lnTo>
                    <a:pt x="1616" y="2779"/>
                  </a:lnTo>
                  <a:lnTo>
                    <a:pt x="1603" y="2784"/>
                  </a:lnTo>
                  <a:lnTo>
                    <a:pt x="1589" y="2790"/>
                  </a:lnTo>
                  <a:lnTo>
                    <a:pt x="1575" y="2794"/>
                  </a:lnTo>
                  <a:lnTo>
                    <a:pt x="1561" y="2798"/>
                  </a:lnTo>
                  <a:lnTo>
                    <a:pt x="1548" y="2802"/>
                  </a:lnTo>
                  <a:lnTo>
                    <a:pt x="1534" y="2804"/>
                  </a:lnTo>
                  <a:lnTo>
                    <a:pt x="1520" y="2806"/>
                  </a:lnTo>
                  <a:lnTo>
                    <a:pt x="1506" y="2807"/>
                  </a:lnTo>
                  <a:lnTo>
                    <a:pt x="1492" y="2807"/>
                  </a:lnTo>
                  <a:lnTo>
                    <a:pt x="1492" y="2807"/>
                  </a:lnTo>
                  <a:lnTo>
                    <a:pt x="1478" y="2807"/>
                  </a:lnTo>
                  <a:lnTo>
                    <a:pt x="1465" y="2806"/>
                  </a:lnTo>
                  <a:lnTo>
                    <a:pt x="1451" y="2804"/>
                  </a:lnTo>
                  <a:lnTo>
                    <a:pt x="1438" y="2802"/>
                  </a:lnTo>
                  <a:lnTo>
                    <a:pt x="1424" y="2798"/>
                  </a:lnTo>
                  <a:lnTo>
                    <a:pt x="1410" y="2794"/>
                  </a:lnTo>
                  <a:lnTo>
                    <a:pt x="1396" y="2790"/>
                  </a:lnTo>
                  <a:lnTo>
                    <a:pt x="1383" y="2784"/>
                  </a:lnTo>
                  <a:lnTo>
                    <a:pt x="1369" y="2779"/>
                  </a:lnTo>
                  <a:lnTo>
                    <a:pt x="1355" y="2773"/>
                  </a:lnTo>
                  <a:lnTo>
                    <a:pt x="1328" y="2756"/>
                  </a:lnTo>
                  <a:lnTo>
                    <a:pt x="1300" y="2738"/>
                  </a:lnTo>
                  <a:lnTo>
                    <a:pt x="1273" y="2717"/>
                  </a:lnTo>
                  <a:lnTo>
                    <a:pt x="1273" y="2717"/>
                  </a:lnTo>
                  <a:lnTo>
                    <a:pt x="1253" y="2698"/>
                  </a:lnTo>
                  <a:lnTo>
                    <a:pt x="1232" y="2679"/>
                  </a:lnTo>
                  <a:lnTo>
                    <a:pt x="1212" y="2656"/>
                  </a:lnTo>
                  <a:lnTo>
                    <a:pt x="1193" y="2634"/>
                  </a:lnTo>
                  <a:lnTo>
                    <a:pt x="1172" y="2609"/>
                  </a:lnTo>
                  <a:lnTo>
                    <a:pt x="1154" y="2582"/>
                  </a:lnTo>
                  <a:lnTo>
                    <a:pt x="1134" y="2554"/>
                  </a:lnTo>
                  <a:lnTo>
                    <a:pt x="1116" y="2525"/>
                  </a:lnTo>
                  <a:lnTo>
                    <a:pt x="1099" y="2494"/>
                  </a:lnTo>
                  <a:lnTo>
                    <a:pt x="1082" y="2462"/>
                  </a:lnTo>
                  <a:lnTo>
                    <a:pt x="1065" y="2427"/>
                  </a:lnTo>
                  <a:lnTo>
                    <a:pt x="1048" y="2393"/>
                  </a:lnTo>
                  <a:lnTo>
                    <a:pt x="1033" y="2356"/>
                  </a:lnTo>
                  <a:lnTo>
                    <a:pt x="1018" y="2319"/>
                  </a:lnTo>
                  <a:lnTo>
                    <a:pt x="1003" y="2280"/>
                  </a:lnTo>
                  <a:lnTo>
                    <a:pt x="989" y="2240"/>
                  </a:lnTo>
                  <a:lnTo>
                    <a:pt x="989" y="2240"/>
                  </a:lnTo>
                  <a:lnTo>
                    <a:pt x="912" y="2240"/>
                  </a:lnTo>
                  <a:lnTo>
                    <a:pt x="834" y="2240"/>
                  </a:lnTo>
                  <a:lnTo>
                    <a:pt x="829" y="2240"/>
                  </a:lnTo>
                  <a:lnTo>
                    <a:pt x="829" y="2240"/>
                  </a:lnTo>
                  <a:lnTo>
                    <a:pt x="841" y="2277"/>
                  </a:lnTo>
                  <a:lnTo>
                    <a:pt x="853" y="2312"/>
                  </a:lnTo>
                  <a:lnTo>
                    <a:pt x="866" y="2348"/>
                  </a:lnTo>
                  <a:lnTo>
                    <a:pt x="879" y="2383"/>
                  </a:lnTo>
                  <a:lnTo>
                    <a:pt x="893" y="2417"/>
                  </a:lnTo>
                  <a:lnTo>
                    <a:pt x="907" y="2450"/>
                  </a:lnTo>
                  <a:lnTo>
                    <a:pt x="922" y="2482"/>
                  </a:lnTo>
                  <a:lnTo>
                    <a:pt x="937" y="2513"/>
                  </a:lnTo>
                  <a:lnTo>
                    <a:pt x="937" y="2513"/>
                  </a:lnTo>
                  <a:lnTo>
                    <a:pt x="958" y="2556"/>
                  </a:lnTo>
                  <a:lnTo>
                    <a:pt x="982" y="2597"/>
                  </a:lnTo>
                  <a:lnTo>
                    <a:pt x="1007" y="2637"/>
                  </a:lnTo>
                  <a:lnTo>
                    <a:pt x="1031" y="2675"/>
                  </a:lnTo>
                  <a:lnTo>
                    <a:pt x="1058" y="2710"/>
                  </a:lnTo>
                  <a:lnTo>
                    <a:pt x="1085" y="2744"/>
                  </a:lnTo>
                  <a:lnTo>
                    <a:pt x="1113" y="2775"/>
                  </a:lnTo>
                  <a:lnTo>
                    <a:pt x="1143" y="2805"/>
                  </a:lnTo>
                  <a:lnTo>
                    <a:pt x="1143" y="2805"/>
                  </a:lnTo>
                  <a:lnTo>
                    <a:pt x="1100" y="2792"/>
                  </a:lnTo>
                  <a:lnTo>
                    <a:pt x="1058" y="2778"/>
                  </a:lnTo>
                  <a:lnTo>
                    <a:pt x="1017" y="2763"/>
                  </a:lnTo>
                  <a:lnTo>
                    <a:pt x="976" y="2747"/>
                  </a:lnTo>
                  <a:lnTo>
                    <a:pt x="937" y="2729"/>
                  </a:lnTo>
                  <a:lnTo>
                    <a:pt x="898" y="2710"/>
                  </a:lnTo>
                  <a:lnTo>
                    <a:pt x="859" y="2690"/>
                  </a:lnTo>
                  <a:lnTo>
                    <a:pt x="822" y="2668"/>
                  </a:lnTo>
                  <a:lnTo>
                    <a:pt x="784" y="2646"/>
                  </a:lnTo>
                  <a:lnTo>
                    <a:pt x="749" y="2622"/>
                  </a:lnTo>
                  <a:lnTo>
                    <a:pt x="713" y="2597"/>
                  </a:lnTo>
                  <a:lnTo>
                    <a:pt x="679" y="2571"/>
                  </a:lnTo>
                  <a:lnTo>
                    <a:pt x="644" y="2545"/>
                  </a:lnTo>
                  <a:lnTo>
                    <a:pt x="612" y="2517"/>
                  </a:lnTo>
                  <a:lnTo>
                    <a:pt x="580" y="2488"/>
                  </a:lnTo>
                  <a:lnTo>
                    <a:pt x="549" y="2457"/>
                  </a:lnTo>
                  <a:lnTo>
                    <a:pt x="549" y="2457"/>
                  </a:lnTo>
                  <a:lnTo>
                    <a:pt x="525" y="2433"/>
                  </a:lnTo>
                  <a:lnTo>
                    <a:pt x="501" y="2408"/>
                  </a:lnTo>
                  <a:lnTo>
                    <a:pt x="479" y="2382"/>
                  </a:lnTo>
                  <a:lnTo>
                    <a:pt x="456" y="2355"/>
                  </a:lnTo>
                  <a:lnTo>
                    <a:pt x="456" y="2355"/>
                  </a:lnTo>
                  <a:lnTo>
                    <a:pt x="482" y="2338"/>
                  </a:lnTo>
                  <a:lnTo>
                    <a:pt x="509" y="2323"/>
                  </a:lnTo>
                  <a:lnTo>
                    <a:pt x="536" y="2307"/>
                  </a:lnTo>
                  <a:lnTo>
                    <a:pt x="565" y="2292"/>
                  </a:lnTo>
                  <a:lnTo>
                    <a:pt x="594" y="2277"/>
                  </a:lnTo>
                  <a:lnTo>
                    <a:pt x="625" y="2263"/>
                  </a:lnTo>
                  <a:lnTo>
                    <a:pt x="656" y="2249"/>
                  </a:lnTo>
                  <a:lnTo>
                    <a:pt x="687" y="2235"/>
                  </a:lnTo>
                  <a:lnTo>
                    <a:pt x="687" y="2235"/>
                  </a:lnTo>
                  <a:lnTo>
                    <a:pt x="562" y="2232"/>
                  </a:lnTo>
                  <a:lnTo>
                    <a:pt x="498" y="2228"/>
                  </a:lnTo>
                  <a:lnTo>
                    <a:pt x="435" y="2225"/>
                  </a:lnTo>
                  <a:lnTo>
                    <a:pt x="370" y="2221"/>
                  </a:lnTo>
                  <a:lnTo>
                    <a:pt x="305" y="2215"/>
                  </a:lnTo>
                  <a:lnTo>
                    <a:pt x="239" y="2209"/>
                  </a:lnTo>
                  <a:lnTo>
                    <a:pt x="172" y="2200"/>
                  </a:lnTo>
                  <a:lnTo>
                    <a:pt x="172" y="2200"/>
                  </a:lnTo>
                  <a:lnTo>
                    <a:pt x="196" y="2245"/>
                  </a:lnTo>
                  <a:lnTo>
                    <a:pt x="222" y="2289"/>
                  </a:lnTo>
                  <a:lnTo>
                    <a:pt x="249" y="2331"/>
                  </a:lnTo>
                  <a:lnTo>
                    <a:pt x="278" y="2373"/>
                  </a:lnTo>
                  <a:lnTo>
                    <a:pt x="308" y="2413"/>
                  </a:lnTo>
                  <a:lnTo>
                    <a:pt x="339" y="2452"/>
                  </a:lnTo>
                  <a:lnTo>
                    <a:pt x="371" y="2491"/>
                  </a:lnTo>
                  <a:lnTo>
                    <a:pt x="405" y="2528"/>
                  </a:lnTo>
                  <a:lnTo>
                    <a:pt x="440" y="2564"/>
                  </a:lnTo>
                  <a:lnTo>
                    <a:pt x="476" y="2599"/>
                  </a:lnTo>
                  <a:lnTo>
                    <a:pt x="513" y="2633"/>
                  </a:lnTo>
                  <a:lnTo>
                    <a:pt x="551" y="2666"/>
                  </a:lnTo>
                  <a:lnTo>
                    <a:pt x="591" y="2697"/>
                  </a:lnTo>
                  <a:lnTo>
                    <a:pt x="631" y="2727"/>
                  </a:lnTo>
                  <a:lnTo>
                    <a:pt x="672" y="2755"/>
                  </a:lnTo>
                  <a:lnTo>
                    <a:pt x="715" y="2783"/>
                  </a:lnTo>
                  <a:lnTo>
                    <a:pt x="758" y="2809"/>
                  </a:lnTo>
                  <a:lnTo>
                    <a:pt x="803" y="2833"/>
                  </a:lnTo>
                  <a:lnTo>
                    <a:pt x="849" y="2857"/>
                  </a:lnTo>
                  <a:lnTo>
                    <a:pt x="895" y="2878"/>
                  </a:lnTo>
                  <a:lnTo>
                    <a:pt x="941" y="2897"/>
                  </a:lnTo>
                  <a:lnTo>
                    <a:pt x="989" y="2916"/>
                  </a:lnTo>
                  <a:lnTo>
                    <a:pt x="1038" y="2933"/>
                  </a:lnTo>
                  <a:lnTo>
                    <a:pt x="1087" y="2948"/>
                  </a:lnTo>
                  <a:lnTo>
                    <a:pt x="1137" y="2962"/>
                  </a:lnTo>
                  <a:lnTo>
                    <a:pt x="1187" y="2973"/>
                  </a:lnTo>
                  <a:lnTo>
                    <a:pt x="1239" y="2983"/>
                  </a:lnTo>
                  <a:lnTo>
                    <a:pt x="1290" y="2992"/>
                  </a:lnTo>
                  <a:lnTo>
                    <a:pt x="1343" y="2998"/>
                  </a:lnTo>
                  <a:lnTo>
                    <a:pt x="1396" y="3003"/>
                  </a:lnTo>
                  <a:lnTo>
                    <a:pt x="1449" y="3006"/>
                  </a:lnTo>
                  <a:lnTo>
                    <a:pt x="1503" y="3006"/>
                  </a:lnTo>
                  <a:lnTo>
                    <a:pt x="1503" y="3006"/>
                  </a:lnTo>
                  <a:lnTo>
                    <a:pt x="1542" y="3006"/>
                  </a:lnTo>
                  <a:lnTo>
                    <a:pt x="1581" y="3005"/>
                  </a:lnTo>
                  <a:lnTo>
                    <a:pt x="1619" y="3002"/>
                  </a:lnTo>
                  <a:lnTo>
                    <a:pt x="1657" y="2998"/>
                  </a:lnTo>
                  <a:lnTo>
                    <a:pt x="1695" y="2994"/>
                  </a:lnTo>
                  <a:lnTo>
                    <a:pt x="1732" y="2989"/>
                  </a:lnTo>
                  <a:lnTo>
                    <a:pt x="1770" y="2983"/>
                  </a:lnTo>
                  <a:lnTo>
                    <a:pt x="1806" y="2976"/>
                  </a:lnTo>
                  <a:lnTo>
                    <a:pt x="1843" y="2968"/>
                  </a:lnTo>
                  <a:lnTo>
                    <a:pt x="1879" y="2959"/>
                  </a:lnTo>
                  <a:lnTo>
                    <a:pt x="1915" y="2949"/>
                  </a:lnTo>
                  <a:lnTo>
                    <a:pt x="1950" y="2939"/>
                  </a:lnTo>
                  <a:lnTo>
                    <a:pt x="1986" y="2927"/>
                  </a:lnTo>
                  <a:lnTo>
                    <a:pt x="2020" y="2916"/>
                  </a:lnTo>
                  <a:lnTo>
                    <a:pt x="2055" y="2903"/>
                  </a:lnTo>
                  <a:lnTo>
                    <a:pt x="2088" y="2889"/>
                  </a:lnTo>
                  <a:lnTo>
                    <a:pt x="2122" y="2874"/>
                  </a:lnTo>
                  <a:lnTo>
                    <a:pt x="2155" y="2859"/>
                  </a:lnTo>
                  <a:lnTo>
                    <a:pt x="2188" y="2843"/>
                  </a:lnTo>
                  <a:lnTo>
                    <a:pt x="2220" y="2825"/>
                  </a:lnTo>
                  <a:lnTo>
                    <a:pt x="2251" y="2807"/>
                  </a:lnTo>
                  <a:lnTo>
                    <a:pt x="2283" y="2789"/>
                  </a:lnTo>
                  <a:lnTo>
                    <a:pt x="2314" y="2769"/>
                  </a:lnTo>
                  <a:lnTo>
                    <a:pt x="2344" y="2750"/>
                  </a:lnTo>
                  <a:lnTo>
                    <a:pt x="2374" y="2730"/>
                  </a:lnTo>
                  <a:lnTo>
                    <a:pt x="2403" y="2708"/>
                  </a:lnTo>
                  <a:lnTo>
                    <a:pt x="2431" y="2685"/>
                  </a:lnTo>
                  <a:lnTo>
                    <a:pt x="2459" y="2663"/>
                  </a:lnTo>
                  <a:lnTo>
                    <a:pt x="2487" y="2640"/>
                  </a:lnTo>
                  <a:lnTo>
                    <a:pt x="2514" y="2616"/>
                  </a:lnTo>
                  <a:lnTo>
                    <a:pt x="2541" y="2591"/>
                  </a:lnTo>
                  <a:lnTo>
                    <a:pt x="2566" y="2566"/>
                  </a:lnTo>
                  <a:lnTo>
                    <a:pt x="2591" y="2540"/>
                  </a:lnTo>
                  <a:lnTo>
                    <a:pt x="2616" y="2513"/>
                  </a:lnTo>
                  <a:lnTo>
                    <a:pt x="2639" y="2487"/>
                  </a:lnTo>
                  <a:lnTo>
                    <a:pt x="2663" y="2460"/>
                  </a:lnTo>
                  <a:lnTo>
                    <a:pt x="2686" y="2432"/>
                  </a:lnTo>
                  <a:lnTo>
                    <a:pt x="2707" y="2403"/>
                  </a:lnTo>
                  <a:lnTo>
                    <a:pt x="2729" y="2374"/>
                  </a:lnTo>
                  <a:lnTo>
                    <a:pt x="2749" y="2343"/>
                  </a:lnTo>
                  <a:lnTo>
                    <a:pt x="2770" y="2313"/>
                  </a:lnTo>
                  <a:lnTo>
                    <a:pt x="2789" y="2282"/>
                  </a:lnTo>
                  <a:lnTo>
                    <a:pt x="2807" y="2251"/>
                  </a:lnTo>
                  <a:lnTo>
                    <a:pt x="2824" y="2220"/>
                  </a:lnTo>
                  <a:lnTo>
                    <a:pt x="2842" y="2188"/>
                  </a:lnTo>
                  <a:lnTo>
                    <a:pt x="2858" y="2155"/>
                  </a:lnTo>
                  <a:lnTo>
                    <a:pt x="2874" y="2122"/>
                  </a:lnTo>
                  <a:lnTo>
                    <a:pt x="2888" y="2089"/>
                  </a:lnTo>
                  <a:lnTo>
                    <a:pt x="2902" y="2054"/>
                  </a:lnTo>
                  <a:lnTo>
                    <a:pt x="2915" y="2020"/>
                  </a:lnTo>
                  <a:lnTo>
                    <a:pt x="2928" y="1985"/>
                  </a:lnTo>
                  <a:lnTo>
                    <a:pt x="2938" y="1950"/>
                  </a:lnTo>
                  <a:lnTo>
                    <a:pt x="2949" y="1914"/>
                  </a:lnTo>
                  <a:lnTo>
                    <a:pt x="2959" y="1879"/>
                  </a:lnTo>
                  <a:lnTo>
                    <a:pt x="2967" y="1842"/>
                  </a:lnTo>
                  <a:lnTo>
                    <a:pt x="2976" y="1806"/>
                  </a:lnTo>
                  <a:lnTo>
                    <a:pt x="2982" y="1769"/>
                  </a:lnTo>
                  <a:lnTo>
                    <a:pt x="2989" y="1731"/>
                  </a:lnTo>
                  <a:lnTo>
                    <a:pt x="2994" y="1695"/>
                  </a:lnTo>
                  <a:lnTo>
                    <a:pt x="2998" y="1657"/>
                  </a:lnTo>
                  <a:lnTo>
                    <a:pt x="3002" y="1619"/>
                  </a:lnTo>
                  <a:lnTo>
                    <a:pt x="3004" y="1581"/>
                  </a:lnTo>
                  <a:lnTo>
                    <a:pt x="3006" y="1542"/>
                  </a:lnTo>
                  <a:lnTo>
                    <a:pt x="3006" y="1503"/>
                  </a:lnTo>
                  <a:lnTo>
                    <a:pt x="3006" y="1503"/>
                  </a:lnTo>
                  <a:lnTo>
                    <a:pt x="3006" y="1503"/>
                  </a:lnTo>
                  <a:lnTo>
                    <a:pt x="3006" y="1464"/>
                  </a:lnTo>
                  <a:lnTo>
                    <a:pt x="3004" y="1426"/>
                  </a:lnTo>
                  <a:lnTo>
                    <a:pt x="3002" y="1387"/>
                  </a:lnTo>
                  <a:lnTo>
                    <a:pt x="2998" y="1350"/>
                  </a:lnTo>
                  <a:lnTo>
                    <a:pt x="2994" y="1312"/>
                  </a:lnTo>
                  <a:lnTo>
                    <a:pt x="2989" y="1274"/>
                  </a:lnTo>
                  <a:lnTo>
                    <a:pt x="2982" y="1237"/>
                  </a:lnTo>
                  <a:lnTo>
                    <a:pt x="2976" y="1200"/>
                  </a:lnTo>
                  <a:lnTo>
                    <a:pt x="2967" y="1164"/>
                  </a:lnTo>
                  <a:lnTo>
                    <a:pt x="2959" y="1127"/>
                  </a:lnTo>
                  <a:lnTo>
                    <a:pt x="2949" y="1092"/>
                  </a:lnTo>
                  <a:lnTo>
                    <a:pt x="2938" y="1056"/>
                  </a:lnTo>
                  <a:lnTo>
                    <a:pt x="2928" y="1021"/>
                  </a:lnTo>
                  <a:lnTo>
                    <a:pt x="2915" y="986"/>
                  </a:lnTo>
                  <a:lnTo>
                    <a:pt x="2902" y="952"/>
                  </a:lnTo>
                  <a:lnTo>
                    <a:pt x="2888" y="917"/>
                  </a:lnTo>
                  <a:lnTo>
                    <a:pt x="2874" y="884"/>
                  </a:lnTo>
                  <a:lnTo>
                    <a:pt x="2858" y="852"/>
                  </a:lnTo>
                  <a:lnTo>
                    <a:pt x="2842" y="818"/>
                  </a:lnTo>
                  <a:lnTo>
                    <a:pt x="2824" y="786"/>
                  </a:lnTo>
                  <a:lnTo>
                    <a:pt x="2807" y="755"/>
                  </a:lnTo>
                  <a:lnTo>
                    <a:pt x="2789" y="724"/>
                  </a:lnTo>
                  <a:lnTo>
                    <a:pt x="2770" y="693"/>
                  </a:lnTo>
                  <a:lnTo>
                    <a:pt x="2749" y="662"/>
                  </a:lnTo>
                  <a:lnTo>
                    <a:pt x="2729" y="632"/>
                  </a:lnTo>
                  <a:lnTo>
                    <a:pt x="2707" y="603"/>
                  </a:lnTo>
                  <a:lnTo>
                    <a:pt x="2686" y="575"/>
                  </a:lnTo>
                  <a:lnTo>
                    <a:pt x="2663" y="546"/>
                  </a:lnTo>
                  <a:lnTo>
                    <a:pt x="2639" y="519"/>
                  </a:lnTo>
                  <a:lnTo>
                    <a:pt x="2616" y="492"/>
                  </a:lnTo>
                  <a:lnTo>
                    <a:pt x="2591" y="466"/>
                  </a:lnTo>
                  <a:lnTo>
                    <a:pt x="2566" y="440"/>
                  </a:lnTo>
                  <a:lnTo>
                    <a:pt x="2541" y="415"/>
                  </a:lnTo>
                  <a:lnTo>
                    <a:pt x="2514" y="390"/>
                  </a:lnTo>
                  <a:lnTo>
                    <a:pt x="2487" y="367"/>
                  </a:lnTo>
                  <a:lnTo>
                    <a:pt x="2459" y="343"/>
                  </a:lnTo>
                  <a:lnTo>
                    <a:pt x="2431" y="320"/>
                  </a:lnTo>
                  <a:lnTo>
                    <a:pt x="2403" y="298"/>
                  </a:lnTo>
                  <a:lnTo>
                    <a:pt x="2374" y="277"/>
                  </a:lnTo>
                  <a:lnTo>
                    <a:pt x="2344" y="256"/>
                  </a:lnTo>
                  <a:lnTo>
                    <a:pt x="2314" y="236"/>
                  </a:lnTo>
                  <a:lnTo>
                    <a:pt x="2283" y="217"/>
                  </a:lnTo>
                  <a:lnTo>
                    <a:pt x="2251" y="199"/>
                  </a:lnTo>
                  <a:lnTo>
                    <a:pt x="2220" y="181"/>
                  </a:lnTo>
                  <a:lnTo>
                    <a:pt x="2188" y="164"/>
                  </a:lnTo>
                  <a:lnTo>
                    <a:pt x="2155" y="147"/>
                  </a:lnTo>
                  <a:lnTo>
                    <a:pt x="2122" y="132"/>
                  </a:lnTo>
                  <a:lnTo>
                    <a:pt x="2088" y="117"/>
                  </a:lnTo>
                  <a:lnTo>
                    <a:pt x="2055" y="104"/>
                  </a:lnTo>
                  <a:lnTo>
                    <a:pt x="2020" y="90"/>
                  </a:lnTo>
                  <a:lnTo>
                    <a:pt x="1986" y="78"/>
                  </a:lnTo>
                  <a:lnTo>
                    <a:pt x="1950" y="67"/>
                  </a:lnTo>
                  <a:lnTo>
                    <a:pt x="1915" y="57"/>
                  </a:lnTo>
                  <a:lnTo>
                    <a:pt x="1879" y="47"/>
                  </a:lnTo>
                  <a:lnTo>
                    <a:pt x="1843" y="38"/>
                  </a:lnTo>
                  <a:lnTo>
                    <a:pt x="1806" y="30"/>
                  </a:lnTo>
                  <a:lnTo>
                    <a:pt x="1770" y="22"/>
                  </a:lnTo>
                  <a:lnTo>
                    <a:pt x="1732" y="17"/>
                  </a:lnTo>
                  <a:lnTo>
                    <a:pt x="1695" y="12"/>
                  </a:lnTo>
                  <a:lnTo>
                    <a:pt x="1657" y="7"/>
                  </a:lnTo>
                  <a:lnTo>
                    <a:pt x="1619" y="4"/>
                  </a:lnTo>
                  <a:lnTo>
                    <a:pt x="1581" y="1"/>
                  </a:lnTo>
                  <a:lnTo>
                    <a:pt x="1542" y="0"/>
                  </a:lnTo>
                  <a:lnTo>
                    <a:pt x="1503" y="0"/>
                  </a:lnTo>
                  <a:lnTo>
                    <a:pt x="1503" y="0"/>
                  </a:lnTo>
                  <a:close/>
                  <a:moveTo>
                    <a:pt x="728" y="1427"/>
                  </a:moveTo>
                  <a:lnTo>
                    <a:pt x="156" y="1427"/>
                  </a:lnTo>
                  <a:lnTo>
                    <a:pt x="156" y="1427"/>
                  </a:lnTo>
                  <a:lnTo>
                    <a:pt x="160" y="1382"/>
                  </a:lnTo>
                  <a:lnTo>
                    <a:pt x="164" y="1338"/>
                  </a:lnTo>
                  <a:lnTo>
                    <a:pt x="170" y="1294"/>
                  </a:lnTo>
                  <a:lnTo>
                    <a:pt x="178" y="1251"/>
                  </a:lnTo>
                  <a:lnTo>
                    <a:pt x="186" y="1208"/>
                  </a:lnTo>
                  <a:lnTo>
                    <a:pt x="196" y="1166"/>
                  </a:lnTo>
                  <a:lnTo>
                    <a:pt x="208" y="1124"/>
                  </a:lnTo>
                  <a:lnTo>
                    <a:pt x="221" y="1082"/>
                  </a:lnTo>
                  <a:lnTo>
                    <a:pt x="235" y="1041"/>
                  </a:lnTo>
                  <a:lnTo>
                    <a:pt x="250" y="1001"/>
                  </a:lnTo>
                  <a:lnTo>
                    <a:pt x="267" y="961"/>
                  </a:lnTo>
                  <a:lnTo>
                    <a:pt x="284" y="923"/>
                  </a:lnTo>
                  <a:lnTo>
                    <a:pt x="304" y="885"/>
                  </a:lnTo>
                  <a:lnTo>
                    <a:pt x="323" y="847"/>
                  </a:lnTo>
                  <a:lnTo>
                    <a:pt x="344" y="811"/>
                  </a:lnTo>
                  <a:lnTo>
                    <a:pt x="367" y="774"/>
                  </a:lnTo>
                  <a:lnTo>
                    <a:pt x="367" y="774"/>
                  </a:lnTo>
                  <a:lnTo>
                    <a:pt x="411" y="803"/>
                  </a:lnTo>
                  <a:lnTo>
                    <a:pt x="458" y="830"/>
                  </a:lnTo>
                  <a:lnTo>
                    <a:pt x="507" y="856"/>
                  </a:lnTo>
                  <a:lnTo>
                    <a:pt x="557" y="881"/>
                  </a:lnTo>
                  <a:lnTo>
                    <a:pt x="610" y="904"/>
                  </a:lnTo>
                  <a:lnTo>
                    <a:pt x="665" y="926"/>
                  </a:lnTo>
                  <a:lnTo>
                    <a:pt x="721" y="946"/>
                  </a:lnTo>
                  <a:lnTo>
                    <a:pt x="779" y="966"/>
                  </a:lnTo>
                  <a:lnTo>
                    <a:pt x="779" y="966"/>
                  </a:lnTo>
                  <a:lnTo>
                    <a:pt x="769" y="1019"/>
                  </a:lnTo>
                  <a:lnTo>
                    <a:pt x="759" y="1075"/>
                  </a:lnTo>
                  <a:lnTo>
                    <a:pt x="751" y="1132"/>
                  </a:lnTo>
                  <a:lnTo>
                    <a:pt x="744" y="1189"/>
                  </a:lnTo>
                  <a:lnTo>
                    <a:pt x="738" y="1247"/>
                  </a:lnTo>
                  <a:lnTo>
                    <a:pt x="734" y="1307"/>
                  </a:lnTo>
                  <a:lnTo>
                    <a:pt x="730" y="1366"/>
                  </a:lnTo>
                  <a:lnTo>
                    <a:pt x="728" y="1427"/>
                  </a:lnTo>
                  <a:lnTo>
                    <a:pt x="728" y="1427"/>
                  </a:lnTo>
                  <a:close/>
                  <a:moveTo>
                    <a:pt x="814" y="816"/>
                  </a:moveTo>
                  <a:lnTo>
                    <a:pt x="814" y="816"/>
                  </a:lnTo>
                  <a:lnTo>
                    <a:pt x="764" y="799"/>
                  </a:lnTo>
                  <a:lnTo>
                    <a:pt x="714" y="781"/>
                  </a:lnTo>
                  <a:lnTo>
                    <a:pt x="666" y="762"/>
                  </a:lnTo>
                  <a:lnTo>
                    <a:pt x="621" y="742"/>
                  </a:lnTo>
                  <a:lnTo>
                    <a:pt x="577" y="720"/>
                  </a:lnTo>
                  <a:lnTo>
                    <a:pt x="535" y="698"/>
                  </a:lnTo>
                  <a:lnTo>
                    <a:pt x="494" y="675"/>
                  </a:lnTo>
                  <a:lnTo>
                    <a:pt x="456" y="651"/>
                  </a:lnTo>
                  <a:lnTo>
                    <a:pt x="456" y="651"/>
                  </a:lnTo>
                  <a:lnTo>
                    <a:pt x="479" y="625"/>
                  </a:lnTo>
                  <a:lnTo>
                    <a:pt x="501" y="598"/>
                  </a:lnTo>
                  <a:lnTo>
                    <a:pt x="525" y="573"/>
                  </a:lnTo>
                  <a:lnTo>
                    <a:pt x="549" y="548"/>
                  </a:lnTo>
                  <a:lnTo>
                    <a:pt x="549" y="548"/>
                  </a:lnTo>
                  <a:lnTo>
                    <a:pt x="580" y="518"/>
                  </a:lnTo>
                  <a:lnTo>
                    <a:pt x="612" y="489"/>
                  </a:lnTo>
                  <a:lnTo>
                    <a:pt x="645" y="461"/>
                  </a:lnTo>
                  <a:lnTo>
                    <a:pt x="679" y="433"/>
                  </a:lnTo>
                  <a:lnTo>
                    <a:pt x="713" y="408"/>
                  </a:lnTo>
                  <a:lnTo>
                    <a:pt x="749" y="383"/>
                  </a:lnTo>
                  <a:lnTo>
                    <a:pt x="785" y="359"/>
                  </a:lnTo>
                  <a:lnTo>
                    <a:pt x="823" y="337"/>
                  </a:lnTo>
                  <a:lnTo>
                    <a:pt x="860" y="315"/>
                  </a:lnTo>
                  <a:lnTo>
                    <a:pt x="899" y="296"/>
                  </a:lnTo>
                  <a:lnTo>
                    <a:pt x="938" y="276"/>
                  </a:lnTo>
                  <a:lnTo>
                    <a:pt x="979" y="259"/>
                  </a:lnTo>
                  <a:lnTo>
                    <a:pt x="1018" y="242"/>
                  </a:lnTo>
                  <a:lnTo>
                    <a:pt x="1060" y="227"/>
                  </a:lnTo>
                  <a:lnTo>
                    <a:pt x="1102" y="213"/>
                  </a:lnTo>
                  <a:lnTo>
                    <a:pt x="1144" y="201"/>
                  </a:lnTo>
                  <a:lnTo>
                    <a:pt x="1144" y="201"/>
                  </a:lnTo>
                  <a:lnTo>
                    <a:pt x="1118" y="228"/>
                  </a:lnTo>
                  <a:lnTo>
                    <a:pt x="1091" y="257"/>
                  </a:lnTo>
                  <a:lnTo>
                    <a:pt x="1067" y="287"/>
                  </a:lnTo>
                  <a:lnTo>
                    <a:pt x="1042" y="319"/>
                  </a:lnTo>
                  <a:lnTo>
                    <a:pt x="1018" y="353"/>
                  </a:lnTo>
                  <a:lnTo>
                    <a:pt x="996" y="387"/>
                  </a:lnTo>
                  <a:lnTo>
                    <a:pt x="973" y="425"/>
                  </a:lnTo>
                  <a:lnTo>
                    <a:pt x="953" y="462"/>
                  </a:lnTo>
                  <a:lnTo>
                    <a:pt x="932" y="502"/>
                  </a:lnTo>
                  <a:lnTo>
                    <a:pt x="913" y="543"/>
                  </a:lnTo>
                  <a:lnTo>
                    <a:pt x="894" y="585"/>
                  </a:lnTo>
                  <a:lnTo>
                    <a:pt x="877" y="629"/>
                  </a:lnTo>
                  <a:lnTo>
                    <a:pt x="859" y="674"/>
                  </a:lnTo>
                  <a:lnTo>
                    <a:pt x="843" y="720"/>
                  </a:lnTo>
                  <a:lnTo>
                    <a:pt x="828" y="768"/>
                  </a:lnTo>
                  <a:lnTo>
                    <a:pt x="814" y="816"/>
                  </a:lnTo>
                  <a:lnTo>
                    <a:pt x="814" y="816"/>
                  </a:lnTo>
                  <a:close/>
                  <a:moveTo>
                    <a:pt x="1478" y="913"/>
                  </a:moveTo>
                  <a:lnTo>
                    <a:pt x="1478" y="913"/>
                  </a:lnTo>
                  <a:lnTo>
                    <a:pt x="1410" y="912"/>
                  </a:lnTo>
                  <a:lnTo>
                    <a:pt x="1342" y="910"/>
                  </a:lnTo>
                  <a:lnTo>
                    <a:pt x="1276" y="905"/>
                  </a:lnTo>
                  <a:lnTo>
                    <a:pt x="1211" y="899"/>
                  </a:lnTo>
                  <a:lnTo>
                    <a:pt x="1146" y="890"/>
                  </a:lnTo>
                  <a:lnTo>
                    <a:pt x="1084" y="881"/>
                  </a:lnTo>
                  <a:lnTo>
                    <a:pt x="1022" y="869"/>
                  </a:lnTo>
                  <a:lnTo>
                    <a:pt x="963" y="856"/>
                  </a:lnTo>
                  <a:lnTo>
                    <a:pt x="963" y="856"/>
                  </a:lnTo>
                  <a:lnTo>
                    <a:pt x="973" y="816"/>
                  </a:lnTo>
                  <a:lnTo>
                    <a:pt x="986" y="776"/>
                  </a:lnTo>
                  <a:lnTo>
                    <a:pt x="999" y="738"/>
                  </a:lnTo>
                  <a:lnTo>
                    <a:pt x="1013" y="700"/>
                  </a:lnTo>
                  <a:lnTo>
                    <a:pt x="1027" y="663"/>
                  </a:lnTo>
                  <a:lnTo>
                    <a:pt x="1042" y="628"/>
                  </a:lnTo>
                  <a:lnTo>
                    <a:pt x="1057" y="594"/>
                  </a:lnTo>
                  <a:lnTo>
                    <a:pt x="1073" y="561"/>
                  </a:lnTo>
                  <a:lnTo>
                    <a:pt x="1073" y="561"/>
                  </a:lnTo>
                  <a:lnTo>
                    <a:pt x="1096" y="518"/>
                  </a:lnTo>
                  <a:lnTo>
                    <a:pt x="1119" y="477"/>
                  </a:lnTo>
                  <a:lnTo>
                    <a:pt x="1143" y="439"/>
                  </a:lnTo>
                  <a:lnTo>
                    <a:pt x="1168" y="403"/>
                  </a:lnTo>
                  <a:lnTo>
                    <a:pt x="1194" y="371"/>
                  </a:lnTo>
                  <a:lnTo>
                    <a:pt x="1219" y="341"/>
                  </a:lnTo>
                  <a:lnTo>
                    <a:pt x="1246" y="314"/>
                  </a:lnTo>
                  <a:lnTo>
                    <a:pt x="1273" y="289"/>
                  </a:lnTo>
                  <a:lnTo>
                    <a:pt x="1273" y="289"/>
                  </a:lnTo>
                  <a:lnTo>
                    <a:pt x="1300" y="268"/>
                  </a:lnTo>
                  <a:lnTo>
                    <a:pt x="1328" y="249"/>
                  </a:lnTo>
                  <a:lnTo>
                    <a:pt x="1355" y="234"/>
                  </a:lnTo>
                  <a:lnTo>
                    <a:pt x="1369" y="227"/>
                  </a:lnTo>
                  <a:lnTo>
                    <a:pt x="1383" y="221"/>
                  </a:lnTo>
                  <a:lnTo>
                    <a:pt x="1396" y="216"/>
                  </a:lnTo>
                  <a:lnTo>
                    <a:pt x="1410" y="212"/>
                  </a:lnTo>
                  <a:lnTo>
                    <a:pt x="1424" y="207"/>
                  </a:lnTo>
                  <a:lnTo>
                    <a:pt x="1438" y="204"/>
                  </a:lnTo>
                  <a:lnTo>
                    <a:pt x="1451" y="202"/>
                  </a:lnTo>
                  <a:lnTo>
                    <a:pt x="1465" y="200"/>
                  </a:lnTo>
                  <a:lnTo>
                    <a:pt x="1478" y="199"/>
                  </a:lnTo>
                  <a:lnTo>
                    <a:pt x="1492" y="199"/>
                  </a:lnTo>
                  <a:lnTo>
                    <a:pt x="1492" y="199"/>
                  </a:lnTo>
                  <a:lnTo>
                    <a:pt x="1506" y="199"/>
                  </a:lnTo>
                  <a:lnTo>
                    <a:pt x="1520" y="200"/>
                  </a:lnTo>
                  <a:lnTo>
                    <a:pt x="1534" y="202"/>
                  </a:lnTo>
                  <a:lnTo>
                    <a:pt x="1548" y="204"/>
                  </a:lnTo>
                  <a:lnTo>
                    <a:pt x="1561" y="207"/>
                  </a:lnTo>
                  <a:lnTo>
                    <a:pt x="1575" y="212"/>
                  </a:lnTo>
                  <a:lnTo>
                    <a:pt x="1589" y="216"/>
                  </a:lnTo>
                  <a:lnTo>
                    <a:pt x="1603" y="221"/>
                  </a:lnTo>
                  <a:lnTo>
                    <a:pt x="1616" y="227"/>
                  </a:lnTo>
                  <a:lnTo>
                    <a:pt x="1630" y="234"/>
                  </a:lnTo>
                  <a:lnTo>
                    <a:pt x="1657" y="249"/>
                  </a:lnTo>
                  <a:lnTo>
                    <a:pt x="1685" y="268"/>
                  </a:lnTo>
                  <a:lnTo>
                    <a:pt x="1712" y="289"/>
                  </a:lnTo>
                  <a:lnTo>
                    <a:pt x="1712" y="289"/>
                  </a:lnTo>
                  <a:lnTo>
                    <a:pt x="1735" y="310"/>
                  </a:lnTo>
                  <a:lnTo>
                    <a:pt x="1758" y="332"/>
                  </a:lnTo>
                  <a:lnTo>
                    <a:pt x="1781" y="358"/>
                  </a:lnTo>
                  <a:lnTo>
                    <a:pt x="1803" y="385"/>
                  </a:lnTo>
                  <a:lnTo>
                    <a:pt x="1825" y="414"/>
                  </a:lnTo>
                  <a:lnTo>
                    <a:pt x="1846" y="445"/>
                  </a:lnTo>
                  <a:lnTo>
                    <a:pt x="1867" y="477"/>
                  </a:lnTo>
                  <a:lnTo>
                    <a:pt x="1886" y="513"/>
                  </a:lnTo>
                  <a:lnTo>
                    <a:pt x="1905" y="548"/>
                  </a:lnTo>
                  <a:lnTo>
                    <a:pt x="1925" y="587"/>
                  </a:lnTo>
                  <a:lnTo>
                    <a:pt x="1943" y="627"/>
                  </a:lnTo>
                  <a:lnTo>
                    <a:pt x="1960" y="669"/>
                  </a:lnTo>
                  <a:lnTo>
                    <a:pt x="1976" y="712"/>
                  </a:lnTo>
                  <a:lnTo>
                    <a:pt x="1992" y="756"/>
                  </a:lnTo>
                  <a:lnTo>
                    <a:pt x="2007" y="802"/>
                  </a:lnTo>
                  <a:lnTo>
                    <a:pt x="2021" y="850"/>
                  </a:lnTo>
                  <a:lnTo>
                    <a:pt x="2021" y="850"/>
                  </a:lnTo>
                  <a:lnTo>
                    <a:pt x="1958" y="865"/>
                  </a:lnTo>
                  <a:lnTo>
                    <a:pt x="1893" y="876"/>
                  </a:lnTo>
                  <a:lnTo>
                    <a:pt x="1828" y="888"/>
                  </a:lnTo>
                  <a:lnTo>
                    <a:pt x="1760" y="897"/>
                  </a:lnTo>
                  <a:lnTo>
                    <a:pt x="1691" y="904"/>
                  </a:lnTo>
                  <a:lnTo>
                    <a:pt x="1621" y="909"/>
                  </a:lnTo>
                  <a:lnTo>
                    <a:pt x="1551" y="912"/>
                  </a:lnTo>
                  <a:lnTo>
                    <a:pt x="1478" y="913"/>
                  </a:lnTo>
                  <a:lnTo>
                    <a:pt x="1478" y="9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8F177052-7818-7E99-7FB6-B57F6532A190}"/>
                </a:ext>
              </a:extLst>
            </p:cNvPr>
            <p:cNvSpPr>
              <a:spLocks/>
            </p:cNvSpPr>
            <p:nvPr/>
          </p:nvSpPr>
          <p:spPr bwMode="auto">
            <a:xfrm>
              <a:off x="7180263" y="4862513"/>
              <a:ext cx="701675" cy="249238"/>
            </a:xfrm>
            <a:custGeom>
              <a:avLst/>
              <a:gdLst>
                <a:gd name="T0" fmla="*/ 2057 w 3093"/>
                <a:gd name="T1" fmla="*/ 0 h 1097"/>
                <a:gd name="T2" fmla="*/ 2024 w 3093"/>
                <a:gd name="T3" fmla="*/ 6 h 1097"/>
                <a:gd name="T4" fmla="*/ 1997 w 3093"/>
                <a:gd name="T5" fmla="*/ 19 h 1097"/>
                <a:gd name="T6" fmla="*/ 1978 w 3093"/>
                <a:gd name="T7" fmla="*/ 40 h 1097"/>
                <a:gd name="T8" fmla="*/ 1965 w 3093"/>
                <a:gd name="T9" fmla="*/ 90 h 1097"/>
                <a:gd name="T10" fmla="*/ 1989 w 3093"/>
                <a:gd name="T11" fmla="*/ 160 h 1097"/>
                <a:gd name="T12" fmla="*/ 2032 w 3093"/>
                <a:gd name="T13" fmla="*/ 222 h 1097"/>
                <a:gd name="T14" fmla="*/ 1704 w 3093"/>
                <a:gd name="T15" fmla="*/ 305 h 1097"/>
                <a:gd name="T16" fmla="*/ 1371 w 3093"/>
                <a:gd name="T17" fmla="*/ 376 h 1097"/>
                <a:gd name="T18" fmla="*/ 1038 w 3093"/>
                <a:gd name="T19" fmla="*/ 429 h 1097"/>
                <a:gd name="T20" fmla="*/ 716 w 3093"/>
                <a:gd name="T21" fmla="*/ 459 h 1097"/>
                <a:gd name="T22" fmla="*/ 564 w 3093"/>
                <a:gd name="T23" fmla="*/ 468 h 1097"/>
                <a:gd name="T24" fmla="*/ 435 w 3093"/>
                <a:gd name="T25" fmla="*/ 466 h 1097"/>
                <a:gd name="T26" fmla="*/ 342 w 3093"/>
                <a:gd name="T27" fmla="*/ 455 h 1097"/>
                <a:gd name="T28" fmla="*/ 287 w 3093"/>
                <a:gd name="T29" fmla="*/ 439 h 1097"/>
                <a:gd name="T30" fmla="*/ 242 w 3093"/>
                <a:gd name="T31" fmla="*/ 409 h 1097"/>
                <a:gd name="T32" fmla="*/ 228 w 3093"/>
                <a:gd name="T33" fmla="*/ 382 h 1097"/>
                <a:gd name="T34" fmla="*/ 238 w 3093"/>
                <a:gd name="T35" fmla="*/ 382 h 1097"/>
                <a:gd name="T36" fmla="*/ 305 w 3093"/>
                <a:gd name="T37" fmla="*/ 398 h 1097"/>
                <a:gd name="T38" fmla="*/ 360 w 3093"/>
                <a:gd name="T39" fmla="*/ 351 h 1097"/>
                <a:gd name="T40" fmla="*/ 360 w 3093"/>
                <a:gd name="T41" fmla="*/ 223 h 1097"/>
                <a:gd name="T42" fmla="*/ 301 w 3093"/>
                <a:gd name="T43" fmla="*/ 213 h 1097"/>
                <a:gd name="T44" fmla="*/ 186 w 3093"/>
                <a:gd name="T45" fmla="*/ 263 h 1097"/>
                <a:gd name="T46" fmla="*/ 90 w 3093"/>
                <a:gd name="T47" fmla="*/ 329 h 1097"/>
                <a:gd name="T48" fmla="*/ 31 w 3093"/>
                <a:gd name="T49" fmla="*/ 400 h 1097"/>
                <a:gd name="T50" fmla="*/ 11 w 3093"/>
                <a:gd name="T51" fmla="*/ 447 h 1097"/>
                <a:gd name="T52" fmla="*/ 1 w 3093"/>
                <a:gd name="T53" fmla="*/ 495 h 1097"/>
                <a:gd name="T54" fmla="*/ 3 w 3093"/>
                <a:gd name="T55" fmla="*/ 563 h 1097"/>
                <a:gd name="T56" fmla="*/ 24 w 3093"/>
                <a:gd name="T57" fmla="*/ 623 h 1097"/>
                <a:gd name="T58" fmla="*/ 61 w 3093"/>
                <a:gd name="T59" fmla="*/ 677 h 1097"/>
                <a:gd name="T60" fmla="*/ 114 w 3093"/>
                <a:gd name="T61" fmla="*/ 723 h 1097"/>
                <a:gd name="T62" fmla="*/ 181 w 3093"/>
                <a:gd name="T63" fmla="*/ 764 h 1097"/>
                <a:gd name="T64" fmla="*/ 348 w 3093"/>
                <a:gd name="T65" fmla="*/ 828 h 1097"/>
                <a:gd name="T66" fmla="*/ 551 w 3093"/>
                <a:gd name="T67" fmla="*/ 874 h 1097"/>
                <a:gd name="T68" fmla="*/ 777 w 3093"/>
                <a:gd name="T69" fmla="*/ 904 h 1097"/>
                <a:gd name="T70" fmla="*/ 1073 w 3093"/>
                <a:gd name="T71" fmla="*/ 924 h 1097"/>
                <a:gd name="T72" fmla="*/ 1416 w 3093"/>
                <a:gd name="T73" fmla="*/ 933 h 1097"/>
                <a:gd name="T74" fmla="*/ 1865 w 3093"/>
                <a:gd name="T75" fmla="*/ 918 h 1097"/>
                <a:gd name="T76" fmla="*/ 2201 w 3093"/>
                <a:gd name="T77" fmla="*/ 892 h 1097"/>
                <a:gd name="T78" fmla="*/ 2192 w 3093"/>
                <a:gd name="T79" fmla="*/ 976 h 1097"/>
                <a:gd name="T80" fmla="*/ 2205 w 3093"/>
                <a:gd name="T81" fmla="*/ 1049 h 1097"/>
                <a:gd name="T82" fmla="*/ 2239 w 3093"/>
                <a:gd name="T83" fmla="*/ 1087 h 1097"/>
                <a:gd name="T84" fmla="*/ 2266 w 3093"/>
                <a:gd name="T85" fmla="*/ 1096 h 1097"/>
                <a:gd name="T86" fmla="*/ 2296 w 3093"/>
                <a:gd name="T87" fmla="*/ 1096 h 1097"/>
                <a:gd name="T88" fmla="*/ 2328 w 3093"/>
                <a:gd name="T89" fmla="*/ 1084 h 1097"/>
                <a:gd name="T90" fmla="*/ 2375 w 3093"/>
                <a:gd name="T91" fmla="*/ 1047 h 1097"/>
                <a:gd name="T92" fmla="*/ 2755 w 3093"/>
                <a:gd name="T93" fmla="*/ 665 h 1097"/>
                <a:gd name="T94" fmla="*/ 2951 w 3093"/>
                <a:gd name="T95" fmla="*/ 272 h 1097"/>
                <a:gd name="T96" fmla="*/ 2163 w 3093"/>
                <a:gd name="T97" fmla="*/ 24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93" h="1097">
                  <a:moveTo>
                    <a:pt x="2088" y="4"/>
                  </a:moveTo>
                  <a:lnTo>
                    <a:pt x="2088" y="4"/>
                  </a:lnTo>
                  <a:lnTo>
                    <a:pt x="2067" y="1"/>
                  </a:lnTo>
                  <a:lnTo>
                    <a:pt x="2057" y="0"/>
                  </a:lnTo>
                  <a:lnTo>
                    <a:pt x="2049" y="0"/>
                  </a:lnTo>
                  <a:lnTo>
                    <a:pt x="2040" y="1"/>
                  </a:lnTo>
                  <a:lnTo>
                    <a:pt x="2032" y="4"/>
                  </a:lnTo>
                  <a:lnTo>
                    <a:pt x="2024" y="6"/>
                  </a:lnTo>
                  <a:lnTo>
                    <a:pt x="2017" y="8"/>
                  </a:lnTo>
                  <a:lnTo>
                    <a:pt x="2010" y="11"/>
                  </a:lnTo>
                  <a:lnTo>
                    <a:pt x="2004" y="14"/>
                  </a:lnTo>
                  <a:lnTo>
                    <a:pt x="1997" y="19"/>
                  </a:lnTo>
                  <a:lnTo>
                    <a:pt x="1992" y="23"/>
                  </a:lnTo>
                  <a:lnTo>
                    <a:pt x="1986" y="28"/>
                  </a:lnTo>
                  <a:lnTo>
                    <a:pt x="1982" y="34"/>
                  </a:lnTo>
                  <a:lnTo>
                    <a:pt x="1978" y="40"/>
                  </a:lnTo>
                  <a:lnTo>
                    <a:pt x="1975" y="45"/>
                  </a:lnTo>
                  <a:lnTo>
                    <a:pt x="1969" y="59"/>
                  </a:lnTo>
                  <a:lnTo>
                    <a:pt x="1966" y="75"/>
                  </a:lnTo>
                  <a:lnTo>
                    <a:pt x="1965" y="90"/>
                  </a:lnTo>
                  <a:lnTo>
                    <a:pt x="1967" y="107"/>
                  </a:lnTo>
                  <a:lnTo>
                    <a:pt x="1971" y="124"/>
                  </a:lnTo>
                  <a:lnTo>
                    <a:pt x="1979" y="141"/>
                  </a:lnTo>
                  <a:lnTo>
                    <a:pt x="1989" y="160"/>
                  </a:lnTo>
                  <a:lnTo>
                    <a:pt x="2000" y="178"/>
                  </a:lnTo>
                  <a:lnTo>
                    <a:pt x="2000" y="178"/>
                  </a:lnTo>
                  <a:lnTo>
                    <a:pt x="2017" y="198"/>
                  </a:lnTo>
                  <a:lnTo>
                    <a:pt x="2032" y="222"/>
                  </a:lnTo>
                  <a:lnTo>
                    <a:pt x="2032" y="222"/>
                  </a:lnTo>
                  <a:lnTo>
                    <a:pt x="1869" y="264"/>
                  </a:lnTo>
                  <a:lnTo>
                    <a:pt x="1787" y="284"/>
                  </a:lnTo>
                  <a:lnTo>
                    <a:pt x="1704" y="305"/>
                  </a:lnTo>
                  <a:lnTo>
                    <a:pt x="1621" y="323"/>
                  </a:lnTo>
                  <a:lnTo>
                    <a:pt x="1537" y="342"/>
                  </a:lnTo>
                  <a:lnTo>
                    <a:pt x="1454" y="360"/>
                  </a:lnTo>
                  <a:lnTo>
                    <a:pt x="1371" y="376"/>
                  </a:lnTo>
                  <a:lnTo>
                    <a:pt x="1287" y="391"/>
                  </a:lnTo>
                  <a:lnTo>
                    <a:pt x="1204" y="406"/>
                  </a:lnTo>
                  <a:lnTo>
                    <a:pt x="1121" y="418"/>
                  </a:lnTo>
                  <a:lnTo>
                    <a:pt x="1038" y="429"/>
                  </a:lnTo>
                  <a:lnTo>
                    <a:pt x="957" y="439"/>
                  </a:lnTo>
                  <a:lnTo>
                    <a:pt x="876" y="448"/>
                  </a:lnTo>
                  <a:lnTo>
                    <a:pt x="795" y="454"/>
                  </a:lnTo>
                  <a:lnTo>
                    <a:pt x="716" y="459"/>
                  </a:lnTo>
                  <a:lnTo>
                    <a:pt x="716" y="459"/>
                  </a:lnTo>
                  <a:lnTo>
                    <a:pt x="664" y="463"/>
                  </a:lnTo>
                  <a:lnTo>
                    <a:pt x="614" y="466"/>
                  </a:lnTo>
                  <a:lnTo>
                    <a:pt x="564" y="468"/>
                  </a:lnTo>
                  <a:lnTo>
                    <a:pt x="518" y="469"/>
                  </a:lnTo>
                  <a:lnTo>
                    <a:pt x="518" y="469"/>
                  </a:lnTo>
                  <a:lnTo>
                    <a:pt x="462" y="468"/>
                  </a:lnTo>
                  <a:lnTo>
                    <a:pt x="435" y="466"/>
                  </a:lnTo>
                  <a:lnTo>
                    <a:pt x="410" y="465"/>
                  </a:lnTo>
                  <a:lnTo>
                    <a:pt x="386" y="462"/>
                  </a:lnTo>
                  <a:lnTo>
                    <a:pt x="363" y="459"/>
                  </a:lnTo>
                  <a:lnTo>
                    <a:pt x="342" y="455"/>
                  </a:lnTo>
                  <a:lnTo>
                    <a:pt x="322" y="451"/>
                  </a:lnTo>
                  <a:lnTo>
                    <a:pt x="322" y="451"/>
                  </a:lnTo>
                  <a:lnTo>
                    <a:pt x="304" y="446"/>
                  </a:lnTo>
                  <a:lnTo>
                    <a:pt x="287" y="439"/>
                  </a:lnTo>
                  <a:lnTo>
                    <a:pt x="272" y="433"/>
                  </a:lnTo>
                  <a:lnTo>
                    <a:pt x="258" y="424"/>
                  </a:lnTo>
                  <a:lnTo>
                    <a:pt x="246" y="414"/>
                  </a:lnTo>
                  <a:lnTo>
                    <a:pt x="242" y="409"/>
                  </a:lnTo>
                  <a:lnTo>
                    <a:pt x="238" y="403"/>
                  </a:lnTo>
                  <a:lnTo>
                    <a:pt x="233" y="397"/>
                  </a:lnTo>
                  <a:lnTo>
                    <a:pt x="230" y="390"/>
                  </a:lnTo>
                  <a:lnTo>
                    <a:pt x="228" y="382"/>
                  </a:lnTo>
                  <a:lnTo>
                    <a:pt x="226" y="375"/>
                  </a:lnTo>
                  <a:lnTo>
                    <a:pt x="226" y="375"/>
                  </a:lnTo>
                  <a:lnTo>
                    <a:pt x="231" y="379"/>
                  </a:lnTo>
                  <a:lnTo>
                    <a:pt x="238" y="382"/>
                  </a:lnTo>
                  <a:lnTo>
                    <a:pt x="253" y="389"/>
                  </a:lnTo>
                  <a:lnTo>
                    <a:pt x="269" y="393"/>
                  </a:lnTo>
                  <a:lnTo>
                    <a:pt x="287" y="396"/>
                  </a:lnTo>
                  <a:lnTo>
                    <a:pt x="305" y="398"/>
                  </a:lnTo>
                  <a:lnTo>
                    <a:pt x="325" y="399"/>
                  </a:lnTo>
                  <a:lnTo>
                    <a:pt x="362" y="400"/>
                  </a:lnTo>
                  <a:lnTo>
                    <a:pt x="362" y="400"/>
                  </a:lnTo>
                  <a:lnTo>
                    <a:pt x="360" y="351"/>
                  </a:lnTo>
                  <a:lnTo>
                    <a:pt x="359" y="301"/>
                  </a:lnTo>
                  <a:lnTo>
                    <a:pt x="359" y="301"/>
                  </a:lnTo>
                  <a:lnTo>
                    <a:pt x="359" y="248"/>
                  </a:lnTo>
                  <a:lnTo>
                    <a:pt x="360" y="223"/>
                  </a:lnTo>
                  <a:lnTo>
                    <a:pt x="361" y="196"/>
                  </a:lnTo>
                  <a:lnTo>
                    <a:pt x="361" y="196"/>
                  </a:lnTo>
                  <a:lnTo>
                    <a:pt x="331" y="204"/>
                  </a:lnTo>
                  <a:lnTo>
                    <a:pt x="301" y="213"/>
                  </a:lnTo>
                  <a:lnTo>
                    <a:pt x="271" y="224"/>
                  </a:lnTo>
                  <a:lnTo>
                    <a:pt x="242" y="236"/>
                  </a:lnTo>
                  <a:lnTo>
                    <a:pt x="213" y="249"/>
                  </a:lnTo>
                  <a:lnTo>
                    <a:pt x="186" y="263"/>
                  </a:lnTo>
                  <a:lnTo>
                    <a:pt x="160" y="278"/>
                  </a:lnTo>
                  <a:lnTo>
                    <a:pt x="135" y="294"/>
                  </a:lnTo>
                  <a:lnTo>
                    <a:pt x="112" y="311"/>
                  </a:lnTo>
                  <a:lnTo>
                    <a:pt x="90" y="329"/>
                  </a:lnTo>
                  <a:lnTo>
                    <a:pt x="71" y="349"/>
                  </a:lnTo>
                  <a:lnTo>
                    <a:pt x="53" y="368"/>
                  </a:lnTo>
                  <a:lnTo>
                    <a:pt x="38" y="390"/>
                  </a:lnTo>
                  <a:lnTo>
                    <a:pt x="31" y="400"/>
                  </a:lnTo>
                  <a:lnTo>
                    <a:pt x="25" y="411"/>
                  </a:lnTo>
                  <a:lnTo>
                    <a:pt x="19" y="423"/>
                  </a:lnTo>
                  <a:lnTo>
                    <a:pt x="15" y="435"/>
                  </a:lnTo>
                  <a:lnTo>
                    <a:pt x="11" y="447"/>
                  </a:lnTo>
                  <a:lnTo>
                    <a:pt x="7" y="459"/>
                  </a:lnTo>
                  <a:lnTo>
                    <a:pt x="7" y="459"/>
                  </a:lnTo>
                  <a:lnTo>
                    <a:pt x="4" y="477"/>
                  </a:lnTo>
                  <a:lnTo>
                    <a:pt x="1" y="495"/>
                  </a:lnTo>
                  <a:lnTo>
                    <a:pt x="0" y="513"/>
                  </a:lnTo>
                  <a:lnTo>
                    <a:pt x="0" y="531"/>
                  </a:lnTo>
                  <a:lnTo>
                    <a:pt x="1" y="547"/>
                  </a:lnTo>
                  <a:lnTo>
                    <a:pt x="3" y="563"/>
                  </a:lnTo>
                  <a:lnTo>
                    <a:pt x="6" y="579"/>
                  </a:lnTo>
                  <a:lnTo>
                    <a:pt x="12" y="594"/>
                  </a:lnTo>
                  <a:lnTo>
                    <a:pt x="17" y="609"/>
                  </a:lnTo>
                  <a:lnTo>
                    <a:pt x="24" y="623"/>
                  </a:lnTo>
                  <a:lnTo>
                    <a:pt x="32" y="637"/>
                  </a:lnTo>
                  <a:lnTo>
                    <a:pt x="41" y="651"/>
                  </a:lnTo>
                  <a:lnTo>
                    <a:pt x="50" y="664"/>
                  </a:lnTo>
                  <a:lnTo>
                    <a:pt x="61" y="677"/>
                  </a:lnTo>
                  <a:lnTo>
                    <a:pt x="73" y="689"/>
                  </a:lnTo>
                  <a:lnTo>
                    <a:pt x="86" y="700"/>
                  </a:lnTo>
                  <a:lnTo>
                    <a:pt x="100" y="712"/>
                  </a:lnTo>
                  <a:lnTo>
                    <a:pt x="114" y="723"/>
                  </a:lnTo>
                  <a:lnTo>
                    <a:pt x="130" y="734"/>
                  </a:lnTo>
                  <a:lnTo>
                    <a:pt x="146" y="745"/>
                  </a:lnTo>
                  <a:lnTo>
                    <a:pt x="163" y="754"/>
                  </a:lnTo>
                  <a:lnTo>
                    <a:pt x="181" y="764"/>
                  </a:lnTo>
                  <a:lnTo>
                    <a:pt x="218" y="782"/>
                  </a:lnTo>
                  <a:lnTo>
                    <a:pt x="259" y="799"/>
                  </a:lnTo>
                  <a:lnTo>
                    <a:pt x="303" y="815"/>
                  </a:lnTo>
                  <a:lnTo>
                    <a:pt x="348" y="828"/>
                  </a:lnTo>
                  <a:lnTo>
                    <a:pt x="397" y="841"/>
                  </a:lnTo>
                  <a:lnTo>
                    <a:pt x="446" y="853"/>
                  </a:lnTo>
                  <a:lnTo>
                    <a:pt x="498" y="864"/>
                  </a:lnTo>
                  <a:lnTo>
                    <a:pt x="551" y="874"/>
                  </a:lnTo>
                  <a:lnTo>
                    <a:pt x="606" y="882"/>
                  </a:lnTo>
                  <a:lnTo>
                    <a:pt x="662" y="891"/>
                  </a:lnTo>
                  <a:lnTo>
                    <a:pt x="720" y="897"/>
                  </a:lnTo>
                  <a:lnTo>
                    <a:pt x="777" y="904"/>
                  </a:lnTo>
                  <a:lnTo>
                    <a:pt x="836" y="909"/>
                  </a:lnTo>
                  <a:lnTo>
                    <a:pt x="895" y="913"/>
                  </a:lnTo>
                  <a:lnTo>
                    <a:pt x="955" y="918"/>
                  </a:lnTo>
                  <a:lnTo>
                    <a:pt x="1073" y="924"/>
                  </a:lnTo>
                  <a:lnTo>
                    <a:pt x="1190" y="929"/>
                  </a:lnTo>
                  <a:lnTo>
                    <a:pt x="1303" y="931"/>
                  </a:lnTo>
                  <a:lnTo>
                    <a:pt x="1303" y="931"/>
                  </a:lnTo>
                  <a:lnTo>
                    <a:pt x="1416" y="933"/>
                  </a:lnTo>
                  <a:lnTo>
                    <a:pt x="1527" y="932"/>
                  </a:lnTo>
                  <a:lnTo>
                    <a:pt x="1640" y="929"/>
                  </a:lnTo>
                  <a:lnTo>
                    <a:pt x="1752" y="924"/>
                  </a:lnTo>
                  <a:lnTo>
                    <a:pt x="1865" y="918"/>
                  </a:lnTo>
                  <a:lnTo>
                    <a:pt x="1977" y="910"/>
                  </a:lnTo>
                  <a:lnTo>
                    <a:pt x="2089" y="902"/>
                  </a:lnTo>
                  <a:lnTo>
                    <a:pt x="2201" y="892"/>
                  </a:lnTo>
                  <a:lnTo>
                    <a:pt x="2201" y="892"/>
                  </a:lnTo>
                  <a:lnTo>
                    <a:pt x="2198" y="924"/>
                  </a:lnTo>
                  <a:lnTo>
                    <a:pt x="2194" y="954"/>
                  </a:lnTo>
                  <a:lnTo>
                    <a:pt x="2194" y="954"/>
                  </a:lnTo>
                  <a:lnTo>
                    <a:pt x="2192" y="976"/>
                  </a:lnTo>
                  <a:lnTo>
                    <a:pt x="2192" y="997"/>
                  </a:lnTo>
                  <a:lnTo>
                    <a:pt x="2194" y="1016"/>
                  </a:lnTo>
                  <a:lnTo>
                    <a:pt x="2198" y="1033"/>
                  </a:lnTo>
                  <a:lnTo>
                    <a:pt x="2205" y="1049"/>
                  </a:lnTo>
                  <a:lnTo>
                    <a:pt x="2212" y="1062"/>
                  </a:lnTo>
                  <a:lnTo>
                    <a:pt x="2222" y="1074"/>
                  </a:lnTo>
                  <a:lnTo>
                    <a:pt x="2233" y="1083"/>
                  </a:lnTo>
                  <a:lnTo>
                    <a:pt x="2239" y="1087"/>
                  </a:lnTo>
                  <a:lnTo>
                    <a:pt x="2246" y="1090"/>
                  </a:lnTo>
                  <a:lnTo>
                    <a:pt x="2252" y="1093"/>
                  </a:lnTo>
                  <a:lnTo>
                    <a:pt x="2258" y="1095"/>
                  </a:lnTo>
                  <a:lnTo>
                    <a:pt x="2266" y="1096"/>
                  </a:lnTo>
                  <a:lnTo>
                    <a:pt x="2273" y="1097"/>
                  </a:lnTo>
                  <a:lnTo>
                    <a:pt x="2280" y="1097"/>
                  </a:lnTo>
                  <a:lnTo>
                    <a:pt x="2289" y="1097"/>
                  </a:lnTo>
                  <a:lnTo>
                    <a:pt x="2296" y="1096"/>
                  </a:lnTo>
                  <a:lnTo>
                    <a:pt x="2304" y="1094"/>
                  </a:lnTo>
                  <a:lnTo>
                    <a:pt x="2312" y="1091"/>
                  </a:lnTo>
                  <a:lnTo>
                    <a:pt x="2320" y="1088"/>
                  </a:lnTo>
                  <a:lnTo>
                    <a:pt x="2328" y="1084"/>
                  </a:lnTo>
                  <a:lnTo>
                    <a:pt x="2336" y="1079"/>
                  </a:lnTo>
                  <a:lnTo>
                    <a:pt x="2352" y="1067"/>
                  </a:lnTo>
                  <a:lnTo>
                    <a:pt x="2352" y="1067"/>
                  </a:lnTo>
                  <a:lnTo>
                    <a:pt x="2375" y="1047"/>
                  </a:lnTo>
                  <a:lnTo>
                    <a:pt x="2409" y="1015"/>
                  </a:lnTo>
                  <a:lnTo>
                    <a:pt x="2505" y="920"/>
                  </a:lnTo>
                  <a:lnTo>
                    <a:pt x="2625" y="798"/>
                  </a:lnTo>
                  <a:lnTo>
                    <a:pt x="2755" y="665"/>
                  </a:lnTo>
                  <a:lnTo>
                    <a:pt x="2989" y="425"/>
                  </a:lnTo>
                  <a:lnTo>
                    <a:pt x="3093" y="318"/>
                  </a:lnTo>
                  <a:lnTo>
                    <a:pt x="3093" y="318"/>
                  </a:lnTo>
                  <a:lnTo>
                    <a:pt x="2951" y="272"/>
                  </a:lnTo>
                  <a:lnTo>
                    <a:pt x="2631" y="169"/>
                  </a:lnTo>
                  <a:lnTo>
                    <a:pt x="2454" y="113"/>
                  </a:lnTo>
                  <a:lnTo>
                    <a:pt x="2291" y="63"/>
                  </a:lnTo>
                  <a:lnTo>
                    <a:pt x="2163" y="24"/>
                  </a:lnTo>
                  <a:lnTo>
                    <a:pt x="2117" y="11"/>
                  </a:lnTo>
                  <a:lnTo>
                    <a:pt x="2088" y="4"/>
                  </a:lnTo>
                  <a:lnTo>
                    <a:pt x="208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descr="Źródła czerpania informacji o sprawach dotyczących środowiska naturalnego. TOP 3.&#10;&#10;Grafika przedstawia telewizję: 65%.">
            <a:extLst>
              <a:ext uri="{FF2B5EF4-FFF2-40B4-BE49-F238E27FC236}">
                <a16:creationId xmlns:a16="http://schemas.microsoft.com/office/drawing/2014/main" id="{9CC346A2-34CD-E78B-DFD5-A8291534CB98}"/>
              </a:ext>
            </a:extLst>
          </p:cNvPr>
          <p:cNvGrpSpPr>
            <a:grpSpLocks noChangeAspect="1"/>
          </p:cNvGrpSpPr>
          <p:nvPr/>
        </p:nvGrpSpPr>
        <p:grpSpPr>
          <a:xfrm>
            <a:off x="2905462" y="3180321"/>
            <a:ext cx="288000" cy="188724"/>
            <a:chOff x="839788" y="2435225"/>
            <a:chExt cx="838200" cy="549275"/>
          </a:xfrm>
          <a:solidFill>
            <a:schemeClr val="accent2">
              <a:lumMod val="75000"/>
            </a:schemeClr>
          </a:solidFill>
        </p:grpSpPr>
        <p:sp>
          <p:nvSpPr>
            <p:cNvPr id="18" name="Freeform 83">
              <a:extLst>
                <a:ext uri="{FF2B5EF4-FFF2-40B4-BE49-F238E27FC236}">
                  <a16:creationId xmlns:a16="http://schemas.microsoft.com/office/drawing/2014/main" id="{1EFAA4F3-BE31-1B63-09DF-1C48DFD226F2}"/>
                </a:ext>
              </a:extLst>
            </p:cNvPr>
            <p:cNvSpPr>
              <a:spLocks/>
            </p:cNvSpPr>
            <p:nvPr/>
          </p:nvSpPr>
          <p:spPr bwMode="auto">
            <a:xfrm>
              <a:off x="1046163" y="2947988"/>
              <a:ext cx="425450" cy="36512"/>
            </a:xfrm>
            <a:custGeom>
              <a:avLst/>
              <a:gdLst>
                <a:gd name="T0" fmla="*/ 1072 w 1072"/>
                <a:gd name="T1" fmla="*/ 0 h 90"/>
                <a:gd name="T2" fmla="*/ 1038 w 1072"/>
                <a:gd name="T3" fmla="*/ 90 h 90"/>
                <a:gd name="T4" fmla="*/ 35 w 1072"/>
                <a:gd name="T5" fmla="*/ 90 h 90"/>
                <a:gd name="T6" fmla="*/ 0 w 1072"/>
                <a:gd name="T7" fmla="*/ 0 h 90"/>
                <a:gd name="T8" fmla="*/ 1072 w 1072"/>
                <a:gd name="T9" fmla="*/ 0 h 90"/>
              </a:gdLst>
              <a:ahLst/>
              <a:cxnLst>
                <a:cxn ang="0">
                  <a:pos x="T0" y="T1"/>
                </a:cxn>
                <a:cxn ang="0">
                  <a:pos x="T2" y="T3"/>
                </a:cxn>
                <a:cxn ang="0">
                  <a:pos x="T4" y="T5"/>
                </a:cxn>
                <a:cxn ang="0">
                  <a:pos x="T6" y="T7"/>
                </a:cxn>
                <a:cxn ang="0">
                  <a:pos x="T8" y="T9"/>
                </a:cxn>
              </a:cxnLst>
              <a:rect l="0" t="0" r="r" b="b"/>
              <a:pathLst>
                <a:path w="1072" h="90">
                  <a:moveTo>
                    <a:pt x="1072" y="0"/>
                  </a:moveTo>
                  <a:lnTo>
                    <a:pt x="1038" y="90"/>
                  </a:lnTo>
                  <a:lnTo>
                    <a:pt x="35" y="90"/>
                  </a:lnTo>
                  <a:lnTo>
                    <a:pt x="0" y="0"/>
                  </a:lnTo>
                  <a:lnTo>
                    <a:pt x="10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84">
              <a:extLst>
                <a:ext uri="{FF2B5EF4-FFF2-40B4-BE49-F238E27FC236}">
                  <a16:creationId xmlns:a16="http://schemas.microsoft.com/office/drawing/2014/main" id="{C963E9DD-0894-7DEB-0228-2E4DEE6BFB75}"/>
                </a:ext>
              </a:extLst>
            </p:cNvPr>
            <p:cNvSpPr>
              <a:spLocks noEditPoints="1"/>
            </p:cNvSpPr>
            <p:nvPr/>
          </p:nvSpPr>
          <p:spPr bwMode="auto">
            <a:xfrm>
              <a:off x="839788" y="2435225"/>
              <a:ext cx="838200" cy="501650"/>
            </a:xfrm>
            <a:custGeom>
              <a:avLst/>
              <a:gdLst>
                <a:gd name="T0" fmla="*/ 141 w 2113"/>
                <a:gd name="T1" fmla="*/ 0 h 1261"/>
                <a:gd name="T2" fmla="*/ 126 w 2113"/>
                <a:gd name="T3" fmla="*/ 2 h 1261"/>
                <a:gd name="T4" fmla="*/ 99 w 2113"/>
                <a:gd name="T5" fmla="*/ 7 h 1261"/>
                <a:gd name="T6" fmla="*/ 73 w 2113"/>
                <a:gd name="T7" fmla="*/ 17 h 1261"/>
                <a:gd name="T8" fmla="*/ 52 w 2113"/>
                <a:gd name="T9" fmla="*/ 33 h 1261"/>
                <a:gd name="T10" fmla="*/ 32 w 2113"/>
                <a:gd name="T11" fmla="*/ 52 h 1261"/>
                <a:gd name="T12" fmla="*/ 17 w 2113"/>
                <a:gd name="T13" fmla="*/ 75 h 1261"/>
                <a:gd name="T14" fmla="*/ 6 w 2113"/>
                <a:gd name="T15" fmla="*/ 101 h 1261"/>
                <a:gd name="T16" fmla="*/ 0 w 2113"/>
                <a:gd name="T17" fmla="*/ 127 h 1261"/>
                <a:gd name="T18" fmla="*/ 0 w 2113"/>
                <a:gd name="T19" fmla="*/ 1120 h 1261"/>
                <a:gd name="T20" fmla="*/ 0 w 2113"/>
                <a:gd name="T21" fmla="*/ 1134 h 1261"/>
                <a:gd name="T22" fmla="*/ 6 w 2113"/>
                <a:gd name="T23" fmla="*/ 1162 h 1261"/>
                <a:gd name="T24" fmla="*/ 17 w 2113"/>
                <a:gd name="T25" fmla="*/ 1187 h 1261"/>
                <a:gd name="T26" fmla="*/ 32 w 2113"/>
                <a:gd name="T27" fmla="*/ 1210 h 1261"/>
                <a:gd name="T28" fmla="*/ 52 w 2113"/>
                <a:gd name="T29" fmla="*/ 1230 h 1261"/>
                <a:gd name="T30" fmla="*/ 73 w 2113"/>
                <a:gd name="T31" fmla="*/ 1244 h 1261"/>
                <a:gd name="T32" fmla="*/ 99 w 2113"/>
                <a:gd name="T33" fmla="*/ 1255 h 1261"/>
                <a:gd name="T34" fmla="*/ 126 w 2113"/>
                <a:gd name="T35" fmla="*/ 1261 h 1261"/>
                <a:gd name="T36" fmla="*/ 141 w 2113"/>
                <a:gd name="T37" fmla="*/ 1261 h 1261"/>
                <a:gd name="T38" fmla="*/ 1059 w 2113"/>
                <a:gd name="T39" fmla="*/ 1260 h 1261"/>
                <a:gd name="T40" fmla="*/ 1675 w 2113"/>
                <a:gd name="T41" fmla="*/ 1261 h 1261"/>
                <a:gd name="T42" fmla="*/ 1972 w 2113"/>
                <a:gd name="T43" fmla="*/ 1261 h 1261"/>
                <a:gd name="T44" fmla="*/ 1986 w 2113"/>
                <a:gd name="T45" fmla="*/ 1261 h 1261"/>
                <a:gd name="T46" fmla="*/ 2013 w 2113"/>
                <a:gd name="T47" fmla="*/ 1255 h 1261"/>
                <a:gd name="T48" fmla="*/ 2038 w 2113"/>
                <a:gd name="T49" fmla="*/ 1244 h 1261"/>
                <a:gd name="T50" fmla="*/ 2061 w 2113"/>
                <a:gd name="T51" fmla="*/ 1230 h 1261"/>
                <a:gd name="T52" fmla="*/ 2080 w 2113"/>
                <a:gd name="T53" fmla="*/ 1210 h 1261"/>
                <a:gd name="T54" fmla="*/ 2096 w 2113"/>
                <a:gd name="T55" fmla="*/ 1187 h 1261"/>
                <a:gd name="T56" fmla="*/ 2107 w 2113"/>
                <a:gd name="T57" fmla="*/ 1162 h 1261"/>
                <a:gd name="T58" fmla="*/ 2112 w 2113"/>
                <a:gd name="T59" fmla="*/ 1134 h 1261"/>
                <a:gd name="T60" fmla="*/ 2113 w 2113"/>
                <a:gd name="T61" fmla="*/ 142 h 1261"/>
                <a:gd name="T62" fmla="*/ 2112 w 2113"/>
                <a:gd name="T63" fmla="*/ 127 h 1261"/>
                <a:gd name="T64" fmla="*/ 2107 w 2113"/>
                <a:gd name="T65" fmla="*/ 101 h 1261"/>
                <a:gd name="T66" fmla="*/ 2096 w 2113"/>
                <a:gd name="T67" fmla="*/ 75 h 1261"/>
                <a:gd name="T68" fmla="*/ 2080 w 2113"/>
                <a:gd name="T69" fmla="*/ 52 h 1261"/>
                <a:gd name="T70" fmla="*/ 2061 w 2113"/>
                <a:gd name="T71" fmla="*/ 33 h 1261"/>
                <a:gd name="T72" fmla="*/ 2038 w 2113"/>
                <a:gd name="T73" fmla="*/ 17 h 1261"/>
                <a:gd name="T74" fmla="*/ 2013 w 2113"/>
                <a:gd name="T75" fmla="*/ 7 h 1261"/>
                <a:gd name="T76" fmla="*/ 1986 w 2113"/>
                <a:gd name="T77" fmla="*/ 2 h 1261"/>
                <a:gd name="T78" fmla="*/ 1972 w 2113"/>
                <a:gd name="T79" fmla="*/ 0 h 1261"/>
                <a:gd name="T80" fmla="*/ 2039 w 2113"/>
                <a:gd name="T81" fmla="*/ 1120 h 1261"/>
                <a:gd name="T82" fmla="*/ 2035 w 2113"/>
                <a:gd name="T83" fmla="*/ 1146 h 1261"/>
                <a:gd name="T84" fmla="*/ 2020 w 2113"/>
                <a:gd name="T85" fmla="*/ 1168 h 1261"/>
                <a:gd name="T86" fmla="*/ 1998 w 2113"/>
                <a:gd name="T87" fmla="*/ 1183 h 1261"/>
                <a:gd name="T88" fmla="*/ 1972 w 2113"/>
                <a:gd name="T89" fmla="*/ 1189 h 1261"/>
                <a:gd name="T90" fmla="*/ 141 w 2113"/>
                <a:gd name="T91" fmla="*/ 1189 h 1261"/>
                <a:gd name="T92" fmla="*/ 114 w 2113"/>
                <a:gd name="T93" fmla="*/ 1183 h 1261"/>
                <a:gd name="T94" fmla="*/ 93 w 2113"/>
                <a:gd name="T95" fmla="*/ 1168 h 1261"/>
                <a:gd name="T96" fmla="*/ 78 w 2113"/>
                <a:gd name="T97" fmla="*/ 1146 h 1261"/>
                <a:gd name="T98" fmla="*/ 72 w 2113"/>
                <a:gd name="T99" fmla="*/ 1120 h 1261"/>
                <a:gd name="T100" fmla="*/ 72 w 2113"/>
                <a:gd name="T101" fmla="*/ 142 h 1261"/>
                <a:gd name="T102" fmla="*/ 78 w 2113"/>
                <a:gd name="T103" fmla="*/ 115 h 1261"/>
                <a:gd name="T104" fmla="*/ 93 w 2113"/>
                <a:gd name="T105" fmla="*/ 93 h 1261"/>
                <a:gd name="T106" fmla="*/ 114 w 2113"/>
                <a:gd name="T107" fmla="*/ 79 h 1261"/>
                <a:gd name="T108" fmla="*/ 141 w 2113"/>
                <a:gd name="T109" fmla="*/ 74 h 1261"/>
                <a:gd name="T110" fmla="*/ 1972 w 2113"/>
                <a:gd name="T111" fmla="*/ 74 h 1261"/>
                <a:gd name="T112" fmla="*/ 1998 w 2113"/>
                <a:gd name="T113" fmla="*/ 79 h 1261"/>
                <a:gd name="T114" fmla="*/ 2020 w 2113"/>
                <a:gd name="T115" fmla="*/ 93 h 1261"/>
                <a:gd name="T116" fmla="*/ 2035 w 2113"/>
                <a:gd name="T117" fmla="*/ 115 h 1261"/>
                <a:gd name="T118" fmla="*/ 2039 w 2113"/>
                <a:gd name="T119" fmla="*/ 142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3" h="1261">
                  <a:moveTo>
                    <a:pt x="1972" y="0"/>
                  </a:moveTo>
                  <a:lnTo>
                    <a:pt x="141" y="0"/>
                  </a:lnTo>
                  <a:lnTo>
                    <a:pt x="141" y="0"/>
                  </a:lnTo>
                  <a:lnTo>
                    <a:pt x="126" y="2"/>
                  </a:lnTo>
                  <a:lnTo>
                    <a:pt x="113" y="3"/>
                  </a:lnTo>
                  <a:lnTo>
                    <a:pt x="99" y="7"/>
                  </a:lnTo>
                  <a:lnTo>
                    <a:pt x="87" y="11"/>
                  </a:lnTo>
                  <a:lnTo>
                    <a:pt x="73" y="17"/>
                  </a:lnTo>
                  <a:lnTo>
                    <a:pt x="62" y="25"/>
                  </a:lnTo>
                  <a:lnTo>
                    <a:pt x="52" y="33"/>
                  </a:lnTo>
                  <a:lnTo>
                    <a:pt x="41" y="41"/>
                  </a:lnTo>
                  <a:lnTo>
                    <a:pt x="32" y="52"/>
                  </a:lnTo>
                  <a:lnTo>
                    <a:pt x="24" y="63"/>
                  </a:lnTo>
                  <a:lnTo>
                    <a:pt x="17" y="75"/>
                  </a:lnTo>
                  <a:lnTo>
                    <a:pt x="11" y="87"/>
                  </a:lnTo>
                  <a:lnTo>
                    <a:pt x="6" y="101"/>
                  </a:lnTo>
                  <a:lnTo>
                    <a:pt x="2" y="114"/>
                  </a:lnTo>
                  <a:lnTo>
                    <a:pt x="0" y="127"/>
                  </a:lnTo>
                  <a:lnTo>
                    <a:pt x="0" y="142"/>
                  </a:lnTo>
                  <a:lnTo>
                    <a:pt x="0" y="1120"/>
                  </a:lnTo>
                  <a:lnTo>
                    <a:pt x="0" y="1120"/>
                  </a:lnTo>
                  <a:lnTo>
                    <a:pt x="0" y="1134"/>
                  </a:lnTo>
                  <a:lnTo>
                    <a:pt x="2" y="1149"/>
                  </a:lnTo>
                  <a:lnTo>
                    <a:pt x="6" y="1162"/>
                  </a:lnTo>
                  <a:lnTo>
                    <a:pt x="11" y="1175"/>
                  </a:lnTo>
                  <a:lnTo>
                    <a:pt x="17" y="1187"/>
                  </a:lnTo>
                  <a:lnTo>
                    <a:pt x="24" y="1199"/>
                  </a:lnTo>
                  <a:lnTo>
                    <a:pt x="32" y="1210"/>
                  </a:lnTo>
                  <a:lnTo>
                    <a:pt x="41" y="1220"/>
                  </a:lnTo>
                  <a:lnTo>
                    <a:pt x="52" y="1230"/>
                  </a:lnTo>
                  <a:lnTo>
                    <a:pt x="62" y="1237"/>
                  </a:lnTo>
                  <a:lnTo>
                    <a:pt x="73" y="1244"/>
                  </a:lnTo>
                  <a:lnTo>
                    <a:pt x="87" y="1250"/>
                  </a:lnTo>
                  <a:lnTo>
                    <a:pt x="99" y="1255"/>
                  </a:lnTo>
                  <a:lnTo>
                    <a:pt x="113" y="1259"/>
                  </a:lnTo>
                  <a:lnTo>
                    <a:pt x="126" y="1261"/>
                  </a:lnTo>
                  <a:lnTo>
                    <a:pt x="141" y="1261"/>
                  </a:lnTo>
                  <a:lnTo>
                    <a:pt x="141" y="1261"/>
                  </a:lnTo>
                  <a:lnTo>
                    <a:pt x="438" y="1261"/>
                  </a:lnTo>
                  <a:lnTo>
                    <a:pt x="1059" y="1260"/>
                  </a:lnTo>
                  <a:lnTo>
                    <a:pt x="1059" y="1260"/>
                  </a:lnTo>
                  <a:lnTo>
                    <a:pt x="1675" y="1261"/>
                  </a:lnTo>
                  <a:lnTo>
                    <a:pt x="1971" y="1261"/>
                  </a:lnTo>
                  <a:lnTo>
                    <a:pt x="1972" y="1261"/>
                  </a:lnTo>
                  <a:lnTo>
                    <a:pt x="1972" y="1261"/>
                  </a:lnTo>
                  <a:lnTo>
                    <a:pt x="1986" y="1261"/>
                  </a:lnTo>
                  <a:lnTo>
                    <a:pt x="2000" y="1259"/>
                  </a:lnTo>
                  <a:lnTo>
                    <a:pt x="2013" y="1255"/>
                  </a:lnTo>
                  <a:lnTo>
                    <a:pt x="2026" y="1250"/>
                  </a:lnTo>
                  <a:lnTo>
                    <a:pt x="2038" y="1244"/>
                  </a:lnTo>
                  <a:lnTo>
                    <a:pt x="2050" y="1237"/>
                  </a:lnTo>
                  <a:lnTo>
                    <a:pt x="2061" y="1230"/>
                  </a:lnTo>
                  <a:lnTo>
                    <a:pt x="2072" y="1220"/>
                  </a:lnTo>
                  <a:lnTo>
                    <a:pt x="2080" y="1210"/>
                  </a:lnTo>
                  <a:lnTo>
                    <a:pt x="2089" y="1199"/>
                  </a:lnTo>
                  <a:lnTo>
                    <a:pt x="2096" y="1187"/>
                  </a:lnTo>
                  <a:lnTo>
                    <a:pt x="2102" y="1175"/>
                  </a:lnTo>
                  <a:lnTo>
                    <a:pt x="2107" y="1162"/>
                  </a:lnTo>
                  <a:lnTo>
                    <a:pt x="2111" y="1149"/>
                  </a:lnTo>
                  <a:lnTo>
                    <a:pt x="2112" y="1134"/>
                  </a:lnTo>
                  <a:lnTo>
                    <a:pt x="2113" y="1120"/>
                  </a:lnTo>
                  <a:lnTo>
                    <a:pt x="2113" y="142"/>
                  </a:lnTo>
                  <a:lnTo>
                    <a:pt x="2113" y="142"/>
                  </a:lnTo>
                  <a:lnTo>
                    <a:pt x="2112" y="127"/>
                  </a:lnTo>
                  <a:lnTo>
                    <a:pt x="2111" y="114"/>
                  </a:lnTo>
                  <a:lnTo>
                    <a:pt x="2107" y="101"/>
                  </a:lnTo>
                  <a:lnTo>
                    <a:pt x="2102" y="87"/>
                  </a:lnTo>
                  <a:lnTo>
                    <a:pt x="2096" y="75"/>
                  </a:lnTo>
                  <a:lnTo>
                    <a:pt x="2089" y="63"/>
                  </a:lnTo>
                  <a:lnTo>
                    <a:pt x="2080" y="52"/>
                  </a:lnTo>
                  <a:lnTo>
                    <a:pt x="2072" y="41"/>
                  </a:lnTo>
                  <a:lnTo>
                    <a:pt x="2061" y="33"/>
                  </a:lnTo>
                  <a:lnTo>
                    <a:pt x="2050" y="25"/>
                  </a:lnTo>
                  <a:lnTo>
                    <a:pt x="2038" y="17"/>
                  </a:lnTo>
                  <a:lnTo>
                    <a:pt x="2026" y="11"/>
                  </a:lnTo>
                  <a:lnTo>
                    <a:pt x="2013" y="7"/>
                  </a:lnTo>
                  <a:lnTo>
                    <a:pt x="2000" y="3"/>
                  </a:lnTo>
                  <a:lnTo>
                    <a:pt x="1986" y="2"/>
                  </a:lnTo>
                  <a:lnTo>
                    <a:pt x="1972" y="0"/>
                  </a:lnTo>
                  <a:lnTo>
                    <a:pt x="1972" y="0"/>
                  </a:lnTo>
                  <a:close/>
                  <a:moveTo>
                    <a:pt x="2039" y="1120"/>
                  </a:moveTo>
                  <a:lnTo>
                    <a:pt x="2039" y="1120"/>
                  </a:lnTo>
                  <a:lnTo>
                    <a:pt x="2038" y="1134"/>
                  </a:lnTo>
                  <a:lnTo>
                    <a:pt x="2035" y="1146"/>
                  </a:lnTo>
                  <a:lnTo>
                    <a:pt x="2029" y="1158"/>
                  </a:lnTo>
                  <a:lnTo>
                    <a:pt x="2020" y="1168"/>
                  </a:lnTo>
                  <a:lnTo>
                    <a:pt x="2009" y="1177"/>
                  </a:lnTo>
                  <a:lnTo>
                    <a:pt x="1998" y="1183"/>
                  </a:lnTo>
                  <a:lnTo>
                    <a:pt x="1985" y="1187"/>
                  </a:lnTo>
                  <a:lnTo>
                    <a:pt x="1972" y="1189"/>
                  </a:lnTo>
                  <a:lnTo>
                    <a:pt x="141" y="1189"/>
                  </a:lnTo>
                  <a:lnTo>
                    <a:pt x="141" y="1189"/>
                  </a:lnTo>
                  <a:lnTo>
                    <a:pt x="128" y="1187"/>
                  </a:lnTo>
                  <a:lnTo>
                    <a:pt x="114" y="1183"/>
                  </a:lnTo>
                  <a:lnTo>
                    <a:pt x="102" y="1177"/>
                  </a:lnTo>
                  <a:lnTo>
                    <a:pt x="93" y="1168"/>
                  </a:lnTo>
                  <a:lnTo>
                    <a:pt x="84" y="1158"/>
                  </a:lnTo>
                  <a:lnTo>
                    <a:pt x="78" y="1146"/>
                  </a:lnTo>
                  <a:lnTo>
                    <a:pt x="73" y="1134"/>
                  </a:lnTo>
                  <a:lnTo>
                    <a:pt x="72" y="1120"/>
                  </a:lnTo>
                  <a:lnTo>
                    <a:pt x="72" y="142"/>
                  </a:lnTo>
                  <a:lnTo>
                    <a:pt x="72" y="142"/>
                  </a:lnTo>
                  <a:lnTo>
                    <a:pt x="73" y="128"/>
                  </a:lnTo>
                  <a:lnTo>
                    <a:pt x="78" y="115"/>
                  </a:lnTo>
                  <a:lnTo>
                    <a:pt x="84" y="104"/>
                  </a:lnTo>
                  <a:lnTo>
                    <a:pt x="93" y="93"/>
                  </a:lnTo>
                  <a:lnTo>
                    <a:pt x="102" y="85"/>
                  </a:lnTo>
                  <a:lnTo>
                    <a:pt x="114" y="79"/>
                  </a:lnTo>
                  <a:lnTo>
                    <a:pt x="128" y="75"/>
                  </a:lnTo>
                  <a:lnTo>
                    <a:pt x="141" y="74"/>
                  </a:lnTo>
                  <a:lnTo>
                    <a:pt x="1972" y="74"/>
                  </a:lnTo>
                  <a:lnTo>
                    <a:pt x="1972" y="74"/>
                  </a:lnTo>
                  <a:lnTo>
                    <a:pt x="1985" y="75"/>
                  </a:lnTo>
                  <a:lnTo>
                    <a:pt x="1998" y="79"/>
                  </a:lnTo>
                  <a:lnTo>
                    <a:pt x="2009" y="85"/>
                  </a:lnTo>
                  <a:lnTo>
                    <a:pt x="2020" y="93"/>
                  </a:lnTo>
                  <a:lnTo>
                    <a:pt x="2029" y="104"/>
                  </a:lnTo>
                  <a:lnTo>
                    <a:pt x="2035" y="115"/>
                  </a:lnTo>
                  <a:lnTo>
                    <a:pt x="2038" y="128"/>
                  </a:lnTo>
                  <a:lnTo>
                    <a:pt x="2039" y="142"/>
                  </a:lnTo>
                  <a:lnTo>
                    <a:pt x="2039" y="1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85">
              <a:extLst>
                <a:ext uri="{FF2B5EF4-FFF2-40B4-BE49-F238E27FC236}">
                  <a16:creationId xmlns:a16="http://schemas.microsoft.com/office/drawing/2014/main" id="{EB617784-3F7B-ACC7-5DF6-93B4A3EB3A8E}"/>
                </a:ext>
              </a:extLst>
            </p:cNvPr>
            <p:cNvSpPr>
              <a:spLocks/>
            </p:cNvSpPr>
            <p:nvPr/>
          </p:nvSpPr>
          <p:spPr bwMode="auto">
            <a:xfrm>
              <a:off x="1031875" y="2527300"/>
              <a:ext cx="165100" cy="295275"/>
            </a:xfrm>
            <a:custGeom>
              <a:avLst/>
              <a:gdLst>
                <a:gd name="T0" fmla="*/ 0 w 412"/>
                <a:gd name="T1" fmla="*/ 0 h 744"/>
                <a:gd name="T2" fmla="*/ 412 w 412"/>
                <a:gd name="T3" fmla="*/ 0 h 744"/>
                <a:gd name="T4" fmla="*/ 412 w 412"/>
                <a:gd name="T5" fmla="*/ 140 h 744"/>
                <a:gd name="T6" fmla="*/ 276 w 412"/>
                <a:gd name="T7" fmla="*/ 140 h 744"/>
                <a:gd name="T8" fmla="*/ 276 w 412"/>
                <a:gd name="T9" fmla="*/ 744 h 744"/>
                <a:gd name="T10" fmla="*/ 132 w 412"/>
                <a:gd name="T11" fmla="*/ 744 h 744"/>
                <a:gd name="T12" fmla="*/ 132 w 412"/>
                <a:gd name="T13" fmla="*/ 140 h 744"/>
                <a:gd name="T14" fmla="*/ 0 w 412"/>
                <a:gd name="T15" fmla="*/ 140 h 744"/>
                <a:gd name="T16" fmla="*/ 0 w 412"/>
                <a:gd name="T1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744">
                  <a:moveTo>
                    <a:pt x="0" y="0"/>
                  </a:moveTo>
                  <a:lnTo>
                    <a:pt x="412" y="0"/>
                  </a:lnTo>
                  <a:lnTo>
                    <a:pt x="412" y="140"/>
                  </a:lnTo>
                  <a:lnTo>
                    <a:pt x="276" y="140"/>
                  </a:lnTo>
                  <a:lnTo>
                    <a:pt x="276" y="744"/>
                  </a:lnTo>
                  <a:lnTo>
                    <a:pt x="132" y="744"/>
                  </a:lnTo>
                  <a:lnTo>
                    <a:pt x="132" y="140"/>
                  </a:lnTo>
                  <a:lnTo>
                    <a:pt x="0" y="14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86">
              <a:extLst>
                <a:ext uri="{FF2B5EF4-FFF2-40B4-BE49-F238E27FC236}">
                  <a16:creationId xmlns:a16="http://schemas.microsoft.com/office/drawing/2014/main" id="{2A5FB74B-FB09-53BA-0CDA-078A1F37BD83}"/>
                </a:ext>
              </a:extLst>
            </p:cNvPr>
            <p:cNvSpPr>
              <a:spLocks/>
            </p:cNvSpPr>
            <p:nvPr/>
          </p:nvSpPr>
          <p:spPr bwMode="auto">
            <a:xfrm>
              <a:off x="1219200" y="2527300"/>
              <a:ext cx="265113" cy="295275"/>
            </a:xfrm>
            <a:custGeom>
              <a:avLst/>
              <a:gdLst>
                <a:gd name="T0" fmla="*/ 0 w 669"/>
                <a:gd name="T1" fmla="*/ 0 h 744"/>
                <a:gd name="T2" fmla="*/ 146 w 669"/>
                <a:gd name="T3" fmla="*/ 0 h 744"/>
                <a:gd name="T4" fmla="*/ 333 w 669"/>
                <a:gd name="T5" fmla="*/ 529 h 744"/>
                <a:gd name="T6" fmla="*/ 524 w 669"/>
                <a:gd name="T7" fmla="*/ 0 h 744"/>
                <a:gd name="T8" fmla="*/ 669 w 669"/>
                <a:gd name="T9" fmla="*/ 0 h 744"/>
                <a:gd name="T10" fmla="*/ 401 w 669"/>
                <a:gd name="T11" fmla="*/ 744 h 744"/>
                <a:gd name="T12" fmla="*/ 265 w 669"/>
                <a:gd name="T13" fmla="*/ 744 h 744"/>
                <a:gd name="T14" fmla="*/ 0 w 669"/>
                <a:gd name="T15" fmla="*/ 0 h 7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9" h="744">
                  <a:moveTo>
                    <a:pt x="0" y="0"/>
                  </a:moveTo>
                  <a:lnTo>
                    <a:pt x="146" y="0"/>
                  </a:lnTo>
                  <a:lnTo>
                    <a:pt x="333" y="529"/>
                  </a:lnTo>
                  <a:lnTo>
                    <a:pt x="524" y="0"/>
                  </a:lnTo>
                  <a:lnTo>
                    <a:pt x="669" y="0"/>
                  </a:lnTo>
                  <a:lnTo>
                    <a:pt x="401" y="744"/>
                  </a:lnTo>
                  <a:lnTo>
                    <a:pt x="265" y="74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2" name="Grupa 21" descr="Źródła czerpania informacji o sprawach dotyczących środowiska naturalnego. TOP 3.&#10;&#10;Grafika przedstawia prasę: 27%.">
            <a:extLst>
              <a:ext uri="{FF2B5EF4-FFF2-40B4-BE49-F238E27FC236}">
                <a16:creationId xmlns:a16="http://schemas.microsoft.com/office/drawing/2014/main" id="{34B28223-FBB1-0861-5F4E-F53D4671550F}"/>
              </a:ext>
            </a:extLst>
          </p:cNvPr>
          <p:cNvGrpSpPr>
            <a:grpSpLocks noChangeAspect="1"/>
          </p:cNvGrpSpPr>
          <p:nvPr/>
        </p:nvGrpSpPr>
        <p:grpSpPr>
          <a:xfrm>
            <a:off x="4461486" y="3165857"/>
            <a:ext cx="288000" cy="200348"/>
            <a:chOff x="2916238" y="2636837"/>
            <a:chExt cx="3383954" cy="2354055"/>
          </a:xfrm>
          <a:solidFill>
            <a:schemeClr val="accent2">
              <a:lumMod val="75000"/>
            </a:schemeClr>
          </a:solidFill>
        </p:grpSpPr>
        <p:grpSp>
          <p:nvGrpSpPr>
            <p:cNvPr id="23" name="Grupa 22">
              <a:extLst>
                <a:ext uri="{FF2B5EF4-FFF2-40B4-BE49-F238E27FC236}">
                  <a16:creationId xmlns:a16="http://schemas.microsoft.com/office/drawing/2014/main" id="{6B2B867E-7F27-B658-3873-218AEB2FF861}"/>
                </a:ext>
              </a:extLst>
            </p:cNvPr>
            <p:cNvGrpSpPr/>
            <p:nvPr/>
          </p:nvGrpSpPr>
          <p:grpSpPr>
            <a:xfrm>
              <a:off x="4534651" y="2636837"/>
              <a:ext cx="1765541" cy="2354055"/>
              <a:chOff x="4534651" y="2636837"/>
              <a:chExt cx="1765541" cy="2354055"/>
            </a:xfrm>
            <a:grpFill/>
          </p:grpSpPr>
          <p:sp>
            <p:nvSpPr>
              <p:cNvPr id="35" name="Freeform 5">
                <a:extLst>
                  <a:ext uri="{FF2B5EF4-FFF2-40B4-BE49-F238E27FC236}">
                    <a16:creationId xmlns:a16="http://schemas.microsoft.com/office/drawing/2014/main" id="{669CE966-62C2-AA94-9E53-5B639DFFE22A}"/>
                  </a:ext>
                </a:extLst>
              </p:cNvPr>
              <p:cNvSpPr>
                <a:spLocks noEditPoints="1"/>
              </p:cNvSpPr>
              <p:nvPr/>
            </p:nvSpPr>
            <p:spPr bwMode="auto">
              <a:xfrm>
                <a:off x="4534651" y="2636837"/>
                <a:ext cx="1765541" cy="2354055"/>
              </a:xfrm>
              <a:custGeom>
                <a:avLst/>
                <a:gdLst>
                  <a:gd name="T0" fmla="*/ 273 w 2515"/>
                  <a:gd name="T1" fmla="*/ 1 h 3360"/>
                  <a:gd name="T2" fmla="*/ 217 w 2515"/>
                  <a:gd name="T3" fmla="*/ 10 h 3360"/>
                  <a:gd name="T4" fmla="*/ 164 w 2515"/>
                  <a:gd name="T5" fmla="*/ 30 h 3360"/>
                  <a:gd name="T6" fmla="*/ 117 w 2515"/>
                  <a:gd name="T7" fmla="*/ 61 h 3360"/>
                  <a:gd name="T8" fmla="*/ 75 w 2515"/>
                  <a:gd name="T9" fmla="*/ 99 h 3360"/>
                  <a:gd name="T10" fmla="*/ 43 w 2515"/>
                  <a:gd name="T11" fmla="*/ 146 h 3360"/>
                  <a:gd name="T12" fmla="*/ 19 w 2515"/>
                  <a:gd name="T13" fmla="*/ 199 h 3360"/>
                  <a:gd name="T14" fmla="*/ 4 w 2515"/>
                  <a:gd name="T15" fmla="*/ 256 h 3360"/>
                  <a:gd name="T16" fmla="*/ 0 w 2515"/>
                  <a:gd name="T17" fmla="*/ 1526 h 3360"/>
                  <a:gd name="T18" fmla="*/ 1 w 2515"/>
                  <a:gd name="T19" fmla="*/ 3073 h 3360"/>
                  <a:gd name="T20" fmla="*/ 10 w 2515"/>
                  <a:gd name="T21" fmla="*/ 3133 h 3360"/>
                  <a:gd name="T22" fmla="*/ 29 w 2515"/>
                  <a:gd name="T23" fmla="*/ 3189 h 3360"/>
                  <a:gd name="T24" fmla="*/ 58 w 2515"/>
                  <a:gd name="T25" fmla="*/ 3238 h 3360"/>
                  <a:gd name="T26" fmla="*/ 95 w 2515"/>
                  <a:gd name="T27" fmla="*/ 3281 h 3360"/>
                  <a:gd name="T28" fmla="*/ 140 w 2515"/>
                  <a:gd name="T29" fmla="*/ 3315 h 3360"/>
                  <a:gd name="T30" fmla="*/ 189 w 2515"/>
                  <a:gd name="T31" fmla="*/ 3341 h 3360"/>
                  <a:gd name="T32" fmla="*/ 245 w 2515"/>
                  <a:gd name="T33" fmla="*/ 3356 h 3360"/>
                  <a:gd name="T34" fmla="*/ 2227 w 2515"/>
                  <a:gd name="T35" fmla="*/ 3360 h 3360"/>
                  <a:gd name="T36" fmla="*/ 2270 w 2515"/>
                  <a:gd name="T37" fmla="*/ 3356 h 3360"/>
                  <a:gd name="T38" fmla="*/ 2326 w 2515"/>
                  <a:gd name="T39" fmla="*/ 3341 h 3360"/>
                  <a:gd name="T40" fmla="*/ 2375 w 2515"/>
                  <a:gd name="T41" fmla="*/ 3315 h 3360"/>
                  <a:gd name="T42" fmla="*/ 2420 w 2515"/>
                  <a:gd name="T43" fmla="*/ 3281 h 3360"/>
                  <a:gd name="T44" fmla="*/ 2457 w 2515"/>
                  <a:gd name="T45" fmla="*/ 3238 h 3360"/>
                  <a:gd name="T46" fmla="*/ 2487 w 2515"/>
                  <a:gd name="T47" fmla="*/ 3189 h 3360"/>
                  <a:gd name="T48" fmla="*/ 2506 w 2515"/>
                  <a:gd name="T49" fmla="*/ 3133 h 3360"/>
                  <a:gd name="T50" fmla="*/ 2514 w 2515"/>
                  <a:gd name="T51" fmla="*/ 3073 h 3360"/>
                  <a:gd name="T52" fmla="*/ 2515 w 2515"/>
                  <a:gd name="T53" fmla="*/ 302 h 3360"/>
                  <a:gd name="T54" fmla="*/ 2511 w 2515"/>
                  <a:gd name="T55" fmla="*/ 256 h 3360"/>
                  <a:gd name="T56" fmla="*/ 2497 w 2515"/>
                  <a:gd name="T57" fmla="*/ 199 h 3360"/>
                  <a:gd name="T58" fmla="*/ 2473 w 2515"/>
                  <a:gd name="T59" fmla="*/ 146 h 3360"/>
                  <a:gd name="T60" fmla="*/ 2440 w 2515"/>
                  <a:gd name="T61" fmla="*/ 99 h 3360"/>
                  <a:gd name="T62" fmla="*/ 2399 w 2515"/>
                  <a:gd name="T63" fmla="*/ 61 h 3360"/>
                  <a:gd name="T64" fmla="*/ 2351 w 2515"/>
                  <a:gd name="T65" fmla="*/ 30 h 3360"/>
                  <a:gd name="T66" fmla="*/ 2299 w 2515"/>
                  <a:gd name="T67" fmla="*/ 10 h 3360"/>
                  <a:gd name="T68" fmla="*/ 2241 w 2515"/>
                  <a:gd name="T69" fmla="*/ 1 h 3360"/>
                  <a:gd name="T70" fmla="*/ 2306 w 2515"/>
                  <a:gd name="T71" fmla="*/ 1785 h 3360"/>
                  <a:gd name="T72" fmla="*/ 2304 w 2515"/>
                  <a:gd name="T73" fmla="*/ 3076 h 3360"/>
                  <a:gd name="T74" fmla="*/ 2292 w 2515"/>
                  <a:gd name="T75" fmla="*/ 3109 h 3360"/>
                  <a:gd name="T76" fmla="*/ 2270 w 2515"/>
                  <a:gd name="T77" fmla="*/ 3134 h 3360"/>
                  <a:gd name="T78" fmla="*/ 2242 w 2515"/>
                  <a:gd name="T79" fmla="*/ 3148 h 3360"/>
                  <a:gd name="T80" fmla="*/ 289 w 2515"/>
                  <a:gd name="T81" fmla="*/ 3149 h 3360"/>
                  <a:gd name="T82" fmla="*/ 258 w 2515"/>
                  <a:gd name="T83" fmla="*/ 3142 h 3360"/>
                  <a:gd name="T84" fmla="*/ 233 w 2515"/>
                  <a:gd name="T85" fmla="*/ 3123 h 3360"/>
                  <a:gd name="T86" fmla="*/ 217 w 2515"/>
                  <a:gd name="T87" fmla="*/ 3094 h 3360"/>
                  <a:gd name="T88" fmla="*/ 210 w 2515"/>
                  <a:gd name="T89" fmla="*/ 3058 h 3360"/>
                  <a:gd name="T90" fmla="*/ 210 w 2515"/>
                  <a:gd name="T91" fmla="*/ 302 h 3360"/>
                  <a:gd name="T92" fmla="*/ 217 w 2515"/>
                  <a:gd name="T93" fmla="*/ 266 h 3360"/>
                  <a:gd name="T94" fmla="*/ 233 w 2515"/>
                  <a:gd name="T95" fmla="*/ 237 h 3360"/>
                  <a:gd name="T96" fmla="*/ 258 w 2515"/>
                  <a:gd name="T97" fmla="*/ 218 h 3360"/>
                  <a:gd name="T98" fmla="*/ 289 w 2515"/>
                  <a:gd name="T99" fmla="*/ 210 h 3360"/>
                  <a:gd name="T100" fmla="*/ 2242 w 2515"/>
                  <a:gd name="T101" fmla="*/ 212 h 3360"/>
                  <a:gd name="T102" fmla="*/ 2270 w 2515"/>
                  <a:gd name="T103" fmla="*/ 226 h 3360"/>
                  <a:gd name="T104" fmla="*/ 2292 w 2515"/>
                  <a:gd name="T105" fmla="*/ 250 h 3360"/>
                  <a:gd name="T106" fmla="*/ 2304 w 2515"/>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5" h="3360">
                    <a:moveTo>
                      <a:pt x="2227" y="0"/>
                    </a:moveTo>
                    <a:lnTo>
                      <a:pt x="289" y="0"/>
                    </a:lnTo>
                    <a:lnTo>
                      <a:pt x="289" y="0"/>
                    </a:lnTo>
                    <a:lnTo>
                      <a:pt x="273" y="1"/>
                    </a:lnTo>
                    <a:lnTo>
                      <a:pt x="259" y="2"/>
                    </a:lnTo>
                    <a:lnTo>
                      <a:pt x="245" y="4"/>
                    </a:lnTo>
                    <a:lnTo>
                      <a:pt x="231" y="6"/>
                    </a:lnTo>
                    <a:lnTo>
                      <a:pt x="217" y="10"/>
                    </a:lnTo>
                    <a:lnTo>
                      <a:pt x="203" y="14"/>
                    </a:lnTo>
                    <a:lnTo>
                      <a:pt x="189" y="18"/>
                    </a:lnTo>
                    <a:lnTo>
                      <a:pt x="176" y="24"/>
                    </a:lnTo>
                    <a:lnTo>
                      <a:pt x="164" y="30"/>
                    </a:lnTo>
                    <a:lnTo>
                      <a:pt x="151" y="36"/>
                    </a:lnTo>
                    <a:lnTo>
                      <a:pt x="140" y="44"/>
                    </a:lnTo>
                    <a:lnTo>
                      <a:pt x="128" y="52"/>
                    </a:lnTo>
                    <a:lnTo>
                      <a:pt x="117" y="61"/>
                    </a:lnTo>
                    <a:lnTo>
                      <a:pt x="106" y="69"/>
                    </a:lnTo>
                    <a:lnTo>
                      <a:pt x="95" y="79"/>
                    </a:lnTo>
                    <a:lnTo>
                      <a:pt x="85" y="89"/>
                    </a:lnTo>
                    <a:lnTo>
                      <a:pt x="75" y="99"/>
                    </a:lnTo>
                    <a:lnTo>
                      <a:pt x="66" y="110"/>
                    </a:lnTo>
                    <a:lnTo>
                      <a:pt x="58" y="122"/>
                    </a:lnTo>
                    <a:lnTo>
                      <a:pt x="50" y="134"/>
                    </a:lnTo>
                    <a:lnTo>
                      <a:pt x="43" y="146"/>
                    </a:lnTo>
                    <a:lnTo>
                      <a:pt x="36" y="158"/>
                    </a:lnTo>
                    <a:lnTo>
                      <a:pt x="29" y="171"/>
                    </a:lnTo>
                    <a:lnTo>
                      <a:pt x="24" y="184"/>
                    </a:lnTo>
                    <a:lnTo>
                      <a:pt x="19" y="199"/>
                    </a:lnTo>
                    <a:lnTo>
                      <a:pt x="14" y="213"/>
                    </a:lnTo>
                    <a:lnTo>
                      <a:pt x="10" y="227"/>
                    </a:lnTo>
                    <a:lnTo>
                      <a:pt x="6" y="241"/>
                    </a:lnTo>
                    <a:lnTo>
                      <a:pt x="4" y="256"/>
                    </a:lnTo>
                    <a:lnTo>
                      <a:pt x="2" y="272"/>
                    </a:lnTo>
                    <a:lnTo>
                      <a:pt x="1" y="287"/>
                    </a:lnTo>
                    <a:lnTo>
                      <a:pt x="0" y="302"/>
                    </a:lnTo>
                    <a:lnTo>
                      <a:pt x="0" y="1526"/>
                    </a:lnTo>
                    <a:lnTo>
                      <a:pt x="0" y="1785"/>
                    </a:lnTo>
                    <a:lnTo>
                      <a:pt x="0" y="3058"/>
                    </a:lnTo>
                    <a:lnTo>
                      <a:pt x="0" y="3058"/>
                    </a:lnTo>
                    <a:lnTo>
                      <a:pt x="1" y="3073"/>
                    </a:lnTo>
                    <a:lnTo>
                      <a:pt x="2" y="3088"/>
                    </a:lnTo>
                    <a:lnTo>
                      <a:pt x="4" y="3104"/>
                    </a:lnTo>
                    <a:lnTo>
                      <a:pt x="6" y="3119"/>
                    </a:lnTo>
                    <a:lnTo>
                      <a:pt x="10" y="3133"/>
                    </a:lnTo>
                    <a:lnTo>
                      <a:pt x="14" y="3147"/>
                    </a:lnTo>
                    <a:lnTo>
                      <a:pt x="19" y="3161"/>
                    </a:lnTo>
                    <a:lnTo>
                      <a:pt x="24" y="3176"/>
                    </a:lnTo>
                    <a:lnTo>
                      <a:pt x="29" y="3189"/>
                    </a:lnTo>
                    <a:lnTo>
                      <a:pt x="36" y="3202"/>
                    </a:lnTo>
                    <a:lnTo>
                      <a:pt x="43" y="3214"/>
                    </a:lnTo>
                    <a:lnTo>
                      <a:pt x="50" y="3226"/>
                    </a:lnTo>
                    <a:lnTo>
                      <a:pt x="58" y="3238"/>
                    </a:lnTo>
                    <a:lnTo>
                      <a:pt x="66" y="3250"/>
                    </a:lnTo>
                    <a:lnTo>
                      <a:pt x="75" y="3261"/>
                    </a:lnTo>
                    <a:lnTo>
                      <a:pt x="85" y="3271"/>
                    </a:lnTo>
                    <a:lnTo>
                      <a:pt x="95" y="3281"/>
                    </a:lnTo>
                    <a:lnTo>
                      <a:pt x="106" y="3290"/>
                    </a:lnTo>
                    <a:lnTo>
                      <a:pt x="117" y="3299"/>
                    </a:lnTo>
                    <a:lnTo>
                      <a:pt x="128" y="3308"/>
                    </a:lnTo>
                    <a:lnTo>
                      <a:pt x="140" y="3315"/>
                    </a:lnTo>
                    <a:lnTo>
                      <a:pt x="151" y="3324"/>
                    </a:lnTo>
                    <a:lnTo>
                      <a:pt x="164" y="3330"/>
                    </a:lnTo>
                    <a:lnTo>
                      <a:pt x="176" y="3336"/>
                    </a:lnTo>
                    <a:lnTo>
                      <a:pt x="189" y="3341"/>
                    </a:lnTo>
                    <a:lnTo>
                      <a:pt x="203" y="3346"/>
                    </a:lnTo>
                    <a:lnTo>
                      <a:pt x="217" y="3350"/>
                    </a:lnTo>
                    <a:lnTo>
                      <a:pt x="231" y="3354"/>
                    </a:lnTo>
                    <a:lnTo>
                      <a:pt x="245" y="3356"/>
                    </a:lnTo>
                    <a:lnTo>
                      <a:pt x="259" y="3358"/>
                    </a:lnTo>
                    <a:lnTo>
                      <a:pt x="273" y="3359"/>
                    </a:lnTo>
                    <a:lnTo>
                      <a:pt x="289" y="3360"/>
                    </a:lnTo>
                    <a:lnTo>
                      <a:pt x="2227" y="3360"/>
                    </a:lnTo>
                    <a:lnTo>
                      <a:pt x="2227" y="3360"/>
                    </a:lnTo>
                    <a:lnTo>
                      <a:pt x="2241" y="3359"/>
                    </a:lnTo>
                    <a:lnTo>
                      <a:pt x="2256" y="3358"/>
                    </a:lnTo>
                    <a:lnTo>
                      <a:pt x="2270" y="3356"/>
                    </a:lnTo>
                    <a:lnTo>
                      <a:pt x="2284" y="3354"/>
                    </a:lnTo>
                    <a:lnTo>
                      <a:pt x="2299" y="3350"/>
                    </a:lnTo>
                    <a:lnTo>
                      <a:pt x="2312" y="3346"/>
                    </a:lnTo>
                    <a:lnTo>
                      <a:pt x="2326" y="3341"/>
                    </a:lnTo>
                    <a:lnTo>
                      <a:pt x="2339" y="3336"/>
                    </a:lnTo>
                    <a:lnTo>
                      <a:pt x="2351" y="3330"/>
                    </a:lnTo>
                    <a:lnTo>
                      <a:pt x="2364" y="3324"/>
                    </a:lnTo>
                    <a:lnTo>
                      <a:pt x="2375" y="3315"/>
                    </a:lnTo>
                    <a:lnTo>
                      <a:pt x="2388" y="3308"/>
                    </a:lnTo>
                    <a:lnTo>
                      <a:pt x="2399" y="3299"/>
                    </a:lnTo>
                    <a:lnTo>
                      <a:pt x="2410" y="3290"/>
                    </a:lnTo>
                    <a:lnTo>
                      <a:pt x="2420" y="3281"/>
                    </a:lnTo>
                    <a:lnTo>
                      <a:pt x="2430" y="3271"/>
                    </a:lnTo>
                    <a:lnTo>
                      <a:pt x="2440" y="3261"/>
                    </a:lnTo>
                    <a:lnTo>
                      <a:pt x="2449" y="3250"/>
                    </a:lnTo>
                    <a:lnTo>
                      <a:pt x="2457" y="3238"/>
                    </a:lnTo>
                    <a:lnTo>
                      <a:pt x="2465" y="3226"/>
                    </a:lnTo>
                    <a:lnTo>
                      <a:pt x="2473" y="3214"/>
                    </a:lnTo>
                    <a:lnTo>
                      <a:pt x="2480" y="3202"/>
                    </a:lnTo>
                    <a:lnTo>
                      <a:pt x="2487" y="3189"/>
                    </a:lnTo>
                    <a:lnTo>
                      <a:pt x="2492" y="3176"/>
                    </a:lnTo>
                    <a:lnTo>
                      <a:pt x="2497" y="3161"/>
                    </a:lnTo>
                    <a:lnTo>
                      <a:pt x="2502" y="3147"/>
                    </a:lnTo>
                    <a:lnTo>
                      <a:pt x="2506" y="3133"/>
                    </a:lnTo>
                    <a:lnTo>
                      <a:pt x="2509" y="3119"/>
                    </a:lnTo>
                    <a:lnTo>
                      <a:pt x="2511" y="3104"/>
                    </a:lnTo>
                    <a:lnTo>
                      <a:pt x="2513" y="3088"/>
                    </a:lnTo>
                    <a:lnTo>
                      <a:pt x="2514" y="3073"/>
                    </a:lnTo>
                    <a:lnTo>
                      <a:pt x="2515" y="3058"/>
                    </a:lnTo>
                    <a:lnTo>
                      <a:pt x="2515" y="1785"/>
                    </a:lnTo>
                    <a:lnTo>
                      <a:pt x="2515" y="1526"/>
                    </a:lnTo>
                    <a:lnTo>
                      <a:pt x="2515" y="302"/>
                    </a:lnTo>
                    <a:lnTo>
                      <a:pt x="2515" y="302"/>
                    </a:lnTo>
                    <a:lnTo>
                      <a:pt x="2514" y="287"/>
                    </a:lnTo>
                    <a:lnTo>
                      <a:pt x="2513" y="272"/>
                    </a:lnTo>
                    <a:lnTo>
                      <a:pt x="2511" y="256"/>
                    </a:lnTo>
                    <a:lnTo>
                      <a:pt x="2509" y="241"/>
                    </a:lnTo>
                    <a:lnTo>
                      <a:pt x="2506" y="227"/>
                    </a:lnTo>
                    <a:lnTo>
                      <a:pt x="2502" y="213"/>
                    </a:lnTo>
                    <a:lnTo>
                      <a:pt x="2497" y="199"/>
                    </a:lnTo>
                    <a:lnTo>
                      <a:pt x="2492" y="184"/>
                    </a:lnTo>
                    <a:lnTo>
                      <a:pt x="2487" y="171"/>
                    </a:lnTo>
                    <a:lnTo>
                      <a:pt x="2480" y="158"/>
                    </a:lnTo>
                    <a:lnTo>
                      <a:pt x="2473" y="146"/>
                    </a:lnTo>
                    <a:lnTo>
                      <a:pt x="2465" y="134"/>
                    </a:lnTo>
                    <a:lnTo>
                      <a:pt x="2457" y="122"/>
                    </a:lnTo>
                    <a:lnTo>
                      <a:pt x="2449" y="110"/>
                    </a:lnTo>
                    <a:lnTo>
                      <a:pt x="2440" y="99"/>
                    </a:lnTo>
                    <a:lnTo>
                      <a:pt x="2430" y="89"/>
                    </a:lnTo>
                    <a:lnTo>
                      <a:pt x="2420" y="79"/>
                    </a:lnTo>
                    <a:lnTo>
                      <a:pt x="2410" y="69"/>
                    </a:lnTo>
                    <a:lnTo>
                      <a:pt x="2399" y="61"/>
                    </a:lnTo>
                    <a:lnTo>
                      <a:pt x="2388" y="52"/>
                    </a:lnTo>
                    <a:lnTo>
                      <a:pt x="2375" y="44"/>
                    </a:lnTo>
                    <a:lnTo>
                      <a:pt x="2364" y="36"/>
                    </a:lnTo>
                    <a:lnTo>
                      <a:pt x="2351" y="30"/>
                    </a:lnTo>
                    <a:lnTo>
                      <a:pt x="2339" y="24"/>
                    </a:lnTo>
                    <a:lnTo>
                      <a:pt x="2326" y="18"/>
                    </a:lnTo>
                    <a:lnTo>
                      <a:pt x="2312" y="14"/>
                    </a:lnTo>
                    <a:lnTo>
                      <a:pt x="2299" y="10"/>
                    </a:lnTo>
                    <a:lnTo>
                      <a:pt x="2284" y="6"/>
                    </a:lnTo>
                    <a:lnTo>
                      <a:pt x="2270" y="4"/>
                    </a:lnTo>
                    <a:lnTo>
                      <a:pt x="2256" y="2"/>
                    </a:lnTo>
                    <a:lnTo>
                      <a:pt x="2241" y="1"/>
                    </a:lnTo>
                    <a:lnTo>
                      <a:pt x="2227" y="0"/>
                    </a:lnTo>
                    <a:lnTo>
                      <a:pt x="2227" y="0"/>
                    </a:lnTo>
                    <a:close/>
                    <a:moveTo>
                      <a:pt x="2306" y="1526"/>
                    </a:moveTo>
                    <a:lnTo>
                      <a:pt x="2306" y="1785"/>
                    </a:lnTo>
                    <a:lnTo>
                      <a:pt x="2306" y="3058"/>
                    </a:lnTo>
                    <a:lnTo>
                      <a:pt x="2306" y="3058"/>
                    </a:lnTo>
                    <a:lnTo>
                      <a:pt x="2305" y="3067"/>
                    </a:lnTo>
                    <a:lnTo>
                      <a:pt x="2304" y="3076"/>
                    </a:lnTo>
                    <a:lnTo>
                      <a:pt x="2302" y="3085"/>
                    </a:lnTo>
                    <a:lnTo>
                      <a:pt x="2299" y="3094"/>
                    </a:lnTo>
                    <a:lnTo>
                      <a:pt x="2296" y="3102"/>
                    </a:lnTo>
                    <a:lnTo>
                      <a:pt x="2292" y="3109"/>
                    </a:lnTo>
                    <a:lnTo>
                      <a:pt x="2288" y="3116"/>
                    </a:lnTo>
                    <a:lnTo>
                      <a:pt x="2282" y="3123"/>
                    </a:lnTo>
                    <a:lnTo>
                      <a:pt x="2276" y="3129"/>
                    </a:lnTo>
                    <a:lnTo>
                      <a:pt x="2270" y="3134"/>
                    </a:lnTo>
                    <a:lnTo>
                      <a:pt x="2264" y="3138"/>
                    </a:lnTo>
                    <a:lnTo>
                      <a:pt x="2257" y="3142"/>
                    </a:lnTo>
                    <a:lnTo>
                      <a:pt x="2250" y="3145"/>
                    </a:lnTo>
                    <a:lnTo>
                      <a:pt x="2242" y="3148"/>
                    </a:lnTo>
                    <a:lnTo>
                      <a:pt x="2235" y="3149"/>
                    </a:lnTo>
                    <a:lnTo>
                      <a:pt x="2227" y="3149"/>
                    </a:lnTo>
                    <a:lnTo>
                      <a:pt x="289" y="3149"/>
                    </a:lnTo>
                    <a:lnTo>
                      <a:pt x="289" y="3149"/>
                    </a:lnTo>
                    <a:lnTo>
                      <a:pt x="280" y="3149"/>
                    </a:lnTo>
                    <a:lnTo>
                      <a:pt x="273" y="3148"/>
                    </a:lnTo>
                    <a:lnTo>
                      <a:pt x="265" y="3145"/>
                    </a:lnTo>
                    <a:lnTo>
                      <a:pt x="258" y="3142"/>
                    </a:lnTo>
                    <a:lnTo>
                      <a:pt x="251" y="3138"/>
                    </a:lnTo>
                    <a:lnTo>
                      <a:pt x="245" y="3134"/>
                    </a:lnTo>
                    <a:lnTo>
                      <a:pt x="239" y="3129"/>
                    </a:lnTo>
                    <a:lnTo>
                      <a:pt x="233" y="3123"/>
                    </a:lnTo>
                    <a:lnTo>
                      <a:pt x="228" y="3116"/>
                    </a:lnTo>
                    <a:lnTo>
                      <a:pt x="224" y="3109"/>
                    </a:lnTo>
                    <a:lnTo>
                      <a:pt x="220" y="3102"/>
                    </a:lnTo>
                    <a:lnTo>
                      <a:pt x="217" y="3094"/>
                    </a:lnTo>
                    <a:lnTo>
                      <a:pt x="214" y="3085"/>
                    </a:lnTo>
                    <a:lnTo>
                      <a:pt x="212" y="3076"/>
                    </a:lnTo>
                    <a:lnTo>
                      <a:pt x="211" y="3067"/>
                    </a:lnTo>
                    <a:lnTo>
                      <a:pt x="210" y="3058"/>
                    </a:lnTo>
                    <a:lnTo>
                      <a:pt x="210" y="1526"/>
                    </a:lnTo>
                    <a:lnTo>
                      <a:pt x="210" y="1526"/>
                    </a:lnTo>
                    <a:lnTo>
                      <a:pt x="210" y="302"/>
                    </a:lnTo>
                    <a:lnTo>
                      <a:pt x="210" y="302"/>
                    </a:lnTo>
                    <a:lnTo>
                      <a:pt x="211" y="293"/>
                    </a:lnTo>
                    <a:lnTo>
                      <a:pt x="212" y="284"/>
                    </a:lnTo>
                    <a:lnTo>
                      <a:pt x="214" y="275"/>
                    </a:lnTo>
                    <a:lnTo>
                      <a:pt x="217" y="266"/>
                    </a:lnTo>
                    <a:lnTo>
                      <a:pt x="220" y="258"/>
                    </a:lnTo>
                    <a:lnTo>
                      <a:pt x="224" y="250"/>
                    </a:lnTo>
                    <a:lnTo>
                      <a:pt x="228" y="243"/>
                    </a:lnTo>
                    <a:lnTo>
                      <a:pt x="233" y="237"/>
                    </a:lnTo>
                    <a:lnTo>
                      <a:pt x="239" y="231"/>
                    </a:lnTo>
                    <a:lnTo>
                      <a:pt x="245" y="226"/>
                    </a:lnTo>
                    <a:lnTo>
                      <a:pt x="251" y="221"/>
                    </a:lnTo>
                    <a:lnTo>
                      <a:pt x="258" y="218"/>
                    </a:lnTo>
                    <a:lnTo>
                      <a:pt x="265" y="215"/>
                    </a:lnTo>
                    <a:lnTo>
                      <a:pt x="273" y="212"/>
                    </a:lnTo>
                    <a:lnTo>
                      <a:pt x="280" y="211"/>
                    </a:lnTo>
                    <a:lnTo>
                      <a:pt x="289" y="210"/>
                    </a:lnTo>
                    <a:lnTo>
                      <a:pt x="2227" y="210"/>
                    </a:lnTo>
                    <a:lnTo>
                      <a:pt x="2227" y="210"/>
                    </a:lnTo>
                    <a:lnTo>
                      <a:pt x="2235" y="211"/>
                    </a:lnTo>
                    <a:lnTo>
                      <a:pt x="2242" y="212"/>
                    </a:lnTo>
                    <a:lnTo>
                      <a:pt x="2250" y="215"/>
                    </a:lnTo>
                    <a:lnTo>
                      <a:pt x="2257" y="218"/>
                    </a:lnTo>
                    <a:lnTo>
                      <a:pt x="2264" y="221"/>
                    </a:lnTo>
                    <a:lnTo>
                      <a:pt x="2270" y="226"/>
                    </a:lnTo>
                    <a:lnTo>
                      <a:pt x="2276" y="231"/>
                    </a:lnTo>
                    <a:lnTo>
                      <a:pt x="2282" y="237"/>
                    </a:lnTo>
                    <a:lnTo>
                      <a:pt x="2288" y="243"/>
                    </a:lnTo>
                    <a:lnTo>
                      <a:pt x="2292" y="250"/>
                    </a:lnTo>
                    <a:lnTo>
                      <a:pt x="2296" y="258"/>
                    </a:lnTo>
                    <a:lnTo>
                      <a:pt x="2299" y="266"/>
                    </a:lnTo>
                    <a:lnTo>
                      <a:pt x="2302" y="275"/>
                    </a:lnTo>
                    <a:lnTo>
                      <a:pt x="2304" y="284"/>
                    </a:lnTo>
                    <a:lnTo>
                      <a:pt x="2305" y="293"/>
                    </a:lnTo>
                    <a:lnTo>
                      <a:pt x="2306" y="302"/>
                    </a:lnTo>
                    <a:lnTo>
                      <a:pt x="2306"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36" name="Grupa 35">
                <a:extLst>
                  <a:ext uri="{FF2B5EF4-FFF2-40B4-BE49-F238E27FC236}">
                    <a16:creationId xmlns:a16="http://schemas.microsoft.com/office/drawing/2014/main" id="{C83972E8-1C93-FF52-678E-FFD002CD5B07}"/>
                  </a:ext>
                </a:extLst>
              </p:cNvPr>
              <p:cNvGrpSpPr/>
              <p:nvPr/>
            </p:nvGrpSpPr>
            <p:grpSpPr>
              <a:xfrm>
                <a:off x="4828908" y="2994149"/>
                <a:ext cx="1177034" cy="1597401"/>
                <a:chOff x="4828908" y="2994149"/>
                <a:chExt cx="1177034" cy="1597401"/>
              </a:xfrm>
              <a:grpFill/>
            </p:grpSpPr>
            <p:sp>
              <p:nvSpPr>
                <p:cNvPr id="37" name="Freeform 7">
                  <a:extLst>
                    <a:ext uri="{FF2B5EF4-FFF2-40B4-BE49-F238E27FC236}">
                      <a16:creationId xmlns:a16="http://schemas.microsoft.com/office/drawing/2014/main" id="{36E57A50-8609-C430-9CA2-01AA556D9805}"/>
                    </a:ext>
                  </a:extLst>
                </p:cNvPr>
                <p:cNvSpPr>
                  <a:spLocks/>
                </p:cNvSpPr>
                <p:nvPr/>
              </p:nvSpPr>
              <p:spPr bwMode="auto">
                <a:xfrm>
                  <a:off x="4828908" y="3866414"/>
                  <a:ext cx="1177027" cy="147128"/>
                </a:xfrm>
                <a:custGeom>
                  <a:avLst/>
                  <a:gdLst>
                    <a:gd name="T0" fmla="*/ 104 w 1675"/>
                    <a:gd name="T1" fmla="*/ 0 h 210"/>
                    <a:gd name="T2" fmla="*/ 94 w 1675"/>
                    <a:gd name="T3" fmla="*/ 1 h 210"/>
                    <a:gd name="T4" fmla="*/ 73 w 1675"/>
                    <a:gd name="T5" fmla="*/ 5 h 210"/>
                    <a:gd name="T6" fmla="*/ 55 w 1675"/>
                    <a:gd name="T7" fmla="*/ 13 h 210"/>
                    <a:gd name="T8" fmla="*/ 37 w 1675"/>
                    <a:gd name="T9" fmla="*/ 24 h 210"/>
                    <a:gd name="T10" fmla="*/ 23 w 1675"/>
                    <a:gd name="T11" fmla="*/ 39 h 210"/>
                    <a:gd name="T12" fmla="*/ 12 w 1675"/>
                    <a:gd name="T13" fmla="*/ 55 h 210"/>
                    <a:gd name="T14" fmla="*/ 4 w 1675"/>
                    <a:gd name="T15" fmla="*/ 74 h 210"/>
                    <a:gd name="T16" fmla="*/ 0 w 1675"/>
                    <a:gd name="T17" fmla="*/ 94 h 210"/>
                    <a:gd name="T18" fmla="*/ 0 w 1675"/>
                    <a:gd name="T19" fmla="*/ 105 h 210"/>
                    <a:gd name="T20" fmla="*/ 2 w 1675"/>
                    <a:gd name="T21" fmla="*/ 127 h 210"/>
                    <a:gd name="T22" fmla="*/ 8 w 1675"/>
                    <a:gd name="T23" fmla="*/ 146 h 210"/>
                    <a:gd name="T24" fmla="*/ 17 w 1675"/>
                    <a:gd name="T25" fmla="*/ 164 h 210"/>
                    <a:gd name="T26" fmla="*/ 30 w 1675"/>
                    <a:gd name="T27" fmla="*/ 179 h 210"/>
                    <a:gd name="T28" fmla="*/ 46 w 1675"/>
                    <a:gd name="T29" fmla="*/ 193 h 210"/>
                    <a:gd name="T30" fmla="*/ 64 w 1675"/>
                    <a:gd name="T31" fmla="*/ 202 h 210"/>
                    <a:gd name="T32" fmla="*/ 83 w 1675"/>
                    <a:gd name="T33" fmla="*/ 208 h 210"/>
                    <a:gd name="T34" fmla="*/ 104 w 1675"/>
                    <a:gd name="T35" fmla="*/ 210 h 210"/>
                    <a:gd name="T36" fmla="*/ 1571 w 1675"/>
                    <a:gd name="T37" fmla="*/ 210 h 210"/>
                    <a:gd name="T38" fmla="*/ 1592 w 1675"/>
                    <a:gd name="T39" fmla="*/ 208 h 210"/>
                    <a:gd name="T40" fmla="*/ 1612 w 1675"/>
                    <a:gd name="T41" fmla="*/ 202 h 210"/>
                    <a:gd name="T42" fmla="*/ 1630 w 1675"/>
                    <a:gd name="T43" fmla="*/ 193 h 210"/>
                    <a:gd name="T44" fmla="*/ 1645 w 1675"/>
                    <a:gd name="T45" fmla="*/ 179 h 210"/>
                    <a:gd name="T46" fmla="*/ 1658 w 1675"/>
                    <a:gd name="T47" fmla="*/ 164 h 210"/>
                    <a:gd name="T48" fmla="*/ 1667 w 1675"/>
                    <a:gd name="T49" fmla="*/ 146 h 210"/>
                    <a:gd name="T50" fmla="*/ 1673 w 1675"/>
                    <a:gd name="T51" fmla="*/ 127 h 210"/>
                    <a:gd name="T52" fmla="*/ 1675 w 1675"/>
                    <a:gd name="T53" fmla="*/ 105 h 210"/>
                    <a:gd name="T54" fmla="*/ 1675 w 1675"/>
                    <a:gd name="T55" fmla="*/ 94 h 210"/>
                    <a:gd name="T56" fmla="*/ 1671 w 1675"/>
                    <a:gd name="T57" fmla="*/ 74 h 210"/>
                    <a:gd name="T58" fmla="*/ 1663 w 1675"/>
                    <a:gd name="T59" fmla="*/ 55 h 210"/>
                    <a:gd name="T60" fmla="*/ 1652 w 1675"/>
                    <a:gd name="T61" fmla="*/ 39 h 210"/>
                    <a:gd name="T62" fmla="*/ 1638 w 1675"/>
                    <a:gd name="T63" fmla="*/ 24 h 210"/>
                    <a:gd name="T64" fmla="*/ 1621 w 1675"/>
                    <a:gd name="T65" fmla="*/ 13 h 210"/>
                    <a:gd name="T66" fmla="*/ 1603 w 1675"/>
                    <a:gd name="T67" fmla="*/ 5 h 210"/>
                    <a:gd name="T68" fmla="*/ 1581 w 1675"/>
                    <a:gd name="T69" fmla="*/ 1 h 210"/>
                    <a:gd name="T70" fmla="*/ 1571 w 1675"/>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571" y="0"/>
                      </a:moveTo>
                      <a:lnTo>
                        <a:pt x="104" y="0"/>
                      </a:lnTo>
                      <a:lnTo>
                        <a:pt x="104" y="0"/>
                      </a:lnTo>
                      <a:lnTo>
                        <a:pt x="94" y="1"/>
                      </a:lnTo>
                      <a:lnTo>
                        <a:pt x="83" y="2"/>
                      </a:lnTo>
                      <a:lnTo>
                        <a:pt x="73" y="5"/>
                      </a:lnTo>
                      <a:lnTo>
                        <a:pt x="64" y="8"/>
                      </a:lnTo>
                      <a:lnTo>
                        <a:pt x="55" y="13"/>
                      </a:lnTo>
                      <a:lnTo>
                        <a:pt x="46" y="18"/>
                      </a:lnTo>
                      <a:lnTo>
                        <a:pt x="37" y="24"/>
                      </a:lnTo>
                      <a:lnTo>
                        <a:pt x="30" y="30"/>
                      </a:lnTo>
                      <a:lnTo>
                        <a:pt x="23" y="39"/>
                      </a:lnTo>
                      <a:lnTo>
                        <a:pt x="17" y="47"/>
                      </a:lnTo>
                      <a:lnTo>
                        <a:pt x="12" y="55"/>
                      </a:lnTo>
                      <a:lnTo>
                        <a:pt x="8" y="64"/>
                      </a:lnTo>
                      <a:lnTo>
                        <a:pt x="4" y="74"/>
                      </a:lnTo>
                      <a:lnTo>
                        <a:pt x="2" y="84"/>
                      </a:lnTo>
                      <a:lnTo>
                        <a:pt x="0" y="94"/>
                      </a:lnTo>
                      <a:lnTo>
                        <a:pt x="0" y="105"/>
                      </a:lnTo>
                      <a:lnTo>
                        <a:pt x="0" y="105"/>
                      </a:lnTo>
                      <a:lnTo>
                        <a:pt x="0" y="116"/>
                      </a:lnTo>
                      <a:lnTo>
                        <a:pt x="2" y="127"/>
                      </a:lnTo>
                      <a:lnTo>
                        <a:pt x="4" y="137"/>
                      </a:lnTo>
                      <a:lnTo>
                        <a:pt x="8" y="146"/>
                      </a:lnTo>
                      <a:lnTo>
                        <a:pt x="12" y="155"/>
                      </a:lnTo>
                      <a:lnTo>
                        <a:pt x="17" y="164"/>
                      </a:lnTo>
                      <a:lnTo>
                        <a:pt x="23" y="172"/>
                      </a:lnTo>
                      <a:lnTo>
                        <a:pt x="30" y="179"/>
                      </a:lnTo>
                      <a:lnTo>
                        <a:pt x="37" y="186"/>
                      </a:lnTo>
                      <a:lnTo>
                        <a:pt x="46" y="193"/>
                      </a:lnTo>
                      <a:lnTo>
                        <a:pt x="55" y="198"/>
                      </a:lnTo>
                      <a:lnTo>
                        <a:pt x="64" y="202"/>
                      </a:lnTo>
                      <a:lnTo>
                        <a:pt x="73" y="206"/>
                      </a:lnTo>
                      <a:lnTo>
                        <a:pt x="83" y="208"/>
                      </a:lnTo>
                      <a:lnTo>
                        <a:pt x="94" y="210"/>
                      </a:lnTo>
                      <a:lnTo>
                        <a:pt x="104" y="210"/>
                      </a:lnTo>
                      <a:lnTo>
                        <a:pt x="1571" y="210"/>
                      </a:lnTo>
                      <a:lnTo>
                        <a:pt x="1571" y="210"/>
                      </a:lnTo>
                      <a:lnTo>
                        <a:pt x="1581" y="210"/>
                      </a:lnTo>
                      <a:lnTo>
                        <a:pt x="1592" y="208"/>
                      </a:lnTo>
                      <a:lnTo>
                        <a:pt x="1603" y="206"/>
                      </a:lnTo>
                      <a:lnTo>
                        <a:pt x="1612" y="202"/>
                      </a:lnTo>
                      <a:lnTo>
                        <a:pt x="1621" y="198"/>
                      </a:lnTo>
                      <a:lnTo>
                        <a:pt x="1630" y="193"/>
                      </a:lnTo>
                      <a:lnTo>
                        <a:pt x="1638" y="186"/>
                      </a:lnTo>
                      <a:lnTo>
                        <a:pt x="1645" y="179"/>
                      </a:lnTo>
                      <a:lnTo>
                        <a:pt x="1652" y="172"/>
                      </a:lnTo>
                      <a:lnTo>
                        <a:pt x="1658" y="164"/>
                      </a:lnTo>
                      <a:lnTo>
                        <a:pt x="1663" y="155"/>
                      </a:lnTo>
                      <a:lnTo>
                        <a:pt x="1667" y="146"/>
                      </a:lnTo>
                      <a:lnTo>
                        <a:pt x="1671" y="137"/>
                      </a:lnTo>
                      <a:lnTo>
                        <a:pt x="1673" y="127"/>
                      </a:lnTo>
                      <a:lnTo>
                        <a:pt x="1675" y="116"/>
                      </a:lnTo>
                      <a:lnTo>
                        <a:pt x="1675" y="105"/>
                      </a:lnTo>
                      <a:lnTo>
                        <a:pt x="1675" y="105"/>
                      </a:lnTo>
                      <a:lnTo>
                        <a:pt x="1675" y="94"/>
                      </a:lnTo>
                      <a:lnTo>
                        <a:pt x="1673" y="84"/>
                      </a:lnTo>
                      <a:lnTo>
                        <a:pt x="1671" y="74"/>
                      </a:lnTo>
                      <a:lnTo>
                        <a:pt x="1667" y="64"/>
                      </a:lnTo>
                      <a:lnTo>
                        <a:pt x="1663" y="55"/>
                      </a:lnTo>
                      <a:lnTo>
                        <a:pt x="1658" y="47"/>
                      </a:lnTo>
                      <a:lnTo>
                        <a:pt x="1652" y="39"/>
                      </a:lnTo>
                      <a:lnTo>
                        <a:pt x="1645" y="30"/>
                      </a:lnTo>
                      <a:lnTo>
                        <a:pt x="1638" y="24"/>
                      </a:lnTo>
                      <a:lnTo>
                        <a:pt x="1630" y="18"/>
                      </a:lnTo>
                      <a:lnTo>
                        <a:pt x="1621" y="13"/>
                      </a:lnTo>
                      <a:lnTo>
                        <a:pt x="1612" y="8"/>
                      </a:lnTo>
                      <a:lnTo>
                        <a:pt x="1603" y="5"/>
                      </a:lnTo>
                      <a:lnTo>
                        <a:pt x="1592" y="2"/>
                      </a:lnTo>
                      <a:lnTo>
                        <a:pt x="1581"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8" name="Freeform 8">
                  <a:extLst>
                    <a:ext uri="{FF2B5EF4-FFF2-40B4-BE49-F238E27FC236}">
                      <a16:creationId xmlns:a16="http://schemas.microsoft.com/office/drawing/2014/main" id="{F3FC2E0B-96C2-5F41-83B5-4615D2442315}"/>
                    </a:ext>
                  </a:extLst>
                </p:cNvPr>
                <p:cNvSpPr>
                  <a:spLocks/>
                </p:cNvSpPr>
                <p:nvPr/>
              </p:nvSpPr>
              <p:spPr bwMode="auto">
                <a:xfrm>
                  <a:off x="4828908" y="2994149"/>
                  <a:ext cx="1177027" cy="147128"/>
                </a:xfrm>
                <a:custGeom>
                  <a:avLst/>
                  <a:gdLst>
                    <a:gd name="T0" fmla="*/ 1571 w 1675"/>
                    <a:gd name="T1" fmla="*/ 210 h 210"/>
                    <a:gd name="T2" fmla="*/ 1581 w 1675"/>
                    <a:gd name="T3" fmla="*/ 210 h 210"/>
                    <a:gd name="T4" fmla="*/ 1603 w 1675"/>
                    <a:gd name="T5" fmla="*/ 204 h 210"/>
                    <a:gd name="T6" fmla="*/ 1621 w 1675"/>
                    <a:gd name="T7" fmla="*/ 197 h 210"/>
                    <a:gd name="T8" fmla="*/ 1638 w 1675"/>
                    <a:gd name="T9" fmla="*/ 185 h 210"/>
                    <a:gd name="T10" fmla="*/ 1652 w 1675"/>
                    <a:gd name="T11" fmla="*/ 171 h 210"/>
                    <a:gd name="T12" fmla="*/ 1663 w 1675"/>
                    <a:gd name="T13" fmla="*/ 155 h 210"/>
                    <a:gd name="T14" fmla="*/ 1671 w 1675"/>
                    <a:gd name="T15" fmla="*/ 136 h 210"/>
                    <a:gd name="T16" fmla="*/ 1675 w 1675"/>
                    <a:gd name="T17" fmla="*/ 115 h 210"/>
                    <a:gd name="T18" fmla="*/ 1675 w 1675"/>
                    <a:gd name="T19" fmla="*/ 104 h 210"/>
                    <a:gd name="T20" fmla="*/ 1673 w 1675"/>
                    <a:gd name="T21" fmla="*/ 84 h 210"/>
                    <a:gd name="T22" fmla="*/ 1667 w 1675"/>
                    <a:gd name="T23" fmla="*/ 64 h 210"/>
                    <a:gd name="T24" fmla="*/ 1658 w 1675"/>
                    <a:gd name="T25" fmla="*/ 46 h 210"/>
                    <a:gd name="T26" fmla="*/ 1645 w 1675"/>
                    <a:gd name="T27" fmla="*/ 30 h 210"/>
                    <a:gd name="T28" fmla="*/ 1630 w 1675"/>
                    <a:gd name="T29" fmla="*/ 18 h 210"/>
                    <a:gd name="T30" fmla="*/ 1612 w 1675"/>
                    <a:gd name="T31" fmla="*/ 8 h 210"/>
                    <a:gd name="T32" fmla="*/ 1592 w 1675"/>
                    <a:gd name="T33" fmla="*/ 2 h 210"/>
                    <a:gd name="T34" fmla="*/ 1571 w 1675"/>
                    <a:gd name="T35" fmla="*/ 0 h 210"/>
                    <a:gd name="T36" fmla="*/ 104 w 1675"/>
                    <a:gd name="T37" fmla="*/ 0 h 210"/>
                    <a:gd name="T38" fmla="*/ 83 w 1675"/>
                    <a:gd name="T39" fmla="*/ 2 h 210"/>
                    <a:gd name="T40" fmla="*/ 64 w 1675"/>
                    <a:gd name="T41" fmla="*/ 8 h 210"/>
                    <a:gd name="T42" fmla="*/ 46 w 1675"/>
                    <a:gd name="T43" fmla="*/ 18 h 210"/>
                    <a:gd name="T44" fmla="*/ 30 w 1675"/>
                    <a:gd name="T45" fmla="*/ 30 h 210"/>
                    <a:gd name="T46" fmla="*/ 17 w 1675"/>
                    <a:gd name="T47" fmla="*/ 46 h 210"/>
                    <a:gd name="T48" fmla="*/ 8 w 1675"/>
                    <a:gd name="T49" fmla="*/ 64 h 210"/>
                    <a:gd name="T50" fmla="*/ 2 w 1675"/>
                    <a:gd name="T51" fmla="*/ 84 h 210"/>
                    <a:gd name="T52" fmla="*/ 0 w 1675"/>
                    <a:gd name="T53" fmla="*/ 104 h 210"/>
                    <a:gd name="T54" fmla="*/ 0 w 1675"/>
                    <a:gd name="T55" fmla="*/ 115 h 210"/>
                    <a:gd name="T56" fmla="*/ 4 w 1675"/>
                    <a:gd name="T57" fmla="*/ 136 h 210"/>
                    <a:gd name="T58" fmla="*/ 12 w 1675"/>
                    <a:gd name="T59" fmla="*/ 155 h 210"/>
                    <a:gd name="T60" fmla="*/ 23 w 1675"/>
                    <a:gd name="T61" fmla="*/ 171 h 210"/>
                    <a:gd name="T62" fmla="*/ 37 w 1675"/>
                    <a:gd name="T63" fmla="*/ 185 h 210"/>
                    <a:gd name="T64" fmla="*/ 55 w 1675"/>
                    <a:gd name="T65" fmla="*/ 197 h 210"/>
                    <a:gd name="T66" fmla="*/ 73 w 1675"/>
                    <a:gd name="T67" fmla="*/ 204 h 210"/>
                    <a:gd name="T68" fmla="*/ 94 w 1675"/>
                    <a:gd name="T69" fmla="*/ 210 h 210"/>
                    <a:gd name="T70" fmla="*/ 104 w 1675"/>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5" h="210">
                      <a:moveTo>
                        <a:pt x="104" y="210"/>
                      </a:moveTo>
                      <a:lnTo>
                        <a:pt x="1571" y="210"/>
                      </a:lnTo>
                      <a:lnTo>
                        <a:pt x="1571" y="210"/>
                      </a:lnTo>
                      <a:lnTo>
                        <a:pt x="1581" y="210"/>
                      </a:lnTo>
                      <a:lnTo>
                        <a:pt x="1592" y="207"/>
                      </a:lnTo>
                      <a:lnTo>
                        <a:pt x="1603" y="204"/>
                      </a:lnTo>
                      <a:lnTo>
                        <a:pt x="1612" y="201"/>
                      </a:lnTo>
                      <a:lnTo>
                        <a:pt x="1621" y="197"/>
                      </a:lnTo>
                      <a:lnTo>
                        <a:pt x="1630" y="191"/>
                      </a:lnTo>
                      <a:lnTo>
                        <a:pt x="1638" y="185"/>
                      </a:lnTo>
                      <a:lnTo>
                        <a:pt x="1645" y="179"/>
                      </a:lnTo>
                      <a:lnTo>
                        <a:pt x="1652" y="171"/>
                      </a:lnTo>
                      <a:lnTo>
                        <a:pt x="1658" y="163"/>
                      </a:lnTo>
                      <a:lnTo>
                        <a:pt x="1663" y="155"/>
                      </a:lnTo>
                      <a:lnTo>
                        <a:pt x="1667" y="146"/>
                      </a:lnTo>
                      <a:lnTo>
                        <a:pt x="1671" y="136"/>
                      </a:lnTo>
                      <a:lnTo>
                        <a:pt x="1673" y="125"/>
                      </a:lnTo>
                      <a:lnTo>
                        <a:pt x="1675" y="115"/>
                      </a:lnTo>
                      <a:lnTo>
                        <a:pt x="1675" y="104"/>
                      </a:lnTo>
                      <a:lnTo>
                        <a:pt x="1675" y="104"/>
                      </a:lnTo>
                      <a:lnTo>
                        <a:pt x="1675" y="94"/>
                      </a:lnTo>
                      <a:lnTo>
                        <a:pt x="1673" y="84"/>
                      </a:lnTo>
                      <a:lnTo>
                        <a:pt x="1671" y="74"/>
                      </a:lnTo>
                      <a:lnTo>
                        <a:pt x="1667" y="64"/>
                      </a:lnTo>
                      <a:lnTo>
                        <a:pt x="1663" y="54"/>
                      </a:lnTo>
                      <a:lnTo>
                        <a:pt x="1658" y="46"/>
                      </a:lnTo>
                      <a:lnTo>
                        <a:pt x="1652" y="38"/>
                      </a:lnTo>
                      <a:lnTo>
                        <a:pt x="1645" y="30"/>
                      </a:lnTo>
                      <a:lnTo>
                        <a:pt x="1638" y="24"/>
                      </a:lnTo>
                      <a:lnTo>
                        <a:pt x="1630" y="18"/>
                      </a:lnTo>
                      <a:lnTo>
                        <a:pt x="1621" y="12"/>
                      </a:lnTo>
                      <a:lnTo>
                        <a:pt x="1612" y="8"/>
                      </a:lnTo>
                      <a:lnTo>
                        <a:pt x="1603" y="5"/>
                      </a:lnTo>
                      <a:lnTo>
                        <a:pt x="1592" y="2"/>
                      </a:lnTo>
                      <a:lnTo>
                        <a:pt x="1581" y="0"/>
                      </a:lnTo>
                      <a:lnTo>
                        <a:pt x="1571" y="0"/>
                      </a:lnTo>
                      <a:lnTo>
                        <a:pt x="104" y="0"/>
                      </a:lnTo>
                      <a:lnTo>
                        <a:pt x="104" y="0"/>
                      </a:lnTo>
                      <a:lnTo>
                        <a:pt x="94" y="0"/>
                      </a:lnTo>
                      <a:lnTo>
                        <a:pt x="83" y="2"/>
                      </a:lnTo>
                      <a:lnTo>
                        <a:pt x="73" y="5"/>
                      </a:lnTo>
                      <a:lnTo>
                        <a:pt x="64" y="8"/>
                      </a:lnTo>
                      <a:lnTo>
                        <a:pt x="55" y="12"/>
                      </a:lnTo>
                      <a:lnTo>
                        <a:pt x="46" y="18"/>
                      </a:lnTo>
                      <a:lnTo>
                        <a:pt x="37" y="24"/>
                      </a:lnTo>
                      <a:lnTo>
                        <a:pt x="30" y="30"/>
                      </a:lnTo>
                      <a:lnTo>
                        <a:pt x="23" y="38"/>
                      </a:lnTo>
                      <a:lnTo>
                        <a:pt x="17" y="46"/>
                      </a:lnTo>
                      <a:lnTo>
                        <a:pt x="12" y="54"/>
                      </a:lnTo>
                      <a:lnTo>
                        <a:pt x="8" y="64"/>
                      </a:lnTo>
                      <a:lnTo>
                        <a:pt x="4" y="74"/>
                      </a:lnTo>
                      <a:lnTo>
                        <a:pt x="2" y="84"/>
                      </a:lnTo>
                      <a:lnTo>
                        <a:pt x="0" y="94"/>
                      </a:lnTo>
                      <a:lnTo>
                        <a:pt x="0" y="104"/>
                      </a:lnTo>
                      <a:lnTo>
                        <a:pt x="0" y="104"/>
                      </a:lnTo>
                      <a:lnTo>
                        <a:pt x="0" y="115"/>
                      </a:lnTo>
                      <a:lnTo>
                        <a:pt x="2" y="125"/>
                      </a:lnTo>
                      <a:lnTo>
                        <a:pt x="4" y="136"/>
                      </a:lnTo>
                      <a:lnTo>
                        <a:pt x="8" y="146"/>
                      </a:lnTo>
                      <a:lnTo>
                        <a:pt x="12" y="155"/>
                      </a:lnTo>
                      <a:lnTo>
                        <a:pt x="17" y="163"/>
                      </a:lnTo>
                      <a:lnTo>
                        <a:pt x="23" y="171"/>
                      </a:lnTo>
                      <a:lnTo>
                        <a:pt x="30" y="179"/>
                      </a:lnTo>
                      <a:lnTo>
                        <a:pt x="37" y="185"/>
                      </a:lnTo>
                      <a:lnTo>
                        <a:pt x="46" y="191"/>
                      </a:lnTo>
                      <a:lnTo>
                        <a:pt x="55" y="197"/>
                      </a:lnTo>
                      <a:lnTo>
                        <a:pt x="64" y="201"/>
                      </a:lnTo>
                      <a:lnTo>
                        <a:pt x="73" y="204"/>
                      </a:lnTo>
                      <a:lnTo>
                        <a:pt x="83" y="207"/>
                      </a:lnTo>
                      <a:lnTo>
                        <a:pt x="94" y="210"/>
                      </a:lnTo>
                      <a:lnTo>
                        <a:pt x="104" y="210"/>
                      </a:lnTo>
                      <a:lnTo>
                        <a:pt x="104"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9" name="Freeform 9">
                  <a:extLst>
                    <a:ext uri="{FF2B5EF4-FFF2-40B4-BE49-F238E27FC236}">
                      <a16:creationId xmlns:a16="http://schemas.microsoft.com/office/drawing/2014/main" id="{C1047828-22D6-1C74-E7F3-6E5BF0433B02}"/>
                    </a:ext>
                  </a:extLst>
                </p:cNvPr>
                <p:cNvSpPr>
                  <a:spLocks/>
                </p:cNvSpPr>
                <p:nvPr/>
              </p:nvSpPr>
              <p:spPr bwMode="auto">
                <a:xfrm>
                  <a:off x="5469971" y="4160671"/>
                  <a:ext cx="535971" cy="147128"/>
                </a:xfrm>
                <a:custGeom>
                  <a:avLst/>
                  <a:gdLst>
                    <a:gd name="T0" fmla="*/ 657 w 761"/>
                    <a:gd name="T1" fmla="*/ 0 h 210"/>
                    <a:gd name="T2" fmla="*/ 0 w 761"/>
                    <a:gd name="T3" fmla="*/ 0 h 210"/>
                    <a:gd name="T4" fmla="*/ 0 w 761"/>
                    <a:gd name="T5" fmla="*/ 210 h 210"/>
                    <a:gd name="T6" fmla="*/ 657 w 761"/>
                    <a:gd name="T7" fmla="*/ 210 h 210"/>
                    <a:gd name="T8" fmla="*/ 657 w 761"/>
                    <a:gd name="T9" fmla="*/ 210 h 210"/>
                    <a:gd name="T10" fmla="*/ 667 w 761"/>
                    <a:gd name="T11" fmla="*/ 209 h 210"/>
                    <a:gd name="T12" fmla="*/ 678 w 761"/>
                    <a:gd name="T13" fmla="*/ 208 h 210"/>
                    <a:gd name="T14" fmla="*/ 689 w 761"/>
                    <a:gd name="T15" fmla="*/ 205 h 210"/>
                    <a:gd name="T16" fmla="*/ 698 w 761"/>
                    <a:gd name="T17" fmla="*/ 202 h 210"/>
                    <a:gd name="T18" fmla="*/ 707 w 761"/>
                    <a:gd name="T19" fmla="*/ 197 h 210"/>
                    <a:gd name="T20" fmla="*/ 716 w 761"/>
                    <a:gd name="T21" fmla="*/ 192 h 210"/>
                    <a:gd name="T22" fmla="*/ 724 w 761"/>
                    <a:gd name="T23" fmla="*/ 186 h 210"/>
                    <a:gd name="T24" fmla="*/ 731 w 761"/>
                    <a:gd name="T25" fmla="*/ 179 h 210"/>
                    <a:gd name="T26" fmla="*/ 738 w 761"/>
                    <a:gd name="T27" fmla="*/ 172 h 210"/>
                    <a:gd name="T28" fmla="*/ 744 w 761"/>
                    <a:gd name="T29" fmla="*/ 164 h 210"/>
                    <a:gd name="T30" fmla="*/ 749 w 761"/>
                    <a:gd name="T31" fmla="*/ 155 h 210"/>
                    <a:gd name="T32" fmla="*/ 753 w 761"/>
                    <a:gd name="T33" fmla="*/ 146 h 210"/>
                    <a:gd name="T34" fmla="*/ 757 w 761"/>
                    <a:gd name="T35" fmla="*/ 136 h 210"/>
                    <a:gd name="T36" fmla="*/ 759 w 761"/>
                    <a:gd name="T37" fmla="*/ 126 h 210"/>
                    <a:gd name="T38" fmla="*/ 761 w 761"/>
                    <a:gd name="T39" fmla="*/ 116 h 210"/>
                    <a:gd name="T40" fmla="*/ 761 w 761"/>
                    <a:gd name="T41" fmla="*/ 105 h 210"/>
                    <a:gd name="T42" fmla="*/ 761 w 761"/>
                    <a:gd name="T43" fmla="*/ 105 h 210"/>
                    <a:gd name="T44" fmla="*/ 761 w 761"/>
                    <a:gd name="T45" fmla="*/ 95 h 210"/>
                    <a:gd name="T46" fmla="*/ 759 w 761"/>
                    <a:gd name="T47" fmla="*/ 84 h 210"/>
                    <a:gd name="T48" fmla="*/ 757 w 761"/>
                    <a:gd name="T49" fmla="*/ 73 h 210"/>
                    <a:gd name="T50" fmla="*/ 753 w 761"/>
                    <a:gd name="T51" fmla="*/ 64 h 210"/>
                    <a:gd name="T52" fmla="*/ 749 w 761"/>
                    <a:gd name="T53" fmla="*/ 55 h 210"/>
                    <a:gd name="T54" fmla="*/ 744 w 761"/>
                    <a:gd name="T55" fmla="*/ 46 h 210"/>
                    <a:gd name="T56" fmla="*/ 738 w 761"/>
                    <a:gd name="T57" fmla="*/ 38 h 210"/>
                    <a:gd name="T58" fmla="*/ 731 w 761"/>
                    <a:gd name="T59" fmla="*/ 31 h 210"/>
                    <a:gd name="T60" fmla="*/ 724 w 761"/>
                    <a:gd name="T61" fmla="*/ 24 h 210"/>
                    <a:gd name="T62" fmla="*/ 716 w 761"/>
                    <a:gd name="T63" fmla="*/ 18 h 210"/>
                    <a:gd name="T64" fmla="*/ 707 w 761"/>
                    <a:gd name="T65" fmla="*/ 13 h 210"/>
                    <a:gd name="T66" fmla="*/ 698 w 761"/>
                    <a:gd name="T67" fmla="*/ 9 h 210"/>
                    <a:gd name="T68" fmla="*/ 689 w 761"/>
                    <a:gd name="T69" fmla="*/ 5 h 210"/>
                    <a:gd name="T70" fmla="*/ 678 w 761"/>
                    <a:gd name="T71" fmla="*/ 2 h 210"/>
                    <a:gd name="T72" fmla="*/ 667 w 761"/>
                    <a:gd name="T73" fmla="*/ 0 h 210"/>
                    <a:gd name="T74" fmla="*/ 657 w 761"/>
                    <a:gd name="T75" fmla="*/ 0 h 210"/>
                    <a:gd name="T76" fmla="*/ 657 w 761"/>
                    <a:gd name="T7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0">
                      <a:moveTo>
                        <a:pt x="657" y="0"/>
                      </a:moveTo>
                      <a:lnTo>
                        <a:pt x="0" y="0"/>
                      </a:lnTo>
                      <a:lnTo>
                        <a:pt x="0" y="210"/>
                      </a:lnTo>
                      <a:lnTo>
                        <a:pt x="657" y="210"/>
                      </a:lnTo>
                      <a:lnTo>
                        <a:pt x="657" y="210"/>
                      </a:lnTo>
                      <a:lnTo>
                        <a:pt x="667" y="209"/>
                      </a:lnTo>
                      <a:lnTo>
                        <a:pt x="678" y="208"/>
                      </a:lnTo>
                      <a:lnTo>
                        <a:pt x="689" y="205"/>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6"/>
                      </a:lnTo>
                      <a:lnTo>
                        <a:pt x="761" y="116"/>
                      </a:lnTo>
                      <a:lnTo>
                        <a:pt x="761" y="105"/>
                      </a:lnTo>
                      <a:lnTo>
                        <a:pt x="761" y="105"/>
                      </a:lnTo>
                      <a:lnTo>
                        <a:pt x="761" y="95"/>
                      </a:lnTo>
                      <a:lnTo>
                        <a:pt x="759" y="84"/>
                      </a:lnTo>
                      <a:lnTo>
                        <a:pt x="757" y="73"/>
                      </a:lnTo>
                      <a:lnTo>
                        <a:pt x="753" y="64"/>
                      </a:lnTo>
                      <a:lnTo>
                        <a:pt x="749" y="55"/>
                      </a:lnTo>
                      <a:lnTo>
                        <a:pt x="744" y="46"/>
                      </a:lnTo>
                      <a:lnTo>
                        <a:pt x="738" y="38"/>
                      </a:lnTo>
                      <a:lnTo>
                        <a:pt x="731" y="31"/>
                      </a:lnTo>
                      <a:lnTo>
                        <a:pt x="724" y="24"/>
                      </a:lnTo>
                      <a:lnTo>
                        <a:pt x="716" y="18"/>
                      </a:lnTo>
                      <a:lnTo>
                        <a:pt x="707" y="13"/>
                      </a:lnTo>
                      <a:lnTo>
                        <a:pt x="698" y="9"/>
                      </a:lnTo>
                      <a:lnTo>
                        <a:pt x="689" y="5"/>
                      </a:lnTo>
                      <a:lnTo>
                        <a:pt x="678" y="2"/>
                      </a:lnTo>
                      <a:lnTo>
                        <a:pt x="667"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0" name="Freeform 10">
                  <a:extLst>
                    <a:ext uri="{FF2B5EF4-FFF2-40B4-BE49-F238E27FC236}">
                      <a16:creationId xmlns:a16="http://schemas.microsoft.com/office/drawing/2014/main" id="{E22FCE81-D82D-48B1-DBF4-3ED3B208F965}"/>
                    </a:ext>
                  </a:extLst>
                </p:cNvPr>
                <p:cNvSpPr>
                  <a:spLocks/>
                </p:cNvSpPr>
                <p:nvPr/>
              </p:nvSpPr>
              <p:spPr bwMode="auto">
                <a:xfrm>
                  <a:off x="5469971" y="4444415"/>
                  <a:ext cx="535971" cy="147128"/>
                </a:xfrm>
                <a:custGeom>
                  <a:avLst/>
                  <a:gdLst>
                    <a:gd name="T0" fmla="*/ 657 w 761"/>
                    <a:gd name="T1" fmla="*/ 0 h 210"/>
                    <a:gd name="T2" fmla="*/ 0 w 761"/>
                    <a:gd name="T3" fmla="*/ 0 h 210"/>
                    <a:gd name="T4" fmla="*/ 0 w 761"/>
                    <a:gd name="T5" fmla="*/ 210 h 210"/>
                    <a:gd name="T6" fmla="*/ 0 w 761"/>
                    <a:gd name="T7" fmla="*/ 210 h 210"/>
                    <a:gd name="T8" fmla="*/ 657 w 761"/>
                    <a:gd name="T9" fmla="*/ 210 h 210"/>
                    <a:gd name="T10" fmla="*/ 657 w 761"/>
                    <a:gd name="T11" fmla="*/ 210 h 210"/>
                    <a:gd name="T12" fmla="*/ 667 w 761"/>
                    <a:gd name="T13" fmla="*/ 210 h 210"/>
                    <a:gd name="T14" fmla="*/ 678 w 761"/>
                    <a:gd name="T15" fmla="*/ 208 h 210"/>
                    <a:gd name="T16" fmla="*/ 689 w 761"/>
                    <a:gd name="T17" fmla="*/ 206 h 210"/>
                    <a:gd name="T18" fmla="*/ 698 w 761"/>
                    <a:gd name="T19" fmla="*/ 202 h 210"/>
                    <a:gd name="T20" fmla="*/ 707 w 761"/>
                    <a:gd name="T21" fmla="*/ 197 h 210"/>
                    <a:gd name="T22" fmla="*/ 716 w 761"/>
                    <a:gd name="T23" fmla="*/ 192 h 210"/>
                    <a:gd name="T24" fmla="*/ 724 w 761"/>
                    <a:gd name="T25" fmla="*/ 186 h 210"/>
                    <a:gd name="T26" fmla="*/ 731 w 761"/>
                    <a:gd name="T27" fmla="*/ 179 h 210"/>
                    <a:gd name="T28" fmla="*/ 738 w 761"/>
                    <a:gd name="T29" fmla="*/ 172 h 210"/>
                    <a:gd name="T30" fmla="*/ 744 w 761"/>
                    <a:gd name="T31" fmla="*/ 164 h 210"/>
                    <a:gd name="T32" fmla="*/ 749 w 761"/>
                    <a:gd name="T33" fmla="*/ 155 h 210"/>
                    <a:gd name="T34" fmla="*/ 753 w 761"/>
                    <a:gd name="T35" fmla="*/ 146 h 210"/>
                    <a:gd name="T36" fmla="*/ 757 w 761"/>
                    <a:gd name="T37" fmla="*/ 136 h 210"/>
                    <a:gd name="T38" fmla="*/ 759 w 761"/>
                    <a:gd name="T39" fmla="*/ 127 h 210"/>
                    <a:gd name="T40" fmla="*/ 761 w 761"/>
                    <a:gd name="T41" fmla="*/ 115 h 210"/>
                    <a:gd name="T42" fmla="*/ 761 w 761"/>
                    <a:gd name="T43" fmla="*/ 105 h 210"/>
                    <a:gd name="T44" fmla="*/ 761 w 761"/>
                    <a:gd name="T45" fmla="*/ 105 h 210"/>
                    <a:gd name="T46" fmla="*/ 761 w 761"/>
                    <a:gd name="T47" fmla="*/ 94 h 210"/>
                    <a:gd name="T48" fmla="*/ 759 w 761"/>
                    <a:gd name="T49" fmla="*/ 84 h 210"/>
                    <a:gd name="T50" fmla="*/ 757 w 761"/>
                    <a:gd name="T51" fmla="*/ 74 h 210"/>
                    <a:gd name="T52" fmla="*/ 753 w 761"/>
                    <a:gd name="T53" fmla="*/ 64 h 210"/>
                    <a:gd name="T54" fmla="*/ 749 w 761"/>
                    <a:gd name="T55" fmla="*/ 55 h 210"/>
                    <a:gd name="T56" fmla="*/ 744 w 761"/>
                    <a:gd name="T57" fmla="*/ 46 h 210"/>
                    <a:gd name="T58" fmla="*/ 738 w 761"/>
                    <a:gd name="T59" fmla="*/ 38 h 210"/>
                    <a:gd name="T60" fmla="*/ 731 w 761"/>
                    <a:gd name="T61" fmla="*/ 30 h 210"/>
                    <a:gd name="T62" fmla="*/ 724 w 761"/>
                    <a:gd name="T63" fmla="*/ 24 h 210"/>
                    <a:gd name="T64" fmla="*/ 716 w 761"/>
                    <a:gd name="T65" fmla="*/ 18 h 210"/>
                    <a:gd name="T66" fmla="*/ 707 w 761"/>
                    <a:gd name="T67" fmla="*/ 13 h 210"/>
                    <a:gd name="T68" fmla="*/ 698 w 761"/>
                    <a:gd name="T69" fmla="*/ 8 h 210"/>
                    <a:gd name="T70" fmla="*/ 689 w 761"/>
                    <a:gd name="T71" fmla="*/ 5 h 210"/>
                    <a:gd name="T72" fmla="*/ 678 w 761"/>
                    <a:gd name="T73" fmla="*/ 2 h 210"/>
                    <a:gd name="T74" fmla="*/ 667 w 761"/>
                    <a:gd name="T75" fmla="*/ 1 h 210"/>
                    <a:gd name="T76" fmla="*/ 657 w 761"/>
                    <a:gd name="T77" fmla="*/ 0 h 210"/>
                    <a:gd name="T78" fmla="*/ 657 w 761"/>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1" h="210">
                      <a:moveTo>
                        <a:pt x="657" y="0"/>
                      </a:moveTo>
                      <a:lnTo>
                        <a:pt x="0" y="0"/>
                      </a:lnTo>
                      <a:lnTo>
                        <a:pt x="0" y="210"/>
                      </a:lnTo>
                      <a:lnTo>
                        <a:pt x="0" y="210"/>
                      </a:lnTo>
                      <a:lnTo>
                        <a:pt x="657" y="210"/>
                      </a:lnTo>
                      <a:lnTo>
                        <a:pt x="657" y="210"/>
                      </a:lnTo>
                      <a:lnTo>
                        <a:pt x="667" y="210"/>
                      </a:lnTo>
                      <a:lnTo>
                        <a:pt x="678" y="208"/>
                      </a:lnTo>
                      <a:lnTo>
                        <a:pt x="689" y="206"/>
                      </a:lnTo>
                      <a:lnTo>
                        <a:pt x="698" y="202"/>
                      </a:lnTo>
                      <a:lnTo>
                        <a:pt x="707" y="197"/>
                      </a:lnTo>
                      <a:lnTo>
                        <a:pt x="716" y="192"/>
                      </a:lnTo>
                      <a:lnTo>
                        <a:pt x="724" y="186"/>
                      </a:lnTo>
                      <a:lnTo>
                        <a:pt x="731" y="179"/>
                      </a:lnTo>
                      <a:lnTo>
                        <a:pt x="738" y="172"/>
                      </a:lnTo>
                      <a:lnTo>
                        <a:pt x="744" y="164"/>
                      </a:lnTo>
                      <a:lnTo>
                        <a:pt x="749" y="155"/>
                      </a:lnTo>
                      <a:lnTo>
                        <a:pt x="753" y="146"/>
                      </a:lnTo>
                      <a:lnTo>
                        <a:pt x="757" y="136"/>
                      </a:lnTo>
                      <a:lnTo>
                        <a:pt x="759" y="127"/>
                      </a:lnTo>
                      <a:lnTo>
                        <a:pt x="761" y="115"/>
                      </a:lnTo>
                      <a:lnTo>
                        <a:pt x="761" y="105"/>
                      </a:lnTo>
                      <a:lnTo>
                        <a:pt x="761" y="105"/>
                      </a:lnTo>
                      <a:lnTo>
                        <a:pt x="761" y="94"/>
                      </a:lnTo>
                      <a:lnTo>
                        <a:pt x="759" y="84"/>
                      </a:lnTo>
                      <a:lnTo>
                        <a:pt x="757" y="74"/>
                      </a:lnTo>
                      <a:lnTo>
                        <a:pt x="753" y="64"/>
                      </a:lnTo>
                      <a:lnTo>
                        <a:pt x="749" y="55"/>
                      </a:lnTo>
                      <a:lnTo>
                        <a:pt x="744" y="46"/>
                      </a:lnTo>
                      <a:lnTo>
                        <a:pt x="738" y="38"/>
                      </a:lnTo>
                      <a:lnTo>
                        <a:pt x="731" y="30"/>
                      </a:lnTo>
                      <a:lnTo>
                        <a:pt x="724" y="24"/>
                      </a:lnTo>
                      <a:lnTo>
                        <a:pt x="716" y="18"/>
                      </a:lnTo>
                      <a:lnTo>
                        <a:pt x="707" y="13"/>
                      </a:lnTo>
                      <a:lnTo>
                        <a:pt x="698" y="8"/>
                      </a:lnTo>
                      <a:lnTo>
                        <a:pt x="689" y="5"/>
                      </a:lnTo>
                      <a:lnTo>
                        <a:pt x="678" y="2"/>
                      </a:lnTo>
                      <a:lnTo>
                        <a:pt x="667"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1" name="Freeform 11">
                  <a:extLst>
                    <a:ext uri="{FF2B5EF4-FFF2-40B4-BE49-F238E27FC236}">
                      <a16:creationId xmlns:a16="http://schemas.microsoft.com/office/drawing/2014/main" id="{BC912329-C5C8-024B-1C44-E6D3A364D60D}"/>
                    </a:ext>
                  </a:extLst>
                </p:cNvPr>
                <p:cNvSpPr>
                  <a:spLocks/>
                </p:cNvSpPr>
                <p:nvPr/>
              </p:nvSpPr>
              <p:spPr bwMode="auto">
                <a:xfrm>
                  <a:off x="4828908" y="3288406"/>
                  <a:ext cx="535971" cy="147128"/>
                </a:xfrm>
                <a:custGeom>
                  <a:avLst/>
                  <a:gdLst>
                    <a:gd name="T0" fmla="*/ 104 w 761"/>
                    <a:gd name="T1" fmla="*/ 211 h 211"/>
                    <a:gd name="T2" fmla="*/ 761 w 761"/>
                    <a:gd name="T3" fmla="*/ 211 h 211"/>
                    <a:gd name="T4" fmla="*/ 761 w 761"/>
                    <a:gd name="T5" fmla="*/ 0 h 211"/>
                    <a:gd name="T6" fmla="*/ 104 w 761"/>
                    <a:gd name="T7" fmla="*/ 0 h 211"/>
                    <a:gd name="T8" fmla="*/ 104 w 761"/>
                    <a:gd name="T9" fmla="*/ 0 h 211"/>
                    <a:gd name="T10" fmla="*/ 94 w 761"/>
                    <a:gd name="T11" fmla="*/ 1 h 211"/>
                    <a:gd name="T12" fmla="*/ 83 w 761"/>
                    <a:gd name="T13" fmla="*/ 2 h 211"/>
                    <a:gd name="T14" fmla="*/ 73 w 761"/>
                    <a:gd name="T15" fmla="*/ 5 h 211"/>
                    <a:gd name="T16" fmla="*/ 64 w 761"/>
                    <a:gd name="T17" fmla="*/ 8 h 211"/>
                    <a:gd name="T18" fmla="*/ 55 w 761"/>
                    <a:gd name="T19" fmla="*/ 13 h 211"/>
                    <a:gd name="T20" fmla="*/ 46 w 761"/>
                    <a:gd name="T21" fmla="*/ 18 h 211"/>
                    <a:gd name="T22" fmla="*/ 37 w 761"/>
                    <a:gd name="T23" fmla="*/ 24 h 211"/>
                    <a:gd name="T24" fmla="*/ 30 w 761"/>
                    <a:gd name="T25" fmla="*/ 32 h 211"/>
                    <a:gd name="T26" fmla="*/ 23 w 761"/>
                    <a:gd name="T27" fmla="*/ 39 h 211"/>
                    <a:gd name="T28" fmla="*/ 17 w 761"/>
                    <a:gd name="T29" fmla="*/ 47 h 211"/>
                    <a:gd name="T30" fmla="*/ 12 w 761"/>
                    <a:gd name="T31" fmla="*/ 56 h 211"/>
                    <a:gd name="T32" fmla="*/ 8 w 761"/>
                    <a:gd name="T33" fmla="*/ 65 h 211"/>
                    <a:gd name="T34" fmla="*/ 4 w 761"/>
                    <a:gd name="T35" fmla="*/ 74 h 211"/>
                    <a:gd name="T36" fmla="*/ 2 w 761"/>
                    <a:gd name="T37" fmla="*/ 84 h 211"/>
                    <a:gd name="T38" fmla="*/ 0 w 761"/>
                    <a:gd name="T39" fmla="*/ 94 h 211"/>
                    <a:gd name="T40" fmla="*/ 0 w 761"/>
                    <a:gd name="T41" fmla="*/ 106 h 211"/>
                    <a:gd name="T42" fmla="*/ 0 w 761"/>
                    <a:gd name="T43" fmla="*/ 106 h 211"/>
                    <a:gd name="T44" fmla="*/ 0 w 761"/>
                    <a:gd name="T45" fmla="*/ 117 h 211"/>
                    <a:gd name="T46" fmla="*/ 2 w 761"/>
                    <a:gd name="T47" fmla="*/ 127 h 211"/>
                    <a:gd name="T48" fmla="*/ 4 w 761"/>
                    <a:gd name="T49" fmla="*/ 137 h 211"/>
                    <a:gd name="T50" fmla="*/ 8 w 761"/>
                    <a:gd name="T51" fmla="*/ 146 h 211"/>
                    <a:gd name="T52" fmla="*/ 12 w 761"/>
                    <a:gd name="T53" fmla="*/ 155 h 211"/>
                    <a:gd name="T54" fmla="*/ 17 w 761"/>
                    <a:gd name="T55" fmla="*/ 164 h 211"/>
                    <a:gd name="T56" fmla="*/ 23 w 761"/>
                    <a:gd name="T57" fmla="*/ 172 h 211"/>
                    <a:gd name="T58" fmla="*/ 30 w 761"/>
                    <a:gd name="T59" fmla="*/ 180 h 211"/>
                    <a:gd name="T60" fmla="*/ 37 w 761"/>
                    <a:gd name="T61" fmla="*/ 187 h 211"/>
                    <a:gd name="T62" fmla="*/ 46 w 761"/>
                    <a:gd name="T63" fmla="*/ 193 h 211"/>
                    <a:gd name="T64" fmla="*/ 55 w 761"/>
                    <a:gd name="T65" fmla="*/ 198 h 211"/>
                    <a:gd name="T66" fmla="*/ 64 w 761"/>
                    <a:gd name="T67" fmla="*/ 202 h 211"/>
                    <a:gd name="T68" fmla="*/ 73 w 761"/>
                    <a:gd name="T69" fmla="*/ 206 h 211"/>
                    <a:gd name="T70" fmla="*/ 83 w 761"/>
                    <a:gd name="T71" fmla="*/ 208 h 211"/>
                    <a:gd name="T72" fmla="*/ 94 w 761"/>
                    <a:gd name="T73" fmla="*/ 210 h 211"/>
                    <a:gd name="T74" fmla="*/ 104 w 761"/>
                    <a:gd name="T75" fmla="*/ 211 h 211"/>
                    <a:gd name="T76" fmla="*/ 104 w 761"/>
                    <a:gd name="T7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11">
                      <a:moveTo>
                        <a:pt x="104" y="211"/>
                      </a:moveTo>
                      <a:lnTo>
                        <a:pt x="761" y="211"/>
                      </a:lnTo>
                      <a:lnTo>
                        <a:pt x="761" y="0"/>
                      </a:lnTo>
                      <a:lnTo>
                        <a:pt x="104" y="0"/>
                      </a:lnTo>
                      <a:lnTo>
                        <a:pt x="104" y="0"/>
                      </a:lnTo>
                      <a:lnTo>
                        <a:pt x="94" y="1"/>
                      </a:lnTo>
                      <a:lnTo>
                        <a:pt x="83" y="2"/>
                      </a:lnTo>
                      <a:lnTo>
                        <a:pt x="73" y="5"/>
                      </a:lnTo>
                      <a:lnTo>
                        <a:pt x="64" y="8"/>
                      </a:lnTo>
                      <a:lnTo>
                        <a:pt x="55" y="13"/>
                      </a:lnTo>
                      <a:lnTo>
                        <a:pt x="46" y="18"/>
                      </a:lnTo>
                      <a:lnTo>
                        <a:pt x="37" y="24"/>
                      </a:lnTo>
                      <a:lnTo>
                        <a:pt x="30" y="32"/>
                      </a:lnTo>
                      <a:lnTo>
                        <a:pt x="23" y="39"/>
                      </a:lnTo>
                      <a:lnTo>
                        <a:pt x="17" y="47"/>
                      </a:lnTo>
                      <a:lnTo>
                        <a:pt x="12" y="56"/>
                      </a:lnTo>
                      <a:lnTo>
                        <a:pt x="8" y="65"/>
                      </a:lnTo>
                      <a:lnTo>
                        <a:pt x="4" y="74"/>
                      </a:lnTo>
                      <a:lnTo>
                        <a:pt x="2" y="84"/>
                      </a:lnTo>
                      <a:lnTo>
                        <a:pt x="0" y="94"/>
                      </a:lnTo>
                      <a:lnTo>
                        <a:pt x="0" y="106"/>
                      </a:lnTo>
                      <a:lnTo>
                        <a:pt x="0" y="106"/>
                      </a:lnTo>
                      <a:lnTo>
                        <a:pt x="0" y="117"/>
                      </a:lnTo>
                      <a:lnTo>
                        <a:pt x="2" y="127"/>
                      </a:lnTo>
                      <a:lnTo>
                        <a:pt x="4" y="137"/>
                      </a:lnTo>
                      <a:lnTo>
                        <a:pt x="8" y="146"/>
                      </a:lnTo>
                      <a:lnTo>
                        <a:pt x="12" y="155"/>
                      </a:lnTo>
                      <a:lnTo>
                        <a:pt x="17" y="164"/>
                      </a:lnTo>
                      <a:lnTo>
                        <a:pt x="23" y="172"/>
                      </a:lnTo>
                      <a:lnTo>
                        <a:pt x="30" y="180"/>
                      </a:lnTo>
                      <a:lnTo>
                        <a:pt x="37" y="187"/>
                      </a:lnTo>
                      <a:lnTo>
                        <a:pt x="46" y="193"/>
                      </a:lnTo>
                      <a:lnTo>
                        <a:pt x="55" y="198"/>
                      </a:lnTo>
                      <a:lnTo>
                        <a:pt x="64" y="202"/>
                      </a:lnTo>
                      <a:lnTo>
                        <a:pt x="73" y="206"/>
                      </a:lnTo>
                      <a:lnTo>
                        <a:pt x="83" y="208"/>
                      </a:lnTo>
                      <a:lnTo>
                        <a:pt x="94" y="210"/>
                      </a:lnTo>
                      <a:lnTo>
                        <a:pt x="104" y="211"/>
                      </a:lnTo>
                      <a:lnTo>
                        <a:pt x="104" y="2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12">
                  <a:extLst>
                    <a:ext uri="{FF2B5EF4-FFF2-40B4-BE49-F238E27FC236}">
                      <a16:creationId xmlns:a16="http://schemas.microsoft.com/office/drawing/2014/main" id="{0993719A-0177-8BF4-4190-F80DFA1314E7}"/>
                    </a:ext>
                  </a:extLst>
                </p:cNvPr>
                <p:cNvSpPr>
                  <a:spLocks/>
                </p:cNvSpPr>
                <p:nvPr/>
              </p:nvSpPr>
              <p:spPr bwMode="auto">
                <a:xfrm>
                  <a:off x="4828908" y="3582663"/>
                  <a:ext cx="535971" cy="147128"/>
                </a:xfrm>
                <a:custGeom>
                  <a:avLst/>
                  <a:gdLst>
                    <a:gd name="T0" fmla="*/ 104 w 761"/>
                    <a:gd name="T1" fmla="*/ 209 h 209"/>
                    <a:gd name="T2" fmla="*/ 761 w 761"/>
                    <a:gd name="T3" fmla="*/ 209 h 209"/>
                    <a:gd name="T4" fmla="*/ 761 w 761"/>
                    <a:gd name="T5" fmla="*/ 0 h 209"/>
                    <a:gd name="T6" fmla="*/ 104 w 761"/>
                    <a:gd name="T7" fmla="*/ 0 h 209"/>
                    <a:gd name="T8" fmla="*/ 104 w 761"/>
                    <a:gd name="T9" fmla="*/ 0 h 209"/>
                    <a:gd name="T10" fmla="*/ 94 w 761"/>
                    <a:gd name="T11" fmla="*/ 0 h 209"/>
                    <a:gd name="T12" fmla="*/ 83 w 761"/>
                    <a:gd name="T13" fmla="*/ 2 h 209"/>
                    <a:gd name="T14" fmla="*/ 73 w 761"/>
                    <a:gd name="T15" fmla="*/ 4 h 209"/>
                    <a:gd name="T16" fmla="*/ 64 w 761"/>
                    <a:gd name="T17" fmla="*/ 8 h 209"/>
                    <a:gd name="T18" fmla="*/ 55 w 761"/>
                    <a:gd name="T19" fmla="*/ 12 h 209"/>
                    <a:gd name="T20" fmla="*/ 46 w 761"/>
                    <a:gd name="T21" fmla="*/ 17 h 209"/>
                    <a:gd name="T22" fmla="*/ 37 w 761"/>
                    <a:gd name="T23" fmla="*/ 23 h 209"/>
                    <a:gd name="T24" fmla="*/ 30 w 761"/>
                    <a:gd name="T25" fmla="*/ 30 h 209"/>
                    <a:gd name="T26" fmla="*/ 23 w 761"/>
                    <a:gd name="T27" fmla="*/ 37 h 209"/>
                    <a:gd name="T28" fmla="*/ 17 w 761"/>
                    <a:gd name="T29" fmla="*/ 45 h 209"/>
                    <a:gd name="T30" fmla="*/ 12 w 761"/>
                    <a:gd name="T31" fmla="*/ 54 h 209"/>
                    <a:gd name="T32" fmla="*/ 8 w 761"/>
                    <a:gd name="T33" fmla="*/ 63 h 209"/>
                    <a:gd name="T34" fmla="*/ 4 w 761"/>
                    <a:gd name="T35" fmla="*/ 74 h 209"/>
                    <a:gd name="T36" fmla="*/ 2 w 761"/>
                    <a:gd name="T37" fmla="*/ 83 h 209"/>
                    <a:gd name="T38" fmla="*/ 0 w 761"/>
                    <a:gd name="T39" fmla="*/ 94 h 209"/>
                    <a:gd name="T40" fmla="*/ 0 w 761"/>
                    <a:gd name="T41" fmla="*/ 104 h 209"/>
                    <a:gd name="T42" fmla="*/ 0 w 761"/>
                    <a:gd name="T43" fmla="*/ 104 h 209"/>
                    <a:gd name="T44" fmla="*/ 0 w 761"/>
                    <a:gd name="T45" fmla="*/ 115 h 209"/>
                    <a:gd name="T46" fmla="*/ 2 w 761"/>
                    <a:gd name="T47" fmla="*/ 125 h 209"/>
                    <a:gd name="T48" fmla="*/ 4 w 761"/>
                    <a:gd name="T49" fmla="*/ 135 h 209"/>
                    <a:gd name="T50" fmla="*/ 8 w 761"/>
                    <a:gd name="T51" fmla="*/ 146 h 209"/>
                    <a:gd name="T52" fmla="*/ 12 w 761"/>
                    <a:gd name="T53" fmla="*/ 155 h 209"/>
                    <a:gd name="T54" fmla="*/ 17 w 761"/>
                    <a:gd name="T55" fmla="*/ 163 h 209"/>
                    <a:gd name="T56" fmla="*/ 23 w 761"/>
                    <a:gd name="T57" fmla="*/ 171 h 209"/>
                    <a:gd name="T58" fmla="*/ 30 w 761"/>
                    <a:gd name="T59" fmla="*/ 179 h 209"/>
                    <a:gd name="T60" fmla="*/ 37 w 761"/>
                    <a:gd name="T61" fmla="*/ 185 h 209"/>
                    <a:gd name="T62" fmla="*/ 46 w 761"/>
                    <a:gd name="T63" fmla="*/ 191 h 209"/>
                    <a:gd name="T64" fmla="*/ 55 w 761"/>
                    <a:gd name="T65" fmla="*/ 196 h 209"/>
                    <a:gd name="T66" fmla="*/ 64 w 761"/>
                    <a:gd name="T67" fmla="*/ 201 h 209"/>
                    <a:gd name="T68" fmla="*/ 73 w 761"/>
                    <a:gd name="T69" fmla="*/ 204 h 209"/>
                    <a:gd name="T70" fmla="*/ 83 w 761"/>
                    <a:gd name="T71" fmla="*/ 207 h 209"/>
                    <a:gd name="T72" fmla="*/ 94 w 761"/>
                    <a:gd name="T73" fmla="*/ 208 h 209"/>
                    <a:gd name="T74" fmla="*/ 104 w 761"/>
                    <a:gd name="T75" fmla="*/ 209 h 209"/>
                    <a:gd name="T76" fmla="*/ 104 w 761"/>
                    <a:gd name="T77"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1" h="209">
                      <a:moveTo>
                        <a:pt x="104" y="209"/>
                      </a:moveTo>
                      <a:lnTo>
                        <a:pt x="761" y="209"/>
                      </a:lnTo>
                      <a:lnTo>
                        <a:pt x="761" y="0"/>
                      </a:lnTo>
                      <a:lnTo>
                        <a:pt x="104" y="0"/>
                      </a:lnTo>
                      <a:lnTo>
                        <a:pt x="104" y="0"/>
                      </a:lnTo>
                      <a:lnTo>
                        <a:pt x="94" y="0"/>
                      </a:lnTo>
                      <a:lnTo>
                        <a:pt x="83" y="2"/>
                      </a:lnTo>
                      <a:lnTo>
                        <a:pt x="73" y="4"/>
                      </a:lnTo>
                      <a:lnTo>
                        <a:pt x="64" y="8"/>
                      </a:lnTo>
                      <a:lnTo>
                        <a:pt x="55" y="12"/>
                      </a:lnTo>
                      <a:lnTo>
                        <a:pt x="46" y="17"/>
                      </a:lnTo>
                      <a:lnTo>
                        <a:pt x="37" y="23"/>
                      </a:lnTo>
                      <a:lnTo>
                        <a:pt x="30" y="30"/>
                      </a:lnTo>
                      <a:lnTo>
                        <a:pt x="23" y="37"/>
                      </a:lnTo>
                      <a:lnTo>
                        <a:pt x="17" y="45"/>
                      </a:lnTo>
                      <a:lnTo>
                        <a:pt x="12" y="54"/>
                      </a:lnTo>
                      <a:lnTo>
                        <a:pt x="8" y="63"/>
                      </a:lnTo>
                      <a:lnTo>
                        <a:pt x="4" y="74"/>
                      </a:lnTo>
                      <a:lnTo>
                        <a:pt x="2" y="83"/>
                      </a:lnTo>
                      <a:lnTo>
                        <a:pt x="0" y="94"/>
                      </a:lnTo>
                      <a:lnTo>
                        <a:pt x="0" y="104"/>
                      </a:lnTo>
                      <a:lnTo>
                        <a:pt x="0" y="104"/>
                      </a:lnTo>
                      <a:lnTo>
                        <a:pt x="0" y="115"/>
                      </a:lnTo>
                      <a:lnTo>
                        <a:pt x="2" y="125"/>
                      </a:lnTo>
                      <a:lnTo>
                        <a:pt x="4" y="135"/>
                      </a:lnTo>
                      <a:lnTo>
                        <a:pt x="8" y="146"/>
                      </a:lnTo>
                      <a:lnTo>
                        <a:pt x="12" y="155"/>
                      </a:lnTo>
                      <a:lnTo>
                        <a:pt x="17" y="163"/>
                      </a:lnTo>
                      <a:lnTo>
                        <a:pt x="23" y="171"/>
                      </a:lnTo>
                      <a:lnTo>
                        <a:pt x="30" y="179"/>
                      </a:lnTo>
                      <a:lnTo>
                        <a:pt x="37" y="185"/>
                      </a:lnTo>
                      <a:lnTo>
                        <a:pt x="46" y="191"/>
                      </a:lnTo>
                      <a:lnTo>
                        <a:pt x="55" y="196"/>
                      </a:lnTo>
                      <a:lnTo>
                        <a:pt x="64" y="201"/>
                      </a:lnTo>
                      <a:lnTo>
                        <a:pt x="73" y="204"/>
                      </a:lnTo>
                      <a:lnTo>
                        <a:pt x="83" y="207"/>
                      </a:lnTo>
                      <a:lnTo>
                        <a:pt x="94" y="208"/>
                      </a:lnTo>
                      <a:lnTo>
                        <a:pt x="104" y="209"/>
                      </a:lnTo>
                      <a:lnTo>
                        <a:pt x="104" y="20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13">
                  <a:extLst>
                    <a:ext uri="{FF2B5EF4-FFF2-40B4-BE49-F238E27FC236}">
                      <a16:creationId xmlns:a16="http://schemas.microsoft.com/office/drawing/2014/main" id="{69934F24-357B-4AAC-57C2-53773B44D81E}"/>
                    </a:ext>
                  </a:extLst>
                </p:cNvPr>
                <p:cNvSpPr>
                  <a:spLocks/>
                </p:cNvSpPr>
                <p:nvPr/>
              </p:nvSpPr>
              <p:spPr bwMode="auto">
                <a:xfrm>
                  <a:off x="5480476" y="3288406"/>
                  <a:ext cx="483422" cy="441385"/>
                </a:xfrm>
                <a:custGeom>
                  <a:avLst/>
                  <a:gdLst>
                    <a:gd name="T0" fmla="*/ 0 w 698"/>
                    <a:gd name="T1" fmla="*/ 0 h 624"/>
                    <a:gd name="T2" fmla="*/ 0 w 698"/>
                    <a:gd name="T3" fmla="*/ 624 h 624"/>
                    <a:gd name="T4" fmla="*/ 698 w 698"/>
                    <a:gd name="T5" fmla="*/ 624 h 624"/>
                    <a:gd name="T6" fmla="*/ 698 w 698"/>
                    <a:gd name="T7" fmla="*/ 0 h 624"/>
                    <a:gd name="T8" fmla="*/ 6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6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14">
                  <a:extLst>
                    <a:ext uri="{FF2B5EF4-FFF2-40B4-BE49-F238E27FC236}">
                      <a16:creationId xmlns:a16="http://schemas.microsoft.com/office/drawing/2014/main" id="{C61C1350-E10C-DF60-0513-2700CFFCCA79}"/>
                    </a:ext>
                  </a:extLst>
                </p:cNvPr>
                <p:cNvSpPr>
                  <a:spLocks/>
                </p:cNvSpPr>
                <p:nvPr/>
              </p:nvSpPr>
              <p:spPr bwMode="auto">
                <a:xfrm>
                  <a:off x="4870944" y="4160671"/>
                  <a:ext cx="493934" cy="430879"/>
                </a:xfrm>
                <a:custGeom>
                  <a:avLst/>
                  <a:gdLst>
                    <a:gd name="T0" fmla="*/ 0 w 697"/>
                    <a:gd name="T1" fmla="*/ 0 h 624"/>
                    <a:gd name="T2" fmla="*/ 0 w 697"/>
                    <a:gd name="T3" fmla="*/ 624 h 624"/>
                    <a:gd name="T4" fmla="*/ 697 w 697"/>
                    <a:gd name="T5" fmla="*/ 624 h 624"/>
                    <a:gd name="T6" fmla="*/ 697 w 697"/>
                    <a:gd name="T7" fmla="*/ 0 h 624"/>
                    <a:gd name="T8" fmla="*/ 48 w 697"/>
                    <a:gd name="T9" fmla="*/ 0 h 624"/>
                    <a:gd name="T10" fmla="*/ 0 w 697"/>
                    <a:gd name="T11" fmla="*/ 0 h 624"/>
                  </a:gdLst>
                  <a:ahLst/>
                  <a:cxnLst>
                    <a:cxn ang="0">
                      <a:pos x="T0" y="T1"/>
                    </a:cxn>
                    <a:cxn ang="0">
                      <a:pos x="T2" y="T3"/>
                    </a:cxn>
                    <a:cxn ang="0">
                      <a:pos x="T4" y="T5"/>
                    </a:cxn>
                    <a:cxn ang="0">
                      <a:pos x="T6" y="T7"/>
                    </a:cxn>
                    <a:cxn ang="0">
                      <a:pos x="T8" y="T9"/>
                    </a:cxn>
                    <a:cxn ang="0">
                      <a:pos x="T10" y="T11"/>
                    </a:cxn>
                  </a:cxnLst>
                  <a:rect l="0" t="0" r="r" b="b"/>
                  <a:pathLst>
                    <a:path w="697" h="624">
                      <a:moveTo>
                        <a:pt x="0" y="0"/>
                      </a:moveTo>
                      <a:lnTo>
                        <a:pt x="0" y="624"/>
                      </a:lnTo>
                      <a:lnTo>
                        <a:pt x="697" y="624"/>
                      </a:lnTo>
                      <a:lnTo>
                        <a:pt x="697" y="0"/>
                      </a:lnTo>
                      <a:lnTo>
                        <a:pt x="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nvGrpSpPr>
            <p:cNvPr id="24" name="Grupa 23">
              <a:extLst>
                <a:ext uri="{FF2B5EF4-FFF2-40B4-BE49-F238E27FC236}">
                  <a16:creationId xmlns:a16="http://schemas.microsoft.com/office/drawing/2014/main" id="{A35357C1-2CFD-11FA-7C06-24E7C6AA2D7E}"/>
                </a:ext>
              </a:extLst>
            </p:cNvPr>
            <p:cNvGrpSpPr/>
            <p:nvPr/>
          </p:nvGrpSpPr>
          <p:grpSpPr>
            <a:xfrm>
              <a:off x="2916238" y="2636837"/>
              <a:ext cx="1765541" cy="2354055"/>
              <a:chOff x="2916238" y="2636837"/>
              <a:chExt cx="1765541" cy="2354055"/>
            </a:xfrm>
            <a:grpFill/>
          </p:grpSpPr>
          <p:sp>
            <p:nvSpPr>
              <p:cNvPr id="25" name="Freeform 6">
                <a:extLst>
                  <a:ext uri="{FF2B5EF4-FFF2-40B4-BE49-F238E27FC236}">
                    <a16:creationId xmlns:a16="http://schemas.microsoft.com/office/drawing/2014/main" id="{1671B39D-EFFE-0F95-F397-E4247E7A9528}"/>
                  </a:ext>
                </a:extLst>
              </p:cNvPr>
              <p:cNvSpPr>
                <a:spLocks noEditPoints="1"/>
              </p:cNvSpPr>
              <p:nvPr/>
            </p:nvSpPr>
            <p:spPr bwMode="auto">
              <a:xfrm>
                <a:off x="2916238" y="2636837"/>
                <a:ext cx="1765541" cy="2354055"/>
              </a:xfrm>
              <a:custGeom>
                <a:avLst/>
                <a:gdLst>
                  <a:gd name="T0" fmla="*/ 273 w 2514"/>
                  <a:gd name="T1" fmla="*/ 1 h 3360"/>
                  <a:gd name="T2" fmla="*/ 216 w 2514"/>
                  <a:gd name="T3" fmla="*/ 10 h 3360"/>
                  <a:gd name="T4" fmla="*/ 163 w 2514"/>
                  <a:gd name="T5" fmla="*/ 30 h 3360"/>
                  <a:gd name="T6" fmla="*/ 115 w 2514"/>
                  <a:gd name="T7" fmla="*/ 61 h 3360"/>
                  <a:gd name="T8" fmla="*/ 75 w 2514"/>
                  <a:gd name="T9" fmla="*/ 99 h 3360"/>
                  <a:gd name="T10" fmla="*/ 41 w 2514"/>
                  <a:gd name="T11" fmla="*/ 146 h 3360"/>
                  <a:gd name="T12" fmla="*/ 17 w 2514"/>
                  <a:gd name="T13" fmla="*/ 199 h 3360"/>
                  <a:gd name="T14" fmla="*/ 3 w 2514"/>
                  <a:gd name="T15" fmla="*/ 256 h 3360"/>
                  <a:gd name="T16" fmla="*/ 0 w 2514"/>
                  <a:gd name="T17" fmla="*/ 1526 h 3360"/>
                  <a:gd name="T18" fmla="*/ 0 w 2514"/>
                  <a:gd name="T19" fmla="*/ 3073 h 3360"/>
                  <a:gd name="T20" fmla="*/ 9 w 2514"/>
                  <a:gd name="T21" fmla="*/ 3133 h 3360"/>
                  <a:gd name="T22" fmla="*/ 28 w 2514"/>
                  <a:gd name="T23" fmla="*/ 3189 h 3360"/>
                  <a:gd name="T24" fmla="*/ 58 w 2514"/>
                  <a:gd name="T25" fmla="*/ 3238 h 3360"/>
                  <a:gd name="T26" fmla="*/ 94 w 2514"/>
                  <a:gd name="T27" fmla="*/ 3281 h 3360"/>
                  <a:gd name="T28" fmla="*/ 139 w 2514"/>
                  <a:gd name="T29" fmla="*/ 3315 h 3360"/>
                  <a:gd name="T30" fmla="*/ 189 w 2514"/>
                  <a:gd name="T31" fmla="*/ 3341 h 3360"/>
                  <a:gd name="T32" fmla="*/ 244 w 2514"/>
                  <a:gd name="T33" fmla="*/ 3356 h 3360"/>
                  <a:gd name="T34" fmla="*/ 2225 w 2514"/>
                  <a:gd name="T35" fmla="*/ 3360 h 3360"/>
                  <a:gd name="T36" fmla="*/ 2270 w 2514"/>
                  <a:gd name="T37" fmla="*/ 3356 h 3360"/>
                  <a:gd name="T38" fmla="*/ 2325 w 2514"/>
                  <a:gd name="T39" fmla="*/ 3341 h 3360"/>
                  <a:gd name="T40" fmla="*/ 2375 w 2514"/>
                  <a:gd name="T41" fmla="*/ 3315 h 3360"/>
                  <a:gd name="T42" fmla="*/ 2420 w 2514"/>
                  <a:gd name="T43" fmla="*/ 3281 h 3360"/>
                  <a:gd name="T44" fmla="*/ 2457 w 2514"/>
                  <a:gd name="T45" fmla="*/ 3238 h 3360"/>
                  <a:gd name="T46" fmla="*/ 2485 w 2514"/>
                  <a:gd name="T47" fmla="*/ 3189 h 3360"/>
                  <a:gd name="T48" fmla="*/ 2504 w 2514"/>
                  <a:gd name="T49" fmla="*/ 3133 h 3360"/>
                  <a:gd name="T50" fmla="*/ 2514 w 2514"/>
                  <a:gd name="T51" fmla="*/ 3073 h 3360"/>
                  <a:gd name="T52" fmla="*/ 2514 w 2514"/>
                  <a:gd name="T53" fmla="*/ 302 h 3360"/>
                  <a:gd name="T54" fmla="*/ 2511 w 2514"/>
                  <a:gd name="T55" fmla="*/ 256 h 3360"/>
                  <a:gd name="T56" fmla="*/ 2496 w 2514"/>
                  <a:gd name="T57" fmla="*/ 199 h 3360"/>
                  <a:gd name="T58" fmla="*/ 2472 w 2514"/>
                  <a:gd name="T59" fmla="*/ 146 h 3360"/>
                  <a:gd name="T60" fmla="*/ 2439 w 2514"/>
                  <a:gd name="T61" fmla="*/ 99 h 3360"/>
                  <a:gd name="T62" fmla="*/ 2398 w 2514"/>
                  <a:gd name="T63" fmla="*/ 61 h 3360"/>
                  <a:gd name="T64" fmla="*/ 2351 w 2514"/>
                  <a:gd name="T65" fmla="*/ 30 h 3360"/>
                  <a:gd name="T66" fmla="*/ 2298 w 2514"/>
                  <a:gd name="T67" fmla="*/ 10 h 3360"/>
                  <a:gd name="T68" fmla="*/ 2241 w 2514"/>
                  <a:gd name="T69" fmla="*/ 1 h 3360"/>
                  <a:gd name="T70" fmla="*/ 2304 w 2514"/>
                  <a:gd name="T71" fmla="*/ 1785 h 3360"/>
                  <a:gd name="T72" fmla="*/ 2303 w 2514"/>
                  <a:gd name="T73" fmla="*/ 3076 h 3360"/>
                  <a:gd name="T74" fmla="*/ 2291 w 2514"/>
                  <a:gd name="T75" fmla="*/ 3109 h 3360"/>
                  <a:gd name="T76" fmla="*/ 2270 w 2514"/>
                  <a:gd name="T77" fmla="*/ 3134 h 3360"/>
                  <a:gd name="T78" fmla="*/ 2242 w 2514"/>
                  <a:gd name="T79" fmla="*/ 3148 h 3360"/>
                  <a:gd name="T80" fmla="*/ 288 w 2514"/>
                  <a:gd name="T81" fmla="*/ 3149 h 3360"/>
                  <a:gd name="T82" fmla="*/ 258 w 2514"/>
                  <a:gd name="T83" fmla="*/ 3142 h 3360"/>
                  <a:gd name="T84" fmla="*/ 233 w 2514"/>
                  <a:gd name="T85" fmla="*/ 3123 h 3360"/>
                  <a:gd name="T86" fmla="*/ 215 w 2514"/>
                  <a:gd name="T87" fmla="*/ 3094 h 3360"/>
                  <a:gd name="T88" fmla="*/ 209 w 2514"/>
                  <a:gd name="T89" fmla="*/ 3058 h 3360"/>
                  <a:gd name="T90" fmla="*/ 209 w 2514"/>
                  <a:gd name="T91" fmla="*/ 302 h 3360"/>
                  <a:gd name="T92" fmla="*/ 215 w 2514"/>
                  <a:gd name="T93" fmla="*/ 266 h 3360"/>
                  <a:gd name="T94" fmla="*/ 233 w 2514"/>
                  <a:gd name="T95" fmla="*/ 237 h 3360"/>
                  <a:gd name="T96" fmla="*/ 258 w 2514"/>
                  <a:gd name="T97" fmla="*/ 218 h 3360"/>
                  <a:gd name="T98" fmla="*/ 288 w 2514"/>
                  <a:gd name="T99" fmla="*/ 210 h 3360"/>
                  <a:gd name="T100" fmla="*/ 2242 w 2514"/>
                  <a:gd name="T101" fmla="*/ 212 h 3360"/>
                  <a:gd name="T102" fmla="*/ 2270 w 2514"/>
                  <a:gd name="T103" fmla="*/ 226 h 3360"/>
                  <a:gd name="T104" fmla="*/ 2291 w 2514"/>
                  <a:gd name="T105" fmla="*/ 250 h 3360"/>
                  <a:gd name="T106" fmla="*/ 2303 w 2514"/>
                  <a:gd name="T107" fmla="*/ 284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14" h="3360">
                    <a:moveTo>
                      <a:pt x="2225" y="0"/>
                    </a:moveTo>
                    <a:lnTo>
                      <a:pt x="288" y="0"/>
                    </a:lnTo>
                    <a:lnTo>
                      <a:pt x="288" y="0"/>
                    </a:lnTo>
                    <a:lnTo>
                      <a:pt x="273" y="1"/>
                    </a:lnTo>
                    <a:lnTo>
                      <a:pt x="259" y="2"/>
                    </a:lnTo>
                    <a:lnTo>
                      <a:pt x="244" y="4"/>
                    </a:lnTo>
                    <a:lnTo>
                      <a:pt x="230" y="6"/>
                    </a:lnTo>
                    <a:lnTo>
                      <a:pt x="216" y="10"/>
                    </a:lnTo>
                    <a:lnTo>
                      <a:pt x="202" y="14"/>
                    </a:lnTo>
                    <a:lnTo>
                      <a:pt x="189" y="18"/>
                    </a:lnTo>
                    <a:lnTo>
                      <a:pt x="176" y="24"/>
                    </a:lnTo>
                    <a:lnTo>
                      <a:pt x="163" y="30"/>
                    </a:lnTo>
                    <a:lnTo>
                      <a:pt x="151" y="36"/>
                    </a:lnTo>
                    <a:lnTo>
                      <a:pt x="139" y="44"/>
                    </a:lnTo>
                    <a:lnTo>
                      <a:pt x="127" y="52"/>
                    </a:lnTo>
                    <a:lnTo>
                      <a:pt x="115" y="61"/>
                    </a:lnTo>
                    <a:lnTo>
                      <a:pt x="105" y="69"/>
                    </a:lnTo>
                    <a:lnTo>
                      <a:pt x="94" y="79"/>
                    </a:lnTo>
                    <a:lnTo>
                      <a:pt x="84" y="89"/>
                    </a:lnTo>
                    <a:lnTo>
                      <a:pt x="75" y="99"/>
                    </a:lnTo>
                    <a:lnTo>
                      <a:pt x="66" y="110"/>
                    </a:lnTo>
                    <a:lnTo>
                      <a:pt x="58" y="122"/>
                    </a:lnTo>
                    <a:lnTo>
                      <a:pt x="50" y="134"/>
                    </a:lnTo>
                    <a:lnTo>
                      <a:pt x="41" y="146"/>
                    </a:lnTo>
                    <a:lnTo>
                      <a:pt x="34" y="158"/>
                    </a:lnTo>
                    <a:lnTo>
                      <a:pt x="28" y="171"/>
                    </a:lnTo>
                    <a:lnTo>
                      <a:pt x="22" y="184"/>
                    </a:lnTo>
                    <a:lnTo>
                      <a:pt x="17" y="199"/>
                    </a:lnTo>
                    <a:lnTo>
                      <a:pt x="13" y="213"/>
                    </a:lnTo>
                    <a:lnTo>
                      <a:pt x="9" y="227"/>
                    </a:lnTo>
                    <a:lnTo>
                      <a:pt x="6" y="241"/>
                    </a:lnTo>
                    <a:lnTo>
                      <a:pt x="3" y="256"/>
                    </a:lnTo>
                    <a:lnTo>
                      <a:pt x="1" y="272"/>
                    </a:lnTo>
                    <a:lnTo>
                      <a:pt x="0" y="287"/>
                    </a:lnTo>
                    <a:lnTo>
                      <a:pt x="0" y="302"/>
                    </a:lnTo>
                    <a:lnTo>
                      <a:pt x="0" y="1526"/>
                    </a:lnTo>
                    <a:lnTo>
                      <a:pt x="0" y="1785"/>
                    </a:lnTo>
                    <a:lnTo>
                      <a:pt x="0" y="3058"/>
                    </a:lnTo>
                    <a:lnTo>
                      <a:pt x="0" y="3058"/>
                    </a:lnTo>
                    <a:lnTo>
                      <a:pt x="0" y="3073"/>
                    </a:lnTo>
                    <a:lnTo>
                      <a:pt x="1" y="3088"/>
                    </a:lnTo>
                    <a:lnTo>
                      <a:pt x="3" y="3104"/>
                    </a:lnTo>
                    <a:lnTo>
                      <a:pt x="6" y="3119"/>
                    </a:lnTo>
                    <a:lnTo>
                      <a:pt x="9" y="3133"/>
                    </a:lnTo>
                    <a:lnTo>
                      <a:pt x="13" y="3147"/>
                    </a:lnTo>
                    <a:lnTo>
                      <a:pt x="17" y="3161"/>
                    </a:lnTo>
                    <a:lnTo>
                      <a:pt x="22" y="3176"/>
                    </a:lnTo>
                    <a:lnTo>
                      <a:pt x="28" y="3189"/>
                    </a:lnTo>
                    <a:lnTo>
                      <a:pt x="34" y="3202"/>
                    </a:lnTo>
                    <a:lnTo>
                      <a:pt x="41" y="3214"/>
                    </a:lnTo>
                    <a:lnTo>
                      <a:pt x="50" y="3226"/>
                    </a:lnTo>
                    <a:lnTo>
                      <a:pt x="58" y="3238"/>
                    </a:lnTo>
                    <a:lnTo>
                      <a:pt x="66" y="3250"/>
                    </a:lnTo>
                    <a:lnTo>
                      <a:pt x="75" y="3261"/>
                    </a:lnTo>
                    <a:lnTo>
                      <a:pt x="84" y="3271"/>
                    </a:lnTo>
                    <a:lnTo>
                      <a:pt x="94" y="3281"/>
                    </a:lnTo>
                    <a:lnTo>
                      <a:pt x="105" y="3290"/>
                    </a:lnTo>
                    <a:lnTo>
                      <a:pt x="115" y="3299"/>
                    </a:lnTo>
                    <a:lnTo>
                      <a:pt x="127" y="3308"/>
                    </a:lnTo>
                    <a:lnTo>
                      <a:pt x="139" y="3315"/>
                    </a:lnTo>
                    <a:lnTo>
                      <a:pt x="151" y="3324"/>
                    </a:lnTo>
                    <a:lnTo>
                      <a:pt x="163" y="3330"/>
                    </a:lnTo>
                    <a:lnTo>
                      <a:pt x="176" y="3336"/>
                    </a:lnTo>
                    <a:lnTo>
                      <a:pt x="189" y="3341"/>
                    </a:lnTo>
                    <a:lnTo>
                      <a:pt x="202" y="3346"/>
                    </a:lnTo>
                    <a:lnTo>
                      <a:pt x="216" y="3350"/>
                    </a:lnTo>
                    <a:lnTo>
                      <a:pt x="230" y="3354"/>
                    </a:lnTo>
                    <a:lnTo>
                      <a:pt x="244" y="3356"/>
                    </a:lnTo>
                    <a:lnTo>
                      <a:pt x="259" y="3358"/>
                    </a:lnTo>
                    <a:lnTo>
                      <a:pt x="273" y="3359"/>
                    </a:lnTo>
                    <a:lnTo>
                      <a:pt x="288" y="3360"/>
                    </a:lnTo>
                    <a:lnTo>
                      <a:pt x="2225" y="3360"/>
                    </a:lnTo>
                    <a:lnTo>
                      <a:pt x="2225" y="3360"/>
                    </a:lnTo>
                    <a:lnTo>
                      <a:pt x="2241" y="3359"/>
                    </a:lnTo>
                    <a:lnTo>
                      <a:pt x="2256" y="3358"/>
                    </a:lnTo>
                    <a:lnTo>
                      <a:pt x="2270" y="3356"/>
                    </a:lnTo>
                    <a:lnTo>
                      <a:pt x="2284" y="3354"/>
                    </a:lnTo>
                    <a:lnTo>
                      <a:pt x="2298" y="3350"/>
                    </a:lnTo>
                    <a:lnTo>
                      <a:pt x="2311" y="3346"/>
                    </a:lnTo>
                    <a:lnTo>
                      <a:pt x="2325" y="3341"/>
                    </a:lnTo>
                    <a:lnTo>
                      <a:pt x="2338" y="3336"/>
                    </a:lnTo>
                    <a:lnTo>
                      <a:pt x="2351" y="3330"/>
                    </a:lnTo>
                    <a:lnTo>
                      <a:pt x="2363" y="3324"/>
                    </a:lnTo>
                    <a:lnTo>
                      <a:pt x="2375" y="3315"/>
                    </a:lnTo>
                    <a:lnTo>
                      <a:pt x="2387" y="3308"/>
                    </a:lnTo>
                    <a:lnTo>
                      <a:pt x="2398" y="3299"/>
                    </a:lnTo>
                    <a:lnTo>
                      <a:pt x="2409" y="3290"/>
                    </a:lnTo>
                    <a:lnTo>
                      <a:pt x="2420" y="3281"/>
                    </a:lnTo>
                    <a:lnTo>
                      <a:pt x="2430" y="3271"/>
                    </a:lnTo>
                    <a:lnTo>
                      <a:pt x="2439" y="3261"/>
                    </a:lnTo>
                    <a:lnTo>
                      <a:pt x="2448" y="3250"/>
                    </a:lnTo>
                    <a:lnTo>
                      <a:pt x="2457" y="3238"/>
                    </a:lnTo>
                    <a:lnTo>
                      <a:pt x="2465" y="3226"/>
                    </a:lnTo>
                    <a:lnTo>
                      <a:pt x="2472" y="3214"/>
                    </a:lnTo>
                    <a:lnTo>
                      <a:pt x="2479" y="3202"/>
                    </a:lnTo>
                    <a:lnTo>
                      <a:pt x="2485" y="3189"/>
                    </a:lnTo>
                    <a:lnTo>
                      <a:pt x="2491" y="3176"/>
                    </a:lnTo>
                    <a:lnTo>
                      <a:pt x="2496" y="3161"/>
                    </a:lnTo>
                    <a:lnTo>
                      <a:pt x="2501" y="3147"/>
                    </a:lnTo>
                    <a:lnTo>
                      <a:pt x="2504" y="3133"/>
                    </a:lnTo>
                    <a:lnTo>
                      <a:pt x="2509" y="3119"/>
                    </a:lnTo>
                    <a:lnTo>
                      <a:pt x="2511" y="3104"/>
                    </a:lnTo>
                    <a:lnTo>
                      <a:pt x="2513" y="3088"/>
                    </a:lnTo>
                    <a:lnTo>
                      <a:pt x="2514" y="3073"/>
                    </a:lnTo>
                    <a:lnTo>
                      <a:pt x="2514" y="3058"/>
                    </a:lnTo>
                    <a:lnTo>
                      <a:pt x="2514" y="1785"/>
                    </a:lnTo>
                    <a:lnTo>
                      <a:pt x="2514" y="1526"/>
                    </a:lnTo>
                    <a:lnTo>
                      <a:pt x="2514" y="302"/>
                    </a:lnTo>
                    <a:lnTo>
                      <a:pt x="2514" y="302"/>
                    </a:lnTo>
                    <a:lnTo>
                      <a:pt x="2514" y="287"/>
                    </a:lnTo>
                    <a:lnTo>
                      <a:pt x="2513" y="272"/>
                    </a:lnTo>
                    <a:lnTo>
                      <a:pt x="2511" y="256"/>
                    </a:lnTo>
                    <a:lnTo>
                      <a:pt x="2509" y="241"/>
                    </a:lnTo>
                    <a:lnTo>
                      <a:pt x="2504" y="227"/>
                    </a:lnTo>
                    <a:lnTo>
                      <a:pt x="2501" y="213"/>
                    </a:lnTo>
                    <a:lnTo>
                      <a:pt x="2496" y="199"/>
                    </a:lnTo>
                    <a:lnTo>
                      <a:pt x="2491" y="184"/>
                    </a:lnTo>
                    <a:lnTo>
                      <a:pt x="2485" y="171"/>
                    </a:lnTo>
                    <a:lnTo>
                      <a:pt x="2479" y="158"/>
                    </a:lnTo>
                    <a:lnTo>
                      <a:pt x="2472" y="146"/>
                    </a:lnTo>
                    <a:lnTo>
                      <a:pt x="2465" y="134"/>
                    </a:lnTo>
                    <a:lnTo>
                      <a:pt x="2457" y="122"/>
                    </a:lnTo>
                    <a:lnTo>
                      <a:pt x="2448" y="110"/>
                    </a:lnTo>
                    <a:lnTo>
                      <a:pt x="2439" y="99"/>
                    </a:lnTo>
                    <a:lnTo>
                      <a:pt x="2430" y="89"/>
                    </a:lnTo>
                    <a:lnTo>
                      <a:pt x="2420" y="79"/>
                    </a:lnTo>
                    <a:lnTo>
                      <a:pt x="2409" y="69"/>
                    </a:lnTo>
                    <a:lnTo>
                      <a:pt x="2398" y="61"/>
                    </a:lnTo>
                    <a:lnTo>
                      <a:pt x="2387" y="52"/>
                    </a:lnTo>
                    <a:lnTo>
                      <a:pt x="2375" y="44"/>
                    </a:lnTo>
                    <a:lnTo>
                      <a:pt x="2363" y="36"/>
                    </a:lnTo>
                    <a:lnTo>
                      <a:pt x="2351" y="30"/>
                    </a:lnTo>
                    <a:lnTo>
                      <a:pt x="2338" y="24"/>
                    </a:lnTo>
                    <a:lnTo>
                      <a:pt x="2325" y="18"/>
                    </a:lnTo>
                    <a:lnTo>
                      <a:pt x="2311" y="14"/>
                    </a:lnTo>
                    <a:lnTo>
                      <a:pt x="2298" y="10"/>
                    </a:lnTo>
                    <a:lnTo>
                      <a:pt x="2284" y="6"/>
                    </a:lnTo>
                    <a:lnTo>
                      <a:pt x="2270" y="4"/>
                    </a:lnTo>
                    <a:lnTo>
                      <a:pt x="2256" y="2"/>
                    </a:lnTo>
                    <a:lnTo>
                      <a:pt x="2241" y="1"/>
                    </a:lnTo>
                    <a:lnTo>
                      <a:pt x="2225" y="0"/>
                    </a:lnTo>
                    <a:lnTo>
                      <a:pt x="2225" y="0"/>
                    </a:lnTo>
                    <a:close/>
                    <a:moveTo>
                      <a:pt x="2304" y="1526"/>
                    </a:moveTo>
                    <a:lnTo>
                      <a:pt x="2304" y="1785"/>
                    </a:lnTo>
                    <a:lnTo>
                      <a:pt x="2304" y="3058"/>
                    </a:lnTo>
                    <a:lnTo>
                      <a:pt x="2304" y="3058"/>
                    </a:lnTo>
                    <a:lnTo>
                      <a:pt x="2304" y="3067"/>
                    </a:lnTo>
                    <a:lnTo>
                      <a:pt x="2303" y="3076"/>
                    </a:lnTo>
                    <a:lnTo>
                      <a:pt x="2301" y="3085"/>
                    </a:lnTo>
                    <a:lnTo>
                      <a:pt x="2298" y="3094"/>
                    </a:lnTo>
                    <a:lnTo>
                      <a:pt x="2295" y="3102"/>
                    </a:lnTo>
                    <a:lnTo>
                      <a:pt x="2291" y="3109"/>
                    </a:lnTo>
                    <a:lnTo>
                      <a:pt x="2286" y="3116"/>
                    </a:lnTo>
                    <a:lnTo>
                      <a:pt x="2281" y="3123"/>
                    </a:lnTo>
                    <a:lnTo>
                      <a:pt x="2276" y="3129"/>
                    </a:lnTo>
                    <a:lnTo>
                      <a:pt x="2270" y="3134"/>
                    </a:lnTo>
                    <a:lnTo>
                      <a:pt x="2263" y="3138"/>
                    </a:lnTo>
                    <a:lnTo>
                      <a:pt x="2257" y="3142"/>
                    </a:lnTo>
                    <a:lnTo>
                      <a:pt x="2250" y="3145"/>
                    </a:lnTo>
                    <a:lnTo>
                      <a:pt x="2242" y="3148"/>
                    </a:lnTo>
                    <a:lnTo>
                      <a:pt x="2234" y="3149"/>
                    </a:lnTo>
                    <a:lnTo>
                      <a:pt x="2225" y="3149"/>
                    </a:lnTo>
                    <a:lnTo>
                      <a:pt x="288" y="3149"/>
                    </a:lnTo>
                    <a:lnTo>
                      <a:pt x="288" y="3149"/>
                    </a:lnTo>
                    <a:lnTo>
                      <a:pt x="280" y="3149"/>
                    </a:lnTo>
                    <a:lnTo>
                      <a:pt x="272" y="3148"/>
                    </a:lnTo>
                    <a:lnTo>
                      <a:pt x="265" y="3145"/>
                    </a:lnTo>
                    <a:lnTo>
                      <a:pt x="258" y="3142"/>
                    </a:lnTo>
                    <a:lnTo>
                      <a:pt x="251" y="3138"/>
                    </a:lnTo>
                    <a:lnTo>
                      <a:pt x="244" y="3134"/>
                    </a:lnTo>
                    <a:lnTo>
                      <a:pt x="238" y="3129"/>
                    </a:lnTo>
                    <a:lnTo>
                      <a:pt x="233" y="3123"/>
                    </a:lnTo>
                    <a:lnTo>
                      <a:pt x="227" y="3116"/>
                    </a:lnTo>
                    <a:lnTo>
                      <a:pt x="222" y="3109"/>
                    </a:lnTo>
                    <a:lnTo>
                      <a:pt x="219" y="3102"/>
                    </a:lnTo>
                    <a:lnTo>
                      <a:pt x="215" y="3094"/>
                    </a:lnTo>
                    <a:lnTo>
                      <a:pt x="213" y="3085"/>
                    </a:lnTo>
                    <a:lnTo>
                      <a:pt x="211" y="3076"/>
                    </a:lnTo>
                    <a:lnTo>
                      <a:pt x="210" y="3067"/>
                    </a:lnTo>
                    <a:lnTo>
                      <a:pt x="209" y="3058"/>
                    </a:lnTo>
                    <a:lnTo>
                      <a:pt x="209" y="1526"/>
                    </a:lnTo>
                    <a:lnTo>
                      <a:pt x="209" y="1526"/>
                    </a:lnTo>
                    <a:lnTo>
                      <a:pt x="209" y="302"/>
                    </a:lnTo>
                    <a:lnTo>
                      <a:pt x="209" y="302"/>
                    </a:lnTo>
                    <a:lnTo>
                      <a:pt x="210" y="293"/>
                    </a:lnTo>
                    <a:lnTo>
                      <a:pt x="211" y="284"/>
                    </a:lnTo>
                    <a:lnTo>
                      <a:pt x="213" y="275"/>
                    </a:lnTo>
                    <a:lnTo>
                      <a:pt x="215" y="266"/>
                    </a:lnTo>
                    <a:lnTo>
                      <a:pt x="219" y="258"/>
                    </a:lnTo>
                    <a:lnTo>
                      <a:pt x="222" y="250"/>
                    </a:lnTo>
                    <a:lnTo>
                      <a:pt x="227" y="243"/>
                    </a:lnTo>
                    <a:lnTo>
                      <a:pt x="233" y="237"/>
                    </a:lnTo>
                    <a:lnTo>
                      <a:pt x="238" y="231"/>
                    </a:lnTo>
                    <a:lnTo>
                      <a:pt x="244" y="226"/>
                    </a:lnTo>
                    <a:lnTo>
                      <a:pt x="251" y="221"/>
                    </a:lnTo>
                    <a:lnTo>
                      <a:pt x="258" y="218"/>
                    </a:lnTo>
                    <a:lnTo>
                      <a:pt x="265" y="215"/>
                    </a:lnTo>
                    <a:lnTo>
                      <a:pt x="272" y="212"/>
                    </a:lnTo>
                    <a:lnTo>
                      <a:pt x="280" y="211"/>
                    </a:lnTo>
                    <a:lnTo>
                      <a:pt x="288" y="210"/>
                    </a:lnTo>
                    <a:lnTo>
                      <a:pt x="2225" y="210"/>
                    </a:lnTo>
                    <a:lnTo>
                      <a:pt x="2225" y="210"/>
                    </a:lnTo>
                    <a:lnTo>
                      <a:pt x="2234" y="211"/>
                    </a:lnTo>
                    <a:lnTo>
                      <a:pt x="2242" y="212"/>
                    </a:lnTo>
                    <a:lnTo>
                      <a:pt x="2250" y="215"/>
                    </a:lnTo>
                    <a:lnTo>
                      <a:pt x="2257" y="218"/>
                    </a:lnTo>
                    <a:lnTo>
                      <a:pt x="2263" y="221"/>
                    </a:lnTo>
                    <a:lnTo>
                      <a:pt x="2270" y="226"/>
                    </a:lnTo>
                    <a:lnTo>
                      <a:pt x="2276" y="231"/>
                    </a:lnTo>
                    <a:lnTo>
                      <a:pt x="2281" y="237"/>
                    </a:lnTo>
                    <a:lnTo>
                      <a:pt x="2286" y="243"/>
                    </a:lnTo>
                    <a:lnTo>
                      <a:pt x="2291" y="250"/>
                    </a:lnTo>
                    <a:lnTo>
                      <a:pt x="2295" y="258"/>
                    </a:lnTo>
                    <a:lnTo>
                      <a:pt x="2298" y="266"/>
                    </a:lnTo>
                    <a:lnTo>
                      <a:pt x="2301" y="275"/>
                    </a:lnTo>
                    <a:lnTo>
                      <a:pt x="2303" y="284"/>
                    </a:lnTo>
                    <a:lnTo>
                      <a:pt x="2304" y="293"/>
                    </a:lnTo>
                    <a:lnTo>
                      <a:pt x="2304" y="302"/>
                    </a:lnTo>
                    <a:lnTo>
                      <a:pt x="2304" y="15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26" name="Grupa 25">
                <a:extLst>
                  <a:ext uri="{FF2B5EF4-FFF2-40B4-BE49-F238E27FC236}">
                    <a16:creationId xmlns:a16="http://schemas.microsoft.com/office/drawing/2014/main" id="{43FE1902-0A8B-F082-BCCD-DB18D2D196ED}"/>
                  </a:ext>
                </a:extLst>
              </p:cNvPr>
              <p:cNvGrpSpPr/>
              <p:nvPr/>
            </p:nvGrpSpPr>
            <p:grpSpPr>
              <a:xfrm>
                <a:off x="3210495" y="2994149"/>
                <a:ext cx="1177034" cy="1597401"/>
                <a:chOff x="3210495" y="2994149"/>
                <a:chExt cx="1177034" cy="1597401"/>
              </a:xfrm>
              <a:grpFill/>
            </p:grpSpPr>
            <p:sp>
              <p:nvSpPr>
                <p:cNvPr id="27" name="Freeform 15">
                  <a:extLst>
                    <a:ext uri="{FF2B5EF4-FFF2-40B4-BE49-F238E27FC236}">
                      <a16:creationId xmlns:a16="http://schemas.microsoft.com/office/drawing/2014/main" id="{7D46A6DD-220B-F3C5-F678-BCEE29281B12}"/>
                    </a:ext>
                  </a:extLst>
                </p:cNvPr>
                <p:cNvSpPr>
                  <a:spLocks/>
                </p:cNvSpPr>
                <p:nvPr/>
              </p:nvSpPr>
              <p:spPr bwMode="auto">
                <a:xfrm>
                  <a:off x="3210495" y="3866414"/>
                  <a:ext cx="1177027" cy="147128"/>
                </a:xfrm>
                <a:custGeom>
                  <a:avLst/>
                  <a:gdLst>
                    <a:gd name="T0" fmla="*/ 105 w 1676"/>
                    <a:gd name="T1" fmla="*/ 0 h 210"/>
                    <a:gd name="T2" fmla="*/ 94 w 1676"/>
                    <a:gd name="T3" fmla="*/ 1 h 210"/>
                    <a:gd name="T4" fmla="*/ 73 w 1676"/>
                    <a:gd name="T5" fmla="*/ 5 h 210"/>
                    <a:gd name="T6" fmla="*/ 55 w 1676"/>
                    <a:gd name="T7" fmla="*/ 13 h 210"/>
                    <a:gd name="T8" fmla="*/ 38 w 1676"/>
                    <a:gd name="T9" fmla="*/ 24 h 210"/>
                    <a:gd name="T10" fmla="*/ 24 w 1676"/>
                    <a:gd name="T11" fmla="*/ 39 h 210"/>
                    <a:gd name="T12" fmla="*/ 13 w 1676"/>
                    <a:gd name="T13" fmla="*/ 55 h 210"/>
                    <a:gd name="T14" fmla="*/ 5 w 1676"/>
                    <a:gd name="T15" fmla="*/ 74 h 210"/>
                    <a:gd name="T16" fmla="*/ 1 w 1676"/>
                    <a:gd name="T17" fmla="*/ 94 h 210"/>
                    <a:gd name="T18" fmla="*/ 0 w 1676"/>
                    <a:gd name="T19" fmla="*/ 105 h 210"/>
                    <a:gd name="T20" fmla="*/ 2 w 1676"/>
                    <a:gd name="T21" fmla="*/ 127 h 210"/>
                    <a:gd name="T22" fmla="*/ 8 w 1676"/>
                    <a:gd name="T23" fmla="*/ 146 h 210"/>
                    <a:gd name="T24" fmla="*/ 18 w 1676"/>
                    <a:gd name="T25" fmla="*/ 164 h 210"/>
                    <a:gd name="T26" fmla="*/ 31 w 1676"/>
                    <a:gd name="T27" fmla="*/ 179 h 210"/>
                    <a:gd name="T28" fmla="*/ 46 w 1676"/>
                    <a:gd name="T29" fmla="*/ 193 h 210"/>
                    <a:gd name="T30" fmla="*/ 64 w 1676"/>
                    <a:gd name="T31" fmla="*/ 202 h 210"/>
                    <a:gd name="T32" fmla="*/ 84 w 1676"/>
                    <a:gd name="T33" fmla="*/ 208 h 210"/>
                    <a:gd name="T34" fmla="*/ 105 w 1676"/>
                    <a:gd name="T35" fmla="*/ 210 h 210"/>
                    <a:gd name="T36" fmla="*/ 1571 w 1676"/>
                    <a:gd name="T37" fmla="*/ 210 h 210"/>
                    <a:gd name="T38" fmla="*/ 1592 w 1676"/>
                    <a:gd name="T39" fmla="*/ 208 h 210"/>
                    <a:gd name="T40" fmla="*/ 1612 w 1676"/>
                    <a:gd name="T41" fmla="*/ 202 h 210"/>
                    <a:gd name="T42" fmla="*/ 1629 w 1676"/>
                    <a:gd name="T43" fmla="*/ 193 h 210"/>
                    <a:gd name="T44" fmla="*/ 1646 w 1676"/>
                    <a:gd name="T45" fmla="*/ 179 h 210"/>
                    <a:gd name="T46" fmla="*/ 1658 w 1676"/>
                    <a:gd name="T47" fmla="*/ 164 h 210"/>
                    <a:gd name="T48" fmla="*/ 1668 w 1676"/>
                    <a:gd name="T49" fmla="*/ 146 h 210"/>
                    <a:gd name="T50" fmla="*/ 1674 w 1676"/>
                    <a:gd name="T51" fmla="*/ 127 h 210"/>
                    <a:gd name="T52" fmla="*/ 1676 w 1676"/>
                    <a:gd name="T53" fmla="*/ 105 h 210"/>
                    <a:gd name="T54" fmla="*/ 1675 w 1676"/>
                    <a:gd name="T55" fmla="*/ 94 h 210"/>
                    <a:gd name="T56" fmla="*/ 1671 w 1676"/>
                    <a:gd name="T57" fmla="*/ 74 h 210"/>
                    <a:gd name="T58" fmla="*/ 1663 w 1676"/>
                    <a:gd name="T59" fmla="*/ 55 h 210"/>
                    <a:gd name="T60" fmla="*/ 1652 w 1676"/>
                    <a:gd name="T61" fmla="*/ 39 h 210"/>
                    <a:gd name="T62" fmla="*/ 1638 w 1676"/>
                    <a:gd name="T63" fmla="*/ 24 h 210"/>
                    <a:gd name="T64" fmla="*/ 1621 w 1676"/>
                    <a:gd name="T65" fmla="*/ 13 h 210"/>
                    <a:gd name="T66" fmla="*/ 1602 w 1676"/>
                    <a:gd name="T67" fmla="*/ 5 h 210"/>
                    <a:gd name="T68" fmla="*/ 1582 w 1676"/>
                    <a:gd name="T69" fmla="*/ 1 h 210"/>
                    <a:gd name="T70" fmla="*/ 1571 w 1676"/>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571" y="0"/>
                      </a:moveTo>
                      <a:lnTo>
                        <a:pt x="105" y="0"/>
                      </a:lnTo>
                      <a:lnTo>
                        <a:pt x="105" y="0"/>
                      </a:lnTo>
                      <a:lnTo>
                        <a:pt x="94" y="1"/>
                      </a:lnTo>
                      <a:lnTo>
                        <a:pt x="84" y="2"/>
                      </a:lnTo>
                      <a:lnTo>
                        <a:pt x="73" y="5"/>
                      </a:lnTo>
                      <a:lnTo>
                        <a:pt x="64" y="8"/>
                      </a:lnTo>
                      <a:lnTo>
                        <a:pt x="55" y="13"/>
                      </a:lnTo>
                      <a:lnTo>
                        <a:pt x="46" y="18"/>
                      </a:lnTo>
                      <a:lnTo>
                        <a:pt x="38" y="24"/>
                      </a:lnTo>
                      <a:lnTo>
                        <a:pt x="31" y="30"/>
                      </a:lnTo>
                      <a:lnTo>
                        <a:pt x="24" y="39"/>
                      </a:lnTo>
                      <a:lnTo>
                        <a:pt x="18" y="47"/>
                      </a:lnTo>
                      <a:lnTo>
                        <a:pt x="13" y="55"/>
                      </a:lnTo>
                      <a:lnTo>
                        <a:pt x="8" y="64"/>
                      </a:lnTo>
                      <a:lnTo>
                        <a:pt x="5" y="74"/>
                      </a:lnTo>
                      <a:lnTo>
                        <a:pt x="2" y="84"/>
                      </a:lnTo>
                      <a:lnTo>
                        <a:pt x="1" y="94"/>
                      </a:lnTo>
                      <a:lnTo>
                        <a:pt x="0" y="105"/>
                      </a:lnTo>
                      <a:lnTo>
                        <a:pt x="0" y="105"/>
                      </a:lnTo>
                      <a:lnTo>
                        <a:pt x="1" y="116"/>
                      </a:lnTo>
                      <a:lnTo>
                        <a:pt x="2" y="127"/>
                      </a:lnTo>
                      <a:lnTo>
                        <a:pt x="5" y="137"/>
                      </a:lnTo>
                      <a:lnTo>
                        <a:pt x="8" y="146"/>
                      </a:lnTo>
                      <a:lnTo>
                        <a:pt x="13" y="155"/>
                      </a:lnTo>
                      <a:lnTo>
                        <a:pt x="18" y="164"/>
                      </a:lnTo>
                      <a:lnTo>
                        <a:pt x="24" y="172"/>
                      </a:lnTo>
                      <a:lnTo>
                        <a:pt x="31" y="179"/>
                      </a:lnTo>
                      <a:lnTo>
                        <a:pt x="38" y="186"/>
                      </a:lnTo>
                      <a:lnTo>
                        <a:pt x="46" y="193"/>
                      </a:lnTo>
                      <a:lnTo>
                        <a:pt x="55" y="198"/>
                      </a:lnTo>
                      <a:lnTo>
                        <a:pt x="64" y="202"/>
                      </a:lnTo>
                      <a:lnTo>
                        <a:pt x="73" y="206"/>
                      </a:lnTo>
                      <a:lnTo>
                        <a:pt x="84" y="208"/>
                      </a:lnTo>
                      <a:lnTo>
                        <a:pt x="94" y="210"/>
                      </a:lnTo>
                      <a:lnTo>
                        <a:pt x="105" y="210"/>
                      </a:lnTo>
                      <a:lnTo>
                        <a:pt x="1571" y="210"/>
                      </a:lnTo>
                      <a:lnTo>
                        <a:pt x="1571" y="210"/>
                      </a:lnTo>
                      <a:lnTo>
                        <a:pt x="1582" y="210"/>
                      </a:lnTo>
                      <a:lnTo>
                        <a:pt x="1592" y="208"/>
                      </a:lnTo>
                      <a:lnTo>
                        <a:pt x="1602" y="206"/>
                      </a:lnTo>
                      <a:lnTo>
                        <a:pt x="1612" y="202"/>
                      </a:lnTo>
                      <a:lnTo>
                        <a:pt x="1621" y="198"/>
                      </a:lnTo>
                      <a:lnTo>
                        <a:pt x="1629" y="193"/>
                      </a:lnTo>
                      <a:lnTo>
                        <a:pt x="1638" y="186"/>
                      </a:lnTo>
                      <a:lnTo>
                        <a:pt x="1646" y="179"/>
                      </a:lnTo>
                      <a:lnTo>
                        <a:pt x="1652" y="172"/>
                      </a:lnTo>
                      <a:lnTo>
                        <a:pt x="1658" y="164"/>
                      </a:lnTo>
                      <a:lnTo>
                        <a:pt x="1663" y="155"/>
                      </a:lnTo>
                      <a:lnTo>
                        <a:pt x="1668" y="146"/>
                      </a:lnTo>
                      <a:lnTo>
                        <a:pt x="1671" y="137"/>
                      </a:lnTo>
                      <a:lnTo>
                        <a:pt x="1674" y="127"/>
                      </a:lnTo>
                      <a:lnTo>
                        <a:pt x="1675" y="116"/>
                      </a:lnTo>
                      <a:lnTo>
                        <a:pt x="1676" y="105"/>
                      </a:lnTo>
                      <a:lnTo>
                        <a:pt x="1676" y="105"/>
                      </a:lnTo>
                      <a:lnTo>
                        <a:pt x="1675" y="94"/>
                      </a:lnTo>
                      <a:lnTo>
                        <a:pt x="1674" y="84"/>
                      </a:lnTo>
                      <a:lnTo>
                        <a:pt x="1671" y="74"/>
                      </a:lnTo>
                      <a:lnTo>
                        <a:pt x="1668" y="64"/>
                      </a:lnTo>
                      <a:lnTo>
                        <a:pt x="1663" y="55"/>
                      </a:lnTo>
                      <a:lnTo>
                        <a:pt x="1658" y="47"/>
                      </a:lnTo>
                      <a:lnTo>
                        <a:pt x="1652" y="39"/>
                      </a:lnTo>
                      <a:lnTo>
                        <a:pt x="1646" y="30"/>
                      </a:lnTo>
                      <a:lnTo>
                        <a:pt x="1638" y="24"/>
                      </a:lnTo>
                      <a:lnTo>
                        <a:pt x="1629" y="18"/>
                      </a:lnTo>
                      <a:lnTo>
                        <a:pt x="1621" y="13"/>
                      </a:lnTo>
                      <a:lnTo>
                        <a:pt x="1612" y="8"/>
                      </a:lnTo>
                      <a:lnTo>
                        <a:pt x="1602" y="5"/>
                      </a:lnTo>
                      <a:lnTo>
                        <a:pt x="1592" y="2"/>
                      </a:lnTo>
                      <a:lnTo>
                        <a:pt x="1582" y="1"/>
                      </a:lnTo>
                      <a:lnTo>
                        <a:pt x="1571" y="0"/>
                      </a:lnTo>
                      <a:lnTo>
                        <a:pt x="157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8" name="Freeform 16">
                  <a:extLst>
                    <a:ext uri="{FF2B5EF4-FFF2-40B4-BE49-F238E27FC236}">
                      <a16:creationId xmlns:a16="http://schemas.microsoft.com/office/drawing/2014/main" id="{9ECD3B3E-B7ED-11A7-85FB-61E7EDE35513}"/>
                    </a:ext>
                  </a:extLst>
                </p:cNvPr>
                <p:cNvSpPr>
                  <a:spLocks/>
                </p:cNvSpPr>
                <p:nvPr/>
              </p:nvSpPr>
              <p:spPr bwMode="auto">
                <a:xfrm>
                  <a:off x="3210495" y="2994149"/>
                  <a:ext cx="1177027" cy="147128"/>
                </a:xfrm>
                <a:custGeom>
                  <a:avLst/>
                  <a:gdLst>
                    <a:gd name="T0" fmla="*/ 1571 w 1676"/>
                    <a:gd name="T1" fmla="*/ 210 h 210"/>
                    <a:gd name="T2" fmla="*/ 1582 w 1676"/>
                    <a:gd name="T3" fmla="*/ 210 h 210"/>
                    <a:gd name="T4" fmla="*/ 1602 w 1676"/>
                    <a:gd name="T5" fmla="*/ 204 h 210"/>
                    <a:gd name="T6" fmla="*/ 1621 w 1676"/>
                    <a:gd name="T7" fmla="*/ 197 h 210"/>
                    <a:gd name="T8" fmla="*/ 1638 w 1676"/>
                    <a:gd name="T9" fmla="*/ 185 h 210"/>
                    <a:gd name="T10" fmla="*/ 1652 w 1676"/>
                    <a:gd name="T11" fmla="*/ 171 h 210"/>
                    <a:gd name="T12" fmla="*/ 1663 w 1676"/>
                    <a:gd name="T13" fmla="*/ 155 h 210"/>
                    <a:gd name="T14" fmla="*/ 1671 w 1676"/>
                    <a:gd name="T15" fmla="*/ 136 h 210"/>
                    <a:gd name="T16" fmla="*/ 1675 w 1676"/>
                    <a:gd name="T17" fmla="*/ 115 h 210"/>
                    <a:gd name="T18" fmla="*/ 1676 w 1676"/>
                    <a:gd name="T19" fmla="*/ 104 h 210"/>
                    <a:gd name="T20" fmla="*/ 1674 w 1676"/>
                    <a:gd name="T21" fmla="*/ 84 h 210"/>
                    <a:gd name="T22" fmla="*/ 1668 w 1676"/>
                    <a:gd name="T23" fmla="*/ 64 h 210"/>
                    <a:gd name="T24" fmla="*/ 1658 w 1676"/>
                    <a:gd name="T25" fmla="*/ 46 h 210"/>
                    <a:gd name="T26" fmla="*/ 1646 w 1676"/>
                    <a:gd name="T27" fmla="*/ 30 h 210"/>
                    <a:gd name="T28" fmla="*/ 1629 w 1676"/>
                    <a:gd name="T29" fmla="*/ 18 h 210"/>
                    <a:gd name="T30" fmla="*/ 1612 w 1676"/>
                    <a:gd name="T31" fmla="*/ 8 h 210"/>
                    <a:gd name="T32" fmla="*/ 1592 w 1676"/>
                    <a:gd name="T33" fmla="*/ 2 h 210"/>
                    <a:gd name="T34" fmla="*/ 1571 w 1676"/>
                    <a:gd name="T35" fmla="*/ 0 h 210"/>
                    <a:gd name="T36" fmla="*/ 105 w 1676"/>
                    <a:gd name="T37" fmla="*/ 0 h 210"/>
                    <a:gd name="T38" fmla="*/ 84 w 1676"/>
                    <a:gd name="T39" fmla="*/ 2 h 210"/>
                    <a:gd name="T40" fmla="*/ 64 w 1676"/>
                    <a:gd name="T41" fmla="*/ 8 h 210"/>
                    <a:gd name="T42" fmla="*/ 46 w 1676"/>
                    <a:gd name="T43" fmla="*/ 18 h 210"/>
                    <a:gd name="T44" fmla="*/ 31 w 1676"/>
                    <a:gd name="T45" fmla="*/ 30 h 210"/>
                    <a:gd name="T46" fmla="*/ 18 w 1676"/>
                    <a:gd name="T47" fmla="*/ 46 h 210"/>
                    <a:gd name="T48" fmla="*/ 8 w 1676"/>
                    <a:gd name="T49" fmla="*/ 64 h 210"/>
                    <a:gd name="T50" fmla="*/ 2 w 1676"/>
                    <a:gd name="T51" fmla="*/ 84 h 210"/>
                    <a:gd name="T52" fmla="*/ 0 w 1676"/>
                    <a:gd name="T53" fmla="*/ 104 h 210"/>
                    <a:gd name="T54" fmla="*/ 1 w 1676"/>
                    <a:gd name="T55" fmla="*/ 115 h 210"/>
                    <a:gd name="T56" fmla="*/ 5 w 1676"/>
                    <a:gd name="T57" fmla="*/ 136 h 210"/>
                    <a:gd name="T58" fmla="*/ 13 w 1676"/>
                    <a:gd name="T59" fmla="*/ 155 h 210"/>
                    <a:gd name="T60" fmla="*/ 24 w 1676"/>
                    <a:gd name="T61" fmla="*/ 171 h 210"/>
                    <a:gd name="T62" fmla="*/ 38 w 1676"/>
                    <a:gd name="T63" fmla="*/ 185 h 210"/>
                    <a:gd name="T64" fmla="*/ 55 w 1676"/>
                    <a:gd name="T65" fmla="*/ 197 h 210"/>
                    <a:gd name="T66" fmla="*/ 73 w 1676"/>
                    <a:gd name="T67" fmla="*/ 204 h 210"/>
                    <a:gd name="T68" fmla="*/ 94 w 1676"/>
                    <a:gd name="T69" fmla="*/ 210 h 210"/>
                    <a:gd name="T70" fmla="*/ 105 w 1676"/>
                    <a:gd name="T7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6" h="210">
                      <a:moveTo>
                        <a:pt x="105" y="210"/>
                      </a:moveTo>
                      <a:lnTo>
                        <a:pt x="1571" y="210"/>
                      </a:lnTo>
                      <a:lnTo>
                        <a:pt x="1571" y="210"/>
                      </a:lnTo>
                      <a:lnTo>
                        <a:pt x="1582" y="210"/>
                      </a:lnTo>
                      <a:lnTo>
                        <a:pt x="1592" y="207"/>
                      </a:lnTo>
                      <a:lnTo>
                        <a:pt x="1602" y="204"/>
                      </a:lnTo>
                      <a:lnTo>
                        <a:pt x="1612" y="201"/>
                      </a:lnTo>
                      <a:lnTo>
                        <a:pt x="1621" y="197"/>
                      </a:lnTo>
                      <a:lnTo>
                        <a:pt x="1629" y="191"/>
                      </a:lnTo>
                      <a:lnTo>
                        <a:pt x="1638" y="185"/>
                      </a:lnTo>
                      <a:lnTo>
                        <a:pt x="1646" y="179"/>
                      </a:lnTo>
                      <a:lnTo>
                        <a:pt x="1652" y="171"/>
                      </a:lnTo>
                      <a:lnTo>
                        <a:pt x="1658" y="163"/>
                      </a:lnTo>
                      <a:lnTo>
                        <a:pt x="1663" y="155"/>
                      </a:lnTo>
                      <a:lnTo>
                        <a:pt x="1668" y="146"/>
                      </a:lnTo>
                      <a:lnTo>
                        <a:pt x="1671" y="136"/>
                      </a:lnTo>
                      <a:lnTo>
                        <a:pt x="1674" y="125"/>
                      </a:lnTo>
                      <a:lnTo>
                        <a:pt x="1675" y="115"/>
                      </a:lnTo>
                      <a:lnTo>
                        <a:pt x="1676" y="104"/>
                      </a:lnTo>
                      <a:lnTo>
                        <a:pt x="1676" y="104"/>
                      </a:lnTo>
                      <a:lnTo>
                        <a:pt x="1675" y="94"/>
                      </a:lnTo>
                      <a:lnTo>
                        <a:pt x="1674" y="84"/>
                      </a:lnTo>
                      <a:lnTo>
                        <a:pt x="1671" y="74"/>
                      </a:lnTo>
                      <a:lnTo>
                        <a:pt x="1668" y="64"/>
                      </a:lnTo>
                      <a:lnTo>
                        <a:pt x="1663" y="54"/>
                      </a:lnTo>
                      <a:lnTo>
                        <a:pt x="1658" y="46"/>
                      </a:lnTo>
                      <a:lnTo>
                        <a:pt x="1652" y="38"/>
                      </a:lnTo>
                      <a:lnTo>
                        <a:pt x="1646" y="30"/>
                      </a:lnTo>
                      <a:lnTo>
                        <a:pt x="1638" y="24"/>
                      </a:lnTo>
                      <a:lnTo>
                        <a:pt x="1629" y="18"/>
                      </a:lnTo>
                      <a:lnTo>
                        <a:pt x="1621" y="12"/>
                      </a:lnTo>
                      <a:lnTo>
                        <a:pt x="1612" y="8"/>
                      </a:lnTo>
                      <a:lnTo>
                        <a:pt x="1602" y="5"/>
                      </a:lnTo>
                      <a:lnTo>
                        <a:pt x="1592" y="2"/>
                      </a:lnTo>
                      <a:lnTo>
                        <a:pt x="1582" y="0"/>
                      </a:lnTo>
                      <a:lnTo>
                        <a:pt x="1571" y="0"/>
                      </a:lnTo>
                      <a:lnTo>
                        <a:pt x="105" y="0"/>
                      </a:lnTo>
                      <a:lnTo>
                        <a:pt x="105" y="0"/>
                      </a:lnTo>
                      <a:lnTo>
                        <a:pt x="94" y="0"/>
                      </a:lnTo>
                      <a:lnTo>
                        <a:pt x="84" y="2"/>
                      </a:lnTo>
                      <a:lnTo>
                        <a:pt x="73" y="5"/>
                      </a:lnTo>
                      <a:lnTo>
                        <a:pt x="64" y="8"/>
                      </a:lnTo>
                      <a:lnTo>
                        <a:pt x="55" y="12"/>
                      </a:lnTo>
                      <a:lnTo>
                        <a:pt x="46" y="18"/>
                      </a:lnTo>
                      <a:lnTo>
                        <a:pt x="38" y="24"/>
                      </a:lnTo>
                      <a:lnTo>
                        <a:pt x="31" y="30"/>
                      </a:lnTo>
                      <a:lnTo>
                        <a:pt x="24" y="38"/>
                      </a:lnTo>
                      <a:lnTo>
                        <a:pt x="18" y="46"/>
                      </a:lnTo>
                      <a:lnTo>
                        <a:pt x="13" y="54"/>
                      </a:lnTo>
                      <a:lnTo>
                        <a:pt x="8" y="64"/>
                      </a:lnTo>
                      <a:lnTo>
                        <a:pt x="5" y="74"/>
                      </a:lnTo>
                      <a:lnTo>
                        <a:pt x="2" y="84"/>
                      </a:lnTo>
                      <a:lnTo>
                        <a:pt x="1" y="94"/>
                      </a:lnTo>
                      <a:lnTo>
                        <a:pt x="0" y="104"/>
                      </a:lnTo>
                      <a:lnTo>
                        <a:pt x="0" y="104"/>
                      </a:lnTo>
                      <a:lnTo>
                        <a:pt x="1" y="115"/>
                      </a:lnTo>
                      <a:lnTo>
                        <a:pt x="2" y="125"/>
                      </a:lnTo>
                      <a:lnTo>
                        <a:pt x="5" y="136"/>
                      </a:lnTo>
                      <a:lnTo>
                        <a:pt x="8" y="146"/>
                      </a:lnTo>
                      <a:lnTo>
                        <a:pt x="13" y="155"/>
                      </a:lnTo>
                      <a:lnTo>
                        <a:pt x="18" y="163"/>
                      </a:lnTo>
                      <a:lnTo>
                        <a:pt x="24" y="171"/>
                      </a:lnTo>
                      <a:lnTo>
                        <a:pt x="31" y="179"/>
                      </a:lnTo>
                      <a:lnTo>
                        <a:pt x="38" y="185"/>
                      </a:lnTo>
                      <a:lnTo>
                        <a:pt x="46" y="191"/>
                      </a:lnTo>
                      <a:lnTo>
                        <a:pt x="55" y="197"/>
                      </a:lnTo>
                      <a:lnTo>
                        <a:pt x="64" y="201"/>
                      </a:lnTo>
                      <a:lnTo>
                        <a:pt x="73" y="204"/>
                      </a:lnTo>
                      <a:lnTo>
                        <a:pt x="84" y="207"/>
                      </a:lnTo>
                      <a:lnTo>
                        <a:pt x="94" y="210"/>
                      </a:lnTo>
                      <a:lnTo>
                        <a:pt x="105" y="210"/>
                      </a:lnTo>
                      <a:lnTo>
                        <a:pt x="105" y="2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29" name="Freeform 17">
                  <a:extLst>
                    <a:ext uri="{FF2B5EF4-FFF2-40B4-BE49-F238E27FC236}">
                      <a16:creationId xmlns:a16="http://schemas.microsoft.com/office/drawing/2014/main" id="{5F37205E-9B65-5884-48D8-89F467FDADE2}"/>
                    </a:ext>
                  </a:extLst>
                </p:cNvPr>
                <p:cNvSpPr>
                  <a:spLocks/>
                </p:cNvSpPr>
                <p:nvPr/>
              </p:nvSpPr>
              <p:spPr bwMode="auto">
                <a:xfrm>
                  <a:off x="3210495" y="4160671"/>
                  <a:ext cx="535971" cy="147128"/>
                </a:xfrm>
                <a:custGeom>
                  <a:avLst/>
                  <a:gdLst>
                    <a:gd name="T0" fmla="*/ 0 w 762"/>
                    <a:gd name="T1" fmla="*/ 105 h 210"/>
                    <a:gd name="T2" fmla="*/ 0 w 762"/>
                    <a:gd name="T3" fmla="*/ 105 h 210"/>
                    <a:gd name="T4" fmla="*/ 1 w 762"/>
                    <a:gd name="T5" fmla="*/ 116 h 210"/>
                    <a:gd name="T6" fmla="*/ 2 w 762"/>
                    <a:gd name="T7" fmla="*/ 126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5 h 210"/>
                    <a:gd name="T30" fmla="*/ 84 w 762"/>
                    <a:gd name="T31" fmla="*/ 208 h 210"/>
                    <a:gd name="T32" fmla="*/ 94 w 762"/>
                    <a:gd name="T33" fmla="*/ 209 h 210"/>
                    <a:gd name="T34" fmla="*/ 105 w 762"/>
                    <a:gd name="T35" fmla="*/ 210 h 210"/>
                    <a:gd name="T36" fmla="*/ 762 w 762"/>
                    <a:gd name="T37" fmla="*/ 210 h 210"/>
                    <a:gd name="T38" fmla="*/ 762 w 762"/>
                    <a:gd name="T39" fmla="*/ 0 h 210"/>
                    <a:gd name="T40" fmla="*/ 105 w 762"/>
                    <a:gd name="T41" fmla="*/ 0 h 210"/>
                    <a:gd name="T42" fmla="*/ 105 w 762"/>
                    <a:gd name="T43" fmla="*/ 0 h 210"/>
                    <a:gd name="T44" fmla="*/ 94 w 762"/>
                    <a:gd name="T45" fmla="*/ 0 h 210"/>
                    <a:gd name="T46" fmla="*/ 84 w 762"/>
                    <a:gd name="T47" fmla="*/ 2 h 210"/>
                    <a:gd name="T48" fmla="*/ 73 w 762"/>
                    <a:gd name="T49" fmla="*/ 5 h 210"/>
                    <a:gd name="T50" fmla="*/ 64 w 762"/>
                    <a:gd name="T51" fmla="*/ 9 h 210"/>
                    <a:gd name="T52" fmla="*/ 55 w 762"/>
                    <a:gd name="T53" fmla="*/ 13 h 210"/>
                    <a:gd name="T54" fmla="*/ 46 w 762"/>
                    <a:gd name="T55" fmla="*/ 18 h 210"/>
                    <a:gd name="T56" fmla="*/ 38 w 762"/>
                    <a:gd name="T57" fmla="*/ 24 h 210"/>
                    <a:gd name="T58" fmla="*/ 31 w 762"/>
                    <a:gd name="T59" fmla="*/ 31 h 210"/>
                    <a:gd name="T60" fmla="*/ 24 w 762"/>
                    <a:gd name="T61" fmla="*/ 38 h 210"/>
                    <a:gd name="T62" fmla="*/ 18 w 762"/>
                    <a:gd name="T63" fmla="*/ 46 h 210"/>
                    <a:gd name="T64" fmla="*/ 13 w 762"/>
                    <a:gd name="T65" fmla="*/ 55 h 210"/>
                    <a:gd name="T66" fmla="*/ 8 w 762"/>
                    <a:gd name="T67" fmla="*/ 64 h 210"/>
                    <a:gd name="T68" fmla="*/ 5 w 762"/>
                    <a:gd name="T69" fmla="*/ 73 h 210"/>
                    <a:gd name="T70" fmla="*/ 2 w 762"/>
                    <a:gd name="T71" fmla="*/ 84 h 210"/>
                    <a:gd name="T72" fmla="*/ 1 w 762"/>
                    <a:gd name="T73" fmla="*/ 95 h 210"/>
                    <a:gd name="T74" fmla="*/ 0 w 762"/>
                    <a:gd name="T75" fmla="*/ 105 h 210"/>
                    <a:gd name="T76" fmla="*/ 0 w 762"/>
                    <a:gd name="T77"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0">
                      <a:moveTo>
                        <a:pt x="0" y="105"/>
                      </a:moveTo>
                      <a:lnTo>
                        <a:pt x="0" y="105"/>
                      </a:lnTo>
                      <a:lnTo>
                        <a:pt x="1" y="116"/>
                      </a:lnTo>
                      <a:lnTo>
                        <a:pt x="2" y="126"/>
                      </a:lnTo>
                      <a:lnTo>
                        <a:pt x="5" y="136"/>
                      </a:lnTo>
                      <a:lnTo>
                        <a:pt x="8" y="146"/>
                      </a:lnTo>
                      <a:lnTo>
                        <a:pt x="13" y="155"/>
                      </a:lnTo>
                      <a:lnTo>
                        <a:pt x="18" y="164"/>
                      </a:lnTo>
                      <a:lnTo>
                        <a:pt x="24" y="172"/>
                      </a:lnTo>
                      <a:lnTo>
                        <a:pt x="31" y="179"/>
                      </a:lnTo>
                      <a:lnTo>
                        <a:pt x="38" y="186"/>
                      </a:lnTo>
                      <a:lnTo>
                        <a:pt x="46" y="192"/>
                      </a:lnTo>
                      <a:lnTo>
                        <a:pt x="55" y="197"/>
                      </a:lnTo>
                      <a:lnTo>
                        <a:pt x="64" y="202"/>
                      </a:lnTo>
                      <a:lnTo>
                        <a:pt x="73" y="205"/>
                      </a:lnTo>
                      <a:lnTo>
                        <a:pt x="84" y="208"/>
                      </a:lnTo>
                      <a:lnTo>
                        <a:pt x="94" y="209"/>
                      </a:lnTo>
                      <a:lnTo>
                        <a:pt x="105" y="210"/>
                      </a:lnTo>
                      <a:lnTo>
                        <a:pt x="762" y="210"/>
                      </a:lnTo>
                      <a:lnTo>
                        <a:pt x="762" y="0"/>
                      </a:lnTo>
                      <a:lnTo>
                        <a:pt x="105" y="0"/>
                      </a:lnTo>
                      <a:lnTo>
                        <a:pt x="105" y="0"/>
                      </a:lnTo>
                      <a:lnTo>
                        <a:pt x="94" y="0"/>
                      </a:lnTo>
                      <a:lnTo>
                        <a:pt x="84" y="2"/>
                      </a:lnTo>
                      <a:lnTo>
                        <a:pt x="73" y="5"/>
                      </a:lnTo>
                      <a:lnTo>
                        <a:pt x="64" y="9"/>
                      </a:lnTo>
                      <a:lnTo>
                        <a:pt x="55" y="13"/>
                      </a:lnTo>
                      <a:lnTo>
                        <a:pt x="46" y="18"/>
                      </a:lnTo>
                      <a:lnTo>
                        <a:pt x="38" y="24"/>
                      </a:lnTo>
                      <a:lnTo>
                        <a:pt x="31" y="31"/>
                      </a:lnTo>
                      <a:lnTo>
                        <a:pt x="24" y="38"/>
                      </a:lnTo>
                      <a:lnTo>
                        <a:pt x="18" y="46"/>
                      </a:lnTo>
                      <a:lnTo>
                        <a:pt x="13" y="55"/>
                      </a:lnTo>
                      <a:lnTo>
                        <a:pt x="8" y="64"/>
                      </a:lnTo>
                      <a:lnTo>
                        <a:pt x="5" y="73"/>
                      </a:lnTo>
                      <a:lnTo>
                        <a:pt x="2" y="84"/>
                      </a:lnTo>
                      <a:lnTo>
                        <a:pt x="1" y="95"/>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0" name="Freeform 18">
                  <a:extLst>
                    <a:ext uri="{FF2B5EF4-FFF2-40B4-BE49-F238E27FC236}">
                      <a16:creationId xmlns:a16="http://schemas.microsoft.com/office/drawing/2014/main" id="{BB44282D-457A-91D4-FA8A-DFEA7CF51DFF}"/>
                    </a:ext>
                  </a:extLst>
                </p:cNvPr>
                <p:cNvSpPr>
                  <a:spLocks/>
                </p:cNvSpPr>
                <p:nvPr/>
              </p:nvSpPr>
              <p:spPr bwMode="auto">
                <a:xfrm>
                  <a:off x="3210495" y="4444415"/>
                  <a:ext cx="535971" cy="147128"/>
                </a:xfrm>
                <a:custGeom>
                  <a:avLst/>
                  <a:gdLst>
                    <a:gd name="T0" fmla="*/ 0 w 762"/>
                    <a:gd name="T1" fmla="*/ 105 h 210"/>
                    <a:gd name="T2" fmla="*/ 0 w 762"/>
                    <a:gd name="T3" fmla="*/ 105 h 210"/>
                    <a:gd name="T4" fmla="*/ 1 w 762"/>
                    <a:gd name="T5" fmla="*/ 115 h 210"/>
                    <a:gd name="T6" fmla="*/ 2 w 762"/>
                    <a:gd name="T7" fmla="*/ 127 h 210"/>
                    <a:gd name="T8" fmla="*/ 5 w 762"/>
                    <a:gd name="T9" fmla="*/ 136 h 210"/>
                    <a:gd name="T10" fmla="*/ 8 w 762"/>
                    <a:gd name="T11" fmla="*/ 146 h 210"/>
                    <a:gd name="T12" fmla="*/ 13 w 762"/>
                    <a:gd name="T13" fmla="*/ 155 h 210"/>
                    <a:gd name="T14" fmla="*/ 18 w 762"/>
                    <a:gd name="T15" fmla="*/ 164 h 210"/>
                    <a:gd name="T16" fmla="*/ 24 w 762"/>
                    <a:gd name="T17" fmla="*/ 172 h 210"/>
                    <a:gd name="T18" fmla="*/ 31 w 762"/>
                    <a:gd name="T19" fmla="*/ 179 h 210"/>
                    <a:gd name="T20" fmla="*/ 38 w 762"/>
                    <a:gd name="T21" fmla="*/ 186 h 210"/>
                    <a:gd name="T22" fmla="*/ 46 w 762"/>
                    <a:gd name="T23" fmla="*/ 192 h 210"/>
                    <a:gd name="T24" fmla="*/ 55 w 762"/>
                    <a:gd name="T25" fmla="*/ 197 h 210"/>
                    <a:gd name="T26" fmla="*/ 64 w 762"/>
                    <a:gd name="T27" fmla="*/ 202 h 210"/>
                    <a:gd name="T28" fmla="*/ 73 w 762"/>
                    <a:gd name="T29" fmla="*/ 206 h 210"/>
                    <a:gd name="T30" fmla="*/ 84 w 762"/>
                    <a:gd name="T31" fmla="*/ 208 h 210"/>
                    <a:gd name="T32" fmla="*/ 94 w 762"/>
                    <a:gd name="T33" fmla="*/ 210 h 210"/>
                    <a:gd name="T34" fmla="*/ 105 w 762"/>
                    <a:gd name="T35" fmla="*/ 210 h 210"/>
                    <a:gd name="T36" fmla="*/ 762 w 762"/>
                    <a:gd name="T37" fmla="*/ 210 h 210"/>
                    <a:gd name="T38" fmla="*/ 762 w 762"/>
                    <a:gd name="T39" fmla="*/ 210 h 210"/>
                    <a:gd name="T40" fmla="*/ 762 w 762"/>
                    <a:gd name="T41" fmla="*/ 0 h 210"/>
                    <a:gd name="T42" fmla="*/ 105 w 762"/>
                    <a:gd name="T43" fmla="*/ 0 h 210"/>
                    <a:gd name="T44" fmla="*/ 105 w 762"/>
                    <a:gd name="T45" fmla="*/ 0 h 210"/>
                    <a:gd name="T46" fmla="*/ 94 w 762"/>
                    <a:gd name="T47" fmla="*/ 1 h 210"/>
                    <a:gd name="T48" fmla="*/ 84 w 762"/>
                    <a:gd name="T49" fmla="*/ 2 h 210"/>
                    <a:gd name="T50" fmla="*/ 73 w 762"/>
                    <a:gd name="T51" fmla="*/ 5 h 210"/>
                    <a:gd name="T52" fmla="*/ 64 w 762"/>
                    <a:gd name="T53" fmla="*/ 8 h 210"/>
                    <a:gd name="T54" fmla="*/ 55 w 762"/>
                    <a:gd name="T55" fmla="*/ 13 h 210"/>
                    <a:gd name="T56" fmla="*/ 46 w 762"/>
                    <a:gd name="T57" fmla="*/ 18 h 210"/>
                    <a:gd name="T58" fmla="*/ 38 w 762"/>
                    <a:gd name="T59" fmla="*/ 24 h 210"/>
                    <a:gd name="T60" fmla="*/ 31 w 762"/>
                    <a:gd name="T61" fmla="*/ 30 h 210"/>
                    <a:gd name="T62" fmla="*/ 24 w 762"/>
                    <a:gd name="T63" fmla="*/ 38 h 210"/>
                    <a:gd name="T64" fmla="*/ 18 w 762"/>
                    <a:gd name="T65" fmla="*/ 46 h 210"/>
                    <a:gd name="T66" fmla="*/ 13 w 762"/>
                    <a:gd name="T67" fmla="*/ 55 h 210"/>
                    <a:gd name="T68" fmla="*/ 8 w 762"/>
                    <a:gd name="T69" fmla="*/ 64 h 210"/>
                    <a:gd name="T70" fmla="*/ 5 w 762"/>
                    <a:gd name="T71" fmla="*/ 74 h 210"/>
                    <a:gd name="T72" fmla="*/ 2 w 762"/>
                    <a:gd name="T73" fmla="*/ 84 h 210"/>
                    <a:gd name="T74" fmla="*/ 1 w 762"/>
                    <a:gd name="T75" fmla="*/ 94 h 210"/>
                    <a:gd name="T76" fmla="*/ 0 w 762"/>
                    <a:gd name="T77" fmla="*/ 105 h 210"/>
                    <a:gd name="T78" fmla="*/ 0 w 762"/>
                    <a:gd name="T7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210">
                      <a:moveTo>
                        <a:pt x="0" y="105"/>
                      </a:moveTo>
                      <a:lnTo>
                        <a:pt x="0" y="105"/>
                      </a:lnTo>
                      <a:lnTo>
                        <a:pt x="1" y="115"/>
                      </a:lnTo>
                      <a:lnTo>
                        <a:pt x="2" y="127"/>
                      </a:lnTo>
                      <a:lnTo>
                        <a:pt x="5" y="136"/>
                      </a:lnTo>
                      <a:lnTo>
                        <a:pt x="8" y="146"/>
                      </a:lnTo>
                      <a:lnTo>
                        <a:pt x="13" y="155"/>
                      </a:lnTo>
                      <a:lnTo>
                        <a:pt x="18" y="164"/>
                      </a:lnTo>
                      <a:lnTo>
                        <a:pt x="24" y="172"/>
                      </a:lnTo>
                      <a:lnTo>
                        <a:pt x="31" y="179"/>
                      </a:lnTo>
                      <a:lnTo>
                        <a:pt x="38" y="186"/>
                      </a:lnTo>
                      <a:lnTo>
                        <a:pt x="46" y="192"/>
                      </a:lnTo>
                      <a:lnTo>
                        <a:pt x="55" y="197"/>
                      </a:lnTo>
                      <a:lnTo>
                        <a:pt x="64" y="202"/>
                      </a:lnTo>
                      <a:lnTo>
                        <a:pt x="73" y="206"/>
                      </a:lnTo>
                      <a:lnTo>
                        <a:pt x="84" y="208"/>
                      </a:lnTo>
                      <a:lnTo>
                        <a:pt x="94" y="210"/>
                      </a:lnTo>
                      <a:lnTo>
                        <a:pt x="105" y="210"/>
                      </a:lnTo>
                      <a:lnTo>
                        <a:pt x="762" y="210"/>
                      </a:lnTo>
                      <a:lnTo>
                        <a:pt x="762" y="210"/>
                      </a:lnTo>
                      <a:lnTo>
                        <a:pt x="762" y="0"/>
                      </a:lnTo>
                      <a:lnTo>
                        <a:pt x="105" y="0"/>
                      </a:lnTo>
                      <a:lnTo>
                        <a:pt x="105" y="0"/>
                      </a:lnTo>
                      <a:lnTo>
                        <a:pt x="94" y="1"/>
                      </a:lnTo>
                      <a:lnTo>
                        <a:pt x="84" y="2"/>
                      </a:lnTo>
                      <a:lnTo>
                        <a:pt x="73" y="5"/>
                      </a:lnTo>
                      <a:lnTo>
                        <a:pt x="64" y="8"/>
                      </a:lnTo>
                      <a:lnTo>
                        <a:pt x="55" y="13"/>
                      </a:lnTo>
                      <a:lnTo>
                        <a:pt x="46" y="18"/>
                      </a:lnTo>
                      <a:lnTo>
                        <a:pt x="38" y="24"/>
                      </a:lnTo>
                      <a:lnTo>
                        <a:pt x="31" y="30"/>
                      </a:lnTo>
                      <a:lnTo>
                        <a:pt x="24" y="38"/>
                      </a:lnTo>
                      <a:lnTo>
                        <a:pt x="18" y="46"/>
                      </a:lnTo>
                      <a:lnTo>
                        <a:pt x="13" y="55"/>
                      </a:lnTo>
                      <a:lnTo>
                        <a:pt x="8" y="64"/>
                      </a:lnTo>
                      <a:lnTo>
                        <a:pt x="5" y="74"/>
                      </a:lnTo>
                      <a:lnTo>
                        <a:pt x="2" y="84"/>
                      </a:lnTo>
                      <a:lnTo>
                        <a:pt x="1" y="94"/>
                      </a:lnTo>
                      <a:lnTo>
                        <a:pt x="0" y="105"/>
                      </a:lnTo>
                      <a:lnTo>
                        <a:pt x="0" y="10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1" name="Freeform 19">
                  <a:extLst>
                    <a:ext uri="{FF2B5EF4-FFF2-40B4-BE49-F238E27FC236}">
                      <a16:creationId xmlns:a16="http://schemas.microsoft.com/office/drawing/2014/main" id="{A8468BC9-48AA-8EA6-2529-C84379E6AAE4}"/>
                    </a:ext>
                  </a:extLst>
                </p:cNvPr>
                <p:cNvSpPr>
                  <a:spLocks/>
                </p:cNvSpPr>
                <p:nvPr/>
              </p:nvSpPr>
              <p:spPr bwMode="auto">
                <a:xfrm>
                  <a:off x="3851558" y="3288406"/>
                  <a:ext cx="535971" cy="147128"/>
                </a:xfrm>
                <a:custGeom>
                  <a:avLst/>
                  <a:gdLst>
                    <a:gd name="T0" fmla="*/ 657 w 762"/>
                    <a:gd name="T1" fmla="*/ 0 h 211"/>
                    <a:gd name="T2" fmla="*/ 0 w 762"/>
                    <a:gd name="T3" fmla="*/ 0 h 211"/>
                    <a:gd name="T4" fmla="*/ 0 w 762"/>
                    <a:gd name="T5" fmla="*/ 211 h 211"/>
                    <a:gd name="T6" fmla="*/ 657 w 762"/>
                    <a:gd name="T7" fmla="*/ 211 h 211"/>
                    <a:gd name="T8" fmla="*/ 657 w 762"/>
                    <a:gd name="T9" fmla="*/ 211 h 211"/>
                    <a:gd name="T10" fmla="*/ 668 w 762"/>
                    <a:gd name="T11" fmla="*/ 210 h 211"/>
                    <a:gd name="T12" fmla="*/ 678 w 762"/>
                    <a:gd name="T13" fmla="*/ 208 h 211"/>
                    <a:gd name="T14" fmla="*/ 688 w 762"/>
                    <a:gd name="T15" fmla="*/ 206 h 211"/>
                    <a:gd name="T16" fmla="*/ 698 w 762"/>
                    <a:gd name="T17" fmla="*/ 202 h 211"/>
                    <a:gd name="T18" fmla="*/ 707 w 762"/>
                    <a:gd name="T19" fmla="*/ 198 h 211"/>
                    <a:gd name="T20" fmla="*/ 715 w 762"/>
                    <a:gd name="T21" fmla="*/ 193 h 211"/>
                    <a:gd name="T22" fmla="*/ 724 w 762"/>
                    <a:gd name="T23" fmla="*/ 187 h 211"/>
                    <a:gd name="T24" fmla="*/ 732 w 762"/>
                    <a:gd name="T25" fmla="*/ 180 h 211"/>
                    <a:gd name="T26" fmla="*/ 738 w 762"/>
                    <a:gd name="T27" fmla="*/ 172 h 211"/>
                    <a:gd name="T28" fmla="*/ 744 w 762"/>
                    <a:gd name="T29" fmla="*/ 164 h 211"/>
                    <a:gd name="T30" fmla="*/ 749 w 762"/>
                    <a:gd name="T31" fmla="*/ 155 h 211"/>
                    <a:gd name="T32" fmla="*/ 754 w 762"/>
                    <a:gd name="T33" fmla="*/ 146 h 211"/>
                    <a:gd name="T34" fmla="*/ 757 w 762"/>
                    <a:gd name="T35" fmla="*/ 137 h 211"/>
                    <a:gd name="T36" fmla="*/ 760 w 762"/>
                    <a:gd name="T37" fmla="*/ 127 h 211"/>
                    <a:gd name="T38" fmla="*/ 761 w 762"/>
                    <a:gd name="T39" fmla="*/ 117 h 211"/>
                    <a:gd name="T40" fmla="*/ 762 w 762"/>
                    <a:gd name="T41" fmla="*/ 106 h 211"/>
                    <a:gd name="T42" fmla="*/ 762 w 762"/>
                    <a:gd name="T43" fmla="*/ 106 h 211"/>
                    <a:gd name="T44" fmla="*/ 761 w 762"/>
                    <a:gd name="T45" fmla="*/ 94 h 211"/>
                    <a:gd name="T46" fmla="*/ 760 w 762"/>
                    <a:gd name="T47" fmla="*/ 84 h 211"/>
                    <a:gd name="T48" fmla="*/ 757 w 762"/>
                    <a:gd name="T49" fmla="*/ 74 h 211"/>
                    <a:gd name="T50" fmla="*/ 754 w 762"/>
                    <a:gd name="T51" fmla="*/ 65 h 211"/>
                    <a:gd name="T52" fmla="*/ 749 w 762"/>
                    <a:gd name="T53" fmla="*/ 56 h 211"/>
                    <a:gd name="T54" fmla="*/ 744 w 762"/>
                    <a:gd name="T55" fmla="*/ 47 h 211"/>
                    <a:gd name="T56" fmla="*/ 738 w 762"/>
                    <a:gd name="T57" fmla="*/ 39 h 211"/>
                    <a:gd name="T58" fmla="*/ 732 w 762"/>
                    <a:gd name="T59" fmla="*/ 32 h 211"/>
                    <a:gd name="T60" fmla="*/ 724 w 762"/>
                    <a:gd name="T61" fmla="*/ 24 h 211"/>
                    <a:gd name="T62" fmla="*/ 715 w 762"/>
                    <a:gd name="T63" fmla="*/ 18 h 211"/>
                    <a:gd name="T64" fmla="*/ 707 w 762"/>
                    <a:gd name="T65" fmla="*/ 13 h 211"/>
                    <a:gd name="T66" fmla="*/ 698 w 762"/>
                    <a:gd name="T67" fmla="*/ 8 h 211"/>
                    <a:gd name="T68" fmla="*/ 688 w 762"/>
                    <a:gd name="T69" fmla="*/ 5 h 211"/>
                    <a:gd name="T70" fmla="*/ 678 w 762"/>
                    <a:gd name="T71" fmla="*/ 2 h 211"/>
                    <a:gd name="T72" fmla="*/ 668 w 762"/>
                    <a:gd name="T73" fmla="*/ 1 h 211"/>
                    <a:gd name="T74" fmla="*/ 657 w 762"/>
                    <a:gd name="T75" fmla="*/ 0 h 211"/>
                    <a:gd name="T76" fmla="*/ 657 w 762"/>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11">
                      <a:moveTo>
                        <a:pt x="657" y="0"/>
                      </a:moveTo>
                      <a:lnTo>
                        <a:pt x="0" y="0"/>
                      </a:lnTo>
                      <a:lnTo>
                        <a:pt x="0" y="211"/>
                      </a:lnTo>
                      <a:lnTo>
                        <a:pt x="657" y="211"/>
                      </a:lnTo>
                      <a:lnTo>
                        <a:pt x="657" y="211"/>
                      </a:lnTo>
                      <a:lnTo>
                        <a:pt x="668" y="210"/>
                      </a:lnTo>
                      <a:lnTo>
                        <a:pt x="678" y="208"/>
                      </a:lnTo>
                      <a:lnTo>
                        <a:pt x="688" y="206"/>
                      </a:lnTo>
                      <a:lnTo>
                        <a:pt x="698" y="202"/>
                      </a:lnTo>
                      <a:lnTo>
                        <a:pt x="707" y="198"/>
                      </a:lnTo>
                      <a:lnTo>
                        <a:pt x="715" y="193"/>
                      </a:lnTo>
                      <a:lnTo>
                        <a:pt x="724" y="187"/>
                      </a:lnTo>
                      <a:lnTo>
                        <a:pt x="732" y="180"/>
                      </a:lnTo>
                      <a:lnTo>
                        <a:pt x="738" y="172"/>
                      </a:lnTo>
                      <a:lnTo>
                        <a:pt x="744" y="164"/>
                      </a:lnTo>
                      <a:lnTo>
                        <a:pt x="749" y="155"/>
                      </a:lnTo>
                      <a:lnTo>
                        <a:pt x="754" y="146"/>
                      </a:lnTo>
                      <a:lnTo>
                        <a:pt x="757" y="137"/>
                      </a:lnTo>
                      <a:lnTo>
                        <a:pt x="760" y="127"/>
                      </a:lnTo>
                      <a:lnTo>
                        <a:pt x="761" y="117"/>
                      </a:lnTo>
                      <a:lnTo>
                        <a:pt x="762" y="106"/>
                      </a:lnTo>
                      <a:lnTo>
                        <a:pt x="762" y="106"/>
                      </a:lnTo>
                      <a:lnTo>
                        <a:pt x="761" y="94"/>
                      </a:lnTo>
                      <a:lnTo>
                        <a:pt x="760" y="84"/>
                      </a:lnTo>
                      <a:lnTo>
                        <a:pt x="757" y="74"/>
                      </a:lnTo>
                      <a:lnTo>
                        <a:pt x="754" y="65"/>
                      </a:lnTo>
                      <a:lnTo>
                        <a:pt x="749" y="56"/>
                      </a:lnTo>
                      <a:lnTo>
                        <a:pt x="744" y="47"/>
                      </a:lnTo>
                      <a:lnTo>
                        <a:pt x="738" y="39"/>
                      </a:lnTo>
                      <a:lnTo>
                        <a:pt x="732" y="32"/>
                      </a:lnTo>
                      <a:lnTo>
                        <a:pt x="724" y="24"/>
                      </a:lnTo>
                      <a:lnTo>
                        <a:pt x="715" y="18"/>
                      </a:lnTo>
                      <a:lnTo>
                        <a:pt x="707" y="13"/>
                      </a:lnTo>
                      <a:lnTo>
                        <a:pt x="698" y="8"/>
                      </a:lnTo>
                      <a:lnTo>
                        <a:pt x="688" y="5"/>
                      </a:lnTo>
                      <a:lnTo>
                        <a:pt x="678" y="2"/>
                      </a:lnTo>
                      <a:lnTo>
                        <a:pt x="668" y="1"/>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2" name="Freeform 20">
                  <a:extLst>
                    <a:ext uri="{FF2B5EF4-FFF2-40B4-BE49-F238E27FC236}">
                      <a16:creationId xmlns:a16="http://schemas.microsoft.com/office/drawing/2014/main" id="{7CF44FBF-5DB1-9E63-9493-CA47B1938C7C}"/>
                    </a:ext>
                  </a:extLst>
                </p:cNvPr>
                <p:cNvSpPr>
                  <a:spLocks/>
                </p:cNvSpPr>
                <p:nvPr/>
              </p:nvSpPr>
              <p:spPr bwMode="auto">
                <a:xfrm>
                  <a:off x="3851558" y="3582663"/>
                  <a:ext cx="535971" cy="147128"/>
                </a:xfrm>
                <a:custGeom>
                  <a:avLst/>
                  <a:gdLst>
                    <a:gd name="T0" fmla="*/ 657 w 762"/>
                    <a:gd name="T1" fmla="*/ 0 h 209"/>
                    <a:gd name="T2" fmla="*/ 0 w 762"/>
                    <a:gd name="T3" fmla="*/ 0 h 209"/>
                    <a:gd name="T4" fmla="*/ 0 w 762"/>
                    <a:gd name="T5" fmla="*/ 209 h 209"/>
                    <a:gd name="T6" fmla="*/ 657 w 762"/>
                    <a:gd name="T7" fmla="*/ 209 h 209"/>
                    <a:gd name="T8" fmla="*/ 657 w 762"/>
                    <a:gd name="T9" fmla="*/ 209 h 209"/>
                    <a:gd name="T10" fmla="*/ 668 w 762"/>
                    <a:gd name="T11" fmla="*/ 208 h 209"/>
                    <a:gd name="T12" fmla="*/ 678 w 762"/>
                    <a:gd name="T13" fmla="*/ 207 h 209"/>
                    <a:gd name="T14" fmla="*/ 688 w 762"/>
                    <a:gd name="T15" fmla="*/ 204 h 209"/>
                    <a:gd name="T16" fmla="*/ 698 w 762"/>
                    <a:gd name="T17" fmla="*/ 201 h 209"/>
                    <a:gd name="T18" fmla="*/ 707 w 762"/>
                    <a:gd name="T19" fmla="*/ 196 h 209"/>
                    <a:gd name="T20" fmla="*/ 715 w 762"/>
                    <a:gd name="T21" fmla="*/ 191 h 209"/>
                    <a:gd name="T22" fmla="*/ 724 w 762"/>
                    <a:gd name="T23" fmla="*/ 185 h 209"/>
                    <a:gd name="T24" fmla="*/ 732 w 762"/>
                    <a:gd name="T25" fmla="*/ 179 h 209"/>
                    <a:gd name="T26" fmla="*/ 738 w 762"/>
                    <a:gd name="T27" fmla="*/ 171 h 209"/>
                    <a:gd name="T28" fmla="*/ 744 w 762"/>
                    <a:gd name="T29" fmla="*/ 163 h 209"/>
                    <a:gd name="T30" fmla="*/ 749 w 762"/>
                    <a:gd name="T31" fmla="*/ 155 h 209"/>
                    <a:gd name="T32" fmla="*/ 754 w 762"/>
                    <a:gd name="T33" fmla="*/ 146 h 209"/>
                    <a:gd name="T34" fmla="*/ 757 w 762"/>
                    <a:gd name="T35" fmla="*/ 135 h 209"/>
                    <a:gd name="T36" fmla="*/ 760 w 762"/>
                    <a:gd name="T37" fmla="*/ 125 h 209"/>
                    <a:gd name="T38" fmla="*/ 761 w 762"/>
                    <a:gd name="T39" fmla="*/ 115 h 209"/>
                    <a:gd name="T40" fmla="*/ 762 w 762"/>
                    <a:gd name="T41" fmla="*/ 104 h 209"/>
                    <a:gd name="T42" fmla="*/ 762 w 762"/>
                    <a:gd name="T43" fmla="*/ 104 h 209"/>
                    <a:gd name="T44" fmla="*/ 761 w 762"/>
                    <a:gd name="T45" fmla="*/ 94 h 209"/>
                    <a:gd name="T46" fmla="*/ 760 w 762"/>
                    <a:gd name="T47" fmla="*/ 83 h 209"/>
                    <a:gd name="T48" fmla="*/ 757 w 762"/>
                    <a:gd name="T49" fmla="*/ 74 h 209"/>
                    <a:gd name="T50" fmla="*/ 754 w 762"/>
                    <a:gd name="T51" fmla="*/ 63 h 209"/>
                    <a:gd name="T52" fmla="*/ 749 w 762"/>
                    <a:gd name="T53" fmla="*/ 54 h 209"/>
                    <a:gd name="T54" fmla="*/ 744 w 762"/>
                    <a:gd name="T55" fmla="*/ 45 h 209"/>
                    <a:gd name="T56" fmla="*/ 738 w 762"/>
                    <a:gd name="T57" fmla="*/ 37 h 209"/>
                    <a:gd name="T58" fmla="*/ 732 w 762"/>
                    <a:gd name="T59" fmla="*/ 30 h 209"/>
                    <a:gd name="T60" fmla="*/ 724 w 762"/>
                    <a:gd name="T61" fmla="*/ 23 h 209"/>
                    <a:gd name="T62" fmla="*/ 715 w 762"/>
                    <a:gd name="T63" fmla="*/ 17 h 209"/>
                    <a:gd name="T64" fmla="*/ 707 w 762"/>
                    <a:gd name="T65" fmla="*/ 12 h 209"/>
                    <a:gd name="T66" fmla="*/ 698 w 762"/>
                    <a:gd name="T67" fmla="*/ 8 h 209"/>
                    <a:gd name="T68" fmla="*/ 688 w 762"/>
                    <a:gd name="T69" fmla="*/ 4 h 209"/>
                    <a:gd name="T70" fmla="*/ 678 w 762"/>
                    <a:gd name="T71" fmla="*/ 2 h 209"/>
                    <a:gd name="T72" fmla="*/ 668 w 762"/>
                    <a:gd name="T73" fmla="*/ 0 h 209"/>
                    <a:gd name="T74" fmla="*/ 657 w 762"/>
                    <a:gd name="T75" fmla="*/ 0 h 209"/>
                    <a:gd name="T76" fmla="*/ 657 w 762"/>
                    <a:gd name="T7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2" h="209">
                      <a:moveTo>
                        <a:pt x="657" y="0"/>
                      </a:moveTo>
                      <a:lnTo>
                        <a:pt x="0" y="0"/>
                      </a:lnTo>
                      <a:lnTo>
                        <a:pt x="0" y="209"/>
                      </a:lnTo>
                      <a:lnTo>
                        <a:pt x="657" y="209"/>
                      </a:lnTo>
                      <a:lnTo>
                        <a:pt x="657" y="209"/>
                      </a:lnTo>
                      <a:lnTo>
                        <a:pt x="668" y="208"/>
                      </a:lnTo>
                      <a:lnTo>
                        <a:pt x="678" y="207"/>
                      </a:lnTo>
                      <a:lnTo>
                        <a:pt x="688" y="204"/>
                      </a:lnTo>
                      <a:lnTo>
                        <a:pt x="698" y="201"/>
                      </a:lnTo>
                      <a:lnTo>
                        <a:pt x="707" y="196"/>
                      </a:lnTo>
                      <a:lnTo>
                        <a:pt x="715" y="191"/>
                      </a:lnTo>
                      <a:lnTo>
                        <a:pt x="724" y="185"/>
                      </a:lnTo>
                      <a:lnTo>
                        <a:pt x="732" y="179"/>
                      </a:lnTo>
                      <a:lnTo>
                        <a:pt x="738" y="171"/>
                      </a:lnTo>
                      <a:lnTo>
                        <a:pt x="744" y="163"/>
                      </a:lnTo>
                      <a:lnTo>
                        <a:pt x="749" y="155"/>
                      </a:lnTo>
                      <a:lnTo>
                        <a:pt x="754" y="146"/>
                      </a:lnTo>
                      <a:lnTo>
                        <a:pt x="757" y="135"/>
                      </a:lnTo>
                      <a:lnTo>
                        <a:pt x="760" y="125"/>
                      </a:lnTo>
                      <a:lnTo>
                        <a:pt x="761" y="115"/>
                      </a:lnTo>
                      <a:lnTo>
                        <a:pt x="762" y="104"/>
                      </a:lnTo>
                      <a:lnTo>
                        <a:pt x="762" y="104"/>
                      </a:lnTo>
                      <a:lnTo>
                        <a:pt x="761" y="94"/>
                      </a:lnTo>
                      <a:lnTo>
                        <a:pt x="760" y="83"/>
                      </a:lnTo>
                      <a:lnTo>
                        <a:pt x="757" y="74"/>
                      </a:lnTo>
                      <a:lnTo>
                        <a:pt x="754" y="63"/>
                      </a:lnTo>
                      <a:lnTo>
                        <a:pt x="749" y="54"/>
                      </a:lnTo>
                      <a:lnTo>
                        <a:pt x="744" y="45"/>
                      </a:lnTo>
                      <a:lnTo>
                        <a:pt x="738" y="37"/>
                      </a:lnTo>
                      <a:lnTo>
                        <a:pt x="732" y="30"/>
                      </a:lnTo>
                      <a:lnTo>
                        <a:pt x="724" y="23"/>
                      </a:lnTo>
                      <a:lnTo>
                        <a:pt x="715" y="17"/>
                      </a:lnTo>
                      <a:lnTo>
                        <a:pt x="707" y="12"/>
                      </a:lnTo>
                      <a:lnTo>
                        <a:pt x="698" y="8"/>
                      </a:lnTo>
                      <a:lnTo>
                        <a:pt x="688" y="4"/>
                      </a:lnTo>
                      <a:lnTo>
                        <a:pt x="678" y="2"/>
                      </a:lnTo>
                      <a:lnTo>
                        <a:pt x="668" y="0"/>
                      </a:lnTo>
                      <a:lnTo>
                        <a:pt x="657" y="0"/>
                      </a:lnTo>
                      <a:lnTo>
                        <a:pt x="65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3" name="Freeform 21">
                  <a:extLst>
                    <a:ext uri="{FF2B5EF4-FFF2-40B4-BE49-F238E27FC236}">
                      <a16:creationId xmlns:a16="http://schemas.microsoft.com/office/drawing/2014/main" id="{6646EF36-3BE9-1921-2C8D-65DC23173791}"/>
                    </a:ext>
                  </a:extLst>
                </p:cNvPr>
                <p:cNvSpPr>
                  <a:spLocks/>
                </p:cNvSpPr>
                <p:nvPr/>
              </p:nvSpPr>
              <p:spPr bwMode="auto">
                <a:xfrm>
                  <a:off x="3252532" y="3288406"/>
                  <a:ext cx="483422" cy="441385"/>
                </a:xfrm>
                <a:custGeom>
                  <a:avLst/>
                  <a:gdLst>
                    <a:gd name="T0" fmla="*/ 0 w 698"/>
                    <a:gd name="T1" fmla="*/ 0 h 624"/>
                    <a:gd name="T2" fmla="*/ 0 w 698"/>
                    <a:gd name="T3" fmla="*/ 624 h 624"/>
                    <a:gd name="T4" fmla="*/ 698 w 698"/>
                    <a:gd name="T5" fmla="*/ 624 h 624"/>
                    <a:gd name="T6" fmla="*/ 698 w 698"/>
                    <a:gd name="T7" fmla="*/ 0 h 624"/>
                    <a:gd name="T8" fmla="*/ 49 w 698"/>
                    <a:gd name="T9" fmla="*/ 0 h 624"/>
                    <a:gd name="T10" fmla="*/ 0 w 698"/>
                    <a:gd name="T11" fmla="*/ 0 h 624"/>
                  </a:gdLst>
                  <a:ahLst/>
                  <a:cxnLst>
                    <a:cxn ang="0">
                      <a:pos x="T0" y="T1"/>
                    </a:cxn>
                    <a:cxn ang="0">
                      <a:pos x="T2" y="T3"/>
                    </a:cxn>
                    <a:cxn ang="0">
                      <a:pos x="T4" y="T5"/>
                    </a:cxn>
                    <a:cxn ang="0">
                      <a:pos x="T6" y="T7"/>
                    </a:cxn>
                    <a:cxn ang="0">
                      <a:pos x="T8" y="T9"/>
                    </a:cxn>
                    <a:cxn ang="0">
                      <a:pos x="T10" y="T11"/>
                    </a:cxn>
                  </a:cxnLst>
                  <a:rect l="0" t="0" r="r" b="b"/>
                  <a:pathLst>
                    <a:path w="698" h="624">
                      <a:moveTo>
                        <a:pt x="0" y="0"/>
                      </a:moveTo>
                      <a:lnTo>
                        <a:pt x="0" y="624"/>
                      </a:lnTo>
                      <a:lnTo>
                        <a:pt x="698" y="624"/>
                      </a:lnTo>
                      <a:lnTo>
                        <a:pt x="698" y="0"/>
                      </a:lnTo>
                      <a:lnTo>
                        <a:pt x="49"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34" name="Freeform 22">
                  <a:extLst>
                    <a:ext uri="{FF2B5EF4-FFF2-40B4-BE49-F238E27FC236}">
                      <a16:creationId xmlns:a16="http://schemas.microsoft.com/office/drawing/2014/main" id="{112B6371-87CF-0C7D-E7F9-4415040F3FD6}"/>
                    </a:ext>
                  </a:extLst>
                </p:cNvPr>
                <p:cNvSpPr>
                  <a:spLocks/>
                </p:cNvSpPr>
                <p:nvPr/>
              </p:nvSpPr>
              <p:spPr bwMode="auto">
                <a:xfrm>
                  <a:off x="3851558" y="4160671"/>
                  <a:ext cx="493934" cy="430879"/>
                </a:xfrm>
                <a:custGeom>
                  <a:avLst/>
                  <a:gdLst>
                    <a:gd name="T0" fmla="*/ 0 w 696"/>
                    <a:gd name="T1" fmla="*/ 0 h 624"/>
                    <a:gd name="T2" fmla="*/ 0 w 696"/>
                    <a:gd name="T3" fmla="*/ 624 h 624"/>
                    <a:gd name="T4" fmla="*/ 696 w 696"/>
                    <a:gd name="T5" fmla="*/ 624 h 624"/>
                    <a:gd name="T6" fmla="*/ 696 w 696"/>
                    <a:gd name="T7" fmla="*/ 0 h 624"/>
                    <a:gd name="T8" fmla="*/ 648 w 696"/>
                    <a:gd name="T9" fmla="*/ 0 h 624"/>
                    <a:gd name="T10" fmla="*/ 0 w 696"/>
                    <a:gd name="T11" fmla="*/ 0 h 624"/>
                  </a:gdLst>
                  <a:ahLst/>
                  <a:cxnLst>
                    <a:cxn ang="0">
                      <a:pos x="T0" y="T1"/>
                    </a:cxn>
                    <a:cxn ang="0">
                      <a:pos x="T2" y="T3"/>
                    </a:cxn>
                    <a:cxn ang="0">
                      <a:pos x="T4" y="T5"/>
                    </a:cxn>
                    <a:cxn ang="0">
                      <a:pos x="T6" y="T7"/>
                    </a:cxn>
                    <a:cxn ang="0">
                      <a:pos x="T8" y="T9"/>
                    </a:cxn>
                    <a:cxn ang="0">
                      <a:pos x="T10" y="T11"/>
                    </a:cxn>
                  </a:cxnLst>
                  <a:rect l="0" t="0" r="r" b="b"/>
                  <a:pathLst>
                    <a:path w="696" h="624">
                      <a:moveTo>
                        <a:pt x="0" y="0"/>
                      </a:moveTo>
                      <a:lnTo>
                        <a:pt x="0" y="624"/>
                      </a:lnTo>
                      <a:lnTo>
                        <a:pt x="696" y="624"/>
                      </a:lnTo>
                      <a:lnTo>
                        <a:pt x="696" y="0"/>
                      </a:lnTo>
                      <a:lnTo>
                        <a:pt x="648"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grpSp>
      <p:grpSp>
        <p:nvGrpSpPr>
          <p:cNvPr id="45" name="Grupa 44" descr="Źródła czerpania informacji o sprawach dotyczących środowiska naturalnego.&#10;&#10;Grafika przedstawia radio: 27%.">
            <a:extLst>
              <a:ext uri="{FF2B5EF4-FFF2-40B4-BE49-F238E27FC236}">
                <a16:creationId xmlns:a16="http://schemas.microsoft.com/office/drawing/2014/main" id="{17AE5B49-9044-B69A-A1A2-9748BBD0F12C}"/>
              </a:ext>
            </a:extLst>
          </p:cNvPr>
          <p:cNvGrpSpPr>
            <a:grpSpLocks noChangeAspect="1"/>
          </p:cNvGrpSpPr>
          <p:nvPr/>
        </p:nvGrpSpPr>
        <p:grpSpPr>
          <a:xfrm>
            <a:off x="6005127" y="3134118"/>
            <a:ext cx="288000" cy="232156"/>
            <a:chOff x="5491163" y="3295650"/>
            <a:chExt cx="728662" cy="587375"/>
          </a:xfrm>
          <a:solidFill>
            <a:srgbClr val="CDCDCD"/>
          </a:solidFill>
        </p:grpSpPr>
        <p:sp>
          <p:nvSpPr>
            <p:cNvPr id="46" name="Freeform 6">
              <a:extLst>
                <a:ext uri="{FF2B5EF4-FFF2-40B4-BE49-F238E27FC236}">
                  <a16:creationId xmlns:a16="http://schemas.microsoft.com/office/drawing/2014/main" id="{B5779946-225B-04D7-55A6-01C97CBEF62E}"/>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7">
              <a:extLst>
                <a:ext uri="{FF2B5EF4-FFF2-40B4-BE49-F238E27FC236}">
                  <a16:creationId xmlns:a16="http://schemas.microsoft.com/office/drawing/2014/main" id="{40F1F97F-3A9F-D89C-788A-DA31BA725C37}"/>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8">
              <a:extLst>
                <a:ext uri="{FF2B5EF4-FFF2-40B4-BE49-F238E27FC236}">
                  <a16:creationId xmlns:a16="http://schemas.microsoft.com/office/drawing/2014/main" id="{4761AC3B-D229-8751-22A0-75E5F2C9F079}"/>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9" name="Grafika 48" descr="Źródła czerpania informacji o sprawach dotyczących środowiska naturalnego.&#10;&#10;Grafika przedstawia rodzinę i znajomych: 12%.">
            <a:extLst>
              <a:ext uri="{FF2B5EF4-FFF2-40B4-BE49-F238E27FC236}">
                <a16:creationId xmlns:a16="http://schemas.microsoft.com/office/drawing/2014/main" id="{7CB10B59-909B-33E5-0684-7C080008F2BA}"/>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567364" y="3094020"/>
            <a:ext cx="288000" cy="288000"/>
          </a:xfrm>
          <a:prstGeom prst="rect">
            <a:avLst/>
          </a:prstGeom>
        </p:spPr>
      </p:pic>
      <p:grpSp>
        <p:nvGrpSpPr>
          <p:cNvPr id="50" name="Grupa 49" descr="Źródła czerpania informacji o sprawach dotyczących środowiska naturalnego.&#10;&#10;Grafika przedstawia  kampanie społeczne: 2%.">
            <a:extLst>
              <a:ext uri="{FF2B5EF4-FFF2-40B4-BE49-F238E27FC236}">
                <a16:creationId xmlns:a16="http://schemas.microsoft.com/office/drawing/2014/main" id="{3F74BCE7-D683-D405-A21C-71A2D810A53B}"/>
              </a:ext>
            </a:extLst>
          </p:cNvPr>
          <p:cNvGrpSpPr>
            <a:grpSpLocks noChangeAspect="1"/>
          </p:cNvGrpSpPr>
          <p:nvPr/>
        </p:nvGrpSpPr>
        <p:grpSpPr>
          <a:xfrm>
            <a:off x="1621853" y="4781772"/>
            <a:ext cx="288000" cy="237292"/>
            <a:chOff x="2603500" y="5721350"/>
            <a:chExt cx="1379538" cy="1136650"/>
          </a:xfrm>
          <a:solidFill>
            <a:srgbClr val="CDCDCD"/>
          </a:solidFill>
        </p:grpSpPr>
        <p:sp>
          <p:nvSpPr>
            <p:cNvPr id="51" name="Freeform 37">
              <a:extLst>
                <a:ext uri="{FF2B5EF4-FFF2-40B4-BE49-F238E27FC236}">
                  <a16:creationId xmlns:a16="http://schemas.microsoft.com/office/drawing/2014/main" id="{A7569138-3EF1-CA96-5842-4EF065B38FFD}"/>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38">
              <a:extLst>
                <a:ext uri="{FF2B5EF4-FFF2-40B4-BE49-F238E27FC236}">
                  <a16:creationId xmlns:a16="http://schemas.microsoft.com/office/drawing/2014/main" id="{E95B1AEE-89A6-7683-A972-713A7FF231DB}"/>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63">
              <a:extLst>
                <a:ext uri="{FF2B5EF4-FFF2-40B4-BE49-F238E27FC236}">
                  <a16:creationId xmlns:a16="http://schemas.microsoft.com/office/drawing/2014/main" id="{083A820F-ECD6-5DA7-23DD-0632215F492C}"/>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64">
              <a:extLst>
                <a:ext uri="{FF2B5EF4-FFF2-40B4-BE49-F238E27FC236}">
                  <a16:creationId xmlns:a16="http://schemas.microsoft.com/office/drawing/2014/main" id="{C094096B-A9F4-BBE6-70FC-9E3DFCBB9E1A}"/>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5" name="Grafika 54" descr="Źródła czerpania informacji o sprawach dotyczących środowiska naturalnego.&#10;&#10;Grafika przedstawia książki: 3%.">
            <a:extLst>
              <a:ext uri="{FF2B5EF4-FFF2-40B4-BE49-F238E27FC236}">
                <a16:creationId xmlns:a16="http://schemas.microsoft.com/office/drawing/2014/main" id="{83D7AC19-658D-0C5F-BC2B-21AD7C91EEBD}"/>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496658" y="4763531"/>
            <a:ext cx="288000" cy="288000"/>
          </a:xfrm>
          <a:prstGeom prst="rect">
            <a:avLst/>
          </a:prstGeom>
        </p:spPr>
      </p:pic>
      <p:pic>
        <p:nvPicPr>
          <p:cNvPr id="56" name="Grafika 55" descr="Źródła czerpania informacji o sprawach dotyczących środowiska naturalnego.&#10;&#10;Grafika przedstawia szkoły i uczelnie: 2%.">
            <a:extLst>
              <a:ext uri="{FF2B5EF4-FFF2-40B4-BE49-F238E27FC236}">
                <a16:creationId xmlns:a16="http://schemas.microsoft.com/office/drawing/2014/main" id="{993BFBE8-C231-A28A-CE9F-82BA38CE2167}"/>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328722" y="4780618"/>
            <a:ext cx="324000" cy="324000"/>
          </a:xfrm>
          <a:prstGeom prst="rect">
            <a:avLst/>
          </a:prstGeom>
        </p:spPr>
      </p:pic>
      <p:pic>
        <p:nvPicPr>
          <p:cNvPr id="57" name="Grafika 56" descr="Pudełko z wypełnieniem pełnym">
            <a:extLst>
              <a:ext uri="{FF2B5EF4-FFF2-40B4-BE49-F238E27FC236}">
                <a16:creationId xmlns:a16="http://schemas.microsoft.com/office/drawing/2014/main" id="{DD7362E3-06E8-24F3-CEC4-6D857859B2A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371463" y="4754006"/>
            <a:ext cx="288000" cy="288000"/>
          </a:xfrm>
          <a:prstGeom prst="rect">
            <a:avLst/>
          </a:prstGeom>
        </p:spPr>
      </p:pic>
      <p:grpSp>
        <p:nvGrpSpPr>
          <p:cNvPr id="5" name="Grafika 6" descr="Czapka ukończenia szkoły">
            <a:extLst>
              <a:ext uri="{FF2B5EF4-FFF2-40B4-BE49-F238E27FC236}">
                <a16:creationId xmlns:a16="http://schemas.microsoft.com/office/drawing/2014/main" id="{107E5B6B-6D66-12B1-3CE5-7EF6E039B2C2}"/>
              </a:ext>
            </a:extLst>
          </p:cNvPr>
          <p:cNvGrpSpPr/>
          <p:nvPr/>
        </p:nvGrpSpPr>
        <p:grpSpPr>
          <a:xfrm>
            <a:off x="7855364" y="1556424"/>
            <a:ext cx="830579" cy="457199"/>
            <a:chOff x="4156710" y="3200400"/>
            <a:chExt cx="830579" cy="457199"/>
          </a:xfrm>
        </p:grpSpPr>
        <p:sp>
          <p:nvSpPr>
            <p:cNvPr id="8" name="Dowolny kształt: kształt 7">
              <a:extLst>
                <a:ext uri="{FF2B5EF4-FFF2-40B4-BE49-F238E27FC236}">
                  <a16:creationId xmlns:a16="http://schemas.microsoft.com/office/drawing/2014/main" id="{A37169F3-F18B-9922-4808-5FE1812BCF6B}"/>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rgbClr val="215F5F"/>
            </a:solidFill>
            <a:ln w="9525" cap="flat">
              <a:noFill/>
              <a:prstDash val="solid"/>
              <a:miter/>
            </a:ln>
          </p:spPr>
          <p:txBody>
            <a:bodyPr rtlCol="0" anchor="ctr"/>
            <a:lstStyle/>
            <a:p>
              <a:endParaRPr lang="pl-PL"/>
            </a:p>
          </p:txBody>
        </p:sp>
        <p:sp>
          <p:nvSpPr>
            <p:cNvPr id="59" name="Dowolny kształt: kształt 58">
              <a:extLst>
                <a:ext uri="{FF2B5EF4-FFF2-40B4-BE49-F238E27FC236}">
                  <a16:creationId xmlns:a16="http://schemas.microsoft.com/office/drawing/2014/main" id="{47863339-A1C8-ADD5-A056-8643FC0EFDA1}"/>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65" name="pole tekstowe 64">
            <a:extLst>
              <a:ext uri="{FF2B5EF4-FFF2-40B4-BE49-F238E27FC236}">
                <a16:creationId xmlns:a16="http://schemas.microsoft.com/office/drawing/2014/main" id="{E78FC8C0-37B3-0705-D651-8D240E6DD307}"/>
              </a:ext>
            </a:extLst>
          </p:cNvPr>
          <p:cNvSpPr txBox="1"/>
          <p:nvPr/>
        </p:nvSpPr>
        <p:spPr>
          <a:xfrm>
            <a:off x="315397" y="5462985"/>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
        <p:nvSpPr>
          <p:cNvPr id="66" name="Symbol zastępczy tekstu 7">
            <a:extLst>
              <a:ext uri="{FF2B5EF4-FFF2-40B4-BE49-F238E27FC236}">
                <a16:creationId xmlns:a16="http://schemas.microsoft.com/office/drawing/2014/main" id="{18A77DA4-DC64-6277-A666-3D68C296500C}"/>
              </a:ext>
            </a:extLst>
          </p:cNvPr>
          <p:cNvSpPr>
            <a:spLocks noGrp="1"/>
          </p:cNvSpPr>
          <p:nvPr>
            <p:ph type="body" sz="quarter" idx="12"/>
          </p:nvPr>
        </p:nvSpPr>
        <p:spPr>
          <a:xfrm>
            <a:off x="333053" y="5619616"/>
            <a:ext cx="8487418" cy="216000"/>
          </a:xfrm>
        </p:spPr>
        <p:txBody>
          <a:bodyPr/>
          <a:lstStyle/>
          <a:p>
            <a:r>
              <a:rPr lang="pl-PL" dirty="0">
                <a:solidFill>
                  <a:schemeClr val="bg1">
                    <a:lumMod val="75000"/>
                  </a:schemeClr>
                </a:solidFill>
              </a:rPr>
              <a:t>Odpowiadający: wszyscy badani, n=1000.,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a:t>
            </a:r>
          </a:p>
        </p:txBody>
      </p:sp>
      <p:sp>
        <p:nvSpPr>
          <p:cNvPr id="58" name="Symbol zastępczy tekstu 7">
            <a:extLst>
              <a:ext uri="{FF2B5EF4-FFF2-40B4-BE49-F238E27FC236}">
                <a16:creationId xmlns:a16="http://schemas.microsoft.com/office/drawing/2014/main" id="{D67D5AD1-BACC-38DC-409B-0220A6F37722}"/>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29545017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ymbol zastępczy tekstu 7">
            <a:extLst>
              <a:ext uri="{FF2B5EF4-FFF2-40B4-BE49-F238E27FC236}">
                <a16:creationId xmlns:a16="http://schemas.microsoft.com/office/drawing/2014/main" id="{BCD68FFE-AFEC-42CC-A809-8B330809CE91}"/>
              </a:ext>
            </a:extLst>
          </p:cNvPr>
          <p:cNvSpPr>
            <a:spLocks noGrp="1"/>
          </p:cNvSpPr>
          <p:nvPr>
            <p:ph type="body" sz="quarter" idx="10"/>
          </p:nvPr>
        </p:nvSpPr>
        <p:spPr>
          <a:xfrm>
            <a:off x="442599" y="908048"/>
            <a:ext cx="4103688" cy="4752975"/>
          </a:xfrm>
        </p:spPr>
        <p:txBody>
          <a:bodyPr/>
          <a:lstStyle/>
          <a:p>
            <a:pPr marL="0" indent="0" algn="l">
              <a:lnSpc>
                <a:spcPct val="100000"/>
              </a:lnSpc>
              <a:spcBef>
                <a:spcPts val="600"/>
              </a:spcBef>
              <a:spcAft>
                <a:spcPts val="600"/>
              </a:spcAft>
              <a:buNone/>
            </a:pPr>
            <a:r>
              <a:rPr lang="pl-PL" sz="1200" dirty="0">
                <a:solidFill>
                  <a:schemeClr val="tx1"/>
                </a:solidFill>
                <a:latin typeface="+mn-lt"/>
              </a:rPr>
              <a:t>Badanie </a:t>
            </a:r>
            <a:r>
              <a:rPr lang="pl-PL" sz="1200" dirty="0" err="1">
                <a:solidFill>
                  <a:schemeClr val="tx1"/>
                </a:solidFill>
                <a:latin typeface="+mn-lt"/>
              </a:rPr>
              <a:t>trackingowe</a:t>
            </a:r>
            <a:r>
              <a:rPr lang="pl-PL" sz="1200" dirty="0">
                <a:solidFill>
                  <a:schemeClr val="tx1"/>
                </a:solidFill>
                <a:latin typeface="+mn-lt"/>
              </a:rPr>
              <a:t> jest realizowane od 2011 r., a dzięki jego cykliczności możemy śledzić dynamikę zmian, jakie zachodzą </a:t>
            </a:r>
            <a:br>
              <a:rPr lang="pl-PL" sz="1200" dirty="0">
                <a:solidFill>
                  <a:schemeClr val="tx1"/>
                </a:solidFill>
                <a:latin typeface="+mn-lt"/>
              </a:rPr>
            </a:br>
            <a:r>
              <a:rPr lang="pl-PL" sz="1200" dirty="0">
                <a:solidFill>
                  <a:schemeClr val="tx1"/>
                </a:solidFill>
                <a:latin typeface="+mn-lt"/>
              </a:rPr>
              <a:t>w świadomości i </a:t>
            </a:r>
            <a:r>
              <a:rPr lang="pl-PL" sz="1200" dirty="0" err="1">
                <a:solidFill>
                  <a:schemeClr val="tx1"/>
                </a:solidFill>
                <a:latin typeface="+mn-lt"/>
              </a:rPr>
              <a:t>zachowaniach</a:t>
            </a:r>
            <a:r>
              <a:rPr lang="pl-PL" sz="1200" dirty="0">
                <a:solidFill>
                  <a:schemeClr val="tx1"/>
                </a:solidFill>
                <a:latin typeface="+mn-lt"/>
              </a:rPr>
              <a:t> ekologicznych mieszkańców Polski. Obecnie jest to </a:t>
            </a:r>
            <a:r>
              <a:rPr lang="pl-PL" sz="1200" b="1" dirty="0">
                <a:solidFill>
                  <a:schemeClr val="tx1"/>
                </a:solidFill>
                <a:latin typeface="+mn-lt"/>
              </a:rPr>
              <a:t>siódma</a:t>
            </a:r>
            <a:r>
              <a:rPr lang="pl-PL" sz="1200" dirty="0">
                <a:solidFill>
                  <a:schemeClr val="tx1"/>
                </a:solidFill>
                <a:latin typeface="+mn-lt"/>
              </a:rPr>
              <a:t> edycja badania.</a:t>
            </a:r>
          </a:p>
          <a:p>
            <a:pPr marL="0" indent="0" algn="l">
              <a:lnSpc>
                <a:spcPct val="100000"/>
              </a:lnSpc>
              <a:spcBef>
                <a:spcPts val="600"/>
              </a:spcBef>
              <a:spcAft>
                <a:spcPts val="600"/>
              </a:spcAft>
              <a:buNone/>
            </a:pPr>
            <a:r>
              <a:rPr lang="pl-PL" sz="1200" dirty="0">
                <a:solidFill>
                  <a:schemeClr val="tx1"/>
                </a:solidFill>
                <a:latin typeface="+mn-lt"/>
              </a:rPr>
              <a:t>Świadomość jest rozumiana jako wiedza i zainteresowanie, które posiadają mieszkańcy Polski w zakresie środowiska naturalnego i jego ochrony. Natomiast zachowania to wszelkie działania, których może podjąć się każdy, aby pozytywnie wpłynąć na stan środowiska. </a:t>
            </a:r>
          </a:p>
          <a:p>
            <a:pPr marL="0" indent="0" algn="l">
              <a:lnSpc>
                <a:spcPct val="100000"/>
              </a:lnSpc>
              <a:spcBef>
                <a:spcPts val="600"/>
              </a:spcBef>
              <a:spcAft>
                <a:spcPts val="600"/>
              </a:spcAft>
              <a:buNone/>
            </a:pPr>
            <a:r>
              <a:rPr lang="pl-PL" sz="1200" dirty="0">
                <a:solidFill>
                  <a:schemeClr val="tx1"/>
                </a:solidFill>
                <a:latin typeface="+mn-lt"/>
              </a:rPr>
              <a:t>Zebrane wyniki to cenne źródło informacji dla Ministerstwa Klimatu i Środowiska, jak również dla innych podmiotów, </a:t>
            </a:r>
            <a:br>
              <a:rPr lang="pl-PL" sz="1200" dirty="0">
                <a:solidFill>
                  <a:schemeClr val="tx1"/>
                </a:solidFill>
                <a:latin typeface="+mn-lt"/>
              </a:rPr>
            </a:br>
            <a:r>
              <a:rPr lang="pl-PL" sz="1200" dirty="0">
                <a:solidFill>
                  <a:schemeClr val="tx1"/>
                </a:solidFill>
                <a:latin typeface="+mn-lt"/>
              </a:rPr>
              <a:t>do których zaliczyć można instytucje publiczne, organizacje pozarządowe, firmy, a także samych obywateli.</a:t>
            </a:r>
          </a:p>
          <a:p>
            <a:pPr marL="0" indent="0" algn="l">
              <a:lnSpc>
                <a:spcPct val="100000"/>
              </a:lnSpc>
              <a:spcBef>
                <a:spcPts val="600"/>
              </a:spcBef>
              <a:spcAft>
                <a:spcPts val="600"/>
              </a:spcAft>
              <a:buNone/>
            </a:pPr>
            <a:r>
              <a:rPr lang="pl-PL" sz="1200" dirty="0">
                <a:solidFill>
                  <a:schemeClr val="tx1"/>
                </a:solidFill>
                <a:latin typeface="+mn-lt"/>
              </a:rPr>
              <a:t>Badanie podzielono na sześć obszarów (bloków), </a:t>
            </a:r>
            <a:br>
              <a:rPr lang="pl-PL" sz="1200" dirty="0">
                <a:solidFill>
                  <a:schemeClr val="tx1"/>
                </a:solidFill>
                <a:latin typeface="+mn-lt"/>
              </a:rPr>
            </a:br>
            <a:r>
              <a:rPr lang="pl-PL" sz="1200" dirty="0">
                <a:solidFill>
                  <a:schemeClr val="tx1"/>
                </a:solidFill>
                <a:latin typeface="+mn-lt"/>
              </a:rPr>
              <a:t>pod względem specyfiki poruszanego problemu: </a:t>
            </a:r>
          </a:p>
          <a:p>
            <a:pPr marL="179388" lvl="2" indent="-179388">
              <a:lnSpc>
                <a:spcPct val="100000"/>
              </a:lnSpc>
              <a:spcBef>
                <a:spcPts val="200"/>
              </a:spcBef>
              <a:buSzPct val="100000"/>
            </a:pPr>
            <a:r>
              <a:rPr lang="pl-PL" sz="1200" b="1" dirty="0"/>
              <a:t>Największe wyzwania dla Polski a problemy środowiska naturalnego</a:t>
            </a:r>
          </a:p>
          <a:p>
            <a:pPr marL="179388" lvl="2" indent="-179388">
              <a:lnSpc>
                <a:spcPct val="100000"/>
              </a:lnSpc>
              <a:spcBef>
                <a:spcPts val="200"/>
              </a:spcBef>
              <a:buSzPct val="100000"/>
            </a:pPr>
            <a:r>
              <a:rPr lang="pl-PL" sz="1200" b="1" dirty="0"/>
              <a:t>Środowisko naturalne i jego ochrona</a:t>
            </a:r>
          </a:p>
          <a:p>
            <a:pPr marL="179388" lvl="2" indent="-179388">
              <a:lnSpc>
                <a:spcPct val="100000"/>
              </a:lnSpc>
              <a:spcBef>
                <a:spcPts val="200"/>
              </a:spcBef>
              <a:buSzPct val="100000"/>
            </a:pPr>
            <a:r>
              <a:rPr lang="pl-PL" sz="1200" b="1" dirty="0"/>
              <a:t>Jakość powietrza</a:t>
            </a:r>
          </a:p>
          <a:p>
            <a:pPr marL="179388" lvl="2" indent="-179388">
              <a:lnSpc>
                <a:spcPct val="100000"/>
              </a:lnSpc>
              <a:spcBef>
                <a:spcPts val="200"/>
              </a:spcBef>
              <a:buSzPct val="100000"/>
            </a:pPr>
            <a:r>
              <a:rPr lang="pl-PL" sz="1200" b="1" dirty="0"/>
              <a:t>Gospodarowanie odpadami</a:t>
            </a:r>
          </a:p>
          <a:p>
            <a:pPr marL="179388" lvl="2" indent="-179388">
              <a:lnSpc>
                <a:spcPct val="100000"/>
              </a:lnSpc>
              <a:spcBef>
                <a:spcPts val="200"/>
              </a:spcBef>
              <a:buSzPct val="100000"/>
            </a:pPr>
            <a:r>
              <a:rPr lang="pl-PL" sz="1200" b="1" dirty="0"/>
              <a:t>Zmiany klimatu</a:t>
            </a:r>
          </a:p>
          <a:p>
            <a:pPr marL="179388" lvl="2" indent="-179388">
              <a:lnSpc>
                <a:spcPct val="100000"/>
              </a:lnSpc>
              <a:spcBef>
                <a:spcPts val="200"/>
              </a:spcBef>
              <a:buSzPct val="100000"/>
            </a:pPr>
            <a:r>
              <a:rPr lang="pl-PL" sz="1200" b="1" dirty="0"/>
              <a:t>Wspierające ochronę środowiska działania indywidualne </a:t>
            </a:r>
            <a:br>
              <a:rPr lang="pl-PL" sz="1200" b="1" dirty="0"/>
            </a:br>
            <a:r>
              <a:rPr lang="pl-PL" sz="1200" b="1" dirty="0"/>
              <a:t>i zachowania konsumenckie</a:t>
            </a:r>
          </a:p>
        </p:txBody>
      </p:sp>
      <p:sp>
        <p:nvSpPr>
          <p:cNvPr id="9" name="Symbol zastępczy tekstu 8">
            <a:extLst>
              <a:ext uri="{FF2B5EF4-FFF2-40B4-BE49-F238E27FC236}">
                <a16:creationId xmlns:a16="http://schemas.microsoft.com/office/drawing/2014/main" id="{7D39AA25-24F2-401B-A776-A5385B62F544}"/>
              </a:ext>
            </a:extLst>
          </p:cNvPr>
          <p:cNvSpPr>
            <a:spLocks noGrp="1"/>
          </p:cNvSpPr>
          <p:nvPr>
            <p:ph type="body" sz="quarter" idx="11"/>
          </p:nvPr>
        </p:nvSpPr>
        <p:spPr>
          <a:xfrm>
            <a:off x="4597715" y="908048"/>
            <a:ext cx="4103687" cy="4752975"/>
          </a:xfrm>
        </p:spPr>
        <p:txBody>
          <a:bodyPr/>
          <a:lstStyle/>
          <a:p>
            <a:pPr marL="0" indent="0" algn="l">
              <a:lnSpc>
                <a:spcPct val="100000"/>
              </a:lnSpc>
              <a:spcBef>
                <a:spcPts val="600"/>
              </a:spcBef>
              <a:spcAft>
                <a:spcPts val="600"/>
              </a:spcAft>
              <a:buNone/>
            </a:pPr>
            <a:r>
              <a:rPr lang="pl-PL" sz="1200" dirty="0"/>
              <a:t>Od roku 2020 uległa zmianie technika realizacji badania. Wtedy po raz pierwszy ze względu na panująca </a:t>
            </a:r>
            <a:r>
              <a:rPr lang="pl-PL" sz="1200" b="1" dirty="0"/>
              <a:t>pandemię COVID-19 </a:t>
            </a:r>
            <a:r>
              <a:rPr lang="pl-PL" sz="1200" dirty="0"/>
              <a:t>badanie zostało przeprowadzone techniką </a:t>
            </a:r>
            <a:r>
              <a:rPr lang="pl-PL" sz="1200" b="1" dirty="0"/>
              <a:t>CATI</a:t>
            </a:r>
            <a:r>
              <a:rPr lang="pl-PL" sz="1200" dirty="0"/>
              <a:t>, czyli poprzez wywiady telefoniczne. Badanie terenowe było obarczone wysokim ryzykiem niezrealizowania badania. W roku 2022 badanie ponownie zrealizowano techniką CATI.</a:t>
            </a:r>
          </a:p>
          <a:p>
            <a:pPr marL="0" indent="0" algn="l">
              <a:lnSpc>
                <a:spcPct val="100000"/>
              </a:lnSpc>
              <a:spcBef>
                <a:spcPts val="600"/>
              </a:spcBef>
              <a:spcAft>
                <a:spcPts val="600"/>
              </a:spcAft>
              <a:buNone/>
            </a:pPr>
            <a:r>
              <a:rPr lang="pl-PL" sz="1200" dirty="0"/>
              <a:t>Raport zawiera aktualne wyniki z badania zrealizowanego</a:t>
            </a:r>
            <a:br>
              <a:rPr lang="pl-PL" sz="1200" dirty="0"/>
            </a:br>
            <a:r>
              <a:rPr lang="pl-PL" sz="1200" dirty="0"/>
              <a:t>w 2022 roku wraz z ich zestawieniem (porównaniem)</a:t>
            </a:r>
            <a:br>
              <a:rPr lang="pl-PL" sz="1200" dirty="0"/>
            </a:br>
            <a:r>
              <a:rPr lang="pl-PL" sz="1200" dirty="0"/>
              <a:t>z wynikami z lat 2011-2020. Należy zwrócić uwagę, że pewne pytania nie zawsze były zadawane w uprzednich latach, </a:t>
            </a:r>
            <a:br>
              <a:rPr lang="pl-PL" sz="1200" dirty="0"/>
            </a:br>
            <a:r>
              <a:rPr lang="pl-PL" sz="1200" dirty="0"/>
              <a:t>bądź były zadawane w zmienionej formie, co zostało opatrzone adekwatnym komentarzem. Dodatkowo w tym roku z związku ze zmianą techniki badawczej kwestionariusz musiał zostać dostosowany do wywiadów telefonicznych, co wiąże się z tym, że część pytań pomimo tego samego brzmienia nie mogła zostać porównana do poprzednich edycji badania.</a:t>
            </a:r>
          </a:p>
          <a:p>
            <a:pPr marL="0" indent="0" algn="l">
              <a:lnSpc>
                <a:spcPct val="100000"/>
              </a:lnSpc>
              <a:spcBef>
                <a:spcPts val="600"/>
              </a:spcBef>
              <a:spcAft>
                <a:spcPts val="600"/>
              </a:spcAft>
              <a:buNone/>
            </a:pPr>
            <a:endParaRPr lang="pl-PL" sz="1200" dirty="0"/>
          </a:p>
          <a:p>
            <a:pPr algn="l">
              <a:lnSpc>
                <a:spcPct val="100000"/>
              </a:lnSpc>
            </a:pPr>
            <a:endParaRPr lang="pl-PL" sz="1200" dirty="0"/>
          </a:p>
        </p:txBody>
      </p:sp>
      <p:sp>
        <p:nvSpPr>
          <p:cNvPr id="3" name="Symbol zastępczy tekstu 2"/>
          <p:cNvSpPr>
            <a:spLocks noGrp="1"/>
          </p:cNvSpPr>
          <p:nvPr>
            <p:ph type="body" sz="quarter" idx="12"/>
          </p:nvPr>
        </p:nvSpPr>
        <p:spPr/>
        <p:txBody>
          <a:bodyPr/>
          <a:lstStyle/>
          <a:p>
            <a:r>
              <a:rPr lang="pl-PL" sz="1600"/>
              <a:t>Wstęp</a:t>
            </a:r>
          </a:p>
        </p:txBody>
      </p:sp>
      <p:grpSp>
        <p:nvGrpSpPr>
          <p:cNvPr id="6" name="Grupa 5">
            <a:extLst>
              <a:ext uri="{FF2B5EF4-FFF2-40B4-BE49-F238E27FC236}">
                <a16:creationId xmlns:a16="http://schemas.microsoft.com/office/drawing/2014/main" id="{D0C4EC87-70E5-4302-B3C9-D7CE9537A587}"/>
              </a:ext>
            </a:extLst>
          </p:cNvPr>
          <p:cNvGrpSpPr/>
          <p:nvPr/>
        </p:nvGrpSpPr>
        <p:grpSpPr>
          <a:xfrm>
            <a:off x="262673" y="197711"/>
            <a:ext cx="359852" cy="359852"/>
            <a:chOff x="7127875" y="3567113"/>
            <a:chExt cx="674688" cy="674688"/>
          </a:xfrm>
        </p:grpSpPr>
        <p:sp>
          <p:nvSpPr>
            <p:cNvPr id="7" name="Freeform 13">
              <a:extLst>
                <a:ext uri="{FF2B5EF4-FFF2-40B4-BE49-F238E27FC236}">
                  <a16:creationId xmlns:a16="http://schemas.microsoft.com/office/drawing/2014/main" id="{BDDF8482-2EF7-49CF-93B7-F0640C38C977}"/>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14">
              <a:extLst>
                <a:ext uri="{FF2B5EF4-FFF2-40B4-BE49-F238E27FC236}">
                  <a16:creationId xmlns:a16="http://schemas.microsoft.com/office/drawing/2014/main" id="{614F784A-8F70-4B69-873D-B749EDF091E5}"/>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54055343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ymbol zastępczy tekstu 2">
            <a:extLst>
              <a:ext uri="{FF2B5EF4-FFF2-40B4-BE49-F238E27FC236}">
                <a16:creationId xmlns:a16="http://schemas.microsoft.com/office/drawing/2014/main" id="{83217235-B7D4-48A3-AC17-7DB628BF8D0C}"/>
              </a:ext>
            </a:extLst>
          </p:cNvPr>
          <p:cNvSpPr>
            <a:spLocks noGrp="1"/>
          </p:cNvSpPr>
          <p:nvPr>
            <p:ph type="body" sz="quarter" idx="11"/>
          </p:nvPr>
        </p:nvSpPr>
        <p:spPr>
          <a:xfrm>
            <a:off x="333052" y="908050"/>
            <a:ext cx="8487419" cy="1080790"/>
          </a:xfrm>
        </p:spPr>
        <p:txBody>
          <a:bodyPr/>
          <a:lstStyle/>
          <a:p>
            <a:pPr algn="just"/>
            <a:r>
              <a:rPr lang="pl-PL" sz="1100"/>
              <a:t>P6. Skąd, na ogół, dowiaduje się Pan(i) o sprawach dotyczących środowiska naturalnego? Proszę podać maksymalnie trzy główne źródła informacji.</a:t>
            </a:r>
          </a:p>
          <a:p>
            <a:pPr algn="just"/>
            <a:r>
              <a:rPr lang="pl-PL" sz="800" i="1">
                <a:solidFill>
                  <a:schemeClr val="bg1">
                    <a:lumMod val="75000"/>
                  </a:schemeClr>
                </a:solidFill>
              </a:rPr>
              <a:t>Pytanie wielokrotnego wyboru</a:t>
            </a:r>
            <a:r>
              <a:rPr lang="pl-PL" sz="800" i="1"/>
              <a:t>.</a:t>
            </a:r>
          </a:p>
        </p:txBody>
      </p:sp>
      <p:grpSp>
        <p:nvGrpSpPr>
          <p:cNvPr id="128" name="Grupa 127">
            <a:extLst>
              <a:ext uri="{FF2B5EF4-FFF2-40B4-BE49-F238E27FC236}">
                <a16:creationId xmlns:a16="http://schemas.microsoft.com/office/drawing/2014/main" id="{ED094D71-2CB6-4DDE-83E3-B7C92E493BC7}"/>
              </a:ext>
            </a:extLst>
          </p:cNvPr>
          <p:cNvGrpSpPr/>
          <p:nvPr/>
        </p:nvGrpSpPr>
        <p:grpSpPr>
          <a:xfrm>
            <a:off x="256569" y="186558"/>
            <a:ext cx="351010" cy="426759"/>
            <a:chOff x="3635896" y="1196752"/>
            <a:chExt cx="1170966" cy="1423665"/>
          </a:xfrm>
        </p:grpSpPr>
        <p:sp>
          <p:nvSpPr>
            <p:cNvPr id="129" name="Freeform 8">
              <a:extLst>
                <a:ext uri="{FF2B5EF4-FFF2-40B4-BE49-F238E27FC236}">
                  <a16:creationId xmlns:a16="http://schemas.microsoft.com/office/drawing/2014/main" id="{CDE75A18-C3C8-4141-A8F1-714229F3DD3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30" name="Grafika 129" descr="Drzewo liściaste">
              <a:extLst>
                <a:ext uri="{FF2B5EF4-FFF2-40B4-BE49-F238E27FC236}">
                  <a16:creationId xmlns:a16="http://schemas.microsoft.com/office/drawing/2014/main" id="{D5E479B6-56C2-482C-8B12-39A87798AD2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131" name="Symbol zastępczy tekstu 1">
            <a:extLst>
              <a:ext uri="{FF2B5EF4-FFF2-40B4-BE49-F238E27FC236}">
                <a16:creationId xmlns:a16="http://schemas.microsoft.com/office/drawing/2014/main" id="{03CC621E-3F95-4180-A21E-EE3DB00449B9}"/>
              </a:ext>
            </a:extLst>
          </p:cNvPr>
          <p:cNvSpPr>
            <a:spLocks noGrp="1"/>
          </p:cNvSpPr>
          <p:nvPr>
            <p:ph type="body" sz="quarter" idx="10"/>
          </p:nvPr>
        </p:nvSpPr>
        <p:spPr>
          <a:xfrm>
            <a:off x="755650" y="186558"/>
            <a:ext cx="6552000" cy="370800"/>
          </a:xfrm>
          <a:prstGeom prst="rect">
            <a:avLst/>
          </a:prstGeom>
        </p:spPr>
        <p:txBody>
          <a:bodyPr lIns="198000"/>
          <a:lstStyle/>
          <a:p>
            <a:r>
              <a:rPr lang="pl-PL" sz="1600">
                <a:latin typeface="+mn-lt"/>
              </a:rPr>
              <a:t>Źródła informacji</a:t>
            </a:r>
          </a:p>
        </p:txBody>
      </p:sp>
      <p:sp>
        <p:nvSpPr>
          <p:cNvPr id="133" name="Symbol zastępczy tekstu 12">
            <a:extLst>
              <a:ext uri="{FF2B5EF4-FFF2-40B4-BE49-F238E27FC236}">
                <a16:creationId xmlns:a16="http://schemas.microsoft.com/office/drawing/2014/main" id="{D3FB6827-5F3B-4007-9A3C-332B35FE1BC6}"/>
              </a:ext>
            </a:extLst>
          </p:cNvPr>
          <p:cNvSpPr>
            <a:spLocks noGrp="1"/>
          </p:cNvSpPr>
          <p:nvPr>
            <p:ph type="body" sz="quarter" idx="14"/>
          </p:nvPr>
        </p:nvSpPr>
        <p:spPr>
          <a:xfrm>
            <a:off x="755575" y="488145"/>
            <a:ext cx="6540575" cy="223836"/>
          </a:xfrm>
        </p:spPr>
        <p:txBody>
          <a:bodyPr/>
          <a:lstStyle/>
          <a:p>
            <a:r>
              <a:rPr lang="pl-PL"/>
              <a:t>Środowisko naturalne i jego ochrona</a:t>
            </a:r>
          </a:p>
          <a:p>
            <a:endParaRPr lang="pl-PL"/>
          </a:p>
        </p:txBody>
      </p:sp>
      <p:sp>
        <p:nvSpPr>
          <p:cNvPr id="2" name="Symbol zastępczy tekstu 7">
            <a:extLst>
              <a:ext uri="{FF2B5EF4-FFF2-40B4-BE49-F238E27FC236}">
                <a16:creationId xmlns:a16="http://schemas.microsoft.com/office/drawing/2014/main" id="{ABF103F3-CE54-4C62-8A35-8A67A810F4B0}"/>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76" name="Symbol zastępczy tekstu 7">
            <a:extLst>
              <a:ext uri="{FF2B5EF4-FFF2-40B4-BE49-F238E27FC236}">
                <a16:creationId xmlns:a16="http://schemas.microsoft.com/office/drawing/2014/main" id="{A7ABEA02-5457-28DF-E3A9-439C402EF891}"/>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177" name="Grupa 176">
            <a:extLst>
              <a:ext uri="{FF2B5EF4-FFF2-40B4-BE49-F238E27FC236}">
                <a16:creationId xmlns:a16="http://schemas.microsoft.com/office/drawing/2014/main" id="{080F11A0-CC87-646A-5F81-603CFC1C888E}"/>
              </a:ext>
            </a:extLst>
          </p:cNvPr>
          <p:cNvGrpSpPr/>
          <p:nvPr/>
        </p:nvGrpSpPr>
        <p:grpSpPr>
          <a:xfrm>
            <a:off x="3822493" y="1404811"/>
            <a:ext cx="3096273" cy="536854"/>
            <a:chOff x="603002" y="4450083"/>
            <a:chExt cx="3096273" cy="536854"/>
          </a:xfrm>
        </p:grpSpPr>
        <p:sp>
          <p:nvSpPr>
            <p:cNvPr id="288" name="pole tekstowe 287">
              <a:extLst>
                <a:ext uri="{FF2B5EF4-FFF2-40B4-BE49-F238E27FC236}">
                  <a16:creationId xmlns:a16="http://schemas.microsoft.com/office/drawing/2014/main" id="{543C8E6E-DBA8-34EC-D708-8301B3D765A6}"/>
                </a:ext>
              </a:extLst>
            </p:cNvPr>
            <p:cNvSpPr txBox="1"/>
            <p:nvPr/>
          </p:nvSpPr>
          <p:spPr>
            <a:xfrm>
              <a:off x="647580" y="4450083"/>
              <a:ext cx="1793503" cy="230832"/>
            </a:xfrm>
            <a:prstGeom prst="rect">
              <a:avLst/>
            </a:prstGeom>
            <a:noFill/>
          </p:spPr>
          <p:txBody>
            <a:bodyPr wrap="square" rtlCol="0">
              <a:spAutoFit/>
            </a:bodyPr>
            <a:lstStyle/>
            <a:p>
              <a:r>
                <a:rPr lang="pl-PL" sz="900" dirty="0">
                  <a:solidFill>
                    <a:schemeClr val="tx1">
                      <a:lumMod val="75000"/>
                    </a:schemeClr>
                  </a:solidFill>
                </a:rPr>
                <a:t>północny </a:t>
              </a:r>
            </a:p>
          </p:txBody>
        </p:sp>
        <p:sp>
          <p:nvSpPr>
            <p:cNvPr id="289" name="Prostokąt 288">
              <a:extLst>
                <a:ext uri="{FF2B5EF4-FFF2-40B4-BE49-F238E27FC236}">
                  <a16:creationId xmlns:a16="http://schemas.microsoft.com/office/drawing/2014/main" id="{21838CEC-B0E2-85C7-87E3-495B97B7C5DB}"/>
                </a:ext>
              </a:extLst>
            </p:cNvPr>
            <p:cNvSpPr/>
            <p:nvPr/>
          </p:nvSpPr>
          <p:spPr>
            <a:xfrm rot="16200000">
              <a:off x="600354" y="4547294"/>
              <a:ext cx="83119" cy="77824"/>
            </a:xfrm>
            <a:prstGeom prst="rect">
              <a:avLst/>
            </a:prstGeom>
            <a:solidFill>
              <a:srgbClr val="009A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0" name="Prostokąt 289">
              <a:extLst>
                <a:ext uri="{FF2B5EF4-FFF2-40B4-BE49-F238E27FC236}">
                  <a16:creationId xmlns:a16="http://schemas.microsoft.com/office/drawing/2014/main" id="{FEC16579-2A56-658B-77C1-7FB51604C838}"/>
                </a:ext>
              </a:extLst>
            </p:cNvPr>
            <p:cNvSpPr/>
            <p:nvPr/>
          </p:nvSpPr>
          <p:spPr>
            <a:xfrm rot="16200000">
              <a:off x="600354" y="4688019"/>
              <a:ext cx="83119" cy="77824"/>
            </a:xfrm>
            <a:prstGeom prst="rect">
              <a:avLst/>
            </a:prstGeom>
            <a:solidFill>
              <a:srgbClr val="90DC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1" name="Prostokąt 290">
              <a:extLst>
                <a:ext uri="{FF2B5EF4-FFF2-40B4-BE49-F238E27FC236}">
                  <a16:creationId xmlns:a16="http://schemas.microsoft.com/office/drawing/2014/main" id="{413E7C47-AC23-77B5-DA99-DC6E7D9041AD}"/>
                </a:ext>
              </a:extLst>
            </p:cNvPr>
            <p:cNvSpPr/>
            <p:nvPr/>
          </p:nvSpPr>
          <p:spPr>
            <a:xfrm rot="16200000">
              <a:off x="600354" y="4828744"/>
              <a:ext cx="83119" cy="77824"/>
            </a:xfrm>
            <a:prstGeom prst="rect">
              <a:avLst/>
            </a:prstGeom>
            <a:solidFill>
              <a:srgbClr val="0095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2" name="pole tekstowe 291">
              <a:extLst>
                <a:ext uri="{FF2B5EF4-FFF2-40B4-BE49-F238E27FC236}">
                  <a16:creationId xmlns:a16="http://schemas.microsoft.com/office/drawing/2014/main" id="{891AA849-B87E-2F79-50B5-723F48A422A4}"/>
                </a:ext>
              </a:extLst>
            </p:cNvPr>
            <p:cNvSpPr txBox="1"/>
            <p:nvPr/>
          </p:nvSpPr>
          <p:spPr>
            <a:xfrm>
              <a:off x="647580" y="4592294"/>
              <a:ext cx="1793503" cy="230832"/>
            </a:xfrm>
            <a:prstGeom prst="rect">
              <a:avLst/>
            </a:prstGeom>
            <a:noFill/>
          </p:spPr>
          <p:txBody>
            <a:bodyPr wrap="square" rtlCol="0">
              <a:spAutoFit/>
            </a:bodyPr>
            <a:lstStyle/>
            <a:p>
              <a:r>
                <a:rPr lang="pl-PL" sz="900">
                  <a:solidFill>
                    <a:schemeClr val="tx1">
                      <a:lumMod val="75000"/>
                    </a:schemeClr>
                  </a:solidFill>
                </a:rPr>
                <a:t>wschodni</a:t>
              </a:r>
            </a:p>
          </p:txBody>
        </p:sp>
        <p:sp>
          <p:nvSpPr>
            <p:cNvPr id="293" name="pole tekstowe 292">
              <a:extLst>
                <a:ext uri="{FF2B5EF4-FFF2-40B4-BE49-F238E27FC236}">
                  <a16:creationId xmlns:a16="http://schemas.microsoft.com/office/drawing/2014/main" id="{F2A95B2F-77CB-AB7E-C4D1-C4CD64002FC4}"/>
                </a:ext>
              </a:extLst>
            </p:cNvPr>
            <p:cNvSpPr txBox="1"/>
            <p:nvPr/>
          </p:nvSpPr>
          <p:spPr>
            <a:xfrm>
              <a:off x="647580" y="4734505"/>
              <a:ext cx="1793503" cy="230832"/>
            </a:xfrm>
            <a:prstGeom prst="rect">
              <a:avLst/>
            </a:prstGeom>
            <a:noFill/>
          </p:spPr>
          <p:txBody>
            <a:bodyPr wrap="square" rtlCol="0">
              <a:spAutoFit/>
            </a:bodyPr>
            <a:lstStyle/>
            <a:p>
              <a:r>
                <a:rPr lang="pl-PL" sz="900">
                  <a:solidFill>
                    <a:schemeClr val="tx1">
                      <a:lumMod val="75000"/>
                    </a:schemeClr>
                  </a:solidFill>
                </a:rPr>
                <a:t>północno-zachodni</a:t>
              </a:r>
            </a:p>
          </p:txBody>
        </p:sp>
        <p:sp>
          <p:nvSpPr>
            <p:cNvPr id="294" name="pole tekstowe 293">
              <a:extLst>
                <a:ext uri="{FF2B5EF4-FFF2-40B4-BE49-F238E27FC236}">
                  <a16:creationId xmlns:a16="http://schemas.microsoft.com/office/drawing/2014/main" id="{9627E142-405E-ADB0-BD2C-C96E45D326FB}"/>
                </a:ext>
              </a:extLst>
            </p:cNvPr>
            <p:cNvSpPr txBox="1"/>
            <p:nvPr/>
          </p:nvSpPr>
          <p:spPr>
            <a:xfrm>
              <a:off x="1905279" y="4468067"/>
              <a:ext cx="1793503" cy="230832"/>
            </a:xfrm>
            <a:prstGeom prst="rect">
              <a:avLst/>
            </a:prstGeom>
            <a:noFill/>
          </p:spPr>
          <p:txBody>
            <a:bodyPr wrap="square" rtlCol="0">
              <a:spAutoFit/>
            </a:bodyPr>
            <a:lstStyle/>
            <a:p>
              <a:r>
                <a:rPr lang="pl-PL" sz="900" dirty="0">
                  <a:solidFill>
                    <a:schemeClr val="tx1">
                      <a:lumMod val="75000"/>
                    </a:schemeClr>
                  </a:solidFill>
                </a:rPr>
                <a:t>południowo-zachodni</a:t>
              </a:r>
            </a:p>
          </p:txBody>
        </p:sp>
        <p:sp>
          <p:nvSpPr>
            <p:cNvPr id="295" name="Prostokąt 294">
              <a:extLst>
                <a:ext uri="{FF2B5EF4-FFF2-40B4-BE49-F238E27FC236}">
                  <a16:creationId xmlns:a16="http://schemas.microsoft.com/office/drawing/2014/main" id="{A7EA0BAC-DD34-31DE-406D-D98CB0DE76FC}"/>
                </a:ext>
              </a:extLst>
            </p:cNvPr>
            <p:cNvSpPr/>
            <p:nvPr/>
          </p:nvSpPr>
          <p:spPr>
            <a:xfrm rot="16200000">
              <a:off x="1858053" y="4560820"/>
              <a:ext cx="83119" cy="77824"/>
            </a:xfrm>
            <a:prstGeom prst="rect">
              <a:avLst/>
            </a:prstGeom>
            <a:solidFill>
              <a:srgbClr val="4F5A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6" name="Prostokąt 295">
              <a:extLst>
                <a:ext uri="{FF2B5EF4-FFF2-40B4-BE49-F238E27FC236}">
                  <a16:creationId xmlns:a16="http://schemas.microsoft.com/office/drawing/2014/main" id="{A949BCB5-5F93-848D-14BD-D9C67EEEDE9C}"/>
                </a:ext>
              </a:extLst>
            </p:cNvPr>
            <p:cNvSpPr/>
            <p:nvPr/>
          </p:nvSpPr>
          <p:spPr>
            <a:xfrm rot="16200000">
              <a:off x="1858053" y="4701545"/>
              <a:ext cx="83119" cy="77824"/>
            </a:xfrm>
            <a:prstGeom prst="rect">
              <a:avLst/>
            </a:prstGeom>
            <a:solidFill>
              <a:srgbClr val="B0D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7" name="pole tekstowe 296">
              <a:extLst>
                <a:ext uri="{FF2B5EF4-FFF2-40B4-BE49-F238E27FC236}">
                  <a16:creationId xmlns:a16="http://schemas.microsoft.com/office/drawing/2014/main" id="{D0FD131C-631E-285B-9AC2-7AE19BB75953}"/>
                </a:ext>
              </a:extLst>
            </p:cNvPr>
            <p:cNvSpPr txBox="1"/>
            <p:nvPr/>
          </p:nvSpPr>
          <p:spPr>
            <a:xfrm>
              <a:off x="1905279" y="4610279"/>
              <a:ext cx="1793503" cy="230832"/>
            </a:xfrm>
            <a:prstGeom prst="rect">
              <a:avLst/>
            </a:prstGeom>
            <a:noFill/>
          </p:spPr>
          <p:txBody>
            <a:bodyPr wrap="square" rtlCol="0">
              <a:spAutoFit/>
            </a:bodyPr>
            <a:lstStyle/>
            <a:p>
              <a:r>
                <a:rPr lang="pl-PL" sz="900">
                  <a:solidFill>
                    <a:schemeClr val="tx1">
                      <a:lumMod val="75000"/>
                    </a:schemeClr>
                  </a:solidFill>
                </a:rPr>
                <a:t>centralny</a:t>
              </a:r>
            </a:p>
          </p:txBody>
        </p:sp>
        <p:sp>
          <p:nvSpPr>
            <p:cNvPr id="298" name="Prostokąt 297">
              <a:extLst>
                <a:ext uri="{FF2B5EF4-FFF2-40B4-BE49-F238E27FC236}">
                  <a16:creationId xmlns:a16="http://schemas.microsoft.com/office/drawing/2014/main" id="{70E6F826-30C7-FBC7-936B-845C869C5EFE}"/>
                </a:ext>
              </a:extLst>
            </p:cNvPr>
            <p:cNvSpPr/>
            <p:nvPr/>
          </p:nvSpPr>
          <p:spPr>
            <a:xfrm rot="16200000">
              <a:off x="1858546" y="4847371"/>
              <a:ext cx="83119" cy="77824"/>
            </a:xfrm>
            <a:prstGeom prst="rect">
              <a:avLst/>
            </a:prstGeom>
            <a:solidFill>
              <a:srgbClr val="AFD2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900">
                <a:solidFill>
                  <a:schemeClr val="tx1">
                    <a:lumMod val="75000"/>
                  </a:schemeClr>
                </a:solidFill>
              </a:endParaRPr>
            </a:p>
          </p:txBody>
        </p:sp>
        <p:sp>
          <p:nvSpPr>
            <p:cNvPr id="299" name="pole tekstowe 298">
              <a:extLst>
                <a:ext uri="{FF2B5EF4-FFF2-40B4-BE49-F238E27FC236}">
                  <a16:creationId xmlns:a16="http://schemas.microsoft.com/office/drawing/2014/main" id="{22100389-9ACD-C876-B1B5-93CB2F3B343C}"/>
                </a:ext>
              </a:extLst>
            </p:cNvPr>
            <p:cNvSpPr txBox="1"/>
            <p:nvPr/>
          </p:nvSpPr>
          <p:spPr>
            <a:xfrm>
              <a:off x="1905772" y="4756105"/>
              <a:ext cx="1793503" cy="230832"/>
            </a:xfrm>
            <a:prstGeom prst="rect">
              <a:avLst/>
            </a:prstGeom>
            <a:noFill/>
          </p:spPr>
          <p:txBody>
            <a:bodyPr wrap="square" rtlCol="0">
              <a:spAutoFit/>
            </a:bodyPr>
            <a:lstStyle/>
            <a:p>
              <a:r>
                <a:rPr lang="pl-PL" sz="900" dirty="0">
                  <a:solidFill>
                    <a:schemeClr val="tx1">
                      <a:lumMod val="75000"/>
                    </a:schemeClr>
                  </a:solidFill>
                </a:rPr>
                <a:t>południowy</a:t>
              </a:r>
            </a:p>
          </p:txBody>
        </p:sp>
      </p:grpSp>
      <p:grpSp>
        <p:nvGrpSpPr>
          <p:cNvPr id="300" name="Grupa 299">
            <a:extLst>
              <a:ext uri="{FF2B5EF4-FFF2-40B4-BE49-F238E27FC236}">
                <a16:creationId xmlns:a16="http://schemas.microsoft.com/office/drawing/2014/main" id="{14922733-FAE6-9617-6B33-5DE8A9521F3C}"/>
              </a:ext>
            </a:extLst>
          </p:cNvPr>
          <p:cNvGrpSpPr>
            <a:grpSpLocks noChangeAspect="1"/>
          </p:cNvGrpSpPr>
          <p:nvPr/>
        </p:nvGrpSpPr>
        <p:grpSpPr>
          <a:xfrm>
            <a:off x="6974006" y="1235431"/>
            <a:ext cx="1591083" cy="1403007"/>
            <a:chOff x="2595563" y="1260475"/>
            <a:chExt cx="4719637" cy="4394381"/>
          </a:xfrm>
          <a:solidFill>
            <a:schemeClr val="bg2">
              <a:lumMod val="90000"/>
            </a:schemeClr>
          </a:solidFill>
        </p:grpSpPr>
        <p:sp>
          <p:nvSpPr>
            <p:cNvPr id="301" name="Freeform 1">
              <a:extLst>
                <a:ext uri="{FF2B5EF4-FFF2-40B4-BE49-F238E27FC236}">
                  <a16:creationId xmlns:a16="http://schemas.microsoft.com/office/drawing/2014/main" id="{81A23932-4E0D-E59B-5E0B-18BF595A8461}"/>
                </a:ext>
              </a:extLst>
            </p:cNvPr>
            <p:cNvSpPr/>
            <p:nvPr/>
          </p:nvSpPr>
          <p:spPr>
            <a:xfrm>
              <a:off x="2595563" y="1457325"/>
              <a:ext cx="1314450" cy="1408113"/>
            </a:xfrm>
            <a:custGeom>
              <a:avLst/>
              <a:gdLst>
                <a:gd name="connsiteX0" fmla="*/ 0 w 1314713"/>
                <a:gd name="connsiteY0" fmla="*/ 1209368 h 1407418"/>
                <a:gd name="connsiteX1" fmla="*/ 105346 w 1314713"/>
                <a:gd name="connsiteY1" fmla="*/ 1087167 h 1407418"/>
                <a:gd name="connsiteX2" fmla="*/ 176981 w 1314713"/>
                <a:gd name="connsiteY2" fmla="*/ 910187 h 1407418"/>
                <a:gd name="connsiteX3" fmla="*/ 105346 w 1314713"/>
                <a:gd name="connsiteY3" fmla="*/ 556225 h 1407418"/>
                <a:gd name="connsiteX4" fmla="*/ 117987 w 1314713"/>
                <a:gd name="connsiteY4" fmla="*/ 450880 h 1407418"/>
                <a:gd name="connsiteX5" fmla="*/ 244402 w 1314713"/>
                <a:gd name="connsiteY5" fmla="*/ 429811 h 1407418"/>
                <a:gd name="connsiteX6" fmla="*/ 493018 w 1314713"/>
                <a:gd name="connsiteY6" fmla="*/ 316037 h 1407418"/>
                <a:gd name="connsiteX7" fmla="*/ 762702 w 1314713"/>
                <a:gd name="connsiteY7" fmla="*/ 265471 h 1407418"/>
                <a:gd name="connsiteX8" fmla="*/ 825910 w 1314713"/>
                <a:gd name="connsiteY8" fmla="*/ 227547 h 1407418"/>
                <a:gd name="connsiteX9" fmla="*/ 1023960 w 1314713"/>
                <a:gd name="connsiteY9" fmla="*/ 202264 h 1407418"/>
                <a:gd name="connsiteX10" fmla="*/ 1163016 w 1314713"/>
                <a:gd name="connsiteY10" fmla="*/ 46352 h 1407418"/>
                <a:gd name="connsiteX11" fmla="*/ 1238865 w 1314713"/>
                <a:gd name="connsiteY11" fmla="*/ 0 h 1407418"/>
                <a:gd name="connsiteX12" fmla="*/ 1272575 w 1314713"/>
                <a:gd name="connsiteY12" fmla="*/ 189623 h 1407418"/>
                <a:gd name="connsiteX13" fmla="*/ 1222009 w 1314713"/>
                <a:gd name="connsiteY13" fmla="*/ 257044 h 1407418"/>
                <a:gd name="connsiteX14" fmla="*/ 1276789 w 1314713"/>
                <a:gd name="connsiteY14" fmla="*/ 366603 h 1407418"/>
                <a:gd name="connsiteX15" fmla="*/ 1264148 w 1314713"/>
                <a:gd name="connsiteY15" fmla="*/ 450880 h 1407418"/>
                <a:gd name="connsiteX16" fmla="*/ 1314713 w 1314713"/>
                <a:gd name="connsiteY16" fmla="*/ 501446 h 1407418"/>
                <a:gd name="connsiteX17" fmla="*/ 1302072 w 1314713"/>
                <a:gd name="connsiteY17" fmla="*/ 530942 h 1407418"/>
                <a:gd name="connsiteX18" fmla="*/ 1268361 w 1314713"/>
                <a:gd name="connsiteY18" fmla="*/ 552011 h 1407418"/>
                <a:gd name="connsiteX19" fmla="*/ 1200940 w 1314713"/>
                <a:gd name="connsiteY19" fmla="*/ 783772 h 1407418"/>
                <a:gd name="connsiteX20" fmla="*/ 1091381 w 1314713"/>
                <a:gd name="connsiteY20" fmla="*/ 825910 h 1407418"/>
                <a:gd name="connsiteX21" fmla="*/ 1163016 w 1314713"/>
                <a:gd name="connsiteY21" fmla="*/ 931256 h 1407418"/>
                <a:gd name="connsiteX22" fmla="*/ 1053456 w 1314713"/>
                <a:gd name="connsiteY22" fmla="*/ 1053457 h 1407418"/>
                <a:gd name="connsiteX23" fmla="*/ 889117 w 1314713"/>
                <a:gd name="connsiteY23" fmla="*/ 1137733 h 1407418"/>
                <a:gd name="connsiteX24" fmla="*/ 889117 w 1314713"/>
                <a:gd name="connsiteY24" fmla="*/ 1023960 h 1407418"/>
                <a:gd name="connsiteX25" fmla="*/ 830124 w 1314713"/>
                <a:gd name="connsiteY25" fmla="*/ 1036601 h 1407418"/>
                <a:gd name="connsiteX26" fmla="*/ 792199 w 1314713"/>
                <a:gd name="connsiteY26" fmla="*/ 1099809 h 1407418"/>
                <a:gd name="connsiteX27" fmla="*/ 661571 w 1314713"/>
                <a:gd name="connsiteY27" fmla="*/ 1112450 h 1407418"/>
                <a:gd name="connsiteX28" fmla="*/ 530942 w 1314713"/>
                <a:gd name="connsiteY28" fmla="*/ 1175658 h 1407418"/>
                <a:gd name="connsiteX29" fmla="*/ 455093 w 1314713"/>
                <a:gd name="connsiteY29" fmla="*/ 1230437 h 1407418"/>
                <a:gd name="connsiteX30" fmla="*/ 362389 w 1314713"/>
                <a:gd name="connsiteY30" fmla="*/ 1200941 h 1407418"/>
                <a:gd name="connsiteX31" fmla="*/ 286540 w 1314713"/>
                <a:gd name="connsiteY31" fmla="*/ 1331569 h 1407418"/>
                <a:gd name="connsiteX32" fmla="*/ 269685 w 1314713"/>
                <a:gd name="connsiteY32" fmla="*/ 1377921 h 1407418"/>
                <a:gd name="connsiteX33" fmla="*/ 181195 w 1314713"/>
                <a:gd name="connsiteY33" fmla="*/ 1407418 h 1407418"/>
                <a:gd name="connsiteX34" fmla="*/ 0 w 1314713"/>
                <a:gd name="connsiteY34" fmla="*/ 1209368 h 140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14713" h="1407418">
                  <a:moveTo>
                    <a:pt x="0" y="1209368"/>
                  </a:moveTo>
                  <a:lnTo>
                    <a:pt x="105346" y="1087167"/>
                  </a:lnTo>
                  <a:lnTo>
                    <a:pt x="176981" y="910187"/>
                  </a:lnTo>
                  <a:lnTo>
                    <a:pt x="105346" y="556225"/>
                  </a:lnTo>
                  <a:lnTo>
                    <a:pt x="117987" y="450880"/>
                  </a:lnTo>
                  <a:lnTo>
                    <a:pt x="244402" y="429811"/>
                  </a:lnTo>
                  <a:lnTo>
                    <a:pt x="493018" y="316037"/>
                  </a:lnTo>
                  <a:lnTo>
                    <a:pt x="762702" y="265471"/>
                  </a:lnTo>
                  <a:lnTo>
                    <a:pt x="825910" y="227547"/>
                  </a:lnTo>
                  <a:lnTo>
                    <a:pt x="1023960" y="202264"/>
                  </a:lnTo>
                  <a:lnTo>
                    <a:pt x="1163016" y="46352"/>
                  </a:lnTo>
                  <a:lnTo>
                    <a:pt x="1238865" y="0"/>
                  </a:lnTo>
                  <a:lnTo>
                    <a:pt x="1272575" y="189623"/>
                  </a:lnTo>
                  <a:lnTo>
                    <a:pt x="1222009" y="257044"/>
                  </a:lnTo>
                  <a:lnTo>
                    <a:pt x="1276789" y="366603"/>
                  </a:lnTo>
                  <a:lnTo>
                    <a:pt x="1264148" y="450880"/>
                  </a:lnTo>
                  <a:lnTo>
                    <a:pt x="1314713" y="501446"/>
                  </a:lnTo>
                  <a:lnTo>
                    <a:pt x="1302072" y="530942"/>
                  </a:lnTo>
                  <a:lnTo>
                    <a:pt x="1268361" y="552011"/>
                  </a:lnTo>
                  <a:lnTo>
                    <a:pt x="1200940" y="783772"/>
                  </a:lnTo>
                  <a:lnTo>
                    <a:pt x="1091381" y="825910"/>
                  </a:lnTo>
                  <a:lnTo>
                    <a:pt x="1163016" y="931256"/>
                  </a:lnTo>
                  <a:lnTo>
                    <a:pt x="1053456" y="1053457"/>
                  </a:lnTo>
                  <a:lnTo>
                    <a:pt x="889117" y="1137733"/>
                  </a:lnTo>
                  <a:lnTo>
                    <a:pt x="889117" y="1023960"/>
                  </a:lnTo>
                  <a:lnTo>
                    <a:pt x="830124" y="1036601"/>
                  </a:lnTo>
                  <a:lnTo>
                    <a:pt x="792199" y="1099809"/>
                  </a:lnTo>
                  <a:lnTo>
                    <a:pt x="661571" y="1112450"/>
                  </a:lnTo>
                  <a:lnTo>
                    <a:pt x="530942" y="1175658"/>
                  </a:lnTo>
                  <a:lnTo>
                    <a:pt x="455093" y="1230437"/>
                  </a:lnTo>
                  <a:lnTo>
                    <a:pt x="362389" y="1200941"/>
                  </a:lnTo>
                  <a:lnTo>
                    <a:pt x="286540" y="1331569"/>
                  </a:lnTo>
                  <a:lnTo>
                    <a:pt x="269685" y="1377921"/>
                  </a:lnTo>
                  <a:lnTo>
                    <a:pt x="181195" y="1407418"/>
                  </a:lnTo>
                  <a:lnTo>
                    <a:pt x="0" y="120936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02" name="Freeform 2">
              <a:extLst>
                <a:ext uri="{FF2B5EF4-FFF2-40B4-BE49-F238E27FC236}">
                  <a16:creationId xmlns:a16="http://schemas.microsoft.com/office/drawing/2014/main" id="{4796AB5F-EDF8-2624-A0CB-C2A999AC57D1}"/>
                </a:ext>
              </a:extLst>
            </p:cNvPr>
            <p:cNvSpPr/>
            <p:nvPr/>
          </p:nvSpPr>
          <p:spPr>
            <a:xfrm>
              <a:off x="3822700" y="1260475"/>
              <a:ext cx="1289050" cy="985838"/>
            </a:xfrm>
            <a:custGeom>
              <a:avLst/>
              <a:gdLst>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29497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 name="connsiteX0" fmla="*/ 4214 w 1289431"/>
                <a:gd name="connsiteY0" fmla="*/ 189622 h 986035"/>
                <a:gd name="connsiteX1" fmla="*/ 210691 w 1289431"/>
                <a:gd name="connsiteY1" fmla="*/ 117987 h 986035"/>
                <a:gd name="connsiteX2" fmla="*/ 337106 w 1289431"/>
                <a:gd name="connsiteY2" fmla="*/ 67421 h 986035"/>
                <a:gd name="connsiteX3" fmla="*/ 362389 w 1289431"/>
                <a:gd name="connsiteY3" fmla="*/ 21069 h 986035"/>
                <a:gd name="connsiteX4" fmla="*/ 750061 w 1289431"/>
                <a:gd name="connsiteY4" fmla="*/ 0 h 986035"/>
                <a:gd name="connsiteX5" fmla="*/ 986035 w 1289431"/>
                <a:gd name="connsiteY5" fmla="*/ 143270 h 986035"/>
                <a:gd name="connsiteX6" fmla="*/ 973394 w 1289431"/>
                <a:gd name="connsiteY6" fmla="*/ 214905 h 986035"/>
                <a:gd name="connsiteX7" fmla="*/ 800627 w 1289431"/>
                <a:gd name="connsiteY7" fmla="*/ 63207 h 986035"/>
                <a:gd name="connsiteX8" fmla="*/ 783772 w 1289431"/>
                <a:gd name="connsiteY8" fmla="*/ 101131 h 986035"/>
                <a:gd name="connsiteX9" fmla="*/ 851193 w 1289431"/>
                <a:gd name="connsiteY9" fmla="*/ 214905 h 986035"/>
                <a:gd name="connsiteX10" fmla="*/ 859620 w 1289431"/>
                <a:gd name="connsiteY10" fmla="*/ 320250 h 986035"/>
                <a:gd name="connsiteX11" fmla="*/ 948111 w 1289431"/>
                <a:gd name="connsiteY11" fmla="*/ 375030 h 986035"/>
                <a:gd name="connsiteX12" fmla="*/ 1163016 w 1289431"/>
                <a:gd name="connsiteY12" fmla="*/ 370816 h 986035"/>
                <a:gd name="connsiteX13" fmla="*/ 1129305 w 1289431"/>
                <a:gd name="connsiteY13" fmla="*/ 526728 h 986035"/>
                <a:gd name="connsiteX14" fmla="*/ 1188299 w 1289431"/>
                <a:gd name="connsiteY14" fmla="*/ 606790 h 986035"/>
                <a:gd name="connsiteX15" fmla="*/ 1188299 w 1289431"/>
                <a:gd name="connsiteY15" fmla="*/ 627860 h 986035"/>
                <a:gd name="connsiteX16" fmla="*/ 1289431 w 1289431"/>
                <a:gd name="connsiteY16" fmla="*/ 669998 h 986035"/>
                <a:gd name="connsiteX17" fmla="*/ 1163016 w 1289431"/>
                <a:gd name="connsiteY17" fmla="*/ 792199 h 986035"/>
                <a:gd name="connsiteX18" fmla="*/ 1070312 w 1289431"/>
                <a:gd name="connsiteY18" fmla="*/ 872261 h 986035"/>
                <a:gd name="connsiteX19" fmla="*/ 1057670 w 1289431"/>
                <a:gd name="connsiteY19" fmla="*/ 948110 h 986035"/>
                <a:gd name="connsiteX20" fmla="*/ 956538 w 1289431"/>
                <a:gd name="connsiteY20" fmla="*/ 914400 h 986035"/>
                <a:gd name="connsiteX21" fmla="*/ 863834 w 1289431"/>
                <a:gd name="connsiteY21" fmla="*/ 846978 h 986035"/>
                <a:gd name="connsiteX22" fmla="*/ 724778 w 1289431"/>
                <a:gd name="connsiteY22" fmla="*/ 851192 h 986035"/>
                <a:gd name="connsiteX23" fmla="*/ 657357 w 1289431"/>
                <a:gd name="connsiteY23" fmla="*/ 800626 h 986035"/>
                <a:gd name="connsiteX24" fmla="*/ 581508 w 1289431"/>
                <a:gd name="connsiteY24" fmla="*/ 830123 h 986035"/>
                <a:gd name="connsiteX25" fmla="*/ 501445 w 1289431"/>
                <a:gd name="connsiteY25" fmla="*/ 838551 h 986035"/>
                <a:gd name="connsiteX26" fmla="*/ 429810 w 1289431"/>
                <a:gd name="connsiteY26" fmla="*/ 918613 h 986035"/>
                <a:gd name="connsiteX27" fmla="*/ 328679 w 1289431"/>
                <a:gd name="connsiteY27" fmla="*/ 893331 h 986035"/>
                <a:gd name="connsiteX28" fmla="*/ 273899 w 1289431"/>
                <a:gd name="connsiteY28" fmla="*/ 981821 h 986035"/>
                <a:gd name="connsiteX29" fmla="*/ 181195 w 1289431"/>
                <a:gd name="connsiteY29" fmla="*/ 986035 h 986035"/>
                <a:gd name="connsiteX30" fmla="*/ 7194 w 1289431"/>
                <a:gd name="connsiteY30" fmla="*/ 872261 h 986035"/>
                <a:gd name="connsiteX31" fmla="*/ 42138 w 1289431"/>
                <a:gd name="connsiteY31" fmla="*/ 754274 h 986035"/>
                <a:gd name="connsiteX32" fmla="*/ 84277 w 1289431"/>
                <a:gd name="connsiteY32" fmla="*/ 707922 h 986035"/>
                <a:gd name="connsiteX33" fmla="*/ 42138 w 1289431"/>
                <a:gd name="connsiteY33" fmla="*/ 648929 h 986035"/>
                <a:gd name="connsiteX34" fmla="*/ 42138 w 1289431"/>
                <a:gd name="connsiteY34" fmla="*/ 535155 h 986035"/>
                <a:gd name="connsiteX35" fmla="*/ 0 w 1289431"/>
                <a:gd name="connsiteY35" fmla="*/ 455093 h 986035"/>
                <a:gd name="connsiteX36" fmla="*/ 46352 w 1289431"/>
                <a:gd name="connsiteY36" fmla="*/ 370816 h 986035"/>
                <a:gd name="connsiteX37" fmla="*/ 4214 w 1289431"/>
                <a:gd name="connsiteY37" fmla="*/ 189622 h 98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431" h="986035">
                  <a:moveTo>
                    <a:pt x="4214" y="189622"/>
                  </a:moveTo>
                  <a:lnTo>
                    <a:pt x="210691" y="117987"/>
                  </a:lnTo>
                  <a:lnTo>
                    <a:pt x="337106" y="67421"/>
                  </a:lnTo>
                  <a:lnTo>
                    <a:pt x="362389" y="21069"/>
                  </a:lnTo>
                  <a:lnTo>
                    <a:pt x="750061" y="0"/>
                  </a:lnTo>
                  <a:lnTo>
                    <a:pt x="986035" y="143270"/>
                  </a:lnTo>
                  <a:lnTo>
                    <a:pt x="973394" y="214905"/>
                  </a:lnTo>
                  <a:lnTo>
                    <a:pt x="800627" y="63207"/>
                  </a:lnTo>
                  <a:lnTo>
                    <a:pt x="783772" y="101131"/>
                  </a:lnTo>
                  <a:lnTo>
                    <a:pt x="851193" y="214905"/>
                  </a:lnTo>
                  <a:lnTo>
                    <a:pt x="859620" y="320250"/>
                  </a:lnTo>
                  <a:lnTo>
                    <a:pt x="948111" y="375030"/>
                  </a:lnTo>
                  <a:lnTo>
                    <a:pt x="1163016" y="370816"/>
                  </a:lnTo>
                  <a:lnTo>
                    <a:pt x="1129305" y="526728"/>
                  </a:lnTo>
                  <a:lnTo>
                    <a:pt x="1188299" y="606790"/>
                  </a:lnTo>
                  <a:lnTo>
                    <a:pt x="1188299" y="627860"/>
                  </a:lnTo>
                  <a:lnTo>
                    <a:pt x="1289431" y="669998"/>
                  </a:lnTo>
                  <a:lnTo>
                    <a:pt x="1163016" y="792199"/>
                  </a:lnTo>
                  <a:lnTo>
                    <a:pt x="1070312" y="872261"/>
                  </a:lnTo>
                  <a:lnTo>
                    <a:pt x="1057670" y="948110"/>
                  </a:lnTo>
                  <a:lnTo>
                    <a:pt x="956538" y="914400"/>
                  </a:lnTo>
                  <a:lnTo>
                    <a:pt x="863834" y="846978"/>
                  </a:lnTo>
                  <a:lnTo>
                    <a:pt x="724778" y="851192"/>
                  </a:lnTo>
                  <a:lnTo>
                    <a:pt x="657357" y="800626"/>
                  </a:lnTo>
                  <a:lnTo>
                    <a:pt x="581508" y="830123"/>
                  </a:lnTo>
                  <a:lnTo>
                    <a:pt x="501445" y="838551"/>
                  </a:lnTo>
                  <a:lnTo>
                    <a:pt x="429810" y="918613"/>
                  </a:lnTo>
                  <a:lnTo>
                    <a:pt x="328679" y="893331"/>
                  </a:lnTo>
                  <a:lnTo>
                    <a:pt x="273899" y="981821"/>
                  </a:lnTo>
                  <a:lnTo>
                    <a:pt x="181195" y="986035"/>
                  </a:lnTo>
                  <a:lnTo>
                    <a:pt x="7194" y="872261"/>
                  </a:lnTo>
                  <a:lnTo>
                    <a:pt x="42138" y="754274"/>
                  </a:lnTo>
                  <a:lnTo>
                    <a:pt x="84277" y="707922"/>
                  </a:lnTo>
                  <a:lnTo>
                    <a:pt x="42138" y="648929"/>
                  </a:lnTo>
                  <a:lnTo>
                    <a:pt x="42138" y="535155"/>
                  </a:lnTo>
                  <a:lnTo>
                    <a:pt x="0" y="455093"/>
                  </a:lnTo>
                  <a:lnTo>
                    <a:pt x="46352" y="370816"/>
                  </a:lnTo>
                  <a:lnTo>
                    <a:pt x="4214" y="18962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00" dirty="0">
                <a:solidFill>
                  <a:schemeClr val="tx2"/>
                </a:solidFill>
                <a:ea typeface="ＭＳ Ｐゴシック" charset="-128"/>
              </a:endParaRPr>
            </a:p>
          </p:txBody>
        </p:sp>
        <p:sp>
          <p:nvSpPr>
            <p:cNvPr id="303" name="Freeform 5">
              <a:extLst>
                <a:ext uri="{FF2B5EF4-FFF2-40B4-BE49-F238E27FC236}">
                  <a16:creationId xmlns:a16="http://schemas.microsoft.com/office/drawing/2014/main" id="{73E81904-3C3F-B0AA-A4C2-F8DF5DD7B020}"/>
                </a:ext>
              </a:extLst>
            </p:cNvPr>
            <p:cNvSpPr/>
            <p:nvPr/>
          </p:nvSpPr>
          <p:spPr>
            <a:xfrm>
              <a:off x="2763838" y="2493963"/>
              <a:ext cx="847725" cy="1319212"/>
            </a:xfrm>
            <a:custGeom>
              <a:avLst/>
              <a:gdLst>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12137 w 846979"/>
                <a:gd name="connsiteY41"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03760 w 846979"/>
                <a:gd name="connsiteY41" fmla="*/ 55824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69685 w 846979"/>
                <a:gd name="connsiteY36" fmla="*/ 210691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58175 w 846979"/>
                <a:gd name="connsiteY21" fmla="*/ 1243078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22009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81821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82640 w 846979"/>
                <a:gd name="connsiteY40" fmla="*/ 0 h 1323141"/>
                <a:gd name="connsiteX41" fmla="*/ 726063 w 846979"/>
                <a:gd name="connsiteY41" fmla="*/ 3785 h 1323141"/>
                <a:gd name="connsiteX42" fmla="*/ 712137 w 846979"/>
                <a:gd name="connsiteY42" fmla="*/ 105345 h 1323141"/>
                <a:gd name="connsiteX0" fmla="*/ 712137 w 846979"/>
                <a:gd name="connsiteY0" fmla="*/ 105345 h 1323141"/>
                <a:gd name="connsiteX1" fmla="*/ 653143 w 846979"/>
                <a:gd name="connsiteY1" fmla="*/ 248615 h 1323141"/>
                <a:gd name="connsiteX2" fmla="*/ 606791 w 846979"/>
                <a:gd name="connsiteY2" fmla="*/ 282326 h 1323141"/>
                <a:gd name="connsiteX3" fmla="*/ 585722 w 846979"/>
                <a:gd name="connsiteY3" fmla="*/ 358175 h 1323141"/>
                <a:gd name="connsiteX4" fmla="*/ 556225 w 846979"/>
                <a:gd name="connsiteY4" fmla="*/ 375030 h 1323141"/>
                <a:gd name="connsiteX5" fmla="*/ 556225 w 846979"/>
                <a:gd name="connsiteY5" fmla="*/ 434023 h 1323141"/>
                <a:gd name="connsiteX6" fmla="*/ 589936 w 846979"/>
                <a:gd name="connsiteY6" fmla="*/ 463520 h 1323141"/>
                <a:gd name="connsiteX7" fmla="*/ 598363 w 846979"/>
                <a:gd name="connsiteY7" fmla="*/ 598363 h 1323141"/>
                <a:gd name="connsiteX8" fmla="*/ 627860 w 846979"/>
                <a:gd name="connsiteY8" fmla="*/ 657356 h 1323141"/>
                <a:gd name="connsiteX9" fmla="*/ 606791 w 846979"/>
                <a:gd name="connsiteY9" fmla="*/ 792199 h 1323141"/>
                <a:gd name="connsiteX10" fmla="*/ 741633 w 846979"/>
                <a:gd name="connsiteY10" fmla="*/ 963236 h 1323141"/>
                <a:gd name="connsiteX11" fmla="*/ 838551 w 846979"/>
                <a:gd name="connsiteY11" fmla="*/ 981821 h 1323141"/>
                <a:gd name="connsiteX12" fmla="*/ 846979 w 846979"/>
                <a:gd name="connsiteY12" fmla="*/ 1036600 h 1323141"/>
                <a:gd name="connsiteX13" fmla="*/ 796413 w 846979"/>
                <a:gd name="connsiteY13" fmla="*/ 1116663 h 1323141"/>
                <a:gd name="connsiteX14" fmla="*/ 771130 w 846979"/>
                <a:gd name="connsiteY14" fmla="*/ 1036600 h 1323141"/>
                <a:gd name="connsiteX15" fmla="*/ 653143 w 846979"/>
                <a:gd name="connsiteY15" fmla="*/ 1049242 h 1323141"/>
                <a:gd name="connsiteX16" fmla="*/ 577294 w 846979"/>
                <a:gd name="connsiteY16" fmla="*/ 1104022 h 1323141"/>
                <a:gd name="connsiteX17" fmla="*/ 556225 w 846979"/>
                <a:gd name="connsiteY17" fmla="*/ 1188298 h 1323141"/>
                <a:gd name="connsiteX18" fmla="*/ 509873 w 846979"/>
                <a:gd name="connsiteY18" fmla="*/ 1217795 h 1323141"/>
                <a:gd name="connsiteX19" fmla="*/ 467735 w 846979"/>
                <a:gd name="connsiteY19" fmla="*/ 1293644 h 1323141"/>
                <a:gd name="connsiteX20" fmla="*/ 391886 w 846979"/>
                <a:gd name="connsiteY20" fmla="*/ 1236877 h 1323141"/>
                <a:gd name="connsiteX21" fmla="*/ 365610 w 846979"/>
                <a:gd name="connsiteY21" fmla="*/ 1261664 h 1323141"/>
                <a:gd name="connsiteX22" fmla="*/ 303396 w 846979"/>
                <a:gd name="connsiteY22" fmla="*/ 1323141 h 1323141"/>
                <a:gd name="connsiteX23" fmla="*/ 244402 w 846979"/>
                <a:gd name="connsiteY23" fmla="*/ 1310499 h 1323141"/>
                <a:gd name="connsiteX24" fmla="*/ 185408 w 846979"/>
                <a:gd name="connsiteY24" fmla="*/ 1310499 h 1323141"/>
                <a:gd name="connsiteX25" fmla="*/ 160125 w 846979"/>
                <a:gd name="connsiteY25" fmla="*/ 1276788 h 1323141"/>
                <a:gd name="connsiteX26" fmla="*/ 29497 w 846979"/>
                <a:gd name="connsiteY26" fmla="*/ 1226223 h 1323141"/>
                <a:gd name="connsiteX27" fmla="*/ 71635 w 846979"/>
                <a:gd name="connsiteY27" fmla="*/ 1108235 h 1323141"/>
                <a:gd name="connsiteX28" fmla="*/ 4214 w 846979"/>
                <a:gd name="connsiteY28" fmla="*/ 1028173 h 1323141"/>
                <a:gd name="connsiteX29" fmla="*/ 75849 w 846979"/>
                <a:gd name="connsiteY29" fmla="*/ 905972 h 1323141"/>
                <a:gd name="connsiteX30" fmla="*/ 71635 w 846979"/>
                <a:gd name="connsiteY30" fmla="*/ 640501 h 1323141"/>
                <a:gd name="connsiteX31" fmla="*/ 0 w 846979"/>
                <a:gd name="connsiteY31" fmla="*/ 564652 h 1323141"/>
                <a:gd name="connsiteX32" fmla="*/ 54780 w 846979"/>
                <a:gd name="connsiteY32" fmla="*/ 488803 h 1323141"/>
                <a:gd name="connsiteX33" fmla="*/ 25283 w 846979"/>
                <a:gd name="connsiteY33" fmla="*/ 375030 h 1323141"/>
                <a:gd name="connsiteX34" fmla="*/ 105346 w 846979"/>
                <a:gd name="connsiteY34" fmla="*/ 337105 h 1323141"/>
                <a:gd name="connsiteX35" fmla="*/ 189622 w 846979"/>
                <a:gd name="connsiteY35" fmla="*/ 164339 h 1323141"/>
                <a:gd name="connsiteX36" fmla="*/ 284553 w 846979"/>
                <a:gd name="connsiteY36" fmla="*/ 203257 h 1323141"/>
                <a:gd name="connsiteX37" fmla="*/ 497231 w 846979"/>
                <a:gd name="connsiteY37" fmla="*/ 75848 h 1323141"/>
                <a:gd name="connsiteX38" fmla="*/ 632074 w 846979"/>
                <a:gd name="connsiteY38" fmla="*/ 75848 h 1323141"/>
                <a:gd name="connsiteX39" fmla="*/ 682640 w 846979"/>
                <a:gd name="connsiteY39" fmla="*/ 0 h 1323141"/>
                <a:gd name="connsiteX40" fmla="*/ 656621 w 846979"/>
                <a:gd name="connsiteY40" fmla="*/ 3717 h 1323141"/>
                <a:gd name="connsiteX41" fmla="*/ 726063 w 846979"/>
                <a:gd name="connsiteY41" fmla="*/ 3785 h 1323141"/>
                <a:gd name="connsiteX42" fmla="*/ 712137 w 846979"/>
                <a:gd name="connsiteY42" fmla="*/ 105345 h 1323141"/>
                <a:gd name="connsiteX0" fmla="*/ 712137 w 846979"/>
                <a:gd name="connsiteY0" fmla="*/ 101628 h 1319424"/>
                <a:gd name="connsiteX1" fmla="*/ 653143 w 846979"/>
                <a:gd name="connsiteY1" fmla="*/ 244898 h 1319424"/>
                <a:gd name="connsiteX2" fmla="*/ 606791 w 846979"/>
                <a:gd name="connsiteY2" fmla="*/ 278609 h 1319424"/>
                <a:gd name="connsiteX3" fmla="*/ 585722 w 846979"/>
                <a:gd name="connsiteY3" fmla="*/ 354458 h 1319424"/>
                <a:gd name="connsiteX4" fmla="*/ 556225 w 846979"/>
                <a:gd name="connsiteY4" fmla="*/ 371313 h 1319424"/>
                <a:gd name="connsiteX5" fmla="*/ 556225 w 846979"/>
                <a:gd name="connsiteY5" fmla="*/ 430306 h 1319424"/>
                <a:gd name="connsiteX6" fmla="*/ 589936 w 846979"/>
                <a:gd name="connsiteY6" fmla="*/ 459803 h 1319424"/>
                <a:gd name="connsiteX7" fmla="*/ 598363 w 846979"/>
                <a:gd name="connsiteY7" fmla="*/ 594646 h 1319424"/>
                <a:gd name="connsiteX8" fmla="*/ 627860 w 846979"/>
                <a:gd name="connsiteY8" fmla="*/ 653639 h 1319424"/>
                <a:gd name="connsiteX9" fmla="*/ 606791 w 846979"/>
                <a:gd name="connsiteY9" fmla="*/ 788482 h 1319424"/>
                <a:gd name="connsiteX10" fmla="*/ 741633 w 846979"/>
                <a:gd name="connsiteY10" fmla="*/ 959519 h 1319424"/>
                <a:gd name="connsiteX11" fmla="*/ 838551 w 846979"/>
                <a:gd name="connsiteY11" fmla="*/ 978104 h 1319424"/>
                <a:gd name="connsiteX12" fmla="*/ 846979 w 846979"/>
                <a:gd name="connsiteY12" fmla="*/ 1032883 h 1319424"/>
                <a:gd name="connsiteX13" fmla="*/ 796413 w 846979"/>
                <a:gd name="connsiteY13" fmla="*/ 1112946 h 1319424"/>
                <a:gd name="connsiteX14" fmla="*/ 771130 w 846979"/>
                <a:gd name="connsiteY14" fmla="*/ 1032883 h 1319424"/>
                <a:gd name="connsiteX15" fmla="*/ 653143 w 846979"/>
                <a:gd name="connsiteY15" fmla="*/ 1045525 h 1319424"/>
                <a:gd name="connsiteX16" fmla="*/ 577294 w 846979"/>
                <a:gd name="connsiteY16" fmla="*/ 1100305 h 1319424"/>
                <a:gd name="connsiteX17" fmla="*/ 556225 w 846979"/>
                <a:gd name="connsiteY17" fmla="*/ 1184581 h 1319424"/>
                <a:gd name="connsiteX18" fmla="*/ 509873 w 846979"/>
                <a:gd name="connsiteY18" fmla="*/ 1214078 h 1319424"/>
                <a:gd name="connsiteX19" fmla="*/ 467735 w 846979"/>
                <a:gd name="connsiteY19" fmla="*/ 1289927 h 1319424"/>
                <a:gd name="connsiteX20" fmla="*/ 391886 w 846979"/>
                <a:gd name="connsiteY20" fmla="*/ 1233160 h 1319424"/>
                <a:gd name="connsiteX21" fmla="*/ 365610 w 846979"/>
                <a:gd name="connsiteY21" fmla="*/ 1257947 h 1319424"/>
                <a:gd name="connsiteX22" fmla="*/ 303396 w 846979"/>
                <a:gd name="connsiteY22" fmla="*/ 1319424 h 1319424"/>
                <a:gd name="connsiteX23" fmla="*/ 244402 w 846979"/>
                <a:gd name="connsiteY23" fmla="*/ 1306782 h 1319424"/>
                <a:gd name="connsiteX24" fmla="*/ 185408 w 846979"/>
                <a:gd name="connsiteY24" fmla="*/ 1306782 h 1319424"/>
                <a:gd name="connsiteX25" fmla="*/ 160125 w 846979"/>
                <a:gd name="connsiteY25" fmla="*/ 1273071 h 1319424"/>
                <a:gd name="connsiteX26" fmla="*/ 29497 w 846979"/>
                <a:gd name="connsiteY26" fmla="*/ 1222506 h 1319424"/>
                <a:gd name="connsiteX27" fmla="*/ 71635 w 846979"/>
                <a:gd name="connsiteY27" fmla="*/ 1104518 h 1319424"/>
                <a:gd name="connsiteX28" fmla="*/ 4214 w 846979"/>
                <a:gd name="connsiteY28" fmla="*/ 1024456 h 1319424"/>
                <a:gd name="connsiteX29" fmla="*/ 75849 w 846979"/>
                <a:gd name="connsiteY29" fmla="*/ 902255 h 1319424"/>
                <a:gd name="connsiteX30" fmla="*/ 71635 w 846979"/>
                <a:gd name="connsiteY30" fmla="*/ 636784 h 1319424"/>
                <a:gd name="connsiteX31" fmla="*/ 0 w 846979"/>
                <a:gd name="connsiteY31" fmla="*/ 560935 h 1319424"/>
                <a:gd name="connsiteX32" fmla="*/ 54780 w 846979"/>
                <a:gd name="connsiteY32" fmla="*/ 485086 h 1319424"/>
                <a:gd name="connsiteX33" fmla="*/ 25283 w 846979"/>
                <a:gd name="connsiteY33" fmla="*/ 371313 h 1319424"/>
                <a:gd name="connsiteX34" fmla="*/ 105346 w 846979"/>
                <a:gd name="connsiteY34" fmla="*/ 333388 h 1319424"/>
                <a:gd name="connsiteX35" fmla="*/ 189622 w 846979"/>
                <a:gd name="connsiteY35" fmla="*/ 160622 h 1319424"/>
                <a:gd name="connsiteX36" fmla="*/ 284553 w 846979"/>
                <a:gd name="connsiteY36" fmla="*/ 199540 h 1319424"/>
                <a:gd name="connsiteX37" fmla="*/ 497231 w 846979"/>
                <a:gd name="connsiteY37" fmla="*/ 72131 h 1319424"/>
                <a:gd name="connsiteX38" fmla="*/ 632074 w 846979"/>
                <a:gd name="connsiteY38" fmla="*/ 72131 h 1319424"/>
                <a:gd name="connsiteX39" fmla="*/ 656621 w 846979"/>
                <a:gd name="connsiteY39" fmla="*/ 0 h 1319424"/>
                <a:gd name="connsiteX40" fmla="*/ 726063 w 846979"/>
                <a:gd name="connsiteY40" fmla="*/ 68 h 1319424"/>
                <a:gd name="connsiteX41" fmla="*/ 712137 w 846979"/>
                <a:gd name="connsiteY41" fmla="*/ 101628 h 131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46979" h="1319424">
                  <a:moveTo>
                    <a:pt x="712137" y="101628"/>
                  </a:moveTo>
                  <a:lnTo>
                    <a:pt x="653143" y="244898"/>
                  </a:lnTo>
                  <a:lnTo>
                    <a:pt x="606791" y="278609"/>
                  </a:lnTo>
                  <a:lnTo>
                    <a:pt x="585722" y="354458"/>
                  </a:lnTo>
                  <a:lnTo>
                    <a:pt x="556225" y="371313"/>
                  </a:lnTo>
                  <a:lnTo>
                    <a:pt x="556225" y="430306"/>
                  </a:lnTo>
                  <a:lnTo>
                    <a:pt x="589936" y="459803"/>
                  </a:lnTo>
                  <a:lnTo>
                    <a:pt x="598363" y="594646"/>
                  </a:lnTo>
                  <a:lnTo>
                    <a:pt x="627860" y="653639"/>
                  </a:lnTo>
                  <a:lnTo>
                    <a:pt x="606791" y="788482"/>
                  </a:lnTo>
                  <a:lnTo>
                    <a:pt x="741633" y="959519"/>
                  </a:lnTo>
                  <a:lnTo>
                    <a:pt x="838551" y="978104"/>
                  </a:lnTo>
                  <a:lnTo>
                    <a:pt x="846979" y="1032883"/>
                  </a:lnTo>
                  <a:lnTo>
                    <a:pt x="796413" y="1112946"/>
                  </a:lnTo>
                  <a:lnTo>
                    <a:pt x="771130" y="1032883"/>
                  </a:lnTo>
                  <a:lnTo>
                    <a:pt x="653143" y="1045525"/>
                  </a:lnTo>
                  <a:lnTo>
                    <a:pt x="577294" y="1100305"/>
                  </a:lnTo>
                  <a:lnTo>
                    <a:pt x="556225" y="1184581"/>
                  </a:lnTo>
                  <a:lnTo>
                    <a:pt x="509873" y="1214078"/>
                  </a:lnTo>
                  <a:lnTo>
                    <a:pt x="467735" y="1289927"/>
                  </a:lnTo>
                  <a:lnTo>
                    <a:pt x="391886" y="1233160"/>
                  </a:lnTo>
                  <a:lnTo>
                    <a:pt x="365610" y="1257947"/>
                  </a:lnTo>
                  <a:lnTo>
                    <a:pt x="303396" y="1319424"/>
                  </a:lnTo>
                  <a:lnTo>
                    <a:pt x="244402" y="1306782"/>
                  </a:lnTo>
                  <a:lnTo>
                    <a:pt x="185408" y="1306782"/>
                  </a:lnTo>
                  <a:lnTo>
                    <a:pt x="160125" y="1273071"/>
                  </a:lnTo>
                  <a:lnTo>
                    <a:pt x="29497" y="1222506"/>
                  </a:lnTo>
                  <a:lnTo>
                    <a:pt x="71635" y="1104518"/>
                  </a:lnTo>
                  <a:lnTo>
                    <a:pt x="4214" y="1024456"/>
                  </a:lnTo>
                  <a:lnTo>
                    <a:pt x="75849" y="902255"/>
                  </a:lnTo>
                  <a:cubicBezTo>
                    <a:pt x="74444" y="813765"/>
                    <a:pt x="73040" y="725274"/>
                    <a:pt x="71635" y="636784"/>
                  </a:cubicBezTo>
                  <a:lnTo>
                    <a:pt x="0" y="560935"/>
                  </a:lnTo>
                  <a:lnTo>
                    <a:pt x="54780" y="485086"/>
                  </a:lnTo>
                  <a:lnTo>
                    <a:pt x="25283" y="371313"/>
                  </a:lnTo>
                  <a:lnTo>
                    <a:pt x="105346" y="333388"/>
                  </a:lnTo>
                  <a:lnTo>
                    <a:pt x="189622" y="160622"/>
                  </a:lnTo>
                  <a:lnTo>
                    <a:pt x="284553" y="199540"/>
                  </a:lnTo>
                  <a:lnTo>
                    <a:pt x="497231" y="72131"/>
                  </a:lnTo>
                  <a:lnTo>
                    <a:pt x="632074" y="72131"/>
                  </a:lnTo>
                  <a:lnTo>
                    <a:pt x="656621" y="0"/>
                  </a:lnTo>
                  <a:lnTo>
                    <a:pt x="726063" y="68"/>
                  </a:lnTo>
                  <a:lnTo>
                    <a:pt x="712137" y="101628"/>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050" dirty="0">
                <a:solidFill>
                  <a:schemeClr val="tx2"/>
                </a:solidFill>
                <a:ea typeface="ＭＳ Ｐゴシック" charset="-128"/>
              </a:endParaRPr>
            </a:p>
          </p:txBody>
        </p:sp>
        <p:sp>
          <p:nvSpPr>
            <p:cNvPr id="304" name="Freeform 6">
              <a:extLst>
                <a:ext uri="{FF2B5EF4-FFF2-40B4-BE49-F238E27FC236}">
                  <a16:creationId xmlns:a16="http://schemas.microsoft.com/office/drawing/2014/main" id="{C9C79B91-A639-1BBE-E483-D227BE2A7349}"/>
                </a:ext>
              </a:extLst>
            </p:cNvPr>
            <p:cNvSpPr/>
            <p:nvPr/>
          </p:nvSpPr>
          <p:spPr>
            <a:xfrm>
              <a:off x="2822575" y="3530599"/>
              <a:ext cx="1420813" cy="1327150"/>
            </a:xfrm>
            <a:custGeom>
              <a:avLst/>
              <a:gdLst>
                <a:gd name="connsiteX0" fmla="*/ 804840 w 1420059"/>
                <a:gd name="connsiteY0" fmla="*/ 0 h 1327355"/>
                <a:gd name="connsiteX1" fmla="*/ 927041 w 1420059"/>
                <a:gd name="connsiteY1" fmla="*/ 122201 h 1327355"/>
                <a:gd name="connsiteX2" fmla="*/ 943896 w 1420059"/>
                <a:gd name="connsiteY2" fmla="*/ 193836 h 1327355"/>
                <a:gd name="connsiteX3" fmla="*/ 1125091 w 1420059"/>
                <a:gd name="connsiteY3" fmla="*/ 252830 h 1327355"/>
                <a:gd name="connsiteX4" fmla="*/ 1285216 w 1420059"/>
                <a:gd name="connsiteY4" fmla="*/ 214905 h 1327355"/>
                <a:gd name="connsiteX5" fmla="*/ 1327355 w 1420059"/>
                <a:gd name="connsiteY5" fmla="*/ 240188 h 1327355"/>
                <a:gd name="connsiteX6" fmla="*/ 1302072 w 1420059"/>
                <a:gd name="connsiteY6" fmla="*/ 303396 h 1327355"/>
                <a:gd name="connsiteX7" fmla="*/ 1356851 w 1420059"/>
                <a:gd name="connsiteY7" fmla="*/ 332892 h 1327355"/>
                <a:gd name="connsiteX8" fmla="*/ 1420059 w 1420059"/>
                <a:gd name="connsiteY8" fmla="*/ 370817 h 1327355"/>
                <a:gd name="connsiteX9" fmla="*/ 1420059 w 1420059"/>
                <a:gd name="connsiteY9" fmla="*/ 530942 h 1327355"/>
                <a:gd name="connsiteX10" fmla="*/ 1339996 w 1420059"/>
                <a:gd name="connsiteY10" fmla="*/ 522515 h 1327355"/>
                <a:gd name="connsiteX11" fmla="*/ 1184084 w 1420059"/>
                <a:gd name="connsiteY11" fmla="*/ 796413 h 1327355"/>
                <a:gd name="connsiteX12" fmla="*/ 1129305 w 1420059"/>
                <a:gd name="connsiteY12" fmla="*/ 922828 h 1327355"/>
                <a:gd name="connsiteX13" fmla="*/ 956538 w 1420059"/>
                <a:gd name="connsiteY13" fmla="*/ 1112450 h 1327355"/>
                <a:gd name="connsiteX14" fmla="*/ 1045028 w 1420059"/>
                <a:gd name="connsiteY14" fmla="*/ 1226223 h 1327355"/>
                <a:gd name="connsiteX15" fmla="*/ 884903 w 1420059"/>
                <a:gd name="connsiteY15" fmla="*/ 1327355 h 1327355"/>
                <a:gd name="connsiteX16" fmla="*/ 825909 w 1420059"/>
                <a:gd name="connsiteY16" fmla="*/ 1230437 h 1327355"/>
                <a:gd name="connsiteX17" fmla="*/ 703708 w 1420059"/>
                <a:gd name="connsiteY17" fmla="*/ 1066098 h 1327355"/>
                <a:gd name="connsiteX18" fmla="*/ 758488 w 1420059"/>
                <a:gd name="connsiteY18" fmla="*/ 1015532 h 1327355"/>
                <a:gd name="connsiteX19" fmla="*/ 762702 w 1420059"/>
                <a:gd name="connsiteY19" fmla="*/ 927042 h 1327355"/>
                <a:gd name="connsiteX20" fmla="*/ 691067 w 1420059"/>
                <a:gd name="connsiteY20" fmla="*/ 868048 h 1327355"/>
                <a:gd name="connsiteX21" fmla="*/ 627860 w 1420059"/>
                <a:gd name="connsiteY21" fmla="*/ 901759 h 1327355"/>
                <a:gd name="connsiteX22" fmla="*/ 518300 w 1420059"/>
                <a:gd name="connsiteY22" fmla="*/ 868048 h 1327355"/>
                <a:gd name="connsiteX23" fmla="*/ 493017 w 1420059"/>
                <a:gd name="connsiteY23" fmla="*/ 804841 h 1327355"/>
                <a:gd name="connsiteX24" fmla="*/ 366602 w 1420059"/>
                <a:gd name="connsiteY24" fmla="*/ 775344 h 1327355"/>
                <a:gd name="connsiteX25" fmla="*/ 269684 w 1420059"/>
                <a:gd name="connsiteY25" fmla="*/ 712137 h 1327355"/>
                <a:gd name="connsiteX26" fmla="*/ 240188 w 1420059"/>
                <a:gd name="connsiteY26" fmla="*/ 627860 h 1327355"/>
                <a:gd name="connsiteX27" fmla="*/ 126414 w 1420059"/>
                <a:gd name="connsiteY27" fmla="*/ 606791 h 1327355"/>
                <a:gd name="connsiteX28" fmla="*/ 67421 w 1420059"/>
                <a:gd name="connsiteY28" fmla="*/ 640502 h 1327355"/>
                <a:gd name="connsiteX29" fmla="*/ 71635 w 1420059"/>
                <a:gd name="connsiteY29" fmla="*/ 691068 h 1327355"/>
                <a:gd name="connsiteX30" fmla="*/ 0 w 1420059"/>
                <a:gd name="connsiteY30" fmla="*/ 699495 h 1327355"/>
                <a:gd name="connsiteX31" fmla="*/ 160125 w 1420059"/>
                <a:gd name="connsiteY31" fmla="*/ 404527 h 1327355"/>
                <a:gd name="connsiteX32" fmla="*/ 130628 w 1420059"/>
                <a:gd name="connsiteY32" fmla="*/ 337106 h 1327355"/>
                <a:gd name="connsiteX33" fmla="*/ 168553 w 1420059"/>
                <a:gd name="connsiteY33" fmla="*/ 303396 h 1327355"/>
                <a:gd name="connsiteX34" fmla="*/ 198049 w 1420059"/>
                <a:gd name="connsiteY34" fmla="*/ 269685 h 1327355"/>
                <a:gd name="connsiteX35" fmla="*/ 240188 w 1420059"/>
                <a:gd name="connsiteY35" fmla="*/ 282327 h 1327355"/>
                <a:gd name="connsiteX36" fmla="*/ 337106 w 1420059"/>
                <a:gd name="connsiteY36" fmla="*/ 193836 h 1327355"/>
                <a:gd name="connsiteX37" fmla="*/ 404527 w 1420059"/>
                <a:gd name="connsiteY37" fmla="*/ 248616 h 1327355"/>
                <a:gd name="connsiteX38" fmla="*/ 463520 w 1420059"/>
                <a:gd name="connsiteY38" fmla="*/ 185409 h 1327355"/>
                <a:gd name="connsiteX39" fmla="*/ 497231 w 1420059"/>
                <a:gd name="connsiteY39" fmla="*/ 143270 h 1327355"/>
                <a:gd name="connsiteX40" fmla="*/ 522514 w 1420059"/>
                <a:gd name="connsiteY40" fmla="*/ 63208 h 1327355"/>
                <a:gd name="connsiteX41" fmla="*/ 589935 w 1420059"/>
                <a:gd name="connsiteY41" fmla="*/ 12642 h 1327355"/>
                <a:gd name="connsiteX42" fmla="*/ 716350 w 1420059"/>
                <a:gd name="connsiteY42" fmla="*/ 4214 h 1327355"/>
                <a:gd name="connsiteX43" fmla="*/ 728991 w 1420059"/>
                <a:gd name="connsiteY43" fmla="*/ 84277 h 1327355"/>
                <a:gd name="connsiteX44" fmla="*/ 804840 w 1420059"/>
                <a:gd name="connsiteY44" fmla="*/ 0 h 13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20059" h="1327355">
                  <a:moveTo>
                    <a:pt x="804840" y="0"/>
                  </a:moveTo>
                  <a:lnTo>
                    <a:pt x="927041" y="122201"/>
                  </a:lnTo>
                  <a:lnTo>
                    <a:pt x="943896" y="193836"/>
                  </a:lnTo>
                  <a:lnTo>
                    <a:pt x="1125091" y="252830"/>
                  </a:lnTo>
                  <a:lnTo>
                    <a:pt x="1285216" y="214905"/>
                  </a:lnTo>
                  <a:lnTo>
                    <a:pt x="1327355" y="240188"/>
                  </a:lnTo>
                  <a:lnTo>
                    <a:pt x="1302072" y="303396"/>
                  </a:lnTo>
                  <a:lnTo>
                    <a:pt x="1356851" y="332892"/>
                  </a:lnTo>
                  <a:lnTo>
                    <a:pt x="1420059" y="370817"/>
                  </a:lnTo>
                  <a:lnTo>
                    <a:pt x="1420059" y="530942"/>
                  </a:lnTo>
                  <a:lnTo>
                    <a:pt x="1339996" y="522515"/>
                  </a:lnTo>
                  <a:lnTo>
                    <a:pt x="1184084" y="796413"/>
                  </a:lnTo>
                  <a:lnTo>
                    <a:pt x="1129305" y="922828"/>
                  </a:lnTo>
                  <a:lnTo>
                    <a:pt x="956538" y="1112450"/>
                  </a:lnTo>
                  <a:lnTo>
                    <a:pt x="1045028" y="1226223"/>
                  </a:lnTo>
                  <a:lnTo>
                    <a:pt x="884903" y="1327355"/>
                  </a:lnTo>
                  <a:lnTo>
                    <a:pt x="825909" y="1230437"/>
                  </a:lnTo>
                  <a:lnTo>
                    <a:pt x="703708" y="1066098"/>
                  </a:lnTo>
                  <a:lnTo>
                    <a:pt x="758488" y="1015532"/>
                  </a:lnTo>
                  <a:lnTo>
                    <a:pt x="762702" y="927042"/>
                  </a:lnTo>
                  <a:lnTo>
                    <a:pt x="691067" y="868048"/>
                  </a:lnTo>
                  <a:lnTo>
                    <a:pt x="627860" y="901759"/>
                  </a:lnTo>
                  <a:lnTo>
                    <a:pt x="518300" y="868048"/>
                  </a:lnTo>
                  <a:lnTo>
                    <a:pt x="493017" y="804841"/>
                  </a:lnTo>
                  <a:lnTo>
                    <a:pt x="366602" y="775344"/>
                  </a:lnTo>
                  <a:lnTo>
                    <a:pt x="269684" y="712137"/>
                  </a:lnTo>
                  <a:lnTo>
                    <a:pt x="240188" y="627860"/>
                  </a:lnTo>
                  <a:lnTo>
                    <a:pt x="126414" y="606791"/>
                  </a:lnTo>
                  <a:lnTo>
                    <a:pt x="67421" y="640502"/>
                  </a:lnTo>
                  <a:lnTo>
                    <a:pt x="71635" y="691068"/>
                  </a:lnTo>
                  <a:lnTo>
                    <a:pt x="0" y="699495"/>
                  </a:lnTo>
                  <a:lnTo>
                    <a:pt x="160125" y="404527"/>
                  </a:lnTo>
                  <a:lnTo>
                    <a:pt x="130628" y="337106"/>
                  </a:lnTo>
                  <a:lnTo>
                    <a:pt x="168553" y="303396"/>
                  </a:lnTo>
                  <a:lnTo>
                    <a:pt x="198049" y="269685"/>
                  </a:lnTo>
                  <a:lnTo>
                    <a:pt x="240188" y="282327"/>
                  </a:lnTo>
                  <a:lnTo>
                    <a:pt x="337106" y="193836"/>
                  </a:lnTo>
                  <a:lnTo>
                    <a:pt x="404527" y="248616"/>
                  </a:lnTo>
                  <a:lnTo>
                    <a:pt x="463520" y="185409"/>
                  </a:lnTo>
                  <a:lnTo>
                    <a:pt x="497231" y="143270"/>
                  </a:lnTo>
                  <a:lnTo>
                    <a:pt x="522514" y="63208"/>
                  </a:lnTo>
                  <a:lnTo>
                    <a:pt x="589935" y="12642"/>
                  </a:lnTo>
                  <a:lnTo>
                    <a:pt x="716350" y="4214"/>
                  </a:lnTo>
                  <a:lnTo>
                    <a:pt x="728991" y="84277"/>
                  </a:lnTo>
                  <a:lnTo>
                    <a:pt x="804840"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a:p>
              <a:pPr algn="ctr">
                <a:buClr>
                  <a:srgbClr val="000000"/>
                </a:buClr>
                <a:buSzPct val="100000"/>
                <a:buFont typeface="Times New Roman" pitchFamily="16" charset="0"/>
                <a:buNone/>
                <a:defRPr/>
              </a:pPr>
              <a:endParaRPr lang="pl-PL" sz="1050" dirty="0">
                <a:solidFill>
                  <a:schemeClr val="tx2"/>
                </a:solidFill>
                <a:ea typeface="ＭＳ Ｐゴシック" charset="-128"/>
              </a:endParaRPr>
            </a:p>
          </p:txBody>
        </p:sp>
        <p:sp>
          <p:nvSpPr>
            <p:cNvPr id="305" name="Freeform 7">
              <a:extLst>
                <a:ext uri="{FF2B5EF4-FFF2-40B4-BE49-F238E27FC236}">
                  <a16:creationId xmlns:a16="http://schemas.microsoft.com/office/drawing/2014/main" id="{7DCB3CBF-9C68-616A-A47A-D81BBB21B142}"/>
                </a:ext>
              </a:extLst>
            </p:cNvPr>
            <p:cNvSpPr/>
            <p:nvPr/>
          </p:nvSpPr>
          <p:spPr>
            <a:xfrm>
              <a:off x="3825875" y="4029075"/>
              <a:ext cx="847725" cy="939800"/>
            </a:xfrm>
            <a:custGeom>
              <a:avLst/>
              <a:gdLst>
                <a:gd name="connsiteX0" fmla="*/ 425596 w 846979"/>
                <a:gd name="connsiteY0" fmla="*/ 0 h 939683"/>
                <a:gd name="connsiteX1" fmla="*/ 476162 w 846979"/>
                <a:gd name="connsiteY1" fmla="*/ 71635 h 939683"/>
                <a:gd name="connsiteX2" fmla="*/ 543583 w 846979"/>
                <a:gd name="connsiteY2" fmla="*/ 71635 h 939683"/>
                <a:gd name="connsiteX3" fmla="*/ 648929 w 846979"/>
                <a:gd name="connsiteY3" fmla="*/ 33710 h 939683"/>
                <a:gd name="connsiteX4" fmla="*/ 813268 w 846979"/>
                <a:gd name="connsiteY4" fmla="*/ 84276 h 939683"/>
                <a:gd name="connsiteX5" fmla="*/ 846979 w 846979"/>
                <a:gd name="connsiteY5" fmla="*/ 160125 h 939683"/>
                <a:gd name="connsiteX6" fmla="*/ 762702 w 846979"/>
                <a:gd name="connsiteY6" fmla="*/ 438237 h 939683"/>
                <a:gd name="connsiteX7" fmla="*/ 830123 w 846979"/>
                <a:gd name="connsiteY7" fmla="*/ 526728 h 939683"/>
                <a:gd name="connsiteX8" fmla="*/ 750061 w 846979"/>
                <a:gd name="connsiteY8" fmla="*/ 552011 h 939683"/>
                <a:gd name="connsiteX9" fmla="*/ 720564 w 846979"/>
                <a:gd name="connsiteY9" fmla="*/ 636287 h 939683"/>
                <a:gd name="connsiteX10" fmla="*/ 724778 w 846979"/>
                <a:gd name="connsiteY10" fmla="*/ 766916 h 939683"/>
                <a:gd name="connsiteX11" fmla="*/ 539370 w 846979"/>
                <a:gd name="connsiteY11" fmla="*/ 821695 h 939683"/>
                <a:gd name="connsiteX12" fmla="*/ 505659 w 846979"/>
                <a:gd name="connsiteY12" fmla="*/ 939683 h 939683"/>
                <a:gd name="connsiteX13" fmla="*/ 383458 w 846979"/>
                <a:gd name="connsiteY13" fmla="*/ 834337 h 939683"/>
                <a:gd name="connsiteX14" fmla="*/ 429810 w 846979"/>
                <a:gd name="connsiteY14" fmla="*/ 809054 h 939683"/>
                <a:gd name="connsiteX15" fmla="*/ 425596 w 846979"/>
                <a:gd name="connsiteY15" fmla="*/ 707922 h 939683"/>
                <a:gd name="connsiteX16" fmla="*/ 290754 w 846979"/>
                <a:gd name="connsiteY16" fmla="*/ 720564 h 939683"/>
                <a:gd name="connsiteX17" fmla="*/ 155912 w 846979"/>
                <a:gd name="connsiteY17" fmla="*/ 632073 h 939683"/>
                <a:gd name="connsiteX18" fmla="*/ 0 w 846979"/>
                <a:gd name="connsiteY18" fmla="*/ 568866 h 939683"/>
                <a:gd name="connsiteX19" fmla="*/ 113773 w 846979"/>
                <a:gd name="connsiteY19" fmla="*/ 438237 h 939683"/>
                <a:gd name="connsiteX20" fmla="*/ 324465 w 846979"/>
                <a:gd name="connsiteY20" fmla="*/ 42138 h 939683"/>
                <a:gd name="connsiteX21" fmla="*/ 425596 w 846979"/>
                <a:gd name="connsiteY21" fmla="*/ 0 h 9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979" h="939683">
                  <a:moveTo>
                    <a:pt x="425596" y="0"/>
                  </a:moveTo>
                  <a:lnTo>
                    <a:pt x="476162" y="71635"/>
                  </a:lnTo>
                  <a:lnTo>
                    <a:pt x="543583" y="71635"/>
                  </a:lnTo>
                  <a:lnTo>
                    <a:pt x="648929" y="33710"/>
                  </a:lnTo>
                  <a:lnTo>
                    <a:pt x="813268" y="84276"/>
                  </a:lnTo>
                  <a:lnTo>
                    <a:pt x="846979" y="160125"/>
                  </a:lnTo>
                  <a:lnTo>
                    <a:pt x="762702" y="438237"/>
                  </a:lnTo>
                  <a:lnTo>
                    <a:pt x="830123" y="526728"/>
                  </a:lnTo>
                  <a:lnTo>
                    <a:pt x="750061" y="552011"/>
                  </a:lnTo>
                  <a:lnTo>
                    <a:pt x="720564" y="636287"/>
                  </a:lnTo>
                  <a:lnTo>
                    <a:pt x="724778" y="766916"/>
                  </a:lnTo>
                  <a:lnTo>
                    <a:pt x="539370" y="821695"/>
                  </a:lnTo>
                  <a:lnTo>
                    <a:pt x="505659" y="939683"/>
                  </a:lnTo>
                  <a:lnTo>
                    <a:pt x="383458" y="834337"/>
                  </a:lnTo>
                  <a:lnTo>
                    <a:pt x="429810" y="809054"/>
                  </a:lnTo>
                  <a:lnTo>
                    <a:pt x="425596" y="707922"/>
                  </a:lnTo>
                  <a:lnTo>
                    <a:pt x="290754" y="720564"/>
                  </a:lnTo>
                  <a:lnTo>
                    <a:pt x="155912" y="632073"/>
                  </a:lnTo>
                  <a:lnTo>
                    <a:pt x="0" y="568866"/>
                  </a:lnTo>
                  <a:lnTo>
                    <a:pt x="113773" y="438237"/>
                  </a:lnTo>
                  <a:lnTo>
                    <a:pt x="324465" y="42138"/>
                  </a:lnTo>
                  <a:lnTo>
                    <a:pt x="425596" y="0"/>
                  </a:lnTo>
                  <a:close/>
                </a:path>
              </a:pathLst>
            </a:custGeom>
            <a:solidFill>
              <a:srgbClr val="4F5A3C"/>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06" name="Freeform 8">
              <a:extLst>
                <a:ext uri="{FF2B5EF4-FFF2-40B4-BE49-F238E27FC236}">
                  <a16:creationId xmlns:a16="http://schemas.microsoft.com/office/drawing/2014/main" id="{77554877-C056-C53A-F6FE-9E762D7719B3}"/>
                </a:ext>
              </a:extLst>
            </p:cNvPr>
            <p:cNvSpPr/>
            <p:nvPr/>
          </p:nvSpPr>
          <p:spPr>
            <a:xfrm>
              <a:off x="4373563" y="4129088"/>
              <a:ext cx="898525" cy="1293812"/>
            </a:xfrm>
            <a:custGeom>
              <a:avLst/>
              <a:gdLst>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68048 w 897545"/>
                <a:gd name="connsiteY10" fmla="*/ 434024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 name="connsiteX0" fmla="*/ 299182 w 897545"/>
                <a:gd name="connsiteY0" fmla="*/ 58994 h 1293645"/>
                <a:gd name="connsiteX1" fmla="*/ 362389 w 897545"/>
                <a:gd name="connsiteY1" fmla="*/ 0 h 1293645"/>
                <a:gd name="connsiteX2" fmla="*/ 484590 w 897545"/>
                <a:gd name="connsiteY2" fmla="*/ 12642 h 1293645"/>
                <a:gd name="connsiteX3" fmla="*/ 522515 w 897545"/>
                <a:gd name="connsiteY3" fmla="*/ 50566 h 1293645"/>
                <a:gd name="connsiteX4" fmla="*/ 665785 w 897545"/>
                <a:gd name="connsiteY4" fmla="*/ 63208 h 1293645"/>
                <a:gd name="connsiteX5" fmla="*/ 720564 w 897545"/>
                <a:gd name="connsiteY5" fmla="*/ 151698 h 1293645"/>
                <a:gd name="connsiteX6" fmla="*/ 779558 w 897545"/>
                <a:gd name="connsiteY6" fmla="*/ 151698 h 1293645"/>
                <a:gd name="connsiteX7" fmla="*/ 821696 w 897545"/>
                <a:gd name="connsiteY7" fmla="*/ 206478 h 1293645"/>
                <a:gd name="connsiteX8" fmla="*/ 813268 w 897545"/>
                <a:gd name="connsiteY8" fmla="*/ 269685 h 1293645"/>
                <a:gd name="connsiteX9" fmla="*/ 897545 w 897545"/>
                <a:gd name="connsiteY9" fmla="*/ 366603 h 1293645"/>
                <a:gd name="connsiteX10" fmla="*/ 879199 w 897545"/>
                <a:gd name="connsiteY10" fmla="*/ 445175 h 1293645"/>
                <a:gd name="connsiteX11" fmla="*/ 889117 w 897545"/>
                <a:gd name="connsiteY11" fmla="*/ 509873 h 1293645"/>
                <a:gd name="connsiteX12" fmla="*/ 750061 w 897545"/>
                <a:gd name="connsiteY12" fmla="*/ 526728 h 1293645"/>
                <a:gd name="connsiteX13" fmla="*/ 644715 w 897545"/>
                <a:gd name="connsiteY13" fmla="*/ 615219 h 1293645"/>
                <a:gd name="connsiteX14" fmla="*/ 678426 w 897545"/>
                <a:gd name="connsiteY14" fmla="*/ 661571 h 1293645"/>
                <a:gd name="connsiteX15" fmla="*/ 518301 w 897545"/>
                <a:gd name="connsiteY15" fmla="*/ 825910 h 1293645"/>
                <a:gd name="connsiteX16" fmla="*/ 581508 w 897545"/>
                <a:gd name="connsiteY16" fmla="*/ 901759 h 1293645"/>
                <a:gd name="connsiteX17" fmla="*/ 615219 w 897545"/>
                <a:gd name="connsiteY17" fmla="*/ 1023960 h 1293645"/>
                <a:gd name="connsiteX18" fmla="*/ 695281 w 897545"/>
                <a:gd name="connsiteY18" fmla="*/ 1070312 h 1293645"/>
                <a:gd name="connsiteX19" fmla="*/ 716350 w 897545"/>
                <a:gd name="connsiteY19" fmla="*/ 1146161 h 1293645"/>
                <a:gd name="connsiteX20" fmla="*/ 530942 w 897545"/>
                <a:gd name="connsiteY20" fmla="*/ 1293645 h 1293645"/>
                <a:gd name="connsiteX21" fmla="*/ 400314 w 897545"/>
                <a:gd name="connsiteY21" fmla="*/ 1175658 h 1293645"/>
                <a:gd name="connsiteX22" fmla="*/ 400314 w 897545"/>
                <a:gd name="connsiteY22" fmla="*/ 1078740 h 1293645"/>
                <a:gd name="connsiteX23" fmla="*/ 290754 w 897545"/>
                <a:gd name="connsiteY23" fmla="*/ 1032387 h 1293645"/>
                <a:gd name="connsiteX24" fmla="*/ 290754 w 897545"/>
                <a:gd name="connsiteY24" fmla="*/ 889117 h 1293645"/>
                <a:gd name="connsiteX25" fmla="*/ 101132 w 897545"/>
                <a:gd name="connsiteY25" fmla="*/ 863834 h 1293645"/>
                <a:gd name="connsiteX26" fmla="*/ 0 w 897545"/>
                <a:gd name="connsiteY26" fmla="*/ 712137 h 1293645"/>
                <a:gd name="connsiteX27" fmla="*/ 155912 w 897545"/>
                <a:gd name="connsiteY27" fmla="*/ 665785 h 1293645"/>
                <a:gd name="connsiteX28" fmla="*/ 168553 w 897545"/>
                <a:gd name="connsiteY28" fmla="*/ 560439 h 1293645"/>
                <a:gd name="connsiteX29" fmla="*/ 202264 w 897545"/>
                <a:gd name="connsiteY29" fmla="*/ 455093 h 1293645"/>
                <a:gd name="connsiteX30" fmla="*/ 273899 w 897545"/>
                <a:gd name="connsiteY30" fmla="*/ 412955 h 1293645"/>
                <a:gd name="connsiteX31" fmla="*/ 223333 w 897545"/>
                <a:gd name="connsiteY31" fmla="*/ 332893 h 1293645"/>
                <a:gd name="connsiteX32" fmla="*/ 299182 w 897545"/>
                <a:gd name="connsiteY32" fmla="*/ 58994 h 129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7545" h="1293645">
                  <a:moveTo>
                    <a:pt x="299182" y="58994"/>
                  </a:moveTo>
                  <a:lnTo>
                    <a:pt x="362389" y="0"/>
                  </a:lnTo>
                  <a:lnTo>
                    <a:pt x="484590" y="12642"/>
                  </a:lnTo>
                  <a:lnTo>
                    <a:pt x="522515" y="50566"/>
                  </a:lnTo>
                  <a:lnTo>
                    <a:pt x="665785" y="63208"/>
                  </a:lnTo>
                  <a:lnTo>
                    <a:pt x="720564" y="151698"/>
                  </a:lnTo>
                  <a:lnTo>
                    <a:pt x="779558" y="151698"/>
                  </a:lnTo>
                  <a:lnTo>
                    <a:pt x="821696" y="206478"/>
                  </a:lnTo>
                  <a:lnTo>
                    <a:pt x="813268" y="269685"/>
                  </a:lnTo>
                  <a:lnTo>
                    <a:pt x="897545" y="366603"/>
                  </a:lnTo>
                  <a:lnTo>
                    <a:pt x="879199" y="445175"/>
                  </a:lnTo>
                  <a:lnTo>
                    <a:pt x="889117" y="509873"/>
                  </a:lnTo>
                  <a:lnTo>
                    <a:pt x="750061" y="526728"/>
                  </a:lnTo>
                  <a:lnTo>
                    <a:pt x="644715" y="615219"/>
                  </a:lnTo>
                  <a:lnTo>
                    <a:pt x="678426" y="661571"/>
                  </a:lnTo>
                  <a:lnTo>
                    <a:pt x="518301" y="825910"/>
                  </a:lnTo>
                  <a:lnTo>
                    <a:pt x="581508" y="901759"/>
                  </a:lnTo>
                  <a:lnTo>
                    <a:pt x="615219" y="1023960"/>
                  </a:lnTo>
                  <a:lnTo>
                    <a:pt x="695281" y="1070312"/>
                  </a:lnTo>
                  <a:lnTo>
                    <a:pt x="716350" y="1146161"/>
                  </a:lnTo>
                  <a:lnTo>
                    <a:pt x="530942" y="1293645"/>
                  </a:lnTo>
                  <a:lnTo>
                    <a:pt x="400314" y="1175658"/>
                  </a:lnTo>
                  <a:lnTo>
                    <a:pt x="400314" y="1078740"/>
                  </a:lnTo>
                  <a:lnTo>
                    <a:pt x="290754" y="1032387"/>
                  </a:lnTo>
                  <a:lnTo>
                    <a:pt x="290754" y="889117"/>
                  </a:lnTo>
                  <a:lnTo>
                    <a:pt x="101132" y="863834"/>
                  </a:lnTo>
                  <a:lnTo>
                    <a:pt x="0" y="712137"/>
                  </a:lnTo>
                  <a:lnTo>
                    <a:pt x="155912" y="665785"/>
                  </a:lnTo>
                  <a:lnTo>
                    <a:pt x="168553" y="560439"/>
                  </a:lnTo>
                  <a:lnTo>
                    <a:pt x="202264" y="455093"/>
                  </a:lnTo>
                  <a:lnTo>
                    <a:pt x="273899" y="412955"/>
                  </a:lnTo>
                  <a:lnTo>
                    <a:pt x="223333" y="332893"/>
                  </a:lnTo>
                  <a:lnTo>
                    <a:pt x="299182" y="58994"/>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t"/>
            <a:lstStyle/>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endParaRPr lang="pl-PL" sz="1000" b="1" dirty="0">
                <a:solidFill>
                  <a:schemeClr val="tx2"/>
                </a:solidFill>
                <a:ea typeface="ＭＳ Ｐゴシック" charset="-128"/>
              </a:endParaRPr>
            </a:p>
            <a:p>
              <a:pPr>
                <a:buClr>
                  <a:srgbClr val="000000"/>
                </a:buClr>
                <a:buSzPct val="100000"/>
                <a:buFont typeface="Times New Roman" pitchFamily="16" charset="0"/>
                <a:buNone/>
                <a:defRPr/>
              </a:pPr>
              <a:r>
                <a:rPr lang="pl-PL" sz="1000" b="1" dirty="0">
                  <a:solidFill>
                    <a:schemeClr val="tx2"/>
                  </a:solidFill>
                  <a:ea typeface="ＭＳ Ｐゴシック" charset="-128"/>
                </a:rPr>
                <a:t>           </a:t>
              </a:r>
              <a:endParaRPr lang="en-GB" sz="1000" dirty="0">
                <a:solidFill>
                  <a:schemeClr val="tx2"/>
                </a:solidFill>
                <a:ea typeface="ＭＳ Ｐゴシック" charset="-128"/>
              </a:endParaRPr>
            </a:p>
          </p:txBody>
        </p:sp>
        <p:sp>
          <p:nvSpPr>
            <p:cNvPr id="307" name="Freeform 9">
              <a:extLst>
                <a:ext uri="{FF2B5EF4-FFF2-40B4-BE49-F238E27FC236}">
                  <a16:creationId xmlns:a16="http://schemas.microsoft.com/office/drawing/2014/main" id="{CD1731EE-DBAC-8FF7-D1E2-CE735B0C6651}"/>
                </a:ext>
              </a:extLst>
            </p:cNvPr>
            <p:cNvSpPr/>
            <p:nvPr/>
          </p:nvSpPr>
          <p:spPr>
            <a:xfrm>
              <a:off x="3316288" y="2124075"/>
              <a:ext cx="1589087" cy="1984375"/>
            </a:xfrm>
            <a:custGeom>
              <a:avLst/>
              <a:gdLst>
                <a:gd name="connsiteX0" fmla="*/ 771130 w 1588612"/>
                <a:gd name="connsiteY0" fmla="*/ 109559 h 1984711"/>
                <a:gd name="connsiteX1" fmla="*/ 796413 w 1588612"/>
                <a:gd name="connsiteY1" fmla="*/ 176980 h 1984711"/>
                <a:gd name="connsiteX2" fmla="*/ 771130 w 1588612"/>
                <a:gd name="connsiteY2" fmla="*/ 206477 h 1984711"/>
                <a:gd name="connsiteX3" fmla="*/ 834338 w 1588612"/>
                <a:gd name="connsiteY3" fmla="*/ 316037 h 1984711"/>
                <a:gd name="connsiteX4" fmla="*/ 766916 w 1588612"/>
                <a:gd name="connsiteY4" fmla="*/ 370816 h 1984711"/>
                <a:gd name="connsiteX5" fmla="*/ 758489 w 1588612"/>
                <a:gd name="connsiteY5" fmla="*/ 530942 h 1984711"/>
                <a:gd name="connsiteX6" fmla="*/ 855407 w 1588612"/>
                <a:gd name="connsiteY6" fmla="*/ 636287 h 1984711"/>
                <a:gd name="connsiteX7" fmla="*/ 804841 w 1588612"/>
                <a:gd name="connsiteY7" fmla="*/ 703708 h 1984711"/>
                <a:gd name="connsiteX8" fmla="*/ 821696 w 1588612"/>
                <a:gd name="connsiteY8" fmla="*/ 758488 h 1984711"/>
                <a:gd name="connsiteX9" fmla="*/ 914400 w 1588612"/>
                <a:gd name="connsiteY9" fmla="*/ 771130 h 1984711"/>
                <a:gd name="connsiteX10" fmla="*/ 927042 w 1588612"/>
                <a:gd name="connsiteY10" fmla="*/ 825909 h 1984711"/>
                <a:gd name="connsiteX11" fmla="*/ 1002891 w 1588612"/>
                <a:gd name="connsiteY11" fmla="*/ 804840 h 1984711"/>
                <a:gd name="connsiteX12" fmla="*/ 1061884 w 1588612"/>
                <a:gd name="connsiteY12" fmla="*/ 872261 h 1984711"/>
                <a:gd name="connsiteX13" fmla="*/ 1129305 w 1588612"/>
                <a:gd name="connsiteY13" fmla="*/ 884903 h 1984711"/>
                <a:gd name="connsiteX14" fmla="*/ 1171444 w 1588612"/>
                <a:gd name="connsiteY14" fmla="*/ 948110 h 1984711"/>
                <a:gd name="connsiteX15" fmla="*/ 1247292 w 1588612"/>
                <a:gd name="connsiteY15" fmla="*/ 901758 h 1984711"/>
                <a:gd name="connsiteX16" fmla="*/ 1306286 w 1588612"/>
                <a:gd name="connsiteY16" fmla="*/ 931255 h 1984711"/>
                <a:gd name="connsiteX17" fmla="*/ 1377921 w 1588612"/>
                <a:gd name="connsiteY17" fmla="*/ 948110 h 1984711"/>
                <a:gd name="connsiteX18" fmla="*/ 1428487 w 1588612"/>
                <a:gd name="connsiteY18" fmla="*/ 1023959 h 1984711"/>
                <a:gd name="connsiteX19" fmla="*/ 1588612 w 1588612"/>
                <a:gd name="connsiteY19" fmla="*/ 1036601 h 1984711"/>
                <a:gd name="connsiteX20" fmla="*/ 1550688 w 1588612"/>
                <a:gd name="connsiteY20" fmla="*/ 1158802 h 1984711"/>
                <a:gd name="connsiteX21" fmla="*/ 1500122 w 1588612"/>
                <a:gd name="connsiteY21" fmla="*/ 1196726 h 1984711"/>
                <a:gd name="connsiteX22" fmla="*/ 1495908 w 1588612"/>
                <a:gd name="connsiteY22" fmla="*/ 1255720 h 1984711"/>
                <a:gd name="connsiteX23" fmla="*/ 1420059 w 1588612"/>
                <a:gd name="connsiteY23" fmla="*/ 1272575 h 1984711"/>
                <a:gd name="connsiteX24" fmla="*/ 1420059 w 1588612"/>
                <a:gd name="connsiteY24" fmla="*/ 1390562 h 1984711"/>
                <a:gd name="connsiteX25" fmla="*/ 1382135 w 1588612"/>
                <a:gd name="connsiteY25" fmla="*/ 1424273 h 1984711"/>
                <a:gd name="connsiteX26" fmla="*/ 1259934 w 1588612"/>
                <a:gd name="connsiteY26" fmla="*/ 1445342 h 1984711"/>
                <a:gd name="connsiteX27" fmla="*/ 1222009 w 1588612"/>
                <a:gd name="connsiteY27" fmla="*/ 1748737 h 1984711"/>
                <a:gd name="connsiteX28" fmla="*/ 1146161 w 1588612"/>
                <a:gd name="connsiteY28" fmla="*/ 1727668 h 1984711"/>
                <a:gd name="connsiteX29" fmla="*/ 1074526 w 1588612"/>
                <a:gd name="connsiteY29" fmla="*/ 1799303 h 1984711"/>
                <a:gd name="connsiteX30" fmla="*/ 1141947 w 1588612"/>
                <a:gd name="connsiteY30" fmla="*/ 1955214 h 1984711"/>
                <a:gd name="connsiteX31" fmla="*/ 1007104 w 1588612"/>
                <a:gd name="connsiteY31" fmla="*/ 1984711 h 1984711"/>
                <a:gd name="connsiteX32" fmla="*/ 914400 w 1588612"/>
                <a:gd name="connsiteY32" fmla="*/ 1904649 h 1984711"/>
                <a:gd name="connsiteX33" fmla="*/ 914400 w 1588612"/>
                <a:gd name="connsiteY33" fmla="*/ 1774020 h 1984711"/>
                <a:gd name="connsiteX34" fmla="*/ 813268 w 1588612"/>
                <a:gd name="connsiteY34" fmla="*/ 1715026 h 1984711"/>
                <a:gd name="connsiteX35" fmla="*/ 821696 w 1588612"/>
                <a:gd name="connsiteY35" fmla="*/ 1643391 h 1984711"/>
                <a:gd name="connsiteX36" fmla="*/ 775344 w 1588612"/>
                <a:gd name="connsiteY36" fmla="*/ 1622322 h 1984711"/>
                <a:gd name="connsiteX37" fmla="*/ 615219 w 1588612"/>
                <a:gd name="connsiteY37" fmla="*/ 1656033 h 1984711"/>
                <a:gd name="connsiteX38" fmla="*/ 446666 w 1588612"/>
                <a:gd name="connsiteY38" fmla="*/ 1605467 h 1984711"/>
                <a:gd name="connsiteX39" fmla="*/ 421383 w 1588612"/>
                <a:gd name="connsiteY39" fmla="*/ 1529618 h 1984711"/>
                <a:gd name="connsiteX40" fmla="*/ 294968 w 1588612"/>
                <a:gd name="connsiteY40" fmla="*/ 1403203 h 1984711"/>
                <a:gd name="connsiteX41" fmla="*/ 294968 w 1588612"/>
                <a:gd name="connsiteY41" fmla="*/ 1335782 h 1984711"/>
                <a:gd name="connsiteX42" fmla="*/ 202264 w 1588612"/>
                <a:gd name="connsiteY42" fmla="*/ 1339996 h 1984711"/>
                <a:gd name="connsiteX43" fmla="*/ 63208 w 1588612"/>
                <a:gd name="connsiteY43" fmla="*/ 1158802 h 1984711"/>
                <a:gd name="connsiteX44" fmla="*/ 71635 w 1588612"/>
                <a:gd name="connsiteY44" fmla="*/ 1019745 h 1984711"/>
                <a:gd name="connsiteX45" fmla="*/ 37925 w 1588612"/>
                <a:gd name="connsiteY45" fmla="*/ 948110 h 1984711"/>
                <a:gd name="connsiteX46" fmla="*/ 29497 w 1588612"/>
                <a:gd name="connsiteY46" fmla="*/ 830123 h 1984711"/>
                <a:gd name="connsiteX47" fmla="*/ 0 w 1588612"/>
                <a:gd name="connsiteY47" fmla="*/ 787985 h 1984711"/>
                <a:gd name="connsiteX48" fmla="*/ 0 w 1588612"/>
                <a:gd name="connsiteY48" fmla="*/ 754274 h 1984711"/>
                <a:gd name="connsiteX49" fmla="*/ 50566 w 1588612"/>
                <a:gd name="connsiteY49" fmla="*/ 712136 h 1984711"/>
                <a:gd name="connsiteX50" fmla="*/ 63208 w 1588612"/>
                <a:gd name="connsiteY50" fmla="*/ 644715 h 1984711"/>
                <a:gd name="connsiteX51" fmla="*/ 92704 w 1588612"/>
                <a:gd name="connsiteY51" fmla="*/ 627860 h 1984711"/>
                <a:gd name="connsiteX52" fmla="*/ 176981 w 1588612"/>
                <a:gd name="connsiteY52" fmla="*/ 450879 h 1984711"/>
                <a:gd name="connsiteX53" fmla="*/ 341320 w 1588612"/>
                <a:gd name="connsiteY53" fmla="*/ 370816 h 1984711"/>
                <a:gd name="connsiteX54" fmla="*/ 434024 w 1588612"/>
                <a:gd name="connsiteY54" fmla="*/ 265471 h 1984711"/>
                <a:gd name="connsiteX55" fmla="*/ 375031 w 1588612"/>
                <a:gd name="connsiteY55" fmla="*/ 172767 h 1984711"/>
                <a:gd name="connsiteX56" fmla="*/ 463521 w 1588612"/>
                <a:gd name="connsiteY56" fmla="*/ 105345 h 1984711"/>
                <a:gd name="connsiteX57" fmla="*/ 526728 w 1588612"/>
                <a:gd name="connsiteY57" fmla="*/ 0 h 1984711"/>
                <a:gd name="connsiteX58" fmla="*/ 682640 w 1588612"/>
                <a:gd name="connsiteY58" fmla="*/ 126414 h 1984711"/>
                <a:gd name="connsiteX59" fmla="*/ 771130 w 1588612"/>
                <a:gd name="connsiteY59" fmla="*/ 109559 h 1984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88612" h="1984711">
                  <a:moveTo>
                    <a:pt x="771130" y="109559"/>
                  </a:moveTo>
                  <a:lnTo>
                    <a:pt x="796413" y="176980"/>
                  </a:lnTo>
                  <a:lnTo>
                    <a:pt x="771130" y="206477"/>
                  </a:lnTo>
                  <a:lnTo>
                    <a:pt x="834338" y="316037"/>
                  </a:lnTo>
                  <a:lnTo>
                    <a:pt x="766916" y="370816"/>
                  </a:lnTo>
                  <a:lnTo>
                    <a:pt x="758489" y="530942"/>
                  </a:lnTo>
                  <a:lnTo>
                    <a:pt x="855407" y="636287"/>
                  </a:lnTo>
                  <a:lnTo>
                    <a:pt x="804841" y="703708"/>
                  </a:lnTo>
                  <a:lnTo>
                    <a:pt x="821696" y="758488"/>
                  </a:lnTo>
                  <a:lnTo>
                    <a:pt x="914400" y="771130"/>
                  </a:lnTo>
                  <a:lnTo>
                    <a:pt x="927042" y="825909"/>
                  </a:lnTo>
                  <a:lnTo>
                    <a:pt x="1002891" y="804840"/>
                  </a:lnTo>
                  <a:lnTo>
                    <a:pt x="1061884" y="872261"/>
                  </a:lnTo>
                  <a:lnTo>
                    <a:pt x="1129305" y="884903"/>
                  </a:lnTo>
                  <a:lnTo>
                    <a:pt x="1171444" y="948110"/>
                  </a:lnTo>
                  <a:lnTo>
                    <a:pt x="1247292" y="901758"/>
                  </a:lnTo>
                  <a:lnTo>
                    <a:pt x="1306286" y="931255"/>
                  </a:lnTo>
                  <a:lnTo>
                    <a:pt x="1377921" y="948110"/>
                  </a:lnTo>
                  <a:lnTo>
                    <a:pt x="1428487" y="1023959"/>
                  </a:lnTo>
                  <a:lnTo>
                    <a:pt x="1588612" y="1036601"/>
                  </a:lnTo>
                  <a:lnTo>
                    <a:pt x="1550688" y="1158802"/>
                  </a:lnTo>
                  <a:lnTo>
                    <a:pt x="1500122" y="1196726"/>
                  </a:lnTo>
                  <a:lnTo>
                    <a:pt x="1495908" y="1255720"/>
                  </a:lnTo>
                  <a:lnTo>
                    <a:pt x="1420059" y="1272575"/>
                  </a:lnTo>
                  <a:lnTo>
                    <a:pt x="1420059" y="1390562"/>
                  </a:lnTo>
                  <a:lnTo>
                    <a:pt x="1382135" y="1424273"/>
                  </a:lnTo>
                  <a:lnTo>
                    <a:pt x="1259934" y="1445342"/>
                  </a:lnTo>
                  <a:lnTo>
                    <a:pt x="1222009" y="1748737"/>
                  </a:lnTo>
                  <a:lnTo>
                    <a:pt x="1146161" y="1727668"/>
                  </a:lnTo>
                  <a:lnTo>
                    <a:pt x="1074526" y="1799303"/>
                  </a:lnTo>
                  <a:lnTo>
                    <a:pt x="1141947" y="1955214"/>
                  </a:lnTo>
                  <a:lnTo>
                    <a:pt x="1007104" y="1984711"/>
                  </a:lnTo>
                  <a:lnTo>
                    <a:pt x="914400" y="1904649"/>
                  </a:lnTo>
                  <a:lnTo>
                    <a:pt x="914400" y="1774020"/>
                  </a:lnTo>
                  <a:lnTo>
                    <a:pt x="813268" y="1715026"/>
                  </a:lnTo>
                  <a:lnTo>
                    <a:pt x="821696" y="1643391"/>
                  </a:lnTo>
                  <a:lnTo>
                    <a:pt x="775344" y="1622322"/>
                  </a:lnTo>
                  <a:lnTo>
                    <a:pt x="615219" y="1656033"/>
                  </a:lnTo>
                  <a:lnTo>
                    <a:pt x="446666" y="1605467"/>
                  </a:lnTo>
                  <a:lnTo>
                    <a:pt x="421383" y="1529618"/>
                  </a:lnTo>
                  <a:lnTo>
                    <a:pt x="294968" y="1403203"/>
                  </a:lnTo>
                  <a:lnTo>
                    <a:pt x="294968" y="1335782"/>
                  </a:lnTo>
                  <a:lnTo>
                    <a:pt x="202264" y="1339996"/>
                  </a:lnTo>
                  <a:lnTo>
                    <a:pt x="63208" y="1158802"/>
                  </a:lnTo>
                  <a:lnTo>
                    <a:pt x="71635" y="1019745"/>
                  </a:lnTo>
                  <a:lnTo>
                    <a:pt x="37925" y="948110"/>
                  </a:lnTo>
                  <a:lnTo>
                    <a:pt x="29497" y="830123"/>
                  </a:lnTo>
                  <a:lnTo>
                    <a:pt x="0" y="787985"/>
                  </a:lnTo>
                  <a:lnTo>
                    <a:pt x="0" y="754274"/>
                  </a:lnTo>
                  <a:lnTo>
                    <a:pt x="50566" y="712136"/>
                  </a:lnTo>
                  <a:lnTo>
                    <a:pt x="63208" y="644715"/>
                  </a:lnTo>
                  <a:lnTo>
                    <a:pt x="92704" y="627860"/>
                  </a:lnTo>
                  <a:lnTo>
                    <a:pt x="176981" y="450879"/>
                  </a:lnTo>
                  <a:lnTo>
                    <a:pt x="341320" y="370816"/>
                  </a:lnTo>
                  <a:lnTo>
                    <a:pt x="434024" y="265471"/>
                  </a:lnTo>
                  <a:lnTo>
                    <a:pt x="375031" y="172767"/>
                  </a:lnTo>
                  <a:lnTo>
                    <a:pt x="463521" y="105345"/>
                  </a:lnTo>
                  <a:lnTo>
                    <a:pt x="526728" y="0"/>
                  </a:lnTo>
                  <a:lnTo>
                    <a:pt x="682640" y="126414"/>
                  </a:lnTo>
                  <a:lnTo>
                    <a:pt x="771130" y="109559"/>
                  </a:lnTo>
                  <a:close/>
                </a:path>
              </a:pathLst>
            </a:custGeom>
            <a:solidFill>
              <a:srgbClr val="00955D"/>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pl-PL" sz="1050" b="1" dirty="0">
                <a:solidFill>
                  <a:schemeClr val="tx2"/>
                </a:solidFill>
                <a:ea typeface="ＭＳ Ｐゴシック" charset="-128"/>
              </a:endParaRPr>
            </a:p>
            <a:p>
              <a:pPr>
                <a:buClr>
                  <a:srgbClr val="000000"/>
                </a:buClr>
                <a:buSzPct val="100000"/>
                <a:buFont typeface="Times New Roman" pitchFamily="16" charset="0"/>
                <a:buNone/>
                <a:defRPr/>
              </a:pPr>
              <a:r>
                <a:rPr lang="pl-PL" sz="1000" dirty="0">
                  <a:solidFill>
                    <a:schemeClr val="tx2"/>
                  </a:solidFill>
                  <a:ea typeface="ＭＳ Ｐゴシック" charset="-128"/>
                </a:rPr>
                <a:t>            </a:t>
              </a:r>
              <a:endParaRPr lang="en-GB" sz="1100" dirty="0">
                <a:solidFill>
                  <a:schemeClr val="tx2"/>
                </a:solidFill>
                <a:ea typeface="ＭＳ Ｐゴシック" charset="-128"/>
              </a:endParaRPr>
            </a:p>
          </p:txBody>
        </p:sp>
        <p:sp>
          <p:nvSpPr>
            <p:cNvPr id="308" name="Freeform 10">
              <a:extLst>
                <a:ext uri="{FF2B5EF4-FFF2-40B4-BE49-F238E27FC236}">
                  <a16:creationId xmlns:a16="http://schemas.microsoft.com/office/drawing/2014/main" id="{EA951C1B-7650-A972-04AB-A2866207E1B5}"/>
                </a:ext>
              </a:extLst>
            </p:cNvPr>
            <p:cNvSpPr/>
            <p:nvPr/>
          </p:nvSpPr>
          <p:spPr>
            <a:xfrm>
              <a:off x="4883150" y="4567238"/>
              <a:ext cx="1189038" cy="1033462"/>
            </a:xfrm>
            <a:custGeom>
              <a:avLst/>
              <a:gdLst>
                <a:gd name="connsiteX0" fmla="*/ 375030 w 1188299"/>
                <a:gd name="connsiteY0" fmla="*/ 0 h 1032387"/>
                <a:gd name="connsiteX1" fmla="*/ 375030 w 1188299"/>
                <a:gd name="connsiteY1" fmla="*/ 0 h 1032387"/>
                <a:gd name="connsiteX2" fmla="*/ 438238 w 1188299"/>
                <a:gd name="connsiteY2" fmla="*/ 4214 h 1032387"/>
                <a:gd name="connsiteX3" fmla="*/ 455093 w 1188299"/>
                <a:gd name="connsiteY3" fmla="*/ 8428 h 1032387"/>
                <a:gd name="connsiteX4" fmla="*/ 602577 w 1188299"/>
                <a:gd name="connsiteY4" fmla="*/ 21069 h 1032387"/>
                <a:gd name="connsiteX5" fmla="*/ 640501 w 1188299"/>
                <a:gd name="connsiteY5" fmla="*/ 206478 h 1032387"/>
                <a:gd name="connsiteX6" fmla="*/ 712136 w 1188299"/>
                <a:gd name="connsiteY6" fmla="*/ 248616 h 1032387"/>
                <a:gd name="connsiteX7" fmla="*/ 1040815 w 1188299"/>
                <a:gd name="connsiteY7" fmla="*/ 147484 h 1032387"/>
                <a:gd name="connsiteX8" fmla="*/ 1078739 w 1188299"/>
                <a:gd name="connsiteY8" fmla="*/ 417169 h 1032387"/>
                <a:gd name="connsiteX9" fmla="*/ 1087167 w 1188299"/>
                <a:gd name="connsiteY9" fmla="*/ 467735 h 1032387"/>
                <a:gd name="connsiteX10" fmla="*/ 1087167 w 1188299"/>
                <a:gd name="connsiteY10" fmla="*/ 467735 h 1032387"/>
                <a:gd name="connsiteX11" fmla="*/ 1074525 w 1188299"/>
                <a:gd name="connsiteY11" fmla="*/ 543584 h 1032387"/>
                <a:gd name="connsiteX12" fmla="*/ 1129305 w 1188299"/>
                <a:gd name="connsiteY12" fmla="*/ 577294 h 1032387"/>
                <a:gd name="connsiteX13" fmla="*/ 1188299 w 1188299"/>
                <a:gd name="connsiteY13" fmla="*/ 804841 h 1032387"/>
                <a:gd name="connsiteX14" fmla="*/ 998677 w 1188299"/>
                <a:gd name="connsiteY14" fmla="*/ 813268 h 1032387"/>
                <a:gd name="connsiteX15" fmla="*/ 998677 w 1188299"/>
                <a:gd name="connsiteY15" fmla="*/ 876476 h 1032387"/>
                <a:gd name="connsiteX16" fmla="*/ 931255 w 1188299"/>
                <a:gd name="connsiteY16" fmla="*/ 910186 h 1032387"/>
                <a:gd name="connsiteX17" fmla="*/ 859620 w 1188299"/>
                <a:gd name="connsiteY17" fmla="*/ 842765 h 1032387"/>
                <a:gd name="connsiteX18" fmla="*/ 657357 w 1188299"/>
                <a:gd name="connsiteY18" fmla="*/ 851193 h 1032387"/>
                <a:gd name="connsiteX19" fmla="*/ 623646 w 1188299"/>
                <a:gd name="connsiteY19" fmla="*/ 910186 h 1032387"/>
                <a:gd name="connsiteX20" fmla="*/ 573080 w 1188299"/>
                <a:gd name="connsiteY20" fmla="*/ 910186 h 1032387"/>
                <a:gd name="connsiteX21" fmla="*/ 493018 w 1188299"/>
                <a:gd name="connsiteY21" fmla="*/ 1032387 h 1032387"/>
                <a:gd name="connsiteX22" fmla="*/ 455093 w 1188299"/>
                <a:gd name="connsiteY22" fmla="*/ 977608 h 1032387"/>
                <a:gd name="connsiteX23" fmla="*/ 404527 w 1188299"/>
                <a:gd name="connsiteY23" fmla="*/ 998677 h 1032387"/>
                <a:gd name="connsiteX24" fmla="*/ 400313 w 1188299"/>
                <a:gd name="connsiteY24" fmla="*/ 855407 h 1032387"/>
                <a:gd name="connsiteX25" fmla="*/ 316037 w 1188299"/>
                <a:gd name="connsiteY25" fmla="*/ 830124 h 1032387"/>
                <a:gd name="connsiteX26" fmla="*/ 269685 w 1188299"/>
                <a:gd name="connsiteY26" fmla="*/ 733206 h 1032387"/>
                <a:gd name="connsiteX27" fmla="*/ 214905 w 1188299"/>
                <a:gd name="connsiteY27" fmla="*/ 699495 h 1032387"/>
                <a:gd name="connsiteX28" fmla="*/ 189622 w 1188299"/>
                <a:gd name="connsiteY28" fmla="*/ 636288 h 1032387"/>
                <a:gd name="connsiteX29" fmla="*/ 105346 w 1188299"/>
                <a:gd name="connsiteY29" fmla="*/ 585722 h 1032387"/>
                <a:gd name="connsiteX30" fmla="*/ 63207 w 1188299"/>
                <a:gd name="connsiteY30" fmla="*/ 463521 h 1032387"/>
                <a:gd name="connsiteX31" fmla="*/ 0 w 1188299"/>
                <a:gd name="connsiteY31" fmla="*/ 391886 h 1032387"/>
                <a:gd name="connsiteX32" fmla="*/ 168553 w 1188299"/>
                <a:gd name="connsiteY32" fmla="*/ 227547 h 1032387"/>
                <a:gd name="connsiteX33" fmla="*/ 139056 w 1188299"/>
                <a:gd name="connsiteY33" fmla="*/ 176981 h 1032387"/>
                <a:gd name="connsiteX34" fmla="*/ 244402 w 1188299"/>
                <a:gd name="connsiteY34" fmla="*/ 88490 h 1032387"/>
                <a:gd name="connsiteX35" fmla="*/ 383458 w 1188299"/>
                <a:gd name="connsiteY35" fmla="*/ 71635 h 1032387"/>
                <a:gd name="connsiteX36" fmla="*/ 375030 w 1188299"/>
                <a:gd name="connsiteY36" fmla="*/ 0 h 10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88299" h="1032387">
                  <a:moveTo>
                    <a:pt x="375030" y="0"/>
                  </a:moveTo>
                  <a:lnTo>
                    <a:pt x="375030" y="0"/>
                  </a:lnTo>
                  <a:cubicBezTo>
                    <a:pt x="396099" y="1405"/>
                    <a:pt x="417238" y="2003"/>
                    <a:pt x="438238" y="4214"/>
                  </a:cubicBezTo>
                  <a:cubicBezTo>
                    <a:pt x="443997" y="4820"/>
                    <a:pt x="455093" y="8428"/>
                    <a:pt x="455093" y="8428"/>
                  </a:cubicBezTo>
                  <a:lnTo>
                    <a:pt x="602577" y="21069"/>
                  </a:lnTo>
                  <a:lnTo>
                    <a:pt x="640501" y="206478"/>
                  </a:lnTo>
                  <a:lnTo>
                    <a:pt x="712136" y="248616"/>
                  </a:lnTo>
                  <a:lnTo>
                    <a:pt x="1040815" y="147484"/>
                  </a:lnTo>
                  <a:lnTo>
                    <a:pt x="1078739" y="417169"/>
                  </a:lnTo>
                  <a:lnTo>
                    <a:pt x="1087167" y="467735"/>
                  </a:lnTo>
                  <a:lnTo>
                    <a:pt x="1087167" y="467735"/>
                  </a:lnTo>
                  <a:lnTo>
                    <a:pt x="1074525" y="543584"/>
                  </a:lnTo>
                  <a:lnTo>
                    <a:pt x="1129305" y="577294"/>
                  </a:lnTo>
                  <a:lnTo>
                    <a:pt x="1188299" y="804841"/>
                  </a:lnTo>
                  <a:lnTo>
                    <a:pt x="998677" y="813268"/>
                  </a:lnTo>
                  <a:lnTo>
                    <a:pt x="998677" y="876476"/>
                  </a:lnTo>
                  <a:lnTo>
                    <a:pt x="931255" y="910186"/>
                  </a:lnTo>
                  <a:lnTo>
                    <a:pt x="859620" y="842765"/>
                  </a:lnTo>
                  <a:lnTo>
                    <a:pt x="657357" y="851193"/>
                  </a:lnTo>
                  <a:lnTo>
                    <a:pt x="623646" y="910186"/>
                  </a:lnTo>
                  <a:lnTo>
                    <a:pt x="573080" y="910186"/>
                  </a:lnTo>
                  <a:lnTo>
                    <a:pt x="493018" y="1032387"/>
                  </a:lnTo>
                  <a:lnTo>
                    <a:pt x="455093" y="977608"/>
                  </a:lnTo>
                  <a:lnTo>
                    <a:pt x="404527" y="998677"/>
                  </a:lnTo>
                  <a:lnTo>
                    <a:pt x="400313" y="855407"/>
                  </a:lnTo>
                  <a:lnTo>
                    <a:pt x="316037" y="830124"/>
                  </a:lnTo>
                  <a:lnTo>
                    <a:pt x="269685" y="733206"/>
                  </a:lnTo>
                  <a:lnTo>
                    <a:pt x="214905" y="699495"/>
                  </a:lnTo>
                  <a:lnTo>
                    <a:pt x="189622" y="636288"/>
                  </a:lnTo>
                  <a:lnTo>
                    <a:pt x="105346" y="585722"/>
                  </a:lnTo>
                  <a:lnTo>
                    <a:pt x="63207" y="463521"/>
                  </a:lnTo>
                  <a:lnTo>
                    <a:pt x="0" y="391886"/>
                  </a:lnTo>
                  <a:lnTo>
                    <a:pt x="168553" y="227547"/>
                  </a:lnTo>
                  <a:lnTo>
                    <a:pt x="139056" y="176981"/>
                  </a:lnTo>
                  <a:lnTo>
                    <a:pt x="244402" y="88490"/>
                  </a:lnTo>
                  <a:lnTo>
                    <a:pt x="383458" y="71635"/>
                  </a:lnTo>
                  <a:lnTo>
                    <a:pt x="375030" y="0"/>
                  </a:lnTo>
                  <a:close/>
                </a:path>
              </a:pathLst>
            </a:custGeom>
            <a:solidFill>
              <a:srgbClr val="AFD260"/>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bg2"/>
                </a:solidFill>
                <a:ea typeface="ＭＳ Ｐゴシック" charset="-128"/>
              </a:endParaRPr>
            </a:p>
          </p:txBody>
        </p:sp>
        <p:sp>
          <p:nvSpPr>
            <p:cNvPr id="309" name="Freeform 11">
              <a:extLst>
                <a:ext uri="{FF2B5EF4-FFF2-40B4-BE49-F238E27FC236}">
                  <a16:creationId xmlns:a16="http://schemas.microsoft.com/office/drawing/2014/main" id="{1EF01180-3E07-303E-A8C7-B5E19374C0EA}"/>
                </a:ext>
              </a:extLst>
            </p:cNvPr>
            <p:cNvSpPr/>
            <p:nvPr/>
          </p:nvSpPr>
          <p:spPr>
            <a:xfrm>
              <a:off x="4391025" y="3143249"/>
              <a:ext cx="1309688" cy="1176338"/>
            </a:xfrm>
            <a:custGeom>
              <a:avLst/>
              <a:gdLst>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69684 w 1302071"/>
                <a:gd name="connsiteY29" fmla="*/ 952325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11823 w 1302071"/>
                <a:gd name="connsiteY27" fmla="*/ 986035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1069 h 1171444"/>
                <a:gd name="connsiteX1" fmla="*/ 606790 w 1302071"/>
                <a:gd name="connsiteY1" fmla="*/ 0 h 1171444"/>
                <a:gd name="connsiteX2" fmla="*/ 712136 w 1302071"/>
                <a:gd name="connsiteY2" fmla="*/ 58994 h 1171444"/>
                <a:gd name="connsiteX3" fmla="*/ 960752 w 1302071"/>
                <a:gd name="connsiteY3" fmla="*/ 58994 h 1171444"/>
                <a:gd name="connsiteX4" fmla="*/ 986035 w 1302071"/>
                <a:gd name="connsiteY4" fmla="*/ 151698 h 1171444"/>
                <a:gd name="connsiteX5" fmla="*/ 1070311 w 1302071"/>
                <a:gd name="connsiteY5" fmla="*/ 181195 h 1171444"/>
                <a:gd name="connsiteX6" fmla="*/ 1066097 w 1302071"/>
                <a:gd name="connsiteY6" fmla="*/ 320251 h 1171444"/>
                <a:gd name="connsiteX7" fmla="*/ 1264147 w 1302071"/>
                <a:gd name="connsiteY7" fmla="*/ 332892 h 1171444"/>
                <a:gd name="connsiteX8" fmla="*/ 1302071 w 1302071"/>
                <a:gd name="connsiteY8" fmla="*/ 442452 h 1171444"/>
                <a:gd name="connsiteX9" fmla="*/ 1276788 w 1302071"/>
                <a:gd name="connsiteY9" fmla="*/ 514087 h 1171444"/>
                <a:gd name="connsiteX10" fmla="*/ 1158801 w 1302071"/>
                <a:gd name="connsiteY10" fmla="*/ 535156 h 1171444"/>
                <a:gd name="connsiteX11" fmla="*/ 1179870 w 1302071"/>
                <a:gd name="connsiteY11" fmla="*/ 598363 h 1171444"/>
                <a:gd name="connsiteX12" fmla="*/ 1234650 w 1302071"/>
                <a:gd name="connsiteY12" fmla="*/ 703709 h 1171444"/>
                <a:gd name="connsiteX13" fmla="*/ 1120877 w 1302071"/>
                <a:gd name="connsiteY13" fmla="*/ 855407 h 1171444"/>
                <a:gd name="connsiteX14" fmla="*/ 1061883 w 1302071"/>
                <a:gd name="connsiteY14" fmla="*/ 889117 h 1171444"/>
                <a:gd name="connsiteX15" fmla="*/ 1074525 w 1302071"/>
                <a:gd name="connsiteY15" fmla="*/ 905973 h 1171444"/>
                <a:gd name="connsiteX16" fmla="*/ 943896 w 1302071"/>
                <a:gd name="connsiteY16" fmla="*/ 931255 h 1171444"/>
                <a:gd name="connsiteX17" fmla="*/ 931255 w 1302071"/>
                <a:gd name="connsiteY17" fmla="*/ 986035 h 1171444"/>
                <a:gd name="connsiteX18" fmla="*/ 973393 w 1302071"/>
                <a:gd name="connsiteY18" fmla="*/ 1011318 h 1171444"/>
                <a:gd name="connsiteX19" fmla="*/ 977607 w 1302071"/>
                <a:gd name="connsiteY19" fmla="*/ 1074526 h 1171444"/>
                <a:gd name="connsiteX20" fmla="*/ 893330 w 1302071"/>
                <a:gd name="connsiteY20" fmla="*/ 1045029 h 1171444"/>
                <a:gd name="connsiteX21" fmla="*/ 800626 w 1302071"/>
                <a:gd name="connsiteY21" fmla="*/ 1171444 h 1171444"/>
                <a:gd name="connsiteX22" fmla="*/ 754274 w 1302071"/>
                <a:gd name="connsiteY22" fmla="*/ 1129305 h 1171444"/>
                <a:gd name="connsiteX23" fmla="*/ 707922 w 1302071"/>
                <a:gd name="connsiteY23" fmla="*/ 1133519 h 1171444"/>
                <a:gd name="connsiteX24" fmla="*/ 657356 w 1302071"/>
                <a:gd name="connsiteY24" fmla="*/ 1057670 h 1171444"/>
                <a:gd name="connsiteX25" fmla="*/ 497231 w 1302071"/>
                <a:gd name="connsiteY25" fmla="*/ 1032387 h 1171444"/>
                <a:gd name="connsiteX26" fmla="*/ 446665 w 1302071"/>
                <a:gd name="connsiteY26" fmla="*/ 994463 h 1171444"/>
                <a:gd name="connsiteX27" fmla="*/ 326691 w 1302071"/>
                <a:gd name="connsiteY27" fmla="*/ 1000904 h 1171444"/>
                <a:gd name="connsiteX28" fmla="*/ 278112 w 1302071"/>
                <a:gd name="connsiteY28" fmla="*/ 1023960 h 1171444"/>
                <a:gd name="connsiteX29" fmla="*/ 258533 w 1302071"/>
                <a:gd name="connsiteY29" fmla="*/ 963476 h 1171444"/>
                <a:gd name="connsiteX30" fmla="*/ 50565 w 1302071"/>
                <a:gd name="connsiteY30" fmla="*/ 910186 h 1171444"/>
                <a:gd name="connsiteX31" fmla="*/ 0 w 1302071"/>
                <a:gd name="connsiteY31" fmla="*/ 775344 h 1171444"/>
                <a:gd name="connsiteX32" fmla="*/ 88490 w 1302071"/>
                <a:gd name="connsiteY32" fmla="*/ 707923 h 1171444"/>
                <a:gd name="connsiteX33" fmla="*/ 143270 w 1302071"/>
                <a:gd name="connsiteY33" fmla="*/ 720564 h 1171444"/>
                <a:gd name="connsiteX34" fmla="*/ 193835 w 1302071"/>
                <a:gd name="connsiteY34" fmla="*/ 421383 h 1171444"/>
                <a:gd name="connsiteX35" fmla="*/ 299181 w 1302071"/>
                <a:gd name="connsiteY35" fmla="*/ 400314 h 1171444"/>
                <a:gd name="connsiteX36" fmla="*/ 341319 w 1302071"/>
                <a:gd name="connsiteY36" fmla="*/ 358175 h 1171444"/>
                <a:gd name="connsiteX37" fmla="*/ 345533 w 1302071"/>
                <a:gd name="connsiteY37" fmla="*/ 244402 h 1171444"/>
                <a:gd name="connsiteX38" fmla="*/ 408741 w 1302071"/>
                <a:gd name="connsiteY38" fmla="*/ 227547 h 1171444"/>
                <a:gd name="connsiteX39" fmla="*/ 429810 w 1302071"/>
                <a:gd name="connsiteY39" fmla="*/ 164339 h 1171444"/>
                <a:gd name="connsiteX40" fmla="*/ 484589 w 1302071"/>
                <a:gd name="connsiteY40" fmla="*/ 134843 h 1171444"/>
                <a:gd name="connsiteX41" fmla="*/ 505659 w 1302071"/>
                <a:gd name="connsiteY41" fmla="*/ 21069 h 1171444"/>
                <a:gd name="connsiteX0" fmla="*/ 505659 w 1302071"/>
                <a:gd name="connsiteY0" fmla="*/ 24786 h 1175161"/>
                <a:gd name="connsiteX1" fmla="*/ 588205 w 1302071"/>
                <a:gd name="connsiteY1" fmla="*/ 0 h 1175161"/>
                <a:gd name="connsiteX2" fmla="*/ 712136 w 1302071"/>
                <a:gd name="connsiteY2" fmla="*/ 62711 h 1175161"/>
                <a:gd name="connsiteX3" fmla="*/ 960752 w 1302071"/>
                <a:gd name="connsiteY3" fmla="*/ 62711 h 1175161"/>
                <a:gd name="connsiteX4" fmla="*/ 986035 w 1302071"/>
                <a:gd name="connsiteY4" fmla="*/ 155415 h 1175161"/>
                <a:gd name="connsiteX5" fmla="*/ 1070311 w 1302071"/>
                <a:gd name="connsiteY5" fmla="*/ 184912 h 1175161"/>
                <a:gd name="connsiteX6" fmla="*/ 1066097 w 1302071"/>
                <a:gd name="connsiteY6" fmla="*/ 323968 h 1175161"/>
                <a:gd name="connsiteX7" fmla="*/ 1264147 w 1302071"/>
                <a:gd name="connsiteY7" fmla="*/ 336609 h 1175161"/>
                <a:gd name="connsiteX8" fmla="*/ 1302071 w 1302071"/>
                <a:gd name="connsiteY8" fmla="*/ 446169 h 1175161"/>
                <a:gd name="connsiteX9" fmla="*/ 1276788 w 1302071"/>
                <a:gd name="connsiteY9" fmla="*/ 517804 h 1175161"/>
                <a:gd name="connsiteX10" fmla="*/ 1158801 w 1302071"/>
                <a:gd name="connsiteY10" fmla="*/ 538873 h 1175161"/>
                <a:gd name="connsiteX11" fmla="*/ 1179870 w 1302071"/>
                <a:gd name="connsiteY11" fmla="*/ 602080 h 1175161"/>
                <a:gd name="connsiteX12" fmla="*/ 1234650 w 1302071"/>
                <a:gd name="connsiteY12" fmla="*/ 707426 h 1175161"/>
                <a:gd name="connsiteX13" fmla="*/ 1120877 w 1302071"/>
                <a:gd name="connsiteY13" fmla="*/ 859124 h 1175161"/>
                <a:gd name="connsiteX14" fmla="*/ 1061883 w 1302071"/>
                <a:gd name="connsiteY14" fmla="*/ 892834 h 1175161"/>
                <a:gd name="connsiteX15" fmla="*/ 1074525 w 1302071"/>
                <a:gd name="connsiteY15" fmla="*/ 909690 h 1175161"/>
                <a:gd name="connsiteX16" fmla="*/ 943896 w 1302071"/>
                <a:gd name="connsiteY16" fmla="*/ 934972 h 1175161"/>
                <a:gd name="connsiteX17" fmla="*/ 931255 w 1302071"/>
                <a:gd name="connsiteY17" fmla="*/ 989752 h 1175161"/>
                <a:gd name="connsiteX18" fmla="*/ 973393 w 1302071"/>
                <a:gd name="connsiteY18" fmla="*/ 1015035 h 1175161"/>
                <a:gd name="connsiteX19" fmla="*/ 977607 w 1302071"/>
                <a:gd name="connsiteY19" fmla="*/ 1078243 h 1175161"/>
                <a:gd name="connsiteX20" fmla="*/ 893330 w 1302071"/>
                <a:gd name="connsiteY20" fmla="*/ 1048746 h 1175161"/>
                <a:gd name="connsiteX21" fmla="*/ 800626 w 1302071"/>
                <a:gd name="connsiteY21" fmla="*/ 1175161 h 1175161"/>
                <a:gd name="connsiteX22" fmla="*/ 754274 w 1302071"/>
                <a:gd name="connsiteY22" fmla="*/ 1133022 h 1175161"/>
                <a:gd name="connsiteX23" fmla="*/ 707922 w 1302071"/>
                <a:gd name="connsiteY23" fmla="*/ 1137236 h 1175161"/>
                <a:gd name="connsiteX24" fmla="*/ 657356 w 1302071"/>
                <a:gd name="connsiteY24" fmla="*/ 1061387 h 1175161"/>
                <a:gd name="connsiteX25" fmla="*/ 497231 w 1302071"/>
                <a:gd name="connsiteY25" fmla="*/ 1036104 h 1175161"/>
                <a:gd name="connsiteX26" fmla="*/ 446665 w 1302071"/>
                <a:gd name="connsiteY26" fmla="*/ 998180 h 1175161"/>
                <a:gd name="connsiteX27" fmla="*/ 326691 w 1302071"/>
                <a:gd name="connsiteY27" fmla="*/ 1004621 h 1175161"/>
                <a:gd name="connsiteX28" fmla="*/ 278112 w 1302071"/>
                <a:gd name="connsiteY28" fmla="*/ 1027677 h 1175161"/>
                <a:gd name="connsiteX29" fmla="*/ 258533 w 1302071"/>
                <a:gd name="connsiteY29" fmla="*/ 967193 h 1175161"/>
                <a:gd name="connsiteX30" fmla="*/ 50565 w 1302071"/>
                <a:gd name="connsiteY30" fmla="*/ 913903 h 1175161"/>
                <a:gd name="connsiteX31" fmla="*/ 0 w 1302071"/>
                <a:gd name="connsiteY31" fmla="*/ 779061 h 1175161"/>
                <a:gd name="connsiteX32" fmla="*/ 88490 w 1302071"/>
                <a:gd name="connsiteY32" fmla="*/ 711640 h 1175161"/>
                <a:gd name="connsiteX33" fmla="*/ 143270 w 1302071"/>
                <a:gd name="connsiteY33" fmla="*/ 724281 h 1175161"/>
                <a:gd name="connsiteX34" fmla="*/ 193835 w 1302071"/>
                <a:gd name="connsiteY34" fmla="*/ 425100 h 1175161"/>
                <a:gd name="connsiteX35" fmla="*/ 299181 w 1302071"/>
                <a:gd name="connsiteY35" fmla="*/ 404031 h 1175161"/>
                <a:gd name="connsiteX36" fmla="*/ 341319 w 1302071"/>
                <a:gd name="connsiteY36" fmla="*/ 361892 h 1175161"/>
                <a:gd name="connsiteX37" fmla="*/ 345533 w 1302071"/>
                <a:gd name="connsiteY37" fmla="*/ 248119 h 1175161"/>
                <a:gd name="connsiteX38" fmla="*/ 408741 w 1302071"/>
                <a:gd name="connsiteY38" fmla="*/ 231264 h 1175161"/>
                <a:gd name="connsiteX39" fmla="*/ 429810 w 1302071"/>
                <a:gd name="connsiteY39" fmla="*/ 168056 h 1175161"/>
                <a:gd name="connsiteX40" fmla="*/ 484589 w 1302071"/>
                <a:gd name="connsiteY40" fmla="*/ 138560 h 1175161"/>
                <a:gd name="connsiteX41" fmla="*/ 505659 w 1302071"/>
                <a:gd name="connsiteY41" fmla="*/ 24786 h 1175161"/>
                <a:gd name="connsiteX0" fmla="*/ 505659 w 1302071"/>
                <a:gd name="connsiteY0" fmla="*/ 24786 h 1175161"/>
                <a:gd name="connsiteX1" fmla="*/ 588205 w 1302071"/>
                <a:gd name="connsiteY1" fmla="*/ 0 h 1175161"/>
                <a:gd name="connsiteX2" fmla="*/ 712136 w 1302071"/>
                <a:gd name="connsiteY2" fmla="*/ 62711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66097 w 1302071"/>
                <a:gd name="connsiteY7" fmla="*/ 323968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36609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2071"/>
                <a:gd name="connsiteY0" fmla="*/ 24786 h 1175161"/>
                <a:gd name="connsiteX1" fmla="*/ 588205 w 1302071"/>
                <a:gd name="connsiteY1" fmla="*/ 0 h 1175161"/>
                <a:gd name="connsiteX2" fmla="*/ 682400 w 1302071"/>
                <a:gd name="connsiteY2" fmla="*/ 77579 h 1175161"/>
                <a:gd name="connsiteX3" fmla="*/ 668131 w 1302071"/>
                <a:gd name="connsiteY3" fmla="*/ 52674 h 1175161"/>
                <a:gd name="connsiteX4" fmla="*/ 960752 w 1302071"/>
                <a:gd name="connsiteY4" fmla="*/ 62711 h 1175161"/>
                <a:gd name="connsiteX5" fmla="*/ 986035 w 1302071"/>
                <a:gd name="connsiteY5" fmla="*/ 155415 h 1175161"/>
                <a:gd name="connsiteX6" fmla="*/ 1070311 w 1302071"/>
                <a:gd name="connsiteY6" fmla="*/ 184912 h 1175161"/>
                <a:gd name="connsiteX7" fmla="*/ 1077249 w 1302071"/>
                <a:gd name="connsiteY7" fmla="*/ 331403 h 1175161"/>
                <a:gd name="connsiteX8" fmla="*/ 1264147 w 1302071"/>
                <a:gd name="connsiteY8" fmla="*/ 325457 h 1175161"/>
                <a:gd name="connsiteX9" fmla="*/ 1302071 w 1302071"/>
                <a:gd name="connsiteY9" fmla="*/ 446169 h 1175161"/>
                <a:gd name="connsiteX10" fmla="*/ 1276788 w 1302071"/>
                <a:gd name="connsiteY10" fmla="*/ 517804 h 1175161"/>
                <a:gd name="connsiteX11" fmla="*/ 1158801 w 1302071"/>
                <a:gd name="connsiteY11" fmla="*/ 538873 h 1175161"/>
                <a:gd name="connsiteX12" fmla="*/ 1179870 w 1302071"/>
                <a:gd name="connsiteY12" fmla="*/ 602080 h 1175161"/>
                <a:gd name="connsiteX13" fmla="*/ 1234650 w 1302071"/>
                <a:gd name="connsiteY13" fmla="*/ 707426 h 1175161"/>
                <a:gd name="connsiteX14" fmla="*/ 1120877 w 1302071"/>
                <a:gd name="connsiteY14" fmla="*/ 859124 h 1175161"/>
                <a:gd name="connsiteX15" fmla="*/ 1061883 w 1302071"/>
                <a:gd name="connsiteY15" fmla="*/ 892834 h 1175161"/>
                <a:gd name="connsiteX16" fmla="*/ 1074525 w 1302071"/>
                <a:gd name="connsiteY16" fmla="*/ 909690 h 1175161"/>
                <a:gd name="connsiteX17" fmla="*/ 943896 w 1302071"/>
                <a:gd name="connsiteY17" fmla="*/ 934972 h 1175161"/>
                <a:gd name="connsiteX18" fmla="*/ 931255 w 1302071"/>
                <a:gd name="connsiteY18" fmla="*/ 989752 h 1175161"/>
                <a:gd name="connsiteX19" fmla="*/ 973393 w 1302071"/>
                <a:gd name="connsiteY19" fmla="*/ 1015035 h 1175161"/>
                <a:gd name="connsiteX20" fmla="*/ 977607 w 1302071"/>
                <a:gd name="connsiteY20" fmla="*/ 1078243 h 1175161"/>
                <a:gd name="connsiteX21" fmla="*/ 893330 w 1302071"/>
                <a:gd name="connsiteY21" fmla="*/ 1048746 h 1175161"/>
                <a:gd name="connsiteX22" fmla="*/ 800626 w 1302071"/>
                <a:gd name="connsiteY22" fmla="*/ 1175161 h 1175161"/>
                <a:gd name="connsiteX23" fmla="*/ 754274 w 1302071"/>
                <a:gd name="connsiteY23" fmla="*/ 1133022 h 1175161"/>
                <a:gd name="connsiteX24" fmla="*/ 707922 w 1302071"/>
                <a:gd name="connsiteY24" fmla="*/ 1137236 h 1175161"/>
                <a:gd name="connsiteX25" fmla="*/ 657356 w 1302071"/>
                <a:gd name="connsiteY25" fmla="*/ 1061387 h 1175161"/>
                <a:gd name="connsiteX26" fmla="*/ 497231 w 1302071"/>
                <a:gd name="connsiteY26" fmla="*/ 1036104 h 1175161"/>
                <a:gd name="connsiteX27" fmla="*/ 446665 w 1302071"/>
                <a:gd name="connsiteY27" fmla="*/ 998180 h 1175161"/>
                <a:gd name="connsiteX28" fmla="*/ 326691 w 1302071"/>
                <a:gd name="connsiteY28" fmla="*/ 1004621 h 1175161"/>
                <a:gd name="connsiteX29" fmla="*/ 278112 w 1302071"/>
                <a:gd name="connsiteY29" fmla="*/ 1027677 h 1175161"/>
                <a:gd name="connsiteX30" fmla="*/ 258533 w 1302071"/>
                <a:gd name="connsiteY30" fmla="*/ 967193 h 1175161"/>
                <a:gd name="connsiteX31" fmla="*/ 50565 w 1302071"/>
                <a:gd name="connsiteY31" fmla="*/ 913903 h 1175161"/>
                <a:gd name="connsiteX32" fmla="*/ 0 w 1302071"/>
                <a:gd name="connsiteY32" fmla="*/ 779061 h 1175161"/>
                <a:gd name="connsiteX33" fmla="*/ 88490 w 1302071"/>
                <a:gd name="connsiteY33" fmla="*/ 711640 h 1175161"/>
                <a:gd name="connsiteX34" fmla="*/ 143270 w 1302071"/>
                <a:gd name="connsiteY34" fmla="*/ 724281 h 1175161"/>
                <a:gd name="connsiteX35" fmla="*/ 193835 w 1302071"/>
                <a:gd name="connsiteY35" fmla="*/ 425100 h 1175161"/>
                <a:gd name="connsiteX36" fmla="*/ 299181 w 1302071"/>
                <a:gd name="connsiteY36" fmla="*/ 404031 h 1175161"/>
                <a:gd name="connsiteX37" fmla="*/ 341319 w 1302071"/>
                <a:gd name="connsiteY37" fmla="*/ 361892 h 1175161"/>
                <a:gd name="connsiteX38" fmla="*/ 345533 w 1302071"/>
                <a:gd name="connsiteY38" fmla="*/ 248119 h 1175161"/>
                <a:gd name="connsiteX39" fmla="*/ 408741 w 1302071"/>
                <a:gd name="connsiteY39" fmla="*/ 231264 h 1175161"/>
                <a:gd name="connsiteX40" fmla="*/ 429810 w 1302071"/>
                <a:gd name="connsiteY40" fmla="*/ 168056 h 1175161"/>
                <a:gd name="connsiteX41" fmla="*/ 484589 w 1302071"/>
                <a:gd name="connsiteY41" fmla="*/ 138560 h 1175161"/>
                <a:gd name="connsiteX42" fmla="*/ 505659 w 1302071"/>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179870 w 1309505"/>
                <a:gd name="connsiteY12" fmla="*/ 602080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58801 w 1309505"/>
                <a:gd name="connsiteY11" fmla="*/ 538873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82400 w 1309505"/>
                <a:gd name="connsiteY2" fmla="*/ 77579 h 1175161"/>
                <a:gd name="connsiteX3" fmla="*/ 668131 w 1309505"/>
                <a:gd name="connsiteY3" fmla="*/ 52674 h 1175161"/>
                <a:gd name="connsiteX4" fmla="*/ 960752 w 1309505"/>
                <a:gd name="connsiteY4" fmla="*/ 62711 h 1175161"/>
                <a:gd name="connsiteX5" fmla="*/ 986035 w 1309505"/>
                <a:gd name="connsiteY5" fmla="*/ 155415 h 1175161"/>
                <a:gd name="connsiteX6" fmla="*/ 1070311 w 1309505"/>
                <a:gd name="connsiteY6" fmla="*/ 184912 h 1175161"/>
                <a:gd name="connsiteX7" fmla="*/ 1077249 w 1309505"/>
                <a:gd name="connsiteY7" fmla="*/ 331403 h 1175161"/>
                <a:gd name="connsiteX8" fmla="*/ 1264147 w 1309505"/>
                <a:gd name="connsiteY8" fmla="*/ 325457 h 1175161"/>
                <a:gd name="connsiteX9" fmla="*/ 1309505 w 1309505"/>
                <a:gd name="connsiteY9" fmla="*/ 435018 h 1175161"/>
                <a:gd name="connsiteX10" fmla="*/ 1276788 w 1309505"/>
                <a:gd name="connsiteY10" fmla="*/ 517804 h 1175161"/>
                <a:gd name="connsiteX11" fmla="*/ 1169953 w 1309505"/>
                <a:gd name="connsiteY11" fmla="*/ 553742 h 1175161"/>
                <a:gd name="connsiteX12" fmla="*/ 1213323 w 1309505"/>
                <a:gd name="connsiteY12" fmla="*/ 613231 h 1175161"/>
                <a:gd name="connsiteX13" fmla="*/ 1234650 w 1309505"/>
                <a:gd name="connsiteY13" fmla="*/ 707426 h 1175161"/>
                <a:gd name="connsiteX14" fmla="*/ 1120877 w 1309505"/>
                <a:gd name="connsiteY14" fmla="*/ 859124 h 1175161"/>
                <a:gd name="connsiteX15" fmla="*/ 1061883 w 1309505"/>
                <a:gd name="connsiteY15" fmla="*/ 892834 h 1175161"/>
                <a:gd name="connsiteX16" fmla="*/ 1074525 w 1309505"/>
                <a:gd name="connsiteY16" fmla="*/ 909690 h 1175161"/>
                <a:gd name="connsiteX17" fmla="*/ 943896 w 1309505"/>
                <a:gd name="connsiteY17" fmla="*/ 934972 h 1175161"/>
                <a:gd name="connsiteX18" fmla="*/ 931255 w 1309505"/>
                <a:gd name="connsiteY18" fmla="*/ 989752 h 1175161"/>
                <a:gd name="connsiteX19" fmla="*/ 973393 w 1309505"/>
                <a:gd name="connsiteY19" fmla="*/ 1015035 h 1175161"/>
                <a:gd name="connsiteX20" fmla="*/ 977607 w 1309505"/>
                <a:gd name="connsiteY20" fmla="*/ 1078243 h 1175161"/>
                <a:gd name="connsiteX21" fmla="*/ 893330 w 1309505"/>
                <a:gd name="connsiteY21" fmla="*/ 1048746 h 1175161"/>
                <a:gd name="connsiteX22" fmla="*/ 800626 w 1309505"/>
                <a:gd name="connsiteY22" fmla="*/ 1175161 h 1175161"/>
                <a:gd name="connsiteX23" fmla="*/ 754274 w 1309505"/>
                <a:gd name="connsiteY23" fmla="*/ 1133022 h 1175161"/>
                <a:gd name="connsiteX24" fmla="*/ 707922 w 1309505"/>
                <a:gd name="connsiteY24" fmla="*/ 1137236 h 1175161"/>
                <a:gd name="connsiteX25" fmla="*/ 657356 w 1309505"/>
                <a:gd name="connsiteY25" fmla="*/ 1061387 h 1175161"/>
                <a:gd name="connsiteX26" fmla="*/ 497231 w 1309505"/>
                <a:gd name="connsiteY26" fmla="*/ 1036104 h 1175161"/>
                <a:gd name="connsiteX27" fmla="*/ 446665 w 1309505"/>
                <a:gd name="connsiteY27" fmla="*/ 998180 h 1175161"/>
                <a:gd name="connsiteX28" fmla="*/ 326691 w 1309505"/>
                <a:gd name="connsiteY28" fmla="*/ 1004621 h 1175161"/>
                <a:gd name="connsiteX29" fmla="*/ 278112 w 1309505"/>
                <a:gd name="connsiteY29" fmla="*/ 1027677 h 1175161"/>
                <a:gd name="connsiteX30" fmla="*/ 258533 w 1309505"/>
                <a:gd name="connsiteY30" fmla="*/ 967193 h 1175161"/>
                <a:gd name="connsiteX31" fmla="*/ 50565 w 1309505"/>
                <a:gd name="connsiteY31" fmla="*/ 913903 h 1175161"/>
                <a:gd name="connsiteX32" fmla="*/ 0 w 1309505"/>
                <a:gd name="connsiteY32" fmla="*/ 779061 h 1175161"/>
                <a:gd name="connsiteX33" fmla="*/ 88490 w 1309505"/>
                <a:gd name="connsiteY33" fmla="*/ 711640 h 1175161"/>
                <a:gd name="connsiteX34" fmla="*/ 143270 w 1309505"/>
                <a:gd name="connsiteY34" fmla="*/ 724281 h 1175161"/>
                <a:gd name="connsiteX35" fmla="*/ 193835 w 1309505"/>
                <a:gd name="connsiteY35" fmla="*/ 425100 h 1175161"/>
                <a:gd name="connsiteX36" fmla="*/ 299181 w 1309505"/>
                <a:gd name="connsiteY36" fmla="*/ 404031 h 1175161"/>
                <a:gd name="connsiteX37" fmla="*/ 341319 w 1309505"/>
                <a:gd name="connsiteY37" fmla="*/ 361892 h 1175161"/>
                <a:gd name="connsiteX38" fmla="*/ 345533 w 1309505"/>
                <a:gd name="connsiteY38" fmla="*/ 248119 h 1175161"/>
                <a:gd name="connsiteX39" fmla="*/ 408741 w 1309505"/>
                <a:gd name="connsiteY39" fmla="*/ 231264 h 1175161"/>
                <a:gd name="connsiteX40" fmla="*/ 429810 w 1309505"/>
                <a:gd name="connsiteY40" fmla="*/ 168056 h 1175161"/>
                <a:gd name="connsiteX41" fmla="*/ 484589 w 1309505"/>
                <a:gd name="connsiteY41" fmla="*/ 138560 h 1175161"/>
                <a:gd name="connsiteX42" fmla="*/ 505659 w 1309505"/>
                <a:gd name="connsiteY42" fmla="*/ 24786 h 1175161"/>
                <a:gd name="connsiteX0" fmla="*/ 505659 w 1309505"/>
                <a:gd name="connsiteY0" fmla="*/ 24786 h 1175161"/>
                <a:gd name="connsiteX1" fmla="*/ 588205 w 1309505"/>
                <a:gd name="connsiteY1" fmla="*/ 0 h 1175161"/>
                <a:gd name="connsiteX2" fmla="*/ 668131 w 1309505"/>
                <a:gd name="connsiteY2" fmla="*/ 52674 h 1175161"/>
                <a:gd name="connsiteX3" fmla="*/ 960752 w 1309505"/>
                <a:gd name="connsiteY3" fmla="*/ 62711 h 1175161"/>
                <a:gd name="connsiteX4" fmla="*/ 986035 w 1309505"/>
                <a:gd name="connsiteY4" fmla="*/ 155415 h 1175161"/>
                <a:gd name="connsiteX5" fmla="*/ 1070311 w 1309505"/>
                <a:gd name="connsiteY5" fmla="*/ 184912 h 1175161"/>
                <a:gd name="connsiteX6" fmla="*/ 1077249 w 1309505"/>
                <a:gd name="connsiteY6" fmla="*/ 331403 h 1175161"/>
                <a:gd name="connsiteX7" fmla="*/ 1264147 w 1309505"/>
                <a:gd name="connsiteY7" fmla="*/ 325457 h 1175161"/>
                <a:gd name="connsiteX8" fmla="*/ 1309505 w 1309505"/>
                <a:gd name="connsiteY8" fmla="*/ 435018 h 1175161"/>
                <a:gd name="connsiteX9" fmla="*/ 1276788 w 1309505"/>
                <a:gd name="connsiteY9" fmla="*/ 517804 h 1175161"/>
                <a:gd name="connsiteX10" fmla="*/ 1169953 w 1309505"/>
                <a:gd name="connsiteY10" fmla="*/ 553742 h 1175161"/>
                <a:gd name="connsiteX11" fmla="*/ 1213323 w 1309505"/>
                <a:gd name="connsiteY11" fmla="*/ 613231 h 1175161"/>
                <a:gd name="connsiteX12" fmla="*/ 1234650 w 1309505"/>
                <a:gd name="connsiteY12" fmla="*/ 707426 h 1175161"/>
                <a:gd name="connsiteX13" fmla="*/ 1120877 w 1309505"/>
                <a:gd name="connsiteY13" fmla="*/ 859124 h 1175161"/>
                <a:gd name="connsiteX14" fmla="*/ 1061883 w 1309505"/>
                <a:gd name="connsiteY14" fmla="*/ 892834 h 1175161"/>
                <a:gd name="connsiteX15" fmla="*/ 1074525 w 1309505"/>
                <a:gd name="connsiteY15" fmla="*/ 909690 h 1175161"/>
                <a:gd name="connsiteX16" fmla="*/ 943896 w 1309505"/>
                <a:gd name="connsiteY16" fmla="*/ 934972 h 1175161"/>
                <a:gd name="connsiteX17" fmla="*/ 931255 w 1309505"/>
                <a:gd name="connsiteY17" fmla="*/ 989752 h 1175161"/>
                <a:gd name="connsiteX18" fmla="*/ 973393 w 1309505"/>
                <a:gd name="connsiteY18" fmla="*/ 1015035 h 1175161"/>
                <a:gd name="connsiteX19" fmla="*/ 977607 w 1309505"/>
                <a:gd name="connsiteY19" fmla="*/ 1078243 h 1175161"/>
                <a:gd name="connsiteX20" fmla="*/ 893330 w 1309505"/>
                <a:gd name="connsiteY20" fmla="*/ 1048746 h 1175161"/>
                <a:gd name="connsiteX21" fmla="*/ 800626 w 1309505"/>
                <a:gd name="connsiteY21" fmla="*/ 1175161 h 1175161"/>
                <a:gd name="connsiteX22" fmla="*/ 754274 w 1309505"/>
                <a:gd name="connsiteY22" fmla="*/ 1133022 h 1175161"/>
                <a:gd name="connsiteX23" fmla="*/ 707922 w 1309505"/>
                <a:gd name="connsiteY23" fmla="*/ 1137236 h 1175161"/>
                <a:gd name="connsiteX24" fmla="*/ 657356 w 1309505"/>
                <a:gd name="connsiteY24" fmla="*/ 1061387 h 1175161"/>
                <a:gd name="connsiteX25" fmla="*/ 497231 w 1309505"/>
                <a:gd name="connsiteY25" fmla="*/ 1036104 h 1175161"/>
                <a:gd name="connsiteX26" fmla="*/ 446665 w 1309505"/>
                <a:gd name="connsiteY26" fmla="*/ 998180 h 1175161"/>
                <a:gd name="connsiteX27" fmla="*/ 326691 w 1309505"/>
                <a:gd name="connsiteY27" fmla="*/ 1004621 h 1175161"/>
                <a:gd name="connsiteX28" fmla="*/ 278112 w 1309505"/>
                <a:gd name="connsiteY28" fmla="*/ 1027677 h 1175161"/>
                <a:gd name="connsiteX29" fmla="*/ 258533 w 1309505"/>
                <a:gd name="connsiteY29" fmla="*/ 967193 h 1175161"/>
                <a:gd name="connsiteX30" fmla="*/ 50565 w 1309505"/>
                <a:gd name="connsiteY30" fmla="*/ 913903 h 1175161"/>
                <a:gd name="connsiteX31" fmla="*/ 0 w 1309505"/>
                <a:gd name="connsiteY31" fmla="*/ 779061 h 1175161"/>
                <a:gd name="connsiteX32" fmla="*/ 88490 w 1309505"/>
                <a:gd name="connsiteY32" fmla="*/ 711640 h 1175161"/>
                <a:gd name="connsiteX33" fmla="*/ 143270 w 1309505"/>
                <a:gd name="connsiteY33" fmla="*/ 724281 h 1175161"/>
                <a:gd name="connsiteX34" fmla="*/ 193835 w 1309505"/>
                <a:gd name="connsiteY34" fmla="*/ 425100 h 1175161"/>
                <a:gd name="connsiteX35" fmla="*/ 299181 w 1309505"/>
                <a:gd name="connsiteY35" fmla="*/ 404031 h 1175161"/>
                <a:gd name="connsiteX36" fmla="*/ 341319 w 1309505"/>
                <a:gd name="connsiteY36" fmla="*/ 361892 h 1175161"/>
                <a:gd name="connsiteX37" fmla="*/ 345533 w 1309505"/>
                <a:gd name="connsiteY37" fmla="*/ 248119 h 1175161"/>
                <a:gd name="connsiteX38" fmla="*/ 408741 w 1309505"/>
                <a:gd name="connsiteY38" fmla="*/ 231264 h 1175161"/>
                <a:gd name="connsiteX39" fmla="*/ 429810 w 1309505"/>
                <a:gd name="connsiteY39" fmla="*/ 168056 h 1175161"/>
                <a:gd name="connsiteX40" fmla="*/ 484589 w 1309505"/>
                <a:gd name="connsiteY40" fmla="*/ 138560 h 1175161"/>
                <a:gd name="connsiteX41" fmla="*/ 505659 w 1309505"/>
                <a:gd name="connsiteY41" fmla="*/ 24786 h 117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09505" h="1175161">
                  <a:moveTo>
                    <a:pt x="505659" y="24786"/>
                  </a:moveTo>
                  <a:lnTo>
                    <a:pt x="588205" y="0"/>
                  </a:lnTo>
                  <a:lnTo>
                    <a:pt x="668131" y="52674"/>
                  </a:lnTo>
                  <a:lnTo>
                    <a:pt x="960752" y="62711"/>
                  </a:lnTo>
                  <a:lnTo>
                    <a:pt x="986035" y="155415"/>
                  </a:lnTo>
                  <a:lnTo>
                    <a:pt x="1070311" y="184912"/>
                  </a:lnTo>
                  <a:lnTo>
                    <a:pt x="1077249" y="331403"/>
                  </a:lnTo>
                  <a:lnTo>
                    <a:pt x="1264147" y="325457"/>
                  </a:lnTo>
                  <a:lnTo>
                    <a:pt x="1309505" y="435018"/>
                  </a:lnTo>
                  <a:lnTo>
                    <a:pt x="1276788" y="517804"/>
                  </a:lnTo>
                  <a:lnTo>
                    <a:pt x="1169953" y="553742"/>
                  </a:lnTo>
                  <a:lnTo>
                    <a:pt x="1213323" y="613231"/>
                  </a:lnTo>
                  <a:lnTo>
                    <a:pt x="1234650" y="707426"/>
                  </a:lnTo>
                  <a:lnTo>
                    <a:pt x="1120877" y="859124"/>
                  </a:lnTo>
                  <a:lnTo>
                    <a:pt x="1061883" y="892834"/>
                  </a:lnTo>
                  <a:lnTo>
                    <a:pt x="1074525" y="909690"/>
                  </a:lnTo>
                  <a:lnTo>
                    <a:pt x="943896" y="934972"/>
                  </a:lnTo>
                  <a:lnTo>
                    <a:pt x="931255" y="989752"/>
                  </a:lnTo>
                  <a:lnTo>
                    <a:pt x="973393" y="1015035"/>
                  </a:lnTo>
                  <a:lnTo>
                    <a:pt x="977607" y="1078243"/>
                  </a:lnTo>
                  <a:lnTo>
                    <a:pt x="893330" y="1048746"/>
                  </a:lnTo>
                  <a:lnTo>
                    <a:pt x="800626" y="1175161"/>
                  </a:lnTo>
                  <a:lnTo>
                    <a:pt x="754274" y="1133022"/>
                  </a:lnTo>
                  <a:lnTo>
                    <a:pt x="707922" y="1137236"/>
                  </a:lnTo>
                  <a:lnTo>
                    <a:pt x="657356" y="1061387"/>
                  </a:lnTo>
                  <a:lnTo>
                    <a:pt x="497231" y="1036104"/>
                  </a:lnTo>
                  <a:lnTo>
                    <a:pt x="446665" y="998180"/>
                  </a:lnTo>
                  <a:lnTo>
                    <a:pt x="326691" y="1004621"/>
                  </a:lnTo>
                  <a:lnTo>
                    <a:pt x="278112" y="1027677"/>
                  </a:lnTo>
                  <a:lnTo>
                    <a:pt x="258533" y="967193"/>
                  </a:lnTo>
                  <a:lnTo>
                    <a:pt x="50565" y="913903"/>
                  </a:lnTo>
                  <a:lnTo>
                    <a:pt x="0" y="779061"/>
                  </a:lnTo>
                  <a:lnTo>
                    <a:pt x="88490" y="711640"/>
                  </a:lnTo>
                  <a:lnTo>
                    <a:pt x="143270" y="724281"/>
                  </a:lnTo>
                  <a:lnTo>
                    <a:pt x="193835" y="425100"/>
                  </a:lnTo>
                  <a:lnTo>
                    <a:pt x="299181" y="404031"/>
                  </a:lnTo>
                  <a:lnTo>
                    <a:pt x="341319" y="361892"/>
                  </a:lnTo>
                  <a:lnTo>
                    <a:pt x="345533" y="248119"/>
                  </a:lnTo>
                  <a:lnTo>
                    <a:pt x="408741" y="231264"/>
                  </a:lnTo>
                  <a:lnTo>
                    <a:pt x="429810" y="168056"/>
                  </a:lnTo>
                  <a:lnTo>
                    <a:pt x="484589" y="138560"/>
                  </a:lnTo>
                  <a:lnTo>
                    <a:pt x="505659" y="24786"/>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0" name="Freeform 12">
              <a:extLst>
                <a:ext uri="{FF2B5EF4-FFF2-40B4-BE49-F238E27FC236}">
                  <a16:creationId xmlns:a16="http://schemas.microsoft.com/office/drawing/2014/main" id="{E035C30B-202D-9B08-01F0-31C437D414B7}"/>
                </a:ext>
              </a:extLst>
            </p:cNvPr>
            <p:cNvSpPr/>
            <p:nvPr/>
          </p:nvSpPr>
          <p:spPr>
            <a:xfrm>
              <a:off x="5183188" y="3922713"/>
              <a:ext cx="1082675" cy="889000"/>
            </a:xfrm>
            <a:custGeom>
              <a:avLst/>
              <a:gdLst>
                <a:gd name="connsiteX0" fmla="*/ 383458 w 1082953"/>
                <a:gd name="connsiteY0" fmla="*/ 0 h 889117"/>
                <a:gd name="connsiteX1" fmla="*/ 446665 w 1082953"/>
                <a:gd name="connsiteY1" fmla="*/ 46352 h 889117"/>
                <a:gd name="connsiteX2" fmla="*/ 467734 w 1082953"/>
                <a:gd name="connsiteY2" fmla="*/ 88490 h 889117"/>
                <a:gd name="connsiteX3" fmla="*/ 573080 w 1082953"/>
                <a:gd name="connsiteY3" fmla="*/ 151698 h 889117"/>
                <a:gd name="connsiteX4" fmla="*/ 724777 w 1082953"/>
                <a:gd name="connsiteY4" fmla="*/ 143270 h 889117"/>
                <a:gd name="connsiteX5" fmla="*/ 724777 w 1082953"/>
                <a:gd name="connsiteY5" fmla="*/ 189622 h 889117"/>
                <a:gd name="connsiteX6" fmla="*/ 876475 w 1082953"/>
                <a:gd name="connsiteY6" fmla="*/ 248616 h 889117"/>
                <a:gd name="connsiteX7" fmla="*/ 1040814 w 1082953"/>
                <a:gd name="connsiteY7" fmla="*/ 210691 h 889117"/>
                <a:gd name="connsiteX8" fmla="*/ 1082953 w 1082953"/>
                <a:gd name="connsiteY8" fmla="*/ 425596 h 889117"/>
                <a:gd name="connsiteX9" fmla="*/ 956538 w 1082953"/>
                <a:gd name="connsiteY9" fmla="*/ 589935 h 889117"/>
                <a:gd name="connsiteX10" fmla="*/ 728991 w 1082953"/>
                <a:gd name="connsiteY10" fmla="*/ 796413 h 889117"/>
                <a:gd name="connsiteX11" fmla="*/ 425596 w 1082953"/>
                <a:gd name="connsiteY11" fmla="*/ 889117 h 889117"/>
                <a:gd name="connsiteX12" fmla="*/ 349747 w 1082953"/>
                <a:gd name="connsiteY12" fmla="*/ 842765 h 889117"/>
                <a:gd name="connsiteX13" fmla="*/ 307609 w 1082953"/>
                <a:gd name="connsiteY13" fmla="*/ 653143 h 889117"/>
                <a:gd name="connsiteX14" fmla="*/ 71635 w 1082953"/>
                <a:gd name="connsiteY14" fmla="*/ 648929 h 889117"/>
                <a:gd name="connsiteX15" fmla="*/ 88490 w 1082953"/>
                <a:gd name="connsiteY15" fmla="*/ 564653 h 889117"/>
                <a:gd name="connsiteX16" fmla="*/ 0 w 1082953"/>
                <a:gd name="connsiteY16" fmla="*/ 484590 h 889117"/>
                <a:gd name="connsiteX17" fmla="*/ 16855 w 1082953"/>
                <a:gd name="connsiteY17" fmla="*/ 387672 h 889117"/>
                <a:gd name="connsiteX18" fmla="*/ 117987 w 1082953"/>
                <a:gd name="connsiteY18" fmla="*/ 265471 h 889117"/>
                <a:gd name="connsiteX19" fmla="*/ 193836 w 1082953"/>
                <a:gd name="connsiteY19" fmla="*/ 307609 h 889117"/>
                <a:gd name="connsiteX20" fmla="*/ 193836 w 1082953"/>
                <a:gd name="connsiteY20" fmla="*/ 240188 h 889117"/>
                <a:gd name="connsiteX21" fmla="*/ 151697 w 1082953"/>
                <a:gd name="connsiteY21" fmla="*/ 206477 h 889117"/>
                <a:gd name="connsiteX22" fmla="*/ 168553 w 1082953"/>
                <a:gd name="connsiteY22" fmla="*/ 143270 h 889117"/>
                <a:gd name="connsiteX23" fmla="*/ 282326 w 1082953"/>
                <a:gd name="connsiteY23" fmla="*/ 113773 h 889117"/>
                <a:gd name="connsiteX24" fmla="*/ 383458 w 1082953"/>
                <a:gd name="connsiteY24" fmla="*/ 0 h 88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82953" h="889117">
                  <a:moveTo>
                    <a:pt x="383458" y="0"/>
                  </a:moveTo>
                  <a:lnTo>
                    <a:pt x="446665" y="46352"/>
                  </a:lnTo>
                  <a:lnTo>
                    <a:pt x="467734" y="88490"/>
                  </a:lnTo>
                  <a:lnTo>
                    <a:pt x="573080" y="151698"/>
                  </a:lnTo>
                  <a:lnTo>
                    <a:pt x="724777" y="143270"/>
                  </a:lnTo>
                  <a:lnTo>
                    <a:pt x="724777" y="189622"/>
                  </a:lnTo>
                  <a:lnTo>
                    <a:pt x="876475" y="248616"/>
                  </a:lnTo>
                  <a:lnTo>
                    <a:pt x="1040814" y="210691"/>
                  </a:lnTo>
                  <a:lnTo>
                    <a:pt x="1082953" y="425596"/>
                  </a:lnTo>
                  <a:lnTo>
                    <a:pt x="956538" y="589935"/>
                  </a:lnTo>
                  <a:lnTo>
                    <a:pt x="728991" y="796413"/>
                  </a:lnTo>
                  <a:lnTo>
                    <a:pt x="425596" y="889117"/>
                  </a:lnTo>
                  <a:lnTo>
                    <a:pt x="349747" y="842765"/>
                  </a:lnTo>
                  <a:lnTo>
                    <a:pt x="307609" y="653143"/>
                  </a:lnTo>
                  <a:lnTo>
                    <a:pt x="71635" y="648929"/>
                  </a:lnTo>
                  <a:lnTo>
                    <a:pt x="88490" y="564653"/>
                  </a:lnTo>
                  <a:lnTo>
                    <a:pt x="0" y="484590"/>
                  </a:lnTo>
                  <a:lnTo>
                    <a:pt x="16855" y="387672"/>
                  </a:lnTo>
                  <a:lnTo>
                    <a:pt x="117987" y="265471"/>
                  </a:lnTo>
                  <a:lnTo>
                    <a:pt x="193836" y="307609"/>
                  </a:lnTo>
                  <a:lnTo>
                    <a:pt x="193836" y="240188"/>
                  </a:lnTo>
                  <a:lnTo>
                    <a:pt x="151697" y="206477"/>
                  </a:lnTo>
                  <a:lnTo>
                    <a:pt x="168553" y="143270"/>
                  </a:lnTo>
                  <a:lnTo>
                    <a:pt x="282326" y="113773"/>
                  </a:lnTo>
                  <a:lnTo>
                    <a:pt x="383458" y="0"/>
                  </a:lnTo>
                  <a:close/>
                </a:path>
              </a:pathLst>
            </a:custGeom>
            <a:solidFill>
              <a:srgbClr val="B0D696"/>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1" name="Freeform 13">
              <a:extLst>
                <a:ext uri="{FF2B5EF4-FFF2-40B4-BE49-F238E27FC236}">
                  <a16:creationId xmlns:a16="http://schemas.microsoft.com/office/drawing/2014/main" id="{AE0A613A-EF77-8320-3721-7429779DED9D}"/>
                </a:ext>
              </a:extLst>
            </p:cNvPr>
            <p:cNvSpPr/>
            <p:nvPr/>
          </p:nvSpPr>
          <p:spPr>
            <a:xfrm>
              <a:off x="5887171" y="4302307"/>
              <a:ext cx="1146174" cy="1352549"/>
            </a:xfrm>
            <a:custGeom>
              <a:avLst/>
              <a:gdLst>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54780 w 1146161"/>
                <a:gd name="connsiteY23" fmla="*/ 77112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594150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589936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18301 w 1146161"/>
                <a:gd name="connsiteY2" fmla="*/ 109559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4212 w 1146161"/>
                <a:gd name="connsiteY3" fmla="*/ 176980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 name="connsiteX0" fmla="*/ 345534 w 1146161"/>
                <a:gd name="connsiteY0" fmla="*/ 21069 h 1352637"/>
                <a:gd name="connsiteX1" fmla="*/ 501445 w 1146161"/>
                <a:gd name="connsiteY1" fmla="*/ 0 h 1352637"/>
                <a:gd name="connsiteX2" fmla="*/ 533169 w 1146161"/>
                <a:gd name="connsiteY2" fmla="*/ 98408 h 1352637"/>
                <a:gd name="connsiteX3" fmla="*/ 677929 w 1146161"/>
                <a:gd name="connsiteY3" fmla="*/ 162112 h 1352637"/>
                <a:gd name="connsiteX4" fmla="*/ 686854 w 1146161"/>
                <a:gd name="connsiteY4" fmla="*/ 219118 h 1352637"/>
                <a:gd name="connsiteX5" fmla="*/ 604804 w 1146161"/>
                <a:gd name="connsiteY5" fmla="*/ 273898 h 1352637"/>
                <a:gd name="connsiteX6" fmla="*/ 612736 w 1146161"/>
                <a:gd name="connsiteY6" fmla="*/ 345533 h 1352637"/>
                <a:gd name="connsiteX7" fmla="*/ 897545 w 1146161"/>
                <a:gd name="connsiteY7" fmla="*/ 408741 h 1352637"/>
                <a:gd name="connsiteX8" fmla="*/ 977608 w 1146161"/>
                <a:gd name="connsiteY8" fmla="*/ 311823 h 1352637"/>
                <a:gd name="connsiteX9" fmla="*/ 1099809 w 1146161"/>
                <a:gd name="connsiteY9" fmla="*/ 341319 h 1352637"/>
                <a:gd name="connsiteX10" fmla="*/ 1146161 w 1146161"/>
                <a:gd name="connsiteY10" fmla="*/ 391885 h 1352637"/>
                <a:gd name="connsiteX11" fmla="*/ 766916 w 1146161"/>
                <a:gd name="connsiteY11" fmla="*/ 939682 h 1352637"/>
                <a:gd name="connsiteX12" fmla="*/ 809055 w 1146161"/>
                <a:gd name="connsiteY12" fmla="*/ 1053456 h 1352637"/>
                <a:gd name="connsiteX13" fmla="*/ 787986 w 1146161"/>
                <a:gd name="connsiteY13" fmla="*/ 1171443 h 1352637"/>
                <a:gd name="connsiteX14" fmla="*/ 830124 w 1146161"/>
                <a:gd name="connsiteY14" fmla="*/ 1255719 h 1352637"/>
                <a:gd name="connsiteX15" fmla="*/ 905973 w 1146161"/>
                <a:gd name="connsiteY15" fmla="*/ 1306285 h 1352637"/>
                <a:gd name="connsiteX16" fmla="*/ 889117 w 1146161"/>
                <a:gd name="connsiteY16" fmla="*/ 1352637 h 1352637"/>
                <a:gd name="connsiteX17" fmla="*/ 686854 w 1146161"/>
                <a:gd name="connsiteY17" fmla="*/ 1289430 h 1352637"/>
                <a:gd name="connsiteX18" fmla="*/ 535156 w 1146161"/>
                <a:gd name="connsiteY18" fmla="*/ 1217795 h 1352637"/>
                <a:gd name="connsiteX19" fmla="*/ 471949 w 1146161"/>
                <a:gd name="connsiteY19" fmla="*/ 1141946 h 1352637"/>
                <a:gd name="connsiteX20" fmla="*/ 320251 w 1146161"/>
                <a:gd name="connsiteY20" fmla="*/ 1070311 h 1352637"/>
                <a:gd name="connsiteX21" fmla="*/ 147484 w 1146161"/>
                <a:gd name="connsiteY21" fmla="*/ 1045028 h 1352637"/>
                <a:gd name="connsiteX22" fmla="*/ 109560 w 1146161"/>
                <a:gd name="connsiteY22" fmla="*/ 821695 h 1352637"/>
                <a:gd name="connsiteX23" fmla="*/ 43628 w 1146161"/>
                <a:gd name="connsiteY23" fmla="*/ 797149 h 1352637"/>
                <a:gd name="connsiteX24" fmla="*/ 46352 w 1146161"/>
                <a:gd name="connsiteY24" fmla="*/ 703708 h 1352637"/>
                <a:gd name="connsiteX25" fmla="*/ 0 w 1146161"/>
                <a:gd name="connsiteY25" fmla="*/ 417168 h 1352637"/>
                <a:gd name="connsiteX26" fmla="*/ 227547 w 1146161"/>
                <a:gd name="connsiteY26" fmla="*/ 193835 h 1352637"/>
                <a:gd name="connsiteX27" fmla="*/ 345534 w 1146161"/>
                <a:gd name="connsiteY27" fmla="*/ 21069 h 135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6161" h="1352637">
                  <a:moveTo>
                    <a:pt x="345534" y="21069"/>
                  </a:moveTo>
                  <a:lnTo>
                    <a:pt x="501445" y="0"/>
                  </a:lnTo>
                  <a:lnTo>
                    <a:pt x="533169" y="98408"/>
                  </a:lnTo>
                  <a:lnTo>
                    <a:pt x="677929" y="162112"/>
                  </a:lnTo>
                  <a:lnTo>
                    <a:pt x="686854" y="219118"/>
                  </a:lnTo>
                  <a:lnTo>
                    <a:pt x="604804" y="273898"/>
                  </a:lnTo>
                  <a:lnTo>
                    <a:pt x="612736" y="345533"/>
                  </a:lnTo>
                  <a:lnTo>
                    <a:pt x="897545" y="408741"/>
                  </a:lnTo>
                  <a:lnTo>
                    <a:pt x="977608" y="311823"/>
                  </a:lnTo>
                  <a:lnTo>
                    <a:pt x="1099809" y="341319"/>
                  </a:lnTo>
                  <a:lnTo>
                    <a:pt x="1146161" y="391885"/>
                  </a:lnTo>
                  <a:lnTo>
                    <a:pt x="766916" y="939682"/>
                  </a:lnTo>
                  <a:lnTo>
                    <a:pt x="809055" y="1053456"/>
                  </a:lnTo>
                  <a:lnTo>
                    <a:pt x="787986" y="1171443"/>
                  </a:lnTo>
                  <a:lnTo>
                    <a:pt x="830124" y="1255719"/>
                  </a:lnTo>
                  <a:lnTo>
                    <a:pt x="905973" y="1306285"/>
                  </a:lnTo>
                  <a:lnTo>
                    <a:pt x="889117" y="1352637"/>
                  </a:lnTo>
                  <a:lnTo>
                    <a:pt x="686854" y="1289430"/>
                  </a:lnTo>
                  <a:lnTo>
                    <a:pt x="535156" y="1217795"/>
                  </a:lnTo>
                  <a:lnTo>
                    <a:pt x="471949" y="1141946"/>
                  </a:lnTo>
                  <a:lnTo>
                    <a:pt x="320251" y="1070311"/>
                  </a:lnTo>
                  <a:lnTo>
                    <a:pt x="147484" y="1045028"/>
                  </a:lnTo>
                  <a:lnTo>
                    <a:pt x="109560" y="821695"/>
                  </a:lnTo>
                  <a:lnTo>
                    <a:pt x="43628" y="797149"/>
                  </a:lnTo>
                  <a:lnTo>
                    <a:pt x="46352" y="703708"/>
                  </a:lnTo>
                  <a:lnTo>
                    <a:pt x="0" y="417168"/>
                  </a:lnTo>
                  <a:lnTo>
                    <a:pt x="227547" y="193835"/>
                  </a:lnTo>
                  <a:lnTo>
                    <a:pt x="345534" y="21069"/>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2" name="Freeform 14">
              <a:extLst>
                <a:ext uri="{FF2B5EF4-FFF2-40B4-BE49-F238E27FC236}">
                  <a16:creationId xmlns:a16="http://schemas.microsoft.com/office/drawing/2014/main" id="{7C5487EF-0DED-9CB3-BF3B-E5B103B8AAB3}"/>
                </a:ext>
              </a:extLst>
            </p:cNvPr>
            <p:cNvSpPr/>
            <p:nvPr/>
          </p:nvSpPr>
          <p:spPr>
            <a:xfrm>
              <a:off x="4075113" y="2065338"/>
              <a:ext cx="1162050" cy="1116012"/>
            </a:xfrm>
            <a:custGeom>
              <a:avLst/>
              <a:gdLst>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23959 w 1163015"/>
                <a:gd name="connsiteY12" fmla="*/ 804841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23646 w 1163015"/>
                <a:gd name="connsiteY42" fmla="*/ 63208 h 1116664"/>
                <a:gd name="connsiteX43" fmla="*/ 737419 w 1163015"/>
                <a:gd name="connsiteY43" fmla="*/ 122201 h 1116664"/>
                <a:gd name="connsiteX44" fmla="*/ 813268 w 1163015"/>
                <a:gd name="connsiteY44" fmla="*/ 134843 h 1116664"/>
                <a:gd name="connsiteX0" fmla="*/ 813268 w 1163015"/>
                <a:gd name="connsiteY0" fmla="*/ 134843 h 1116664"/>
                <a:gd name="connsiteX1" fmla="*/ 813268 w 1163015"/>
                <a:gd name="connsiteY1" fmla="*/ 134843 h 1116664"/>
                <a:gd name="connsiteX2" fmla="*/ 889117 w 1163015"/>
                <a:gd name="connsiteY2" fmla="*/ 164339 h 1116664"/>
                <a:gd name="connsiteX3" fmla="*/ 905972 w 1163015"/>
                <a:gd name="connsiteY3" fmla="*/ 252830 h 1116664"/>
                <a:gd name="connsiteX4" fmla="*/ 1108236 w 1163015"/>
                <a:gd name="connsiteY4" fmla="*/ 353961 h 1116664"/>
                <a:gd name="connsiteX5" fmla="*/ 1163015 w 1163015"/>
                <a:gd name="connsiteY5" fmla="*/ 467735 h 1116664"/>
                <a:gd name="connsiteX6" fmla="*/ 1091380 w 1163015"/>
                <a:gd name="connsiteY6" fmla="*/ 539370 h 1116664"/>
                <a:gd name="connsiteX7" fmla="*/ 1104022 w 1163015"/>
                <a:gd name="connsiteY7" fmla="*/ 602577 h 1116664"/>
                <a:gd name="connsiteX8" fmla="*/ 1036601 w 1163015"/>
                <a:gd name="connsiteY8" fmla="*/ 636288 h 1116664"/>
                <a:gd name="connsiteX9" fmla="*/ 1019745 w 1163015"/>
                <a:gd name="connsiteY9" fmla="*/ 678426 h 1116664"/>
                <a:gd name="connsiteX10" fmla="*/ 973393 w 1163015"/>
                <a:gd name="connsiteY10" fmla="*/ 682640 h 1116664"/>
                <a:gd name="connsiteX11" fmla="*/ 981821 w 1163015"/>
                <a:gd name="connsiteY11" fmla="*/ 758489 h 1116664"/>
                <a:gd name="connsiteX12" fmla="*/ 1031394 w 1163015"/>
                <a:gd name="connsiteY12" fmla="*/ 778822 h 1116664"/>
                <a:gd name="connsiteX13" fmla="*/ 935469 w 1163015"/>
                <a:gd name="connsiteY13" fmla="*/ 889117 h 1116664"/>
                <a:gd name="connsiteX14" fmla="*/ 943896 w 1163015"/>
                <a:gd name="connsiteY14" fmla="*/ 969180 h 1116664"/>
                <a:gd name="connsiteX15" fmla="*/ 922827 w 1163015"/>
                <a:gd name="connsiteY15" fmla="*/ 1032387 h 1116664"/>
                <a:gd name="connsiteX16" fmla="*/ 905972 w 1163015"/>
                <a:gd name="connsiteY16" fmla="*/ 1066098 h 1116664"/>
                <a:gd name="connsiteX17" fmla="*/ 830123 w 1163015"/>
                <a:gd name="connsiteY17" fmla="*/ 1116664 h 1116664"/>
                <a:gd name="connsiteX18" fmla="*/ 669998 w 1163015"/>
                <a:gd name="connsiteY18" fmla="*/ 1091381 h 1116664"/>
                <a:gd name="connsiteX19" fmla="*/ 606790 w 1163015"/>
                <a:gd name="connsiteY19" fmla="*/ 1015532 h 1116664"/>
                <a:gd name="connsiteX20" fmla="*/ 488803 w 1163015"/>
                <a:gd name="connsiteY20" fmla="*/ 960752 h 1116664"/>
                <a:gd name="connsiteX21" fmla="*/ 408741 w 1163015"/>
                <a:gd name="connsiteY21" fmla="*/ 998677 h 1116664"/>
                <a:gd name="connsiteX22" fmla="*/ 345533 w 1163015"/>
                <a:gd name="connsiteY22" fmla="*/ 939683 h 1116664"/>
                <a:gd name="connsiteX23" fmla="*/ 286540 w 1163015"/>
                <a:gd name="connsiteY23" fmla="*/ 939683 h 1116664"/>
                <a:gd name="connsiteX24" fmla="*/ 240188 w 1163015"/>
                <a:gd name="connsiteY24" fmla="*/ 868048 h 1116664"/>
                <a:gd name="connsiteX25" fmla="*/ 168553 w 1163015"/>
                <a:gd name="connsiteY25" fmla="*/ 884903 h 1116664"/>
                <a:gd name="connsiteX26" fmla="*/ 147484 w 1163015"/>
                <a:gd name="connsiteY26" fmla="*/ 830124 h 1116664"/>
                <a:gd name="connsiteX27" fmla="*/ 75849 w 1163015"/>
                <a:gd name="connsiteY27" fmla="*/ 821696 h 1116664"/>
                <a:gd name="connsiteX28" fmla="*/ 42138 w 1163015"/>
                <a:gd name="connsiteY28" fmla="*/ 766916 h 1116664"/>
                <a:gd name="connsiteX29" fmla="*/ 96918 w 1163015"/>
                <a:gd name="connsiteY29" fmla="*/ 695281 h 1116664"/>
                <a:gd name="connsiteX30" fmla="*/ 0 w 1163015"/>
                <a:gd name="connsiteY30" fmla="*/ 585722 h 1116664"/>
                <a:gd name="connsiteX31" fmla="*/ 12641 w 1163015"/>
                <a:gd name="connsiteY31" fmla="*/ 412955 h 1116664"/>
                <a:gd name="connsiteX32" fmla="*/ 58993 w 1163015"/>
                <a:gd name="connsiteY32" fmla="*/ 370817 h 1116664"/>
                <a:gd name="connsiteX33" fmla="*/ 4213 w 1163015"/>
                <a:gd name="connsiteY33" fmla="*/ 265471 h 1116664"/>
                <a:gd name="connsiteX34" fmla="*/ 42138 w 1163015"/>
                <a:gd name="connsiteY34" fmla="*/ 223333 h 1116664"/>
                <a:gd name="connsiteX35" fmla="*/ 21069 w 1163015"/>
                <a:gd name="connsiteY35" fmla="*/ 172767 h 1116664"/>
                <a:gd name="connsiteX36" fmla="*/ 75849 w 1163015"/>
                <a:gd name="connsiteY36" fmla="*/ 92704 h 1116664"/>
                <a:gd name="connsiteX37" fmla="*/ 181194 w 1163015"/>
                <a:gd name="connsiteY37" fmla="*/ 117987 h 1116664"/>
                <a:gd name="connsiteX38" fmla="*/ 248615 w 1163015"/>
                <a:gd name="connsiteY38" fmla="*/ 16855 h 1116664"/>
                <a:gd name="connsiteX39" fmla="*/ 320250 w 1163015"/>
                <a:gd name="connsiteY39" fmla="*/ 29497 h 1116664"/>
                <a:gd name="connsiteX40" fmla="*/ 417168 w 1163015"/>
                <a:gd name="connsiteY40" fmla="*/ 0 h 1116664"/>
                <a:gd name="connsiteX41" fmla="*/ 480376 w 1163015"/>
                <a:gd name="connsiteY41" fmla="*/ 37925 h 1116664"/>
                <a:gd name="connsiteX42" fmla="*/ 616211 w 1163015"/>
                <a:gd name="connsiteY42" fmla="*/ 44623 h 1116664"/>
                <a:gd name="connsiteX43" fmla="*/ 737419 w 1163015"/>
                <a:gd name="connsiteY43" fmla="*/ 122201 h 1116664"/>
                <a:gd name="connsiteX44" fmla="*/ 813268 w 1163015"/>
                <a:gd name="connsiteY44" fmla="*/ 134843 h 111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015" h="1116664">
                  <a:moveTo>
                    <a:pt x="813268" y="134843"/>
                  </a:moveTo>
                  <a:lnTo>
                    <a:pt x="813268" y="134843"/>
                  </a:lnTo>
                  <a:lnTo>
                    <a:pt x="889117" y="164339"/>
                  </a:lnTo>
                  <a:lnTo>
                    <a:pt x="905972" y="252830"/>
                  </a:lnTo>
                  <a:lnTo>
                    <a:pt x="1108236" y="353961"/>
                  </a:lnTo>
                  <a:lnTo>
                    <a:pt x="1163015" y="467735"/>
                  </a:lnTo>
                  <a:lnTo>
                    <a:pt x="1091380" y="539370"/>
                  </a:lnTo>
                  <a:lnTo>
                    <a:pt x="1104022" y="602577"/>
                  </a:lnTo>
                  <a:lnTo>
                    <a:pt x="1036601" y="636288"/>
                  </a:lnTo>
                  <a:lnTo>
                    <a:pt x="1019745" y="678426"/>
                  </a:lnTo>
                  <a:lnTo>
                    <a:pt x="973393" y="682640"/>
                  </a:lnTo>
                  <a:lnTo>
                    <a:pt x="981821" y="758489"/>
                  </a:lnTo>
                  <a:lnTo>
                    <a:pt x="1031394" y="778822"/>
                  </a:lnTo>
                  <a:lnTo>
                    <a:pt x="935469" y="889117"/>
                  </a:lnTo>
                  <a:lnTo>
                    <a:pt x="943896" y="969180"/>
                  </a:lnTo>
                  <a:lnTo>
                    <a:pt x="922827" y="1032387"/>
                  </a:lnTo>
                  <a:lnTo>
                    <a:pt x="905972" y="1066098"/>
                  </a:lnTo>
                  <a:lnTo>
                    <a:pt x="830123" y="1116664"/>
                  </a:lnTo>
                  <a:lnTo>
                    <a:pt x="669998" y="1091381"/>
                  </a:lnTo>
                  <a:lnTo>
                    <a:pt x="606790" y="1015532"/>
                  </a:lnTo>
                  <a:lnTo>
                    <a:pt x="488803" y="960752"/>
                  </a:lnTo>
                  <a:lnTo>
                    <a:pt x="408741" y="998677"/>
                  </a:lnTo>
                  <a:lnTo>
                    <a:pt x="345533" y="939683"/>
                  </a:lnTo>
                  <a:lnTo>
                    <a:pt x="286540" y="939683"/>
                  </a:lnTo>
                  <a:lnTo>
                    <a:pt x="240188" y="868048"/>
                  </a:lnTo>
                  <a:lnTo>
                    <a:pt x="168553" y="884903"/>
                  </a:lnTo>
                  <a:lnTo>
                    <a:pt x="147484" y="830124"/>
                  </a:lnTo>
                  <a:lnTo>
                    <a:pt x="75849" y="821696"/>
                  </a:lnTo>
                  <a:lnTo>
                    <a:pt x="42138" y="766916"/>
                  </a:lnTo>
                  <a:lnTo>
                    <a:pt x="96918" y="695281"/>
                  </a:lnTo>
                  <a:lnTo>
                    <a:pt x="0" y="585722"/>
                  </a:lnTo>
                  <a:lnTo>
                    <a:pt x="12641" y="412955"/>
                  </a:lnTo>
                  <a:lnTo>
                    <a:pt x="58993" y="370817"/>
                  </a:lnTo>
                  <a:lnTo>
                    <a:pt x="4213" y="265471"/>
                  </a:lnTo>
                  <a:lnTo>
                    <a:pt x="42138" y="223333"/>
                  </a:lnTo>
                  <a:lnTo>
                    <a:pt x="21069" y="172767"/>
                  </a:lnTo>
                  <a:lnTo>
                    <a:pt x="75849" y="92704"/>
                  </a:lnTo>
                  <a:lnTo>
                    <a:pt x="181194" y="117987"/>
                  </a:lnTo>
                  <a:lnTo>
                    <a:pt x="248615" y="16855"/>
                  </a:lnTo>
                  <a:lnTo>
                    <a:pt x="320250" y="29497"/>
                  </a:lnTo>
                  <a:lnTo>
                    <a:pt x="417168" y="0"/>
                  </a:lnTo>
                  <a:lnTo>
                    <a:pt x="480376" y="37925"/>
                  </a:lnTo>
                  <a:lnTo>
                    <a:pt x="616211" y="44623"/>
                  </a:lnTo>
                  <a:lnTo>
                    <a:pt x="737419" y="122201"/>
                  </a:lnTo>
                  <a:lnTo>
                    <a:pt x="813268" y="134843"/>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3" name="Freeform 15">
              <a:extLst>
                <a:ext uri="{FF2B5EF4-FFF2-40B4-BE49-F238E27FC236}">
                  <a16:creationId xmlns:a16="http://schemas.microsoft.com/office/drawing/2014/main" id="{D0E2E138-5DE4-BC57-1444-DC64C4167E87}"/>
                </a:ext>
              </a:extLst>
            </p:cNvPr>
            <p:cNvSpPr/>
            <p:nvPr/>
          </p:nvSpPr>
          <p:spPr>
            <a:xfrm>
              <a:off x="4976813" y="2297113"/>
              <a:ext cx="1849437" cy="1882775"/>
            </a:xfrm>
            <a:custGeom>
              <a:avLst/>
              <a:gdLst>
                <a:gd name="connsiteX0" fmla="*/ 252830 w 1849869"/>
                <a:gd name="connsiteY0" fmla="*/ 219118 h 1883579"/>
                <a:gd name="connsiteX1" fmla="*/ 471949 w 1849869"/>
                <a:gd name="connsiteY1" fmla="*/ 252829 h 1883579"/>
                <a:gd name="connsiteX2" fmla="*/ 568867 w 1849869"/>
                <a:gd name="connsiteY2" fmla="*/ 143270 h 1883579"/>
                <a:gd name="connsiteX3" fmla="*/ 653143 w 1849869"/>
                <a:gd name="connsiteY3" fmla="*/ 147483 h 1883579"/>
                <a:gd name="connsiteX4" fmla="*/ 712137 w 1849869"/>
                <a:gd name="connsiteY4" fmla="*/ 88490 h 1883579"/>
                <a:gd name="connsiteX5" fmla="*/ 809055 w 1849869"/>
                <a:gd name="connsiteY5" fmla="*/ 71635 h 1883579"/>
                <a:gd name="connsiteX6" fmla="*/ 842765 w 1849869"/>
                <a:gd name="connsiteY6" fmla="*/ 50565 h 1883579"/>
                <a:gd name="connsiteX7" fmla="*/ 977608 w 1849869"/>
                <a:gd name="connsiteY7" fmla="*/ 4213 h 1883579"/>
                <a:gd name="connsiteX8" fmla="*/ 1112450 w 1849869"/>
                <a:gd name="connsiteY8" fmla="*/ 0 h 1883579"/>
                <a:gd name="connsiteX9" fmla="*/ 1116664 w 1849869"/>
                <a:gd name="connsiteY9" fmla="*/ 219118 h 1883579"/>
                <a:gd name="connsiteX10" fmla="*/ 1222009 w 1849869"/>
                <a:gd name="connsiteY10" fmla="*/ 286540 h 1883579"/>
                <a:gd name="connsiteX11" fmla="*/ 1234651 w 1849869"/>
                <a:gd name="connsiteY11" fmla="*/ 391885 h 1883579"/>
                <a:gd name="connsiteX12" fmla="*/ 1390562 w 1849869"/>
                <a:gd name="connsiteY12" fmla="*/ 488803 h 1883579"/>
                <a:gd name="connsiteX13" fmla="*/ 1500122 w 1849869"/>
                <a:gd name="connsiteY13" fmla="*/ 509872 h 1883579"/>
                <a:gd name="connsiteX14" fmla="*/ 1563329 w 1849869"/>
                <a:gd name="connsiteY14" fmla="*/ 619432 h 1883579"/>
                <a:gd name="connsiteX15" fmla="*/ 1525405 w 1849869"/>
                <a:gd name="connsiteY15" fmla="*/ 699494 h 1883579"/>
                <a:gd name="connsiteX16" fmla="*/ 1584398 w 1849869"/>
                <a:gd name="connsiteY16" fmla="*/ 762702 h 1883579"/>
                <a:gd name="connsiteX17" fmla="*/ 1626537 w 1849869"/>
                <a:gd name="connsiteY17" fmla="*/ 796412 h 1883579"/>
                <a:gd name="connsiteX18" fmla="*/ 1731882 w 1849869"/>
                <a:gd name="connsiteY18" fmla="*/ 817482 h 1883579"/>
                <a:gd name="connsiteX19" fmla="*/ 1837228 w 1849869"/>
                <a:gd name="connsiteY19" fmla="*/ 846978 h 1883579"/>
                <a:gd name="connsiteX20" fmla="*/ 1849869 w 1849869"/>
                <a:gd name="connsiteY20" fmla="*/ 889117 h 1883579"/>
                <a:gd name="connsiteX21" fmla="*/ 1702385 w 1849869"/>
                <a:gd name="connsiteY21" fmla="*/ 1040814 h 1883579"/>
                <a:gd name="connsiteX22" fmla="*/ 1660247 w 1849869"/>
                <a:gd name="connsiteY22" fmla="*/ 1011318 h 1883579"/>
                <a:gd name="connsiteX23" fmla="*/ 1605467 w 1849869"/>
                <a:gd name="connsiteY23" fmla="*/ 1011318 h 1883579"/>
                <a:gd name="connsiteX24" fmla="*/ 1588612 w 1849869"/>
                <a:gd name="connsiteY24" fmla="*/ 1053456 h 1883579"/>
                <a:gd name="connsiteX25" fmla="*/ 1521191 w 1849869"/>
                <a:gd name="connsiteY25" fmla="*/ 1057670 h 1883579"/>
                <a:gd name="connsiteX26" fmla="*/ 1483267 w 1849869"/>
                <a:gd name="connsiteY26" fmla="*/ 1082953 h 1883579"/>
                <a:gd name="connsiteX27" fmla="*/ 1268361 w 1849869"/>
                <a:gd name="connsiteY27" fmla="*/ 1116663 h 1883579"/>
                <a:gd name="connsiteX28" fmla="*/ 1310500 w 1849869"/>
                <a:gd name="connsiteY28" fmla="*/ 1179871 h 1883579"/>
                <a:gd name="connsiteX29" fmla="*/ 1251506 w 1849869"/>
                <a:gd name="connsiteY29" fmla="*/ 1373706 h 1883579"/>
                <a:gd name="connsiteX30" fmla="*/ 1171444 w 1849869"/>
                <a:gd name="connsiteY30" fmla="*/ 1390562 h 1883579"/>
                <a:gd name="connsiteX31" fmla="*/ 1163016 w 1849869"/>
                <a:gd name="connsiteY31" fmla="*/ 1445341 h 1883579"/>
                <a:gd name="connsiteX32" fmla="*/ 1238865 w 1849869"/>
                <a:gd name="connsiteY32" fmla="*/ 1495907 h 1883579"/>
                <a:gd name="connsiteX33" fmla="*/ 1276789 w 1849869"/>
                <a:gd name="connsiteY33" fmla="*/ 1668674 h 1883579"/>
                <a:gd name="connsiteX34" fmla="*/ 1234651 w 1849869"/>
                <a:gd name="connsiteY34" fmla="*/ 1824586 h 1883579"/>
                <a:gd name="connsiteX35" fmla="*/ 1087167 w 1849869"/>
                <a:gd name="connsiteY35" fmla="*/ 1883579 h 1883579"/>
                <a:gd name="connsiteX36" fmla="*/ 922828 w 1849869"/>
                <a:gd name="connsiteY36" fmla="*/ 1816158 h 1883579"/>
                <a:gd name="connsiteX37" fmla="*/ 927042 w 1849869"/>
                <a:gd name="connsiteY37" fmla="*/ 1774020 h 1883579"/>
                <a:gd name="connsiteX38" fmla="*/ 766916 w 1849869"/>
                <a:gd name="connsiteY38" fmla="*/ 1774020 h 1883579"/>
                <a:gd name="connsiteX39" fmla="*/ 674212 w 1849869"/>
                <a:gd name="connsiteY39" fmla="*/ 1715026 h 1883579"/>
                <a:gd name="connsiteX40" fmla="*/ 648929 w 1849869"/>
                <a:gd name="connsiteY40" fmla="*/ 1660247 h 1883579"/>
                <a:gd name="connsiteX41" fmla="*/ 602577 w 1849869"/>
                <a:gd name="connsiteY41" fmla="*/ 1634964 h 1883579"/>
                <a:gd name="connsiteX42" fmla="*/ 657357 w 1849869"/>
                <a:gd name="connsiteY42" fmla="*/ 1546473 h 1883579"/>
                <a:gd name="connsiteX43" fmla="*/ 585722 w 1849869"/>
                <a:gd name="connsiteY43" fmla="*/ 1390562 h 1883579"/>
                <a:gd name="connsiteX44" fmla="*/ 669998 w 1849869"/>
                <a:gd name="connsiteY44" fmla="*/ 1361065 h 1883579"/>
                <a:gd name="connsiteX45" fmla="*/ 724778 w 1849869"/>
                <a:gd name="connsiteY45" fmla="*/ 1285216 h 1883579"/>
                <a:gd name="connsiteX46" fmla="*/ 682640 w 1849869"/>
                <a:gd name="connsiteY46" fmla="*/ 1171443 h 1883579"/>
                <a:gd name="connsiteX47" fmla="*/ 476162 w 1849869"/>
                <a:gd name="connsiteY47" fmla="*/ 1179871 h 1883579"/>
                <a:gd name="connsiteX48" fmla="*/ 484590 w 1849869"/>
                <a:gd name="connsiteY48" fmla="*/ 1032387 h 1883579"/>
                <a:gd name="connsiteX49" fmla="*/ 366603 w 1849869"/>
                <a:gd name="connsiteY49" fmla="*/ 986035 h 1883579"/>
                <a:gd name="connsiteX50" fmla="*/ 366603 w 1849869"/>
                <a:gd name="connsiteY50" fmla="*/ 905972 h 1883579"/>
                <a:gd name="connsiteX51" fmla="*/ 75849 w 1849869"/>
                <a:gd name="connsiteY51" fmla="*/ 901758 h 1883579"/>
                <a:gd name="connsiteX52" fmla="*/ 0 w 1849869"/>
                <a:gd name="connsiteY52" fmla="*/ 842765 h 1883579"/>
                <a:gd name="connsiteX53" fmla="*/ 33711 w 1849869"/>
                <a:gd name="connsiteY53" fmla="*/ 758488 h 1883579"/>
                <a:gd name="connsiteX54" fmla="*/ 37925 w 1849869"/>
                <a:gd name="connsiteY54" fmla="*/ 653142 h 1883579"/>
                <a:gd name="connsiteX55" fmla="*/ 130629 w 1849869"/>
                <a:gd name="connsiteY55" fmla="*/ 543583 h 1883579"/>
                <a:gd name="connsiteX56" fmla="*/ 88491 w 1849869"/>
                <a:gd name="connsiteY56" fmla="*/ 522514 h 1883579"/>
                <a:gd name="connsiteX57" fmla="*/ 63208 w 1849869"/>
                <a:gd name="connsiteY57" fmla="*/ 455093 h 1883579"/>
                <a:gd name="connsiteX58" fmla="*/ 117987 w 1849869"/>
                <a:gd name="connsiteY58" fmla="*/ 442451 h 1883579"/>
                <a:gd name="connsiteX59" fmla="*/ 160126 w 1849869"/>
                <a:gd name="connsiteY59" fmla="*/ 391885 h 1883579"/>
                <a:gd name="connsiteX60" fmla="*/ 193836 w 1849869"/>
                <a:gd name="connsiteY60" fmla="*/ 370816 h 1883579"/>
                <a:gd name="connsiteX61" fmla="*/ 185408 w 1849869"/>
                <a:gd name="connsiteY61" fmla="*/ 303395 h 1883579"/>
                <a:gd name="connsiteX62" fmla="*/ 252830 w 1849869"/>
                <a:gd name="connsiteY62" fmla="*/ 219118 h 188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49869" h="1883579">
                  <a:moveTo>
                    <a:pt x="252830" y="219118"/>
                  </a:moveTo>
                  <a:lnTo>
                    <a:pt x="471949" y="252829"/>
                  </a:lnTo>
                  <a:lnTo>
                    <a:pt x="568867" y="143270"/>
                  </a:lnTo>
                  <a:lnTo>
                    <a:pt x="653143" y="147483"/>
                  </a:lnTo>
                  <a:lnTo>
                    <a:pt x="712137" y="88490"/>
                  </a:lnTo>
                  <a:lnTo>
                    <a:pt x="809055" y="71635"/>
                  </a:lnTo>
                  <a:lnTo>
                    <a:pt x="842765" y="50565"/>
                  </a:lnTo>
                  <a:lnTo>
                    <a:pt x="977608" y="4213"/>
                  </a:lnTo>
                  <a:lnTo>
                    <a:pt x="1112450" y="0"/>
                  </a:lnTo>
                  <a:cubicBezTo>
                    <a:pt x="1113855" y="73039"/>
                    <a:pt x="1115259" y="146079"/>
                    <a:pt x="1116664" y="219118"/>
                  </a:cubicBezTo>
                  <a:lnTo>
                    <a:pt x="1222009" y="286540"/>
                  </a:lnTo>
                  <a:lnTo>
                    <a:pt x="1234651" y="391885"/>
                  </a:lnTo>
                  <a:lnTo>
                    <a:pt x="1390562" y="488803"/>
                  </a:lnTo>
                  <a:lnTo>
                    <a:pt x="1500122" y="509872"/>
                  </a:lnTo>
                  <a:lnTo>
                    <a:pt x="1563329" y="619432"/>
                  </a:lnTo>
                  <a:lnTo>
                    <a:pt x="1525405" y="699494"/>
                  </a:lnTo>
                  <a:lnTo>
                    <a:pt x="1584398" y="762702"/>
                  </a:lnTo>
                  <a:lnTo>
                    <a:pt x="1626537" y="796412"/>
                  </a:lnTo>
                  <a:lnTo>
                    <a:pt x="1731882" y="817482"/>
                  </a:lnTo>
                  <a:lnTo>
                    <a:pt x="1837228" y="846978"/>
                  </a:lnTo>
                  <a:lnTo>
                    <a:pt x="1849869" y="889117"/>
                  </a:lnTo>
                  <a:lnTo>
                    <a:pt x="1702385" y="1040814"/>
                  </a:lnTo>
                  <a:lnTo>
                    <a:pt x="1660247" y="1011318"/>
                  </a:lnTo>
                  <a:lnTo>
                    <a:pt x="1605467" y="1011318"/>
                  </a:lnTo>
                  <a:lnTo>
                    <a:pt x="1588612" y="1053456"/>
                  </a:lnTo>
                  <a:lnTo>
                    <a:pt x="1521191" y="1057670"/>
                  </a:lnTo>
                  <a:lnTo>
                    <a:pt x="1483267" y="1082953"/>
                  </a:lnTo>
                  <a:lnTo>
                    <a:pt x="1268361" y="1116663"/>
                  </a:lnTo>
                  <a:lnTo>
                    <a:pt x="1310500" y="1179871"/>
                  </a:lnTo>
                  <a:lnTo>
                    <a:pt x="1251506" y="1373706"/>
                  </a:lnTo>
                  <a:lnTo>
                    <a:pt x="1171444" y="1390562"/>
                  </a:lnTo>
                  <a:lnTo>
                    <a:pt x="1163016" y="1445341"/>
                  </a:lnTo>
                  <a:lnTo>
                    <a:pt x="1238865" y="1495907"/>
                  </a:lnTo>
                  <a:lnTo>
                    <a:pt x="1276789" y="1668674"/>
                  </a:lnTo>
                  <a:lnTo>
                    <a:pt x="1234651" y="1824586"/>
                  </a:lnTo>
                  <a:lnTo>
                    <a:pt x="1087167" y="1883579"/>
                  </a:lnTo>
                  <a:lnTo>
                    <a:pt x="922828" y="1816158"/>
                  </a:lnTo>
                  <a:lnTo>
                    <a:pt x="927042" y="1774020"/>
                  </a:lnTo>
                  <a:lnTo>
                    <a:pt x="766916" y="1774020"/>
                  </a:lnTo>
                  <a:lnTo>
                    <a:pt x="674212" y="1715026"/>
                  </a:lnTo>
                  <a:lnTo>
                    <a:pt x="648929" y="1660247"/>
                  </a:lnTo>
                  <a:lnTo>
                    <a:pt x="602577" y="1634964"/>
                  </a:lnTo>
                  <a:lnTo>
                    <a:pt x="657357" y="1546473"/>
                  </a:lnTo>
                  <a:lnTo>
                    <a:pt x="585722" y="1390562"/>
                  </a:lnTo>
                  <a:lnTo>
                    <a:pt x="669998" y="1361065"/>
                  </a:lnTo>
                  <a:lnTo>
                    <a:pt x="724778" y="1285216"/>
                  </a:lnTo>
                  <a:lnTo>
                    <a:pt x="682640" y="1171443"/>
                  </a:lnTo>
                  <a:lnTo>
                    <a:pt x="476162" y="1179871"/>
                  </a:lnTo>
                  <a:lnTo>
                    <a:pt x="484590" y="1032387"/>
                  </a:lnTo>
                  <a:lnTo>
                    <a:pt x="366603" y="986035"/>
                  </a:lnTo>
                  <a:lnTo>
                    <a:pt x="366603" y="905972"/>
                  </a:lnTo>
                  <a:lnTo>
                    <a:pt x="75849" y="901758"/>
                  </a:lnTo>
                  <a:lnTo>
                    <a:pt x="0" y="842765"/>
                  </a:lnTo>
                  <a:lnTo>
                    <a:pt x="33711" y="758488"/>
                  </a:lnTo>
                  <a:lnTo>
                    <a:pt x="37925" y="653142"/>
                  </a:lnTo>
                  <a:lnTo>
                    <a:pt x="130629" y="543583"/>
                  </a:lnTo>
                  <a:lnTo>
                    <a:pt x="88491" y="522514"/>
                  </a:lnTo>
                  <a:lnTo>
                    <a:pt x="63208" y="455093"/>
                  </a:lnTo>
                  <a:lnTo>
                    <a:pt x="117987" y="442451"/>
                  </a:lnTo>
                  <a:lnTo>
                    <a:pt x="160126" y="391885"/>
                  </a:lnTo>
                  <a:lnTo>
                    <a:pt x="193836" y="370816"/>
                  </a:lnTo>
                  <a:lnTo>
                    <a:pt x="185408" y="303395"/>
                  </a:lnTo>
                  <a:lnTo>
                    <a:pt x="252830" y="219118"/>
                  </a:lnTo>
                  <a:close/>
                </a:path>
              </a:pathLst>
            </a:custGeom>
            <a:solidFill>
              <a:schemeClr val="accent3">
                <a:lumMod val="60000"/>
                <a:lumOff val="40000"/>
              </a:schemeClr>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4" name="Freeform 16">
              <a:extLst>
                <a:ext uri="{FF2B5EF4-FFF2-40B4-BE49-F238E27FC236}">
                  <a16:creationId xmlns:a16="http://schemas.microsoft.com/office/drawing/2014/main" id="{243D717E-3409-34ED-335E-0CC616D4BF0A}"/>
                </a:ext>
              </a:extLst>
            </p:cNvPr>
            <p:cNvSpPr/>
            <p:nvPr/>
          </p:nvSpPr>
          <p:spPr>
            <a:xfrm>
              <a:off x="4879975" y="1566863"/>
              <a:ext cx="1693863" cy="974725"/>
            </a:xfrm>
            <a:custGeom>
              <a:avLst/>
              <a:gdLst>
                <a:gd name="connsiteX0" fmla="*/ 117987 w 1693958"/>
                <a:gd name="connsiteY0" fmla="*/ 67421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17987 w 1693958"/>
                <a:gd name="connsiteY29" fmla="*/ 67421 h 973393"/>
                <a:gd name="connsiteX0" fmla="*/ 103119 w 1693958"/>
                <a:gd name="connsiteY0" fmla="*/ 78572 h 973393"/>
                <a:gd name="connsiteX1" fmla="*/ 193836 w 1693958"/>
                <a:gd name="connsiteY1" fmla="*/ 75849 h 973393"/>
                <a:gd name="connsiteX2" fmla="*/ 294968 w 1693958"/>
                <a:gd name="connsiteY2" fmla="*/ 29497 h 973393"/>
                <a:gd name="connsiteX3" fmla="*/ 303396 w 1693958"/>
                <a:gd name="connsiteY3" fmla="*/ 0 h 973393"/>
                <a:gd name="connsiteX4" fmla="*/ 956538 w 1693958"/>
                <a:gd name="connsiteY4" fmla="*/ 63207 h 973393"/>
                <a:gd name="connsiteX5" fmla="*/ 1681316 w 1693958"/>
                <a:gd name="connsiteY5" fmla="*/ 16855 h 973393"/>
                <a:gd name="connsiteX6" fmla="*/ 1575971 w 1693958"/>
                <a:gd name="connsiteY6" fmla="*/ 134842 h 973393"/>
                <a:gd name="connsiteX7" fmla="*/ 1639178 w 1693958"/>
                <a:gd name="connsiteY7" fmla="*/ 223333 h 973393"/>
                <a:gd name="connsiteX8" fmla="*/ 1639178 w 1693958"/>
                <a:gd name="connsiteY8" fmla="*/ 286540 h 973393"/>
                <a:gd name="connsiteX9" fmla="*/ 1693958 w 1693958"/>
                <a:gd name="connsiteY9" fmla="*/ 345533 h 973393"/>
                <a:gd name="connsiteX10" fmla="*/ 1592826 w 1693958"/>
                <a:gd name="connsiteY10" fmla="*/ 497231 h 973393"/>
                <a:gd name="connsiteX11" fmla="*/ 1529619 w 1693958"/>
                <a:gd name="connsiteY11" fmla="*/ 514086 h 973393"/>
                <a:gd name="connsiteX12" fmla="*/ 1394776 w 1693958"/>
                <a:gd name="connsiteY12" fmla="*/ 627860 h 973393"/>
                <a:gd name="connsiteX13" fmla="*/ 1184085 w 1693958"/>
                <a:gd name="connsiteY13" fmla="*/ 724778 h 973393"/>
                <a:gd name="connsiteX14" fmla="*/ 1036601 w 1693958"/>
                <a:gd name="connsiteY14" fmla="*/ 737419 h 973393"/>
                <a:gd name="connsiteX15" fmla="*/ 918614 w 1693958"/>
                <a:gd name="connsiteY15" fmla="*/ 796413 h 973393"/>
                <a:gd name="connsiteX16" fmla="*/ 821696 w 1693958"/>
                <a:gd name="connsiteY16" fmla="*/ 804840 h 973393"/>
                <a:gd name="connsiteX17" fmla="*/ 741633 w 1693958"/>
                <a:gd name="connsiteY17" fmla="*/ 880689 h 973393"/>
                <a:gd name="connsiteX18" fmla="*/ 669998 w 1693958"/>
                <a:gd name="connsiteY18" fmla="*/ 880689 h 973393"/>
                <a:gd name="connsiteX19" fmla="*/ 568867 w 1693958"/>
                <a:gd name="connsiteY19" fmla="*/ 973393 h 973393"/>
                <a:gd name="connsiteX20" fmla="*/ 324465 w 1693958"/>
                <a:gd name="connsiteY20" fmla="*/ 943897 h 973393"/>
                <a:gd name="connsiteX21" fmla="*/ 290754 w 1693958"/>
                <a:gd name="connsiteY21" fmla="*/ 842765 h 973393"/>
                <a:gd name="connsiteX22" fmla="*/ 92704 w 1693958"/>
                <a:gd name="connsiteY22" fmla="*/ 745847 h 973393"/>
                <a:gd name="connsiteX23" fmla="*/ 71635 w 1693958"/>
                <a:gd name="connsiteY23" fmla="*/ 640501 h 973393"/>
                <a:gd name="connsiteX24" fmla="*/ 0 w 1693958"/>
                <a:gd name="connsiteY24" fmla="*/ 623646 h 973393"/>
                <a:gd name="connsiteX25" fmla="*/ 16856 w 1693958"/>
                <a:gd name="connsiteY25" fmla="*/ 564652 h 973393"/>
                <a:gd name="connsiteX26" fmla="*/ 223333 w 1693958"/>
                <a:gd name="connsiteY26" fmla="*/ 358175 h 973393"/>
                <a:gd name="connsiteX27" fmla="*/ 130629 w 1693958"/>
                <a:gd name="connsiteY27" fmla="*/ 320251 h 973393"/>
                <a:gd name="connsiteX28" fmla="*/ 80063 w 1693958"/>
                <a:gd name="connsiteY28" fmla="*/ 214905 h 973393"/>
                <a:gd name="connsiteX29" fmla="*/ 103119 w 1693958"/>
                <a:gd name="connsiteY29" fmla="*/ 78572 h 97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93958" h="973393">
                  <a:moveTo>
                    <a:pt x="103119" y="78572"/>
                  </a:moveTo>
                  <a:lnTo>
                    <a:pt x="193836" y="75849"/>
                  </a:lnTo>
                  <a:lnTo>
                    <a:pt x="294968" y="29497"/>
                  </a:lnTo>
                  <a:lnTo>
                    <a:pt x="303396" y="0"/>
                  </a:lnTo>
                  <a:lnTo>
                    <a:pt x="956538" y="63207"/>
                  </a:lnTo>
                  <a:lnTo>
                    <a:pt x="1681316" y="16855"/>
                  </a:lnTo>
                  <a:lnTo>
                    <a:pt x="1575971" y="134842"/>
                  </a:lnTo>
                  <a:lnTo>
                    <a:pt x="1639178" y="223333"/>
                  </a:lnTo>
                  <a:lnTo>
                    <a:pt x="1639178" y="286540"/>
                  </a:lnTo>
                  <a:lnTo>
                    <a:pt x="1693958" y="345533"/>
                  </a:lnTo>
                  <a:lnTo>
                    <a:pt x="1592826" y="497231"/>
                  </a:lnTo>
                  <a:lnTo>
                    <a:pt x="1529619" y="514086"/>
                  </a:lnTo>
                  <a:lnTo>
                    <a:pt x="1394776" y="627860"/>
                  </a:lnTo>
                  <a:lnTo>
                    <a:pt x="1184085" y="724778"/>
                  </a:lnTo>
                  <a:lnTo>
                    <a:pt x="1036601" y="737419"/>
                  </a:lnTo>
                  <a:lnTo>
                    <a:pt x="918614" y="796413"/>
                  </a:lnTo>
                  <a:lnTo>
                    <a:pt x="821696" y="804840"/>
                  </a:lnTo>
                  <a:lnTo>
                    <a:pt x="741633" y="880689"/>
                  </a:lnTo>
                  <a:lnTo>
                    <a:pt x="669998" y="880689"/>
                  </a:lnTo>
                  <a:lnTo>
                    <a:pt x="568867" y="973393"/>
                  </a:lnTo>
                  <a:lnTo>
                    <a:pt x="324465" y="943897"/>
                  </a:lnTo>
                  <a:lnTo>
                    <a:pt x="290754" y="842765"/>
                  </a:lnTo>
                  <a:lnTo>
                    <a:pt x="92704" y="745847"/>
                  </a:lnTo>
                  <a:lnTo>
                    <a:pt x="71635" y="640501"/>
                  </a:lnTo>
                  <a:lnTo>
                    <a:pt x="0" y="623646"/>
                  </a:lnTo>
                  <a:lnTo>
                    <a:pt x="16856" y="564652"/>
                  </a:lnTo>
                  <a:lnTo>
                    <a:pt x="223333" y="358175"/>
                  </a:lnTo>
                  <a:lnTo>
                    <a:pt x="130629" y="320251"/>
                  </a:lnTo>
                  <a:lnTo>
                    <a:pt x="80063" y="214905"/>
                  </a:lnTo>
                  <a:lnTo>
                    <a:pt x="103119" y="78572"/>
                  </a:lnTo>
                  <a:close/>
                </a:path>
              </a:pathLst>
            </a:custGeom>
            <a:solidFill>
              <a:srgbClr val="009A97"/>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5" name="Freeform 17">
              <a:extLst>
                <a:ext uri="{FF2B5EF4-FFF2-40B4-BE49-F238E27FC236}">
                  <a16:creationId xmlns:a16="http://schemas.microsoft.com/office/drawing/2014/main" id="{76F0F3B5-B8CE-9C91-8DF2-EF938AEA3715}"/>
                </a:ext>
              </a:extLst>
            </p:cNvPr>
            <p:cNvSpPr/>
            <p:nvPr/>
          </p:nvSpPr>
          <p:spPr>
            <a:xfrm>
              <a:off x="6089650" y="1554163"/>
              <a:ext cx="1057275" cy="1589087"/>
            </a:xfrm>
            <a:custGeom>
              <a:avLst/>
              <a:gdLst>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16855 w 1057670"/>
                <a:gd name="connsiteY22" fmla="*/ 724778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 name="connsiteX0" fmla="*/ 467735 w 1057670"/>
                <a:gd name="connsiteY0" fmla="*/ 25283 h 1588612"/>
                <a:gd name="connsiteX1" fmla="*/ 526728 w 1057670"/>
                <a:gd name="connsiteY1" fmla="*/ 0 h 1588612"/>
                <a:gd name="connsiteX2" fmla="*/ 699495 w 1057670"/>
                <a:gd name="connsiteY2" fmla="*/ 113774 h 1588612"/>
                <a:gd name="connsiteX3" fmla="*/ 737419 w 1057670"/>
                <a:gd name="connsiteY3" fmla="*/ 113774 h 1588612"/>
                <a:gd name="connsiteX4" fmla="*/ 817482 w 1057670"/>
                <a:gd name="connsiteY4" fmla="*/ 244402 h 1588612"/>
                <a:gd name="connsiteX5" fmla="*/ 800627 w 1057670"/>
                <a:gd name="connsiteY5" fmla="*/ 337106 h 1588612"/>
                <a:gd name="connsiteX6" fmla="*/ 834337 w 1057670"/>
                <a:gd name="connsiteY6" fmla="*/ 358175 h 1588612"/>
                <a:gd name="connsiteX7" fmla="*/ 838551 w 1057670"/>
                <a:gd name="connsiteY7" fmla="*/ 505659 h 1588612"/>
                <a:gd name="connsiteX8" fmla="*/ 960752 w 1057670"/>
                <a:gd name="connsiteY8" fmla="*/ 775344 h 1588612"/>
                <a:gd name="connsiteX9" fmla="*/ 948111 w 1057670"/>
                <a:gd name="connsiteY9" fmla="*/ 821696 h 1588612"/>
                <a:gd name="connsiteX10" fmla="*/ 1057670 w 1057670"/>
                <a:gd name="connsiteY10" fmla="*/ 1234651 h 1588612"/>
                <a:gd name="connsiteX11" fmla="*/ 1032387 w 1057670"/>
                <a:gd name="connsiteY11" fmla="*/ 1289431 h 1588612"/>
                <a:gd name="connsiteX12" fmla="*/ 884903 w 1057670"/>
                <a:gd name="connsiteY12" fmla="*/ 1365280 h 1588612"/>
                <a:gd name="connsiteX13" fmla="*/ 720564 w 1057670"/>
                <a:gd name="connsiteY13" fmla="*/ 1588612 h 1588612"/>
                <a:gd name="connsiteX14" fmla="*/ 518300 w 1057670"/>
                <a:gd name="connsiteY14" fmla="*/ 1542260 h 1588612"/>
                <a:gd name="connsiteX15" fmla="*/ 408741 w 1057670"/>
                <a:gd name="connsiteY15" fmla="*/ 1441128 h 1588612"/>
                <a:gd name="connsiteX16" fmla="*/ 450879 w 1057670"/>
                <a:gd name="connsiteY16" fmla="*/ 1365280 h 1588612"/>
                <a:gd name="connsiteX17" fmla="*/ 379244 w 1057670"/>
                <a:gd name="connsiteY17" fmla="*/ 1243079 h 1588612"/>
                <a:gd name="connsiteX18" fmla="*/ 282326 w 1057670"/>
                <a:gd name="connsiteY18" fmla="*/ 1234651 h 1588612"/>
                <a:gd name="connsiteX19" fmla="*/ 117987 w 1057670"/>
                <a:gd name="connsiteY19" fmla="*/ 1137733 h 1588612"/>
                <a:gd name="connsiteX20" fmla="*/ 92704 w 1057670"/>
                <a:gd name="connsiteY20" fmla="*/ 1011318 h 1588612"/>
                <a:gd name="connsiteX21" fmla="*/ 0 w 1057670"/>
                <a:gd name="connsiteY21" fmla="*/ 943897 h 1588612"/>
                <a:gd name="connsiteX22" fmla="*/ 5704 w 1057670"/>
                <a:gd name="connsiteY22" fmla="*/ 735929 h 1588612"/>
                <a:gd name="connsiteX23" fmla="*/ 210691 w 1057670"/>
                <a:gd name="connsiteY23" fmla="*/ 636288 h 1588612"/>
                <a:gd name="connsiteX24" fmla="*/ 311823 w 1057670"/>
                <a:gd name="connsiteY24" fmla="*/ 535156 h 1588612"/>
                <a:gd name="connsiteX25" fmla="*/ 379244 w 1057670"/>
                <a:gd name="connsiteY25" fmla="*/ 526728 h 1588612"/>
                <a:gd name="connsiteX26" fmla="*/ 488804 w 1057670"/>
                <a:gd name="connsiteY26" fmla="*/ 366603 h 1588612"/>
                <a:gd name="connsiteX27" fmla="*/ 442452 w 1057670"/>
                <a:gd name="connsiteY27" fmla="*/ 307610 h 1588612"/>
                <a:gd name="connsiteX28" fmla="*/ 425596 w 1057670"/>
                <a:gd name="connsiteY28" fmla="*/ 235975 h 1588612"/>
                <a:gd name="connsiteX29" fmla="*/ 375030 w 1057670"/>
                <a:gd name="connsiteY29" fmla="*/ 151698 h 1588612"/>
                <a:gd name="connsiteX30" fmla="*/ 467735 w 1057670"/>
                <a:gd name="connsiteY30" fmla="*/ 25283 h 158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57670" h="1588612">
                  <a:moveTo>
                    <a:pt x="467735" y="25283"/>
                  </a:moveTo>
                  <a:lnTo>
                    <a:pt x="526728" y="0"/>
                  </a:lnTo>
                  <a:lnTo>
                    <a:pt x="699495" y="113774"/>
                  </a:lnTo>
                  <a:lnTo>
                    <a:pt x="737419" y="113774"/>
                  </a:lnTo>
                  <a:lnTo>
                    <a:pt x="817482" y="244402"/>
                  </a:lnTo>
                  <a:lnTo>
                    <a:pt x="800627" y="337106"/>
                  </a:lnTo>
                  <a:lnTo>
                    <a:pt x="834337" y="358175"/>
                  </a:lnTo>
                  <a:lnTo>
                    <a:pt x="838551" y="505659"/>
                  </a:lnTo>
                  <a:lnTo>
                    <a:pt x="960752" y="775344"/>
                  </a:lnTo>
                  <a:lnTo>
                    <a:pt x="948111" y="821696"/>
                  </a:lnTo>
                  <a:lnTo>
                    <a:pt x="1057670" y="1234651"/>
                  </a:lnTo>
                  <a:lnTo>
                    <a:pt x="1032387" y="1289431"/>
                  </a:lnTo>
                  <a:lnTo>
                    <a:pt x="884903" y="1365280"/>
                  </a:lnTo>
                  <a:lnTo>
                    <a:pt x="720564" y="1588612"/>
                  </a:lnTo>
                  <a:lnTo>
                    <a:pt x="518300" y="1542260"/>
                  </a:lnTo>
                  <a:lnTo>
                    <a:pt x="408741" y="1441128"/>
                  </a:lnTo>
                  <a:lnTo>
                    <a:pt x="450879" y="1365280"/>
                  </a:lnTo>
                  <a:lnTo>
                    <a:pt x="379244" y="1243079"/>
                  </a:lnTo>
                  <a:lnTo>
                    <a:pt x="282326" y="1234651"/>
                  </a:lnTo>
                  <a:lnTo>
                    <a:pt x="117987" y="1137733"/>
                  </a:lnTo>
                  <a:lnTo>
                    <a:pt x="92704" y="1011318"/>
                  </a:lnTo>
                  <a:lnTo>
                    <a:pt x="0" y="943897"/>
                  </a:lnTo>
                  <a:lnTo>
                    <a:pt x="5704" y="735929"/>
                  </a:lnTo>
                  <a:lnTo>
                    <a:pt x="210691" y="636288"/>
                  </a:lnTo>
                  <a:lnTo>
                    <a:pt x="311823" y="535156"/>
                  </a:lnTo>
                  <a:lnTo>
                    <a:pt x="379244" y="526728"/>
                  </a:lnTo>
                  <a:lnTo>
                    <a:pt x="488804" y="366603"/>
                  </a:lnTo>
                  <a:lnTo>
                    <a:pt x="442452" y="307610"/>
                  </a:lnTo>
                  <a:lnTo>
                    <a:pt x="425596" y="235975"/>
                  </a:lnTo>
                  <a:lnTo>
                    <a:pt x="375030" y="151698"/>
                  </a:lnTo>
                  <a:lnTo>
                    <a:pt x="467735" y="25283"/>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sp>
          <p:nvSpPr>
            <p:cNvPr id="316" name="Freeform 18">
              <a:extLst>
                <a:ext uri="{FF2B5EF4-FFF2-40B4-BE49-F238E27FC236}">
                  <a16:creationId xmlns:a16="http://schemas.microsoft.com/office/drawing/2014/main" id="{06D640ED-7767-F4B8-F346-F6DDFB2C8204}"/>
                </a:ext>
              </a:extLst>
            </p:cNvPr>
            <p:cNvSpPr/>
            <p:nvPr/>
          </p:nvSpPr>
          <p:spPr>
            <a:xfrm>
              <a:off x="6148388" y="3186113"/>
              <a:ext cx="1166812" cy="1550987"/>
            </a:xfrm>
            <a:custGeom>
              <a:avLst/>
              <a:gdLst>
                <a:gd name="connsiteX0" fmla="*/ 678425 w 1167229"/>
                <a:gd name="connsiteY0" fmla="*/ 0 h 1550687"/>
                <a:gd name="connsiteX1" fmla="*/ 901758 w 1167229"/>
                <a:gd name="connsiteY1" fmla="*/ 122201 h 1550687"/>
                <a:gd name="connsiteX2" fmla="*/ 901758 w 1167229"/>
                <a:gd name="connsiteY2" fmla="*/ 370816 h 1550687"/>
                <a:gd name="connsiteX3" fmla="*/ 880689 w 1167229"/>
                <a:gd name="connsiteY3" fmla="*/ 396099 h 1550687"/>
                <a:gd name="connsiteX4" fmla="*/ 880689 w 1167229"/>
                <a:gd name="connsiteY4" fmla="*/ 505659 h 1550687"/>
                <a:gd name="connsiteX5" fmla="*/ 952324 w 1167229"/>
                <a:gd name="connsiteY5" fmla="*/ 581507 h 1550687"/>
                <a:gd name="connsiteX6" fmla="*/ 931255 w 1167229"/>
                <a:gd name="connsiteY6" fmla="*/ 707922 h 1550687"/>
                <a:gd name="connsiteX7" fmla="*/ 1108235 w 1167229"/>
                <a:gd name="connsiteY7" fmla="*/ 939683 h 1550687"/>
                <a:gd name="connsiteX8" fmla="*/ 1099808 w 1167229"/>
                <a:gd name="connsiteY8" fmla="*/ 977607 h 1550687"/>
                <a:gd name="connsiteX9" fmla="*/ 1158801 w 1167229"/>
                <a:gd name="connsiteY9" fmla="*/ 1045028 h 1550687"/>
                <a:gd name="connsiteX10" fmla="*/ 1108235 w 1167229"/>
                <a:gd name="connsiteY10" fmla="*/ 1108236 h 1550687"/>
                <a:gd name="connsiteX11" fmla="*/ 1167229 w 1167229"/>
                <a:gd name="connsiteY11" fmla="*/ 1226223 h 1550687"/>
                <a:gd name="connsiteX12" fmla="*/ 1129305 w 1167229"/>
                <a:gd name="connsiteY12" fmla="*/ 1373707 h 1550687"/>
                <a:gd name="connsiteX13" fmla="*/ 1053456 w 1167229"/>
                <a:gd name="connsiteY13" fmla="*/ 1386348 h 1550687"/>
                <a:gd name="connsiteX14" fmla="*/ 905972 w 1167229"/>
                <a:gd name="connsiteY14" fmla="*/ 1529618 h 1550687"/>
                <a:gd name="connsiteX15" fmla="*/ 868047 w 1167229"/>
                <a:gd name="connsiteY15" fmla="*/ 1466411 h 1550687"/>
                <a:gd name="connsiteX16" fmla="*/ 750060 w 1167229"/>
                <a:gd name="connsiteY16" fmla="*/ 1441128 h 1550687"/>
                <a:gd name="connsiteX17" fmla="*/ 648929 w 1167229"/>
                <a:gd name="connsiteY17" fmla="*/ 1550687 h 1550687"/>
                <a:gd name="connsiteX18" fmla="*/ 379244 w 1167229"/>
                <a:gd name="connsiteY18" fmla="*/ 1470624 h 1550687"/>
                <a:gd name="connsiteX19" fmla="*/ 366602 w 1167229"/>
                <a:gd name="connsiteY19" fmla="*/ 1403203 h 1550687"/>
                <a:gd name="connsiteX20" fmla="*/ 446665 w 1167229"/>
                <a:gd name="connsiteY20" fmla="*/ 1356851 h 1550687"/>
                <a:gd name="connsiteX21" fmla="*/ 446665 w 1167229"/>
                <a:gd name="connsiteY21" fmla="*/ 1302072 h 1550687"/>
                <a:gd name="connsiteX22" fmla="*/ 303395 w 1167229"/>
                <a:gd name="connsiteY22" fmla="*/ 1238864 h 1550687"/>
                <a:gd name="connsiteX23" fmla="*/ 248615 w 1167229"/>
                <a:gd name="connsiteY23" fmla="*/ 1133519 h 1550687"/>
                <a:gd name="connsiteX24" fmla="*/ 101131 w 1167229"/>
                <a:gd name="connsiteY24" fmla="*/ 1158801 h 1550687"/>
                <a:gd name="connsiteX25" fmla="*/ 63207 w 1167229"/>
                <a:gd name="connsiteY25" fmla="*/ 939683 h 1550687"/>
                <a:gd name="connsiteX26" fmla="*/ 113773 w 1167229"/>
                <a:gd name="connsiteY26" fmla="*/ 771130 h 1550687"/>
                <a:gd name="connsiteX27" fmla="*/ 67421 w 1167229"/>
                <a:gd name="connsiteY27" fmla="*/ 594149 h 1550687"/>
                <a:gd name="connsiteX28" fmla="*/ 0 w 1167229"/>
                <a:gd name="connsiteY28" fmla="*/ 552011 h 1550687"/>
                <a:gd name="connsiteX29" fmla="*/ 0 w 1167229"/>
                <a:gd name="connsiteY29" fmla="*/ 493017 h 1550687"/>
                <a:gd name="connsiteX30" fmla="*/ 80062 w 1167229"/>
                <a:gd name="connsiteY30" fmla="*/ 484589 h 1550687"/>
                <a:gd name="connsiteX31" fmla="*/ 122200 w 1167229"/>
                <a:gd name="connsiteY31" fmla="*/ 290754 h 1550687"/>
                <a:gd name="connsiteX32" fmla="*/ 105345 w 1167229"/>
                <a:gd name="connsiteY32" fmla="*/ 227546 h 1550687"/>
                <a:gd name="connsiteX33" fmla="*/ 307609 w 1167229"/>
                <a:gd name="connsiteY33" fmla="*/ 206477 h 1550687"/>
                <a:gd name="connsiteX34" fmla="*/ 353961 w 1167229"/>
                <a:gd name="connsiteY34" fmla="*/ 164339 h 1550687"/>
                <a:gd name="connsiteX35" fmla="*/ 408741 w 1167229"/>
                <a:gd name="connsiteY35" fmla="*/ 160125 h 1550687"/>
                <a:gd name="connsiteX36" fmla="*/ 434023 w 1167229"/>
                <a:gd name="connsiteY36" fmla="*/ 117987 h 1550687"/>
                <a:gd name="connsiteX37" fmla="*/ 480376 w 1167229"/>
                <a:gd name="connsiteY37" fmla="*/ 117987 h 1550687"/>
                <a:gd name="connsiteX38" fmla="*/ 530941 w 1167229"/>
                <a:gd name="connsiteY38" fmla="*/ 151697 h 1550687"/>
                <a:gd name="connsiteX39" fmla="*/ 678425 w 1167229"/>
                <a:gd name="connsiteY39" fmla="*/ 0 h 155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67229" h="1550687">
                  <a:moveTo>
                    <a:pt x="678425" y="0"/>
                  </a:moveTo>
                  <a:lnTo>
                    <a:pt x="901758" y="122201"/>
                  </a:lnTo>
                  <a:lnTo>
                    <a:pt x="901758" y="370816"/>
                  </a:lnTo>
                  <a:lnTo>
                    <a:pt x="880689" y="396099"/>
                  </a:lnTo>
                  <a:lnTo>
                    <a:pt x="880689" y="505659"/>
                  </a:lnTo>
                  <a:lnTo>
                    <a:pt x="952324" y="581507"/>
                  </a:lnTo>
                  <a:lnTo>
                    <a:pt x="931255" y="707922"/>
                  </a:lnTo>
                  <a:lnTo>
                    <a:pt x="1108235" y="939683"/>
                  </a:lnTo>
                  <a:lnTo>
                    <a:pt x="1099808" y="977607"/>
                  </a:lnTo>
                  <a:lnTo>
                    <a:pt x="1158801" y="1045028"/>
                  </a:lnTo>
                  <a:lnTo>
                    <a:pt x="1108235" y="1108236"/>
                  </a:lnTo>
                  <a:lnTo>
                    <a:pt x="1167229" y="1226223"/>
                  </a:lnTo>
                  <a:lnTo>
                    <a:pt x="1129305" y="1373707"/>
                  </a:lnTo>
                  <a:lnTo>
                    <a:pt x="1053456" y="1386348"/>
                  </a:lnTo>
                  <a:lnTo>
                    <a:pt x="905972" y="1529618"/>
                  </a:lnTo>
                  <a:lnTo>
                    <a:pt x="868047" y="1466411"/>
                  </a:lnTo>
                  <a:lnTo>
                    <a:pt x="750060" y="1441128"/>
                  </a:lnTo>
                  <a:lnTo>
                    <a:pt x="648929" y="1550687"/>
                  </a:lnTo>
                  <a:lnTo>
                    <a:pt x="379244" y="1470624"/>
                  </a:lnTo>
                  <a:lnTo>
                    <a:pt x="366602" y="1403203"/>
                  </a:lnTo>
                  <a:lnTo>
                    <a:pt x="446665" y="1356851"/>
                  </a:lnTo>
                  <a:lnTo>
                    <a:pt x="446665" y="1302072"/>
                  </a:lnTo>
                  <a:lnTo>
                    <a:pt x="303395" y="1238864"/>
                  </a:lnTo>
                  <a:lnTo>
                    <a:pt x="248615" y="1133519"/>
                  </a:lnTo>
                  <a:lnTo>
                    <a:pt x="101131" y="1158801"/>
                  </a:lnTo>
                  <a:lnTo>
                    <a:pt x="63207" y="939683"/>
                  </a:lnTo>
                  <a:lnTo>
                    <a:pt x="113773" y="771130"/>
                  </a:lnTo>
                  <a:lnTo>
                    <a:pt x="67421" y="594149"/>
                  </a:lnTo>
                  <a:lnTo>
                    <a:pt x="0" y="552011"/>
                  </a:lnTo>
                  <a:lnTo>
                    <a:pt x="0" y="493017"/>
                  </a:lnTo>
                  <a:lnTo>
                    <a:pt x="80062" y="484589"/>
                  </a:lnTo>
                  <a:lnTo>
                    <a:pt x="122200" y="290754"/>
                  </a:lnTo>
                  <a:lnTo>
                    <a:pt x="105345" y="227546"/>
                  </a:lnTo>
                  <a:lnTo>
                    <a:pt x="307609" y="206477"/>
                  </a:lnTo>
                  <a:lnTo>
                    <a:pt x="353961" y="164339"/>
                  </a:lnTo>
                  <a:lnTo>
                    <a:pt x="408741" y="160125"/>
                  </a:lnTo>
                  <a:lnTo>
                    <a:pt x="434023" y="117987"/>
                  </a:lnTo>
                  <a:lnTo>
                    <a:pt x="480376" y="117987"/>
                  </a:lnTo>
                  <a:lnTo>
                    <a:pt x="530941" y="151697"/>
                  </a:lnTo>
                  <a:lnTo>
                    <a:pt x="678425" y="0"/>
                  </a:lnTo>
                  <a:close/>
                </a:path>
              </a:pathLst>
            </a:custGeom>
            <a:solidFill>
              <a:srgbClr val="90DCCF"/>
            </a:solidFill>
            <a:ln w="19050">
              <a:solidFill>
                <a:schemeClr val="bg1"/>
              </a:solidFill>
            </a:ln>
          </p:spPr>
          <p:style>
            <a:lnRef idx="2">
              <a:schemeClr val="accent1"/>
            </a:lnRef>
            <a:fillRef idx="1">
              <a:schemeClr val="lt1"/>
            </a:fillRef>
            <a:effectRef idx="0">
              <a:schemeClr val="accent1"/>
            </a:effectRef>
            <a:fontRef idx="minor">
              <a:schemeClr val="dk1"/>
            </a:fontRef>
          </p:style>
          <p:txBody>
            <a:bodyPr anchor="ctr"/>
            <a:lstStyle/>
            <a:p>
              <a:pPr algn="ctr">
                <a:buClr>
                  <a:srgbClr val="000000"/>
                </a:buClr>
                <a:buSzPct val="100000"/>
                <a:buFont typeface="Times New Roman" pitchFamily="16" charset="0"/>
                <a:buNone/>
                <a:defRPr/>
              </a:pPr>
              <a:endParaRPr lang="en-GB" sz="1000" dirty="0">
                <a:solidFill>
                  <a:schemeClr val="tx2"/>
                </a:solidFill>
                <a:ea typeface="ＭＳ Ｐゴシック" charset="-128"/>
              </a:endParaRPr>
            </a:p>
          </p:txBody>
        </p:sp>
      </p:grpSp>
      <p:graphicFrame>
        <p:nvGraphicFramePr>
          <p:cNvPr id="317" name="Wykres 316">
            <a:extLst>
              <a:ext uri="{FF2B5EF4-FFF2-40B4-BE49-F238E27FC236}">
                <a16:creationId xmlns:a16="http://schemas.microsoft.com/office/drawing/2014/main" id="{A72BAC28-A985-922D-94A0-64DC5A23603B}"/>
              </a:ext>
            </a:extLst>
          </p:cNvPr>
          <p:cNvGraphicFramePr/>
          <p:nvPr>
            <p:extLst>
              <p:ext uri="{D42A27DB-BD31-4B8C-83A1-F6EECF244321}">
                <p14:modId xmlns:p14="http://schemas.microsoft.com/office/powerpoint/2010/main" val="290415045"/>
              </p:ext>
            </p:extLst>
          </p:nvPr>
        </p:nvGraphicFramePr>
        <p:xfrm>
          <a:off x="333052" y="2226506"/>
          <a:ext cx="8333276" cy="3233984"/>
        </p:xfrm>
        <a:graphic>
          <a:graphicData uri="http://schemas.openxmlformats.org/drawingml/2006/chart">
            <c:chart xmlns:c="http://schemas.openxmlformats.org/drawingml/2006/chart" xmlns:r="http://schemas.openxmlformats.org/officeDocument/2006/relationships" r:id="rId5"/>
          </a:graphicData>
        </a:graphic>
      </p:graphicFrame>
      <p:sp>
        <p:nvSpPr>
          <p:cNvPr id="318" name="pole tekstowe 317">
            <a:extLst>
              <a:ext uri="{FF2B5EF4-FFF2-40B4-BE49-F238E27FC236}">
                <a16:creationId xmlns:a16="http://schemas.microsoft.com/office/drawing/2014/main" id="{D6B9598D-199E-DD80-0674-B683707B04DC}"/>
              </a:ext>
            </a:extLst>
          </p:cNvPr>
          <p:cNvSpPr txBox="1"/>
          <p:nvPr/>
        </p:nvSpPr>
        <p:spPr>
          <a:xfrm>
            <a:off x="3849492" y="1868905"/>
            <a:ext cx="1793503" cy="230832"/>
          </a:xfrm>
          <a:prstGeom prst="rect">
            <a:avLst/>
          </a:prstGeom>
          <a:noFill/>
        </p:spPr>
        <p:txBody>
          <a:bodyPr wrap="square" rtlCol="0">
            <a:spAutoFit/>
          </a:bodyPr>
          <a:lstStyle/>
          <a:p>
            <a:r>
              <a:rPr lang="pl-PL" sz="900" dirty="0"/>
              <a:t>województwo mazowieckie</a:t>
            </a:r>
          </a:p>
        </p:txBody>
      </p:sp>
      <p:sp>
        <p:nvSpPr>
          <p:cNvPr id="319" name="pole tekstowe 318">
            <a:extLst>
              <a:ext uri="{FF2B5EF4-FFF2-40B4-BE49-F238E27FC236}">
                <a16:creationId xmlns:a16="http://schemas.microsoft.com/office/drawing/2014/main" id="{8CEE3135-F11D-D626-D3ED-6D04DE1BEB47}"/>
              </a:ext>
            </a:extLst>
          </p:cNvPr>
          <p:cNvSpPr txBox="1"/>
          <p:nvPr/>
        </p:nvSpPr>
        <p:spPr>
          <a:xfrm>
            <a:off x="607579" y="1369313"/>
            <a:ext cx="2627005" cy="48506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u="none" strike="noStrike">
                <a:effectLst/>
                <a:latin typeface="+mj-lt"/>
              </a:rPr>
              <a:t>ZOSTAŁY ZAPREZENTOWANE WSKAZANIA Z ISTOTNYMI RÓŻNICAMI </a:t>
            </a:r>
            <a:endParaRPr lang="pl-PL" sz="1100" b="1"/>
          </a:p>
        </p:txBody>
      </p:sp>
      <p:sp>
        <p:nvSpPr>
          <p:cNvPr id="320" name="Prostokąt 319">
            <a:extLst>
              <a:ext uri="{FF2B5EF4-FFF2-40B4-BE49-F238E27FC236}">
                <a16:creationId xmlns:a16="http://schemas.microsoft.com/office/drawing/2014/main" id="{AA180C58-8E43-BEA4-CFC1-83ACA5034C84}"/>
              </a:ext>
            </a:extLst>
          </p:cNvPr>
          <p:cNvSpPr/>
          <p:nvPr/>
        </p:nvSpPr>
        <p:spPr>
          <a:xfrm rot="16200000">
            <a:off x="3819845" y="1946559"/>
            <a:ext cx="83119" cy="77824"/>
          </a:xfrm>
          <a:prstGeom prst="rect">
            <a:avLst/>
          </a:prstGeom>
          <a:solidFill>
            <a:srgbClr val="8ECF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321" name="Symbol zastępczy tekstu 7">
            <a:extLst>
              <a:ext uri="{FF2B5EF4-FFF2-40B4-BE49-F238E27FC236}">
                <a16:creationId xmlns:a16="http://schemas.microsoft.com/office/drawing/2014/main" id="{1A786014-0518-0D1B-A6B8-2BD6082D4BBD}"/>
              </a:ext>
            </a:extLst>
          </p:cNvPr>
          <p:cNvSpPr>
            <a:spLocks noGrp="1"/>
          </p:cNvSpPr>
          <p:nvPr>
            <p:ph type="body" sz="quarter" idx="12"/>
          </p:nvPr>
        </p:nvSpPr>
        <p:spPr>
          <a:xfrm>
            <a:off x="333053" y="5517256"/>
            <a:ext cx="8487418" cy="216000"/>
          </a:xfrm>
        </p:spPr>
        <p:txBody>
          <a:bodyPr/>
          <a:lstStyle/>
          <a:p>
            <a:r>
              <a:rPr lang="pl-PL" dirty="0">
                <a:solidFill>
                  <a:schemeClr val="bg1">
                    <a:lumMod val="75000"/>
                  </a:schemeClr>
                </a:solidFill>
              </a:rPr>
              <a:t>Odpowiadający: wszyscy badani, n=1000. Ze względu na region: północny n=151, wschodni n=142, północno-zachodni n=160, południowo-zachodni n=104, centralny n=97, woj. mazowieckie n=140, południowy n=206.</a:t>
            </a:r>
          </a:p>
        </p:txBody>
      </p:sp>
      <p:grpSp>
        <p:nvGrpSpPr>
          <p:cNvPr id="330" name="Grupa 329" descr="Źródła czerpania informacji o sprawach dotyczących środowiska naturalnego.&#10;&#10;Grafika przedstawia radio: 27%.">
            <a:extLst>
              <a:ext uri="{FF2B5EF4-FFF2-40B4-BE49-F238E27FC236}">
                <a16:creationId xmlns:a16="http://schemas.microsoft.com/office/drawing/2014/main" id="{62BD6378-4306-36DB-D6B7-204B9F550F5E}"/>
              </a:ext>
            </a:extLst>
          </p:cNvPr>
          <p:cNvGrpSpPr>
            <a:grpSpLocks noChangeAspect="1"/>
          </p:cNvGrpSpPr>
          <p:nvPr/>
        </p:nvGrpSpPr>
        <p:grpSpPr>
          <a:xfrm>
            <a:off x="2700024" y="4896818"/>
            <a:ext cx="288000" cy="232156"/>
            <a:chOff x="5491163" y="3295650"/>
            <a:chExt cx="728662" cy="587375"/>
          </a:xfrm>
          <a:solidFill>
            <a:srgbClr val="004B88"/>
          </a:solidFill>
        </p:grpSpPr>
        <p:sp>
          <p:nvSpPr>
            <p:cNvPr id="331" name="Freeform 6">
              <a:extLst>
                <a:ext uri="{FF2B5EF4-FFF2-40B4-BE49-F238E27FC236}">
                  <a16:creationId xmlns:a16="http://schemas.microsoft.com/office/drawing/2014/main" id="{25AB2F4C-B2BA-97D4-9121-8A209D9E8472}"/>
                </a:ext>
              </a:extLst>
            </p:cNvPr>
            <p:cNvSpPr>
              <a:spLocks/>
            </p:cNvSpPr>
            <p:nvPr/>
          </p:nvSpPr>
          <p:spPr bwMode="auto">
            <a:xfrm>
              <a:off x="5665788" y="3295650"/>
              <a:ext cx="460375" cy="142875"/>
            </a:xfrm>
            <a:custGeom>
              <a:avLst/>
              <a:gdLst>
                <a:gd name="T0" fmla="*/ 144 w 870"/>
                <a:gd name="T1" fmla="*/ 270 h 270"/>
                <a:gd name="T2" fmla="*/ 770 w 870"/>
                <a:gd name="T3" fmla="*/ 88 h 270"/>
                <a:gd name="T4" fmla="*/ 770 w 870"/>
                <a:gd name="T5" fmla="*/ 88 h 270"/>
                <a:gd name="T6" fmla="*/ 780 w 870"/>
                <a:gd name="T7" fmla="*/ 98 h 270"/>
                <a:gd name="T8" fmla="*/ 789 w 870"/>
                <a:gd name="T9" fmla="*/ 103 h 270"/>
                <a:gd name="T10" fmla="*/ 795 w 870"/>
                <a:gd name="T11" fmla="*/ 107 h 270"/>
                <a:gd name="T12" fmla="*/ 801 w 870"/>
                <a:gd name="T13" fmla="*/ 108 h 270"/>
                <a:gd name="T14" fmla="*/ 808 w 870"/>
                <a:gd name="T15" fmla="*/ 109 h 270"/>
                <a:gd name="T16" fmla="*/ 813 w 870"/>
                <a:gd name="T17" fmla="*/ 109 h 270"/>
                <a:gd name="T18" fmla="*/ 813 w 870"/>
                <a:gd name="T19" fmla="*/ 109 h 270"/>
                <a:gd name="T20" fmla="*/ 825 w 870"/>
                <a:gd name="T21" fmla="*/ 108 h 270"/>
                <a:gd name="T22" fmla="*/ 836 w 870"/>
                <a:gd name="T23" fmla="*/ 106 h 270"/>
                <a:gd name="T24" fmla="*/ 845 w 870"/>
                <a:gd name="T25" fmla="*/ 100 h 270"/>
                <a:gd name="T26" fmla="*/ 853 w 870"/>
                <a:gd name="T27" fmla="*/ 94 h 270"/>
                <a:gd name="T28" fmla="*/ 860 w 870"/>
                <a:gd name="T29" fmla="*/ 86 h 270"/>
                <a:gd name="T30" fmla="*/ 865 w 870"/>
                <a:gd name="T31" fmla="*/ 77 h 270"/>
                <a:gd name="T32" fmla="*/ 868 w 870"/>
                <a:gd name="T33" fmla="*/ 66 h 270"/>
                <a:gd name="T34" fmla="*/ 870 w 870"/>
                <a:gd name="T35" fmla="*/ 54 h 270"/>
                <a:gd name="T36" fmla="*/ 870 w 870"/>
                <a:gd name="T37" fmla="*/ 54 h 270"/>
                <a:gd name="T38" fmla="*/ 868 w 870"/>
                <a:gd name="T39" fmla="*/ 44 h 270"/>
                <a:gd name="T40" fmla="*/ 865 w 870"/>
                <a:gd name="T41" fmla="*/ 33 h 270"/>
                <a:gd name="T42" fmla="*/ 860 w 870"/>
                <a:gd name="T43" fmla="*/ 24 h 270"/>
                <a:gd name="T44" fmla="*/ 853 w 870"/>
                <a:gd name="T45" fmla="*/ 16 h 270"/>
                <a:gd name="T46" fmla="*/ 845 w 870"/>
                <a:gd name="T47" fmla="*/ 9 h 270"/>
                <a:gd name="T48" fmla="*/ 836 w 870"/>
                <a:gd name="T49" fmla="*/ 4 h 270"/>
                <a:gd name="T50" fmla="*/ 825 w 870"/>
                <a:gd name="T51" fmla="*/ 1 h 270"/>
                <a:gd name="T52" fmla="*/ 813 w 870"/>
                <a:gd name="T53" fmla="*/ 0 h 270"/>
                <a:gd name="T54" fmla="*/ 813 w 870"/>
                <a:gd name="T55" fmla="*/ 0 h 270"/>
                <a:gd name="T56" fmla="*/ 803 w 870"/>
                <a:gd name="T57" fmla="*/ 1 h 270"/>
                <a:gd name="T58" fmla="*/ 794 w 870"/>
                <a:gd name="T59" fmla="*/ 3 h 270"/>
                <a:gd name="T60" fmla="*/ 784 w 870"/>
                <a:gd name="T61" fmla="*/ 8 h 270"/>
                <a:gd name="T62" fmla="*/ 777 w 870"/>
                <a:gd name="T63" fmla="*/ 14 h 270"/>
                <a:gd name="T64" fmla="*/ 770 w 870"/>
                <a:gd name="T65" fmla="*/ 22 h 270"/>
                <a:gd name="T66" fmla="*/ 764 w 870"/>
                <a:gd name="T67" fmla="*/ 30 h 270"/>
                <a:gd name="T68" fmla="*/ 761 w 870"/>
                <a:gd name="T69" fmla="*/ 39 h 270"/>
                <a:gd name="T70" fmla="*/ 760 w 870"/>
                <a:gd name="T71" fmla="*/ 50 h 270"/>
                <a:gd name="T72" fmla="*/ 0 w 870"/>
                <a:gd name="T73" fmla="*/ 270 h 270"/>
                <a:gd name="T74" fmla="*/ 144 w 870"/>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0" h="270">
                  <a:moveTo>
                    <a:pt x="144" y="270"/>
                  </a:moveTo>
                  <a:lnTo>
                    <a:pt x="770" y="88"/>
                  </a:lnTo>
                  <a:lnTo>
                    <a:pt x="770" y="88"/>
                  </a:lnTo>
                  <a:lnTo>
                    <a:pt x="780" y="98"/>
                  </a:lnTo>
                  <a:lnTo>
                    <a:pt x="789" y="103"/>
                  </a:lnTo>
                  <a:lnTo>
                    <a:pt x="795" y="107"/>
                  </a:lnTo>
                  <a:lnTo>
                    <a:pt x="801" y="108"/>
                  </a:lnTo>
                  <a:lnTo>
                    <a:pt x="808" y="109"/>
                  </a:lnTo>
                  <a:lnTo>
                    <a:pt x="813" y="109"/>
                  </a:lnTo>
                  <a:lnTo>
                    <a:pt x="813" y="109"/>
                  </a:lnTo>
                  <a:lnTo>
                    <a:pt x="825" y="108"/>
                  </a:lnTo>
                  <a:lnTo>
                    <a:pt x="836" y="106"/>
                  </a:lnTo>
                  <a:lnTo>
                    <a:pt x="845" y="100"/>
                  </a:lnTo>
                  <a:lnTo>
                    <a:pt x="853" y="94"/>
                  </a:lnTo>
                  <a:lnTo>
                    <a:pt x="860" y="86"/>
                  </a:lnTo>
                  <a:lnTo>
                    <a:pt x="865" y="77"/>
                  </a:lnTo>
                  <a:lnTo>
                    <a:pt x="868" y="66"/>
                  </a:lnTo>
                  <a:lnTo>
                    <a:pt x="870" y="54"/>
                  </a:lnTo>
                  <a:lnTo>
                    <a:pt x="870" y="54"/>
                  </a:lnTo>
                  <a:lnTo>
                    <a:pt x="868" y="44"/>
                  </a:lnTo>
                  <a:lnTo>
                    <a:pt x="865" y="33"/>
                  </a:lnTo>
                  <a:lnTo>
                    <a:pt x="860" y="24"/>
                  </a:lnTo>
                  <a:lnTo>
                    <a:pt x="853" y="16"/>
                  </a:lnTo>
                  <a:lnTo>
                    <a:pt x="845" y="9"/>
                  </a:lnTo>
                  <a:lnTo>
                    <a:pt x="836" y="4"/>
                  </a:lnTo>
                  <a:lnTo>
                    <a:pt x="825" y="1"/>
                  </a:lnTo>
                  <a:lnTo>
                    <a:pt x="813" y="0"/>
                  </a:lnTo>
                  <a:lnTo>
                    <a:pt x="813" y="0"/>
                  </a:lnTo>
                  <a:lnTo>
                    <a:pt x="803" y="1"/>
                  </a:lnTo>
                  <a:lnTo>
                    <a:pt x="794" y="3"/>
                  </a:lnTo>
                  <a:lnTo>
                    <a:pt x="784" y="8"/>
                  </a:lnTo>
                  <a:lnTo>
                    <a:pt x="777" y="14"/>
                  </a:lnTo>
                  <a:lnTo>
                    <a:pt x="770" y="22"/>
                  </a:lnTo>
                  <a:lnTo>
                    <a:pt x="764" y="30"/>
                  </a:lnTo>
                  <a:lnTo>
                    <a:pt x="761" y="39"/>
                  </a:lnTo>
                  <a:lnTo>
                    <a:pt x="760" y="50"/>
                  </a:lnTo>
                  <a:lnTo>
                    <a:pt x="0" y="270"/>
                  </a:lnTo>
                  <a:lnTo>
                    <a:pt x="14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2" name="Freeform 7">
              <a:extLst>
                <a:ext uri="{FF2B5EF4-FFF2-40B4-BE49-F238E27FC236}">
                  <a16:creationId xmlns:a16="http://schemas.microsoft.com/office/drawing/2014/main" id="{805748FD-5608-271C-C44F-186C202A4209}"/>
                </a:ext>
              </a:extLst>
            </p:cNvPr>
            <p:cNvSpPr>
              <a:spLocks/>
            </p:cNvSpPr>
            <p:nvPr/>
          </p:nvSpPr>
          <p:spPr bwMode="auto">
            <a:xfrm>
              <a:off x="5899150" y="3559175"/>
              <a:ext cx="231775" cy="231775"/>
            </a:xfrm>
            <a:custGeom>
              <a:avLst/>
              <a:gdLst>
                <a:gd name="T0" fmla="*/ 219 w 437"/>
                <a:gd name="T1" fmla="*/ 0 h 438"/>
                <a:gd name="T2" fmla="*/ 174 w 437"/>
                <a:gd name="T3" fmla="*/ 5 h 438"/>
                <a:gd name="T4" fmla="*/ 133 w 437"/>
                <a:gd name="T5" fmla="*/ 18 h 438"/>
                <a:gd name="T6" fmla="*/ 96 w 437"/>
                <a:gd name="T7" fmla="*/ 37 h 438"/>
                <a:gd name="T8" fmla="*/ 64 w 437"/>
                <a:gd name="T9" fmla="*/ 64 h 438"/>
                <a:gd name="T10" fmla="*/ 38 w 437"/>
                <a:gd name="T11" fmla="*/ 97 h 438"/>
                <a:gd name="T12" fmla="*/ 17 w 437"/>
                <a:gd name="T13" fmla="*/ 134 h 438"/>
                <a:gd name="T14" fmla="*/ 5 w 437"/>
                <a:gd name="T15" fmla="*/ 175 h 438"/>
                <a:gd name="T16" fmla="*/ 0 w 437"/>
                <a:gd name="T17" fmla="*/ 218 h 438"/>
                <a:gd name="T18" fmla="*/ 1 w 437"/>
                <a:gd name="T19" fmla="*/ 241 h 438"/>
                <a:gd name="T20" fmla="*/ 9 w 437"/>
                <a:gd name="T21" fmla="*/ 284 h 438"/>
                <a:gd name="T22" fmla="*/ 26 w 437"/>
                <a:gd name="T23" fmla="*/ 323 h 438"/>
                <a:gd name="T24" fmla="*/ 50 w 437"/>
                <a:gd name="T25" fmla="*/ 357 h 438"/>
                <a:gd name="T26" fmla="*/ 80 w 437"/>
                <a:gd name="T27" fmla="*/ 388 h 438"/>
                <a:gd name="T28" fmla="*/ 115 w 437"/>
                <a:gd name="T29" fmla="*/ 411 h 438"/>
                <a:gd name="T30" fmla="*/ 153 w 437"/>
                <a:gd name="T31" fmla="*/ 427 h 438"/>
                <a:gd name="T32" fmla="*/ 196 w 437"/>
                <a:gd name="T33" fmla="*/ 437 h 438"/>
                <a:gd name="T34" fmla="*/ 219 w 437"/>
                <a:gd name="T35" fmla="*/ 438 h 438"/>
                <a:gd name="T36" fmla="*/ 263 w 437"/>
                <a:gd name="T37" fmla="*/ 433 h 438"/>
                <a:gd name="T38" fmla="*/ 304 w 437"/>
                <a:gd name="T39" fmla="*/ 420 h 438"/>
                <a:gd name="T40" fmla="*/ 341 w 437"/>
                <a:gd name="T41" fmla="*/ 401 h 438"/>
                <a:gd name="T42" fmla="*/ 373 w 437"/>
                <a:gd name="T43" fmla="*/ 374 h 438"/>
                <a:gd name="T44" fmla="*/ 399 w 437"/>
                <a:gd name="T45" fmla="*/ 341 h 438"/>
                <a:gd name="T46" fmla="*/ 419 w 437"/>
                <a:gd name="T47" fmla="*/ 304 h 438"/>
                <a:gd name="T48" fmla="*/ 432 w 437"/>
                <a:gd name="T49" fmla="*/ 263 h 438"/>
                <a:gd name="T50" fmla="*/ 437 w 437"/>
                <a:gd name="T51" fmla="*/ 218 h 438"/>
                <a:gd name="T52" fmla="*/ 436 w 437"/>
                <a:gd name="T53" fmla="*/ 196 h 438"/>
                <a:gd name="T54" fmla="*/ 428 w 437"/>
                <a:gd name="T55" fmla="*/ 154 h 438"/>
                <a:gd name="T56" fmla="*/ 410 w 437"/>
                <a:gd name="T57" fmla="*/ 115 h 438"/>
                <a:gd name="T58" fmla="*/ 387 w 437"/>
                <a:gd name="T59" fmla="*/ 80 h 438"/>
                <a:gd name="T60" fmla="*/ 357 w 437"/>
                <a:gd name="T61" fmla="*/ 50 h 438"/>
                <a:gd name="T62" fmla="*/ 322 w 437"/>
                <a:gd name="T63" fmla="*/ 27 h 438"/>
                <a:gd name="T64" fmla="*/ 284 w 437"/>
                <a:gd name="T65" fmla="*/ 11 h 438"/>
                <a:gd name="T66" fmla="*/ 241 w 437"/>
                <a:gd name="T67" fmla="*/ 1 h 438"/>
                <a:gd name="T68" fmla="*/ 219 w 437"/>
                <a:gd name="T6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438">
                  <a:moveTo>
                    <a:pt x="219" y="0"/>
                  </a:moveTo>
                  <a:lnTo>
                    <a:pt x="219" y="0"/>
                  </a:lnTo>
                  <a:lnTo>
                    <a:pt x="196" y="1"/>
                  </a:lnTo>
                  <a:lnTo>
                    <a:pt x="174" y="5"/>
                  </a:lnTo>
                  <a:lnTo>
                    <a:pt x="153" y="11"/>
                  </a:lnTo>
                  <a:lnTo>
                    <a:pt x="133" y="18"/>
                  </a:lnTo>
                  <a:lnTo>
                    <a:pt x="115" y="27"/>
                  </a:lnTo>
                  <a:lnTo>
                    <a:pt x="96" y="37"/>
                  </a:lnTo>
                  <a:lnTo>
                    <a:pt x="80" y="50"/>
                  </a:lnTo>
                  <a:lnTo>
                    <a:pt x="64" y="64"/>
                  </a:lnTo>
                  <a:lnTo>
                    <a:pt x="50" y="80"/>
                  </a:lnTo>
                  <a:lnTo>
                    <a:pt x="38" y="97"/>
                  </a:lnTo>
                  <a:lnTo>
                    <a:pt x="26" y="115"/>
                  </a:lnTo>
                  <a:lnTo>
                    <a:pt x="17" y="134"/>
                  </a:lnTo>
                  <a:lnTo>
                    <a:pt x="9" y="154"/>
                  </a:lnTo>
                  <a:lnTo>
                    <a:pt x="5" y="175"/>
                  </a:lnTo>
                  <a:lnTo>
                    <a:pt x="1" y="196"/>
                  </a:lnTo>
                  <a:lnTo>
                    <a:pt x="0" y="218"/>
                  </a:lnTo>
                  <a:lnTo>
                    <a:pt x="0" y="218"/>
                  </a:lnTo>
                  <a:lnTo>
                    <a:pt x="1" y="241"/>
                  </a:lnTo>
                  <a:lnTo>
                    <a:pt x="5" y="263"/>
                  </a:lnTo>
                  <a:lnTo>
                    <a:pt x="9" y="284"/>
                  </a:lnTo>
                  <a:lnTo>
                    <a:pt x="17" y="304"/>
                  </a:lnTo>
                  <a:lnTo>
                    <a:pt x="26" y="323"/>
                  </a:lnTo>
                  <a:lnTo>
                    <a:pt x="38" y="341"/>
                  </a:lnTo>
                  <a:lnTo>
                    <a:pt x="50" y="357"/>
                  </a:lnTo>
                  <a:lnTo>
                    <a:pt x="64" y="374"/>
                  </a:lnTo>
                  <a:lnTo>
                    <a:pt x="80" y="388"/>
                  </a:lnTo>
                  <a:lnTo>
                    <a:pt x="96" y="401"/>
                  </a:lnTo>
                  <a:lnTo>
                    <a:pt x="115" y="411"/>
                  </a:lnTo>
                  <a:lnTo>
                    <a:pt x="133" y="420"/>
                  </a:lnTo>
                  <a:lnTo>
                    <a:pt x="153" y="427"/>
                  </a:lnTo>
                  <a:lnTo>
                    <a:pt x="174" y="433"/>
                  </a:lnTo>
                  <a:lnTo>
                    <a:pt x="196" y="437"/>
                  </a:lnTo>
                  <a:lnTo>
                    <a:pt x="219" y="438"/>
                  </a:lnTo>
                  <a:lnTo>
                    <a:pt x="219" y="438"/>
                  </a:lnTo>
                  <a:lnTo>
                    <a:pt x="241" y="437"/>
                  </a:lnTo>
                  <a:lnTo>
                    <a:pt x="263" y="433"/>
                  </a:lnTo>
                  <a:lnTo>
                    <a:pt x="284" y="427"/>
                  </a:lnTo>
                  <a:lnTo>
                    <a:pt x="304" y="420"/>
                  </a:lnTo>
                  <a:lnTo>
                    <a:pt x="322" y="411"/>
                  </a:lnTo>
                  <a:lnTo>
                    <a:pt x="341" y="401"/>
                  </a:lnTo>
                  <a:lnTo>
                    <a:pt x="357" y="388"/>
                  </a:lnTo>
                  <a:lnTo>
                    <a:pt x="373" y="374"/>
                  </a:lnTo>
                  <a:lnTo>
                    <a:pt x="387" y="357"/>
                  </a:lnTo>
                  <a:lnTo>
                    <a:pt x="399" y="341"/>
                  </a:lnTo>
                  <a:lnTo>
                    <a:pt x="410" y="323"/>
                  </a:lnTo>
                  <a:lnTo>
                    <a:pt x="419" y="304"/>
                  </a:lnTo>
                  <a:lnTo>
                    <a:pt x="428" y="284"/>
                  </a:lnTo>
                  <a:lnTo>
                    <a:pt x="432" y="263"/>
                  </a:lnTo>
                  <a:lnTo>
                    <a:pt x="436" y="241"/>
                  </a:lnTo>
                  <a:lnTo>
                    <a:pt x="437" y="218"/>
                  </a:lnTo>
                  <a:lnTo>
                    <a:pt x="437" y="218"/>
                  </a:lnTo>
                  <a:lnTo>
                    <a:pt x="436" y="196"/>
                  </a:lnTo>
                  <a:lnTo>
                    <a:pt x="432" y="175"/>
                  </a:lnTo>
                  <a:lnTo>
                    <a:pt x="428" y="154"/>
                  </a:lnTo>
                  <a:lnTo>
                    <a:pt x="419" y="134"/>
                  </a:lnTo>
                  <a:lnTo>
                    <a:pt x="410" y="115"/>
                  </a:lnTo>
                  <a:lnTo>
                    <a:pt x="399" y="97"/>
                  </a:lnTo>
                  <a:lnTo>
                    <a:pt x="387" y="80"/>
                  </a:lnTo>
                  <a:lnTo>
                    <a:pt x="373" y="64"/>
                  </a:lnTo>
                  <a:lnTo>
                    <a:pt x="357" y="50"/>
                  </a:lnTo>
                  <a:lnTo>
                    <a:pt x="341" y="37"/>
                  </a:lnTo>
                  <a:lnTo>
                    <a:pt x="322" y="27"/>
                  </a:lnTo>
                  <a:lnTo>
                    <a:pt x="304" y="18"/>
                  </a:lnTo>
                  <a:lnTo>
                    <a:pt x="284" y="11"/>
                  </a:lnTo>
                  <a:lnTo>
                    <a:pt x="263" y="5"/>
                  </a:lnTo>
                  <a:lnTo>
                    <a:pt x="241" y="1"/>
                  </a:lnTo>
                  <a:lnTo>
                    <a:pt x="219" y="0"/>
                  </a:lnTo>
                  <a:lnTo>
                    <a:pt x="2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3" name="Freeform 8">
              <a:extLst>
                <a:ext uri="{FF2B5EF4-FFF2-40B4-BE49-F238E27FC236}">
                  <a16:creationId xmlns:a16="http://schemas.microsoft.com/office/drawing/2014/main" id="{52ED13F3-630C-C5BE-8F43-179120DF596E}"/>
                </a:ext>
              </a:extLst>
            </p:cNvPr>
            <p:cNvSpPr>
              <a:spLocks noEditPoints="1"/>
            </p:cNvSpPr>
            <p:nvPr/>
          </p:nvSpPr>
          <p:spPr bwMode="auto">
            <a:xfrm>
              <a:off x="5491163" y="3465513"/>
              <a:ext cx="728662" cy="417512"/>
            </a:xfrm>
            <a:custGeom>
              <a:avLst/>
              <a:gdLst>
                <a:gd name="T0" fmla="*/ 1377 w 1377"/>
                <a:gd name="T1" fmla="*/ 0 h 789"/>
                <a:gd name="T2" fmla="*/ 246 w 1377"/>
                <a:gd name="T3" fmla="*/ 582 h 789"/>
                <a:gd name="T4" fmla="*/ 211 w 1377"/>
                <a:gd name="T5" fmla="*/ 559 h 789"/>
                <a:gd name="T6" fmla="*/ 202 w 1377"/>
                <a:gd name="T7" fmla="*/ 529 h 789"/>
                <a:gd name="T8" fmla="*/ 218 w 1377"/>
                <a:gd name="T9" fmla="*/ 489 h 789"/>
                <a:gd name="T10" fmla="*/ 256 w 1377"/>
                <a:gd name="T11" fmla="*/ 474 h 789"/>
                <a:gd name="T12" fmla="*/ 288 w 1377"/>
                <a:gd name="T13" fmla="*/ 483 h 789"/>
                <a:gd name="T14" fmla="*/ 311 w 1377"/>
                <a:gd name="T15" fmla="*/ 517 h 789"/>
                <a:gd name="T16" fmla="*/ 308 w 1377"/>
                <a:gd name="T17" fmla="*/ 550 h 789"/>
                <a:gd name="T18" fmla="*/ 279 w 1377"/>
                <a:gd name="T19" fmla="*/ 579 h 789"/>
                <a:gd name="T20" fmla="*/ 475 w 1377"/>
                <a:gd name="T21" fmla="*/ 584 h 789"/>
                <a:gd name="T22" fmla="*/ 444 w 1377"/>
                <a:gd name="T23" fmla="*/ 574 h 789"/>
                <a:gd name="T24" fmla="*/ 421 w 1377"/>
                <a:gd name="T25" fmla="*/ 539 h 789"/>
                <a:gd name="T26" fmla="*/ 425 w 1377"/>
                <a:gd name="T27" fmla="*/ 506 h 789"/>
                <a:gd name="T28" fmla="*/ 454 w 1377"/>
                <a:gd name="T29" fmla="*/ 477 h 789"/>
                <a:gd name="T30" fmla="*/ 486 w 1377"/>
                <a:gd name="T31" fmla="*/ 475 h 789"/>
                <a:gd name="T32" fmla="*/ 520 w 1377"/>
                <a:gd name="T33" fmla="*/ 497 h 789"/>
                <a:gd name="T34" fmla="*/ 530 w 1377"/>
                <a:gd name="T35" fmla="*/ 529 h 789"/>
                <a:gd name="T36" fmla="*/ 514 w 1377"/>
                <a:gd name="T37" fmla="*/ 567 h 789"/>
                <a:gd name="T38" fmla="*/ 475 w 1377"/>
                <a:gd name="T39" fmla="*/ 584 h 789"/>
                <a:gd name="T40" fmla="*/ 288 w 1377"/>
                <a:gd name="T41" fmla="*/ 324 h 789"/>
                <a:gd name="T42" fmla="*/ 282 w 1377"/>
                <a:gd name="T43" fmla="*/ 307 h 789"/>
                <a:gd name="T44" fmla="*/ 263 w 1377"/>
                <a:gd name="T45" fmla="*/ 294 h 789"/>
                <a:gd name="T46" fmla="*/ 245 w 1377"/>
                <a:gd name="T47" fmla="*/ 296 h 789"/>
                <a:gd name="T48" fmla="*/ 228 w 1377"/>
                <a:gd name="T49" fmla="*/ 313 h 789"/>
                <a:gd name="T50" fmla="*/ 196 w 1377"/>
                <a:gd name="T51" fmla="*/ 361 h 789"/>
                <a:gd name="T52" fmla="*/ 175 w 1377"/>
                <a:gd name="T53" fmla="*/ 358 h 789"/>
                <a:gd name="T54" fmla="*/ 137 w 1377"/>
                <a:gd name="T55" fmla="*/ 329 h 789"/>
                <a:gd name="T56" fmla="*/ 126 w 1377"/>
                <a:gd name="T57" fmla="*/ 298 h 789"/>
                <a:gd name="T58" fmla="*/ 126 w 1377"/>
                <a:gd name="T59" fmla="*/ 275 h 789"/>
                <a:gd name="T60" fmla="*/ 145 w 1377"/>
                <a:gd name="T61" fmla="*/ 239 h 789"/>
                <a:gd name="T62" fmla="*/ 182 w 1377"/>
                <a:gd name="T63" fmla="*/ 219 h 789"/>
                <a:gd name="T64" fmla="*/ 542 w 1377"/>
                <a:gd name="T65" fmla="*/ 218 h 789"/>
                <a:gd name="T66" fmla="*/ 570 w 1377"/>
                <a:gd name="T67" fmla="*/ 224 h 789"/>
                <a:gd name="T68" fmla="*/ 609 w 1377"/>
                <a:gd name="T69" fmla="*/ 261 h 789"/>
                <a:gd name="T70" fmla="*/ 614 w 1377"/>
                <a:gd name="T71" fmla="*/ 289 h 789"/>
                <a:gd name="T72" fmla="*/ 611 w 1377"/>
                <a:gd name="T73" fmla="*/ 310 h 789"/>
                <a:gd name="T74" fmla="*/ 582 w 1377"/>
                <a:gd name="T75" fmla="*/ 349 h 789"/>
                <a:gd name="T76" fmla="*/ 549 w 1377"/>
                <a:gd name="T77" fmla="*/ 361 h 789"/>
                <a:gd name="T78" fmla="*/ 989 w 1377"/>
                <a:gd name="T79" fmla="*/ 655 h 789"/>
                <a:gd name="T80" fmla="*/ 888 w 1377"/>
                <a:gd name="T81" fmla="*/ 634 h 789"/>
                <a:gd name="T82" fmla="*/ 805 w 1377"/>
                <a:gd name="T83" fmla="*/ 578 h 789"/>
                <a:gd name="T84" fmla="*/ 749 w 1377"/>
                <a:gd name="T85" fmla="*/ 496 h 789"/>
                <a:gd name="T86" fmla="*/ 729 w 1377"/>
                <a:gd name="T87" fmla="*/ 394 h 789"/>
                <a:gd name="T88" fmla="*/ 741 w 1377"/>
                <a:gd name="T89" fmla="*/ 317 h 789"/>
                <a:gd name="T90" fmla="*/ 789 w 1377"/>
                <a:gd name="T91" fmla="*/ 230 h 789"/>
                <a:gd name="T92" fmla="*/ 865 w 1377"/>
                <a:gd name="T93" fmla="*/ 167 h 789"/>
                <a:gd name="T94" fmla="*/ 962 w 1377"/>
                <a:gd name="T95" fmla="*/ 136 h 789"/>
                <a:gd name="T96" fmla="*/ 1041 w 1377"/>
                <a:gd name="T97" fmla="*/ 141 h 789"/>
                <a:gd name="T98" fmla="*/ 1133 w 1377"/>
                <a:gd name="T99" fmla="*/ 180 h 789"/>
                <a:gd name="T100" fmla="*/ 1203 w 1377"/>
                <a:gd name="T101" fmla="*/ 250 h 789"/>
                <a:gd name="T102" fmla="*/ 1243 w 1377"/>
                <a:gd name="T103" fmla="*/ 343 h 789"/>
                <a:gd name="T104" fmla="*/ 1247 w 1377"/>
                <a:gd name="T105" fmla="*/ 421 h 789"/>
                <a:gd name="T106" fmla="*/ 1216 w 1377"/>
                <a:gd name="T107" fmla="*/ 518 h 789"/>
                <a:gd name="T108" fmla="*/ 1153 w 1377"/>
                <a:gd name="T109" fmla="*/ 595 h 789"/>
                <a:gd name="T110" fmla="*/ 1066 w 1377"/>
                <a:gd name="T111" fmla="*/ 643 h 789"/>
                <a:gd name="T112" fmla="*/ 989 w 1377"/>
                <a:gd name="T113" fmla="*/ 655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7" h="789">
                  <a:moveTo>
                    <a:pt x="0" y="0"/>
                  </a:moveTo>
                  <a:lnTo>
                    <a:pt x="0" y="789"/>
                  </a:lnTo>
                  <a:lnTo>
                    <a:pt x="1377" y="789"/>
                  </a:lnTo>
                  <a:lnTo>
                    <a:pt x="1377" y="0"/>
                  </a:lnTo>
                  <a:lnTo>
                    <a:pt x="0" y="0"/>
                  </a:lnTo>
                  <a:close/>
                  <a:moveTo>
                    <a:pt x="256" y="584"/>
                  </a:moveTo>
                  <a:lnTo>
                    <a:pt x="256" y="584"/>
                  </a:lnTo>
                  <a:lnTo>
                    <a:pt x="246" y="582"/>
                  </a:lnTo>
                  <a:lnTo>
                    <a:pt x="235" y="579"/>
                  </a:lnTo>
                  <a:lnTo>
                    <a:pt x="226" y="574"/>
                  </a:lnTo>
                  <a:lnTo>
                    <a:pt x="218" y="567"/>
                  </a:lnTo>
                  <a:lnTo>
                    <a:pt x="211" y="559"/>
                  </a:lnTo>
                  <a:lnTo>
                    <a:pt x="206" y="550"/>
                  </a:lnTo>
                  <a:lnTo>
                    <a:pt x="203" y="539"/>
                  </a:lnTo>
                  <a:lnTo>
                    <a:pt x="202" y="529"/>
                  </a:lnTo>
                  <a:lnTo>
                    <a:pt x="202" y="529"/>
                  </a:lnTo>
                  <a:lnTo>
                    <a:pt x="203" y="517"/>
                  </a:lnTo>
                  <a:lnTo>
                    <a:pt x="206" y="506"/>
                  </a:lnTo>
                  <a:lnTo>
                    <a:pt x="211" y="497"/>
                  </a:lnTo>
                  <a:lnTo>
                    <a:pt x="218" y="489"/>
                  </a:lnTo>
                  <a:lnTo>
                    <a:pt x="226" y="483"/>
                  </a:lnTo>
                  <a:lnTo>
                    <a:pt x="235" y="477"/>
                  </a:lnTo>
                  <a:lnTo>
                    <a:pt x="246" y="475"/>
                  </a:lnTo>
                  <a:lnTo>
                    <a:pt x="256" y="474"/>
                  </a:lnTo>
                  <a:lnTo>
                    <a:pt x="256" y="474"/>
                  </a:lnTo>
                  <a:lnTo>
                    <a:pt x="268" y="475"/>
                  </a:lnTo>
                  <a:lnTo>
                    <a:pt x="279" y="477"/>
                  </a:lnTo>
                  <a:lnTo>
                    <a:pt x="288" y="483"/>
                  </a:lnTo>
                  <a:lnTo>
                    <a:pt x="296" y="489"/>
                  </a:lnTo>
                  <a:lnTo>
                    <a:pt x="302" y="497"/>
                  </a:lnTo>
                  <a:lnTo>
                    <a:pt x="308" y="506"/>
                  </a:lnTo>
                  <a:lnTo>
                    <a:pt x="311" y="517"/>
                  </a:lnTo>
                  <a:lnTo>
                    <a:pt x="311" y="529"/>
                  </a:lnTo>
                  <a:lnTo>
                    <a:pt x="311" y="529"/>
                  </a:lnTo>
                  <a:lnTo>
                    <a:pt x="311" y="539"/>
                  </a:lnTo>
                  <a:lnTo>
                    <a:pt x="308" y="550"/>
                  </a:lnTo>
                  <a:lnTo>
                    <a:pt x="302" y="559"/>
                  </a:lnTo>
                  <a:lnTo>
                    <a:pt x="296" y="567"/>
                  </a:lnTo>
                  <a:lnTo>
                    <a:pt x="288" y="574"/>
                  </a:lnTo>
                  <a:lnTo>
                    <a:pt x="279" y="579"/>
                  </a:lnTo>
                  <a:lnTo>
                    <a:pt x="268" y="582"/>
                  </a:lnTo>
                  <a:lnTo>
                    <a:pt x="256" y="584"/>
                  </a:lnTo>
                  <a:lnTo>
                    <a:pt x="256" y="584"/>
                  </a:lnTo>
                  <a:close/>
                  <a:moveTo>
                    <a:pt x="475" y="584"/>
                  </a:moveTo>
                  <a:lnTo>
                    <a:pt x="475" y="584"/>
                  </a:lnTo>
                  <a:lnTo>
                    <a:pt x="464" y="582"/>
                  </a:lnTo>
                  <a:lnTo>
                    <a:pt x="454" y="579"/>
                  </a:lnTo>
                  <a:lnTo>
                    <a:pt x="444" y="574"/>
                  </a:lnTo>
                  <a:lnTo>
                    <a:pt x="436" y="567"/>
                  </a:lnTo>
                  <a:lnTo>
                    <a:pt x="429" y="559"/>
                  </a:lnTo>
                  <a:lnTo>
                    <a:pt x="425" y="550"/>
                  </a:lnTo>
                  <a:lnTo>
                    <a:pt x="421" y="539"/>
                  </a:lnTo>
                  <a:lnTo>
                    <a:pt x="420" y="529"/>
                  </a:lnTo>
                  <a:lnTo>
                    <a:pt x="420" y="529"/>
                  </a:lnTo>
                  <a:lnTo>
                    <a:pt x="421" y="517"/>
                  </a:lnTo>
                  <a:lnTo>
                    <a:pt x="425" y="506"/>
                  </a:lnTo>
                  <a:lnTo>
                    <a:pt x="429" y="497"/>
                  </a:lnTo>
                  <a:lnTo>
                    <a:pt x="436" y="489"/>
                  </a:lnTo>
                  <a:lnTo>
                    <a:pt x="444" y="483"/>
                  </a:lnTo>
                  <a:lnTo>
                    <a:pt x="454" y="477"/>
                  </a:lnTo>
                  <a:lnTo>
                    <a:pt x="464" y="475"/>
                  </a:lnTo>
                  <a:lnTo>
                    <a:pt x="475" y="474"/>
                  </a:lnTo>
                  <a:lnTo>
                    <a:pt x="475" y="474"/>
                  </a:lnTo>
                  <a:lnTo>
                    <a:pt x="486" y="475"/>
                  </a:lnTo>
                  <a:lnTo>
                    <a:pt x="497" y="477"/>
                  </a:lnTo>
                  <a:lnTo>
                    <a:pt x="506" y="483"/>
                  </a:lnTo>
                  <a:lnTo>
                    <a:pt x="514" y="489"/>
                  </a:lnTo>
                  <a:lnTo>
                    <a:pt x="520" y="497"/>
                  </a:lnTo>
                  <a:lnTo>
                    <a:pt x="526" y="506"/>
                  </a:lnTo>
                  <a:lnTo>
                    <a:pt x="530" y="517"/>
                  </a:lnTo>
                  <a:lnTo>
                    <a:pt x="530" y="529"/>
                  </a:lnTo>
                  <a:lnTo>
                    <a:pt x="530" y="529"/>
                  </a:lnTo>
                  <a:lnTo>
                    <a:pt x="530" y="539"/>
                  </a:lnTo>
                  <a:lnTo>
                    <a:pt x="526" y="550"/>
                  </a:lnTo>
                  <a:lnTo>
                    <a:pt x="520" y="559"/>
                  </a:lnTo>
                  <a:lnTo>
                    <a:pt x="514" y="567"/>
                  </a:lnTo>
                  <a:lnTo>
                    <a:pt x="506" y="574"/>
                  </a:lnTo>
                  <a:lnTo>
                    <a:pt x="497" y="579"/>
                  </a:lnTo>
                  <a:lnTo>
                    <a:pt x="486" y="582"/>
                  </a:lnTo>
                  <a:lnTo>
                    <a:pt x="475" y="584"/>
                  </a:lnTo>
                  <a:lnTo>
                    <a:pt x="475" y="584"/>
                  </a:lnTo>
                  <a:close/>
                  <a:moveTo>
                    <a:pt x="542" y="361"/>
                  </a:moveTo>
                  <a:lnTo>
                    <a:pt x="288" y="361"/>
                  </a:lnTo>
                  <a:lnTo>
                    <a:pt x="288" y="324"/>
                  </a:lnTo>
                  <a:lnTo>
                    <a:pt x="288" y="324"/>
                  </a:lnTo>
                  <a:lnTo>
                    <a:pt x="287" y="319"/>
                  </a:lnTo>
                  <a:lnTo>
                    <a:pt x="286" y="313"/>
                  </a:lnTo>
                  <a:lnTo>
                    <a:pt x="282" y="307"/>
                  </a:lnTo>
                  <a:lnTo>
                    <a:pt x="279" y="302"/>
                  </a:lnTo>
                  <a:lnTo>
                    <a:pt x="274" y="299"/>
                  </a:lnTo>
                  <a:lnTo>
                    <a:pt x="269" y="296"/>
                  </a:lnTo>
                  <a:lnTo>
                    <a:pt x="263" y="294"/>
                  </a:lnTo>
                  <a:lnTo>
                    <a:pt x="256" y="294"/>
                  </a:lnTo>
                  <a:lnTo>
                    <a:pt x="256" y="294"/>
                  </a:lnTo>
                  <a:lnTo>
                    <a:pt x="251" y="294"/>
                  </a:lnTo>
                  <a:lnTo>
                    <a:pt x="245" y="296"/>
                  </a:lnTo>
                  <a:lnTo>
                    <a:pt x="239" y="299"/>
                  </a:lnTo>
                  <a:lnTo>
                    <a:pt x="234" y="302"/>
                  </a:lnTo>
                  <a:lnTo>
                    <a:pt x="231" y="307"/>
                  </a:lnTo>
                  <a:lnTo>
                    <a:pt x="228" y="313"/>
                  </a:lnTo>
                  <a:lnTo>
                    <a:pt x="226" y="319"/>
                  </a:lnTo>
                  <a:lnTo>
                    <a:pt x="226" y="324"/>
                  </a:lnTo>
                  <a:lnTo>
                    <a:pt x="226" y="361"/>
                  </a:lnTo>
                  <a:lnTo>
                    <a:pt x="196" y="361"/>
                  </a:lnTo>
                  <a:lnTo>
                    <a:pt x="196" y="361"/>
                  </a:lnTo>
                  <a:lnTo>
                    <a:pt x="189" y="361"/>
                  </a:lnTo>
                  <a:lnTo>
                    <a:pt x="182" y="359"/>
                  </a:lnTo>
                  <a:lnTo>
                    <a:pt x="175" y="358"/>
                  </a:lnTo>
                  <a:lnTo>
                    <a:pt x="169" y="356"/>
                  </a:lnTo>
                  <a:lnTo>
                    <a:pt x="156" y="349"/>
                  </a:lnTo>
                  <a:lnTo>
                    <a:pt x="145" y="341"/>
                  </a:lnTo>
                  <a:lnTo>
                    <a:pt x="137" y="329"/>
                  </a:lnTo>
                  <a:lnTo>
                    <a:pt x="130" y="317"/>
                  </a:lnTo>
                  <a:lnTo>
                    <a:pt x="128" y="310"/>
                  </a:lnTo>
                  <a:lnTo>
                    <a:pt x="126" y="305"/>
                  </a:lnTo>
                  <a:lnTo>
                    <a:pt x="126" y="298"/>
                  </a:lnTo>
                  <a:lnTo>
                    <a:pt x="124" y="289"/>
                  </a:lnTo>
                  <a:lnTo>
                    <a:pt x="124" y="289"/>
                  </a:lnTo>
                  <a:lnTo>
                    <a:pt x="126" y="282"/>
                  </a:lnTo>
                  <a:lnTo>
                    <a:pt x="126" y="275"/>
                  </a:lnTo>
                  <a:lnTo>
                    <a:pt x="128" y="268"/>
                  </a:lnTo>
                  <a:lnTo>
                    <a:pt x="130" y="261"/>
                  </a:lnTo>
                  <a:lnTo>
                    <a:pt x="137" y="250"/>
                  </a:lnTo>
                  <a:lnTo>
                    <a:pt x="145" y="239"/>
                  </a:lnTo>
                  <a:lnTo>
                    <a:pt x="156" y="230"/>
                  </a:lnTo>
                  <a:lnTo>
                    <a:pt x="169" y="224"/>
                  </a:lnTo>
                  <a:lnTo>
                    <a:pt x="175" y="222"/>
                  </a:lnTo>
                  <a:lnTo>
                    <a:pt x="182" y="219"/>
                  </a:lnTo>
                  <a:lnTo>
                    <a:pt x="189" y="218"/>
                  </a:lnTo>
                  <a:lnTo>
                    <a:pt x="196" y="218"/>
                  </a:lnTo>
                  <a:lnTo>
                    <a:pt x="542" y="218"/>
                  </a:lnTo>
                  <a:lnTo>
                    <a:pt x="542" y="218"/>
                  </a:lnTo>
                  <a:lnTo>
                    <a:pt x="549" y="218"/>
                  </a:lnTo>
                  <a:lnTo>
                    <a:pt x="556" y="219"/>
                  </a:lnTo>
                  <a:lnTo>
                    <a:pt x="563" y="222"/>
                  </a:lnTo>
                  <a:lnTo>
                    <a:pt x="570" y="224"/>
                  </a:lnTo>
                  <a:lnTo>
                    <a:pt x="582" y="230"/>
                  </a:lnTo>
                  <a:lnTo>
                    <a:pt x="593" y="239"/>
                  </a:lnTo>
                  <a:lnTo>
                    <a:pt x="602" y="250"/>
                  </a:lnTo>
                  <a:lnTo>
                    <a:pt x="609" y="261"/>
                  </a:lnTo>
                  <a:lnTo>
                    <a:pt x="611" y="268"/>
                  </a:lnTo>
                  <a:lnTo>
                    <a:pt x="613" y="275"/>
                  </a:lnTo>
                  <a:lnTo>
                    <a:pt x="614" y="282"/>
                  </a:lnTo>
                  <a:lnTo>
                    <a:pt x="614" y="289"/>
                  </a:lnTo>
                  <a:lnTo>
                    <a:pt x="614" y="289"/>
                  </a:lnTo>
                  <a:lnTo>
                    <a:pt x="614" y="298"/>
                  </a:lnTo>
                  <a:lnTo>
                    <a:pt x="613" y="305"/>
                  </a:lnTo>
                  <a:lnTo>
                    <a:pt x="611" y="310"/>
                  </a:lnTo>
                  <a:lnTo>
                    <a:pt x="609" y="317"/>
                  </a:lnTo>
                  <a:lnTo>
                    <a:pt x="602" y="329"/>
                  </a:lnTo>
                  <a:lnTo>
                    <a:pt x="593" y="341"/>
                  </a:lnTo>
                  <a:lnTo>
                    <a:pt x="582" y="349"/>
                  </a:lnTo>
                  <a:lnTo>
                    <a:pt x="570" y="356"/>
                  </a:lnTo>
                  <a:lnTo>
                    <a:pt x="563" y="358"/>
                  </a:lnTo>
                  <a:lnTo>
                    <a:pt x="556" y="359"/>
                  </a:lnTo>
                  <a:lnTo>
                    <a:pt x="549" y="361"/>
                  </a:lnTo>
                  <a:lnTo>
                    <a:pt x="542" y="361"/>
                  </a:lnTo>
                  <a:lnTo>
                    <a:pt x="542" y="361"/>
                  </a:lnTo>
                  <a:close/>
                  <a:moveTo>
                    <a:pt x="989" y="655"/>
                  </a:moveTo>
                  <a:lnTo>
                    <a:pt x="989" y="655"/>
                  </a:lnTo>
                  <a:lnTo>
                    <a:pt x="962" y="652"/>
                  </a:lnTo>
                  <a:lnTo>
                    <a:pt x="936" y="649"/>
                  </a:lnTo>
                  <a:lnTo>
                    <a:pt x="911" y="643"/>
                  </a:lnTo>
                  <a:lnTo>
                    <a:pt x="888" y="634"/>
                  </a:lnTo>
                  <a:lnTo>
                    <a:pt x="865" y="623"/>
                  </a:lnTo>
                  <a:lnTo>
                    <a:pt x="844" y="610"/>
                  </a:lnTo>
                  <a:lnTo>
                    <a:pt x="824" y="595"/>
                  </a:lnTo>
                  <a:lnTo>
                    <a:pt x="805" y="578"/>
                  </a:lnTo>
                  <a:lnTo>
                    <a:pt x="789" y="560"/>
                  </a:lnTo>
                  <a:lnTo>
                    <a:pt x="774" y="540"/>
                  </a:lnTo>
                  <a:lnTo>
                    <a:pt x="761" y="518"/>
                  </a:lnTo>
                  <a:lnTo>
                    <a:pt x="749" y="496"/>
                  </a:lnTo>
                  <a:lnTo>
                    <a:pt x="741" y="471"/>
                  </a:lnTo>
                  <a:lnTo>
                    <a:pt x="734" y="447"/>
                  </a:lnTo>
                  <a:lnTo>
                    <a:pt x="730" y="421"/>
                  </a:lnTo>
                  <a:lnTo>
                    <a:pt x="729" y="394"/>
                  </a:lnTo>
                  <a:lnTo>
                    <a:pt x="729" y="394"/>
                  </a:lnTo>
                  <a:lnTo>
                    <a:pt x="730" y="369"/>
                  </a:lnTo>
                  <a:lnTo>
                    <a:pt x="734" y="343"/>
                  </a:lnTo>
                  <a:lnTo>
                    <a:pt x="741" y="317"/>
                  </a:lnTo>
                  <a:lnTo>
                    <a:pt x="749" y="294"/>
                  </a:lnTo>
                  <a:lnTo>
                    <a:pt x="761" y="272"/>
                  </a:lnTo>
                  <a:lnTo>
                    <a:pt x="774" y="250"/>
                  </a:lnTo>
                  <a:lnTo>
                    <a:pt x="789" y="230"/>
                  </a:lnTo>
                  <a:lnTo>
                    <a:pt x="805" y="211"/>
                  </a:lnTo>
                  <a:lnTo>
                    <a:pt x="824" y="195"/>
                  </a:lnTo>
                  <a:lnTo>
                    <a:pt x="844" y="180"/>
                  </a:lnTo>
                  <a:lnTo>
                    <a:pt x="865" y="167"/>
                  </a:lnTo>
                  <a:lnTo>
                    <a:pt x="888" y="156"/>
                  </a:lnTo>
                  <a:lnTo>
                    <a:pt x="911" y="147"/>
                  </a:lnTo>
                  <a:lnTo>
                    <a:pt x="936" y="141"/>
                  </a:lnTo>
                  <a:lnTo>
                    <a:pt x="962" y="136"/>
                  </a:lnTo>
                  <a:lnTo>
                    <a:pt x="989" y="135"/>
                  </a:lnTo>
                  <a:lnTo>
                    <a:pt x="989" y="135"/>
                  </a:lnTo>
                  <a:lnTo>
                    <a:pt x="1015" y="136"/>
                  </a:lnTo>
                  <a:lnTo>
                    <a:pt x="1041" y="141"/>
                  </a:lnTo>
                  <a:lnTo>
                    <a:pt x="1066" y="147"/>
                  </a:lnTo>
                  <a:lnTo>
                    <a:pt x="1089" y="156"/>
                  </a:lnTo>
                  <a:lnTo>
                    <a:pt x="1112" y="167"/>
                  </a:lnTo>
                  <a:lnTo>
                    <a:pt x="1133" y="180"/>
                  </a:lnTo>
                  <a:lnTo>
                    <a:pt x="1153" y="195"/>
                  </a:lnTo>
                  <a:lnTo>
                    <a:pt x="1172" y="211"/>
                  </a:lnTo>
                  <a:lnTo>
                    <a:pt x="1188" y="230"/>
                  </a:lnTo>
                  <a:lnTo>
                    <a:pt x="1203" y="250"/>
                  </a:lnTo>
                  <a:lnTo>
                    <a:pt x="1216" y="272"/>
                  </a:lnTo>
                  <a:lnTo>
                    <a:pt x="1228" y="294"/>
                  </a:lnTo>
                  <a:lnTo>
                    <a:pt x="1236" y="317"/>
                  </a:lnTo>
                  <a:lnTo>
                    <a:pt x="1243" y="343"/>
                  </a:lnTo>
                  <a:lnTo>
                    <a:pt x="1247" y="369"/>
                  </a:lnTo>
                  <a:lnTo>
                    <a:pt x="1248" y="394"/>
                  </a:lnTo>
                  <a:lnTo>
                    <a:pt x="1248" y="394"/>
                  </a:lnTo>
                  <a:lnTo>
                    <a:pt x="1247" y="421"/>
                  </a:lnTo>
                  <a:lnTo>
                    <a:pt x="1243" y="447"/>
                  </a:lnTo>
                  <a:lnTo>
                    <a:pt x="1236" y="471"/>
                  </a:lnTo>
                  <a:lnTo>
                    <a:pt x="1228" y="496"/>
                  </a:lnTo>
                  <a:lnTo>
                    <a:pt x="1216" y="518"/>
                  </a:lnTo>
                  <a:lnTo>
                    <a:pt x="1203" y="540"/>
                  </a:lnTo>
                  <a:lnTo>
                    <a:pt x="1188" y="560"/>
                  </a:lnTo>
                  <a:lnTo>
                    <a:pt x="1172" y="578"/>
                  </a:lnTo>
                  <a:lnTo>
                    <a:pt x="1153" y="595"/>
                  </a:lnTo>
                  <a:lnTo>
                    <a:pt x="1133" y="610"/>
                  </a:lnTo>
                  <a:lnTo>
                    <a:pt x="1112" y="623"/>
                  </a:lnTo>
                  <a:lnTo>
                    <a:pt x="1089" y="634"/>
                  </a:lnTo>
                  <a:lnTo>
                    <a:pt x="1066" y="643"/>
                  </a:lnTo>
                  <a:lnTo>
                    <a:pt x="1041" y="649"/>
                  </a:lnTo>
                  <a:lnTo>
                    <a:pt x="1015" y="652"/>
                  </a:lnTo>
                  <a:lnTo>
                    <a:pt x="989" y="655"/>
                  </a:lnTo>
                  <a:lnTo>
                    <a:pt x="989" y="6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4" name="Grupa 333" descr="Źródła czerpania informacji o sprawach dotyczących środowiska naturalnego.&#10;&#10;Grafika przedstawia  kampanie społeczne: 2%.">
            <a:extLst>
              <a:ext uri="{FF2B5EF4-FFF2-40B4-BE49-F238E27FC236}">
                <a16:creationId xmlns:a16="http://schemas.microsoft.com/office/drawing/2014/main" id="{1F38CDC1-BCDC-A5C7-60E7-9060834D0A3B}"/>
              </a:ext>
            </a:extLst>
          </p:cNvPr>
          <p:cNvGrpSpPr>
            <a:grpSpLocks noChangeAspect="1"/>
          </p:cNvGrpSpPr>
          <p:nvPr/>
        </p:nvGrpSpPr>
        <p:grpSpPr>
          <a:xfrm>
            <a:off x="3671395" y="4903568"/>
            <a:ext cx="288000" cy="237292"/>
            <a:chOff x="2603500" y="5721350"/>
            <a:chExt cx="1379538" cy="1136650"/>
          </a:xfrm>
          <a:solidFill>
            <a:srgbClr val="FFDF7A"/>
          </a:solidFill>
        </p:grpSpPr>
        <p:sp>
          <p:nvSpPr>
            <p:cNvPr id="335" name="Freeform 37">
              <a:extLst>
                <a:ext uri="{FF2B5EF4-FFF2-40B4-BE49-F238E27FC236}">
                  <a16:creationId xmlns:a16="http://schemas.microsoft.com/office/drawing/2014/main" id="{3FB7FE75-A523-2A1B-90EC-A1233D279436}"/>
                </a:ext>
              </a:extLst>
            </p:cNvPr>
            <p:cNvSpPr>
              <a:spLocks/>
            </p:cNvSpPr>
            <p:nvPr/>
          </p:nvSpPr>
          <p:spPr bwMode="auto">
            <a:xfrm>
              <a:off x="2854325" y="6429375"/>
              <a:ext cx="417513" cy="428625"/>
            </a:xfrm>
            <a:custGeom>
              <a:avLst/>
              <a:gdLst>
                <a:gd name="T0" fmla="*/ 807 w 1049"/>
                <a:gd name="T1" fmla="*/ 23 h 1081"/>
                <a:gd name="T2" fmla="*/ 636 w 1049"/>
                <a:gd name="T3" fmla="*/ 0 h 1081"/>
                <a:gd name="T4" fmla="*/ 615 w 1049"/>
                <a:gd name="T5" fmla="*/ 14 h 1081"/>
                <a:gd name="T6" fmla="*/ 568 w 1049"/>
                <a:gd name="T7" fmla="*/ 36 h 1081"/>
                <a:gd name="T8" fmla="*/ 520 w 1049"/>
                <a:gd name="T9" fmla="*/ 51 h 1081"/>
                <a:gd name="T10" fmla="*/ 469 w 1049"/>
                <a:gd name="T11" fmla="*/ 59 h 1081"/>
                <a:gd name="T12" fmla="*/ 0 w 1049"/>
                <a:gd name="T13" fmla="*/ 59 h 1081"/>
                <a:gd name="T14" fmla="*/ 17 w 1049"/>
                <a:gd name="T15" fmla="*/ 89 h 1081"/>
                <a:gd name="T16" fmla="*/ 48 w 1049"/>
                <a:gd name="T17" fmla="*/ 151 h 1081"/>
                <a:gd name="T18" fmla="*/ 76 w 1049"/>
                <a:gd name="T19" fmla="*/ 215 h 1081"/>
                <a:gd name="T20" fmla="*/ 102 w 1049"/>
                <a:gd name="T21" fmla="*/ 284 h 1081"/>
                <a:gd name="T22" fmla="*/ 125 w 1049"/>
                <a:gd name="T23" fmla="*/ 356 h 1081"/>
                <a:gd name="T24" fmla="*/ 142 w 1049"/>
                <a:gd name="T25" fmla="*/ 432 h 1081"/>
                <a:gd name="T26" fmla="*/ 154 w 1049"/>
                <a:gd name="T27" fmla="*/ 513 h 1081"/>
                <a:gd name="T28" fmla="*/ 160 w 1049"/>
                <a:gd name="T29" fmla="*/ 597 h 1081"/>
                <a:gd name="T30" fmla="*/ 162 w 1049"/>
                <a:gd name="T31" fmla="*/ 641 h 1081"/>
                <a:gd name="T32" fmla="*/ 159 w 1049"/>
                <a:gd name="T33" fmla="*/ 717 h 1081"/>
                <a:gd name="T34" fmla="*/ 147 w 1049"/>
                <a:gd name="T35" fmla="*/ 871 h 1081"/>
                <a:gd name="T36" fmla="*/ 143 w 1049"/>
                <a:gd name="T37" fmla="*/ 910 h 1081"/>
                <a:gd name="T38" fmla="*/ 143 w 1049"/>
                <a:gd name="T39" fmla="*/ 946 h 1081"/>
                <a:gd name="T40" fmla="*/ 148 w 1049"/>
                <a:gd name="T41" fmla="*/ 978 h 1081"/>
                <a:gd name="T42" fmla="*/ 159 w 1049"/>
                <a:gd name="T43" fmla="*/ 1007 h 1081"/>
                <a:gd name="T44" fmla="*/ 177 w 1049"/>
                <a:gd name="T45" fmla="*/ 1032 h 1081"/>
                <a:gd name="T46" fmla="*/ 198 w 1049"/>
                <a:gd name="T47" fmla="*/ 1053 h 1081"/>
                <a:gd name="T48" fmla="*/ 222 w 1049"/>
                <a:gd name="T49" fmla="*/ 1067 h 1081"/>
                <a:gd name="T50" fmla="*/ 251 w 1049"/>
                <a:gd name="T51" fmla="*/ 1077 h 1081"/>
                <a:gd name="T52" fmla="*/ 283 w 1049"/>
                <a:gd name="T53" fmla="*/ 1081 h 1081"/>
                <a:gd name="T54" fmla="*/ 749 w 1049"/>
                <a:gd name="T55" fmla="*/ 1081 h 1081"/>
                <a:gd name="T56" fmla="*/ 781 w 1049"/>
                <a:gd name="T57" fmla="*/ 1077 h 1081"/>
                <a:gd name="T58" fmla="*/ 809 w 1049"/>
                <a:gd name="T59" fmla="*/ 1067 h 1081"/>
                <a:gd name="T60" fmla="*/ 834 w 1049"/>
                <a:gd name="T61" fmla="*/ 1053 h 1081"/>
                <a:gd name="T62" fmla="*/ 855 w 1049"/>
                <a:gd name="T63" fmla="*/ 1032 h 1081"/>
                <a:gd name="T64" fmla="*/ 872 w 1049"/>
                <a:gd name="T65" fmla="*/ 1007 h 1081"/>
                <a:gd name="T66" fmla="*/ 883 w 1049"/>
                <a:gd name="T67" fmla="*/ 978 h 1081"/>
                <a:gd name="T68" fmla="*/ 888 w 1049"/>
                <a:gd name="T69" fmla="*/ 946 h 1081"/>
                <a:gd name="T70" fmla="*/ 888 w 1049"/>
                <a:gd name="T71" fmla="*/ 910 h 1081"/>
                <a:gd name="T72" fmla="*/ 860 w 1049"/>
                <a:gd name="T73" fmla="*/ 615 h 1081"/>
                <a:gd name="T74" fmla="*/ 898 w 1049"/>
                <a:gd name="T75" fmla="*/ 598 h 1081"/>
                <a:gd name="T76" fmla="*/ 993 w 1049"/>
                <a:gd name="T77" fmla="*/ 552 h 1081"/>
                <a:gd name="T78" fmla="*/ 1049 w 1049"/>
                <a:gd name="T79" fmla="*/ 523 h 1081"/>
                <a:gd name="T80" fmla="*/ 1014 w 1049"/>
                <a:gd name="T81" fmla="*/ 472 h 1081"/>
                <a:gd name="T82" fmla="*/ 943 w 1049"/>
                <a:gd name="T83" fmla="*/ 356 h 1081"/>
                <a:gd name="T84" fmla="*/ 908 w 1049"/>
                <a:gd name="T85" fmla="*/ 293 h 1081"/>
                <a:gd name="T86" fmla="*/ 877 w 1049"/>
                <a:gd name="T87" fmla="*/ 227 h 1081"/>
                <a:gd name="T88" fmla="*/ 849 w 1049"/>
                <a:gd name="T89" fmla="*/ 159 h 1081"/>
                <a:gd name="T90" fmla="*/ 825 w 1049"/>
                <a:gd name="T91" fmla="*/ 91 h 1081"/>
                <a:gd name="T92" fmla="*/ 807 w 1049"/>
                <a:gd name="T93" fmla="*/ 23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9" h="1081">
                  <a:moveTo>
                    <a:pt x="807" y="23"/>
                  </a:moveTo>
                  <a:lnTo>
                    <a:pt x="807" y="23"/>
                  </a:lnTo>
                  <a:lnTo>
                    <a:pt x="723" y="11"/>
                  </a:lnTo>
                  <a:lnTo>
                    <a:pt x="636" y="0"/>
                  </a:lnTo>
                  <a:lnTo>
                    <a:pt x="636" y="0"/>
                  </a:lnTo>
                  <a:lnTo>
                    <a:pt x="615" y="14"/>
                  </a:lnTo>
                  <a:lnTo>
                    <a:pt x="592" y="26"/>
                  </a:lnTo>
                  <a:lnTo>
                    <a:pt x="568" y="36"/>
                  </a:lnTo>
                  <a:lnTo>
                    <a:pt x="545" y="44"/>
                  </a:lnTo>
                  <a:lnTo>
                    <a:pt x="520" y="51"/>
                  </a:lnTo>
                  <a:lnTo>
                    <a:pt x="494" y="56"/>
                  </a:lnTo>
                  <a:lnTo>
                    <a:pt x="469" y="59"/>
                  </a:lnTo>
                  <a:lnTo>
                    <a:pt x="443" y="59"/>
                  </a:lnTo>
                  <a:lnTo>
                    <a:pt x="0" y="59"/>
                  </a:lnTo>
                  <a:lnTo>
                    <a:pt x="0" y="59"/>
                  </a:lnTo>
                  <a:lnTo>
                    <a:pt x="17" y="89"/>
                  </a:lnTo>
                  <a:lnTo>
                    <a:pt x="32" y="119"/>
                  </a:lnTo>
                  <a:lnTo>
                    <a:pt x="48" y="151"/>
                  </a:lnTo>
                  <a:lnTo>
                    <a:pt x="63" y="182"/>
                  </a:lnTo>
                  <a:lnTo>
                    <a:pt x="76" y="215"/>
                  </a:lnTo>
                  <a:lnTo>
                    <a:pt x="90" y="248"/>
                  </a:lnTo>
                  <a:lnTo>
                    <a:pt x="102" y="284"/>
                  </a:lnTo>
                  <a:lnTo>
                    <a:pt x="115" y="319"/>
                  </a:lnTo>
                  <a:lnTo>
                    <a:pt x="125" y="356"/>
                  </a:lnTo>
                  <a:lnTo>
                    <a:pt x="134" y="394"/>
                  </a:lnTo>
                  <a:lnTo>
                    <a:pt x="142" y="432"/>
                  </a:lnTo>
                  <a:lnTo>
                    <a:pt x="149" y="472"/>
                  </a:lnTo>
                  <a:lnTo>
                    <a:pt x="154" y="513"/>
                  </a:lnTo>
                  <a:lnTo>
                    <a:pt x="158" y="555"/>
                  </a:lnTo>
                  <a:lnTo>
                    <a:pt x="160" y="597"/>
                  </a:lnTo>
                  <a:lnTo>
                    <a:pt x="162" y="641"/>
                  </a:lnTo>
                  <a:lnTo>
                    <a:pt x="162" y="641"/>
                  </a:lnTo>
                  <a:lnTo>
                    <a:pt x="160" y="677"/>
                  </a:lnTo>
                  <a:lnTo>
                    <a:pt x="159" y="717"/>
                  </a:lnTo>
                  <a:lnTo>
                    <a:pt x="153" y="801"/>
                  </a:lnTo>
                  <a:lnTo>
                    <a:pt x="147" y="871"/>
                  </a:lnTo>
                  <a:lnTo>
                    <a:pt x="143" y="910"/>
                  </a:lnTo>
                  <a:lnTo>
                    <a:pt x="143" y="910"/>
                  </a:lnTo>
                  <a:lnTo>
                    <a:pt x="142" y="929"/>
                  </a:lnTo>
                  <a:lnTo>
                    <a:pt x="143" y="946"/>
                  </a:lnTo>
                  <a:lnTo>
                    <a:pt x="144" y="962"/>
                  </a:lnTo>
                  <a:lnTo>
                    <a:pt x="148" y="978"/>
                  </a:lnTo>
                  <a:lnTo>
                    <a:pt x="153" y="993"/>
                  </a:lnTo>
                  <a:lnTo>
                    <a:pt x="159" y="1007"/>
                  </a:lnTo>
                  <a:lnTo>
                    <a:pt x="168" y="1020"/>
                  </a:lnTo>
                  <a:lnTo>
                    <a:pt x="177" y="1032"/>
                  </a:lnTo>
                  <a:lnTo>
                    <a:pt x="186" y="1043"/>
                  </a:lnTo>
                  <a:lnTo>
                    <a:pt x="198" y="1053"/>
                  </a:lnTo>
                  <a:lnTo>
                    <a:pt x="210" y="1061"/>
                  </a:lnTo>
                  <a:lnTo>
                    <a:pt x="222" y="1067"/>
                  </a:lnTo>
                  <a:lnTo>
                    <a:pt x="236" y="1074"/>
                  </a:lnTo>
                  <a:lnTo>
                    <a:pt x="251" y="1077"/>
                  </a:lnTo>
                  <a:lnTo>
                    <a:pt x="267" y="1080"/>
                  </a:lnTo>
                  <a:lnTo>
                    <a:pt x="283" y="1081"/>
                  </a:lnTo>
                  <a:lnTo>
                    <a:pt x="749" y="1081"/>
                  </a:lnTo>
                  <a:lnTo>
                    <a:pt x="749" y="1081"/>
                  </a:lnTo>
                  <a:lnTo>
                    <a:pt x="765" y="1080"/>
                  </a:lnTo>
                  <a:lnTo>
                    <a:pt x="781" y="1077"/>
                  </a:lnTo>
                  <a:lnTo>
                    <a:pt x="795" y="1074"/>
                  </a:lnTo>
                  <a:lnTo>
                    <a:pt x="809" y="1067"/>
                  </a:lnTo>
                  <a:lnTo>
                    <a:pt x="823" y="1061"/>
                  </a:lnTo>
                  <a:lnTo>
                    <a:pt x="834" y="1053"/>
                  </a:lnTo>
                  <a:lnTo>
                    <a:pt x="845" y="1043"/>
                  </a:lnTo>
                  <a:lnTo>
                    <a:pt x="855" y="1032"/>
                  </a:lnTo>
                  <a:lnTo>
                    <a:pt x="865" y="1020"/>
                  </a:lnTo>
                  <a:lnTo>
                    <a:pt x="872" y="1007"/>
                  </a:lnTo>
                  <a:lnTo>
                    <a:pt x="878" y="993"/>
                  </a:lnTo>
                  <a:lnTo>
                    <a:pt x="883" y="978"/>
                  </a:lnTo>
                  <a:lnTo>
                    <a:pt x="887" y="962"/>
                  </a:lnTo>
                  <a:lnTo>
                    <a:pt x="888" y="946"/>
                  </a:lnTo>
                  <a:lnTo>
                    <a:pt x="889" y="929"/>
                  </a:lnTo>
                  <a:lnTo>
                    <a:pt x="888" y="910"/>
                  </a:lnTo>
                  <a:lnTo>
                    <a:pt x="888" y="910"/>
                  </a:lnTo>
                  <a:lnTo>
                    <a:pt x="860" y="615"/>
                  </a:lnTo>
                  <a:lnTo>
                    <a:pt x="860" y="615"/>
                  </a:lnTo>
                  <a:lnTo>
                    <a:pt x="898" y="598"/>
                  </a:lnTo>
                  <a:lnTo>
                    <a:pt x="934" y="582"/>
                  </a:lnTo>
                  <a:lnTo>
                    <a:pt x="993" y="552"/>
                  </a:lnTo>
                  <a:lnTo>
                    <a:pt x="1034" y="531"/>
                  </a:lnTo>
                  <a:lnTo>
                    <a:pt x="1049" y="523"/>
                  </a:lnTo>
                  <a:lnTo>
                    <a:pt x="1049" y="523"/>
                  </a:lnTo>
                  <a:lnTo>
                    <a:pt x="1014" y="472"/>
                  </a:lnTo>
                  <a:lnTo>
                    <a:pt x="978" y="416"/>
                  </a:lnTo>
                  <a:lnTo>
                    <a:pt x="943" y="356"/>
                  </a:lnTo>
                  <a:lnTo>
                    <a:pt x="925" y="325"/>
                  </a:lnTo>
                  <a:lnTo>
                    <a:pt x="908" y="293"/>
                  </a:lnTo>
                  <a:lnTo>
                    <a:pt x="892" y="261"/>
                  </a:lnTo>
                  <a:lnTo>
                    <a:pt x="877" y="227"/>
                  </a:lnTo>
                  <a:lnTo>
                    <a:pt x="862" y="194"/>
                  </a:lnTo>
                  <a:lnTo>
                    <a:pt x="849" y="159"/>
                  </a:lnTo>
                  <a:lnTo>
                    <a:pt x="836" y="126"/>
                  </a:lnTo>
                  <a:lnTo>
                    <a:pt x="825" y="91"/>
                  </a:lnTo>
                  <a:lnTo>
                    <a:pt x="815" y="58"/>
                  </a:lnTo>
                  <a:lnTo>
                    <a:pt x="807" y="23"/>
                  </a:lnTo>
                  <a:lnTo>
                    <a:pt x="80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6" name="Freeform 38">
              <a:extLst>
                <a:ext uri="{FF2B5EF4-FFF2-40B4-BE49-F238E27FC236}">
                  <a16:creationId xmlns:a16="http://schemas.microsoft.com/office/drawing/2014/main" id="{53416FDC-458B-E34B-BBAB-ED593B0B0613}"/>
                </a:ext>
              </a:extLst>
            </p:cNvPr>
            <p:cNvSpPr>
              <a:spLocks/>
            </p:cNvSpPr>
            <p:nvPr/>
          </p:nvSpPr>
          <p:spPr bwMode="auto">
            <a:xfrm>
              <a:off x="3654425" y="5721350"/>
              <a:ext cx="146050" cy="900113"/>
            </a:xfrm>
            <a:custGeom>
              <a:avLst/>
              <a:gdLst>
                <a:gd name="T0" fmla="*/ 1 w 369"/>
                <a:gd name="T1" fmla="*/ 2268 h 2268"/>
                <a:gd name="T2" fmla="*/ 369 w 369"/>
                <a:gd name="T3" fmla="*/ 2268 h 2268"/>
                <a:gd name="T4" fmla="*/ 369 w 369"/>
                <a:gd name="T5" fmla="*/ 0 h 2268"/>
                <a:gd name="T6" fmla="*/ 0 w 369"/>
                <a:gd name="T7" fmla="*/ 0 h 2268"/>
                <a:gd name="T8" fmla="*/ 1 w 369"/>
                <a:gd name="T9" fmla="*/ 2268 h 2268"/>
              </a:gdLst>
              <a:ahLst/>
              <a:cxnLst>
                <a:cxn ang="0">
                  <a:pos x="T0" y="T1"/>
                </a:cxn>
                <a:cxn ang="0">
                  <a:pos x="T2" y="T3"/>
                </a:cxn>
                <a:cxn ang="0">
                  <a:pos x="T4" y="T5"/>
                </a:cxn>
                <a:cxn ang="0">
                  <a:pos x="T6" y="T7"/>
                </a:cxn>
                <a:cxn ang="0">
                  <a:pos x="T8" y="T9"/>
                </a:cxn>
              </a:cxnLst>
              <a:rect l="0" t="0" r="r" b="b"/>
              <a:pathLst>
                <a:path w="369" h="2268">
                  <a:moveTo>
                    <a:pt x="1" y="2268"/>
                  </a:moveTo>
                  <a:lnTo>
                    <a:pt x="369" y="2268"/>
                  </a:lnTo>
                  <a:lnTo>
                    <a:pt x="369" y="0"/>
                  </a:lnTo>
                  <a:lnTo>
                    <a:pt x="0" y="0"/>
                  </a:lnTo>
                  <a:lnTo>
                    <a:pt x="1" y="2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7" name="Freeform 63">
              <a:extLst>
                <a:ext uri="{FF2B5EF4-FFF2-40B4-BE49-F238E27FC236}">
                  <a16:creationId xmlns:a16="http://schemas.microsoft.com/office/drawing/2014/main" id="{AB07008C-433A-742D-E04D-9E71BCE88E62}"/>
                </a:ext>
              </a:extLst>
            </p:cNvPr>
            <p:cNvSpPr>
              <a:spLocks/>
            </p:cNvSpPr>
            <p:nvPr/>
          </p:nvSpPr>
          <p:spPr bwMode="auto">
            <a:xfrm>
              <a:off x="3836988" y="6040438"/>
              <a:ext cx="146050" cy="260350"/>
            </a:xfrm>
            <a:custGeom>
              <a:avLst/>
              <a:gdLst>
                <a:gd name="T0" fmla="*/ 367 w 367"/>
                <a:gd name="T1" fmla="*/ 74 h 654"/>
                <a:gd name="T2" fmla="*/ 0 w 367"/>
                <a:gd name="T3" fmla="*/ 0 h 654"/>
                <a:gd name="T4" fmla="*/ 0 w 367"/>
                <a:gd name="T5" fmla="*/ 654 h 654"/>
                <a:gd name="T6" fmla="*/ 367 w 367"/>
                <a:gd name="T7" fmla="*/ 580 h 654"/>
                <a:gd name="T8" fmla="*/ 367 w 367"/>
                <a:gd name="T9" fmla="*/ 74 h 654"/>
              </a:gdLst>
              <a:ahLst/>
              <a:cxnLst>
                <a:cxn ang="0">
                  <a:pos x="T0" y="T1"/>
                </a:cxn>
                <a:cxn ang="0">
                  <a:pos x="T2" y="T3"/>
                </a:cxn>
                <a:cxn ang="0">
                  <a:pos x="T4" y="T5"/>
                </a:cxn>
                <a:cxn ang="0">
                  <a:pos x="T6" y="T7"/>
                </a:cxn>
                <a:cxn ang="0">
                  <a:pos x="T8" y="T9"/>
                </a:cxn>
              </a:cxnLst>
              <a:rect l="0" t="0" r="r" b="b"/>
              <a:pathLst>
                <a:path w="367" h="654">
                  <a:moveTo>
                    <a:pt x="367" y="74"/>
                  </a:moveTo>
                  <a:lnTo>
                    <a:pt x="0" y="0"/>
                  </a:lnTo>
                  <a:lnTo>
                    <a:pt x="0" y="654"/>
                  </a:lnTo>
                  <a:lnTo>
                    <a:pt x="367" y="580"/>
                  </a:lnTo>
                  <a:lnTo>
                    <a:pt x="36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8" name="Freeform 64">
              <a:extLst>
                <a:ext uri="{FF2B5EF4-FFF2-40B4-BE49-F238E27FC236}">
                  <a16:creationId xmlns:a16="http://schemas.microsoft.com/office/drawing/2014/main" id="{36798CAB-11A4-CC86-36B3-44E2EECA74E0}"/>
                </a:ext>
              </a:extLst>
            </p:cNvPr>
            <p:cNvSpPr>
              <a:spLocks/>
            </p:cNvSpPr>
            <p:nvPr/>
          </p:nvSpPr>
          <p:spPr bwMode="auto">
            <a:xfrm>
              <a:off x="2603500" y="5808663"/>
              <a:ext cx="1014413" cy="725488"/>
            </a:xfrm>
            <a:custGeom>
              <a:avLst/>
              <a:gdLst>
                <a:gd name="T0" fmla="*/ 1353 w 2555"/>
                <a:gd name="T1" fmla="*/ 676 h 1829"/>
                <a:gd name="T2" fmla="*/ 1343 w 2555"/>
                <a:gd name="T3" fmla="*/ 707 h 1829"/>
                <a:gd name="T4" fmla="*/ 1318 w 2555"/>
                <a:gd name="T5" fmla="*/ 727 h 1829"/>
                <a:gd name="T6" fmla="*/ 1297 w 2555"/>
                <a:gd name="T7" fmla="*/ 732 h 1829"/>
                <a:gd name="T8" fmla="*/ 1266 w 2555"/>
                <a:gd name="T9" fmla="*/ 722 h 1829"/>
                <a:gd name="T10" fmla="*/ 1245 w 2555"/>
                <a:gd name="T11" fmla="*/ 697 h 1829"/>
                <a:gd name="T12" fmla="*/ 1242 w 2555"/>
                <a:gd name="T13" fmla="*/ 383 h 1829"/>
                <a:gd name="T14" fmla="*/ 1239 w 2555"/>
                <a:gd name="T15" fmla="*/ 383 h 1829"/>
                <a:gd name="T16" fmla="*/ 1186 w 2555"/>
                <a:gd name="T17" fmla="*/ 346 h 1829"/>
                <a:gd name="T18" fmla="*/ 1123 w 2555"/>
                <a:gd name="T19" fmla="*/ 324 h 1829"/>
                <a:gd name="T20" fmla="*/ 360 w 2555"/>
                <a:gd name="T21" fmla="*/ 319 h 1829"/>
                <a:gd name="T22" fmla="*/ 311 w 2555"/>
                <a:gd name="T23" fmla="*/ 324 h 1829"/>
                <a:gd name="T24" fmla="*/ 246 w 2555"/>
                <a:gd name="T25" fmla="*/ 347 h 1829"/>
                <a:gd name="T26" fmla="*/ 190 w 2555"/>
                <a:gd name="T27" fmla="*/ 389 h 1829"/>
                <a:gd name="T28" fmla="*/ 149 w 2555"/>
                <a:gd name="T29" fmla="*/ 444 h 1829"/>
                <a:gd name="T30" fmla="*/ 126 w 2555"/>
                <a:gd name="T31" fmla="*/ 510 h 1829"/>
                <a:gd name="T32" fmla="*/ 121 w 2555"/>
                <a:gd name="T33" fmla="*/ 717 h 1829"/>
                <a:gd name="T34" fmla="*/ 107 w 2555"/>
                <a:gd name="T35" fmla="*/ 742 h 1829"/>
                <a:gd name="T36" fmla="*/ 72 w 2555"/>
                <a:gd name="T37" fmla="*/ 764 h 1829"/>
                <a:gd name="T38" fmla="*/ 42 w 2555"/>
                <a:gd name="T39" fmla="*/ 793 h 1829"/>
                <a:gd name="T40" fmla="*/ 20 w 2555"/>
                <a:gd name="T41" fmla="*/ 829 h 1829"/>
                <a:gd name="T42" fmla="*/ 5 w 2555"/>
                <a:gd name="T43" fmla="*/ 869 h 1829"/>
                <a:gd name="T44" fmla="*/ 0 w 2555"/>
                <a:gd name="T45" fmla="*/ 913 h 1829"/>
                <a:gd name="T46" fmla="*/ 2 w 2555"/>
                <a:gd name="T47" fmla="*/ 943 h 1829"/>
                <a:gd name="T48" fmla="*/ 14 w 2555"/>
                <a:gd name="T49" fmla="*/ 984 h 1829"/>
                <a:gd name="T50" fmla="*/ 33 w 2555"/>
                <a:gd name="T51" fmla="*/ 1021 h 1829"/>
                <a:gd name="T52" fmla="*/ 62 w 2555"/>
                <a:gd name="T53" fmla="*/ 1053 h 1829"/>
                <a:gd name="T54" fmla="*/ 95 w 2555"/>
                <a:gd name="T55" fmla="*/ 1078 h 1829"/>
                <a:gd name="T56" fmla="*/ 121 w 2555"/>
                <a:gd name="T57" fmla="*/ 1113 h 1829"/>
                <a:gd name="T58" fmla="*/ 122 w 2555"/>
                <a:gd name="T59" fmla="*/ 1296 h 1829"/>
                <a:gd name="T60" fmla="*/ 140 w 2555"/>
                <a:gd name="T61" fmla="*/ 1364 h 1829"/>
                <a:gd name="T62" fmla="*/ 175 w 2555"/>
                <a:gd name="T63" fmla="*/ 1424 h 1829"/>
                <a:gd name="T64" fmla="*/ 226 w 2555"/>
                <a:gd name="T65" fmla="*/ 1469 h 1829"/>
                <a:gd name="T66" fmla="*/ 289 w 2555"/>
                <a:gd name="T67" fmla="*/ 1500 h 1829"/>
                <a:gd name="T68" fmla="*/ 360 w 2555"/>
                <a:gd name="T69" fmla="*/ 1510 h 1829"/>
                <a:gd name="T70" fmla="*/ 1100 w 2555"/>
                <a:gd name="T71" fmla="*/ 1510 h 1829"/>
                <a:gd name="T72" fmla="*/ 1166 w 2555"/>
                <a:gd name="T73" fmla="*/ 1494 h 1829"/>
                <a:gd name="T74" fmla="*/ 1223 w 2555"/>
                <a:gd name="T75" fmla="*/ 1461 h 1829"/>
                <a:gd name="T76" fmla="*/ 1324 w 2555"/>
                <a:gd name="T77" fmla="*/ 1456 h 1829"/>
                <a:gd name="T78" fmla="*/ 1583 w 2555"/>
                <a:gd name="T79" fmla="*/ 1496 h 1829"/>
                <a:gd name="T80" fmla="*/ 1838 w 2555"/>
                <a:gd name="T81" fmla="*/ 1555 h 1829"/>
                <a:gd name="T82" fmla="*/ 2089 w 2555"/>
                <a:gd name="T83" fmla="*/ 1629 h 1829"/>
                <a:gd name="T84" fmla="*/ 2329 w 2555"/>
                <a:gd name="T85" fmla="*/ 1720 h 1829"/>
                <a:gd name="T86" fmla="*/ 2555 w 2555"/>
                <a:gd name="T87" fmla="*/ 1829 h 1829"/>
                <a:gd name="T88" fmla="*/ 2488 w 2555"/>
                <a:gd name="T89" fmla="*/ 36 h 1829"/>
                <a:gd name="T90" fmla="*/ 2277 w 2555"/>
                <a:gd name="T91" fmla="*/ 132 h 1829"/>
                <a:gd name="T92" fmla="*/ 2055 w 2555"/>
                <a:gd name="T93" fmla="*/ 213 h 1829"/>
                <a:gd name="T94" fmla="*/ 1824 w 2555"/>
                <a:gd name="T95" fmla="*/ 279 h 1829"/>
                <a:gd name="T96" fmla="*/ 1589 w 2555"/>
                <a:gd name="T97" fmla="*/ 331 h 1829"/>
                <a:gd name="T98" fmla="*/ 1353 w 2555"/>
                <a:gd name="T99" fmla="*/ 37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55" h="1829">
                  <a:moveTo>
                    <a:pt x="1353" y="370"/>
                  </a:moveTo>
                  <a:lnTo>
                    <a:pt x="1353" y="676"/>
                  </a:lnTo>
                  <a:lnTo>
                    <a:pt x="1353" y="676"/>
                  </a:lnTo>
                  <a:lnTo>
                    <a:pt x="1352" y="687"/>
                  </a:lnTo>
                  <a:lnTo>
                    <a:pt x="1348" y="697"/>
                  </a:lnTo>
                  <a:lnTo>
                    <a:pt x="1343" y="707"/>
                  </a:lnTo>
                  <a:lnTo>
                    <a:pt x="1336" y="716"/>
                  </a:lnTo>
                  <a:lnTo>
                    <a:pt x="1328" y="722"/>
                  </a:lnTo>
                  <a:lnTo>
                    <a:pt x="1318" y="727"/>
                  </a:lnTo>
                  <a:lnTo>
                    <a:pt x="1308" y="730"/>
                  </a:lnTo>
                  <a:lnTo>
                    <a:pt x="1297" y="732"/>
                  </a:lnTo>
                  <a:lnTo>
                    <a:pt x="1297" y="732"/>
                  </a:lnTo>
                  <a:lnTo>
                    <a:pt x="1286" y="730"/>
                  </a:lnTo>
                  <a:lnTo>
                    <a:pt x="1275" y="727"/>
                  </a:lnTo>
                  <a:lnTo>
                    <a:pt x="1266" y="722"/>
                  </a:lnTo>
                  <a:lnTo>
                    <a:pt x="1258" y="716"/>
                  </a:lnTo>
                  <a:lnTo>
                    <a:pt x="1250" y="707"/>
                  </a:lnTo>
                  <a:lnTo>
                    <a:pt x="1245" y="697"/>
                  </a:lnTo>
                  <a:lnTo>
                    <a:pt x="1243" y="687"/>
                  </a:lnTo>
                  <a:lnTo>
                    <a:pt x="1242" y="676"/>
                  </a:lnTo>
                  <a:lnTo>
                    <a:pt x="1242" y="383"/>
                  </a:lnTo>
                  <a:lnTo>
                    <a:pt x="1242" y="383"/>
                  </a:lnTo>
                  <a:lnTo>
                    <a:pt x="1239" y="383"/>
                  </a:lnTo>
                  <a:lnTo>
                    <a:pt x="1239" y="383"/>
                  </a:lnTo>
                  <a:lnTo>
                    <a:pt x="1223" y="370"/>
                  </a:lnTo>
                  <a:lnTo>
                    <a:pt x="1205" y="356"/>
                  </a:lnTo>
                  <a:lnTo>
                    <a:pt x="1186" y="346"/>
                  </a:lnTo>
                  <a:lnTo>
                    <a:pt x="1166" y="336"/>
                  </a:lnTo>
                  <a:lnTo>
                    <a:pt x="1145" y="329"/>
                  </a:lnTo>
                  <a:lnTo>
                    <a:pt x="1123" y="324"/>
                  </a:lnTo>
                  <a:lnTo>
                    <a:pt x="1100" y="320"/>
                  </a:lnTo>
                  <a:lnTo>
                    <a:pt x="1077" y="319"/>
                  </a:lnTo>
                  <a:lnTo>
                    <a:pt x="360" y="319"/>
                  </a:lnTo>
                  <a:lnTo>
                    <a:pt x="360" y="319"/>
                  </a:lnTo>
                  <a:lnTo>
                    <a:pt x="335" y="320"/>
                  </a:lnTo>
                  <a:lnTo>
                    <a:pt x="311" y="324"/>
                  </a:lnTo>
                  <a:lnTo>
                    <a:pt x="289" y="330"/>
                  </a:lnTo>
                  <a:lnTo>
                    <a:pt x="267" y="338"/>
                  </a:lnTo>
                  <a:lnTo>
                    <a:pt x="246" y="347"/>
                  </a:lnTo>
                  <a:lnTo>
                    <a:pt x="226" y="360"/>
                  </a:lnTo>
                  <a:lnTo>
                    <a:pt x="208" y="373"/>
                  </a:lnTo>
                  <a:lnTo>
                    <a:pt x="190" y="389"/>
                  </a:lnTo>
                  <a:lnTo>
                    <a:pt x="175" y="407"/>
                  </a:lnTo>
                  <a:lnTo>
                    <a:pt x="162" y="424"/>
                  </a:lnTo>
                  <a:lnTo>
                    <a:pt x="149" y="444"/>
                  </a:lnTo>
                  <a:lnTo>
                    <a:pt x="140" y="465"/>
                  </a:lnTo>
                  <a:lnTo>
                    <a:pt x="131" y="487"/>
                  </a:lnTo>
                  <a:lnTo>
                    <a:pt x="126" y="510"/>
                  </a:lnTo>
                  <a:lnTo>
                    <a:pt x="122" y="534"/>
                  </a:lnTo>
                  <a:lnTo>
                    <a:pt x="121" y="559"/>
                  </a:lnTo>
                  <a:lnTo>
                    <a:pt x="121" y="717"/>
                  </a:lnTo>
                  <a:lnTo>
                    <a:pt x="121" y="735"/>
                  </a:lnTo>
                  <a:lnTo>
                    <a:pt x="121" y="735"/>
                  </a:lnTo>
                  <a:lnTo>
                    <a:pt x="107" y="742"/>
                  </a:lnTo>
                  <a:lnTo>
                    <a:pt x="95" y="748"/>
                  </a:lnTo>
                  <a:lnTo>
                    <a:pt x="83" y="755"/>
                  </a:lnTo>
                  <a:lnTo>
                    <a:pt x="72" y="764"/>
                  </a:lnTo>
                  <a:lnTo>
                    <a:pt x="62" y="774"/>
                  </a:lnTo>
                  <a:lnTo>
                    <a:pt x="52" y="784"/>
                  </a:lnTo>
                  <a:lnTo>
                    <a:pt x="42" y="793"/>
                  </a:lnTo>
                  <a:lnTo>
                    <a:pt x="33" y="805"/>
                  </a:lnTo>
                  <a:lnTo>
                    <a:pt x="26" y="817"/>
                  </a:lnTo>
                  <a:lnTo>
                    <a:pt x="20" y="829"/>
                  </a:lnTo>
                  <a:lnTo>
                    <a:pt x="14" y="842"/>
                  </a:lnTo>
                  <a:lnTo>
                    <a:pt x="9" y="855"/>
                  </a:lnTo>
                  <a:lnTo>
                    <a:pt x="5" y="869"/>
                  </a:lnTo>
                  <a:lnTo>
                    <a:pt x="2" y="884"/>
                  </a:lnTo>
                  <a:lnTo>
                    <a:pt x="0" y="898"/>
                  </a:lnTo>
                  <a:lnTo>
                    <a:pt x="0" y="913"/>
                  </a:lnTo>
                  <a:lnTo>
                    <a:pt x="0" y="913"/>
                  </a:lnTo>
                  <a:lnTo>
                    <a:pt x="0" y="928"/>
                  </a:lnTo>
                  <a:lnTo>
                    <a:pt x="2" y="943"/>
                  </a:lnTo>
                  <a:lnTo>
                    <a:pt x="5" y="957"/>
                  </a:lnTo>
                  <a:lnTo>
                    <a:pt x="9" y="970"/>
                  </a:lnTo>
                  <a:lnTo>
                    <a:pt x="14" y="984"/>
                  </a:lnTo>
                  <a:lnTo>
                    <a:pt x="20" y="997"/>
                  </a:lnTo>
                  <a:lnTo>
                    <a:pt x="26" y="1010"/>
                  </a:lnTo>
                  <a:lnTo>
                    <a:pt x="33" y="1021"/>
                  </a:lnTo>
                  <a:lnTo>
                    <a:pt x="42" y="1032"/>
                  </a:lnTo>
                  <a:lnTo>
                    <a:pt x="52" y="1043"/>
                  </a:lnTo>
                  <a:lnTo>
                    <a:pt x="62" y="1053"/>
                  </a:lnTo>
                  <a:lnTo>
                    <a:pt x="72" y="1062"/>
                  </a:lnTo>
                  <a:lnTo>
                    <a:pt x="83" y="1070"/>
                  </a:lnTo>
                  <a:lnTo>
                    <a:pt x="95" y="1078"/>
                  </a:lnTo>
                  <a:lnTo>
                    <a:pt x="107" y="1084"/>
                  </a:lnTo>
                  <a:lnTo>
                    <a:pt x="121" y="1090"/>
                  </a:lnTo>
                  <a:lnTo>
                    <a:pt x="121" y="1113"/>
                  </a:lnTo>
                  <a:lnTo>
                    <a:pt x="121" y="1272"/>
                  </a:lnTo>
                  <a:lnTo>
                    <a:pt x="121" y="1272"/>
                  </a:lnTo>
                  <a:lnTo>
                    <a:pt x="122" y="1296"/>
                  </a:lnTo>
                  <a:lnTo>
                    <a:pt x="126" y="1320"/>
                  </a:lnTo>
                  <a:lnTo>
                    <a:pt x="131" y="1343"/>
                  </a:lnTo>
                  <a:lnTo>
                    <a:pt x="140" y="1364"/>
                  </a:lnTo>
                  <a:lnTo>
                    <a:pt x="149" y="1385"/>
                  </a:lnTo>
                  <a:lnTo>
                    <a:pt x="162" y="1405"/>
                  </a:lnTo>
                  <a:lnTo>
                    <a:pt x="175" y="1424"/>
                  </a:lnTo>
                  <a:lnTo>
                    <a:pt x="190" y="1441"/>
                  </a:lnTo>
                  <a:lnTo>
                    <a:pt x="208" y="1456"/>
                  </a:lnTo>
                  <a:lnTo>
                    <a:pt x="226" y="1469"/>
                  </a:lnTo>
                  <a:lnTo>
                    <a:pt x="246" y="1482"/>
                  </a:lnTo>
                  <a:lnTo>
                    <a:pt x="267" y="1491"/>
                  </a:lnTo>
                  <a:lnTo>
                    <a:pt x="289" y="1500"/>
                  </a:lnTo>
                  <a:lnTo>
                    <a:pt x="311" y="1506"/>
                  </a:lnTo>
                  <a:lnTo>
                    <a:pt x="335" y="1509"/>
                  </a:lnTo>
                  <a:lnTo>
                    <a:pt x="360" y="1510"/>
                  </a:lnTo>
                  <a:lnTo>
                    <a:pt x="1077" y="1510"/>
                  </a:lnTo>
                  <a:lnTo>
                    <a:pt x="1077" y="1510"/>
                  </a:lnTo>
                  <a:lnTo>
                    <a:pt x="1100" y="1510"/>
                  </a:lnTo>
                  <a:lnTo>
                    <a:pt x="1123" y="1506"/>
                  </a:lnTo>
                  <a:lnTo>
                    <a:pt x="1145" y="1501"/>
                  </a:lnTo>
                  <a:lnTo>
                    <a:pt x="1166" y="1494"/>
                  </a:lnTo>
                  <a:lnTo>
                    <a:pt x="1186" y="1484"/>
                  </a:lnTo>
                  <a:lnTo>
                    <a:pt x="1205" y="1473"/>
                  </a:lnTo>
                  <a:lnTo>
                    <a:pt x="1223" y="1461"/>
                  </a:lnTo>
                  <a:lnTo>
                    <a:pt x="1239" y="1446"/>
                  </a:lnTo>
                  <a:lnTo>
                    <a:pt x="1239" y="1446"/>
                  </a:lnTo>
                  <a:lnTo>
                    <a:pt x="1324" y="1456"/>
                  </a:lnTo>
                  <a:lnTo>
                    <a:pt x="1411" y="1468"/>
                  </a:lnTo>
                  <a:lnTo>
                    <a:pt x="1496" y="1482"/>
                  </a:lnTo>
                  <a:lnTo>
                    <a:pt x="1583" y="1496"/>
                  </a:lnTo>
                  <a:lnTo>
                    <a:pt x="1668" y="1514"/>
                  </a:lnTo>
                  <a:lnTo>
                    <a:pt x="1754" y="1534"/>
                  </a:lnTo>
                  <a:lnTo>
                    <a:pt x="1838" y="1555"/>
                  </a:lnTo>
                  <a:lnTo>
                    <a:pt x="1924" y="1577"/>
                  </a:lnTo>
                  <a:lnTo>
                    <a:pt x="2006" y="1601"/>
                  </a:lnTo>
                  <a:lnTo>
                    <a:pt x="2089" y="1629"/>
                  </a:lnTo>
                  <a:lnTo>
                    <a:pt x="2171" y="1657"/>
                  </a:lnTo>
                  <a:lnTo>
                    <a:pt x="2251" y="1687"/>
                  </a:lnTo>
                  <a:lnTo>
                    <a:pt x="2329" y="1720"/>
                  </a:lnTo>
                  <a:lnTo>
                    <a:pt x="2407" y="1755"/>
                  </a:lnTo>
                  <a:lnTo>
                    <a:pt x="2482" y="1790"/>
                  </a:lnTo>
                  <a:lnTo>
                    <a:pt x="2555" y="1829"/>
                  </a:lnTo>
                  <a:lnTo>
                    <a:pt x="2555" y="0"/>
                  </a:lnTo>
                  <a:lnTo>
                    <a:pt x="2555" y="0"/>
                  </a:lnTo>
                  <a:lnTo>
                    <a:pt x="2488" y="36"/>
                  </a:lnTo>
                  <a:lnTo>
                    <a:pt x="2419" y="69"/>
                  </a:lnTo>
                  <a:lnTo>
                    <a:pt x="2349" y="102"/>
                  </a:lnTo>
                  <a:lnTo>
                    <a:pt x="2277" y="132"/>
                  </a:lnTo>
                  <a:lnTo>
                    <a:pt x="2204" y="161"/>
                  </a:lnTo>
                  <a:lnTo>
                    <a:pt x="2130" y="188"/>
                  </a:lnTo>
                  <a:lnTo>
                    <a:pt x="2055" y="213"/>
                  </a:lnTo>
                  <a:lnTo>
                    <a:pt x="1978" y="237"/>
                  </a:lnTo>
                  <a:lnTo>
                    <a:pt x="1901" y="258"/>
                  </a:lnTo>
                  <a:lnTo>
                    <a:pt x="1824" y="279"/>
                  </a:lnTo>
                  <a:lnTo>
                    <a:pt x="1746" y="298"/>
                  </a:lnTo>
                  <a:lnTo>
                    <a:pt x="1668" y="315"/>
                  </a:lnTo>
                  <a:lnTo>
                    <a:pt x="1589" y="331"/>
                  </a:lnTo>
                  <a:lnTo>
                    <a:pt x="1510" y="346"/>
                  </a:lnTo>
                  <a:lnTo>
                    <a:pt x="1431" y="359"/>
                  </a:lnTo>
                  <a:lnTo>
                    <a:pt x="1353" y="370"/>
                  </a:lnTo>
                  <a:lnTo>
                    <a:pt x="1353"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39" name="Grafika 338" descr="Źródła czerpania informacji o sprawach dotyczących środowiska naturalnego.&#10;&#10;Grafika przedstawia książki: 3%.">
            <a:extLst>
              <a:ext uri="{FF2B5EF4-FFF2-40B4-BE49-F238E27FC236}">
                <a16:creationId xmlns:a16="http://schemas.microsoft.com/office/drawing/2014/main" id="{0A2310BA-3454-D0A5-F0EA-F6870DD91A5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690674" y="4883280"/>
            <a:ext cx="288000" cy="288000"/>
          </a:xfrm>
          <a:prstGeom prst="rect">
            <a:avLst/>
          </a:prstGeom>
        </p:spPr>
      </p:pic>
      <p:pic>
        <p:nvPicPr>
          <p:cNvPr id="340" name="Grafika 339" descr="Pudełko z wypełnieniem pełnym">
            <a:extLst>
              <a:ext uri="{FF2B5EF4-FFF2-40B4-BE49-F238E27FC236}">
                <a16:creationId xmlns:a16="http://schemas.microsoft.com/office/drawing/2014/main" id="{4F6F4263-FCD4-00EB-37D7-46BFD74E36C3}"/>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652520" y="4884518"/>
            <a:ext cx="288000" cy="288000"/>
          </a:xfrm>
          <a:prstGeom prst="rect">
            <a:avLst/>
          </a:prstGeom>
        </p:spPr>
      </p:pic>
    </p:spTree>
    <p:extLst>
      <p:ext uri="{BB962C8B-B14F-4D97-AF65-F5344CB8AC3E}">
        <p14:creationId xmlns:p14="http://schemas.microsoft.com/office/powerpoint/2010/main" val="21614055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Wykres 13" descr="Kto powinien dbać o kształtowanie postaw i zachowań ekologicznych społeczeństwa?&#10;&#10;Wykres kołowy przedstawiający szkołę: 40%.">
            <a:extLst>
              <a:ext uri="{FF2B5EF4-FFF2-40B4-BE49-F238E27FC236}">
                <a16:creationId xmlns:a16="http://schemas.microsoft.com/office/drawing/2014/main" id="{72EA0B41-131D-DAE1-B19D-8A7955E4FEF4}"/>
              </a:ext>
            </a:extLst>
          </p:cNvPr>
          <p:cNvGraphicFramePr/>
          <p:nvPr>
            <p:extLst>
              <p:ext uri="{D42A27DB-BD31-4B8C-83A1-F6EECF244321}">
                <p14:modId xmlns:p14="http://schemas.microsoft.com/office/powerpoint/2010/main" val="4089710406"/>
              </p:ext>
            </p:extLst>
          </p:nvPr>
        </p:nvGraphicFramePr>
        <p:xfrm>
          <a:off x="2245462" y="3759319"/>
          <a:ext cx="2623006" cy="1454904"/>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P7. Jak Pan(i) myśli, kto przede wszystkim powinien dbać o kształtowanie postaw i zachowań ekologicznych społeczeństwa? Proszę podać maksymalnie dwie najważniejsze Pana(i) zdaniem odpowiedzi.</a:t>
            </a:r>
          </a:p>
          <a:p>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54251" y="1541456"/>
              <a:ext cx="734255" cy="734255"/>
            </a:xfrm>
            <a:prstGeom prst="rect">
              <a:avLst/>
            </a:prstGeom>
          </p:spPr>
        </p:pic>
      </p:grpSp>
      <p:graphicFrame>
        <p:nvGraphicFramePr>
          <p:cNvPr id="4" name="Wykres 3" descr="Kto powinien dbać o kształtowanie postaw i zachowań ekologicznych społeczeństwa?&#10;&#10;Wykres kołowy przedstawiający władze centralne i rząd: 44%">
            <a:extLst>
              <a:ext uri="{FF2B5EF4-FFF2-40B4-BE49-F238E27FC236}">
                <a16:creationId xmlns:a16="http://schemas.microsoft.com/office/drawing/2014/main" id="{D48FEE68-16A4-4E19-B3F0-7F0C6491DE92}"/>
              </a:ext>
            </a:extLst>
          </p:cNvPr>
          <p:cNvGraphicFramePr/>
          <p:nvPr>
            <p:extLst>
              <p:ext uri="{D42A27DB-BD31-4B8C-83A1-F6EECF244321}">
                <p14:modId xmlns:p14="http://schemas.microsoft.com/office/powerpoint/2010/main" val="3608106120"/>
              </p:ext>
            </p:extLst>
          </p:nvPr>
        </p:nvGraphicFramePr>
        <p:xfrm>
          <a:off x="256259" y="1858630"/>
          <a:ext cx="2623006" cy="145490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Wykres 4" descr="Kto powinien dbać o kształtowanie postaw i zachowań ekologicznych społeczeństwa?&#10;&#10;Wykres kołowy przedstawiający szkołę: 40%.">
            <a:extLst>
              <a:ext uri="{FF2B5EF4-FFF2-40B4-BE49-F238E27FC236}">
                <a16:creationId xmlns:a16="http://schemas.microsoft.com/office/drawing/2014/main" id="{E907C613-A205-419F-BA2F-09988613EE62}"/>
              </a:ext>
            </a:extLst>
          </p:cNvPr>
          <p:cNvGraphicFramePr/>
          <p:nvPr>
            <p:extLst>
              <p:ext uri="{D42A27DB-BD31-4B8C-83A1-F6EECF244321}">
                <p14:modId xmlns:p14="http://schemas.microsoft.com/office/powerpoint/2010/main" val="506600408"/>
              </p:ext>
            </p:extLst>
          </p:nvPr>
        </p:nvGraphicFramePr>
        <p:xfrm>
          <a:off x="2245461" y="1863499"/>
          <a:ext cx="2623006" cy="145490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 name="Wykres 5" descr="Kto powinien dbać o kształtowanie postaw i zachowań ekologicznych społeczeństwa?&#10;&#10;Wykres kołowy przedstawiający każdego indywidualnie: 33%.">
            <a:extLst>
              <a:ext uri="{FF2B5EF4-FFF2-40B4-BE49-F238E27FC236}">
                <a16:creationId xmlns:a16="http://schemas.microsoft.com/office/drawing/2014/main" id="{65120674-C730-463E-8449-8862DB661E6E}"/>
              </a:ext>
            </a:extLst>
          </p:cNvPr>
          <p:cNvGraphicFramePr/>
          <p:nvPr>
            <p:extLst>
              <p:ext uri="{D42A27DB-BD31-4B8C-83A1-F6EECF244321}">
                <p14:modId xmlns:p14="http://schemas.microsoft.com/office/powerpoint/2010/main" val="38291595"/>
              </p:ext>
            </p:extLst>
          </p:nvPr>
        </p:nvGraphicFramePr>
        <p:xfrm>
          <a:off x="4449410" y="1851420"/>
          <a:ext cx="2623006" cy="1454904"/>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7" name="Wykres 6" descr="Kto powinien dbać o kształtowanie postaw i zachowań ekologicznych społeczeństwa?&#10;&#10;Wykres kołowy przedstawiający rodzinę: 29%.">
            <a:extLst>
              <a:ext uri="{FF2B5EF4-FFF2-40B4-BE49-F238E27FC236}">
                <a16:creationId xmlns:a16="http://schemas.microsoft.com/office/drawing/2014/main" id="{EC3B76CE-F17B-4809-A77A-2D16B2BD5B4A}"/>
              </a:ext>
            </a:extLst>
          </p:cNvPr>
          <p:cNvGraphicFramePr/>
          <p:nvPr>
            <p:extLst>
              <p:ext uri="{D42A27DB-BD31-4B8C-83A1-F6EECF244321}">
                <p14:modId xmlns:p14="http://schemas.microsoft.com/office/powerpoint/2010/main" val="1062819011"/>
              </p:ext>
            </p:extLst>
          </p:nvPr>
        </p:nvGraphicFramePr>
        <p:xfrm>
          <a:off x="6438612" y="1858630"/>
          <a:ext cx="2623006" cy="1454904"/>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0" name="Tabela 29">
            <a:extLst>
              <a:ext uri="{FF2B5EF4-FFF2-40B4-BE49-F238E27FC236}">
                <a16:creationId xmlns:a16="http://schemas.microsoft.com/office/drawing/2014/main" id="{BD17BE1C-B425-416B-B70A-F9915BC1C477}"/>
              </a:ext>
            </a:extLst>
          </p:cNvPr>
          <p:cNvGraphicFramePr>
            <a:graphicFrameLocks noGrp="1"/>
          </p:cNvGraphicFramePr>
          <p:nvPr>
            <p:extLst>
              <p:ext uri="{D42A27DB-BD31-4B8C-83A1-F6EECF244321}">
                <p14:modId xmlns:p14="http://schemas.microsoft.com/office/powerpoint/2010/main" val="4045823360"/>
              </p:ext>
            </p:extLst>
          </p:nvPr>
        </p:nvGraphicFramePr>
        <p:xfrm>
          <a:off x="542125" y="3094659"/>
          <a:ext cx="8211349" cy="370840"/>
        </p:xfrm>
        <a:graphic>
          <a:graphicData uri="http://schemas.openxmlformats.org/drawingml/2006/table">
            <a:tbl>
              <a:tblPr firstRow="1" bandRow="1">
                <a:tableStyleId>{5C22544A-7EE6-4342-B048-85BDC9FD1C3A}</a:tableStyleId>
              </a:tblPr>
              <a:tblGrid>
                <a:gridCol w="1762651">
                  <a:extLst>
                    <a:ext uri="{9D8B030D-6E8A-4147-A177-3AD203B41FA5}">
                      <a16:colId xmlns:a16="http://schemas.microsoft.com/office/drawing/2014/main" val="2938667892"/>
                    </a:ext>
                  </a:extLst>
                </a:gridCol>
                <a:gridCol w="2343024">
                  <a:extLst>
                    <a:ext uri="{9D8B030D-6E8A-4147-A177-3AD203B41FA5}">
                      <a16:colId xmlns:a16="http://schemas.microsoft.com/office/drawing/2014/main" val="411925587"/>
                    </a:ext>
                  </a:extLst>
                </a:gridCol>
                <a:gridCol w="1965654">
                  <a:extLst>
                    <a:ext uri="{9D8B030D-6E8A-4147-A177-3AD203B41FA5}">
                      <a16:colId xmlns:a16="http://schemas.microsoft.com/office/drawing/2014/main" val="3608420190"/>
                    </a:ext>
                  </a:extLst>
                </a:gridCol>
                <a:gridCol w="2140020">
                  <a:extLst>
                    <a:ext uri="{9D8B030D-6E8A-4147-A177-3AD203B41FA5}">
                      <a16:colId xmlns:a16="http://schemas.microsoft.com/office/drawing/2014/main" val="2823064476"/>
                    </a:ext>
                  </a:extLst>
                </a:gridCol>
              </a:tblGrid>
              <a:tr h="370840">
                <a:tc>
                  <a:txBody>
                    <a:bodyPr/>
                    <a:lstStyle/>
                    <a:p>
                      <a:pPr algn="ctr" fontAlgn="ctr"/>
                      <a:r>
                        <a:rPr lang="pl-PL" sz="1050" b="0" i="0" u="none" strike="noStrike" dirty="0">
                          <a:solidFill>
                            <a:schemeClr val="tx1"/>
                          </a:solidFill>
                          <a:effectLst/>
                          <a:latin typeface="Calibri" panose="020F0502020204030204" pitchFamily="34" charset="0"/>
                          <a:cs typeface="Calibri" panose="020F0502020204030204" pitchFamily="34" charset="0"/>
                        </a:rPr>
                        <a:t>każdy indywidualnie</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szkoła</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władze centralne, rząd</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rodzina</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42" name="Grupa 141">
            <a:extLst>
              <a:ext uri="{FF2B5EF4-FFF2-40B4-BE49-F238E27FC236}">
                <a16:creationId xmlns:a16="http://schemas.microsoft.com/office/drawing/2014/main" id="{7C213FEF-3A96-4959-A8CF-8B3D8858CBDC}"/>
              </a:ext>
            </a:extLst>
          </p:cNvPr>
          <p:cNvGrpSpPr/>
          <p:nvPr/>
        </p:nvGrpSpPr>
        <p:grpSpPr>
          <a:xfrm>
            <a:off x="5527098" y="2472144"/>
            <a:ext cx="309090" cy="257039"/>
            <a:chOff x="3748088" y="1628775"/>
            <a:chExt cx="695325" cy="669925"/>
          </a:xfrm>
          <a:solidFill>
            <a:srgbClr val="DEDEDE"/>
          </a:solidFill>
        </p:grpSpPr>
        <p:sp>
          <p:nvSpPr>
            <p:cNvPr id="143" name="Freeform 91">
              <a:extLst>
                <a:ext uri="{FF2B5EF4-FFF2-40B4-BE49-F238E27FC236}">
                  <a16:creationId xmlns:a16="http://schemas.microsoft.com/office/drawing/2014/main" id="{125690A3-C6EB-4147-AA4F-7E33C17FF4AD}"/>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92">
              <a:extLst>
                <a:ext uri="{FF2B5EF4-FFF2-40B4-BE49-F238E27FC236}">
                  <a16:creationId xmlns:a16="http://schemas.microsoft.com/office/drawing/2014/main" id="{99B99105-2B5B-4B54-9126-595B4EC6F20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93">
              <a:extLst>
                <a:ext uri="{FF2B5EF4-FFF2-40B4-BE49-F238E27FC236}">
                  <a16:creationId xmlns:a16="http://schemas.microsoft.com/office/drawing/2014/main" id="{8B90D3D7-47C4-49FE-B905-1F9C8F6E30E2}"/>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94">
              <a:extLst>
                <a:ext uri="{FF2B5EF4-FFF2-40B4-BE49-F238E27FC236}">
                  <a16:creationId xmlns:a16="http://schemas.microsoft.com/office/drawing/2014/main" id="{E1381C30-311E-47BE-BB8A-8A660FD6B0D5}"/>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5" name="Grafika 14" descr="Szkoła">
            <a:extLst>
              <a:ext uri="{FF2B5EF4-FFF2-40B4-BE49-F238E27FC236}">
                <a16:creationId xmlns:a16="http://schemas.microsoft.com/office/drawing/2014/main" id="{145DB31E-5255-49B8-A982-C7D1BCF438BF}"/>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270503" y="2403862"/>
            <a:ext cx="396000" cy="396000"/>
          </a:xfrm>
          <a:prstGeom prst="rect">
            <a:avLst/>
          </a:prstGeom>
        </p:spPr>
      </p:pic>
      <p:grpSp>
        <p:nvGrpSpPr>
          <p:cNvPr id="19" name="Grupa 18">
            <a:extLst>
              <a:ext uri="{FF2B5EF4-FFF2-40B4-BE49-F238E27FC236}">
                <a16:creationId xmlns:a16="http://schemas.microsoft.com/office/drawing/2014/main" id="{9AB87966-8459-49E0-BC06-770A498DB5E8}"/>
              </a:ext>
            </a:extLst>
          </p:cNvPr>
          <p:cNvGrpSpPr>
            <a:grpSpLocks noChangeAspect="1"/>
          </p:cNvGrpSpPr>
          <p:nvPr/>
        </p:nvGrpSpPr>
        <p:grpSpPr>
          <a:xfrm>
            <a:off x="1374635" y="2472144"/>
            <a:ext cx="182970" cy="252000"/>
            <a:chOff x="3735388" y="1552575"/>
            <a:chExt cx="433388" cy="596900"/>
          </a:xfrm>
        </p:grpSpPr>
        <p:sp>
          <p:nvSpPr>
            <p:cNvPr id="16" name="Freeform 22">
              <a:extLst>
                <a:ext uri="{FF2B5EF4-FFF2-40B4-BE49-F238E27FC236}">
                  <a16:creationId xmlns:a16="http://schemas.microsoft.com/office/drawing/2014/main" id="{A0BFC2D1-3EFC-4FBA-BC4B-D46AD2091C06}"/>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17" name="Freeform 23">
              <a:extLst>
                <a:ext uri="{FF2B5EF4-FFF2-40B4-BE49-F238E27FC236}">
                  <a16:creationId xmlns:a16="http://schemas.microsoft.com/office/drawing/2014/main" id="{4E409BB8-88C3-446D-AA6E-0DBB511522E4}"/>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9E266DCC-F70B-4922-9B7A-B4E46FBC2A0D}"/>
              </a:ext>
            </a:extLst>
          </p:cNvPr>
          <p:cNvGrpSpPr>
            <a:grpSpLocks noChangeAspect="1"/>
          </p:cNvGrpSpPr>
          <p:nvPr/>
        </p:nvGrpSpPr>
        <p:grpSpPr>
          <a:xfrm>
            <a:off x="7497924" y="2467534"/>
            <a:ext cx="335936" cy="288000"/>
            <a:chOff x="4371809" y="1763215"/>
            <a:chExt cx="700878" cy="600867"/>
          </a:xfrm>
          <a:solidFill>
            <a:srgbClr val="CDCDCD"/>
          </a:solidFill>
        </p:grpSpPr>
        <p:sp>
          <p:nvSpPr>
            <p:cNvPr id="37" name="Freeform 5">
              <a:extLst>
                <a:ext uri="{FF2B5EF4-FFF2-40B4-BE49-F238E27FC236}">
                  <a16:creationId xmlns:a16="http://schemas.microsoft.com/office/drawing/2014/main" id="{D86859AD-894D-4633-BB26-0E8E52E2F20F}"/>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6">
              <a:extLst>
                <a:ext uri="{FF2B5EF4-FFF2-40B4-BE49-F238E27FC236}">
                  <a16:creationId xmlns:a16="http://schemas.microsoft.com/office/drawing/2014/main" id="{887933E3-ABB8-4ED5-8590-EEC8C9D21CF6}"/>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9" name="Grupa 38">
            <a:extLst>
              <a:ext uri="{FF2B5EF4-FFF2-40B4-BE49-F238E27FC236}">
                <a16:creationId xmlns:a16="http://schemas.microsoft.com/office/drawing/2014/main" id="{58D51A55-C743-4E23-B074-ECCE38839173}"/>
              </a:ext>
            </a:extLst>
          </p:cNvPr>
          <p:cNvGrpSpPr>
            <a:grpSpLocks noChangeAspect="1"/>
          </p:cNvGrpSpPr>
          <p:nvPr/>
        </p:nvGrpSpPr>
        <p:grpSpPr>
          <a:xfrm>
            <a:off x="7552724" y="4376646"/>
            <a:ext cx="233890" cy="252000"/>
            <a:chOff x="6223214" y="3616221"/>
            <a:chExt cx="609668" cy="656873"/>
          </a:xfrm>
          <a:solidFill>
            <a:srgbClr val="CDCDCD"/>
          </a:solidFill>
        </p:grpSpPr>
        <p:sp>
          <p:nvSpPr>
            <p:cNvPr id="40" name="Freeform 48">
              <a:extLst>
                <a:ext uri="{FF2B5EF4-FFF2-40B4-BE49-F238E27FC236}">
                  <a16:creationId xmlns:a16="http://schemas.microsoft.com/office/drawing/2014/main" id="{8FD7414A-2834-47AB-8F8F-EBB15D619D34}"/>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49">
              <a:extLst>
                <a:ext uri="{FF2B5EF4-FFF2-40B4-BE49-F238E27FC236}">
                  <a16:creationId xmlns:a16="http://schemas.microsoft.com/office/drawing/2014/main" id="{A3587A39-217E-4114-A65F-74F319836DD2}"/>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Rectangle 50">
              <a:extLst>
                <a:ext uri="{FF2B5EF4-FFF2-40B4-BE49-F238E27FC236}">
                  <a16:creationId xmlns:a16="http://schemas.microsoft.com/office/drawing/2014/main" id="{B0FF325F-2C55-43DF-9928-5DC6F15015E5}"/>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3" name="Freeform 27">
            <a:extLst>
              <a:ext uri="{FF2B5EF4-FFF2-40B4-BE49-F238E27FC236}">
                <a16:creationId xmlns:a16="http://schemas.microsoft.com/office/drawing/2014/main" id="{14B06070-B18A-4C2E-9AE8-D7041A52396B}"/>
              </a:ext>
            </a:extLst>
          </p:cNvPr>
          <p:cNvSpPr>
            <a:spLocks noChangeAspect="1"/>
          </p:cNvSpPr>
          <p:nvPr/>
        </p:nvSpPr>
        <p:spPr bwMode="auto">
          <a:xfrm>
            <a:off x="1359857" y="4360755"/>
            <a:ext cx="218454" cy="324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70" name="Grupa 69">
            <a:extLst>
              <a:ext uri="{FF2B5EF4-FFF2-40B4-BE49-F238E27FC236}">
                <a16:creationId xmlns:a16="http://schemas.microsoft.com/office/drawing/2014/main" id="{D283C5CA-9579-4F9D-A4D0-3165864E251A}"/>
              </a:ext>
            </a:extLst>
          </p:cNvPr>
          <p:cNvGrpSpPr>
            <a:grpSpLocks noChangeAspect="1"/>
          </p:cNvGrpSpPr>
          <p:nvPr/>
        </p:nvGrpSpPr>
        <p:grpSpPr>
          <a:xfrm>
            <a:off x="5553867" y="4376646"/>
            <a:ext cx="310260" cy="288000"/>
            <a:chOff x="7212013" y="4583113"/>
            <a:chExt cx="708025" cy="657225"/>
          </a:xfrm>
          <a:solidFill>
            <a:srgbClr val="CDCDCD"/>
          </a:solidFill>
        </p:grpSpPr>
        <p:sp>
          <p:nvSpPr>
            <p:cNvPr id="71" name="Freeform 69">
              <a:extLst>
                <a:ext uri="{FF2B5EF4-FFF2-40B4-BE49-F238E27FC236}">
                  <a16:creationId xmlns:a16="http://schemas.microsoft.com/office/drawing/2014/main" id="{30C67600-0523-4F60-AE69-FCDFD734FA99}"/>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70">
              <a:extLst>
                <a:ext uri="{FF2B5EF4-FFF2-40B4-BE49-F238E27FC236}">
                  <a16:creationId xmlns:a16="http://schemas.microsoft.com/office/drawing/2014/main" id="{A21A4BE2-31E2-444C-BBE0-1D568A1E6BA3}"/>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71">
              <a:extLst>
                <a:ext uri="{FF2B5EF4-FFF2-40B4-BE49-F238E27FC236}">
                  <a16:creationId xmlns:a16="http://schemas.microsoft.com/office/drawing/2014/main" id="{368A660C-CFD4-4DA5-8241-86EA69850677}"/>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72">
              <a:extLst>
                <a:ext uri="{FF2B5EF4-FFF2-40B4-BE49-F238E27FC236}">
                  <a16:creationId xmlns:a16="http://schemas.microsoft.com/office/drawing/2014/main" id="{7E53F350-3634-49DB-9CBD-571D5A4E38C7}"/>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73">
              <a:extLst>
                <a:ext uri="{FF2B5EF4-FFF2-40B4-BE49-F238E27FC236}">
                  <a16:creationId xmlns:a16="http://schemas.microsoft.com/office/drawing/2014/main" id="{FF00949A-61BF-4265-A891-4D14353313EA}"/>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74">
              <a:extLst>
                <a:ext uri="{FF2B5EF4-FFF2-40B4-BE49-F238E27FC236}">
                  <a16:creationId xmlns:a16="http://schemas.microsoft.com/office/drawing/2014/main" id="{91753C56-58FD-4380-8B8C-723805FF074F}"/>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75">
              <a:extLst>
                <a:ext uri="{FF2B5EF4-FFF2-40B4-BE49-F238E27FC236}">
                  <a16:creationId xmlns:a16="http://schemas.microsoft.com/office/drawing/2014/main" id="{072B75E4-C553-4DCF-B691-6260F858672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76">
              <a:extLst>
                <a:ext uri="{FF2B5EF4-FFF2-40B4-BE49-F238E27FC236}">
                  <a16:creationId xmlns:a16="http://schemas.microsoft.com/office/drawing/2014/main" id="{4E228D0E-8742-4580-B20D-2E6C670AF480}"/>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77">
              <a:extLst>
                <a:ext uri="{FF2B5EF4-FFF2-40B4-BE49-F238E27FC236}">
                  <a16:creationId xmlns:a16="http://schemas.microsoft.com/office/drawing/2014/main" id="{F91679E8-F3BA-4833-A1EB-9D91EA6A339F}"/>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2" name="Wykres 11" descr="Kto powinien dbać o kształtowanie postaw i zachowań ekologicznych społeczeństwa?&#10;&#10;Wykres kołowy przedstawiający władze centralne i rząd: 44%">
            <a:extLst>
              <a:ext uri="{FF2B5EF4-FFF2-40B4-BE49-F238E27FC236}">
                <a16:creationId xmlns:a16="http://schemas.microsoft.com/office/drawing/2014/main" id="{32031C49-D5E7-3D20-151A-B8964BC3E7BE}"/>
              </a:ext>
            </a:extLst>
          </p:cNvPr>
          <p:cNvGraphicFramePr/>
          <p:nvPr>
            <p:extLst>
              <p:ext uri="{D42A27DB-BD31-4B8C-83A1-F6EECF244321}">
                <p14:modId xmlns:p14="http://schemas.microsoft.com/office/powerpoint/2010/main" val="1024040574"/>
              </p:ext>
            </p:extLst>
          </p:nvPr>
        </p:nvGraphicFramePr>
        <p:xfrm>
          <a:off x="233981" y="3754450"/>
          <a:ext cx="2645284" cy="145490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23" name="Wykres 22" descr="Kto powinien dbać o kształtowanie postaw i zachowań ekologicznych społeczeństwa?&#10;&#10;Wykres kołowy przedstawiający rodzinę: 29%.">
            <a:extLst>
              <a:ext uri="{FF2B5EF4-FFF2-40B4-BE49-F238E27FC236}">
                <a16:creationId xmlns:a16="http://schemas.microsoft.com/office/drawing/2014/main" id="{870DBD0C-5527-4BE3-DEE6-90B23D7699D5}"/>
              </a:ext>
            </a:extLst>
          </p:cNvPr>
          <p:cNvGraphicFramePr/>
          <p:nvPr>
            <p:extLst>
              <p:ext uri="{D42A27DB-BD31-4B8C-83A1-F6EECF244321}">
                <p14:modId xmlns:p14="http://schemas.microsoft.com/office/powerpoint/2010/main" val="3929329894"/>
              </p:ext>
            </p:extLst>
          </p:nvPr>
        </p:nvGraphicFramePr>
        <p:xfrm>
          <a:off x="6438612" y="3754450"/>
          <a:ext cx="2623006" cy="1454904"/>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25" name="Tabela 24">
            <a:extLst>
              <a:ext uri="{FF2B5EF4-FFF2-40B4-BE49-F238E27FC236}">
                <a16:creationId xmlns:a16="http://schemas.microsoft.com/office/drawing/2014/main" id="{129BEA5C-4271-AA88-1386-34655FFED489}"/>
              </a:ext>
            </a:extLst>
          </p:cNvPr>
          <p:cNvGraphicFramePr>
            <a:graphicFrameLocks noGrp="1"/>
          </p:cNvGraphicFramePr>
          <p:nvPr>
            <p:extLst>
              <p:ext uri="{D42A27DB-BD31-4B8C-83A1-F6EECF244321}">
                <p14:modId xmlns:p14="http://schemas.microsoft.com/office/powerpoint/2010/main" val="52654571"/>
              </p:ext>
            </p:extLst>
          </p:nvPr>
        </p:nvGraphicFramePr>
        <p:xfrm>
          <a:off x="542125" y="4990479"/>
          <a:ext cx="8211349" cy="370840"/>
        </p:xfrm>
        <a:graphic>
          <a:graphicData uri="http://schemas.openxmlformats.org/drawingml/2006/table">
            <a:tbl>
              <a:tblPr firstRow="1" bandRow="1">
                <a:tableStyleId>{5C22544A-7EE6-4342-B048-85BDC9FD1C3A}</a:tableStyleId>
              </a:tblPr>
              <a:tblGrid>
                <a:gridCol w="1762651">
                  <a:extLst>
                    <a:ext uri="{9D8B030D-6E8A-4147-A177-3AD203B41FA5}">
                      <a16:colId xmlns:a16="http://schemas.microsoft.com/office/drawing/2014/main" val="2938667892"/>
                    </a:ext>
                  </a:extLst>
                </a:gridCol>
                <a:gridCol w="2343024">
                  <a:extLst>
                    <a:ext uri="{9D8B030D-6E8A-4147-A177-3AD203B41FA5}">
                      <a16:colId xmlns:a16="http://schemas.microsoft.com/office/drawing/2014/main" val="411925587"/>
                    </a:ext>
                  </a:extLst>
                </a:gridCol>
                <a:gridCol w="1965654">
                  <a:extLst>
                    <a:ext uri="{9D8B030D-6E8A-4147-A177-3AD203B41FA5}">
                      <a16:colId xmlns:a16="http://schemas.microsoft.com/office/drawing/2014/main" val="3608420190"/>
                    </a:ext>
                  </a:extLst>
                </a:gridCol>
                <a:gridCol w="2140020">
                  <a:extLst>
                    <a:ext uri="{9D8B030D-6E8A-4147-A177-3AD203B41FA5}">
                      <a16:colId xmlns:a16="http://schemas.microsoft.com/office/drawing/2014/main" val="2823064476"/>
                    </a:ext>
                  </a:extLst>
                </a:gridCol>
              </a:tblGrid>
              <a:tr h="370840">
                <a:tc>
                  <a:txBody>
                    <a:bodyPr/>
                    <a:lstStyle/>
                    <a:p>
                      <a:pPr algn="ctr" fontAlgn="ctr"/>
                      <a:r>
                        <a:rPr lang="pl-PL" sz="1050" b="0" i="0" u="none" strike="noStrike" dirty="0">
                          <a:solidFill>
                            <a:schemeClr val="tx1"/>
                          </a:solidFill>
                          <a:effectLst/>
                          <a:latin typeface="Calibri" panose="020F0502020204030204" pitchFamily="34" charset="0"/>
                          <a:cs typeface="Calibri" panose="020F0502020204030204" pitchFamily="34" charset="0"/>
                        </a:rPr>
                        <a:t>władze samorządowe</a:t>
                      </a:r>
                      <a:br>
                        <a:rPr lang="pl-PL" sz="1050" b="0" i="0" u="none" strike="noStrike" dirty="0">
                          <a:solidFill>
                            <a:schemeClr val="tx1"/>
                          </a:solidFill>
                          <a:effectLst/>
                          <a:latin typeface="Calibri" panose="020F0502020204030204" pitchFamily="34" charset="0"/>
                          <a:cs typeface="Calibri" panose="020F0502020204030204" pitchFamily="34" charset="0"/>
                        </a:rPr>
                      </a:br>
                      <a:r>
                        <a:rPr lang="pl-PL" sz="1050" b="0" i="0" u="none" strike="noStrike" dirty="0">
                          <a:solidFill>
                            <a:schemeClr val="tx1"/>
                          </a:solidFill>
                          <a:effectLst/>
                          <a:latin typeface="Calibri" panose="020F0502020204030204" pitchFamily="34" charset="0"/>
                          <a:cs typeface="Calibri" panose="020F0502020204030204" pitchFamily="34" charset="0"/>
                        </a:rPr>
                        <a:t>i wojewódzkie</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media</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organizacje pozarządowe</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50" b="0" u="none" strike="noStrike" dirty="0">
                          <a:solidFill>
                            <a:schemeClr val="tx1"/>
                          </a:solidFill>
                          <a:effectLst/>
                          <a:latin typeface="Calibri" panose="020F0502020204030204" pitchFamily="34" charset="0"/>
                          <a:cs typeface="Calibri" panose="020F0502020204030204" pitchFamily="34" charset="0"/>
                        </a:rPr>
                        <a:t>wspólnoty mieszkaniowe/sąsiedzkie</a:t>
                      </a:r>
                      <a:endParaRPr lang="pl-PL" sz="1050" b="0" i="0" u="none" strike="noStrike" dirty="0">
                        <a:solidFill>
                          <a:schemeClr val="tx1"/>
                        </a:solidFill>
                        <a:effectLst/>
                        <a:latin typeface="Calibri" panose="020F0502020204030204" pitchFamily="34" charset="0"/>
                        <a:cs typeface="Calibri" panose="020F0502020204030204" pitchFamily="34" charset="0"/>
                      </a:endParaRP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27" name="Grupa 26">
            <a:extLst>
              <a:ext uri="{FF2B5EF4-FFF2-40B4-BE49-F238E27FC236}">
                <a16:creationId xmlns:a16="http://schemas.microsoft.com/office/drawing/2014/main" id="{2028DA93-B977-7618-4ED6-BE9FC71D74FD}"/>
              </a:ext>
            </a:extLst>
          </p:cNvPr>
          <p:cNvGrpSpPr>
            <a:grpSpLocks noChangeAspect="1"/>
          </p:cNvGrpSpPr>
          <p:nvPr/>
        </p:nvGrpSpPr>
        <p:grpSpPr>
          <a:xfrm>
            <a:off x="3318802" y="4412646"/>
            <a:ext cx="284842" cy="252000"/>
            <a:chOff x="5264150" y="3605213"/>
            <a:chExt cx="715963" cy="633413"/>
          </a:xfrm>
          <a:solidFill>
            <a:srgbClr val="CDCDCD"/>
          </a:solidFill>
        </p:grpSpPr>
        <p:sp>
          <p:nvSpPr>
            <p:cNvPr id="29" name="Freeform 37">
              <a:extLst>
                <a:ext uri="{FF2B5EF4-FFF2-40B4-BE49-F238E27FC236}">
                  <a16:creationId xmlns:a16="http://schemas.microsoft.com/office/drawing/2014/main" id="{2C41F281-FB8B-2370-BCA7-06A693662003}"/>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38">
              <a:extLst>
                <a:ext uri="{FF2B5EF4-FFF2-40B4-BE49-F238E27FC236}">
                  <a16:creationId xmlns:a16="http://schemas.microsoft.com/office/drawing/2014/main" id="{5B665B1B-656F-2C22-335F-9A75997C90CB}"/>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1" name="Wykres 20" descr="Kto powinien dbać o kształtowanie postaw i zachowań ekologicznych społeczeństwa?&#10;&#10;Wykres kołowy przedstawiający każdego indywidualnie: 33%.">
            <a:extLst>
              <a:ext uri="{FF2B5EF4-FFF2-40B4-BE49-F238E27FC236}">
                <a16:creationId xmlns:a16="http://schemas.microsoft.com/office/drawing/2014/main" id="{96ECD6EA-06DF-BB8A-C941-88B47F4B837C}"/>
              </a:ext>
            </a:extLst>
          </p:cNvPr>
          <p:cNvGraphicFramePr/>
          <p:nvPr>
            <p:extLst>
              <p:ext uri="{D42A27DB-BD31-4B8C-83A1-F6EECF244321}">
                <p14:modId xmlns:p14="http://schemas.microsoft.com/office/powerpoint/2010/main" val="3338228131"/>
              </p:ext>
            </p:extLst>
          </p:nvPr>
        </p:nvGraphicFramePr>
        <p:xfrm>
          <a:off x="4449410" y="3747240"/>
          <a:ext cx="2623006" cy="1454904"/>
        </p:xfrm>
        <a:graphic>
          <a:graphicData uri="http://schemas.openxmlformats.org/drawingml/2006/chart">
            <c:chart xmlns:c="http://schemas.openxmlformats.org/drawingml/2006/chart" xmlns:r="http://schemas.openxmlformats.org/officeDocument/2006/relationships" r:id="rId14"/>
          </a:graphicData>
        </a:graphic>
      </p:graphicFrame>
    </p:spTree>
    <p:extLst>
      <p:ext uri="{BB962C8B-B14F-4D97-AF65-F5344CB8AC3E}">
        <p14:creationId xmlns:p14="http://schemas.microsoft.com/office/powerpoint/2010/main" val="183196660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P7. Jak Pan(i) myśli, kto przede wszystkim powinien dbać o kształtowanie postaw i zachowań ekologicznych społeczeństwa? Proszę podać maksymalnie dwie najważniejsze Pana(i) zdaniem odpowiedzi.</a:t>
            </a:r>
          </a:p>
          <a:p>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a:t>
            </a:r>
          </a:p>
          <a:p>
            <a:endParaRPr lang="pl-PL"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graphicFrame>
        <p:nvGraphicFramePr>
          <p:cNvPr id="12" name="Wykres 11">
            <a:extLst>
              <a:ext uri="{FF2B5EF4-FFF2-40B4-BE49-F238E27FC236}">
                <a16:creationId xmlns:a16="http://schemas.microsoft.com/office/drawing/2014/main" id="{109A6D0A-7C8F-49AB-B8B2-35E7D8F851E8}"/>
              </a:ext>
            </a:extLst>
          </p:cNvPr>
          <p:cNvGraphicFramePr/>
          <p:nvPr>
            <p:extLst>
              <p:ext uri="{D42A27DB-BD31-4B8C-83A1-F6EECF244321}">
                <p14:modId xmlns:p14="http://schemas.microsoft.com/office/powerpoint/2010/main" val="362109847"/>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5"/>
          </a:graphicData>
        </a:graphic>
      </p:graphicFrame>
      <p:grpSp>
        <p:nvGrpSpPr>
          <p:cNvPr id="16" name="Grupa 15">
            <a:extLst>
              <a:ext uri="{FF2B5EF4-FFF2-40B4-BE49-F238E27FC236}">
                <a16:creationId xmlns:a16="http://schemas.microsoft.com/office/drawing/2014/main" id="{A1748951-BB71-476C-9610-86C64A94548A}"/>
              </a:ext>
            </a:extLst>
          </p:cNvPr>
          <p:cNvGrpSpPr>
            <a:grpSpLocks noChangeAspect="1"/>
          </p:cNvGrpSpPr>
          <p:nvPr/>
        </p:nvGrpSpPr>
        <p:grpSpPr>
          <a:xfrm>
            <a:off x="2879536" y="4509487"/>
            <a:ext cx="259741" cy="216000"/>
            <a:chOff x="3748088" y="1628775"/>
            <a:chExt cx="695325" cy="669925"/>
          </a:xfrm>
          <a:solidFill>
            <a:srgbClr val="DEDEDE"/>
          </a:solidFill>
        </p:grpSpPr>
        <p:sp>
          <p:nvSpPr>
            <p:cNvPr id="17" name="Freeform 91">
              <a:extLst>
                <a:ext uri="{FF2B5EF4-FFF2-40B4-BE49-F238E27FC236}">
                  <a16:creationId xmlns:a16="http://schemas.microsoft.com/office/drawing/2014/main" id="{AB310E3B-F4B4-4C61-B63F-B3407A20E4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92">
              <a:extLst>
                <a:ext uri="{FF2B5EF4-FFF2-40B4-BE49-F238E27FC236}">
                  <a16:creationId xmlns:a16="http://schemas.microsoft.com/office/drawing/2014/main" id="{9C351683-97D7-425F-8A9B-76A0A2CC0FEA}"/>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93">
              <a:extLst>
                <a:ext uri="{FF2B5EF4-FFF2-40B4-BE49-F238E27FC236}">
                  <a16:creationId xmlns:a16="http://schemas.microsoft.com/office/drawing/2014/main" id="{F46B4C98-847E-485F-B59F-F31AC6EF04B0}"/>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94">
              <a:extLst>
                <a:ext uri="{FF2B5EF4-FFF2-40B4-BE49-F238E27FC236}">
                  <a16:creationId xmlns:a16="http://schemas.microsoft.com/office/drawing/2014/main" id="{71376F24-74F0-440E-B3D5-B3A929568109}"/>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1" name="Grafika 20" descr="Szkoła">
            <a:extLst>
              <a:ext uri="{FF2B5EF4-FFF2-40B4-BE49-F238E27FC236}">
                <a16:creationId xmlns:a16="http://schemas.microsoft.com/office/drawing/2014/main" id="{10C2B7C5-D624-4314-96A1-18449B124014}"/>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751749" y="4414870"/>
            <a:ext cx="360000" cy="360000"/>
          </a:xfrm>
          <a:prstGeom prst="rect">
            <a:avLst/>
          </a:prstGeom>
        </p:spPr>
      </p:pic>
      <p:grpSp>
        <p:nvGrpSpPr>
          <p:cNvPr id="22" name="Grupa 21">
            <a:extLst>
              <a:ext uri="{FF2B5EF4-FFF2-40B4-BE49-F238E27FC236}">
                <a16:creationId xmlns:a16="http://schemas.microsoft.com/office/drawing/2014/main" id="{E705BC38-C500-4D32-B696-C63641497238}"/>
              </a:ext>
            </a:extLst>
          </p:cNvPr>
          <p:cNvGrpSpPr>
            <a:grpSpLocks noChangeAspect="1"/>
          </p:cNvGrpSpPr>
          <p:nvPr/>
        </p:nvGrpSpPr>
        <p:grpSpPr>
          <a:xfrm>
            <a:off x="781923" y="4508159"/>
            <a:ext cx="156831" cy="216000"/>
            <a:chOff x="3735388" y="1552575"/>
            <a:chExt cx="433388" cy="596900"/>
          </a:xfrm>
        </p:grpSpPr>
        <p:sp>
          <p:nvSpPr>
            <p:cNvPr id="23" name="Freeform 22">
              <a:extLst>
                <a:ext uri="{FF2B5EF4-FFF2-40B4-BE49-F238E27FC236}">
                  <a16:creationId xmlns:a16="http://schemas.microsoft.com/office/drawing/2014/main" id="{BAA98D23-1514-4496-AB49-CA5AAF0AE1FE}"/>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24" name="Freeform 23">
              <a:extLst>
                <a:ext uri="{FF2B5EF4-FFF2-40B4-BE49-F238E27FC236}">
                  <a16:creationId xmlns:a16="http://schemas.microsoft.com/office/drawing/2014/main" id="{9332872C-D9EA-4420-A9B7-C0E500D3EB3D}"/>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25" name="Grupa 24">
            <a:extLst>
              <a:ext uri="{FF2B5EF4-FFF2-40B4-BE49-F238E27FC236}">
                <a16:creationId xmlns:a16="http://schemas.microsoft.com/office/drawing/2014/main" id="{04DC3DB9-1399-4A7F-B894-62AC61987E9C}"/>
              </a:ext>
            </a:extLst>
          </p:cNvPr>
          <p:cNvGrpSpPr>
            <a:grpSpLocks noChangeAspect="1"/>
          </p:cNvGrpSpPr>
          <p:nvPr/>
        </p:nvGrpSpPr>
        <p:grpSpPr>
          <a:xfrm>
            <a:off x="3896495" y="4509487"/>
            <a:ext cx="251952" cy="216000"/>
            <a:chOff x="4371809" y="1763215"/>
            <a:chExt cx="700878" cy="600867"/>
          </a:xfrm>
          <a:solidFill>
            <a:srgbClr val="CDCDCD"/>
          </a:solidFill>
        </p:grpSpPr>
        <p:sp>
          <p:nvSpPr>
            <p:cNvPr id="26" name="Freeform 5">
              <a:extLst>
                <a:ext uri="{FF2B5EF4-FFF2-40B4-BE49-F238E27FC236}">
                  <a16:creationId xmlns:a16="http://schemas.microsoft.com/office/drawing/2014/main" id="{1236EEF3-5B21-4C4A-90BD-CE42F1D07082}"/>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6">
              <a:extLst>
                <a:ext uri="{FF2B5EF4-FFF2-40B4-BE49-F238E27FC236}">
                  <a16:creationId xmlns:a16="http://schemas.microsoft.com/office/drawing/2014/main" id="{26C6B6E1-45BE-444D-BCD4-B7D0E79AEF9A}"/>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8" name="Freeform 27">
            <a:extLst>
              <a:ext uri="{FF2B5EF4-FFF2-40B4-BE49-F238E27FC236}">
                <a16:creationId xmlns:a16="http://schemas.microsoft.com/office/drawing/2014/main" id="{A18D76A4-3167-4447-9408-AF50FA44D8CB}"/>
              </a:ext>
            </a:extLst>
          </p:cNvPr>
          <p:cNvSpPr>
            <a:spLocks noChangeAspect="1"/>
          </p:cNvSpPr>
          <p:nvPr/>
        </p:nvSpPr>
        <p:spPr bwMode="auto">
          <a:xfrm>
            <a:off x="4983567" y="4452555"/>
            <a:ext cx="169908" cy="252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9" name="Grupa 28">
            <a:extLst>
              <a:ext uri="{FF2B5EF4-FFF2-40B4-BE49-F238E27FC236}">
                <a16:creationId xmlns:a16="http://schemas.microsoft.com/office/drawing/2014/main" id="{0345A363-334A-4925-A25A-BCEAEDF1E197}"/>
              </a:ext>
            </a:extLst>
          </p:cNvPr>
          <p:cNvGrpSpPr>
            <a:grpSpLocks noChangeAspect="1"/>
          </p:cNvGrpSpPr>
          <p:nvPr/>
        </p:nvGrpSpPr>
        <p:grpSpPr>
          <a:xfrm>
            <a:off x="8083232" y="4462852"/>
            <a:ext cx="200477" cy="216000"/>
            <a:chOff x="6223214" y="3616221"/>
            <a:chExt cx="609668" cy="656873"/>
          </a:xfrm>
          <a:solidFill>
            <a:srgbClr val="CDCDCD"/>
          </a:solidFill>
        </p:grpSpPr>
        <p:sp>
          <p:nvSpPr>
            <p:cNvPr id="30" name="Freeform 48">
              <a:extLst>
                <a:ext uri="{FF2B5EF4-FFF2-40B4-BE49-F238E27FC236}">
                  <a16:creationId xmlns:a16="http://schemas.microsoft.com/office/drawing/2014/main" id="{F496209C-4619-43AF-9238-51A892FF8042}"/>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9">
              <a:extLst>
                <a:ext uri="{FF2B5EF4-FFF2-40B4-BE49-F238E27FC236}">
                  <a16:creationId xmlns:a16="http://schemas.microsoft.com/office/drawing/2014/main" id="{1DABDAEC-8774-4D02-9ECF-A23C39045BF5}"/>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Rectangle 50">
              <a:extLst>
                <a:ext uri="{FF2B5EF4-FFF2-40B4-BE49-F238E27FC236}">
                  <a16:creationId xmlns:a16="http://schemas.microsoft.com/office/drawing/2014/main" id="{8123122E-4C08-4808-AA25-43A2920D2F84}"/>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32">
            <a:extLst>
              <a:ext uri="{FF2B5EF4-FFF2-40B4-BE49-F238E27FC236}">
                <a16:creationId xmlns:a16="http://schemas.microsoft.com/office/drawing/2014/main" id="{3FE7E038-9B37-443B-9588-54D3DDAE1F91}"/>
              </a:ext>
            </a:extLst>
          </p:cNvPr>
          <p:cNvGrpSpPr>
            <a:grpSpLocks noChangeAspect="1"/>
          </p:cNvGrpSpPr>
          <p:nvPr/>
        </p:nvGrpSpPr>
        <p:grpSpPr>
          <a:xfrm>
            <a:off x="6006771" y="4465649"/>
            <a:ext cx="244150" cy="216000"/>
            <a:chOff x="5264150" y="3605213"/>
            <a:chExt cx="715963" cy="633413"/>
          </a:xfrm>
          <a:solidFill>
            <a:srgbClr val="CDCDCD"/>
          </a:solidFill>
        </p:grpSpPr>
        <p:sp>
          <p:nvSpPr>
            <p:cNvPr id="34" name="Freeform 37">
              <a:extLst>
                <a:ext uri="{FF2B5EF4-FFF2-40B4-BE49-F238E27FC236}">
                  <a16:creationId xmlns:a16="http://schemas.microsoft.com/office/drawing/2014/main" id="{06D97A2E-2F40-4E52-887B-FB40692A6311}"/>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38">
              <a:extLst>
                <a:ext uri="{FF2B5EF4-FFF2-40B4-BE49-F238E27FC236}">
                  <a16:creationId xmlns:a16="http://schemas.microsoft.com/office/drawing/2014/main" id="{9F9008DD-A7D2-4C2D-9166-C958E92BAB36}"/>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6" name="Grupa 45">
            <a:extLst>
              <a:ext uri="{FF2B5EF4-FFF2-40B4-BE49-F238E27FC236}">
                <a16:creationId xmlns:a16="http://schemas.microsoft.com/office/drawing/2014/main" id="{9C40403A-FEC4-4A6D-B747-E6F56C1E1EE3}"/>
              </a:ext>
            </a:extLst>
          </p:cNvPr>
          <p:cNvGrpSpPr>
            <a:grpSpLocks noChangeAspect="1"/>
          </p:cNvGrpSpPr>
          <p:nvPr/>
        </p:nvGrpSpPr>
        <p:grpSpPr>
          <a:xfrm>
            <a:off x="7017062" y="4472192"/>
            <a:ext cx="232695" cy="216000"/>
            <a:chOff x="7212013" y="4583113"/>
            <a:chExt cx="708025" cy="657225"/>
          </a:xfrm>
          <a:solidFill>
            <a:srgbClr val="CDCDCD"/>
          </a:solidFill>
        </p:grpSpPr>
        <p:sp>
          <p:nvSpPr>
            <p:cNvPr id="47" name="Freeform 69">
              <a:extLst>
                <a:ext uri="{FF2B5EF4-FFF2-40B4-BE49-F238E27FC236}">
                  <a16:creationId xmlns:a16="http://schemas.microsoft.com/office/drawing/2014/main" id="{107F5E53-A9D1-4781-974A-D58A1A69FEAF}"/>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70">
              <a:extLst>
                <a:ext uri="{FF2B5EF4-FFF2-40B4-BE49-F238E27FC236}">
                  <a16:creationId xmlns:a16="http://schemas.microsoft.com/office/drawing/2014/main" id="{54FAC064-6F57-4F73-8B05-0613148D0AEA}"/>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71">
              <a:extLst>
                <a:ext uri="{FF2B5EF4-FFF2-40B4-BE49-F238E27FC236}">
                  <a16:creationId xmlns:a16="http://schemas.microsoft.com/office/drawing/2014/main" id="{9E0837F1-9210-4BBA-AAA4-871479C1D873}"/>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72">
              <a:extLst>
                <a:ext uri="{FF2B5EF4-FFF2-40B4-BE49-F238E27FC236}">
                  <a16:creationId xmlns:a16="http://schemas.microsoft.com/office/drawing/2014/main" id="{0F6DEA07-0321-44F4-8EC2-B494462C78C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73">
              <a:extLst>
                <a:ext uri="{FF2B5EF4-FFF2-40B4-BE49-F238E27FC236}">
                  <a16:creationId xmlns:a16="http://schemas.microsoft.com/office/drawing/2014/main" id="{35D8066A-DB80-43EE-B9AA-B493D756228B}"/>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74">
              <a:extLst>
                <a:ext uri="{FF2B5EF4-FFF2-40B4-BE49-F238E27FC236}">
                  <a16:creationId xmlns:a16="http://schemas.microsoft.com/office/drawing/2014/main" id="{887E8FFD-77C3-49BA-B00E-788C23F5A05B}"/>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75">
              <a:extLst>
                <a:ext uri="{FF2B5EF4-FFF2-40B4-BE49-F238E27FC236}">
                  <a16:creationId xmlns:a16="http://schemas.microsoft.com/office/drawing/2014/main" id="{E03D5E44-9FA9-4C73-9B05-D062DF6822F8}"/>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76">
              <a:extLst>
                <a:ext uri="{FF2B5EF4-FFF2-40B4-BE49-F238E27FC236}">
                  <a16:creationId xmlns:a16="http://schemas.microsoft.com/office/drawing/2014/main" id="{BB194971-26E5-413B-8FDD-E3D32ED611D7}"/>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77">
              <a:extLst>
                <a:ext uri="{FF2B5EF4-FFF2-40B4-BE49-F238E27FC236}">
                  <a16:creationId xmlns:a16="http://schemas.microsoft.com/office/drawing/2014/main" id="{80F6B6E4-A64D-4F7B-8DF6-082EBFCD4BAE}"/>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4" name="Symbol zastępczy tekstu 7">
            <a:extLst>
              <a:ext uri="{FF2B5EF4-FFF2-40B4-BE49-F238E27FC236}">
                <a16:creationId xmlns:a16="http://schemas.microsoft.com/office/drawing/2014/main" id="{23F8AF50-E97D-4CE5-BA71-76B7C020001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6" name="Tabela 5">
            <a:extLst>
              <a:ext uri="{FF2B5EF4-FFF2-40B4-BE49-F238E27FC236}">
                <a16:creationId xmlns:a16="http://schemas.microsoft.com/office/drawing/2014/main" id="{66FE6F57-7C6C-1869-D4B2-69517B1FFB0F}"/>
              </a:ext>
            </a:extLst>
          </p:cNvPr>
          <p:cNvGraphicFramePr>
            <a:graphicFrameLocks noGrp="1"/>
          </p:cNvGraphicFramePr>
          <p:nvPr>
            <p:extLst>
              <p:ext uri="{D42A27DB-BD31-4B8C-83A1-F6EECF244321}">
                <p14:modId xmlns:p14="http://schemas.microsoft.com/office/powerpoint/2010/main" val="1345722376"/>
              </p:ext>
            </p:extLst>
          </p:nvPr>
        </p:nvGraphicFramePr>
        <p:xfrm>
          <a:off x="333051" y="4834870"/>
          <a:ext cx="8410648" cy="593467"/>
        </p:xfrm>
        <a:graphic>
          <a:graphicData uri="http://schemas.openxmlformats.org/drawingml/2006/table">
            <a:tbl>
              <a:tblPr firstRow="1" bandRow="1">
                <a:tableStyleId>{5C22544A-7EE6-4342-B048-85BDC9FD1C3A}</a:tableStyleId>
              </a:tblPr>
              <a:tblGrid>
                <a:gridCol w="1051331">
                  <a:extLst>
                    <a:ext uri="{9D8B030D-6E8A-4147-A177-3AD203B41FA5}">
                      <a16:colId xmlns:a16="http://schemas.microsoft.com/office/drawing/2014/main" val="1573727634"/>
                    </a:ext>
                  </a:extLst>
                </a:gridCol>
                <a:gridCol w="1051331">
                  <a:extLst>
                    <a:ext uri="{9D8B030D-6E8A-4147-A177-3AD203B41FA5}">
                      <a16:colId xmlns:a16="http://schemas.microsoft.com/office/drawing/2014/main" val="1442353255"/>
                    </a:ext>
                  </a:extLst>
                </a:gridCol>
                <a:gridCol w="1051331">
                  <a:extLst>
                    <a:ext uri="{9D8B030D-6E8A-4147-A177-3AD203B41FA5}">
                      <a16:colId xmlns:a16="http://schemas.microsoft.com/office/drawing/2014/main" val="279228112"/>
                    </a:ext>
                  </a:extLst>
                </a:gridCol>
                <a:gridCol w="1051331">
                  <a:extLst>
                    <a:ext uri="{9D8B030D-6E8A-4147-A177-3AD203B41FA5}">
                      <a16:colId xmlns:a16="http://schemas.microsoft.com/office/drawing/2014/main" val="678437236"/>
                    </a:ext>
                  </a:extLst>
                </a:gridCol>
                <a:gridCol w="1051331">
                  <a:extLst>
                    <a:ext uri="{9D8B030D-6E8A-4147-A177-3AD203B41FA5}">
                      <a16:colId xmlns:a16="http://schemas.microsoft.com/office/drawing/2014/main" val="2807506238"/>
                    </a:ext>
                  </a:extLst>
                </a:gridCol>
                <a:gridCol w="1051331">
                  <a:extLst>
                    <a:ext uri="{9D8B030D-6E8A-4147-A177-3AD203B41FA5}">
                      <a16:colId xmlns:a16="http://schemas.microsoft.com/office/drawing/2014/main" val="4048480360"/>
                    </a:ext>
                  </a:extLst>
                </a:gridCol>
                <a:gridCol w="1051331">
                  <a:extLst>
                    <a:ext uri="{9D8B030D-6E8A-4147-A177-3AD203B41FA5}">
                      <a16:colId xmlns:a16="http://schemas.microsoft.com/office/drawing/2014/main" val="1682807159"/>
                    </a:ext>
                  </a:extLst>
                </a:gridCol>
                <a:gridCol w="1051331">
                  <a:extLst>
                    <a:ext uri="{9D8B030D-6E8A-4147-A177-3AD203B41FA5}">
                      <a16:colId xmlns:a16="http://schemas.microsoft.com/office/drawing/2014/main" val="717162456"/>
                    </a:ext>
                  </a:extLst>
                </a:gridCol>
              </a:tblGrid>
              <a:tr h="593467">
                <a:tc>
                  <a:txBody>
                    <a:bodyPr/>
                    <a:lstStyle/>
                    <a:p>
                      <a:pPr algn="ctr" fontAlgn="b"/>
                      <a:r>
                        <a:rPr lang="en-GB" sz="1000" b="0" i="0" u="none" strike="noStrike" dirty="0" err="1">
                          <a:solidFill>
                            <a:srgbClr val="000000"/>
                          </a:solidFill>
                          <a:effectLst/>
                          <a:latin typeface="Calibri" panose="020F0502020204030204" pitchFamily="34" charset="0"/>
                        </a:rPr>
                        <a:t>każdy</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indywidualnie</a:t>
                      </a:r>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szkoła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władze centralne</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rodzina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władze samorządowe i wojewódzkie</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media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organizacje pozarządowe</a:t>
                      </a: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wspólnoty mieszkaniowe / sąsiedzkie</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spTree>
    <p:extLst>
      <p:ext uri="{BB962C8B-B14F-4D97-AF65-F5344CB8AC3E}">
        <p14:creationId xmlns:p14="http://schemas.microsoft.com/office/powerpoint/2010/main" val="306434595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dirty="0">
                <a:latin typeface="+mn-lt"/>
              </a:rPr>
              <a:t>Kształtowanie postaw i zachowań</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P7. Jak Pan(i) myśli, kto przede wszystkim powinien dbać o kształtowanie postaw i zachowań ekologicznych społeczeństwa? Proszę podać maksymalnie dwie najważniejsze Pana(i) zdaniem odpowiedzi.</a:t>
            </a:r>
          </a:p>
          <a:p>
            <a:r>
              <a:rPr lang="pl-PL" sz="800" i="1" dirty="0">
                <a:solidFill>
                  <a:schemeClr val="bg1">
                    <a:lumMod val="75000"/>
                  </a:schemeClr>
                </a:solidFill>
              </a:rPr>
              <a:t>Pytanie wielokrotnego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Środowisko naturalne i jego ochrona</a:t>
            </a:r>
          </a:p>
          <a:p>
            <a:endParaRPr lang="pl-PL"/>
          </a:p>
        </p:txBody>
      </p:sp>
      <p:grpSp>
        <p:nvGrpSpPr>
          <p:cNvPr id="9" name="Grupa 8">
            <a:extLst>
              <a:ext uri="{FF2B5EF4-FFF2-40B4-BE49-F238E27FC236}">
                <a16:creationId xmlns:a16="http://schemas.microsoft.com/office/drawing/2014/main" id="{1DE199BF-086F-48DF-A596-7CF53F56F476}"/>
              </a:ext>
            </a:extLst>
          </p:cNvPr>
          <p:cNvGrpSpPr/>
          <p:nvPr/>
        </p:nvGrpSpPr>
        <p:grpSpPr>
          <a:xfrm>
            <a:off x="256569" y="186558"/>
            <a:ext cx="351010" cy="426759"/>
            <a:chOff x="3635896" y="1196752"/>
            <a:chExt cx="1170966" cy="1423665"/>
          </a:xfrm>
        </p:grpSpPr>
        <p:sp>
          <p:nvSpPr>
            <p:cNvPr id="10" name="Freeform 8">
              <a:extLst>
                <a:ext uri="{FF2B5EF4-FFF2-40B4-BE49-F238E27FC236}">
                  <a16:creationId xmlns:a16="http://schemas.microsoft.com/office/drawing/2014/main" id="{2195AEAC-96A9-4857-8E58-08D8D4D996E7}"/>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1" name="Grafika 10" descr="Drzewo liściaste">
              <a:extLst>
                <a:ext uri="{FF2B5EF4-FFF2-40B4-BE49-F238E27FC236}">
                  <a16:creationId xmlns:a16="http://schemas.microsoft.com/office/drawing/2014/main" id="{185FD71E-FB62-4C88-A214-835F457345C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4251" y="1541456"/>
              <a:ext cx="734255" cy="734255"/>
            </a:xfrm>
            <a:prstGeom prst="rect">
              <a:avLst/>
            </a:prstGeom>
          </p:spPr>
        </p:pic>
      </p:grpSp>
      <p:sp>
        <p:nvSpPr>
          <p:cNvPr id="4" name="Symbol zastępczy tekstu 7">
            <a:extLst>
              <a:ext uri="{FF2B5EF4-FFF2-40B4-BE49-F238E27FC236}">
                <a16:creationId xmlns:a16="http://schemas.microsoft.com/office/drawing/2014/main" id="{23F8AF50-E97D-4CE5-BA71-76B7C020001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grpSp>
        <p:nvGrpSpPr>
          <p:cNvPr id="65" name="Grafika 6" descr="Czapka ukończenia szkoły">
            <a:extLst>
              <a:ext uri="{FF2B5EF4-FFF2-40B4-BE49-F238E27FC236}">
                <a16:creationId xmlns:a16="http://schemas.microsoft.com/office/drawing/2014/main" id="{EDDA18D5-67D5-46EA-A13C-803450E03526}"/>
              </a:ext>
            </a:extLst>
          </p:cNvPr>
          <p:cNvGrpSpPr/>
          <p:nvPr/>
        </p:nvGrpSpPr>
        <p:grpSpPr>
          <a:xfrm>
            <a:off x="7587020" y="1458257"/>
            <a:ext cx="914400" cy="914400"/>
            <a:chOff x="4114800" y="2971800"/>
            <a:chExt cx="914400" cy="914400"/>
          </a:xfrm>
        </p:grpSpPr>
        <p:sp>
          <p:nvSpPr>
            <p:cNvPr id="66" name="Dowolny kształt: kształt 65">
              <a:extLst>
                <a:ext uri="{FF2B5EF4-FFF2-40B4-BE49-F238E27FC236}">
                  <a16:creationId xmlns:a16="http://schemas.microsoft.com/office/drawing/2014/main" id="{9CFF9D10-E5F4-479F-BC09-006D89F69F9A}"/>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67" name="Dowolny kształt: kształt 66">
              <a:extLst>
                <a:ext uri="{FF2B5EF4-FFF2-40B4-BE49-F238E27FC236}">
                  <a16:creationId xmlns:a16="http://schemas.microsoft.com/office/drawing/2014/main" id="{9E8FF2D6-F60A-4487-B089-523DB15C52C5}"/>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grpSp>
        <p:nvGrpSpPr>
          <p:cNvPr id="42" name="Grupa 41">
            <a:extLst>
              <a:ext uri="{FF2B5EF4-FFF2-40B4-BE49-F238E27FC236}">
                <a16:creationId xmlns:a16="http://schemas.microsoft.com/office/drawing/2014/main" id="{CF1C5CA8-BEF8-611E-E7CC-0198DA9E879A}"/>
              </a:ext>
            </a:extLst>
          </p:cNvPr>
          <p:cNvGrpSpPr>
            <a:grpSpLocks noChangeAspect="1"/>
          </p:cNvGrpSpPr>
          <p:nvPr/>
        </p:nvGrpSpPr>
        <p:grpSpPr>
          <a:xfrm>
            <a:off x="2879536" y="4509487"/>
            <a:ext cx="259741" cy="216000"/>
            <a:chOff x="3748088" y="1628775"/>
            <a:chExt cx="695325" cy="669925"/>
          </a:xfrm>
          <a:solidFill>
            <a:srgbClr val="DEDEDE"/>
          </a:solidFill>
        </p:grpSpPr>
        <p:sp>
          <p:nvSpPr>
            <p:cNvPr id="43" name="Freeform 91">
              <a:extLst>
                <a:ext uri="{FF2B5EF4-FFF2-40B4-BE49-F238E27FC236}">
                  <a16:creationId xmlns:a16="http://schemas.microsoft.com/office/drawing/2014/main" id="{78236EFB-59CB-895A-2AD9-4A1CF97D28BF}"/>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92">
              <a:extLst>
                <a:ext uri="{FF2B5EF4-FFF2-40B4-BE49-F238E27FC236}">
                  <a16:creationId xmlns:a16="http://schemas.microsoft.com/office/drawing/2014/main" id="{75F02C90-95CC-79D4-2CB7-C78490D23FE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93">
              <a:extLst>
                <a:ext uri="{FF2B5EF4-FFF2-40B4-BE49-F238E27FC236}">
                  <a16:creationId xmlns:a16="http://schemas.microsoft.com/office/drawing/2014/main" id="{EA962719-A2CE-D13E-C62B-67ECF6C8CE57}"/>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94">
              <a:extLst>
                <a:ext uri="{FF2B5EF4-FFF2-40B4-BE49-F238E27FC236}">
                  <a16:creationId xmlns:a16="http://schemas.microsoft.com/office/drawing/2014/main" id="{FD306677-C086-3827-5103-B44094A43DCB}"/>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9" name="Grafika 68" descr="Szkoła">
            <a:extLst>
              <a:ext uri="{FF2B5EF4-FFF2-40B4-BE49-F238E27FC236}">
                <a16:creationId xmlns:a16="http://schemas.microsoft.com/office/drawing/2014/main" id="{FE7C57C0-BBE7-7BAA-05B2-A6A887F415E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751749" y="4414870"/>
            <a:ext cx="360000" cy="360000"/>
          </a:xfrm>
          <a:prstGeom prst="rect">
            <a:avLst/>
          </a:prstGeom>
        </p:spPr>
      </p:pic>
      <p:grpSp>
        <p:nvGrpSpPr>
          <p:cNvPr id="70" name="Grupa 69">
            <a:extLst>
              <a:ext uri="{FF2B5EF4-FFF2-40B4-BE49-F238E27FC236}">
                <a16:creationId xmlns:a16="http://schemas.microsoft.com/office/drawing/2014/main" id="{2EF27D1C-C382-B172-BFAD-0A997E9B873C}"/>
              </a:ext>
            </a:extLst>
          </p:cNvPr>
          <p:cNvGrpSpPr>
            <a:grpSpLocks noChangeAspect="1"/>
          </p:cNvGrpSpPr>
          <p:nvPr/>
        </p:nvGrpSpPr>
        <p:grpSpPr>
          <a:xfrm>
            <a:off x="781923" y="4508159"/>
            <a:ext cx="156831" cy="216000"/>
            <a:chOff x="3735388" y="1552575"/>
            <a:chExt cx="433388" cy="596900"/>
          </a:xfrm>
        </p:grpSpPr>
        <p:sp>
          <p:nvSpPr>
            <p:cNvPr id="71" name="Freeform 22">
              <a:extLst>
                <a:ext uri="{FF2B5EF4-FFF2-40B4-BE49-F238E27FC236}">
                  <a16:creationId xmlns:a16="http://schemas.microsoft.com/office/drawing/2014/main" id="{16A3FAB5-2DDE-01CE-60C6-81AA951F075B}"/>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72" name="Freeform 23">
              <a:extLst>
                <a:ext uri="{FF2B5EF4-FFF2-40B4-BE49-F238E27FC236}">
                  <a16:creationId xmlns:a16="http://schemas.microsoft.com/office/drawing/2014/main" id="{A9D590AD-C726-68E5-D741-2E16D180A634}"/>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73" name="Grupa 72">
            <a:extLst>
              <a:ext uri="{FF2B5EF4-FFF2-40B4-BE49-F238E27FC236}">
                <a16:creationId xmlns:a16="http://schemas.microsoft.com/office/drawing/2014/main" id="{F843A05C-F821-F38D-2C9E-F41459B01762}"/>
              </a:ext>
            </a:extLst>
          </p:cNvPr>
          <p:cNvGrpSpPr>
            <a:grpSpLocks noChangeAspect="1"/>
          </p:cNvGrpSpPr>
          <p:nvPr/>
        </p:nvGrpSpPr>
        <p:grpSpPr>
          <a:xfrm>
            <a:off x="3896495" y="4509487"/>
            <a:ext cx="251952" cy="216000"/>
            <a:chOff x="4371809" y="1763215"/>
            <a:chExt cx="700878" cy="600867"/>
          </a:xfrm>
          <a:solidFill>
            <a:srgbClr val="CDCDCD"/>
          </a:solidFill>
        </p:grpSpPr>
        <p:sp>
          <p:nvSpPr>
            <p:cNvPr id="74" name="Freeform 5">
              <a:extLst>
                <a:ext uri="{FF2B5EF4-FFF2-40B4-BE49-F238E27FC236}">
                  <a16:creationId xmlns:a16="http://schemas.microsoft.com/office/drawing/2014/main" id="{6217E162-2BF5-90EA-B546-4BF0C8A8815E}"/>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6">
              <a:extLst>
                <a:ext uri="{FF2B5EF4-FFF2-40B4-BE49-F238E27FC236}">
                  <a16:creationId xmlns:a16="http://schemas.microsoft.com/office/drawing/2014/main" id="{F311C988-9927-EF5C-1910-EF2194B2640B}"/>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6" name="Freeform 27">
            <a:extLst>
              <a:ext uri="{FF2B5EF4-FFF2-40B4-BE49-F238E27FC236}">
                <a16:creationId xmlns:a16="http://schemas.microsoft.com/office/drawing/2014/main" id="{F9DF7BE6-7968-0B09-DBE4-D1DEBBCEE662}"/>
              </a:ext>
            </a:extLst>
          </p:cNvPr>
          <p:cNvSpPr>
            <a:spLocks noChangeAspect="1"/>
          </p:cNvSpPr>
          <p:nvPr/>
        </p:nvSpPr>
        <p:spPr bwMode="auto">
          <a:xfrm>
            <a:off x="4983567" y="4452555"/>
            <a:ext cx="169908" cy="252000"/>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77" name="Grupa 76">
            <a:extLst>
              <a:ext uri="{FF2B5EF4-FFF2-40B4-BE49-F238E27FC236}">
                <a16:creationId xmlns:a16="http://schemas.microsoft.com/office/drawing/2014/main" id="{EF4E3AE4-1191-5016-5493-7AAA94E34B15}"/>
              </a:ext>
            </a:extLst>
          </p:cNvPr>
          <p:cNvGrpSpPr>
            <a:grpSpLocks noChangeAspect="1"/>
          </p:cNvGrpSpPr>
          <p:nvPr/>
        </p:nvGrpSpPr>
        <p:grpSpPr>
          <a:xfrm>
            <a:off x="8083232" y="4462852"/>
            <a:ext cx="200477" cy="216000"/>
            <a:chOff x="6223214" y="3616221"/>
            <a:chExt cx="609668" cy="656873"/>
          </a:xfrm>
          <a:solidFill>
            <a:srgbClr val="CDCDCD"/>
          </a:solidFill>
        </p:grpSpPr>
        <p:sp>
          <p:nvSpPr>
            <p:cNvPr id="78" name="Freeform 48">
              <a:extLst>
                <a:ext uri="{FF2B5EF4-FFF2-40B4-BE49-F238E27FC236}">
                  <a16:creationId xmlns:a16="http://schemas.microsoft.com/office/drawing/2014/main" id="{BA641EFA-9FD8-B3DC-6F71-2345088A7445}"/>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49">
              <a:extLst>
                <a:ext uri="{FF2B5EF4-FFF2-40B4-BE49-F238E27FC236}">
                  <a16:creationId xmlns:a16="http://schemas.microsoft.com/office/drawing/2014/main" id="{F74F091A-20D9-31A7-52B8-82E7156D2685}"/>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Rectangle 50">
              <a:extLst>
                <a:ext uri="{FF2B5EF4-FFF2-40B4-BE49-F238E27FC236}">
                  <a16:creationId xmlns:a16="http://schemas.microsoft.com/office/drawing/2014/main" id="{4C0001B4-963A-6CAB-50EF-96578B89A84E}"/>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1" name="Grupa 80">
            <a:extLst>
              <a:ext uri="{FF2B5EF4-FFF2-40B4-BE49-F238E27FC236}">
                <a16:creationId xmlns:a16="http://schemas.microsoft.com/office/drawing/2014/main" id="{0A95D593-5EE3-FD6F-35E2-C3126C859E7E}"/>
              </a:ext>
            </a:extLst>
          </p:cNvPr>
          <p:cNvGrpSpPr>
            <a:grpSpLocks noChangeAspect="1"/>
          </p:cNvGrpSpPr>
          <p:nvPr/>
        </p:nvGrpSpPr>
        <p:grpSpPr>
          <a:xfrm>
            <a:off x="6006771" y="4465649"/>
            <a:ext cx="244150" cy="216000"/>
            <a:chOff x="5264150" y="3605213"/>
            <a:chExt cx="715963" cy="633413"/>
          </a:xfrm>
          <a:solidFill>
            <a:srgbClr val="CDCDCD"/>
          </a:solidFill>
        </p:grpSpPr>
        <p:sp>
          <p:nvSpPr>
            <p:cNvPr id="82" name="Freeform 37">
              <a:extLst>
                <a:ext uri="{FF2B5EF4-FFF2-40B4-BE49-F238E27FC236}">
                  <a16:creationId xmlns:a16="http://schemas.microsoft.com/office/drawing/2014/main" id="{AEED82AC-5B01-05CA-E7B4-5330E048E20D}"/>
                </a:ext>
              </a:extLst>
            </p:cNvPr>
            <p:cNvSpPr>
              <a:spLocks noEditPoints="1"/>
            </p:cNvSpPr>
            <p:nvPr/>
          </p:nvSpPr>
          <p:spPr bwMode="auto">
            <a:xfrm>
              <a:off x="5492750" y="3697288"/>
              <a:ext cx="258763" cy="268288"/>
            </a:xfrm>
            <a:custGeom>
              <a:avLst/>
              <a:gdLst>
                <a:gd name="T0" fmla="*/ 660 w 1141"/>
                <a:gd name="T1" fmla="*/ 156 h 1181"/>
                <a:gd name="T2" fmla="*/ 587 w 1141"/>
                <a:gd name="T3" fmla="*/ 191 h 1181"/>
                <a:gd name="T4" fmla="*/ 520 w 1141"/>
                <a:gd name="T5" fmla="*/ 163 h 1181"/>
                <a:gd name="T6" fmla="*/ 491 w 1141"/>
                <a:gd name="T7" fmla="*/ 96 h 1181"/>
                <a:gd name="T8" fmla="*/ 526 w 1141"/>
                <a:gd name="T9" fmla="*/ 22 h 1181"/>
                <a:gd name="T10" fmla="*/ 596 w 1141"/>
                <a:gd name="T11" fmla="*/ 1 h 1181"/>
                <a:gd name="T12" fmla="*/ 666 w 1141"/>
                <a:gd name="T13" fmla="*/ 42 h 1181"/>
                <a:gd name="T14" fmla="*/ 402 w 1141"/>
                <a:gd name="T15" fmla="*/ 122 h 1181"/>
                <a:gd name="T16" fmla="*/ 408 w 1141"/>
                <a:gd name="T17" fmla="*/ 195 h 1181"/>
                <a:gd name="T18" fmla="*/ 364 w 1141"/>
                <a:gd name="T19" fmla="*/ 243 h 1181"/>
                <a:gd name="T20" fmla="*/ 291 w 1141"/>
                <a:gd name="T21" fmla="*/ 242 h 1181"/>
                <a:gd name="T22" fmla="*/ 247 w 1141"/>
                <a:gd name="T23" fmla="*/ 192 h 1181"/>
                <a:gd name="T24" fmla="*/ 255 w 1141"/>
                <a:gd name="T25" fmla="*/ 120 h 1181"/>
                <a:gd name="T26" fmla="*/ 309 w 1141"/>
                <a:gd name="T27" fmla="*/ 81 h 1181"/>
                <a:gd name="T28" fmla="*/ 379 w 1141"/>
                <a:gd name="T29" fmla="*/ 97 h 1181"/>
                <a:gd name="T30" fmla="*/ 190 w 1141"/>
                <a:gd name="T31" fmla="*/ 297 h 1181"/>
                <a:gd name="T32" fmla="*/ 215 w 1141"/>
                <a:gd name="T33" fmla="*/ 357 h 1181"/>
                <a:gd name="T34" fmla="*/ 191 w 1141"/>
                <a:gd name="T35" fmla="*/ 412 h 1181"/>
                <a:gd name="T36" fmla="*/ 129 w 1141"/>
                <a:gd name="T37" fmla="*/ 431 h 1181"/>
                <a:gd name="T38" fmla="*/ 77 w 1141"/>
                <a:gd name="T39" fmla="*/ 402 h 1181"/>
                <a:gd name="T40" fmla="*/ 64 w 1141"/>
                <a:gd name="T41" fmla="*/ 338 h 1181"/>
                <a:gd name="T42" fmla="*/ 98 w 1141"/>
                <a:gd name="T43" fmla="*/ 289 h 1181"/>
                <a:gd name="T44" fmla="*/ 163 w 1141"/>
                <a:gd name="T45" fmla="*/ 282 h 1181"/>
                <a:gd name="T46" fmla="*/ 97 w 1141"/>
                <a:gd name="T47" fmla="*/ 550 h 1181"/>
                <a:gd name="T48" fmla="*/ 139 w 1141"/>
                <a:gd name="T49" fmla="*/ 614 h 1181"/>
                <a:gd name="T50" fmla="*/ 90 w 1141"/>
                <a:gd name="T51" fmla="*/ 680 h 1181"/>
                <a:gd name="T52" fmla="*/ 21 w 1141"/>
                <a:gd name="T53" fmla="*/ 663 h 1181"/>
                <a:gd name="T54" fmla="*/ 1 w 1141"/>
                <a:gd name="T55" fmla="*/ 600 h 1181"/>
                <a:gd name="T56" fmla="*/ 63 w 1141"/>
                <a:gd name="T57" fmla="*/ 544 h 1181"/>
                <a:gd name="T58" fmla="*/ 166 w 1141"/>
                <a:gd name="T59" fmla="*/ 816 h 1181"/>
                <a:gd name="T60" fmla="*/ 195 w 1141"/>
                <a:gd name="T61" fmla="*/ 900 h 1181"/>
                <a:gd name="T62" fmla="*/ 112 w 1141"/>
                <a:gd name="T63" fmla="*/ 928 h 1181"/>
                <a:gd name="T64" fmla="*/ 83 w 1141"/>
                <a:gd name="T65" fmla="*/ 845 h 1181"/>
                <a:gd name="T66" fmla="*/ 303 w 1141"/>
                <a:gd name="T67" fmla="*/ 1011 h 1181"/>
                <a:gd name="T68" fmla="*/ 378 w 1141"/>
                <a:gd name="T69" fmla="*/ 1036 h 1181"/>
                <a:gd name="T70" fmla="*/ 353 w 1141"/>
                <a:gd name="T71" fmla="*/ 1112 h 1181"/>
                <a:gd name="T72" fmla="*/ 278 w 1141"/>
                <a:gd name="T73" fmla="*/ 1087 h 1181"/>
                <a:gd name="T74" fmla="*/ 537 w 1141"/>
                <a:gd name="T75" fmla="*/ 1121 h 1181"/>
                <a:gd name="T76" fmla="*/ 597 w 1141"/>
                <a:gd name="T77" fmla="*/ 1081 h 1181"/>
                <a:gd name="T78" fmla="*/ 636 w 1141"/>
                <a:gd name="T79" fmla="*/ 1141 h 1181"/>
                <a:gd name="T80" fmla="*/ 577 w 1141"/>
                <a:gd name="T81" fmla="*/ 1180 h 1181"/>
                <a:gd name="T82" fmla="*/ 806 w 1141"/>
                <a:gd name="T83" fmla="*/ 1084 h 1181"/>
                <a:gd name="T84" fmla="*/ 823 w 1141"/>
                <a:gd name="T85" fmla="*/ 1022 h 1181"/>
                <a:gd name="T86" fmla="*/ 884 w 1141"/>
                <a:gd name="T87" fmla="*/ 1039 h 1181"/>
                <a:gd name="T88" fmla="*/ 868 w 1141"/>
                <a:gd name="T89" fmla="*/ 1101 h 1181"/>
                <a:gd name="T90" fmla="*/ 806 w 1141"/>
                <a:gd name="T91" fmla="*/ 1084 h 1181"/>
                <a:gd name="T92" fmla="*/ 994 w 1141"/>
                <a:gd name="T93" fmla="*/ 867 h 1181"/>
                <a:gd name="T94" fmla="*/ 1040 w 1141"/>
                <a:gd name="T95" fmla="*/ 831 h 1181"/>
                <a:gd name="T96" fmla="*/ 1076 w 1141"/>
                <a:gd name="T97" fmla="*/ 877 h 1181"/>
                <a:gd name="T98" fmla="*/ 1030 w 1141"/>
                <a:gd name="T99" fmla="*/ 913 h 1181"/>
                <a:gd name="T100" fmla="*/ 1078 w 1141"/>
                <a:gd name="T101" fmla="*/ 640 h 1181"/>
                <a:gd name="T102" fmla="*/ 1078 w 1141"/>
                <a:gd name="T103" fmla="*/ 587 h 1181"/>
                <a:gd name="T104" fmla="*/ 1130 w 1141"/>
                <a:gd name="T105" fmla="*/ 587 h 1181"/>
                <a:gd name="T106" fmla="*/ 1130 w 1141"/>
                <a:gd name="T107" fmla="*/ 640 h 1181"/>
                <a:gd name="T108" fmla="*/ 1039 w 1141"/>
                <a:gd name="T109" fmla="*/ 388 h 1181"/>
                <a:gd name="T110" fmla="*/ 1002 w 1141"/>
                <a:gd name="T111" fmla="*/ 358 h 1181"/>
                <a:gd name="T112" fmla="*/ 1031 w 1141"/>
                <a:gd name="T113" fmla="*/ 322 h 1181"/>
                <a:gd name="T114" fmla="*/ 1068 w 1141"/>
                <a:gd name="T115" fmla="*/ 350 h 1181"/>
                <a:gd name="T116" fmla="*/ 872 w 1141"/>
                <a:gd name="T117" fmla="*/ 180 h 1181"/>
                <a:gd name="T118" fmla="*/ 831 w 1141"/>
                <a:gd name="T119" fmla="*/ 191 h 1181"/>
                <a:gd name="T120" fmla="*/ 819 w 1141"/>
                <a:gd name="T121" fmla="*/ 151 h 1181"/>
                <a:gd name="T122" fmla="*/ 860 w 1141"/>
                <a:gd name="T123" fmla="*/ 139 h 1181"/>
                <a:gd name="T124" fmla="*/ 872 w 1141"/>
                <a:gd name="T125" fmla="*/ 18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81">
                  <a:moveTo>
                    <a:pt x="681" y="96"/>
                  </a:moveTo>
                  <a:lnTo>
                    <a:pt x="681" y="96"/>
                  </a:lnTo>
                  <a:lnTo>
                    <a:pt x="681" y="105"/>
                  </a:lnTo>
                  <a:lnTo>
                    <a:pt x="680" y="115"/>
                  </a:lnTo>
                  <a:lnTo>
                    <a:pt x="678" y="125"/>
                  </a:lnTo>
                  <a:lnTo>
                    <a:pt x="675" y="133"/>
                  </a:lnTo>
                  <a:lnTo>
                    <a:pt x="670" y="142"/>
                  </a:lnTo>
                  <a:lnTo>
                    <a:pt x="666" y="148"/>
                  </a:lnTo>
                  <a:lnTo>
                    <a:pt x="660" y="156"/>
                  </a:lnTo>
                  <a:lnTo>
                    <a:pt x="654" y="163"/>
                  </a:lnTo>
                  <a:lnTo>
                    <a:pt x="647" y="169"/>
                  </a:lnTo>
                  <a:lnTo>
                    <a:pt x="640" y="175"/>
                  </a:lnTo>
                  <a:lnTo>
                    <a:pt x="632" y="179"/>
                  </a:lnTo>
                  <a:lnTo>
                    <a:pt x="623" y="184"/>
                  </a:lnTo>
                  <a:lnTo>
                    <a:pt x="615" y="187"/>
                  </a:lnTo>
                  <a:lnTo>
                    <a:pt x="606" y="190"/>
                  </a:lnTo>
                  <a:lnTo>
                    <a:pt x="596" y="191"/>
                  </a:lnTo>
                  <a:lnTo>
                    <a:pt x="587" y="191"/>
                  </a:lnTo>
                  <a:lnTo>
                    <a:pt x="587" y="191"/>
                  </a:lnTo>
                  <a:lnTo>
                    <a:pt x="577" y="191"/>
                  </a:lnTo>
                  <a:lnTo>
                    <a:pt x="568" y="190"/>
                  </a:lnTo>
                  <a:lnTo>
                    <a:pt x="558" y="187"/>
                  </a:lnTo>
                  <a:lnTo>
                    <a:pt x="549" y="184"/>
                  </a:lnTo>
                  <a:lnTo>
                    <a:pt x="541" y="179"/>
                  </a:lnTo>
                  <a:lnTo>
                    <a:pt x="533" y="175"/>
                  </a:lnTo>
                  <a:lnTo>
                    <a:pt x="526" y="169"/>
                  </a:lnTo>
                  <a:lnTo>
                    <a:pt x="520" y="163"/>
                  </a:lnTo>
                  <a:lnTo>
                    <a:pt x="513" y="156"/>
                  </a:lnTo>
                  <a:lnTo>
                    <a:pt x="508" y="148"/>
                  </a:lnTo>
                  <a:lnTo>
                    <a:pt x="503" y="142"/>
                  </a:lnTo>
                  <a:lnTo>
                    <a:pt x="499" y="133"/>
                  </a:lnTo>
                  <a:lnTo>
                    <a:pt x="496" y="125"/>
                  </a:lnTo>
                  <a:lnTo>
                    <a:pt x="493" y="115"/>
                  </a:lnTo>
                  <a:lnTo>
                    <a:pt x="492" y="105"/>
                  </a:lnTo>
                  <a:lnTo>
                    <a:pt x="491" y="96"/>
                  </a:lnTo>
                  <a:lnTo>
                    <a:pt x="491" y="96"/>
                  </a:lnTo>
                  <a:lnTo>
                    <a:pt x="492" y="86"/>
                  </a:lnTo>
                  <a:lnTo>
                    <a:pt x="493" y="77"/>
                  </a:lnTo>
                  <a:lnTo>
                    <a:pt x="496" y="68"/>
                  </a:lnTo>
                  <a:lnTo>
                    <a:pt x="499" y="58"/>
                  </a:lnTo>
                  <a:lnTo>
                    <a:pt x="503" y="50"/>
                  </a:lnTo>
                  <a:lnTo>
                    <a:pt x="508" y="42"/>
                  </a:lnTo>
                  <a:lnTo>
                    <a:pt x="513" y="36"/>
                  </a:lnTo>
                  <a:lnTo>
                    <a:pt x="520" y="29"/>
                  </a:lnTo>
                  <a:lnTo>
                    <a:pt x="526" y="22"/>
                  </a:lnTo>
                  <a:lnTo>
                    <a:pt x="533" y="17"/>
                  </a:lnTo>
                  <a:lnTo>
                    <a:pt x="541" y="12"/>
                  </a:lnTo>
                  <a:lnTo>
                    <a:pt x="549" y="8"/>
                  </a:lnTo>
                  <a:lnTo>
                    <a:pt x="558" y="5"/>
                  </a:lnTo>
                  <a:lnTo>
                    <a:pt x="568" y="3"/>
                  </a:lnTo>
                  <a:lnTo>
                    <a:pt x="577" y="1"/>
                  </a:lnTo>
                  <a:lnTo>
                    <a:pt x="587" y="0"/>
                  </a:lnTo>
                  <a:lnTo>
                    <a:pt x="587" y="0"/>
                  </a:lnTo>
                  <a:lnTo>
                    <a:pt x="596" y="1"/>
                  </a:lnTo>
                  <a:lnTo>
                    <a:pt x="606" y="3"/>
                  </a:lnTo>
                  <a:lnTo>
                    <a:pt x="615" y="5"/>
                  </a:lnTo>
                  <a:lnTo>
                    <a:pt x="623" y="8"/>
                  </a:lnTo>
                  <a:lnTo>
                    <a:pt x="632" y="12"/>
                  </a:lnTo>
                  <a:lnTo>
                    <a:pt x="640" y="17"/>
                  </a:lnTo>
                  <a:lnTo>
                    <a:pt x="647" y="22"/>
                  </a:lnTo>
                  <a:lnTo>
                    <a:pt x="654" y="29"/>
                  </a:lnTo>
                  <a:lnTo>
                    <a:pt x="660" y="36"/>
                  </a:lnTo>
                  <a:lnTo>
                    <a:pt x="666" y="42"/>
                  </a:lnTo>
                  <a:lnTo>
                    <a:pt x="670" y="50"/>
                  </a:lnTo>
                  <a:lnTo>
                    <a:pt x="675" y="58"/>
                  </a:lnTo>
                  <a:lnTo>
                    <a:pt x="678" y="68"/>
                  </a:lnTo>
                  <a:lnTo>
                    <a:pt x="680" y="77"/>
                  </a:lnTo>
                  <a:lnTo>
                    <a:pt x="681" y="86"/>
                  </a:lnTo>
                  <a:lnTo>
                    <a:pt x="681" y="96"/>
                  </a:lnTo>
                  <a:lnTo>
                    <a:pt x="681" y="96"/>
                  </a:lnTo>
                  <a:close/>
                  <a:moveTo>
                    <a:pt x="402" y="122"/>
                  </a:moveTo>
                  <a:lnTo>
                    <a:pt x="402" y="122"/>
                  </a:lnTo>
                  <a:lnTo>
                    <a:pt x="407" y="130"/>
                  </a:lnTo>
                  <a:lnTo>
                    <a:pt x="409" y="138"/>
                  </a:lnTo>
                  <a:lnTo>
                    <a:pt x="411" y="146"/>
                  </a:lnTo>
                  <a:lnTo>
                    <a:pt x="414" y="154"/>
                  </a:lnTo>
                  <a:lnTo>
                    <a:pt x="414" y="163"/>
                  </a:lnTo>
                  <a:lnTo>
                    <a:pt x="414" y="171"/>
                  </a:lnTo>
                  <a:lnTo>
                    <a:pt x="413" y="179"/>
                  </a:lnTo>
                  <a:lnTo>
                    <a:pt x="411" y="187"/>
                  </a:lnTo>
                  <a:lnTo>
                    <a:pt x="408" y="195"/>
                  </a:lnTo>
                  <a:lnTo>
                    <a:pt x="405" y="203"/>
                  </a:lnTo>
                  <a:lnTo>
                    <a:pt x="401" y="210"/>
                  </a:lnTo>
                  <a:lnTo>
                    <a:pt x="397" y="217"/>
                  </a:lnTo>
                  <a:lnTo>
                    <a:pt x="391" y="224"/>
                  </a:lnTo>
                  <a:lnTo>
                    <a:pt x="385" y="229"/>
                  </a:lnTo>
                  <a:lnTo>
                    <a:pt x="378" y="235"/>
                  </a:lnTo>
                  <a:lnTo>
                    <a:pt x="372" y="240"/>
                  </a:lnTo>
                  <a:lnTo>
                    <a:pt x="372" y="240"/>
                  </a:lnTo>
                  <a:lnTo>
                    <a:pt x="364" y="243"/>
                  </a:lnTo>
                  <a:lnTo>
                    <a:pt x="356" y="247"/>
                  </a:lnTo>
                  <a:lnTo>
                    <a:pt x="346" y="249"/>
                  </a:lnTo>
                  <a:lnTo>
                    <a:pt x="338" y="250"/>
                  </a:lnTo>
                  <a:lnTo>
                    <a:pt x="330" y="251"/>
                  </a:lnTo>
                  <a:lnTo>
                    <a:pt x="323" y="251"/>
                  </a:lnTo>
                  <a:lnTo>
                    <a:pt x="315" y="250"/>
                  </a:lnTo>
                  <a:lnTo>
                    <a:pt x="305" y="248"/>
                  </a:lnTo>
                  <a:lnTo>
                    <a:pt x="299" y="245"/>
                  </a:lnTo>
                  <a:lnTo>
                    <a:pt x="291" y="242"/>
                  </a:lnTo>
                  <a:lnTo>
                    <a:pt x="284" y="239"/>
                  </a:lnTo>
                  <a:lnTo>
                    <a:pt x="277" y="234"/>
                  </a:lnTo>
                  <a:lnTo>
                    <a:pt x="270" y="228"/>
                  </a:lnTo>
                  <a:lnTo>
                    <a:pt x="264" y="223"/>
                  </a:lnTo>
                  <a:lnTo>
                    <a:pt x="259" y="216"/>
                  </a:lnTo>
                  <a:lnTo>
                    <a:pt x="254" y="208"/>
                  </a:lnTo>
                  <a:lnTo>
                    <a:pt x="254" y="208"/>
                  </a:lnTo>
                  <a:lnTo>
                    <a:pt x="250" y="200"/>
                  </a:lnTo>
                  <a:lnTo>
                    <a:pt x="247" y="192"/>
                  </a:lnTo>
                  <a:lnTo>
                    <a:pt x="245" y="184"/>
                  </a:lnTo>
                  <a:lnTo>
                    <a:pt x="243" y="176"/>
                  </a:lnTo>
                  <a:lnTo>
                    <a:pt x="243" y="168"/>
                  </a:lnTo>
                  <a:lnTo>
                    <a:pt x="243" y="159"/>
                  </a:lnTo>
                  <a:lnTo>
                    <a:pt x="244" y="151"/>
                  </a:lnTo>
                  <a:lnTo>
                    <a:pt x="245" y="143"/>
                  </a:lnTo>
                  <a:lnTo>
                    <a:pt x="248" y="135"/>
                  </a:lnTo>
                  <a:lnTo>
                    <a:pt x="251" y="128"/>
                  </a:lnTo>
                  <a:lnTo>
                    <a:pt x="255" y="120"/>
                  </a:lnTo>
                  <a:lnTo>
                    <a:pt x="260" y="113"/>
                  </a:lnTo>
                  <a:lnTo>
                    <a:pt x="266" y="107"/>
                  </a:lnTo>
                  <a:lnTo>
                    <a:pt x="271" y="101"/>
                  </a:lnTo>
                  <a:lnTo>
                    <a:pt x="278" y="96"/>
                  </a:lnTo>
                  <a:lnTo>
                    <a:pt x="285" y="92"/>
                  </a:lnTo>
                  <a:lnTo>
                    <a:pt x="285" y="92"/>
                  </a:lnTo>
                  <a:lnTo>
                    <a:pt x="293" y="87"/>
                  </a:lnTo>
                  <a:lnTo>
                    <a:pt x="301" y="84"/>
                  </a:lnTo>
                  <a:lnTo>
                    <a:pt x="309" y="81"/>
                  </a:lnTo>
                  <a:lnTo>
                    <a:pt x="318" y="80"/>
                  </a:lnTo>
                  <a:lnTo>
                    <a:pt x="326" y="80"/>
                  </a:lnTo>
                  <a:lnTo>
                    <a:pt x="334" y="80"/>
                  </a:lnTo>
                  <a:lnTo>
                    <a:pt x="342" y="81"/>
                  </a:lnTo>
                  <a:lnTo>
                    <a:pt x="350" y="82"/>
                  </a:lnTo>
                  <a:lnTo>
                    <a:pt x="358" y="85"/>
                  </a:lnTo>
                  <a:lnTo>
                    <a:pt x="366" y="88"/>
                  </a:lnTo>
                  <a:lnTo>
                    <a:pt x="373" y="93"/>
                  </a:lnTo>
                  <a:lnTo>
                    <a:pt x="379" y="97"/>
                  </a:lnTo>
                  <a:lnTo>
                    <a:pt x="386" y="102"/>
                  </a:lnTo>
                  <a:lnTo>
                    <a:pt x="392" y="109"/>
                  </a:lnTo>
                  <a:lnTo>
                    <a:pt x="398" y="115"/>
                  </a:lnTo>
                  <a:lnTo>
                    <a:pt x="402" y="122"/>
                  </a:lnTo>
                  <a:lnTo>
                    <a:pt x="402" y="122"/>
                  </a:lnTo>
                  <a:close/>
                  <a:moveTo>
                    <a:pt x="178" y="288"/>
                  </a:moveTo>
                  <a:lnTo>
                    <a:pt x="178" y="288"/>
                  </a:lnTo>
                  <a:lnTo>
                    <a:pt x="183" y="292"/>
                  </a:lnTo>
                  <a:lnTo>
                    <a:pt x="190" y="297"/>
                  </a:lnTo>
                  <a:lnTo>
                    <a:pt x="195" y="302"/>
                  </a:lnTo>
                  <a:lnTo>
                    <a:pt x="201" y="308"/>
                  </a:lnTo>
                  <a:lnTo>
                    <a:pt x="204" y="314"/>
                  </a:lnTo>
                  <a:lnTo>
                    <a:pt x="209" y="321"/>
                  </a:lnTo>
                  <a:lnTo>
                    <a:pt x="211" y="327"/>
                  </a:lnTo>
                  <a:lnTo>
                    <a:pt x="213" y="334"/>
                  </a:lnTo>
                  <a:lnTo>
                    <a:pt x="214" y="342"/>
                  </a:lnTo>
                  <a:lnTo>
                    <a:pt x="215" y="349"/>
                  </a:lnTo>
                  <a:lnTo>
                    <a:pt x="215" y="357"/>
                  </a:lnTo>
                  <a:lnTo>
                    <a:pt x="215" y="364"/>
                  </a:lnTo>
                  <a:lnTo>
                    <a:pt x="214" y="372"/>
                  </a:lnTo>
                  <a:lnTo>
                    <a:pt x="212" y="379"/>
                  </a:lnTo>
                  <a:lnTo>
                    <a:pt x="209" y="387"/>
                  </a:lnTo>
                  <a:lnTo>
                    <a:pt x="205" y="394"/>
                  </a:lnTo>
                  <a:lnTo>
                    <a:pt x="205" y="394"/>
                  </a:lnTo>
                  <a:lnTo>
                    <a:pt x="202" y="400"/>
                  </a:lnTo>
                  <a:lnTo>
                    <a:pt x="196" y="406"/>
                  </a:lnTo>
                  <a:lnTo>
                    <a:pt x="191" y="412"/>
                  </a:lnTo>
                  <a:lnTo>
                    <a:pt x="186" y="416"/>
                  </a:lnTo>
                  <a:lnTo>
                    <a:pt x="179" y="420"/>
                  </a:lnTo>
                  <a:lnTo>
                    <a:pt x="172" y="424"/>
                  </a:lnTo>
                  <a:lnTo>
                    <a:pt x="165" y="427"/>
                  </a:lnTo>
                  <a:lnTo>
                    <a:pt x="158" y="429"/>
                  </a:lnTo>
                  <a:lnTo>
                    <a:pt x="152" y="430"/>
                  </a:lnTo>
                  <a:lnTo>
                    <a:pt x="144" y="431"/>
                  </a:lnTo>
                  <a:lnTo>
                    <a:pt x="137" y="431"/>
                  </a:lnTo>
                  <a:lnTo>
                    <a:pt x="129" y="431"/>
                  </a:lnTo>
                  <a:lnTo>
                    <a:pt x="122" y="430"/>
                  </a:lnTo>
                  <a:lnTo>
                    <a:pt x="114" y="428"/>
                  </a:lnTo>
                  <a:lnTo>
                    <a:pt x="107" y="424"/>
                  </a:lnTo>
                  <a:lnTo>
                    <a:pt x="100" y="421"/>
                  </a:lnTo>
                  <a:lnTo>
                    <a:pt x="100" y="421"/>
                  </a:lnTo>
                  <a:lnTo>
                    <a:pt x="93" y="418"/>
                  </a:lnTo>
                  <a:lnTo>
                    <a:pt x="88" y="412"/>
                  </a:lnTo>
                  <a:lnTo>
                    <a:pt x="82" y="407"/>
                  </a:lnTo>
                  <a:lnTo>
                    <a:pt x="77" y="402"/>
                  </a:lnTo>
                  <a:lnTo>
                    <a:pt x="73" y="395"/>
                  </a:lnTo>
                  <a:lnTo>
                    <a:pt x="70" y="388"/>
                  </a:lnTo>
                  <a:lnTo>
                    <a:pt x="66" y="381"/>
                  </a:lnTo>
                  <a:lnTo>
                    <a:pt x="64" y="374"/>
                  </a:lnTo>
                  <a:lnTo>
                    <a:pt x="63" y="367"/>
                  </a:lnTo>
                  <a:lnTo>
                    <a:pt x="62" y="361"/>
                  </a:lnTo>
                  <a:lnTo>
                    <a:pt x="62" y="353"/>
                  </a:lnTo>
                  <a:lnTo>
                    <a:pt x="63" y="345"/>
                  </a:lnTo>
                  <a:lnTo>
                    <a:pt x="64" y="338"/>
                  </a:lnTo>
                  <a:lnTo>
                    <a:pt x="66" y="331"/>
                  </a:lnTo>
                  <a:lnTo>
                    <a:pt x="68" y="323"/>
                  </a:lnTo>
                  <a:lnTo>
                    <a:pt x="72" y="316"/>
                  </a:lnTo>
                  <a:lnTo>
                    <a:pt x="72" y="316"/>
                  </a:lnTo>
                  <a:lnTo>
                    <a:pt x="76" y="309"/>
                  </a:lnTo>
                  <a:lnTo>
                    <a:pt x="81" y="304"/>
                  </a:lnTo>
                  <a:lnTo>
                    <a:pt x="87" y="298"/>
                  </a:lnTo>
                  <a:lnTo>
                    <a:pt x="92" y="293"/>
                  </a:lnTo>
                  <a:lnTo>
                    <a:pt x="98" y="289"/>
                  </a:lnTo>
                  <a:lnTo>
                    <a:pt x="105" y="285"/>
                  </a:lnTo>
                  <a:lnTo>
                    <a:pt x="112" y="282"/>
                  </a:lnTo>
                  <a:lnTo>
                    <a:pt x="119" y="281"/>
                  </a:lnTo>
                  <a:lnTo>
                    <a:pt x="126" y="278"/>
                  </a:lnTo>
                  <a:lnTo>
                    <a:pt x="133" y="277"/>
                  </a:lnTo>
                  <a:lnTo>
                    <a:pt x="141" y="277"/>
                  </a:lnTo>
                  <a:lnTo>
                    <a:pt x="148" y="278"/>
                  </a:lnTo>
                  <a:lnTo>
                    <a:pt x="156" y="280"/>
                  </a:lnTo>
                  <a:lnTo>
                    <a:pt x="163" y="282"/>
                  </a:lnTo>
                  <a:lnTo>
                    <a:pt x="170" y="284"/>
                  </a:lnTo>
                  <a:lnTo>
                    <a:pt x="178" y="288"/>
                  </a:lnTo>
                  <a:lnTo>
                    <a:pt x="178" y="288"/>
                  </a:lnTo>
                  <a:close/>
                  <a:moveTo>
                    <a:pt x="70" y="544"/>
                  </a:moveTo>
                  <a:lnTo>
                    <a:pt x="70" y="544"/>
                  </a:lnTo>
                  <a:lnTo>
                    <a:pt x="76" y="544"/>
                  </a:lnTo>
                  <a:lnTo>
                    <a:pt x="83" y="545"/>
                  </a:lnTo>
                  <a:lnTo>
                    <a:pt x="90" y="547"/>
                  </a:lnTo>
                  <a:lnTo>
                    <a:pt x="97" y="550"/>
                  </a:lnTo>
                  <a:lnTo>
                    <a:pt x="108" y="555"/>
                  </a:lnTo>
                  <a:lnTo>
                    <a:pt x="119" y="565"/>
                  </a:lnTo>
                  <a:lnTo>
                    <a:pt x="126" y="575"/>
                  </a:lnTo>
                  <a:lnTo>
                    <a:pt x="133" y="586"/>
                  </a:lnTo>
                  <a:lnTo>
                    <a:pt x="136" y="593"/>
                  </a:lnTo>
                  <a:lnTo>
                    <a:pt x="138" y="600"/>
                  </a:lnTo>
                  <a:lnTo>
                    <a:pt x="138" y="607"/>
                  </a:lnTo>
                  <a:lnTo>
                    <a:pt x="139" y="614"/>
                  </a:lnTo>
                  <a:lnTo>
                    <a:pt x="139" y="614"/>
                  </a:lnTo>
                  <a:lnTo>
                    <a:pt x="138" y="620"/>
                  </a:lnTo>
                  <a:lnTo>
                    <a:pt x="138" y="627"/>
                  </a:lnTo>
                  <a:lnTo>
                    <a:pt x="136" y="634"/>
                  </a:lnTo>
                  <a:lnTo>
                    <a:pt x="133" y="641"/>
                  </a:lnTo>
                  <a:lnTo>
                    <a:pt x="126" y="652"/>
                  </a:lnTo>
                  <a:lnTo>
                    <a:pt x="119" y="663"/>
                  </a:lnTo>
                  <a:lnTo>
                    <a:pt x="108" y="671"/>
                  </a:lnTo>
                  <a:lnTo>
                    <a:pt x="97" y="677"/>
                  </a:lnTo>
                  <a:lnTo>
                    <a:pt x="90" y="680"/>
                  </a:lnTo>
                  <a:lnTo>
                    <a:pt x="83" y="681"/>
                  </a:lnTo>
                  <a:lnTo>
                    <a:pt x="76" y="682"/>
                  </a:lnTo>
                  <a:lnTo>
                    <a:pt x="70" y="683"/>
                  </a:lnTo>
                  <a:lnTo>
                    <a:pt x="70" y="683"/>
                  </a:lnTo>
                  <a:lnTo>
                    <a:pt x="63" y="682"/>
                  </a:lnTo>
                  <a:lnTo>
                    <a:pt x="56" y="681"/>
                  </a:lnTo>
                  <a:lnTo>
                    <a:pt x="42" y="677"/>
                  </a:lnTo>
                  <a:lnTo>
                    <a:pt x="31" y="671"/>
                  </a:lnTo>
                  <a:lnTo>
                    <a:pt x="21" y="663"/>
                  </a:lnTo>
                  <a:lnTo>
                    <a:pt x="11" y="652"/>
                  </a:lnTo>
                  <a:lnTo>
                    <a:pt x="6" y="641"/>
                  </a:lnTo>
                  <a:lnTo>
                    <a:pt x="3" y="634"/>
                  </a:lnTo>
                  <a:lnTo>
                    <a:pt x="1" y="627"/>
                  </a:lnTo>
                  <a:lnTo>
                    <a:pt x="0" y="620"/>
                  </a:lnTo>
                  <a:lnTo>
                    <a:pt x="0" y="614"/>
                  </a:lnTo>
                  <a:lnTo>
                    <a:pt x="0" y="614"/>
                  </a:lnTo>
                  <a:lnTo>
                    <a:pt x="0" y="607"/>
                  </a:lnTo>
                  <a:lnTo>
                    <a:pt x="1" y="600"/>
                  </a:lnTo>
                  <a:lnTo>
                    <a:pt x="3" y="593"/>
                  </a:lnTo>
                  <a:lnTo>
                    <a:pt x="6" y="586"/>
                  </a:lnTo>
                  <a:lnTo>
                    <a:pt x="11" y="575"/>
                  </a:lnTo>
                  <a:lnTo>
                    <a:pt x="21" y="565"/>
                  </a:lnTo>
                  <a:lnTo>
                    <a:pt x="31" y="555"/>
                  </a:lnTo>
                  <a:lnTo>
                    <a:pt x="42" y="550"/>
                  </a:lnTo>
                  <a:lnTo>
                    <a:pt x="49" y="547"/>
                  </a:lnTo>
                  <a:lnTo>
                    <a:pt x="56" y="545"/>
                  </a:lnTo>
                  <a:lnTo>
                    <a:pt x="63" y="544"/>
                  </a:lnTo>
                  <a:lnTo>
                    <a:pt x="70" y="544"/>
                  </a:lnTo>
                  <a:lnTo>
                    <a:pt x="70" y="544"/>
                  </a:lnTo>
                  <a:close/>
                  <a:moveTo>
                    <a:pt x="107" y="818"/>
                  </a:moveTo>
                  <a:lnTo>
                    <a:pt x="107" y="818"/>
                  </a:lnTo>
                  <a:lnTo>
                    <a:pt x="119" y="813"/>
                  </a:lnTo>
                  <a:lnTo>
                    <a:pt x="131" y="810"/>
                  </a:lnTo>
                  <a:lnTo>
                    <a:pt x="144" y="810"/>
                  </a:lnTo>
                  <a:lnTo>
                    <a:pt x="155" y="812"/>
                  </a:lnTo>
                  <a:lnTo>
                    <a:pt x="166" y="816"/>
                  </a:lnTo>
                  <a:lnTo>
                    <a:pt x="177" y="822"/>
                  </a:lnTo>
                  <a:lnTo>
                    <a:pt x="186" y="830"/>
                  </a:lnTo>
                  <a:lnTo>
                    <a:pt x="193" y="840"/>
                  </a:lnTo>
                  <a:lnTo>
                    <a:pt x="193" y="840"/>
                  </a:lnTo>
                  <a:lnTo>
                    <a:pt x="198" y="853"/>
                  </a:lnTo>
                  <a:lnTo>
                    <a:pt x="201" y="864"/>
                  </a:lnTo>
                  <a:lnTo>
                    <a:pt x="201" y="877"/>
                  </a:lnTo>
                  <a:lnTo>
                    <a:pt x="199" y="888"/>
                  </a:lnTo>
                  <a:lnTo>
                    <a:pt x="195" y="900"/>
                  </a:lnTo>
                  <a:lnTo>
                    <a:pt x="188" y="910"/>
                  </a:lnTo>
                  <a:lnTo>
                    <a:pt x="180" y="919"/>
                  </a:lnTo>
                  <a:lnTo>
                    <a:pt x="170" y="926"/>
                  </a:lnTo>
                  <a:lnTo>
                    <a:pt x="170" y="926"/>
                  </a:lnTo>
                  <a:lnTo>
                    <a:pt x="158" y="932"/>
                  </a:lnTo>
                  <a:lnTo>
                    <a:pt x="147" y="934"/>
                  </a:lnTo>
                  <a:lnTo>
                    <a:pt x="134" y="934"/>
                  </a:lnTo>
                  <a:lnTo>
                    <a:pt x="123" y="933"/>
                  </a:lnTo>
                  <a:lnTo>
                    <a:pt x="112" y="928"/>
                  </a:lnTo>
                  <a:lnTo>
                    <a:pt x="101" y="921"/>
                  </a:lnTo>
                  <a:lnTo>
                    <a:pt x="92" y="913"/>
                  </a:lnTo>
                  <a:lnTo>
                    <a:pt x="84" y="903"/>
                  </a:lnTo>
                  <a:lnTo>
                    <a:pt x="84" y="903"/>
                  </a:lnTo>
                  <a:lnTo>
                    <a:pt x="80" y="892"/>
                  </a:lnTo>
                  <a:lnTo>
                    <a:pt x="76" y="880"/>
                  </a:lnTo>
                  <a:lnTo>
                    <a:pt x="76" y="868"/>
                  </a:lnTo>
                  <a:lnTo>
                    <a:pt x="79" y="856"/>
                  </a:lnTo>
                  <a:lnTo>
                    <a:pt x="83" y="845"/>
                  </a:lnTo>
                  <a:lnTo>
                    <a:pt x="89" y="835"/>
                  </a:lnTo>
                  <a:lnTo>
                    <a:pt x="97" y="826"/>
                  </a:lnTo>
                  <a:lnTo>
                    <a:pt x="107" y="818"/>
                  </a:lnTo>
                  <a:lnTo>
                    <a:pt x="107" y="818"/>
                  </a:lnTo>
                  <a:close/>
                  <a:moveTo>
                    <a:pt x="279" y="1033"/>
                  </a:moveTo>
                  <a:lnTo>
                    <a:pt x="279" y="1033"/>
                  </a:lnTo>
                  <a:lnTo>
                    <a:pt x="286" y="1024"/>
                  </a:lnTo>
                  <a:lnTo>
                    <a:pt x="294" y="1017"/>
                  </a:lnTo>
                  <a:lnTo>
                    <a:pt x="303" y="1011"/>
                  </a:lnTo>
                  <a:lnTo>
                    <a:pt x="313" y="1007"/>
                  </a:lnTo>
                  <a:lnTo>
                    <a:pt x="324" y="1006"/>
                  </a:lnTo>
                  <a:lnTo>
                    <a:pt x="335" y="1006"/>
                  </a:lnTo>
                  <a:lnTo>
                    <a:pt x="345" y="1008"/>
                  </a:lnTo>
                  <a:lnTo>
                    <a:pt x="357" y="1013"/>
                  </a:lnTo>
                  <a:lnTo>
                    <a:pt x="357" y="1013"/>
                  </a:lnTo>
                  <a:lnTo>
                    <a:pt x="366" y="1019"/>
                  </a:lnTo>
                  <a:lnTo>
                    <a:pt x="373" y="1027"/>
                  </a:lnTo>
                  <a:lnTo>
                    <a:pt x="378" y="1036"/>
                  </a:lnTo>
                  <a:lnTo>
                    <a:pt x="383" y="1047"/>
                  </a:lnTo>
                  <a:lnTo>
                    <a:pt x="384" y="1058"/>
                  </a:lnTo>
                  <a:lnTo>
                    <a:pt x="384" y="1068"/>
                  </a:lnTo>
                  <a:lnTo>
                    <a:pt x="382" y="1080"/>
                  </a:lnTo>
                  <a:lnTo>
                    <a:pt x="377" y="1090"/>
                  </a:lnTo>
                  <a:lnTo>
                    <a:pt x="377" y="1090"/>
                  </a:lnTo>
                  <a:lnTo>
                    <a:pt x="370" y="1099"/>
                  </a:lnTo>
                  <a:lnTo>
                    <a:pt x="362" y="1106"/>
                  </a:lnTo>
                  <a:lnTo>
                    <a:pt x="353" y="1112"/>
                  </a:lnTo>
                  <a:lnTo>
                    <a:pt x="343" y="1116"/>
                  </a:lnTo>
                  <a:lnTo>
                    <a:pt x="332" y="1117"/>
                  </a:lnTo>
                  <a:lnTo>
                    <a:pt x="321" y="1117"/>
                  </a:lnTo>
                  <a:lnTo>
                    <a:pt x="310" y="1115"/>
                  </a:lnTo>
                  <a:lnTo>
                    <a:pt x="300" y="1111"/>
                  </a:lnTo>
                  <a:lnTo>
                    <a:pt x="300" y="1111"/>
                  </a:lnTo>
                  <a:lnTo>
                    <a:pt x="291" y="1104"/>
                  </a:lnTo>
                  <a:lnTo>
                    <a:pt x="284" y="1096"/>
                  </a:lnTo>
                  <a:lnTo>
                    <a:pt x="278" y="1087"/>
                  </a:lnTo>
                  <a:lnTo>
                    <a:pt x="273" y="1076"/>
                  </a:lnTo>
                  <a:lnTo>
                    <a:pt x="272" y="1065"/>
                  </a:lnTo>
                  <a:lnTo>
                    <a:pt x="272" y="1055"/>
                  </a:lnTo>
                  <a:lnTo>
                    <a:pt x="275" y="1044"/>
                  </a:lnTo>
                  <a:lnTo>
                    <a:pt x="279" y="1033"/>
                  </a:lnTo>
                  <a:lnTo>
                    <a:pt x="279" y="1033"/>
                  </a:lnTo>
                  <a:close/>
                  <a:moveTo>
                    <a:pt x="537" y="1131"/>
                  </a:moveTo>
                  <a:lnTo>
                    <a:pt x="537" y="1131"/>
                  </a:lnTo>
                  <a:lnTo>
                    <a:pt x="537" y="1121"/>
                  </a:lnTo>
                  <a:lnTo>
                    <a:pt x="540" y="1112"/>
                  </a:lnTo>
                  <a:lnTo>
                    <a:pt x="545" y="1103"/>
                  </a:lnTo>
                  <a:lnTo>
                    <a:pt x="552" y="1096"/>
                  </a:lnTo>
                  <a:lnTo>
                    <a:pt x="558" y="1089"/>
                  </a:lnTo>
                  <a:lnTo>
                    <a:pt x="568" y="1084"/>
                  </a:lnTo>
                  <a:lnTo>
                    <a:pt x="577" y="1081"/>
                  </a:lnTo>
                  <a:lnTo>
                    <a:pt x="587" y="1081"/>
                  </a:lnTo>
                  <a:lnTo>
                    <a:pt x="587" y="1081"/>
                  </a:lnTo>
                  <a:lnTo>
                    <a:pt x="597" y="1081"/>
                  </a:lnTo>
                  <a:lnTo>
                    <a:pt x="606" y="1084"/>
                  </a:lnTo>
                  <a:lnTo>
                    <a:pt x="615" y="1089"/>
                  </a:lnTo>
                  <a:lnTo>
                    <a:pt x="622" y="1096"/>
                  </a:lnTo>
                  <a:lnTo>
                    <a:pt x="629" y="1103"/>
                  </a:lnTo>
                  <a:lnTo>
                    <a:pt x="634" y="1112"/>
                  </a:lnTo>
                  <a:lnTo>
                    <a:pt x="636" y="1121"/>
                  </a:lnTo>
                  <a:lnTo>
                    <a:pt x="637" y="1131"/>
                  </a:lnTo>
                  <a:lnTo>
                    <a:pt x="637" y="1131"/>
                  </a:lnTo>
                  <a:lnTo>
                    <a:pt x="636" y="1141"/>
                  </a:lnTo>
                  <a:lnTo>
                    <a:pt x="634" y="1150"/>
                  </a:lnTo>
                  <a:lnTo>
                    <a:pt x="629" y="1160"/>
                  </a:lnTo>
                  <a:lnTo>
                    <a:pt x="622" y="1166"/>
                  </a:lnTo>
                  <a:lnTo>
                    <a:pt x="615" y="1173"/>
                  </a:lnTo>
                  <a:lnTo>
                    <a:pt x="606" y="1178"/>
                  </a:lnTo>
                  <a:lnTo>
                    <a:pt x="597" y="1180"/>
                  </a:lnTo>
                  <a:lnTo>
                    <a:pt x="587" y="1181"/>
                  </a:lnTo>
                  <a:lnTo>
                    <a:pt x="587" y="1181"/>
                  </a:lnTo>
                  <a:lnTo>
                    <a:pt x="577" y="1180"/>
                  </a:lnTo>
                  <a:lnTo>
                    <a:pt x="568" y="1178"/>
                  </a:lnTo>
                  <a:lnTo>
                    <a:pt x="558" y="1173"/>
                  </a:lnTo>
                  <a:lnTo>
                    <a:pt x="552" y="1166"/>
                  </a:lnTo>
                  <a:lnTo>
                    <a:pt x="545" y="1160"/>
                  </a:lnTo>
                  <a:lnTo>
                    <a:pt x="540" y="1150"/>
                  </a:lnTo>
                  <a:lnTo>
                    <a:pt x="537" y="1141"/>
                  </a:lnTo>
                  <a:lnTo>
                    <a:pt x="537" y="1131"/>
                  </a:lnTo>
                  <a:lnTo>
                    <a:pt x="537" y="1131"/>
                  </a:lnTo>
                  <a:close/>
                  <a:moveTo>
                    <a:pt x="806" y="1084"/>
                  </a:moveTo>
                  <a:lnTo>
                    <a:pt x="806" y="1084"/>
                  </a:lnTo>
                  <a:lnTo>
                    <a:pt x="802" y="1076"/>
                  </a:lnTo>
                  <a:lnTo>
                    <a:pt x="800" y="1067"/>
                  </a:lnTo>
                  <a:lnTo>
                    <a:pt x="800" y="1058"/>
                  </a:lnTo>
                  <a:lnTo>
                    <a:pt x="801" y="1050"/>
                  </a:lnTo>
                  <a:lnTo>
                    <a:pt x="805" y="1041"/>
                  </a:lnTo>
                  <a:lnTo>
                    <a:pt x="809" y="1034"/>
                  </a:lnTo>
                  <a:lnTo>
                    <a:pt x="815" y="1027"/>
                  </a:lnTo>
                  <a:lnTo>
                    <a:pt x="823" y="1022"/>
                  </a:lnTo>
                  <a:lnTo>
                    <a:pt x="823" y="1022"/>
                  </a:lnTo>
                  <a:lnTo>
                    <a:pt x="831" y="1018"/>
                  </a:lnTo>
                  <a:lnTo>
                    <a:pt x="840" y="1016"/>
                  </a:lnTo>
                  <a:lnTo>
                    <a:pt x="849" y="1016"/>
                  </a:lnTo>
                  <a:lnTo>
                    <a:pt x="857" y="1017"/>
                  </a:lnTo>
                  <a:lnTo>
                    <a:pt x="865" y="1020"/>
                  </a:lnTo>
                  <a:lnTo>
                    <a:pt x="873" y="1025"/>
                  </a:lnTo>
                  <a:lnTo>
                    <a:pt x="880" y="1031"/>
                  </a:lnTo>
                  <a:lnTo>
                    <a:pt x="884" y="1039"/>
                  </a:lnTo>
                  <a:lnTo>
                    <a:pt x="884" y="1039"/>
                  </a:lnTo>
                  <a:lnTo>
                    <a:pt x="889" y="1047"/>
                  </a:lnTo>
                  <a:lnTo>
                    <a:pt x="891" y="1056"/>
                  </a:lnTo>
                  <a:lnTo>
                    <a:pt x="891" y="1065"/>
                  </a:lnTo>
                  <a:lnTo>
                    <a:pt x="890" y="1073"/>
                  </a:lnTo>
                  <a:lnTo>
                    <a:pt x="887" y="1082"/>
                  </a:lnTo>
                  <a:lnTo>
                    <a:pt x="882" y="1089"/>
                  </a:lnTo>
                  <a:lnTo>
                    <a:pt x="875" y="1096"/>
                  </a:lnTo>
                  <a:lnTo>
                    <a:pt x="868" y="1101"/>
                  </a:lnTo>
                  <a:lnTo>
                    <a:pt x="868" y="1101"/>
                  </a:lnTo>
                  <a:lnTo>
                    <a:pt x="860" y="1105"/>
                  </a:lnTo>
                  <a:lnTo>
                    <a:pt x="851" y="1107"/>
                  </a:lnTo>
                  <a:lnTo>
                    <a:pt x="842" y="1107"/>
                  </a:lnTo>
                  <a:lnTo>
                    <a:pt x="834" y="1106"/>
                  </a:lnTo>
                  <a:lnTo>
                    <a:pt x="825" y="1103"/>
                  </a:lnTo>
                  <a:lnTo>
                    <a:pt x="818" y="1098"/>
                  </a:lnTo>
                  <a:lnTo>
                    <a:pt x="811" y="1092"/>
                  </a:lnTo>
                  <a:lnTo>
                    <a:pt x="806" y="1084"/>
                  </a:lnTo>
                  <a:lnTo>
                    <a:pt x="806" y="1084"/>
                  </a:lnTo>
                  <a:close/>
                  <a:moveTo>
                    <a:pt x="1014" y="908"/>
                  </a:moveTo>
                  <a:lnTo>
                    <a:pt x="1014" y="908"/>
                  </a:lnTo>
                  <a:lnTo>
                    <a:pt x="1007" y="903"/>
                  </a:lnTo>
                  <a:lnTo>
                    <a:pt x="1002" y="896"/>
                  </a:lnTo>
                  <a:lnTo>
                    <a:pt x="998" y="891"/>
                  </a:lnTo>
                  <a:lnTo>
                    <a:pt x="995" y="883"/>
                  </a:lnTo>
                  <a:lnTo>
                    <a:pt x="994" y="875"/>
                  </a:lnTo>
                  <a:lnTo>
                    <a:pt x="994" y="867"/>
                  </a:lnTo>
                  <a:lnTo>
                    <a:pt x="996" y="859"/>
                  </a:lnTo>
                  <a:lnTo>
                    <a:pt x="999" y="852"/>
                  </a:lnTo>
                  <a:lnTo>
                    <a:pt x="999" y="852"/>
                  </a:lnTo>
                  <a:lnTo>
                    <a:pt x="1004" y="845"/>
                  </a:lnTo>
                  <a:lnTo>
                    <a:pt x="1010" y="839"/>
                  </a:lnTo>
                  <a:lnTo>
                    <a:pt x="1016" y="836"/>
                  </a:lnTo>
                  <a:lnTo>
                    <a:pt x="1024" y="832"/>
                  </a:lnTo>
                  <a:lnTo>
                    <a:pt x="1032" y="831"/>
                  </a:lnTo>
                  <a:lnTo>
                    <a:pt x="1040" y="831"/>
                  </a:lnTo>
                  <a:lnTo>
                    <a:pt x="1047" y="834"/>
                  </a:lnTo>
                  <a:lnTo>
                    <a:pt x="1055" y="837"/>
                  </a:lnTo>
                  <a:lnTo>
                    <a:pt x="1055" y="837"/>
                  </a:lnTo>
                  <a:lnTo>
                    <a:pt x="1062" y="842"/>
                  </a:lnTo>
                  <a:lnTo>
                    <a:pt x="1068" y="847"/>
                  </a:lnTo>
                  <a:lnTo>
                    <a:pt x="1071" y="854"/>
                  </a:lnTo>
                  <a:lnTo>
                    <a:pt x="1075" y="862"/>
                  </a:lnTo>
                  <a:lnTo>
                    <a:pt x="1076" y="869"/>
                  </a:lnTo>
                  <a:lnTo>
                    <a:pt x="1076" y="877"/>
                  </a:lnTo>
                  <a:lnTo>
                    <a:pt x="1073" y="885"/>
                  </a:lnTo>
                  <a:lnTo>
                    <a:pt x="1070" y="893"/>
                  </a:lnTo>
                  <a:lnTo>
                    <a:pt x="1070" y="893"/>
                  </a:lnTo>
                  <a:lnTo>
                    <a:pt x="1065" y="900"/>
                  </a:lnTo>
                  <a:lnTo>
                    <a:pt x="1060" y="905"/>
                  </a:lnTo>
                  <a:lnTo>
                    <a:pt x="1053" y="909"/>
                  </a:lnTo>
                  <a:lnTo>
                    <a:pt x="1045" y="912"/>
                  </a:lnTo>
                  <a:lnTo>
                    <a:pt x="1038" y="913"/>
                  </a:lnTo>
                  <a:lnTo>
                    <a:pt x="1030" y="913"/>
                  </a:lnTo>
                  <a:lnTo>
                    <a:pt x="1022" y="911"/>
                  </a:lnTo>
                  <a:lnTo>
                    <a:pt x="1014" y="908"/>
                  </a:lnTo>
                  <a:lnTo>
                    <a:pt x="1014" y="908"/>
                  </a:lnTo>
                  <a:close/>
                  <a:moveTo>
                    <a:pt x="1104" y="650"/>
                  </a:moveTo>
                  <a:lnTo>
                    <a:pt x="1104" y="650"/>
                  </a:lnTo>
                  <a:lnTo>
                    <a:pt x="1096" y="650"/>
                  </a:lnTo>
                  <a:lnTo>
                    <a:pt x="1089" y="648"/>
                  </a:lnTo>
                  <a:lnTo>
                    <a:pt x="1084" y="644"/>
                  </a:lnTo>
                  <a:lnTo>
                    <a:pt x="1078" y="640"/>
                  </a:lnTo>
                  <a:lnTo>
                    <a:pt x="1073" y="634"/>
                  </a:lnTo>
                  <a:lnTo>
                    <a:pt x="1070" y="627"/>
                  </a:lnTo>
                  <a:lnTo>
                    <a:pt x="1068" y="620"/>
                  </a:lnTo>
                  <a:lnTo>
                    <a:pt x="1068" y="614"/>
                  </a:lnTo>
                  <a:lnTo>
                    <a:pt x="1068" y="614"/>
                  </a:lnTo>
                  <a:lnTo>
                    <a:pt x="1068" y="606"/>
                  </a:lnTo>
                  <a:lnTo>
                    <a:pt x="1070" y="599"/>
                  </a:lnTo>
                  <a:lnTo>
                    <a:pt x="1073" y="593"/>
                  </a:lnTo>
                  <a:lnTo>
                    <a:pt x="1078" y="587"/>
                  </a:lnTo>
                  <a:lnTo>
                    <a:pt x="1084" y="583"/>
                  </a:lnTo>
                  <a:lnTo>
                    <a:pt x="1089" y="579"/>
                  </a:lnTo>
                  <a:lnTo>
                    <a:pt x="1096" y="577"/>
                  </a:lnTo>
                  <a:lnTo>
                    <a:pt x="1104" y="576"/>
                  </a:lnTo>
                  <a:lnTo>
                    <a:pt x="1104" y="576"/>
                  </a:lnTo>
                  <a:lnTo>
                    <a:pt x="1111" y="577"/>
                  </a:lnTo>
                  <a:lnTo>
                    <a:pt x="1119" y="579"/>
                  </a:lnTo>
                  <a:lnTo>
                    <a:pt x="1125" y="583"/>
                  </a:lnTo>
                  <a:lnTo>
                    <a:pt x="1130" y="587"/>
                  </a:lnTo>
                  <a:lnTo>
                    <a:pt x="1135" y="593"/>
                  </a:lnTo>
                  <a:lnTo>
                    <a:pt x="1138" y="599"/>
                  </a:lnTo>
                  <a:lnTo>
                    <a:pt x="1141" y="606"/>
                  </a:lnTo>
                  <a:lnTo>
                    <a:pt x="1141" y="614"/>
                  </a:lnTo>
                  <a:lnTo>
                    <a:pt x="1141" y="614"/>
                  </a:lnTo>
                  <a:lnTo>
                    <a:pt x="1141" y="620"/>
                  </a:lnTo>
                  <a:lnTo>
                    <a:pt x="1138" y="627"/>
                  </a:lnTo>
                  <a:lnTo>
                    <a:pt x="1135" y="634"/>
                  </a:lnTo>
                  <a:lnTo>
                    <a:pt x="1130" y="640"/>
                  </a:lnTo>
                  <a:lnTo>
                    <a:pt x="1125" y="644"/>
                  </a:lnTo>
                  <a:lnTo>
                    <a:pt x="1119" y="648"/>
                  </a:lnTo>
                  <a:lnTo>
                    <a:pt x="1111" y="650"/>
                  </a:lnTo>
                  <a:lnTo>
                    <a:pt x="1104" y="650"/>
                  </a:lnTo>
                  <a:lnTo>
                    <a:pt x="1104" y="650"/>
                  </a:lnTo>
                  <a:close/>
                  <a:moveTo>
                    <a:pt x="1052" y="383"/>
                  </a:moveTo>
                  <a:lnTo>
                    <a:pt x="1052" y="383"/>
                  </a:lnTo>
                  <a:lnTo>
                    <a:pt x="1045" y="386"/>
                  </a:lnTo>
                  <a:lnTo>
                    <a:pt x="1039" y="388"/>
                  </a:lnTo>
                  <a:lnTo>
                    <a:pt x="1032" y="388"/>
                  </a:lnTo>
                  <a:lnTo>
                    <a:pt x="1027" y="387"/>
                  </a:lnTo>
                  <a:lnTo>
                    <a:pt x="1020" y="384"/>
                  </a:lnTo>
                  <a:lnTo>
                    <a:pt x="1015" y="381"/>
                  </a:lnTo>
                  <a:lnTo>
                    <a:pt x="1010" y="376"/>
                  </a:lnTo>
                  <a:lnTo>
                    <a:pt x="1006" y="371"/>
                  </a:lnTo>
                  <a:lnTo>
                    <a:pt x="1006" y="371"/>
                  </a:lnTo>
                  <a:lnTo>
                    <a:pt x="1003" y="365"/>
                  </a:lnTo>
                  <a:lnTo>
                    <a:pt x="1002" y="358"/>
                  </a:lnTo>
                  <a:lnTo>
                    <a:pt x="1002" y="353"/>
                  </a:lnTo>
                  <a:lnTo>
                    <a:pt x="1003" y="346"/>
                  </a:lnTo>
                  <a:lnTo>
                    <a:pt x="1005" y="340"/>
                  </a:lnTo>
                  <a:lnTo>
                    <a:pt x="1009" y="334"/>
                  </a:lnTo>
                  <a:lnTo>
                    <a:pt x="1013" y="330"/>
                  </a:lnTo>
                  <a:lnTo>
                    <a:pt x="1019" y="326"/>
                  </a:lnTo>
                  <a:lnTo>
                    <a:pt x="1019" y="326"/>
                  </a:lnTo>
                  <a:lnTo>
                    <a:pt x="1024" y="323"/>
                  </a:lnTo>
                  <a:lnTo>
                    <a:pt x="1031" y="322"/>
                  </a:lnTo>
                  <a:lnTo>
                    <a:pt x="1037" y="322"/>
                  </a:lnTo>
                  <a:lnTo>
                    <a:pt x="1044" y="323"/>
                  </a:lnTo>
                  <a:lnTo>
                    <a:pt x="1050" y="325"/>
                  </a:lnTo>
                  <a:lnTo>
                    <a:pt x="1055" y="329"/>
                  </a:lnTo>
                  <a:lnTo>
                    <a:pt x="1060" y="332"/>
                  </a:lnTo>
                  <a:lnTo>
                    <a:pt x="1063" y="338"/>
                  </a:lnTo>
                  <a:lnTo>
                    <a:pt x="1063" y="338"/>
                  </a:lnTo>
                  <a:lnTo>
                    <a:pt x="1067" y="345"/>
                  </a:lnTo>
                  <a:lnTo>
                    <a:pt x="1068" y="350"/>
                  </a:lnTo>
                  <a:lnTo>
                    <a:pt x="1068" y="357"/>
                  </a:lnTo>
                  <a:lnTo>
                    <a:pt x="1067" y="363"/>
                  </a:lnTo>
                  <a:lnTo>
                    <a:pt x="1064" y="370"/>
                  </a:lnTo>
                  <a:lnTo>
                    <a:pt x="1061" y="374"/>
                  </a:lnTo>
                  <a:lnTo>
                    <a:pt x="1056" y="380"/>
                  </a:lnTo>
                  <a:lnTo>
                    <a:pt x="1052" y="383"/>
                  </a:lnTo>
                  <a:lnTo>
                    <a:pt x="1052" y="383"/>
                  </a:lnTo>
                  <a:close/>
                  <a:moveTo>
                    <a:pt x="872" y="180"/>
                  </a:moveTo>
                  <a:lnTo>
                    <a:pt x="872" y="180"/>
                  </a:lnTo>
                  <a:lnTo>
                    <a:pt x="868" y="185"/>
                  </a:lnTo>
                  <a:lnTo>
                    <a:pt x="864" y="190"/>
                  </a:lnTo>
                  <a:lnTo>
                    <a:pt x="858" y="192"/>
                  </a:lnTo>
                  <a:lnTo>
                    <a:pt x="854" y="194"/>
                  </a:lnTo>
                  <a:lnTo>
                    <a:pt x="848" y="195"/>
                  </a:lnTo>
                  <a:lnTo>
                    <a:pt x="842" y="195"/>
                  </a:lnTo>
                  <a:lnTo>
                    <a:pt x="836" y="194"/>
                  </a:lnTo>
                  <a:lnTo>
                    <a:pt x="831" y="191"/>
                  </a:lnTo>
                  <a:lnTo>
                    <a:pt x="831" y="191"/>
                  </a:lnTo>
                  <a:lnTo>
                    <a:pt x="826" y="187"/>
                  </a:lnTo>
                  <a:lnTo>
                    <a:pt x="822" y="184"/>
                  </a:lnTo>
                  <a:lnTo>
                    <a:pt x="818" y="178"/>
                  </a:lnTo>
                  <a:lnTo>
                    <a:pt x="817" y="172"/>
                  </a:lnTo>
                  <a:lnTo>
                    <a:pt x="816" y="167"/>
                  </a:lnTo>
                  <a:lnTo>
                    <a:pt x="816" y="161"/>
                  </a:lnTo>
                  <a:lnTo>
                    <a:pt x="817" y="155"/>
                  </a:lnTo>
                  <a:lnTo>
                    <a:pt x="819" y="151"/>
                  </a:lnTo>
                  <a:lnTo>
                    <a:pt x="819" y="151"/>
                  </a:lnTo>
                  <a:lnTo>
                    <a:pt x="823" y="145"/>
                  </a:lnTo>
                  <a:lnTo>
                    <a:pt x="827" y="142"/>
                  </a:lnTo>
                  <a:lnTo>
                    <a:pt x="832" y="138"/>
                  </a:lnTo>
                  <a:lnTo>
                    <a:pt x="838" y="136"/>
                  </a:lnTo>
                  <a:lnTo>
                    <a:pt x="843" y="135"/>
                  </a:lnTo>
                  <a:lnTo>
                    <a:pt x="849" y="136"/>
                  </a:lnTo>
                  <a:lnTo>
                    <a:pt x="855" y="137"/>
                  </a:lnTo>
                  <a:lnTo>
                    <a:pt x="860" y="139"/>
                  </a:lnTo>
                  <a:lnTo>
                    <a:pt x="860" y="139"/>
                  </a:lnTo>
                  <a:lnTo>
                    <a:pt x="865" y="143"/>
                  </a:lnTo>
                  <a:lnTo>
                    <a:pt x="869" y="147"/>
                  </a:lnTo>
                  <a:lnTo>
                    <a:pt x="872" y="152"/>
                  </a:lnTo>
                  <a:lnTo>
                    <a:pt x="874" y="158"/>
                  </a:lnTo>
                  <a:lnTo>
                    <a:pt x="875" y="163"/>
                  </a:lnTo>
                  <a:lnTo>
                    <a:pt x="875" y="169"/>
                  </a:lnTo>
                  <a:lnTo>
                    <a:pt x="874" y="175"/>
                  </a:lnTo>
                  <a:lnTo>
                    <a:pt x="872" y="180"/>
                  </a:lnTo>
                  <a:lnTo>
                    <a:pt x="87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38">
              <a:extLst>
                <a:ext uri="{FF2B5EF4-FFF2-40B4-BE49-F238E27FC236}">
                  <a16:creationId xmlns:a16="http://schemas.microsoft.com/office/drawing/2014/main" id="{25DF402D-48BF-5F59-2859-72A0D801B374}"/>
                </a:ext>
              </a:extLst>
            </p:cNvPr>
            <p:cNvSpPr>
              <a:spLocks noEditPoints="1"/>
            </p:cNvSpPr>
            <p:nvPr/>
          </p:nvSpPr>
          <p:spPr bwMode="auto">
            <a:xfrm>
              <a:off x="5264150" y="3605213"/>
              <a:ext cx="715963" cy="633413"/>
            </a:xfrm>
            <a:custGeom>
              <a:avLst/>
              <a:gdLst>
                <a:gd name="T0" fmla="*/ 222 w 3155"/>
                <a:gd name="T1" fmla="*/ 0 h 2793"/>
                <a:gd name="T2" fmla="*/ 199 w 3155"/>
                <a:gd name="T3" fmla="*/ 1 h 2793"/>
                <a:gd name="T4" fmla="*/ 156 w 3155"/>
                <a:gd name="T5" fmla="*/ 9 h 2793"/>
                <a:gd name="T6" fmla="*/ 116 w 3155"/>
                <a:gd name="T7" fmla="*/ 26 h 2793"/>
                <a:gd name="T8" fmla="*/ 81 w 3155"/>
                <a:gd name="T9" fmla="*/ 50 h 2793"/>
                <a:gd name="T10" fmla="*/ 51 w 3155"/>
                <a:gd name="T11" fmla="*/ 80 h 2793"/>
                <a:gd name="T12" fmla="*/ 27 w 3155"/>
                <a:gd name="T13" fmla="*/ 115 h 2793"/>
                <a:gd name="T14" fmla="*/ 10 w 3155"/>
                <a:gd name="T15" fmla="*/ 155 h 2793"/>
                <a:gd name="T16" fmla="*/ 1 w 3155"/>
                <a:gd name="T17" fmla="*/ 198 h 2793"/>
                <a:gd name="T18" fmla="*/ 0 w 3155"/>
                <a:gd name="T19" fmla="*/ 1920 h 2793"/>
                <a:gd name="T20" fmla="*/ 1 w 3155"/>
                <a:gd name="T21" fmla="*/ 1942 h 2793"/>
                <a:gd name="T22" fmla="*/ 10 w 3155"/>
                <a:gd name="T23" fmla="*/ 1986 h 2793"/>
                <a:gd name="T24" fmla="*/ 27 w 3155"/>
                <a:gd name="T25" fmla="*/ 2026 h 2793"/>
                <a:gd name="T26" fmla="*/ 51 w 3155"/>
                <a:gd name="T27" fmla="*/ 2061 h 2793"/>
                <a:gd name="T28" fmla="*/ 81 w 3155"/>
                <a:gd name="T29" fmla="*/ 2091 h 2793"/>
                <a:gd name="T30" fmla="*/ 116 w 3155"/>
                <a:gd name="T31" fmla="*/ 2115 h 2793"/>
                <a:gd name="T32" fmla="*/ 156 w 3155"/>
                <a:gd name="T33" fmla="*/ 2132 h 2793"/>
                <a:gd name="T34" fmla="*/ 199 w 3155"/>
                <a:gd name="T35" fmla="*/ 2141 h 2793"/>
                <a:gd name="T36" fmla="*/ 1326 w 3155"/>
                <a:gd name="T37" fmla="*/ 2142 h 2793"/>
                <a:gd name="T38" fmla="*/ 1334 w 3155"/>
                <a:gd name="T39" fmla="*/ 2142 h 2793"/>
                <a:gd name="T40" fmla="*/ 1350 w 3155"/>
                <a:gd name="T41" fmla="*/ 2149 h 2793"/>
                <a:gd name="T42" fmla="*/ 1361 w 3155"/>
                <a:gd name="T43" fmla="*/ 2160 h 2793"/>
                <a:gd name="T44" fmla="*/ 1367 w 3155"/>
                <a:gd name="T45" fmla="*/ 2176 h 2793"/>
                <a:gd name="T46" fmla="*/ 1368 w 3155"/>
                <a:gd name="T47" fmla="*/ 2184 h 2793"/>
                <a:gd name="T48" fmla="*/ 1365 w 3155"/>
                <a:gd name="T49" fmla="*/ 2201 h 2793"/>
                <a:gd name="T50" fmla="*/ 1356 w 3155"/>
                <a:gd name="T51" fmla="*/ 2215 h 2793"/>
                <a:gd name="T52" fmla="*/ 1342 w 3155"/>
                <a:gd name="T53" fmla="*/ 2224 h 2793"/>
                <a:gd name="T54" fmla="*/ 1325 w 3155"/>
                <a:gd name="T55" fmla="*/ 2227 h 2793"/>
                <a:gd name="T56" fmla="*/ 1091 w 3155"/>
                <a:gd name="T57" fmla="*/ 2468 h 2793"/>
                <a:gd name="T58" fmla="*/ 342 w 3155"/>
                <a:gd name="T59" fmla="*/ 2793 h 2793"/>
                <a:gd name="T60" fmla="*/ 2813 w 3155"/>
                <a:gd name="T61" fmla="*/ 2634 h 2793"/>
                <a:gd name="T62" fmla="*/ 2039 w 3155"/>
                <a:gd name="T63" fmla="*/ 2142 h 2793"/>
                <a:gd name="T64" fmla="*/ 2933 w 3155"/>
                <a:gd name="T65" fmla="*/ 2142 h 2793"/>
                <a:gd name="T66" fmla="*/ 2978 w 3155"/>
                <a:gd name="T67" fmla="*/ 2137 h 2793"/>
                <a:gd name="T68" fmla="*/ 3019 w 3155"/>
                <a:gd name="T69" fmla="*/ 2124 h 2793"/>
                <a:gd name="T70" fmla="*/ 3057 w 3155"/>
                <a:gd name="T71" fmla="*/ 2103 h 2793"/>
                <a:gd name="T72" fmla="*/ 3090 w 3155"/>
                <a:gd name="T73" fmla="*/ 2076 h 2793"/>
                <a:gd name="T74" fmla="*/ 3117 w 3155"/>
                <a:gd name="T75" fmla="*/ 2044 h 2793"/>
                <a:gd name="T76" fmla="*/ 3138 w 3155"/>
                <a:gd name="T77" fmla="*/ 2006 h 2793"/>
                <a:gd name="T78" fmla="*/ 3150 w 3155"/>
                <a:gd name="T79" fmla="*/ 1964 h 2793"/>
                <a:gd name="T80" fmla="*/ 3155 w 3155"/>
                <a:gd name="T81" fmla="*/ 1920 h 2793"/>
                <a:gd name="T82" fmla="*/ 3155 w 3155"/>
                <a:gd name="T83" fmla="*/ 221 h 2793"/>
                <a:gd name="T84" fmla="*/ 3150 w 3155"/>
                <a:gd name="T85" fmla="*/ 177 h 2793"/>
                <a:gd name="T86" fmla="*/ 3138 w 3155"/>
                <a:gd name="T87" fmla="*/ 136 h 2793"/>
                <a:gd name="T88" fmla="*/ 3117 w 3155"/>
                <a:gd name="T89" fmla="*/ 97 h 2793"/>
                <a:gd name="T90" fmla="*/ 3090 w 3155"/>
                <a:gd name="T91" fmla="*/ 65 h 2793"/>
                <a:gd name="T92" fmla="*/ 3057 w 3155"/>
                <a:gd name="T93" fmla="*/ 38 h 2793"/>
                <a:gd name="T94" fmla="*/ 3019 w 3155"/>
                <a:gd name="T95" fmla="*/ 17 h 2793"/>
                <a:gd name="T96" fmla="*/ 2978 w 3155"/>
                <a:gd name="T97" fmla="*/ 5 h 2793"/>
                <a:gd name="T98" fmla="*/ 2933 w 3155"/>
                <a:gd name="T99" fmla="*/ 0 h 2793"/>
                <a:gd name="T100" fmla="*/ 2984 w 3155"/>
                <a:gd name="T101" fmla="*/ 1843 h 2793"/>
                <a:gd name="T102" fmla="*/ 171 w 3155"/>
                <a:gd name="T103" fmla="*/ 221 h 2793"/>
                <a:gd name="T104" fmla="*/ 172 w 3155"/>
                <a:gd name="T105" fmla="*/ 211 h 2793"/>
                <a:gd name="T106" fmla="*/ 180 w 3155"/>
                <a:gd name="T107" fmla="*/ 193 h 2793"/>
                <a:gd name="T108" fmla="*/ 193 w 3155"/>
                <a:gd name="T109" fmla="*/ 179 h 2793"/>
                <a:gd name="T110" fmla="*/ 212 w 3155"/>
                <a:gd name="T111" fmla="*/ 171 h 2793"/>
                <a:gd name="T112" fmla="*/ 2933 w 3155"/>
                <a:gd name="T113" fmla="*/ 170 h 2793"/>
                <a:gd name="T114" fmla="*/ 2943 w 3155"/>
                <a:gd name="T115" fmla="*/ 171 h 2793"/>
                <a:gd name="T116" fmla="*/ 2961 w 3155"/>
                <a:gd name="T117" fmla="*/ 179 h 2793"/>
                <a:gd name="T118" fmla="*/ 2976 w 3155"/>
                <a:gd name="T119" fmla="*/ 193 h 2793"/>
                <a:gd name="T120" fmla="*/ 2983 w 3155"/>
                <a:gd name="T121" fmla="*/ 211 h 2793"/>
                <a:gd name="T122" fmla="*/ 2984 w 3155"/>
                <a:gd name="T123" fmla="*/ 1843 h 2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5" h="2793">
                  <a:moveTo>
                    <a:pt x="2933" y="0"/>
                  </a:moveTo>
                  <a:lnTo>
                    <a:pt x="222" y="0"/>
                  </a:lnTo>
                  <a:lnTo>
                    <a:pt x="222" y="0"/>
                  </a:lnTo>
                  <a:lnTo>
                    <a:pt x="199" y="1"/>
                  </a:lnTo>
                  <a:lnTo>
                    <a:pt x="177" y="5"/>
                  </a:lnTo>
                  <a:lnTo>
                    <a:pt x="156" y="9"/>
                  </a:lnTo>
                  <a:lnTo>
                    <a:pt x="135" y="17"/>
                  </a:lnTo>
                  <a:lnTo>
                    <a:pt x="116" y="26"/>
                  </a:lnTo>
                  <a:lnTo>
                    <a:pt x="98" y="38"/>
                  </a:lnTo>
                  <a:lnTo>
                    <a:pt x="81" y="50"/>
                  </a:lnTo>
                  <a:lnTo>
                    <a:pt x="65" y="65"/>
                  </a:lnTo>
                  <a:lnTo>
                    <a:pt x="51" y="80"/>
                  </a:lnTo>
                  <a:lnTo>
                    <a:pt x="38" y="97"/>
                  </a:lnTo>
                  <a:lnTo>
                    <a:pt x="27" y="115"/>
                  </a:lnTo>
                  <a:lnTo>
                    <a:pt x="18" y="136"/>
                  </a:lnTo>
                  <a:lnTo>
                    <a:pt x="10" y="155"/>
                  </a:lnTo>
                  <a:lnTo>
                    <a:pt x="4" y="177"/>
                  </a:lnTo>
                  <a:lnTo>
                    <a:pt x="1" y="198"/>
                  </a:lnTo>
                  <a:lnTo>
                    <a:pt x="0" y="221"/>
                  </a:lnTo>
                  <a:lnTo>
                    <a:pt x="0" y="1920"/>
                  </a:lnTo>
                  <a:lnTo>
                    <a:pt x="0" y="1920"/>
                  </a:lnTo>
                  <a:lnTo>
                    <a:pt x="1" y="1942"/>
                  </a:lnTo>
                  <a:lnTo>
                    <a:pt x="4" y="1964"/>
                  </a:lnTo>
                  <a:lnTo>
                    <a:pt x="10" y="1986"/>
                  </a:lnTo>
                  <a:lnTo>
                    <a:pt x="18" y="2006"/>
                  </a:lnTo>
                  <a:lnTo>
                    <a:pt x="27" y="2026"/>
                  </a:lnTo>
                  <a:lnTo>
                    <a:pt x="38" y="2044"/>
                  </a:lnTo>
                  <a:lnTo>
                    <a:pt x="51" y="2061"/>
                  </a:lnTo>
                  <a:lnTo>
                    <a:pt x="65" y="2076"/>
                  </a:lnTo>
                  <a:lnTo>
                    <a:pt x="81" y="2091"/>
                  </a:lnTo>
                  <a:lnTo>
                    <a:pt x="98" y="2103"/>
                  </a:lnTo>
                  <a:lnTo>
                    <a:pt x="116" y="2115"/>
                  </a:lnTo>
                  <a:lnTo>
                    <a:pt x="135" y="2124"/>
                  </a:lnTo>
                  <a:lnTo>
                    <a:pt x="156" y="2132"/>
                  </a:lnTo>
                  <a:lnTo>
                    <a:pt x="177" y="2137"/>
                  </a:lnTo>
                  <a:lnTo>
                    <a:pt x="199" y="2141"/>
                  </a:lnTo>
                  <a:lnTo>
                    <a:pt x="222" y="2142"/>
                  </a:lnTo>
                  <a:lnTo>
                    <a:pt x="1326" y="2142"/>
                  </a:lnTo>
                  <a:lnTo>
                    <a:pt x="1326" y="2142"/>
                  </a:lnTo>
                  <a:lnTo>
                    <a:pt x="1334" y="2142"/>
                  </a:lnTo>
                  <a:lnTo>
                    <a:pt x="1342" y="2145"/>
                  </a:lnTo>
                  <a:lnTo>
                    <a:pt x="1350" y="2149"/>
                  </a:lnTo>
                  <a:lnTo>
                    <a:pt x="1356" y="2154"/>
                  </a:lnTo>
                  <a:lnTo>
                    <a:pt x="1361" y="2160"/>
                  </a:lnTo>
                  <a:lnTo>
                    <a:pt x="1365" y="2168"/>
                  </a:lnTo>
                  <a:lnTo>
                    <a:pt x="1367" y="2176"/>
                  </a:lnTo>
                  <a:lnTo>
                    <a:pt x="1368" y="2184"/>
                  </a:lnTo>
                  <a:lnTo>
                    <a:pt x="1368" y="2184"/>
                  </a:lnTo>
                  <a:lnTo>
                    <a:pt x="1367" y="2193"/>
                  </a:lnTo>
                  <a:lnTo>
                    <a:pt x="1365" y="2201"/>
                  </a:lnTo>
                  <a:lnTo>
                    <a:pt x="1361" y="2209"/>
                  </a:lnTo>
                  <a:lnTo>
                    <a:pt x="1356" y="2215"/>
                  </a:lnTo>
                  <a:lnTo>
                    <a:pt x="1349" y="2221"/>
                  </a:lnTo>
                  <a:lnTo>
                    <a:pt x="1342" y="2224"/>
                  </a:lnTo>
                  <a:lnTo>
                    <a:pt x="1334" y="2227"/>
                  </a:lnTo>
                  <a:lnTo>
                    <a:pt x="1325" y="2227"/>
                  </a:lnTo>
                  <a:lnTo>
                    <a:pt x="1108" y="2227"/>
                  </a:lnTo>
                  <a:lnTo>
                    <a:pt x="1091" y="2468"/>
                  </a:lnTo>
                  <a:lnTo>
                    <a:pt x="342" y="2634"/>
                  </a:lnTo>
                  <a:lnTo>
                    <a:pt x="342" y="2793"/>
                  </a:lnTo>
                  <a:lnTo>
                    <a:pt x="2813" y="2793"/>
                  </a:lnTo>
                  <a:lnTo>
                    <a:pt x="2813" y="2634"/>
                  </a:lnTo>
                  <a:lnTo>
                    <a:pt x="2063" y="2468"/>
                  </a:lnTo>
                  <a:lnTo>
                    <a:pt x="2039" y="2142"/>
                  </a:lnTo>
                  <a:lnTo>
                    <a:pt x="2933" y="2142"/>
                  </a:lnTo>
                  <a:lnTo>
                    <a:pt x="2933" y="2142"/>
                  </a:lnTo>
                  <a:lnTo>
                    <a:pt x="2956" y="2141"/>
                  </a:lnTo>
                  <a:lnTo>
                    <a:pt x="2978" y="2137"/>
                  </a:lnTo>
                  <a:lnTo>
                    <a:pt x="2999" y="2132"/>
                  </a:lnTo>
                  <a:lnTo>
                    <a:pt x="3019" y="2124"/>
                  </a:lnTo>
                  <a:lnTo>
                    <a:pt x="3039" y="2115"/>
                  </a:lnTo>
                  <a:lnTo>
                    <a:pt x="3057" y="2103"/>
                  </a:lnTo>
                  <a:lnTo>
                    <a:pt x="3074" y="2091"/>
                  </a:lnTo>
                  <a:lnTo>
                    <a:pt x="3090" y="2076"/>
                  </a:lnTo>
                  <a:lnTo>
                    <a:pt x="3105" y="2061"/>
                  </a:lnTo>
                  <a:lnTo>
                    <a:pt x="3117" y="2044"/>
                  </a:lnTo>
                  <a:lnTo>
                    <a:pt x="3129" y="2026"/>
                  </a:lnTo>
                  <a:lnTo>
                    <a:pt x="3138" y="2006"/>
                  </a:lnTo>
                  <a:lnTo>
                    <a:pt x="3145" y="1986"/>
                  </a:lnTo>
                  <a:lnTo>
                    <a:pt x="3150" y="1964"/>
                  </a:lnTo>
                  <a:lnTo>
                    <a:pt x="3154" y="1942"/>
                  </a:lnTo>
                  <a:lnTo>
                    <a:pt x="3155" y="1920"/>
                  </a:lnTo>
                  <a:lnTo>
                    <a:pt x="3155" y="221"/>
                  </a:lnTo>
                  <a:lnTo>
                    <a:pt x="3155" y="221"/>
                  </a:lnTo>
                  <a:lnTo>
                    <a:pt x="3154" y="198"/>
                  </a:lnTo>
                  <a:lnTo>
                    <a:pt x="3150" y="177"/>
                  </a:lnTo>
                  <a:lnTo>
                    <a:pt x="3145" y="155"/>
                  </a:lnTo>
                  <a:lnTo>
                    <a:pt x="3138" y="136"/>
                  </a:lnTo>
                  <a:lnTo>
                    <a:pt x="3129" y="115"/>
                  </a:lnTo>
                  <a:lnTo>
                    <a:pt x="3117" y="97"/>
                  </a:lnTo>
                  <a:lnTo>
                    <a:pt x="3105" y="80"/>
                  </a:lnTo>
                  <a:lnTo>
                    <a:pt x="3090" y="65"/>
                  </a:lnTo>
                  <a:lnTo>
                    <a:pt x="3074" y="50"/>
                  </a:lnTo>
                  <a:lnTo>
                    <a:pt x="3057" y="38"/>
                  </a:lnTo>
                  <a:lnTo>
                    <a:pt x="3039" y="26"/>
                  </a:lnTo>
                  <a:lnTo>
                    <a:pt x="3019" y="17"/>
                  </a:lnTo>
                  <a:lnTo>
                    <a:pt x="2999" y="9"/>
                  </a:lnTo>
                  <a:lnTo>
                    <a:pt x="2978" y="5"/>
                  </a:lnTo>
                  <a:lnTo>
                    <a:pt x="2956" y="1"/>
                  </a:lnTo>
                  <a:lnTo>
                    <a:pt x="2933" y="0"/>
                  </a:lnTo>
                  <a:lnTo>
                    <a:pt x="2933" y="0"/>
                  </a:lnTo>
                  <a:close/>
                  <a:moveTo>
                    <a:pt x="2984" y="1843"/>
                  </a:moveTo>
                  <a:lnTo>
                    <a:pt x="171" y="1843"/>
                  </a:lnTo>
                  <a:lnTo>
                    <a:pt x="171" y="221"/>
                  </a:lnTo>
                  <a:lnTo>
                    <a:pt x="171" y="221"/>
                  </a:lnTo>
                  <a:lnTo>
                    <a:pt x="172" y="211"/>
                  </a:lnTo>
                  <a:lnTo>
                    <a:pt x="175" y="202"/>
                  </a:lnTo>
                  <a:lnTo>
                    <a:pt x="180" y="193"/>
                  </a:lnTo>
                  <a:lnTo>
                    <a:pt x="185" y="186"/>
                  </a:lnTo>
                  <a:lnTo>
                    <a:pt x="193" y="179"/>
                  </a:lnTo>
                  <a:lnTo>
                    <a:pt x="202" y="175"/>
                  </a:lnTo>
                  <a:lnTo>
                    <a:pt x="212" y="171"/>
                  </a:lnTo>
                  <a:lnTo>
                    <a:pt x="222" y="170"/>
                  </a:lnTo>
                  <a:lnTo>
                    <a:pt x="2933" y="170"/>
                  </a:lnTo>
                  <a:lnTo>
                    <a:pt x="2933" y="170"/>
                  </a:lnTo>
                  <a:lnTo>
                    <a:pt x="2943" y="171"/>
                  </a:lnTo>
                  <a:lnTo>
                    <a:pt x="2953" y="175"/>
                  </a:lnTo>
                  <a:lnTo>
                    <a:pt x="2961" y="179"/>
                  </a:lnTo>
                  <a:lnTo>
                    <a:pt x="2969" y="186"/>
                  </a:lnTo>
                  <a:lnTo>
                    <a:pt x="2976" y="193"/>
                  </a:lnTo>
                  <a:lnTo>
                    <a:pt x="2981" y="202"/>
                  </a:lnTo>
                  <a:lnTo>
                    <a:pt x="2983" y="211"/>
                  </a:lnTo>
                  <a:lnTo>
                    <a:pt x="2984" y="221"/>
                  </a:lnTo>
                  <a:lnTo>
                    <a:pt x="2984" y="1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4" name="Grupa 83">
            <a:extLst>
              <a:ext uri="{FF2B5EF4-FFF2-40B4-BE49-F238E27FC236}">
                <a16:creationId xmlns:a16="http://schemas.microsoft.com/office/drawing/2014/main" id="{6CF45E35-0DC3-2986-07E7-86D054C8F29C}"/>
              </a:ext>
            </a:extLst>
          </p:cNvPr>
          <p:cNvGrpSpPr>
            <a:grpSpLocks noChangeAspect="1"/>
          </p:cNvGrpSpPr>
          <p:nvPr/>
        </p:nvGrpSpPr>
        <p:grpSpPr>
          <a:xfrm>
            <a:off x="7017062" y="4472192"/>
            <a:ext cx="232695" cy="216000"/>
            <a:chOff x="7212013" y="4583113"/>
            <a:chExt cx="708025" cy="657225"/>
          </a:xfrm>
          <a:solidFill>
            <a:srgbClr val="CDCDCD"/>
          </a:solidFill>
        </p:grpSpPr>
        <p:sp>
          <p:nvSpPr>
            <p:cNvPr id="85" name="Freeform 69">
              <a:extLst>
                <a:ext uri="{FF2B5EF4-FFF2-40B4-BE49-F238E27FC236}">
                  <a16:creationId xmlns:a16="http://schemas.microsoft.com/office/drawing/2014/main" id="{D597BA39-0B95-2D27-7D76-9A7F41E41817}"/>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70">
              <a:extLst>
                <a:ext uri="{FF2B5EF4-FFF2-40B4-BE49-F238E27FC236}">
                  <a16:creationId xmlns:a16="http://schemas.microsoft.com/office/drawing/2014/main" id="{9DAE3A29-FBEA-1206-7C55-A3A436286FD6}"/>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71">
              <a:extLst>
                <a:ext uri="{FF2B5EF4-FFF2-40B4-BE49-F238E27FC236}">
                  <a16:creationId xmlns:a16="http://schemas.microsoft.com/office/drawing/2014/main" id="{34492FDD-8801-C98A-A401-E18FE6447077}"/>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72">
              <a:extLst>
                <a:ext uri="{FF2B5EF4-FFF2-40B4-BE49-F238E27FC236}">
                  <a16:creationId xmlns:a16="http://schemas.microsoft.com/office/drawing/2014/main" id="{E9DC77AE-174F-398D-40DB-715693A1924D}"/>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9" name="Freeform 73">
              <a:extLst>
                <a:ext uri="{FF2B5EF4-FFF2-40B4-BE49-F238E27FC236}">
                  <a16:creationId xmlns:a16="http://schemas.microsoft.com/office/drawing/2014/main" id="{F89A0043-99D7-DD10-97B8-1F1BC30C67D2}"/>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74">
              <a:extLst>
                <a:ext uri="{FF2B5EF4-FFF2-40B4-BE49-F238E27FC236}">
                  <a16:creationId xmlns:a16="http://schemas.microsoft.com/office/drawing/2014/main" id="{BA28DFCA-B1AB-CF1E-212D-A5DF7D11618E}"/>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1" name="Freeform 75">
              <a:extLst>
                <a:ext uri="{FF2B5EF4-FFF2-40B4-BE49-F238E27FC236}">
                  <a16:creationId xmlns:a16="http://schemas.microsoft.com/office/drawing/2014/main" id="{C5E8656F-E0EB-BBDD-4605-1DA5DCE41087}"/>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76">
              <a:extLst>
                <a:ext uri="{FF2B5EF4-FFF2-40B4-BE49-F238E27FC236}">
                  <a16:creationId xmlns:a16="http://schemas.microsoft.com/office/drawing/2014/main" id="{710500C7-47D4-CE80-2358-3D9ED254D15E}"/>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3" name="Freeform 77">
              <a:extLst>
                <a:ext uri="{FF2B5EF4-FFF2-40B4-BE49-F238E27FC236}">
                  <a16:creationId xmlns:a16="http://schemas.microsoft.com/office/drawing/2014/main" id="{9BCA1F26-23F9-A06D-9251-63191C28D96B}"/>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94" name="Tabela 93">
            <a:extLst>
              <a:ext uri="{FF2B5EF4-FFF2-40B4-BE49-F238E27FC236}">
                <a16:creationId xmlns:a16="http://schemas.microsoft.com/office/drawing/2014/main" id="{37662E98-1D0B-7CF0-C6B0-C884E2813367}"/>
              </a:ext>
            </a:extLst>
          </p:cNvPr>
          <p:cNvGraphicFramePr>
            <a:graphicFrameLocks noGrp="1"/>
          </p:cNvGraphicFramePr>
          <p:nvPr>
            <p:extLst>
              <p:ext uri="{D42A27DB-BD31-4B8C-83A1-F6EECF244321}">
                <p14:modId xmlns:p14="http://schemas.microsoft.com/office/powerpoint/2010/main" val="543215407"/>
              </p:ext>
            </p:extLst>
          </p:nvPr>
        </p:nvGraphicFramePr>
        <p:xfrm>
          <a:off x="333051" y="4834870"/>
          <a:ext cx="8410648" cy="593467"/>
        </p:xfrm>
        <a:graphic>
          <a:graphicData uri="http://schemas.openxmlformats.org/drawingml/2006/table">
            <a:tbl>
              <a:tblPr firstRow="1" bandRow="1">
                <a:tableStyleId>{5C22544A-7EE6-4342-B048-85BDC9FD1C3A}</a:tableStyleId>
              </a:tblPr>
              <a:tblGrid>
                <a:gridCol w="1051331">
                  <a:extLst>
                    <a:ext uri="{9D8B030D-6E8A-4147-A177-3AD203B41FA5}">
                      <a16:colId xmlns:a16="http://schemas.microsoft.com/office/drawing/2014/main" val="1573727634"/>
                    </a:ext>
                  </a:extLst>
                </a:gridCol>
                <a:gridCol w="1051331">
                  <a:extLst>
                    <a:ext uri="{9D8B030D-6E8A-4147-A177-3AD203B41FA5}">
                      <a16:colId xmlns:a16="http://schemas.microsoft.com/office/drawing/2014/main" val="1442353255"/>
                    </a:ext>
                  </a:extLst>
                </a:gridCol>
                <a:gridCol w="1051331">
                  <a:extLst>
                    <a:ext uri="{9D8B030D-6E8A-4147-A177-3AD203B41FA5}">
                      <a16:colId xmlns:a16="http://schemas.microsoft.com/office/drawing/2014/main" val="279228112"/>
                    </a:ext>
                  </a:extLst>
                </a:gridCol>
                <a:gridCol w="1051331">
                  <a:extLst>
                    <a:ext uri="{9D8B030D-6E8A-4147-A177-3AD203B41FA5}">
                      <a16:colId xmlns:a16="http://schemas.microsoft.com/office/drawing/2014/main" val="678437236"/>
                    </a:ext>
                  </a:extLst>
                </a:gridCol>
                <a:gridCol w="1051331">
                  <a:extLst>
                    <a:ext uri="{9D8B030D-6E8A-4147-A177-3AD203B41FA5}">
                      <a16:colId xmlns:a16="http://schemas.microsoft.com/office/drawing/2014/main" val="2807506238"/>
                    </a:ext>
                  </a:extLst>
                </a:gridCol>
                <a:gridCol w="1051331">
                  <a:extLst>
                    <a:ext uri="{9D8B030D-6E8A-4147-A177-3AD203B41FA5}">
                      <a16:colId xmlns:a16="http://schemas.microsoft.com/office/drawing/2014/main" val="4048480360"/>
                    </a:ext>
                  </a:extLst>
                </a:gridCol>
                <a:gridCol w="1051331">
                  <a:extLst>
                    <a:ext uri="{9D8B030D-6E8A-4147-A177-3AD203B41FA5}">
                      <a16:colId xmlns:a16="http://schemas.microsoft.com/office/drawing/2014/main" val="1682807159"/>
                    </a:ext>
                  </a:extLst>
                </a:gridCol>
                <a:gridCol w="1051331">
                  <a:extLst>
                    <a:ext uri="{9D8B030D-6E8A-4147-A177-3AD203B41FA5}">
                      <a16:colId xmlns:a16="http://schemas.microsoft.com/office/drawing/2014/main" val="717162456"/>
                    </a:ext>
                  </a:extLst>
                </a:gridCol>
              </a:tblGrid>
              <a:tr h="593467">
                <a:tc>
                  <a:txBody>
                    <a:bodyPr/>
                    <a:lstStyle/>
                    <a:p>
                      <a:pPr algn="ctr" fontAlgn="b"/>
                      <a:r>
                        <a:rPr lang="en-GB" sz="1000" b="0" i="0" u="none" strike="noStrike" dirty="0" err="1">
                          <a:solidFill>
                            <a:srgbClr val="000000"/>
                          </a:solidFill>
                          <a:effectLst/>
                          <a:latin typeface="Calibri" panose="020F0502020204030204" pitchFamily="34" charset="0"/>
                        </a:rPr>
                        <a:t>każdy</a:t>
                      </a:r>
                      <a:r>
                        <a:rPr lang="en-GB" sz="1000" b="0" i="0" u="none" strike="noStrike" dirty="0">
                          <a:solidFill>
                            <a:srgbClr val="000000"/>
                          </a:solidFill>
                          <a:effectLst/>
                          <a:latin typeface="Calibri" panose="020F0502020204030204" pitchFamily="34" charset="0"/>
                        </a:rPr>
                        <a:t> </a:t>
                      </a:r>
                      <a:r>
                        <a:rPr lang="en-GB" sz="1000" b="0" i="0" u="none" strike="noStrike" dirty="0" err="1">
                          <a:solidFill>
                            <a:srgbClr val="000000"/>
                          </a:solidFill>
                          <a:effectLst/>
                          <a:latin typeface="Calibri" panose="020F0502020204030204" pitchFamily="34" charset="0"/>
                        </a:rPr>
                        <a:t>indywidualnie</a:t>
                      </a:r>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szkoła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władze centralne</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rodzina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władze samorządowe i wojewódzkie</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media</a:t>
                      </a:r>
                    </a:p>
                    <a:p>
                      <a:pPr algn="ctr" fontAlgn="b"/>
                      <a:endParaRPr lang="pl-PL" sz="1000" b="0" i="0" u="none" strike="noStrike" dirty="0">
                        <a:solidFill>
                          <a:srgbClr val="000000"/>
                        </a:solidFill>
                        <a:effectLst/>
                        <a:latin typeface="Calibri" panose="020F0502020204030204" pitchFamily="34" charset="0"/>
                      </a:endParaRP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organizacje pozarządowe</a:t>
                      </a:r>
                    </a:p>
                    <a:p>
                      <a:pPr algn="ctr" fontAlgn="b"/>
                      <a:endParaRPr lang="en-GB" sz="1000" b="0" i="0" u="none" strike="noStrike" dirty="0">
                        <a:solidFill>
                          <a:srgbClr val="000000"/>
                        </a:solidFill>
                        <a:effectLst/>
                        <a:latin typeface="Calibri" panose="020F0502020204030204" pitchFamily="34" charset="0"/>
                      </a:endParaRPr>
                    </a:p>
                  </a:txBody>
                  <a:tcPr marL="7620" marR="7620" marT="7620" marB="0" anchor="ctr">
                    <a:noFill/>
                  </a:tcPr>
                </a:tc>
                <a:tc>
                  <a:txBody>
                    <a:bodyPr/>
                    <a:lstStyle/>
                    <a:p>
                      <a:pPr algn="ctr" fontAlgn="b"/>
                      <a:r>
                        <a:rPr lang="pl-PL" sz="1000" b="0" i="0" u="none" strike="noStrike" dirty="0">
                          <a:solidFill>
                            <a:srgbClr val="000000"/>
                          </a:solidFill>
                          <a:effectLst/>
                          <a:latin typeface="Calibri" panose="020F0502020204030204" pitchFamily="34" charset="0"/>
                        </a:rPr>
                        <a:t>wspólnoty mieszkaniowe / sąsiedzkie</a:t>
                      </a:r>
                      <a:endParaRPr lang="en-GB" sz="1000" b="0" i="0" u="none" strike="noStrike" dirty="0">
                        <a:solidFill>
                          <a:srgbClr val="000000"/>
                        </a:solidFill>
                        <a:effectLst/>
                        <a:latin typeface="Calibri" panose="020F0502020204030204" pitchFamily="34" charset="0"/>
                      </a:endParaRPr>
                    </a:p>
                  </a:txBody>
                  <a:tcPr marL="7620" marR="7620" marT="7620" marB="0" anchor="ctr">
                    <a:noFill/>
                  </a:tcPr>
                </a:tc>
                <a:extLst>
                  <a:ext uri="{0D108BD9-81ED-4DB2-BD59-A6C34878D82A}">
                    <a16:rowId xmlns:a16="http://schemas.microsoft.com/office/drawing/2014/main" val="1438613270"/>
                  </a:ext>
                </a:extLst>
              </a:tr>
            </a:tbl>
          </a:graphicData>
        </a:graphic>
      </p:graphicFrame>
      <p:graphicFrame>
        <p:nvGraphicFramePr>
          <p:cNvPr id="5" name="Wykres 4">
            <a:extLst>
              <a:ext uri="{FF2B5EF4-FFF2-40B4-BE49-F238E27FC236}">
                <a16:creationId xmlns:a16="http://schemas.microsoft.com/office/drawing/2014/main" id="{E70BDDF2-703A-FE1C-1DF8-17047B1922FA}"/>
              </a:ext>
            </a:extLst>
          </p:cNvPr>
          <p:cNvGraphicFramePr/>
          <p:nvPr>
            <p:extLst>
              <p:ext uri="{D42A27DB-BD31-4B8C-83A1-F6EECF244321}">
                <p14:modId xmlns:p14="http://schemas.microsoft.com/office/powerpoint/2010/main" val="3227398998"/>
              </p:ext>
            </p:extLst>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7"/>
          </a:graphicData>
        </a:graphic>
      </p:graphicFrame>
      <p:sp>
        <p:nvSpPr>
          <p:cNvPr id="14" name="pole tekstowe 13">
            <a:extLst>
              <a:ext uri="{FF2B5EF4-FFF2-40B4-BE49-F238E27FC236}">
                <a16:creationId xmlns:a16="http://schemas.microsoft.com/office/drawing/2014/main" id="{C38917F5-CCDD-54FB-4D6A-D092D0E989DB}"/>
              </a:ext>
            </a:extLst>
          </p:cNvPr>
          <p:cNvSpPr txBox="1"/>
          <p:nvPr/>
        </p:nvSpPr>
        <p:spPr>
          <a:xfrm>
            <a:off x="315397" y="5462985"/>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
        <p:nvSpPr>
          <p:cNvPr id="15" name="Symbol zastępczy tekstu 7">
            <a:extLst>
              <a:ext uri="{FF2B5EF4-FFF2-40B4-BE49-F238E27FC236}">
                <a16:creationId xmlns:a16="http://schemas.microsoft.com/office/drawing/2014/main" id="{FFAAF155-F921-9758-F228-75CDF10DBD4A}"/>
              </a:ext>
            </a:extLst>
          </p:cNvPr>
          <p:cNvSpPr>
            <a:spLocks noGrp="1"/>
          </p:cNvSpPr>
          <p:nvPr>
            <p:ph type="body" sz="quarter" idx="12"/>
          </p:nvPr>
        </p:nvSpPr>
        <p:spPr>
          <a:xfrm>
            <a:off x="333053" y="5619616"/>
            <a:ext cx="8487418" cy="216000"/>
          </a:xfrm>
        </p:spPr>
        <p:txBody>
          <a:bodyPr/>
          <a:lstStyle/>
          <a:p>
            <a:r>
              <a:rPr lang="pl-PL" dirty="0">
                <a:solidFill>
                  <a:schemeClr val="bg1">
                    <a:lumMod val="75000"/>
                  </a:schemeClr>
                </a:solidFill>
              </a:rPr>
              <a:t>Odpowiadający: wszyscy badani, n=1000.,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a:t>
            </a:r>
          </a:p>
        </p:txBody>
      </p:sp>
    </p:spTree>
    <p:extLst>
      <p:ext uri="{BB962C8B-B14F-4D97-AF65-F5344CB8AC3E}">
        <p14:creationId xmlns:p14="http://schemas.microsoft.com/office/powerpoint/2010/main" val="377413352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p:txBody>
          <a:bodyPr/>
          <a:lstStyle/>
          <a:p>
            <a:pPr marL="0" indent="0" algn="l">
              <a:lnSpc>
                <a:spcPct val="100000"/>
              </a:lnSpc>
              <a:buNone/>
            </a:pPr>
            <a:r>
              <a:rPr lang="pl-PL" sz="1100" dirty="0"/>
              <a:t>Kobiety gorzej niż mężczyźni oceniają stan środowiska naturalnego w Polsce oraz w swojej okolicy zamieszkania. </a:t>
            </a:r>
            <a:r>
              <a:rPr lang="pl-PL" sz="1100" dirty="0">
                <a:latin typeface="+mn-lt"/>
              </a:rPr>
              <a:t>Wskazując powody, dla których warto chronić środowisko, mężczyźni częściej niż kobiety wybierali oszczędność i względy ekonomiczne, a kobiety częściej wskazywały na odpowiedzi związane z troską o zdrowie człowieka i przyszłe pokolenia. </a:t>
            </a:r>
            <a:endParaRPr lang="pl-PL" sz="1100" dirty="0"/>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p:txBody>
          <a:bodyPr/>
          <a:lstStyle/>
          <a:p>
            <a:pPr marL="0" indent="0" algn="l">
              <a:lnSpc>
                <a:spcPct val="100000"/>
              </a:lnSpc>
              <a:buNone/>
            </a:pPr>
            <a:r>
              <a:rPr lang="pl-PL" sz="1100" dirty="0"/>
              <a:t>Stan lokalnego środowiska jest lepiej oceniany przez mieszkańców mniejszych miejscowości. Mieszkańcy największych miast częściej niż inni wskazują, że troska o przyszłe pokolenia jest najważniejszym powodem dla którego należy chronić środowisko.  </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p:txBody>
          <a:bodyPr/>
          <a:lstStyle/>
          <a:p>
            <a:pPr marL="0" indent="0" algn="l">
              <a:lnSpc>
                <a:spcPct val="100000"/>
              </a:lnSpc>
              <a:buNone/>
            </a:pPr>
            <a:r>
              <a:rPr lang="pl-PL" sz="1100" dirty="0"/>
              <a:t>Wraz ze wzrostem poziomu dochodu zwiększa się liczba wskazań dla następujących czynników, od których zależy stan środowiska: dobre przepisy prawne, uznanie przez społeczeństwo kwestii środowiska za ważny problem, odpowiedzialność biznesu, nacisk rządu na sprawy ochrony środowiska oraz to, jak dużo mówi się o tym w mediach. </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Środowisko naturalne i jego ochrona</a:t>
            </a:r>
          </a:p>
          <a:p>
            <a:endParaRPr lang="pl-PL"/>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accent3"/>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p:txBody>
          <a:bodyPr/>
          <a:lstStyle/>
          <a:p>
            <a:pPr marL="0" indent="0" algn="l">
              <a:lnSpc>
                <a:spcPct val="100000"/>
              </a:lnSpc>
              <a:buNone/>
            </a:pPr>
            <a:r>
              <a:rPr lang="pl-PL" sz="1100" dirty="0"/>
              <a:t>Internet jest głównym źródłem informacji dla ludzi młodszych, a odsetek jego wskazań maleje wraz z wiekiem respondentów, odwrotna tendencja występuje w przypadku dla telewizji i prasy, z której korzystają przede wszystkim ludzie starsi. Liczba pozytywnych wskazań dla stanu środowiska w okolicy zamieszkania maleje wraz z wiekiem respondentów. </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p:txBody>
          <a:bodyPr/>
          <a:lstStyle/>
          <a:p>
            <a:pPr marL="0" indent="0" algn="l">
              <a:lnSpc>
                <a:spcPct val="100000"/>
              </a:lnSpc>
              <a:buNone/>
            </a:pPr>
            <a:r>
              <a:rPr lang="pl-PL" sz="1100" dirty="0"/>
              <a:t>Osoby ze średnim wykształceniem częściej niż inni wyrażają pogląd, że stan środowiska zależy od aktywności każdego z nas. Osoby z wyższym wykształceniem częściej akcentują potrzebę dobrych przepisów prawnych oraz odpowiedzialność biznesu oraz częściej niż inni podkreślają rolę szkoły w kształtowaniu postaw i zachowań ekologicznych społeczeństwa.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accent3"/>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accent3"/>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accent3"/>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accent3"/>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38" name="Grupa 37">
            <a:extLst>
              <a:ext uri="{FF2B5EF4-FFF2-40B4-BE49-F238E27FC236}">
                <a16:creationId xmlns:a16="http://schemas.microsoft.com/office/drawing/2014/main" id="{F26592B5-1336-49AF-A6B9-A0DC28011A6E}"/>
              </a:ext>
            </a:extLst>
          </p:cNvPr>
          <p:cNvGrpSpPr/>
          <p:nvPr/>
        </p:nvGrpSpPr>
        <p:grpSpPr>
          <a:xfrm>
            <a:off x="256569" y="186558"/>
            <a:ext cx="351010" cy="426759"/>
            <a:chOff x="3635896" y="1196752"/>
            <a:chExt cx="1170966" cy="1423665"/>
          </a:xfrm>
        </p:grpSpPr>
        <p:sp>
          <p:nvSpPr>
            <p:cNvPr id="59" name="Freeform 8">
              <a:extLst>
                <a:ext uri="{FF2B5EF4-FFF2-40B4-BE49-F238E27FC236}">
                  <a16:creationId xmlns:a16="http://schemas.microsoft.com/office/drawing/2014/main" id="{B68ED65C-7745-4694-B8CA-C2CE84F526E4}"/>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61" name="Grafika 60" descr="Drzewo liściaste">
              <a:extLst>
                <a:ext uri="{FF2B5EF4-FFF2-40B4-BE49-F238E27FC236}">
                  <a16:creationId xmlns:a16="http://schemas.microsoft.com/office/drawing/2014/main" id="{0179534A-2BF2-44D2-8D1F-97DE9B10EA14}"/>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cxnSp>
        <p:nvCxnSpPr>
          <p:cNvPr id="63" name="Łącznik prostoliniowy 47">
            <a:extLst>
              <a:ext uri="{FF2B5EF4-FFF2-40B4-BE49-F238E27FC236}">
                <a16:creationId xmlns:a16="http://schemas.microsoft.com/office/drawing/2014/main" id="{2C9DAE8C-253B-4424-BA8B-635EB8099512}"/>
              </a:ext>
            </a:extLst>
          </p:cNvPr>
          <p:cNvCxnSpPr/>
          <p:nvPr/>
        </p:nvCxnSpPr>
        <p:spPr>
          <a:xfrm>
            <a:off x="323440" y="384380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CC000FBF-FAD9-4252-85D4-E349E0DFCDA0}"/>
              </a:ext>
            </a:extLst>
          </p:cNvPr>
          <p:cNvCxnSpPr/>
          <p:nvPr/>
        </p:nvCxnSpPr>
        <p:spPr>
          <a:xfrm>
            <a:off x="323440" y="278092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BCC38366-ABB6-4A36-9604-BC37A97046C0}"/>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092219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3"/>
            <a:ext cx="8496300" cy="4488127"/>
          </a:xfrm>
          <a:prstGeom prst="roundRect">
            <a:avLst>
              <a:gd name="adj" fmla="val 19619"/>
            </a:avLst>
          </a:prstGeom>
          <a:ln w="6350">
            <a:solidFill>
              <a:srgbClr val="92D050"/>
            </a:solidFill>
            <a:prstDash val="lgDash"/>
          </a:ln>
        </p:spPr>
        <p:txBody>
          <a:bodyPr/>
          <a:lstStyle/>
          <a:p>
            <a:pPr marL="0" indent="0" algn="l">
              <a:buNone/>
            </a:pPr>
            <a:r>
              <a:rPr lang="pl-PL" sz="1200" b="1" dirty="0">
                <a:solidFill>
                  <a:schemeClr val="accent3"/>
                </a:solidFill>
              </a:rPr>
              <a:t>Podsumowanie: </a:t>
            </a:r>
            <a:r>
              <a:rPr lang="pl-PL" sz="1200" b="1" dirty="0">
                <a:solidFill>
                  <a:schemeClr val="tx1"/>
                </a:solidFill>
              </a:rPr>
              <a:t>Środowisko naturalne i jego ochrona</a:t>
            </a:r>
          </a:p>
          <a:p>
            <a:pPr marL="0" indent="0" algn="l">
              <a:buNone/>
            </a:pPr>
            <a:endParaRPr lang="pl-PL" sz="1200" b="1" dirty="0">
              <a:solidFill>
                <a:schemeClr val="accent4"/>
              </a:solidFill>
            </a:endParaRPr>
          </a:p>
          <a:p>
            <a:r>
              <a:rPr lang="pl-PL" sz="1200" dirty="0"/>
              <a:t>Mieszkańcy Polski niezmiennie od 2011 </a:t>
            </a:r>
            <a:r>
              <a:rPr lang="pl-PL" sz="1200" b="1" dirty="0"/>
              <a:t>roku lepiej oceniają obecny stan środowiska w swojej okolicy zamieszkania niż ogólnie w kraju (45% vs 20%).</a:t>
            </a:r>
          </a:p>
          <a:p>
            <a:endParaRPr lang="pl-PL" sz="1200" dirty="0"/>
          </a:p>
          <a:p>
            <a:r>
              <a:rPr lang="pl-PL" sz="1200" dirty="0"/>
              <a:t>Wśród najczęściej wskazywanych powodów, dla których Polacy chcą chronić środowisko </a:t>
            </a:r>
            <a:r>
              <a:rPr lang="pl-PL" sz="1200" b="1" dirty="0"/>
              <a:t>jest troska o przyszłe pokolenia (70%) oraz dbałość o zdrowie człowieka (62%). </a:t>
            </a:r>
            <a:r>
              <a:rPr lang="pl-PL" sz="1200" dirty="0"/>
              <a:t>Przyrodę jako wartość samą w sobie wskazało 41% badanych, a względy ekonomiczne co 10 respondent.</a:t>
            </a:r>
          </a:p>
          <a:p>
            <a:endParaRPr lang="pl-PL" sz="1200" b="1" dirty="0"/>
          </a:p>
          <a:p>
            <a:r>
              <a:rPr lang="pl-PL" sz="1200" dirty="0"/>
              <a:t>Stan środowiska zależy przede wszystkim </a:t>
            </a:r>
            <a:r>
              <a:rPr lang="pl-PL" sz="1200" b="1" dirty="0"/>
              <a:t>od aktywności każdego z nas (62%)</a:t>
            </a:r>
            <a:r>
              <a:rPr lang="pl-PL" sz="1200" dirty="0"/>
              <a:t>, a w dalszej kolejności </a:t>
            </a:r>
            <a:r>
              <a:rPr lang="pl-PL" sz="1200" b="1" dirty="0"/>
              <a:t>od dobrych przepisów prawnych (36%) </a:t>
            </a:r>
            <a:r>
              <a:rPr lang="pl-PL" sz="1200" dirty="0"/>
              <a:t>oraz </a:t>
            </a:r>
            <a:r>
              <a:rPr lang="pl-PL" sz="1200" b="1" dirty="0"/>
              <a:t>uznania przez nasze społeczeństwo kwestii środowiska za ważny problem (33%).</a:t>
            </a:r>
          </a:p>
          <a:p>
            <a:endParaRPr lang="pl-PL" sz="1200" dirty="0"/>
          </a:p>
          <a:p>
            <a:r>
              <a:rPr lang="pl-PL" sz="1200" dirty="0"/>
              <a:t>Najważniejszym źródłem informacji na temat środowiska naturalnego jest </a:t>
            </a:r>
            <a:r>
              <a:rPr lang="pl-PL" sz="1200" b="1" dirty="0"/>
              <a:t>Internet (74%), telewizja (52%) oraz prasa (22%).</a:t>
            </a:r>
          </a:p>
          <a:p>
            <a:endParaRPr lang="pl-PL" sz="1200" dirty="0"/>
          </a:p>
          <a:p>
            <a:r>
              <a:rPr lang="pl-PL" sz="1200" dirty="0"/>
              <a:t>Za kształtowanie postaw i zachowań ekologicznych </a:t>
            </a:r>
            <a:r>
              <a:rPr lang="pl-PL" sz="1200" b="1" dirty="0"/>
              <a:t>każdy jest odpowiedzialny indywidualnie (44%), </a:t>
            </a:r>
            <a:r>
              <a:rPr lang="pl-PL" sz="1200" dirty="0"/>
              <a:t>ale dużą rolę powinny odgrywać również </a:t>
            </a:r>
            <a:r>
              <a:rPr lang="pl-PL" sz="1200" b="1" dirty="0"/>
              <a:t>szkoła (38%)</a:t>
            </a:r>
            <a:r>
              <a:rPr lang="pl-PL" sz="1200" dirty="0"/>
              <a:t>, </a:t>
            </a:r>
            <a:r>
              <a:rPr lang="pl-PL" sz="1200" b="1" dirty="0"/>
              <a:t>władze centralne (31%), rodzina (31%) oraz władze samorządowe (22%).</a:t>
            </a:r>
          </a:p>
          <a:p>
            <a:pPr marL="0" indent="0" algn="l">
              <a:buNone/>
            </a:pPr>
            <a:endParaRPr lang="pl-PL" sz="1200" b="1" dirty="0">
              <a:solidFill>
                <a:schemeClr val="accent4"/>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Środowisko naturalne i jego ochrona</a:t>
            </a:r>
          </a:p>
          <a:p>
            <a:endParaRPr lang="pl-PL"/>
          </a:p>
        </p:txBody>
      </p:sp>
      <p:grpSp>
        <p:nvGrpSpPr>
          <p:cNvPr id="8" name="Grupa 7">
            <a:extLst>
              <a:ext uri="{FF2B5EF4-FFF2-40B4-BE49-F238E27FC236}">
                <a16:creationId xmlns:a16="http://schemas.microsoft.com/office/drawing/2014/main" id="{9CB5D9BD-8479-464D-AEA5-A6B007AFAF03}"/>
              </a:ext>
            </a:extLst>
          </p:cNvPr>
          <p:cNvGrpSpPr/>
          <p:nvPr/>
        </p:nvGrpSpPr>
        <p:grpSpPr>
          <a:xfrm>
            <a:off x="256569" y="186558"/>
            <a:ext cx="351010" cy="426759"/>
            <a:chOff x="3635896" y="1196752"/>
            <a:chExt cx="1170966" cy="1423665"/>
          </a:xfrm>
        </p:grpSpPr>
        <p:sp>
          <p:nvSpPr>
            <p:cNvPr id="9" name="Freeform 8">
              <a:extLst>
                <a:ext uri="{FF2B5EF4-FFF2-40B4-BE49-F238E27FC236}">
                  <a16:creationId xmlns:a16="http://schemas.microsoft.com/office/drawing/2014/main" id="{39F1A5CC-AC51-4187-BB0B-178637C8526F}"/>
                </a:ext>
              </a:extLst>
            </p:cNvPr>
            <p:cNvSpPr>
              <a:spLocks noEditPoints="1"/>
            </p:cNvSpPr>
            <p:nvPr/>
          </p:nvSpPr>
          <p:spPr bwMode="auto">
            <a:xfrm>
              <a:off x="3635896" y="1196752"/>
              <a:ext cx="1170966" cy="1423665"/>
            </a:xfrm>
            <a:custGeom>
              <a:avLst/>
              <a:gdLst>
                <a:gd name="T0" fmla="*/ 34 w 987"/>
                <a:gd name="T1" fmla="*/ 151 h 1198"/>
                <a:gd name="T2" fmla="*/ 214 w 987"/>
                <a:gd name="T3" fmla="*/ 114 h 1198"/>
                <a:gd name="T4" fmla="*/ 318 w 987"/>
                <a:gd name="T5" fmla="*/ 84 h 1198"/>
                <a:gd name="T6" fmla="*/ 409 w 987"/>
                <a:gd name="T7" fmla="*/ 49 h 1198"/>
                <a:gd name="T8" fmla="*/ 477 w 987"/>
                <a:gd name="T9" fmla="*/ 13 h 1198"/>
                <a:gd name="T10" fmla="*/ 510 w 987"/>
                <a:gd name="T11" fmla="*/ 13 h 1198"/>
                <a:gd name="T12" fmla="*/ 578 w 987"/>
                <a:gd name="T13" fmla="*/ 49 h 1198"/>
                <a:gd name="T14" fmla="*/ 670 w 987"/>
                <a:gd name="T15" fmla="*/ 84 h 1198"/>
                <a:gd name="T16" fmla="*/ 773 w 987"/>
                <a:gd name="T17" fmla="*/ 114 h 1198"/>
                <a:gd name="T18" fmla="*/ 953 w 987"/>
                <a:gd name="T19" fmla="*/ 151 h 1198"/>
                <a:gd name="T20" fmla="*/ 987 w 987"/>
                <a:gd name="T21" fmla="*/ 240 h 1198"/>
                <a:gd name="T22" fmla="*/ 979 w 987"/>
                <a:gd name="T23" fmla="*/ 466 h 1198"/>
                <a:gd name="T24" fmla="*/ 968 w 987"/>
                <a:gd name="T25" fmla="*/ 567 h 1198"/>
                <a:gd name="T26" fmla="*/ 947 w 987"/>
                <a:gd name="T27" fmla="*/ 662 h 1198"/>
                <a:gd name="T28" fmla="*/ 914 w 987"/>
                <a:gd name="T29" fmla="*/ 753 h 1198"/>
                <a:gd name="T30" fmla="*/ 868 w 987"/>
                <a:gd name="T31" fmla="*/ 840 h 1198"/>
                <a:gd name="T32" fmla="*/ 804 w 987"/>
                <a:gd name="T33" fmla="*/ 928 h 1198"/>
                <a:gd name="T34" fmla="*/ 723 w 987"/>
                <a:gd name="T35" fmla="*/ 1015 h 1198"/>
                <a:gd name="T36" fmla="*/ 620 w 987"/>
                <a:gd name="T37" fmla="*/ 1105 h 1198"/>
                <a:gd name="T38" fmla="*/ 494 w 987"/>
                <a:gd name="T39" fmla="*/ 1198 h 1198"/>
                <a:gd name="T40" fmla="*/ 406 w 987"/>
                <a:gd name="T41" fmla="*/ 1136 h 1198"/>
                <a:gd name="T42" fmla="*/ 295 w 987"/>
                <a:gd name="T43" fmla="*/ 1045 h 1198"/>
                <a:gd name="T44" fmla="*/ 207 w 987"/>
                <a:gd name="T45" fmla="*/ 956 h 1198"/>
                <a:gd name="T46" fmla="*/ 138 w 987"/>
                <a:gd name="T47" fmla="*/ 870 h 1198"/>
                <a:gd name="T48" fmla="*/ 87 w 987"/>
                <a:gd name="T49" fmla="*/ 783 h 1198"/>
                <a:gd name="T50" fmla="*/ 49 w 987"/>
                <a:gd name="T51" fmla="*/ 693 h 1198"/>
                <a:gd name="T52" fmla="*/ 26 w 987"/>
                <a:gd name="T53" fmla="*/ 599 h 1198"/>
                <a:gd name="T54" fmla="*/ 11 w 987"/>
                <a:gd name="T55" fmla="*/ 501 h 1198"/>
                <a:gd name="T56" fmla="*/ 1 w 987"/>
                <a:gd name="T57" fmla="*/ 320 h 1198"/>
                <a:gd name="T58" fmla="*/ 0 w 987"/>
                <a:gd name="T59" fmla="*/ 156 h 1198"/>
                <a:gd name="T60" fmla="*/ 502 w 987"/>
                <a:gd name="T61" fmla="*/ 1067 h 1198"/>
                <a:gd name="T62" fmla="*/ 536 w 987"/>
                <a:gd name="T63" fmla="*/ 1042 h 1198"/>
                <a:gd name="T64" fmla="*/ 626 w 987"/>
                <a:gd name="T65" fmla="*/ 968 h 1198"/>
                <a:gd name="T66" fmla="*/ 698 w 987"/>
                <a:gd name="T67" fmla="*/ 894 h 1198"/>
                <a:gd name="T68" fmla="*/ 757 w 987"/>
                <a:gd name="T69" fmla="*/ 823 h 1198"/>
                <a:gd name="T70" fmla="*/ 801 w 987"/>
                <a:gd name="T71" fmla="*/ 752 h 1198"/>
                <a:gd name="T72" fmla="*/ 834 w 987"/>
                <a:gd name="T73" fmla="*/ 679 h 1198"/>
                <a:gd name="T74" fmla="*/ 843 w 987"/>
                <a:gd name="T75" fmla="*/ 655 h 1198"/>
                <a:gd name="T76" fmla="*/ 863 w 987"/>
                <a:gd name="T77" fmla="*/ 582 h 1198"/>
                <a:gd name="T78" fmla="*/ 879 w 987"/>
                <a:gd name="T79" fmla="*/ 479 h 1198"/>
                <a:gd name="T80" fmla="*/ 887 w 987"/>
                <a:gd name="T81" fmla="*/ 313 h 1198"/>
                <a:gd name="T82" fmla="*/ 874 w 987"/>
                <a:gd name="T83" fmla="*/ 237 h 1198"/>
                <a:gd name="T84" fmla="*/ 841 w 987"/>
                <a:gd name="T85" fmla="*/ 231 h 1198"/>
                <a:gd name="T86" fmla="*/ 703 w 987"/>
                <a:gd name="T87" fmla="*/ 197 h 1198"/>
                <a:gd name="T88" fmla="*/ 574 w 987"/>
                <a:gd name="T89" fmla="*/ 154 h 1198"/>
                <a:gd name="T90" fmla="*/ 501 w 987"/>
                <a:gd name="T91" fmla="*/ 120 h 1198"/>
                <a:gd name="T92" fmla="*/ 486 w 987"/>
                <a:gd name="T93" fmla="*/ 120 h 1198"/>
                <a:gd name="T94" fmla="*/ 439 w 987"/>
                <a:gd name="T95" fmla="*/ 142 h 1198"/>
                <a:gd name="T96" fmla="*/ 335 w 987"/>
                <a:gd name="T97" fmla="*/ 181 h 1198"/>
                <a:gd name="T98" fmla="*/ 187 w 987"/>
                <a:gd name="T99" fmla="*/ 222 h 1198"/>
                <a:gd name="T100" fmla="*/ 101 w 987"/>
                <a:gd name="T101" fmla="*/ 240 h 1198"/>
                <a:gd name="T102" fmla="*/ 101 w 987"/>
                <a:gd name="T103" fmla="*/ 254 h 1198"/>
                <a:gd name="T104" fmla="*/ 104 w 987"/>
                <a:gd name="T105" fmla="*/ 426 h 1198"/>
                <a:gd name="T106" fmla="*/ 118 w 987"/>
                <a:gd name="T107" fmla="*/ 556 h 1198"/>
                <a:gd name="T108" fmla="*/ 136 w 987"/>
                <a:gd name="T109" fmla="*/ 631 h 1198"/>
                <a:gd name="T110" fmla="*/ 153 w 987"/>
                <a:gd name="T111" fmla="*/ 679 h 1198"/>
                <a:gd name="T112" fmla="*/ 173 w 987"/>
                <a:gd name="T113" fmla="*/ 728 h 1198"/>
                <a:gd name="T114" fmla="*/ 214 w 987"/>
                <a:gd name="T115" fmla="*/ 799 h 1198"/>
                <a:gd name="T116" fmla="*/ 268 w 987"/>
                <a:gd name="T117" fmla="*/ 870 h 1198"/>
                <a:gd name="T118" fmla="*/ 335 w 987"/>
                <a:gd name="T119" fmla="*/ 943 h 1198"/>
                <a:gd name="T120" fmla="*/ 419 w 987"/>
                <a:gd name="T121" fmla="*/ 1016 h 1198"/>
                <a:gd name="T122" fmla="*/ 484 w 987"/>
                <a:gd name="T123" fmla="*/ 106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7" h="1198">
                  <a:moveTo>
                    <a:pt x="0" y="156"/>
                  </a:moveTo>
                  <a:lnTo>
                    <a:pt x="0" y="156"/>
                  </a:lnTo>
                  <a:lnTo>
                    <a:pt x="34" y="151"/>
                  </a:lnTo>
                  <a:lnTo>
                    <a:pt x="69" y="145"/>
                  </a:lnTo>
                  <a:lnTo>
                    <a:pt x="142" y="131"/>
                  </a:lnTo>
                  <a:lnTo>
                    <a:pt x="214" y="114"/>
                  </a:lnTo>
                  <a:lnTo>
                    <a:pt x="250" y="104"/>
                  </a:lnTo>
                  <a:lnTo>
                    <a:pt x="284" y="94"/>
                  </a:lnTo>
                  <a:lnTo>
                    <a:pt x="318" y="84"/>
                  </a:lnTo>
                  <a:lnTo>
                    <a:pt x="350" y="73"/>
                  </a:lnTo>
                  <a:lnTo>
                    <a:pt x="380" y="61"/>
                  </a:lnTo>
                  <a:lnTo>
                    <a:pt x="409" y="49"/>
                  </a:lnTo>
                  <a:lnTo>
                    <a:pt x="434" y="38"/>
                  </a:lnTo>
                  <a:lnTo>
                    <a:pt x="457" y="25"/>
                  </a:lnTo>
                  <a:lnTo>
                    <a:pt x="477" y="13"/>
                  </a:lnTo>
                  <a:lnTo>
                    <a:pt x="494" y="0"/>
                  </a:lnTo>
                  <a:lnTo>
                    <a:pt x="494" y="0"/>
                  </a:lnTo>
                  <a:lnTo>
                    <a:pt x="510" y="13"/>
                  </a:lnTo>
                  <a:lnTo>
                    <a:pt x="530" y="25"/>
                  </a:lnTo>
                  <a:lnTo>
                    <a:pt x="554" y="38"/>
                  </a:lnTo>
                  <a:lnTo>
                    <a:pt x="578" y="49"/>
                  </a:lnTo>
                  <a:lnTo>
                    <a:pt x="607" y="61"/>
                  </a:lnTo>
                  <a:lnTo>
                    <a:pt x="637" y="73"/>
                  </a:lnTo>
                  <a:lnTo>
                    <a:pt x="670" y="84"/>
                  </a:lnTo>
                  <a:lnTo>
                    <a:pt x="702" y="94"/>
                  </a:lnTo>
                  <a:lnTo>
                    <a:pt x="737" y="104"/>
                  </a:lnTo>
                  <a:lnTo>
                    <a:pt x="773" y="114"/>
                  </a:lnTo>
                  <a:lnTo>
                    <a:pt x="846" y="131"/>
                  </a:lnTo>
                  <a:lnTo>
                    <a:pt x="918" y="145"/>
                  </a:lnTo>
                  <a:lnTo>
                    <a:pt x="953" y="151"/>
                  </a:lnTo>
                  <a:lnTo>
                    <a:pt x="987" y="156"/>
                  </a:lnTo>
                  <a:lnTo>
                    <a:pt x="987" y="156"/>
                  </a:lnTo>
                  <a:lnTo>
                    <a:pt x="987" y="240"/>
                  </a:lnTo>
                  <a:lnTo>
                    <a:pt x="987" y="320"/>
                  </a:lnTo>
                  <a:lnTo>
                    <a:pt x="984" y="395"/>
                  </a:lnTo>
                  <a:lnTo>
                    <a:pt x="979" y="466"/>
                  </a:lnTo>
                  <a:lnTo>
                    <a:pt x="977" y="501"/>
                  </a:lnTo>
                  <a:lnTo>
                    <a:pt x="973" y="534"/>
                  </a:lnTo>
                  <a:lnTo>
                    <a:pt x="968" y="567"/>
                  </a:lnTo>
                  <a:lnTo>
                    <a:pt x="962" y="599"/>
                  </a:lnTo>
                  <a:lnTo>
                    <a:pt x="954" y="631"/>
                  </a:lnTo>
                  <a:lnTo>
                    <a:pt x="947" y="662"/>
                  </a:lnTo>
                  <a:lnTo>
                    <a:pt x="937" y="693"/>
                  </a:lnTo>
                  <a:lnTo>
                    <a:pt x="927" y="723"/>
                  </a:lnTo>
                  <a:lnTo>
                    <a:pt x="914" y="753"/>
                  </a:lnTo>
                  <a:lnTo>
                    <a:pt x="900" y="783"/>
                  </a:lnTo>
                  <a:lnTo>
                    <a:pt x="884" y="812"/>
                  </a:lnTo>
                  <a:lnTo>
                    <a:pt x="868" y="840"/>
                  </a:lnTo>
                  <a:lnTo>
                    <a:pt x="848" y="870"/>
                  </a:lnTo>
                  <a:lnTo>
                    <a:pt x="828" y="899"/>
                  </a:lnTo>
                  <a:lnTo>
                    <a:pt x="804" y="928"/>
                  </a:lnTo>
                  <a:lnTo>
                    <a:pt x="779" y="956"/>
                  </a:lnTo>
                  <a:lnTo>
                    <a:pt x="753" y="986"/>
                  </a:lnTo>
                  <a:lnTo>
                    <a:pt x="723" y="1015"/>
                  </a:lnTo>
                  <a:lnTo>
                    <a:pt x="691" y="1045"/>
                  </a:lnTo>
                  <a:lnTo>
                    <a:pt x="657" y="1075"/>
                  </a:lnTo>
                  <a:lnTo>
                    <a:pt x="620" y="1105"/>
                  </a:lnTo>
                  <a:lnTo>
                    <a:pt x="581" y="1136"/>
                  </a:lnTo>
                  <a:lnTo>
                    <a:pt x="539" y="1167"/>
                  </a:lnTo>
                  <a:lnTo>
                    <a:pt x="494" y="1198"/>
                  </a:lnTo>
                  <a:lnTo>
                    <a:pt x="494" y="1198"/>
                  </a:lnTo>
                  <a:lnTo>
                    <a:pt x="449" y="1167"/>
                  </a:lnTo>
                  <a:lnTo>
                    <a:pt x="406" y="1136"/>
                  </a:lnTo>
                  <a:lnTo>
                    <a:pt x="366" y="1105"/>
                  </a:lnTo>
                  <a:lnTo>
                    <a:pt x="330" y="1075"/>
                  </a:lnTo>
                  <a:lnTo>
                    <a:pt x="295" y="1045"/>
                  </a:lnTo>
                  <a:lnTo>
                    <a:pt x="264" y="1015"/>
                  </a:lnTo>
                  <a:lnTo>
                    <a:pt x="234" y="986"/>
                  </a:lnTo>
                  <a:lnTo>
                    <a:pt x="207" y="956"/>
                  </a:lnTo>
                  <a:lnTo>
                    <a:pt x="182" y="928"/>
                  </a:lnTo>
                  <a:lnTo>
                    <a:pt x="159" y="899"/>
                  </a:lnTo>
                  <a:lnTo>
                    <a:pt x="138" y="870"/>
                  </a:lnTo>
                  <a:lnTo>
                    <a:pt x="119" y="840"/>
                  </a:lnTo>
                  <a:lnTo>
                    <a:pt x="102" y="812"/>
                  </a:lnTo>
                  <a:lnTo>
                    <a:pt x="87" y="783"/>
                  </a:lnTo>
                  <a:lnTo>
                    <a:pt x="73" y="753"/>
                  </a:lnTo>
                  <a:lnTo>
                    <a:pt x="61" y="723"/>
                  </a:lnTo>
                  <a:lnTo>
                    <a:pt x="49" y="693"/>
                  </a:lnTo>
                  <a:lnTo>
                    <a:pt x="41" y="662"/>
                  </a:lnTo>
                  <a:lnTo>
                    <a:pt x="32" y="631"/>
                  </a:lnTo>
                  <a:lnTo>
                    <a:pt x="26" y="599"/>
                  </a:lnTo>
                  <a:lnTo>
                    <a:pt x="19" y="567"/>
                  </a:lnTo>
                  <a:lnTo>
                    <a:pt x="14" y="534"/>
                  </a:lnTo>
                  <a:lnTo>
                    <a:pt x="11" y="501"/>
                  </a:lnTo>
                  <a:lnTo>
                    <a:pt x="7" y="466"/>
                  </a:lnTo>
                  <a:lnTo>
                    <a:pt x="3" y="395"/>
                  </a:lnTo>
                  <a:lnTo>
                    <a:pt x="1" y="320"/>
                  </a:lnTo>
                  <a:lnTo>
                    <a:pt x="1" y="240"/>
                  </a:lnTo>
                  <a:lnTo>
                    <a:pt x="0" y="156"/>
                  </a:lnTo>
                  <a:lnTo>
                    <a:pt x="0" y="156"/>
                  </a:lnTo>
                  <a:close/>
                  <a:moveTo>
                    <a:pt x="484" y="1067"/>
                  </a:moveTo>
                  <a:lnTo>
                    <a:pt x="494" y="1075"/>
                  </a:lnTo>
                  <a:lnTo>
                    <a:pt x="502" y="1067"/>
                  </a:lnTo>
                  <a:lnTo>
                    <a:pt x="502" y="1067"/>
                  </a:lnTo>
                  <a:lnTo>
                    <a:pt x="502" y="1067"/>
                  </a:lnTo>
                  <a:lnTo>
                    <a:pt x="536" y="1042"/>
                  </a:lnTo>
                  <a:lnTo>
                    <a:pt x="569" y="1016"/>
                  </a:lnTo>
                  <a:lnTo>
                    <a:pt x="598" y="991"/>
                  </a:lnTo>
                  <a:lnTo>
                    <a:pt x="626" y="968"/>
                  </a:lnTo>
                  <a:lnTo>
                    <a:pt x="652" y="943"/>
                  </a:lnTo>
                  <a:lnTo>
                    <a:pt x="676" y="919"/>
                  </a:lnTo>
                  <a:lnTo>
                    <a:pt x="698" y="894"/>
                  </a:lnTo>
                  <a:lnTo>
                    <a:pt x="720" y="870"/>
                  </a:lnTo>
                  <a:lnTo>
                    <a:pt x="738" y="846"/>
                  </a:lnTo>
                  <a:lnTo>
                    <a:pt x="757" y="823"/>
                  </a:lnTo>
                  <a:lnTo>
                    <a:pt x="773" y="799"/>
                  </a:lnTo>
                  <a:lnTo>
                    <a:pt x="788" y="775"/>
                  </a:lnTo>
                  <a:lnTo>
                    <a:pt x="801" y="752"/>
                  </a:lnTo>
                  <a:lnTo>
                    <a:pt x="813" y="728"/>
                  </a:lnTo>
                  <a:lnTo>
                    <a:pt x="824" y="704"/>
                  </a:lnTo>
                  <a:lnTo>
                    <a:pt x="834" y="679"/>
                  </a:lnTo>
                  <a:lnTo>
                    <a:pt x="834" y="679"/>
                  </a:lnTo>
                  <a:lnTo>
                    <a:pt x="834" y="679"/>
                  </a:lnTo>
                  <a:lnTo>
                    <a:pt x="843" y="655"/>
                  </a:lnTo>
                  <a:lnTo>
                    <a:pt x="851" y="631"/>
                  </a:lnTo>
                  <a:lnTo>
                    <a:pt x="858" y="606"/>
                  </a:lnTo>
                  <a:lnTo>
                    <a:pt x="863" y="582"/>
                  </a:lnTo>
                  <a:lnTo>
                    <a:pt x="868" y="556"/>
                  </a:lnTo>
                  <a:lnTo>
                    <a:pt x="873" y="531"/>
                  </a:lnTo>
                  <a:lnTo>
                    <a:pt x="879" y="479"/>
                  </a:lnTo>
                  <a:lnTo>
                    <a:pt x="883" y="426"/>
                  </a:lnTo>
                  <a:lnTo>
                    <a:pt x="885" y="371"/>
                  </a:lnTo>
                  <a:lnTo>
                    <a:pt x="887" y="313"/>
                  </a:lnTo>
                  <a:lnTo>
                    <a:pt x="887" y="254"/>
                  </a:lnTo>
                  <a:lnTo>
                    <a:pt x="887" y="240"/>
                  </a:lnTo>
                  <a:lnTo>
                    <a:pt x="874" y="237"/>
                  </a:lnTo>
                  <a:lnTo>
                    <a:pt x="874" y="237"/>
                  </a:lnTo>
                  <a:lnTo>
                    <a:pt x="874" y="237"/>
                  </a:lnTo>
                  <a:lnTo>
                    <a:pt x="841" y="231"/>
                  </a:lnTo>
                  <a:lnTo>
                    <a:pt x="801" y="222"/>
                  </a:lnTo>
                  <a:lnTo>
                    <a:pt x="753" y="211"/>
                  </a:lnTo>
                  <a:lnTo>
                    <a:pt x="703" y="197"/>
                  </a:lnTo>
                  <a:lnTo>
                    <a:pt x="652" y="181"/>
                  </a:lnTo>
                  <a:lnTo>
                    <a:pt x="600" y="164"/>
                  </a:lnTo>
                  <a:lnTo>
                    <a:pt x="574" y="154"/>
                  </a:lnTo>
                  <a:lnTo>
                    <a:pt x="549" y="142"/>
                  </a:lnTo>
                  <a:lnTo>
                    <a:pt x="524" y="131"/>
                  </a:lnTo>
                  <a:lnTo>
                    <a:pt x="501" y="120"/>
                  </a:lnTo>
                  <a:lnTo>
                    <a:pt x="494" y="116"/>
                  </a:lnTo>
                  <a:lnTo>
                    <a:pt x="486" y="120"/>
                  </a:lnTo>
                  <a:lnTo>
                    <a:pt x="486" y="120"/>
                  </a:lnTo>
                  <a:lnTo>
                    <a:pt x="486" y="120"/>
                  </a:lnTo>
                  <a:lnTo>
                    <a:pt x="462" y="131"/>
                  </a:lnTo>
                  <a:lnTo>
                    <a:pt x="439" y="142"/>
                  </a:lnTo>
                  <a:lnTo>
                    <a:pt x="414" y="154"/>
                  </a:lnTo>
                  <a:lnTo>
                    <a:pt x="388" y="164"/>
                  </a:lnTo>
                  <a:lnTo>
                    <a:pt x="335" y="181"/>
                  </a:lnTo>
                  <a:lnTo>
                    <a:pt x="283" y="197"/>
                  </a:lnTo>
                  <a:lnTo>
                    <a:pt x="233" y="211"/>
                  </a:lnTo>
                  <a:lnTo>
                    <a:pt x="187" y="222"/>
                  </a:lnTo>
                  <a:lnTo>
                    <a:pt x="147" y="231"/>
                  </a:lnTo>
                  <a:lnTo>
                    <a:pt x="113" y="237"/>
                  </a:lnTo>
                  <a:lnTo>
                    <a:pt x="101" y="240"/>
                  </a:lnTo>
                  <a:lnTo>
                    <a:pt x="101" y="254"/>
                  </a:lnTo>
                  <a:lnTo>
                    <a:pt x="101" y="254"/>
                  </a:lnTo>
                  <a:lnTo>
                    <a:pt x="101" y="254"/>
                  </a:lnTo>
                  <a:lnTo>
                    <a:pt x="101" y="313"/>
                  </a:lnTo>
                  <a:lnTo>
                    <a:pt x="102" y="371"/>
                  </a:lnTo>
                  <a:lnTo>
                    <a:pt x="104" y="426"/>
                  </a:lnTo>
                  <a:lnTo>
                    <a:pt x="108" y="479"/>
                  </a:lnTo>
                  <a:lnTo>
                    <a:pt x="114" y="531"/>
                  </a:lnTo>
                  <a:lnTo>
                    <a:pt x="118" y="556"/>
                  </a:lnTo>
                  <a:lnTo>
                    <a:pt x="123" y="582"/>
                  </a:lnTo>
                  <a:lnTo>
                    <a:pt x="129" y="606"/>
                  </a:lnTo>
                  <a:lnTo>
                    <a:pt x="136" y="631"/>
                  </a:lnTo>
                  <a:lnTo>
                    <a:pt x="144" y="655"/>
                  </a:lnTo>
                  <a:lnTo>
                    <a:pt x="153" y="679"/>
                  </a:lnTo>
                  <a:lnTo>
                    <a:pt x="153" y="679"/>
                  </a:lnTo>
                  <a:lnTo>
                    <a:pt x="153" y="679"/>
                  </a:lnTo>
                  <a:lnTo>
                    <a:pt x="163" y="704"/>
                  </a:lnTo>
                  <a:lnTo>
                    <a:pt x="173" y="728"/>
                  </a:lnTo>
                  <a:lnTo>
                    <a:pt x="185" y="752"/>
                  </a:lnTo>
                  <a:lnTo>
                    <a:pt x="199" y="775"/>
                  </a:lnTo>
                  <a:lnTo>
                    <a:pt x="214" y="799"/>
                  </a:lnTo>
                  <a:lnTo>
                    <a:pt x="230" y="823"/>
                  </a:lnTo>
                  <a:lnTo>
                    <a:pt x="248" y="846"/>
                  </a:lnTo>
                  <a:lnTo>
                    <a:pt x="268" y="870"/>
                  </a:lnTo>
                  <a:lnTo>
                    <a:pt x="289" y="894"/>
                  </a:lnTo>
                  <a:lnTo>
                    <a:pt x="311" y="919"/>
                  </a:lnTo>
                  <a:lnTo>
                    <a:pt x="335" y="943"/>
                  </a:lnTo>
                  <a:lnTo>
                    <a:pt x="361" y="968"/>
                  </a:lnTo>
                  <a:lnTo>
                    <a:pt x="389" y="991"/>
                  </a:lnTo>
                  <a:lnTo>
                    <a:pt x="419" y="1016"/>
                  </a:lnTo>
                  <a:lnTo>
                    <a:pt x="450" y="1042"/>
                  </a:lnTo>
                  <a:lnTo>
                    <a:pt x="484" y="1067"/>
                  </a:lnTo>
                  <a:lnTo>
                    <a:pt x="484" y="1067"/>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pic>
          <p:nvPicPr>
            <p:cNvPr id="10" name="Grafika 9" descr="Drzewo liściaste">
              <a:extLst>
                <a:ext uri="{FF2B5EF4-FFF2-40B4-BE49-F238E27FC236}">
                  <a16:creationId xmlns:a16="http://schemas.microsoft.com/office/drawing/2014/main" id="{D3540F41-924A-4983-A330-6ECA51EAC862}"/>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54251" y="1541456"/>
              <a:ext cx="734255" cy="734255"/>
            </a:xfrm>
            <a:prstGeom prst="rect">
              <a:avLst/>
            </a:prstGeom>
          </p:spPr>
        </p:pic>
      </p:grpSp>
    </p:spTree>
    <p:extLst>
      <p:ext uri="{BB962C8B-B14F-4D97-AF65-F5344CB8AC3E}">
        <p14:creationId xmlns:p14="http://schemas.microsoft.com/office/powerpoint/2010/main" val="172608629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JAKOŚĆ POWIETRZA</a:t>
            </a:r>
          </a:p>
        </p:txBody>
      </p:sp>
      <p:pic>
        <p:nvPicPr>
          <p:cNvPr id="9" name="Grafika 8" descr="Wietrznie">
            <a:extLst>
              <a:ext uri="{FF2B5EF4-FFF2-40B4-BE49-F238E27FC236}">
                <a16:creationId xmlns:a16="http://schemas.microsoft.com/office/drawing/2014/main" id="{4C03EEE7-7D42-4384-82D2-B485558F2DB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73704" y="3130705"/>
            <a:ext cx="596590" cy="596590"/>
          </a:xfrm>
          <a:prstGeom prst="rect">
            <a:avLst/>
          </a:prstGeom>
        </p:spPr>
      </p:pic>
      <p:pic>
        <p:nvPicPr>
          <p:cNvPr id="11" name="Grafika 10" descr="Wietrznie">
            <a:extLst>
              <a:ext uri="{FF2B5EF4-FFF2-40B4-BE49-F238E27FC236}">
                <a16:creationId xmlns:a16="http://schemas.microsoft.com/office/drawing/2014/main" id="{3A219A00-A81D-464C-B23F-92452F045B5A}"/>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076056" y="3130705"/>
            <a:ext cx="596590" cy="596590"/>
          </a:xfrm>
          <a:prstGeom prst="rect">
            <a:avLst/>
          </a:prstGeom>
        </p:spPr>
      </p:pic>
      <p:pic>
        <p:nvPicPr>
          <p:cNvPr id="13" name="Grafika 12" descr="Wietrznie">
            <a:extLst>
              <a:ext uri="{FF2B5EF4-FFF2-40B4-BE49-F238E27FC236}">
                <a16:creationId xmlns:a16="http://schemas.microsoft.com/office/drawing/2014/main" id="{AD5C6282-56A9-40F4-8EA0-A8DF02CD1BA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878408" y="3130705"/>
            <a:ext cx="596590" cy="596590"/>
          </a:xfrm>
          <a:prstGeom prst="rect">
            <a:avLst/>
          </a:prstGeom>
        </p:spPr>
      </p:pic>
      <p:pic>
        <p:nvPicPr>
          <p:cNvPr id="15" name="Grafika 14" descr="Wietrznie">
            <a:extLst>
              <a:ext uri="{FF2B5EF4-FFF2-40B4-BE49-F238E27FC236}">
                <a16:creationId xmlns:a16="http://schemas.microsoft.com/office/drawing/2014/main" id="{A145D1D1-77AC-4936-B5E3-B5D83CC940F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492473" y="3130705"/>
            <a:ext cx="596590" cy="596590"/>
          </a:xfrm>
          <a:prstGeom prst="rect">
            <a:avLst/>
          </a:prstGeom>
        </p:spPr>
      </p:pic>
      <p:pic>
        <p:nvPicPr>
          <p:cNvPr id="17" name="Grafika 16" descr="Wietrznie">
            <a:extLst>
              <a:ext uri="{FF2B5EF4-FFF2-40B4-BE49-F238E27FC236}">
                <a16:creationId xmlns:a16="http://schemas.microsoft.com/office/drawing/2014/main" id="{724DBA43-50F8-43BD-B5AD-424575BE0440}"/>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669000" y="3130705"/>
            <a:ext cx="596590" cy="596590"/>
          </a:xfrm>
          <a:prstGeom prst="rect">
            <a:avLst/>
          </a:prstGeom>
        </p:spPr>
      </p:pic>
    </p:spTree>
    <p:extLst>
      <p:ext uri="{BB962C8B-B14F-4D97-AF65-F5344CB8AC3E}">
        <p14:creationId xmlns:p14="http://schemas.microsoft.com/office/powerpoint/2010/main" val="163411735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b="1">
                <a:solidFill>
                  <a:prstClr val="white"/>
                </a:solidFill>
              </a:rPr>
              <a:t>Jakość </a:t>
            </a:r>
            <a:r>
              <a:rPr lang="pl-PL" sz="1100" b="1">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2683427"/>
            <a:ext cx="457199" cy="45719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bg2"/>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Z jakich względów powietrze w Polsce uznawane jest za złe jakościowo? (które powody mają zdaniem ludzi większe, a które mniejsze znaczenie?)</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rodzaje ogrzewania są najczęściej stosowane w polskich gospodarstwach domowych? </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Za jakimi działaniami, mającymi na celu poprawę jakości powietrza, opowiadają się mieszkańcy Polski? (które ich zdaniem są najważniejsze, a które mniej ważne?)</a:t>
            </a:r>
          </a:p>
          <a:p>
            <a:endParaRPr lang="pl-PL" sz="1050">
              <a:solidFill>
                <a:schemeClr val="tx1"/>
              </a:solidFill>
            </a:endParaRPr>
          </a:p>
          <a:p>
            <a:pPr marL="285750" indent="-285750">
              <a:buFont typeface="Wingdings" panose="05000000000000000000" pitchFamily="2" charset="2"/>
              <a:buChar char="§"/>
            </a:pPr>
            <a:endParaRPr lang="pl-PL" sz="1050">
              <a:solidFill>
                <a:schemeClr val="tx1"/>
              </a:solidFill>
            </a:endParaRPr>
          </a:p>
        </p:txBody>
      </p:sp>
      <p:pic>
        <p:nvPicPr>
          <p:cNvPr id="3" name="Grafika 2" descr="Wietrznie">
            <a:extLst>
              <a:ext uri="{FF2B5EF4-FFF2-40B4-BE49-F238E27FC236}">
                <a16:creationId xmlns:a16="http://schemas.microsoft.com/office/drawing/2014/main" id="{69EC91EB-DC5F-490D-9106-9B65DFFFB5A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pic>
        <p:nvPicPr>
          <p:cNvPr id="4" name="Grafika 3" descr="Wietrznie">
            <a:extLst>
              <a:ext uri="{FF2B5EF4-FFF2-40B4-BE49-F238E27FC236}">
                <a16:creationId xmlns:a16="http://schemas.microsoft.com/office/drawing/2014/main" id="{8A50FC2E-4E5B-4D43-A39F-90043C83FE2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24769" y="2742267"/>
            <a:ext cx="376398" cy="376398"/>
          </a:xfrm>
          <a:prstGeom prst="rect">
            <a:avLst/>
          </a:prstGeom>
        </p:spPr>
      </p:pic>
    </p:spTree>
    <p:extLst>
      <p:ext uri="{BB962C8B-B14F-4D97-AF65-F5344CB8AC3E}">
        <p14:creationId xmlns:p14="http://schemas.microsoft.com/office/powerpoint/2010/main" val="190137238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Symbol zastępczy zawartości 4" descr="Powody złej jakości powietrza w Polsce w kolejności od najważniejszych do najmniej ważnych.&#10;&#10;Wykres słupkowy skumulowany do 100% przedstawia powody złej jakości powietrza: &#10;emisja z transportu samochodowego (1- najważniejszy powód 24%, 2 - 41 %, 3 - 28%, 4 - najmniej ważny powód - 7%), &#10;emisja z pieców domowych (1- najważniejszy powód 37%, 2 - 27%, 3 - 26%, 4 - najmniej ważny powód - 10%), &#10;duża emisja np. z fabryk (1- najważniejszy powód 35%, 2 - 25%, 3 - 32%, 4 - najmniej ważny powód - 8%), &#10;emisja pochodząca z państw sąsiadujących z Polską (1- najważniejszy powód 4%, 2 - 7%, 3 - 14%, 4 - najmniej ważny powód - 75%).&#10;&#10;&#10;&#10;&#10;">
            <a:extLst>
              <a:ext uri="{FF2B5EF4-FFF2-40B4-BE49-F238E27FC236}">
                <a16:creationId xmlns:a16="http://schemas.microsoft.com/office/drawing/2014/main" id="{FB9F07EC-72C4-4E92-B62B-8203FC1CB84A}"/>
              </a:ext>
            </a:extLst>
          </p:cNvPr>
          <p:cNvGraphicFramePr>
            <a:graphicFrameLocks/>
          </p:cNvGraphicFramePr>
          <p:nvPr>
            <p:extLst>
              <p:ext uri="{D42A27DB-BD31-4B8C-83A1-F6EECF244321}">
                <p14:modId xmlns:p14="http://schemas.microsoft.com/office/powerpoint/2010/main" val="3377167569"/>
              </p:ext>
            </p:extLst>
          </p:nvPr>
        </p:nvGraphicFramePr>
        <p:xfrm>
          <a:off x="551323" y="1366984"/>
          <a:ext cx="7404995" cy="507127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P8. Proszę uszeregować powody złej jakości powietrza w Polsce w kolejności OD najważniejszego dla Pana(i) powodu DO najmniej ważnego.</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a:t>
            </a:r>
            <a:endParaRPr lang="pt-BR" dirty="0">
              <a:solidFill>
                <a:schemeClr val="bg1">
                  <a:lumMod val="75000"/>
                </a:schemeClr>
              </a:solidFill>
            </a:endParaRPr>
          </a:p>
          <a:p>
            <a:endParaRPr lang="pl-PL" dirty="0"/>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58" name="Grupa 57">
            <a:extLst>
              <a:ext uri="{FF2B5EF4-FFF2-40B4-BE49-F238E27FC236}">
                <a16:creationId xmlns:a16="http://schemas.microsoft.com/office/drawing/2014/main" id="{26C0D3BD-42C8-4F26-831C-38FCAA30ACE6}"/>
              </a:ext>
            </a:extLst>
          </p:cNvPr>
          <p:cNvGrpSpPr>
            <a:grpSpLocks noChangeAspect="1"/>
          </p:cNvGrpSpPr>
          <p:nvPr/>
        </p:nvGrpSpPr>
        <p:grpSpPr>
          <a:xfrm>
            <a:off x="336951" y="3051105"/>
            <a:ext cx="364087" cy="443569"/>
            <a:chOff x="2627785" y="2022750"/>
            <a:chExt cx="672733" cy="819597"/>
          </a:xfrm>
          <a:solidFill>
            <a:srgbClr val="CDCDCD"/>
          </a:solidFill>
        </p:grpSpPr>
        <p:grpSp>
          <p:nvGrpSpPr>
            <p:cNvPr id="59" name="Grupa 58">
              <a:extLst>
                <a:ext uri="{FF2B5EF4-FFF2-40B4-BE49-F238E27FC236}">
                  <a16:creationId xmlns:a16="http://schemas.microsoft.com/office/drawing/2014/main" id="{3DF3EAC9-27EF-480E-8328-2F8A7CA99AD1}"/>
                </a:ext>
              </a:extLst>
            </p:cNvPr>
            <p:cNvGrpSpPr>
              <a:grpSpLocks noChangeAspect="1"/>
            </p:cNvGrpSpPr>
            <p:nvPr/>
          </p:nvGrpSpPr>
          <p:grpSpPr>
            <a:xfrm>
              <a:off x="2627785" y="2266347"/>
              <a:ext cx="672733" cy="576000"/>
              <a:chOff x="2916238" y="1425575"/>
              <a:chExt cx="728662" cy="623887"/>
            </a:xfrm>
            <a:grpFill/>
          </p:grpSpPr>
          <p:sp>
            <p:nvSpPr>
              <p:cNvPr id="61" name="Freeform 44">
                <a:extLst>
                  <a:ext uri="{FF2B5EF4-FFF2-40B4-BE49-F238E27FC236}">
                    <a16:creationId xmlns:a16="http://schemas.microsoft.com/office/drawing/2014/main" id="{0ED18AE6-990E-4978-A7D7-07B2C4D9B90E}"/>
                  </a:ext>
                </a:extLst>
              </p:cNvPr>
              <p:cNvSpPr>
                <a:spLocks/>
              </p:cNvSpPr>
              <p:nvPr/>
            </p:nvSpPr>
            <p:spPr bwMode="auto">
              <a:xfrm>
                <a:off x="3427413" y="1504950"/>
                <a:ext cx="100012" cy="123825"/>
              </a:xfrm>
              <a:custGeom>
                <a:avLst/>
                <a:gdLst>
                  <a:gd name="T0" fmla="*/ 190 w 190"/>
                  <a:gd name="T1" fmla="*/ 235 h 235"/>
                  <a:gd name="T2" fmla="*/ 190 w 190"/>
                  <a:gd name="T3" fmla="*/ 0 h 235"/>
                  <a:gd name="T4" fmla="*/ 0 w 190"/>
                  <a:gd name="T5" fmla="*/ 0 h 235"/>
                  <a:gd name="T6" fmla="*/ 0 w 190"/>
                  <a:gd name="T7" fmla="*/ 55 h 235"/>
                  <a:gd name="T8" fmla="*/ 190 w 190"/>
                  <a:gd name="T9" fmla="*/ 235 h 235"/>
                </a:gdLst>
                <a:ahLst/>
                <a:cxnLst>
                  <a:cxn ang="0">
                    <a:pos x="T0" y="T1"/>
                  </a:cxn>
                  <a:cxn ang="0">
                    <a:pos x="T2" y="T3"/>
                  </a:cxn>
                  <a:cxn ang="0">
                    <a:pos x="T4" y="T5"/>
                  </a:cxn>
                  <a:cxn ang="0">
                    <a:pos x="T6" y="T7"/>
                  </a:cxn>
                  <a:cxn ang="0">
                    <a:pos x="T8" y="T9"/>
                  </a:cxn>
                </a:cxnLst>
                <a:rect l="0" t="0" r="r" b="b"/>
                <a:pathLst>
                  <a:path w="190" h="235">
                    <a:moveTo>
                      <a:pt x="190" y="235"/>
                    </a:moveTo>
                    <a:lnTo>
                      <a:pt x="190" y="0"/>
                    </a:lnTo>
                    <a:lnTo>
                      <a:pt x="0" y="0"/>
                    </a:lnTo>
                    <a:lnTo>
                      <a:pt x="0" y="55"/>
                    </a:lnTo>
                    <a:lnTo>
                      <a:pt x="19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45">
                <a:extLst>
                  <a:ext uri="{FF2B5EF4-FFF2-40B4-BE49-F238E27FC236}">
                    <a16:creationId xmlns:a16="http://schemas.microsoft.com/office/drawing/2014/main" id="{14C4AD08-F4B4-4B45-A31A-6DBA51861F73}"/>
                  </a:ext>
                </a:extLst>
              </p:cNvPr>
              <p:cNvSpPr>
                <a:spLocks noEditPoints="1"/>
              </p:cNvSpPr>
              <p:nvPr/>
            </p:nvSpPr>
            <p:spPr bwMode="auto">
              <a:xfrm>
                <a:off x="2916238" y="1425575"/>
                <a:ext cx="728662" cy="623887"/>
              </a:xfrm>
              <a:custGeom>
                <a:avLst/>
                <a:gdLst>
                  <a:gd name="T0" fmla="*/ 528 w 1377"/>
                  <a:gd name="T1" fmla="*/ 709 h 1178"/>
                  <a:gd name="T2" fmla="*/ 663 w 1377"/>
                  <a:gd name="T3" fmla="*/ 709 h 1178"/>
                  <a:gd name="T4" fmla="*/ 663 w 1377"/>
                  <a:gd name="T5" fmla="*/ 563 h 1178"/>
                  <a:gd name="T6" fmla="*/ 528 w 1377"/>
                  <a:gd name="T7" fmla="*/ 563 h 1178"/>
                  <a:gd name="T8" fmla="*/ 528 w 1377"/>
                  <a:gd name="T9" fmla="*/ 709 h 1178"/>
                  <a:gd name="T10" fmla="*/ 713 w 1377"/>
                  <a:gd name="T11" fmla="*/ 709 h 1178"/>
                  <a:gd name="T12" fmla="*/ 849 w 1377"/>
                  <a:gd name="T13" fmla="*/ 709 h 1178"/>
                  <a:gd name="T14" fmla="*/ 849 w 1377"/>
                  <a:gd name="T15" fmla="*/ 563 h 1178"/>
                  <a:gd name="T16" fmla="*/ 713 w 1377"/>
                  <a:gd name="T17" fmla="*/ 563 h 1178"/>
                  <a:gd name="T18" fmla="*/ 713 w 1377"/>
                  <a:gd name="T19" fmla="*/ 709 h 1178"/>
                  <a:gd name="T20" fmla="*/ 528 w 1377"/>
                  <a:gd name="T21" fmla="*/ 906 h 1178"/>
                  <a:gd name="T22" fmla="*/ 663 w 1377"/>
                  <a:gd name="T23" fmla="*/ 906 h 1178"/>
                  <a:gd name="T24" fmla="*/ 663 w 1377"/>
                  <a:gd name="T25" fmla="*/ 759 h 1178"/>
                  <a:gd name="T26" fmla="*/ 528 w 1377"/>
                  <a:gd name="T27" fmla="*/ 759 h 1178"/>
                  <a:gd name="T28" fmla="*/ 528 w 1377"/>
                  <a:gd name="T29" fmla="*/ 906 h 1178"/>
                  <a:gd name="T30" fmla="*/ 713 w 1377"/>
                  <a:gd name="T31" fmla="*/ 906 h 1178"/>
                  <a:gd name="T32" fmla="*/ 849 w 1377"/>
                  <a:gd name="T33" fmla="*/ 906 h 1178"/>
                  <a:gd name="T34" fmla="*/ 849 w 1377"/>
                  <a:gd name="T35" fmla="*/ 759 h 1178"/>
                  <a:gd name="T36" fmla="*/ 713 w 1377"/>
                  <a:gd name="T37" fmla="*/ 759 h 1178"/>
                  <a:gd name="T38" fmla="*/ 713 w 1377"/>
                  <a:gd name="T39" fmla="*/ 906 h 1178"/>
                  <a:gd name="T40" fmla="*/ 1377 w 1377"/>
                  <a:gd name="T41" fmla="*/ 653 h 1178"/>
                  <a:gd name="T42" fmla="*/ 1296 w 1377"/>
                  <a:gd name="T43" fmla="*/ 737 h 1178"/>
                  <a:gd name="T44" fmla="*/ 1264 w 1377"/>
                  <a:gd name="T45" fmla="*/ 707 h 1178"/>
                  <a:gd name="T46" fmla="*/ 1264 w 1377"/>
                  <a:gd name="T47" fmla="*/ 1178 h 1178"/>
                  <a:gd name="T48" fmla="*/ 113 w 1377"/>
                  <a:gd name="T49" fmla="*/ 1178 h 1178"/>
                  <a:gd name="T50" fmla="*/ 113 w 1377"/>
                  <a:gd name="T51" fmla="*/ 707 h 1178"/>
                  <a:gd name="T52" fmla="*/ 80 w 1377"/>
                  <a:gd name="T53" fmla="*/ 737 h 1178"/>
                  <a:gd name="T54" fmla="*/ 0 w 1377"/>
                  <a:gd name="T55" fmla="*/ 653 h 1178"/>
                  <a:gd name="T56" fmla="*/ 688 w 1377"/>
                  <a:gd name="T57" fmla="*/ 0 h 1178"/>
                  <a:gd name="T58" fmla="*/ 1377 w 1377"/>
                  <a:gd name="T59" fmla="*/ 653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7" h="1178">
                    <a:moveTo>
                      <a:pt x="528" y="709"/>
                    </a:moveTo>
                    <a:lnTo>
                      <a:pt x="663" y="709"/>
                    </a:lnTo>
                    <a:lnTo>
                      <a:pt x="663" y="563"/>
                    </a:lnTo>
                    <a:lnTo>
                      <a:pt x="528" y="563"/>
                    </a:lnTo>
                    <a:lnTo>
                      <a:pt x="528" y="709"/>
                    </a:lnTo>
                    <a:close/>
                    <a:moveTo>
                      <a:pt x="713" y="709"/>
                    </a:moveTo>
                    <a:lnTo>
                      <a:pt x="849" y="709"/>
                    </a:lnTo>
                    <a:lnTo>
                      <a:pt x="849" y="563"/>
                    </a:lnTo>
                    <a:lnTo>
                      <a:pt x="713" y="563"/>
                    </a:lnTo>
                    <a:lnTo>
                      <a:pt x="713" y="709"/>
                    </a:lnTo>
                    <a:close/>
                    <a:moveTo>
                      <a:pt x="528" y="906"/>
                    </a:moveTo>
                    <a:lnTo>
                      <a:pt x="663" y="906"/>
                    </a:lnTo>
                    <a:lnTo>
                      <a:pt x="663" y="759"/>
                    </a:lnTo>
                    <a:lnTo>
                      <a:pt x="528" y="759"/>
                    </a:lnTo>
                    <a:lnTo>
                      <a:pt x="528" y="906"/>
                    </a:lnTo>
                    <a:close/>
                    <a:moveTo>
                      <a:pt x="713" y="906"/>
                    </a:moveTo>
                    <a:lnTo>
                      <a:pt x="849" y="906"/>
                    </a:lnTo>
                    <a:lnTo>
                      <a:pt x="849" y="759"/>
                    </a:lnTo>
                    <a:lnTo>
                      <a:pt x="713" y="759"/>
                    </a:lnTo>
                    <a:lnTo>
                      <a:pt x="713" y="906"/>
                    </a:lnTo>
                    <a:close/>
                    <a:moveTo>
                      <a:pt x="1377" y="653"/>
                    </a:moveTo>
                    <a:lnTo>
                      <a:pt x="1296" y="737"/>
                    </a:lnTo>
                    <a:lnTo>
                      <a:pt x="1264" y="707"/>
                    </a:lnTo>
                    <a:lnTo>
                      <a:pt x="1264" y="1178"/>
                    </a:lnTo>
                    <a:lnTo>
                      <a:pt x="113" y="1178"/>
                    </a:lnTo>
                    <a:lnTo>
                      <a:pt x="113" y="707"/>
                    </a:lnTo>
                    <a:lnTo>
                      <a:pt x="80" y="737"/>
                    </a:lnTo>
                    <a:lnTo>
                      <a:pt x="0" y="653"/>
                    </a:lnTo>
                    <a:lnTo>
                      <a:pt x="688" y="0"/>
                    </a:lnTo>
                    <a:lnTo>
                      <a:pt x="1377" y="6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0" name="Dowolny kształt: kształt 59">
              <a:extLst>
                <a:ext uri="{FF2B5EF4-FFF2-40B4-BE49-F238E27FC236}">
                  <a16:creationId xmlns:a16="http://schemas.microsoft.com/office/drawing/2014/main" id="{A087E4DB-BF73-457E-8EED-EA7A2BC76D21}"/>
                </a:ext>
              </a:extLst>
            </p:cNvPr>
            <p:cNvSpPr/>
            <p:nvPr/>
          </p:nvSpPr>
          <p:spPr>
            <a:xfrm>
              <a:off x="2851484" y="2022750"/>
              <a:ext cx="294408" cy="28800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grpSp>
      <p:grpSp>
        <p:nvGrpSpPr>
          <p:cNvPr id="63" name="Grupa 62">
            <a:extLst>
              <a:ext uri="{FF2B5EF4-FFF2-40B4-BE49-F238E27FC236}">
                <a16:creationId xmlns:a16="http://schemas.microsoft.com/office/drawing/2014/main" id="{A04E7546-E57D-4A66-A3F9-A93A81E52D83}"/>
              </a:ext>
            </a:extLst>
          </p:cNvPr>
          <p:cNvGrpSpPr>
            <a:grpSpLocks noChangeAspect="1"/>
          </p:cNvGrpSpPr>
          <p:nvPr/>
        </p:nvGrpSpPr>
        <p:grpSpPr>
          <a:xfrm>
            <a:off x="324115" y="2535472"/>
            <a:ext cx="427140" cy="443569"/>
            <a:chOff x="2590800" y="4770438"/>
            <a:chExt cx="742950" cy="771525"/>
          </a:xfrm>
          <a:solidFill>
            <a:srgbClr val="CDCDCD"/>
          </a:solidFill>
        </p:grpSpPr>
        <p:sp>
          <p:nvSpPr>
            <p:cNvPr id="64" name="Freeform 75">
              <a:extLst>
                <a:ext uri="{FF2B5EF4-FFF2-40B4-BE49-F238E27FC236}">
                  <a16:creationId xmlns:a16="http://schemas.microsoft.com/office/drawing/2014/main" id="{BFD981B8-CD36-46AA-A21B-33E2CD8E51F1}"/>
                </a:ext>
              </a:extLst>
            </p:cNvPr>
            <p:cNvSpPr>
              <a:spLocks/>
            </p:cNvSpPr>
            <p:nvPr/>
          </p:nvSpPr>
          <p:spPr bwMode="auto">
            <a:xfrm>
              <a:off x="2590800" y="5484813"/>
              <a:ext cx="742950" cy="57150"/>
            </a:xfrm>
            <a:custGeom>
              <a:avLst/>
              <a:gdLst>
                <a:gd name="T0" fmla="*/ 37 w 935"/>
                <a:gd name="T1" fmla="*/ 73 h 73"/>
                <a:gd name="T2" fmla="*/ 898 w 935"/>
                <a:gd name="T3" fmla="*/ 73 h 73"/>
                <a:gd name="T4" fmla="*/ 898 w 935"/>
                <a:gd name="T5" fmla="*/ 73 h 73"/>
                <a:gd name="T6" fmla="*/ 898 w 935"/>
                <a:gd name="T7" fmla="*/ 73 h 73"/>
                <a:gd name="T8" fmla="*/ 906 w 935"/>
                <a:gd name="T9" fmla="*/ 73 h 73"/>
                <a:gd name="T10" fmla="*/ 913 w 935"/>
                <a:gd name="T11" fmla="*/ 71 h 73"/>
                <a:gd name="T12" fmla="*/ 920 w 935"/>
                <a:gd name="T13" fmla="*/ 67 h 73"/>
                <a:gd name="T14" fmla="*/ 924 w 935"/>
                <a:gd name="T15" fmla="*/ 62 h 73"/>
                <a:gd name="T16" fmla="*/ 929 w 935"/>
                <a:gd name="T17" fmla="*/ 57 h 73"/>
                <a:gd name="T18" fmla="*/ 932 w 935"/>
                <a:gd name="T19" fmla="*/ 51 h 73"/>
                <a:gd name="T20" fmla="*/ 935 w 935"/>
                <a:gd name="T21" fmla="*/ 43 h 73"/>
                <a:gd name="T22" fmla="*/ 935 w 935"/>
                <a:gd name="T23" fmla="*/ 37 h 73"/>
                <a:gd name="T24" fmla="*/ 935 w 935"/>
                <a:gd name="T25" fmla="*/ 37 h 73"/>
                <a:gd name="T26" fmla="*/ 935 w 935"/>
                <a:gd name="T27" fmla="*/ 37 h 73"/>
                <a:gd name="T28" fmla="*/ 935 w 935"/>
                <a:gd name="T29" fmla="*/ 29 h 73"/>
                <a:gd name="T30" fmla="*/ 932 w 935"/>
                <a:gd name="T31" fmla="*/ 22 h 73"/>
                <a:gd name="T32" fmla="*/ 929 w 935"/>
                <a:gd name="T33" fmla="*/ 15 h 73"/>
                <a:gd name="T34" fmla="*/ 924 w 935"/>
                <a:gd name="T35" fmla="*/ 11 h 73"/>
                <a:gd name="T36" fmla="*/ 920 w 935"/>
                <a:gd name="T37" fmla="*/ 6 h 73"/>
                <a:gd name="T38" fmla="*/ 913 w 935"/>
                <a:gd name="T39" fmla="*/ 3 h 73"/>
                <a:gd name="T40" fmla="*/ 906 w 935"/>
                <a:gd name="T41" fmla="*/ 0 h 73"/>
                <a:gd name="T42" fmla="*/ 898 w 935"/>
                <a:gd name="T43" fmla="*/ 0 h 73"/>
                <a:gd name="T44" fmla="*/ 37 w 935"/>
                <a:gd name="T45" fmla="*/ 0 h 73"/>
                <a:gd name="T46" fmla="*/ 37 w 935"/>
                <a:gd name="T47" fmla="*/ 0 h 73"/>
                <a:gd name="T48" fmla="*/ 37 w 935"/>
                <a:gd name="T49" fmla="*/ 0 h 73"/>
                <a:gd name="T50" fmla="*/ 29 w 935"/>
                <a:gd name="T51" fmla="*/ 0 h 73"/>
                <a:gd name="T52" fmla="*/ 23 w 935"/>
                <a:gd name="T53" fmla="*/ 3 h 73"/>
                <a:gd name="T54" fmla="*/ 17 w 935"/>
                <a:gd name="T55" fmla="*/ 6 h 73"/>
                <a:gd name="T56" fmla="*/ 11 w 935"/>
                <a:gd name="T57" fmla="*/ 11 h 73"/>
                <a:gd name="T58" fmla="*/ 8 w 935"/>
                <a:gd name="T59" fmla="*/ 15 h 73"/>
                <a:gd name="T60" fmla="*/ 3 w 935"/>
                <a:gd name="T61" fmla="*/ 22 h 73"/>
                <a:gd name="T62" fmla="*/ 1 w 935"/>
                <a:gd name="T63" fmla="*/ 29 h 73"/>
                <a:gd name="T64" fmla="*/ 0 w 935"/>
                <a:gd name="T65" fmla="*/ 37 h 73"/>
                <a:gd name="T66" fmla="*/ 0 w 935"/>
                <a:gd name="T67" fmla="*/ 37 h 73"/>
                <a:gd name="T68" fmla="*/ 0 w 935"/>
                <a:gd name="T69" fmla="*/ 37 h 73"/>
                <a:gd name="T70" fmla="*/ 1 w 935"/>
                <a:gd name="T71" fmla="*/ 43 h 73"/>
                <a:gd name="T72" fmla="*/ 3 w 935"/>
                <a:gd name="T73" fmla="*/ 51 h 73"/>
                <a:gd name="T74" fmla="*/ 8 w 935"/>
                <a:gd name="T75" fmla="*/ 57 h 73"/>
                <a:gd name="T76" fmla="*/ 11 w 935"/>
                <a:gd name="T77" fmla="*/ 62 h 73"/>
                <a:gd name="T78" fmla="*/ 17 w 935"/>
                <a:gd name="T79" fmla="*/ 67 h 73"/>
                <a:gd name="T80" fmla="*/ 23 w 935"/>
                <a:gd name="T81" fmla="*/ 71 h 73"/>
                <a:gd name="T82" fmla="*/ 29 w 935"/>
                <a:gd name="T83" fmla="*/ 73 h 73"/>
                <a:gd name="T84" fmla="*/ 37 w 935"/>
                <a:gd name="T85" fmla="*/ 73 h 73"/>
                <a:gd name="T86" fmla="*/ 37 w 935"/>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5" h="73">
                  <a:moveTo>
                    <a:pt x="37" y="73"/>
                  </a:moveTo>
                  <a:lnTo>
                    <a:pt x="898" y="73"/>
                  </a:lnTo>
                  <a:lnTo>
                    <a:pt x="898" y="73"/>
                  </a:lnTo>
                  <a:lnTo>
                    <a:pt x="898" y="73"/>
                  </a:lnTo>
                  <a:lnTo>
                    <a:pt x="906" y="73"/>
                  </a:lnTo>
                  <a:lnTo>
                    <a:pt x="913" y="71"/>
                  </a:lnTo>
                  <a:lnTo>
                    <a:pt x="920" y="67"/>
                  </a:lnTo>
                  <a:lnTo>
                    <a:pt x="924" y="62"/>
                  </a:lnTo>
                  <a:lnTo>
                    <a:pt x="929" y="57"/>
                  </a:lnTo>
                  <a:lnTo>
                    <a:pt x="932" y="51"/>
                  </a:lnTo>
                  <a:lnTo>
                    <a:pt x="935" y="43"/>
                  </a:lnTo>
                  <a:lnTo>
                    <a:pt x="935" y="37"/>
                  </a:lnTo>
                  <a:lnTo>
                    <a:pt x="935" y="37"/>
                  </a:lnTo>
                  <a:lnTo>
                    <a:pt x="935" y="37"/>
                  </a:lnTo>
                  <a:lnTo>
                    <a:pt x="935" y="29"/>
                  </a:lnTo>
                  <a:lnTo>
                    <a:pt x="932" y="22"/>
                  </a:lnTo>
                  <a:lnTo>
                    <a:pt x="929" y="15"/>
                  </a:lnTo>
                  <a:lnTo>
                    <a:pt x="924" y="11"/>
                  </a:lnTo>
                  <a:lnTo>
                    <a:pt x="920" y="6"/>
                  </a:lnTo>
                  <a:lnTo>
                    <a:pt x="913" y="3"/>
                  </a:lnTo>
                  <a:lnTo>
                    <a:pt x="906" y="0"/>
                  </a:lnTo>
                  <a:lnTo>
                    <a:pt x="898" y="0"/>
                  </a:lnTo>
                  <a:lnTo>
                    <a:pt x="37" y="0"/>
                  </a:lnTo>
                  <a:lnTo>
                    <a:pt x="37" y="0"/>
                  </a:lnTo>
                  <a:lnTo>
                    <a:pt x="37" y="0"/>
                  </a:lnTo>
                  <a:lnTo>
                    <a:pt x="29" y="0"/>
                  </a:lnTo>
                  <a:lnTo>
                    <a:pt x="23" y="3"/>
                  </a:lnTo>
                  <a:lnTo>
                    <a:pt x="17" y="6"/>
                  </a:lnTo>
                  <a:lnTo>
                    <a:pt x="11" y="11"/>
                  </a:lnTo>
                  <a:lnTo>
                    <a:pt x="8" y="15"/>
                  </a:lnTo>
                  <a:lnTo>
                    <a:pt x="3" y="22"/>
                  </a:lnTo>
                  <a:lnTo>
                    <a:pt x="1" y="29"/>
                  </a:lnTo>
                  <a:lnTo>
                    <a:pt x="0" y="37"/>
                  </a:lnTo>
                  <a:lnTo>
                    <a:pt x="0" y="37"/>
                  </a:lnTo>
                  <a:lnTo>
                    <a:pt x="0" y="37"/>
                  </a:lnTo>
                  <a:lnTo>
                    <a:pt x="1" y="43"/>
                  </a:lnTo>
                  <a:lnTo>
                    <a:pt x="3" y="51"/>
                  </a:lnTo>
                  <a:lnTo>
                    <a:pt x="8" y="57"/>
                  </a:lnTo>
                  <a:lnTo>
                    <a:pt x="11" y="62"/>
                  </a:lnTo>
                  <a:lnTo>
                    <a:pt x="17" y="67"/>
                  </a:lnTo>
                  <a:lnTo>
                    <a:pt x="23" y="71"/>
                  </a:lnTo>
                  <a:lnTo>
                    <a:pt x="29" y="73"/>
                  </a:lnTo>
                  <a:lnTo>
                    <a:pt x="37" y="73"/>
                  </a:lnTo>
                  <a:lnTo>
                    <a:pt x="3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76">
              <a:extLst>
                <a:ext uri="{FF2B5EF4-FFF2-40B4-BE49-F238E27FC236}">
                  <a16:creationId xmlns:a16="http://schemas.microsoft.com/office/drawing/2014/main" id="{AEE090B5-F165-4EE5-A937-6E83F89404F3}"/>
                </a:ext>
              </a:extLst>
            </p:cNvPr>
            <p:cNvSpPr>
              <a:spLocks/>
            </p:cNvSpPr>
            <p:nvPr/>
          </p:nvSpPr>
          <p:spPr bwMode="auto">
            <a:xfrm>
              <a:off x="2800350" y="4945063"/>
              <a:ext cx="241300" cy="139700"/>
            </a:xfrm>
            <a:custGeom>
              <a:avLst/>
              <a:gdLst>
                <a:gd name="T0" fmla="*/ 303 w 303"/>
                <a:gd name="T1" fmla="*/ 0 h 175"/>
                <a:gd name="T2" fmla="*/ 303 w 303"/>
                <a:gd name="T3" fmla="*/ 0 h 175"/>
                <a:gd name="T4" fmla="*/ 276 w 303"/>
                <a:gd name="T5" fmla="*/ 11 h 175"/>
                <a:gd name="T6" fmla="*/ 258 w 303"/>
                <a:gd name="T7" fmla="*/ 17 h 175"/>
                <a:gd name="T8" fmla="*/ 242 w 303"/>
                <a:gd name="T9" fmla="*/ 22 h 175"/>
                <a:gd name="T10" fmla="*/ 228 w 303"/>
                <a:gd name="T11" fmla="*/ 23 h 175"/>
                <a:gd name="T12" fmla="*/ 216 w 303"/>
                <a:gd name="T13" fmla="*/ 22 h 175"/>
                <a:gd name="T14" fmla="*/ 199 w 303"/>
                <a:gd name="T15" fmla="*/ 20 h 175"/>
                <a:gd name="T16" fmla="*/ 179 w 303"/>
                <a:gd name="T17" fmla="*/ 17 h 175"/>
                <a:gd name="T18" fmla="*/ 152 w 303"/>
                <a:gd name="T19" fmla="*/ 14 h 175"/>
                <a:gd name="T20" fmla="*/ 152 w 303"/>
                <a:gd name="T21" fmla="*/ 14 h 175"/>
                <a:gd name="T22" fmla="*/ 135 w 303"/>
                <a:gd name="T23" fmla="*/ 14 h 175"/>
                <a:gd name="T24" fmla="*/ 120 w 303"/>
                <a:gd name="T25" fmla="*/ 15 h 175"/>
                <a:gd name="T26" fmla="*/ 104 w 303"/>
                <a:gd name="T27" fmla="*/ 20 h 175"/>
                <a:gd name="T28" fmla="*/ 88 w 303"/>
                <a:gd name="T29" fmla="*/ 25 h 175"/>
                <a:gd name="T30" fmla="*/ 74 w 303"/>
                <a:gd name="T31" fmla="*/ 31 h 175"/>
                <a:gd name="T32" fmla="*/ 62 w 303"/>
                <a:gd name="T33" fmla="*/ 39 h 175"/>
                <a:gd name="T34" fmla="*/ 50 w 303"/>
                <a:gd name="T35" fmla="*/ 48 h 175"/>
                <a:gd name="T36" fmla="*/ 39 w 303"/>
                <a:gd name="T37" fmla="*/ 59 h 175"/>
                <a:gd name="T38" fmla="*/ 28 w 303"/>
                <a:gd name="T39" fmla="*/ 71 h 175"/>
                <a:gd name="T40" fmla="*/ 20 w 303"/>
                <a:gd name="T41" fmla="*/ 84 h 175"/>
                <a:gd name="T42" fmla="*/ 12 w 303"/>
                <a:gd name="T43" fmla="*/ 98 h 175"/>
                <a:gd name="T44" fmla="*/ 8 w 303"/>
                <a:gd name="T45" fmla="*/ 112 h 175"/>
                <a:gd name="T46" fmla="*/ 3 w 303"/>
                <a:gd name="T47" fmla="*/ 127 h 175"/>
                <a:gd name="T48" fmla="*/ 1 w 303"/>
                <a:gd name="T49" fmla="*/ 143 h 175"/>
                <a:gd name="T50" fmla="*/ 0 w 303"/>
                <a:gd name="T51" fmla="*/ 158 h 175"/>
                <a:gd name="T52" fmla="*/ 1 w 303"/>
                <a:gd name="T53" fmla="*/ 175 h 175"/>
                <a:gd name="T54" fmla="*/ 1 w 303"/>
                <a:gd name="T55" fmla="*/ 175 h 175"/>
                <a:gd name="T56" fmla="*/ 12 w 303"/>
                <a:gd name="T57" fmla="*/ 155 h 175"/>
                <a:gd name="T58" fmla="*/ 23 w 303"/>
                <a:gd name="T59" fmla="*/ 138 h 175"/>
                <a:gd name="T60" fmla="*/ 36 w 303"/>
                <a:gd name="T61" fmla="*/ 124 h 175"/>
                <a:gd name="T62" fmla="*/ 48 w 303"/>
                <a:gd name="T63" fmla="*/ 113 h 175"/>
                <a:gd name="T64" fmla="*/ 64 w 303"/>
                <a:gd name="T65" fmla="*/ 104 h 175"/>
                <a:gd name="T66" fmla="*/ 81 w 303"/>
                <a:gd name="T67" fmla="*/ 98 h 175"/>
                <a:gd name="T68" fmla="*/ 99 w 303"/>
                <a:gd name="T69" fmla="*/ 91 h 175"/>
                <a:gd name="T70" fmla="*/ 121 w 303"/>
                <a:gd name="T71" fmla="*/ 85 h 175"/>
                <a:gd name="T72" fmla="*/ 121 w 303"/>
                <a:gd name="T73" fmla="*/ 85 h 175"/>
                <a:gd name="T74" fmla="*/ 151 w 303"/>
                <a:gd name="T75" fmla="*/ 81 h 175"/>
                <a:gd name="T76" fmla="*/ 179 w 303"/>
                <a:gd name="T77" fmla="*/ 77 h 175"/>
                <a:gd name="T78" fmla="*/ 205 w 303"/>
                <a:gd name="T79" fmla="*/ 73 h 175"/>
                <a:gd name="T80" fmla="*/ 230 w 303"/>
                <a:gd name="T81" fmla="*/ 68 h 175"/>
                <a:gd name="T82" fmla="*/ 242 w 303"/>
                <a:gd name="T83" fmla="*/ 65 h 175"/>
                <a:gd name="T84" fmla="*/ 253 w 303"/>
                <a:gd name="T85" fmla="*/ 60 h 175"/>
                <a:gd name="T86" fmla="*/ 262 w 303"/>
                <a:gd name="T87" fmla="*/ 54 h 175"/>
                <a:gd name="T88" fmla="*/ 272 w 303"/>
                <a:gd name="T89" fmla="*/ 48 h 175"/>
                <a:gd name="T90" fmla="*/ 281 w 303"/>
                <a:gd name="T91" fmla="*/ 39 h 175"/>
                <a:gd name="T92" fmla="*/ 289 w 303"/>
                <a:gd name="T93" fmla="*/ 28 h 175"/>
                <a:gd name="T94" fmla="*/ 297 w 303"/>
                <a:gd name="T95" fmla="*/ 14 h 175"/>
                <a:gd name="T96" fmla="*/ 303 w 303"/>
                <a:gd name="T97" fmla="*/ 0 h 175"/>
                <a:gd name="T98" fmla="*/ 303 w 303"/>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175">
                  <a:moveTo>
                    <a:pt x="303" y="0"/>
                  </a:moveTo>
                  <a:lnTo>
                    <a:pt x="303" y="0"/>
                  </a:lnTo>
                  <a:lnTo>
                    <a:pt x="276" y="11"/>
                  </a:lnTo>
                  <a:lnTo>
                    <a:pt x="258" y="17"/>
                  </a:lnTo>
                  <a:lnTo>
                    <a:pt x="242" y="22"/>
                  </a:lnTo>
                  <a:lnTo>
                    <a:pt x="228" y="23"/>
                  </a:lnTo>
                  <a:lnTo>
                    <a:pt x="216" y="22"/>
                  </a:lnTo>
                  <a:lnTo>
                    <a:pt x="199" y="20"/>
                  </a:lnTo>
                  <a:lnTo>
                    <a:pt x="179" y="17"/>
                  </a:lnTo>
                  <a:lnTo>
                    <a:pt x="152" y="14"/>
                  </a:lnTo>
                  <a:lnTo>
                    <a:pt x="152" y="14"/>
                  </a:lnTo>
                  <a:lnTo>
                    <a:pt x="135" y="14"/>
                  </a:lnTo>
                  <a:lnTo>
                    <a:pt x="120" y="15"/>
                  </a:lnTo>
                  <a:lnTo>
                    <a:pt x="104" y="20"/>
                  </a:lnTo>
                  <a:lnTo>
                    <a:pt x="88" y="25"/>
                  </a:lnTo>
                  <a:lnTo>
                    <a:pt x="74" y="31"/>
                  </a:lnTo>
                  <a:lnTo>
                    <a:pt x="62" y="39"/>
                  </a:lnTo>
                  <a:lnTo>
                    <a:pt x="50" y="48"/>
                  </a:lnTo>
                  <a:lnTo>
                    <a:pt x="39" y="59"/>
                  </a:lnTo>
                  <a:lnTo>
                    <a:pt x="28" y="71"/>
                  </a:lnTo>
                  <a:lnTo>
                    <a:pt x="20" y="84"/>
                  </a:lnTo>
                  <a:lnTo>
                    <a:pt x="12" y="98"/>
                  </a:lnTo>
                  <a:lnTo>
                    <a:pt x="8" y="112"/>
                  </a:lnTo>
                  <a:lnTo>
                    <a:pt x="3" y="127"/>
                  </a:lnTo>
                  <a:lnTo>
                    <a:pt x="1" y="143"/>
                  </a:lnTo>
                  <a:lnTo>
                    <a:pt x="0" y="158"/>
                  </a:lnTo>
                  <a:lnTo>
                    <a:pt x="1" y="175"/>
                  </a:lnTo>
                  <a:lnTo>
                    <a:pt x="1" y="175"/>
                  </a:lnTo>
                  <a:lnTo>
                    <a:pt x="12" y="155"/>
                  </a:lnTo>
                  <a:lnTo>
                    <a:pt x="23" y="138"/>
                  </a:lnTo>
                  <a:lnTo>
                    <a:pt x="36" y="124"/>
                  </a:lnTo>
                  <a:lnTo>
                    <a:pt x="48" y="113"/>
                  </a:lnTo>
                  <a:lnTo>
                    <a:pt x="64" y="104"/>
                  </a:lnTo>
                  <a:lnTo>
                    <a:pt x="81" y="98"/>
                  </a:lnTo>
                  <a:lnTo>
                    <a:pt x="99" y="91"/>
                  </a:lnTo>
                  <a:lnTo>
                    <a:pt x="121" y="85"/>
                  </a:lnTo>
                  <a:lnTo>
                    <a:pt x="121" y="85"/>
                  </a:lnTo>
                  <a:lnTo>
                    <a:pt x="151" y="81"/>
                  </a:lnTo>
                  <a:lnTo>
                    <a:pt x="179" y="77"/>
                  </a:lnTo>
                  <a:lnTo>
                    <a:pt x="205" y="73"/>
                  </a:lnTo>
                  <a:lnTo>
                    <a:pt x="230" y="68"/>
                  </a:lnTo>
                  <a:lnTo>
                    <a:pt x="242" y="65"/>
                  </a:lnTo>
                  <a:lnTo>
                    <a:pt x="253" y="60"/>
                  </a:lnTo>
                  <a:lnTo>
                    <a:pt x="262" y="54"/>
                  </a:lnTo>
                  <a:lnTo>
                    <a:pt x="272" y="48"/>
                  </a:lnTo>
                  <a:lnTo>
                    <a:pt x="281" y="39"/>
                  </a:lnTo>
                  <a:lnTo>
                    <a:pt x="289" y="28"/>
                  </a:lnTo>
                  <a:lnTo>
                    <a:pt x="297" y="14"/>
                  </a:lnTo>
                  <a:lnTo>
                    <a:pt x="303" y="0"/>
                  </a:lnTo>
                  <a:lnTo>
                    <a:pt x="3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77">
              <a:extLst>
                <a:ext uri="{FF2B5EF4-FFF2-40B4-BE49-F238E27FC236}">
                  <a16:creationId xmlns:a16="http://schemas.microsoft.com/office/drawing/2014/main" id="{618FCFA3-7FC1-436D-8729-915399E5E1FA}"/>
                </a:ext>
              </a:extLst>
            </p:cNvPr>
            <p:cNvSpPr>
              <a:spLocks/>
            </p:cNvSpPr>
            <p:nvPr/>
          </p:nvSpPr>
          <p:spPr bwMode="auto">
            <a:xfrm>
              <a:off x="2795588" y="4770438"/>
              <a:ext cx="400050" cy="220663"/>
            </a:xfrm>
            <a:custGeom>
              <a:avLst/>
              <a:gdLst>
                <a:gd name="T0" fmla="*/ 267 w 503"/>
                <a:gd name="T1" fmla="*/ 196 h 278"/>
                <a:gd name="T2" fmla="*/ 317 w 503"/>
                <a:gd name="T3" fmla="*/ 196 h 278"/>
                <a:gd name="T4" fmla="*/ 362 w 503"/>
                <a:gd name="T5" fmla="*/ 189 h 278"/>
                <a:gd name="T6" fmla="*/ 404 w 503"/>
                <a:gd name="T7" fmla="*/ 177 h 278"/>
                <a:gd name="T8" fmla="*/ 439 w 503"/>
                <a:gd name="T9" fmla="*/ 157 h 278"/>
                <a:gd name="T10" fmla="*/ 467 w 503"/>
                <a:gd name="T11" fmla="*/ 129 h 278"/>
                <a:gd name="T12" fmla="*/ 489 w 503"/>
                <a:gd name="T13" fmla="*/ 95 h 278"/>
                <a:gd name="T14" fmla="*/ 500 w 503"/>
                <a:gd name="T15" fmla="*/ 51 h 278"/>
                <a:gd name="T16" fmla="*/ 503 w 503"/>
                <a:gd name="T17" fmla="*/ 0 h 278"/>
                <a:gd name="T18" fmla="*/ 489 w 503"/>
                <a:gd name="T19" fmla="*/ 25 h 278"/>
                <a:gd name="T20" fmla="*/ 475 w 503"/>
                <a:gd name="T21" fmla="*/ 48 h 278"/>
                <a:gd name="T22" fmla="*/ 450 w 503"/>
                <a:gd name="T23" fmla="*/ 78 h 278"/>
                <a:gd name="T24" fmla="*/ 422 w 503"/>
                <a:gd name="T25" fmla="*/ 95 h 278"/>
                <a:gd name="T26" fmla="*/ 393 w 503"/>
                <a:gd name="T27" fmla="*/ 105 h 278"/>
                <a:gd name="T28" fmla="*/ 362 w 503"/>
                <a:gd name="T29" fmla="*/ 109 h 278"/>
                <a:gd name="T30" fmla="*/ 331 w 503"/>
                <a:gd name="T31" fmla="*/ 107 h 278"/>
                <a:gd name="T32" fmla="*/ 264 w 503"/>
                <a:gd name="T33" fmla="*/ 98 h 278"/>
                <a:gd name="T34" fmla="*/ 230 w 503"/>
                <a:gd name="T35" fmla="*/ 95 h 278"/>
                <a:gd name="T36" fmla="*/ 189 w 503"/>
                <a:gd name="T37" fmla="*/ 96 h 278"/>
                <a:gd name="T38" fmla="*/ 149 w 503"/>
                <a:gd name="T39" fmla="*/ 104 h 278"/>
                <a:gd name="T40" fmla="*/ 112 w 503"/>
                <a:gd name="T41" fmla="*/ 119 h 278"/>
                <a:gd name="T42" fmla="*/ 76 w 503"/>
                <a:gd name="T43" fmla="*/ 140 h 278"/>
                <a:gd name="T44" fmla="*/ 46 w 503"/>
                <a:gd name="T45" fmla="*/ 166 h 278"/>
                <a:gd name="T46" fmla="*/ 23 w 503"/>
                <a:gd name="T47" fmla="*/ 199 h 278"/>
                <a:gd name="T48" fmla="*/ 6 w 503"/>
                <a:gd name="T49" fmla="*/ 236 h 278"/>
                <a:gd name="T50" fmla="*/ 0 w 503"/>
                <a:gd name="T51" fmla="*/ 278 h 278"/>
                <a:gd name="T52" fmla="*/ 15 w 503"/>
                <a:gd name="T53" fmla="*/ 258 h 278"/>
                <a:gd name="T54" fmla="*/ 31 w 503"/>
                <a:gd name="T55" fmla="*/ 241 h 278"/>
                <a:gd name="T56" fmla="*/ 57 w 503"/>
                <a:gd name="T57" fmla="*/ 217 h 278"/>
                <a:gd name="T58" fmla="*/ 85 w 503"/>
                <a:gd name="T59" fmla="*/ 202 h 278"/>
                <a:gd name="T60" fmla="*/ 113 w 503"/>
                <a:gd name="T61" fmla="*/ 192 h 278"/>
                <a:gd name="T62" fmla="*/ 143 w 503"/>
                <a:gd name="T63" fmla="*/ 188 h 278"/>
                <a:gd name="T64" fmla="*/ 203 w 503"/>
                <a:gd name="T65" fmla="*/ 189 h 278"/>
                <a:gd name="T66" fmla="*/ 267 w 503"/>
                <a:gd name="T67" fmla="*/ 19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278">
                  <a:moveTo>
                    <a:pt x="267" y="196"/>
                  </a:moveTo>
                  <a:lnTo>
                    <a:pt x="267" y="196"/>
                  </a:lnTo>
                  <a:lnTo>
                    <a:pt x="292" y="196"/>
                  </a:lnTo>
                  <a:lnTo>
                    <a:pt x="317" y="196"/>
                  </a:lnTo>
                  <a:lnTo>
                    <a:pt x="340" y="194"/>
                  </a:lnTo>
                  <a:lnTo>
                    <a:pt x="362" y="189"/>
                  </a:lnTo>
                  <a:lnTo>
                    <a:pt x="383" y="185"/>
                  </a:lnTo>
                  <a:lnTo>
                    <a:pt x="404" y="177"/>
                  </a:lnTo>
                  <a:lnTo>
                    <a:pt x="422" y="168"/>
                  </a:lnTo>
                  <a:lnTo>
                    <a:pt x="439" y="157"/>
                  </a:lnTo>
                  <a:lnTo>
                    <a:pt x="453" y="144"/>
                  </a:lnTo>
                  <a:lnTo>
                    <a:pt x="467" y="129"/>
                  </a:lnTo>
                  <a:lnTo>
                    <a:pt x="478" y="113"/>
                  </a:lnTo>
                  <a:lnTo>
                    <a:pt x="489" y="95"/>
                  </a:lnTo>
                  <a:lnTo>
                    <a:pt x="495" y="74"/>
                  </a:lnTo>
                  <a:lnTo>
                    <a:pt x="500" y="51"/>
                  </a:lnTo>
                  <a:lnTo>
                    <a:pt x="503" y="26"/>
                  </a:lnTo>
                  <a:lnTo>
                    <a:pt x="503" y="0"/>
                  </a:lnTo>
                  <a:lnTo>
                    <a:pt x="503" y="0"/>
                  </a:lnTo>
                  <a:lnTo>
                    <a:pt x="489" y="25"/>
                  </a:lnTo>
                  <a:lnTo>
                    <a:pt x="475" y="48"/>
                  </a:lnTo>
                  <a:lnTo>
                    <a:pt x="475" y="48"/>
                  </a:lnTo>
                  <a:lnTo>
                    <a:pt x="463" y="64"/>
                  </a:lnTo>
                  <a:lnTo>
                    <a:pt x="450" y="78"/>
                  </a:lnTo>
                  <a:lnTo>
                    <a:pt x="436" y="87"/>
                  </a:lnTo>
                  <a:lnTo>
                    <a:pt x="422" y="95"/>
                  </a:lnTo>
                  <a:lnTo>
                    <a:pt x="408" y="101"/>
                  </a:lnTo>
                  <a:lnTo>
                    <a:pt x="393" y="105"/>
                  </a:lnTo>
                  <a:lnTo>
                    <a:pt x="377" y="107"/>
                  </a:lnTo>
                  <a:lnTo>
                    <a:pt x="362" y="109"/>
                  </a:lnTo>
                  <a:lnTo>
                    <a:pt x="346" y="109"/>
                  </a:lnTo>
                  <a:lnTo>
                    <a:pt x="331" y="107"/>
                  </a:lnTo>
                  <a:lnTo>
                    <a:pt x="298" y="102"/>
                  </a:lnTo>
                  <a:lnTo>
                    <a:pt x="264" y="98"/>
                  </a:lnTo>
                  <a:lnTo>
                    <a:pt x="230" y="95"/>
                  </a:lnTo>
                  <a:lnTo>
                    <a:pt x="230" y="95"/>
                  </a:lnTo>
                  <a:lnTo>
                    <a:pt x="209" y="95"/>
                  </a:lnTo>
                  <a:lnTo>
                    <a:pt x="189" y="96"/>
                  </a:lnTo>
                  <a:lnTo>
                    <a:pt x="169" y="99"/>
                  </a:lnTo>
                  <a:lnTo>
                    <a:pt x="149" y="104"/>
                  </a:lnTo>
                  <a:lnTo>
                    <a:pt x="130" y="112"/>
                  </a:lnTo>
                  <a:lnTo>
                    <a:pt x="112" y="119"/>
                  </a:lnTo>
                  <a:lnTo>
                    <a:pt x="93" y="129"/>
                  </a:lnTo>
                  <a:lnTo>
                    <a:pt x="76" y="140"/>
                  </a:lnTo>
                  <a:lnTo>
                    <a:pt x="60" y="152"/>
                  </a:lnTo>
                  <a:lnTo>
                    <a:pt x="46" y="166"/>
                  </a:lnTo>
                  <a:lnTo>
                    <a:pt x="34" y="182"/>
                  </a:lnTo>
                  <a:lnTo>
                    <a:pt x="23" y="199"/>
                  </a:lnTo>
                  <a:lnTo>
                    <a:pt x="14" y="217"/>
                  </a:lnTo>
                  <a:lnTo>
                    <a:pt x="6" y="236"/>
                  </a:lnTo>
                  <a:lnTo>
                    <a:pt x="1" y="256"/>
                  </a:lnTo>
                  <a:lnTo>
                    <a:pt x="0" y="278"/>
                  </a:lnTo>
                  <a:lnTo>
                    <a:pt x="0" y="278"/>
                  </a:lnTo>
                  <a:lnTo>
                    <a:pt x="15" y="258"/>
                  </a:lnTo>
                  <a:lnTo>
                    <a:pt x="31" y="241"/>
                  </a:lnTo>
                  <a:lnTo>
                    <a:pt x="31" y="241"/>
                  </a:lnTo>
                  <a:lnTo>
                    <a:pt x="43" y="228"/>
                  </a:lnTo>
                  <a:lnTo>
                    <a:pt x="57" y="217"/>
                  </a:lnTo>
                  <a:lnTo>
                    <a:pt x="71" y="210"/>
                  </a:lnTo>
                  <a:lnTo>
                    <a:pt x="85" y="202"/>
                  </a:lnTo>
                  <a:lnTo>
                    <a:pt x="99" y="197"/>
                  </a:lnTo>
                  <a:lnTo>
                    <a:pt x="113" y="192"/>
                  </a:lnTo>
                  <a:lnTo>
                    <a:pt x="129" y="189"/>
                  </a:lnTo>
                  <a:lnTo>
                    <a:pt x="143" y="188"/>
                  </a:lnTo>
                  <a:lnTo>
                    <a:pt x="172" y="188"/>
                  </a:lnTo>
                  <a:lnTo>
                    <a:pt x="203" y="189"/>
                  </a:lnTo>
                  <a:lnTo>
                    <a:pt x="267" y="196"/>
                  </a:lnTo>
                  <a:lnTo>
                    <a:pt x="267"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78">
              <a:extLst>
                <a:ext uri="{FF2B5EF4-FFF2-40B4-BE49-F238E27FC236}">
                  <a16:creationId xmlns:a16="http://schemas.microsoft.com/office/drawing/2014/main" id="{6A78F562-AE23-41CF-A2E8-734E5034FD2D}"/>
                </a:ext>
              </a:extLst>
            </p:cNvPr>
            <p:cNvSpPr>
              <a:spLocks/>
            </p:cNvSpPr>
            <p:nvPr/>
          </p:nvSpPr>
          <p:spPr bwMode="auto">
            <a:xfrm>
              <a:off x="2909888" y="5057776"/>
              <a:ext cx="366713" cy="403225"/>
            </a:xfrm>
            <a:custGeom>
              <a:avLst/>
              <a:gdLst>
                <a:gd name="T0" fmla="*/ 393 w 461"/>
                <a:gd name="T1" fmla="*/ 189 h 507"/>
                <a:gd name="T2" fmla="*/ 393 w 461"/>
                <a:gd name="T3" fmla="*/ 0 h 507"/>
                <a:gd name="T4" fmla="*/ 68 w 461"/>
                <a:gd name="T5" fmla="*/ 0 h 507"/>
                <a:gd name="T6" fmla="*/ 68 w 461"/>
                <a:gd name="T7" fmla="*/ 189 h 507"/>
                <a:gd name="T8" fmla="*/ 68 w 461"/>
                <a:gd name="T9" fmla="*/ 189 h 507"/>
                <a:gd name="T10" fmla="*/ 0 w 461"/>
                <a:gd name="T11" fmla="*/ 507 h 507"/>
                <a:gd name="T12" fmla="*/ 461 w 461"/>
                <a:gd name="T13" fmla="*/ 507 h 507"/>
                <a:gd name="T14" fmla="*/ 393 w 461"/>
                <a:gd name="T15" fmla="*/ 189 h 5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507">
                  <a:moveTo>
                    <a:pt x="393" y="189"/>
                  </a:moveTo>
                  <a:lnTo>
                    <a:pt x="393" y="0"/>
                  </a:lnTo>
                  <a:lnTo>
                    <a:pt x="68" y="0"/>
                  </a:lnTo>
                  <a:lnTo>
                    <a:pt x="68" y="189"/>
                  </a:lnTo>
                  <a:lnTo>
                    <a:pt x="68" y="189"/>
                  </a:lnTo>
                  <a:lnTo>
                    <a:pt x="0" y="507"/>
                  </a:lnTo>
                  <a:lnTo>
                    <a:pt x="461" y="507"/>
                  </a:lnTo>
                  <a:lnTo>
                    <a:pt x="393"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9">
              <a:extLst>
                <a:ext uri="{FF2B5EF4-FFF2-40B4-BE49-F238E27FC236}">
                  <a16:creationId xmlns:a16="http://schemas.microsoft.com/office/drawing/2014/main" id="{CD0B28CC-1F96-4FA9-A7ED-0BE67ECB6A6E}"/>
                </a:ext>
              </a:extLst>
            </p:cNvPr>
            <p:cNvSpPr>
              <a:spLocks/>
            </p:cNvSpPr>
            <p:nvPr/>
          </p:nvSpPr>
          <p:spPr bwMode="auto">
            <a:xfrm>
              <a:off x="2649538" y="5111751"/>
              <a:ext cx="265113" cy="349250"/>
            </a:xfrm>
            <a:custGeom>
              <a:avLst/>
              <a:gdLst>
                <a:gd name="T0" fmla="*/ 317 w 334"/>
                <a:gd name="T1" fmla="*/ 165 h 439"/>
                <a:gd name="T2" fmla="*/ 317 w 334"/>
                <a:gd name="T3" fmla="*/ 0 h 439"/>
                <a:gd name="T4" fmla="*/ 59 w 334"/>
                <a:gd name="T5" fmla="*/ 0 h 439"/>
                <a:gd name="T6" fmla="*/ 59 w 334"/>
                <a:gd name="T7" fmla="*/ 165 h 439"/>
                <a:gd name="T8" fmla="*/ 0 w 334"/>
                <a:gd name="T9" fmla="*/ 439 h 439"/>
                <a:gd name="T10" fmla="*/ 292 w 334"/>
                <a:gd name="T11" fmla="*/ 439 h 439"/>
                <a:gd name="T12" fmla="*/ 334 w 334"/>
                <a:gd name="T13" fmla="*/ 244 h 439"/>
                <a:gd name="T14" fmla="*/ 317 w 334"/>
                <a:gd name="T15" fmla="*/ 165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439">
                  <a:moveTo>
                    <a:pt x="317" y="165"/>
                  </a:moveTo>
                  <a:lnTo>
                    <a:pt x="317" y="0"/>
                  </a:lnTo>
                  <a:lnTo>
                    <a:pt x="59" y="0"/>
                  </a:lnTo>
                  <a:lnTo>
                    <a:pt x="59" y="165"/>
                  </a:lnTo>
                  <a:lnTo>
                    <a:pt x="0" y="439"/>
                  </a:lnTo>
                  <a:lnTo>
                    <a:pt x="292" y="439"/>
                  </a:lnTo>
                  <a:lnTo>
                    <a:pt x="334" y="244"/>
                  </a:lnTo>
                  <a:lnTo>
                    <a:pt x="317"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69" name="Grupa 68">
            <a:extLst>
              <a:ext uri="{FF2B5EF4-FFF2-40B4-BE49-F238E27FC236}">
                <a16:creationId xmlns:a16="http://schemas.microsoft.com/office/drawing/2014/main" id="{D8EAF557-1853-4CD2-A4A9-F3142DA19E57}"/>
              </a:ext>
            </a:extLst>
          </p:cNvPr>
          <p:cNvGrpSpPr>
            <a:grpSpLocks noChangeAspect="1"/>
          </p:cNvGrpSpPr>
          <p:nvPr/>
        </p:nvGrpSpPr>
        <p:grpSpPr>
          <a:xfrm>
            <a:off x="95672" y="3593528"/>
            <a:ext cx="718519" cy="520403"/>
            <a:chOff x="4949831" y="3951224"/>
            <a:chExt cx="1262509" cy="914400"/>
          </a:xfrm>
          <a:solidFill>
            <a:srgbClr val="CDCDCD"/>
          </a:solidFill>
        </p:grpSpPr>
        <p:sp>
          <p:nvSpPr>
            <p:cNvPr id="70" name="Dowolny kształt: kształt 69">
              <a:extLst>
                <a:ext uri="{FF2B5EF4-FFF2-40B4-BE49-F238E27FC236}">
                  <a16:creationId xmlns:a16="http://schemas.microsoft.com/office/drawing/2014/main" id="{1AE33D4A-8A9F-4FFC-8BD8-A67541489A3D}"/>
                </a:ext>
              </a:extLst>
            </p:cNvPr>
            <p:cNvSpPr/>
            <p:nvPr/>
          </p:nvSpPr>
          <p:spPr>
            <a:xfrm rot="4718164" flipV="1">
              <a:off x="5016486" y="4289353"/>
              <a:ext cx="215249" cy="34856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pic>
          <p:nvPicPr>
            <p:cNvPr id="71" name="Grafika 70" descr="Samochód">
              <a:extLst>
                <a:ext uri="{FF2B5EF4-FFF2-40B4-BE49-F238E27FC236}">
                  <a16:creationId xmlns:a16="http://schemas.microsoft.com/office/drawing/2014/main" id="{5FA33FAC-F745-419A-92AD-D925AF74FEA9}"/>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7940" y="3951224"/>
              <a:ext cx="914400" cy="914400"/>
            </a:xfrm>
            <a:prstGeom prst="rect">
              <a:avLst/>
            </a:prstGeom>
          </p:spPr>
        </p:pic>
      </p:grpSp>
      <p:grpSp>
        <p:nvGrpSpPr>
          <p:cNvPr id="72" name="Grupa 71">
            <a:extLst>
              <a:ext uri="{FF2B5EF4-FFF2-40B4-BE49-F238E27FC236}">
                <a16:creationId xmlns:a16="http://schemas.microsoft.com/office/drawing/2014/main" id="{772BEB25-9B68-46EB-A879-C7BC15C88B09}"/>
              </a:ext>
            </a:extLst>
          </p:cNvPr>
          <p:cNvGrpSpPr>
            <a:grpSpLocks noChangeAspect="1"/>
          </p:cNvGrpSpPr>
          <p:nvPr/>
        </p:nvGrpSpPr>
        <p:grpSpPr>
          <a:xfrm>
            <a:off x="350426" y="4050340"/>
            <a:ext cx="407125" cy="443569"/>
            <a:chOff x="2141841" y="3916887"/>
            <a:chExt cx="683943" cy="745168"/>
          </a:xfrm>
        </p:grpSpPr>
        <p:pic>
          <p:nvPicPr>
            <p:cNvPr id="73" name="Grafika 72" descr="Strzałka: obrót w lewo">
              <a:extLst>
                <a:ext uri="{FF2B5EF4-FFF2-40B4-BE49-F238E27FC236}">
                  <a16:creationId xmlns:a16="http://schemas.microsoft.com/office/drawing/2014/main" id="{98EAB4EC-720E-4CCF-9CFF-137954CE2742}"/>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3529452">
              <a:off x="2429784" y="3916887"/>
              <a:ext cx="396000" cy="396000"/>
            </a:xfrm>
            <a:prstGeom prst="rect">
              <a:avLst/>
            </a:prstGeom>
          </p:spPr>
        </p:pic>
        <p:sp>
          <p:nvSpPr>
            <p:cNvPr id="74" name="Freeform 24">
              <a:extLst>
                <a:ext uri="{FF2B5EF4-FFF2-40B4-BE49-F238E27FC236}">
                  <a16:creationId xmlns:a16="http://schemas.microsoft.com/office/drawing/2014/main" id="{43D8A8B4-96BE-4313-9193-774BE274B3AF}"/>
                </a:ext>
              </a:extLst>
            </p:cNvPr>
            <p:cNvSpPr>
              <a:spLocks/>
            </p:cNvSpPr>
            <p:nvPr/>
          </p:nvSpPr>
          <p:spPr bwMode="auto">
            <a:xfrm>
              <a:off x="2141841" y="4096884"/>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15" name="Grupa 114">
            <a:extLst>
              <a:ext uri="{FF2B5EF4-FFF2-40B4-BE49-F238E27FC236}">
                <a16:creationId xmlns:a16="http://schemas.microsoft.com/office/drawing/2014/main" id="{56ED0552-4E73-4016-84A2-EC369F56BFE7}"/>
              </a:ext>
            </a:extLst>
          </p:cNvPr>
          <p:cNvGrpSpPr/>
          <p:nvPr/>
        </p:nvGrpSpPr>
        <p:grpSpPr>
          <a:xfrm>
            <a:off x="5062941" y="1448294"/>
            <a:ext cx="1791145" cy="1008815"/>
            <a:chOff x="2863429" y="2266454"/>
            <a:chExt cx="3427413" cy="1930400"/>
          </a:xfrm>
        </p:grpSpPr>
        <p:sp>
          <p:nvSpPr>
            <p:cNvPr id="77" name="Freeform 25">
              <a:extLst>
                <a:ext uri="{FF2B5EF4-FFF2-40B4-BE49-F238E27FC236}">
                  <a16:creationId xmlns:a16="http://schemas.microsoft.com/office/drawing/2014/main" id="{C9D4C052-F443-422D-B98F-4D35DE2394B2}"/>
                </a:ext>
              </a:extLst>
            </p:cNvPr>
            <p:cNvSpPr>
              <a:spLocks/>
            </p:cNvSpPr>
            <p:nvPr/>
          </p:nvSpPr>
          <p:spPr bwMode="auto">
            <a:xfrm>
              <a:off x="5623699" y="3867850"/>
              <a:ext cx="184150" cy="280988"/>
            </a:xfrm>
            <a:custGeom>
              <a:avLst/>
              <a:gdLst>
                <a:gd name="T0" fmla="*/ 13 w 232"/>
                <a:gd name="T1" fmla="*/ 91 h 353"/>
                <a:gd name="T2" fmla="*/ 31 w 232"/>
                <a:gd name="T3" fmla="*/ 43 h 353"/>
                <a:gd name="T4" fmla="*/ 48 w 232"/>
                <a:gd name="T5" fmla="*/ 24 h 353"/>
                <a:gd name="T6" fmla="*/ 75 w 232"/>
                <a:gd name="T7" fmla="*/ 8 h 353"/>
                <a:gd name="T8" fmla="*/ 105 w 232"/>
                <a:gd name="T9" fmla="*/ 0 h 353"/>
                <a:gd name="T10" fmla="*/ 137 w 232"/>
                <a:gd name="T11" fmla="*/ 2 h 353"/>
                <a:gd name="T12" fmla="*/ 186 w 232"/>
                <a:gd name="T13" fmla="*/ 26 h 353"/>
                <a:gd name="T14" fmla="*/ 207 w 232"/>
                <a:gd name="T15" fmla="*/ 56 h 353"/>
                <a:gd name="T16" fmla="*/ 215 w 232"/>
                <a:gd name="T17" fmla="*/ 89 h 353"/>
                <a:gd name="T18" fmla="*/ 207 w 232"/>
                <a:gd name="T19" fmla="*/ 121 h 353"/>
                <a:gd name="T20" fmla="*/ 196 w 232"/>
                <a:gd name="T21" fmla="*/ 139 h 353"/>
                <a:gd name="T22" fmla="*/ 167 w 232"/>
                <a:gd name="T23" fmla="*/ 159 h 353"/>
                <a:gd name="T24" fmla="*/ 194 w 232"/>
                <a:gd name="T25" fmla="*/ 172 h 353"/>
                <a:gd name="T26" fmla="*/ 215 w 232"/>
                <a:gd name="T27" fmla="*/ 193 h 353"/>
                <a:gd name="T28" fmla="*/ 231 w 232"/>
                <a:gd name="T29" fmla="*/ 231 h 353"/>
                <a:gd name="T30" fmla="*/ 231 w 232"/>
                <a:gd name="T31" fmla="*/ 256 h 353"/>
                <a:gd name="T32" fmla="*/ 223 w 232"/>
                <a:gd name="T33" fmla="*/ 288 h 353"/>
                <a:gd name="T34" fmla="*/ 207 w 232"/>
                <a:gd name="T35" fmla="*/ 315 h 353"/>
                <a:gd name="T36" fmla="*/ 190 w 232"/>
                <a:gd name="T37" fmla="*/ 329 h 353"/>
                <a:gd name="T38" fmla="*/ 161 w 232"/>
                <a:gd name="T39" fmla="*/ 345 h 353"/>
                <a:gd name="T40" fmla="*/ 126 w 232"/>
                <a:gd name="T41" fmla="*/ 353 h 353"/>
                <a:gd name="T42" fmla="*/ 102 w 232"/>
                <a:gd name="T43" fmla="*/ 353 h 353"/>
                <a:gd name="T44" fmla="*/ 69 w 232"/>
                <a:gd name="T45" fmla="*/ 347 h 353"/>
                <a:gd name="T46" fmla="*/ 42 w 232"/>
                <a:gd name="T47" fmla="*/ 331 h 353"/>
                <a:gd name="T48" fmla="*/ 26 w 232"/>
                <a:gd name="T49" fmla="*/ 317 h 353"/>
                <a:gd name="T50" fmla="*/ 10 w 232"/>
                <a:gd name="T51" fmla="*/ 290 h 353"/>
                <a:gd name="T52" fmla="*/ 0 w 232"/>
                <a:gd name="T53" fmla="*/ 256 h 353"/>
                <a:gd name="T54" fmla="*/ 62 w 232"/>
                <a:gd name="T55" fmla="*/ 244 h 353"/>
                <a:gd name="T56" fmla="*/ 75 w 232"/>
                <a:gd name="T57" fmla="*/ 275 h 353"/>
                <a:gd name="T58" fmla="*/ 89 w 232"/>
                <a:gd name="T59" fmla="*/ 288 h 353"/>
                <a:gd name="T60" fmla="*/ 116 w 232"/>
                <a:gd name="T61" fmla="*/ 294 h 353"/>
                <a:gd name="T62" fmla="*/ 137 w 232"/>
                <a:gd name="T63" fmla="*/ 291 h 353"/>
                <a:gd name="T64" fmla="*/ 155 w 232"/>
                <a:gd name="T65" fmla="*/ 280 h 353"/>
                <a:gd name="T66" fmla="*/ 167 w 232"/>
                <a:gd name="T67" fmla="*/ 255 h 353"/>
                <a:gd name="T68" fmla="*/ 167 w 232"/>
                <a:gd name="T69" fmla="*/ 234 h 353"/>
                <a:gd name="T70" fmla="*/ 148 w 232"/>
                <a:gd name="T71" fmla="*/ 207 h 353"/>
                <a:gd name="T72" fmla="*/ 124 w 232"/>
                <a:gd name="T73" fmla="*/ 194 h 353"/>
                <a:gd name="T74" fmla="*/ 91 w 232"/>
                <a:gd name="T75" fmla="*/ 136 h 353"/>
                <a:gd name="T76" fmla="*/ 126 w 232"/>
                <a:gd name="T77" fmla="*/ 128 h 353"/>
                <a:gd name="T78" fmla="*/ 143 w 232"/>
                <a:gd name="T79" fmla="*/ 113 h 353"/>
                <a:gd name="T80" fmla="*/ 150 w 232"/>
                <a:gd name="T81" fmla="*/ 94 h 353"/>
                <a:gd name="T82" fmla="*/ 148 w 232"/>
                <a:gd name="T83" fmla="*/ 82 h 353"/>
                <a:gd name="T84" fmla="*/ 140 w 232"/>
                <a:gd name="T85" fmla="*/ 70 h 353"/>
                <a:gd name="T86" fmla="*/ 123 w 232"/>
                <a:gd name="T87" fmla="*/ 62 h 353"/>
                <a:gd name="T88" fmla="*/ 109 w 232"/>
                <a:gd name="T89" fmla="*/ 62 h 353"/>
                <a:gd name="T90" fmla="*/ 89 w 232"/>
                <a:gd name="T91" fmla="*/ 70 h 353"/>
                <a:gd name="T92" fmla="*/ 80 w 232"/>
                <a:gd name="T93" fmla="*/ 80 h 353"/>
                <a:gd name="T94" fmla="*/ 75 w 232"/>
                <a:gd name="T95" fmla="*/ 91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353">
                  <a:moveTo>
                    <a:pt x="75" y="91"/>
                  </a:moveTo>
                  <a:lnTo>
                    <a:pt x="13" y="91"/>
                  </a:lnTo>
                  <a:lnTo>
                    <a:pt x="13" y="91"/>
                  </a:lnTo>
                  <a:lnTo>
                    <a:pt x="16" y="74"/>
                  </a:lnTo>
                  <a:lnTo>
                    <a:pt x="23" y="58"/>
                  </a:lnTo>
                  <a:lnTo>
                    <a:pt x="31" y="43"/>
                  </a:lnTo>
                  <a:lnTo>
                    <a:pt x="40" y="32"/>
                  </a:lnTo>
                  <a:lnTo>
                    <a:pt x="40" y="32"/>
                  </a:lnTo>
                  <a:lnTo>
                    <a:pt x="48" y="24"/>
                  </a:lnTo>
                  <a:lnTo>
                    <a:pt x="56" y="18"/>
                  </a:lnTo>
                  <a:lnTo>
                    <a:pt x="66" y="13"/>
                  </a:lnTo>
                  <a:lnTo>
                    <a:pt x="75" y="8"/>
                  </a:lnTo>
                  <a:lnTo>
                    <a:pt x="85" y="5"/>
                  </a:lnTo>
                  <a:lnTo>
                    <a:pt x="94" y="2"/>
                  </a:lnTo>
                  <a:lnTo>
                    <a:pt x="105" y="0"/>
                  </a:lnTo>
                  <a:lnTo>
                    <a:pt x="116" y="0"/>
                  </a:lnTo>
                  <a:lnTo>
                    <a:pt x="116" y="0"/>
                  </a:lnTo>
                  <a:lnTo>
                    <a:pt x="137" y="2"/>
                  </a:lnTo>
                  <a:lnTo>
                    <a:pt x="155" y="7"/>
                  </a:lnTo>
                  <a:lnTo>
                    <a:pt x="172" y="15"/>
                  </a:lnTo>
                  <a:lnTo>
                    <a:pt x="186" y="26"/>
                  </a:lnTo>
                  <a:lnTo>
                    <a:pt x="186" y="26"/>
                  </a:lnTo>
                  <a:lnTo>
                    <a:pt x="199" y="40"/>
                  </a:lnTo>
                  <a:lnTo>
                    <a:pt x="207" y="56"/>
                  </a:lnTo>
                  <a:lnTo>
                    <a:pt x="213" y="72"/>
                  </a:lnTo>
                  <a:lnTo>
                    <a:pt x="215" y="89"/>
                  </a:lnTo>
                  <a:lnTo>
                    <a:pt x="215" y="89"/>
                  </a:lnTo>
                  <a:lnTo>
                    <a:pt x="213" y="101"/>
                  </a:lnTo>
                  <a:lnTo>
                    <a:pt x="212" y="110"/>
                  </a:lnTo>
                  <a:lnTo>
                    <a:pt x="207" y="121"/>
                  </a:lnTo>
                  <a:lnTo>
                    <a:pt x="202" y="131"/>
                  </a:lnTo>
                  <a:lnTo>
                    <a:pt x="202" y="131"/>
                  </a:lnTo>
                  <a:lnTo>
                    <a:pt x="196" y="139"/>
                  </a:lnTo>
                  <a:lnTo>
                    <a:pt x="188" y="147"/>
                  </a:lnTo>
                  <a:lnTo>
                    <a:pt x="178" y="155"/>
                  </a:lnTo>
                  <a:lnTo>
                    <a:pt x="167" y="159"/>
                  </a:lnTo>
                  <a:lnTo>
                    <a:pt x="167" y="159"/>
                  </a:lnTo>
                  <a:lnTo>
                    <a:pt x="182" y="166"/>
                  </a:lnTo>
                  <a:lnTo>
                    <a:pt x="194" y="172"/>
                  </a:lnTo>
                  <a:lnTo>
                    <a:pt x="205" y="182"/>
                  </a:lnTo>
                  <a:lnTo>
                    <a:pt x="215" y="193"/>
                  </a:lnTo>
                  <a:lnTo>
                    <a:pt x="215" y="193"/>
                  </a:lnTo>
                  <a:lnTo>
                    <a:pt x="223" y="204"/>
                  </a:lnTo>
                  <a:lnTo>
                    <a:pt x="228" y="217"/>
                  </a:lnTo>
                  <a:lnTo>
                    <a:pt x="231" y="231"/>
                  </a:lnTo>
                  <a:lnTo>
                    <a:pt x="232" y="245"/>
                  </a:lnTo>
                  <a:lnTo>
                    <a:pt x="232" y="245"/>
                  </a:lnTo>
                  <a:lnTo>
                    <a:pt x="231" y="256"/>
                  </a:lnTo>
                  <a:lnTo>
                    <a:pt x="229" y="267"/>
                  </a:lnTo>
                  <a:lnTo>
                    <a:pt x="228" y="277"/>
                  </a:lnTo>
                  <a:lnTo>
                    <a:pt x="223" y="288"/>
                  </a:lnTo>
                  <a:lnTo>
                    <a:pt x="220" y="298"/>
                  </a:lnTo>
                  <a:lnTo>
                    <a:pt x="213" y="306"/>
                  </a:lnTo>
                  <a:lnTo>
                    <a:pt x="207" y="315"/>
                  </a:lnTo>
                  <a:lnTo>
                    <a:pt x="199" y="323"/>
                  </a:lnTo>
                  <a:lnTo>
                    <a:pt x="199" y="323"/>
                  </a:lnTo>
                  <a:lnTo>
                    <a:pt x="190" y="329"/>
                  </a:lnTo>
                  <a:lnTo>
                    <a:pt x="180" y="336"/>
                  </a:lnTo>
                  <a:lnTo>
                    <a:pt x="170" y="342"/>
                  </a:lnTo>
                  <a:lnTo>
                    <a:pt x="161" y="345"/>
                  </a:lnTo>
                  <a:lnTo>
                    <a:pt x="150" y="350"/>
                  </a:lnTo>
                  <a:lnTo>
                    <a:pt x="139" y="352"/>
                  </a:lnTo>
                  <a:lnTo>
                    <a:pt x="126" y="353"/>
                  </a:lnTo>
                  <a:lnTo>
                    <a:pt x="113" y="353"/>
                  </a:lnTo>
                  <a:lnTo>
                    <a:pt x="113" y="353"/>
                  </a:lnTo>
                  <a:lnTo>
                    <a:pt x="102" y="353"/>
                  </a:lnTo>
                  <a:lnTo>
                    <a:pt x="89" y="352"/>
                  </a:lnTo>
                  <a:lnTo>
                    <a:pt x="80" y="350"/>
                  </a:lnTo>
                  <a:lnTo>
                    <a:pt x="69" y="347"/>
                  </a:lnTo>
                  <a:lnTo>
                    <a:pt x="59" y="342"/>
                  </a:lnTo>
                  <a:lnTo>
                    <a:pt x="50" y="337"/>
                  </a:lnTo>
                  <a:lnTo>
                    <a:pt x="42" y="331"/>
                  </a:lnTo>
                  <a:lnTo>
                    <a:pt x="34" y="325"/>
                  </a:lnTo>
                  <a:lnTo>
                    <a:pt x="34" y="325"/>
                  </a:lnTo>
                  <a:lnTo>
                    <a:pt x="26" y="317"/>
                  </a:lnTo>
                  <a:lnTo>
                    <a:pt x="20" y="309"/>
                  </a:lnTo>
                  <a:lnTo>
                    <a:pt x="15" y="299"/>
                  </a:lnTo>
                  <a:lnTo>
                    <a:pt x="10" y="290"/>
                  </a:lnTo>
                  <a:lnTo>
                    <a:pt x="5" y="279"/>
                  </a:lnTo>
                  <a:lnTo>
                    <a:pt x="4" y="267"/>
                  </a:lnTo>
                  <a:lnTo>
                    <a:pt x="0" y="256"/>
                  </a:lnTo>
                  <a:lnTo>
                    <a:pt x="0" y="244"/>
                  </a:lnTo>
                  <a:lnTo>
                    <a:pt x="62" y="244"/>
                  </a:lnTo>
                  <a:lnTo>
                    <a:pt x="62" y="244"/>
                  </a:lnTo>
                  <a:lnTo>
                    <a:pt x="66" y="256"/>
                  </a:lnTo>
                  <a:lnTo>
                    <a:pt x="70" y="266"/>
                  </a:lnTo>
                  <a:lnTo>
                    <a:pt x="75" y="275"/>
                  </a:lnTo>
                  <a:lnTo>
                    <a:pt x="82" y="282"/>
                  </a:lnTo>
                  <a:lnTo>
                    <a:pt x="82" y="282"/>
                  </a:lnTo>
                  <a:lnTo>
                    <a:pt x="89" y="288"/>
                  </a:lnTo>
                  <a:lnTo>
                    <a:pt x="97" y="291"/>
                  </a:lnTo>
                  <a:lnTo>
                    <a:pt x="107" y="294"/>
                  </a:lnTo>
                  <a:lnTo>
                    <a:pt x="116" y="294"/>
                  </a:lnTo>
                  <a:lnTo>
                    <a:pt x="116" y="294"/>
                  </a:lnTo>
                  <a:lnTo>
                    <a:pt x="128" y="294"/>
                  </a:lnTo>
                  <a:lnTo>
                    <a:pt x="137" y="291"/>
                  </a:lnTo>
                  <a:lnTo>
                    <a:pt x="147" y="286"/>
                  </a:lnTo>
                  <a:lnTo>
                    <a:pt x="155" y="280"/>
                  </a:lnTo>
                  <a:lnTo>
                    <a:pt x="155" y="280"/>
                  </a:lnTo>
                  <a:lnTo>
                    <a:pt x="161" y="274"/>
                  </a:lnTo>
                  <a:lnTo>
                    <a:pt x="166" y="264"/>
                  </a:lnTo>
                  <a:lnTo>
                    <a:pt x="167" y="255"/>
                  </a:lnTo>
                  <a:lnTo>
                    <a:pt x="169" y="245"/>
                  </a:lnTo>
                  <a:lnTo>
                    <a:pt x="169" y="245"/>
                  </a:lnTo>
                  <a:lnTo>
                    <a:pt x="167" y="234"/>
                  </a:lnTo>
                  <a:lnTo>
                    <a:pt x="164" y="225"/>
                  </a:lnTo>
                  <a:lnTo>
                    <a:pt x="158" y="215"/>
                  </a:lnTo>
                  <a:lnTo>
                    <a:pt x="148" y="207"/>
                  </a:lnTo>
                  <a:lnTo>
                    <a:pt x="148" y="207"/>
                  </a:lnTo>
                  <a:lnTo>
                    <a:pt x="137" y="199"/>
                  </a:lnTo>
                  <a:lnTo>
                    <a:pt x="124" y="194"/>
                  </a:lnTo>
                  <a:lnTo>
                    <a:pt x="109" y="191"/>
                  </a:lnTo>
                  <a:lnTo>
                    <a:pt x="91" y="191"/>
                  </a:lnTo>
                  <a:lnTo>
                    <a:pt x="91" y="136"/>
                  </a:lnTo>
                  <a:lnTo>
                    <a:pt x="91" y="136"/>
                  </a:lnTo>
                  <a:lnTo>
                    <a:pt x="112" y="132"/>
                  </a:lnTo>
                  <a:lnTo>
                    <a:pt x="126" y="128"/>
                  </a:lnTo>
                  <a:lnTo>
                    <a:pt x="126" y="128"/>
                  </a:lnTo>
                  <a:lnTo>
                    <a:pt x="136" y="121"/>
                  </a:lnTo>
                  <a:lnTo>
                    <a:pt x="143" y="113"/>
                  </a:lnTo>
                  <a:lnTo>
                    <a:pt x="143" y="113"/>
                  </a:lnTo>
                  <a:lnTo>
                    <a:pt x="148" y="104"/>
                  </a:lnTo>
                  <a:lnTo>
                    <a:pt x="150" y="94"/>
                  </a:lnTo>
                  <a:lnTo>
                    <a:pt x="150" y="94"/>
                  </a:lnTo>
                  <a:lnTo>
                    <a:pt x="150" y="88"/>
                  </a:lnTo>
                  <a:lnTo>
                    <a:pt x="148" y="82"/>
                  </a:lnTo>
                  <a:lnTo>
                    <a:pt x="145" y="75"/>
                  </a:lnTo>
                  <a:lnTo>
                    <a:pt x="140" y="70"/>
                  </a:lnTo>
                  <a:lnTo>
                    <a:pt x="140" y="70"/>
                  </a:lnTo>
                  <a:lnTo>
                    <a:pt x="136" y="67"/>
                  </a:lnTo>
                  <a:lnTo>
                    <a:pt x="129" y="64"/>
                  </a:lnTo>
                  <a:lnTo>
                    <a:pt x="123" y="62"/>
                  </a:lnTo>
                  <a:lnTo>
                    <a:pt x="115" y="62"/>
                  </a:lnTo>
                  <a:lnTo>
                    <a:pt x="115" y="62"/>
                  </a:lnTo>
                  <a:lnTo>
                    <a:pt x="109" y="62"/>
                  </a:lnTo>
                  <a:lnTo>
                    <a:pt x="102" y="64"/>
                  </a:lnTo>
                  <a:lnTo>
                    <a:pt x="96" y="67"/>
                  </a:lnTo>
                  <a:lnTo>
                    <a:pt x="89" y="70"/>
                  </a:lnTo>
                  <a:lnTo>
                    <a:pt x="89" y="70"/>
                  </a:lnTo>
                  <a:lnTo>
                    <a:pt x="85" y="75"/>
                  </a:lnTo>
                  <a:lnTo>
                    <a:pt x="80" y="80"/>
                  </a:lnTo>
                  <a:lnTo>
                    <a:pt x="77" y="86"/>
                  </a:lnTo>
                  <a:lnTo>
                    <a:pt x="75" y="91"/>
                  </a:lnTo>
                  <a:lnTo>
                    <a:pt x="75" y="91"/>
                  </a:lnTo>
                  <a:close/>
                </a:path>
              </a:pathLst>
            </a:custGeom>
            <a:solidFill>
              <a:schemeClr val="bg1">
                <a:lumMod val="7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sp>
          <p:nvSpPr>
            <p:cNvPr id="78" name="Freeform 23">
              <a:extLst>
                <a:ext uri="{FF2B5EF4-FFF2-40B4-BE49-F238E27FC236}">
                  <a16:creationId xmlns:a16="http://schemas.microsoft.com/office/drawing/2014/main" id="{D927ECE6-075C-405B-8C5F-84C5C12A8C4D}"/>
                </a:ext>
              </a:extLst>
            </p:cNvPr>
            <p:cNvSpPr>
              <a:spLocks/>
            </p:cNvSpPr>
            <p:nvPr/>
          </p:nvSpPr>
          <p:spPr bwMode="auto">
            <a:xfrm>
              <a:off x="4515213" y="3363025"/>
              <a:ext cx="104775" cy="266700"/>
            </a:xfrm>
            <a:custGeom>
              <a:avLst/>
              <a:gdLst>
                <a:gd name="T0" fmla="*/ 37 w 132"/>
                <a:gd name="T1" fmla="*/ 0 h 337"/>
                <a:gd name="T2" fmla="*/ 132 w 132"/>
                <a:gd name="T3" fmla="*/ 0 h 337"/>
                <a:gd name="T4" fmla="*/ 132 w 132"/>
                <a:gd name="T5" fmla="*/ 337 h 337"/>
                <a:gd name="T6" fmla="*/ 69 w 132"/>
                <a:gd name="T7" fmla="*/ 337 h 337"/>
                <a:gd name="T8" fmla="*/ 69 w 132"/>
                <a:gd name="T9" fmla="*/ 61 h 337"/>
                <a:gd name="T10" fmla="*/ 0 w 132"/>
                <a:gd name="T11" fmla="*/ 61 h 337"/>
                <a:gd name="T12" fmla="*/ 37 w 132"/>
                <a:gd name="T13" fmla="*/ 0 h 337"/>
              </a:gdLst>
              <a:ahLst/>
              <a:cxnLst>
                <a:cxn ang="0">
                  <a:pos x="T0" y="T1"/>
                </a:cxn>
                <a:cxn ang="0">
                  <a:pos x="T2" y="T3"/>
                </a:cxn>
                <a:cxn ang="0">
                  <a:pos x="T4" y="T5"/>
                </a:cxn>
                <a:cxn ang="0">
                  <a:pos x="T6" y="T7"/>
                </a:cxn>
                <a:cxn ang="0">
                  <a:pos x="T8" y="T9"/>
                </a:cxn>
                <a:cxn ang="0">
                  <a:pos x="T10" y="T11"/>
                </a:cxn>
                <a:cxn ang="0">
                  <a:pos x="T12" y="T13"/>
                </a:cxn>
              </a:cxnLst>
              <a:rect l="0" t="0" r="r" b="b"/>
              <a:pathLst>
                <a:path w="132" h="337">
                  <a:moveTo>
                    <a:pt x="37" y="0"/>
                  </a:moveTo>
                  <a:lnTo>
                    <a:pt x="132" y="0"/>
                  </a:lnTo>
                  <a:lnTo>
                    <a:pt x="132" y="337"/>
                  </a:lnTo>
                  <a:lnTo>
                    <a:pt x="69" y="337"/>
                  </a:lnTo>
                  <a:lnTo>
                    <a:pt x="69" y="61"/>
                  </a:lnTo>
                  <a:lnTo>
                    <a:pt x="0" y="61"/>
                  </a:lnTo>
                  <a:lnTo>
                    <a:pt x="37" y="0"/>
                  </a:lnTo>
                  <a:close/>
                </a:path>
              </a:pathLst>
            </a:custGeom>
            <a:solidFill>
              <a:schemeClr val="bg1">
                <a:lumMod val="8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sp>
          <p:nvSpPr>
            <p:cNvPr id="79" name="Freeform 24">
              <a:extLst>
                <a:ext uri="{FF2B5EF4-FFF2-40B4-BE49-F238E27FC236}">
                  <a16:creationId xmlns:a16="http://schemas.microsoft.com/office/drawing/2014/main" id="{642025FB-8B72-48B4-A366-C378094AACA3}"/>
                </a:ext>
              </a:extLst>
            </p:cNvPr>
            <p:cNvSpPr>
              <a:spLocks/>
            </p:cNvSpPr>
            <p:nvPr/>
          </p:nvSpPr>
          <p:spPr bwMode="auto">
            <a:xfrm>
              <a:off x="3334525" y="3590037"/>
              <a:ext cx="184150" cy="274638"/>
            </a:xfrm>
            <a:custGeom>
              <a:avLst/>
              <a:gdLst>
                <a:gd name="T0" fmla="*/ 10 w 234"/>
                <a:gd name="T1" fmla="*/ 118 h 345"/>
                <a:gd name="T2" fmla="*/ 10 w 234"/>
                <a:gd name="T3" fmla="*/ 103 h 345"/>
                <a:gd name="T4" fmla="*/ 15 w 234"/>
                <a:gd name="T5" fmla="*/ 79 h 345"/>
                <a:gd name="T6" fmla="*/ 24 w 234"/>
                <a:gd name="T7" fmla="*/ 57 h 345"/>
                <a:gd name="T8" fmla="*/ 35 w 234"/>
                <a:gd name="T9" fmla="*/ 40 h 345"/>
                <a:gd name="T10" fmla="*/ 43 w 234"/>
                <a:gd name="T11" fmla="*/ 32 h 345"/>
                <a:gd name="T12" fmla="*/ 61 w 234"/>
                <a:gd name="T13" fmla="*/ 17 h 345"/>
                <a:gd name="T14" fmla="*/ 80 w 234"/>
                <a:gd name="T15" fmla="*/ 8 h 345"/>
                <a:gd name="T16" fmla="*/ 101 w 234"/>
                <a:gd name="T17" fmla="*/ 2 h 345"/>
                <a:gd name="T18" fmla="*/ 124 w 234"/>
                <a:gd name="T19" fmla="*/ 0 h 345"/>
                <a:gd name="T20" fmla="*/ 140 w 234"/>
                <a:gd name="T21" fmla="*/ 0 h 345"/>
                <a:gd name="T22" fmla="*/ 167 w 234"/>
                <a:gd name="T23" fmla="*/ 6 h 345"/>
                <a:gd name="T24" fmla="*/ 178 w 234"/>
                <a:gd name="T25" fmla="*/ 13 h 345"/>
                <a:gd name="T26" fmla="*/ 201 w 234"/>
                <a:gd name="T27" fmla="*/ 29 h 345"/>
                <a:gd name="T28" fmla="*/ 217 w 234"/>
                <a:gd name="T29" fmla="*/ 51 h 345"/>
                <a:gd name="T30" fmla="*/ 223 w 234"/>
                <a:gd name="T31" fmla="*/ 62 h 345"/>
                <a:gd name="T32" fmla="*/ 229 w 234"/>
                <a:gd name="T33" fmla="*/ 87 h 345"/>
                <a:gd name="T34" fmla="*/ 231 w 234"/>
                <a:gd name="T35" fmla="*/ 100 h 345"/>
                <a:gd name="T36" fmla="*/ 226 w 234"/>
                <a:gd name="T37" fmla="*/ 130 h 345"/>
                <a:gd name="T38" fmla="*/ 213 w 234"/>
                <a:gd name="T39" fmla="*/ 164 h 345"/>
                <a:gd name="T40" fmla="*/ 204 w 234"/>
                <a:gd name="T41" fmla="*/ 183 h 345"/>
                <a:gd name="T42" fmla="*/ 172 w 234"/>
                <a:gd name="T43" fmla="*/ 222 h 345"/>
                <a:gd name="T44" fmla="*/ 113 w 234"/>
                <a:gd name="T45" fmla="*/ 286 h 345"/>
                <a:gd name="T46" fmla="*/ 234 w 234"/>
                <a:gd name="T47" fmla="*/ 345 h 345"/>
                <a:gd name="T48" fmla="*/ 0 w 234"/>
                <a:gd name="T49" fmla="*/ 315 h 345"/>
                <a:gd name="T50" fmla="*/ 104 w 234"/>
                <a:gd name="T51" fmla="*/ 208 h 345"/>
                <a:gd name="T52" fmla="*/ 135 w 234"/>
                <a:gd name="T53" fmla="*/ 173 h 345"/>
                <a:gd name="T54" fmla="*/ 155 w 234"/>
                <a:gd name="T55" fmla="*/ 146 h 345"/>
                <a:gd name="T56" fmla="*/ 159 w 234"/>
                <a:gd name="T57" fmla="*/ 135 h 345"/>
                <a:gd name="T58" fmla="*/ 166 w 234"/>
                <a:gd name="T59" fmla="*/ 114 h 345"/>
                <a:gd name="T60" fmla="*/ 167 w 234"/>
                <a:gd name="T61" fmla="*/ 105 h 345"/>
                <a:gd name="T62" fmla="*/ 164 w 234"/>
                <a:gd name="T63" fmla="*/ 87 h 345"/>
                <a:gd name="T64" fmla="*/ 155 w 234"/>
                <a:gd name="T65" fmla="*/ 73 h 345"/>
                <a:gd name="T66" fmla="*/ 147 w 234"/>
                <a:gd name="T67" fmla="*/ 67 h 345"/>
                <a:gd name="T68" fmla="*/ 131 w 234"/>
                <a:gd name="T69" fmla="*/ 60 h 345"/>
                <a:gd name="T70" fmla="*/ 121 w 234"/>
                <a:gd name="T71" fmla="*/ 60 h 345"/>
                <a:gd name="T72" fmla="*/ 102 w 234"/>
                <a:gd name="T73" fmla="*/ 64 h 345"/>
                <a:gd name="T74" fmla="*/ 86 w 234"/>
                <a:gd name="T75" fmla="*/ 75 h 345"/>
                <a:gd name="T76" fmla="*/ 80 w 234"/>
                <a:gd name="T77" fmla="*/ 84 h 345"/>
                <a:gd name="T78" fmla="*/ 74 w 234"/>
                <a:gd name="T79" fmla="*/ 105 h 345"/>
                <a:gd name="T80" fmla="*/ 72 w 234"/>
                <a:gd name="T81" fmla="*/ 11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45">
                  <a:moveTo>
                    <a:pt x="72" y="118"/>
                  </a:moveTo>
                  <a:lnTo>
                    <a:pt x="10" y="118"/>
                  </a:lnTo>
                  <a:lnTo>
                    <a:pt x="10" y="118"/>
                  </a:lnTo>
                  <a:lnTo>
                    <a:pt x="10" y="103"/>
                  </a:lnTo>
                  <a:lnTo>
                    <a:pt x="13" y="91"/>
                  </a:lnTo>
                  <a:lnTo>
                    <a:pt x="15" y="79"/>
                  </a:lnTo>
                  <a:lnTo>
                    <a:pt x="19" y="68"/>
                  </a:lnTo>
                  <a:lnTo>
                    <a:pt x="24" y="57"/>
                  </a:lnTo>
                  <a:lnTo>
                    <a:pt x="29" y="48"/>
                  </a:lnTo>
                  <a:lnTo>
                    <a:pt x="35" y="40"/>
                  </a:lnTo>
                  <a:lnTo>
                    <a:pt x="43" y="32"/>
                  </a:lnTo>
                  <a:lnTo>
                    <a:pt x="43" y="32"/>
                  </a:lnTo>
                  <a:lnTo>
                    <a:pt x="51" y="24"/>
                  </a:lnTo>
                  <a:lnTo>
                    <a:pt x="61" y="17"/>
                  </a:lnTo>
                  <a:lnTo>
                    <a:pt x="70" y="13"/>
                  </a:lnTo>
                  <a:lnTo>
                    <a:pt x="80" y="8"/>
                  </a:lnTo>
                  <a:lnTo>
                    <a:pt x="91" y="5"/>
                  </a:lnTo>
                  <a:lnTo>
                    <a:pt x="101" y="2"/>
                  </a:lnTo>
                  <a:lnTo>
                    <a:pt x="113" y="0"/>
                  </a:lnTo>
                  <a:lnTo>
                    <a:pt x="124" y="0"/>
                  </a:lnTo>
                  <a:lnTo>
                    <a:pt x="124" y="0"/>
                  </a:lnTo>
                  <a:lnTo>
                    <a:pt x="140" y="0"/>
                  </a:lnTo>
                  <a:lnTo>
                    <a:pt x="155" y="3"/>
                  </a:lnTo>
                  <a:lnTo>
                    <a:pt x="167" y="6"/>
                  </a:lnTo>
                  <a:lnTo>
                    <a:pt x="178" y="13"/>
                  </a:lnTo>
                  <a:lnTo>
                    <a:pt x="178" y="13"/>
                  </a:lnTo>
                  <a:lnTo>
                    <a:pt x="190" y="21"/>
                  </a:lnTo>
                  <a:lnTo>
                    <a:pt x="201" y="29"/>
                  </a:lnTo>
                  <a:lnTo>
                    <a:pt x="209" y="38"/>
                  </a:lnTo>
                  <a:lnTo>
                    <a:pt x="217" y="51"/>
                  </a:lnTo>
                  <a:lnTo>
                    <a:pt x="217" y="51"/>
                  </a:lnTo>
                  <a:lnTo>
                    <a:pt x="223" y="62"/>
                  </a:lnTo>
                  <a:lnTo>
                    <a:pt x="228" y="75"/>
                  </a:lnTo>
                  <a:lnTo>
                    <a:pt x="229" y="87"/>
                  </a:lnTo>
                  <a:lnTo>
                    <a:pt x="231" y="100"/>
                  </a:lnTo>
                  <a:lnTo>
                    <a:pt x="231" y="100"/>
                  </a:lnTo>
                  <a:lnTo>
                    <a:pt x="229" y="114"/>
                  </a:lnTo>
                  <a:lnTo>
                    <a:pt x="226" y="130"/>
                  </a:lnTo>
                  <a:lnTo>
                    <a:pt x="221" y="148"/>
                  </a:lnTo>
                  <a:lnTo>
                    <a:pt x="213" y="164"/>
                  </a:lnTo>
                  <a:lnTo>
                    <a:pt x="213" y="164"/>
                  </a:lnTo>
                  <a:lnTo>
                    <a:pt x="204" y="183"/>
                  </a:lnTo>
                  <a:lnTo>
                    <a:pt x="190" y="202"/>
                  </a:lnTo>
                  <a:lnTo>
                    <a:pt x="172" y="222"/>
                  </a:lnTo>
                  <a:lnTo>
                    <a:pt x="151" y="246"/>
                  </a:lnTo>
                  <a:lnTo>
                    <a:pt x="113" y="286"/>
                  </a:lnTo>
                  <a:lnTo>
                    <a:pt x="234" y="286"/>
                  </a:lnTo>
                  <a:lnTo>
                    <a:pt x="234" y="345"/>
                  </a:lnTo>
                  <a:lnTo>
                    <a:pt x="0" y="345"/>
                  </a:lnTo>
                  <a:lnTo>
                    <a:pt x="0" y="315"/>
                  </a:lnTo>
                  <a:lnTo>
                    <a:pt x="104" y="208"/>
                  </a:lnTo>
                  <a:lnTo>
                    <a:pt x="104" y="208"/>
                  </a:lnTo>
                  <a:lnTo>
                    <a:pt x="121" y="191"/>
                  </a:lnTo>
                  <a:lnTo>
                    <a:pt x="135" y="173"/>
                  </a:lnTo>
                  <a:lnTo>
                    <a:pt x="147" y="159"/>
                  </a:lnTo>
                  <a:lnTo>
                    <a:pt x="155" y="146"/>
                  </a:lnTo>
                  <a:lnTo>
                    <a:pt x="155" y="146"/>
                  </a:lnTo>
                  <a:lnTo>
                    <a:pt x="159" y="135"/>
                  </a:lnTo>
                  <a:lnTo>
                    <a:pt x="164" y="124"/>
                  </a:lnTo>
                  <a:lnTo>
                    <a:pt x="166" y="114"/>
                  </a:lnTo>
                  <a:lnTo>
                    <a:pt x="167" y="105"/>
                  </a:lnTo>
                  <a:lnTo>
                    <a:pt x="167" y="105"/>
                  </a:lnTo>
                  <a:lnTo>
                    <a:pt x="166" y="95"/>
                  </a:lnTo>
                  <a:lnTo>
                    <a:pt x="164" y="87"/>
                  </a:lnTo>
                  <a:lnTo>
                    <a:pt x="159" y="79"/>
                  </a:lnTo>
                  <a:lnTo>
                    <a:pt x="155" y="73"/>
                  </a:lnTo>
                  <a:lnTo>
                    <a:pt x="155" y="73"/>
                  </a:lnTo>
                  <a:lnTo>
                    <a:pt x="147" y="67"/>
                  </a:lnTo>
                  <a:lnTo>
                    <a:pt x="139" y="64"/>
                  </a:lnTo>
                  <a:lnTo>
                    <a:pt x="131" y="60"/>
                  </a:lnTo>
                  <a:lnTo>
                    <a:pt x="121" y="60"/>
                  </a:lnTo>
                  <a:lnTo>
                    <a:pt x="121" y="60"/>
                  </a:lnTo>
                  <a:lnTo>
                    <a:pt x="112" y="60"/>
                  </a:lnTo>
                  <a:lnTo>
                    <a:pt x="102" y="64"/>
                  </a:lnTo>
                  <a:lnTo>
                    <a:pt x="94" y="68"/>
                  </a:lnTo>
                  <a:lnTo>
                    <a:pt x="86" y="75"/>
                  </a:lnTo>
                  <a:lnTo>
                    <a:pt x="86" y="75"/>
                  </a:lnTo>
                  <a:lnTo>
                    <a:pt x="80" y="84"/>
                  </a:lnTo>
                  <a:lnTo>
                    <a:pt x="77" y="94"/>
                  </a:lnTo>
                  <a:lnTo>
                    <a:pt x="74" y="105"/>
                  </a:lnTo>
                  <a:lnTo>
                    <a:pt x="72" y="118"/>
                  </a:lnTo>
                  <a:lnTo>
                    <a:pt x="72" y="118"/>
                  </a:lnTo>
                  <a:close/>
                </a:path>
              </a:pathLst>
            </a:custGeom>
            <a:solidFill>
              <a:schemeClr val="bg1">
                <a:lumMod val="85000"/>
              </a:schemeClr>
            </a:solidFill>
            <a:ln>
              <a:solidFill>
                <a:schemeClr val="bg1">
                  <a:lumMod val="75000"/>
                </a:schemeClr>
              </a:solidFill>
            </a:ln>
          </p:spPr>
          <p:txBody>
            <a:bodyPr vert="horz" wrap="square" lIns="91440" tIns="45720" rIns="91440" bIns="45720" numCol="1" anchor="t" anchorCtr="0" compatLnSpc="1">
              <a:prstTxWarp prst="textNoShape">
                <a:avLst/>
              </a:prstTxWarp>
            </a:bodyPr>
            <a:lstStyle/>
            <a:p>
              <a:endParaRPr lang="pl-PL"/>
            </a:p>
          </p:txBody>
        </p:sp>
        <p:grpSp>
          <p:nvGrpSpPr>
            <p:cNvPr id="81" name="Grupa 80">
              <a:extLst>
                <a:ext uri="{FF2B5EF4-FFF2-40B4-BE49-F238E27FC236}">
                  <a16:creationId xmlns:a16="http://schemas.microsoft.com/office/drawing/2014/main" id="{7AA845F8-0533-4E42-B1DD-45CB4457519B}"/>
                </a:ext>
              </a:extLst>
            </p:cNvPr>
            <p:cNvGrpSpPr/>
            <p:nvPr/>
          </p:nvGrpSpPr>
          <p:grpSpPr>
            <a:xfrm>
              <a:off x="4441404" y="2266454"/>
              <a:ext cx="271463" cy="808037"/>
              <a:chOff x="2224088" y="2020888"/>
              <a:chExt cx="271463" cy="808037"/>
            </a:xfrm>
          </p:grpSpPr>
          <p:sp>
            <p:nvSpPr>
              <p:cNvPr id="83" name="Freeform 5">
                <a:extLst>
                  <a:ext uri="{FF2B5EF4-FFF2-40B4-BE49-F238E27FC236}">
                    <a16:creationId xmlns:a16="http://schemas.microsoft.com/office/drawing/2014/main" id="{DF7F09A8-5F6D-4793-8828-AEB7682EB0F5}"/>
                  </a:ext>
                </a:extLst>
              </p:cNvPr>
              <p:cNvSpPr>
                <a:spLocks/>
              </p:cNvSpPr>
              <p:nvPr/>
            </p:nvSpPr>
            <p:spPr bwMode="auto">
              <a:xfrm>
                <a:off x="2254250" y="2020888"/>
                <a:ext cx="209550" cy="209550"/>
              </a:xfrm>
              <a:custGeom>
                <a:avLst/>
                <a:gdLst>
                  <a:gd name="T0" fmla="*/ 265 w 265"/>
                  <a:gd name="T1" fmla="*/ 131 h 265"/>
                  <a:gd name="T2" fmla="*/ 262 w 265"/>
                  <a:gd name="T3" fmla="*/ 104 h 265"/>
                  <a:gd name="T4" fmla="*/ 255 w 265"/>
                  <a:gd name="T5" fmla="*/ 81 h 265"/>
                  <a:gd name="T6" fmla="*/ 243 w 265"/>
                  <a:gd name="T7" fmla="*/ 57 h 265"/>
                  <a:gd name="T8" fmla="*/ 227 w 265"/>
                  <a:gd name="T9" fmla="*/ 38 h 265"/>
                  <a:gd name="T10" fmla="*/ 206 w 265"/>
                  <a:gd name="T11" fmla="*/ 22 h 265"/>
                  <a:gd name="T12" fmla="*/ 184 w 265"/>
                  <a:gd name="T13" fmla="*/ 9 h 265"/>
                  <a:gd name="T14" fmla="*/ 158 w 265"/>
                  <a:gd name="T15" fmla="*/ 1 h 265"/>
                  <a:gd name="T16" fmla="*/ 131 w 265"/>
                  <a:gd name="T17" fmla="*/ 0 h 265"/>
                  <a:gd name="T18" fmla="*/ 119 w 265"/>
                  <a:gd name="T19" fmla="*/ 0 h 265"/>
                  <a:gd name="T20" fmla="*/ 92 w 265"/>
                  <a:gd name="T21" fmla="*/ 4 h 265"/>
                  <a:gd name="T22" fmla="*/ 68 w 265"/>
                  <a:gd name="T23" fmla="*/ 15 h 265"/>
                  <a:gd name="T24" fmla="*/ 47 w 265"/>
                  <a:gd name="T25" fmla="*/ 30 h 265"/>
                  <a:gd name="T26" fmla="*/ 30 w 265"/>
                  <a:gd name="T27" fmla="*/ 47 h 265"/>
                  <a:gd name="T28" fmla="*/ 15 w 265"/>
                  <a:gd name="T29" fmla="*/ 68 h 265"/>
                  <a:gd name="T30" fmla="*/ 4 w 265"/>
                  <a:gd name="T31" fmla="*/ 92 h 265"/>
                  <a:gd name="T32" fmla="*/ 0 w 265"/>
                  <a:gd name="T33" fmla="*/ 119 h 265"/>
                  <a:gd name="T34" fmla="*/ 0 w 265"/>
                  <a:gd name="T35" fmla="*/ 131 h 265"/>
                  <a:gd name="T36" fmla="*/ 1 w 265"/>
                  <a:gd name="T37" fmla="*/ 158 h 265"/>
                  <a:gd name="T38" fmla="*/ 9 w 265"/>
                  <a:gd name="T39" fmla="*/ 184 h 265"/>
                  <a:gd name="T40" fmla="*/ 22 w 265"/>
                  <a:gd name="T41" fmla="*/ 206 h 265"/>
                  <a:gd name="T42" fmla="*/ 38 w 265"/>
                  <a:gd name="T43" fmla="*/ 227 h 265"/>
                  <a:gd name="T44" fmla="*/ 58 w 265"/>
                  <a:gd name="T45" fmla="*/ 243 h 265"/>
                  <a:gd name="T46" fmla="*/ 81 w 265"/>
                  <a:gd name="T47" fmla="*/ 255 h 265"/>
                  <a:gd name="T48" fmla="*/ 104 w 265"/>
                  <a:gd name="T49" fmla="*/ 262 h 265"/>
                  <a:gd name="T50" fmla="*/ 131 w 265"/>
                  <a:gd name="T51" fmla="*/ 265 h 265"/>
                  <a:gd name="T52" fmla="*/ 146 w 265"/>
                  <a:gd name="T53" fmla="*/ 265 h 265"/>
                  <a:gd name="T54" fmla="*/ 171 w 265"/>
                  <a:gd name="T55" fmla="*/ 259 h 265"/>
                  <a:gd name="T56" fmla="*/ 195 w 265"/>
                  <a:gd name="T57" fmla="*/ 249 h 265"/>
                  <a:gd name="T58" fmla="*/ 217 w 265"/>
                  <a:gd name="T59" fmla="*/ 235 h 265"/>
                  <a:gd name="T60" fmla="*/ 235 w 265"/>
                  <a:gd name="T61" fmla="*/ 217 h 265"/>
                  <a:gd name="T62" fmla="*/ 249 w 265"/>
                  <a:gd name="T63" fmla="*/ 195 h 265"/>
                  <a:gd name="T64" fmla="*/ 259 w 265"/>
                  <a:gd name="T65" fmla="*/ 171 h 265"/>
                  <a:gd name="T66" fmla="*/ 265 w 265"/>
                  <a:gd name="T67" fmla="*/ 146 h 265"/>
                  <a:gd name="T68" fmla="*/ 265 w 265"/>
                  <a:gd name="T6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265">
                    <a:moveTo>
                      <a:pt x="265" y="131"/>
                    </a:moveTo>
                    <a:lnTo>
                      <a:pt x="265" y="131"/>
                    </a:lnTo>
                    <a:lnTo>
                      <a:pt x="265" y="119"/>
                    </a:lnTo>
                    <a:lnTo>
                      <a:pt x="262" y="104"/>
                    </a:lnTo>
                    <a:lnTo>
                      <a:pt x="259" y="92"/>
                    </a:lnTo>
                    <a:lnTo>
                      <a:pt x="255" y="81"/>
                    </a:lnTo>
                    <a:lnTo>
                      <a:pt x="249" y="68"/>
                    </a:lnTo>
                    <a:lnTo>
                      <a:pt x="243" y="57"/>
                    </a:lnTo>
                    <a:lnTo>
                      <a:pt x="235" y="47"/>
                    </a:lnTo>
                    <a:lnTo>
                      <a:pt x="227" y="38"/>
                    </a:lnTo>
                    <a:lnTo>
                      <a:pt x="217" y="30"/>
                    </a:lnTo>
                    <a:lnTo>
                      <a:pt x="206" y="22"/>
                    </a:lnTo>
                    <a:lnTo>
                      <a:pt x="195" y="15"/>
                    </a:lnTo>
                    <a:lnTo>
                      <a:pt x="184" y="9"/>
                    </a:lnTo>
                    <a:lnTo>
                      <a:pt x="171" y="4"/>
                    </a:lnTo>
                    <a:lnTo>
                      <a:pt x="158" y="1"/>
                    </a:lnTo>
                    <a:lnTo>
                      <a:pt x="146" y="0"/>
                    </a:lnTo>
                    <a:lnTo>
                      <a:pt x="131" y="0"/>
                    </a:lnTo>
                    <a:lnTo>
                      <a:pt x="131" y="0"/>
                    </a:lnTo>
                    <a:lnTo>
                      <a:pt x="119" y="0"/>
                    </a:lnTo>
                    <a:lnTo>
                      <a:pt x="104" y="1"/>
                    </a:lnTo>
                    <a:lnTo>
                      <a:pt x="92" y="4"/>
                    </a:lnTo>
                    <a:lnTo>
                      <a:pt x="81" y="9"/>
                    </a:lnTo>
                    <a:lnTo>
                      <a:pt x="68" y="15"/>
                    </a:lnTo>
                    <a:lnTo>
                      <a:pt x="58" y="22"/>
                    </a:lnTo>
                    <a:lnTo>
                      <a:pt x="47" y="30"/>
                    </a:lnTo>
                    <a:lnTo>
                      <a:pt x="38" y="38"/>
                    </a:lnTo>
                    <a:lnTo>
                      <a:pt x="30" y="47"/>
                    </a:lnTo>
                    <a:lnTo>
                      <a:pt x="22" y="57"/>
                    </a:lnTo>
                    <a:lnTo>
                      <a:pt x="15" y="68"/>
                    </a:lnTo>
                    <a:lnTo>
                      <a:pt x="9" y="81"/>
                    </a:lnTo>
                    <a:lnTo>
                      <a:pt x="4" y="92"/>
                    </a:lnTo>
                    <a:lnTo>
                      <a:pt x="1" y="104"/>
                    </a:lnTo>
                    <a:lnTo>
                      <a:pt x="0" y="119"/>
                    </a:lnTo>
                    <a:lnTo>
                      <a:pt x="0" y="131"/>
                    </a:lnTo>
                    <a:lnTo>
                      <a:pt x="0" y="131"/>
                    </a:lnTo>
                    <a:lnTo>
                      <a:pt x="0" y="146"/>
                    </a:lnTo>
                    <a:lnTo>
                      <a:pt x="1" y="158"/>
                    </a:lnTo>
                    <a:lnTo>
                      <a:pt x="4" y="171"/>
                    </a:lnTo>
                    <a:lnTo>
                      <a:pt x="9" y="184"/>
                    </a:lnTo>
                    <a:lnTo>
                      <a:pt x="15" y="195"/>
                    </a:lnTo>
                    <a:lnTo>
                      <a:pt x="22" y="206"/>
                    </a:lnTo>
                    <a:lnTo>
                      <a:pt x="30" y="217"/>
                    </a:lnTo>
                    <a:lnTo>
                      <a:pt x="38" y="227"/>
                    </a:lnTo>
                    <a:lnTo>
                      <a:pt x="47" y="235"/>
                    </a:lnTo>
                    <a:lnTo>
                      <a:pt x="58" y="243"/>
                    </a:lnTo>
                    <a:lnTo>
                      <a:pt x="68" y="249"/>
                    </a:lnTo>
                    <a:lnTo>
                      <a:pt x="81" y="255"/>
                    </a:lnTo>
                    <a:lnTo>
                      <a:pt x="92" y="259"/>
                    </a:lnTo>
                    <a:lnTo>
                      <a:pt x="104" y="262"/>
                    </a:lnTo>
                    <a:lnTo>
                      <a:pt x="119" y="265"/>
                    </a:lnTo>
                    <a:lnTo>
                      <a:pt x="131" y="265"/>
                    </a:lnTo>
                    <a:lnTo>
                      <a:pt x="131" y="265"/>
                    </a:lnTo>
                    <a:lnTo>
                      <a:pt x="146" y="265"/>
                    </a:lnTo>
                    <a:lnTo>
                      <a:pt x="158" y="262"/>
                    </a:lnTo>
                    <a:lnTo>
                      <a:pt x="171" y="259"/>
                    </a:lnTo>
                    <a:lnTo>
                      <a:pt x="184" y="255"/>
                    </a:lnTo>
                    <a:lnTo>
                      <a:pt x="195" y="249"/>
                    </a:lnTo>
                    <a:lnTo>
                      <a:pt x="206" y="243"/>
                    </a:lnTo>
                    <a:lnTo>
                      <a:pt x="217" y="235"/>
                    </a:lnTo>
                    <a:lnTo>
                      <a:pt x="227" y="227"/>
                    </a:lnTo>
                    <a:lnTo>
                      <a:pt x="235" y="217"/>
                    </a:lnTo>
                    <a:lnTo>
                      <a:pt x="243" y="206"/>
                    </a:lnTo>
                    <a:lnTo>
                      <a:pt x="249" y="195"/>
                    </a:lnTo>
                    <a:lnTo>
                      <a:pt x="255" y="184"/>
                    </a:lnTo>
                    <a:lnTo>
                      <a:pt x="259" y="171"/>
                    </a:lnTo>
                    <a:lnTo>
                      <a:pt x="262" y="158"/>
                    </a:lnTo>
                    <a:lnTo>
                      <a:pt x="265" y="146"/>
                    </a:lnTo>
                    <a:lnTo>
                      <a:pt x="265" y="131"/>
                    </a:lnTo>
                    <a:lnTo>
                      <a:pt x="265" y="13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84" name="Freeform 6">
                <a:extLst>
                  <a:ext uri="{FF2B5EF4-FFF2-40B4-BE49-F238E27FC236}">
                    <a16:creationId xmlns:a16="http://schemas.microsoft.com/office/drawing/2014/main" id="{7CD85245-EC6E-44D9-A01C-0EE65B6147B7}"/>
                  </a:ext>
                </a:extLst>
              </p:cNvPr>
              <p:cNvSpPr>
                <a:spLocks/>
              </p:cNvSpPr>
              <p:nvPr/>
            </p:nvSpPr>
            <p:spPr bwMode="auto">
              <a:xfrm>
                <a:off x="2224088" y="2305050"/>
                <a:ext cx="271463" cy="523875"/>
              </a:xfrm>
              <a:custGeom>
                <a:avLst/>
                <a:gdLst>
                  <a:gd name="T0" fmla="*/ 229 w 342"/>
                  <a:gd name="T1" fmla="*/ 661 h 661"/>
                  <a:gd name="T2" fmla="*/ 242 w 342"/>
                  <a:gd name="T3" fmla="*/ 658 h 661"/>
                  <a:gd name="T4" fmla="*/ 250 w 342"/>
                  <a:gd name="T5" fmla="*/ 645 h 661"/>
                  <a:gd name="T6" fmla="*/ 255 w 342"/>
                  <a:gd name="T7" fmla="*/ 629 h 661"/>
                  <a:gd name="T8" fmla="*/ 267 w 342"/>
                  <a:gd name="T9" fmla="*/ 578 h 661"/>
                  <a:gd name="T10" fmla="*/ 286 w 342"/>
                  <a:gd name="T11" fmla="*/ 459 h 661"/>
                  <a:gd name="T12" fmla="*/ 296 w 342"/>
                  <a:gd name="T13" fmla="*/ 408 h 661"/>
                  <a:gd name="T14" fmla="*/ 302 w 342"/>
                  <a:gd name="T15" fmla="*/ 388 h 661"/>
                  <a:gd name="T16" fmla="*/ 312 w 342"/>
                  <a:gd name="T17" fmla="*/ 375 h 661"/>
                  <a:gd name="T18" fmla="*/ 320 w 342"/>
                  <a:gd name="T19" fmla="*/ 364 h 661"/>
                  <a:gd name="T20" fmla="*/ 326 w 342"/>
                  <a:gd name="T21" fmla="*/ 343 h 661"/>
                  <a:gd name="T22" fmla="*/ 334 w 342"/>
                  <a:gd name="T23" fmla="*/ 286 h 661"/>
                  <a:gd name="T24" fmla="*/ 342 w 342"/>
                  <a:gd name="T25" fmla="*/ 186 h 661"/>
                  <a:gd name="T26" fmla="*/ 342 w 342"/>
                  <a:gd name="T27" fmla="*/ 87 h 661"/>
                  <a:gd name="T28" fmla="*/ 340 w 342"/>
                  <a:gd name="T29" fmla="*/ 67 h 661"/>
                  <a:gd name="T30" fmla="*/ 336 w 342"/>
                  <a:gd name="T31" fmla="*/ 52 h 661"/>
                  <a:gd name="T32" fmla="*/ 326 w 342"/>
                  <a:gd name="T33" fmla="*/ 40 h 661"/>
                  <a:gd name="T34" fmla="*/ 309 w 342"/>
                  <a:gd name="T35" fmla="*/ 29 h 661"/>
                  <a:gd name="T36" fmla="*/ 263 w 342"/>
                  <a:gd name="T37" fmla="*/ 11 h 661"/>
                  <a:gd name="T38" fmla="*/ 202 w 342"/>
                  <a:gd name="T39" fmla="*/ 2 h 661"/>
                  <a:gd name="T40" fmla="*/ 170 w 342"/>
                  <a:gd name="T41" fmla="*/ 0 h 661"/>
                  <a:gd name="T42" fmla="*/ 108 w 342"/>
                  <a:gd name="T43" fmla="*/ 5 h 661"/>
                  <a:gd name="T44" fmla="*/ 54 w 342"/>
                  <a:gd name="T45" fmla="*/ 19 h 661"/>
                  <a:gd name="T46" fmla="*/ 24 w 342"/>
                  <a:gd name="T47" fmla="*/ 35 h 661"/>
                  <a:gd name="T48" fmla="*/ 10 w 342"/>
                  <a:gd name="T49" fmla="*/ 46 h 661"/>
                  <a:gd name="T50" fmla="*/ 4 w 342"/>
                  <a:gd name="T51" fmla="*/ 59 h 661"/>
                  <a:gd name="T52" fmla="*/ 2 w 342"/>
                  <a:gd name="T53" fmla="*/ 67 h 661"/>
                  <a:gd name="T54" fmla="*/ 0 w 342"/>
                  <a:gd name="T55" fmla="*/ 146 h 661"/>
                  <a:gd name="T56" fmla="*/ 4 w 342"/>
                  <a:gd name="T57" fmla="*/ 234 h 661"/>
                  <a:gd name="T58" fmla="*/ 16 w 342"/>
                  <a:gd name="T59" fmla="*/ 343 h 661"/>
                  <a:gd name="T60" fmla="*/ 18 w 342"/>
                  <a:gd name="T61" fmla="*/ 356 h 661"/>
                  <a:gd name="T62" fmla="*/ 26 w 342"/>
                  <a:gd name="T63" fmla="*/ 370 h 661"/>
                  <a:gd name="T64" fmla="*/ 35 w 342"/>
                  <a:gd name="T65" fmla="*/ 381 h 661"/>
                  <a:gd name="T66" fmla="*/ 43 w 342"/>
                  <a:gd name="T67" fmla="*/ 397 h 661"/>
                  <a:gd name="T68" fmla="*/ 46 w 342"/>
                  <a:gd name="T69" fmla="*/ 408 h 661"/>
                  <a:gd name="T70" fmla="*/ 64 w 342"/>
                  <a:gd name="T71" fmla="*/ 520 h 661"/>
                  <a:gd name="T72" fmla="*/ 81 w 342"/>
                  <a:gd name="T73" fmla="*/ 605 h 661"/>
                  <a:gd name="T74" fmla="*/ 86 w 342"/>
                  <a:gd name="T75" fmla="*/ 629 h 661"/>
                  <a:gd name="T76" fmla="*/ 97 w 342"/>
                  <a:gd name="T77" fmla="*/ 655 h 661"/>
                  <a:gd name="T78" fmla="*/ 104 w 342"/>
                  <a:gd name="T79" fmla="*/ 659 h 661"/>
                  <a:gd name="T80" fmla="*/ 229 w 342"/>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2" h="661">
                    <a:moveTo>
                      <a:pt x="229" y="661"/>
                    </a:moveTo>
                    <a:lnTo>
                      <a:pt x="229" y="661"/>
                    </a:lnTo>
                    <a:lnTo>
                      <a:pt x="239" y="659"/>
                    </a:lnTo>
                    <a:lnTo>
                      <a:pt x="242" y="658"/>
                    </a:lnTo>
                    <a:lnTo>
                      <a:pt x="245" y="655"/>
                    </a:lnTo>
                    <a:lnTo>
                      <a:pt x="250" y="645"/>
                    </a:lnTo>
                    <a:lnTo>
                      <a:pt x="255" y="629"/>
                    </a:lnTo>
                    <a:lnTo>
                      <a:pt x="255" y="629"/>
                    </a:lnTo>
                    <a:lnTo>
                      <a:pt x="261" y="605"/>
                    </a:lnTo>
                    <a:lnTo>
                      <a:pt x="267" y="578"/>
                    </a:lnTo>
                    <a:lnTo>
                      <a:pt x="277" y="520"/>
                    </a:lnTo>
                    <a:lnTo>
                      <a:pt x="286" y="459"/>
                    </a:lnTo>
                    <a:lnTo>
                      <a:pt x="296" y="408"/>
                    </a:lnTo>
                    <a:lnTo>
                      <a:pt x="296" y="408"/>
                    </a:lnTo>
                    <a:lnTo>
                      <a:pt x="299" y="397"/>
                    </a:lnTo>
                    <a:lnTo>
                      <a:pt x="302" y="388"/>
                    </a:lnTo>
                    <a:lnTo>
                      <a:pt x="307" y="381"/>
                    </a:lnTo>
                    <a:lnTo>
                      <a:pt x="312" y="375"/>
                    </a:lnTo>
                    <a:lnTo>
                      <a:pt x="317" y="370"/>
                    </a:lnTo>
                    <a:lnTo>
                      <a:pt x="320" y="364"/>
                    </a:lnTo>
                    <a:lnTo>
                      <a:pt x="323" y="356"/>
                    </a:lnTo>
                    <a:lnTo>
                      <a:pt x="326" y="343"/>
                    </a:lnTo>
                    <a:lnTo>
                      <a:pt x="326" y="343"/>
                    </a:lnTo>
                    <a:lnTo>
                      <a:pt x="334" y="286"/>
                    </a:lnTo>
                    <a:lnTo>
                      <a:pt x="339" y="234"/>
                    </a:lnTo>
                    <a:lnTo>
                      <a:pt x="342" y="186"/>
                    </a:lnTo>
                    <a:lnTo>
                      <a:pt x="342" y="146"/>
                    </a:lnTo>
                    <a:lnTo>
                      <a:pt x="342" y="87"/>
                    </a:lnTo>
                    <a:lnTo>
                      <a:pt x="340" y="67"/>
                    </a:lnTo>
                    <a:lnTo>
                      <a:pt x="340" y="67"/>
                    </a:lnTo>
                    <a:lnTo>
                      <a:pt x="339" y="59"/>
                    </a:lnTo>
                    <a:lnTo>
                      <a:pt x="336" y="52"/>
                    </a:lnTo>
                    <a:lnTo>
                      <a:pt x="332" y="46"/>
                    </a:lnTo>
                    <a:lnTo>
                      <a:pt x="326" y="40"/>
                    </a:lnTo>
                    <a:lnTo>
                      <a:pt x="318" y="35"/>
                    </a:lnTo>
                    <a:lnTo>
                      <a:pt x="309" y="29"/>
                    </a:lnTo>
                    <a:lnTo>
                      <a:pt x="288" y="19"/>
                    </a:lnTo>
                    <a:lnTo>
                      <a:pt x="263" y="11"/>
                    </a:lnTo>
                    <a:lnTo>
                      <a:pt x="234" y="5"/>
                    </a:lnTo>
                    <a:lnTo>
                      <a:pt x="202" y="2"/>
                    </a:lnTo>
                    <a:lnTo>
                      <a:pt x="170" y="0"/>
                    </a:lnTo>
                    <a:lnTo>
                      <a:pt x="170" y="0"/>
                    </a:lnTo>
                    <a:lnTo>
                      <a:pt x="139" y="2"/>
                    </a:lnTo>
                    <a:lnTo>
                      <a:pt x="108" y="5"/>
                    </a:lnTo>
                    <a:lnTo>
                      <a:pt x="80" y="11"/>
                    </a:lnTo>
                    <a:lnTo>
                      <a:pt x="54" y="19"/>
                    </a:lnTo>
                    <a:lnTo>
                      <a:pt x="32" y="29"/>
                    </a:lnTo>
                    <a:lnTo>
                      <a:pt x="24" y="35"/>
                    </a:lnTo>
                    <a:lnTo>
                      <a:pt x="16" y="40"/>
                    </a:lnTo>
                    <a:lnTo>
                      <a:pt x="10" y="46"/>
                    </a:lnTo>
                    <a:lnTo>
                      <a:pt x="5" y="52"/>
                    </a:lnTo>
                    <a:lnTo>
                      <a:pt x="4" y="59"/>
                    </a:lnTo>
                    <a:lnTo>
                      <a:pt x="2" y="67"/>
                    </a:lnTo>
                    <a:lnTo>
                      <a:pt x="2" y="67"/>
                    </a:lnTo>
                    <a:lnTo>
                      <a:pt x="0" y="87"/>
                    </a:lnTo>
                    <a:lnTo>
                      <a:pt x="0" y="146"/>
                    </a:lnTo>
                    <a:lnTo>
                      <a:pt x="0" y="186"/>
                    </a:lnTo>
                    <a:lnTo>
                      <a:pt x="4" y="234"/>
                    </a:lnTo>
                    <a:lnTo>
                      <a:pt x="8" y="286"/>
                    </a:lnTo>
                    <a:lnTo>
                      <a:pt x="16" y="343"/>
                    </a:lnTo>
                    <a:lnTo>
                      <a:pt x="16" y="343"/>
                    </a:lnTo>
                    <a:lnTo>
                      <a:pt x="18" y="356"/>
                    </a:lnTo>
                    <a:lnTo>
                      <a:pt x="23" y="364"/>
                    </a:lnTo>
                    <a:lnTo>
                      <a:pt x="26" y="370"/>
                    </a:lnTo>
                    <a:lnTo>
                      <a:pt x="31" y="375"/>
                    </a:lnTo>
                    <a:lnTo>
                      <a:pt x="35" y="381"/>
                    </a:lnTo>
                    <a:lnTo>
                      <a:pt x="39" y="388"/>
                    </a:lnTo>
                    <a:lnTo>
                      <a:pt x="43" y="397"/>
                    </a:lnTo>
                    <a:lnTo>
                      <a:pt x="46" y="408"/>
                    </a:lnTo>
                    <a:lnTo>
                      <a:pt x="46" y="408"/>
                    </a:lnTo>
                    <a:lnTo>
                      <a:pt x="54" y="459"/>
                    </a:lnTo>
                    <a:lnTo>
                      <a:pt x="64" y="520"/>
                    </a:lnTo>
                    <a:lnTo>
                      <a:pt x="75" y="578"/>
                    </a:lnTo>
                    <a:lnTo>
                      <a:pt x="81" y="605"/>
                    </a:lnTo>
                    <a:lnTo>
                      <a:pt x="86" y="629"/>
                    </a:lnTo>
                    <a:lnTo>
                      <a:pt x="86" y="629"/>
                    </a:lnTo>
                    <a:lnTo>
                      <a:pt x="93" y="645"/>
                    </a:lnTo>
                    <a:lnTo>
                      <a:pt x="97" y="655"/>
                    </a:lnTo>
                    <a:lnTo>
                      <a:pt x="100" y="658"/>
                    </a:lnTo>
                    <a:lnTo>
                      <a:pt x="104" y="659"/>
                    </a:lnTo>
                    <a:lnTo>
                      <a:pt x="112" y="661"/>
                    </a:lnTo>
                    <a:lnTo>
                      <a:pt x="229"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86" name="Grupa 85">
              <a:extLst>
                <a:ext uri="{FF2B5EF4-FFF2-40B4-BE49-F238E27FC236}">
                  <a16:creationId xmlns:a16="http://schemas.microsoft.com/office/drawing/2014/main" id="{03C20414-0D49-4C37-846F-ED093E941EF2}"/>
                </a:ext>
              </a:extLst>
            </p:cNvPr>
            <p:cNvGrpSpPr/>
            <p:nvPr/>
          </p:nvGrpSpPr>
          <p:grpSpPr>
            <a:xfrm>
              <a:off x="2915816" y="2564904"/>
              <a:ext cx="1036639" cy="808037"/>
              <a:chOff x="698500" y="2319338"/>
              <a:chExt cx="1036638" cy="808037"/>
            </a:xfrm>
          </p:grpSpPr>
          <p:sp>
            <p:nvSpPr>
              <p:cNvPr id="88" name="Freeform 7">
                <a:extLst>
                  <a:ext uri="{FF2B5EF4-FFF2-40B4-BE49-F238E27FC236}">
                    <a16:creationId xmlns:a16="http://schemas.microsoft.com/office/drawing/2014/main" id="{3F51DEC5-A857-4BC5-BA0D-565981668C54}"/>
                  </a:ext>
                </a:extLst>
              </p:cNvPr>
              <p:cNvSpPr>
                <a:spLocks/>
              </p:cNvSpPr>
              <p:nvPr/>
            </p:nvSpPr>
            <p:spPr bwMode="auto">
              <a:xfrm>
                <a:off x="714375" y="2511425"/>
                <a:ext cx="112713" cy="111125"/>
              </a:xfrm>
              <a:custGeom>
                <a:avLst/>
                <a:gdLst>
                  <a:gd name="T0" fmla="*/ 70 w 141"/>
                  <a:gd name="T1" fmla="*/ 0 h 141"/>
                  <a:gd name="T2" fmla="*/ 70 w 141"/>
                  <a:gd name="T3" fmla="*/ 0 h 141"/>
                  <a:gd name="T4" fmla="*/ 56 w 141"/>
                  <a:gd name="T5" fmla="*/ 1 h 141"/>
                  <a:gd name="T6" fmla="*/ 43 w 141"/>
                  <a:gd name="T7" fmla="*/ 4 h 141"/>
                  <a:gd name="T8" fmla="*/ 30 w 141"/>
                  <a:gd name="T9" fmla="*/ 11 h 141"/>
                  <a:gd name="T10" fmla="*/ 21 w 141"/>
                  <a:gd name="T11" fmla="*/ 20 h 141"/>
                  <a:gd name="T12" fmla="*/ 11 w 141"/>
                  <a:gd name="T13" fmla="*/ 30 h 141"/>
                  <a:gd name="T14" fmla="*/ 5 w 141"/>
                  <a:gd name="T15" fmla="*/ 42 h 141"/>
                  <a:gd name="T16" fmla="*/ 2 w 141"/>
                  <a:gd name="T17" fmla="*/ 55 h 141"/>
                  <a:gd name="T18" fmla="*/ 0 w 141"/>
                  <a:gd name="T19" fmla="*/ 69 h 141"/>
                  <a:gd name="T20" fmla="*/ 0 w 141"/>
                  <a:gd name="T21" fmla="*/ 69 h 141"/>
                  <a:gd name="T22" fmla="*/ 2 w 141"/>
                  <a:gd name="T23" fmla="*/ 84 h 141"/>
                  <a:gd name="T24" fmla="*/ 5 w 141"/>
                  <a:gd name="T25" fmla="*/ 98 h 141"/>
                  <a:gd name="T26" fmla="*/ 11 w 141"/>
                  <a:gd name="T27" fmla="*/ 109 h 141"/>
                  <a:gd name="T28" fmla="*/ 21 w 141"/>
                  <a:gd name="T29" fmla="*/ 120 h 141"/>
                  <a:gd name="T30" fmla="*/ 30 w 141"/>
                  <a:gd name="T31" fmla="*/ 128 h 141"/>
                  <a:gd name="T32" fmla="*/ 43 w 141"/>
                  <a:gd name="T33" fmla="*/ 135 h 141"/>
                  <a:gd name="T34" fmla="*/ 56 w 141"/>
                  <a:gd name="T35" fmla="*/ 139 h 141"/>
                  <a:gd name="T36" fmla="*/ 70 w 141"/>
                  <a:gd name="T37" fmla="*/ 141 h 141"/>
                  <a:gd name="T38" fmla="*/ 70 w 141"/>
                  <a:gd name="T39" fmla="*/ 141 h 141"/>
                  <a:gd name="T40" fmla="*/ 84 w 141"/>
                  <a:gd name="T41" fmla="*/ 139 h 141"/>
                  <a:gd name="T42" fmla="*/ 97 w 141"/>
                  <a:gd name="T43" fmla="*/ 135 h 141"/>
                  <a:gd name="T44" fmla="*/ 110 w 141"/>
                  <a:gd name="T45" fmla="*/ 128 h 141"/>
                  <a:gd name="T46" fmla="*/ 121 w 141"/>
                  <a:gd name="T47" fmla="*/ 120 h 141"/>
                  <a:gd name="T48" fmla="*/ 129 w 141"/>
                  <a:gd name="T49" fmla="*/ 109 h 141"/>
                  <a:gd name="T50" fmla="*/ 135 w 141"/>
                  <a:gd name="T51" fmla="*/ 98 h 141"/>
                  <a:gd name="T52" fmla="*/ 140 w 141"/>
                  <a:gd name="T53" fmla="*/ 84 h 141"/>
                  <a:gd name="T54" fmla="*/ 141 w 141"/>
                  <a:gd name="T55" fmla="*/ 69 h 141"/>
                  <a:gd name="T56" fmla="*/ 141 w 141"/>
                  <a:gd name="T57" fmla="*/ 69 h 141"/>
                  <a:gd name="T58" fmla="*/ 140 w 141"/>
                  <a:gd name="T59" fmla="*/ 55 h 141"/>
                  <a:gd name="T60" fmla="*/ 135 w 141"/>
                  <a:gd name="T61" fmla="*/ 42 h 141"/>
                  <a:gd name="T62" fmla="*/ 129 w 141"/>
                  <a:gd name="T63" fmla="*/ 30 h 141"/>
                  <a:gd name="T64" fmla="*/ 121 w 141"/>
                  <a:gd name="T65" fmla="*/ 20 h 141"/>
                  <a:gd name="T66" fmla="*/ 110 w 141"/>
                  <a:gd name="T67" fmla="*/ 11 h 141"/>
                  <a:gd name="T68" fmla="*/ 97 w 141"/>
                  <a:gd name="T69" fmla="*/ 4 h 141"/>
                  <a:gd name="T70" fmla="*/ 84 w 141"/>
                  <a:gd name="T71" fmla="*/ 1 h 141"/>
                  <a:gd name="T72" fmla="*/ 70 w 141"/>
                  <a:gd name="T73" fmla="*/ 0 h 141"/>
                  <a:gd name="T74" fmla="*/ 70 w 141"/>
                  <a:gd name="T7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1">
                    <a:moveTo>
                      <a:pt x="70" y="0"/>
                    </a:moveTo>
                    <a:lnTo>
                      <a:pt x="70" y="0"/>
                    </a:lnTo>
                    <a:lnTo>
                      <a:pt x="56" y="1"/>
                    </a:lnTo>
                    <a:lnTo>
                      <a:pt x="43" y="4"/>
                    </a:lnTo>
                    <a:lnTo>
                      <a:pt x="30" y="11"/>
                    </a:lnTo>
                    <a:lnTo>
                      <a:pt x="21" y="20"/>
                    </a:lnTo>
                    <a:lnTo>
                      <a:pt x="11" y="30"/>
                    </a:lnTo>
                    <a:lnTo>
                      <a:pt x="5" y="42"/>
                    </a:lnTo>
                    <a:lnTo>
                      <a:pt x="2" y="55"/>
                    </a:lnTo>
                    <a:lnTo>
                      <a:pt x="0" y="69"/>
                    </a:lnTo>
                    <a:lnTo>
                      <a:pt x="0" y="69"/>
                    </a:lnTo>
                    <a:lnTo>
                      <a:pt x="2" y="84"/>
                    </a:lnTo>
                    <a:lnTo>
                      <a:pt x="5" y="98"/>
                    </a:lnTo>
                    <a:lnTo>
                      <a:pt x="11" y="109"/>
                    </a:lnTo>
                    <a:lnTo>
                      <a:pt x="21" y="120"/>
                    </a:lnTo>
                    <a:lnTo>
                      <a:pt x="30" y="128"/>
                    </a:lnTo>
                    <a:lnTo>
                      <a:pt x="43" y="135"/>
                    </a:lnTo>
                    <a:lnTo>
                      <a:pt x="56" y="139"/>
                    </a:lnTo>
                    <a:lnTo>
                      <a:pt x="70" y="141"/>
                    </a:lnTo>
                    <a:lnTo>
                      <a:pt x="70" y="141"/>
                    </a:lnTo>
                    <a:lnTo>
                      <a:pt x="84" y="139"/>
                    </a:lnTo>
                    <a:lnTo>
                      <a:pt x="97" y="135"/>
                    </a:lnTo>
                    <a:lnTo>
                      <a:pt x="110" y="128"/>
                    </a:lnTo>
                    <a:lnTo>
                      <a:pt x="121" y="120"/>
                    </a:lnTo>
                    <a:lnTo>
                      <a:pt x="129" y="109"/>
                    </a:lnTo>
                    <a:lnTo>
                      <a:pt x="135" y="98"/>
                    </a:lnTo>
                    <a:lnTo>
                      <a:pt x="140" y="84"/>
                    </a:lnTo>
                    <a:lnTo>
                      <a:pt x="141" y="69"/>
                    </a:lnTo>
                    <a:lnTo>
                      <a:pt x="141" y="69"/>
                    </a:lnTo>
                    <a:lnTo>
                      <a:pt x="140" y="55"/>
                    </a:lnTo>
                    <a:lnTo>
                      <a:pt x="135" y="42"/>
                    </a:lnTo>
                    <a:lnTo>
                      <a:pt x="129" y="30"/>
                    </a:lnTo>
                    <a:lnTo>
                      <a:pt x="121" y="20"/>
                    </a:lnTo>
                    <a:lnTo>
                      <a:pt x="110" y="11"/>
                    </a:lnTo>
                    <a:lnTo>
                      <a:pt x="97" y="4"/>
                    </a:lnTo>
                    <a:lnTo>
                      <a:pt x="84" y="1"/>
                    </a:lnTo>
                    <a:lnTo>
                      <a:pt x="70" y="0"/>
                    </a:lnTo>
                    <a:lnTo>
                      <a:pt x="70"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89" name="Freeform 8">
                <a:extLst>
                  <a:ext uri="{FF2B5EF4-FFF2-40B4-BE49-F238E27FC236}">
                    <a16:creationId xmlns:a16="http://schemas.microsoft.com/office/drawing/2014/main" id="{869BDC47-07D4-40C1-A8D7-C1981A92F6B9}"/>
                  </a:ext>
                </a:extLst>
              </p:cNvPr>
              <p:cNvSpPr>
                <a:spLocks/>
              </p:cNvSpPr>
              <p:nvPr/>
            </p:nvSpPr>
            <p:spPr bwMode="auto">
              <a:xfrm>
                <a:off x="698500" y="2678113"/>
                <a:ext cx="106363" cy="285750"/>
              </a:xfrm>
              <a:custGeom>
                <a:avLst/>
                <a:gdLst>
                  <a:gd name="T0" fmla="*/ 134 w 134"/>
                  <a:gd name="T1" fmla="*/ 3 h 361"/>
                  <a:gd name="T2" fmla="*/ 134 w 134"/>
                  <a:gd name="T3" fmla="*/ 3 h 361"/>
                  <a:gd name="T4" fmla="*/ 113 w 134"/>
                  <a:gd name="T5" fmla="*/ 0 h 361"/>
                  <a:gd name="T6" fmla="*/ 91 w 134"/>
                  <a:gd name="T7" fmla="*/ 0 h 361"/>
                  <a:gd name="T8" fmla="*/ 91 w 134"/>
                  <a:gd name="T9" fmla="*/ 0 h 361"/>
                  <a:gd name="T10" fmla="*/ 75 w 134"/>
                  <a:gd name="T11" fmla="*/ 0 h 361"/>
                  <a:gd name="T12" fmla="*/ 57 w 134"/>
                  <a:gd name="T13" fmla="*/ 2 h 361"/>
                  <a:gd name="T14" fmla="*/ 43 w 134"/>
                  <a:gd name="T15" fmla="*/ 5 h 361"/>
                  <a:gd name="T16" fmla="*/ 29 w 134"/>
                  <a:gd name="T17" fmla="*/ 10 h 361"/>
                  <a:gd name="T18" fmla="*/ 18 w 134"/>
                  <a:gd name="T19" fmla="*/ 15 h 361"/>
                  <a:gd name="T20" fmla="*/ 10 w 134"/>
                  <a:gd name="T21" fmla="*/ 21 h 361"/>
                  <a:gd name="T22" fmla="*/ 3 w 134"/>
                  <a:gd name="T23" fmla="*/ 27 h 361"/>
                  <a:gd name="T24" fmla="*/ 2 w 134"/>
                  <a:gd name="T25" fmla="*/ 30 h 361"/>
                  <a:gd name="T26" fmla="*/ 2 w 134"/>
                  <a:gd name="T27" fmla="*/ 35 h 361"/>
                  <a:gd name="T28" fmla="*/ 2 w 134"/>
                  <a:gd name="T29" fmla="*/ 35 h 361"/>
                  <a:gd name="T30" fmla="*/ 0 w 134"/>
                  <a:gd name="T31" fmla="*/ 46 h 361"/>
                  <a:gd name="T32" fmla="*/ 0 w 134"/>
                  <a:gd name="T33" fmla="*/ 77 h 361"/>
                  <a:gd name="T34" fmla="*/ 2 w 134"/>
                  <a:gd name="T35" fmla="*/ 124 h 361"/>
                  <a:gd name="T36" fmla="*/ 5 w 134"/>
                  <a:gd name="T37" fmla="*/ 151 h 361"/>
                  <a:gd name="T38" fmla="*/ 10 w 134"/>
                  <a:gd name="T39" fmla="*/ 181 h 361"/>
                  <a:gd name="T40" fmla="*/ 10 w 134"/>
                  <a:gd name="T41" fmla="*/ 181 h 361"/>
                  <a:gd name="T42" fmla="*/ 10 w 134"/>
                  <a:gd name="T43" fmla="*/ 188 h 361"/>
                  <a:gd name="T44" fmla="*/ 13 w 134"/>
                  <a:gd name="T45" fmla="*/ 193 h 361"/>
                  <a:gd name="T46" fmla="*/ 16 w 134"/>
                  <a:gd name="T47" fmla="*/ 199 h 361"/>
                  <a:gd name="T48" fmla="*/ 21 w 134"/>
                  <a:gd name="T49" fmla="*/ 205 h 361"/>
                  <a:gd name="T50" fmla="*/ 23 w 134"/>
                  <a:gd name="T51" fmla="*/ 210 h 361"/>
                  <a:gd name="T52" fmla="*/ 26 w 134"/>
                  <a:gd name="T53" fmla="*/ 216 h 361"/>
                  <a:gd name="T54" fmla="*/ 26 w 134"/>
                  <a:gd name="T55" fmla="*/ 216 h 361"/>
                  <a:gd name="T56" fmla="*/ 29 w 134"/>
                  <a:gd name="T57" fmla="*/ 245 h 361"/>
                  <a:gd name="T58" fmla="*/ 35 w 134"/>
                  <a:gd name="T59" fmla="*/ 280 h 361"/>
                  <a:gd name="T60" fmla="*/ 40 w 134"/>
                  <a:gd name="T61" fmla="*/ 316 h 361"/>
                  <a:gd name="T62" fmla="*/ 46 w 134"/>
                  <a:gd name="T63" fmla="*/ 345 h 361"/>
                  <a:gd name="T64" fmla="*/ 46 w 134"/>
                  <a:gd name="T65" fmla="*/ 345 h 361"/>
                  <a:gd name="T66" fmla="*/ 50 w 134"/>
                  <a:gd name="T67" fmla="*/ 353 h 361"/>
                  <a:gd name="T68" fmla="*/ 53 w 134"/>
                  <a:gd name="T69" fmla="*/ 358 h 361"/>
                  <a:gd name="T70" fmla="*/ 56 w 134"/>
                  <a:gd name="T71" fmla="*/ 361 h 361"/>
                  <a:gd name="T72" fmla="*/ 61 w 134"/>
                  <a:gd name="T73" fmla="*/ 361 h 361"/>
                  <a:gd name="T74" fmla="*/ 123 w 134"/>
                  <a:gd name="T75"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361">
                    <a:moveTo>
                      <a:pt x="134" y="3"/>
                    </a:moveTo>
                    <a:lnTo>
                      <a:pt x="134" y="3"/>
                    </a:lnTo>
                    <a:lnTo>
                      <a:pt x="113" y="0"/>
                    </a:lnTo>
                    <a:lnTo>
                      <a:pt x="91" y="0"/>
                    </a:lnTo>
                    <a:lnTo>
                      <a:pt x="91" y="0"/>
                    </a:lnTo>
                    <a:lnTo>
                      <a:pt x="75" y="0"/>
                    </a:lnTo>
                    <a:lnTo>
                      <a:pt x="57" y="2"/>
                    </a:lnTo>
                    <a:lnTo>
                      <a:pt x="43" y="5"/>
                    </a:lnTo>
                    <a:lnTo>
                      <a:pt x="29" y="10"/>
                    </a:lnTo>
                    <a:lnTo>
                      <a:pt x="18" y="15"/>
                    </a:lnTo>
                    <a:lnTo>
                      <a:pt x="10" y="21"/>
                    </a:lnTo>
                    <a:lnTo>
                      <a:pt x="3" y="27"/>
                    </a:lnTo>
                    <a:lnTo>
                      <a:pt x="2" y="30"/>
                    </a:lnTo>
                    <a:lnTo>
                      <a:pt x="2" y="35"/>
                    </a:lnTo>
                    <a:lnTo>
                      <a:pt x="2" y="35"/>
                    </a:lnTo>
                    <a:lnTo>
                      <a:pt x="0" y="46"/>
                    </a:lnTo>
                    <a:lnTo>
                      <a:pt x="0" y="77"/>
                    </a:lnTo>
                    <a:lnTo>
                      <a:pt x="2" y="124"/>
                    </a:lnTo>
                    <a:lnTo>
                      <a:pt x="5" y="151"/>
                    </a:lnTo>
                    <a:lnTo>
                      <a:pt x="10" y="181"/>
                    </a:lnTo>
                    <a:lnTo>
                      <a:pt x="10" y="181"/>
                    </a:lnTo>
                    <a:lnTo>
                      <a:pt x="10" y="188"/>
                    </a:lnTo>
                    <a:lnTo>
                      <a:pt x="13" y="193"/>
                    </a:lnTo>
                    <a:lnTo>
                      <a:pt x="16" y="199"/>
                    </a:lnTo>
                    <a:lnTo>
                      <a:pt x="21" y="205"/>
                    </a:lnTo>
                    <a:lnTo>
                      <a:pt x="23" y="210"/>
                    </a:lnTo>
                    <a:lnTo>
                      <a:pt x="26" y="216"/>
                    </a:lnTo>
                    <a:lnTo>
                      <a:pt x="26" y="216"/>
                    </a:lnTo>
                    <a:lnTo>
                      <a:pt x="29" y="245"/>
                    </a:lnTo>
                    <a:lnTo>
                      <a:pt x="35" y="280"/>
                    </a:lnTo>
                    <a:lnTo>
                      <a:pt x="40" y="316"/>
                    </a:lnTo>
                    <a:lnTo>
                      <a:pt x="46" y="345"/>
                    </a:lnTo>
                    <a:lnTo>
                      <a:pt x="46" y="345"/>
                    </a:lnTo>
                    <a:lnTo>
                      <a:pt x="50" y="353"/>
                    </a:lnTo>
                    <a:lnTo>
                      <a:pt x="53" y="358"/>
                    </a:lnTo>
                    <a:lnTo>
                      <a:pt x="56" y="361"/>
                    </a:lnTo>
                    <a:lnTo>
                      <a:pt x="61" y="361"/>
                    </a:lnTo>
                    <a:lnTo>
                      <a:pt x="123" y="361"/>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0" name="Freeform 9">
                <a:extLst>
                  <a:ext uri="{FF2B5EF4-FFF2-40B4-BE49-F238E27FC236}">
                    <a16:creationId xmlns:a16="http://schemas.microsoft.com/office/drawing/2014/main" id="{9BA95618-6F8F-4ED1-BE2E-EC8401A6C8AF}"/>
                  </a:ext>
                </a:extLst>
              </p:cNvPr>
              <p:cNvSpPr>
                <a:spLocks/>
              </p:cNvSpPr>
              <p:nvPr/>
            </p:nvSpPr>
            <p:spPr bwMode="auto">
              <a:xfrm>
                <a:off x="893763" y="2438400"/>
                <a:ext cx="146050" cy="146050"/>
              </a:xfrm>
              <a:custGeom>
                <a:avLst/>
                <a:gdLst>
                  <a:gd name="T0" fmla="*/ 92 w 184"/>
                  <a:gd name="T1" fmla="*/ 0 h 185"/>
                  <a:gd name="T2" fmla="*/ 92 w 184"/>
                  <a:gd name="T3" fmla="*/ 0 h 185"/>
                  <a:gd name="T4" fmla="*/ 73 w 184"/>
                  <a:gd name="T5" fmla="*/ 4 h 185"/>
                  <a:gd name="T6" fmla="*/ 57 w 184"/>
                  <a:gd name="T7" fmla="*/ 8 h 185"/>
                  <a:gd name="T8" fmla="*/ 41 w 184"/>
                  <a:gd name="T9" fmla="*/ 16 h 185"/>
                  <a:gd name="T10" fmla="*/ 27 w 184"/>
                  <a:gd name="T11" fmla="*/ 27 h 185"/>
                  <a:gd name="T12" fmla="*/ 15 w 184"/>
                  <a:gd name="T13" fmla="*/ 42 h 185"/>
                  <a:gd name="T14" fmla="*/ 8 w 184"/>
                  <a:gd name="T15" fmla="*/ 58 h 185"/>
                  <a:gd name="T16" fmla="*/ 3 w 184"/>
                  <a:gd name="T17" fmla="*/ 74 h 185"/>
                  <a:gd name="T18" fmla="*/ 0 w 184"/>
                  <a:gd name="T19" fmla="*/ 93 h 185"/>
                  <a:gd name="T20" fmla="*/ 0 w 184"/>
                  <a:gd name="T21" fmla="*/ 93 h 185"/>
                  <a:gd name="T22" fmla="*/ 3 w 184"/>
                  <a:gd name="T23" fmla="*/ 112 h 185"/>
                  <a:gd name="T24" fmla="*/ 8 w 184"/>
                  <a:gd name="T25" fmla="*/ 129 h 185"/>
                  <a:gd name="T26" fmla="*/ 15 w 184"/>
                  <a:gd name="T27" fmla="*/ 143 h 185"/>
                  <a:gd name="T28" fmla="*/ 27 w 184"/>
                  <a:gd name="T29" fmla="*/ 158 h 185"/>
                  <a:gd name="T30" fmla="*/ 41 w 184"/>
                  <a:gd name="T31" fmla="*/ 169 h 185"/>
                  <a:gd name="T32" fmla="*/ 57 w 184"/>
                  <a:gd name="T33" fmla="*/ 177 h 185"/>
                  <a:gd name="T34" fmla="*/ 73 w 184"/>
                  <a:gd name="T35" fmla="*/ 183 h 185"/>
                  <a:gd name="T36" fmla="*/ 92 w 184"/>
                  <a:gd name="T37" fmla="*/ 185 h 185"/>
                  <a:gd name="T38" fmla="*/ 92 w 184"/>
                  <a:gd name="T39" fmla="*/ 185 h 185"/>
                  <a:gd name="T40" fmla="*/ 111 w 184"/>
                  <a:gd name="T41" fmla="*/ 183 h 185"/>
                  <a:gd name="T42" fmla="*/ 127 w 184"/>
                  <a:gd name="T43" fmla="*/ 177 h 185"/>
                  <a:gd name="T44" fmla="*/ 143 w 184"/>
                  <a:gd name="T45" fmla="*/ 169 h 185"/>
                  <a:gd name="T46" fmla="*/ 157 w 184"/>
                  <a:gd name="T47" fmla="*/ 158 h 185"/>
                  <a:gd name="T48" fmla="*/ 168 w 184"/>
                  <a:gd name="T49" fmla="*/ 143 h 185"/>
                  <a:gd name="T50" fmla="*/ 176 w 184"/>
                  <a:gd name="T51" fmla="*/ 129 h 185"/>
                  <a:gd name="T52" fmla="*/ 181 w 184"/>
                  <a:gd name="T53" fmla="*/ 112 h 185"/>
                  <a:gd name="T54" fmla="*/ 184 w 184"/>
                  <a:gd name="T55" fmla="*/ 93 h 185"/>
                  <a:gd name="T56" fmla="*/ 184 w 184"/>
                  <a:gd name="T57" fmla="*/ 93 h 185"/>
                  <a:gd name="T58" fmla="*/ 181 w 184"/>
                  <a:gd name="T59" fmla="*/ 74 h 185"/>
                  <a:gd name="T60" fmla="*/ 176 w 184"/>
                  <a:gd name="T61" fmla="*/ 58 h 185"/>
                  <a:gd name="T62" fmla="*/ 168 w 184"/>
                  <a:gd name="T63" fmla="*/ 42 h 185"/>
                  <a:gd name="T64" fmla="*/ 157 w 184"/>
                  <a:gd name="T65" fmla="*/ 27 h 185"/>
                  <a:gd name="T66" fmla="*/ 143 w 184"/>
                  <a:gd name="T67" fmla="*/ 16 h 185"/>
                  <a:gd name="T68" fmla="*/ 127 w 184"/>
                  <a:gd name="T69" fmla="*/ 8 h 185"/>
                  <a:gd name="T70" fmla="*/ 111 w 184"/>
                  <a:gd name="T71" fmla="*/ 4 h 185"/>
                  <a:gd name="T72" fmla="*/ 92 w 184"/>
                  <a:gd name="T73" fmla="*/ 0 h 185"/>
                  <a:gd name="T74" fmla="*/ 92 w 184"/>
                  <a:gd name="T7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85">
                    <a:moveTo>
                      <a:pt x="92" y="0"/>
                    </a:moveTo>
                    <a:lnTo>
                      <a:pt x="92" y="0"/>
                    </a:lnTo>
                    <a:lnTo>
                      <a:pt x="73" y="4"/>
                    </a:lnTo>
                    <a:lnTo>
                      <a:pt x="57" y="8"/>
                    </a:lnTo>
                    <a:lnTo>
                      <a:pt x="41" y="16"/>
                    </a:lnTo>
                    <a:lnTo>
                      <a:pt x="27" y="27"/>
                    </a:lnTo>
                    <a:lnTo>
                      <a:pt x="15" y="42"/>
                    </a:lnTo>
                    <a:lnTo>
                      <a:pt x="8" y="58"/>
                    </a:lnTo>
                    <a:lnTo>
                      <a:pt x="3" y="74"/>
                    </a:lnTo>
                    <a:lnTo>
                      <a:pt x="0" y="93"/>
                    </a:lnTo>
                    <a:lnTo>
                      <a:pt x="0" y="93"/>
                    </a:lnTo>
                    <a:lnTo>
                      <a:pt x="3" y="112"/>
                    </a:lnTo>
                    <a:lnTo>
                      <a:pt x="8" y="129"/>
                    </a:lnTo>
                    <a:lnTo>
                      <a:pt x="15" y="143"/>
                    </a:lnTo>
                    <a:lnTo>
                      <a:pt x="27" y="158"/>
                    </a:lnTo>
                    <a:lnTo>
                      <a:pt x="41" y="169"/>
                    </a:lnTo>
                    <a:lnTo>
                      <a:pt x="57" y="177"/>
                    </a:lnTo>
                    <a:lnTo>
                      <a:pt x="73" y="183"/>
                    </a:lnTo>
                    <a:lnTo>
                      <a:pt x="92" y="185"/>
                    </a:lnTo>
                    <a:lnTo>
                      <a:pt x="92" y="185"/>
                    </a:lnTo>
                    <a:lnTo>
                      <a:pt x="111" y="183"/>
                    </a:lnTo>
                    <a:lnTo>
                      <a:pt x="127" y="177"/>
                    </a:lnTo>
                    <a:lnTo>
                      <a:pt x="143" y="169"/>
                    </a:lnTo>
                    <a:lnTo>
                      <a:pt x="157" y="158"/>
                    </a:lnTo>
                    <a:lnTo>
                      <a:pt x="168" y="143"/>
                    </a:lnTo>
                    <a:lnTo>
                      <a:pt x="176" y="129"/>
                    </a:lnTo>
                    <a:lnTo>
                      <a:pt x="181" y="112"/>
                    </a:lnTo>
                    <a:lnTo>
                      <a:pt x="184" y="93"/>
                    </a:lnTo>
                    <a:lnTo>
                      <a:pt x="184" y="93"/>
                    </a:lnTo>
                    <a:lnTo>
                      <a:pt x="181" y="74"/>
                    </a:lnTo>
                    <a:lnTo>
                      <a:pt x="176" y="58"/>
                    </a:lnTo>
                    <a:lnTo>
                      <a:pt x="168" y="42"/>
                    </a:lnTo>
                    <a:lnTo>
                      <a:pt x="157" y="27"/>
                    </a:lnTo>
                    <a:lnTo>
                      <a:pt x="143" y="16"/>
                    </a:lnTo>
                    <a:lnTo>
                      <a:pt x="127" y="8"/>
                    </a:lnTo>
                    <a:lnTo>
                      <a:pt x="111" y="4"/>
                    </a:lnTo>
                    <a:lnTo>
                      <a:pt x="92" y="0"/>
                    </a:lnTo>
                    <a:lnTo>
                      <a:pt x="92"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1" name="Freeform 10">
                <a:extLst>
                  <a:ext uri="{FF2B5EF4-FFF2-40B4-BE49-F238E27FC236}">
                    <a16:creationId xmlns:a16="http://schemas.microsoft.com/office/drawing/2014/main" id="{09D4E020-65B7-4BC1-ABF7-25D2282905B9}"/>
                  </a:ext>
                </a:extLst>
              </p:cNvPr>
              <p:cNvSpPr>
                <a:spLocks/>
              </p:cNvSpPr>
              <p:nvPr/>
            </p:nvSpPr>
            <p:spPr bwMode="auto">
              <a:xfrm>
                <a:off x="874713" y="2647950"/>
                <a:ext cx="138113" cy="360363"/>
              </a:xfrm>
              <a:custGeom>
                <a:avLst/>
                <a:gdLst>
                  <a:gd name="T0" fmla="*/ 175 w 175"/>
                  <a:gd name="T1" fmla="*/ 7 h 455"/>
                  <a:gd name="T2" fmla="*/ 175 w 175"/>
                  <a:gd name="T3" fmla="*/ 7 h 455"/>
                  <a:gd name="T4" fmla="*/ 148 w 175"/>
                  <a:gd name="T5" fmla="*/ 2 h 455"/>
                  <a:gd name="T6" fmla="*/ 118 w 175"/>
                  <a:gd name="T7" fmla="*/ 0 h 455"/>
                  <a:gd name="T8" fmla="*/ 118 w 175"/>
                  <a:gd name="T9" fmla="*/ 0 h 455"/>
                  <a:gd name="T10" fmla="*/ 95 w 175"/>
                  <a:gd name="T11" fmla="*/ 0 h 455"/>
                  <a:gd name="T12" fmla="*/ 75 w 175"/>
                  <a:gd name="T13" fmla="*/ 3 h 455"/>
                  <a:gd name="T14" fmla="*/ 54 w 175"/>
                  <a:gd name="T15" fmla="*/ 8 h 455"/>
                  <a:gd name="T16" fmla="*/ 37 w 175"/>
                  <a:gd name="T17" fmla="*/ 13 h 455"/>
                  <a:gd name="T18" fmla="*/ 22 w 175"/>
                  <a:gd name="T19" fmla="*/ 19 h 455"/>
                  <a:gd name="T20" fmla="*/ 11 w 175"/>
                  <a:gd name="T21" fmla="*/ 27 h 455"/>
                  <a:gd name="T22" fmla="*/ 7 w 175"/>
                  <a:gd name="T23" fmla="*/ 32 h 455"/>
                  <a:gd name="T24" fmla="*/ 3 w 175"/>
                  <a:gd name="T25" fmla="*/ 37 h 455"/>
                  <a:gd name="T26" fmla="*/ 2 w 175"/>
                  <a:gd name="T27" fmla="*/ 40 h 455"/>
                  <a:gd name="T28" fmla="*/ 2 w 175"/>
                  <a:gd name="T29" fmla="*/ 45 h 455"/>
                  <a:gd name="T30" fmla="*/ 2 w 175"/>
                  <a:gd name="T31" fmla="*/ 45 h 455"/>
                  <a:gd name="T32" fmla="*/ 0 w 175"/>
                  <a:gd name="T33" fmla="*/ 61 h 455"/>
                  <a:gd name="T34" fmla="*/ 0 w 175"/>
                  <a:gd name="T35" fmla="*/ 100 h 455"/>
                  <a:gd name="T36" fmla="*/ 0 w 175"/>
                  <a:gd name="T37" fmla="*/ 127 h 455"/>
                  <a:gd name="T38" fmla="*/ 2 w 175"/>
                  <a:gd name="T39" fmla="*/ 161 h 455"/>
                  <a:gd name="T40" fmla="*/ 7 w 175"/>
                  <a:gd name="T41" fmla="*/ 197 h 455"/>
                  <a:gd name="T42" fmla="*/ 11 w 175"/>
                  <a:gd name="T43" fmla="*/ 237 h 455"/>
                  <a:gd name="T44" fmla="*/ 11 w 175"/>
                  <a:gd name="T45" fmla="*/ 237 h 455"/>
                  <a:gd name="T46" fmla="*/ 13 w 175"/>
                  <a:gd name="T47" fmla="*/ 245 h 455"/>
                  <a:gd name="T48" fmla="*/ 14 w 175"/>
                  <a:gd name="T49" fmla="*/ 250 h 455"/>
                  <a:gd name="T50" fmla="*/ 21 w 175"/>
                  <a:gd name="T51" fmla="*/ 258 h 455"/>
                  <a:gd name="T52" fmla="*/ 27 w 175"/>
                  <a:gd name="T53" fmla="*/ 267 h 455"/>
                  <a:gd name="T54" fmla="*/ 29 w 175"/>
                  <a:gd name="T55" fmla="*/ 272 h 455"/>
                  <a:gd name="T56" fmla="*/ 32 w 175"/>
                  <a:gd name="T57" fmla="*/ 281 h 455"/>
                  <a:gd name="T58" fmla="*/ 32 w 175"/>
                  <a:gd name="T59" fmla="*/ 281 h 455"/>
                  <a:gd name="T60" fmla="*/ 45 w 175"/>
                  <a:gd name="T61" fmla="*/ 356 h 455"/>
                  <a:gd name="T62" fmla="*/ 51 w 175"/>
                  <a:gd name="T63" fmla="*/ 397 h 455"/>
                  <a:gd name="T64" fmla="*/ 59 w 175"/>
                  <a:gd name="T65" fmla="*/ 432 h 455"/>
                  <a:gd name="T66" fmla="*/ 59 w 175"/>
                  <a:gd name="T67" fmla="*/ 432 h 455"/>
                  <a:gd name="T68" fmla="*/ 64 w 175"/>
                  <a:gd name="T69" fmla="*/ 443 h 455"/>
                  <a:gd name="T70" fmla="*/ 67 w 175"/>
                  <a:gd name="T71" fmla="*/ 450 h 455"/>
                  <a:gd name="T72" fmla="*/ 72 w 175"/>
                  <a:gd name="T73" fmla="*/ 453 h 455"/>
                  <a:gd name="T74" fmla="*/ 78 w 175"/>
                  <a:gd name="T75" fmla="*/ 455 h 455"/>
                  <a:gd name="T76" fmla="*/ 157 w 175"/>
                  <a:gd name="T7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5">
                    <a:moveTo>
                      <a:pt x="175" y="7"/>
                    </a:moveTo>
                    <a:lnTo>
                      <a:pt x="175" y="7"/>
                    </a:lnTo>
                    <a:lnTo>
                      <a:pt x="148" y="2"/>
                    </a:lnTo>
                    <a:lnTo>
                      <a:pt x="118" y="0"/>
                    </a:lnTo>
                    <a:lnTo>
                      <a:pt x="118" y="0"/>
                    </a:lnTo>
                    <a:lnTo>
                      <a:pt x="95" y="0"/>
                    </a:lnTo>
                    <a:lnTo>
                      <a:pt x="75" y="3"/>
                    </a:lnTo>
                    <a:lnTo>
                      <a:pt x="54" y="8"/>
                    </a:lnTo>
                    <a:lnTo>
                      <a:pt x="37" y="13"/>
                    </a:lnTo>
                    <a:lnTo>
                      <a:pt x="22" y="19"/>
                    </a:lnTo>
                    <a:lnTo>
                      <a:pt x="11" y="27"/>
                    </a:lnTo>
                    <a:lnTo>
                      <a:pt x="7" y="32"/>
                    </a:lnTo>
                    <a:lnTo>
                      <a:pt x="3" y="37"/>
                    </a:lnTo>
                    <a:lnTo>
                      <a:pt x="2" y="40"/>
                    </a:lnTo>
                    <a:lnTo>
                      <a:pt x="2" y="45"/>
                    </a:lnTo>
                    <a:lnTo>
                      <a:pt x="2" y="45"/>
                    </a:lnTo>
                    <a:lnTo>
                      <a:pt x="0" y="61"/>
                    </a:lnTo>
                    <a:lnTo>
                      <a:pt x="0" y="100"/>
                    </a:lnTo>
                    <a:lnTo>
                      <a:pt x="0" y="127"/>
                    </a:lnTo>
                    <a:lnTo>
                      <a:pt x="2" y="161"/>
                    </a:lnTo>
                    <a:lnTo>
                      <a:pt x="7" y="197"/>
                    </a:lnTo>
                    <a:lnTo>
                      <a:pt x="11" y="237"/>
                    </a:lnTo>
                    <a:lnTo>
                      <a:pt x="11" y="237"/>
                    </a:lnTo>
                    <a:lnTo>
                      <a:pt x="13" y="245"/>
                    </a:lnTo>
                    <a:lnTo>
                      <a:pt x="14" y="250"/>
                    </a:lnTo>
                    <a:lnTo>
                      <a:pt x="21" y="258"/>
                    </a:lnTo>
                    <a:lnTo>
                      <a:pt x="27" y="267"/>
                    </a:lnTo>
                    <a:lnTo>
                      <a:pt x="29" y="272"/>
                    </a:lnTo>
                    <a:lnTo>
                      <a:pt x="32" y="281"/>
                    </a:lnTo>
                    <a:lnTo>
                      <a:pt x="32" y="281"/>
                    </a:lnTo>
                    <a:lnTo>
                      <a:pt x="45" y="356"/>
                    </a:lnTo>
                    <a:lnTo>
                      <a:pt x="51" y="397"/>
                    </a:lnTo>
                    <a:lnTo>
                      <a:pt x="59" y="432"/>
                    </a:lnTo>
                    <a:lnTo>
                      <a:pt x="59" y="432"/>
                    </a:lnTo>
                    <a:lnTo>
                      <a:pt x="64" y="443"/>
                    </a:lnTo>
                    <a:lnTo>
                      <a:pt x="67" y="450"/>
                    </a:lnTo>
                    <a:lnTo>
                      <a:pt x="72" y="453"/>
                    </a:lnTo>
                    <a:lnTo>
                      <a:pt x="78" y="455"/>
                    </a:lnTo>
                    <a:lnTo>
                      <a:pt x="157" y="455"/>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2" name="Freeform 11">
                <a:extLst>
                  <a:ext uri="{FF2B5EF4-FFF2-40B4-BE49-F238E27FC236}">
                    <a16:creationId xmlns:a16="http://schemas.microsoft.com/office/drawing/2014/main" id="{F684C064-405D-4B2D-944C-BEE98141C5E2}"/>
                  </a:ext>
                </a:extLst>
              </p:cNvPr>
              <p:cNvSpPr>
                <a:spLocks/>
              </p:cNvSpPr>
              <p:nvPr/>
            </p:nvSpPr>
            <p:spPr bwMode="auto">
              <a:xfrm>
                <a:off x="1393825" y="2438400"/>
                <a:ext cx="146050" cy="146050"/>
              </a:xfrm>
              <a:custGeom>
                <a:avLst/>
                <a:gdLst>
                  <a:gd name="T0" fmla="*/ 92 w 184"/>
                  <a:gd name="T1" fmla="*/ 185 h 185"/>
                  <a:gd name="T2" fmla="*/ 92 w 184"/>
                  <a:gd name="T3" fmla="*/ 185 h 185"/>
                  <a:gd name="T4" fmla="*/ 111 w 184"/>
                  <a:gd name="T5" fmla="*/ 183 h 185"/>
                  <a:gd name="T6" fmla="*/ 129 w 184"/>
                  <a:gd name="T7" fmla="*/ 177 h 185"/>
                  <a:gd name="T8" fmla="*/ 143 w 184"/>
                  <a:gd name="T9" fmla="*/ 169 h 185"/>
                  <a:gd name="T10" fmla="*/ 157 w 184"/>
                  <a:gd name="T11" fmla="*/ 158 h 185"/>
                  <a:gd name="T12" fmla="*/ 168 w 184"/>
                  <a:gd name="T13" fmla="*/ 143 h 185"/>
                  <a:gd name="T14" fmla="*/ 176 w 184"/>
                  <a:gd name="T15" fmla="*/ 129 h 185"/>
                  <a:gd name="T16" fmla="*/ 183 w 184"/>
                  <a:gd name="T17" fmla="*/ 112 h 185"/>
                  <a:gd name="T18" fmla="*/ 184 w 184"/>
                  <a:gd name="T19" fmla="*/ 93 h 185"/>
                  <a:gd name="T20" fmla="*/ 184 w 184"/>
                  <a:gd name="T21" fmla="*/ 93 h 185"/>
                  <a:gd name="T22" fmla="*/ 183 w 184"/>
                  <a:gd name="T23" fmla="*/ 74 h 185"/>
                  <a:gd name="T24" fmla="*/ 176 w 184"/>
                  <a:gd name="T25" fmla="*/ 58 h 185"/>
                  <a:gd name="T26" fmla="*/ 168 w 184"/>
                  <a:gd name="T27" fmla="*/ 42 h 185"/>
                  <a:gd name="T28" fmla="*/ 157 w 184"/>
                  <a:gd name="T29" fmla="*/ 27 h 185"/>
                  <a:gd name="T30" fmla="*/ 143 w 184"/>
                  <a:gd name="T31" fmla="*/ 16 h 185"/>
                  <a:gd name="T32" fmla="*/ 129 w 184"/>
                  <a:gd name="T33" fmla="*/ 8 h 185"/>
                  <a:gd name="T34" fmla="*/ 111 w 184"/>
                  <a:gd name="T35" fmla="*/ 4 h 185"/>
                  <a:gd name="T36" fmla="*/ 92 w 184"/>
                  <a:gd name="T37" fmla="*/ 0 h 185"/>
                  <a:gd name="T38" fmla="*/ 92 w 184"/>
                  <a:gd name="T39" fmla="*/ 0 h 185"/>
                  <a:gd name="T40" fmla="*/ 73 w 184"/>
                  <a:gd name="T41" fmla="*/ 4 h 185"/>
                  <a:gd name="T42" fmla="*/ 57 w 184"/>
                  <a:gd name="T43" fmla="*/ 8 h 185"/>
                  <a:gd name="T44" fmla="*/ 41 w 184"/>
                  <a:gd name="T45" fmla="*/ 16 h 185"/>
                  <a:gd name="T46" fmla="*/ 27 w 184"/>
                  <a:gd name="T47" fmla="*/ 27 h 185"/>
                  <a:gd name="T48" fmla="*/ 16 w 184"/>
                  <a:gd name="T49" fmla="*/ 42 h 185"/>
                  <a:gd name="T50" fmla="*/ 8 w 184"/>
                  <a:gd name="T51" fmla="*/ 58 h 185"/>
                  <a:gd name="T52" fmla="*/ 3 w 184"/>
                  <a:gd name="T53" fmla="*/ 74 h 185"/>
                  <a:gd name="T54" fmla="*/ 0 w 184"/>
                  <a:gd name="T55" fmla="*/ 93 h 185"/>
                  <a:gd name="T56" fmla="*/ 0 w 184"/>
                  <a:gd name="T57" fmla="*/ 93 h 185"/>
                  <a:gd name="T58" fmla="*/ 3 w 184"/>
                  <a:gd name="T59" fmla="*/ 112 h 185"/>
                  <a:gd name="T60" fmla="*/ 8 w 184"/>
                  <a:gd name="T61" fmla="*/ 129 h 185"/>
                  <a:gd name="T62" fmla="*/ 16 w 184"/>
                  <a:gd name="T63" fmla="*/ 143 h 185"/>
                  <a:gd name="T64" fmla="*/ 27 w 184"/>
                  <a:gd name="T65" fmla="*/ 158 h 185"/>
                  <a:gd name="T66" fmla="*/ 41 w 184"/>
                  <a:gd name="T67" fmla="*/ 169 h 185"/>
                  <a:gd name="T68" fmla="*/ 57 w 184"/>
                  <a:gd name="T69" fmla="*/ 177 h 185"/>
                  <a:gd name="T70" fmla="*/ 73 w 184"/>
                  <a:gd name="T71" fmla="*/ 183 h 185"/>
                  <a:gd name="T72" fmla="*/ 92 w 184"/>
                  <a:gd name="T73" fmla="*/ 185 h 185"/>
                  <a:gd name="T74" fmla="*/ 92 w 184"/>
                  <a:gd name="T7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185">
                    <a:moveTo>
                      <a:pt x="92" y="185"/>
                    </a:moveTo>
                    <a:lnTo>
                      <a:pt x="92" y="185"/>
                    </a:lnTo>
                    <a:lnTo>
                      <a:pt x="111" y="183"/>
                    </a:lnTo>
                    <a:lnTo>
                      <a:pt x="129" y="177"/>
                    </a:lnTo>
                    <a:lnTo>
                      <a:pt x="143" y="169"/>
                    </a:lnTo>
                    <a:lnTo>
                      <a:pt x="157" y="158"/>
                    </a:lnTo>
                    <a:lnTo>
                      <a:pt x="168" y="143"/>
                    </a:lnTo>
                    <a:lnTo>
                      <a:pt x="176" y="129"/>
                    </a:lnTo>
                    <a:lnTo>
                      <a:pt x="183" y="112"/>
                    </a:lnTo>
                    <a:lnTo>
                      <a:pt x="184" y="93"/>
                    </a:lnTo>
                    <a:lnTo>
                      <a:pt x="184" y="93"/>
                    </a:lnTo>
                    <a:lnTo>
                      <a:pt x="183" y="74"/>
                    </a:lnTo>
                    <a:lnTo>
                      <a:pt x="176" y="58"/>
                    </a:lnTo>
                    <a:lnTo>
                      <a:pt x="168" y="42"/>
                    </a:lnTo>
                    <a:lnTo>
                      <a:pt x="157" y="27"/>
                    </a:lnTo>
                    <a:lnTo>
                      <a:pt x="143" y="16"/>
                    </a:lnTo>
                    <a:lnTo>
                      <a:pt x="129" y="8"/>
                    </a:lnTo>
                    <a:lnTo>
                      <a:pt x="111" y="4"/>
                    </a:lnTo>
                    <a:lnTo>
                      <a:pt x="92" y="0"/>
                    </a:lnTo>
                    <a:lnTo>
                      <a:pt x="92" y="0"/>
                    </a:lnTo>
                    <a:lnTo>
                      <a:pt x="73" y="4"/>
                    </a:lnTo>
                    <a:lnTo>
                      <a:pt x="57" y="8"/>
                    </a:lnTo>
                    <a:lnTo>
                      <a:pt x="41" y="16"/>
                    </a:lnTo>
                    <a:lnTo>
                      <a:pt x="27" y="27"/>
                    </a:lnTo>
                    <a:lnTo>
                      <a:pt x="16" y="42"/>
                    </a:lnTo>
                    <a:lnTo>
                      <a:pt x="8" y="58"/>
                    </a:lnTo>
                    <a:lnTo>
                      <a:pt x="3" y="74"/>
                    </a:lnTo>
                    <a:lnTo>
                      <a:pt x="0" y="93"/>
                    </a:lnTo>
                    <a:lnTo>
                      <a:pt x="0" y="93"/>
                    </a:lnTo>
                    <a:lnTo>
                      <a:pt x="3" y="112"/>
                    </a:lnTo>
                    <a:lnTo>
                      <a:pt x="8" y="129"/>
                    </a:lnTo>
                    <a:lnTo>
                      <a:pt x="16" y="143"/>
                    </a:lnTo>
                    <a:lnTo>
                      <a:pt x="27" y="158"/>
                    </a:lnTo>
                    <a:lnTo>
                      <a:pt x="41" y="169"/>
                    </a:lnTo>
                    <a:lnTo>
                      <a:pt x="57" y="177"/>
                    </a:lnTo>
                    <a:lnTo>
                      <a:pt x="73" y="183"/>
                    </a:lnTo>
                    <a:lnTo>
                      <a:pt x="92" y="185"/>
                    </a:lnTo>
                    <a:lnTo>
                      <a:pt x="92" y="185"/>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3" name="Freeform 12">
                <a:extLst>
                  <a:ext uri="{FF2B5EF4-FFF2-40B4-BE49-F238E27FC236}">
                    <a16:creationId xmlns:a16="http://schemas.microsoft.com/office/drawing/2014/main" id="{6DD22F47-FC96-4356-802C-16C0D15D9D21}"/>
                  </a:ext>
                </a:extLst>
              </p:cNvPr>
              <p:cNvSpPr>
                <a:spLocks/>
              </p:cNvSpPr>
              <p:nvPr/>
            </p:nvSpPr>
            <p:spPr bwMode="auto">
              <a:xfrm>
                <a:off x="1606550" y="2511425"/>
                <a:ext cx="112713" cy="111125"/>
              </a:xfrm>
              <a:custGeom>
                <a:avLst/>
                <a:gdLst>
                  <a:gd name="T0" fmla="*/ 72 w 142"/>
                  <a:gd name="T1" fmla="*/ 141 h 141"/>
                  <a:gd name="T2" fmla="*/ 72 w 142"/>
                  <a:gd name="T3" fmla="*/ 141 h 141"/>
                  <a:gd name="T4" fmla="*/ 86 w 142"/>
                  <a:gd name="T5" fmla="*/ 139 h 141"/>
                  <a:gd name="T6" fmla="*/ 99 w 142"/>
                  <a:gd name="T7" fmla="*/ 135 h 141"/>
                  <a:gd name="T8" fmla="*/ 112 w 142"/>
                  <a:gd name="T9" fmla="*/ 128 h 141"/>
                  <a:gd name="T10" fmla="*/ 121 w 142"/>
                  <a:gd name="T11" fmla="*/ 120 h 141"/>
                  <a:gd name="T12" fmla="*/ 131 w 142"/>
                  <a:gd name="T13" fmla="*/ 109 h 141"/>
                  <a:gd name="T14" fmla="*/ 137 w 142"/>
                  <a:gd name="T15" fmla="*/ 98 h 141"/>
                  <a:gd name="T16" fmla="*/ 140 w 142"/>
                  <a:gd name="T17" fmla="*/ 84 h 141"/>
                  <a:gd name="T18" fmla="*/ 142 w 142"/>
                  <a:gd name="T19" fmla="*/ 69 h 141"/>
                  <a:gd name="T20" fmla="*/ 142 w 142"/>
                  <a:gd name="T21" fmla="*/ 69 h 141"/>
                  <a:gd name="T22" fmla="*/ 140 w 142"/>
                  <a:gd name="T23" fmla="*/ 55 h 141"/>
                  <a:gd name="T24" fmla="*/ 137 w 142"/>
                  <a:gd name="T25" fmla="*/ 42 h 141"/>
                  <a:gd name="T26" fmla="*/ 131 w 142"/>
                  <a:gd name="T27" fmla="*/ 30 h 141"/>
                  <a:gd name="T28" fmla="*/ 121 w 142"/>
                  <a:gd name="T29" fmla="*/ 20 h 141"/>
                  <a:gd name="T30" fmla="*/ 112 w 142"/>
                  <a:gd name="T31" fmla="*/ 11 h 141"/>
                  <a:gd name="T32" fmla="*/ 99 w 142"/>
                  <a:gd name="T33" fmla="*/ 4 h 141"/>
                  <a:gd name="T34" fmla="*/ 86 w 142"/>
                  <a:gd name="T35" fmla="*/ 1 h 141"/>
                  <a:gd name="T36" fmla="*/ 72 w 142"/>
                  <a:gd name="T37" fmla="*/ 0 h 141"/>
                  <a:gd name="T38" fmla="*/ 72 w 142"/>
                  <a:gd name="T39" fmla="*/ 0 h 141"/>
                  <a:gd name="T40" fmla="*/ 58 w 142"/>
                  <a:gd name="T41" fmla="*/ 1 h 141"/>
                  <a:gd name="T42" fmla="*/ 45 w 142"/>
                  <a:gd name="T43" fmla="*/ 4 h 141"/>
                  <a:gd name="T44" fmla="*/ 32 w 142"/>
                  <a:gd name="T45" fmla="*/ 11 h 141"/>
                  <a:gd name="T46" fmla="*/ 21 w 142"/>
                  <a:gd name="T47" fmla="*/ 20 h 141"/>
                  <a:gd name="T48" fmla="*/ 13 w 142"/>
                  <a:gd name="T49" fmla="*/ 30 h 141"/>
                  <a:gd name="T50" fmla="*/ 7 w 142"/>
                  <a:gd name="T51" fmla="*/ 42 h 141"/>
                  <a:gd name="T52" fmla="*/ 2 w 142"/>
                  <a:gd name="T53" fmla="*/ 55 h 141"/>
                  <a:gd name="T54" fmla="*/ 0 w 142"/>
                  <a:gd name="T55" fmla="*/ 69 h 141"/>
                  <a:gd name="T56" fmla="*/ 0 w 142"/>
                  <a:gd name="T57" fmla="*/ 69 h 141"/>
                  <a:gd name="T58" fmla="*/ 2 w 142"/>
                  <a:gd name="T59" fmla="*/ 84 h 141"/>
                  <a:gd name="T60" fmla="*/ 7 w 142"/>
                  <a:gd name="T61" fmla="*/ 98 h 141"/>
                  <a:gd name="T62" fmla="*/ 13 w 142"/>
                  <a:gd name="T63" fmla="*/ 109 h 141"/>
                  <a:gd name="T64" fmla="*/ 21 w 142"/>
                  <a:gd name="T65" fmla="*/ 120 h 141"/>
                  <a:gd name="T66" fmla="*/ 32 w 142"/>
                  <a:gd name="T67" fmla="*/ 128 h 141"/>
                  <a:gd name="T68" fmla="*/ 45 w 142"/>
                  <a:gd name="T69" fmla="*/ 135 h 141"/>
                  <a:gd name="T70" fmla="*/ 58 w 142"/>
                  <a:gd name="T71" fmla="*/ 139 h 141"/>
                  <a:gd name="T72" fmla="*/ 72 w 142"/>
                  <a:gd name="T73" fmla="*/ 141 h 141"/>
                  <a:gd name="T74" fmla="*/ 72 w 142"/>
                  <a:gd name="T7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1">
                    <a:moveTo>
                      <a:pt x="72" y="141"/>
                    </a:moveTo>
                    <a:lnTo>
                      <a:pt x="72" y="141"/>
                    </a:lnTo>
                    <a:lnTo>
                      <a:pt x="86" y="139"/>
                    </a:lnTo>
                    <a:lnTo>
                      <a:pt x="99" y="135"/>
                    </a:lnTo>
                    <a:lnTo>
                      <a:pt x="112" y="128"/>
                    </a:lnTo>
                    <a:lnTo>
                      <a:pt x="121" y="120"/>
                    </a:lnTo>
                    <a:lnTo>
                      <a:pt x="131" y="109"/>
                    </a:lnTo>
                    <a:lnTo>
                      <a:pt x="137" y="98"/>
                    </a:lnTo>
                    <a:lnTo>
                      <a:pt x="140" y="84"/>
                    </a:lnTo>
                    <a:lnTo>
                      <a:pt x="142" y="69"/>
                    </a:lnTo>
                    <a:lnTo>
                      <a:pt x="142" y="69"/>
                    </a:lnTo>
                    <a:lnTo>
                      <a:pt x="140" y="55"/>
                    </a:lnTo>
                    <a:lnTo>
                      <a:pt x="137" y="42"/>
                    </a:lnTo>
                    <a:lnTo>
                      <a:pt x="131" y="30"/>
                    </a:lnTo>
                    <a:lnTo>
                      <a:pt x="121" y="20"/>
                    </a:lnTo>
                    <a:lnTo>
                      <a:pt x="112" y="11"/>
                    </a:lnTo>
                    <a:lnTo>
                      <a:pt x="99" y="4"/>
                    </a:lnTo>
                    <a:lnTo>
                      <a:pt x="86" y="1"/>
                    </a:lnTo>
                    <a:lnTo>
                      <a:pt x="72" y="0"/>
                    </a:lnTo>
                    <a:lnTo>
                      <a:pt x="72" y="0"/>
                    </a:lnTo>
                    <a:lnTo>
                      <a:pt x="58" y="1"/>
                    </a:lnTo>
                    <a:lnTo>
                      <a:pt x="45" y="4"/>
                    </a:lnTo>
                    <a:lnTo>
                      <a:pt x="32" y="11"/>
                    </a:lnTo>
                    <a:lnTo>
                      <a:pt x="21" y="20"/>
                    </a:lnTo>
                    <a:lnTo>
                      <a:pt x="13" y="30"/>
                    </a:lnTo>
                    <a:lnTo>
                      <a:pt x="7" y="42"/>
                    </a:lnTo>
                    <a:lnTo>
                      <a:pt x="2" y="55"/>
                    </a:lnTo>
                    <a:lnTo>
                      <a:pt x="0" y="69"/>
                    </a:lnTo>
                    <a:lnTo>
                      <a:pt x="0" y="69"/>
                    </a:lnTo>
                    <a:lnTo>
                      <a:pt x="2" y="84"/>
                    </a:lnTo>
                    <a:lnTo>
                      <a:pt x="7" y="98"/>
                    </a:lnTo>
                    <a:lnTo>
                      <a:pt x="13" y="109"/>
                    </a:lnTo>
                    <a:lnTo>
                      <a:pt x="21" y="120"/>
                    </a:lnTo>
                    <a:lnTo>
                      <a:pt x="32" y="128"/>
                    </a:lnTo>
                    <a:lnTo>
                      <a:pt x="45" y="135"/>
                    </a:lnTo>
                    <a:lnTo>
                      <a:pt x="58" y="139"/>
                    </a:lnTo>
                    <a:lnTo>
                      <a:pt x="72" y="141"/>
                    </a:lnTo>
                    <a:lnTo>
                      <a:pt x="72" y="14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4" name="Freeform 13">
                <a:extLst>
                  <a:ext uri="{FF2B5EF4-FFF2-40B4-BE49-F238E27FC236}">
                    <a16:creationId xmlns:a16="http://schemas.microsoft.com/office/drawing/2014/main" id="{9CF42A24-440E-400B-8F1A-323497BD8ED0}"/>
                  </a:ext>
                </a:extLst>
              </p:cNvPr>
              <p:cNvSpPr>
                <a:spLocks/>
              </p:cNvSpPr>
              <p:nvPr/>
            </p:nvSpPr>
            <p:spPr bwMode="auto">
              <a:xfrm>
                <a:off x="1628775" y="2678113"/>
                <a:ext cx="106363" cy="285750"/>
              </a:xfrm>
              <a:custGeom>
                <a:avLst/>
                <a:gdLst>
                  <a:gd name="T0" fmla="*/ 11 w 133"/>
                  <a:gd name="T1" fmla="*/ 361 h 361"/>
                  <a:gd name="T2" fmla="*/ 73 w 133"/>
                  <a:gd name="T3" fmla="*/ 361 h 361"/>
                  <a:gd name="T4" fmla="*/ 73 w 133"/>
                  <a:gd name="T5" fmla="*/ 361 h 361"/>
                  <a:gd name="T6" fmla="*/ 78 w 133"/>
                  <a:gd name="T7" fmla="*/ 361 h 361"/>
                  <a:gd name="T8" fmla="*/ 81 w 133"/>
                  <a:gd name="T9" fmla="*/ 358 h 361"/>
                  <a:gd name="T10" fmla="*/ 84 w 133"/>
                  <a:gd name="T11" fmla="*/ 353 h 361"/>
                  <a:gd name="T12" fmla="*/ 87 w 133"/>
                  <a:gd name="T13" fmla="*/ 345 h 361"/>
                  <a:gd name="T14" fmla="*/ 87 w 133"/>
                  <a:gd name="T15" fmla="*/ 345 h 361"/>
                  <a:gd name="T16" fmla="*/ 94 w 133"/>
                  <a:gd name="T17" fmla="*/ 316 h 361"/>
                  <a:gd name="T18" fmla="*/ 98 w 133"/>
                  <a:gd name="T19" fmla="*/ 280 h 361"/>
                  <a:gd name="T20" fmla="*/ 105 w 133"/>
                  <a:gd name="T21" fmla="*/ 245 h 361"/>
                  <a:gd name="T22" fmla="*/ 110 w 133"/>
                  <a:gd name="T23" fmla="*/ 216 h 361"/>
                  <a:gd name="T24" fmla="*/ 110 w 133"/>
                  <a:gd name="T25" fmla="*/ 216 h 361"/>
                  <a:gd name="T26" fmla="*/ 111 w 133"/>
                  <a:gd name="T27" fmla="*/ 210 h 361"/>
                  <a:gd name="T28" fmla="*/ 113 w 133"/>
                  <a:gd name="T29" fmla="*/ 205 h 361"/>
                  <a:gd name="T30" fmla="*/ 118 w 133"/>
                  <a:gd name="T31" fmla="*/ 199 h 361"/>
                  <a:gd name="T32" fmla="*/ 122 w 133"/>
                  <a:gd name="T33" fmla="*/ 193 h 361"/>
                  <a:gd name="T34" fmla="*/ 124 w 133"/>
                  <a:gd name="T35" fmla="*/ 188 h 361"/>
                  <a:gd name="T36" fmla="*/ 125 w 133"/>
                  <a:gd name="T37" fmla="*/ 181 h 361"/>
                  <a:gd name="T38" fmla="*/ 125 w 133"/>
                  <a:gd name="T39" fmla="*/ 181 h 361"/>
                  <a:gd name="T40" fmla="*/ 129 w 133"/>
                  <a:gd name="T41" fmla="*/ 151 h 361"/>
                  <a:gd name="T42" fmla="*/ 132 w 133"/>
                  <a:gd name="T43" fmla="*/ 124 h 361"/>
                  <a:gd name="T44" fmla="*/ 133 w 133"/>
                  <a:gd name="T45" fmla="*/ 77 h 361"/>
                  <a:gd name="T46" fmla="*/ 133 w 133"/>
                  <a:gd name="T47" fmla="*/ 46 h 361"/>
                  <a:gd name="T48" fmla="*/ 132 w 133"/>
                  <a:gd name="T49" fmla="*/ 35 h 361"/>
                  <a:gd name="T50" fmla="*/ 132 w 133"/>
                  <a:gd name="T51" fmla="*/ 35 h 361"/>
                  <a:gd name="T52" fmla="*/ 132 w 133"/>
                  <a:gd name="T53" fmla="*/ 30 h 361"/>
                  <a:gd name="T54" fmla="*/ 130 w 133"/>
                  <a:gd name="T55" fmla="*/ 27 h 361"/>
                  <a:gd name="T56" fmla="*/ 124 w 133"/>
                  <a:gd name="T57" fmla="*/ 21 h 361"/>
                  <a:gd name="T58" fmla="*/ 116 w 133"/>
                  <a:gd name="T59" fmla="*/ 15 h 361"/>
                  <a:gd name="T60" fmla="*/ 105 w 133"/>
                  <a:gd name="T61" fmla="*/ 10 h 361"/>
                  <a:gd name="T62" fmla="*/ 91 w 133"/>
                  <a:gd name="T63" fmla="*/ 5 h 361"/>
                  <a:gd name="T64" fmla="*/ 76 w 133"/>
                  <a:gd name="T65" fmla="*/ 2 h 361"/>
                  <a:gd name="T66" fmla="*/ 60 w 133"/>
                  <a:gd name="T67" fmla="*/ 0 h 361"/>
                  <a:gd name="T68" fmla="*/ 43 w 133"/>
                  <a:gd name="T69" fmla="*/ 0 h 361"/>
                  <a:gd name="T70" fmla="*/ 43 w 133"/>
                  <a:gd name="T71" fmla="*/ 0 h 361"/>
                  <a:gd name="T72" fmla="*/ 21 w 133"/>
                  <a:gd name="T73" fmla="*/ 0 h 361"/>
                  <a:gd name="T74" fmla="*/ 0 w 133"/>
                  <a:gd name="T75" fmla="*/ 3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361">
                    <a:moveTo>
                      <a:pt x="11" y="361"/>
                    </a:moveTo>
                    <a:lnTo>
                      <a:pt x="73" y="361"/>
                    </a:lnTo>
                    <a:lnTo>
                      <a:pt x="73" y="361"/>
                    </a:lnTo>
                    <a:lnTo>
                      <a:pt x="78" y="361"/>
                    </a:lnTo>
                    <a:lnTo>
                      <a:pt x="81" y="358"/>
                    </a:lnTo>
                    <a:lnTo>
                      <a:pt x="84" y="353"/>
                    </a:lnTo>
                    <a:lnTo>
                      <a:pt x="87" y="345"/>
                    </a:lnTo>
                    <a:lnTo>
                      <a:pt x="87" y="345"/>
                    </a:lnTo>
                    <a:lnTo>
                      <a:pt x="94" y="316"/>
                    </a:lnTo>
                    <a:lnTo>
                      <a:pt x="98" y="280"/>
                    </a:lnTo>
                    <a:lnTo>
                      <a:pt x="105" y="245"/>
                    </a:lnTo>
                    <a:lnTo>
                      <a:pt x="110" y="216"/>
                    </a:lnTo>
                    <a:lnTo>
                      <a:pt x="110" y="216"/>
                    </a:lnTo>
                    <a:lnTo>
                      <a:pt x="111" y="210"/>
                    </a:lnTo>
                    <a:lnTo>
                      <a:pt x="113" y="205"/>
                    </a:lnTo>
                    <a:lnTo>
                      <a:pt x="118" y="199"/>
                    </a:lnTo>
                    <a:lnTo>
                      <a:pt x="122" y="193"/>
                    </a:lnTo>
                    <a:lnTo>
                      <a:pt x="124" y="188"/>
                    </a:lnTo>
                    <a:lnTo>
                      <a:pt x="125" y="181"/>
                    </a:lnTo>
                    <a:lnTo>
                      <a:pt x="125" y="181"/>
                    </a:lnTo>
                    <a:lnTo>
                      <a:pt x="129" y="151"/>
                    </a:lnTo>
                    <a:lnTo>
                      <a:pt x="132" y="124"/>
                    </a:lnTo>
                    <a:lnTo>
                      <a:pt x="133" y="77"/>
                    </a:lnTo>
                    <a:lnTo>
                      <a:pt x="133" y="46"/>
                    </a:lnTo>
                    <a:lnTo>
                      <a:pt x="132" y="35"/>
                    </a:lnTo>
                    <a:lnTo>
                      <a:pt x="132" y="35"/>
                    </a:lnTo>
                    <a:lnTo>
                      <a:pt x="132" y="30"/>
                    </a:lnTo>
                    <a:lnTo>
                      <a:pt x="130" y="27"/>
                    </a:lnTo>
                    <a:lnTo>
                      <a:pt x="124" y="21"/>
                    </a:lnTo>
                    <a:lnTo>
                      <a:pt x="116" y="15"/>
                    </a:lnTo>
                    <a:lnTo>
                      <a:pt x="105" y="10"/>
                    </a:lnTo>
                    <a:lnTo>
                      <a:pt x="91" y="5"/>
                    </a:lnTo>
                    <a:lnTo>
                      <a:pt x="76" y="2"/>
                    </a:lnTo>
                    <a:lnTo>
                      <a:pt x="60" y="0"/>
                    </a:lnTo>
                    <a:lnTo>
                      <a:pt x="43" y="0"/>
                    </a:lnTo>
                    <a:lnTo>
                      <a:pt x="43" y="0"/>
                    </a:lnTo>
                    <a:lnTo>
                      <a:pt x="21" y="0"/>
                    </a:lnTo>
                    <a:lnTo>
                      <a:pt x="0" y="3"/>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5" name="Freeform 14">
                <a:extLst>
                  <a:ext uri="{FF2B5EF4-FFF2-40B4-BE49-F238E27FC236}">
                    <a16:creationId xmlns:a16="http://schemas.microsoft.com/office/drawing/2014/main" id="{F440840B-8CC1-4F63-B5B6-09C2777EE3D1}"/>
                  </a:ext>
                </a:extLst>
              </p:cNvPr>
              <p:cNvSpPr>
                <a:spLocks/>
              </p:cNvSpPr>
              <p:nvPr/>
            </p:nvSpPr>
            <p:spPr bwMode="auto">
              <a:xfrm>
                <a:off x="1420813" y="2647950"/>
                <a:ext cx="139700" cy="360363"/>
              </a:xfrm>
              <a:custGeom>
                <a:avLst/>
                <a:gdLst>
                  <a:gd name="T0" fmla="*/ 17 w 175"/>
                  <a:gd name="T1" fmla="*/ 455 h 455"/>
                  <a:gd name="T2" fmla="*/ 98 w 175"/>
                  <a:gd name="T3" fmla="*/ 455 h 455"/>
                  <a:gd name="T4" fmla="*/ 98 w 175"/>
                  <a:gd name="T5" fmla="*/ 455 h 455"/>
                  <a:gd name="T6" fmla="*/ 103 w 175"/>
                  <a:gd name="T7" fmla="*/ 453 h 455"/>
                  <a:gd name="T8" fmla="*/ 108 w 175"/>
                  <a:gd name="T9" fmla="*/ 450 h 455"/>
                  <a:gd name="T10" fmla="*/ 111 w 175"/>
                  <a:gd name="T11" fmla="*/ 443 h 455"/>
                  <a:gd name="T12" fmla="*/ 116 w 175"/>
                  <a:gd name="T13" fmla="*/ 432 h 455"/>
                  <a:gd name="T14" fmla="*/ 116 w 175"/>
                  <a:gd name="T15" fmla="*/ 432 h 455"/>
                  <a:gd name="T16" fmla="*/ 124 w 175"/>
                  <a:gd name="T17" fmla="*/ 397 h 455"/>
                  <a:gd name="T18" fmla="*/ 130 w 175"/>
                  <a:gd name="T19" fmla="*/ 356 h 455"/>
                  <a:gd name="T20" fmla="*/ 143 w 175"/>
                  <a:gd name="T21" fmla="*/ 281 h 455"/>
                  <a:gd name="T22" fmla="*/ 143 w 175"/>
                  <a:gd name="T23" fmla="*/ 281 h 455"/>
                  <a:gd name="T24" fmla="*/ 146 w 175"/>
                  <a:gd name="T25" fmla="*/ 272 h 455"/>
                  <a:gd name="T26" fmla="*/ 148 w 175"/>
                  <a:gd name="T27" fmla="*/ 267 h 455"/>
                  <a:gd name="T28" fmla="*/ 154 w 175"/>
                  <a:gd name="T29" fmla="*/ 258 h 455"/>
                  <a:gd name="T30" fmla="*/ 160 w 175"/>
                  <a:gd name="T31" fmla="*/ 250 h 455"/>
                  <a:gd name="T32" fmla="*/ 162 w 175"/>
                  <a:gd name="T33" fmla="*/ 245 h 455"/>
                  <a:gd name="T34" fmla="*/ 163 w 175"/>
                  <a:gd name="T35" fmla="*/ 237 h 455"/>
                  <a:gd name="T36" fmla="*/ 163 w 175"/>
                  <a:gd name="T37" fmla="*/ 237 h 455"/>
                  <a:gd name="T38" fmla="*/ 170 w 175"/>
                  <a:gd name="T39" fmla="*/ 197 h 455"/>
                  <a:gd name="T40" fmla="*/ 173 w 175"/>
                  <a:gd name="T41" fmla="*/ 161 h 455"/>
                  <a:gd name="T42" fmla="*/ 175 w 175"/>
                  <a:gd name="T43" fmla="*/ 127 h 455"/>
                  <a:gd name="T44" fmla="*/ 175 w 175"/>
                  <a:gd name="T45" fmla="*/ 100 h 455"/>
                  <a:gd name="T46" fmla="*/ 175 w 175"/>
                  <a:gd name="T47" fmla="*/ 61 h 455"/>
                  <a:gd name="T48" fmla="*/ 173 w 175"/>
                  <a:gd name="T49" fmla="*/ 45 h 455"/>
                  <a:gd name="T50" fmla="*/ 173 w 175"/>
                  <a:gd name="T51" fmla="*/ 45 h 455"/>
                  <a:gd name="T52" fmla="*/ 173 w 175"/>
                  <a:gd name="T53" fmla="*/ 40 h 455"/>
                  <a:gd name="T54" fmla="*/ 171 w 175"/>
                  <a:gd name="T55" fmla="*/ 37 h 455"/>
                  <a:gd name="T56" fmla="*/ 168 w 175"/>
                  <a:gd name="T57" fmla="*/ 32 h 455"/>
                  <a:gd name="T58" fmla="*/ 163 w 175"/>
                  <a:gd name="T59" fmla="*/ 27 h 455"/>
                  <a:gd name="T60" fmla="*/ 152 w 175"/>
                  <a:gd name="T61" fmla="*/ 19 h 455"/>
                  <a:gd name="T62" fmla="*/ 138 w 175"/>
                  <a:gd name="T63" fmla="*/ 13 h 455"/>
                  <a:gd name="T64" fmla="*/ 121 w 175"/>
                  <a:gd name="T65" fmla="*/ 8 h 455"/>
                  <a:gd name="T66" fmla="*/ 100 w 175"/>
                  <a:gd name="T67" fmla="*/ 3 h 455"/>
                  <a:gd name="T68" fmla="*/ 79 w 175"/>
                  <a:gd name="T69" fmla="*/ 0 h 455"/>
                  <a:gd name="T70" fmla="*/ 57 w 175"/>
                  <a:gd name="T71" fmla="*/ 0 h 455"/>
                  <a:gd name="T72" fmla="*/ 57 w 175"/>
                  <a:gd name="T73" fmla="*/ 0 h 455"/>
                  <a:gd name="T74" fmla="*/ 27 w 175"/>
                  <a:gd name="T75" fmla="*/ 2 h 455"/>
                  <a:gd name="T76" fmla="*/ 0 w 175"/>
                  <a:gd name="T77" fmla="*/ 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5">
                    <a:moveTo>
                      <a:pt x="17" y="455"/>
                    </a:moveTo>
                    <a:lnTo>
                      <a:pt x="98" y="455"/>
                    </a:lnTo>
                    <a:lnTo>
                      <a:pt x="98" y="455"/>
                    </a:lnTo>
                    <a:lnTo>
                      <a:pt x="103" y="453"/>
                    </a:lnTo>
                    <a:lnTo>
                      <a:pt x="108" y="450"/>
                    </a:lnTo>
                    <a:lnTo>
                      <a:pt x="111" y="443"/>
                    </a:lnTo>
                    <a:lnTo>
                      <a:pt x="116" y="432"/>
                    </a:lnTo>
                    <a:lnTo>
                      <a:pt x="116" y="432"/>
                    </a:lnTo>
                    <a:lnTo>
                      <a:pt x="124" y="397"/>
                    </a:lnTo>
                    <a:lnTo>
                      <a:pt x="130" y="356"/>
                    </a:lnTo>
                    <a:lnTo>
                      <a:pt x="143" y="281"/>
                    </a:lnTo>
                    <a:lnTo>
                      <a:pt x="143" y="281"/>
                    </a:lnTo>
                    <a:lnTo>
                      <a:pt x="146" y="272"/>
                    </a:lnTo>
                    <a:lnTo>
                      <a:pt x="148" y="267"/>
                    </a:lnTo>
                    <a:lnTo>
                      <a:pt x="154" y="258"/>
                    </a:lnTo>
                    <a:lnTo>
                      <a:pt x="160" y="250"/>
                    </a:lnTo>
                    <a:lnTo>
                      <a:pt x="162" y="245"/>
                    </a:lnTo>
                    <a:lnTo>
                      <a:pt x="163" y="237"/>
                    </a:lnTo>
                    <a:lnTo>
                      <a:pt x="163" y="237"/>
                    </a:lnTo>
                    <a:lnTo>
                      <a:pt x="170" y="197"/>
                    </a:lnTo>
                    <a:lnTo>
                      <a:pt x="173" y="161"/>
                    </a:lnTo>
                    <a:lnTo>
                      <a:pt x="175" y="127"/>
                    </a:lnTo>
                    <a:lnTo>
                      <a:pt x="175" y="100"/>
                    </a:lnTo>
                    <a:lnTo>
                      <a:pt x="175" y="61"/>
                    </a:lnTo>
                    <a:lnTo>
                      <a:pt x="173" y="45"/>
                    </a:lnTo>
                    <a:lnTo>
                      <a:pt x="173" y="45"/>
                    </a:lnTo>
                    <a:lnTo>
                      <a:pt x="173" y="40"/>
                    </a:lnTo>
                    <a:lnTo>
                      <a:pt x="171" y="37"/>
                    </a:lnTo>
                    <a:lnTo>
                      <a:pt x="168" y="32"/>
                    </a:lnTo>
                    <a:lnTo>
                      <a:pt x="163" y="27"/>
                    </a:lnTo>
                    <a:lnTo>
                      <a:pt x="152" y="19"/>
                    </a:lnTo>
                    <a:lnTo>
                      <a:pt x="138" y="13"/>
                    </a:lnTo>
                    <a:lnTo>
                      <a:pt x="121" y="8"/>
                    </a:lnTo>
                    <a:lnTo>
                      <a:pt x="100" y="3"/>
                    </a:lnTo>
                    <a:lnTo>
                      <a:pt x="79" y="0"/>
                    </a:lnTo>
                    <a:lnTo>
                      <a:pt x="57" y="0"/>
                    </a:lnTo>
                    <a:lnTo>
                      <a:pt x="57" y="0"/>
                    </a:lnTo>
                    <a:lnTo>
                      <a:pt x="27" y="2"/>
                    </a:lnTo>
                    <a:lnTo>
                      <a:pt x="0" y="7"/>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6" name="Freeform 15">
                <a:extLst>
                  <a:ext uri="{FF2B5EF4-FFF2-40B4-BE49-F238E27FC236}">
                    <a16:creationId xmlns:a16="http://schemas.microsoft.com/office/drawing/2014/main" id="{0AA544DF-9A11-4F62-849D-33B9FC824496}"/>
                  </a:ext>
                </a:extLst>
              </p:cNvPr>
              <p:cNvSpPr>
                <a:spLocks/>
              </p:cNvSpPr>
              <p:nvPr/>
            </p:nvSpPr>
            <p:spPr bwMode="auto">
              <a:xfrm>
                <a:off x="1111250" y="2319338"/>
                <a:ext cx="211138" cy="211138"/>
              </a:xfrm>
              <a:custGeom>
                <a:avLst/>
                <a:gdLst>
                  <a:gd name="T0" fmla="*/ 267 w 267"/>
                  <a:gd name="T1" fmla="*/ 132 h 265"/>
                  <a:gd name="T2" fmla="*/ 264 w 267"/>
                  <a:gd name="T3" fmla="*/ 105 h 265"/>
                  <a:gd name="T4" fmla="*/ 256 w 267"/>
                  <a:gd name="T5" fmla="*/ 81 h 265"/>
                  <a:gd name="T6" fmla="*/ 243 w 267"/>
                  <a:gd name="T7" fmla="*/ 57 h 265"/>
                  <a:gd name="T8" fmla="*/ 227 w 267"/>
                  <a:gd name="T9" fmla="*/ 38 h 265"/>
                  <a:gd name="T10" fmla="*/ 208 w 267"/>
                  <a:gd name="T11" fmla="*/ 22 h 265"/>
                  <a:gd name="T12" fmla="*/ 186 w 267"/>
                  <a:gd name="T13" fmla="*/ 10 h 265"/>
                  <a:gd name="T14" fmla="*/ 160 w 267"/>
                  <a:gd name="T15" fmla="*/ 2 h 265"/>
                  <a:gd name="T16" fmla="*/ 133 w 267"/>
                  <a:gd name="T17" fmla="*/ 0 h 265"/>
                  <a:gd name="T18" fmla="*/ 119 w 267"/>
                  <a:gd name="T19" fmla="*/ 0 h 265"/>
                  <a:gd name="T20" fmla="*/ 94 w 267"/>
                  <a:gd name="T21" fmla="*/ 5 h 265"/>
                  <a:gd name="T22" fmla="*/ 70 w 267"/>
                  <a:gd name="T23" fmla="*/ 16 h 265"/>
                  <a:gd name="T24" fmla="*/ 49 w 267"/>
                  <a:gd name="T25" fmla="*/ 30 h 265"/>
                  <a:gd name="T26" fmla="*/ 30 w 267"/>
                  <a:gd name="T27" fmla="*/ 48 h 265"/>
                  <a:gd name="T28" fmla="*/ 16 w 267"/>
                  <a:gd name="T29" fmla="*/ 68 h 265"/>
                  <a:gd name="T30" fmla="*/ 6 w 267"/>
                  <a:gd name="T31" fmla="*/ 92 h 265"/>
                  <a:gd name="T32" fmla="*/ 1 w 267"/>
                  <a:gd name="T33" fmla="*/ 119 h 265"/>
                  <a:gd name="T34" fmla="*/ 0 w 267"/>
                  <a:gd name="T35" fmla="*/ 132 h 265"/>
                  <a:gd name="T36" fmla="*/ 3 w 267"/>
                  <a:gd name="T37" fmla="*/ 159 h 265"/>
                  <a:gd name="T38" fmla="*/ 11 w 267"/>
                  <a:gd name="T39" fmla="*/ 184 h 265"/>
                  <a:gd name="T40" fmla="*/ 24 w 267"/>
                  <a:gd name="T41" fmla="*/ 207 h 265"/>
                  <a:gd name="T42" fmla="*/ 40 w 267"/>
                  <a:gd name="T43" fmla="*/ 227 h 265"/>
                  <a:gd name="T44" fmla="*/ 59 w 267"/>
                  <a:gd name="T45" fmla="*/ 243 h 265"/>
                  <a:gd name="T46" fmla="*/ 81 w 267"/>
                  <a:gd name="T47" fmla="*/ 254 h 265"/>
                  <a:gd name="T48" fmla="*/ 106 w 267"/>
                  <a:gd name="T49" fmla="*/ 262 h 265"/>
                  <a:gd name="T50" fmla="*/ 133 w 267"/>
                  <a:gd name="T51" fmla="*/ 265 h 265"/>
                  <a:gd name="T52" fmla="*/ 148 w 267"/>
                  <a:gd name="T53" fmla="*/ 265 h 265"/>
                  <a:gd name="T54" fmla="*/ 173 w 267"/>
                  <a:gd name="T55" fmla="*/ 259 h 265"/>
                  <a:gd name="T56" fmla="*/ 197 w 267"/>
                  <a:gd name="T57" fmla="*/ 250 h 265"/>
                  <a:gd name="T58" fmla="*/ 218 w 267"/>
                  <a:gd name="T59" fmla="*/ 235 h 265"/>
                  <a:gd name="T60" fmla="*/ 237 w 267"/>
                  <a:gd name="T61" fmla="*/ 218 h 265"/>
                  <a:gd name="T62" fmla="*/ 251 w 267"/>
                  <a:gd name="T63" fmla="*/ 196 h 265"/>
                  <a:gd name="T64" fmla="*/ 260 w 267"/>
                  <a:gd name="T65" fmla="*/ 172 h 265"/>
                  <a:gd name="T66" fmla="*/ 265 w 267"/>
                  <a:gd name="T67" fmla="*/ 146 h 265"/>
                  <a:gd name="T68" fmla="*/ 267 w 267"/>
                  <a:gd name="T69"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7" h="265">
                    <a:moveTo>
                      <a:pt x="267" y="132"/>
                    </a:moveTo>
                    <a:lnTo>
                      <a:pt x="267" y="132"/>
                    </a:lnTo>
                    <a:lnTo>
                      <a:pt x="265" y="119"/>
                    </a:lnTo>
                    <a:lnTo>
                      <a:pt x="264" y="105"/>
                    </a:lnTo>
                    <a:lnTo>
                      <a:pt x="260" y="92"/>
                    </a:lnTo>
                    <a:lnTo>
                      <a:pt x="256" y="81"/>
                    </a:lnTo>
                    <a:lnTo>
                      <a:pt x="251" y="68"/>
                    </a:lnTo>
                    <a:lnTo>
                      <a:pt x="243" y="57"/>
                    </a:lnTo>
                    <a:lnTo>
                      <a:pt x="237" y="48"/>
                    </a:lnTo>
                    <a:lnTo>
                      <a:pt x="227" y="38"/>
                    </a:lnTo>
                    <a:lnTo>
                      <a:pt x="218" y="30"/>
                    </a:lnTo>
                    <a:lnTo>
                      <a:pt x="208" y="22"/>
                    </a:lnTo>
                    <a:lnTo>
                      <a:pt x="197" y="16"/>
                    </a:lnTo>
                    <a:lnTo>
                      <a:pt x="186" y="10"/>
                    </a:lnTo>
                    <a:lnTo>
                      <a:pt x="173" y="5"/>
                    </a:lnTo>
                    <a:lnTo>
                      <a:pt x="160" y="2"/>
                    </a:lnTo>
                    <a:lnTo>
                      <a:pt x="148" y="0"/>
                    </a:lnTo>
                    <a:lnTo>
                      <a:pt x="133" y="0"/>
                    </a:lnTo>
                    <a:lnTo>
                      <a:pt x="133" y="0"/>
                    </a:lnTo>
                    <a:lnTo>
                      <a:pt x="119" y="0"/>
                    </a:lnTo>
                    <a:lnTo>
                      <a:pt x="106" y="2"/>
                    </a:lnTo>
                    <a:lnTo>
                      <a:pt x="94" y="5"/>
                    </a:lnTo>
                    <a:lnTo>
                      <a:pt x="81" y="10"/>
                    </a:lnTo>
                    <a:lnTo>
                      <a:pt x="70" y="16"/>
                    </a:lnTo>
                    <a:lnTo>
                      <a:pt x="59" y="22"/>
                    </a:lnTo>
                    <a:lnTo>
                      <a:pt x="49" y="30"/>
                    </a:lnTo>
                    <a:lnTo>
                      <a:pt x="40" y="38"/>
                    </a:lnTo>
                    <a:lnTo>
                      <a:pt x="30" y="48"/>
                    </a:lnTo>
                    <a:lnTo>
                      <a:pt x="24" y="57"/>
                    </a:lnTo>
                    <a:lnTo>
                      <a:pt x="16" y="68"/>
                    </a:lnTo>
                    <a:lnTo>
                      <a:pt x="11" y="81"/>
                    </a:lnTo>
                    <a:lnTo>
                      <a:pt x="6" y="92"/>
                    </a:lnTo>
                    <a:lnTo>
                      <a:pt x="3" y="105"/>
                    </a:lnTo>
                    <a:lnTo>
                      <a:pt x="1" y="119"/>
                    </a:lnTo>
                    <a:lnTo>
                      <a:pt x="0" y="132"/>
                    </a:lnTo>
                    <a:lnTo>
                      <a:pt x="0" y="132"/>
                    </a:lnTo>
                    <a:lnTo>
                      <a:pt x="1" y="146"/>
                    </a:lnTo>
                    <a:lnTo>
                      <a:pt x="3" y="159"/>
                    </a:lnTo>
                    <a:lnTo>
                      <a:pt x="6" y="172"/>
                    </a:lnTo>
                    <a:lnTo>
                      <a:pt x="11" y="184"/>
                    </a:lnTo>
                    <a:lnTo>
                      <a:pt x="16" y="196"/>
                    </a:lnTo>
                    <a:lnTo>
                      <a:pt x="24" y="207"/>
                    </a:lnTo>
                    <a:lnTo>
                      <a:pt x="30" y="218"/>
                    </a:lnTo>
                    <a:lnTo>
                      <a:pt x="40" y="227"/>
                    </a:lnTo>
                    <a:lnTo>
                      <a:pt x="49" y="235"/>
                    </a:lnTo>
                    <a:lnTo>
                      <a:pt x="59" y="243"/>
                    </a:lnTo>
                    <a:lnTo>
                      <a:pt x="70" y="250"/>
                    </a:lnTo>
                    <a:lnTo>
                      <a:pt x="81" y="254"/>
                    </a:lnTo>
                    <a:lnTo>
                      <a:pt x="94" y="259"/>
                    </a:lnTo>
                    <a:lnTo>
                      <a:pt x="106" y="262"/>
                    </a:lnTo>
                    <a:lnTo>
                      <a:pt x="119" y="265"/>
                    </a:lnTo>
                    <a:lnTo>
                      <a:pt x="133" y="265"/>
                    </a:lnTo>
                    <a:lnTo>
                      <a:pt x="133" y="265"/>
                    </a:lnTo>
                    <a:lnTo>
                      <a:pt x="148" y="265"/>
                    </a:lnTo>
                    <a:lnTo>
                      <a:pt x="160" y="262"/>
                    </a:lnTo>
                    <a:lnTo>
                      <a:pt x="173" y="259"/>
                    </a:lnTo>
                    <a:lnTo>
                      <a:pt x="186" y="254"/>
                    </a:lnTo>
                    <a:lnTo>
                      <a:pt x="197" y="250"/>
                    </a:lnTo>
                    <a:lnTo>
                      <a:pt x="208" y="243"/>
                    </a:lnTo>
                    <a:lnTo>
                      <a:pt x="218" y="235"/>
                    </a:lnTo>
                    <a:lnTo>
                      <a:pt x="227" y="227"/>
                    </a:lnTo>
                    <a:lnTo>
                      <a:pt x="237" y="218"/>
                    </a:lnTo>
                    <a:lnTo>
                      <a:pt x="243" y="207"/>
                    </a:lnTo>
                    <a:lnTo>
                      <a:pt x="251" y="196"/>
                    </a:lnTo>
                    <a:lnTo>
                      <a:pt x="256" y="184"/>
                    </a:lnTo>
                    <a:lnTo>
                      <a:pt x="260" y="172"/>
                    </a:lnTo>
                    <a:lnTo>
                      <a:pt x="264" y="159"/>
                    </a:lnTo>
                    <a:lnTo>
                      <a:pt x="265" y="146"/>
                    </a:lnTo>
                    <a:lnTo>
                      <a:pt x="267" y="132"/>
                    </a:lnTo>
                    <a:lnTo>
                      <a:pt x="267" y="132"/>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97" name="Freeform 16">
                <a:extLst>
                  <a:ext uri="{FF2B5EF4-FFF2-40B4-BE49-F238E27FC236}">
                    <a16:creationId xmlns:a16="http://schemas.microsoft.com/office/drawing/2014/main" id="{F5313B97-7B35-4234-8BEE-F2898920C9E5}"/>
                  </a:ext>
                </a:extLst>
              </p:cNvPr>
              <p:cNvSpPr>
                <a:spLocks/>
              </p:cNvSpPr>
              <p:nvPr/>
            </p:nvSpPr>
            <p:spPr bwMode="auto">
              <a:xfrm>
                <a:off x="1081088" y="2603500"/>
                <a:ext cx="271463" cy="523875"/>
              </a:xfrm>
              <a:custGeom>
                <a:avLst/>
                <a:gdLst>
                  <a:gd name="T0" fmla="*/ 230 w 343"/>
                  <a:gd name="T1" fmla="*/ 661 h 661"/>
                  <a:gd name="T2" fmla="*/ 243 w 343"/>
                  <a:gd name="T3" fmla="*/ 657 h 661"/>
                  <a:gd name="T4" fmla="*/ 251 w 343"/>
                  <a:gd name="T5" fmla="*/ 645 h 661"/>
                  <a:gd name="T6" fmla="*/ 256 w 343"/>
                  <a:gd name="T7" fmla="*/ 629 h 661"/>
                  <a:gd name="T8" fmla="*/ 267 w 343"/>
                  <a:gd name="T9" fmla="*/ 578 h 661"/>
                  <a:gd name="T10" fmla="*/ 287 w 343"/>
                  <a:gd name="T11" fmla="*/ 459 h 661"/>
                  <a:gd name="T12" fmla="*/ 297 w 343"/>
                  <a:gd name="T13" fmla="*/ 408 h 661"/>
                  <a:gd name="T14" fmla="*/ 303 w 343"/>
                  <a:gd name="T15" fmla="*/ 387 h 661"/>
                  <a:gd name="T16" fmla="*/ 313 w 343"/>
                  <a:gd name="T17" fmla="*/ 375 h 661"/>
                  <a:gd name="T18" fmla="*/ 321 w 343"/>
                  <a:gd name="T19" fmla="*/ 363 h 661"/>
                  <a:gd name="T20" fmla="*/ 327 w 343"/>
                  <a:gd name="T21" fmla="*/ 343 h 661"/>
                  <a:gd name="T22" fmla="*/ 333 w 343"/>
                  <a:gd name="T23" fmla="*/ 286 h 661"/>
                  <a:gd name="T24" fmla="*/ 341 w 343"/>
                  <a:gd name="T25" fmla="*/ 185 h 661"/>
                  <a:gd name="T26" fmla="*/ 341 w 343"/>
                  <a:gd name="T27" fmla="*/ 87 h 661"/>
                  <a:gd name="T28" fmla="*/ 340 w 343"/>
                  <a:gd name="T29" fmla="*/ 66 h 661"/>
                  <a:gd name="T30" fmla="*/ 337 w 343"/>
                  <a:gd name="T31" fmla="*/ 52 h 661"/>
                  <a:gd name="T32" fmla="*/ 325 w 343"/>
                  <a:gd name="T33" fmla="*/ 39 h 661"/>
                  <a:gd name="T34" fmla="*/ 310 w 343"/>
                  <a:gd name="T35" fmla="*/ 28 h 661"/>
                  <a:gd name="T36" fmla="*/ 262 w 343"/>
                  <a:gd name="T37" fmla="*/ 11 h 661"/>
                  <a:gd name="T38" fmla="*/ 203 w 343"/>
                  <a:gd name="T39" fmla="*/ 1 h 661"/>
                  <a:gd name="T40" fmla="*/ 171 w 343"/>
                  <a:gd name="T41" fmla="*/ 0 h 661"/>
                  <a:gd name="T42" fmla="*/ 109 w 343"/>
                  <a:gd name="T43" fmla="*/ 4 h 661"/>
                  <a:gd name="T44" fmla="*/ 55 w 343"/>
                  <a:gd name="T45" fmla="*/ 19 h 661"/>
                  <a:gd name="T46" fmla="*/ 24 w 343"/>
                  <a:gd name="T47" fmla="*/ 35 h 661"/>
                  <a:gd name="T48" fmla="*/ 11 w 343"/>
                  <a:gd name="T49" fmla="*/ 46 h 661"/>
                  <a:gd name="T50" fmla="*/ 3 w 343"/>
                  <a:gd name="T51" fmla="*/ 58 h 661"/>
                  <a:gd name="T52" fmla="*/ 3 w 343"/>
                  <a:gd name="T53" fmla="*/ 66 h 661"/>
                  <a:gd name="T54" fmla="*/ 0 w 343"/>
                  <a:gd name="T55" fmla="*/ 146 h 661"/>
                  <a:gd name="T56" fmla="*/ 5 w 343"/>
                  <a:gd name="T57" fmla="*/ 233 h 661"/>
                  <a:gd name="T58" fmla="*/ 17 w 343"/>
                  <a:gd name="T59" fmla="*/ 343 h 661"/>
                  <a:gd name="T60" fmla="*/ 19 w 343"/>
                  <a:gd name="T61" fmla="*/ 354 h 661"/>
                  <a:gd name="T62" fmla="*/ 27 w 343"/>
                  <a:gd name="T63" fmla="*/ 370 h 661"/>
                  <a:gd name="T64" fmla="*/ 35 w 343"/>
                  <a:gd name="T65" fmla="*/ 381 h 661"/>
                  <a:gd name="T66" fmla="*/ 43 w 343"/>
                  <a:gd name="T67" fmla="*/ 397 h 661"/>
                  <a:gd name="T68" fmla="*/ 46 w 343"/>
                  <a:gd name="T69" fmla="*/ 408 h 661"/>
                  <a:gd name="T70" fmla="*/ 65 w 343"/>
                  <a:gd name="T71" fmla="*/ 519 h 661"/>
                  <a:gd name="T72" fmla="*/ 81 w 343"/>
                  <a:gd name="T73" fmla="*/ 605 h 661"/>
                  <a:gd name="T74" fmla="*/ 87 w 343"/>
                  <a:gd name="T75" fmla="*/ 629 h 661"/>
                  <a:gd name="T76" fmla="*/ 98 w 343"/>
                  <a:gd name="T77" fmla="*/ 654 h 661"/>
                  <a:gd name="T78" fmla="*/ 105 w 343"/>
                  <a:gd name="T79" fmla="*/ 659 h 661"/>
                  <a:gd name="T80" fmla="*/ 230 w 343"/>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3" h="661">
                    <a:moveTo>
                      <a:pt x="230" y="661"/>
                    </a:moveTo>
                    <a:lnTo>
                      <a:pt x="230" y="661"/>
                    </a:lnTo>
                    <a:lnTo>
                      <a:pt x="240" y="659"/>
                    </a:lnTo>
                    <a:lnTo>
                      <a:pt x="243" y="657"/>
                    </a:lnTo>
                    <a:lnTo>
                      <a:pt x="244" y="654"/>
                    </a:lnTo>
                    <a:lnTo>
                      <a:pt x="251" y="645"/>
                    </a:lnTo>
                    <a:lnTo>
                      <a:pt x="256" y="629"/>
                    </a:lnTo>
                    <a:lnTo>
                      <a:pt x="256" y="629"/>
                    </a:lnTo>
                    <a:lnTo>
                      <a:pt x="262" y="605"/>
                    </a:lnTo>
                    <a:lnTo>
                      <a:pt x="267" y="578"/>
                    </a:lnTo>
                    <a:lnTo>
                      <a:pt x="278" y="519"/>
                    </a:lnTo>
                    <a:lnTo>
                      <a:pt x="287" y="459"/>
                    </a:lnTo>
                    <a:lnTo>
                      <a:pt x="297" y="408"/>
                    </a:lnTo>
                    <a:lnTo>
                      <a:pt x="297" y="408"/>
                    </a:lnTo>
                    <a:lnTo>
                      <a:pt x="300" y="397"/>
                    </a:lnTo>
                    <a:lnTo>
                      <a:pt x="303" y="387"/>
                    </a:lnTo>
                    <a:lnTo>
                      <a:pt x="308" y="381"/>
                    </a:lnTo>
                    <a:lnTo>
                      <a:pt x="313" y="375"/>
                    </a:lnTo>
                    <a:lnTo>
                      <a:pt x="316" y="370"/>
                    </a:lnTo>
                    <a:lnTo>
                      <a:pt x="321" y="363"/>
                    </a:lnTo>
                    <a:lnTo>
                      <a:pt x="324" y="354"/>
                    </a:lnTo>
                    <a:lnTo>
                      <a:pt x="327" y="343"/>
                    </a:lnTo>
                    <a:lnTo>
                      <a:pt x="327" y="343"/>
                    </a:lnTo>
                    <a:lnTo>
                      <a:pt x="333" y="286"/>
                    </a:lnTo>
                    <a:lnTo>
                      <a:pt x="340" y="233"/>
                    </a:lnTo>
                    <a:lnTo>
                      <a:pt x="341" y="185"/>
                    </a:lnTo>
                    <a:lnTo>
                      <a:pt x="343" y="146"/>
                    </a:lnTo>
                    <a:lnTo>
                      <a:pt x="341" y="87"/>
                    </a:lnTo>
                    <a:lnTo>
                      <a:pt x="340" y="66"/>
                    </a:lnTo>
                    <a:lnTo>
                      <a:pt x="340" y="66"/>
                    </a:lnTo>
                    <a:lnTo>
                      <a:pt x="340" y="58"/>
                    </a:lnTo>
                    <a:lnTo>
                      <a:pt x="337" y="52"/>
                    </a:lnTo>
                    <a:lnTo>
                      <a:pt x="332" y="46"/>
                    </a:lnTo>
                    <a:lnTo>
                      <a:pt x="325" y="39"/>
                    </a:lnTo>
                    <a:lnTo>
                      <a:pt x="319" y="35"/>
                    </a:lnTo>
                    <a:lnTo>
                      <a:pt x="310" y="28"/>
                    </a:lnTo>
                    <a:lnTo>
                      <a:pt x="289" y="19"/>
                    </a:lnTo>
                    <a:lnTo>
                      <a:pt x="262" y="11"/>
                    </a:lnTo>
                    <a:lnTo>
                      <a:pt x="233" y="4"/>
                    </a:lnTo>
                    <a:lnTo>
                      <a:pt x="203" y="1"/>
                    </a:lnTo>
                    <a:lnTo>
                      <a:pt x="171" y="0"/>
                    </a:lnTo>
                    <a:lnTo>
                      <a:pt x="171" y="0"/>
                    </a:lnTo>
                    <a:lnTo>
                      <a:pt x="140" y="1"/>
                    </a:lnTo>
                    <a:lnTo>
                      <a:pt x="109" y="4"/>
                    </a:lnTo>
                    <a:lnTo>
                      <a:pt x="81" y="11"/>
                    </a:lnTo>
                    <a:lnTo>
                      <a:pt x="55" y="19"/>
                    </a:lnTo>
                    <a:lnTo>
                      <a:pt x="33" y="28"/>
                    </a:lnTo>
                    <a:lnTo>
                      <a:pt x="24" y="35"/>
                    </a:lnTo>
                    <a:lnTo>
                      <a:pt x="17" y="39"/>
                    </a:lnTo>
                    <a:lnTo>
                      <a:pt x="11" y="46"/>
                    </a:lnTo>
                    <a:lnTo>
                      <a:pt x="6" y="52"/>
                    </a:lnTo>
                    <a:lnTo>
                      <a:pt x="3" y="58"/>
                    </a:lnTo>
                    <a:lnTo>
                      <a:pt x="3" y="66"/>
                    </a:lnTo>
                    <a:lnTo>
                      <a:pt x="3" y="66"/>
                    </a:lnTo>
                    <a:lnTo>
                      <a:pt x="1" y="87"/>
                    </a:lnTo>
                    <a:lnTo>
                      <a:pt x="0" y="146"/>
                    </a:lnTo>
                    <a:lnTo>
                      <a:pt x="1" y="185"/>
                    </a:lnTo>
                    <a:lnTo>
                      <a:pt x="5" y="233"/>
                    </a:lnTo>
                    <a:lnTo>
                      <a:pt x="9" y="286"/>
                    </a:lnTo>
                    <a:lnTo>
                      <a:pt x="17" y="343"/>
                    </a:lnTo>
                    <a:lnTo>
                      <a:pt x="17" y="343"/>
                    </a:lnTo>
                    <a:lnTo>
                      <a:pt x="19" y="354"/>
                    </a:lnTo>
                    <a:lnTo>
                      <a:pt x="22" y="363"/>
                    </a:lnTo>
                    <a:lnTo>
                      <a:pt x="27" y="370"/>
                    </a:lnTo>
                    <a:lnTo>
                      <a:pt x="32" y="375"/>
                    </a:lnTo>
                    <a:lnTo>
                      <a:pt x="35" y="381"/>
                    </a:lnTo>
                    <a:lnTo>
                      <a:pt x="39" y="387"/>
                    </a:lnTo>
                    <a:lnTo>
                      <a:pt x="43" y="397"/>
                    </a:lnTo>
                    <a:lnTo>
                      <a:pt x="46" y="408"/>
                    </a:lnTo>
                    <a:lnTo>
                      <a:pt x="46" y="408"/>
                    </a:lnTo>
                    <a:lnTo>
                      <a:pt x="55" y="459"/>
                    </a:lnTo>
                    <a:lnTo>
                      <a:pt x="65" y="519"/>
                    </a:lnTo>
                    <a:lnTo>
                      <a:pt x="76" y="578"/>
                    </a:lnTo>
                    <a:lnTo>
                      <a:pt x="81" y="605"/>
                    </a:lnTo>
                    <a:lnTo>
                      <a:pt x="87" y="629"/>
                    </a:lnTo>
                    <a:lnTo>
                      <a:pt x="87" y="629"/>
                    </a:lnTo>
                    <a:lnTo>
                      <a:pt x="92" y="645"/>
                    </a:lnTo>
                    <a:lnTo>
                      <a:pt x="98" y="654"/>
                    </a:lnTo>
                    <a:lnTo>
                      <a:pt x="100" y="657"/>
                    </a:lnTo>
                    <a:lnTo>
                      <a:pt x="105" y="659"/>
                    </a:lnTo>
                    <a:lnTo>
                      <a:pt x="113" y="661"/>
                    </a:lnTo>
                    <a:lnTo>
                      <a:pt x="230"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99" name="Grupa 98">
              <a:extLst>
                <a:ext uri="{FF2B5EF4-FFF2-40B4-BE49-F238E27FC236}">
                  <a16:creationId xmlns:a16="http://schemas.microsoft.com/office/drawing/2014/main" id="{25265DF5-1754-4A43-8449-BFA6D0BEBF21}"/>
                </a:ext>
              </a:extLst>
            </p:cNvPr>
            <p:cNvGrpSpPr/>
            <p:nvPr/>
          </p:nvGrpSpPr>
          <p:grpSpPr>
            <a:xfrm>
              <a:off x="5376442" y="2826841"/>
              <a:ext cx="685800" cy="808039"/>
              <a:chOff x="3159125" y="2581275"/>
              <a:chExt cx="685801" cy="808038"/>
            </a:xfrm>
          </p:grpSpPr>
          <p:sp>
            <p:nvSpPr>
              <p:cNvPr id="101" name="Freeform 17">
                <a:extLst>
                  <a:ext uri="{FF2B5EF4-FFF2-40B4-BE49-F238E27FC236}">
                    <a16:creationId xmlns:a16="http://schemas.microsoft.com/office/drawing/2014/main" id="{8E67D0C0-4FCD-415C-BB3D-D8238D166BEF}"/>
                  </a:ext>
                </a:extLst>
              </p:cNvPr>
              <p:cNvSpPr>
                <a:spLocks/>
              </p:cNvSpPr>
              <p:nvPr/>
            </p:nvSpPr>
            <p:spPr bwMode="auto">
              <a:xfrm>
                <a:off x="3181350" y="2701925"/>
                <a:ext cx="144463" cy="144463"/>
              </a:xfrm>
              <a:custGeom>
                <a:avLst/>
                <a:gdLst>
                  <a:gd name="T0" fmla="*/ 91 w 183"/>
                  <a:gd name="T1" fmla="*/ 0 h 183"/>
                  <a:gd name="T2" fmla="*/ 91 w 183"/>
                  <a:gd name="T3" fmla="*/ 0 h 183"/>
                  <a:gd name="T4" fmla="*/ 74 w 183"/>
                  <a:gd name="T5" fmla="*/ 2 h 183"/>
                  <a:gd name="T6" fmla="*/ 56 w 183"/>
                  <a:gd name="T7" fmla="*/ 7 h 183"/>
                  <a:gd name="T8" fmla="*/ 40 w 183"/>
                  <a:gd name="T9" fmla="*/ 15 h 183"/>
                  <a:gd name="T10" fmla="*/ 26 w 183"/>
                  <a:gd name="T11" fmla="*/ 26 h 183"/>
                  <a:gd name="T12" fmla="*/ 15 w 183"/>
                  <a:gd name="T13" fmla="*/ 40 h 183"/>
                  <a:gd name="T14" fmla="*/ 7 w 183"/>
                  <a:gd name="T15" fmla="*/ 56 h 183"/>
                  <a:gd name="T16" fmla="*/ 2 w 183"/>
                  <a:gd name="T17" fmla="*/ 74 h 183"/>
                  <a:gd name="T18" fmla="*/ 0 w 183"/>
                  <a:gd name="T19" fmla="*/ 91 h 183"/>
                  <a:gd name="T20" fmla="*/ 0 w 183"/>
                  <a:gd name="T21" fmla="*/ 91 h 183"/>
                  <a:gd name="T22" fmla="*/ 2 w 183"/>
                  <a:gd name="T23" fmla="*/ 110 h 183"/>
                  <a:gd name="T24" fmla="*/ 7 w 183"/>
                  <a:gd name="T25" fmla="*/ 128 h 183"/>
                  <a:gd name="T26" fmla="*/ 15 w 183"/>
                  <a:gd name="T27" fmla="*/ 142 h 183"/>
                  <a:gd name="T28" fmla="*/ 26 w 183"/>
                  <a:gd name="T29" fmla="*/ 156 h 183"/>
                  <a:gd name="T30" fmla="*/ 40 w 183"/>
                  <a:gd name="T31" fmla="*/ 167 h 183"/>
                  <a:gd name="T32" fmla="*/ 56 w 183"/>
                  <a:gd name="T33" fmla="*/ 175 h 183"/>
                  <a:gd name="T34" fmla="*/ 74 w 183"/>
                  <a:gd name="T35" fmla="*/ 182 h 183"/>
                  <a:gd name="T36" fmla="*/ 91 w 183"/>
                  <a:gd name="T37" fmla="*/ 183 h 183"/>
                  <a:gd name="T38" fmla="*/ 91 w 183"/>
                  <a:gd name="T39" fmla="*/ 183 h 183"/>
                  <a:gd name="T40" fmla="*/ 110 w 183"/>
                  <a:gd name="T41" fmla="*/ 182 h 183"/>
                  <a:gd name="T42" fmla="*/ 128 w 183"/>
                  <a:gd name="T43" fmla="*/ 175 h 183"/>
                  <a:gd name="T44" fmla="*/ 142 w 183"/>
                  <a:gd name="T45" fmla="*/ 167 h 183"/>
                  <a:gd name="T46" fmla="*/ 156 w 183"/>
                  <a:gd name="T47" fmla="*/ 156 h 183"/>
                  <a:gd name="T48" fmla="*/ 167 w 183"/>
                  <a:gd name="T49" fmla="*/ 142 h 183"/>
                  <a:gd name="T50" fmla="*/ 175 w 183"/>
                  <a:gd name="T51" fmla="*/ 128 h 183"/>
                  <a:gd name="T52" fmla="*/ 182 w 183"/>
                  <a:gd name="T53" fmla="*/ 110 h 183"/>
                  <a:gd name="T54" fmla="*/ 183 w 183"/>
                  <a:gd name="T55" fmla="*/ 91 h 183"/>
                  <a:gd name="T56" fmla="*/ 183 w 183"/>
                  <a:gd name="T57" fmla="*/ 91 h 183"/>
                  <a:gd name="T58" fmla="*/ 182 w 183"/>
                  <a:gd name="T59" fmla="*/ 74 h 183"/>
                  <a:gd name="T60" fmla="*/ 175 w 183"/>
                  <a:gd name="T61" fmla="*/ 56 h 183"/>
                  <a:gd name="T62" fmla="*/ 167 w 183"/>
                  <a:gd name="T63" fmla="*/ 40 h 183"/>
                  <a:gd name="T64" fmla="*/ 156 w 183"/>
                  <a:gd name="T65" fmla="*/ 26 h 183"/>
                  <a:gd name="T66" fmla="*/ 142 w 183"/>
                  <a:gd name="T67" fmla="*/ 15 h 183"/>
                  <a:gd name="T68" fmla="*/ 128 w 183"/>
                  <a:gd name="T69" fmla="*/ 7 h 183"/>
                  <a:gd name="T70" fmla="*/ 110 w 183"/>
                  <a:gd name="T71" fmla="*/ 2 h 183"/>
                  <a:gd name="T72" fmla="*/ 91 w 183"/>
                  <a:gd name="T73" fmla="*/ 0 h 183"/>
                  <a:gd name="T74" fmla="*/ 91 w 183"/>
                  <a:gd name="T7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3" h="183">
                    <a:moveTo>
                      <a:pt x="91" y="0"/>
                    </a:moveTo>
                    <a:lnTo>
                      <a:pt x="91" y="0"/>
                    </a:lnTo>
                    <a:lnTo>
                      <a:pt x="74" y="2"/>
                    </a:lnTo>
                    <a:lnTo>
                      <a:pt x="56" y="7"/>
                    </a:lnTo>
                    <a:lnTo>
                      <a:pt x="40" y="15"/>
                    </a:lnTo>
                    <a:lnTo>
                      <a:pt x="26" y="26"/>
                    </a:lnTo>
                    <a:lnTo>
                      <a:pt x="15" y="40"/>
                    </a:lnTo>
                    <a:lnTo>
                      <a:pt x="7" y="56"/>
                    </a:lnTo>
                    <a:lnTo>
                      <a:pt x="2" y="74"/>
                    </a:lnTo>
                    <a:lnTo>
                      <a:pt x="0" y="91"/>
                    </a:lnTo>
                    <a:lnTo>
                      <a:pt x="0" y="91"/>
                    </a:lnTo>
                    <a:lnTo>
                      <a:pt x="2" y="110"/>
                    </a:lnTo>
                    <a:lnTo>
                      <a:pt x="7" y="128"/>
                    </a:lnTo>
                    <a:lnTo>
                      <a:pt x="15" y="142"/>
                    </a:lnTo>
                    <a:lnTo>
                      <a:pt x="26" y="156"/>
                    </a:lnTo>
                    <a:lnTo>
                      <a:pt x="40" y="167"/>
                    </a:lnTo>
                    <a:lnTo>
                      <a:pt x="56" y="175"/>
                    </a:lnTo>
                    <a:lnTo>
                      <a:pt x="74" y="182"/>
                    </a:lnTo>
                    <a:lnTo>
                      <a:pt x="91" y="183"/>
                    </a:lnTo>
                    <a:lnTo>
                      <a:pt x="91" y="183"/>
                    </a:lnTo>
                    <a:lnTo>
                      <a:pt x="110" y="182"/>
                    </a:lnTo>
                    <a:lnTo>
                      <a:pt x="128" y="175"/>
                    </a:lnTo>
                    <a:lnTo>
                      <a:pt x="142" y="167"/>
                    </a:lnTo>
                    <a:lnTo>
                      <a:pt x="156" y="156"/>
                    </a:lnTo>
                    <a:lnTo>
                      <a:pt x="167" y="142"/>
                    </a:lnTo>
                    <a:lnTo>
                      <a:pt x="175" y="128"/>
                    </a:lnTo>
                    <a:lnTo>
                      <a:pt x="182" y="110"/>
                    </a:lnTo>
                    <a:lnTo>
                      <a:pt x="183" y="91"/>
                    </a:lnTo>
                    <a:lnTo>
                      <a:pt x="183" y="91"/>
                    </a:lnTo>
                    <a:lnTo>
                      <a:pt x="182" y="74"/>
                    </a:lnTo>
                    <a:lnTo>
                      <a:pt x="175" y="56"/>
                    </a:lnTo>
                    <a:lnTo>
                      <a:pt x="167" y="40"/>
                    </a:lnTo>
                    <a:lnTo>
                      <a:pt x="156" y="26"/>
                    </a:lnTo>
                    <a:lnTo>
                      <a:pt x="142" y="15"/>
                    </a:lnTo>
                    <a:lnTo>
                      <a:pt x="128" y="7"/>
                    </a:lnTo>
                    <a:lnTo>
                      <a:pt x="110" y="2"/>
                    </a:lnTo>
                    <a:lnTo>
                      <a:pt x="91" y="0"/>
                    </a:lnTo>
                    <a:lnTo>
                      <a:pt x="91" y="0"/>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2" name="Freeform 18">
                <a:extLst>
                  <a:ext uri="{FF2B5EF4-FFF2-40B4-BE49-F238E27FC236}">
                    <a16:creationId xmlns:a16="http://schemas.microsoft.com/office/drawing/2014/main" id="{B271737F-1179-47DA-A3BB-ACFE49B21007}"/>
                  </a:ext>
                </a:extLst>
              </p:cNvPr>
              <p:cNvSpPr>
                <a:spLocks/>
              </p:cNvSpPr>
              <p:nvPr/>
            </p:nvSpPr>
            <p:spPr bwMode="auto">
              <a:xfrm>
                <a:off x="3159125" y="2909888"/>
                <a:ext cx="139700" cy="360363"/>
              </a:xfrm>
              <a:custGeom>
                <a:avLst/>
                <a:gdLst>
                  <a:gd name="T0" fmla="*/ 175 w 175"/>
                  <a:gd name="T1" fmla="*/ 6 h 454"/>
                  <a:gd name="T2" fmla="*/ 175 w 175"/>
                  <a:gd name="T3" fmla="*/ 6 h 454"/>
                  <a:gd name="T4" fmla="*/ 148 w 175"/>
                  <a:gd name="T5" fmla="*/ 1 h 454"/>
                  <a:gd name="T6" fmla="*/ 118 w 175"/>
                  <a:gd name="T7" fmla="*/ 0 h 454"/>
                  <a:gd name="T8" fmla="*/ 118 w 175"/>
                  <a:gd name="T9" fmla="*/ 0 h 454"/>
                  <a:gd name="T10" fmla="*/ 96 w 175"/>
                  <a:gd name="T11" fmla="*/ 0 h 454"/>
                  <a:gd name="T12" fmla="*/ 75 w 175"/>
                  <a:gd name="T13" fmla="*/ 3 h 454"/>
                  <a:gd name="T14" fmla="*/ 56 w 175"/>
                  <a:gd name="T15" fmla="*/ 8 h 454"/>
                  <a:gd name="T16" fmla="*/ 39 w 175"/>
                  <a:gd name="T17" fmla="*/ 12 h 454"/>
                  <a:gd name="T18" fmla="*/ 23 w 175"/>
                  <a:gd name="T19" fmla="*/ 19 h 454"/>
                  <a:gd name="T20" fmla="*/ 12 w 175"/>
                  <a:gd name="T21" fmla="*/ 27 h 454"/>
                  <a:gd name="T22" fmla="*/ 7 w 175"/>
                  <a:gd name="T23" fmla="*/ 31 h 454"/>
                  <a:gd name="T24" fmla="*/ 5 w 175"/>
                  <a:gd name="T25" fmla="*/ 36 h 454"/>
                  <a:gd name="T26" fmla="*/ 2 w 175"/>
                  <a:gd name="T27" fmla="*/ 41 h 454"/>
                  <a:gd name="T28" fmla="*/ 2 w 175"/>
                  <a:gd name="T29" fmla="*/ 46 h 454"/>
                  <a:gd name="T30" fmla="*/ 2 w 175"/>
                  <a:gd name="T31" fmla="*/ 46 h 454"/>
                  <a:gd name="T32" fmla="*/ 0 w 175"/>
                  <a:gd name="T33" fmla="*/ 60 h 454"/>
                  <a:gd name="T34" fmla="*/ 0 w 175"/>
                  <a:gd name="T35" fmla="*/ 100 h 454"/>
                  <a:gd name="T36" fmla="*/ 0 w 175"/>
                  <a:gd name="T37" fmla="*/ 128 h 454"/>
                  <a:gd name="T38" fmla="*/ 4 w 175"/>
                  <a:gd name="T39" fmla="*/ 160 h 454"/>
                  <a:gd name="T40" fmla="*/ 7 w 175"/>
                  <a:gd name="T41" fmla="*/ 197 h 454"/>
                  <a:gd name="T42" fmla="*/ 12 w 175"/>
                  <a:gd name="T43" fmla="*/ 236 h 454"/>
                  <a:gd name="T44" fmla="*/ 12 w 175"/>
                  <a:gd name="T45" fmla="*/ 236 h 454"/>
                  <a:gd name="T46" fmla="*/ 13 w 175"/>
                  <a:gd name="T47" fmla="*/ 244 h 454"/>
                  <a:gd name="T48" fmla="*/ 16 w 175"/>
                  <a:gd name="T49" fmla="*/ 249 h 454"/>
                  <a:gd name="T50" fmla="*/ 21 w 175"/>
                  <a:gd name="T51" fmla="*/ 257 h 454"/>
                  <a:gd name="T52" fmla="*/ 27 w 175"/>
                  <a:gd name="T53" fmla="*/ 267 h 454"/>
                  <a:gd name="T54" fmla="*/ 31 w 175"/>
                  <a:gd name="T55" fmla="*/ 273 h 454"/>
                  <a:gd name="T56" fmla="*/ 32 w 175"/>
                  <a:gd name="T57" fmla="*/ 281 h 454"/>
                  <a:gd name="T58" fmla="*/ 32 w 175"/>
                  <a:gd name="T59" fmla="*/ 281 h 454"/>
                  <a:gd name="T60" fmla="*/ 45 w 175"/>
                  <a:gd name="T61" fmla="*/ 357 h 454"/>
                  <a:gd name="T62" fmla="*/ 53 w 175"/>
                  <a:gd name="T63" fmla="*/ 398 h 454"/>
                  <a:gd name="T64" fmla="*/ 61 w 175"/>
                  <a:gd name="T65" fmla="*/ 432 h 454"/>
                  <a:gd name="T66" fmla="*/ 61 w 175"/>
                  <a:gd name="T67" fmla="*/ 432 h 454"/>
                  <a:gd name="T68" fmla="*/ 64 w 175"/>
                  <a:gd name="T69" fmla="*/ 443 h 454"/>
                  <a:gd name="T70" fmla="*/ 67 w 175"/>
                  <a:gd name="T71" fmla="*/ 449 h 454"/>
                  <a:gd name="T72" fmla="*/ 72 w 175"/>
                  <a:gd name="T73" fmla="*/ 452 h 454"/>
                  <a:gd name="T74" fmla="*/ 78 w 175"/>
                  <a:gd name="T75" fmla="*/ 454 h 454"/>
                  <a:gd name="T76" fmla="*/ 159 w 175"/>
                  <a:gd name="T77"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4">
                    <a:moveTo>
                      <a:pt x="175" y="6"/>
                    </a:moveTo>
                    <a:lnTo>
                      <a:pt x="175" y="6"/>
                    </a:lnTo>
                    <a:lnTo>
                      <a:pt x="148" y="1"/>
                    </a:lnTo>
                    <a:lnTo>
                      <a:pt x="118" y="0"/>
                    </a:lnTo>
                    <a:lnTo>
                      <a:pt x="118" y="0"/>
                    </a:lnTo>
                    <a:lnTo>
                      <a:pt x="96" y="0"/>
                    </a:lnTo>
                    <a:lnTo>
                      <a:pt x="75" y="3"/>
                    </a:lnTo>
                    <a:lnTo>
                      <a:pt x="56" y="8"/>
                    </a:lnTo>
                    <a:lnTo>
                      <a:pt x="39" y="12"/>
                    </a:lnTo>
                    <a:lnTo>
                      <a:pt x="23" y="19"/>
                    </a:lnTo>
                    <a:lnTo>
                      <a:pt x="12" y="27"/>
                    </a:lnTo>
                    <a:lnTo>
                      <a:pt x="7" y="31"/>
                    </a:lnTo>
                    <a:lnTo>
                      <a:pt x="5" y="36"/>
                    </a:lnTo>
                    <a:lnTo>
                      <a:pt x="2" y="41"/>
                    </a:lnTo>
                    <a:lnTo>
                      <a:pt x="2" y="46"/>
                    </a:lnTo>
                    <a:lnTo>
                      <a:pt x="2" y="46"/>
                    </a:lnTo>
                    <a:lnTo>
                      <a:pt x="0" y="60"/>
                    </a:lnTo>
                    <a:lnTo>
                      <a:pt x="0" y="100"/>
                    </a:lnTo>
                    <a:lnTo>
                      <a:pt x="0" y="128"/>
                    </a:lnTo>
                    <a:lnTo>
                      <a:pt x="4" y="160"/>
                    </a:lnTo>
                    <a:lnTo>
                      <a:pt x="7" y="197"/>
                    </a:lnTo>
                    <a:lnTo>
                      <a:pt x="12" y="236"/>
                    </a:lnTo>
                    <a:lnTo>
                      <a:pt x="12" y="236"/>
                    </a:lnTo>
                    <a:lnTo>
                      <a:pt x="13" y="244"/>
                    </a:lnTo>
                    <a:lnTo>
                      <a:pt x="16" y="249"/>
                    </a:lnTo>
                    <a:lnTo>
                      <a:pt x="21" y="257"/>
                    </a:lnTo>
                    <a:lnTo>
                      <a:pt x="27" y="267"/>
                    </a:lnTo>
                    <a:lnTo>
                      <a:pt x="31" y="273"/>
                    </a:lnTo>
                    <a:lnTo>
                      <a:pt x="32" y="281"/>
                    </a:lnTo>
                    <a:lnTo>
                      <a:pt x="32" y="281"/>
                    </a:lnTo>
                    <a:lnTo>
                      <a:pt x="45" y="357"/>
                    </a:lnTo>
                    <a:lnTo>
                      <a:pt x="53" y="398"/>
                    </a:lnTo>
                    <a:lnTo>
                      <a:pt x="61" y="432"/>
                    </a:lnTo>
                    <a:lnTo>
                      <a:pt x="61" y="432"/>
                    </a:lnTo>
                    <a:lnTo>
                      <a:pt x="64" y="443"/>
                    </a:lnTo>
                    <a:lnTo>
                      <a:pt x="67" y="449"/>
                    </a:lnTo>
                    <a:lnTo>
                      <a:pt x="72" y="452"/>
                    </a:lnTo>
                    <a:lnTo>
                      <a:pt x="78" y="454"/>
                    </a:lnTo>
                    <a:lnTo>
                      <a:pt x="159" y="454"/>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3" name="Freeform 19">
                <a:extLst>
                  <a:ext uri="{FF2B5EF4-FFF2-40B4-BE49-F238E27FC236}">
                    <a16:creationId xmlns:a16="http://schemas.microsoft.com/office/drawing/2014/main" id="{C33C7ABC-C43B-46E3-B4E1-5E8221CFAC4E}"/>
                  </a:ext>
                </a:extLst>
              </p:cNvPr>
              <p:cNvSpPr>
                <a:spLocks/>
              </p:cNvSpPr>
              <p:nvPr/>
            </p:nvSpPr>
            <p:spPr bwMode="auto">
              <a:xfrm>
                <a:off x="3679825" y="2701925"/>
                <a:ext cx="146050" cy="144463"/>
              </a:xfrm>
              <a:custGeom>
                <a:avLst/>
                <a:gdLst>
                  <a:gd name="T0" fmla="*/ 90 w 182"/>
                  <a:gd name="T1" fmla="*/ 183 h 183"/>
                  <a:gd name="T2" fmla="*/ 90 w 182"/>
                  <a:gd name="T3" fmla="*/ 183 h 183"/>
                  <a:gd name="T4" fmla="*/ 109 w 182"/>
                  <a:gd name="T5" fmla="*/ 182 h 183"/>
                  <a:gd name="T6" fmla="*/ 127 w 182"/>
                  <a:gd name="T7" fmla="*/ 175 h 183"/>
                  <a:gd name="T8" fmla="*/ 143 w 182"/>
                  <a:gd name="T9" fmla="*/ 167 h 183"/>
                  <a:gd name="T10" fmla="*/ 155 w 182"/>
                  <a:gd name="T11" fmla="*/ 156 h 183"/>
                  <a:gd name="T12" fmla="*/ 167 w 182"/>
                  <a:gd name="T13" fmla="*/ 142 h 183"/>
                  <a:gd name="T14" fmla="*/ 174 w 182"/>
                  <a:gd name="T15" fmla="*/ 128 h 183"/>
                  <a:gd name="T16" fmla="*/ 181 w 182"/>
                  <a:gd name="T17" fmla="*/ 110 h 183"/>
                  <a:gd name="T18" fmla="*/ 182 w 182"/>
                  <a:gd name="T19" fmla="*/ 91 h 183"/>
                  <a:gd name="T20" fmla="*/ 182 w 182"/>
                  <a:gd name="T21" fmla="*/ 91 h 183"/>
                  <a:gd name="T22" fmla="*/ 181 w 182"/>
                  <a:gd name="T23" fmla="*/ 74 h 183"/>
                  <a:gd name="T24" fmla="*/ 174 w 182"/>
                  <a:gd name="T25" fmla="*/ 56 h 183"/>
                  <a:gd name="T26" fmla="*/ 167 w 182"/>
                  <a:gd name="T27" fmla="*/ 40 h 183"/>
                  <a:gd name="T28" fmla="*/ 155 w 182"/>
                  <a:gd name="T29" fmla="*/ 26 h 183"/>
                  <a:gd name="T30" fmla="*/ 143 w 182"/>
                  <a:gd name="T31" fmla="*/ 15 h 183"/>
                  <a:gd name="T32" fmla="*/ 127 w 182"/>
                  <a:gd name="T33" fmla="*/ 7 h 183"/>
                  <a:gd name="T34" fmla="*/ 109 w 182"/>
                  <a:gd name="T35" fmla="*/ 2 h 183"/>
                  <a:gd name="T36" fmla="*/ 90 w 182"/>
                  <a:gd name="T37" fmla="*/ 0 h 183"/>
                  <a:gd name="T38" fmla="*/ 90 w 182"/>
                  <a:gd name="T39" fmla="*/ 0 h 183"/>
                  <a:gd name="T40" fmla="*/ 73 w 182"/>
                  <a:gd name="T41" fmla="*/ 2 h 183"/>
                  <a:gd name="T42" fmla="*/ 55 w 182"/>
                  <a:gd name="T43" fmla="*/ 7 h 183"/>
                  <a:gd name="T44" fmla="*/ 39 w 182"/>
                  <a:gd name="T45" fmla="*/ 15 h 183"/>
                  <a:gd name="T46" fmla="*/ 27 w 182"/>
                  <a:gd name="T47" fmla="*/ 26 h 183"/>
                  <a:gd name="T48" fmla="*/ 16 w 182"/>
                  <a:gd name="T49" fmla="*/ 40 h 183"/>
                  <a:gd name="T50" fmla="*/ 6 w 182"/>
                  <a:gd name="T51" fmla="*/ 56 h 183"/>
                  <a:gd name="T52" fmla="*/ 1 w 182"/>
                  <a:gd name="T53" fmla="*/ 74 h 183"/>
                  <a:gd name="T54" fmla="*/ 0 w 182"/>
                  <a:gd name="T55" fmla="*/ 91 h 183"/>
                  <a:gd name="T56" fmla="*/ 0 w 182"/>
                  <a:gd name="T57" fmla="*/ 91 h 183"/>
                  <a:gd name="T58" fmla="*/ 1 w 182"/>
                  <a:gd name="T59" fmla="*/ 110 h 183"/>
                  <a:gd name="T60" fmla="*/ 6 w 182"/>
                  <a:gd name="T61" fmla="*/ 128 h 183"/>
                  <a:gd name="T62" fmla="*/ 16 w 182"/>
                  <a:gd name="T63" fmla="*/ 142 h 183"/>
                  <a:gd name="T64" fmla="*/ 27 w 182"/>
                  <a:gd name="T65" fmla="*/ 156 h 183"/>
                  <a:gd name="T66" fmla="*/ 39 w 182"/>
                  <a:gd name="T67" fmla="*/ 167 h 183"/>
                  <a:gd name="T68" fmla="*/ 55 w 182"/>
                  <a:gd name="T69" fmla="*/ 175 h 183"/>
                  <a:gd name="T70" fmla="*/ 73 w 182"/>
                  <a:gd name="T71" fmla="*/ 182 h 183"/>
                  <a:gd name="T72" fmla="*/ 90 w 182"/>
                  <a:gd name="T73" fmla="*/ 183 h 183"/>
                  <a:gd name="T74" fmla="*/ 90 w 182"/>
                  <a:gd name="T75"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83">
                    <a:moveTo>
                      <a:pt x="90" y="183"/>
                    </a:moveTo>
                    <a:lnTo>
                      <a:pt x="90" y="183"/>
                    </a:lnTo>
                    <a:lnTo>
                      <a:pt x="109" y="182"/>
                    </a:lnTo>
                    <a:lnTo>
                      <a:pt x="127" y="175"/>
                    </a:lnTo>
                    <a:lnTo>
                      <a:pt x="143" y="167"/>
                    </a:lnTo>
                    <a:lnTo>
                      <a:pt x="155" y="156"/>
                    </a:lnTo>
                    <a:lnTo>
                      <a:pt x="167" y="142"/>
                    </a:lnTo>
                    <a:lnTo>
                      <a:pt x="174" y="128"/>
                    </a:lnTo>
                    <a:lnTo>
                      <a:pt x="181" y="110"/>
                    </a:lnTo>
                    <a:lnTo>
                      <a:pt x="182" y="91"/>
                    </a:lnTo>
                    <a:lnTo>
                      <a:pt x="182" y="91"/>
                    </a:lnTo>
                    <a:lnTo>
                      <a:pt x="181" y="74"/>
                    </a:lnTo>
                    <a:lnTo>
                      <a:pt x="174" y="56"/>
                    </a:lnTo>
                    <a:lnTo>
                      <a:pt x="167" y="40"/>
                    </a:lnTo>
                    <a:lnTo>
                      <a:pt x="155" y="26"/>
                    </a:lnTo>
                    <a:lnTo>
                      <a:pt x="143" y="15"/>
                    </a:lnTo>
                    <a:lnTo>
                      <a:pt x="127" y="7"/>
                    </a:lnTo>
                    <a:lnTo>
                      <a:pt x="109" y="2"/>
                    </a:lnTo>
                    <a:lnTo>
                      <a:pt x="90" y="0"/>
                    </a:lnTo>
                    <a:lnTo>
                      <a:pt x="90" y="0"/>
                    </a:lnTo>
                    <a:lnTo>
                      <a:pt x="73" y="2"/>
                    </a:lnTo>
                    <a:lnTo>
                      <a:pt x="55" y="7"/>
                    </a:lnTo>
                    <a:lnTo>
                      <a:pt x="39" y="15"/>
                    </a:lnTo>
                    <a:lnTo>
                      <a:pt x="27" y="26"/>
                    </a:lnTo>
                    <a:lnTo>
                      <a:pt x="16" y="40"/>
                    </a:lnTo>
                    <a:lnTo>
                      <a:pt x="6" y="56"/>
                    </a:lnTo>
                    <a:lnTo>
                      <a:pt x="1" y="74"/>
                    </a:lnTo>
                    <a:lnTo>
                      <a:pt x="0" y="91"/>
                    </a:lnTo>
                    <a:lnTo>
                      <a:pt x="0" y="91"/>
                    </a:lnTo>
                    <a:lnTo>
                      <a:pt x="1" y="110"/>
                    </a:lnTo>
                    <a:lnTo>
                      <a:pt x="6" y="128"/>
                    </a:lnTo>
                    <a:lnTo>
                      <a:pt x="16" y="142"/>
                    </a:lnTo>
                    <a:lnTo>
                      <a:pt x="27" y="156"/>
                    </a:lnTo>
                    <a:lnTo>
                      <a:pt x="39" y="167"/>
                    </a:lnTo>
                    <a:lnTo>
                      <a:pt x="55" y="175"/>
                    </a:lnTo>
                    <a:lnTo>
                      <a:pt x="73" y="182"/>
                    </a:lnTo>
                    <a:lnTo>
                      <a:pt x="90" y="183"/>
                    </a:lnTo>
                    <a:lnTo>
                      <a:pt x="90" y="183"/>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4" name="Freeform 20">
                <a:extLst>
                  <a:ext uri="{FF2B5EF4-FFF2-40B4-BE49-F238E27FC236}">
                    <a16:creationId xmlns:a16="http://schemas.microsoft.com/office/drawing/2014/main" id="{299F44C3-73A8-4310-B1B8-7972CAFD3643}"/>
                  </a:ext>
                </a:extLst>
              </p:cNvPr>
              <p:cNvSpPr>
                <a:spLocks/>
              </p:cNvSpPr>
              <p:nvPr/>
            </p:nvSpPr>
            <p:spPr bwMode="auto">
              <a:xfrm>
                <a:off x="3706813" y="2909888"/>
                <a:ext cx="138113" cy="360363"/>
              </a:xfrm>
              <a:custGeom>
                <a:avLst/>
                <a:gdLst>
                  <a:gd name="T0" fmla="*/ 18 w 175"/>
                  <a:gd name="T1" fmla="*/ 454 h 454"/>
                  <a:gd name="T2" fmla="*/ 99 w 175"/>
                  <a:gd name="T3" fmla="*/ 454 h 454"/>
                  <a:gd name="T4" fmla="*/ 99 w 175"/>
                  <a:gd name="T5" fmla="*/ 454 h 454"/>
                  <a:gd name="T6" fmla="*/ 105 w 175"/>
                  <a:gd name="T7" fmla="*/ 452 h 454"/>
                  <a:gd name="T8" fmla="*/ 108 w 175"/>
                  <a:gd name="T9" fmla="*/ 449 h 454"/>
                  <a:gd name="T10" fmla="*/ 111 w 175"/>
                  <a:gd name="T11" fmla="*/ 443 h 454"/>
                  <a:gd name="T12" fmla="*/ 116 w 175"/>
                  <a:gd name="T13" fmla="*/ 432 h 454"/>
                  <a:gd name="T14" fmla="*/ 116 w 175"/>
                  <a:gd name="T15" fmla="*/ 432 h 454"/>
                  <a:gd name="T16" fmla="*/ 124 w 175"/>
                  <a:gd name="T17" fmla="*/ 398 h 454"/>
                  <a:gd name="T18" fmla="*/ 130 w 175"/>
                  <a:gd name="T19" fmla="*/ 357 h 454"/>
                  <a:gd name="T20" fmla="*/ 143 w 175"/>
                  <a:gd name="T21" fmla="*/ 281 h 454"/>
                  <a:gd name="T22" fmla="*/ 143 w 175"/>
                  <a:gd name="T23" fmla="*/ 281 h 454"/>
                  <a:gd name="T24" fmla="*/ 146 w 175"/>
                  <a:gd name="T25" fmla="*/ 273 h 454"/>
                  <a:gd name="T26" fmla="*/ 148 w 175"/>
                  <a:gd name="T27" fmla="*/ 267 h 454"/>
                  <a:gd name="T28" fmla="*/ 154 w 175"/>
                  <a:gd name="T29" fmla="*/ 257 h 454"/>
                  <a:gd name="T30" fmla="*/ 161 w 175"/>
                  <a:gd name="T31" fmla="*/ 249 h 454"/>
                  <a:gd name="T32" fmla="*/ 162 w 175"/>
                  <a:gd name="T33" fmla="*/ 244 h 454"/>
                  <a:gd name="T34" fmla="*/ 164 w 175"/>
                  <a:gd name="T35" fmla="*/ 236 h 454"/>
                  <a:gd name="T36" fmla="*/ 164 w 175"/>
                  <a:gd name="T37" fmla="*/ 236 h 454"/>
                  <a:gd name="T38" fmla="*/ 170 w 175"/>
                  <a:gd name="T39" fmla="*/ 197 h 454"/>
                  <a:gd name="T40" fmla="*/ 173 w 175"/>
                  <a:gd name="T41" fmla="*/ 160 h 454"/>
                  <a:gd name="T42" fmla="*/ 175 w 175"/>
                  <a:gd name="T43" fmla="*/ 128 h 454"/>
                  <a:gd name="T44" fmla="*/ 175 w 175"/>
                  <a:gd name="T45" fmla="*/ 100 h 454"/>
                  <a:gd name="T46" fmla="*/ 175 w 175"/>
                  <a:gd name="T47" fmla="*/ 60 h 454"/>
                  <a:gd name="T48" fmla="*/ 175 w 175"/>
                  <a:gd name="T49" fmla="*/ 46 h 454"/>
                  <a:gd name="T50" fmla="*/ 175 w 175"/>
                  <a:gd name="T51" fmla="*/ 46 h 454"/>
                  <a:gd name="T52" fmla="*/ 173 w 175"/>
                  <a:gd name="T53" fmla="*/ 41 h 454"/>
                  <a:gd name="T54" fmla="*/ 172 w 175"/>
                  <a:gd name="T55" fmla="*/ 36 h 454"/>
                  <a:gd name="T56" fmla="*/ 168 w 175"/>
                  <a:gd name="T57" fmla="*/ 31 h 454"/>
                  <a:gd name="T58" fmla="*/ 164 w 175"/>
                  <a:gd name="T59" fmla="*/ 27 h 454"/>
                  <a:gd name="T60" fmla="*/ 153 w 175"/>
                  <a:gd name="T61" fmla="*/ 19 h 454"/>
                  <a:gd name="T62" fmla="*/ 138 w 175"/>
                  <a:gd name="T63" fmla="*/ 12 h 454"/>
                  <a:gd name="T64" fmla="*/ 121 w 175"/>
                  <a:gd name="T65" fmla="*/ 8 h 454"/>
                  <a:gd name="T66" fmla="*/ 100 w 175"/>
                  <a:gd name="T67" fmla="*/ 3 h 454"/>
                  <a:gd name="T68" fmla="*/ 80 w 175"/>
                  <a:gd name="T69" fmla="*/ 0 h 454"/>
                  <a:gd name="T70" fmla="*/ 57 w 175"/>
                  <a:gd name="T71" fmla="*/ 0 h 454"/>
                  <a:gd name="T72" fmla="*/ 57 w 175"/>
                  <a:gd name="T73" fmla="*/ 0 h 454"/>
                  <a:gd name="T74" fmla="*/ 29 w 175"/>
                  <a:gd name="T75" fmla="*/ 1 h 454"/>
                  <a:gd name="T76" fmla="*/ 0 w 175"/>
                  <a:gd name="T77" fmla="*/ 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454">
                    <a:moveTo>
                      <a:pt x="18" y="454"/>
                    </a:moveTo>
                    <a:lnTo>
                      <a:pt x="99" y="454"/>
                    </a:lnTo>
                    <a:lnTo>
                      <a:pt x="99" y="454"/>
                    </a:lnTo>
                    <a:lnTo>
                      <a:pt x="105" y="452"/>
                    </a:lnTo>
                    <a:lnTo>
                      <a:pt x="108" y="449"/>
                    </a:lnTo>
                    <a:lnTo>
                      <a:pt x="111" y="443"/>
                    </a:lnTo>
                    <a:lnTo>
                      <a:pt x="116" y="432"/>
                    </a:lnTo>
                    <a:lnTo>
                      <a:pt x="116" y="432"/>
                    </a:lnTo>
                    <a:lnTo>
                      <a:pt x="124" y="398"/>
                    </a:lnTo>
                    <a:lnTo>
                      <a:pt x="130" y="357"/>
                    </a:lnTo>
                    <a:lnTo>
                      <a:pt x="143" y="281"/>
                    </a:lnTo>
                    <a:lnTo>
                      <a:pt x="143" y="281"/>
                    </a:lnTo>
                    <a:lnTo>
                      <a:pt x="146" y="273"/>
                    </a:lnTo>
                    <a:lnTo>
                      <a:pt x="148" y="267"/>
                    </a:lnTo>
                    <a:lnTo>
                      <a:pt x="154" y="257"/>
                    </a:lnTo>
                    <a:lnTo>
                      <a:pt x="161" y="249"/>
                    </a:lnTo>
                    <a:lnTo>
                      <a:pt x="162" y="244"/>
                    </a:lnTo>
                    <a:lnTo>
                      <a:pt x="164" y="236"/>
                    </a:lnTo>
                    <a:lnTo>
                      <a:pt x="164" y="236"/>
                    </a:lnTo>
                    <a:lnTo>
                      <a:pt x="170" y="197"/>
                    </a:lnTo>
                    <a:lnTo>
                      <a:pt x="173" y="160"/>
                    </a:lnTo>
                    <a:lnTo>
                      <a:pt x="175" y="128"/>
                    </a:lnTo>
                    <a:lnTo>
                      <a:pt x="175" y="100"/>
                    </a:lnTo>
                    <a:lnTo>
                      <a:pt x="175" y="60"/>
                    </a:lnTo>
                    <a:lnTo>
                      <a:pt x="175" y="46"/>
                    </a:lnTo>
                    <a:lnTo>
                      <a:pt x="175" y="46"/>
                    </a:lnTo>
                    <a:lnTo>
                      <a:pt x="173" y="41"/>
                    </a:lnTo>
                    <a:lnTo>
                      <a:pt x="172" y="36"/>
                    </a:lnTo>
                    <a:lnTo>
                      <a:pt x="168" y="31"/>
                    </a:lnTo>
                    <a:lnTo>
                      <a:pt x="164" y="27"/>
                    </a:lnTo>
                    <a:lnTo>
                      <a:pt x="153" y="19"/>
                    </a:lnTo>
                    <a:lnTo>
                      <a:pt x="138" y="12"/>
                    </a:lnTo>
                    <a:lnTo>
                      <a:pt x="121" y="8"/>
                    </a:lnTo>
                    <a:lnTo>
                      <a:pt x="100" y="3"/>
                    </a:lnTo>
                    <a:lnTo>
                      <a:pt x="80" y="0"/>
                    </a:lnTo>
                    <a:lnTo>
                      <a:pt x="57" y="0"/>
                    </a:lnTo>
                    <a:lnTo>
                      <a:pt x="57" y="0"/>
                    </a:lnTo>
                    <a:lnTo>
                      <a:pt x="29" y="1"/>
                    </a:lnTo>
                    <a:lnTo>
                      <a:pt x="0" y="6"/>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5" name="Freeform 21">
                <a:extLst>
                  <a:ext uri="{FF2B5EF4-FFF2-40B4-BE49-F238E27FC236}">
                    <a16:creationId xmlns:a16="http://schemas.microsoft.com/office/drawing/2014/main" id="{0D0D6DEE-F9D3-462D-B7C6-73C7A5656D1C}"/>
                  </a:ext>
                </a:extLst>
              </p:cNvPr>
              <p:cNvSpPr>
                <a:spLocks/>
              </p:cNvSpPr>
              <p:nvPr/>
            </p:nvSpPr>
            <p:spPr bwMode="auto">
              <a:xfrm>
                <a:off x="3397250" y="2581275"/>
                <a:ext cx="211138" cy="211138"/>
              </a:xfrm>
              <a:custGeom>
                <a:avLst/>
                <a:gdLst>
                  <a:gd name="T0" fmla="*/ 265 w 265"/>
                  <a:gd name="T1" fmla="*/ 131 h 265"/>
                  <a:gd name="T2" fmla="*/ 262 w 265"/>
                  <a:gd name="T3" fmla="*/ 104 h 265"/>
                  <a:gd name="T4" fmla="*/ 254 w 265"/>
                  <a:gd name="T5" fmla="*/ 81 h 265"/>
                  <a:gd name="T6" fmla="*/ 243 w 265"/>
                  <a:gd name="T7" fmla="*/ 57 h 265"/>
                  <a:gd name="T8" fmla="*/ 225 w 265"/>
                  <a:gd name="T9" fmla="*/ 38 h 265"/>
                  <a:gd name="T10" fmla="*/ 206 w 265"/>
                  <a:gd name="T11" fmla="*/ 22 h 265"/>
                  <a:gd name="T12" fmla="*/ 184 w 265"/>
                  <a:gd name="T13" fmla="*/ 9 h 265"/>
                  <a:gd name="T14" fmla="*/ 159 w 265"/>
                  <a:gd name="T15" fmla="*/ 1 h 265"/>
                  <a:gd name="T16" fmla="*/ 132 w 265"/>
                  <a:gd name="T17" fmla="*/ 0 h 265"/>
                  <a:gd name="T18" fmla="*/ 119 w 265"/>
                  <a:gd name="T19" fmla="*/ 0 h 265"/>
                  <a:gd name="T20" fmla="*/ 92 w 265"/>
                  <a:gd name="T21" fmla="*/ 4 h 265"/>
                  <a:gd name="T22" fmla="*/ 68 w 265"/>
                  <a:gd name="T23" fmla="*/ 15 h 265"/>
                  <a:gd name="T24" fmla="*/ 47 w 265"/>
                  <a:gd name="T25" fmla="*/ 30 h 265"/>
                  <a:gd name="T26" fmla="*/ 30 w 265"/>
                  <a:gd name="T27" fmla="*/ 47 h 265"/>
                  <a:gd name="T28" fmla="*/ 16 w 265"/>
                  <a:gd name="T29" fmla="*/ 68 h 265"/>
                  <a:gd name="T30" fmla="*/ 5 w 265"/>
                  <a:gd name="T31" fmla="*/ 92 h 265"/>
                  <a:gd name="T32" fmla="*/ 0 w 265"/>
                  <a:gd name="T33" fmla="*/ 119 h 265"/>
                  <a:gd name="T34" fmla="*/ 0 w 265"/>
                  <a:gd name="T35" fmla="*/ 131 h 265"/>
                  <a:gd name="T36" fmla="*/ 1 w 265"/>
                  <a:gd name="T37" fmla="*/ 158 h 265"/>
                  <a:gd name="T38" fmla="*/ 9 w 265"/>
                  <a:gd name="T39" fmla="*/ 184 h 265"/>
                  <a:gd name="T40" fmla="*/ 22 w 265"/>
                  <a:gd name="T41" fmla="*/ 206 h 265"/>
                  <a:gd name="T42" fmla="*/ 38 w 265"/>
                  <a:gd name="T43" fmla="*/ 227 h 265"/>
                  <a:gd name="T44" fmla="*/ 57 w 265"/>
                  <a:gd name="T45" fmla="*/ 243 h 265"/>
                  <a:gd name="T46" fmla="*/ 81 w 265"/>
                  <a:gd name="T47" fmla="*/ 255 h 265"/>
                  <a:gd name="T48" fmla="*/ 105 w 265"/>
                  <a:gd name="T49" fmla="*/ 262 h 265"/>
                  <a:gd name="T50" fmla="*/ 132 w 265"/>
                  <a:gd name="T51" fmla="*/ 265 h 265"/>
                  <a:gd name="T52" fmla="*/ 146 w 265"/>
                  <a:gd name="T53" fmla="*/ 265 h 265"/>
                  <a:gd name="T54" fmla="*/ 171 w 265"/>
                  <a:gd name="T55" fmla="*/ 259 h 265"/>
                  <a:gd name="T56" fmla="*/ 195 w 265"/>
                  <a:gd name="T57" fmla="*/ 249 h 265"/>
                  <a:gd name="T58" fmla="*/ 217 w 265"/>
                  <a:gd name="T59" fmla="*/ 235 h 265"/>
                  <a:gd name="T60" fmla="*/ 235 w 265"/>
                  <a:gd name="T61" fmla="*/ 217 h 265"/>
                  <a:gd name="T62" fmla="*/ 249 w 265"/>
                  <a:gd name="T63" fmla="*/ 195 h 265"/>
                  <a:gd name="T64" fmla="*/ 259 w 265"/>
                  <a:gd name="T65" fmla="*/ 171 h 265"/>
                  <a:gd name="T66" fmla="*/ 265 w 265"/>
                  <a:gd name="T67" fmla="*/ 146 h 265"/>
                  <a:gd name="T68" fmla="*/ 265 w 265"/>
                  <a:gd name="T69" fmla="*/ 13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265">
                    <a:moveTo>
                      <a:pt x="265" y="131"/>
                    </a:moveTo>
                    <a:lnTo>
                      <a:pt x="265" y="131"/>
                    </a:lnTo>
                    <a:lnTo>
                      <a:pt x="265" y="119"/>
                    </a:lnTo>
                    <a:lnTo>
                      <a:pt x="262" y="104"/>
                    </a:lnTo>
                    <a:lnTo>
                      <a:pt x="259" y="92"/>
                    </a:lnTo>
                    <a:lnTo>
                      <a:pt x="254" y="81"/>
                    </a:lnTo>
                    <a:lnTo>
                      <a:pt x="249" y="68"/>
                    </a:lnTo>
                    <a:lnTo>
                      <a:pt x="243" y="57"/>
                    </a:lnTo>
                    <a:lnTo>
                      <a:pt x="235" y="47"/>
                    </a:lnTo>
                    <a:lnTo>
                      <a:pt x="225" y="38"/>
                    </a:lnTo>
                    <a:lnTo>
                      <a:pt x="217" y="30"/>
                    </a:lnTo>
                    <a:lnTo>
                      <a:pt x="206" y="22"/>
                    </a:lnTo>
                    <a:lnTo>
                      <a:pt x="195" y="15"/>
                    </a:lnTo>
                    <a:lnTo>
                      <a:pt x="184" y="9"/>
                    </a:lnTo>
                    <a:lnTo>
                      <a:pt x="171" y="4"/>
                    </a:lnTo>
                    <a:lnTo>
                      <a:pt x="159" y="1"/>
                    </a:lnTo>
                    <a:lnTo>
                      <a:pt x="146" y="0"/>
                    </a:lnTo>
                    <a:lnTo>
                      <a:pt x="132" y="0"/>
                    </a:lnTo>
                    <a:lnTo>
                      <a:pt x="132" y="0"/>
                    </a:lnTo>
                    <a:lnTo>
                      <a:pt x="119" y="0"/>
                    </a:lnTo>
                    <a:lnTo>
                      <a:pt x="105" y="1"/>
                    </a:lnTo>
                    <a:lnTo>
                      <a:pt x="92" y="4"/>
                    </a:lnTo>
                    <a:lnTo>
                      <a:pt x="81" y="9"/>
                    </a:lnTo>
                    <a:lnTo>
                      <a:pt x="68" y="15"/>
                    </a:lnTo>
                    <a:lnTo>
                      <a:pt x="57" y="22"/>
                    </a:lnTo>
                    <a:lnTo>
                      <a:pt x="47" y="30"/>
                    </a:lnTo>
                    <a:lnTo>
                      <a:pt x="38" y="38"/>
                    </a:lnTo>
                    <a:lnTo>
                      <a:pt x="30" y="47"/>
                    </a:lnTo>
                    <a:lnTo>
                      <a:pt x="22" y="57"/>
                    </a:lnTo>
                    <a:lnTo>
                      <a:pt x="16" y="68"/>
                    </a:lnTo>
                    <a:lnTo>
                      <a:pt x="9" y="81"/>
                    </a:lnTo>
                    <a:lnTo>
                      <a:pt x="5" y="92"/>
                    </a:lnTo>
                    <a:lnTo>
                      <a:pt x="1" y="104"/>
                    </a:lnTo>
                    <a:lnTo>
                      <a:pt x="0" y="119"/>
                    </a:lnTo>
                    <a:lnTo>
                      <a:pt x="0" y="131"/>
                    </a:lnTo>
                    <a:lnTo>
                      <a:pt x="0" y="131"/>
                    </a:lnTo>
                    <a:lnTo>
                      <a:pt x="0" y="146"/>
                    </a:lnTo>
                    <a:lnTo>
                      <a:pt x="1" y="158"/>
                    </a:lnTo>
                    <a:lnTo>
                      <a:pt x="5" y="171"/>
                    </a:lnTo>
                    <a:lnTo>
                      <a:pt x="9" y="184"/>
                    </a:lnTo>
                    <a:lnTo>
                      <a:pt x="16" y="195"/>
                    </a:lnTo>
                    <a:lnTo>
                      <a:pt x="22" y="206"/>
                    </a:lnTo>
                    <a:lnTo>
                      <a:pt x="30" y="217"/>
                    </a:lnTo>
                    <a:lnTo>
                      <a:pt x="38" y="227"/>
                    </a:lnTo>
                    <a:lnTo>
                      <a:pt x="47" y="235"/>
                    </a:lnTo>
                    <a:lnTo>
                      <a:pt x="57" y="243"/>
                    </a:lnTo>
                    <a:lnTo>
                      <a:pt x="68" y="249"/>
                    </a:lnTo>
                    <a:lnTo>
                      <a:pt x="81" y="255"/>
                    </a:lnTo>
                    <a:lnTo>
                      <a:pt x="92" y="259"/>
                    </a:lnTo>
                    <a:lnTo>
                      <a:pt x="105" y="262"/>
                    </a:lnTo>
                    <a:lnTo>
                      <a:pt x="119" y="265"/>
                    </a:lnTo>
                    <a:lnTo>
                      <a:pt x="132" y="265"/>
                    </a:lnTo>
                    <a:lnTo>
                      <a:pt x="132" y="265"/>
                    </a:lnTo>
                    <a:lnTo>
                      <a:pt x="146" y="265"/>
                    </a:lnTo>
                    <a:lnTo>
                      <a:pt x="159" y="262"/>
                    </a:lnTo>
                    <a:lnTo>
                      <a:pt x="171" y="259"/>
                    </a:lnTo>
                    <a:lnTo>
                      <a:pt x="184" y="255"/>
                    </a:lnTo>
                    <a:lnTo>
                      <a:pt x="195" y="249"/>
                    </a:lnTo>
                    <a:lnTo>
                      <a:pt x="206" y="243"/>
                    </a:lnTo>
                    <a:lnTo>
                      <a:pt x="217" y="235"/>
                    </a:lnTo>
                    <a:lnTo>
                      <a:pt x="225" y="227"/>
                    </a:lnTo>
                    <a:lnTo>
                      <a:pt x="235" y="217"/>
                    </a:lnTo>
                    <a:lnTo>
                      <a:pt x="243" y="206"/>
                    </a:lnTo>
                    <a:lnTo>
                      <a:pt x="249" y="195"/>
                    </a:lnTo>
                    <a:lnTo>
                      <a:pt x="254" y="184"/>
                    </a:lnTo>
                    <a:lnTo>
                      <a:pt x="259" y="171"/>
                    </a:lnTo>
                    <a:lnTo>
                      <a:pt x="262" y="158"/>
                    </a:lnTo>
                    <a:lnTo>
                      <a:pt x="265" y="146"/>
                    </a:lnTo>
                    <a:lnTo>
                      <a:pt x="265" y="131"/>
                    </a:lnTo>
                    <a:lnTo>
                      <a:pt x="265" y="13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6" name="Freeform 22">
                <a:extLst>
                  <a:ext uri="{FF2B5EF4-FFF2-40B4-BE49-F238E27FC236}">
                    <a16:creationId xmlns:a16="http://schemas.microsoft.com/office/drawing/2014/main" id="{68332FB7-8B54-4546-BC13-2C47BAD8580D}"/>
                  </a:ext>
                </a:extLst>
              </p:cNvPr>
              <p:cNvSpPr>
                <a:spLocks/>
              </p:cNvSpPr>
              <p:nvPr/>
            </p:nvSpPr>
            <p:spPr bwMode="auto">
              <a:xfrm>
                <a:off x="3367088" y="2865438"/>
                <a:ext cx="271463" cy="523875"/>
              </a:xfrm>
              <a:custGeom>
                <a:avLst/>
                <a:gdLst>
                  <a:gd name="T0" fmla="*/ 230 w 343"/>
                  <a:gd name="T1" fmla="*/ 661 h 661"/>
                  <a:gd name="T2" fmla="*/ 243 w 343"/>
                  <a:gd name="T3" fmla="*/ 658 h 661"/>
                  <a:gd name="T4" fmla="*/ 251 w 343"/>
                  <a:gd name="T5" fmla="*/ 645 h 661"/>
                  <a:gd name="T6" fmla="*/ 256 w 343"/>
                  <a:gd name="T7" fmla="*/ 629 h 661"/>
                  <a:gd name="T8" fmla="*/ 269 w 343"/>
                  <a:gd name="T9" fmla="*/ 578 h 661"/>
                  <a:gd name="T10" fmla="*/ 288 w 343"/>
                  <a:gd name="T11" fmla="*/ 459 h 661"/>
                  <a:gd name="T12" fmla="*/ 297 w 343"/>
                  <a:gd name="T13" fmla="*/ 408 h 661"/>
                  <a:gd name="T14" fmla="*/ 304 w 343"/>
                  <a:gd name="T15" fmla="*/ 388 h 661"/>
                  <a:gd name="T16" fmla="*/ 313 w 343"/>
                  <a:gd name="T17" fmla="*/ 375 h 661"/>
                  <a:gd name="T18" fmla="*/ 321 w 343"/>
                  <a:gd name="T19" fmla="*/ 364 h 661"/>
                  <a:gd name="T20" fmla="*/ 327 w 343"/>
                  <a:gd name="T21" fmla="*/ 343 h 661"/>
                  <a:gd name="T22" fmla="*/ 335 w 343"/>
                  <a:gd name="T23" fmla="*/ 286 h 661"/>
                  <a:gd name="T24" fmla="*/ 342 w 343"/>
                  <a:gd name="T25" fmla="*/ 186 h 661"/>
                  <a:gd name="T26" fmla="*/ 342 w 343"/>
                  <a:gd name="T27" fmla="*/ 87 h 661"/>
                  <a:gd name="T28" fmla="*/ 342 w 343"/>
                  <a:gd name="T29" fmla="*/ 67 h 661"/>
                  <a:gd name="T30" fmla="*/ 337 w 343"/>
                  <a:gd name="T31" fmla="*/ 52 h 661"/>
                  <a:gd name="T32" fmla="*/ 327 w 343"/>
                  <a:gd name="T33" fmla="*/ 40 h 661"/>
                  <a:gd name="T34" fmla="*/ 310 w 343"/>
                  <a:gd name="T35" fmla="*/ 29 h 661"/>
                  <a:gd name="T36" fmla="*/ 264 w 343"/>
                  <a:gd name="T37" fmla="*/ 11 h 661"/>
                  <a:gd name="T38" fmla="*/ 203 w 343"/>
                  <a:gd name="T39" fmla="*/ 2 h 661"/>
                  <a:gd name="T40" fmla="*/ 172 w 343"/>
                  <a:gd name="T41" fmla="*/ 0 h 661"/>
                  <a:gd name="T42" fmla="*/ 110 w 343"/>
                  <a:gd name="T43" fmla="*/ 5 h 661"/>
                  <a:gd name="T44" fmla="*/ 56 w 343"/>
                  <a:gd name="T45" fmla="*/ 19 h 661"/>
                  <a:gd name="T46" fmla="*/ 25 w 343"/>
                  <a:gd name="T47" fmla="*/ 35 h 661"/>
                  <a:gd name="T48" fmla="*/ 11 w 343"/>
                  <a:gd name="T49" fmla="*/ 46 h 661"/>
                  <a:gd name="T50" fmla="*/ 3 w 343"/>
                  <a:gd name="T51" fmla="*/ 59 h 661"/>
                  <a:gd name="T52" fmla="*/ 3 w 343"/>
                  <a:gd name="T53" fmla="*/ 67 h 661"/>
                  <a:gd name="T54" fmla="*/ 0 w 343"/>
                  <a:gd name="T55" fmla="*/ 146 h 661"/>
                  <a:gd name="T56" fmla="*/ 5 w 343"/>
                  <a:gd name="T57" fmla="*/ 234 h 661"/>
                  <a:gd name="T58" fmla="*/ 18 w 343"/>
                  <a:gd name="T59" fmla="*/ 343 h 661"/>
                  <a:gd name="T60" fmla="*/ 19 w 343"/>
                  <a:gd name="T61" fmla="*/ 356 h 661"/>
                  <a:gd name="T62" fmla="*/ 27 w 343"/>
                  <a:gd name="T63" fmla="*/ 370 h 661"/>
                  <a:gd name="T64" fmla="*/ 35 w 343"/>
                  <a:gd name="T65" fmla="*/ 381 h 661"/>
                  <a:gd name="T66" fmla="*/ 45 w 343"/>
                  <a:gd name="T67" fmla="*/ 397 h 661"/>
                  <a:gd name="T68" fmla="*/ 48 w 343"/>
                  <a:gd name="T69" fmla="*/ 408 h 661"/>
                  <a:gd name="T70" fmla="*/ 65 w 343"/>
                  <a:gd name="T71" fmla="*/ 520 h 661"/>
                  <a:gd name="T72" fmla="*/ 81 w 343"/>
                  <a:gd name="T73" fmla="*/ 605 h 661"/>
                  <a:gd name="T74" fmla="*/ 87 w 343"/>
                  <a:gd name="T75" fmla="*/ 629 h 661"/>
                  <a:gd name="T76" fmla="*/ 99 w 343"/>
                  <a:gd name="T77" fmla="*/ 655 h 661"/>
                  <a:gd name="T78" fmla="*/ 105 w 343"/>
                  <a:gd name="T79" fmla="*/ 659 h 661"/>
                  <a:gd name="T80" fmla="*/ 230 w 343"/>
                  <a:gd name="T81"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3" h="661">
                    <a:moveTo>
                      <a:pt x="230" y="661"/>
                    </a:moveTo>
                    <a:lnTo>
                      <a:pt x="230" y="661"/>
                    </a:lnTo>
                    <a:lnTo>
                      <a:pt x="240" y="659"/>
                    </a:lnTo>
                    <a:lnTo>
                      <a:pt x="243" y="658"/>
                    </a:lnTo>
                    <a:lnTo>
                      <a:pt x="246" y="655"/>
                    </a:lnTo>
                    <a:lnTo>
                      <a:pt x="251" y="645"/>
                    </a:lnTo>
                    <a:lnTo>
                      <a:pt x="256" y="629"/>
                    </a:lnTo>
                    <a:lnTo>
                      <a:pt x="256" y="629"/>
                    </a:lnTo>
                    <a:lnTo>
                      <a:pt x="262" y="605"/>
                    </a:lnTo>
                    <a:lnTo>
                      <a:pt x="269" y="578"/>
                    </a:lnTo>
                    <a:lnTo>
                      <a:pt x="278" y="520"/>
                    </a:lnTo>
                    <a:lnTo>
                      <a:pt x="288" y="459"/>
                    </a:lnTo>
                    <a:lnTo>
                      <a:pt x="297" y="408"/>
                    </a:lnTo>
                    <a:lnTo>
                      <a:pt x="297" y="408"/>
                    </a:lnTo>
                    <a:lnTo>
                      <a:pt x="300" y="397"/>
                    </a:lnTo>
                    <a:lnTo>
                      <a:pt x="304" y="388"/>
                    </a:lnTo>
                    <a:lnTo>
                      <a:pt x="308" y="381"/>
                    </a:lnTo>
                    <a:lnTo>
                      <a:pt x="313" y="375"/>
                    </a:lnTo>
                    <a:lnTo>
                      <a:pt x="316" y="370"/>
                    </a:lnTo>
                    <a:lnTo>
                      <a:pt x="321" y="364"/>
                    </a:lnTo>
                    <a:lnTo>
                      <a:pt x="324" y="356"/>
                    </a:lnTo>
                    <a:lnTo>
                      <a:pt x="327" y="343"/>
                    </a:lnTo>
                    <a:lnTo>
                      <a:pt x="327" y="343"/>
                    </a:lnTo>
                    <a:lnTo>
                      <a:pt x="335" y="286"/>
                    </a:lnTo>
                    <a:lnTo>
                      <a:pt x="340" y="234"/>
                    </a:lnTo>
                    <a:lnTo>
                      <a:pt x="342" y="186"/>
                    </a:lnTo>
                    <a:lnTo>
                      <a:pt x="343" y="146"/>
                    </a:lnTo>
                    <a:lnTo>
                      <a:pt x="342" y="87"/>
                    </a:lnTo>
                    <a:lnTo>
                      <a:pt x="342" y="67"/>
                    </a:lnTo>
                    <a:lnTo>
                      <a:pt x="342" y="67"/>
                    </a:lnTo>
                    <a:lnTo>
                      <a:pt x="340" y="59"/>
                    </a:lnTo>
                    <a:lnTo>
                      <a:pt x="337" y="52"/>
                    </a:lnTo>
                    <a:lnTo>
                      <a:pt x="332" y="46"/>
                    </a:lnTo>
                    <a:lnTo>
                      <a:pt x="327" y="40"/>
                    </a:lnTo>
                    <a:lnTo>
                      <a:pt x="319" y="35"/>
                    </a:lnTo>
                    <a:lnTo>
                      <a:pt x="310" y="29"/>
                    </a:lnTo>
                    <a:lnTo>
                      <a:pt x="289" y="19"/>
                    </a:lnTo>
                    <a:lnTo>
                      <a:pt x="264" y="11"/>
                    </a:lnTo>
                    <a:lnTo>
                      <a:pt x="235" y="5"/>
                    </a:lnTo>
                    <a:lnTo>
                      <a:pt x="203" y="2"/>
                    </a:lnTo>
                    <a:lnTo>
                      <a:pt x="172" y="0"/>
                    </a:lnTo>
                    <a:lnTo>
                      <a:pt x="172" y="0"/>
                    </a:lnTo>
                    <a:lnTo>
                      <a:pt x="140" y="2"/>
                    </a:lnTo>
                    <a:lnTo>
                      <a:pt x="110" y="5"/>
                    </a:lnTo>
                    <a:lnTo>
                      <a:pt x="81" y="11"/>
                    </a:lnTo>
                    <a:lnTo>
                      <a:pt x="56" y="19"/>
                    </a:lnTo>
                    <a:lnTo>
                      <a:pt x="33" y="29"/>
                    </a:lnTo>
                    <a:lnTo>
                      <a:pt x="25" y="35"/>
                    </a:lnTo>
                    <a:lnTo>
                      <a:pt x="18" y="40"/>
                    </a:lnTo>
                    <a:lnTo>
                      <a:pt x="11" y="46"/>
                    </a:lnTo>
                    <a:lnTo>
                      <a:pt x="6" y="52"/>
                    </a:lnTo>
                    <a:lnTo>
                      <a:pt x="3" y="59"/>
                    </a:lnTo>
                    <a:lnTo>
                      <a:pt x="3" y="67"/>
                    </a:lnTo>
                    <a:lnTo>
                      <a:pt x="3" y="67"/>
                    </a:lnTo>
                    <a:lnTo>
                      <a:pt x="2" y="87"/>
                    </a:lnTo>
                    <a:lnTo>
                      <a:pt x="0" y="146"/>
                    </a:lnTo>
                    <a:lnTo>
                      <a:pt x="2" y="186"/>
                    </a:lnTo>
                    <a:lnTo>
                      <a:pt x="5" y="234"/>
                    </a:lnTo>
                    <a:lnTo>
                      <a:pt x="10" y="286"/>
                    </a:lnTo>
                    <a:lnTo>
                      <a:pt x="18" y="343"/>
                    </a:lnTo>
                    <a:lnTo>
                      <a:pt x="18" y="343"/>
                    </a:lnTo>
                    <a:lnTo>
                      <a:pt x="19" y="356"/>
                    </a:lnTo>
                    <a:lnTo>
                      <a:pt x="24" y="364"/>
                    </a:lnTo>
                    <a:lnTo>
                      <a:pt x="27" y="370"/>
                    </a:lnTo>
                    <a:lnTo>
                      <a:pt x="32" y="375"/>
                    </a:lnTo>
                    <a:lnTo>
                      <a:pt x="35" y="381"/>
                    </a:lnTo>
                    <a:lnTo>
                      <a:pt x="40" y="388"/>
                    </a:lnTo>
                    <a:lnTo>
                      <a:pt x="45" y="397"/>
                    </a:lnTo>
                    <a:lnTo>
                      <a:pt x="48" y="408"/>
                    </a:lnTo>
                    <a:lnTo>
                      <a:pt x="48" y="408"/>
                    </a:lnTo>
                    <a:lnTo>
                      <a:pt x="56" y="459"/>
                    </a:lnTo>
                    <a:lnTo>
                      <a:pt x="65" y="520"/>
                    </a:lnTo>
                    <a:lnTo>
                      <a:pt x="76" y="578"/>
                    </a:lnTo>
                    <a:lnTo>
                      <a:pt x="81" y="605"/>
                    </a:lnTo>
                    <a:lnTo>
                      <a:pt x="87" y="629"/>
                    </a:lnTo>
                    <a:lnTo>
                      <a:pt x="87" y="629"/>
                    </a:lnTo>
                    <a:lnTo>
                      <a:pt x="94" y="645"/>
                    </a:lnTo>
                    <a:lnTo>
                      <a:pt x="99" y="655"/>
                    </a:lnTo>
                    <a:lnTo>
                      <a:pt x="102" y="658"/>
                    </a:lnTo>
                    <a:lnTo>
                      <a:pt x="105" y="659"/>
                    </a:lnTo>
                    <a:lnTo>
                      <a:pt x="113" y="661"/>
                    </a:lnTo>
                    <a:lnTo>
                      <a:pt x="230" y="661"/>
                    </a:lnTo>
                    <a:close/>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nvGrpSpPr>
            <p:cNvPr id="107" name="Grupa 106">
              <a:extLst>
                <a:ext uri="{FF2B5EF4-FFF2-40B4-BE49-F238E27FC236}">
                  <a16:creationId xmlns:a16="http://schemas.microsoft.com/office/drawing/2014/main" id="{D7BF2AF9-D7CD-4E0E-8145-44CDA6CC432A}"/>
                </a:ext>
              </a:extLst>
            </p:cNvPr>
            <p:cNvGrpSpPr/>
            <p:nvPr/>
          </p:nvGrpSpPr>
          <p:grpSpPr>
            <a:xfrm>
              <a:off x="2863429" y="2963366"/>
              <a:ext cx="3427413" cy="1233488"/>
              <a:chOff x="755650" y="2717800"/>
              <a:chExt cx="3427413" cy="1233488"/>
            </a:xfrm>
          </p:grpSpPr>
          <p:sp>
            <p:nvSpPr>
              <p:cNvPr id="108" name="Line 26">
                <a:extLst>
                  <a:ext uri="{FF2B5EF4-FFF2-40B4-BE49-F238E27FC236}">
                    <a16:creationId xmlns:a16="http://schemas.microsoft.com/office/drawing/2014/main" id="{0D296EE7-95D9-4BB6-AA43-CBCFE2FA3906}"/>
                  </a:ext>
                </a:extLst>
              </p:cNvPr>
              <p:cNvSpPr>
                <a:spLocks noChangeShapeType="1"/>
              </p:cNvSpPr>
              <p:nvPr/>
            </p:nvSpPr>
            <p:spPr bwMode="auto">
              <a:xfrm>
                <a:off x="1898650" y="2832100"/>
                <a:ext cx="0" cy="465138"/>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09" name="Line 27">
                <a:extLst>
                  <a:ext uri="{FF2B5EF4-FFF2-40B4-BE49-F238E27FC236}">
                    <a16:creationId xmlns:a16="http://schemas.microsoft.com/office/drawing/2014/main" id="{F852E047-C382-40CC-8E70-21F226825571}"/>
                  </a:ext>
                </a:extLst>
              </p:cNvPr>
              <p:cNvSpPr>
                <a:spLocks noChangeShapeType="1"/>
              </p:cNvSpPr>
              <p:nvPr/>
            </p:nvSpPr>
            <p:spPr bwMode="auto">
              <a:xfrm>
                <a:off x="3040062" y="2832100"/>
                <a:ext cx="0" cy="882650"/>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0" name="Line 28">
                <a:extLst>
                  <a:ext uri="{FF2B5EF4-FFF2-40B4-BE49-F238E27FC236}">
                    <a16:creationId xmlns:a16="http://schemas.microsoft.com/office/drawing/2014/main" id="{D5715F4B-606B-44A7-94F3-B78B71697591}"/>
                  </a:ext>
                </a:extLst>
              </p:cNvPr>
              <p:cNvSpPr>
                <a:spLocks noChangeShapeType="1"/>
              </p:cNvSpPr>
              <p:nvPr/>
            </p:nvSpPr>
            <p:spPr bwMode="auto">
              <a:xfrm>
                <a:off x="4183062" y="3390900"/>
                <a:ext cx="0" cy="560388"/>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1" name="Line 29">
                <a:extLst>
                  <a:ext uri="{FF2B5EF4-FFF2-40B4-BE49-F238E27FC236}">
                    <a16:creationId xmlns:a16="http://schemas.microsoft.com/office/drawing/2014/main" id="{D8A8C836-4DAF-46FA-A984-E990D54C1AD5}"/>
                  </a:ext>
                </a:extLst>
              </p:cNvPr>
              <p:cNvSpPr>
                <a:spLocks noChangeShapeType="1"/>
              </p:cNvSpPr>
              <p:nvPr/>
            </p:nvSpPr>
            <p:spPr bwMode="auto">
              <a:xfrm>
                <a:off x="755650" y="3113088"/>
                <a:ext cx="0" cy="838200"/>
              </a:xfrm>
              <a:prstGeom prst="line">
                <a:avLst/>
              </a:prstGeom>
              <a:noFill/>
              <a:ln w="15875">
                <a:solidFill>
                  <a:schemeClr val="bg1">
                    <a:lumMod val="7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2" name="Freeform 30">
                <a:extLst>
                  <a:ext uri="{FF2B5EF4-FFF2-40B4-BE49-F238E27FC236}">
                    <a16:creationId xmlns:a16="http://schemas.microsoft.com/office/drawing/2014/main" id="{3AD10E4A-6DA4-4258-A3BD-CDA40767A0A5}"/>
                  </a:ext>
                </a:extLst>
              </p:cNvPr>
              <p:cNvSpPr>
                <a:spLocks/>
              </p:cNvSpPr>
              <p:nvPr/>
            </p:nvSpPr>
            <p:spPr bwMode="auto">
              <a:xfrm>
                <a:off x="3041650" y="3300413"/>
                <a:ext cx="1141413" cy="211138"/>
              </a:xfrm>
              <a:custGeom>
                <a:avLst/>
                <a:gdLst>
                  <a:gd name="T0" fmla="*/ 197 w 1438"/>
                  <a:gd name="T1" fmla="*/ 0 h 266"/>
                  <a:gd name="T2" fmla="*/ 115 w 1438"/>
                  <a:gd name="T3" fmla="*/ 22 h 266"/>
                  <a:gd name="T4" fmla="*/ 53 w 1438"/>
                  <a:gd name="T5" fmla="*/ 49 h 266"/>
                  <a:gd name="T6" fmla="*/ 21 w 1438"/>
                  <a:gd name="T7" fmla="*/ 70 h 266"/>
                  <a:gd name="T8" fmla="*/ 7 w 1438"/>
                  <a:gd name="T9" fmla="*/ 84 h 266"/>
                  <a:gd name="T10" fmla="*/ 0 w 1438"/>
                  <a:gd name="T11" fmla="*/ 100 h 266"/>
                  <a:gd name="T12" fmla="*/ 0 w 1438"/>
                  <a:gd name="T13" fmla="*/ 108 h 266"/>
                  <a:gd name="T14" fmla="*/ 4 w 1438"/>
                  <a:gd name="T15" fmla="*/ 124 h 266"/>
                  <a:gd name="T16" fmla="*/ 15 w 1438"/>
                  <a:gd name="T17" fmla="*/ 140 h 266"/>
                  <a:gd name="T18" fmla="*/ 32 w 1438"/>
                  <a:gd name="T19" fmla="*/ 154 h 266"/>
                  <a:gd name="T20" fmla="*/ 86 w 1438"/>
                  <a:gd name="T21" fmla="*/ 183 h 266"/>
                  <a:gd name="T22" fmla="*/ 164 w 1438"/>
                  <a:gd name="T23" fmla="*/ 208 h 266"/>
                  <a:gd name="T24" fmla="*/ 261 w 1438"/>
                  <a:gd name="T25" fmla="*/ 229 h 266"/>
                  <a:gd name="T26" fmla="*/ 375 w 1438"/>
                  <a:gd name="T27" fmla="*/ 246 h 266"/>
                  <a:gd name="T28" fmla="*/ 506 w 1438"/>
                  <a:gd name="T29" fmla="*/ 258 h 266"/>
                  <a:gd name="T30" fmla="*/ 646 w 1438"/>
                  <a:gd name="T31" fmla="*/ 264 h 266"/>
                  <a:gd name="T32" fmla="*/ 719 w 1438"/>
                  <a:gd name="T33" fmla="*/ 266 h 266"/>
                  <a:gd name="T34" fmla="*/ 863 w 1438"/>
                  <a:gd name="T35" fmla="*/ 262 h 266"/>
                  <a:gd name="T36" fmla="*/ 998 w 1438"/>
                  <a:gd name="T37" fmla="*/ 253 h 266"/>
                  <a:gd name="T38" fmla="*/ 1121 w 1438"/>
                  <a:gd name="T39" fmla="*/ 238 h 266"/>
                  <a:gd name="T40" fmla="*/ 1227 w 1438"/>
                  <a:gd name="T41" fmla="*/ 219 h 266"/>
                  <a:gd name="T42" fmla="*/ 1316 w 1438"/>
                  <a:gd name="T43" fmla="*/ 196 h 266"/>
                  <a:gd name="T44" fmla="*/ 1381 w 1438"/>
                  <a:gd name="T45" fmla="*/ 169 h 266"/>
                  <a:gd name="T46" fmla="*/ 1416 w 1438"/>
                  <a:gd name="T47" fmla="*/ 148 h 266"/>
                  <a:gd name="T48" fmla="*/ 1431 w 1438"/>
                  <a:gd name="T49" fmla="*/ 132 h 266"/>
                  <a:gd name="T50" fmla="*/ 1437 w 1438"/>
                  <a:gd name="T51" fmla="*/ 116 h 266"/>
                  <a:gd name="T52" fmla="*/ 1438 w 1438"/>
                  <a:gd name="T53" fmla="*/ 108 h 266"/>
                  <a:gd name="T54" fmla="*/ 1435 w 1438"/>
                  <a:gd name="T55" fmla="*/ 92 h 266"/>
                  <a:gd name="T56" fmla="*/ 1424 w 1438"/>
                  <a:gd name="T57" fmla="*/ 78 h 266"/>
                  <a:gd name="T58" fmla="*/ 1408 w 1438"/>
                  <a:gd name="T59" fmla="*/ 62 h 266"/>
                  <a:gd name="T60" fmla="*/ 1357 w 1438"/>
                  <a:gd name="T61" fmla="*/ 35 h 266"/>
                  <a:gd name="T62" fmla="*/ 1284 w 1438"/>
                  <a:gd name="T63" fmla="*/ 1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8" h="266">
                    <a:moveTo>
                      <a:pt x="197" y="0"/>
                    </a:moveTo>
                    <a:lnTo>
                      <a:pt x="197" y="0"/>
                    </a:lnTo>
                    <a:lnTo>
                      <a:pt x="155" y="11"/>
                    </a:lnTo>
                    <a:lnTo>
                      <a:pt x="115" y="22"/>
                    </a:lnTo>
                    <a:lnTo>
                      <a:pt x="81" y="35"/>
                    </a:lnTo>
                    <a:lnTo>
                      <a:pt x="53" y="49"/>
                    </a:lnTo>
                    <a:lnTo>
                      <a:pt x="31" y="62"/>
                    </a:lnTo>
                    <a:lnTo>
                      <a:pt x="21" y="70"/>
                    </a:lnTo>
                    <a:lnTo>
                      <a:pt x="13" y="78"/>
                    </a:lnTo>
                    <a:lnTo>
                      <a:pt x="7" y="84"/>
                    </a:lnTo>
                    <a:lnTo>
                      <a:pt x="4" y="92"/>
                    </a:lnTo>
                    <a:lnTo>
                      <a:pt x="0" y="100"/>
                    </a:lnTo>
                    <a:lnTo>
                      <a:pt x="0" y="108"/>
                    </a:lnTo>
                    <a:lnTo>
                      <a:pt x="0" y="108"/>
                    </a:lnTo>
                    <a:lnTo>
                      <a:pt x="0" y="116"/>
                    </a:lnTo>
                    <a:lnTo>
                      <a:pt x="4" y="124"/>
                    </a:lnTo>
                    <a:lnTo>
                      <a:pt x="8" y="132"/>
                    </a:lnTo>
                    <a:lnTo>
                      <a:pt x="15" y="140"/>
                    </a:lnTo>
                    <a:lnTo>
                      <a:pt x="23" y="148"/>
                    </a:lnTo>
                    <a:lnTo>
                      <a:pt x="32" y="154"/>
                    </a:lnTo>
                    <a:lnTo>
                      <a:pt x="56" y="169"/>
                    </a:lnTo>
                    <a:lnTo>
                      <a:pt x="86" y="183"/>
                    </a:lnTo>
                    <a:lnTo>
                      <a:pt x="123" y="196"/>
                    </a:lnTo>
                    <a:lnTo>
                      <a:pt x="164" y="208"/>
                    </a:lnTo>
                    <a:lnTo>
                      <a:pt x="210" y="219"/>
                    </a:lnTo>
                    <a:lnTo>
                      <a:pt x="261" y="229"/>
                    </a:lnTo>
                    <a:lnTo>
                      <a:pt x="317" y="238"/>
                    </a:lnTo>
                    <a:lnTo>
                      <a:pt x="375" y="246"/>
                    </a:lnTo>
                    <a:lnTo>
                      <a:pt x="439" y="253"/>
                    </a:lnTo>
                    <a:lnTo>
                      <a:pt x="506" y="258"/>
                    </a:lnTo>
                    <a:lnTo>
                      <a:pt x="574" y="262"/>
                    </a:lnTo>
                    <a:lnTo>
                      <a:pt x="646" y="264"/>
                    </a:lnTo>
                    <a:lnTo>
                      <a:pt x="719" y="266"/>
                    </a:lnTo>
                    <a:lnTo>
                      <a:pt x="719" y="266"/>
                    </a:lnTo>
                    <a:lnTo>
                      <a:pt x="793" y="264"/>
                    </a:lnTo>
                    <a:lnTo>
                      <a:pt x="863" y="262"/>
                    </a:lnTo>
                    <a:lnTo>
                      <a:pt x="933" y="258"/>
                    </a:lnTo>
                    <a:lnTo>
                      <a:pt x="998" y="253"/>
                    </a:lnTo>
                    <a:lnTo>
                      <a:pt x="1062" y="246"/>
                    </a:lnTo>
                    <a:lnTo>
                      <a:pt x="1121" y="238"/>
                    </a:lnTo>
                    <a:lnTo>
                      <a:pt x="1176" y="229"/>
                    </a:lnTo>
                    <a:lnTo>
                      <a:pt x="1227" y="219"/>
                    </a:lnTo>
                    <a:lnTo>
                      <a:pt x="1275" y="208"/>
                    </a:lnTo>
                    <a:lnTo>
                      <a:pt x="1316" y="196"/>
                    </a:lnTo>
                    <a:lnTo>
                      <a:pt x="1351" y="183"/>
                    </a:lnTo>
                    <a:lnTo>
                      <a:pt x="1381" y="169"/>
                    </a:lnTo>
                    <a:lnTo>
                      <a:pt x="1407" y="154"/>
                    </a:lnTo>
                    <a:lnTo>
                      <a:pt x="1416" y="148"/>
                    </a:lnTo>
                    <a:lnTo>
                      <a:pt x="1424" y="140"/>
                    </a:lnTo>
                    <a:lnTo>
                      <a:pt x="1431" y="132"/>
                    </a:lnTo>
                    <a:lnTo>
                      <a:pt x="1435" y="124"/>
                    </a:lnTo>
                    <a:lnTo>
                      <a:pt x="1437" y="116"/>
                    </a:lnTo>
                    <a:lnTo>
                      <a:pt x="1438" y="108"/>
                    </a:lnTo>
                    <a:lnTo>
                      <a:pt x="1438" y="108"/>
                    </a:lnTo>
                    <a:lnTo>
                      <a:pt x="1437" y="100"/>
                    </a:lnTo>
                    <a:lnTo>
                      <a:pt x="1435" y="92"/>
                    </a:lnTo>
                    <a:lnTo>
                      <a:pt x="1431" y="84"/>
                    </a:lnTo>
                    <a:lnTo>
                      <a:pt x="1424" y="78"/>
                    </a:lnTo>
                    <a:lnTo>
                      <a:pt x="1418" y="70"/>
                    </a:lnTo>
                    <a:lnTo>
                      <a:pt x="1408" y="62"/>
                    </a:lnTo>
                    <a:lnTo>
                      <a:pt x="1386" y="49"/>
                    </a:lnTo>
                    <a:lnTo>
                      <a:pt x="1357" y="35"/>
                    </a:lnTo>
                    <a:lnTo>
                      <a:pt x="1322" y="22"/>
                    </a:lnTo>
                    <a:lnTo>
                      <a:pt x="1284" y="11"/>
                    </a:lnTo>
                    <a:lnTo>
                      <a:pt x="1240"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3" name="Freeform 31">
                <a:extLst>
                  <a:ext uri="{FF2B5EF4-FFF2-40B4-BE49-F238E27FC236}">
                    <a16:creationId xmlns:a16="http://schemas.microsoft.com/office/drawing/2014/main" id="{4C7C5AE0-D080-447D-9763-03E4885EC94B}"/>
                  </a:ext>
                </a:extLst>
              </p:cNvPr>
              <p:cNvSpPr>
                <a:spLocks/>
              </p:cNvSpPr>
              <p:nvPr/>
            </p:nvSpPr>
            <p:spPr bwMode="auto">
              <a:xfrm>
                <a:off x="755650" y="3030538"/>
                <a:ext cx="1143000" cy="211138"/>
              </a:xfrm>
              <a:custGeom>
                <a:avLst/>
                <a:gdLst>
                  <a:gd name="T0" fmla="*/ 198 w 1439"/>
                  <a:gd name="T1" fmla="*/ 0 h 266"/>
                  <a:gd name="T2" fmla="*/ 116 w 1439"/>
                  <a:gd name="T3" fmla="*/ 22 h 266"/>
                  <a:gd name="T4" fmla="*/ 54 w 1439"/>
                  <a:gd name="T5" fmla="*/ 48 h 266"/>
                  <a:gd name="T6" fmla="*/ 22 w 1439"/>
                  <a:gd name="T7" fmla="*/ 70 h 266"/>
                  <a:gd name="T8" fmla="*/ 7 w 1439"/>
                  <a:gd name="T9" fmla="*/ 84 h 266"/>
                  <a:gd name="T10" fmla="*/ 1 w 1439"/>
                  <a:gd name="T11" fmla="*/ 100 h 266"/>
                  <a:gd name="T12" fmla="*/ 0 w 1439"/>
                  <a:gd name="T13" fmla="*/ 108 h 266"/>
                  <a:gd name="T14" fmla="*/ 4 w 1439"/>
                  <a:gd name="T15" fmla="*/ 124 h 266"/>
                  <a:gd name="T16" fmla="*/ 15 w 1439"/>
                  <a:gd name="T17" fmla="*/ 140 h 266"/>
                  <a:gd name="T18" fmla="*/ 33 w 1439"/>
                  <a:gd name="T19" fmla="*/ 154 h 266"/>
                  <a:gd name="T20" fmla="*/ 87 w 1439"/>
                  <a:gd name="T21" fmla="*/ 183 h 266"/>
                  <a:gd name="T22" fmla="*/ 165 w 1439"/>
                  <a:gd name="T23" fmla="*/ 208 h 266"/>
                  <a:gd name="T24" fmla="*/ 262 w 1439"/>
                  <a:gd name="T25" fmla="*/ 229 h 266"/>
                  <a:gd name="T26" fmla="*/ 376 w 1439"/>
                  <a:gd name="T27" fmla="*/ 246 h 266"/>
                  <a:gd name="T28" fmla="*/ 505 w 1439"/>
                  <a:gd name="T29" fmla="*/ 258 h 266"/>
                  <a:gd name="T30" fmla="*/ 646 w 1439"/>
                  <a:gd name="T31" fmla="*/ 264 h 266"/>
                  <a:gd name="T32" fmla="*/ 719 w 1439"/>
                  <a:gd name="T33" fmla="*/ 266 h 266"/>
                  <a:gd name="T34" fmla="*/ 864 w 1439"/>
                  <a:gd name="T35" fmla="*/ 262 h 266"/>
                  <a:gd name="T36" fmla="*/ 999 w 1439"/>
                  <a:gd name="T37" fmla="*/ 253 h 266"/>
                  <a:gd name="T38" fmla="*/ 1121 w 1439"/>
                  <a:gd name="T39" fmla="*/ 238 h 266"/>
                  <a:gd name="T40" fmla="*/ 1228 w 1439"/>
                  <a:gd name="T41" fmla="*/ 219 h 266"/>
                  <a:gd name="T42" fmla="*/ 1315 w 1439"/>
                  <a:gd name="T43" fmla="*/ 196 h 266"/>
                  <a:gd name="T44" fmla="*/ 1382 w 1439"/>
                  <a:gd name="T45" fmla="*/ 169 h 266"/>
                  <a:gd name="T46" fmla="*/ 1415 w 1439"/>
                  <a:gd name="T47" fmla="*/ 146 h 266"/>
                  <a:gd name="T48" fmla="*/ 1430 w 1439"/>
                  <a:gd name="T49" fmla="*/ 132 h 266"/>
                  <a:gd name="T50" fmla="*/ 1438 w 1439"/>
                  <a:gd name="T51" fmla="*/ 116 h 266"/>
                  <a:gd name="T52" fmla="*/ 1439 w 1439"/>
                  <a:gd name="T53" fmla="*/ 108 h 266"/>
                  <a:gd name="T54" fmla="*/ 1434 w 1439"/>
                  <a:gd name="T55" fmla="*/ 92 h 266"/>
                  <a:gd name="T56" fmla="*/ 1425 w 1439"/>
                  <a:gd name="T57" fmla="*/ 76 h 266"/>
                  <a:gd name="T58" fmla="*/ 1409 w 1439"/>
                  <a:gd name="T59" fmla="*/ 62 h 266"/>
                  <a:gd name="T60" fmla="*/ 1357 w 1439"/>
                  <a:gd name="T61" fmla="*/ 35 h 266"/>
                  <a:gd name="T62" fmla="*/ 1285 w 1439"/>
                  <a:gd name="T63" fmla="*/ 1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9" h="266">
                    <a:moveTo>
                      <a:pt x="198" y="0"/>
                    </a:moveTo>
                    <a:lnTo>
                      <a:pt x="198" y="0"/>
                    </a:lnTo>
                    <a:lnTo>
                      <a:pt x="154" y="11"/>
                    </a:lnTo>
                    <a:lnTo>
                      <a:pt x="116" y="22"/>
                    </a:lnTo>
                    <a:lnTo>
                      <a:pt x="82" y="35"/>
                    </a:lnTo>
                    <a:lnTo>
                      <a:pt x="54" y="48"/>
                    </a:lnTo>
                    <a:lnTo>
                      <a:pt x="30" y="62"/>
                    </a:lnTo>
                    <a:lnTo>
                      <a:pt x="22" y="70"/>
                    </a:lnTo>
                    <a:lnTo>
                      <a:pt x="14" y="76"/>
                    </a:lnTo>
                    <a:lnTo>
                      <a:pt x="7" y="84"/>
                    </a:lnTo>
                    <a:lnTo>
                      <a:pt x="4" y="92"/>
                    </a:lnTo>
                    <a:lnTo>
                      <a:pt x="1" y="100"/>
                    </a:lnTo>
                    <a:lnTo>
                      <a:pt x="0" y="108"/>
                    </a:lnTo>
                    <a:lnTo>
                      <a:pt x="0" y="108"/>
                    </a:lnTo>
                    <a:lnTo>
                      <a:pt x="1" y="116"/>
                    </a:lnTo>
                    <a:lnTo>
                      <a:pt x="4" y="124"/>
                    </a:lnTo>
                    <a:lnTo>
                      <a:pt x="9" y="132"/>
                    </a:lnTo>
                    <a:lnTo>
                      <a:pt x="15" y="140"/>
                    </a:lnTo>
                    <a:lnTo>
                      <a:pt x="23" y="146"/>
                    </a:lnTo>
                    <a:lnTo>
                      <a:pt x="33" y="154"/>
                    </a:lnTo>
                    <a:lnTo>
                      <a:pt x="57" y="169"/>
                    </a:lnTo>
                    <a:lnTo>
                      <a:pt x="87" y="183"/>
                    </a:lnTo>
                    <a:lnTo>
                      <a:pt x="123" y="196"/>
                    </a:lnTo>
                    <a:lnTo>
                      <a:pt x="165" y="208"/>
                    </a:lnTo>
                    <a:lnTo>
                      <a:pt x="211" y="219"/>
                    </a:lnTo>
                    <a:lnTo>
                      <a:pt x="262" y="229"/>
                    </a:lnTo>
                    <a:lnTo>
                      <a:pt x="317" y="238"/>
                    </a:lnTo>
                    <a:lnTo>
                      <a:pt x="376" y="246"/>
                    </a:lnTo>
                    <a:lnTo>
                      <a:pt x="440" y="253"/>
                    </a:lnTo>
                    <a:lnTo>
                      <a:pt x="505" y="258"/>
                    </a:lnTo>
                    <a:lnTo>
                      <a:pt x="575" y="262"/>
                    </a:lnTo>
                    <a:lnTo>
                      <a:pt x="646" y="264"/>
                    </a:lnTo>
                    <a:lnTo>
                      <a:pt x="719" y="266"/>
                    </a:lnTo>
                    <a:lnTo>
                      <a:pt x="719" y="266"/>
                    </a:lnTo>
                    <a:lnTo>
                      <a:pt x="792" y="264"/>
                    </a:lnTo>
                    <a:lnTo>
                      <a:pt x="864" y="262"/>
                    </a:lnTo>
                    <a:lnTo>
                      <a:pt x="934" y="258"/>
                    </a:lnTo>
                    <a:lnTo>
                      <a:pt x="999" y="253"/>
                    </a:lnTo>
                    <a:lnTo>
                      <a:pt x="1063" y="246"/>
                    </a:lnTo>
                    <a:lnTo>
                      <a:pt x="1121" y="238"/>
                    </a:lnTo>
                    <a:lnTo>
                      <a:pt x="1177" y="229"/>
                    </a:lnTo>
                    <a:lnTo>
                      <a:pt x="1228" y="219"/>
                    </a:lnTo>
                    <a:lnTo>
                      <a:pt x="1274" y="208"/>
                    </a:lnTo>
                    <a:lnTo>
                      <a:pt x="1315" y="196"/>
                    </a:lnTo>
                    <a:lnTo>
                      <a:pt x="1352" y="183"/>
                    </a:lnTo>
                    <a:lnTo>
                      <a:pt x="1382" y="169"/>
                    </a:lnTo>
                    <a:lnTo>
                      <a:pt x="1406" y="154"/>
                    </a:lnTo>
                    <a:lnTo>
                      <a:pt x="1415" y="146"/>
                    </a:lnTo>
                    <a:lnTo>
                      <a:pt x="1423" y="140"/>
                    </a:lnTo>
                    <a:lnTo>
                      <a:pt x="1430" y="132"/>
                    </a:lnTo>
                    <a:lnTo>
                      <a:pt x="1434" y="124"/>
                    </a:lnTo>
                    <a:lnTo>
                      <a:pt x="1438" y="116"/>
                    </a:lnTo>
                    <a:lnTo>
                      <a:pt x="1439" y="108"/>
                    </a:lnTo>
                    <a:lnTo>
                      <a:pt x="1439" y="108"/>
                    </a:lnTo>
                    <a:lnTo>
                      <a:pt x="1438" y="100"/>
                    </a:lnTo>
                    <a:lnTo>
                      <a:pt x="1434" y="92"/>
                    </a:lnTo>
                    <a:lnTo>
                      <a:pt x="1431" y="84"/>
                    </a:lnTo>
                    <a:lnTo>
                      <a:pt x="1425" y="76"/>
                    </a:lnTo>
                    <a:lnTo>
                      <a:pt x="1417" y="70"/>
                    </a:lnTo>
                    <a:lnTo>
                      <a:pt x="1409" y="62"/>
                    </a:lnTo>
                    <a:lnTo>
                      <a:pt x="1385" y="48"/>
                    </a:lnTo>
                    <a:lnTo>
                      <a:pt x="1357" y="35"/>
                    </a:lnTo>
                    <a:lnTo>
                      <a:pt x="1323" y="22"/>
                    </a:lnTo>
                    <a:lnTo>
                      <a:pt x="1285" y="11"/>
                    </a:lnTo>
                    <a:lnTo>
                      <a:pt x="1241"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sp>
            <p:nvSpPr>
              <p:cNvPr id="114" name="Freeform 32">
                <a:extLst>
                  <a:ext uri="{FF2B5EF4-FFF2-40B4-BE49-F238E27FC236}">
                    <a16:creationId xmlns:a16="http://schemas.microsoft.com/office/drawing/2014/main" id="{FC94CAC6-535E-4EE7-92AE-5032B60A23B6}"/>
                  </a:ext>
                </a:extLst>
              </p:cNvPr>
              <p:cNvSpPr>
                <a:spLocks/>
              </p:cNvSpPr>
              <p:nvPr/>
            </p:nvSpPr>
            <p:spPr bwMode="auto">
              <a:xfrm>
                <a:off x="1898650" y="2717800"/>
                <a:ext cx="1141413" cy="239713"/>
              </a:xfrm>
              <a:custGeom>
                <a:avLst/>
                <a:gdLst>
                  <a:gd name="T0" fmla="*/ 431 w 1438"/>
                  <a:gd name="T1" fmla="*/ 0 h 302"/>
                  <a:gd name="T2" fmla="*/ 297 w 1438"/>
                  <a:gd name="T3" fmla="*/ 18 h 302"/>
                  <a:gd name="T4" fmla="*/ 218 w 1438"/>
                  <a:gd name="T5" fmla="*/ 32 h 302"/>
                  <a:gd name="T6" fmla="*/ 150 w 1438"/>
                  <a:gd name="T7" fmla="*/ 48 h 302"/>
                  <a:gd name="T8" fmla="*/ 92 w 1438"/>
                  <a:gd name="T9" fmla="*/ 67 h 302"/>
                  <a:gd name="T10" fmla="*/ 48 w 1438"/>
                  <a:gd name="T11" fmla="*/ 88 h 302"/>
                  <a:gd name="T12" fmla="*/ 18 w 1438"/>
                  <a:gd name="T13" fmla="*/ 110 h 302"/>
                  <a:gd name="T14" fmla="*/ 2 w 1438"/>
                  <a:gd name="T15" fmla="*/ 132 h 302"/>
                  <a:gd name="T16" fmla="*/ 0 w 1438"/>
                  <a:gd name="T17" fmla="*/ 145 h 302"/>
                  <a:gd name="T18" fmla="*/ 0 w 1438"/>
                  <a:gd name="T19" fmla="*/ 153 h 302"/>
                  <a:gd name="T20" fmla="*/ 8 w 1438"/>
                  <a:gd name="T21" fmla="*/ 169 h 302"/>
                  <a:gd name="T22" fmla="*/ 22 w 1438"/>
                  <a:gd name="T23" fmla="*/ 183 h 302"/>
                  <a:gd name="T24" fmla="*/ 56 w 1438"/>
                  <a:gd name="T25" fmla="*/ 205 h 302"/>
                  <a:gd name="T26" fmla="*/ 123 w 1438"/>
                  <a:gd name="T27" fmla="*/ 232 h 302"/>
                  <a:gd name="T28" fmla="*/ 210 w 1438"/>
                  <a:gd name="T29" fmla="*/ 256 h 302"/>
                  <a:gd name="T30" fmla="*/ 316 w 1438"/>
                  <a:gd name="T31" fmla="*/ 275 h 302"/>
                  <a:gd name="T32" fmla="*/ 439 w 1438"/>
                  <a:gd name="T33" fmla="*/ 289 h 302"/>
                  <a:gd name="T34" fmla="*/ 574 w 1438"/>
                  <a:gd name="T35" fmla="*/ 299 h 302"/>
                  <a:gd name="T36" fmla="*/ 718 w 1438"/>
                  <a:gd name="T37" fmla="*/ 302 h 302"/>
                  <a:gd name="T38" fmla="*/ 793 w 1438"/>
                  <a:gd name="T39" fmla="*/ 300 h 302"/>
                  <a:gd name="T40" fmla="*/ 933 w 1438"/>
                  <a:gd name="T41" fmla="*/ 294 h 302"/>
                  <a:gd name="T42" fmla="*/ 1062 w 1438"/>
                  <a:gd name="T43" fmla="*/ 283 h 302"/>
                  <a:gd name="T44" fmla="*/ 1176 w 1438"/>
                  <a:gd name="T45" fmla="*/ 265 h 302"/>
                  <a:gd name="T46" fmla="*/ 1275 w 1438"/>
                  <a:gd name="T47" fmla="*/ 245 h 302"/>
                  <a:gd name="T48" fmla="*/ 1351 w 1438"/>
                  <a:gd name="T49" fmla="*/ 219 h 302"/>
                  <a:gd name="T50" fmla="*/ 1406 w 1438"/>
                  <a:gd name="T51" fmla="*/ 191 h 302"/>
                  <a:gd name="T52" fmla="*/ 1424 w 1438"/>
                  <a:gd name="T53" fmla="*/ 177 h 302"/>
                  <a:gd name="T54" fmla="*/ 1435 w 1438"/>
                  <a:gd name="T55" fmla="*/ 161 h 302"/>
                  <a:gd name="T56" fmla="*/ 1438 w 1438"/>
                  <a:gd name="T57" fmla="*/ 145 h 302"/>
                  <a:gd name="T58" fmla="*/ 1438 w 1438"/>
                  <a:gd name="T59" fmla="*/ 138 h 302"/>
                  <a:gd name="T60" fmla="*/ 1430 w 1438"/>
                  <a:gd name="T61" fmla="*/ 121 h 302"/>
                  <a:gd name="T62" fmla="*/ 1406 w 1438"/>
                  <a:gd name="T63" fmla="*/ 99 h 302"/>
                  <a:gd name="T64" fmla="*/ 1368 w 1438"/>
                  <a:gd name="T65" fmla="*/ 76 h 302"/>
                  <a:gd name="T66" fmla="*/ 1317 w 1438"/>
                  <a:gd name="T67" fmla="*/ 57 h 302"/>
                  <a:gd name="T68" fmla="*/ 1255 w 1438"/>
                  <a:gd name="T69" fmla="*/ 40 h 302"/>
                  <a:gd name="T70" fmla="*/ 1181 w 1438"/>
                  <a:gd name="T71" fmla="*/ 24 h 302"/>
                  <a:gd name="T72" fmla="*/ 1098 w 1438"/>
                  <a:gd name="T73"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8" h="302">
                    <a:moveTo>
                      <a:pt x="431" y="0"/>
                    </a:moveTo>
                    <a:lnTo>
                      <a:pt x="431" y="0"/>
                    </a:lnTo>
                    <a:lnTo>
                      <a:pt x="340" y="11"/>
                    </a:lnTo>
                    <a:lnTo>
                      <a:pt x="297" y="18"/>
                    </a:lnTo>
                    <a:lnTo>
                      <a:pt x="256" y="24"/>
                    </a:lnTo>
                    <a:lnTo>
                      <a:pt x="218" y="32"/>
                    </a:lnTo>
                    <a:lnTo>
                      <a:pt x="183" y="40"/>
                    </a:lnTo>
                    <a:lnTo>
                      <a:pt x="150" y="48"/>
                    </a:lnTo>
                    <a:lnTo>
                      <a:pt x="119" y="57"/>
                    </a:lnTo>
                    <a:lnTo>
                      <a:pt x="92" y="67"/>
                    </a:lnTo>
                    <a:lnTo>
                      <a:pt x="69" y="76"/>
                    </a:lnTo>
                    <a:lnTo>
                      <a:pt x="48" y="88"/>
                    </a:lnTo>
                    <a:lnTo>
                      <a:pt x="32" y="99"/>
                    </a:lnTo>
                    <a:lnTo>
                      <a:pt x="18" y="110"/>
                    </a:lnTo>
                    <a:lnTo>
                      <a:pt x="8" y="121"/>
                    </a:lnTo>
                    <a:lnTo>
                      <a:pt x="2" y="132"/>
                    </a:lnTo>
                    <a:lnTo>
                      <a:pt x="0" y="138"/>
                    </a:lnTo>
                    <a:lnTo>
                      <a:pt x="0" y="145"/>
                    </a:lnTo>
                    <a:lnTo>
                      <a:pt x="0" y="145"/>
                    </a:lnTo>
                    <a:lnTo>
                      <a:pt x="0" y="153"/>
                    </a:lnTo>
                    <a:lnTo>
                      <a:pt x="3" y="161"/>
                    </a:lnTo>
                    <a:lnTo>
                      <a:pt x="8" y="169"/>
                    </a:lnTo>
                    <a:lnTo>
                      <a:pt x="14" y="177"/>
                    </a:lnTo>
                    <a:lnTo>
                      <a:pt x="22" y="183"/>
                    </a:lnTo>
                    <a:lnTo>
                      <a:pt x="32" y="191"/>
                    </a:lnTo>
                    <a:lnTo>
                      <a:pt x="56" y="205"/>
                    </a:lnTo>
                    <a:lnTo>
                      <a:pt x="86" y="219"/>
                    </a:lnTo>
                    <a:lnTo>
                      <a:pt x="123" y="232"/>
                    </a:lnTo>
                    <a:lnTo>
                      <a:pt x="164" y="245"/>
                    </a:lnTo>
                    <a:lnTo>
                      <a:pt x="210" y="256"/>
                    </a:lnTo>
                    <a:lnTo>
                      <a:pt x="261" y="265"/>
                    </a:lnTo>
                    <a:lnTo>
                      <a:pt x="316" y="275"/>
                    </a:lnTo>
                    <a:lnTo>
                      <a:pt x="377" y="283"/>
                    </a:lnTo>
                    <a:lnTo>
                      <a:pt x="439" y="289"/>
                    </a:lnTo>
                    <a:lnTo>
                      <a:pt x="505" y="294"/>
                    </a:lnTo>
                    <a:lnTo>
                      <a:pt x="574" y="299"/>
                    </a:lnTo>
                    <a:lnTo>
                      <a:pt x="645" y="300"/>
                    </a:lnTo>
                    <a:lnTo>
                      <a:pt x="718" y="302"/>
                    </a:lnTo>
                    <a:lnTo>
                      <a:pt x="718" y="302"/>
                    </a:lnTo>
                    <a:lnTo>
                      <a:pt x="793" y="300"/>
                    </a:lnTo>
                    <a:lnTo>
                      <a:pt x="865" y="299"/>
                    </a:lnTo>
                    <a:lnTo>
                      <a:pt x="933" y="294"/>
                    </a:lnTo>
                    <a:lnTo>
                      <a:pt x="1000" y="289"/>
                    </a:lnTo>
                    <a:lnTo>
                      <a:pt x="1062" y="283"/>
                    </a:lnTo>
                    <a:lnTo>
                      <a:pt x="1120" y="275"/>
                    </a:lnTo>
                    <a:lnTo>
                      <a:pt x="1176" y="265"/>
                    </a:lnTo>
                    <a:lnTo>
                      <a:pt x="1227" y="256"/>
                    </a:lnTo>
                    <a:lnTo>
                      <a:pt x="1275" y="245"/>
                    </a:lnTo>
                    <a:lnTo>
                      <a:pt x="1316" y="232"/>
                    </a:lnTo>
                    <a:lnTo>
                      <a:pt x="1351" y="219"/>
                    </a:lnTo>
                    <a:lnTo>
                      <a:pt x="1381" y="205"/>
                    </a:lnTo>
                    <a:lnTo>
                      <a:pt x="1406" y="191"/>
                    </a:lnTo>
                    <a:lnTo>
                      <a:pt x="1416" y="183"/>
                    </a:lnTo>
                    <a:lnTo>
                      <a:pt x="1424" y="177"/>
                    </a:lnTo>
                    <a:lnTo>
                      <a:pt x="1430" y="169"/>
                    </a:lnTo>
                    <a:lnTo>
                      <a:pt x="1435" y="161"/>
                    </a:lnTo>
                    <a:lnTo>
                      <a:pt x="1437" y="153"/>
                    </a:lnTo>
                    <a:lnTo>
                      <a:pt x="1438" y="145"/>
                    </a:lnTo>
                    <a:lnTo>
                      <a:pt x="1438" y="145"/>
                    </a:lnTo>
                    <a:lnTo>
                      <a:pt x="1438" y="138"/>
                    </a:lnTo>
                    <a:lnTo>
                      <a:pt x="1437" y="132"/>
                    </a:lnTo>
                    <a:lnTo>
                      <a:pt x="1430" y="121"/>
                    </a:lnTo>
                    <a:lnTo>
                      <a:pt x="1421" y="110"/>
                    </a:lnTo>
                    <a:lnTo>
                      <a:pt x="1406" y="99"/>
                    </a:lnTo>
                    <a:lnTo>
                      <a:pt x="1389" y="88"/>
                    </a:lnTo>
                    <a:lnTo>
                      <a:pt x="1368" y="76"/>
                    </a:lnTo>
                    <a:lnTo>
                      <a:pt x="1344" y="67"/>
                    </a:lnTo>
                    <a:lnTo>
                      <a:pt x="1317" y="57"/>
                    </a:lnTo>
                    <a:lnTo>
                      <a:pt x="1287" y="48"/>
                    </a:lnTo>
                    <a:lnTo>
                      <a:pt x="1255" y="40"/>
                    </a:lnTo>
                    <a:lnTo>
                      <a:pt x="1219" y="32"/>
                    </a:lnTo>
                    <a:lnTo>
                      <a:pt x="1181" y="24"/>
                    </a:lnTo>
                    <a:lnTo>
                      <a:pt x="1141" y="18"/>
                    </a:lnTo>
                    <a:lnTo>
                      <a:pt x="1098" y="11"/>
                    </a:lnTo>
                    <a:lnTo>
                      <a:pt x="1008" y="0"/>
                    </a:lnTo>
                  </a:path>
                </a:pathLst>
              </a:custGeom>
              <a:noFill/>
              <a:ln w="15875">
                <a:solidFill>
                  <a:schemeClr val="bg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l-PL"/>
              </a:p>
            </p:txBody>
          </p:sp>
        </p:grpSp>
      </p:grpSp>
      <p:sp>
        <p:nvSpPr>
          <p:cNvPr id="5" name="Prostokąt 4">
            <a:extLst>
              <a:ext uri="{FF2B5EF4-FFF2-40B4-BE49-F238E27FC236}">
                <a16:creationId xmlns:a16="http://schemas.microsoft.com/office/drawing/2014/main" id="{CDCDD268-F6F2-FAC8-BD66-C24632756BAC}"/>
              </a:ext>
            </a:extLst>
          </p:cNvPr>
          <p:cNvSpPr/>
          <p:nvPr/>
        </p:nvSpPr>
        <p:spPr>
          <a:xfrm>
            <a:off x="8142102" y="2662337"/>
            <a:ext cx="418090" cy="31670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bg1"/>
                </a:solidFill>
              </a:rPr>
              <a:t>2,74</a:t>
            </a:r>
            <a:endParaRPr lang="en-US" sz="1050" b="1" dirty="0">
              <a:solidFill>
                <a:schemeClr val="bg1"/>
              </a:solidFill>
            </a:endParaRPr>
          </a:p>
        </p:txBody>
      </p:sp>
      <p:sp>
        <p:nvSpPr>
          <p:cNvPr id="7" name="Prostokąt 6">
            <a:extLst>
              <a:ext uri="{FF2B5EF4-FFF2-40B4-BE49-F238E27FC236}">
                <a16:creationId xmlns:a16="http://schemas.microsoft.com/office/drawing/2014/main" id="{01ADF6CC-30DD-D556-7F9D-C3514008D624}"/>
              </a:ext>
            </a:extLst>
          </p:cNvPr>
          <p:cNvSpPr/>
          <p:nvPr/>
        </p:nvSpPr>
        <p:spPr>
          <a:xfrm>
            <a:off x="8142102" y="3173189"/>
            <a:ext cx="418090" cy="31670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bg1"/>
                </a:solidFill>
              </a:rPr>
              <a:t>2,71</a:t>
            </a:r>
            <a:endParaRPr lang="en-US" sz="1000" dirty="0">
              <a:solidFill>
                <a:schemeClr val="tx1"/>
              </a:solidFill>
            </a:endParaRPr>
          </a:p>
        </p:txBody>
      </p:sp>
      <p:sp>
        <p:nvSpPr>
          <p:cNvPr id="9" name="Prostokąt 8">
            <a:extLst>
              <a:ext uri="{FF2B5EF4-FFF2-40B4-BE49-F238E27FC236}">
                <a16:creationId xmlns:a16="http://schemas.microsoft.com/office/drawing/2014/main" id="{3F6FCC9B-119F-1B62-F9EA-5E7FF2C59166}"/>
              </a:ext>
            </a:extLst>
          </p:cNvPr>
          <p:cNvSpPr/>
          <p:nvPr/>
        </p:nvSpPr>
        <p:spPr>
          <a:xfrm>
            <a:off x="8132805" y="3670479"/>
            <a:ext cx="418090" cy="31670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bg1"/>
                </a:solidFill>
              </a:rPr>
              <a:t>2,53</a:t>
            </a:r>
            <a:endParaRPr lang="en-US" sz="1000" b="1" dirty="0">
              <a:solidFill>
                <a:schemeClr val="bg1"/>
              </a:solidFill>
            </a:endParaRPr>
          </a:p>
        </p:txBody>
      </p:sp>
      <p:sp>
        <p:nvSpPr>
          <p:cNvPr id="10" name="Prostokąt 9">
            <a:extLst>
              <a:ext uri="{FF2B5EF4-FFF2-40B4-BE49-F238E27FC236}">
                <a16:creationId xmlns:a16="http://schemas.microsoft.com/office/drawing/2014/main" id="{76DEDB8B-01A1-8226-DC47-E091E4DC0E40}"/>
              </a:ext>
            </a:extLst>
          </p:cNvPr>
          <p:cNvSpPr/>
          <p:nvPr/>
        </p:nvSpPr>
        <p:spPr>
          <a:xfrm>
            <a:off x="8142102" y="4156826"/>
            <a:ext cx="418090" cy="31670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bg1"/>
                </a:solidFill>
              </a:rPr>
              <a:t>1,28</a:t>
            </a:r>
            <a:endParaRPr lang="en-US" sz="1000" b="1" dirty="0">
              <a:solidFill>
                <a:schemeClr val="bg1"/>
              </a:solidFill>
            </a:endParaRPr>
          </a:p>
        </p:txBody>
      </p:sp>
      <p:sp>
        <p:nvSpPr>
          <p:cNvPr id="11" name="Prostokąt 10">
            <a:extLst>
              <a:ext uri="{FF2B5EF4-FFF2-40B4-BE49-F238E27FC236}">
                <a16:creationId xmlns:a16="http://schemas.microsoft.com/office/drawing/2014/main" id="{C474D3FE-B02C-4BFA-3B4A-6936E164CFC5}"/>
              </a:ext>
            </a:extLst>
          </p:cNvPr>
          <p:cNvSpPr/>
          <p:nvPr/>
        </p:nvSpPr>
        <p:spPr>
          <a:xfrm>
            <a:off x="8142102" y="2223251"/>
            <a:ext cx="418090" cy="31670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bg1"/>
                </a:solidFill>
              </a:rPr>
              <a:t>AVG</a:t>
            </a:r>
            <a:endParaRPr lang="en-US" sz="1000" b="1" dirty="0">
              <a:solidFill>
                <a:schemeClr val="bg1"/>
              </a:solidFill>
            </a:endParaRPr>
          </a:p>
        </p:txBody>
      </p:sp>
      <p:sp>
        <p:nvSpPr>
          <p:cNvPr id="14" name="pole tekstowe 13">
            <a:extLst>
              <a:ext uri="{FF2B5EF4-FFF2-40B4-BE49-F238E27FC236}">
                <a16:creationId xmlns:a16="http://schemas.microsoft.com/office/drawing/2014/main" id="{AD1B7FB9-8395-8F31-A0BF-E89EFB939D3D}"/>
              </a:ext>
            </a:extLst>
          </p:cNvPr>
          <p:cNvSpPr txBox="1"/>
          <p:nvPr/>
        </p:nvSpPr>
        <p:spPr>
          <a:xfrm>
            <a:off x="333052" y="5221328"/>
            <a:ext cx="8204145" cy="338554"/>
          </a:xfrm>
          <a:prstGeom prst="rect">
            <a:avLst/>
          </a:prstGeom>
          <a:noFill/>
        </p:spPr>
        <p:txBody>
          <a:bodyPr wrap="square" rtlCol="0">
            <a:spAutoFit/>
          </a:bodyPr>
          <a:lstStyle/>
          <a:p>
            <a:pPr algn="just"/>
            <a:r>
              <a:rPr lang="pl-PL" sz="800" i="1" dirty="0">
                <a:solidFill>
                  <a:schemeClr val="bg1">
                    <a:lumMod val="75000"/>
                  </a:schemeClr>
                </a:solidFill>
              </a:rPr>
              <a:t>Wskazaniom respondentów przyznawano wartości punktowe: od 4 przy powodzie najważniejszym do 1 przy powodzie najmniej ważnym. Ze wskazań wszystkich respondentów obliczono średnią. Im wyższy wynik – tym powód ogółem jest bardziej istotny.</a:t>
            </a:r>
          </a:p>
        </p:txBody>
      </p:sp>
    </p:spTree>
    <p:extLst>
      <p:ext uri="{BB962C8B-B14F-4D97-AF65-F5344CB8AC3E}">
        <p14:creationId xmlns:p14="http://schemas.microsoft.com/office/powerpoint/2010/main" val="378917674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P8. Proszę uszeregować powody złej jakości powietrza w Polsce w kolejności OD najważniejszego dla Pana(i) powodu DO najmniej ważnego.</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r>
              <a:rPr lang="pt-BR" dirty="0">
                <a:solidFill>
                  <a:schemeClr val="bg1">
                    <a:lumMod val="75000"/>
                  </a:schemeClr>
                </a:solidFill>
              </a:rPr>
              <a:t>2018: n=1010</a:t>
            </a:r>
            <a:r>
              <a:rPr lang="pl-PL" dirty="0">
                <a:solidFill>
                  <a:schemeClr val="bg1">
                    <a:lumMod val="75000"/>
                  </a:schemeClr>
                </a:solidFill>
              </a:rPr>
              <a:t>, </a:t>
            </a:r>
            <a:r>
              <a:rPr lang="pt-BR" dirty="0">
                <a:solidFill>
                  <a:schemeClr val="bg1">
                    <a:lumMod val="75000"/>
                  </a:schemeClr>
                </a:solidFill>
              </a:rPr>
              <a:t>2014: n=1000</a:t>
            </a:r>
            <a:r>
              <a:rPr lang="pl-PL" dirty="0">
                <a:solidFill>
                  <a:schemeClr val="bg1">
                    <a:lumMod val="75000"/>
                  </a:schemeClr>
                </a:solidFill>
              </a:rPr>
              <a:t>, </a:t>
            </a:r>
            <a:r>
              <a:rPr lang="pt-BR" dirty="0">
                <a:solidFill>
                  <a:schemeClr val="bg1">
                    <a:lumMod val="75000"/>
                  </a:schemeClr>
                </a:solidFill>
              </a:rPr>
              <a:t>2013: n=1000</a:t>
            </a:r>
          </a:p>
          <a:p>
            <a:endParaRPr lang="pl-PL" dirty="0"/>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5" name="Wykres 4" descr="Powody złej jakości powietrza w Polsce w kolejności od najważniejszych do najmniej ważnych.&#10;&#10;Wykres kolumnowy prezentujący średnią powodów złej jakości powietrza z podziałem na lata:&#10;Emisja z indywidualnych źródeł tzn. piece domowe: 2020 rok – 2,92; 2018 rok – 2,58; 2014 rok – 2,30; 2013 rok – 2,26.&#10;Emisja z dużych obiektów energetycznych spalania, fabryk itp.: 2020 rok – 2,87; 2018 rok – 3,07; 2014 rok – 3,06; 2013 rok – 3,20.&#10;Emisja z transportu samochodowego: 2020 rok – 2,82; 2018 rok – 2,75; 2014 rok – 2,91; 2013 rok – 2,93.&#10;Emisja pochodząca z państw sąsiadujących z Polską: 2020 rok – 1,40; 2018 rok – 1,60; 2014 rok – 1,73; 2013 rok – 1,61.&#10;">
            <a:extLst>
              <a:ext uri="{FF2B5EF4-FFF2-40B4-BE49-F238E27FC236}">
                <a16:creationId xmlns:a16="http://schemas.microsoft.com/office/drawing/2014/main" id="{46770D37-8C46-4385-8753-629D1BF5AF4F}"/>
              </a:ext>
            </a:extLst>
          </p:cNvPr>
          <p:cNvGraphicFramePr/>
          <p:nvPr>
            <p:extLst>
              <p:ext uri="{D42A27DB-BD31-4B8C-83A1-F6EECF244321}">
                <p14:modId xmlns:p14="http://schemas.microsoft.com/office/powerpoint/2010/main" val="2115563814"/>
              </p:ext>
            </p:extLst>
          </p:nvPr>
        </p:nvGraphicFramePr>
        <p:xfrm>
          <a:off x="0" y="1569543"/>
          <a:ext cx="8743699"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Tabela 8">
            <a:extLst>
              <a:ext uri="{FF2B5EF4-FFF2-40B4-BE49-F238E27FC236}">
                <a16:creationId xmlns:a16="http://schemas.microsoft.com/office/drawing/2014/main" id="{CEBF934C-C80D-4427-9897-166F26EF83F0}"/>
              </a:ext>
            </a:extLst>
          </p:cNvPr>
          <p:cNvGraphicFramePr>
            <a:graphicFrameLocks noGrp="1"/>
          </p:cNvGraphicFramePr>
          <p:nvPr>
            <p:extLst>
              <p:ext uri="{D42A27DB-BD31-4B8C-83A1-F6EECF244321}">
                <p14:modId xmlns:p14="http://schemas.microsoft.com/office/powerpoint/2010/main" val="1198270094"/>
              </p:ext>
            </p:extLst>
          </p:nvPr>
        </p:nvGraphicFramePr>
        <p:xfrm>
          <a:off x="539553" y="4634994"/>
          <a:ext cx="8204146" cy="465531"/>
        </p:xfrm>
        <a:graphic>
          <a:graphicData uri="http://schemas.openxmlformats.org/drawingml/2006/table">
            <a:tbl>
              <a:tblPr firstRow="1" bandRow="1">
                <a:tableStyleId>{5C22544A-7EE6-4342-B048-85BDC9FD1C3A}</a:tableStyleId>
              </a:tblPr>
              <a:tblGrid>
                <a:gridCol w="1761106">
                  <a:extLst>
                    <a:ext uri="{9D8B030D-6E8A-4147-A177-3AD203B41FA5}">
                      <a16:colId xmlns:a16="http://schemas.microsoft.com/office/drawing/2014/main" val="1756709994"/>
                    </a:ext>
                  </a:extLst>
                </a:gridCol>
                <a:gridCol w="2340971">
                  <a:extLst>
                    <a:ext uri="{9D8B030D-6E8A-4147-A177-3AD203B41FA5}">
                      <a16:colId xmlns:a16="http://schemas.microsoft.com/office/drawing/2014/main" val="3665597784"/>
                    </a:ext>
                  </a:extLst>
                </a:gridCol>
                <a:gridCol w="1963927">
                  <a:extLst>
                    <a:ext uri="{9D8B030D-6E8A-4147-A177-3AD203B41FA5}">
                      <a16:colId xmlns:a16="http://schemas.microsoft.com/office/drawing/2014/main" val="2705835359"/>
                    </a:ext>
                  </a:extLst>
                </a:gridCol>
                <a:gridCol w="2138142">
                  <a:extLst>
                    <a:ext uri="{9D8B030D-6E8A-4147-A177-3AD203B41FA5}">
                      <a16:colId xmlns:a16="http://schemas.microsoft.com/office/drawing/2014/main" val="3066411919"/>
                    </a:ext>
                  </a:extLst>
                </a:gridCol>
              </a:tblGrid>
              <a:tr h="370840">
                <a:tc>
                  <a:txBody>
                    <a:bodyPr/>
                    <a:lstStyle/>
                    <a:p>
                      <a:pPr algn="ctr" fontAlgn="ctr"/>
                      <a:r>
                        <a:rPr lang="pl-PL" sz="1000" b="0" u="none" strike="noStrike" dirty="0">
                          <a:solidFill>
                            <a:schemeClr val="tx1"/>
                          </a:solidFill>
                          <a:effectLst/>
                        </a:rPr>
                        <a:t>emisja z dużych </a:t>
                      </a:r>
                    </a:p>
                    <a:p>
                      <a:pPr algn="ctr" fontAlgn="ctr"/>
                      <a:r>
                        <a:rPr lang="pl-PL" sz="1000" b="0" u="none" strike="noStrike" dirty="0">
                          <a:solidFill>
                            <a:schemeClr val="tx1"/>
                          </a:solidFill>
                          <a:effectLst/>
                        </a:rPr>
                        <a:t>obiektów energetycznych </a:t>
                      </a:r>
                    </a:p>
                    <a:p>
                      <a:pPr algn="ctr" fontAlgn="ctr"/>
                      <a:r>
                        <a:rPr lang="pl-PL" sz="1000" b="0" u="none" strike="noStrike" dirty="0">
                          <a:solidFill>
                            <a:schemeClr val="tx1"/>
                          </a:solidFill>
                          <a:effectLst/>
                        </a:rPr>
                        <a:t>spalania, fabryk itp.</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u="none" strike="noStrike" dirty="0">
                          <a:solidFill>
                            <a:schemeClr val="tx1"/>
                          </a:solidFill>
                          <a:effectLst/>
                        </a:rPr>
                        <a:t>emisja z indywidualnych źródeł tzn. piece domowe</a:t>
                      </a: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a:solidFill>
                            <a:schemeClr val="tx1"/>
                          </a:solidFill>
                          <a:effectLst/>
                        </a:rPr>
                        <a:t>emisja z transportu samochodowego</a:t>
                      </a: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u="none" strike="noStrike" dirty="0">
                          <a:solidFill>
                            <a:schemeClr val="tx1"/>
                          </a:solidFill>
                          <a:effectLst/>
                        </a:rPr>
                        <a:t>emisja pochodząca </a:t>
                      </a:r>
                    </a:p>
                    <a:p>
                      <a:pPr algn="ctr" fontAlgn="ctr"/>
                      <a:r>
                        <a:rPr lang="pl-PL" sz="1000" b="0" u="none" strike="noStrike" dirty="0">
                          <a:solidFill>
                            <a:schemeClr val="tx1"/>
                          </a:solidFill>
                          <a:effectLst/>
                        </a:rPr>
                        <a:t>z państw sąsiadujących </a:t>
                      </a:r>
                    </a:p>
                    <a:p>
                      <a:pPr algn="ctr" fontAlgn="ctr"/>
                      <a:r>
                        <a:rPr lang="pl-PL" sz="1000" b="0" u="none" strike="noStrike" dirty="0">
                          <a:solidFill>
                            <a:schemeClr val="tx1"/>
                          </a:solidFill>
                          <a:effectLst/>
                        </a:rPr>
                        <a:t>z Polską</a:t>
                      </a:r>
                    </a:p>
                  </a:txBody>
                  <a:tcPr marL="8331" marR="8331" marT="8331"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98826231"/>
                  </a:ext>
                </a:extLst>
              </a:tr>
            </a:tbl>
          </a:graphicData>
        </a:graphic>
      </p:graphicFrame>
      <p:sp>
        <p:nvSpPr>
          <p:cNvPr id="10" name="pole tekstowe 9">
            <a:extLst>
              <a:ext uri="{FF2B5EF4-FFF2-40B4-BE49-F238E27FC236}">
                <a16:creationId xmlns:a16="http://schemas.microsoft.com/office/drawing/2014/main" id="{2D1FFB71-8651-4985-BB74-EDC73EFF2026}"/>
              </a:ext>
            </a:extLst>
          </p:cNvPr>
          <p:cNvSpPr txBox="1"/>
          <p:nvPr/>
        </p:nvSpPr>
        <p:spPr>
          <a:xfrm>
            <a:off x="333052" y="5221328"/>
            <a:ext cx="8204145" cy="338554"/>
          </a:xfrm>
          <a:prstGeom prst="rect">
            <a:avLst/>
          </a:prstGeom>
          <a:noFill/>
        </p:spPr>
        <p:txBody>
          <a:bodyPr wrap="square" rtlCol="0">
            <a:spAutoFit/>
          </a:bodyPr>
          <a:lstStyle/>
          <a:p>
            <a:pPr algn="just"/>
            <a:r>
              <a:rPr lang="pl-PL" sz="800" i="1" dirty="0">
                <a:solidFill>
                  <a:schemeClr val="bg1">
                    <a:lumMod val="75000"/>
                  </a:schemeClr>
                </a:solidFill>
              </a:rPr>
              <a:t>Wskazaniom respondentów przyznawano wartości punktowe: od 4 przy powodzie najważniejszym do 1 przy powodzie najmniej ważnym. Ze wskazań wszystkich respondentów obliczono średnią. Im wyższy wynik – tym powód ogółem jest bardziej istotny.</a:t>
            </a:r>
          </a:p>
        </p:txBody>
      </p:sp>
      <p:grpSp>
        <p:nvGrpSpPr>
          <p:cNvPr id="15" name="Grupa 14">
            <a:extLst>
              <a:ext uri="{FF2B5EF4-FFF2-40B4-BE49-F238E27FC236}">
                <a16:creationId xmlns:a16="http://schemas.microsoft.com/office/drawing/2014/main" id="{2A999009-20C0-4D03-9A55-C12795EE93C8}"/>
              </a:ext>
            </a:extLst>
          </p:cNvPr>
          <p:cNvGrpSpPr>
            <a:grpSpLocks noChangeAspect="1"/>
          </p:cNvGrpSpPr>
          <p:nvPr/>
        </p:nvGrpSpPr>
        <p:grpSpPr>
          <a:xfrm>
            <a:off x="3322164" y="4129062"/>
            <a:ext cx="384140" cy="468000"/>
            <a:chOff x="2627785" y="2022750"/>
            <a:chExt cx="672733" cy="819597"/>
          </a:xfrm>
          <a:solidFill>
            <a:srgbClr val="CDCDCD"/>
          </a:solidFill>
        </p:grpSpPr>
        <p:grpSp>
          <p:nvGrpSpPr>
            <p:cNvPr id="16" name="Grupa 15">
              <a:extLst>
                <a:ext uri="{FF2B5EF4-FFF2-40B4-BE49-F238E27FC236}">
                  <a16:creationId xmlns:a16="http://schemas.microsoft.com/office/drawing/2014/main" id="{814A49FF-E251-4263-85E4-621B8E56145C}"/>
                </a:ext>
              </a:extLst>
            </p:cNvPr>
            <p:cNvGrpSpPr>
              <a:grpSpLocks noChangeAspect="1"/>
            </p:cNvGrpSpPr>
            <p:nvPr/>
          </p:nvGrpSpPr>
          <p:grpSpPr>
            <a:xfrm>
              <a:off x="2627785" y="2266347"/>
              <a:ext cx="672733" cy="576000"/>
              <a:chOff x="2916238" y="1425575"/>
              <a:chExt cx="728662" cy="623887"/>
            </a:xfrm>
            <a:grpFill/>
          </p:grpSpPr>
          <p:sp>
            <p:nvSpPr>
              <p:cNvPr id="18" name="Freeform 44">
                <a:extLst>
                  <a:ext uri="{FF2B5EF4-FFF2-40B4-BE49-F238E27FC236}">
                    <a16:creationId xmlns:a16="http://schemas.microsoft.com/office/drawing/2014/main" id="{3272FC51-CC27-4E6A-BCF2-754D13627E3C}"/>
                  </a:ext>
                </a:extLst>
              </p:cNvPr>
              <p:cNvSpPr>
                <a:spLocks/>
              </p:cNvSpPr>
              <p:nvPr/>
            </p:nvSpPr>
            <p:spPr bwMode="auto">
              <a:xfrm>
                <a:off x="3427413" y="1504950"/>
                <a:ext cx="100012" cy="123825"/>
              </a:xfrm>
              <a:custGeom>
                <a:avLst/>
                <a:gdLst>
                  <a:gd name="T0" fmla="*/ 190 w 190"/>
                  <a:gd name="T1" fmla="*/ 235 h 235"/>
                  <a:gd name="T2" fmla="*/ 190 w 190"/>
                  <a:gd name="T3" fmla="*/ 0 h 235"/>
                  <a:gd name="T4" fmla="*/ 0 w 190"/>
                  <a:gd name="T5" fmla="*/ 0 h 235"/>
                  <a:gd name="T6" fmla="*/ 0 w 190"/>
                  <a:gd name="T7" fmla="*/ 55 h 235"/>
                  <a:gd name="T8" fmla="*/ 190 w 190"/>
                  <a:gd name="T9" fmla="*/ 235 h 235"/>
                </a:gdLst>
                <a:ahLst/>
                <a:cxnLst>
                  <a:cxn ang="0">
                    <a:pos x="T0" y="T1"/>
                  </a:cxn>
                  <a:cxn ang="0">
                    <a:pos x="T2" y="T3"/>
                  </a:cxn>
                  <a:cxn ang="0">
                    <a:pos x="T4" y="T5"/>
                  </a:cxn>
                  <a:cxn ang="0">
                    <a:pos x="T6" y="T7"/>
                  </a:cxn>
                  <a:cxn ang="0">
                    <a:pos x="T8" y="T9"/>
                  </a:cxn>
                </a:cxnLst>
                <a:rect l="0" t="0" r="r" b="b"/>
                <a:pathLst>
                  <a:path w="190" h="235">
                    <a:moveTo>
                      <a:pt x="190" y="235"/>
                    </a:moveTo>
                    <a:lnTo>
                      <a:pt x="190" y="0"/>
                    </a:lnTo>
                    <a:lnTo>
                      <a:pt x="0" y="0"/>
                    </a:lnTo>
                    <a:lnTo>
                      <a:pt x="0" y="55"/>
                    </a:lnTo>
                    <a:lnTo>
                      <a:pt x="19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5">
                <a:extLst>
                  <a:ext uri="{FF2B5EF4-FFF2-40B4-BE49-F238E27FC236}">
                    <a16:creationId xmlns:a16="http://schemas.microsoft.com/office/drawing/2014/main" id="{0B4F1827-C9CE-40AE-9986-D1FCC406CAA7}"/>
                  </a:ext>
                </a:extLst>
              </p:cNvPr>
              <p:cNvSpPr>
                <a:spLocks noEditPoints="1"/>
              </p:cNvSpPr>
              <p:nvPr/>
            </p:nvSpPr>
            <p:spPr bwMode="auto">
              <a:xfrm>
                <a:off x="2916238" y="1425575"/>
                <a:ext cx="728662" cy="623887"/>
              </a:xfrm>
              <a:custGeom>
                <a:avLst/>
                <a:gdLst>
                  <a:gd name="T0" fmla="*/ 528 w 1377"/>
                  <a:gd name="T1" fmla="*/ 709 h 1178"/>
                  <a:gd name="T2" fmla="*/ 663 w 1377"/>
                  <a:gd name="T3" fmla="*/ 709 h 1178"/>
                  <a:gd name="T4" fmla="*/ 663 w 1377"/>
                  <a:gd name="T5" fmla="*/ 563 h 1178"/>
                  <a:gd name="T6" fmla="*/ 528 w 1377"/>
                  <a:gd name="T7" fmla="*/ 563 h 1178"/>
                  <a:gd name="T8" fmla="*/ 528 w 1377"/>
                  <a:gd name="T9" fmla="*/ 709 h 1178"/>
                  <a:gd name="T10" fmla="*/ 713 w 1377"/>
                  <a:gd name="T11" fmla="*/ 709 h 1178"/>
                  <a:gd name="T12" fmla="*/ 849 w 1377"/>
                  <a:gd name="T13" fmla="*/ 709 h 1178"/>
                  <a:gd name="T14" fmla="*/ 849 w 1377"/>
                  <a:gd name="T15" fmla="*/ 563 h 1178"/>
                  <a:gd name="T16" fmla="*/ 713 w 1377"/>
                  <a:gd name="T17" fmla="*/ 563 h 1178"/>
                  <a:gd name="T18" fmla="*/ 713 w 1377"/>
                  <a:gd name="T19" fmla="*/ 709 h 1178"/>
                  <a:gd name="T20" fmla="*/ 528 w 1377"/>
                  <a:gd name="T21" fmla="*/ 906 h 1178"/>
                  <a:gd name="T22" fmla="*/ 663 w 1377"/>
                  <a:gd name="T23" fmla="*/ 906 h 1178"/>
                  <a:gd name="T24" fmla="*/ 663 w 1377"/>
                  <a:gd name="T25" fmla="*/ 759 h 1178"/>
                  <a:gd name="T26" fmla="*/ 528 w 1377"/>
                  <a:gd name="T27" fmla="*/ 759 h 1178"/>
                  <a:gd name="T28" fmla="*/ 528 w 1377"/>
                  <a:gd name="T29" fmla="*/ 906 h 1178"/>
                  <a:gd name="T30" fmla="*/ 713 w 1377"/>
                  <a:gd name="T31" fmla="*/ 906 h 1178"/>
                  <a:gd name="T32" fmla="*/ 849 w 1377"/>
                  <a:gd name="T33" fmla="*/ 906 h 1178"/>
                  <a:gd name="T34" fmla="*/ 849 w 1377"/>
                  <a:gd name="T35" fmla="*/ 759 h 1178"/>
                  <a:gd name="T36" fmla="*/ 713 w 1377"/>
                  <a:gd name="T37" fmla="*/ 759 h 1178"/>
                  <a:gd name="T38" fmla="*/ 713 w 1377"/>
                  <a:gd name="T39" fmla="*/ 906 h 1178"/>
                  <a:gd name="T40" fmla="*/ 1377 w 1377"/>
                  <a:gd name="T41" fmla="*/ 653 h 1178"/>
                  <a:gd name="T42" fmla="*/ 1296 w 1377"/>
                  <a:gd name="T43" fmla="*/ 737 h 1178"/>
                  <a:gd name="T44" fmla="*/ 1264 w 1377"/>
                  <a:gd name="T45" fmla="*/ 707 h 1178"/>
                  <a:gd name="T46" fmla="*/ 1264 w 1377"/>
                  <a:gd name="T47" fmla="*/ 1178 h 1178"/>
                  <a:gd name="T48" fmla="*/ 113 w 1377"/>
                  <a:gd name="T49" fmla="*/ 1178 h 1178"/>
                  <a:gd name="T50" fmla="*/ 113 w 1377"/>
                  <a:gd name="T51" fmla="*/ 707 h 1178"/>
                  <a:gd name="T52" fmla="*/ 80 w 1377"/>
                  <a:gd name="T53" fmla="*/ 737 h 1178"/>
                  <a:gd name="T54" fmla="*/ 0 w 1377"/>
                  <a:gd name="T55" fmla="*/ 653 h 1178"/>
                  <a:gd name="T56" fmla="*/ 688 w 1377"/>
                  <a:gd name="T57" fmla="*/ 0 h 1178"/>
                  <a:gd name="T58" fmla="*/ 1377 w 1377"/>
                  <a:gd name="T59" fmla="*/ 653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7" h="1178">
                    <a:moveTo>
                      <a:pt x="528" y="709"/>
                    </a:moveTo>
                    <a:lnTo>
                      <a:pt x="663" y="709"/>
                    </a:lnTo>
                    <a:lnTo>
                      <a:pt x="663" y="563"/>
                    </a:lnTo>
                    <a:lnTo>
                      <a:pt x="528" y="563"/>
                    </a:lnTo>
                    <a:lnTo>
                      <a:pt x="528" y="709"/>
                    </a:lnTo>
                    <a:close/>
                    <a:moveTo>
                      <a:pt x="713" y="709"/>
                    </a:moveTo>
                    <a:lnTo>
                      <a:pt x="849" y="709"/>
                    </a:lnTo>
                    <a:lnTo>
                      <a:pt x="849" y="563"/>
                    </a:lnTo>
                    <a:lnTo>
                      <a:pt x="713" y="563"/>
                    </a:lnTo>
                    <a:lnTo>
                      <a:pt x="713" y="709"/>
                    </a:lnTo>
                    <a:close/>
                    <a:moveTo>
                      <a:pt x="528" y="906"/>
                    </a:moveTo>
                    <a:lnTo>
                      <a:pt x="663" y="906"/>
                    </a:lnTo>
                    <a:lnTo>
                      <a:pt x="663" y="759"/>
                    </a:lnTo>
                    <a:lnTo>
                      <a:pt x="528" y="759"/>
                    </a:lnTo>
                    <a:lnTo>
                      <a:pt x="528" y="906"/>
                    </a:lnTo>
                    <a:close/>
                    <a:moveTo>
                      <a:pt x="713" y="906"/>
                    </a:moveTo>
                    <a:lnTo>
                      <a:pt x="849" y="906"/>
                    </a:lnTo>
                    <a:lnTo>
                      <a:pt x="849" y="759"/>
                    </a:lnTo>
                    <a:lnTo>
                      <a:pt x="713" y="759"/>
                    </a:lnTo>
                    <a:lnTo>
                      <a:pt x="713" y="906"/>
                    </a:lnTo>
                    <a:close/>
                    <a:moveTo>
                      <a:pt x="1377" y="653"/>
                    </a:moveTo>
                    <a:lnTo>
                      <a:pt x="1296" y="737"/>
                    </a:lnTo>
                    <a:lnTo>
                      <a:pt x="1264" y="707"/>
                    </a:lnTo>
                    <a:lnTo>
                      <a:pt x="1264" y="1178"/>
                    </a:lnTo>
                    <a:lnTo>
                      <a:pt x="113" y="1178"/>
                    </a:lnTo>
                    <a:lnTo>
                      <a:pt x="113" y="707"/>
                    </a:lnTo>
                    <a:lnTo>
                      <a:pt x="80" y="737"/>
                    </a:lnTo>
                    <a:lnTo>
                      <a:pt x="0" y="653"/>
                    </a:lnTo>
                    <a:lnTo>
                      <a:pt x="688" y="0"/>
                    </a:lnTo>
                    <a:lnTo>
                      <a:pt x="1377" y="6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Dowolny kształt: kształt 16">
              <a:extLst>
                <a:ext uri="{FF2B5EF4-FFF2-40B4-BE49-F238E27FC236}">
                  <a16:creationId xmlns:a16="http://schemas.microsoft.com/office/drawing/2014/main" id="{334E9E26-8571-4F00-8C29-DA85732A0438}"/>
                </a:ext>
              </a:extLst>
            </p:cNvPr>
            <p:cNvSpPr/>
            <p:nvPr/>
          </p:nvSpPr>
          <p:spPr>
            <a:xfrm>
              <a:off x="2851484" y="2022750"/>
              <a:ext cx="294408" cy="28800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grpSp>
      <p:grpSp>
        <p:nvGrpSpPr>
          <p:cNvPr id="22" name="Grupa 21">
            <a:extLst>
              <a:ext uri="{FF2B5EF4-FFF2-40B4-BE49-F238E27FC236}">
                <a16:creationId xmlns:a16="http://schemas.microsoft.com/office/drawing/2014/main" id="{4ED7FF5C-DCCD-428F-8921-9BDC8ED29FBA}"/>
              </a:ext>
            </a:extLst>
          </p:cNvPr>
          <p:cNvGrpSpPr>
            <a:grpSpLocks noChangeAspect="1"/>
          </p:cNvGrpSpPr>
          <p:nvPr/>
        </p:nvGrpSpPr>
        <p:grpSpPr>
          <a:xfrm>
            <a:off x="1142283" y="4141762"/>
            <a:ext cx="450665" cy="468000"/>
            <a:chOff x="2590800" y="4770438"/>
            <a:chExt cx="742950" cy="771525"/>
          </a:xfrm>
          <a:solidFill>
            <a:srgbClr val="CDCDCD"/>
          </a:solidFill>
        </p:grpSpPr>
        <p:sp>
          <p:nvSpPr>
            <p:cNvPr id="23" name="Freeform 75">
              <a:extLst>
                <a:ext uri="{FF2B5EF4-FFF2-40B4-BE49-F238E27FC236}">
                  <a16:creationId xmlns:a16="http://schemas.microsoft.com/office/drawing/2014/main" id="{D248735E-988F-4C95-AED7-9B828C6774EF}"/>
                </a:ext>
              </a:extLst>
            </p:cNvPr>
            <p:cNvSpPr>
              <a:spLocks/>
            </p:cNvSpPr>
            <p:nvPr/>
          </p:nvSpPr>
          <p:spPr bwMode="auto">
            <a:xfrm>
              <a:off x="2590800" y="5484813"/>
              <a:ext cx="742950" cy="57150"/>
            </a:xfrm>
            <a:custGeom>
              <a:avLst/>
              <a:gdLst>
                <a:gd name="T0" fmla="*/ 37 w 935"/>
                <a:gd name="T1" fmla="*/ 73 h 73"/>
                <a:gd name="T2" fmla="*/ 898 w 935"/>
                <a:gd name="T3" fmla="*/ 73 h 73"/>
                <a:gd name="T4" fmla="*/ 898 w 935"/>
                <a:gd name="T5" fmla="*/ 73 h 73"/>
                <a:gd name="T6" fmla="*/ 898 w 935"/>
                <a:gd name="T7" fmla="*/ 73 h 73"/>
                <a:gd name="T8" fmla="*/ 906 w 935"/>
                <a:gd name="T9" fmla="*/ 73 h 73"/>
                <a:gd name="T10" fmla="*/ 913 w 935"/>
                <a:gd name="T11" fmla="*/ 71 h 73"/>
                <a:gd name="T12" fmla="*/ 920 w 935"/>
                <a:gd name="T13" fmla="*/ 67 h 73"/>
                <a:gd name="T14" fmla="*/ 924 w 935"/>
                <a:gd name="T15" fmla="*/ 62 h 73"/>
                <a:gd name="T16" fmla="*/ 929 w 935"/>
                <a:gd name="T17" fmla="*/ 57 h 73"/>
                <a:gd name="T18" fmla="*/ 932 w 935"/>
                <a:gd name="T19" fmla="*/ 51 h 73"/>
                <a:gd name="T20" fmla="*/ 935 w 935"/>
                <a:gd name="T21" fmla="*/ 43 h 73"/>
                <a:gd name="T22" fmla="*/ 935 w 935"/>
                <a:gd name="T23" fmla="*/ 37 h 73"/>
                <a:gd name="T24" fmla="*/ 935 w 935"/>
                <a:gd name="T25" fmla="*/ 37 h 73"/>
                <a:gd name="T26" fmla="*/ 935 w 935"/>
                <a:gd name="T27" fmla="*/ 37 h 73"/>
                <a:gd name="T28" fmla="*/ 935 w 935"/>
                <a:gd name="T29" fmla="*/ 29 h 73"/>
                <a:gd name="T30" fmla="*/ 932 w 935"/>
                <a:gd name="T31" fmla="*/ 22 h 73"/>
                <a:gd name="T32" fmla="*/ 929 w 935"/>
                <a:gd name="T33" fmla="*/ 15 h 73"/>
                <a:gd name="T34" fmla="*/ 924 w 935"/>
                <a:gd name="T35" fmla="*/ 11 h 73"/>
                <a:gd name="T36" fmla="*/ 920 w 935"/>
                <a:gd name="T37" fmla="*/ 6 h 73"/>
                <a:gd name="T38" fmla="*/ 913 w 935"/>
                <a:gd name="T39" fmla="*/ 3 h 73"/>
                <a:gd name="T40" fmla="*/ 906 w 935"/>
                <a:gd name="T41" fmla="*/ 0 h 73"/>
                <a:gd name="T42" fmla="*/ 898 w 935"/>
                <a:gd name="T43" fmla="*/ 0 h 73"/>
                <a:gd name="T44" fmla="*/ 37 w 935"/>
                <a:gd name="T45" fmla="*/ 0 h 73"/>
                <a:gd name="T46" fmla="*/ 37 w 935"/>
                <a:gd name="T47" fmla="*/ 0 h 73"/>
                <a:gd name="T48" fmla="*/ 37 w 935"/>
                <a:gd name="T49" fmla="*/ 0 h 73"/>
                <a:gd name="T50" fmla="*/ 29 w 935"/>
                <a:gd name="T51" fmla="*/ 0 h 73"/>
                <a:gd name="T52" fmla="*/ 23 w 935"/>
                <a:gd name="T53" fmla="*/ 3 h 73"/>
                <a:gd name="T54" fmla="*/ 17 w 935"/>
                <a:gd name="T55" fmla="*/ 6 h 73"/>
                <a:gd name="T56" fmla="*/ 11 w 935"/>
                <a:gd name="T57" fmla="*/ 11 h 73"/>
                <a:gd name="T58" fmla="*/ 8 w 935"/>
                <a:gd name="T59" fmla="*/ 15 h 73"/>
                <a:gd name="T60" fmla="*/ 3 w 935"/>
                <a:gd name="T61" fmla="*/ 22 h 73"/>
                <a:gd name="T62" fmla="*/ 1 w 935"/>
                <a:gd name="T63" fmla="*/ 29 h 73"/>
                <a:gd name="T64" fmla="*/ 0 w 935"/>
                <a:gd name="T65" fmla="*/ 37 h 73"/>
                <a:gd name="T66" fmla="*/ 0 w 935"/>
                <a:gd name="T67" fmla="*/ 37 h 73"/>
                <a:gd name="T68" fmla="*/ 0 w 935"/>
                <a:gd name="T69" fmla="*/ 37 h 73"/>
                <a:gd name="T70" fmla="*/ 1 w 935"/>
                <a:gd name="T71" fmla="*/ 43 h 73"/>
                <a:gd name="T72" fmla="*/ 3 w 935"/>
                <a:gd name="T73" fmla="*/ 51 h 73"/>
                <a:gd name="T74" fmla="*/ 8 w 935"/>
                <a:gd name="T75" fmla="*/ 57 h 73"/>
                <a:gd name="T76" fmla="*/ 11 w 935"/>
                <a:gd name="T77" fmla="*/ 62 h 73"/>
                <a:gd name="T78" fmla="*/ 17 w 935"/>
                <a:gd name="T79" fmla="*/ 67 h 73"/>
                <a:gd name="T80" fmla="*/ 23 w 935"/>
                <a:gd name="T81" fmla="*/ 71 h 73"/>
                <a:gd name="T82" fmla="*/ 29 w 935"/>
                <a:gd name="T83" fmla="*/ 73 h 73"/>
                <a:gd name="T84" fmla="*/ 37 w 935"/>
                <a:gd name="T85" fmla="*/ 73 h 73"/>
                <a:gd name="T86" fmla="*/ 37 w 935"/>
                <a:gd name="T8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5" h="73">
                  <a:moveTo>
                    <a:pt x="37" y="73"/>
                  </a:moveTo>
                  <a:lnTo>
                    <a:pt x="898" y="73"/>
                  </a:lnTo>
                  <a:lnTo>
                    <a:pt x="898" y="73"/>
                  </a:lnTo>
                  <a:lnTo>
                    <a:pt x="898" y="73"/>
                  </a:lnTo>
                  <a:lnTo>
                    <a:pt x="906" y="73"/>
                  </a:lnTo>
                  <a:lnTo>
                    <a:pt x="913" y="71"/>
                  </a:lnTo>
                  <a:lnTo>
                    <a:pt x="920" y="67"/>
                  </a:lnTo>
                  <a:lnTo>
                    <a:pt x="924" y="62"/>
                  </a:lnTo>
                  <a:lnTo>
                    <a:pt x="929" y="57"/>
                  </a:lnTo>
                  <a:lnTo>
                    <a:pt x="932" y="51"/>
                  </a:lnTo>
                  <a:lnTo>
                    <a:pt x="935" y="43"/>
                  </a:lnTo>
                  <a:lnTo>
                    <a:pt x="935" y="37"/>
                  </a:lnTo>
                  <a:lnTo>
                    <a:pt x="935" y="37"/>
                  </a:lnTo>
                  <a:lnTo>
                    <a:pt x="935" y="37"/>
                  </a:lnTo>
                  <a:lnTo>
                    <a:pt x="935" y="29"/>
                  </a:lnTo>
                  <a:lnTo>
                    <a:pt x="932" y="22"/>
                  </a:lnTo>
                  <a:lnTo>
                    <a:pt x="929" y="15"/>
                  </a:lnTo>
                  <a:lnTo>
                    <a:pt x="924" y="11"/>
                  </a:lnTo>
                  <a:lnTo>
                    <a:pt x="920" y="6"/>
                  </a:lnTo>
                  <a:lnTo>
                    <a:pt x="913" y="3"/>
                  </a:lnTo>
                  <a:lnTo>
                    <a:pt x="906" y="0"/>
                  </a:lnTo>
                  <a:lnTo>
                    <a:pt x="898" y="0"/>
                  </a:lnTo>
                  <a:lnTo>
                    <a:pt x="37" y="0"/>
                  </a:lnTo>
                  <a:lnTo>
                    <a:pt x="37" y="0"/>
                  </a:lnTo>
                  <a:lnTo>
                    <a:pt x="37" y="0"/>
                  </a:lnTo>
                  <a:lnTo>
                    <a:pt x="29" y="0"/>
                  </a:lnTo>
                  <a:lnTo>
                    <a:pt x="23" y="3"/>
                  </a:lnTo>
                  <a:lnTo>
                    <a:pt x="17" y="6"/>
                  </a:lnTo>
                  <a:lnTo>
                    <a:pt x="11" y="11"/>
                  </a:lnTo>
                  <a:lnTo>
                    <a:pt x="8" y="15"/>
                  </a:lnTo>
                  <a:lnTo>
                    <a:pt x="3" y="22"/>
                  </a:lnTo>
                  <a:lnTo>
                    <a:pt x="1" y="29"/>
                  </a:lnTo>
                  <a:lnTo>
                    <a:pt x="0" y="37"/>
                  </a:lnTo>
                  <a:lnTo>
                    <a:pt x="0" y="37"/>
                  </a:lnTo>
                  <a:lnTo>
                    <a:pt x="0" y="37"/>
                  </a:lnTo>
                  <a:lnTo>
                    <a:pt x="1" y="43"/>
                  </a:lnTo>
                  <a:lnTo>
                    <a:pt x="3" y="51"/>
                  </a:lnTo>
                  <a:lnTo>
                    <a:pt x="8" y="57"/>
                  </a:lnTo>
                  <a:lnTo>
                    <a:pt x="11" y="62"/>
                  </a:lnTo>
                  <a:lnTo>
                    <a:pt x="17" y="67"/>
                  </a:lnTo>
                  <a:lnTo>
                    <a:pt x="23" y="71"/>
                  </a:lnTo>
                  <a:lnTo>
                    <a:pt x="29" y="73"/>
                  </a:lnTo>
                  <a:lnTo>
                    <a:pt x="37" y="73"/>
                  </a:lnTo>
                  <a:lnTo>
                    <a:pt x="3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76">
              <a:extLst>
                <a:ext uri="{FF2B5EF4-FFF2-40B4-BE49-F238E27FC236}">
                  <a16:creationId xmlns:a16="http://schemas.microsoft.com/office/drawing/2014/main" id="{4A44D125-46AD-4FD7-9D6E-A4C7BEB253FC}"/>
                </a:ext>
              </a:extLst>
            </p:cNvPr>
            <p:cNvSpPr>
              <a:spLocks/>
            </p:cNvSpPr>
            <p:nvPr/>
          </p:nvSpPr>
          <p:spPr bwMode="auto">
            <a:xfrm>
              <a:off x="2800350" y="4945063"/>
              <a:ext cx="241300" cy="139700"/>
            </a:xfrm>
            <a:custGeom>
              <a:avLst/>
              <a:gdLst>
                <a:gd name="T0" fmla="*/ 303 w 303"/>
                <a:gd name="T1" fmla="*/ 0 h 175"/>
                <a:gd name="T2" fmla="*/ 303 w 303"/>
                <a:gd name="T3" fmla="*/ 0 h 175"/>
                <a:gd name="T4" fmla="*/ 276 w 303"/>
                <a:gd name="T5" fmla="*/ 11 h 175"/>
                <a:gd name="T6" fmla="*/ 258 w 303"/>
                <a:gd name="T7" fmla="*/ 17 h 175"/>
                <a:gd name="T8" fmla="*/ 242 w 303"/>
                <a:gd name="T9" fmla="*/ 22 h 175"/>
                <a:gd name="T10" fmla="*/ 228 w 303"/>
                <a:gd name="T11" fmla="*/ 23 h 175"/>
                <a:gd name="T12" fmla="*/ 216 w 303"/>
                <a:gd name="T13" fmla="*/ 22 h 175"/>
                <a:gd name="T14" fmla="*/ 199 w 303"/>
                <a:gd name="T15" fmla="*/ 20 h 175"/>
                <a:gd name="T16" fmla="*/ 179 w 303"/>
                <a:gd name="T17" fmla="*/ 17 h 175"/>
                <a:gd name="T18" fmla="*/ 152 w 303"/>
                <a:gd name="T19" fmla="*/ 14 h 175"/>
                <a:gd name="T20" fmla="*/ 152 w 303"/>
                <a:gd name="T21" fmla="*/ 14 h 175"/>
                <a:gd name="T22" fmla="*/ 135 w 303"/>
                <a:gd name="T23" fmla="*/ 14 h 175"/>
                <a:gd name="T24" fmla="*/ 120 w 303"/>
                <a:gd name="T25" fmla="*/ 15 h 175"/>
                <a:gd name="T26" fmla="*/ 104 w 303"/>
                <a:gd name="T27" fmla="*/ 20 h 175"/>
                <a:gd name="T28" fmla="*/ 88 w 303"/>
                <a:gd name="T29" fmla="*/ 25 h 175"/>
                <a:gd name="T30" fmla="*/ 74 w 303"/>
                <a:gd name="T31" fmla="*/ 31 h 175"/>
                <a:gd name="T32" fmla="*/ 62 w 303"/>
                <a:gd name="T33" fmla="*/ 39 h 175"/>
                <a:gd name="T34" fmla="*/ 50 w 303"/>
                <a:gd name="T35" fmla="*/ 48 h 175"/>
                <a:gd name="T36" fmla="*/ 39 w 303"/>
                <a:gd name="T37" fmla="*/ 59 h 175"/>
                <a:gd name="T38" fmla="*/ 28 w 303"/>
                <a:gd name="T39" fmla="*/ 71 h 175"/>
                <a:gd name="T40" fmla="*/ 20 w 303"/>
                <a:gd name="T41" fmla="*/ 84 h 175"/>
                <a:gd name="T42" fmla="*/ 12 w 303"/>
                <a:gd name="T43" fmla="*/ 98 h 175"/>
                <a:gd name="T44" fmla="*/ 8 w 303"/>
                <a:gd name="T45" fmla="*/ 112 h 175"/>
                <a:gd name="T46" fmla="*/ 3 w 303"/>
                <a:gd name="T47" fmla="*/ 127 h 175"/>
                <a:gd name="T48" fmla="*/ 1 w 303"/>
                <a:gd name="T49" fmla="*/ 143 h 175"/>
                <a:gd name="T50" fmla="*/ 0 w 303"/>
                <a:gd name="T51" fmla="*/ 158 h 175"/>
                <a:gd name="T52" fmla="*/ 1 w 303"/>
                <a:gd name="T53" fmla="*/ 175 h 175"/>
                <a:gd name="T54" fmla="*/ 1 w 303"/>
                <a:gd name="T55" fmla="*/ 175 h 175"/>
                <a:gd name="T56" fmla="*/ 12 w 303"/>
                <a:gd name="T57" fmla="*/ 155 h 175"/>
                <a:gd name="T58" fmla="*/ 23 w 303"/>
                <a:gd name="T59" fmla="*/ 138 h 175"/>
                <a:gd name="T60" fmla="*/ 36 w 303"/>
                <a:gd name="T61" fmla="*/ 124 h 175"/>
                <a:gd name="T62" fmla="*/ 48 w 303"/>
                <a:gd name="T63" fmla="*/ 113 h 175"/>
                <a:gd name="T64" fmla="*/ 64 w 303"/>
                <a:gd name="T65" fmla="*/ 104 h 175"/>
                <a:gd name="T66" fmla="*/ 81 w 303"/>
                <a:gd name="T67" fmla="*/ 98 h 175"/>
                <a:gd name="T68" fmla="*/ 99 w 303"/>
                <a:gd name="T69" fmla="*/ 91 h 175"/>
                <a:gd name="T70" fmla="*/ 121 w 303"/>
                <a:gd name="T71" fmla="*/ 85 h 175"/>
                <a:gd name="T72" fmla="*/ 121 w 303"/>
                <a:gd name="T73" fmla="*/ 85 h 175"/>
                <a:gd name="T74" fmla="*/ 151 w 303"/>
                <a:gd name="T75" fmla="*/ 81 h 175"/>
                <a:gd name="T76" fmla="*/ 179 w 303"/>
                <a:gd name="T77" fmla="*/ 77 h 175"/>
                <a:gd name="T78" fmla="*/ 205 w 303"/>
                <a:gd name="T79" fmla="*/ 73 h 175"/>
                <a:gd name="T80" fmla="*/ 230 w 303"/>
                <a:gd name="T81" fmla="*/ 68 h 175"/>
                <a:gd name="T82" fmla="*/ 242 w 303"/>
                <a:gd name="T83" fmla="*/ 65 h 175"/>
                <a:gd name="T84" fmla="*/ 253 w 303"/>
                <a:gd name="T85" fmla="*/ 60 h 175"/>
                <a:gd name="T86" fmla="*/ 262 w 303"/>
                <a:gd name="T87" fmla="*/ 54 h 175"/>
                <a:gd name="T88" fmla="*/ 272 w 303"/>
                <a:gd name="T89" fmla="*/ 48 h 175"/>
                <a:gd name="T90" fmla="*/ 281 w 303"/>
                <a:gd name="T91" fmla="*/ 39 h 175"/>
                <a:gd name="T92" fmla="*/ 289 w 303"/>
                <a:gd name="T93" fmla="*/ 28 h 175"/>
                <a:gd name="T94" fmla="*/ 297 w 303"/>
                <a:gd name="T95" fmla="*/ 14 h 175"/>
                <a:gd name="T96" fmla="*/ 303 w 303"/>
                <a:gd name="T97" fmla="*/ 0 h 175"/>
                <a:gd name="T98" fmla="*/ 303 w 303"/>
                <a:gd name="T9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175">
                  <a:moveTo>
                    <a:pt x="303" y="0"/>
                  </a:moveTo>
                  <a:lnTo>
                    <a:pt x="303" y="0"/>
                  </a:lnTo>
                  <a:lnTo>
                    <a:pt x="276" y="11"/>
                  </a:lnTo>
                  <a:lnTo>
                    <a:pt x="258" y="17"/>
                  </a:lnTo>
                  <a:lnTo>
                    <a:pt x="242" y="22"/>
                  </a:lnTo>
                  <a:lnTo>
                    <a:pt x="228" y="23"/>
                  </a:lnTo>
                  <a:lnTo>
                    <a:pt x="216" y="22"/>
                  </a:lnTo>
                  <a:lnTo>
                    <a:pt x="199" y="20"/>
                  </a:lnTo>
                  <a:lnTo>
                    <a:pt x="179" y="17"/>
                  </a:lnTo>
                  <a:lnTo>
                    <a:pt x="152" y="14"/>
                  </a:lnTo>
                  <a:lnTo>
                    <a:pt x="152" y="14"/>
                  </a:lnTo>
                  <a:lnTo>
                    <a:pt x="135" y="14"/>
                  </a:lnTo>
                  <a:lnTo>
                    <a:pt x="120" y="15"/>
                  </a:lnTo>
                  <a:lnTo>
                    <a:pt x="104" y="20"/>
                  </a:lnTo>
                  <a:lnTo>
                    <a:pt x="88" y="25"/>
                  </a:lnTo>
                  <a:lnTo>
                    <a:pt x="74" y="31"/>
                  </a:lnTo>
                  <a:lnTo>
                    <a:pt x="62" y="39"/>
                  </a:lnTo>
                  <a:lnTo>
                    <a:pt x="50" y="48"/>
                  </a:lnTo>
                  <a:lnTo>
                    <a:pt x="39" y="59"/>
                  </a:lnTo>
                  <a:lnTo>
                    <a:pt x="28" y="71"/>
                  </a:lnTo>
                  <a:lnTo>
                    <a:pt x="20" y="84"/>
                  </a:lnTo>
                  <a:lnTo>
                    <a:pt x="12" y="98"/>
                  </a:lnTo>
                  <a:lnTo>
                    <a:pt x="8" y="112"/>
                  </a:lnTo>
                  <a:lnTo>
                    <a:pt x="3" y="127"/>
                  </a:lnTo>
                  <a:lnTo>
                    <a:pt x="1" y="143"/>
                  </a:lnTo>
                  <a:lnTo>
                    <a:pt x="0" y="158"/>
                  </a:lnTo>
                  <a:lnTo>
                    <a:pt x="1" y="175"/>
                  </a:lnTo>
                  <a:lnTo>
                    <a:pt x="1" y="175"/>
                  </a:lnTo>
                  <a:lnTo>
                    <a:pt x="12" y="155"/>
                  </a:lnTo>
                  <a:lnTo>
                    <a:pt x="23" y="138"/>
                  </a:lnTo>
                  <a:lnTo>
                    <a:pt x="36" y="124"/>
                  </a:lnTo>
                  <a:lnTo>
                    <a:pt x="48" y="113"/>
                  </a:lnTo>
                  <a:lnTo>
                    <a:pt x="64" y="104"/>
                  </a:lnTo>
                  <a:lnTo>
                    <a:pt x="81" y="98"/>
                  </a:lnTo>
                  <a:lnTo>
                    <a:pt x="99" y="91"/>
                  </a:lnTo>
                  <a:lnTo>
                    <a:pt x="121" y="85"/>
                  </a:lnTo>
                  <a:lnTo>
                    <a:pt x="121" y="85"/>
                  </a:lnTo>
                  <a:lnTo>
                    <a:pt x="151" y="81"/>
                  </a:lnTo>
                  <a:lnTo>
                    <a:pt x="179" y="77"/>
                  </a:lnTo>
                  <a:lnTo>
                    <a:pt x="205" y="73"/>
                  </a:lnTo>
                  <a:lnTo>
                    <a:pt x="230" y="68"/>
                  </a:lnTo>
                  <a:lnTo>
                    <a:pt x="242" y="65"/>
                  </a:lnTo>
                  <a:lnTo>
                    <a:pt x="253" y="60"/>
                  </a:lnTo>
                  <a:lnTo>
                    <a:pt x="262" y="54"/>
                  </a:lnTo>
                  <a:lnTo>
                    <a:pt x="272" y="48"/>
                  </a:lnTo>
                  <a:lnTo>
                    <a:pt x="281" y="39"/>
                  </a:lnTo>
                  <a:lnTo>
                    <a:pt x="289" y="28"/>
                  </a:lnTo>
                  <a:lnTo>
                    <a:pt x="297" y="14"/>
                  </a:lnTo>
                  <a:lnTo>
                    <a:pt x="303" y="0"/>
                  </a:lnTo>
                  <a:lnTo>
                    <a:pt x="3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77">
              <a:extLst>
                <a:ext uri="{FF2B5EF4-FFF2-40B4-BE49-F238E27FC236}">
                  <a16:creationId xmlns:a16="http://schemas.microsoft.com/office/drawing/2014/main" id="{C696547D-AD59-4730-B563-AA0E1D70FCBC}"/>
                </a:ext>
              </a:extLst>
            </p:cNvPr>
            <p:cNvSpPr>
              <a:spLocks/>
            </p:cNvSpPr>
            <p:nvPr/>
          </p:nvSpPr>
          <p:spPr bwMode="auto">
            <a:xfrm>
              <a:off x="2795588" y="4770438"/>
              <a:ext cx="400050" cy="220663"/>
            </a:xfrm>
            <a:custGeom>
              <a:avLst/>
              <a:gdLst>
                <a:gd name="T0" fmla="*/ 267 w 503"/>
                <a:gd name="T1" fmla="*/ 196 h 278"/>
                <a:gd name="T2" fmla="*/ 317 w 503"/>
                <a:gd name="T3" fmla="*/ 196 h 278"/>
                <a:gd name="T4" fmla="*/ 362 w 503"/>
                <a:gd name="T5" fmla="*/ 189 h 278"/>
                <a:gd name="T6" fmla="*/ 404 w 503"/>
                <a:gd name="T7" fmla="*/ 177 h 278"/>
                <a:gd name="T8" fmla="*/ 439 w 503"/>
                <a:gd name="T9" fmla="*/ 157 h 278"/>
                <a:gd name="T10" fmla="*/ 467 w 503"/>
                <a:gd name="T11" fmla="*/ 129 h 278"/>
                <a:gd name="T12" fmla="*/ 489 w 503"/>
                <a:gd name="T13" fmla="*/ 95 h 278"/>
                <a:gd name="T14" fmla="*/ 500 w 503"/>
                <a:gd name="T15" fmla="*/ 51 h 278"/>
                <a:gd name="T16" fmla="*/ 503 w 503"/>
                <a:gd name="T17" fmla="*/ 0 h 278"/>
                <a:gd name="T18" fmla="*/ 489 w 503"/>
                <a:gd name="T19" fmla="*/ 25 h 278"/>
                <a:gd name="T20" fmla="*/ 475 w 503"/>
                <a:gd name="T21" fmla="*/ 48 h 278"/>
                <a:gd name="T22" fmla="*/ 450 w 503"/>
                <a:gd name="T23" fmla="*/ 78 h 278"/>
                <a:gd name="T24" fmla="*/ 422 w 503"/>
                <a:gd name="T25" fmla="*/ 95 h 278"/>
                <a:gd name="T26" fmla="*/ 393 w 503"/>
                <a:gd name="T27" fmla="*/ 105 h 278"/>
                <a:gd name="T28" fmla="*/ 362 w 503"/>
                <a:gd name="T29" fmla="*/ 109 h 278"/>
                <a:gd name="T30" fmla="*/ 331 w 503"/>
                <a:gd name="T31" fmla="*/ 107 h 278"/>
                <a:gd name="T32" fmla="*/ 264 w 503"/>
                <a:gd name="T33" fmla="*/ 98 h 278"/>
                <a:gd name="T34" fmla="*/ 230 w 503"/>
                <a:gd name="T35" fmla="*/ 95 h 278"/>
                <a:gd name="T36" fmla="*/ 189 w 503"/>
                <a:gd name="T37" fmla="*/ 96 h 278"/>
                <a:gd name="T38" fmla="*/ 149 w 503"/>
                <a:gd name="T39" fmla="*/ 104 h 278"/>
                <a:gd name="T40" fmla="*/ 112 w 503"/>
                <a:gd name="T41" fmla="*/ 119 h 278"/>
                <a:gd name="T42" fmla="*/ 76 w 503"/>
                <a:gd name="T43" fmla="*/ 140 h 278"/>
                <a:gd name="T44" fmla="*/ 46 w 503"/>
                <a:gd name="T45" fmla="*/ 166 h 278"/>
                <a:gd name="T46" fmla="*/ 23 w 503"/>
                <a:gd name="T47" fmla="*/ 199 h 278"/>
                <a:gd name="T48" fmla="*/ 6 w 503"/>
                <a:gd name="T49" fmla="*/ 236 h 278"/>
                <a:gd name="T50" fmla="*/ 0 w 503"/>
                <a:gd name="T51" fmla="*/ 278 h 278"/>
                <a:gd name="T52" fmla="*/ 15 w 503"/>
                <a:gd name="T53" fmla="*/ 258 h 278"/>
                <a:gd name="T54" fmla="*/ 31 w 503"/>
                <a:gd name="T55" fmla="*/ 241 h 278"/>
                <a:gd name="T56" fmla="*/ 57 w 503"/>
                <a:gd name="T57" fmla="*/ 217 h 278"/>
                <a:gd name="T58" fmla="*/ 85 w 503"/>
                <a:gd name="T59" fmla="*/ 202 h 278"/>
                <a:gd name="T60" fmla="*/ 113 w 503"/>
                <a:gd name="T61" fmla="*/ 192 h 278"/>
                <a:gd name="T62" fmla="*/ 143 w 503"/>
                <a:gd name="T63" fmla="*/ 188 h 278"/>
                <a:gd name="T64" fmla="*/ 203 w 503"/>
                <a:gd name="T65" fmla="*/ 189 h 278"/>
                <a:gd name="T66" fmla="*/ 267 w 503"/>
                <a:gd name="T67" fmla="*/ 19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278">
                  <a:moveTo>
                    <a:pt x="267" y="196"/>
                  </a:moveTo>
                  <a:lnTo>
                    <a:pt x="267" y="196"/>
                  </a:lnTo>
                  <a:lnTo>
                    <a:pt x="292" y="196"/>
                  </a:lnTo>
                  <a:lnTo>
                    <a:pt x="317" y="196"/>
                  </a:lnTo>
                  <a:lnTo>
                    <a:pt x="340" y="194"/>
                  </a:lnTo>
                  <a:lnTo>
                    <a:pt x="362" y="189"/>
                  </a:lnTo>
                  <a:lnTo>
                    <a:pt x="383" y="185"/>
                  </a:lnTo>
                  <a:lnTo>
                    <a:pt x="404" y="177"/>
                  </a:lnTo>
                  <a:lnTo>
                    <a:pt x="422" y="168"/>
                  </a:lnTo>
                  <a:lnTo>
                    <a:pt x="439" y="157"/>
                  </a:lnTo>
                  <a:lnTo>
                    <a:pt x="453" y="144"/>
                  </a:lnTo>
                  <a:lnTo>
                    <a:pt x="467" y="129"/>
                  </a:lnTo>
                  <a:lnTo>
                    <a:pt x="478" y="113"/>
                  </a:lnTo>
                  <a:lnTo>
                    <a:pt x="489" y="95"/>
                  </a:lnTo>
                  <a:lnTo>
                    <a:pt x="495" y="74"/>
                  </a:lnTo>
                  <a:lnTo>
                    <a:pt x="500" y="51"/>
                  </a:lnTo>
                  <a:lnTo>
                    <a:pt x="503" y="26"/>
                  </a:lnTo>
                  <a:lnTo>
                    <a:pt x="503" y="0"/>
                  </a:lnTo>
                  <a:lnTo>
                    <a:pt x="503" y="0"/>
                  </a:lnTo>
                  <a:lnTo>
                    <a:pt x="489" y="25"/>
                  </a:lnTo>
                  <a:lnTo>
                    <a:pt x="475" y="48"/>
                  </a:lnTo>
                  <a:lnTo>
                    <a:pt x="475" y="48"/>
                  </a:lnTo>
                  <a:lnTo>
                    <a:pt x="463" y="64"/>
                  </a:lnTo>
                  <a:lnTo>
                    <a:pt x="450" y="78"/>
                  </a:lnTo>
                  <a:lnTo>
                    <a:pt x="436" y="87"/>
                  </a:lnTo>
                  <a:lnTo>
                    <a:pt x="422" y="95"/>
                  </a:lnTo>
                  <a:lnTo>
                    <a:pt x="408" y="101"/>
                  </a:lnTo>
                  <a:lnTo>
                    <a:pt x="393" y="105"/>
                  </a:lnTo>
                  <a:lnTo>
                    <a:pt x="377" y="107"/>
                  </a:lnTo>
                  <a:lnTo>
                    <a:pt x="362" y="109"/>
                  </a:lnTo>
                  <a:lnTo>
                    <a:pt x="346" y="109"/>
                  </a:lnTo>
                  <a:lnTo>
                    <a:pt x="331" y="107"/>
                  </a:lnTo>
                  <a:lnTo>
                    <a:pt x="298" y="102"/>
                  </a:lnTo>
                  <a:lnTo>
                    <a:pt x="264" y="98"/>
                  </a:lnTo>
                  <a:lnTo>
                    <a:pt x="230" y="95"/>
                  </a:lnTo>
                  <a:lnTo>
                    <a:pt x="230" y="95"/>
                  </a:lnTo>
                  <a:lnTo>
                    <a:pt x="209" y="95"/>
                  </a:lnTo>
                  <a:lnTo>
                    <a:pt x="189" y="96"/>
                  </a:lnTo>
                  <a:lnTo>
                    <a:pt x="169" y="99"/>
                  </a:lnTo>
                  <a:lnTo>
                    <a:pt x="149" y="104"/>
                  </a:lnTo>
                  <a:lnTo>
                    <a:pt x="130" y="112"/>
                  </a:lnTo>
                  <a:lnTo>
                    <a:pt x="112" y="119"/>
                  </a:lnTo>
                  <a:lnTo>
                    <a:pt x="93" y="129"/>
                  </a:lnTo>
                  <a:lnTo>
                    <a:pt x="76" y="140"/>
                  </a:lnTo>
                  <a:lnTo>
                    <a:pt x="60" y="152"/>
                  </a:lnTo>
                  <a:lnTo>
                    <a:pt x="46" y="166"/>
                  </a:lnTo>
                  <a:lnTo>
                    <a:pt x="34" y="182"/>
                  </a:lnTo>
                  <a:lnTo>
                    <a:pt x="23" y="199"/>
                  </a:lnTo>
                  <a:lnTo>
                    <a:pt x="14" y="217"/>
                  </a:lnTo>
                  <a:lnTo>
                    <a:pt x="6" y="236"/>
                  </a:lnTo>
                  <a:lnTo>
                    <a:pt x="1" y="256"/>
                  </a:lnTo>
                  <a:lnTo>
                    <a:pt x="0" y="278"/>
                  </a:lnTo>
                  <a:lnTo>
                    <a:pt x="0" y="278"/>
                  </a:lnTo>
                  <a:lnTo>
                    <a:pt x="15" y="258"/>
                  </a:lnTo>
                  <a:lnTo>
                    <a:pt x="31" y="241"/>
                  </a:lnTo>
                  <a:lnTo>
                    <a:pt x="31" y="241"/>
                  </a:lnTo>
                  <a:lnTo>
                    <a:pt x="43" y="228"/>
                  </a:lnTo>
                  <a:lnTo>
                    <a:pt x="57" y="217"/>
                  </a:lnTo>
                  <a:lnTo>
                    <a:pt x="71" y="210"/>
                  </a:lnTo>
                  <a:lnTo>
                    <a:pt x="85" y="202"/>
                  </a:lnTo>
                  <a:lnTo>
                    <a:pt x="99" y="197"/>
                  </a:lnTo>
                  <a:lnTo>
                    <a:pt x="113" y="192"/>
                  </a:lnTo>
                  <a:lnTo>
                    <a:pt x="129" y="189"/>
                  </a:lnTo>
                  <a:lnTo>
                    <a:pt x="143" y="188"/>
                  </a:lnTo>
                  <a:lnTo>
                    <a:pt x="172" y="188"/>
                  </a:lnTo>
                  <a:lnTo>
                    <a:pt x="203" y="189"/>
                  </a:lnTo>
                  <a:lnTo>
                    <a:pt x="267" y="196"/>
                  </a:lnTo>
                  <a:lnTo>
                    <a:pt x="267"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78">
              <a:extLst>
                <a:ext uri="{FF2B5EF4-FFF2-40B4-BE49-F238E27FC236}">
                  <a16:creationId xmlns:a16="http://schemas.microsoft.com/office/drawing/2014/main" id="{C602D1C8-C834-4524-8BC5-57CB7D74F919}"/>
                </a:ext>
              </a:extLst>
            </p:cNvPr>
            <p:cNvSpPr>
              <a:spLocks/>
            </p:cNvSpPr>
            <p:nvPr/>
          </p:nvSpPr>
          <p:spPr bwMode="auto">
            <a:xfrm>
              <a:off x="2909888" y="5057776"/>
              <a:ext cx="366713" cy="403225"/>
            </a:xfrm>
            <a:custGeom>
              <a:avLst/>
              <a:gdLst>
                <a:gd name="T0" fmla="*/ 393 w 461"/>
                <a:gd name="T1" fmla="*/ 189 h 507"/>
                <a:gd name="T2" fmla="*/ 393 w 461"/>
                <a:gd name="T3" fmla="*/ 0 h 507"/>
                <a:gd name="T4" fmla="*/ 68 w 461"/>
                <a:gd name="T5" fmla="*/ 0 h 507"/>
                <a:gd name="T6" fmla="*/ 68 w 461"/>
                <a:gd name="T7" fmla="*/ 189 h 507"/>
                <a:gd name="T8" fmla="*/ 68 w 461"/>
                <a:gd name="T9" fmla="*/ 189 h 507"/>
                <a:gd name="T10" fmla="*/ 0 w 461"/>
                <a:gd name="T11" fmla="*/ 507 h 507"/>
                <a:gd name="T12" fmla="*/ 461 w 461"/>
                <a:gd name="T13" fmla="*/ 507 h 507"/>
                <a:gd name="T14" fmla="*/ 393 w 461"/>
                <a:gd name="T15" fmla="*/ 189 h 5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507">
                  <a:moveTo>
                    <a:pt x="393" y="189"/>
                  </a:moveTo>
                  <a:lnTo>
                    <a:pt x="393" y="0"/>
                  </a:lnTo>
                  <a:lnTo>
                    <a:pt x="68" y="0"/>
                  </a:lnTo>
                  <a:lnTo>
                    <a:pt x="68" y="189"/>
                  </a:lnTo>
                  <a:lnTo>
                    <a:pt x="68" y="189"/>
                  </a:lnTo>
                  <a:lnTo>
                    <a:pt x="0" y="507"/>
                  </a:lnTo>
                  <a:lnTo>
                    <a:pt x="461" y="507"/>
                  </a:lnTo>
                  <a:lnTo>
                    <a:pt x="393"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79">
              <a:extLst>
                <a:ext uri="{FF2B5EF4-FFF2-40B4-BE49-F238E27FC236}">
                  <a16:creationId xmlns:a16="http://schemas.microsoft.com/office/drawing/2014/main" id="{E7CF9A5B-2779-4C25-B9B3-A59C3A4B48F5}"/>
                </a:ext>
              </a:extLst>
            </p:cNvPr>
            <p:cNvSpPr>
              <a:spLocks/>
            </p:cNvSpPr>
            <p:nvPr/>
          </p:nvSpPr>
          <p:spPr bwMode="auto">
            <a:xfrm>
              <a:off x="2649538" y="5111751"/>
              <a:ext cx="265113" cy="349250"/>
            </a:xfrm>
            <a:custGeom>
              <a:avLst/>
              <a:gdLst>
                <a:gd name="T0" fmla="*/ 317 w 334"/>
                <a:gd name="T1" fmla="*/ 165 h 439"/>
                <a:gd name="T2" fmla="*/ 317 w 334"/>
                <a:gd name="T3" fmla="*/ 0 h 439"/>
                <a:gd name="T4" fmla="*/ 59 w 334"/>
                <a:gd name="T5" fmla="*/ 0 h 439"/>
                <a:gd name="T6" fmla="*/ 59 w 334"/>
                <a:gd name="T7" fmla="*/ 165 h 439"/>
                <a:gd name="T8" fmla="*/ 0 w 334"/>
                <a:gd name="T9" fmla="*/ 439 h 439"/>
                <a:gd name="T10" fmla="*/ 292 w 334"/>
                <a:gd name="T11" fmla="*/ 439 h 439"/>
                <a:gd name="T12" fmla="*/ 334 w 334"/>
                <a:gd name="T13" fmla="*/ 244 h 439"/>
                <a:gd name="T14" fmla="*/ 317 w 334"/>
                <a:gd name="T15" fmla="*/ 165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439">
                  <a:moveTo>
                    <a:pt x="317" y="165"/>
                  </a:moveTo>
                  <a:lnTo>
                    <a:pt x="317" y="0"/>
                  </a:lnTo>
                  <a:lnTo>
                    <a:pt x="59" y="0"/>
                  </a:lnTo>
                  <a:lnTo>
                    <a:pt x="59" y="165"/>
                  </a:lnTo>
                  <a:lnTo>
                    <a:pt x="0" y="439"/>
                  </a:lnTo>
                  <a:lnTo>
                    <a:pt x="292" y="439"/>
                  </a:lnTo>
                  <a:lnTo>
                    <a:pt x="334" y="244"/>
                  </a:lnTo>
                  <a:lnTo>
                    <a:pt x="317"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5" name="Grupa 34">
            <a:extLst>
              <a:ext uri="{FF2B5EF4-FFF2-40B4-BE49-F238E27FC236}">
                <a16:creationId xmlns:a16="http://schemas.microsoft.com/office/drawing/2014/main" id="{9C8182F9-DFC7-4411-B891-4D9C0517E51C}"/>
              </a:ext>
            </a:extLst>
          </p:cNvPr>
          <p:cNvGrpSpPr>
            <a:grpSpLocks noChangeAspect="1"/>
          </p:cNvGrpSpPr>
          <p:nvPr/>
        </p:nvGrpSpPr>
        <p:grpSpPr>
          <a:xfrm>
            <a:off x="5104814" y="4137620"/>
            <a:ext cx="894692" cy="648000"/>
            <a:chOff x="4949831" y="3951224"/>
            <a:chExt cx="1262509" cy="914400"/>
          </a:xfrm>
          <a:solidFill>
            <a:srgbClr val="CDCDCD"/>
          </a:solidFill>
        </p:grpSpPr>
        <p:sp>
          <p:nvSpPr>
            <p:cNvPr id="21" name="Dowolny kształt: kształt 20">
              <a:extLst>
                <a:ext uri="{FF2B5EF4-FFF2-40B4-BE49-F238E27FC236}">
                  <a16:creationId xmlns:a16="http://schemas.microsoft.com/office/drawing/2014/main" id="{C850EF84-6621-4D62-BF17-65CE8835A70C}"/>
                </a:ext>
              </a:extLst>
            </p:cNvPr>
            <p:cNvSpPr/>
            <p:nvPr/>
          </p:nvSpPr>
          <p:spPr>
            <a:xfrm rot="4718164" flipV="1">
              <a:off x="5016486" y="4289353"/>
              <a:ext cx="215249" cy="348560"/>
            </a:xfrm>
            <a:custGeom>
              <a:avLst/>
              <a:gdLst>
                <a:gd name="connsiteX0" fmla="*/ 457 w 294408"/>
                <a:gd name="connsiteY0" fmla="*/ 73479 h 263045"/>
                <a:gd name="connsiteX1" fmla="*/ 116386 w 294408"/>
                <a:gd name="connsiteY1" fmla="*/ 189408 h 263045"/>
                <a:gd name="connsiteX2" fmla="*/ 121539 w 294408"/>
                <a:gd name="connsiteY2" fmla="*/ 185902 h 263045"/>
                <a:gd name="connsiteX3" fmla="*/ 170117 w 294408"/>
                <a:gd name="connsiteY3" fmla="*/ 209067 h 263045"/>
                <a:gd name="connsiteX4" fmla="*/ 232267 w 294408"/>
                <a:gd name="connsiteY4" fmla="*/ 209067 h 263045"/>
                <a:gd name="connsiteX5" fmla="*/ 260509 w 294408"/>
                <a:gd name="connsiteY5" fmla="*/ 236792 h 263045"/>
                <a:gd name="connsiteX6" fmla="*/ 260509 w 294408"/>
                <a:gd name="connsiteY6" fmla="*/ 237328 h 263045"/>
                <a:gd name="connsiteX7" fmla="*/ 260509 w 294408"/>
                <a:gd name="connsiteY7" fmla="*/ 263045 h 263045"/>
                <a:gd name="connsiteX8" fmla="*/ 294408 w 294408"/>
                <a:gd name="connsiteY8" fmla="*/ 263045 h 263045"/>
                <a:gd name="connsiteX9" fmla="*/ 293846 w 294408"/>
                <a:gd name="connsiteY9" fmla="*/ 237328 h 263045"/>
                <a:gd name="connsiteX10" fmla="*/ 293284 w 294408"/>
                <a:gd name="connsiteY10" fmla="*/ 229984 h 263045"/>
                <a:gd name="connsiteX11" fmla="*/ 293284 w 294408"/>
                <a:gd name="connsiteY11" fmla="*/ 229413 h 263045"/>
                <a:gd name="connsiteX12" fmla="*/ 292713 w 294408"/>
                <a:gd name="connsiteY12" fmla="*/ 223764 h 263045"/>
                <a:gd name="connsiteX13" fmla="*/ 220399 w 294408"/>
                <a:gd name="connsiteY13" fmla="*/ 163862 h 263045"/>
                <a:gd name="connsiteX14" fmla="*/ 203444 w 294408"/>
                <a:gd name="connsiteY14" fmla="*/ 147522 h 263045"/>
                <a:gd name="connsiteX15" fmla="*/ 203444 w 294408"/>
                <a:gd name="connsiteY15" fmla="*/ 146907 h 263045"/>
                <a:gd name="connsiteX16" fmla="*/ 203444 w 294408"/>
                <a:gd name="connsiteY16" fmla="*/ 141221 h 263045"/>
                <a:gd name="connsiteX17" fmla="*/ 146952 w 294408"/>
                <a:gd name="connsiteY17" fmla="*/ 84709 h 263045"/>
                <a:gd name="connsiteX18" fmla="*/ 129997 w 294408"/>
                <a:gd name="connsiteY18" fmla="*/ 68370 h 263045"/>
                <a:gd name="connsiteX19" fmla="*/ 129997 w 294408"/>
                <a:gd name="connsiteY19" fmla="*/ 67754 h 263045"/>
                <a:gd name="connsiteX20" fmla="*/ 67753 w 294408"/>
                <a:gd name="connsiteY20" fmla="*/ 58 h 263045"/>
                <a:gd name="connsiteX21" fmla="*/ 57 w 294408"/>
                <a:gd name="connsiteY21" fmla="*/ 62303 h 263045"/>
                <a:gd name="connsiteX22" fmla="*/ 57 w 294408"/>
                <a:gd name="connsiteY22" fmla="*/ 67754 h 263045"/>
                <a:gd name="connsiteX23" fmla="*/ 457 w 294408"/>
                <a:gd name="connsiteY23" fmla="*/ 73479 h 26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4408" h="263045">
                  <a:moveTo>
                    <a:pt x="457" y="73479"/>
                  </a:moveTo>
                  <a:lnTo>
                    <a:pt x="116386" y="189408"/>
                  </a:lnTo>
                  <a:cubicBezTo>
                    <a:pt x="118172" y="188343"/>
                    <a:pt x="119893" y="187172"/>
                    <a:pt x="121539" y="185902"/>
                  </a:cubicBezTo>
                  <a:cubicBezTo>
                    <a:pt x="133353" y="200626"/>
                    <a:pt x="151239" y="209155"/>
                    <a:pt x="170117" y="209067"/>
                  </a:cubicBezTo>
                  <a:lnTo>
                    <a:pt x="232267" y="209067"/>
                  </a:lnTo>
                  <a:cubicBezTo>
                    <a:pt x="247721" y="208924"/>
                    <a:pt x="260366" y="221337"/>
                    <a:pt x="260509" y="236792"/>
                  </a:cubicBezTo>
                  <a:cubicBezTo>
                    <a:pt x="260511" y="236971"/>
                    <a:pt x="260511" y="237149"/>
                    <a:pt x="260509" y="237328"/>
                  </a:cubicBezTo>
                  <a:lnTo>
                    <a:pt x="260509" y="263045"/>
                  </a:lnTo>
                  <a:lnTo>
                    <a:pt x="294408" y="263045"/>
                  </a:lnTo>
                  <a:lnTo>
                    <a:pt x="293846" y="237328"/>
                  </a:lnTo>
                  <a:cubicBezTo>
                    <a:pt x="293962" y="234867"/>
                    <a:pt x="293773" y="232400"/>
                    <a:pt x="293284" y="229984"/>
                  </a:cubicBezTo>
                  <a:lnTo>
                    <a:pt x="293284" y="229413"/>
                  </a:lnTo>
                  <a:cubicBezTo>
                    <a:pt x="293284" y="227717"/>
                    <a:pt x="292713" y="225460"/>
                    <a:pt x="292713" y="223764"/>
                  </a:cubicBezTo>
                  <a:cubicBezTo>
                    <a:pt x="286177" y="188989"/>
                    <a:pt x="255782" y="163812"/>
                    <a:pt x="220399" y="163862"/>
                  </a:cubicBezTo>
                  <a:cubicBezTo>
                    <a:pt x="211205" y="164031"/>
                    <a:pt x="203614" y="156716"/>
                    <a:pt x="203444" y="147522"/>
                  </a:cubicBezTo>
                  <a:cubicBezTo>
                    <a:pt x="203441" y="147318"/>
                    <a:pt x="203441" y="147112"/>
                    <a:pt x="203444" y="146907"/>
                  </a:cubicBezTo>
                  <a:lnTo>
                    <a:pt x="203444" y="141221"/>
                  </a:lnTo>
                  <a:cubicBezTo>
                    <a:pt x="203356" y="110054"/>
                    <a:pt x="178118" y="84808"/>
                    <a:pt x="146952" y="84709"/>
                  </a:cubicBezTo>
                  <a:cubicBezTo>
                    <a:pt x="137758" y="84878"/>
                    <a:pt x="130167" y="77563"/>
                    <a:pt x="129997" y="68370"/>
                  </a:cubicBezTo>
                  <a:cubicBezTo>
                    <a:pt x="129993" y="68165"/>
                    <a:pt x="129993" y="67959"/>
                    <a:pt x="129997" y="67754"/>
                  </a:cubicBezTo>
                  <a:cubicBezTo>
                    <a:pt x="131502" y="31873"/>
                    <a:pt x="103635" y="1564"/>
                    <a:pt x="67753" y="58"/>
                  </a:cubicBezTo>
                  <a:cubicBezTo>
                    <a:pt x="31871" y="-1447"/>
                    <a:pt x="1562" y="26421"/>
                    <a:pt x="57" y="62303"/>
                  </a:cubicBezTo>
                  <a:cubicBezTo>
                    <a:pt x="-19" y="64120"/>
                    <a:pt x="-19" y="65938"/>
                    <a:pt x="57" y="67754"/>
                  </a:cubicBezTo>
                  <a:cubicBezTo>
                    <a:pt x="67" y="69726"/>
                    <a:pt x="305" y="71593"/>
                    <a:pt x="457" y="73479"/>
                  </a:cubicBezTo>
                  <a:close/>
                </a:path>
              </a:pathLst>
            </a:custGeom>
            <a:grpFill/>
            <a:ln w="9525" cap="flat">
              <a:noFill/>
              <a:prstDash val="solid"/>
              <a:miter/>
            </a:ln>
          </p:spPr>
          <p:txBody>
            <a:bodyPr rtlCol="0" anchor="ctr"/>
            <a:lstStyle/>
            <a:p>
              <a:endParaRPr lang="pl-PL"/>
            </a:p>
          </p:txBody>
        </p:sp>
        <p:pic>
          <p:nvPicPr>
            <p:cNvPr id="34" name="Grafika 33" descr="Samochód">
              <a:extLst>
                <a:ext uri="{FF2B5EF4-FFF2-40B4-BE49-F238E27FC236}">
                  <a16:creationId xmlns:a16="http://schemas.microsoft.com/office/drawing/2014/main" id="{D199CAAF-014E-4788-9C80-A667D3C785D8}"/>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97940" y="3951224"/>
              <a:ext cx="914400" cy="914400"/>
            </a:xfrm>
            <a:prstGeom prst="rect">
              <a:avLst/>
            </a:prstGeom>
          </p:spPr>
        </p:pic>
      </p:grpSp>
      <p:grpSp>
        <p:nvGrpSpPr>
          <p:cNvPr id="48" name="Grupa 47">
            <a:extLst>
              <a:ext uri="{FF2B5EF4-FFF2-40B4-BE49-F238E27FC236}">
                <a16:creationId xmlns:a16="http://schemas.microsoft.com/office/drawing/2014/main" id="{271ABCD1-0EA8-49F9-B3B7-13A8D1EFF619}"/>
              </a:ext>
            </a:extLst>
          </p:cNvPr>
          <p:cNvGrpSpPr>
            <a:grpSpLocks noChangeAspect="1"/>
          </p:cNvGrpSpPr>
          <p:nvPr/>
        </p:nvGrpSpPr>
        <p:grpSpPr>
          <a:xfrm>
            <a:off x="7522549" y="4129062"/>
            <a:ext cx="429549" cy="468000"/>
            <a:chOff x="2141841" y="3916887"/>
            <a:chExt cx="683943" cy="745168"/>
          </a:xfrm>
        </p:grpSpPr>
        <p:pic>
          <p:nvPicPr>
            <p:cNvPr id="38" name="Grafika 37" descr="Strzałka: obrót w lewo">
              <a:extLst>
                <a:ext uri="{FF2B5EF4-FFF2-40B4-BE49-F238E27FC236}">
                  <a16:creationId xmlns:a16="http://schemas.microsoft.com/office/drawing/2014/main" id="{2D674B41-58B0-4D14-B75D-9824303149CF}"/>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3529452">
              <a:off x="2429784" y="3916887"/>
              <a:ext cx="396000" cy="396000"/>
            </a:xfrm>
            <a:prstGeom prst="rect">
              <a:avLst/>
            </a:prstGeom>
          </p:spPr>
        </p:pic>
        <p:sp>
          <p:nvSpPr>
            <p:cNvPr id="40" name="Freeform 24">
              <a:extLst>
                <a:ext uri="{FF2B5EF4-FFF2-40B4-BE49-F238E27FC236}">
                  <a16:creationId xmlns:a16="http://schemas.microsoft.com/office/drawing/2014/main" id="{3435E703-578E-4DAA-A98B-0641B4E89ECF}"/>
                </a:ext>
              </a:extLst>
            </p:cNvPr>
            <p:cNvSpPr>
              <a:spLocks/>
            </p:cNvSpPr>
            <p:nvPr/>
          </p:nvSpPr>
          <p:spPr bwMode="auto">
            <a:xfrm>
              <a:off x="2141841" y="4096884"/>
              <a:ext cx="540650" cy="565171"/>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32071868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p:cNvSpPr>
            <a:spLocks noGrp="1"/>
          </p:cNvSpPr>
          <p:nvPr>
            <p:ph type="body" sz="quarter" idx="12"/>
          </p:nvPr>
        </p:nvSpPr>
        <p:spPr/>
        <p:txBody>
          <a:bodyPr/>
          <a:lstStyle/>
          <a:p>
            <a:r>
              <a:rPr lang="pl-PL" sz="1600"/>
              <a:t>Informacje o projekcie</a:t>
            </a:r>
          </a:p>
        </p:txBody>
      </p:sp>
      <p:graphicFrame>
        <p:nvGraphicFramePr>
          <p:cNvPr id="7" name="Tabela 6"/>
          <p:cNvGraphicFramePr>
            <a:graphicFrameLocks noGrp="1"/>
          </p:cNvGraphicFramePr>
          <p:nvPr>
            <p:extLst>
              <p:ext uri="{D42A27DB-BD31-4B8C-83A1-F6EECF244321}">
                <p14:modId xmlns:p14="http://schemas.microsoft.com/office/powerpoint/2010/main" val="735945704"/>
              </p:ext>
            </p:extLst>
          </p:nvPr>
        </p:nvGraphicFramePr>
        <p:xfrm>
          <a:off x="683568" y="1196752"/>
          <a:ext cx="7560840" cy="3089263"/>
        </p:xfrm>
        <a:graphic>
          <a:graphicData uri="http://schemas.openxmlformats.org/drawingml/2006/table">
            <a:tbl>
              <a:tblPr firstRow="1" bandRow="1">
                <a:tableStyleId>{2D5ABB26-0587-4C30-8999-92F81FD0307C}</a:tableStyleId>
              </a:tblPr>
              <a:tblGrid>
                <a:gridCol w="1517817">
                  <a:extLst>
                    <a:ext uri="{9D8B030D-6E8A-4147-A177-3AD203B41FA5}">
                      <a16:colId xmlns:a16="http://schemas.microsoft.com/office/drawing/2014/main" val="20000"/>
                    </a:ext>
                  </a:extLst>
                </a:gridCol>
                <a:gridCol w="6043023">
                  <a:extLst>
                    <a:ext uri="{9D8B030D-6E8A-4147-A177-3AD203B41FA5}">
                      <a16:colId xmlns:a16="http://schemas.microsoft.com/office/drawing/2014/main" val="20001"/>
                    </a:ext>
                  </a:extLst>
                </a:gridCol>
              </a:tblGrid>
              <a:tr h="720080">
                <a:tc>
                  <a:txBody>
                    <a:bodyPr/>
                    <a:lstStyle/>
                    <a:p>
                      <a:pPr algn="r"/>
                      <a:r>
                        <a:rPr lang="pl-PL" sz="1200" b="0"/>
                        <a:t>cel</a:t>
                      </a:r>
                      <a:r>
                        <a:rPr lang="pl-PL" sz="1200" b="0" baseline="0"/>
                        <a:t> badania</a:t>
                      </a:r>
                      <a:endParaRPr lang="pl-PL" sz="1200" b="0">
                        <a:solidFill>
                          <a:schemeClr val="tx1"/>
                        </a:solidFill>
                        <a:latin typeface="+mn-lt"/>
                      </a:endParaRPr>
                    </a:p>
                  </a:txBody>
                  <a:tcPr anchor="ct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pl-PL" sz="1200" b="1" kern="1200" baseline="0" dirty="0">
                          <a:solidFill>
                            <a:schemeClr val="tx1"/>
                          </a:solidFill>
                          <a:effectLst/>
                          <a:latin typeface="+mn-lt"/>
                        </a:rPr>
                        <a:t>Badanie </a:t>
                      </a:r>
                      <a:r>
                        <a:rPr lang="pl-PL" sz="1200" b="1" kern="1200" baseline="0" dirty="0" err="1">
                          <a:solidFill>
                            <a:schemeClr val="tx1"/>
                          </a:solidFill>
                          <a:effectLst/>
                          <a:latin typeface="+mn-lt"/>
                        </a:rPr>
                        <a:t>trackingowe</a:t>
                      </a:r>
                      <a:r>
                        <a:rPr lang="pl-PL" sz="1200" b="1" kern="1200" baseline="0" dirty="0">
                          <a:solidFill>
                            <a:schemeClr val="tx1"/>
                          </a:solidFill>
                          <a:effectLst/>
                          <a:latin typeface="+mn-lt"/>
                        </a:rPr>
                        <a:t> świadomości i zachowań ekologicznych mieszkańców Polski </a:t>
                      </a:r>
                    </a:p>
                  </a:txBody>
                  <a:tcPr anchor="ctr">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0"/>
                  </a:ext>
                </a:extLst>
              </a:tr>
              <a:tr h="717413">
                <a:tc>
                  <a:txBody>
                    <a:bodyPr/>
                    <a:lstStyle/>
                    <a:p>
                      <a:pPr algn="r"/>
                      <a:r>
                        <a:rPr lang="pl-PL" sz="1200" b="0"/>
                        <a:t>próba</a:t>
                      </a:r>
                      <a:endParaRPr lang="pl-PL" sz="1200" b="0">
                        <a:solidFill>
                          <a:schemeClr val="tx1"/>
                        </a:solidFill>
                        <a:latin typeface="+mn-lt"/>
                      </a:endParaRPr>
                    </a:p>
                  </a:txBody>
                  <a:tcPr anchor="ctr"/>
                </a:tc>
                <a:tc>
                  <a:txBody>
                    <a:bodyPr/>
                    <a:lstStyle/>
                    <a:p>
                      <a:pPr>
                        <a:lnSpc>
                          <a:spcPct val="150000"/>
                        </a:lnSpc>
                      </a:pPr>
                      <a:r>
                        <a:rPr lang="pl-PL" sz="1200" b="0" baseline="0" dirty="0">
                          <a:solidFill>
                            <a:schemeClr val="tx1"/>
                          </a:solidFill>
                          <a:latin typeface="+mn-lt"/>
                          <a:cs typeface="+mn-cs"/>
                        </a:rPr>
                        <a:t>Reprezentatywna próba mieszkańców Polski</a:t>
                      </a:r>
                    </a:p>
                    <a:p>
                      <a:pPr>
                        <a:lnSpc>
                          <a:spcPct val="150000"/>
                        </a:lnSpc>
                      </a:pPr>
                      <a:r>
                        <a:rPr lang="pl-PL" sz="1200" b="1" baseline="0" dirty="0">
                          <a:solidFill>
                            <a:schemeClr val="tx1"/>
                          </a:solidFill>
                          <a:latin typeface="+mn-lt"/>
                          <a:cs typeface="+mn-cs"/>
                        </a:rPr>
                        <a:t>n=1000</a:t>
                      </a: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1"/>
                  </a:ext>
                </a:extLst>
              </a:tr>
              <a:tr h="550590">
                <a:tc>
                  <a:txBody>
                    <a:bodyPr/>
                    <a:lstStyle/>
                    <a:p>
                      <a:pPr algn="r"/>
                      <a:r>
                        <a:rPr lang="pl-PL" sz="1200" b="0"/>
                        <a:t>metodologia</a:t>
                      </a:r>
                      <a:endParaRPr lang="pl-PL" sz="1200" b="0">
                        <a:solidFill>
                          <a:schemeClr val="tx1"/>
                        </a:solidFill>
                        <a:latin typeface="+mn-lt"/>
                      </a:endParaRPr>
                    </a:p>
                  </a:txBody>
                  <a:tcPr anchor="ct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pl-PL" sz="1200"/>
                        <a:t>Badanie zrealizowano metodą</a:t>
                      </a:r>
                      <a:r>
                        <a:rPr lang="pl-PL" sz="1200" baseline="0"/>
                        <a:t> </a:t>
                      </a:r>
                      <a:r>
                        <a:rPr lang="pl-PL" sz="1200" b="1"/>
                        <a:t>CATI </a:t>
                      </a:r>
                      <a:endParaRPr lang="pl-PL" sz="1200" i="1">
                        <a:solidFill>
                          <a:schemeClr val="tx1"/>
                        </a:solidFill>
                        <a:latin typeface="+mn-lt"/>
                        <a:cs typeface="Calibri" pitchFamily="34" charset="0"/>
                      </a:endParaRP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2"/>
                  </a:ext>
                </a:extLst>
              </a:tr>
              <a:tr h="550590">
                <a:tc>
                  <a:txBody>
                    <a:bodyPr/>
                    <a:lstStyle/>
                    <a:p>
                      <a:pPr algn="r"/>
                      <a:r>
                        <a:rPr lang="pl-PL" sz="1200" b="0"/>
                        <a:t>realizacja</a:t>
                      </a:r>
                      <a:endParaRPr lang="pl-PL" sz="1200" b="0">
                        <a:solidFill>
                          <a:schemeClr val="tx1"/>
                        </a:solidFill>
                        <a:latin typeface="+mn-lt"/>
                      </a:endParaRPr>
                    </a:p>
                  </a:txBody>
                  <a:tcPr anchor="ctr"/>
                </a:tc>
                <a:tc>
                  <a:txBody>
                    <a:bodyPr/>
                    <a:lstStyle/>
                    <a:p>
                      <a:pPr>
                        <a:lnSpc>
                          <a:spcPct val="150000"/>
                        </a:lnSpc>
                      </a:pPr>
                      <a:r>
                        <a:rPr lang="pl-PL" sz="1200" b="0" dirty="0">
                          <a:solidFill>
                            <a:schemeClr val="tx1"/>
                          </a:solidFill>
                          <a:latin typeface="+mn-lt"/>
                        </a:rPr>
                        <a:t>Listopad 2022 r.</a:t>
                      </a: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3"/>
                  </a:ext>
                </a:extLst>
              </a:tr>
              <a:tr h="550590">
                <a:tc>
                  <a:txBody>
                    <a:bodyPr/>
                    <a:lstStyle/>
                    <a:p>
                      <a:pPr algn="r"/>
                      <a:r>
                        <a:rPr lang="pl-PL" sz="1200" b="0"/>
                        <a:t>wykonawca</a:t>
                      </a:r>
                      <a:endParaRPr lang="pl-PL" sz="1200" b="0">
                        <a:solidFill>
                          <a:schemeClr val="tx1"/>
                        </a:solidFill>
                        <a:latin typeface="+mn-lt"/>
                      </a:endParaRPr>
                    </a:p>
                  </a:txBody>
                  <a:tcPr anchor="ctr"/>
                </a:tc>
                <a:tc>
                  <a:txBody>
                    <a:bodyPr/>
                    <a:lstStyle/>
                    <a:p>
                      <a:pPr>
                        <a:lnSpc>
                          <a:spcPct val="150000"/>
                        </a:lnSpc>
                      </a:pPr>
                      <a:r>
                        <a:rPr lang="pl-PL" sz="1200" dirty="0">
                          <a:solidFill>
                            <a:schemeClr val="tx1"/>
                          </a:solidFill>
                          <a:latin typeface="+mn-lt"/>
                        </a:rPr>
                        <a:t>Grupa Badawcza DSC Sp. z o.o.</a:t>
                      </a:r>
                    </a:p>
                  </a:txBody>
                  <a:tcPr anchor="ctr">
                    <a:lnT w="3175" cap="flat" cmpd="sng" algn="ctr">
                      <a:solidFill>
                        <a:schemeClr val="bg1">
                          <a:lumMod val="85000"/>
                        </a:schemeClr>
                      </a:solidFill>
                      <a:prstDash val="solid"/>
                      <a:round/>
                      <a:headEnd type="none" w="med" len="med"/>
                      <a:tailEnd type="none" w="med" len="med"/>
                    </a:lnT>
                    <a:lnB w="3175"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pSp>
        <p:nvGrpSpPr>
          <p:cNvPr id="4" name="Grupa 3">
            <a:extLst>
              <a:ext uri="{FF2B5EF4-FFF2-40B4-BE49-F238E27FC236}">
                <a16:creationId xmlns:a16="http://schemas.microsoft.com/office/drawing/2014/main" id="{C4BCBA43-AB8D-4FBC-9F1D-D07A026978EE}"/>
              </a:ext>
            </a:extLst>
          </p:cNvPr>
          <p:cNvGrpSpPr/>
          <p:nvPr/>
        </p:nvGrpSpPr>
        <p:grpSpPr>
          <a:xfrm>
            <a:off x="262673" y="197711"/>
            <a:ext cx="359852" cy="359852"/>
            <a:chOff x="7127875" y="3567113"/>
            <a:chExt cx="674688" cy="674688"/>
          </a:xfrm>
        </p:grpSpPr>
        <p:sp>
          <p:nvSpPr>
            <p:cNvPr id="5" name="Freeform 13">
              <a:extLst>
                <a:ext uri="{FF2B5EF4-FFF2-40B4-BE49-F238E27FC236}">
                  <a16:creationId xmlns:a16="http://schemas.microsoft.com/office/drawing/2014/main" id="{53E1D419-CBE6-45BD-AF18-D13A118F1BE3}"/>
                </a:ext>
              </a:extLst>
            </p:cNvPr>
            <p:cNvSpPr>
              <a:spLocks noEditPoints="1"/>
            </p:cNvSpPr>
            <p:nvPr/>
          </p:nvSpPr>
          <p:spPr bwMode="auto">
            <a:xfrm>
              <a:off x="7127875" y="3567113"/>
              <a:ext cx="674688" cy="674688"/>
            </a:xfrm>
            <a:custGeom>
              <a:avLst/>
              <a:gdLst>
                <a:gd name="T0" fmla="*/ 3371 w 3398"/>
                <a:gd name="T1" fmla="*/ 2002 h 3401"/>
                <a:gd name="T2" fmla="*/ 3265 w 3398"/>
                <a:gd name="T3" fmla="*/ 2362 h 3401"/>
                <a:gd name="T4" fmla="*/ 3085 w 3398"/>
                <a:gd name="T5" fmla="*/ 2685 h 3401"/>
                <a:gd name="T6" fmla="*/ 2842 w 3398"/>
                <a:gd name="T7" fmla="*/ 2958 h 3401"/>
                <a:gd name="T8" fmla="*/ 2545 w 3398"/>
                <a:gd name="T9" fmla="*/ 3175 h 3401"/>
                <a:gd name="T10" fmla="*/ 2204 w 3398"/>
                <a:gd name="T11" fmla="*/ 3324 h 3401"/>
                <a:gd name="T12" fmla="*/ 1829 w 3398"/>
                <a:gd name="T13" fmla="*/ 3396 h 3401"/>
                <a:gd name="T14" fmla="*/ 1483 w 3398"/>
                <a:gd name="T15" fmla="*/ 3387 h 3401"/>
                <a:gd name="T16" fmla="*/ 1115 w 3398"/>
                <a:gd name="T17" fmla="*/ 3297 h 3401"/>
                <a:gd name="T18" fmla="*/ 784 w 3398"/>
                <a:gd name="T19" fmla="*/ 3133 h 3401"/>
                <a:gd name="T20" fmla="*/ 498 w 3398"/>
                <a:gd name="T21" fmla="*/ 2902 h 3401"/>
                <a:gd name="T22" fmla="*/ 268 w 3398"/>
                <a:gd name="T23" fmla="*/ 2616 h 3401"/>
                <a:gd name="T24" fmla="*/ 103 w 3398"/>
                <a:gd name="T25" fmla="*/ 2285 h 3401"/>
                <a:gd name="T26" fmla="*/ 14 w 3398"/>
                <a:gd name="T27" fmla="*/ 1917 h 3401"/>
                <a:gd name="T28" fmla="*/ 5 w 3398"/>
                <a:gd name="T29" fmla="*/ 1570 h 3401"/>
                <a:gd name="T30" fmla="*/ 76 w 3398"/>
                <a:gd name="T31" fmla="*/ 1195 h 3401"/>
                <a:gd name="T32" fmla="*/ 226 w 3398"/>
                <a:gd name="T33" fmla="*/ 854 h 3401"/>
                <a:gd name="T34" fmla="*/ 442 w 3398"/>
                <a:gd name="T35" fmla="*/ 557 h 3401"/>
                <a:gd name="T36" fmla="*/ 716 w 3398"/>
                <a:gd name="T37" fmla="*/ 314 h 3401"/>
                <a:gd name="T38" fmla="*/ 1038 w 3398"/>
                <a:gd name="T39" fmla="*/ 134 h 3401"/>
                <a:gd name="T40" fmla="*/ 1399 w 3398"/>
                <a:gd name="T41" fmla="*/ 27 h 3401"/>
                <a:gd name="T42" fmla="*/ 1743 w 3398"/>
                <a:gd name="T43" fmla="*/ 1 h 3401"/>
                <a:gd name="T44" fmla="*/ 2124 w 3398"/>
                <a:gd name="T45" fmla="*/ 54 h 3401"/>
                <a:gd name="T46" fmla="*/ 2473 w 3398"/>
                <a:gd name="T47" fmla="*/ 186 h 3401"/>
                <a:gd name="T48" fmla="*/ 2780 w 3398"/>
                <a:gd name="T49" fmla="*/ 388 h 3401"/>
                <a:gd name="T50" fmla="*/ 3036 w 3398"/>
                <a:gd name="T51" fmla="*/ 650 h 3401"/>
                <a:gd name="T52" fmla="*/ 3231 w 3398"/>
                <a:gd name="T53" fmla="*/ 963 h 3401"/>
                <a:gd name="T54" fmla="*/ 3354 w 3398"/>
                <a:gd name="T55" fmla="*/ 1316 h 3401"/>
                <a:gd name="T56" fmla="*/ 3398 w 3398"/>
                <a:gd name="T57" fmla="*/ 1700 h 3401"/>
                <a:gd name="T58" fmla="*/ 3217 w 3398"/>
                <a:gd name="T59" fmla="*/ 1466 h 3401"/>
                <a:gd name="T60" fmla="*/ 3128 w 3398"/>
                <a:gd name="T61" fmla="*/ 1136 h 3401"/>
                <a:gd name="T62" fmla="*/ 2972 w 3398"/>
                <a:gd name="T63" fmla="*/ 841 h 3401"/>
                <a:gd name="T64" fmla="*/ 2758 w 3398"/>
                <a:gd name="T65" fmla="*/ 588 h 3401"/>
                <a:gd name="T66" fmla="*/ 2495 w 3398"/>
                <a:gd name="T67" fmla="*/ 386 h 3401"/>
                <a:gd name="T68" fmla="*/ 2192 w 3398"/>
                <a:gd name="T69" fmla="*/ 244 h 3401"/>
                <a:gd name="T70" fmla="*/ 1856 w 3398"/>
                <a:gd name="T71" fmla="*/ 172 h 3401"/>
                <a:gd name="T72" fmla="*/ 1542 w 3398"/>
                <a:gd name="T73" fmla="*/ 172 h 3401"/>
                <a:gd name="T74" fmla="*/ 1206 w 3398"/>
                <a:gd name="T75" fmla="*/ 244 h 3401"/>
                <a:gd name="T76" fmla="*/ 903 w 3398"/>
                <a:gd name="T77" fmla="*/ 386 h 3401"/>
                <a:gd name="T78" fmla="*/ 640 w 3398"/>
                <a:gd name="T79" fmla="*/ 588 h 3401"/>
                <a:gd name="T80" fmla="*/ 426 w 3398"/>
                <a:gd name="T81" fmla="*/ 841 h 3401"/>
                <a:gd name="T82" fmla="*/ 270 w 3398"/>
                <a:gd name="T83" fmla="*/ 1136 h 3401"/>
                <a:gd name="T84" fmla="*/ 181 w 3398"/>
                <a:gd name="T85" fmla="*/ 1466 h 3401"/>
                <a:gd name="T86" fmla="*/ 165 w 3398"/>
                <a:gd name="T87" fmla="*/ 1779 h 3401"/>
                <a:gd name="T88" fmla="*/ 222 w 3398"/>
                <a:gd name="T89" fmla="*/ 2121 h 3401"/>
                <a:gd name="T90" fmla="*/ 349 w 3398"/>
                <a:gd name="T91" fmla="*/ 2433 h 3401"/>
                <a:gd name="T92" fmla="*/ 538 w 3398"/>
                <a:gd name="T93" fmla="*/ 2706 h 3401"/>
                <a:gd name="T94" fmla="*/ 780 w 3398"/>
                <a:gd name="T95" fmla="*/ 2931 h 3401"/>
                <a:gd name="T96" fmla="*/ 1067 w 3398"/>
                <a:gd name="T97" fmla="*/ 3101 h 3401"/>
                <a:gd name="T98" fmla="*/ 1390 w 3398"/>
                <a:gd name="T99" fmla="*/ 3206 h 3401"/>
                <a:gd name="T100" fmla="*/ 1699 w 3398"/>
                <a:gd name="T101" fmla="*/ 3237 h 3401"/>
                <a:gd name="T102" fmla="*/ 2045 w 3398"/>
                <a:gd name="T103" fmla="*/ 3198 h 3401"/>
                <a:gd name="T104" fmla="*/ 2365 w 3398"/>
                <a:gd name="T105" fmla="*/ 3085 h 3401"/>
                <a:gd name="T106" fmla="*/ 2647 w 3398"/>
                <a:gd name="T107" fmla="*/ 2909 h 3401"/>
                <a:gd name="T108" fmla="*/ 2884 w 3398"/>
                <a:gd name="T109" fmla="*/ 2678 h 3401"/>
                <a:gd name="T110" fmla="*/ 3067 w 3398"/>
                <a:gd name="T111" fmla="*/ 2400 h 3401"/>
                <a:gd name="T112" fmla="*/ 3187 w 3398"/>
                <a:gd name="T113" fmla="*/ 2084 h 3401"/>
                <a:gd name="T114" fmla="*/ 3234 w 3398"/>
                <a:gd name="T115" fmla="*/ 1739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98" h="3401">
                  <a:moveTo>
                    <a:pt x="3398" y="1700"/>
                  </a:moveTo>
                  <a:lnTo>
                    <a:pt x="3398" y="1700"/>
                  </a:lnTo>
                  <a:lnTo>
                    <a:pt x="3397" y="1744"/>
                  </a:lnTo>
                  <a:lnTo>
                    <a:pt x="3396" y="1788"/>
                  </a:lnTo>
                  <a:lnTo>
                    <a:pt x="3394" y="1831"/>
                  </a:lnTo>
                  <a:lnTo>
                    <a:pt x="3389" y="1875"/>
                  </a:lnTo>
                  <a:lnTo>
                    <a:pt x="3385" y="1917"/>
                  </a:lnTo>
                  <a:lnTo>
                    <a:pt x="3378" y="1959"/>
                  </a:lnTo>
                  <a:lnTo>
                    <a:pt x="3371" y="2002"/>
                  </a:lnTo>
                  <a:lnTo>
                    <a:pt x="3363" y="2043"/>
                  </a:lnTo>
                  <a:lnTo>
                    <a:pt x="3354" y="2084"/>
                  </a:lnTo>
                  <a:lnTo>
                    <a:pt x="3344" y="2125"/>
                  </a:lnTo>
                  <a:lnTo>
                    <a:pt x="3334" y="2166"/>
                  </a:lnTo>
                  <a:lnTo>
                    <a:pt x="3322" y="2205"/>
                  </a:lnTo>
                  <a:lnTo>
                    <a:pt x="3308" y="2246"/>
                  </a:lnTo>
                  <a:lnTo>
                    <a:pt x="3295" y="2285"/>
                  </a:lnTo>
                  <a:lnTo>
                    <a:pt x="3280" y="2324"/>
                  </a:lnTo>
                  <a:lnTo>
                    <a:pt x="3265" y="2362"/>
                  </a:lnTo>
                  <a:lnTo>
                    <a:pt x="3248" y="2400"/>
                  </a:lnTo>
                  <a:lnTo>
                    <a:pt x="3231" y="2437"/>
                  </a:lnTo>
                  <a:lnTo>
                    <a:pt x="3213" y="2474"/>
                  </a:lnTo>
                  <a:lnTo>
                    <a:pt x="3194" y="2510"/>
                  </a:lnTo>
                  <a:lnTo>
                    <a:pt x="3173" y="2546"/>
                  </a:lnTo>
                  <a:lnTo>
                    <a:pt x="3152" y="2581"/>
                  </a:lnTo>
                  <a:lnTo>
                    <a:pt x="3131" y="2616"/>
                  </a:lnTo>
                  <a:lnTo>
                    <a:pt x="3108" y="2651"/>
                  </a:lnTo>
                  <a:lnTo>
                    <a:pt x="3085" y="2685"/>
                  </a:lnTo>
                  <a:lnTo>
                    <a:pt x="3061" y="2717"/>
                  </a:lnTo>
                  <a:lnTo>
                    <a:pt x="3036" y="2750"/>
                  </a:lnTo>
                  <a:lnTo>
                    <a:pt x="3010" y="2782"/>
                  </a:lnTo>
                  <a:lnTo>
                    <a:pt x="2983" y="2813"/>
                  </a:lnTo>
                  <a:lnTo>
                    <a:pt x="2956" y="2843"/>
                  </a:lnTo>
                  <a:lnTo>
                    <a:pt x="2929" y="2873"/>
                  </a:lnTo>
                  <a:lnTo>
                    <a:pt x="2900" y="2902"/>
                  </a:lnTo>
                  <a:lnTo>
                    <a:pt x="2871" y="2931"/>
                  </a:lnTo>
                  <a:lnTo>
                    <a:pt x="2842" y="2958"/>
                  </a:lnTo>
                  <a:lnTo>
                    <a:pt x="2811" y="2985"/>
                  </a:lnTo>
                  <a:lnTo>
                    <a:pt x="2780" y="3012"/>
                  </a:lnTo>
                  <a:lnTo>
                    <a:pt x="2748" y="3038"/>
                  </a:lnTo>
                  <a:lnTo>
                    <a:pt x="2716" y="3063"/>
                  </a:lnTo>
                  <a:lnTo>
                    <a:pt x="2683" y="3087"/>
                  </a:lnTo>
                  <a:lnTo>
                    <a:pt x="2649" y="3110"/>
                  </a:lnTo>
                  <a:lnTo>
                    <a:pt x="2614" y="3133"/>
                  </a:lnTo>
                  <a:lnTo>
                    <a:pt x="2581" y="3154"/>
                  </a:lnTo>
                  <a:lnTo>
                    <a:pt x="2545" y="3175"/>
                  </a:lnTo>
                  <a:lnTo>
                    <a:pt x="2509" y="3196"/>
                  </a:lnTo>
                  <a:lnTo>
                    <a:pt x="2473" y="3215"/>
                  </a:lnTo>
                  <a:lnTo>
                    <a:pt x="2436" y="3233"/>
                  </a:lnTo>
                  <a:lnTo>
                    <a:pt x="2399" y="3250"/>
                  </a:lnTo>
                  <a:lnTo>
                    <a:pt x="2360" y="3267"/>
                  </a:lnTo>
                  <a:lnTo>
                    <a:pt x="2322" y="3282"/>
                  </a:lnTo>
                  <a:lnTo>
                    <a:pt x="2284" y="3297"/>
                  </a:lnTo>
                  <a:lnTo>
                    <a:pt x="2244" y="3310"/>
                  </a:lnTo>
                  <a:lnTo>
                    <a:pt x="2204" y="3324"/>
                  </a:lnTo>
                  <a:lnTo>
                    <a:pt x="2165" y="3336"/>
                  </a:lnTo>
                  <a:lnTo>
                    <a:pt x="2124" y="3346"/>
                  </a:lnTo>
                  <a:lnTo>
                    <a:pt x="2083" y="3357"/>
                  </a:lnTo>
                  <a:lnTo>
                    <a:pt x="2042" y="3366"/>
                  </a:lnTo>
                  <a:lnTo>
                    <a:pt x="2000" y="3374"/>
                  </a:lnTo>
                  <a:lnTo>
                    <a:pt x="1958" y="3381"/>
                  </a:lnTo>
                  <a:lnTo>
                    <a:pt x="1916" y="3387"/>
                  </a:lnTo>
                  <a:lnTo>
                    <a:pt x="1873" y="3392"/>
                  </a:lnTo>
                  <a:lnTo>
                    <a:pt x="1829" y="3396"/>
                  </a:lnTo>
                  <a:lnTo>
                    <a:pt x="1787" y="3398"/>
                  </a:lnTo>
                  <a:lnTo>
                    <a:pt x="1743" y="3399"/>
                  </a:lnTo>
                  <a:lnTo>
                    <a:pt x="1699" y="3401"/>
                  </a:lnTo>
                  <a:lnTo>
                    <a:pt x="1699" y="3401"/>
                  </a:lnTo>
                  <a:lnTo>
                    <a:pt x="1655" y="3399"/>
                  </a:lnTo>
                  <a:lnTo>
                    <a:pt x="1611" y="3398"/>
                  </a:lnTo>
                  <a:lnTo>
                    <a:pt x="1569" y="3396"/>
                  </a:lnTo>
                  <a:lnTo>
                    <a:pt x="1526" y="3392"/>
                  </a:lnTo>
                  <a:lnTo>
                    <a:pt x="1483" y="3387"/>
                  </a:lnTo>
                  <a:lnTo>
                    <a:pt x="1440" y="3381"/>
                  </a:lnTo>
                  <a:lnTo>
                    <a:pt x="1399" y="3374"/>
                  </a:lnTo>
                  <a:lnTo>
                    <a:pt x="1357" y="3366"/>
                  </a:lnTo>
                  <a:lnTo>
                    <a:pt x="1316" y="3357"/>
                  </a:lnTo>
                  <a:lnTo>
                    <a:pt x="1275" y="3346"/>
                  </a:lnTo>
                  <a:lnTo>
                    <a:pt x="1235" y="3336"/>
                  </a:lnTo>
                  <a:lnTo>
                    <a:pt x="1194" y="3324"/>
                  </a:lnTo>
                  <a:lnTo>
                    <a:pt x="1155" y="3310"/>
                  </a:lnTo>
                  <a:lnTo>
                    <a:pt x="1115" y="3297"/>
                  </a:lnTo>
                  <a:lnTo>
                    <a:pt x="1076" y="3282"/>
                  </a:lnTo>
                  <a:lnTo>
                    <a:pt x="1038" y="3267"/>
                  </a:lnTo>
                  <a:lnTo>
                    <a:pt x="1000" y="3250"/>
                  </a:lnTo>
                  <a:lnTo>
                    <a:pt x="962" y="3233"/>
                  </a:lnTo>
                  <a:lnTo>
                    <a:pt x="925" y="3215"/>
                  </a:lnTo>
                  <a:lnTo>
                    <a:pt x="889" y="3196"/>
                  </a:lnTo>
                  <a:lnTo>
                    <a:pt x="853" y="3175"/>
                  </a:lnTo>
                  <a:lnTo>
                    <a:pt x="818" y="3154"/>
                  </a:lnTo>
                  <a:lnTo>
                    <a:pt x="784" y="3133"/>
                  </a:lnTo>
                  <a:lnTo>
                    <a:pt x="750" y="3110"/>
                  </a:lnTo>
                  <a:lnTo>
                    <a:pt x="716" y="3087"/>
                  </a:lnTo>
                  <a:lnTo>
                    <a:pt x="682" y="3063"/>
                  </a:lnTo>
                  <a:lnTo>
                    <a:pt x="650" y="3038"/>
                  </a:lnTo>
                  <a:lnTo>
                    <a:pt x="618" y="3012"/>
                  </a:lnTo>
                  <a:lnTo>
                    <a:pt x="588" y="2985"/>
                  </a:lnTo>
                  <a:lnTo>
                    <a:pt x="556" y="2958"/>
                  </a:lnTo>
                  <a:lnTo>
                    <a:pt x="527" y="2931"/>
                  </a:lnTo>
                  <a:lnTo>
                    <a:pt x="498" y="2902"/>
                  </a:lnTo>
                  <a:lnTo>
                    <a:pt x="470" y="2873"/>
                  </a:lnTo>
                  <a:lnTo>
                    <a:pt x="442" y="2843"/>
                  </a:lnTo>
                  <a:lnTo>
                    <a:pt x="415" y="2813"/>
                  </a:lnTo>
                  <a:lnTo>
                    <a:pt x="388" y="2782"/>
                  </a:lnTo>
                  <a:lnTo>
                    <a:pt x="363" y="2750"/>
                  </a:lnTo>
                  <a:lnTo>
                    <a:pt x="338" y="2717"/>
                  </a:lnTo>
                  <a:lnTo>
                    <a:pt x="313" y="2685"/>
                  </a:lnTo>
                  <a:lnTo>
                    <a:pt x="291" y="2651"/>
                  </a:lnTo>
                  <a:lnTo>
                    <a:pt x="268" y="2616"/>
                  </a:lnTo>
                  <a:lnTo>
                    <a:pt x="246" y="2581"/>
                  </a:lnTo>
                  <a:lnTo>
                    <a:pt x="226" y="2546"/>
                  </a:lnTo>
                  <a:lnTo>
                    <a:pt x="206" y="2510"/>
                  </a:lnTo>
                  <a:lnTo>
                    <a:pt x="186" y="2474"/>
                  </a:lnTo>
                  <a:lnTo>
                    <a:pt x="168" y="2437"/>
                  </a:lnTo>
                  <a:lnTo>
                    <a:pt x="150" y="2400"/>
                  </a:lnTo>
                  <a:lnTo>
                    <a:pt x="134" y="2362"/>
                  </a:lnTo>
                  <a:lnTo>
                    <a:pt x="118" y="2324"/>
                  </a:lnTo>
                  <a:lnTo>
                    <a:pt x="103" y="2285"/>
                  </a:lnTo>
                  <a:lnTo>
                    <a:pt x="90" y="2246"/>
                  </a:lnTo>
                  <a:lnTo>
                    <a:pt x="76" y="2205"/>
                  </a:lnTo>
                  <a:lnTo>
                    <a:pt x="65" y="2166"/>
                  </a:lnTo>
                  <a:lnTo>
                    <a:pt x="54" y="2125"/>
                  </a:lnTo>
                  <a:lnTo>
                    <a:pt x="44" y="2084"/>
                  </a:lnTo>
                  <a:lnTo>
                    <a:pt x="35" y="2043"/>
                  </a:lnTo>
                  <a:lnTo>
                    <a:pt x="27" y="2002"/>
                  </a:lnTo>
                  <a:lnTo>
                    <a:pt x="20" y="1959"/>
                  </a:lnTo>
                  <a:lnTo>
                    <a:pt x="14" y="1917"/>
                  </a:lnTo>
                  <a:lnTo>
                    <a:pt x="9" y="1875"/>
                  </a:lnTo>
                  <a:lnTo>
                    <a:pt x="5" y="1831"/>
                  </a:lnTo>
                  <a:lnTo>
                    <a:pt x="2" y="1788"/>
                  </a:lnTo>
                  <a:lnTo>
                    <a:pt x="1" y="1744"/>
                  </a:lnTo>
                  <a:lnTo>
                    <a:pt x="0" y="1700"/>
                  </a:lnTo>
                  <a:lnTo>
                    <a:pt x="0" y="1700"/>
                  </a:lnTo>
                  <a:lnTo>
                    <a:pt x="1" y="1656"/>
                  </a:lnTo>
                  <a:lnTo>
                    <a:pt x="2" y="1612"/>
                  </a:lnTo>
                  <a:lnTo>
                    <a:pt x="5" y="1570"/>
                  </a:lnTo>
                  <a:lnTo>
                    <a:pt x="9" y="1527"/>
                  </a:lnTo>
                  <a:lnTo>
                    <a:pt x="14" y="1484"/>
                  </a:lnTo>
                  <a:lnTo>
                    <a:pt x="20" y="1441"/>
                  </a:lnTo>
                  <a:lnTo>
                    <a:pt x="27" y="1400"/>
                  </a:lnTo>
                  <a:lnTo>
                    <a:pt x="35" y="1358"/>
                  </a:lnTo>
                  <a:lnTo>
                    <a:pt x="44" y="1316"/>
                  </a:lnTo>
                  <a:lnTo>
                    <a:pt x="54" y="1276"/>
                  </a:lnTo>
                  <a:lnTo>
                    <a:pt x="65" y="1234"/>
                  </a:lnTo>
                  <a:lnTo>
                    <a:pt x="76" y="1195"/>
                  </a:lnTo>
                  <a:lnTo>
                    <a:pt x="90" y="1155"/>
                  </a:lnTo>
                  <a:lnTo>
                    <a:pt x="103" y="1116"/>
                  </a:lnTo>
                  <a:lnTo>
                    <a:pt x="118" y="1077"/>
                  </a:lnTo>
                  <a:lnTo>
                    <a:pt x="134" y="1038"/>
                  </a:lnTo>
                  <a:lnTo>
                    <a:pt x="150" y="1000"/>
                  </a:lnTo>
                  <a:lnTo>
                    <a:pt x="168" y="963"/>
                  </a:lnTo>
                  <a:lnTo>
                    <a:pt x="186" y="926"/>
                  </a:lnTo>
                  <a:lnTo>
                    <a:pt x="206" y="890"/>
                  </a:lnTo>
                  <a:lnTo>
                    <a:pt x="226" y="854"/>
                  </a:lnTo>
                  <a:lnTo>
                    <a:pt x="246" y="819"/>
                  </a:lnTo>
                  <a:lnTo>
                    <a:pt x="268" y="784"/>
                  </a:lnTo>
                  <a:lnTo>
                    <a:pt x="291" y="749"/>
                  </a:lnTo>
                  <a:lnTo>
                    <a:pt x="313" y="717"/>
                  </a:lnTo>
                  <a:lnTo>
                    <a:pt x="338" y="683"/>
                  </a:lnTo>
                  <a:lnTo>
                    <a:pt x="363" y="650"/>
                  </a:lnTo>
                  <a:lnTo>
                    <a:pt x="388" y="619"/>
                  </a:lnTo>
                  <a:lnTo>
                    <a:pt x="415" y="588"/>
                  </a:lnTo>
                  <a:lnTo>
                    <a:pt x="442" y="557"/>
                  </a:lnTo>
                  <a:lnTo>
                    <a:pt x="470" y="527"/>
                  </a:lnTo>
                  <a:lnTo>
                    <a:pt x="498" y="498"/>
                  </a:lnTo>
                  <a:lnTo>
                    <a:pt x="527" y="470"/>
                  </a:lnTo>
                  <a:lnTo>
                    <a:pt x="556" y="442"/>
                  </a:lnTo>
                  <a:lnTo>
                    <a:pt x="588" y="415"/>
                  </a:lnTo>
                  <a:lnTo>
                    <a:pt x="618" y="388"/>
                  </a:lnTo>
                  <a:lnTo>
                    <a:pt x="651" y="363"/>
                  </a:lnTo>
                  <a:lnTo>
                    <a:pt x="682" y="338"/>
                  </a:lnTo>
                  <a:lnTo>
                    <a:pt x="716" y="314"/>
                  </a:lnTo>
                  <a:lnTo>
                    <a:pt x="750" y="291"/>
                  </a:lnTo>
                  <a:lnTo>
                    <a:pt x="784" y="269"/>
                  </a:lnTo>
                  <a:lnTo>
                    <a:pt x="818" y="246"/>
                  </a:lnTo>
                  <a:lnTo>
                    <a:pt x="853" y="226"/>
                  </a:lnTo>
                  <a:lnTo>
                    <a:pt x="889" y="206"/>
                  </a:lnTo>
                  <a:lnTo>
                    <a:pt x="925" y="186"/>
                  </a:lnTo>
                  <a:lnTo>
                    <a:pt x="962" y="168"/>
                  </a:lnTo>
                  <a:lnTo>
                    <a:pt x="1000" y="150"/>
                  </a:lnTo>
                  <a:lnTo>
                    <a:pt x="1038" y="134"/>
                  </a:lnTo>
                  <a:lnTo>
                    <a:pt x="1076" y="118"/>
                  </a:lnTo>
                  <a:lnTo>
                    <a:pt x="1115" y="103"/>
                  </a:lnTo>
                  <a:lnTo>
                    <a:pt x="1155" y="90"/>
                  </a:lnTo>
                  <a:lnTo>
                    <a:pt x="1194" y="76"/>
                  </a:lnTo>
                  <a:lnTo>
                    <a:pt x="1235" y="65"/>
                  </a:lnTo>
                  <a:lnTo>
                    <a:pt x="1275" y="54"/>
                  </a:lnTo>
                  <a:lnTo>
                    <a:pt x="1316" y="44"/>
                  </a:lnTo>
                  <a:lnTo>
                    <a:pt x="1357" y="35"/>
                  </a:lnTo>
                  <a:lnTo>
                    <a:pt x="1399" y="27"/>
                  </a:lnTo>
                  <a:lnTo>
                    <a:pt x="1440" y="20"/>
                  </a:lnTo>
                  <a:lnTo>
                    <a:pt x="1483" y="14"/>
                  </a:lnTo>
                  <a:lnTo>
                    <a:pt x="1526" y="9"/>
                  </a:lnTo>
                  <a:lnTo>
                    <a:pt x="1569" y="5"/>
                  </a:lnTo>
                  <a:lnTo>
                    <a:pt x="1611" y="2"/>
                  </a:lnTo>
                  <a:lnTo>
                    <a:pt x="1655" y="1"/>
                  </a:lnTo>
                  <a:lnTo>
                    <a:pt x="1699" y="0"/>
                  </a:lnTo>
                  <a:lnTo>
                    <a:pt x="1699" y="0"/>
                  </a:lnTo>
                  <a:lnTo>
                    <a:pt x="1743" y="1"/>
                  </a:lnTo>
                  <a:lnTo>
                    <a:pt x="1787" y="2"/>
                  </a:lnTo>
                  <a:lnTo>
                    <a:pt x="1829" y="5"/>
                  </a:lnTo>
                  <a:lnTo>
                    <a:pt x="1873" y="9"/>
                  </a:lnTo>
                  <a:lnTo>
                    <a:pt x="1915" y="14"/>
                  </a:lnTo>
                  <a:lnTo>
                    <a:pt x="1958" y="20"/>
                  </a:lnTo>
                  <a:lnTo>
                    <a:pt x="2000" y="27"/>
                  </a:lnTo>
                  <a:lnTo>
                    <a:pt x="2042" y="35"/>
                  </a:lnTo>
                  <a:lnTo>
                    <a:pt x="2083" y="44"/>
                  </a:lnTo>
                  <a:lnTo>
                    <a:pt x="2124" y="54"/>
                  </a:lnTo>
                  <a:lnTo>
                    <a:pt x="2165" y="65"/>
                  </a:lnTo>
                  <a:lnTo>
                    <a:pt x="2204" y="76"/>
                  </a:lnTo>
                  <a:lnTo>
                    <a:pt x="2244" y="90"/>
                  </a:lnTo>
                  <a:lnTo>
                    <a:pt x="2284" y="103"/>
                  </a:lnTo>
                  <a:lnTo>
                    <a:pt x="2322" y="118"/>
                  </a:lnTo>
                  <a:lnTo>
                    <a:pt x="2360" y="134"/>
                  </a:lnTo>
                  <a:lnTo>
                    <a:pt x="2399" y="150"/>
                  </a:lnTo>
                  <a:lnTo>
                    <a:pt x="2436" y="168"/>
                  </a:lnTo>
                  <a:lnTo>
                    <a:pt x="2473" y="186"/>
                  </a:lnTo>
                  <a:lnTo>
                    <a:pt x="2509" y="206"/>
                  </a:lnTo>
                  <a:lnTo>
                    <a:pt x="2545" y="226"/>
                  </a:lnTo>
                  <a:lnTo>
                    <a:pt x="2580" y="246"/>
                  </a:lnTo>
                  <a:lnTo>
                    <a:pt x="2614" y="269"/>
                  </a:lnTo>
                  <a:lnTo>
                    <a:pt x="2649" y="291"/>
                  </a:lnTo>
                  <a:lnTo>
                    <a:pt x="2683" y="314"/>
                  </a:lnTo>
                  <a:lnTo>
                    <a:pt x="2716" y="338"/>
                  </a:lnTo>
                  <a:lnTo>
                    <a:pt x="2748" y="363"/>
                  </a:lnTo>
                  <a:lnTo>
                    <a:pt x="2780" y="388"/>
                  </a:lnTo>
                  <a:lnTo>
                    <a:pt x="2811" y="415"/>
                  </a:lnTo>
                  <a:lnTo>
                    <a:pt x="2842" y="442"/>
                  </a:lnTo>
                  <a:lnTo>
                    <a:pt x="2871" y="470"/>
                  </a:lnTo>
                  <a:lnTo>
                    <a:pt x="2900" y="498"/>
                  </a:lnTo>
                  <a:lnTo>
                    <a:pt x="2929" y="527"/>
                  </a:lnTo>
                  <a:lnTo>
                    <a:pt x="2956" y="557"/>
                  </a:lnTo>
                  <a:lnTo>
                    <a:pt x="2983" y="588"/>
                  </a:lnTo>
                  <a:lnTo>
                    <a:pt x="3010" y="619"/>
                  </a:lnTo>
                  <a:lnTo>
                    <a:pt x="3036" y="650"/>
                  </a:lnTo>
                  <a:lnTo>
                    <a:pt x="3061" y="683"/>
                  </a:lnTo>
                  <a:lnTo>
                    <a:pt x="3085" y="717"/>
                  </a:lnTo>
                  <a:lnTo>
                    <a:pt x="3108" y="749"/>
                  </a:lnTo>
                  <a:lnTo>
                    <a:pt x="3131" y="784"/>
                  </a:lnTo>
                  <a:lnTo>
                    <a:pt x="3152" y="819"/>
                  </a:lnTo>
                  <a:lnTo>
                    <a:pt x="3173" y="854"/>
                  </a:lnTo>
                  <a:lnTo>
                    <a:pt x="3194" y="890"/>
                  </a:lnTo>
                  <a:lnTo>
                    <a:pt x="3213" y="926"/>
                  </a:lnTo>
                  <a:lnTo>
                    <a:pt x="3231" y="963"/>
                  </a:lnTo>
                  <a:lnTo>
                    <a:pt x="3248" y="1000"/>
                  </a:lnTo>
                  <a:lnTo>
                    <a:pt x="3265" y="1038"/>
                  </a:lnTo>
                  <a:lnTo>
                    <a:pt x="3280" y="1077"/>
                  </a:lnTo>
                  <a:lnTo>
                    <a:pt x="3295" y="1116"/>
                  </a:lnTo>
                  <a:lnTo>
                    <a:pt x="3308" y="1155"/>
                  </a:lnTo>
                  <a:lnTo>
                    <a:pt x="3322" y="1195"/>
                  </a:lnTo>
                  <a:lnTo>
                    <a:pt x="3334" y="1234"/>
                  </a:lnTo>
                  <a:lnTo>
                    <a:pt x="3344" y="1276"/>
                  </a:lnTo>
                  <a:lnTo>
                    <a:pt x="3354" y="1316"/>
                  </a:lnTo>
                  <a:lnTo>
                    <a:pt x="3363" y="1358"/>
                  </a:lnTo>
                  <a:lnTo>
                    <a:pt x="3371" y="1400"/>
                  </a:lnTo>
                  <a:lnTo>
                    <a:pt x="3378" y="1441"/>
                  </a:lnTo>
                  <a:lnTo>
                    <a:pt x="3385" y="1484"/>
                  </a:lnTo>
                  <a:lnTo>
                    <a:pt x="3389" y="1527"/>
                  </a:lnTo>
                  <a:lnTo>
                    <a:pt x="3394" y="1570"/>
                  </a:lnTo>
                  <a:lnTo>
                    <a:pt x="3396" y="1612"/>
                  </a:lnTo>
                  <a:lnTo>
                    <a:pt x="3397" y="1656"/>
                  </a:lnTo>
                  <a:lnTo>
                    <a:pt x="3398" y="1700"/>
                  </a:lnTo>
                  <a:lnTo>
                    <a:pt x="3398" y="1700"/>
                  </a:lnTo>
                  <a:close/>
                  <a:moveTo>
                    <a:pt x="3235" y="1700"/>
                  </a:moveTo>
                  <a:lnTo>
                    <a:pt x="3235" y="1700"/>
                  </a:lnTo>
                  <a:lnTo>
                    <a:pt x="3234" y="1661"/>
                  </a:lnTo>
                  <a:lnTo>
                    <a:pt x="3233" y="1621"/>
                  </a:lnTo>
                  <a:lnTo>
                    <a:pt x="3231" y="1582"/>
                  </a:lnTo>
                  <a:lnTo>
                    <a:pt x="3227" y="1543"/>
                  </a:lnTo>
                  <a:lnTo>
                    <a:pt x="3223" y="1504"/>
                  </a:lnTo>
                  <a:lnTo>
                    <a:pt x="3217" y="1466"/>
                  </a:lnTo>
                  <a:lnTo>
                    <a:pt x="3211" y="1428"/>
                  </a:lnTo>
                  <a:lnTo>
                    <a:pt x="3204" y="1391"/>
                  </a:lnTo>
                  <a:lnTo>
                    <a:pt x="3196" y="1353"/>
                  </a:lnTo>
                  <a:lnTo>
                    <a:pt x="3187" y="1316"/>
                  </a:lnTo>
                  <a:lnTo>
                    <a:pt x="3177" y="1279"/>
                  </a:lnTo>
                  <a:lnTo>
                    <a:pt x="3166" y="1243"/>
                  </a:lnTo>
                  <a:lnTo>
                    <a:pt x="3154" y="1207"/>
                  </a:lnTo>
                  <a:lnTo>
                    <a:pt x="3142" y="1172"/>
                  </a:lnTo>
                  <a:lnTo>
                    <a:pt x="3128" y="1136"/>
                  </a:lnTo>
                  <a:lnTo>
                    <a:pt x="3114" y="1103"/>
                  </a:lnTo>
                  <a:lnTo>
                    <a:pt x="3099" y="1068"/>
                  </a:lnTo>
                  <a:lnTo>
                    <a:pt x="3083" y="1034"/>
                  </a:lnTo>
                  <a:lnTo>
                    <a:pt x="3067" y="1000"/>
                  </a:lnTo>
                  <a:lnTo>
                    <a:pt x="3050" y="967"/>
                  </a:lnTo>
                  <a:lnTo>
                    <a:pt x="3032" y="935"/>
                  </a:lnTo>
                  <a:lnTo>
                    <a:pt x="3013" y="903"/>
                  </a:lnTo>
                  <a:lnTo>
                    <a:pt x="2993" y="872"/>
                  </a:lnTo>
                  <a:lnTo>
                    <a:pt x="2972" y="841"/>
                  </a:lnTo>
                  <a:lnTo>
                    <a:pt x="2952" y="811"/>
                  </a:lnTo>
                  <a:lnTo>
                    <a:pt x="2929" y="781"/>
                  </a:lnTo>
                  <a:lnTo>
                    <a:pt x="2907" y="751"/>
                  </a:lnTo>
                  <a:lnTo>
                    <a:pt x="2884" y="723"/>
                  </a:lnTo>
                  <a:lnTo>
                    <a:pt x="2861" y="695"/>
                  </a:lnTo>
                  <a:lnTo>
                    <a:pt x="2836" y="667"/>
                  </a:lnTo>
                  <a:lnTo>
                    <a:pt x="2811" y="640"/>
                  </a:lnTo>
                  <a:lnTo>
                    <a:pt x="2785" y="614"/>
                  </a:lnTo>
                  <a:lnTo>
                    <a:pt x="2758" y="588"/>
                  </a:lnTo>
                  <a:lnTo>
                    <a:pt x="2731" y="562"/>
                  </a:lnTo>
                  <a:lnTo>
                    <a:pt x="2704" y="539"/>
                  </a:lnTo>
                  <a:lnTo>
                    <a:pt x="2676" y="515"/>
                  </a:lnTo>
                  <a:lnTo>
                    <a:pt x="2647" y="491"/>
                  </a:lnTo>
                  <a:lnTo>
                    <a:pt x="2618" y="469"/>
                  </a:lnTo>
                  <a:lnTo>
                    <a:pt x="2589" y="448"/>
                  </a:lnTo>
                  <a:lnTo>
                    <a:pt x="2558" y="426"/>
                  </a:lnTo>
                  <a:lnTo>
                    <a:pt x="2527" y="406"/>
                  </a:lnTo>
                  <a:lnTo>
                    <a:pt x="2495" y="386"/>
                  </a:lnTo>
                  <a:lnTo>
                    <a:pt x="2464" y="368"/>
                  </a:lnTo>
                  <a:lnTo>
                    <a:pt x="2431" y="350"/>
                  </a:lnTo>
                  <a:lnTo>
                    <a:pt x="2399" y="332"/>
                  </a:lnTo>
                  <a:lnTo>
                    <a:pt x="2365" y="315"/>
                  </a:lnTo>
                  <a:lnTo>
                    <a:pt x="2331" y="299"/>
                  </a:lnTo>
                  <a:lnTo>
                    <a:pt x="2297" y="284"/>
                  </a:lnTo>
                  <a:lnTo>
                    <a:pt x="2262" y="270"/>
                  </a:lnTo>
                  <a:lnTo>
                    <a:pt x="2228" y="257"/>
                  </a:lnTo>
                  <a:lnTo>
                    <a:pt x="2192" y="244"/>
                  </a:lnTo>
                  <a:lnTo>
                    <a:pt x="2156" y="233"/>
                  </a:lnTo>
                  <a:lnTo>
                    <a:pt x="2120" y="222"/>
                  </a:lnTo>
                  <a:lnTo>
                    <a:pt x="2083" y="212"/>
                  </a:lnTo>
                  <a:lnTo>
                    <a:pt x="2045" y="203"/>
                  </a:lnTo>
                  <a:lnTo>
                    <a:pt x="2008" y="194"/>
                  </a:lnTo>
                  <a:lnTo>
                    <a:pt x="1971" y="188"/>
                  </a:lnTo>
                  <a:lnTo>
                    <a:pt x="1933" y="181"/>
                  </a:lnTo>
                  <a:lnTo>
                    <a:pt x="1895" y="176"/>
                  </a:lnTo>
                  <a:lnTo>
                    <a:pt x="1856" y="172"/>
                  </a:lnTo>
                  <a:lnTo>
                    <a:pt x="1817" y="168"/>
                  </a:lnTo>
                  <a:lnTo>
                    <a:pt x="1778" y="165"/>
                  </a:lnTo>
                  <a:lnTo>
                    <a:pt x="1738" y="164"/>
                  </a:lnTo>
                  <a:lnTo>
                    <a:pt x="1699" y="164"/>
                  </a:lnTo>
                  <a:lnTo>
                    <a:pt x="1699" y="164"/>
                  </a:lnTo>
                  <a:lnTo>
                    <a:pt x="1660" y="164"/>
                  </a:lnTo>
                  <a:lnTo>
                    <a:pt x="1620" y="165"/>
                  </a:lnTo>
                  <a:lnTo>
                    <a:pt x="1581" y="168"/>
                  </a:lnTo>
                  <a:lnTo>
                    <a:pt x="1542" y="172"/>
                  </a:lnTo>
                  <a:lnTo>
                    <a:pt x="1503" y="176"/>
                  </a:lnTo>
                  <a:lnTo>
                    <a:pt x="1465" y="181"/>
                  </a:lnTo>
                  <a:lnTo>
                    <a:pt x="1427" y="188"/>
                  </a:lnTo>
                  <a:lnTo>
                    <a:pt x="1390" y="194"/>
                  </a:lnTo>
                  <a:lnTo>
                    <a:pt x="1353" y="203"/>
                  </a:lnTo>
                  <a:lnTo>
                    <a:pt x="1316" y="212"/>
                  </a:lnTo>
                  <a:lnTo>
                    <a:pt x="1278" y="222"/>
                  </a:lnTo>
                  <a:lnTo>
                    <a:pt x="1242" y="233"/>
                  </a:lnTo>
                  <a:lnTo>
                    <a:pt x="1206" y="244"/>
                  </a:lnTo>
                  <a:lnTo>
                    <a:pt x="1172" y="257"/>
                  </a:lnTo>
                  <a:lnTo>
                    <a:pt x="1136" y="270"/>
                  </a:lnTo>
                  <a:lnTo>
                    <a:pt x="1102" y="284"/>
                  </a:lnTo>
                  <a:lnTo>
                    <a:pt x="1067" y="299"/>
                  </a:lnTo>
                  <a:lnTo>
                    <a:pt x="1033" y="315"/>
                  </a:lnTo>
                  <a:lnTo>
                    <a:pt x="1001" y="332"/>
                  </a:lnTo>
                  <a:lnTo>
                    <a:pt x="967" y="350"/>
                  </a:lnTo>
                  <a:lnTo>
                    <a:pt x="934" y="368"/>
                  </a:lnTo>
                  <a:lnTo>
                    <a:pt x="903" y="386"/>
                  </a:lnTo>
                  <a:lnTo>
                    <a:pt x="871" y="406"/>
                  </a:lnTo>
                  <a:lnTo>
                    <a:pt x="841" y="426"/>
                  </a:lnTo>
                  <a:lnTo>
                    <a:pt x="811" y="448"/>
                  </a:lnTo>
                  <a:lnTo>
                    <a:pt x="780" y="469"/>
                  </a:lnTo>
                  <a:lnTo>
                    <a:pt x="751" y="491"/>
                  </a:lnTo>
                  <a:lnTo>
                    <a:pt x="723" y="515"/>
                  </a:lnTo>
                  <a:lnTo>
                    <a:pt x="695" y="539"/>
                  </a:lnTo>
                  <a:lnTo>
                    <a:pt x="667" y="562"/>
                  </a:lnTo>
                  <a:lnTo>
                    <a:pt x="640" y="588"/>
                  </a:lnTo>
                  <a:lnTo>
                    <a:pt x="614" y="614"/>
                  </a:lnTo>
                  <a:lnTo>
                    <a:pt x="588" y="640"/>
                  </a:lnTo>
                  <a:lnTo>
                    <a:pt x="562" y="667"/>
                  </a:lnTo>
                  <a:lnTo>
                    <a:pt x="538" y="695"/>
                  </a:lnTo>
                  <a:lnTo>
                    <a:pt x="515" y="723"/>
                  </a:lnTo>
                  <a:lnTo>
                    <a:pt x="491" y="751"/>
                  </a:lnTo>
                  <a:lnTo>
                    <a:pt x="469" y="781"/>
                  </a:lnTo>
                  <a:lnTo>
                    <a:pt x="447" y="811"/>
                  </a:lnTo>
                  <a:lnTo>
                    <a:pt x="426" y="841"/>
                  </a:lnTo>
                  <a:lnTo>
                    <a:pt x="406" y="872"/>
                  </a:lnTo>
                  <a:lnTo>
                    <a:pt x="385" y="903"/>
                  </a:lnTo>
                  <a:lnTo>
                    <a:pt x="367" y="935"/>
                  </a:lnTo>
                  <a:lnTo>
                    <a:pt x="349" y="967"/>
                  </a:lnTo>
                  <a:lnTo>
                    <a:pt x="331" y="1000"/>
                  </a:lnTo>
                  <a:lnTo>
                    <a:pt x="315" y="1034"/>
                  </a:lnTo>
                  <a:lnTo>
                    <a:pt x="299" y="1068"/>
                  </a:lnTo>
                  <a:lnTo>
                    <a:pt x="284" y="1103"/>
                  </a:lnTo>
                  <a:lnTo>
                    <a:pt x="270" y="1136"/>
                  </a:lnTo>
                  <a:lnTo>
                    <a:pt x="257" y="1172"/>
                  </a:lnTo>
                  <a:lnTo>
                    <a:pt x="244" y="1207"/>
                  </a:lnTo>
                  <a:lnTo>
                    <a:pt x="233" y="1243"/>
                  </a:lnTo>
                  <a:lnTo>
                    <a:pt x="222" y="1279"/>
                  </a:lnTo>
                  <a:lnTo>
                    <a:pt x="212" y="1316"/>
                  </a:lnTo>
                  <a:lnTo>
                    <a:pt x="203" y="1353"/>
                  </a:lnTo>
                  <a:lnTo>
                    <a:pt x="194" y="1391"/>
                  </a:lnTo>
                  <a:lnTo>
                    <a:pt x="188" y="1428"/>
                  </a:lnTo>
                  <a:lnTo>
                    <a:pt x="181" y="1466"/>
                  </a:lnTo>
                  <a:lnTo>
                    <a:pt x="176" y="1504"/>
                  </a:lnTo>
                  <a:lnTo>
                    <a:pt x="172" y="1543"/>
                  </a:lnTo>
                  <a:lnTo>
                    <a:pt x="168" y="1582"/>
                  </a:lnTo>
                  <a:lnTo>
                    <a:pt x="165" y="1621"/>
                  </a:lnTo>
                  <a:lnTo>
                    <a:pt x="164" y="1661"/>
                  </a:lnTo>
                  <a:lnTo>
                    <a:pt x="164" y="1700"/>
                  </a:lnTo>
                  <a:lnTo>
                    <a:pt x="164" y="1700"/>
                  </a:lnTo>
                  <a:lnTo>
                    <a:pt x="164" y="1739"/>
                  </a:lnTo>
                  <a:lnTo>
                    <a:pt x="165" y="1779"/>
                  </a:lnTo>
                  <a:lnTo>
                    <a:pt x="168" y="1818"/>
                  </a:lnTo>
                  <a:lnTo>
                    <a:pt x="172" y="1858"/>
                  </a:lnTo>
                  <a:lnTo>
                    <a:pt x="176" y="1896"/>
                  </a:lnTo>
                  <a:lnTo>
                    <a:pt x="181" y="1934"/>
                  </a:lnTo>
                  <a:lnTo>
                    <a:pt x="188" y="1972"/>
                  </a:lnTo>
                  <a:lnTo>
                    <a:pt x="194" y="2010"/>
                  </a:lnTo>
                  <a:lnTo>
                    <a:pt x="203" y="2047"/>
                  </a:lnTo>
                  <a:lnTo>
                    <a:pt x="212" y="2084"/>
                  </a:lnTo>
                  <a:lnTo>
                    <a:pt x="222" y="2121"/>
                  </a:lnTo>
                  <a:lnTo>
                    <a:pt x="233" y="2157"/>
                  </a:lnTo>
                  <a:lnTo>
                    <a:pt x="244" y="2193"/>
                  </a:lnTo>
                  <a:lnTo>
                    <a:pt x="257" y="2229"/>
                  </a:lnTo>
                  <a:lnTo>
                    <a:pt x="270" y="2264"/>
                  </a:lnTo>
                  <a:lnTo>
                    <a:pt x="284" y="2299"/>
                  </a:lnTo>
                  <a:lnTo>
                    <a:pt x="299" y="2333"/>
                  </a:lnTo>
                  <a:lnTo>
                    <a:pt x="315" y="2366"/>
                  </a:lnTo>
                  <a:lnTo>
                    <a:pt x="331" y="2400"/>
                  </a:lnTo>
                  <a:lnTo>
                    <a:pt x="349" y="2433"/>
                  </a:lnTo>
                  <a:lnTo>
                    <a:pt x="367" y="2465"/>
                  </a:lnTo>
                  <a:lnTo>
                    <a:pt x="385" y="2497"/>
                  </a:lnTo>
                  <a:lnTo>
                    <a:pt x="406" y="2528"/>
                  </a:lnTo>
                  <a:lnTo>
                    <a:pt x="426" y="2560"/>
                  </a:lnTo>
                  <a:lnTo>
                    <a:pt x="447" y="2590"/>
                  </a:lnTo>
                  <a:lnTo>
                    <a:pt x="469" y="2620"/>
                  </a:lnTo>
                  <a:lnTo>
                    <a:pt x="491" y="2649"/>
                  </a:lnTo>
                  <a:lnTo>
                    <a:pt x="515" y="2678"/>
                  </a:lnTo>
                  <a:lnTo>
                    <a:pt x="538" y="2706"/>
                  </a:lnTo>
                  <a:lnTo>
                    <a:pt x="562" y="2733"/>
                  </a:lnTo>
                  <a:lnTo>
                    <a:pt x="588" y="2760"/>
                  </a:lnTo>
                  <a:lnTo>
                    <a:pt x="614" y="2787"/>
                  </a:lnTo>
                  <a:lnTo>
                    <a:pt x="640" y="2813"/>
                  </a:lnTo>
                  <a:lnTo>
                    <a:pt x="667" y="2838"/>
                  </a:lnTo>
                  <a:lnTo>
                    <a:pt x="695" y="2863"/>
                  </a:lnTo>
                  <a:lnTo>
                    <a:pt x="723" y="2886"/>
                  </a:lnTo>
                  <a:lnTo>
                    <a:pt x="751" y="2909"/>
                  </a:lnTo>
                  <a:lnTo>
                    <a:pt x="780" y="2931"/>
                  </a:lnTo>
                  <a:lnTo>
                    <a:pt x="811" y="2954"/>
                  </a:lnTo>
                  <a:lnTo>
                    <a:pt x="841" y="2974"/>
                  </a:lnTo>
                  <a:lnTo>
                    <a:pt x="871" y="2994"/>
                  </a:lnTo>
                  <a:lnTo>
                    <a:pt x="903" y="3015"/>
                  </a:lnTo>
                  <a:lnTo>
                    <a:pt x="934" y="3034"/>
                  </a:lnTo>
                  <a:lnTo>
                    <a:pt x="967" y="3052"/>
                  </a:lnTo>
                  <a:lnTo>
                    <a:pt x="1001" y="3069"/>
                  </a:lnTo>
                  <a:lnTo>
                    <a:pt x="1033" y="3085"/>
                  </a:lnTo>
                  <a:lnTo>
                    <a:pt x="1067" y="3101"/>
                  </a:lnTo>
                  <a:lnTo>
                    <a:pt x="1102" y="3116"/>
                  </a:lnTo>
                  <a:lnTo>
                    <a:pt x="1136" y="3130"/>
                  </a:lnTo>
                  <a:lnTo>
                    <a:pt x="1172" y="3144"/>
                  </a:lnTo>
                  <a:lnTo>
                    <a:pt x="1206" y="3156"/>
                  </a:lnTo>
                  <a:lnTo>
                    <a:pt x="1242" y="3168"/>
                  </a:lnTo>
                  <a:lnTo>
                    <a:pt x="1278" y="3179"/>
                  </a:lnTo>
                  <a:lnTo>
                    <a:pt x="1316" y="3189"/>
                  </a:lnTo>
                  <a:lnTo>
                    <a:pt x="1353" y="3198"/>
                  </a:lnTo>
                  <a:lnTo>
                    <a:pt x="1390" y="3206"/>
                  </a:lnTo>
                  <a:lnTo>
                    <a:pt x="1427" y="3213"/>
                  </a:lnTo>
                  <a:lnTo>
                    <a:pt x="1465" y="3219"/>
                  </a:lnTo>
                  <a:lnTo>
                    <a:pt x="1503" y="3225"/>
                  </a:lnTo>
                  <a:lnTo>
                    <a:pt x="1542" y="3229"/>
                  </a:lnTo>
                  <a:lnTo>
                    <a:pt x="1581" y="3233"/>
                  </a:lnTo>
                  <a:lnTo>
                    <a:pt x="1620" y="3235"/>
                  </a:lnTo>
                  <a:lnTo>
                    <a:pt x="1660" y="3236"/>
                  </a:lnTo>
                  <a:lnTo>
                    <a:pt x="1699" y="3237"/>
                  </a:lnTo>
                  <a:lnTo>
                    <a:pt x="1699" y="3237"/>
                  </a:lnTo>
                  <a:lnTo>
                    <a:pt x="1738" y="3236"/>
                  </a:lnTo>
                  <a:lnTo>
                    <a:pt x="1778" y="3235"/>
                  </a:lnTo>
                  <a:lnTo>
                    <a:pt x="1817" y="3233"/>
                  </a:lnTo>
                  <a:lnTo>
                    <a:pt x="1856" y="3229"/>
                  </a:lnTo>
                  <a:lnTo>
                    <a:pt x="1895" y="3225"/>
                  </a:lnTo>
                  <a:lnTo>
                    <a:pt x="1933" y="3219"/>
                  </a:lnTo>
                  <a:lnTo>
                    <a:pt x="1971" y="3213"/>
                  </a:lnTo>
                  <a:lnTo>
                    <a:pt x="2008" y="3206"/>
                  </a:lnTo>
                  <a:lnTo>
                    <a:pt x="2045" y="3198"/>
                  </a:lnTo>
                  <a:lnTo>
                    <a:pt x="2083" y="3189"/>
                  </a:lnTo>
                  <a:lnTo>
                    <a:pt x="2120" y="3179"/>
                  </a:lnTo>
                  <a:lnTo>
                    <a:pt x="2156" y="3168"/>
                  </a:lnTo>
                  <a:lnTo>
                    <a:pt x="2192" y="3156"/>
                  </a:lnTo>
                  <a:lnTo>
                    <a:pt x="2228" y="3144"/>
                  </a:lnTo>
                  <a:lnTo>
                    <a:pt x="2262" y="3130"/>
                  </a:lnTo>
                  <a:lnTo>
                    <a:pt x="2297" y="3116"/>
                  </a:lnTo>
                  <a:lnTo>
                    <a:pt x="2331" y="3101"/>
                  </a:lnTo>
                  <a:lnTo>
                    <a:pt x="2365" y="3085"/>
                  </a:lnTo>
                  <a:lnTo>
                    <a:pt x="2399" y="3069"/>
                  </a:lnTo>
                  <a:lnTo>
                    <a:pt x="2431" y="3052"/>
                  </a:lnTo>
                  <a:lnTo>
                    <a:pt x="2464" y="3034"/>
                  </a:lnTo>
                  <a:lnTo>
                    <a:pt x="2495" y="3015"/>
                  </a:lnTo>
                  <a:lnTo>
                    <a:pt x="2527" y="2994"/>
                  </a:lnTo>
                  <a:lnTo>
                    <a:pt x="2558" y="2974"/>
                  </a:lnTo>
                  <a:lnTo>
                    <a:pt x="2589" y="2954"/>
                  </a:lnTo>
                  <a:lnTo>
                    <a:pt x="2618" y="2931"/>
                  </a:lnTo>
                  <a:lnTo>
                    <a:pt x="2647" y="2909"/>
                  </a:lnTo>
                  <a:lnTo>
                    <a:pt x="2676" y="2886"/>
                  </a:lnTo>
                  <a:lnTo>
                    <a:pt x="2704" y="2863"/>
                  </a:lnTo>
                  <a:lnTo>
                    <a:pt x="2731" y="2838"/>
                  </a:lnTo>
                  <a:lnTo>
                    <a:pt x="2758" y="2813"/>
                  </a:lnTo>
                  <a:lnTo>
                    <a:pt x="2785" y="2787"/>
                  </a:lnTo>
                  <a:lnTo>
                    <a:pt x="2811" y="2760"/>
                  </a:lnTo>
                  <a:lnTo>
                    <a:pt x="2836" y="2733"/>
                  </a:lnTo>
                  <a:lnTo>
                    <a:pt x="2861" y="2706"/>
                  </a:lnTo>
                  <a:lnTo>
                    <a:pt x="2884" y="2678"/>
                  </a:lnTo>
                  <a:lnTo>
                    <a:pt x="2907" y="2649"/>
                  </a:lnTo>
                  <a:lnTo>
                    <a:pt x="2929" y="2620"/>
                  </a:lnTo>
                  <a:lnTo>
                    <a:pt x="2952" y="2590"/>
                  </a:lnTo>
                  <a:lnTo>
                    <a:pt x="2972" y="2560"/>
                  </a:lnTo>
                  <a:lnTo>
                    <a:pt x="2993" y="2528"/>
                  </a:lnTo>
                  <a:lnTo>
                    <a:pt x="3013" y="2497"/>
                  </a:lnTo>
                  <a:lnTo>
                    <a:pt x="3032" y="2465"/>
                  </a:lnTo>
                  <a:lnTo>
                    <a:pt x="3050" y="2433"/>
                  </a:lnTo>
                  <a:lnTo>
                    <a:pt x="3067" y="2400"/>
                  </a:lnTo>
                  <a:lnTo>
                    <a:pt x="3083" y="2366"/>
                  </a:lnTo>
                  <a:lnTo>
                    <a:pt x="3099" y="2333"/>
                  </a:lnTo>
                  <a:lnTo>
                    <a:pt x="3114" y="2299"/>
                  </a:lnTo>
                  <a:lnTo>
                    <a:pt x="3128" y="2264"/>
                  </a:lnTo>
                  <a:lnTo>
                    <a:pt x="3142" y="2229"/>
                  </a:lnTo>
                  <a:lnTo>
                    <a:pt x="3154" y="2193"/>
                  </a:lnTo>
                  <a:lnTo>
                    <a:pt x="3166" y="2157"/>
                  </a:lnTo>
                  <a:lnTo>
                    <a:pt x="3177" y="2121"/>
                  </a:lnTo>
                  <a:lnTo>
                    <a:pt x="3187" y="2084"/>
                  </a:lnTo>
                  <a:lnTo>
                    <a:pt x="3196" y="2047"/>
                  </a:lnTo>
                  <a:lnTo>
                    <a:pt x="3204" y="2010"/>
                  </a:lnTo>
                  <a:lnTo>
                    <a:pt x="3211" y="1972"/>
                  </a:lnTo>
                  <a:lnTo>
                    <a:pt x="3217" y="1934"/>
                  </a:lnTo>
                  <a:lnTo>
                    <a:pt x="3223" y="1896"/>
                  </a:lnTo>
                  <a:lnTo>
                    <a:pt x="3227" y="1858"/>
                  </a:lnTo>
                  <a:lnTo>
                    <a:pt x="3231" y="1818"/>
                  </a:lnTo>
                  <a:lnTo>
                    <a:pt x="3233" y="1779"/>
                  </a:lnTo>
                  <a:lnTo>
                    <a:pt x="3234" y="1739"/>
                  </a:lnTo>
                  <a:lnTo>
                    <a:pt x="3235" y="1700"/>
                  </a:lnTo>
                  <a:lnTo>
                    <a:pt x="3235" y="170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14">
              <a:extLst>
                <a:ext uri="{FF2B5EF4-FFF2-40B4-BE49-F238E27FC236}">
                  <a16:creationId xmlns:a16="http://schemas.microsoft.com/office/drawing/2014/main" id="{3B61AEA2-0CA0-4326-B83B-A04D8CA08C6E}"/>
                </a:ext>
              </a:extLst>
            </p:cNvPr>
            <p:cNvSpPr>
              <a:spLocks noEditPoints="1"/>
            </p:cNvSpPr>
            <p:nvPr/>
          </p:nvSpPr>
          <p:spPr bwMode="auto">
            <a:xfrm>
              <a:off x="7192963" y="3632201"/>
              <a:ext cx="544513" cy="544513"/>
            </a:xfrm>
            <a:custGeom>
              <a:avLst/>
              <a:gdLst>
                <a:gd name="T0" fmla="*/ 2650 w 2744"/>
                <a:gd name="T1" fmla="*/ 1877 h 2746"/>
                <a:gd name="T2" fmla="*/ 2343 w 2744"/>
                <a:gd name="T3" fmla="*/ 2344 h 2746"/>
                <a:gd name="T4" fmla="*/ 1876 w 2744"/>
                <a:gd name="T5" fmla="*/ 2651 h 2746"/>
                <a:gd name="T6" fmla="*/ 1337 w 2744"/>
                <a:gd name="T7" fmla="*/ 2746 h 2746"/>
                <a:gd name="T8" fmla="*/ 777 w 2744"/>
                <a:gd name="T9" fmla="*/ 2611 h 2746"/>
                <a:gd name="T10" fmla="*/ 335 w 2744"/>
                <a:gd name="T11" fmla="*/ 2272 h 2746"/>
                <a:gd name="T12" fmla="*/ 62 w 2744"/>
                <a:gd name="T13" fmla="*/ 1782 h 2746"/>
                <a:gd name="T14" fmla="*/ 7 w 2744"/>
                <a:gd name="T15" fmla="*/ 1232 h 2746"/>
                <a:gd name="T16" fmla="*/ 182 w 2744"/>
                <a:gd name="T17" fmla="*/ 690 h 2746"/>
                <a:gd name="T18" fmla="*/ 551 w 2744"/>
                <a:gd name="T19" fmla="*/ 272 h 2746"/>
                <a:gd name="T20" fmla="*/ 1063 w 2744"/>
                <a:gd name="T21" fmla="*/ 35 h 2746"/>
                <a:gd name="T22" fmla="*/ 1615 w 2744"/>
                <a:gd name="T23" fmla="*/ 22 h 2746"/>
                <a:gd name="T24" fmla="*/ 2139 w 2744"/>
                <a:gd name="T25" fmla="*/ 234 h 2746"/>
                <a:gd name="T26" fmla="*/ 2528 w 2744"/>
                <a:gd name="T27" fmla="*/ 633 h 2746"/>
                <a:gd name="T28" fmla="*/ 2728 w 2744"/>
                <a:gd name="T29" fmla="*/ 1164 h 2746"/>
                <a:gd name="T30" fmla="*/ 1095 w 2744"/>
                <a:gd name="T31" fmla="*/ 28 h 2746"/>
                <a:gd name="T32" fmla="*/ 578 w 2744"/>
                <a:gd name="T33" fmla="*/ 253 h 2746"/>
                <a:gd name="T34" fmla="*/ 199 w 2744"/>
                <a:gd name="T35" fmla="*/ 661 h 2746"/>
                <a:gd name="T36" fmla="*/ 11 w 2744"/>
                <a:gd name="T37" fmla="*/ 1199 h 2746"/>
                <a:gd name="T38" fmla="*/ 52 w 2744"/>
                <a:gd name="T39" fmla="*/ 1749 h 2746"/>
                <a:gd name="T40" fmla="*/ 314 w 2744"/>
                <a:gd name="T41" fmla="*/ 2246 h 2746"/>
                <a:gd name="T42" fmla="*/ 748 w 2744"/>
                <a:gd name="T43" fmla="*/ 2596 h 2746"/>
                <a:gd name="T44" fmla="*/ 1301 w 2744"/>
                <a:gd name="T45" fmla="*/ 2745 h 2746"/>
                <a:gd name="T46" fmla="*/ 1844 w 2744"/>
                <a:gd name="T47" fmla="*/ 2663 h 2746"/>
                <a:gd name="T48" fmla="*/ 2319 w 2744"/>
                <a:gd name="T49" fmla="*/ 2367 h 2746"/>
                <a:gd name="T50" fmla="*/ 2637 w 2744"/>
                <a:gd name="T51" fmla="*/ 1908 h 2746"/>
                <a:gd name="T52" fmla="*/ 2744 w 2744"/>
                <a:gd name="T53" fmla="*/ 1373 h 2746"/>
                <a:gd name="T54" fmla="*/ 2624 w 2744"/>
                <a:gd name="T55" fmla="*/ 808 h 2746"/>
                <a:gd name="T56" fmla="*/ 2295 w 2744"/>
                <a:gd name="T57" fmla="*/ 357 h 2746"/>
                <a:gd name="T58" fmla="*/ 1813 w 2744"/>
                <a:gd name="T59" fmla="*/ 72 h 2746"/>
                <a:gd name="T60" fmla="*/ 1337 w 2744"/>
                <a:gd name="T61" fmla="*/ 0 h 2746"/>
                <a:gd name="T62" fmla="*/ 777 w 2744"/>
                <a:gd name="T63" fmla="*/ 135 h 2746"/>
                <a:gd name="T64" fmla="*/ 335 w 2744"/>
                <a:gd name="T65" fmla="*/ 475 h 2746"/>
                <a:gd name="T66" fmla="*/ 62 w 2744"/>
                <a:gd name="T67" fmla="*/ 965 h 2746"/>
                <a:gd name="T68" fmla="*/ 7 w 2744"/>
                <a:gd name="T69" fmla="*/ 1514 h 2746"/>
                <a:gd name="T70" fmla="*/ 182 w 2744"/>
                <a:gd name="T71" fmla="*/ 2057 h 2746"/>
                <a:gd name="T72" fmla="*/ 551 w 2744"/>
                <a:gd name="T73" fmla="*/ 2474 h 2746"/>
                <a:gd name="T74" fmla="*/ 1063 w 2744"/>
                <a:gd name="T75" fmla="*/ 2711 h 2746"/>
                <a:gd name="T76" fmla="*/ 1615 w 2744"/>
                <a:gd name="T77" fmla="*/ 2725 h 2746"/>
                <a:gd name="T78" fmla="*/ 2139 w 2744"/>
                <a:gd name="T79" fmla="*/ 2512 h 2746"/>
                <a:gd name="T80" fmla="*/ 2528 w 2744"/>
                <a:gd name="T81" fmla="*/ 2114 h 2746"/>
                <a:gd name="T82" fmla="*/ 2728 w 2744"/>
                <a:gd name="T83" fmla="*/ 1582 h 2746"/>
                <a:gd name="T84" fmla="*/ 2701 w 2744"/>
                <a:gd name="T85" fmla="*/ 1030 h 2746"/>
                <a:gd name="T86" fmla="*/ 2452 w 2744"/>
                <a:gd name="T87" fmla="*/ 526 h 2746"/>
                <a:gd name="T88" fmla="*/ 2027 w 2744"/>
                <a:gd name="T89" fmla="*/ 166 h 2746"/>
                <a:gd name="T90" fmla="*/ 1478 w 2744"/>
                <a:gd name="T91" fmla="*/ 5 h 2746"/>
                <a:gd name="T92" fmla="*/ 1297 w 2744"/>
                <a:gd name="T93" fmla="*/ 2345 h 2746"/>
                <a:gd name="T94" fmla="*/ 1020 w 2744"/>
                <a:gd name="T95" fmla="*/ 2253 h 2746"/>
                <a:gd name="T96" fmla="*/ 960 w 2744"/>
                <a:gd name="T97" fmla="*/ 2019 h 2746"/>
                <a:gd name="T98" fmla="*/ 1117 w 2744"/>
                <a:gd name="T99" fmla="*/ 1310 h 2746"/>
                <a:gd name="T100" fmla="*/ 959 w 2744"/>
                <a:gd name="T101" fmla="*/ 1218 h 2746"/>
                <a:gd name="T102" fmla="*/ 1136 w 2744"/>
                <a:gd name="T103" fmla="*/ 1047 h 2746"/>
                <a:gd name="T104" fmla="*/ 1441 w 2744"/>
                <a:gd name="T105" fmla="*/ 1103 h 2746"/>
                <a:gd name="T106" fmla="*/ 1532 w 2744"/>
                <a:gd name="T107" fmla="*/ 1299 h 2746"/>
                <a:gd name="T108" fmla="*/ 1371 w 2744"/>
                <a:gd name="T109" fmla="*/ 2043 h 2746"/>
                <a:gd name="T110" fmla="*/ 1497 w 2744"/>
                <a:gd name="T111" fmla="*/ 2168 h 2746"/>
                <a:gd name="T112" fmla="*/ 1678 w 2744"/>
                <a:gd name="T113" fmla="*/ 692 h 2746"/>
                <a:gd name="T114" fmla="*/ 1379 w 2744"/>
                <a:gd name="T115" fmla="*/ 823 h 2746"/>
                <a:gd name="T116" fmla="*/ 1209 w 2744"/>
                <a:gd name="T117" fmla="*/ 557 h 2746"/>
                <a:gd name="T118" fmla="*/ 1475 w 2744"/>
                <a:gd name="T119" fmla="*/ 374 h 2746"/>
                <a:gd name="T120" fmla="*/ 1696 w 2744"/>
                <a:gd name="T121" fmla="*/ 603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4" h="2746">
                  <a:moveTo>
                    <a:pt x="2744" y="1373"/>
                  </a:moveTo>
                  <a:lnTo>
                    <a:pt x="2744" y="1373"/>
                  </a:lnTo>
                  <a:lnTo>
                    <a:pt x="2744" y="1409"/>
                  </a:lnTo>
                  <a:lnTo>
                    <a:pt x="2743" y="1444"/>
                  </a:lnTo>
                  <a:lnTo>
                    <a:pt x="2741" y="1479"/>
                  </a:lnTo>
                  <a:lnTo>
                    <a:pt x="2737" y="1514"/>
                  </a:lnTo>
                  <a:lnTo>
                    <a:pt x="2734" y="1549"/>
                  </a:lnTo>
                  <a:lnTo>
                    <a:pt x="2728" y="1582"/>
                  </a:lnTo>
                  <a:lnTo>
                    <a:pt x="2723" y="1616"/>
                  </a:lnTo>
                  <a:lnTo>
                    <a:pt x="2717" y="1650"/>
                  </a:lnTo>
                  <a:lnTo>
                    <a:pt x="2709" y="1684"/>
                  </a:lnTo>
                  <a:lnTo>
                    <a:pt x="2701" y="1716"/>
                  </a:lnTo>
                  <a:lnTo>
                    <a:pt x="2692" y="1749"/>
                  </a:lnTo>
                  <a:lnTo>
                    <a:pt x="2683" y="1782"/>
                  </a:lnTo>
                  <a:lnTo>
                    <a:pt x="2672" y="1813"/>
                  </a:lnTo>
                  <a:lnTo>
                    <a:pt x="2661" y="1846"/>
                  </a:lnTo>
                  <a:lnTo>
                    <a:pt x="2650" y="1877"/>
                  </a:lnTo>
                  <a:lnTo>
                    <a:pt x="2637" y="1908"/>
                  </a:lnTo>
                  <a:lnTo>
                    <a:pt x="2624" y="1938"/>
                  </a:lnTo>
                  <a:lnTo>
                    <a:pt x="2609" y="1968"/>
                  </a:lnTo>
                  <a:lnTo>
                    <a:pt x="2594" y="1999"/>
                  </a:lnTo>
                  <a:lnTo>
                    <a:pt x="2579" y="2028"/>
                  </a:lnTo>
                  <a:lnTo>
                    <a:pt x="2563" y="2057"/>
                  </a:lnTo>
                  <a:lnTo>
                    <a:pt x="2546" y="2085"/>
                  </a:lnTo>
                  <a:lnTo>
                    <a:pt x="2528" y="2114"/>
                  </a:lnTo>
                  <a:lnTo>
                    <a:pt x="2510" y="2141"/>
                  </a:lnTo>
                  <a:lnTo>
                    <a:pt x="2491" y="2169"/>
                  </a:lnTo>
                  <a:lnTo>
                    <a:pt x="2472" y="2195"/>
                  </a:lnTo>
                  <a:lnTo>
                    <a:pt x="2452" y="2222"/>
                  </a:lnTo>
                  <a:lnTo>
                    <a:pt x="2431" y="2246"/>
                  </a:lnTo>
                  <a:lnTo>
                    <a:pt x="2410" y="2272"/>
                  </a:lnTo>
                  <a:lnTo>
                    <a:pt x="2388" y="2297"/>
                  </a:lnTo>
                  <a:lnTo>
                    <a:pt x="2366" y="2321"/>
                  </a:lnTo>
                  <a:lnTo>
                    <a:pt x="2343" y="2344"/>
                  </a:lnTo>
                  <a:lnTo>
                    <a:pt x="2319" y="2367"/>
                  </a:lnTo>
                  <a:lnTo>
                    <a:pt x="2295" y="2389"/>
                  </a:lnTo>
                  <a:lnTo>
                    <a:pt x="2271" y="2412"/>
                  </a:lnTo>
                  <a:lnTo>
                    <a:pt x="2245" y="2433"/>
                  </a:lnTo>
                  <a:lnTo>
                    <a:pt x="2220" y="2453"/>
                  </a:lnTo>
                  <a:lnTo>
                    <a:pt x="2193" y="2474"/>
                  </a:lnTo>
                  <a:lnTo>
                    <a:pt x="2167" y="2493"/>
                  </a:lnTo>
                  <a:lnTo>
                    <a:pt x="2139" y="2512"/>
                  </a:lnTo>
                  <a:lnTo>
                    <a:pt x="2112" y="2530"/>
                  </a:lnTo>
                  <a:lnTo>
                    <a:pt x="2084" y="2548"/>
                  </a:lnTo>
                  <a:lnTo>
                    <a:pt x="2056" y="2565"/>
                  </a:lnTo>
                  <a:lnTo>
                    <a:pt x="2027" y="2581"/>
                  </a:lnTo>
                  <a:lnTo>
                    <a:pt x="1997" y="2596"/>
                  </a:lnTo>
                  <a:lnTo>
                    <a:pt x="1967" y="2611"/>
                  </a:lnTo>
                  <a:lnTo>
                    <a:pt x="1937" y="2626"/>
                  </a:lnTo>
                  <a:lnTo>
                    <a:pt x="1906" y="2639"/>
                  </a:lnTo>
                  <a:lnTo>
                    <a:pt x="1876" y="2651"/>
                  </a:lnTo>
                  <a:lnTo>
                    <a:pt x="1844" y="2663"/>
                  </a:lnTo>
                  <a:lnTo>
                    <a:pt x="1813" y="2674"/>
                  </a:lnTo>
                  <a:lnTo>
                    <a:pt x="1780" y="2685"/>
                  </a:lnTo>
                  <a:lnTo>
                    <a:pt x="1748" y="2694"/>
                  </a:lnTo>
                  <a:lnTo>
                    <a:pt x="1715" y="2703"/>
                  </a:lnTo>
                  <a:lnTo>
                    <a:pt x="1682" y="2711"/>
                  </a:lnTo>
                  <a:lnTo>
                    <a:pt x="1649" y="2719"/>
                  </a:lnTo>
                  <a:lnTo>
                    <a:pt x="1615" y="2725"/>
                  </a:lnTo>
                  <a:lnTo>
                    <a:pt x="1581" y="2730"/>
                  </a:lnTo>
                  <a:lnTo>
                    <a:pt x="1547" y="2736"/>
                  </a:lnTo>
                  <a:lnTo>
                    <a:pt x="1513" y="2739"/>
                  </a:lnTo>
                  <a:lnTo>
                    <a:pt x="1478" y="2743"/>
                  </a:lnTo>
                  <a:lnTo>
                    <a:pt x="1443" y="2745"/>
                  </a:lnTo>
                  <a:lnTo>
                    <a:pt x="1408" y="2746"/>
                  </a:lnTo>
                  <a:lnTo>
                    <a:pt x="1372" y="2746"/>
                  </a:lnTo>
                  <a:lnTo>
                    <a:pt x="1372" y="2746"/>
                  </a:lnTo>
                  <a:lnTo>
                    <a:pt x="1337" y="2746"/>
                  </a:lnTo>
                  <a:lnTo>
                    <a:pt x="1301" y="2745"/>
                  </a:lnTo>
                  <a:lnTo>
                    <a:pt x="1266" y="2743"/>
                  </a:lnTo>
                  <a:lnTo>
                    <a:pt x="1231" y="2739"/>
                  </a:lnTo>
                  <a:lnTo>
                    <a:pt x="1198" y="2736"/>
                  </a:lnTo>
                  <a:lnTo>
                    <a:pt x="1163" y="2730"/>
                  </a:lnTo>
                  <a:lnTo>
                    <a:pt x="1129" y="2725"/>
                  </a:lnTo>
                  <a:lnTo>
                    <a:pt x="1095" y="2719"/>
                  </a:lnTo>
                  <a:lnTo>
                    <a:pt x="1063" y="2711"/>
                  </a:lnTo>
                  <a:lnTo>
                    <a:pt x="1029" y="2703"/>
                  </a:lnTo>
                  <a:lnTo>
                    <a:pt x="996" y="2694"/>
                  </a:lnTo>
                  <a:lnTo>
                    <a:pt x="964" y="2685"/>
                  </a:lnTo>
                  <a:lnTo>
                    <a:pt x="932" y="2674"/>
                  </a:lnTo>
                  <a:lnTo>
                    <a:pt x="901" y="2663"/>
                  </a:lnTo>
                  <a:lnTo>
                    <a:pt x="869" y="2651"/>
                  </a:lnTo>
                  <a:lnTo>
                    <a:pt x="838" y="2639"/>
                  </a:lnTo>
                  <a:lnTo>
                    <a:pt x="807" y="2626"/>
                  </a:lnTo>
                  <a:lnTo>
                    <a:pt x="777" y="2611"/>
                  </a:lnTo>
                  <a:lnTo>
                    <a:pt x="748" y="2596"/>
                  </a:lnTo>
                  <a:lnTo>
                    <a:pt x="719" y="2581"/>
                  </a:lnTo>
                  <a:lnTo>
                    <a:pt x="689" y="2565"/>
                  </a:lnTo>
                  <a:lnTo>
                    <a:pt x="660" y="2548"/>
                  </a:lnTo>
                  <a:lnTo>
                    <a:pt x="632" y="2530"/>
                  </a:lnTo>
                  <a:lnTo>
                    <a:pt x="605" y="2512"/>
                  </a:lnTo>
                  <a:lnTo>
                    <a:pt x="578" y="2493"/>
                  </a:lnTo>
                  <a:lnTo>
                    <a:pt x="551" y="2474"/>
                  </a:lnTo>
                  <a:lnTo>
                    <a:pt x="525" y="2453"/>
                  </a:lnTo>
                  <a:lnTo>
                    <a:pt x="499" y="2433"/>
                  </a:lnTo>
                  <a:lnTo>
                    <a:pt x="475" y="2412"/>
                  </a:lnTo>
                  <a:lnTo>
                    <a:pt x="450" y="2389"/>
                  </a:lnTo>
                  <a:lnTo>
                    <a:pt x="425" y="2367"/>
                  </a:lnTo>
                  <a:lnTo>
                    <a:pt x="401" y="2344"/>
                  </a:lnTo>
                  <a:lnTo>
                    <a:pt x="379" y="2321"/>
                  </a:lnTo>
                  <a:lnTo>
                    <a:pt x="356" y="2297"/>
                  </a:lnTo>
                  <a:lnTo>
                    <a:pt x="335" y="2272"/>
                  </a:lnTo>
                  <a:lnTo>
                    <a:pt x="314" y="2246"/>
                  </a:lnTo>
                  <a:lnTo>
                    <a:pt x="292" y="2222"/>
                  </a:lnTo>
                  <a:lnTo>
                    <a:pt x="272" y="2195"/>
                  </a:lnTo>
                  <a:lnTo>
                    <a:pt x="253" y="2169"/>
                  </a:lnTo>
                  <a:lnTo>
                    <a:pt x="234" y="2141"/>
                  </a:lnTo>
                  <a:lnTo>
                    <a:pt x="216" y="2114"/>
                  </a:lnTo>
                  <a:lnTo>
                    <a:pt x="199" y="2085"/>
                  </a:lnTo>
                  <a:lnTo>
                    <a:pt x="182" y="2057"/>
                  </a:lnTo>
                  <a:lnTo>
                    <a:pt x="165" y="2028"/>
                  </a:lnTo>
                  <a:lnTo>
                    <a:pt x="150" y="1999"/>
                  </a:lnTo>
                  <a:lnTo>
                    <a:pt x="135" y="1968"/>
                  </a:lnTo>
                  <a:lnTo>
                    <a:pt x="121" y="1938"/>
                  </a:lnTo>
                  <a:lnTo>
                    <a:pt x="108" y="1908"/>
                  </a:lnTo>
                  <a:lnTo>
                    <a:pt x="96" y="1877"/>
                  </a:lnTo>
                  <a:lnTo>
                    <a:pt x="83" y="1846"/>
                  </a:lnTo>
                  <a:lnTo>
                    <a:pt x="72" y="1813"/>
                  </a:lnTo>
                  <a:lnTo>
                    <a:pt x="62" y="1782"/>
                  </a:lnTo>
                  <a:lnTo>
                    <a:pt x="52" y="1749"/>
                  </a:lnTo>
                  <a:lnTo>
                    <a:pt x="43" y="1716"/>
                  </a:lnTo>
                  <a:lnTo>
                    <a:pt x="35" y="1684"/>
                  </a:lnTo>
                  <a:lnTo>
                    <a:pt x="28" y="1650"/>
                  </a:lnTo>
                  <a:lnTo>
                    <a:pt x="21" y="1616"/>
                  </a:lnTo>
                  <a:lnTo>
                    <a:pt x="16" y="1582"/>
                  </a:lnTo>
                  <a:lnTo>
                    <a:pt x="11" y="1549"/>
                  </a:lnTo>
                  <a:lnTo>
                    <a:pt x="7" y="1514"/>
                  </a:lnTo>
                  <a:lnTo>
                    <a:pt x="4" y="1479"/>
                  </a:lnTo>
                  <a:lnTo>
                    <a:pt x="2" y="1444"/>
                  </a:lnTo>
                  <a:lnTo>
                    <a:pt x="0" y="1409"/>
                  </a:lnTo>
                  <a:lnTo>
                    <a:pt x="0" y="1373"/>
                  </a:lnTo>
                  <a:lnTo>
                    <a:pt x="0" y="1373"/>
                  </a:lnTo>
                  <a:lnTo>
                    <a:pt x="0" y="1338"/>
                  </a:lnTo>
                  <a:lnTo>
                    <a:pt x="2" y="1302"/>
                  </a:lnTo>
                  <a:lnTo>
                    <a:pt x="4" y="1267"/>
                  </a:lnTo>
                  <a:lnTo>
                    <a:pt x="7" y="1232"/>
                  </a:lnTo>
                  <a:lnTo>
                    <a:pt x="11" y="1199"/>
                  </a:lnTo>
                  <a:lnTo>
                    <a:pt x="16" y="1164"/>
                  </a:lnTo>
                  <a:lnTo>
                    <a:pt x="21" y="1130"/>
                  </a:lnTo>
                  <a:lnTo>
                    <a:pt x="28" y="1096"/>
                  </a:lnTo>
                  <a:lnTo>
                    <a:pt x="35" y="1064"/>
                  </a:lnTo>
                  <a:lnTo>
                    <a:pt x="43" y="1030"/>
                  </a:lnTo>
                  <a:lnTo>
                    <a:pt x="52" y="997"/>
                  </a:lnTo>
                  <a:lnTo>
                    <a:pt x="62" y="965"/>
                  </a:lnTo>
                  <a:lnTo>
                    <a:pt x="72" y="933"/>
                  </a:lnTo>
                  <a:lnTo>
                    <a:pt x="83" y="902"/>
                  </a:lnTo>
                  <a:lnTo>
                    <a:pt x="96" y="870"/>
                  </a:lnTo>
                  <a:lnTo>
                    <a:pt x="108" y="839"/>
                  </a:lnTo>
                  <a:lnTo>
                    <a:pt x="121" y="808"/>
                  </a:lnTo>
                  <a:lnTo>
                    <a:pt x="135" y="778"/>
                  </a:lnTo>
                  <a:lnTo>
                    <a:pt x="150" y="749"/>
                  </a:lnTo>
                  <a:lnTo>
                    <a:pt x="165" y="719"/>
                  </a:lnTo>
                  <a:lnTo>
                    <a:pt x="182" y="690"/>
                  </a:lnTo>
                  <a:lnTo>
                    <a:pt x="199" y="661"/>
                  </a:lnTo>
                  <a:lnTo>
                    <a:pt x="216" y="633"/>
                  </a:lnTo>
                  <a:lnTo>
                    <a:pt x="234" y="606"/>
                  </a:lnTo>
                  <a:lnTo>
                    <a:pt x="253" y="579"/>
                  </a:lnTo>
                  <a:lnTo>
                    <a:pt x="272" y="552"/>
                  </a:lnTo>
                  <a:lnTo>
                    <a:pt x="292" y="526"/>
                  </a:lnTo>
                  <a:lnTo>
                    <a:pt x="314" y="500"/>
                  </a:lnTo>
                  <a:lnTo>
                    <a:pt x="335" y="475"/>
                  </a:lnTo>
                  <a:lnTo>
                    <a:pt x="356" y="450"/>
                  </a:lnTo>
                  <a:lnTo>
                    <a:pt x="379" y="426"/>
                  </a:lnTo>
                  <a:lnTo>
                    <a:pt x="401" y="402"/>
                  </a:lnTo>
                  <a:lnTo>
                    <a:pt x="425" y="379"/>
                  </a:lnTo>
                  <a:lnTo>
                    <a:pt x="450" y="357"/>
                  </a:lnTo>
                  <a:lnTo>
                    <a:pt x="475" y="336"/>
                  </a:lnTo>
                  <a:lnTo>
                    <a:pt x="499" y="314"/>
                  </a:lnTo>
                  <a:lnTo>
                    <a:pt x="525" y="293"/>
                  </a:lnTo>
                  <a:lnTo>
                    <a:pt x="551" y="272"/>
                  </a:lnTo>
                  <a:lnTo>
                    <a:pt x="578" y="253"/>
                  </a:lnTo>
                  <a:lnTo>
                    <a:pt x="605" y="234"/>
                  </a:lnTo>
                  <a:lnTo>
                    <a:pt x="632" y="216"/>
                  </a:lnTo>
                  <a:lnTo>
                    <a:pt x="660" y="199"/>
                  </a:lnTo>
                  <a:lnTo>
                    <a:pt x="689" y="182"/>
                  </a:lnTo>
                  <a:lnTo>
                    <a:pt x="719" y="166"/>
                  </a:lnTo>
                  <a:lnTo>
                    <a:pt x="748" y="150"/>
                  </a:lnTo>
                  <a:lnTo>
                    <a:pt x="777" y="135"/>
                  </a:lnTo>
                  <a:lnTo>
                    <a:pt x="807" y="122"/>
                  </a:lnTo>
                  <a:lnTo>
                    <a:pt x="838" y="108"/>
                  </a:lnTo>
                  <a:lnTo>
                    <a:pt x="869" y="96"/>
                  </a:lnTo>
                  <a:lnTo>
                    <a:pt x="901" y="83"/>
                  </a:lnTo>
                  <a:lnTo>
                    <a:pt x="932" y="72"/>
                  </a:lnTo>
                  <a:lnTo>
                    <a:pt x="964" y="62"/>
                  </a:lnTo>
                  <a:lnTo>
                    <a:pt x="996" y="52"/>
                  </a:lnTo>
                  <a:lnTo>
                    <a:pt x="1029" y="43"/>
                  </a:lnTo>
                  <a:lnTo>
                    <a:pt x="1063" y="35"/>
                  </a:lnTo>
                  <a:lnTo>
                    <a:pt x="1095" y="28"/>
                  </a:lnTo>
                  <a:lnTo>
                    <a:pt x="1129" y="22"/>
                  </a:lnTo>
                  <a:lnTo>
                    <a:pt x="1163" y="16"/>
                  </a:lnTo>
                  <a:lnTo>
                    <a:pt x="1198" y="11"/>
                  </a:lnTo>
                  <a:lnTo>
                    <a:pt x="1231" y="7"/>
                  </a:lnTo>
                  <a:lnTo>
                    <a:pt x="1266" y="5"/>
                  </a:lnTo>
                  <a:lnTo>
                    <a:pt x="1301" y="2"/>
                  </a:lnTo>
                  <a:lnTo>
                    <a:pt x="1337" y="0"/>
                  </a:lnTo>
                  <a:lnTo>
                    <a:pt x="1372" y="0"/>
                  </a:lnTo>
                  <a:lnTo>
                    <a:pt x="1372" y="0"/>
                  </a:lnTo>
                  <a:lnTo>
                    <a:pt x="1408" y="0"/>
                  </a:lnTo>
                  <a:lnTo>
                    <a:pt x="1443" y="2"/>
                  </a:lnTo>
                  <a:lnTo>
                    <a:pt x="1478" y="5"/>
                  </a:lnTo>
                  <a:lnTo>
                    <a:pt x="1513" y="7"/>
                  </a:lnTo>
                  <a:lnTo>
                    <a:pt x="1547" y="11"/>
                  </a:lnTo>
                  <a:lnTo>
                    <a:pt x="1581" y="16"/>
                  </a:lnTo>
                  <a:lnTo>
                    <a:pt x="1615" y="22"/>
                  </a:lnTo>
                  <a:lnTo>
                    <a:pt x="1649" y="28"/>
                  </a:lnTo>
                  <a:lnTo>
                    <a:pt x="1682" y="35"/>
                  </a:lnTo>
                  <a:lnTo>
                    <a:pt x="1715" y="43"/>
                  </a:lnTo>
                  <a:lnTo>
                    <a:pt x="1748" y="52"/>
                  </a:lnTo>
                  <a:lnTo>
                    <a:pt x="1780" y="62"/>
                  </a:lnTo>
                  <a:lnTo>
                    <a:pt x="1813" y="72"/>
                  </a:lnTo>
                  <a:lnTo>
                    <a:pt x="1844" y="83"/>
                  </a:lnTo>
                  <a:lnTo>
                    <a:pt x="1876" y="96"/>
                  </a:lnTo>
                  <a:lnTo>
                    <a:pt x="1906" y="108"/>
                  </a:lnTo>
                  <a:lnTo>
                    <a:pt x="1937" y="122"/>
                  </a:lnTo>
                  <a:lnTo>
                    <a:pt x="1967" y="135"/>
                  </a:lnTo>
                  <a:lnTo>
                    <a:pt x="1997" y="150"/>
                  </a:lnTo>
                  <a:lnTo>
                    <a:pt x="2027" y="166"/>
                  </a:lnTo>
                  <a:lnTo>
                    <a:pt x="2056" y="182"/>
                  </a:lnTo>
                  <a:lnTo>
                    <a:pt x="2084" y="199"/>
                  </a:lnTo>
                  <a:lnTo>
                    <a:pt x="2112" y="216"/>
                  </a:lnTo>
                  <a:lnTo>
                    <a:pt x="2139" y="234"/>
                  </a:lnTo>
                  <a:lnTo>
                    <a:pt x="2167" y="253"/>
                  </a:lnTo>
                  <a:lnTo>
                    <a:pt x="2193" y="272"/>
                  </a:lnTo>
                  <a:lnTo>
                    <a:pt x="2220" y="293"/>
                  </a:lnTo>
                  <a:lnTo>
                    <a:pt x="2245" y="314"/>
                  </a:lnTo>
                  <a:lnTo>
                    <a:pt x="2271" y="336"/>
                  </a:lnTo>
                  <a:lnTo>
                    <a:pt x="2295" y="357"/>
                  </a:lnTo>
                  <a:lnTo>
                    <a:pt x="2319" y="379"/>
                  </a:lnTo>
                  <a:lnTo>
                    <a:pt x="2343" y="402"/>
                  </a:lnTo>
                  <a:lnTo>
                    <a:pt x="2366" y="426"/>
                  </a:lnTo>
                  <a:lnTo>
                    <a:pt x="2388" y="450"/>
                  </a:lnTo>
                  <a:lnTo>
                    <a:pt x="2410" y="475"/>
                  </a:lnTo>
                  <a:lnTo>
                    <a:pt x="2431" y="500"/>
                  </a:lnTo>
                  <a:lnTo>
                    <a:pt x="2452" y="526"/>
                  </a:lnTo>
                  <a:lnTo>
                    <a:pt x="2472" y="552"/>
                  </a:lnTo>
                  <a:lnTo>
                    <a:pt x="2491" y="579"/>
                  </a:lnTo>
                  <a:lnTo>
                    <a:pt x="2510" y="606"/>
                  </a:lnTo>
                  <a:lnTo>
                    <a:pt x="2528" y="633"/>
                  </a:lnTo>
                  <a:lnTo>
                    <a:pt x="2546" y="661"/>
                  </a:lnTo>
                  <a:lnTo>
                    <a:pt x="2563" y="690"/>
                  </a:lnTo>
                  <a:lnTo>
                    <a:pt x="2579" y="719"/>
                  </a:lnTo>
                  <a:lnTo>
                    <a:pt x="2594" y="749"/>
                  </a:lnTo>
                  <a:lnTo>
                    <a:pt x="2609" y="778"/>
                  </a:lnTo>
                  <a:lnTo>
                    <a:pt x="2624" y="808"/>
                  </a:lnTo>
                  <a:lnTo>
                    <a:pt x="2637" y="839"/>
                  </a:lnTo>
                  <a:lnTo>
                    <a:pt x="2650" y="870"/>
                  </a:lnTo>
                  <a:lnTo>
                    <a:pt x="2661" y="902"/>
                  </a:lnTo>
                  <a:lnTo>
                    <a:pt x="2672" y="933"/>
                  </a:lnTo>
                  <a:lnTo>
                    <a:pt x="2683" y="965"/>
                  </a:lnTo>
                  <a:lnTo>
                    <a:pt x="2692" y="997"/>
                  </a:lnTo>
                  <a:lnTo>
                    <a:pt x="2701" y="1030"/>
                  </a:lnTo>
                  <a:lnTo>
                    <a:pt x="2709" y="1064"/>
                  </a:lnTo>
                  <a:lnTo>
                    <a:pt x="2717" y="1096"/>
                  </a:lnTo>
                  <a:lnTo>
                    <a:pt x="2723" y="1130"/>
                  </a:lnTo>
                  <a:lnTo>
                    <a:pt x="2728" y="1164"/>
                  </a:lnTo>
                  <a:lnTo>
                    <a:pt x="2734" y="1199"/>
                  </a:lnTo>
                  <a:lnTo>
                    <a:pt x="2737" y="1232"/>
                  </a:lnTo>
                  <a:lnTo>
                    <a:pt x="2741" y="1267"/>
                  </a:lnTo>
                  <a:lnTo>
                    <a:pt x="2743" y="1302"/>
                  </a:lnTo>
                  <a:lnTo>
                    <a:pt x="2744" y="1338"/>
                  </a:lnTo>
                  <a:lnTo>
                    <a:pt x="2744" y="1373"/>
                  </a:lnTo>
                  <a:lnTo>
                    <a:pt x="2744" y="1373"/>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372" y="0"/>
                  </a:moveTo>
                  <a:lnTo>
                    <a:pt x="1372" y="0"/>
                  </a:lnTo>
                  <a:lnTo>
                    <a:pt x="1337" y="0"/>
                  </a:lnTo>
                  <a:lnTo>
                    <a:pt x="1301" y="2"/>
                  </a:lnTo>
                  <a:lnTo>
                    <a:pt x="1266" y="5"/>
                  </a:lnTo>
                  <a:lnTo>
                    <a:pt x="1231" y="7"/>
                  </a:lnTo>
                  <a:lnTo>
                    <a:pt x="1198" y="11"/>
                  </a:lnTo>
                  <a:lnTo>
                    <a:pt x="1163" y="16"/>
                  </a:lnTo>
                  <a:lnTo>
                    <a:pt x="1129" y="22"/>
                  </a:lnTo>
                  <a:lnTo>
                    <a:pt x="1095" y="28"/>
                  </a:lnTo>
                  <a:lnTo>
                    <a:pt x="1063" y="35"/>
                  </a:lnTo>
                  <a:lnTo>
                    <a:pt x="1029" y="43"/>
                  </a:lnTo>
                  <a:lnTo>
                    <a:pt x="996" y="52"/>
                  </a:lnTo>
                  <a:lnTo>
                    <a:pt x="964" y="62"/>
                  </a:lnTo>
                  <a:lnTo>
                    <a:pt x="932" y="72"/>
                  </a:lnTo>
                  <a:lnTo>
                    <a:pt x="901" y="83"/>
                  </a:lnTo>
                  <a:lnTo>
                    <a:pt x="869" y="96"/>
                  </a:lnTo>
                  <a:lnTo>
                    <a:pt x="838" y="108"/>
                  </a:lnTo>
                  <a:lnTo>
                    <a:pt x="807" y="122"/>
                  </a:lnTo>
                  <a:lnTo>
                    <a:pt x="777" y="135"/>
                  </a:lnTo>
                  <a:lnTo>
                    <a:pt x="748" y="150"/>
                  </a:lnTo>
                  <a:lnTo>
                    <a:pt x="719" y="166"/>
                  </a:lnTo>
                  <a:lnTo>
                    <a:pt x="689" y="182"/>
                  </a:lnTo>
                  <a:lnTo>
                    <a:pt x="660" y="199"/>
                  </a:lnTo>
                  <a:lnTo>
                    <a:pt x="632" y="216"/>
                  </a:lnTo>
                  <a:lnTo>
                    <a:pt x="605" y="234"/>
                  </a:lnTo>
                  <a:lnTo>
                    <a:pt x="578" y="253"/>
                  </a:lnTo>
                  <a:lnTo>
                    <a:pt x="551" y="272"/>
                  </a:lnTo>
                  <a:lnTo>
                    <a:pt x="525" y="293"/>
                  </a:lnTo>
                  <a:lnTo>
                    <a:pt x="499" y="314"/>
                  </a:lnTo>
                  <a:lnTo>
                    <a:pt x="475" y="336"/>
                  </a:lnTo>
                  <a:lnTo>
                    <a:pt x="450" y="357"/>
                  </a:lnTo>
                  <a:lnTo>
                    <a:pt x="425" y="379"/>
                  </a:lnTo>
                  <a:lnTo>
                    <a:pt x="401" y="402"/>
                  </a:lnTo>
                  <a:lnTo>
                    <a:pt x="379" y="426"/>
                  </a:lnTo>
                  <a:lnTo>
                    <a:pt x="356" y="450"/>
                  </a:lnTo>
                  <a:lnTo>
                    <a:pt x="335" y="475"/>
                  </a:lnTo>
                  <a:lnTo>
                    <a:pt x="314" y="500"/>
                  </a:lnTo>
                  <a:lnTo>
                    <a:pt x="292" y="526"/>
                  </a:lnTo>
                  <a:lnTo>
                    <a:pt x="272" y="552"/>
                  </a:lnTo>
                  <a:lnTo>
                    <a:pt x="253" y="579"/>
                  </a:lnTo>
                  <a:lnTo>
                    <a:pt x="234" y="606"/>
                  </a:lnTo>
                  <a:lnTo>
                    <a:pt x="216" y="633"/>
                  </a:lnTo>
                  <a:lnTo>
                    <a:pt x="199" y="661"/>
                  </a:lnTo>
                  <a:lnTo>
                    <a:pt x="182" y="690"/>
                  </a:lnTo>
                  <a:lnTo>
                    <a:pt x="165" y="719"/>
                  </a:lnTo>
                  <a:lnTo>
                    <a:pt x="150" y="749"/>
                  </a:lnTo>
                  <a:lnTo>
                    <a:pt x="135" y="778"/>
                  </a:lnTo>
                  <a:lnTo>
                    <a:pt x="121" y="808"/>
                  </a:lnTo>
                  <a:lnTo>
                    <a:pt x="108" y="839"/>
                  </a:lnTo>
                  <a:lnTo>
                    <a:pt x="96" y="870"/>
                  </a:lnTo>
                  <a:lnTo>
                    <a:pt x="83" y="902"/>
                  </a:lnTo>
                  <a:lnTo>
                    <a:pt x="72" y="933"/>
                  </a:lnTo>
                  <a:lnTo>
                    <a:pt x="62" y="965"/>
                  </a:lnTo>
                  <a:lnTo>
                    <a:pt x="52" y="997"/>
                  </a:lnTo>
                  <a:lnTo>
                    <a:pt x="43" y="1030"/>
                  </a:lnTo>
                  <a:lnTo>
                    <a:pt x="35" y="1064"/>
                  </a:lnTo>
                  <a:lnTo>
                    <a:pt x="28" y="1096"/>
                  </a:lnTo>
                  <a:lnTo>
                    <a:pt x="21" y="1130"/>
                  </a:lnTo>
                  <a:lnTo>
                    <a:pt x="16" y="1164"/>
                  </a:lnTo>
                  <a:lnTo>
                    <a:pt x="11" y="1199"/>
                  </a:lnTo>
                  <a:lnTo>
                    <a:pt x="7" y="1232"/>
                  </a:lnTo>
                  <a:lnTo>
                    <a:pt x="4" y="1267"/>
                  </a:lnTo>
                  <a:lnTo>
                    <a:pt x="2" y="1302"/>
                  </a:lnTo>
                  <a:lnTo>
                    <a:pt x="0" y="1338"/>
                  </a:lnTo>
                  <a:lnTo>
                    <a:pt x="0" y="1373"/>
                  </a:lnTo>
                  <a:lnTo>
                    <a:pt x="0" y="1373"/>
                  </a:lnTo>
                  <a:lnTo>
                    <a:pt x="0" y="1409"/>
                  </a:lnTo>
                  <a:lnTo>
                    <a:pt x="2" y="1444"/>
                  </a:lnTo>
                  <a:lnTo>
                    <a:pt x="4" y="1479"/>
                  </a:lnTo>
                  <a:lnTo>
                    <a:pt x="7" y="1514"/>
                  </a:lnTo>
                  <a:lnTo>
                    <a:pt x="11" y="1549"/>
                  </a:lnTo>
                  <a:lnTo>
                    <a:pt x="16" y="1582"/>
                  </a:lnTo>
                  <a:lnTo>
                    <a:pt x="21" y="1616"/>
                  </a:lnTo>
                  <a:lnTo>
                    <a:pt x="28" y="1650"/>
                  </a:lnTo>
                  <a:lnTo>
                    <a:pt x="35" y="1684"/>
                  </a:lnTo>
                  <a:lnTo>
                    <a:pt x="43" y="1716"/>
                  </a:lnTo>
                  <a:lnTo>
                    <a:pt x="52" y="1749"/>
                  </a:lnTo>
                  <a:lnTo>
                    <a:pt x="62" y="1782"/>
                  </a:lnTo>
                  <a:lnTo>
                    <a:pt x="72" y="1813"/>
                  </a:lnTo>
                  <a:lnTo>
                    <a:pt x="83" y="1846"/>
                  </a:lnTo>
                  <a:lnTo>
                    <a:pt x="96" y="1877"/>
                  </a:lnTo>
                  <a:lnTo>
                    <a:pt x="108" y="1908"/>
                  </a:lnTo>
                  <a:lnTo>
                    <a:pt x="121" y="1938"/>
                  </a:lnTo>
                  <a:lnTo>
                    <a:pt x="135" y="1968"/>
                  </a:lnTo>
                  <a:lnTo>
                    <a:pt x="150" y="1999"/>
                  </a:lnTo>
                  <a:lnTo>
                    <a:pt x="165" y="2028"/>
                  </a:lnTo>
                  <a:lnTo>
                    <a:pt x="182" y="2057"/>
                  </a:lnTo>
                  <a:lnTo>
                    <a:pt x="199" y="2085"/>
                  </a:lnTo>
                  <a:lnTo>
                    <a:pt x="216" y="2114"/>
                  </a:lnTo>
                  <a:lnTo>
                    <a:pt x="234" y="2141"/>
                  </a:lnTo>
                  <a:lnTo>
                    <a:pt x="253" y="2169"/>
                  </a:lnTo>
                  <a:lnTo>
                    <a:pt x="272" y="2195"/>
                  </a:lnTo>
                  <a:lnTo>
                    <a:pt x="292" y="2222"/>
                  </a:lnTo>
                  <a:lnTo>
                    <a:pt x="314" y="2246"/>
                  </a:lnTo>
                  <a:lnTo>
                    <a:pt x="335" y="2272"/>
                  </a:lnTo>
                  <a:lnTo>
                    <a:pt x="356" y="2297"/>
                  </a:lnTo>
                  <a:lnTo>
                    <a:pt x="379" y="2321"/>
                  </a:lnTo>
                  <a:lnTo>
                    <a:pt x="401" y="2344"/>
                  </a:lnTo>
                  <a:lnTo>
                    <a:pt x="425" y="2367"/>
                  </a:lnTo>
                  <a:lnTo>
                    <a:pt x="450" y="2389"/>
                  </a:lnTo>
                  <a:lnTo>
                    <a:pt x="475" y="2412"/>
                  </a:lnTo>
                  <a:lnTo>
                    <a:pt x="499" y="2433"/>
                  </a:lnTo>
                  <a:lnTo>
                    <a:pt x="525" y="2453"/>
                  </a:lnTo>
                  <a:lnTo>
                    <a:pt x="551" y="2474"/>
                  </a:lnTo>
                  <a:lnTo>
                    <a:pt x="578" y="2493"/>
                  </a:lnTo>
                  <a:lnTo>
                    <a:pt x="605" y="2512"/>
                  </a:lnTo>
                  <a:lnTo>
                    <a:pt x="632" y="2530"/>
                  </a:lnTo>
                  <a:lnTo>
                    <a:pt x="660" y="2548"/>
                  </a:lnTo>
                  <a:lnTo>
                    <a:pt x="689" y="2565"/>
                  </a:lnTo>
                  <a:lnTo>
                    <a:pt x="719" y="2581"/>
                  </a:lnTo>
                  <a:lnTo>
                    <a:pt x="748" y="2596"/>
                  </a:lnTo>
                  <a:lnTo>
                    <a:pt x="777" y="2611"/>
                  </a:lnTo>
                  <a:lnTo>
                    <a:pt x="807" y="2626"/>
                  </a:lnTo>
                  <a:lnTo>
                    <a:pt x="838" y="2639"/>
                  </a:lnTo>
                  <a:lnTo>
                    <a:pt x="869" y="2651"/>
                  </a:lnTo>
                  <a:lnTo>
                    <a:pt x="901" y="2663"/>
                  </a:lnTo>
                  <a:lnTo>
                    <a:pt x="932" y="2674"/>
                  </a:lnTo>
                  <a:lnTo>
                    <a:pt x="964" y="2685"/>
                  </a:lnTo>
                  <a:lnTo>
                    <a:pt x="996" y="2694"/>
                  </a:lnTo>
                  <a:lnTo>
                    <a:pt x="1029" y="2703"/>
                  </a:lnTo>
                  <a:lnTo>
                    <a:pt x="1063" y="2711"/>
                  </a:lnTo>
                  <a:lnTo>
                    <a:pt x="1095" y="2719"/>
                  </a:lnTo>
                  <a:lnTo>
                    <a:pt x="1129" y="2725"/>
                  </a:lnTo>
                  <a:lnTo>
                    <a:pt x="1163" y="2730"/>
                  </a:lnTo>
                  <a:lnTo>
                    <a:pt x="1198" y="2736"/>
                  </a:lnTo>
                  <a:lnTo>
                    <a:pt x="1231" y="2739"/>
                  </a:lnTo>
                  <a:lnTo>
                    <a:pt x="1266" y="2743"/>
                  </a:lnTo>
                  <a:lnTo>
                    <a:pt x="1301" y="2745"/>
                  </a:lnTo>
                  <a:lnTo>
                    <a:pt x="1337" y="2746"/>
                  </a:lnTo>
                  <a:lnTo>
                    <a:pt x="1372" y="2746"/>
                  </a:lnTo>
                  <a:lnTo>
                    <a:pt x="1372" y="2746"/>
                  </a:lnTo>
                  <a:lnTo>
                    <a:pt x="1408" y="2746"/>
                  </a:lnTo>
                  <a:lnTo>
                    <a:pt x="1443" y="2745"/>
                  </a:lnTo>
                  <a:lnTo>
                    <a:pt x="1478" y="2743"/>
                  </a:lnTo>
                  <a:lnTo>
                    <a:pt x="1513" y="2739"/>
                  </a:lnTo>
                  <a:lnTo>
                    <a:pt x="1547" y="2736"/>
                  </a:lnTo>
                  <a:lnTo>
                    <a:pt x="1581" y="2730"/>
                  </a:lnTo>
                  <a:lnTo>
                    <a:pt x="1615" y="2725"/>
                  </a:lnTo>
                  <a:lnTo>
                    <a:pt x="1649" y="2719"/>
                  </a:lnTo>
                  <a:lnTo>
                    <a:pt x="1682" y="2711"/>
                  </a:lnTo>
                  <a:lnTo>
                    <a:pt x="1715" y="2703"/>
                  </a:lnTo>
                  <a:lnTo>
                    <a:pt x="1748" y="2694"/>
                  </a:lnTo>
                  <a:lnTo>
                    <a:pt x="1780" y="2685"/>
                  </a:lnTo>
                  <a:lnTo>
                    <a:pt x="1813" y="2674"/>
                  </a:lnTo>
                  <a:lnTo>
                    <a:pt x="1844" y="2663"/>
                  </a:lnTo>
                  <a:lnTo>
                    <a:pt x="1876" y="2651"/>
                  </a:lnTo>
                  <a:lnTo>
                    <a:pt x="1906" y="2639"/>
                  </a:lnTo>
                  <a:lnTo>
                    <a:pt x="1937" y="2626"/>
                  </a:lnTo>
                  <a:lnTo>
                    <a:pt x="1967" y="2611"/>
                  </a:lnTo>
                  <a:lnTo>
                    <a:pt x="1997" y="2596"/>
                  </a:lnTo>
                  <a:lnTo>
                    <a:pt x="2027" y="2581"/>
                  </a:lnTo>
                  <a:lnTo>
                    <a:pt x="2056" y="2565"/>
                  </a:lnTo>
                  <a:lnTo>
                    <a:pt x="2084" y="2548"/>
                  </a:lnTo>
                  <a:lnTo>
                    <a:pt x="2112" y="2530"/>
                  </a:lnTo>
                  <a:lnTo>
                    <a:pt x="2139" y="2512"/>
                  </a:lnTo>
                  <a:lnTo>
                    <a:pt x="2167" y="2493"/>
                  </a:lnTo>
                  <a:lnTo>
                    <a:pt x="2193" y="2474"/>
                  </a:lnTo>
                  <a:lnTo>
                    <a:pt x="2220" y="2453"/>
                  </a:lnTo>
                  <a:lnTo>
                    <a:pt x="2245" y="2433"/>
                  </a:lnTo>
                  <a:lnTo>
                    <a:pt x="2271" y="2412"/>
                  </a:lnTo>
                  <a:lnTo>
                    <a:pt x="2295" y="2389"/>
                  </a:lnTo>
                  <a:lnTo>
                    <a:pt x="2319" y="2367"/>
                  </a:lnTo>
                  <a:lnTo>
                    <a:pt x="2343" y="2344"/>
                  </a:lnTo>
                  <a:lnTo>
                    <a:pt x="2366" y="2321"/>
                  </a:lnTo>
                  <a:lnTo>
                    <a:pt x="2388" y="2297"/>
                  </a:lnTo>
                  <a:lnTo>
                    <a:pt x="2410" y="2272"/>
                  </a:lnTo>
                  <a:lnTo>
                    <a:pt x="2431" y="2246"/>
                  </a:lnTo>
                  <a:lnTo>
                    <a:pt x="2452" y="2222"/>
                  </a:lnTo>
                  <a:lnTo>
                    <a:pt x="2472" y="2195"/>
                  </a:lnTo>
                  <a:lnTo>
                    <a:pt x="2491" y="2169"/>
                  </a:lnTo>
                  <a:lnTo>
                    <a:pt x="2510" y="2141"/>
                  </a:lnTo>
                  <a:lnTo>
                    <a:pt x="2528" y="2114"/>
                  </a:lnTo>
                  <a:lnTo>
                    <a:pt x="2546" y="2085"/>
                  </a:lnTo>
                  <a:lnTo>
                    <a:pt x="2563" y="2057"/>
                  </a:lnTo>
                  <a:lnTo>
                    <a:pt x="2579" y="2028"/>
                  </a:lnTo>
                  <a:lnTo>
                    <a:pt x="2594" y="1999"/>
                  </a:lnTo>
                  <a:lnTo>
                    <a:pt x="2609" y="1968"/>
                  </a:lnTo>
                  <a:lnTo>
                    <a:pt x="2624" y="1938"/>
                  </a:lnTo>
                  <a:lnTo>
                    <a:pt x="2637" y="1908"/>
                  </a:lnTo>
                  <a:lnTo>
                    <a:pt x="2650" y="1877"/>
                  </a:lnTo>
                  <a:lnTo>
                    <a:pt x="2661" y="1846"/>
                  </a:lnTo>
                  <a:lnTo>
                    <a:pt x="2672" y="1813"/>
                  </a:lnTo>
                  <a:lnTo>
                    <a:pt x="2683" y="1782"/>
                  </a:lnTo>
                  <a:lnTo>
                    <a:pt x="2692" y="1749"/>
                  </a:lnTo>
                  <a:lnTo>
                    <a:pt x="2701" y="1716"/>
                  </a:lnTo>
                  <a:lnTo>
                    <a:pt x="2709" y="1684"/>
                  </a:lnTo>
                  <a:lnTo>
                    <a:pt x="2717" y="1650"/>
                  </a:lnTo>
                  <a:lnTo>
                    <a:pt x="2723" y="1616"/>
                  </a:lnTo>
                  <a:lnTo>
                    <a:pt x="2728" y="1582"/>
                  </a:lnTo>
                  <a:lnTo>
                    <a:pt x="2734" y="1549"/>
                  </a:lnTo>
                  <a:lnTo>
                    <a:pt x="2737" y="1514"/>
                  </a:lnTo>
                  <a:lnTo>
                    <a:pt x="2741" y="1479"/>
                  </a:lnTo>
                  <a:lnTo>
                    <a:pt x="2743" y="1444"/>
                  </a:lnTo>
                  <a:lnTo>
                    <a:pt x="2744" y="1409"/>
                  </a:lnTo>
                  <a:lnTo>
                    <a:pt x="2744" y="1373"/>
                  </a:lnTo>
                  <a:lnTo>
                    <a:pt x="2744" y="1373"/>
                  </a:lnTo>
                  <a:lnTo>
                    <a:pt x="2744" y="1338"/>
                  </a:lnTo>
                  <a:lnTo>
                    <a:pt x="2743" y="1302"/>
                  </a:lnTo>
                  <a:lnTo>
                    <a:pt x="2741" y="1267"/>
                  </a:lnTo>
                  <a:lnTo>
                    <a:pt x="2737" y="1232"/>
                  </a:lnTo>
                  <a:lnTo>
                    <a:pt x="2734" y="1199"/>
                  </a:lnTo>
                  <a:lnTo>
                    <a:pt x="2728" y="1164"/>
                  </a:lnTo>
                  <a:lnTo>
                    <a:pt x="2723" y="1130"/>
                  </a:lnTo>
                  <a:lnTo>
                    <a:pt x="2717" y="1096"/>
                  </a:lnTo>
                  <a:lnTo>
                    <a:pt x="2709" y="1064"/>
                  </a:lnTo>
                  <a:lnTo>
                    <a:pt x="2701" y="1030"/>
                  </a:lnTo>
                  <a:lnTo>
                    <a:pt x="2692" y="997"/>
                  </a:lnTo>
                  <a:lnTo>
                    <a:pt x="2683" y="965"/>
                  </a:lnTo>
                  <a:lnTo>
                    <a:pt x="2672" y="933"/>
                  </a:lnTo>
                  <a:lnTo>
                    <a:pt x="2661" y="902"/>
                  </a:lnTo>
                  <a:lnTo>
                    <a:pt x="2650" y="870"/>
                  </a:lnTo>
                  <a:lnTo>
                    <a:pt x="2637" y="839"/>
                  </a:lnTo>
                  <a:lnTo>
                    <a:pt x="2624" y="808"/>
                  </a:lnTo>
                  <a:lnTo>
                    <a:pt x="2609" y="778"/>
                  </a:lnTo>
                  <a:lnTo>
                    <a:pt x="2594" y="749"/>
                  </a:lnTo>
                  <a:lnTo>
                    <a:pt x="2579" y="719"/>
                  </a:lnTo>
                  <a:lnTo>
                    <a:pt x="2563" y="690"/>
                  </a:lnTo>
                  <a:lnTo>
                    <a:pt x="2546" y="661"/>
                  </a:lnTo>
                  <a:lnTo>
                    <a:pt x="2528" y="633"/>
                  </a:lnTo>
                  <a:lnTo>
                    <a:pt x="2510" y="606"/>
                  </a:lnTo>
                  <a:lnTo>
                    <a:pt x="2491" y="579"/>
                  </a:lnTo>
                  <a:lnTo>
                    <a:pt x="2472" y="552"/>
                  </a:lnTo>
                  <a:lnTo>
                    <a:pt x="2452" y="526"/>
                  </a:lnTo>
                  <a:lnTo>
                    <a:pt x="2431" y="500"/>
                  </a:lnTo>
                  <a:lnTo>
                    <a:pt x="2410" y="475"/>
                  </a:lnTo>
                  <a:lnTo>
                    <a:pt x="2388" y="450"/>
                  </a:lnTo>
                  <a:lnTo>
                    <a:pt x="2366" y="426"/>
                  </a:lnTo>
                  <a:lnTo>
                    <a:pt x="2343" y="402"/>
                  </a:lnTo>
                  <a:lnTo>
                    <a:pt x="2319" y="379"/>
                  </a:lnTo>
                  <a:lnTo>
                    <a:pt x="2295" y="357"/>
                  </a:lnTo>
                  <a:lnTo>
                    <a:pt x="2271" y="336"/>
                  </a:lnTo>
                  <a:lnTo>
                    <a:pt x="2245" y="314"/>
                  </a:lnTo>
                  <a:lnTo>
                    <a:pt x="2220" y="293"/>
                  </a:lnTo>
                  <a:lnTo>
                    <a:pt x="2193" y="272"/>
                  </a:lnTo>
                  <a:lnTo>
                    <a:pt x="2167" y="253"/>
                  </a:lnTo>
                  <a:lnTo>
                    <a:pt x="2139" y="234"/>
                  </a:lnTo>
                  <a:lnTo>
                    <a:pt x="2112" y="216"/>
                  </a:lnTo>
                  <a:lnTo>
                    <a:pt x="2084" y="199"/>
                  </a:lnTo>
                  <a:lnTo>
                    <a:pt x="2056" y="182"/>
                  </a:lnTo>
                  <a:lnTo>
                    <a:pt x="2027" y="166"/>
                  </a:lnTo>
                  <a:lnTo>
                    <a:pt x="1997" y="150"/>
                  </a:lnTo>
                  <a:lnTo>
                    <a:pt x="1967" y="135"/>
                  </a:lnTo>
                  <a:lnTo>
                    <a:pt x="1937" y="122"/>
                  </a:lnTo>
                  <a:lnTo>
                    <a:pt x="1906" y="108"/>
                  </a:lnTo>
                  <a:lnTo>
                    <a:pt x="1876" y="96"/>
                  </a:lnTo>
                  <a:lnTo>
                    <a:pt x="1844" y="83"/>
                  </a:lnTo>
                  <a:lnTo>
                    <a:pt x="1813" y="72"/>
                  </a:lnTo>
                  <a:lnTo>
                    <a:pt x="1780" y="62"/>
                  </a:lnTo>
                  <a:lnTo>
                    <a:pt x="1748" y="52"/>
                  </a:lnTo>
                  <a:lnTo>
                    <a:pt x="1715" y="43"/>
                  </a:lnTo>
                  <a:lnTo>
                    <a:pt x="1682" y="35"/>
                  </a:lnTo>
                  <a:lnTo>
                    <a:pt x="1649" y="28"/>
                  </a:lnTo>
                  <a:lnTo>
                    <a:pt x="1615" y="22"/>
                  </a:lnTo>
                  <a:lnTo>
                    <a:pt x="1581" y="16"/>
                  </a:lnTo>
                  <a:lnTo>
                    <a:pt x="1547" y="11"/>
                  </a:lnTo>
                  <a:lnTo>
                    <a:pt x="1513" y="7"/>
                  </a:lnTo>
                  <a:lnTo>
                    <a:pt x="1478" y="5"/>
                  </a:lnTo>
                  <a:lnTo>
                    <a:pt x="1443" y="2"/>
                  </a:lnTo>
                  <a:lnTo>
                    <a:pt x="1408" y="0"/>
                  </a:lnTo>
                  <a:lnTo>
                    <a:pt x="1372" y="0"/>
                  </a:lnTo>
                  <a:lnTo>
                    <a:pt x="1372" y="0"/>
                  </a:lnTo>
                  <a:close/>
                  <a:moveTo>
                    <a:pt x="1670" y="2132"/>
                  </a:moveTo>
                  <a:lnTo>
                    <a:pt x="1642" y="2245"/>
                  </a:lnTo>
                  <a:lnTo>
                    <a:pt x="1642" y="2245"/>
                  </a:lnTo>
                  <a:lnTo>
                    <a:pt x="1531" y="2288"/>
                  </a:lnTo>
                  <a:lnTo>
                    <a:pt x="1444" y="2320"/>
                  </a:lnTo>
                  <a:lnTo>
                    <a:pt x="1444" y="2320"/>
                  </a:lnTo>
                  <a:lnTo>
                    <a:pt x="1426" y="2325"/>
                  </a:lnTo>
                  <a:lnTo>
                    <a:pt x="1406" y="2331"/>
                  </a:lnTo>
                  <a:lnTo>
                    <a:pt x="1386" y="2335"/>
                  </a:lnTo>
                  <a:lnTo>
                    <a:pt x="1365" y="2339"/>
                  </a:lnTo>
                  <a:lnTo>
                    <a:pt x="1343" y="2342"/>
                  </a:lnTo>
                  <a:lnTo>
                    <a:pt x="1320" y="2344"/>
                  </a:lnTo>
                  <a:lnTo>
                    <a:pt x="1297" y="2345"/>
                  </a:lnTo>
                  <a:lnTo>
                    <a:pt x="1273" y="2345"/>
                  </a:lnTo>
                  <a:lnTo>
                    <a:pt x="1273" y="2345"/>
                  </a:lnTo>
                  <a:lnTo>
                    <a:pt x="1237" y="2344"/>
                  </a:lnTo>
                  <a:lnTo>
                    <a:pt x="1202" y="2341"/>
                  </a:lnTo>
                  <a:lnTo>
                    <a:pt x="1170" y="2335"/>
                  </a:lnTo>
                  <a:lnTo>
                    <a:pt x="1155" y="2332"/>
                  </a:lnTo>
                  <a:lnTo>
                    <a:pt x="1139" y="2327"/>
                  </a:lnTo>
                  <a:lnTo>
                    <a:pt x="1126" y="2323"/>
                  </a:lnTo>
                  <a:lnTo>
                    <a:pt x="1111" y="2317"/>
                  </a:lnTo>
                  <a:lnTo>
                    <a:pt x="1099" y="2311"/>
                  </a:lnTo>
                  <a:lnTo>
                    <a:pt x="1085" y="2304"/>
                  </a:lnTo>
                  <a:lnTo>
                    <a:pt x="1073" y="2297"/>
                  </a:lnTo>
                  <a:lnTo>
                    <a:pt x="1062" y="2289"/>
                  </a:lnTo>
                  <a:lnTo>
                    <a:pt x="1050" y="2281"/>
                  </a:lnTo>
                  <a:lnTo>
                    <a:pt x="1040" y="2272"/>
                  </a:lnTo>
                  <a:lnTo>
                    <a:pt x="1040" y="2272"/>
                  </a:lnTo>
                  <a:lnTo>
                    <a:pt x="1020" y="2253"/>
                  </a:lnTo>
                  <a:lnTo>
                    <a:pt x="1011" y="2243"/>
                  </a:lnTo>
                  <a:lnTo>
                    <a:pt x="1003" y="2233"/>
                  </a:lnTo>
                  <a:lnTo>
                    <a:pt x="996" y="2223"/>
                  </a:lnTo>
                  <a:lnTo>
                    <a:pt x="989" y="2211"/>
                  </a:lnTo>
                  <a:lnTo>
                    <a:pt x="983" y="2200"/>
                  </a:lnTo>
                  <a:lnTo>
                    <a:pt x="977" y="2189"/>
                  </a:lnTo>
                  <a:lnTo>
                    <a:pt x="973" y="2178"/>
                  </a:lnTo>
                  <a:lnTo>
                    <a:pt x="968" y="2165"/>
                  </a:lnTo>
                  <a:lnTo>
                    <a:pt x="965" y="2153"/>
                  </a:lnTo>
                  <a:lnTo>
                    <a:pt x="962" y="2141"/>
                  </a:lnTo>
                  <a:lnTo>
                    <a:pt x="959" y="2127"/>
                  </a:lnTo>
                  <a:lnTo>
                    <a:pt x="958" y="2114"/>
                  </a:lnTo>
                  <a:lnTo>
                    <a:pt x="957" y="2087"/>
                  </a:lnTo>
                  <a:lnTo>
                    <a:pt x="957" y="2087"/>
                  </a:lnTo>
                  <a:lnTo>
                    <a:pt x="957" y="2064"/>
                  </a:lnTo>
                  <a:lnTo>
                    <a:pt x="958" y="2042"/>
                  </a:lnTo>
                  <a:lnTo>
                    <a:pt x="960" y="2019"/>
                  </a:lnTo>
                  <a:lnTo>
                    <a:pt x="963" y="1997"/>
                  </a:lnTo>
                  <a:lnTo>
                    <a:pt x="963" y="1997"/>
                  </a:lnTo>
                  <a:lnTo>
                    <a:pt x="966" y="1973"/>
                  </a:lnTo>
                  <a:lnTo>
                    <a:pt x="971" y="1948"/>
                  </a:lnTo>
                  <a:lnTo>
                    <a:pt x="983" y="1893"/>
                  </a:lnTo>
                  <a:lnTo>
                    <a:pt x="1086" y="1527"/>
                  </a:lnTo>
                  <a:lnTo>
                    <a:pt x="1086" y="1527"/>
                  </a:lnTo>
                  <a:lnTo>
                    <a:pt x="1099" y="1477"/>
                  </a:lnTo>
                  <a:lnTo>
                    <a:pt x="1109" y="1428"/>
                  </a:lnTo>
                  <a:lnTo>
                    <a:pt x="1109" y="1428"/>
                  </a:lnTo>
                  <a:lnTo>
                    <a:pt x="1113" y="1406"/>
                  </a:lnTo>
                  <a:lnTo>
                    <a:pt x="1117" y="1383"/>
                  </a:lnTo>
                  <a:lnTo>
                    <a:pt x="1118" y="1362"/>
                  </a:lnTo>
                  <a:lnTo>
                    <a:pt x="1119" y="1343"/>
                  </a:lnTo>
                  <a:lnTo>
                    <a:pt x="1119" y="1343"/>
                  </a:lnTo>
                  <a:lnTo>
                    <a:pt x="1118" y="1326"/>
                  </a:lnTo>
                  <a:lnTo>
                    <a:pt x="1117" y="1310"/>
                  </a:lnTo>
                  <a:lnTo>
                    <a:pt x="1114" y="1295"/>
                  </a:lnTo>
                  <a:lnTo>
                    <a:pt x="1111" y="1283"/>
                  </a:lnTo>
                  <a:lnTo>
                    <a:pt x="1108" y="1272"/>
                  </a:lnTo>
                  <a:lnTo>
                    <a:pt x="1102" y="1262"/>
                  </a:lnTo>
                  <a:lnTo>
                    <a:pt x="1096" y="1253"/>
                  </a:lnTo>
                  <a:lnTo>
                    <a:pt x="1090" y="1245"/>
                  </a:lnTo>
                  <a:lnTo>
                    <a:pt x="1090" y="1245"/>
                  </a:lnTo>
                  <a:lnTo>
                    <a:pt x="1082" y="1238"/>
                  </a:lnTo>
                  <a:lnTo>
                    <a:pt x="1072" y="1232"/>
                  </a:lnTo>
                  <a:lnTo>
                    <a:pt x="1061" y="1228"/>
                  </a:lnTo>
                  <a:lnTo>
                    <a:pt x="1048" y="1225"/>
                  </a:lnTo>
                  <a:lnTo>
                    <a:pt x="1032" y="1221"/>
                  </a:lnTo>
                  <a:lnTo>
                    <a:pt x="1017" y="1219"/>
                  </a:lnTo>
                  <a:lnTo>
                    <a:pt x="999" y="1218"/>
                  </a:lnTo>
                  <a:lnTo>
                    <a:pt x="980" y="1218"/>
                  </a:lnTo>
                  <a:lnTo>
                    <a:pt x="980" y="1218"/>
                  </a:lnTo>
                  <a:lnTo>
                    <a:pt x="959" y="1218"/>
                  </a:lnTo>
                  <a:lnTo>
                    <a:pt x="938" y="1220"/>
                  </a:lnTo>
                  <a:lnTo>
                    <a:pt x="918" y="1225"/>
                  </a:lnTo>
                  <a:lnTo>
                    <a:pt x="896" y="1230"/>
                  </a:lnTo>
                  <a:lnTo>
                    <a:pt x="896" y="1230"/>
                  </a:lnTo>
                  <a:lnTo>
                    <a:pt x="857" y="1243"/>
                  </a:lnTo>
                  <a:lnTo>
                    <a:pt x="824" y="1254"/>
                  </a:lnTo>
                  <a:lnTo>
                    <a:pt x="851" y="1140"/>
                  </a:lnTo>
                  <a:lnTo>
                    <a:pt x="851" y="1140"/>
                  </a:lnTo>
                  <a:lnTo>
                    <a:pt x="902" y="1121"/>
                  </a:lnTo>
                  <a:lnTo>
                    <a:pt x="951" y="1102"/>
                  </a:lnTo>
                  <a:lnTo>
                    <a:pt x="999" y="1085"/>
                  </a:lnTo>
                  <a:lnTo>
                    <a:pt x="1046" y="1069"/>
                  </a:lnTo>
                  <a:lnTo>
                    <a:pt x="1046" y="1069"/>
                  </a:lnTo>
                  <a:lnTo>
                    <a:pt x="1069" y="1062"/>
                  </a:lnTo>
                  <a:lnTo>
                    <a:pt x="1092" y="1057"/>
                  </a:lnTo>
                  <a:lnTo>
                    <a:pt x="1114" y="1051"/>
                  </a:lnTo>
                  <a:lnTo>
                    <a:pt x="1136" y="1047"/>
                  </a:lnTo>
                  <a:lnTo>
                    <a:pt x="1158" y="1044"/>
                  </a:lnTo>
                  <a:lnTo>
                    <a:pt x="1180" y="1042"/>
                  </a:lnTo>
                  <a:lnTo>
                    <a:pt x="1201" y="1040"/>
                  </a:lnTo>
                  <a:lnTo>
                    <a:pt x="1221" y="1040"/>
                  </a:lnTo>
                  <a:lnTo>
                    <a:pt x="1221" y="1040"/>
                  </a:lnTo>
                  <a:lnTo>
                    <a:pt x="1257" y="1041"/>
                  </a:lnTo>
                  <a:lnTo>
                    <a:pt x="1292" y="1044"/>
                  </a:lnTo>
                  <a:lnTo>
                    <a:pt x="1324" y="1050"/>
                  </a:lnTo>
                  <a:lnTo>
                    <a:pt x="1338" y="1053"/>
                  </a:lnTo>
                  <a:lnTo>
                    <a:pt x="1353" y="1058"/>
                  </a:lnTo>
                  <a:lnTo>
                    <a:pt x="1368" y="1062"/>
                  </a:lnTo>
                  <a:lnTo>
                    <a:pt x="1381" y="1068"/>
                  </a:lnTo>
                  <a:lnTo>
                    <a:pt x="1395" y="1074"/>
                  </a:lnTo>
                  <a:lnTo>
                    <a:pt x="1407" y="1080"/>
                  </a:lnTo>
                  <a:lnTo>
                    <a:pt x="1418" y="1087"/>
                  </a:lnTo>
                  <a:lnTo>
                    <a:pt x="1431" y="1095"/>
                  </a:lnTo>
                  <a:lnTo>
                    <a:pt x="1441" y="1103"/>
                  </a:lnTo>
                  <a:lnTo>
                    <a:pt x="1452" y="1112"/>
                  </a:lnTo>
                  <a:lnTo>
                    <a:pt x="1452" y="1112"/>
                  </a:lnTo>
                  <a:lnTo>
                    <a:pt x="1461" y="1121"/>
                  </a:lnTo>
                  <a:lnTo>
                    <a:pt x="1470" y="1131"/>
                  </a:lnTo>
                  <a:lnTo>
                    <a:pt x="1479" y="1140"/>
                  </a:lnTo>
                  <a:lnTo>
                    <a:pt x="1487" y="1150"/>
                  </a:lnTo>
                  <a:lnTo>
                    <a:pt x="1493" y="1162"/>
                  </a:lnTo>
                  <a:lnTo>
                    <a:pt x="1500" y="1172"/>
                  </a:lnTo>
                  <a:lnTo>
                    <a:pt x="1507" y="1183"/>
                  </a:lnTo>
                  <a:lnTo>
                    <a:pt x="1511" y="1195"/>
                  </a:lnTo>
                  <a:lnTo>
                    <a:pt x="1517" y="1207"/>
                  </a:lnTo>
                  <a:lnTo>
                    <a:pt x="1520" y="1219"/>
                  </a:lnTo>
                  <a:lnTo>
                    <a:pt x="1524" y="1231"/>
                  </a:lnTo>
                  <a:lnTo>
                    <a:pt x="1527" y="1245"/>
                  </a:lnTo>
                  <a:lnTo>
                    <a:pt x="1531" y="1271"/>
                  </a:lnTo>
                  <a:lnTo>
                    <a:pt x="1532" y="1299"/>
                  </a:lnTo>
                  <a:lnTo>
                    <a:pt x="1532" y="1299"/>
                  </a:lnTo>
                  <a:lnTo>
                    <a:pt x="1531" y="1333"/>
                  </a:lnTo>
                  <a:lnTo>
                    <a:pt x="1526" y="1383"/>
                  </a:lnTo>
                  <a:lnTo>
                    <a:pt x="1526" y="1383"/>
                  </a:lnTo>
                  <a:lnTo>
                    <a:pt x="1523" y="1412"/>
                  </a:lnTo>
                  <a:lnTo>
                    <a:pt x="1518" y="1441"/>
                  </a:lnTo>
                  <a:lnTo>
                    <a:pt x="1513" y="1468"/>
                  </a:lnTo>
                  <a:lnTo>
                    <a:pt x="1506" y="1493"/>
                  </a:lnTo>
                  <a:lnTo>
                    <a:pt x="1404" y="1858"/>
                  </a:lnTo>
                  <a:lnTo>
                    <a:pt x="1404" y="1858"/>
                  </a:lnTo>
                  <a:lnTo>
                    <a:pt x="1397" y="1881"/>
                  </a:lnTo>
                  <a:lnTo>
                    <a:pt x="1391" y="1904"/>
                  </a:lnTo>
                  <a:lnTo>
                    <a:pt x="1380" y="1958"/>
                  </a:lnTo>
                  <a:lnTo>
                    <a:pt x="1380" y="1958"/>
                  </a:lnTo>
                  <a:lnTo>
                    <a:pt x="1377" y="1984"/>
                  </a:lnTo>
                  <a:lnTo>
                    <a:pt x="1373" y="2008"/>
                  </a:lnTo>
                  <a:lnTo>
                    <a:pt x="1371" y="2027"/>
                  </a:lnTo>
                  <a:lnTo>
                    <a:pt x="1371" y="2043"/>
                  </a:lnTo>
                  <a:lnTo>
                    <a:pt x="1371" y="2043"/>
                  </a:lnTo>
                  <a:lnTo>
                    <a:pt x="1371" y="2061"/>
                  </a:lnTo>
                  <a:lnTo>
                    <a:pt x="1372" y="2076"/>
                  </a:lnTo>
                  <a:lnTo>
                    <a:pt x="1375" y="2091"/>
                  </a:lnTo>
                  <a:lnTo>
                    <a:pt x="1379" y="2103"/>
                  </a:lnTo>
                  <a:lnTo>
                    <a:pt x="1383" y="2116"/>
                  </a:lnTo>
                  <a:lnTo>
                    <a:pt x="1389" y="2126"/>
                  </a:lnTo>
                  <a:lnTo>
                    <a:pt x="1396" y="2135"/>
                  </a:lnTo>
                  <a:lnTo>
                    <a:pt x="1404" y="2142"/>
                  </a:lnTo>
                  <a:lnTo>
                    <a:pt x="1404" y="2142"/>
                  </a:lnTo>
                  <a:lnTo>
                    <a:pt x="1411" y="2148"/>
                  </a:lnTo>
                  <a:lnTo>
                    <a:pt x="1423" y="2153"/>
                  </a:lnTo>
                  <a:lnTo>
                    <a:pt x="1434" y="2157"/>
                  </a:lnTo>
                  <a:lnTo>
                    <a:pt x="1447" y="2162"/>
                  </a:lnTo>
                  <a:lnTo>
                    <a:pt x="1462" y="2164"/>
                  </a:lnTo>
                  <a:lnTo>
                    <a:pt x="1479" y="2166"/>
                  </a:lnTo>
                  <a:lnTo>
                    <a:pt x="1497" y="2168"/>
                  </a:lnTo>
                  <a:lnTo>
                    <a:pt x="1516" y="2168"/>
                  </a:lnTo>
                  <a:lnTo>
                    <a:pt x="1516" y="2168"/>
                  </a:lnTo>
                  <a:lnTo>
                    <a:pt x="1535" y="2168"/>
                  </a:lnTo>
                  <a:lnTo>
                    <a:pt x="1555" y="2164"/>
                  </a:lnTo>
                  <a:lnTo>
                    <a:pt x="1578" y="2161"/>
                  </a:lnTo>
                  <a:lnTo>
                    <a:pt x="1600" y="2155"/>
                  </a:lnTo>
                  <a:lnTo>
                    <a:pt x="1600" y="2155"/>
                  </a:lnTo>
                  <a:lnTo>
                    <a:pt x="1642" y="2143"/>
                  </a:lnTo>
                  <a:lnTo>
                    <a:pt x="1658" y="2137"/>
                  </a:lnTo>
                  <a:lnTo>
                    <a:pt x="1670" y="2132"/>
                  </a:lnTo>
                  <a:lnTo>
                    <a:pt x="1670" y="2132"/>
                  </a:lnTo>
                  <a:close/>
                  <a:moveTo>
                    <a:pt x="1696" y="603"/>
                  </a:moveTo>
                  <a:lnTo>
                    <a:pt x="1696" y="603"/>
                  </a:lnTo>
                  <a:lnTo>
                    <a:pt x="1695" y="627"/>
                  </a:lnTo>
                  <a:lnTo>
                    <a:pt x="1691" y="649"/>
                  </a:lnTo>
                  <a:lnTo>
                    <a:pt x="1686" y="671"/>
                  </a:lnTo>
                  <a:lnTo>
                    <a:pt x="1678" y="692"/>
                  </a:lnTo>
                  <a:lnTo>
                    <a:pt x="1668" y="711"/>
                  </a:lnTo>
                  <a:lnTo>
                    <a:pt x="1655" y="731"/>
                  </a:lnTo>
                  <a:lnTo>
                    <a:pt x="1641" y="749"/>
                  </a:lnTo>
                  <a:lnTo>
                    <a:pt x="1624" y="765"/>
                  </a:lnTo>
                  <a:lnTo>
                    <a:pt x="1624" y="765"/>
                  </a:lnTo>
                  <a:lnTo>
                    <a:pt x="1605" y="781"/>
                  </a:lnTo>
                  <a:lnTo>
                    <a:pt x="1586" y="795"/>
                  </a:lnTo>
                  <a:lnTo>
                    <a:pt x="1565" y="807"/>
                  </a:lnTo>
                  <a:lnTo>
                    <a:pt x="1544" y="816"/>
                  </a:lnTo>
                  <a:lnTo>
                    <a:pt x="1523" y="823"/>
                  </a:lnTo>
                  <a:lnTo>
                    <a:pt x="1499" y="828"/>
                  </a:lnTo>
                  <a:lnTo>
                    <a:pt x="1475" y="832"/>
                  </a:lnTo>
                  <a:lnTo>
                    <a:pt x="1451" y="833"/>
                  </a:lnTo>
                  <a:lnTo>
                    <a:pt x="1451" y="833"/>
                  </a:lnTo>
                  <a:lnTo>
                    <a:pt x="1426" y="832"/>
                  </a:lnTo>
                  <a:lnTo>
                    <a:pt x="1401" y="828"/>
                  </a:lnTo>
                  <a:lnTo>
                    <a:pt x="1379" y="823"/>
                  </a:lnTo>
                  <a:lnTo>
                    <a:pt x="1356" y="816"/>
                  </a:lnTo>
                  <a:lnTo>
                    <a:pt x="1335" y="807"/>
                  </a:lnTo>
                  <a:lnTo>
                    <a:pt x="1315" y="795"/>
                  </a:lnTo>
                  <a:lnTo>
                    <a:pt x="1296" y="781"/>
                  </a:lnTo>
                  <a:lnTo>
                    <a:pt x="1276" y="765"/>
                  </a:lnTo>
                  <a:lnTo>
                    <a:pt x="1276" y="765"/>
                  </a:lnTo>
                  <a:lnTo>
                    <a:pt x="1260" y="749"/>
                  </a:lnTo>
                  <a:lnTo>
                    <a:pt x="1245" y="731"/>
                  </a:lnTo>
                  <a:lnTo>
                    <a:pt x="1233" y="711"/>
                  </a:lnTo>
                  <a:lnTo>
                    <a:pt x="1222" y="692"/>
                  </a:lnTo>
                  <a:lnTo>
                    <a:pt x="1215" y="671"/>
                  </a:lnTo>
                  <a:lnTo>
                    <a:pt x="1209" y="649"/>
                  </a:lnTo>
                  <a:lnTo>
                    <a:pt x="1206" y="627"/>
                  </a:lnTo>
                  <a:lnTo>
                    <a:pt x="1204" y="603"/>
                  </a:lnTo>
                  <a:lnTo>
                    <a:pt x="1204" y="603"/>
                  </a:lnTo>
                  <a:lnTo>
                    <a:pt x="1206" y="580"/>
                  </a:lnTo>
                  <a:lnTo>
                    <a:pt x="1209" y="557"/>
                  </a:lnTo>
                  <a:lnTo>
                    <a:pt x="1215" y="536"/>
                  </a:lnTo>
                  <a:lnTo>
                    <a:pt x="1222" y="516"/>
                  </a:lnTo>
                  <a:lnTo>
                    <a:pt x="1233" y="495"/>
                  </a:lnTo>
                  <a:lnTo>
                    <a:pt x="1245" y="476"/>
                  </a:lnTo>
                  <a:lnTo>
                    <a:pt x="1260" y="458"/>
                  </a:lnTo>
                  <a:lnTo>
                    <a:pt x="1276" y="441"/>
                  </a:lnTo>
                  <a:lnTo>
                    <a:pt x="1276" y="441"/>
                  </a:lnTo>
                  <a:lnTo>
                    <a:pt x="1296" y="424"/>
                  </a:lnTo>
                  <a:lnTo>
                    <a:pt x="1315" y="411"/>
                  </a:lnTo>
                  <a:lnTo>
                    <a:pt x="1335" y="400"/>
                  </a:lnTo>
                  <a:lnTo>
                    <a:pt x="1356" y="390"/>
                  </a:lnTo>
                  <a:lnTo>
                    <a:pt x="1379" y="383"/>
                  </a:lnTo>
                  <a:lnTo>
                    <a:pt x="1401" y="377"/>
                  </a:lnTo>
                  <a:lnTo>
                    <a:pt x="1426" y="374"/>
                  </a:lnTo>
                  <a:lnTo>
                    <a:pt x="1451" y="373"/>
                  </a:lnTo>
                  <a:lnTo>
                    <a:pt x="1451" y="373"/>
                  </a:lnTo>
                  <a:lnTo>
                    <a:pt x="1475" y="374"/>
                  </a:lnTo>
                  <a:lnTo>
                    <a:pt x="1499" y="377"/>
                  </a:lnTo>
                  <a:lnTo>
                    <a:pt x="1523" y="383"/>
                  </a:lnTo>
                  <a:lnTo>
                    <a:pt x="1544" y="390"/>
                  </a:lnTo>
                  <a:lnTo>
                    <a:pt x="1565" y="400"/>
                  </a:lnTo>
                  <a:lnTo>
                    <a:pt x="1586" y="411"/>
                  </a:lnTo>
                  <a:lnTo>
                    <a:pt x="1605" y="424"/>
                  </a:lnTo>
                  <a:lnTo>
                    <a:pt x="1624" y="441"/>
                  </a:lnTo>
                  <a:lnTo>
                    <a:pt x="1624" y="441"/>
                  </a:lnTo>
                  <a:lnTo>
                    <a:pt x="1641" y="458"/>
                  </a:lnTo>
                  <a:lnTo>
                    <a:pt x="1655" y="476"/>
                  </a:lnTo>
                  <a:lnTo>
                    <a:pt x="1668" y="495"/>
                  </a:lnTo>
                  <a:lnTo>
                    <a:pt x="1678" y="516"/>
                  </a:lnTo>
                  <a:lnTo>
                    <a:pt x="1686" y="536"/>
                  </a:lnTo>
                  <a:lnTo>
                    <a:pt x="1691" y="557"/>
                  </a:lnTo>
                  <a:lnTo>
                    <a:pt x="1695" y="580"/>
                  </a:lnTo>
                  <a:lnTo>
                    <a:pt x="1696" y="603"/>
                  </a:lnTo>
                  <a:lnTo>
                    <a:pt x="1696" y="603"/>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8784903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descr="&#10;">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r>
              <a:rPr lang="pt-BR" dirty="0">
                <a:solidFill>
                  <a:schemeClr val="bg1">
                    <a:lumMod val="75000"/>
                  </a:schemeClr>
                </a:solidFill>
              </a:rPr>
              <a:t>2018: n=1010</a:t>
            </a:r>
            <a:r>
              <a:rPr lang="pl-PL" dirty="0">
                <a:solidFill>
                  <a:schemeClr val="bg1">
                    <a:lumMod val="75000"/>
                  </a:schemeClr>
                </a:solidFill>
              </a:rPr>
              <a:t>, </a:t>
            </a:r>
            <a:r>
              <a:rPr lang="pt-BR" dirty="0">
                <a:solidFill>
                  <a:schemeClr val="bg1">
                    <a:lumMod val="75000"/>
                  </a:schemeClr>
                </a:solidFill>
              </a:rPr>
              <a:t>2014: n=1000</a:t>
            </a:r>
            <a:r>
              <a:rPr lang="pl-PL" dirty="0">
                <a:solidFill>
                  <a:schemeClr val="bg1">
                    <a:lumMod val="75000"/>
                  </a:schemeClr>
                </a:solidFill>
              </a:rPr>
              <a:t>, </a:t>
            </a:r>
            <a:r>
              <a:rPr lang="pt-BR" dirty="0">
                <a:solidFill>
                  <a:schemeClr val="bg1">
                    <a:lumMod val="75000"/>
                  </a:schemeClr>
                </a:solidFill>
              </a:rPr>
              <a:t>2013: n=1000</a:t>
            </a:r>
          </a:p>
          <a:p>
            <a:r>
              <a:rPr lang="pl-PL" dirty="0">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6" name="Wykres 5" descr="Jaki główny rodzaj ogrzewania stosuje się w gospodarstwie domowym?&#10;&#10;Wykres kolumnowy prezentujący rodzaj ogrzewania jaki stosuje się w gospodarstwie domowym z podziałem na lata:&#10;2020 rok (podłączenie do sieci ciepłowniczej - 31%, gaz - 28%, węgiel - 14%, drewno - 7%, pellet/brykiet - 5%, ekogroszek - 4%, odnawialne źródła energii (pompy ciepła itp.) - 4%, inny rodzaj - 3%),&#10;2018 rok (podłączenie do sieci ciepłowniczej - 35%, gaz - 16%, węgiel - 35%, drewno - 11%, inny rodzaj - 1%),&#10;2014 rok (podłączenie do sieci ciepłowniczej - 35%, gaz - 10%, węgiel - 41%, drewno – 11%, odnawialne źródła energii (pompy ciepła itp.) - 1%),&#10;2013 rok (podłączenie do sieci ciepłowniczej - 39%, gaz - 16%, węgiel - 32%, drewno – 9%, odnawialne źródła energii (pompy ciepła itp.) – 0,4%, inny rodzaj – 2%).">
            <a:extLst>
              <a:ext uri="{FF2B5EF4-FFF2-40B4-BE49-F238E27FC236}">
                <a16:creationId xmlns:a16="http://schemas.microsoft.com/office/drawing/2014/main" id="{C09D63E5-8307-4824-B95B-591196D8A0A3}"/>
              </a:ext>
            </a:extLst>
          </p:cNvPr>
          <p:cNvGraphicFramePr/>
          <p:nvPr>
            <p:extLst>
              <p:ext uri="{D42A27DB-BD31-4B8C-83A1-F6EECF244321}">
                <p14:modId xmlns:p14="http://schemas.microsoft.com/office/powerpoint/2010/main" val="928283778"/>
              </p:ext>
            </p:extLst>
          </p:nvPr>
        </p:nvGraphicFramePr>
        <p:xfrm>
          <a:off x="0" y="1404650"/>
          <a:ext cx="8881607" cy="2602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Tabela 9">
            <a:extLst>
              <a:ext uri="{FF2B5EF4-FFF2-40B4-BE49-F238E27FC236}">
                <a16:creationId xmlns:a16="http://schemas.microsoft.com/office/drawing/2014/main" id="{85319520-84E0-4D9B-9B41-4B22E941D61D}"/>
              </a:ext>
            </a:extLst>
          </p:cNvPr>
          <p:cNvGraphicFramePr>
            <a:graphicFrameLocks noGrp="1"/>
          </p:cNvGraphicFramePr>
          <p:nvPr>
            <p:extLst>
              <p:ext uri="{D42A27DB-BD31-4B8C-83A1-F6EECF244321}">
                <p14:modId xmlns:p14="http://schemas.microsoft.com/office/powerpoint/2010/main" val="22816532"/>
              </p:ext>
            </p:extLst>
          </p:nvPr>
        </p:nvGraphicFramePr>
        <p:xfrm>
          <a:off x="333052" y="4586056"/>
          <a:ext cx="8620749" cy="421005"/>
        </p:xfrm>
        <a:graphic>
          <a:graphicData uri="http://schemas.openxmlformats.org/drawingml/2006/table">
            <a:tbl>
              <a:tblPr firstRow="1" bandRow="1">
                <a:tableStyleId>{5C22544A-7EE6-4342-B048-85BDC9FD1C3A}</a:tableStyleId>
              </a:tblPr>
              <a:tblGrid>
                <a:gridCol w="1394997">
                  <a:extLst>
                    <a:ext uri="{9D8B030D-6E8A-4147-A177-3AD203B41FA5}">
                      <a16:colId xmlns:a16="http://schemas.microsoft.com/office/drawing/2014/main" val="1756709994"/>
                    </a:ext>
                  </a:extLst>
                </a:gridCol>
                <a:gridCol w="1106423">
                  <a:extLst>
                    <a:ext uri="{9D8B030D-6E8A-4147-A177-3AD203B41FA5}">
                      <a16:colId xmlns:a16="http://schemas.microsoft.com/office/drawing/2014/main" val="3665597784"/>
                    </a:ext>
                  </a:extLst>
                </a:gridCol>
                <a:gridCol w="1721103">
                  <a:extLst>
                    <a:ext uri="{9D8B030D-6E8A-4147-A177-3AD203B41FA5}">
                      <a16:colId xmlns:a16="http://schemas.microsoft.com/office/drawing/2014/main" val="2705835359"/>
                    </a:ext>
                  </a:extLst>
                </a:gridCol>
                <a:gridCol w="1516832">
                  <a:extLst>
                    <a:ext uri="{9D8B030D-6E8A-4147-A177-3AD203B41FA5}">
                      <a16:colId xmlns:a16="http://schemas.microsoft.com/office/drawing/2014/main" val="3608203748"/>
                    </a:ext>
                  </a:extLst>
                </a:gridCol>
                <a:gridCol w="1440697">
                  <a:extLst>
                    <a:ext uri="{9D8B030D-6E8A-4147-A177-3AD203B41FA5}">
                      <a16:colId xmlns:a16="http://schemas.microsoft.com/office/drawing/2014/main" val="1973015682"/>
                    </a:ext>
                  </a:extLst>
                </a:gridCol>
                <a:gridCol w="1440697">
                  <a:extLst>
                    <a:ext uri="{9D8B030D-6E8A-4147-A177-3AD203B41FA5}">
                      <a16:colId xmlns:a16="http://schemas.microsoft.com/office/drawing/2014/main" val="2152597905"/>
                    </a:ext>
                  </a:extLst>
                </a:gridCol>
              </a:tblGrid>
              <a:tr h="370840">
                <a:tc>
                  <a:txBody>
                    <a:bodyPr/>
                    <a:lstStyle/>
                    <a:p>
                      <a:pPr algn="ctr" fontAlgn="ctr"/>
                      <a:r>
                        <a:rPr lang="pl-PL" sz="900" b="0" i="0" u="none" strike="noStrike" dirty="0">
                          <a:solidFill>
                            <a:schemeClr val="tx1"/>
                          </a:solidFill>
                          <a:effectLst/>
                          <a:latin typeface="+mn-lt"/>
                        </a:rPr>
                        <a:t>podłączenie do sieci ciepłowniczej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mn-lt"/>
                        </a:rPr>
                        <a:t>               gaz</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mn-lt"/>
                        </a:rPr>
                        <a:t>            węgiel</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mn-lt"/>
                        </a:rPr>
                        <a:t>odnawialne źródła energii </a:t>
                      </a:r>
                    </a:p>
                    <a:p>
                      <a:pPr algn="ctr" fontAlgn="ctr"/>
                      <a:r>
                        <a:rPr lang="pl-PL" sz="900" b="0" i="0" u="none" strike="noStrike" dirty="0">
                          <a:solidFill>
                            <a:schemeClr val="tx1"/>
                          </a:solidFill>
                          <a:effectLst/>
                          <a:latin typeface="+mn-lt"/>
                        </a:rPr>
                        <a:t>(pompy ciepła itp.)</a:t>
                      </a:r>
                      <a:br>
                        <a:rPr lang="pl-PL" sz="900" b="0" i="0" u="none" strike="noStrike" dirty="0">
                          <a:solidFill>
                            <a:schemeClr val="tx1">
                              <a:lumMod val="75000"/>
                            </a:schemeClr>
                          </a:solidFill>
                          <a:effectLst/>
                          <a:latin typeface="+mn-lt"/>
                        </a:rPr>
                      </a:br>
                      <a:endParaRPr lang="pl-PL" sz="900" b="0" i="0" u="none" strike="noStrike" dirty="0">
                        <a:solidFill>
                          <a:schemeClr val="tx1">
                            <a:lumMod val="75000"/>
                          </a:schemeClr>
                        </a:solidFill>
                        <a:effectLst/>
                        <a:latin typeface="+mn-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lumMod val="75000"/>
                            </a:schemeClr>
                          </a:solidFill>
                          <a:effectLst/>
                          <a:latin typeface="+mn-lt"/>
                        </a:rPr>
                        <a:t>   </a:t>
                      </a:r>
                      <a:r>
                        <a:rPr lang="pl-PL" sz="900" b="0" i="0" u="none" strike="noStrike" dirty="0" err="1">
                          <a:solidFill>
                            <a:schemeClr val="tx1">
                              <a:lumMod val="75000"/>
                            </a:schemeClr>
                          </a:solidFill>
                          <a:effectLst/>
                          <a:latin typeface="+mn-lt"/>
                        </a:rPr>
                        <a:t>pellet</a:t>
                      </a:r>
                      <a:r>
                        <a:rPr lang="pl-PL" sz="900" b="0" i="0" u="none" strike="noStrike" dirty="0">
                          <a:solidFill>
                            <a:schemeClr val="tx1">
                              <a:lumMod val="75000"/>
                            </a:schemeClr>
                          </a:solidFill>
                          <a:effectLst/>
                          <a:latin typeface="+mn-lt"/>
                        </a:rPr>
                        <a:t>/brykiet</a:t>
                      </a:r>
                      <a:endParaRPr lang="pl-PL" sz="900" b="0" i="0" u="none" strike="noStrike" dirty="0">
                        <a:solidFill>
                          <a:schemeClr val="tx1"/>
                        </a:solidFill>
                        <a:effectLst/>
                        <a:latin typeface="+mn-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dirty="0">
                          <a:solidFill>
                            <a:schemeClr val="tx1"/>
                          </a:solidFill>
                          <a:effectLst/>
                          <a:latin typeface="+mn-lt"/>
                        </a:rPr>
                        <a:t>inny rodzaj</a:t>
                      </a:r>
                    </a:p>
                    <a:p>
                      <a:pPr algn="ctr" fontAlgn="ctr"/>
                      <a:endParaRPr lang="pl-PL" sz="900" b="1" i="0" u="none" strike="noStrike" dirty="0">
                        <a:solidFill>
                          <a:schemeClr val="tx2"/>
                        </a:solidFill>
                        <a:effectLst/>
                        <a:latin typeface="+mn-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98826231"/>
                  </a:ext>
                </a:extLst>
              </a:tr>
            </a:tbl>
          </a:graphicData>
        </a:graphic>
      </p:graphicFrame>
      <p:pic>
        <p:nvPicPr>
          <p:cNvPr id="3074" name="Picture 2" descr="Pellets Icons - Download Free Vector Icons | Noun Project">
            <a:extLst>
              <a:ext uri="{FF2B5EF4-FFF2-40B4-BE49-F238E27FC236}">
                <a16:creationId xmlns:a16="http://schemas.microsoft.com/office/drawing/2014/main" id="{87F75C26-6EDE-43A5-978B-06C40A2D38D1}"/>
              </a:ext>
            </a:extLst>
          </p:cNvPr>
          <p:cNvPicPr>
            <a:picLocks noChangeAspect="1" noChangeArrowheads="1"/>
          </p:cNvPicPr>
          <p:nvPr/>
        </p:nvPicPr>
        <p:blipFill>
          <a:blip r:embed="rId6" cstate="print">
            <a:lum bright="70000" contrast="-70000"/>
            <a:extLst>
              <a:ext uri="{28A0092B-C50C-407E-A947-70E740481C1C}">
                <a14:useLocalDpi xmlns:a14="http://schemas.microsoft.com/office/drawing/2010/main" val="0"/>
              </a:ext>
            </a:extLst>
          </a:blip>
          <a:srcRect/>
          <a:stretch>
            <a:fillRect/>
          </a:stretch>
        </p:blipFill>
        <p:spPr bwMode="auto">
          <a:xfrm>
            <a:off x="6581122" y="4053164"/>
            <a:ext cx="560591" cy="560591"/>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Grupa 15">
            <a:extLst>
              <a:ext uri="{FF2B5EF4-FFF2-40B4-BE49-F238E27FC236}">
                <a16:creationId xmlns:a16="http://schemas.microsoft.com/office/drawing/2014/main" id="{C30096DD-27B8-4BC1-81BE-D2976B03FE43}"/>
              </a:ext>
            </a:extLst>
          </p:cNvPr>
          <p:cNvGrpSpPr/>
          <p:nvPr/>
        </p:nvGrpSpPr>
        <p:grpSpPr>
          <a:xfrm>
            <a:off x="2243808" y="4094767"/>
            <a:ext cx="456520" cy="377245"/>
            <a:chOff x="6948488" y="2117725"/>
            <a:chExt cx="1060450" cy="876301"/>
          </a:xfrm>
          <a:solidFill>
            <a:srgbClr val="CDCDCD"/>
          </a:solidFill>
        </p:grpSpPr>
        <p:grpSp>
          <p:nvGrpSpPr>
            <p:cNvPr id="17" name="Grupa 16">
              <a:extLst>
                <a:ext uri="{FF2B5EF4-FFF2-40B4-BE49-F238E27FC236}">
                  <a16:creationId xmlns:a16="http://schemas.microsoft.com/office/drawing/2014/main" id="{C5266C92-4E5E-410C-8D7A-855862BA9BA1}"/>
                </a:ext>
              </a:extLst>
            </p:cNvPr>
            <p:cNvGrpSpPr/>
            <p:nvPr/>
          </p:nvGrpSpPr>
          <p:grpSpPr>
            <a:xfrm>
              <a:off x="7097713" y="2374900"/>
              <a:ext cx="758825" cy="619126"/>
              <a:chOff x="7097713" y="2374900"/>
              <a:chExt cx="758825" cy="619126"/>
            </a:xfrm>
            <a:grpFill/>
          </p:grpSpPr>
          <p:sp>
            <p:nvSpPr>
              <p:cNvPr id="30" name="Freeform 12">
                <a:extLst>
                  <a:ext uri="{FF2B5EF4-FFF2-40B4-BE49-F238E27FC236}">
                    <a16:creationId xmlns:a16="http://schemas.microsoft.com/office/drawing/2014/main" id="{9049CBD5-8BC1-4D39-B184-1EED7290AE7D}"/>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3">
                <a:extLst>
                  <a:ext uri="{FF2B5EF4-FFF2-40B4-BE49-F238E27FC236}">
                    <a16:creationId xmlns:a16="http://schemas.microsoft.com/office/drawing/2014/main" id="{B0CCF28B-1F85-4CB9-9E74-24857EB9CBB9}"/>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4">
                <a:extLst>
                  <a:ext uri="{FF2B5EF4-FFF2-40B4-BE49-F238E27FC236}">
                    <a16:creationId xmlns:a16="http://schemas.microsoft.com/office/drawing/2014/main" id="{F9877DE7-75B1-4A79-9B71-BC94BC964A7C}"/>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 name="Grupa 17">
              <a:extLst>
                <a:ext uri="{FF2B5EF4-FFF2-40B4-BE49-F238E27FC236}">
                  <a16:creationId xmlns:a16="http://schemas.microsoft.com/office/drawing/2014/main" id="{F1FC769A-2F3F-4168-AE05-DE94381D1E7E}"/>
                </a:ext>
              </a:extLst>
            </p:cNvPr>
            <p:cNvGrpSpPr/>
            <p:nvPr/>
          </p:nvGrpSpPr>
          <p:grpSpPr>
            <a:xfrm>
              <a:off x="6948488" y="2117725"/>
              <a:ext cx="1060450" cy="414338"/>
              <a:chOff x="6948488" y="2117725"/>
              <a:chExt cx="1060450" cy="414338"/>
            </a:xfrm>
            <a:grpFill/>
          </p:grpSpPr>
          <p:sp>
            <p:nvSpPr>
              <p:cNvPr id="19" name="Freeform 15">
                <a:extLst>
                  <a:ext uri="{FF2B5EF4-FFF2-40B4-BE49-F238E27FC236}">
                    <a16:creationId xmlns:a16="http://schemas.microsoft.com/office/drawing/2014/main" id="{6927502D-8689-4562-A33F-9003F64557C3}"/>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16">
                <a:extLst>
                  <a:ext uri="{FF2B5EF4-FFF2-40B4-BE49-F238E27FC236}">
                    <a16:creationId xmlns:a16="http://schemas.microsoft.com/office/drawing/2014/main" id="{DFBCB91E-1D0A-4519-A277-FBAFF17A9941}"/>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17">
                <a:extLst>
                  <a:ext uri="{FF2B5EF4-FFF2-40B4-BE49-F238E27FC236}">
                    <a16:creationId xmlns:a16="http://schemas.microsoft.com/office/drawing/2014/main" id="{B8A566A4-F282-4527-8439-7A7562900807}"/>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18">
                <a:extLst>
                  <a:ext uri="{FF2B5EF4-FFF2-40B4-BE49-F238E27FC236}">
                    <a16:creationId xmlns:a16="http://schemas.microsoft.com/office/drawing/2014/main" id="{EA1AB0FF-EBC5-4BE3-B58E-8103ED9342E5}"/>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19">
                <a:extLst>
                  <a:ext uri="{FF2B5EF4-FFF2-40B4-BE49-F238E27FC236}">
                    <a16:creationId xmlns:a16="http://schemas.microsoft.com/office/drawing/2014/main" id="{B4DDA7AF-762D-42C0-862D-37F586414B85}"/>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20">
                <a:extLst>
                  <a:ext uri="{FF2B5EF4-FFF2-40B4-BE49-F238E27FC236}">
                    <a16:creationId xmlns:a16="http://schemas.microsoft.com/office/drawing/2014/main" id="{9D39218E-E0D9-4B2F-9CC2-FE0483A49BDF}"/>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21">
                <a:extLst>
                  <a:ext uri="{FF2B5EF4-FFF2-40B4-BE49-F238E27FC236}">
                    <a16:creationId xmlns:a16="http://schemas.microsoft.com/office/drawing/2014/main" id="{D03C7A6F-C0F0-460A-930B-3838C81A8DB1}"/>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2">
                <a:extLst>
                  <a:ext uri="{FF2B5EF4-FFF2-40B4-BE49-F238E27FC236}">
                    <a16:creationId xmlns:a16="http://schemas.microsoft.com/office/drawing/2014/main" id="{EF852861-FD2D-41D6-A98E-034B40B1E44A}"/>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3">
                <a:extLst>
                  <a:ext uri="{FF2B5EF4-FFF2-40B4-BE49-F238E27FC236}">
                    <a16:creationId xmlns:a16="http://schemas.microsoft.com/office/drawing/2014/main" id="{E1112CB7-8221-4A90-AD02-EB64306D63EB}"/>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24">
                <a:extLst>
                  <a:ext uri="{FF2B5EF4-FFF2-40B4-BE49-F238E27FC236}">
                    <a16:creationId xmlns:a16="http://schemas.microsoft.com/office/drawing/2014/main" id="{CD219A18-A053-4BDC-AED8-29763BCCB0BA}"/>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25">
                <a:extLst>
                  <a:ext uri="{FF2B5EF4-FFF2-40B4-BE49-F238E27FC236}">
                    <a16:creationId xmlns:a16="http://schemas.microsoft.com/office/drawing/2014/main" id="{DECAA70A-BF8D-4671-BACD-2130C609A6F3}"/>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3078" name="Picture 6" descr="Coal Mine Svg Png Icon Free Download (#498519) - OnlineWebFonts.COM">
            <a:extLst>
              <a:ext uri="{FF2B5EF4-FFF2-40B4-BE49-F238E27FC236}">
                <a16:creationId xmlns:a16="http://schemas.microsoft.com/office/drawing/2014/main" id="{D0EE4CFD-7FE4-45C4-8716-3FA2A1E11F3B}"/>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3587790" y="4065238"/>
            <a:ext cx="498286" cy="448457"/>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Radiator Svg Png Icon Free Download (#539221) - OnlineWebFonts.COM">
            <a:extLst>
              <a:ext uri="{FF2B5EF4-FFF2-40B4-BE49-F238E27FC236}">
                <a16:creationId xmlns:a16="http://schemas.microsoft.com/office/drawing/2014/main" id="{EE60A37E-BBD1-442E-889B-7732F58DD1BF}"/>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814902" y="4106831"/>
            <a:ext cx="460015" cy="398090"/>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upa 37">
            <a:extLst>
              <a:ext uri="{FF2B5EF4-FFF2-40B4-BE49-F238E27FC236}">
                <a16:creationId xmlns:a16="http://schemas.microsoft.com/office/drawing/2014/main" id="{38F2A1F6-C45B-45D9-82F9-95456428570B}"/>
              </a:ext>
            </a:extLst>
          </p:cNvPr>
          <p:cNvGrpSpPr/>
          <p:nvPr/>
        </p:nvGrpSpPr>
        <p:grpSpPr>
          <a:xfrm>
            <a:off x="5073354" y="4083941"/>
            <a:ext cx="535815" cy="400524"/>
            <a:chOff x="539750" y="1633538"/>
            <a:chExt cx="1112838" cy="831850"/>
          </a:xfrm>
          <a:solidFill>
            <a:srgbClr val="CDCDCD"/>
          </a:solidFill>
        </p:grpSpPr>
        <p:grpSp>
          <p:nvGrpSpPr>
            <p:cNvPr id="39" name="Grupa 38">
              <a:extLst>
                <a:ext uri="{FF2B5EF4-FFF2-40B4-BE49-F238E27FC236}">
                  <a16:creationId xmlns:a16="http://schemas.microsoft.com/office/drawing/2014/main" id="{7B4860C8-7212-47DD-9A80-4C61F4A586B5}"/>
                </a:ext>
              </a:extLst>
            </p:cNvPr>
            <p:cNvGrpSpPr/>
            <p:nvPr/>
          </p:nvGrpSpPr>
          <p:grpSpPr>
            <a:xfrm>
              <a:off x="711200" y="1633538"/>
              <a:ext cx="744538" cy="403225"/>
              <a:chOff x="711200" y="1633538"/>
              <a:chExt cx="744538" cy="403225"/>
            </a:xfrm>
            <a:grpFill/>
          </p:grpSpPr>
          <p:sp>
            <p:nvSpPr>
              <p:cNvPr id="50" name="Freeform 9">
                <a:extLst>
                  <a:ext uri="{FF2B5EF4-FFF2-40B4-BE49-F238E27FC236}">
                    <a16:creationId xmlns:a16="http://schemas.microsoft.com/office/drawing/2014/main" id="{8912A469-AAC5-4B10-B45D-FA3650FD1416}"/>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0">
                <a:extLst>
                  <a:ext uri="{FF2B5EF4-FFF2-40B4-BE49-F238E27FC236}">
                    <a16:creationId xmlns:a16="http://schemas.microsoft.com/office/drawing/2014/main" id="{63DC6EDE-5E72-466F-84AD-9A990ED12D3A}"/>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1">
                <a:extLst>
                  <a:ext uri="{FF2B5EF4-FFF2-40B4-BE49-F238E27FC236}">
                    <a16:creationId xmlns:a16="http://schemas.microsoft.com/office/drawing/2014/main" id="{EB754FBD-3C83-4ECF-B719-12E98CD04438}"/>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12">
                <a:extLst>
                  <a:ext uri="{FF2B5EF4-FFF2-40B4-BE49-F238E27FC236}">
                    <a16:creationId xmlns:a16="http://schemas.microsoft.com/office/drawing/2014/main" id="{F26A62DD-F1A6-4E94-A6D3-0A1918F348B8}"/>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13">
                <a:extLst>
                  <a:ext uri="{FF2B5EF4-FFF2-40B4-BE49-F238E27FC236}">
                    <a16:creationId xmlns:a16="http://schemas.microsoft.com/office/drawing/2014/main" id="{D08FE565-4D34-441E-9539-E1DA563E0CAB}"/>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14">
                <a:extLst>
                  <a:ext uri="{FF2B5EF4-FFF2-40B4-BE49-F238E27FC236}">
                    <a16:creationId xmlns:a16="http://schemas.microsoft.com/office/drawing/2014/main" id="{95779643-E6A0-4D38-B103-F5518F34E205}"/>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5">
                <a:extLst>
                  <a:ext uri="{FF2B5EF4-FFF2-40B4-BE49-F238E27FC236}">
                    <a16:creationId xmlns:a16="http://schemas.microsoft.com/office/drawing/2014/main" id="{5771844F-F562-4FC0-8DAB-BE86E11B1C6F}"/>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16">
                <a:extLst>
                  <a:ext uri="{FF2B5EF4-FFF2-40B4-BE49-F238E27FC236}">
                    <a16:creationId xmlns:a16="http://schemas.microsoft.com/office/drawing/2014/main" id="{961A3C8C-E0C3-4D6A-A7E4-1E5CDEB36A4D}"/>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17">
                <a:extLst>
                  <a:ext uri="{FF2B5EF4-FFF2-40B4-BE49-F238E27FC236}">
                    <a16:creationId xmlns:a16="http://schemas.microsoft.com/office/drawing/2014/main" id="{128B8D04-95EB-490A-A66F-05A2B6CEB103}"/>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18">
                <a:extLst>
                  <a:ext uri="{FF2B5EF4-FFF2-40B4-BE49-F238E27FC236}">
                    <a16:creationId xmlns:a16="http://schemas.microsoft.com/office/drawing/2014/main" id="{CAB2D1B9-9CD1-4CEA-99F5-B5E03B732DF7}"/>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0" name="Grupa 39">
              <a:extLst>
                <a:ext uri="{FF2B5EF4-FFF2-40B4-BE49-F238E27FC236}">
                  <a16:creationId xmlns:a16="http://schemas.microsoft.com/office/drawing/2014/main" id="{35762F14-7164-4451-AD65-45A09175CAC5}"/>
                </a:ext>
              </a:extLst>
            </p:cNvPr>
            <p:cNvGrpSpPr/>
            <p:nvPr/>
          </p:nvGrpSpPr>
          <p:grpSpPr>
            <a:xfrm>
              <a:off x="539750" y="2052638"/>
              <a:ext cx="1112838" cy="412750"/>
              <a:chOff x="539750" y="2052638"/>
              <a:chExt cx="1112838" cy="412750"/>
            </a:xfrm>
            <a:grpFill/>
          </p:grpSpPr>
          <p:sp>
            <p:nvSpPr>
              <p:cNvPr id="41" name="Freeform 19">
                <a:extLst>
                  <a:ext uri="{FF2B5EF4-FFF2-40B4-BE49-F238E27FC236}">
                    <a16:creationId xmlns:a16="http://schemas.microsoft.com/office/drawing/2014/main" id="{F2D5C4C6-5F8C-449F-83D8-4214E89A805D}"/>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20">
                <a:extLst>
                  <a:ext uri="{FF2B5EF4-FFF2-40B4-BE49-F238E27FC236}">
                    <a16:creationId xmlns:a16="http://schemas.microsoft.com/office/drawing/2014/main" id="{92F68FAE-4E78-4FD0-90F3-72F3B046C481}"/>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21">
                <a:extLst>
                  <a:ext uri="{FF2B5EF4-FFF2-40B4-BE49-F238E27FC236}">
                    <a16:creationId xmlns:a16="http://schemas.microsoft.com/office/drawing/2014/main" id="{0AC20408-53A0-4719-9829-09ABAAF503E9}"/>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22">
                <a:extLst>
                  <a:ext uri="{FF2B5EF4-FFF2-40B4-BE49-F238E27FC236}">
                    <a16:creationId xmlns:a16="http://schemas.microsoft.com/office/drawing/2014/main" id="{127CDC3D-EE46-4283-9164-55743D53D4DA}"/>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23">
                <a:extLst>
                  <a:ext uri="{FF2B5EF4-FFF2-40B4-BE49-F238E27FC236}">
                    <a16:creationId xmlns:a16="http://schemas.microsoft.com/office/drawing/2014/main" id="{8E2C7A5D-C838-46AF-AAFA-FA6BEF034AF3}"/>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24">
                <a:extLst>
                  <a:ext uri="{FF2B5EF4-FFF2-40B4-BE49-F238E27FC236}">
                    <a16:creationId xmlns:a16="http://schemas.microsoft.com/office/drawing/2014/main" id="{218EB671-499F-48DE-81CB-EABB33C600DE}"/>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25">
                <a:extLst>
                  <a:ext uri="{FF2B5EF4-FFF2-40B4-BE49-F238E27FC236}">
                    <a16:creationId xmlns:a16="http://schemas.microsoft.com/office/drawing/2014/main" id="{CDECA106-B714-42CA-9F47-621166B59990}"/>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26">
                <a:extLst>
                  <a:ext uri="{FF2B5EF4-FFF2-40B4-BE49-F238E27FC236}">
                    <a16:creationId xmlns:a16="http://schemas.microsoft.com/office/drawing/2014/main" id="{A378B233-0778-44E1-A697-62FAC4F9B549}"/>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27">
                <a:extLst>
                  <a:ext uri="{FF2B5EF4-FFF2-40B4-BE49-F238E27FC236}">
                    <a16:creationId xmlns:a16="http://schemas.microsoft.com/office/drawing/2014/main" id="{909C8061-CBC6-4B98-B057-868FC9C1ED4D}"/>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7" name="Symbol zastępczy tekstu 7">
            <a:extLst>
              <a:ext uri="{FF2B5EF4-FFF2-40B4-BE49-F238E27FC236}">
                <a16:creationId xmlns:a16="http://schemas.microsoft.com/office/drawing/2014/main" id="{EA0BD49D-AD29-48A5-A15B-B4F227E4803F}"/>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Tree>
    <p:extLst>
      <p:ext uri="{BB962C8B-B14F-4D97-AF65-F5344CB8AC3E}">
        <p14:creationId xmlns:p14="http://schemas.microsoft.com/office/powerpoint/2010/main" val="175608231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7" name="Wykres 6">
            <a:extLst>
              <a:ext uri="{FF2B5EF4-FFF2-40B4-BE49-F238E27FC236}">
                <a16:creationId xmlns:a16="http://schemas.microsoft.com/office/drawing/2014/main" id="{9A8994FE-ABF8-451F-BAB5-DBD96BA7423D}"/>
              </a:ext>
            </a:extLst>
          </p:cNvPr>
          <p:cNvGraphicFramePr/>
          <p:nvPr>
            <p:extLst>
              <p:ext uri="{D42A27DB-BD31-4B8C-83A1-F6EECF244321}">
                <p14:modId xmlns:p14="http://schemas.microsoft.com/office/powerpoint/2010/main" val="1202867498"/>
              </p:ext>
            </p:extLst>
          </p:nvPr>
        </p:nvGraphicFramePr>
        <p:xfrm>
          <a:off x="179511" y="1083638"/>
          <a:ext cx="8374372" cy="228168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 name="Wykres 20">
            <a:extLst>
              <a:ext uri="{FF2B5EF4-FFF2-40B4-BE49-F238E27FC236}">
                <a16:creationId xmlns:a16="http://schemas.microsoft.com/office/drawing/2014/main" id="{FE72CFF8-C8F9-42AE-9CCF-1EBA0C5BD3B7}"/>
              </a:ext>
            </a:extLst>
          </p:cNvPr>
          <p:cNvGraphicFramePr/>
          <p:nvPr>
            <p:extLst>
              <p:ext uri="{D42A27DB-BD31-4B8C-83A1-F6EECF244321}">
                <p14:modId xmlns:p14="http://schemas.microsoft.com/office/powerpoint/2010/main" val="3266643319"/>
              </p:ext>
            </p:extLst>
          </p:nvPr>
        </p:nvGraphicFramePr>
        <p:xfrm>
          <a:off x="188163" y="3017324"/>
          <a:ext cx="8374372" cy="2281681"/>
        </p:xfrm>
        <a:graphic>
          <a:graphicData uri="http://schemas.openxmlformats.org/drawingml/2006/chart">
            <c:chart xmlns:c="http://schemas.openxmlformats.org/drawingml/2006/chart" xmlns:r="http://schemas.openxmlformats.org/officeDocument/2006/relationships" r:id="rId6"/>
          </a:graphicData>
        </a:graphic>
      </p:graphicFrame>
      <p:sp>
        <p:nvSpPr>
          <p:cNvPr id="23" name="Prostokąt: zaokrąglone rogi 22">
            <a:extLst>
              <a:ext uri="{FF2B5EF4-FFF2-40B4-BE49-F238E27FC236}">
                <a16:creationId xmlns:a16="http://schemas.microsoft.com/office/drawing/2014/main" id="{0C717992-FC3F-4FD4-83C3-ADD82CC85C3E}"/>
              </a:ext>
            </a:extLst>
          </p:cNvPr>
          <p:cNvSpPr/>
          <p:nvPr/>
        </p:nvSpPr>
        <p:spPr>
          <a:xfrm>
            <a:off x="179512" y="1337511"/>
            <a:ext cx="8631436" cy="2063514"/>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19" name="pole tekstowe 18">
            <a:extLst>
              <a:ext uri="{FF2B5EF4-FFF2-40B4-BE49-F238E27FC236}">
                <a16:creationId xmlns:a16="http://schemas.microsoft.com/office/drawing/2014/main" id="{DE2FAD07-7C50-4D56-AB5F-18C4C5E9CD27}"/>
              </a:ext>
            </a:extLst>
          </p:cNvPr>
          <p:cNvSpPr txBox="1"/>
          <p:nvPr/>
        </p:nvSpPr>
        <p:spPr>
          <a:xfrm>
            <a:off x="58908" y="1486445"/>
            <a:ext cx="1393334" cy="461665"/>
          </a:xfrm>
          <a:prstGeom prst="rect">
            <a:avLst/>
          </a:prstGeom>
          <a:noFill/>
        </p:spPr>
        <p:txBody>
          <a:bodyPr wrap="square">
            <a:spAutoFit/>
          </a:bodyPr>
          <a:lstStyle/>
          <a:p>
            <a:pPr algn="ctr" fontAlgn="ctr"/>
            <a:r>
              <a:rPr lang="pl-PL" sz="800" b="1" i="0" u="none" strike="noStrike">
                <a:solidFill>
                  <a:schemeClr val="tx1"/>
                </a:solidFill>
                <a:effectLst/>
                <a:latin typeface="Century Gothic" panose="020B0502020202020204" pitchFamily="34" charset="0"/>
              </a:rPr>
              <a:t>PODŁĄCZENIE </a:t>
            </a:r>
          </a:p>
          <a:p>
            <a:pPr algn="ctr" fontAlgn="ctr"/>
            <a:r>
              <a:rPr lang="pl-PL" sz="800" b="1" i="0" u="none" strike="noStrike">
                <a:solidFill>
                  <a:schemeClr val="tx1"/>
                </a:solidFill>
                <a:effectLst/>
                <a:latin typeface="Century Gothic" panose="020B0502020202020204" pitchFamily="34" charset="0"/>
              </a:rPr>
              <a:t>DO SIECI CIEPŁOWNICZEJ</a:t>
            </a:r>
          </a:p>
        </p:txBody>
      </p:sp>
      <p:sp>
        <p:nvSpPr>
          <p:cNvPr id="25" name="Prostokąt: zaokrąglone rogi 24">
            <a:extLst>
              <a:ext uri="{FF2B5EF4-FFF2-40B4-BE49-F238E27FC236}">
                <a16:creationId xmlns:a16="http://schemas.microsoft.com/office/drawing/2014/main" id="{801951D9-F7FA-4A18-8791-1F1F2334DE2F}"/>
              </a:ext>
            </a:extLst>
          </p:cNvPr>
          <p:cNvSpPr/>
          <p:nvPr/>
        </p:nvSpPr>
        <p:spPr>
          <a:xfrm>
            <a:off x="179511" y="3540907"/>
            <a:ext cx="8631436" cy="1830648"/>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27" name="pole tekstowe 26">
            <a:extLst>
              <a:ext uri="{FF2B5EF4-FFF2-40B4-BE49-F238E27FC236}">
                <a16:creationId xmlns:a16="http://schemas.microsoft.com/office/drawing/2014/main" id="{37DFFED8-FF7A-46DE-B8CC-871C0B31DDB4}"/>
              </a:ext>
            </a:extLst>
          </p:cNvPr>
          <p:cNvSpPr txBox="1"/>
          <p:nvPr/>
        </p:nvSpPr>
        <p:spPr>
          <a:xfrm>
            <a:off x="308479" y="3660404"/>
            <a:ext cx="894192" cy="215444"/>
          </a:xfrm>
          <a:prstGeom prst="rect">
            <a:avLst/>
          </a:prstGeom>
          <a:noFill/>
        </p:spPr>
        <p:txBody>
          <a:bodyPr wrap="square">
            <a:spAutoFit/>
          </a:bodyPr>
          <a:lstStyle>
            <a:defPPr>
              <a:defRPr lang="pl-PL"/>
            </a:defPPr>
            <a:lvl1pPr algn="ctr" fontAlgn="ctr">
              <a:defRPr sz="800" b="1" i="0" u="none" strike="noStrike">
                <a:effectLst/>
                <a:latin typeface="Century Gothic" panose="020B0502020202020204" pitchFamily="34" charset="0"/>
              </a:defRPr>
            </a:lvl1pPr>
          </a:lstStyle>
          <a:p>
            <a:r>
              <a:rPr lang="pl-PL"/>
              <a:t>GAZ</a:t>
            </a:r>
          </a:p>
        </p:txBody>
      </p:sp>
      <p:pic>
        <p:nvPicPr>
          <p:cNvPr id="29" name="Picture 10" descr="Radiator Svg Png Icon Free Download (#539221) - OnlineWebFonts.COM">
            <a:extLst>
              <a:ext uri="{FF2B5EF4-FFF2-40B4-BE49-F238E27FC236}">
                <a16:creationId xmlns:a16="http://schemas.microsoft.com/office/drawing/2014/main" id="{AA827150-4838-42EF-A5F1-08BC406CDC63}"/>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525567" y="2105077"/>
            <a:ext cx="460015" cy="398090"/>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Grupa 29">
            <a:extLst>
              <a:ext uri="{FF2B5EF4-FFF2-40B4-BE49-F238E27FC236}">
                <a16:creationId xmlns:a16="http://schemas.microsoft.com/office/drawing/2014/main" id="{4F4C0A9C-CB2A-4F3B-BC2E-B3A8B499E5BC}"/>
              </a:ext>
            </a:extLst>
          </p:cNvPr>
          <p:cNvGrpSpPr/>
          <p:nvPr/>
        </p:nvGrpSpPr>
        <p:grpSpPr>
          <a:xfrm>
            <a:off x="529062" y="4041370"/>
            <a:ext cx="456520" cy="377245"/>
            <a:chOff x="6948488" y="2117725"/>
            <a:chExt cx="1060450" cy="876301"/>
          </a:xfrm>
          <a:solidFill>
            <a:srgbClr val="CDCDCD"/>
          </a:solidFill>
        </p:grpSpPr>
        <p:grpSp>
          <p:nvGrpSpPr>
            <p:cNvPr id="31" name="Grupa 30">
              <a:extLst>
                <a:ext uri="{FF2B5EF4-FFF2-40B4-BE49-F238E27FC236}">
                  <a16:creationId xmlns:a16="http://schemas.microsoft.com/office/drawing/2014/main" id="{1E562B89-F6C4-473D-8FBB-C679201D3450}"/>
                </a:ext>
              </a:extLst>
            </p:cNvPr>
            <p:cNvGrpSpPr/>
            <p:nvPr/>
          </p:nvGrpSpPr>
          <p:grpSpPr>
            <a:xfrm>
              <a:off x="7097713" y="2374900"/>
              <a:ext cx="758825" cy="619126"/>
              <a:chOff x="7097713" y="2374900"/>
              <a:chExt cx="758825" cy="619126"/>
            </a:xfrm>
            <a:grpFill/>
          </p:grpSpPr>
          <p:sp>
            <p:nvSpPr>
              <p:cNvPr id="44" name="Freeform 12">
                <a:extLst>
                  <a:ext uri="{FF2B5EF4-FFF2-40B4-BE49-F238E27FC236}">
                    <a16:creationId xmlns:a16="http://schemas.microsoft.com/office/drawing/2014/main" id="{6A454113-DB20-4635-B255-294CA26EE167}"/>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13">
                <a:extLst>
                  <a:ext uri="{FF2B5EF4-FFF2-40B4-BE49-F238E27FC236}">
                    <a16:creationId xmlns:a16="http://schemas.microsoft.com/office/drawing/2014/main" id="{B81F29E7-FF31-408B-8566-32FF4610232C}"/>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14">
                <a:extLst>
                  <a:ext uri="{FF2B5EF4-FFF2-40B4-BE49-F238E27FC236}">
                    <a16:creationId xmlns:a16="http://schemas.microsoft.com/office/drawing/2014/main" id="{78EF6156-F49E-469E-AD24-F93960254DFB}"/>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2" name="Grupa 31">
              <a:extLst>
                <a:ext uri="{FF2B5EF4-FFF2-40B4-BE49-F238E27FC236}">
                  <a16:creationId xmlns:a16="http://schemas.microsoft.com/office/drawing/2014/main" id="{B8078D6C-520C-4AF8-AFAB-F11D493B1A68}"/>
                </a:ext>
              </a:extLst>
            </p:cNvPr>
            <p:cNvGrpSpPr/>
            <p:nvPr/>
          </p:nvGrpSpPr>
          <p:grpSpPr>
            <a:xfrm>
              <a:off x="6948488" y="2117725"/>
              <a:ext cx="1060450" cy="414338"/>
              <a:chOff x="6948488" y="2117725"/>
              <a:chExt cx="1060450" cy="414338"/>
            </a:xfrm>
            <a:grpFill/>
          </p:grpSpPr>
          <p:sp>
            <p:nvSpPr>
              <p:cNvPr id="33" name="Freeform 15">
                <a:extLst>
                  <a:ext uri="{FF2B5EF4-FFF2-40B4-BE49-F238E27FC236}">
                    <a16:creationId xmlns:a16="http://schemas.microsoft.com/office/drawing/2014/main" id="{CCF3C31F-264C-444B-BBC6-539A5FF9AD2F}"/>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6">
                <a:extLst>
                  <a:ext uri="{FF2B5EF4-FFF2-40B4-BE49-F238E27FC236}">
                    <a16:creationId xmlns:a16="http://schemas.microsoft.com/office/drawing/2014/main" id="{3FA4ABB7-EC0A-41EE-9B9B-ECBC7DE04ACF}"/>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7">
                <a:extLst>
                  <a:ext uri="{FF2B5EF4-FFF2-40B4-BE49-F238E27FC236}">
                    <a16:creationId xmlns:a16="http://schemas.microsoft.com/office/drawing/2014/main" id="{93E3F6D7-A89D-4A01-BA71-5571FD35344D}"/>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8">
                <a:extLst>
                  <a:ext uri="{FF2B5EF4-FFF2-40B4-BE49-F238E27FC236}">
                    <a16:creationId xmlns:a16="http://schemas.microsoft.com/office/drawing/2014/main" id="{F16E601E-93A0-426A-859C-7A372350A730}"/>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9">
                <a:extLst>
                  <a:ext uri="{FF2B5EF4-FFF2-40B4-BE49-F238E27FC236}">
                    <a16:creationId xmlns:a16="http://schemas.microsoft.com/office/drawing/2014/main" id="{862BCA15-7877-42B5-BC22-B133B029149C}"/>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20">
                <a:extLst>
                  <a:ext uri="{FF2B5EF4-FFF2-40B4-BE49-F238E27FC236}">
                    <a16:creationId xmlns:a16="http://schemas.microsoft.com/office/drawing/2014/main" id="{C0E90D5F-3E1D-4D49-862F-A8E57C61D8D6}"/>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21">
                <a:extLst>
                  <a:ext uri="{FF2B5EF4-FFF2-40B4-BE49-F238E27FC236}">
                    <a16:creationId xmlns:a16="http://schemas.microsoft.com/office/drawing/2014/main" id="{7C5B4DEF-801F-4268-A8E2-E9A6AF5FBFFD}"/>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22">
                <a:extLst>
                  <a:ext uri="{FF2B5EF4-FFF2-40B4-BE49-F238E27FC236}">
                    <a16:creationId xmlns:a16="http://schemas.microsoft.com/office/drawing/2014/main" id="{039F429F-E1AB-4518-82A4-483E18693FBF}"/>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23">
                <a:extLst>
                  <a:ext uri="{FF2B5EF4-FFF2-40B4-BE49-F238E27FC236}">
                    <a16:creationId xmlns:a16="http://schemas.microsoft.com/office/drawing/2014/main" id="{5C3B3EF1-15F8-403D-9AF1-006005E8F240}"/>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24">
                <a:extLst>
                  <a:ext uri="{FF2B5EF4-FFF2-40B4-BE49-F238E27FC236}">
                    <a16:creationId xmlns:a16="http://schemas.microsoft.com/office/drawing/2014/main" id="{E7CEF1B9-1C3A-4797-ACD3-05FB7701DB29}"/>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25">
                <a:extLst>
                  <a:ext uri="{FF2B5EF4-FFF2-40B4-BE49-F238E27FC236}">
                    <a16:creationId xmlns:a16="http://schemas.microsoft.com/office/drawing/2014/main" id="{72396342-645C-4238-B0F0-CAD27B847DA5}"/>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5" name="Symbol zastępczy tekstu 7">
            <a:extLst>
              <a:ext uri="{FF2B5EF4-FFF2-40B4-BE49-F238E27FC236}">
                <a16:creationId xmlns:a16="http://schemas.microsoft.com/office/drawing/2014/main" id="{D6DDE7F1-AA8B-4DB9-99EA-649E29B99212}"/>
              </a:ext>
            </a:extLst>
          </p:cNvPr>
          <p:cNvSpPr txBox="1">
            <a:spLocks/>
          </p:cNvSpPr>
          <p:nvPr/>
        </p:nvSpPr>
        <p:spPr>
          <a:xfrm>
            <a:off x="8046055" y="50936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6" name="Symbol zastępczy tekstu 7">
            <a:extLst>
              <a:ext uri="{FF2B5EF4-FFF2-40B4-BE49-F238E27FC236}">
                <a16:creationId xmlns:a16="http://schemas.microsoft.com/office/drawing/2014/main" id="{05DE4A72-E30B-4F09-8043-903BDFA8D0E3}"/>
              </a:ext>
            </a:extLst>
          </p:cNvPr>
          <p:cNvSpPr txBox="1">
            <a:spLocks/>
          </p:cNvSpPr>
          <p:nvPr/>
        </p:nvSpPr>
        <p:spPr>
          <a:xfrm>
            <a:off x="8046055" y="310290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1" name="Symbol zastępczy tekstu 7">
            <a:extLst>
              <a:ext uri="{FF2B5EF4-FFF2-40B4-BE49-F238E27FC236}">
                <a16:creationId xmlns:a16="http://schemas.microsoft.com/office/drawing/2014/main" id="{2E122B3E-4430-7E32-E7A6-C14A840387F7}"/>
              </a:ext>
            </a:extLst>
          </p:cNvPr>
          <p:cNvSpPr>
            <a:spLocks noGrp="1"/>
          </p:cNvSpPr>
          <p:nvPr>
            <p:ph type="body" sz="quarter" idx="12"/>
          </p:nvPr>
        </p:nvSpPr>
        <p:spPr>
          <a:xfrm>
            <a:off x="333053" y="5328943"/>
            <a:ext cx="8487418" cy="394973"/>
          </a:xfrm>
        </p:spPr>
        <p:txBody>
          <a:bodyPr/>
          <a:lstStyle/>
          <a:p>
            <a:r>
              <a:rPr lang="pl-PL" dirty="0">
                <a:solidFill>
                  <a:schemeClr val="bg1">
                    <a:lumMod val="75000"/>
                  </a:schemeClr>
                </a:solidFill>
              </a:rPr>
              <a:t>Odpowiadający: wszyscy badani, n=1000. Ze względu na wielkość miejscowości: wieś n=277, miasto do 20 tys. n=166, miasto 20-100 tys. n=204, miasto 100-500 tys. n=129, miasto powyżej 500 tys. n=214.,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 ze względu na dochód: do 2000: n=213, od 2000 do 4500: n=346, powyżej 4500: n=187</a:t>
            </a:r>
          </a:p>
        </p:txBody>
      </p:sp>
      <p:sp>
        <p:nvSpPr>
          <p:cNvPr id="12" name="pole tekstowe 11">
            <a:extLst>
              <a:ext uri="{FF2B5EF4-FFF2-40B4-BE49-F238E27FC236}">
                <a16:creationId xmlns:a16="http://schemas.microsoft.com/office/drawing/2014/main" id="{C55BCE06-18C2-12D9-0941-C324A9750631}"/>
              </a:ext>
            </a:extLst>
          </p:cNvPr>
          <p:cNvSpPr txBox="1"/>
          <p:nvPr/>
        </p:nvSpPr>
        <p:spPr>
          <a:xfrm>
            <a:off x="315397" y="5688177"/>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Tree>
    <p:extLst>
      <p:ext uri="{BB962C8B-B14F-4D97-AF65-F5344CB8AC3E}">
        <p14:creationId xmlns:p14="http://schemas.microsoft.com/office/powerpoint/2010/main" val="260396713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Wykres 20">
            <a:extLst>
              <a:ext uri="{FF2B5EF4-FFF2-40B4-BE49-F238E27FC236}">
                <a16:creationId xmlns:a16="http://schemas.microsoft.com/office/drawing/2014/main" id="{FE72CFF8-C8F9-42AE-9CCF-1EBA0C5BD3B7}"/>
              </a:ext>
            </a:extLst>
          </p:cNvPr>
          <p:cNvGraphicFramePr/>
          <p:nvPr>
            <p:extLst>
              <p:ext uri="{D42A27DB-BD31-4B8C-83A1-F6EECF244321}">
                <p14:modId xmlns:p14="http://schemas.microsoft.com/office/powerpoint/2010/main" val="1634987418"/>
              </p:ext>
            </p:extLst>
          </p:nvPr>
        </p:nvGraphicFramePr>
        <p:xfrm>
          <a:off x="179511" y="2966040"/>
          <a:ext cx="8374372" cy="2281681"/>
        </p:xfrm>
        <a:graphic>
          <a:graphicData uri="http://schemas.openxmlformats.org/drawingml/2006/chart">
            <c:chart xmlns:c="http://schemas.openxmlformats.org/drawingml/2006/chart" xmlns:r="http://schemas.openxmlformats.org/officeDocument/2006/relationships" r:id="rId3"/>
          </a:graphicData>
        </a:graphic>
      </p:graphicFrame>
      <p:sp>
        <p:nvSpPr>
          <p:cNvPr id="9" name="Prostokąt: zaokrąglone rogi 8">
            <a:extLst>
              <a:ext uri="{FF2B5EF4-FFF2-40B4-BE49-F238E27FC236}">
                <a16:creationId xmlns:a16="http://schemas.microsoft.com/office/drawing/2014/main" id="{8013478C-C318-4EC3-9B05-8389D6C922D7}"/>
              </a:ext>
            </a:extLst>
          </p:cNvPr>
          <p:cNvSpPr/>
          <p:nvPr/>
        </p:nvSpPr>
        <p:spPr>
          <a:xfrm>
            <a:off x="179511" y="3540907"/>
            <a:ext cx="8631436" cy="1830648"/>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gospodarstwa domowego</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P9. Proszę powiedzieć, jaki GŁÓWNY rodzaj ogrzewania stosuje się w Pana(i) gospodarstwie domowym?</a:t>
            </a:r>
          </a:p>
          <a:p>
            <a:pPr algn="just"/>
            <a:r>
              <a:rPr lang="pl-PL" sz="800" i="1">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graphicFrame>
        <p:nvGraphicFramePr>
          <p:cNvPr id="7" name="Wykres 6">
            <a:extLst>
              <a:ext uri="{FF2B5EF4-FFF2-40B4-BE49-F238E27FC236}">
                <a16:creationId xmlns:a16="http://schemas.microsoft.com/office/drawing/2014/main" id="{9A8994FE-ABF8-451F-BAB5-DBD96BA7423D}"/>
              </a:ext>
            </a:extLst>
          </p:cNvPr>
          <p:cNvGraphicFramePr/>
          <p:nvPr>
            <p:extLst>
              <p:ext uri="{D42A27DB-BD31-4B8C-83A1-F6EECF244321}">
                <p14:modId xmlns:p14="http://schemas.microsoft.com/office/powerpoint/2010/main" val="73135711"/>
              </p:ext>
            </p:extLst>
          </p:nvPr>
        </p:nvGraphicFramePr>
        <p:xfrm>
          <a:off x="179511" y="1083638"/>
          <a:ext cx="8374372" cy="2281681"/>
        </p:xfrm>
        <a:graphic>
          <a:graphicData uri="http://schemas.openxmlformats.org/drawingml/2006/chart">
            <c:chart xmlns:c="http://schemas.openxmlformats.org/drawingml/2006/chart" xmlns:r="http://schemas.openxmlformats.org/officeDocument/2006/relationships" r:id="rId6"/>
          </a:graphicData>
        </a:graphic>
      </p:graphicFrame>
      <p:sp>
        <p:nvSpPr>
          <p:cNvPr id="23" name="Prostokąt: zaokrąglone rogi 22">
            <a:extLst>
              <a:ext uri="{FF2B5EF4-FFF2-40B4-BE49-F238E27FC236}">
                <a16:creationId xmlns:a16="http://schemas.microsoft.com/office/drawing/2014/main" id="{0C717992-FC3F-4FD4-83C3-ADD82CC85C3E}"/>
              </a:ext>
            </a:extLst>
          </p:cNvPr>
          <p:cNvSpPr/>
          <p:nvPr/>
        </p:nvSpPr>
        <p:spPr>
          <a:xfrm>
            <a:off x="179512" y="1337511"/>
            <a:ext cx="8631436" cy="2063514"/>
          </a:xfrm>
          <a:prstGeom prst="roundRect">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buFont typeface="Wingdings" panose="05000000000000000000" pitchFamily="2" charset="2"/>
              <a:buChar char="§"/>
            </a:pPr>
            <a:endParaRPr lang="pl-PL" sz="1050">
              <a:solidFill>
                <a:schemeClr val="tx1"/>
              </a:solidFill>
            </a:endParaRPr>
          </a:p>
        </p:txBody>
      </p:sp>
      <p:sp>
        <p:nvSpPr>
          <p:cNvPr id="19" name="pole tekstowe 18">
            <a:extLst>
              <a:ext uri="{FF2B5EF4-FFF2-40B4-BE49-F238E27FC236}">
                <a16:creationId xmlns:a16="http://schemas.microsoft.com/office/drawing/2014/main" id="{DE2FAD07-7C50-4D56-AB5F-18C4C5E9CD27}"/>
              </a:ext>
            </a:extLst>
          </p:cNvPr>
          <p:cNvSpPr txBox="1"/>
          <p:nvPr/>
        </p:nvSpPr>
        <p:spPr>
          <a:xfrm>
            <a:off x="58908" y="1633588"/>
            <a:ext cx="1393334" cy="215444"/>
          </a:xfrm>
          <a:prstGeom prst="rect">
            <a:avLst/>
          </a:prstGeom>
          <a:noFill/>
        </p:spPr>
        <p:txBody>
          <a:bodyPr wrap="square">
            <a:spAutoFit/>
          </a:bodyPr>
          <a:lstStyle/>
          <a:p>
            <a:pPr algn="ctr" fontAlgn="ctr"/>
            <a:r>
              <a:rPr lang="pl-PL" sz="800" b="1">
                <a:latin typeface="Century Gothic" panose="020B0502020202020204" pitchFamily="34" charset="0"/>
              </a:rPr>
              <a:t>WĘGIEL</a:t>
            </a:r>
            <a:endParaRPr lang="pl-PL" sz="800" b="1" i="0" u="none" strike="noStrike">
              <a:solidFill>
                <a:schemeClr val="tx1"/>
              </a:solidFill>
              <a:effectLst/>
              <a:latin typeface="Century Gothic" panose="020B0502020202020204" pitchFamily="34" charset="0"/>
            </a:endParaRPr>
          </a:p>
        </p:txBody>
      </p:sp>
      <p:sp>
        <p:nvSpPr>
          <p:cNvPr id="27" name="pole tekstowe 26">
            <a:extLst>
              <a:ext uri="{FF2B5EF4-FFF2-40B4-BE49-F238E27FC236}">
                <a16:creationId xmlns:a16="http://schemas.microsoft.com/office/drawing/2014/main" id="{37DFFED8-FF7A-46DE-B8CC-871C0B31DDB4}"/>
              </a:ext>
            </a:extLst>
          </p:cNvPr>
          <p:cNvSpPr txBox="1"/>
          <p:nvPr/>
        </p:nvSpPr>
        <p:spPr>
          <a:xfrm>
            <a:off x="335683" y="3740134"/>
            <a:ext cx="894192" cy="461665"/>
          </a:xfrm>
          <a:prstGeom prst="rect">
            <a:avLst/>
          </a:prstGeom>
          <a:noFill/>
        </p:spPr>
        <p:txBody>
          <a:bodyPr wrap="square">
            <a:spAutoFit/>
          </a:bodyPr>
          <a:lstStyle>
            <a:defPPr>
              <a:defRPr lang="pl-PL"/>
            </a:defPPr>
            <a:lvl1pPr algn="ctr" fontAlgn="ctr">
              <a:defRPr sz="800" b="1" i="0" u="none" strike="noStrike">
                <a:effectLst/>
                <a:latin typeface="Century Gothic" panose="020B0502020202020204" pitchFamily="34" charset="0"/>
              </a:defRPr>
            </a:lvl1pPr>
          </a:lstStyle>
          <a:p>
            <a:r>
              <a:rPr lang="pl-PL" dirty="0"/>
              <a:t>ODNAWIALNE</a:t>
            </a:r>
            <a:br>
              <a:rPr lang="pl-PL" dirty="0"/>
            </a:br>
            <a:r>
              <a:rPr lang="pl-PL" dirty="0"/>
              <a:t>ŹRÓDŁA ENERGII</a:t>
            </a:r>
          </a:p>
        </p:txBody>
      </p:sp>
      <p:pic>
        <p:nvPicPr>
          <p:cNvPr id="5" name="Picture 6" descr="Coal Mine Svg Png Icon Free Download (#498519) - OnlineWebFonts.COM">
            <a:extLst>
              <a:ext uri="{FF2B5EF4-FFF2-40B4-BE49-F238E27FC236}">
                <a16:creationId xmlns:a16="http://schemas.microsoft.com/office/drawing/2014/main" id="{FDAFD795-7C64-4127-B542-EAC8B72731D8}"/>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513617" y="2031182"/>
            <a:ext cx="498286" cy="448457"/>
          </a:xfrm>
          <a:prstGeom prst="rect">
            <a:avLst/>
          </a:prstGeom>
          <a:noFill/>
          <a:extLst>
            <a:ext uri="{909E8E84-426E-40DD-AFC4-6F175D3DCCD1}">
              <a14:hiddenFill xmlns:a14="http://schemas.microsoft.com/office/drawing/2010/main">
                <a:solidFill>
                  <a:srgbClr val="FFFFFF"/>
                </a:solidFill>
              </a14:hiddenFill>
            </a:ext>
          </a:extLst>
        </p:spPr>
      </p:pic>
      <p:sp>
        <p:nvSpPr>
          <p:cNvPr id="10" name="Symbol zastępczy tekstu 7">
            <a:extLst>
              <a:ext uri="{FF2B5EF4-FFF2-40B4-BE49-F238E27FC236}">
                <a16:creationId xmlns:a16="http://schemas.microsoft.com/office/drawing/2014/main" id="{9641CBAB-1143-4C83-945A-68A4431C6156}"/>
              </a:ext>
            </a:extLst>
          </p:cNvPr>
          <p:cNvSpPr txBox="1">
            <a:spLocks/>
          </p:cNvSpPr>
          <p:nvPr/>
        </p:nvSpPr>
        <p:spPr>
          <a:xfrm>
            <a:off x="8046055" y="50936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1" name="Symbol zastępczy tekstu 7">
            <a:extLst>
              <a:ext uri="{FF2B5EF4-FFF2-40B4-BE49-F238E27FC236}">
                <a16:creationId xmlns:a16="http://schemas.microsoft.com/office/drawing/2014/main" id="{A152E74A-C4C9-422D-A3ED-EB72B775B361}"/>
              </a:ext>
            </a:extLst>
          </p:cNvPr>
          <p:cNvSpPr txBox="1">
            <a:spLocks/>
          </p:cNvSpPr>
          <p:nvPr/>
        </p:nvSpPr>
        <p:spPr>
          <a:xfrm>
            <a:off x="8046055" y="310290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pSp>
        <p:nvGrpSpPr>
          <p:cNvPr id="12" name="Grupa 11">
            <a:extLst>
              <a:ext uri="{FF2B5EF4-FFF2-40B4-BE49-F238E27FC236}">
                <a16:creationId xmlns:a16="http://schemas.microsoft.com/office/drawing/2014/main" id="{373654A5-A7C3-75CB-CEBE-A2059DD3B385}"/>
              </a:ext>
            </a:extLst>
          </p:cNvPr>
          <p:cNvGrpSpPr/>
          <p:nvPr/>
        </p:nvGrpSpPr>
        <p:grpSpPr>
          <a:xfrm>
            <a:off x="513617" y="4174166"/>
            <a:ext cx="535815" cy="400524"/>
            <a:chOff x="539750" y="1633538"/>
            <a:chExt cx="1112838" cy="831850"/>
          </a:xfrm>
          <a:solidFill>
            <a:srgbClr val="CDCDCD"/>
          </a:solidFill>
        </p:grpSpPr>
        <p:grpSp>
          <p:nvGrpSpPr>
            <p:cNvPr id="14" name="Grupa 13">
              <a:extLst>
                <a:ext uri="{FF2B5EF4-FFF2-40B4-BE49-F238E27FC236}">
                  <a16:creationId xmlns:a16="http://schemas.microsoft.com/office/drawing/2014/main" id="{B91CE27F-A8A3-4E73-446E-AB6EE4A2E220}"/>
                </a:ext>
              </a:extLst>
            </p:cNvPr>
            <p:cNvGrpSpPr/>
            <p:nvPr/>
          </p:nvGrpSpPr>
          <p:grpSpPr>
            <a:xfrm>
              <a:off x="711200" y="1633538"/>
              <a:ext cx="744538" cy="403225"/>
              <a:chOff x="711200" y="1633538"/>
              <a:chExt cx="744538" cy="403225"/>
            </a:xfrm>
            <a:grpFill/>
          </p:grpSpPr>
          <p:sp>
            <p:nvSpPr>
              <p:cNvPr id="30" name="Freeform 9">
                <a:extLst>
                  <a:ext uri="{FF2B5EF4-FFF2-40B4-BE49-F238E27FC236}">
                    <a16:creationId xmlns:a16="http://schemas.microsoft.com/office/drawing/2014/main" id="{9BD0999B-74ED-9B30-C66E-7DA7AAB2FB73}"/>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10">
                <a:extLst>
                  <a:ext uri="{FF2B5EF4-FFF2-40B4-BE49-F238E27FC236}">
                    <a16:creationId xmlns:a16="http://schemas.microsoft.com/office/drawing/2014/main" id="{7DDCB0B7-9AC8-C173-F36F-12BB4151B29B}"/>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11">
                <a:extLst>
                  <a:ext uri="{FF2B5EF4-FFF2-40B4-BE49-F238E27FC236}">
                    <a16:creationId xmlns:a16="http://schemas.microsoft.com/office/drawing/2014/main" id="{2D9B21CB-7B14-84C8-FB38-8E3B4B3A5B59}"/>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12">
                <a:extLst>
                  <a:ext uri="{FF2B5EF4-FFF2-40B4-BE49-F238E27FC236}">
                    <a16:creationId xmlns:a16="http://schemas.microsoft.com/office/drawing/2014/main" id="{6D577B8A-F1ED-A345-9680-6ACB3B1314CF}"/>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13">
                <a:extLst>
                  <a:ext uri="{FF2B5EF4-FFF2-40B4-BE49-F238E27FC236}">
                    <a16:creationId xmlns:a16="http://schemas.microsoft.com/office/drawing/2014/main" id="{CDD87A59-2737-C3F0-7716-EBE82F67CB50}"/>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14">
                <a:extLst>
                  <a:ext uri="{FF2B5EF4-FFF2-40B4-BE49-F238E27FC236}">
                    <a16:creationId xmlns:a16="http://schemas.microsoft.com/office/drawing/2014/main" id="{10949405-85BD-8C61-9C6C-8FB007FAB13F}"/>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15">
                <a:extLst>
                  <a:ext uri="{FF2B5EF4-FFF2-40B4-BE49-F238E27FC236}">
                    <a16:creationId xmlns:a16="http://schemas.microsoft.com/office/drawing/2014/main" id="{2F1B95EF-A116-D7B4-23F3-CC3FEFA7F6A3}"/>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16">
                <a:extLst>
                  <a:ext uri="{FF2B5EF4-FFF2-40B4-BE49-F238E27FC236}">
                    <a16:creationId xmlns:a16="http://schemas.microsoft.com/office/drawing/2014/main" id="{CB3F18C5-B122-E244-AF88-2F38311C70A4}"/>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17">
                <a:extLst>
                  <a:ext uri="{FF2B5EF4-FFF2-40B4-BE49-F238E27FC236}">
                    <a16:creationId xmlns:a16="http://schemas.microsoft.com/office/drawing/2014/main" id="{7BA56CAA-7A6A-64DA-86B2-A511D579C97F}"/>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18">
                <a:extLst>
                  <a:ext uri="{FF2B5EF4-FFF2-40B4-BE49-F238E27FC236}">
                    <a16:creationId xmlns:a16="http://schemas.microsoft.com/office/drawing/2014/main" id="{4E02390E-B2A1-C175-62C0-9BCA0E4B30D6}"/>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5" name="Grupa 14">
              <a:extLst>
                <a:ext uri="{FF2B5EF4-FFF2-40B4-BE49-F238E27FC236}">
                  <a16:creationId xmlns:a16="http://schemas.microsoft.com/office/drawing/2014/main" id="{A5D3BDAF-693F-5160-80FF-20C3A7F2E2E5}"/>
                </a:ext>
              </a:extLst>
            </p:cNvPr>
            <p:cNvGrpSpPr/>
            <p:nvPr/>
          </p:nvGrpSpPr>
          <p:grpSpPr>
            <a:xfrm>
              <a:off x="539750" y="2052638"/>
              <a:ext cx="1112838" cy="412750"/>
              <a:chOff x="539750" y="2052638"/>
              <a:chExt cx="1112838" cy="412750"/>
            </a:xfrm>
            <a:grpFill/>
          </p:grpSpPr>
          <p:sp>
            <p:nvSpPr>
              <p:cNvPr id="16" name="Freeform 19">
                <a:extLst>
                  <a:ext uri="{FF2B5EF4-FFF2-40B4-BE49-F238E27FC236}">
                    <a16:creationId xmlns:a16="http://schemas.microsoft.com/office/drawing/2014/main" id="{5B101A52-B026-48CB-78C8-41D8886916B6}"/>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0">
                <a:extLst>
                  <a:ext uri="{FF2B5EF4-FFF2-40B4-BE49-F238E27FC236}">
                    <a16:creationId xmlns:a16="http://schemas.microsoft.com/office/drawing/2014/main" id="{78D1880D-1C23-A41B-0AF8-8DABE3C51F65}"/>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21">
                <a:extLst>
                  <a:ext uri="{FF2B5EF4-FFF2-40B4-BE49-F238E27FC236}">
                    <a16:creationId xmlns:a16="http://schemas.microsoft.com/office/drawing/2014/main" id="{DDC7FC80-B4DE-0E08-6DC5-65FCD292DECE}"/>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22">
                <a:extLst>
                  <a:ext uri="{FF2B5EF4-FFF2-40B4-BE49-F238E27FC236}">
                    <a16:creationId xmlns:a16="http://schemas.microsoft.com/office/drawing/2014/main" id="{7BD029A3-F9AD-826D-F70A-65FDDD28E2CB}"/>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23">
                <a:extLst>
                  <a:ext uri="{FF2B5EF4-FFF2-40B4-BE49-F238E27FC236}">
                    <a16:creationId xmlns:a16="http://schemas.microsoft.com/office/drawing/2014/main" id="{62BC0392-17E5-75B9-2D9D-3C89AF447393}"/>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24">
                <a:extLst>
                  <a:ext uri="{FF2B5EF4-FFF2-40B4-BE49-F238E27FC236}">
                    <a16:creationId xmlns:a16="http://schemas.microsoft.com/office/drawing/2014/main" id="{AE5BC223-B11F-D122-CC2A-7CEB334E48BA}"/>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5">
                <a:extLst>
                  <a:ext uri="{FF2B5EF4-FFF2-40B4-BE49-F238E27FC236}">
                    <a16:creationId xmlns:a16="http://schemas.microsoft.com/office/drawing/2014/main" id="{8FB7E56D-42A1-516F-0D35-7C66ACCE5C74}"/>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26">
                <a:extLst>
                  <a:ext uri="{FF2B5EF4-FFF2-40B4-BE49-F238E27FC236}">
                    <a16:creationId xmlns:a16="http://schemas.microsoft.com/office/drawing/2014/main" id="{6A57A2CF-A42C-91C0-D54A-DDDD5B11604E}"/>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27">
                <a:extLst>
                  <a:ext uri="{FF2B5EF4-FFF2-40B4-BE49-F238E27FC236}">
                    <a16:creationId xmlns:a16="http://schemas.microsoft.com/office/drawing/2014/main" id="{FCCC2A56-FDDD-C7A0-BE4A-A0CA33D976D7}"/>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46" name="Symbol zastępczy tekstu 7">
            <a:extLst>
              <a:ext uri="{FF2B5EF4-FFF2-40B4-BE49-F238E27FC236}">
                <a16:creationId xmlns:a16="http://schemas.microsoft.com/office/drawing/2014/main" id="{302B9FE8-C6B4-4922-5001-DC90FD66C6C9}"/>
              </a:ext>
            </a:extLst>
          </p:cNvPr>
          <p:cNvSpPr>
            <a:spLocks noGrp="1"/>
          </p:cNvSpPr>
          <p:nvPr>
            <p:ph type="body" sz="quarter" idx="12"/>
          </p:nvPr>
        </p:nvSpPr>
        <p:spPr>
          <a:xfrm>
            <a:off x="333053" y="5328943"/>
            <a:ext cx="8487418" cy="394973"/>
          </a:xfrm>
        </p:spPr>
        <p:txBody>
          <a:bodyPr/>
          <a:lstStyle/>
          <a:p>
            <a:r>
              <a:rPr lang="pl-PL" dirty="0">
                <a:solidFill>
                  <a:schemeClr val="bg1">
                    <a:lumMod val="75000"/>
                  </a:schemeClr>
                </a:solidFill>
              </a:rPr>
              <a:t>Odpowiadający: wszyscy badani, n=1000. Ze względu na wielkość miejscowości: wieś n=277, miasto do 20 tys. n=166, miasto 20-100 tys. n=204, miasto 100-500 tys. n=129, miasto powyżej 500 tys. n=214., ze względu na wykształcenie: podstawowe i gimnazjalne n=16, zasadnicze zawodowe n=93</a:t>
            </a:r>
            <a:r>
              <a:rPr lang="pl-PL">
                <a:solidFill>
                  <a:schemeClr val="bg1">
                    <a:lumMod val="75000"/>
                  </a:schemeClr>
                </a:solidFill>
              </a:rPr>
              <a:t>, średnie n=333, </a:t>
            </a:r>
            <a:r>
              <a:rPr lang="pl-PL" dirty="0">
                <a:solidFill>
                  <a:schemeClr val="bg1">
                    <a:lumMod val="75000"/>
                  </a:schemeClr>
                </a:solidFill>
              </a:rPr>
              <a:t>wyższe n=547, ze względu na dochód: do 2000: n=213, od 2000 do 4500: n=346, powyżej 4500: n=187</a:t>
            </a:r>
          </a:p>
        </p:txBody>
      </p:sp>
      <p:sp>
        <p:nvSpPr>
          <p:cNvPr id="47" name="pole tekstowe 46">
            <a:extLst>
              <a:ext uri="{FF2B5EF4-FFF2-40B4-BE49-F238E27FC236}">
                <a16:creationId xmlns:a16="http://schemas.microsoft.com/office/drawing/2014/main" id="{BC4FB133-56F2-0F47-F8E9-34A3D12543B2}"/>
              </a:ext>
            </a:extLst>
          </p:cNvPr>
          <p:cNvSpPr txBox="1"/>
          <p:nvPr/>
        </p:nvSpPr>
        <p:spPr>
          <a:xfrm>
            <a:off x="315397" y="5688177"/>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Tree>
    <p:extLst>
      <p:ext uri="{BB962C8B-B14F-4D97-AF65-F5344CB8AC3E}">
        <p14:creationId xmlns:p14="http://schemas.microsoft.com/office/powerpoint/2010/main" val="293969762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złej jakości powietrza a ogrzewanie gospodarstwa domowego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P8. Proszę uszeregować powody złej jakości powietrza w Polsce w kolejności OD najważniejszego dla Pana(i) powodu DO najmniej ważnego.</a:t>
            </a:r>
          </a:p>
          <a:p>
            <a:pPr algn="just"/>
            <a:r>
              <a:rPr lang="pl-PL" sz="1100" dirty="0"/>
              <a:t>P9. Proszę powiedzieć, jaki GŁÓWNY rodzaj ogrzewania stosuje się w Pana(i) gospodarstwie domowym?</a:t>
            </a:r>
          </a:p>
          <a:p>
            <a:pPr algn="just"/>
            <a:r>
              <a:rPr lang="pl-PL" sz="800" i="1" dirty="0">
                <a:solidFill>
                  <a:schemeClr val="bg1">
                    <a:lumMod val="75000"/>
                  </a:schemeClr>
                </a:solidFill>
              </a:rPr>
              <a:t>Pytania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a:t>
            </a:r>
            <a:endParaRPr lang="pt-BR" dirty="0">
              <a:solidFill>
                <a:schemeClr val="bg1">
                  <a:lumMod val="75000"/>
                </a:schemeClr>
              </a:solidFill>
            </a:endParaRPr>
          </a:p>
          <a:p>
            <a:endParaRPr lang="pl-PL" dirty="0"/>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sp>
        <p:nvSpPr>
          <p:cNvPr id="6" name="Symbol zastępczy tekstu 7">
            <a:extLst>
              <a:ext uri="{FF2B5EF4-FFF2-40B4-BE49-F238E27FC236}">
                <a16:creationId xmlns:a16="http://schemas.microsoft.com/office/drawing/2014/main" id="{4D421F15-0610-4357-B7C6-94B80373D04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2" name="Symbol zastępczy zawartości 4" descr="Powody złej jakości powietrza w Polsce w kolejności od najważniejszych do najmniej ważnych.&#10;&#10;Wykres kolumnowy skumulowany do 100% przedstawia powody złej jakości powietrza: &#10;emisja z transportu samochodowego (1- najważniejszy powód 24%, 2 - 41 %, 3 - 28%, 4 - najmniej ważny powód - 7%), &#10;emisja z pieców domowych (1- najważniejszy powód 37%, 2 - 27%, 3 - 26%, 4 - najmniej ważny powód - 10%), &#10;duża emisja np. z fabryk (1- najważniejszy powód 35%, 2 - 25%, 3 - 32%, 4 - najmniej ważny powód - 8%), &#10;emisja pochodząca z państw sąsiadujących z Polską (1- najważniejszy powód 4%, 2 - 7%, 3 - 14%, 4 - najmniej ważny powód - 75%).&#10;&#10;&#10;&#10;&#10;">
            <a:extLst>
              <a:ext uri="{FF2B5EF4-FFF2-40B4-BE49-F238E27FC236}">
                <a16:creationId xmlns:a16="http://schemas.microsoft.com/office/drawing/2014/main" id="{FB9F07EC-72C4-4E92-B62B-8203FC1CB84A}"/>
              </a:ext>
            </a:extLst>
          </p:cNvPr>
          <p:cNvGraphicFramePr>
            <a:graphicFrameLocks/>
          </p:cNvGraphicFramePr>
          <p:nvPr>
            <p:extLst>
              <p:ext uri="{D42A27DB-BD31-4B8C-83A1-F6EECF244321}">
                <p14:modId xmlns:p14="http://schemas.microsoft.com/office/powerpoint/2010/main" val="535121945"/>
              </p:ext>
            </p:extLst>
          </p:nvPr>
        </p:nvGraphicFramePr>
        <p:xfrm>
          <a:off x="3361792" y="1554480"/>
          <a:ext cx="4803271" cy="490048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ela 19">
            <a:extLst>
              <a:ext uri="{FF2B5EF4-FFF2-40B4-BE49-F238E27FC236}">
                <a16:creationId xmlns:a16="http://schemas.microsoft.com/office/drawing/2014/main" id="{47064C42-6DF3-4C51-86A6-DC63580EB1CB}"/>
              </a:ext>
            </a:extLst>
          </p:cNvPr>
          <p:cNvGraphicFramePr>
            <a:graphicFrameLocks noGrp="1"/>
          </p:cNvGraphicFramePr>
          <p:nvPr>
            <p:extLst>
              <p:ext uri="{D42A27DB-BD31-4B8C-83A1-F6EECF244321}">
                <p14:modId xmlns:p14="http://schemas.microsoft.com/office/powerpoint/2010/main" val="3917348573"/>
              </p:ext>
            </p:extLst>
          </p:nvPr>
        </p:nvGraphicFramePr>
        <p:xfrm>
          <a:off x="673064" y="1602548"/>
          <a:ext cx="2315976" cy="2993304"/>
        </p:xfrm>
        <a:graphic>
          <a:graphicData uri="http://schemas.openxmlformats.org/drawingml/2006/table">
            <a:tbl>
              <a:tblPr>
                <a:tableStyleId>{5C22544A-7EE6-4342-B048-85BDC9FD1C3A}</a:tableStyleId>
              </a:tblPr>
              <a:tblGrid>
                <a:gridCol w="2315976">
                  <a:extLst>
                    <a:ext uri="{9D8B030D-6E8A-4147-A177-3AD203B41FA5}">
                      <a16:colId xmlns:a16="http://schemas.microsoft.com/office/drawing/2014/main" val="2852655252"/>
                    </a:ext>
                  </a:extLst>
                </a:gridCol>
              </a:tblGrid>
              <a:tr h="498884">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pl-PL" sz="1100" b="0" u="none" strike="noStrike" kern="1200" dirty="0" err="1">
                          <a:solidFill>
                            <a:schemeClr val="dk1"/>
                          </a:solidFill>
                          <a:effectLst/>
                          <a:latin typeface="+mn-lt"/>
                          <a:ea typeface="+mn-ea"/>
                          <a:cs typeface="+mn-cs"/>
                        </a:rPr>
                        <a:t>pellet</a:t>
                      </a:r>
                      <a:r>
                        <a:rPr lang="pl-PL" sz="1100" b="0" u="none" strike="noStrike" kern="1200" dirty="0">
                          <a:solidFill>
                            <a:schemeClr val="dk1"/>
                          </a:solidFill>
                          <a:effectLst/>
                          <a:latin typeface="+mn-lt"/>
                          <a:ea typeface="+mn-ea"/>
                          <a:cs typeface="+mn-cs"/>
                        </a:rPr>
                        <a:t>/brykiet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06780479"/>
                  </a:ext>
                </a:extLst>
              </a:tr>
              <a:tr h="498884">
                <a:tc>
                  <a:txBody>
                    <a:bodyPr/>
                    <a:lstStyle/>
                    <a:p>
                      <a:pPr algn="r"/>
                      <a:r>
                        <a:rPr lang="pl-PL" sz="1100" b="0" u="none" strike="noStrike" kern="1200" dirty="0">
                          <a:solidFill>
                            <a:schemeClr val="dk1"/>
                          </a:solidFill>
                          <a:effectLst/>
                          <a:latin typeface="+mn-lt"/>
                          <a:ea typeface="+mn-ea"/>
                          <a:cs typeface="+mn-cs"/>
                        </a:rPr>
                        <a:t>węgiel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3531690"/>
                  </a:ext>
                </a:extLst>
              </a:tr>
              <a:tr h="498884">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pl-PL" sz="1100" b="0" u="none" strike="noStrike" kern="1200" dirty="0">
                          <a:solidFill>
                            <a:schemeClr val="dk1"/>
                          </a:solidFill>
                          <a:effectLst/>
                          <a:latin typeface="+mn-lt"/>
                          <a:ea typeface="+mn-ea"/>
                          <a:cs typeface="+mn-cs"/>
                        </a:rPr>
                        <a:t>odnawialne źródła energii</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0842111"/>
                  </a:ext>
                </a:extLst>
              </a:tr>
              <a:tr h="498884">
                <a:tc>
                  <a:txBody>
                    <a:bodyPr/>
                    <a:lstStyle/>
                    <a:p>
                      <a:pPr algn="r"/>
                      <a:r>
                        <a:rPr lang="pl-PL" sz="1100" b="0" u="none" strike="noStrike" kern="1200" dirty="0">
                          <a:solidFill>
                            <a:schemeClr val="dk1"/>
                          </a:solidFill>
                          <a:effectLst/>
                          <a:latin typeface="+mn-lt"/>
                          <a:ea typeface="+mn-ea"/>
                          <a:cs typeface="+mn-cs"/>
                        </a:rPr>
                        <a:t>inne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45539612"/>
                  </a:ext>
                </a:extLst>
              </a:tr>
              <a:tr h="498884">
                <a:tc>
                  <a:txBody>
                    <a:bodyPr/>
                    <a:lstStyle/>
                    <a:p>
                      <a:pPr algn="r"/>
                      <a:r>
                        <a:rPr lang="pl-PL" sz="1100" b="0" u="none" strike="noStrike" kern="1200" dirty="0">
                          <a:solidFill>
                            <a:schemeClr val="dk1"/>
                          </a:solidFill>
                          <a:effectLst/>
                          <a:latin typeface="+mn-lt"/>
                          <a:ea typeface="+mn-ea"/>
                          <a:cs typeface="+mn-cs"/>
                        </a:rPr>
                        <a:t>gaz</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61439307"/>
                  </a:ext>
                </a:extLst>
              </a:tr>
              <a:tr h="498884">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pl-PL" sz="1100" b="0" u="none" strike="noStrike" kern="1200" dirty="0">
                          <a:solidFill>
                            <a:schemeClr val="dk1"/>
                          </a:solidFill>
                          <a:effectLst/>
                          <a:latin typeface="+mn-lt"/>
                          <a:ea typeface="+mn-ea"/>
                          <a:cs typeface="+mn-cs"/>
                        </a:rPr>
                        <a:t>podłączenie do sieci ciepłowniczej</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25093735"/>
                  </a:ext>
                </a:extLst>
              </a:tr>
            </a:tbl>
          </a:graphicData>
        </a:graphic>
      </p:graphicFrame>
      <p:grpSp>
        <p:nvGrpSpPr>
          <p:cNvPr id="75" name="Grupa 74">
            <a:extLst>
              <a:ext uri="{FF2B5EF4-FFF2-40B4-BE49-F238E27FC236}">
                <a16:creationId xmlns:a16="http://schemas.microsoft.com/office/drawing/2014/main" id="{F0FFAFCB-D085-4FF3-88F8-3F9512133E0B}"/>
              </a:ext>
            </a:extLst>
          </p:cNvPr>
          <p:cNvGrpSpPr>
            <a:grpSpLocks noChangeAspect="1"/>
          </p:cNvGrpSpPr>
          <p:nvPr/>
        </p:nvGrpSpPr>
        <p:grpSpPr>
          <a:xfrm>
            <a:off x="3186946" y="2747740"/>
            <a:ext cx="385284" cy="288000"/>
            <a:chOff x="539750" y="1633538"/>
            <a:chExt cx="1112838" cy="831850"/>
          </a:xfrm>
          <a:solidFill>
            <a:srgbClr val="CDCDCD"/>
          </a:solidFill>
        </p:grpSpPr>
        <p:grpSp>
          <p:nvGrpSpPr>
            <p:cNvPr id="76" name="Grupa 75">
              <a:extLst>
                <a:ext uri="{FF2B5EF4-FFF2-40B4-BE49-F238E27FC236}">
                  <a16:creationId xmlns:a16="http://schemas.microsoft.com/office/drawing/2014/main" id="{3836E1F0-A2F9-4B96-8FC9-DD04D76DB4EF}"/>
                </a:ext>
              </a:extLst>
            </p:cNvPr>
            <p:cNvGrpSpPr/>
            <p:nvPr/>
          </p:nvGrpSpPr>
          <p:grpSpPr>
            <a:xfrm>
              <a:off x="711200" y="1633538"/>
              <a:ext cx="744538" cy="403225"/>
              <a:chOff x="711200" y="1633538"/>
              <a:chExt cx="744538" cy="403225"/>
            </a:xfrm>
            <a:grpFill/>
          </p:grpSpPr>
          <p:sp>
            <p:nvSpPr>
              <p:cNvPr id="120" name="Freeform 9">
                <a:extLst>
                  <a:ext uri="{FF2B5EF4-FFF2-40B4-BE49-F238E27FC236}">
                    <a16:creationId xmlns:a16="http://schemas.microsoft.com/office/drawing/2014/main" id="{47388642-8798-4B86-9016-BB89C7F21FE0}"/>
                  </a:ext>
                </a:extLst>
              </p:cNvPr>
              <p:cNvSpPr>
                <a:spLocks/>
              </p:cNvSpPr>
              <p:nvPr/>
            </p:nvSpPr>
            <p:spPr bwMode="auto">
              <a:xfrm>
                <a:off x="1063625" y="1633538"/>
                <a:ext cx="39688" cy="220663"/>
              </a:xfrm>
              <a:custGeom>
                <a:avLst/>
                <a:gdLst>
                  <a:gd name="T0" fmla="*/ 37 w 74"/>
                  <a:gd name="T1" fmla="*/ 419 h 419"/>
                  <a:gd name="T2" fmla="*/ 37 w 74"/>
                  <a:gd name="T3" fmla="*/ 419 h 419"/>
                  <a:gd name="T4" fmla="*/ 44 w 74"/>
                  <a:gd name="T5" fmla="*/ 419 h 419"/>
                  <a:gd name="T6" fmla="*/ 52 w 74"/>
                  <a:gd name="T7" fmla="*/ 416 h 419"/>
                  <a:gd name="T8" fmla="*/ 58 w 74"/>
                  <a:gd name="T9" fmla="*/ 413 h 419"/>
                  <a:gd name="T10" fmla="*/ 64 w 74"/>
                  <a:gd name="T11" fmla="*/ 408 h 419"/>
                  <a:gd name="T12" fmla="*/ 68 w 74"/>
                  <a:gd name="T13" fmla="*/ 403 h 419"/>
                  <a:gd name="T14" fmla="*/ 72 w 74"/>
                  <a:gd name="T15" fmla="*/ 396 h 419"/>
                  <a:gd name="T16" fmla="*/ 74 w 74"/>
                  <a:gd name="T17" fmla="*/ 389 h 419"/>
                  <a:gd name="T18" fmla="*/ 74 w 74"/>
                  <a:gd name="T19" fmla="*/ 382 h 419"/>
                  <a:gd name="T20" fmla="*/ 74 w 74"/>
                  <a:gd name="T21" fmla="*/ 38 h 419"/>
                  <a:gd name="T22" fmla="*/ 74 w 74"/>
                  <a:gd name="T23" fmla="*/ 38 h 419"/>
                  <a:gd name="T24" fmla="*/ 74 w 74"/>
                  <a:gd name="T25" fmla="*/ 31 h 419"/>
                  <a:gd name="T26" fmla="*/ 72 w 74"/>
                  <a:gd name="T27" fmla="*/ 23 h 419"/>
                  <a:gd name="T28" fmla="*/ 68 w 74"/>
                  <a:gd name="T29" fmla="*/ 17 h 419"/>
                  <a:gd name="T30" fmla="*/ 64 w 74"/>
                  <a:gd name="T31" fmla="*/ 11 h 419"/>
                  <a:gd name="T32" fmla="*/ 58 w 74"/>
                  <a:gd name="T33" fmla="*/ 7 h 419"/>
                  <a:gd name="T34" fmla="*/ 52 w 74"/>
                  <a:gd name="T35" fmla="*/ 3 h 419"/>
                  <a:gd name="T36" fmla="*/ 44 w 74"/>
                  <a:gd name="T37" fmla="*/ 1 h 419"/>
                  <a:gd name="T38" fmla="*/ 37 w 74"/>
                  <a:gd name="T39" fmla="*/ 0 h 419"/>
                  <a:gd name="T40" fmla="*/ 37 w 74"/>
                  <a:gd name="T41" fmla="*/ 0 h 419"/>
                  <a:gd name="T42" fmla="*/ 30 w 74"/>
                  <a:gd name="T43" fmla="*/ 1 h 419"/>
                  <a:gd name="T44" fmla="*/ 22 w 74"/>
                  <a:gd name="T45" fmla="*/ 3 h 419"/>
                  <a:gd name="T46" fmla="*/ 16 w 74"/>
                  <a:gd name="T47" fmla="*/ 7 h 419"/>
                  <a:gd name="T48" fmla="*/ 11 w 74"/>
                  <a:gd name="T49" fmla="*/ 11 h 419"/>
                  <a:gd name="T50" fmla="*/ 6 w 74"/>
                  <a:gd name="T51" fmla="*/ 17 h 419"/>
                  <a:gd name="T52" fmla="*/ 2 w 74"/>
                  <a:gd name="T53" fmla="*/ 23 h 419"/>
                  <a:gd name="T54" fmla="*/ 0 w 74"/>
                  <a:gd name="T55" fmla="*/ 31 h 419"/>
                  <a:gd name="T56" fmla="*/ 0 w 74"/>
                  <a:gd name="T57" fmla="*/ 38 h 419"/>
                  <a:gd name="T58" fmla="*/ 0 w 74"/>
                  <a:gd name="T59" fmla="*/ 382 h 419"/>
                  <a:gd name="T60" fmla="*/ 0 w 74"/>
                  <a:gd name="T61" fmla="*/ 382 h 419"/>
                  <a:gd name="T62" fmla="*/ 0 w 74"/>
                  <a:gd name="T63" fmla="*/ 389 h 419"/>
                  <a:gd name="T64" fmla="*/ 2 w 74"/>
                  <a:gd name="T65" fmla="*/ 396 h 419"/>
                  <a:gd name="T66" fmla="*/ 6 w 74"/>
                  <a:gd name="T67" fmla="*/ 403 h 419"/>
                  <a:gd name="T68" fmla="*/ 11 w 74"/>
                  <a:gd name="T69" fmla="*/ 408 h 419"/>
                  <a:gd name="T70" fmla="*/ 16 w 74"/>
                  <a:gd name="T71" fmla="*/ 413 h 419"/>
                  <a:gd name="T72" fmla="*/ 22 w 74"/>
                  <a:gd name="T73" fmla="*/ 416 h 419"/>
                  <a:gd name="T74" fmla="*/ 30 w 74"/>
                  <a:gd name="T75" fmla="*/ 419 h 419"/>
                  <a:gd name="T76" fmla="*/ 37 w 74"/>
                  <a:gd name="T77" fmla="*/ 419 h 419"/>
                  <a:gd name="T78" fmla="*/ 37 w 74"/>
                  <a:gd name="T79"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419">
                    <a:moveTo>
                      <a:pt x="37" y="419"/>
                    </a:moveTo>
                    <a:lnTo>
                      <a:pt x="37" y="419"/>
                    </a:lnTo>
                    <a:lnTo>
                      <a:pt x="44" y="419"/>
                    </a:lnTo>
                    <a:lnTo>
                      <a:pt x="52" y="416"/>
                    </a:lnTo>
                    <a:lnTo>
                      <a:pt x="58" y="413"/>
                    </a:lnTo>
                    <a:lnTo>
                      <a:pt x="64" y="408"/>
                    </a:lnTo>
                    <a:lnTo>
                      <a:pt x="68" y="403"/>
                    </a:lnTo>
                    <a:lnTo>
                      <a:pt x="72" y="396"/>
                    </a:lnTo>
                    <a:lnTo>
                      <a:pt x="74" y="389"/>
                    </a:lnTo>
                    <a:lnTo>
                      <a:pt x="74" y="382"/>
                    </a:lnTo>
                    <a:lnTo>
                      <a:pt x="74" y="38"/>
                    </a:lnTo>
                    <a:lnTo>
                      <a:pt x="74" y="38"/>
                    </a:lnTo>
                    <a:lnTo>
                      <a:pt x="74" y="31"/>
                    </a:lnTo>
                    <a:lnTo>
                      <a:pt x="72" y="23"/>
                    </a:lnTo>
                    <a:lnTo>
                      <a:pt x="68" y="17"/>
                    </a:lnTo>
                    <a:lnTo>
                      <a:pt x="64" y="11"/>
                    </a:lnTo>
                    <a:lnTo>
                      <a:pt x="58" y="7"/>
                    </a:lnTo>
                    <a:lnTo>
                      <a:pt x="52" y="3"/>
                    </a:lnTo>
                    <a:lnTo>
                      <a:pt x="44" y="1"/>
                    </a:lnTo>
                    <a:lnTo>
                      <a:pt x="37" y="0"/>
                    </a:lnTo>
                    <a:lnTo>
                      <a:pt x="37" y="0"/>
                    </a:lnTo>
                    <a:lnTo>
                      <a:pt x="30" y="1"/>
                    </a:lnTo>
                    <a:lnTo>
                      <a:pt x="22" y="3"/>
                    </a:lnTo>
                    <a:lnTo>
                      <a:pt x="16" y="7"/>
                    </a:lnTo>
                    <a:lnTo>
                      <a:pt x="11" y="11"/>
                    </a:lnTo>
                    <a:lnTo>
                      <a:pt x="6" y="17"/>
                    </a:lnTo>
                    <a:lnTo>
                      <a:pt x="2" y="23"/>
                    </a:lnTo>
                    <a:lnTo>
                      <a:pt x="0" y="31"/>
                    </a:lnTo>
                    <a:lnTo>
                      <a:pt x="0" y="38"/>
                    </a:lnTo>
                    <a:lnTo>
                      <a:pt x="0" y="382"/>
                    </a:lnTo>
                    <a:lnTo>
                      <a:pt x="0" y="382"/>
                    </a:lnTo>
                    <a:lnTo>
                      <a:pt x="0" y="389"/>
                    </a:lnTo>
                    <a:lnTo>
                      <a:pt x="2" y="396"/>
                    </a:lnTo>
                    <a:lnTo>
                      <a:pt x="6" y="403"/>
                    </a:lnTo>
                    <a:lnTo>
                      <a:pt x="11" y="408"/>
                    </a:lnTo>
                    <a:lnTo>
                      <a:pt x="16" y="413"/>
                    </a:lnTo>
                    <a:lnTo>
                      <a:pt x="22" y="416"/>
                    </a:lnTo>
                    <a:lnTo>
                      <a:pt x="30" y="419"/>
                    </a:lnTo>
                    <a:lnTo>
                      <a:pt x="37" y="419"/>
                    </a:lnTo>
                    <a:lnTo>
                      <a:pt x="37" y="4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1" name="Freeform 10">
                <a:extLst>
                  <a:ext uri="{FF2B5EF4-FFF2-40B4-BE49-F238E27FC236}">
                    <a16:creationId xmlns:a16="http://schemas.microsoft.com/office/drawing/2014/main" id="{061432DE-5BD2-425E-B4D4-351887659B34}"/>
                  </a:ext>
                </a:extLst>
              </p:cNvPr>
              <p:cNvSpPr>
                <a:spLocks/>
              </p:cNvSpPr>
              <p:nvPr/>
            </p:nvSpPr>
            <p:spPr bwMode="auto">
              <a:xfrm>
                <a:off x="1233488" y="1985963"/>
                <a:ext cx="222250" cy="39688"/>
              </a:xfrm>
              <a:custGeom>
                <a:avLst/>
                <a:gdLst>
                  <a:gd name="T0" fmla="*/ 382 w 419"/>
                  <a:gd name="T1" fmla="*/ 0 h 75"/>
                  <a:gd name="T2" fmla="*/ 39 w 419"/>
                  <a:gd name="T3" fmla="*/ 0 h 75"/>
                  <a:gd name="T4" fmla="*/ 39 w 419"/>
                  <a:gd name="T5" fmla="*/ 0 h 75"/>
                  <a:gd name="T6" fmla="*/ 31 w 419"/>
                  <a:gd name="T7" fmla="*/ 1 h 75"/>
                  <a:gd name="T8" fmla="*/ 24 w 419"/>
                  <a:gd name="T9" fmla="*/ 2 h 75"/>
                  <a:gd name="T10" fmla="*/ 18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8 w 419"/>
                  <a:gd name="T33" fmla="*/ 69 h 75"/>
                  <a:gd name="T34" fmla="*/ 24 w 419"/>
                  <a:gd name="T35" fmla="*/ 72 h 75"/>
                  <a:gd name="T36" fmla="*/ 31 w 419"/>
                  <a:gd name="T37" fmla="*/ 74 h 75"/>
                  <a:gd name="T38" fmla="*/ 39 w 419"/>
                  <a:gd name="T39" fmla="*/ 75 h 75"/>
                  <a:gd name="T40" fmla="*/ 382 w 419"/>
                  <a:gd name="T41" fmla="*/ 75 h 75"/>
                  <a:gd name="T42" fmla="*/ 382 w 419"/>
                  <a:gd name="T43" fmla="*/ 75 h 75"/>
                  <a:gd name="T44" fmla="*/ 389 w 419"/>
                  <a:gd name="T45" fmla="*/ 74 h 75"/>
                  <a:gd name="T46" fmla="*/ 397 w 419"/>
                  <a:gd name="T47" fmla="*/ 72 h 75"/>
                  <a:gd name="T48" fmla="*/ 403 w 419"/>
                  <a:gd name="T49" fmla="*/ 69 h 75"/>
                  <a:gd name="T50" fmla="*/ 408 w 419"/>
                  <a:gd name="T51" fmla="*/ 64 h 75"/>
                  <a:gd name="T52" fmla="*/ 413 w 419"/>
                  <a:gd name="T53" fmla="*/ 58 h 75"/>
                  <a:gd name="T54" fmla="*/ 417 w 419"/>
                  <a:gd name="T55" fmla="*/ 52 h 75"/>
                  <a:gd name="T56" fmla="*/ 419 w 419"/>
                  <a:gd name="T57" fmla="*/ 46 h 75"/>
                  <a:gd name="T58" fmla="*/ 419 w 419"/>
                  <a:gd name="T59" fmla="*/ 37 h 75"/>
                  <a:gd name="T60" fmla="*/ 419 w 419"/>
                  <a:gd name="T61" fmla="*/ 37 h 75"/>
                  <a:gd name="T62" fmla="*/ 419 w 419"/>
                  <a:gd name="T63" fmla="*/ 30 h 75"/>
                  <a:gd name="T64" fmla="*/ 417 w 419"/>
                  <a:gd name="T65" fmla="*/ 23 h 75"/>
                  <a:gd name="T66" fmla="*/ 413 w 419"/>
                  <a:gd name="T67" fmla="*/ 16 h 75"/>
                  <a:gd name="T68" fmla="*/ 408 w 419"/>
                  <a:gd name="T69" fmla="*/ 11 h 75"/>
                  <a:gd name="T70" fmla="*/ 403 w 419"/>
                  <a:gd name="T71" fmla="*/ 6 h 75"/>
                  <a:gd name="T72" fmla="*/ 397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9" y="0"/>
                    </a:lnTo>
                    <a:lnTo>
                      <a:pt x="39" y="0"/>
                    </a:lnTo>
                    <a:lnTo>
                      <a:pt x="31" y="1"/>
                    </a:lnTo>
                    <a:lnTo>
                      <a:pt x="24" y="2"/>
                    </a:lnTo>
                    <a:lnTo>
                      <a:pt x="18" y="6"/>
                    </a:lnTo>
                    <a:lnTo>
                      <a:pt x="11" y="11"/>
                    </a:lnTo>
                    <a:lnTo>
                      <a:pt x="6" y="16"/>
                    </a:lnTo>
                    <a:lnTo>
                      <a:pt x="4" y="23"/>
                    </a:lnTo>
                    <a:lnTo>
                      <a:pt x="1" y="30"/>
                    </a:lnTo>
                    <a:lnTo>
                      <a:pt x="0" y="37"/>
                    </a:lnTo>
                    <a:lnTo>
                      <a:pt x="0" y="37"/>
                    </a:lnTo>
                    <a:lnTo>
                      <a:pt x="1" y="46"/>
                    </a:lnTo>
                    <a:lnTo>
                      <a:pt x="4" y="52"/>
                    </a:lnTo>
                    <a:lnTo>
                      <a:pt x="6" y="58"/>
                    </a:lnTo>
                    <a:lnTo>
                      <a:pt x="11" y="64"/>
                    </a:lnTo>
                    <a:lnTo>
                      <a:pt x="18" y="69"/>
                    </a:lnTo>
                    <a:lnTo>
                      <a:pt x="24" y="72"/>
                    </a:lnTo>
                    <a:lnTo>
                      <a:pt x="31" y="74"/>
                    </a:lnTo>
                    <a:lnTo>
                      <a:pt x="39" y="75"/>
                    </a:lnTo>
                    <a:lnTo>
                      <a:pt x="382" y="75"/>
                    </a:lnTo>
                    <a:lnTo>
                      <a:pt x="382" y="75"/>
                    </a:lnTo>
                    <a:lnTo>
                      <a:pt x="389" y="74"/>
                    </a:lnTo>
                    <a:lnTo>
                      <a:pt x="397" y="72"/>
                    </a:lnTo>
                    <a:lnTo>
                      <a:pt x="403" y="69"/>
                    </a:lnTo>
                    <a:lnTo>
                      <a:pt x="408" y="64"/>
                    </a:lnTo>
                    <a:lnTo>
                      <a:pt x="413" y="58"/>
                    </a:lnTo>
                    <a:lnTo>
                      <a:pt x="417" y="52"/>
                    </a:lnTo>
                    <a:lnTo>
                      <a:pt x="419" y="46"/>
                    </a:lnTo>
                    <a:lnTo>
                      <a:pt x="419" y="37"/>
                    </a:lnTo>
                    <a:lnTo>
                      <a:pt x="419" y="37"/>
                    </a:lnTo>
                    <a:lnTo>
                      <a:pt x="419" y="30"/>
                    </a:lnTo>
                    <a:lnTo>
                      <a:pt x="417" y="23"/>
                    </a:lnTo>
                    <a:lnTo>
                      <a:pt x="413" y="16"/>
                    </a:lnTo>
                    <a:lnTo>
                      <a:pt x="408" y="11"/>
                    </a:lnTo>
                    <a:lnTo>
                      <a:pt x="403" y="6"/>
                    </a:lnTo>
                    <a:lnTo>
                      <a:pt x="397"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2" name="Freeform 11">
                <a:extLst>
                  <a:ext uri="{FF2B5EF4-FFF2-40B4-BE49-F238E27FC236}">
                    <a16:creationId xmlns:a16="http://schemas.microsoft.com/office/drawing/2014/main" id="{D2D330FB-C290-4893-80C8-14A94ABFEFFC}"/>
                  </a:ext>
                </a:extLst>
              </p:cNvPr>
              <p:cNvSpPr>
                <a:spLocks/>
              </p:cNvSpPr>
              <p:nvPr/>
            </p:nvSpPr>
            <p:spPr bwMode="auto">
              <a:xfrm>
                <a:off x="711200" y="1985963"/>
                <a:ext cx="222250" cy="39688"/>
              </a:xfrm>
              <a:custGeom>
                <a:avLst/>
                <a:gdLst>
                  <a:gd name="T0" fmla="*/ 382 w 419"/>
                  <a:gd name="T1" fmla="*/ 0 h 75"/>
                  <a:gd name="T2" fmla="*/ 37 w 419"/>
                  <a:gd name="T3" fmla="*/ 0 h 75"/>
                  <a:gd name="T4" fmla="*/ 37 w 419"/>
                  <a:gd name="T5" fmla="*/ 0 h 75"/>
                  <a:gd name="T6" fmla="*/ 30 w 419"/>
                  <a:gd name="T7" fmla="*/ 1 h 75"/>
                  <a:gd name="T8" fmla="*/ 23 w 419"/>
                  <a:gd name="T9" fmla="*/ 2 h 75"/>
                  <a:gd name="T10" fmla="*/ 17 w 419"/>
                  <a:gd name="T11" fmla="*/ 6 h 75"/>
                  <a:gd name="T12" fmla="*/ 11 w 419"/>
                  <a:gd name="T13" fmla="*/ 11 h 75"/>
                  <a:gd name="T14" fmla="*/ 6 w 419"/>
                  <a:gd name="T15" fmla="*/ 16 h 75"/>
                  <a:gd name="T16" fmla="*/ 4 w 419"/>
                  <a:gd name="T17" fmla="*/ 23 h 75"/>
                  <a:gd name="T18" fmla="*/ 1 w 419"/>
                  <a:gd name="T19" fmla="*/ 30 h 75"/>
                  <a:gd name="T20" fmla="*/ 0 w 419"/>
                  <a:gd name="T21" fmla="*/ 37 h 75"/>
                  <a:gd name="T22" fmla="*/ 0 w 419"/>
                  <a:gd name="T23" fmla="*/ 37 h 75"/>
                  <a:gd name="T24" fmla="*/ 1 w 419"/>
                  <a:gd name="T25" fmla="*/ 46 h 75"/>
                  <a:gd name="T26" fmla="*/ 4 w 419"/>
                  <a:gd name="T27" fmla="*/ 52 h 75"/>
                  <a:gd name="T28" fmla="*/ 6 w 419"/>
                  <a:gd name="T29" fmla="*/ 58 h 75"/>
                  <a:gd name="T30" fmla="*/ 11 w 419"/>
                  <a:gd name="T31" fmla="*/ 64 h 75"/>
                  <a:gd name="T32" fmla="*/ 17 w 419"/>
                  <a:gd name="T33" fmla="*/ 69 h 75"/>
                  <a:gd name="T34" fmla="*/ 23 w 419"/>
                  <a:gd name="T35" fmla="*/ 72 h 75"/>
                  <a:gd name="T36" fmla="*/ 30 w 419"/>
                  <a:gd name="T37" fmla="*/ 74 h 75"/>
                  <a:gd name="T38" fmla="*/ 37 w 419"/>
                  <a:gd name="T39" fmla="*/ 75 h 75"/>
                  <a:gd name="T40" fmla="*/ 382 w 419"/>
                  <a:gd name="T41" fmla="*/ 75 h 75"/>
                  <a:gd name="T42" fmla="*/ 382 w 419"/>
                  <a:gd name="T43" fmla="*/ 75 h 75"/>
                  <a:gd name="T44" fmla="*/ 389 w 419"/>
                  <a:gd name="T45" fmla="*/ 74 h 75"/>
                  <a:gd name="T46" fmla="*/ 395 w 419"/>
                  <a:gd name="T47" fmla="*/ 72 h 75"/>
                  <a:gd name="T48" fmla="*/ 403 w 419"/>
                  <a:gd name="T49" fmla="*/ 69 h 75"/>
                  <a:gd name="T50" fmla="*/ 408 w 419"/>
                  <a:gd name="T51" fmla="*/ 64 h 75"/>
                  <a:gd name="T52" fmla="*/ 413 w 419"/>
                  <a:gd name="T53" fmla="*/ 58 h 75"/>
                  <a:gd name="T54" fmla="*/ 416 w 419"/>
                  <a:gd name="T55" fmla="*/ 52 h 75"/>
                  <a:gd name="T56" fmla="*/ 418 w 419"/>
                  <a:gd name="T57" fmla="*/ 46 h 75"/>
                  <a:gd name="T58" fmla="*/ 419 w 419"/>
                  <a:gd name="T59" fmla="*/ 37 h 75"/>
                  <a:gd name="T60" fmla="*/ 419 w 419"/>
                  <a:gd name="T61" fmla="*/ 37 h 75"/>
                  <a:gd name="T62" fmla="*/ 418 w 419"/>
                  <a:gd name="T63" fmla="*/ 30 h 75"/>
                  <a:gd name="T64" fmla="*/ 416 w 419"/>
                  <a:gd name="T65" fmla="*/ 23 h 75"/>
                  <a:gd name="T66" fmla="*/ 413 w 419"/>
                  <a:gd name="T67" fmla="*/ 16 h 75"/>
                  <a:gd name="T68" fmla="*/ 408 w 419"/>
                  <a:gd name="T69" fmla="*/ 11 h 75"/>
                  <a:gd name="T70" fmla="*/ 403 w 419"/>
                  <a:gd name="T71" fmla="*/ 6 h 75"/>
                  <a:gd name="T72" fmla="*/ 395 w 419"/>
                  <a:gd name="T73" fmla="*/ 2 h 75"/>
                  <a:gd name="T74" fmla="*/ 389 w 419"/>
                  <a:gd name="T75" fmla="*/ 1 h 75"/>
                  <a:gd name="T76" fmla="*/ 382 w 419"/>
                  <a:gd name="T77" fmla="*/ 0 h 75"/>
                  <a:gd name="T78" fmla="*/ 382 w 419"/>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9" h="75">
                    <a:moveTo>
                      <a:pt x="382" y="0"/>
                    </a:moveTo>
                    <a:lnTo>
                      <a:pt x="37" y="0"/>
                    </a:lnTo>
                    <a:lnTo>
                      <a:pt x="37" y="0"/>
                    </a:lnTo>
                    <a:lnTo>
                      <a:pt x="30" y="1"/>
                    </a:lnTo>
                    <a:lnTo>
                      <a:pt x="23" y="2"/>
                    </a:lnTo>
                    <a:lnTo>
                      <a:pt x="17" y="6"/>
                    </a:lnTo>
                    <a:lnTo>
                      <a:pt x="11" y="11"/>
                    </a:lnTo>
                    <a:lnTo>
                      <a:pt x="6" y="16"/>
                    </a:lnTo>
                    <a:lnTo>
                      <a:pt x="4" y="23"/>
                    </a:lnTo>
                    <a:lnTo>
                      <a:pt x="1" y="30"/>
                    </a:lnTo>
                    <a:lnTo>
                      <a:pt x="0" y="37"/>
                    </a:lnTo>
                    <a:lnTo>
                      <a:pt x="0" y="37"/>
                    </a:lnTo>
                    <a:lnTo>
                      <a:pt x="1" y="46"/>
                    </a:lnTo>
                    <a:lnTo>
                      <a:pt x="4" y="52"/>
                    </a:lnTo>
                    <a:lnTo>
                      <a:pt x="6" y="58"/>
                    </a:lnTo>
                    <a:lnTo>
                      <a:pt x="11" y="64"/>
                    </a:lnTo>
                    <a:lnTo>
                      <a:pt x="17" y="69"/>
                    </a:lnTo>
                    <a:lnTo>
                      <a:pt x="23" y="72"/>
                    </a:lnTo>
                    <a:lnTo>
                      <a:pt x="30" y="74"/>
                    </a:lnTo>
                    <a:lnTo>
                      <a:pt x="37" y="75"/>
                    </a:lnTo>
                    <a:lnTo>
                      <a:pt x="382" y="75"/>
                    </a:lnTo>
                    <a:lnTo>
                      <a:pt x="382" y="75"/>
                    </a:lnTo>
                    <a:lnTo>
                      <a:pt x="389" y="74"/>
                    </a:lnTo>
                    <a:lnTo>
                      <a:pt x="395" y="72"/>
                    </a:lnTo>
                    <a:lnTo>
                      <a:pt x="403" y="69"/>
                    </a:lnTo>
                    <a:lnTo>
                      <a:pt x="408" y="64"/>
                    </a:lnTo>
                    <a:lnTo>
                      <a:pt x="413" y="58"/>
                    </a:lnTo>
                    <a:lnTo>
                      <a:pt x="416" y="52"/>
                    </a:lnTo>
                    <a:lnTo>
                      <a:pt x="418" y="46"/>
                    </a:lnTo>
                    <a:lnTo>
                      <a:pt x="419" y="37"/>
                    </a:lnTo>
                    <a:lnTo>
                      <a:pt x="419" y="37"/>
                    </a:lnTo>
                    <a:lnTo>
                      <a:pt x="418" y="30"/>
                    </a:lnTo>
                    <a:lnTo>
                      <a:pt x="416" y="23"/>
                    </a:lnTo>
                    <a:lnTo>
                      <a:pt x="413" y="16"/>
                    </a:lnTo>
                    <a:lnTo>
                      <a:pt x="408" y="11"/>
                    </a:lnTo>
                    <a:lnTo>
                      <a:pt x="403" y="6"/>
                    </a:lnTo>
                    <a:lnTo>
                      <a:pt x="395" y="2"/>
                    </a:lnTo>
                    <a:lnTo>
                      <a:pt x="389" y="1"/>
                    </a:lnTo>
                    <a:lnTo>
                      <a:pt x="382" y="0"/>
                    </a:lnTo>
                    <a:lnTo>
                      <a:pt x="3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3" name="Freeform 12">
                <a:extLst>
                  <a:ext uri="{FF2B5EF4-FFF2-40B4-BE49-F238E27FC236}">
                    <a16:creationId xmlns:a16="http://schemas.microsoft.com/office/drawing/2014/main" id="{BD43B27D-9EEF-4523-8775-59377A4C1B07}"/>
                  </a:ext>
                </a:extLst>
              </p:cNvPr>
              <p:cNvSpPr>
                <a:spLocks/>
              </p:cNvSpPr>
              <p:nvPr/>
            </p:nvSpPr>
            <p:spPr bwMode="auto">
              <a:xfrm>
                <a:off x="1184275" y="1736725"/>
                <a:ext cx="168275" cy="168275"/>
              </a:xfrm>
              <a:custGeom>
                <a:avLst/>
                <a:gdLst>
                  <a:gd name="T0" fmla="*/ 308 w 318"/>
                  <a:gd name="T1" fmla="*/ 11 h 319"/>
                  <a:gd name="T2" fmla="*/ 308 w 318"/>
                  <a:gd name="T3" fmla="*/ 11 h 319"/>
                  <a:gd name="T4" fmla="*/ 302 w 318"/>
                  <a:gd name="T5" fmla="*/ 6 h 319"/>
                  <a:gd name="T6" fmla="*/ 294 w 318"/>
                  <a:gd name="T7" fmla="*/ 3 h 319"/>
                  <a:gd name="T8" fmla="*/ 288 w 318"/>
                  <a:gd name="T9" fmla="*/ 1 h 319"/>
                  <a:gd name="T10" fmla="*/ 281 w 318"/>
                  <a:gd name="T11" fmla="*/ 0 h 319"/>
                  <a:gd name="T12" fmla="*/ 273 w 318"/>
                  <a:gd name="T13" fmla="*/ 1 h 319"/>
                  <a:gd name="T14" fmla="*/ 267 w 318"/>
                  <a:gd name="T15" fmla="*/ 3 h 319"/>
                  <a:gd name="T16" fmla="*/ 260 w 318"/>
                  <a:gd name="T17" fmla="*/ 6 h 319"/>
                  <a:gd name="T18" fmla="*/ 255 w 318"/>
                  <a:gd name="T19" fmla="*/ 11 h 319"/>
                  <a:gd name="T20" fmla="*/ 11 w 318"/>
                  <a:gd name="T21" fmla="*/ 255 h 319"/>
                  <a:gd name="T22" fmla="*/ 11 w 318"/>
                  <a:gd name="T23" fmla="*/ 255 h 319"/>
                  <a:gd name="T24" fmla="*/ 6 w 318"/>
                  <a:gd name="T25" fmla="*/ 261 h 319"/>
                  <a:gd name="T26" fmla="*/ 3 w 318"/>
                  <a:gd name="T27" fmla="*/ 267 h 319"/>
                  <a:gd name="T28" fmla="*/ 2 w 318"/>
                  <a:gd name="T29" fmla="*/ 273 h 319"/>
                  <a:gd name="T30" fmla="*/ 0 w 318"/>
                  <a:gd name="T31" fmla="*/ 281 h 319"/>
                  <a:gd name="T32" fmla="*/ 2 w 318"/>
                  <a:gd name="T33" fmla="*/ 288 h 319"/>
                  <a:gd name="T34" fmla="*/ 3 w 318"/>
                  <a:gd name="T35" fmla="*/ 295 h 319"/>
                  <a:gd name="T36" fmla="*/ 6 w 318"/>
                  <a:gd name="T37" fmla="*/ 302 h 319"/>
                  <a:gd name="T38" fmla="*/ 11 w 318"/>
                  <a:gd name="T39" fmla="*/ 308 h 319"/>
                  <a:gd name="T40" fmla="*/ 11 w 318"/>
                  <a:gd name="T41" fmla="*/ 308 h 319"/>
                  <a:gd name="T42" fmla="*/ 18 w 318"/>
                  <a:gd name="T43" fmla="*/ 313 h 319"/>
                  <a:gd name="T44" fmla="*/ 24 w 318"/>
                  <a:gd name="T45" fmla="*/ 315 h 319"/>
                  <a:gd name="T46" fmla="*/ 31 w 318"/>
                  <a:gd name="T47" fmla="*/ 318 h 319"/>
                  <a:gd name="T48" fmla="*/ 37 w 318"/>
                  <a:gd name="T49" fmla="*/ 319 h 319"/>
                  <a:gd name="T50" fmla="*/ 37 w 318"/>
                  <a:gd name="T51" fmla="*/ 319 h 319"/>
                  <a:gd name="T52" fmla="*/ 45 w 318"/>
                  <a:gd name="T53" fmla="*/ 318 h 319"/>
                  <a:gd name="T54" fmla="*/ 52 w 318"/>
                  <a:gd name="T55" fmla="*/ 315 h 319"/>
                  <a:gd name="T56" fmla="*/ 58 w 318"/>
                  <a:gd name="T57" fmla="*/ 313 h 319"/>
                  <a:gd name="T58" fmla="*/ 65 w 318"/>
                  <a:gd name="T59" fmla="*/ 308 h 319"/>
                  <a:gd name="T60" fmla="*/ 308 w 318"/>
                  <a:gd name="T61" fmla="*/ 64 h 319"/>
                  <a:gd name="T62" fmla="*/ 308 w 318"/>
                  <a:gd name="T63" fmla="*/ 64 h 319"/>
                  <a:gd name="T64" fmla="*/ 312 w 318"/>
                  <a:gd name="T65" fmla="*/ 58 h 319"/>
                  <a:gd name="T66" fmla="*/ 315 w 318"/>
                  <a:gd name="T67" fmla="*/ 52 h 319"/>
                  <a:gd name="T68" fmla="*/ 318 w 318"/>
                  <a:gd name="T69" fmla="*/ 45 h 319"/>
                  <a:gd name="T70" fmla="*/ 318 w 318"/>
                  <a:gd name="T71" fmla="*/ 38 h 319"/>
                  <a:gd name="T72" fmla="*/ 318 w 318"/>
                  <a:gd name="T73" fmla="*/ 31 h 319"/>
                  <a:gd name="T74" fmla="*/ 315 w 318"/>
                  <a:gd name="T75" fmla="*/ 24 h 319"/>
                  <a:gd name="T76" fmla="*/ 312 w 318"/>
                  <a:gd name="T77" fmla="*/ 17 h 319"/>
                  <a:gd name="T78" fmla="*/ 308 w 318"/>
                  <a:gd name="T79" fmla="*/ 11 h 319"/>
                  <a:gd name="T80" fmla="*/ 308 w 318"/>
                  <a:gd name="T81" fmla="*/ 1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8" y="11"/>
                    </a:moveTo>
                    <a:lnTo>
                      <a:pt x="308" y="11"/>
                    </a:lnTo>
                    <a:lnTo>
                      <a:pt x="302" y="6"/>
                    </a:lnTo>
                    <a:lnTo>
                      <a:pt x="294" y="3"/>
                    </a:lnTo>
                    <a:lnTo>
                      <a:pt x="288" y="1"/>
                    </a:lnTo>
                    <a:lnTo>
                      <a:pt x="281" y="0"/>
                    </a:lnTo>
                    <a:lnTo>
                      <a:pt x="273" y="1"/>
                    </a:lnTo>
                    <a:lnTo>
                      <a:pt x="267" y="3"/>
                    </a:lnTo>
                    <a:lnTo>
                      <a:pt x="260" y="6"/>
                    </a:lnTo>
                    <a:lnTo>
                      <a:pt x="255" y="11"/>
                    </a:lnTo>
                    <a:lnTo>
                      <a:pt x="11" y="255"/>
                    </a:lnTo>
                    <a:lnTo>
                      <a:pt x="11" y="255"/>
                    </a:lnTo>
                    <a:lnTo>
                      <a:pt x="6" y="261"/>
                    </a:lnTo>
                    <a:lnTo>
                      <a:pt x="3" y="267"/>
                    </a:lnTo>
                    <a:lnTo>
                      <a:pt x="2" y="273"/>
                    </a:lnTo>
                    <a:lnTo>
                      <a:pt x="0" y="281"/>
                    </a:lnTo>
                    <a:lnTo>
                      <a:pt x="2" y="288"/>
                    </a:lnTo>
                    <a:lnTo>
                      <a:pt x="3" y="295"/>
                    </a:lnTo>
                    <a:lnTo>
                      <a:pt x="6" y="302"/>
                    </a:lnTo>
                    <a:lnTo>
                      <a:pt x="11" y="308"/>
                    </a:lnTo>
                    <a:lnTo>
                      <a:pt x="11" y="308"/>
                    </a:lnTo>
                    <a:lnTo>
                      <a:pt x="18" y="313"/>
                    </a:lnTo>
                    <a:lnTo>
                      <a:pt x="24" y="315"/>
                    </a:lnTo>
                    <a:lnTo>
                      <a:pt x="31" y="318"/>
                    </a:lnTo>
                    <a:lnTo>
                      <a:pt x="37" y="319"/>
                    </a:lnTo>
                    <a:lnTo>
                      <a:pt x="37" y="319"/>
                    </a:lnTo>
                    <a:lnTo>
                      <a:pt x="45" y="318"/>
                    </a:lnTo>
                    <a:lnTo>
                      <a:pt x="52" y="315"/>
                    </a:lnTo>
                    <a:lnTo>
                      <a:pt x="58" y="313"/>
                    </a:lnTo>
                    <a:lnTo>
                      <a:pt x="65" y="308"/>
                    </a:lnTo>
                    <a:lnTo>
                      <a:pt x="308" y="64"/>
                    </a:lnTo>
                    <a:lnTo>
                      <a:pt x="308" y="64"/>
                    </a:lnTo>
                    <a:lnTo>
                      <a:pt x="312" y="58"/>
                    </a:lnTo>
                    <a:lnTo>
                      <a:pt x="315" y="52"/>
                    </a:lnTo>
                    <a:lnTo>
                      <a:pt x="318" y="45"/>
                    </a:lnTo>
                    <a:lnTo>
                      <a:pt x="318" y="38"/>
                    </a:lnTo>
                    <a:lnTo>
                      <a:pt x="318" y="31"/>
                    </a:lnTo>
                    <a:lnTo>
                      <a:pt x="315" y="24"/>
                    </a:lnTo>
                    <a:lnTo>
                      <a:pt x="312" y="17"/>
                    </a:lnTo>
                    <a:lnTo>
                      <a:pt x="308" y="11"/>
                    </a:lnTo>
                    <a:lnTo>
                      <a:pt x="30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4" name="Freeform 13">
                <a:extLst>
                  <a:ext uri="{FF2B5EF4-FFF2-40B4-BE49-F238E27FC236}">
                    <a16:creationId xmlns:a16="http://schemas.microsoft.com/office/drawing/2014/main" id="{C77749C0-333D-43AA-8576-A13C84AC4B73}"/>
                  </a:ext>
                </a:extLst>
              </p:cNvPr>
              <p:cNvSpPr>
                <a:spLocks/>
              </p:cNvSpPr>
              <p:nvPr/>
            </p:nvSpPr>
            <p:spPr bwMode="auto">
              <a:xfrm>
                <a:off x="814388" y="1736725"/>
                <a:ext cx="168275" cy="168275"/>
              </a:xfrm>
              <a:custGeom>
                <a:avLst/>
                <a:gdLst>
                  <a:gd name="T0" fmla="*/ 307 w 318"/>
                  <a:gd name="T1" fmla="*/ 308 h 319"/>
                  <a:gd name="T2" fmla="*/ 307 w 318"/>
                  <a:gd name="T3" fmla="*/ 308 h 319"/>
                  <a:gd name="T4" fmla="*/ 312 w 318"/>
                  <a:gd name="T5" fmla="*/ 302 h 319"/>
                  <a:gd name="T6" fmla="*/ 315 w 318"/>
                  <a:gd name="T7" fmla="*/ 295 h 319"/>
                  <a:gd name="T8" fmla="*/ 318 w 318"/>
                  <a:gd name="T9" fmla="*/ 288 h 319"/>
                  <a:gd name="T10" fmla="*/ 318 w 318"/>
                  <a:gd name="T11" fmla="*/ 281 h 319"/>
                  <a:gd name="T12" fmla="*/ 318 w 318"/>
                  <a:gd name="T13" fmla="*/ 273 h 319"/>
                  <a:gd name="T14" fmla="*/ 315 w 318"/>
                  <a:gd name="T15" fmla="*/ 267 h 319"/>
                  <a:gd name="T16" fmla="*/ 312 w 318"/>
                  <a:gd name="T17" fmla="*/ 261 h 319"/>
                  <a:gd name="T18" fmla="*/ 307 w 318"/>
                  <a:gd name="T19" fmla="*/ 255 h 319"/>
                  <a:gd name="T20" fmla="*/ 64 w 318"/>
                  <a:gd name="T21" fmla="*/ 11 h 319"/>
                  <a:gd name="T22" fmla="*/ 64 w 318"/>
                  <a:gd name="T23" fmla="*/ 11 h 319"/>
                  <a:gd name="T24" fmla="*/ 58 w 318"/>
                  <a:gd name="T25" fmla="*/ 6 h 319"/>
                  <a:gd name="T26" fmla="*/ 52 w 318"/>
                  <a:gd name="T27" fmla="*/ 3 h 319"/>
                  <a:gd name="T28" fmla="*/ 45 w 318"/>
                  <a:gd name="T29" fmla="*/ 1 h 319"/>
                  <a:gd name="T30" fmla="*/ 37 w 318"/>
                  <a:gd name="T31" fmla="*/ 0 h 319"/>
                  <a:gd name="T32" fmla="*/ 30 w 318"/>
                  <a:gd name="T33" fmla="*/ 1 h 319"/>
                  <a:gd name="T34" fmla="*/ 24 w 318"/>
                  <a:gd name="T35" fmla="*/ 3 h 319"/>
                  <a:gd name="T36" fmla="*/ 17 w 318"/>
                  <a:gd name="T37" fmla="*/ 6 h 319"/>
                  <a:gd name="T38" fmla="*/ 11 w 318"/>
                  <a:gd name="T39" fmla="*/ 11 h 319"/>
                  <a:gd name="T40" fmla="*/ 11 w 318"/>
                  <a:gd name="T41" fmla="*/ 11 h 319"/>
                  <a:gd name="T42" fmla="*/ 6 w 318"/>
                  <a:gd name="T43" fmla="*/ 17 h 319"/>
                  <a:gd name="T44" fmla="*/ 3 w 318"/>
                  <a:gd name="T45" fmla="*/ 24 h 319"/>
                  <a:gd name="T46" fmla="*/ 0 w 318"/>
                  <a:gd name="T47" fmla="*/ 31 h 319"/>
                  <a:gd name="T48" fmla="*/ 0 w 318"/>
                  <a:gd name="T49" fmla="*/ 38 h 319"/>
                  <a:gd name="T50" fmla="*/ 0 w 318"/>
                  <a:gd name="T51" fmla="*/ 45 h 319"/>
                  <a:gd name="T52" fmla="*/ 3 w 318"/>
                  <a:gd name="T53" fmla="*/ 52 h 319"/>
                  <a:gd name="T54" fmla="*/ 6 w 318"/>
                  <a:gd name="T55" fmla="*/ 58 h 319"/>
                  <a:gd name="T56" fmla="*/ 11 w 318"/>
                  <a:gd name="T57" fmla="*/ 64 h 319"/>
                  <a:gd name="T58" fmla="*/ 253 w 318"/>
                  <a:gd name="T59" fmla="*/ 308 h 319"/>
                  <a:gd name="T60" fmla="*/ 253 w 318"/>
                  <a:gd name="T61" fmla="*/ 308 h 319"/>
                  <a:gd name="T62" fmla="*/ 260 w 318"/>
                  <a:gd name="T63" fmla="*/ 313 h 319"/>
                  <a:gd name="T64" fmla="*/ 267 w 318"/>
                  <a:gd name="T65" fmla="*/ 315 h 319"/>
                  <a:gd name="T66" fmla="*/ 273 w 318"/>
                  <a:gd name="T67" fmla="*/ 318 h 319"/>
                  <a:gd name="T68" fmla="*/ 281 w 318"/>
                  <a:gd name="T69" fmla="*/ 319 h 319"/>
                  <a:gd name="T70" fmla="*/ 281 w 318"/>
                  <a:gd name="T71" fmla="*/ 319 h 319"/>
                  <a:gd name="T72" fmla="*/ 288 w 318"/>
                  <a:gd name="T73" fmla="*/ 318 h 319"/>
                  <a:gd name="T74" fmla="*/ 294 w 318"/>
                  <a:gd name="T75" fmla="*/ 315 h 319"/>
                  <a:gd name="T76" fmla="*/ 302 w 318"/>
                  <a:gd name="T77" fmla="*/ 313 h 319"/>
                  <a:gd name="T78" fmla="*/ 307 w 318"/>
                  <a:gd name="T79" fmla="*/ 308 h 319"/>
                  <a:gd name="T80" fmla="*/ 307 w 318"/>
                  <a:gd name="T81" fmla="*/ 30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8" h="319">
                    <a:moveTo>
                      <a:pt x="307" y="308"/>
                    </a:moveTo>
                    <a:lnTo>
                      <a:pt x="307" y="308"/>
                    </a:lnTo>
                    <a:lnTo>
                      <a:pt x="312" y="302"/>
                    </a:lnTo>
                    <a:lnTo>
                      <a:pt x="315" y="295"/>
                    </a:lnTo>
                    <a:lnTo>
                      <a:pt x="318" y="288"/>
                    </a:lnTo>
                    <a:lnTo>
                      <a:pt x="318" y="281"/>
                    </a:lnTo>
                    <a:lnTo>
                      <a:pt x="318" y="273"/>
                    </a:lnTo>
                    <a:lnTo>
                      <a:pt x="315" y="267"/>
                    </a:lnTo>
                    <a:lnTo>
                      <a:pt x="312" y="261"/>
                    </a:lnTo>
                    <a:lnTo>
                      <a:pt x="307" y="255"/>
                    </a:lnTo>
                    <a:lnTo>
                      <a:pt x="64" y="11"/>
                    </a:lnTo>
                    <a:lnTo>
                      <a:pt x="64" y="11"/>
                    </a:lnTo>
                    <a:lnTo>
                      <a:pt x="58" y="6"/>
                    </a:lnTo>
                    <a:lnTo>
                      <a:pt x="52" y="3"/>
                    </a:lnTo>
                    <a:lnTo>
                      <a:pt x="45" y="1"/>
                    </a:lnTo>
                    <a:lnTo>
                      <a:pt x="37" y="0"/>
                    </a:lnTo>
                    <a:lnTo>
                      <a:pt x="30" y="1"/>
                    </a:lnTo>
                    <a:lnTo>
                      <a:pt x="24" y="3"/>
                    </a:lnTo>
                    <a:lnTo>
                      <a:pt x="17" y="6"/>
                    </a:lnTo>
                    <a:lnTo>
                      <a:pt x="11" y="11"/>
                    </a:lnTo>
                    <a:lnTo>
                      <a:pt x="11" y="11"/>
                    </a:lnTo>
                    <a:lnTo>
                      <a:pt x="6" y="17"/>
                    </a:lnTo>
                    <a:lnTo>
                      <a:pt x="3" y="24"/>
                    </a:lnTo>
                    <a:lnTo>
                      <a:pt x="0" y="31"/>
                    </a:lnTo>
                    <a:lnTo>
                      <a:pt x="0" y="38"/>
                    </a:lnTo>
                    <a:lnTo>
                      <a:pt x="0" y="45"/>
                    </a:lnTo>
                    <a:lnTo>
                      <a:pt x="3" y="52"/>
                    </a:lnTo>
                    <a:lnTo>
                      <a:pt x="6" y="58"/>
                    </a:lnTo>
                    <a:lnTo>
                      <a:pt x="11" y="64"/>
                    </a:lnTo>
                    <a:lnTo>
                      <a:pt x="253" y="308"/>
                    </a:lnTo>
                    <a:lnTo>
                      <a:pt x="253" y="308"/>
                    </a:lnTo>
                    <a:lnTo>
                      <a:pt x="260" y="313"/>
                    </a:lnTo>
                    <a:lnTo>
                      <a:pt x="267" y="315"/>
                    </a:lnTo>
                    <a:lnTo>
                      <a:pt x="273" y="318"/>
                    </a:lnTo>
                    <a:lnTo>
                      <a:pt x="281" y="319"/>
                    </a:lnTo>
                    <a:lnTo>
                      <a:pt x="281" y="319"/>
                    </a:lnTo>
                    <a:lnTo>
                      <a:pt x="288" y="318"/>
                    </a:lnTo>
                    <a:lnTo>
                      <a:pt x="294" y="315"/>
                    </a:lnTo>
                    <a:lnTo>
                      <a:pt x="302" y="313"/>
                    </a:lnTo>
                    <a:lnTo>
                      <a:pt x="307" y="308"/>
                    </a:lnTo>
                    <a:lnTo>
                      <a:pt x="307" y="3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5" name="Freeform 14">
                <a:extLst>
                  <a:ext uri="{FF2B5EF4-FFF2-40B4-BE49-F238E27FC236}">
                    <a16:creationId xmlns:a16="http://schemas.microsoft.com/office/drawing/2014/main" id="{12F2058D-279A-4896-A332-C2020A2F2142}"/>
                  </a:ext>
                </a:extLst>
              </p:cNvPr>
              <p:cNvSpPr>
                <a:spLocks/>
              </p:cNvSpPr>
              <p:nvPr/>
            </p:nvSpPr>
            <p:spPr bwMode="auto">
              <a:xfrm>
                <a:off x="1128713" y="1746250"/>
                <a:ext cx="73025" cy="120650"/>
              </a:xfrm>
              <a:custGeom>
                <a:avLst/>
                <a:gdLst>
                  <a:gd name="T0" fmla="*/ 23 w 139"/>
                  <a:gd name="T1" fmla="*/ 227 h 229"/>
                  <a:gd name="T2" fmla="*/ 23 w 139"/>
                  <a:gd name="T3" fmla="*/ 227 h 229"/>
                  <a:gd name="T4" fmla="*/ 30 w 139"/>
                  <a:gd name="T5" fmla="*/ 228 h 229"/>
                  <a:gd name="T6" fmla="*/ 37 w 139"/>
                  <a:gd name="T7" fmla="*/ 229 h 229"/>
                  <a:gd name="T8" fmla="*/ 37 w 139"/>
                  <a:gd name="T9" fmla="*/ 229 h 229"/>
                  <a:gd name="T10" fmla="*/ 42 w 139"/>
                  <a:gd name="T11" fmla="*/ 228 h 229"/>
                  <a:gd name="T12" fmla="*/ 48 w 139"/>
                  <a:gd name="T13" fmla="*/ 227 h 229"/>
                  <a:gd name="T14" fmla="*/ 53 w 139"/>
                  <a:gd name="T15" fmla="*/ 226 h 229"/>
                  <a:gd name="T16" fmla="*/ 58 w 139"/>
                  <a:gd name="T17" fmla="*/ 223 h 229"/>
                  <a:gd name="T18" fmla="*/ 62 w 139"/>
                  <a:gd name="T19" fmla="*/ 220 h 229"/>
                  <a:gd name="T20" fmla="*/ 66 w 139"/>
                  <a:gd name="T21" fmla="*/ 216 h 229"/>
                  <a:gd name="T22" fmla="*/ 69 w 139"/>
                  <a:gd name="T23" fmla="*/ 211 h 229"/>
                  <a:gd name="T24" fmla="*/ 72 w 139"/>
                  <a:gd name="T25" fmla="*/ 206 h 229"/>
                  <a:gd name="T26" fmla="*/ 135 w 139"/>
                  <a:gd name="T27" fmla="*/ 51 h 229"/>
                  <a:gd name="T28" fmla="*/ 135 w 139"/>
                  <a:gd name="T29" fmla="*/ 51 h 229"/>
                  <a:gd name="T30" fmla="*/ 137 w 139"/>
                  <a:gd name="T31" fmla="*/ 44 h 229"/>
                  <a:gd name="T32" fmla="*/ 139 w 139"/>
                  <a:gd name="T33" fmla="*/ 37 h 229"/>
                  <a:gd name="T34" fmla="*/ 137 w 139"/>
                  <a:gd name="T35" fmla="*/ 29 h 229"/>
                  <a:gd name="T36" fmla="*/ 135 w 139"/>
                  <a:gd name="T37" fmla="*/ 22 h 229"/>
                  <a:gd name="T38" fmla="*/ 132 w 139"/>
                  <a:gd name="T39" fmla="*/ 16 h 229"/>
                  <a:gd name="T40" fmla="*/ 128 w 139"/>
                  <a:gd name="T41" fmla="*/ 11 h 229"/>
                  <a:gd name="T42" fmla="*/ 121 w 139"/>
                  <a:gd name="T43" fmla="*/ 6 h 229"/>
                  <a:gd name="T44" fmla="*/ 115 w 139"/>
                  <a:gd name="T45" fmla="*/ 2 h 229"/>
                  <a:gd name="T46" fmla="*/ 115 w 139"/>
                  <a:gd name="T47" fmla="*/ 2 h 229"/>
                  <a:gd name="T48" fmla="*/ 108 w 139"/>
                  <a:gd name="T49" fmla="*/ 0 h 229"/>
                  <a:gd name="T50" fmla="*/ 100 w 139"/>
                  <a:gd name="T51" fmla="*/ 0 h 229"/>
                  <a:gd name="T52" fmla="*/ 93 w 139"/>
                  <a:gd name="T53" fmla="*/ 0 h 229"/>
                  <a:gd name="T54" fmla="*/ 87 w 139"/>
                  <a:gd name="T55" fmla="*/ 2 h 229"/>
                  <a:gd name="T56" fmla="*/ 81 w 139"/>
                  <a:gd name="T57" fmla="*/ 6 h 229"/>
                  <a:gd name="T58" fmla="*/ 74 w 139"/>
                  <a:gd name="T59" fmla="*/ 11 h 229"/>
                  <a:gd name="T60" fmla="*/ 69 w 139"/>
                  <a:gd name="T61" fmla="*/ 16 h 229"/>
                  <a:gd name="T62" fmla="*/ 66 w 139"/>
                  <a:gd name="T63" fmla="*/ 23 h 229"/>
                  <a:gd name="T64" fmla="*/ 3 w 139"/>
                  <a:gd name="T65" fmla="*/ 178 h 229"/>
                  <a:gd name="T66" fmla="*/ 3 w 139"/>
                  <a:gd name="T67" fmla="*/ 178 h 229"/>
                  <a:gd name="T68" fmla="*/ 0 w 139"/>
                  <a:gd name="T69" fmla="*/ 185 h 229"/>
                  <a:gd name="T70" fmla="*/ 0 w 139"/>
                  <a:gd name="T71" fmla="*/ 192 h 229"/>
                  <a:gd name="T72" fmla="*/ 0 w 139"/>
                  <a:gd name="T73" fmla="*/ 200 h 229"/>
                  <a:gd name="T74" fmla="*/ 3 w 139"/>
                  <a:gd name="T75" fmla="*/ 206 h 229"/>
                  <a:gd name="T76" fmla="*/ 6 w 139"/>
                  <a:gd name="T77" fmla="*/ 212 h 229"/>
                  <a:gd name="T78" fmla="*/ 10 w 139"/>
                  <a:gd name="T79" fmla="*/ 218 h 229"/>
                  <a:gd name="T80" fmla="*/ 16 w 139"/>
                  <a:gd name="T81" fmla="*/ 223 h 229"/>
                  <a:gd name="T82" fmla="*/ 23 w 139"/>
                  <a:gd name="T83" fmla="*/ 227 h 229"/>
                  <a:gd name="T84" fmla="*/ 23 w 139"/>
                  <a:gd name="T8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229">
                    <a:moveTo>
                      <a:pt x="23" y="227"/>
                    </a:moveTo>
                    <a:lnTo>
                      <a:pt x="23" y="227"/>
                    </a:lnTo>
                    <a:lnTo>
                      <a:pt x="30" y="228"/>
                    </a:lnTo>
                    <a:lnTo>
                      <a:pt x="37" y="229"/>
                    </a:lnTo>
                    <a:lnTo>
                      <a:pt x="37" y="229"/>
                    </a:lnTo>
                    <a:lnTo>
                      <a:pt x="42" y="228"/>
                    </a:lnTo>
                    <a:lnTo>
                      <a:pt x="48" y="227"/>
                    </a:lnTo>
                    <a:lnTo>
                      <a:pt x="53" y="226"/>
                    </a:lnTo>
                    <a:lnTo>
                      <a:pt x="58" y="223"/>
                    </a:lnTo>
                    <a:lnTo>
                      <a:pt x="62" y="220"/>
                    </a:lnTo>
                    <a:lnTo>
                      <a:pt x="66" y="216"/>
                    </a:lnTo>
                    <a:lnTo>
                      <a:pt x="69" y="211"/>
                    </a:lnTo>
                    <a:lnTo>
                      <a:pt x="72" y="206"/>
                    </a:lnTo>
                    <a:lnTo>
                      <a:pt x="135" y="51"/>
                    </a:lnTo>
                    <a:lnTo>
                      <a:pt x="135" y="51"/>
                    </a:lnTo>
                    <a:lnTo>
                      <a:pt x="137" y="44"/>
                    </a:lnTo>
                    <a:lnTo>
                      <a:pt x="139" y="37"/>
                    </a:lnTo>
                    <a:lnTo>
                      <a:pt x="137" y="29"/>
                    </a:lnTo>
                    <a:lnTo>
                      <a:pt x="135" y="22"/>
                    </a:lnTo>
                    <a:lnTo>
                      <a:pt x="132" y="16"/>
                    </a:lnTo>
                    <a:lnTo>
                      <a:pt x="128" y="11"/>
                    </a:lnTo>
                    <a:lnTo>
                      <a:pt x="121" y="6"/>
                    </a:lnTo>
                    <a:lnTo>
                      <a:pt x="115" y="2"/>
                    </a:lnTo>
                    <a:lnTo>
                      <a:pt x="115" y="2"/>
                    </a:lnTo>
                    <a:lnTo>
                      <a:pt x="108" y="0"/>
                    </a:lnTo>
                    <a:lnTo>
                      <a:pt x="100" y="0"/>
                    </a:lnTo>
                    <a:lnTo>
                      <a:pt x="93" y="0"/>
                    </a:lnTo>
                    <a:lnTo>
                      <a:pt x="87" y="2"/>
                    </a:lnTo>
                    <a:lnTo>
                      <a:pt x="81" y="6"/>
                    </a:lnTo>
                    <a:lnTo>
                      <a:pt x="74" y="11"/>
                    </a:lnTo>
                    <a:lnTo>
                      <a:pt x="69" y="16"/>
                    </a:lnTo>
                    <a:lnTo>
                      <a:pt x="66" y="23"/>
                    </a:lnTo>
                    <a:lnTo>
                      <a:pt x="3" y="178"/>
                    </a:lnTo>
                    <a:lnTo>
                      <a:pt x="3" y="178"/>
                    </a:lnTo>
                    <a:lnTo>
                      <a:pt x="0" y="185"/>
                    </a:lnTo>
                    <a:lnTo>
                      <a:pt x="0" y="192"/>
                    </a:lnTo>
                    <a:lnTo>
                      <a:pt x="0" y="200"/>
                    </a:lnTo>
                    <a:lnTo>
                      <a:pt x="3" y="206"/>
                    </a:lnTo>
                    <a:lnTo>
                      <a:pt x="6" y="212"/>
                    </a:lnTo>
                    <a:lnTo>
                      <a:pt x="10" y="218"/>
                    </a:lnTo>
                    <a:lnTo>
                      <a:pt x="16" y="223"/>
                    </a:lnTo>
                    <a:lnTo>
                      <a:pt x="23" y="227"/>
                    </a:lnTo>
                    <a:lnTo>
                      <a:pt x="2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6" name="Freeform 15">
                <a:extLst>
                  <a:ext uri="{FF2B5EF4-FFF2-40B4-BE49-F238E27FC236}">
                    <a16:creationId xmlns:a16="http://schemas.microsoft.com/office/drawing/2014/main" id="{CF99310D-4100-4250-B0F0-5A56F479AACC}"/>
                  </a:ext>
                </a:extLst>
              </p:cNvPr>
              <p:cNvSpPr>
                <a:spLocks/>
              </p:cNvSpPr>
              <p:nvPr/>
            </p:nvSpPr>
            <p:spPr bwMode="auto">
              <a:xfrm>
                <a:off x="823913" y="1887538"/>
                <a:ext cx="122238" cy="73025"/>
              </a:xfrm>
              <a:custGeom>
                <a:avLst/>
                <a:gdLst>
                  <a:gd name="T0" fmla="*/ 208 w 230"/>
                  <a:gd name="T1" fmla="*/ 66 h 138"/>
                  <a:gd name="T2" fmla="*/ 52 w 230"/>
                  <a:gd name="T3" fmla="*/ 2 h 138"/>
                  <a:gd name="T4" fmla="*/ 52 w 230"/>
                  <a:gd name="T5" fmla="*/ 2 h 138"/>
                  <a:gd name="T6" fmla="*/ 45 w 230"/>
                  <a:gd name="T7" fmla="*/ 0 h 138"/>
                  <a:gd name="T8" fmla="*/ 38 w 230"/>
                  <a:gd name="T9" fmla="*/ 0 h 138"/>
                  <a:gd name="T10" fmla="*/ 31 w 230"/>
                  <a:gd name="T11" fmla="*/ 1 h 138"/>
                  <a:gd name="T12" fmla="*/ 24 w 230"/>
                  <a:gd name="T13" fmla="*/ 2 h 138"/>
                  <a:gd name="T14" fmla="*/ 18 w 230"/>
                  <a:gd name="T15" fmla="*/ 6 h 138"/>
                  <a:gd name="T16" fmla="*/ 12 w 230"/>
                  <a:gd name="T17" fmla="*/ 11 h 138"/>
                  <a:gd name="T18" fmla="*/ 8 w 230"/>
                  <a:gd name="T19" fmla="*/ 16 h 138"/>
                  <a:gd name="T20" fmla="*/ 4 w 230"/>
                  <a:gd name="T21" fmla="*/ 23 h 138"/>
                  <a:gd name="T22" fmla="*/ 4 w 230"/>
                  <a:gd name="T23" fmla="*/ 23 h 138"/>
                  <a:gd name="T24" fmla="*/ 2 w 230"/>
                  <a:gd name="T25" fmla="*/ 30 h 138"/>
                  <a:gd name="T26" fmla="*/ 0 w 230"/>
                  <a:gd name="T27" fmla="*/ 38 h 138"/>
                  <a:gd name="T28" fmla="*/ 2 w 230"/>
                  <a:gd name="T29" fmla="*/ 44 h 138"/>
                  <a:gd name="T30" fmla="*/ 4 w 230"/>
                  <a:gd name="T31" fmla="*/ 51 h 138"/>
                  <a:gd name="T32" fmla="*/ 8 w 230"/>
                  <a:gd name="T33" fmla="*/ 58 h 138"/>
                  <a:gd name="T34" fmla="*/ 12 w 230"/>
                  <a:gd name="T35" fmla="*/ 64 h 138"/>
                  <a:gd name="T36" fmla="*/ 18 w 230"/>
                  <a:gd name="T37" fmla="*/ 67 h 138"/>
                  <a:gd name="T38" fmla="*/ 24 w 230"/>
                  <a:gd name="T39" fmla="*/ 71 h 138"/>
                  <a:gd name="T40" fmla="*/ 180 w 230"/>
                  <a:gd name="T41" fmla="*/ 135 h 138"/>
                  <a:gd name="T42" fmla="*/ 180 w 230"/>
                  <a:gd name="T43" fmla="*/ 135 h 138"/>
                  <a:gd name="T44" fmla="*/ 186 w 230"/>
                  <a:gd name="T45" fmla="*/ 137 h 138"/>
                  <a:gd name="T46" fmla="*/ 193 w 230"/>
                  <a:gd name="T47" fmla="*/ 138 h 138"/>
                  <a:gd name="T48" fmla="*/ 193 w 230"/>
                  <a:gd name="T49" fmla="*/ 138 h 138"/>
                  <a:gd name="T50" fmla="*/ 199 w 230"/>
                  <a:gd name="T51" fmla="*/ 138 h 138"/>
                  <a:gd name="T52" fmla="*/ 204 w 230"/>
                  <a:gd name="T53" fmla="*/ 137 h 138"/>
                  <a:gd name="T54" fmla="*/ 209 w 230"/>
                  <a:gd name="T55" fmla="*/ 134 h 138"/>
                  <a:gd name="T56" fmla="*/ 214 w 230"/>
                  <a:gd name="T57" fmla="*/ 132 h 138"/>
                  <a:gd name="T58" fmla="*/ 218 w 230"/>
                  <a:gd name="T59" fmla="*/ 128 h 138"/>
                  <a:gd name="T60" fmla="*/ 222 w 230"/>
                  <a:gd name="T61" fmla="*/ 124 h 138"/>
                  <a:gd name="T62" fmla="*/ 225 w 230"/>
                  <a:gd name="T63" fmla="*/ 119 h 138"/>
                  <a:gd name="T64" fmla="*/ 228 w 230"/>
                  <a:gd name="T65" fmla="*/ 114 h 138"/>
                  <a:gd name="T66" fmla="*/ 228 w 230"/>
                  <a:gd name="T67" fmla="*/ 114 h 138"/>
                  <a:gd name="T68" fmla="*/ 230 w 230"/>
                  <a:gd name="T69" fmla="*/ 107 h 138"/>
                  <a:gd name="T70" fmla="*/ 230 w 230"/>
                  <a:gd name="T71" fmla="*/ 100 h 138"/>
                  <a:gd name="T72" fmla="*/ 230 w 230"/>
                  <a:gd name="T73" fmla="*/ 92 h 138"/>
                  <a:gd name="T74" fmla="*/ 228 w 230"/>
                  <a:gd name="T75" fmla="*/ 86 h 138"/>
                  <a:gd name="T76" fmla="*/ 224 w 230"/>
                  <a:gd name="T77" fmla="*/ 80 h 138"/>
                  <a:gd name="T78" fmla="*/ 220 w 230"/>
                  <a:gd name="T79" fmla="*/ 74 h 138"/>
                  <a:gd name="T80" fmla="*/ 214 w 230"/>
                  <a:gd name="T81" fmla="*/ 69 h 138"/>
                  <a:gd name="T82" fmla="*/ 208 w 230"/>
                  <a:gd name="T83" fmla="*/ 66 h 138"/>
                  <a:gd name="T84" fmla="*/ 208 w 230"/>
                  <a:gd name="T85"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138">
                    <a:moveTo>
                      <a:pt x="208" y="66"/>
                    </a:moveTo>
                    <a:lnTo>
                      <a:pt x="52" y="2"/>
                    </a:lnTo>
                    <a:lnTo>
                      <a:pt x="52" y="2"/>
                    </a:lnTo>
                    <a:lnTo>
                      <a:pt x="45" y="0"/>
                    </a:lnTo>
                    <a:lnTo>
                      <a:pt x="38" y="0"/>
                    </a:lnTo>
                    <a:lnTo>
                      <a:pt x="31" y="1"/>
                    </a:lnTo>
                    <a:lnTo>
                      <a:pt x="24" y="2"/>
                    </a:lnTo>
                    <a:lnTo>
                      <a:pt x="18" y="6"/>
                    </a:lnTo>
                    <a:lnTo>
                      <a:pt x="12" y="11"/>
                    </a:lnTo>
                    <a:lnTo>
                      <a:pt x="8" y="16"/>
                    </a:lnTo>
                    <a:lnTo>
                      <a:pt x="4" y="23"/>
                    </a:lnTo>
                    <a:lnTo>
                      <a:pt x="4" y="23"/>
                    </a:lnTo>
                    <a:lnTo>
                      <a:pt x="2" y="30"/>
                    </a:lnTo>
                    <a:lnTo>
                      <a:pt x="0" y="38"/>
                    </a:lnTo>
                    <a:lnTo>
                      <a:pt x="2" y="44"/>
                    </a:lnTo>
                    <a:lnTo>
                      <a:pt x="4" y="51"/>
                    </a:lnTo>
                    <a:lnTo>
                      <a:pt x="8" y="58"/>
                    </a:lnTo>
                    <a:lnTo>
                      <a:pt x="12" y="64"/>
                    </a:lnTo>
                    <a:lnTo>
                      <a:pt x="18" y="67"/>
                    </a:lnTo>
                    <a:lnTo>
                      <a:pt x="24" y="71"/>
                    </a:lnTo>
                    <a:lnTo>
                      <a:pt x="180" y="135"/>
                    </a:lnTo>
                    <a:lnTo>
                      <a:pt x="180" y="135"/>
                    </a:lnTo>
                    <a:lnTo>
                      <a:pt x="186" y="137"/>
                    </a:lnTo>
                    <a:lnTo>
                      <a:pt x="193" y="138"/>
                    </a:lnTo>
                    <a:lnTo>
                      <a:pt x="193" y="138"/>
                    </a:lnTo>
                    <a:lnTo>
                      <a:pt x="199" y="138"/>
                    </a:lnTo>
                    <a:lnTo>
                      <a:pt x="204" y="137"/>
                    </a:lnTo>
                    <a:lnTo>
                      <a:pt x="209" y="134"/>
                    </a:lnTo>
                    <a:lnTo>
                      <a:pt x="214" y="132"/>
                    </a:lnTo>
                    <a:lnTo>
                      <a:pt x="218" y="128"/>
                    </a:lnTo>
                    <a:lnTo>
                      <a:pt x="222" y="124"/>
                    </a:lnTo>
                    <a:lnTo>
                      <a:pt x="225" y="119"/>
                    </a:lnTo>
                    <a:lnTo>
                      <a:pt x="228" y="114"/>
                    </a:lnTo>
                    <a:lnTo>
                      <a:pt x="228" y="114"/>
                    </a:lnTo>
                    <a:lnTo>
                      <a:pt x="230" y="107"/>
                    </a:lnTo>
                    <a:lnTo>
                      <a:pt x="230" y="100"/>
                    </a:lnTo>
                    <a:lnTo>
                      <a:pt x="230" y="92"/>
                    </a:lnTo>
                    <a:lnTo>
                      <a:pt x="228" y="86"/>
                    </a:lnTo>
                    <a:lnTo>
                      <a:pt x="224" y="80"/>
                    </a:lnTo>
                    <a:lnTo>
                      <a:pt x="220" y="74"/>
                    </a:lnTo>
                    <a:lnTo>
                      <a:pt x="214" y="69"/>
                    </a:lnTo>
                    <a:lnTo>
                      <a:pt x="208" y="66"/>
                    </a:lnTo>
                    <a:lnTo>
                      <a:pt x="20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Freeform 16">
                <a:extLst>
                  <a:ext uri="{FF2B5EF4-FFF2-40B4-BE49-F238E27FC236}">
                    <a16:creationId xmlns:a16="http://schemas.microsoft.com/office/drawing/2014/main" id="{F8199DC8-DCFD-4A69-8B76-FA47FB52110E}"/>
                  </a:ext>
                </a:extLst>
              </p:cNvPr>
              <p:cNvSpPr>
                <a:spLocks/>
              </p:cNvSpPr>
              <p:nvPr/>
            </p:nvSpPr>
            <p:spPr bwMode="auto">
              <a:xfrm>
                <a:off x="1220788" y="1885950"/>
                <a:ext cx="122238" cy="73025"/>
              </a:xfrm>
              <a:custGeom>
                <a:avLst/>
                <a:gdLst>
                  <a:gd name="T0" fmla="*/ 51 w 229"/>
                  <a:gd name="T1" fmla="*/ 137 h 139"/>
                  <a:gd name="T2" fmla="*/ 206 w 229"/>
                  <a:gd name="T3" fmla="*/ 73 h 139"/>
                  <a:gd name="T4" fmla="*/ 206 w 229"/>
                  <a:gd name="T5" fmla="*/ 73 h 139"/>
                  <a:gd name="T6" fmla="*/ 213 w 229"/>
                  <a:gd name="T7" fmla="*/ 69 h 139"/>
                  <a:gd name="T8" fmla="*/ 218 w 229"/>
                  <a:gd name="T9" fmla="*/ 64 h 139"/>
                  <a:gd name="T10" fmla="*/ 223 w 229"/>
                  <a:gd name="T11" fmla="*/ 58 h 139"/>
                  <a:gd name="T12" fmla="*/ 226 w 229"/>
                  <a:gd name="T13" fmla="*/ 52 h 139"/>
                  <a:gd name="T14" fmla="*/ 228 w 229"/>
                  <a:gd name="T15" fmla="*/ 46 h 139"/>
                  <a:gd name="T16" fmla="*/ 229 w 229"/>
                  <a:gd name="T17" fmla="*/ 38 h 139"/>
                  <a:gd name="T18" fmla="*/ 228 w 229"/>
                  <a:gd name="T19" fmla="*/ 31 h 139"/>
                  <a:gd name="T20" fmla="*/ 226 w 229"/>
                  <a:gd name="T21" fmla="*/ 23 h 139"/>
                  <a:gd name="T22" fmla="*/ 226 w 229"/>
                  <a:gd name="T23" fmla="*/ 23 h 139"/>
                  <a:gd name="T24" fmla="*/ 222 w 229"/>
                  <a:gd name="T25" fmla="*/ 17 h 139"/>
                  <a:gd name="T26" fmla="*/ 218 w 229"/>
                  <a:gd name="T27" fmla="*/ 11 h 139"/>
                  <a:gd name="T28" fmla="*/ 212 w 229"/>
                  <a:gd name="T29" fmla="*/ 6 h 139"/>
                  <a:gd name="T30" fmla="*/ 206 w 229"/>
                  <a:gd name="T31" fmla="*/ 4 h 139"/>
                  <a:gd name="T32" fmla="*/ 198 w 229"/>
                  <a:gd name="T33" fmla="*/ 1 h 139"/>
                  <a:gd name="T34" fmla="*/ 192 w 229"/>
                  <a:gd name="T35" fmla="*/ 0 h 139"/>
                  <a:gd name="T36" fmla="*/ 185 w 229"/>
                  <a:gd name="T37" fmla="*/ 1 h 139"/>
                  <a:gd name="T38" fmla="*/ 177 w 229"/>
                  <a:gd name="T39" fmla="*/ 4 h 139"/>
                  <a:gd name="T40" fmla="*/ 23 w 229"/>
                  <a:gd name="T41" fmla="*/ 68 h 139"/>
                  <a:gd name="T42" fmla="*/ 23 w 229"/>
                  <a:gd name="T43" fmla="*/ 68 h 139"/>
                  <a:gd name="T44" fmla="*/ 16 w 229"/>
                  <a:gd name="T45" fmla="*/ 71 h 139"/>
                  <a:gd name="T46" fmla="*/ 11 w 229"/>
                  <a:gd name="T47" fmla="*/ 76 h 139"/>
                  <a:gd name="T48" fmla="*/ 6 w 229"/>
                  <a:gd name="T49" fmla="*/ 81 h 139"/>
                  <a:gd name="T50" fmla="*/ 2 w 229"/>
                  <a:gd name="T51" fmla="*/ 88 h 139"/>
                  <a:gd name="T52" fmla="*/ 1 w 229"/>
                  <a:gd name="T53" fmla="*/ 95 h 139"/>
                  <a:gd name="T54" fmla="*/ 0 w 229"/>
                  <a:gd name="T55" fmla="*/ 102 h 139"/>
                  <a:gd name="T56" fmla="*/ 1 w 229"/>
                  <a:gd name="T57" fmla="*/ 110 h 139"/>
                  <a:gd name="T58" fmla="*/ 2 w 229"/>
                  <a:gd name="T59" fmla="*/ 117 h 139"/>
                  <a:gd name="T60" fmla="*/ 2 w 229"/>
                  <a:gd name="T61" fmla="*/ 117 h 139"/>
                  <a:gd name="T62" fmla="*/ 6 w 229"/>
                  <a:gd name="T63" fmla="*/ 122 h 139"/>
                  <a:gd name="T64" fmla="*/ 8 w 229"/>
                  <a:gd name="T65" fmla="*/ 126 h 139"/>
                  <a:gd name="T66" fmla="*/ 12 w 229"/>
                  <a:gd name="T67" fmla="*/ 131 h 139"/>
                  <a:gd name="T68" fmla="*/ 17 w 229"/>
                  <a:gd name="T69" fmla="*/ 133 h 139"/>
                  <a:gd name="T70" fmla="*/ 22 w 229"/>
                  <a:gd name="T71" fmla="*/ 136 h 139"/>
                  <a:gd name="T72" fmla="*/ 27 w 229"/>
                  <a:gd name="T73" fmla="*/ 138 h 139"/>
                  <a:gd name="T74" fmla="*/ 32 w 229"/>
                  <a:gd name="T75" fmla="*/ 139 h 139"/>
                  <a:gd name="T76" fmla="*/ 37 w 229"/>
                  <a:gd name="T77" fmla="*/ 139 h 139"/>
                  <a:gd name="T78" fmla="*/ 37 w 229"/>
                  <a:gd name="T79" fmla="*/ 139 h 139"/>
                  <a:gd name="T80" fmla="*/ 44 w 229"/>
                  <a:gd name="T81" fmla="*/ 139 h 139"/>
                  <a:gd name="T82" fmla="*/ 51 w 229"/>
                  <a:gd name="T83" fmla="*/ 137 h 139"/>
                  <a:gd name="T84" fmla="*/ 51 w 229"/>
                  <a:gd name="T85" fmla="*/ 1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 h="139">
                    <a:moveTo>
                      <a:pt x="51" y="137"/>
                    </a:moveTo>
                    <a:lnTo>
                      <a:pt x="206" y="73"/>
                    </a:lnTo>
                    <a:lnTo>
                      <a:pt x="206" y="73"/>
                    </a:lnTo>
                    <a:lnTo>
                      <a:pt x="213" y="69"/>
                    </a:lnTo>
                    <a:lnTo>
                      <a:pt x="218" y="64"/>
                    </a:lnTo>
                    <a:lnTo>
                      <a:pt x="223" y="58"/>
                    </a:lnTo>
                    <a:lnTo>
                      <a:pt x="226" y="52"/>
                    </a:lnTo>
                    <a:lnTo>
                      <a:pt x="228" y="46"/>
                    </a:lnTo>
                    <a:lnTo>
                      <a:pt x="229" y="38"/>
                    </a:lnTo>
                    <a:lnTo>
                      <a:pt x="228" y="31"/>
                    </a:lnTo>
                    <a:lnTo>
                      <a:pt x="226" y="23"/>
                    </a:lnTo>
                    <a:lnTo>
                      <a:pt x="226" y="23"/>
                    </a:lnTo>
                    <a:lnTo>
                      <a:pt x="222" y="17"/>
                    </a:lnTo>
                    <a:lnTo>
                      <a:pt x="218" y="11"/>
                    </a:lnTo>
                    <a:lnTo>
                      <a:pt x="212" y="6"/>
                    </a:lnTo>
                    <a:lnTo>
                      <a:pt x="206" y="4"/>
                    </a:lnTo>
                    <a:lnTo>
                      <a:pt x="198" y="1"/>
                    </a:lnTo>
                    <a:lnTo>
                      <a:pt x="192" y="0"/>
                    </a:lnTo>
                    <a:lnTo>
                      <a:pt x="185" y="1"/>
                    </a:lnTo>
                    <a:lnTo>
                      <a:pt x="177" y="4"/>
                    </a:lnTo>
                    <a:lnTo>
                      <a:pt x="23" y="68"/>
                    </a:lnTo>
                    <a:lnTo>
                      <a:pt x="23" y="68"/>
                    </a:lnTo>
                    <a:lnTo>
                      <a:pt x="16" y="71"/>
                    </a:lnTo>
                    <a:lnTo>
                      <a:pt x="11" y="76"/>
                    </a:lnTo>
                    <a:lnTo>
                      <a:pt x="6" y="81"/>
                    </a:lnTo>
                    <a:lnTo>
                      <a:pt x="2" y="88"/>
                    </a:lnTo>
                    <a:lnTo>
                      <a:pt x="1" y="95"/>
                    </a:lnTo>
                    <a:lnTo>
                      <a:pt x="0" y="102"/>
                    </a:lnTo>
                    <a:lnTo>
                      <a:pt x="1" y="110"/>
                    </a:lnTo>
                    <a:lnTo>
                      <a:pt x="2" y="117"/>
                    </a:lnTo>
                    <a:lnTo>
                      <a:pt x="2" y="117"/>
                    </a:lnTo>
                    <a:lnTo>
                      <a:pt x="6" y="122"/>
                    </a:lnTo>
                    <a:lnTo>
                      <a:pt x="8" y="126"/>
                    </a:lnTo>
                    <a:lnTo>
                      <a:pt x="12" y="131"/>
                    </a:lnTo>
                    <a:lnTo>
                      <a:pt x="17" y="133"/>
                    </a:lnTo>
                    <a:lnTo>
                      <a:pt x="22" y="136"/>
                    </a:lnTo>
                    <a:lnTo>
                      <a:pt x="27" y="138"/>
                    </a:lnTo>
                    <a:lnTo>
                      <a:pt x="32" y="139"/>
                    </a:lnTo>
                    <a:lnTo>
                      <a:pt x="37" y="139"/>
                    </a:lnTo>
                    <a:lnTo>
                      <a:pt x="37" y="139"/>
                    </a:lnTo>
                    <a:lnTo>
                      <a:pt x="44" y="139"/>
                    </a:lnTo>
                    <a:lnTo>
                      <a:pt x="51" y="137"/>
                    </a:lnTo>
                    <a:lnTo>
                      <a:pt x="51"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Freeform 17">
                <a:extLst>
                  <a:ext uri="{FF2B5EF4-FFF2-40B4-BE49-F238E27FC236}">
                    <a16:creationId xmlns:a16="http://schemas.microsoft.com/office/drawing/2014/main" id="{B9C0A1F2-8F5A-41C8-890D-90F2553C67D5}"/>
                  </a:ext>
                </a:extLst>
              </p:cNvPr>
              <p:cNvSpPr>
                <a:spLocks/>
              </p:cNvSpPr>
              <p:nvPr/>
            </p:nvSpPr>
            <p:spPr bwMode="auto">
              <a:xfrm>
                <a:off x="963613" y="1746250"/>
                <a:ext cx="74613" cy="120650"/>
              </a:xfrm>
              <a:custGeom>
                <a:avLst/>
                <a:gdLst>
                  <a:gd name="T0" fmla="*/ 68 w 140"/>
                  <a:gd name="T1" fmla="*/ 206 h 228"/>
                  <a:gd name="T2" fmla="*/ 68 w 140"/>
                  <a:gd name="T3" fmla="*/ 206 h 228"/>
                  <a:gd name="T4" fmla="*/ 70 w 140"/>
                  <a:gd name="T5" fmla="*/ 211 h 228"/>
                  <a:gd name="T6" fmla="*/ 73 w 140"/>
                  <a:gd name="T7" fmla="*/ 216 h 228"/>
                  <a:gd name="T8" fmla="*/ 77 w 140"/>
                  <a:gd name="T9" fmla="*/ 220 h 228"/>
                  <a:gd name="T10" fmla="*/ 81 w 140"/>
                  <a:gd name="T11" fmla="*/ 224 h 228"/>
                  <a:gd name="T12" fmla="*/ 86 w 140"/>
                  <a:gd name="T13" fmla="*/ 226 h 228"/>
                  <a:gd name="T14" fmla="*/ 91 w 140"/>
                  <a:gd name="T15" fmla="*/ 227 h 228"/>
                  <a:gd name="T16" fmla="*/ 96 w 140"/>
                  <a:gd name="T17" fmla="*/ 228 h 228"/>
                  <a:gd name="T18" fmla="*/ 102 w 140"/>
                  <a:gd name="T19" fmla="*/ 228 h 228"/>
                  <a:gd name="T20" fmla="*/ 102 w 140"/>
                  <a:gd name="T21" fmla="*/ 228 h 228"/>
                  <a:gd name="T22" fmla="*/ 109 w 140"/>
                  <a:gd name="T23" fmla="*/ 228 h 228"/>
                  <a:gd name="T24" fmla="*/ 116 w 140"/>
                  <a:gd name="T25" fmla="*/ 226 h 228"/>
                  <a:gd name="T26" fmla="*/ 116 w 140"/>
                  <a:gd name="T27" fmla="*/ 226 h 228"/>
                  <a:gd name="T28" fmla="*/ 123 w 140"/>
                  <a:gd name="T29" fmla="*/ 222 h 228"/>
                  <a:gd name="T30" fmla="*/ 128 w 140"/>
                  <a:gd name="T31" fmla="*/ 217 h 228"/>
                  <a:gd name="T32" fmla="*/ 133 w 140"/>
                  <a:gd name="T33" fmla="*/ 212 h 228"/>
                  <a:gd name="T34" fmla="*/ 137 w 140"/>
                  <a:gd name="T35" fmla="*/ 206 h 228"/>
                  <a:gd name="T36" fmla="*/ 138 w 140"/>
                  <a:gd name="T37" fmla="*/ 199 h 228"/>
                  <a:gd name="T38" fmla="*/ 140 w 140"/>
                  <a:gd name="T39" fmla="*/ 191 h 228"/>
                  <a:gd name="T40" fmla="*/ 138 w 140"/>
                  <a:gd name="T41" fmla="*/ 184 h 228"/>
                  <a:gd name="T42" fmla="*/ 137 w 140"/>
                  <a:gd name="T43" fmla="*/ 177 h 228"/>
                  <a:gd name="T44" fmla="*/ 72 w 140"/>
                  <a:gd name="T45" fmla="*/ 22 h 228"/>
                  <a:gd name="T46" fmla="*/ 72 w 140"/>
                  <a:gd name="T47" fmla="*/ 22 h 228"/>
                  <a:gd name="T48" fmla="*/ 68 w 140"/>
                  <a:gd name="T49" fmla="*/ 16 h 228"/>
                  <a:gd name="T50" fmla="*/ 64 w 140"/>
                  <a:gd name="T51" fmla="*/ 11 h 228"/>
                  <a:gd name="T52" fmla="*/ 58 w 140"/>
                  <a:gd name="T53" fmla="*/ 6 h 228"/>
                  <a:gd name="T54" fmla="*/ 52 w 140"/>
                  <a:gd name="T55" fmla="*/ 2 h 228"/>
                  <a:gd name="T56" fmla="*/ 44 w 140"/>
                  <a:gd name="T57" fmla="*/ 0 h 228"/>
                  <a:gd name="T58" fmla="*/ 37 w 140"/>
                  <a:gd name="T59" fmla="*/ 0 h 228"/>
                  <a:gd name="T60" fmla="*/ 31 w 140"/>
                  <a:gd name="T61" fmla="*/ 0 h 228"/>
                  <a:gd name="T62" fmla="*/ 23 w 140"/>
                  <a:gd name="T63" fmla="*/ 2 h 228"/>
                  <a:gd name="T64" fmla="*/ 23 w 140"/>
                  <a:gd name="T65" fmla="*/ 2 h 228"/>
                  <a:gd name="T66" fmla="*/ 16 w 140"/>
                  <a:gd name="T67" fmla="*/ 6 h 228"/>
                  <a:gd name="T68" fmla="*/ 11 w 140"/>
                  <a:gd name="T69" fmla="*/ 11 h 228"/>
                  <a:gd name="T70" fmla="*/ 6 w 140"/>
                  <a:gd name="T71" fmla="*/ 17 h 228"/>
                  <a:gd name="T72" fmla="*/ 2 w 140"/>
                  <a:gd name="T73" fmla="*/ 23 h 228"/>
                  <a:gd name="T74" fmla="*/ 1 w 140"/>
                  <a:gd name="T75" fmla="*/ 29 h 228"/>
                  <a:gd name="T76" fmla="*/ 0 w 140"/>
                  <a:gd name="T77" fmla="*/ 37 h 228"/>
                  <a:gd name="T78" fmla="*/ 1 w 140"/>
                  <a:gd name="T79" fmla="*/ 44 h 228"/>
                  <a:gd name="T80" fmla="*/ 2 w 140"/>
                  <a:gd name="T81" fmla="*/ 52 h 228"/>
                  <a:gd name="T82" fmla="*/ 68 w 140"/>
                  <a:gd name="T83" fmla="*/ 20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28">
                    <a:moveTo>
                      <a:pt x="68" y="206"/>
                    </a:moveTo>
                    <a:lnTo>
                      <a:pt x="68" y="206"/>
                    </a:lnTo>
                    <a:lnTo>
                      <a:pt x="70" y="211"/>
                    </a:lnTo>
                    <a:lnTo>
                      <a:pt x="73" y="216"/>
                    </a:lnTo>
                    <a:lnTo>
                      <a:pt x="77" y="220"/>
                    </a:lnTo>
                    <a:lnTo>
                      <a:pt x="81" y="224"/>
                    </a:lnTo>
                    <a:lnTo>
                      <a:pt x="86" y="226"/>
                    </a:lnTo>
                    <a:lnTo>
                      <a:pt x="91" y="227"/>
                    </a:lnTo>
                    <a:lnTo>
                      <a:pt x="96" y="228"/>
                    </a:lnTo>
                    <a:lnTo>
                      <a:pt x="102" y="228"/>
                    </a:lnTo>
                    <a:lnTo>
                      <a:pt x="102" y="228"/>
                    </a:lnTo>
                    <a:lnTo>
                      <a:pt x="109" y="228"/>
                    </a:lnTo>
                    <a:lnTo>
                      <a:pt x="116" y="226"/>
                    </a:lnTo>
                    <a:lnTo>
                      <a:pt x="116" y="226"/>
                    </a:lnTo>
                    <a:lnTo>
                      <a:pt x="123" y="222"/>
                    </a:lnTo>
                    <a:lnTo>
                      <a:pt x="128" y="217"/>
                    </a:lnTo>
                    <a:lnTo>
                      <a:pt x="133" y="212"/>
                    </a:lnTo>
                    <a:lnTo>
                      <a:pt x="137" y="206"/>
                    </a:lnTo>
                    <a:lnTo>
                      <a:pt x="138" y="199"/>
                    </a:lnTo>
                    <a:lnTo>
                      <a:pt x="140" y="191"/>
                    </a:lnTo>
                    <a:lnTo>
                      <a:pt x="138" y="184"/>
                    </a:lnTo>
                    <a:lnTo>
                      <a:pt x="137" y="177"/>
                    </a:lnTo>
                    <a:lnTo>
                      <a:pt x="72" y="22"/>
                    </a:lnTo>
                    <a:lnTo>
                      <a:pt x="72" y="22"/>
                    </a:lnTo>
                    <a:lnTo>
                      <a:pt x="68" y="16"/>
                    </a:lnTo>
                    <a:lnTo>
                      <a:pt x="64" y="11"/>
                    </a:lnTo>
                    <a:lnTo>
                      <a:pt x="58" y="6"/>
                    </a:lnTo>
                    <a:lnTo>
                      <a:pt x="52" y="2"/>
                    </a:lnTo>
                    <a:lnTo>
                      <a:pt x="44" y="0"/>
                    </a:lnTo>
                    <a:lnTo>
                      <a:pt x="37" y="0"/>
                    </a:lnTo>
                    <a:lnTo>
                      <a:pt x="31" y="0"/>
                    </a:lnTo>
                    <a:lnTo>
                      <a:pt x="23" y="2"/>
                    </a:lnTo>
                    <a:lnTo>
                      <a:pt x="23" y="2"/>
                    </a:lnTo>
                    <a:lnTo>
                      <a:pt x="16" y="6"/>
                    </a:lnTo>
                    <a:lnTo>
                      <a:pt x="11" y="11"/>
                    </a:lnTo>
                    <a:lnTo>
                      <a:pt x="6" y="17"/>
                    </a:lnTo>
                    <a:lnTo>
                      <a:pt x="2" y="23"/>
                    </a:lnTo>
                    <a:lnTo>
                      <a:pt x="1" y="29"/>
                    </a:lnTo>
                    <a:lnTo>
                      <a:pt x="0" y="37"/>
                    </a:lnTo>
                    <a:lnTo>
                      <a:pt x="1" y="44"/>
                    </a:lnTo>
                    <a:lnTo>
                      <a:pt x="2" y="52"/>
                    </a:lnTo>
                    <a:lnTo>
                      <a:pt x="68"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9" name="Freeform 18">
                <a:extLst>
                  <a:ext uri="{FF2B5EF4-FFF2-40B4-BE49-F238E27FC236}">
                    <a16:creationId xmlns:a16="http://schemas.microsoft.com/office/drawing/2014/main" id="{78E9CFF1-1DD9-4643-814E-D5FA4E301536}"/>
                  </a:ext>
                </a:extLst>
              </p:cNvPr>
              <p:cNvSpPr>
                <a:spLocks/>
              </p:cNvSpPr>
              <p:nvPr/>
            </p:nvSpPr>
            <p:spPr bwMode="auto">
              <a:xfrm>
                <a:off x="955675" y="1876425"/>
                <a:ext cx="257175" cy="160338"/>
              </a:xfrm>
              <a:custGeom>
                <a:avLst/>
                <a:gdLst>
                  <a:gd name="T0" fmla="*/ 243 w 488"/>
                  <a:gd name="T1" fmla="*/ 0 h 304"/>
                  <a:gd name="T2" fmla="*/ 243 w 488"/>
                  <a:gd name="T3" fmla="*/ 0 h 304"/>
                  <a:gd name="T4" fmla="*/ 218 w 488"/>
                  <a:gd name="T5" fmla="*/ 1 h 304"/>
                  <a:gd name="T6" fmla="*/ 194 w 488"/>
                  <a:gd name="T7" fmla="*/ 4 h 304"/>
                  <a:gd name="T8" fmla="*/ 170 w 488"/>
                  <a:gd name="T9" fmla="*/ 11 h 304"/>
                  <a:gd name="T10" fmla="*/ 148 w 488"/>
                  <a:gd name="T11" fmla="*/ 19 h 304"/>
                  <a:gd name="T12" fmla="*/ 127 w 488"/>
                  <a:gd name="T13" fmla="*/ 29 h 304"/>
                  <a:gd name="T14" fmla="*/ 107 w 488"/>
                  <a:gd name="T15" fmla="*/ 42 h 304"/>
                  <a:gd name="T16" fmla="*/ 89 w 488"/>
                  <a:gd name="T17" fmla="*/ 55 h 304"/>
                  <a:gd name="T18" fmla="*/ 71 w 488"/>
                  <a:gd name="T19" fmla="*/ 71 h 304"/>
                  <a:gd name="T20" fmla="*/ 55 w 488"/>
                  <a:gd name="T21" fmla="*/ 88 h 304"/>
                  <a:gd name="T22" fmla="*/ 40 w 488"/>
                  <a:gd name="T23" fmla="*/ 107 h 304"/>
                  <a:gd name="T24" fmla="*/ 29 w 488"/>
                  <a:gd name="T25" fmla="*/ 127 h 304"/>
                  <a:gd name="T26" fmla="*/ 18 w 488"/>
                  <a:gd name="T27" fmla="*/ 149 h 304"/>
                  <a:gd name="T28" fmla="*/ 11 w 488"/>
                  <a:gd name="T29" fmla="*/ 171 h 304"/>
                  <a:gd name="T30" fmla="*/ 5 w 488"/>
                  <a:gd name="T31" fmla="*/ 195 h 304"/>
                  <a:gd name="T32" fmla="*/ 1 w 488"/>
                  <a:gd name="T33" fmla="*/ 218 h 304"/>
                  <a:gd name="T34" fmla="*/ 0 w 488"/>
                  <a:gd name="T35" fmla="*/ 243 h 304"/>
                  <a:gd name="T36" fmla="*/ 0 w 488"/>
                  <a:gd name="T37" fmla="*/ 243 h 304"/>
                  <a:gd name="T38" fmla="*/ 0 w 488"/>
                  <a:gd name="T39" fmla="*/ 259 h 304"/>
                  <a:gd name="T40" fmla="*/ 1 w 488"/>
                  <a:gd name="T41" fmla="*/ 274 h 304"/>
                  <a:gd name="T42" fmla="*/ 3 w 488"/>
                  <a:gd name="T43" fmla="*/ 289 h 304"/>
                  <a:gd name="T44" fmla="*/ 7 w 488"/>
                  <a:gd name="T45" fmla="*/ 304 h 304"/>
                  <a:gd name="T46" fmla="*/ 479 w 488"/>
                  <a:gd name="T47" fmla="*/ 304 h 304"/>
                  <a:gd name="T48" fmla="*/ 479 w 488"/>
                  <a:gd name="T49" fmla="*/ 304 h 304"/>
                  <a:gd name="T50" fmla="*/ 483 w 488"/>
                  <a:gd name="T51" fmla="*/ 289 h 304"/>
                  <a:gd name="T52" fmla="*/ 485 w 488"/>
                  <a:gd name="T53" fmla="*/ 274 h 304"/>
                  <a:gd name="T54" fmla="*/ 486 w 488"/>
                  <a:gd name="T55" fmla="*/ 259 h 304"/>
                  <a:gd name="T56" fmla="*/ 488 w 488"/>
                  <a:gd name="T57" fmla="*/ 243 h 304"/>
                  <a:gd name="T58" fmla="*/ 488 w 488"/>
                  <a:gd name="T59" fmla="*/ 243 h 304"/>
                  <a:gd name="T60" fmla="*/ 486 w 488"/>
                  <a:gd name="T61" fmla="*/ 218 h 304"/>
                  <a:gd name="T62" fmla="*/ 483 w 488"/>
                  <a:gd name="T63" fmla="*/ 195 h 304"/>
                  <a:gd name="T64" fmla="*/ 477 w 488"/>
                  <a:gd name="T65" fmla="*/ 171 h 304"/>
                  <a:gd name="T66" fmla="*/ 468 w 488"/>
                  <a:gd name="T67" fmla="*/ 149 h 304"/>
                  <a:gd name="T68" fmla="*/ 458 w 488"/>
                  <a:gd name="T69" fmla="*/ 127 h 304"/>
                  <a:gd name="T70" fmla="*/ 446 w 488"/>
                  <a:gd name="T71" fmla="*/ 107 h 304"/>
                  <a:gd name="T72" fmla="*/ 431 w 488"/>
                  <a:gd name="T73" fmla="*/ 88 h 304"/>
                  <a:gd name="T74" fmla="*/ 416 w 488"/>
                  <a:gd name="T75" fmla="*/ 71 h 304"/>
                  <a:gd name="T76" fmla="*/ 399 w 488"/>
                  <a:gd name="T77" fmla="*/ 55 h 304"/>
                  <a:gd name="T78" fmla="*/ 380 w 488"/>
                  <a:gd name="T79" fmla="*/ 42 h 304"/>
                  <a:gd name="T80" fmla="*/ 359 w 488"/>
                  <a:gd name="T81" fmla="*/ 29 h 304"/>
                  <a:gd name="T82" fmla="*/ 338 w 488"/>
                  <a:gd name="T83" fmla="*/ 19 h 304"/>
                  <a:gd name="T84" fmla="*/ 316 w 488"/>
                  <a:gd name="T85" fmla="*/ 11 h 304"/>
                  <a:gd name="T86" fmla="*/ 292 w 488"/>
                  <a:gd name="T87" fmla="*/ 4 h 304"/>
                  <a:gd name="T88" fmla="*/ 268 w 488"/>
                  <a:gd name="T89" fmla="*/ 1 h 304"/>
                  <a:gd name="T90" fmla="*/ 243 w 488"/>
                  <a:gd name="T91" fmla="*/ 0 h 304"/>
                  <a:gd name="T92" fmla="*/ 243 w 488"/>
                  <a:gd name="T9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8" h="304">
                    <a:moveTo>
                      <a:pt x="243" y="0"/>
                    </a:moveTo>
                    <a:lnTo>
                      <a:pt x="243" y="0"/>
                    </a:lnTo>
                    <a:lnTo>
                      <a:pt x="218" y="1"/>
                    </a:lnTo>
                    <a:lnTo>
                      <a:pt x="194" y="4"/>
                    </a:lnTo>
                    <a:lnTo>
                      <a:pt x="170" y="11"/>
                    </a:lnTo>
                    <a:lnTo>
                      <a:pt x="148" y="19"/>
                    </a:lnTo>
                    <a:lnTo>
                      <a:pt x="127" y="29"/>
                    </a:lnTo>
                    <a:lnTo>
                      <a:pt x="107" y="42"/>
                    </a:lnTo>
                    <a:lnTo>
                      <a:pt x="89" y="55"/>
                    </a:lnTo>
                    <a:lnTo>
                      <a:pt x="71" y="71"/>
                    </a:lnTo>
                    <a:lnTo>
                      <a:pt x="55" y="88"/>
                    </a:lnTo>
                    <a:lnTo>
                      <a:pt x="40" y="107"/>
                    </a:lnTo>
                    <a:lnTo>
                      <a:pt x="29" y="127"/>
                    </a:lnTo>
                    <a:lnTo>
                      <a:pt x="18" y="149"/>
                    </a:lnTo>
                    <a:lnTo>
                      <a:pt x="11" y="171"/>
                    </a:lnTo>
                    <a:lnTo>
                      <a:pt x="5" y="195"/>
                    </a:lnTo>
                    <a:lnTo>
                      <a:pt x="1" y="218"/>
                    </a:lnTo>
                    <a:lnTo>
                      <a:pt x="0" y="243"/>
                    </a:lnTo>
                    <a:lnTo>
                      <a:pt x="0" y="243"/>
                    </a:lnTo>
                    <a:lnTo>
                      <a:pt x="0" y="259"/>
                    </a:lnTo>
                    <a:lnTo>
                      <a:pt x="1" y="274"/>
                    </a:lnTo>
                    <a:lnTo>
                      <a:pt x="3" y="289"/>
                    </a:lnTo>
                    <a:lnTo>
                      <a:pt x="7" y="304"/>
                    </a:lnTo>
                    <a:lnTo>
                      <a:pt x="479" y="304"/>
                    </a:lnTo>
                    <a:lnTo>
                      <a:pt x="479" y="304"/>
                    </a:lnTo>
                    <a:lnTo>
                      <a:pt x="483" y="289"/>
                    </a:lnTo>
                    <a:lnTo>
                      <a:pt x="485" y="274"/>
                    </a:lnTo>
                    <a:lnTo>
                      <a:pt x="486" y="259"/>
                    </a:lnTo>
                    <a:lnTo>
                      <a:pt x="488" y="243"/>
                    </a:lnTo>
                    <a:lnTo>
                      <a:pt x="488" y="243"/>
                    </a:lnTo>
                    <a:lnTo>
                      <a:pt x="486" y="218"/>
                    </a:lnTo>
                    <a:lnTo>
                      <a:pt x="483" y="195"/>
                    </a:lnTo>
                    <a:lnTo>
                      <a:pt x="477" y="171"/>
                    </a:lnTo>
                    <a:lnTo>
                      <a:pt x="468" y="149"/>
                    </a:lnTo>
                    <a:lnTo>
                      <a:pt x="458" y="127"/>
                    </a:lnTo>
                    <a:lnTo>
                      <a:pt x="446" y="107"/>
                    </a:lnTo>
                    <a:lnTo>
                      <a:pt x="431" y="88"/>
                    </a:lnTo>
                    <a:lnTo>
                      <a:pt x="416" y="71"/>
                    </a:lnTo>
                    <a:lnTo>
                      <a:pt x="399" y="55"/>
                    </a:lnTo>
                    <a:lnTo>
                      <a:pt x="380" y="42"/>
                    </a:lnTo>
                    <a:lnTo>
                      <a:pt x="359" y="29"/>
                    </a:lnTo>
                    <a:lnTo>
                      <a:pt x="338" y="19"/>
                    </a:lnTo>
                    <a:lnTo>
                      <a:pt x="316" y="11"/>
                    </a:lnTo>
                    <a:lnTo>
                      <a:pt x="292" y="4"/>
                    </a:lnTo>
                    <a:lnTo>
                      <a:pt x="268" y="1"/>
                    </a:lnTo>
                    <a:lnTo>
                      <a:pt x="243" y="0"/>
                    </a:lnTo>
                    <a:lnTo>
                      <a:pt x="2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0" name="Grupa 79">
              <a:extLst>
                <a:ext uri="{FF2B5EF4-FFF2-40B4-BE49-F238E27FC236}">
                  <a16:creationId xmlns:a16="http://schemas.microsoft.com/office/drawing/2014/main" id="{8E0F4B19-7BC5-4DD1-BEE1-D041D2614974}"/>
                </a:ext>
              </a:extLst>
            </p:cNvPr>
            <p:cNvGrpSpPr/>
            <p:nvPr/>
          </p:nvGrpSpPr>
          <p:grpSpPr>
            <a:xfrm>
              <a:off x="539750" y="2052638"/>
              <a:ext cx="1112838" cy="412750"/>
              <a:chOff x="539750" y="2052638"/>
              <a:chExt cx="1112838" cy="412750"/>
            </a:xfrm>
            <a:grpFill/>
          </p:grpSpPr>
          <p:sp>
            <p:nvSpPr>
              <p:cNvPr id="82" name="Freeform 19">
                <a:extLst>
                  <a:ext uri="{FF2B5EF4-FFF2-40B4-BE49-F238E27FC236}">
                    <a16:creationId xmlns:a16="http://schemas.microsoft.com/office/drawing/2014/main" id="{1A7BEF3A-8EA7-4562-B82C-68A05F14D1F0}"/>
                  </a:ext>
                </a:extLst>
              </p:cNvPr>
              <p:cNvSpPr>
                <a:spLocks/>
              </p:cNvSpPr>
              <p:nvPr/>
            </p:nvSpPr>
            <p:spPr bwMode="auto">
              <a:xfrm>
                <a:off x="714375" y="2052638"/>
                <a:ext cx="254000" cy="128588"/>
              </a:xfrm>
              <a:custGeom>
                <a:avLst/>
                <a:gdLst>
                  <a:gd name="T0" fmla="*/ 442 w 479"/>
                  <a:gd name="T1" fmla="*/ 0 h 245"/>
                  <a:gd name="T2" fmla="*/ 179 w 479"/>
                  <a:gd name="T3" fmla="*/ 0 h 245"/>
                  <a:gd name="T4" fmla="*/ 179 w 479"/>
                  <a:gd name="T5" fmla="*/ 0 h 245"/>
                  <a:gd name="T6" fmla="*/ 170 w 479"/>
                  <a:gd name="T7" fmla="*/ 0 h 245"/>
                  <a:gd name="T8" fmla="*/ 161 w 479"/>
                  <a:gd name="T9" fmla="*/ 2 h 245"/>
                  <a:gd name="T10" fmla="*/ 152 w 479"/>
                  <a:gd name="T11" fmla="*/ 5 h 245"/>
                  <a:gd name="T12" fmla="*/ 143 w 479"/>
                  <a:gd name="T13" fmla="*/ 9 h 245"/>
                  <a:gd name="T14" fmla="*/ 135 w 479"/>
                  <a:gd name="T15" fmla="*/ 14 h 245"/>
                  <a:gd name="T16" fmla="*/ 127 w 479"/>
                  <a:gd name="T17" fmla="*/ 18 h 245"/>
                  <a:gd name="T18" fmla="*/ 121 w 479"/>
                  <a:gd name="T19" fmla="*/ 25 h 245"/>
                  <a:gd name="T20" fmla="*/ 116 w 479"/>
                  <a:gd name="T21" fmla="*/ 31 h 245"/>
                  <a:gd name="T22" fmla="*/ 2 w 479"/>
                  <a:gd name="T23" fmla="*/ 214 h 245"/>
                  <a:gd name="T24" fmla="*/ 2 w 479"/>
                  <a:gd name="T25" fmla="*/ 214 h 245"/>
                  <a:gd name="T26" fmla="*/ 0 w 479"/>
                  <a:gd name="T27" fmla="*/ 220 h 245"/>
                  <a:gd name="T28" fmla="*/ 0 w 479"/>
                  <a:gd name="T29" fmla="*/ 226 h 245"/>
                  <a:gd name="T30" fmla="*/ 2 w 479"/>
                  <a:gd name="T31" fmla="*/ 231 h 245"/>
                  <a:gd name="T32" fmla="*/ 6 w 479"/>
                  <a:gd name="T33" fmla="*/ 236 h 245"/>
                  <a:gd name="T34" fmla="*/ 12 w 479"/>
                  <a:gd name="T35" fmla="*/ 240 h 245"/>
                  <a:gd name="T36" fmla="*/ 20 w 479"/>
                  <a:gd name="T37" fmla="*/ 242 h 245"/>
                  <a:gd name="T38" fmla="*/ 30 w 479"/>
                  <a:gd name="T39" fmla="*/ 245 h 245"/>
                  <a:gd name="T40" fmla="*/ 41 w 479"/>
                  <a:gd name="T41" fmla="*/ 245 h 245"/>
                  <a:gd name="T42" fmla="*/ 377 w 479"/>
                  <a:gd name="T43" fmla="*/ 245 h 245"/>
                  <a:gd name="T44" fmla="*/ 377 w 479"/>
                  <a:gd name="T45" fmla="*/ 245 h 245"/>
                  <a:gd name="T46" fmla="*/ 389 w 479"/>
                  <a:gd name="T47" fmla="*/ 245 h 245"/>
                  <a:gd name="T48" fmla="*/ 400 w 479"/>
                  <a:gd name="T49" fmla="*/ 242 h 245"/>
                  <a:gd name="T50" fmla="*/ 410 w 479"/>
                  <a:gd name="T51" fmla="*/ 240 h 245"/>
                  <a:gd name="T52" fmla="*/ 419 w 479"/>
                  <a:gd name="T53" fmla="*/ 236 h 245"/>
                  <a:gd name="T54" fmla="*/ 426 w 479"/>
                  <a:gd name="T55" fmla="*/ 231 h 245"/>
                  <a:gd name="T56" fmla="*/ 434 w 479"/>
                  <a:gd name="T57" fmla="*/ 226 h 245"/>
                  <a:gd name="T58" fmla="*/ 437 w 479"/>
                  <a:gd name="T59" fmla="*/ 220 h 245"/>
                  <a:gd name="T60" fmla="*/ 440 w 479"/>
                  <a:gd name="T61" fmla="*/ 214 h 245"/>
                  <a:gd name="T62" fmla="*/ 479 w 479"/>
                  <a:gd name="T63" fmla="*/ 31 h 245"/>
                  <a:gd name="T64" fmla="*/ 479 w 479"/>
                  <a:gd name="T65" fmla="*/ 31 h 245"/>
                  <a:gd name="T66" fmla="*/ 479 w 479"/>
                  <a:gd name="T67" fmla="*/ 25 h 245"/>
                  <a:gd name="T68" fmla="*/ 478 w 479"/>
                  <a:gd name="T69" fmla="*/ 18 h 245"/>
                  <a:gd name="T70" fmla="*/ 476 w 479"/>
                  <a:gd name="T71" fmla="*/ 14 h 245"/>
                  <a:gd name="T72" fmla="*/ 471 w 479"/>
                  <a:gd name="T73" fmla="*/ 9 h 245"/>
                  <a:gd name="T74" fmla="*/ 466 w 479"/>
                  <a:gd name="T75" fmla="*/ 5 h 245"/>
                  <a:gd name="T76" fmla="*/ 458 w 479"/>
                  <a:gd name="T77" fmla="*/ 2 h 245"/>
                  <a:gd name="T78" fmla="*/ 451 w 479"/>
                  <a:gd name="T79" fmla="*/ 0 h 245"/>
                  <a:gd name="T80" fmla="*/ 442 w 479"/>
                  <a:gd name="T81" fmla="*/ 0 h 245"/>
                  <a:gd name="T82" fmla="*/ 442 w 479"/>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245">
                    <a:moveTo>
                      <a:pt x="442" y="0"/>
                    </a:moveTo>
                    <a:lnTo>
                      <a:pt x="179" y="0"/>
                    </a:lnTo>
                    <a:lnTo>
                      <a:pt x="179" y="0"/>
                    </a:lnTo>
                    <a:lnTo>
                      <a:pt x="170" y="0"/>
                    </a:lnTo>
                    <a:lnTo>
                      <a:pt x="161" y="2"/>
                    </a:lnTo>
                    <a:lnTo>
                      <a:pt x="152" y="5"/>
                    </a:lnTo>
                    <a:lnTo>
                      <a:pt x="143" y="9"/>
                    </a:lnTo>
                    <a:lnTo>
                      <a:pt x="135" y="14"/>
                    </a:lnTo>
                    <a:lnTo>
                      <a:pt x="127" y="18"/>
                    </a:lnTo>
                    <a:lnTo>
                      <a:pt x="121" y="25"/>
                    </a:lnTo>
                    <a:lnTo>
                      <a:pt x="116" y="31"/>
                    </a:lnTo>
                    <a:lnTo>
                      <a:pt x="2" y="214"/>
                    </a:lnTo>
                    <a:lnTo>
                      <a:pt x="2" y="214"/>
                    </a:lnTo>
                    <a:lnTo>
                      <a:pt x="0" y="220"/>
                    </a:lnTo>
                    <a:lnTo>
                      <a:pt x="0" y="226"/>
                    </a:lnTo>
                    <a:lnTo>
                      <a:pt x="2" y="231"/>
                    </a:lnTo>
                    <a:lnTo>
                      <a:pt x="6" y="236"/>
                    </a:lnTo>
                    <a:lnTo>
                      <a:pt x="12" y="240"/>
                    </a:lnTo>
                    <a:lnTo>
                      <a:pt x="20" y="242"/>
                    </a:lnTo>
                    <a:lnTo>
                      <a:pt x="30" y="245"/>
                    </a:lnTo>
                    <a:lnTo>
                      <a:pt x="41" y="245"/>
                    </a:lnTo>
                    <a:lnTo>
                      <a:pt x="377" y="245"/>
                    </a:lnTo>
                    <a:lnTo>
                      <a:pt x="377" y="245"/>
                    </a:lnTo>
                    <a:lnTo>
                      <a:pt x="389" y="245"/>
                    </a:lnTo>
                    <a:lnTo>
                      <a:pt x="400" y="242"/>
                    </a:lnTo>
                    <a:lnTo>
                      <a:pt x="410" y="240"/>
                    </a:lnTo>
                    <a:lnTo>
                      <a:pt x="419" y="236"/>
                    </a:lnTo>
                    <a:lnTo>
                      <a:pt x="426" y="231"/>
                    </a:lnTo>
                    <a:lnTo>
                      <a:pt x="434" y="226"/>
                    </a:lnTo>
                    <a:lnTo>
                      <a:pt x="437" y="220"/>
                    </a:lnTo>
                    <a:lnTo>
                      <a:pt x="440" y="214"/>
                    </a:lnTo>
                    <a:lnTo>
                      <a:pt x="479" y="31"/>
                    </a:lnTo>
                    <a:lnTo>
                      <a:pt x="479" y="31"/>
                    </a:lnTo>
                    <a:lnTo>
                      <a:pt x="479" y="25"/>
                    </a:lnTo>
                    <a:lnTo>
                      <a:pt x="478" y="18"/>
                    </a:lnTo>
                    <a:lnTo>
                      <a:pt x="476" y="14"/>
                    </a:lnTo>
                    <a:lnTo>
                      <a:pt x="471" y="9"/>
                    </a:lnTo>
                    <a:lnTo>
                      <a:pt x="466" y="5"/>
                    </a:lnTo>
                    <a:lnTo>
                      <a:pt x="458" y="2"/>
                    </a:lnTo>
                    <a:lnTo>
                      <a:pt x="451" y="0"/>
                    </a:lnTo>
                    <a:lnTo>
                      <a:pt x="442" y="0"/>
                    </a:lnTo>
                    <a:lnTo>
                      <a:pt x="4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20">
                <a:extLst>
                  <a:ext uri="{FF2B5EF4-FFF2-40B4-BE49-F238E27FC236}">
                    <a16:creationId xmlns:a16="http://schemas.microsoft.com/office/drawing/2014/main" id="{DECE80F5-E461-4DAA-BA28-1B2D118C964E}"/>
                  </a:ext>
                </a:extLst>
              </p:cNvPr>
              <p:cNvSpPr>
                <a:spLocks/>
              </p:cNvSpPr>
              <p:nvPr/>
            </p:nvSpPr>
            <p:spPr bwMode="auto">
              <a:xfrm>
                <a:off x="973138" y="2052638"/>
                <a:ext cx="230188" cy="128588"/>
              </a:xfrm>
              <a:custGeom>
                <a:avLst/>
                <a:gdLst>
                  <a:gd name="T0" fmla="*/ 342 w 437"/>
                  <a:gd name="T1" fmla="*/ 0 h 245"/>
                  <a:gd name="T2" fmla="*/ 80 w 437"/>
                  <a:gd name="T3" fmla="*/ 0 h 245"/>
                  <a:gd name="T4" fmla="*/ 80 w 437"/>
                  <a:gd name="T5" fmla="*/ 0 h 245"/>
                  <a:gd name="T6" fmla="*/ 70 w 437"/>
                  <a:gd name="T7" fmla="*/ 0 h 245"/>
                  <a:gd name="T8" fmla="*/ 62 w 437"/>
                  <a:gd name="T9" fmla="*/ 2 h 245"/>
                  <a:gd name="T10" fmla="*/ 54 w 437"/>
                  <a:gd name="T11" fmla="*/ 5 h 245"/>
                  <a:gd name="T12" fmla="*/ 47 w 437"/>
                  <a:gd name="T13" fmla="*/ 9 h 245"/>
                  <a:gd name="T14" fmla="*/ 41 w 437"/>
                  <a:gd name="T15" fmla="*/ 14 h 245"/>
                  <a:gd name="T16" fmla="*/ 36 w 437"/>
                  <a:gd name="T17" fmla="*/ 18 h 245"/>
                  <a:gd name="T18" fmla="*/ 32 w 437"/>
                  <a:gd name="T19" fmla="*/ 25 h 245"/>
                  <a:gd name="T20" fmla="*/ 31 w 437"/>
                  <a:gd name="T21" fmla="*/ 31 h 245"/>
                  <a:gd name="T22" fmla="*/ 0 w 437"/>
                  <a:gd name="T23" fmla="*/ 214 h 245"/>
                  <a:gd name="T24" fmla="*/ 0 w 437"/>
                  <a:gd name="T25" fmla="*/ 214 h 245"/>
                  <a:gd name="T26" fmla="*/ 0 w 437"/>
                  <a:gd name="T27" fmla="*/ 220 h 245"/>
                  <a:gd name="T28" fmla="*/ 2 w 437"/>
                  <a:gd name="T29" fmla="*/ 226 h 245"/>
                  <a:gd name="T30" fmla="*/ 6 w 437"/>
                  <a:gd name="T31" fmla="*/ 231 h 245"/>
                  <a:gd name="T32" fmla="*/ 12 w 437"/>
                  <a:gd name="T33" fmla="*/ 236 h 245"/>
                  <a:gd name="T34" fmla="*/ 20 w 437"/>
                  <a:gd name="T35" fmla="*/ 240 h 245"/>
                  <a:gd name="T36" fmla="*/ 28 w 437"/>
                  <a:gd name="T37" fmla="*/ 242 h 245"/>
                  <a:gd name="T38" fmla="*/ 40 w 437"/>
                  <a:gd name="T39" fmla="*/ 245 h 245"/>
                  <a:gd name="T40" fmla="*/ 51 w 437"/>
                  <a:gd name="T41" fmla="*/ 245 h 245"/>
                  <a:gd name="T42" fmla="*/ 388 w 437"/>
                  <a:gd name="T43" fmla="*/ 245 h 245"/>
                  <a:gd name="T44" fmla="*/ 388 w 437"/>
                  <a:gd name="T45" fmla="*/ 245 h 245"/>
                  <a:gd name="T46" fmla="*/ 399 w 437"/>
                  <a:gd name="T47" fmla="*/ 245 h 245"/>
                  <a:gd name="T48" fmla="*/ 409 w 437"/>
                  <a:gd name="T49" fmla="*/ 242 h 245"/>
                  <a:gd name="T50" fmla="*/ 418 w 437"/>
                  <a:gd name="T51" fmla="*/ 240 h 245"/>
                  <a:gd name="T52" fmla="*/ 425 w 437"/>
                  <a:gd name="T53" fmla="*/ 236 h 245"/>
                  <a:gd name="T54" fmla="*/ 431 w 437"/>
                  <a:gd name="T55" fmla="*/ 231 h 245"/>
                  <a:gd name="T56" fmla="*/ 435 w 437"/>
                  <a:gd name="T57" fmla="*/ 226 h 245"/>
                  <a:gd name="T58" fmla="*/ 437 w 437"/>
                  <a:gd name="T59" fmla="*/ 220 h 245"/>
                  <a:gd name="T60" fmla="*/ 436 w 437"/>
                  <a:gd name="T61" fmla="*/ 214 h 245"/>
                  <a:gd name="T62" fmla="*/ 394 w 437"/>
                  <a:gd name="T63" fmla="*/ 31 h 245"/>
                  <a:gd name="T64" fmla="*/ 394 w 437"/>
                  <a:gd name="T65" fmla="*/ 31 h 245"/>
                  <a:gd name="T66" fmla="*/ 392 w 437"/>
                  <a:gd name="T67" fmla="*/ 25 h 245"/>
                  <a:gd name="T68" fmla="*/ 388 w 437"/>
                  <a:gd name="T69" fmla="*/ 18 h 245"/>
                  <a:gd name="T70" fmla="*/ 382 w 437"/>
                  <a:gd name="T71" fmla="*/ 14 h 245"/>
                  <a:gd name="T72" fmla="*/ 376 w 437"/>
                  <a:gd name="T73" fmla="*/ 9 h 245"/>
                  <a:gd name="T74" fmla="*/ 368 w 437"/>
                  <a:gd name="T75" fmla="*/ 5 h 245"/>
                  <a:gd name="T76" fmla="*/ 361 w 437"/>
                  <a:gd name="T77" fmla="*/ 2 h 245"/>
                  <a:gd name="T78" fmla="*/ 352 w 437"/>
                  <a:gd name="T79" fmla="*/ 0 h 245"/>
                  <a:gd name="T80" fmla="*/ 342 w 437"/>
                  <a:gd name="T81" fmla="*/ 0 h 245"/>
                  <a:gd name="T82" fmla="*/ 342 w 437"/>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245">
                    <a:moveTo>
                      <a:pt x="342" y="0"/>
                    </a:moveTo>
                    <a:lnTo>
                      <a:pt x="80" y="0"/>
                    </a:lnTo>
                    <a:lnTo>
                      <a:pt x="80" y="0"/>
                    </a:lnTo>
                    <a:lnTo>
                      <a:pt x="70" y="0"/>
                    </a:lnTo>
                    <a:lnTo>
                      <a:pt x="62" y="2"/>
                    </a:lnTo>
                    <a:lnTo>
                      <a:pt x="54" y="5"/>
                    </a:lnTo>
                    <a:lnTo>
                      <a:pt x="47" y="9"/>
                    </a:lnTo>
                    <a:lnTo>
                      <a:pt x="41" y="14"/>
                    </a:lnTo>
                    <a:lnTo>
                      <a:pt x="36" y="18"/>
                    </a:lnTo>
                    <a:lnTo>
                      <a:pt x="32" y="25"/>
                    </a:lnTo>
                    <a:lnTo>
                      <a:pt x="31" y="31"/>
                    </a:lnTo>
                    <a:lnTo>
                      <a:pt x="0" y="214"/>
                    </a:lnTo>
                    <a:lnTo>
                      <a:pt x="0" y="214"/>
                    </a:lnTo>
                    <a:lnTo>
                      <a:pt x="0" y="220"/>
                    </a:lnTo>
                    <a:lnTo>
                      <a:pt x="2" y="226"/>
                    </a:lnTo>
                    <a:lnTo>
                      <a:pt x="6" y="231"/>
                    </a:lnTo>
                    <a:lnTo>
                      <a:pt x="12" y="236"/>
                    </a:lnTo>
                    <a:lnTo>
                      <a:pt x="20" y="240"/>
                    </a:lnTo>
                    <a:lnTo>
                      <a:pt x="28" y="242"/>
                    </a:lnTo>
                    <a:lnTo>
                      <a:pt x="40" y="245"/>
                    </a:lnTo>
                    <a:lnTo>
                      <a:pt x="51" y="245"/>
                    </a:lnTo>
                    <a:lnTo>
                      <a:pt x="388" y="245"/>
                    </a:lnTo>
                    <a:lnTo>
                      <a:pt x="388" y="245"/>
                    </a:lnTo>
                    <a:lnTo>
                      <a:pt x="399" y="245"/>
                    </a:lnTo>
                    <a:lnTo>
                      <a:pt x="409" y="242"/>
                    </a:lnTo>
                    <a:lnTo>
                      <a:pt x="418" y="240"/>
                    </a:lnTo>
                    <a:lnTo>
                      <a:pt x="425" y="236"/>
                    </a:lnTo>
                    <a:lnTo>
                      <a:pt x="431" y="231"/>
                    </a:lnTo>
                    <a:lnTo>
                      <a:pt x="435" y="226"/>
                    </a:lnTo>
                    <a:lnTo>
                      <a:pt x="437" y="220"/>
                    </a:lnTo>
                    <a:lnTo>
                      <a:pt x="436" y="214"/>
                    </a:lnTo>
                    <a:lnTo>
                      <a:pt x="394" y="31"/>
                    </a:lnTo>
                    <a:lnTo>
                      <a:pt x="394" y="31"/>
                    </a:lnTo>
                    <a:lnTo>
                      <a:pt x="392" y="25"/>
                    </a:lnTo>
                    <a:lnTo>
                      <a:pt x="388" y="18"/>
                    </a:lnTo>
                    <a:lnTo>
                      <a:pt x="382" y="14"/>
                    </a:lnTo>
                    <a:lnTo>
                      <a:pt x="376" y="9"/>
                    </a:lnTo>
                    <a:lnTo>
                      <a:pt x="368" y="5"/>
                    </a:lnTo>
                    <a:lnTo>
                      <a:pt x="361" y="2"/>
                    </a:lnTo>
                    <a:lnTo>
                      <a:pt x="352" y="0"/>
                    </a:lnTo>
                    <a:lnTo>
                      <a:pt x="342" y="0"/>
                    </a:lnTo>
                    <a:lnTo>
                      <a:pt x="3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21">
                <a:extLst>
                  <a:ext uri="{FF2B5EF4-FFF2-40B4-BE49-F238E27FC236}">
                    <a16:creationId xmlns:a16="http://schemas.microsoft.com/office/drawing/2014/main" id="{25D1A8A3-CD12-4EEB-A2B6-1854487CE476}"/>
                  </a:ext>
                </a:extLst>
              </p:cNvPr>
              <p:cNvSpPr>
                <a:spLocks/>
              </p:cNvSpPr>
              <p:nvPr/>
            </p:nvSpPr>
            <p:spPr bwMode="auto">
              <a:xfrm>
                <a:off x="1200150" y="2052638"/>
                <a:ext cx="260350" cy="128588"/>
              </a:xfrm>
              <a:custGeom>
                <a:avLst/>
                <a:gdLst>
                  <a:gd name="T0" fmla="*/ 299 w 493"/>
                  <a:gd name="T1" fmla="*/ 0 h 245"/>
                  <a:gd name="T2" fmla="*/ 36 w 493"/>
                  <a:gd name="T3" fmla="*/ 0 h 245"/>
                  <a:gd name="T4" fmla="*/ 36 w 493"/>
                  <a:gd name="T5" fmla="*/ 0 h 245"/>
                  <a:gd name="T6" fmla="*/ 27 w 493"/>
                  <a:gd name="T7" fmla="*/ 0 h 245"/>
                  <a:gd name="T8" fmla="*/ 20 w 493"/>
                  <a:gd name="T9" fmla="*/ 2 h 245"/>
                  <a:gd name="T10" fmla="*/ 14 w 493"/>
                  <a:gd name="T11" fmla="*/ 5 h 245"/>
                  <a:gd name="T12" fmla="*/ 7 w 493"/>
                  <a:gd name="T13" fmla="*/ 9 h 245"/>
                  <a:gd name="T14" fmla="*/ 4 w 493"/>
                  <a:gd name="T15" fmla="*/ 14 h 245"/>
                  <a:gd name="T16" fmla="*/ 1 w 493"/>
                  <a:gd name="T17" fmla="*/ 18 h 245"/>
                  <a:gd name="T18" fmla="*/ 0 w 493"/>
                  <a:gd name="T19" fmla="*/ 25 h 245"/>
                  <a:gd name="T20" fmla="*/ 1 w 493"/>
                  <a:gd name="T21" fmla="*/ 31 h 245"/>
                  <a:gd name="T22" fmla="*/ 52 w 493"/>
                  <a:gd name="T23" fmla="*/ 214 h 245"/>
                  <a:gd name="T24" fmla="*/ 52 w 493"/>
                  <a:gd name="T25" fmla="*/ 214 h 245"/>
                  <a:gd name="T26" fmla="*/ 54 w 493"/>
                  <a:gd name="T27" fmla="*/ 220 h 245"/>
                  <a:gd name="T28" fmla="*/ 59 w 493"/>
                  <a:gd name="T29" fmla="*/ 226 h 245"/>
                  <a:gd name="T30" fmla="*/ 65 w 493"/>
                  <a:gd name="T31" fmla="*/ 231 h 245"/>
                  <a:gd name="T32" fmla="*/ 74 w 493"/>
                  <a:gd name="T33" fmla="*/ 236 h 245"/>
                  <a:gd name="T34" fmla="*/ 84 w 493"/>
                  <a:gd name="T35" fmla="*/ 240 h 245"/>
                  <a:gd name="T36" fmla="*/ 94 w 493"/>
                  <a:gd name="T37" fmla="*/ 242 h 245"/>
                  <a:gd name="T38" fmla="*/ 105 w 493"/>
                  <a:gd name="T39" fmla="*/ 245 h 245"/>
                  <a:gd name="T40" fmla="*/ 116 w 493"/>
                  <a:gd name="T41" fmla="*/ 245 h 245"/>
                  <a:gd name="T42" fmla="*/ 453 w 493"/>
                  <a:gd name="T43" fmla="*/ 245 h 245"/>
                  <a:gd name="T44" fmla="*/ 453 w 493"/>
                  <a:gd name="T45" fmla="*/ 245 h 245"/>
                  <a:gd name="T46" fmla="*/ 465 w 493"/>
                  <a:gd name="T47" fmla="*/ 245 h 245"/>
                  <a:gd name="T48" fmla="*/ 473 w 493"/>
                  <a:gd name="T49" fmla="*/ 242 h 245"/>
                  <a:gd name="T50" fmla="*/ 482 w 493"/>
                  <a:gd name="T51" fmla="*/ 240 h 245"/>
                  <a:gd name="T52" fmla="*/ 487 w 493"/>
                  <a:gd name="T53" fmla="*/ 236 h 245"/>
                  <a:gd name="T54" fmla="*/ 490 w 493"/>
                  <a:gd name="T55" fmla="*/ 231 h 245"/>
                  <a:gd name="T56" fmla="*/ 493 w 493"/>
                  <a:gd name="T57" fmla="*/ 226 h 245"/>
                  <a:gd name="T58" fmla="*/ 492 w 493"/>
                  <a:gd name="T59" fmla="*/ 220 h 245"/>
                  <a:gd name="T60" fmla="*/ 489 w 493"/>
                  <a:gd name="T61" fmla="*/ 214 h 245"/>
                  <a:gd name="T62" fmla="*/ 364 w 493"/>
                  <a:gd name="T63" fmla="*/ 31 h 245"/>
                  <a:gd name="T64" fmla="*/ 364 w 493"/>
                  <a:gd name="T65" fmla="*/ 31 h 245"/>
                  <a:gd name="T66" fmla="*/ 358 w 493"/>
                  <a:gd name="T67" fmla="*/ 25 h 245"/>
                  <a:gd name="T68" fmla="*/ 352 w 493"/>
                  <a:gd name="T69" fmla="*/ 18 h 245"/>
                  <a:gd name="T70" fmla="*/ 345 w 493"/>
                  <a:gd name="T71" fmla="*/ 14 h 245"/>
                  <a:gd name="T72" fmla="*/ 336 w 493"/>
                  <a:gd name="T73" fmla="*/ 9 h 245"/>
                  <a:gd name="T74" fmla="*/ 327 w 493"/>
                  <a:gd name="T75" fmla="*/ 5 h 245"/>
                  <a:gd name="T76" fmla="*/ 318 w 493"/>
                  <a:gd name="T77" fmla="*/ 2 h 245"/>
                  <a:gd name="T78" fmla="*/ 309 w 493"/>
                  <a:gd name="T79" fmla="*/ 0 h 245"/>
                  <a:gd name="T80" fmla="*/ 299 w 493"/>
                  <a:gd name="T81" fmla="*/ 0 h 245"/>
                  <a:gd name="T82" fmla="*/ 299 w 493"/>
                  <a:gd name="T8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3" h="245">
                    <a:moveTo>
                      <a:pt x="299" y="0"/>
                    </a:moveTo>
                    <a:lnTo>
                      <a:pt x="36" y="0"/>
                    </a:lnTo>
                    <a:lnTo>
                      <a:pt x="36" y="0"/>
                    </a:lnTo>
                    <a:lnTo>
                      <a:pt x="27" y="0"/>
                    </a:lnTo>
                    <a:lnTo>
                      <a:pt x="20" y="2"/>
                    </a:lnTo>
                    <a:lnTo>
                      <a:pt x="14" y="5"/>
                    </a:lnTo>
                    <a:lnTo>
                      <a:pt x="7" y="9"/>
                    </a:lnTo>
                    <a:lnTo>
                      <a:pt x="4" y="14"/>
                    </a:lnTo>
                    <a:lnTo>
                      <a:pt x="1" y="18"/>
                    </a:lnTo>
                    <a:lnTo>
                      <a:pt x="0" y="25"/>
                    </a:lnTo>
                    <a:lnTo>
                      <a:pt x="1" y="31"/>
                    </a:lnTo>
                    <a:lnTo>
                      <a:pt x="52" y="214"/>
                    </a:lnTo>
                    <a:lnTo>
                      <a:pt x="52" y="214"/>
                    </a:lnTo>
                    <a:lnTo>
                      <a:pt x="54" y="220"/>
                    </a:lnTo>
                    <a:lnTo>
                      <a:pt x="59" y="226"/>
                    </a:lnTo>
                    <a:lnTo>
                      <a:pt x="65" y="231"/>
                    </a:lnTo>
                    <a:lnTo>
                      <a:pt x="74" y="236"/>
                    </a:lnTo>
                    <a:lnTo>
                      <a:pt x="84" y="240"/>
                    </a:lnTo>
                    <a:lnTo>
                      <a:pt x="94" y="242"/>
                    </a:lnTo>
                    <a:lnTo>
                      <a:pt x="105" y="245"/>
                    </a:lnTo>
                    <a:lnTo>
                      <a:pt x="116" y="245"/>
                    </a:lnTo>
                    <a:lnTo>
                      <a:pt x="453" y="245"/>
                    </a:lnTo>
                    <a:lnTo>
                      <a:pt x="453" y="245"/>
                    </a:lnTo>
                    <a:lnTo>
                      <a:pt x="465" y="245"/>
                    </a:lnTo>
                    <a:lnTo>
                      <a:pt x="473" y="242"/>
                    </a:lnTo>
                    <a:lnTo>
                      <a:pt x="482" y="240"/>
                    </a:lnTo>
                    <a:lnTo>
                      <a:pt x="487" y="236"/>
                    </a:lnTo>
                    <a:lnTo>
                      <a:pt x="490" y="231"/>
                    </a:lnTo>
                    <a:lnTo>
                      <a:pt x="493" y="226"/>
                    </a:lnTo>
                    <a:lnTo>
                      <a:pt x="492" y="220"/>
                    </a:lnTo>
                    <a:lnTo>
                      <a:pt x="489" y="214"/>
                    </a:lnTo>
                    <a:lnTo>
                      <a:pt x="364" y="31"/>
                    </a:lnTo>
                    <a:lnTo>
                      <a:pt x="364" y="31"/>
                    </a:lnTo>
                    <a:lnTo>
                      <a:pt x="358" y="25"/>
                    </a:lnTo>
                    <a:lnTo>
                      <a:pt x="352" y="18"/>
                    </a:lnTo>
                    <a:lnTo>
                      <a:pt x="345" y="14"/>
                    </a:lnTo>
                    <a:lnTo>
                      <a:pt x="336" y="9"/>
                    </a:lnTo>
                    <a:lnTo>
                      <a:pt x="327" y="5"/>
                    </a:lnTo>
                    <a:lnTo>
                      <a:pt x="318" y="2"/>
                    </a:lnTo>
                    <a:lnTo>
                      <a:pt x="309" y="0"/>
                    </a:lnTo>
                    <a:lnTo>
                      <a:pt x="299" y="0"/>
                    </a:lnTo>
                    <a:lnTo>
                      <a:pt x="2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8" name="Freeform 22">
                <a:extLst>
                  <a:ext uri="{FF2B5EF4-FFF2-40B4-BE49-F238E27FC236}">
                    <a16:creationId xmlns:a16="http://schemas.microsoft.com/office/drawing/2014/main" id="{96069A05-4DFC-43B2-9E30-222E961D57C6}"/>
                  </a:ext>
                </a:extLst>
              </p:cNvPr>
              <p:cNvSpPr>
                <a:spLocks/>
              </p:cNvSpPr>
              <p:nvPr/>
            </p:nvSpPr>
            <p:spPr bwMode="auto">
              <a:xfrm>
                <a:off x="627063" y="2193925"/>
                <a:ext cx="311150" cy="130175"/>
              </a:xfrm>
              <a:custGeom>
                <a:avLst/>
                <a:gdLst>
                  <a:gd name="T0" fmla="*/ 536 w 586"/>
                  <a:gd name="T1" fmla="*/ 0 h 246"/>
                  <a:gd name="T2" fmla="*/ 191 w 586"/>
                  <a:gd name="T3" fmla="*/ 0 h 246"/>
                  <a:gd name="T4" fmla="*/ 191 w 586"/>
                  <a:gd name="T5" fmla="*/ 0 h 246"/>
                  <a:gd name="T6" fmla="*/ 180 w 586"/>
                  <a:gd name="T7" fmla="*/ 1 h 246"/>
                  <a:gd name="T8" fmla="*/ 168 w 586"/>
                  <a:gd name="T9" fmla="*/ 2 h 246"/>
                  <a:gd name="T10" fmla="*/ 156 w 586"/>
                  <a:gd name="T11" fmla="*/ 5 h 246"/>
                  <a:gd name="T12" fmla="*/ 145 w 586"/>
                  <a:gd name="T13" fmla="*/ 9 h 246"/>
                  <a:gd name="T14" fmla="*/ 135 w 586"/>
                  <a:gd name="T15" fmla="*/ 13 h 246"/>
                  <a:gd name="T16" fmla="*/ 127 w 586"/>
                  <a:gd name="T17" fmla="*/ 18 h 246"/>
                  <a:gd name="T18" fmla="*/ 121 w 586"/>
                  <a:gd name="T19" fmla="*/ 25 h 246"/>
                  <a:gd name="T20" fmla="*/ 116 w 586"/>
                  <a:gd name="T21" fmla="*/ 31 h 246"/>
                  <a:gd name="T22" fmla="*/ 2 w 586"/>
                  <a:gd name="T23" fmla="*/ 215 h 246"/>
                  <a:gd name="T24" fmla="*/ 2 w 586"/>
                  <a:gd name="T25" fmla="*/ 215 h 246"/>
                  <a:gd name="T26" fmla="*/ 0 w 586"/>
                  <a:gd name="T27" fmla="*/ 221 h 246"/>
                  <a:gd name="T28" fmla="*/ 0 w 586"/>
                  <a:gd name="T29" fmla="*/ 226 h 246"/>
                  <a:gd name="T30" fmla="*/ 3 w 586"/>
                  <a:gd name="T31" fmla="*/ 232 h 246"/>
                  <a:gd name="T32" fmla="*/ 9 w 586"/>
                  <a:gd name="T33" fmla="*/ 236 h 246"/>
                  <a:gd name="T34" fmla="*/ 17 w 586"/>
                  <a:gd name="T35" fmla="*/ 240 h 246"/>
                  <a:gd name="T36" fmla="*/ 27 w 586"/>
                  <a:gd name="T37" fmla="*/ 243 h 246"/>
                  <a:gd name="T38" fmla="*/ 39 w 586"/>
                  <a:gd name="T39" fmla="*/ 245 h 246"/>
                  <a:gd name="T40" fmla="*/ 53 w 586"/>
                  <a:gd name="T41" fmla="*/ 246 h 246"/>
                  <a:gd name="T42" fmla="*/ 470 w 586"/>
                  <a:gd name="T43" fmla="*/ 246 h 246"/>
                  <a:gd name="T44" fmla="*/ 470 w 586"/>
                  <a:gd name="T45" fmla="*/ 246 h 246"/>
                  <a:gd name="T46" fmla="*/ 485 w 586"/>
                  <a:gd name="T47" fmla="*/ 245 h 246"/>
                  <a:gd name="T48" fmla="*/ 499 w 586"/>
                  <a:gd name="T49" fmla="*/ 243 h 246"/>
                  <a:gd name="T50" fmla="*/ 511 w 586"/>
                  <a:gd name="T51" fmla="*/ 240 h 246"/>
                  <a:gd name="T52" fmla="*/ 522 w 586"/>
                  <a:gd name="T53" fmla="*/ 236 h 246"/>
                  <a:gd name="T54" fmla="*/ 531 w 586"/>
                  <a:gd name="T55" fmla="*/ 232 h 246"/>
                  <a:gd name="T56" fmla="*/ 538 w 586"/>
                  <a:gd name="T57" fmla="*/ 226 h 246"/>
                  <a:gd name="T58" fmla="*/ 544 w 586"/>
                  <a:gd name="T59" fmla="*/ 221 h 246"/>
                  <a:gd name="T60" fmla="*/ 547 w 586"/>
                  <a:gd name="T61" fmla="*/ 215 h 246"/>
                  <a:gd name="T62" fmla="*/ 586 w 586"/>
                  <a:gd name="T63" fmla="*/ 31 h 246"/>
                  <a:gd name="T64" fmla="*/ 586 w 586"/>
                  <a:gd name="T65" fmla="*/ 31 h 246"/>
                  <a:gd name="T66" fmla="*/ 586 w 586"/>
                  <a:gd name="T67" fmla="*/ 25 h 246"/>
                  <a:gd name="T68" fmla="*/ 584 w 586"/>
                  <a:gd name="T69" fmla="*/ 18 h 246"/>
                  <a:gd name="T70" fmla="*/ 580 w 586"/>
                  <a:gd name="T71" fmla="*/ 13 h 246"/>
                  <a:gd name="T72" fmla="*/ 574 w 586"/>
                  <a:gd name="T73" fmla="*/ 9 h 246"/>
                  <a:gd name="T74" fmla="*/ 567 w 586"/>
                  <a:gd name="T75" fmla="*/ 5 h 246"/>
                  <a:gd name="T76" fmla="*/ 557 w 586"/>
                  <a:gd name="T77" fmla="*/ 2 h 246"/>
                  <a:gd name="T78" fmla="*/ 547 w 586"/>
                  <a:gd name="T79" fmla="*/ 1 h 246"/>
                  <a:gd name="T80" fmla="*/ 536 w 586"/>
                  <a:gd name="T81" fmla="*/ 0 h 246"/>
                  <a:gd name="T82" fmla="*/ 536 w 586"/>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6" h="246">
                    <a:moveTo>
                      <a:pt x="536" y="0"/>
                    </a:moveTo>
                    <a:lnTo>
                      <a:pt x="191" y="0"/>
                    </a:lnTo>
                    <a:lnTo>
                      <a:pt x="191" y="0"/>
                    </a:lnTo>
                    <a:lnTo>
                      <a:pt x="180" y="1"/>
                    </a:lnTo>
                    <a:lnTo>
                      <a:pt x="168" y="2"/>
                    </a:lnTo>
                    <a:lnTo>
                      <a:pt x="156" y="5"/>
                    </a:lnTo>
                    <a:lnTo>
                      <a:pt x="145" y="9"/>
                    </a:lnTo>
                    <a:lnTo>
                      <a:pt x="135" y="13"/>
                    </a:lnTo>
                    <a:lnTo>
                      <a:pt x="127" y="18"/>
                    </a:lnTo>
                    <a:lnTo>
                      <a:pt x="121" y="25"/>
                    </a:lnTo>
                    <a:lnTo>
                      <a:pt x="116" y="31"/>
                    </a:lnTo>
                    <a:lnTo>
                      <a:pt x="2" y="215"/>
                    </a:lnTo>
                    <a:lnTo>
                      <a:pt x="2" y="215"/>
                    </a:lnTo>
                    <a:lnTo>
                      <a:pt x="0" y="221"/>
                    </a:lnTo>
                    <a:lnTo>
                      <a:pt x="0" y="226"/>
                    </a:lnTo>
                    <a:lnTo>
                      <a:pt x="3" y="232"/>
                    </a:lnTo>
                    <a:lnTo>
                      <a:pt x="9" y="236"/>
                    </a:lnTo>
                    <a:lnTo>
                      <a:pt x="17" y="240"/>
                    </a:lnTo>
                    <a:lnTo>
                      <a:pt x="27" y="243"/>
                    </a:lnTo>
                    <a:lnTo>
                      <a:pt x="39" y="245"/>
                    </a:lnTo>
                    <a:lnTo>
                      <a:pt x="53" y="246"/>
                    </a:lnTo>
                    <a:lnTo>
                      <a:pt x="470" y="246"/>
                    </a:lnTo>
                    <a:lnTo>
                      <a:pt x="470" y="246"/>
                    </a:lnTo>
                    <a:lnTo>
                      <a:pt x="485" y="245"/>
                    </a:lnTo>
                    <a:lnTo>
                      <a:pt x="499" y="243"/>
                    </a:lnTo>
                    <a:lnTo>
                      <a:pt x="511" y="240"/>
                    </a:lnTo>
                    <a:lnTo>
                      <a:pt x="522" y="236"/>
                    </a:lnTo>
                    <a:lnTo>
                      <a:pt x="531" y="232"/>
                    </a:lnTo>
                    <a:lnTo>
                      <a:pt x="538" y="226"/>
                    </a:lnTo>
                    <a:lnTo>
                      <a:pt x="544" y="221"/>
                    </a:lnTo>
                    <a:lnTo>
                      <a:pt x="547" y="215"/>
                    </a:lnTo>
                    <a:lnTo>
                      <a:pt x="586" y="31"/>
                    </a:lnTo>
                    <a:lnTo>
                      <a:pt x="586" y="31"/>
                    </a:lnTo>
                    <a:lnTo>
                      <a:pt x="586" y="25"/>
                    </a:lnTo>
                    <a:lnTo>
                      <a:pt x="584" y="18"/>
                    </a:lnTo>
                    <a:lnTo>
                      <a:pt x="580" y="13"/>
                    </a:lnTo>
                    <a:lnTo>
                      <a:pt x="574" y="9"/>
                    </a:lnTo>
                    <a:lnTo>
                      <a:pt x="567" y="5"/>
                    </a:lnTo>
                    <a:lnTo>
                      <a:pt x="557" y="2"/>
                    </a:lnTo>
                    <a:lnTo>
                      <a:pt x="547" y="1"/>
                    </a:lnTo>
                    <a:lnTo>
                      <a:pt x="536" y="0"/>
                    </a:lnTo>
                    <a:lnTo>
                      <a:pt x="5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23">
                <a:extLst>
                  <a:ext uri="{FF2B5EF4-FFF2-40B4-BE49-F238E27FC236}">
                    <a16:creationId xmlns:a16="http://schemas.microsoft.com/office/drawing/2014/main" id="{92B27CA9-6FD4-466A-B9DF-5A8D26F4DFB1}"/>
                  </a:ext>
                </a:extLst>
              </p:cNvPr>
              <p:cNvSpPr>
                <a:spLocks/>
              </p:cNvSpPr>
              <p:nvPr/>
            </p:nvSpPr>
            <p:spPr bwMode="auto">
              <a:xfrm>
                <a:off x="947738" y="2193925"/>
                <a:ext cx="288925" cy="130175"/>
              </a:xfrm>
              <a:custGeom>
                <a:avLst/>
                <a:gdLst>
                  <a:gd name="T0" fmla="*/ 438 w 545"/>
                  <a:gd name="T1" fmla="*/ 0 h 246"/>
                  <a:gd name="T2" fmla="*/ 94 w 545"/>
                  <a:gd name="T3" fmla="*/ 0 h 246"/>
                  <a:gd name="T4" fmla="*/ 94 w 545"/>
                  <a:gd name="T5" fmla="*/ 0 h 246"/>
                  <a:gd name="T6" fmla="*/ 82 w 545"/>
                  <a:gd name="T7" fmla="*/ 1 h 246"/>
                  <a:gd name="T8" fmla="*/ 71 w 545"/>
                  <a:gd name="T9" fmla="*/ 2 h 246"/>
                  <a:gd name="T10" fmla="*/ 61 w 545"/>
                  <a:gd name="T11" fmla="*/ 5 h 246"/>
                  <a:gd name="T12" fmla="*/ 52 w 545"/>
                  <a:gd name="T13" fmla="*/ 9 h 246"/>
                  <a:gd name="T14" fmla="*/ 43 w 545"/>
                  <a:gd name="T15" fmla="*/ 13 h 246"/>
                  <a:gd name="T16" fmla="*/ 37 w 545"/>
                  <a:gd name="T17" fmla="*/ 18 h 246"/>
                  <a:gd name="T18" fmla="*/ 34 w 545"/>
                  <a:gd name="T19" fmla="*/ 25 h 246"/>
                  <a:gd name="T20" fmla="*/ 31 w 545"/>
                  <a:gd name="T21" fmla="*/ 31 h 246"/>
                  <a:gd name="T22" fmla="*/ 0 w 545"/>
                  <a:gd name="T23" fmla="*/ 215 h 246"/>
                  <a:gd name="T24" fmla="*/ 0 w 545"/>
                  <a:gd name="T25" fmla="*/ 215 h 246"/>
                  <a:gd name="T26" fmla="*/ 0 w 545"/>
                  <a:gd name="T27" fmla="*/ 221 h 246"/>
                  <a:gd name="T28" fmla="*/ 4 w 545"/>
                  <a:gd name="T29" fmla="*/ 226 h 246"/>
                  <a:gd name="T30" fmla="*/ 9 w 545"/>
                  <a:gd name="T31" fmla="*/ 232 h 246"/>
                  <a:gd name="T32" fmla="*/ 16 w 545"/>
                  <a:gd name="T33" fmla="*/ 236 h 246"/>
                  <a:gd name="T34" fmla="*/ 26 w 545"/>
                  <a:gd name="T35" fmla="*/ 240 h 246"/>
                  <a:gd name="T36" fmla="*/ 37 w 545"/>
                  <a:gd name="T37" fmla="*/ 243 h 246"/>
                  <a:gd name="T38" fmla="*/ 51 w 545"/>
                  <a:gd name="T39" fmla="*/ 245 h 246"/>
                  <a:gd name="T40" fmla="*/ 65 w 545"/>
                  <a:gd name="T41" fmla="*/ 246 h 246"/>
                  <a:gd name="T42" fmla="*/ 482 w 545"/>
                  <a:gd name="T43" fmla="*/ 246 h 246"/>
                  <a:gd name="T44" fmla="*/ 482 w 545"/>
                  <a:gd name="T45" fmla="*/ 246 h 246"/>
                  <a:gd name="T46" fmla="*/ 497 w 545"/>
                  <a:gd name="T47" fmla="*/ 245 h 246"/>
                  <a:gd name="T48" fmla="*/ 509 w 545"/>
                  <a:gd name="T49" fmla="*/ 243 h 246"/>
                  <a:gd name="T50" fmla="*/ 520 w 545"/>
                  <a:gd name="T51" fmla="*/ 240 h 246"/>
                  <a:gd name="T52" fmla="*/ 530 w 545"/>
                  <a:gd name="T53" fmla="*/ 236 h 246"/>
                  <a:gd name="T54" fmla="*/ 538 w 545"/>
                  <a:gd name="T55" fmla="*/ 232 h 246"/>
                  <a:gd name="T56" fmla="*/ 543 w 545"/>
                  <a:gd name="T57" fmla="*/ 226 h 246"/>
                  <a:gd name="T58" fmla="*/ 545 w 545"/>
                  <a:gd name="T59" fmla="*/ 221 h 246"/>
                  <a:gd name="T60" fmla="*/ 545 w 545"/>
                  <a:gd name="T61" fmla="*/ 215 h 246"/>
                  <a:gd name="T62" fmla="*/ 502 w 545"/>
                  <a:gd name="T63" fmla="*/ 31 h 246"/>
                  <a:gd name="T64" fmla="*/ 502 w 545"/>
                  <a:gd name="T65" fmla="*/ 31 h 246"/>
                  <a:gd name="T66" fmla="*/ 499 w 545"/>
                  <a:gd name="T67" fmla="*/ 25 h 246"/>
                  <a:gd name="T68" fmla="*/ 494 w 545"/>
                  <a:gd name="T69" fmla="*/ 18 h 246"/>
                  <a:gd name="T70" fmla="*/ 488 w 545"/>
                  <a:gd name="T71" fmla="*/ 13 h 246"/>
                  <a:gd name="T72" fmla="*/ 480 w 545"/>
                  <a:gd name="T73" fmla="*/ 9 h 246"/>
                  <a:gd name="T74" fmla="*/ 471 w 545"/>
                  <a:gd name="T75" fmla="*/ 5 h 246"/>
                  <a:gd name="T76" fmla="*/ 460 w 545"/>
                  <a:gd name="T77" fmla="*/ 2 h 246"/>
                  <a:gd name="T78" fmla="*/ 449 w 545"/>
                  <a:gd name="T79" fmla="*/ 1 h 246"/>
                  <a:gd name="T80" fmla="*/ 438 w 545"/>
                  <a:gd name="T81" fmla="*/ 0 h 246"/>
                  <a:gd name="T82" fmla="*/ 438 w 545"/>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5" h="246">
                    <a:moveTo>
                      <a:pt x="438" y="0"/>
                    </a:moveTo>
                    <a:lnTo>
                      <a:pt x="94" y="0"/>
                    </a:lnTo>
                    <a:lnTo>
                      <a:pt x="94" y="0"/>
                    </a:lnTo>
                    <a:lnTo>
                      <a:pt x="82" y="1"/>
                    </a:lnTo>
                    <a:lnTo>
                      <a:pt x="71" y="2"/>
                    </a:lnTo>
                    <a:lnTo>
                      <a:pt x="61" y="5"/>
                    </a:lnTo>
                    <a:lnTo>
                      <a:pt x="52" y="9"/>
                    </a:lnTo>
                    <a:lnTo>
                      <a:pt x="43" y="13"/>
                    </a:lnTo>
                    <a:lnTo>
                      <a:pt x="37" y="18"/>
                    </a:lnTo>
                    <a:lnTo>
                      <a:pt x="34" y="25"/>
                    </a:lnTo>
                    <a:lnTo>
                      <a:pt x="31" y="31"/>
                    </a:lnTo>
                    <a:lnTo>
                      <a:pt x="0" y="215"/>
                    </a:lnTo>
                    <a:lnTo>
                      <a:pt x="0" y="215"/>
                    </a:lnTo>
                    <a:lnTo>
                      <a:pt x="0" y="221"/>
                    </a:lnTo>
                    <a:lnTo>
                      <a:pt x="4" y="226"/>
                    </a:lnTo>
                    <a:lnTo>
                      <a:pt x="9" y="232"/>
                    </a:lnTo>
                    <a:lnTo>
                      <a:pt x="16" y="236"/>
                    </a:lnTo>
                    <a:lnTo>
                      <a:pt x="26" y="240"/>
                    </a:lnTo>
                    <a:lnTo>
                      <a:pt x="37" y="243"/>
                    </a:lnTo>
                    <a:lnTo>
                      <a:pt x="51" y="245"/>
                    </a:lnTo>
                    <a:lnTo>
                      <a:pt x="65" y="246"/>
                    </a:lnTo>
                    <a:lnTo>
                      <a:pt x="482" y="246"/>
                    </a:lnTo>
                    <a:lnTo>
                      <a:pt x="482" y="246"/>
                    </a:lnTo>
                    <a:lnTo>
                      <a:pt x="497" y="245"/>
                    </a:lnTo>
                    <a:lnTo>
                      <a:pt x="509" y="243"/>
                    </a:lnTo>
                    <a:lnTo>
                      <a:pt x="520" y="240"/>
                    </a:lnTo>
                    <a:lnTo>
                      <a:pt x="530" y="236"/>
                    </a:lnTo>
                    <a:lnTo>
                      <a:pt x="538" y="232"/>
                    </a:lnTo>
                    <a:lnTo>
                      <a:pt x="543" y="226"/>
                    </a:lnTo>
                    <a:lnTo>
                      <a:pt x="545" y="221"/>
                    </a:lnTo>
                    <a:lnTo>
                      <a:pt x="545" y="215"/>
                    </a:lnTo>
                    <a:lnTo>
                      <a:pt x="502" y="31"/>
                    </a:lnTo>
                    <a:lnTo>
                      <a:pt x="502" y="31"/>
                    </a:lnTo>
                    <a:lnTo>
                      <a:pt x="499" y="25"/>
                    </a:lnTo>
                    <a:lnTo>
                      <a:pt x="494" y="18"/>
                    </a:lnTo>
                    <a:lnTo>
                      <a:pt x="488" y="13"/>
                    </a:lnTo>
                    <a:lnTo>
                      <a:pt x="480" y="9"/>
                    </a:lnTo>
                    <a:lnTo>
                      <a:pt x="471" y="5"/>
                    </a:lnTo>
                    <a:lnTo>
                      <a:pt x="460" y="2"/>
                    </a:lnTo>
                    <a:lnTo>
                      <a:pt x="449" y="1"/>
                    </a:lnTo>
                    <a:lnTo>
                      <a:pt x="438" y="0"/>
                    </a:lnTo>
                    <a:lnTo>
                      <a:pt x="4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24">
                <a:extLst>
                  <a:ext uri="{FF2B5EF4-FFF2-40B4-BE49-F238E27FC236}">
                    <a16:creationId xmlns:a16="http://schemas.microsoft.com/office/drawing/2014/main" id="{D7CA5068-5F5E-4500-968C-4C60EE949D8C}"/>
                  </a:ext>
                </a:extLst>
              </p:cNvPr>
              <p:cNvSpPr>
                <a:spLocks/>
              </p:cNvSpPr>
              <p:nvPr/>
            </p:nvSpPr>
            <p:spPr bwMode="auto">
              <a:xfrm>
                <a:off x="1239838" y="2193925"/>
                <a:ext cx="315913" cy="130175"/>
              </a:xfrm>
              <a:custGeom>
                <a:avLst/>
                <a:gdLst>
                  <a:gd name="T0" fmla="*/ 393 w 599"/>
                  <a:gd name="T1" fmla="*/ 0 h 246"/>
                  <a:gd name="T2" fmla="*/ 50 w 599"/>
                  <a:gd name="T3" fmla="*/ 0 h 246"/>
                  <a:gd name="T4" fmla="*/ 50 w 599"/>
                  <a:gd name="T5" fmla="*/ 0 h 246"/>
                  <a:gd name="T6" fmla="*/ 38 w 599"/>
                  <a:gd name="T7" fmla="*/ 1 h 246"/>
                  <a:gd name="T8" fmla="*/ 27 w 599"/>
                  <a:gd name="T9" fmla="*/ 2 h 246"/>
                  <a:gd name="T10" fmla="*/ 19 w 599"/>
                  <a:gd name="T11" fmla="*/ 5 h 246"/>
                  <a:gd name="T12" fmla="*/ 11 w 599"/>
                  <a:gd name="T13" fmla="*/ 9 h 246"/>
                  <a:gd name="T14" fmla="*/ 6 w 599"/>
                  <a:gd name="T15" fmla="*/ 13 h 246"/>
                  <a:gd name="T16" fmla="*/ 1 w 599"/>
                  <a:gd name="T17" fmla="*/ 18 h 246"/>
                  <a:gd name="T18" fmla="*/ 0 w 599"/>
                  <a:gd name="T19" fmla="*/ 25 h 246"/>
                  <a:gd name="T20" fmla="*/ 0 w 599"/>
                  <a:gd name="T21" fmla="*/ 31 h 246"/>
                  <a:gd name="T22" fmla="*/ 51 w 599"/>
                  <a:gd name="T23" fmla="*/ 215 h 246"/>
                  <a:gd name="T24" fmla="*/ 51 w 599"/>
                  <a:gd name="T25" fmla="*/ 215 h 246"/>
                  <a:gd name="T26" fmla="*/ 54 w 599"/>
                  <a:gd name="T27" fmla="*/ 221 h 246"/>
                  <a:gd name="T28" fmla="*/ 61 w 599"/>
                  <a:gd name="T29" fmla="*/ 226 h 246"/>
                  <a:gd name="T30" fmla="*/ 68 w 599"/>
                  <a:gd name="T31" fmla="*/ 232 h 246"/>
                  <a:gd name="T32" fmla="*/ 78 w 599"/>
                  <a:gd name="T33" fmla="*/ 236 h 246"/>
                  <a:gd name="T34" fmla="*/ 89 w 599"/>
                  <a:gd name="T35" fmla="*/ 240 h 246"/>
                  <a:gd name="T36" fmla="*/ 101 w 599"/>
                  <a:gd name="T37" fmla="*/ 243 h 246"/>
                  <a:gd name="T38" fmla="*/ 115 w 599"/>
                  <a:gd name="T39" fmla="*/ 245 h 246"/>
                  <a:gd name="T40" fmla="*/ 130 w 599"/>
                  <a:gd name="T41" fmla="*/ 246 h 246"/>
                  <a:gd name="T42" fmla="*/ 547 w 599"/>
                  <a:gd name="T43" fmla="*/ 246 h 246"/>
                  <a:gd name="T44" fmla="*/ 547 w 599"/>
                  <a:gd name="T45" fmla="*/ 246 h 246"/>
                  <a:gd name="T46" fmla="*/ 561 w 599"/>
                  <a:gd name="T47" fmla="*/ 245 h 246"/>
                  <a:gd name="T48" fmla="*/ 573 w 599"/>
                  <a:gd name="T49" fmla="*/ 243 h 246"/>
                  <a:gd name="T50" fmla="*/ 583 w 599"/>
                  <a:gd name="T51" fmla="*/ 240 h 246"/>
                  <a:gd name="T52" fmla="*/ 591 w 599"/>
                  <a:gd name="T53" fmla="*/ 236 h 246"/>
                  <a:gd name="T54" fmla="*/ 596 w 599"/>
                  <a:gd name="T55" fmla="*/ 232 h 246"/>
                  <a:gd name="T56" fmla="*/ 599 w 599"/>
                  <a:gd name="T57" fmla="*/ 226 h 246"/>
                  <a:gd name="T58" fmla="*/ 599 w 599"/>
                  <a:gd name="T59" fmla="*/ 221 h 246"/>
                  <a:gd name="T60" fmla="*/ 597 w 599"/>
                  <a:gd name="T61" fmla="*/ 215 h 246"/>
                  <a:gd name="T62" fmla="*/ 471 w 599"/>
                  <a:gd name="T63" fmla="*/ 31 h 246"/>
                  <a:gd name="T64" fmla="*/ 471 w 599"/>
                  <a:gd name="T65" fmla="*/ 31 h 246"/>
                  <a:gd name="T66" fmla="*/ 466 w 599"/>
                  <a:gd name="T67" fmla="*/ 25 h 246"/>
                  <a:gd name="T68" fmla="*/ 459 w 599"/>
                  <a:gd name="T69" fmla="*/ 18 h 246"/>
                  <a:gd name="T70" fmla="*/ 450 w 599"/>
                  <a:gd name="T71" fmla="*/ 13 h 246"/>
                  <a:gd name="T72" fmla="*/ 440 w 599"/>
                  <a:gd name="T73" fmla="*/ 9 h 246"/>
                  <a:gd name="T74" fmla="*/ 429 w 599"/>
                  <a:gd name="T75" fmla="*/ 5 h 246"/>
                  <a:gd name="T76" fmla="*/ 418 w 599"/>
                  <a:gd name="T77" fmla="*/ 2 h 246"/>
                  <a:gd name="T78" fmla="*/ 405 w 599"/>
                  <a:gd name="T79" fmla="*/ 1 h 246"/>
                  <a:gd name="T80" fmla="*/ 393 w 599"/>
                  <a:gd name="T81" fmla="*/ 0 h 246"/>
                  <a:gd name="T82" fmla="*/ 393 w 599"/>
                  <a:gd name="T8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9" h="246">
                    <a:moveTo>
                      <a:pt x="393" y="0"/>
                    </a:moveTo>
                    <a:lnTo>
                      <a:pt x="50" y="0"/>
                    </a:lnTo>
                    <a:lnTo>
                      <a:pt x="50" y="0"/>
                    </a:lnTo>
                    <a:lnTo>
                      <a:pt x="38" y="1"/>
                    </a:lnTo>
                    <a:lnTo>
                      <a:pt x="27" y="2"/>
                    </a:lnTo>
                    <a:lnTo>
                      <a:pt x="19" y="5"/>
                    </a:lnTo>
                    <a:lnTo>
                      <a:pt x="11" y="9"/>
                    </a:lnTo>
                    <a:lnTo>
                      <a:pt x="6" y="13"/>
                    </a:lnTo>
                    <a:lnTo>
                      <a:pt x="1" y="18"/>
                    </a:lnTo>
                    <a:lnTo>
                      <a:pt x="0" y="25"/>
                    </a:lnTo>
                    <a:lnTo>
                      <a:pt x="0" y="31"/>
                    </a:lnTo>
                    <a:lnTo>
                      <a:pt x="51" y="215"/>
                    </a:lnTo>
                    <a:lnTo>
                      <a:pt x="51" y="215"/>
                    </a:lnTo>
                    <a:lnTo>
                      <a:pt x="54" y="221"/>
                    </a:lnTo>
                    <a:lnTo>
                      <a:pt x="61" y="226"/>
                    </a:lnTo>
                    <a:lnTo>
                      <a:pt x="68" y="232"/>
                    </a:lnTo>
                    <a:lnTo>
                      <a:pt x="78" y="236"/>
                    </a:lnTo>
                    <a:lnTo>
                      <a:pt x="89" y="240"/>
                    </a:lnTo>
                    <a:lnTo>
                      <a:pt x="101" y="243"/>
                    </a:lnTo>
                    <a:lnTo>
                      <a:pt x="115" y="245"/>
                    </a:lnTo>
                    <a:lnTo>
                      <a:pt x="130" y="246"/>
                    </a:lnTo>
                    <a:lnTo>
                      <a:pt x="547" y="246"/>
                    </a:lnTo>
                    <a:lnTo>
                      <a:pt x="547" y="246"/>
                    </a:lnTo>
                    <a:lnTo>
                      <a:pt x="561" y="245"/>
                    </a:lnTo>
                    <a:lnTo>
                      <a:pt x="573" y="243"/>
                    </a:lnTo>
                    <a:lnTo>
                      <a:pt x="583" y="240"/>
                    </a:lnTo>
                    <a:lnTo>
                      <a:pt x="591" y="236"/>
                    </a:lnTo>
                    <a:lnTo>
                      <a:pt x="596" y="232"/>
                    </a:lnTo>
                    <a:lnTo>
                      <a:pt x="599" y="226"/>
                    </a:lnTo>
                    <a:lnTo>
                      <a:pt x="599" y="221"/>
                    </a:lnTo>
                    <a:lnTo>
                      <a:pt x="597" y="215"/>
                    </a:lnTo>
                    <a:lnTo>
                      <a:pt x="471" y="31"/>
                    </a:lnTo>
                    <a:lnTo>
                      <a:pt x="471" y="31"/>
                    </a:lnTo>
                    <a:lnTo>
                      <a:pt x="466" y="25"/>
                    </a:lnTo>
                    <a:lnTo>
                      <a:pt x="459" y="18"/>
                    </a:lnTo>
                    <a:lnTo>
                      <a:pt x="450" y="13"/>
                    </a:lnTo>
                    <a:lnTo>
                      <a:pt x="440" y="9"/>
                    </a:lnTo>
                    <a:lnTo>
                      <a:pt x="429" y="5"/>
                    </a:lnTo>
                    <a:lnTo>
                      <a:pt x="418" y="2"/>
                    </a:lnTo>
                    <a:lnTo>
                      <a:pt x="405" y="1"/>
                    </a:lnTo>
                    <a:lnTo>
                      <a:pt x="393" y="0"/>
                    </a:lnTo>
                    <a:lnTo>
                      <a:pt x="3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25">
                <a:extLst>
                  <a:ext uri="{FF2B5EF4-FFF2-40B4-BE49-F238E27FC236}">
                    <a16:creationId xmlns:a16="http://schemas.microsoft.com/office/drawing/2014/main" id="{D6ACE4B0-7710-4A5C-A1A0-9F70B80946D4}"/>
                  </a:ext>
                </a:extLst>
              </p:cNvPr>
              <p:cNvSpPr>
                <a:spLocks/>
              </p:cNvSpPr>
              <p:nvPr/>
            </p:nvSpPr>
            <p:spPr bwMode="auto">
              <a:xfrm>
                <a:off x="539750" y="2335213"/>
                <a:ext cx="368300" cy="130175"/>
              </a:xfrm>
              <a:custGeom>
                <a:avLst/>
                <a:gdLst>
                  <a:gd name="T0" fmla="*/ 630 w 696"/>
                  <a:gd name="T1" fmla="*/ 0 h 246"/>
                  <a:gd name="T2" fmla="*/ 205 w 696"/>
                  <a:gd name="T3" fmla="*/ 0 h 246"/>
                  <a:gd name="T4" fmla="*/ 205 w 696"/>
                  <a:gd name="T5" fmla="*/ 0 h 246"/>
                  <a:gd name="T6" fmla="*/ 190 w 696"/>
                  <a:gd name="T7" fmla="*/ 1 h 246"/>
                  <a:gd name="T8" fmla="*/ 177 w 696"/>
                  <a:gd name="T9" fmla="*/ 3 h 246"/>
                  <a:gd name="T10" fmla="*/ 163 w 696"/>
                  <a:gd name="T11" fmla="*/ 6 h 246"/>
                  <a:gd name="T12" fmla="*/ 150 w 696"/>
                  <a:gd name="T13" fmla="*/ 10 h 246"/>
                  <a:gd name="T14" fmla="*/ 138 w 696"/>
                  <a:gd name="T15" fmla="*/ 14 h 246"/>
                  <a:gd name="T16" fmla="*/ 129 w 696"/>
                  <a:gd name="T17" fmla="*/ 20 h 246"/>
                  <a:gd name="T18" fmla="*/ 121 w 696"/>
                  <a:gd name="T19" fmla="*/ 25 h 246"/>
                  <a:gd name="T20" fmla="*/ 116 w 696"/>
                  <a:gd name="T21" fmla="*/ 31 h 246"/>
                  <a:gd name="T22" fmla="*/ 2 w 696"/>
                  <a:gd name="T23" fmla="*/ 215 h 246"/>
                  <a:gd name="T24" fmla="*/ 2 w 696"/>
                  <a:gd name="T25" fmla="*/ 215 h 246"/>
                  <a:gd name="T26" fmla="*/ 0 w 696"/>
                  <a:gd name="T27" fmla="*/ 219 h 246"/>
                  <a:gd name="T28" fmla="*/ 0 w 696"/>
                  <a:gd name="T29" fmla="*/ 221 h 246"/>
                  <a:gd name="T30" fmla="*/ 0 w 696"/>
                  <a:gd name="T31" fmla="*/ 224 h 246"/>
                  <a:gd name="T32" fmla="*/ 1 w 696"/>
                  <a:gd name="T33" fmla="*/ 227 h 246"/>
                  <a:gd name="T34" fmla="*/ 6 w 696"/>
                  <a:gd name="T35" fmla="*/ 232 h 246"/>
                  <a:gd name="T36" fmla="*/ 14 w 696"/>
                  <a:gd name="T37" fmla="*/ 237 h 246"/>
                  <a:gd name="T38" fmla="*/ 23 w 696"/>
                  <a:gd name="T39" fmla="*/ 241 h 246"/>
                  <a:gd name="T40" fmla="*/ 36 w 696"/>
                  <a:gd name="T41" fmla="*/ 244 h 246"/>
                  <a:gd name="T42" fmla="*/ 49 w 696"/>
                  <a:gd name="T43" fmla="*/ 245 h 246"/>
                  <a:gd name="T44" fmla="*/ 67 w 696"/>
                  <a:gd name="T45" fmla="*/ 246 h 246"/>
                  <a:gd name="T46" fmla="*/ 566 w 696"/>
                  <a:gd name="T47" fmla="*/ 246 h 246"/>
                  <a:gd name="T48" fmla="*/ 566 w 696"/>
                  <a:gd name="T49" fmla="*/ 246 h 246"/>
                  <a:gd name="T50" fmla="*/ 583 w 696"/>
                  <a:gd name="T51" fmla="*/ 245 h 246"/>
                  <a:gd name="T52" fmla="*/ 598 w 696"/>
                  <a:gd name="T53" fmla="*/ 244 h 246"/>
                  <a:gd name="T54" fmla="*/ 613 w 696"/>
                  <a:gd name="T55" fmla="*/ 241 h 246"/>
                  <a:gd name="T56" fmla="*/ 626 w 696"/>
                  <a:gd name="T57" fmla="*/ 237 h 246"/>
                  <a:gd name="T58" fmla="*/ 638 w 696"/>
                  <a:gd name="T59" fmla="*/ 232 h 246"/>
                  <a:gd name="T60" fmla="*/ 646 w 696"/>
                  <a:gd name="T61" fmla="*/ 227 h 246"/>
                  <a:gd name="T62" fmla="*/ 652 w 696"/>
                  <a:gd name="T63" fmla="*/ 221 h 246"/>
                  <a:gd name="T64" fmla="*/ 655 w 696"/>
                  <a:gd name="T65" fmla="*/ 219 h 246"/>
                  <a:gd name="T66" fmla="*/ 656 w 696"/>
                  <a:gd name="T67" fmla="*/ 215 h 246"/>
                  <a:gd name="T68" fmla="*/ 694 w 696"/>
                  <a:gd name="T69" fmla="*/ 31 h 246"/>
                  <a:gd name="T70" fmla="*/ 694 w 696"/>
                  <a:gd name="T71" fmla="*/ 31 h 246"/>
                  <a:gd name="T72" fmla="*/ 696 w 696"/>
                  <a:gd name="T73" fmla="*/ 28 h 246"/>
                  <a:gd name="T74" fmla="*/ 694 w 696"/>
                  <a:gd name="T75" fmla="*/ 25 h 246"/>
                  <a:gd name="T76" fmla="*/ 692 w 696"/>
                  <a:gd name="T77" fmla="*/ 20 h 246"/>
                  <a:gd name="T78" fmla="*/ 687 w 696"/>
                  <a:gd name="T79" fmla="*/ 14 h 246"/>
                  <a:gd name="T80" fmla="*/ 678 w 696"/>
                  <a:gd name="T81" fmla="*/ 10 h 246"/>
                  <a:gd name="T82" fmla="*/ 668 w 696"/>
                  <a:gd name="T83" fmla="*/ 6 h 246"/>
                  <a:gd name="T84" fmla="*/ 657 w 696"/>
                  <a:gd name="T85" fmla="*/ 3 h 246"/>
                  <a:gd name="T86" fmla="*/ 645 w 696"/>
                  <a:gd name="T87" fmla="*/ 1 h 246"/>
                  <a:gd name="T88" fmla="*/ 630 w 696"/>
                  <a:gd name="T89" fmla="*/ 0 h 246"/>
                  <a:gd name="T90" fmla="*/ 630 w 696"/>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246">
                    <a:moveTo>
                      <a:pt x="630" y="0"/>
                    </a:moveTo>
                    <a:lnTo>
                      <a:pt x="205" y="0"/>
                    </a:lnTo>
                    <a:lnTo>
                      <a:pt x="205" y="0"/>
                    </a:lnTo>
                    <a:lnTo>
                      <a:pt x="190" y="1"/>
                    </a:lnTo>
                    <a:lnTo>
                      <a:pt x="177" y="3"/>
                    </a:lnTo>
                    <a:lnTo>
                      <a:pt x="163" y="6"/>
                    </a:lnTo>
                    <a:lnTo>
                      <a:pt x="150" y="10"/>
                    </a:lnTo>
                    <a:lnTo>
                      <a:pt x="138" y="14"/>
                    </a:lnTo>
                    <a:lnTo>
                      <a:pt x="129" y="20"/>
                    </a:lnTo>
                    <a:lnTo>
                      <a:pt x="121" y="25"/>
                    </a:lnTo>
                    <a:lnTo>
                      <a:pt x="116" y="31"/>
                    </a:lnTo>
                    <a:lnTo>
                      <a:pt x="2" y="215"/>
                    </a:lnTo>
                    <a:lnTo>
                      <a:pt x="2" y="215"/>
                    </a:lnTo>
                    <a:lnTo>
                      <a:pt x="0" y="219"/>
                    </a:lnTo>
                    <a:lnTo>
                      <a:pt x="0" y="221"/>
                    </a:lnTo>
                    <a:lnTo>
                      <a:pt x="0" y="224"/>
                    </a:lnTo>
                    <a:lnTo>
                      <a:pt x="1" y="227"/>
                    </a:lnTo>
                    <a:lnTo>
                      <a:pt x="6" y="232"/>
                    </a:lnTo>
                    <a:lnTo>
                      <a:pt x="14" y="237"/>
                    </a:lnTo>
                    <a:lnTo>
                      <a:pt x="23" y="241"/>
                    </a:lnTo>
                    <a:lnTo>
                      <a:pt x="36" y="244"/>
                    </a:lnTo>
                    <a:lnTo>
                      <a:pt x="49" y="245"/>
                    </a:lnTo>
                    <a:lnTo>
                      <a:pt x="67" y="246"/>
                    </a:lnTo>
                    <a:lnTo>
                      <a:pt x="566" y="246"/>
                    </a:lnTo>
                    <a:lnTo>
                      <a:pt x="566" y="246"/>
                    </a:lnTo>
                    <a:lnTo>
                      <a:pt x="583" y="245"/>
                    </a:lnTo>
                    <a:lnTo>
                      <a:pt x="598" y="244"/>
                    </a:lnTo>
                    <a:lnTo>
                      <a:pt x="613" y="241"/>
                    </a:lnTo>
                    <a:lnTo>
                      <a:pt x="626" y="237"/>
                    </a:lnTo>
                    <a:lnTo>
                      <a:pt x="638" y="232"/>
                    </a:lnTo>
                    <a:lnTo>
                      <a:pt x="646" y="227"/>
                    </a:lnTo>
                    <a:lnTo>
                      <a:pt x="652" y="221"/>
                    </a:lnTo>
                    <a:lnTo>
                      <a:pt x="655" y="219"/>
                    </a:lnTo>
                    <a:lnTo>
                      <a:pt x="656" y="215"/>
                    </a:lnTo>
                    <a:lnTo>
                      <a:pt x="694" y="31"/>
                    </a:lnTo>
                    <a:lnTo>
                      <a:pt x="694" y="31"/>
                    </a:lnTo>
                    <a:lnTo>
                      <a:pt x="696" y="28"/>
                    </a:lnTo>
                    <a:lnTo>
                      <a:pt x="694" y="25"/>
                    </a:lnTo>
                    <a:lnTo>
                      <a:pt x="692" y="20"/>
                    </a:lnTo>
                    <a:lnTo>
                      <a:pt x="687" y="14"/>
                    </a:lnTo>
                    <a:lnTo>
                      <a:pt x="678" y="10"/>
                    </a:lnTo>
                    <a:lnTo>
                      <a:pt x="668" y="6"/>
                    </a:lnTo>
                    <a:lnTo>
                      <a:pt x="657" y="3"/>
                    </a:lnTo>
                    <a:lnTo>
                      <a:pt x="645" y="1"/>
                    </a:lnTo>
                    <a:lnTo>
                      <a:pt x="630" y="0"/>
                    </a:lnTo>
                    <a:lnTo>
                      <a:pt x="6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8" name="Freeform 26">
                <a:extLst>
                  <a:ext uri="{FF2B5EF4-FFF2-40B4-BE49-F238E27FC236}">
                    <a16:creationId xmlns:a16="http://schemas.microsoft.com/office/drawing/2014/main" id="{B4B9C7C0-6C84-4B84-A46F-B0E81C63DADD}"/>
                  </a:ext>
                </a:extLst>
              </p:cNvPr>
              <p:cNvSpPr>
                <a:spLocks/>
              </p:cNvSpPr>
              <p:nvPr/>
            </p:nvSpPr>
            <p:spPr bwMode="auto">
              <a:xfrm>
                <a:off x="923925" y="2335213"/>
                <a:ext cx="346075" cy="130175"/>
              </a:xfrm>
              <a:custGeom>
                <a:avLst/>
                <a:gdLst>
                  <a:gd name="T0" fmla="*/ 532 w 653"/>
                  <a:gd name="T1" fmla="*/ 0 h 246"/>
                  <a:gd name="T2" fmla="*/ 107 w 653"/>
                  <a:gd name="T3" fmla="*/ 0 h 246"/>
                  <a:gd name="T4" fmla="*/ 107 w 653"/>
                  <a:gd name="T5" fmla="*/ 0 h 246"/>
                  <a:gd name="T6" fmla="*/ 92 w 653"/>
                  <a:gd name="T7" fmla="*/ 1 h 246"/>
                  <a:gd name="T8" fmla="*/ 79 w 653"/>
                  <a:gd name="T9" fmla="*/ 3 h 246"/>
                  <a:gd name="T10" fmla="*/ 66 w 653"/>
                  <a:gd name="T11" fmla="*/ 6 h 246"/>
                  <a:gd name="T12" fmla="*/ 55 w 653"/>
                  <a:gd name="T13" fmla="*/ 10 h 246"/>
                  <a:gd name="T14" fmla="*/ 45 w 653"/>
                  <a:gd name="T15" fmla="*/ 14 h 246"/>
                  <a:gd name="T16" fmla="*/ 38 w 653"/>
                  <a:gd name="T17" fmla="*/ 20 h 246"/>
                  <a:gd name="T18" fmla="*/ 33 w 653"/>
                  <a:gd name="T19" fmla="*/ 25 h 246"/>
                  <a:gd name="T20" fmla="*/ 30 w 653"/>
                  <a:gd name="T21" fmla="*/ 31 h 246"/>
                  <a:gd name="T22" fmla="*/ 0 w 653"/>
                  <a:gd name="T23" fmla="*/ 215 h 246"/>
                  <a:gd name="T24" fmla="*/ 0 w 653"/>
                  <a:gd name="T25" fmla="*/ 215 h 246"/>
                  <a:gd name="T26" fmla="*/ 0 w 653"/>
                  <a:gd name="T27" fmla="*/ 219 h 246"/>
                  <a:gd name="T28" fmla="*/ 0 w 653"/>
                  <a:gd name="T29" fmla="*/ 221 h 246"/>
                  <a:gd name="T30" fmla="*/ 4 w 653"/>
                  <a:gd name="T31" fmla="*/ 227 h 246"/>
                  <a:gd name="T32" fmla="*/ 11 w 653"/>
                  <a:gd name="T33" fmla="*/ 232 h 246"/>
                  <a:gd name="T34" fmla="*/ 21 w 653"/>
                  <a:gd name="T35" fmla="*/ 237 h 246"/>
                  <a:gd name="T36" fmla="*/ 32 w 653"/>
                  <a:gd name="T37" fmla="*/ 241 h 246"/>
                  <a:gd name="T38" fmla="*/ 45 w 653"/>
                  <a:gd name="T39" fmla="*/ 244 h 246"/>
                  <a:gd name="T40" fmla="*/ 61 w 653"/>
                  <a:gd name="T41" fmla="*/ 245 h 246"/>
                  <a:gd name="T42" fmla="*/ 77 w 653"/>
                  <a:gd name="T43" fmla="*/ 246 h 246"/>
                  <a:gd name="T44" fmla="*/ 577 w 653"/>
                  <a:gd name="T45" fmla="*/ 246 h 246"/>
                  <a:gd name="T46" fmla="*/ 577 w 653"/>
                  <a:gd name="T47" fmla="*/ 246 h 246"/>
                  <a:gd name="T48" fmla="*/ 594 w 653"/>
                  <a:gd name="T49" fmla="*/ 245 h 246"/>
                  <a:gd name="T50" fmla="*/ 609 w 653"/>
                  <a:gd name="T51" fmla="*/ 244 h 246"/>
                  <a:gd name="T52" fmla="*/ 622 w 653"/>
                  <a:gd name="T53" fmla="*/ 241 h 246"/>
                  <a:gd name="T54" fmla="*/ 633 w 653"/>
                  <a:gd name="T55" fmla="*/ 237 h 246"/>
                  <a:gd name="T56" fmla="*/ 643 w 653"/>
                  <a:gd name="T57" fmla="*/ 232 h 246"/>
                  <a:gd name="T58" fmla="*/ 649 w 653"/>
                  <a:gd name="T59" fmla="*/ 227 h 246"/>
                  <a:gd name="T60" fmla="*/ 653 w 653"/>
                  <a:gd name="T61" fmla="*/ 221 h 246"/>
                  <a:gd name="T62" fmla="*/ 653 w 653"/>
                  <a:gd name="T63" fmla="*/ 219 h 246"/>
                  <a:gd name="T64" fmla="*/ 653 w 653"/>
                  <a:gd name="T65" fmla="*/ 215 h 246"/>
                  <a:gd name="T66" fmla="*/ 610 w 653"/>
                  <a:gd name="T67" fmla="*/ 31 h 246"/>
                  <a:gd name="T68" fmla="*/ 610 w 653"/>
                  <a:gd name="T69" fmla="*/ 31 h 246"/>
                  <a:gd name="T70" fmla="*/ 607 w 653"/>
                  <a:gd name="T71" fmla="*/ 25 h 246"/>
                  <a:gd name="T72" fmla="*/ 601 w 653"/>
                  <a:gd name="T73" fmla="*/ 20 h 246"/>
                  <a:gd name="T74" fmla="*/ 594 w 653"/>
                  <a:gd name="T75" fmla="*/ 14 h 246"/>
                  <a:gd name="T76" fmla="*/ 584 w 653"/>
                  <a:gd name="T77" fmla="*/ 10 h 246"/>
                  <a:gd name="T78" fmla="*/ 573 w 653"/>
                  <a:gd name="T79" fmla="*/ 6 h 246"/>
                  <a:gd name="T80" fmla="*/ 561 w 653"/>
                  <a:gd name="T81" fmla="*/ 3 h 246"/>
                  <a:gd name="T82" fmla="*/ 546 w 653"/>
                  <a:gd name="T83" fmla="*/ 1 h 246"/>
                  <a:gd name="T84" fmla="*/ 532 w 653"/>
                  <a:gd name="T85" fmla="*/ 0 h 246"/>
                  <a:gd name="T86" fmla="*/ 532 w 653"/>
                  <a:gd name="T8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3" h="246">
                    <a:moveTo>
                      <a:pt x="532" y="0"/>
                    </a:moveTo>
                    <a:lnTo>
                      <a:pt x="107" y="0"/>
                    </a:lnTo>
                    <a:lnTo>
                      <a:pt x="107" y="0"/>
                    </a:lnTo>
                    <a:lnTo>
                      <a:pt x="92" y="1"/>
                    </a:lnTo>
                    <a:lnTo>
                      <a:pt x="79" y="3"/>
                    </a:lnTo>
                    <a:lnTo>
                      <a:pt x="66" y="6"/>
                    </a:lnTo>
                    <a:lnTo>
                      <a:pt x="55" y="10"/>
                    </a:lnTo>
                    <a:lnTo>
                      <a:pt x="45" y="14"/>
                    </a:lnTo>
                    <a:lnTo>
                      <a:pt x="38" y="20"/>
                    </a:lnTo>
                    <a:lnTo>
                      <a:pt x="33" y="25"/>
                    </a:lnTo>
                    <a:lnTo>
                      <a:pt x="30" y="31"/>
                    </a:lnTo>
                    <a:lnTo>
                      <a:pt x="0" y="215"/>
                    </a:lnTo>
                    <a:lnTo>
                      <a:pt x="0" y="215"/>
                    </a:lnTo>
                    <a:lnTo>
                      <a:pt x="0" y="219"/>
                    </a:lnTo>
                    <a:lnTo>
                      <a:pt x="0" y="221"/>
                    </a:lnTo>
                    <a:lnTo>
                      <a:pt x="4" y="227"/>
                    </a:lnTo>
                    <a:lnTo>
                      <a:pt x="11" y="232"/>
                    </a:lnTo>
                    <a:lnTo>
                      <a:pt x="21" y="237"/>
                    </a:lnTo>
                    <a:lnTo>
                      <a:pt x="32" y="241"/>
                    </a:lnTo>
                    <a:lnTo>
                      <a:pt x="45" y="244"/>
                    </a:lnTo>
                    <a:lnTo>
                      <a:pt x="61" y="245"/>
                    </a:lnTo>
                    <a:lnTo>
                      <a:pt x="77" y="246"/>
                    </a:lnTo>
                    <a:lnTo>
                      <a:pt x="577" y="246"/>
                    </a:lnTo>
                    <a:lnTo>
                      <a:pt x="577" y="246"/>
                    </a:lnTo>
                    <a:lnTo>
                      <a:pt x="594" y="245"/>
                    </a:lnTo>
                    <a:lnTo>
                      <a:pt x="609" y="244"/>
                    </a:lnTo>
                    <a:lnTo>
                      <a:pt x="622" y="241"/>
                    </a:lnTo>
                    <a:lnTo>
                      <a:pt x="633" y="237"/>
                    </a:lnTo>
                    <a:lnTo>
                      <a:pt x="643" y="232"/>
                    </a:lnTo>
                    <a:lnTo>
                      <a:pt x="649" y="227"/>
                    </a:lnTo>
                    <a:lnTo>
                      <a:pt x="653" y="221"/>
                    </a:lnTo>
                    <a:lnTo>
                      <a:pt x="653" y="219"/>
                    </a:lnTo>
                    <a:lnTo>
                      <a:pt x="653" y="215"/>
                    </a:lnTo>
                    <a:lnTo>
                      <a:pt x="610" y="31"/>
                    </a:lnTo>
                    <a:lnTo>
                      <a:pt x="610" y="31"/>
                    </a:lnTo>
                    <a:lnTo>
                      <a:pt x="607" y="25"/>
                    </a:lnTo>
                    <a:lnTo>
                      <a:pt x="601" y="20"/>
                    </a:lnTo>
                    <a:lnTo>
                      <a:pt x="594" y="14"/>
                    </a:lnTo>
                    <a:lnTo>
                      <a:pt x="584" y="10"/>
                    </a:lnTo>
                    <a:lnTo>
                      <a:pt x="573" y="6"/>
                    </a:lnTo>
                    <a:lnTo>
                      <a:pt x="561" y="3"/>
                    </a:lnTo>
                    <a:lnTo>
                      <a:pt x="546" y="1"/>
                    </a:lnTo>
                    <a:lnTo>
                      <a:pt x="532" y="0"/>
                    </a:lnTo>
                    <a:lnTo>
                      <a:pt x="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9" name="Freeform 27">
                <a:extLst>
                  <a:ext uri="{FF2B5EF4-FFF2-40B4-BE49-F238E27FC236}">
                    <a16:creationId xmlns:a16="http://schemas.microsoft.com/office/drawing/2014/main" id="{DEFD66ED-4D91-4DEB-BB43-F22F1D988753}"/>
                  </a:ext>
                </a:extLst>
              </p:cNvPr>
              <p:cNvSpPr>
                <a:spLocks/>
              </p:cNvSpPr>
              <p:nvPr/>
            </p:nvSpPr>
            <p:spPr bwMode="auto">
              <a:xfrm>
                <a:off x="1277938" y="2335213"/>
                <a:ext cx="374650" cy="130175"/>
              </a:xfrm>
              <a:custGeom>
                <a:avLst/>
                <a:gdLst>
                  <a:gd name="T0" fmla="*/ 488 w 707"/>
                  <a:gd name="T1" fmla="*/ 0 h 246"/>
                  <a:gd name="T2" fmla="*/ 63 w 707"/>
                  <a:gd name="T3" fmla="*/ 0 h 246"/>
                  <a:gd name="T4" fmla="*/ 63 w 707"/>
                  <a:gd name="T5" fmla="*/ 0 h 246"/>
                  <a:gd name="T6" fmla="*/ 48 w 707"/>
                  <a:gd name="T7" fmla="*/ 1 h 246"/>
                  <a:gd name="T8" fmla="*/ 36 w 707"/>
                  <a:gd name="T9" fmla="*/ 3 h 246"/>
                  <a:gd name="T10" fmla="*/ 25 w 707"/>
                  <a:gd name="T11" fmla="*/ 6 h 246"/>
                  <a:gd name="T12" fmla="*/ 15 w 707"/>
                  <a:gd name="T13" fmla="*/ 10 h 246"/>
                  <a:gd name="T14" fmla="*/ 8 w 707"/>
                  <a:gd name="T15" fmla="*/ 14 h 246"/>
                  <a:gd name="T16" fmla="*/ 3 w 707"/>
                  <a:gd name="T17" fmla="*/ 20 h 246"/>
                  <a:gd name="T18" fmla="*/ 0 w 707"/>
                  <a:gd name="T19" fmla="*/ 25 h 246"/>
                  <a:gd name="T20" fmla="*/ 0 w 707"/>
                  <a:gd name="T21" fmla="*/ 28 h 246"/>
                  <a:gd name="T22" fmla="*/ 0 w 707"/>
                  <a:gd name="T23" fmla="*/ 31 h 246"/>
                  <a:gd name="T24" fmla="*/ 51 w 707"/>
                  <a:gd name="T25" fmla="*/ 215 h 246"/>
                  <a:gd name="T26" fmla="*/ 51 w 707"/>
                  <a:gd name="T27" fmla="*/ 215 h 246"/>
                  <a:gd name="T28" fmla="*/ 52 w 707"/>
                  <a:gd name="T29" fmla="*/ 219 h 246"/>
                  <a:gd name="T30" fmla="*/ 55 w 707"/>
                  <a:gd name="T31" fmla="*/ 221 h 246"/>
                  <a:gd name="T32" fmla="*/ 61 w 707"/>
                  <a:gd name="T33" fmla="*/ 227 h 246"/>
                  <a:gd name="T34" fmla="*/ 71 w 707"/>
                  <a:gd name="T35" fmla="*/ 232 h 246"/>
                  <a:gd name="T36" fmla="*/ 82 w 707"/>
                  <a:gd name="T37" fmla="*/ 237 h 246"/>
                  <a:gd name="T38" fmla="*/ 95 w 707"/>
                  <a:gd name="T39" fmla="*/ 241 h 246"/>
                  <a:gd name="T40" fmla="*/ 110 w 707"/>
                  <a:gd name="T41" fmla="*/ 244 h 246"/>
                  <a:gd name="T42" fmla="*/ 126 w 707"/>
                  <a:gd name="T43" fmla="*/ 245 h 246"/>
                  <a:gd name="T44" fmla="*/ 142 w 707"/>
                  <a:gd name="T45" fmla="*/ 246 h 246"/>
                  <a:gd name="T46" fmla="*/ 643 w 707"/>
                  <a:gd name="T47" fmla="*/ 246 h 246"/>
                  <a:gd name="T48" fmla="*/ 643 w 707"/>
                  <a:gd name="T49" fmla="*/ 246 h 246"/>
                  <a:gd name="T50" fmla="*/ 659 w 707"/>
                  <a:gd name="T51" fmla="*/ 245 h 246"/>
                  <a:gd name="T52" fmla="*/ 674 w 707"/>
                  <a:gd name="T53" fmla="*/ 244 h 246"/>
                  <a:gd name="T54" fmla="*/ 685 w 707"/>
                  <a:gd name="T55" fmla="*/ 241 h 246"/>
                  <a:gd name="T56" fmla="*/ 695 w 707"/>
                  <a:gd name="T57" fmla="*/ 237 h 246"/>
                  <a:gd name="T58" fmla="*/ 702 w 707"/>
                  <a:gd name="T59" fmla="*/ 232 h 246"/>
                  <a:gd name="T60" fmla="*/ 706 w 707"/>
                  <a:gd name="T61" fmla="*/ 227 h 246"/>
                  <a:gd name="T62" fmla="*/ 707 w 707"/>
                  <a:gd name="T63" fmla="*/ 224 h 246"/>
                  <a:gd name="T64" fmla="*/ 707 w 707"/>
                  <a:gd name="T65" fmla="*/ 221 h 246"/>
                  <a:gd name="T66" fmla="*/ 707 w 707"/>
                  <a:gd name="T67" fmla="*/ 219 h 246"/>
                  <a:gd name="T68" fmla="*/ 705 w 707"/>
                  <a:gd name="T69" fmla="*/ 215 h 246"/>
                  <a:gd name="T70" fmla="*/ 580 w 707"/>
                  <a:gd name="T71" fmla="*/ 31 h 246"/>
                  <a:gd name="T72" fmla="*/ 580 w 707"/>
                  <a:gd name="T73" fmla="*/ 31 h 246"/>
                  <a:gd name="T74" fmla="*/ 575 w 707"/>
                  <a:gd name="T75" fmla="*/ 25 h 246"/>
                  <a:gd name="T76" fmla="*/ 566 w 707"/>
                  <a:gd name="T77" fmla="*/ 20 h 246"/>
                  <a:gd name="T78" fmla="*/ 556 w 707"/>
                  <a:gd name="T79" fmla="*/ 14 h 246"/>
                  <a:gd name="T80" fmla="*/ 544 w 707"/>
                  <a:gd name="T81" fmla="*/ 10 h 246"/>
                  <a:gd name="T82" fmla="*/ 532 w 707"/>
                  <a:gd name="T83" fmla="*/ 6 h 246"/>
                  <a:gd name="T84" fmla="*/ 517 w 707"/>
                  <a:gd name="T85" fmla="*/ 3 h 246"/>
                  <a:gd name="T86" fmla="*/ 503 w 707"/>
                  <a:gd name="T87" fmla="*/ 1 h 246"/>
                  <a:gd name="T88" fmla="*/ 488 w 707"/>
                  <a:gd name="T89" fmla="*/ 0 h 246"/>
                  <a:gd name="T90" fmla="*/ 488 w 707"/>
                  <a:gd name="T9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246">
                    <a:moveTo>
                      <a:pt x="488" y="0"/>
                    </a:moveTo>
                    <a:lnTo>
                      <a:pt x="63" y="0"/>
                    </a:lnTo>
                    <a:lnTo>
                      <a:pt x="63" y="0"/>
                    </a:lnTo>
                    <a:lnTo>
                      <a:pt x="48" y="1"/>
                    </a:lnTo>
                    <a:lnTo>
                      <a:pt x="36" y="3"/>
                    </a:lnTo>
                    <a:lnTo>
                      <a:pt x="25" y="6"/>
                    </a:lnTo>
                    <a:lnTo>
                      <a:pt x="15" y="10"/>
                    </a:lnTo>
                    <a:lnTo>
                      <a:pt x="8" y="14"/>
                    </a:lnTo>
                    <a:lnTo>
                      <a:pt x="3" y="20"/>
                    </a:lnTo>
                    <a:lnTo>
                      <a:pt x="0" y="25"/>
                    </a:lnTo>
                    <a:lnTo>
                      <a:pt x="0" y="28"/>
                    </a:lnTo>
                    <a:lnTo>
                      <a:pt x="0" y="31"/>
                    </a:lnTo>
                    <a:lnTo>
                      <a:pt x="51" y="215"/>
                    </a:lnTo>
                    <a:lnTo>
                      <a:pt x="51" y="215"/>
                    </a:lnTo>
                    <a:lnTo>
                      <a:pt x="52" y="219"/>
                    </a:lnTo>
                    <a:lnTo>
                      <a:pt x="55" y="221"/>
                    </a:lnTo>
                    <a:lnTo>
                      <a:pt x="61" y="227"/>
                    </a:lnTo>
                    <a:lnTo>
                      <a:pt x="71" y="232"/>
                    </a:lnTo>
                    <a:lnTo>
                      <a:pt x="82" y="237"/>
                    </a:lnTo>
                    <a:lnTo>
                      <a:pt x="95" y="241"/>
                    </a:lnTo>
                    <a:lnTo>
                      <a:pt x="110" y="244"/>
                    </a:lnTo>
                    <a:lnTo>
                      <a:pt x="126" y="245"/>
                    </a:lnTo>
                    <a:lnTo>
                      <a:pt x="142" y="246"/>
                    </a:lnTo>
                    <a:lnTo>
                      <a:pt x="643" y="246"/>
                    </a:lnTo>
                    <a:lnTo>
                      <a:pt x="643" y="246"/>
                    </a:lnTo>
                    <a:lnTo>
                      <a:pt x="659" y="245"/>
                    </a:lnTo>
                    <a:lnTo>
                      <a:pt x="674" y="244"/>
                    </a:lnTo>
                    <a:lnTo>
                      <a:pt x="685" y="241"/>
                    </a:lnTo>
                    <a:lnTo>
                      <a:pt x="695" y="237"/>
                    </a:lnTo>
                    <a:lnTo>
                      <a:pt x="702" y="232"/>
                    </a:lnTo>
                    <a:lnTo>
                      <a:pt x="706" y="227"/>
                    </a:lnTo>
                    <a:lnTo>
                      <a:pt x="707" y="224"/>
                    </a:lnTo>
                    <a:lnTo>
                      <a:pt x="707" y="221"/>
                    </a:lnTo>
                    <a:lnTo>
                      <a:pt x="707" y="219"/>
                    </a:lnTo>
                    <a:lnTo>
                      <a:pt x="705" y="215"/>
                    </a:lnTo>
                    <a:lnTo>
                      <a:pt x="580" y="31"/>
                    </a:lnTo>
                    <a:lnTo>
                      <a:pt x="580" y="31"/>
                    </a:lnTo>
                    <a:lnTo>
                      <a:pt x="575" y="25"/>
                    </a:lnTo>
                    <a:lnTo>
                      <a:pt x="566" y="20"/>
                    </a:lnTo>
                    <a:lnTo>
                      <a:pt x="556" y="14"/>
                    </a:lnTo>
                    <a:lnTo>
                      <a:pt x="544" y="10"/>
                    </a:lnTo>
                    <a:lnTo>
                      <a:pt x="532" y="6"/>
                    </a:lnTo>
                    <a:lnTo>
                      <a:pt x="517" y="3"/>
                    </a:lnTo>
                    <a:lnTo>
                      <a:pt x="503" y="1"/>
                    </a:lnTo>
                    <a:lnTo>
                      <a:pt x="488" y="0"/>
                    </a:lnTo>
                    <a:lnTo>
                      <a:pt x="4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9" name="Picture 10" descr="Radiator Svg Png Icon Free Download (#539221) - OnlineWebFonts.COM">
            <a:extLst>
              <a:ext uri="{FF2B5EF4-FFF2-40B4-BE49-F238E27FC236}">
                <a16:creationId xmlns:a16="http://schemas.microsoft.com/office/drawing/2014/main" id="{194E9C35-80C0-40A3-A9B5-D3B0E64E3606}"/>
              </a:ext>
            </a:extLst>
          </p:cNvPr>
          <p:cNvPicPr>
            <a:picLocks noChangeAspect="1" noChangeArrowheads="1"/>
          </p:cNvPicPr>
          <p:nvPr/>
        </p:nvPicPr>
        <p:blipFill>
          <a:blip r:embed="rId6" cstate="print">
            <a:lum bright="70000" contrast="-70000"/>
            <a:extLst>
              <a:ext uri="{28A0092B-C50C-407E-A947-70E740481C1C}">
                <a14:useLocalDpi xmlns:a14="http://schemas.microsoft.com/office/drawing/2010/main" val="0"/>
              </a:ext>
            </a:extLst>
          </a:blip>
          <a:srcRect/>
          <a:stretch>
            <a:fillRect/>
          </a:stretch>
        </p:blipFill>
        <p:spPr bwMode="auto">
          <a:xfrm>
            <a:off x="3199145" y="4287218"/>
            <a:ext cx="332800" cy="288000"/>
          </a:xfrm>
          <a:prstGeom prst="rect">
            <a:avLst/>
          </a:prstGeom>
          <a:noFill/>
          <a:extLst>
            <a:ext uri="{909E8E84-426E-40DD-AFC4-6F175D3DCCD1}">
              <a14:hiddenFill xmlns:a14="http://schemas.microsoft.com/office/drawing/2010/main">
                <a:solidFill>
                  <a:srgbClr val="FFFFFF"/>
                </a:solidFill>
              </a14:hiddenFill>
            </a:ext>
          </a:extLst>
        </p:spPr>
      </p:pic>
      <p:grpSp>
        <p:nvGrpSpPr>
          <p:cNvPr id="133" name="Grupa 132">
            <a:extLst>
              <a:ext uri="{FF2B5EF4-FFF2-40B4-BE49-F238E27FC236}">
                <a16:creationId xmlns:a16="http://schemas.microsoft.com/office/drawing/2014/main" id="{2BE08374-CA31-4EEA-AB54-0C3194EB68E2}"/>
              </a:ext>
            </a:extLst>
          </p:cNvPr>
          <p:cNvGrpSpPr>
            <a:grpSpLocks noChangeAspect="1"/>
          </p:cNvGrpSpPr>
          <p:nvPr/>
        </p:nvGrpSpPr>
        <p:grpSpPr>
          <a:xfrm>
            <a:off x="3208076" y="3775071"/>
            <a:ext cx="319564" cy="252000"/>
            <a:chOff x="6948488" y="2117725"/>
            <a:chExt cx="1060450" cy="876301"/>
          </a:xfrm>
          <a:solidFill>
            <a:srgbClr val="CDCDCD"/>
          </a:solidFill>
        </p:grpSpPr>
        <p:grpSp>
          <p:nvGrpSpPr>
            <p:cNvPr id="134" name="Grupa 133">
              <a:extLst>
                <a:ext uri="{FF2B5EF4-FFF2-40B4-BE49-F238E27FC236}">
                  <a16:creationId xmlns:a16="http://schemas.microsoft.com/office/drawing/2014/main" id="{B1BAA937-1372-4641-A821-A0BD2C330BF7}"/>
                </a:ext>
              </a:extLst>
            </p:cNvPr>
            <p:cNvGrpSpPr/>
            <p:nvPr/>
          </p:nvGrpSpPr>
          <p:grpSpPr>
            <a:xfrm>
              <a:off x="7097713" y="2374900"/>
              <a:ext cx="758825" cy="619126"/>
              <a:chOff x="7097713" y="2374900"/>
              <a:chExt cx="758825" cy="619126"/>
            </a:xfrm>
            <a:grpFill/>
          </p:grpSpPr>
          <p:sp>
            <p:nvSpPr>
              <p:cNvPr id="147" name="Freeform 12">
                <a:extLst>
                  <a:ext uri="{FF2B5EF4-FFF2-40B4-BE49-F238E27FC236}">
                    <a16:creationId xmlns:a16="http://schemas.microsoft.com/office/drawing/2014/main" id="{A7B4896E-0544-4318-B25B-E266491427C5}"/>
                  </a:ext>
                </a:extLst>
              </p:cNvPr>
              <p:cNvSpPr>
                <a:spLocks/>
              </p:cNvSpPr>
              <p:nvPr/>
            </p:nvSpPr>
            <p:spPr bwMode="auto">
              <a:xfrm>
                <a:off x="7161213" y="2374900"/>
                <a:ext cx="631825" cy="200025"/>
              </a:xfrm>
              <a:custGeom>
                <a:avLst/>
                <a:gdLst>
                  <a:gd name="T0" fmla="*/ 598 w 1195"/>
                  <a:gd name="T1" fmla="*/ 379 h 379"/>
                  <a:gd name="T2" fmla="*/ 723 w 1195"/>
                  <a:gd name="T3" fmla="*/ 375 h 379"/>
                  <a:gd name="T4" fmla="*/ 836 w 1195"/>
                  <a:gd name="T5" fmla="*/ 362 h 379"/>
                  <a:gd name="T6" fmla="*/ 936 w 1195"/>
                  <a:gd name="T7" fmla="*/ 342 h 379"/>
                  <a:gd name="T8" fmla="*/ 1023 w 1195"/>
                  <a:gd name="T9" fmla="*/ 315 h 379"/>
                  <a:gd name="T10" fmla="*/ 1077 w 1195"/>
                  <a:gd name="T11" fmla="*/ 293 h 379"/>
                  <a:gd name="T12" fmla="*/ 1108 w 1195"/>
                  <a:gd name="T13" fmla="*/ 277 h 379"/>
                  <a:gd name="T14" fmla="*/ 1134 w 1195"/>
                  <a:gd name="T15" fmla="*/ 259 h 379"/>
                  <a:gd name="T16" fmla="*/ 1156 w 1195"/>
                  <a:gd name="T17" fmla="*/ 242 h 379"/>
                  <a:gd name="T18" fmla="*/ 1174 w 1195"/>
                  <a:gd name="T19" fmla="*/ 224 h 379"/>
                  <a:gd name="T20" fmla="*/ 1186 w 1195"/>
                  <a:gd name="T21" fmla="*/ 205 h 379"/>
                  <a:gd name="T22" fmla="*/ 1193 w 1195"/>
                  <a:gd name="T23" fmla="*/ 187 h 379"/>
                  <a:gd name="T24" fmla="*/ 1195 w 1195"/>
                  <a:gd name="T25" fmla="*/ 178 h 379"/>
                  <a:gd name="T26" fmla="*/ 1189 w 1195"/>
                  <a:gd name="T27" fmla="*/ 162 h 379"/>
                  <a:gd name="T28" fmla="*/ 1178 w 1195"/>
                  <a:gd name="T29" fmla="*/ 145 h 379"/>
                  <a:gd name="T30" fmla="*/ 1163 w 1195"/>
                  <a:gd name="T31" fmla="*/ 129 h 379"/>
                  <a:gd name="T32" fmla="*/ 1142 w 1195"/>
                  <a:gd name="T33" fmla="*/ 113 h 379"/>
                  <a:gd name="T34" fmla="*/ 1117 w 1195"/>
                  <a:gd name="T35" fmla="*/ 98 h 379"/>
                  <a:gd name="T36" fmla="*/ 1055 w 1195"/>
                  <a:gd name="T37" fmla="*/ 69 h 379"/>
                  <a:gd name="T38" fmla="*/ 977 w 1195"/>
                  <a:gd name="T39" fmla="*/ 44 h 379"/>
                  <a:gd name="T40" fmla="*/ 885 w 1195"/>
                  <a:gd name="T41" fmla="*/ 23 h 379"/>
                  <a:gd name="T42" fmla="*/ 778 w 1195"/>
                  <a:gd name="T43" fmla="*/ 9 h 379"/>
                  <a:gd name="T44" fmla="*/ 660 w 1195"/>
                  <a:gd name="T45" fmla="*/ 1 h 379"/>
                  <a:gd name="T46" fmla="*/ 598 w 1195"/>
                  <a:gd name="T47" fmla="*/ 0 h 379"/>
                  <a:gd name="T48" fmla="*/ 474 w 1195"/>
                  <a:gd name="T49" fmla="*/ 4 h 379"/>
                  <a:gd name="T50" fmla="*/ 362 w 1195"/>
                  <a:gd name="T51" fmla="*/ 15 h 379"/>
                  <a:gd name="T52" fmla="*/ 263 w 1195"/>
                  <a:gd name="T53" fmla="*/ 33 h 379"/>
                  <a:gd name="T54" fmla="*/ 177 w 1195"/>
                  <a:gd name="T55" fmla="*/ 56 h 379"/>
                  <a:gd name="T56" fmla="*/ 107 w 1195"/>
                  <a:gd name="T57" fmla="*/ 83 h 379"/>
                  <a:gd name="T58" fmla="*/ 65 w 1195"/>
                  <a:gd name="T59" fmla="*/ 105 h 379"/>
                  <a:gd name="T60" fmla="*/ 43 w 1195"/>
                  <a:gd name="T61" fmla="*/ 121 h 379"/>
                  <a:gd name="T62" fmla="*/ 24 w 1195"/>
                  <a:gd name="T63" fmla="*/ 137 h 379"/>
                  <a:gd name="T64" fmla="*/ 11 w 1195"/>
                  <a:gd name="T65" fmla="*/ 154 h 379"/>
                  <a:gd name="T66" fmla="*/ 2 w 1195"/>
                  <a:gd name="T67" fmla="*/ 170 h 379"/>
                  <a:gd name="T68" fmla="*/ 0 w 1195"/>
                  <a:gd name="T69" fmla="*/ 178 h 379"/>
                  <a:gd name="T70" fmla="*/ 5 w 1195"/>
                  <a:gd name="T71" fmla="*/ 197 h 379"/>
                  <a:gd name="T72" fmla="*/ 14 w 1195"/>
                  <a:gd name="T73" fmla="*/ 215 h 379"/>
                  <a:gd name="T74" fmla="*/ 30 w 1195"/>
                  <a:gd name="T75" fmla="*/ 233 h 379"/>
                  <a:gd name="T76" fmla="*/ 50 w 1195"/>
                  <a:gd name="T77" fmla="*/ 251 h 379"/>
                  <a:gd name="T78" fmla="*/ 74 w 1195"/>
                  <a:gd name="T79" fmla="*/ 268 h 379"/>
                  <a:gd name="T80" fmla="*/ 102 w 1195"/>
                  <a:gd name="T81" fmla="*/ 285 h 379"/>
                  <a:gd name="T82" fmla="*/ 135 w 1195"/>
                  <a:gd name="T83" fmla="*/ 301 h 379"/>
                  <a:gd name="T84" fmla="*/ 213 w 1195"/>
                  <a:gd name="T85" fmla="*/ 329 h 379"/>
                  <a:gd name="T86" fmla="*/ 307 w 1195"/>
                  <a:gd name="T87" fmla="*/ 353 h 379"/>
                  <a:gd name="T88" fmla="*/ 414 w 1195"/>
                  <a:gd name="T89" fmla="*/ 369 h 379"/>
                  <a:gd name="T90" fmla="*/ 533 w 1195"/>
                  <a:gd name="T91" fmla="*/ 378 h 379"/>
                  <a:gd name="T92" fmla="*/ 598 w 1195"/>
                  <a:gd name="T93"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95" h="379">
                    <a:moveTo>
                      <a:pt x="598" y="379"/>
                    </a:moveTo>
                    <a:lnTo>
                      <a:pt x="598" y="379"/>
                    </a:lnTo>
                    <a:lnTo>
                      <a:pt x="662" y="378"/>
                    </a:lnTo>
                    <a:lnTo>
                      <a:pt x="723" y="375"/>
                    </a:lnTo>
                    <a:lnTo>
                      <a:pt x="781" y="369"/>
                    </a:lnTo>
                    <a:lnTo>
                      <a:pt x="836" y="362"/>
                    </a:lnTo>
                    <a:lnTo>
                      <a:pt x="888" y="353"/>
                    </a:lnTo>
                    <a:lnTo>
                      <a:pt x="936" y="342"/>
                    </a:lnTo>
                    <a:lnTo>
                      <a:pt x="981" y="329"/>
                    </a:lnTo>
                    <a:lnTo>
                      <a:pt x="1023" y="315"/>
                    </a:lnTo>
                    <a:lnTo>
                      <a:pt x="1059" y="301"/>
                    </a:lnTo>
                    <a:lnTo>
                      <a:pt x="1077" y="293"/>
                    </a:lnTo>
                    <a:lnTo>
                      <a:pt x="1092" y="285"/>
                    </a:lnTo>
                    <a:lnTo>
                      <a:pt x="1108" y="277"/>
                    </a:lnTo>
                    <a:lnTo>
                      <a:pt x="1122" y="268"/>
                    </a:lnTo>
                    <a:lnTo>
                      <a:pt x="1134" y="259"/>
                    </a:lnTo>
                    <a:lnTo>
                      <a:pt x="1146" y="251"/>
                    </a:lnTo>
                    <a:lnTo>
                      <a:pt x="1156" y="242"/>
                    </a:lnTo>
                    <a:lnTo>
                      <a:pt x="1166" y="233"/>
                    </a:lnTo>
                    <a:lnTo>
                      <a:pt x="1174" y="224"/>
                    </a:lnTo>
                    <a:lnTo>
                      <a:pt x="1180" y="215"/>
                    </a:lnTo>
                    <a:lnTo>
                      <a:pt x="1186" y="205"/>
                    </a:lnTo>
                    <a:lnTo>
                      <a:pt x="1190" y="197"/>
                    </a:lnTo>
                    <a:lnTo>
                      <a:pt x="1193" y="187"/>
                    </a:lnTo>
                    <a:lnTo>
                      <a:pt x="1195" y="178"/>
                    </a:lnTo>
                    <a:lnTo>
                      <a:pt x="1195" y="178"/>
                    </a:lnTo>
                    <a:lnTo>
                      <a:pt x="1192" y="170"/>
                    </a:lnTo>
                    <a:lnTo>
                      <a:pt x="1189" y="162"/>
                    </a:lnTo>
                    <a:lnTo>
                      <a:pt x="1185" y="154"/>
                    </a:lnTo>
                    <a:lnTo>
                      <a:pt x="1178" y="145"/>
                    </a:lnTo>
                    <a:lnTo>
                      <a:pt x="1170" y="137"/>
                    </a:lnTo>
                    <a:lnTo>
                      <a:pt x="1163" y="129"/>
                    </a:lnTo>
                    <a:lnTo>
                      <a:pt x="1153" y="121"/>
                    </a:lnTo>
                    <a:lnTo>
                      <a:pt x="1142" y="113"/>
                    </a:lnTo>
                    <a:lnTo>
                      <a:pt x="1130" y="105"/>
                    </a:lnTo>
                    <a:lnTo>
                      <a:pt x="1117" y="98"/>
                    </a:lnTo>
                    <a:lnTo>
                      <a:pt x="1088" y="83"/>
                    </a:lnTo>
                    <a:lnTo>
                      <a:pt x="1055" y="69"/>
                    </a:lnTo>
                    <a:lnTo>
                      <a:pt x="1018" y="56"/>
                    </a:lnTo>
                    <a:lnTo>
                      <a:pt x="977" y="44"/>
                    </a:lnTo>
                    <a:lnTo>
                      <a:pt x="932" y="33"/>
                    </a:lnTo>
                    <a:lnTo>
                      <a:pt x="885" y="23"/>
                    </a:lnTo>
                    <a:lnTo>
                      <a:pt x="833" y="15"/>
                    </a:lnTo>
                    <a:lnTo>
                      <a:pt x="778" y="9"/>
                    </a:lnTo>
                    <a:lnTo>
                      <a:pt x="721" y="4"/>
                    </a:lnTo>
                    <a:lnTo>
                      <a:pt x="660" y="1"/>
                    </a:lnTo>
                    <a:lnTo>
                      <a:pt x="598" y="0"/>
                    </a:lnTo>
                    <a:lnTo>
                      <a:pt x="598" y="0"/>
                    </a:lnTo>
                    <a:lnTo>
                      <a:pt x="534" y="1"/>
                    </a:lnTo>
                    <a:lnTo>
                      <a:pt x="474" y="4"/>
                    </a:lnTo>
                    <a:lnTo>
                      <a:pt x="417" y="9"/>
                    </a:lnTo>
                    <a:lnTo>
                      <a:pt x="362" y="15"/>
                    </a:lnTo>
                    <a:lnTo>
                      <a:pt x="311" y="23"/>
                    </a:lnTo>
                    <a:lnTo>
                      <a:pt x="263" y="33"/>
                    </a:lnTo>
                    <a:lnTo>
                      <a:pt x="218" y="44"/>
                    </a:lnTo>
                    <a:lnTo>
                      <a:pt x="177" y="56"/>
                    </a:lnTo>
                    <a:lnTo>
                      <a:pt x="141" y="69"/>
                    </a:lnTo>
                    <a:lnTo>
                      <a:pt x="107" y="83"/>
                    </a:lnTo>
                    <a:lnTo>
                      <a:pt x="78" y="98"/>
                    </a:lnTo>
                    <a:lnTo>
                      <a:pt x="65" y="105"/>
                    </a:lnTo>
                    <a:lnTo>
                      <a:pt x="53" y="113"/>
                    </a:lnTo>
                    <a:lnTo>
                      <a:pt x="43" y="121"/>
                    </a:lnTo>
                    <a:lnTo>
                      <a:pt x="33" y="129"/>
                    </a:lnTo>
                    <a:lnTo>
                      <a:pt x="24" y="137"/>
                    </a:lnTo>
                    <a:lnTo>
                      <a:pt x="17" y="145"/>
                    </a:lnTo>
                    <a:lnTo>
                      <a:pt x="11" y="154"/>
                    </a:lnTo>
                    <a:lnTo>
                      <a:pt x="6" y="162"/>
                    </a:lnTo>
                    <a:lnTo>
                      <a:pt x="2" y="170"/>
                    </a:lnTo>
                    <a:lnTo>
                      <a:pt x="0" y="178"/>
                    </a:lnTo>
                    <a:lnTo>
                      <a:pt x="0" y="178"/>
                    </a:lnTo>
                    <a:lnTo>
                      <a:pt x="1" y="187"/>
                    </a:lnTo>
                    <a:lnTo>
                      <a:pt x="5" y="197"/>
                    </a:lnTo>
                    <a:lnTo>
                      <a:pt x="9" y="205"/>
                    </a:lnTo>
                    <a:lnTo>
                      <a:pt x="14" y="215"/>
                    </a:lnTo>
                    <a:lnTo>
                      <a:pt x="22" y="224"/>
                    </a:lnTo>
                    <a:lnTo>
                      <a:pt x="30" y="233"/>
                    </a:lnTo>
                    <a:lnTo>
                      <a:pt x="39" y="242"/>
                    </a:lnTo>
                    <a:lnTo>
                      <a:pt x="50" y="251"/>
                    </a:lnTo>
                    <a:lnTo>
                      <a:pt x="61" y="259"/>
                    </a:lnTo>
                    <a:lnTo>
                      <a:pt x="74" y="268"/>
                    </a:lnTo>
                    <a:lnTo>
                      <a:pt x="87" y="277"/>
                    </a:lnTo>
                    <a:lnTo>
                      <a:pt x="102" y="285"/>
                    </a:lnTo>
                    <a:lnTo>
                      <a:pt x="119" y="293"/>
                    </a:lnTo>
                    <a:lnTo>
                      <a:pt x="135" y="301"/>
                    </a:lnTo>
                    <a:lnTo>
                      <a:pt x="173" y="315"/>
                    </a:lnTo>
                    <a:lnTo>
                      <a:pt x="213" y="329"/>
                    </a:lnTo>
                    <a:lnTo>
                      <a:pt x="258" y="342"/>
                    </a:lnTo>
                    <a:lnTo>
                      <a:pt x="307" y="353"/>
                    </a:lnTo>
                    <a:lnTo>
                      <a:pt x="358" y="362"/>
                    </a:lnTo>
                    <a:lnTo>
                      <a:pt x="414" y="369"/>
                    </a:lnTo>
                    <a:lnTo>
                      <a:pt x="473" y="375"/>
                    </a:lnTo>
                    <a:lnTo>
                      <a:pt x="533" y="378"/>
                    </a:lnTo>
                    <a:lnTo>
                      <a:pt x="598" y="379"/>
                    </a:lnTo>
                    <a:lnTo>
                      <a:pt x="598"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8" name="Freeform 13">
                <a:extLst>
                  <a:ext uri="{FF2B5EF4-FFF2-40B4-BE49-F238E27FC236}">
                    <a16:creationId xmlns:a16="http://schemas.microsoft.com/office/drawing/2014/main" id="{7926856F-67F3-4E5B-9101-248B32200A9D}"/>
                  </a:ext>
                </a:extLst>
              </p:cNvPr>
              <p:cNvSpPr>
                <a:spLocks/>
              </p:cNvSpPr>
              <p:nvPr/>
            </p:nvSpPr>
            <p:spPr bwMode="auto">
              <a:xfrm>
                <a:off x="7205663" y="2722563"/>
                <a:ext cx="544513" cy="271463"/>
              </a:xfrm>
              <a:custGeom>
                <a:avLst/>
                <a:gdLst>
                  <a:gd name="T0" fmla="*/ 281 w 1028"/>
                  <a:gd name="T1" fmla="*/ 262 h 514"/>
                  <a:gd name="T2" fmla="*/ 282 w 1028"/>
                  <a:gd name="T3" fmla="*/ 440 h 514"/>
                  <a:gd name="T4" fmla="*/ 283 w 1028"/>
                  <a:gd name="T5" fmla="*/ 446 h 514"/>
                  <a:gd name="T6" fmla="*/ 291 w 1028"/>
                  <a:gd name="T7" fmla="*/ 459 h 514"/>
                  <a:gd name="T8" fmla="*/ 306 w 1028"/>
                  <a:gd name="T9" fmla="*/ 471 h 514"/>
                  <a:gd name="T10" fmla="*/ 329 w 1028"/>
                  <a:gd name="T11" fmla="*/ 483 h 514"/>
                  <a:gd name="T12" fmla="*/ 360 w 1028"/>
                  <a:gd name="T13" fmla="*/ 494 h 514"/>
                  <a:gd name="T14" fmla="*/ 396 w 1028"/>
                  <a:gd name="T15" fmla="*/ 503 h 514"/>
                  <a:gd name="T16" fmla="*/ 439 w 1028"/>
                  <a:gd name="T17" fmla="*/ 509 h 514"/>
                  <a:gd name="T18" fmla="*/ 487 w 1028"/>
                  <a:gd name="T19" fmla="*/ 514 h 514"/>
                  <a:gd name="T20" fmla="*/ 514 w 1028"/>
                  <a:gd name="T21" fmla="*/ 514 h 514"/>
                  <a:gd name="T22" fmla="*/ 564 w 1028"/>
                  <a:gd name="T23" fmla="*/ 511 h 514"/>
                  <a:gd name="T24" fmla="*/ 610 w 1028"/>
                  <a:gd name="T25" fmla="*/ 507 h 514"/>
                  <a:gd name="T26" fmla="*/ 650 w 1028"/>
                  <a:gd name="T27" fmla="*/ 498 h 514"/>
                  <a:gd name="T28" fmla="*/ 683 w 1028"/>
                  <a:gd name="T29" fmla="*/ 488 h 514"/>
                  <a:gd name="T30" fmla="*/ 710 w 1028"/>
                  <a:gd name="T31" fmla="*/ 477 h 514"/>
                  <a:gd name="T32" fmla="*/ 729 w 1028"/>
                  <a:gd name="T33" fmla="*/ 464 h 514"/>
                  <a:gd name="T34" fmla="*/ 741 w 1028"/>
                  <a:gd name="T35" fmla="*/ 452 h 514"/>
                  <a:gd name="T36" fmla="*/ 746 w 1028"/>
                  <a:gd name="T37" fmla="*/ 440 h 514"/>
                  <a:gd name="T38" fmla="*/ 752 w 1028"/>
                  <a:gd name="T39" fmla="*/ 256 h 514"/>
                  <a:gd name="T40" fmla="*/ 1028 w 1028"/>
                  <a:gd name="T41" fmla="*/ 0 h 514"/>
                  <a:gd name="T42" fmla="*/ 974 w 1028"/>
                  <a:gd name="T43" fmla="*/ 18 h 514"/>
                  <a:gd name="T44" fmla="*/ 917 w 1028"/>
                  <a:gd name="T45" fmla="*/ 33 h 514"/>
                  <a:gd name="T46" fmla="*/ 855 w 1028"/>
                  <a:gd name="T47" fmla="*/ 45 h 514"/>
                  <a:gd name="T48" fmla="*/ 792 w 1028"/>
                  <a:gd name="T49" fmla="*/ 56 h 514"/>
                  <a:gd name="T50" fmla="*/ 656 w 1028"/>
                  <a:gd name="T51" fmla="*/ 72 h 514"/>
                  <a:gd name="T52" fmla="*/ 514 w 1028"/>
                  <a:gd name="T53" fmla="*/ 76 h 514"/>
                  <a:gd name="T54" fmla="*/ 441 w 1028"/>
                  <a:gd name="T55" fmla="*/ 75 h 514"/>
                  <a:gd name="T56" fmla="*/ 303 w 1028"/>
                  <a:gd name="T57" fmla="*/ 65 h 514"/>
                  <a:gd name="T58" fmla="*/ 203 w 1028"/>
                  <a:gd name="T59" fmla="*/ 52 h 514"/>
                  <a:gd name="T60" fmla="*/ 140 w 1028"/>
                  <a:gd name="T61" fmla="*/ 40 h 514"/>
                  <a:gd name="T62" fmla="*/ 81 w 1028"/>
                  <a:gd name="T63" fmla="*/ 26 h 514"/>
                  <a:gd name="T64" fmla="*/ 26 w 1028"/>
                  <a:gd name="T65" fmla="*/ 9 h 514"/>
                  <a:gd name="T66" fmla="*/ 0 w 1028"/>
                  <a:gd name="T6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8" h="514">
                    <a:moveTo>
                      <a:pt x="0" y="0"/>
                    </a:moveTo>
                    <a:lnTo>
                      <a:pt x="281" y="262"/>
                    </a:lnTo>
                    <a:lnTo>
                      <a:pt x="281" y="422"/>
                    </a:lnTo>
                    <a:lnTo>
                      <a:pt x="282" y="440"/>
                    </a:lnTo>
                    <a:lnTo>
                      <a:pt x="282" y="440"/>
                    </a:lnTo>
                    <a:lnTo>
                      <a:pt x="283" y="446"/>
                    </a:lnTo>
                    <a:lnTo>
                      <a:pt x="285" y="452"/>
                    </a:lnTo>
                    <a:lnTo>
                      <a:pt x="291" y="459"/>
                    </a:lnTo>
                    <a:lnTo>
                      <a:pt x="297" y="464"/>
                    </a:lnTo>
                    <a:lnTo>
                      <a:pt x="306" y="471"/>
                    </a:lnTo>
                    <a:lnTo>
                      <a:pt x="317" y="477"/>
                    </a:lnTo>
                    <a:lnTo>
                      <a:pt x="329" y="483"/>
                    </a:lnTo>
                    <a:lnTo>
                      <a:pt x="344" y="488"/>
                    </a:lnTo>
                    <a:lnTo>
                      <a:pt x="360" y="494"/>
                    </a:lnTo>
                    <a:lnTo>
                      <a:pt x="378" y="498"/>
                    </a:lnTo>
                    <a:lnTo>
                      <a:pt x="396" y="503"/>
                    </a:lnTo>
                    <a:lnTo>
                      <a:pt x="417" y="507"/>
                    </a:lnTo>
                    <a:lnTo>
                      <a:pt x="439" y="509"/>
                    </a:lnTo>
                    <a:lnTo>
                      <a:pt x="462" y="511"/>
                    </a:lnTo>
                    <a:lnTo>
                      <a:pt x="487" y="514"/>
                    </a:lnTo>
                    <a:lnTo>
                      <a:pt x="514" y="514"/>
                    </a:lnTo>
                    <a:lnTo>
                      <a:pt x="514" y="514"/>
                    </a:lnTo>
                    <a:lnTo>
                      <a:pt x="540" y="514"/>
                    </a:lnTo>
                    <a:lnTo>
                      <a:pt x="564" y="511"/>
                    </a:lnTo>
                    <a:lnTo>
                      <a:pt x="589" y="509"/>
                    </a:lnTo>
                    <a:lnTo>
                      <a:pt x="610" y="507"/>
                    </a:lnTo>
                    <a:lnTo>
                      <a:pt x="631" y="503"/>
                    </a:lnTo>
                    <a:lnTo>
                      <a:pt x="650" y="498"/>
                    </a:lnTo>
                    <a:lnTo>
                      <a:pt x="668" y="494"/>
                    </a:lnTo>
                    <a:lnTo>
                      <a:pt x="683" y="488"/>
                    </a:lnTo>
                    <a:lnTo>
                      <a:pt x="697" y="483"/>
                    </a:lnTo>
                    <a:lnTo>
                      <a:pt x="710" y="477"/>
                    </a:lnTo>
                    <a:lnTo>
                      <a:pt x="720" y="471"/>
                    </a:lnTo>
                    <a:lnTo>
                      <a:pt x="729" y="464"/>
                    </a:lnTo>
                    <a:lnTo>
                      <a:pt x="737" y="459"/>
                    </a:lnTo>
                    <a:lnTo>
                      <a:pt x="741" y="452"/>
                    </a:lnTo>
                    <a:lnTo>
                      <a:pt x="745" y="446"/>
                    </a:lnTo>
                    <a:lnTo>
                      <a:pt x="746" y="440"/>
                    </a:lnTo>
                    <a:lnTo>
                      <a:pt x="747" y="262"/>
                    </a:lnTo>
                    <a:lnTo>
                      <a:pt x="752" y="256"/>
                    </a:lnTo>
                    <a:lnTo>
                      <a:pt x="1028" y="0"/>
                    </a:lnTo>
                    <a:lnTo>
                      <a:pt x="1028" y="0"/>
                    </a:lnTo>
                    <a:lnTo>
                      <a:pt x="1002" y="9"/>
                    </a:lnTo>
                    <a:lnTo>
                      <a:pt x="974" y="18"/>
                    </a:lnTo>
                    <a:lnTo>
                      <a:pt x="946" y="26"/>
                    </a:lnTo>
                    <a:lnTo>
                      <a:pt x="917" y="33"/>
                    </a:lnTo>
                    <a:lnTo>
                      <a:pt x="886" y="40"/>
                    </a:lnTo>
                    <a:lnTo>
                      <a:pt x="855" y="45"/>
                    </a:lnTo>
                    <a:lnTo>
                      <a:pt x="824" y="52"/>
                    </a:lnTo>
                    <a:lnTo>
                      <a:pt x="792" y="56"/>
                    </a:lnTo>
                    <a:lnTo>
                      <a:pt x="725" y="65"/>
                    </a:lnTo>
                    <a:lnTo>
                      <a:pt x="656" y="72"/>
                    </a:lnTo>
                    <a:lnTo>
                      <a:pt x="585" y="75"/>
                    </a:lnTo>
                    <a:lnTo>
                      <a:pt x="514" y="76"/>
                    </a:lnTo>
                    <a:lnTo>
                      <a:pt x="514" y="76"/>
                    </a:lnTo>
                    <a:lnTo>
                      <a:pt x="441" y="75"/>
                    </a:lnTo>
                    <a:lnTo>
                      <a:pt x="371" y="72"/>
                    </a:lnTo>
                    <a:lnTo>
                      <a:pt x="303" y="65"/>
                    </a:lnTo>
                    <a:lnTo>
                      <a:pt x="236" y="56"/>
                    </a:lnTo>
                    <a:lnTo>
                      <a:pt x="203" y="52"/>
                    </a:lnTo>
                    <a:lnTo>
                      <a:pt x="172" y="45"/>
                    </a:lnTo>
                    <a:lnTo>
                      <a:pt x="140" y="40"/>
                    </a:lnTo>
                    <a:lnTo>
                      <a:pt x="111" y="33"/>
                    </a:lnTo>
                    <a:lnTo>
                      <a:pt x="81" y="26"/>
                    </a:lnTo>
                    <a:lnTo>
                      <a:pt x="53" y="18"/>
                    </a:lnTo>
                    <a:lnTo>
                      <a:pt x="26" y="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9" name="Freeform 14">
                <a:extLst>
                  <a:ext uri="{FF2B5EF4-FFF2-40B4-BE49-F238E27FC236}">
                    <a16:creationId xmlns:a16="http://schemas.microsoft.com/office/drawing/2014/main" id="{F5B7AF83-4EEC-4278-87DA-303E3F7AA0C8}"/>
                  </a:ext>
                </a:extLst>
              </p:cNvPr>
              <p:cNvSpPr>
                <a:spLocks noEditPoints="1"/>
              </p:cNvSpPr>
              <p:nvPr/>
            </p:nvSpPr>
            <p:spPr bwMode="auto">
              <a:xfrm>
                <a:off x="7097713" y="2498725"/>
                <a:ext cx="758825" cy="230188"/>
              </a:xfrm>
              <a:custGeom>
                <a:avLst/>
                <a:gdLst>
                  <a:gd name="T0" fmla="*/ 1293 w 1432"/>
                  <a:gd name="T1" fmla="*/ 72 h 434"/>
                  <a:gd name="T2" fmla="*/ 996 w 1432"/>
                  <a:gd name="T3" fmla="*/ 177 h 434"/>
                  <a:gd name="T4" fmla="*/ 543 w 1432"/>
                  <a:gd name="T5" fmla="*/ 191 h 434"/>
                  <a:gd name="T6" fmla="*/ 169 w 1432"/>
                  <a:gd name="T7" fmla="*/ 89 h 434"/>
                  <a:gd name="T8" fmla="*/ 73 w 1432"/>
                  <a:gd name="T9" fmla="*/ 0 h 434"/>
                  <a:gd name="T10" fmla="*/ 3 w 1432"/>
                  <a:gd name="T11" fmla="*/ 200 h 434"/>
                  <a:gd name="T12" fmla="*/ 85 w 1432"/>
                  <a:gd name="T13" fmla="*/ 299 h 434"/>
                  <a:gd name="T14" fmla="*/ 200 w 1432"/>
                  <a:gd name="T15" fmla="*/ 355 h 434"/>
                  <a:gd name="T16" fmla="*/ 566 w 1432"/>
                  <a:gd name="T17" fmla="*/ 428 h 434"/>
                  <a:gd name="T18" fmla="*/ 637 w 1432"/>
                  <a:gd name="T19" fmla="*/ 432 h 434"/>
                  <a:gd name="T20" fmla="*/ 772 w 1432"/>
                  <a:gd name="T21" fmla="*/ 433 h 434"/>
                  <a:gd name="T22" fmla="*/ 855 w 1432"/>
                  <a:gd name="T23" fmla="*/ 429 h 434"/>
                  <a:gd name="T24" fmla="*/ 1196 w 1432"/>
                  <a:gd name="T25" fmla="*/ 367 h 434"/>
                  <a:gd name="T26" fmla="*/ 1322 w 1432"/>
                  <a:gd name="T27" fmla="*/ 314 h 434"/>
                  <a:gd name="T28" fmla="*/ 1425 w 1432"/>
                  <a:gd name="T29" fmla="*/ 218 h 434"/>
                  <a:gd name="T30" fmla="*/ 1387 w 1432"/>
                  <a:gd name="T31" fmla="*/ 63 h 434"/>
                  <a:gd name="T32" fmla="*/ 401 w 1432"/>
                  <a:gd name="T33" fmla="*/ 247 h 434"/>
                  <a:gd name="T34" fmla="*/ 463 w 1432"/>
                  <a:gd name="T35" fmla="*/ 278 h 434"/>
                  <a:gd name="T36" fmla="*/ 432 w 1432"/>
                  <a:gd name="T37" fmla="*/ 351 h 434"/>
                  <a:gd name="T38" fmla="*/ 370 w 1432"/>
                  <a:gd name="T39" fmla="*/ 319 h 434"/>
                  <a:gd name="T40" fmla="*/ 255 w 1432"/>
                  <a:gd name="T41" fmla="*/ 224 h 434"/>
                  <a:gd name="T42" fmla="*/ 320 w 1432"/>
                  <a:gd name="T43" fmla="*/ 229 h 434"/>
                  <a:gd name="T44" fmla="*/ 309 w 1432"/>
                  <a:gd name="T45" fmla="*/ 307 h 434"/>
                  <a:gd name="T46" fmla="*/ 244 w 1432"/>
                  <a:gd name="T47" fmla="*/ 302 h 434"/>
                  <a:gd name="T48" fmla="*/ 100 w 1432"/>
                  <a:gd name="T49" fmla="*/ 186 h 434"/>
                  <a:gd name="T50" fmla="*/ 43 w 1432"/>
                  <a:gd name="T51" fmla="*/ 203 h 434"/>
                  <a:gd name="T52" fmla="*/ 52 w 1432"/>
                  <a:gd name="T53" fmla="*/ 132 h 434"/>
                  <a:gd name="T54" fmla="*/ 109 w 1432"/>
                  <a:gd name="T55" fmla="*/ 114 h 434"/>
                  <a:gd name="T56" fmla="*/ 144 w 1432"/>
                  <a:gd name="T57" fmla="*/ 273 h 434"/>
                  <a:gd name="T58" fmla="*/ 128 w 1432"/>
                  <a:gd name="T59" fmla="*/ 205 h 434"/>
                  <a:gd name="T60" fmla="*/ 189 w 1432"/>
                  <a:gd name="T61" fmla="*/ 170 h 434"/>
                  <a:gd name="T62" fmla="*/ 207 w 1432"/>
                  <a:gd name="T63" fmla="*/ 239 h 434"/>
                  <a:gd name="T64" fmla="*/ 144 w 1432"/>
                  <a:gd name="T65" fmla="*/ 273 h 434"/>
                  <a:gd name="T66" fmla="*/ 511 w 1432"/>
                  <a:gd name="T67" fmla="*/ 332 h 434"/>
                  <a:gd name="T68" fmla="*/ 542 w 1432"/>
                  <a:gd name="T69" fmla="*/ 261 h 434"/>
                  <a:gd name="T70" fmla="*/ 608 w 1432"/>
                  <a:gd name="T71" fmla="*/ 294 h 434"/>
                  <a:gd name="T72" fmla="*/ 577 w 1432"/>
                  <a:gd name="T73" fmla="*/ 365 h 434"/>
                  <a:gd name="T74" fmla="*/ 673 w 1432"/>
                  <a:gd name="T75" fmla="*/ 365 h 434"/>
                  <a:gd name="T76" fmla="*/ 673 w 1432"/>
                  <a:gd name="T77" fmla="*/ 286 h 434"/>
                  <a:gd name="T78" fmla="*/ 752 w 1432"/>
                  <a:gd name="T79" fmla="*/ 286 h 434"/>
                  <a:gd name="T80" fmla="*/ 752 w 1432"/>
                  <a:gd name="T81" fmla="*/ 365 h 434"/>
                  <a:gd name="T82" fmla="*/ 1152 w 1432"/>
                  <a:gd name="T83" fmla="*/ 211 h 434"/>
                  <a:gd name="T84" fmla="*/ 1197 w 1432"/>
                  <a:gd name="T85" fmla="*/ 274 h 434"/>
                  <a:gd name="T86" fmla="*/ 1150 w 1432"/>
                  <a:gd name="T87" fmla="*/ 320 h 434"/>
                  <a:gd name="T88" fmla="*/ 1105 w 1432"/>
                  <a:gd name="T89" fmla="*/ 257 h 434"/>
                  <a:gd name="T90" fmla="*/ 1002 w 1432"/>
                  <a:gd name="T91" fmla="*/ 244 h 434"/>
                  <a:gd name="T92" fmla="*/ 1064 w 1432"/>
                  <a:gd name="T93" fmla="*/ 287 h 434"/>
                  <a:gd name="T94" fmla="*/ 1030 w 1432"/>
                  <a:gd name="T95" fmla="*/ 353 h 434"/>
                  <a:gd name="T96" fmla="*/ 970 w 1432"/>
                  <a:gd name="T97" fmla="*/ 310 h 434"/>
                  <a:gd name="T98" fmla="*/ 1002 w 1432"/>
                  <a:gd name="T99" fmla="*/ 244 h 434"/>
                  <a:gd name="T100" fmla="*/ 860 w 1432"/>
                  <a:gd name="T101" fmla="*/ 258 h 434"/>
                  <a:gd name="T102" fmla="*/ 923 w 1432"/>
                  <a:gd name="T103" fmla="*/ 299 h 434"/>
                  <a:gd name="T104" fmla="*/ 887 w 1432"/>
                  <a:gd name="T105" fmla="*/ 367 h 434"/>
                  <a:gd name="T106" fmla="*/ 823 w 1432"/>
                  <a:gd name="T107" fmla="*/ 327 h 434"/>
                  <a:gd name="T108" fmla="*/ 1245 w 1432"/>
                  <a:gd name="T109" fmla="*/ 265 h 434"/>
                  <a:gd name="T110" fmla="*/ 1225 w 1432"/>
                  <a:gd name="T111" fmla="*/ 189 h 434"/>
                  <a:gd name="T112" fmla="*/ 1286 w 1432"/>
                  <a:gd name="T113" fmla="*/ 178 h 434"/>
                  <a:gd name="T114" fmla="*/ 1307 w 1432"/>
                  <a:gd name="T115" fmla="*/ 255 h 434"/>
                  <a:gd name="T116" fmla="*/ 1363 w 1432"/>
                  <a:gd name="T117" fmla="*/ 209 h 434"/>
                  <a:gd name="T118" fmla="*/ 1317 w 1432"/>
                  <a:gd name="T119" fmla="*/ 145 h 434"/>
                  <a:gd name="T120" fmla="*/ 1352 w 1432"/>
                  <a:gd name="T121" fmla="*/ 109 h 434"/>
                  <a:gd name="T122" fmla="*/ 1398 w 1432"/>
                  <a:gd name="T123" fmla="*/ 17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2" h="434">
                    <a:moveTo>
                      <a:pt x="1360" y="0"/>
                    </a:moveTo>
                    <a:lnTo>
                      <a:pt x="1360" y="0"/>
                    </a:lnTo>
                    <a:lnTo>
                      <a:pt x="1354" y="11"/>
                    </a:lnTo>
                    <a:lnTo>
                      <a:pt x="1346" y="21"/>
                    </a:lnTo>
                    <a:lnTo>
                      <a:pt x="1338" y="32"/>
                    </a:lnTo>
                    <a:lnTo>
                      <a:pt x="1328" y="42"/>
                    </a:lnTo>
                    <a:lnTo>
                      <a:pt x="1317" y="52"/>
                    </a:lnTo>
                    <a:lnTo>
                      <a:pt x="1306" y="62"/>
                    </a:lnTo>
                    <a:lnTo>
                      <a:pt x="1293" y="72"/>
                    </a:lnTo>
                    <a:lnTo>
                      <a:pt x="1279" y="80"/>
                    </a:lnTo>
                    <a:lnTo>
                      <a:pt x="1264" y="89"/>
                    </a:lnTo>
                    <a:lnTo>
                      <a:pt x="1249" y="98"/>
                    </a:lnTo>
                    <a:lnTo>
                      <a:pt x="1215" y="114"/>
                    </a:lnTo>
                    <a:lnTo>
                      <a:pt x="1177" y="130"/>
                    </a:lnTo>
                    <a:lnTo>
                      <a:pt x="1137" y="143"/>
                    </a:lnTo>
                    <a:lnTo>
                      <a:pt x="1093" y="156"/>
                    </a:lnTo>
                    <a:lnTo>
                      <a:pt x="1045" y="167"/>
                    </a:lnTo>
                    <a:lnTo>
                      <a:pt x="996" y="177"/>
                    </a:lnTo>
                    <a:lnTo>
                      <a:pt x="944" y="185"/>
                    </a:lnTo>
                    <a:lnTo>
                      <a:pt x="890" y="191"/>
                    </a:lnTo>
                    <a:lnTo>
                      <a:pt x="834" y="196"/>
                    </a:lnTo>
                    <a:lnTo>
                      <a:pt x="776" y="199"/>
                    </a:lnTo>
                    <a:lnTo>
                      <a:pt x="717" y="200"/>
                    </a:lnTo>
                    <a:lnTo>
                      <a:pt x="717" y="200"/>
                    </a:lnTo>
                    <a:lnTo>
                      <a:pt x="657" y="199"/>
                    </a:lnTo>
                    <a:lnTo>
                      <a:pt x="599" y="196"/>
                    </a:lnTo>
                    <a:lnTo>
                      <a:pt x="543" y="191"/>
                    </a:lnTo>
                    <a:lnTo>
                      <a:pt x="489" y="185"/>
                    </a:lnTo>
                    <a:lnTo>
                      <a:pt x="437" y="177"/>
                    </a:lnTo>
                    <a:lnTo>
                      <a:pt x="387" y="167"/>
                    </a:lnTo>
                    <a:lnTo>
                      <a:pt x="341" y="156"/>
                    </a:lnTo>
                    <a:lnTo>
                      <a:pt x="297" y="143"/>
                    </a:lnTo>
                    <a:lnTo>
                      <a:pt x="256" y="130"/>
                    </a:lnTo>
                    <a:lnTo>
                      <a:pt x="219" y="114"/>
                    </a:lnTo>
                    <a:lnTo>
                      <a:pt x="185" y="98"/>
                    </a:lnTo>
                    <a:lnTo>
                      <a:pt x="169" y="89"/>
                    </a:lnTo>
                    <a:lnTo>
                      <a:pt x="154" y="80"/>
                    </a:lnTo>
                    <a:lnTo>
                      <a:pt x="140" y="72"/>
                    </a:lnTo>
                    <a:lnTo>
                      <a:pt x="128" y="62"/>
                    </a:lnTo>
                    <a:lnTo>
                      <a:pt x="116" y="52"/>
                    </a:lnTo>
                    <a:lnTo>
                      <a:pt x="105" y="42"/>
                    </a:lnTo>
                    <a:lnTo>
                      <a:pt x="95" y="32"/>
                    </a:lnTo>
                    <a:lnTo>
                      <a:pt x="87" y="21"/>
                    </a:lnTo>
                    <a:lnTo>
                      <a:pt x="80" y="11"/>
                    </a:lnTo>
                    <a:lnTo>
                      <a:pt x="73" y="0"/>
                    </a:lnTo>
                    <a:lnTo>
                      <a:pt x="73" y="0"/>
                    </a:lnTo>
                    <a:lnTo>
                      <a:pt x="47" y="63"/>
                    </a:lnTo>
                    <a:lnTo>
                      <a:pt x="24" y="118"/>
                    </a:lnTo>
                    <a:lnTo>
                      <a:pt x="7" y="161"/>
                    </a:lnTo>
                    <a:lnTo>
                      <a:pt x="3" y="174"/>
                    </a:lnTo>
                    <a:lnTo>
                      <a:pt x="0" y="183"/>
                    </a:lnTo>
                    <a:lnTo>
                      <a:pt x="0" y="183"/>
                    </a:lnTo>
                    <a:lnTo>
                      <a:pt x="2" y="191"/>
                    </a:lnTo>
                    <a:lnTo>
                      <a:pt x="3" y="200"/>
                    </a:lnTo>
                    <a:lnTo>
                      <a:pt x="5" y="209"/>
                    </a:lnTo>
                    <a:lnTo>
                      <a:pt x="8" y="218"/>
                    </a:lnTo>
                    <a:lnTo>
                      <a:pt x="13" y="227"/>
                    </a:lnTo>
                    <a:lnTo>
                      <a:pt x="17" y="235"/>
                    </a:lnTo>
                    <a:lnTo>
                      <a:pt x="22" y="243"/>
                    </a:lnTo>
                    <a:lnTo>
                      <a:pt x="29" y="252"/>
                    </a:lnTo>
                    <a:lnTo>
                      <a:pt x="44" y="268"/>
                    </a:lnTo>
                    <a:lnTo>
                      <a:pt x="63" y="284"/>
                    </a:lnTo>
                    <a:lnTo>
                      <a:pt x="85" y="299"/>
                    </a:lnTo>
                    <a:lnTo>
                      <a:pt x="109" y="313"/>
                    </a:lnTo>
                    <a:lnTo>
                      <a:pt x="125" y="322"/>
                    </a:lnTo>
                    <a:lnTo>
                      <a:pt x="125" y="322"/>
                    </a:lnTo>
                    <a:lnTo>
                      <a:pt x="150" y="334"/>
                    </a:lnTo>
                    <a:lnTo>
                      <a:pt x="177" y="345"/>
                    </a:lnTo>
                    <a:lnTo>
                      <a:pt x="177" y="345"/>
                    </a:lnTo>
                    <a:lnTo>
                      <a:pt x="183" y="347"/>
                    </a:lnTo>
                    <a:lnTo>
                      <a:pt x="183" y="347"/>
                    </a:lnTo>
                    <a:lnTo>
                      <a:pt x="200" y="355"/>
                    </a:lnTo>
                    <a:lnTo>
                      <a:pt x="200" y="355"/>
                    </a:lnTo>
                    <a:lnTo>
                      <a:pt x="239" y="368"/>
                    </a:lnTo>
                    <a:lnTo>
                      <a:pt x="280" y="380"/>
                    </a:lnTo>
                    <a:lnTo>
                      <a:pt x="323" y="391"/>
                    </a:lnTo>
                    <a:lnTo>
                      <a:pt x="369" y="401"/>
                    </a:lnTo>
                    <a:lnTo>
                      <a:pt x="416" y="410"/>
                    </a:lnTo>
                    <a:lnTo>
                      <a:pt x="464" y="418"/>
                    </a:lnTo>
                    <a:lnTo>
                      <a:pt x="515" y="423"/>
                    </a:lnTo>
                    <a:lnTo>
                      <a:pt x="566" y="428"/>
                    </a:lnTo>
                    <a:lnTo>
                      <a:pt x="566" y="428"/>
                    </a:lnTo>
                    <a:lnTo>
                      <a:pt x="577" y="429"/>
                    </a:lnTo>
                    <a:lnTo>
                      <a:pt x="577" y="429"/>
                    </a:lnTo>
                    <a:lnTo>
                      <a:pt x="599" y="431"/>
                    </a:lnTo>
                    <a:lnTo>
                      <a:pt x="599" y="431"/>
                    </a:lnTo>
                    <a:lnTo>
                      <a:pt x="618" y="431"/>
                    </a:lnTo>
                    <a:lnTo>
                      <a:pt x="618" y="431"/>
                    </a:lnTo>
                    <a:lnTo>
                      <a:pt x="637" y="432"/>
                    </a:lnTo>
                    <a:lnTo>
                      <a:pt x="637" y="432"/>
                    </a:lnTo>
                    <a:lnTo>
                      <a:pt x="662" y="433"/>
                    </a:lnTo>
                    <a:lnTo>
                      <a:pt x="662" y="433"/>
                    </a:lnTo>
                    <a:lnTo>
                      <a:pt x="676" y="433"/>
                    </a:lnTo>
                    <a:lnTo>
                      <a:pt x="676" y="433"/>
                    </a:lnTo>
                    <a:lnTo>
                      <a:pt x="717" y="434"/>
                    </a:lnTo>
                    <a:lnTo>
                      <a:pt x="717" y="434"/>
                    </a:lnTo>
                    <a:lnTo>
                      <a:pt x="756" y="433"/>
                    </a:lnTo>
                    <a:lnTo>
                      <a:pt x="756" y="433"/>
                    </a:lnTo>
                    <a:lnTo>
                      <a:pt x="772" y="433"/>
                    </a:lnTo>
                    <a:lnTo>
                      <a:pt x="772" y="433"/>
                    </a:lnTo>
                    <a:lnTo>
                      <a:pt x="796" y="432"/>
                    </a:lnTo>
                    <a:lnTo>
                      <a:pt x="796" y="432"/>
                    </a:lnTo>
                    <a:lnTo>
                      <a:pt x="815" y="431"/>
                    </a:lnTo>
                    <a:lnTo>
                      <a:pt x="815" y="431"/>
                    </a:lnTo>
                    <a:lnTo>
                      <a:pt x="833" y="431"/>
                    </a:lnTo>
                    <a:lnTo>
                      <a:pt x="833" y="431"/>
                    </a:lnTo>
                    <a:lnTo>
                      <a:pt x="855" y="429"/>
                    </a:lnTo>
                    <a:lnTo>
                      <a:pt x="855" y="429"/>
                    </a:lnTo>
                    <a:lnTo>
                      <a:pt x="867" y="428"/>
                    </a:lnTo>
                    <a:lnTo>
                      <a:pt x="867" y="428"/>
                    </a:lnTo>
                    <a:lnTo>
                      <a:pt x="919" y="423"/>
                    </a:lnTo>
                    <a:lnTo>
                      <a:pt x="970" y="418"/>
                    </a:lnTo>
                    <a:lnTo>
                      <a:pt x="1018" y="410"/>
                    </a:lnTo>
                    <a:lnTo>
                      <a:pt x="1065" y="401"/>
                    </a:lnTo>
                    <a:lnTo>
                      <a:pt x="1111" y="391"/>
                    </a:lnTo>
                    <a:lnTo>
                      <a:pt x="1154" y="380"/>
                    </a:lnTo>
                    <a:lnTo>
                      <a:pt x="1196" y="367"/>
                    </a:lnTo>
                    <a:lnTo>
                      <a:pt x="1234" y="354"/>
                    </a:lnTo>
                    <a:lnTo>
                      <a:pt x="1234" y="354"/>
                    </a:lnTo>
                    <a:lnTo>
                      <a:pt x="1250" y="349"/>
                    </a:lnTo>
                    <a:lnTo>
                      <a:pt x="1250" y="349"/>
                    </a:lnTo>
                    <a:lnTo>
                      <a:pt x="1257" y="345"/>
                    </a:lnTo>
                    <a:lnTo>
                      <a:pt x="1257" y="345"/>
                    </a:lnTo>
                    <a:lnTo>
                      <a:pt x="1284" y="334"/>
                    </a:lnTo>
                    <a:lnTo>
                      <a:pt x="1308" y="322"/>
                    </a:lnTo>
                    <a:lnTo>
                      <a:pt x="1322" y="314"/>
                    </a:lnTo>
                    <a:lnTo>
                      <a:pt x="1322" y="314"/>
                    </a:lnTo>
                    <a:lnTo>
                      <a:pt x="1346" y="300"/>
                    </a:lnTo>
                    <a:lnTo>
                      <a:pt x="1368" y="285"/>
                    </a:lnTo>
                    <a:lnTo>
                      <a:pt x="1387" y="268"/>
                    </a:lnTo>
                    <a:lnTo>
                      <a:pt x="1403" y="252"/>
                    </a:lnTo>
                    <a:lnTo>
                      <a:pt x="1410" y="244"/>
                    </a:lnTo>
                    <a:lnTo>
                      <a:pt x="1416" y="235"/>
                    </a:lnTo>
                    <a:lnTo>
                      <a:pt x="1421" y="227"/>
                    </a:lnTo>
                    <a:lnTo>
                      <a:pt x="1425" y="218"/>
                    </a:lnTo>
                    <a:lnTo>
                      <a:pt x="1429" y="209"/>
                    </a:lnTo>
                    <a:lnTo>
                      <a:pt x="1431" y="200"/>
                    </a:lnTo>
                    <a:lnTo>
                      <a:pt x="1432" y="191"/>
                    </a:lnTo>
                    <a:lnTo>
                      <a:pt x="1432" y="183"/>
                    </a:lnTo>
                    <a:lnTo>
                      <a:pt x="1432" y="183"/>
                    </a:lnTo>
                    <a:lnTo>
                      <a:pt x="1431" y="174"/>
                    </a:lnTo>
                    <a:lnTo>
                      <a:pt x="1425" y="161"/>
                    </a:lnTo>
                    <a:lnTo>
                      <a:pt x="1410" y="118"/>
                    </a:lnTo>
                    <a:lnTo>
                      <a:pt x="1387" y="63"/>
                    </a:lnTo>
                    <a:lnTo>
                      <a:pt x="1360" y="0"/>
                    </a:lnTo>
                    <a:lnTo>
                      <a:pt x="1360" y="0"/>
                    </a:lnTo>
                    <a:close/>
                    <a:moveTo>
                      <a:pt x="370" y="287"/>
                    </a:moveTo>
                    <a:lnTo>
                      <a:pt x="370" y="287"/>
                    </a:lnTo>
                    <a:lnTo>
                      <a:pt x="373" y="276"/>
                    </a:lnTo>
                    <a:lnTo>
                      <a:pt x="378" y="266"/>
                    </a:lnTo>
                    <a:lnTo>
                      <a:pt x="385" y="258"/>
                    </a:lnTo>
                    <a:lnTo>
                      <a:pt x="393" y="252"/>
                    </a:lnTo>
                    <a:lnTo>
                      <a:pt x="401" y="247"/>
                    </a:lnTo>
                    <a:lnTo>
                      <a:pt x="410" y="244"/>
                    </a:lnTo>
                    <a:lnTo>
                      <a:pt x="420" y="243"/>
                    </a:lnTo>
                    <a:lnTo>
                      <a:pt x="430" y="244"/>
                    </a:lnTo>
                    <a:lnTo>
                      <a:pt x="430" y="244"/>
                    </a:lnTo>
                    <a:lnTo>
                      <a:pt x="440" y="247"/>
                    </a:lnTo>
                    <a:lnTo>
                      <a:pt x="448" y="253"/>
                    </a:lnTo>
                    <a:lnTo>
                      <a:pt x="454" y="260"/>
                    </a:lnTo>
                    <a:lnTo>
                      <a:pt x="460" y="268"/>
                    </a:lnTo>
                    <a:lnTo>
                      <a:pt x="463" y="278"/>
                    </a:lnTo>
                    <a:lnTo>
                      <a:pt x="465" y="288"/>
                    </a:lnTo>
                    <a:lnTo>
                      <a:pt x="466" y="299"/>
                    </a:lnTo>
                    <a:lnTo>
                      <a:pt x="464" y="310"/>
                    </a:lnTo>
                    <a:lnTo>
                      <a:pt x="464" y="310"/>
                    </a:lnTo>
                    <a:lnTo>
                      <a:pt x="461" y="321"/>
                    </a:lnTo>
                    <a:lnTo>
                      <a:pt x="455" y="331"/>
                    </a:lnTo>
                    <a:lnTo>
                      <a:pt x="449" y="339"/>
                    </a:lnTo>
                    <a:lnTo>
                      <a:pt x="441" y="345"/>
                    </a:lnTo>
                    <a:lnTo>
                      <a:pt x="432" y="351"/>
                    </a:lnTo>
                    <a:lnTo>
                      <a:pt x="422" y="353"/>
                    </a:lnTo>
                    <a:lnTo>
                      <a:pt x="412" y="354"/>
                    </a:lnTo>
                    <a:lnTo>
                      <a:pt x="404" y="353"/>
                    </a:lnTo>
                    <a:lnTo>
                      <a:pt x="404" y="353"/>
                    </a:lnTo>
                    <a:lnTo>
                      <a:pt x="394" y="350"/>
                    </a:lnTo>
                    <a:lnTo>
                      <a:pt x="386" y="344"/>
                    </a:lnTo>
                    <a:lnTo>
                      <a:pt x="378" y="338"/>
                    </a:lnTo>
                    <a:lnTo>
                      <a:pt x="374" y="329"/>
                    </a:lnTo>
                    <a:lnTo>
                      <a:pt x="370" y="319"/>
                    </a:lnTo>
                    <a:lnTo>
                      <a:pt x="367" y="309"/>
                    </a:lnTo>
                    <a:lnTo>
                      <a:pt x="367" y="298"/>
                    </a:lnTo>
                    <a:lnTo>
                      <a:pt x="370" y="287"/>
                    </a:lnTo>
                    <a:lnTo>
                      <a:pt x="370" y="287"/>
                    </a:lnTo>
                    <a:close/>
                    <a:moveTo>
                      <a:pt x="239" y="252"/>
                    </a:moveTo>
                    <a:lnTo>
                      <a:pt x="239" y="252"/>
                    </a:lnTo>
                    <a:lnTo>
                      <a:pt x="243" y="242"/>
                    </a:lnTo>
                    <a:lnTo>
                      <a:pt x="249" y="232"/>
                    </a:lnTo>
                    <a:lnTo>
                      <a:pt x="255" y="224"/>
                    </a:lnTo>
                    <a:lnTo>
                      <a:pt x="264" y="219"/>
                    </a:lnTo>
                    <a:lnTo>
                      <a:pt x="272" y="213"/>
                    </a:lnTo>
                    <a:lnTo>
                      <a:pt x="281" y="211"/>
                    </a:lnTo>
                    <a:lnTo>
                      <a:pt x="291" y="211"/>
                    </a:lnTo>
                    <a:lnTo>
                      <a:pt x="299" y="212"/>
                    </a:lnTo>
                    <a:lnTo>
                      <a:pt x="299" y="212"/>
                    </a:lnTo>
                    <a:lnTo>
                      <a:pt x="308" y="217"/>
                    </a:lnTo>
                    <a:lnTo>
                      <a:pt x="315" y="222"/>
                    </a:lnTo>
                    <a:lnTo>
                      <a:pt x="320" y="229"/>
                    </a:lnTo>
                    <a:lnTo>
                      <a:pt x="325" y="238"/>
                    </a:lnTo>
                    <a:lnTo>
                      <a:pt x="328" y="247"/>
                    </a:lnTo>
                    <a:lnTo>
                      <a:pt x="329" y="257"/>
                    </a:lnTo>
                    <a:lnTo>
                      <a:pt x="328" y="268"/>
                    </a:lnTo>
                    <a:lnTo>
                      <a:pt x="326" y="279"/>
                    </a:lnTo>
                    <a:lnTo>
                      <a:pt x="326" y="279"/>
                    </a:lnTo>
                    <a:lnTo>
                      <a:pt x="321" y="290"/>
                    </a:lnTo>
                    <a:lnTo>
                      <a:pt x="316" y="299"/>
                    </a:lnTo>
                    <a:lnTo>
                      <a:pt x="309" y="307"/>
                    </a:lnTo>
                    <a:lnTo>
                      <a:pt x="302" y="313"/>
                    </a:lnTo>
                    <a:lnTo>
                      <a:pt x="293" y="318"/>
                    </a:lnTo>
                    <a:lnTo>
                      <a:pt x="284" y="320"/>
                    </a:lnTo>
                    <a:lnTo>
                      <a:pt x="274" y="321"/>
                    </a:lnTo>
                    <a:lnTo>
                      <a:pt x="265" y="319"/>
                    </a:lnTo>
                    <a:lnTo>
                      <a:pt x="265" y="319"/>
                    </a:lnTo>
                    <a:lnTo>
                      <a:pt x="258" y="316"/>
                    </a:lnTo>
                    <a:lnTo>
                      <a:pt x="250" y="310"/>
                    </a:lnTo>
                    <a:lnTo>
                      <a:pt x="244" y="302"/>
                    </a:lnTo>
                    <a:lnTo>
                      <a:pt x="240" y="294"/>
                    </a:lnTo>
                    <a:lnTo>
                      <a:pt x="237" y="285"/>
                    </a:lnTo>
                    <a:lnTo>
                      <a:pt x="236" y="274"/>
                    </a:lnTo>
                    <a:lnTo>
                      <a:pt x="237" y="263"/>
                    </a:lnTo>
                    <a:lnTo>
                      <a:pt x="239" y="252"/>
                    </a:lnTo>
                    <a:lnTo>
                      <a:pt x="239" y="252"/>
                    </a:lnTo>
                    <a:close/>
                    <a:moveTo>
                      <a:pt x="106" y="176"/>
                    </a:moveTo>
                    <a:lnTo>
                      <a:pt x="106" y="176"/>
                    </a:lnTo>
                    <a:lnTo>
                      <a:pt x="100" y="186"/>
                    </a:lnTo>
                    <a:lnTo>
                      <a:pt x="93" y="194"/>
                    </a:lnTo>
                    <a:lnTo>
                      <a:pt x="85" y="200"/>
                    </a:lnTo>
                    <a:lnTo>
                      <a:pt x="77" y="206"/>
                    </a:lnTo>
                    <a:lnTo>
                      <a:pt x="70" y="209"/>
                    </a:lnTo>
                    <a:lnTo>
                      <a:pt x="62" y="210"/>
                    </a:lnTo>
                    <a:lnTo>
                      <a:pt x="55" y="210"/>
                    </a:lnTo>
                    <a:lnTo>
                      <a:pt x="49" y="208"/>
                    </a:lnTo>
                    <a:lnTo>
                      <a:pt x="49" y="208"/>
                    </a:lnTo>
                    <a:lnTo>
                      <a:pt x="43" y="203"/>
                    </a:lnTo>
                    <a:lnTo>
                      <a:pt x="39" y="197"/>
                    </a:lnTo>
                    <a:lnTo>
                      <a:pt x="36" y="190"/>
                    </a:lnTo>
                    <a:lnTo>
                      <a:pt x="35" y="181"/>
                    </a:lnTo>
                    <a:lnTo>
                      <a:pt x="36" y="172"/>
                    </a:lnTo>
                    <a:lnTo>
                      <a:pt x="37" y="162"/>
                    </a:lnTo>
                    <a:lnTo>
                      <a:pt x="41" y="152"/>
                    </a:lnTo>
                    <a:lnTo>
                      <a:pt x="46" y="142"/>
                    </a:lnTo>
                    <a:lnTo>
                      <a:pt x="46" y="142"/>
                    </a:lnTo>
                    <a:lnTo>
                      <a:pt x="52" y="132"/>
                    </a:lnTo>
                    <a:lnTo>
                      <a:pt x="59" y="124"/>
                    </a:lnTo>
                    <a:lnTo>
                      <a:pt x="66" y="118"/>
                    </a:lnTo>
                    <a:lnTo>
                      <a:pt x="74" y="112"/>
                    </a:lnTo>
                    <a:lnTo>
                      <a:pt x="82" y="109"/>
                    </a:lnTo>
                    <a:lnTo>
                      <a:pt x="89" y="107"/>
                    </a:lnTo>
                    <a:lnTo>
                      <a:pt x="97" y="108"/>
                    </a:lnTo>
                    <a:lnTo>
                      <a:pt x="104" y="110"/>
                    </a:lnTo>
                    <a:lnTo>
                      <a:pt x="104" y="110"/>
                    </a:lnTo>
                    <a:lnTo>
                      <a:pt x="109" y="114"/>
                    </a:lnTo>
                    <a:lnTo>
                      <a:pt x="113" y="121"/>
                    </a:lnTo>
                    <a:lnTo>
                      <a:pt x="116" y="128"/>
                    </a:lnTo>
                    <a:lnTo>
                      <a:pt x="117" y="136"/>
                    </a:lnTo>
                    <a:lnTo>
                      <a:pt x="116" y="145"/>
                    </a:lnTo>
                    <a:lnTo>
                      <a:pt x="115" y="155"/>
                    </a:lnTo>
                    <a:lnTo>
                      <a:pt x="111" y="166"/>
                    </a:lnTo>
                    <a:lnTo>
                      <a:pt x="106" y="176"/>
                    </a:lnTo>
                    <a:lnTo>
                      <a:pt x="106" y="176"/>
                    </a:lnTo>
                    <a:close/>
                    <a:moveTo>
                      <a:pt x="144" y="273"/>
                    </a:moveTo>
                    <a:lnTo>
                      <a:pt x="144" y="273"/>
                    </a:lnTo>
                    <a:lnTo>
                      <a:pt x="138" y="268"/>
                    </a:lnTo>
                    <a:lnTo>
                      <a:pt x="131" y="262"/>
                    </a:lnTo>
                    <a:lnTo>
                      <a:pt x="127" y="255"/>
                    </a:lnTo>
                    <a:lnTo>
                      <a:pt x="124" y="245"/>
                    </a:lnTo>
                    <a:lnTo>
                      <a:pt x="122" y="236"/>
                    </a:lnTo>
                    <a:lnTo>
                      <a:pt x="122" y="225"/>
                    </a:lnTo>
                    <a:lnTo>
                      <a:pt x="125" y="216"/>
                    </a:lnTo>
                    <a:lnTo>
                      <a:pt x="128" y="205"/>
                    </a:lnTo>
                    <a:lnTo>
                      <a:pt x="128" y="205"/>
                    </a:lnTo>
                    <a:lnTo>
                      <a:pt x="133" y="195"/>
                    </a:lnTo>
                    <a:lnTo>
                      <a:pt x="140" y="186"/>
                    </a:lnTo>
                    <a:lnTo>
                      <a:pt x="148" y="178"/>
                    </a:lnTo>
                    <a:lnTo>
                      <a:pt x="155" y="173"/>
                    </a:lnTo>
                    <a:lnTo>
                      <a:pt x="164" y="169"/>
                    </a:lnTo>
                    <a:lnTo>
                      <a:pt x="173" y="167"/>
                    </a:lnTo>
                    <a:lnTo>
                      <a:pt x="182" y="168"/>
                    </a:lnTo>
                    <a:lnTo>
                      <a:pt x="189" y="170"/>
                    </a:lnTo>
                    <a:lnTo>
                      <a:pt x="189" y="170"/>
                    </a:lnTo>
                    <a:lnTo>
                      <a:pt x="197" y="175"/>
                    </a:lnTo>
                    <a:lnTo>
                      <a:pt x="204" y="181"/>
                    </a:lnTo>
                    <a:lnTo>
                      <a:pt x="208" y="189"/>
                    </a:lnTo>
                    <a:lnTo>
                      <a:pt x="211" y="198"/>
                    </a:lnTo>
                    <a:lnTo>
                      <a:pt x="213" y="207"/>
                    </a:lnTo>
                    <a:lnTo>
                      <a:pt x="213" y="218"/>
                    </a:lnTo>
                    <a:lnTo>
                      <a:pt x="210" y="229"/>
                    </a:lnTo>
                    <a:lnTo>
                      <a:pt x="207" y="239"/>
                    </a:lnTo>
                    <a:lnTo>
                      <a:pt x="207" y="239"/>
                    </a:lnTo>
                    <a:lnTo>
                      <a:pt x="202" y="249"/>
                    </a:lnTo>
                    <a:lnTo>
                      <a:pt x="195" y="257"/>
                    </a:lnTo>
                    <a:lnTo>
                      <a:pt x="187" y="265"/>
                    </a:lnTo>
                    <a:lnTo>
                      <a:pt x="180" y="271"/>
                    </a:lnTo>
                    <a:lnTo>
                      <a:pt x="171" y="274"/>
                    </a:lnTo>
                    <a:lnTo>
                      <a:pt x="162" y="276"/>
                    </a:lnTo>
                    <a:lnTo>
                      <a:pt x="153" y="275"/>
                    </a:lnTo>
                    <a:lnTo>
                      <a:pt x="144" y="273"/>
                    </a:lnTo>
                    <a:lnTo>
                      <a:pt x="144" y="273"/>
                    </a:lnTo>
                    <a:close/>
                    <a:moveTo>
                      <a:pt x="556" y="368"/>
                    </a:moveTo>
                    <a:lnTo>
                      <a:pt x="556" y="368"/>
                    </a:lnTo>
                    <a:lnTo>
                      <a:pt x="547" y="367"/>
                    </a:lnTo>
                    <a:lnTo>
                      <a:pt x="537" y="363"/>
                    </a:lnTo>
                    <a:lnTo>
                      <a:pt x="528" y="357"/>
                    </a:lnTo>
                    <a:lnTo>
                      <a:pt x="521" y="351"/>
                    </a:lnTo>
                    <a:lnTo>
                      <a:pt x="515" y="342"/>
                    </a:lnTo>
                    <a:lnTo>
                      <a:pt x="511" y="332"/>
                    </a:lnTo>
                    <a:lnTo>
                      <a:pt x="508" y="321"/>
                    </a:lnTo>
                    <a:lnTo>
                      <a:pt x="508" y="310"/>
                    </a:lnTo>
                    <a:lnTo>
                      <a:pt x="508" y="310"/>
                    </a:lnTo>
                    <a:lnTo>
                      <a:pt x="509" y="299"/>
                    </a:lnTo>
                    <a:lnTo>
                      <a:pt x="514" y="288"/>
                    </a:lnTo>
                    <a:lnTo>
                      <a:pt x="519" y="279"/>
                    </a:lnTo>
                    <a:lnTo>
                      <a:pt x="526" y="272"/>
                    </a:lnTo>
                    <a:lnTo>
                      <a:pt x="533" y="265"/>
                    </a:lnTo>
                    <a:lnTo>
                      <a:pt x="542" y="261"/>
                    </a:lnTo>
                    <a:lnTo>
                      <a:pt x="552" y="257"/>
                    </a:lnTo>
                    <a:lnTo>
                      <a:pt x="563" y="257"/>
                    </a:lnTo>
                    <a:lnTo>
                      <a:pt x="563" y="257"/>
                    </a:lnTo>
                    <a:lnTo>
                      <a:pt x="573" y="258"/>
                    </a:lnTo>
                    <a:lnTo>
                      <a:pt x="583" y="263"/>
                    </a:lnTo>
                    <a:lnTo>
                      <a:pt x="592" y="268"/>
                    </a:lnTo>
                    <a:lnTo>
                      <a:pt x="598" y="275"/>
                    </a:lnTo>
                    <a:lnTo>
                      <a:pt x="605" y="284"/>
                    </a:lnTo>
                    <a:lnTo>
                      <a:pt x="608" y="294"/>
                    </a:lnTo>
                    <a:lnTo>
                      <a:pt x="611" y="305"/>
                    </a:lnTo>
                    <a:lnTo>
                      <a:pt x="611" y="316"/>
                    </a:lnTo>
                    <a:lnTo>
                      <a:pt x="611" y="316"/>
                    </a:lnTo>
                    <a:lnTo>
                      <a:pt x="609" y="327"/>
                    </a:lnTo>
                    <a:lnTo>
                      <a:pt x="606" y="338"/>
                    </a:lnTo>
                    <a:lnTo>
                      <a:pt x="600" y="346"/>
                    </a:lnTo>
                    <a:lnTo>
                      <a:pt x="594" y="354"/>
                    </a:lnTo>
                    <a:lnTo>
                      <a:pt x="586" y="361"/>
                    </a:lnTo>
                    <a:lnTo>
                      <a:pt x="577" y="365"/>
                    </a:lnTo>
                    <a:lnTo>
                      <a:pt x="567" y="368"/>
                    </a:lnTo>
                    <a:lnTo>
                      <a:pt x="556" y="368"/>
                    </a:lnTo>
                    <a:lnTo>
                      <a:pt x="556" y="368"/>
                    </a:lnTo>
                    <a:close/>
                    <a:moveTo>
                      <a:pt x="712" y="382"/>
                    </a:moveTo>
                    <a:lnTo>
                      <a:pt x="712" y="382"/>
                    </a:lnTo>
                    <a:lnTo>
                      <a:pt x="701" y="380"/>
                    </a:lnTo>
                    <a:lnTo>
                      <a:pt x="690" y="377"/>
                    </a:lnTo>
                    <a:lnTo>
                      <a:pt x="682" y="372"/>
                    </a:lnTo>
                    <a:lnTo>
                      <a:pt x="673" y="365"/>
                    </a:lnTo>
                    <a:lnTo>
                      <a:pt x="666" y="356"/>
                    </a:lnTo>
                    <a:lnTo>
                      <a:pt x="661" y="347"/>
                    </a:lnTo>
                    <a:lnTo>
                      <a:pt x="657" y="336"/>
                    </a:lnTo>
                    <a:lnTo>
                      <a:pt x="656" y="325"/>
                    </a:lnTo>
                    <a:lnTo>
                      <a:pt x="656" y="325"/>
                    </a:lnTo>
                    <a:lnTo>
                      <a:pt x="657" y="314"/>
                    </a:lnTo>
                    <a:lnTo>
                      <a:pt x="661" y="303"/>
                    </a:lnTo>
                    <a:lnTo>
                      <a:pt x="666" y="294"/>
                    </a:lnTo>
                    <a:lnTo>
                      <a:pt x="673" y="286"/>
                    </a:lnTo>
                    <a:lnTo>
                      <a:pt x="682" y="279"/>
                    </a:lnTo>
                    <a:lnTo>
                      <a:pt x="690" y="274"/>
                    </a:lnTo>
                    <a:lnTo>
                      <a:pt x="701" y="271"/>
                    </a:lnTo>
                    <a:lnTo>
                      <a:pt x="712" y="269"/>
                    </a:lnTo>
                    <a:lnTo>
                      <a:pt x="712" y="269"/>
                    </a:lnTo>
                    <a:lnTo>
                      <a:pt x="723" y="271"/>
                    </a:lnTo>
                    <a:lnTo>
                      <a:pt x="734" y="274"/>
                    </a:lnTo>
                    <a:lnTo>
                      <a:pt x="744" y="279"/>
                    </a:lnTo>
                    <a:lnTo>
                      <a:pt x="752" y="286"/>
                    </a:lnTo>
                    <a:lnTo>
                      <a:pt x="759" y="294"/>
                    </a:lnTo>
                    <a:lnTo>
                      <a:pt x="764" y="303"/>
                    </a:lnTo>
                    <a:lnTo>
                      <a:pt x="767" y="314"/>
                    </a:lnTo>
                    <a:lnTo>
                      <a:pt x="768" y="325"/>
                    </a:lnTo>
                    <a:lnTo>
                      <a:pt x="768" y="325"/>
                    </a:lnTo>
                    <a:lnTo>
                      <a:pt x="767" y="336"/>
                    </a:lnTo>
                    <a:lnTo>
                      <a:pt x="764" y="347"/>
                    </a:lnTo>
                    <a:lnTo>
                      <a:pt x="759" y="356"/>
                    </a:lnTo>
                    <a:lnTo>
                      <a:pt x="752" y="365"/>
                    </a:lnTo>
                    <a:lnTo>
                      <a:pt x="744" y="372"/>
                    </a:lnTo>
                    <a:lnTo>
                      <a:pt x="734" y="377"/>
                    </a:lnTo>
                    <a:lnTo>
                      <a:pt x="723" y="380"/>
                    </a:lnTo>
                    <a:lnTo>
                      <a:pt x="712" y="382"/>
                    </a:lnTo>
                    <a:lnTo>
                      <a:pt x="712" y="382"/>
                    </a:lnTo>
                    <a:close/>
                    <a:moveTo>
                      <a:pt x="1133" y="212"/>
                    </a:moveTo>
                    <a:lnTo>
                      <a:pt x="1133" y="212"/>
                    </a:lnTo>
                    <a:lnTo>
                      <a:pt x="1143" y="211"/>
                    </a:lnTo>
                    <a:lnTo>
                      <a:pt x="1152" y="211"/>
                    </a:lnTo>
                    <a:lnTo>
                      <a:pt x="1161" y="213"/>
                    </a:lnTo>
                    <a:lnTo>
                      <a:pt x="1169" y="219"/>
                    </a:lnTo>
                    <a:lnTo>
                      <a:pt x="1177" y="224"/>
                    </a:lnTo>
                    <a:lnTo>
                      <a:pt x="1184" y="232"/>
                    </a:lnTo>
                    <a:lnTo>
                      <a:pt x="1189" y="242"/>
                    </a:lnTo>
                    <a:lnTo>
                      <a:pt x="1194" y="252"/>
                    </a:lnTo>
                    <a:lnTo>
                      <a:pt x="1194" y="252"/>
                    </a:lnTo>
                    <a:lnTo>
                      <a:pt x="1197" y="263"/>
                    </a:lnTo>
                    <a:lnTo>
                      <a:pt x="1197" y="274"/>
                    </a:lnTo>
                    <a:lnTo>
                      <a:pt x="1196" y="285"/>
                    </a:lnTo>
                    <a:lnTo>
                      <a:pt x="1194" y="294"/>
                    </a:lnTo>
                    <a:lnTo>
                      <a:pt x="1189" y="302"/>
                    </a:lnTo>
                    <a:lnTo>
                      <a:pt x="1183" y="310"/>
                    </a:lnTo>
                    <a:lnTo>
                      <a:pt x="1176" y="316"/>
                    </a:lnTo>
                    <a:lnTo>
                      <a:pt x="1167" y="319"/>
                    </a:lnTo>
                    <a:lnTo>
                      <a:pt x="1167" y="319"/>
                    </a:lnTo>
                    <a:lnTo>
                      <a:pt x="1158" y="321"/>
                    </a:lnTo>
                    <a:lnTo>
                      <a:pt x="1150" y="320"/>
                    </a:lnTo>
                    <a:lnTo>
                      <a:pt x="1141" y="318"/>
                    </a:lnTo>
                    <a:lnTo>
                      <a:pt x="1132" y="313"/>
                    </a:lnTo>
                    <a:lnTo>
                      <a:pt x="1124" y="307"/>
                    </a:lnTo>
                    <a:lnTo>
                      <a:pt x="1118" y="299"/>
                    </a:lnTo>
                    <a:lnTo>
                      <a:pt x="1111" y="290"/>
                    </a:lnTo>
                    <a:lnTo>
                      <a:pt x="1107" y="279"/>
                    </a:lnTo>
                    <a:lnTo>
                      <a:pt x="1107" y="279"/>
                    </a:lnTo>
                    <a:lnTo>
                      <a:pt x="1105" y="268"/>
                    </a:lnTo>
                    <a:lnTo>
                      <a:pt x="1105" y="257"/>
                    </a:lnTo>
                    <a:lnTo>
                      <a:pt x="1106" y="247"/>
                    </a:lnTo>
                    <a:lnTo>
                      <a:pt x="1108" y="238"/>
                    </a:lnTo>
                    <a:lnTo>
                      <a:pt x="1112" y="229"/>
                    </a:lnTo>
                    <a:lnTo>
                      <a:pt x="1118" y="222"/>
                    </a:lnTo>
                    <a:lnTo>
                      <a:pt x="1126" y="217"/>
                    </a:lnTo>
                    <a:lnTo>
                      <a:pt x="1133" y="212"/>
                    </a:lnTo>
                    <a:lnTo>
                      <a:pt x="1133" y="212"/>
                    </a:lnTo>
                    <a:close/>
                    <a:moveTo>
                      <a:pt x="1002" y="244"/>
                    </a:moveTo>
                    <a:lnTo>
                      <a:pt x="1002" y="244"/>
                    </a:lnTo>
                    <a:lnTo>
                      <a:pt x="1012" y="243"/>
                    </a:lnTo>
                    <a:lnTo>
                      <a:pt x="1022" y="244"/>
                    </a:lnTo>
                    <a:lnTo>
                      <a:pt x="1032" y="247"/>
                    </a:lnTo>
                    <a:lnTo>
                      <a:pt x="1041" y="252"/>
                    </a:lnTo>
                    <a:lnTo>
                      <a:pt x="1049" y="258"/>
                    </a:lnTo>
                    <a:lnTo>
                      <a:pt x="1055" y="266"/>
                    </a:lnTo>
                    <a:lnTo>
                      <a:pt x="1061" y="276"/>
                    </a:lnTo>
                    <a:lnTo>
                      <a:pt x="1064" y="287"/>
                    </a:lnTo>
                    <a:lnTo>
                      <a:pt x="1064" y="287"/>
                    </a:lnTo>
                    <a:lnTo>
                      <a:pt x="1065" y="298"/>
                    </a:lnTo>
                    <a:lnTo>
                      <a:pt x="1065" y="309"/>
                    </a:lnTo>
                    <a:lnTo>
                      <a:pt x="1063" y="319"/>
                    </a:lnTo>
                    <a:lnTo>
                      <a:pt x="1060" y="329"/>
                    </a:lnTo>
                    <a:lnTo>
                      <a:pt x="1054" y="338"/>
                    </a:lnTo>
                    <a:lnTo>
                      <a:pt x="1048" y="344"/>
                    </a:lnTo>
                    <a:lnTo>
                      <a:pt x="1039" y="350"/>
                    </a:lnTo>
                    <a:lnTo>
                      <a:pt x="1030" y="353"/>
                    </a:lnTo>
                    <a:lnTo>
                      <a:pt x="1030" y="353"/>
                    </a:lnTo>
                    <a:lnTo>
                      <a:pt x="1020" y="354"/>
                    </a:lnTo>
                    <a:lnTo>
                      <a:pt x="1010" y="353"/>
                    </a:lnTo>
                    <a:lnTo>
                      <a:pt x="1001" y="351"/>
                    </a:lnTo>
                    <a:lnTo>
                      <a:pt x="993" y="345"/>
                    </a:lnTo>
                    <a:lnTo>
                      <a:pt x="985" y="339"/>
                    </a:lnTo>
                    <a:lnTo>
                      <a:pt x="978" y="331"/>
                    </a:lnTo>
                    <a:lnTo>
                      <a:pt x="973" y="321"/>
                    </a:lnTo>
                    <a:lnTo>
                      <a:pt x="970" y="310"/>
                    </a:lnTo>
                    <a:lnTo>
                      <a:pt x="970" y="310"/>
                    </a:lnTo>
                    <a:lnTo>
                      <a:pt x="967" y="299"/>
                    </a:lnTo>
                    <a:lnTo>
                      <a:pt x="967" y="288"/>
                    </a:lnTo>
                    <a:lnTo>
                      <a:pt x="970" y="278"/>
                    </a:lnTo>
                    <a:lnTo>
                      <a:pt x="973" y="268"/>
                    </a:lnTo>
                    <a:lnTo>
                      <a:pt x="978" y="260"/>
                    </a:lnTo>
                    <a:lnTo>
                      <a:pt x="986" y="253"/>
                    </a:lnTo>
                    <a:lnTo>
                      <a:pt x="994" y="247"/>
                    </a:lnTo>
                    <a:lnTo>
                      <a:pt x="1002" y="244"/>
                    </a:lnTo>
                    <a:lnTo>
                      <a:pt x="1002" y="244"/>
                    </a:lnTo>
                    <a:close/>
                    <a:moveTo>
                      <a:pt x="821" y="316"/>
                    </a:moveTo>
                    <a:lnTo>
                      <a:pt x="821" y="316"/>
                    </a:lnTo>
                    <a:lnTo>
                      <a:pt x="822" y="305"/>
                    </a:lnTo>
                    <a:lnTo>
                      <a:pt x="824" y="294"/>
                    </a:lnTo>
                    <a:lnTo>
                      <a:pt x="829" y="284"/>
                    </a:lnTo>
                    <a:lnTo>
                      <a:pt x="834" y="275"/>
                    </a:lnTo>
                    <a:lnTo>
                      <a:pt x="842" y="268"/>
                    </a:lnTo>
                    <a:lnTo>
                      <a:pt x="851" y="263"/>
                    </a:lnTo>
                    <a:lnTo>
                      <a:pt x="860" y="258"/>
                    </a:lnTo>
                    <a:lnTo>
                      <a:pt x="871" y="257"/>
                    </a:lnTo>
                    <a:lnTo>
                      <a:pt x="871" y="257"/>
                    </a:lnTo>
                    <a:lnTo>
                      <a:pt x="881" y="257"/>
                    </a:lnTo>
                    <a:lnTo>
                      <a:pt x="890" y="261"/>
                    </a:lnTo>
                    <a:lnTo>
                      <a:pt x="899" y="265"/>
                    </a:lnTo>
                    <a:lnTo>
                      <a:pt x="908" y="272"/>
                    </a:lnTo>
                    <a:lnTo>
                      <a:pt x="915" y="279"/>
                    </a:lnTo>
                    <a:lnTo>
                      <a:pt x="920" y="288"/>
                    </a:lnTo>
                    <a:lnTo>
                      <a:pt x="923" y="299"/>
                    </a:lnTo>
                    <a:lnTo>
                      <a:pt x="926" y="310"/>
                    </a:lnTo>
                    <a:lnTo>
                      <a:pt x="926" y="310"/>
                    </a:lnTo>
                    <a:lnTo>
                      <a:pt x="924" y="321"/>
                    </a:lnTo>
                    <a:lnTo>
                      <a:pt x="922" y="332"/>
                    </a:lnTo>
                    <a:lnTo>
                      <a:pt x="918" y="342"/>
                    </a:lnTo>
                    <a:lnTo>
                      <a:pt x="912" y="351"/>
                    </a:lnTo>
                    <a:lnTo>
                      <a:pt x="905" y="357"/>
                    </a:lnTo>
                    <a:lnTo>
                      <a:pt x="896" y="363"/>
                    </a:lnTo>
                    <a:lnTo>
                      <a:pt x="887" y="367"/>
                    </a:lnTo>
                    <a:lnTo>
                      <a:pt x="876" y="368"/>
                    </a:lnTo>
                    <a:lnTo>
                      <a:pt x="876" y="368"/>
                    </a:lnTo>
                    <a:lnTo>
                      <a:pt x="866" y="368"/>
                    </a:lnTo>
                    <a:lnTo>
                      <a:pt x="856" y="365"/>
                    </a:lnTo>
                    <a:lnTo>
                      <a:pt x="848" y="361"/>
                    </a:lnTo>
                    <a:lnTo>
                      <a:pt x="839" y="354"/>
                    </a:lnTo>
                    <a:lnTo>
                      <a:pt x="832" y="346"/>
                    </a:lnTo>
                    <a:lnTo>
                      <a:pt x="827" y="338"/>
                    </a:lnTo>
                    <a:lnTo>
                      <a:pt x="823" y="327"/>
                    </a:lnTo>
                    <a:lnTo>
                      <a:pt x="821" y="316"/>
                    </a:lnTo>
                    <a:lnTo>
                      <a:pt x="821" y="316"/>
                    </a:lnTo>
                    <a:close/>
                    <a:moveTo>
                      <a:pt x="1288" y="273"/>
                    </a:moveTo>
                    <a:lnTo>
                      <a:pt x="1288" y="273"/>
                    </a:lnTo>
                    <a:lnTo>
                      <a:pt x="1279" y="275"/>
                    </a:lnTo>
                    <a:lnTo>
                      <a:pt x="1272" y="276"/>
                    </a:lnTo>
                    <a:lnTo>
                      <a:pt x="1263" y="274"/>
                    </a:lnTo>
                    <a:lnTo>
                      <a:pt x="1254" y="271"/>
                    </a:lnTo>
                    <a:lnTo>
                      <a:pt x="1245" y="265"/>
                    </a:lnTo>
                    <a:lnTo>
                      <a:pt x="1239" y="257"/>
                    </a:lnTo>
                    <a:lnTo>
                      <a:pt x="1232" y="249"/>
                    </a:lnTo>
                    <a:lnTo>
                      <a:pt x="1227" y="239"/>
                    </a:lnTo>
                    <a:lnTo>
                      <a:pt x="1227" y="239"/>
                    </a:lnTo>
                    <a:lnTo>
                      <a:pt x="1222" y="229"/>
                    </a:lnTo>
                    <a:lnTo>
                      <a:pt x="1221" y="218"/>
                    </a:lnTo>
                    <a:lnTo>
                      <a:pt x="1220" y="207"/>
                    </a:lnTo>
                    <a:lnTo>
                      <a:pt x="1222" y="198"/>
                    </a:lnTo>
                    <a:lnTo>
                      <a:pt x="1225" y="189"/>
                    </a:lnTo>
                    <a:lnTo>
                      <a:pt x="1230" y="181"/>
                    </a:lnTo>
                    <a:lnTo>
                      <a:pt x="1235" y="175"/>
                    </a:lnTo>
                    <a:lnTo>
                      <a:pt x="1243" y="170"/>
                    </a:lnTo>
                    <a:lnTo>
                      <a:pt x="1243" y="170"/>
                    </a:lnTo>
                    <a:lnTo>
                      <a:pt x="1252" y="168"/>
                    </a:lnTo>
                    <a:lnTo>
                      <a:pt x="1261" y="167"/>
                    </a:lnTo>
                    <a:lnTo>
                      <a:pt x="1269" y="169"/>
                    </a:lnTo>
                    <a:lnTo>
                      <a:pt x="1277" y="173"/>
                    </a:lnTo>
                    <a:lnTo>
                      <a:pt x="1286" y="178"/>
                    </a:lnTo>
                    <a:lnTo>
                      <a:pt x="1294" y="186"/>
                    </a:lnTo>
                    <a:lnTo>
                      <a:pt x="1300" y="195"/>
                    </a:lnTo>
                    <a:lnTo>
                      <a:pt x="1305" y="205"/>
                    </a:lnTo>
                    <a:lnTo>
                      <a:pt x="1305" y="205"/>
                    </a:lnTo>
                    <a:lnTo>
                      <a:pt x="1309" y="216"/>
                    </a:lnTo>
                    <a:lnTo>
                      <a:pt x="1311" y="225"/>
                    </a:lnTo>
                    <a:lnTo>
                      <a:pt x="1311" y="236"/>
                    </a:lnTo>
                    <a:lnTo>
                      <a:pt x="1309" y="245"/>
                    </a:lnTo>
                    <a:lnTo>
                      <a:pt x="1307" y="255"/>
                    </a:lnTo>
                    <a:lnTo>
                      <a:pt x="1301" y="262"/>
                    </a:lnTo>
                    <a:lnTo>
                      <a:pt x="1296" y="268"/>
                    </a:lnTo>
                    <a:lnTo>
                      <a:pt x="1288" y="273"/>
                    </a:lnTo>
                    <a:lnTo>
                      <a:pt x="1288" y="273"/>
                    </a:lnTo>
                    <a:close/>
                    <a:moveTo>
                      <a:pt x="1385" y="208"/>
                    </a:moveTo>
                    <a:lnTo>
                      <a:pt x="1385" y="208"/>
                    </a:lnTo>
                    <a:lnTo>
                      <a:pt x="1378" y="210"/>
                    </a:lnTo>
                    <a:lnTo>
                      <a:pt x="1371" y="210"/>
                    </a:lnTo>
                    <a:lnTo>
                      <a:pt x="1363" y="209"/>
                    </a:lnTo>
                    <a:lnTo>
                      <a:pt x="1355" y="206"/>
                    </a:lnTo>
                    <a:lnTo>
                      <a:pt x="1347" y="200"/>
                    </a:lnTo>
                    <a:lnTo>
                      <a:pt x="1340" y="194"/>
                    </a:lnTo>
                    <a:lnTo>
                      <a:pt x="1333" y="186"/>
                    </a:lnTo>
                    <a:lnTo>
                      <a:pt x="1327" y="176"/>
                    </a:lnTo>
                    <a:lnTo>
                      <a:pt x="1327" y="176"/>
                    </a:lnTo>
                    <a:lnTo>
                      <a:pt x="1322" y="166"/>
                    </a:lnTo>
                    <a:lnTo>
                      <a:pt x="1319" y="155"/>
                    </a:lnTo>
                    <a:lnTo>
                      <a:pt x="1317" y="145"/>
                    </a:lnTo>
                    <a:lnTo>
                      <a:pt x="1317" y="136"/>
                    </a:lnTo>
                    <a:lnTo>
                      <a:pt x="1318" y="128"/>
                    </a:lnTo>
                    <a:lnTo>
                      <a:pt x="1320" y="121"/>
                    </a:lnTo>
                    <a:lnTo>
                      <a:pt x="1324" y="114"/>
                    </a:lnTo>
                    <a:lnTo>
                      <a:pt x="1330" y="110"/>
                    </a:lnTo>
                    <a:lnTo>
                      <a:pt x="1330" y="110"/>
                    </a:lnTo>
                    <a:lnTo>
                      <a:pt x="1336" y="108"/>
                    </a:lnTo>
                    <a:lnTo>
                      <a:pt x="1344" y="107"/>
                    </a:lnTo>
                    <a:lnTo>
                      <a:pt x="1352" y="109"/>
                    </a:lnTo>
                    <a:lnTo>
                      <a:pt x="1360" y="112"/>
                    </a:lnTo>
                    <a:lnTo>
                      <a:pt x="1367" y="118"/>
                    </a:lnTo>
                    <a:lnTo>
                      <a:pt x="1375" y="124"/>
                    </a:lnTo>
                    <a:lnTo>
                      <a:pt x="1382" y="132"/>
                    </a:lnTo>
                    <a:lnTo>
                      <a:pt x="1387" y="142"/>
                    </a:lnTo>
                    <a:lnTo>
                      <a:pt x="1387" y="142"/>
                    </a:lnTo>
                    <a:lnTo>
                      <a:pt x="1392" y="152"/>
                    </a:lnTo>
                    <a:lnTo>
                      <a:pt x="1396" y="162"/>
                    </a:lnTo>
                    <a:lnTo>
                      <a:pt x="1398" y="172"/>
                    </a:lnTo>
                    <a:lnTo>
                      <a:pt x="1398" y="181"/>
                    </a:lnTo>
                    <a:lnTo>
                      <a:pt x="1397" y="190"/>
                    </a:lnTo>
                    <a:lnTo>
                      <a:pt x="1395" y="197"/>
                    </a:lnTo>
                    <a:lnTo>
                      <a:pt x="1390" y="203"/>
                    </a:lnTo>
                    <a:lnTo>
                      <a:pt x="1385" y="208"/>
                    </a:lnTo>
                    <a:lnTo>
                      <a:pt x="1385"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5" name="Grupa 134">
              <a:extLst>
                <a:ext uri="{FF2B5EF4-FFF2-40B4-BE49-F238E27FC236}">
                  <a16:creationId xmlns:a16="http://schemas.microsoft.com/office/drawing/2014/main" id="{DC998B29-7286-4ECF-9E0E-4AEC6AEA2842}"/>
                </a:ext>
              </a:extLst>
            </p:cNvPr>
            <p:cNvGrpSpPr/>
            <p:nvPr/>
          </p:nvGrpSpPr>
          <p:grpSpPr>
            <a:xfrm>
              <a:off x="6948488" y="2117725"/>
              <a:ext cx="1060450" cy="414338"/>
              <a:chOff x="6948488" y="2117725"/>
              <a:chExt cx="1060450" cy="414338"/>
            </a:xfrm>
            <a:grpFill/>
          </p:grpSpPr>
          <p:sp>
            <p:nvSpPr>
              <p:cNvPr id="136" name="Freeform 15">
                <a:extLst>
                  <a:ext uri="{FF2B5EF4-FFF2-40B4-BE49-F238E27FC236}">
                    <a16:creationId xmlns:a16="http://schemas.microsoft.com/office/drawing/2014/main" id="{A8B40FAC-E602-42D6-ABDF-3AD96B97C135}"/>
                  </a:ext>
                </a:extLst>
              </p:cNvPr>
              <p:cNvSpPr>
                <a:spLocks/>
              </p:cNvSpPr>
              <p:nvPr/>
            </p:nvSpPr>
            <p:spPr bwMode="auto">
              <a:xfrm>
                <a:off x="7432676" y="2117725"/>
                <a:ext cx="88900" cy="238125"/>
              </a:xfrm>
              <a:custGeom>
                <a:avLst/>
                <a:gdLst>
                  <a:gd name="T0" fmla="*/ 0 w 169"/>
                  <a:gd name="T1" fmla="*/ 225 h 450"/>
                  <a:gd name="T2" fmla="*/ 0 w 169"/>
                  <a:gd name="T3" fmla="*/ 225 h 450"/>
                  <a:gd name="T4" fmla="*/ 1 w 169"/>
                  <a:gd name="T5" fmla="*/ 248 h 450"/>
                  <a:gd name="T6" fmla="*/ 4 w 169"/>
                  <a:gd name="T7" fmla="*/ 270 h 450"/>
                  <a:gd name="T8" fmla="*/ 8 w 169"/>
                  <a:gd name="T9" fmla="*/ 292 h 450"/>
                  <a:gd name="T10" fmla="*/ 13 w 169"/>
                  <a:gd name="T11" fmla="*/ 312 h 450"/>
                  <a:gd name="T12" fmla="*/ 20 w 169"/>
                  <a:gd name="T13" fmla="*/ 332 h 450"/>
                  <a:gd name="T14" fmla="*/ 27 w 169"/>
                  <a:gd name="T15" fmla="*/ 351 h 450"/>
                  <a:gd name="T16" fmla="*/ 34 w 169"/>
                  <a:gd name="T17" fmla="*/ 368 h 450"/>
                  <a:gd name="T18" fmla="*/ 42 w 169"/>
                  <a:gd name="T19" fmla="*/ 384 h 450"/>
                  <a:gd name="T20" fmla="*/ 57 w 169"/>
                  <a:gd name="T21" fmla="*/ 411 h 450"/>
                  <a:gd name="T22" fmla="*/ 72 w 169"/>
                  <a:gd name="T23" fmla="*/ 432 h 450"/>
                  <a:gd name="T24" fmla="*/ 80 w 169"/>
                  <a:gd name="T25" fmla="*/ 445 h 450"/>
                  <a:gd name="T26" fmla="*/ 85 w 169"/>
                  <a:gd name="T27" fmla="*/ 450 h 450"/>
                  <a:gd name="T28" fmla="*/ 85 w 169"/>
                  <a:gd name="T29" fmla="*/ 450 h 450"/>
                  <a:gd name="T30" fmla="*/ 88 w 169"/>
                  <a:gd name="T31" fmla="*/ 445 h 450"/>
                  <a:gd name="T32" fmla="*/ 98 w 169"/>
                  <a:gd name="T33" fmla="*/ 432 h 450"/>
                  <a:gd name="T34" fmla="*/ 111 w 169"/>
                  <a:gd name="T35" fmla="*/ 411 h 450"/>
                  <a:gd name="T36" fmla="*/ 127 w 169"/>
                  <a:gd name="T37" fmla="*/ 384 h 450"/>
                  <a:gd name="T38" fmla="*/ 134 w 169"/>
                  <a:gd name="T39" fmla="*/ 368 h 450"/>
                  <a:gd name="T40" fmla="*/ 142 w 169"/>
                  <a:gd name="T41" fmla="*/ 351 h 450"/>
                  <a:gd name="T42" fmla="*/ 150 w 169"/>
                  <a:gd name="T43" fmla="*/ 332 h 450"/>
                  <a:gd name="T44" fmla="*/ 156 w 169"/>
                  <a:gd name="T45" fmla="*/ 312 h 450"/>
                  <a:gd name="T46" fmla="*/ 162 w 169"/>
                  <a:gd name="T47" fmla="*/ 292 h 450"/>
                  <a:gd name="T48" fmla="*/ 165 w 169"/>
                  <a:gd name="T49" fmla="*/ 270 h 450"/>
                  <a:gd name="T50" fmla="*/ 168 w 169"/>
                  <a:gd name="T51" fmla="*/ 248 h 450"/>
                  <a:gd name="T52" fmla="*/ 169 w 169"/>
                  <a:gd name="T53" fmla="*/ 225 h 450"/>
                  <a:gd name="T54" fmla="*/ 169 w 169"/>
                  <a:gd name="T55" fmla="*/ 225 h 450"/>
                  <a:gd name="T56" fmla="*/ 168 w 169"/>
                  <a:gd name="T57" fmla="*/ 202 h 450"/>
                  <a:gd name="T58" fmla="*/ 165 w 169"/>
                  <a:gd name="T59" fmla="*/ 179 h 450"/>
                  <a:gd name="T60" fmla="*/ 162 w 169"/>
                  <a:gd name="T61" fmla="*/ 158 h 450"/>
                  <a:gd name="T62" fmla="*/ 156 w 169"/>
                  <a:gd name="T63" fmla="*/ 137 h 450"/>
                  <a:gd name="T64" fmla="*/ 150 w 169"/>
                  <a:gd name="T65" fmla="*/ 118 h 450"/>
                  <a:gd name="T66" fmla="*/ 142 w 169"/>
                  <a:gd name="T67" fmla="*/ 99 h 450"/>
                  <a:gd name="T68" fmla="*/ 134 w 169"/>
                  <a:gd name="T69" fmla="*/ 82 h 450"/>
                  <a:gd name="T70" fmla="*/ 127 w 169"/>
                  <a:gd name="T71" fmla="*/ 66 h 450"/>
                  <a:gd name="T72" fmla="*/ 111 w 169"/>
                  <a:gd name="T73" fmla="*/ 38 h 450"/>
                  <a:gd name="T74" fmla="*/ 98 w 169"/>
                  <a:gd name="T75" fmla="*/ 18 h 450"/>
                  <a:gd name="T76" fmla="*/ 88 w 169"/>
                  <a:gd name="T77" fmla="*/ 4 h 450"/>
                  <a:gd name="T78" fmla="*/ 85 w 169"/>
                  <a:gd name="T79" fmla="*/ 0 h 450"/>
                  <a:gd name="T80" fmla="*/ 85 w 169"/>
                  <a:gd name="T81" fmla="*/ 0 h 450"/>
                  <a:gd name="T82" fmla="*/ 80 w 169"/>
                  <a:gd name="T83" fmla="*/ 4 h 450"/>
                  <a:gd name="T84" fmla="*/ 72 w 169"/>
                  <a:gd name="T85" fmla="*/ 18 h 450"/>
                  <a:gd name="T86" fmla="*/ 57 w 169"/>
                  <a:gd name="T87" fmla="*/ 38 h 450"/>
                  <a:gd name="T88" fmla="*/ 42 w 169"/>
                  <a:gd name="T89" fmla="*/ 66 h 450"/>
                  <a:gd name="T90" fmla="*/ 34 w 169"/>
                  <a:gd name="T91" fmla="*/ 82 h 450"/>
                  <a:gd name="T92" fmla="*/ 27 w 169"/>
                  <a:gd name="T93" fmla="*/ 99 h 450"/>
                  <a:gd name="T94" fmla="*/ 20 w 169"/>
                  <a:gd name="T95" fmla="*/ 118 h 450"/>
                  <a:gd name="T96" fmla="*/ 13 w 169"/>
                  <a:gd name="T97" fmla="*/ 137 h 450"/>
                  <a:gd name="T98" fmla="*/ 8 w 169"/>
                  <a:gd name="T99" fmla="*/ 158 h 450"/>
                  <a:gd name="T100" fmla="*/ 4 w 169"/>
                  <a:gd name="T101" fmla="*/ 179 h 450"/>
                  <a:gd name="T102" fmla="*/ 1 w 169"/>
                  <a:gd name="T103" fmla="*/ 202 h 450"/>
                  <a:gd name="T104" fmla="*/ 0 w 169"/>
                  <a:gd name="T105" fmla="*/ 225 h 450"/>
                  <a:gd name="T106" fmla="*/ 0 w 169"/>
                  <a:gd name="T107" fmla="*/ 2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9" h="450">
                    <a:moveTo>
                      <a:pt x="0" y="225"/>
                    </a:moveTo>
                    <a:lnTo>
                      <a:pt x="0" y="225"/>
                    </a:lnTo>
                    <a:lnTo>
                      <a:pt x="1" y="248"/>
                    </a:lnTo>
                    <a:lnTo>
                      <a:pt x="4" y="270"/>
                    </a:lnTo>
                    <a:lnTo>
                      <a:pt x="8" y="292"/>
                    </a:lnTo>
                    <a:lnTo>
                      <a:pt x="13" y="312"/>
                    </a:lnTo>
                    <a:lnTo>
                      <a:pt x="20" y="332"/>
                    </a:lnTo>
                    <a:lnTo>
                      <a:pt x="27" y="351"/>
                    </a:lnTo>
                    <a:lnTo>
                      <a:pt x="34" y="368"/>
                    </a:lnTo>
                    <a:lnTo>
                      <a:pt x="42" y="384"/>
                    </a:lnTo>
                    <a:lnTo>
                      <a:pt x="57" y="411"/>
                    </a:lnTo>
                    <a:lnTo>
                      <a:pt x="72" y="432"/>
                    </a:lnTo>
                    <a:lnTo>
                      <a:pt x="80" y="445"/>
                    </a:lnTo>
                    <a:lnTo>
                      <a:pt x="85" y="450"/>
                    </a:lnTo>
                    <a:lnTo>
                      <a:pt x="85" y="450"/>
                    </a:lnTo>
                    <a:lnTo>
                      <a:pt x="88" y="445"/>
                    </a:lnTo>
                    <a:lnTo>
                      <a:pt x="98" y="432"/>
                    </a:lnTo>
                    <a:lnTo>
                      <a:pt x="111" y="411"/>
                    </a:lnTo>
                    <a:lnTo>
                      <a:pt x="127" y="384"/>
                    </a:lnTo>
                    <a:lnTo>
                      <a:pt x="134" y="368"/>
                    </a:lnTo>
                    <a:lnTo>
                      <a:pt x="142" y="351"/>
                    </a:lnTo>
                    <a:lnTo>
                      <a:pt x="150" y="332"/>
                    </a:lnTo>
                    <a:lnTo>
                      <a:pt x="156" y="312"/>
                    </a:lnTo>
                    <a:lnTo>
                      <a:pt x="162" y="292"/>
                    </a:lnTo>
                    <a:lnTo>
                      <a:pt x="165" y="270"/>
                    </a:lnTo>
                    <a:lnTo>
                      <a:pt x="168" y="248"/>
                    </a:lnTo>
                    <a:lnTo>
                      <a:pt x="169" y="225"/>
                    </a:lnTo>
                    <a:lnTo>
                      <a:pt x="169" y="225"/>
                    </a:lnTo>
                    <a:lnTo>
                      <a:pt x="168" y="202"/>
                    </a:lnTo>
                    <a:lnTo>
                      <a:pt x="165" y="179"/>
                    </a:lnTo>
                    <a:lnTo>
                      <a:pt x="162" y="158"/>
                    </a:lnTo>
                    <a:lnTo>
                      <a:pt x="156" y="137"/>
                    </a:lnTo>
                    <a:lnTo>
                      <a:pt x="150" y="118"/>
                    </a:lnTo>
                    <a:lnTo>
                      <a:pt x="142" y="99"/>
                    </a:lnTo>
                    <a:lnTo>
                      <a:pt x="134" y="82"/>
                    </a:lnTo>
                    <a:lnTo>
                      <a:pt x="127" y="66"/>
                    </a:lnTo>
                    <a:lnTo>
                      <a:pt x="111" y="38"/>
                    </a:lnTo>
                    <a:lnTo>
                      <a:pt x="98" y="18"/>
                    </a:lnTo>
                    <a:lnTo>
                      <a:pt x="88" y="4"/>
                    </a:lnTo>
                    <a:lnTo>
                      <a:pt x="85" y="0"/>
                    </a:lnTo>
                    <a:lnTo>
                      <a:pt x="85" y="0"/>
                    </a:lnTo>
                    <a:lnTo>
                      <a:pt x="80" y="4"/>
                    </a:lnTo>
                    <a:lnTo>
                      <a:pt x="72" y="18"/>
                    </a:lnTo>
                    <a:lnTo>
                      <a:pt x="57" y="38"/>
                    </a:lnTo>
                    <a:lnTo>
                      <a:pt x="42" y="66"/>
                    </a:lnTo>
                    <a:lnTo>
                      <a:pt x="34" y="82"/>
                    </a:lnTo>
                    <a:lnTo>
                      <a:pt x="27" y="99"/>
                    </a:lnTo>
                    <a:lnTo>
                      <a:pt x="20" y="118"/>
                    </a:lnTo>
                    <a:lnTo>
                      <a:pt x="13" y="137"/>
                    </a:lnTo>
                    <a:lnTo>
                      <a:pt x="8" y="158"/>
                    </a:lnTo>
                    <a:lnTo>
                      <a:pt x="4" y="179"/>
                    </a:lnTo>
                    <a:lnTo>
                      <a:pt x="1" y="202"/>
                    </a:lnTo>
                    <a:lnTo>
                      <a:pt x="0" y="225"/>
                    </a:lnTo>
                    <a:lnTo>
                      <a:pt x="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7" name="Freeform 16">
                <a:extLst>
                  <a:ext uri="{FF2B5EF4-FFF2-40B4-BE49-F238E27FC236}">
                    <a16:creationId xmlns:a16="http://schemas.microsoft.com/office/drawing/2014/main" id="{3BA1B100-F943-4F0C-8D69-2D478E4BFA1A}"/>
                  </a:ext>
                </a:extLst>
              </p:cNvPr>
              <p:cNvSpPr>
                <a:spLocks/>
              </p:cNvSpPr>
              <p:nvPr/>
            </p:nvSpPr>
            <p:spPr bwMode="auto">
              <a:xfrm>
                <a:off x="7537451" y="2128838"/>
                <a:ext cx="92075" cy="234950"/>
              </a:xfrm>
              <a:custGeom>
                <a:avLst/>
                <a:gdLst>
                  <a:gd name="T0" fmla="*/ 3 w 173"/>
                  <a:gd name="T1" fmla="*/ 211 h 445"/>
                  <a:gd name="T2" fmla="*/ 3 w 173"/>
                  <a:gd name="T3" fmla="*/ 211 h 445"/>
                  <a:gd name="T4" fmla="*/ 1 w 173"/>
                  <a:gd name="T5" fmla="*/ 234 h 445"/>
                  <a:gd name="T6" fmla="*/ 0 w 173"/>
                  <a:gd name="T7" fmla="*/ 256 h 445"/>
                  <a:gd name="T8" fmla="*/ 1 w 173"/>
                  <a:gd name="T9" fmla="*/ 278 h 445"/>
                  <a:gd name="T10" fmla="*/ 4 w 173"/>
                  <a:gd name="T11" fmla="*/ 300 h 445"/>
                  <a:gd name="T12" fmla="*/ 8 w 173"/>
                  <a:gd name="T13" fmla="*/ 320 h 445"/>
                  <a:gd name="T14" fmla="*/ 12 w 173"/>
                  <a:gd name="T15" fmla="*/ 339 h 445"/>
                  <a:gd name="T16" fmla="*/ 18 w 173"/>
                  <a:gd name="T17" fmla="*/ 357 h 445"/>
                  <a:gd name="T18" fmla="*/ 23 w 173"/>
                  <a:gd name="T19" fmla="*/ 375 h 445"/>
                  <a:gd name="T20" fmla="*/ 34 w 173"/>
                  <a:gd name="T21" fmla="*/ 403 h 445"/>
                  <a:gd name="T22" fmla="*/ 45 w 173"/>
                  <a:gd name="T23" fmla="*/ 426 h 445"/>
                  <a:gd name="T24" fmla="*/ 53 w 173"/>
                  <a:gd name="T25" fmla="*/ 441 h 445"/>
                  <a:gd name="T26" fmla="*/ 55 w 173"/>
                  <a:gd name="T27" fmla="*/ 445 h 445"/>
                  <a:gd name="T28" fmla="*/ 55 w 173"/>
                  <a:gd name="T29" fmla="*/ 445 h 445"/>
                  <a:gd name="T30" fmla="*/ 59 w 173"/>
                  <a:gd name="T31" fmla="*/ 442 h 445"/>
                  <a:gd name="T32" fmla="*/ 71 w 173"/>
                  <a:gd name="T33" fmla="*/ 430 h 445"/>
                  <a:gd name="T34" fmla="*/ 87 w 173"/>
                  <a:gd name="T35" fmla="*/ 411 h 445"/>
                  <a:gd name="T36" fmla="*/ 107 w 173"/>
                  <a:gd name="T37" fmla="*/ 386 h 445"/>
                  <a:gd name="T38" fmla="*/ 117 w 173"/>
                  <a:gd name="T39" fmla="*/ 371 h 445"/>
                  <a:gd name="T40" fmla="*/ 126 w 173"/>
                  <a:gd name="T41" fmla="*/ 355 h 445"/>
                  <a:gd name="T42" fmla="*/ 136 w 173"/>
                  <a:gd name="T43" fmla="*/ 338 h 445"/>
                  <a:gd name="T44" fmla="*/ 145 w 173"/>
                  <a:gd name="T45" fmla="*/ 320 h 445"/>
                  <a:gd name="T46" fmla="*/ 154 w 173"/>
                  <a:gd name="T47" fmla="*/ 300 h 445"/>
                  <a:gd name="T48" fmla="*/ 160 w 173"/>
                  <a:gd name="T49" fmla="*/ 279 h 445"/>
                  <a:gd name="T50" fmla="*/ 166 w 173"/>
                  <a:gd name="T51" fmla="*/ 257 h 445"/>
                  <a:gd name="T52" fmla="*/ 170 w 173"/>
                  <a:gd name="T53" fmla="*/ 234 h 445"/>
                  <a:gd name="T54" fmla="*/ 170 w 173"/>
                  <a:gd name="T55" fmla="*/ 234 h 445"/>
                  <a:gd name="T56" fmla="*/ 173 w 173"/>
                  <a:gd name="T57" fmla="*/ 212 h 445"/>
                  <a:gd name="T58" fmla="*/ 173 w 173"/>
                  <a:gd name="T59" fmla="*/ 189 h 445"/>
                  <a:gd name="T60" fmla="*/ 171 w 173"/>
                  <a:gd name="T61" fmla="*/ 167 h 445"/>
                  <a:gd name="T62" fmla="*/ 169 w 173"/>
                  <a:gd name="T63" fmla="*/ 146 h 445"/>
                  <a:gd name="T64" fmla="*/ 166 w 173"/>
                  <a:gd name="T65" fmla="*/ 125 h 445"/>
                  <a:gd name="T66" fmla="*/ 162 w 173"/>
                  <a:gd name="T67" fmla="*/ 106 h 445"/>
                  <a:gd name="T68" fmla="*/ 156 w 173"/>
                  <a:gd name="T69" fmla="*/ 88 h 445"/>
                  <a:gd name="T70" fmla="*/ 151 w 173"/>
                  <a:gd name="T71" fmla="*/ 71 h 445"/>
                  <a:gd name="T72" fmla="*/ 140 w 173"/>
                  <a:gd name="T73" fmla="*/ 42 h 445"/>
                  <a:gd name="T74" fmla="*/ 129 w 173"/>
                  <a:gd name="T75" fmla="*/ 20 h 445"/>
                  <a:gd name="T76" fmla="*/ 121 w 173"/>
                  <a:gd name="T77" fmla="*/ 5 h 445"/>
                  <a:gd name="T78" fmla="*/ 118 w 173"/>
                  <a:gd name="T79" fmla="*/ 0 h 445"/>
                  <a:gd name="T80" fmla="*/ 118 w 173"/>
                  <a:gd name="T81" fmla="*/ 0 h 445"/>
                  <a:gd name="T82" fmla="*/ 113 w 173"/>
                  <a:gd name="T83" fmla="*/ 4 h 445"/>
                  <a:gd name="T84" fmla="*/ 102 w 173"/>
                  <a:gd name="T85" fmla="*/ 15 h 445"/>
                  <a:gd name="T86" fmla="*/ 86 w 173"/>
                  <a:gd name="T87" fmla="*/ 34 h 445"/>
                  <a:gd name="T88" fmla="*/ 67 w 173"/>
                  <a:gd name="T89" fmla="*/ 59 h 445"/>
                  <a:gd name="T90" fmla="*/ 57 w 173"/>
                  <a:gd name="T91" fmla="*/ 73 h 445"/>
                  <a:gd name="T92" fmla="*/ 47 w 173"/>
                  <a:gd name="T93" fmla="*/ 90 h 445"/>
                  <a:gd name="T94" fmla="*/ 37 w 173"/>
                  <a:gd name="T95" fmla="*/ 108 h 445"/>
                  <a:gd name="T96" fmla="*/ 29 w 173"/>
                  <a:gd name="T97" fmla="*/ 126 h 445"/>
                  <a:gd name="T98" fmla="*/ 20 w 173"/>
                  <a:gd name="T99" fmla="*/ 146 h 445"/>
                  <a:gd name="T100" fmla="*/ 13 w 173"/>
                  <a:gd name="T101" fmla="*/ 167 h 445"/>
                  <a:gd name="T102" fmla="*/ 7 w 173"/>
                  <a:gd name="T103" fmla="*/ 188 h 445"/>
                  <a:gd name="T104" fmla="*/ 3 w 173"/>
                  <a:gd name="T105" fmla="*/ 211 h 445"/>
                  <a:gd name="T106" fmla="*/ 3 w 173"/>
                  <a:gd name="T107" fmla="*/ 211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445">
                    <a:moveTo>
                      <a:pt x="3" y="211"/>
                    </a:moveTo>
                    <a:lnTo>
                      <a:pt x="3" y="211"/>
                    </a:lnTo>
                    <a:lnTo>
                      <a:pt x="1" y="234"/>
                    </a:lnTo>
                    <a:lnTo>
                      <a:pt x="0" y="256"/>
                    </a:lnTo>
                    <a:lnTo>
                      <a:pt x="1" y="278"/>
                    </a:lnTo>
                    <a:lnTo>
                      <a:pt x="4" y="300"/>
                    </a:lnTo>
                    <a:lnTo>
                      <a:pt x="8" y="320"/>
                    </a:lnTo>
                    <a:lnTo>
                      <a:pt x="12" y="339"/>
                    </a:lnTo>
                    <a:lnTo>
                      <a:pt x="18" y="357"/>
                    </a:lnTo>
                    <a:lnTo>
                      <a:pt x="23" y="375"/>
                    </a:lnTo>
                    <a:lnTo>
                      <a:pt x="34" y="403"/>
                    </a:lnTo>
                    <a:lnTo>
                      <a:pt x="45" y="426"/>
                    </a:lnTo>
                    <a:lnTo>
                      <a:pt x="53" y="441"/>
                    </a:lnTo>
                    <a:lnTo>
                      <a:pt x="55" y="445"/>
                    </a:lnTo>
                    <a:lnTo>
                      <a:pt x="55" y="445"/>
                    </a:lnTo>
                    <a:lnTo>
                      <a:pt x="59" y="442"/>
                    </a:lnTo>
                    <a:lnTo>
                      <a:pt x="71" y="430"/>
                    </a:lnTo>
                    <a:lnTo>
                      <a:pt x="87" y="411"/>
                    </a:lnTo>
                    <a:lnTo>
                      <a:pt x="107" y="386"/>
                    </a:lnTo>
                    <a:lnTo>
                      <a:pt x="117" y="371"/>
                    </a:lnTo>
                    <a:lnTo>
                      <a:pt x="126" y="355"/>
                    </a:lnTo>
                    <a:lnTo>
                      <a:pt x="136" y="338"/>
                    </a:lnTo>
                    <a:lnTo>
                      <a:pt x="145" y="320"/>
                    </a:lnTo>
                    <a:lnTo>
                      <a:pt x="154" y="300"/>
                    </a:lnTo>
                    <a:lnTo>
                      <a:pt x="160" y="279"/>
                    </a:lnTo>
                    <a:lnTo>
                      <a:pt x="166" y="257"/>
                    </a:lnTo>
                    <a:lnTo>
                      <a:pt x="170" y="234"/>
                    </a:lnTo>
                    <a:lnTo>
                      <a:pt x="170" y="234"/>
                    </a:lnTo>
                    <a:lnTo>
                      <a:pt x="173" y="212"/>
                    </a:lnTo>
                    <a:lnTo>
                      <a:pt x="173" y="189"/>
                    </a:lnTo>
                    <a:lnTo>
                      <a:pt x="171" y="167"/>
                    </a:lnTo>
                    <a:lnTo>
                      <a:pt x="169" y="146"/>
                    </a:lnTo>
                    <a:lnTo>
                      <a:pt x="166" y="125"/>
                    </a:lnTo>
                    <a:lnTo>
                      <a:pt x="162" y="106"/>
                    </a:lnTo>
                    <a:lnTo>
                      <a:pt x="156" y="88"/>
                    </a:lnTo>
                    <a:lnTo>
                      <a:pt x="151" y="71"/>
                    </a:lnTo>
                    <a:lnTo>
                      <a:pt x="140" y="42"/>
                    </a:lnTo>
                    <a:lnTo>
                      <a:pt x="129" y="20"/>
                    </a:lnTo>
                    <a:lnTo>
                      <a:pt x="121" y="5"/>
                    </a:lnTo>
                    <a:lnTo>
                      <a:pt x="118" y="0"/>
                    </a:lnTo>
                    <a:lnTo>
                      <a:pt x="118" y="0"/>
                    </a:lnTo>
                    <a:lnTo>
                      <a:pt x="113" y="4"/>
                    </a:lnTo>
                    <a:lnTo>
                      <a:pt x="102" y="15"/>
                    </a:lnTo>
                    <a:lnTo>
                      <a:pt x="86" y="34"/>
                    </a:lnTo>
                    <a:lnTo>
                      <a:pt x="67" y="59"/>
                    </a:lnTo>
                    <a:lnTo>
                      <a:pt x="57" y="73"/>
                    </a:lnTo>
                    <a:lnTo>
                      <a:pt x="47" y="90"/>
                    </a:lnTo>
                    <a:lnTo>
                      <a:pt x="37" y="108"/>
                    </a:lnTo>
                    <a:lnTo>
                      <a:pt x="29" y="126"/>
                    </a:lnTo>
                    <a:lnTo>
                      <a:pt x="20" y="146"/>
                    </a:lnTo>
                    <a:lnTo>
                      <a:pt x="13" y="167"/>
                    </a:lnTo>
                    <a:lnTo>
                      <a:pt x="7" y="188"/>
                    </a:lnTo>
                    <a:lnTo>
                      <a:pt x="3" y="211"/>
                    </a:lnTo>
                    <a:lnTo>
                      <a:pt x="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8" name="Freeform 17">
                <a:extLst>
                  <a:ext uri="{FF2B5EF4-FFF2-40B4-BE49-F238E27FC236}">
                    <a16:creationId xmlns:a16="http://schemas.microsoft.com/office/drawing/2014/main" id="{8C3824E5-E502-4640-9F6D-4C23B6613EE5}"/>
                  </a:ext>
                </a:extLst>
              </p:cNvPr>
              <p:cNvSpPr>
                <a:spLocks/>
              </p:cNvSpPr>
              <p:nvPr/>
            </p:nvSpPr>
            <p:spPr bwMode="auto">
              <a:xfrm>
                <a:off x="7640638" y="2146300"/>
                <a:ext cx="98425" cy="228600"/>
              </a:xfrm>
              <a:custGeom>
                <a:avLst/>
                <a:gdLst>
                  <a:gd name="T0" fmla="*/ 155 w 186"/>
                  <a:gd name="T1" fmla="*/ 0 h 432"/>
                  <a:gd name="T2" fmla="*/ 155 w 186"/>
                  <a:gd name="T3" fmla="*/ 0 h 432"/>
                  <a:gd name="T4" fmla="*/ 151 w 186"/>
                  <a:gd name="T5" fmla="*/ 3 h 432"/>
                  <a:gd name="T6" fmla="*/ 138 w 186"/>
                  <a:gd name="T7" fmla="*/ 13 h 432"/>
                  <a:gd name="T8" fmla="*/ 119 w 186"/>
                  <a:gd name="T9" fmla="*/ 28 h 432"/>
                  <a:gd name="T10" fmla="*/ 97 w 186"/>
                  <a:gd name="T11" fmla="*/ 52 h 432"/>
                  <a:gd name="T12" fmla="*/ 85 w 186"/>
                  <a:gd name="T13" fmla="*/ 65 h 432"/>
                  <a:gd name="T14" fmla="*/ 73 w 186"/>
                  <a:gd name="T15" fmla="*/ 79 h 432"/>
                  <a:gd name="T16" fmla="*/ 61 w 186"/>
                  <a:gd name="T17" fmla="*/ 94 h 432"/>
                  <a:gd name="T18" fmla="*/ 49 w 186"/>
                  <a:gd name="T19" fmla="*/ 112 h 432"/>
                  <a:gd name="T20" fmla="*/ 38 w 186"/>
                  <a:gd name="T21" fmla="*/ 131 h 432"/>
                  <a:gd name="T22" fmla="*/ 28 w 186"/>
                  <a:gd name="T23" fmla="*/ 149 h 432"/>
                  <a:gd name="T24" fmla="*/ 19 w 186"/>
                  <a:gd name="T25" fmla="*/ 170 h 432"/>
                  <a:gd name="T26" fmla="*/ 13 w 186"/>
                  <a:gd name="T27" fmla="*/ 192 h 432"/>
                  <a:gd name="T28" fmla="*/ 13 w 186"/>
                  <a:gd name="T29" fmla="*/ 192 h 432"/>
                  <a:gd name="T30" fmla="*/ 7 w 186"/>
                  <a:gd name="T31" fmla="*/ 214 h 432"/>
                  <a:gd name="T32" fmla="*/ 3 w 186"/>
                  <a:gd name="T33" fmla="*/ 237 h 432"/>
                  <a:gd name="T34" fmla="*/ 2 w 186"/>
                  <a:gd name="T35" fmla="*/ 259 h 432"/>
                  <a:gd name="T36" fmla="*/ 0 w 186"/>
                  <a:gd name="T37" fmla="*/ 280 h 432"/>
                  <a:gd name="T38" fmla="*/ 2 w 186"/>
                  <a:gd name="T39" fmla="*/ 301 h 432"/>
                  <a:gd name="T40" fmla="*/ 4 w 186"/>
                  <a:gd name="T41" fmla="*/ 321 h 432"/>
                  <a:gd name="T42" fmla="*/ 6 w 186"/>
                  <a:gd name="T43" fmla="*/ 340 h 432"/>
                  <a:gd name="T44" fmla="*/ 9 w 186"/>
                  <a:gd name="T45" fmla="*/ 357 h 432"/>
                  <a:gd name="T46" fmla="*/ 16 w 186"/>
                  <a:gd name="T47" fmla="*/ 388 h 432"/>
                  <a:gd name="T48" fmla="*/ 24 w 186"/>
                  <a:gd name="T49" fmla="*/ 411 h 432"/>
                  <a:gd name="T50" fmla="*/ 29 w 186"/>
                  <a:gd name="T51" fmla="*/ 426 h 432"/>
                  <a:gd name="T52" fmla="*/ 31 w 186"/>
                  <a:gd name="T53" fmla="*/ 432 h 432"/>
                  <a:gd name="T54" fmla="*/ 31 w 186"/>
                  <a:gd name="T55" fmla="*/ 432 h 432"/>
                  <a:gd name="T56" fmla="*/ 37 w 186"/>
                  <a:gd name="T57" fmla="*/ 429 h 432"/>
                  <a:gd name="T58" fmla="*/ 49 w 186"/>
                  <a:gd name="T59" fmla="*/ 419 h 432"/>
                  <a:gd name="T60" fmla="*/ 67 w 186"/>
                  <a:gd name="T61" fmla="*/ 402 h 432"/>
                  <a:gd name="T62" fmla="*/ 91 w 186"/>
                  <a:gd name="T63" fmla="*/ 380 h 432"/>
                  <a:gd name="T64" fmla="*/ 103 w 186"/>
                  <a:gd name="T65" fmla="*/ 367 h 432"/>
                  <a:gd name="T66" fmla="*/ 115 w 186"/>
                  <a:gd name="T67" fmla="*/ 353 h 432"/>
                  <a:gd name="T68" fmla="*/ 126 w 186"/>
                  <a:gd name="T69" fmla="*/ 336 h 432"/>
                  <a:gd name="T70" fmla="*/ 138 w 186"/>
                  <a:gd name="T71" fmla="*/ 320 h 432"/>
                  <a:gd name="T72" fmla="*/ 149 w 186"/>
                  <a:gd name="T73" fmla="*/ 301 h 432"/>
                  <a:gd name="T74" fmla="*/ 159 w 186"/>
                  <a:gd name="T75" fmla="*/ 281 h 432"/>
                  <a:gd name="T76" fmla="*/ 167 w 186"/>
                  <a:gd name="T77" fmla="*/ 260 h 432"/>
                  <a:gd name="T78" fmla="*/ 175 w 186"/>
                  <a:gd name="T79" fmla="*/ 238 h 432"/>
                  <a:gd name="T80" fmla="*/ 175 w 186"/>
                  <a:gd name="T81" fmla="*/ 238 h 432"/>
                  <a:gd name="T82" fmla="*/ 180 w 186"/>
                  <a:gd name="T83" fmla="*/ 216 h 432"/>
                  <a:gd name="T84" fmla="*/ 184 w 186"/>
                  <a:gd name="T85" fmla="*/ 194 h 432"/>
                  <a:gd name="T86" fmla="*/ 185 w 186"/>
                  <a:gd name="T87" fmla="*/ 172 h 432"/>
                  <a:gd name="T88" fmla="*/ 186 w 186"/>
                  <a:gd name="T89" fmla="*/ 152 h 432"/>
                  <a:gd name="T90" fmla="*/ 185 w 186"/>
                  <a:gd name="T91" fmla="*/ 131 h 432"/>
                  <a:gd name="T92" fmla="*/ 184 w 186"/>
                  <a:gd name="T93" fmla="*/ 111 h 432"/>
                  <a:gd name="T94" fmla="*/ 181 w 186"/>
                  <a:gd name="T95" fmla="*/ 92 h 432"/>
                  <a:gd name="T96" fmla="*/ 177 w 186"/>
                  <a:gd name="T97" fmla="*/ 75 h 432"/>
                  <a:gd name="T98" fmla="*/ 171 w 186"/>
                  <a:gd name="T99" fmla="*/ 44 h 432"/>
                  <a:gd name="T100" fmla="*/ 163 w 186"/>
                  <a:gd name="T101" fmla="*/ 20 h 432"/>
                  <a:gd name="T102" fmla="*/ 158 w 186"/>
                  <a:gd name="T103" fmla="*/ 4 h 432"/>
                  <a:gd name="T104" fmla="*/ 155 w 186"/>
                  <a:gd name="T105" fmla="*/ 0 h 432"/>
                  <a:gd name="T106" fmla="*/ 155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155" y="0"/>
                    </a:moveTo>
                    <a:lnTo>
                      <a:pt x="155" y="0"/>
                    </a:lnTo>
                    <a:lnTo>
                      <a:pt x="151" y="3"/>
                    </a:lnTo>
                    <a:lnTo>
                      <a:pt x="138" y="13"/>
                    </a:lnTo>
                    <a:lnTo>
                      <a:pt x="119" y="28"/>
                    </a:lnTo>
                    <a:lnTo>
                      <a:pt x="97" y="52"/>
                    </a:lnTo>
                    <a:lnTo>
                      <a:pt x="85" y="65"/>
                    </a:lnTo>
                    <a:lnTo>
                      <a:pt x="73" y="79"/>
                    </a:lnTo>
                    <a:lnTo>
                      <a:pt x="61" y="94"/>
                    </a:lnTo>
                    <a:lnTo>
                      <a:pt x="49" y="112"/>
                    </a:lnTo>
                    <a:lnTo>
                      <a:pt x="38" y="131"/>
                    </a:lnTo>
                    <a:lnTo>
                      <a:pt x="28" y="149"/>
                    </a:lnTo>
                    <a:lnTo>
                      <a:pt x="19" y="170"/>
                    </a:lnTo>
                    <a:lnTo>
                      <a:pt x="13" y="192"/>
                    </a:lnTo>
                    <a:lnTo>
                      <a:pt x="13" y="192"/>
                    </a:lnTo>
                    <a:lnTo>
                      <a:pt x="7" y="214"/>
                    </a:lnTo>
                    <a:lnTo>
                      <a:pt x="3" y="237"/>
                    </a:lnTo>
                    <a:lnTo>
                      <a:pt x="2" y="259"/>
                    </a:lnTo>
                    <a:lnTo>
                      <a:pt x="0" y="280"/>
                    </a:lnTo>
                    <a:lnTo>
                      <a:pt x="2" y="301"/>
                    </a:lnTo>
                    <a:lnTo>
                      <a:pt x="4" y="321"/>
                    </a:lnTo>
                    <a:lnTo>
                      <a:pt x="6" y="340"/>
                    </a:lnTo>
                    <a:lnTo>
                      <a:pt x="9" y="357"/>
                    </a:lnTo>
                    <a:lnTo>
                      <a:pt x="16" y="388"/>
                    </a:lnTo>
                    <a:lnTo>
                      <a:pt x="24" y="411"/>
                    </a:lnTo>
                    <a:lnTo>
                      <a:pt x="29" y="426"/>
                    </a:lnTo>
                    <a:lnTo>
                      <a:pt x="31" y="432"/>
                    </a:lnTo>
                    <a:lnTo>
                      <a:pt x="31" y="432"/>
                    </a:lnTo>
                    <a:lnTo>
                      <a:pt x="37" y="429"/>
                    </a:lnTo>
                    <a:lnTo>
                      <a:pt x="49" y="419"/>
                    </a:lnTo>
                    <a:lnTo>
                      <a:pt x="67" y="402"/>
                    </a:lnTo>
                    <a:lnTo>
                      <a:pt x="91" y="380"/>
                    </a:lnTo>
                    <a:lnTo>
                      <a:pt x="103" y="367"/>
                    </a:lnTo>
                    <a:lnTo>
                      <a:pt x="115" y="353"/>
                    </a:lnTo>
                    <a:lnTo>
                      <a:pt x="126" y="336"/>
                    </a:lnTo>
                    <a:lnTo>
                      <a:pt x="138" y="320"/>
                    </a:lnTo>
                    <a:lnTo>
                      <a:pt x="149" y="301"/>
                    </a:lnTo>
                    <a:lnTo>
                      <a:pt x="159" y="281"/>
                    </a:lnTo>
                    <a:lnTo>
                      <a:pt x="167" y="260"/>
                    </a:lnTo>
                    <a:lnTo>
                      <a:pt x="175" y="238"/>
                    </a:lnTo>
                    <a:lnTo>
                      <a:pt x="175" y="238"/>
                    </a:lnTo>
                    <a:lnTo>
                      <a:pt x="180" y="216"/>
                    </a:lnTo>
                    <a:lnTo>
                      <a:pt x="184" y="194"/>
                    </a:lnTo>
                    <a:lnTo>
                      <a:pt x="185" y="172"/>
                    </a:lnTo>
                    <a:lnTo>
                      <a:pt x="186" y="152"/>
                    </a:lnTo>
                    <a:lnTo>
                      <a:pt x="185" y="131"/>
                    </a:lnTo>
                    <a:lnTo>
                      <a:pt x="184" y="111"/>
                    </a:lnTo>
                    <a:lnTo>
                      <a:pt x="181" y="92"/>
                    </a:lnTo>
                    <a:lnTo>
                      <a:pt x="177" y="75"/>
                    </a:lnTo>
                    <a:lnTo>
                      <a:pt x="171" y="44"/>
                    </a:lnTo>
                    <a:lnTo>
                      <a:pt x="163" y="20"/>
                    </a:lnTo>
                    <a:lnTo>
                      <a:pt x="158" y="4"/>
                    </a:lnTo>
                    <a:lnTo>
                      <a:pt x="155" y="0"/>
                    </a:lnTo>
                    <a:lnTo>
                      <a:pt x="1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9" name="Freeform 18">
                <a:extLst>
                  <a:ext uri="{FF2B5EF4-FFF2-40B4-BE49-F238E27FC236}">
                    <a16:creationId xmlns:a16="http://schemas.microsoft.com/office/drawing/2014/main" id="{E7EFF3D4-9892-4566-B01D-A1A59F813362}"/>
                  </a:ext>
                </a:extLst>
              </p:cNvPr>
              <p:cNvSpPr>
                <a:spLocks/>
              </p:cNvSpPr>
              <p:nvPr/>
            </p:nvSpPr>
            <p:spPr bwMode="auto">
              <a:xfrm>
                <a:off x="7731126" y="2178050"/>
                <a:ext cx="109538" cy="219075"/>
              </a:xfrm>
              <a:custGeom>
                <a:avLst/>
                <a:gdLst>
                  <a:gd name="T0" fmla="*/ 195 w 207"/>
                  <a:gd name="T1" fmla="*/ 0 h 412"/>
                  <a:gd name="T2" fmla="*/ 195 w 207"/>
                  <a:gd name="T3" fmla="*/ 0 h 412"/>
                  <a:gd name="T4" fmla="*/ 190 w 207"/>
                  <a:gd name="T5" fmla="*/ 4 h 412"/>
                  <a:gd name="T6" fmla="*/ 176 w 207"/>
                  <a:gd name="T7" fmla="*/ 11 h 412"/>
                  <a:gd name="T8" fmla="*/ 155 w 207"/>
                  <a:gd name="T9" fmla="*/ 26 h 412"/>
                  <a:gd name="T10" fmla="*/ 129 w 207"/>
                  <a:gd name="T11" fmla="*/ 44 h 412"/>
                  <a:gd name="T12" fmla="*/ 116 w 207"/>
                  <a:gd name="T13" fmla="*/ 55 h 412"/>
                  <a:gd name="T14" fmla="*/ 102 w 207"/>
                  <a:gd name="T15" fmla="*/ 69 h 412"/>
                  <a:gd name="T16" fmla="*/ 88 w 207"/>
                  <a:gd name="T17" fmla="*/ 82 h 412"/>
                  <a:gd name="T18" fmla="*/ 74 w 207"/>
                  <a:gd name="T19" fmla="*/ 97 h 412"/>
                  <a:gd name="T20" fmla="*/ 61 w 207"/>
                  <a:gd name="T21" fmla="*/ 114 h 412"/>
                  <a:gd name="T22" fmla="*/ 48 w 207"/>
                  <a:gd name="T23" fmla="*/ 132 h 412"/>
                  <a:gd name="T24" fmla="*/ 37 w 207"/>
                  <a:gd name="T25" fmla="*/ 151 h 412"/>
                  <a:gd name="T26" fmla="*/ 26 w 207"/>
                  <a:gd name="T27" fmla="*/ 172 h 412"/>
                  <a:gd name="T28" fmla="*/ 26 w 207"/>
                  <a:gd name="T29" fmla="*/ 172 h 412"/>
                  <a:gd name="T30" fmla="*/ 18 w 207"/>
                  <a:gd name="T31" fmla="*/ 194 h 412"/>
                  <a:gd name="T32" fmla="*/ 12 w 207"/>
                  <a:gd name="T33" fmla="*/ 215 h 412"/>
                  <a:gd name="T34" fmla="*/ 6 w 207"/>
                  <a:gd name="T35" fmla="*/ 237 h 412"/>
                  <a:gd name="T36" fmla="*/ 3 w 207"/>
                  <a:gd name="T37" fmla="*/ 258 h 412"/>
                  <a:gd name="T38" fmla="*/ 1 w 207"/>
                  <a:gd name="T39" fmla="*/ 277 h 412"/>
                  <a:gd name="T40" fmla="*/ 0 w 207"/>
                  <a:gd name="T41" fmla="*/ 298 h 412"/>
                  <a:gd name="T42" fmla="*/ 0 w 207"/>
                  <a:gd name="T43" fmla="*/ 317 h 412"/>
                  <a:gd name="T44" fmla="*/ 1 w 207"/>
                  <a:gd name="T45" fmla="*/ 335 h 412"/>
                  <a:gd name="T46" fmla="*/ 3 w 207"/>
                  <a:gd name="T47" fmla="*/ 367 h 412"/>
                  <a:gd name="T48" fmla="*/ 7 w 207"/>
                  <a:gd name="T49" fmla="*/ 391 h 412"/>
                  <a:gd name="T50" fmla="*/ 11 w 207"/>
                  <a:gd name="T51" fmla="*/ 406 h 412"/>
                  <a:gd name="T52" fmla="*/ 12 w 207"/>
                  <a:gd name="T53" fmla="*/ 412 h 412"/>
                  <a:gd name="T54" fmla="*/ 12 w 207"/>
                  <a:gd name="T55" fmla="*/ 412 h 412"/>
                  <a:gd name="T56" fmla="*/ 17 w 207"/>
                  <a:gd name="T57" fmla="*/ 409 h 412"/>
                  <a:gd name="T58" fmla="*/ 32 w 207"/>
                  <a:gd name="T59" fmla="*/ 402 h 412"/>
                  <a:gd name="T60" fmla="*/ 52 w 207"/>
                  <a:gd name="T61" fmla="*/ 387 h 412"/>
                  <a:gd name="T62" fmla="*/ 78 w 207"/>
                  <a:gd name="T63" fmla="*/ 369 h 412"/>
                  <a:gd name="T64" fmla="*/ 91 w 207"/>
                  <a:gd name="T65" fmla="*/ 358 h 412"/>
                  <a:gd name="T66" fmla="*/ 105 w 207"/>
                  <a:gd name="T67" fmla="*/ 345 h 412"/>
                  <a:gd name="T68" fmla="*/ 119 w 207"/>
                  <a:gd name="T69" fmla="*/ 331 h 412"/>
                  <a:gd name="T70" fmla="*/ 134 w 207"/>
                  <a:gd name="T71" fmla="*/ 316 h 412"/>
                  <a:gd name="T72" fmla="*/ 147 w 207"/>
                  <a:gd name="T73" fmla="*/ 298 h 412"/>
                  <a:gd name="T74" fmla="*/ 159 w 207"/>
                  <a:gd name="T75" fmla="*/ 281 h 412"/>
                  <a:gd name="T76" fmla="*/ 171 w 207"/>
                  <a:gd name="T77" fmla="*/ 261 h 412"/>
                  <a:gd name="T78" fmla="*/ 181 w 207"/>
                  <a:gd name="T79" fmla="*/ 241 h 412"/>
                  <a:gd name="T80" fmla="*/ 181 w 207"/>
                  <a:gd name="T81" fmla="*/ 241 h 412"/>
                  <a:gd name="T82" fmla="*/ 190 w 207"/>
                  <a:gd name="T83" fmla="*/ 219 h 412"/>
                  <a:gd name="T84" fmla="*/ 196 w 207"/>
                  <a:gd name="T85" fmla="*/ 198 h 412"/>
                  <a:gd name="T86" fmla="*/ 201 w 207"/>
                  <a:gd name="T87" fmla="*/ 176 h 412"/>
                  <a:gd name="T88" fmla="*/ 204 w 207"/>
                  <a:gd name="T89" fmla="*/ 155 h 412"/>
                  <a:gd name="T90" fmla="*/ 206 w 207"/>
                  <a:gd name="T91" fmla="*/ 135 h 412"/>
                  <a:gd name="T92" fmla="*/ 207 w 207"/>
                  <a:gd name="T93" fmla="*/ 115 h 412"/>
                  <a:gd name="T94" fmla="*/ 207 w 207"/>
                  <a:gd name="T95" fmla="*/ 96 h 412"/>
                  <a:gd name="T96" fmla="*/ 207 w 207"/>
                  <a:gd name="T97" fmla="*/ 78 h 412"/>
                  <a:gd name="T98" fmla="*/ 204 w 207"/>
                  <a:gd name="T99" fmla="*/ 47 h 412"/>
                  <a:gd name="T100" fmla="*/ 200 w 207"/>
                  <a:gd name="T101" fmla="*/ 22 h 412"/>
                  <a:gd name="T102" fmla="*/ 196 w 207"/>
                  <a:gd name="T103" fmla="*/ 7 h 412"/>
                  <a:gd name="T104" fmla="*/ 195 w 207"/>
                  <a:gd name="T105" fmla="*/ 0 h 412"/>
                  <a:gd name="T106" fmla="*/ 195 w 207"/>
                  <a:gd name="T10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2">
                    <a:moveTo>
                      <a:pt x="195" y="0"/>
                    </a:moveTo>
                    <a:lnTo>
                      <a:pt x="195" y="0"/>
                    </a:lnTo>
                    <a:lnTo>
                      <a:pt x="190" y="4"/>
                    </a:lnTo>
                    <a:lnTo>
                      <a:pt x="176" y="11"/>
                    </a:lnTo>
                    <a:lnTo>
                      <a:pt x="155" y="26"/>
                    </a:lnTo>
                    <a:lnTo>
                      <a:pt x="129" y="44"/>
                    </a:lnTo>
                    <a:lnTo>
                      <a:pt x="116" y="55"/>
                    </a:lnTo>
                    <a:lnTo>
                      <a:pt x="102" y="69"/>
                    </a:lnTo>
                    <a:lnTo>
                      <a:pt x="88" y="82"/>
                    </a:lnTo>
                    <a:lnTo>
                      <a:pt x="74" y="97"/>
                    </a:lnTo>
                    <a:lnTo>
                      <a:pt x="61" y="114"/>
                    </a:lnTo>
                    <a:lnTo>
                      <a:pt x="48" y="132"/>
                    </a:lnTo>
                    <a:lnTo>
                      <a:pt x="37" y="151"/>
                    </a:lnTo>
                    <a:lnTo>
                      <a:pt x="26" y="172"/>
                    </a:lnTo>
                    <a:lnTo>
                      <a:pt x="26" y="172"/>
                    </a:lnTo>
                    <a:lnTo>
                      <a:pt x="18" y="194"/>
                    </a:lnTo>
                    <a:lnTo>
                      <a:pt x="12" y="215"/>
                    </a:lnTo>
                    <a:lnTo>
                      <a:pt x="6" y="237"/>
                    </a:lnTo>
                    <a:lnTo>
                      <a:pt x="3" y="258"/>
                    </a:lnTo>
                    <a:lnTo>
                      <a:pt x="1" y="277"/>
                    </a:lnTo>
                    <a:lnTo>
                      <a:pt x="0" y="298"/>
                    </a:lnTo>
                    <a:lnTo>
                      <a:pt x="0" y="317"/>
                    </a:lnTo>
                    <a:lnTo>
                      <a:pt x="1" y="335"/>
                    </a:lnTo>
                    <a:lnTo>
                      <a:pt x="3" y="367"/>
                    </a:lnTo>
                    <a:lnTo>
                      <a:pt x="7" y="391"/>
                    </a:lnTo>
                    <a:lnTo>
                      <a:pt x="11" y="406"/>
                    </a:lnTo>
                    <a:lnTo>
                      <a:pt x="12" y="412"/>
                    </a:lnTo>
                    <a:lnTo>
                      <a:pt x="12" y="412"/>
                    </a:lnTo>
                    <a:lnTo>
                      <a:pt x="17" y="409"/>
                    </a:lnTo>
                    <a:lnTo>
                      <a:pt x="32" y="402"/>
                    </a:lnTo>
                    <a:lnTo>
                      <a:pt x="52" y="387"/>
                    </a:lnTo>
                    <a:lnTo>
                      <a:pt x="78" y="369"/>
                    </a:lnTo>
                    <a:lnTo>
                      <a:pt x="91" y="358"/>
                    </a:lnTo>
                    <a:lnTo>
                      <a:pt x="105" y="345"/>
                    </a:lnTo>
                    <a:lnTo>
                      <a:pt x="119" y="331"/>
                    </a:lnTo>
                    <a:lnTo>
                      <a:pt x="134" y="316"/>
                    </a:lnTo>
                    <a:lnTo>
                      <a:pt x="147" y="298"/>
                    </a:lnTo>
                    <a:lnTo>
                      <a:pt x="159" y="281"/>
                    </a:lnTo>
                    <a:lnTo>
                      <a:pt x="171" y="261"/>
                    </a:lnTo>
                    <a:lnTo>
                      <a:pt x="181" y="241"/>
                    </a:lnTo>
                    <a:lnTo>
                      <a:pt x="181" y="241"/>
                    </a:lnTo>
                    <a:lnTo>
                      <a:pt x="190" y="219"/>
                    </a:lnTo>
                    <a:lnTo>
                      <a:pt x="196" y="198"/>
                    </a:lnTo>
                    <a:lnTo>
                      <a:pt x="201" y="176"/>
                    </a:lnTo>
                    <a:lnTo>
                      <a:pt x="204" y="155"/>
                    </a:lnTo>
                    <a:lnTo>
                      <a:pt x="206" y="135"/>
                    </a:lnTo>
                    <a:lnTo>
                      <a:pt x="207" y="115"/>
                    </a:lnTo>
                    <a:lnTo>
                      <a:pt x="207" y="96"/>
                    </a:lnTo>
                    <a:lnTo>
                      <a:pt x="207" y="78"/>
                    </a:lnTo>
                    <a:lnTo>
                      <a:pt x="204" y="47"/>
                    </a:lnTo>
                    <a:lnTo>
                      <a:pt x="200" y="22"/>
                    </a:lnTo>
                    <a:lnTo>
                      <a:pt x="196" y="7"/>
                    </a:lnTo>
                    <a:lnTo>
                      <a:pt x="19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0" name="Freeform 19">
                <a:extLst>
                  <a:ext uri="{FF2B5EF4-FFF2-40B4-BE49-F238E27FC236}">
                    <a16:creationId xmlns:a16="http://schemas.microsoft.com/office/drawing/2014/main" id="{7548B0A3-3FC8-41D2-BB92-4200ADE49D30}"/>
                  </a:ext>
                </a:extLst>
              </p:cNvPr>
              <p:cNvSpPr>
                <a:spLocks/>
              </p:cNvSpPr>
              <p:nvPr/>
            </p:nvSpPr>
            <p:spPr bwMode="auto">
              <a:xfrm>
                <a:off x="7807326" y="2246313"/>
                <a:ext cx="128588" cy="201613"/>
              </a:xfrm>
              <a:custGeom>
                <a:avLst/>
                <a:gdLst>
                  <a:gd name="T0" fmla="*/ 193 w 243"/>
                  <a:gd name="T1" fmla="*/ 235 h 381"/>
                  <a:gd name="T2" fmla="*/ 193 w 243"/>
                  <a:gd name="T3" fmla="*/ 235 h 381"/>
                  <a:gd name="T4" fmla="*/ 204 w 243"/>
                  <a:gd name="T5" fmla="*/ 215 h 381"/>
                  <a:gd name="T6" fmla="*/ 214 w 243"/>
                  <a:gd name="T7" fmla="*/ 195 h 381"/>
                  <a:gd name="T8" fmla="*/ 222 w 243"/>
                  <a:gd name="T9" fmla="*/ 175 h 381"/>
                  <a:gd name="T10" fmla="*/ 228 w 243"/>
                  <a:gd name="T11" fmla="*/ 154 h 381"/>
                  <a:gd name="T12" fmla="*/ 233 w 243"/>
                  <a:gd name="T13" fmla="*/ 134 h 381"/>
                  <a:gd name="T14" fmla="*/ 237 w 243"/>
                  <a:gd name="T15" fmla="*/ 114 h 381"/>
                  <a:gd name="T16" fmla="*/ 239 w 243"/>
                  <a:gd name="T17" fmla="*/ 96 h 381"/>
                  <a:gd name="T18" fmla="*/ 241 w 243"/>
                  <a:gd name="T19" fmla="*/ 78 h 381"/>
                  <a:gd name="T20" fmla="*/ 243 w 243"/>
                  <a:gd name="T21" fmla="*/ 46 h 381"/>
                  <a:gd name="T22" fmla="*/ 243 w 243"/>
                  <a:gd name="T23" fmla="*/ 22 h 381"/>
                  <a:gd name="T24" fmla="*/ 241 w 243"/>
                  <a:gd name="T25" fmla="*/ 5 h 381"/>
                  <a:gd name="T26" fmla="*/ 240 w 243"/>
                  <a:gd name="T27" fmla="*/ 0 h 381"/>
                  <a:gd name="T28" fmla="*/ 240 w 243"/>
                  <a:gd name="T29" fmla="*/ 0 h 381"/>
                  <a:gd name="T30" fmla="*/ 235 w 243"/>
                  <a:gd name="T31" fmla="*/ 1 h 381"/>
                  <a:gd name="T32" fmla="*/ 219 w 243"/>
                  <a:gd name="T33" fmla="*/ 8 h 381"/>
                  <a:gd name="T34" fmla="*/ 198 w 243"/>
                  <a:gd name="T35" fmla="*/ 18 h 381"/>
                  <a:gd name="T36" fmla="*/ 170 w 243"/>
                  <a:gd name="T37" fmla="*/ 33 h 381"/>
                  <a:gd name="T38" fmla="*/ 155 w 243"/>
                  <a:gd name="T39" fmla="*/ 43 h 381"/>
                  <a:gd name="T40" fmla="*/ 139 w 243"/>
                  <a:gd name="T41" fmla="*/ 53 h 381"/>
                  <a:gd name="T42" fmla="*/ 123 w 243"/>
                  <a:gd name="T43" fmla="*/ 65 h 381"/>
                  <a:gd name="T44" fmla="*/ 107 w 243"/>
                  <a:gd name="T45" fmla="*/ 78 h 381"/>
                  <a:gd name="T46" fmla="*/ 92 w 243"/>
                  <a:gd name="T47" fmla="*/ 93 h 381"/>
                  <a:gd name="T48" fmla="*/ 77 w 243"/>
                  <a:gd name="T49" fmla="*/ 109 h 381"/>
                  <a:gd name="T50" fmla="*/ 62 w 243"/>
                  <a:gd name="T51" fmla="*/ 126 h 381"/>
                  <a:gd name="T52" fmla="*/ 49 w 243"/>
                  <a:gd name="T53" fmla="*/ 145 h 381"/>
                  <a:gd name="T54" fmla="*/ 49 w 243"/>
                  <a:gd name="T55" fmla="*/ 145 h 381"/>
                  <a:gd name="T56" fmla="*/ 38 w 243"/>
                  <a:gd name="T57" fmla="*/ 166 h 381"/>
                  <a:gd name="T58" fmla="*/ 28 w 243"/>
                  <a:gd name="T59" fmla="*/ 186 h 381"/>
                  <a:gd name="T60" fmla="*/ 21 w 243"/>
                  <a:gd name="T61" fmla="*/ 207 h 381"/>
                  <a:gd name="T62" fmla="*/ 14 w 243"/>
                  <a:gd name="T63" fmla="*/ 226 h 381"/>
                  <a:gd name="T64" fmla="*/ 10 w 243"/>
                  <a:gd name="T65" fmla="*/ 247 h 381"/>
                  <a:gd name="T66" fmla="*/ 5 w 243"/>
                  <a:gd name="T67" fmla="*/ 266 h 381"/>
                  <a:gd name="T68" fmla="*/ 3 w 243"/>
                  <a:gd name="T69" fmla="*/ 285 h 381"/>
                  <a:gd name="T70" fmla="*/ 1 w 243"/>
                  <a:gd name="T71" fmla="*/ 303 h 381"/>
                  <a:gd name="T72" fmla="*/ 0 w 243"/>
                  <a:gd name="T73" fmla="*/ 334 h 381"/>
                  <a:gd name="T74" fmla="*/ 0 w 243"/>
                  <a:gd name="T75" fmla="*/ 359 h 381"/>
                  <a:gd name="T76" fmla="*/ 2 w 243"/>
                  <a:gd name="T77" fmla="*/ 375 h 381"/>
                  <a:gd name="T78" fmla="*/ 2 w 243"/>
                  <a:gd name="T79" fmla="*/ 381 h 381"/>
                  <a:gd name="T80" fmla="*/ 2 w 243"/>
                  <a:gd name="T81" fmla="*/ 381 h 381"/>
                  <a:gd name="T82" fmla="*/ 7 w 243"/>
                  <a:gd name="T83" fmla="*/ 379 h 381"/>
                  <a:gd name="T84" fmla="*/ 23 w 243"/>
                  <a:gd name="T85" fmla="*/ 373 h 381"/>
                  <a:gd name="T86" fmla="*/ 45 w 243"/>
                  <a:gd name="T87" fmla="*/ 363 h 381"/>
                  <a:gd name="T88" fmla="*/ 73 w 243"/>
                  <a:gd name="T89" fmla="*/ 347 h 381"/>
                  <a:gd name="T90" fmla="*/ 88 w 243"/>
                  <a:gd name="T91" fmla="*/ 339 h 381"/>
                  <a:gd name="T92" fmla="*/ 104 w 243"/>
                  <a:gd name="T93" fmla="*/ 328 h 381"/>
                  <a:gd name="T94" fmla="*/ 120 w 243"/>
                  <a:gd name="T95" fmla="*/ 315 h 381"/>
                  <a:gd name="T96" fmla="*/ 135 w 243"/>
                  <a:gd name="T97" fmla="*/ 302 h 381"/>
                  <a:gd name="T98" fmla="*/ 151 w 243"/>
                  <a:gd name="T99" fmla="*/ 288 h 381"/>
                  <a:gd name="T100" fmla="*/ 166 w 243"/>
                  <a:gd name="T101" fmla="*/ 271 h 381"/>
                  <a:gd name="T102" fmla="*/ 180 w 243"/>
                  <a:gd name="T103" fmla="*/ 254 h 381"/>
                  <a:gd name="T104" fmla="*/ 193 w 243"/>
                  <a:gd name="T105" fmla="*/ 235 h 381"/>
                  <a:gd name="T106" fmla="*/ 193 w 243"/>
                  <a:gd name="T107" fmla="*/ 235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381">
                    <a:moveTo>
                      <a:pt x="193" y="235"/>
                    </a:moveTo>
                    <a:lnTo>
                      <a:pt x="193" y="235"/>
                    </a:lnTo>
                    <a:lnTo>
                      <a:pt x="204" y="215"/>
                    </a:lnTo>
                    <a:lnTo>
                      <a:pt x="214" y="195"/>
                    </a:lnTo>
                    <a:lnTo>
                      <a:pt x="222" y="175"/>
                    </a:lnTo>
                    <a:lnTo>
                      <a:pt x="228" y="154"/>
                    </a:lnTo>
                    <a:lnTo>
                      <a:pt x="233" y="134"/>
                    </a:lnTo>
                    <a:lnTo>
                      <a:pt x="237" y="114"/>
                    </a:lnTo>
                    <a:lnTo>
                      <a:pt x="239" y="96"/>
                    </a:lnTo>
                    <a:lnTo>
                      <a:pt x="241" y="78"/>
                    </a:lnTo>
                    <a:lnTo>
                      <a:pt x="243" y="46"/>
                    </a:lnTo>
                    <a:lnTo>
                      <a:pt x="243" y="22"/>
                    </a:lnTo>
                    <a:lnTo>
                      <a:pt x="241" y="5"/>
                    </a:lnTo>
                    <a:lnTo>
                      <a:pt x="240" y="0"/>
                    </a:lnTo>
                    <a:lnTo>
                      <a:pt x="240" y="0"/>
                    </a:lnTo>
                    <a:lnTo>
                      <a:pt x="235" y="1"/>
                    </a:lnTo>
                    <a:lnTo>
                      <a:pt x="219" y="8"/>
                    </a:lnTo>
                    <a:lnTo>
                      <a:pt x="198" y="18"/>
                    </a:lnTo>
                    <a:lnTo>
                      <a:pt x="170" y="33"/>
                    </a:lnTo>
                    <a:lnTo>
                      <a:pt x="155" y="43"/>
                    </a:lnTo>
                    <a:lnTo>
                      <a:pt x="139" y="53"/>
                    </a:lnTo>
                    <a:lnTo>
                      <a:pt x="123" y="65"/>
                    </a:lnTo>
                    <a:lnTo>
                      <a:pt x="107" y="78"/>
                    </a:lnTo>
                    <a:lnTo>
                      <a:pt x="92" y="93"/>
                    </a:lnTo>
                    <a:lnTo>
                      <a:pt x="77" y="109"/>
                    </a:lnTo>
                    <a:lnTo>
                      <a:pt x="62" y="126"/>
                    </a:lnTo>
                    <a:lnTo>
                      <a:pt x="49" y="145"/>
                    </a:lnTo>
                    <a:lnTo>
                      <a:pt x="49" y="145"/>
                    </a:lnTo>
                    <a:lnTo>
                      <a:pt x="38" y="166"/>
                    </a:lnTo>
                    <a:lnTo>
                      <a:pt x="28" y="186"/>
                    </a:lnTo>
                    <a:lnTo>
                      <a:pt x="21" y="207"/>
                    </a:lnTo>
                    <a:lnTo>
                      <a:pt x="14" y="226"/>
                    </a:lnTo>
                    <a:lnTo>
                      <a:pt x="10" y="247"/>
                    </a:lnTo>
                    <a:lnTo>
                      <a:pt x="5" y="266"/>
                    </a:lnTo>
                    <a:lnTo>
                      <a:pt x="3" y="285"/>
                    </a:lnTo>
                    <a:lnTo>
                      <a:pt x="1" y="303"/>
                    </a:lnTo>
                    <a:lnTo>
                      <a:pt x="0" y="334"/>
                    </a:lnTo>
                    <a:lnTo>
                      <a:pt x="0" y="359"/>
                    </a:lnTo>
                    <a:lnTo>
                      <a:pt x="2" y="375"/>
                    </a:lnTo>
                    <a:lnTo>
                      <a:pt x="2" y="381"/>
                    </a:lnTo>
                    <a:lnTo>
                      <a:pt x="2" y="381"/>
                    </a:lnTo>
                    <a:lnTo>
                      <a:pt x="7" y="379"/>
                    </a:lnTo>
                    <a:lnTo>
                      <a:pt x="23" y="373"/>
                    </a:lnTo>
                    <a:lnTo>
                      <a:pt x="45" y="363"/>
                    </a:lnTo>
                    <a:lnTo>
                      <a:pt x="73" y="347"/>
                    </a:lnTo>
                    <a:lnTo>
                      <a:pt x="88" y="339"/>
                    </a:lnTo>
                    <a:lnTo>
                      <a:pt x="104" y="328"/>
                    </a:lnTo>
                    <a:lnTo>
                      <a:pt x="120" y="315"/>
                    </a:lnTo>
                    <a:lnTo>
                      <a:pt x="135" y="302"/>
                    </a:lnTo>
                    <a:lnTo>
                      <a:pt x="151" y="288"/>
                    </a:lnTo>
                    <a:lnTo>
                      <a:pt x="166" y="271"/>
                    </a:lnTo>
                    <a:lnTo>
                      <a:pt x="180" y="254"/>
                    </a:lnTo>
                    <a:lnTo>
                      <a:pt x="193" y="235"/>
                    </a:lnTo>
                    <a:lnTo>
                      <a:pt x="193"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1" name="Freeform 20">
                <a:extLst>
                  <a:ext uri="{FF2B5EF4-FFF2-40B4-BE49-F238E27FC236}">
                    <a16:creationId xmlns:a16="http://schemas.microsoft.com/office/drawing/2014/main" id="{849DE4CD-7A03-4D6E-B338-16CD8EDCA3F1}"/>
                  </a:ext>
                </a:extLst>
              </p:cNvPr>
              <p:cNvSpPr>
                <a:spLocks/>
              </p:cNvSpPr>
              <p:nvPr/>
            </p:nvSpPr>
            <p:spPr bwMode="auto">
              <a:xfrm>
                <a:off x="7856538" y="2346325"/>
                <a:ext cx="152400" cy="182563"/>
              </a:xfrm>
              <a:custGeom>
                <a:avLst/>
                <a:gdLst>
                  <a:gd name="T0" fmla="*/ 80 w 289"/>
                  <a:gd name="T1" fmla="*/ 118 h 344"/>
                  <a:gd name="T2" fmla="*/ 80 w 289"/>
                  <a:gd name="T3" fmla="*/ 118 h 344"/>
                  <a:gd name="T4" fmla="*/ 66 w 289"/>
                  <a:gd name="T5" fmla="*/ 136 h 344"/>
                  <a:gd name="T6" fmla="*/ 54 w 289"/>
                  <a:gd name="T7" fmla="*/ 155 h 344"/>
                  <a:gd name="T8" fmla="*/ 43 w 289"/>
                  <a:gd name="T9" fmla="*/ 174 h 344"/>
                  <a:gd name="T10" fmla="*/ 34 w 289"/>
                  <a:gd name="T11" fmla="*/ 194 h 344"/>
                  <a:gd name="T12" fmla="*/ 26 w 289"/>
                  <a:gd name="T13" fmla="*/ 212 h 344"/>
                  <a:gd name="T14" fmla="*/ 20 w 289"/>
                  <a:gd name="T15" fmla="*/ 231 h 344"/>
                  <a:gd name="T16" fmla="*/ 14 w 289"/>
                  <a:gd name="T17" fmla="*/ 250 h 344"/>
                  <a:gd name="T18" fmla="*/ 10 w 289"/>
                  <a:gd name="T19" fmla="*/ 267 h 344"/>
                  <a:gd name="T20" fmla="*/ 4 w 289"/>
                  <a:gd name="T21" fmla="*/ 298 h 344"/>
                  <a:gd name="T22" fmla="*/ 1 w 289"/>
                  <a:gd name="T23" fmla="*/ 322 h 344"/>
                  <a:gd name="T24" fmla="*/ 1 w 289"/>
                  <a:gd name="T25" fmla="*/ 339 h 344"/>
                  <a:gd name="T26" fmla="*/ 0 w 289"/>
                  <a:gd name="T27" fmla="*/ 344 h 344"/>
                  <a:gd name="T28" fmla="*/ 0 w 289"/>
                  <a:gd name="T29" fmla="*/ 344 h 344"/>
                  <a:gd name="T30" fmla="*/ 7 w 289"/>
                  <a:gd name="T31" fmla="*/ 343 h 344"/>
                  <a:gd name="T32" fmla="*/ 22 w 289"/>
                  <a:gd name="T33" fmla="*/ 340 h 344"/>
                  <a:gd name="T34" fmla="*/ 45 w 289"/>
                  <a:gd name="T35" fmla="*/ 332 h 344"/>
                  <a:gd name="T36" fmla="*/ 75 w 289"/>
                  <a:gd name="T37" fmla="*/ 321 h 344"/>
                  <a:gd name="T38" fmla="*/ 91 w 289"/>
                  <a:gd name="T39" fmla="*/ 314 h 344"/>
                  <a:gd name="T40" fmla="*/ 109 w 289"/>
                  <a:gd name="T41" fmla="*/ 306 h 344"/>
                  <a:gd name="T42" fmla="*/ 125 w 289"/>
                  <a:gd name="T43" fmla="*/ 296 h 344"/>
                  <a:gd name="T44" fmla="*/ 143 w 289"/>
                  <a:gd name="T45" fmla="*/ 285 h 344"/>
                  <a:gd name="T46" fmla="*/ 160 w 289"/>
                  <a:gd name="T47" fmla="*/ 273 h 344"/>
                  <a:gd name="T48" fmla="*/ 178 w 289"/>
                  <a:gd name="T49" fmla="*/ 258 h 344"/>
                  <a:gd name="T50" fmla="*/ 195 w 289"/>
                  <a:gd name="T51" fmla="*/ 243 h 344"/>
                  <a:gd name="T52" fmla="*/ 210 w 289"/>
                  <a:gd name="T53" fmla="*/ 227 h 344"/>
                  <a:gd name="T54" fmla="*/ 210 w 289"/>
                  <a:gd name="T55" fmla="*/ 227 h 344"/>
                  <a:gd name="T56" fmla="*/ 224 w 289"/>
                  <a:gd name="T57" fmla="*/ 208 h 344"/>
                  <a:gd name="T58" fmla="*/ 236 w 289"/>
                  <a:gd name="T59" fmla="*/ 189 h 344"/>
                  <a:gd name="T60" fmla="*/ 246 w 289"/>
                  <a:gd name="T61" fmla="*/ 170 h 344"/>
                  <a:gd name="T62" fmla="*/ 256 w 289"/>
                  <a:gd name="T63" fmla="*/ 151 h 344"/>
                  <a:gd name="T64" fmla="*/ 264 w 289"/>
                  <a:gd name="T65" fmla="*/ 132 h 344"/>
                  <a:gd name="T66" fmla="*/ 270 w 289"/>
                  <a:gd name="T67" fmla="*/ 113 h 344"/>
                  <a:gd name="T68" fmla="*/ 275 w 289"/>
                  <a:gd name="T69" fmla="*/ 95 h 344"/>
                  <a:gd name="T70" fmla="*/ 279 w 289"/>
                  <a:gd name="T71" fmla="*/ 77 h 344"/>
                  <a:gd name="T72" fmla="*/ 286 w 289"/>
                  <a:gd name="T73" fmla="*/ 46 h 344"/>
                  <a:gd name="T74" fmla="*/ 288 w 289"/>
                  <a:gd name="T75" fmla="*/ 22 h 344"/>
                  <a:gd name="T76" fmla="*/ 289 w 289"/>
                  <a:gd name="T77" fmla="*/ 6 h 344"/>
                  <a:gd name="T78" fmla="*/ 289 w 289"/>
                  <a:gd name="T79" fmla="*/ 0 h 344"/>
                  <a:gd name="T80" fmla="*/ 289 w 289"/>
                  <a:gd name="T81" fmla="*/ 0 h 344"/>
                  <a:gd name="T82" fmla="*/ 284 w 289"/>
                  <a:gd name="T83" fmla="*/ 1 h 344"/>
                  <a:gd name="T84" fmla="*/ 268 w 289"/>
                  <a:gd name="T85" fmla="*/ 4 h 344"/>
                  <a:gd name="T86" fmla="*/ 244 w 289"/>
                  <a:gd name="T87" fmla="*/ 12 h 344"/>
                  <a:gd name="T88" fmla="*/ 214 w 289"/>
                  <a:gd name="T89" fmla="*/ 23 h 344"/>
                  <a:gd name="T90" fmla="*/ 199 w 289"/>
                  <a:gd name="T91" fmla="*/ 30 h 344"/>
                  <a:gd name="T92" fmla="*/ 181 w 289"/>
                  <a:gd name="T93" fmla="*/ 39 h 344"/>
                  <a:gd name="T94" fmla="*/ 164 w 289"/>
                  <a:gd name="T95" fmla="*/ 48 h 344"/>
                  <a:gd name="T96" fmla="*/ 146 w 289"/>
                  <a:gd name="T97" fmla="*/ 59 h 344"/>
                  <a:gd name="T98" fmla="*/ 130 w 289"/>
                  <a:gd name="T99" fmla="*/ 71 h 344"/>
                  <a:gd name="T100" fmla="*/ 112 w 289"/>
                  <a:gd name="T101" fmla="*/ 86 h 344"/>
                  <a:gd name="T102" fmla="*/ 96 w 289"/>
                  <a:gd name="T103" fmla="*/ 101 h 344"/>
                  <a:gd name="T104" fmla="*/ 80 w 289"/>
                  <a:gd name="T105" fmla="*/ 118 h 344"/>
                  <a:gd name="T106" fmla="*/ 80 w 289"/>
                  <a:gd name="T107" fmla="*/ 11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80" y="118"/>
                    </a:moveTo>
                    <a:lnTo>
                      <a:pt x="80" y="118"/>
                    </a:lnTo>
                    <a:lnTo>
                      <a:pt x="66" y="136"/>
                    </a:lnTo>
                    <a:lnTo>
                      <a:pt x="54" y="155"/>
                    </a:lnTo>
                    <a:lnTo>
                      <a:pt x="43" y="174"/>
                    </a:lnTo>
                    <a:lnTo>
                      <a:pt x="34" y="194"/>
                    </a:lnTo>
                    <a:lnTo>
                      <a:pt x="26" y="212"/>
                    </a:lnTo>
                    <a:lnTo>
                      <a:pt x="20" y="231"/>
                    </a:lnTo>
                    <a:lnTo>
                      <a:pt x="14" y="250"/>
                    </a:lnTo>
                    <a:lnTo>
                      <a:pt x="10" y="267"/>
                    </a:lnTo>
                    <a:lnTo>
                      <a:pt x="4" y="298"/>
                    </a:lnTo>
                    <a:lnTo>
                      <a:pt x="1" y="322"/>
                    </a:lnTo>
                    <a:lnTo>
                      <a:pt x="1" y="339"/>
                    </a:lnTo>
                    <a:lnTo>
                      <a:pt x="0" y="344"/>
                    </a:lnTo>
                    <a:lnTo>
                      <a:pt x="0" y="344"/>
                    </a:lnTo>
                    <a:lnTo>
                      <a:pt x="7" y="343"/>
                    </a:lnTo>
                    <a:lnTo>
                      <a:pt x="22" y="340"/>
                    </a:lnTo>
                    <a:lnTo>
                      <a:pt x="45" y="332"/>
                    </a:lnTo>
                    <a:lnTo>
                      <a:pt x="75" y="321"/>
                    </a:lnTo>
                    <a:lnTo>
                      <a:pt x="91" y="314"/>
                    </a:lnTo>
                    <a:lnTo>
                      <a:pt x="109" y="306"/>
                    </a:lnTo>
                    <a:lnTo>
                      <a:pt x="125" y="296"/>
                    </a:lnTo>
                    <a:lnTo>
                      <a:pt x="143" y="285"/>
                    </a:lnTo>
                    <a:lnTo>
                      <a:pt x="160" y="273"/>
                    </a:lnTo>
                    <a:lnTo>
                      <a:pt x="178" y="258"/>
                    </a:lnTo>
                    <a:lnTo>
                      <a:pt x="195" y="243"/>
                    </a:lnTo>
                    <a:lnTo>
                      <a:pt x="210" y="227"/>
                    </a:lnTo>
                    <a:lnTo>
                      <a:pt x="210" y="227"/>
                    </a:lnTo>
                    <a:lnTo>
                      <a:pt x="224" y="208"/>
                    </a:lnTo>
                    <a:lnTo>
                      <a:pt x="236" y="189"/>
                    </a:lnTo>
                    <a:lnTo>
                      <a:pt x="246" y="170"/>
                    </a:lnTo>
                    <a:lnTo>
                      <a:pt x="256" y="151"/>
                    </a:lnTo>
                    <a:lnTo>
                      <a:pt x="264" y="132"/>
                    </a:lnTo>
                    <a:lnTo>
                      <a:pt x="270" y="113"/>
                    </a:lnTo>
                    <a:lnTo>
                      <a:pt x="275" y="95"/>
                    </a:lnTo>
                    <a:lnTo>
                      <a:pt x="279" y="77"/>
                    </a:lnTo>
                    <a:lnTo>
                      <a:pt x="286" y="46"/>
                    </a:lnTo>
                    <a:lnTo>
                      <a:pt x="288" y="22"/>
                    </a:lnTo>
                    <a:lnTo>
                      <a:pt x="289" y="6"/>
                    </a:lnTo>
                    <a:lnTo>
                      <a:pt x="289" y="0"/>
                    </a:lnTo>
                    <a:lnTo>
                      <a:pt x="289" y="0"/>
                    </a:lnTo>
                    <a:lnTo>
                      <a:pt x="284" y="1"/>
                    </a:lnTo>
                    <a:lnTo>
                      <a:pt x="268" y="4"/>
                    </a:lnTo>
                    <a:lnTo>
                      <a:pt x="244" y="12"/>
                    </a:lnTo>
                    <a:lnTo>
                      <a:pt x="214" y="23"/>
                    </a:lnTo>
                    <a:lnTo>
                      <a:pt x="199" y="30"/>
                    </a:lnTo>
                    <a:lnTo>
                      <a:pt x="181" y="39"/>
                    </a:lnTo>
                    <a:lnTo>
                      <a:pt x="164" y="48"/>
                    </a:lnTo>
                    <a:lnTo>
                      <a:pt x="146" y="59"/>
                    </a:lnTo>
                    <a:lnTo>
                      <a:pt x="130" y="71"/>
                    </a:lnTo>
                    <a:lnTo>
                      <a:pt x="112" y="86"/>
                    </a:lnTo>
                    <a:lnTo>
                      <a:pt x="96" y="101"/>
                    </a:lnTo>
                    <a:lnTo>
                      <a:pt x="80" y="118"/>
                    </a:lnTo>
                    <a:lnTo>
                      <a:pt x="80"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2" name="Freeform 21">
                <a:extLst>
                  <a:ext uri="{FF2B5EF4-FFF2-40B4-BE49-F238E27FC236}">
                    <a16:creationId xmlns:a16="http://schemas.microsoft.com/office/drawing/2014/main" id="{911DA06F-332E-4885-8D3F-9DA793DA27EE}"/>
                  </a:ext>
                </a:extLst>
              </p:cNvPr>
              <p:cNvSpPr>
                <a:spLocks/>
              </p:cNvSpPr>
              <p:nvPr/>
            </p:nvSpPr>
            <p:spPr bwMode="auto">
              <a:xfrm>
                <a:off x="7327901" y="2128838"/>
                <a:ext cx="92075" cy="234950"/>
              </a:xfrm>
              <a:custGeom>
                <a:avLst/>
                <a:gdLst>
                  <a:gd name="T0" fmla="*/ 56 w 174"/>
                  <a:gd name="T1" fmla="*/ 0 h 445"/>
                  <a:gd name="T2" fmla="*/ 56 w 174"/>
                  <a:gd name="T3" fmla="*/ 0 h 445"/>
                  <a:gd name="T4" fmla="*/ 53 w 174"/>
                  <a:gd name="T5" fmla="*/ 5 h 445"/>
                  <a:gd name="T6" fmla="*/ 45 w 174"/>
                  <a:gd name="T7" fmla="*/ 20 h 445"/>
                  <a:gd name="T8" fmla="*/ 35 w 174"/>
                  <a:gd name="T9" fmla="*/ 42 h 445"/>
                  <a:gd name="T10" fmla="*/ 24 w 174"/>
                  <a:gd name="T11" fmla="*/ 71 h 445"/>
                  <a:gd name="T12" fmla="*/ 18 w 174"/>
                  <a:gd name="T13" fmla="*/ 88 h 445"/>
                  <a:gd name="T14" fmla="*/ 13 w 174"/>
                  <a:gd name="T15" fmla="*/ 106 h 445"/>
                  <a:gd name="T16" fmla="*/ 8 w 174"/>
                  <a:gd name="T17" fmla="*/ 125 h 445"/>
                  <a:gd name="T18" fmla="*/ 5 w 174"/>
                  <a:gd name="T19" fmla="*/ 146 h 445"/>
                  <a:gd name="T20" fmla="*/ 2 w 174"/>
                  <a:gd name="T21" fmla="*/ 167 h 445"/>
                  <a:gd name="T22" fmla="*/ 0 w 174"/>
                  <a:gd name="T23" fmla="*/ 189 h 445"/>
                  <a:gd name="T24" fmla="*/ 2 w 174"/>
                  <a:gd name="T25" fmla="*/ 212 h 445"/>
                  <a:gd name="T26" fmla="*/ 4 w 174"/>
                  <a:gd name="T27" fmla="*/ 234 h 445"/>
                  <a:gd name="T28" fmla="*/ 4 w 174"/>
                  <a:gd name="T29" fmla="*/ 234 h 445"/>
                  <a:gd name="T30" fmla="*/ 8 w 174"/>
                  <a:gd name="T31" fmla="*/ 257 h 445"/>
                  <a:gd name="T32" fmla="*/ 14 w 174"/>
                  <a:gd name="T33" fmla="*/ 279 h 445"/>
                  <a:gd name="T34" fmla="*/ 20 w 174"/>
                  <a:gd name="T35" fmla="*/ 300 h 445"/>
                  <a:gd name="T36" fmla="*/ 29 w 174"/>
                  <a:gd name="T37" fmla="*/ 320 h 445"/>
                  <a:gd name="T38" fmla="*/ 38 w 174"/>
                  <a:gd name="T39" fmla="*/ 338 h 445"/>
                  <a:gd name="T40" fmla="*/ 48 w 174"/>
                  <a:gd name="T41" fmla="*/ 355 h 445"/>
                  <a:gd name="T42" fmla="*/ 58 w 174"/>
                  <a:gd name="T43" fmla="*/ 371 h 445"/>
                  <a:gd name="T44" fmla="*/ 67 w 174"/>
                  <a:gd name="T45" fmla="*/ 386 h 445"/>
                  <a:gd name="T46" fmla="*/ 86 w 174"/>
                  <a:gd name="T47" fmla="*/ 411 h 445"/>
                  <a:gd name="T48" fmla="*/ 103 w 174"/>
                  <a:gd name="T49" fmla="*/ 430 h 445"/>
                  <a:gd name="T50" fmla="*/ 115 w 174"/>
                  <a:gd name="T51" fmla="*/ 442 h 445"/>
                  <a:gd name="T52" fmla="*/ 118 w 174"/>
                  <a:gd name="T53" fmla="*/ 445 h 445"/>
                  <a:gd name="T54" fmla="*/ 118 w 174"/>
                  <a:gd name="T55" fmla="*/ 445 h 445"/>
                  <a:gd name="T56" fmla="*/ 121 w 174"/>
                  <a:gd name="T57" fmla="*/ 441 h 445"/>
                  <a:gd name="T58" fmla="*/ 129 w 174"/>
                  <a:gd name="T59" fmla="*/ 426 h 445"/>
                  <a:gd name="T60" fmla="*/ 140 w 174"/>
                  <a:gd name="T61" fmla="*/ 403 h 445"/>
                  <a:gd name="T62" fmla="*/ 151 w 174"/>
                  <a:gd name="T63" fmla="*/ 375 h 445"/>
                  <a:gd name="T64" fmla="*/ 156 w 174"/>
                  <a:gd name="T65" fmla="*/ 357 h 445"/>
                  <a:gd name="T66" fmla="*/ 162 w 174"/>
                  <a:gd name="T67" fmla="*/ 339 h 445"/>
                  <a:gd name="T68" fmla="*/ 166 w 174"/>
                  <a:gd name="T69" fmla="*/ 320 h 445"/>
                  <a:gd name="T70" fmla="*/ 170 w 174"/>
                  <a:gd name="T71" fmla="*/ 300 h 445"/>
                  <a:gd name="T72" fmla="*/ 173 w 174"/>
                  <a:gd name="T73" fmla="*/ 278 h 445"/>
                  <a:gd name="T74" fmla="*/ 174 w 174"/>
                  <a:gd name="T75" fmla="*/ 256 h 445"/>
                  <a:gd name="T76" fmla="*/ 173 w 174"/>
                  <a:gd name="T77" fmla="*/ 234 h 445"/>
                  <a:gd name="T78" fmla="*/ 171 w 174"/>
                  <a:gd name="T79" fmla="*/ 211 h 445"/>
                  <a:gd name="T80" fmla="*/ 171 w 174"/>
                  <a:gd name="T81" fmla="*/ 211 h 445"/>
                  <a:gd name="T82" fmla="*/ 166 w 174"/>
                  <a:gd name="T83" fmla="*/ 188 h 445"/>
                  <a:gd name="T84" fmla="*/ 161 w 174"/>
                  <a:gd name="T85" fmla="*/ 167 h 445"/>
                  <a:gd name="T86" fmla="*/ 154 w 174"/>
                  <a:gd name="T87" fmla="*/ 146 h 445"/>
                  <a:gd name="T88" fmla="*/ 145 w 174"/>
                  <a:gd name="T89" fmla="*/ 126 h 445"/>
                  <a:gd name="T90" fmla="*/ 137 w 174"/>
                  <a:gd name="T91" fmla="*/ 108 h 445"/>
                  <a:gd name="T92" fmla="*/ 127 w 174"/>
                  <a:gd name="T93" fmla="*/ 90 h 445"/>
                  <a:gd name="T94" fmla="*/ 117 w 174"/>
                  <a:gd name="T95" fmla="*/ 73 h 445"/>
                  <a:gd name="T96" fmla="*/ 107 w 174"/>
                  <a:gd name="T97" fmla="*/ 59 h 445"/>
                  <a:gd name="T98" fmla="*/ 87 w 174"/>
                  <a:gd name="T99" fmla="*/ 34 h 445"/>
                  <a:gd name="T100" fmla="*/ 72 w 174"/>
                  <a:gd name="T101" fmla="*/ 15 h 445"/>
                  <a:gd name="T102" fmla="*/ 60 w 174"/>
                  <a:gd name="T103" fmla="*/ 4 h 445"/>
                  <a:gd name="T104" fmla="*/ 56 w 174"/>
                  <a:gd name="T105" fmla="*/ 0 h 445"/>
                  <a:gd name="T106" fmla="*/ 56 w 174"/>
                  <a:gd name="T10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4" h="445">
                    <a:moveTo>
                      <a:pt x="56" y="0"/>
                    </a:moveTo>
                    <a:lnTo>
                      <a:pt x="56" y="0"/>
                    </a:lnTo>
                    <a:lnTo>
                      <a:pt x="53" y="5"/>
                    </a:lnTo>
                    <a:lnTo>
                      <a:pt x="45" y="20"/>
                    </a:lnTo>
                    <a:lnTo>
                      <a:pt x="35" y="42"/>
                    </a:lnTo>
                    <a:lnTo>
                      <a:pt x="24" y="71"/>
                    </a:lnTo>
                    <a:lnTo>
                      <a:pt x="18" y="88"/>
                    </a:lnTo>
                    <a:lnTo>
                      <a:pt x="13" y="106"/>
                    </a:lnTo>
                    <a:lnTo>
                      <a:pt x="8" y="125"/>
                    </a:lnTo>
                    <a:lnTo>
                      <a:pt x="5" y="146"/>
                    </a:lnTo>
                    <a:lnTo>
                      <a:pt x="2" y="167"/>
                    </a:lnTo>
                    <a:lnTo>
                      <a:pt x="0" y="189"/>
                    </a:lnTo>
                    <a:lnTo>
                      <a:pt x="2" y="212"/>
                    </a:lnTo>
                    <a:lnTo>
                      <a:pt x="4" y="234"/>
                    </a:lnTo>
                    <a:lnTo>
                      <a:pt x="4" y="234"/>
                    </a:lnTo>
                    <a:lnTo>
                      <a:pt x="8" y="257"/>
                    </a:lnTo>
                    <a:lnTo>
                      <a:pt x="14" y="279"/>
                    </a:lnTo>
                    <a:lnTo>
                      <a:pt x="20" y="300"/>
                    </a:lnTo>
                    <a:lnTo>
                      <a:pt x="29" y="320"/>
                    </a:lnTo>
                    <a:lnTo>
                      <a:pt x="38" y="338"/>
                    </a:lnTo>
                    <a:lnTo>
                      <a:pt x="48" y="355"/>
                    </a:lnTo>
                    <a:lnTo>
                      <a:pt x="58" y="371"/>
                    </a:lnTo>
                    <a:lnTo>
                      <a:pt x="67" y="386"/>
                    </a:lnTo>
                    <a:lnTo>
                      <a:pt x="86" y="411"/>
                    </a:lnTo>
                    <a:lnTo>
                      <a:pt x="103" y="430"/>
                    </a:lnTo>
                    <a:lnTo>
                      <a:pt x="115" y="442"/>
                    </a:lnTo>
                    <a:lnTo>
                      <a:pt x="118" y="445"/>
                    </a:lnTo>
                    <a:lnTo>
                      <a:pt x="118" y="445"/>
                    </a:lnTo>
                    <a:lnTo>
                      <a:pt x="121" y="441"/>
                    </a:lnTo>
                    <a:lnTo>
                      <a:pt x="129" y="426"/>
                    </a:lnTo>
                    <a:lnTo>
                      <a:pt x="140" y="403"/>
                    </a:lnTo>
                    <a:lnTo>
                      <a:pt x="151" y="375"/>
                    </a:lnTo>
                    <a:lnTo>
                      <a:pt x="156" y="357"/>
                    </a:lnTo>
                    <a:lnTo>
                      <a:pt x="162" y="339"/>
                    </a:lnTo>
                    <a:lnTo>
                      <a:pt x="166" y="320"/>
                    </a:lnTo>
                    <a:lnTo>
                      <a:pt x="170" y="300"/>
                    </a:lnTo>
                    <a:lnTo>
                      <a:pt x="173" y="278"/>
                    </a:lnTo>
                    <a:lnTo>
                      <a:pt x="174" y="256"/>
                    </a:lnTo>
                    <a:lnTo>
                      <a:pt x="173" y="234"/>
                    </a:lnTo>
                    <a:lnTo>
                      <a:pt x="171" y="211"/>
                    </a:lnTo>
                    <a:lnTo>
                      <a:pt x="171" y="211"/>
                    </a:lnTo>
                    <a:lnTo>
                      <a:pt x="166" y="188"/>
                    </a:lnTo>
                    <a:lnTo>
                      <a:pt x="161" y="167"/>
                    </a:lnTo>
                    <a:lnTo>
                      <a:pt x="154" y="146"/>
                    </a:lnTo>
                    <a:lnTo>
                      <a:pt x="145" y="126"/>
                    </a:lnTo>
                    <a:lnTo>
                      <a:pt x="137" y="108"/>
                    </a:lnTo>
                    <a:lnTo>
                      <a:pt x="127" y="90"/>
                    </a:lnTo>
                    <a:lnTo>
                      <a:pt x="117" y="73"/>
                    </a:lnTo>
                    <a:lnTo>
                      <a:pt x="107" y="59"/>
                    </a:lnTo>
                    <a:lnTo>
                      <a:pt x="87" y="34"/>
                    </a:lnTo>
                    <a:lnTo>
                      <a:pt x="72" y="15"/>
                    </a:lnTo>
                    <a:lnTo>
                      <a:pt x="60" y="4"/>
                    </a:lnTo>
                    <a:lnTo>
                      <a:pt x="56" y="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3" name="Freeform 22">
                <a:extLst>
                  <a:ext uri="{FF2B5EF4-FFF2-40B4-BE49-F238E27FC236}">
                    <a16:creationId xmlns:a16="http://schemas.microsoft.com/office/drawing/2014/main" id="{C2791CC5-BB21-4F00-A073-D405895AE5D7}"/>
                  </a:ext>
                </a:extLst>
              </p:cNvPr>
              <p:cNvSpPr>
                <a:spLocks/>
              </p:cNvSpPr>
              <p:nvPr/>
            </p:nvSpPr>
            <p:spPr bwMode="auto">
              <a:xfrm>
                <a:off x="7219951" y="2146300"/>
                <a:ext cx="98425" cy="228600"/>
              </a:xfrm>
              <a:custGeom>
                <a:avLst/>
                <a:gdLst>
                  <a:gd name="T0" fmla="*/ 31 w 186"/>
                  <a:gd name="T1" fmla="*/ 0 h 432"/>
                  <a:gd name="T2" fmla="*/ 31 w 186"/>
                  <a:gd name="T3" fmla="*/ 0 h 432"/>
                  <a:gd name="T4" fmla="*/ 29 w 186"/>
                  <a:gd name="T5" fmla="*/ 4 h 432"/>
                  <a:gd name="T6" fmla="*/ 23 w 186"/>
                  <a:gd name="T7" fmla="*/ 20 h 432"/>
                  <a:gd name="T8" fmla="*/ 15 w 186"/>
                  <a:gd name="T9" fmla="*/ 44 h 432"/>
                  <a:gd name="T10" fmla="*/ 8 w 186"/>
                  <a:gd name="T11" fmla="*/ 75 h 432"/>
                  <a:gd name="T12" fmla="*/ 5 w 186"/>
                  <a:gd name="T13" fmla="*/ 92 h 432"/>
                  <a:gd name="T14" fmla="*/ 2 w 186"/>
                  <a:gd name="T15" fmla="*/ 111 h 432"/>
                  <a:gd name="T16" fmla="*/ 1 w 186"/>
                  <a:gd name="T17" fmla="*/ 131 h 432"/>
                  <a:gd name="T18" fmla="*/ 0 w 186"/>
                  <a:gd name="T19" fmla="*/ 152 h 432"/>
                  <a:gd name="T20" fmla="*/ 0 w 186"/>
                  <a:gd name="T21" fmla="*/ 172 h 432"/>
                  <a:gd name="T22" fmla="*/ 2 w 186"/>
                  <a:gd name="T23" fmla="*/ 194 h 432"/>
                  <a:gd name="T24" fmla="*/ 5 w 186"/>
                  <a:gd name="T25" fmla="*/ 216 h 432"/>
                  <a:gd name="T26" fmla="*/ 11 w 186"/>
                  <a:gd name="T27" fmla="*/ 238 h 432"/>
                  <a:gd name="T28" fmla="*/ 11 w 186"/>
                  <a:gd name="T29" fmla="*/ 238 h 432"/>
                  <a:gd name="T30" fmla="*/ 19 w 186"/>
                  <a:gd name="T31" fmla="*/ 260 h 432"/>
                  <a:gd name="T32" fmla="*/ 27 w 186"/>
                  <a:gd name="T33" fmla="*/ 281 h 432"/>
                  <a:gd name="T34" fmla="*/ 37 w 186"/>
                  <a:gd name="T35" fmla="*/ 301 h 432"/>
                  <a:gd name="T36" fmla="*/ 48 w 186"/>
                  <a:gd name="T37" fmla="*/ 320 h 432"/>
                  <a:gd name="T38" fmla="*/ 59 w 186"/>
                  <a:gd name="T39" fmla="*/ 336 h 432"/>
                  <a:gd name="T40" fmla="*/ 71 w 186"/>
                  <a:gd name="T41" fmla="*/ 353 h 432"/>
                  <a:gd name="T42" fmla="*/ 83 w 186"/>
                  <a:gd name="T43" fmla="*/ 367 h 432"/>
                  <a:gd name="T44" fmla="*/ 96 w 186"/>
                  <a:gd name="T45" fmla="*/ 380 h 432"/>
                  <a:gd name="T46" fmla="*/ 119 w 186"/>
                  <a:gd name="T47" fmla="*/ 402 h 432"/>
                  <a:gd name="T48" fmla="*/ 137 w 186"/>
                  <a:gd name="T49" fmla="*/ 419 h 432"/>
                  <a:gd name="T50" fmla="*/ 149 w 186"/>
                  <a:gd name="T51" fmla="*/ 429 h 432"/>
                  <a:gd name="T52" fmla="*/ 155 w 186"/>
                  <a:gd name="T53" fmla="*/ 432 h 432"/>
                  <a:gd name="T54" fmla="*/ 155 w 186"/>
                  <a:gd name="T55" fmla="*/ 432 h 432"/>
                  <a:gd name="T56" fmla="*/ 157 w 186"/>
                  <a:gd name="T57" fmla="*/ 426 h 432"/>
                  <a:gd name="T58" fmla="*/ 163 w 186"/>
                  <a:gd name="T59" fmla="*/ 411 h 432"/>
                  <a:gd name="T60" fmla="*/ 169 w 186"/>
                  <a:gd name="T61" fmla="*/ 388 h 432"/>
                  <a:gd name="T62" fmla="*/ 177 w 186"/>
                  <a:gd name="T63" fmla="*/ 357 h 432"/>
                  <a:gd name="T64" fmla="*/ 180 w 186"/>
                  <a:gd name="T65" fmla="*/ 340 h 432"/>
                  <a:gd name="T66" fmla="*/ 182 w 186"/>
                  <a:gd name="T67" fmla="*/ 321 h 432"/>
                  <a:gd name="T68" fmla="*/ 185 w 186"/>
                  <a:gd name="T69" fmla="*/ 301 h 432"/>
                  <a:gd name="T70" fmla="*/ 186 w 186"/>
                  <a:gd name="T71" fmla="*/ 280 h 432"/>
                  <a:gd name="T72" fmla="*/ 185 w 186"/>
                  <a:gd name="T73" fmla="*/ 259 h 432"/>
                  <a:gd name="T74" fmla="*/ 182 w 186"/>
                  <a:gd name="T75" fmla="*/ 237 h 432"/>
                  <a:gd name="T76" fmla="*/ 179 w 186"/>
                  <a:gd name="T77" fmla="*/ 214 h 432"/>
                  <a:gd name="T78" fmla="*/ 174 w 186"/>
                  <a:gd name="T79" fmla="*/ 192 h 432"/>
                  <a:gd name="T80" fmla="*/ 174 w 186"/>
                  <a:gd name="T81" fmla="*/ 192 h 432"/>
                  <a:gd name="T82" fmla="*/ 167 w 186"/>
                  <a:gd name="T83" fmla="*/ 170 h 432"/>
                  <a:gd name="T84" fmla="*/ 158 w 186"/>
                  <a:gd name="T85" fmla="*/ 149 h 432"/>
                  <a:gd name="T86" fmla="*/ 148 w 186"/>
                  <a:gd name="T87" fmla="*/ 131 h 432"/>
                  <a:gd name="T88" fmla="*/ 137 w 186"/>
                  <a:gd name="T89" fmla="*/ 112 h 432"/>
                  <a:gd name="T90" fmla="*/ 125 w 186"/>
                  <a:gd name="T91" fmla="*/ 94 h 432"/>
                  <a:gd name="T92" fmla="*/ 113 w 186"/>
                  <a:gd name="T93" fmla="*/ 79 h 432"/>
                  <a:gd name="T94" fmla="*/ 101 w 186"/>
                  <a:gd name="T95" fmla="*/ 65 h 432"/>
                  <a:gd name="T96" fmla="*/ 89 w 186"/>
                  <a:gd name="T97" fmla="*/ 52 h 432"/>
                  <a:gd name="T98" fmla="*/ 67 w 186"/>
                  <a:gd name="T99" fmla="*/ 28 h 432"/>
                  <a:gd name="T100" fmla="*/ 48 w 186"/>
                  <a:gd name="T101" fmla="*/ 13 h 432"/>
                  <a:gd name="T102" fmla="*/ 35 w 186"/>
                  <a:gd name="T103" fmla="*/ 3 h 432"/>
                  <a:gd name="T104" fmla="*/ 31 w 186"/>
                  <a:gd name="T105" fmla="*/ 0 h 432"/>
                  <a:gd name="T106" fmla="*/ 31 w 186"/>
                  <a:gd name="T10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432">
                    <a:moveTo>
                      <a:pt x="31" y="0"/>
                    </a:moveTo>
                    <a:lnTo>
                      <a:pt x="31" y="0"/>
                    </a:lnTo>
                    <a:lnTo>
                      <a:pt x="29" y="4"/>
                    </a:lnTo>
                    <a:lnTo>
                      <a:pt x="23" y="20"/>
                    </a:lnTo>
                    <a:lnTo>
                      <a:pt x="15" y="44"/>
                    </a:lnTo>
                    <a:lnTo>
                      <a:pt x="8" y="75"/>
                    </a:lnTo>
                    <a:lnTo>
                      <a:pt x="5" y="92"/>
                    </a:lnTo>
                    <a:lnTo>
                      <a:pt x="2" y="111"/>
                    </a:lnTo>
                    <a:lnTo>
                      <a:pt x="1" y="131"/>
                    </a:lnTo>
                    <a:lnTo>
                      <a:pt x="0" y="152"/>
                    </a:lnTo>
                    <a:lnTo>
                      <a:pt x="0" y="172"/>
                    </a:lnTo>
                    <a:lnTo>
                      <a:pt x="2" y="194"/>
                    </a:lnTo>
                    <a:lnTo>
                      <a:pt x="5" y="216"/>
                    </a:lnTo>
                    <a:lnTo>
                      <a:pt x="11" y="238"/>
                    </a:lnTo>
                    <a:lnTo>
                      <a:pt x="11" y="238"/>
                    </a:lnTo>
                    <a:lnTo>
                      <a:pt x="19" y="260"/>
                    </a:lnTo>
                    <a:lnTo>
                      <a:pt x="27" y="281"/>
                    </a:lnTo>
                    <a:lnTo>
                      <a:pt x="37" y="301"/>
                    </a:lnTo>
                    <a:lnTo>
                      <a:pt x="48" y="320"/>
                    </a:lnTo>
                    <a:lnTo>
                      <a:pt x="59" y="336"/>
                    </a:lnTo>
                    <a:lnTo>
                      <a:pt x="71" y="353"/>
                    </a:lnTo>
                    <a:lnTo>
                      <a:pt x="83" y="367"/>
                    </a:lnTo>
                    <a:lnTo>
                      <a:pt x="96" y="380"/>
                    </a:lnTo>
                    <a:lnTo>
                      <a:pt x="119" y="402"/>
                    </a:lnTo>
                    <a:lnTo>
                      <a:pt x="137" y="419"/>
                    </a:lnTo>
                    <a:lnTo>
                      <a:pt x="149" y="429"/>
                    </a:lnTo>
                    <a:lnTo>
                      <a:pt x="155" y="432"/>
                    </a:lnTo>
                    <a:lnTo>
                      <a:pt x="155" y="432"/>
                    </a:lnTo>
                    <a:lnTo>
                      <a:pt x="157" y="426"/>
                    </a:lnTo>
                    <a:lnTo>
                      <a:pt x="163" y="411"/>
                    </a:lnTo>
                    <a:lnTo>
                      <a:pt x="169" y="388"/>
                    </a:lnTo>
                    <a:lnTo>
                      <a:pt x="177" y="357"/>
                    </a:lnTo>
                    <a:lnTo>
                      <a:pt x="180" y="340"/>
                    </a:lnTo>
                    <a:lnTo>
                      <a:pt x="182" y="321"/>
                    </a:lnTo>
                    <a:lnTo>
                      <a:pt x="185" y="301"/>
                    </a:lnTo>
                    <a:lnTo>
                      <a:pt x="186" y="280"/>
                    </a:lnTo>
                    <a:lnTo>
                      <a:pt x="185" y="259"/>
                    </a:lnTo>
                    <a:lnTo>
                      <a:pt x="182" y="237"/>
                    </a:lnTo>
                    <a:lnTo>
                      <a:pt x="179" y="214"/>
                    </a:lnTo>
                    <a:lnTo>
                      <a:pt x="174" y="192"/>
                    </a:lnTo>
                    <a:lnTo>
                      <a:pt x="174" y="192"/>
                    </a:lnTo>
                    <a:lnTo>
                      <a:pt x="167" y="170"/>
                    </a:lnTo>
                    <a:lnTo>
                      <a:pt x="158" y="149"/>
                    </a:lnTo>
                    <a:lnTo>
                      <a:pt x="148" y="131"/>
                    </a:lnTo>
                    <a:lnTo>
                      <a:pt x="137" y="112"/>
                    </a:lnTo>
                    <a:lnTo>
                      <a:pt x="125" y="94"/>
                    </a:lnTo>
                    <a:lnTo>
                      <a:pt x="113" y="79"/>
                    </a:lnTo>
                    <a:lnTo>
                      <a:pt x="101" y="65"/>
                    </a:lnTo>
                    <a:lnTo>
                      <a:pt x="89" y="52"/>
                    </a:lnTo>
                    <a:lnTo>
                      <a:pt x="67" y="28"/>
                    </a:lnTo>
                    <a:lnTo>
                      <a:pt x="48" y="13"/>
                    </a:lnTo>
                    <a:lnTo>
                      <a:pt x="35" y="3"/>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4" name="Freeform 23">
                <a:extLst>
                  <a:ext uri="{FF2B5EF4-FFF2-40B4-BE49-F238E27FC236}">
                    <a16:creationId xmlns:a16="http://schemas.microsoft.com/office/drawing/2014/main" id="{5784335F-CF35-4BAA-95F2-631A14B2C88D}"/>
                  </a:ext>
                </a:extLst>
              </p:cNvPr>
              <p:cNvSpPr>
                <a:spLocks/>
              </p:cNvSpPr>
              <p:nvPr/>
            </p:nvSpPr>
            <p:spPr bwMode="auto">
              <a:xfrm>
                <a:off x="7118351" y="2182813"/>
                <a:ext cx="109538" cy="217488"/>
              </a:xfrm>
              <a:custGeom>
                <a:avLst/>
                <a:gdLst>
                  <a:gd name="T0" fmla="*/ 12 w 207"/>
                  <a:gd name="T1" fmla="*/ 0 h 410"/>
                  <a:gd name="T2" fmla="*/ 12 w 207"/>
                  <a:gd name="T3" fmla="*/ 0 h 410"/>
                  <a:gd name="T4" fmla="*/ 11 w 207"/>
                  <a:gd name="T5" fmla="*/ 6 h 410"/>
                  <a:gd name="T6" fmla="*/ 6 w 207"/>
                  <a:gd name="T7" fmla="*/ 21 h 410"/>
                  <a:gd name="T8" fmla="*/ 3 w 207"/>
                  <a:gd name="T9" fmla="*/ 45 h 410"/>
                  <a:gd name="T10" fmla="*/ 0 w 207"/>
                  <a:gd name="T11" fmla="*/ 77 h 410"/>
                  <a:gd name="T12" fmla="*/ 0 w 207"/>
                  <a:gd name="T13" fmla="*/ 95 h 410"/>
                  <a:gd name="T14" fmla="*/ 0 w 207"/>
                  <a:gd name="T15" fmla="*/ 113 h 410"/>
                  <a:gd name="T16" fmla="*/ 0 w 207"/>
                  <a:gd name="T17" fmla="*/ 133 h 410"/>
                  <a:gd name="T18" fmla="*/ 2 w 207"/>
                  <a:gd name="T19" fmla="*/ 154 h 410"/>
                  <a:gd name="T20" fmla="*/ 6 w 207"/>
                  <a:gd name="T21" fmla="*/ 175 h 410"/>
                  <a:gd name="T22" fmla="*/ 11 w 207"/>
                  <a:gd name="T23" fmla="*/ 197 h 410"/>
                  <a:gd name="T24" fmla="*/ 17 w 207"/>
                  <a:gd name="T25" fmla="*/ 218 h 410"/>
                  <a:gd name="T26" fmla="*/ 26 w 207"/>
                  <a:gd name="T27" fmla="*/ 240 h 410"/>
                  <a:gd name="T28" fmla="*/ 26 w 207"/>
                  <a:gd name="T29" fmla="*/ 240 h 410"/>
                  <a:gd name="T30" fmla="*/ 36 w 207"/>
                  <a:gd name="T31" fmla="*/ 261 h 410"/>
                  <a:gd name="T32" fmla="*/ 48 w 207"/>
                  <a:gd name="T33" fmla="*/ 279 h 410"/>
                  <a:gd name="T34" fmla="*/ 60 w 207"/>
                  <a:gd name="T35" fmla="*/ 297 h 410"/>
                  <a:gd name="T36" fmla="*/ 73 w 207"/>
                  <a:gd name="T37" fmla="*/ 315 h 410"/>
                  <a:gd name="T38" fmla="*/ 88 w 207"/>
                  <a:gd name="T39" fmla="*/ 330 h 410"/>
                  <a:gd name="T40" fmla="*/ 102 w 207"/>
                  <a:gd name="T41" fmla="*/ 343 h 410"/>
                  <a:gd name="T42" fmla="*/ 115 w 207"/>
                  <a:gd name="T43" fmla="*/ 356 h 410"/>
                  <a:gd name="T44" fmla="*/ 129 w 207"/>
                  <a:gd name="T45" fmla="*/ 367 h 410"/>
                  <a:gd name="T46" fmla="*/ 155 w 207"/>
                  <a:gd name="T47" fmla="*/ 386 h 410"/>
                  <a:gd name="T48" fmla="*/ 176 w 207"/>
                  <a:gd name="T49" fmla="*/ 400 h 410"/>
                  <a:gd name="T50" fmla="*/ 190 w 207"/>
                  <a:gd name="T51" fmla="*/ 408 h 410"/>
                  <a:gd name="T52" fmla="*/ 194 w 207"/>
                  <a:gd name="T53" fmla="*/ 410 h 410"/>
                  <a:gd name="T54" fmla="*/ 194 w 207"/>
                  <a:gd name="T55" fmla="*/ 410 h 410"/>
                  <a:gd name="T56" fmla="*/ 196 w 207"/>
                  <a:gd name="T57" fmla="*/ 405 h 410"/>
                  <a:gd name="T58" fmla="*/ 200 w 207"/>
                  <a:gd name="T59" fmla="*/ 389 h 410"/>
                  <a:gd name="T60" fmla="*/ 203 w 207"/>
                  <a:gd name="T61" fmla="*/ 365 h 410"/>
                  <a:gd name="T62" fmla="*/ 206 w 207"/>
                  <a:gd name="T63" fmla="*/ 333 h 410"/>
                  <a:gd name="T64" fmla="*/ 207 w 207"/>
                  <a:gd name="T65" fmla="*/ 316 h 410"/>
                  <a:gd name="T66" fmla="*/ 207 w 207"/>
                  <a:gd name="T67" fmla="*/ 297 h 410"/>
                  <a:gd name="T68" fmla="*/ 206 w 207"/>
                  <a:gd name="T69" fmla="*/ 277 h 410"/>
                  <a:gd name="T70" fmla="*/ 204 w 207"/>
                  <a:gd name="T71" fmla="*/ 256 h 410"/>
                  <a:gd name="T72" fmla="*/ 201 w 207"/>
                  <a:gd name="T73" fmla="*/ 235 h 410"/>
                  <a:gd name="T74" fmla="*/ 195 w 207"/>
                  <a:gd name="T75" fmla="*/ 213 h 410"/>
                  <a:gd name="T76" fmla="*/ 189 w 207"/>
                  <a:gd name="T77" fmla="*/ 193 h 410"/>
                  <a:gd name="T78" fmla="*/ 180 w 207"/>
                  <a:gd name="T79" fmla="*/ 171 h 410"/>
                  <a:gd name="T80" fmla="*/ 180 w 207"/>
                  <a:gd name="T81" fmla="*/ 171 h 410"/>
                  <a:gd name="T82" fmla="*/ 170 w 207"/>
                  <a:gd name="T83" fmla="*/ 150 h 410"/>
                  <a:gd name="T84" fmla="*/ 159 w 207"/>
                  <a:gd name="T85" fmla="*/ 131 h 410"/>
                  <a:gd name="T86" fmla="*/ 146 w 207"/>
                  <a:gd name="T87" fmla="*/ 113 h 410"/>
                  <a:gd name="T88" fmla="*/ 133 w 207"/>
                  <a:gd name="T89" fmla="*/ 96 h 410"/>
                  <a:gd name="T90" fmla="*/ 118 w 207"/>
                  <a:gd name="T91" fmla="*/ 80 h 410"/>
                  <a:gd name="T92" fmla="*/ 105 w 207"/>
                  <a:gd name="T93" fmla="*/ 67 h 410"/>
                  <a:gd name="T94" fmla="*/ 91 w 207"/>
                  <a:gd name="T95" fmla="*/ 54 h 410"/>
                  <a:gd name="T96" fmla="*/ 77 w 207"/>
                  <a:gd name="T97" fmla="*/ 43 h 410"/>
                  <a:gd name="T98" fmla="*/ 51 w 207"/>
                  <a:gd name="T99" fmla="*/ 24 h 410"/>
                  <a:gd name="T100" fmla="*/ 30 w 207"/>
                  <a:gd name="T101" fmla="*/ 10 h 410"/>
                  <a:gd name="T102" fmla="*/ 17 w 207"/>
                  <a:gd name="T103" fmla="*/ 2 h 410"/>
                  <a:gd name="T104" fmla="*/ 12 w 207"/>
                  <a:gd name="T105" fmla="*/ 0 h 410"/>
                  <a:gd name="T106" fmla="*/ 12 w 207"/>
                  <a:gd name="T10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410">
                    <a:moveTo>
                      <a:pt x="12" y="0"/>
                    </a:moveTo>
                    <a:lnTo>
                      <a:pt x="12" y="0"/>
                    </a:lnTo>
                    <a:lnTo>
                      <a:pt x="11" y="6"/>
                    </a:lnTo>
                    <a:lnTo>
                      <a:pt x="6" y="21"/>
                    </a:lnTo>
                    <a:lnTo>
                      <a:pt x="3" y="45"/>
                    </a:lnTo>
                    <a:lnTo>
                      <a:pt x="0" y="77"/>
                    </a:lnTo>
                    <a:lnTo>
                      <a:pt x="0" y="95"/>
                    </a:lnTo>
                    <a:lnTo>
                      <a:pt x="0" y="113"/>
                    </a:lnTo>
                    <a:lnTo>
                      <a:pt x="0" y="133"/>
                    </a:lnTo>
                    <a:lnTo>
                      <a:pt x="2" y="154"/>
                    </a:lnTo>
                    <a:lnTo>
                      <a:pt x="6" y="175"/>
                    </a:lnTo>
                    <a:lnTo>
                      <a:pt x="11" y="197"/>
                    </a:lnTo>
                    <a:lnTo>
                      <a:pt x="17" y="218"/>
                    </a:lnTo>
                    <a:lnTo>
                      <a:pt x="26" y="240"/>
                    </a:lnTo>
                    <a:lnTo>
                      <a:pt x="26" y="240"/>
                    </a:lnTo>
                    <a:lnTo>
                      <a:pt x="36" y="261"/>
                    </a:lnTo>
                    <a:lnTo>
                      <a:pt x="48" y="279"/>
                    </a:lnTo>
                    <a:lnTo>
                      <a:pt x="60" y="297"/>
                    </a:lnTo>
                    <a:lnTo>
                      <a:pt x="73" y="315"/>
                    </a:lnTo>
                    <a:lnTo>
                      <a:pt x="88" y="330"/>
                    </a:lnTo>
                    <a:lnTo>
                      <a:pt x="102" y="343"/>
                    </a:lnTo>
                    <a:lnTo>
                      <a:pt x="115" y="356"/>
                    </a:lnTo>
                    <a:lnTo>
                      <a:pt x="129" y="367"/>
                    </a:lnTo>
                    <a:lnTo>
                      <a:pt x="155" y="386"/>
                    </a:lnTo>
                    <a:lnTo>
                      <a:pt x="176" y="400"/>
                    </a:lnTo>
                    <a:lnTo>
                      <a:pt x="190" y="408"/>
                    </a:lnTo>
                    <a:lnTo>
                      <a:pt x="194" y="410"/>
                    </a:lnTo>
                    <a:lnTo>
                      <a:pt x="194" y="410"/>
                    </a:lnTo>
                    <a:lnTo>
                      <a:pt x="196" y="405"/>
                    </a:lnTo>
                    <a:lnTo>
                      <a:pt x="200" y="389"/>
                    </a:lnTo>
                    <a:lnTo>
                      <a:pt x="203" y="365"/>
                    </a:lnTo>
                    <a:lnTo>
                      <a:pt x="206" y="333"/>
                    </a:lnTo>
                    <a:lnTo>
                      <a:pt x="207" y="316"/>
                    </a:lnTo>
                    <a:lnTo>
                      <a:pt x="207" y="297"/>
                    </a:lnTo>
                    <a:lnTo>
                      <a:pt x="206" y="277"/>
                    </a:lnTo>
                    <a:lnTo>
                      <a:pt x="204" y="256"/>
                    </a:lnTo>
                    <a:lnTo>
                      <a:pt x="201" y="235"/>
                    </a:lnTo>
                    <a:lnTo>
                      <a:pt x="195" y="213"/>
                    </a:lnTo>
                    <a:lnTo>
                      <a:pt x="189" y="193"/>
                    </a:lnTo>
                    <a:lnTo>
                      <a:pt x="180" y="171"/>
                    </a:lnTo>
                    <a:lnTo>
                      <a:pt x="180" y="171"/>
                    </a:lnTo>
                    <a:lnTo>
                      <a:pt x="170" y="150"/>
                    </a:lnTo>
                    <a:lnTo>
                      <a:pt x="159" y="131"/>
                    </a:lnTo>
                    <a:lnTo>
                      <a:pt x="146" y="113"/>
                    </a:lnTo>
                    <a:lnTo>
                      <a:pt x="133" y="96"/>
                    </a:lnTo>
                    <a:lnTo>
                      <a:pt x="118" y="80"/>
                    </a:lnTo>
                    <a:lnTo>
                      <a:pt x="105" y="67"/>
                    </a:lnTo>
                    <a:lnTo>
                      <a:pt x="91" y="54"/>
                    </a:lnTo>
                    <a:lnTo>
                      <a:pt x="77" y="43"/>
                    </a:lnTo>
                    <a:lnTo>
                      <a:pt x="51" y="24"/>
                    </a:lnTo>
                    <a:lnTo>
                      <a:pt x="30" y="10"/>
                    </a:lnTo>
                    <a:lnTo>
                      <a:pt x="17" y="2"/>
                    </a:lnTo>
                    <a:lnTo>
                      <a:pt x="12"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5" name="Freeform 24">
                <a:extLst>
                  <a:ext uri="{FF2B5EF4-FFF2-40B4-BE49-F238E27FC236}">
                    <a16:creationId xmlns:a16="http://schemas.microsoft.com/office/drawing/2014/main" id="{9959B52C-9A38-468F-9D0A-04B2C197D4FB}"/>
                  </a:ext>
                </a:extLst>
              </p:cNvPr>
              <p:cNvSpPr>
                <a:spLocks/>
              </p:cNvSpPr>
              <p:nvPr/>
            </p:nvSpPr>
            <p:spPr bwMode="auto">
              <a:xfrm>
                <a:off x="7023101" y="2249488"/>
                <a:ext cx="127000" cy="201613"/>
              </a:xfrm>
              <a:custGeom>
                <a:avLst/>
                <a:gdLst>
                  <a:gd name="T0" fmla="*/ 2 w 242"/>
                  <a:gd name="T1" fmla="*/ 0 h 381"/>
                  <a:gd name="T2" fmla="*/ 2 w 242"/>
                  <a:gd name="T3" fmla="*/ 0 h 381"/>
                  <a:gd name="T4" fmla="*/ 1 w 242"/>
                  <a:gd name="T5" fmla="*/ 5 h 381"/>
                  <a:gd name="T6" fmla="*/ 0 w 242"/>
                  <a:gd name="T7" fmla="*/ 22 h 381"/>
                  <a:gd name="T8" fmla="*/ 0 w 242"/>
                  <a:gd name="T9" fmla="*/ 46 h 381"/>
                  <a:gd name="T10" fmla="*/ 1 w 242"/>
                  <a:gd name="T11" fmla="*/ 78 h 381"/>
                  <a:gd name="T12" fmla="*/ 3 w 242"/>
                  <a:gd name="T13" fmla="*/ 95 h 381"/>
                  <a:gd name="T14" fmla="*/ 5 w 242"/>
                  <a:gd name="T15" fmla="*/ 114 h 381"/>
                  <a:gd name="T16" fmla="*/ 8 w 242"/>
                  <a:gd name="T17" fmla="*/ 134 h 381"/>
                  <a:gd name="T18" fmla="*/ 14 w 242"/>
                  <a:gd name="T19" fmla="*/ 153 h 381"/>
                  <a:gd name="T20" fmla="*/ 20 w 242"/>
                  <a:gd name="T21" fmla="*/ 174 h 381"/>
                  <a:gd name="T22" fmla="*/ 28 w 242"/>
                  <a:gd name="T23" fmla="*/ 194 h 381"/>
                  <a:gd name="T24" fmla="*/ 38 w 242"/>
                  <a:gd name="T25" fmla="*/ 215 h 381"/>
                  <a:gd name="T26" fmla="*/ 49 w 242"/>
                  <a:gd name="T27" fmla="*/ 235 h 381"/>
                  <a:gd name="T28" fmla="*/ 49 w 242"/>
                  <a:gd name="T29" fmla="*/ 235 h 381"/>
                  <a:gd name="T30" fmla="*/ 62 w 242"/>
                  <a:gd name="T31" fmla="*/ 253 h 381"/>
                  <a:gd name="T32" fmla="*/ 76 w 242"/>
                  <a:gd name="T33" fmla="*/ 271 h 381"/>
                  <a:gd name="T34" fmla="*/ 91 w 242"/>
                  <a:gd name="T35" fmla="*/ 288 h 381"/>
                  <a:gd name="T36" fmla="*/ 106 w 242"/>
                  <a:gd name="T37" fmla="*/ 302 h 381"/>
                  <a:gd name="T38" fmla="*/ 123 w 242"/>
                  <a:gd name="T39" fmla="*/ 315 h 381"/>
                  <a:gd name="T40" fmla="*/ 138 w 242"/>
                  <a:gd name="T41" fmla="*/ 327 h 381"/>
                  <a:gd name="T42" fmla="*/ 154 w 242"/>
                  <a:gd name="T43" fmla="*/ 338 h 381"/>
                  <a:gd name="T44" fmla="*/ 169 w 242"/>
                  <a:gd name="T45" fmla="*/ 347 h 381"/>
                  <a:gd name="T46" fmla="*/ 197 w 242"/>
                  <a:gd name="T47" fmla="*/ 362 h 381"/>
                  <a:gd name="T48" fmla="*/ 219 w 242"/>
                  <a:gd name="T49" fmla="*/ 373 h 381"/>
                  <a:gd name="T50" fmla="*/ 235 w 242"/>
                  <a:gd name="T51" fmla="*/ 379 h 381"/>
                  <a:gd name="T52" fmla="*/ 240 w 242"/>
                  <a:gd name="T53" fmla="*/ 381 h 381"/>
                  <a:gd name="T54" fmla="*/ 240 w 242"/>
                  <a:gd name="T55" fmla="*/ 381 h 381"/>
                  <a:gd name="T56" fmla="*/ 240 w 242"/>
                  <a:gd name="T57" fmla="*/ 376 h 381"/>
                  <a:gd name="T58" fmla="*/ 241 w 242"/>
                  <a:gd name="T59" fmla="*/ 359 h 381"/>
                  <a:gd name="T60" fmla="*/ 242 w 242"/>
                  <a:gd name="T61" fmla="*/ 334 h 381"/>
                  <a:gd name="T62" fmla="*/ 241 w 242"/>
                  <a:gd name="T63" fmla="*/ 303 h 381"/>
                  <a:gd name="T64" fmla="*/ 239 w 242"/>
                  <a:gd name="T65" fmla="*/ 285 h 381"/>
                  <a:gd name="T66" fmla="*/ 236 w 242"/>
                  <a:gd name="T67" fmla="*/ 266 h 381"/>
                  <a:gd name="T68" fmla="*/ 232 w 242"/>
                  <a:gd name="T69" fmla="*/ 247 h 381"/>
                  <a:gd name="T70" fmla="*/ 227 w 242"/>
                  <a:gd name="T71" fmla="*/ 226 h 381"/>
                  <a:gd name="T72" fmla="*/ 221 w 242"/>
                  <a:gd name="T73" fmla="*/ 206 h 381"/>
                  <a:gd name="T74" fmla="*/ 214 w 242"/>
                  <a:gd name="T75" fmla="*/ 185 h 381"/>
                  <a:gd name="T76" fmla="*/ 204 w 242"/>
                  <a:gd name="T77" fmla="*/ 166 h 381"/>
                  <a:gd name="T78" fmla="*/ 192 w 242"/>
                  <a:gd name="T79" fmla="*/ 146 h 381"/>
                  <a:gd name="T80" fmla="*/ 192 w 242"/>
                  <a:gd name="T81" fmla="*/ 146 h 381"/>
                  <a:gd name="T82" fmla="*/ 180 w 242"/>
                  <a:gd name="T83" fmla="*/ 126 h 381"/>
                  <a:gd name="T84" fmla="*/ 165 w 242"/>
                  <a:gd name="T85" fmla="*/ 108 h 381"/>
                  <a:gd name="T86" fmla="*/ 150 w 242"/>
                  <a:gd name="T87" fmla="*/ 93 h 381"/>
                  <a:gd name="T88" fmla="*/ 135 w 242"/>
                  <a:gd name="T89" fmla="*/ 78 h 381"/>
                  <a:gd name="T90" fmla="*/ 119 w 242"/>
                  <a:gd name="T91" fmla="*/ 64 h 381"/>
                  <a:gd name="T92" fmla="*/ 103 w 242"/>
                  <a:gd name="T93" fmla="*/ 52 h 381"/>
                  <a:gd name="T94" fmla="*/ 87 w 242"/>
                  <a:gd name="T95" fmla="*/ 42 h 381"/>
                  <a:gd name="T96" fmla="*/ 72 w 242"/>
                  <a:gd name="T97" fmla="*/ 33 h 381"/>
                  <a:gd name="T98" fmla="*/ 45 w 242"/>
                  <a:gd name="T99" fmla="*/ 18 h 381"/>
                  <a:gd name="T100" fmla="*/ 23 w 242"/>
                  <a:gd name="T101" fmla="*/ 7 h 381"/>
                  <a:gd name="T102" fmla="*/ 7 w 242"/>
                  <a:gd name="T103" fmla="*/ 2 h 381"/>
                  <a:gd name="T104" fmla="*/ 2 w 242"/>
                  <a:gd name="T105" fmla="*/ 0 h 381"/>
                  <a:gd name="T106" fmla="*/ 2 w 242"/>
                  <a:gd name="T107"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 h="381">
                    <a:moveTo>
                      <a:pt x="2" y="0"/>
                    </a:moveTo>
                    <a:lnTo>
                      <a:pt x="2" y="0"/>
                    </a:lnTo>
                    <a:lnTo>
                      <a:pt x="1" y="5"/>
                    </a:lnTo>
                    <a:lnTo>
                      <a:pt x="0" y="22"/>
                    </a:lnTo>
                    <a:lnTo>
                      <a:pt x="0" y="46"/>
                    </a:lnTo>
                    <a:lnTo>
                      <a:pt x="1" y="78"/>
                    </a:lnTo>
                    <a:lnTo>
                      <a:pt x="3" y="95"/>
                    </a:lnTo>
                    <a:lnTo>
                      <a:pt x="5" y="114"/>
                    </a:lnTo>
                    <a:lnTo>
                      <a:pt x="8" y="134"/>
                    </a:lnTo>
                    <a:lnTo>
                      <a:pt x="14" y="153"/>
                    </a:lnTo>
                    <a:lnTo>
                      <a:pt x="20" y="174"/>
                    </a:lnTo>
                    <a:lnTo>
                      <a:pt x="28" y="194"/>
                    </a:lnTo>
                    <a:lnTo>
                      <a:pt x="38" y="215"/>
                    </a:lnTo>
                    <a:lnTo>
                      <a:pt x="49" y="235"/>
                    </a:lnTo>
                    <a:lnTo>
                      <a:pt x="49" y="235"/>
                    </a:lnTo>
                    <a:lnTo>
                      <a:pt x="62" y="253"/>
                    </a:lnTo>
                    <a:lnTo>
                      <a:pt x="76" y="271"/>
                    </a:lnTo>
                    <a:lnTo>
                      <a:pt x="91" y="288"/>
                    </a:lnTo>
                    <a:lnTo>
                      <a:pt x="106" y="302"/>
                    </a:lnTo>
                    <a:lnTo>
                      <a:pt x="123" y="315"/>
                    </a:lnTo>
                    <a:lnTo>
                      <a:pt x="138" y="327"/>
                    </a:lnTo>
                    <a:lnTo>
                      <a:pt x="154" y="338"/>
                    </a:lnTo>
                    <a:lnTo>
                      <a:pt x="169" y="347"/>
                    </a:lnTo>
                    <a:lnTo>
                      <a:pt x="197" y="362"/>
                    </a:lnTo>
                    <a:lnTo>
                      <a:pt x="219" y="373"/>
                    </a:lnTo>
                    <a:lnTo>
                      <a:pt x="235" y="379"/>
                    </a:lnTo>
                    <a:lnTo>
                      <a:pt x="240" y="381"/>
                    </a:lnTo>
                    <a:lnTo>
                      <a:pt x="240" y="381"/>
                    </a:lnTo>
                    <a:lnTo>
                      <a:pt x="240" y="376"/>
                    </a:lnTo>
                    <a:lnTo>
                      <a:pt x="241" y="359"/>
                    </a:lnTo>
                    <a:lnTo>
                      <a:pt x="242" y="334"/>
                    </a:lnTo>
                    <a:lnTo>
                      <a:pt x="241" y="303"/>
                    </a:lnTo>
                    <a:lnTo>
                      <a:pt x="239" y="285"/>
                    </a:lnTo>
                    <a:lnTo>
                      <a:pt x="236" y="266"/>
                    </a:lnTo>
                    <a:lnTo>
                      <a:pt x="232" y="247"/>
                    </a:lnTo>
                    <a:lnTo>
                      <a:pt x="227" y="226"/>
                    </a:lnTo>
                    <a:lnTo>
                      <a:pt x="221" y="206"/>
                    </a:lnTo>
                    <a:lnTo>
                      <a:pt x="214" y="185"/>
                    </a:lnTo>
                    <a:lnTo>
                      <a:pt x="204" y="166"/>
                    </a:lnTo>
                    <a:lnTo>
                      <a:pt x="192" y="146"/>
                    </a:lnTo>
                    <a:lnTo>
                      <a:pt x="192" y="146"/>
                    </a:lnTo>
                    <a:lnTo>
                      <a:pt x="180" y="126"/>
                    </a:lnTo>
                    <a:lnTo>
                      <a:pt x="165" y="108"/>
                    </a:lnTo>
                    <a:lnTo>
                      <a:pt x="150" y="93"/>
                    </a:lnTo>
                    <a:lnTo>
                      <a:pt x="135" y="78"/>
                    </a:lnTo>
                    <a:lnTo>
                      <a:pt x="119" y="64"/>
                    </a:lnTo>
                    <a:lnTo>
                      <a:pt x="103" y="52"/>
                    </a:lnTo>
                    <a:lnTo>
                      <a:pt x="87" y="42"/>
                    </a:lnTo>
                    <a:lnTo>
                      <a:pt x="72" y="33"/>
                    </a:lnTo>
                    <a:lnTo>
                      <a:pt x="45" y="18"/>
                    </a:lnTo>
                    <a:lnTo>
                      <a:pt x="23" y="7"/>
                    </a:lnTo>
                    <a:lnTo>
                      <a:pt x="7" y="2"/>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6" name="Freeform 25">
                <a:extLst>
                  <a:ext uri="{FF2B5EF4-FFF2-40B4-BE49-F238E27FC236}">
                    <a16:creationId xmlns:a16="http://schemas.microsoft.com/office/drawing/2014/main" id="{1CD643FC-B6F9-43BF-8B71-9B19E27626AE}"/>
                  </a:ext>
                </a:extLst>
              </p:cNvPr>
              <p:cNvSpPr>
                <a:spLocks/>
              </p:cNvSpPr>
              <p:nvPr/>
            </p:nvSpPr>
            <p:spPr bwMode="auto">
              <a:xfrm>
                <a:off x="6948488" y="2349500"/>
                <a:ext cx="152400" cy="182563"/>
              </a:xfrm>
              <a:custGeom>
                <a:avLst/>
                <a:gdLst>
                  <a:gd name="T0" fmla="*/ 0 w 289"/>
                  <a:gd name="T1" fmla="*/ 0 h 344"/>
                  <a:gd name="T2" fmla="*/ 0 w 289"/>
                  <a:gd name="T3" fmla="*/ 0 h 344"/>
                  <a:gd name="T4" fmla="*/ 1 w 289"/>
                  <a:gd name="T5" fmla="*/ 5 h 344"/>
                  <a:gd name="T6" fmla="*/ 2 w 289"/>
                  <a:gd name="T7" fmla="*/ 22 h 344"/>
                  <a:gd name="T8" fmla="*/ 4 w 289"/>
                  <a:gd name="T9" fmla="*/ 46 h 344"/>
                  <a:gd name="T10" fmla="*/ 11 w 289"/>
                  <a:gd name="T11" fmla="*/ 78 h 344"/>
                  <a:gd name="T12" fmla="*/ 14 w 289"/>
                  <a:gd name="T13" fmla="*/ 94 h 344"/>
                  <a:gd name="T14" fmla="*/ 20 w 289"/>
                  <a:gd name="T15" fmla="*/ 113 h 344"/>
                  <a:gd name="T16" fmla="*/ 26 w 289"/>
                  <a:gd name="T17" fmla="*/ 132 h 344"/>
                  <a:gd name="T18" fmla="*/ 34 w 289"/>
                  <a:gd name="T19" fmla="*/ 150 h 344"/>
                  <a:gd name="T20" fmla="*/ 43 w 289"/>
                  <a:gd name="T21" fmla="*/ 170 h 344"/>
                  <a:gd name="T22" fmla="*/ 54 w 289"/>
                  <a:gd name="T23" fmla="*/ 189 h 344"/>
                  <a:gd name="T24" fmla="*/ 66 w 289"/>
                  <a:gd name="T25" fmla="*/ 207 h 344"/>
                  <a:gd name="T26" fmla="*/ 80 w 289"/>
                  <a:gd name="T27" fmla="*/ 226 h 344"/>
                  <a:gd name="T28" fmla="*/ 80 w 289"/>
                  <a:gd name="T29" fmla="*/ 226 h 344"/>
                  <a:gd name="T30" fmla="*/ 96 w 289"/>
                  <a:gd name="T31" fmla="*/ 244 h 344"/>
                  <a:gd name="T32" fmla="*/ 112 w 289"/>
                  <a:gd name="T33" fmla="*/ 259 h 344"/>
                  <a:gd name="T34" fmla="*/ 130 w 289"/>
                  <a:gd name="T35" fmla="*/ 272 h 344"/>
                  <a:gd name="T36" fmla="*/ 146 w 289"/>
                  <a:gd name="T37" fmla="*/ 284 h 344"/>
                  <a:gd name="T38" fmla="*/ 164 w 289"/>
                  <a:gd name="T39" fmla="*/ 295 h 344"/>
                  <a:gd name="T40" fmla="*/ 181 w 289"/>
                  <a:gd name="T41" fmla="*/ 305 h 344"/>
                  <a:gd name="T42" fmla="*/ 199 w 289"/>
                  <a:gd name="T43" fmla="*/ 314 h 344"/>
                  <a:gd name="T44" fmla="*/ 215 w 289"/>
                  <a:gd name="T45" fmla="*/ 321 h 344"/>
                  <a:gd name="T46" fmla="*/ 244 w 289"/>
                  <a:gd name="T47" fmla="*/ 332 h 344"/>
                  <a:gd name="T48" fmla="*/ 268 w 289"/>
                  <a:gd name="T49" fmla="*/ 339 h 344"/>
                  <a:gd name="T50" fmla="*/ 283 w 289"/>
                  <a:gd name="T51" fmla="*/ 343 h 344"/>
                  <a:gd name="T52" fmla="*/ 289 w 289"/>
                  <a:gd name="T53" fmla="*/ 344 h 344"/>
                  <a:gd name="T54" fmla="*/ 289 w 289"/>
                  <a:gd name="T55" fmla="*/ 344 h 344"/>
                  <a:gd name="T56" fmla="*/ 289 w 289"/>
                  <a:gd name="T57" fmla="*/ 338 h 344"/>
                  <a:gd name="T58" fmla="*/ 288 w 289"/>
                  <a:gd name="T59" fmla="*/ 322 h 344"/>
                  <a:gd name="T60" fmla="*/ 286 w 289"/>
                  <a:gd name="T61" fmla="*/ 298 h 344"/>
                  <a:gd name="T62" fmla="*/ 279 w 289"/>
                  <a:gd name="T63" fmla="*/ 267 h 344"/>
                  <a:gd name="T64" fmla="*/ 276 w 289"/>
                  <a:gd name="T65" fmla="*/ 249 h 344"/>
                  <a:gd name="T66" fmla="*/ 270 w 289"/>
                  <a:gd name="T67" fmla="*/ 230 h 344"/>
                  <a:gd name="T68" fmla="*/ 264 w 289"/>
                  <a:gd name="T69" fmla="*/ 212 h 344"/>
                  <a:gd name="T70" fmla="*/ 256 w 289"/>
                  <a:gd name="T71" fmla="*/ 193 h 344"/>
                  <a:gd name="T72" fmla="*/ 247 w 289"/>
                  <a:gd name="T73" fmla="*/ 173 h 344"/>
                  <a:gd name="T74" fmla="*/ 236 w 289"/>
                  <a:gd name="T75" fmla="*/ 155 h 344"/>
                  <a:gd name="T76" fmla="*/ 224 w 289"/>
                  <a:gd name="T77" fmla="*/ 136 h 344"/>
                  <a:gd name="T78" fmla="*/ 210 w 289"/>
                  <a:gd name="T79" fmla="*/ 117 h 344"/>
                  <a:gd name="T80" fmla="*/ 210 w 289"/>
                  <a:gd name="T81" fmla="*/ 117 h 344"/>
                  <a:gd name="T82" fmla="*/ 194 w 289"/>
                  <a:gd name="T83" fmla="*/ 101 h 344"/>
                  <a:gd name="T84" fmla="*/ 178 w 289"/>
                  <a:gd name="T85" fmla="*/ 85 h 344"/>
                  <a:gd name="T86" fmla="*/ 160 w 289"/>
                  <a:gd name="T87" fmla="*/ 71 h 344"/>
                  <a:gd name="T88" fmla="*/ 143 w 289"/>
                  <a:gd name="T89" fmla="*/ 59 h 344"/>
                  <a:gd name="T90" fmla="*/ 126 w 289"/>
                  <a:gd name="T91" fmla="*/ 48 h 344"/>
                  <a:gd name="T92" fmla="*/ 109 w 289"/>
                  <a:gd name="T93" fmla="*/ 38 h 344"/>
                  <a:gd name="T94" fmla="*/ 91 w 289"/>
                  <a:gd name="T95" fmla="*/ 30 h 344"/>
                  <a:gd name="T96" fmla="*/ 75 w 289"/>
                  <a:gd name="T97" fmla="*/ 23 h 344"/>
                  <a:gd name="T98" fmla="*/ 46 w 289"/>
                  <a:gd name="T99" fmla="*/ 12 h 344"/>
                  <a:gd name="T100" fmla="*/ 22 w 289"/>
                  <a:gd name="T101" fmla="*/ 4 h 344"/>
                  <a:gd name="T102" fmla="*/ 7 w 289"/>
                  <a:gd name="T103" fmla="*/ 1 h 344"/>
                  <a:gd name="T104" fmla="*/ 0 w 289"/>
                  <a:gd name="T105" fmla="*/ 0 h 344"/>
                  <a:gd name="T106" fmla="*/ 0 w 289"/>
                  <a:gd name="T10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9" h="344">
                    <a:moveTo>
                      <a:pt x="0" y="0"/>
                    </a:moveTo>
                    <a:lnTo>
                      <a:pt x="0" y="0"/>
                    </a:lnTo>
                    <a:lnTo>
                      <a:pt x="1" y="5"/>
                    </a:lnTo>
                    <a:lnTo>
                      <a:pt x="2" y="22"/>
                    </a:lnTo>
                    <a:lnTo>
                      <a:pt x="4" y="46"/>
                    </a:lnTo>
                    <a:lnTo>
                      <a:pt x="11" y="78"/>
                    </a:lnTo>
                    <a:lnTo>
                      <a:pt x="14" y="94"/>
                    </a:lnTo>
                    <a:lnTo>
                      <a:pt x="20" y="113"/>
                    </a:lnTo>
                    <a:lnTo>
                      <a:pt x="26" y="132"/>
                    </a:lnTo>
                    <a:lnTo>
                      <a:pt x="34" y="150"/>
                    </a:lnTo>
                    <a:lnTo>
                      <a:pt x="43" y="170"/>
                    </a:lnTo>
                    <a:lnTo>
                      <a:pt x="54" y="189"/>
                    </a:lnTo>
                    <a:lnTo>
                      <a:pt x="66" y="207"/>
                    </a:lnTo>
                    <a:lnTo>
                      <a:pt x="80" y="226"/>
                    </a:lnTo>
                    <a:lnTo>
                      <a:pt x="80" y="226"/>
                    </a:lnTo>
                    <a:lnTo>
                      <a:pt x="96" y="244"/>
                    </a:lnTo>
                    <a:lnTo>
                      <a:pt x="112" y="259"/>
                    </a:lnTo>
                    <a:lnTo>
                      <a:pt x="130" y="272"/>
                    </a:lnTo>
                    <a:lnTo>
                      <a:pt x="146" y="284"/>
                    </a:lnTo>
                    <a:lnTo>
                      <a:pt x="164" y="295"/>
                    </a:lnTo>
                    <a:lnTo>
                      <a:pt x="181" y="305"/>
                    </a:lnTo>
                    <a:lnTo>
                      <a:pt x="199" y="314"/>
                    </a:lnTo>
                    <a:lnTo>
                      <a:pt x="215" y="321"/>
                    </a:lnTo>
                    <a:lnTo>
                      <a:pt x="244" y="332"/>
                    </a:lnTo>
                    <a:lnTo>
                      <a:pt x="268" y="339"/>
                    </a:lnTo>
                    <a:lnTo>
                      <a:pt x="283" y="343"/>
                    </a:lnTo>
                    <a:lnTo>
                      <a:pt x="289" y="344"/>
                    </a:lnTo>
                    <a:lnTo>
                      <a:pt x="289" y="344"/>
                    </a:lnTo>
                    <a:lnTo>
                      <a:pt x="289" y="338"/>
                    </a:lnTo>
                    <a:lnTo>
                      <a:pt x="288" y="322"/>
                    </a:lnTo>
                    <a:lnTo>
                      <a:pt x="286" y="298"/>
                    </a:lnTo>
                    <a:lnTo>
                      <a:pt x="279" y="267"/>
                    </a:lnTo>
                    <a:lnTo>
                      <a:pt x="276" y="249"/>
                    </a:lnTo>
                    <a:lnTo>
                      <a:pt x="270" y="230"/>
                    </a:lnTo>
                    <a:lnTo>
                      <a:pt x="264" y="212"/>
                    </a:lnTo>
                    <a:lnTo>
                      <a:pt x="256" y="193"/>
                    </a:lnTo>
                    <a:lnTo>
                      <a:pt x="247" y="173"/>
                    </a:lnTo>
                    <a:lnTo>
                      <a:pt x="236" y="155"/>
                    </a:lnTo>
                    <a:lnTo>
                      <a:pt x="224" y="136"/>
                    </a:lnTo>
                    <a:lnTo>
                      <a:pt x="210" y="117"/>
                    </a:lnTo>
                    <a:lnTo>
                      <a:pt x="210" y="117"/>
                    </a:lnTo>
                    <a:lnTo>
                      <a:pt x="194" y="101"/>
                    </a:lnTo>
                    <a:lnTo>
                      <a:pt x="178" y="85"/>
                    </a:lnTo>
                    <a:lnTo>
                      <a:pt x="160" y="71"/>
                    </a:lnTo>
                    <a:lnTo>
                      <a:pt x="143" y="59"/>
                    </a:lnTo>
                    <a:lnTo>
                      <a:pt x="126" y="48"/>
                    </a:lnTo>
                    <a:lnTo>
                      <a:pt x="109" y="38"/>
                    </a:lnTo>
                    <a:lnTo>
                      <a:pt x="91" y="30"/>
                    </a:lnTo>
                    <a:lnTo>
                      <a:pt x="75" y="23"/>
                    </a:lnTo>
                    <a:lnTo>
                      <a:pt x="46" y="12"/>
                    </a:lnTo>
                    <a:lnTo>
                      <a:pt x="22" y="4"/>
                    </a:lnTo>
                    <a:lnTo>
                      <a:pt x="7"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pic>
        <p:nvPicPr>
          <p:cNvPr id="11" name="Picture 6" descr="Coal Mine Svg Png Icon Free Download (#498519) - OnlineWebFonts.COM">
            <a:extLst>
              <a:ext uri="{FF2B5EF4-FFF2-40B4-BE49-F238E27FC236}">
                <a16:creationId xmlns:a16="http://schemas.microsoft.com/office/drawing/2014/main" id="{98AEC4CF-58B1-4C32-83E2-480B0B723C42}"/>
              </a:ext>
            </a:extLst>
          </p:cNvPr>
          <p:cNvPicPr>
            <a:picLocks noChangeAspect="1" noChangeArrowheads="1"/>
          </p:cNvPicPr>
          <p:nvPr/>
        </p:nvPicPr>
        <p:blipFill>
          <a:blip r:embed="rId7" cstate="print">
            <a:lum bright="70000" contrast="-70000"/>
            <a:extLst>
              <a:ext uri="{28A0092B-C50C-407E-A947-70E740481C1C}">
                <a14:useLocalDpi xmlns:a14="http://schemas.microsoft.com/office/drawing/2010/main" val="0"/>
              </a:ext>
            </a:extLst>
          </a:blip>
          <a:srcRect/>
          <a:stretch>
            <a:fillRect/>
          </a:stretch>
        </p:blipFill>
        <p:spPr bwMode="auto">
          <a:xfrm>
            <a:off x="3224877" y="2210901"/>
            <a:ext cx="320000" cy="2880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Pellets Icons - Download Free Vector Icons | Noun Project">
            <a:extLst>
              <a:ext uri="{FF2B5EF4-FFF2-40B4-BE49-F238E27FC236}">
                <a16:creationId xmlns:a16="http://schemas.microsoft.com/office/drawing/2014/main" id="{8AB0FF32-5464-4F0B-960E-73FC94F0773A}"/>
              </a:ext>
            </a:extLst>
          </p:cNvPr>
          <p:cNvPicPr>
            <a:picLocks noChangeAspect="1" noChangeArrowheads="1"/>
          </p:cNvPicPr>
          <p:nvPr/>
        </p:nvPicPr>
        <p:blipFill>
          <a:blip r:embed="rId8" cstate="print">
            <a:lum bright="70000" contrast="-70000"/>
            <a:extLst>
              <a:ext uri="{28A0092B-C50C-407E-A947-70E740481C1C}">
                <a14:useLocalDpi xmlns:a14="http://schemas.microsoft.com/office/drawing/2010/main" val="0"/>
              </a:ext>
            </a:extLst>
          </a:blip>
          <a:srcRect/>
          <a:stretch>
            <a:fillRect/>
          </a:stretch>
        </p:blipFill>
        <p:spPr bwMode="auto">
          <a:xfrm>
            <a:off x="3235113" y="1675340"/>
            <a:ext cx="324000" cy="324000"/>
          </a:xfrm>
          <a:prstGeom prst="rect">
            <a:avLst/>
          </a:prstGeom>
          <a:noFill/>
          <a:extLst>
            <a:ext uri="{909E8E84-426E-40DD-AFC4-6F175D3DCCD1}">
              <a14:hiddenFill xmlns:a14="http://schemas.microsoft.com/office/drawing/2010/main">
                <a:solidFill>
                  <a:srgbClr val="FFFFFF"/>
                </a:solidFill>
              </a14:hiddenFill>
            </a:ext>
          </a:extLst>
        </p:spPr>
      </p:pic>
      <p:pic>
        <p:nvPicPr>
          <p:cNvPr id="15" name="Grafika 14" descr="Informacje z wypełnieniem pełnym">
            <a:extLst>
              <a:ext uri="{FF2B5EF4-FFF2-40B4-BE49-F238E27FC236}">
                <a16:creationId xmlns:a16="http://schemas.microsoft.com/office/drawing/2014/main" id="{5D16B5A1-ABF9-5232-7FE7-7091D7E2D985}"/>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207379" y="3201861"/>
            <a:ext cx="360000" cy="360000"/>
          </a:xfrm>
          <a:prstGeom prst="rect">
            <a:avLst/>
          </a:prstGeom>
        </p:spPr>
      </p:pic>
    </p:spTree>
    <p:extLst>
      <p:ext uri="{BB962C8B-B14F-4D97-AF65-F5344CB8AC3E}">
        <p14:creationId xmlns:p14="http://schemas.microsoft.com/office/powerpoint/2010/main" val="21958939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rostokąt: zaokrąglone rogi 11">
            <a:extLst>
              <a:ext uri="{FF2B5EF4-FFF2-40B4-BE49-F238E27FC236}">
                <a16:creationId xmlns:a16="http://schemas.microsoft.com/office/drawing/2014/main" id="{B94A5614-70B1-40A5-BE0F-9D8E42E5231F}"/>
              </a:ext>
            </a:extLst>
          </p:cNvPr>
          <p:cNvSpPr/>
          <p:nvPr/>
        </p:nvSpPr>
        <p:spPr>
          <a:xfrm>
            <a:off x="2806099" y="3445403"/>
            <a:ext cx="5500009" cy="1768550"/>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Ogrzewanie piecem</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5601022" cy="1080790"/>
          </a:xfrm>
        </p:spPr>
        <p:txBody>
          <a:bodyPr/>
          <a:lstStyle/>
          <a:p>
            <a:pPr algn="just"/>
            <a:r>
              <a:rPr lang="pl-PL" sz="1100"/>
              <a:t>P10. Czy planuje Pan(i) zmienić swój piec na bardziej ekologiczne źródło energii? </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325172" cy="273725"/>
          </a:xfrm>
        </p:spPr>
        <p:txBody>
          <a:bodyPr/>
          <a:lstStyle/>
          <a:p>
            <a:r>
              <a:rPr lang="pl-PL" dirty="0">
                <a:solidFill>
                  <a:schemeClr val="bg1">
                    <a:lumMod val="75000"/>
                  </a:schemeClr>
                </a:solidFill>
              </a:rPr>
              <a:t>Odpowiadający: badani stosujący węgiel  lub </a:t>
            </a:r>
            <a:r>
              <a:rPr lang="pl-PL" dirty="0" err="1">
                <a:solidFill>
                  <a:schemeClr val="bg1">
                    <a:lumMod val="75000"/>
                  </a:schemeClr>
                </a:solidFill>
              </a:rPr>
              <a:t>pellet</a:t>
            </a:r>
            <a:r>
              <a:rPr lang="pl-PL" dirty="0">
                <a:solidFill>
                  <a:schemeClr val="bg1">
                    <a:lumMod val="75000"/>
                  </a:schemeClr>
                </a:solidFill>
              </a:rPr>
              <a:t>/ brykiet jako główny rodzaj ogrzewania gospodarstwa domowego, n=192.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pSp>
        <p:nvGrpSpPr>
          <p:cNvPr id="103" name="Grupa 102" descr="Używanie węgla lub brykietu do ogrzewania gospodarstw domowych.&#10;&#10;Grafika prezentuje węgiel: 14%.">
            <a:extLst>
              <a:ext uri="{FF2B5EF4-FFF2-40B4-BE49-F238E27FC236}">
                <a16:creationId xmlns:a16="http://schemas.microsoft.com/office/drawing/2014/main" id="{2B6CAD74-8F77-46EA-86A1-5055B23A747C}"/>
              </a:ext>
            </a:extLst>
          </p:cNvPr>
          <p:cNvGrpSpPr/>
          <p:nvPr/>
        </p:nvGrpSpPr>
        <p:grpSpPr>
          <a:xfrm>
            <a:off x="-1141038" y="3190231"/>
            <a:ext cx="4619846" cy="1063430"/>
            <a:chOff x="-817869" y="1715257"/>
            <a:chExt cx="4619846" cy="1063430"/>
          </a:xfrm>
        </p:grpSpPr>
        <p:grpSp>
          <p:nvGrpSpPr>
            <p:cNvPr id="100" name="Grupa 99">
              <a:extLst>
                <a:ext uri="{FF2B5EF4-FFF2-40B4-BE49-F238E27FC236}">
                  <a16:creationId xmlns:a16="http://schemas.microsoft.com/office/drawing/2014/main" id="{E8ED30DB-8852-43AF-BCEA-2D1A5018C6EC}"/>
                </a:ext>
              </a:extLst>
            </p:cNvPr>
            <p:cNvGrpSpPr/>
            <p:nvPr/>
          </p:nvGrpSpPr>
          <p:grpSpPr>
            <a:xfrm>
              <a:off x="960339" y="1715257"/>
              <a:ext cx="1063430" cy="1063430"/>
              <a:chOff x="960339" y="1715257"/>
              <a:chExt cx="1063430" cy="1063430"/>
            </a:xfrm>
          </p:grpSpPr>
          <p:pic>
            <p:nvPicPr>
              <p:cNvPr id="68" name="Picture 6">
                <a:extLst>
                  <a:ext uri="{FF2B5EF4-FFF2-40B4-BE49-F238E27FC236}">
                    <a16:creationId xmlns:a16="http://schemas.microsoft.com/office/drawing/2014/main" id="{4AA485D7-A528-496D-94E6-7006F94792E4}"/>
                  </a:ext>
                </a:extLst>
              </p:cNvPr>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rcRect/>
              <a:stretch>
                <a:fillRect/>
              </a:stretch>
            </p:blipFill>
            <p:spPr bwMode="auto">
              <a:xfrm>
                <a:off x="1307500" y="1837592"/>
                <a:ext cx="431115" cy="388003"/>
              </a:xfrm>
              <a:prstGeom prst="rect">
                <a:avLst/>
              </a:prstGeom>
              <a:noFill/>
              <a:extLst>
                <a:ext uri="{909E8E84-426E-40DD-AFC4-6F175D3DCCD1}">
                  <a14:hiddenFill xmlns:a14="http://schemas.microsoft.com/office/drawing/2010/main">
                    <a:solidFill>
                      <a:srgbClr val="FFFFFF"/>
                    </a:solidFill>
                  </a14:hiddenFill>
                </a:ext>
              </a:extLst>
            </p:spPr>
          </p:pic>
          <p:sp>
            <p:nvSpPr>
              <p:cNvPr id="70" name="Owal 69">
                <a:extLst>
                  <a:ext uri="{FF2B5EF4-FFF2-40B4-BE49-F238E27FC236}">
                    <a16:creationId xmlns:a16="http://schemas.microsoft.com/office/drawing/2014/main" id="{774C885F-FBCA-4F2C-B1AA-05187E7AACD1}"/>
                  </a:ext>
                </a:extLst>
              </p:cNvPr>
              <p:cNvSpPr/>
              <p:nvPr/>
            </p:nvSpPr>
            <p:spPr>
              <a:xfrm>
                <a:off x="960339" y="1715257"/>
                <a:ext cx="1063430" cy="1063430"/>
              </a:xfrm>
              <a:prstGeom prst="ellipse">
                <a:avLst/>
              </a:prstGeom>
              <a:noFill/>
              <a:ln w="9525">
                <a:solidFill>
                  <a:srgbClr val="CDCD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77" name="pole tekstowe 76">
                <a:extLst>
                  <a:ext uri="{FF2B5EF4-FFF2-40B4-BE49-F238E27FC236}">
                    <a16:creationId xmlns:a16="http://schemas.microsoft.com/office/drawing/2014/main" id="{05682F92-C507-41D8-9262-6EC5D242A598}"/>
                  </a:ext>
                </a:extLst>
              </p:cNvPr>
              <p:cNvSpPr txBox="1"/>
              <p:nvPr/>
            </p:nvSpPr>
            <p:spPr>
              <a:xfrm>
                <a:off x="1201740" y="2199097"/>
                <a:ext cx="644420" cy="369332"/>
              </a:xfrm>
              <a:prstGeom prst="rect">
                <a:avLst/>
              </a:prstGeom>
              <a:noFill/>
            </p:spPr>
            <p:txBody>
              <a:bodyPr wrap="square">
                <a:spAutoFit/>
              </a:bodyPr>
              <a:lstStyle/>
              <a:p>
                <a:pPr algn="ctr"/>
                <a:r>
                  <a:rPr lang="pl-PL" sz="1800" b="1" dirty="0"/>
                  <a:t>19%</a:t>
                </a:r>
                <a:endParaRPr lang="pl-PL" b="1" dirty="0"/>
              </a:p>
            </p:txBody>
          </p:sp>
        </p:grpSp>
        <p:sp>
          <p:nvSpPr>
            <p:cNvPr id="99" name="pole tekstowe 98">
              <a:extLst>
                <a:ext uri="{FF2B5EF4-FFF2-40B4-BE49-F238E27FC236}">
                  <a16:creationId xmlns:a16="http://schemas.microsoft.com/office/drawing/2014/main" id="{18C4E843-55BF-4D02-B8A5-36617865CF6A}"/>
                </a:ext>
              </a:extLst>
            </p:cNvPr>
            <p:cNvSpPr txBox="1"/>
            <p:nvPr/>
          </p:nvSpPr>
          <p:spPr>
            <a:xfrm>
              <a:off x="-817869" y="2445280"/>
              <a:ext cx="4619846" cy="246221"/>
            </a:xfrm>
            <a:prstGeom prst="rect">
              <a:avLst/>
            </a:prstGeom>
            <a:noFill/>
          </p:spPr>
          <p:txBody>
            <a:bodyPr wrap="square">
              <a:spAutoFit/>
            </a:bodyPr>
            <a:lstStyle/>
            <a:p>
              <a:pPr algn="ctr" fontAlgn="ctr"/>
              <a:r>
                <a:rPr lang="pl-PL" sz="1000" b="1" i="0" u="none" strike="noStrike">
                  <a:solidFill>
                    <a:schemeClr val="tx1"/>
                  </a:solidFill>
                  <a:effectLst/>
                  <a:latin typeface="+mj-lt"/>
                </a:rPr>
                <a:t>węgiel</a:t>
              </a:r>
            </a:p>
          </p:txBody>
        </p:sp>
      </p:grpSp>
      <p:sp>
        <p:nvSpPr>
          <p:cNvPr id="112" name="pole tekstowe 111">
            <a:extLst>
              <a:ext uri="{FF2B5EF4-FFF2-40B4-BE49-F238E27FC236}">
                <a16:creationId xmlns:a16="http://schemas.microsoft.com/office/drawing/2014/main" id="{EB0413EE-9866-4719-89FB-ADB70C4F7DF3}"/>
              </a:ext>
            </a:extLst>
          </p:cNvPr>
          <p:cNvSpPr txBox="1"/>
          <p:nvPr/>
        </p:nvSpPr>
        <p:spPr>
          <a:xfrm>
            <a:off x="409203" y="1722638"/>
            <a:ext cx="1804226" cy="738664"/>
          </a:xfrm>
          <a:prstGeom prst="rect">
            <a:avLst/>
          </a:prstGeom>
          <a:noFill/>
        </p:spPr>
        <p:txBody>
          <a:bodyPr wrap="square">
            <a:spAutoFit/>
          </a:bodyPr>
          <a:lstStyle/>
          <a:p>
            <a:pPr algn="ctr"/>
            <a:r>
              <a:rPr lang="pl-PL" sz="1050" b="1" i="1"/>
              <a:t>Osoby używające węgla </a:t>
            </a:r>
          </a:p>
          <a:p>
            <a:pPr algn="ctr"/>
            <a:r>
              <a:rPr lang="pl-PL" sz="1050" b="1" i="1"/>
              <a:t>lub pelletu/brykietu do ogrzewania gospodarstwa domowego:</a:t>
            </a:r>
          </a:p>
        </p:txBody>
      </p:sp>
      <p:sp>
        <p:nvSpPr>
          <p:cNvPr id="140" name="Prostokąt: zaokrąglone rogi 139">
            <a:extLst>
              <a:ext uri="{FF2B5EF4-FFF2-40B4-BE49-F238E27FC236}">
                <a16:creationId xmlns:a16="http://schemas.microsoft.com/office/drawing/2014/main" id="{C3CC879E-9253-4037-B81F-9971F8E166DD}"/>
              </a:ext>
            </a:extLst>
          </p:cNvPr>
          <p:cNvSpPr/>
          <p:nvPr/>
        </p:nvSpPr>
        <p:spPr>
          <a:xfrm>
            <a:off x="409203" y="1632293"/>
            <a:ext cx="1769727" cy="3606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6" name="Symbol zastępczy zawartości 4" descr="Chęć zmiany pieca na bardziej ekologiczne źródło energii.&#10;&#10;Wykres kolumnowy skumulowany do 100% przedstawia plany wymiany pieca dla poszczególnych przedziałów wieku: &#10;15-24 lat (tak 40%, nie 60%, trudno powiedzieć 0%),&#10;25-34 lat (tak 67%, nie 33%, trudno powiedzieć 0%),&#10;35-44 lat (tak 70%, nie 28%, trudno powiedzieć 1%),&#10;45-59 lat (tak 67%, nie 29%, trudno powiedzieć 4%),&#10;60 i więcej lat (tak 46%, nie 45%, trudno powiedzieć 9%).&#10;&#10;Wykres kolumnowy skumulowany do 100% przedstawia plany wymiany pieca w zależności od dochodu: &#10;do 1500 złotych (tak 67%, nie 31%, trudno powiedzieć 2%),&#10;1501 - 2500 złotych (tak 53%, nie 31%, trudno powiedzieć 2%),&#10;powyżej 2500 złotych (tak 54%, nie 46%, trudno powiedzieć 0%).">
            <a:extLst>
              <a:ext uri="{FF2B5EF4-FFF2-40B4-BE49-F238E27FC236}">
                <a16:creationId xmlns:a16="http://schemas.microsoft.com/office/drawing/2014/main" id="{1D53F9E1-A4B9-403A-8AC3-B257CE65586F}"/>
              </a:ext>
            </a:extLst>
          </p:cNvPr>
          <p:cNvGraphicFramePr>
            <a:graphicFrameLocks/>
          </p:cNvGraphicFramePr>
          <p:nvPr>
            <p:extLst>
              <p:ext uri="{D42A27DB-BD31-4B8C-83A1-F6EECF244321}">
                <p14:modId xmlns:p14="http://schemas.microsoft.com/office/powerpoint/2010/main" val="869975620"/>
              </p:ext>
            </p:extLst>
          </p:nvPr>
        </p:nvGraphicFramePr>
        <p:xfrm>
          <a:off x="2837888" y="2571875"/>
          <a:ext cx="5436427" cy="2830391"/>
        </p:xfrm>
        <a:graphic>
          <a:graphicData uri="http://schemas.openxmlformats.org/drawingml/2006/chart">
            <c:chart xmlns:c="http://schemas.openxmlformats.org/drawingml/2006/chart" xmlns:r="http://schemas.openxmlformats.org/officeDocument/2006/relationships" r:id="rId6"/>
          </a:graphicData>
        </a:graphic>
      </p:graphicFrame>
      <p:pic>
        <p:nvPicPr>
          <p:cNvPr id="11" name="Grafika 10" descr="Odtwórz">
            <a:extLst>
              <a:ext uri="{FF2B5EF4-FFF2-40B4-BE49-F238E27FC236}">
                <a16:creationId xmlns:a16="http://schemas.microsoft.com/office/drawing/2014/main" id="{46BF762A-323F-4316-87E8-4C63016C6045}"/>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664702" y="3544454"/>
            <a:ext cx="553833" cy="553833"/>
          </a:xfrm>
          <a:prstGeom prst="rect">
            <a:avLst/>
          </a:prstGeom>
        </p:spPr>
      </p:pic>
      <p:graphicFrame>
        <p:nvGraphicFramePr>
          <p:cNvPr id="17" name="Wykres 16" descr="Chęć zmiany pieca na bardziej ekologiczne źródło energii.&#10;&#10;Wykres kołowy przedstawiający plany zmiany pieca na ekologiczny: tak 58%, nie 39%, trudno powiedzieć 3%.">
            <a:extLst>
              <a:ext uri="{FF2B5EF4-FFF2-40B4-BE49-F238E27FC236}">
                <a16:creationId xmlns:a16="http://schemas.microsoft.com/office/drawing/2014/main" id="{E3BFDFA1-7DE1-4131-97CD-B3C9E1BCED47}"/>
              </a:ext>
            </a:extLst>
          </p:cNvPr>
          <p:cNvGraphicFramePr/>
          <p:nvPr>
            <p:extLst>
              <p:ext uri="{D42A27DB-BD31-4B8C-83A1-F6EECF244321}">
                <p14:modId xmlns:p14="http://schemas.microsoft.com/office/powerpoint/2010/main" val="2434807124"/>
              </p:ext>
            </p:extLst>
          </p:nvPr>
        </p:nvGraphicFramePr>
        <p:xfrm>
          <a:off x="4132180" y="1346069"/>
          <a:ext cx="2847845" cy="1579615"/>
        </p:xfrm>
        <a:graphic>
          <a:graphicData uri="http://schemas.openxmlformats.org/drawingml/2006/chart">
            <c:chart xmlns:c="http://schemas.openxmlformats.org/drawingml/2006/chart" xmlns:r="http://schemas.openxmlformats.org/officeDocument/2006/relationships" r:id="rId9"/>
          </a:graphicData>
        </a:graphic>
      </p:graphicFrame>
      <p:pic>
        <p:nvPicPr>
          <p:cNvPr id="21" name="Grafika 20" descr="Otwarta dłoń z rośliną">
            <a:extLst>
              <a:ext uri="{FF2B5EF4-FFF2-40B4-BE49-F238E27FC236}">
                <a16:creationId xmlns:a16="http://schemas.microsoft.com/office/drawing/2014/main" id="{22A75EB2-ECDB-4B4C-8CA5-275D83D8532C}"/>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236993" y="1250806"/>
            <a:ext cx="914400" cy="914400"/>
          </a:xfrm>
          <a:prstGeom prst="rect">
            <a:avLst/>
          </a:prstGeom>
        </p:spPr>
      </p:pic>
      <p:sp>
        <p:nvSpPr>
          <p:cNvPr id="22" name="pole tekstowe 21">
            <a:extLst>
              <a:ext uri="{FF2B5EF4-FFF2-40B4-BE49-F238E27FC236}">
                <a16:creationId xmlns:a16="http://schemas.microsoft.com/office/drawing/2014/main" id="{0D677C1D-A19B-4541-9FE7-A438A33F805B}"/>
              </a:ext>
            </a:extLst>
          </p:cNvPr>
          <p:cNvSpPr txBox="1"/>
          <p:nvPr/>
        </p:nvSpPr>
        <p:spPr>
          <a:xfrm>
            <a:off x="3547403" y="1982780"/>
            <a:ext cx="736340" cy="338554"/>
          </a:xfrm>
          <a:prstGeom prst="rect">
            <a:avLst/>
          </a:prstGeom>
          <a:solidFill>
            <a:schemeClr val="bg1"/>
          </a:solidFill>
        </p:spPr>
        <p:txBody>
          <a:bodyPr wrap="square" rtlCol="0">
            <a:spAutoFit/>
          </a:bodyPr>
          <a:lstStyle/>
          <a:p>
            <a:pPr algn="r"/>
            <a:r>
              <a:rPr lang="pl-PL" sz="1600" b="1" dirty="0"/>
              <a:t>2022</a:t>
            </a:r>
          </a:p>
        </p:txBody>
      </p:sp>
      <p:sp>
        <p:nvSpPr>
          <p:cNvPr id="9" name="pole tekstowe 8">
            <a:extLst>
              <a:ext uri="{FF2B5EF4-FFF2-40B4-BE49-F238E27FC236}">
                <a16:creationId xmlns:a16="http://schemas.microsoft.com/office/drawing/2014/main" id="{18623AD9-7A8F-4051-B693-CB72B61D668A}"/>
              </a:ext>
            </a:extLst>
          </p:cNvPr>
          <p:cNvSpPr txBox="1"/>
          <p:nvPr/>
        </p:nvSpPr>
        <p:spPr>
          <a:xfrm>
            <a:off x="315396" y="5394745"/>
            <a:ext cx="9019990" cy="215444"/>
          </a:xfrm>
          <a:prstGeom prst="rect">
            <a:avLst/>
          </a:prstGeom>
          <a:noFill/>
        </p:spPr>
        <p:txBody>
          <a:bodyPr wrap="square">
            <a:spAutoFit/>
          </a:bodyPr>
          <a:lstStyle/>
          <a:p>
            <a:pPr algn="just">
              <a:spcBef>
                <a:spcPct val="20000"/>
              </a:spcBef>
            </a:pPr>
            <a:r>
              <a:rPr lang="pl-PL" sz="800" i="1" dirty="0">
                <a:solidFill>
                  <a:schemeClr val="accent6"/>
                </a:solidFill>
              </a:rPr>
              <a:t>*Kategoria wykształcenia „podstawowe, gimnazjalne” za niska próba badawcza – wyniki są nie porównywalne, kategoria „zasadnicze zawodowe” ma niską liczebność, dane mają charakter jakościowy.</a:t>
            </a:r>
          </a:p>
        </p:txBody>
      </p:sp>
      <p:grpSp>
        <p:nvGrpSpPr>
          <p:cNvPr id="35" name="Grafika 6" descr="Czapka ukończenia szkoły">
            <a:extLst>
              <a:ext uri="{FF2B5EF4-FFF2-40B4-BE49-F238E27FC236}">
                <a16:creationId xmlns:a16="http://schemas.microsoft.com/office/drawing/2014/main" id="{9D4EE872-1BE9-44FA-94DE-FEA1878390DD}"/>
              </a:ext>
            </a:extLst>
          </p:cNvPr>
          <p:cNvGrpSpPr/>
          <p:nvPr/>
        </p:nvGrpSpPr>
        <p:grpSpPr>
          <a:xfrm>
            <a:off x="4455352" y="3544454"/>
            <a:ext cx="472486" cy="260084"/>
            <a:chOff x="4156710" y="3200400"/>
            <a:chExt cx="830579" cy="457199"/>
          </a:xfrm>
          <a:solidFill>
            <a:schemeClr val="tx2"/>
          </a:solidFill>
        </p:grpSpPr>
        <p:sp>
          <p:nvSpPr>
            <p:cNvPr id="36" name="Dowolny kształt: kształt 35">
              <a:extLst>
                <a:ext uri="{FF2B5EF4-FFF2-40B4-BE49-F238E27FC236}">
                  <a16:creationId xmlns:a16="http://schemas.microsoft.com/office/drawing/2014/main" id="{FA573975-521D-4256-8331-C990CF1C8B3E}"/>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37" name="Dowolny kształt: kształt 36">
              <a:extLst>
                <a:ext uri="{FF2B5EF4-FFF2-40B4-BE49-F238E27FC236}">
                  <a16:creationId xmlns:a16="http://schemas.microsoft.com/office/drawing/2014/main" id="{4EE5F28A-EB86-4573-8298-72EDE1CA5685}"/>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sp>
        <p:nvSpPr>
          <p:cNvPr id="38" name="pole tekstowe 37">
            <a:extLst>
              <a:ext uri="{FF2B5EF4-FFF2-40B4-BE49-F238E27FC236}">
                <a16:creationId xmlns:a16="http://schemas.microsoft.com/office/drawing/2014/main" id="{159CEB24-6D6C-4DA9-A58C-8C8024ECD7B4}"/>
              </a:ext>
            </a:extLst>
          </p:cNvPr>
          <p:cNvSpPr txBox="1"/>
          <p:nvPr/>
        </p:nvSpPr>
        <p:spPr>
          <a:xfrm>
            <a:off x="4936457" y="3559309"/>
            <a:ext cx="1300536" cy="276999"/>
          </a:xfrm>
          <a:prstGeom prst="rect">
            <a:avLst/>
          </a:prstGeom>
          <a:noFill/>
        </p:spPr>
        <p:txBody>
          <a:bodyPr wrap="square" rtlCol="0">
            <a:spAutoFit/>
          </a:bodyPr>
          <a:lstStyle/>
          <a:p>
            <a:r>
              <a:rPr lang="pl-PL" sz="1200" b="1"/>
              <a:t>Wykształcenie</a:t>
            </a:r>
          </a:p>
        </p:txBody>
      </p:sp>
      <p:sp>
        <p:nvSpPr>
          <p:cNvPr id="5" name="Symbol zastępczy tekstu 7">
            <a:extLst>
              <a:ext uri="{FF2B5EF4-FFF2-40B4-BE49-F238E27FC236}">
                <a16:creationId xmlns:a16="http://schemas.microsoft.com/office/drawing/2014/main" id="{51C558C9-3AC8-14B6-D83F-4F2A4C53B942}"/>
              </a:ext>
            </a:extLst>
          </p:cNvPr>
          <p:cNvSpPr txBox="1">
            <a:spLocks/>
          </p:cNvSpPr>
          <p:nvPr/>
        </p:nvSpPr>
        <p:spPr>
          <a:xfrm>
            <a:off x="8174587" y="5556775"/>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226542299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Symbol zastępczy tekstu 2">
            <a:extLst>
              <a:ext uri="{FF2B5EF4-FFF2-40B4-BE49-F238E27FC236}">
                <a16:creationId xmlns:a16="http://schemas.microsoft.com/office/drawing/2014/main" id="{C20C6B54-D8E1-4A9A-8B7A-CFD0CC009476}"/>
              </a:ext>
            </a:extLst>
          </p:cNvPr>
          <p:cNvSpPr txBox="1">
            <a:spLocks/>
          </p:cNvSpPr>
          <p:nvPr/>
        </p:nvSpPr>
        <p:spPr>
          <a:xfrm>
            <a:off x="3817231" y="2379432"/>
            <a:ext cx="1100418" cy="38142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a:solidFill>
                  <a:schemeClr val="accent6"/>
                </a:solidFill>
              </a:rPr>
              <a:t>Nie planujący zmiany pieca</a:t>
            </a:r>
            <a:endParaRPr lang="pl-PL" sz="500" i="1">
              <a:solidFill>
                <a:schemeClr val="accent6"/>
              </a:solidFill>
            </a:endParaRPr>
          </a:p>
        </p:txBody>
      </p:sp>
      <p:graphicFrame>
        <p:nvGraphicFramePr>
          <p:cNvPr id="15" name="Wykres 14" descr="Powody braku planów co do wymiany pieca na bardziej ekologiczne źródło energii.&#10;&#10;Wykres słupkowy prezentujący powody braku wymiany pieca na ekologiczny:&#10;jest to kosztowna inwestycja 28%, jest to wygodne w użytkowaniu źródło ciepła 9%, korzystanie z innych źródeł ciepła jest droższe 5%, brak wiedzy na temat organizacji jak i możliwości innych źródeł ciepła 1%, inny powód wskazało 59% badanych.">
            <a:extLst>
              <a:ext uri="{FF2B5EF4-FFF2-40B4-BE49-F238E27FC236}">
                <a16:creationId xmlns:a16="http://schemas.microsoft.com/office/drawing/2014/main" id="{8313C5B6-A7E9-4B2E-BC64-7338DEC5E8F2}"/>
              </a:ext>
            </a:extLst>
          </p:cNvPr>
          <p:cNvGraphicFramePr/>
          <p:nvPr>
            <p:extLst>
              <p:ext uri="{D42A27DB-BD31-4B8C-83A1-F6EECF244321}">
                <p14:modId xmlns:p14="http://schemas.microsoft.com/office/powerpoint/2010/main" val="2471733336"/>
              </p:ext>
            </p:extLst>
          </p:nvPr>
        </p:nvGraphicFramePr>
        <p:xfrm>
          <a:off x="423080" y="2983642"/>
          <a:ext cx="8495731" cy="2312257"/>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braku chęci zmiany sposobu ogrzewania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5601022" cy="1080790"/>
          </a:xfrm>
        </p:spPr>
        <p:txBody>
          <a:bodyPr/>
          <a:lstStyle/>
          <a:p>
            <a:pPr algn="just"/>
            <a:r>
              <a:rPr lang="pl-PL" sz="1100"/>
              <a:t>P10.1. Dlaczego NIE planuje Pan(i) zmienić swego pieca na bardziej ekologiczne źródło energii?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4883715" cy="158956"/>
          </a:xfrm>
        </p:spPr>
        <p:txBody>
          <a:bodyPr/>
          <a:lstStyle/>
          <a:p>
            <a:r>
              <a:rPr lang="pl-PL" dirty="0"/>
              <a:t>Odpowiadający: badani, którzy nie planują zmieniać swojego pieca na bardziej ekologiczne źródło energii, n=103.</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graphicFrame>
        <p:nvGraphicFramePr>
          <p:cNvPr id="17" name="Wykres 16" descr="Wykres kołowy prezentujący respondentów nie wyrażających zamiaru wymiany pieca: 39%.">
            <a:extLst>
              <a:ext uri="{FF2B5EF4-FFF2-40B4-BE49-F238E27FC236}">
                <a16:creationId xmlns:a16="http://schemas.microsoft.com/office/drawing/2014/main" id="{E3BFDFA1-7DE1-4131-97CD-B3C9E1BCED47}"/>
              </a:ext>
            </a:extLst>
          </p:cNvPr>
          <p:cNvGraphicFramePr/>
          <p:nvPr>
            <p:extLst>
              <p:ext uri="{D42A27DB-BD31-4B8C-83A1-F6EECF244321}">
                <p14:modId xmlns:p14="http://schemas.microsoft.com/office/powerpoint/2010/main" val="1429186268"/>
              </p:ext>
            </p:extLst>
          </p:nvPr>
        </p:nvGraphicFramePr>
        <p:xfrm>
          <a:off x="3215154" y="1265335"/>
          <a:ext cx="1857491" cy="1030295"/>
        </p:xfrm>
        <a:graphic>
          <a:graphicData uri="http://schemas.openxmlformats.org/drawingml/2006/chart">
            <c:chart xmlns:c="http://schemas.openxmlformats.org/drawingml/2006/chart" xmlns:r="http://schemas.openxmlformats.org/officeDocument/2006/relationships" r:id="rId6"/>
          </a:graphicData>
        </a:graphic>
      </p:graphicFrame>
      <p:pic>
        <p:nvPicPr>
          <p:cNvPr id="21" name="Grafika 20" descr="Otwarta dłoń z rośliną">
            <a:extLst>
              <a:ext uri="{FF2B5EF4-FFF2-40B4-BE49-F238E27FC236}">
                <a16:creationId xmlns:a16="http://schemas.microsoft.com/office/drawing/2014/main" id="{22A75EB2-ECDB-4B4C-8CA5-275D83D8532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670928" y="1313832"/>
            <a:ext cx="914400" cy="914400"/>
          </a:xfrm>
          <a:prstGeom prst="rect">
            <a:avLst/>
          </a:prstGeom>
        </p:spPr>
      </p:pic>
      <p:sp>
        <p:nvSpPr>
          <p:cNvPr id="22" name="pole tekstowe 21">
            <a:extLst>
              <a:ext uri="{FF2B5EF4-FFF2-40B4-BE49-F238E27FC236}">
                <a16:creationId xmlns:a16="http://schemas.microsoft.com/office/drawing/2014/main" id="{0D677C1D-A19B-4541-9FE7-A438A33F805B}"/>
              </a:ext>
            </a:extLst>
          </p:cNvPr>
          <p:cNvSpPr txBox="1"/>
          <p:nvPr/>
        </p:nvSpPr>
        <p:spPr>
          <a:xfrm>
            <a:off x="2459797" y="1789513"/>
            <a:ext cx="736340" cy="338554"/>
          </a:xfrm>
          <a:prstGeom prst="rect">
            <a:avLst/>
          </a:prstGeom>
          <a:solidFill>
            <a:schemeClr val="bg1"/>
          </a:solidFill>
        </p:spPr>
        <p:txBody>
          <a:bodyPr wrap="square" rtlCol="0">
            <a:spAutoFit/>
          </a:bodyPr>
          <a:lstStyle/>
          <a:p>
            <a:pPr algn="r"/>
            <a:r>
              <a:rPr lang="pl-PL" sz="1600" b="1" dirty="0"/>
              <a:t>2022</a:t>
            </a:r>
          </a:p>
        </p:txBody>
      </p:sp>
      <p:pic>
        <p:nvPicPr>
          <p:cNvPr id="9" name="Grafika 8" descr="Odtwórz">
            <a:extLst>
              <a:ext uri="{FF2B5EF4-FFF2-40B4-BE49-F238E27FC236}">
                <a16:creationId xmlns:a16="http://schemas.microsoft.com/office/drawing/2014/main" id="{801FEC82-0026-44F8-98EE-950FF53FA04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rot="5400000">
            <a:off x="3486759" y="2348354"/>
            <a:ext cx="412506" cy="412506"/>
          </a:xfrm>
          <a:prstGeom prst="rect">
            <a:avLst/>
          </a:prstGeom>
        </p:spPr>
      </p:pic>
      <p:sp>
        <p:nvSpPr>
          <p:cNvPr id="18" name="Symbol zastępczy tekstu 2">
            <a:extLst>
              <a:ext uri="{FF2B5EF4-FFF2-40B4-BE49-F238E27FC236}">
                <a16:creationId xmlns:a16="http://schemas.microsoft.com/office/drawing/2014/main" id="{459F98AA-DDED-48C3-8076-1A5E17CEF28E}"/>
              </a:ext>
            </a:extLst>
          </p:cNvPr>
          <p:cNvSpPr txBox="1">
            <a:spLocks/>
          </p:cNvSpPr>
          <p:nvPr/>
        </p:nvSpPr>
        <p:spPr>
          <a:xfrm>
            <a:off x="4670965" y="905347"/>
            <a:ext cx="4005492"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endParaRPr lang="pl-PL" sz="800" i="1">
              <a:solidFill>
                <a:schemeClr val="bg1">
                  <a:lumMod val="75000"/>
                </a:schemeClr>
              </a:solidFill>
            </a:endParaRPr>
          </a:p>
        </p:txBody>
      </p:sp>
      <p:sp>
        <p:nvSpPr>
          <p:cNvPr id="19" name="Symbol zastępczy tekstu 7">
            <a:extLst>
              <a:ext uri="{FF2B5EF4-FFF2-40B4-BE49-F238E27FC236}">
                <a16:creationId xmlns:a16="http://schemas.microsoft.com/office/drawing/2014/main" id="{4BC293D9-F269-4245-A4F3-2206A30D6BCB}"/>
              </a:ext>
            </a:extLst>
          </p:cNvPr>
          <p:cNvSpPr txBox="1">
            <a:spLocks/>
          </p:cNvSpPr>
          <p:nvPr/>
        </p:nvSpPr>
        <p:spPr>
          <a:xfrm>
            <a:off x="4670196" y="5528371"/>
            <a:ext cx="4454019" cy="147841"/>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pl-PL">
              <a:solidFill>
                <a:schemeClr val="bg1">
                  <a:lumMod val="75000"/>
                </a:schemeClr>
              </a:solidFill>
            </a:endParaRPr>
          </a:p>
        </p:txBody>
      </p:sp>
      <p:sp>
        <p:nvSpPr>
          <p:cNvPr id="5" name="Symbol zastępczy tekstu 7">
            <a:extLst>
              <a:ext uri="{FF2B5EF4-FFF2-40B4-BE49-F238E27FC236}">
                <a16:creationId xmlns:a16="http://schemas.microsoft.com/office/drawing/2014/main" id="{4388AD0C-67C9-3FC7-4388-4F991381A876}"/>
              </a:ext>
            </a:extLst>
          </p:cNvPr>
          <p:cNvSpPr txBox="1">
            <a:spLocks/>
          </p:cNvSpPr>
          <p:nvPr/>
        </p:nvSpPr>
        <p:spPr>
          <a:xfrm>
            <a:off x="8040097" y="2953053"/>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t>Dane w %</a:t>
            </a:r>
          </a:p>
        </p:txBody>
      </p:sp>
    </p:spTree>
    <p:extLst>
      <p:ext uri="{BB962C8B-B14F-4D97-AF65-F5344CB8AC3E}">
        <p14:creationId xmlns:p14="http://schemas.microsoft.com/office/powerpoint/2010/main" val="35577094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Wykres 6" descr="Działania w celu poprawy jakości powietrza w Polsce.&#10;&#10;Wykres słupkowy prezentujący działania w tym celu:&#10;wymiana starych pieców węglowych na piece niskoemisyjne 54%, stosowanie odnawialnych źródeł energii 33%, lepsza edukacja/ uświadamianie 13%, eliminacja emisji spalin i starych aut/ zakup aut elektrycznych 13%, obniżenie cen energooszczędnych instalacji /ulgi/dopłaty do takich rozwiązań 13%, wprowadzenie stref ograniczonego ruchu pojazdów samochodowych w centrach miast - tzw. stref niskiej emisji 11%, stosowanie filtrów 7%, ostrzejsze regulacje prawne/ większe kontrola 6%, zakaz wycinki/ więcej terenów zielonych 6%, podłączenia indywidualnych gospodarstw do sieci ciepłowniczej 5%, krajowe zmiany w transporcie np. przechodzenie na kolej, zakup pojazdów ograniczających emisję 5%, zmniejszenie zanieczyszczeń głównie z fabryk 5%, zakaz palenia śmieci 3%, termomodernizacja budynków 3%, dokładna segregacja śmieci 2%, przejście społeczeństwa na komunikację publiczną/zbiorową 2%, wydzielenie bus-pasów 2%, wprowadzenie systemów rowerowych (wypożyczalnia rowerów) 1%, oszczędność wody 0,4%, inne działanie 17%, trudno powiedzieć 5%.&#10;">
            <a:extLst>
              <a:ext uri="{FF2B5EF4-FFF2-40B4-BE49-F238E27FC236}">
                <a16:creationId xmlns:a16="http://schemas.microsoft.com/office/drawing/2014/main" id="{C819F39E-00AF-4EB8-9799-3C104626AFA6}"/>
              </a:ext>
            </a:extLst>
          </p:cNvPr>
          <p:cNvGraphicFramePr/>
          <p:nvPr>
            <p:extLst>
              <p:ext uri="{D42A27DB-BD31-4B8C-83A1-F6EECF244321}">
                <p14:modId xmlns:p14="http://schemas.microsoft.com/office/powerpoint/2010/main" val="1031133936"/>
              </p:ext>
            </p:extLst>
          </p:nvPr>
        </p:nvGraphicFramePr>
        <p:xfrm>
          <a:off x="323530" y="1560675"/>
          <a:ext cx="8554339" cy="3819399"/>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2022: n=1000, 2020: n=1015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9512" y="179375"/>
            <a:ext cx="466782" cy="466782"/>
          </a:xfrm>
          <a:prstGeom prst="rect">
            <a:avLst/>
          </a:prstGeom>
        </p:spPr>
      </p:pic>
      <p:sp>
        <p:nvSpPr>
          <p:cNvPr id="5" name="pole tekstowe 4">
            <a:extLst>
              <a:ext uri="{FF2B5EF4-FFF2-40B4-BE49-F238E27FC236}">
                <a16:creationId xmlns:a16="http://schemas.microsoft.com/office/drawing/2014/main" id="{6F686B52-B1D3-7C58-E05A-CEEC42C9079E}"/>
              </a:ext>
            </a:extLst>
          </p:cNvPr>
          <p:cNvSpPr txBox="1"/>
          <p:nvPr/>
        </p:nvSpPr>
        <p:spPr>
          <a:xfrm>
            <a:off x="333052" y="534981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sp>
        <p:nvSpPr>
          <p:cNvPr id="6" name="Symbol zastępczy tekstu 7">
            <a:extLst>
              <a:ext uri="{FF2B5EF4-FFF2-40B4-BE49-F238E27FC236}">
                <a16:creationId xmlns:a16="http://schemas.microsoft.com/office/drawing/2014/main" id="{62B1E71E-0DF6-BC4C-E19C-1798BF45CF09}"/>
              </a:ext>
            </a:extLst>
          </p:cNvPr>
          <p:cNvSpPr txBox="1">
            <a:spLocks/>
          </p:cNvSpPr>
          <p:nvPr/>
        </p:nvSpPr>
        <p:spPr>
          <a:xfrm>
            <a:off x="8174587" y="5357994"/>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717449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7841534" cy="432694"/>
          </a:xfrm>
        </p:spPr>
        <p:txBody>
          <a:bodyPr/>
          <a:lstStyle/>
          <a:p>
            <a:pPr algn="just"/>
            <a:r>
              <a:rPr lang="pl-PL" dirty="0">
                <a:solidFill>
                  <a:schemeClr val="bg1">
                    <a:lumMod val="75000"/>
                  </a:schemeClr>
                </a:solidFill>
              </a:rPr>
              <a:t>Odpowiadający: wszyscy badani, n=1000, Ze względu na wielkość miejscowości: wieś n=277, miasto do 20 tys. n=166, miasto 20-100 tys. n=204, miasto 100-500 tys. n=129, miasto powyżej 500 tys. n=214</a:t>
            </a:r>
            <a:endParaRPr lang="pl-PL" dirty="0"/>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sp>
        <p:nvSpPr>
          <p:cNvPr id="5" name="Symbol zastępczy tekstu 7">
            <a:extLst>
              <a:ext uri="{FF2B5EF4-FFF2-40B4-BE49-F238E27FC236}">
                <a16:creationId xmlns:a16="http://schemas.microsoft.com/office/drawing/2014/main" id="{2F24FC08-EE04-4957-800D-232D755501A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8" name="Wykres 17">
            <a:extLst>
              <a:ext uri="{FF2B5EF4-FFF2-40B4-BE49-F238E27FC236}">
                <a16:creationId xmlns:a16="http://schemas.microsoft.com/office/drawing/2014/main" id="{F6CD76CD-16BE-44F5-B3DE-00D02D4CD892}"/>
              </a:ext>
            </a:extLst>
          </p:cNvPr>
          <p:cNvGraphicFramePr/>
          <p:nvPr>
            <p:extLst>
              <p:ext uri="{D42A27DB-BD31-4B8C-83A1-F6EECF244321}">
                <p14:modId xmlns:p14="http://schemas.microsoft.com/office/powerpoint/2010/main" val="3354050113"/>
              </p:ext>
            </p:extLst>
          </p:nvPr>
        </p:nvGraphicFramePr>
        <p:xfrm>
          <a:off x="670147" y="1886771"/>
          <a:ext cx="3481985" cy="1564250"/>
        </p:xfrm>
        <a:graphic>
          <a:graphicData uri="http://schemas.openxmlformats.org/drawingml/2006/chart">
            <c:chart xmlns:c="http://schemas.openxmlformats.org/drawingml/2006/chart" xmlns:r="http://schemas.openxmlformats.org/officeDocument/2006/relationships" r:id="rId5"/>
          </a:graphicData>
        </a:graphic>
      </p:graphicFrame>
      <p:sp>
        <p:nvSpPr>
          <p:cNvPr id="20" name="Prostokąt: zaokrąglone rogi 19">
            <a:extLst>
              <a:ext uri="{FF2B5EF4-FFF2-40B4-BE49-F238E27FC236}">
                <a16:creationId xmlns:a16="http://schemas.microsoft.com/office/drawing/2014/main" id="{E9FC15DD-0013-4A75-8AA1-28F98F979D3A}"/>
              </a:ext>
            </a:extLst>
          </p:cNvPr>
          <p:cNvSpPr/>
          <p:nvPr/>
        </p:nvSpPr>
        <p:spPr>
          <a:xfrm>
            <a:off x="646294"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3" name="pole tekstowe 22">
            <a:extLst>
              <a:ext uri="{FF2B5EF4-FFF2-40B4-BE49-F238E27FC236}">
                <a16:creationId xmlns:a16="http://schemas.microsoft.com/office/drawing/2014/main" id="{CE4135AB-E862-4DD0-BC1E-B21A5A936450}"/>
              </a:ext>
            </a:extLst>
          </p:cNvPr>
          <p:cNvSpPr txBox="1"/>
          <p:nvPr/>
        </p:nvSpPr>
        <p:spPr>
          <a:xfrm>
            <a:off x="1439058" y="1665726"/>
            <a:ext cx="2230892"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STOSOWANIE ODNAWIALNYCH ŹRÓDEŁ ENERGII</a:t>
            </a:r>
          </a:p>
        </p:txBody>
      </p:sp>
      <p:graphicFrame>
        <p:nvGraphicFramePr>
          <p:cNvPr id="25" name="Wykres 24">
            <a:extLst>
              <a:ext uri="{FF2B5EF4-FFF2-40B4-BE49-F238E27FC236}">
                <a16:creationId xmlns:a16="http://schemas.microsoft.com/office/drawing/2014/main" id="{4DBDEA4D-74B6-43F9-A664-4254B42A655E}"/>
              </a:ext>
            </a:extLst>
          </p:cNvPr>
          <p:cNvGraphicFramePr/>
          <p:nvPr>
            <p:extLst>
              <p:ext uri="{D42A27DB-BD31-4B8C-83A1-F6EECF244321}">
                <p14:modId xmlns:p14="http://schemas.microsoft.com/office/powerpoint/2010/main" val="3618212417"/>
              </p:ext>
            </p:extLst>
          </p:nvPr>
        </p:nvGraphicFramePr>
        <p:xfrm>
          <a:off x="4921594" y="1678224"/>
          <a:ext cx="3481985" cy="1877507"/>
        </p:xfrm>
        <a:graphic>
          <a:graphicData uri="http://schemas.openxmlformats.org/drawingml/2006/chart">
            <c:chart xmlns:c="http://schemas.openxmlformats.org/drawingml/2006/chart" xmlns:r="http://schemas.openxmlformats.org/officeDocument/2006/relationships" r:id="rId6"/>
          </a:graphicData>
        </a:graphic>
      </p:graphicFrame>
      <p:sp>
        <p:nvSpPr>
          <p:cNvPr id="27" name="Prostokąt: zaokrąglone rogi 26">
            <a:extLst>
              <a:ext uri="{FF2B5EF4-FFF2-40B4-BE49-F238E27FC236}">
                <a16:creationId xmlns:a16="http://schemas.microsoft.com/office/drawing/2014/main" id="{82B8CE04-1EAD-4844-8F65-575E26AA6F52}"/>
              </a:ext>
            </a:extLst>
          </p:cNvPr>
          <p:cNvSpPr/>
          <p:nvPr/>
        </p:nvSpPr>
        <p:spPr>
          <a:xfrm>
            <a:off x="4834771"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pole tekstowe 28">
            <a:extLst>
              <a:ext uri="{FF2B5EF4-FFF2-40B4-BE49-F238E27FC236}">
                <a16:creationId xmlns:a16="http://schemas.microsoft.com/office/drawing/2014/main" id="{812E1B7F-2B98-40AB-B6E2-F6A843F7C850}"/>
              </a:ext>
            </a:extLst>
          </p:cNvPr>
          <p:cNvSpPr txBox="1"/>
          <p:nvPr/>
        </p:nvSpPr>
        <p:spPr>
          <a:xfrm>
            <a:off x="5493422" y="1568680"/>
            <a:ext cx="2499118"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WYMIANA STARYCH PIECÓW WĘGLOWYCH NA PIECE NISKOEMISYJNE</a:t>
            </a:r>
          </a:p>
        </p:txBody>
      </p:sp>
      <p:graphicFrame>
        <p:nvGraphicFramePr>
          <p:cNvPr id="30" name="Wykres 29">
            <a:extLst>
              <a:ext uri="{FF2B5EF4-FFF2-40B4-BE49-F238E27FC236}">
                <a16:creationId xmlns:a16="http://schemas.microsoft.com/office/drawing/2014/main" id="{A4EAC4F1-E4CF-4FC7-804D-3F6E19EB0C20}"/>
              </a:ext>
            </a:extLst>
          </p:cNvPr>
          <p:cNvGraphicFramePr/>
          <p:nvPr>
            <p:extLst>
              <p:ext uri="{D42A27DB-BD31-4B8C-83A1-F6EECF244321}">
                <p14:modId xmlns:p14="http://schemas.microsoft.com/office/powerpoint/2010/main" val="3367703477"/>
              </p:ext>
            </p:extLst>
          </p:nvPr>
        </p:nvGraphicFramePr>
        <p:xfrm>
          <a:off x="664764" y="3734487"/>
          <a:ext cx="3481985" cy="1629457"/>
        </p:xfrm>
        <a:graphic>
          <a:graphicData uri="http://schemas.openxmlformats.org/drawingml/2006/chart">
            <c:chart xmlns:c="http://schemas.openxmlformats.org/drawingml/2006/chart" xmlns:r="http://schemas.openxmlformats.org/officeDocument/2006/relationships" r:id="rId7"/>
          </a:graphicData>
        </a:graphic>
      </p:graphicFrame>
      <p:sp>
        <p:nvSpPr>
          <p:cNvPr id="31" name="Prostokąt: zaokrąglone rogi 30">
            <a:extLst>
              <a:ext uri="{FF2B5EF4-FFF2-40B4-BE49-F238E27FC236}">
                <a16:creationId xmlns:a16="http://schemas.microsoft.com/office/drawing/2014/main" id="{93CDCDE8-4372-48CB-B4BF-D634A2AD0C39}"/>
              </a:ext>
            </a:extLst>
          </p:cNvPr>
          <p:cNvSpPr/>
          <p:nvPr/>
        </p:nvSpPr>
        <p:spPr>
          <a:xfrm>
            <a:off x="646296" y="3658795"/>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2" name="pole tekstowe 31">
            <a:extLst>
              <a:ext uri="{FF2B5EF4-FFF2-40B4-BE49-F238E27FC236}">
                <a16:creationId xmlns:a16="http://schemas.microsoft.com/office/drawing/2014/main" id="{8D03AD40-E0BA-426C-86FD-4E4473024A43}"/>
              </a:ext>
            </a:extLst>
          </p:cNvPr>
          <p:cNvSpPr txBox="1"/>
          <p:nvPr/>
        </p:nvSpPr>
        <p:spPr>
          <a:xfrm>
            <a:off x="1293423" y="3527677"/>
            <a:ext cx="2522165" cy="246221"/>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TERMOMODERNIZACJA BUDYNKÓW</a:t>
            </a:r>
          </a:p>
        </p:txBody>
      </p:sp>
      <p:graphicFrame>
        <p:nvGraphicFramePr>
          <p:cNvPr id="33" name="Wykres 32">
            <a:extLst>
              <a:ext uri="{FF2B5EF4-FFF2-40B4-BE49-F238E27FC236}">
                <a16:creationId xmlns:a16="http://schemas.microsoft.com/office/drawing/2014/main" id="{7809B08A-A2A2-44E6-8A42-B4131E3F5174}"/>
              </a:ext>
            </a:extLst>
          </p:cNvPr>
          <p:cNvGraphicFramePr/>
          <p:nvPr>
            <p:extLst>
              <p:ext uri="{D42A27DB-BD31-4B8C-83A1-F6EECF244321}">
                <p14:modId xmlns:p14="http://schemas.microsoft.com/office/powerpoint/2010/main" val="2730191471"/>
              </p:ext>
            </p:extLst>
          </p:nvPr>
        </p:nvGraphicFramePr>
        <p:xfrm>
          <a:off x="4917742" y="3816435"/>
          <a:ext cx="3481985" cy="1877507"/>
        </p:xfrm>
        <a:graphic>
          <a:graphicData uri="http://schemas.openxmlformats.org/drawingml/2006/chart">
            <c:chart xmlns:c="http://schemas.openxmlformats.org/drawingml/2006/chart" xmlns:r="http://schemas.openxmlformats.org/officeDocument/2006/relationships" r:id="rId8"/>
          </a:graphicData>
        </a:graphic>
      </p:graphicFrame>
      <p:sp>
        <p:nvSpPr>
          <p:cNvPr id="34" name="Prostokąt: zaokrąglone rogi 33">
            <a:extLst>
              <a:ext uri="{FF2B5EF4-FFF2-40B4-BE49-F238E27FC236}">
                <a16:creationId xmlns:a16="http://schemas.microsoft.com/office/drawing/2014/main" id="{49EC3D22-F171-4E03-BB57-306FE3DC5CE1}"/>
              </a:ext>
            </a:extLst>
          </p:cNvPr>
          <p:cNvSpPr/>
          <p:nvPr/>
        </p:nvSpPr>
        <p:spPr>
          <a:xfrm>
            <a:off x="4868522" y="3663891"/>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5" name="pole tekstowe 34">
            <a:extLst>
              <a:ext uri="{FF2B5EF4-FFF2-40B4-BE49-F238E27FC236}">
                <a16:creationId xmlns:a16="http://schemas.microsoft.com/office/drawing/2014/main" id="{5E5B6E77-5DD9-4BDD-9F13-E4D7D1C377EE}"/>
              </a:ext>
            </a:extLst>
          </p:cNvPr>
          <p:cNvSpPr txBox="1"/>
          <p:nvPr/>
        </p:nvSpPr>
        <p:spPr>
          <a:xfrm>
            <a:off x="5493593" y="3527203"/>
            <a:ext cx="2566281" cy="400110"/>
          </a:xfrm>
          <a:prstGeom prst="rect">
            <a:avLst/>
          </a:prstGeom>
          <a:solidFill>
            <a:schemeClr val="bg1"/>
          </a:solidFill>
        </p:spPr>
        <p:txBody>
          <a:bodyPr wrap="square">
            <a:spAutoFit/>
          </a:bodyPr>
          <a:lstStyle/>
          <a:p>
            <a:pPr algn="ctr" fontAlgn="t"/>
            <a:r>
              <a:rPr lang="pl-PL" sz="1000" b="1" u="none" strike="noStrike" dirty="0">
                <a:effectLst/>
                <a:latin typeface="+mj-lt"/>
              </a:rPr>
              <a:t>PODŁĄCZENIA INDYWIDUALNYCH GOSPODARSTW DO SIECI CIEPŁOWNICZEJ</a:t>
            </a:r>
          </a:p>
        </p:txBody>
      </p:sp>
      <p:sp>
        <p:nvSpPr>
          <p:cNvPr id="6" name="pole tekstowe 5">
            <a:extLst>
              <a:ext uri="{FF2B5EF4-FFF2-40B4-BE49-F238E27FC236}">
                <a16:creationId xmlns:a16="http://schemas.microsoft.com/office/drawing/2014/main" id="{B770635A-C20D-645B-6A11-A517B8A3E3CD}"/>
              </a:ext>
            </a:extLst>
          </p:cNvPr>
          <p:cNvSpPr txBox="1"/>
          <p:nvPr/>
        </p:nvSpPr>
        <p:spPr>
          <a:xfrm>
            <a:off x="2470634" y="1243568"/>
            <a:ext cx="4306099" cy="294501"/>
          </a:xfrm>
          <a:prstGeom prst="roundRect">
            <a:avLst>
              <a:gd name="adj" fmla="val 20341"/>
            </a:avLst>
          </a:prstGeom>
          <a:noFill/>
          <a:ln>
            <a:solidFill>
              <a:schemeClr val="bg1">
                <a:lumMod val="75000"/>
              </a:schemeClr>
            </a:solidFill>
            <a:prstDash val="dash"/>
          </a:ln>
        </p:spPr>
        <p:txBody>
          <a:bodyPr wrap="square">
            <a:spAutoFit/>
          </a:bodyPr>
          <a:lstStyle/>
          <a:p>
            <a:pPr algn="ctr"/>
            <a:r>
              <a:rPr lang="pl-PL" sz="1100" b="1" dirty="0">
                <a:solidFill>
                  <a:schemeClr val="bg2"/>
                </a:solidFill>
                <a:latin typeface="+mj-lt"/>
              </a:rPr>
              <a:t>ODPOWIEDZI O NAJWIĘKSZEJ LICZBIE WSKAZAŃ</a:t>
            </a:r>
            <a:endParaRPr lang="pl-PL" sz="1100" b="1" dirty="0">
              <a:solidFill>
                <a:schemeClr val="bg2"/>
              </a:solidFill>
            </a:endParaRPr>
          </a:p>
        </p:txBody>
      </p:sp>
    </p:spTree>
    <p:extLst>
      <p:ext uri="{BB962C8B-B14F-4D97-AF65-F5344CB8AC3E}">
        <p14:creationId xmlns:p14="http://schemas.microsoft.com/office/powerpoint/2010/main" val="379479840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Działania poprawiające jakość powietrza</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P11. Proszę wymienić jakie Pana(i) zdaniem powinno stosować się działania w celu poprawy jakości powietrza w Polsce? Udzielając odpowiedzi proszę wskazać maksymalnie trzy. </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6"/>
            <a:ext cx="8487418" cy="432694"/>
          </a:xfrm>
        </p:spPr>
        <p:txBody>
          <a:bodyPr/>
          <a:lstStyle/>
          <a:p>
            <a:r>
              <a:rPr lang="pl-PL" dirty="0">
                <a:solidFill>
                  <a:schemeClr val="bg1">
                    <a:lumMod val="75000"/>
                  </a:schemeClr>
                </a:solidFill>
              </a:rPr>
              <a:t>Odpowiadający: wszyscy badani, n=1000. Ze względu na wiek: 15-24 lat n=29, 25-34 lat n=246, 35-44 lat n=211, 45-59 lat n=211, 60 i więcej lat n=303</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Jakość powietrza</a:t>
            </a:r>
          </a:p>
        </p:txBody>
      </p:sp>
      <p:pic>
        <p:nvPicPr>
          <p:cNvPr id="4" name="Grafika 3" descr="Wietrznie">
            <a:extLst>
              <a:ext uri="{FF2B5EF4-FFF2-40B4-BE49-F238E27FC236}">
                <a16:creationId xmlns:a16="http://schemas.microsoft.com/office/drawing/2014/main" id="{82997FBF-9066-4F71-8626-CFD439EB60E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9512" y="179375"/>
            <a:ext cx="466782" cy="466782"/>
          </a:xfrm>
          <a:prstGeom prst="rect">
            <a:avLst/>
          </a:prstGeom>
        </p:spPr>
      </p:pic>
      <p:graphicFrame>
        <p:nvGraphicFramePr>
          <p:cNvPr id="9" name="Wykres 8">
            <a:extLst>
              <a:ext uri="{FF2B5EF4-FFF2-40B4-BE49-F238E27FC236}">
                <a16:creationId xmlns:a16="http://schemas.microsoft.com/office/drawing/2014/main" id="{18E6A7F3-D24B-4C44-9A27-C086E054B8CC}"/>
              </a:ext>
            </a:extLst>
          </p:cNvPr>
          <p:cNvGraphicFramePr/>
          <p:nvPr>
            <p:extLst>
              <p:ext uri="{D42A27DB-BD31-4B8C-83A1-F6EECF244321}">
                <p14:modId xmlns:p14="http://schemas.microsoft.com/office/powerpoint/2010/main" val="2032533311"/>
              </p:ext>
            </p:extLst>
          </p:nvPr>
        </p:nvGraphicFramePr>
        <p:xfrm>
          <a:off x="853801" y="1927649"/>
          <a:ext cx="3481985" cy="1877507"/>
        </p:xfrm>
        <a:graphic>
          <a:graphicData uri="http://schemas.openxmlformats.org/drawingml/2006/chart">
            <c:chart xmlns:c="http://schemas.openxmlformats.org/drawingml/2006/chart" xmlns:r="http://schemas.openxmlformats.org/officeDocument/2006/relationships" r:id="rId5"/>
          </a:graphicData>
        </a:graphic>
      </p:graphicFrame>
      <p:sp>
        <p:nvSpPr>
          <p:cNvPr id="5" name="Symbol zastępczy tekstu 7">
            <a:extLst>
              <a:ext uri="{FF2B5EF4-FFF2-40B4-BE49-F238E27FC236}">
                <a16:creationId xmlns:a16="http://schemas.microsoft.com/office/drawing/2014/main" id="{2F24FC08-EE04-4957-800D-232D755501A1}"/>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20" name="Wykres 19">
            <a:extLst>
              <a:ext uri="{FF2B5EF4-FFF2-40B4-BE49-F238E27FC236}">
                <a16:creationId xmlns:a16="http://schemas.microsoft.com/office/drawing/2014/main" id="{0AF31F62-8E35-4856-A762-664CB751DC70}"/>
              </a:ext>
            </a:extLst>
          </p:cNvPr>
          <p:cNvGraphicFramePr/>
          <p:nvPr>
            <p:extLst>
              <p:ext uri="{D42A27DB-BD31-4B8C-83A1-F6EECF244321}">
                <p14:modId xmlns:p14="http://schemas.microsoft.com/office/powerpoint/2010/main" val="2735106279"/>
              </p:ext>
            </p:extLst>
          </p:nvPr>
        </p:nvGraphicFramePr>
        <p:xfrm>
          <a:off x="5108153" y="1922189"/>
          <a:ext cx="3481985" cy="187750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3" name="Wykres 22">
            <a:extLst>
              <a:ext uri="{FF2B5EF4-FFF2-40B4-BE49-F238E27FC236}">
                <a16:creationId xmlns:a16="http://schemas.microsoft.com/office/drawing/2014/main" id="{48DA49C8-4BAE-4660-ABA6-B1A5AE7B7B92}"/>
              </a:ext>
            </a:extLst>
          </p:cNvPr>
          <p:cNvGraphicFramePr/>
          <p:nvPr>
            <p:extLst>
              <p:ext uri="{D42A27DB-BD31-4B8C-83A1-F6EECF244321}">
                <p14:modId xmlns:p14="http://schemas.microsoft.com/office/powerpoint/2010/main" val="910307787"/>
              </p:ext>
            </p:extLst>
          </p:nvPr>
        </p:nvGraphicFramePr>
        <p:xfrm>
          <a:off x="853800" y="3815598"/>
          <a:ext cx="3481985" cy="1877507"/>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4" name="Wykres 23">
            <a:extLst>
              <a:ext uri="{FF2B5EF4-FFF2-40B4-BE49-F238E27FC236}">
                <a16:creationId xmlns:a16="http://schemas.microsoft.com/office/drawing/2014/main" id="{EB93EACC-2E1F-4476-8BD9-EBE23EAD4D1D}"/>
              </a:ext>
            </a:extLst>
          </p:cNvPr>
          <p:cNvGraphicFramePr/>
          <p:nvPr>
            <p:extLst>
              <p:ext uri="{D42A27DB-BD31-4B8C-83A1-F6EECF244321}">
                <p14:modId xmlns:p14="http://schemas.microsoft.com/office/powerpoint/2010/main" val="2960416055"/>
              </p:ext>
            </p:extLst>
          </p:nvPr>
        </p:nvGraphicFramePr>
        <p:xfrm>
          <a:off x="5100998" y="3941143"/>
          <a:ext cx="3481985" cy="1877507"/>
        </p:xfrm>
        <a:graphic>
          <a:graphicData uri="http://schemas.openxmlformats.org/drawingml/2006/chart">
            <c:chart xmlns:c="http://schemas.openxmlformats.org/drawingml/2006/chart" xmlns:r="http://schemas.openxmlformats.org/officeDocument/2006/relationships" r:id="rId8"/>
          </a:graphicData>
        </a:graphic>
      </p:graphicFrame>
      <p:sp>
        <p:nvSpPr>
          <p:cNvPr id="26" name="Prostokąt: zaokrąglone rogi 25">
            <a:extLst>
              <a:ext uri="{FF2B5EF4-FFF2-40B4-BE49-F238E27FC236}">
                <a16:creationId xmlns:a16="http://schemas.microsoft.com/office/drawing/2014/main" id="{217D5DA1-4A91-48A7-8E5D-3D0B01097155}"/>
              </a:ext>
            </a:extLst>
          </p:cNvPr>
          <p:cNvSpPr/>
          <p:nvPr/>
        </p:nvSpPr>
        <p:spPr>
          <a:xfrm>
            <a:off x="646294"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8" name="Prostokąt: zaokrąglone rogi 27">
            <a:extLst>
              <a:ext uri="{FF2B5EF4-FFF2-40B4-BE49-F238E27FC236}">
                <a16:creationId xmlns:a16="http://schemas.microsoft.com/office/drawing/2014/main" id="{A46D46C9-5868-4CE1-83A5-D16405E8C9AB}"/>
              </a:ext>
            </a:extLst>
          </p:cNvPr>
          <p:cNvSpPr/>
          <p:nvPr/>
        </p:nvSpPr>
        <p:spPr>
          <a:xfrm>
            <a:off x="4834771" y="1799543"/>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9" name="Prostokąt: zaokrąglone rogi 28">
            <a:extLst>
              <a:ext uri="{FF2B5EF4-FFF2-40B4-BE49-F238E27FC236}">
                <a16:creationId xmlns:a16="http://schemas.microsoft.com/office/drawing/2014/main" id="{175B32E8-32B0-421C-B92A-AA31F99F795B}"/>
              </a:ext>
            </a:extLst>
          </p:cNvPr>
          <p:cNvSpPr/>
          <p:nvPr/>
        </p:nvSpPr>
        <p:spPr>
          <a:xfrm>
            <a:off x="646296" y="3658795"/>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0" name="Prostokąt: zaokrąglone rogi 29">
            <a:extLst>
              <a:ext uri="{FF2B5EF4-FFF2-40B4-BE49-F238E27FC236}">
                <a16:creationId xmlns:a16="http://schemas.microsoft.com/office/drawing/2014/main" id="{36147B3A-477D-48B2-9716-76AE97A1891A}"/>
              </a:ext>
            </a:extLst>
          </p:cNvPr>
          <p:cNvSpPr/>
          <p:nvPr/>
        </p:nvSpPr>
        <p:spPr>
          <a:xfrm>
            <a:off x="4868522" y="3663891"/>
            <a:ext cx="3816425" cy="162945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7" name="pole tekstowe 26">
            <a:extLst>
              <a:ext uri="{FF2B5EF4-FFF2-40B4-BE49-F238E27FC236}">
                <a16:creationId xmlns:a16="http://schemas.microsoft.com/office/drawing/2014/main" id="{D0CE0B23-C11C-4845-890F-66AD15DEF89E}"/>
              </a:ext>
            </a:extLst>
          </p:cNvPr>
          <p:cNvSpPr txBox="1"/>
          <p:nvPr/>
        </p:nvSpPr>
        <p:spPr>
          <a:xfrm>
            <a:off x="1445724" y="3537608"/>
            <a:ext cx="2432118" cy="246221"/>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TERMOMODERNIZACJA BUDYNKÓW</a:t>
            </a:r>
          </a:p>
        </p:txBody>
      </p:sp>
      <p:sp>
        <p:nvSpPr>
          <p:cNvPr id="21" name="pole tekstowe 20">
            <a:extLst>
              <a:ext uri="{FF2B5EF4-FFF2-40B4-BE49-F238E27FC236}">
                <a16:creationId xmlns:a16="http://schemas.microsoft.com/office/drawing/2014/main" id="{A9164815-C068-4ACA-A8B4-FA8C5A519F7B}"/>
              </a:ext>
            </a:extLst>
          </p:cNvPr>
          <p:cNvSpPr txBox="1"/>
          <p:nvPr/>
        </p:nvSpPr>
        <p:spPr>
          <a:xfrm>
            <a:off x="5343099" y="1645025"/>
            <a:ext cx="2593073"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r>
              <a:rPr lang="pl-PL" dirty="0"/>
              <a:t>WYMIANA STARYCH PIECÓW WĘGLOWYCH NA PIECE NISKOEMISYJNE</a:t>
            </a:r>
          </a:p>
        </p:txBody>
      </p:sp>
      <p:sp>
        <p:nvSpPr>
          <p:cNvPr id="14" name="pole tekstowe 13">
            <a:extLst>
              <a:ext uri="{FF2B5EF4-FFF2-40B4-BE49-F238E27FC236}">
                <a16:creationId xmlns:a16="http://schemas.microsoft.com/office/drawing/2014/main" id="{0E7736D6-F0AF-4805-BE57-5DF8EC0DEC08}"/>
              </a:ext>
            </a:extLst>
          </p:cNvPr>
          <p:cNvSpPr txBox="1"/>
          <p:nvPr/>
        </p:nvSpPr>
        <p:spPr>
          <a:xfrm>
            <a:off x="1083399" y="1645025"/>
            <a:ext cx="2980443" cy="246221"/>
          </a:xfrm>
          <a:prstGeom prst="rect">
            <a:avLst/>
          </a:prstGeom>
          <a:solidFill>
            <a:schemeClr val="bg1"/>
          </a:solidFill>
        </p:spPr>
        <p:txBody>
          <a:bodyPr wrap="square">
            <a:spAutoFit/>
          </a:bodyPr>
          <a:lstStyle/>
          <a:p>
            <a:pPr algn="ctr" fontAlgn="t"/>
            <a:r>
              <a:rPr lang="pl-PL" sz="1000" b="1" u="none" strike="noStrike" dirty="0">
                <a:effectLst/>
                <a:latin typeface="+mj-lt"/>
              </a:rPr>
              <a:t>STOSOWANIE ODNAWIALNYCH ŹRÓDEŁ ENERGII</a:t>
            </a:r>
          </a:p>
        </p:txBody>
      </p:sp>
      <p:sp>
        <p:nvSpPr>
          <p:cNvPr id="33" name="pole tekstowe 32">
            <a:extLst>
              <a:ext uri="{FF2B5EF4-FFF2-40B4-BE49-F238E27FC236}">
                <a16:creationId xmlns:a16="http://schemas.microsoft.com/office/drawing/2014/main" id="{C0221926-3976-47B8-88FE-559D644CC782}"/>
              </a:ext>
            </a:extLst>
          </p:cNvPr>
          <p:cNvSpPr txBox="1"/>
          <p:nvPr/>
        </p:nvSpPr>
        <p:spPr>
          <a:xfrm>
            <a:off x="5525253" y="3537608"/>
            <a:ext cx="2522165" cy="400110"/>
          </a:xfrm>
          <a:prstGeom prst="rect">
            <a:avLst/>
          </a:prstGeom>
          <a:solidFill>
            <a:schemeClr val="bg1"/>
          </a:solidFill>
        </p:spPr>
        <p:txBody>
          <a:bodyPr wrap="square">
            <a:spAutoFit/>
          </a:bodyPr>
          <a:lstStyle>
            <a:defPPr>
              <a:defRPr lang="pl-PL"/>
            </a:defPPr>
            <a:lvl1pPr algn="ctr" fontAlgn="t">
              <a:defRPr sz="1000" b="1" u="none" strike="noStrike">
                <a:effectLst/>
                <a:latin typeface="+mj-lt"/>
              </a:defRPr>
            </a:lvl1pPr>
          </a:lstStyle>
          <a:p>
            <a:pPr algn="ctr" fontAlgn="t"/>
            <a:r>
              <a:rPr lang="pl-PL" sz="1000" b="1" u="none" strike="noStrike" dirty="0">
                <a:effectLst/>
                <a:latin typeface="+mj-lt"/>
              </a:rPr>
              <a:t>PODŁĄCZENIA INDYWIDUALNYCH GOSPODARSTW DO SIECI CIEPŁOWNICZEJ</a:t>
            </a:r>
          </a:p>
        </p:txBody>
      </p:sp>
      <p:sp>
        <p:nvSpPr>
          <p:cNvPr id="6" name="pole tekstowe 5">
            <a:extLst>
              <a:ext uri="{FF2B5EF4-FFF2-40B4-BE49-F238E27FC236}">
                <a16:creationId xmlns:a16="http://schemas.microsoft.com/office/drawing/2014/main" id="{89D5E448-A349-17F6-28F0-B82BDC26D40B}"/>
              </a:ext>
            </a:extLst>
          </p:cNvPr>
          <p:cNvSpPr txBox="1"/>
          <p:nvPr/>
        </p:nvSpPr>
        <p:spPr>
          <a:xfrm>
            <a:off x="315397" y="5688177"/>
            <a:ext cx="5389367" cy="215444"/>
          </a:xfrm>
          <a:prstGeom prst="rect">
            <a:avLst/>
          </a:prstGeom>
          <a:noFill/>
        </p:spPr>
        <p:txBody>
          <a:bodyPr wrap="square">
            <a:spAutoFit/>
          </a:bodyPr>
          <a:lstStyle/>
          <a:p>
            <a:pPr algn="just">
              <a:spcBef>
                <a:spcPct val="20000"/>
              </a:spcBef>
            </a:pPr>
            <a:r>
              <a:rPr lang="pl-PL" sz="800" i="1">
                <a:solidFill>
                  <a:schemeClr val="accent6"/>
                </a:solidFill>
              </a:rPr>
              <a:t>*Kategoria podstawowe i gimnazjalne ma niską liczebność, dane mają charakter jakościowy.</a:t>
            </a:r>
            <a:endParaRPr lang="pl-PL" sz="800" i="1" dirty="0">
              <a:solidFill>
                <a:schemeClr val="accent6"/>
              </a:solidFill>
            </a:endParaRPr>
          </a:p>
        </p:txBody>
      </p:sp>
    </p:spTree>
    <p:extLst>
      <p:ext uri="{BB962C8B-B14F-4D97-AF65-F5344CB8AC3E}">
        <p14:creationId xmlns:p14="http://schemas.microsoft.com/office/powerpoint/2010/main" val="400752260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7664" y="795161"/>
            <a:ext cx="7275788" cy="792088"/>
          </a:xfrm>
        </p:spPr>
        <p:txBody>
          <a:bodyPr/>
          <a:lstStyle/>
          <a:p>
            <a:pPr marL="0" indent="0" algn="l">
              <a:lnSpc>
                <a:spcPct val="100000"/>
              </a:lnSpc>
              <a:buNone/>
            </a:pPr>
            <a:r>
              <a:rPr lang="pl-PL" sz="1100" dirty="0"/>
              <a:t>Kobiety częściej niż mężczyźni jako najważniejszy powód złej jakości powietrza wskazywały emisje z transportu samochodowego, natomiast mężczyźni częściej niż kobiety wskazywali na emisje z pieców domowych oraz pochodzącą z państw sąsiadujących. W celu poprawy jakości powietrza kobiety częściej wskazywały na wprowadzenie stref ograniczonego ruchu pojazdów oraz wspieranie transportu rowerowego. Za to mężczyźni częściej wymieli termoizolację.</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36287" y="2703779"/>
            <a:ext cx="7275788" cy="792088"/>
          </a:xfrm>
        </p:spPr>
        <p:txBody>
          <a:bodyPr/>
          <a:lstStyle/>
          <a:p>
            <a:pPr marL="0" indent="0" algn="l">
              <a:lnSpc>
                <a:spcPct val="100000"/>
              </a:lnSpc>
              <a:buNone/>
            </a:pPr>
            <a:r>
              <a:rPr lang="pl-PL" sz="1100" dirty="0"/>
              <a:t>Mieszkańcy wsi zdecydowanie częściej niż mieszkańcy miast stosują ogrzewanie węglem. Jednocześnie najrzadziej wśród innych wskazują, że w celu poprawy jakości powietrza potrzebna jest wymiana starych pieców węglowych. Jako powód dla którego nie zamierzają zmieniać swojego pieca na bardziej ekologiczny wskazują wysokie koszty.</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6287" y="4825793"/>
            <a:ext cx="7275788" cy="752177"/>
          </a:xfrm>
        </p:spPr>
        <p:txBody>
          <a:bodyPr/>
          <a:lstStyle/>
          <a:p>
            <a:pPr marL="0" indent="0" algn="l">
              <a:lnSpc>
                <a:spcPct val="100000"/>
              </a:lnSpc>
              <a:buNone/>
            </a:pPr>
            <a:r>
              <a:rPr lang="pl-PL" sz="1100" dirty="0"/>
              <a:t>Osoby o niższych dochodach do ogrzewania częściej wykorzystują węgiel. </a:t>
            </a:r>
            <a:r>
              <a:rPr lang="pl-PL" sz="1100" dirty="0">
                <a:latin typeface="+mn-lt"/>
              </a:rPr>
              <a:t>W przypadku działań, jakie należy stosować, aby poprawić powietrze, o</a:t>
            </a:r>
            <a:r>
              <a:rPr lang="pl-PL" sz="1100" dirty="0"/>
              <a:t>soby o wyższych dochodach częściej deklarują konieczność wymiany starych pieców węglowych oraz stosowanie odnawialnych źródeł energii.  </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Jakość powietrza</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chemeClr val="bg2"/>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5641" y="1799015"/>
            <a:ext cx="7275788" cy="885841"/>
          </a:xfrm>
        </p:spPr>
        <p:txBody>
          <a:bodyPr/>
          <a:lstStyle/>
          <a:p>
            <a:pPr marL="0" indent="0" algn="l">
              <a:lnSpc>
                <a:spcPct val="100000"/>
              </a:lnSpc>
              <a:buNone/>
            </a:pPr>
            <a:r>
              <a:rPr lang="pl-PL" sz="1100" dirty="0"/>
              <a:t>Osoby powyżej 60 roku życia istotnie częściej wskazują jako głównym powód złej jakości powietrza emisje z transportu samochodowego, a emisję z pieców domowych najczęściej wskazywały osoby w wieku 35-44 lata. W przypadku działań, jakie należy podjąć w celu poprawy jakości powietrza, osoby młodsze częściej wskazywały na wspieranie transportu rowerowego oraz promowanie idei współdzielenia aut.</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890109"/>
            <a:ext cx="7275788" cy="792088"/>
          </a:xfrm>
        </p:spPr>
        <p:txBody>
          <a:bodyPr/>
          <a:lstStyle/>
          <a:p>
            <a:pPr marL="0" indent="0" algn="l">
              <a:lnSpc>
                <a:spcPct val="100000"/>
              </a:lnSpc>
              <a:buNone/>
            </a:pPr>
            <a:r>
              <a:rPr lang="pl-PL" sz="1100" dirty="0">
                <a:latin typeface="+mn-lt"/>
              </a:rPr>
              <a:t>Wykształcenie nie różnicuje wyboru najważniejszych powodów złej jakości powietrza. Osoby z wykształceniem wyższym istotnie rzadziej niż pozostali, jako główny rodzaj ogrzewania stosują węgiel. W przypadku działań, jakie należy stosować, aby poprawić powietrze, osoby z wyższym wykształceniem częściej niż inne wybierały: wspieranie transportu rowerowego oraz stosowanie odnawialnych źródeł energii. </a:t>
            </a:r>
            <a:endParaRPr lang="pl-PL" sz="1100" dirty="0"/>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chemeClr val="bg2"/>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2981015"/>
            <a:ext cx="306887" cy="380673"/>
            <a:chOff x="7329488" y="2601913"/>
            <a:chExt cx="581026" cy="720726"/>
          </a:xfrm>
          <a:solidFill>
            <a:schemeClr val="bg2"/>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39251" y="3794059"/>
            <a:ext cx="565128" cy="565128"/>
            <a:chOff x="4114800" y="2971800"/>
            <a:chExt cx="914400" cy="914400"/>
          </a:xfrm>
          <a:solidFill>
            <a:schemeClr val="bg2"/>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71008" y="4902317"/>
            <a:ext cx="514806" cy="421205"/>
            <a:chOff x="2760663" y="1663700"/>
            <a:chExt cx="733425" cy="600075"/>
          </a:xfrm>
          <a:solidFill>
            <a:schemeClr val="bg2"/>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385011"/>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29236" y="43026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82348" y="5360012"/>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pic>
        <p:nvPicPr>
          <p:cNvPr id="2" name="Grafika 1" descr="Wietrznie">
            <a:extLst>
              <a:ext uri="{FF2B5EF4-FFF2-40B4-BE49-F238E27FC236}">
                <a16:creationId xmlns:a16="http://schemas.microsoft.com/office/drawing/2014/main" id="{F0DD11CE-A57D-42A9-A641-2998429C9FD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9512" y="179375"/>
            <a:ext cx="466782" cy="466782"/>
          </a:xfrm>
          <a:prstGeom prst="rect">
            <a:avLst/>
          </a:prstGeom>
        </p:spPr>
      </p:pic>
      <p:cxnSp>
        <p:nvCxnSpPr>
          <p:cNvPr id="59" name="Łącznik prostoliniowy 47">
            <a:extLst>
              <a:ext uri="{FF2B5EF4-FFF2-40B4-BE49-F238E27FC236}">
                <a16:creationId xmlns:a16="http://schemas.microsoft.com/office/drawing/2014/main" id="{9F03801B-C02E-4A59-8DBC-A928A872F02D}"/>
              </a:ext>
            </a:extLst>
          </p:cNvPr>
          <p:cNvCxnSpPr/>
          <p:nvPr/>
        </p:nvCxnSpPr>
        <p:spPr>
          <a:xfrm>
            <a:off x="323440" y="3888962"/>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1" name="Łącznik prostoliniowy 47">
            <a:extLst>
              <a:ext uri="{FF2B5EF4-FFF2-40B4-BE49-F238E27FC236}">
                <a16:creationId xmlns:a16="http://schemas.microsoft.com/office/drawing/2014/main" id="{71CE9CE5-2D7A-410F-B195-76E04041994F}"/>
              </a:ext>
            </a:extLst>
          </p:cNvPr>
          <p:cNvCxnSpPr/>
          <p:nvPr/>
        </p:nvCxnSpPr>
        <p:spPr>
          <a:xfrm>
            <a:off x="323440" y="2701905"/>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3" name="Łącznik prostoliniowy 47">
            <a:extLst>
              <a:ext uri="{FF2B5EF4-FFF2-40B4-BE49-F238E27FC236}">
                <a16:creationId xmlns:a16="http://schemas.microsoft.com/office/drawing/2014/main" id="{E012E380-8A5A-4D75-B562-3C4717A64DAD}"/>
              </a:ext>
            </a:extLst>
          </p:cNvPr>
          <p:cNvCxnSpPr/>
          <p:nvPr/>
        </p:nvCxnSpPr>
        <p:spPr>
          <a:xfrm>
            <a:off x="323440" y="180231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36225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193757" y="4005064"/>
            <a:ext cx="4756485" cy="368300"/>
          </a:xfrm>
        </p:spPr>
        <p:txBody>
          <a:bodyPr/>
          <a:lstStyle/>
          <a:p>
            <a:r>
              <a:rPr lang="pl-PL" sz="1600" b="1">
                <a:latin typeface="Calibri" panose="020F0502020204030204" pitchFamily="34" charset="0"/>
                <a:cs typeface="Calibri" panose="020F0502020204030204" pitchFamily="34" charset="0"/>
              </a:rPr>
              <a:t>METODOLOGIA I STRUKTURA PRÓBY</a:t>
            </a:r>
          </a:p>
        </p:txBody>
      </p:sp>
      <p:grpSp>
        <p:nvGrpSpPr>
          <p:cNvPr id="3" name="Grupa 2">
            <a:extLst>
              <a:ext uri="{FF2B5EF4-FFF2-40B4-BE49-F238E27FC236}">
                <a16:creationId xmlns:a16="http://schemas.microsoft.com/office/drawing/2014/main" id="{F8A51135-E76E-4048-9685-E7877E66A7B7}"/>
              </a:ext>
            </a:extLst>
          </p:cNvPr>
          <p:cNvGrpSpPr/>
          <p:nvPr/>
        </p:nvGrpSpPr>
        <p:grpSpPr>
          <a:xfrm>
            <a:off x="4341727" y="3189742"/>
            <a:ext cx="460544" cy="478516"/>
            <a:chOff x="4294188" y="1531938"/>
            <a:chExt cx="650876" cy="676275"/>
          </a:xfrm>
        </p:grpSpPr>
        <p:sp>
          <p:nvSpPr>
            <p:cNvPr id="4" name="Freeform 27">
              <a:extLst>
                <a:ext uri="{FF2B5EF4-FFF2-40B4-BE49-F238E27FC236}">
                  <a16:creationId xmlns:a16="http://schemas.microsoft.com/office/drawing/2014/main" id="{7CDFD692-A41A-43B7-B967-AA3DFE6075DC}"/>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28">
              <a:extLst>
                <a:ext uri="{FF2B5EF4-FFF2-40B4-BE49-F238E27FC236}">
                  <a16:creationId xmlns:a16="http://schemas.microsoft.com/office/drawing/2014/main" id="{98D0C16D-BE05-45C7-91EB-003089D687E2}"/>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9">
              <a:extLst>
                <a:ext uri="{FF2B5EF4-FFF2-40B4-BE49-F238E27FC236}">
                  <a16:creationId xmlns:a16="http://schemas.microsoft.com/office/drawing/2014/main" id="{B11C48BE-57D3-4A9C-BC67-AEA28C3784D1}"/>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30">
              <a:extLst>
                <a:ext uri="{FF2B5EF4-FFF2-40B4-BE49-F238E27FC236}">
                  <a16:creationId xmlns:a16="http://schemas.microsoft.com/office/drawing/2014/main" id="{7888F2F5-19BB-4B91-B335-5942ACF5ECF8}"/>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31">
              <a:extLst>
                <a:ext uri="{FF2B5EF4-FFF2-40B4-BE49-F238E27FC236}">
                  <a16:creationId xmlns:a16="http://schemas.microsoft.com/office/drawing/2014/main" id="{FD11D304-FB86-4978-A746-752EA3A61A72}"/>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32">
              <a:extLst>
                <a:ext uri="{FF2B5EF4-FFF2-40B4-BE49-F238E27FC236}">
                  <a16:creationId xmlns:a16="http://schemas.microsoft.com/office/drawing/2014/main" id="{CB2D2460-360D-47A8-AC02-637D3D0916B8}"/>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 name="Grupa 9">
            <a:extLst>
              <a:ext uri="{FF2B5EF4-FFF2-40B4-BE49-F238E27FC236}">
                <a16:creationId xmlns:a16="http://schemas.microsoft.com/office/drawing/2014/main" id="{EC448145-6136-46DE-AC3F-703CD2D5764C}"/>
              </a:ext>
            </a:extLst>
          </p:cNvPr>
          <p:cNvGrpSpPr/>
          <p:nvPr/>
        </p:nvGrpSpPr>
        <p:grpSpPr>
          <a:xfrm>
            <a:off x="5148064" y="3189742"/>
            <a:ext cx="460544" cy="478516"/>
            <a:chOff x="4294188" y="1531938"/>
            <a:chExt cx="650876" cy="676275"/>
          </a:xfrm>
          <a:solidFill>
            <a:schemeClr val="tx1">
              <a:lumMod val="40000"/>
              <a:lumOff val="60000"/>
            </a:schemeClr>
          </a:solidFill>
        </p:grpSpPr>
        <p:sp>
          <p:nvSpPr>
            <p:cNvPr id="11" name="Freeform 27">
              <a:extLst>
                <a:ext uri="{FF2B5EF4-FFF2-40B4-BE49-F238E27FC236}">
                  <a16:creationId xmlns:a16="http://schemas.microsoft.com/office/drawing/2014/main" id="{731F3598-8554-4DD6-9FC8-1F2C254B3D5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8">
              <a:extLst>
                <a:ext uri="{FF2B5EF4-FFF2-40B4-BE49-F238E27FC236}">
                  <a16:creationId xmlns:a16="http://schemas.microsoft.com/office/drawing/2014/main" id="{97DA34FE-24DB-497E-9B2A-C49CF79BA18F}"/>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29">
              <a:extLst>
                <a:ext uri="{FF2B5EF4-FFF2-40B4-BE49-F238E27FC236}">
                  <a16:creationId xmlns:a16="http://schemas.microsoft.com/office/drawing/2014/main" id="{67280AA2-139C-47F4-93D2-5C5AB96F806B}"/>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30">
              <a:extLst>
                <a:ext uri="{FF2B5EF4-FFF2-40B4-BE49-F238E27FC236}">
                  <a16:creationId xmlns:a16="http://schemas.microsoft.com/office/drawing/2014/main" id="{54574C21-2F1F-490F-93F3-34846354C534}"/>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31">
              <a:extLst>
                <a:ext uri="{FF2B5EF4-FFF2-40B4-BE49-F238E27FC236}">
                  <a16:creationId xmlns:a16="http://schemas.microsoft.com/office/drawing/2014/main" id="{0C7AA6B8-FB4D-4425-9E52-F6DF3AA5D69B}"/>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32">
              <a:extLst>
                <a:ext uri="{FF2B5EF4-FFF2-40B4-BE49-F238E27FC236}">
                  <a16:creationId xmlns:a16="http://schemas.microsoft.com/office/drawing/2014/main" id="{D6711B27-2345-4A03-A78A-B6035415C1E2}"/>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16">
            <a:extLst>
              <a:ext uri="{FF2B5EF4-FFF2-40B4-BE49-F238E27FC236}">
                <a16:creationId xmlns:a16="http://schemas.microsoft.com/office/drawing/2014/main" id="{99F925BA-31A6-41B3-88B2-1C531133A95C}"/>
              </a:ext>
            </a:extLst>
          </p:cNvPr>
          <p:cNvGrpSpPr/>
          <p:nvPr/>
        </p:nvGrpSpPr>
        <p:grpSpPr>
          <a:xfrm>
            <a:off x="5937250" y="3189742"/>
            <a:ext cx="460544" cy="478516"/>
            <a:chOff x="4294188" y="1531938"/>
            <a:chExt cx="650876" cy="676275"/>
          </a:xfrm>
          <a:solidFill>
            <a:schemeClr val="bg1">
              <a:lumMod val="95000"/>
            </a:schemeClr>
          </a:solidFill>
        </p:grpSpPr>
        <p:sp>
          <p:nvSpPr>
            <p:cNvPr id="18" name="Freeform 27">
              <a:extLst>
                <a:ext uri="{FF2B5EF4-FFF2-40B4-BE49-F238E27FC236}">
                  <a16:creationId xmlns:a16="http://schemas.microsoft.com/office/drawing/2014/main" id="{53D0C2B7-15FB-42CC-89EE-CCB9442EC30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28">
              <a:extLst>
                <a:ext uri="{FF2B5EF4-FFF2-40B4-BE49-F238E27FC236}">
                  <a16:creationId xmlns:a16="http://schemas.microsoft.com/office/drawing/2014/main" id="{D35E11CD-3D1A-4372-A820-D4AB9A864045}"/>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29">
              <a:extLst>
                <a:ext uri="{FF2B5EF4-FFF2-40B4-BE49-F238E27FC236}">
                  <a16:creationId xmlns:a16="http://schemas.microsoft.com/office/drawing/2014/main" id="{557D498E-73B0-49BC-B783-8D0BD176C945}"/>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0">
              <a:extLst>
                <a:ext uri="{FF2B5EF4-FFF2-40B4-BE49-F238E27FC236}">
                  <a16:creationId xmlns:a16="http://schemas.microsoft.com/office/drawing/2014/main" id="{ECE64F44-EA1E-4A13-9D7C-DFB3B937B21D}"/>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1">
              <a:extLst>
                <a:ext uri="{FF2B5EF4-FFF2-40B4-BE49-F238E27FC236}">
                  <a16:creationId xmlns:a16="http://schemas.microsoft.com/office/drawing/2014/main" id="{768421B4-010C-40D9-A0D1-1061E1CB2E9E}"/>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2">
              <a:extLst>
                <a:ext uri="{FF2B5EF4-FFF2-40B4-BE49-F238E27FC236}">
                  <a16:creationId xmlns:a16="http://schemas.microsoft.com/office/drawing/2014/main" id="{154A5FA1-C567-4475-95DC-4F06016F3A07}"/>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4" name="Grupa 23">
            <a:extLst>
              <a:ext uri="{FF2B5EF4-FFF2-40B4-BE49-F238E27FC236}">
                <a16:creationId xmlns:a16="http://schemas.microsoft.com/office/drawing/2014/main" id="{B591AE2A-CCEA-4E76-93B9-E24F93340A9B}"/>
              </a:ext>
            </a:extLst>
          </p:cNvPr>
          <p:cNvGrpSpPr/>
          <p:nvPr/>
        </p:nvGrpSpPr>
        <p:grpSpPr>
          <a:xfrm>
            <a:off x="3545929" y="3189742"/>
            <a:ext cx="460544" cy="478516"/>
            <a:chOff x="4294188" y="1531938"/>
            <a:chExt cx="650876" cy="676275"/>
          </a:xfrm>
          <a:solidFill>
            <a:schemeClr val="tx1">
              <a:lumMod val="40000"/>
              <a:lumOff val="60000"/>
            </a:schemeClr>
          </a:solidFill>
        </p:grpSpPr>
        <p:sp>
          <p:nvSpPr>
            <p:cNvPr id="25" name="Freeform 27">
              <a:extLst>
                <a:ext uri="{FF2B5EF4-FFF2-40B4-BE49-F238E27FC236}">
                  <a16:creationId xmlns:a16="http://schemas.microsoft.com/office/drawing/2014/main" id="{208694E7-EB61-4997-AB4B-5A44841EC977}"/>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8">
              <a:extLst>
                <a:ext uri="{FF2B5EF4-FFF2-40B4-BE49-F238E27FC236}">
                  <a16:creationId xmlns:a16="http://schemas.microsoft.com/office/drawing/2014/main" id="{69712951-6A12-4E34-BE1E-5B88C87F39B7}"/>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29">
              <a:extLst>
                <a:ext uri="{FF2B5EF4-FFF2-40B4-BE49-F238E27FC236}">
                  <a16:creationId xmlns:a16="http://schemas.microsoft.com/office/drawing/2014/main" id="{3749002D-17A2-4BFC-82F2-FE6DA3784648}"/>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0">
              <a:extLst>
                <a:ext uri="{FF2B5EF4-FFF2-40B4-BE49-F238E27FC236}">
                  <a16:creationId xmlns:a16="http://schemas.microsoft.com/office/drawing/2014/main" id="{E6ADE521-C8FF-4096-BD80-85835A0D8AD6}"/>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31">
              <a:extLst>
                <a:ext uri="{FF2B5EF4-FFF2-40B4-BE49-F238E27FC236}">
                  <a16:creationId xmlns:a16="http://schemas.microsoft.com/office/drawing/2014/main" id="{73C543D7-B919-4877-AB42-C304A5BFBCF1}"/>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32">
              <a:extLst>
                <a:ext uri="{FF2B5EF4-FFF2-40B4-BE49-F238E27FC236}">
                  <a16:creationId xmlns:a16="http://schemas.microsoft.com/office/drawing/2014/main" id="{D325D337-1919-40E9-9A36-C5C41E7632B9}"/>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1" name="Grupa 30">
            <a:extLst>
              <a:ext uri="{FF2B5EF4-FFF2-40B4-BE49-F238E27FC236}">
                <a16:creationId xmlns:a16="http://schemas.microsoft.com/office/drawing/2014/main" id="{959BCE2C-6877-45F0-A053-696A40E71EA1}"/>
              </a:ext>
            </a:extLst>
          </p:cNvPr>
          <p:cNvGrpSpPr/>
          <p:nvPr/>
        </p:nvGrpSpPr>
        <p:grpSpPr>
          <a:xfrm>
            <a:off x="2751948" y="3189742"/>
            <a:ext cx="460544" cy="478516"/>
            <a:chOff x="4294188" y="1531938"/>
            <a:chExt cx="650876" cy="676275"/>
          </a:xfrm>
          <a:solidFill>
            <a:schemeClr val="bg1">
              <a:lumMod val="95000"/>
            </a:schemeClr>
          </a:solidFill>
        </p:grpSpPr>
        <p:sp>
          <p:nvSpPr>
            <p:cNvPr id="32" name="Freeform 27">
              <a:extLst>
                <a:ext uri="{FF2B5EF4-FFF2-40B4-BE49-F238E27FC236}">
                  <a16:creationId xmlns:a16="http://schemas.microsoft.com/office/drawing/2014/main" id="{CD2BB2D1-171D-4E63-8E28-31B05D00F354}"/>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28">
              <a:extLst>
                <a:ext uri="{FF2B5EF4-FFF2-40B4-BE49-F238E27FC236}">
                  <a16:creationId xmlns:a16="http://schemas.microsoft.com/office/drawing/2014/main" id="{E5EB92C5-6437-4F0E-B86A-B6F07433F9A8}"/>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29">
              <a:extLst>
                <a:ext uri="{FF2B5EF4-FFF2-40B4-BE49-F238E27FC236}">
                  <a16:creationId xmlns:a16="http://schemas.microsoft.com/office/drawing/2014/main" id="{0C3C8A10-BFD7-46BF-8082-B9B211C208D2}"/>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30">
              <a:extLst>
                <a:ext uri="{FF2B5EF4-FFF2-40B4-BE49-F238E27FC236}">
                  <a16:creationId xmlns:a16="http://schemas.microsoft.com/office/drawing/2014/main" id="{EBC40E80-0429-4CEF-A767-182CD8DC93EE}"/>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31">
              <a:extLst>
                <a:ext uri="{FF2B5EF4-FFF2-40B4-BE49-F238E27FC236}">
                  <a16:creationId xmlns:a16="http://schemas.microsoft.com/office/drawing/2014/main" id="{B697C727-5DC6-42A8-9C9F-AD21DD21E52F}"/>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32">
              <a:extLst>
                <a:ext uri="{FF2B5EF4-FFF2-40B4-BE49-F238E27FC236}">
                  <a16:creationId xmlns:a16="http://schemas.microsoft.com/office/drawing/2014/main" id="{8A0A4CAF-1310-40D9-9148-90D7CCE56F45}"/>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7820314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79756"/>
          </a:xfrm>
          <a:prstGeom prst="roundRect">
            <a:avLst>
              <a:gd name="adj" fmla="val 19619"/>
            </a:avLst>
          </a:prstGeom>
          <a:ln w="6350">
            <a:solidFill>
              <a:schemeClr val="bg2"/>
            </a:solidFill>
            <a:prstDash val="lgDash"/>
          </a:ln>
        </p:spPr>
        <p:txBody>
          <a:bodyPr/>
          <a:lstStyle/>
          <a:p>
            <a:pPr marL="0" indent="0">
              <a:buNone/>
            </a:pPr>
            <a:r>
              <a:rPr lang="pl-PL" sz="1600" b="1" dirty="0">
                <a:solidFill>
                  <a:schemeClr val="bg2"/>
                </a:solidFill>
              </a:rPr>
              <a:t>Podsumowanie: </a:t>
            </a:r>
            <a:r>
              <a:rPr lang="pl-PL" sz="1600" b="1" dirty="0">
                <a:solidFill>
                  <a:schemeClr val="tx1"/>
                </a:solidFill>
              </a:rPr>
              <a:t>Jakość powietrza</a:t>
            </a:r>
          </a:p>
          <a:p>
            <a:pPr marL="0" indent="0">
              <a:buNone/>
            </a:pPr>
            <a:endParaRPr lang="pl-PL" sz="1200" dirty="0">
              <a:solidFill>
                <a:schemeClr val="tx1"/>
              </a:solidFill>
            </a:endParaRPr>
          </a:p>
          <a:p>
            <a:r>
              <a:rPr lang="pl-PL" sz="1200" dirty="0"/>
              <a:t>Za najważniejszą przyczynę zanieczyszczenia powietrza w Polsce respondenci uznali </a:t>
            </a:r>
            <a:r>
              <a:rPr lang="pl-PL" sz="1200" b="1" dirty="0"/>
              <a:t>dużą emisję z fabryk</a:t>
            </a:r>
            <a:r>
              <a:rPr lang="pl-PL" sz="1200" dirty="0"/>
              <a:t>. Jako drugi powód zanieczyszczenia Polacy wskazali emisję z indywidualnych źródeł, czyli pieców domowych oraz w dalszej kolejności emisję z transportu samochodowego. </a:t>
            </a:r>
          </a:p>
          <a:p>
            <a:endParaRPr lang="pl-PL" sz="1200" dirty="0"/>
          </a:p>
          <a:p>
            <a:r>
              <a:rPr lang="pl-PL" sz="1200" dirty="0"/>
              <a:t>36% Polaków korzysta z </a:t>
            </a:r>
            <a:r>
              <a:rPr lang="pl-PL" sz="1200" b="1" dirty="0"/>
              <a:t>podłączenia do sieci ciepłowniczej</a:t>
            </a:r>
            <a:r>
              <a:rPr lang="pl-PL" sz="1200" dirty="0"/>
              <a:t>. Wyniki podobne jak w roku 2020 uzyskało ogrzewanie gazowe (29%) oraz węgiel (15%). Odnawialne źródła energii uzyskały 7% wskazań, co w porównaniu do poprzedniej edycji jest wynikiem wyższym o 3%.</a:t>
            </a:r>
          </a:p>
          <a:p>
            <a:endParaRPr lang="pl-PL" sz="1200" dirty="0"/>
          </a:p>
          <a:p>
            <a:r>
              <a:rPr lang="pl-PL" sz="1200" dirty="0"/>
              <a:t>38% osób aktualnie korzystających z węgla lub brykietu </a:t>
            </a:r>
            <a:r>
              <a:rPr lang="pl-PL" sz="1200" b="1" dirty="0"/>
              <a:t>planuje zmienić swój piec na bardziej ekologiczne </a:t>
            </a:r>
            <a:r>
              <a:rPr lang="pl-PL" sz="1200" dirty="0"/>
              <a:t>źródło energii. Osoby, które nie planują zmiany (54%) uzasadniają swoją decyzję przede wszystkim wysokimi kosztami takiej inwestycji.</a:t>
            </a:r>
          </a:p>
          <a:p>
            <a:endParaRPr lang="pl-PL" sz="1200" dirty="0"/>
          </a:p>
          <a:p>
            <a:r>
              <a:rPr lang="pl-PL" sz="1200" dirty="0"/>
              <a:t>Polacy wyrażają opinie, ze w celu w celu poprawy jakości powietrza należy </a:t>
            </a:r>
            <a:r>
              <a:rPr lang="pl-PL" sz="1200" b="1" dirty="0"/>
              <a:t>wymienić stare piece węglowe na piece niskoemisyjne (61%) </a:t>
            </a:r>
            <a:r>
              <a:rPr lang="pl-PL" sz="1200" dirty="0"/>
              <a:t>oraz </a:t>
            </a:r>
            <a:r>
              <a:rPr lang="pl-PL" sz="1200" b="1" dirty="0"/>
              <a:t>stosować odnawialne źródła energii (61%).</a:t>
            </a:r>
          </a:p>
          <a:p>
            <a:endParaRPr lang="pl-PL" sz="1200" dirty="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Jakość powietrza</a:t>
            </a:r>
          </a:p>
        </p:txBody>
      </p:sp>
      <p:pic>
        <p:nvPicPr>
          <p:cNvPr id="3" name="Grafika 2" descr="Wietrznie">
            <a:extLst>
              <a:ext uri="{FF2B5EF4-FFF2-40B4-BE49-F238E27FC236}">
                <a16:creationId xmlns:a16="http://schemas.microsoft.com/office/drawing/2014/main" id="{54E29FC0-AFFE-4DE4-A22F-CB00E9EF232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9512" y="179375"/>
            <a:ext cx="466782" cy="466782"/>
          </a:xfrm>
          <a:prstGeom prst="rect">
            <a:avLst/>
          </a:prstGeom>
        </p:spPr>
      </p:pic>
    </p:spTree>
    <p:extLst>
      <p:ext uri="{BB962C8B-B14F-4D97-AF65-F5344CB8AC3E}">
        <p14:creationId xmlns:p14="http://schemas.microsoft.com/office/powerpoint/2010/main" val="129796734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GOSPODAROWANIE ODPADAMI</a:t>
            </a:r>
          </a:p>
        </p:txBody>
      </p:sp>
      <p:grpSp>
        <p:nvGrpSpPr>
          <p:cNvPr id="3" name="Grupa 2">
            <a:extLst>
              <a:ext uri="{FF2B5EF4-FFF2-40B4-BE49-F238E27FC236}">
                <a16:creationId xmlns:a16="http://schemas.microsoft.com/office/drawing/2014/main" id="{6541D14C-6C8B-447E-AF38-A0DA66922295}"/>
              </a:ext>
            </a:extLst>
          </p:cNvPr>
          <p:cNvGrpSpPr/>
          <p:nvPr/>
        </p:nvGrpSpPr>
        <p:grpSpPr>
          <a:xfrm>
            <a:off x="4389604" y="3183606"/>
            <a:ext cx="364791" cy="490788"/>
            <a:chOff x="6345238" y="3527426"/>
            <a:chExt cx="482601" cy="649288"/>
          </a:xfrm>
        </p:grpSpPr>
        <p:sp>
          <p:nvSpPr>
            <p:cNvPr id="4" name="Freeform 20">
              <a:extLst>
                <a:ext uri="{FF2B5EF4-FFF2-40B4-BE49-F238E27FC236}">
                  <a16:creationId xmlns:a16="http://schemas.microsoft.com/office/drawing/2014/main" id="{D6A27785-89B1-4628-AB91-483353B48CE4}"/>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21">
              <a:extLst>
                <a:ext uri="{FF2B5EF4-FFF2-40B4-BE49-F238E27FC236}">
                  <a16:creationId xmlns:a16="http://schemas.microsoft.com/office/drawing/2014/main" id="{D9C7E78C-F5EF-4E89-A784-AFB6326FFFBC}"/>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22">
              <a:extLst>
                <a:ext uri="{FF2B5EF4-FFF2-40B4-BE49-F238E27FC236}">
                  <a16:creationId xmlns:a16="http://schemas.microsoft.com/office/drawing/2014/main" id="{0F8657B6-1164-4918-B8DB-CA53316541D2}"/>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55">
              <a:extLst>
                <a:ext uri="{FF2B5EF4-FFF2-40B4-BE49-F238E27FC236}">
                  <a16:creationId xmlns:a16="http://schemas.microsoft.com/office/drawing/2014/main" id="{C7B5725D-C0BC-4224-A0E1-B817C0D8B725}"/>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8" name="Grupa 7">
            <a:extLst>
              <a:ext uri="{FF2B5EF4-FFF2-40B4-BE49-F238E27FC236}">
                <a16:creationId xmlns:a16="http://schemas.microsoft.com/office/drawing/2014/main" id="{6603456B-F2D0-4A5B-BD79-E90CCB949250}"/>
              </a:ext>
            </a:extLst>
          </p:cNvPr>
          <p:cNvGrpSpPr/>
          <p:nvPr/>
        </p:nvGrpSpPr>
        <p:grpSpPr>
          <a:xfrm>
            <a:off x="5211077" y="3179889"/>
            <a:ext cx="364791" cy="490788"/>
            <a:chOff x="6345238" y="3527426"/>
            <a:chExt cx="482601" cy="649288"/>
          </a:xfrm>
          <a:solidFill>
            <a:schemeClr val="tx1">
              <a:lumMod val="40000"/>
              <a:lumOff val="60000"/>
            </a:schemeClr>
          </a:solidFill>
        </p:grpSpPr>
        <p:sp>
          <p:nvSpPr>
            <p:cNvPr id="9" name="Freeform 20">
              <a:extLst>
                <a:ext uri="{FF2B5EF4-FFF2-40B4-BE49-F238E27FC236}">
                  <a16:creationId xmlns:a16="http://schemas.microsoft.com/office/drawing/2014/main" id="{760602BA-D88E-408E-B585-1470366427C9}"/>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21">
              <a:extLst>
                <a:ext uri="{FF2B5EF4-FFF2-40B4-BE49-F238E27FC236}">
                  <a16:creationId xmlns:a16="http://schemas.microsoft.com/office/drawing/2014/main" id="{F94AF224-6584-478E-BB59-6DBAAAB07072}"/>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2">
              <a:extLst>
                <a:ext uri="{FF2B5EF4-FFF2-40B4-BE49-F238E27FC236}">
                  <a16:creationId xmlns:a16="http://schemas.microsoft.com/office/drawing/2014/main" id="{9F6511D8-0A9F-452E-AA4B-F518ABF030D6}"/>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55">
              <a:extLst>
                <a:ext uri="{FF2B5EF4-FFF2-40B4-BE49-F238E27FC236}">
                  <a16:creationId xmlns:a16="http://schemas.microsoft.com/office/drawing/2014/main" id="{DA479536-FA2E-4F15-9861-A7F7AE6526AE}"/>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3" name="Grupa 12">
            <a:extLst>
              <a:ext uri="{FF2B5EF4-FFF2-40B4-BE49-F238E27FC236}">
                <a16:creationId xmlns:a16="http://schemas.microsoft.com/office/drawing/2014/main" id="{88012A9B-2E84-4CC2-B646-5F154DD38A08}"/>
              </a:ext>
            </a:extLst>
          </p:cNvPr>
          <p:cNvGrpSpPr/>
          <p:nvPr/>
        </p:nvGrpSpPr>
        <p:grpSpPr>
          <a:xfrm>
            <a:off x="3614077" y="3194888"/>
            <a:ext cx="364791" cy="490788"/>
            <a:chOff x="6345238" y="3527426"/>
            <a:chExt cx="482601" cy="649288"/>
          </a:xfrm>
          <a:solidFill>
            <a:schemeClr val="tx1">
              <a:lumMod val="40000"/>
              <a:lumOff val="60000"/>
            </a:schemeClr>
          </a:solidFill>
        </p:grpSpPr>
        <p:sp>
          <p:nvSpPr>
            <p:cNvPr id="14" name="Freeform 20">
              <a:extLst>
                <a:ext uri="{FF2B5EF4-FFF2-40B4-BE49-F238E27FC236}">
                  <a16:creationId xmlns:a16="http://schemas.microsoft.com/office/drawing/2014/main" id="{1FCC467C-B6BF-460A-B048-5D4514A09F5D}"/>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21">
              <a:extLst>
                <a:ext uri="{FF2B5EF4-FFF2-40B4-BE49-F238E27FC236}">
                  <a16:creationId xmlns:a16="http://schemas.microsoft.com/office/drawing/2014/main" id="{B19106FA-203F-4741-94FE-6F25BBEFD807}"/>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2">
              <a:extLst>
                <a:ext uri="{FF2B5EF4-FFF2-40B4-BE49-F238E27FC236}">
                  <a16:creationId xmlns:a16="http://schemas.microsoft.com/office/drawing/2014/main" id="{24E6F13E-2141-4664-BCA5-37A7EB892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55">
              <a:extLst>
                <a:ext uri="{FF2B5EF4-FFF2-40B4-BE49-F238E27FC236}">
                  <a16:creationId xmlns:a16="http://schemas.microsoft.com/office/drawing/2014/main" id="{24BCCE23-1064-4770-AEEB-0AAAA614D785}"/>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 name="Grupa 17">
            <a:extLst>
              <a:ext uri="{FF2B5EF4-FFF2-40B4-BE49-F238E27FC236}">
                <a16:creationId xmlns:a16="http://schemas.microsoft.com/office/drawing/2014/main" id="{AEF07EA1-9B72-49C6-B410-2529A5E3D197}"/>
              </a:ext>
            </a:extLst>
          </p:cNvPr>
          <p:cNvGrpSpPr/>
          <p:nvPr/>
        </p:nvGrpSpPr>
        <p:grpSpPr>
          <a:xfrm>
            <a:off x="2831349" y="3194888"/>
            <a:ext cx="364791" cy="490788"/>
            <a:chOff x="6345238" y="3527426"/>
            <a:chExt cx="482601" cy="649288"/>
          </a:xfrm>
          <a:solidFill>
            <a:schemeClr val="bg1">
              <a:lumMod val="85000"/>
            </a:schemeClr>
          </a:solidFill>
        </p:grpSpPr>
        <p:sp>
          <p:nvSpPr>
            <p:cNvPr id="19" name="Freeform 20">
              <a:extLst>
                <a:ext uri="{FF2B5EF4-FFF2-40B4-BE49-F238E27FC236}">
                  <a16:creationId xmlns:a16="http://schemas.microsoft.com/office/drawing/2014/main" id="{212377F6-6537-4631-8889-EA1DAF86558A}"/>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21">
              <a:extLst>
                <a:ext uri="{FF2B5EF4-FFF2-40B4-BE49-F238E27FC236}">
                  <a16:creationId xmlns:a16="http://schemas.microsoft.com/office/drawing/2014/main" id="{52888A1D-0463-44E8-A16E-43A869B2990A}"/>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22">
              <a:extLst>
                <a:ext uri="{FF2B5EF4-FFF2-40B4-BE49-F238E27FC236}">
                  <a16:creationId xmlns:a16="http://schemas.microsoft.com/office/drawing/2014/main" id="{2EB48104-3488-4658-A077-A7D18F754DCD}"/>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55">
              <a:extLst>
                <a:ext uri="{FF2B5EF4-FFF2-40B4-BE49-F238E27FC236}">
                  <a16:creationId xmlns:a16="http://schemas.microsoft.com/office/drawing/2014/main" id="{00901403-C56E-4AEB-A70D-14698C22B02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3" name="Grupa 22">
            <a:extLst>
              <a:ext uri="{FF2B5EF4-FFF2-40B4-BE49-F238E27FC236}">
                <a16:creationId xmlns:a16="http://schemas.microsoft.com/office/drawing/2014/main" id="{426FEA1C-F304-4EB6-AE1C-D06EA5B30C33}"/>
              </a:ext>
            </a:extLst>
          </p:cNvPr>
          <p:cNvGrpSpPr/>
          <p:nvPr/>
        </p:nvGrpSpPr>
        <p:grpSpPr>
          <a:xfrm>
            <a:off x="6000661" y="3194888"/>
            <a:ext cx="364791" cy="490788"/>
            <a:chOff x="6345238" y="3527426"/>
            <a:chExt cx="482601" cy="649288"/>
          </a:xfrm>
          <a:solidFill>
            <a:schemeClr val="bg1">
              <a:lumMod val="85000"/>
            </a:schemeClr>
          </a:solidFill>
        </p:grpSpPr>
        <p:sp>
          <p:nvSpPr>
            <p:cNvPr id="24" name="Freeform 20">
              <a:extLst>
                <a:ext uri="{FF2B5EF4-FFF2-40B4-BE49-F238E27FC236}">
                  <a16:creationId xmlns:a16="http://schemas.microsoft.com/office/drawing/2014/main" id="{736ADE72-C286-4B42-84B7-A6FA4304BCFC}"/>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21">
              <a:extLst>
                <a:ext uri="{FF2B5EF4-FFF2-40B4-BE49-F238E27FC236}">
                  <a16:creationId xmlns:a16="http://schemas.microsoft.com/office/drawing/2014/main" id="{F0D704C3-73F8-4E73-8633-5DB417E5CE2C}"/>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22">
              <a:extLst>
                <a:ext uri="{FF2B5EF4-FFF2-40B4-BE49-F238E27FC236}">
                  <a16:creationId xmlns:a16="http://schemas.microsoft.com/office/drawing/2014/main" id="{B55266C1-E2B2-422B-A420-208011829A2E}"/>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55">
              <a:extLst>
                <a:ext uri="{FF2B5EF4-FFF2-40B4-BE49-F238E27FC236}">
                  <a16:creationId xmlns:a16="http://schemas.microsoft.com/office/drawing/2014/main" id="{BE50EB75-2A86-44E5-A527-37E21508E2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14675771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3371323"/>
            <a:ext cx="457199" cy="457199"/>
          </a:xfrm>
          <a:prstGeom prst="ellipse">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rgbClr val="FF99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dirty="0">
                <a:solidFill>
                  <a:schemeClr val="tx1"/>
                </a:solidFill>
              </a:rPr>
              <a:t>W rozdziale zostaną poruszone następujące zagadnienia:</a:t>
            </a:r>
          </a:p>
          <a:p>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Jaka jest deklarowana skala segregowania odpadów?</a:t>
            </a:r>
          </a:p>
          <a:p>
            <a:pPr marL="285750" indent="-285750">
              <a:buFont typeface="Wingdings" panose="05000000000000000000" pitchFamily="2" charset="2"/>
              <a:buChar char="§"/>
            </a:pPr>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Dlaczego ludzie nie segregują śmieci?</a:t>
            </a:r>
          </a:p>
          <a:p>
            <a:pPr marL="285750" indent="-285750">
              <a:buFont typeface="Wingdings" panose="05000000000000000000" pitchFamily="2" charset="2"/>
              <a:buChar char="§"/>
            </a:pPr>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Jakie odpady oddzielane są od innych?</a:t>
            </a:r>
          </a:p>
          <a:p>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 oceniany jest aktualny stan gospodarki odpadami w Polsce?</a:t>
            </a:r>
          </a:p>
          <a:p>
            <a:pPr marL="285750" indent="-285750">
              <a:buFont typeface="Wingdings" panose="05000000000000000000" pitchFamily="2" charset="2"/>
              <a:buChar char="§"/>
            </a:pPr>
            <a:endParaRPr lang="pl-PL" sz="1050" dirty="0">
              <a:solidFill>
                <a:schemeClr val="tx1"/>
              </a:solidFill>
            </a:endParaRPr>
          </a:p>
          <a:p>
            <a:pPr marL="285750" indent="-285750">
              <a:buFont typeface="Wingdings" panose="05000000000000000000" pitchFamily="2" charset="2"/>
              <a:buChar char="§"/>
            </a:pPr>
            <a:r>
              <a:rPr lang="pl-PL" sz="1050" dirty="0">
                <a:solidFill>
                  <a:schemeClr val="tx1"/>
                </a:solidFill>
              </a:rPr>
              <a:t>Jak oceniane są perspektywy stanu gospodarki odpadami w Polsce?</a:t>
            </a:r>
          </a:p>
          <a:p>
            <a:pPr marL="285750" indent="-285750">
              <a:buFont typeface="Wingdings" panose="05000000000000000000" pitchFamily="2" charset="2"/>
              <a:buChar char="§"/>
            </a:pPr>
            <a:endParaRPr lang="pl-PL" sz="1050" dirty="0">
              <a:solidFill>
                <a:schemeClr val="tx1"/>
              </a:solidFill>
            </a:endParaRPr>
          </a:p>
        </p:txBody>
      </p:sp>
      <p:grpSp>
        <p:nvGrpSpPr>
          <p:cNvPr id="13" name="Grupa 12">
            <a:extLst>
              <a:ext uri="{FF2B5EF4-FFF2-40B4-BE49-F238E27FC236}">
                <a16:creationId xmlns:a16="http://schemas.microsoft.com/office/drawing/2014/main" id="{D09E3CB0-5914-4F61-AAB6-AEE9B478E72B}"/>
              </a:ext>
            </a:extLst>
          </p:cNvPr>
          <p:cNvGrpSpPr/>
          <p:nvPr/>
        </p:nvGrpSpPr>
        <p:grpSpPr>
          <a:xfrm>
            <a:off x="331224" y="186558"/>
            <a:ext cx="267469" cy="359852"/>
            <a:chOff x="6345238" y="3527426"/>
            <a:chExt cx="482601" cy="649288"/>
          </a:xfrm>
        </p:grpSpPr>
        <p:sp>
          <p:nvSpPr>
            <p:cNvPr id="15" name="Freeform 20">
              <a:extLst>
                <a:ext uri="{FF2B5EF4-FFF2-40B4-BE49-F238E27FC236}">
                  <a16:creationId xmlns:a16="http://schemas.microsoft.com/office/drawing/2014/main" id="{1499D4F1-C761-44AB-8986-FCAE6E967872}"/>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21">
              <a:extLst>
                <a:ext uri="{FF2B5EF4-FFF2-40B4-BE49-F238E27FC236}">
                  <a16:creationId xmlns:a16="http://schemas.microsoft.com/office/drawing/2014/main" id="{930825C7-44A8-4116-A783-1EA69B2B1FEE}"/>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22">
              <a:extLst>
                <a:ext uri="{FF2B5EF4-FFF2-40B4-BE49-F238E27FC236}">
                  <a16:creationId xmlns:a16="http://schemas.microsoft.com/office/drawing/2014/main" id="{2AA5623F-4501-4BB8-8C0C-05632FA0ABE8}"/>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55">
              <a:extLst>
                <a:ext uri="{FF2B5EF4-FFF2-40B4-BE49-F238E27FC236}">
                  <a16:creationId xmlns:a16="http://schemas.microsoft.com/office/drawing/2014/main" id="{DB32A371-1BAE-4F0B-BE01-4036D6A72E67}"/>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18">
            <a:extLst>
              <a:ext uri="{FF2B5EF4-FFF2-40B4-BE49-F238E27FC236}">
                <a16:creationId xmlns:a16="http://schemas.microsoft.com/office/drawing/2014/main" id="{EA6AF3A7-DBE0-49AB-BF3C-8FCAEF950197}"/>
              </a:ext>
            </a:extLst>
          </p:cNvPr>
          <p:cNvGrpSpPr/>
          <p:nvPr/>
        </p:nvGrpSpPr>
        <p:grpSpPr>
          <a:xfrm>
            <a:off x="910957" y="3455835"/>
            <a:ext cx="214193" cy="288174"/>
            <a:chOff x="6345238" y="3527426"/>
            <a:chExt cx="482601" cy="649288"/>
          </a:xfrm>
          <a:solidFill>
            <a:schemeClr val="bg1"/>
          </a:solidFill>
        </p:grpSpPr>
        <p:sp>
          <p:nvSpPr>
            <p:cNvPr id="21" name="Freeform 20">
              <a:extLst>
                <a:ext uri="{FF2B5EF4-FFF2-40B4-BE49-F238E27FC236}">
                  <a16:creationId xmlns:a16="http://schemas.microsoft.com/office/drawing/2014/main" id="{0F46360F-C98B-4B51-A170-D2B6B7FB573A}"/>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21">
              <a:extLst>
                <a:ext uri="{FF2B5EF4-FFF2-40B4-BE49-F238E27FC236}">
                  <a16:creationId xmlns:a16="http://schemas.microsoft.com/office/drawing/2014/main" id="{1BBE1C12-874B-45D1-AEF4-720E2F9D16B0}"/>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22">
              <a:extLst>
                <a:ext uri="{FF2B5EF4-FFF2-40B4-BE49-F238E27FC236}">
                  <a16:creationId xmlns:a16="http://schemas.microsoft.com/office/drawing/2014/main" id="{84EABF24-6331-4E2F-876F-CF4C4683FB61}"/>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55">
              <a:extLst>
                <a:ext uri="{FF2B5EF4-FFF2-40B4-BE49-F238E27FC236}">
                  <a16:creationId xmlns:a16="http://schemas.microsoft.com/office/drawing/2014/main" id="{22521FA4-4141-433E-8D7C-346DBA1F0B3F}"/>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51627887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Symbol zastępczy zawartości 4" descr="Sposób pozbywania się śmieci w gospodarstwie domowym.&#10;&#10;Wykres kolumnowy skumulowany do 100% przedstawia sposoby pozbywania się śmieci dla poszczególnych lat: &#10;2020 rok (wrzucamy wszystko do jednego kosza 1%, segregujemy śmieci sporadycznie 2%, segregujemy śmieci regularnie 96%, trudno powiedzieć 0,1%),&#10;2018 rok (wrzucamy wszystko do jednego kosza 19%, segregujemy śmieci sporadycznie 15%, segregujemy śmieci regularnie 62%, inny sposób 4%),&#10;2014 rok (wrzucamy wszystko do jednego kosza 15%, segregujemy śmieci sporadycznie 15%, segregujemy śmieci regularnie 68%, inny sposób 2%),&#10;2013 rok (wrzucamy wszystko do jednego kosza 28%, segregujemy śmieci sporadycznie 15%, segregujemy śmieci regularnie 54%, inny sposób 2%),&#10;2012 rok (wrzucamy wszystko do jednego kosza 28%, segregujemy śmieci sporadycznie 25%, segregujemy śmieci regularnie 44%, inny sposób 3%),&#10;">
            <a:extLst>
              <a:ext uri="{FF2B5EF4-FFF2-40B4-BE49-F238E27FC236}">
                <a16:creationId xmlns:a16="http://schemas.microsoft.com/office/drawing/2014/main" id="{8635685A-E629-C23E-EBDA-118310B322EA}"/>
              </a:ext>
            </a:extLst>
          </p:cNvPr>
          <p:cNvGraphicFramePr>
            <a:graphicFrameLocks/>
          </p:cNvGraphicFramePr>
          <p:nvPr/>
        </p:nvGraphicFramePr>
        <p:xfrm>
          <a:off x="632417" y="860511"/>
          <a:ext cx="5388426" cy="4170255"/>
        </p:xfrm>
        <a:graphic>
          <a:graphicData uri="http://schemas.openxmlformats.org/drawingml/2006/chart">
            <c:chart xmlns:c="http://schemas.openxmlformats.org/drawingml/2006/chart" xmlns:r="http://schemas.openxmlformats.org/officeDocument/2006/relationships" r:id="rId3"/>
          </a:graphicData>
        </a:graphic>
      </p:graphicFrame>
      <p:sp>
        <p:nvSpPr>
          <p:cNvPr id="25" name="Prostokąt 24">
            <a:extLst>
              <a:ext uri="{FF2B5EF4-FFF2-40B4-BE49-F238E27FC236}">
                <a16:creationId xmlns:a16="http://schemas.microsoft.com/office/drawing/2014/main" id="{9A507989-DC7E-4067-A5F5-40C4A7A1B62C}"/>
              </a:ext>
            </a:extLst>
          </p:cNvPr>
          <p:cNvSpPr/>
          <p:nvPr/>
        </p:nvSpPr>
        <p:spPr>
          <a:xfrm>
            <a:off x="395011" y="2325460"/>
            <a:ext cx="5041085" cy="125408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19" name="Prostokąt 18">
            <a:extLst>
              <a:ext uri="{FF2B5EF4-FFF2-40B4-BE49-F238E27FC236}">
                <a16:creationId xmlns:a16="http://schemas.microsoft.com/office/drawing/2014/main" id="{27B8F23C-F533-42D3-9AF6-9A022E241A9F}"/>
              </a:ext>
            </a:extLst>
          </p:cNvPr>
          <p:cNvSpPr/>
          <p:nvPr/>
        </p:nvSpPr>
        <p:spPr>
          <a:xfrm>
            <a:off x="559980" y="3346049"/>
            <a:ext cx="5564595" cy="14058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Sposób pozbywania się odpadów</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360949"/>
            <a:ext cx="8487418" cy="432694"/>
          </a:xfrm>
        </p:spPr>
        <p:txBody>
          <a:bodyPr/>
          <a:lstStyle/>
          <a:p>
            <a:r>
              <a:rPr lang="pl-PL" dirty="0">
                <a:solidFill>
                  <a:schemeClr val="bg1">
                    <a:lumMod val="75000"/>
                  </a:schemeClr>
                </a:solidFill>
              </a:rPr>
              <a:t>Odpowiadający: </a:t>
            </a:r>
            <a:r>
              <a:rPr lang="pl-PL" dirty="0">
                <a:solidFill>
                  <a:schemeClr val="bg1">
                    <a:lumMod val="75000"/>
                  </a:schemeClr>
                </a:solidFill>
                <a:latin typeface="+mj-lt"/>
              </a:rPr>
              <a:t>wszyscy badani, 2022: n=1000, 2020: n=1015, </a:t>
            </a:r>
            <a:r>
              <a:rPr lang="pl-PL" i="1" dirty="0">
                <a:solidFill>
                  <a:schemeClr val="bg1">
                    <a:lumMod val="75000"/>
                  </a:schemeClr>
                </a:solidFill>
                <a:latin typeface="+mj-lt"/>
              </a:rPr>
              <a:t>2018: n=1010, 2014: n=1000, 2013: n=1000, 2012: n=1000.</a:t>
            </a:r>
            <a:endParaRPr lang="pl-PL" dirty="0">
              <a:solidFill>
                <a:schemeClr val="bg1">
                  <a:lumMod val="75000"/>
                </a:schemeClr>
              </a:solidFill>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2" name="Symbol zastępczy zawartości 4">
            <a:extLst>
              <a:ext uri="{FF2B5EF4-FFF2-40B4-BE49-F238E27FC236}">
                <a16:creationId xmlns:a16="http://schemas.microsoft.com/office/drawing/2014/main" id="{AA383D76-3A5A-461C-B667-DBFEE5B80D41}"/>
              </a:ext>
            </a:extLst>
          </p:cNvPr>
          <p:cNvGraphicFramePr>
            <a:graphicFrameLocks/>
          </p:cNvGraphicFramePr>
          <p:nvPr/>
        </p:nvGraphicFramePr>
        <p:xfrm>
          <a:off x="5734165" y="2696066"/>
          <a:ext cx="2669649" cy="181937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Symbol zastępczy zawartości 4" descr="Sposób pozbywania się śmieci w gospodarstwie domowym.&#10;&#10;Wykres kolumnowy skumulowany do 100% przedstawia sposoby pozbywania się śmieci dla poszczególnych lat: &#10;2020 rok (wrzucamy wszystko do jednego kosza 1%, segregujemy śmieci sporadycznie 2%, segregujemy śmieci regularnie 96%, trudno powiedzieć 0,1%),&#10;2018 rok (wrzucamy wszystko do jednego kosza 19%, segregujemy śmieci sporadycznie 15%, segregujemy śmieci regularnie 62%, inny sposób 4%),&#10;2014 rok (wrzucamy wszystko do jednego kosza 15%, segregujemy śmieci sporadycznie 15%, segregujemy śmieci regularnie 68%, inny sposób 2%),&#10;2013 rok (wrzucamy wszystko do jednego kosza 28%, segregujemy śmieci sporadycznie 15%, segregujemy śmieci regularnie 54%, inny sposób 2%),&#10;2012 rok (wrzucamy wszystko do jednego kosza 28%, segregujemy śmieci sporadycznie 25%, segregujemy śmieci regularnie 44%, inny sposób 3%),&#10;">
            <a:extLst>
              <a:ext uri="{FF2B5EF4-FFF2-40B4-BE49-F238E27FC236}">
                <a16:creationId xmlns:a16="http://schemas.microsoft.com/office/drawing/2014/main" id="{7AB7F035-988E-4455-8A5F-346576A8ECFD}"/>
              </a:ext>
            </a:extLst>
          </p:cNvPr>
          <p:cNvGraphicFramePr>
            <a:graphicFrameLocks/>
          </p:cNvGraphicFramePr>
          <p:nvPr/>
        </p:nvGraphicFramePr>
        <p:xfrm>
          <a:off x="630845" y="858945"/>
          <a:ext cx="5388426" cy="4170255"/>
        </p:xfrm>
        <a:graphic>
          <a:graphicData uri="http://schemas.openxmlformats.org/drawingml/2006/chart">
            <c:chart xmlns:c="http://schemas.openxmlformats.org/drawingml/2006/chart" xmlns:r="http://schemas.openxmlformats.org/officeDocument/2006/relationships" r:id="rId5"/>
          </a:graphicData>
        </a:graphic>
      </p:graphicFrame>
      <p:sp>
        <p:nvSpPr>
          <p:cNvPr id="23" name="pole tekstowe 22">
            <a:extLst>
              <a:ext uri="{FF2B5EF4-FFF2-40B4-BE49-F238E27FC236}">
                <a16:creationId xmlns:a16="http://schemas.microsoft.com/office/drawing/2014/main" id="{F19E66A5-85EA-4C14-9967-391E849131CE}"/>
              </a:ext>
            </a:extLst>
          </p:cNvPr>
          <p:cNvSpPr txBox="1"/>
          <p:nvPr/>
        </p:nvSpPr>
        <p:spPr>
          <a:xfrm>
            <a:off x="664681" y="1803387"/>
            <a:ext cx="736340" cy="276999"/>
          </a:xfrm>
          <a:prstGeom prst="rect">
            <a:avLst/>
          </a:prstGeom>
          <a:solidFill>
            <a:schemeClr val="bg1"/>
          </a:solidFill>
        </p:spPr>
        <p:txBody>
          <a:bodyPr wrap="square" rtlCol="0">
            <a:spAutoFit/>
          </a:bodyPr>
          <a:lstStyle/>
          <a:p>
            <a:pPr algn="r"/>
            <a:r>
              <a:rPr lang="pl-PL" sz="1200" b="1" dirty="0"/>
              <a:t>2022</a:t>
            </a:r>
          </a:p>
        </p:txBody>
      </p:sp>
      <p:pic>
        <p:nvPicPr>
          <p:cNvPr id="4" name="Grafika 12" descr="Recykling">
            <a:extLst>
              <a:ext uri="{FF2B5EF4-FFF2-40B4-BE49-F238E27FC236}">
                <a16:creationId xmlns:a16="http://schemas.microsoft.com/office/drawing/2014/main" id="{5381383D-57B0-46B6-AD08-3ED4AEE3374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788006" y="1732858"/>
            <a:ext cx="834966" cy="834967"/>
          </a:xfrm>
          <a:prstGeom prst="rect">
            <a:avLst/>
          </a:prstGeom>
        </p:spPr>
      </p:pic>
      <p:sp>
        <p:nvSpPr>
          <p:cNvPr id="5" name="pole tekstowe 4">
            <a:extLst>
              <a:ext uri="{FF2B5EF4-FFF2-40B4-BE49-F238E27FC236}">
                <a16:creationId xmlns:a16="http://schemas.microsoft.com/office/drawing/2014/main" id="{9E013836-8954-4BD6-A321-756906A50B35}"/>
              </a:ext>
            </a:extLst>
          </p:cNvPr>
          <p:cNvSpPr txBox="1"/>
          <p:nvPr/>
        </p:nvSpPr>
        <p:spPr>
          <a:xfrm>
            <a:off x="340694" y="5214925"/>
            <a:ext cx="8124376" cy="215444"/>
          </a:xfrm>
          <a:prstGeom prst="rect">
            <a:avLst/>
          </a:prstGeom>
          <a:noFill/>
        </p:spPr>
        <p:txBody>
          <a:bodyPr wrap="square" rtlCol="0">
            <a:spAutoFit/>
          </a:bodyPr>
          <a:lstStyle/>
          <a:p>
            <a:pPr algn="just"/>
            <a:r>
              <a:rPr lang="pl-PL" sz="800" i="1" dirty="0">
                <a:solidFill>
                  <a:schemeClr val="bg1">
                    <a:lumMod val="75000"/>
                  </a:schemeClr>
                </a:solidFill>
              </a:rPr>
              <a:t>* Do 2020 pytanie: Proszę powiedzieć, w jaki sposób w Pana(i) gospodarstwie domowym pozbywa się śmieci? </a:t>
            </a:r>
          </a:p>
        </p:txBody>
      </p:sp>
      <p:sp>
        <p:nvSpPr>
          <p:cNvPr id="7" name="Symbol zastępczy tekstu 7">
            <a:extLst>
              <a:ext uri="{FF2B5EF4-FFF2-40B4-BE49-F238E27FC236}">
                <a16:creationId xmlns:a16="http://schemas.microsoft.com/office/drawing/2014/main" id="{53841E58-BED3-4592-B2FD-E76D249290BA}"/>
              </a:ext>
            </a:extLst>
          </p:cNvPr>
          <p:cNvSpPr txBox="1">
            <a:spLocks/>
          </p:cNvSpPr>
          <p:nvPr/>
        </p:nvSpPr>
        <p:spPr>
          <a:xfrm>
            <a:off x="329026" y="141732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5934885" cy="1080790"/>
          </a:xfrm>
        </p:spPr>
        <p:txBody>
          <a:bodyPr/>
          <a:lstStyle/>
          <a:p>
            <a:pPr algn="just"/>
            <a:r>
              <a:rPr lang="pl-PL" sz="1100" dirty="0"/>
              <a:t>P12. Proszę powiedzieć, czy segregowanie śmieci w Pana/i gospodarstwie domowym jest dla Państwa na tyle uciążliwe i trudne, że tego po prostu nie robicie w ogóle albo segregujecie śmieci rzadko? </a:t>
            </a:r>
          </a:p>
          <a:p>
            <a:pPr algn="just"/>
            <a:r>
              <a:rPr lang="pl-PL" sz="800" i="1" dirty="0">
                <a:solidFill>
                  <a:schemeClr val="bg1">
                    <a:lumMod val="75000"/>
                  </a:schemeClr>
                </a:solidFill>
              </a:rPr>
              <a:t>Pytanie jednokrotnego wyboru.</a:t>
            </a:r>
          </a:p>
        </p:txBody>
      </p:sp>
      <p:sp>
        <p:nvSpPr>
          <p:cNvPr id="15" name="Symbol zastępczy tekstu 7">
            <a:extLst>
              <a:ext uri="{FF2B5EF4-FFF2-40B4-BE49-F238E27FC236}">
                <a16:creationId xmlns:a16="http://schemas.microsoft.com/office/drawing/2014/main" id="{E384434C-FD0F-D841-4D40-1C10D165D549}"/>
              </a:ext>
            </a:extLst>
          </p:cNvPr>
          <p:cNvSpPr txBox="1">
            <a:spLocks/>
          </p:cNvSpPr>
          <p:nvPr/>
        </p:nvSpPr>
        <p:spPr>
          <a:xfrm>
            <a:off x="8174587" y="553611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66333228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Symbol zastępczy zawartości 4">
            <a:extLst>
              <a:ext uri="{FF2B5EF4-FFF2-40B4-BE49-F238E27FC236}">
                <a16:creationId xmlns:a16="http://schemas.microsoft.com/office/drawing/2014/main" id="{446924DC-E45E-432F-986A-B83AC5EA96EF}"/>
              </a:ext>
            </a:extLst>
          </p:cNvPr>
          <p:cNvGraphicFramePr>
            <a:graphicFrameLocks/>
          </p:cNvGraphicFramePr>
          <p:nvPr/>
        </p:nvGraphicFramePr>
        <p:xfrm>
          <a:off x="743582" y="739137"/>
          <a:ext cx="7562218" cy="374781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Wykres 15">
            <a:extLst>
              <a:ext uri="{FF2B5EF4-FFF2-40B4-BE49-F238E27FC236}">
                <a16:creationId xmlns:a16="http://schemas.microsoft.com/office/drawing/2014/main" id="{E50426F1-D650-4184-B105-94B74D808EA3}"/>
              </a:ext>
            </a:extLst>
          </p:cNvPr>
          <p:cNvGraphicFramePr/>
          <p:nvPr/>
        </p:nvGraphicFramePr>
        <p:xfrm>
          <a:off x="1051553" y="2320422"/>
          <a:ext cx="6886896" cy="132688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Wykres 31">
            <a:extLst>
              <a:ext uri="{FF2B5EF4-FFF2-40B4-BE49-F238E27FC236}">
                <a16:creationId xmlns:a16="http://schemas.microsoft.com/office/drawing/2014/main" id="{06D6DE45-86CB-4151-969E-01E015EF3DB5}"/>
              </a:ext>
            </a:extLst>
          </p:cNvPr>
          <p:cNvGraphicFramePr/>
          <p:nvPr/>
        </p:nvGraphicFramePr>
        <p:xfrm>
          <a:off x="1051552" y="3861594"/>
          <a:ext cx="6886896" cy="1326881"/>
        </p:xfrm>
        <a:graphic>
          <a:graphicData uri="http://schemas.openxmlformats.org/drawingml/2006/chart">
            <c:chart xmlns:c="http://schemas.openxmlformats.org/drawingml/2006/chart" xmlns:r="http://schemas.openxmlformats.org/officeDocument/2006/relationships" r:id="rId5"/>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Sposób pozbywania się odpadów</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48684" y="5345318"/>
            <a:ext cx="8487418" cy="432694"/>
          </a:xfrm>
        </p:spPr>
        <p:txBody>
          <a:bodyPr/>
          <a:lstStyle/>
          <a:p>
            <a:r>
              <a:rPr lang="pl-PL" dirty="0">
                <a:solidFill>
                  <a:schemeClr val="bg1">
                    <a:lumMod val="75000"/>
                  </a:schemeClr>
                </a:solidFill>
              </a:rPr>
              <a:t>Odpowiadający: </a:t>
            </a:r>
            <a:r>
              <a:rPr lang="pl-PL" dirty="0">
                <a:solidFill>
                  <a:schemeClr val="bg1">
                    <a:lumMod val="75000"/>
                  </a:schemeClr>
                </a:solidFill>
                <a:latin typeface="+mj-lt"/>
              </a:rPr>
              <a:t>wszyscy badani, n=1000. Ze względu na </a:t>
            </a:r>
            <a:r>
              <a:rPr lang="pl-PL" i="1" dirty="0">
                <a:solidFill>
                  <a:schemeClr val="bg1">
                    <a:lumMod val="75000"/>
                  </a:schemeClr>
                </a:solidFill>
                <a:latin typeface="+mj-lt"/>
              </a:rPr>
              <a:t>wielkość miejscowości</a:t>
            </a:r>
            <a:r>
              <a:rPr lang="pl-PL" dirty="0">
                <a:solidFill>
                  <a:schemeClr val="bg1">
                    <a:lumMod val="75000"/>
                  </a:schemeClr>
                </a:solidFill>
                <a:latin typeface="+mj-lt"/>
              </a:rPr>
              <a:t>: </a:t>
            </a:r>
            <a:r>
              <a:rPr lang="pl-PL" dirty="0">
                <a:solidFill>
                  <a:schemeClr val="bg1">
                    <a:lumMod val="75000"/>
                  </a:schemeClr>
                </a:solidFill>
              </a:rPr>
              <a:t>wieś n=277, miasto do 20 tys. n=166, miasto 20-100 tys. n=204, miasto 100-500 tys. n=129, miasto powyżej 500 n=214. </a:t>
            </a:r>
          </a:p>
          <a:p>
            <a:r>
              <a:rPr lang="pl-PL" dirty="0">
                <a:solidFill>
                  <a:schemeClr val="bg1">
                    <a:lumMod val="75000"/>
                  </a:schemeClr>
                </a:solidFill>
              </a:rPr>
              <a:t>Ze względu na sytuację rodzinną: mieszkam sam(a) n=162, 2 osoby n=319, 3 osoby n=195, 4 osoby n=206, 5 i więcej osób n=100</a:t>
            </a:r>
          </a:p>
          <a:p>
            <a:r>
              <a:rPr lang="pl-PL" dirty="0">
                <a:solidFill>
                  <a:schemeClr val="bg1">
                    <a:lumMod val="75000"/>
                  </a:schemeClr>
                </a:solidFill>
              </a:rPr>
              <a:t>Wykluczono osoby, które odmówiły odpowiedzi (wielkość miejscowości: n=10 | liczebność gospodarstwa domowego: n=18).</a:t>
            </a:r>
            <a:endParaRPr lang="pl-PL" i="1" dirty="0">
              <a:solidFill>
                <a:schemeClr val="bg1">
                  <a:lumMod val="75000"/>
                </a:schemeClr>
              </a:solidFill>
              <a:latin typeface="+mj-lt"/>
            </a:endParaRPr>
          </a:p>
          <a:p>
            <a:r>
              <a:rPr lang="pl-PL" dirty="0">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7" name="Symbol zastępczy tekstu 2">
            <a:extLst>
              <a:ext uri="{FF2B5EF4-FFF2-40B4-BE49-F238E27FC236}">
                <a16:creationId xmlns:a16="http://schemas.microsoft.com/office/drawing/2014/main" id="{4D6D610B-A3C8-4CA1-8247-14A4783638C5}"/>
              </a:ext>
            </a:extLst>
          </p:cNvPr>
          <p:cNvSpPr txBox="1">
            <a:spLocks/>
          </p:cNvSpPr>
          <p:nvPr/>
        </p:nvSpPr>
        <p:spPr>
          <a:xfrm>
            <a:off x="2501992" y="1836615"/>
            <a:ext cx="2843730" cy="15601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dirty="0">
                <a:solidFill>
                  <a:schemeClr val="accent4"/>
                </a:solidFill>
              </a:rPr>
              <a:t>Segregują śmieci </a:t>
            </a:r>
          </a:p>
          <a:p>
            <a:r>
              <a:rPr lang="pl-PL" sz="900" i="1" dirty="0">
                <a:solidFill>
                  <a:schemeClr val="accent4"/>
                </a:solidFill>
              </a:rPr>
              <a:t>regularnie</a:t>
            </a:r>
            <a:endParaRPr lang="pl-PL" sz="500" i="1" dirty="0">
              <a:solidFill>
                <a:schemeClr val="accent4"/>
              </a:solidFill>
            </a:endParaRPr>
          </a:p>
        </p:txBody>
      </p:sp>
      <p:sp>
        <p:nvSpPr>
          <p:cNvPr id="20" name="pole tekstowe 19">
            <a:extLst>
              <a:ext uri="{FF2B5EF4-FFF2-40B4-BE49-F238E27FC236}">
                <a16:creationId xmlns:a16="http://schemas.microsoft.com/office/drawing/2014/main" id="{B285ECBC-4E0B-4EE6-8622-4D663005AAB9}"/>
              </a:ext>
            </a:extLst>
          </p:cNvPr>
          <p:cNvSpPr txBox="1"/>
          <p:nvPr/>
        </p:nvSpPr>
        <p:spPr>
          <a:xfrm>
            <a:off x="1015018" y="1602923"/>
            <a:ext cx="736340" cy="276999"/>
          </a:xfrm>
          <a:prstGeom prst="rect">
            <a:avLst/>
          </a:prstGeom>
          <a:solidFill>
            <a:schemeClr val="bg1"/>
          </a:solidFill>
        </p:spPr>
        <p:txBody>
          <a:bodyPr wrap="square" rtlCol="0">
            <a:spAutoFit/>
          </a:bodyPr>
          <a:lstStyle/>
          <a:p>
            <a:pPr algn="r"/>
            <a:r>
              <a:rPr lang="pl-PL" sz="1200" b="1" dirty="0"/>
              <a:t>2022</a:t>
            </a:r>
          </a:p>
        </p:txBody>
      </p:sp>
      <p:pic>
        <p:nvPicPr>
          <p:cNvPr id="30" name="Grafika 29" descr="Odtwórz">
            <a:extLst>
              <a:ext uri="{FF2B5EF4-FFF2-40B4-BE49-F238E27FC236}">
                <a16:creationId xmlns:a16="http://schemas.microsoft.com/office/drawing/2014/main" id="{C0FD90DF-E7E8-4BAC-9821-93E875443DCE}"/>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5400000">
            <a:off x="2140989" y="1797942"/>
            <a:ext cx="412506" cy="412506"/>
          </a:xfrm>
          <a:prstGeom prst="rect">
            <a:avLst/>
          </a:prstGeom>
        </p:spPr>
      </p:pic>
      <p:pic>
        <p:nvPicPr>
          <p:cNvPr id="41" name="Grafika 12" descr="Recykling">
            <a:extLst>
              <a:ext uri="{FF2B5EF4-FFF2-40B4-BE49-F238E27FC236}">
                <a16:creationId xmlns:a16="http://schemas.microsoft.com/office/drawing/2014/main" id="{302808ED-16E8-4346-B7DB-89DD6E3D1B9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29925" y="1261277"/>
            <a:ext cx="834966" cy="834967"/>
          </a:xfrm>
          <a:prstGeom prst="rect">
            <a:avLst/>
          </a:prstGeom>
        </p:spPr>
      </p:pic>
      <p:grpSp>
        <p:nvGrpSpPr>
          <p:cNvPr id="42" name="Grupa 41">
            <a:extLst>
              <a:ext uri="{FF2B5EF4-FFF2-40B4-BE49-F238E27FC236}">
                <a16:creationId xmlns:a16="http://schemas.microsoft.com/office/drawing/2014/main" id="{41BA4885-B388-44B1-BA30-FC5D163C1657}"/>
              </a:ext>
            </a:extLst>
          </p:cNvPr>
          <p:cNvGrpSpPr/>
          <p:nvPr/>
        </p:nvGrpSpPr>
        <p:grpSpPr>
          <a:xfrm>
            <a:off x="1015018" y="4250924"/>
            <a:ext cx="616504" cy="528534"/>
            <a:chOff x="4371809" y="1763215"/>
            <a:chExt cx="700878" cy="600867"/>
          </a:xfrm>
          <a:solidFill>
            <a:schemeClr val="bg1">
              <a:lumMod val="75000"/>
            </a:schemeClr>
          </a:solidFill>
        </p:grpSpPr>
        <p:sp>
          <p:nvSpPr>
            <p:cNvPr id="43" name="Freeform 5">
              <a:extLst>
                <a:ext uri="{FF2B5EF4-FFF2-40B4-BE49-F238E27FC236}">
                  <a16:creationId xmlns:a16="http://schemas.microsoft.com/office/drawing/2014/main" id="{D5196D0D-3E52-439D-8DCB-CE88EC3F151F}"/>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
              <a:extLst>
                <a:ext uri="{FF2B5EF4-FFF2-40B4-BE49-F238E27FC236}">
                  <a16:creationId xmlns:a16="http://schemas.microsoft.com/office/drawing/2014/main" id="{E93465F4-98DC-4C28-91FB-FAC744370E32}"/>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5" name="Grupa 44">
            <a:extLst>
              <a:ext uri="{FF2B5EF4-FFF2-40B4-BE49-F238E27FC236}">
                <a16:creationId xmlns:a16="http://schemas.microsoft.com/office/drawing/2014/main" id="{5A8BFE3B-1E11-46AE-BC65-50A38FF70D68}"/>
              </a:ext>
            </a:extLst>
          </p:cNvPr>
          <p:cNvGrpSpPr/>
          <p:nvPr/>
        </p:nvGrpSpPr>
        <p:grpSpPr>
          <a:xfrm>
            <a:off x="1051189" y="2717538"/>
            <a:ext cx="496732" cy="616164"/>
            <a:chOff x="7329488" y="2601913"/>
            <a:chExt cx="581026" cy="720726"/>
          </a:xfrm>
          <a:solidFill>
            <a:schemeClr val="bg1">
              <a:lumMod val="75000"/>
            </a:schemeClr>
          </a:solidFill>
        </p:grpSpPr>
        <p:sp>
          <p:nvSpPr>
            <p:cNvPr id="46" name="Freeform 37">
              <a:extLst>
                <a:ext uri="{FF2B5EF4-FFF2-40B4-BE49-F238E27FC236}">
                  <a16:creationId xmlns:a16="http://schemas.microsoft.com/office/drawing/2014/main" id="{63B36BFA-C8EB-479F-88E2-F3A5D38C2B11}"/>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38">
              <a:extLst>
                <a:ext uri="{FF2B5EF4-FFF2-40B4-BE49-F238E27FC236}">
                  <a16:creationId xmlns:a16="http://schemas.microsoft.com/office/drawing/2014/main" id="{BF0F97DB-767A-46D7-8467-1864837B045A}"/>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39">
              <a:extLst>
                <a:ext uri="{FF2B5EF4-FFF2-40B4-BE49-F238E27FC236}">
                  <a16:creationId xmlns:a16="http://schemas.microsoft.com/office/drawing/2014/main" id="{DB0606A3-E428-4D18-AC26-56B3D02774E5}"/>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0">
              <a:extLst>
                <a:ext uri="{FF2B5EF4-FFF2-40B4-BE49-F238E27FC236}">
                  <a16:creationId xmlns:a16="http://schemas.microsoft.com/office/drawing/2014/main" id="{6436F5A8-992F-452E-9B18-F4FB5EFCB870}"/>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1" name="Prostokąt: zaokrąglone rogi 50">
            <a:extLst>
              <a:ext uri="{FF2B5EF4-FFF2-40B4-BE49-F238E27FC236}">
                <a16:creationId xmlns:a16="http://schemas.microsoft.com/office/drawing/2014/main" id="{109DB30D-8043-4964-9638-1EFC56EC1BFF}"/>
              </a:ext>
            </a:extLst>
          </p:cNvPr>
          <p:cNvSpPr/>
          <p:nvPr/>
        </p:nvSpPr>
        <p:spPr>
          <a:xfrm>
            <a:off x="726900" y="3835144"/>
            <a:ext cx="7738170" cy="1232156"/>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3" name="Prostokąt: zaokrąglone rogi 52">
            <a:extLst>
              <a:ext uri="{FF2B5EF4-FFF2-40B4-BE49-F238E27FC236}">
                <a16:creationId xmlns:a16="http://schemas.microsoft.com/office/drawing/2014/main" id="{C9E44F38-6A43-4F4D-96BB-7FB12C35FCB8}"/>
              </a:ext>
            </a:extLst>
          </p:cNvPr>
          <p:cNvSpPr/>
          <p:nvPr/>
        </p:nvSpPr>
        <p:spPr>
          <a:xfrm>
            <a:off x="726900" y="2320422"/>
            <a:ext cx="7738170" cy="1318128"/>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pSp>
        <p:nvGrpSpPr>
          <p:cNvPr id="54" name="Grupa 53">
            <a:extLst>
              <a:ext uri="{FF2B5EF4-FFF2-40B4-BE49-F238E27FC236}">
                <a16:creationId xmlns:a16="http://schemas.microsoft.com/office/drawing/2014/main" id="{28D46C9E-1E7F-4A18-8701-7F1BEA7C8950}"/>
              </a:ext>
            </a:extLst>
          </p:cNvPr>
          <p:cNvGrpSpPr/>
          <p:nvPr/>
        </p:nvGrpSpPr>
        <p:grpSpPr>
          <a:xfrm>
            <a:off x="5720222" y="1446146"/>
            <a:ext cx="509703" cy="509703"/>
            <a:chOff x="0" y="2744788"/>
            <a:chExt cx="1368425" cy="1368425"/>
          </a:xfrm>
          <a:solidFill>
            <a:schemeClr val="accent4"/>
          </a:solidFill>
        </p:grpSpPr>
        <p:sp>
          <p:nvSpPr>
            <p:cNvPr id="55" name="Freeform 9">
              <a:extLst>
                <a:ext uri="{FF2B5EF4-FFF2-40B4-BE49-F238E27FC236}">
                  <a16:creationId xmlns:a16="http://schemas.microsoft.com/office/drawing/2014/main" id="{C76B370C-47F1-4D7A-AD95-E720C66F3EBB}"/>
                </a:ext>
              </a:extLst>
            </p:cNvPr>
            <p:cNvSpPr>
              <a:spLocks noEditPoints="1"/>
            </p:cNvSpPr>
            <p:nvPr/>
          </p:nvSpPr>
          <p:spPr bwMode="auto">
            <a:xfrm>
              <a:off x="0"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6 w 1724"/>
                <a:gd name="T15" fmla="*/ 647 h 1724"/>
                <a:gd name="T16" fmla="*/ 105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7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1 w 1724"/>
                <a:gd name="T75" fmla="*/ 1538 h 1724"/>
                <a:gd name="T76" fmla="*/ 626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4 w 1724"/>
                <a:gd name="T89" fmla="*/ 1204 h 1724"/>
                <a:gd name="T90" fmla="*/ 1636 w 1724"/>
                <a:gd name="T91" fmla="*/ 1021 h 1724"/>
                <a:gd name="T92" fmla="*/ 1652 w 1724"/>
                <a:gd name="T93" fmla="*/ 861 h 1724"/>
                <a:gd name="T94" fmla="*/ 1628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9" y="1637"/>
                  </a:lnTo>
                  <a:lnTo>
                    <a:pt x="451" y="1619"/>
                  </a:lnTo>
                  <a:lnTo>
                    <a:pt x="415" y="1598"/>
                  </a:lnTo>
                  <a:lnTo>
                    <a:pt x="381" y="1575"/>
                  </a:lnTo>
                  <a:lnTo>
                    <a:pt x="346" y="1552"/>
                  </a:lnTo>
                  <a:lnTo>
                    <a:pt x="314" y="1526"/>
                  </a:lnTo>
                  <a:lnTo>
                    <a:pt x="283" y="1498"/>
                  </a:lnTo>
                  <a:lnTo>
                    <a:pt x="252" y="1471"/>
                  </a:lnTo>
                  <a:lnTo>
                    <a:pt x="224" y="1441"/>
                  </a:lnTo>
                  <a:lnTo>
                    <a:pt x="196" y="1409"/>
                  </a:lnTo>
                  <a:lnTo>
                    <a:pt x="172" y="1376"/>
                  </a:lnTo>
                  <a:lnTo>
                    <a:pt x="147" y="1343"/>
                  </a:lnTo>
                  <a:lnTo>
                    <a:pt x="124" y="1307"/>
                  </a:lnTo>
                  <a:lnTo>
                    <a:pt x="105" y="1271"/>
                  </a:lnTo>
                  <a:lnTo>
                    <a:pt x="85" y="1235"/>
                  </a:lnTo>
                  <a:lnTo>
                    <a:pt x="67" y="1196"/>
                  </a:lnTo>
                  <a:lnTo>
                    <a:pt x="52" y="1157"/>
                  </a:lnTo>
                  <a:lnTo>
                    <a:pt x="39" y="1118"/>
                  </a:lnTo>
                  <a:lnTo>
                    <a:pt x="26" y="1077"/>
                  </a:lnTo>
                  <a:lnTo>
                    <a:pt x="18" y="1034"/>
                  </a:lnTo>
                  <a:lnTo>
                    <a:pt x="10" y="992"/>
                  </a:lnTo>
                  <a:lnTo>
                    <a:pt x="5" y="949"/>
                  </a:lnTo>
                  <a:lnTo>
                    <a:pt x="2" y="905"/>
                  </a:lnTo>
                  <a:lnTo>
                    <a:pt x="0" y="861"/>
                  </a:lnTo>
                  <a:lnTo>
                    <a:pt x="0" y="861"/>
                  </a:lnTo>
                  <a:lnTo>
                    <a:pt x="2" y="817"/>
                  </a:lnTo>
                  <a:lnTo>
                    <a:pt x="5" y="773"/>
                  </a:lnTo>
                  <a:lnTo>
                    <a:pt x="10" y="730"/>
                  </a:lnTo>
                  <a:lnTo>
                    <a:pt x="18" y="688"/>
                  </a:lnTo>
                  <a:lnTo>
                    <a:pt x="26" y="647"/>
                  </a:lnTo>
                  <a:lnTo>
                    <a:pt x="39" y="606"/>
                  </a:lnTo>
                  <a:lnTo>
                    <a:pt x="52" y="565"/>
                  </a:lnTo>
                  <a:lnTo>
                    <a:pt x="67" y="526"/>
                  </a:lnTo>
                  <a:lnTo>
                    <a:pt x="85" y="489"/>
                  </a:lnTo>
                  <a:lnTo>
                    <a:pt x="105" y="451"/>
                  </a:lnTo>
                  <a:lnTo>
                    <a:pt x="124" y="415"/>
                  </a:lnTo>
                  <a:lnTo>
                    <a:pt x="147" y="381"/>
                  </a:lnTo>
                  <a:lnTo>
                    <a:pt x="172" y="346"/>
                  </a:lnTo>
                  <a:lnTo>
                    <a:pt x="196" y="314"/>
                  </a:lnTo>
                  <a:lnTo>
                    <a:pt x="224" y="283"/>
                  </a:lnTo>
                  <a:lnTo>
                    <a:pt x="252" y="252"/>
                  </a:lnTo>
                  <a:lnTo>
                    <a:pt x="283" y="224"/>
                  </a:lnTo>
                  <a:lnTo>
                    <a:pt x="314" y="196"/>
                  </a:lnTo>
                  <a:lnTo>
                    <a:pt x="346" y="172"/>
                  </a:lnTo>
                  <a:lnTo>
                    <a:pt x="381" y="147"/>
                  </a:lnTo>
                  <a:lnTo>
                    <a:pt x="415" y="124"/>
                  </a:lnTo>
                  <a:lnTo>
                    <a:pt x="451" y="105"/>
                  </a:lnTo>
                  <a:lnTo>
                    <a:pt x="489"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9" y="196"/>
                  </a:lnTo>
                  <a:lnTo>
                    <a:pt x="1441" y="224"/>
                  </a:lnTo>
                  <a:lnTo>
                    <a:pt x="1471" y="252"/>
                  </a:lnTo>
                  <a:lnTo>
                    <a:pt x="1498" y="283"/>
                  </a:lnTo>
                  <a:lnTo>
                    <a:pt x="1526" y="314"/>
                  </a:lnTo>
                  <a:lnTo>
                    <a:pt x="1552" y="346"/>
                  </a:lnTo>
                  <a:lnTo>
                    <a:pt x="1575" y="381"/>
                  </a:lnTo>
                  <a:lnTo>
                    <a:pt x="1598" y="415"/>
                  </a:lnTo>
                  <a:lnTo>
                    <a:pt x="1619" y="451"/>
                  </a:lnTo>
                  <a:lnTo>
                    <a:pt x="1637" y="489"/>
                  </a:lnTo>
                  <a:lnTo>
                    <a:pt x="1655" y="526"/>
                  </a:lnTo>
                  <a:lnTo>
                    <a:pt x="1670" y="565"/>
                  </a:lnTo>
                  <a:lnTo>
                    <a:pt x="1685" y="606"/>
                  </a:lnTo>
                  <a:lnTo>
                    <a:pt x="1696" y="647"/>
                  </a:lnTo>
                  <a:lnTo>
                    <a:pt x="1706" y="688"/>
                  </a:lnTo>
                  <a:lnTo>
                    <a:pt x="1712" y="730"/>
                  </a:lnTo>
                  <a:lnTo>
                    <a:pt x="1719" y="773"/>
                  </a:lnTo>
                  <a:lnTo>
                    <a:pt x="1722" y="817"/>
                  </a:lnTo>
                  <a:lnTo>
                    <a:pt x="1724" y="861"/>
                  </a:lnTo>
                  <a:lnTo>
                    <a:pt x="1724" y="861"/>
                  </a:lnTo>
                  <a:lnTo>
                    <a:pt x="1722" y="905"/>
                  </a:lnTo>
                  <a:lnTo>
                    <a:pt x="1719" y="949"/>
                  </a:lnTo>
                  <a:lnTo>
                    <a:pt x="1712" y="992"/>
                  </a:lnTo>
                  <a:lnTo>
                    <a:pt x="1706" y="1034"/>
                  </a:lnTo>
                  <a:lnTo>
                    <a:pt x="1696" y="1077"/>
                  </a:lnTo>
                  <a:lnTo>
                    <a:pt x="1685" y="1118"/>
                  </a:lnTo>
                  <a:lnTo>
                    <a:pt x="1670" y="1157"/>
                  </a:lnTo>
                  <a:lnTo>
                    <a:pt x="1655" y="1196"/>
                  </a:lnTo>
                  <a:lnTo>
                    <a:pt x="1637" y="1235"/>
                  </a:lnTo>
                  <a:lnTo>
                    <a:pt x="1619" y="1271"/>
                  </a:lnTo>
                  <a:lnTo>
                    <a:pt x="1598" y="1307"/>
                  </a:lnTo>
                  <a:lnTo>
                    <a:pt x="1575" y="1343"/>
                  </a:lnTo>
                  <a:lnTo>
                    <a:pt x="1552" y="1376"/>
                  </a:lnTo>
                  <a:lnTo>
                    <a:pt x="1526" y="1409"/>
                  </a:lnTo>
                  <a:lnTo>
                    <a:pt x="1498" y="1441"/>
                  </a:lnTo>
                  <a:lnTo>
                    <a:pt x="1471" y="1471"/>
                  </a:lnTo>
                  <a:lnTo>
                    <a:pt x="1441" y="1498"/>
                  </a:lnTo>
                  <a:lnTo>
                    <a:pt x="1409"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6" y="106"/>
                  </a:lnTo>
                  <a:lnTo>
                    <a:pt x="590" y="119"/>
                  </a:lnTo>
                  <a:lnTo>
                    <a:pt x="554" y="132"/>
                  </a:lnTo>
                  <a:lnTo>
                    <a:pt x="520" y="149"/>
                  </a:lnTo>
                  <a:lnTo>
                    <a:pt x="485" y="167"/>
                  </a:lnTo>
                  <a:lnTo>
                    <a:pt x="451"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7" y="703"/>
                  </a:lnTo>
                  <a:lnTo>
                    <a:pt x="80" y="742"/>
                  </a:lnTo>
                  <a:lnTo>
                    <a:pt x="75" y="781"/>
                  </a:lnTo>
                  <a:lnTo>
                    <a:pt x="72" y="820"/>
                  </a:lnTo>
                  <a:lnTo>
                    <a:pt x="70" y="861"/>
                  </a:lnTo>
                  <a:lnTo>
                    <a:pt x="70" y="861"/>
                  </a:lnTo>
                  <a:lnTo>
                    <a:pt x="72" y="902"/>
                  </a:lnTo>
                  <a:lnTo>
                    <a:pt x="75" y="943"/>
                  </a:lnTo>
                  <a:lnTo>
                    <a:pt x="80" y="982"/>
                  </a:lnTo>
                  <a:lnTo>
                    <a:pt x="87"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1" y="1538"/>
                  </a:lnTo>
                  <a:lnTo>
                    <a:pt x="485" y="1557"/>
                  </a:lnTo>
                  <a:lnTo>
                    <a:pt x="520" y="1574"/>
                  </a:lnTo>
                  <a:lnTo>
                    <a:pt x="554" y="1590"/>
                  </a:lnTo>
                  <a:lnTo>
                    <a:pt x="590" y="1605"/>
                  </a:lnTo>
                  <a:lnTo>
                    <a:pt x="626"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9"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4" y="1204"/>
                  </a:lnTo>
                  <a:lnTo>
                    <a:pt x="1590" y="1168"/>
                  </a:lnTo>
                  <a:lnTo>
                    <a:pt x="1605" y="1132"/>
                  </a:lnTo>
                  <a:lnTo>
                    <a:pt x="1616" y="1096"/>
                  </a:lnTo>
                  <a:lnTo>
                    <a:pt x="1628" y="1059"/>
                  </a:lnTo>
                  <a:lnTo>
                    <a:pt x="1636" y="1021"/>
                  </a:lnTo>
                  <a:lnTo>
                    <a:pt x="1642" y="982"/>
                  </a:lnTo>
                  <a:lnTo>
                    <a:pt x="1649" y="943"/>
                  </a:lnTo>
                  <a:lnTo>
                    <a:pt x="1650" y="902"/>
                  </a:lnTo>
                  <a:lnTo>
                    <a:pt x="1652" y="861"/>
                  </a:lnTo>
                  <a:lnTo>
                    <a:pt x="1652" y="861"/>
                  </a:lnTo>
                  <a:lnTo>
                    <a:pt x="1650" y="820"/>
                  </a:lnTo>
                  <a:lnTo>
                    <a:pt x="1649" y="781"/>
                  </a:lnTo>
                  <a:lnTo>
                    <a:pt x="1642" y="742"/>
                  </a:lnTo>
                  <a:lnTo>
                    <a:pt x="1636" y="703"/>
                  </a:lnTo>
                  <a:lnTo>
                    <a:pt x="1628" y="663"/>
                  </a:lnTo>
                  <a:lnTo>
                    <a:pt x="1616" y="626"/>
                  </a:lnTo>
                  <a:lnTo>
                    <a:pt x="1605" y="590"/>
                  </a:lnTo>
                  <a:lnTo>
                    <a:pt x="1590" y="554"/>
                  </a:lnTo>
                  <a:lnTo>
                    <a:pt x="1574"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9"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10">
              <a:extLst>
                <a:ext uri="{FF2B5EF4-FFF2-40B4-BE49-F238E27FC236}">
                  <a16:creationId xmlns:a16="http://schemas.microsoft.com/office/drawing/2014/main" id="{83FBA2F1-0C31-4DBF-A7D7-ABC29730512C}"/>
                </a:ext>
              </a:extLst>
            </p:cNvPr>
            <p:cNvSpPr>
              <a:spLocks/>
            </p:cNvSpPr>
            <p:nvPr/>
          </p:nvSpPr>
          <p:spPr bwMode="auto">
            <a:xfrm>
              <a:off x="228600" y="3468688"/>
              <a:ext cx="909638" cy="471488"/>
            </a:xfrm>
            <a:custGeom>
              <a:avLst/>
              <a:gdLst>
                <a:gd name="T0" fmla="*/ 545 w 1147"/>
                <a:gd name="T1" fmla="*/ 593 h 595"/>
                <a:gd name="T2" fmla="*/ 464 w 1147"/>
                <a:gd name="T3" fmla="*/ 583 h 595"/>
                <a:gd name="T4" fmla="*/ 385 w 1147"/>
                <a:gd name="T5" fmla="*/ 562 h 595"/>
                <a:gd name="T6" fmla="*/ 313 w 1147"/>
                <a:gd name="T7" fmla="*/ 529 h 595"/>
                <a:gd name="T8" fmla="*/ 245 w 1147"/>
                <a:gd name="T9" fmla="*/ 487 h 595"/>
                <a:gd name="T10" fmla="*/ 184 w 1147"/>
                <a:gd name="T11" fmla="*/ 435 h 595"/>
                <a:gd name="T12" fmla="*/ 130 w 1147"/>
                <a:gd name="T13" fmla="*/ 376 h 595"/>
                <a:gd name="T14" fmla="*/ 85 w 1147"/>
                <a:gd name="T15" fmla="*/ 307 h 595"/>
                <a:gd name="T16" fmla="*/ 47 w 1147"/>
                <a:gd name="T17" fmla="*/ 234 h 595"/>
                <a:gd name="T18" fmla="*/ 19 w 1147"/>
                <a:gd name="T19" fmla="*/ 153 h 595"/>
                <a:gd name="T20" fmla="*/ 3 w 1147"/>
                <a:gd name="T21" fmla="*/ 68 h 595"/>
                <a:gd name="T22" fmla="*/ 0 w 1147"/>
                <a:gd name="T23" fmla="*/ 31 h 595"/>
                <a:gd name="T24" fmla="*/ 8 w 1147"/>
                <a:gd name="T25" fmla="*/ 13 h 595"/>
                <a:gd name="T26" fmla="*/ 26 w 1147"/>
                <a:gd name="T27" fmla="*/ 1 h 595"/>
                <a:gd name="T28" fmla="*/ 40 w 1147"/>
                <a:gd name="T29" fmla="*/ 0 h 595"/>
                <a:gd name="T30" fmla="*/ 58 w 1147"/>
                <a:gd name="T31" fmla="*/ 8 h 595"/>
                <a:gd name="T32" fmla="*/ 70 w 1147"/>
                <a:gd name="T33" fmla="*/ 26 h 595"/>
                <a:gd name="T34" fmla="*/ 73 w 1147"/>
                <a:gd name="T35" fmla="*/ 59 h 595"/>
                <a:gd name="T36" fmla="*/ 88 w 1147"/>
                <a:gd name="T37" fmla="*/ 134 h 595"/>
                <a:gd name="T38" fmla="*/ 112 w 1147"/>
                <a:gd name="T39" fmla="*/ 204 h 595"/>
                <a:gd name="T40" fmla="*/ 145 w 1147"/>
                <a:gd name="T41" fmla="*/ 271 h 595"/>
                <a:gd name="T42" fmla="*/ 184 w 1147"/>
                <a:gd name="T43" fmla="*/ 330 h 595"/>
                <a:gd name="T44" fmla="*/ 232 w 1147"/>
                <a:gd name="T45" fmla="*/ 382 h 595"/>
                <a:gd name="T46" fmla="*/ 286 w 1147"/>
                <a:gd name="T47" fmla="*/ 428 h 595"/>
                <a:gd name="T48" fmla="*/ 344 w 1147"/>
                <a:gd name="T49" fmla="*/ 466 h 595"/>
                <a:gd name="T50" fmla="*/ 410 w 1147"/>
                <a:gd name="T51" fmla="*/ 495 h 595"/>
                <a:gd name="T52" fmla="*/ 477 w 1147"/>
                <a:gd name="T53" fmla="*/ 513 h 595"/>
                <a:gd name="T54" fmla="*/ 549 w 1147"/>
                <a:gd name="T55" fmla="*/ 523 h 595"/>
                <a:gd name="T56" fmla="*/ 598 w 1147"/>
                <a:gd name="T57" fmla="*/ 523 h 595"/>
                <a:gd name="T58" fmla="*/ 670 w 1147"/>
                <a:gd name="T59" fmla="*/ 513 h 595"/>
                <a:gd name="T60" fmla="*/ 738 w 1147"/>
                <a:gd name="T61" fmla="*/ 495 h 595"/>
                <a:gd name="T62" fmla="*/ 802 w 1147"/>
                <a:gd name="T63" fmla="*/ 466 h 595"/>
                <a:gd name="T64" fmla="*/ 861 w 1147"/>
                <a:gd name="T65" fmla="*/ 428 h 595"/>
                <a:gd name="T66" fmla="*/ 915 w 1147"/>
                <a:gd name="T67" fmla="*/ 382 h 595"/>
                <a:gd name="T68" fmla="*/ 962 w 1147"/>
                <a:gd name="T69" fmla="*/ 330 h 595"/>
                <a:gd name="T70" fmla="*/ 1003 w 1147"/>
                <a:gd name="T71" fmla="*/ 271 h 595"/>
                <a:gd name="T72" fmla="*/ 1034 w 1147"/>
                <a:gd name="T73" fmla="*/ 204 h 595"/>
                <a:gd name="T74" fmla="*/ 1058 w 1147"/>
                <a:gd name="T75" fmla="*/ 134 h 595"/>
                <a:gd name="T76" fmla="*/ 1073 w 1147"/>
                <a:gd name="T77" fmla="*/ 59 h 595"/>
                <a:gd name="T78" fmla="*/ 1078 w 1147"/>
                <a:gd name="T79" fmla="*/ 26 h 595"/>
                <a:gd name="T80" fmla="*/ 1088 w 1147"/>
                <a:gd name="T81" fmla="*/ 8 h 595"/>
                <a:gd name="T82" fmla="*/ 1107 w 1147"/>
                <a:gd name="T83" fmla="*/ 0 h 595"/>
                <a:gd name="T84" fmla="*/ 1122 w 1147"/>
                <a:gd name="T85" fmla="*/ 1 h 595"/>
                <a:gd name="T86" fmla="*/ 1139 w 1147"/>
                <a:gd name="T87" fmla="*/ 13 h 595"/>
                <a:gd name="T88" fmla="*/ 1147 w 1147"/>
                <a:gd name="T89" fmla="*/ 31 h 595"/>
                <a:gd name="T90" fmla="*/ 1143 w 1147"/>
                <a:gd name="T91" fmla="*/ 68 h 595"/>
                <a:gd name="T92" fmla="*/ 1127 w 1147"/>
                <a:gd name="T93" fmla="*/ 153 h 595"/>
                <a:gd name="T94" fmla="*/ 1099 w 1147"/>
                <a:gd name="T95" fmla="*/ 234 h 595"/>
                <a:gd name="T96" fmla="*/ 1063 w 1147"/>
                <a:gd name="T97" fmla="*/ 307 h 595"/>
                <a:gd name="T98" fmla="*/ 1018 w 1147"/>
                <a:gd name="T99" fmla="*/ 376 h 595"/>
                <a:gd name="T100" fmla="*/ 964 w 1147"/>
                <a:gd name="T101" fmla="*/ 435 h 595"/>
                <a:gd name="T102" fmla="*/ 902 w 1147"/>
                <a:gd name="T103" fmla="*/ 487 h 595"/>
                <a:gd name="T104" fmla="*/ 835 w 1147"/>
                <a:gd name="T105" fmla="*/ 529 h 595"/>
                <a:gd name="T106" fmla="*/ 761 w 1147"/>
                <a:gd name="T107" fmla="*/ 562 h 595"/>
                <a:gd name="T108" fmla="*/ 683 w 1147"/>
                <a:gd name="T109" fmla="*/ 583 h 595"/>
                <a:gd name="T110" fmla="*/ 601 w 1147"/>
                <a:gd name="T111" fmla="*/ 593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7" h="595">
                  <a:moveTo>
                    <a:pt x="573" y="595"/>
                  </a:moveTo>
                  <a:lnTo>
                    <a:pt x="573" y="595"/>
                  </a:lnTo>
                  <a:lnTo>
                    <a:pt x="545" y="593"/>
                  </a:lnTo>
                  <a:lnTo>
                    <a:pt x="518" y="591"/>
                  </a:lnTo>
                  <a:lnTo>
                    <a:pt x="490" y="588"/>
                  </a:lnTo>
                  <a:lnTo>
                    <a:pt x="464" y="583"/>
                  </a:lnTo>
                  <a:lnTo>
                    <a:pt x="438" y="577"/>
                  </a:lnTo>
                  <a:lnTo>
                    <a:pt x="411" y="570"/>
                  </a:lnTo>
                  <a:lnTo>
                    <a:pt x="385" y="562"/>
                  </a:lnTo>
                  <a:lnTo>
                    <a:pt x="361" y="552"/>
                  </a:lnTo>
                  <a:lnTo>
                    <a:pt x="336" y="541"/>
                  </a:lnTo>
                  <a:lnTo>
                    <a:pt x="313" y="529"/>
                  </a:lnTo>
                  <a:lnTo>
                    <a:pt x="289" y="516"/>
                  </a:lnTo>
                  <a:lnTo>
                    <a:pt x="268" y="502"/>
                  </a:lnTo>
                  <a:lnTo>
                    <a:pt x="245" y="487"/>
                  </a:lnTo>
                  <a:lnTo>
                    <a:pt x="223" y="470"/>
                  </a:lnTo>
                  <a:lnTo>
                    <a:pt x="204" y="452"/>
                  </a:lnTo>
                  <a:lnTo>
                    <a:pt x="184" y="435"/>
                  </a:lnTo>
                  <a:lnTo>
                    <a:pt x="165" y="417"/>
                  </a:lnTo>
                  <a:lnTo>
                    <a:pt x="147" y="395"/>
                  </a:lnTo>
                  <a:lnTo>
                    <a:pt x="130" y="376"/>
                  </a:lnTo>
                  <a:lnTo>
                    <a:pt x="114" y="353"/>
                  </a:lnTo>
                  <a:lnTo>
                    <a:pt x="99" y="332"/>
                  </a:lnTo>
                  <a:lnTo>
                    <a:pt x="85" y="307"/>
                  </a:lnTo>
                  <a:lnTo>
                    <a:pt x="71" y="284"/>
                  </a:lnTo>
                  <a:lnTo>
                    <a:pt x="58" y="260"/>
                  </a:lnTo>
                  <a:lnTo>
                    <a:pt x="47" y="234"/>
                  </a:lnTo>
                  <a:lnTo>
                    <a:pt x="37" y="207"/>
                  </a:lnTo>
                  <a:lnTo>
                    <a:pt x="27" y="181"/>
                  </a:lnTo>
                  <a:lnTo>
                    <a:pt x="19" y="153"/>
                  </a:lnTo>
                  <a:lnTo>
                    <a:pt x="13" y="126"/>
                  </a:lnTo>
                  <a:lnTo>
                    <a:pt x="8" y="98"/>
                  </a:lnTo>
                  <a:lnTo>
                    <a:pt x="3" y="68"/>
                  </a:lnTo>
                  <a:lnTo>
                    <a:pt x="0" y="39"/>
                  </a:lnTo>
                  <a:lnTo>
                    <a:pt x="0" y="39"/>
                  </a:lnTo>
                  <a:lnTo>
                    <a:pt x="0" y="31"/>
                  </a:lnTo>
                  <a:lnTo>
                    <a:pt x="1" y="24"/>
                  </a:lnTo>
                  <a:lnTo>
                    <a:pt x="4" y="18"/>
                  </a:lnTo>
                  <a:lnTo>
                    <a:pt x="8" y="13"/>
                  </a:lnTo>
                  <a:lnTo>
                    <a:pt x="13" y="8"/>
                  </a:lnTo>
                  <a:lnTo>
                    <a:pt x="19" y="5"/>
                  </a:lnTo>
                  <a:lnTo>
                    <a:pt x="26" y="1"/>
                  </a:lnTo>
                  <a:lnTo>
                    <a:pt x="32" y="0"/>
                  </a:lnTo>
                  <a:lnTo>
                    <a:pt x="32" y="0"/>
                  </a:lnTo>
                  <a:lnTo>
                    <a:pt x="40" y="0"/>
                  </a:lnTo>
                  <a:lnTo>
                    <a:pt x="47" y="1"/>
                  </a:lnTo>
                  <a:lnTo>
                    <a:pt x="54" y="5"/>
                  </a:lnTo>
                  <a:lnTo>
                    <a:pt x="58" y="8"/>
                  </a:lnTo>
                  <a:lnTo>
                    <a:pt x="63" y="13"/>
                  </a:lnTo>
                  <a:lnTo>
                    <a:pt x="67" y="19"/>
                  </a:lnTo>
                  <a:lnTo>
                    <a:pt x="70" y="26"/>
                  </a:lnTo>
                  <a:lnTo>
                    <a:pt x="71" y="33"/>
                  </a:lnTo>
                  <a:lnTo>
                    <a:pt x="71" y="33"/>
                  </a:lnTo>
                  <a:lnTo>
                    <a:pt x="73" y="59"/>
                  </a:lnTo>
                  <a:lnTo>
                    <a:pt x="78" y="85"/>
                  </a:lnTo>
                  <a:lnTo>
                    <a:pt x="83" y="109"/>
                  </a:lnTo>
                  <a:lnTo>
                    <a:pt x="88" y="134"/>
                  </a:lnTo>
                  <a:lnTo>
                    <a:pt x="96" y="158"/>
                  </a:lnTo>
                  <a:lnTo>
                    <a:pt x="104" y="181"/>
                  </a:lnTo>
                  <a:lnTo>
                    <a:pt x="112" y="204"/>
                  </a:lnTo>
                  <a:lnTo>
                    <a:pt x="122" y="227"/>
                  </a:lnTo>
                  <a:lnTo>
                    <a:pt x="134" y="250"/>
                  </a:lnTo>
                  <a:lnTo>
                    <a:pt x="145" y="271"/>
                  </a:lnTo>
                  <a:lnTo>
                    <a:pt x="158" y="291"/>
                  </a:lnTo>
                  <a:lnTo>
                    <a:pt x="171" y="310"/>
                  </a:lnTo>
                  <a:lnTo>
                    <a:pt x="184" y="330"/>
                  </a:lnTo>
                  <a:lnTo>
                    <a:pt x="201" y="348"/>
                  </a:lnTo>
                  <a:lnTo>
                    <a:pt x="215" y="366"/>
                  </a:lnTo>
                  <a:lnTo>
                    <a:pt x="232" y="382"/>
                  </a:lnTo>
                  <a:lnTo>
                    <a:pt x="250" y="399"/>
                  </a:lnTo>
                  <a:lnTo>
                    <a:pt x="268" y="413"/>
                  </a:lnTo>
                  <a:lnTo>
                    <a:pt x="286" y="428"/>
                  </a:lnTo>
                  <a:lnTo>
                    <a:pt x="305" y="441"/>
                  </a:lnTo>
                  <a:lnTo>
                    <a:pt x="325" y="454"/>
                  </a:lnTo>
                  <a:lnTo>
                    <a:pt x="344" y="466"/>
                  </a:lnTo>
                  <a:lnTo>
                    <a:pt x="366" y="475"/>
                  </a:lnTo>
                  <a:lnTo>
                    <a:pt x="387" y="485"/>
                  </a:lnTo>
                  <a:lnTo>
                    <a:pt x="410" y="495"/>
                  </a:lnTo>
                  <a:lnTo>
                    <a:pt x="431" y="502"/>
                  </a:lnTo>
                  <a:lnTo>
                    <a:pt x="454" y="508"/>
                  </a:lnTo>
                  <a:lnTo>
                    <a:pt x="477" y="513"/>
                  </a:lnTo>
                  <a:lnTo>
                    <a:pt x="501" y="518"/>
                  </a:lnTo>
                  <a:lnTo>
                    <a:pt x="524" y="521"/>
                  </a:lnTo>
                  <a:lnTo>
                    <a:pt x="549" y="523"/>
                  </a:lnTo>
                  <a:lnTo>
                    <a:pt x="573" y="523"/>
                  </a:lnTo>
                  <a:lnTo>
                    <a:pt x="573" y="523"/>
                  </a:lnTo>
                  <a:lnTo>
                    <a:pt x="598" y="523"/>
                  </a:lnTo>
                  <a:lnTo>
                    <a:pt x="622" y="521"/>
                  </a:lnTo>
                  <a:lnTo>
                    <a:pt x="647" y="518"/>
                  </a:lnTo>
                  <a:lnTo>
                    <a:pt x="670" y="513"/>
                  </a:lnTo>
                  <a:lnTo>
                    <a:pt x="692" y="508"/>
                  </a:lnTo>
                  <a:lnTo>
                    <a:pt x="715" y="502"/>
                  </a:lnTo>
                  <a:lnTo>
                    <a:pt x="738" y="495"/>
                  </a:lnTo>
                  <a:lnTo>
                    <a:pt x="759" y="485"/>
                  </a:lnTo>
                  <a:lnTo>
                    <a:pt x="781" y="475"/>
                  </a:lnTo>
                  <a:lnTo>
                    <a:pt x="802" y="466"/>
                  </a:lnTo>
                  <a:lnTo>
                    <a:pt x="823" y="454"/>
                  </a:lnTo>
                  <a:lnTo>
                    <a:pt x="843" y="441"/>
                  </a:lnTo>
                  <a:lnTo>
                    <a:pt x="861" y="428"/>
                  </a:lnTo>
                  <a:lnTo>
                    <a:pt x="880" y="413"/>
                  </a:lnTo>
                  <a:lnTo>
                    <a:pt x="898" y="399"/>
                  </a:lnTo>
                  <a:lnTo>
                    <a:pt x="915" y="382"/>
                  </a:lnTo>
                  <a:lnTo>
                    <a:pt x="931" y="366"/>
                  </a:lnTo>
                  <a:lnTo>
                    <a:pt x="947" y="348"/>
                  </a:lnTo>
                  <a:lnTo>
                    <a:pt x="962" y="330"/>
                  </a:lnTo>
                  <a:lnTo>
                    <a:pt x="977" y="310"/>
                  </a:lnTo>
                  <a:lnTo>
                    <a:pt x="990" y="291"/>
                  </a:lnTo>
                  <a:lnTo>
                    <a:pt x="1003" y="271"/>
                  </a:lnTo>
                  <a:lnTo>
                    <a:pt x="1014" y="250"/>
                  </a:lnTo>
                  <a:lnTo>
                    <a:pt x="1024" y="227"/>
                  </a:lnTo>
                  <a:lnTo>
                    <a:pt x="1034" y="204"/>
                  </a:lnTo>
                  <a:lnTo>
                    <a:pt x="1044" y="181"/>
                  </a:lnTo>
                  <a:lnTo>
                    <a:pt x="1052" y="158"/>
                  </a:lnTo>
                  <a:lnTo>
                    <a:pt x="1058" y="134"/>
                  </a:lnTo>
                  <a:lnTo>
                    <a:pt x="1065" y="109"/>
                  </a:lnTo>
                  <a:lnTo>
                    <a:pt x="1070" y="85"/>
                  </a:lnTo>
                  <a:lnTo>
                    <a:pt x="1073" y="59"/>
                  </a:lnTo>
                  <a:lnTo>
                    <a:pt x="1076" y="33"/>
                  </a:lnTo>
                  <a:lnTo>
                    <a:pt x="1076" y="33"/>
                  </a:lnTo>
                  <a:lnTo>
                    <a:pt x="1078" y="26"/>
                  </a:lnTo>
                  <a:lnTo>
                    <a:pt x="1080" y="19"/>
                  </a:lnTo>
                  <a:lnTo>
                    <a:pt x="1083" y="13"/>
                  </a:lnTo>
                  <a:lnTo>
                    <a:pt x="1088" y="8"/>
                  </a:lnTo>
                  <a:lnTo>
                    <a:pt x="1094" y="5"/>
                  </a:lnTo>
                  <a:lnTo>
                    <a:pt x="1101" y="1"/>
                  </a:lnTo>
                  <a:lnTo>
                    <a:pt x="1107" y="0"/>
                  </a:lnTo>
                  <a:lnTo>
                    <a:pt x="1114" y="0"/>
                  </a:lnTo>
                  <a:lnTo>
                    <a:pt x="1114" y="0"/>
                  </a:lnTo>
                  <a:lnTo>
                    <a:pt x="1122" y="1"/>
                  </a:lnTo>
                  <a:lnTo>
                    <a:pt x="1127" y="5"/>
                  </a:lnTo>
                  <a:lnTo>
                    <a:pt x="1134" y="8"/>
                  </a:lnTo>
                  <a:lnTo>
                    <a:pt x="1139" y="13"/>
                  </a:lnTo>
                  <a:lnTo>
                    <a:pt x="1142" y="18"/>
                  </a:lnTo>
                  <a:lnTo>
                    <a:pt x="1145" y="24"/>
                  </a:lnTo>
                  <a:lnTo>
                    <a:pt x="1147" y="31"/>
                  </a:lnTo>
                  <a:lnTo>
                    <a:pt x="1147" y="39"/>
                  </a:lnTo>
                  <a:lnTo>
                    <a:pt x="1147" y="39"/>
                  </a:lnTo>
                  <a:lnTo>
                    <a:pt x="1143" y="68"/>
                  </a:lnTo>
                  <a:lnTo>
                    <a:pt x="1139" y="98"/>
                  </a:lnTo>
                  <a:lnTo>
                    <a:pt x="1134" y="126"/>
                  </a:lnTo>
                  <a:lnTo>
                    <a:pt x="1127" y="153"/>
                  </a:lnTo>
                  <a:lnTo>
                    <a:pt x="1119" y="181"/>
                  </a:lnTo>
                  <a:lnTo>
                    <a:pt x="1109" y="207"/>
                  </a:lnTo>
                  <a:lnTo>
                    <a:pt x="1099" y="234"/>
                  </a:lnTo>
                  <a:lnTo>
                    <a:pt x="1088" y="260"/>
                  </a:lnTo>
                  <a:lnTo>
                    <a:pt x="1076" y="284"/>
                  </a:lnTo>
                  <a:lnTo>
                    <a:pt x="1063" y="307"/>
                  </a:lnTo>
                  <a:lnTo>
                    <a:pt x="1049" y="332"/>
                  </a:lnTo>
                  <a:lnTo>
                    <a:pt x="1032" y="353"/>
                  </a:lnTo>
                  <a:lnTo>
                    <a:pt x="1018" y="376"/>
                  </a:lnTo>
                  <a:lnTo>
                    <a:pt x="1000" y="395"/>
                  </a:lnTo>
                  <a:lnTo>
                    <a:pt x="982" y="417"/>
                  </a:lnTo>
                  <a:lnTo>
                    <a:pt x="964" y="435"/>
                  </a:lnTo>
                  <a:lnTo>
                    <a:pt x="944" y="452"/>
                  </a:lnTo>
                  <a:lnTo>
                    <a:pt x="923" y="470"/>
                  </a:lnTo>
                  <a:lnTo>
                    <a:pt x="902" y="487"/>
                  </a:lnTo>
                  <a:lnTo>
                    <a:pt x="880" y="502"/>
                  </a:lnTo>
                  <a:lnTo>
                    <a:pt x="857" y="516"/>
                  </a:lnTo>
                  <a:lnTo>
                    <a:pt x="835" y="529"/>
                  </a:lnTo>
                  <a:lnTo>
                    <a:pt x="810" y="541"/>
                  </a:lnTo>
                  <a:lnTo>
                    <a:pt x="786" y="552"/>
                  </a:lnTo>
                  <a:lnTo>
                    <a:pt x="761" y="562"/>
                  </a:lnTo>
                  <a:lnTo>
                    <a:pt x="737" y="570"/>
                  </a:lnTo>
                  <a:lnTo>
                    <a:pt x="710" y="577"/>
                  </a:lnTo>
                  <a:lnTo>
                    <a:pt x="683" y="583"/>
                  </a:lnTo>
                  <a:lnTo>
                    <a:pt x="656" y="588"/>
                  </a:lnTo>
                  <a:lnTo>
                    <a:pt x="629" y="591"/>
                  </a:lnTo>
                  <a:lnTo>
                    <a:pt x="601" y="593"/>
                  </a:lnTo>
                  <a:lnTo>
                    <a:pt x="573" y="595"/>
                  </a:lnTo>
                  <a:lnTo>
                    <a:pt x="573" y="5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11">
              <a:extLst>
                <a:ext uri="{FF2B5EF4-FFF2-40B4-BE49-F238E27FC236}">
                  <a16:creationId xmlns:a16="http://schemas.microsoft.com/office/drawing/2014/main" id="{7AF47DD5-B038-4274-9D29-4EF79A9F5AB6}"/>
                </a:ext>
              </a:extLst>
            </p:cNvPr>
            <p:cNvSpPr>
              <a:spLocks/>
            </p:cNvSpPr>
            <p:nvPr/>
          </p:nvSpPr>
          <p:spPr bwMode="auto">
            <a:xfrm>
              <a:off x="2762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4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2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4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7" y="216"/>
                  </a:lnTo>
                  <a:lnTo>
                    <a:pt x="304" y="210"/>
                  </a:lnTo>
                  <a:lnTo>
                    <a:pt x="302" y="203"/>
                  </a:lnTo>
                  <a:lnTo>
                    <a:pt x="301" y="196"/>
                  </a:lnTo>
                  <a:lnTo>
                    <a:pt x="301" y="196"/>
                  </a:lnTo>
                  <a:lnTo>
                    <a:pt x="299" y="183"/>
                  </a:lnTo>
                  <a:lnTo>
                    <a:pt x="297" y="172"/>
                  </a:lnTo>
                  <a:lnTo>
                    <a:pt x="293" y="159"/>
                  </a:lnTo>
                  <a:lnTo>
                    <a:pt x="289" y="147"/>
                  </a:lnTo>
                  <a:lnTo>
                    <a:pt x="284" y="136"/>
                  </a:lnTo>
                  <a:lnTo>
                    <a:pt x="278" y="126"/>
                  </a:lnTo>
                  <a:lnTo>
                    <a:pt x="271" y="116"/>
                  </a:lnTo>
                  <a:lnTo>
                    <a:pt x="263" y="108"/>
                  </a:lnTo>
                  <a:lnTo>
                    <a:pt x="255" y="100"/>
                  </a:lnTo>
                  <a:lnTo>
                    <a:pt x="247" y="92"/>
                  </a:lnTo>
                  <a:lnTo>
                    <a:pt x="237" y="85"/>
                  </a:lnTo>
                  <a:lnTo>
                    <a:pt x="227" y="80"/>
                  </a:lnTo>
                  <a:lnTo>
                    <a:pt x="217" y="77"/>
                  </a:lnTo>
                  <a:lnTo>
                    <a:pt x="208" y="74"/>
                  </a:lnTo>
                  <a:lnTo>
                    <a:pt x="196" y="72"/>
                  </a:lnTo>
                  <a:lnTo>
                    <a:pt x="186" y="71"/>
                  </a:lnTo>
                  <a:lnTo>
                    <a:pt x="186" y="71"/>
                  </a:lnTo>
                  <a:lnTo>
                    <a:pt x="175" y="72"/>
                  </a:lnTo>
                  <a:lnTo>
                    <a:pt x="163" y="74"/>
                  </a:lnTo>
                  <a:lnTo>
                    <a:pt x="154" y="77"/>
                  </a:lnTo>
                  <a:lnTo>
                    <a:pt x="144" y="80"/>
                  </a:lnTo>
                  <a:lnTo>
                    <a:pt x="134" y="85"/>
                  </a:lnTo>
                  <a:lnTo>
                    <a:pt x="124"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1" y="133"/>
                  </a:lnTo>
                  <a:lnTo>
                    <a:pt x="20" y="116"/>
                  </a:lnTo>
                  <a:lnTo>
                    <a:pt x="28" y="98"/>
                  </a:lnTo>
                  <a:lnTo>
                    <a:pt x="38" y="84"/>
                  </a:lnTo>
                  <a:lnTo>
                    <a:pt x="47" y="69"/>
                  </a:lnTo>
                  <a:lnTo>
                    <a:pt x="59" y="54"/>
                  </a:lnTo>
                  <a:lnTo>
                    <a:pt x="72" y="43"/>
                  </a:lnTo>
                  <a:lnTo>
                    <a:pt x="87" y="31"/>
                  </a:lnTo>
                  <a:lnTo>
                    <a:pt x="101" y="23"/>
                  </a:lnTo>
                  <a:lnTo>
                    <a:pt x="116" y="15"/>
                  </a:lnTo>
                  <a:lnTo>
                    <a:pt x="132"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4"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12">
              <a:extLst>
                <a:ext uri="{FF2B5EF4-FFF2-40B4-BE49-F238E27FC236}">
                  <a16:creationId xmlns:a16="http://schemas.microsoft.com/office/drawing/2014/main" id="{871582E0-8D5A-4E7E-A6DE-21DC4D04E1EB}"/>
                </a:ext>
              </a:extLst>
            </p:cNvPr>
            <p:cNvSpPr>
              <a:spLocks/>
            </p:cNvSpPr>
            <p:nvPr/>
          </p:nvSpPr>
          <p:spPr bwMode="auto">
            <a:xfrm>
              <a:off x="796925" y="3168651"/>
              <a:ext cx="293688" cy="182563"/>
            </a:xfrm>
            <a:custGeom>
              <a:avLst/>
              <a:gdLst>
                <a:gd name="T0" fmla="*/ 337 w 371"/>
                <a:gd name="T1" fmla="*/ 229 h 229"/>
                <a:gd name="T2" fmla="*/ 324 w 371"/>
                <a:gd name="T3" fmla="*/ 228 h 229"/>
                <a:gd name="T4" fmla="*/ 312 w 371"/>
                <a:gd name="T5" fmla="*/ 221 h 229"/>
                <a:gd name="T6" fmla="*/ 304 w 371"/>
                <a:gd name="T7" fmla="*/ 210 h 229"/>
                <a:gd name="T8" fmla="*/ 301 w 371"/>
                <a:gd name="T9" fmla="*/ 196 h 229"/>
                <a:gd name="T10" fmla="*/ 299 w 371"/>
                <a:gd name="T11" fmla="*/ 183 h 229"/>
                <a:gd name="T12" fmla="*/ 293 w 371"/>
                <a:gd name="T13" fmla="*/ 159 h 229"/>
                <a:gd name="T14" fmla="*/ 285 w 371"/>
                <a:gd name="T15" fmla="*/ 136 h 229"/>
                <a:gd name="T16" fmla="*/ 272 w 371"/>
                <a:gd name="T17" fmla="*/ 116 h 229"/>
                <a:gd name="T18" fmla="*/ 255 w 371"/>
                <a:gd name="T19" fmla="*/ 100 h 229"/>
                <a:gd name="T20" fmla="*/ 237 w 371"/>
                <a:gd name="T21" fmla="*/ 85 h 229"/>
                <a:gd name="T22" fmla="*/ 218 w 371"/>
                <a:gd name="T23" fmla="*/ 77 h 229"/>
                <a:gd name="T24" fmla="*/ 196 w 371"/>
                <a:gd name="T25" fmla="*/ 72 h 229"/>
                <a:gd name="T26" fmla="*/ 187 w 371"/>
                <a:gd name="T27" fmla="*/ 71 h 229"/>
                <a:gd name="T28" fmla="*/ 164 w 371"/>
                <a:gd name="T29" fmla="*/ 74 h 229"/>
                <a:gd name="T30" fmla="*/ 144 w 371"/>
                <a:gd name="T31" fmla="*/ 80 h 229"/>
                <a:gd name="T32" fmla="*/ 124 w 371"/>
                <a:gd name="T33" fmla="*/ 92 h 229"/>
                <a:gd name="T34" fmla="*/ 108 w 371"/>
                <a:gd name="T35" fmla="*/ 108 h 229"/>
                <a:gd name="T36" fmla="*/ 95 w 371"/>
                <a:gd name="T37" fmla="*/ 126 h 229"/>
                <a:gd name="T38" fmla="*/ 84 w 371"/>
                <a:gd name="T39" fmla="*/ 147 h 229"/>
                <a:gd name="T40" fmla="*/ 75 w 371"/>
                <a:gd name="T41" fmla="*/ 172 h 229"/>
                <a:gd name="T42" fmla="*/ 71 w 371"/>
                <a:gd name="T43" fmla="*/ 196 h 229"/>
                <a:gd name="T44" fmla="*/ 71 w 371"/>
                <a:gd name="T45" fmla="*/ 205 h 229"/>
                <a:gd name="T46" fmla="*/ 64 w 371"/>
                <a:gd name="T47" fmla="*/ 216 h 229"/>
                <a:gd name="T48" fmla="*/ 53 w 371"/>
                <a:gd name="T49" fmla="*/ 226 h 229"/>
                <a:gd name="T50" fmla="*/ 40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2 w 371"/>
                <a:gd name="T63" fmla="*/ 172 h 229"/>
                <a:gd name="T64" fmla="*/ 12 w 371"/>
                <a:gd name="T65" fmla="*/ 133 h 229"/>
                <a:gd name="T66" fmla="*/ 28 w 371"/>
                <a:gd name="T67" fmla="*/ 98 h 229"/>
                <a:gd name="T68" fmla="*/ 48 w 371"/>
                <a:gd name="T69" fmla="*/ 69 h 229"/>
                <a:gd name="T70" fmla="*/ 72 w 371"/>
                <a:gd name="T71" fmla="*/ 43 h 229"/>
                <a:gd name="T72" fmla="*/ 102 w 371"/>
                <a:gd name="T73" fmla="*/ 23 h 229"/>
                <a:gd name="T74" fmla="*/ 133 w 371"/>
                <a:gd name="T75" fmla="*/ 9 h 229"/>
                <a:gd name="T76" fmla="*/ 169 w 371"/>
                <a:gd name="T77" fmla="*/ 0 h 229"/>
                <a:gd name="T78" fmla="*/ 187 w 371"/>
                <a:gd name="T79" fmla="*/ 0 h 229"/>
                <a:gd name="T80" fmla="*/ 223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5 w 371"/>
                <a:gd name="T93" fmla="*/ 152 h 229"/>
                <a:gd name="T94" fmla="*/ 371 w 371"/>
                <a:gd name="T95" fmla="*/ 192 h 229"/>
                <a:gd name="T96" fmla="*/ 371 w 371"/>
                <a:gd name="T97" fmla="*/ 198 h 229"/>
                <a:gd name="T98" fmla="*/ 368 w 371"/>
                <a:gd name="T99" fmla="*/ 211 h 229"/>
                <a:gd name="T100" fmla="*/ 358 w 371"/>
                <a:gd name="T101" fmla="*/ 223 h 229"/>
                <a:gd name="T102" fmla="*/ 347 w 371"/>
                <a:gd name="T103" fmla="*/ 229 h 229"/>
                <a:gd name="T104" fmla="*/ 339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4" y="228"/>
                  </a:lnTo>
                  <a:lnTo>
                    <a:pt x="317" y="224"/>
                  </a:lnTo>
                  <a:lnTo>
                    <a:pt x="312" y="221"/>
                  </a:lnTo>
                  <a:lnTo>
                    <a:pt x="308" y="216"/>
                  </a:lnTo>
                  <a:lnTo>
                    <a:pt x="304" y="210"/>
                  </a:lnTo>
                  <a:lnTo>
                    <a:pt x="303" y="203"/>
                  </a:lnTo>
                  <a:lnTo>
                    <a:pt x="301" y="196"/>
                  </a:lnTo>
                  <a:lnTo>
                    <a:pt x="301" y="196"/>
                  </a:lnTo>
                  <a:lnTo>
                    <a:pt x="299" y="183"/>
                  </a:lnTo>
                  <a:lnTo>
                    <a:pt x="298" y="172"/>
                  </a:lnTo>
                  <a:lnTo>
                    <a:pt x="293" y="159"/>
                  </a:lnTo>
                  <a:lnTo>
                    <a:pt x="290" y="147"/>
                  </a:lnTo>
                  <a:lnTo>
                    <a:pt x="285" y="136"/>
                  </a:lnTo>
                  <a:lnTo>
                    <a:pt x="278" y="126"/>
                  </a:lnTo>
                  <a:lnTo>
                    <a:pt x="272" y="116"/>
                  </a:lnTo>
                  <a:lnTo>
                    <a:pt x="263" y="108"/>
                  </a:lnTo>
                  <a:lnTo>
                    <a:pt x="255" y="100"/>
                  </a:lnTo>
                  <a:lnTo>
                    <a:pt x="247" y="92"/>
                  </a:lnTo>
                  <a:lnTo>
                    <a:pt x="237" y="85"/>
                  </a:lnTo>
                  <a:lnTo>
                    <a:pt x="227" y="80"/>
                  </a:lnTo>
                  <a:lnTo>
                    <a:pt x="218" y="77"/>
                  </a:lnTo>
                  <a:lnTo>
                    <a:pt x="208" y="74"/>
                  </a:lnTo>
                  <a:lnTo>
                    <a:pt x="196" y="72"/>
                  </a:lnTo>
                  <a:lnTo>
                    <a:pt x="187" y="71"/>
                  </a:lnTo>
                  <a:lnTo>
                    <a:pt x="187" y="71"/>
                  </a:lnTo>
                  <a:lnTo>
                    <a:pt x="175" y="72"/>
                  </a:lnTo>
                  <a:lnTo>
                    <a:pt x="164" y="74"/>
                  </a:lnTo>
                  <a:lnTo>
                    <a:pt x="154" y="77"/>
                  </a:lnTo>
                  <a:lnTo>
                    <a:pt x="144" y="80"/>
                  </a:lnTo>
                  <a:lnTo>
                    <a:pt x="134" y="85"/>
                  </a:lnTo>
                  <a:lnTo>
                    <a:pt x="124" y="92"/>
                  </a:lnTo>
                  <a:lnTo>
                    <a:pt x="116" y="100"/>
                  </a:lnTo>
                  <a:lnTo>
                    <a:pt x="108" y="108"/>
                  </a:lnTo>
                  <a:lnTo>
                    <a:pt x="102" y="116"/>
                  </a:lnTo>
                  <a:lnTo>
                    <a:pt x="95" y="126"/>
                  </a:lnTo>
                  <a:lnTo>
                    <a:pt x="89" y="136"/>
                  </a:lnTo>
                  <a:lnTo>
                    <a:pt x="84" y="147"/>
                  </a:lnTo>
                  <a:lnTo>
                    <a:pt x="79" y="159"/>
                  </a:lnTo>
                  <a:lnTo>
                    <a:pt x="75" y="172"/>
                  </a:lnTo>
                  <a:lnTo>
                    <a:pt x="72" y="183"/>
                  </a:lnTo>
                  <a:lnTo>
                    <a:pt x="71" y="196"/>
                  </a:lnTo>
                  <a:lnTo>
                    <a:pt x="71" y="196"/>
                  </a:lnTo>
                  <a:lnTo>
                    <a:pt x="71" y="205"/>
                  </a:lnTo>
                  <a:lnTo>
                    <a:pt x="67" y="211"/>
                  </a:lnTo>
                  <a:lnTo>
                    <a:pt x="64" y="216"/>
                  </a:lnTo>
                  <a:lnTo>
                    <a:pt x="59" y="221"/>
                  </a:lnTo>
                  <a:lnTo>
                    <a:pt x="53" y="226"/>
                  </a:lnTo>
                  <a:lnTo>
                    <a:pt x="48" y="228"/>
                  </a:lnTo>
                  <a:lnTo>
                    <a:pt x="40"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2" y="172"/>
                  </a:lnTo>
                  <a:lnTo>
                    <a:pt x="7" y="152"/>
                  </a:lnTo>
                  <a:lnTo>
                    <a:pt x="12" y="133"/>
                  </a:lnTo>
                  <a:lnTo>
                    <a:pt x="20" y="116"/>
                  </a:lnTo>
                  <a:lnTo>
                    <a:pt x="28" y="98"/>
                  </a:lnTo>
                  <a:lnTo>
                    <a:pt x="36" y="84"/>
                  </a:lnTo>
                  <a:lnTo>
                    <a:pt x="48" y="69"/>
                  </a:lnTo>
                  <a:lnTo>
                    <a:pt x="59" y="54"/>
                  </a:lnTo>
                  <a:lnTo>
                    <a:pt x="72" y="43"/>
                  </a:lnTo>
                  <a:lnTo>
                    <a:pt x="87" y="31"/>
                  </a:lnTo>
                  <a:lnTo>
                    <a:pt x="102" y="23"/>
                  </a:lnTo>
                  <a:lnTo>
                    <a:pt x="116" y="15"/>
                  </a:lnTo>
                  <a:lnTo>
                    <a:pt x="133" y="9"/>
                  </a:lnTo>
                  <a:lnTo>
                    <a:pt x="151" y="4"/>
                  </a:lnTo>
                  <a:lnTo>
                    <a:pt x="169" y="0"/>
                  </a:lnTo>
                  <a:lnTo>
                    <a:pt x="187" y="0"/>
                  </a:lnTo>
                  <a:lnTo>
                    <a:pt x="187" y="0"/>
                  </a:lnTo>
                  <a:lnTo>
                    <a:pt x="205" y="0"/>
                  </a:lnTo>
                  <a:lnTo>
                    <a:pt x="223" y="4"/>
                  </a:lnTo>
                  <a:lnTo>
                    <a:pt x="239" y="9"/>
                  </a:lnTo>
                  <a:lnTo>
                    <a:pt x="255" y="15"/>
                  </a:lnTo>
                  <a:lnTo>
                    <a:pt x="270" y="23"/>
                  </a:lnTo>
                  <a:lnTo>
                    <a:pt x="286" y="31"/>
                  </a:lnTo>
                  <a:lnTo>
                    <a:pt x="299" y="43"/>
                  </a:lnTo>
                  <a:lnTo>
                    <a:pt x="312" y="54"/>
                  </a:lnTo>
                  <a:lnTo>
                    <a:pt x="324" y="69"/>
                  </a:lnTo>
                  <a:lnTo>
                    <a:pt x="335" y="84"/>
                  </a:lnTo>
                  <a:lnTo>
                    <a:pt x="345" y="98"/>
                  </a:lnTo>
                  <a:lnTo>
                    <a:pt x="353" y="116"/>
                  </a:lnTo>
                  <a:lnTo>
                    <a:pt x="360" y="133"/>
                  </a:lnTo>
                  <a:lnTo>
                    <a:pt x="365" y="152"/>
                  </a:lnTo>
                  <a:lnTo>
                    <a:pt x="370" y="172"/>
                  </a:lnTo>
                  <a:lnTo>
                    <a:pt x="371" y="192"/>
                  </a:lnTo>
                  <a:lnTo>
                    <a:pt x="371" y="192"/>
                  </a:lnTo>
                  <a:lnTo>
                    <a:pt x="371" y="198"/>
                  </a:lnTo>
                  <a:lnTo>
                    <a:pt x="370" y="206"/>
                  </a:lnTo>
                  <a:lnTo>
                    <a:pt x="368" y="211"/>
                  </a:lnTo>
                  <a:lnTo>
                    <a:pt x="363" y="218"/>
                  </a:lnTo>
                  <a:lnTo>
                    <a:pt x="358" y="223"/>
                  </a:lnTo>
                  <a:lnTo>
                    <a:pt x="353" y="226"/>
                  </a:lnTo>
                  <a:lnTo>
                    <a:pt x="347" y="229"/>
                  </a:lnTo>
                  <a:lnTo>
                    <a:pt x="339" y="229"/>
                  </a:lnTo>
                  <a:lnTo>
                    <a:pt x="339"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1" name="Symbol zastępczy tekstu 2">
            <a:extLst>
              <a:ext uri="{FF2B5EF4-FFF2-40B4-BE49-F238E27FC236}">
                <a16:creationId xmlns:a16="http://schemas.microsoft.com/office/drawing/2014/main" id="{74466937-6CCB-2888-2CC3-91FF2FE6EC68}"/>
              </a:ext>
            </a:extLst>
          </p:cNvPr>
          <p:cNvSpPr>
            <a:spLocks noGrp="1"/>
          </p:cNvSpPr>
          <p:nvPr>
            <p:ph type="body" sz="quarter" idx="11"/>
          </p:nvPr>
        </p:nvSpPr>
        <p:spPr>
          <a:xfrm>
            <a:off x="333053" y="908050"/>
            <a:ext cx="5934885" cy="1080790"/>
          </a:xfrm>
        </p:spPr>
        <p:txBody>
          <a:bodyPr/>
          <a:lstStyle/>
          <a:p>
            <a:pPr algn="just"/>
            <a:r>
              <a:rPr lang="pl-PL" sz="1100" dirty="0"/>
              <a:t>P12. Proszę powiedzieć, czy segregowanie śmieci w Pana/i gospodarstwie domowym jest dla Państwa na tyle uciążliwe i trudne, że tego po prostu nie robicie w ogóle albo segregujecie śmieci rzadko? </a:t>
            </a:r>
          </a:p>
          <a:p>
            <a:pPr algn="just"/>
            <a:r>
              <a:rPr lang="pl-PL" sz="800" i="1" dirty="0">
                <a:solidFill>
                  <a:schemeClr val="bg1">
                    <a:lumMod val="75000"/>
                  </a:schemeClr>
                </a:solidFill>
              </a:rPr>
              <a:t>Pytanie jednokrotnego wyboru.</a:t>
            </a:r>
          </a:p>
        </p:txBody>
      </p:sp>
      <p:sp>
        <p:nvSpPr>
          <p:cNvPr id="40" name="Symbol zastępczy tekstu 7">
            <a:extLst>
              <a:ext uri="{FF2B5EF4-FFF2-40B4-BE49-F238E27FC236}">
                <a16:creationId xmlns:a16="http://schemas.microsoft.com/office/drawing/2014/main" id="{98C06736-D1C3-221E-634F-871CDA41B4CC}"/>
              </a:ext>
            </a:extLst>
          </p:cNvPr>
          <p:cNvSpPr txBox="1">
            <a:spLocks/>
          </p:cNvSpPr>
          <p:nvPr/>
        </p:nvSpPr>
        <p:spPr>
          <a:xfrm>
            <a:off x="329026" y="141732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3" name="Symbol zastępczy tekstu 7">
            <a:extLst>
              <a:ext uri="{FF2B5EF4-FFF2-40B4-BE49-F238E27FC236}">
                <a16:creationId xmlns:a16="http://schemas.microsoft.com/office/drawing/2014/main" id="{344A6756-E22F-270F-7B54-5803C8DE1960}"/>
              </a:ext>
            </a:extLst>
          </p:cNvPr>
          <p:cNvSpPr txBox="1">
            <a:spLocks/>
          </p:cNvSpPr>
          <p:nvPr/>
        </p:nvSpPr>
        <p:spPr>
          <a:xfrm>
            <a:off x="7778662" y="2085899"/>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81680611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Wykres 4" descr="Dlaczego w gospodarstwie domowym nie segreguje się śmieci?&#10;&#10;Wykres kolumnowy przedstawiający powody niesegregowania śmieci z podziałem na lata:&#10;W okolicy brakuje odpowiednich pojemników: 2020 rok – 33%, 2018 rok – 24%, 2014 rok – 28%, 2013 rok – 41%, 2012 rok – 59%.&#10;W domu nie ma miejsca na segregowanie odpadów: 2020 rok – 31%, 2018 rok – 32%, 2014 rok – 30%, 2013 rok – 51%, 2012 rok – 24%.&#10;Brakuje praktycznych informacji dotyczących sortowania śmieci: 2020 rok – 21%, 2018 rok – 16%, 2014 rok – 16%, 2013 rok – 28%, 2012 rok – 14%.&#10;Wiąże się to z dodatkowym kosztem: 2020 rok – 18%, 2018 rok – 16%, 2014 rok – 13%, 2013 rok – 31%, 2012 rok – 10%.&#10;Domownikom się nie chce: 2020 rok – 16%, 2018 rok – 25%, 2014 rok – 19%, 2013 rok – 40%, 2012 rok – 10%.&#10;Domownicy nie potrafią tego robić: 2020 rok – 12%, 2018 rok – 13%, 2014 rok – 7%, 2013 rok – 22%, 2012 rok – 4%.&#10;Domownikom brakuje na to czasu: 2020 rok – 11%, 2018 rok – 17%, 2014 rok – 16%, 2013 rok – 36%, 2012 rok – 11%.&#10;Domownicy nie wierzą, że odpady zostaną ponownie wykorzystane (trafią od recyklingu): 2020 rok – 6%, 2018 rok – 28%, 2014 rok – 18%, 2013 rok – 37%, 2012 rok –14%.&#10;Trudno powiedzieć: 2020 rok – 12%, 2018 rok – 3%, 2014 rok – 3%, 2013 rok – 4%, 2012 rok – 3%.&#10;">
            <a:extLst>
              <a:ext uri="{FF2B5EF4-FFF2-40B4-BE49-F238E27FC236}">
                <a16:creationId xmlns:a16="http://schemas.microsoft.com/office/drawing/2014/main" id="{9AEC5C51-C426-4307-982C-2BE01E84E20A}"/>
              </a:ext>
            </a:extLst>
          </p:cNvPr>
          <p:cNvGraphicFramePr/>
          <p:nvPr>
            <p:extLst>
              <p:ext uri="{D42A27DB-BD31-4B8C-83A1-F6EECF244321}">
                <p14:modId xmlns:p14="http://schemas.microsoft.com/office/powerpoint/2010/main" val="2156734607"/>
              </p:ext>
            </p:extLst>
          </p:nvPr>
        </p:nvGraphicFramePr>
        <p:xfrm>
          <a:off x="0" y="154179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Powody braku segregacji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P13. Dlaczego w Pana(i) gospodarstwie domowym </a:t>
            </a:r>
            <a:r>
              <a:rPr lang="pl-PL" sz="1100" b="1"/>
              <a:t>NIE</a:t>
            </a:r>
            <a:r>
              <a:rPr lang="pl-PL" sz="1100"/>
              <a:t> segreguje się odpadów lub robi się to sporadycznie? Proszę podać trzy główne przyczyny.</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1080789"/>
          </a:xfrm>
        </p:spPr>
        <p:txBody>
          <a:bodyPr/>
          <a:lstStyle/>
          <a:p>
            <a:r>
              <a:rPr lang="pl-PL">
                <a:solidFill>
                  <a:schemeClr val="bg1">
                    <a:lumMod val="75000"/>
                  </a:schemeClr>
                </a:solidFill>
              </a:rPr>
              <a:t>Odpowiadający: badani, którzy wrzucają wszystko do jednego kosza, segregują śmieci sporadycznie, bądź wymienili inny sposób segregacji śmieci, 2020 r. n= 41, </a:t>
            </a:r>
            <a:r>
              <a:rPr lang="pl-PL" sz="800" i="1">
                <a:solidFill>
                  <a:schemeClr val="bg1">
                    <a:lumMod val="75000"/>
                  </a:schemeClr>
                </a:solidFill>
              </a:rPr>
              <a:t>2018: n=343, 2014: n=302, 2013: n=434, 2012: n=532</a:t>
            </a:r>
          </a:p>
          <a:p>
            <a:r>
              <a:rPr lang="pl-PL">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6" name="Tabela 5">
            <a:extLst>
              <a:ext uri="{FF2B5EF4-FFF2-40B4-BE49-F238E27FC236}">
                <a16:creationId xmlns:a16="http://schemas.microsoft.com/office/drawing/2014/main" id="{92B86165-C04E-48A9-8CA0-71A9E551C0F3}"/>
              </a:ext>
            </a:extLst>
          </p:cNvPr>
          <p:cNvGraphicFramePr>
            <a:graphicFrameLocks noGrp="1"/>
          </p:cNvGraphicFramePr>
          <p:nvPr>
            <p:extLst>
              <p:ext uri="{D42A27DB-BD31-4B8C-83A1-F6EECF244321}">
                <p14:modId xmlns:p14="http://schemas.microsoft.com/office/powerpoint/2010/main" val="2298554238"/>
              </p:ext>
            </p:extLst>
          </p:nvPr>
        </p:nvGraphicFramePr>
        <p:xfrm>
          <a:off x="359380" y="4439101"/>
          <a:ext cx="8384319" cy="969645"/>
        </p:xfrm>
        <a:graphic>
          <a:graphicData uri="http://schemas.openxmlformats.org/drawingml/2006/table">
            <a:tbl>
              <a:tblPr firstRow="1" bandRow="1">
                <a:tableStyleId>{5C22544A-7EE6-4342-B048-85BDC9FD1C3A}</a:tableStyleId>
              </a:tblPr>
              <a:tblGrid>
                <a:gridCol w="931591">
                  <a:extLst>
                    <a:ext uri="{9D8B030D-6E8A-4147-A177-3AD203B41FA5}">
                      <a16:colId xmlns:a16="http://schemas.microsoft.com/office/drawing/2014/main" val="2938667892"/>
                    </a:ext>
                  </a:extLst>
                </a:gridCol>
                <a:gridCol w="931591">
                  <a:extLst>
                    <a:ext uri="{9D8B030D-6E8A-4147-A177-3AD203B41FA5}">
                      <a16:colId xmlns:a16="http://schemas.microsoft.com/office/drawing/2014/main" val="411925587"/>
                    </a:ext>
                  </a:extLst>
                </a:gridCol>
                <a:gridCol w="931591">
                  <a:extLst>
                    <a:ext uri="{9D8B030D-6E8A-4147-A177-3AD203B41FA5}">
                      <a16:colId xmlns:a16="http://schemas.microsoft.com/office/drawing/2014/main" val="3608420190"/>
                    </a:ext>
                  </a:extLst>
                </a:gridCol>
                <a:gridCol w="931591">
                  <a:extLst>
                    <a:ext uri="{9D8B030D-6E8A-4147-A177-3AD203B41FA5}">
                      <a16:colId xmlns:a16="http://schemas.microsoft.com/office/drawing/2014/main" val="2823064476"/>
                    </a:ext>
                  </a:extLst>
                </a:gridCol>
                <a:gridCol w="931591">
                  <a:extLst>
                    <a:ext uri="{9D8B030D-6E8A-4147-A177-3AD203B41FA5}">
                      <a16:colId xmlns:a16="http://schemas.microsoft.com/office/drawing/2014/main" val="608497383"/>
                    </a:ext>
                  </a:extLst>
                </a:gridCol>
                <a:gridCol w="931591">
                  <a:extLst>
                    <a:ext uri="{9D8B030D-6E8A-4147-A177-3AD203B41FA5}">
                      <a16:colId xmlns:a16="http://schemas.microsoft.com/office/drawing/2014/main" val="4251473885"/>
                    </a:ext>
                  </a:extLst>
                </a:gridCol>
                <a:gridCol w="931591">
                  <a:extLst>
                    <a:ext uri="{9D8B030D-6E8A-4147-A177-3AD203B41FA5}">
                      <a16:colId xmlns:a16="http://schemas.microsoft.com/office/drawing/2014/main" val="3874046691"/>
                    </a:ext>
                  </a:extLst>
                </a:gridCol>
                <a:gridCol w="931591">
                  <a:extLst>
                    <a:ext uri="{9D8B030D-6E8A-4147-A177-3AD203B41FA5}">
                      <a16:colId xmlns:a16="http://schemas.microsoft.com/office/drawing/2014/main" val="1881203826"/>
                    </a:ext>
                  </a:extLst>
                </a:gridCol>
                <a:gridCol w="931591">
                  <a:extLst>
                    <a:ext uri="{9D8B030D-6E8A-4147-A177-3AD203B41FA5}">
                      <a16:colId xmlns:a16="http://schemas.microsoft.com/office/drawing/2014/main" val="2200576503"/>
                    </a:ext>
                  </a:extLst>
                </a:gridCol>
              </a:tblGrid>
              <a:tr h="37084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w domu nie ma miejsca na segregowanie odpadów</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domownicy nie wierzą, że odpady zostaną ponownie wykorzystane (trafią do recyclingu)</a:t>
                      </a:r>
                    </a:p>
                    <a:p>
                      <a:pPr algn="ctr" fontAlgn="b"/>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w okolicy brakuje odpowiednich pojemników</a:t>
                      </a:r>
                    </a:p>
                    <a:p>
                      <a:pPr algn="ctr" fontAlgn="b"/>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domownikom się nie chce</a:t>
                      </a:r>
                    </a:p>
                    <a:p>
                      <a:pPr algn="ctr" fontAlgn="b"/>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domownikom brakuje na to czasu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brakuje praktycznych informacji dotyczących sortowania śmieci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kern="1200" dirty="0">
                          <a:solidFill>
                            <a:schemeClr val="tx1"/>
                          </a:solidFill>
                          <a:effectLst/>
                          <a:latin typeface="+mn-lt"/>
                          <a:ea typeface="+mn-ea"/>
                          <a:cs typeface="+mn-cs"/>
                        </a:rPr>
                        <a:t>wiąże się to </a:t>
                      </a:r>
                    </a:p>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z dodatkowym kosztem</a:t>
                      </a:r>
                    </a:p>
                    <a:p>
                      <a:pPr algn="ctr" fontAlgn="b"/>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domownicy nie potrafią tego robić</a:t>
                      </a:r>
                    </a:p>
                    <a:p>
                      <a:pPr algn="ctr" fontAlgn="b"/>
                      <a:endParaRPr lang="pl-PL" sz="900" b="0" i="0" u="none" strike="noStrike" kern="1200" dirty="0">
                        <a:solidFill>
                          <a:schemeClr val="tx1"/>
                        </a:solidFill>
                        <a:effectLst/>
                        <a:latin typeface="+mn-lt"/>
                        <a:ea typeface="+mn-ea"/>
                        <a:cs typeface="+mn-cs"/>
                      </a:endParaRPr>
                    </a:p>
                    <a:p>
                      <a:pPr algn="ctr" fontAlgn="b"/>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900" b="0" i="0" u="none" strike="noStrike" dirty="0">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17" name="pole tekstowe 16">
            <a:extLst>
              <a:ext uri="{FF2B5EF4-FFF2-40B4-BE49-F238E27FC236}">
                <a16:creationId xmlns:a16="http://schemas.microsoft.com/office/drawing/2014/main" id="{2C849A7F-880F-403C-8711-2DDAC45B0144}"/>
              </a:ext>
            </a:extLst>
          </p:cNvPr>
          <p:cNvSpPr txBox="1"/>
          <p:nvPr/>
        </p:nvSpPr>
        <p:spPr>
          <a:xfrm>
            <a:off x="331224" y="5373796"/>
            <a:ext cx="8398394" cy="215444"/>
          </a:xfrm>
          <a:prstGeom prst="rect">
            <a:avLst/>
          </a:prstGeom>
          <a:noFill/>
        </p:spPr>
        <p:txBody>
          <a:bodyPr wrap="square">
            <a:spAutoFit/>
          </a:bodyPr>
          <a:lstStyle/>
          <a:p>
            <a:pPr algn="just"/>
            <a:r>
              <a:rPr lang="pl-PL" sz="800" i="1">
                <a:solidFill>
                  <a:schemeClr val="bg1">
                    <a:lumMod val="75000"/>
                  </a:schemeClr>
                </a:solidFill>
                <a:latin typeface="+mj-lt"/>
              </a:rPr>
              <a:t>* W 2012, 2014 i 2018 roku, inaczej niż w 2013, od respondentów wymagano wskazania do trzech powodów, a nie dokładnie trzech.</a:t>
            </a:r>
          </a:p>
        </p:txBody>
      </p:sp>
      <p:pic>
        <p:nvPicPr>
          <p:cNvPr id="7" name="Grafika 6" descr="Pieniądze">
            <a:extLst>
              <a:ext uri="{FF2B5EF4-FFF2-40B4-BE49-F238E27FC236}">
                <a16:creationId xmlns:a16="http://schemas.microsoft.com/office/drawing/2014/main" id="{AE19EA2A-B730-470F-9445-F42B86D36AA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216609" y="4081944"/>
            <a:ext cx="360000" cy="360000"/>
          </a:xfrm>
          <a:prstGeom prst="rect">
            <a:avLst/>
          </a:prstGeom>
        </p:spPr>
      </p:pic>
      <p:pic>
        <p:nvPicPr>
          <p:cNvPr id="16" name="Grafika 15" descr="Budzik">
            <a:extLst>
              <a:ext uri="{FF2B5EF4-FFF2-40B4-BE49-F238E27FC236}">
                <a16:creationId xmlns:a16="http://schemas.microsoft.com/office/drawing/2014/main" id="{07AC150B-4AF9-4C52-84C3-93466B1DAA6A}"/>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344416" y="4038229"/>
            <a:ext cx="360000" cy="360000"/>
          </a:xfrm>
          <a:prstGeom prst="rect">
            <a:avLst/>
          </a:prstGeom>
        </p:spPr>
      </p:pic>
      <p:pic>
        <p:nvPicPr>
          <p:cNvPr id="20" name="Grafika 19" descr="Śmieci">
            <a:extLst>
              <a:ext uri="{FF2B5EF4-FFF2-40B4-BE49-F238E27FC236}">
                <a16:creationId xmlns:a16="http://schemas.microsoft.com/office/drawing/2014/main" id="{66DF02E5-0103-40D9-A4DA-01548585414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493271" y="4041161"/>
            <a:ext cx="360000" cy="360000"/>
          </a:xfrm>
          <a:prstGeom prst="rect">
            <a:avLst/>
          </a:prstGeom>
        </p:spPr>
      </p:pic>
      <p:pic>
        <p:nvPicPr>
          <p:cNvPr id="22" name="Grafika 21" descr="Zakaz śmiecenia">
            <a:extLst>
              <a:ext uri="{FF2B5EF4-FFF2-40B4-BE49-F238E27FC236}">
                <a16:creationId xmlns:a16="http://schemas.microsoft.com/office/drawing/2014/main" id="{8B54CCF3-B16F-4A0E-96AE-BB13381C885B}"/>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554284" y="4046590"/>
            <a:ext cx="360000" cy="360000"/>
          </a:xfrm>
          <a:prstGeom prst="rect">
            <a:avLst/>
          </a:prstGeom>
        </p:spPr>
      </p:pic>
      <p:pic>
        <p:nvPicPr>
          <p:cNvPr id="24" name="Grafika 23" descr="Informacje">
            <a:extLst>
              <a:ext uri="{FF2B5EF4-FFF2-40B4-BE49-F238E27FC236}">
                <a16:creationId xmlns:a16="http://schemas.microsoft.com/office/drawing/2014/main" id="{314825E9-7419-4F95-A53B-B269165C853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58346" y="4045097"/>
            <a:ext cx="396000" cy="396000"/>
          </a:xfrm>
          <a:prstGeom prst="rect">
            <a:avLst/>
          </a:prstGeom>
        </p:spPr>
      </p:pic>
      <p:pic>
        <p:nvPicPr>
          <p:cNvPr id="26" name="Grafika 25" descr="Pomoc">
            <a:extLst>
              <a:ext uri="{FF2B5EF4-FFF2-40B4-BE49-F238E27FC236}">
                <a16:creationId xmlns:a16="http://schemas.microsoft.com/office/drawing/2014/main" id="{4714701E-989B-4AA4-83E4-D4D79A9DE330}"/>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8056059" y="4066361"/>
            <a:ext cx="396000" cy="396000"/>
          </a:xfrm>
          <a:prstGeom prst="rect">
            <a:avLst/>
          </a:prstGeom>
        </p:spPr>
      </p:pic>
      <p:pic>
        <p:nvPicPr>
          <p:cNvPr id="28" name="Grafika 27" descr="Dom">
            <a:extLst>
              <a:ext uri="{FF2B5EF4-FFF2-40B4-BE49-F238E27FC236}">
                <a16:creationId xmlns:a16="http://schemas.microsoft.com/office/drawing/2014/main" id="{8B4A9940-15EC-4117-AB8F-C5D1AC682F49}"/>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635770" y="4037893"/>
            <a:ext cx="396000" cy="396000"/>
          </a:xfrm>
          <a:prstGeom prst="rect">
            <a:avLst/>
          </a:prstGeom>
        </p:spPr>
      </p:pic>
      <p:pic>
        <p:nvPicPr>
          <p:cNvPr id="30" name="Grafika 29" descr="Myśl">
            <a:extLst>
              <a:ext uri="{FF2B5EF4-FFF2-40B4-BE49-F238E27FC236}">
                <a16:creationId xmlns:a16="http://schemas.microsoft.com/office/drawing/2014/main" id="{0872A667-D7FD-4F66-8348-BF1E7A67C7BB}"/>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7117036" y="4018837"/>
            <a:ext cx="396000" cy="396000"/>
          </a:xfrm>
          <a:prstGeom prst="rect">
            <a:avLst/>
          </a:prstGeom>
        </p:spPr>
      </p:pic>
      <p:pic>
        <p:nvPicPr>
          <p:cNvPr id="32" name="Grafika 31" descr="Język migowy">
            <a:extLst>
              <a:ext uri="{FF2B5EF4-FFF2-40B4-BE49-F238E27FC236}">
                <a16:creationId xmlns:a16="http://schemas.microsoft.com/office/drawing/2014/main" id="{DA7A0D84-7BBB-4689-9DF6-369F2DB13286}"/>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3399727" y="4029320"/>
            <a:ext cx="396000" cy="396000"/>
          </a:xfrm>
          <a:prstGeom prst="rect">
            <a:avLst/>
          </a:prstGeom>
        </p:spPr>
      </p:pic>
      <p:graphicFrame>
        <p:nvGraphicFramePr>
          <p:cNvPr id="15" name="Symbol zastępczy zawartości 4">
            <a:extLst>
              <a:ext uri="{FF2B5EF4-FFF2-40B4-BE49-F238E27FC236}">
                <a16:creationId xmlns:a16="http://schemas.microsoft.com/office/drawing/2014/main" id="{F3AAA1B2-7BE0-46D4-ABFD-31436C85A2B2}"/>
              </a:ext>
            </a:extLst>
          </p:cNvPr>
          <p:cNvGraphicFramePr>
            <a:graphicFrameLocks/>
          </p:cNvGraphicFramePr>
          <p:nvPr>
            <p:extLst>
              <p:ext uri="{D42A27DB-BD31-4B8C-83A1-F6EECF244321}">
                <p14:modId xmlns:p14="http://schemas.microsoft.com/office/powerpoint/2010/main" val="652936080"/>
              </p:ext>
            </p:extLst>
          </p:nvPr>
        </p:nvGraphicFramePr>
        <p:xfrm>
          <a:off x="743582" y="700062"/>
          <a:ext cx="7562218" cy="3071480"/>
        </p:xfrm>
        <a:graphic>
          <a:graphicData uri="http://schemas.openxmlformats.org/drawingml/2006/chart">
            <c:chart xmlns:c="http://schemas.openxmlformats.org/drawingml/2006/chart" xmlns:r="http://schemas.openxmlformats.org/officeDocument/2006/relationships" r:id="rId22"/>
          </a:graphicData>
        </a:graphic>
      </p:graphicFrame>
      <p:sp>
        <p:nvSpPr>
          <p:cNvPr id="18" name="Symbol zastępczy tekstu 2">
            <a:extLst>
              <a:ext uri="{FF2B5EF4-FFF2-40B4-BE49-F238E27FC236}">
                <a16:creationId xmlns:a16="http://schemas.microsoft.com/office/drawing/2014/main" id="{059E6C62-0AC3-417F-9F55-1D1745CEC66A}"/>
              </a:ext>
            </a:extLst>
          </p:cNvPr>
          <p:cNvSpPr txBox="1">
            <a:spLocks/>
          </p:cNvSpPr>
          <p:nvPr/>
        </p:nvSpPr>
        <p:spPr>
          <a:xfrm>
            <a:off x="1990070" y="1822221"/>
            <a:ext cx="1791455" cy="381428"/>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900" i="1" dirty="0">
                <a:solidFill>
                  <a:schemeClr val="accent6"/>
                </a:solidFill>
              </a:rPr>
              <a:t>Nie segregują śmieci </a:t>
            </a:r>
            <a:br>
              <a:rPr lang="pl-PL" sz="900" i="1" dirty="0">
                <a:solidFill>
                  <a:schemeClr val="accent6"/>
                </a:solidFill>
              </a:rPr>
            </a:br>
            <a:r>
              <a:rPr lang="pl-PL" sz="900" i="1" dirty="0">
                <a:solidFill>
                  <a:schemeClr val="accent6"/>
                </a:solidFill>
              </a:rPr>
              <a:t>regularnie</a:t>
            </a:r>
            <a:endParaRPr lang="pl-PL" sz="500" i="1" dirty="0">
              <a:solidFill>
                <a:schemeClr val="accent6"/>
              </a:solidFill>
            </a:endParaRPr>
          </a:p>
        </p:txBody>
      </p:sp>
      <p:sp>
        <p:nvSpPr>
          <p:cNvPr id="19" name="pole tekstowe 18">
            <a:extLst>
              <a:ext uri="{FF2B5EF4-FFF2-40B4-BE49-F238E27FC236}">
                <a16:creationId xmlns:a16="http://schemas.microsoft.com/office/drawing/2014/main" id="{FF510599-7752-40BC-B0DC-9BF860B4953D}"/>
              </a:ext>
            </a:extLst>
          </p:cNvPr>
          <p:cNvSpPr txBox="1"/>
          <p:nvPr/>
        </p:nvSpPr>
        <p:spPr>
          <a:xfrm>
            <a:off x="1015018" y="1602923"/>
            <a:ext cx="736340" cy="276999"/>
          </a:xfrm>
          <a:prstGeom prst="rect">
            <a:avLst/>
          </a:prstGeom>
          <a:solidFill>
            <a:schemeClr val="bg1"/>
          </a:solidFill>
        </p:spPr>
        <p:txBody>
          <a:bodyPr wrap="square" rtlCol="0">
            <a:spAutoFit/>
          </a:bodyPr>
          <a:lstStyle/>
          <a:p>
            <a:pPr algn="r"/>
            <a:r>
              <a:rPr lang="pl-PL" sz="1200" b="1" dirty="0"/>
              <a:t>2022</a:t>
            </a:r>
          </a:p>
        </p:txBody>
      </p:sp>
      <p:pic>
        <p:nvPicPr>
          <p:cNvPr id="21" name="Grafika 20" descr="Odtwórz">
            <a:extLst>
              <a:ext uri="{FF2B5EF4-FFF2-40B4-BE49-F238E27FC236}">
                <a16:creationId xmlns:a16="http://schemas.microsoft.com/office/drawing/2014/main" id="{521316AE-3E28-45A1-88AA-84D77DCE2131}"/>
              </a:ext>
            </a:extLst>
          </p:cNvPr>
          <p:cNvPicPr>
            <a:picLocks noChangeAspect="1"/>
          </p:cNvPicPr>
          <p:nvPr/>
        </p:nvPicPr>
        <p:blipFill>
          <a:blip r:embed="rId23" cstate="print">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rot="5400000">
            <a:off x="1668137" y="1797942"/>
            <a:ext cx="412506" cy="412506"/>
          </a:xfrm>
          <a:prstGeom prst="rect">
            <a:avLst/>
          </a:prstGeom>
        </p:spPr>
      </p:pic>
      <p:sp>
        <p:nvSpPr>
          <p:cNvPr id="23" name="Prostokąt: zaokrąglone rogi 22">
            <a:extLst>
              <a:ext uri="{FF2B5EF4-FFF2-40B4-BE49-F238E27FC236}">
                <a16:creationId xmlns:a16="http://schemas.microsoft.com/office/drawing/2014/main" id="{AB6DC56B-ADAB-449B-ABE2-DA0DB5A3128E}"/>
              </a:ext>
            </a:extLst>
          </p:cNvPr>
          <p:cNvSpPr/>
          <p:nvPr/>
        </p:nvSpPr>
        <p:spPr>
          <a:xfrm>
            <a:off x="156776" y="2423002"/>
            <a:ext cx="8743699" cy="2950793"/>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34" name="Grafika 12" descr="Recykling">
            <a:extLst>
              <a:ext uri="{FF2B5EF4-FFF2-40B4-BE49-F238E27FC236}">
                <a16:creationId xmlns:a16="http://schemas.microsoft.com/office/drawing/2014/main" id="{7E02535C-160F-41BC-BA13-0C92C97478EE}"/>
              </a:ext>
            </a:extLst>
          </p:cNvPr>
          <p:cNvPicPr>
            <a:picLocks noChangeAspect="1"/>
          </p:cNvPicPr>
          <p:nvPr/>
        </p:nvPicPr>
        <p: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p:blipFill>
        <p:spPr>
          <a:xfrm>
            <a:off x="6229925" y="1261277"/>
            <a:ext cx="834966" cy="834967"/>
          </a:xfrm>
          <a:prstGeom prst="rect">
            <a:avLst/>
          </a:prstGeom>
        </p:spPr>
      </p:pic>
      <p:grpSp>
        <p:nvGrpSpPr>
          <p:cNvPr id="40" name="Grupa 39">
            <a:extLst>
              <a:ext uri="{FF2B5EF4-FFF2-40B4-BE49-F238E27FC236}">
                <a16:creationId xmlns:a16="http://schemas.microsoft.com/office/drawing/2014/main" id="{CCB8DB1F-F2D9-4D71-9317-6D88F83AD077}"/>
              </a:ext>
            </a:extLst>
          </p:cNvPr>
          <p:cNvGrpSpPr/>
          <p:nvPr/>
        </p:nvGrpSpPr>
        <p:grpSpPr>
          <a:xfrm>
            <a:off x="5683833" y="1454317"/>
            <a:ext cx="509703" cy="509703"/>
            <a:chOff x="3013075" y="2744788"/>
            <a:chExt cx="1368425" cy="1368425"/>
          </a:xfrm>
          <a:solidFill>
            <a:schemeClr val="accent6"/>
          </a:solidFill>
        </p:grpSpPr>
        <p:sp>
          <p:nvSpPr>
            <p:cNvPr id="41" name="Freeform 17">
              <a:extLst>
                <a:ext uri="{FF2B5EF4-FFF2-40B4-BE49-F238E27FC236}">
                  <a16:creationId xmlns:a16="http://schemas.microsoft.com/office/drawing/2014/main" id="{71FE4262-80B4-41E9-9DC7-201064C5C4DF}"/>
                </a:ext>
              </a:extLst>
            </p:cNvPr>
            <p:cNvSpPr>
              <a:spLocks/>
            </p:cNvSpPr>
            <p:nvPr/>
          </p:nvSpPr>
          <p:spPr bwMode="auto">
            <a:xfrm>
              <a:off x="3363913" y="3654426"/>
              <a:ext cx="666750" cy="115888"/>
            </a:xfrm>
            <a:custGeom>
              <a:avLst/>
              <a:gdLst>
                <a:gd name="T0" fmla="*/ 34 w 842"/>
                <a:gd name="T1" fmla="*/ 147 h 147"/>
                <a:gd name="T2" fmla="*/ 16 w 842"/>
                <a:gd name="T3" fmla="*/ 142 h 147"/>
                <a:gd name="T4" fmla="*/ 2 w 842"/>
                <a:gd name="T5" fmla="*/ 125 h 147"/>
                <a:gd name="T6" fmla="*/ 0 w 842"/>
                <a:gd name="T7" fmla="*/ 119 h 147"/>
                <a:gd name="T8" fmla="*/ 0 w 842"/>
                <a:gd name="T9" fmla="*/ 106 h 147"/>
                <a:gd name="T10" fmla="*/ 5 w 842"/>
                <a:gd name="T11" fmla="*/ 93 h 147"/>
                <a:gd name="T12" fmla="*/ 15 w 842"/>
                <a:gd name="T13" fmla="*/ 83 h 147"/>
                <a:gd name="T14" fmla="*/ 21 w 842"/>
                <a:gd name="T15" fmla="*/ 80 h 147"/>
                <a:gd name="T16" fmla="*/ 113 w 842"/>
                <a:gd name="T17" fmla="*/ 45 h 147"/>
                <a:gd name="T18" fmla="*/ 212 w 842"/>
                <a:gd name="T19" fmla="*/ 19 h 147"/>
                <a:gd name="T20" fmla="*/ 315 w 842"/>
                <a:gd name="T21" fmla="*/ 4 h 147"/>
                <a:gd name="T22" fmla="*/ 420 w 842"/>
                <a:gd name="T23" fmla="*/ 0 h 147"/>
                <a:gd name="T24" fmla="*/ 474 w 842"/>
                <a:gd name="T25" fmla="*/ 1 h 147"/>
                <a:gd name="T26" fmla="*/ 579 w 842"/>
                <a:gd name="T27" fmla="*/ 11 h 147"/>
                <a:gd name="T28" fmla="*/ 678 w 842"/>
                <a:gd name="T29" fmla="*/ 31 h 147"/>
                <a:gd name="T30" fmla="*/ 775 w 842"/>
                <a:gd name="T31" fmla="*/ 60 h 147"/>
                <a:gd name="T32" fmla="*/ 820 w 842"/>
                <a:gd name="T33" fmla="*/ 80 h 147"/>
                <a:gd name="T34" fmla="*/ 832 w 842"/>
                <a:gd name="T35" fmla="*/ 88 h 147"/>
                <a:gd name="T36" fmla="*/ 840 w 842"/>
                <a:gd name="T37" fmla="*/ 99 h 147"/>
                <a:gd name="T38" fmla="*/ 842 w 842"/>
                <a:gd name="T39" fmla="*/ 112 h 147"/>
                <a:gd name="T40" fmla="*/ 838 w 842"/>
                <a:gd name="T41" fmla="*/ 125 h 147"/>
                <a:gd name="T42" fmla="*/ 835 w 842"/>
                <a:gd name="T43" fmla="*/ 132 h 147"/>
                <a:gd name="T44" fmla="*/ 825 w 842"/>
                <a:gd name="T45" fmla="*/ 142 h 147"/>
                <a:gd name="T46" fmla="*/ 812 w 842"/>
                <a:gd name="T47" fmla="*/ 147 h 147"/>
                <a:gd name="T48" fmla="*/ 799 w 842"/>
                <a:gd name="T49" fmla="*/ 147 h 147"/>
                <a:gd name="T50" fmla="*/ 793 w 842"/>
                <a:gd name="T51" fmla="*/ 143 h 147"/>
                <a:gd name="T52" fmla="*/ 706 w 842"/>
                <a:gd name="T53" fmla="*/ 112 h 147"/>
                <a:gd name="T54" fmla="*/ 614 w 842"/>
                <a:gd name="T55" fmla="*/ 89 h 147"/>
                <a:gd name="T56" fmla="*/ 518 w 842"/>
                <a:gd name="T57" fmla="*/ 75 h 147"/>
                <a:gd name="T58" fmla="*/ 420 w 842"/>
                <a:gd name="T59" fmla="*/ 70 h 147"/>
                <a:gd name="T60" fmla="*/ 371 w 842"/>
                <a:gd name="T61" fmla="*/ 71 h 147"/>
                <a:gd name="T62" fmla="*/ 275 w 842"/>
                <a:gd name="T63" fmla="*/ 81 h 147"/>
                <a:gd name="T64" fmla="*/ 180 w 842"/>
                <a:gd name="T65" fmla="*/ 99 h 147"/>
                <a:gd name="T66" fmla="*/ 92 w 842"/>
                <a:gd name="T67" fmla="*/ 127 h 147"/>
                <a:gd name="T68" fmla="*/ 49 w 842"/>
                <a:gd name="T69" fmla="*/ 143 h 147"/>
                <a:gd name="T70" fmla="*/ 34 w 842"/>
                <a:gd name="T7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2" h="147">
                  <a:moveTo>
                    <a:pt x="34" y="147"/>
                  </a:moveTo>
                  <a:lnTo>
                    <a:pt x="34" y="147"/>
                  </a:lnTo>
                  <a:lnTo>
                    <a:pt x="25" y="145"/>
                  </a:lnTo>
                  <a:lnTo>
                    <a:pt x="16" y="142"/>
                  </a:lnTo>
                  <a:lnTo>
                    <a:pt x="8" y="135"/>
                  </a:lnTo>
                  <a:lnTo>
                    <a:pt x="2" y="125"/>
                  </a:lnTo>
                  <a:lnTo>
                    <a:pt x="2" y="125"/>
                  </a:lnTo>
                  <a:lnTo>
                    <a:pt x="0" y="119"/>
                  </a:lnTo>
                  <a:lnTo>
                    <a:pt x="0" y="112"/>
                  </a:lnTo>
                  <a:lnTo>
                    <a:pt x="0" y="106"/>
                  </a:lnTo>
                  <a:lnTo>
                    <a:pt x="2" y="99"/>
                  </a:lnTo>
                  <a:lnTo>
                    <a:pt x="5" y="93"/>
                  </a:lnTo>
                  <a:lnTo>
                    <a:pt x="8" y="88"/>
                  </a:lnTo>
                  <a:lnTo>
                    <a:pt x="15" y="83"/>
                  </a:lnTo>
                  <a:lnTo>
                    <a:pt x="21" y="80"/>
                  </a:lnTo>
                  <a:lnTo>
                    <a:pt x="21" y="80"/>
                  </a:lnTo>
                  <a:lnTo>
                    <a:pt x="65" y="60"/>
                  </a:lnTo>
                  <a:lnTo>
                    <a:pt x="113" y="45"/>
                  </a:lnTo>
                  <a:lnTo>
                    <a:pt x="162" y="31"/>
                  </a:lnTo>
                  <a:lnTo>
                    <a:pt x="212" y="19"/>
                  </a:lnTo>
                  <a:lnTo>
                    <a:pt x="263" y="11"/>
                  </a:lnTo>
                  <a:lnTo>
                    <a:pt x="315" y="4"/>
                  </a:lnTo>
                  <a:lnTo>
                    <a:pt x="368" y="1"/>
                  </a:lnTo>
                  <a:lnTo>
                    <a:pt x="420" y="0"/>
                  </a:lnTo>
                  <a:lnTo>
                    <a:pt x="420" y="0"/>
                  </a:lnTo>
                  <a:lnTo>
                    <a:pt x="474" y="1"/>
                  </a:lnTo>
                  <a:lnTo>
                    <a:pt x="526" y="4"/>
                  </a:lnTo>
                  <a:lnTo>
                    <a:pt x="579" y="11"/>
                  </a:lnTo>
                  <a:lnTo>
                    <a:pt x="629" y="19"/>
                  </a:lnTo>
                  <a:lnTo>
                    <a:pt x="678" y="31"/>
                  </a:lnTo>
                  <a:lnTo>
                    <a:pt x="727" y="45"/>
                  </a:lnTo>
                  <a:lnTo>
                    <a:pt x="775" y="60"/>
                  </a:lnTo>
                  <a:lnTo>
                    <a:pt x="820" y="80"/>
                  </a:lnTo>
                  <a:lnTo>
                    <a:pt x="820" y="80"/>
                  </a:lnTo>
                  <a:lnTo>
                    <a:pt x="827" y="83"/>
                  </a:lnTo>
                  <a:lnTo>
                    <a:pt x="832" y="88"/>
                  </a:lnTo>
                  <a:lnTo>
                    <a:pt x="837" y="93"/>
                  </a:lnTo>
                  <a:lnTo>
                    <a:pt x="840" y="99"/>
                  </a:lnTo>
                  <a:lnTo>
                    <a:pt x="842" y="106"/>
                  </a:lnTo>
                  <a:lnTo>
                    <a:pt x="842" y="112"/>
                  </a:lnTo>
                  <a:lnTo>
                    <a:pt x="842" y="119"/>
                  </a:lnTo>
                  <a:lnTo>
                    <a:pt x="838" y="125"/>
                  </a:lnTo>
                  <a:lnTo>
                    <a:pt x="838" y="125"/>
                  </a:lnTo>
                  <a:lnTo>
                    <a:pt x="835" y="132"/>
                  </a:lnTo>
                  <a:lnTo>
                    <a:pt x="830" y="137"/>
                  </a:lnTo>
                  <a:lnTo>
                    <a:pt x="825" y="142"/>
                  </a:lnTo>
                  <a:lnTo>
                    <a:pt x="819" y="145"/>
                  </a:lnTo>
                  <a:lnTo>
                    <a:pt x="812" y="147"/>
                  </a:lnTo>
                  <a:lnTo>
                    <a:pt x="806" y="147"/>
                  </a:lnTo>
                  <a:lnTo>
                    <a:pt x="799" y="147"/>
                  </a:lnTo>
                  <a:lnTo>
                    <a:pt x="793" y="143"/>
                  </a:lnTo>
                  <a:lnTo>
                    <a:pt x="793" y="143"/>
                  </a:lnTo>
                  <a:lnTo>
                    <a:pt x="750" y="127"/>
                  </a:lnTo>
                  <a:lnTo>
                    <a:pt x="706" y="112"/>
                  </a:lnTo>
                  <a:lnTo>
                    <a:pt x="660" y="99"/>
                  </a:lnTo>
                  <a:lnTo>
                    <a:pt x="614" y="89"/>
                  </a:lnTo>
                  <a:lnTo>
                    <a:pt x="567" y="81"/>
                  </a:lnTo>
                  <a:lnTo>
                    <a:pt x="518" y="75"/>
                  </a:lnTo>
                  <a:lnTo>
                    <a:pt x="471" y="71"/>
                  </a:lnTo>
                  <a:lnTo>
                    <a:pt x="420" y="70"/>
                  </a:lnTo>
                  <a:lnTo>
                    <a:pt x="420" y="70"/>
                  </a:lnTo>
                  <a:lnTo>
                    <a:pt x="371" y="71"/>
                  </a:lnTo>
                  <a:lnTo>
                    <a:pt x="322" y="75"/>
                  </a:lnTo>
                  <a:lnTo>
                    <a:pt x="275" y="81"/>
                  </a:lnTo>
                  <a:lnTo>
                    <a:pt x="227" y="89"/>
                  </a:lnTo>
                  <a:lnTo>
                    <a:pt x="180" y="99"/>
                  </a:lnTo>
                  <a:lnTo>
                    <a:pt x="136" y="112"/>
                  </a:lnTo>
                  <a:lnTo>
                    <a:pt x="92" y="127"/>
                  </a:lnTo>
                  <a:lnTo>
                    <a:pt x="49" y="143"/>
                  </a:lnTo>
                  <a:lnTo>
                    <a:pt x="49" y="143"/>
                  </a:lnTo>
                  <a:lnTo>
                    <a:pt x="43" y="147"/>
                  </a:lnTo>
                  <a:lnTo>
                    <a:pt x="34" y="147"/>
                  </a:lnTo>
                  <a:lnTo>
                    <a:pt x="34"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18">
              <a:extLst>
                <a:ext uri="{FF2B5EF4-FFF2-40B4-BE49-F238E27FC236}">
                  <a16:creationId xmlns:a16="http://schemas.microsoft.com/office/drawing/2014/main" id="{A96D738D-4D2A-4FE0-A750-92D2B32E87ED}"/>
                </a:ext>
              </a:extLst>
            </p:cNvPr>
            <p:cNvSpPr>
              <a:spLocks noEditPoints="1"/>
            </p:cNvSpPr>
            <p:nvPr/>
          </p:nvSpPr>
          <p:spPr bwMode="auto">
            <a:xfrm>
              <a:off x="3013075" y="2744788"/>
              <a:ext cx="1368425" cy="1368425"/>
            </a:xfrm>
            <a:custGeom>
              <a:avLst/>
              <a:gdLst>
                <a:gd name="T0" fmla="*/ 730 w 1724"/>
                <a:gd name="T1" fmla="*/ 1713 h 1724"/>
                <a:gd name="T2" fmla="*/ 526 w 1724"/>
                <a:gd name="T3" fmla="*/ 1655 h 1724"/>
                <a:gd name="T4" fmla="*/ 346 w 1724"/>
                <a:gd name="T5" fmla="*/ 1552 h 1724"/>
                <a:gd name="T6" fmla="*/ 196 w 1724"/>
                <a:gd name="T7" fmla="*/ 1409 h 1724"/>
                <a:gd name="T8" fmla="*/ 85 w 1724"/>
                <a:gd name="T9" fmla="*/ 1235 h 1724"/>
                <a:gd name="T10" fmla="*/ 18 w 1724"/>
                <a:gd name="T11" fmla="*/ 1034 h 1724"/>
                <a:gd name="T12" fmla="*/ 0 w 1724"/>
                <a:gd name="T13" fmla="*/ 861 h 1724"/>
                <a:gd name="T14" fmla="*/ 28 w 1724"/>
                <a:gd name="T15" fmla="*/ 647 h 1724"/>
                <a:gd name="T16" fmla="*/ 104 w 1724"/>
                <a:gd name="T17" fmla="*/ 451 h 1724"/>
                <a:gd name="T18" fmla="*/ 224 w 1724"/>
                <a:gd name="T19" fmla="*/ 283 h 1724"/>
                <a:gd name="T20" fmla="*/ 381 w 1724"/>
                <a:gd name="T21" fmla="*/ 147 h 1724"/>
                <a:gd name="T22" fmla="*/ 565 w 1724"/>
                <a:gd name="T23" fmla="*/ 52 h 1724"/>
                <a:gd name="T24" fmla="*/ 773 w 1724"/>
                <a:gd name="T25" fmla="*/ 5 h 1724"/>
                <a:gd name="T26" fmla="*/ 949 w 1724"/>
                <a:gd name="T27" fmla="*/ 5 h 1724"/>
                <a:gd name="T28" fmla="*/ 1157 w 1724"/>
                <a:gd name="T29" fmla="*/ 52 h 1724"/>
                <a:gd name="T30" fmla="*/ 1343 w 1724"/>
                <a:gd name="T31" fmla="*/ 147 h 1724"/>
                <a:gd name="T32" fmla="*/ 1498 w 1724"/>
                <a:gd name="T33" fmla="*/ 283 h 1724"/>
                <a:gd name="T34" fmla="*/ 1619 w 1724"/>
                <a:gd name="T35" fmla="*/ 451 h 1724"/>
                <a:gd name="T36" fmla="*/ 1696 w 1724"/>
                <a:gd name="T37" fmla="*/ 647 h 1724"/>
                <a:gd name="T38" fmla="*/ 1724 w 1724"/>
                <a:gd name="T39" fmla="*/ 861 h 1724"/>
                <a:gd name="T40" fmla="*/ 1706 w 1724"/>
                <a:gd name="T41" fmla="*/ 1034 h 1724"/>
                <a:gd name="T42" fmla="*/ 1639 w 1724"/>
                <a:gd name="T43" fmla="*/ 1235 h 1724"/>
                <a:gd name="T44" fmla="*/ 1526 w 1724"/>
                <a:gd name="T45" fmla="*/ 1409 h 1724"/>
                <a:gd name="T46" fmla="*/ 1377 w 1724"/>
                <a:gd name="T47" fmla="*/ 1552 h 1724"/>
                <a:gd name="T48" fmla="*/ 1196 w 1724"/>
                <a:gd name="T49" fmla="*/ 1655 h 1724"/>
                <a:gd name="T50" fmla="*/ 992 w 1724"/>
                <a:gd name="T51" fmla="*/ 1713 h 1724"/>
                <a:gd name="T52" fmla="*/ 861 w 1724"/>
                <a:gd name="T53" fmla="*/ 70 h 1724"/>
                <a:gd name="T54" fmla="*/ 703 w 1724"/>
                <a:gd name="T55" fmla="*/ 87 h 1724"/>
                <a:gd name="T56" fmla="*/ 520 w 1724"/>
                <a:gd name="T57" fmla="*/ 149 h 1724"/>
                <a:gd name="T58" fmla="*/ 359 w 1724"/>
                <a:gd name="T59" fmla="*/ 252 h 1724"/>
                <a:gd name="T60" fmla="*/ 229 w 1724"/>
                <a:gd name="T61" fmla="*/ 389 h 1724"/>
                <a:gd name="T62" fmla="*/ 132 w 1724"/>
                <a:gd name="T63" fmla="*/ 554 h 1724"/>
                <a:gd name="T64" fmla="*/ 80 w 1724"/>
                <a:gd name="T65" fmla="*/ 742 h 1724"/>
                <a:gd name="T66" fmla="*/ 72 w 1724"/>
                <a:gd name="T67" fmla="*/ 902 h 1724"/>
                <a:gd name="T68" fmla="*/ 106 w 1724"/>
                <a:gd name="T69" fmla="*/ 1096 h 1724"/>
                <a:gd name="T70" fmla="*/ 186 w 1724"/>
                <a:gd name="T71" fmla="*/ 1271 h 1724"/>
                <a:gd name="T72" fmla="*/ 302 w 1724"/>
                <a:gd name="T73" fmla="*/ 1420 h 1724"/>
                <a:gd name="T74" fmla="*/ 453 w 1724"/>
                <a:gd name="T75" fmla="*/ 1538 h 1724"/>
                <a:gd name="T76" fmla="*/ 627 w 1724"/>
                <a:gd name="T77" fmla="*/ 1616 h 1724"/>
                <a:gd name="T78" fmla="*/ 820 w 1724"/>
                <a:gd name="T79" fmla="*/ 1650 h 1724"/>
                <a:gd name="T80" fmla="*/ 982 w 1724"/>
                <a:gd name="T81" fmla="*/ 1642 h 1724"/>
                <a:gd name="T82" fmla="*/ 1168 w 1724"/>
                <a:gd name="T83" fmla="*/ 1590 h 1724"/>
                <a:gd name="T84" fmla="*/ 1335 w 1724"/>
                <a:gd name="T85" fmla="*/ 1495 h 1724"/>
                <a:gd name="T86" fmla="*/ 1471 w 1724"/>
                <a:gd name="T87" fmla="*/ 1364 h 1724"/>
                <a:gd name="T88" fmla="*/ 1573 w 1724"/>
                <a:gd name="T89" fmla="*/ 1204 h 1724"/>
                <a:gd name="T90" fmla="*/ 1636 w 1724"/>
                <a:gd name="T91" fmla="*/ 1021 h 1724"/>
                <a:gd name="T92" fmla="*/ 1652 w 1724"/>
                <a:gd name="T93" fmla="*/ 861 h 1724"/>
                <a:gd name="T94" fmla="*/ 1627 w 1724"/>
                <a:gd name="T95" fmla="*/ 663 h 1724"/>
                <a:gd name="T96" fmla="*/ 1557 w 1724"/>
                <a:gd name="T97" fmla="*/ 485 h 1724"/>
                <a:gd name="T98" fmla="*/ 1446 w 1724"/>
                <a:gd name="T99" fmla="*/ 330 h 1724"/>
                <a:gd name="T100" fmla="*/ 1304 w 1724"/>
                <a:gd name="T101" fmla="*/ 206 h 1724"/>
                <a:gd name="T102" fmla="*/ 1132 w 1724"/>
                <a:gd name="T103" fmla="*/ 119 h 1724"/>
                <a:gd name="T104" fmla="*/ 943 w 1724"/>
                <a:gd name="T105" fmla="*/ 75 h 1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4" h="1724">
                  <a:moveTo>
                    <a:pt x="861" y="1724"/>
                  </a:moveTo>
                  <a:lnTo>
                    <a:pt x="861" y="1724"/>
                  </a:lnTo>
                  <a:lnTo>
                    <a:pt x="817" y="1722"/>
                  </a:lnTo>
                  <a:lnTo>
                    <a:pt x="773" y="1719"/>
                  </a:lnTo>
                  <a:lnTo>
                    <a:pt x="730" y="1713"/>
                  </a:lnTo>
                  <a:lnTo>
                    <a:pt x="688" y="1706"/>
                  </a:lnTo>
                  <a:lnTo>
                    <a:pt x="647" y="1696"/>
                  </a:lnTo>
                  <a:lnTo>
                    <a:pt x="606" y="1685"/>
                  </a:lnTo>
                  <a:lnTo>
                    <a:pt x="565" y="1670"/>
                  </a:lnTo>
                  <a:lnTo>
                    <a:pt x="526" y="1655"/>
                  </a:lnTo>
                  <a:lnTo>
                    <a:pt x="488" y="1637"/>
                  </a:lnTo>
                  <a:lnTo>
                    <a:pt x="451" y="1619"/>
                  </a:lnTo>
                  <a:lnTo>
                    <a:pt x="415" y="1598"/>
                  </a:lnTo>
                  <a:lnTo>
                    <a:pt x="381" y="1575"/>
                  </a:lnTo>
                  <a:lnTo>
                    <a:pt x="346" y="1552"/>
                  </a:lnTo>
                  <a:lnTo>
                    <a:pt x="314" y="1526"/>
                  </a:lnTo>
                  <a:lnTo>
                    <a:pt x="283" y="1498"/>
                  </a:lnTo>
                  <a:lnTo>
                    <a:pt x="253" y="1471"/>
                  </a:lnTo>
                  <a:lnTo>
                    <a:pt x="224" y="1441"/>
                  </a:lnTo>
                  <a:lnTo>
                    <a:pt x="196" y="1409"/>
                  </a:lnTo>
                  <a:lnTo>
                    <a:pt x="171" y="1376"/>
                  </a:lnTo>
                  <a:lnTo>
                    <a:pt x="147" y="1343"/>
                  </a:lnTo>
                  <a:lnTo>
                    <a:pt x="124" y="1307"/>
                  </a:lnTo>
                  <a:lnTo>
                    <a:pt x="104" y="1271"/>
                  </a:lnTo>
                  <a:lnTo>
                    <a:pt x="85" y="1235"/>
                  </a:lnTo>
                  <a:lnTo>
                    <a:pt x="67" y="1196"/>
                  </a:lnTo>
                  <a:lnTo>
                    <a:pt x="52" y="1157"/>
                  </a:lnTo>
                  <a:lnTo>
                    <a:pt x="39" y="1118"/>
                  </a:lnTo>
                  <a:lnTo>
                    <a:pt x="28" y="1077"/>
                  </a:lnTo>
                  <a:lnTo>
                    <a:pt x="18" y="1034"/>
                  </a:lnTo>
                  <a:lnTo>
                    <a:pt x="10" y="992"/>
                  </a:lnTo>
                  <a:lnTo>
                    <a:pt x="5" y="949"/>
                  </a:lnTo>
                  <a:lnTo>
                    <a:pt x="2" y="905"/>
                  </a:lnTo>
                  <a:lnTo>
                    <a:pt x="0" y="861"/>
                  </a:lnTo>
                  <a:lnTo>
                    <a:pt x="0" y="861"/>
                  </a:lnTo>
                  <a:lnTo>
                    <a:pt x="2" y="817"/>
                  </a:lnTo>
                  <a:lnTo>
                    <a:pt x="5" y="773"/>
                  </a:lnTo>
                  <a:lnTo>
                    <a:pt x="10" y="730"/>
                  </a:lnTo>
                  <a:lnTo>
                    <a:pt x="18" y="688"/>
                  </a:lnTo>
                  <a:lnTo>
                    <a:pt x="28" y="647"/>
                  </a:lnTo>
                  <a:lnTo>
                    <a:pt x="39" y="606"/>
                  </a:lnTo>
                  <a:lnTo>
                    <a:pt x="52" y="565"/>
                  </a:lnTo>
                  <a:lnTo>
                    <a:pt x="67" y="526"/>
                  </a:lnTo>
                  <a:lnTo>
                    <a:pt x="85" y="489"/>
                  </a:lnTo>
                  <a:lnTo>
                    <a:pt x="104" y="451"/>
                  </a:lnTo>
                  <a:lnTo>
                    <a:pt x="124" y="415"/>
                  </a:lnTo>
                  <a:lnTo>
                    <a:pt x="147" y="381"/>
                  </a:lnTo>
                  <a:lnTo>
                    <a:pt x="171" y="346"/>
                  </a:lnTo>
                  <a:lnTo>
                    <a:pt x="196" y="314"/>
                  </a:lnTo>
                  <a:lnTo>
                    <a:pt x="224" y="283"/>
                  </a:lnTo>
                  <a:lnTo>
                    <a:pt x="253" y="252"/>
                  </a:lnTo>
                  <a:lnTo>
                    <a:pt x="283" y="224"/>
                  </a:lnTo>
                  <a:lnTo>
                    <a:pt x="314" y="196"/>
                  </a:lnTo>
                  <a:lnTo>
                    <a:pt x="346" y="172"/>
                  </a:lnTo>
                  <a:lnTo>
                    <a:pt x="381" y="147"/>
                  </a:lnTo>
                  <a:lnTo>
                    <a:pt x="415" y="124"/>
                  </a:lnTo>
                  <a:lnTo>
                    <a:pt x="451" y="105"/>
                  </a:lnTo>
                  <a:lnTo>
                    <a:pt x="488" y="85"/>
                  </a:lnTo>
                  <a:lnTo>
                    <a:pt x="526" y="67"/>
                  </a:lnTo>
                  <a:lnTo>
                    <a:pt x="565" y="52"/>
                  </a:lnTo>
                  <a:lnTo>
                    <a:pt x="606" y="39"/>
                  </a:lnTo>
                  <a:lnTo>
                    <a:pt x="647" y="26"/>
                  </a:lnTo>
                  <a:lnTo>
                    <a:pt x="688" y="18"/>
                  </a:lnTo>
                  <a:lnTo>
                    <a:pt x="730" y="10"/>
                  </a:lnTo>
                  <a:lnTo>
                    <a:pt x="773" y="5"/>
                  </a:lnTo>
                  <a:lnTo>
                    <a:pt x="817" y="2"/>
                  </a:lnTo>
                  <a:lnTo>
                    <a:pt x="861" y="0"/>
                  </a:lnTo>
                  <a:lnTo>
                    <a:pt x="861" y="0"/>
                  </a:lnTo>
                  <a:lnTo>
                    <a:pt x="905" y="2"/>
                  </a:lnTo>
                  <a:lnTo>
                    <a:pt x="949" y="5"/>
                  </a:lnTo>
                  <a:lnTo>
                    <a:pt x="992" y="10"/>
                  </a:lnTo>
                  <a:lnTo>
                    <a:pt x="1034" y="18"/>
                  </a:lnTo>
                  <a:lnTo>
                    <a:pt x="1077" y="26"/>
                  </a:lnTo>
                  <a:lnTo>
                    <a:pt x="1118" y="39"/>
                  </a:lnTo>
                  <a:lnTo>
                    <a:pt x="1157" y="52"/>
                  </a:lnTo>
                  <a:lnTo>
                    <a:pt x="1196" y="67"/>
                  </a:lnTo>
                  <a:lnTo>
                    <a:pt x="1235" y="85"/>
                  </a:lnTo>
                  <a:lnTo>
                    <a:pt x="1271" y="105"/>
                  </a:lnTo>
                  <a:lnTo>
                    <a:pt x="1307" y="124"/>
                  </a:lnTo>
                  <a:lnTo>
                    <a:pt x="1343" y="147"/>
                  </a:lnTo>
                  <a:lnTo>
                    <a:pt x="1377" y="172"/>
                  </a:lnTo>
                  <a:lnTo>
                    <a:pt x="1408" y="196"/>
                  </a:lnTo>
                  <a:lnTo>
                    <a:pt x="1441" y="224"/>
                  </a:lnTo>
                  <a:lnTo>
                    <a:pt x="1471" y="252"/>
                  </a:lnTo>
                  <a:lnTo>
                    <a:pt x="1498" y="283"/>
                  </a:lnTo>
                  <a:lnTo>
                    <a:pt x="1526" y="314"/>
                  </a:lnTo>
                  <a:lnTo>
                    <a:pt x="1552" y="346"/>
                  </a:lnTo>
                  <a:lnTo>
                    <a:pt x="1575" y="381"/>
                  </a:lnTo>
                  <a:lnTo>
                    <a:pt x="1598" y="415"/>
                  </a:lnTo>
                  <a:lnTo>
                    <a:pt x="1619" y="451"/>
                  </a:lnTo>
                  <a:lnTo>
                    <a:pt x="1639" y="489"/>
                  </a:lnTo>
                  <a:lnTo>
                    <a:pt x="1655" y="526"/>
                  </a:lnTo>
                  <a:lnTo>
                    <a:pt x="1672" y="565"/>
                  </a:lnTo>
                  <a:lnTo>
                    <a:pt x="1685" y="606"/>
                  </a:lnTo>
                  <a:lnTo>
                    <a:pt x="1696" y="647"/>
                  </a:lnTo>
                  <a:lnTo>
                    <a:pt x="1706" y="688"/>
                  </a:lnTo>
                  <a:lnTo>
                    <a:pt x="1714" y="730"/>
                  </a:lnTo>
                  <a:lnTo>
                    <a:pt x="1719" y="773"/>
                  </a:lnTo>
                  <a:lnTo>
                    <a:pt x="1722" y="817"/>
                  </a:lnTo>
                  <a:lnTo>
                    <a:pt x="1724" y="861"/>
                  </a:lnTo>
                  <a:lnTo>
                    <a:pt x="1724" y="861"/>
                  </a:lnTo>
                  <a:lnTo>
                    <a:pt x="1722" y="905"/>
                  </a:lnTo>
                  <a:lnTo>
                    <a:pt x="1719" y="949"/>
                  </a:lnTo>
                  <a:lnTo>
                    <a:pt x="1714" y="992"/>
                  </a:lnTo>
                  <a:lnTo>
                    <a:pt x="1706" y="1034"/>
                  </a:lnTo>
                  <a:lnTo>
                    <a:pt x="1696" y="1077"/>
                  </a:lnTo>
                  <a:lnTo>
                    <a:pt x="1685" y="1118"/>
                  </a:lnTo>
                  <a:lnTo>
                    <a:pt x="1672" y="1157"/>
                  </a:lnTo>
                  <a:lnTo>
                    <a:pt x="1655" y="1196"/>
                  </a:lnTo>
                  <a:lnTo>
                    <a:pt x="1639" y="1235"/>
                  </a:lnTo>
                  <a:lnTo>
                    <a:pt x="1619" y="1271"/>
                  </a:lnTo>
                  <a:lnTo>
                    <a:pt x="1598" y="1307"/>
                  </a:lnTo>
                  <a:lnTo>
                    <a:pt x="1575" y="1343"/>
                  </a:lnTo>
                  <a:lnTo>
                    <a:pt x="1552" y="1376"/>
                  </a:lnTo>
                  <a:lnTo>
                    <a:pt x="1526" y="1409"/>
                  </a:lnTo>
                  <a:lnTo>
                    <a:pt x="1498" y="1441"/>
                  </a:lnTo>
                  <a:lnTo>
                    <a:pt x="1471" y="1471"/>
                  </a:lnTo>
                  <a:lnTo>
                    <a:pt x="1441" y="1498"/>
                  </a:lnTo>
                  <a:lnTo>
                    <a:pt x="1408" y="1526"/>
                  </a:lnTo>
                  <a:lnTo>
                    <a:pt x="1377" y="1552"/>
                  </a:lnTo>
                  <a:lnTo>
                    <a:pt x="1343" y="1575"/>
                  </a:lnTo>
                  <a:lnTo>
                    <a:pt x="1307" y="1598"/>
                  </a:lnTo>
                  <a:lnTo>
                    <a:pt x="1271" y="1619"/>
                  </a:lnTo>
                  <a:lnTo>
                    <a:pt x="1235" y="1637"/>
                  </a:lnTo>
                  <a:lnTo>
                    <a:pt x="1196" y="1655"/>
                  </a:lnTo>
                  <a:lnTo>
                    <a:pt x="1157" y="1670"/>
                  </a:lnTo>
                  <a:lnTo>
                    <a:pt x="1118" y="1685"/>
                  </a:lnTo>
                  <a:lnTo>
                    <a:pt x="1077" y="1696"/>
                  </a:lnTo>
                  <a:lnTo>
                    <a:pt x="1034" y="1706"/>
                  </a:lnTo>
                  <a:lnTo>
                    <a:pt x="992" y="1713"/>
                  </a:lnTo>
                  <a:lnTo>
                    <a:pt x="949" y="1719"/>
                  </a:lnTo>
                  <a:lnTo>
                    <a:pt x="905" y="1722"/>
                  </a:lnTo>
                  <a:lnTo>
                    <a:pt x="861" y="1724"/>
                  </a:lnTo>
                  <a:lnTo>
                    <a:pt x="861" y="1724"/>
                  </a:lnTo>
                  <a:close/>
                  <a:moveTo>
                    <a:pt x="861" y="70"/>
                  </a:moveTo>
                  <a:lnTo>
                    <a:pt x="861" y="70"/>
                  </a:lnTo>
                  <a:lnTo>
                    <a:pt x="820" y="72"/>
                  </a:lnTo>
                  <a:lnTo>
                    <a:pt x="781" y="75"/>
                  </a:lnTo>
                  <a:lnTo>
                    <a:pt x="742" y="80"/>
                  </a:lnTo>
                  <a:lnTo>
                    <a:pt x="703" y="87"/>
                  </a:lnTo>
                  <a:lnTo>
                    <a:pt x="663" y="96"/>
                  </a:lnTo>
                  <a:lnTo>
                    <a:pt x="627" y="106"/>
                  </a:lnTo>
                  <a:lnTo>
                    <a:pt x="590" y="119"/>
                  </a:lnTo>
                  <a:lnTo>
                    <a:pt x="554" y="132"/>
                  </a:lnTo>
                  <a:lnTo>
                    <a:pt x="520" y="149"/>
                  </a:lnTo>
                  <a:lnTo>
                    <a:pt x="485" y="167"/>
                  </a:lnTo>
                  <a:lnTo>
                    <a:pt x="453" y="185"/>
                  </a:lnTo>
                  <a:lnTo>
                    <a:pt x="420" y="206"/>
                  </a:lnTo>
                  <a:lnTo>
                    <a:pt x="389" y="229"/>
                  </a:lnTo>
                  <a:lnTo>
                    <a:pt x="359" y="252"/>
                  </a:lnTo>
                  <a:lnTo>
                    <a:pt x="330" y="276"/>
                  </a:lnTo>
                  <a:lnTo>
                    <a:pt x="302" y="302"/>
                  </a:lnTo>
                  <a:lnTo>
                    <a:pt x="276" y="330"/>
                  </a:lnTo>
                  <a:lnTo>
                    <a:pt x="252" y="360"/>
                  </a:lnTo>
                  <a:lnTo>
                    <a:pt x="229" y="389"/>
                  </a:lnTo>
                  <a:lnTo>
                    <a:pt x="206" y="420"/>
                  </a:lnTo>
                  <a:lnTo>
                    <a:pt x="186" y="451"/>
                  </a:lnTo>
                  <a:lnTo>
                    <a:pt x="167" y="485"/>
                  </a:lnTo>
                  <a:lnTo>
                    <a:pt x="149" y="520"/>
                  </a:lnTo>
                  <a:lnTo>
                    <a:pt x="132" y="554"/>
                  </a:lnTo>
                  <a:lnTo>
                    <a:pt x="119" y="590"/>
                  </a:lnTo>
                  <a:lnTo>
                    <a:pt x="106" y="626"/>
                  </a:lnTo>
                  <a:lnTo>
                    <a:pt x="96" y="663"/>
                  </a:lnTo>
                  <a:lnTo>
                    <a:pt x="86" y="703"/>
                  </a:lnTo>
                  <a:lnTo>
                    <a:pt x="80" y="742"/>
                  </a:lnTo>
                  <a:lnTo>
                    <a:pt x="75" y="781"/>
                  </a:lnTo>
                  <a:lnTo>
                    <a:pt x="72" y="820"/>
                  </a:lnTo>
                  <a:lnTo>
                    <a:pt x="70" y="861"/>
                  </a:lnTo>
                  <a:lnTo>
                    <a:pt x="70" y="861"/>
                  </a:lnTo>
                  <a:lnTo>
                    <a:pt x="72" y="902"/>
                  </a:lnTo>
                  <a:lnTo>
                    <a:pt x="75" y="943"/>
                  </a:lnTo>
                  <a:lnTo>
                    <a:pt x="80" y="982"/>
                  </a:lnTo>
                  <a:lnTo>
                    <a:pt x="86" y="1021"/>
                  </a:lnTo>
                  <a:lnTo>
                    <a:pt x="96" y="1059"/>
                  </a:lnTo>
                  <a:lnTo>
                    <a:pt x="106" y="1096"/>
                  </a:lnTo>
                  <a:lnTo>
                    <a:pt x="119" y="1132"/>
                  </a:lnTo>
                  <a:lnTo>
                    <a:pt x="132" y="1168"/>
                  </a:lnTo>
                  <a:lnTo>
                    <a:pt x="149" y="1204"/>
                  </a:lnTo>
                  <a:lnTo>
                    <a:pt x="167" y="1239"/>
                  </a:lnTo>
                  <a:lnTo>
                    <a:pt x="186" y="1271"/>
                  </a:lnTo>
                  <a:lnTo>
                    <a:pt x="206" y="1304"/>
                  </a:lnTo>
                  <a:lnTo>
                    <a:pt x="229" y="1333"/>
                  </a:lnTo>
                  <a:lnTo>
                    <a:pt x="252" y="1364"/>
                  </a:lnTo>
                  <a:lnTo>
                    <a:pt x="276" y="1392"/>
                  </a:lnTo>
                  <a:lnTo>
                    <a:pt x="302" y="1420"/>
                  </a:lnTo>
                  <a:lnTo>
                    <a:pt x="330" y="1446"/>
                  </a:lnTo>
                  <a:lnTo>
                    <a:pt x="359" y="1471"/>
                  </a:lnTo>
                  <a:lnTo>
                    <a:pt x="389" y="1495"/>
                  </a:lnTo>
                  <a:lnTo>
                    <a:pt x="420" y="1516"/>
                  </a:lnTo>
                  <a:lnTo>
                    <a:pt x="453" y="1538"/>
                  </a:lnTo>
                  <a:lnTo>
                    <a:pt x="485" y="1557"/>
                  </a:lnTo>
                  <a:lnTo>
                    <a:pt x="520" y="1574"/>
                  </a:lnTo>
                  <a:lnTo>
                    <a:pt x="554" y="1590"/>
                  </a:lnTo>
                  <a:lnTo>
                    <a:pt x="590" y="1605"/>
                  </a:lnTo>
                  <a:lnTo>
                    <a:pt x="627" y="1616"/>
                  </a:lnTo>
                  <a:lnTo>
                    <a:pt x="663" y="1628"/>
                  </a:lnTo>
                  <a:lnTo>
                    <a:pt x="703" y="1636"/>
                  </a:lnTo>
                  <a:lnTo>
                    <a:pt x="742" y="1642"/>
                  </a:lnTo>
                  <a:lnTo>
                    <a:pt x="781" y="1649"/>
                  </a:lnTo>
                  <a:lnTo>
                    <a:pt x="820" y="1650"/>
                  </a:lnTo>
                  <a:lnTo>
                    <a:pt x="861" y="1652"/>
                  </a:lnTo>
                  <a:lnTo>
                    <a:pt x="861" y="1652"/>
                  </a:lnTo>
                  <a:lnTo>
                    <a:pt x="902" y="1650"/>
                  </a:lnTo>
                  <a:lnTo>
                    <a:pt x="943" y="1649"/>
                  </a:lnTo>
                  <a:lnTo>
                    <a:pt x="982" y="1642"/>
                  </a:lnTo>
                  <a:lnTo>
                    <a:pt x="1021" y="1636"/>
                  </a:lnTo>
                  <a:lnTo>
                    <a:pt x="1059" y="1628"/>
                  </a:lnTo>
                  <a:lnTo>
                    <a:pt x="1096" y="1616"/>
                  </a:lnTo>
                  <a:lnTo>
                    <a:pt x="1132" y="1605"/>
                  </a:lnTo>
                  <a:lnTo>
                    <a:pt x="1168" y="1590"/>
                  </a:lnTo>
                  <a:lnTo>
                    <a:pt x="1204" y="1574"/>
                  </a:lnTo>
                  <a:lnTo>
                    <a:pt x="1238" y="1557"/>
                  </a:lnTo>
                  <a:lnTo>
                    <a:pt x="1271" y="1538"/>
                  </a:lnTo>
                  <a:lnTo>
                    <a:pt x="1304" y="1516"/>
                  </a:lnTo>
                  <a:lnTo>
                    <a:pt x="1335" y="1495"/>
                  </a:lnTo>
                  <a:lnTo>
                    <a:pt x="1364" y="1471"/>
                  </a:lnTo>
                  <a:lnTo>
                    <a:pt x="1392" y="1446"/>
                  </a:lnTo>
                  <a:lnTo>
                    <a:pt x="1420" y="1420"/>
                  </a:lnTo>
                  <a:lnTo>
                    <a:pt x="1446" y="1392"/>
                  </a:lnTo>
                  <a:lnTo>
                    <a:pt x="1471" y="1364"/>
                  </a:lnTo>
                  <a:lnTo>
                    <a:pt x="1495" y="1333"/>
                  </a:lnTo>
                  <a:lnTo>
                    <a:pt x="1516" y="1304"/>
                  </a:lnTo>
                  <a:lnTo>
                    <a:pt x="1538" y="1271"/>
                  </a:lnTo>
                  <a:lnTo>
                    <a:pt x="1557" y="1239"/>
                  </a:lnTo>
                  <a:lnTo>
                    <a:pt x="1573" y="1204"/>
                  </a:lnTo>
                  <a:lnTo>
                    <a:pt x="1590" y="1168"/>
                  </a:lnTo>
                  <a:lnTo>
                    <a:pt x="1605" y="1132"/>
                  </a:lnTo>
                  <a:lnTo>
                    <a:pt x="1616" y="1096"/>
                  </a:lnTo>
                  <a:lnTo>
                    <a:pt x="1627" y="1059"/>
                  </a:lnTo>
                  <a:lnTo>
                    <a:pt x="1636" y="1021"/>
                  </a:lnTo>
                  <a:lnTo>
                    <a:pt x="1644" y="982"/>
                  </a:lnTo>
                  <a:lnTo>
                    <a:pt x="1649" y="943"/>
                  </a:lnTo>
                  <a:lnTo>
                    <a:pt x="1650" y="902"/>
                  </a:lnTo>
                  <a:lnTo>
                    <a:pt x="1652" y="861"/>
                  </a:lnTo>
                  <a:lnTo>
                    <a:pt x="1652" y="861"/>
                  </a:lnTo>
                  <a:lnTo>
                    <a:pt x="1650" y="820"/>
                  </a:lnTo>
                  <a:lnTo>
                    <a:pt x="1649" y="781"/>
                  </a:lnTo>
                  <a:lnTo>
                    <a:pt x="1644" y="742"/>
                  </a:lnTo>
                  <a:lnTo>
                    <a:pt x="1636" y="703"/>
                  </a:lnTo>
                  <a:lnTo>
                    <a:pt x="1627" y="663"/>
                  </a:lnTo>
                  <a:lnTo>
                    <a:pt x="1616" y="626"/>
                  </a:lnTo>
                  <a:lnTo>
                    <a:pt x="1605" y="590"/>
                  </a:lnTo>
                  <a:lnTo>
                    <a:pt x="1590" y="554"/>
                  </a:lnTo>
                  <a:lnTo>
                    <a:pt x="1573" y="520"/>
                  </a:lnTo>
                  <a:lnTo>
                    <a:pt x="1557" y="485"/>
                  </a:lnTo>
                  <a:lnTo>
                    <a:pt x="1538" y="451"/>
                  </a:lnTo>
                  <a:lnTo>
                    <a:pt x="1516" y="420"/>
                  </a:lnTo>
                  <a:lnTo>
                    <a:pt x="1495" y="389"/>
                  </a:lnTo>
                  <a:lnTo>
                    <a:pt x="1471" y="360"/>
                  </a:lnTo>
                  <a:lnTo>
                    <a:pt x="1446" y="330"/>
                  </a:lnTo>
                  <a:lnTo>
                    <a:pt x="1420" y="302"/>
                  </a:lnTo>
                  <a:lnTo>
                    <a:pt x="1392" y="276"/>
                  </a:lnTo>
                  <a:lnTo>
                    <a:pt x="1364" y="252"/>
                  </a:lnTo>
                  <a:lnTo>
                    <a:pt x="1335" y="229"/>
                  </a:lnTo>
                  <a:lnTo>
                    <a:pt x="1304" y="206"/>
                  </a:lnTo>
                  <a:lnTo>
                    <a:pt x="1271" y="185"/>
                  </a:lnTo>
                  <a:lnTo>
                    <a:pt x="1238" y="167"/>
                  </a:lnTo>
                  <a:lnTo>
                    <a:pt x="1204" y="149"/>
                  </a:lnTo>
                  <a:lnTo>
                    <a:pt x="1168" y="132"/>
                  </a:lnTo>
                  <a:lnTo>
                    <a:pt x="1132" y="119"/>
                  </a:lnTo>
                  <a:lnTo>
                    <a:pt x="1096" y="106"/>
                  </a:lnTo>
                  <a:lnTo>
                    <a:pt x="1059" y="96"/>
                  </a:lnTo>
                  <a:lnTo>
                    <a:pt x="1021" y="87"/>
                  </a:lnTo>
                  <a:lnTo>
                    <a:pt x="982" y="80"/>
                  </a:lnTo>
                  <a:lnTo>
                    <a:pt x="943" y="75"/>
                  </a:lnTo>
                  <a:lnTo>
                    <a:pt x="902" y="72"/>
                  </a:lnTo>
                  <a:lnTo>
                    <a:pt x="861" y="70"/>
                  </a:lnTo>
                  <a:lnTo>
                    <a:pt x="8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19">
              <a:extLst>
                <a:ext uri="{FF2B5EF4-FFF2-40B4-BE49-F238E27FC236}">
                  <a16:creationId xmlns:a16="http://schemas.microsoft.com/office/drawing/2014/main" id="{4F33F0C4-AD1F-4105-85FF-1F04622D8B08}"/>
                </a:ext>
              </a:extLst>
            </p:cNvPr>
            <p:cNvSpPr>
              <a:spLocks/>
            </p:cNvSpPr>
            <p:nvPr/>
          </p:nvSpPr>
          <p:spPr bwMode="auto">
            <a:xfrm>
              <a:off x="3289300" y="3168651"/>
              <a:ext cx="293688" cy="182563"/>
            </a:xfrm>
            <a:custGeom>
              <a:avLst/>
              <a:gdLst>
                <a:gd name="T0" fmla="*/ 337 w 371"/>
                <a:gd name="T1" fmla="*/ 229 h 229"/>
                <a:gd name="T2" fmla="*/ 323 w 371"/>
                <a:gd name="T3" fmla="*/ 228 h 229"/>
                <a:gd name="T4" fmla="*/ 312 w 371"/>
                <a:gd name="T5" fmla="*/ 221 h 229"/>
                <a:gd name="T6" fmla="*/ 304 w 371"/>
                <a:gd name="T7" fmla="*/ 210 h 229"/>
                <a:gd name="T8" fmla="*/ 301 w 371"/>
                <a:gd name="T9" fmla="*/ 196 h 229"/>
                <a:gd name="T10" fmla="*/ 299 w 371"/>
                <a:gd name="T11" fmla="*/ 183 h 229"/>
                <a:gd name="T12" fmla="*/ 292 w 371"/>
                <a:gd name="T13" fmla="*/ 159 h 229"/>
                <a:gd name="T14" fmla="*/ 284 w 371"/>
                <a:gd name="T15" fmla="*/ 136 h 229"/>
                <a:gd name="T16" fmla="*/ 271 w 371"/>
                <a:gd name="T17" fmla="*/ 116 h 229"/>
                <a:gd name="T18" fmla="*/ 255 w 371"/>
                <a:gd name="T19" fmla="*/ 100 h 229"/>
                <a:gd name="T20" fmla="*/ 237 w 371"/>
                <a:gd name="T21" fmla="*/ 85 h 229"/>
                <a:gd name="T22" fmla="*/ 217 w 371"/>
                <a:gd name="T23" fmla="*/ 77 h 229"/>
                <a:gd name="T24" fmla="*/ 196 w 371"/>
                <a:gd name="T25" fmla="*/ 72 h 229"/>
                <a:gd name="T26" fmla="*/ 186 w 371"/>
                <a:gd name="T27" fmla="*/ 71 h 229"/>
                <a:gd name="T28" fmla="*/ 163 w 371"/>
                <a:gd name="T29" fmla="*/ 74 h 229"/>
                <a:gd name="T30" fmla="*/ 144 w 371"/>
                <a:gd name="T31" fmla="*/ 80 h 229"/>
                <a:gd name="T32" fmla="*/ 126 w 371"/>
                <a:gd name="T33" fmla="*/ 92 h 229"/>
                <a:gd name="T34" fmla="*/ 108 w 371"/>
                <a:gd name="T35" fmla="*/ 108 h 229"/>
                <a:gd name="T36" fmla="*/ 95 w 371"/>
                <a:gd name="T37" fmla="*/ 126 h 229"/>
                <a:gd name="T38" fmla="*/ 83 w 371"/>
                <a:gd name="T39" fmla="*/ 147 h 229"/>
                <a:gd name="T40" fmla="*/ 75 w 371"/>
                <a:gd name="T41" fmla="*/ 172 h 229"/>
                <a:gd name="T42" fmla="*/ 70 w 371"/>
                <a:gd name="T43" fmla="*/ 196 h 229"/>
                <a:gd name="T44" fmla="*/ 70 w 371"/>
                <a:gd name="T45" fmla="*/ 205 h 229"/>
                <a:gd name="T46" fmla="*/ 64 w 371"/>
                <a:gd name="T47" fmla="*/ 216 h 229"/>
                <a:gd name="T48" fmla="*/ 52 w 371"/>
                <a:gd name="T49" fmla="*/ 226 h 229"/>
                <a:gd name="T50" fmla="*/ 39 w 371"/>
                <a:gd name="T51" fmla="*/ 229 h 229"/>
                <a:gd name="T52" fmla="*/ 33 w 371"/>
                <a:gd name="T53" fmla="*/ 229 h 229"/>
                <a:gd name="T54" fmla="*/ 20 w 371"/>
                <a:gd name="T55" fmla="*/ 226 h 229"/>
                <a:gd name="T56" fmla="*/ 8 w 371"/>
                <a:gd name="T57" fmla="*/ 218 h 229"/>
                <a:gd name="T58" fmla="*/ 2 w 371"/>
                <a:gd name="T59" fmla="*/ 206 h 229"/>
                <a:gd name="T60" fmla="*/ 0 w 371"/>
                <a:gd name="T61" fmla="*/ 192 h 229"/>
                <a:gd name="T62" fmla="*/ 3 w 371"/>
                <a:gd name="T63" fmla="*/ 172 h 229"/>
                <a:gd name="T64" fmla="*/ 11 w 371"/>
                <a:gd name="T65" fmla="*/ 133 h 229"/>
                <a:gd name="T66" fmla="*/ 28 w 371"/>
                <a:gd name="T67" fmla="*/ 98 h 229"/>
                <a:gd name="T68" fmla="*/ 47 w 371"/>
                <a:gd name="T69" fmla="*/ 69 h 229"/>
                <a:gd name="T70" fmla="*/ 72 w 371"/>
                <a:gd name="T71" fmla="*/ 43 h 229"/>
                <a:gd name="T72" fmla="*/ 101 w 371"/>
                <a:gd name="T73" fmla="*/ 23 h 229"/>
                <a:gd name="T74" fmla="*/ 134 w 371"/>
                <a:gd name="T75" fmla="*/ 9 h 229"/>
                <a:gd name="T76" fmla="*/ 168 w 371"/>
                <a:gd name="T77" fmla="*/ 0 h 229"/>
                <a:gd name="T78" fmla="*/ 186 w 371"/>
                <a:gd name="T79" fmla="*/ 0 h 229"/>
                <a:gd name="T80" fmla="*/ 222 w 371"/>
                <a:gd name="T81" fmla="*/ 4 h 229"/>
                <a:gd name="T82" fmla="*/ 255 w 371"/>
                <a:gd name="T83" fmla="*/ 15 h 229"/>
                <a:gd name="T84" fmla="*/ 286 w 371"/>
                <a:gd name="T85" fmla="*/ 31 h 229"/>
                <a:gd name="T86" fmla="*/ 312 w 371"/>
                <a:gd name="T87" fmla="*/ 54 h 229"/>
                <a:gd name="T88" fmla="*/ 335 w 371"/>
                <a:gd name="T89" fmla="*/ 84 h 229"/>
                <a:gd name="T90" fmla="*/ 353 w 371"/>
                <a:gd name="T91" fmla="*/ 116 h 229"/>
                <a:gd name="T92" fmla="*/ 366 w 371"/>
                <a:gd name="T93" fmla="*/ 152 h 229"/>
                <a:gd name="T94" fmla="*/ 371 w 371"/>
                <a:gd name="T95" fmla="*/ 192 h 229"/>
                <a:gd name="T96" fmla="*/ 371 w 371"/>
                <a:gd name="T97" fmla="*/ 198 h 229"/>
                <a:gd name="T98" fmla="*/ 368 w 371"/>
                <a:gd name="T99" fmla="*/ 211 h 229"/>
                <a:gd name="T100" fmla="*/ 358 w 371"/>
                <a:gd name="T101" fmla="*/ 223 h 229"/>
                <a:gd name="T102" fmla="*/ 346 w 371"/>
                <a:gd name="T103" fmla="*/ 229 h 229"/>
                <a:gd name="T104" fmla="*/ 338 w 371"/>
                <a:gd name="T105" fmla="*/ 229 h 229"/>
                <a:gd name="T106" fmla="*/ 337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37" y="229"/>
                  </a:moveTo>
                  <a:lnTo>
                    <a:pt x="337" y="229"/>
                  </a:lnTo>
                  <a:lnTo>
                    <a:pt x="330" y="229"/>
                  </a:lnTo>
                  <a:lnTo>
                    <a:pt x="323" y="228"/>
                  </a:lnTo>
                  <a:lnTo>
                    <a:pt x="317" y="224"/>
                  </a:lnTo>
                  <a:lnTo>
                    <a:pt x="312" y="221"/>
                  </a:lnTo>
                  <a:lnTo>
                    <a:pt x="307" y="216"/>
                  </a:lnTo>
                  <a:lnTo>
                    <a:pt x="304" y="210"/>
                  </a:lnTo>
                  <a:lnTo>
                    <a:pt x="302" y="203"/>
                  </a:lnTo>
                  <a:lnTo>
                    <a:pt x="301" y="196"/>
                  </a:lnTo>
                  <a:lnTo>
                    <a:pt x="301" y="196"/>
                  </a:lnTo>
                  <a:lnTo>
                    <a:pt x="299" y="183"/>
                  </a:lnTo>
                  <a:lnTo>
                    <a:pt x="297" y="172"/>
                  </a:lnTo>
                  <a:lnTo>
                    <a:pt x="292" y="159"/>
                  </a:lnTo>
                  <a:lnTo>
                    <a:pt x="289" y="147"/>
                  </a:lnTo>
                  <a:lnTo>
                    <a:pt x="284" y="136"/>
                  </a:lnTo>
                  <a:lnTo>
                    <a:pt x="278" y="126"/>
                  </a:lnTo>
                  <a:lnTo>
                    <a:pt x="271" y="116"/>
                  </a:lnTo>
                  <a:lnTo>
                    <a:pt x="263" y="108"/>
                  </a:lnTo>
                  <a:lnTo>
                    <a:pt x="255" y="100"/>
                  </a:lnTo>
                  <a:lnTo>
                    <a:pt x="247" y="92"/>
                  </a:lnTo>
                  <a:lnTo>
                    <a:pt x="237" y="85"/>
                  </a:lnTo>
                  <a:lnTo>
                    <a:pt x="229" y="80"/>
                  </a:lnTo>
                  <a:lnTo>
                    <a:pt x="217" y="77"/>
                  </a:lnTo>
                  <a:lnTo>
                    <a:pt x="207" y="74"/>
                  </a:lnTo>
                  <a:lnTo>
                    <a:pt x="196" y="72"/>
                  </a:lnTo>
                  <a:lnTo>
                    <a:pt x="186" y="71"/>
                  </a:lnTo>
                  <a:lnTo>
                    <a:pt x="186" y="71"/>
                  </a:lnTo>
                  <a:lnTo>
                    <a:pt x="175" y="72"/>
                  </a:lnTo>
                  <a:lnTo>
                    <a:pt x="163" y="74"/>
                  </a:lnTo>
                  <a:lnTo>
                    <a:pt x="154" y="77"/>
                  </a:lnTo>
                  <a:lnTo>
                    <a:pt x="144" y="80"/>
                  </a:lnTo>
                  <a:lnTo>
                    <a:pt x="134" y="85"/>
                  </a:lnTo>
                  <a:lnTo>
                    <a:pt x="126" y="92"/>
                  </a:lnTo>
                  <a:lnTo>
                    <a:pt x="116" y="100"/>
                  </a:lnTo>
                  <a:lnTo>
                    <a:pt x="108" y="108"/>
                  </a:lnTo>
                  <a:lnTo>
                    <a:pt x="101" y="116"/>
                  </a:lnTo>
                  <a:lnTo>
                    <a:pt x="95" y="126"/>
                  </a:lnTo>
                  <a:lnTo>
                    <a:pt x="88" y="136"/>
                  </a:lnTo>
                  <a:lnTo>
                    <a:pt x="83" y="147"/>
                  </a:lnTo>
                  <a:lnTo>
                    <a:pt x="78" y="159"/>
                  </a:lnTo>
                  <a:lnTo>
                    <a:pt x="75" y="172"/>
                  </a:lnTo>
                  <a:lnTo>
                    <a:pt x="72" y="183"/>
                  </a:lnTo>
                  <a:lnTo>
                    <a:pt x="70" y="196"/>
                  </a:lnTo>
                  <a:lnTo>
                    <a:pt x="70" y="196"/>
                  </a:lnTo>
                  <a:lnTo>
                    <a:pt x="70" y="205"/>
                  </a:lnTo>
                  <a:lnTo>
                    <a:pt x="67" y="211"/>
                  </a:lnTo>
                  <a:lnTo>
                    <a:pt x="64" y="216"/>
                  </a:lnTo>
                  <a:lnTo>
                    <a:pt x="59" y="221"/>
                  </a:lnTo>
                  <a:lnTo>
                    <a:pt x="52" y="226"/>
                  </a:lnTo>
                  <a:lnTo>
                    <a:pt x="47" y="228"/>
                  </a:lnTo>
                  <a:lnTo>
                    <a:pt x="39"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6" y="152"/>
                  </a:lnTo>
                  <a:lnTo>
                    <a:pt x="11" y="133"/>
                  </a:lnTo>
                  <a:lnTo>
                    <a:pt x="20" y="116"/>
                  </a:lnTo>
                  <a:lnTo>
                    <a:pt x="28" y="98"/>
                  </a:lnTo>
                  <a:lnTo>
                    <a:pt x="38" y="84"/>
                  </a:lnTo>
                  <a:lnTo>
                    <a:pt x="47" y="69"/>
                  </a:lnTo>
                  <a:lnTo>
                    <a:pt x="59" y="54"/>
                  </a:lnTo>
                  <a:lnTo>
                    <a:pt x="72" y="43"/>
                  </a:lnTo>
                  <a:lnTo>
                    <a:pt x="87" y="31"/>
                  </a:lnTo>
                  <a:lnTo>
                    <a:pt x="101" y="23"/>
                  </a:lnTo>
                  <a:lnTo>
                    <a:pt x="118" y="15"/>
                  </a:lnTo>
                  <a:lnTo>
                    <a:pt x="134" y="9"/>
                  </a:lnTo>
                  <a:lnTo>
                    <a:pt x="150"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3" y="69"/>
                  </a:lnTo>
                  <a:lnTo>
                    <a:pt x="335" y="84"/>
                  </a:lnTo>
                  <a:lnTo>
                    <a:pt x="345" y="98"/>
                  </a:lnTo>
                  <a:lnTo>
                    <a:pt x="353" y="116"/>
                  </a:lnTo>
                  <a:lnTo>
                    <a:pt x="359"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6" y="229"/>
                  </a:lnTo>
                  <a:lnTo>
                    <a:pt x="338" y="229"/>
                  </a:lnTo>
                  <a:lnTo>
                    <a:pt x="338" y="229"/>
                  </a:lnTo>
                  <a:lnTo>
                    <a:pt x="337" y="229"/>
                  </a:lnTo>
                  <a:lnTo>
                    <a:pt x="337"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20">
              <a:extLst>
                <a:ext uri="{FF2B5EF4-FFF2-40B4-BE49-F238E27FC236}">
                  <a16:creationId xmlns:a16="http://schemas.microsoft.com/office/drawing/2014/main" id="{9BBF631E-8D56-4FE6-AF6D-2D4C9DD91FC3}"/>
                </a:ext>
              </a:extLst>
            </p:cNvPr>
            <p:cNvSpPr>
              <a:spLocks/>
            </p:cNvSpPr>
            <p:nvPr/>
          </p:nvSpPr>
          <p:spPr bwMode="auto">
            <a:xfrm>
              <a:off x="3810000" y="3168651"/>
              <a:ext cx="293688" cy="182563"/>
            </a:xfrm>
            <a:custGeom>
              <a:avLst/>
              <a:gdLst>
                <a:gd name="T0" fmla="*/ 36 w 371"/>
                <a:gd name="T1" fmla="*/ 229 h 229"/>
                <a:gd name="T2" fmla="*/ 33 w 371"/>
                <a:gd name="T3" fmla="*/ 229 h 229"/>
                <a:gd name="T4" fmla="*/ 20 w 371"/>
                <a:gd name="T5" fmla="*/ 226 h 229"/>
                <a:gd name="T6" fmla="*/ 8 w 371"/>
                <a:gd name="T7" fmla="*/ 218 h 229"/>
                <a:gd name="T8" fmla="*/ 2 w 371"/>
                <a:gd name="T9" fmla="*/ 206 h 229"/>
                <a:gd name="T10" fmla="*/ 0 w 371"/>
                <a:gd name="T11" fmla="*/ 192 h 229"/>
                <a:gd name="T12" fmla="*/ 3 w 371"/>
                <a:gd name="T13" fmla="*/ 172 h 229"/>
                <a:gd name="T14" fmla="*/ 12 w 371"/>
                <a:gd name="T15" fmla="*/ 133 h 229"/>
                <a:gd name="T16" fmla="*/ 28 w 371"/>
                <a:gd name="T17" fmla="*/ 98 h 229"/>
                <a:gd name="T18" fmla="*/ 48 w 371"/>
                <a:gd name="T19" fmla="*/ 69 h 229"/>
                <a:gd name="T20" fmla="*/ 72 w 371"/>
                <a:gd name="T21" fmla="*/ 43 h 229"/>
                <a:gd name="T22" fmla="*/ 101 w 371"/>
                <a:gd name="T23" fmla="*/ 23 h 229"/>
                <a:gd name="T24" fmla="*/ 134 w 371"/>
                <a:gd name="T25" fmla="*/ 9 h 229"/>
                <a:gd name="T26" fmla="*/ 168 w 371"/>
                <a:gd name="T27" fmla="*/ 0 h 229"/>
                <a:gd name="T28" fmla="*/ 186 w 371"/>
                <a:gd name="T29" fmla="*/ 0 h 229"/>
                <a:gd name="T30" fmla="*/ 222 w 371"/>
                <a:gd name="T31" fmla="*/ 4 h 229"/>
                <a:gd name="T32" fmla="*/ 255 w 371"/>
                <a:gd name="T33" fmla="*/ 15 h 229"/>
                <a:gd name="T34" fmla="*/ 286 w 371"/>
                <a:gd name="T35" fmla="*/ 31 h 229"/>
                <a:gd name="T36" fmla="*/ 312 w 371"/>
                <a:gd name="T37" fmla="*/ 54 h 229"/>
                <a:gd name="T38" fmla="*/ 335 w 371"/>
                <a:gd name="T39" fmla="*/ 84 h 229"/>
                <a:gd name="T40" fmla="*/ 353 w 371"/>
                <a:gd name="T41" fmla="*/ 116 h 229"/>
                <a:gd name="T42" fmla="*/ 366 w 371"/>
                <a:gd name="T43" fmla="*/ 152 h 229"/>
                <a:gd name="T44" fmla="*/ 371 w 371"/>
                <a:gd name="T45" fmla="*/ 192 h 229"/>
                <a:gd name="T46" fmla="*/ 371 w 371"/>
                <a:gd name="T47" fmla="*/ 198 h 229"/>
                <a:gd name="T48" fmla="*/ 368 w 371"/>
                <a:gd name="T49" fmla="*/ 211 h 229"/>
                <a:gd name="T50" fmla="*/ 358 w 371"/>
                <a:gd name="T51" fmla="*/ 223 h 229"/>
                <a:gd name="T52" fmla="*/ 347 w 371"/>
                <a:gd name="T53" fmla="*/ 229 h 229"/>
                <a:gd name="T54" fmla="*/ 338 w 371"/>
                <a:gd name="T55" fmla="*/ 229 h 229"/>
                <a:gd name="T56" fmla="*/ 325 w 371"/>
                <a:gd name="T57" fmla="*/ 228 h 229"/>
                <a:gd name="T58" fmla="*/ 314 w 371"/>
                <a:gd name="T59" fmla="*/ 221 h 229"/>
                <a:gd name="T60" fmla="*/ 304 w 371"/>
                <a:gd name="T61" fmla="*/ 211 h 229"/>
                <a:gd name="T62" fmla="*/ 301 w 371"/>
                <a:gd name="T63" fmla="*/ 196 h 229"/>
                <a:gd name="T64" fmla="*/ 299 w 371"/>
                <a:gd name="T65" fmla="*/ 183 h 229"/>
                <a:gd name="T66" fmla="*/ 293 w 371"/>
                <a:gd name="T67" fmla="*/ 159 h 229"/>
                <a:gd name="T68" fmla="*/ 285 w 371"/>
                <a:gd name="T69" fmla="*/ 136 h 229"/>
                <a:gd name="T70" fmla="*/ 271 w 371"/>
                <a:gd name="T71" fmla="*/ 116 h 229"/>
                <a:gd name="T72" fmla="*/ 255 w 371"/>
                <a:gd name="T73" fmla="*/ 100 h 229"/>
                <a:gd name="T74" fmla="*/ 237 w 371"/>
                <a:gd name="T75" fmla="*/ 85 h 229"/>
                <a:gd name="T76" fmla="*/ 218 w 371"/>
                <a:gd name="T77" fmla="*/ 77 h 229"/>
                <a:gd name="T78" fmla="*/ 196 w 371"/>
                <a:gd name="T79" fmla="*/ 72 h 229"/>
                <a:gd name="T80" fmla="*/ 186 w 371"/>
                <a:gd name="T81" fmla="*/ 71 h 229"/>
                <a:gd name="T82" fmla="*/ 164 w 371"/>
                <a:gd name="T83" fmla="*/ 74 h 229"/>
                <a:gd name="T84" fmla="*/ 144 w 371"/>
                <a:gd name="T85" fmla="*/ 80 h 229"/>
                <a:gd name="T86" fmla="*/ 124 w 371"/>
                <a:gd name="T87" fmla="*/ 92 h 229"/>
                <a:gd name="T88" fmla="*/ 108 w 371"/>
                <a:gd name="T89" fmla="*/ 108 h 229"/>
                <a:gd name="T90" fmla="*/ 95 w 371"/>
                <a:gd name="T91" fmla="*/ 126 h 229"/>
                <a:gd name="T92" fmla="*/ 84 w 371"/>
                <a:gd name="T93" fmla="*/ 147 h 229"/>
                <a:gd name="T94" fmla="*/ 75 w 371"/>
                <a:gd name="T95" fmla="*/ 172 h 229"/>
                <a:gd name="T96" fmla="*/ 70 w 371"/>
                <a:gd name="T97" fmla="*/ 196 h 229"/>
                <a:gd name="T98" fmla="*/ 70 w 371"/>
                <a:gd name="T99" fmla="*/ 203 h 229"/>
                <a:gd name="T100" fmla="*/ 64 w 371"/>
                <a:gd name="T101" fmla="*/ 216 h 229"/>
                <a:gd name="T102" fmla="*/ 54 w 371"/>
                <a:gd name="T103" fmla="*/ 224 h 229"/>
                <a:gd name="T104" fmla="*/ 43 w 371"/>
                <a:gd name="T105" fmla="*/ 229 h 229"/>
                <a:gd name="T106" fmla="*/ 36 w 371"/>
                <a:gd name="T10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1" h="229">
                  <a:moveTo>
                    <a:pt x="36" y="229"/>
                  </a:moveTo>
                  <a:lnTo>
                    <a:pt x="36" y="229"/>
                  </a:lnTo>
                  <a:lnTo>
                    <a:pt x="33" y="229"/>
                  </a:lnTo>
                  <a:lnTo>
                    <a:pt x="33" y="229"/>
                  </a:lnTo>
                  <a:lnTo>
                    <a:pt x="26" y="229"/>
                  </a:lnTo>
                  <a:lnTo>
                    <a:pt x="20" y="226"/>
                  </a:lnTo>
                  <a:lnTo>
                    <a:pt x="13" y="223"/>
                  </a:lnTo>
                  <a:lnTo>
                    <a:pt x="8" y="218"/>
                  </a:lnTo>
                  <a:lnTo>
                    <a:pt x="5" y="211"/>
                  </a:lnTo>
                  <a:lnTo>
                    <a:pt x="2" y="206"/>
                  </a:lnTo>
                  <a:lnTo>
                    <a:pt x="0" y="198"/>
                  </a:lnTo>
                  <a:lnTo>
                    <a:pt x="0" y="192"/>
                  </a:lnTo>
                  <a:lnTo>
                    <a:pt x="0" y="192"/>
                  </a:lnTo>
                  <a:lnTo>
                    <a:pt x="3" y="172"/>
                  </a:lnTo>
                  <a:lnTo>
                    <a:pt x="7" y="152"/>
                  </a:lnTo>
                  <a:lnTo>
                    <a:pt x="12" y="133"/>
                  </a:lnTo>
                  <a:lnTo>
                    <a:pt x="20" y="116"/>
                  </a:lnTo>
                  <a:lnTo>
                    <a:pt x="28" y="98"/>
                  </a:lnTo>
                  <a:lnTo>
                    <a:pt x="38" y="84"/>
                  </a:lnTo>
                  <a:lnTo>
                    <a:pt x="48" y="69"/>
                  </a:lnTo>
                  <a:lnTo>
                    <a:pt x="59" y="54"/>
                  </a:lnTo>
                  <a:lnTo>
                    <a:pt x="72" y="43"/>
                  </a:lnTo>
                  <a:lnTo>
                    <a:pt x="87" y="31"/>
                  </a:lnTo>
                  <a:lnTo>
                    <a:pt x="101" y="23"/>
                  </a:lnTo>
                  <a:lnTo>
                    <a:pt x="118" y="15"/>
                  </a:lnTo>
                  <a:lnTo>
                    <a:pt x="134" y="9"/>
                  </a:lnTo>
                  <a:lnTo>
                    <a:pt x="151" y="4"/>
                  </a:lnTo>
                  <a:lnTo>
                    <a:pt x="168" y="0"/>
                  </a:lnTo>
                  <a:lnTo>
                    <a:pt x="186" y="0"/>
                  </a:lnTo>
                  <a:lnTo>
                    <a:pt x="186" y="0"/>
                  </a:lnTo>
                  <a:lnTo>
                    <a:pt x="204" y="0"/>
                  </a:lnTo>
                  <a:lnTo>
                    <a:pt x="222" y="4"/>
                  </a:lnTo>
                  <a:lnTo>
                    <a:pt x="239" y="9"/>
                  </a:lnTo>
                  <a:lnTo>
                    <a:pt x="255" y="15"/>
                  </a:lnTo>
                  <a:lnTo>
                    <a:pt x="271" y="23"/>
                  </a:lnTo>
                  <a:lnTo>
                    <a:pt x="286" y="31"/>
                  </a:lnTo>
                  <a:lnTo>
                    <a:pt x="299" y="43"/>
                  </a:lnTo>
                  <a:lnTo>
                    <a:pt x="312" y="54"/>
                  </a:lnTo>
                  <a:lnTo>
                    <a:pt x="324" y="69"/>
                  </a:lnTo>
                  <a:lnTo>
                    <a:pt x="335" y="84"/>
                  </a:lnTo>
                  <a:lnTo>
                    <a:pt x="345" y="98"/>
                  </a:lnTo>
                  <a:lnTo>
                    <a:pt x="353" y="116"/>
                  </a:lnTo>
                  <a:lnTo>
                    <a:pt x="360" y="133"/>
                  </a:lnTo>
                  <a:lnTo>
                    <a:pt x="366" y="152"/>
                  </a:lnTo>
                  <a:lnTo>
                    <a:pt x="369" y="172"/>
                  </a:lnTo>
                  <a:lnTo>
                    <a:pt x="371" y="192"/>
                  </a:lnTo>
                  <a:lnTo>
                    <a:pt x="371" y="192"/>
                  </a:lnTo>
                  <a:lnTo>
                    <a:pt x="371" y="198"/>
                  </a:lnTo>
                  <a:lnTo>
                    <a:pt x="369" y="206"/>
                  </a:lnTo>
                  <a:lnTo>
                    <a:pt x="368" y="211"/>
                  </a:lnTo>
                  <a:lnTo>
                    <a:pt x="363" y="218"/>
                  </a:lnTo>
                  <a:lnTo>
                    <a:pt x="358" y="223"/>
                  </a:lnTo>
                  <a:lnTo>
                    <a:pt x="353" y="226"/>
                  </a:lnTo>
                  <a:lnTo>
                    <a:pt x="347" y="229"/>
                  </a:lnTo>
                  <a:lnTo>
                    <a:pt x="338" y="229"/>
                  </a:lnTo>
                  <a:lnTo>
                    <a:pt x="338" y="229"/>
                  </a:lnTo>
                  <a:lnTo>
                    <a:pt x="332" y="229"/>
                  </a:lnTo>
                  <a:lnTo>
                    <a:pt x="325" y="228"/>
                  </a:lnTo>
                  <a:lnTo>
                    <a:pt x="319" y="226"/>
                  </a:lnTo>
                  <a:lnTo>
                    <a:pt x="314" y="221"/>
                  </a:lnTo>
                  <a:lnTo>
                    <a:pt x="309" y="216"/>
                  </a:lnTo>
                  <a:lnTo>
                    <a:pt x="304" y="211"/>
                  </a:lnTo>
                  <a:lnTo>
                    <a:pt x="302" y="205"/>
                  </a:lnTo>
                  <a:lnTo>
                    <a:pt x="301" y="196"/>
                  </a:lnTo>
                  <a:lnTo>
                    <a:pt x="301" y="196"/>
                  </a:lnTo>
                  <a:lnTo>
                    <a:pt x="299" y="183"/>
                  </a:lnTo>
                  <a:lnTo>
                    <a:pt x="298" y="172"/>
                  </a:lnTo>
                  <a:lnTo>
                    <a:pt x="293" y="159"/>
                  </a:lnTo>
                  <a:lnTo>
                    <a:pt x="289" y="147"/>
                  </a:lnTo>
                  <a:lnTo>
                    <a:pt x="285" y="136"/>
                  </a:lnTo>
                  <a:lnTo>
                    <a:pt x="278" y="126"/>
                  </a:lnTo>
                  <a:lnTo>
                    <a:pt x="271" y="116"/>
                  </a:lnTo>
                  <a:lnTo>
                    <a:pt x="263" y="108"/>
                  </a:lnTo>
                  <a:lnTo>
                    <a:pt x="255" y="100"/>
                  </a:lnTo>
                  <a:lnTo>
                    <a:pt x="247" y="92"/>
                  </a:lnTo>
                  <a:lnTo>
                    <a:pt x="237" y="85"/>
                  </a:lnTo>
                  <a:lnTo>
                    <a:pt x="229" y="80"/>
                  </a:lnTo>
                  <a:lnTo>
                    <a:pt x="218" y="77"/>
                  </a:lnTo>
                  <a:lnTo>
                    <a:pt x="208" y="74"/>
                  </a:lnTo>
                  <a:lnTo>
                    <a:pt x="196" y="72"/>
                  </a:lnTo>
                  <a:lnTo>
                    <a:pt x="186" y="71"/>
                  </a:lnTo>
                  <a:lnTo>
                    <a:pt x="186" y="71"/>
                  </a:lnTo>
                  <a:lnTo>
                    <a:pt x="175" y="72"/>
                  </a:lnTo>
                  <a:lnTo>
                    <a:pt x="164" y="74"/>
                  </a:lnTo>
                  <a:lnTo>
                    <a:pt x="154" y="77"/>
                  </a:lnTo>
                  <a:lnTo>
                    <a:pt x="144" y="80"/>
                  </a:lnTo>
                  <a:lnTo>
                    <a:pt x="134" y="85"/>
                  </a:lnTo>
                  <a:lnTo>
                    <a:pt x="124" y="92"/>
                  </a:lnTo>
                  <a:lnTo>
                    <a:pt x="116" y="100"/>
                  </a:lnTo>
                  <a:lnTo>
                    <a:pt x="108" y="108"/>
                  </a:lnTo>
                  <a:lnTo>
                    <a:pt x="101" y="116"/>
                  </a:lnTo>
                  <a:lnTo>
                    <a:pt x="95" y="126"/>
                  </a:lnTo>
                  <a:lnTo>
                    <a:pt x="88" y="136"/>
                  </a:lnTo>
                  <a:lnTo>
                    <a:pt x="84" y="147"/>
                  </a:lnTo>
                  <a:lnTo>
                    <a:pt x="79" y="159"/>
                  </a:lnTo>
                  <a:lnTo>
                    <a:pt x="75" y="172"/>
                  </a:lnTo>
                  <a:lnTo>
                    <a:pt x="72" y="183"/>
                  </a:lnTo>
                  <a:lnTo>
                    <a:pt x="70" y="196"/>
                  </a:lnTo>
                  <a:lnTo>
                    <a:pt x="70" y="196"/>
                  </a:lnTo>
                  <a:lnTo>
                    <a:pt x="70" y="203"/>
                  </a:lnTo>
                  <a:lnTo>
                    <a:pt x="67" y="210"/>
                  </a:lnTo>
                  <a:lnTo>
                    <a:pt x="64" y="216"/>
                  </a:lnTo>
                  <a:lnTo>
                    <a:pt x="61" y="221"/>
                  </a:lnTo>
                  <a:lnTo>
                    <a:pt x="54" y="224"/>
                  </a:lnTo>
                  <a:lnTo>
                    <a:pt x="49" y="228"/>
                  </a:lnTo>
                  <a:lnTo>
                    <a:pt x="43" y="229"/>
                  </a:lnTo>
                  <a:lnTo>
                    <a:pt x="36" y="229"/>
                  </a:lnTo>
                  <a:lnTo>
                    <a:pt x="36"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1" name="Symbol zastępczy tekstu 7">
            <a:extLst>
              <a:ext uri="{FF2B5EF4-FFF2-40B4-BE49-F238E27FC236}">
                <a16:creationId xmlns:a16="http://schemas.microsoft.com/office/drawing/2014/main" id="{B9F46448-632B-FE2F-5412-997806037F23}"/>
              </a:ext>
            </a:extLst>
          </p:cNvPr>
          <p:cNvSpPr txBox="1">
            <a:spLocks/>
          </p:cNvSpPr>
          <p:nvPr/>
        </p:nvSpPr>
        <p:spPr>
          <a:xfrm>
            <a:off x="337047" y="126492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4" name="Symbol zastępczy tekstu 7">
            <a:extLst>
              <a:ext uri="{FF2B5EF4-FFF2-40B4-BE49-F238E27FC236}">
                <a16:creationId xmlns:a16="http://schemas.microsoft.com/office/drawing/2014/main" id="{4B2FF8DB-86DE-CB2C-FE57-D88D02F7208B}"/>
              </a:ext>
            </a:extLst>
          </p:cNvPr>
          <p:cNvSpPr txBox="1">
            <a:spLocks/>
          </p:cNvSpPr>
          <p:nvPr/>
        </p:nvSpPr>
        <p:spPr>
          <a:xfrm>
            <a:off x="7986051" y="510247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64901258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P14. Jakie śmieci oddziela Pan(i) od reszty podczas segregowania odpadów?</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57116" y="5469129"/>
            <a:ext cx="8487418" cy="216001"/>
          </a:xfrm>
        </p:spPr>
        <p:txBody>
          <a:bodyPr/>
          <a:lstStyle/>
          <a:p>
            <a:r>
              <a:rPr lang="pl-PL" dirty="0">
                <a:solidFill>
                  <a:schemeClr val="bg1">
                    <a:lumMod val="75000"/>
                  </a:schemeClr>
                </a:solidFill>
              </a:rPr>
              <a:t>W 2022 | Odpowiadający: badani, którzy segregują śmieci regularnie, n= 956, </a:t>
            </a:r>
          </a:p>
          <a:p>
            <a:r>
              <a:rPr lang="pl-PL" dirty="0">
                <a:solidFill>
                  <a:schemeClr val="bg1">
                    <a:lumMod val="75000"/>
                  </a:schemeClr>
                </a:solidFill>
              </a:rPr>
              <a:t>Do 2020  |Odpowiadający: badani, którzy segregują śmieci regularnie lub sporadycznie, n= 956, 2020: n=977, </a:t>
            </a:r>
            <a:r>
              <a:rPr lang="pl-PL" sz="800" i="1" dirty="0">
                <a:solidFill>
                  <a:schemeClr val="bg1">
                    <a:lumMod val="75000"/>
                  </a:schemeClr>
                </a:solidFill>
              </a:rPr>
              <a:t>2018: n=783, 2014: n=830, 2013: n=697, 2012: n=685, 2011: n=618</a:t>
            </a:r>
            <a:endParaRPr lang="pl-PL" dirty="0">
              <a:solidFill>
                <a:schemeClr val="bg1">
                  <a:lumMod val="75000"/>
                </a:schemeClr>
              </a:solidFill>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nvGraphicFramePr>
        <p:xfrm>
          <a:off x="20461" y="1453662"/>
          <a:ext cx="8743699" cy="28448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AF79EB32-8952-4CA4-B3C1-7D6F89F0D640}"/>
              </a:ext>
            </a:extLst>
          </p:cNvPr>
          <p:cNvGraphicFramePr>
            <a:graphicFrameLocks noGrp="1"/>
          </p:cNvGraphicFramePr>
          <p:nvPr/>
        </p:nvGraphicFramePr>
        <p:xfrm>
          <a:off x="379840" y="4691804"/>
          <a:ext cx="8384320" cy="466725"/>
        </p:xfrm>
        <a:graphic>
          <a:graphicData uri="http://schemas.openxmlformats.org/drawingml/2006/table">
            <a:tbl>
              <a:tblPr firstRow="1" bandRow="1">
                <a:tableStyleId>{5C22544A-7EE6-4342-B048-85BDC9FD1C3A}</a:tableStyleId>
              </a:tblPr>
              <a:tblGrid>
                <a:gridCol w="838432">
                  <a:extLst>
                    <a:ext uri="{9D8B030D-6E8A-4147-A177-3AD203B41FA5}">
                      <a16:colId xmlns:a16="http://schemas.microsoft.com/office/drawing/2014/main" val="2938667892"/>
                    </a:ext>
                  </a:extLst>
                </a:gridCol>
                <a:gridCol w="838432">
                  <a:extLst>
                    <a:ext uri="{9D8B030D-6E8A-4147-A177-3AD203B41FA5}">
                      <a16:colId xmlns:a16="http://schemas.microsoft.com/office/drawing/2014/main" val="411925587"/>
                    </a:ext>
                  </a:extLst>
                </a:gridCol>
                <a:gridCol w="838432">
                  <a:extLst>
                    <a:ext uri="{9D8B030D-6E8A-4147-A177-3AD203B41FA5}">
                      <a16:colId xmlns:a16="http://schemas.microsoft.com/office/drawing/2014/main" val="3608420190"/>
                    </a:ext>
                  </a:extLst>
                </a:gridCol>
                <a:gridCol w="838432">
                  <a:extLst>
                    <a:ext uri="{9D8B030D-6E8A-4147-A177-3AD203B41FA5}">
                      <a16:colId xmlns:a16="http://schemas.microsoft.com/office/drawing/2014/main" val="2823064476"/>
                    </a:ext>
                  </a:extLst>
                </a:gridCol>
                <a:gridCol w="838432">
                  <a:extLst>
                    <a:ext uri="{9D8B030D-6E8A-4147-A177-3AD203B41FA5}">
                      <a16:colId xmlns:a16="http://schemas.microsoft.com/office/drawing/2014/main" val="608497383"/>
                    </a:ext>
                  </a:extLst>
                </a:gridCol>
                <a:gridCol w="838432">
                  <a:extLst>
                    <a:ext uri="{9D8B030D-6E8A-4147-A177-3AD203B41FA5}">
                      <a16:colId xmlns:a16="http://schemas.microsoft.com/office/drawing/2014/main" val="4251473885"/>
                    </a:ext>
                  </a:extLst>
                </a:gridCol>
                <a:gridCol w="838432">
                  <a:extLst>
                    <a:ext uri="{9D8B030D-6E8A-4147-A177-3AD203B41FA5}">
                      <a16:colId xmlns:a16="http://schemas.microsoft.com/office/drawing/2014/main" val="3874046691"/>
                    </a:ext>
                  </a:extLst>
                </a:gridCol>
                <a:gridCol w="838432">
                  <a:extLst>
                    <a:ext uri="{9D8B030D-6E8A-4147-A177-3AD203B41FA5}">
                      <a16:colId xmlns:a16="http://schemas.microsoft.com/office/drawing/2014/main" val="1881203826"/>
                    </a:ext>
                  </a:extLst>
                </a:gridCol>
                <a:gridCol w="838432">
                  <a:extLst>
                    <a:ext uri="{9D8B030D-6E8A-4147-A177-3AD203B41FA5}">
                      <a16:colId xmlns:a16="http://schemas.microsoft.com/office/drawing/2014/main" val="2200576503"/>
                    </a:ext>
                  </a:extLst>
                </a:gridCol>
                <a:gridCol w="838432">
                  <a:extLst>
                    <a:ext uri="{9D8B030D-6E8A-4147-A177-3AD203B41FA5}">
                      <a16:colId xmlns:a16="http://schemas.microsoft.com/office/drawing/2014/main" val="501158170"/>
                    </a:ext>
                  </a:extLst>
                </a:gridCol>
              </a:tblGrid>
              <a:tr h="370840">
                <a:tc>
                  <a:txBody>
                    <a:bodyPr/>
                    <a:lstStyle/>
                    <a:p>
                      <a:pPr algn="ctr" fontAlgn="b"/>
                      <a:r>
                        <a:rPr lang="pl-PL" sz="1000" b="0" i="0" u="none" strike="noStrike" dirty="0">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kern="1200" dirty="0">
                          <a:solidFill>
                            <a:schemeClr val="tx1"/>
                          </a:solidFill>
                          <a:effectLst/>
                          <a:latin typeface="+mn-lt"/>
                          <a:ea typeface="+mn-ea"/>
                          <a:cs typeface="+mn-cs"/>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makulatura, papier</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baterie</a:t>
                      </a:r>
                    </a:p>
                    <a:p>
                      <a:pPr algn="ctr" fontAlgn="b"/>
                      <a:endParaRPr lang="pl-PL" sz="1000" b="0" i="0" u="none" strike="noStrike" kern="1200" dirty="0">
                        <a:solidFill>
                          <a:schemeClr val="tx1"/>
                        </a:solidFill>
                        <a:effectLst/>
                        <a:latin typeface="+mn-lt"/>
                        <a:ea typeface="+mn-ea"/>
                        <a:cs typeface="+mn-cs"/>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zużyty sprzęt RTV/AGD</a:t>
                      </a:r>
                    </a:p>
                    <a:p>
                      <a:pPr marL="0" marR="0" lvl="0" indent="0" algn="ctr" defTabSz="914400" rtl="0" eaLnBrk="1" fontAlgn="b" latinLnBrk="0" hangingPunct="1">
                        <a:lnSpc>
                          <a:spcPct val="100000"/>
                        </a:lnSpc>
                        <a:spcBef>
                          <a:spcPts val="0"/>
                        </a:spcBef>
                        <a:spcAft>
                          <a:spcPts val="0"/>
                        </a:spcAft>
                        <a:buClrTx/>
                        <a:buSzTx/>
                        <a:buFontTx/>
                        <a:buNone/>
                        <a:tabLst/>
                        <a:defRPr/>
                      </a:pPr>
                      <a:endParaRPr lang="pl-PL" sz="1000" b="0" i="0" u="none" strike="noStrike" kern="1200" dirty="0">
                        <a:solidFill>
                          <a:schemeClr val="tx1"/>
                        </a:solidFill>
                        <a:effectLst/>
                        <a:latin typeface="+mn-lt"/>
                        <a:ea typeface="+mn-ea"/>
                        <a:cs typeface="+mn-cs"/>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świetlówki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inne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6" name="pole tekstowe 5">
            <a:extLst>
              <a:ext uri="{FF2B5EF4-FFF2-40B4-BE49-F238E27FC236}">
                <a16:creationId xmlns:a16="http://schemas.microsoft.com/office/drawing/2014/main" id="{22D0A86C-7D84-4C78-969F-88AF4526B625}"/>
              </a:ext>
            </a:extLst>
          </p:cNvPr>
          <p:cNvSpPr txBox="1"/>
          <p:nvPr/>
        </p:nvSpPr>
        <p:spPr>
          <a:xfrm>
            <a:off x="7092280" y="5072021"/>
            <a:ext cx="1786717" cy="369332"/>
          </a:xfrm>
          <a:prstGeom prst="wedgeRectCallout">
            <a:avLst>
              <a:gd name="adj1" fmla="val 21670"/>
              <a:gd name="adj2" fmla="val -80292"/>
            </a:avLst>
          </a:prstGeom>
          <a:noFill/>
          <a:ln w="6350">
            <a:solidFill>
              <a:schemeClr val="bg1">
                <a:lumMod val="85000"/>
              </a:schemeClr>
            </a:solidFill>
            <a:prstDash val="lgDash"/>
          </a:ln>
        </p:spPr>
        <p:txBody>
          <a:bodyPr wrap="square">
            <a:spAutoFit/>
          </a:bodyPr>
          <a:lstStyle/>
          <a:p>
            <a:pPr algn="r" fontAlgn="ctr"/>
            <a:r>
              <a:rPr lang="pl-PL" sz="900" dirty="0">
                <a:solidFill>
                  <a:schemeClr val="bg1">
                    <a:lumMod val="65000"/>
                  </a:schemeClr>
                </a:solidFill>
              </a:rPr>
              <a:t>Inne 2020 r.: tekstylia, popiół, </a:t>
            </a:r>
            <a:r>
              <a:rPr lang="pl-PL" sz="900" dirty="0" err="1">
                <a:solidFill>
                  <a:schemeClr val="bg1">
                    <a:lumMod val="65000"/>
                  </a:schemeClr>
                </a:solidFill>
              </a:rPr>
              <a:t>bio</a:t>
            </a:r>
            <a:r>
              <a:rPr lang="pl-PL" sz="900" dirty="0">
                <a:solidFill>
                  <a:schemeClr val="bg1">
                    <a:lumMod val="65000"/>
                  </a:schemeClr>
                </a:solidFill>
              </a:rPr>
              <a:t>, mieszane, wielkogabarytowe</a:t>
            </a:r>
            <a:endParaRPr lang="pl-PL" sz="900" b="0" i="0" u="none" strike="noStrike" dirty="0">
              <a:solidFill>
                <a:schemeClr val="bg1">
                  <a:lumMod val="65000"/>
                </a:schemeClr>
              </a:solidFill>
              <a:effectLst/>
            </a:endParaRPr>
          </a:p>
        </p:txBody>
      </p:sp>
      <p:grpSp>
        <p:nvGrpSpPr>
          <p:cNvPr id="15" name="Grupa 14">
            <a:extLst>
              <a:ext uri="{FF2B5EF4-FFF2-40B4-BE49-F238E27FC236}">
                <a16:creationId xmlns:a16="http://schemas.microsoft.com/office/drawing/2014/main" id="{7B3D7274-9CD6-47F2-9922-3813EE5D3617}"/>
              </a:ext>
            </a:extLst>
          </p:cNvPr>
          <p:cNvGrpSpPr>
            <a:grpSpLocks noChangeAspect="1"/>
          </p:cNvGrpSpPr>
          <p:nvPr/>
        </p:nvGrpSpPr>
        <p:grpSpPr>
          <a:xfrm>
            <a:off x="755575" y="4327511"/>
            <a:ext cx="96248" cy="283324"/>
            <a:chOff x="4788024" y="2506166"/>
            <a:chExt cx="254000" cy="747713"/>
          </a:xfrm>
          <a:solidFill>
            <a:srgbClr val="CDCDCD"/>
          </a:solidFill>
        </p:grpSpPr>
        <p:sp>
          <p:nvSpPr>
            <p:cNvPr id="16" name="Rectangle 15">
              <a:extLst>
                <a:ext uri="{FF2B5EF4-FFF2-40B4-BE49-F238E27FC236}">
                  <a16:creationId xmlns:a16="http://schemas.microsoft.com/office/drawing/2014/main" id="{C7970D3E-3D8E-4BC1-9AAC-8DEEF609615B}"/>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16">
              <a:extLst>
                <a:ext uri="{FF2B5EF4-FFF2-40B4-BE49-F238E27FC236}">
                  <a16:creationId xmlns:a16="http://schemas.microsoft.com/office/drawing/2014/main" id="{9C672FA4-2842-4C5C-ADFF-F5B428C2619A}"/>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4" name="Grupa 33">
            <a:extLst>
              <a:ext uri="{FF2B5EF4-FFF2-40B4-BE49-F238E27FC236}">
                <a16:creationId xmlns:a16="http://schemas.microsoft.com/office/drawing/2014/main" id="{BE8833E5-1C09-474C-907B-832FF3DF7C5B}"/>
              </a:ext>
            </a:extLst>
          </p:cNvPr>
          <p:cNvGrpSpPr>
            <a:grpSpLocks noChangeAspect="1"/>
          </p:cNvGrpSpPr>
          <p:nvPr/>
        </p:nvGrpSpPr>
        <p:grpSpPr>
          <a:xfrm>
            <a:off x="3945846" y="4477883"/>
            <a:ext cx="416604" cy="169994"/>
            <a:chOff x="5429041" y="3757618"/>
            <a:chExt cx="984326" cy="401651"/>
          </a:xfrm>
          <a:solidFill>
            <a:srgbClr val="CDCDCD"/>
          </a:solidFill>
        </p:grpSpPr>
        <p:grpSp>
          <p:nvGrpSpPr>
            <p:cNvPr id="35" name="Grupa 34">
              <a:extLst>
                <a:ext uri="{FF2B5EF4-FFF2-40B4-BE49-F238E27FC236}">
                  <a16:creationId xmlns:a16="http://schemas.microsoft.com/office/drawing/2014/main" id="{FC481B42-0D03-4F4F-AD75-F3277D6B1D86}"/>
                </a:ext>
              </a:extLst>
            </p:cNvPr>
            <p:cNvGrpSpPr/>
            <p:nvPr/>
          </p:nvGrpSpPr>
          <p:grpSpPr>
            <a:xfrm>
              <a:off x="5429041" y="3757618"/>
              <a:ext cx="202240" cy="401651"/>
              <a:chOff x="5534025" y="3944938"/>
              <a:chExt cx="227013" cy="450851"/>
            </a:xfrm>
            <a:grpFill/>
          </p:grpSpPr>
          <p:sp>
            <p:nvSpPr>
              <p:cNvPr id="45" name="Freeform 62">
                <a:extLst>
                  <a:ext uri="{FF2B5EF4-FFF2-40B4-BE49-F238E27FC236}">
                    <a16:creationId xmlns:a16="http://schemas.microsoft.com/office/drawing/2014/main" id="{B38F9BF8-F322-4F87-9AD7-2EFD9D4B0226}"/>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63">
                <a:extLst>
                  <a:ext uri="{FF2B5EF4-FFF2-40B4-BE49-F238E27FC236}">
                    <a16:creationId xmlns:a16="http://schemas.microsoft.com/office/drawing/2014/main" id="{357745DC-DE7B-49E6-A270-767C9685FB7A}"/>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E57E9340-C365-4EF7-8DFB-E16D2CC73CBC}"/>
                </a:ext>
              </a:extLst>
            </p:cNvPr>
            <p:cNvGrpSpPr/>
            <p:nvPr/>
          </p:nvGrpSpPr>
          <p:grpSpPr>
            <a:xfrm>
              <a:off x="5689265" y="3757618"/>
              <a:ext cx="202240" cy="401651"/>
              <a:chOff x="5826125" y="3944938"/>
              <a:chExt cx="227013" cy="450851"/>
            </a:xfrm>
            <a:grpFill/>
          </p:grpSpPr>
          <p:sp>
            <p:nvSpPr>
              <p:cNvPr id="43" name="Freeform 64">
                <a:extLst>
                  <a:ext uri="{FF2B5EF4-FFF2-40B4-BE49-F238E27FC236}">
                    <a16:creationId xmlns:a16="http://schemas.microsoft.com/office/drawing/2014/main" id="{77247DC5-4E3C-4CB5-AAE3-7B3EA4A62256}"/>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5">
                <a:extLst>
                  <a:ext uri="{FF2B5EF4-FFF2-40B4-BE49-F238E27FC236}">
                    <a16:creationId xmlns:a16="http://schemas.microsoft.com/office/drawing/2014/main" id="{ADF164A9-9EF2-40DD-B4F8-D89CA5A303BF}"/>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F2EB452B-566B-4BBE-BC8B-50FEFBFE9E3D}"/>
                </a:ext>
              </a:extLst>
            </p:cNvPr>
            <p:cNvGrpSpPr/>
            <p:nvPr/>
          </p:nvGrpSpPr>
          <p:grpSpPr>
            <a:xfrm>
              <a:off x="5950904" y="3757618"/>
              <a:ext cx="202240" cy="401651"/>
              <a:chOff x="6119813" y="3944938"/>
              <a:chExt cx="227013" cy="450851"/>
            </a:xfrm>
            <a:grpFill/>
          </p:grpSpPr>
          <p:sp>
            <p:nvSpPr>
              <p:cNvPr id="41" name="Freeform 66">
                <a:extLst>
                  <a:ext uri="{FF2B5EF4-FFF2-40B4-BE49-F238E27FC236}">
                    <a16:creationId xmlns:a16="http://schemas.microsoft.com/office/drawing/2014/main" id="{D2F187B4-A0C9-4040-A709-C880A9F12BD6}"/>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67">
                <a:extLst>
                  <a:ext uri="{FF2B5EF4-FFF2-40B4-BE49-F238E27FC236}">
                    <a16:creationId xmlns:a16="http://schemas.microsoft.com/office/drawing/2014/main" id="{C93EFF2D-63DE-4B40-BD90-65C508006B04}"/>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955B9F59-3E7C-4552-BB85-061F9817D0AC}"/>
                </a:ext>
              </a:extLst>
            </p:cNvPr>
            <p:cNvGrpSpPr/>
            <p:nvPr/>
          </p:nvGrpSpPr>
          <p:grpSpPr>
            <a:xfrm>
              <a:off x="6211127" y="3757618"/>
              <a:ext cx="202240" cy="401651"/>
              <a:chOff x="6411913" y="3944938"/>
              <a:chExt cx="227013" cy="450851"/>
            </a:xfrm>
            <a:grpFill/>
          </p:grpSpPr>
          <p:sp>
            <p:nvSpPr>
              <p:cNvPr id="39" name="Freeform 68">
                <a:extLst>
                  <a:ext uri="{FF2B5EF4-FFF2-40B4-BE49-F238E27FC236}">
                    <a16:creationId xmlns:a16="http://schemas.microsoft.com/office/drawing/2014/main" id="{CB50C95F-6011-453D-B042-71C67A9C5A26}"/>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9">
                <a:extLst>
                  <a:ext uri="{FF2B5EF4-FFF2-40B4-BE49-F238E27FC236}">
                    <a16:creationId xmlns:a16="http://schemas.microsoft.com/office/drawing/2014/main" id="{7B34968B-D6CF-48F0-BA6B-B979CC08547B}"/>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47" name="Grupa 46">
            <a:extLst>
              <a:ext uri="{FF2B5EF4-FFF2-40B4-BE49-F238E27FC236}">
                <a16:creationId xmlns:a16="http://schemas.microsoft.com/office/drawing/2014/main" id="{B04F78B7-AF96-4B01-A310-BFB670F4D2A7}"/>
              </a:ext>
            </a:extLst>
          </p:cNvPr>
          <p:cNvGrpSpPr>
            <a:grpSpLocks noChangeAspect="1"/>
          </p:cNvGrpSpPr>
          <p:nvPr/>
        </p:nvGrpSpPr>
        <p:grpSpPr>
          <a:xfrm>
            <a:off x="4863672" y="4391835"/>
            <a:ext cx="224927" cy="254992"/>
            <a:chOff x="-1196975" y="2287588"/>
            <a:chExt cx="617538" cy="700087"/>
          </a:xfrm>
          <a:solidFill>
            <a:srgbClr val="CDCDCD"/>
          </a:solidFill>
        </p:grpSpPr>
        <p:sp>
          <p:nvSpPr>
            <p:cNvPr id="48" name="Freeform 7">
              <a:extLst>
                <a:ext uri="{FF2B5EF4-FFF2-40B4-BE49-F238E27FC236}">
                  <a16:creationId xmlns:a16="http://schemas.microsoft.com/office/drawing/2014/main" id="{488477FD-BBF9-4FD3-9F53-B67BB48A71D6}"/>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8">
              <a:extLst>
                <a:ext uri="{FF2B5EF4-FFF2-40B4-BE49-F238E27FC236}">
                  <a16:creationId xmlns:a16="http://schemas.microsoft.com/office/drawing/2014/main" id="{AF2628EF-FE93-48D6-9780-4AA657D858F9}"/>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9">
              <a:extLst>
                <a:ext uri="{FF2B5EF4-FFF2-40B4-BE49-F238E27FC236}">
                  <a16:creationId xmlns:a16="http://schemas.microsoft.com/office/drawing/2014/main" id="{EB2CEB8B-B6A0-4C54-8B49-F47D7A54A560}"/>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0" name="Grafika 59" descr="Żarówka fluorescencyjna">
            <a:extLst>
              <a:ext uri="{FF2B5EF4-FFF2-40B4-BE49-F238E27FC236}">
                <a16:creationId xmlns:a16="http://schemas.microsoft.com/office/drawing/2014/main" id="{D25350C1-9995-48A2-BAE9-865C5D70719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494771" y="4357005"/>
            <a:ext cx="283324" cy="283324"/>
          </a:xfrm>
          <a:prstGeom prst="rect">
            <a:avLst/>
          </a:prstGeom>
        </p:spPr>
      </p:pic>
      <p:pic>
        <p:nvPicPr>
          <p:cNvPr id="72" name="Grafika 71" descr="Gazeta">
            <a:extLst>
              <a:ext uri="{FF2B5EF4-FFF2-40B4-BE49-F238E27FC236}">
                <a16:creationId xmlns:a16="http://schemas.microsoft.com/office/drawing/2014/main" id="{3CC93B6D-6554-477F-9F2B-52C2E012230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325475" y="4369160"/>
            <a:ext cx="283324" cy="283324"/>
          </a:xfrm>
          <a:prstGeom prst="rect">
            <a:avLst/>
          </a:prstGeom>
        </p:spPr>
      </p:pic>
      <p:sp>
        <p:nvSpPr>
          <p:cNvPr id="20" name="Freeform 35">
            <a:extLst>
              <a:ext uri="{FF2B5EF4-FFF2-40B4-BE49-F238E27FC236}">
                <a16:creationId xmlns:a16="http://schemas.microsoft.com/office/drawing/2014/main" id="{9F236DFF-989E-4BA3-22B3-64E4EBFF2EA7}"/>
              </a:ext>
            </a:extLst>
          </p:cNvPr>
          <p:cNvSpPr>
            <a:spLocks noChangeAspect="1" noEditPoints="1"/>
          </p:cNvSpPr>
          <p:nvPr/>
        </p:nvSpPr>
        <p:spPr bwMode="auto">
          <a:xfrm>
            <a:off x="1621827" y="4489340"/>
            <a:ext cx="83284" cy="141662"/>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26" name="Freeform 5">
            <a:extLst>
              <a:ext uri="{FF2B5EF4-FFF2-40B4-BE49-F238E27FC236}">
                <a16:creationId xmlns:a16="http://schemas.microsoft.com/office/drawing/2014/main" id="{143EAE2F-B3F6-944B-4547-5C55DCA9C1E7}"/>
              </a:ext>
            </a:extLst>
          </p:cNvPr>
          <p:cNvSpPr>
            <a:spLocks noChangeAspect="1" noEditPoints="1"/>
          </p:cNvSpPr>
          <p:nvPr/>
        </p:nvSpPr>
        <p:spPr bwMode="auto">
          <a:xfrm>
            <a:off x="1496127" y="4318891"/>
            <a:ext cx="70245" cy="283324"/>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7" name="Grupa 21">
            <a:extLst>
              <a:ext uri="{FF2B5EF4-FFF2-40B4-BE49-F238E27FC236}">
                <a16:creationId xmlns:a16="http://schemas.microsoft.com/office/drawing/2014/main" id="{FA652EAF-68EB-B42C-3815-BB98D33D73B4}"/>
              </a:ext>
            </a:extLst>
          </p:cNvPr>
          <p:cNvGrpSpPr>
            <a:grpSpLocks noChangeAspect="1"/>
          </p:cNvGrpSpPr>
          <p:nvPr/>
        </p:nvGrpSpPr>
        <p:grpSpPr>
          <a:xfrm rot="436272">
            <a:off x="3397731" y="4447357"/>
            <a:ext cx="120930" cy="226659"/>
            <a:chOff x="4068887" y="2709366"/>
            <a:chExt cx="290513" cy="544513"/>
          </a:xfrm>
          <a:solidFill>
            <a:srgbClr val="CDCDCD"/>
          </a:solidFill>
        </p:grpSpPr>
        <p:sp>
          <p:nvSpPr>
            <p:cNvPr id="28" name="Freeform 10">
              <a:extLst>
                <a:ext uri="{FF2B5EF4-FFF2-40B4-BE49-F238E27FC236}">
                  <a16:creationId xmlns:a16="http://schemas.microsoft.com/office/drawing/2014/main" id="{B4CD1461-154C-639A-D726-CECB41F2EC9A}"/>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11">
              <a:extLst>
                <a:ext uri="{FF2B5EF4-FFF2-40B4-BE49-F238E27FC236}">
                  <a16:creationId xmlns:a16="http://schemas.microsoft.com/office/drawing/2014/main" id="{10E186BB-020E-51A7-468D-56732BED2200}"/>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2">
              <a:extLst>
                <a:ext uri="{FF2B5EF4-FFF2-40B4-BE49-F238E27FC236}">
                  <a16:creationId xmlns:a16="http://schemas.microsoft.com/office/drawing/2014/main" id="{65D32B92-B42C-641A-F04F-BDAFE28CA9E7}"/>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3" name="Grupa 29">
            <a:extLst>
              <a:ext uri="{FF2B5EF4-FFF2-40B4-BE49-F238E27FC236}">
                <a16:creationId xmlns:a16="http://schemas.microsoft.com/office/drawing/2014/main" id="{C0C36CAD-1E7A-25D8-C2B6-F25475988948}"/>
              </a:ext>
            </a:extLst>
          </p:cNvPr>
          <p:cNvGrpSpPr>
            <a:grpSpLocks noChangeAspect="1"/>
          </p:cNvGrpSpPr>
          <p:nvPr/>
        </p:nvGrpSpPr>
        <p:grpSpPr>
          <a:xfrm rot="21006411">
            <a:off x="3091209" y="4373629"/>
            <a:ext cx="142673" cy="283324"/>
            <a:chOff x="3310062" y="2585541"/>
            <a:chExt cx="336550" cy="668338"/>
          </a:xfrm>
          <a:solidFill>
            <a:srgbClr val="CDCDCD"/>
          </a:solidFill>
        </p:grpSpPr>
        <p:sp>
          <p:nvSpPr>
            <p:cNvPr id="55" name="Freeform 17">
              <a:extLst>
                <a:ext uri="{FF2B5EF4-FFF2-40B4-BE49-F238E27FC236}">
                  <a16:creationId xmlns:a16="http://schemas.microsoft.com/office/drawing/2014/main" id="{6978D339-AF3A-A7D2-8D61-170AB3993F1C}"/>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Rectangle 18">
              <a:extLst>
                <a:ext uri="{FF2B5EF4-FFF2-40B4-BE49-F238E27FC236}">
                  <a16:creationId xmlns:a16="http://schemas.microsoft.com/office/drawing/2014/main" id="{A5E37868-39DF-D107-9E6D-E8910B611E27}"/>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19">
              <a:extLst>
                <a:ext uri="{FF2B5EF4-FFF2-40B4-BE49-F238E27FC236}">
                  <a16:creationId xmlns:a16="http://schemas.microsoft.com/office/drawing/2014/main" id="{66DC1386-1D5C-DE89-E299-9BD652ECDBDF}"/>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0" name="Grafika 51" descr="Szkielet martwej ryby">
            <a:extLst>
              <a:ext uri="{FF2B5EF4-FFF2-40B4-BE49-F238E27FC236}">
                <a16:creationId xmlns:a16="http://schemas.microsoft.com/office/drawing/2014/main" id="{18BCECBF-3B1F-0C10-AF35-58B2E2B6298D}"/>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7944808">
            <a:off x="5619274" y="4308122"/>
            <a:ext cx="283324" cy="283324"/>
          </a:xfrm>
          <a:prstGeom prst="rect">
            <a:avLst/>
          </a:prstGeom>
        </p:spPr>
      </p:pic>
      <p:pic>
        <p:nvPicPr>
          <p:cNvPr id="71" name="Grafika 53" descr="Skórka banana">
            <a:extLst>
              <a:ext uri="{FF2B5EF4-FFF2-40B4-BE49-F238E27FC236}">
                <a16:creationId xmlns:a16="http://schemas.microsoft.com/office/drawing/2014/main" id="{C3FDCA10-F4CC-3726-82C3-14EA566EBC92}"/>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766749" y="4423728"/>
            <a:ext cx="254992" cy="254992"/>
          </a:xfrm>
          <a:prstGeom prst="rect">
            <a:avLst/>
          </a:prstGeom>
        </p:spPr>
      </p:pic>
      <p:grpSp>
        <p:nvGrpSpPr>
          <p:cNvPr id="73" name="Grupa 60">
            <a:extLst>
              <a:ext uri="{FF2B5EF4-FFF2-40B4-BE49-F238E27FC236}">
                <a16:creationId xmlns:a16="http://schemas.microsoft.com/office/drawing/2014/main" id="{998B686F-4B6A-EE50-052A-A796883D0B37}"/>
              </a:ext>
            </a:extLst>
          </p:cNvPr>
          <p:cNvGrpSpPr>
            <a:grpSpLocks noChangeAspect="1"/>
          </p:cNvGrpSpPr>
          <p:nvPr/>
        </p:nvGrpSpPr>
        <p:grpSpPr>
          <a:xfrm>
            <a:off x="7269199" y="4431257"/>
            <a:ext cx="142838" cy="226659"/>
            <a:chOff x="5295900" y="4500563"/>
            <a:chExt cx="457200" cy="725487"/>
          </a:xfrm>
          <a:solidFill>
            <a:srgbClr val="CDCDCD"/>
          </a:solidFill>
        </p:grpSpPr>
        <p:pic>
          <p:nvPicPr>
            <p:cNvPr id="74" name="Picture 18">
              <a:extLst>
                <a:ext uri="{FF2B5EF4-FFF2-40B4-BE49-F238E27FC236}">
                  <a16:creationId xmlns:a16="http://schemas.microsoft.com/office/drawing/2014/main" id="{15E07948-5DAF-3697-4F87-881FC4559689}"/>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5" name="Picture 19">
              <a:extLst>
                <a:ext uri="{FF2B5EF4-FFF2-40B4-BE49-F238E27FC236}">
                  <a16:creationId xmlns:a16="http://schemas.microsoft.com/office/drawing/2014/main" id="{ECD40F67-76AE-0731-941F-E37443A4D2E4}"/>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76" name="Freeform 20">
              <a:extLst>
                <a:ext uri="{FF2B5EF4-FFF2-40B4-BE49-F238E27FC236}">
                  <a16:creationId xmlns:a16="http://schemas.microsoft.com/office/drawing/2014/main" id="{90D71489-0F9F-26CD-A330-C8F7ECAC2CB2}"/>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21">
              <a:extLst>
                <a:ext uri="{FF2B5EF4-FFF2-40B4-BE49-F238E27FC236}">
                  <a16:creationId xmlns:a16="http://schemas.microsoft.com/office/drawing/2014/main" id="{155EC844-D3C3-9298-CF08-8A038B2407CF}"/>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8" name="Grupa 82">
            <a:extLst>
              <a:ext uri="{FF2B5EF4-FFF2-40B4-BE49-F238E27FC236}">
                <a16:creationId xmlns:a16="http://schemas.microsoft.com/office/drawing/2014/main" id="{FF2D2105-C927-036C-643E-ECF9EA4A16E2}"/>
              </a:ext>
            </a:extLst>
          </p:cNvPr>
          <p:cNvGrpSpPr>
            <a:grpSpLocks noChangeAspect="1"/>
          </p:cNvGrpSpPr>
          <p:nvPr/>
        </p:nvGrpSpPr>
        <p:grpSpPr>
          <a:xfrm>
            <a:off x="7489337" y="4443807"/>
            <a:ext cx="235199" cy="235201"/>
            <a:chOff x="5318125" y="1655763"/>
            <a:chExt cx="620713" cy="620713"/>
          </a:xfrm>
          <a:solidFill>
            <a:srgbClr val="CDCDCD"/>
          </a:solidFill>
        </p:grpSpPr>
        <p:sp>
          <p:nvSpPr>
            <p:cNvPr id="79" name="Freeform 45">
              <a:extLst>
                <a:ext uri="{FF2B5EF4-FFF2-40B4-BE49-F238E27FC236}">
                  <a16:creationId xmlns:a16="http://schemas.microsoft.com/office/drawing/2014/main" id="{3DFCED8D-9E81-FE5E-ACE5-B22F4474A387}"/>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47">
              <a:extLst>
                <a:ext uri="{FF2B5EF4-FFF2-40B4-BE49-F238E27FC236}">
                  <a16:creationId xmlns:a16="http://schemas.microsoft.com/office/drawing/2014/main" id="{5E045A49-976A-A045-5637-74815BAF6EF1}"/>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48">
              <a:extLst>
                <a:ext uri="{FF2B5EF4-FFF2-40B4-BE49-F238E27FC236}">
                  <a16:creationId xmlns:a16="http://schemas.microsoft.com/office/drawing/2014/main" id="{C1D8F183-9144-48AA-3466-20771123914B}"/>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49">
              <a:extLst>
                <a:ext uri="{FF2B5EF4-FFF2-40B4-BE49-F238E27FC236}">
                  <a16:creationId xmlns:a16="http://schemas.microsoft.com/office/drawing/2014/main" id="{43896164-DA9B-DC84-B794-FF11A5F3C93B}"/>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7" name="Symbol zastępczy tekstu 7">
            <a:extLst>
              <a:ext uri="{FF2B5EF4-FFF2-40B4-BE49-F238E27FC236}">
                <a16:creationId xmlns:a16="http://schemas.microsoft.com/office/drawing/2014/main" id="{95415212-E6C4-C7D6-3F58-AA6E017D22B7}"/>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253419983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extLst>
              <p:ext uri="{D42A27DB-BD31-4B8C-83A1-F6EECF244321}">
                <p14:modId xmlns:p14="http://schemas.microsoft.com/office/powerpoint/2010/main" val="3562676525"/>
              </p:ext>
            </p:extLst>
          </p:nvPr>
        </p:nvGraphicFramePr>
        <p:xfrm>
          <a:off x="67246" y="1124640"/>
          <a:ext cx="8743699" cy="1634133"/>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P14. Jakie śmieci oddziela Pan(i) od reszty podczas segregowania odpadów?</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25032" y="5348813"/>
            <a:ext cx="8487418" cy="216001"/>
          </a:xfrm>
        </p:spPr>
        <p:txBody>
          <a:bodyPr/>
          <a:lstStyle/>
          <a:p>
            <a:r>
              <a:rPr lang="pl-PL" dirty="0">
                <a:solidFill>
                  <a:schemeClr val="bg1">
                    <a:lumMod val="75000"/>
                  </a:schemeClr>
                </a:solidFill>
              </a:rPr>
              <a:t>W 2022 | Odpowiadający: badani, którzy segregują śmieci regularnie, n= 956.</a:t>
            </a:r>
          </a:p>
          <a:p>
            <a:r>
              <a:rPr lang="pl-PL" dirty="0">
                <a:solidFill>
                  <a:schemeClr val="bg1">
                    <a:lumMod val="75000"/>
                  </a:schemeClr>
                </a:solidFill>
              </a:rPr>
              <a:t>Ze względu na wielkość gospodarstwa domowego: mieszkam sam(a): n=115, 2 osoby: n=300, 3 osoby: n=230, 4 osoby: n=226, 5 osób i więcej: n=122.</a:t>
            </a:r>
          </a:p>
          <a:p>
            <a:r>
              <a:rPr lang="pl-PL" dirty="0">
                <a:solidFill>
                  <a:schemeClr val="bg1">
                    <a:lumMod val="75000"/>
                  </a:schemeClr>
                </a:solidFill>
              </a:rPr>
              <a:t>Do 2020  |  Badani, którzy segregują śmieci regularnie lub sporadycznie, 2020: n=977, 2018: n=783, 2014: n=830, 2013: n=697, 2012: n=685, 2011: n=618</a:t>
            </a:r>
          </a:p>
          <a:p>
            <a:r>
              <a:rPr lang="pl-PL" dirty="0">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4" name="Grupa 33">
            <a:extLst>
              <a:ext uri="{FF2B5EF4-FFF2-40B4-BE49-F238E27FC236}">
                <a16:creationId xmlns:a16="http://schemas.microsoft.com/office/drawing/2014/main" id="{BE8833E5-1C09-474C-907B-832FF3DF7C5B}"/>
              </a:ext>
            </a:extLst>
          </p:cNvPr>
          <p:cNvGrpSpPr>
            <a:grpSpLocks noChangeAspect="1"/>
          </p:cNvGrpSpPr>
          <p:nvPr/>
        </p:nvGrpSpPr>
        <p:grpSpPr>
          <a:xfrm>
            <a:off x="7610079" y="2927776"/>
            <a:ext cx="665486" cy="271550"/>
            <a:chOff x="5429041" y="3757618"/>
            <a:chExt cx="984326" cy="401651"/>
          </a:xfrm>
          <a:solidFill>
            <a:srgbClr val="CDCDCD"/>
          </a:solidFill>
        </p:grpSpPr>
        <p:grpSp>
          <p:nvGrpSpPr>
            <p:cNvPr id="35" name="Grupa 34">
              <a:extLst>
                <a:ext uri="{FF2B5EF4-FFF2-40B4-BE49-F238E27FC236}">
                  <a16:creationId xmlns:a16="http://schemas.microsoft.com/office/drawing/2014/main" id="{FC481B42-0D03-4F4F-AD75-F3277D6B1D86}"/>
                </a:ext>
              </a:extLst>
            </p:cNvPr>
            <p:cNvGrpSpPr/>
            <p:nvPr/>
          </p:nvGrpSpPr>
          <p:grpSpPr>
            <a:xfrm>
              <a:off x="5429041" y="3757618"/>
              <a:ext cx="202240" cy="401651"/>
              <a:chOff x="5534025" y="3944938"/>
              <a:chExt cx="227013" cy="450851"/>
            </a:xfrm>
            <a:grpFill/>
          </p:grpSpPr>
          <p:sp>
            <p:nvSpPr>
              <p:cNvPr id="45" name="Freeform 62">
                <a:extLst>
                  <a:ext uri="{FF2B5EF4-FFF2-40B4-BE49-F238E27FC236}">
                    <a16:creationId xmlns:a16="http://schemas.microsoft.com/office/drawing/2014/main" id="{B38F9BF8-F322-4F87-9AD7-2EFD9D4B0226}"/>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63">
                <a:extLst>
                  <a:ext uri="{FF2B5EF4-FFF2-40B4-BE49-F238E27FC236}">
                    <a16:creationId xmlns:a16="http://schemas.microsoft.com/office/drawing/2014/main" id="{357745DC-DE7B-49E6-A270-767C9685FB7A}"/>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6" name="Grupa 35">
              <a:extLst>
                <a:ext uri="{FF2B5EF4-FFF2-40B4-BE49-F238E27FC236}">
                  <a16:creationId xmlns:a16="http://schemas.microsoft.com/office/drawing/2014/main" id="{E57E9340-C365-4EF7-8DFB-E16D2CC73CBC}"/>
                </a:ext>
              </a:extLst>
            </p:cNvPr>
            <p:cNvGrpSpPr/>
            <p:nvPr/>
          </p:nvGrpSpPr>
          <p:grpSpPr>
            <a:xfrm>
              <a:off x="5689265" y="3757618"/>
              <a:ext cx="202240" cy="401651"/>
              <a:chOff x="5826125" y="3944938"/>
              <a:chExt cx="227013" cy="450851"/>
            </a:xfrm>
            <a:grpFill/>
          </p:grpSpPr>
          <p:sp>
            <p:nvSpPr>
              <p:cNvPr id="43" name="Freeform 64">
                <a:extLst>
                  <a:ext uri="{FF2B5EF4-FFF2-40B4-BE49-F238E27FC236}">
                    <a16:creationId xmlns:a16="http://schemas.microsoft.com/office/drawing/2014/main" id="{77247DC5-4E3C-4CB5-AAE3-7B3EA4A62256}"/>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65">
                <a:extLst>
                  <a:ext uri="{FF2B5EF4-FFF2-40B4-BE49-F238E27FC236}">
                    <a16:creationId xmlns:a16="http://schemas.microsoft.com/office/drawing/2014/main" id="{ADF164A9-9EF2-40DD-B4F8-D89CA5A303BF}"/>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7" name="Grupa 36">
              <a:extLst>
                <a:ext uri="{FF2B5EF4-FFF2-40B4-BE49-F238E27FC236}">
                  <a16:creationId xmlns:a16="http://schemas.microsoft.com/office/drawing/2014/main" id="{F2EB452B-566B-4BBE-BC8B-50FEFBFE9E3D}"/>
                </a:ext>
              </a:extLst>
            </p:cNvPr>
            <p:cNvGrpSpPr/>
            <p:nvPr/>
          </p:nvGrpSpPr>
          <p:grpSpPr>
            <a:xfrm>
              <a:off x="5950904" y="3757618"/>
              <a:ext cx="202240" cy="401651"/>
              <a:chOff x="6119813" y="3944938"/>
              <a:chExt cx="227013" cy="450851"/>
            </a:xfrm>
            <a:grpFill/>
          </p:grpSpPr>
          <p:sp>
            <p:nvSpPr>
              <p:cNvPr id="41" name="Freeform 66">
                <a:extLst>
                  <a:ext uri="{FF2B5EF4-FFF2-40B4-BE49-F238E27FC236}">
                    <a16:creationId xmlns:a16="http://schemas.microsoft.com/office/drawing/2014/main" id="{D2F187B4-A0C9-4040-A709-C880A9F12BD6}"/>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67">
                <a:extLst>
                  <a:ext uri="{FF2B5EF4-FFF2-40B4-BE49-F238E27FC236}">
                    <a16:creationId xmlns:a16="http://schemas.microsoft.com/office/drawing/2014/main" id="{C93EFF2D-63DE-4B40-BD90-65C508006B04}"/>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8" name="Grupa 37">
              <a:extLst>
                <a:ext uri="{FF2B5EF4-FFF2-40B4-BE49-F238E27FC236}">
                  <a16:creationId xmlns:a16="http://schemas.microsoft.com/office/drawing/2014/main" id="{955B9F59-3E7C-4552-BB85-061F9817D0AC}"/>
                </a:ext>
              </a:extLst>
            </p:cNvPr>
            <p:cNvGrpSpPr/>
            <p:nvPr/>
          </p:nvGrpSpPr>
          <p:grpSpPr>
            <a:xfrm>
              <a:off x="6211127" y="3757618"/>
              <a:ext cx="202240" cy="401651"/>
              <a:chOff x="6411913" y="3944938"/>
              <a:chExt cx="227013" cy="450851"/>
            </a:xfrm>
            <a:grpFill/>
          </p:grpSpPr>
          <p:sp>
            <p:nvSpPr>
              <p:cNvPr id="39" name="Freeform 68">
                <a:extLst>
                  <a:ext uri="{FF2B5EF4-FFF2-40B4-BE49-F238E27FC236}">
                    <a16:creationId xmlns:a16="http://schemas.microsoft.com/office/drawing/2014/main" id="{CB50C95F-6011-453D-B042-71C67A9C5A26}"/>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69">
                <a:extLst>
                  <a:ext uri="{FF2B5EF4-FFF2-40B4-BE49-F238E27FC236}">
                    <a16:creationId xmlns:a16="http://schemas.microsoft.com/office/drawing/2014/main" id="{7B34968B-D6CF-48F0-BA6B-B979CC08547B}"/>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sp>
        <p:nvSpPr>
          <p:cNvPr id="7" name="Symbol zastępczy tekstu 7">
            <a:extLst>
              <a:ext uri="{FF2B5EF4-FFF2-40B4-BE49-F238E27FC236}">
                <a16:creationId xmlns:a16="http://schemas.microsoft.com/office/drawing/2014/main" id="{09AF42CF-2F1B-4E45-8A14-8D434D8C2A91}"/>
              </a:ext>
            </a:extLst>
          </p:cNvPr>
          <p:cNvSpPr txBox="1">
            <a:spLocks/>
          </p:cNvSpPr>
          <p:nvPr/>
        </p:nvSpPr>
        <p:spPr>
          <a:xfrm>
            <a:off x="8102398" y="563975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pl-PL" dirty="0">
              <a:solidFill>
                <a:schemeClr val="bg1">
                  <a:lumMod val="75000"/>
                </a:schemeClr>
              </a:solidFill>
            </a:endParaRPr>
          </a:p>
        </p:txBody>
      </p:sp>
      <p:graphicFrame>
        <p:nvGraphicFramePr>
          <p:cNvPr id="62" name="Wykres 61"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ED74548-BA27-474F-86A8-42948C4CDDFA}"/>
              </a:ext>
            </a:extLst>
          </p:cNvPr>
          <p:cNvGraphicFramePr/>
          <p:nvPr/>
        </p:nvGraphicFramePr>
        <p:xfrm>
          <a:off x="90867" y="3142358"/>
          <a:ext cx="7087976" cy="149708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 name="Tabela 19">
            <a:extLst>
              <a:ext uri="{FF2B5EF4-FFF2-40B4-BE49-F238E27FC236}">
                <a16:creationId xmlns:a16="http://schemas.microsoft.com/office/drawing/2014/main" id="{166B2F20-9A75-476D-93F5-349848D23970}"/>
              </a:ext>
            </a:extLst>
          </p:cNvPr>
          <p:cNvGraphicFramePr>
            <a:graphicFrameLocks noGrp="1"/>
          </p:cNvGraphicFramePr>
          <p:nvPr/>
        </p:nvGraphicFramePr>
        <p:xfrm>
          <a:off x="496675" y="3234644"/>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dirty="0">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makulatura, papier</a:t>
                      </a:r>
                    </a:p>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kern="1200" dirty="0">
                          <a:solidFill>
                            <a:schemeClr val="tx1"/>
                          </a:solidFill>
                          <a:effectLst/>
                          <a:latin typeface="+mn-lt"/>
                          <a:ea typeface="+mn-ea"/>
                          <a:cs typeface="+mn-cs"/>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baterie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grpSp>
        <p:nvGrpSpPr>
          <p:cNvPr id="67" name="Grupa 66">
            <a:extLst>
              <a:ext uri="{FF2B5EF4-FFF2-40B4-BE49-F238E27FC236}">
                <a16:creationId xmlns:a16="http://schemas.microsoft.com/office/drawing/2014/main" id="{BB43A6FD-4EEE-4AD6-9535-EBF1C03E072E}"/>
              </a:ext>
            </a:extLst>
          </p:cNvPr>
          <p:cNvGrpSpPr>
            <a:grpSpLocks noChangeAspect="1"/>
          </p:cNvGrpSpPr>
          <p:nvPr/>
        </p:nvGrpSpPr>
        <p:grpSpPr>
          <a:xfrm>
            <a:off x="1209596" y="2832523"/>
            <a:ext cx="124020" cy="365076"/>
            <a:chOff x="4788024" y="2506166"/>
            <a:chExt cx="254000" cy="747713"/>
          </a:xfrm>
          <a:solidFill>
            <a:srgbClr val="CDCDCD"/>
          </a:solidFill>
        </p:grpSpPr>
        <p:sp>
          <p:nvSpPr>
            <p:cNvPr id="68" name="Rectangle 15">
              <a:extLst>
                <a:ext uri="{FF2B5EF4-FFF2-40B4-BE49-F238E27FC236}">
                  <a16:creationId xmlns:a16="http://schemas.microsoft.com/office/drawing/2014/main" id="{0C5FDB33-8991-4D89-A186-6F4F5A36E84F}"/>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16">
              <a:extLst>
                <a:ext uri="{FF2B5EF4-FFF2-40B4-BE49-F238E27FC236}">
                  <a16:creationId xmlns:a16="http://schemas.microsoft.com/office/drawing/2014/main" id="{E220E846-D2CD-409B-893F-21149C8BC877}"/>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5" name="Grafika 84" descr="Gazeta">
            <a:extLst>
              <a:ext uri="{FF2B5EF4-FFF2-40B4-BE49-F238E27FC236}">
                <a16:creationId xmlns:a16="http://schemas.microsoft.com/office/drawing/2014/main" id="{F3B46E0E-8F20-4388-9D6A-2095F2FF9B6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49511" y="2762852"/>
            <a:ext cx="496380" cy="496380"/>
          </a:xfrm>
          <a:prstGeom prst="rect">
            <a:avLst/>
          </a:prstGeom>
        </p:spPr>
      </p:pic>
      <p:sp>
        <p:nvSpPr>
          <p:cNvPr id="90" name="pole tekstowe 89">
            <a:extLst>
              <a:ext uri="{FF2B5EF4-FFF2-40B4-BE49-F238E27FC236}">
                <a16:creationId xmlns:a16="http://schemas.microsoft.com/office/drawing/2014/main" id="{CC813105-37D7-4D37-9ACF-34B414909861}"/>
              </a:ext>
            </a:extLst>
          </p:cNvPr>
          <p:cNvSpPr txBox="1"/>
          <p:nvPr/>
        </p:nvSpPr>
        <p:spPr>
          <a:xfrm>
            <a:off x="6030355" y="1005855"/>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91" name="Prostokąt 90">
            <a:extLst>
              <a:ext uri="{FF2B5EF4-FFF2-40B4-BE49-F238E27FC236}">
                <a16:creationId xmlns:a16="http://schemas.microsoft.com/office/drawing/2014/main" id="{DDF76EF9-A3DF-4B28-8C6A-AB8D31BDCFED}"/>
              </a:ext>
            </a:extLst>
          </p:cNvPr>
          <p:cNvSpPr/>
          <p:nvPr/>
        </p:nvSpPr>
        <p:spPr>
          <a:xfrm rot="16200000">
            <a:off x="6085553" y="1086380"/>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92" name="Grupa 91">
            <a:extLst>
              <a:ext uri="{FF2B5EF4-FFF2-40B4-BE49-F238E27FC236}">
                <a16:creationId xmlns:a16="http://schemas.microsoft.com/office/drawing/2014/main" id="{0DB94A3F-172E-4FF9-BBFB-45A052580B81}"/>
              </a:ext>
            </a:extLst>
          </p:cNvPr>
          <p:cNvGrpSpPr/>
          <p:nvPr/>
        </p:nvGrpSpPr>
        <p:grpSpPr>
          <a:xfrm>
            <a:off x="8012953" y="964521"/>
            <a:ext cx="616504" cy="528534"/>
            <a:chOff x="4371809" y="1763215"/>
            <a:chExt cx="700878" cy="600867"/>
          </a:xfrm>
          <a:solidFill>
            <a:schemeClr val="bg1">
              <a:lumMod val="75000"/>
            </a:schemeClr>
          </a:solidFill>
        </p:grpSpPr>
        <p:sp>
          <p:nvSpPr>
            <p:cNvPr id="93" name="Freeform 5">
              <a:extLst>
                <a:ext uri="{FF2B5EF4-FFF2-40B4-BE49-F238E27FC236}">
                  <a16:creationId xmlns:a16="http://schemas.microsoft.com/office/drawing/2014/main" id="{FE50FE46-6BAD-4413-8EB5-1F66EF7AE031}"/>
                </a:ext>
              </a:extLst>
            </p:cNvPr>
            <p:cNvSpPr>
              <a:spLocks noEditPoints="1"/>
            </p:cNvSpPr>
            <p:nvPr/>
          </p:nvSpPr>
          <p:spPr bwMode="auto">
            <a:xfrm>
              <a:off x="4371809" y="1763215"/>
              <a:ext cx="700878" cy="600867"/>
            </a:xfrm>
            <a:custGeom>
              <a:avLst/>
              <a:gdLst>
                <a:gd name="T0" fmla="*/ 2802 w 3507"/>
                <a:gd name="T1" fmla="*/ 1713 h 3004"/>
                <a:gd name="T2" fmla="*/ 2934 w 3507"/>
                <a:gd name="T3" fmla="*/ 1801 h 3004"/>
                <a:gd name="T4" fmla="*/ 2912 w 3507"/>
                <a:gd name="T5" fmla="*/ 1948 h 3004"/>
                <a:gd name="T6" fmla="*/ 2772 w 3507"/>
                <a:gd name="T7" fmla="*/ 1997 h 3004"/>
                <a:gd name="T8" fmla="*/ 2661 w 3507"/>
                <a:gd name="T9" fmla="*/ 1886 h 3004"/>
                <a:gd name="T10" fmla="*/ 2710 w 3507"/>
                <a:gd name="T11" fmla="*/ 1746 h 3004"/>
                <a:gd name="T12" fmla="*/ 2265 w 3507"/>
                <a:gd name="T13" fmla="*/ 1182 h 3004"/>
                <a:gd name="T14" fmla="*/ 2434 w 3507"/>
                <a:gd name="T15" fmla="*/ 1351 h 3004"/>
                <a:gd name="T16" fmla="*/ 2360 w 3507"/>
                <a:gd name="T17" fmla="*/ 1563 h 3004"/>
                <a:gd name="T18" fmla="*/ 2138 w 3507"/>
                <a:gd name="T19" fmla="*/ 1596 h 3004"/>
                <a:gd name="T20" fmla="*/ 2005 w 3507"/>
                <a:gd name="T21" fmla="*/ 1395 h 3004"/>
                <a:gd name="T22" fmla="*/ 2119 w 3507"/>
                <a:gd name="T23" fmla="*/ 1204 h 3004"/>
                <a:gd name="T24" fmla="*/ 1553 w 3507"/>
                <a:gd name="T25" fmla="*/ 1195 h 3004"/>
                <a:gd name="T26" fmla="*/ 1685 w 3507"/>
                <a:gd name="T27" fmla="*/ 1395 h 3004"/>
                <a:gd name="T28" fmla="*/ 1571 w 3507"/>
                <a:gd name="T29" fmla="*/ 1586 h 3004"/>
                <a:gd name="T30" fmla="*/ 1346 w 3507"/>
                <a:gd name="T31" fmla="*/ 1575 h 3004"/>
                <a:gd name="T32" fmla="*/ 1253 w 3507"/>
                <a:gd name="T33" fmla="*/ 1372 h 3004"/>
                <a:gd name="T34" fmla="*/ 1403 w 3507"/>
                <a:gd name="T35" fmla="*/ 1188 h 3004"/>
                <a:gd name="T36" fmla="*/ 860 w 3507"/>
                <a:gd name="T37" fmla="*/ 1737 h 3004"/>
                <a:gd name="T38" fmla="*/ 923 w 3507"/>
                <a:gd name="T39" fmla="*/ 1870 h 3004"/>
                <a:gd name="T40" fmla="*/ 823 w 3507"/>
                <a:gd name="T41" fmla="*/ 1994 h 3004"/>
                <a:gd name="T42" fmla="*/ 679 w 3507"/>
                <a:gd name="T43" fmla="*/ 1957 h 3004"/>
                <a:gd name="T44" fmla="*/ 644 w 3507"/>
                <a:gd name="T45" fmla="*/ 1813 h 3004"/>
                <a:gd name="T46" fmla="*/ 766 w 3507"/>
                <a:gd name="T47" fmla="*/ 1713 h 3004"/>
                <a:gd name="T48" fmla="*/ 960 w 3507"/>
                <a:gd name="T49" fmla="*/ 2394 h 3004"/>
                <a:gd name="T50" fmla="*/ 881 w 3507"/>
                <a:gd name="T51" fmla="*/ 2576 h 3004"/>
                <a:gd name="T52" fmla="*/ 697 w 3507"/>
                <a:gd name="T53" fmla="*/ 2750 h 3004"/>
                <a:gd name="T54" fmla="*/ 660 w 3507"/>
                <a:gd name="T55" fmla="*/ 2266 h 3004"/>
                <a:gd name="T56" fmla="*/ 573 w 3507"/>
                <a:gd name="T57" fmla="*/ 2405 h 3004"/>
                <a:gd name="T58" fmla="*/ 627 w 3507"/>
                <a:gd name="T59" fmla="*/ 2101 h 3004"/>
                <a:gd name="T60" fmla="*/ 781 w 3507"/>
                <a:gd name="T61" fmla="*/ 2043 h 3004"/>
                <a:gd name="T62" fmla="*/ 930 w 3507"/>
                <a:gd name="T63" fmla="*/ 2096 h 3004"/>
                <a:gd name="T64" fmla="*/ 1001 w 3507"/>
                <a:gd name="T65" fmla="*/ 2403 h 3004"/>
                <a:gd name="T66" fmla="*/ 1729 w 3507"/>
                <a:gd name="T67" fmla="*/ 2195 h 3004"/>
                <a:gd name="T68" fmla="*/ 1614 w 3507"/>
                <a:gd name="T69" fmla="*/ 2576 h 3004"/>
                <a:gd name="T70" fmla="*/ 1345 w 3507"/>
                <a:gd name="T71" fmla="*/ 2753 h 3004"/>
                <a:gd name="T72" fmla="*/ 1302 w 3507"/>
                <a:gd name="T73" fmla="*/ 2085 h 3004"/>
                <a:gd name="T74" fmla="*/ 1164 w 3507"/>
                <a:gd name="T75" fmla="*/ 2224 h 3004"/>
                <a:gd name="T76" fmla="*/ 1095 w 3507"/>
                <a:gd name="T77" fmla="*/ 2156 h 3004"/>
                <a:gd name="T78" fmla="*/ 1335 w 3507"/>
                <a:gd name="T79" fmla="*/ 1699 h 3004"/>
                <a:gd name="T80" fmla="*/ 1547 w 3507"/>
                <a:gd name="T81" fmla="*/ 1685 h 3004"/>
                <a:gd name="T82" fmla="*/ 1699 w 3507"/>
                <a:gd name="T83" fmla="*/ 1766 h 3004"/>
                <a:gd name="T84" fmla="*/ 2474 w 3507"/>
                <a:gd name="T85" fmla="*/ 2238 h 3004"/>
                <a:gd name="T86" fmla="*/ 2428 w 3507"/>
                <a:gd name="T87" fmla="*/ 2333 h 3004"/>
                <a:gd name="T88" fmla="*/ 2347 w 3507"/>
                <a:gd name="T89" fmla="*/ 2739 h 3004"/>
                <a:gd name="T90" fmla="*/ 2097 w 3507"/>
                <a:gd name="T91" fmla="*/ 2739 h 3004"/>
                <a:gd name="T92" fmla="*/ 2016 w 3507"/>
                <a:gd name="T93" fmla="*/ 2333 h 3004"/>
                <a:gd name="T94" fmla="*/ 1969 w 3507"/>
                <a:gd name="T95" fmla="*/ 2238 h 3004"/>
                <a:gd name="T96" fmla="*/ 1946 w 3507"/>
                <a:gd name="T97" fmla="*/ 1780 h 3004"/>
                <a:gd name="T98" fmla="*/ 2096 w 3507"/>
                <a:gd name="T99" fmla="*/ 1690 h 3004"/>
                <a:gd name="T100" fmla="*/ 2371 w 3507"/>
                <a:gd name="T101" fmla="*/ 1696 h 3004"/>
                <a:gd name="T102" fmla="*/ 2498 w 3507"/>
                <a:gd name="T103" fmla="*/ 1786 h 3004"/>
                <a:gd name="T104" fmla="*/ 2474 w 3507"/>
                <a:gd name="T105" fmla="*/ 2238 h 3004"/>
                <a:gd name="T106" fmla="*/ 2926 w 3507"/>
                <a:gd name="T107" fmla="*/ 2538 h 3004"/>
                <a:gd name="T108" fmla="*/ 2864 w 3507"/>
                <a:gd name="T109" fmla="*/ 2755 h 3004"/>
                <a:gd name="T110" fmla="*/ 2698 w 3507"/>
                <a:gd name="T111" fmla="*/ 2666 h 3004"/>
                <a:gd name="T112" fmla="*/ 2635 w 3507"/>
                <a:gd name="T113" fmla="*/ 2414 h 3004"/>
                <a:gd name="T114" fmla="*/ 2624 w 3507"/>
                <a:gd name="T115" fmla="*/ 2100 h 3004"/>
                <a:gd name="T116" fmla="*/ 2766 w 3507"/>
                <a:gd name="T117" fmla="*/ 2044 h 3004"/>
                <a:gd name="T118" fmla="*/ 2939 w 3507"/>
                <a:gd name="T119" fmla="*/ 2069 h 3004"/>
                <a:gd name="T120" fmla="*/ 2985 w 3507"/>
                <a:gd name="T121" fmla="*/ 2244 h 3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7" h="3004">
                  <a:moveTo>
                    <a:pt x="1754" y="0"/>
                  </a:moveTo>
                  <a:lnTo>
                    <a:pt x="0" y="1664"/>
                  </a:lnTo>
                  <a:lnTo>
                    <a:pt x="205" y="1879"/>
                  </a:lnTo>
                  <a:lnTo>
                    <a:pt x="287" y="1801"/>
                  </a:lnTo>
                  <a:lnTo>
                    <a:pt x="287" y="3004"/>
                  </a:lnTo>
                  <a:lnTo>
                    <a:pt x="3221" y="3004"/>
                  </a:lnTo>
                  <a:lnTo>
                    <a:pt x="3221" y="1801"/>
                  </a:lnTo>
                  <a:lnTo>
                    <a:pt x="3303" y="1879"/>
                  </a:lnTo>
                  <a:lnTo>
                    <a:pt x="3507" y="1664"/>
                  </a:lnTo>
                  <a:lnTo>
                    <a:pt x="1754" y="0"/>
                  </a:lnTo>
                  <a:close/>
                  <a:moveTo>
                    <a:pt x="2802" y="1713"/>
                  </a:moveTo>
                  <a:lnTo>
                    <a:pt x="2802" y="1713"/>
                  </a:lnTo>
                  <a:lnTo>
                    <a:pt x="2816" y="1714"/>
                  </a:lnTo>
                  <a:lnTo>
                    <a:pt x="2830" y="1716"/>
                  </a:lnTo>
                  <a:lnTo>
                    <a:pt x="2843" y="1720"/>
                  </a:lnTo>
                  <a:lnTo>
                    <a:pt x="2857" y="1724"/>
                  </a:lnTo>
                  <a:lnTo>
                    <a:pt x="2870" y="1731"/>
                  </a:lnTo>
                  <a:lnTo>
                    <a:pt x="2882" y="1737"/>
                  </a:lnTo>
                  <a:lnTo>
                    <a:pt x="2893" y="1746"/>
                  </a:lnTo>
                  <a:lnTo>
                    <a:pt x="2903" y="1755"/>
                  </a:lnTo>
                  <a:lnTo>
                    <a:pt x="2912" y="1765"/>
                  </a:lnTo>
                  <a:lnTo>
                    <a:pt x="2920" y="1777"/>
                  </a:lnTo>
                  <a:lnTo>
                    <a:pt x="2927" y="1788"/>
                  </a:lnTo>
                  <a:lnTo>
                    <a:pt x="2934" y="1801"/>
                  </a:lnTo>
                  <a:lnTo>
                    <a:pt x="2938" y="1814"/>
                  </a:lnTo>
                  <a:lnTo>
                    <a:pt x="2941" y="1828"/>
                  </a:lnTo>
                  <a:lnTo>
                    <a:pt x="2943" y="1842"/>
                  </a:lnTo>
                  <a:lnTo>
                    <a:pt x="2945" y="1857"/>
                  </a:lnTo>
                  <a:lnTo>
                    <a:pt x="2945" y="1857"/>
                  </a:lnTo>
                  <a:lnTo>
                    <a:pt x="2943" y="1872"/>
                  </a:lnTo>
                  <a:lnTo>
                    <a:pt x="2941" y="1886"/>
                  </a:lnTo>
                  <a:lnTo>
                    <a:pt x="2938" y="1899"/>
                  </a:lnTo>
                  <a:lnTo>
                    <a:pt x="2934" y="1912"/>
                  </a:lnTo>
                  <a:lnTo>
                    <a:pt x="2927" y="1925"/>
                  </a:lnTo>
                  <a:lnTo>
                    <a:pt x="2920" y="1937"/>
                  </a:lnTo>
                  <a:lnTo>
                    <a:pt x="2912" y="1948"/>
                  </a:lnTo>
                  <a:lnTo>
                    <a:pt x="2903" y="1958"/>
                  </a:lnTo>
                  <a:lnTo>
                    <a:pt x="2893" y="1967"/>
                  </a:lnTo>
                  <a:lnTo>
                    <a:pt x="2882" y="1976"/>
                  </a:lnTo>
                  <a:lnTo>
                    <a:pt x="2870" y="1983"/>
                  </a:lnTo>
                  <a:lnTo>
                    <a:pt x="2857" y="1989"/>
                  </a:lnTo>
                  <a:lnTo>
                    <a:pt x="2843" y="1994"/>
                  </a:lnTo>
                  <a:lnTo>
                    <a:pt x="2830" y="1997"/>
                  </a:lnTo>
                  <a:lnTo>
                    <a:pt x="2816" y="1999"/>
                  </a:lnTo>
                  <a:lnTo>
                    <a:pt x="2802" y="2000"/>
                  </a:lnTo>
                  <a:lnTo>
                    <a:pt x="2802" y="2000"/>
                  </a:lnTo>
                  <a:lnTo>
                    <a:pt x="2786" y="1999"/>
                  </a:lnTo>
                  <a:lnTo>
                    <a:pt x="2772" y="1997"/>
                  </a:lnTo>
                  <a:lnTo>
                    <a:pt x="2759" y="1994"/>
                  </a:lnTo>
                  <a:lnTo>
                    <a:pt x="2746" y="1989"/>
                  </a:lnTo>
                  <a:lnTo>
                    <a:pt x="2732" y="1983"/>
                  </a:lnTo>
                  <a:lnTo>
                    <a:pt x="2721" y="1976"/>
                  </a:lnTo>
                  <a:lnTo>
                    <a:pt x="2710" y="1967"/>
                  </a:lnTo>
                  <a:lnTo>
                    <a:pt x="2699" y="1958"/>
                  </a:lnTo>
                  <a:lnTo>
                    <a:pt x="2691" y="1948"/>
                  </a:lnTo>
                  <a:lnTo>
                    <a:pt x="2683" y="1937"/>
                  </a:lnTo>
                  <a:lnTo>
                    <a:pt x="2675" y="1925"/>
                  </a:lnTo>
                  <a:lnTo>
                    <a:pt x="2670" y="1912"/>
                  </a:lnTo>
                  <a:lnTo>
                    <a:pt x="2664" y="1899"/>
                  </a:lnTo>
                  <a:lnTo>
                    <a:pt x="2661" y="1886"/>
                  </a:lnTo>
                  <a:lnTo>
                    <a:pt x="2659" y="1872"/>
                  </a:lnTo>
                  <a:lnTo>
                    <a:pt x="2658" y="1857"/>
                  </a:lnTo>
                  <a:lnTo>
                    <a:pt x="2658" y="1857"/>
                  </a:lnTo>
                  <a:lnTo>
                    <a:pt x="2659" y="1842"/>
                  </a:lnTo>
                  <a:lnTo>
                    <a:pt x="2661" y="1828"/>
                  </a:lnTo>
                  <a:lnTo>
                    <a:pt x="2664" y="1814"/>
                  </a:lnTo>
                  <a:lnTo>
                    <a:pt x="2670" y="1801"/>
                  </a:lnTo>
                  <a:lnTo>
                    <a:pt x="2675" y="1788"/>
                  </a:lnTo>
                  <a:lnTo>
                    <a:pt x="2683" y="1777"/>
                  </a:lnTo>
                  <a:lnTo>
                    <a:pt x="2691" y="1765"/>
                  </a:lnTo>
                  <a:lnTo>
                    <a:pt x="2699" y="1755"/>
                  </a:lnTo>
                  <a:lnTo>
                    <a:pt x="2710" y="1746"/>
                  </a:lnTo>
                  <a:lnTo>
                    <a:pt x="2721" y="1737"/>
                  </a:lnTo>
                  <a:lnTo>
                    <a:pt x="2732" y="1731"/>
                  </a:lnTo>
                  <a:lnTo>
                    <a:pt x="2746" y="1724"/>
                  </a:lnTo>
                  <a:lnTo>
                    <a:pt x="2759" y="1720"/>
                  </a:lnTo>
                  <a:lnTo>
                    <a:pt x="2772" y="1716"/>
                  </a:lnTo>
                  <a:lnTo>
                    <a:pt x="2786" y="1714"/>
                  </a:lnTo>
                  <a:lnTo>
                    <a:pt x="2802" y="1713"/>
                  </a:lnTo>
                  <a:lnTo>
                    <a:pt x="2802" y="1713"/>
                  </a:lnTo>
                  <a:close/>
                  <a:moveTo>
                    <a:pt x="2222" y="1178"/>
                  </a:moveTo>
                  <a:lnTo>
                    <a:pt x="2222" y="1178"/>
                  </a:lnTo>
                  <a:lnTo>
                    <a:pt x="2244" y="1179"/>
                  </a:lnTo>
                  <a:lnTo>
                    <a:pt x="2265" y="1182"/>
                  </a:lnTo>
                  <a:lnTo>
                    <a:pt x="2286" y="1188"/>
                  </a:lnTo>
                  <a:lnTo>
                    <a:pt x="2307" y="1195"/>
                  </a:lnTo>
                  <a:lnTo>
                    <a:pt x="2326" y="1204"/>
                  </a:lnTo>
                  <a:lnTo>
                    <a:pt x="2343" y="1215"/>
                  </a:lnTo>
                  <a:lnTo>
                    <a:pt x="2360" y="1227"/>
                  </a:lnTo>
                  <a:lnTo>
                    <a:pt x="2375" y="1242"/>
                  </a:lnTo>
                  <a:lnTo>
                    <a:pt x="2389" y="1257"/>
                  </a:lnTo>
                  <a:lnTo>
                    <a:pt x="2401" y="1273"/>
                  </a:lnTo>
                  <a:lnTo>
                    <a:pt x="2412" y="1291"/>
                  </a:lnTo>
                  <a:lnTo>
                    <a:pt x="2422" y="1311"/>
                  </a:lnTo>
                  <a:lnTo>
                    <a:pt x="2429" y="1331"/>
                  </a:lnTo>
                  <a:lnTo>
                    <a:pt x="2434" y="1351"/>
                  </a:lnTo>
                  <a:lnTo>
                    <a:pt x="2438" y="1372"/>
                  </a:lnTo>
                  <a:lnTo>
                    <a:pt x="2439" y="1395"/>
                  </a:lnTo>
                  <a:lnTo>
                    <a:pt x="2439" y="1395"/>
                  </a:lnTo>
                  <a:lnTo>
                    <a:pt x="2438" y="1417"/>
                  </a:lnTo>
                  <a:lnTo>
                    <a:pt x="2434" y="1439"/>
                  </a:lnTo>
                  <a:lnTo>
                    <a:pt x="2429" y="1460"/>
                  </a:lnTo>
                  <a:lnTo>
                    <a:pt x="2422" y="1480"/>
                  </a:lnTo>
                  <a:lnTo>
                    <a:pt x="2412" y="1499"/>
                  </a:lnTo>
                  <a:lnTo>
                    <a:pt x="2401" y="1516"/>
                  </a:lnTo>
                  <a:lnTo>
                    <a:pt x="2389" y="1533"/>
                  </a:lnTo>
                  <a:lnTo>
                    <a:pt x="2375" y="1548"/>
                  </a:lnTo>
                  <a:lnTo>
                    <a:pt x="2360" y="1563"/>
                  </a:lnTo>
                  <a:lnTo>
                    <a:pt x="2343" y="1575"/>
                  </a:lnTo>
                  <a:lnTo>
                    <a:pt x="2326" y="1586"/>
                  </a:lnTo>
                  <a:lnTo>
                    <a:pt x="2307" y="1596"/>
                  </a:lnTo>
                  <a:lnTo>
                    <a:pt x="2286" y="1602"/>
                  </a:lnTo>
                  <a:lnTo>
                    <a:pt x="2265" y="1608"/>
                  </a:lnTo>
                  <a:lnTo>
                    <a:pt x="2244" y="1611"/>
                  </a:lnTo>
                  <a:lnTo>
                    <a:pt x="2222" y="1612"/>
                  </a:lnTo>
                  <a:lnTo>
                    <a:pt x="2222" y="1612"/>
                  </a:lnTo>
                  <a:lnTo>
                    <a:pt x="2199" y="1611"/>
                  </a:lnTo>
                  <a:lnTo>
                    <a:pt x="2178" y="1608"/>
                  </a:lnTo>
                  <a:lnTo>
                    <a:pt x="2157" y="1602"/>
                  </a:lnTo>
                  <a:lnTo>
                    <a:pt x="2138" y="1596"/>
                  </a:lnTo>
                  <a:lnTo>
                    <a:pt x="2119" y="1586"/>
                  </a:lnTo>
                  <a:lnTo>
                    <a:pt x="2100" y="1575"/>
                  </a:lnTo>
                  <a:lnTo>
                    <a:pt x="2084" y="1563"/>
                  </a:lnTo>
                  <a:lnTo>
                    <a:pt x="2068" y="1548"/>
                  </a:lnTo>
                  <a:lnTo>
                    <a:pt x="2054" y="1533"/>
                  </a:lnTo>
                  <a:lnTo>
                    <a:pt x="2042" y="1516"/>
                  </a:lnTo>
                  <a:lnTo>
                    <a:pt x="2031" y="1499"/>
                  </a:lnTo>
                  <a:lnTo>
                    <a:pt x="2022" y="1480"/>
                  </a:lnTo>
                  <a:lnTo>
                    <a:pt x="2014" y="1460"/>
                  </a:lnTo>
                  <a:lnTo>
                    <a:pt x="2009" y="1439"/>
                  </a:lnTo>
                  <a:lnTo>
                    <a:pt x="2006" y="1417"/>
                  </a:lnTo>
                  <a:lnTo>
                    <a:pt x="2005" y="1395"/>
                  </a:lnTo>
                  <a:lnTo>
                    <a:pt x="2005" y="1395"/>
                  </a:lnTo>
                  <a:lnTo>
                    <a:pt x="2006" y="1372"/>
                  </a:lnTo>
                  <a:lnTo>
                    <a:pt x="2009" y="1351"/>
                  </a:lnTo>
                  <a:lnTo>
                    <a:pt x="2014" y="1331"/>
                  </a:lnTo>
                  <a:lnTo>
                    <a:pt x="2022" y="1311"/>
                  </a:lnTo>
                  <a:lnTo>
                    <a:pt x="2031" y="1291"/>
                  </a:lnTo>
                  <a:lnTo>
                    <a:pt x="2042" y="1273"/>
                  </a:lnTo>
                  <a:lnTo>
                    <a:pt x="2054" y="1257"/>
                  </a:lnTo>
                  <a:lnTo>
                    <a:pt x="2068" y="1242"/>
                  </a:lnTo>
                  <a:lnTo>
                    <a:pt x="2084" y="1227"/>
                  </a:lnTo>
                  <a:lnTo>
                    <a:pt x="2100" y="1215"/>
                  </a:lnTo>
                  <a:lnTo>
                    <a:pt x="2119" y="1204"/>
                  </a:lnTo>
                  <a:lnTo>
                    <a:pt x="2138" y="1195"/>
                  </a:lnTo>
                  <a:lnTo>
                    <a:pt x="2157" y="1188"/>
                  </a:lnTo>
                  <a:lnTo>
                    <a:pt x="2178" y="1182"/>
                  </a:lnTo>
                  <a:lnTo>
                    <a:pt x="2199" y="1179"/>
                  </a:lnTo>
                  <a:lnTo>
                    <a:pt x="2222" y="1178"/>
                  </a:lnTo>
                  <a:lnTo>
                    <a:pt x="2222" y="1178"/>
                  </a:lnTo>
                  <a:close/>
                  <a:moveTo>
                    <a:pt x="1468" y="1178"/>
                  </a:moveTo>
                  <a:lnTo>
                    <a:pt x="1468" y="1178"/>
                  </a:lnTo>
                  <a:lnTo>
                    <a:pt x="1490" y="1179"/>
                  </a:lnTo>
                  <a:lnTo>
                    <a:pt x="1512" y="1182"/>
                  </a:lnTo>
                  <a:lnTo>
                    <a:pt x="1532" y="1188"/>
                  </a:lnTo>
                  <a:lnTo>
                    <a:pt x="1553" y="1195"/>
                  </a:lnTo>
                  <a:lnTo>
                    <a:pt x="1571" y="1204"/>
                  </a:lnTo>
                  <a:lnTo>
                    <a:pt x="1589" y="1215"/>
                  </a:lnTo>
                  <a:lnTo>
                    <a:pt x="1605" y="1227"/>
                  </a:lnTo>
                  <a:lnTo>
                    <a:pt x="1621" y="1242"/>
                  </a:lnTo>
                  <a:lnTo>
                    <a:pt x="1635" y="1257"/>
                  </a:lnTo>
                  <a:lnTo>
                    <a:pt x="1647" y="1273"/>
                  </a:lnTo>
                  <a:lnTo>
                    <a:pt x="1658" y="1291"/>
                  </a:lnTo>
                  <a:lnTo>
                    <a:pt x="1668" y="1311"/>
                  </a:lnTo>
                  <a:lnTo>
                    <a:pt x="1675" y="1331"/>
                  </a:lnTo>
                  <a:lnTo>
                    <a:pt x="1680" y="1351"/>
                  </a:lnTo>
                  <a:lnTo>
                    <a:pt x="1684" y="1372"/>
                  </a:lnTo>
                  <a:lnTo>
                    <a:pt x="1685" y="1395"/>
                  </a:lnTo>
                  <a:lnTo>
                    <a:pt x="1685" y="1395"/>
                  </a:lnTo>
                  <a:lnTo>
                    <a:pt x="1684" y="1417"/>
                  </a:lnTo>
                  <a:lnTo>
                    <a:pt x="1680" y="1439"/>
                  </a:lnTo>
                  <a:lnTo>
                    <a:pt x="1675" y="1460"/>
                  </a:lnTo>
                  <a:lnTo>
                    <a:pt x="1668" y="1480"/>
                  </a:lnTo>
                  <a:lnTo>
                    <a:pt x="1658" y="1499"/>
                  </a:lnTo>
                  <a:lnTo>
                    <a:pt x="1647" y="1516"/>
                  </a:lnTo>
                  <a:lnTo>
                    <a:pt x="1635" y="1533"/>
                  </a:lnTo>
                  <a:lnTo>
                    <a:pt x="1621" y="1548"/>
                  </a:lnTo>
                  <a:lnTo>
                    <a:pt x="1605" y="1563"/>
                  </a:lnTo>
                  <a:lnTo>
                    <a:pt x="1589" y="1575"/>
                  </a:lnTo>
                  <a:lnTo>
                    <a:pt x="1571" y="1586"/>
                  </a:lnTo>
                  <a:lnTo>
                    <a:pt x="1553" y="1596"/>
                  </a:lnTo>
                  <a:lnTo>
                    <a:pt x="1532" y="1602"/>
                  </a:lnTo>
                  <a:lnTo>
                    <a:pt x="1512" y="1608"/>
                  </a:lnTo>
                  <a:lnTo>
                    <a:pt x="1490" y="1611"/>
                  </a:lnTo>
                  <a:lnTo>
                    <a:pt x="1468" y="1612"/>
                  </a:lnTo>
                  <a:lnTo>
                    <a:pt x="1468" y="1612"/>
                  </a:lnTo>
                  <a:lnTo>
                    <a:pt x="1446" y="1611"/>
                  </a:lnTo>
                  <a:lnTo>
                    <a:pt x="1424" y="1608"/>
                  </a:lnTo>
                  <a:lnTo>
                    <a:pt x="1403" y="1602"/>
                  </a:lnTo>
                  <a:lnTo>
                    <a:pt x="1383" y="1596"/>
                  </a:lnTo>
                  <a:lnTo>
                    <a:pt x="1365" y="1586"/>
                  </a:lnTo>
                  <a:lnTo>
                    <a:pt x="1346" y="1575"/>
                  </a:lnTo>
                  <a:lnTo>
                    <a:pt x="1330" y="1563"/>
                  </a:lnTo>
                  <a:lnTo>
                    <a:pt x="1314" y="1548"/>
                  </a:lnTo>
                  <a:lnTo>
                    <a:pt x="1301" y="1533"/>
                  </a:lnTo>
                  <a:lnTo>
                    <a:pt x="1288" y="1516"/>
                  </a:lnTo>
                  <a:lnTo>
                    <a:pt x="1277" y="1499"/>
                  </a:lnTo>
                  <a:lnTo>
                    <a:pt x="1268" y="1480"/>
                  </a:lnTo>
                  <a:lnTo>
                    <a:pt x="1260" y="1460"/>
                  </a:lnTo>
                  <a:lnTo>
                    <a:pt x="1256" y="1439"/>
                  </a:lnTo>
                  <a:lnTo>
                    <a:pt x="1253" y="1417"/>
                  </a:lnTo>
                  <a:lnTo>
                    <a:pt x="1251" y="1395"/>
                  </a:lnTo>
                  <a:lnTo>
                    <a:pt x="1251" y="1395"/>
                  </a:lnTo>
                  <a:lnTo>
                    <a:pt x="1253" y="1372"/>
                  </a:lnTo>
                  <a:lnTo>
                    <a:pt x="1256" y="1351"/>
                  </a:lnTo>
                  <a:lnTo>
                    <a:pt x="1260" y="1331"/>
                  </a:lnTo>
                  <a:lnTo>
                    <a:pt x="1268" y="1311"/>
                  </a:lnTo>
                  <a:lnTo>
                    <a:pt x="1277" y="1291"/>
                  </a:lnTo>
                  <a:lnTo>
                    <a:pt x="1288" y="1273"/>
                  </a:lnTo>
                  <a:lnTo>
                    <a:pt x="1301" y="1257"/>
                  </a:lnTo>
                  <a:lnTo>
                    <a:pt x="1314" y="1242"/>
                  </a:lnTo>
                  <a:lnTo>
                    <a:pt x="1330" y="1227"/>
                  </a:lnTo>
                  <a:lnTo>
                    <a:pt x="1346" y="1215"/>
                  </a:lnTo>
                  <a:lnTo>
                    <a:pt x="1365" y="1204"/>
                  </a:lnTo>
                  <a:lnTo>
                    <a:pt x="1383" y="1195"/>
                  </a:lnTo>
                  <a:lnTo>
                    <a:pt x="1403" y="1188"/>
                  </a:lnTo>
                  <a:lnTo>
                    <a:pt x="1424" y="1182"/>
                  </a:lnTo>
                  <a:lnTo>
                    <a:pt x="1446" y="1179"/>
                  </a:lnTo>
                  <a:lnTo>
                    <a:pt x="1468" y="1178"/>
                  </a:lnTo>
                  <a:lnTo>
                    <a:pt x="1468" y="1178"/>
                  </a:lnTo>
                  <a:close/>
                  <a:moveTo>
                    <a:pt x="781" y="1712"/>
                  </a:moveTo>
                  <a:lnTo>
                    <a:pt x="781" y="1712"/>
                  </a:lnTo>
                  <a:lnTo>
                    <a:pt x="795" y="1713"/>
                  </a:lnTo>
                  <a:lnTo>
                    <a:pt x="810" y="1715"/>
                  </a:lnTo>
                  <a:lnTo>
                    <a:pt x="823" y="1719"/>
                  </a:lnTo>
                  <a:lnTo>
                    <a:pt x="836" y="1724"/>
                  </a:lnTo>
                  <a:lnTo>
                    <a:pt x="849" y="1730"/>
                  </a:lnTo>
                  <a:lnTo>
                    <a:pt x="860" y="1737"/>
                  </a:lnTo>
                  <a:lnTo>
                    <a:pt x="871" y="1745"/>
                  </a:lnTo>
                  <a:lnTo>
                    <a:pt x="882" y="1755"/>
                  </a:lnTo>
                  <a:lnTo>
                    <a:pt x="891" y="1765"/>
                  </a:lnTo>
                  <a:lnTo>
                    <a:pt x="900" y="1776"/>
                  </a:lnTo>
                  <a:lnTo>
                    <a:pt x="906" y="1788"/>
                  </a:lnTo>
                  <a:lnTo>
                    <a:pt x="913" y="1800"/>
                  </a:lnTo>
                  <a:lnTo>
                    <a:pt x="917" y="1813"/>
                  </a:lnTo>
                  <a:lnTo>
                    <a:pt x="921" y="1828"/>
                  </a:lnTo>
                  <a:lnTo>
                    <a:pt x="923" y="1841"/>
                  </a:lnTo>
                  <a:lnTo>
                    <a:pt x="924" y="1856"/>
                  </a:lnTo>
                  <a:lnTo>
                    <a:pt x="924" y="1856"/>
                  </a:lnTo>
                  <a:lnTo>
                    <a:pt x="923" y="1870"/>
                  </a:lnTo>
                  <a:lnTo>
                    <a:pt x="921" y="1885"/>
                  </a:lnTo>
                  <a:lnTo>
                    <a:pt x="917" y="1899"/>
                  </a:lnTo>
                  <a:lnTo>
                    <a:pt x="913" y="1912"/>
                  </a:lnTo>
                  <a:lnTo>
                    <a:pt x="906" y="1924"/>
                  </a:lnTo>
                  <a:lnTo>
                    <a:pt x="900" y="1936"/>
                  </a:lnTo>
                  <a:lnTo>
                    <a:pt x="891" y="1947"/>
                  </a:lnTo>
                  <a:lnTo>
                    <a:pt x="882" y="1957"/>
                  </a:lnTo>
                  <a:lnTo>
                    <a:pt x="871" y="1967"/>
                  </a:lnTo>
                  <a:lnTo>
                    <a:pt x="860" y="1975"/>
                  </a:lnTo>
                  <a:lnTo>
                    <a:pt x="849" y="1983"/>
                  </a:lnTo>
                  <a:lnTo>
                    <a:pt x="836" y="1988"/>
                  </a:lnTo>
                  <a:lnTo>
                    <a:pt x="823" y="1994"/>
                  </a:lnTo>
                  <a:lnTo>
                    <a:pt x="810" y="1997"/>
                  </a:lnTo>
                  <a:lnTo>
                    <a:pt x="795" y="1999"/>
                  </a:lnTo>
                  <a:lnTo>
                    <a:pt x="781" y="1999"/>
                  </a:lnTo>
                  <a:lnTo>
                    <a:pt x="781" y="1999"/>
                  </a:lnTo>
                  <a:lnTo>
                    <a:pt x="766" y="1999"/>
                  </a:lnTo>
                  <a:lnTo>
                    <a:pt x="751" y="1997"/>
                  </a:lnTo>
                  <a:lnTo>
                    <a:pt x="738" y="1994"/>
                  </a:lnTo>
                  <a:lnTo>
                    <a:pt x="725" y="1988"/>
                  </a:lnTo>
                  <a:lnTo>
                    <a:pt x="712" y="1983"/>
                  </a:lnTo>
                  <a:lnTo>
                    <a:pt x="701" y="1975"/>
                  </a:lnTo>
                  <a:lnTo>
                    <a:pt x="690" y="1967"/>
                  </a:lnTo>
                  <a:lnTo>
                    <a:pt x="679" y="1957"/>
                  </a:lnTo>
                  <a:lnTo>
                    <a:pt x="670" y="1947"/>
                  </a:lnTo>
                  <a:lnTo>
                    <a:pt x="661" y="1936"/>
                  </a:lnTo>
                  <a:lnTo>
                    <a:pt x="654" y="1924"/>
                  </a:lnTo>
                  <a:lnTo>
                    <a:pt x="648" y="1912"/>
                  </a:lnTo>
                  <a:lnTo>
                    <a:pt x="644" y="1899"/>
                  </a:lnTo>
                  <a:lnTo>
                    <a:pt x="640" y="1885"/>
                  </a:lnTo>
                  <a:lnTo>
                    <a:pt x="638" y="1870"/>
                  </a:lnTo>
                  <a:lnTo>
                    <a:pt x="637" y="1856"/>
                  </a:lnTo>
                  <a:lnTo>
                    <a:pt x="637" y="1856"/>
                  </a:lnTo>
                  <a:lnTo>
                    <a:pt x="638" y="1841"/>
                  </a:lnTo>
                  <a:lnTo>
                    <a:pt x="640" y="1828"/>
                  </a:lnTo>
                  <a:lnTo>
                    <a:pt x="644" y="1813"/>
                  </a:lnTo>
                  <a:lnTo>
                    <a:pt x="648" y="1800"/>
                  </a:lnTo>
                  <a:lnTo>
                    <a:pt x="654" y="1788"/>
                  </a:lnTo>
                  <a:lnTo>
                    <a:pt x="661" y="1776"/>
                  </a:lnTo>
                  <a:lnTo>
                    <a:pt x="670" y="1765"/>
                  </a:lnTo>
                  <a:lnTo>
                    <a:pt x="679" y="1755"/>
                  </a:lnTo>
                  <a:lnTo>
                    <a:pt x="690" y="1745"/>
                  </a:lnTo>
                  <a:lnTo>
                    <a:pt x="701" y="1737"/>
                  </a:lnTo>
                  <a:lnTo>
                    <a:pt x="712" y="1730"/>
                  </a:lnTo>
                  <a:lnTo>
                    <a:pt x="725" y="1724"/>
                  </a:lnTo>
                  <a:lnTo>
                    <a:pt x="738" y="1719"/>
                  </a:lnTo>
                  <a:lnTo>
                    <a:pt x="751" y="1715"/>
                  </a:lnTo>
                  <a:lnTo>
                    <a:pt x="766" y="1713"/>
                  </a:lnTo>
                  <a:lnTo>
                    <a:pt x="781" y="1712"/>
                  </a:lnTo>
                  <a:lnTo>
                    <a:pt x="781" y="1712"/>
                  </a:lnTo>
                  <a:close/>
                  <a:moveTo>
                    <a:pt x="1001" y="2403"/>
                  </a:moveTo>
                  <a:lnTo>
                    <a:pt x="1001" y="2403"/>
                  </a:lnTo>
                  <a:lnTo>
                    <a:pt x="994" y="2404"/>
                  </a:lnTo>
                  <a:lnTo>
                    <a:pt x="988" y="2405"/>
                  </a:lnTo>
                  <a:lnTo>
                    <a:pt x="988" y="2405"/>
                  </a:lnTo>
                  <a:lnTo>
                    <a:pt x="981" y="2404"/>
                  </a:lnTo>
                  <a:lnTo>
                    <a:pt x="976" y="2403"/>
                  </a:lnTo>
                  <a:lnTo>
                    <a:pt x="970" y="2400"/>
                  </a:lnTo>
                  <a:lnTo>
                    <a:pt x="965" y="2397"/>
                  </a:lnTo>
                  <a:lnTo>
                    <a:pt x="960" y="2394"/>
                  </a:lnTo>
                  <a:lnTo>
                    <a:pt x="956" y="2389"/>
                  </a:lnTo>
                  <a:lnTo>
                    <a:pt x="952" y="2384"/>
                  </a:lnTo>
                  <a:lnTo>
                    <a:pt x="950" y="2378"/>
                  </a:lnTo>
                  <a:lnTo>
                    <a:pt x="904" y="2252"/>
                  </a:lnTo>
                  <a:lnTo>
                    <a:pt x="904" y="2252"/>
                  </a:lnTo>
                  <a:lnTo>
                    <a:pt x="901" y="2266"/>
                  </a:lnTo>
                  <a:lnTo>
                    <a:pt x="895" y="2288"/>
                  </a:lnTo>
                  <a:lnTo>
                    <a:pt x="890" y="2312"/>
                  </a:lnTo>
                  <a:lnTo>
                    <a:pt x="888" y="2323"/>
                  </a:lnTo>
                  <a:lnTo>
                    <a:pt x="886" y="2335"/>
                  </a:lnTo>
                  <a:lnTo>
                    <a:pt x="978" y="2576"/>
                  </a:lnTo>
                  <a:lnTo>
                    <a:pt x="881" y="2576"/>
                  </a:lnTo>
                  <a:lnTo>
                    <a:pt x="881" y="2576"/>
                  </a:lnTo>
                  <a:lnTo>
                    <a:pt x="878" y="2637"/>
                  </a:lnTo>
                  <a:lnTo>
                    <a:pt x="872" y="2694"/>
                  </a:lnTo>
                  <a:lnTo>
                    <a:pt x="869" y="2719"/>
                  </a:lnTo>
                  <a:lnTo>
                    <a:pt x="867" y="2738"/>
                  </a:lnTo>
                  <a:lnTo>
                    <a:pt x="863" y="2750"/>
                  </a:lnTo>
                  <a:lnTo>
                    <a:pt x="861" y="2753"/>
                  </a:lnTo>
                  <a:lnTo>
                    <a:pt x="860" y="2755"/>
                  </a:lnTo>
                  <a:lnTo>
                    <a:pt x="701" y="2755"/>
                  </a:lnTo>
                  <a:lnTo>
                    <a:pt x="701" y="2755"/>
                  </a:lnTo>
                  <a:lnTo>
                    <a:pt x="700" y="2753"/>
                  </a:lnTo>
                  <a:lnTo>
                    <a:pt x="697" y="2750"/>
                  </a:lnTo>
                  <a:lnTo>
                    <a:pt x="694" y="2738"/>
                  </a:lnTo>
                  <a:lnTo>
                    <a:pt x="692" y="2719"/>
                  </a:lnTo>
                  <a:lnTo>
                    <a:pt x="689" y="2694"/>
                  </a:lnTo>
                  <a:lnTo>
                    <a:pt x="683" y="2637"/>
                  </a:lnTo>
                  <a:lnTo>
                    <a:pt x="680" y="2576"/>
                  </a:lnTo>
                  <a:lnTo>
                    <a:pt x="583" y="2576"/>
                  </a:lnTo>
                  <a:lnTo>
                    <a:pt x="674" y="2335"/>
                  </a:lnTo>
                  <a:lnTo>
                    <a:pt x="674" y="2335"/>
                  </a:lnTo>
                  <a:lnTo>
                    <a:pt x="673" y="2323"/>
                  </a:lnTo>
                  <a:lnTo>
                    <a:pt x="671" y="2312"/>
                  </a:lnTo>
                  <a:lnTo>
                    <a:pt x="665" y="2288"/>
                  </a:lnTo>
                  <a:lnTo>
                    <a:pt x="660" y="2266"/>
                  </a:lnTo>
                  <a:lnTo>
                    <a:pt x="657" y="2252"/>
                  </a:lnTo>
                  <a:lnTo>
                    <a:pt x="611" y="2378"/>
                  </a:lnTo>
                  <a:lnTo>
                    <a:pt x="611" y="2378"/>
                  </a:lnTo>
                  <a:lnTo>
                    <a:pt x="608" y="2384"/>
                  </a:lnTo>
                  <a:lnTo>
                    <a:pt x="605" y="2389"/>
                  </a:lnTo>
                  <a:lnTo>
                    <a:pt x="601" y="2394"/>
                  </a:lnTo>
                  <a:lnTo>
                    <a:pt x="596" y="2397"/>
                  </a:lnTo>
                  <a:lnTo>
                    <a:pt x="591" y="2400"/>
                  </a:lnTo>
                  <a:lnTo>
                    <a:pt x="585" y="2403"/>
                  </a:lnTo>
                  <a:lnTo>
                    <a:pt x="580" y="2404"/>
                  </a:lnTo>
                  <a:lnTo>
                    <a:pt x="573" y="2405"/>
                  </a:lnTo>
                  <a:lnTo>
                    <a:pt x="573" y="2405"/>
                  </a:lnTo>
                  <a:lnTo>
                    <a:pt x="567" y="2404"/>
                  </a:lnTo>
                  <a:lnTo>
                    <a:pt x="560" y="2403"/>
                  </a:lnTo>
                  <a:lnTo>
                    <a:pt x="560" y="2403"/>
                  </a:lnTo>
                  <a:lnTo>
                    <a:pt x="553" y="2399"/>
                  </a:lnTo>
                  <a:lnTo>
                    <a:pt x="547" y="2394"/>
                  </a:lnTo>
                  <a:lnTo>
                    <a:pt x="541" y="2388"/>
                  </a:lnTo>
                  <a:lnTo>
                    <a:pt x="538" y="2382"/>
                  </a:lnTo>
                  <a:lnTo>
                    <a:pt x="535" y="2375"/>
                  </a:lnTo>
                  <a:lnTo>
                    <a:pt x="534" y="2367"/>
                  </a:lnTo>
                  <a:lnTo>
                    <a:pt x="535" y="2360"/>
                  </a:lnTo>
                  <a:lnTo>
                    <a:pt x="537" y="2352"/>
                  </a:lnTo>
                  <a:lnTo>
                    <a:pt x="627" y="2101"/>
                  </a:lnTo>
                  <a:lnTo>
                    <a:pt x="627" y="2101"/>
                  </a:lnTo>
                  <a:lnTo>
                    <a:pt x="630" y="2096"/>
                  </a:lnTo>
                  <a:lnTo>
                    <a:pt x="635" y="2090"/>
                  </a:lnTo>
                  <a:lnTo>
                    <a:pt x="639" y="2085"/>
                  </a:lnTo>
                  <a:lnTo>
                    <a:pt x="646" y="2079"/>
                  </a:lnTo>
                  <a:lnTo>
                    <a:pt x="653" y="2075"/>
                  </a:lnTo>
                  <a:lnTo>
                    <a:pt x="662" y="2069"/>
                  </a:lnTo>
                  <a:lnTo>
                    <a:pt x="681" y="2061"/>
                  </a:lnTo>
                  <a:lnTo>
                    <a:pt x="704" y="2053"/>
                  </a:lnTo>
                  <a:lnTo>
                    <a:pt x="728" y="2047"/>
                  </a:lnTo>
                  <a:lnTo>
                    <a:pt x="753" y="2044"/>
                  </a:lnTo>
                  <a:lnTo>
                    <a:pt x="781" y="2043"/>
                  </a:lnTo>
                  <a:lnTo>
                    <a:pt x="781" y="2043"/>
                  </a:lnTo>
                  <a:lnTo>
                    <a:pt x="794" y="2043"/>
                  </a:lnTo>
                  <a:lnTo>
                    <a:pt x="807" y="2044"/>
                  </a:lnTo>
                  <a:lnTo>
                    <a:pt x="833" y="2047"/>
                  </a:lnTo>
                  <a:lnTo>
                    <a:pt x="857" y="2053"/>
                  </a:lnTo>
                  <a:lnTo>
                    <a:pt x="880" y="2061"/>
                  </a:lnTo>
                  <a:lnTo>
                    <a:pt x="899" y="2069"/>
                  </a:lnTo>
                  <a:lnTo>
                    <a:pt x="907" y="2075"/>
                  </a:lnTo>
                  <a:lnTo>
                    <a:pt x="915" y="2079"/>
                  </a:lnTo>
                  <a:lnTo>
                    <a:pt x="922" y="2085"/>
                  </a:lnTo>
                  <a:lnTo>
                    <a:pt x="927" y="2090"/>
                  </a:lnTo>
                  <a:lnTo>
                    <a:pt x="930" y="2096"/>
                  </a:lnTo>
                  <a:lnTo>
                    <a:pt x="934" y="2101"/>
                  </a:lnTo>
                  <a:lnTo>
                    <a:pt x="1024" y="2352"/>
                  </a:lnTo>
                  <a:lnTo>
                    <a:pt x="1024" y="2352"/>
                  </a:lnTo>
                  <a:lnTo>
                    <a:pt x="1026" y="2360"/>
                  </a:lnTo>
                  <a:lnTo>
                    <a:pt x="1027" y="2367"/>
                  </a:lnTo>
                  <a:lnTo>
                    <a:pt x="1026" y="2375"/>
                  </a:lnTo>
                  <a:lnTo>
                    <a:pt x="1023" y="2382"/>
                  </a:lnTo>
                  <a:lnTo>
                    <a:pt x="1020" y="2388"/>
                  </a:lnTo>
                  <a:lnTo>
                    <a:pt x="1014" y="2394"/>
                  </a:lnTo>
                  <a:lnTo>
                    <a:pt x="1009" y="2399"/>
                  </a:lnTo>
                  <a:lnTo>
                    <a:pt x="1001" y="2403"/>
                  </a:lnTo>
                  <a:lnTo>
                    <a:pt x="1001" y="2403"/>
                  </a:lnTo>
                  <a:close/>
                  <a:moveTo>
                    <a:pt x="1801" y="2221"/>
                  </a:moveTo>
                  <a:lnTo>
                    <a:pt x="1801" y="2221"/>
                  </a:lnTo>
                  <a:lnTo>
                    <a:pt x="1791" y="2224"/>
                  </a:lnTo>
                  <a:lnTo>
                    <a:pt x="1780" y="2224"/>
                  </a:lnTo>
                  <a:lnTo>
                    <a:pt x="1780" y="2224"/>
                  </a:lnTo>
                  <a:lnTo>
                    <a:pt x="1772" y="2224"/>
                  </a:lnTo>
                  <a:lnTo>
                    <a:pt x="1763" y="2222"/>
                  </a:lnTo>
                  <a:lnTo>
                    <a:pt x="1755" y="2219"/>
                  </a:lnTo>
                  <a:lnTo>
                    <a:pt x="1746" y="2215"/>
                  </a:lnTo>
                  <a:lnTo>
                    <a:pt x="1740" y="2209"/>
                  </a:lnTo>
                  <a:lnTo>
                    <a:pt x="1733" y="2202"/>
                  </a:lnTo>
                  <a:lnTo>
                    <a:pt x="1729" y="2195"/>
                  </a:lnTo>
                  <a:lnTo>
                    <a:pt x="1724" y="2186"/>
                  </a:lnTo>
                  <a:lnTo>
                    <a:pt x="1655" y="1994"/>
                  </a:lnTo>
                  <a:lnTo>
                    <a:pt x="1655" y="1994"/>
                  </a:lnTo>
                  <a:lnTo>
                    <a:pt x="1649" y="2017"/>
                  </a:lnTo>
                  <a:lnTo>
                    <a:pt x="1642" y="2049"/>
                  </a:lnTo>
                  <a:lnTo>
                    <a:pt x="1634" y="2085"/>
                  </a:lnTo>
                  <a:lnTo>
                    <a:pt x="1631" y="2102"/>
                  </a:lnTo>
                  <a:lnTo>
                    <a:pt x="1629" y="2120"/>
                  </a:lnTo>
                  <a:lnTo>
                    <a:pt x="1766" y="2485"/>
                  </a:lnTo>
                  <a:lnTo>
                    <a:pt x="1621" y="2485"/>
                  </a:lnTo>
                  <a:lnTo>
                    <a:pt x="1621" y="2485"/>
                  </a:lnTo>
                  <a:lnTo>
                    <a:pt x="1614" y="2576"/>
                  </a:lnTo>
                  <a:lnTo>
                    <a:pt x="1607" y="2663"/>
                  </a:lnTo>
                  <a:lnTo>
                    <a:pt x="1602" y="2700"/>
                  </a:lnTo>
                  <a:lnTo>
                    <a:pt x="1598" y="2729"/>
                  </a:lnTo>
                  <a:lnTo>
                    <a:pt x="1596" y="2740"/>
                  </a:lnTo>
                  <a:lnTo>
                    <a:pt x="1593" y="2748"/>
                  </a:lnTo>
                  <a:lnTo>
                    <a:pt x="1590" y="2753"/>
                  </a:lnTo>
                  <a:lnTo>
                    <a:pt x="1589" y="2754"/>
                  </a:lnTo>
                  <a:lnTo>
                    <a:pt x="1588" y="2755"/>
                  </a:lnTo>
                  <a:lnTo>
                    <a:pt x="1348" y="2755"/>
                  </a:lnTo>
                  <a:lnTo>
                    <a:pt x="1348" y="2755"/>
                  </a:lnTo>
                  <a:lnTo>
                    <a:pt x="1346" y="2754"/>
                  </a:lnTo>
                  <a:lnTo>
                    <a:pt x="1345" y="2753"/>
                  </a:lnTo>
                  <a:lnTo>
                    <a:pt x="1343" y="2748"/>
                  </a:lnTo>
                  <a:lnTo>
                    <a:pt x="1341" y="2740"/>
                  </a:lnTo>
                  <a:lnTo>
                    <a:pt x="1338" y="2729"/>
                  </a:lnTo>
                  <a:lnTo>
                    <a:pt x="1334" y="2700"/>
                  </a:lnTo>
                  <a:lnTo>
                    <a:pt x="1330" y="2663"/>
                  </a:lnTo>
                  <a:lnTo>
                    <a:pt x="1322" y="2576"/>
                  </a:lnTo>
                  <a:lnTo>
                    <a:pt x="1315" y="2485"/>
                  </a:lnTo>
                  <a:lnTo>
                    <a:pt x="1170" y="2485"/>
                  </a:lnTo>
                  <a:lnTo>
                    <a:pt x="1308" y="2120"/>
                  </a:lnTo>
                  <a:lnTo>
                    <a:pt x="1308" y="2120"/>
                  </a:lnTo>
                  <a:lnTo>
                    <a:pt x="1305" y="2102"/>
                  </a:lnTo>
                  <a:lnTo>
                    <a:pt x="1302" y="2085"/>
                  </a:lnTo>
                  <a:lnTo>
                    <a:pt x="1294" y="2049"/>
                  </a:lnTo>
                  <a:lnTo>
                    <a:pt x="1286" y="2017"/>
                  </a:lnTo>
                  <a:lnTo>
                    <a:pt x="1281" y="1994"/>
                  </a:lnTo>
                  <a:lnTo>
                    <a:pt x="1211" y="2186"/>
                  </a:lnTo>
                  <a:lnTo>
                    <a:pt x="1211" y="2186"/>
                  </a:lnTo>
                  <a:lnTo>
                    <a:pt x="1208" y="2195"/>
                  </a:lnTo>
                  <a:lnTo>
                    <a:pt x="1202" y="2202"/>
                  </a:lnTo>
                  <a:lnTo>
                    <a:pt x="1197" y="2209"/>
                  </a:lnTo>
                  <a:lnTo>
                    <a:pt x="1189" y="2215"/>
                  </a:lnTo>
                  <a:lnTo>
                    <a:pt x="1181" y="2219"/>
                  </a:lnTo>
                  <a:lnTo>
                    <a:pt x="1172" y="2222"/>
                  </a:lnTo>
                  <a:lnTo>
                    <a:pt x="1164" y="2224"/>
                  </a:lnTo>
                  <a:lnTo>
                    <a:pt x="1155" y="2224"/>
                  </a:lnTo>
                  <a:lnTo>
                    <a:pt x="1155" y="2224"/>
                  </a:lnTo>
                  <a:lnTo>
                    <a:pt x="1145" y="2224"/>
                  </a:lnTo>
                  <a:lnTo>
                    <a:pt x="1135" y="2221"/>
                  </a:lnTo>
                  <a:lnTo>
                    <a:pt x="1135" y="2221"/>
                  </a:lnTo>
                  <a:lnTo>
                    <a:pt x="1124" y="2216"/>
                  </a:lnTo>
                  <a:lnTo>
                    <a:pt x="1114" y="2209"/>
                  </a:lnTo>
                  <a:lnTo>
                    <a:pt x="1106" y="2200"/>
                  </a:lnTo>
                  <a:lnTo>
                    <a:pt x="1101" y="2190"/>
                  </a:lnTo>
                  <a:lnTo>
                    <a:pt x="1096" y="2179"/>
                  </a:lnTo>
                  <a:lnTo>
                    <a:pt x="1095" y="2168"/>
                  </a:lnTo>
                  <a:lnTo>
                    <a:pt x="1095" y="2156"/>
                  </a:lnTo>
                  <a:lnTo>
                    <a:pt x="1099" y="2144"/>
                  </a:lnTo>
                  <a:lnTo>
                    <a:pt x="1236" y="1766"/>
                  </a:lnTo>
                  <a:lnTo>
                    <a:pt x="1236" y="1766"/>
                  </a:lnTo>
                  <a:lnTo>
                    <a:pt x="1240" y="1757"/>
                  </a:lnTo>
                  <a:lnTo>
                    <a:pt x="1247" y="1749"/>
                  </a:lnTo>
                  <a:lnTo>
                    <a:pt x="1255" y="1742"/>
                  </a:lnTo>
                  <a:lnTo>
                    <a:pt x="1265" y="1733"/>
                  </a:lnTo>
                  <a:lnTo>
                    <a:pt x="1276" y="1725"/>
                  </a:lnTo>
                  <a:lnTo>
                    <a:pt x="1289" y="1719"/>
                  </a:lnTo>
                  <a:lnTo>
                    <a:pt x="1303" y="1712"/>
                  </a:lnTo>
                  <a:lnTo>
                    <a:pt x="1319" y="1705"/>
                  </a:lnTo>
                  <a:lnTo>
                    <a:pt x="1335" y="1699"/>
                  </a:lnTo>
                  <a:lnTo>
                    <a:pt x="1352" y="1693"/>
                  </a:lnTo>
                  <a:lnTo>
                    <a:pt x="1370" y="1689"/>
                  </a:lnTo>
                  <a:lnTo>
                    <a:pt x="1389" y="1685"/>
                  </a:lnTo>
                  <a:lnTo>
                    <a:pt x="1408" y="1681"/>
                  </a:lnTo>
                  <a:lnTo>
                    <a:pt x="1427" y="1679"/>
                  </a:lnTo>
                  <a:lnTo>
                    <a:pt x="1448" y="1678"/>
                  </a:lnTo>
                  <a:lnTo>
                    <a:pt x="1468" y="1677"/>
                  </a:lnTo>
                  <a:lnTo>
                    <a:pt x="1468" y="1677"/>
                  </a:lnTo>
                  <a:lnTo>
                    <a:pt x="1488" y="1678"/>
                  </a:lnTo>
                  <a:lnTo>
                    <a:pt x="1508" y="1679"/>
                  </a:lnTo>
                  <a:lnTo>
                    <a:pt x="1527" y="1681"/>
                  </a:lnTo>
                  <a:lnTo>
                    <a:pt x="1547" y="1685"/>
                  </a:lnTo>
                  <a:lnTo>
                    <a:pt x="1566" y="1689"/>
                  </a:lnTo>
                  <a:lnTo>
                    <a:pt x="1584" y="1693"/>
                  </a:lnTo>
                  <a:lnTo>
                    <a:pt x="1601" y="1699"/>
                  </a:lnTo>
                  <a:lnTo>
                    <a:pt x="1618" y="1705"/>
                  </a:lnTo>
                  <a:lnTo>
                    <a:pt x="1633" y="1712"/>
                  </a:lnTo>
                  <a:lnTo>
                    <a:pt x="1647" y="1719"/>
                  </a:lnTo>
                  <a:lnTo>
                    <a:pt x="1660" y="1726"/>
                  </a:lnTo>
                  <a:lnTo>
                    <a:pt x="1671" y="1733"/>
                  </a:lnTo>
                  <a:lnTo>
                    <a:pt x="1681" y="1742"/>
                  </a:lnTo>
                  <a:lnTo>
                    <a:pt x="1689" y="1749"/>
                  </a:lnTo>
                  <a:lnTo>
                    <a:pt x="1696" y="1757"/>
                  </a:lnTo>
                  <a:lnTo>
                    <a:pt x="1699" y="1766"/>
                  </a:lnTo>
                  <a:lnTo>
                    <a:pt x="1837" y="2144"/>
                  </a:lnTo>
                  <a:lnTo>
                    <a:pt x="1837" y="2144"/>
                  </a:lnTo>
                  <a:lnTo>
                    <a:pt x="1840" y="2156"/>
                  </a:lnTo>
                  <a:lnTo>
                    <a:pt x="1841" y="2168"/>
                  </a:lnTo>
                  <a:lnTo>
                    <a:pt x="1839" y="2179"/>
                  </a:lnTo>
                  <a:lnTo>
                    <a:pt x="1835" y="2190"/>
                  </a:lnTo>
                  <a:lnTo>
                    <a:pt x="1829" y="2200"/>
                  </a:lnTo>
                  <a:lnTo>
                    <a:pt x="1821" y="2209"/>
                  </a:lnTo>
                  <a:lnTo>
                    <a:pt x="1812" y="2216"/>
                  </a:lnTo>
                  <a:lnTo>
                    <a:pt x="1801" y="2221"/>
                  </a:lnTo>
                  <a:lnTo>
                    <a:pt x="1801" y="2221"/>
                  </a:lnTo>
                  <a:close/>
                  <a:moveTo>
                    <a:pt x="2474" y="2238"/>
                  </a:moveTo>
                  <a:lnTo>
                    <a:pt x="2474" y="2238"/>
                  </a:lnTo>
                  <a:lnTo>
                    <a:pt x="2473" y="2248"/>
                  </a:lnTo>
                  <a:lnTo>
                    <a:pt x="2471" y="2256"/>
                  </a:lnTo>
                  <a:lnTo>
                    <a:pt x="2467" y="2264"/>
                  </a:lnTo>
                  <a:lnTo>
                    <a:pt x="2465" y="2271"/>
                  </a:lnTo>
                  <a:lnTo>
                    <a:pt x="2459" y="2280"/>
                  </a:lnTo>
                  <a:lnTo>
                    <a:pt x="2451" y="2289"/>
                  </a:lnTo>
                  <a:lnTo>
                    <a:pt x="2444" y="2299"/>
                  </a:lnTo>
                  <a:lnTo>
                    <a:pt x="2437" y="2310"/>
                  </a:lnTo>
                  <a:lnTo>
                    <a:pt x="2434" y="2317"/>
                  </a:lnTo>
                  <a:lnTo>
                    <a:pt x="2431" y="2324"/>
                  </a:lnTo>
                  <a:lnTo>
                    <a:pt x="2428" y="2333"/>
                  </a:lnTo>
                  <a:lnTo>
                    <a:pt x="2426" y="2344"/>
                  </a:lnTo>
                  <a:lnTo>
                    <a:pt x="2426" y="2344"/>
                  </a:lnTo>
                  <a:lnTo>
                    <a:pt x="2419" y="2382"/>
                  </a:lnTo>
                  <a:lnTo>
                    <a:pt x="2411" y="2426"/>
                  </a:lnTo>
                  <a:lnTo>
                    <a:pt x="2396" y="2523"/>
                  </a:lnTo>
                  <a:lnTo>
                    <a:pt x="2387" y="2574"/>
                  </a:lnTo>
                  <a:lnTo>
                    <a:pt x="2378" y="2621"/>
                  </a:lnTo>
                  <a:lnTo>
                    <a:pt x="2368" y="2665"/>
                  </a:lnTo>
                  <a:lnTo>
                    <a:pt x="2360" y="2703"/>
                  </a:lnTo>
                  <a:lnTo>
                    <a:pt x="2360" y="2703"/>
                  </a:lnTo>
                  <a:lnTo>
                    <a:pt x="2351" y="2730"/>
                  </a:lnTo>
                  <a:lnTo>
                    <a:pt x="2347" y="2739"/>
                  </a:lnTo>
                  <a:lnTo>
                    <a:pt x="2342" y="2746"/>
                  </a:lnTo>
                  <a:lnTo>
                    <a:pt x="2338" y="2750"/>
                  </a:lnTo>
                  <a:lnTo>
                    <a:pt x="2332" y="2753"/>
                  </a:lnTo>
                  <a:lnTo>
                    <a:pt x="2326" y="2754"/>
                  </a:lnTo>
                  <a:lnTo>
                    <a:pt x="2318" y="2755"/>
                  </a:lnTo>
                  <a:lnTo>
                    <a:pt x="2127" y="2755"/>
                  </a:lnTo>
                  <a:lnTo>
                    <a:pt x="2127" y="2755"/>
                  </a:lnTo>
                  <a:lnTo>
                    <a:pt x="2118" y="2754"/>
                  </a:lnTo>
                  <a:lnTo>
                    <a:pt x="2112" y="2753"/>
                  </a:lnTo>
                  <a:lnTo>
                    <a:pt x="2107" y="2750"/>
                  </a:lnTo>
                  <a:lnTo>
                    <a:pt x="2101" y="2746"/>
                  </a:lnTo>
                  <a:lnTo>
                    <a:pt x="2097" y="2739"/>
                  </a:lnTo>
                  <a:lnTo>
                    <a:pt x="2094" y="2730"/>
                  </a:lnTo>
                  <a:lnTo>
                    <a:pt x="2085" y="2703"/>
                  </a:lnTo>
                  <a:lnTo>
                    <a:pt x="2085" y="2703"/>
                  </a:lnTo>
                  <a:lnTo>
                    <a:pt x="2075" y="2665"/>
                  </a:lnTo>
                  <a:lnTo>
                    <a:pt x="2065" y="2621"/>
                  </a:lnTo>
                  <a:lnTo>
                    <a:pt x="2056" y="2574"/>
                  </a:lnTo>
                  <a:lnTo>
                    <a:pt x="2049" y="2523"/>
                  </a:lnTo>
                  <a:lnTo>
                    <a:pt x="2032" y="2426"/>
                  </a:lnTo>
                  <a:lnTo>
                    <a:pt x="2025" y="2382"/>
                  </a:lnTo>
                  <a:lnTo>
                    <a:pt x="2018" y="2344"/>
                  </a:lnTo>
                  <a:lnTo>
                    <a:pt x="2018" y="2344"/>
                  </a:lnTo>
                  <a:lnTo>
                    <a:pt x="2016" y="2333"/>
                  </a:lnTo>
                  <a:lnTo>
                    <a:pt x="2013" y="2324"/>
                  </a:lnTo>
                  <a:lnTo>
                    <a:pt x="2010" y="2317"/>
                  </a:lnTo>
                  <a:lnTo>
                    <a:pt x="2007" y="2310"/>
                  </a:lnTo>
                  <a:lnTo>
                    <a:pt x="2000" y="2299"/>
                  </a:lnTo>
                  <a:lnTo>
                    <a:pt x="1992" y="2289"/>
                  </a:lnTo>
                  <a:lnTo>
                    <a:pt x="1986" y="2280"/>
                  </a:lnTo>
                  <a:lnTo>
                    <a:pt x="1979" y="2271"/>
                  </a:lnTo>
                  <a:lnTo>
                    <a:pt x="1976" y="2264"/>
                  </a:lnTo>
                  <a:lnTo>
                    <a:pt x="1974" y="2256"/>
                  </a:lnTo>
                  <a:lnTo>
                    <a:pt x="1972" y="2248"/>
                  </a:lnTo>
                  <a:lnTo>
                    <a:pt x="1969" y="2238"/>
                  </a:lnTo>
                  <a:lnTo>
                    <a:pt x="1969" y="2238"/>
                  </a:lnTo>
                  <a:lnTo>
                    <a:pt x="1963" y="2190"/>
                  </a:lnTo>
                  <a:lnTo>
                    <a:pt x="1956" y="2144"/>
                  </a:lnTo>
                  <a:lnTo>
                    <a:pt x="1952" y="2100"/>
                  </a:lnTo>
                  <a:lnTo>
                    <a:pt x="1949" y="2058"/>
                  </a:lnTo>
                  <a:lnTo>
                    <a:pt x="1946" y="2019"/>
                  </a:lnTo>
                  <a:lnTo>
                    <a:pt x="1944" y="1981"/>
                  </a:lnTo>
                  <a:lnTo>
                    <a:pt x="1943" y="1915"/>
                  </a:lnTo>
                  <a:lnTo>
                    <a:pt x="1943" y="1861"/>
                  </a:lnTo>
                  <a:lnTo>
                    <a:pt x="1944" y="1820"/>
                  </a:lnTo>
                  <a:lnTo>
                    <a:pt x="1946" y="1786"/>
                  </a:lnTo>
                  <a:lnTo>
                    <a:pt x="1946" y="1786"/>
                  </a:lnTo>
                  <a:lnTo>
                    <a:pt x="1946" y="1780"/>
                  </a:lnTo>
                  <a:lnTo>
                    <a:pt x="1947" y="1775"/>
                  </a:lnTo>
                  <a:lnTo>
                    <a:pt x="1950" y="1769"/>
                  </a:lnTo>
                  <a:lnTo>
                    <a:pt x="1952" y="1764"/>
                  </a:lnTo>
                  <a:lnTo>
                    <a:pt x="1960" y="1753"/>
                  </a:lnTo>
                  <a:lnTo>
                    <a:pt x="1969" y="1743"/>
                  </a:lnTo>
                  <a:lnTo>
                    <a:pt x="1981" y="1734"/>
                  </a:lnTo>
                  <a:lnTo>
                    <a:pt x="1997" y="1725"/>
                  </a:lnTo>
                  <a:lnTo>
                    <a:pt x="2013" y="1716"/>
                  </a:lnTo>
                  <a:lnTo>
                    <a:pt x="2031" y="1709"/>
                  </a:lnTo>
                  <a:lnTo>
                    <a:pt x="2052" y="1702"/>
                  </a:lnTo>
                  <a:lnTo>
                    <a:pt x="2073" y="1696"/>
                  </a:lnTo>
                  <a:lnTo>
                    <a:pt x="2096" y="1690"/>
                  </a:lnTo>
                  <a:lnTo>
                    <a:pt x="2120" y="1686"/>
                  </a:lnTo>
                  <a:lnTo>
                    <a:pt x="2144" y="1682"/>
                  </a:lnTo>
                  <a:lnTo>
                    <a:pt x="2169" y="1679"/>
                  </a:lnTo>
                  <a:lnTo>
                    <a:pt x="2196" y="1678"/>
                  </a:lnTo>
                  <a:lnTo>
                    <a:pt x="2222" y="1677"/>
                  </a:lnTo>
                  <a:lnTo>
                    <a:pt x="2222" y="1677"/>
                  </a:lnTo>
                  <a:lnTo>
                    <a:pt x="2248" y="1678"/>
                  </a:lnTo>
                  <a:lnTo>
                    <a:pt x="2274" y="1679"/>
                  </a:lnTo>
                  <a:lnTo>
                    <a:pt x="2299" y="1682"/>
                  </a:lnTo>
                  <a:lnTo>
                    <a:pt x="2325" y="1686"/>
                  </a:lnTo>
                  <a:lnTo>
                    <a:pt x="2348" y="1690"/>
                  </a:lnTo>
                  <a:lnTo>
                    <a:pt x="2371" y="1696"/>
                  </a:lnTo>
                  <a:lnTo>
                    <a:pt x="2393" y="1702"/>
                  </a:lnTo>
                  <a:lnTo>
                    <a:pt x="2412" y="1709"/>
                  </a:lnTo>
                  <a:lnTo>
                    <a:pt x="2431" y="1716"/>
                  </a:lnTo>
                  <a:lnTo>
                    <a:pt x="2448" y="1725"/>
                  </a:lnTo>
                  <a:lnTo>
                    <a:pt x="2462" y="1734"/>
                  </a:lnTo>
                  <a:lnTo>
                    <a:pt x="2474" y="1743"/>
                  </a:lnTo>
                  <a:lnTo>
                    <a:pt x="2484" y="1753"/>
                  </a:lnTo>
                  <a:lnTo>
                    <a:pt x="2492" y="1764"/>
                  </a:lnTo>
                  <a:lnTo>
                    <a:pt x="2494" y="1769"/>
                  </a:lnTo>
                  <a:lnTo>
                    <a:pt x="2496" y="1775"/>
                  </a:lnTo>
                  <a:lnTo>
                    <a:pt x="2497" y="1780"/>
                  </a:lnTo>
                  <a:lnTo>
                    <a:pt x="2498" y="1786"/>
                  </a:lnTo>
                  <a:lnTo>
                    <a:pt x="2498" y="1786"/>
                  </a:lnTo>
                  <a:lnTo>
                    <a:pt x="2499" y="1820"/>
                  </a:lnTo>
                  <a:lnTo>
                    <a:pt x="2502" y="1861"/>
                  </a:lnTo>
                  <a:lnTo>
                    <a:pt x="2502" y="1915"/>
                  </a:lnTo>
                  <a:lnTo>
                    <a:pt x="2499" y="1981"/>
                  </a:lnTo>
                  <a:lnTo>
                    <a:pt x="2498" y="2019"/>
                  </a:lnTo>
                  <a:lnTo>
                    <a:pt x="2495" y="2058"/>
                  </a:lnTo>
                  <a:lnTo>
                    <a:pt x="2492" y="2100"/>
                  </a:lnTo>
                  <a:lnTo>
                    <a:pt x="2487" y="2144"/>
                  </a:lnTo>
                  <a:lnTo>
                    <a:pt x="2482" y="2190"/>
                  </a:lnTo>
                  <a:lnTo>
                    <a:pt x="2474" y="2238"/>
                  </a:lnTo>
                  <a:lnTo>
                    <a:pt x="2474" y="2238"/>
                  </a:lnTo>
                  <a:close/>
                  <a:moveTo>
                    <a:pt x="2968" y="2414"/>
                  </a:moveTo>
                  <a:lnTo>
                    <a:pt x="2968" y="2414"/>
                  </a:lnTo>
                  <a:lnTo>
                    <a:pt x="2965" y="2426"/>
                  </a:lnTo>
                  <a:lnTo>
                    <a:pt x="2962" y="2434"/>
                  </a:lnTo>
                  <a:lnTo>
                    <a:pt x="2958" y="2442"/>
                  </a:lnTo>
                  <a:lnTo>
                    <a:pt x="2952" y="2448"/>
                  </a:lnTo>
                  <a:lnTo>
                    <a:pt x="2948" y="2453"/>
                  </a:lnTo>
                  <a:lnTo>
                    <a:pt x="2943" y="2461"/>
                  </a:lnTo>
                  <a:lnTo>
                    <a:pt x="2939" y="2471"/>
                  </a:lnTo>
                  <a:lnTo>
                    <a:pt x="2936" y="2484"/>
                  </a:lnTo>
                  <a:lnTo>
                    <a:pt x="2936" y="2484"/>
                  </a:lnTo>
                  <a:lnTo>
                    <a:pt x="2926" y="2538"/>
                  </a:lnTo>
                  <a:lnTo>
                    <a:pt x="2916" y="2603"/>
                  </a:lnTo>
                  <a:lnTo>
                    <a:pt x="2905" y="2666"/>
                  </a:lnTo>
                  <a:lnTo>
                    <a:pt x="2898" y="2696"/>
                  </a:lnTo>
                  <a:lnTo>
                    <a:pt x="2892" y="2720"/>
                  </a:lnTo>
                  <a:lnTo>
                    <a:pt x="2892" y="2720"/>
                  </a:lnTo>
                  <a:lnTo>
                    <a:pt x="2886" y="2738"/>
                  </a:lnTo>
                  <a:lnTo>
                    <a:pt x="2883" y="2744"/>
                  </a:lnTo>
                  <a:lnTo>
                    <a:pt x="2881" y="2749"/>
                  </a:lnTo>
                  <a:lnTo>
                    <a:pt x="2878" y="2752"/>
                  </a:lnTo>
                  <a:lnTo>
                    <a:pt x="2874" y="2753"/>
                  </a:lnTo>
                  <a:lnTo>
                    <a:pt x="2870" y="2754"/>
                  </a:lnTo>
                  <a:lnTo>
                    <a:pt x="2864" y="2755"/>
                  </a:lnTo>
                  <a:lnTo>
                    <a:pt x="2738" y="2755"/>
                  </a:lnTo>
                  <a:lnTo>
                    <a:pt x="2738" y="2755"/>
                  </a:lnTo>
                  <a:lnTo>
                    <a:pt x="2732" y="2754"/>
                  </a:lnTo>
                  <a:lnTo>
                    <a:pt x="2728" y="2753"/>
                  </a:lnTo>
                  <a:lnTo>
                    <a:pt x="2725" y="2752"/>
                  </a:lnTo>
                  <a:lnTo>
                    <a:pt x="2721" y="2749"/>
                  </a:lnTo>
                  <a:lnTo>
                    <a:pt x="2719" y="2744"/>
                  </a:lnTo>
                  <a:lnTo>
                    <a:pt x="2716" y="2738"/>
                  </a:lnTo>
                  <a:lnTo>
                    <a:pt x="2710" y="2720"/>
                  </a:lnTo>
                  <a:lnTo>
                    <a:pt x="2710" y="2720"/>
                  </a:lnTo>
                  <a:lnTo>
                    <a:pt x="2704" y="2696"/>
                  </a:lnTo>
                  <a:lnTo>
                    <a:pt x="2698" y="2666"/>
                  </a:lnTo>
                  <a:lnTo>
                    <a:pt x="2686" y="2603"/>
                  </a:lnTo>
                  <a:lnTo>
                    <a:pt x="2676" y="2538"/>
                  </a:lnTo>
                  <a:lnTo>
                    <a:pt x="2666" y="2484"/>
                  </a:lnTo>
                  <a:lnTo>
                    <a:pt x="2666" y="2484"/>
                  </a:lnTo>
                  <a:lnTo>
                    <a:pt x="2663" y="2471"/>
                  </a:lnTo>
                  <a:lnTo>
                    <a:pt x="2659" y="2461"/>
                  </a:lnTo>
                  <a:lnTo>
                    <a:pt x="2654" y="2453"/>
                  </a:lnTo>
                  <a:lnTo>
                    <a:pt x="2650" y="2448"/>
                  </a:lnTo>
                  <a:lnTo>
                    <a:pt x="2646" y="2442"/>
                  </a:lnTo>
                  <a:lnTo>
                    <a:pt x="2641" y="2434"/>
                  </a:lnTo>
                  <a:lnTo>
                    <a:pt x="2637" y="2426"/>
                  </a:lnTo>
                  <a:lnTo>
                    <a:pt x="2635" y="2414"/>
                  </a:lnTo>
                  <a:lnTo>
                    <a:pt x="2635" y="2414"/>
                  </a:lnTo>
                  <a:lnTo>
                    <a:pt x="2630" y="2382"/>
                  </a:lnTo>
                  <a:lnTo>
                    <a:pt x="2626" y="2352"/>
                  </a:lnTo>
                  <a:lnTo>
                    <a:pt x="2620" y="2295"/>
                  </a:lnTo>
                  <a:lnTo>
                    <a:pt x="2618" y="2244"/>
                  </a:lnTo>
                  <a:lnTo>
                    <a:pt x="2617" y="2200"/>
                  </a:lnTo>
                  <a:lnTo>
                    <a:pt x="2617" y="2164"/>
                  </a:lnTo>
                  <a:lnTo>
                    <a:pt x="2618" y="2138"/>
                  </a:lnTo>
                  <a:lnTo>
                    <a:pt x="2619" y="2114"/>
                  </a:lnTo>
                  <a:lnTo>
                    <a:pt x="2619" y="2114"/>
                  </a:lnTo>
                  <a:lnTo>
                    <a:pt x="2620" y="2107"/>
                  </a:lnTo>
                  <a:lnTo>
                    <a:pt x="2624" y="2100"/>
                  </a:lnTo>
                  <a:lnTo>
                    <a:pt x="2628" y="2094"/>
                  </a:lnTo>
                  <a:lnTo>
                    <a:pt x="2635" y="2087"/>
                  </a:lnTo>
                  <a:lnTo>
                    <a:pt x="2642" y="2080"/>
                  </a:lnTo>
                  <a:lnTo>
                    <a:pt x="2652" y="2075"/>
                  </a:lnTo>
                  <a:lnTo>
                    <a:pt x="2663" y="2069"/>
                  </a:lnTo>
                  <a:lnTo>
                    <a:pt x="2675" y="2064"/>
                  </a:lnTo>
                  <a:lnTo>
                    <a:pt x="2688" y="2060"/>
                  </a:lnTo>
                  <a:lnTo>
                    <a:pt x="2703" y="2055"/>
                  </a:lnTo>
                  <a:lnTo>
                    <a:pt x="2718" y="2052"/>
                  </a:lnTo>
                  <a:lnTo>
                    <a:pt x="2734" y="2049"/>
                  </a:lnTo>
                  <a:lnTo>
                    <a:pt x="2750" y="2046"/>
                  </a:lnTo>
                  <a:lnTo>
                    <a:pt x="2766" y="2044"/>
                  </a:lnTo>
                  <a:lnTo>
                    <a:pt x="2784" y="2043"/>
                  </a:lnTo>
                  <a:lnTo>
                    <a:pt x="2802" y="2043"/>
                  </a:lnTo>
                  <a:lnTo>
                    <a:pt x="2802" y="2043"/>
                  </a:lnTo>
                  <a:lnTo>
                    <a:pt x="2818" y="2043"/>
                  </a:lnTo>
                  <a:lnTo>
                    <a:pt x="2836" y="2044"/>
                  </a:lnTo>
                  <a:lnTo>
                    <a:pt x="2852" y="2046"/>
                  </a:lnTo>
                  <a:lnTo>
                    <a:pt x="2869" y="2049"/>
                  </a:lnTo>
                  <a:lnTo>
                    <a:pt x="2884" y="2052"/>
                  </a:lnTo>
                  <a:lnTo>
                    <a:pt x="2900" y="2055"/>
                  </a:lnTo>
                  <a:lnTo>
                    <a:pt x="2914" y="2060"/>
                  </a:lnTo>
                  <a:lnTo>
                    <a:pt x="2927" y="2064"/>
                  </a:lnTo>
                  <a:lnTo>
                    <a:pt x="2939" y="2069"/>
                  </a:lnTo>
                  <a:lnTo>
                    <a:pt x="2950" y="2075"/>
                  </a:lnTo>
                  <a:lnTo>
                    <a:pt x="2960" y="2080"/>
                  </a:lnTo>
                  <a:lnTo>
                    <a:pt x="2968" y="2087"/>
                  </a:lnTo>
                  <a:lnTo>
                    <a:pt x="2974" y="2094"/>
                  </a:lnTo>
                  <a:lnTo>
                    <a:pt x="2980" y="2100"/>
                  </a:lnTo>
                  <a:lnTo>
                    <a:pt x="2982" y="2107"/>
                  </a:lnTo>
                  <a:lnTo>
                    <a:pt x="2983" y="2114"/>
                  </a:lnTo>
                  <a:lnTo>
                    <a:pt x="2983" y="2114"/>
                  </a:lnTo>
                  <a:lnTo>
                    <a:pt x="2985" y="2138"/>
                  </a:lnTo>
                  <a:lnTo>
                    <a:pt x="2985" y="2164"/>
                  </a:lnTo>
                  <a:lnTo>
                    <a:pt x="2986" y="2200"/>
                  </a:lnTo>
                  <a:lnTo>
                    <a:pt x="2985" y="2244"/>
                  </a:lnTo>
                  <a:lnTo>
                    <a:pt x="2982" y="2295"/>
                  </a:lnTo>
                  <a:lnTo>
                    <a:pt x="2976" y="2352"/>
                  </a:lnTo>
                  <a:lnTo>
                    <a:pt x="2973" y="2382"/>
                  </a:lnTo>
                  <a:lnTo>
                    <a:pt x="2968" y="2414"/>
                  </a:lnTo>
                  <a:lnTo>
                    <a:pt x="2968" y="241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4" name="Freeform 6">
              <a:extLst>
                <a:ext uri="{FF2B5EF4-FFF2-40B4-BE49-F238E27FC236}">
                  <a16:creationId xmlns:a16="http://schemas.microsoft.com/office/drawing/2014/main" id="{B910603B-D4B4-4071-AD1C-3CCBF2E40084}"/>
                </a:ext>
              </a:extLst>
            </p:cNvPr>
            <p:cNvSpPr>
              <a:spLocks/>
            </p:cNvSpPr>
            <p:nvPr/>
          </p:nvSpPr>
          <p:spPr bwMode="auto">
            <a:xfrm>
              <a:off x="4863863" y="1838423"/>
              <a:ext cx="96811" cy="121614"/>
            </a:xfrm>
            <a:custGeom>
              <a:avLst/>
              <a:gdLst>
                <a:gd name="T0" fmla="*/ 486 w 486"/>
                <a:gd name="T1" fmla="*/ 608 h 608"/>
                <a:gd name="T2" fmla="*/ 486 w 486"/>
                <a:gd name="T3" fmla="*/ 0 h 608"/>
                <a:gd name="T4" fmla="*/ 0 w 486"/>
                <a:gd name="T5" fmla="*/ 0 h 608"/>
                <a:gd name="T6" fmla="*/ 0 w 486"/>
                <a:gd name="T7" fmla="*/ 148 h 608"/>
                <a:gd name="T8" fmla="*/ 486 w 486"/>
                <a:gd name="T9" fmla="*/ 608 h 608"/>
              </a:gdLst>
              <a:ahLst/>
              <a:cxnLst>
                <a:cxn ang="0">
                  <a:pos x="T0" y="T1"/>
                </a:cxn>
                <a:cxn ang="0">
                  <a:pos x="T2" y="T3"/>
                </a:cxn>
                <a:cxn ang="0">
                  <a:pos x="T4" y="T5"/>
                </a:cxn>
                <a:cxn ang="0">
                  <a:pos x="T6" y="T7"/>
                </a:cxn>
                <a:cxn ang="0">
                  <a:pos x="T8" y="T9"/>
                </a:cxn>
              </a:cxnLst>
              <a:rect l="0" t="0" r="r" b="b"/>
              <a:pathLst>
                <a:path w="486" h="608">
                  <a:moveTo>
                    <a:pt x="486" y="608"/>
                  </a:moveTo>
                  <a:lnTo>
                    <a:pt x="486" y="0"/>
                  </a:lnTo>
                  <a:lnTo>
                    <a:pt x="0" y="0"/>
                  </a:lnTo>
                  <a:lnTo>
                    <a:pt x="0" y="148"/>
                  </a:lnTo>
                  <a:lnTo>
                    <a:pt x="486" y="60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95" name="Grupa 94">
            <a:extLst>
              <a:ext uri="{FF2B5EF4-FFF2-40B4-BE49-F238E27FC236}">
                <a16:creationId xmlns:a16="http://schemas.microsoft.com/office/drawing/2014/main" id="{85F5FCAE-0F44-493E-B381-49DC217F2985}"/>
              </a:ext>
            </a:extLst>
          </p:cNvPr>
          <p:cNvGrpSpPr/>
          <p:nvPr/>
        </p:nvGrpSpPr>
        <p:grpSpPr>
          <a:xfrm>
            <a:off x="6862032" y="885046"/>
            <a:ext cx="1832417" cy="815852"/>
            <a:chOff x="7603296" y="1265765"/>
            <a:chExt cx="1832417" cy="815852"/>
          </a:xfrm>
        </p:grpSpPr>
        <p:sp>
          <p:nvSpPr>
            <p:cNvPr id="96" name="pole tekstowe 95">
              <a:extLst>
                <a:ext uri="{FF2B5EF4-FFF2-40B4-BE49-F238E27FC236}">
                  <a16:creationId xmlns:a16="http://schemas.microsoft.com/office/drawing/2014/main" id="{7E8E1BBC-01CF-4442-B40A-E37E92432EAB}"/>
                </a:ext>
              </a:extLst>
            </p:cNvPr>
            <p:cNvSpPr txBox="1"/>
            <p:nvPr/>
          </p:nvSpPr>
          <p:spPr>
            <a:xfrm>
              <a:off x="7642210" y="1265765"/>
              <a:ext cx="1793503" cy="253916"/>
            </a:xfrm>
            <a:prstGeom prst="rect">
              <a:avLst/>
            </a:prstGeom>
            <a:noFill/>
          </p:spPr>
          <p:txBody>
            <a:bodyPr wrap="square" rtlCol="0">
              <a:spAutoFit/>
            </a:bodyPr>
            <a:lstStyle/>
            <a:p>
              <a:r>
                <a:rPr lang="pl-PL" sz="1000"/>
                <a:t>Mieszkam sam(a)</a:t>
              </a:r>
            </a:p>
          </p:txBody>
        </p:sp>
        <p:sp>
          <p:nvSpPr>
            <p:cNvPr id="97" name="Prostokąt 96">
              <a:extLst>
                <a:ext uri="{FF2B5EF4-FFF2-40B4-BE49-F238E27FC236}">
                  <a16:creationId xmlns:a16="http://schemas.microsoft.com/office/drawing/2014/main" id="{AEDE65AA-9D93-4244-9751-34BF95AAAA4E}"/>
                </a:ext>
              </a:extLst>
            </p:cNvPr>
            <p:cNvSpPr/>
            <p:nvPr/>
          </p:nvSpPr>
          <p:spPr>
            <a:xfrm rot="16200000">
              <a:off x="7600648" y="1325050"/>
              <a:ext cx="83119" cy="77824"/>
            </a:xfrm>
            <a:prstGeom prst="rect">
              <a:avLst/>
            </a:prstGeom>
            <a:solidFill>
              <a:srgbClr val="DED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8" name="Prostokąt 97">
              <a:extLst>
                <a:ext uri="{FF2B5EF4-FFF2-40B4-BE49-F238E27FC236}">
                  <a16:creationId xmlns:a16="http://schemas.microsoft.com/office/drawing/2014/main" id="{A1358D98-A577-4576-8144-C4B0A3C5BC69}"/>
                </a:ext>
              </a:extLst>
            </p:cNvPr>
            <p:cNvSpPr/>
            <p:nvPr/>
          </p:nvSpPr>
          <p:spPr>
            <a:xfrm rot="16200000">
              <a:off x="7600650" y="1473507"/>
              <a:ext cx="83119" cy="77824"/>
            </a:xfrm>
            <a:prstGeom prst="rect">
              <a:avLst/>
            </a:prstGeom>
            <a:solidFill>
              <a:srgbClr val="B3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9" name="Prostokąt 98">
              <a:extLst>
                <a:ext uri="{FF2B5EF4-FFF2-40B4-BE49-F238E27FC236}">
                  <a16:creationId xmlns:a16="http://schemas.microsoft.com/office/drawing/2014/main" id="{DA9F9BEC-02A4-47B3-BC70-A76F3660DFFB}"/>
                </a:ext>
              </a:extLst>
            </p:cNvPr>
            <p:cNvSpPr/>
            <p:nvPr/>
          </p:nvSpPr>
          <p:spPr>
            <a:xfrm rot="16200000">
              <a:off x="7600651" y="16219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00" name="pole tekstowe 99">
              <a:extLst>
                <a:ext uri="{FF2B5EF4-FFF2-40B4-BE49-F238E27FC236}">
                  <a16:creationId xmlns:a16="http://schemas.microsoft.com/office/drawing/2014/main" id="{0A81EDA0-2D31-43F1-91A1-E0797F0A9FB4}"/>
                </a:ext>
              </a:extLst>
            </p:cNvPr>
            <p:cNvSpPr txBox="1"/>
            <p:nvPr/>
          </p:nvSpPr>
          <p:spPr>
            <a:xfrm>
              <a:off x="7642210" y="1406249"/>
              <a:ext cx="1793503" cy="253916"/>
            </a:xfrm>
            <a:prstGeom prst="rect">
              <a:avLst/>
            </a:prstGeom>
            <a:noFill/>
          </p:spPr>
          <p:txBody>
            <a:bodyPr wrap="square" rtlCol="0">
              <a:spAutoFit/>
            </a:bodyPr>
            <a:lstStyle/>
            <a:p>
              <a:r>
                <a:rPr lang="pl-PL" sz="1000"/>
                <a:t>2 osoby</a:t>
              </a:r>
            </a:p>
          </p:txBody>
        </p:sp>
        <p:sp>
          <p:nvSpPr>
            <p:cNvPr id="101" name="pole tekstowe 100">
              <a:extLst>
                <a:ext uri="{FF2B5EF4-FFF2-40B4-BE49-F238E27FC236}">
                  <a16:creationId xmlns:a16="http://schemas.microsoft.com/office/drawing/2014/main" id="{A0DC0731-92B0-4898-9C42-D51C95097772}"/>
                </a:ext>
              </a:extLst>
            </p:cNvPr>
            <p:cNvSpPr txBox="1"/>
            <p:nvPr/>
          </p:nvSpPr>
          <p:spPr>
            <a:xfrm>
              <a:off x="7642210" y="1546733"/>
              <a:ext cx="1793503" cy="253916"/>
            </a:xfrm>
            <a:prstGeom prst="rect">
              <a:avLst/>
            </a:prstGeom>
            <a:noFill/>
          </p:spPr>
          <p:txBody>
            <a:bodyPr wrap="square" rtlCol="0">
              <a:spAutoFit/>
            </a:bodyPr>
            <a:lstStyle/>
            <a:p>
              <a:r>
                <a:rPr lang="pl-PL" sz="1000"/>
                <a:t>3 osoby</a:t>
              </a:r>
            </a:p>
          </p:txBody>
        </p:sp>
        <p:sp>
          <p:nvSpPr>
            <p:cNvPr id="102" name="pole tekstowe 101">
              <a:extLst>
                <a:ext uri="{FF2B5EF4-FFF2-40B4-BE49-F238E27FC236}">
                  <a16:creationId xmlns:a16="http://schemas.microsoft.com/office/drawing/2014/main" id="{E8A86B70-3EC5-4D82-B25C-FDD9426423EA}"/>
                </a:ext>
              </a:extLst>
            </p:cNvPr>
            <p:cNvSpPr txBox="1"/>
            <p:nvPr/>
          </p:nvSpPr>
          <p:spPr>
            <a:xfrm>
              <a:off x="7642210" y="1687217"/>
              <a:ext cx="1793503" cy="253916"/>
            </a:xfrm>
            <a:prstGeom prst="rect">
              <a:avLst/>
            </a:prstGeom>
            <a:noFill/>
          </p:spPr>
          <p:txBody>
            <a:bodyPr wrap="square" rtlCol="0">
              <a:spAutoFit/>
            </a:bodyPr>
            <a:lstStyle/>
            <a:p>
              <a:r>
                <a:rPr lang="pl-PL" sz="1000"/>
                <a:t>4 osoby</a:t>
              </a:r>
            </a:p>
          </p:txBody>
        </p:sp>
        <p:sp>
          <p:nvSpPr>
            <p:cNvPr id="103" name="pole tekstowe 102">
              <a:extLst>
                <a:ext uri="{FF2B5EF4-FFF2-40B4-BE49-F238E27FC236}">
                  <a16:creationId xmlns:a16="http://schemas.microsoft.com/office/drawing/2014/main" id="{3A816947-4475-4D4C-AF3C-E630EA4A2796}"/>
                </a:ext>
              </a:extLst>
            </p:cNvPr>
            <p:cNvSpPr txBox="1"/>
            <p:nvPr/>
          </p:nvSpPr>
          <p:spPr>
            <a:xfrm>
              <a:off x="7642210" y="1827701"/>
              <a:ext cx="1793503" cy="253916"/>
            </a:xfrm>
            <a:prstGeom prst="rect">
              <a:avLst/>
            </a:prstGeom>
            <a:noFill/>
          </p:spPr>
          <p:txBody>
            <a:bodyPr wrap="square" rtlCol="0">
              <a:spAutoFit/>
            </a:bodyPr>
            <a:lstStyle/>
            <a:p>
              <a:r>
                <a:rPr lang="pl-PL" sz="1000"/>
                <a:t>5 i więcej osób</a:t>
              </a:r>
            </a:p>
          </p:txBody>
        </p:sp>
        <p:sp>
          <p:nvSpPr>
            <p:cNvPr id="104" name="Prostokąt 103">
              <a:extLst>
                <a:ext uri="{FF2B5EF4-FFF2-40B4-BE49-F238E27FC236}">
                  <a16:creationId xmlns:a16="http://schemas.microsoft.com/office/drawing/2014/main" id="{CC80B0B3-D2D8-45B0-A4EC-AAEF7785D7D6}"/>
                </a:ext>
              </a:extLst>
            </p:cNvPr>
            <p:cNvSpPr/>
            <p:nvPr/>
          </p:nvSpPr>
          <p:spPr>
            <a:xfrm rot="16200000">
              <a:off x="7600649" y="1770421"/>
              <a:ext cx="83119" cy="778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105" name="Prostokąt 104">
              <a:extLst>
                <a:ext uri="{FF2B5EF4-FFF2-40B4-BE49-F238E27FC236}">
                  <a16:creationId xmlns:a16="http://schemas.microsoft.com/office/drawing/2014/main" id="{A99041AA-29B8-403A-915E-A674DE4FDFB5}"/>
                </a:ext>
              </a:extLst>
            </p:cNvPr>
            <p:cNvSpPr/>
            <p:nvPr/>
          </p:nvSpPr>
          <p:spPr>
            <a:xfrm rot="16200000">
              <a:off x="7600649" y="1918876"/>
              <a:ext cx="83119" cy="77824"/>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grpSp>
      <p:sp>
        <p:nvSpPr>
          <p:cNvPr id="18" name="Freeform 35">
            <a:extLst>
              <a:ext uri="{FF2B5EF4-FFF2-40B4-BE49-F238E27FC236}">
                <a16:creationId xmlns:a16="http://schemas.microsoft.com/office/drawing/2014/main" id="{1E5E4468-80E7-13AD-412C-B20BEECABAFB}"/>
              </a:ext>
            </a:extLst>
          </p:cNvPr>
          <p:cNvSpPr>
            <a:spLocks noChangeAspect="1" noEditPoints="1"/>
          </p:cNvSpPr>
          <p:nvPr/>
        </p:nvSpPr>
        <p:spPr bwMode="auto">
          <a:xfrm>
            <a:off x="2948871" y="2995755"/>
            <a:ext cx="107315" cy="182538"/>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19" name="Freeform 5">
            <a:extLst>
              <a:ext uri="{FF2B5EF4-FFF2-40B4-BE49-F238E27FC236}">
                <a16:creationId xmlns:a16="http://schemas.microsoft.com/office/drawing/2014/main" id="{C13D70B0-1ED5-0A72-FEB5-26EA322D7CEE}"/>
              </a:ext>
            </a:extLst>
          </p:cNvPr>
          <p:cNvSpPr>
            <a:spLocks noChangeAspect="1" noEditPoints="1"/>
          </p:cNvSpPr>
          <p:nvPr/>
        </p:nvSpPr>
        <p:spPr bwMode="auto">
          <a:xfrm>
            <a:off x="2823172" y="2825306"/>
            <a:ext cx="90514" cy="365076"/>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21" name="Grupa 72">
            <a:extLst>
              <a:ext uri="{FF2B5EF4-FFF2-40B4-BE49-F238E27FC236}">
                <a16:creationId xmlns:a16="http://schemas.microsoft.com/office/drawing/2014/main" id="{1FBCF71E-9B0E-1100-F91F-C338FA4C47BD}"/>
              </a:ext>
            </a:extLst>
          </p:cNvPr>
          <p:cNvGrpSpPr>
            <a:grpSpLocks noChangeAspect="1"/>
          </p:cNvGrpSpPr>
          <p:nvPr/>
        </p:nvGrpSpPr>
        <p:grpSpPr>
          <a:xfrm rot="436272">
            <a:off x="6294244" y="2884853"/>
            <a:ext cx="155824" cy="292061"/>
            <a:chOff x="4068887" y="2709366"/>
            <a:chExt cx="290513" cy="544513"/>
          </a:xfrm>
          <a:solidFill>
            <a:srgbClr val="CDCDCD"/>
          </a:solidFill>
        </p:grpSpPr>
        <p:sp>
          <p:nvSpPr>
            <p:cNvPr id="22" name="Freeform 10">
              <a:extLst>
                <a:ext uri="{FF2B5EF4-FFF2-40B4-BE49-F238E27FC236}">
                  <a16:creationId xmlns:a16="http://schemas.microsoft.com/office/drawing/2014/main" id="{B74A5784-ACD1-59AE-9FEB-78579A0AB886}"/>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11">
              <a:extLst>
                <a:ext uri="{FF2B5EF4-FFF2-40B4-BE49-F238E27FC236}">
                  <a16:creationId xmlns:a16="http://schemas.microsoft.com/office/drawing/2014/main" id="{C5C8FE3B-E615-DE21-2A32-47A86AD32FEB}"/>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2">
              <a:extLst>
                <a:ext uri="{FF2B5EF4-FFF2-40B4-BE49-F238E27FC236}">
                  <a16:creationId xmlns:a16="http://schemas.microsoft.com/office/drawing/2014/main" id="{51248869-08B6-FA8F-B54A-8EBE370F838B}"/>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5" name="Grupa 76">
            <a:extLst>
              <a:ext uri="{FF2B5EF4-FFF2-40B4-BE49-F238E27FC236}">
                <a16:creationId xmlns:a16="http://schemas.microsoft.com/office/drawing/2014/main" id="{C8DC9CFC-1449-ECA5-CF86-695EB145A45D}"/>
              </a:ext>
            </a:extLst>
          </p:cNvPr>
          <p:cNvGrpSpPr>
            <a:grpSpLocks noChangeAspect="1"/>
          </p:cNvGrpSpPr>
          <p:nvPr/>
        </p:nvGrpSpPr>
        <p:grpSpPr>
          <a:xfrm rot="21006411">
            <a:off x="5998718" y="2805035"/>
            <a:ext cx="183841" cy="365077"/>
            <a:chOff x="3310062" y="2585541"/>
            <a:chExt cx="336550" cy="668338"/>
          </a:xfrm>
          <a:solidFill>
            <a:srgbClr val="CDCDCD"/>
          </a:solidFill>
        </p:grpSpPr>
        <p:sp>
          <p:nvSpPr>
            <p:cNvPr id="26" name="Freeform 17">
              <a:extLst>
                <a:ext uri="{FF2B5EF4-FFF2-40B4-BE49-F238E27FC236}">
                  <a16:creationId xmlns:a16="http://schemas.microsoft.com/office/drawing/2014/main" id="{805C6479-BC84-4C98-BA97-E9C7F0C57955}"/>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Rectangle 18">
              <a:extLst>
                <a:ext uri="{FF2B5EF4-FFF2-40B4-BE49-F238E27FC236}">
                  <a16:creationId xmlns:a16="http://schemas.microsoft.com/office/drawing/2014/main" id="{144F7DE3-F467-792E-1904-FEF7C13E3C0D}"/>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19">
              <a:extLst>
                <a:ext uri="{FF2B5EF4-FFF2-40B4-BE49-F238E27FC236}">
                  <a16:creationId xmlns:a16="http://schemas.microsoft.com/office/drawing/2014/main" id="{776FB06F-1176-8396-9253-A4FB632CEEA9}"/>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3" name="Grupa 46">
            <a:extLst>
              <a:ext uri="{FF2B5EF4-FFF2-40B4-BE49-F238E27FC236}">
                <a16:creationId xmlns:a16="http://schemas.microsoft.com/office/drawing/2014/main" id="{0F128636-3F11-1995-5F86-7EFE2348F030}"/>
              </a:ext>
            </a:extLst>
          </p:cNvPr>
          <p:cNvGrpSpPr>
            <a:grpSpLocks noChangeAspect="1"/>
          </p:cNvGrpSpPr>
          <p:nvPr/>
        </p:nvGrpSpPr>
        <p:grpSpPr>
          <a:xfrm>
            <a:off x="1031132" y="4682353"/>
            <a:ext cx="359302" cy="407326"/>
            <a:chOff x="-1196975" y="2287588"/>
            <a:chExt cx="617538" cy="700087"/>
          </a:xfrm>
          <a:solidFill>
            <a:srgbClr val="CDCDCD"/>
          </a:solidFill>
        </p:grpSpPr>
        <p:sp>
          <p:nvSpPr>
            <p:cNvPr id="51" name="Freeform 7">
              <a:extLst>
                <a:ext uri="{FF2B5EF4-FFF2-40B4-BE49-F238E27FC236}">
                  <a16:creationId xmlns:a16="http://schemas.microsoft.com/office/drawing/2014/main" id="{3F190CAF-3478-EA2F-43D5-CB49408CCE18}"/>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8">
              <a:extLst>
                <a:ext uri="{FF2B5EF4-FFF2-40B4-BE49-F238E27FC236}">
                  <a16:creationId xmlns:a16="http://schemas.microsoft.com/office/drawing/2014/main" id="{25D38B72-B3F0-E71F-91C6-CD95FAB96C58}"/>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9">
              <a:extLst>
                <a:ext uri="{FF2B5EF4-FFF2-40B4-BE49-F238E27FC236}">
                  <a16:creationId xmlns:a16="http://schemas.microsoft.com/office/drawing/2014/main" id="{063B4CB6-E275-75E2-F7E4-52AE733CB633}"/>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4" name="Grafika 59" descr="Żarówka fluorescencyjna">
            <a:extLst>
              <a:ext uri="{FF2B5EF4-FFF2-40B4-BE49-F238E27FC236}">
                <a16:creationId xmlns:a16="http://schemas.microsoft.com/office/drawing/2014/main" id="{42CB764F-5FE5-1454-620D-E757104613B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66191" y="4654582"/>
            <a:ext cx="452584" cy="452584"/>
          </a:xfrm>
          <a:prstGeom prst="rect">
            <a:avLst/>
          </a:prstGeom>
        </p:spPr>
      </p:pic>
      <p:grpSp>
        <p:nvGrpSpPr>
          <p:cNvPr id="55" name="Grupa 60">
            <a:extLst>
              <a:ext uri="{FF2B5EF4-FFF2-40B4-BE49-F238E27FC236}">
                <a16:creationId xmlns:a16="http://schemas.microsoft.com/office/drawing/2014/main" id="{AD65C228-1799-3282-FEE4-7DB85F3B76EC}"/>
              </a:ext>
            </a:extLst>
          </p:cNvPr>
          <p:cNvGrpSpPr>
            <a:grpSpLocks noChangeAspect="1"/>
          </p:cNvGrpSpPr>
          <p:nvPr/>
        </p:nvGrpSpPr>
        <p:grpSpPr>
          <a:xfrm>
            <a:off x="6007259" y="4680490"/>
            <a:ext cx="228170" cy="362068"/>
            <a:chOff x="5295900" y="4500563"/>
            <a:chExt cx="457200" cy="725487"/>
          </a:xfrm>
          <a:solidFill>
            <a:srgbClr val="CDCDCD"/>
          </a:solidFill>
        </p:grpSpPr>
        <p:pic>
          <p:nvPicPr>
            <p:cNvPr id="56" name="Picture 18">
              <a:extLst>
                <a:ext uri="{FF2B5EF4-FFF2-40B4-BE49-F238E27FC236}">
                  <a16:creationId xmlns:a16="http://schemas.microsoft.com/office/drawing/2014/main" id="{3FF4ED5E-DCBD-617B-1245-812B2DEAD04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7" name="Picture 19">
              <a:extLst>
                <a:ext uri="{FF2B5EF4-FFF2-40B4-BE49-F238E27FC236}">
                  <a16:creationId xmlns:a16="http://schemas.microsoft.com/office/drawing/2014/main" id="{C003EA15-3FC5-B4B2-DE80-EF535D9F8CCD}"/>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58" name="Freeform 20">
              <a:extLst>
                <a:ext uri="{FF2B5EF4-FFF2-40B4-BE49-F238E27FC236}">
                  <a16:creationId xmlns:a16="http://schemas.microsoft.com/office/drawing/2014/main" id="{D480CF0E-AAC1-DF54-2F88-6ED06742DF44}"/>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21">
              <a:extLst>
                <a:ext uri="{FF2B5EF4-FFF2-40B4-BE49-F238E27FC236}">
                  <a16:creationId xmlns:a16="http://schemas.microsoft.com/office/drawing/2014/main" id="{C48EF248-BC7A-646D-0AA8-628416EE1308}"/>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2" name="Grupa 82">
            <a:extLst>
              <a:ext uri="{FF2B5EF4-FFF2-40B4-BE49-F238E27FC236}">
                <a16:creationId xmlns:a16="http://schemas.microsoft.com/office/drawing/2014/main" id="{AA5CE824-68D2-C40F-E09E-2FCFD2E1BFCF}"/>
              </a:ext>
            </a:extLst>
          </p:cNvPr>
          <p:cNvGrpSpPr>
            <a:grpSpLocks noChangeAspect="1"/>
          </p:cNvGrpSpPr>
          <p:nvPr/>
        </p:nvGrpSpPr>
        <p:grpSpPr>
          <a:xfrm>
            <a:off x="6287588" y="4700633"/>
            <a:ext cx="375710" cy="375714"/>
            <a:chOff x="5318125" y="1655763"/>
            <a:chExt cx="620713" cy="620713"/>
          </a:xfrm>
          <a:solidFill>
            <a:srgbClr val="CDCDCD"/>
          </a:solidFill>
        </p:grpSpPr>
        <p:sp>
          <p:nvSpPr>
            <p:cNvPr id="106" name="Freeform 45">
              <a:extLst>
                <a:ext uri="{FF2B5EF4-FFF2-40B4-BE49-F238E27FC236}">
                  <a16:creationId xmlns:a16="http://schemas.microsoft.com/office/drawing/2014/main" id="{2D457B8F-B6FD-F676-6B27-6E965CCCBD5E}"/>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7" name="Freeform 47">
              <a:extLst>
                <a:ext uri="{FF2B5EF4-FFF2-40B4-BE49-F238E27FC236}">
                  <a16:creationId xmlns:a16="http://schemas.microsoft.com/office/drawing/2014/main" id="{46F26FC2-2D73-9643-28FA-E7B00D797CBB}"/>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8" name="Freeform 48">
              <a:extLst>
                <a:ext uri="{FF2B5EF4-FFF2-40B4-BE49-F238E27FC236}">
                  <a16:creationId xmlns:a16="http://schemas.microsoft.com/office/drawing/2014/main" id="{5A88BAA4-8ACB-17C8-835D-F718E1EFFDC3}"/>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9" name="Freeform 49">
              <a:extLst>
                <a:ext uri="{FF2B5EF4-FFF2-40B4-BE49-F238E27FC236}">
                  <a16:creationId xmlns:a16="http://schemas.microsoft.com/office/drawing/2014/main" id="{3B693D54-EE02-4CE1-A2E7-76B8B2E1FD3E}"/>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10" name="Grafika 80" descr="Szkielet martwej ryby">
            <a:extLst>
              <a:ext uri="{FF2B5EF4-FFF2-40B4-BE49-F238E27FC236}">
                <a16:creationId xmlns:a16="http://schemas.microsoft.com/office/drawing/2014/main" id="{E1856A90-EAA3-9C47-F90D-157974D79802}"/>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17944808">
            <a:off x="2571284" y="4651297"/>
            <a:ext cx="365076" cy="365076"/>
          </a:xfrm>
          <a:prstGeom prst="rect">
            <a:avLst/>
          </a:prstGeom>
        </p:spPr>
      </p:pic>
      <p:pic>
        <p:nvPicPr>
          <p:cNvPr id="111" name="Grafika 81" descr="Skórka banana">
            <a:extLst>
              <a:ext uri="{FF2B5EF4-FFF2-40B4-BE49-F238E27FC236}">
                <a16:creationId xmlns:a16="http://schemas.microsoft.com/office/drawing/2014/main" id="{FFB517C4-552E-83B7-7A80-4F97854DDE80}"/>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743778" y="4752188"/>
            <a:ext cx="328569" cy="328569"/>
          </a:xfrm>
          <a:prstGeom prst="rect">
            <a:avLst/>
          </a:prstGeom>
        </p:spPr>
      </p:pic>
      <p:graphicFrame>
        <p:nvGraphicFramePr>
          <p:cNvPr id="112" name="Tabela 19">
            <a:extLst>
              <a:ext uri="{FF2B5EF4-FFF2-40B4-BE49-F238E27FC236}">
                <a16:creationId xmlns:a16="http://schemas.microsoft.com/office/drawing/2014/main" id="{011D48EA-1B6D-BB0C-CCEB-AFE07074A26F}"/>
              </a:ext>
            </a:extLst>
          </p:cNvPr>
          <p:cNvGraphicFramePr>
            <a:graphicFrameLocks noGrp="1"/>
          </p:cNvGraphicFramePr>
          <p:nvPr/>
        </p:nvGraphicFramePr>
        <p:xfrm>
          <a:off x="416465" y="5156088"/>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kern="1200" dirty="0">
                          <a:solidFill>
                            <a:schemeClr val="tx1"/>
                          </a:solidFill>
                          <a:effectLst/>
                          <a:latin typeface="+mn-lt"/>
                          <a:ea typeface="+mn-ea"/>
                          <a:cs typeface="+mn-cs"/>
                        </a:rPr>
                        <a:t>zużyty sprzęt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 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świetlówki</a:t>
                      </a:r>
                    </a:p>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kern="1200" dirty="0">
                          <a:solidFill>
                            <a:schemeClr val="tx1"/>
                          </a:solidFill>
                          <a:effectLst/>
                          <a:latin typeface="+mn-lt"/>
                          <a:ea typeface="+mn-ea"/>
                          <a:cs typeface="+mn-cs"/>
                        </a:rPr>
                        <a:t>  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sp>
        <p:nvSpPr>
          <p:cNvPr id="5" name="Symbol zastępczy tekstu 7">
            <a:extLst>
              <a:ext uri="{FF2B5EF4-FFF2-40B4-BE49-F238E27FC236}">
                <a16:creationId xmlns:a16="http://schemas.microsoft.com/office/drawing/2014/main" id="{7E3E5967-4118-8561-34EB-F9779598FBEE}"/>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23752003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0" name="Wykres 105"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36AC13D2-9A37-8506-BF83-E9445366083D}"/>
              </a:ext>
            </a:extLst>
          </p:cNvPr>
          <p:cNvGraphicFramePr/>
          <p:nvPr/>
        </p:nvGraphicFramePr>
        <p:xfrm>
          <a:off x="67248" y="2999876"/>
          <a:ext cx="7087532" cy="1630048"/>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Rodzaje segregowanych odpadów</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P14. Jakie śmieci oddziela Pan(i) od reszty podczas segregowania odpadów?</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17255"/>
            <a:ext cx="8487418" cy="216001"/>
          </a:xfrm>
        </p:spPr>
        <p:txBody>
          <a:bodyPr/>
          <a:lstStyle/>
          <a:p>
            <a:r>
              <a:rPr lang="pl-PL">
                <a:solidFill>
                  <a:schemeClr val="bg1">
                    <a:lumMod val="75000"/>
                  </a:schemeClr>
                </a:solidFill>
              </a:rPr>
              <a:t>Odpowiadający: badani, którzy segregują śmieci regularnie lub sporadycznie, n=977. Ze względu na średni dochód na 1 członka rodziny: do 1500 zł: n=222, 1501-2500 zł: n=286, powyżej 2500 zł: n=408.</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descr="Jakie śmieci są oddzielane od reszty podczas segregowania odpadów?&#10;&#10;Wykres kolumnowy przedstawiający śmieci oddzielane od reszty odpadów z podziałem na lata:&#10;Plastik, tworzywa sztuczne: 2020 rok – 97%, 2018 rok – 82%, 2014 rok – 76%, 2013 rok – 80%, 2012 rok – 81%, 2011 rok – 83%. &#10;Makulatura, papier: 2020 rok – 91%, 2018 rok – 70%, 2014 rok – 67%, 2013 rok – 71%, 2012 rok – 58%, 2011 rok – 57%. &#10;Szkło, butelki, opakowania szklane: 2020 rok – 90%, 2018 rok – 81%, 2014 rok – 77%, 2013 rok – 82%, 2012 rok – 77%, 2011 rok – 82%. &#10;Odpady organiczne: 2020 rok – 79%, 2018 rok – 50%, 2014 rok – 43%, 2013 rok – 48%, 2012 rok – 28%, 2011 rok – 22%.&#10;Metal, puszki: 2020 rok – 68%, 2018 rok – 68%, 2014 rok – 57%, 2013 rok – 67%, 2012 rok –52%, 2011 rok – 47%. &#10; Baterie: 2020 rok –50%, 2018 rok – 55%, 2014 rok – 50%, 2013 rok – 53%, 2012 rok – 45%, 2011 rok – 33%. &#10;Zużyty sprzęt RTV/AGD: 2020 rok – 48%, 2018 rok – 52%, 2014 rok – 45%, 2013 rok – 45%, 2012 rok – 35%, 2011 rok – 21%.&#10;Leki: 2020 rok – 42%, 2018 rok – 40%, 2014 rok – 31%, 2013 rok – 37%, 2012 rok – 28%, 2011 rok – 16%. &#10;Świetlówki: 2020 rok – 38%, 2018 rok – 43%, 2014 rok – 33%, 2013 rok – 41%, 2012 rok – 26%, 2011 rok – 15%. &#10;Inne: : 2020 rok – 13%, 2014 rok – 1%. ">
            <a:extLst>
              <a:ext uri="{FF2B5EF4-FFF2-40B4-BE49-F238E27FC236}">
                <a16:creationId xmlns:a16="http://schemas.microsoft.com/office/drawing/2014/main" id="{7B5FBDA9-7F45-4D0A-AFBB-5C0FF3453F84}"/>
              </a:ext>
            </a:extLst>
          </p:cNvPr>
          <p:cNvGraphicFramePr/>
          <p:nvPr/>
        </p:nvGraphicFramePr>
        <p:xfrm>
          <a:off x="67246" y="1261800"/>
          <a:ext cx="8743699" cy="1634133"/>
        </p:xfrm>
        <a:graphic>
          <a:graphicData uri="http://schemas.openxmlformats.org/drawingml/2006/chart">
            <c:chart xmlns:c="http://schemas.openxmlformats.org/drawingml/2006/chart" xmlns:r="http://schemas.openxmlformats.org/officeDocument/2006/relationships" r:id="rId4"/>
          </a:graphicData>
        </a:graphic>
      </p:graphicFrame>
      <p:grpSp>
        <p:nvGrpSpPr>
          <p:cNvPr id="114" name="Grupa 113">
            <a:extLst>
              <a:ext uri="{FF2B5EF4-FFF2-40B4-BE49-F238E27FC236}">
                <a16:creationId xmlns:a16="http://schemas.microsoft.com/office/drawing/2014/main" id="{0E54EC5A-4C8D-4138-8CF6-F041B8B6A1C8}"/>
              </a:ext>
            </a:extLst>
          </p:cNvPr>
          <p:cNvGrpSpPr/>
          <p:nvPr/>
        </p:nvGrpSpPr>
        <p:grpSpPr>
          <a:xfrm>
            <a:off x="7812402" y="969805"/>
            <a:ext cx="733425" cy="600075"/>
            <a:chOff x="2760663" y="1663700"/>
            <a:chExt cx="733425" cy="600075"/>
          </a:xfrm>
          <a:solidFill>
            <a:schemeClr val="accent5"/>
          </a:solidFill>
        </p:grpSpPr>
        <p:sp>
          <p:nvSpPr>
            <p:cNvPr id="115" name="Freeform 84">
              <a:extLst>
                <a:ext uri="{FF2B5EF4-FFF2-40B4-BE49-F238E27FC236}">
                  <a16:creationId xmlns:a16="http://schemas.microsoft.com/office/drawing/2014/main" id="{D261F463-0C39-4916-A207-F9BBD2EDC371}"/>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85">
              <a:extLst>
                <a:ext uri="{FF2B5EF4-FFF2-40B4-BE49-F238E27FC236}">
                  <a16:creationId xmlns:a16="http://schemas.microsoft.com/office/drawing/2014/main" id="{E8162A81-2AD7-4CDF-8188-5FA7A46C253E}"/>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17" name="pole tekstowe 116">
            <a:extLst>
              <a:ext uri="{FF2B5EF4-FFF2-40B4-BE49-F238E27FC236}">
                <a16:creationId xmlns:a16="http://schemas.microsoft.com/office/drawing/2014/main" id="{3C8D86FD-F3C9-4D18-B8CC-231CC7AFDF1E}"/>
              </a:ext>
            </a:extLst>
          </p:cNvPr>
          <p:cNvSpPr txBox="1"/>
          <p:nvPr/>
        </p:nvSpPr>
        <p:spPr>
          <a:xfrm>
            <a:off x="5909923" y="1178804"/>
            <a:ext cx="773832" cy="253916"/>
          </a:xfrm>
          <a:prstGeom prst="rect">
            <a:avLst/>
          </a:prstGeom>
          <a:noFill/>
        </p:spPr>
        <p:txBody>
          <a:bodyPr wrap="square">
            <a:spAutoFit/>
          </a:bodyPr>
          <a:lstStyle/>
          <a:p>
            <a:pPr algn="ctr"/>
            <a:r>
              <a:rPr lang="pl-PL" sz="1050" b="1" i="0" u="none" strike="noStrike">
                <a:solidFill>
                  <a:schemeClr val="tx1"/>
                </a:solidFill>
                <a:effectLst/>
                <a:latin typeface="+mj-lt"/>
              </a:rPr>
              <a:t>Ogółem</a:t>
            </a:r>
            <a:endParaRPr lang="pl-PL" sz="1050" b="1">
              <a:latin typeface="+mj-lt"/>
            </a:endParaRPr>
          </a:p>
        </p:txBody>
      </p:sp>
      <p:sp>
        <p:nvSpPr>
          <p:cNvPr id="118" name="Prostokąt 117">
            <a:extLst>
              <a:ext uri="{FF2B5EF4-FFF2-40B4-BE49-F238E27FC236}">
                <a16:creationId xmlns:a16="http://schemas.microsoft.com/office/drawing/2014/main" id="{359595A3-F121-42D9-A163-9FD1E52F63BA}"/>
              </a:ext>
            </a:extLst>
          </p:cNvPr>
          <p:cNvSpPr/>
          <p:nvPr/>
        </p:nvSpPr>
        <p:spPr>
          <a:xfrm rot="16200000">
            <a:off x="5965121" y="125932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15" name="Grupa 33">
            <a:extLst>
              <a:ext uri="{FF2B5EF4-FFF2-40B4-BE49-F238E27FC236}">
                <a16:creationId xmlns:a16="http://schemas.microsoft.com/office/drawing/2014/main" id="{B9493D1F-164D-49B6-F0C7-C24C5B4CE818}"/>
              </a:ext>
            </a:extLst>
          </p:cNvPr>
          <p:cNvGrpSpPr>
            <a:grpSpLocks noChangeAspect="1"/>
          </p:cNvGrpSpPr>
          <p:nvPr/>
        </p:nvGrpSpPr>
        <p:grpSpPr>
          <a:xfrm>
            <a:off x="7610079" y="2900104"/>
            <a:ext cx="665486" cy="271550"/>
            <a:chOff x="5429041" y="3757618"/>
            <a:chExt cx="984326" cy="401651"/>
          </a:xfrm>
          <a:solidFill>
            <a:srgbClr val="CDCDCD"/>
          </a:solidFill>
        </p:grpSpPr>
        <p:grpSp>
          <p:nvGrpSpPr>
            <p:cNvPr id="16" name="Grupa 34">
              <a:extLst>
                <a:ext uri="{FF2B5EF4-FFF2-40B4-BE49-F238E27FC236}">
                  <a16:creationId xmlns:a16="http://schemas.microsoft.com/office/drawing/2014/main" id="{6F084AA1-473D-6901-419E-5F94FFE01292}"/>
                </a:ext>
              </a:extLst>
            </p:cNvPr>
            <p:cNvGrpSpPr/>
            <p:nvPr/>
          </p:nvGrpSpPr>
          <p:grpSpPr>
            <a:xfrm>
              <a:off x="5429041" y="3757618"/>
              <a:ext cx="202240" cy="401651"/>
              <a:chOff x="5534025" y="3944938"/>
              <a:chExt cx="227013" cy="450851"/>
            </a:xfrm>
            <a:grpFill/>
          </p:grpSpPr>
          <p:sp>
            <p:nvSpPr>
              <p:cNvPr id="27" name="Freeform 62">
                <a:extLst>
                  <a:ext uri="{FF2B5EF4-FFF2-40B4-BE49-F238E27FC236}">
                    <a16:creationId xmlns:a16="http://schemas.microsoft.com/office/drawing/2014/main" id="{2641335F-2AA9-9B33-AAE1-700E8616817A}"/>
                  </a:ext>
                </a:extLst>
              </p:cNvPr>
              <p:cNvSpPr>
                <a:spLocks/>
              </p:cNvSpPr>
              <p:nvPr/>
            </p:nvSpPr>
            <p:spPr bwMode="auto">
              <a:xfrm>
                <a:off x="5597525" y="3944938"/>
                <a:ext cx="100013" cy="33338"/>
              </a:xfrm>
              <a:custGeom>
                <a:avLst/>
                <a:gdLst>
                  <a:gd name="T0" fmla="*/ 0 w 128"/>
                  <a:gd name="T1" fmla="*/ 44 h 44"/>
                  <a:gd name="T2" fmla="*/ 128 w 128"/>
                  <a:gd name="T3" fmla="*/ 44 h 44"/>
                  <a:gd name="T4" fmla="*/ 128 w 128"/>
                  <a:gd name="T5" fmla="*/ 5 h 44"/>
                  <a:gd name="T6" fmla="*/ 128 w 128"/>
                  <a:gd name="T7" fmla="*/ 5 h 44"/>
                  <a:gd name="T8" fmla="*/ 124 w 128"/>
                  <a:gd name="T9" fmla="*/ 2 h 44"/>
                  <a:gd name="T10" fmla="*/ 121 w 128"/>
                  <a:gd name="T11" fmla="*/ 0 h 44"/>
                  <a:gd name="T12" fmla="*/ 6 w 128"/>
                  <a:gd name="T13" fmla="*/ 0 h 44"/>
                  <a:gd name="T14" fmla="*/ 6 w 128"/>
                  <a:gd name="T15" fmla="*/ 0 h 44"/>
                  <a:gd name="T16" fmla="*/ 2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63">
                <a:extLst>
                  <a:ext uri="{FF2B5EF4-FFF2-40B4-BE49-F238E27FC236}">
                    <a16:creationId xmlns:a16="http://schemas.microsoft.com/office/drawing/2014/main" id="{4B0D7B83-8BC6-F319-6CFF-003EB9B4B501}"/>
                  </a:ext>
                </a:extLst>
              </p:cNvPr>
              <p:cNvSpPr>
                <a:spLocks noEditPoints="1"/>
              </p:cNvSpPr>
              <p:nvPr/>
            </p:nvSpPr>
            <p:spPr bwMode="auto">
              <a:xfrm>
                <a:off x="5534025" y="3994151"/>
                <a:ext cx="227013" cy="401638"/>
              </a:xfrm>
              <a:custGeom>
                <a:avLst/>
                <a:gdLst>
                  <a:gd name="T0" fmla="*/ 11 w 286"/>
                  <a:gd name="T1" fmla="*/ 0 h 506"/>
                  <a:gd name="T2" fmla="*/ 6 w 286"/>
                  <a:gd name="T3" fmla="*/ 1 h 506"/>
                  <a:gd name="T4" fmla="*/ 0 w 286"/>
                  <a:gd name="T5" fmla="*/ 7 h 506"/>
                  <a:gd name="T6" fmla="*/ 0 w 286"/>
                  <a:gd name="T7" fmla="*/ 493 h 506"/>
                  <a:gd name="T8" fmla="*/ 0 w 286"/>
                  <a:gd name="T9" fmla="*/ 498 h 506"/>
                  <a:gd name="T10" fmla="*/ 6 w 286"/>
                  <a:gd name="T11" fmla="*/ 504 h 506"/>
                  <a:gd name="T12" fmla="*/ 273 w 286"/>
                  <a:gd name="T13" fmla="*/ 506 h 506"/>
                  <a:gd name="T14" fmla="*/ 278 w 286"/>
                  <a:gd name="T15" fmla="*/ 504 h 506"/>
                  <a:gd name="T16" fmla="*/ 284 w 286"/>
                  <a:gd name="T17" fmla="*/ 498 h 506"/>
                  <a:gd name="T18" fmla="*/ 286 w 286"/>
                  <a:gd name="T19" fmla="*/ 12 h 506"/>
                  <a:gd name="T20" fmla="*/ 284 w 286"/>
                  <a:gd name="T21" fmla="*/ 7 h 506"/>
                  <a:gd name="T22" fmla="*/ 278 w 286"/>
                  <a:gd name="T23" fmla="*/ 1 h 506"/>
                  <a:gd name="T24" fmla="*/ 273 w 286"/>
                  <a:gd name="T25" fmla="*/ 0 h 506"/>
                  <a:gd name="T26" fmla="*/ 233 w 286"/>
                  <a:gd name="T27" fmla="*/ 442 h 506"/>
                  <a:gd name="T28" fmla="*/ 230 w 286"/>
                  <a:gd name="T29" fmla="*/ 447 h 506"/>
                  <a:gd name="T30" fmla="*/ 56 w 286"/>
                  <a:gd name="T31" fmla="*/ 447 h 506"/>
                  <a:gd name="T32" fmla="*/ 51 w 286"/>
                  <a:gd name="T33" fmla="*/ 442 h 506"/>
                  <a:gd name="T34" fmla="*/ 51 w 286"/>
                  <a:gd name="T35" fmla="*/ 351 h 506"/>
                  <a:gd name="T36" fmla="*/ 56 w 286"/>
                  <a:gd name="T37" fmla="*/ 346 h 506"/>
                  <a:gd name="T38" fmla="*/ 230 w 286"/>
                  <a:gd name="T39" fmla="*/ 346 h 506"/>
                  <a:gd name="T40" fmla="*/ 233 w 286"/>
                  <a:gd name="T41" fmla="*/ 351 h 506"/>
                  <a:gd name="T42" fmla="*/ 233 w 286"/>
                  <a:gd name="T43" fmla="*/ 299 h 506"/>
                  <a:gd name="T44" fmla="*/ 233 w 286"/>
                  <a:gd name="T45" fmla="*/ 302 h 506"/>
                  <a:gd name="T46" fmla="*/ 56 w 286"/>
                  <a:gd name="T47" fmla="*/ 304 h 506"/>
                  <a:gd name="T48" fmla="*/ 53 w 286"/>
                  <a:gd name="T49" fmla="*/ 302 h 506"/>
                  <a:gd name="T50" fmla="*/ 51 w 286"/>
                  <a:gd name="T51" fmla="*/ 208 h 506"/>
                  <a:gd name="T52" fmla="*/ 53 w 286"/>
                  <a:gd name="T53" fmla="*/ 205 h 506"/>
                  <a:gd name="T54" fmla="*/ 230 w 286"/>
                  <a:gd name="T55" fmla="*/ 203 h 506"/>
                  <a:gd name="T56" fmla="*/ 233 w 286"/>
                  <a:gd name="T57" fmla="*/ 205 h 506"/>
                  <a:gd name="T58" fmla="*/ 233 w 286"/>
                  <a:gd name="T59" fmla="*/ 299 h 506"/>
                  <a:gd name="T60" fmla="*/ 233 w 286"/>
                  <a:gd name="T61" fmla="*/ 157 h 506"/>
                  <a:gd name="T62" fmla="*/ 230 w 286"/>
                  <a:gd name="T63" fmla="*/ 161 h 506"/>
                  <a:gd name="T64" fmla="*/ 56 w 286"/>
                  <a:gd name="T65" fmla="*/ 161 h 506"/>
                  <a:gd name="T66" fmla="*/ 51 w 286"/>
                  <a:gd name="T67" fmla="*/ 157 h 506"/>
                  <a:gd name="T68" fmla="*/ 51 w 286"/>
                  <a:gd name="T69" fmla="*/ 65 h 506"/>
                  <a:gd name="T70" fmla="*/ 56 w 286"/>
                  <a:gd name="T71" fmla="*/ 60 h 506"/>
                  <a:gd name="T72" fmla="*/ 230 w 286"/>
                  <a:gd name="T73" fmla="*/ 60 h 506"/>
                  <a:gd name="T74" fmla="*/ 233 w 286"/>
                  <a:gd name="T75" fmla="*/ 65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506">
                    <a:moveTo>
                      <a:pt x="273" y="0"/>
                    </a:moveTo>
                    <a:lnTo>
                      <a:pt x="11" y="0"/>
                    </a:lnTo>
                    <a:lnTo>
                      <a:pt x="11" y="0"/>
                    </a:lnTo>
                    <a:lnTo>
                      <a:pt x="6" y="1"/>
                    </a:lnTo>
                    <a:lnTo>
                      <a:pt x="3" y="3"/>
                    </a:lnTo>
                    <a:lnTo>
                      <a:pt x="0" y="7"/>
                    </a:lnTo>
                    <a:lnTo>
                      <a:pt x="0" y="12"/>
                    </a:lnTo>
                    <a:lnTo>
                      <a:pt x="0" y="493"/>
                    </a:lnTo>
                    <a:lnTo>
                      <a:pt x="0" y="493"/>
                    </a:lnTo>
                    <a:lnTo>
                      <a:pt x="0" y="498"/>
                    </a:lnTo>
                    <a:lnTo>
                      <a:pt x="3" y="503"/>
                    </a:lnTo>
                    <a:lnTo>
                      <a:pt x="6" y="504"/>
                    </a:lnTo>
                    <a:lnTo>
                      <a:pt x="11" y="506"/>
                    </a:lnTo>
                    <a:lnTo>
                      <a:pt x="273" y="506"/>
                    </a:lnTo>
                    <a:lnTo>
                      <a:pt x="273" y="506"/>
                    </a:lnTo>
                    <a:lnTo>
                      <a:pt x="278" y="504"/>
                    </a:lnTo>
                    <a:lnTo>
                      <a:pt x="283" y="503"/>
                    </a:lnTo>
                    <a:lnTo>
                      <a:pt x="284" y="498"/>
                    </a:lnTo>
                    <a:lnTo>
                      <a:pt x="286" y="493"/>
                    </a:lnTo>
                    <a:lnTo>
                      <a:pt x="286" y="12"/>
                    </a:lnTo>
                    <a:lnTo>
                      <a:pt x="286" y="12"/>
                    </a:lnTo>
                    <a:lnTo>
                      <a:pt x="284" y="7"/>
                    </a:lnTo>
                    <a:lnTo>
                      <a:pt x="283" y="3"/>
                    </a:lnTo>
                    <a:lnTo>
                      <a:pt x="278" y="1"/>
                    </a:lnTo>
                    <a:lnTo>
                      <a:pt x="273" y="0"/>
                    </a:lnTo>
                    <a:lnTo>
                      <a:pt x="273" y="0"/>
                    </a:lnTo>
                    <a:close/>
                    <a:moveTo>
                      <a:pt x="233" y="442"/>
                    </a:moveTo>
                    <a:lnTo>
                      <a:pt x="233" y="442"/>
                    </a:lnTo>
                    <a:lnTo>
                      <a:pt x="233" y="445"/>
                    </a:lnTo>
                    <a:lnTo>
                      <a:pt x="230" y="447"/>
                    </a:lnTo>
                    <a:lnTo>
                      <a:pt x="56" y="447"/>
                    </a:lnTo>
                    <a:lnTo>
                      <a:pt x="56" y="447"/>
                    </a:lnTo>
                    <a:lnTo>
                      <a:pt x="53" y="445"/>
                    </a:lnTo>
                    <a:lnTo>
                      <a:pt x="51" y="442"/>
                    </a:lnTo>
                    <a:lnTo>
                      <a:pt x="51" y="351"/>
                    </a:lnTo>
                    <a:lnTo>
                      <a:pt x="51" y="351"/>
                    </a:lnTo>
                    <a:lnTo>
                      <a:pt x="53" y="347"/>
                    </a:lnTo>
                    <a:lnTo>
                      <a:pt x="56" y="346"/>
                    </a:lnTo>
                    <a:lnTo>
                      <a:pt x="230" y="346"/>
                    </a:lnTo>
                    <a:lnTo>
                      <a:pt x="230" y="346"/>
                    </a:lnTo>
                    <a:lnTo>
                      <a:pt x="233" y="347"/>
                    </a:lnTo>
                    <a:lnTo>
                      <a:pt x="233" y="351"/>
                    </a:lnTo>
                    <a:lnTo>
                      <a:pt x="233" y="442"/>
                    </a:lnTo>
                    <a:close/>
                    <a:moveTo>
                      <a:pt x="233" y="299"/>
                    </a:moveTo>
                    <a:lnTo>
                      <a:pt x="233" y="299"/>
                    </a:lnTo>
                    <a:lnTo>
                      <a:pt x="233" y="302"/>
                    </a:lnTo>
                    <a:lnTo>
                      <a:pt x="230" y="304"/>
                    </a:lnTo>
                    <a:lnTo>
                      <a:pt x="56" y="304"/>
                    </a:lnTo>
                    <a:lnTo>
                      <a:pt x="56" y="304"/>
                    </a:lnTo>
                    <a:lnTo>
                      <a:pt x="53" y="302"/>
                    </a:lnTo>
                    <a:lnTo>
                      <a:pt x="51" y="299"/>
                    </a:lnTo>
                    <a:lnTo>
                      <a:pt x="51" y="208"/>
                    </a:lnTo>
                    <a:lnTo>
                      <a:pt x="51" y="208"/>
                    </a:lnTo>
                    <a:lnTo>
                      <a:pt x="53" y="205"/>
                    </a:lnTo>
                    <a:lnTo>
                      <a:pt x="56" y="203"/>
                    </a:lnTo>
                    <a:lnTo>
                      <a:pt x="230" y="203"/>
                    </a:lnTo>
                    <a:lnTo>
                      <a:pt x="230" y="203"/>
                    </a:lnTo>
                    <a:lnTo>
                      <a:pt x="233" y="205"/>
                    </a:lnTo>
                    <a:lnTo>
                      <a:pt x="233" y="208"/>
                    </a:lnTo>
                    <a:lnTo>
                      <a:pt x="233" y="299"/>
                    </a:lnTo>
                    <a:close/>
                    <a:moveTo>
                      <a:pt x="233" y="157"/>
                    </a:moveTo>
                    <a:lnTo>
                      <a:pt x="233" y="157"/>
                    </a:lnTo>
                    <a:lnTo>
                      <a:pt x="233" y="160"/>
                    </a:lnTo>
                    <a:lnTo>
                      <a:pt x="230" y="161"/>
                    </a:lnTo>
                    <a:lnTo>
                      <a:pt x="56" y="161"/>
                    </a:lnTo>
                    <a:lnTo>
                      <a:pt x="56" y="161"/>
                    </a:lnTo>
                    <a:lnTo>
                      <a:pt x="53" y="160"/>
                    </a:lnTo>
                    <a:lnTo>
                      <a:pt x="51" y="157"/>
                    </a:lnTo>
                    <a:lnTo>
                      <a:pt x="51" y="65"/>
                    </a:lnTo>
                    <a:lnTo>
                      <a:pt x="51" y="65"/>
                    </a:lnTo>
                    <a:lnTo>
                      <a:pt x="53" y="62"/>
                    </a:lnTo>
                    <a:lnTo>
                      <a:pt x="56" y="60"/>
                    </a:lnTo>
                    <a:lnTo>
                      <a:pt x="230" y="60"/>
                    </a:lnTo>
                    <a:lnTo>
                      <a:pt x="230" y="60"/>
                    </a:lnTo>
                    <a:lnTo>
                      <a:pt x="233" y="62"/>
                    </a:lnTo>
                    <a:lnTo>
                      <a:pt x="233" y="65"/>
                    </a:lnTo>
                    <a:lnTo>
                      <a:pt x="23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7" name="Grupa 35">
              <a:extLst>
                <a:ext uri="{FF2B5EF4-FFF2-40B4-BE49-F238E27FC236}">
                  <a16:creationId xmlns:a16="http://schemas.microsoft.com/office/drawing/2014/main" id="{2B17338E-2855-91DF-1100-53C24F974710}"/>
                </a:ext>
              </a:extLst>
            </p:cNvPr>
            <p:cNvGrpSpPr/>
            <p:nvPr/>
          </p:nvGrpSpPr>
          <p:grpSpPr>
            <a:xfrm>
              <a:off x="5689265" y="3757618"/>
              <a:ext cx="202240" cy="401651"/>
              <a:chOff x="5826125" y="3944938"/>
              <a:chExt cx="227013" cy="450851"/>
            </a:xfrm>
            <a:grpFill/>
          </p:grpSpPr>
          <p:sp>
            <p:nvSpPr>
              <p:cNvPr id="25" name="Freeform 64">
                <a:extLst>
                  <a:ext uri="{FF2B5EF4-FFF2-40B4-BE49-F238E27FC236}">
                    <a16:creationId xmlns:a16="http://schemas.microsoft.com/office/drawing/2014/main" id="{F4A53170-45FA-9984-D438-F8DE7D53F278}"/>
                  </a:ext>
                </a:extLst>
              </p:cNvPr>
              <p:cNvSpPr>
                <a:spLocks noEditPoints="1"/>
              </p:cNvSpPr>
              <p:nvPr/>
            </p:nvSpPr>
            <p:spPr bwMode="auto">
              <a:xfrm>
                <a:off x="5826125" y="3994151"/>
                <a:ext cx="227013" cy="401638"/>
              </a:xfrm>
              <a:custGeom>
                <a:avLst/>
                <a:gdLst>
                  <a:gd name="T0" fmla="*/ 13 w 286"/>
                  <a:gd name="T1" fmla="*/ 0 h 506"/>
                  <a:gd name="T2" fmla="*/ 275 w 286"/>
                  <a:gd name="T3" fmla="*/ 0 h 506"/>
                  <a:gd name="T4" fmla="*/ 275 w 286"/>
                  <a:gd name="T5" fmla="*/ 0 h 506"/>
                  <a:gd name="T6" fmla="*/ 280 w 286"/>
                  <a:gd name="T7" fmla="*/ 1 h 506"/>
                  <a:gd name="T8" fmla="*/ 283 w 286"/>
                  <a:gd name="T9" fmla="*/ 3 h 506"/>
                  <a:gd name="T10" fmla="*/ 286 w 286"/>
                  <a:gd name="T11" fmla="*/ 7 h 506"/>
                  <a:gd name="T12" fmla="*/ 286 w 286"/>
                  <a:gd name="T13" fmla="*/ 12 h 506"/>
                  <a:gd name="T14" fmla="*/ 286 w 286"/>
                  <a:gd name="T15" fmla="*/ 493 h 506"/>
                  <a:gd name="T16" fmla="*/ 286 w 286"/>
                  <a:gd name="T17" fmla="*/ 493 h 506"/>
                  <a:gd name="T18" fmla="*/ 286 w 286"/>
                  <a:gd name="T19" fmla="*/ 498 h 506"/>
                  <a:gd name="T20" fmla="*/ 283 w 286"/>
                  <a:gd name="T21" fmla="*/ 503 h 506"/>
                  <a:gd name="T22" fmla="*/ 280 w 286"/>
                  <a:gd name="T23" fmla="*/ 504 h 506"/>
                  <a:gd name="T24" fmla="*/ 275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 name="T52" fmla="*/ 56 w 286"/>
                  <a:gd name="T53" fmla="*/ 203 h 506"/>
                  <a:gd name="T54" fmla="*/ 56 w 286"/>
                  <a:gd name="T55" fmla="*/ 203 h 506"/>
                  <a:gd name="T56" fmla="*/ 53 w 286"/>
                  <a:gd name="T57" fmla="*/ 205 h 506"/>
                  <a:gd name="T58" fmla="*/ 53 w 286"/>
                  <a:gd name="T59" fmla="*/ 208 h 506"/>
                  <a:gd name="T60" fmla="*/ 53 w 286"/>
                  <a:gd name="T61" fmla="*/ 299 h 506"/>
                  <a:gd name="T62" fmla="*/ 53 w 286"/>
                  <a:gd name="T63" fmla="*/ 299 h 506"/>
                  <a:gd name="T64" fmla="*/ 53 w 286"/>
                  <a:gd name="T65" fmla="*/ 302 h 506"/>
                  <a:gd name="T66" fmla="*/ 56 w 286"/>
                  <a:gd name="T67" fmla="*/ 304 h 506"/>
                  <a:gd name="T68" fmla="*/ 230 w 286"/>
                  <a:gd name="T69" fmla="*/ 304 h 506"/>
                  <a:gd name="T70" fmla="*/ 230 w 286"/>
                  <a:gd name="T71" fmla="*/ 304 h 506"/>
                  <a:gd name="T72" fmla="*/ 233 w 286"/>
                  <a:gd name="T73" fmla="*/ 302 h 506"/>
                  <a:gd name="T74" fmla="*/ 235 w 286"/>
                  <a:gd name="T75" fmla="*/ 299 h 506"/>
                  <a:gd name="T76" fmla="*/ 235 w 286"/>
                  <a:gd name="T77" fmla="*/ 208 h 506"/>
                  <a:gd name="T78" fmla="*/ 235 w 286"/>
                  <a:gd name="T79" fmla="*/ 208 h 506"/>
                  <a:gd name="T80" fmla="*/ 233 w 286"/>
                  <a:gd name="T81" fmla="*/ 205 h 506"/>
                  <a:gd name="T82" fmla="*/ 230 w 286"/>
                  <a:gd name="T83" fmla="*/ 203 h 506"/>
                  <a:gd name="T84" fmla="*/ 56 w 286"/>
                  <a:gd name="T85" fmla="*/ 203 h 506"/>
                  <a:gd name="T86" fmla="*/ 56 w 286"/>
                  <a:gd name="T87" fmla="*/ 203 h 506"/>
                  <a:gd name="T88" fmla="*/ 56 w 286"/>
                  <a:gd name="T89" fmla="*/ 346 h 506"/>
                  <a:gd name="T90" fmla="*/ 56 w 286"/>
                  <a:gd name="T91" fmla="*/ 346 h 506"/>
                  <a:gd name="T92" fmla="*/ 53 w 286"/>
                  <a:gd name="T93" fmla="*/ 347 h 506"/>
                  <a:gd name="T94" fmla="*/ 53 w 286"/>
                  <a:gd name="T95" fmla="*/ 351 h 506"/>
                  <a:gd name="T96" fmla="*/ 53 w 286"/>
                  <a:gd name="T97" fmla="*/ 442 h 506"/>
                  <a:gd name="T98" fmla="*/ 53 w 286"/>
                  <a:gd name="T99" fmla="*/ 442 h 506"/>
                  <a:gd name="T100" fmla="*/ 53 w 286"/>
                  <a:gd name="T101" fmla="*/ 445 h 506"/>
                  <a:gd name="T102" fmla="*/ 56 w 286"/>
                  <a:gd name="T103" fmla="*/ 447 h 506"/>
                  <a:gd name="T104" fmla="*/ 230 w 286"/>
                  <a:gd name="T105" fmla="*/ 447 h 506"/>
                  <a:gd name="T106" fmla="*/ 230 w 286"/>
                  <a:gd name="T107" fmla="*/ 447 h 506"/>
                  <a:gd name="T108" fmla="*/ 233 w 286"/>
                  <a:gd name="T109" fmla="*/ 445 h 506"/>
                  <a:gd name="T110" fmla="*/ 235 w 286"/>
                  <a:gd name="T111" fmla="*/ 442 h 506"/>
                  <a:gd name="T112" fmla="*/ 235 w 286"/>
                  <a:gd name="T113" fmla="*/ 351 h 506"/>
                  <a:gd name="T114" fmla="*/ 235 w 286"/>
                  <a:gd name="T115" fmla="*/ 351 h 506"/>
                  <a:gd name="T116" fmla="*/ 233 w 286"/>
                  <a:gd name="T117" fmla="*/ 347 h 506"/>
                  <a:gd name="T118" fmla="*/ 230 w 286"/>
                  <a:gd name="T119" fmla="*/ 346 h 506"/>
                  <a:gd name="T120" fmla="*/ 56 w 286"/>
                  <a:gd name="T121"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 h="506">
                    <a:moveTo>
                      <a:pt x="13" y="0"/>
                    </a:moveTo>
                    <a:lnTo>
                      <a:pt x="275" y="0"/>
                    </a:lnTo>
                    <a:lnTo>
                      <a:pt x="275" y="0"/>
                    </a:lnTo>
                    <a:lnTo>
                      <a:pt x="280" y="1"/>
                    </a:lnTo>
                    <a:lnTo>
                      <a:pt x="283" y="3"/>
                    </a:lnTo>
                    <a:lnTo>
                      <a:pt x="286" y="7"/>
                    </a:lnTo>
                    <a:lnTo>
                      <a:pt x="286" y="12"/>
                    </a:lnTo>
                    <a:lnTo>
                      <a:pt x="286" y="493"/>
                    </a:lnTo>
                    <a:lnTo>
                      <a:pt x="286" y="493"/>
                    </a:lnTo>
                    <a:lnTo>
                      <a:pt x="286" y="498"/>
                    </a:lnTo>
                    <a:lnTo>
                      <a:pt x="283" y="503"/>
                    </a:lnTo>
                    <a:lnTo>
                      <a:pt x="280" y="504"/>
                    </a:lnTo>
                    <a:lnTo>
                      <a:pt x="275"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moveTo>
                      <a:pt x="56" y="203"/>
                    </a:moveTo>
                    <a:lnTo>
                      <a:pt x="56" y="203"/>
                    </a:lnTo>
                    <a:lnTo>
                      <a:pt x="53" y="205"/>
                    </a:lnTo>
                    <a:lnTo>
                      <a:pt x="53" y="208"/>
                    </a:lnTo>
                    <a:lnTo>
                      <a:pt x="53" y="299"/>
                    </a:lnTo>
                    <a:lnTo>
                      <a:pt x="53" y="299"/>
                    </a:lnTo>
                    <a:lnTo>
                      <a:pt x="53" y="302"/>
                    </a:lnTo>
                    <a:lnTo>
                      <a:pt x="56" y="304"/>
                    </a:lnTo>
                    <a:lnTo>
                      <a:pt x="230" y="304"/>
                    </a:lnTo>
                    <a:lnTo>
                      <a:pt x="230" y="304"/>
                    </a:lnTo>
                    <a:lnTo>
                      <a:pt x="233" y="302"/>
                    </a:lnTo>
                    <a:lnTo>
                      <a:pt x="235" y="299"/>
                    </a:lnTo>
                    <a:lnTo>
                      <a:pt x="235" y="208"/>
                    </a:lnTo>
                    <a:lnTo>
                      <a:pt x="235" y="208"/>
                    </a:lnTo>
                    <a:lnTo>
                      <a:pt x="233" y="205"/>
                    </a:lnTo>
                    <a:lnTo>
                      <a:pt x="230" y="203"/>
                    </a:lnTo>
                    <a:lnTo>
                      <a:pt x="56" y="203"/>
                    </a:lnTo>
                    <a:lnTo>
                      <a:pt x="56" y="203"/>
                    </a:lnTo>
                    <a:close/>
                    <a:moveTo>
                      <a:pt x="56" y="346"/>
                    </a:moveTo>
                    <a:lnTo>
                      <a:pt x="56" y="346"/>
                    </a:lnTo>
                    <a:lnTo>
                      <a:pt x="53" y="347"/>
                    </a:lnTo>
                    <a:lnTo>
                      <a:pt x="53" y="351"/>
                    </a:lnTo>
                    <a:lnTo>
                      <a:pt x="53" y="442"/>
                    </a:lnTo>
                    <a:lnTo>
                      <a:pt x="53" y="442"/>
                    </a:lnTo>
                    <a:lnTo>
                      <a:pt x="53" y="445"/>
                    </a:lnTo>
                    <a:lnTo>
                      <a:pt x="56" y="447"/>
                    </a:lnTo>
                    <a:lnTo>
                      <a:pt x="230" y="447"/>
                    </a:lnTo>
                    <a:lnTo>
                      <a:pt x="230" y="447"/>
                    </a:lnTo>
                    <a:lnTo>
                      <a:pt x="233" y="445"/>
                    </a:lnTo>
                    <a:lnTo>
                      <a:pt x="235" y="442"/>
                    </a:lnTo>
                    <a:lnTo>
                      <a:pt x="235" y="351"/>
                    </a:lnTo>
                    <a:lnTo>
                      <a:pt x="235" y="351"/>
                    </a:lnTo>
                    <a:lnTo>
                      <a:pt x="233" y="347"/>
                    </a:lnTo>
                    <a:lnTo>
                      <a:pt x="230" y="346"/>
                    </a:lnTo>
                    <a:lnTo>
                      <a:pt x="56"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65">
                <a:extLst>
                  <a:ext uri="{FF2B5EF4-FFF2-40B4-BE49-F238E27FC236}">
                    <a16:creationId xmlns:a16="http://schemas.microsoft.com/office/drawing/2014/main" id="{CFA9C274-9A77-38D1-CA3D-32E7DA4C5451}"/>
                  </a:ext>
                </a:extLst>
              </p:cNvPr>
              <p:cNvSpPr>
                <a:spLocks/>
              </p:cNvSpPr>
              <p:nvPr/>
            </p:nvSpPr>
            <p:spPr bwMode="auto">
              <a:xfrm>
                <a:off x="5889625"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3 w 128"/>
                  <a:gd name="T17" fmla="*/ 2 h 44"/>
                  <a:gd name="T18" fmla="*/ 0 w 128"/>
                  <a:gd name="T19" fmla="*/ 5 h 44"/>
                  <a:gd name="T20" fmla="*/ 0 w 128"/>
                  <a:gd name="T21" fmla="*/ 44 h 44"/>
                  <a:gd name="T22" fmla="*/ 0 w 1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44">
                    <a:moveTo>
                      <a:pt x="0" y="44"/>
                    </a:moveTo>
                    <a:lnTo>
                      <a:pt x="128" y="44"/>
                    </a:lnTo>
                    <a:lnTo>
                      <a:pt x="128" y="5"/>
                    </a:lnTo>
                    <a:lnTo>
                      <a:pt x="128" y="5"/>
                    </a:lnTo>
                    <a:lnTo>
                      <a:pt x="126" y="2"/>
                    </a:lnTo>
                    <a:lnTo>
                      <a:pt x="122" y="0"/>
                    </a:lnTo>
                    <a:lnTo>
                      <a:pt x="7" y="0"/>
                    </a:lnTo>
                    <a:lnTo>
                      <a:pt x="7" y="0"/>
                    </a:lnTo>
                    <a:lnTo>
                      <a:pt x="3"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8" name="Grupa 36">
              <a:extLst>
                <a:ext uri="{FF2B5EF4-FFF2-40B4-BE49-F238E27FC236}">
                  <a16:creationId xmlns:a16="http://schemas.microsoft.com/office/drawing/2014/main" id="{2718B633-6199-739E-5BBD-66D5D31DAB8E}"/>
                </a:ext>
              </a:extLst>
            </p:cNvPr>
            <p:cNvGrpSpPr/>
            <p:nvPr/>
          </p:nvGrpSpPr>
          <p:grpSpPr>
            <a:xfrm>
              <a:off x="5950904" y="3757618"/>
              <a:ext cx="202240" cy="401651"/>
              <a:chOff x="6119813" y="3944938"/>
              <a:chExt cx="227013" cy="450851"/>
            </a:xfrm>
            <a:grpFill/>
          </p:grpSpPr>
          <p:sp>
            <p:nvSpPr>
              <p:cNvPr id="23" name="Freeform 66">
                <a:extLst>
                  <a:ext uri="{FF2B5EF4-FFF2-40B4-BE49-F238E27FC236}">
                    <a16:creationId xmlns:a16="http://schemas.microsoft.com/office/drawing/2014/main" id="{BC36CC10-91B4-3EA1-5672-7C102F7C28A4}"/>
                  </a:ext>
                </a:extLst>
              </p:cNvPr>
              <p:cNvSpPr>
                <a:spLocks noEditPoints="1"/>
              </p:cNvSpPr>
              <p:nvPr/>
            </p:nvSpPr>
            <p:spPr bwMode="auto">
              <a:xfrm>
                <a:off x="6119813" y="3994151"/>
                <a:ext cx="227013" cy="401638"/>
              </a:xfrm>
              <a:custGeom>
                <a:avLst/>
                <a:gdLst>
                  <a:gd name="T0" fmla="*/ 11 w 286"/>
                  <a:gd name="T1" fmla="*/ 0 h 506"/>
                  <a:gd name="T2" fmla="*/ 273 w 286"/>
                  <a:gd name="T3" fmla="*/ 0 h 506"/>
                  <a:gd name="T4" fmla="*/ 273 w 286"/>
                  <a:gd name="T5" fmla="*/ 0 h 506"/>
                  <a:gd name="T6" fmla="*/ 278 w 286"/>
                  <a:gd name="T7" fmla="*/ 1 h 506"/>
                  <a:gd name="T8" fmla="*/ 281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1 w 286"/>
                  <a:gd name="T21" fmla="*/ 503 h 506"/>
                  <a:gd name="T22" fmla="*/ 278 w 286"/>
                  <a:gd name="T23" fmla="*/ 504 h 506"/>
                  <a:gd name="T24" fmla="*/ 273 w 286"/>
                  <a:gd name="T25" fmla="*/ 506 h 506"/>
                  <a:gd name="T26" fmla="*/ 11 w 286"/>
                  <a:gd name="T27" fmla="*/ 506 h 506"/>
                  <a:gd name="T28" fmla="*/ 11 w 286"/>
                  <a:gd name="T29" fmla="*/ 506 h 506"/>
                  <a:gd name="T30" fmla="*/ 6 w 286"/>
                  <a:gd name="T31" fmla="*/ 504 h 506"/>
                  <a:gd name="T32" fmla="*/ 3 w 286"/>
                  <a:gd name="T33" fmla="*/ 503 h 506"/>
                  <a:gd name="T34" fmla="*/ 0 w 286"/>
                  <a:gd name="T35" fmla="*/ 498 h 506"/>
                  <a:gd name="T36" fmla="*/ 0 w 286"/>
                  <a:gd name="T37" fmla="*/ 493 h 506"/>
                  <a:gd name="T38" fmla="*/ 0 w 286"/>
                  <a:gd name="T39" fmla="*/ 12 h 506"/>
                  <a:gd name="T40" fmla="*/ 0 w 286"/>
                  <a:gd name="T41" fmla="*/ 12 h 506"/>
                  <a:gd name="T42" fmla="*/ 0 w 286"/>
                  <a:gd name="T43" fmla="*/ 7 h 506"/>
                  <a:gd name="T44" fmla="*/ 3 w 286"/>
                  <a:gd name="T45" fmla="*/ 3 h 506"/>
                  <a:gd name="T46" fmla="*/ 6 w 286"/>
                  <a:gd name="T47" fmla="*/ 1 h 506"/>
                  <a:gd name="T48" fmla="*/ 11 w 286"/>
                  <a:gd name="T49" fmla="*/ 0 h 506"/>
                  <a:gd name="T50" fmla="*/ 11 w 286"/>
                  <a:gd name="T51" fmla="*/ 0 h 506"/>
                  <a:gd name="T52" fmla="*/ 54 w 286"/>
                  <a:gd name="T53" fmla="*/ 346 h 506"/>
                  <a:gd name="T54" fmla="*/ 54 w 286"/>
                  <a:gd name="T55" fmla="*/ 346 h 506"/>
                  <a:gd name="T56" fmla="*/ 53 w 286"/>
                  <a:gd name="T57" fmla="*/ 347 h 506"/>
                  <a:gd name="T58" fmla="*/ 51 w 286"/>
                  <a:gd name="T59" fmla="*/ 351 h 506"/>
                  <a:gd name="T60" fmla="*/ 51 w 286"/>
                  <a:gd name="T61" fmla="*/ 442 h 506"/>
                  <a:gd name="T62" fmla="*/ 51 w 286"/>
                  <a:gd name="T63" fmla="*/ 442 h 506"/>
                  <a:gd name="T64" fmla="*/ 53 w 286"/>
                  <a:gd name="T65" fmla="*/ 445 h 506"/>
                  <a:gd name="T66" fmla="*/ 54 w 286"/>
                  <a:gd name="T67" fmla="*/ 447 h 506"/>
                  <a:gd name="T68" fmla="*/ 230 w 286"/>
                  <a:gd name="T69" fmla="*/ 447 h 506"/>
                  <a:gd name="T70" fmla="*/ 230 w 286"/>
                  <a:gd name="T71" fmla="*/ 447 h 506"/>
                  <a:gd name="T72" fmla="*/ 231 w 286"/>
                  <a:gd name="T73" fmla="*/ 445 h 506"/>
                  <a:gd name="T74" fmla="*/ 233 w 286"/>
                  <a:gd name="T75" fmla="*/ 442 h 506"/>
                  <a:gd name="T76" fmla="*/ 233 w 286"/>
                  <a:gd name="T77" fmla="*/ 351 h 506"/>
                  <a:gd name="T78" fmla="*/ 233 w 286"/>
                  <a:gd name="T79" fmla="*/ 351 h 506"/>
                  <a:gd name="T80" fmla="*/ 231 w 286"/>
                  <a:gd name="T81" fmla="*/ 347 h 506"/>
                  <a:gd name="T82" fmla="*/ 230 w 286"/>
                  <a:gd name="T83" fmla="*/ 346 h 506"/>
                  <a:gd name="T84" fmla="*/ 54 w 286"/>
                  <a:gd name="T85" fmla="*/ 34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6" h="506">
                    <a:moveTo>
                      <a:pt x="11" y="0"/>
                    </a:moveTo>
                    <a:lnTo>
                      <a:pt x="273" y="0"/>
                    </a:lnTo>
                    <a:lnTo>
                      <a:pt x="273" y="0"/>
                    </a:lnTo>
                    <a:lnTo>
                      <a:pt x="278" y="1"/>
                    </a:lnTo>
                    <a:lnTo>
                      <a:pt x="281" y="3"/>
                    </a:lnTo>
                    <a:lnTo>
                      <a:pt x="284" y="7"/>
                    </a:lnTo>
                    <a:lnTo>
                      <a:pt x="286" y="12"/>
                    </a:lnTo>
                    <a:lnTo>
                      <a:pt x="286" y="493"/>
                    </a:lnTo>
                    <a:lnTo>
                      <a:pt x="286" y="493"/>
                    </a:lnTo>
                    <a:lnTo>
                      <a:pt x="284" y="498"/>
                    </a:lnTo>
                    <a:lnTo>
                      <a:pt x="281" y="503"/>
                    </a:lnTo>
                    <a:lnTo>
                      <a:pt x="278" y="504"/>
                    </a:lnTo>
                    <a:lnTo>
                      <a:pt x="273" y="506"/>
                    </a:lnTo>
                    <a:lnTo>
                      <a:pt x="11" y="506"/>
                    </a:lnTo>
                    <a:lnTo>
                      <a:pt x="11" y="506"/>
                    </a:lnTo>
                    <a:lnTo>
                      <a:pt x="6" y="504"/>
                    </a:lnTo>
                    <a:lnTo>
                      <a:pt x="3" y="503"/>
                    </a:lnTo>
                    <a:lnTo>
                      <a:pt x="0" y="498"/>
                    </a:lnTo>
                    <a:lnTo>
                      <a:pt x="0" y="493"/>
                    </a:lnTo>
                    <a:lnTo>
                      <a:pt x="0" y="12"/>
                    </a:lnTo>
                    <a:lnTo>
                      <a:pt x="0" y="12"/>
                    </a:lnTo>
                    <a:lnTo>
                      <a:pt x="0" y="7"/>
                    </a:lnTo>
                    <a:lnTo>
                      <a:pt x="3" y="3"/>
                    </a:lnTo>
                    <a:lnTo>
                      <a:pt x="6" y="1"/>
                    </a:lnTo>
                    <a:lnTo>
                      <a:pt x="11" y="0"/>
                    </a:lnTo>
                    <a:lnTo>
                      <a:pt x="11" y="0"/>
                    </a:lnTo>
                    <a:close/>
                    <a:moveTo>
                      <a:pt x="54" y="346"/>
                    </a:moveTo>
                    <a:lnTo>
                      <a:pt x="54" y="346"/>
                    </a:lnTo>
                    <a:lnTo>
                      <a:pt x="53" y="347"/>
                    </a:lnTo>
                    <a:lnTo>
                      <a:pt x="51" y="351"/>
                    </a:lnTo>
                    <a:lnTo>
                      <a:pt x="51" y="442"/>
                    </a:lnTo>
                    <a:lnTo>
                      <a:pt x="51" y="442"/>
                    </a:lnTo>
                    <a:lnTo>
                      <a:pt x="53" y="445"/>
                    </a:lnTo>
                    <a:lnTo>
                      <a:pt x="54" y="447"/>
                    </a:lnTo>
                    <a:lnTo>
                      <a:pt x="230" y="447"/>
                    </a:lnTo>
                    <a:lnTo>
                      <a:pt x="230" y="447"/>
                    </a:lnTo>
                    <a:lnTo>
                      <a:pt x="231" y="445"/>
                    </a:lnTo>
                    <a:lnTo>
                      <a:pt x="233" y="442"/>
                    </a:lnTo>
                    <a:lnTo>
                      <a:pt x="233" y="351"/>
                    </a:lnTo>
                    <a:lnTo>
                      <a:pt x="233" y="351"/>
                    </a:lnTo>
                    <a:lnTo>
                      <a:pt x="231" y="347"/>
                    </a:lnTo>
                    <a:lnTo>
                      <a:pt x="230" y="346"/>
                    </a:lnTo>
                    <a:lnTo>
                      <a:pt x="54"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67">
                <a:extLst>
                  <a:ext uri="{FF2B5EF4-FFF2-40B4-BE49-F238E27FC236}">
                    <a16:creationId xmlns:a16="http://schemas.microsoft.com/office/drawing/2014/main" id="{C2D6AAD2-08CB-9EE2-9E33-A85A0661AAC3}"/>
                  </a:ext>
                </a:extLst>
              </p:cNvPr>
              <p:cNvSpPr>
                <a:spLocks/>
              </p:cNvSpPr>
              <p:nvPr/>
            </p:nvSpPr>
            <p:spPr bwMode="auto">
              <a:xfrm>
                <a:off x="6183313" y="3944938"/>
                <a:ext cx="98425" cy="33338"/>
              </a:xfrm>
              <a:custGeom>
                <a:avLst/>
                <a:gdLst>
                  <a:gd name="T0" fmla="*/ 0 w 126"/>
                  <a:gd name="T1" fmla="*/ 44 h 44"/>
                  <a:gd name="T2" fmla="*/ 126 w 126"/>
                  <a:gd name="T3" fmla="*/ 44 h 44"/>
                  <a:gd name="T4" fmla="*/ 126 w 126"/>
                  <a:gd name="T5" fmla="*/ 5 h 44"/>
                  <a:gd name="T6" fmla="*/ 126 w 126"/>
                  <a:gd name="T7" fmla="*/ 5 h 44"/>
                  <a:gd name="T8" fmla="*/ 124 w 126"/>
                  <a:gd name="T9" fmla="*/ 2 h 44"/>
                  <a:gd name="T10" fmla="*/ 121 w 126"/>
                  <a:gd name="T11" fmla="*/ 0 h 44"/>
                  <a:gd name="T12" fmla="*/ 6 w 126"/>
                  <a:gd name="T13" fmla="*/ 0 h 44"/>
                  <a:gd name="T14" fmla="*/ 6 w 126"/>
                  <a:gd name="T15" fmla="*/ 0 h 44"/>
                  <a:gd name="T16" fmla="*/ 2 w 126"/>
                  <a:gd name="T17" fmla="*/ 2 h 44"/>
                  <a:gd name="T18" fmla="*/ 0 w 126"/>
                  <a:gd name="T19" fmla="*/ 5 h 44"/>
                  <a:gd name="T20" fmla="*/ 0 w 126"/>
                  <a:gd name="T21" fmla="*/ 44 h 44"/>
                  <a:gd name="T22" fmla="*/ 0 w 12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44">
                    <a:moveTo>
                      <a:pt x="0" y="44"/>
                    </a:moveTo>
                    <a:lnTo>
                      <a:pt x="126" y="44"/>
                    </a:lnTo>
                    <a:lnTo>
                      <a:pt x="126" y="5"/>
                    </a:lnTo>
                    <a:lnTo>
                      <a:pt x="126" y="5"/>
                    </a:lnTo>
                    <a:lnTo>
                      <a:pt x="124" y="2"/>
                    </a:lnTo>
                    <a:lnTo>
                      <a:pt x="121" y="0"/>
                    </a:lnTo>
                    <a:lnTo>
                      <a:pt x="6" y="0"/>
                    </a:lnTo>
                    <a:lnTo>
                      <a:pt x="6" y="0"/>
                    </a:lnTo>
                    <a:lnTo>
                      <a:pt x="2" y="2"/>
                    </a:lnTo>
                    <a:lnTo>
                      <a:pt x="0" y="5"/>
                    </a:lnTo>
                    <a:lnTo>
                      <a:pt x="0" y="44"/>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9" name="Grupa 37">
              <a:extLst>
                <a:ext uri="{FF2B5EF4-FFF2-40B4-BE49-F238E27FC236}">
                  <a16:creationId xmlns:a16="http://schemas.microsoft.com/office/drawing/2014/main" id="{798895E3-E50A-C4A9-2EB8-B14DBD63D7C9}"/>
                </a:ext>
              </a:extLst>
            </p:cNvPr>
            <p:cNvGrpSpPr/>
            <p:nvPr/>
          </p:nvGrpSpPr>
          <p:grpSpPr>
            <a:xfrm>
              <a:off x="6211127" y="3757618"/>
              <a:ext cx="202240" cy="401651"/>
              <a:chOff x="6411913" y="3944938"/>
              <a:chExt cx="227013" cy="450851"/>
            </a:xfrm>
            <a:grpFill/>
          </p:grpSpPr>
          <p:sp>
            <p:nvSpPr>
              <p:cNvPr id="21" name="Freeform 68">
                <a:extLst>
                  <a:ext uri="{FF2B5EF4-FFF2-40B4-BE49-F238E27FC236}">
                    <a16:creationId xmlns:a16="http://schemas.microsoft.com/office/drawing/2014/main" id="{907FF25E-DB12-8B67-1225-1A9D660F1585}"/>
                  </a:ext>
                </a:extLst>
              </p:cNvPr>
              <p:cNvSpPr>
                <a:spLocks/>
              </p:cNvSpPr>
              <p:nvPr/>
            </p:nvSpPr>
            <p:spPr bwMode="auto">
              <a:xfrm>
                <a:off x="6411913" y="3994151"/>
                <a:ext cx="227013" cy="401638"/>
              </a:xfrm>
              <a:custGeom>
                <a:avLst/>
                <a:gdLst>
                  <a:gd name="T0" fmla="*/ 13 w 286"/>
                  <a:gd name="T1" fmla="*/ 0 h 506"/>
                  <a:gd name="T2" fmla="*/ 274 w 286"/>
                  <a:gd name="T3" fmla="*/ 0 h 506"/>
                  <a:gd name="T4" fmla="*/ 274 w 286"/>
                  <a:gd name="T5" fmla="*/ 0 h 506"/>
                  <a:gd name="T6" fmla="*/ 278 w 286"/>
                  <a:gd name="T7" fmla="*/ 1 h 506"/>
                  <a:gd name="T8" fmla="*/ 283 w 286"/>
                  <a:gd name="T9" fmla="*/ 3 h 506"/>
                  <a:gd name="T10" fmla="*/ 284 w 286"/>
                  <a:gd name="T11" fmla="*/ 7 h 506"/>
                  <a:gd name="T12" fmla="*/ 286 w 286"/>
                  <a:gd name="T13" fmla="*/ 12 h 506"/>
                  <a:gd name="T14" fmla="*/ 286 w 286"/>
                  <a:gd name="T15" fmla="*/ 493 h 506"/>
                  <a:gd name="T16" fmla="*/ 286 w 286"/>
                  <a:gd name="T17" fmla="*/ 493 h 506"/>
                  <a:gd name="T18" fmla="*/ 284 w 286"/>
                  <a:gd name="T19" fmla="*/ 498 h 506"/>
                  <a:gd name="T20" fmla="*/ 283 w 286"/>
                  <a:gd name="T21" fmla="*/ 503 h 506"/>
                  <a:gd name="T22" fmla="*/ 278 w 286"/>
                  <a:gd name="T23" fmla="*/ 504 h 506"/>
                  <a:gd name="T24" fmla="*/ 274 w 286"/>
                  <a:gd name="T25" fmla="*/ 506 h 506"/>
                  <a:gd name="T26" fmla="*/ 13 w 286"/>
                  <a:gd name="T27" fmla="*/ 506 h 506"/>
                  <a:gd name="T28" fmla="*/ 13 w 286"/>
                  <a:gd name="T29" fmla="*/ 506 h 506"/>
                  <a:gd name="T30" fmla="*/ 8 w 286"/>
                  <a:gd name="T31" fmla="*/ 504 h 506"/>
                  <a:gd name="T32" fmla="*/ 3 w 286"/>
                  <a:gd name="T33" fmla="*/ 503 h 506"/>
                  <a:gd name="T34" fmla="*/ 2 w 286"/>
                  <a:gd name="T35" fmla="*/ 498 h 506"/>
                  <a:gd name="T36" fmla="*/ 0 w 286"/>
                  <a:gd name="T37" fmla="*/ 493 h 506"/>
                  <a:gd name="T38" fmla="*/ 0 w 286"/>
                  <a:gd name="T39" fmla="*/ 12 h 506"/>
                  <a:gd name="T40" fmla="*/ 0 w 286"/>
                  <a:gd name="T41" fmla="*/ 12 h 506"/>
                  <a:gd name="T42" fmla="*/ 2 w 286"/>
                  <a:gd name="T43" fmla="*/ 7 h 506"/>
                  <a:gd name="T44" fmla="*/ 3 w 286"/>
                  <a:gd name="T45" fmla="*/ 3 h 506"/>
                  <a:gd name="T46" fmla="*/ 8 w 286"/>
                  <a:gd name="T47" fmla="*/ 1 h 506"/>
                  <a:gd name="T48" fmla="*/ 13 w 286"/>
                  <a:gd name="T49" fmla="*/ 0 h 506"/>
                  <a:gd name="T50" fmla="*/ 13 w 286"/>
                  <a:gd name="T5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6" h="506">
                    <a:moveTo>
                      <a:pt x="13" y="0"/>
                    </a:moveTo>
                    <a:lnTo>
                      <a:pt x="274" y="0"/>
                    </a:lnTo>
                    <a:lnTo>
                      <a:pt x="274" y="0"/>
                    </a:lnTo>
                    <a:lnTo>
                      <a:pt x="278" y="1"/>
                    </a:lnTo>
                    <a:lnTo>
                      <a:pt x="283" y="3"/>
                    </a:lnTo>
                    <a:lnTo>
                      <a:pt x="284" y="7"/>
                    </a:lnTo>
                    <a:lnTo>
                      <a:pt x="286" y="12"/>
                    </a:lnTo>
                    <a:lnTo>
                      <a:pt x="286" y="493"/>
                    </a:lnTo>
                    <a:lnTo>
                      <a:pt x="286" y="493"/>
                    </a:lnTo>
                    <a:lnTo>
                      <a:pt x="284" y="498"/>
                    </a:lnTo>
                    <a:lnTo>
                      <a:pt x="283" y="503"/>
                    </a:lnTo>
                    <a:lnTo>
                      <a:pt x="278" y="504"/>
                    </a:lnTo>
                    <a:lnTo>
                      <a:pt x="274" y="506"/>
                    </a:lnTo>
                    <a:lnTo>
                      <a:pt x="13" y="506"/>
                    </a:lnTo>
                    <a:lnTo>
                      <a:pt x="13" y="506"/>
                    </a:lnTo>
                    <a:lnTo>
                      <a:pt x="8" y="504"/>
                    </a:lnTo>
                    <a:lnTo>
                      <a:pt x="3" y="503"/>
                    </a:lnTo>
                    <a:lnTo>
                      <a:pt x="2" y="498"/>
                    </a:lnTo>
                    <a:lnTo>
                      <a:pt x="0" y="493"/>
                    </a:lnTo>
                    <a:lnTo>
                      <a:pt x="0" y="12"/>
                    </a:lnTo>
                    <a:lnTo>
                      <a:pt x="0" y="12"/>
                    </a:lnTo>
                    <a:lnTo>
                      <a:pt x="2" y="7"/>
                    </a:lnTo>
                    <a:lnTo>
                      <a:pt x="3" y="3"/>
                    </a:lnTo>
                    <a:lnTo>
                      <a:pt x="8"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69">
                <a:extLst>
                  <a:ext uri="{FF2B5EF4-FFF2-40B4-BE49-F238E27FC236}">
                    <a16:creationId xmlns:a16="http://schemas.microsoft.com/office/drawing/2014/main" id="{664EB7DF-E348-5C78-0F70-9F95155BE13A}"/>
                  </a:ext>
                </a:extLst>
              </p:cNvPr>
              <p:cNvSpPr>
                <a:spLocks/>
              </p:cNvSpPr>
              <p:nvPr/>
            </p:nvSpPr>
            <p:spPr bwMode="auto">
              <a:xfrm>
                <a:off x="6475413" y="3944938"/>
                <a:ext cx="100013" cy="33338"/>
              </a:xfrm>
              <a:custGeom>
                <a:avLst/>
                <a:gdLst>
                  <a:gd name="T0" fmla="*/ 0 w 128"/>
                  <a:gd name="T1" fmla="*/ 44 h 44"/>
                  <a:gd name="T2" fmla="*/ 128 w 128"/>
                  <a:gd name="T3" fmla="*/ 44 h 44"/>
                  <a:gd name="T4" fmla="*/ 128 w 128"/>
                  <a:gd name="T5" fmla="*/ 5 h 44"/>
                  <a:gd name="T6" fmla="*/ 128 w 128"/>
                  <a:gd name="T7" fmla="*/ 5 h 44"/>
                  <a:gd name="T8" fmla="*/ 126 w 128"/>
                  <a:gd name="T9" fmla="*/ 2 h 44"/>
                  <a:gd name="T10" fmla="*/ 122 w 128"/>
                  <a:gd name="T11" fmla="*/ 0 h 44"/>
                  <a:gd name="T12" fmla="*/ 7 w 128"/>
                  <a:gd name="T13" fmla="*/ 0 h 44"/>
                  <a:gd name="T14" fmla="*/ 7 w 128"/>
                  <a:gd name="T15" fmla="*/ 0 h 44"/>
                  <a:gd name="T16" fmla="*/ 2 w 128"/>
                  <a:gd name="T17" fmla="*/ 2 h 44"/>
                  <a:gd name="T18" fmla="*/ 0 w 128"/>
                  <a:gd name="T19" fmla="*/ 5 h 44"/>
                  <a:gd name="T20" fmla="*/ 0 w 128"/>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4">
                    <a:moveTo>
                      <a:pt x="0" y="44"/>
                    </a:moveTo>
                    <a:lnTo>
                      <a:pt x="128" y="44"/>
                    </a:lnTo>
                    <a:lnTo>
                      <a:pt x="128" y="5"/>
                    </a:lnTo>
                    <a:lnTo>
                      <a:pt x="128" y="5"/>
                    </a:lnTo>
                    <a:lnTo>
                      <a:pt x="126" y="2"/>
                    </a:lnTo>
                    <a:lnTo>
                      <a:pt x="122" y="0"/>
                    </a:lnTo>
                    <a:lnTo>
                      <a:pt x="7" y="0"/>
                    </a:lnTo>
                    <a:lnTo>
                      <a:pt x="7" y="0"/>
                    </a:lnTo>
                    <a:lnTo>
                      <a:pt x="2" y="2"/>
                    </a:lnTo>
                    <a:lnTo>
                      <a:pt x="0" y="5"/>
                    </a:lnTo>
                    <a:lnTo>
                      <a:pt x="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grpSp>
        <p:nvGrpSpPr>
          <p:cNvPr id="29" name="Grupa 46">
            <a:extLst>
              <a:ext uri="{FF2B5EF4-FFF2-40B4-BE49-F238E27FC236}">
                <a16:creationId xmlns:a16="http://schemas.microsoft.com/office/drawing/2014/main" id="{A076ED80-951B-2D5D-A106-320A3C6550B4}"/>
              </a:ext>
            </a:extLst>
          </p:cNvPr>
          <p:cNvGrpSpPr>
            <a:grpSpLocks noChangeAspect="1"/>
          </p:cNvGrpSpPr>
          <p:nvPr/>
        </p:nvGrpSpPr>
        <p:grpSpPr>
          <a:xfrm>
            <a:off x="1031132" y="4682353"/>
            <a:ext cx="359302" cy="407326"/>
            <a:chOff x="-1196975" y="2287588"/>
            <a:chExt cx="617538" cy="700087"/>
          </a:xfrm>
          <a:solidFill>
            <a:srgbClr val="CDCDCD"/>
          </a:solidFill>
        </p:grpSpPr>
        <p:sp>
          <p:nvSpPr>
            <p:cNvPr id="30" name="Freeform 7">
              <a:extLst>
                <a:ext uri="{FF2B5EF4-FFF2-40B4-BE49-F238E27FC236}">
                  <a16:creationId xmlns:a16="http://schemas.microsoft.com/office/drawing/2014/main" id="{426C0634-8DB1-31E7-CFB3-58AD68616655}"/>
                </a:ext>
              </a:extLst>
            </p:cNvPr>
            <p:cNvSpPr>
              <a:spLocks noEditPoints="1"/>
            </p:cNvSpPr>
            <p:nvPr/>
          </p:nvSpPr>
          <p:spPr bwMode="auto">
            <a:xfrm>
              <a:off x="-1196975" y="2447925"/>
              <a:ext cx="617538" cy="484187"/>
            </a:xfrm>
            <a:custGeom>
              <a:avLst/>
              <a:gdLst>
                <a:gd name="T0" fmla="*/ 0 w 1557"/>
                <a:gd name="T1" fmla="*/ 1221 h 1221"/>
                <a:gd name="T2" fmla="*/ 1557 w 1557"/>
                <a:gd name="T3" fmla="*/ 0 h 1221"/>
                <a:gd name="T4" fmla="*/ 182 w 1557"/>
                <a:gd name="T5" fmla="*/ 1131 h 1221"/>
                <a:gd name="T6" fmla="*/ 121 w 1557"/>
                <a:gd name="T7" fmla="*/ 1092 h 1221"/>
                <a:gd name="T8" fmla="*/ 182 w 1557"/>
                <a:gd name="T9" fmla="*/ 1131 h 1221"/>
                <a:gd name="T10" fmla="*/ 1138 w 1557"/>
                <a:gd name="T11" fmla="*/ 1131 h 1221"/>
                <a:gd name="T12" fmla="*/ 1199 w 1557"/>
                <a:gd name="T13" fmla="*/ 1092 h 1221"/>
                <a:gd name="T14" fmla="*/ 1317 w 1557"/>
                <a:gd name="T15" fmla="*/ 1131 h 1221"/>
                <a:gd name="T16" fmla="*/ 1256 w 1557"/>
                <a:gd name="T17" fmla="*/ 1092 h 1221"/>
                <a:gd name="T18" fmla="*/ 1317 w 1557"/>
                <a:gd name="T19" fmla="*/ 1131 h 1221"/>
                <a:gd name="T20" fmla="*/ 1374 w 1557"/>
                <a:gd name="T21" fmla="*/ 1131 h 1221"/>
                <a:gd name="T22" fmla="*/ 1437 w 1557"/>
                <a:gd name="T23" fmla="*/ 1092 h 1221"/>
                <a:gd name="T24" fmla="*/ 1437 w 1557"/>
                <a:gd name="T25" fmla="*/ 936 h 1221"/>
                <a:gd name="T26" fmla="*/ 1436 w 1557"/>
                <a:gd name="T27" fmla="*/ 944 h 1221"/>
                <a:gd name="T28" fmla="*/ 1433 w 1557"/>
                <a:gd name="T29" fmla="*/ 958 h 1221"/>
                <a:gd name="T30" fmla="*/ 1424 w 1557"/>
                <a:gd name="T31" fmla="*/ 977 h 1221"/>
                <a:gd name="T32" fmla="*/ 1403 w 1557"/>
                <a:gd name="T33" fmla="*/ 998 h 1221"/>
                <a:gd name="T34" fmla="*/ 1384 w 1557"/>
                <a:gd name="T35" fmla="*/ 1008 h 1221"/>
                <a:gd name="T36" fmla="*/ 1369 w 1557"/>
                <a:gd name="T37" fmla="*/ 1010 h 1221"/>
                <a:gd name="T38" fmla="*/ 196 w 1557"/>
                <a:gd name="T39" fmla="*/ 1011 h 1221"/>
                <a:gd name="T40" fmla="*/ 188 w 1557"/>
                <a:gd name="T41" fmla="*/ 1010 h 1221"/>
                <a:gd name="T42" fmla="*/ 174 w 1557"/>
                <a:gd name="T43" fmla="*/ 1008 h 1221"/>
                <a:gd name="T44" fmla="*/ 155 w 1557"/>
                <a:gd name="T45" fmla="*/ 998 h 1221"/>
                <a:gd name="T46" fmla="*/ 134 w 1557"/>
                <a:gd name="T47" fmla="*/ 977 h 1221"/>
                <a:gd name="T48" fmla="*/ 124 w 1557"/>
                <a:gd name="T49" fmla="*/ 958 h 1221"/>
                <a:gd name="T50" fmla="*/ 122 w 1557"/>
                <a:gd name="T51" fmla="*/ 944 h 1221"/>
                <a:gd name="T52" fmla="*/ 121 w 1557"/>
                <a:gd name="T53" fmla="*/ 178 h 1221"/>
                <a:gd name="T54" fmla="*/ 122 w 1557"/>
                <a:gd name="T55" fmla="*/ 171 h 1221"/>
                <a:gd name="T56" fmla="*/ 124 w 1557"/>
                <a:gd name="T57" fmla="*/ 156 h 1221"/>
                <a:gd name="T58" fmla="*/ 134 w 1557"/>
                <a:gd name="T59" fmla="*/ 137 h 1221"/>
                <a:gd name="T60" fmla="*/ 155 w 1557"/>
                <a:gd name="T61" fmla="*/ 116 h 1221"/>
                <a:gd name="T62" fmla="*/ 174 w 1557"/>
                <a:gd name="T63" fmla="*/ 107 h 1221"/>
                <a:gd name="T64" fmla="*/ 188 w 1557"/>
                <a:gd name="T65" fmla="*/ 104 h 1221"/>
                <a:gd name="T66" fmla="*/ 1362 w 1557"/>
                <a:gd name="T67" fmla="*/ 103 h 1221"/>
                <a:gd name="T68" fmla="*/ 1369 w 1557"/>
                <a:gd name="T69" fmla="*/ 104 h 1221"/>
                <a:gd name="T70" fmla="*/ 1384 w 1557"/>
                <a:gd name="T71" fmla="*/ 107 h 1221"/>
                <a:gd name="T72" fmla="*/ 1403 w 1557"/>
                <a:gd name="T73" fmla="*/ 116 h 1221"/>
                <a:gd name="T74" fmla="*/ 1424 w 1557"/>
                <a:gd name="T75" fmla="*/ 137 h 1221"/>
                <a:gd name="T76" fmla="*/ 1433 w 1557"/>
                <a:gd name="T77" fmla="*/ 156 h 1221"/>
                <a:gd name="T78" fmla="*/ 1436 w 1557"/>
                <a:gd name="T79" fmla="*/ 171 h 1221"/>
                <a:gd name="T80" fmla="*/ 1437 w 1557"/>
                <a:gd name="T81" fmla="*/ 936 h 1221"/>
                <a:gd name="T82" fmla="*/ 249 w 1557"/>
                <a:gd name="T83" fmla="*/ 234 h 1221"/>
                <a:gd name="T84" fmla="*/ 243 w 1557"/>
                <a:gd name="T85" fmla="*/ 234 h 1221"/>
                <a:gd name="T86" fmla="*/ 234 w 1557"/>
                <a:gd name="T87" fmla="*/ 231 h 1221"/>
                <a:gd name="T88" fmla="*/ 227 w 1557"/>
                <a:gd name="T89" fmla="*/ 224 h 1221"/>
                <a:gd name="T90" fmla="*/ 222 w 1557"/>
                <a:gd name="T91" fmla="*/ 214 h 1221"/>
                <a:gd name="T92" fmla="*/ 222 w 1557"/>
                <a:gd name="T93" fmla="*/ 209 h 1221"/>
                <a:gd name="T94" fmla="*/ 225 w 1557"/>
                <a:gd name="T95" fmla="*/ 198 h 1221"/>
                <a:gd name="T96" fmla="*/ 229 w 1557"/>
                <a:gd name="T97" fmla="*/ 190 h 1221"/>
                <a:gd name="T98" fmla="*/ 238 w 1557"/>
                <a:gd name="T99" fmla="*/ 185 h 1221"/>
                <a:gd name="T100" fmla="*/ 249 w 1557"/>
                <a:gd name="T101" fmla="*/ 183 h 1221"/>
                <a:gd name="T102" fmla="*/ 635 w 1557"/>
                <a:gd name="T103" fmla="*/ 183 h 1221"/>
                <a:gd name="T104" fmla="*/ 646 w 1557"/>
                <a:gd name="T105" fmla="*/ 185 h 1221"/>
                <a:gd name="T106" fmla="*/ 654 w 1557"/>
                <a:gd name="T107" fmla="*/ 190 h 1221"/>
                <a:gd name="T108" fmla="*/ 659 w 1557"/>
                <a:gd name="T109" fmla="*/ 198 h 1221"/>
                <a:gd name="T110" fmla="*/ 661 w 1557"/>
                <a:gd name="T111" fmla="*/ 209 h 1221"/>
                <a:gd name="T112" fmla="*/ 661 w 1557"/>
                <a:gd name="T113" fmla="*/ 214 h 1221"/>
                <a:gd name="T114" fmla="*/ 656 w 1557"/>
                <a:gd name="T115" fmla="*/ 224 h 1221"/>
                <a:gd name="T116" fmla="*/ 649 w 1557"/>
                <a:gd name="T117" fmla="*/ 231 h 1221"/>
                <a:gd name="T118" fmla="*/ 641 w 1557"/>
                <a:gd name="T119" fmla="*/ 234 h 1221"/>
                <a:gd name="T120" fmla="*/ 635 w 1557"/>
                <a:gd name="T121" fmla="*/ 234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7" h="1221">
                  <a:moveTo>
                    <a:pt x="0" y="0"/>
                  </a:moveTo>
                  <a:lnTo>
                    <a:pt x="0" y="1221"/>
                  </a:lnTo>
                  <a:lnTo>
                    <a:pt x="1557" y="1221"/>
                  </a:lnTo>
                  <a:lnTo>
                    <a:pt x="1557" y="0"/>
                  </a:lnTo>
                  <a:lnTo>
                    <a:pt x="0" y="0"/>
                  </a:lnTo>
                  <a:close/>
                  <a:moveTo>
                    <a:pt x="182" y="1131"/>
                  </a:moveTo>
                  <a:lnTo>
                    <a:pt x="121" y="1131"/>
                  </a:lnTo>
                  <a:lnTo>
                    <a:pt x="121" y="1092"/>
                  </a:lnTo>
                  <a:lnTo>
                    <a:pt x="182" y="1092"/>
                  </a:lnTo>
                  <a:lnTo>
                    <a:pt x="182" y="1131"/>
                  </a:lnTo>
                  <a:close/>
                  <a:moveTo>
                    <a:pt x="1199" y="1131"/>
                  </a:moveTo>
                  <a:lnTo>
                    <a:pt x="1138" y="1131"/>
                  </a:lnTo>
                  <a:lnTo>
                    <a:pt x="1138" y="1092"/>
                  </a:lnTo>
                  <a:lnTo>
                    <a:pt x="1199" y="1092"/>
                  </a:lnTo>
                  <a:lnTo>
                    <a:pt x="1199" y="1131"/>
                  </a:lnTo>
                  <a:close/>
                  <a:moveTo>
                    <a:pt x="1317" y="1131"/>
                  </a:moveTo>
                  <a:lnTo>
                    <a:pt x="1256" y="1131"/>
                  </a:lnTo>
                  <a:lnTo>
                    <a:pt x="1256" y="1092"/>
                  </a:lnTo>
                  <a:lnTo>
                    <a:pt x="1317" y="1092"/>
                  </a:lnTo>
                  <a:lnTo>
                    <a:pt x="1317" y="1131"/>
                  </a:lnTo>
                  <a:close/>
                  <a:moveTo>
                    <a:pt x="1437" y="1131"/>
                  </a:moveTo>
                  <a:lnTo>
                    <a:pt x="1374" y="1131"/>
                  </a:lnTo>
                  <a:lnTo>
                    <a:pt x="1374" y="1092"/>
                  </a:lnTo>
                  <a:lnTo>
                    <a:pt x="1437" y="1092"/>
                  </a:lnTo>
                  <a:lnTo>
                    <a:pt x="1437" y="1131"/>
                  </a:lnTo>
                  <a:close/>
                  <a:moveTo>
                    <a:pt x="1437" y="936"/>
                  </a:moveTo>
                  <a:lnTo>
                    <a:pt x="1437" y="936"/>
                  </a:lnTo>
                  <a:lnTo>
                    <a:pt x="1436" y="944"/>
                  </a:lnTo>
                  <a:lnTo>
                    <a:pt x="1434" y="951"/>
                  </a:lnTo>
                  <a:lnTo>
                    <a:pt x="1433" y="958"/>
                  </a:lnTo>
                  <a:lnTo>
                    <a:pt x="1431" y="965"/>
                  </a:lnTo>
                  <a:lnTo>
                    <a:pt x="1424" y="977"/>
                  </a:lnTo>
                  <a:lnTo>
                    <a:pt x="1414" y="988"/>
                  </a:lnTo>
                  <a:lnTo>
                    <a:pt x="1403" y="998"/>
                  </a:lnTo>
                  <a:lnTo>
                    <a:pt x="1391" y="1005"/>
                  </a:lnTo>
                  <a:lnTo>
                    <a:pt x="1384" y="1008"/>
                  </a:lnTo>
                  <a:lnTo>
                    <a:pt x="1377" y="1009"/>
                  </a:lnTo>
                  <a:lnTo>
                    <a:pt x="1369" y="1010"/>
                  </a:lnTo>
                  <a:lnTo>
                    <a:pt x="1362" y="1011"/>
                  </a:lnTo>
                  <a:lnTo>
                    <a:pt x="196" y="1011"/>
                  </a:lnTo>
                  <a:lnTo>
                    <a:pt x="196" y="1011"/>
                  </a:lnTo>
                  <a:lnTo>
                    <a:pt x="188" y="1010"/>
                  </a:lnTo>
                  <a:lnTo>
                    <a:pt x="181" y="1009"/>
                  </a:lnTo>
                  <a:lnTo>
                    <a:pt x="174" y="1008"/>
                  </a:lnTo>
                  <a:lnTo>
                    <a:pt x="167" y="1005"/>
                  </a:lnTo>
                  <a:lnTo>
                    <a:pt x="155" y="998"/>
                  </a:lnTo>
                  <a:lnTo>
                    <a:pt x="143" y="988"/>
                  </a:lnTo>
                  <a:lnTo>
                    <a:pt x="134" y="977"/>
                  </a:lnTo>
                  <a:lnTo>
                    <a:pt x="127" y="965"/>
                  </a:lnTo>
                  <a:lnTo>
                    <a:pt x="124" y="958"/>
                  </a:lnTo>
                  <a:lnTo>
                    <a:pt x="123" y="951"/>
                  </a:lnTo>
                  <a:lnTo>
                    <a:pt x="122" y="944"/>
                  </a:lnTo>
                  <a:lnTo>
                    <a:pt x="121" y="936"/>
                  </a:lnTo>
                  <a:lnTo>
                    <a:pt x="121" y="178"/>
                  </a:lnTo>
                  <a:lnTo>
                    <a:pt x="121" y="178"/>
                  </a:lnTo>
                  <a:lnTo>
                    <a:pt x="122" y="171"/>
                  </a:lnTo>
                  <a:lnTo>
                    <a:pt x="123" y="163"/>
                  </a:lnTo>
                  <a:lnTo>
                    <a:pt x="124" y="156"/>
                  </a:lnTo>
                  <a:lnTo>
                    <a:pt x="127" y="149"/>
                  </a:lnTo>
                  <a:lnTo>
                    <a:pt x="134" y="137"/>
                  </a:lnTo>
                  <a:lnTo>
                    <a:pt x="143" y="126"/>
                  </a:lnTo>
                  <a:lnTo>
                    <a:pt x="155" y="116"/>
                  </a:lnTo>
                  <a:lnTo>
                    <a:pt x="167" y="109"/>
                  </a:lnTo>
                  <a:lnTo>
                    <a:pt x="174" y="107"/>
                  </a:lnTo>
                  <a:lnTo>
                    <a:pt x="181" y="105"/>
                  </a:lnTo>
                  <a:lnTo>
                    <a:pt x="188" y="104"/>
                  </a:lnTo>
                  <a:lnTo>
                    <a:pt x="196" y="103"/>
                  </a:lnTo>
                  <a:lnTo>
                    <a:pt x="1362" y="103"/>
                  </a:lnTo>
                  <a:lnTo>
                    <a:pt x="1362" y="103"/>
                  </a:lnTo>
                  <a:lnTo>
                    <a:pt x="1369" y="104"/>
                  </a:lnTo>
                  <a:lnTo>
                    <a:pt x="1377" y="105"/>
                  </a:lnTo>
                  <a:lnTo>
                    <a:pt x="1384" y="107"/>
                  </a:lnTo>
                  <a:lnTo>
                    <a:pt x="1391" y="109"/>
                  </a:lnTo>
                  <a:lnTo>
                    <a:pt x="1403" y="116"/>
                  </a:lnTo>
                  <a:lnTo>
                    <a:pt x="1414" y="126"/>
                  </a:lnTo>
                  <a:lnTo>
                    <a:pt x="1424" y="137"/>
                  </a:lnTo>
                  <a:lnTo>
                    <a:pt x="1431" y="149"/>
                  </a:lnTo>
                  <a:lnTo>
                    <a:pt x="1433" y="156"/>
                  </a:lnTo>
                  <a:lnTo>
                    <a:pt x="1434" y="163"/>
                  </a:lnTo>
                  <a:lnTo>
                    <a:pt x="1436" y="171"/>
                  </a:lnTo>
                  <a:lnTo>
                    <a:pt x="1437" y="178"/>
                  </a:lnTo>
                  <a:lnTo>
                    <a:pt x="1437" y="936"/>
                  </a:lnTo>
                  <a:close/>
                  <a:moveTo>
                    <a:pt x="635" y="234"/>
                  </a:moveTo>
                  <a:lnTo>
                    <a:pt x="249" y="234"/>
                  </a:lnTo>
                  <a:lnTo>
                    <a:pt x="249" y="234"/>
                  </a:lnTo>
                  <a:lnTo>
                    <a:pt x="243" y="234"/>
                  </a:lnTo>
                  <a:lnTo>
                    <a:pt x="238" y="233"/>
                  </a:lnTo>
                  <a:lnTo>
                    <a:pt x="234" y="231"/>
                  </a:lnTo>
                  <a:lnTo>
                    <a:pt x="229" y="227"/>
                  </a:lnTo>
                  <a:lnTo>
                    <a:pt x="227" y="224"/>
                  </a:lnTo>
                  <a:lnTo>
                    <a:pt x="225" y="219"/>
                  </a:lnTo>
                  <a:lnTo>
                    <a:pt x="222" y="214"/>
                  </a:lnTo>
                  <a:lnTo>
                    <a:pt x="222" y="209"/>
                  </a:lnTo>
                  <a:lnTo>
                    <a:pt x="222" y="209"/>
                  </a:lnTo>
                  <a:lnTo>
                    <a:pt x="222" y="203"/>
                  </a:lnTo>
                  <a:lnTo>
                    <a:pt x="225" y="198"/>
                  </a:lnTo>
                  <a:lnTo>
                    <a:pt x="227" y="193"/>
                  </a:lnTo>
                  <a:lnTo>
                    <a:pt x="229" y="190"/>
                  </a:lnTo>
                  <a:lnTo>
                    <a:pt x="234" y="187"/>
                  </a:lnTo>
                  <a:lnTo>
                    <a:pt x="238" y="185"/>
                  </a:lnTo>
                  <a:lnTo>
                    <a:pt x="243" y="183"/>
                  </a:lnTo>
                  <a:lnTo>
                    <a:pt x="249" y="183"/>
                  </a:lnTo>
                  <a:lnTo>
                    <a:pt x="635" y="183"/>
                  </a:lnTo>
                  <a:lnTo>
                    <a:pt x="635" y="183"/>
                  </a:lnTo>
                  <a:lnTo>
                    <a:pt x="641" y="183"/>
                  </a:lnTo>
                  <a:lnTo>
                    <a:pt x="646" y="185"/>
                  </a:lnTo>
                  <a:lnTo>
                    <a:pt x="649" y="187"/>
                  </a:lnTo>
                  <a:lnTo>
                    <a:pt x="654" y="190"/>
                  </a:lnTo>
                  <a:lnTo>
                    <a:pt x="656" y="193"/>
                  </a:lnTo>
                  <a:lnTo>
                    <a:pt x="659" y="198"/>
                  </a:lnTo>
                  <a:lnTo>
                    <a:pt x="661" y="203"/>
                  </a:lnTo>
                  <a:lnTo>
                    <a:pt x="661" y="209"/>
                  </a:lnTo>
                  <a:lnTo>
                    <a:pt x="661" y="209"/>
                  </a:lnTo>
                  <a:lnTo>
                    <a:pt x="661" y="214"/>
                  </a:lnTo>
                  <a:lnTo>
                    <a:pt x="659" y="219"/>
                  </a:lnTo>
                  <a:lnTo>
                    <a:pt x="656" y="224"/>
                  </a:lnTo>
                  <a:lnTo>
                    <a:pt x="654" y="227"/>
                  </a:lnTo>
                  <a:lnTo>
                    <a:pt x="649" y="231"/>
                  </a:lnTo>
                  <a:lnTo>
                    <a:pt x="646" y="233"/>
                  </a:lnTo>
                  <a:lnTo>
                    <a:pt x="641" y="234"/>
                  </a:lnTo>
                  <a:lnTo>
                    <a:pt x="635" y="234"/>
                  </a:lnTo>
                  <a:lnTo>
                    <a:pt x="635"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8">
              <a:extLst>
                <a:ext uri="{FF2B5EF4-FFF2-40B4-BE49-F238E27FC236}">
                  <a16:creationId xmlns:a16="http://schemas.microsoft.com/office/drawing/2014/main" id="{ABBCAE65-D825-8FBC-AA8C-AE29BD76F146}"/>
                </a:ext>
              </a:extLst>
            </p:cNvPr>
            <p:cNvSpPr>
              <a:spLocks/>
            </p:cNvSpPr>
            <p:nvPr/>
          </p:nvSpPr>
          <p:spPr bwMode="auto">
            <a:xfrm>
              <a:off x="-1017587" y="2287588"/>
              <a:ext cx="258763" cy="139700"/>
            </a:xfrm>
            <a:custGeom>
              <a:avLst/>
              <a:gdLst>
                <a:gd name="T0" fmla="*/ 266 w 652"/>
                <a:gd name="T1" fmla="*/ 304 h 349"/>
                <a:gd name="T2" fmla="*/ 266 w 652"/>
                <a:gd name="T3" fmla="*/ 304 h 349"/>
                <a:gd name="T4" fmla="*/ 253 w 652"/>
                <a:gd name="T5" fmla="*/ 312 h 349"/>
                <a:gd name="T6" fmla="*/ 240 w 652"/>
                <a:gd name="T7" fmla="*/ 323 h 349"/>
                <a:gd name="T8" fmla="*/ 229 w 652"/>
                <a:gd name="T9" fmla="*/ 335 h 349"/>
                <a:gd name="T10" fmla="*/ 219 w 652"/>
                <a:gd name="T11" fmla="*/ 349 h 349"/>
                <a:gd name="T12" fmla="*/ 433 w 652"/>
                <a:gd name="T13" fmla="*/ 349 h 349"/>
                <a:gd name="T14" fmla="*/ 433 w 652"/>
                <a:gd name="T15" fmla="*/ 349 h 349"/>
                <a:gd name="T16" fmla="*/ 423 w 652"/>
                <a:gd name="T17" fmla="*/ 335 h 349"/>
                <a:gd name="T18" fmla="*/ 412 w 652"/>
                <a:gd name="T19" fmla="*/ 323 h 349"/>
                <a:gd name="T20" fmla="*/ 399 w 652"/>
                <a:gd name="T21" fmla="*/ 312 h 349"/>
                <a:gd name="T22" fmla="*/ 386 w 652"/>
                <a:gd name="T23" fmla="*/ 304 h 349"/>
                <a:gd name="T24" fmla="*/ 644 w 652"/>
                <a:gd name="T25" fmla="*/ 45 h 349"/>
                <a:gd name="T26" fmla="*/ 644 w 652"/>
                <a:gd name="T27" fmla="*/ 45 h 349"/>
                <a:gd name="T28" fmla="*/ 647 w 652"/>
                <a:gd name="T29" fmla="*/ 41 h 349"/>
                <a:gd name="T30" fmla="*/ 650 w 652"/>
                <a:gd name="T31" fmla="*/ 36 h 349"/>
                <a:gd name="T32" fmla="*/ 651 w 652"/>
                <a:gd name="T33" fmla="*/ 31 h 349"/>
                <a:gd name="T34" fmla="*/ 652 w 652"/>
                <a:gd name="T35" fmla="*/ 26 h 349"/>
                <a:gd name="T36" fmla="*/ 651 w 652"/>
                <a:gd name="T37" fmla="*/ 22 h 349"/>
                <a:gd name="T38" fmla="*/ 650 w 652"/>
                <a:gd name="T39" fmla="*/ 17 h 349"/>
                <a:gd name="T40" fmla="*/ 647 w 652"/>
                <a:gd name="T41" fmla="*/ 12 h 349"/>
                <a:gd name="T42" fmla="*/ 644 w 652"/>
                <a:gd name="T43" fmla="*/ 7 h 349"/>
                <a:gd name="T44" fmla="*/ 644 w 652"/>
                <a:gd name="T45" fmla="*/ 7 h 349"/>
                <a:gd name="T46" fmla="*/ 640 w 652"/>
                <a:gd name="T47" fmla="*/ 5 h 349"/>
                <a:gd name="T48" fmla="*/ 635 w 652"/>
                <a:gd name="T49" fmla="*/ 2 h 349"/>
                <a:gd name="T50" fmla="*/ 630 w 652"/>
                <a:gd name="T51" fmla="*/ 0 h 349"/>
                <a:gd name="T52" fmla="*/ 626 w 652"/>
                <a:gd name="T53" fmla="*/ 0 h 349"/>
                <a:gd name="T54" fmla="*/ 621 w 652"/>
                <a:gd name="T55" fmla="*/ 0 h 349"/>
                <a:gd name="T56" fmla="*/ 616 w 652"/>
                <a:gd name="T57" fmla="*/ 2 h 349"/>
                <a:gd name="T58" fmla="*/ 611 w 652"/>
                <a:gd name="T59" fmla="*/ 5 h 349"/>
                <a:gd name="T60" fmla="*/ 607 w 652"/>
                <a:gd name="T61" fmla="*/ 7 h 349"/>
                <a:gd name="T62" fmla="*/ 326 w 652"/>
                <a:gd name="T63" fmla="*/ 288 h 349"/>
                <a:gd name="T64" fmla="*/ 326 w 652"/>
                <a:gd name="T65" fmla="*/ 288 h 349"/>
                <a:gd name="T66" fmla="*/ 325 w 652"/>
                <a:gd name="T67" fmla="*/ 288 h 349"/>
                <a:gd name="T68" fmla="*/ 325 w 652"/>
                <a:gd name="T69" fmla="*/ 288 h 349"/>
                <a:gd name="T70" fmla="*/ 325 w 652"/>
                <a:gd name="T71" fmla="*/ 288 h 349"/>
                <a:gd name="T72" fmla="*/ 44 w 652"/>
                <a:gd name="T73" fmla="*/ 7 h 349"/>
                <a:gd name="T74" fmla="*/ 44 w 652"/>
                <a:gd name="T75" fmla="*/ 7 h 349"/>
                <a:gd name="T76" fmla="*/ 41 w 652"/>
                <a:gd name="T77" fmla="*/ 5 h 349"/>
                <a:gd name="T78" fmla="*/ 36 w 652"/>
                <a:gd name="T79" fmla="*/ 2 h 349"/>
                <a:gd name="T80" fmla="*/ 31 w 652"/>
                <a:gd name="T81" fmla="*/ 0 h 349"/>
                <a:gd name="T82" fmla="*/ 26 w 652"/>
                <a:gd name="T83" fmla="*/ 0 h 349"/>
                <a:gd name="T84" fmla="*/ 21 w 652"/>
                <a:gd name="T85" fmla="*/ 0 h 349"/>
                <a:gd name="T86" fmla="*/ 16 w 652"/>
                <a:gd name="T87" fmla="*/ 2 h 349"/>
                <a:gd name="T88" fmla="*/ 12 w 652"/>
                <a:gd name="T89" fmla="*/ 5 h 349"/>
                <a:gd name="T90" fmla="*/ 8 w 652"/>
                <a:gd name="T91" fmla="*/ 7 h 349"/>
                <a:gd name="T92" fmla="*/ 8 w 652"/>
                <a:gd name="T93" fmla="*/ 7 h 349"/>
                <a:gd name="T94" fmla="*/ 4 w 652"/>
                <a:gd name="T95" fmla="*/ 12 h 349"/>
                <a:gd name="T96" fmla="*/ 2 w 652"/>
                <a:gd name="T97" fmla="*/ 17 h 349"/>
                <a:gd name="T98" fmla="*/ 1 w 652"/>
                <a:gd name="T99" fmla="*/ 22 h 349"/>
                <a:gd name="T100" fmla="*/ 0 w 652"/>
                <a:gd name="T101" fmla="*/ 26 h 349"/>
                <a:gd name="T102" fmla="*/ 1 w 652"/>
                <a:gd name="T103" fmla="*/ 31 h 349"/>
                <a:gd name="T104" fmla="*/ 2 w 652"/>
                <a:gd name="T105" fmla="*/ 36 h 349"/>
                <a:gd name="T106" fmla="*/ 4 w 652"/>
                <a:gd name="T107" fmla="*/ 41 h 349"/>
                <a:gd name="T108" fmla="*/ 8 w 652"/>
                <a:gd name="T109" fmla="*/ 45 h 349"/>
                <a:gd name="T110" fmla="*/ 266 w 652"/>
                <a:gd name="T111" fmla="*/ 30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349">
                  <a:moveTo>
                    <a:pt x="266" y="304"/>
                  </a:moveTo>
                  <a:lnTo>
                    <a:pt x="266" y="304"/>
                  </a:lnTo>
                  <a:lnTo>
                    <a:pt x="253" y="312"/>
                  </a:lnTo>
                  <a:lnTo>
                    <a:pt x="240" y="323"/>
                  </a:lnTo>
                  <a:lnTo>
                    <a:pt x="229" y="335"/>
                  </a:lnTo>
                  <a:lnTo>
                    <a:pt x="219" y="349"/>
                  </a:lnTo>
                  <a:lnTo>
                    <a:pt x="433" y="349"/>
                  </a:lnTo>
                  <a:lnTo>
                    <a:pt x="433" y="349"/>
                  </a:lnTo>
                  <a:lnTo>
                    <a:pt x="423" y="335"/>
                  </a:lnTo>
                  <a:lnTo>
                    <a:pt x="412" y="323"/>
                  </a:lnTo>
                  <a:lnTo>
                    <a:pt x="399" y="312"/>
                  </a:lnTo>
                  <a:lnTo>
                    <a:pt x="386" y="304"/>
                  </a:lnTo>
                  <a:lnTo>
                    <a:pt x="644" y="45"/>
                  </a:lnTo>
                  <a:lnTo>
                    <a:pt x="644" y="45"/>
                  </a:lnTo>
                  <a:lnTo>
                    <a:pt x="647" y="41"/>
                  </a:lnTo>
                  <a:lnTo>
                    <a:pt x="650" y="36"/>
                  </a:lnTo>
                  <a:lnTo>
                    <a:pt x="651" y="31"/>
                  </a:lnTo>
                  <a:lnTo>
                    <a:pt x="652" y="26"/>
                  </a:lnTo>
                  <a:lnTo>
                    <a:pt x="651" y="22"/>
                  </a:lnTo>
                  <a:lnTo>
                    <a:pt x="650" y="17"/>
                  </a:lnTo>
                  <a:lnTo>
                    <a:pt x="647" y="12"/>
                  </a:lnTo>
                  <a:lnTo>
                    <a:pt x="644" y="7"/>
                  </a:lnTo>
                  <a:lnTo>
                    <a:pt x="644" y="7"/>
                  </a:lnTo>
                  <a:lnTo>
                    <a:pt x="640" y="5"/>
                  </a:lnTo>
                  <a:lnTo>
                    <a:pt x="635" y="2"/>
                  </a:lnTo>
                  <a:lnTo>
                    <a:pt x="630" y="0"/>
                  </a:lnTo>
                  <a:lnTo>
                    <a:pt x="626" y="0"/>
                  </a:lnTo>
                  <a:lnTo>
                    <a:pt x="621" y="0"/>
                  </a:lnTo>
                  <a:lnTo>
                    <a:pt x="616" y="2"/>
                  </a:lnTo>
                  <a:lnTo>
                    <a:pt x="611" y="5"/>
                  </a:lnTo>
                  <a:lnTo>
                    <a:pt x="607" y="7"/>
                  </a:lnTo>
                  <a:lnTo>
                    <a:pt x="326" y="288"/>
                  </a:lnTo>
                  <a:lnTo>
                    <a:pt x="326" y="288"/>
                  </a:lnTo>
                  <a:lnTo>
                    <a:pt x="325" y="288"/>
                  </a:lnTo>
                  <a:lnTo>
                    <a:pt x="325" y="288"/>
                  </a:lnTo>
                  <a:lnTo>
                    <a:pt x="325" y="288"/>
                  </a:lnTo>
                  <a:lnTo>
                    <a:pt x="44" y="7"/>
                  </a:lnTo>
                  <a:lnTo>
                    <a:pt x="44" y="7"/>
                  </a:lnTo>
                  <a:lnTo>
                    <a:pt x="41" y="5"/>
                  </a:lnTo>
                  <a:lnTo>
                    <a:pt x="36" y="2"/>
                  </a:lnTo>
                  <a:lnTo>
                    <a:pt x="31" y="0"/>
                  </a:lnTo>
                  <a:lnTo>
                    <a:pt x="26" y="0"/>
                  </a:lnTo>
                  <a:lnTo>
                    <a:pt x="21" y="0"/>
                  </a:lnTo>
                  <a:lnTo>
                    <a:pt x="16" y="2"/>
                  </a:lnTo>
                  <a:lnTo>
                    <a:pt x="12" y="5"/>
                  </a:lnTo>
                  <a:lnTo>
                    <a:pt x="8" y="7"/>
                  </a:lnTo>
                  <a:lnTo>
                    <a:pt x="8" y="7"/>
                  </a:lnTo>
                  <a:lnTo>
                    <a:pt x="4" y="12"/>
                  </a:lnTo>
                  <a:lnTo>
                    <a:pt x="2" y="17"/>
                  </a:lnTo>
                  <a:lnTo>
                    <a:pt x="1" y="22"/>
                  </a:lnTo>
                  <a:lnTo>
                    <a:pt x="0" y="26"/>
                  </a:lnTo>
                  <a:lnTo>
                    <a:pt x="1" y="31"/>
                  </a:lnTo>
                  <a:lnTo>
                    <a:pt x="2" y="36"/>
                  </a:lnTo>
                  <a:lnTo>
                    <a:pt x="4" y="41"/>
                  </a:lnTo>
                  <a:lnTo>
                    <a:pt x="8" y="45"/>
                  </a:lnTo>
                  <a:lnTo>
                    <a:pt x="266"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9">
              <a:extLst>
                <a:ext uri="{FF2B5EF4-FFF2-40B4-BE49-F238E27FC236}">
                  <a16:creationId xmlns:a16="http://schemas.microsoft.com/office/drawing/2014/main" id="{BB5F9270-C805-26F6-6413-444567986E8D}"/>
                </a:ext>
              </a:extLst>
            </p:cNvPr>
            <p:cNvSpPr>
              <a:spLocks/>
            </p:cNvSpPr>
            <p:nvPr/>
          </p:nvSpPr>
          <p:spPr bwMode="auto">
            <a:xfrm>
              <a:off x="-1169987" y="2952750"/>
              <a:ext cx="563563" cy="34925"/>
            </a:xfrm>
            <a:custGeom>
              <a:avLst/>
              <a:gdLst>
                <a:gd name="T0" fmla="*/ 1422 w 1422"/>
                <a:gd name="T1" fmla="*/ 0 h 89"/>
                <a:gd name="T2" fmla="*/ 1388 w 1422"/>
                <a:gd name="T3" fmla="*/ 89 h 89"/>
                <a:gd name="T4" fmla="*/ 34 w 1422"/>
                <a:gd name="T5" fmla="*/ 89 h 89"/>
                <a:gd name="T6" fmla="*/ 0 w 1422"/>
                <a:gd name="T7" fmla="*/ 0 h 89"/>
                <a:gd name="T8" fmla="*/ 1422 w 1422"/>
                <a:gd name="T9" fmla="*/ 0 h 89"/>
              </a:gdLst>
              <a:ahLst/>
              <a:cxnLst>
                <a:cxn ang="0">
                  <a:pos x="T0" y="T1"/>
                </a:cxn>
                <a:cxn ang="0">
                  <a:pos x="T2" y="T3"/>
                </a:cxn>
                <a:cxn ang="0">
                  <a:pos x="T4" y="T5"/>
                </a:cxn>
                <a:cxn ang="0">
                  <a:pos x="T6" y="T7"/>
                </a:cxn>
                <a:cxn ang="0">
                  <a:pos x="T8" y="T9"/>
                </a:cxn>
              </a:cxnLst>
              <a:rect l="0" t="0" r="r" b="b"/>
              <a:pathLst>
                <a:path w="1422" h="89">
                  <a:moveTo>
                    <a:pt x="1422" y="0"/>
                  </a:moveTo>
                  <a:lnTo>
                    <a:pt x="1388" y="89"/>
                  </a:lnTo>
                  <a:lnTo>
                    <a:pt x="34" y="89"/>
                  </a:lnTo>
                  <a:lnTo>
                    <a:pt x="0" y="0"/>
                  </a:lnTo>
                  <a:lnTo>
                    <a:pt x="14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3" name="Grafika 59" descr="Żarówka fluorescencyjna">
            <a:extLst>
              <a:ext uri="{FF2B5EF4-FFF2-40B4-BE49-F238E27FC236}">
                <a16:creationId xmlns:a16="http://schemas.microsoft.com/office/drawing/2014/main" id="{0CB5CBBC-0611-29EF-93FB-F2014428D33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66191" y="4654582"/>
            <a:ext cx="452584" cy="452584"/>
          </a:xfrm>
          <a:prstGeom prst="rect">
            <a:avLst/>
          </a:prstGeom>
        </p:spPr>
      </p:pic>
      <p:grpSp>
        <p:nvGrpSpPr>
          <p:cNvPr id="51" name="Grupa 60">
            <a:extLst>
              <a:ext uri="{FF2B5EF4-FFF2-40B4-BE49-F238E27FC236}">
                <a16:creationId xmlns:a16="http://schemas.microsoft.com/office/drawing/2014/main" id="{D197DEE0-0935-DDC9-C802-5812CD9DA869}"/>
              </a:ext>
            </a:extLst>
          </p:cNvPr>
          <p:cNvGrpSpPr>
            <a:grpSpLocks noChangeAspect="1"/>
          </p:cNvGrpSpPr>
          <p:nvPr/>
        </p:nvGrpSpPr>
        <p:grpSpPr>
          <a:xfrm>
            <a:off x="6007259" y="4680490"/>
            <a:ext cx="228170" cy="362068"/>
            <a:chOff x="5295900" y="4500563"/>
            <a:chExt cx="457200" cy="725487"/>
          </a:xfrm>
          <a:solidFill>
            <a:srgbClr val="CDCDCD"/>
          </a:solidFill>
        </p:grpSpPr>
        <p:pic>
          <p:nvPicPr>
            <p:cNvPr id="52" name="Picture 18">
              <a:extLst>
                <a:ext uri="{FF2B5EF4-FFF2-40B4-BE49-F238E27FC236}">
                  <a16:creationId xmlns:a16="http://schemas.microsoft.com/office/drawing/2014/main" id="{19743659-7D7A-797E-7A26-BC5B0AE41FD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56238" y="4921250"/>
              <a:ext cx="136525"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3" name="Picture 19">
              <a:extLst>
                <a:ext uri="{FF2B5EF4-FFF2-40B4-BE49-F238E27FC236}">
                  <a16:creationId xmlns:a16="http://schemas.microsoft.com/office/drawing/2014/main" id="{8235D9DD-2A28-CA0A-5C4B-4D27967183A4}"/>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426075" y="4838700"/>
              <a:ext cx="1984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54" name="Freeform 20">
              <a:extLst>
                <a:ext uri="{FF2B5EF4-FFF2-40B4-BE49-F238E27FC236}">
                  <a16:creationId xmlns:a16="http://schemas.microsoft.com/office/drawing/2014/main" id="{1CD1C262-E658-E978-2C5C-39222EB51393}"/>
                </a:ext>
              </a:extLst>
            </p:cNvPr>
            <p:cNvSpPr>
              <a:spLocks noEditPoints="1"/>
            </p:cNvSpPr>
            <p:nvPr/>
          </p:nvSpPr>
          <p:spPr bwMode="auto">
            <a:xfrm>
              <a:off x="5319713" y="4692650"/>
              <a:ext cx="409575" cy="533400"/>
            </a:xfrm>
            <a:custGeom>
              <a:avLst/>
              <a:gdLst>
                <a:gd name="T0" fmla="*/ 0 w 1806"/>
                <a:gd name="T1" fmla="*/ 2206 h 2350"/>
                <a:gd name="T2" fmla="*/ 0 w 1806"/>
                <a:gd name="T3" fmla="*/ 2206 h 2350"/>
                <a:gd name="T4" fmla="*/ 1 w 1806"/>
                <a:gd name="T5" fmla="*/ 2221 h 2350"/>
                <a:gd name="T6" fmla="*/ 3 w 1806"/>
                <a:gd name="T7" fmla="*/ 2234 h 2350"/>
                <a:gd name="T8" fmla="*/ 7 w 1806"/>
                <a:gd name="T9" fmla="*/ 2248 h 2350"/>
                <a:gd name="T10" fmla="*/ 12 w 1806"/>
                <a:gd name="T11" fmla="*/ 2261 h 2350"/>
                <a:gd name="T12" fmla="*/ 17 w 1806"/>
                <a:gd name="T13" fmla="*/ 2274 h 2350"/>
                <a:gd name="T14" fmla="*/ 25 w 1806"/>
                <a:gd name="T15" fmla="*/ 2286 h 2350"/>
                <a:gd name="T16" fmla="*/ 33 w 1806"/>
                <a:gd name="T17" fmla="*/ 2298 h 2350"/>
                <a:gd name="T18" fmla="*/ 43 w 1806"/>
                <a:gd name="T19" fmla="*/ 2307 h 2350"/>
                <a:gd name="T20" fmla="*/ 53 w 1806"/>
                <a:gd name="T21" fmla="*/ 2317 h 2350"/>
                <a:gd name="T22" fmla="*/ 64 w 1806"/>
                <a:gd name="T23" fmla="*/ 2325 h 2350"/>
                <a:gd name="T24" fmla="*/ 76 w 1806"/>
                <a:gd name="T25" fmla="*/ 2333 h 2350"/>
                <a:gd name="T26" fmla="*/ 89 w 1806"/>
                <a:gd name="T27" fmla="*/ 2338 h 2350"/>
                <a:gd name="T28" fmla="*/ 102 w 1806"/>
                <a:gd name="T29" fmla="*/ 2344 h 2350"/>
                <a:gd name="T30" fmla="*/ 116 w 1806"/>
                <a:gd name="T31" fmla="*/ 2347 h 2350"/>
                <a:gd name="T32" fmla="*/ 130 w 1806"/>
                <a:gd name="T33" fmla="*/ 2349 h 2350"/>
                <a:gd name="T34" fmla="*/ 145 w 1806"/>
                <a:gd name="T35" fmla="*/ 2350 h 2350"/>
                <a:gd name="T36" fmla="*/ 1662 w 1806"/>
                <a:gd name="T37" fmla="*/ 2350 h 2350"/>
                <a:gd name="T38" fmla="*/ 1662 w 1806"/>
                <a:gd name="T39" fmla="*/ 2350 h 2350"/>
                <a:gd name="T40" fmla="*/ 1677 w 1806"/>
                <a:gd name="T41" fmla="*/ 2349 h 2350"/>
                <a:gd name="T42" fmla="*/ 1691 w 1806"/>
                <a:gd name="T43" fmla="*/ 2347 h 2350"/>
                <a:gd name="T44" fmla="*/ 1705 w 1806"/>
                <a:gd name="T45" fmla="*/ 2344 h 2350"/>
                <a:gd name="T46" fmla="*/ 1719 w 1806"/>
                <a:gd name="T47" fmla="*/ 2338 h 2350"/>
                <a:gd name="T48" fmla="*/ 1731 w 1806"/>
                <a:gd name="T49" fmla="*/ 2333 h 2350"/>
                <a:gd name="T50" fmla="*/ 1743 w 1806"/>
                <a:gd name="T51" fmla="*/ 2325 h 2350"/>
                <a:gd name="T52" fmla="*/ 1754 w 1806"/>
                <a:gd name="T53" fmla="*/ 2317 h 2350"/>
                <a:gd name="T54" fmla="*/ 1765 w 1806"/>
                <a:gd name="T55" fmla="*/ 2307 h 2350"/>
                <a:gd name="T56" fmla="*/ 1773 w 1806"/>
                <a:gd name="T57" fmla="*/ 2298 h 2350"/>
                <a:gd name="T58" fmla="*/ 1782 w 1806"/>
                <a:gd name="T59" fmla="*/ 2286 h 2350"/>
                <a:gd name="T60" fmla="*/ 1789 w 1806"/>
                <a:gd name="T61" fmla="*/ 2274 h 2350"/>
                <a:gd name="T62" fmla="*/ 1796 w 1806"/>
                <a:gd name="T63" fmla="*/ 2261 h 2350"/>
                <a:gd name="T64" fmla="*/ 1800 w 1806"/>
                <a:gd name="T65" fmla="*/ 2248 h 2350"/>
                <a:gd name="T66" fmla="*/ 1804 w 1806"/>
                <a:gd name="T67" fmla="*/ 2234 h 2350"/>
                <a:gd name="T68" fmla="*/ 1806 w 1806"/>
                <a:gd name="T69" fmla="*/ 2221 h 2350"/>
                <a:gd name="T70" fmla="*/ 1806 w 1806"/>
                <a:gd name="T71" fmla="*/ 2206 h 2350"/>
                <a:gd name="T72" fmla="*/ 1806 w 1806"/>
                <a:gd name="T73" fmla="*/ 0 h 2350"/>
                <a:gd name="T74" fmla="*/ 0 w 1806"/>
                <a:gd name="T75" fmla="*/ 0 h 2350"/>
                <a:gd name="T76" fmla="*/ 0 w 1806"/>
                <a:gd name="T77" fmla="*/ 2206 h 2350"/>
                <a:gd name="T78" fmla="*/ 289 w 1806"/>
                <a:gd name="T79" fmla="*/ 398 h 2350"/>
                <a:gd name="T80" fmla="*/ 1517 w 1806"/>
                <a:gd name="T81" fmla="*/ 398 h 2350"/>
                <a:gd name="T82" fmla="*/ 1517 w 1806"/>
                <a:gd name="T83" fmla="*/ 1628 h 2350"/>
                <a:gd name="T84" fmla="*/ 289 w 1806"/>
                <a:gd name="T85" fmla="*/ 1628 h 2350"/>
                <a:gd name="T86" fmla="*/ 289 w 1806"/>
                <a:gd name="T87" fmla="*/ 398 h 2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6" h="2350">
                  <a:moveTo>
                    <a:pt x="0" y="2206"/>
                  </a:moveTo>
                  <a:lnTo>
                    <a:pt x="0" y="2206"/>
                  </a:lnTo>
                  <a:lnTo>
                    <a:pt x="1" y="2221"/>
                  </a:lnTo>
                  <a:lnTo>
                    <a:pt x="3" y="2234"/>
                  </a:lnTo>
                  <a:lnTo>
                    <a:pt x="7" y="2248"/>
                  </a:lnTo>
                  <a:lnTo>
                    <a:pt x="12" y="2261"/>
                  </a:lnTo>
                  <a:lnTo>
                    <a:pt x="17" y="2274"/>
                  </a:lnTo>
                  <a:lnTo>
                    <a:pt x="25" y="2286"/>
                  </a:lnTo>
                  <a:lnTo>
                    <a:pt x="33" y="2298"/>
                  </a:lnTo>
                  <a:lnTo>
                    <a:pt x="43" y="2307"/>
                  </a:lnTo>
                  <a:lnTo>
                    <a:pt x="53" y="2317"/>
                  </a:lnTo>
                  <a:lnTo>
                    <a:pt x="64" y="2325"/>
                  </a:lnTo>
                  <a:lnTo>
                    <a:pt x="76" y="2333"/>
                  </a:lnTo>
                  <a:lnTo>
                    <a:pt x="89" y="2338"/>
                  </a:lnTo>
                  <a:lnTo>
                    <a:pt x="102" y="2344"/>
                  </a:lnTo>
                  <a:lnTo>
                    <a:pt x="116" y="2347"/>
                  </a:lnTo>
                  <a:lnTo>
                    <a:pt x="130" y="2349"/>
                  </a:lnTo>
                  <a:lnTo>
                    <a:pt x="145" y="2350"/>
                  </a:lnTo>
                  <a:lnTo>
                    <a:pt x="1662" y="2350"/>
                  </a:lnTo>
                  <a:lnTo>
                    <a:pt x="1662" y="2350"/>
                  </a:lnTo>
                  <a:lnTo>
                    <a:pt x="1677" y="2349"/>
                  </a:lnTo>
                  <a:lnTo>
                    <a:pt x="1691" y="2347"/>
                  </a:lnTo>
                  <a:lnTo>
                    <a:pt x="1705" y="2344"/>
                  </a:lnTo>
                  <a:lnTo>
                    <a:pt x="1719" y="2338"/>
                  </a:lnTo>
                  <a:lnTo>
                    <a:pt x="1731" y="2333"/>
                  </a:lnTo>
                  <a:lnTo>
                    <a:pt x="1743" y="2325"/>
                  </a:lnTo>
                  <a:lnTo>
                    <a:pt x="1754" y="2317"/>
                  </a:lnTo>
                  <a:lnTo>
                    <a:pt x="1765" y="2307"/>
                  </a:lnTo>
                  <a:lnTo>
                    <a:pt x="1773" y="2298"/>
                  </a:lnTo>
                  <a:lnTo>
                    <a:pt x="1782" y="2286"/>
                  </a:lnTo>
                  <a:lnTo>
                    <a:pt x="1789" y="2274"/>
                  </a:lnTo>
                  <a:lnTo>
                    <a:pt x="1796" y="2261"/>
                  </a:lnTo>
                  <a:lnTo>
                    <a:pt x="1800" y="2248"/>
                  </a:lnTo>
                  <a:lnTo>
                    <a:pt x="1804" y="2234"/>
                  </a:lnTo>
                  <a:lnTo>
                    <a:pt x="1806" y="2221"/>
                  </a:lnTo>
                  <a:lnTo>
                    <a:pt x="1806" y="2206"/>
                  </a:lnTo>
                  <a:lnTo>
                    <a:pt x="1806" y="0"/>
                  </a:lnTo>
                  <a:lnTo>
                    <a:pt x="0" y="0"/>
                  </a:lnTo>
                  <a:lnTo>
                    <a:pt x="0" y="2206"/>
                  </a:lnTo>
                  <a:close/>
                  <a:moveTo>
                    <a:pt x="289" y="398"/>
                  </a:moveTo>
                  <a:lnTo>
                    <a:pt x="1517" y="398"/>
                  </a:lnTo>
                  <a:lnTo>
                    <a:pt x="1517" y="1628"/>
                  </a:lnTo>
                  <a:lnTo>
                    <a:pt x="289" y="1628"/>
                  </a:lnTo>
                  <a:lnTo>
                    <a:pt x="28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21">
              <a:extLst>
                <a:ext uri="{FF2B5EF4-FFF2-40B4-BE49-F238E27FC236}">
                  <a16:creationId xmlns:a16="http://schemas.microsoft.com/office/drawing/2014/main" id="{E1BC4E82-A631-1E0A-EA82-5FDAF7653363}"/>
                </a:ext>
              </a:extLst>
            </p:cNvPr>
            <p:cNvSpPr>
              <a:spLocks noEditPoints="1"/>
            </p:cNvSpPr>
            <p:nvPr/>
          </p:nvSpPr>
          <p:spPr bwMode="auto">
            <a:xfrm>
              <a:off x="5295900" y="4500563"/>
              <a:ext cx="457200" cy="158750"/>
            </a:xfrm>
            <a:custGeom>
              <a:avLst/>
              <a:gdLst>
                <a:gd name="T0" fmla="*/ 1960 w 2018"/>
                <a:gd name="T1" fmla="*/ 0 h 701"/>
                <a:gd name="T2" fmla="*/ 58 w 2018"/>
                <a:gd name="T3" fmla="*/ 0 h 701"/>
                <a:gd name="T4" fmla="*/ 58 w 2018"/>
                <a:gd name="T5" fmla="*/ 0 h 701"/>
                <a:gd name="T6" fmla="*/ 47 w 2018"/>
                <a:gd name="T7" fmla="*/ 1 h 701"/>
                <a:gd name="T8" fmla="*/ 36 w 2018"/>
                <a:gd name="T9" fmla="*/ 5 h 701"/>
                <a:gd name="T10" fmla="*/ 26 w 2018"/>
                <a:gd name="T11" fmla="*/ 11 h 701"/>
                <a:gd name="T12" fmla="*/ 17 w 2018"/>
                <a:gd name="T13" fmla="*/ 17 h 701"/>
                <a:gd name="T14" fmla="*/ 11 w 2018"/>
                <a:gd name="T15" fmla="*/ 26 h 701"/>
                <a:gd name="T16" fmla="*/ 6 w 2018"/>
                <a:gd name="T17" fmla="*/ 35 h 701"/>
                <a:gd name="T18" fmla="*/ 2 w 2018"/>
                <a:gd name="T19" fmla="*/ 47 h 701"/>
                <a:gd name="T20" fmla="*/ 0 w 2018"/>
                <a:gd name="T21" fmla="*/ 58 h 701"/>
                <a:gd name="T22" fmla="*/ 0 w 2018"/>
                <a:gd name="T23" fmla="*/ 643 h 701"/>
                <a:gd name="T24" fmla="*/ 0 w 2018"/>
                <a:gd name="T25" fmla="*/ 643 h 701"/>
                <a:gd name="T26" fmla="*/ 2 w 2018"/>
                <a:gd name="T27" fmla="*/ 655 h 701"/>
                <a:gd name="T28" fmla="*/ 6 w 2018"/>
                <a:gd name="T29" fmla="*/ 665 h 701"/>
                <a:gd name="T30" fmla="*/ 11 w 2018"/>
                <a:gd name="T31" fmla="*/ 675 h 701"/>
                <a:gd name="T32" fmla="*/ 17 w 2018"/>
                <a:gd name="T33" fmla="*/ 684 h 701"/>
                <a:gd name="T34" fmla="*/ 26 w 2018"/>
                <a:gd name="T35" fmla="*/ 691 h 701"/>
                <a:gd name="T36" fmla="*/ 36 w 2018"/>
                <a:gd name="T37" fmla="*/ 696 h 701"/>
                <a:gd name="T38" fmla="*/ 47 w 2018"/>
                <a:gd name="T39" fmla="*/ 700 h 701"/>
                <a:gd name="T40" fmla="*/ 58 w 2018"/>
                <a:gd name="T41" fmla="*/ 701 h 701"/>
                <a:gd name="T42" fmla="*/ 1960 w 2018"/>
                <a:gd name="T43" fmla="*/ 701 h 701"/>
                <a:gd name="T44" fmla="*/ 1960 w 2018"/>
                <a:gd name="T45" fmla="*/ 701 h 701"/>
                <a:gd name="T46" fmla="*/ 1972 w 2018"/>
                <a:gd name="T47" fmla="*/ 700 h 701"/>
                <a:gd name="T48" fmla="*/ 1983 w 2018"/>
                <a:gd name="T49" fmla="*/ 696 h 701"/>
                <a:gd name="T50" fmla="*/ 1993 w 2018"/>
                <a:gd name="T51" fmla="*/ 691 h 701"/>
                <a:gd name="T52" fmla="*/ 2001 w 2018"/>
                <a:gd name="T53" fmla="*/ 684 h 701"/>
                <a:gd name="T54" fmla="*/ 2009 w 2018"/>
                <a:gd name="T55" fmla="*/ 675 h 701"/>
                <a:gd name="T56" fmla="*/ 2014 w 2018"/>
                <a:gd name="T57" fmla="*/ 665 h 701"/>
                <a:gd name="T58" fmla="*/ 2017 w 2018"/>
                <a:gd name="T59" fmla="*/ 655 h 701"/>
                <a:gd name="T60" fmla="*/ 2018 w 2018"/>
                <a:gd name="T61" fmla="*/ 643 h 701"/>
                <a:gd name="T62" fmla="*/ 2018 w 2018"/>
                <a:gd name="T63" fmla="*/ 58 h 701"/>
                <a:gd name="T64" fmla="*/ 2018 w 2018"/>
                <a:gd name="T65" fmla="*/ 58 h 701"/>
                <a:gd name="T66" fmla="*/ 2017 w 2018"/>
                <a:gd name="T67" fmla="*/ 47 h 701"/>
                <a:gd name="T68" fmla="*/ 2014 w 2018"/>
                <a:gd name="T69" fmla="*/ 35 h 701"/>
                <a:gd name="T70" fmla="*/ 2009 w 2018"/>
                <a:gd name="T71" fmla="*/ 26 h 701"/>
                <a:gd name="T72" fmla="*/ 2001 w 2018"/>
                <a:gd name="T73" fmla="*/ 17 h 701"/>
                <a:gd name="T74" fmla="*/ 1993 w 2018"/>
                <a:gd name="T75" fmla="*/ 11 h 701"/>
                <a:gd name="T76" fmla="*/ 1983 w 2018"/>
                <a:gd name="T77" fmla="*/ 5 h 701"/>
                <a:gd name="T78" fmla="*/ 1972 w 2018"/>
                <a:gd name="T79" fmla="*/ 1 h 701"/>
                <a:gd name="T80" fmla="*/ 1960 w 2018"/>
                <a:gd name="T81" fmla="*/ 0 h 701"/>
                <a:gd name="T82" fmla="*/ 1960 w 2018"/>
                <a:gd name="T83" fmla="*/ 0 h 701"/>
                <a:gd name="T84" fmla="*/ 242 w 2018"/>
                <a:gd name="T85" fmla="*/ 553 h 701"/>
                <a:gd name="T86" fmla="*/ 163 w 2018"/>
                <a:gd name="T87" fmla="*/ 553 h 701"/>
                <a:gd name="T88" fmla="*/ 163 w 2018"/>
                <a:gd name="T89" fmla="*/ 149 h 701"/>
                <a:gd name="T90" fmla="*/ 242 w 2018"/>
                <a:gd name="T91" fmla="*/ 149 h 701"/>
                <a:gd name="T92" fmla="*/ 242 w 2018"/>
                <a:gd name="T93" fmla="*/ 553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8" h="701">
                  <a:moveTo>
                    <a:pt x="1960" y="0"/>
                  </a:moveTo>
                  <a:lnTo>
                    <a:pt x="58" y="0"/>
                  </a:lnTo>
                  <a:lnTo>
                    <a:pt x="58" y="0"/>
                  </a:lnTo>
                  <a:lnTo>
                    <a:pt x="47" y="1"/>
                  </a:lnTo>
                  <a:lnTo>
                    <a:pt x="36" y="5"/>
                  </a:lnTo>
                  <a:lnTo>
                    <a:pt x="26" y="11"/>
                  </a:lnTo>
                  <a:lnTo>
                    <a:pt x="17" y="17"/>
                  </a:lnTo>
                  <a:lnTo>
                    <a:pt x="11" y="26"/>
                  </a:lnTo>
                  <a:lnTo>
                    <a:pt x="6" y="35"/>
                  </a:lnTo>
                  <a:lnTo>
                    <a:pt x="2" y="47"/>
                  </a:lnTo>
                  <a:lnTo>
                    <a:pt x="0" y="58"/>
                  </a:lnTo>
                  <a:lnTo>
                    <a:pt x="0" y="643"/>
                  </a:lnTo>
                  <a:lnTo>
                    <a:pt x="0" y="643"/>
                  </a:lnTo>
                  <a:lnTo>
                    <a:pt x="2" y="655"/>
                  </a:lnTo>
                  <a:lnTo>
                    <a:pt x="6" y="665"/>
                  </a:lnTo>
                  <a:lnTo>
                    <a:pt x="11" y="675"/>
                  </a:lnTo>
                  <a:lnTo>
                    <a:pt x="17" y="684"/>
                  </a:lnTo>
                  <a:lnTo>
                    <a:pt x="26" y="691"/>
                  </a:lnTo>
                  <a:lnTo>
                    <a:pt x="36" y="696"/>
                  </a:lnTo>
                  <a:lnTo>
                    <a:pt x="47" y="700"/>
                  </a:lnTo>
                  <a:lnTo>
                    <a:pt x="58" y="701"/>
                  </a:lnTo>
                  <a:lnTo>
                    <a:pt x="1960" y="701"/>
                  </a:lnTo>
                  <a:lnTo>
                    <a:pt x="1960" y="701"/>
                  </a:lnTo>
                  <a:lnTo>
                    <a:pt x="1972" y="700"/>
                  </a:lnTo>
                  <a:lnTo>
                    <a:pt x="1983" y="696"/>
                  </a:lnTo>
                  <a:lnTo>
                    <a:pt x="1993" y="691"/>
                  </a:lnTo>
                  <a:lnTo>
                    <a:pt x="2001" y="684"/>
                  </a:lnTo>
                  <a:lnTo>
                    <a:pt x="2009" y="675"/>
                  </a:lnTo>
                  <a:lnTo>
                    <a:pt x="2014" y="665"/>
                  </a:lnTo>
                  <a:lnTo>
                    <a:pt x="2017" y="655"/>
                  </a:lnTo>
                  <a:lnTo>
                    <a:pt x="2018" y="643"/>
                  </a:lnTo>
                  <a:lnTo>
                    <a:pt x="2018" y="58"/>
                  </a:lnTo>
                  <a:lnTo>
                    <a:pt x="2018" y="58"/>
                  </a:lnTo>
                  <a:lnTo>
                    <a:pt x="2017" y="47"/>
                  </a:lnTo>
                  <a:lnTo>
                    <a:pt x="2014" y="35"/>
                  </a:lnTo>
                  <a:lnTo>
                    <a:pt x="2009" y="26"/>
                  </a:lnTo>
                  <a:lnTo>
                    <a:pt x="2001" y="17"/>
                  </a:lnTo>
                  <a:lnTo>
                    <a:pt x="1993" y="11"/>
                  </a:lnTo>
                  <a:lnTo>
                    <a:pt x="1983" y="5"/>
                  </a:lnTo>
                  <a:lnTo>
                    <a:pt x="1972" y="1"/>
                  </a:lnTo>
                  <a:lnTo>
                    <a:pt x="1960" y="0"/>
                  </a:lnTo>
                  <a:lnTo>
                    <a:pt x="1960" y="0"/>
                  </a:lnTo>
                  <a:close/>
                  <a:moveTo>
                    <a:pt x="242" y="553"/>
                  </a:moveTo>
                  <a:lnTo>
                    <a:pt x="163" y="553"/>
                  </a:lnTo>
                  <a:lnTo>
                    <a:pt x="163" y="149"/>
                  </a:lnTo>
                  <a:lnTo>
                    <a:pt x="242" y="149"/>
                  </a:lnTo>
                  <a:lnTo>
                    <a:pt x="242" y="5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6" name="Grupa 82">
            <a:extLst>
              <a:ext uri="{FF2B5EF4-FFF2-40B4-BE49-F238E27FC236}">
                <a16:creationId xmlns:a16="http://schemas.microsoft.com/office/drawing/2014/main" id="{F493E3B0-76BB-7E34-A4D3-2D78AC277B59}"/>
              </a:ext>
            </a:extLst>
          </p:cNvPr>
          <p:cNvGrpSpPr>
            <a:grpSpLocks noChangeAspect="1"/>
          </p:cNvGrpSpPr>
          <p:nvPr/>
        </p:nvGrpSpPr>
        <p:grpSpPr>
          <a:xfrm>
            <a:off x="6287588" y="4700633"/>
            <a:ext cx="375710" cy="375714"/>
            <a:chOff x="5318125" y="1655763"/>
            <a:chExt cx="620713" cy="620713"/>
          </a:xfrm>
          <a:solidFill>
            <a:srgbClr val="CDCDCD"/>
          </a:solidFill>
        </p:grpSpPr>
        <p:sp>
          <p:nvSpPr>
            <p:cNvPr id="57" name="Freeform 45">
              <a:extLst>
                <a:ext uri="{FF2B5EF4-FFF2-40B4-BE49-F238E27FC236}">
                  <a16:creationId xmlns:a16="http://schemas.microsoft.com/office/drawing/2014/main" id="{BA436B4D-8262-709E-5621-541BCB001676}"/>
                </a:ext>
              </a:extLst>
            </p:cNvPr>
            <p:cNvSpPr>
              <a:spLocks noEditPoints="1"/>
            </p:cNvSpPr>
            <p:nvPr/>
          </p:nvSpPr>
          <p:spPr bwMode="auto">
            <a:xfrm>
              <a:off x="5467350" y="1873250"/>
              <a:ext cx="254000" cy="254000"/>
            </a:xfrm>
            <a:custGeom>
              <a:avLst/>
              <a:gdLst>
                <a:gd name="T0" fmla="*/ 41 w 1120"/>
                <a:gd name="T1" fmla="*/ 667 h 1119"/>
                <a:gd name="T2" fmla="*/ 16 w 1120"/>
                <a:gd name="T3" fmla="*/ 703 h 1119"/>
                <a:gd name="T4" fmla="*/ 2 w 1120"/>
                <a:gd name="T5" fmla="*/ 742 h 1119"/>
                <a:gd name="T6" fmla="*/ 1 w 1120"/>
                <a:gd name="T7" fmla="*/ 784 h 1119"/>
                <a:gd name="T8" fmla="*/ 10 w 1120"/>
                <a:gd name="T9" fmla="*/ 824 h 1119"/>
                <a:gd name="T10" fmla="*/ 32 w 1120"/>
                <a:gd name="T11" fmla="*/ 861 h 1119"/>
                <a:gd name="T12" fmla="*/ 247 w 1120"/>
                <a:gd name="T13" fmla="*/ 1077 h 1119"/>
                <a:gd name="T14" fmla="*/ 282 w 1120"/>
                <a:gd name="T15" fmla="*/ 1103 h 1119"/>
                <a:gd name="T16" fmla="*/ 322 w 1120"/>
                <a:gd name="T17" fmla="*/ 1117 h 1119"/>
                <a:gd name="T18" fmla="*/ 363 w 1120"/>
                <a:gd name="T19" fmla="*/ 1119 h 1119"/>
                <a:gd name="T20" fmla="*/ 404 w 1120"/>
                <a:gd name="T21" fmla="*/ 1109 h 1119"/>
                <a:gd name="T22" fmla="*/ 440 w 1120"/>
                <a:gd name="T23" fmla="*/ 1087 h 1119"/>
                <a:gd name="T24" fmla="*/ 710 w 1120"/>
                <a:gd name="T25" fmla="*/ 0 h 1119"/>
                <a:gd name="T26" fmla="*/ 236 w 1120"/>
                <a:gd name="T27" fmla="*/ 672 h 1119"/>
                <a:gd name="T28" fmla="*/ 226 w 1120"/>
                <a:gd name="T29" fmla="*/ 653 h 1119"/>
                <a:gd name="T30" fmla="*/ 229 w 1120"/>
                <a:gd name="T31" fmla="*/ 634 h 1119"/>
                <a:gd name="T32" fmla="*/ 236 w 1120"/>
                <a:gd name="T33" fmla="*/ 623 h 1119"/>
                <a:gd name="T34" fmla="*/ 253 w 1120"/>
                <a:gd name="T35" fmla="*/ 614 h 1119"/>
                <a:gd name="T36" fmla="*/ 272 w 1120"/>
                <a:gd name="T37" fmla="*/ 616 h 1119"/>
                <a:gd name="T38" fmla="*/ 415 w 1120"/>
                <a:gd name="T39" fmla="*/ 754 h 1119"/>
                <a:gd name="T40" fmla="*/ 422 w 1120"/>
                <a:gd name="T41" fmla="*/ 766 h 1119"/>
                <a:gd name="T42" fmla="*/ 424 w 1120"/>
                <a:gd name="T43" fmla="*/ 785 h 1119"/>
                <a:gd name="T44" fmla="*/ 415 w 1120"/>
                <a:gd name="T45" fmla="*/ 802 h 1119"/>
                <a:gd name="T46" fmla="*/ 404 w 1120"/>
                <a:gd name="T47" fmla="*/ 810 h 1119"/>
                <a:gd name="T48" fmla="*/ 385 w 1120"/>
                <a:gd name="T49" fmla="*/ 812 h 1119"/>
                <a:gd name="T50" fmla="*/ 367 w 1120"/>
                <a:gd name="T51" fmla="*/ 802 h 1119"/>
                <a:gd name="T52" fmla="*/ 404 w 1120"/>
                <a:gd name="T53" fmla="*/ 503 h 1119"/>
                <a:gd name="T54" fmla="*/ 397 w 1120"/>
                <a:gd name="T55" fmla="*/ 492 h 1119"/>
                <a:gd name="T56" fmla="*/ 395 w 1120"/>
                <a:gd name="T57" fmla="*/ 473 h 1119"/>
                <a:gd name="T58" fmla="*/ 404 w 1120"/>
                <a:gd name="T59" fmla="*/ 454 h 1119"/>
                <a:gd name="T60" fmla="*/ 416 w 1120"/>
                <a:gd name="T61" fmla="*/ 448 h 1119"/>
                <a:gd name="T62" fmla="*/ 435 w 1120"/>
                <a:gd name="T63" fmla="*/ 446 h 1119"/>
                <a:gd name="T64" fmla="*/ 452 w 1120"/>
                <a:gd name="T65" fmla="*/ 454 h 1119"/>
                <a:gd name="T66" fmla="*/ 588 w 1120"/>
                <a:gd name="T67" fmla="*/ 591 h 1119"/>
                <a:gd name="T68" fmla="*/ 593 w 1120"/>
                <a:gd name="T69" fmla="*/ 610 h 1119"/>
                <a:gd name="T70" fmla="*/ 588 w 1120"/>
                <a:gd name="T71" fmla="*/ 629 h 1119"/>
                <a:gd name="T72" fmla="*/ 578 w 1120"/>
                <a:gd name="T73" fmla="*/ 638 h 1119"/>
                <a:gd name="T74" fmla="*/ 559 w 1120"/>
                <a:gd name="T75" fmla="*/ 644 h 1119"/>
                <a:gd name="T76" fmla="*/ 541 w 1120"/>
                <a:gd name="T77" fmla="*/ 638 h 1119"/>
                <a:gd name="T78" fmla="*/ 704 w 1120"/>
                <a:gd name="T79" fmla="*/ 466 h 1119"/>
                <a:gd name="T80" fmla="*/ 569 w 1120"/>
                <a:gd name="T81" fmla="*/ 329 h 1119"/>
                <a:gd name="T82" fmla="*/ 562 w 1120"/>
                <a:gd name="T83" fmla="*/ 311 h 1119"/>
                <a:gd name="T84" fmla="*/ 569 w 1120"/>
                <a:gd name="T85" fmla="*/ 292 h 1119"/>
                <a:gd name="T86" fmla="*/ 578 w 1120"/>
                <a:gd name="T87" fmla="*/ 282 h 1119"/>
                <a:gd name="T88" fmla="*/ 597 w 1120"/>
                <a:gd name="T89" fmla="*/ 277 h 1119"/>
                <a:gd name="T90" fmla="*/ 616 w 1120"/>
                <a:gd name="T91" fmla="*/ 282 h 1119"/>
                <a:gd name="T92" fmla="*/ 752 w 1120"/>
                <a:gd name="T93" fmla="*/ 418 h 1119"/>
                <a:gd name="T94" fmla="*/ 761 w 1120"/>
                <a:gd name="T95" fmla="*/ 435 h 1119"/>
                <a:gd name="T96" fmla="*/ 759 w 1120"/>
                <a:gd name="T97" fmla="*/ 454 h 1119"/>
                <a:gd name="T98" fmla="*/ 752 w 1120"/>
                <a:gd name="T99" fmla="*/ 466 h 1119"/>
                <a:gd name="T100" fmla="*/ 735 w 1120"/>
                <a:gd name="T101" fmla="*/ 475 h 1119"/>
                <a:gd name="T102" fmla="*/ 715 w 1120"/>
                <a:gd name="T103" fmla="*/ 474 h 1119"/>
                <a:gd name="T104" fmla="*/ 704 w 1120"/>
                <a:gd name="T105" fmla="*/ 466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0" h="1119">
                  <a:moveTo>
                    <a:pt x="710" y="0"/>
                  </a:moveTo>
                  <a:lnTo>
                    <a:pt x="41" y="667"/>
                  </a:lnTo>
                  <a:lnTo>
                    <a:pt x="41" y="667"/>
                  </a:lnTo>
                  <a:lnTo>
                    <a:pt x="32" y="678"/>
                  </a:lnTo>
                  <a:lnTo>
                    <a:pt x="23" y="690"/>
                  </a:lnTo>
                  <a:lnTo>
                    <a:pt x="16" y="703"/>
                  </a:lnTo>
                  <a:lnTo>
                    <a:pt x="10" y="715"/>
                  </a:lnTo>
                  <a:lnTo>
                    <a:pt x="6" y="728"/>
                  </a:lnTo>
                  <a:lnTo>
                    <a:pt x="2" y="742"/>
                  </a:lnTo>
                  <a:lnTo>
                    <a:pt x="1" y="756"/>
                  </a:lnTo>
                  <a:lnTo>
                    <a:pt x="0" y="770"/>
                  </a:lnTo>
                  <a:lnTo>
                    <a:pt x="1" y="784"/>
                  </a:lnTo>
                  <a:lnTo>
                    <a:pt x="2" y="797"/>
                  </a:lnTo>
                  <a:lnTo>
                    <a:pt x="6" y="811"/>
                  </a:lnTo>
                  <a:lnTo>
                    <a:pt x="10" y="824"/>
                  </a:lnTo>
                  <a:lnTo>
                    <a:pt x="16" y="836"/>
                  </a:lnTo>
                  <a:lnTo>
                    <a:pt x="23" y="849"/>
                  </a:lnTo>
                  <a:lnTo>
                    <a:pt x="32" y="861"/>
                  </a:lnTo>
                  <a:lnTo>
                    <a:pt x="41" y="872"/>
                  </a:lnTo>
                  <a:lnTo>
                    <a:pt x="247" y="1077"/>
                  </a:lnTo>
                  <a:lnTo>
                    <a:pt x="247" y="1077"/>
                  </a:lnTo>
                  <a:lnTo>
                    <a:pt x="259" y="1087"/>
                  </a:lnTo>
                  <a:lnTo>
                    <a:pt x="269" y="1095"/>
                  </a:lnTo>
                  <a:lnTo>
                    <a:pt x="282" y="1103"/>
                  </a:lnTo>
                  <a:lnTo>
                    <a:pt x="295" y="1109"/>
                  </a:lnTo>
                  <a:lnTo>
                    <a:pt x="308" y="1113"/>
                  </a:lnTo>
                  <a:lnTo>
                    <a:pt x="322" y="1117"/>
                  </a:lnTo>
                  <a:lnTo>
                    <a:pt x="336" y="1119"/>
                  </a:lnTo>
                  <a:lnTo>
                    <a:pt x="349" y="1119"/>
                  </a:lnTo>
                  <a:lnTo>
                    <a:pt x="363" y="1119"/>
                  </a:lnTo>
                  <a:lnTo>
                    <a:pt x="377" y="1117"/>
                  </a:lnTo>
                  <a:lnTo>
                    <a:pt x="390" y="1113"/>
                  </a:lnTo>
                  <a:lnTo>
                    <a:pt x="404" y="1109"/>
                  </a:lnTo>
                  <a:lnTo>
                    <a:pt x="417" y="1103"/>
                  </a:lnTo>
                  <a:lnTo>
                    <a:pt x="429" y="1095"/>
                  </a:lnTo>
                  <a:lnTo>
                    <a:pt x="440" y="1087"/>
                  </a:lnTo>
                  <a:lnTo>
                    <a:pt x="451" y="1077"/>
                  </a:lnTo>
                  <a:lnTo>
                    <a:pt x="1120" y="409"/>
                  </a:lnTo>
                  <a:lnTo>
                    <a:pt x="710" y="0"/>
                  </a:lnTo>
                  <a:close/>
                  <a:moveTo>
                    <a:pt x="367" y="802"/>
                  </a:moveTo>
                  <a:lnTo>
                    <a:pt x="236" y="672"/>
                  </a:lnTo>
                  <a:lnTo>
                    <a:pt x="236" y="672"/>
                  </a:lnTo>
                  <a:lnTo>
                    <a:pt x="232" y="666"/>
                  </a:lnTo>
                  <a:lnTo>
                    <a:pt x="229" y="660"/>
                  </a:lnTo>
                  <a:lnTo>
                    <a:pt x="226" y="653"/>
                  </a:lnTo>
                  <a:lnTo>
                    <a:pt x="226" y="647"/>
                  </a:lnTo>
                  <a:lnTo>
                    <a:pt x="226" y="641"/>
                  </a:lnTo>
                  <a:lnTo>
                    <a:pt x="229" y="634"/>
                  </a:lnTo>
                  <a:lnTo>
                    <a:pt x="232" y="629"/>
                  </a:lnTo>
                  <a:lnTo>
                    <a:pt x="236" y="623"/>
                  </a:lnTo>
                  <a:lnTo>
                    <a:pt x="236" y="623"/>
                  </a:lnTo>
                  <a:lnTo>
                    <a:pt x="241" y="619"/>
                  </a:lnTo>
                  <a:lnTo>
                    <a:pt x="247" y="616"/>
                  </a:lnTo>
                  <a:lnTo>
                    <a:pt x="253" y="614"/>
                  </a:lnTo>
                  <a:lnTo>
                    <a:pt x="260" y="614"/>
                  </a:lnTo>
                  <a:lnTo>
                    <a:pt x="266" y="614"/>
                  </a:lnTo>
                  <a:lnTo>
                    <a:pt x="272" y="616"/>
                  </a:lnTo>
                  <a:lnTo>
                    <a:pt x="279" y="619"/>
                  </a:lnTo>
                  <a:lnTo>
                    <a:pt x="284" y="623"/>
                  </a:lnTo>
                  <a:lnTo>
                    <a:pt x="415" y="754"/>
                  </a:lnTo>
                  <a:lnTo>
                    <a:pt x="415" y="754"/>
                  </a:lnTo>
                  <a:lnTo>
                    <a:pt x="419" y="759"/>
                  </a:lnTo>
                  <a:lnTo>
                    <a:pt x="422" y="766"/>
                  </a:lnTo>
                  <a:lnTo>
                    <a:pt x="424" y="772"/>
                  </a:lnTo>
                  <a:lnTo>
                    <a:pt x="425" y="779"/>
                  </a:lnTo>
                  <a:lnTo>
                    <a:pt x="424" y="785"/>
                  </a:lnTo>
                  <a:lnTo>
                    <a:pt x="422" y="791"/>
                  </a:lnTo>
                  <a:lnTo>
                    <a:pt x="419" y="797"/>
                  </a:lnTo>
                  <a:lnTo>
                    <a:pt x="415" y="802"/>
                  </a:lnTo>
                  <a:lnTo>
                    <a:pt x="415" y="802"/>
                  </a:lnTo>
                  <a:lnTo>
                    <a:pt x="409" y="806"/>
                  </a:lnTo>
                  <a:lnTo>
                    <a:pt x="404" y="810"/>
                  </a:lnTo>
                  <a:lnTo>
                    <a:pt x="398" y="812"/>
                  </a:lnTo>
                  <a:lnTo>
                    <a:pt x="391" y="813"/>
                  </a:lnTo>
                  <a:lnTo>
                    <a:pt x="385" y="812"/>
                  </a:lnTo>
                  <a:lnTo>
                    <a:pt x="378" y="810"/>
                  </a:lnTo>
                  <a:lnTo>
                    <a:pt x="372" y="806"/>
                  </a:lnTo>
                  <a:lnTo>
                    <a:pt x="367" y="802"/>
                  </a:lnTo>
                  <a:lnTo>
                    <a:pt x="367" y="802"/>
                  </a:lnTo>
                  <a:close/>
                  <a:moveTo>
                    <a:pt x="536" y="634"/>
                  </a:moveTo>
                  <a:lnTo>
                    <a:pt x="404" y="503"/>
                  </a:lnTo>
                  <a:lnTo>
                    <a:pt x="404" y="503"/>
                  </a:lnTo>
                  <a:lnTo>
                    <a:pt x="400" y="497"/>
                  </a:lnTo>
                  <a:lnTo>
                    <a:pt x="397" y="492"/>
                  </a:lnTo>
                  <a:lnTo>
                    <a:pt x="395" y="485"/>
                  </a:lnTo>
                  <a:lnTo>
                    <a:pt x="394" y="479"/>
                  </a:lnTo>
                  <a:lnTo>
                    <a:pt x="395" y="473"/>
                  </a:lnTo>
                  <a:lnTo>
                    <a:pt x="397" y="466"/>
                  </a:lnTo>
                  <a:lnTo>
                    <a:pt x="400" y="460"/>
                  </a:lnTo>
                  <a:lnTo>
                    <a:pt x="404" y="454"/>
                  </a:lnTo>
                  <a:lnTo>
                    <a:pt x="404" y="454"/>
                  </a:lnTo>
                  <a:lnTo>
                    <a:pt x="409" y="450"/>
                  </a:lnTo>
                  <a:lnTo>
                    <a:pt x="416" y="448"/>
                  </a:lnTo>
                  <a:lnTo>
                    <a:pt x="422" y="446"/>
                  </a:lnTo>
                  <a:lnTo>
                    <a:pt x="429" y="445"/>
                  </a:lnTo>
                  <a:lnTo>
                    <a:pt x="435" y="446"/>
                  </a:lnTo>
                  <a:lnTo>
                    <a:pt x="442" y="448"/>
                  </a:lnTo>
                  <a:lnTo>
                    <a:pt x="447" y="450"/>
                  </a:lnTo>
                  <a:lnTo>
                    <a:pt x="452" y="454"/>
                  </a:lnTo>
                  <a:lnTo>
                    <a:pt x="584" y="586"/>
                  </a:lnTo>
                  <a:lnTo>
                    <a:pt x="584" y="586"/>
                  </a:lnTo>
                  <a:lnTo>
                    <a:pt x="588" y="591"/>
                  </a:lnTo>
                  <a:lnTo>
                    <a:pt x="591" y="598"/>
                  </a:lnTo>
                  <a:lnTo>
                    <a:pt x="592" y="603"/>
                  </a:lnTo>
                  <a:lnTo>
                    <a:pt x="593" y="610"/>
                  </a:lnTo>
                  <a:lnTo>
                    <a:pt x="592" y="617"/>
                  </a:lnTo>
                  <a:lnTo>
                    <a:pt x="591" y="622"/>
                  </a:lnTo>
                  <a:lnTo>
                    <a:pt x="588" y="629"/>
                  </a:lnTo>
                  <a:lnTo>
                    <a:pt x="584" y="634"/>
                  </a:lnTo>
                  <a:lnTo>
                    <a:pt x="584" y="634"/>
                  </a:lnTo>
                  <a:lnTo>
                    <a:pt x="578" y="638"/>
                  </a:lnTo>
                  <a:lnTo>
                    <a:pt x="572" y="642"/>
                  </a:lnTo>
                  <a:lnTo>
                    <a:pt x="566" y="644"/>
                  </a:lnTo>
                  <a:lnTo>
                    <a:pt x="559" y="644"/>
                  </a:lnTo>
                  <a:lnTo>
                    <a:pt x="553" y="644"/>
                  </a:lnTo>
                  <a:lnTo>
                    <a:pt x="546" y="642"/>
                  </a:lnTo>
                  <a:lnTo>
                    <a:pt x="541" y="638"/>
                  </a:lnTo>
                  <a:lnTo>
                    <a:pt x="536" y="634"/>
                  </a:lnTo>
                  <a:lnTo>
                    <a:pt x="536" y="634"/>
                  </a:lnTo>
                  <a:close/>
                  <a:moveTo>
                    <a:pt x="704" y="466"/>
                  </a:moveTo>
                  <a:lnTo>
                    <a:pt x="573" y="335"/>
                  </a:lnTo>
                  <a:lnTo>
                    <a:pt x="573" y="335"/>
                  </a:lnTo>
                  <a:lnTo>
                    <a:pt x="569" y="329"/>
                  </a:lnTo>
                  <a:lnTo>
                    <a:pt x="566" y="324"/>
                  </a:lnTo>
                  <a:lnTo>
                    <a:pt x="563" y="317"/>
                  </a:lnTo>
                  <a:lnTo>
                    <a:pt x="562" y="311"/>
                  </a:lnTo>
                  <a:lnTo>
                    <a:pt x="563" y="305"/>
                  </a:lnTo>
                  <a:lnTo>
                    <a:pt x="566" y="298"/>
                  </a:lnTo>
                  <a:lnTo>
                    <a:pt x="569" y="292"/>
                  </a:lnTo>
                  <a:lnTo>
                    <a:pt x="573" y="286"/>
                  </a:lnTo>
                  <a:lnTo>
                    <a:pt x="573" y="286"/>
                  </a:lnTo>
                  <a:lnTo>
                    <a:pt x="578" y="282"/>
                  </a:lnTo>
                  <a:lnTo>
                    <a:pt x="584" y="279"/>
                  </a:lnTo>
                  <a:lnTo>
                    <a:pt x="590" y="277"/>
                  </a:lnTo>
                  <a:lnTo>
                    <a:pt x="597" y="277"/>
                  </a:lnTo>
                  <a:lnTo>
                    <a:pt x="603" y="277"/>
                  </a:lnTo>
                  <a:lnTo>
                    <a:pt x="609" y="279"/>
                  </a:lnTo>
                  <a:lnTo>
                    <a:pt x="616" y="282"/>
                  </a:lnTo>
                  <a:lnTo>
                    <a:pt x="621" y="286"/>
                  </a:lnTo>
                  <a:lnTo>
                    <a:pt x="752" y="418"/>
                  </a:lnTo>
                  <a:lnTo>
                    <a:pt x="752" y="418"/>
                  </a:lnTo>
                  <a:lnTo>
                    <a:pt x="756" y="423"/>
                  </a:lnTo>
                  <a:lnTo>
                    <a:pt x="759" y="429"/>
                  </a:lnTo>
                  <a:lnTo>
                    <a:pt x="761" y="435"/>
                  </a:lnTo>
                  <a:lnTo>
                    <a:pt x="761" y="442"/>
                  </a:lnTo>
                  <a:lnTo>
                    <a:pt x="761" y="448"/>
                  </a:lnTo>
                  <a:lnTo>
                    <a:pt x="759" y="454"/>
                  </a:lnTo>
                  <a:lnTo>
                    <a:pt x="756" y="461"/>
                  </a:lnTo>
                  <a:lnTo>
                    <a:pt x="752" y="466"/>
                  </a:lnTo>
                  <a:lnTo>
                    <a:pt x="752" y="466"/>
                  </a:lnTo>
                  <a:lnTo>
                    <a:pt x="746" y="470"/>
                  </a:lnTo>
                  <a:lnTo>
                    <a:pt x="741" y="474"/>
                  </a:lnTo>
                  <a:lnTo>
                    <a:pt x="735" y="475"/>
                  </a:lnTo>
                  <a:lnTo>
                    <a:pt x="728" y="476"/>
                  </a:lnTo>
                  <a:lnTo>
                    <a:pt x="722" y="475"/>
                  </a:lnTo>
                  <a:lnTo>
                    <a:pt x="715" y="474"/>
                  </a:lnTo>
                  <a:lnTo>
                    <a:pt x="709" y="470"/>
                  </a:lnTo>
                  <a:lnTo>
                    <a:pt x="704" y="466"/>
                  </a:lnTo>
                  <a:lnTo>
                    <a:pt x="704" y="4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47">
              <a:extLst>
                <a:ext uri="{FF2B5EF4-FFF2-40B4-BE49-F238E27FC236}">
                  <a16:creationId xmlns:a16="http://schemas.microsoft.com/office/drawing/2014/main" id="{41BFE0C2-7720-7A32-5115-83F21539304D}"/>
                </a:ext>
              </a:extLst>
            </p:cNvPr>
            <p:cNvSpPr>
              <a:spLocks/>
            </p:cNvSpPr>
            <p:nvPr/>
          </p:nvSpPr>
          <p:spPr bwMode="auto">
            <a:xfrm>
              <a:off x="5318125" y="1770063"/>
              <a:ext cx="508000" cy="506413"/>
            </a:xfrm>
            <a:custGeom>
              <a:avLst/>
              <a:gdLst>
                <a:gd name="T0" fmla="*/ 1171 w 2237"/>
                <a:gd name="T1" fmla="*/ 1617 h 2237"/>
                <a:gd name="T2" fmla="*/ 1150 w 2237"/>
                <a:gd name="T3" fmla="*/ 1637 h 2237"/>
                <a:gd name="T4" fmla="*/ 1117 w 2237"/>
                <a:gd name="T5" fmla="*/ 1659 h 2237"/>
                <a:gd name="T6" fmla="*/ 1081 w 2237"/>
                <a:gd name="T7" fmla="*/ 1676 h 2237"/>
                <a:gd name="T8" fmla="*/ 1010 w 2237"/>
                <a:gd name="T9" fmla="*/ 1692 h 2237"/>
                <a:gd name="T10" fmla="*/ 941 w 2237"/>
                <a:gd name="T11" fmla="*/ 1690 h 2237"/>
                <a:gd name="T12" fmla="*/ 884 w 2237"/>
                <a:gd name="T13" fmla="*/ 1674 h 2237"/>
                <a:gd name="T14" fmla="*/ 845 w 2237"/>
                <a:gd name="T15" fmla="*/ 1650 h 2237"/>
                <a:gd name="T16" fmla="*/ 577 w 2237"/>
                <a:gd name="T17" fmla="*/ 1381 h 2237"/>
                <a:gd name="T18" fmla="*/ 555 w 2237"/>
                <a:gd name="T19" fmla="*/ 1335 h 2237"/>
                <a:gd name="T20" fmla="*/ 543 w 2237"/>
                <a:gd name="T21" fmla="*/ 1273 h 2237"/>
                <a:gd name="T22" fmla="*/ 546 w 2237"/>
                <a:gd name="T23" fmla="*/ 1203 h 2237"/>
                <a:gd name="T24" fmla="*/ 564 w 2237"/>
                <a:gd name="T25" fmla="*/ 1143 h 2237"/>
                <a:gd name="T26" fmla="*/ 584 w 2237"/>
                <a:gd name="T27" fmla="*/ 1108 h 2237"/>
                <a:gd name="T28" fmla="*/ 608 w 2237"/>
                <a:gd name="T29" fmla="*/ 1075 h 2237"/>
                <a:gd name="T30" fmla="*/ 1631 w 2237"/>
                <a:gd name="T31" fmla="*/ 52 h 2237"/>
                <a:gd name="T32" fmla="*/ 1587 w 2237"/>
                <a:gd name="T33" fmla="*/ 0 h 2237"/>
                <a:gd name="T34" fmla="*/ 558 w 2237"/>
                <a:gd name="T35" fmla="*/ 1030 h 2237"/>
                <a:gd name="T36" fmla="*/ 526 w 2237"/>
                <a:gd name="T37" fmla="*/ 1071 h 2237"/>
                <a:gd name="T38" fmla="*/ 502 w 2237"/>
                <a:gd name="T39" fmla="*/ 1115 h 2237"/>
                <a:gd name="T40" fmla="*/ 486 w 2237"/>
                <a:gd name="T41" fmla="*/ 1159 h 2237"/>
                <a:gd name="T42" fmla="*/ 477 w 2237"/>
                <a:gd name="T43" fmla="*/ 1205 h 2237"/>
                <a:gd name="T44" fmla="*/ 474 w 2237"/>
                <a:gd name="T45" fmla="*/ 1250 h 2237"/>
                <a:gd name="T46" fmla="*/ 484 w 2237"/>
                <a:gd name="T47" fmla="*/ 1335 h 2237"/>
                <a:gd name="T48" fmla="*/ 512 w 2237"/>
                <a:gd name="T49" fmla="*/ 1404 h 2237"/>
                <a:gd name="T50" fmla="*/ 531 w 2237"/>
                <a:gd name="T51" fmla="*/ 1432 h 2237"/>
                <a:gd name="T52" fmla="*/ 395 w 2237"/>
                <a:gd name="T53" fmla="*/ 1606 h 2237"/>
                <a:gd name="T54" fmla="*/ 378 w 2237"/>
                <a:gd name="T55" fmla="*/ 1627 h 2237"/>
                <a:gd name="T56" fmla="*/ 362 w 2237"/>
                <a:gd name="T57" fmla="*/ 1661 h 2237"/>
                <a:gd name="T58" fmla="*/ 357 w 2237"/>
                <a:gd name="T59" fmla="*/ 1699 h 2237"/>
                <a:gd name="T60" fmla="*/ 362 w 2237"/>
                <a:gd name="T61" fmla="*/ 1735 h 2237"/>
                <a:gd name="T62" fmla="*/ 378 w 2237"/>
                <a:gd name="T63" fmla="*/ 1770 h 2237"/>
                <a:gd name="T64" fmla="*/ 397 w 2237"/>
                <a:gd name="T65" fmla="*/ 1792 h 2237"/>
                <a:gd name="T66" fmla="*/ 5 w 2237"/>
                <a:gd name="T67" fmla="*/ 2183 h 2237"/>
                <a:gd name="T68" fmla="*/ 0 w 2237"/>
                <a:gd name="T69" fmla="*/ 2203 h 2237"/>
                <a:gd name="T70" fmla="*/ 5 w 2237"/>
                <a:gd name="T71" fmla="*/ 2221 h 2237"/>
                <a:gd name="T72" fmla="*/ 15 w 2237"/>
                <a:gd name="T73" fmla="*/ 2231 h 2237"/>
                <a:gd name="T74" fmla="*/ 34 w 2237"/>
                <a:gd name="T75" fmla="*/ 2237 h 2237"/>
                <a:gd name="T76" fmla="*/ 52 w 2237"/>
                <a:gd name="T77" fmla="*/ 2231 h 2237"/>
                <a:gd name="T78" fmla="*/ 446 w 2237"/>
                <a:gd name="T79" fmla="*/ 1841 h 2237"/>
                <a:gd name="T80" fmla="*/ 465 w 2237"/>
                <a:gd name="T81" fmla="*/ 1857 h 2237"/>
                <a:gd name="T82" fmla="*/ 499 w 2237"/>
                <a:gd name="T83" fmla="*/ 1873 h 2237"/>
                <a:gd name="T84" fmla="*/ 538 w 2237"/>
                <a:gd name="T85" fmla="*/ 1878 h 2237"/>
                <a:gd name="T86" fmla="*/ 563 w 2237"/>
                <a:gd name="T87" fmla="*/ 1876 h 2237"/>
                <a:gd name="T88" fmla="*/ 599 w 2237"/>
                <a:gd name="T89" fmla="*/ 1864 h 2237"/>
                <a:gd name="T90" fmla="*/ 630 w 2237"/>
                <a:gd name="T91" fmla="*/ 1841 h 2237"/>
                <a:gd name="T92" fmla="*/ 797 w 2237"/>
                <a:gd name="T93" fmla="*/ 1698 h 2237"/>
                <a:gd name="T94" fmla="*/ 821 w 2237"/>
                <a:gd name="T95" fmla="*/ 1718 h 2237"/>
                <a:gd name="T96" fmla="*/ 876 w 2237"/>
                <a:gd name="T97" fmla="*/ 1745 h 2237"/>
                <a:gd name="T98" fmla="*/ 956 w 2237"/>
                <a:gd name="T99" fmla="*/ 1761 h 2237"/>
                <a:gd name="T100" fmla="*/ 1016 w 2237"/>
                <a:gd name="T101" fmla="*/ 1761 h 2237"/>
                <a:gd name="T102" fmla="*/ 1061 w 2237"/>
                <a:gd name="T103" fmla="*/ 1753 h 2237"/>
                <a:gd name="T104" fmla="*/ 1106 w 2237"/>
                <a:gd name="T105" fmla="*/ 1739 h 2237"/>
                <a:gd name="T106" fmla="*/ 1151 w 2237"/>
                <a:gd name="T107" fmla="*/ 1718 h 2237"/>
                <a:gd name="T108" fmla="*/ 1193 w 2237"/>
                <a:gd name="T109" fmla="*/ 1690 h 2237"/>
                <a:gd name="T110" fmla="*/ 1219 w 2237"/>
                <a:gd name="T111" fmla="*/ 1666 h 2237"/>
                <a:gd name="T112" fmla="*/ 2183 w 2237"/>
                <a:gd name="T113" fmla="*/ 605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7" h="2237">
                  <a:moveTo>
                    <a:pt x="2183" y="605"/>
                  </a:moveTo>
                  <a:lnTo>
                    <a:pt x="2183" y="605"/>
                  </a:lnTo>
                  <a:lnTo>
                    <a:pt x="1171" y="1617"/>
                  </a:lnTo>
                  <a:lnTo>
                    <a:pt x="1171" y="1617"/>
                  </a:lnTo>
                  <a:lnTo>
                    <a:pt x="1160" y="1628"/>
                  </a:lnTo>
                  <a:lnTo>
                    <a:pt x="1150" y="1637"/>
                  </a:lnTo>
                  <a:lnTo>
                    <a:pt x="1139" y="1645"/>
                  </a:lnTo>
                  <a:lnTo>
                    <a:pt x="1127" y="1653"/>
                  </a:lnTo>
                  <a:lnTo>
                    <a:pt x="1117" y="1659"/>
                  </a:lnTo>
                  <a:lnTo>
                    <a:pt x="1105" y="1666"/>
                  </a:lnTo>
                  <a:lnTo>
                    <a:pt x="1093" y="1671"/>
                  </a:lnTo>
                  <a:lnTo>
                    <a:pt x="1081" y="1676"/>
                  </a:lnTo>
                  <a:lnTo>
                    <a:pt x="1057" y="1684"/>
                  </a:lnTo>
                  <a:lnTo>
                    <a:pt x="1033" y="1689"/>
                  </a:lnTo>
                  <a:lnTo>
                    <a:pt x="1010" y="1692"/>
                  </a:lnTo>
                  <a:lnTo>
                    <a:pt x="986" y="1693"/>
                  </a:lnTo>
                  <a:lnTo>
                    <a:pt x="963" y="1692"/>
                  </a:lnTo>
                  <a:lnTo>
                    <a:pt x="941" y="1690"/>
                  </a:lnTo>
                  <a:lnTo>
                    <a:pt x="921" y="1686"/>
                  </a:lnTo>
                  <a:lnTo>
                    <a:pt x="902" y="1681"/>
                  </a:lnTo>
                  <a:lnTo>
                    <a:pt x="884" y="1674"/>
                  </a:lnTo>
                  <a:lnTo>
                    <a:pt x="868" y="1667"/>
                  </a:lnTo>
                  <a:lnTo>
                    <a:pt x="856" y="1658"/>
                  </a:lnTo>
                  <a:lnTo>
                    <a:pt x="845" y="1650"/>
                  </a:lnTo>
                  <a:lnTo>
                    <a:pt x="587" y="1392"/>
                  </a:lnTo>
                  <a:lnTo>
                    <a:pt x="587" y="1392"/>
                  </a:lnTo>
                  <a:lnTo>
                    <a:pt x="577" y="1381"/>
                  </a:lnTo>
                  <a:lnTo>
                    <a:pt x="569" y="1367"/>
                  </a:lnTo>
                  <a:lnTo>
                    <a:pt x="561" y="1352"/>
                  </a:lnTo>
                  <a:lnTo>
                    <a:pt x="555" y="1335"/>
                  </a:lnTo>
                  <a:lnTo>
                    <a:pt x="550" y="1316"/>
                  </a:lnTo>
                  <a:lnTo>
                    <a:pt x="545" y="1295"/>
                  </a:lnTo>
                  <a:lnTo>
                    <a:pt x="543" y="1273"/>
                  </a:lnTo>
                  <a:lnTo>
                    <a:pt x="542" y="1250"/>
                  </a:lnTo>
                  <a:lnTo>
                    <a:pt x="543" y="1227"/>
                  </a:lnTo>
                  <a:lnTo>
                    <a:pt x="546" y="1203"/>
                  </a:lnTo>
                  <a:lnTo>
                    <a:pt x="552" y="1179"/>
                  </a:lnTo>
                  <a:lnTo>
                    <a:pt x="560" y="1155"/>
                  </a:lnTo>
                  <a:lnTo>
                    <a:pt x="564" y="1143"/>
                  </a:lnTo>
                  <a:lnTo>
                    <a:pt x="570" y="1132"/>
                  </a:lnTo>
                  <a:lnTo>
                    <a:pt x="576" y="1120"/>
                  </a:lnTo>
                  <a:lnTo>
                    <a:pt x="584" y="1108"/>
                  </a:lnTo>
                  <a:lnTo>
                    <a:pt x="591" y="1097"/>
                  </a:lnTo>
                  <a:lnTo>
                    <a:pt x="599" y="1086"/>
                  </a:lnTo>
                  <a:lnTo>
                    <a:pt x="608" y="1075"/>
                  </a:lnTo>
                  <a:lnTo>
                    <a:pt x="618" y="1065"/>
                  </a:lnTo>
                  <a:lnTo>
                    <a:pt x="618" y="1065"/>
                  </a:lnTo>
                  <a:lnTo>
                    <a:pt x="1631" y="52"/>
                  </a:lnTo>
                  <a:lnTo>
                    <a:pt x="1631" y="52"/>
                  </a:lnTo>
                  <a:lnTo>
                    <a:pt x="1587" y="0"/>
                  </a:lnTo>
                  <a:lnTo>
                    <a:pt x="1587" y="0"/>
                  </a:lnTo>
                  <a:lnTo>
                    <a:pt x="570" y="1017"/>
                  </a:lnTo>
                  <a:lnTo>
                    <a:pt x="570" y="1017"/>
                  </a:lnTo>
                  <a:lnTo>
                    <a:pt x="558" y="1030"/>
                  </a:lnTo>
                  <a:lnTo>
                    <a:pt x="546" y="1043"/>
                  </a:lnTo>
                  <a:lnTo>
                    <a:pt x="536" y="1057"/>
                  </a:lnTo>
                  <a:lnTo>
                    <a:pt x="526" y="1071"/>
                  </a:lnTo>
                  <a:lnTo>
                    <a:pt x="517" y="1086"/>
                  </a:lnTo>
                  <a:lnTo>
                    <a:pt x="510" y="1100"/>
                  </a:lnTo>
                  <a:lnTo>
                    <a:pt x="502" y="1115"/>
                  </a:lnTo>
                  <a:lnTo>
                    <a:pt x="496" y="1130"/>
                  </a:lnTo>
                  <a:lnTo>
                    <a:pt x="491" y="1144"/>
                  </a:lnTo>
                  <a:lnTo>
                    <a:pt x="486" y="1159"/>
                  </a:lnTo>
                  <a:lnTo>
                    <a:pt x="482" y="1174"/>
                  </a:lnTo>
                  <a:lnTo>
                    <a:pt x="480" y="1191"/>
                  </a:lnTo>
                  <a:lnTo>
                    <a:pt x="477" y="1205"/>
                  </a:lnTo>
                  <a:lnTo>
                    <a:pt x="476" y="1220"/>
                  </a:lnTo>
                  <a:lnTo>
                    <a:pt x="475" y="1235"/>
                  </a:lnTo>
                  <a:lnTo>
                    <a:pt x="474" y="1250"/>
                  </a:lnTo>
                  <a:lnTo>
                    <a:pt x="475" y="1279"/>
                  </a:lnTo>
                  <a:lnTo>
                    <a:pt x="478" y="1308"/>
                  </a:lnTo>
                  <a:lnTo>
                    <a:pt x="484" y="1335"/>
                  </a:lnTo>
                  <a:lnTo>
                    <a:pt x="492" y="1360"/>
                  </a:lnTo>
                  <a:lnTo>
                    <a:pt x="501" y="1383"/>
                  </a:lnTo>
                  <a:lnTo>
                    <a:pt x="512" y="1404"/>
                  </a:lnTo>
                  <a:lnTo>
                    <a:pt x="518" y="1414"/>
                  </a:lnTo>
                  <a:lnTo>
                    <a:pt x="525" y="1424"/>
                  </a:lnTo>
                  <a:lnTo>
                    <a:pt x="531" y="1432"/>
                  </a:lnTo>
                  <a:lnTo>
                    <a:pt x="539" y="1440"/>
                  </a:lnTo>
                  <a:lnTo>
                    <a:pt x="551" y="1452"/>
                  </a:lnTo>
                  <a:lnTo>
                    <a:pt x="395" y="1606"/>
                  </a:lnTo>
                  <a:lnTo>
                    <a:pt x="395" y="1606"/>
                  </a:lnTo>
                  <a:lnTo>
                    <a:pt x="386" y="1616"/>
                  </a:lnTo>
                  <a:lnTo>
                    <a:pt x="378" y="1627"/>
                  </a:lnTo>
                  <a:lnTo>
                    <a:pt x="372" y="1638"/>
                  </a:lnTo>
                  <a:lnTo>
                    <a:pt x="367" y="1650"/>
                  </a:lnTo>
                  <a:lnTo>
                    <a:pt x="362" y="1661"/>
                  </a:lnTo>
                  <a:lnTo>
                    <a:pt x="359" y="1673"/>
                  </a:lnTo>
                  <a:lnTo>
                    <a:pt x="358" y="1686"/>
                  </a:lnTo>
                  <a:lnTo>
                    <a:pt x="357" y="1699"/>
                  </a:lnTo>
                  <a:lnTo>
                    <a:pt x="358" y="1711"/>
                  </a:lnTo>
                  <a:lnTo>
                    <a:pt x="359" y="1723"/>
                  </a:lnTo>
                  <a:lnTo>
                    <a:pt x="362" y="1735"/>
                  </a:lnTo>
                  <a:lnTo>
                    <a:pt x="367" y="1748"/>
                  </a:lnTo>
                  <a:lnTo>
                    <a:pt x="372" y="1759"/>
                  </a:lnTo>
                  <a:lnTo>
                    <a:pt x="378" y="1770"/>
                  </a:lnTo>
                  <a:lnTo>
                    <a:pt x="386" y="1781"/>
                  </a:lnTo>
                  <a:lnTo>
                    <a:pt x="395" y="1791"/>
                  </a:lnTo>
                  <a:lnTo>
                    <a:pt x="397" y="1792"/>
                  </a:lnTo>
                  <a:lnTo>
                    <a:pt x="9" y="2178"/>
                  </a:lnTo>
                  <a:lnTo>
                    <a:pt x="9" y="2178"/>
                  </a:lnTo>
                  <a:lnTo>
                    <a:pt x="5" y="2183"/>
                  </a:lnTo>
                  <a:lnTo>
                    <a:pt x="2" y="2190"/>
                  </a:lnTo>
                  <a:lnTo>
                    <a:pt x="0" y="2196"/>
                  </a:lnTo>
                  <a:lnTo>
                    <a:pt x="0" y="2203"/>
                  </a:lnTo>
                  <a:lnTo>
                    <a:pt x="0" y="2209"/>
                  </a:lnTo>
                  <a:lnTo>
                    <a:pt x="2" y="2216"/>
                  </a:lnTo>
                  <a:lnTo>
                    <a:pt x="5" y="2221"/>
                  </a:lnTo>
                  <a:lnTo>
                    <a:pt x="9" y="2226"/>
                  </a:lnTo>
                  <a:lnTo>
                    <a:pt x="9" y="2226"/>
                  </a:lnTo>
                  <a:lnTo>
                    <a:pt x="15" y="2231"/>
                  </a:lnTo>
                  <a:lnTo>
                    <a:pt x="21" y="2234"/>
                  </a:lnTo>
                  <a:lnTo>
                    <a:pt x="27" y="2236"/>
                  </a:lnTo>
                  <a:lnTo>
                    <a:pt x="34" y="2237"/>
                  </a:lnTo>
                  <a:lnTo>
                    <a:pt x="40" y="2236"/>
                  </a:lnTo>
                  <a:lnTo>
                    <a:pt x="47" y="2234"/>
                  </a:lnTo>
                  <a:lnTo>
                    <a:pt x="52" y="2231"/>
                  </a:lnTo>
                  <a:lnTo>
                    <a:pt x="57" y="2226"/>
                  </a:lnTo>
                  <a:lnTo>
                    <a:pt x="445" y="1840"/>
                  </a:lnTo>
                  <a:lnTo>
                    <a:pt x="446" y="1841"/>
                  </a:lnTo>
                  <a:lnTo>
                    <a:pt x="446" y="1841"/>
                  </a:lnTo>
                  <a:lnTo>
                    <a:pt x="455" y="1850"/>
                  </a:lnTo>
                  <a:lnTo>
                    <a:pt x="465" y="1857"/>
                  </a:lnTo>
                  <a:lnTo>
                    <a:pt x="476" y="1864"/>
                  </a:lnTo>
                  <a:lnTo>
                    <a:pt x="487" y="1869"/>
                  </a:lnTo>
                  <a:lnTo>
                    <a:pt x="499" y="1873"/>
                  </a:lnTo>
                  <a:lnTo>
                    <a:pt x="512" y="1876"/>
                  </a:lnTo>
                  <a:lnTo>
                    <a:pt x="525" y="1878"/>
                  </a:lnTo>
                  <a:lnTo>
                    <a:pt x="538" y="1878"/>
                  </a:lnTo>
                  <a:lnTo>
                    <a:pt x="538" y="1878"/>
                  </a:lnTo>
                  <a:lnTo>
                    <a:pt x="551" y="1878"/>
                  </a:lnTo>
                  <a:lnTo>
                    <a:pt x="563" y="1876"/>
                  </a:lnTo>
                  <a:lnTo>
                    <a:pt x="575" y="1873"/>
                  </a:lnTo>
                  <a:lnTo>
                    <a:pt x="588" y="1869"/>
                  </a:lnTo>
                  <a:lnTo>
                    <a:pt x="599" y="1864"/>
                  </a:lnTo>
                  <a:lnTo>
                    <a:pt x="609" y="1857"/>
                  </a:lnTo>
                  <a:lnTo>
                    <a:pt x="620" y="1850"/>
                  </a:lnTo>
                  <a:lnTo>
                    <a:pt x="630" y="1841"/>
                  </a:lnTo>
                  <a:lnTo>
                    <a:pt x="785" y="1686"/>
                  </a:lnTo>
                  <a:lnTo>
                    <a:pt x="797" y="1698"/>
                  </a:lnTo>
                  <a:lnTo>
                    <a:pt x="797" y="1698"/>
                  </a:lnTo>
                  <a:lnTo>
                    <a:pt x="804" y="1704"/>
                  </a:lnTo>
                  <a:lnTo>
                    <a:pt x="813" y="1712"/>
                  </a:lnTo>
                  <a:lnTo>
                    <a:pt x="821" y="1718"/>
                  </a:lnTo>
                  <a:lnTo>
                    <a:pt x="831" y="1724"/>
                  </a:lnTo>
                  <a:lnTo>
                    <a:pt x="852" y="1735"/>
                  </a:lnTo>
                  <a:lnTo>
                    <a:pt x="876" y="1745"/>
                  </a:lnTo>
                  <a:lnTo>
                    <a:pt x="902" y="1752"/>
                  </a:lnTo>
                  <a:lnTo>
                    <a:pt x="928" y="1758"/>
                  </a:lnTo>
                  <a:lnTo>
                    <a:pt x="956" y="1761"/>
                  </a:lnTo>
                  <a:lnTo>
                    <a:pt x="986" y="1762"/>
                  </a:lnTo>
                  <a:lnTo>
                    <a:pt x="1001" y="1762"/>
                  </a:lnTo>
                  <a:lnTo>
                    <a:pt x="1016" y="1761"/>
                  </a:lnTo>
                  <a:lnTo>
                    <a:pt x="1031" y="1759"/>
                  </a:lnTo>
                  <a:lnTo>
                    <a:pt x="1046" y="1757"/>
                  </a:lnTo>
                  <a:lnTo>
                    <a:pt x="1061" y="1753"/>
                  </a:lnTo>
                  <a:lnTo>
                    <a:pt x="1076" y="1749"/>
                  </a:lnTo>
                  <a:lnTo>
                    <a:pt x="1091" y="1745"/>
                  </a:lnTo>
                  <a:lnTo>
                    <a:pt x="1106" y="1739"/>
                  </a:lnTo>
                  <a:lnTo>
                    <a:pt x="1121" y="1733"/>
                  </a:lnTo>
                  <a:lnTo>
                    <a:pt x="1136" y="1727"/>
                  </a:lnTo>
                  <a:lnTo>
                    <a:pt x="1151" y="1718"/>
                  </a:lnTo>
                  <a:lnTo>
                    <a:pt x="1165" y="1709"/>
                  </a:lnTo>
                  <a:lnTo>
                    <a:pt x="1179" y="1700"/>
                  </a:lnTo>
                  <a:lnTo>
                    <a:pt x="1193" y="1690"/>
                  </a:lnTo>
                  <a:lnTo>
                    <a:pt x="1207" y="1678"/>
                  </a:lnTo>
                  <a:lnTo>
                    <a:pt x="1219" y="1666"/>
                  </a:lnTo>
                  <a:lnTo>
                    <a:pt x="1219" y="1666"/>
                  </a:lnTo>
                  <a:lnTo>
                    <a:pt x="2237" y="648"/>
                  </a:lnTo>
                  <a:lnTo>
                    <a:pt x="2237" y="648"/>
                  </a:lnTo>
                  <a:lnTo>
                    <a:pt x="2183" y="605"/>
                  </a:lnTo>
                  <a:lnTo>
                    <a:pt x="2183"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48">
              <a:extLst>
                <a:ext uri="{FF2B5EF4-FFF2-40B4-BE49-F238E27FC236}">
                  <a16:creationId xmlns:a16="http://schemas.microsoft.com/office/drawing/2014/main" id="{5596B77C-C6F6-CB5B-381D-AE4F8417AAF6}"/>
                </a:ext>
              </a:extLst>
            </p:cNvPr>
            <p:cNvSpPr>
              <a:spLocks/>
            </p:cNvSpPr>
            <p:nvPr/>
          </p:nvSpPr>
          <p:spPr bwMode="auto">
            <a:xfrm>
              <a:off x="5640388" y="1674813"/>
              <a:ext cx="279400" cy="280988"/>
            </a:xfrm>
            <a:custGeom>
              <a:avLst/>
              <a:gdLst>
                <a:gd name="T0" fmla="*/ 1206 w 1238"/>
                <a:gd name="T1" fmla="*/ 1055 h 1238"/>
                <a:gd name="T2" fmla="*/ 1142 w 1238"/>
                <a:gd name="T3" fmla="*/ 1013 h 1238"/>
                <a:gd name="T4" fmla="*/ 1075 w 1238"/>
                <a:gd name="T5" fmla="*/ 967 h 1238"/>
                <a:gd name="T6" fmla="*/ 1006 w 1238"/>
                <a:gd name="T7" fmla="*/ 915 h 1238"/>
                <a:gd name="T8" fmla="*/ 936 w 1238"/>
                <a:gd name="T9" fmla="*/ 859 h 1238"/>
                <a:gd name="T10" fmla="*/ 790 w 1238"/>
                <a:gd name="T11" fmla="*/ 734 h 1238"/>
                <a:gd name="T12" fmla="*/ 645 w 1238"/>
                <a:gd name="T13" fmla="*/ 594 h 1238"/>
                <a:gd name="T14" fmla="*/ 574 w 1238"/>
                <a:gd name="T15" fmla="*/ 521 h 1238"/>
                <a:gd name="T16" fmla="*/ 441 w 1238"/>
                <a:gd name="T17" fmla="*/ 376 h 1238"/>
                <a:gd name="T18" fmla="*/ 324 w 1238"/>
                <a:gd name="T19" fmla="*/ 233 h 1238"/>
                <a:gd name="T20" fmla="*/ 272 w 1238"/>
                <a:gd name="T21" fmla="*/ 164 h 1238"/>
                <a:gd name="T22" fmla="*/ 225 w 1238"/>
                <a:gd name="T23" fmla="*/ 98 h 1238"/>
                <a:gd name="T24" fmla="*/ 183 w 1238"/>
                <a:gd name="T25" fmla="*/ 33 h 1238"/>
                <a:gd name="T26" fmla="*/ 180 w 1238"/>
                <a:gd name="T27" fmla="*/ 27 h 1238"/>
                <a:gd name="T28" fmla="*/ 171 w 1238"/>
                <a:gd name="T29" fmla="*/ 17 h 1238"/>
                <a:gd name="T30" fmla="*/ 160 w 1238"/>
                <a:gd name="T31" fmla="*/ 10 h 1238"/>
                <a:gd name="T32" fmla="*/ 142 w 1238"/>
                <a:gd name="T33" fmla="*/ 2 h 1238"/>
                <a:gd name="T34" fmla="*/ 122 w 1238"/>
                <a:gd name="T35" fmla="*/ 0 h 1238"/>
                <a:gd name="T36" fmla="*/ 108 w 1238"/>
                <a:gd name="T37" fmla="*/ 2 h 1238"/>
                <a:gd name="T38" fmla="*/ 96 w 1238"/>
                <a:gd name="T39" fmla="*/ 8 h 1238"/>
                <a:gd name="T40" fmla="*/ 90 w 1238"/>
                <a:gd name="T41" fmla="*/ 11 h 1238"/>
                <a:gd name="T42" fmla="*/ 80 w 1238"/>
                <a:gd name="T43" fmla="*/ 18 h 1238"/>
                <a:gd name="T44" fmla="*/ 70 w 1238"/>
                <a:gd name="T45" fmla="*/ 29 h 1238"/>
                <a:gd name="T46" fmla="*/ 64 w 1238"/>
                <a:gd name="T47" fmla="*/ 41 h 1238"/>
                <a:gd name="T48" fmla="*/ 58 w 1238"/>
                <a:gd name="T49" fmla="*/ 65 h 1238"/>
                <a:gd name="T50" fmla="*/ 58 w 1238"/>
                <a:gd name="T51" fmla="*/ 78 h 1238"/>
                <a:gd name="T52" fmla="*/ 61 w 1238"/>
                <a:gd name="T53" fmla="*/ 92 h 1238"/>
                <a:gd name="T54" fmla="*/ 68 w 1238"/>
                <a:gd name="T55" fmla="*/ 104 h 1238"/>
                <a:gd name="T56" fmla="*/ 89 w 1238"/>
                <a:gd name="T57" fmla="*/ 138 h 1238"/>
                <a:gd name="T58" fmla="*/ 135 w 1238"/>
                <a:gd name="T59" fmla="*/ 207 h 1238"/>
                <a:gd name="T60" fmla="*/ 187 w 1238"/>
                <a:gd name="T61" fmla="*/ 278 h 1238"/>
                <a:gd name="T62" fmla="*/ 243 w 1238"/>
                <a:gd name="T63" fmla="*/ 351 h 1238"/>
                <a:gd name="T64" fmla="*/ 304 w 1238"/>
                <a:gd name="T65" fmla="*/ 426 h 1238"/>
                <a:gd name="T66" fmla="*/ 404 w 1238"/>
                <a:gd name="T67" fmla="*/ 539 h 1238"/>
                <a:gd name="T68" fmla="*/ 548 w 1238"/>
                <a:gd name="T69" fmla="*/ 690 h 1238"/>
                <a:gd name="T70" fmla="*/ 560 w 1238"/>
                <a:gd name="T71" fmla="*/ 702 h 1238"/>
                <a:gd name="T72" fmla="*/ 488 w 1238"/>
                <a:gd name="T73" fmla="*/ 774 h 1238"/>
                <a:gd name="T74" fmla="*/ 477 w 1238"/>
                <a:gd name="T75" fmla="*/ 762 h 1238"/>
                <a:gd name="T76" fmla="*/ 434 w 1238"/>
                <a:gd name="T77" fmla="*/ 718 h 1238"/>
                <a:gd name="T78" fmla="*/ 351 w 1238"/>
                <a:gd name="T79" fmla="*/ 631 h 1238"/>
                <a:gd name="T80" fmla="*/ 141 w 1238"/>
                <a:gd name="T81" fmla="*/ 758 h 1238"/>
                <a:gd name="T82" fmla="*/ 0 w 1238"/>
                <a:gd name="T83" fmla="*/ 828 h 1238"/>
                <a:gd name="T84" fmla="*/ 472 w 1238"/>
                <a:gd name="T85" fmla="*/ 1177 h 1238"/>
                <a:gd name="T86" fmla="*/ 724 w 1238"/>
                <a:gd name="T87" fmla="*/ 856 h 1238"/>
                <a:gd name="T88" fmla="*/ 777 w 1238"/>
                <a:gd name="T89" fmla="*/ 903 h 1238"/>
                <a:gd name="T90" fmla="*/ 883 w 1238"/>
                <a:gd name="T91" fmla="*/ 992 h 1238"/>
                <a:gd name="T92" fmla="*/ 987 w 1238"/>
                <a:gd name="T93" fmla="*/ 1071 h 1238"/>
                <a:gd name="T94" fmla="*/ 1088 w 1238"/>
                <a:gd name="T95" fmla="*/ 1141 h 1238"/>
                <a:gd name="T96" fmla="*/ 1135 w 1238"/>
                <a:gd name="T97" fmla="*/ 1172 h 1238"/>
                <a:gd name="T98" fmla="*/ 1147 w 1238"/>
                <a:gd name="T99" fmla="*/ 1177 h 1238"/>
                <a:gd name="T100" fmla="*/ 1160 w 1238"/>
                <a:gd name="T101" fmla="*/ 1180 h 1238"/>
                <a:gd name="T102" fmla="*/ 1173 w 1238"/>
                <a:gd name="T103" fmla="*/ 1181 h 1238"/>
                <a:gd name="T104" fmla="*/ 1199 w 1238"/>
                <a:gd name="T105" fmla="*/ 1175 h 1238"/>
                <a:gd name="T106" fmla="*/ 1211 w 1238"/>
                <a:gd name="T107" fmla="*/ 1169 h 1238"/>
                <a:gd name="T108" fmla="*/ 1220 w 1238"/>
                <a:gd name="T109" fmla="*/ 1160 h 1238"/>
                <a:gd name="T110" fmla="*/ 1229 w 1238"/>
                <a:gd name="T111" fmla="*/ 1149 h 1238"/>
                <a:gd name="T112" fmla="*/ 1232 w 1238"/>
                <a:gd name="T113" fmla="*/ 1143 h 1238"/>
                <a:gd name="T114" fmla="*/ 1236 w 1238"/>
                <a:gd name="T115" fmla="*/ 1130 h 1238"/>
                <a:gd name="T116" fmla="*/ 1238 w 1238"/>
                <a:gd name="T117" fmla="*/ 1117 h 1238"/>
                <a:gd name="T118" fmla="*/ 1237 w 1238"/>
                <a:gd name="T119" fmla="*/ 1098 h 1238"/>
                <a:gd name="T120" fmla="*/ 1226 w 1238"/>
                <a:gd name="T121" fmla="*/ 1073 h 1238"/>
                <a:gd name="T122" fmla="*/ 1217 w 1238"/>
                <a:gd name="T123" fmla="*/ 1064 h 1238"/>
                <a:gd name="T124" fmla="*/ 1206 w 1238"/>
                <a:gd name="T125" fmla="*/ 1055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8" h="1238">
                  <a:moveTo>
                    <a:pt x="1206" y="1055"/>
                  </a:moveTo>
                  <a:lnTo>
                    <a:pt x="1206" y="1055"/>
                  </a:lnTo>
                  <a:lnTo>
                    <a:pt x="1174" y="1035"/>
                  </a:lnTo>
                  <a:lnTo>
                    <a:pt x="1142" y="1013"/>
                  </a:lnTo>
                  <a:lnTo>
                    <a:pt x="1109" y="991"/>
                  </a:lnTo>
                  <a:lnTo>
                    <a:pt x="1075" y="967"/>
                  </a:lnTo>
                  <a:lnTo>
                    <a:pt x="1040" y="942"/>
                  </a:lnTo>
                  <a:lnTo>
                    <a:pt x="1006" y="915"/>
                  </a:lnTo>
                  <a:lnTo>
                    <a:pt x="971" y="887"/>
                  </a:lnTo>
                  <a:lnTo>
                    <a:pt x="936" y="859"/>
                  </a:lnTo>
                  <a:lnTo>
                    <a:pt x="863" y="798"/>
                  </a:lnTo>
                  <a:lnTo>
                    <a:pt x="790" y="734"/>
                  </a:lnTo>
                  <a:lnTo>
                    <a:pt x="717" y="666"/>
                  </a:lnTo>
                  <a:lnTo>
                    <a:pt x="645" y="594"/>
                  </a:lnTo>
                  <a:lnTo>
                    <a:pt x="645" y="594"/>
                  </a:lnTo>
                  <a:lnTo>
                    <a:pt x="574" y="521"/>
                  </a:lnTo>
                  <a:lnTo>
                    <a:pt x="505" y="448"/>
                  </a:lnTo>
                  <a:lnTo>
                    <a:pt x="441" y="376"/>
                  </a:lnTo>
                  <a:lnTo>
                    <a:pt x="380" y="304"/>
                  </a:lnTo>
                  <a:lnTo>
                    <a:pt x="324" y="233"/>
                  </a:lnTo>
                  <a:lnTo>
                    <a:pt x="298" y="199"/>
                  </a:lnTo>
                  <a:lnTo>
                    <a:pt x="272" y="164"/>
                  </a:lnTo>
                  <a:lnTo>
                    <a:pt x="248" y="131"/>
                  </a:lnTo>
                  <a:lnTo>
                    <a:pt x="225" y="98"/>
                  </a:lnTo>
                  <a:lnTo>
                    <a:pt x="204" y="64"/>
                  </a:lnTo>
                  <a:lnTo>
                    <a:pt x="183" y="33"/>
                  </a:lnTo>
                  <a:lnTo>
                    <a:pt x="183" y="33"/>
                  </a:lnTo>
                  <a:lnTo>
                    <a:pt x="180" y="27"/>
                  </a:lnTo>
                  <a:lnTo>
                    <a:pt x="175" y="22"/>
                  </a:lnTo>
                  <a:lnTo>
                    <a:pt x="171" y="17"/>
                  </a:lnTo>
                  <a:lnTo>
                    <a:pt x="165" y="13"/>
                  </a:lnTo>
                  <a:lnTo>
                    <a:pt x="160" y="10"/>
                  </a:lnTo>
                  <a:lnTo>
                    <a:pt x="153" y="7"/>
                  </a:lnTo>
                  <a:lnTo>
                    <a:pt x="142" y="2"/>
                  </a:lnTo>
                  <a:lnTo>
                    <a:pt x="129" y="0"/>
                  </a:lnTo>
                  <a:lnTo>
                    <a:pt x="122" y="0"/>
                  </a:lnTo>
                  <a:lnTo>
                    <a:pt x="115" y="1"/>
                  </a:lnTo>
                  <a:lnTo>
                    <a:pt x="108" y="2"/>
                  </a:lnTo>
                  <a:lnTo>
                    <a:pt x="102" y="4"/>
                  </a:lnTo>
                  <a:lnTo>
                    <a:pt x="96" y="8"/>
                  </a:lnTo>
                  <a:lnTo>
                    <a:pt x="90" y="11"/>
                  </a:lnTo>
                  <a:lnTo>
                    <a:pt x="90" y="11"/>
                  </a:lnTo>
                  <a:lnTo>
                    <a:pt x="84" y="14"/>
                  </a:lnTo>
                  <a:lnTo>
                    <a:pt x="80" y="18"/>
                  </a:lnTo>
                  <a:lnTo>
                    <a:pt x="74" y="24"/>
                  </a:lnTo>
                  <a:lnTo>
                    <a:pt x="70" y="29"/>
                  </a:lnTo>
                  <a:lnTo>
                    <a:pt x="67" y="34"/>
                  </a:lnTo>
                  <a:lnTo>
                    <a:pt x="64" y="41"/>
                  </a:lnTo>
                  <a:lnTo>
                    <a:pt x="59" y="53"/>
                  </a:lnTo>
                  <a:lnTo>
                    <a:pt x="58" y="65"/>
                  </a:lnTo>
                  <a:lnTo>
                    <a:pt x="58" y="72"/>
                  </a:lnTo>
                  <a:lnTo>
                    <a:pt x="58" y="78"/>
                  </a:lnTo>
                  <a:lnTo>
                    <a:pt x="59" y="86"/>
                  </a:lnTo>
                  <a:lnTo>
                    <a:pt x="61" y="92"/>
                  </a:lnTo>
                  <a:lnTo>
                    <a:pt x="65" y="98"/>
                  </a:lnTo>
                  <a:lnTo>
                    <a:pt x="68" y="104"/>
                  </a:lnTo>
                  <a:lnTo>
                    <a:pt x="68" y="104"/>
                  </a:lnTo>
                  <a:lnTo>
                    <a:pt x="89" y="138"/>
                  </a:lnTo>
                  <a:lnTo>
                    <a:pt x="112" y="172"/>
                  </a:lnTo>
                  <a:lnTo>
                    <a:pt x="135" y="207"/>
                  </a:lnTo>
                  <a:lnTo>
                    <a:pt x="161" y="242"/>
                  </a:lnTo>
                  <a:lnTo>
                    <a:pt x="187" y="278"/>
                  </a:lnTo>
                  <a:lnTo>
                    <a:pt x="214" y="315"/>
                  </a:lnTo>
                  <a:lnTo>
                    <a:pt x="243" y="351"/>
                  </a:lnTo>
                  <a:lnTo>
                    <a:pt x="273" y="389"/>
                  </a:lnTo>
                  <a:lnTo>
                    <a:pt x="304" y="426"/>
                  </a:lnTo>
                  <a:lnTo>
                    <a:pt x="336" y="463"/>
                  </a:lnTo>
                  <a:lnTo>
                    <a:pt x="404" y="539"/>
                  </a:lnTo>
                  <a:lnTo>
                    <a:pt x="474" y="615"/>
                  </a:lnTo>
                  <a:lnTo>
                    <a:pt x="548" y="690"/>
                  </a:lnTo>
                  <a:lnTo>
                    <a:pt x="548" y="690"/>
                  </a:lnTo>
                  <a:lnTo>
                    <a:pt x="560" y="702"/>
                  </a:lnTo>
                  <a:lnTo>
                    <a:pt x="488" y="774"/>
                  </a:lnTo>
                  <a:lnTo>
                    <a:pt x="488" y="774"/>
                  </a:lnTo>
                  <a:lnTo>
                    <a:pt x="477" y="762"/>
                  </a:lnTo>
                  <a:lnTo>
                    <a:pt x="477" y="762"/>
                  </a:lnTo>
                  <a:lnTo>
                    <a:pt x="477" y="762"/>
                  </a:lnTo>
                  <a:lnTo>
                    <a:pt x="434" y="718"/>
                  </a:lnTo>
                  <a:lnTo>
                    <a:pt x="392" y="675"/>
                  </a:lnTo>
                  <a:lnTo>
                    <a:pt x="351" y="631"/>
                  </a:lnTo>
                  <a:lnTo>
                    <a:pt x="312" y="588"/>
                  </a:lnTo>
                  <a:lnTo>
                    <a:pt x="141" y="758"/>
                  </a:lnTo>
                  <a:lnTo>
                    <a:pt x="62" y="767"/>
                  </a:lnTo>
                  <a:lnTo>
                    <a:pt x="0" y="828"/>
                  </a:lnTo>
                  <a:lnTo>
                    <a:pt x="410" y="1238"/>
                  </a:lnTo>
                  <a:lnTo>
                    <a:pt x="472" y="1177"/>
                  </a:lnTo>
                  <a:lnTo>
                    <a:pt x="481" y="1098"/>
                  </a:lnTo>
                  <a:lnTo>
                    <a:pt x="724" y="856"/>
                  </a:lnTo>
                  <a:lnTo>
                    <a:pt x="724" y="856"/>
                  </a:lnTo>
                  <a:lnTo>
                    <a:pt x="777" y="903"/>
                  </a:lnTo>
                  <a:lnTo>
                    <a:pt x="831" y="949"/>
                  </a:lnTo>
                  <a:lnTo>
                    <a:pt x="883" y="992"/>
                  </a:lnTo>
                  <a:lnTo>
                    <a:pt x="936" y="1033"/>
                  </a:lnTo>
                  <a:lnTo>
                    <a:pt x="987" y="1071"/>
                  </a:lnTo>
                  <a:lnTo>
                    <a:pt x="1038" y="1108"/>
                  </a:lnTo>
                  <a:lnTo>
                    <a:pt x="1088" y="1141"/>
                  </a:lnTo>
                  <a:lnTo>
                    <a:pt x="1135" y="1172"/>
                  </a:lnTo>
                  <a:lnTo>
                    <a:pt x="1135" y="1172"/>
                  </a:lnTo>
                  <a:lnTo>
                    <a:pt x="1141" y="1175"/>
                  </a:lnTo>
                  <a:lnTo>
                    <a:pt x="1147" y="1177"/>
                  </a:lnTo>
                  <a:lnTo>
                    <a:pt x="1154" y="1179"/>
                  </a:lnTo>
                  <a:lnTo>
                    <a:pt x="1160" y="1180"/>
                  </a:lnTo>
                  <a:lnTo>
                    <a:pt x="1167" y="1181"/>
                  </a:lnTo>
                  <a:lnTo>
                    <a:pt x="1173" y="1181"/>
                  </a:lnTo>
                  <a:lnTo>
                    <a:pt x="1186" y="1179"/>
                  </a:lnTo>
                  <a:lnTo>
                    <a:pt x="1199" y="1175"/>
                  </a:lnTo>
                  <a:lnTo>
                    <a:pt x="1204" y="1173"/>
                  </a:lnTo>
                  <a:lnTo>
                    <a:pt x="1211" y="1169"/>
                  </a:lnTo>
                  <a:lnTo>
                    <a:pt x="1216" y="1164"/>
                  </a:lnTo>
                  <a:lnTo>
                    <a:pt x="1220" y="1160"/>
                  </a:lnTo>
                  <a:lnTo>
                    <a:pt x="1224" y="1155"/>
                  </a:lnTo>
                  <a:lnTo>
                    <a:pt x="1229" y="1149"/>
                  </a:lnTo>
                  <a:lnTo>
                    <a:pt x="1229" y="1149"/>
                  </a:lnTo>
                  <a:lnTo>
                    <a:pt x="1232" y="1143"/>
                  </a:lnTo>
                  <a:lnTo>
                    <a:pt x="1234" y="1136"/>
                  </a:lnTo>
                  <a:lnTo>
                    <a:pt x="1236" y="1130"/>
                  </a:lnTo>
                  <a:lnTo>
                    <a:pt x="1238" y="1124"/>
                  </a:lnTo>
                  <a:lnTo>
                    <a:pt x="1238" y="1117"/>
                  </a:lnTo>
                  <a:lnTo>
                    <a:pt x="1238" y="1111"/>
                  </a:lnTo>
                  <a:lnTo>
                    <a:pt x="1237" y="1098"/>
                  </a:lnTo>
                  <a:lnTo>
                    <a:pt x="1233" y="1085"/>
                  </a:lnTo>
                  <a:lnTo>
                    <a:pt x="1226" y="1073"/>
                  </a:lnTo>
                  <a:lnTo>
                    <a:pt x="1222" y="1069"/>
                  </a:lnTo>
                  <a:lnTo>
                    <a:pt x="1217" y="1064"/>
                  </a:lnTo>
                  <a:lnTo>
                    <a:pt x="1212" y="1059"/>
                  </a:lnTo>
                  <a:lnTo>
                    <a:pt x="1206" y="1055"/>
                  </a:lnTo>
                  <a:lnTo>
                    <a:pt x="1206" y="10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49">
              <a:extLst>
                <a:ext uri="{FF2B5EF4-FFF2-40B4-BE49-F238E27FC236}">
                  <a16:creationId xmlns:a16="http://schemas.microsoft.com/office/drawing/2014/main" id="{B6D6DFDE-0809-69D7-536D-967D09011231}"/>
                </a:ext>
              </a:extLst>
            </p:cNvPr>
            <p:cNvSpPr>
              <a:spLocks/>
            </p:cNvSpPr>
            <p:nvPr/>
          </p:nvSpPr>
          <p:spPr bwMode="auto">
            <a:xfrm>
              <a:off x="5764213" y="1655763"/>
              <a:ext cx="174625" cy="174625"/>
            </a:xfrm>
            <a:custGeom>
              <a:avLst/>
              <a:gdLst>
                <a:gd name="T0" fmla="*/ 743 w 768"/>
                <a:gd name="T1" fmla="*/ 461 h 768"/>
                <a:gd name="T2" fmla="*/ 653 w 768"/>
                <a:gd name="T3" fmla="*/ 384 h 768"/>
                <a:gd name="T4" fmla="*/ 516 w 768"/>
                <a:gd name="T5" fmla="*/ 251 h 768"/>
                <a:gd name="T6" fmla="*/ 439 w 768"/>
                <a:gd name="T7" fmla="*/ 173 h 768"/>
                <a:gd name="T8" fmla="*/ 344 w 768"/>
                <a:gd name="T9" fmla="*/ 68 h 768"/>
                <a:gd name="T10" fmla="*/ 306 w 768"/>
                <a:gd name="T11" fmla="*/ 25 h 768"/>
                <a:gd name="T12" fmla="*/ 297 w 768"/>
                <a:gd name="T13" fmla="*/ 15 h 768"/>
                <a:gd name="T14" fmla="*/ 286 w 768"/>
                <a:gd name="T15" fmla="*/ 7 h 768"/>
                <a:gd name="T16" fmla="*/ 262 w 768"/>
                <a:gd name="T17" fmla="*/ 0 h 768"/>
                <a:gd name="T18" fmla="*/ 241 w 768"/>
                <a:gd name="T19" fmla="*/ 1 h 768"/>
                <a:gd name="T20" fmla="*/ 228 w 768"/>
                <a:gd name="T21" fmla="*/ 5 h 768"/>
                <a:gd name="T22" fmla="*/ 217 w 768"/>
                <a:gd name="T23" fmla="*/ 12 h 768"/>
                <a:gd name="T24" fmla="*/ 211 w 768"/>
                <a:gd name="T25" fmla="*/ 15 h 768"/>
                <a:gd name="T26" fmla="*/ 202 w 768"/>
                <a:gd name="T27" fmla="*/ 26 h 768"/>
                <a:gd name="T28" fmla="*/ 194 w 768"/>
                <a:gd name="T29" fmla="*/ 36 h 768"/>
                <a:gd name="T30" fmla="*/ 189 w 768"/>
                <a:gd name="T31" fmla="*/ 48 h 768"/>
                <a:gd name="T32" fmla="*/ 187 w 768"/>
                <a:gd name="T33" fmla="*/ 75 h 768"/>
                <a:gd name="T34" fmla="*/ 189 w 768"/>
                <a:gd name="T35" fmla="*/ 88 h 768"/>
                <a:gd name="T36" fmla="*/ 194 w 768"/>
                <a:gd name="T37" fmla="*/ 99 h 768"/>
                <a:gd name="T38" fmla="*/ 202 w 768"/>
                <a:gd name="T39" fmla="*/ 111 h 768"/>
                <a:gd name="T40" fmla="*/ 243 w 768"/>
                <a:gd name="T41" fmla="*/ 160 h 768"/>
                <a:gd name="T42" fmla="*/ 343 w 768"/>
                <a:gd name="T43" fmla="*/ 270 h 768"/>
                <a:gd name="T44" fmla="*/ 420 w 768"/>
                <a:gd name="T45" fmla="*/ 348 h 768"/>
                <a:gd name="T46" fmla="*/ 360 w 768"/>
                <a:gd name="T47" fmla="*/ 431 h 768"/>
                <a:gd name="T48" fmla="*/ 348 w 768"/>
                <a:gd name="T49" fmla="*/ 419 h 768"/>
                <a:gd name="T50" fmla="*/ 294 w 768"/>
                <a:gd name="T51" fmla="*/ 364 h 768"/>
                <a:gd name="T52" fmla="*/ 213 w 768"/>
                <a:gd name="T53" fmla="*/ 280 h 768"/>
                <a:gd name="T54" fmla="*/ 0 w 768"/>
                <a:gd name="T55" fmla="*/ 428 h 768"/>
                <a:gd name="T56" fmla="*/ 39 w 768"/>
                <a:gd name="T57" fmla="*/ 472 h 768"/>
                <a:gd name="T58" fmla="*/ 122 w 768"/>
                <a:gd name="T59" fmla="*/ 559 h 768"/>
                <a:gd name="T60" fmla="*/ 165 w 768"/>
                <a:gd name="T61" fmla="*/ 603 h 768"/>
                <a:gd name="T62" fmla="*/ 253 w 768"/>
                <a:gd name="T63" fmla="*/ 688 h 768"/>
                <a:gd name="T64" fmla="*/ 341 w 768"/>
                <a:gd name="T65" fmla="*/ 768 h 768"/>
                <a:gd name="T66" fmla="*/ 594 w 768"/>
                <a:gd name="T67" fmla="*/ 513 h 768"/>
                <a:gd name="T68" fmla="*/ 657 w 768"/>
                <a:gd name="T69" fmla="*/ 566 h 768"/>
                <a:gd name="T70" fmla="*/ 663 w 768"/>
                <a:gd name="T71" fmla="*/ 570 h 768"/>
                <a:gd name="T72" fmla="*/ 675 w 768"/>
                <a:gd name="T73" fmla="*/ 577 h 768"/>
                <a:gd name="T74" fmla="*/ 687 w 768"/>
                <a:gd name="T75" fmla="*/ 581 h 768"/>
                <a:gd name="T76" fmla="*/ 707 w 768"/>
                <a:gd name="T77" fmla="*/ 581 h 768"/>
                <a:gd name="T78" fmla="*/ 726 w 768"/>
                <a:gd name="T79" fmla="*/ 577 h 768"/>
                <a:gd name="T80" fmla="*/ 738 w 768"/>
                <a:gd name="T81" fmla="*/ 570 h 768"/>
                <a:gd name="T82" fmla="*/ 748 w 768"/>
                <a:gd name="T83" fmla="*/ 562 h 768"/>
                <a:gd name="T84" fmla="*/ 753 w 768"/>
                <a:gd name="T85" fmla="*/ 557 h 768"/>
                <a:gd name="T86" fmla="*/ 760 w 768"/>
                <a:gd name="T87" fmla="*/ 546 h 768"/>
                <a:gd name="T88" fmla="*/ 765 w 768"/>
                <a:gd name="T89" fmla="*/ 533 h 768"/>
                <a:gd name="T90" fmla="*/ 768 w 768"/>
                <a:gd name="T91" fmla="*/ 520 h 768"/>
                <a:gd name="T92" fmla="*/ 765 w 768"/>
                <a:gd name="T93" fmla="*/ 494 h 768"/>
                <a:gd name="T94" fmla="*/ 760 w 768"/>
                <a:gd name="T95" fmla="*/ 482 h 768"/>
                <a:gd name="T96" fmla="*/ 753 w 768"/>
                <a:gd name="T97" fmla="*/ 471 h 768"/>
                <a:gd name="T98" fmla="*/ 743 w 768"/>
                <a:gd name="T99" fmla="*/ 461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8" h="768">
                  <a:moveTo>
                    <a:pt x="743" y="461"/>
                  </a:moveTo>
                  <a:lnTo>
                    <a:pt x="743" y="461"/>
                  </a:lnTo>
                  <a:lnTo>
                    <a:pt x="699" y="425"/>
                  </a:lnTo>
                  <a:lnTo>
                    <a:pt x="653" y="384"/>
                  </a:lnTo>
                  <a:lnTo>
                    <a:pt x="595" y="329"/>
                  </a:lnTo>
                  <a:lnTo>
                    <a:pt x="516" y="251"/>
                  </a:lnTo>
                  <a:lnTo>
                    <a:pt x="516" y="251"/>
                  </a:lnTo>
                  <a:lnTo>
                    <a:pt x="439" y="173"/>
                  </a:lnTo>
                  <a:lnTo>
                    <a:pt x="385" y="115"/>
                  </a:lnTo>
                  <a:lnTo>
                    <a:pt x="344" y="68"/>
                  </a:lnTo>
                  <a:lnTo>
                    <a:pt x="306" y="25"/>
                  </a:lnTo>
                  <a:lnTo>
                    <a:pt x="306" y="25"/>
                  </a:lnTo>
                  <a:lnTo>
                    <a:pt x="302" y="19"/>
                  </a:lnTo>
                  <a:lnTo>
                    <a:pt x="297" y="15"/>
                  </a:lnTo>
                  <a:lnTo>
                    <a:pt x="291" y="12"/>
                  </a:lnTo>
                  <a:lnTo>
                    <a:pt x="286" y="7"/>
                  </a:lnTo>
                  <a:lnTo>
                    <a:pt x="274" y="3"/>
                  </a:lnTo>
                  <a:lnTo>
                    <a:pt x="262" y="0"/>
                  </a:lnTo>
                  <a:lnTo>
                    <a:pt x="248" y="0"/>
                  </a:lnTo>
                  <a:lnTo>
                    <a:pt x="241" y="1"/>
                  </a:lnTo>
                  <a:lnTo>
                    <a:pt x="235" y="3"/>
                  </a:lnTo>
                  <a:lnTo>
                    <a:pt x="228" y="5"/>
                  </a:lnTo>
                  <a:lnTo>
                    <a:pt x="223" y="7"/>
                  </a:lnTo>
                  <a:lnTo>
                    <a:pt x="217" y="12"/>
                  </a:lnTo>
                  <a:lnTo>
                    <a:pt x="211" y="15"/>
                  </a:lnTo>
                  <a:lnTo>
                    <a:pt x="211" y="15"/>
                  </a:lnTo>
                  <a:lnTo>
                    <a:pt x="206" y="20"/>
                  </a:lnTo>
                  <a:lnTo>
                    <a:pt x="202" y="26"/>
                  </a:lnTo>
                  <a:lnTo>
                    <a:pt x="197" y="31"/>
                  </a:lnTo>
                  <a:lnTo>
                    <a:pt x="194" y="36"/>
                  </a:lnTo>
                  <a:lnTo>
                    <a:pt x="191" y="43"/>
                  </a:lnTo>
                  <a:lnTo>
                    <a:pt x="189" y="48"/>
                  </a:lnTo>
                  <a:lnTo>
                    <a:pt x="187" y="61"/>
                  </a:lnTo>
                  <a:lnTo>
                    <a:pt x="187" y="75"/>
                  </a:lnTo>
                  <a:lnTo>
                    <a:pt x="188" y="81"/>
                  </a:lnTo>
                  <a:lnTo>
                    <a:pt x="189" y="88"/>
                  </a:lnTo>
                  <a:lnTo>
                    <a:pt x="191" y="94"/>
                  </a:lnTo>
                  <a:lnTo>
                    <a:pt x="194" y="99"/>
                  </a:lnTo>
                  <a:lnTo>
                    <a:pt x="197" y="106"/>
                  </a:lnTo>
                  <a:lnTo>
                    <a:pt x="202" y="111"/>
                  </a:lnTo>
                  <a:lnTo>
                    <a:pt x="202" y="111"/>
                  </a:lnTo>
                  <a:lnTo>
                    <a:pt x="243" y="160"/>
                  </a:lnTo>
                  <a:lnTo>
                    <a:pt x="287" y="211"/>
                  </a:lnTo>
                  <a:lnTo>
                    <a:pt x="343" y="270"/>
                  </a:lnTo>
                  <a:lnTo>
                    <a:pt x="420" y="348"/>
                  </a:lnTo>
                  <a:lnTo>
                    <a:pt x="420" y="348"/>
                  </a:lnTo>
                  <a:lnTo>
                    <a:pt x="432" y="359"/>
                  </a:lnTo>
                  <a:lnTo>
                    <a:pt x="360" y="431"/>
                  </a:lnTo>
                  <a:lnTo>
                    <a:pt x="360" y="431"/>
                  </a:lnTo>
                  <a:lnTo>
                    <a:pt x="348" y="419"/>
                  </a:lnTo>
                  <a:lnTo>
                    <a:pt x="348" y="419"/>
                  </a:lnTo>
                  <a:lnTo>
                    <a:pt x="294" y="364"/>
                  </a:lnTo>
                  <a:lnTo>
                    <a:pt x="250" y="319"/>
                  </a:lnTo>
                  <a:lnTo>
                    <a:pt x="213" y="280"/>
                  </a:lnTo>
                  <a:lnTo>
                    <a:pt x="182" y="245"/>
                  </a:lnTo>
                  <a:lnTo>
                    <a:pt x="0" y="428"/>
                  </a:lnTo>
                  <a:lnTo>
                    <a:pt x="0" y="428"/>
                  </a:lnTo>
                  <a:lnTo>
                    <a:pt x="39" y="472"/>
                  </a:lnTo>
                  <a:lnTo>
                    <a:pt x="80" y="516"/>
                  </a:lnTo>
                  <a:lnTo>
                    <a:pt x="122" y="559"/>
                  </a:lnTo>
                  <a:lnTo>
                    <a:pt x="165" y="603"/>
                  </a:lnTo>
                  <a:lnTo>
                    <a:pt x="165" y="603"/>
                  </a:lnTo>
                  <a:lnTo>
                    <a:pt x="209" y="646"/>
                  </a:lnTo>
                  <a:lnTo>
                    <a:pt x="253" y="688"/>
                  </a:lnTo>
                  <a:lnTo>
                    <a:pt x="297" y="729"/>
                  </a:lnTo>
                  <a:lnTo>
                    <a:pt x="341" y="768"/>
                  </a:lnTo>
                  <a:lnTo>
                    <a:pt x="594" y="513"/>
                  </a:lnTo>
                  <a:lnTo>
                    <a:pt x="594" y="513"/>
                  </a:lnTo>
                  <a:lnTo>
                    <a:pt x="625" y="540"/>
                  </a:lnTo>
                  <a:lnTo>
                    <a:pt x="657" y="566"/>
                  </a:lnTo>
                  <a:lnTo>
                    <a:pt x="657" y="566"/>
                  </a:lnTo>
                  <a:lnTo>
                    <a:pt x="663" y="570"/>
                  </a:lnTo>
                  <a:lnTo>
                    <a:pt x="668" y="573"/>
                  </a:lnTo>
                  <a:lnTo>
                    <a:pt x="675" y="577"/>
                  </a:lnTo>
                  <a:lnTo>
                    <a:pt x="681" y="579"/>
                  </a:lnTo>
                  <a:lnTo>
                    <a:pt x="687" y="581"/>
                  </a:lnTo>
                  <a:lnTo>
                    <a:pt x="694" y="581"/>
                  </a:lnTo>
                  <a:lnTo>
                    <a:pt x="707" y="581"/>
                  </a:lnTo>
                  <a:lnTo>
                    <a:pt x="719" y="579"/>
                  </a:lnTo>
                  <a:lnTo>
                    <a:pt x="726" y="577"/>
                  </a:lnTo>
                  <a:lnTo>
                    <a:pt x="731" y="573"/>
                  </a:lnTo>
                  <a:lnTo>
                    <a:pt x="738" y="570"/>
                  </a:lnTo>
                  <a:lnTo>
                    <a:pt x="743" y="567"/>
                  </a:lnTo>
                  <a:lnTo>
                    <a:pt x="748" y="562"/>
                  </a:lnTo>
                  <a:lnTo>
                    <a:pt x="753" y="557"/>
                  </a:lnTo>
                  <a:lnTo>
                    <a:pt x="753" y="557"/>
                  </a:lnTo>
                  <a:lnTo>
                    <a:pt x="757" y="551"/>
                  </a:lnTo>
                  <a:lnTo>
                    <a:pt x="760" y="546"/>
                  </a:lnTo>
                  <a:lnTo>
                    <a:pt x="763" y="539"/>
                  </a:lnTo>
                  <a:lnTo>
                    <a:pt x="765" y="533"/>
                  </a:lnTo>
                  <a:lnTo>
                    <a:pt x="767" y="526"/>
                  </a:lnTo>
                  <a:lnTo>
                    <a:pt x="768" y="520"/>
                  </a:lnTo>
                  <a:lnTo>
                    <a:pt x="768" y="507"/>
                  </a:lnTo>
                  <a:lnTo>
                    <a:pt x="765" y="494"/>
                  </a:lnTo>
                  <a:lnTo>
                    <a:pt x="763" y="488"/>
                  </a:lnTo>
                  <a:lnTo>
                    <a:pt x="760" y="482"/>
                  </a:lnTo>
                  <a:lnTo>
                    <a:pt x="757" y="476"/>
                  </a:lnTo>
                  <a:lnTo>
                    <a:pt x="753" y="471"/>
                  </a:lnTo>
                  <a:lnTo>
                    <a:pt x="748" y="465"/>
                  </a:lnTo>
                  <a:lnTo>
                    <a:pt x="743" y="461"/>
                  </a:lnTo>
                  <a:lnTo>
                    <a:pt x="743"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72" name="Tabela 19">
            <a:extLst>
              <a:ext uri="{FF2B5EF4-FFF2-40B4-BE49-F238E27FC236}">
                <a16:creationId xmlns:a16="http://schemas.microsoft.com/office/drawing/2014/main" id="{9A83F5AD-F20C-D929-5D3F-60F337CD0078}"/>
              </a:ext>
            </a:extLst>
          </p:cNvPr>
          <p:cNvGraphicFramePr>
            <a:graphicFrameLocks noGrp="1"/>
          </p:cNvGraphicFramePr>
          <p:nvPr/>
        </p:nvGraphicFramePr>
        <p:xfrm>
          <a:off x="496675" y="3206972"/>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dirty="0">
                          <a:solidFill>
                            <a:schemeClr val="tx1"/>
                          </a:solidFill>
                          <a:effectLst/>
                          <a:latin typeface="+mj-lt"/>
                        </a:rPr>
                        <a:t>plastik, tworzywa sztuczne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szkło, butelki, opakowania szklane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makulatura, papier</a:t>
                      </a:r>
                    </a:p>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kern="1200" dirty="0">
                          <a:solidFill>
                            <a:schemeClr val="tx1"/>
                          </a:solidFill>
                          <a:effectLst/>
                          <a:latin typeface="+mn-lt"/>
                          <a:ea typeface="+mn-ea"/>
                          <a:cs typeface="+mn-cs"/>
                        </a:rPr>
                        <a:t>metal, puszki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dirty="0">
                          <a:solidFill>
                            <a:schemeClr val="tx1"/>
                          </a:solidFill>
                          <a:effectLst/>
                          <a:latin typeface="+mj-lt"/>
                        </a:rPr>
                        <a:t>baterie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grpSp>
        <p:nvGrpSpPr>
          <p:cNvPr id="90" name="Grupa 66">
            <a:extLst>
              <a:ext uri="{FF2B5EF4-FFF2-40B4-BE49-F238E27FC236}">
                <a16:creationId xmlns:a16="http://schemas.microsoft.com/office/drawing/2014/main" id="{70593A5A-D38B-55E5-65BC-8738A39521B0}"/>
              </a:ext>
            </a:extLst>
          </p:cNvPr>
          <p:cNvGrpSpPr>
            <a:grpSpLocks noChangeAspect="1"/>
          </p:cNvGrpSpPr>
          <p:nvPr/>
        </p:nvGrpSpPr>
        <p:grpSpPr>
          <a:xfrm>
            <a:off x="1209596" y="2804851"/>
            <a:ext cx="124020" cy="365076"/>
            <a:chOff x="4788024" y="2506166"/>
            <a:chExt cx="254000" cy="747713"/>
          </a:xfrm>
          <a:solidFill>
            <a:srgbClr val="CDCDCD"/>
          </a:solidFill>
        </p:grpSpPr>
        <p:sp>
          <p:nvSpPr>
            <p:cNvPr id="91" name="Rectangle 15">
              <a:extLst>
                <a:ext uri="{FF2B5EF4-FFF2-40B4-BE49-F238E27FC236}">
                  <a16:creationId xmlns:a16="http://schemas.microsoft.com/office/drawing/2014/main" id="{39AE93FB-5BF9-ED72-7801-5B058C2D534A}"/>
                </a:ext>
              </a:extLst>
            </p:cNvPr>
            <p:cNvSpPr>
              <a:spLocks noChangeArrowheads="1"/>
            </p:cNvSpPr>
            <p:nvPr/>
          </p:nvSpPr>
          <p:spPr bwMode="auto">
            <a:xfrm>
              <a:off x="4861049" y="2506166"/>
              <a:ext cx="109538" cy="349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16">
              <a:extLst>
                <a:ext uri="{FF2B5EF4-FFF2-40B4-BE49-F238E27FC236}">
                  <a16:creationId xmlns:a16="http://schemas.microsoft.com/office/drawing/2014/main" id="{26368255-7B3E-42D1-DB6A-C05563056A17}"/>
                </a:ext>
              </a:extLst>
            </p:cNvPr>
            <p:cNvSpPr>
              <a:spLocks noEditPoints="1"/>
            </p:cNvSpPr>
            <p:nvPr/>
          </p:nvSpPr>
          <p:spPr bwMode="auto">
            <a:xfrm>
              <a:off x="4788024" y="2564904"/>
              <a:ext cx="254000" cy="688975"/>
            </a:xfrm>
            <a:custGeom>
              <a:avLst/>
              <a:gdLst>
                <a:gd name="T0" fmla="*/ 312 w 319"/>
                <a:gd name="T1" fmla="*/ 160 h 870"/>
                <a:gd name="T2" fmla="*/ 245 w 319"/>
                <a:gd name="T3" fmla="*/ 14 h 870"/>
                <a:gd name="T4" fmla="*/ 118 w 319"/>
                <a:gd name="T5" fmla="*/ 0 h 870"/>
                <a:gd name="T6" fmla="*/ 75 w 319"/>
                <a:gd name="T7" fmla="*/ 19 h 870"/>
                <a:gd name="T8" fmla="*/ 8 w 319"/>
                <a:gd name="T9" fmla="*/ 160 h 870"/>
                <a:gd name="T10" fmla="*/ 0 w 319"/>
                <a:gd name="T11" fmla="*/ 191 h 870"/>
                <a:gd name="T12" fmla="*/ 2 w 319"/>
                <a:gd name="T13" fmla="*/ 228 h 870"/>
                <a:gd name="T14" fmla="*/ 4 w 319"/>
                <a:gd name="T15" fmla="*/ 266 h 870"/>
                <a:gd name="T16" fmla="*/ 0 w 319"/>
                <a:gd name="T17" fmla="*/ 303 h 870"/>
                <a:gd name="T18" fmla="*/ 4 w 319"/>
                <a:gd name="T19" fmla="*/ 334 h 870"/>
                <a:gd name="T20" fmla="*/ 0 w 319"/>
                <a:gd name="T21" fmla="*/ 345 h 870"/>
                <a:gd name="T22" fmla="*/ 2 w 319"/>
                <a:gd name="T23" fmla="*/ 372 h 870"/>
                <a:gd name="T24" fmla="*/ 0 w 319"/>
                <a:gd name="T25" fmla="*/ 409 h 870"/>
                <a:gd name="T26" fmla="*/ 2 w 319"/>
                <a:gd name="T27" fmla="*/ 424 h 870"/>
                <a:gd name="T28" fmla="*/ 8 w 319"/>
                <a:gd name="T29" fmla="*/ 439 h 870"/>
                <a:gd name="T30" fmla="*/ 0 w 319"/>
                <a:gd name="T31" fmla="*/ 526 h 870"/>
                <a:gd name="T32" fmla="*/ 9 w 319"/>
                <a:gd name="T33" fmla="*/ 835 h 870"/>
                <a:gd name="T34" fmla="*/ 85 w 319"/>
                <a:gd name="T35" fmla="*/ 870 h 870"/>
                <a:gd name="T36" fmla="*/ 133 w 319"/>
                <a:gd name="T37" fmla="*/ 855 h 870"/>
                <a:gd name="T38" fmla="*/ 98 w 319"/>
                <a:gd name="T39" fmla="*/ 838 h 870"/>
                <a:gd name="T40" fmla="*/ 55 w 319"/>
                <a:gd name="T41" fmla="*/ 833 h 870"/>
                <a:gd name="T42" fmla="*/ 64 w 319"/>
                <a:gd name="T43" fmla="*/ 812 h 870"/>
                <a:gd name="T44" fmla="*/ 132 w 319"/>
                <a:gd name="T45" fmla="*/ 819 h 870"/>
                <a:gd name="T46" fmla="*/ 214 w 319"/>
                <a:gd name="T47" fmla="*/ 867 h 870"/>
                <a:gd name="T48" fmla="*/ 292 w 319"/>
                <a:gd name="T49" fmla="*/ 852 h 870"/>
                <a:gd name="T50" fmla="*/ 319 w 319"/>
                <a:gd name="T51" fmla="*/ 576 h 870"/>
                <a:gd name="T52" fmla="*/ 318 w 319"/>
                <a:gd name="T53" fmla="*/ 452 h 870"/>
                <a:gd name="T54" fmla="*/ 317 w 319"/>
                <a:gd name="T55" fmla="*/ 432 h 870"/>
                <a:gd name="T56" fmla="*/ 319 w 319"/>
                <a:gd name="T57" fmla="*/ 409 h 870"/>
                <a:gd name="T58" fmla="*/ 312 w 319"/>
                <a:gd name="T59" fmla="*/ 384 h 870"/>
                <a:gd name="T60" fmla="*/ 319 w 319"/>
                <a:gd name="T61" fmla="*/ 353 h 870"/>
                <a:gd name="T62" fmla="*/ 317 w 319"/>
                <a:gd name="T63" fmla="*/ 336 h 870"/>
                <a:gd name="T64" fmla="*/ 319 w 319"/>
                <a:gd name="T65" fmla="*/ 309 h 870"/>
                <a:gd name="T66" fmla="*/ 312 w 319"/>
                <a:gd name="T67" fmla="*/ 272 h 870"/>
                <a:gd name="T68" fmla="*/ 319 w 319"/>
                <a:gd name="T69" fmla="*/ 242 h 870"/>
                <a:gd name="T70" fmla="*/ 318 w 319"/>
                <a:gd name="T71" fmla="*/ 204 h 870"/>
                <a:gd name="T72" fmla="*/ 80 w 319"/>
                <a:gd name="T73" fmla="*/ 731 h 870"/>
                <a:gd name="T74" fmla="*/ 51 w 319"/>
                <a:gd name="T75" fmla="*/ 726 h 870"/>
                <a:gd name="T76" fmla="*/ 65 w 319"/>
                <a:gd name="T77" fmla="*/ 503 h 870"/>
                <a:gd name="T78" fmla="*/ 85 w 319"/>
                <a:gd name="T79" fmla="*/ 719 h 870"/>
                <a:gd name="T80" fmla="*/ 47 w 319"/>
                <a:gd name="T81" fmla="*/ 428 h 870"/>
                <a:gd name="T82" fmla="*/ 33 w 319"/>
                <a:gd name="T83" fmla="*/ 409 h 870"/>
                <a:gd name="T84" fmla="*/ 147 w 319"/>
                <a:gd name="T85" fmla="*/ 396 h 870"/>
                <a:gd name="T86" fmla="*/ 155 w 319"/>
                <a:gd name="T87" fmla="*/ 364 h 870"/>
                <a:gd name="T88" fmla="*/ 37 w 319"/>
                <a:gd name="T89" fmla="*/ 369 h 870"/>
                <a:gd name="T90" fmla="*/ 42 w 319"/>
                <a:gd name="T91" fmla="*/ 341 h 870"/>
                <a:gd name="T92" fmla="*/ 155 w 319"/>
                <a:gd name="T93" fmla="*/ 353 h 870"/>
                <a:gd name="T94" fmla="*/ 141 w 319"/>
                <a:gd name="T95" fmla="*/ 317 h 870"/>
                <a:gd name="T96" fmla="*/ 33 w 319"/>
                <a:gd name="T97" fmla="*/ 298 h 870"/>
                <a:gd name="T98" fmla="*/ 141 w 319"/>
                <a:gd name="T99" fmla="*/ 284 h 870"/>
                <a:gd name="T100" fmla="*/ 155 w 319"/>
                <a:gd name="T101" fmla="*/ 247 h 870"/>
                <a:gd name="T102" fmla="*/ 42 w 319"/>
                <a:gd name="T103" fmla="*/ 260 h 870"/>
                <a:gd name="T104" fmla="*/ 37 w 319"/>
                <a:gd name="T105" fmla="*/ 232 h 870"/>
                <a:gd name="T106" fmla="*/ 155 w 319"/>
                <a:gd name="T107" fmla="*/ 237 h 870"/>
                <a:gd name="T108" fmla="*/ 147 w 319"/>
                <a:gd name="T109" fmla="*/ 204 h 870"/>
                <a:gd name="T110" fmla="*/ 33 w 319"/>
                <a:gd name="T111" fmla="*/ 191 h 870"/>
                <a:gd name="T112" fmla="*/ 141 w 319"/>
                <a:gd name="T113" fmla="*/ 17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870">
                  <a:moveTo>
                    <a:pt x="319" y="186"/>
                  </a:moveTo>
                  <a:lnTo>
                    <a:pt x="319" y="186"/>
                  </a:lnTo>
                  <a:lnTo>
                    <a:pt x="319" y="179"/>
                  </a:lnTo>
                  <a:lnTo>
                    <a:pt x="318" y="172"/>
                  </a:lnTo>
                  <a:lnTo>
                    <a:pt x="316" y="166"/>
                  </a:lnTo>
                  <a:lnTo>
                    <a:pt x="312" y="160"/>
                  </a:lnTo>
                  <a:lnTo>
                    <a:pt x="312" y="160"/>
                  </a:lnTo>
                  <a:lnTo>
                    <a:pt x="228" y="37"/>
                  </a:lnTo>
                  <a:lnTo>
                    <a:pt x="228" y="37"/>
                  </a:lnTo>
                  <a:lnTo>
                    <a:pt x="235" y="33"/>
                  </a:lnTo>
                  <a:lnTo>
                    <a:pt x="240" y="29"/>
                  </a:lnTo>
                  <a:lnTo>
                    <a:pt x="243" y="24"/>
                  </a:lnTo>
                  <a:lnTo>
                    <a:pt x="245" y="19"/>
                  </a:lnTo>
                  <a:lnTo>
                    <a:pt x="245" y="14"/>
                  </a:lnTo>
                  <a:lnTo>
                    <a:pt x="245" y="14"/>
                  </a:lnTo>
                  <a:lnTo>
                    <a:pt x="243" y="9"/>
                  </a:lnTo>
                  <a:lnTo>
                    <a:pt x="241" y="4"/>
                  </a:lnTo>
                  <a:lnTo>
                    <a:pt x="236" y="1"/>
                  </a:lnTo>
                  <a:lnTo>
                    <a:pt x="231" y="0"/>
                  </a:lnTo>
                  <a:lnTo>
                    <a:pt x="203" y="0"/>
                  </a:lnTo>
                  <a:lnTo>
                    <a:pt x="118" y="0"/>
                  </a:lnTo>
                  <a:lnTo>
                    <a:pt x="89" y="0"/>
                  </a:lnTo>
                  <a:lnTo>
                    <a:pt x="89" y="0"/>
                  </a:lnTo>
                  <a:lnTo>
                    <a:pt x="84" y="1"/>
                  </a:lnTo>
                  <a:lnTo>
                    <a:pt x="79" y="4"/>
                  </a:lnTo>
                  <a:lnTo>
                    <a:pt x="76" y="9"/>
                  </a:lnTo>
                  <a:lnTo>
                    <a:pt x="75" y="14"/>
                  </a:lnTo>
                  <a:lnTo>
                    <a:pt x="75" y="19"/>
                  </a:lnTo>
                  <a:lnTo>
                    <a:pt x="75" y="19"/>
                  </a:lnTo>
                  <a:lnTo>
                    <a:pt x="76" y="24"/>
                  </a:lnTo>
                  <a:lnTo>
                    <a:pt x="80" y="29"/>
                  </a:lnTo>
                  <a:lnTo>
                    <a:pt x="85" y="33"/>
                  </a:lnTo>
                  <a:lnTo>
                    <a:pt x="92" y="37"/>
                  </a:lnTo>
                  <a:lnTo>
                    <a:pt x="8" y="160"/>
                  </a:lnTo>
                  <a:lnTo>
                    <a:pt x="8" y="160"/>
                  </a:lnTo>
                  <a:lnTo>
                    <a:pt x="8" y="160"/>
                  </a:lnTo>
                  <a:lnTo>
                    <a:pt x="6" y="166"/>
                  </a:lnTo>
                  <a:lnTo>
                    <a:pt x="2" y="172"/>
                  </a:lnTo>
                  <a:lnTo>
                    <a:pt x="0" y="179"/>
                  </a:lnTo>
                  <a:lnTo>
                    <a:pt x="0" y="186"/>
                  </a:lnTo>
                  <a:lnTo>
                    <a:pt x="0" y="191"/>
                  </a:lnTo>
                  <a:lnTo>
                    <a:pt x="0" y="191"/>
                  </a:lnTo>
                  <a:lnTo>
                    <a:pt x="0" y="198"/>
                  </a:lnTo>
                  <a:lnTo>
                    <a:pt x="2" y="204"/>
                  </a:lnTo>
                  <a:lnTo>
                    <a:pt x="4" y="210"/>
                  </a:lnTo>
                  <a:lnTo>
                    <a:pt x="8" y="217"/>
                  </a:lnTo>
                  <a:lnTo>
                    <a:pt x="8" y="217"/>
                  </a:lnTo>
                  <a:lnTo>
                    <a:pt x="4" y="222"/>
                  </a:lnTo>
                  <a:lnTo>
                    <a:pt x="2" y="228"/>
                  </a:lnTo>
                  <a:lnTo>
                    <a:pt x="0" y="236"/>
                  </a:lnTo>
                  <a:lnTo>
                    <a:pt x="0" y="242"/>
                  </a:lnTo>
                  <a:lnTo>
                    <a:pt x="0" y="247"/>
                  </a:lnTo>
                  <a:lnTo>
                    <a:pt x="0" y="247"/>
                  </a:lnTo>
                  <a:lnTo>
                    <a:pt x="0" y="253"/>
                  </a:lnTo>
                  <a:lnTo>
                    <a:pt x="2" y="260"/>
                  </a:lnTo>
                  <a:lnTo>
                    <a:pt x="4" y="266"/>
                  </a:lnTo>
                  <a:lnTo>
                    <a:pt x="8" y="272"/>
                  </a:lnTo>
                  <a:lnTo>
                    <a:pt x="8" y="272"/>
                  </a:lnTo>
                  <a:lnTo>
                    <a:pt x="4" y="277"/>
                  </a:lnTo>
                  <a:lnTo>
                    <a:pt x="2" y="284"/>
                  </a:lnTo>
                  <a:lnTo>
                    <a:pt x="0" y="291"/>
                  </a:lnTo>
                  <a:lnTo>
                    <a:pt x="0" y="298"/>
                  </a:lnTo>
                  <a:lnTo>
                    <a:pt x="0" y="303"/>
                  </a:lnTo>
                  <a:lnTo>
                    <a:pt x="0" y="303"/>
                  </a:lnTo>
                  <a:lnTo>
                    <a:pt x="0" y="309"/>
                  </a:lnTo>
                  <a:lnTo>
                    <a:pt x="2" y="315"/>
                  </a:lnTo>
                  <a:lnTo>
                    <a:pt x="4" y="322"/>
                  </a:lnTo>
                  <a:lnTo>
                    <a:pt x="8" y="328"/>
                  </a:lnTo>
                  <a:lnTo>
                    <a:pt x="8" y="328"/>
                  </a:lnTo>
                  <a:lnTo>
                    <a:pt x="4" y="334"/>
                  </a:lnTo>
                  <a:lnTo>
                    <a:pt x="4" y="334"/>
                  </a:lnTo>
                  <a:lnTo>
                    <a:pt x="3" y="336"/>
                  </a:lnTo>
                  <a:lnTo>
                    <a:pt x="3" y="336"/>
                  </a:lnTo>
                  <a:lnTo>
                    <a:pt x="2" y="343"/>
                  </a:lnTo>
                  <a:lnTo>
                    <a:pt x="2" y="343"/>
                  </a:lnTo>
                  <a:lnTo>
                    <a:pt x="0" y="345"/>
                  </a:lnTo>
                  <a:lnTo>
                    <a:pt x="0" y="345"/>
                  </a:lnTo>
                  <a:lnTo>
                    <a:pt x="0" y="353"/>
                  </a:lnTo>
                  <a:lnTo>
                    <a:pt x="0" y="353"/>
                  </a:lnTo>
                  <a:lnTo>
                    <a:pt x="0" y="358"/>
                  </a:lnTo>
                  <a:lnTo>
                    <a:pt x="0" y="358"/>
                  </a:lnTo>
                  <a:lnTo>
                    <a:pt x="0" y="358"/>
                  </a:lnTo>
                  <a:lnTo>
                    <a:pt x="0" y="365"/>
                  </a:lnTo>
                  <a:lnTo>
                    <a:pt x="2" y="372"/>
                  </a:lnTo>
                  <a:lnTo>
                    <a:pt x="4" y="379"/>
                  </a:lnTo>
                  <a:lnTo>
                    <a:pt x="8" y="384"/>
                  </a:lnTo>
                  <a:lnTo>
                    <a:pt x="8" y="384"/>
                  </a:lnTo>
                  <a:lnTo>
                    <a:pt x="4" y="390"/>
                  </a:lnTo>
                  <a:lnTo>
                    <a:pt x="2" y="395"/>
                  </a:lnTo>
                  <a:lnTo>
                    <a:pt x="0" y="403"/>
                  </a:lnTo>
                  <a:lnTo>
                    <a:pt x="0" y="409"/>
                  </a:lnTo>
                  <a:lnTo>
                    <a:pt x="0" y="409"/>
                  </a:lnTo>
                  <a:lnTo>
                    <a:pt x="0" y="414"/>
                  </a:lnTo>
                  <a:lnTo>
                    <a:pt x="0" y="414"/>
                  </a:lnTo>
                  <a:lnTo>
                    <a:pt x="0" y="414"/>
                  </a:lnTo>
                  <a:lnTo>
                    <a:pt x="0" y="423"/>
                  </a:lnTo>
                  <a:lnTo>
                    <a:pt x="0" y="423"/>
                  </a:lnTo>
                  <a:lnTo>
                    <a:pt x="2" y="424"/>
                  </a:lnTo>
                  <a:lnTo>
                    <a:pt x="2" y="424"/>
                  </a:lnTo>
                  <a:lnTo>
                    <a:pt x="3" y="432"/>
                  </a:lnTo>
                  <a:lnTo>
                    <a:pt x="3" y="432"/>
                  </a:lnTo>
                  <a:lnTo>
                    <a:pt x="4" y="433"/>
                  </a:lnTo>
                  <a:lnTo>
                    <a:pt x="4" y="433"/>
                  </a:lnTo>
                  <a:lnTo>
                    <a:pt x="8" y="439"/>
                  </a:lnTo>
                  <a:lnTo>
                    <a:pt x="8" y="439"/>
                  </a:lnTo>
                  <a:lnTo>
                    <a:pt x="4" y="446"/>
                  </a:lnTo>
                  <a:lnTo>
                    <a:pt x="2" y="452"/>
                  </a:lnTo>
                  <a:lnTo>
                    <a:pt x="0" y="458"/>
                  </a:lnTo>
                  <a:lnTo>
                    <a:pt x="0" y="465"/>
                  </a:lnTo>
                  <a:lnTo>
                    <a:pt x="0" y="470"/>
                  </a:lnTo>
                  <a:lnTo>
                    <a:pt x="0" y="521"/>
                  </a:lnTo>
                  <a:lnTo>
                    <a:pt x="0" y="526"/>
                  </a:lnTo>
                  <a:lnTo>
                    <a:pt x="0" y="576"/>
                  </a:lnTo>
                  <a:lnTo>
                    <a:pt x="0" y="581"/>
                  </a:lnTo>
                  <a:lnTo>
                    <a:pt x="0" y="812"/>
                  </a:lnTo>
                  <a:lnTo>
                    <a:pt x="0" y="812"/>
                  </a:lnTo>
                  <a:lnTo>
                    <a:pt x="0" y="812"/>
                  </a:lnTo>
                  <a:lnTo>
                    <a:pt x="4" y="823"/>
                  </a:lnTo>
                  <a:lnTo>
                    <a:pt x="9" y="835"/>
                  </a:lnTo>
                  <a:lnTo>
                    <a:pt x="18" y="845"/>
                  </a:lnTo>
                  <a:lnTo>
                    <a:pt x="28" y="852"/>
                  </a:lnTo>
                  <a:lnTo>
                    <a:pt x="41" y="860"/>
                  </a:lnTo>
                  <a:lnTo>
                    <a:pt x="55" y="865"/>
                  </a:lnTo>
                  <a:lnTo>
                    <a:pt x="69" y="869"/>
                  </a:lnTo>
                  <a:lnTo>
                    <a:pt x="85" y="870"/>
                  </a:lnTo>
                  <a:lnTo>
                    <a:pt x="85" y="870"/>
                  </a:lnTo>
                  <a:lnTo>
                    <a:pt x="98" y="869"/>
                  </a:lnTo>
                  <a:lnTo>
                    <a:pt x="109" y="866"/>
                  </a:lnTo>
                  <a:lnTo>
                    <a:pt x="121" y="864"/>
                  </a:lnTo>
                  <a:lnTo>
                    <a:pt x="131" y="859"/>
                  </a:lnTo>
                  <a:lnTo>
                    <a:pt x="131" y="859"/>
                  </a:lnTo>
                  <a:lnTo>
                    <a:pt x="132" y="857"/>
                  </a:lnTo>
                  <a:lnTo>
                    <a:pt x="133" y="855"/>
                  </a:lnTo>
                  <a:lnTo>
                    <a:pt x="133" y="855"/>
                  </a:lnTo>
                  <a:lnTo>
                    <a:pt x="132" y="852"/>
                  </a:lnTo>
                  <a:lnTo>
                    <a:pt x="131" y="850"/>
                  </a:lnTo>
                  <a:lnTo>
                    <a:pt x="131" y="850"/>
                  </a:lnTo>
                  <a:lnTo>
                    <a:pt x="121" y="845"/>
                  </a:lnTo>
                  <a:lnTo>
                    <a:pt x="111" y="841"/>
                  </a:lnTo>
                  <a:lnTo>
                    <a:pt x="98" y="838"/>
                  </a:lnTo>
                  <a:lnTo>
                    <a:pt x="85" y="837"/>
                  </a:lnTo>
                  <a:lnTo>
                    <a:pt x="85" y="837"/>
                  </a:lnTo>
                  <a:lnTo>
                    <a:pt x="69" y="840"/>
                  </a:lnTo>
                  <a:lnTo>
                    <a:pt x="69" y="840"/>
                  </a:lnTo>
                  <a:lnTo>
                    <a:pt x="62" y="838"/>
                  </a:lnTo>
                  <a:lnTo>
                    <a:pt x="59" y="837"/>
                  </a:lnTo>
                  <a:lnTo>
                    <a:pt x="55" y="833"/>
                  </a:lnTo>
                  <a:lnTo>
                    <a:pt x="52" y="828"/>
                  </a:lnTo>
                  <a:lnTo>
                    <a:pt x="52" y="828"/>
                  </a:lnTo>
                  <a:lnTo>
                    <a:pt x="52" y="823"/>
                  </a:lnTo>
                  <a:lnTo>
                    <a:pt x="55" y="818"/>
                  </a:lnTo>
                  <a:lnTo>
                    <a:pt x="59" y="814"/>
                  </a:lnTo>
                  <a:lnTo>
                    <a:pt x="64" y="812"/>
                  </a:lnTo>
                  <a:lnTo>
                    <a:pt x="64" y="812"/>
                  </a:lnTo>
                  <a:lnTo>
                    <a:pt x="74" y="810"/>
                  </a:lnTo>
                  <a:lnTo>
                    <a:pt x="85" y="810"/>
                  </a:lnTo>
                  <a:lnTo>
                    <a:pt x="85" y="810"/>
                  </a:lnTo>
                  <a:lnTo>
                    <a:pt x="98" y="810"/>
                  </a:lnTo>
                  <a:lnTo>
                    <a:pt x="111" y="813"/>
                  </a:lnTo>
                  <a:lnTo>
                    <a:pt x="122" y="816"/>
                  </a:lnTo>
                  <a:lnTo>
                    <a:pt x="132" y="819"/>
                  </a:lnTo>
                  <a:lnTo>
                    <a:pt x="141" y="824"/>
                  </a:lnTo>
                  <a:lnTo>
                    <a:pt x="150" y="829"/>
                  </a:lnTo>
                  <a:lnTo>
                    <a:pt x="166" y="840"/>
                  </a:lnTo>
                  <a:lnTo>
                    <a:pt x="181" y="851"/>
                  </a:lnTo>
                  <a:lnTo>
                    <a:pt x="198" y="860"/>
                  </a:lnTo>
                  <a:lnTo>
                    <a:pt x="205" y="864"/>
                  </a:lnTo>
                  <a:lnTo>
                    <a:pt x="214" y="867"/>
                  </a:lnTo>
                  <a:lnTo>
                    <a:pt x="224" y="869"/>
                  </a:lnTo>
                  <a:lnTo>
                    <a:pt x="235" y="870"/>
                  </a:lnTo>
                  <a:lnTo>
                    <a:pt x="235" y="870"/>
                  </a:lnTo>
                  <a:lnTo>
                    <a:pt x="251" y="869"/>
                  </a:lnTo>
                  <a:lnTo>
                    <a:pt x="266" y="865"/>
                  </a:lnTo>
                  <a:lnTo>
                    <a:pt x="279" y="860"/>
                  </a:lnTo>
                  <a:lnTo>
                    <a:pt x="292" y="852"/>
                  </a:lnTo>
                  <a:lnTo>
                    <a:pt x="302" y="845"/>
                  </a:lnTo>
                  <a:lnTo>
                    <a:pt x="311" y="835"/>
                  </a:lnTo>
                  <a:lnTo>
                    <a:pt x="316" y="823"/>
                  </a:lnTo>
                  <a:lnTo>
                    <a:pt x="319" y="812"/>
                  </a:lnTo>
                  <a:lnTo>
                    <a:pt x="319" y="812"/>
                  </a:lnTo>
                  <a:lnTo>
                    <a:pt x="319" y="581"/>
                  </a:lnTo>
                  <a:lnTo>
                    <a:pt x="319" y="576"/>
                  </a:lnTo>
                  <a:lnTo>
                    <a:pt x="319" y="526"/>
                  </a:lnTo>
                  <a:lnTo>
                    <a:pt x="319" y="521"/>
                  </a:lnTo>
                  <a:lnTo>
                    <a:pt x="319" y="470"/>
                  </a:lnTo>
                  <a:lnTo>
                    <a:pt x="319" y="465"/>
                  </a:lnTo>
                  <a:lnTo>
                    <a:pt x="319" y="465"/>
                  </a:lnTo>
                  <a:lnTo>
                    <a:pt x="319" y="458"/>
                  </a:lnTo>
                  <a:lnTo>
                    <a:pt x="318" y="452"/>
                  </a:lnTo>
                  <a:lnTo>
                    <a:pt x="316" y="446"/>
                  </a:lnTo>
                  <a:lnTo>
                    <a:pt x="312" y="439"/>
                  </a:lnTo>
                  <a:lnTo>
                    <a:pt x="312" y="439"/>
                  </a:lnTo>
                  <a:lnTo>
                    <a:pt x="316" y="433"/>
                  </a:lnTo>
                  <a:lnTo>
                    <a:pt x="316" y="433"/>
                  </a:lnTo>
                  <a:lnTo>
                    <a:pt x="317" y="432"/>
                  </a:lnTo>
                  <a:lnTo>
                    <a:pt x="317" y="432"/>
                  </a:lnTo>
                  <a:lnTo>
                    <a:pt x="318" y="424"/>
                  </a:lnTo>
                  <a:lnTo>
                    <a:pt x="318" y="424"/>
                  </a:lnTo>
                  <a:lnTo>
                    <a:pt x="319" y="423"/>
                  </a:lnTo>
                  <a:lnTo>
                    <a:pt x="319" y="423"/>
                  </a:lnTo>
                  <a:lnTo>
                    <a:pt x="319" y="414"/>
                  </a:lnTo>
                  <a:lnTo>
                    <a:pt x="319" y="414"/>
                  </a:lnTo>
                  <a:lnTo>
                    <a:pt x="319" y="409"/>
                  </a:lnTo>
                  <a:lnTo>
                    <a:pt x="319" y="409"/>
                  </a:lnTo>
                  <a:lnTo>
                    <a:pt x="319" y="409"/>
                  </a:lnTo>
                  <a:lnTo>
                    <a:pt x="319" y="403"/>
                  </a:lnTo>
                  <a:lnTo>
                    <a:pt x="318" y="395"/>
                  </a:lnTo>
                  <a:lnTo>
                    <a:pt x="316" y="390"/>
                  </a:lnTo>
                  <a:lnTo>
                    <a:pt x="312" y="384"/>
                  </a:lnTo>
                  <a:lnTo>
                    <a:pt x="312" y="384"/>
                  </a:lnTo>
                  <a:lnTo>
                    <a:pt x="316" y="379"/>
                  </a:lnTo>
                  <a:lnTo>
                    <a:pt x="318" y="372"/>
                  </a:lnTo>
                  <a:lnTo>
                    <a:pt x="319" y="365"/>
                  </a:lnTo>
                  <a:lnTo>
                    <a:pt x="319" y="358"/>
                  </a:lnTo>
                  <a:lnTo>
                    <a:pt x="319" y="358"/>
                  </a:lnTo>
                  <a:lnTo>
                    <a:pt x="319" y="353"/>
                  </a:lnTo>
                  <a:lnTo>
                    <a:pt x="319" y="353"/>
                  </a:lnTo>
                  <a:lnTo>
                    <a:pt x="319" y="353"/>
                  </a:lnTo>
                  <a:lnTo>
                    <a:pt x="319" y="345"/>
                  </a:lnTo>
                  <a:lnTo>
                    <a:pt x="319" y="345"/>
                  </a:lnTo>
                  <a:lnTo>
                    <a:pt x="318" y="343"/>
                  </a:lnTo>
                  <a:lnTo>
                    <a:pt x="318" y="343"/>
                  </a:lnTo>
                  <a:lnTo>
                    <a:pt x="317" y="336"/>
                  </a:lnTo>
                  <a:lnTo>
                    <a:pt x="317" y="336"/>
                  </a:lnTo>
                  <a:lnTo>
                    <a:pt x="316" y="334"/>
                  </a:lnTo>
                  <a:lnTo>
                    <a:pt x="316" y="334"/>
                  </a:lnTo>
                  <a:lnTo>
                    <a:pt x="312" y="328"/>
                  </a:lnTo>
                  <a:lnTo>
                    <a:pt x="312" y="328"/>
                  </a:lnTo>
                  <a:lnTo>
                    <a:pt x="316" y="322"/>
                  </a:lnTo>
                  <a:lnTo>
                    <a:pt x="318" y="315"/>
                  </a:lnTo>
                  <a:lnTo>
                    <a:pt x="319" y="309"/>
                  </a:lnTo>
                  <a:lnTo>
                    <a:pt x="319" y="303"/>
                  </a:lnTo>
                  <a:lnTo>
                    <a:pt x="319" y="298"/>
                  </a:lnTo>
                  <a:lnTo>
                    <a:pt x="319" y="298"/>
                  </a:lnTo>
                  <a:lnTo>
                    <a:pt x="319" y="291"/>
                  </a:lnTo>
                  <a:lnTo>
                    <a:pt x="318" y="284"/>
                  </a:lnTo>
                  <a:lnTo>
                    <a:pt x="316" y="277"/>
                  </a:lnTo>
                  <a:lnTo>
                    <a:pt x="312" y="272"/>
                  </a:lnTo>
                  <a:lnTo>
                    <a:pt x="312" y="272"/>
                  </a:lnTo>
                  <a:lnTo>
                    <a:pt x="316" y="266"/>
                  </a:lnTo>
                  <a:lnTo>
                    <a:pt x="318" y="260"/>
                  </a:lnTo>
                  <a:lnTo>
                    <a:pt x="319" y="253"/>
                  </a:lnTo>
                  <a:lnTo>
                    <a:pt x="319" y="247"/>
                  </a:lnTo>
                  <a:lnTo>
                    <a:pt x="319" y="242"/>
                  </a:lnTo>
                  <a:lnTo>
                    <a:pt x="319" y="242"/>
                  </a:lnTo>
                  <a:lnTo>
                    <a:pt x="319" y="236"/>
                  </a:lnTo>
                  <a:lnTo>
                    <a:pt x="318" y="228"/>
                  </a:lnTo>
                  <a:lnTo>
                    <a:pt x="316" y="222"/>
                  </a:lnTo>
                  <a:lnTo>
                    <a:pt x="312" y="217"/>
                  </a:lnTo>
                  <a:lnTo>
                    <a:pt x="312" y="217"/>
                  </a:lnTo>
                  <a:lnTo>
                    <a:pt x="316" y="210"/>
                  </a:lnTo>
                  <a:lnTo>
                    <a:pt x="318" y="204"/>
                  </a:lnTo>
                  <a:lnTo>
                    <a:pt x="319" y="198"/>
                  </a:lnTo>
                  <a:lnTo>
                    <a:pt x="319" y="191"/>
                  </a:lnTo>
                  <a:lnTo>
                    <a:pt x="319" y="186"/>
                  </a:lnTo>
                  <a:close/>
                  <a:moveTo>
                    <a:pt x="85" y="719"/>
                  </a:moveTo>
                  <a:lnTo>
                    <a:pt x="85" y="719"/>
                  </a:lnTo>
                  <a:lnTo>
                    <a:pt x="84" y="726"/>
                  </a:lnTo>
                  <a:lnTo>
                    <a:pt x="80" y="731"/>
                  </a:lnTo>
                  <a:lnTo>
                    <a:pt x="76" y="733"/>
                  </a:lnTo>
                  <a:lnTo>
                    <a:pt x="70" y="735"/>
                  </a:lnTo>
                  <a:lnTo>
                    <a:pt x="65" y="735"/>
                  </a:lnTo>
                  <a:lnTo>
                    <a:pt x="65" y="735"/>
                  </a:lnTo>
                  <a:lnTo>
                    <a:pt x="59" y="733"/>
                  </a:lnTo>
                  <a:lnTo>
                    <a:pt x="54" y="731"/>
                  </a:lnTo>
                  <a:lnTo>
                    <a:pt x="51" y="726"/>
                  </a:lnTo>
                  <a:lnTo>
                    <a:pt x="50" y="719"/>
                  </a:lnTo>
                  <a:lnTo>
                    <a:pt x="50" y="518"/>
                  </a:lnTo>
                  <a:lnTo>
                    <a:pt x="50" y="518"/>
                  </a:lnTo>
                  <a:lnTo>
                    <a:pt x="51" y="512"/>
                  </a:lnTo>
                  <a:lnTo>
                    <a:pt x="54" y="507"/>
                  </a:lnTo>
                  <a:lnTo>
                    <a:pt x="59" y="504"/>
                  </a:lnTo>
                  <a:lnTo>
                    <a:pt x="65" y="503"/>
                  </a:lnTo>
                  <a:lnTo>
                    <a:pt x="70" y="503"/>
                  </a:lnTo>
                  <a:lnTo>
                    <a:pt x="70" y="503"/>
                  </a:lnTo>
                  <a:lnTo>
                    <a:pt x="76" y="504"/>
                  </a:lnTo>
                  <a:lnTo>
                    <a:pt x="80" y="507"/>
                  </a:lnTo>
                  <a:lnTo>
                    <a:pt x="84" y="512"/>
                  </a:lnTo>
                  <a:lnTo>
                    <a:pt x="85" y="518"/>
                  </a:lnTo>
                  <a:lnTo>
                    <a:pt x="85" y="719"/>
                  </a:lnTo>
                  <a:close/>
                  <a:moveTo>
                    <a:pt x="155" y="414"/>
                  </a:moveTo>
                  <a:lnTo>
                    <a:pt x="155" y="414"/>
                  </a:lnTo>
                  <a:lnTo>
                    <a:pt x="155" y="419"/>
                  </a:lnTo>
                  <a:lnTo>
                    <a:pt x="151" y="424"/>
                  </a:lnTo>
                  <a:lnTo>
                    <a:pt x="147" y="427"/>
                  </a:lnTo>
                  <a:lnTo>
                    <a:pt x="141" y="428"/>
                  </a:lnTo>
                  <a:lnTo>
                    <a:pt x="47" y="428"/>
                  </a:lnTo>
                  <a:lnTo>
                    <a:pt x="47" y="428"/>
                  </a:lnTo>
                  <a:lnTo>
                    <a:pt x="42" y="427"/>
                  </a:lnTo>
                  <a:lnTo>
                    <a:pt x="37" y="424"/>
                  </a:lnTo>
                  <a:lnTo>
                    <a:pt x="33" y="419"/>
                  </a:lnTo>
                  <a:lnTo>
                    <a:pt x="33" y="414"/>
                  </a:lnTo>
                  <a:lnTo>
                    <a:pt x="33" y="409"/>
                  </a:lnTo>
                  <a:lnTo>
                    <a:pt x="33" y="409"/>
                  </a:lnTo>
                  <a:lnTo>
                    <a:pt x="33" y="404"/>
                  </a:lnTo>
                  <a:lnTo>
                    <a:pt x="37" y="399"/>
                  </a:lnTo>
                  <a:lnTo>
                    <a:pt x="42" y="396"/>
                  </a:lnTo>
                  <a:lnTo>
                    <a:pt x="47" y="395"/>
                  </a:lnTo>
                  <a:lnTo>
                    <a:pt x="141" y="395"/>
                  </a:lnTo>
                  <a:lnTo>
                    <a:pt x="141" y="395"/>
                  </a:lnTo>
                  <a:lnTo>
                    <a:pt x="147" y="396"/>
                  </a:lnTo>
                  <a:lnTo>
                    <a:pt x="151" y="399"/>
                  </a:lnTo>
                  <a:lnTo>
                    <a:pt x="155" y="404"/>
                  </a:lnTo>
                  <a:lnTo>
                    <a:pt x="155" y="409"/>
                  </a:lnTo>
                  <a:lnTo>
                    <a:pt x="155" y="414"/>
                  </a:lnTo>
                  <a:close/>
                  <a:moveTo>
                    <a:pt x="155" y="358"/>
                  </a:moveTo>
                  <a:lnTo>
                    <a:pt x="155" y="358"/>
                  </a:lnTo>
                  <a:lnTo>
                    <a:pt x="155" y="364"/>
                  </a:lnTo>
                  <a:lnTo>
                    <a:pt x="151" y="369"/>
                  </a:lnTo>
                  <a:lnTo>
                    <a:pt x="147" y="371"/>
                  </a:lnTo>
                  <a:lnTo>
                    <a:pt x="141" y="372"/>
                  </a:lnTo>
                  <a:lnTo>
                    <a:pt x="47" y="372"/>
                  </a:lnTo>
                  <a:lnTo>
                    <a:pt x="47" y="372"/>
                  </a:lnTo>
                  <a:lnTo>
                    <a:pt x="42" y="371"/>
                  </a:lnTo>
                  <a:lnTo>
                    <a:pt x="37" y="369"/>
                  </a:lnTo>
                  <a:lnTo>
                    <a:pt x="33" y="364"/>
                  </a:lnTo>
                  <a:lnTo>
                    <a:pt x="33" y="358"/>
                  </a:lnTo>
                  <a:lnTo>
                    <a:pt x="33" y="353"/>
                  </a:lnTo>
                  <a:lnTo>
                    <a:pt x="33" y="353"/>
                  </a:lnTo>
                  <a:lnTo>
                    <a:pt x="33" y="348"/>
                  </a:lnTo>
                  <a:lnTo>
                    <a:pt x="37" y="343"/>
                  </a:lnTo>
                  <a:lnTo>
                    <a:pt x="42" y="341"/>
                  </a:lnTo>
                  <a:lnTo>
                    <a:pt x="47" y="339"/>
                  </a:lnTo>
                  <a:lnTo>
                    <a:pt x="141" y="339"/>
                  </a:lnTo>
                  <a:lnTo>
                    <a:pt x="141" y="339"/>
                  </a:lnTo>
                  <a:lnTo>
                    <a:pt x="147" y="341"/>
                  </a:lnTo>
                  <a:lnTo>
                    <a:pt x="151" y="343"/>
                  </a:lnTo>
                  <a:lnTo>
                    <a:pt x="155" y="348"/>
                  </a:lnTo>
                  <a:lnTo>
                    <a:pt x="155" y="353"/>
                  </a:lnTo>
                  <a:lnTo>
                    <a:pt x="155" y="358"/>
                  </a:lnTo>
                  <a:close/>
                  <a:moveTo>
                    <a:pt x="155" y="303"/>
                  </a:moveTo>
                  <a:lnTo>
                    <a:pt x="155" y="303"/>
                  </a:lnTo>
                  <a:lnTo>
                    <a:pt x="155" y="308"/>
                  </a:lnTo>
                  <a:lnTo>
                    <a:pt x="151" y="313"/>
                  </a:lnTo>
                  <a:lnTo>
                    <a:pt x="147" y="315"/>
                  </a:lnTo>
                  <a:lnTo>
                    <a:pt x="141" y="317"/>
                  </a:lnTo>
                  <a:lnTo>
                    <a:pt x="47" y="317"/>
                  </a:lnTo>
                  <a:lnTo>
                    <a:pt x="47" y="317"/>
                  </a:lnTo>
                  <a:lnTo>
                    <a:pt x="42" y="315"/>
                  </a:lnTo>
                  <a:lnTo>
                    <a:pt x="37" y="313"/>
                  </a:lnTo>
                  <a:lnTo>
                    <a:pt x="33" y="308"/>
                  </a:lnTo>
                  <a:lnTo>
                    <a:pt x="33" y="303"/>
                  </a:lnTo>
                  <a:lnTo>
                    <a:pt x="33" y="298"/>
                  </a:lnTo>
                  <a:lnTo>
                    <a:pt x="33" y="298"/>
                  </a:lnTo>
                  <a:lnTo>
                    <a:pt x="33" y="293"/>
                  </a:lnTo>
                  <a:lnTo>
                    <a:pt x="37" y="288"/>
                  </a:lnTo>
                  <a:lnTo>
                    <a:pt x="42" y="285"/>
                  </a:lnTo>
                  <a:lnTo>
                    <a:pt x="47" y="284"/>
                  </a:lnTo>
                  <a:lnTo>
                    <a:pt x="141" y="284"/>
                  </a:lnTo>
                  <a:lnTo>
                    <a:pt x="141" y="284"/>
                  </a:lnTo>
                  <a:lnTo>
                    <a:pt x="147" y="285"/>
                  </a:lnTo>
                  <a:lnTo>
                    <a:pt x="151" y="288"/>
                  </a:lnTo>
                  <a:lnTo>
                    <a:pt x="155" y="293"/>
                  </a:lnTo>
                  <a:lnTo>
                    <a:pt x="155" y="298"/>
                  </a:lnTo>
                  <a:lnTo>
                    <a:pt x="155" y="303"/>
                  </a:lnTo>
                  <a:close/>
                  <a:moveTo>
                    <a:pt x="155" y="247"/>
                  </a:moveTo>
                  <a:lnTo>
                    <a:pt x="155" y="247"/>
                  </a:lnTo>
                  <a:lnTo>
                    <a:pt x="155" y="252"/>
                  </a:lnTo>
                  <a:lnTo>
                    <a:pt x="151" y="257"/>
                  </a:lnTo>
                  <a:lnTo>
                    <a:pt x="147" y="260"/>
                  </a:lnTo>
                  <a:lnTo>
                    <a:pt x="141" y="261"/>
                  </a:lnTo>
                  <a:lnTo>
                    <a:pt x="47" y="261"/>
                  </a:lnTo>
                  <a:lnTo>
                    <a:pt x="47" y="261"/>
                  </a:lnTo>
                  <a:lnTo>
                    <a:pt x="42" y="260"/>
                  </a:lnTo>
                  <a:lnTo>
                    <a:pt x="37" y="257"/>
                  </a:lnTo>
                  <a:lnTo>
                    <a:pt x="33" y="252"/>
                  </a:lnTo>
                  <a:lnTo>
                    <a:pt x="33" y="247"/>
                  </a:lnTo>
                  <a:lnTo>
                    <a:pt x="33" y="242"/>
                  </a:lnTo>
                  <a:lnTo>
                    <a:pt x="33" y="242"/>
                  </a:lnTo>
                  <a:lnTo>
                    <a:pt x="33" y="237"/>
                  </a:lnTo>
                  <a:lnTo>
                    <a:pt x="37" y="232"/>
                  </a:lnTo>
                  <a:lnTo>
                    <a:pt x="42" y="229"/>
                  </a:lnTo>
                  <a:lnTo>
                    <a:pt x="47" y="228"/>
                  </a:lnTo>
                  <a:lnTo>
                    <a:pt x="141" y="228"/>
                  </a:lnTo>
                  <a:lnTo>
                    <a:pt x="141" y="228"/>
                  </a:lnTo>
                  <a:lnTo>
                    <a:pt x="147" y="229"/>
                  </a:lnTo>
                  <a:lnTo>
                    <a:pt x="151" y="232"/>
                  </a:lnTo>
                  <a:lnTo>
                    <a:pt x="155" y="237"/>
                  </a:lnTo>
                  <a:lnTo>
                    <a:pt x="155" y="242"/>
                  </a:lnTo>
                  <a:lnTo>
                    <a:pt x="155" y="247"/>
                  </a:lnTo>
                  <a:close/>
                  <a:moveTo>
                    <a:pt x="155" y="191"/>
                  </a:moveTo>
                  <a:lnTo>
                    <a:pt x="155" y="191"/>
                  </a:lnTo>
                  <a:lnTo>
                    <a:pt x="155" y="196"/>
                  </a:lnTo>
                  <a:lnTo>
                    <a:pt x="151" y="201"/>
                  </a:lnTo>
                  <a:lnTo>
                    <a:pt x="147" y="204"/>
                  </a:lnTo>
                  <a:lnTo>
                    <a:pt x="141" y="205"/>
                  </a:lnTo>
                  <a:lnTo>
                    <a:pt x="47" y="205"/>
                  </a:lnTo>
                  <a:lnTo>
                    <a:pt x="47" y="205"/>
                  </a:lnTo>
                  <a:lnTo>
                    <a:pt x="42" y="204"/>
                  </a:lnTo>
                  <a:lnTo>
                    <a:pt x="37" y="201"/>
                  </a:lnTo>
                  <a:lnTo>
                    <a:pt x="33" y="196"/>
                  </a:lnTo>
                  <a:lnTo>
                    <a:pt x="33" y="191"/>
                  </a:lnTo>
                  <a:lnTo>
                    <a:pt x="33" y="186"/>
                  </a:lnTo>
                  <a:lnTo>
                    <a:pt x="33" y="186"/>
                  </a:lnTo>
                  <a:lnTo>
                    <a:pt x="33" y="181"/>
                  </a:lnTo>
                  <a:lnTo>
                    <a:pt x="37" y="176"/>
                  </a:lnTo>
                  <a:lnTo>
                    <a:pt x="42" y="172"/>
                  </a:lnTo>
                  <a:lnTo>
                    <a:pt x="47" y="172"/>
                  </a:lnTo>
                  <a:lnTo>
                    <a:pt x="141" y="172"/>
                  </a:lnTo>
                  <a:lnTo>
                    <a:pt x="141" y="172"/>
                  </a:lnTo>
                  <a:lnTo>
                    <a:pt x="147" y="172"/>
                  </a:lnTo>
                  <a:lnTo>
                    <a:pt x="151" y="176"/>
                  </a:lnTo>
                  <a:lnTo>
                    <a:pt x="155" y="181"/>
                  </a:lnTo>
                  <a:lnTo>
                    <a:pt x="155" y="186"/>
                  </a:lnTo>
                  <a:lnTo>
                    <a:pt x="155"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93" name="Grafika 80" descr="Szkielet martwej ryby">
            <a:extLst>
              <a:ext uri="{FF2B5EF4-FFF2-40B4-BE49-F238E27FC236}">
                <a16:creationId xmlns:a16="http://schemas.microsoft.com/office/drawing/2014/main" id="{719A39C1-BBDA-EDB7-4240-F3F9DCEDC0D5}"/>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rot="17944808">
            <a:off x="2571284" y="4651297"/>
            <a:ext cx="365076" cy="365076"/>
          </a:xfrm>
          <a:prstGeom prst="rect">
            <a:avLst/>
          </a:prstGeom>
        </p:spPr>
      </p:pic>
      <p:pic>
        <p:nvPicPr>
          <p:cNvPr id="94" name="Grafika 81" descr="Skórka banana">
            <a:extLst>
              <a:ext uri="{FF2B5EF4-FFF2-40B4-BE49-F238E27FC236}">
                <a16:creationId xmlns:a16="http://schemas.microsoft.com/office/drawing/2014/main" id="{1DCD90A5-1390-3FA4-0F81-7ABA13EDFD6F}"/>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743778" y="4752188"/>
            <a:ext cx="328569" cy="328569"/>
          </a:xfrm>
          <a:prstGeom prst="rect">
            <a:avLst/>
          </a:prstGeom>
        </p:spPr>
      </p:pic>
      <p:pic>
        <p:nvPicPr>
          <p:cNvPr id="95" name="Grafika 84" descr="Gazeta">
            <a:extLst>
              <a:ext uri="{FF2B5EF4-FFF2-40B4-BE49-F238E27FC236}">
                <a16:creationId xmlns:a16="http://schemas.microsoft.com/office/drawing/2014/main" id="{2A8693E0-2FF8-E6F3-75F7-BC8D0D2CB59C}"/>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4349511" y="2735180"/>
            <a:ext cx="496380" cy="496380"/>
          </a:xfrm>
          <a:prstGeom prst="rect">
            <a:avLst/>
          </a:prstGeom>
        </p:spPr>
      </p:pic>
      <p:sp>
        <p:nvSpPr>
          <p:cNvPr id="96" name="Freeform 35">
            <a:extLst>
              <a:ext uri="{FF2B5EF4-FFF2-40B4-BE49-F238E27FC236}">
                <a16:creationId xmlns:a16="http://schemas.microsoft.com/office/drawing/2014/main" id="{E1BE24CE-55A6-3088-3750-FE1B4C717DDD}"/>
              </a:ext>
            </a:extLst>
          </p:cNvPr>
          <p:cNvSpPr>
            <a:spLocks noChangeAspect="1" noEditPoints="1"/>
          </p:cNvSpPr>
          <p:nvPr/>
        </p:nvSpPr>
        <p:spPr bwMode="auto">
          <a:xfrm>
            <a:off x="2948871" y="2968083"/>
            <a:ext cx="107315" cy="182538"/>
          </a:xfrm>
          <a:custGeom>
            <a:avLst/>
            <a:gdLst>
              <a:gd name="T0" fmla="*/ 1090 w 1501"/>
              <a:gd name="T1" fmla="*/ 2374 h 2543"/>
              <a:gd name="T2" fmla="*/ 841 w 1501"/>
              <a:gd name="T3" fmla="*/ 1660 h 2543"/>
              <a:gd name="T4" fmla="*/ 976 w 1501"/>
              <a:gd name="T5" fmla="*/ 1628 h 2543"/>
              <a:gd name="T6" fmla="*/ 1100 w 1501"/>
              <a:gd name="T7" fmla="*/ 1566 h 2543"/>
              <a:gd name="T8" fmla="*/ 1212 w 1501"/>
              <a:gd name="T9" fmla="*/ 1477 h 2543"/>
              <a:gd name="T10" fmla="*/ 1310 w 1501"/>
              <a:gd name="T11" fmla="*/ 1366 h 2543"/>
              <a:gd name="T12" fmla="*/ 1390 w 1501"/>
              <a:gd name="T13" fmla="*/ 1234 h 2543"/>
              <a:gd name="T14" fmla="*/ 1450 w 1501"/>
              <a:gd name="T15" fmla="*/ 1086 h 2543"/>
              <a:gd name="T16" fmla="*/ 1488 w 1501"/>
              <a:gd name="T17" fmla="*/ 924 h 2543"/>
              <a:gd name="T18" fmla="*/ 1501 w 1501"/>
              <a:gd name="T19" fmla="*/ 751 h 2543"/>
              <a:gd name="T20" fmla="*/ 1495 w 1501"/>
              <a:gd name="T21" fmla="*/ 649 h 2543"/>
              <a:gd name="T22" fmla="*/ 1456 w 1501"/>
              <a:gd name="T23" fmla="*/ 407 h 2543"/>
              <a:gd name="T24" fmla="*/ 1381 w 1501"/>
              <a:gd name="T25" fmla="*/ 84 h 2543"/>
              <a:gd name="T26" fmla="*/ 119 w 1501"/>
              <a:gd name="T27" fmla="*/ 84 h 2543"/>
              <a:gd name="T28" fmla="*/ 44 w 1501"/>
              <a:gd name="T29" fmla="*/ 407 h 2543"/>
              <a:gd name="T30" fmla="*/ 6 w 1501"/>
              <a:gd name="T31" fmla="*/ 649 h 2543"/>
              <a:gd name="T32" fmla="*/ 0 w 1501"/>
              <a:gd name="T33" fmla="*/ 751 h 2543"/>
              <a:gd name="T34" fmla="*/ 12 w 1501"/>
              <a:gd name="T35" fmla="*/ 918 h 2543"/>
              <a:gd name="T36" fmla="*/ 47 w 1501"/>
              <a:gd name="T37" fmla="*/ 1076 h 2543"/>
              <a:gd name="T38" fmla="*/ 103 w 1501"/>
              <a:gd name="T39" fmla="*/ 1220 h 2543"/>
              <a:gd name="T40" fmla="*/ 179 w 1501"/>
              <a:gd name="T41" fmla="*/ 1349 h 2543"/>
              <a:gd name="T42" fmla="*/ 270 w 1501"/>
              <a:gd name="T43" fmla="*/ 1460 h 2543"/>
              <a:gd name="T44" fmla="*/ 377 w 1501"/>
              <a:gd name="T45" fmla="*/ 1550 h 2543"/>
              <a:gd name="T46" fmla="*/ 495 w 1501"/>
              <a:gd name="T47" fmla="*/ 1616 h 2543"/>
              <a:gd name="T48" fmla="*/ 622 w 1501"/>
              <a:gd name="T49" fmla="*/ 1654 h 2543"/>
              <a:gd name="T50" fmla="*/ 374 w 1501"/>
              <a:gd name="T51" fmla="*/ 2374 h 2543"/>
              <a:gd name="T52" fmla="*/ 153 w 1501"/>
              <a:gd name="T53" fmla="*/ 2446 h 2543"/>
              <a:gd name="T54" fmla="*/ 115 w 1501"/>
              <a:gd name="T55" fmla="*/ 2476 h 2543"/>
              <a:gd name="T56" fmla="*/ 105 w 1501"/>
              <a:gd name="T57" fmla="*/ 2509 h 2543"/>
              <a:gd name="T58" fmla="*/ 127 w 1501"/>
              <a:gd name="T59" fmla="*/ 2535 h 2543"/>
              <a:gd name="T60" fmla="*/ 1298 w 1501"/>
              <a:gd name="T61" fmla="*/ 2543 h 2543"/>
              <a:gd name="T62" fmla="*/ 1336 w 1501"/>
              <a:gd name="T63" fmla="*/ 2535 h 2543"/>
              <a:gd name="T64" fmla="*/ 1359 w 1501"/>
              <a:gd name="T65" fmla="*/ 2509 h 2543"/>
              <a:gd name="T66" fmla="*/ 1349 w 1501"/>
              <a:gd name="T67" fmla="*/ 2476 h 2543"/>
              <a:gd name="T68" fmla="*/ 1311 w 1501"/>
              <a:gd name="T69" fmla="*/ 2446 h 2543"/>
              <a:gd name="T70" fmla="*/ 116 w 1501"/>
              <a:gd name="T71" fmla="*/ 751 h 2543"/>
              <a:gd name="T72" fmla="*/ 130 w 1501"/>
              <a:gd name="T73" fmla="*/ 590 h 2543"/>
              <a:gd name="T74" fmla="*/ 161 w 1501"/>
              <a:gd name="T75" fmla="*/ 409 h 2543"/>
              <a:gd name="T76" fmla="*/ 230 w 1501"/>
              <a:gd name="T77" fmla="*/ 117 h 2543"/>
              <a:gd name="T78" fmla="*/ 1284 w 1501"/>
              <a:gd name="T79" fmla="*/ 170 h 2543"/>
              <a:gd name="T80" fmla="*/ 1347 w 1501"/>
              <a:gd name="T81" fmla="*/ 454 h 2543"/>
              <a:gd name="T82" fmla="*/ 1376 w 1501"/>
              <a:gd name="T83" fmla="*/ 634 h 2543"/>
              <a:gd name="T84" fmla="*/ 1384 w 1501"/>
              <a:gd name="T85" fmla="*/ 751 h 2543"/>
              <a:gd name="T86" fmla="*/ 1372 w 1501"/>
              <a:gd name="T87" fmla="*/ 911 h 2543"/>
              <a:gd name="T88" fmla="*/ 1336 w 1501"/>
              <a:gd name="T89" fmla="*/ 1061 h 2543"/>
              <a:gd name="T90" fmla="*/ 1279 w 1501"/>
              <a:gd name="T91" fmla="*/ 1197 h 2543"/>
              <a:gd name="T92" fmla="*/ 1204 w 1501"/>
              <a:gd name="T93" fmla="*/ 1315 h 2543"/>
              <a:gd name="T94" fmla="*/ 1112 w 1501"/>
              <a:gd name="T95" fmla="*/ 1412 h 2543"/>
              <a:gd name="T96" fmla="*/ 1008 w 1501"/>
              <a:gd name="T97" fmla="*/ 1485 h 2543"/>
              <a:gd name="T98" fmla="*/ 893 w 1501"/>
              <a:gd name="T99" fmla="*/ 1532 h 2543"/>
              <a:gd name="T100" fmla="*/ 769 w 1501"/>
              <a:gd name="T101" fmla="*/ 1549 h 2543"/>
              <a:gd name="T102" fmla="*/ 669 w 1501"/>
              <a:gd name="T103" fmla="*/ 1544 h 2543"/>
              <a:gd name="T104" fmla="*/ 549 w 1501"/>
              <a:gd name="T105" fmla="*/ 1513 h 2543"/>
              <a:gd name="T106" fmla="*/ 439 w 1501"/>
              <a:gd name="T107" fmla="*/ 1452 h 2543"/>
              <a:gd name="T108" fmla="*/ 340 w 1501"/>
              <a:gd name="T109" fmla="*/ 1366 h 2543"/>
              <a:gd name="T110" fmla="*/ 257 w 1501"/>
              <a:gd name="T111" fmla="*/ 1258 h 2543"/>
              <a:gd name="T112" fmla="*/ 191 w 1501"/>
              <a:gd name="T113" fmla="*/ 1131 h 2543"/>
              <a:gd name="T114" fmla="*/ 144 w 1501"/>
              <a:gd name="T115" fmla="*/ 987 h 2543"/>
              <a:gd name="T116" fmla="*/ 120 w 1501"/>
              <a:gd name="T117" fmla="*/ 83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1" h="2543">
                <a:moveTo>
                  <a:pt x="1298" y="2440"/>
                </a:moveTo>
                <a:lnTo>
                  <a:pt x="1298" y="2440"/>
                </a:lnTo>
                <a:lnTo>
                  <a:pt x="1210" y="2412"/>
                </a:lnTo>
                <a:lnTo>
                  <a:pt x="1090" y="2374"/>
                </a:lnTo>
                <a:lnTo>
                  <a:pt x="959" y="2334"/>
                </a:lnTo>
                <a:lnTo>
                  <a:pt x="841" y="2299"/>
                </a:lnTo>
                <a:lnTo>
                  <a:pt x="841" y="1660"/>
                </a:lnTo>
                <a:lnTo>
                  <a:pt x="841" y="1660"/>
                </a:lnTo>
                <a:lnTo>
                  <a:pt x="875" y="1655"/>
                </a:lnTo>
                <a:lnTo>
                  <a:pt x="910" y="1648"/>
                </a:lnTo>
                <a:lnTo>
                  <a:pt x="943" y="1639"/>
                </a:lnTo>
                <a:lnTo>
                  <a:pt x="976" y="1628"/>
                </a:lnTo>
                <a:lnTo>
                  <a:pt x="1008" y="1615"/>
                </a:lnTo>
                <a:lnTo>
                  <a:pt x="1039" y="1600"/>
                </a:lnTo>
                <a:lnTo>
                  <a:pt x="1071" y="1583"/>
                </a:lnTo>
                <a:lnTo>
                  <a:pt x="1100" y="1566"/>
                </a:lnTo>
                <a:lnTo>
                  <a:pt x="1130" y="1545"/>
                </a:lnTo>
                <a:lnTo>
                  <a:pt x="1158" y="1524"/>
                </a:lnTo>
                <a:lnTo>
                  <a:pt x="1186" y="1502"/>
                </a:lnTo>
                <a:lnTo>
                  <a:pt x="1212" y="1477"/>
                </a:lnTo>
                <a:lnTo>
                  <a:pt x="1239" y="1452"/>
                </a:lnTo>
                <a:lnTo>
                  <a:pt x="1263" y="1425"/>
                </a:lnTo>
                <a:lnTo>
                  <a:pt x="1287" y="1396"/>
                </a:lnTo>
                <a:lnTo>
                  <a:pt x="1310" y="1366"/>
                </a:lnTo>
                <a:lnTo>
                  <a:pt x="1331" y="1335"/>
                </a:lnTo>
                <a:lnTo>
                  <a:pt x="1352" y="1303"/>
                </a:lnTo>
                <a:lnTo>
                  <a:pt x="1372" y="1269"/>
                </a:lnTo>
                <a:lnTo>
                  <a:pt x="1390" y="1234"/>
                </a:lnTo>
                <a:lnTo>
                  <a:pt x="1406" y="1199"/>
                </a:lnTo>
                <a:lnTo>
                  <a:pt x="1423" y="1162"/>
                </a:lnTo>
                <a:lnTo>
                  <a:pt x="1437" y="1125"/>
                </a:lnTo>
                <a:lnTo>
                  <a:pt x="1450" y="1086"/>
                </a:lnTo>
                <a:lnTo>
                  <a:pt x="1461" y="1046"/>
                </a:lnTo>
                <a:lnTo>
                  <a:pt x="1471" y="1007"/>
                </a:lnTo>
                <a:lnTo>
                  <a:pt x="1481" y="966"/>
                </a:lnTo>
                <a:lnTo>
                  <a:pt x="1488" y="924"/>
                </a:lnTo>
                <a:lnTo>
                  <a:pt x="1494" y="882"/>
                </a:lnTo>
                <a:lnTo>
                  <a:pt x="1498" y="839"/>
                </a:lnTo>
                <a:lnTo>
                  <a:pt x="1500" y="795"/>
                </a:lnTo>
                <a:lnTo>
                  <a:pt x="1501" y="751"/>
                </a:lnTo>
                <a:lnTo>
                  <a:pt x="1501" y="751"/>
                </a:lnTo>
                <a:lnTo>
                  <a:pt x="1500" y="727"/>
                </a:lnTo>
                <a:lnTo>
                  <a:pt x="1499" y="703"/>
                </a:lnTo>
                <a:lnTo>
                  <a:pt x="1495" y="649"/>
                </a:lnTo>
                <a:lnTo>
                  <a:pt x="1488" y="592"/>
                </a:lnTo>
                <a:lnTo>
                  <a:pt x="1479" y="532"/>
                </a:lnTo>
                <a:lnTo>
                  <a:pt x="1468" y="470"/>
                </a:lnTo>
                <a:lnTo>
                  <a:pt x="1456" y="407"/>
                </a:lnTo>
                <a:lnTo>
                  <a:pt x="1443" y="345"/>
                </a:lnTo>
                <a:lnTo>
                  <a:pt x="1430" y="285"/>
                </a:lnTo>
                <a:lnTo>
                  <a:pt x="1404" y="174"/>
                </a:lnTo>
                <a:lnTo>
                  <a:pt x="1381" y="84"/>
                </a:lnTo>
                <a:lnTo>
                  <a:pt x="1360" y="0"/>
                </a:lnTo>
                <a:lnTo>
                  <a:pt x="141" y="0"/>
                </a:lnTo>
                <a:lnTo>
                  <a:pt x="141" y="0"/>
                </a:lnTo>
                <a:lnTo>
                  <a:pt x="119" y="84"/>
                </a:lnTo>
                <a:lnTo>
                  <a:pt x="96" y="174"/>
                </a:lnTo>
                <a:lnTo>
                  <a:pt x="70" y="285"/>
                </a:lnTo>
                <a:lnTo>
                  <a:pt x="57" y="345"/>
                </a:lnTo>
                <a:lnTo>
                  <a:pt x="44" y="407"/>
                </a:lnTo>
                <a:lnTo>
                  <a:pt x="32" y="470"/>
                </a:lnTo>
                <a:lnTo>
                  <a:pt x="21" y="532"/>
                </a:lnTo>
                <a:lnTo>
                  <a:pt x="13" y="592"/>
                </a:lnTo>
                <a:lnTo>
                  <a:pt x="6" y="649"/>
                </a:lnTo>
                <a:lnTo>
                  <a:pt x="1" y="703"/>
                </a:lnTo>
                <a:lnTo>
                  <a:pt x="0" y="727"/>
                </a:lnTo>
                <a:lnTo>
                  <a:pt x="0" y="751"/>
                </a:lnTo>
                <a:lnTo>
                  <a:pt x="0" y="751"/>
                </a:lnTo>
                <a:lnTo>
                  <a:pt x="1" y="793"/>
                </a:lnTo>
                <a:lnTo>
                  <a:pt x="3" y="836"/>
                </a:lnTo>
                <a:lnTo>
                  <a:pt x="7" y="878"/>
                </a:lnTo>
                <a:lnTo>
                  <a:pt x="12" y="918"/>
                </a:lnTo>
                <a:lnTo>
                  <a:pt x="19" y="959"/>
                </a:lnTo>
                <a:lnTo>
                  <a:pt x="27" y="999"/>
                </a:lnTo>
                <a:lnTo>
                  <a:pt x="36" y="1037"/>
                </a:lnTo>
                <a:lnTo>
                  <a:pt x="47" y="1076"/>
                </a:lnTo>
                <a:lnTo>
                  <a:pt x="60" y="1113"/>
                </a:lnTo>
                <a:lnTo>
                  <a:pt x="73" y="1150"/>
                </a:lnTo>
                <a:lnTo>
                  <a:pt x="88" y="1186"/>
                </a:lnTo>
                <a:lnTo>
                  <a:pt x="103" y="1220"/>
                </a:lnTo>
                <a:lnTo>
                  <a:pt x="121" y="1255"/>
                </a:lnTo>
                <a:lnTo>
                  <a:pt x="139" y="1287"/>
                </a:lnTo>
                <a:lnTo>
                  <a:pt x="158" y="1319"/>
                </a:lnTo>
                <a:lnTo>
                  <a:pt x="179" y="1349"/>
                </a:lnTo>
                <a:lnTo>
                  <a:pt x="200" y="1379"/>
                </a:lnTo>
                <a:lnTo>
                  <a:pt x="222" y="1407"/>
                </a:lnTo>
                <a:lnTo>
                  <a:pt x="246" y="1435"/>
                </a:lnTo>
                <a:lnTo>
                  <a:pt x="270" y="1460"/>
                </a:lnTo>
                <a:lnTo>
                  <a:pt x="296" y="1484"/>
                </a:lnTo>
                <a:lnTo>
                  <a:pt x="322" y="1508"/>
                </a:lnTo>
                <a:lnTo>
                  <a:pt x="349" y="1529"/>
                </a:lnTo>
                <a:lnTo>
                  <a:pt x="377" y="1550"/>
                </a:lnTo>
                <a:lnTo>
                  <a:pt x="406" y="1569"/>
                </a:lnTo>
                <a:lnTo>
                  <a:pt x="434" y="1586"/>
                </a:lnTo>
                <a:lnTo>
                  <a:pt x="465" y="1601"/>
                </a:lnTo>
                <a:lnTo>
                  <a:pt x="495" y="1616"/>
                </a:lnTo>
                <a:lnTo>
                  <a:pt x="526" y="1628"/>
                </a:lnTo>
                <a:lnTo>
                  <a:pt x="557" y="1639"/>
                </a:lnTo>
                <a:lnTo>
                  <a:pt x="590" y="1647"/>
                </a:lnTo>
                <a:lnTo>
                  <a:pt x="622" y="1654"/>
                </a:lnTo>
                <a:lnTo>
                  <a:pt x="622" y="2299"/>
                </a:lnTo>
                <a:lnTo>
                  <a:pt x="622" y="2299"/>
                </a:lnTo>
                <a:lnTo>
                  <a:pt x="504" y="2334"/>
                </a:lnTo>
                <a:lnTo>
                  <a:pt x="374" y="2374"/>
                </a:lnTo>
                <a:lnTo>
                  <a:pt x="254" y="2412"/>
                </a:lnTo>
                <a:lnTo>
                  <a:pt x="166" y="2440"/>
                </a:lnTo>
                <a:lnTo>
                  <a:pt x="166" y="2440"/>
                </a:lnTo>
                <a:lnTo>
                  <a:pt x="153" y="2446"/>
                </a:lnTo>
                <a:lnTo>
                  <a:pt x="141" y="2452"/>
                </a:lnTo>
                <a:lnTo>
                  <a:pt x="131" y="2459"/>
                </a:lnTo>
                <a:lnTo>
                  <a:pt x="122" y="2467"/>
                </a:lnTo>
                <a:lnTo>
                  <a:pt x="115" y="2476"/>
                </a:lnTo>
                <a:lnTo>
                  <a:pt x="110" y="2484"/>
                </a:lnTo>
                <a:lnTo>
                  <a:pt x="106" y="2493"/>
                </a:lnTo>
                <a:lnTo>
                  <a:pt x="104" y="2501"/>
                </a:lnTo>
                <a:lnTo>
                  <a:pt x="105" y="2509"/>
                </a:lnTo>
                <a:lnTo>
                  <a:pt x="107" y="2517"/>
                </a:lnTo>
                <a:lnTo>
                  <a:pt x="112" y="2524"/>
                </a:lnTo>
                <a:lnTo>
                  <a:pt x="119" y="2530"/>
                </a:lnTo>
                <a:lnTo>
                  <a:pt x="127" y="2535"/>
                </a:lnTo>
                <a:lnTo>
                  <a:pt x="138" y="2540"/>
                </a:lnTo>
                <a:lnTo>
                  <a:pt x="151" y="2543"/>
                </a:lnTo>
                <a:lnTo>
                  <a:pt x="166" y="2543"/>
                </a:lnTo>
                <a:lnTo>
                  <a:pt x="1298" y="2543"/>
                </a:lnTo>
                <a:lnTo>
                  <a:pt x="1298" y="2543"/>
                </a:lnTo>
                <a:lnTo>
                  <a:pt x="1313" y="2543"/>
                </a:lnTo>
                <a:lnTo>
                  <a:pt x="1326" y="2540"/>
                </a:lnTo>
                <a:lnTo>
                  <a:pt x="1336" y="2535"/>
                </a:lnTo>
                <a:lnTo>
                  <a:pt x="1345" y="2530"/>
                </a:lnTo>
                <a:lnTo>
                  <a:pt x="1351" y="2524"/>
                </a:lnTo>
                <a:lnTo>
                  <a:pt x="1357" y="2517"/>
                </a:lnTo>
                <a:lnTo>
                  <a:pt x="1359" y="2509"/>
                </a:lnTo>
                <a:lnTo>
                  <a:pt x="1360" y="2501"/>
                </a:lnTo>
                <a:lnTo>
                  <a:pt x="1358" y="2493"/>
                </a:lnTo>
                <a:lnTo>
                  <a:pt x="1354" y="2484"/>
                </a:lnTo>
                <a:lnTo>
                  <a:pt x="1349" y="2476"/>
                </a:lnTo>
                <a:lnTo>
                  <a:pt x="1342" y="2467"/>
                </a:lnTo>
                <a:lnTo>
                  <a:pt x="1333" y="2459"/>
                </a:lnTo>
                <a:lnTo>
                  <a:pt x="1323" y="2452"/>
                </a:lnTo>
                <a:lnTo>
                  <a:pt x="1311" y="2446"/>
                </a:lnTo>
                <a:lnTo>
                  <a:pt x="1298" y="2440"/>
                </a:lnTo>
                <a:lnTo>
                  <a:pt x="1298" y="2440"/>
                </a:lnTo>
                <a:close/>
                <a:moveTo>
                  <a:pt x="116" y="751"/>
                </a:moveTo>
                <a:lnTo>
                  <a:pt x="116" y="751"/>
                </a:lnTo>
                <a:lnTo>
                  <a:pt x="117" y="715"/>
                </a:lnTo>
                <a:lnTo>
                  <a:pt x="120" y="675"/>
                </a:lnTo>
                <a:lnTo>
                  <a:pt x="124" y="634"/>
                </a:lnTo>
                <a:lnTo>
                  <a:pt x="130" y="590"/>
                </a:lnTo>
                <a:lnTo>
                  <a:pt x="136" y="545"/>
                </a:lnTo>
                <a:lnTo>
                  <a:pt x="144" y="500"/>
                </a:lnTo>
                <a:lnTo>
                  <a:pt x="152" y="454"/>
                </a:lnTo>
                <a:lnTo>
                  <a:pt x="161" y="409"/>
                </a:lnTo>
                <a:lnTo>
                  <a:pt x="181" y="321"/>
                </a:lnTo>
                <a:lnTo>
                  <a:pt x="199" y="239"/>
                </a:lnTo>
                <a:lnTo>
                  <a:pt x="216" y="170"/>
                </a:lnTo>
                <a:lnTo>
                  <a:pt x="230" y="117"/>
                </a:lnTo>
                <a:lnTo>
                  <a:pt x="230" y="117"/>
                </a:lnTo>
                <a:lnTo>
                  <a:pt x="1270" y="117"/>
                </a:lnTo>
                <a:lnTo>
                  <a:pt x="1270" y="117"/>
                </a:lnTo>
                <a:lnTo>
                  <a:pt x="1284" y="170"/>
                </a:lnTo>
                <a:lnTo>
                  <a:pt x="1302" y="239"/>
                </a:lnTo>
                <a:lnTo>
                  <a:pt x="1320" y="321"/>
                </a:lnTo>
                <a:lnTo>
                  <a:pt x="1339" y="409"/>
                </a:lnTo>
                <a:lnTo>
                  <a:pt x="1347" y="454"/>
                </a:lnTo>
                <a:lnTo>
                  <a:pt x="1357" y="500"/>
                </a:lnTo>
                <a:lnTo>
                  <a:pt x="1364" y="545"/>
                </a:lnTo>
                <a:lnTo>
                  <a:pt x="1371" y="590"/>
                </a:lnTo>
                <a:lnTo>
                  <a:pt x="1376" y="634"/>
                </a:lnTo>
                <a:lnTo>
                  <a:pt x="1381" y="675"/>
                </a:lnTo>
                <a:lnTo>
                  <a:pt x="1383" y="715"/>
                </a:lnTo>
                <a:lnTo>
                  <a:pt x="1384" y="751"/>
                </a:lnTo>
                <a:lnTo>
                  <a:pt x="1384" y="751"/>
                </a:lnTo>
                <a:lnTo>
                  <a:pt x="1383" y="792"/>
                </a:lnTo>
                <a:lnTo>
                  <a:pt x="1381" y="832"/>
                </a:lnTo>
                <a:lnTo>
                  <a:pt x="1377" y="873"/>
                </a:lnTo>
                <a:lnTo>
                  <a:pt x="1372" y="911"/>
                </a:lnTo>
                <a:lnTo>
                  <a:pt x="1365" y="950"/>
                </a:lnTo>
                <a:lnTo>
                  <a:pt x="1357" y="987"/>
                </a:lnTo>
                <a:lnTo>
                  <a:pt x="1346" y="1025"/>
                </a:lnTo>
                <a:lnTo>
                  <a:pt x="1336" y="1061"/>
                </a:lnTo>
                <a:lnTo>
                  <a:pt x="1323" y="1096"/>
                </a:lnTo>
                <a:lnTo>
                  <a:pt x="1310" y="1131"/>
                </a:lnTo>
                <a:lnTo>
                  <a:pt x="1294" y="1164"/>
                </a:lnTo>
                <a:lnTo>
                  <a:pt x="1279" y="1197"/>
                </a:lnTo>
                <a:lnTo>
                  <a:pt x="1262" y="1227"/>
                </a:lnTo>
                <a:lnTo>
                  <a:pt x="1244" y="1258"/>
                </a:lnTo>
                <a:lnTo>
                  <a:pt x="1224" y="1287"/>
                </a:lnTo>
                <a:lnTo>
                  <a:pt x="1204" y="1315"/>
                </a:lnTo>
                <a:lnTo>
                  <a:pt x="1183" y="1341"/>
                </a:lnTo>
                <a:lnTo>
                  <a:pt x="1160" y="1366"/>
                </a:lnTo>
                <a:lnTo>
                  <a:pt x="1137" y="1390"/>
                </a:lnTo>
                <a:lnTo>
                  <a:pt x="1112" y="1412"/>
                </a:lnTo>
                <a:lnTo>
                  <a:pt x="1087" y="1433"/>
                </a:lnTo>
                <a:lnTo>
                  <a:pt x="1062" y="1452"/>
                </a:lnTo>
                <a:lnTo>
                  <a:pt x="1035" y="1469"/>
                </a:lnTo>
                <a:lnTo>
                  <a:pt x="1008" y="1485"/>
                </a:lnTo>
                <a:lnTo>
                  <a:pt x="980" y="1500"/>
                </a:lnTo>
                <a:lnTo>
                  <a:pt x="952" y="1513"/>
                </a:lnTo>
                <a:lnTo>
                  <a:pt x="922" y="1523"/>
                </a:lnTo>
                <a:lnTo>
                  <a:pt x="893" y="1532"/>
                </a:lnTo>
                <a:lnTo>
                  <a:pt x="862" y="1539"/>
                </a:lnTo>
                <a:lnTo>
                  <a:pt x="832" y="1544"/>
                </a:lnTo>
                <a:lnTo>
                  <a:pt x="800" y="1547"/>
                </a:lnTo>
                <a:lnTo>
                  <a:pt x="769" y="1549"/>
                </a:lnTo>
                <a:lnTo>
                  <a:pt x="732" y="1549"/>
                </a:lnTo>
                <a:lnTo>
                  <a:pt x="732" y="1549"/>
                </a:lnTo>
                <a:lnTo>
                  <a:pt x="700" y="1547"/>
                </a:lnTo>
                <a:lnTo>
                  <a:pt x="669" y="1544"/>
                </a:lnTo>
                <a:lnTo>
                  <a:pt x="638" y="1539"/>
                </a:lnTo>
                <a:lnTo>
                  <a:pt x="608" y="1532"/>
                </a:lnTo>
                <a:lnTo>
                  <a:pt x="578" y="1523"/>
                </a:lnTo>
                <a:lnTo>
                  <a:pt x="549" y="1513"/>
                </a:lnTo>
                <a:lnTo>
                  <a:pt x="520" y="1500"/>
                </a:lnTo>
                <a:lnTo>
                  <a:pt x="492" y="1485"/>
                </a:lnTo>
                <a:lnTo>
                  <a:pt x="466" y="1469"/>
                </a:lnTo>
                <a:lnTo>
                  <a:pt x="439" y="1452"/>
                </a:lnTo>
                <a:lnTo>
                  <a:pt x="413" y="1433"/>
                </a:lnTo>
                <a:lnTo>
                  <a:pt x="388" y="1412"/>
                </a:lnTo>
                <a:lnTo>
                  <a:pt x="364" y="1390"/>
                </a:lnTo>
                <a:lnTo>
                  <a:pt x="340" y="1366"/>
                </a:lnTo>
                <a:lnTo>
                  <a:pt x="318" y="1341"/>
                </a:lnTo>
                <a:lnTo>
                  <a:pt x="297" y="1315"/>
                </a:lnTo>
                <a:lnTo>
                  <a:pt x="276" y="1287"/>
                </a:lnTo>
                <a:lnTo>
                  <a:pt x="257" y="1258"/>
                </a:lnTo>
                <a:lnTo>
                  <a:pt x="239" y="1227"/>
                </a:lnTo>
                <a:lnTo>
                  <a:pt x="221" y="1197"/>
                </a:lnTo>
                <a:lnTo>
                  <a:pt x="205" y="1164"/>
                </a:lnTo>
                <a:lnTo>
                  <a:pt x="191" y="1131"/>
                </a:lnTo>
                <a:lnTo>
                  <a:pt x="177" y="1096"/>
                </a:lnTo>
                <a:lnTo>
                  <a:pt x="164" y="1061"/>
                </a:lnTo>
                <a:lnTo>
                  <a:pt x="153" y="1025"/>
                </a:lnTo>
                <a:lnTo>
                  <a:pt x="144" y="987"/>
                </a:lnTo>
                <a:lnTo>
                  <a:pt x="135" y="950"/>
                </a:lnTo>
                <a:lnTo>
                  <a:pt x="129" y="911"/>
                </a:lnTo>
                <a:lnTo>
                  <a:pt x="123" y="873"/>
                </a:lnTo>
                <a:lnTo>
                  <a:pt x="120" y="832"/>
                </a:lnTo>
                <a:lnTo>
                  <a:pt x="117" y="792"/>
                </a:lnTo>
                <a:lnTo>
                  <a:pt x="116" y="751"/>
                </a:lnTo>
                <a:lnTo>
                  <a:pt x="116" y="751"/>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97" name="Freeform 5">
            <a:extLst>
              <a:ext uri="{FF2B5EF4-FFF2-40B4-BE49-F238E27FC236}">
                <a16:creationId xmlns:a16="http://schemas.microsoft.com/office/drawing/2014/main" id="{82EE8236-A97D-1E9F-1B1F-E4EF4750A375}"/>
              </a:ext>
            </a:extLst>
          </p:cNvPr>
          <p:cNvSpPr>
            <a:spLocks noChangeAspect="1" noEditPoints="1"/>
          </p:cNvSpPr>
          <p:nvPr/>
        </p:nvSpPr>
        <p:spPr bwMode="auto">
          <a:xfrm>
            <a:off x="2823172" y="2797634"/>
            <a:ext cx="90514" cy="365076"/>
          </a:xfrm>
          <a:custGeom>
            <a:avLst/>
            <a:gdLst>
              <a:gd name="T0" fmla="*/ 50 w 537"/>
              <a:gd name="T1" fmla="*/ 2164 h 2166"/>
              <a:gd name="T2" fmla="*/ 23 w 537"/>
              <a:gd name="T3" fmla="*/ 2151 h 2166"/>
              <a:gd name="T4" fmla="*/ 9 w 537"/>
              <a:gd name="T5" fmla="*/ 2133 h 2166"/>
              <a:gd name="T6" fmla="*/ 1 w 537"/>
              <a:gd name="T7" fmla="*/ 2104 h 2166"/>
              <a:gd name="T8" fmla="*/ 3 w 537"/>
              <a:gd name="T9" fmla="*/ 2062 h 2166"/>
              <a:gd name="T10" fmla="*/ 11 w 537"/>
              <a:gd name="T11" fmla="*/ 2005 h 2166"/>
              <a:gd name="T12" fmla="*/ 15 w 537"/>
              <a:gd name="T13" fmla="*/ 1939 h 2166"/>
              <a:gd name="T14" fmla="*/ 12 w 537"/>
              <a:gd name="T15" fmla="*/ 1879 h 2166"/>
              <a:gd name="T16" fmla="*/ 5 w 537"/>
              <a:gd name="T17" fmla="*/ 1353 h 2166"/>
              <a:gd name="T18" fmla="*/ 1 w 537"/>
              <a:gd name="T19" fmla="*/ 839 h 2166"/>
              <a:gd name="T20" fmla="*/ 2 w 537"/>
              <a:gd name="T21" fmla="*/ 802 h 2166"/>
              <a:gd name="T22" fmla="*/ 8 w 537"/>
              <a:gd name="T23" fmla="*/ 764 h 2166"/>
              <a:gd name="T24" fmla="*/ 24 w 537"/>
              <a:gd name="T25" fmla="*/ 716 h 2166"/>
              <a:gd name="T26" fmla="*/ 57 w 537"/>
              <a:gd name="T27" fmla="*/ 650 h 2166"/>
              <a:gd name="T28" fmla="*/ 114 w 537"/>
              <a:gd name="T29" fmla="*/ 564 h 2166"/>
              <a:gd name="T30" fmla="*/ 129 w 537"/>
              <a:gd name="T31" fmla="*/ 539 h 2166"/>
              <a:gd name="T32" fmla="*/ 145 w 537"/>
              <a:gd name="T33" fmla="*/ 507 h 2166"/>
              <a:gd name="T34" fmla="*/ 154 w 537"/>
              <a:gd name="T35" fmla="*/ 456 h 2166"/>
              <a:gd name="T36" fmla="*/ 158 w 537"/>
              <a:gd name="T37" fmla="*/ 383 h 2166"/>
              <a:gd name="T38" fmla="*/ 161 w 537"/>
              <a:gd name="T39" fmla="*/ 330 h 2166"/>
              <a:gd name="T40" fmla="*/ 164 w 537"/>
              <a:gd name="T41" fmla="*/ 137 h 2166"/>
              <a:gd name="T42" fmla="*/ 160 w 537"/>
              <a:gd name="T43" fmla="*/ 132 h 2166"/>
              <a:gd name="T44" fmla="*/ 155 w 537"/>
              <a:gd name="T45" fmla="*/ 106 h 2166"/>
              <a:gd name="T46" fmla="*/ 160 w 537"/>
              <a:gd name="T47" fmla="*/ 78 h 2166"/>
              <a:gd name="T48" fmla="*/ 165 w 537"/>
              <a:gd name="T49" fmla="*/ 72 h 2166"/>
              <a:gd name="T50" fmla="*/ 164 w 537"/>
              <a:gd name="T51" fmla="*/ 27 h 2166"/>
              <a:gd name="T52" fmla="*/ 169 w 537"/>
              <a:gd name="T53" fmla="*/ 14 h 2166"/>
              <a:gd name="T54" fmla="*/ 180 w 537"/>
              <a:gd name="T55" fmla="*/ 3 h 2166"/>
              <a:gd name="T56" fmla="*/ 347 w 537"/>
              <a:gd name="T57" fmla="*/ 0 h 2166"/>
              <a:gd name="T58" fmla="*/ 357 w 537"/>
              <a:gd name="T59" fmla="*/ 3 h 2166"/>
              <a:gd name="T60" fmla="*/ 368 w 537"/>
              <a:gd name="T61" fmla="*/ 14 h 2166"/>
              <a:gd name="T62" fmla="*/ 372 w 537"/>
              <a:gd name="T63" fmla="*/ 27 h 2166"/>
              <a:gd name="T64" fmla="*/ 372 w 537"/>
              <a:gd name="T65" fmla="*/ 72 h 2166"/>
              <a:gd name="T66" fmla="*/ 377 w 537"/>
              <a:gd name="T67" fmla="*/ 78 h 2166"/>
              <a:gd name="T68" fmla="*/ 381 w 537"/>
              <a:gd name="T69" fmla="*/ 106 h 2166"/>
              <a:gd name="T70" fmla="*/ 377 w 537"/>
              <a:gd name="T71" fmla="*/ 132 h 2166"/>
              <a:gd name="T72" fmla="*/ 373 w 537"/>
              <a:gd name="T73" fmla="*/ 137 h 2166"/>
              <a:gd name="T74" fmla="*/ 376 w 537"/>
              <a:gd name="T75" fmla="*/ 330 h 2166"/>
              <a:gd name="T76" fmla="*/ 378 w 537"/>
              <a:gd name="T77" fmla="*/ 383 h 2166"/>
              <a:gd name="T78" fmla="*/ 383 w 537"/>
              <a:gd name="T79" fmla="*/ 456 h 2166"/>
              <a:gd name="T80" fmla="*/ 392 w 537"/>
              <a:gd name="T81" fmla="*/ 507 h 2166"/>
              <a:gd name="T82" fmla="*/ 406 w 537"/>
              <a:gd name="T83" fmla="*/ 539 h 2166"/>
              <a:gd name="T84" fmla="*/ 423 w 537"/>
              <a:gd name="T85" fmla="*/ 564 h 2166"/>
              <a:gd name="T86" fmla="*/ 480 w 537"/>
              <a:gd name="T87" fmla="*/ 650 h 2166"/>
              <a:gd name="T88" fmla="*/ 513 w 537"/>
              <a:gd name="T89" fmla="*/ 716 h 2166"/>
              <a:gd name="T90" fmla="*/ 529 w 537"/>
              <a:gd name="T91" fmla="*/ 764 h 2166"/>
              <a:gd name="T92" fmla="*/ 535 w 537"/>
              <a:gd name="T93" fmla="*/ 802 h 2166"/>
              <a:gd name="T94" fmla="*/ 535 w 537"/>
              <a:gd name="T95" fmla="*/ 839 h 2166"/>
              <a:gd name="T96" fmla="*/ 532 w 537"/>
              <a:gd name="T97" fmla="*/ 1353 h 2166"/>
              <a:gd name="T98" fmla="*/ 525 w 537"/>
              <a:gd name="T99" fmla="*/ 1879 h 2166"/>
              <a:gd name="T100" fmla="*/ 522 w 537"/>
              <a:gd name="T101" fmla="*/ 1939 h 2166"/>
              <a:gd name="T102" fmla="*/ 526 w 537"/>
              <a:gd name="T103" fmla="*/ 2005 h 2166"/>
              <a:gd name="T104" fmla="*/ 534 w 537"/>
              <a:gd name="T105" fmla="*/ 2062 h 2166"/>
              <a:gd name="T106" fmla="*/ 536 w 537"/>
              <a:gd name="T107" fmla="*/ 2104 h 2166"/>
              <a:gd name="T108" fmla="*/ 528 w 537"/>
              <a:gd name="T109" fmla="*/ 2133 h 2166"/>
              <a:gd name="T110" fmla="*/ 514 w 537"/>
              <a:gd name="T111" fmla="*/ 2150 h 2166"/>
              <a:gd name="T112" fmla="*/ 486 w 537"/>
              <a:gd name="T113" fmla="*/ 2164 h 2166"/>
              <a:gd name="T114" fmla="*/ 59 w 537"/>
              <a:gd name="T115" fmla="*/ 2166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7" h="2166">
                <a:moveTo>
                  <a:pt x="59" y="2166"/>
                </a:moveTo>
                <a:lnTo>
                  <a:pt x="59" y="2166"/>
                </a:lnTo>
                <a:lnTo>
                  <a:pt x="50" y="2164"/>
                </a:lnTo>
                <a:lnTo>
                  <a:pt x="39" y="2160"/>
                </a:lnTo>
                <a:lnTo>
                  <a:pt x="28" y="2155"/>
                </a:lnTo>
                <a:lnTo>
                  <a:pt x="23" y="2151"/>
                </a:lnTo>
                <a:lnTo>
                  <a:pt x="18" y="2146"/>
                </a:lnTo>
                <a:lnTo>
                  <a:pt x="12" y="2140"/>
                </a:lnTo>
                <a:lnTo>
                  <a:pt x="9" y="2133"/>
                </a:lnTo>
                <a:lnTo>
                  <a:pt x="5" y="2125"/>
                </a:lnTo>
                <a:lnTo>
                  <a:pt x="2" y="2115"/>
                </a:lnTo>
                <a:lnTo>
                  <a:pt x="1" y="2104"/>
                </a:lnTo>
                <a:lnTo>
                  <a:pt x="0" y="2092"/>
                </a:lnTo>
                <a:lnTo>
                  <a:pt x="1" y="2078"/>
                </a:lnTo>
                <a:lnTo>
                  <a:pt x="3" y="2062"/>
                </a:lnTo>
                <a:lnTo>
                  <a:pt x="3" y="2062"/>
                </a:lnTo>
                <a:lnTo>
                  <a:pt x="8" y="2032"/>
                </a:lnTo>
                <a:lnTo>
                  <a:pt x="11" y="2005"/>
                </a:lnTo>
                <a:lnTo>
                  <a:pt x="14" y="1981"/>
                </a:lnTo>
                <a:lnTo>
                  <a:pt x="15" y="1959"/>
                </a:lnTo>
                <a:lnTo>
                  <a:pt x="15" y="1939"/>
                </a:lnTo>
                <a:lnTo>
                  <a:pt x="15" y="1919"/>
                </a:lnTo>
                <a:lnTo>
                  <a:pt x="12" y="1879"/>
                </a:lnTo>
                <a:lnTo>
                  <a:pt x="12" y="1879"/>
                </a:lnTo>
                <a:lnTo>
                  <a:pt x="10" y="1819"/>
                </a:lnTo>
                <a:lnTo>
                  <a:pt x="8" y="1698"/>
                </a:lnTo>
                <a:lnTo>
                  <a:pt x="5" y="1353"/>
                </a:lnTo>
                <a:lnTo>
                  <a:pt x="2" y="1012"/>
                </a:lnTo>
                <a:lnTo>
                  <a:pt x="1" y="894"/>
                </a:lnTo>
                <a:lnTo>
                  <a:pt x="1" y="839"/>
                </a:lnTo>
                <a:lnTo>
                  <a:pt x="1" y="839"/>
                </a:lnTo>
                <a:lnTo>
                  <a:pt x="2" y="822"/>
                </a:lnTo>
                <a:lnTo>
                  <a:pt x="2" y="802"/>
                </a:lnTo>
                <a:lnTo>
                  <a:pt x="3" y="790"/>
                </a:lnTo>
                <a:lnTo>
                  <a:pt x="5" y="778"/>
                </a:lnTo>
                <a:lnTo>
                  <a:pt x="8" y="764"/>
                </a:lnTo>
                <a:lnTo>
                  <a:pt x="11" y="750"/>
                </a:lnTo>
                <a:lnTo>
                  <a:pt x="17" y="734"/>
                </a:lnTo>
                <a:lnTo>
                  <a:pt x="24" y="716"/>
                </a:lnTo>
                <a:lnTo>
                  <a:pt x="33" y="696"/>
                </a:lnTo>
                <a:lnTo>
                  <a:pt x="44" y="674"/>
                </a:lnTo>
                <a:lnTo>
                  <a:pt x="57" y="650"/>
                </a:lnTo>
                <a:lnTo>
                  <a:pt x="73" y="624"/>
                </a:lnTo>
                <a:lnTo>
                  <a:pt x="92" y="594"/>
                </a:lnTo>
                <a:lnTo>
                  <a:pt x="114" y="564"/>
                </a:lnTo>
                <a:lnTo>
                  <a:pt x="114" y="564"/>
                </a:lnTo>
                <a:lnTo>
                  <a:pt x="123" y="551"/>
                </a:lnTo>
                <a:lnTo>
                  <a:pt x="129" y="539"/>
                </a:lnTo>
                <a:lnTo>
                  <a:pt x="136" y="527"/>
                </a:lnTo>
                <a:lnTo>
                  <a:pt x="141" y="517"/>
                </a:lnTo>
                <a:lnTo>
                  <a:pt x="145" y="507"/>
                </a:lnTo>
                <a:lnTo>
                  <a:pt x="149" y="496"/>
                </a:lnTo>
                <a:lnTo>
                  <a:pt x="152" y="476"/>
                </a:lnTo>
                <a:lnTo>
                  <a:pt x="154" y="456"/>
                </a:lnTo>
                <a:lnTo>
                  <a:pt x="155" y="435"/>
                </a:lnTo>
                <a:lnTo>
                  <a:pt x="156" y="411"/>
                </a:lnTo>
                <a:lnTo>
                  <a:pt x="158" y="383"/>
                </a:lnTo>
                <a:lnTo>
                  <a:pt x="158" y="383"/>
                </a:lnTo>
                <a:lnTo>
                  <a:pt x="160" y="360"/>
                </a:lnTo>
                <a:lnTo>
                  <a:pt x="161" y="330"/>
                </a:lnTo>
                <a:lnTo>
                  <a:pt x="163" y="258"/>
                </a:lnTo>
                <a:lnTo>
                  <a:pt x="164" y="188"/>
                </a:lnTo>
                <a:lnTo>
                  <a:pt x="164" y="137"/>
                </a:lnTo>
                <a:lnTo>
                  <a:pt x="163" y="137"/>
                </a:lnTo>
                <a:lnTo>
                  <a:pt x="163" y="137"/>
                </a:lnTo>
                <a:lnTo>
                  <a:pt x="160" y="132"/>
                </a:lnTo>
                <a:lnTo>
                  <a:pt x="158" y="125"/>
                </a:lnTo>
                <a:lnTo>
                  <a:pt x="156" y="116"/>
                </a:lnTo>
                <a:lnTo>
                  <a:pt x="155" y="106"/>
                </a:lnTo>
                <a:lnTo>
                  <a:pt x="156" y="96"/>
                </a:lnTo>
                <a:lnTo>
                  <a:pt x="158" y="87"/>
                </a:lnTo>
                <a:lnTo>
                  <a:pt x="160" y="78"/>
                </a:lnTo>
                <a:lnTo>
                  <a:pt x="163" y="72"/>
                </a:lnTo>
                <a:lnTo>
                  <a:pt x="165" y="72"/>
                </a:lnTo>
                <a:lnTo>
                  <a:pt x="165" y="72"/>
                </a:lnTo>
                <a:lnTo>
                  <a:pt x="165" y="45"/>
                </a:lnTo>
                <a:lnTo>
                  <a:pt x="164" y="27"/>
                </a:lnTo>
                <a:lnTo>
                  <a:pt x="164" y="27"/>
                </a:lnTo>
                <a:lnTo>
                  <a:pt x="165" y="23"/>
                </a:lnTo>
                <a:lnTo>
                  <a:pt x="167" y="18"/>
                </a:lnTo>
                <a:lnTo>
                  <a:pt x="169" y="14"/>
                </a:lnTo>
                <a:lnTo>
                  <a:pt x="171" y="10"/>
                </a:lnTo>
                <a:lnTo>
                  <a:pt x="176" y="6"/>
                </a:lnTo>
                <a:lnTo>
                  <a:pt x="180" y="3"/>
                </a:lnTo>
                <a:lnTo>
                  <a:pt x="185" y="1"/>
                </a:lnTo>
                <a:lnTo>
                  <a:pt x="190" y="0"/>
                </a:lnTo>
                <a:lnTo>
                  <a:pt x="347" y="0"/>
                </a:lnTo>
                <a:lnTo>
                  <a:pt x="347" y="0"/>
                </a:lnTo>
                <a:lnTo>
                  <a:pt x="352" y="1"/>
                </a:lnTo>
                <a:lnTo>
                  <a:pt x="357" y="3"/>
                </a:lnTo>
                <a:lnTo>
                  <a:pt x="361" y="6"/>
                </a:lnTo>
                <a:lnTo>
                  <a:pt x="365" y="10"/>
                </a:lnTo>
                <a:lnTo>
                  <a:pt x="368" y="14"/>
                </a:lnTo>
                <a:lnTo>
                  <a:pt x="370" y="18"/>
                </a:lnTo>
                <a:lnTo>
                  <a:pt x="372" y="23"/>
                </a:lnTo>
                <a:lnTo>
                  <a:pt x="372" y="27"/>
                </a:lnTo>
                <a:lnTo>
                  <a:pt x="372" y="27"/>
                </a:lnTo>
                <a:lnTo>
                  <a:pt x="372" y="45"/>
                </a:lnTo>
                <a:lnTo>
                  <a:pt x="372" y="72"/>
                </a:lnTo>
                <a:lnTo>
                  <a:pt x="373" y="72"/>
                </a:lnTo>
                <a:lnTo>
                  <a:pt x="373" y="72"/>
                </a:lnTo>
                <a:lnTo>
                  <a:pt x="377" y="78"/>
                </a:lnTo>
                <a:lnTo>
                  <a:pt x="379" y="87"/>
                </a:lnTo>
                <a:lnTo>
                  <a:pt x="381" y="96"/>
                </a:lnTo>
                <a:lnTo>
                  <a:pt x="381" y="106"/>
                </a:lnTo>
                <a:lnTo>
                  <a:pt x="381" y="116"/>
                </a:lnTo>
                <a:lnTo>
                  <a:pt x="379" y="125"/>
                </a:lnTo>
                <a:lnTo>
                  <a:pt x="377" y="132"/>
                </a:lnTo>
                <a:lnTo>
                  <a:pt x="374" y="137"/>
                </a:lnTo>
                <a:lnTo>
                  <a:pt x="373" y="137"/>
                </a:lnTo>
                <a:lnTo>
                  <a:pt x="373" y="137"/>
                </a:lnTo>
                <a:lnTo>
                  <a:pt x="373" y="188"/>
                </a:lnTo>
                <a:lnTo>
                  <a:pt x="374" y="258"/>
                </a:lnTo>
                <a:lnTo>
                  <a:pt x="376" y="330"/>
                </a:lnTo>
                <a:lnTo>
                  <a:pt x="377" y="360"/>
                </a:lnTo>
                <a:lnTo>
                  <a:pt x="378" y="383"/>
                </a:lnTo>
                <a:lnTo>
                  <a:pt x="378" y="383"/>
                </a:lnTo>
                <a:lnTo>
                  <a:pt x="381" y="411"/>
                </a:lnTo>
                <a:lnTo>
                  <a:pt x="382" y="435"/>
                </a:lnTo>
                <a:lnTo>
                  <a:pt x="383" y="456"/>
                </a:lnTo>
                <a:lnTo>
                  <a:pt x="384" y="476"/>
                </a:lnTo>
                <a:lnTo>
                  <a:pt x="388" y="496"/>
                </a:lnTo>
                <a:lnTo>
                  <a:pt x="392" y="507"/>
                </a:lnTo>
                <a:lnTo>
                  <a:pt x="395" y="517"/>
                </a:lnTo>
                <a:lnTo>
                  <a:pt x="401" y="527"/>
                </a:lnTo>
                <a:lnTo>
                  <a:pt x="406" y="539"/>
                </a:lnTo>
                <a:lnTo>
                  <a:pt x="414" y="551"/>
                </a:lnTo>
                <a:lnTo>
                  <a:pt x="423" y="564"/>
                </a:lnTo>
                <a:lnTo>
                  <a:pt x="423" y="564"/>
                </a:lnTo>
                <a:lnTo>
                  <a:pt x="445" y="594"/>
                </a:lnTo>
                <a:lnTo>
                  <a:pt x="464" y="624"/>
                </a:lnTo>
                <a:lnTo>
                  <a:pt x="480" y="650"/>
                </a:lnTo>
                <a:lnTo>
                  <a:pt x="493" y="673"/>
                </a:lnTo>
                <a:lnTo>
                  <a:pt x="504" y="696"/>
                </a:lnTo>
                <a:lnTo>
                  <a:pt x="513" y="716"/>
                </a:lnTo>
                <a:lnTo>
                  <a:pt x="520" y="734"/>
                </a:lnTo>
                <a:lnTo>
                  <a:pt x="525" y="750"/>
                </a:lnTo>
                <a:lnTo>
                  <a:pt x="529" y="764"/>
                </a:lnTo>
                <a:lnTo>
                  <a:pt x="531" y="778"/>
                </a:lnTo>
                <a:lnTo>
                  <a:pt x="534" y="790"/>
                </a:lnTo>
                <a:lnTo>
                  <a:pt x="535" y="802"/>
                </a:lnTo>
                <a:lnTo>
                  <a:pt x="535" y="822"/>
                </a:lnTo>
                <a:lnTo>
                  <a:pt x="535" y="839"/>
                </a:lnTo>
                <a:lnTo>
                  <a:pt x="535" y="839"/>
                </a:lnTo>
                <a:lnTo>
                  <a:pt x="536" y="894"/>
                </a:lnTo>
                <a:lnTo>
                  <a:pt x="535" y="1012"/>
                </a:lnTo>
                <a:lnTo>
                  <a:pt x="532" y="1353"/>
                </a:lnTo>
                <a:lnTo>
                  <a:pt x="528" y="1698"/>
                </a:lnTo>
                <a:lnTo>
                  <a:pt x="527" y="1819"/>
                </a:lnTo>
                <a:lnTo>
                  <a:pt x="525" y="1879"/>
                </a:lnTo>
                <a:lnTo>
                  <a:pt x="525" y="1879"/>
                </a:lnTo>
                <a:lnTo>
                  <a:pt x="522" y="1919"/>
                </a:lnTo>
                <a:lnTo>
                  <a:pt x="522" y="1939"/>
                </a:lnTo>
                <a:lnTo>
                  <a:pt x="522" y="1959"/>
                </a:lnTo>
                <a:lnTo>
                  <a:pt x="523" y="1981"/>
                </a:lnTo>
                <a:lnTo>
                  <a:pt x="526" y="2005"/>
                </a:lnTo>
                <a:lnTo>
                  <a:pt x="529" y="2032"/>
                </a:lnTo>
                <a:lnTo>
                  <a:pt x="534" y="2062"/>
                </a:lnTo>
                <a:lnTo>
                  <a:pt x="534" y="2062"/>
                </a:lnTo>
                <a:lnTo>
                  <a:pt x="536" y="2078"/>
                </a:lnTo>
                <a:lnTo>
                  <a:pt x="537" y="2092"/>
                </a:lnTo>
                <a:lnTo>
                  <a:pt x="536" y="2104"/>
                </a:lnTo>
                <a:lnTo>
                  <a:pt x="535" y="2115"/>
                </a:lnTo>
                <a:lnTo>
                  <a:pt x="531" y="2124"/>
                </a:lnTo>
                <a:lnTo>
                  <a:pt x="528" y="2133"/>
                </a:lnTo>
                <a:lnTo>
                  <a:pt x="525" y="2140"/>
                </a:lnTo>
                <a:lnTo>
                  <a:pt x="519" y="2146"/>
                </a:lnTo>
                <a:lnTo>
                  <a:pt x="514" y="2150"/>
                </a:lnTo>
                <a:lnTo>
                  <a:pt x="509" y="2155"/>
                </a:lnTo>
                <a:lnTo>
                  <a:pt x="498" y="2160"/>
                </a:lnTo>
                <a:lnTo>
                  <a:pt x="486" y="2164"/>
                </a:lnTo>
                <a:lnTo>
                  <a:pt x="478" y="2166"/>
                </a:lnTo>
                <a:lnTo>
                  <a:pt x="59" y="2166"/>
                </a:lnTo>
                <a:close/>
                <a:moveTo>
                  <a:pt x="59" y="2166"/>
                </a:moveTo>
                <a:lnTo>
                  <a:pt x="59" y="2166"/>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98" name="Grupa 72">
            <a:extLst>
              <a:ext uri="{FF2B5EF4-FFF2-40B4-BE49-F238E27FC236}">
                <a16:creationId xmlns:a16="http://schemas.microsoft.com/office/drawing/2014/main" id="{B7419D57-3049-3059-77C8-CEBA40C60DFB}"/>
              </a:ext>
            </a:extLst>
          </p:cNvPr>
          <p:cNvGrpSpPr>
            <a:grpSpLocks noChangeAspect="1"/>
          </p:cNvGrpSpPr>
          <p:nvPr/>
        </p:nvGrpSpPr>
        <p:grpSpPr>
          <a:xfrm rot="436272">
            <a:off x="6294244" y="2857181"/>
            <a:ext cx="155824" cy="292061"/>
            <a:chOff x="4068887" y="2709366"/>
            <a:chExt cx="290513" cy="544513"/>
          </a:xfrm>
          <a:solidFill>
            <a:srgbClr val="CDCDCD"/>
          </a:solidFill>
        </p:grpSpPr>
        <p:sp>
          <p:nvSpPr>
            <p:cNvPr id="99" name="Freeform 10">
              <a:extLst>
                <a:ext uri="{FF2B5EF4-FFF2-40B4-BE49-F238E27FC236}">
                  <a16:creationId xmlns:a16="http://schemas.microsoft.com/office/drawing/2014/main" id="{2FE9C6AF-543A-EEC1-4F0F-3FA6770798FF}"/>
                </a:ext>
              </a:extLst>
            </p:cNvPr>
            <p:cNvSpPr>
              <a:spLocks/>
            </p:cNvSpPr>
            <p:nvPr/>
          </p:nvSpPr>
          <p:spPr bwMode="auto">
            <a:xfrm>
              <a:off x="4078412" y="3223716"/>
              <a:ext cx="271463" cy="30163"/>
            </a:xfrm>
            <a:custGeom>
              <a:avLst/>
              <a:gdLst>
                <a:gd name="T0" fmla="*/ 300 w 340"/>
                <a:gd name="T1" fmla="*/ 0 h 39"/>
                <a:gd name="T2" fmla="*/ 40 w 340"/>
                <a:gd name="T3" fmla="*/ 0 h 39"/>
                <a:gd name="T4" fmla="*/ 0 w 340"/>
                <a:gd name="T5" fmla="*/ 0 h 39"/>
                <a:gd name="T6" fmla="*/ 40 w 340"/>
                <a:gd name="T7" fmla="*/ 36 h 39"/>
                <a:gd name="T8" fmla="*/ 40 w 340"/>
                <a:gd name="T9" fmla="*/ 39 h 39"/>
                <a:gd name="T10" fmla="*/ 42 w 340"/>
                <a:gd name="T11" fmla="*/ 39 h 39"/>
                <a:gd name="T12" fmla="*/ 299 w 340"/>
                <a:gd name="T13" fmla="*/ 39 h 39"/>
                <a:gd name="T14" fmla="*/ 300 w 340"/>
                <a:gd name="T15" fmla="*/ 39 h 39"/>
                <a:gd name="T16" fmla="*/ 300 w 340"/>
                <a:gd name="T17" fmla="*/ 36 h 39"/>
                <a:gd name="T18" fmla="*/ 340 w 340"/>
                <a:gd name="T19" fmla="*/ 0 h 39"/>
                <a:gd name="T20" fmla="*/ 300 w 340"/>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9">
                  <a:moveTo>
                    <a:pt x="300" y="0"/>
                  </a:moveTo>
                  <a:lnTo>
                    <a:pt x="40" y="0"/>
                  </a:lnTo>
                  <a:lnTo>
                    <a:pt x="0" y="0"/>
                  </a:lnTo>
                  <a:lnTo>
                    <a:pt x="40" y="36"/>
                  </a:lnTo>
                  <a:lnTo>
                    <a:pt x="40" y="39"/>
                  </a:lnTo>
                  <a:lnTo>
                    <a:pt x="42" y="39"/>
                  </a:lnTo>
                  <a:lnTo>
                    <a:pt x="299" y="39"/>
                  </a:lnTo>
                  <a:lnTo>
                    <a:pt x="300" y="39"/>
                  </a:lnTo>
                  <a:lnTo>
                    <a:pt x="300" y="36"/>
                  </a:lnTo>
                  <a:lnTo>
                    <a:pt x="340" y="0"/>
                  </a:lnTo>
                  <a:lnTo>
                    <a:pt x="3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0" name="Freeform 11">
              <a:extLst>
                <a:ext uri="{FF2B5EF4-FFF2-40B4-BE49-F238E27FC236}">
                  <a16:creationId xmlns:a16="http://schemas.microsoft.com/office/drawing/2014/main" id="{6738839C-44E5-3D82-A822-55C9EA3C1399}"/>
                </a:ext>
              </a:extLst>
            </p:cNvPr>
            <p:cNvSpPr>
              <a:spLocks/>
            </p:cNvSpPr>
            <p:nvPr/>
          </p:nvSpPr>
          <p:spPr bwMode="auto">
            <a:xfrm>
              <a:off x="4095874" y="2709366"/>
              <a:ext cx="236538" cy="63500"/>
            </a:xfrm>
            <a:custGeom>
              <a:avLst/>
              <a:gdLst>
                <a:gd name="T0" fmla="*/ 211 w 298"/>
                <a:gd name="T1" fmla="*/ 78 h 78"/>
                <a:gd name="T2" fmla="*/ 298 w 298"/>
                <a:gd name="T3" fmla="*/ 78 h 78"/>
                <a:gd name="T4" fmla="*/ 298 w 298"/>
                <a:gd name="T5" fmla="*/ 52 h 78"/>
                <a:gd name="T6" fmla="*/ 240 w 298"/>
                <a:gd name="T7" fmla="*/ 52 h 78"/>
                <a:gd name="T8" fmla="*/ 240 w 298"/>
                <a:gd name="T9" fmla="*/ 52 h 78"/>
                <a:gd name="T10" fmla="*/ 242 w 298"/>
                <a:gd name="T11" fmla="*/ 45 h 78"/>
                <a:gd name="T12" fmla="*/ 245 w 298"/>
                <a:gd name="T13" fmla="*/ 38 h 78"/>
                <a:gd name="T14" fmla="*/ 246 w 298"/>
                <a:gd name="T15" fmla="*/ 31 h 78"/>
                <a:gd name="T16" fmla="*/ 246 w 298"/>
                <a:gd name="T17" fmla="*/ 26 h 78"/>
                <a:gd name="T18" fmla="*/ 245 w 298"/>
                <a:gd name="T19" fmla="*/ 20 h 78"/>
                <a:gd name="T20" fmla="*/ 243 w 298"/>
                <a:gd name="T21" fmla="*/ 15 h 78"/>
                <a:gd name="T22" fmla="*/ 241 w 298"/>
                <a:gd name="T23" fmla="*/ 10 h 78"/>
                <a:gd name="T24" fmla="*/ 237 w 298"/>
                <a:gd name="T25" fmla="*/ 6 h 78"/>
                <a:gd name="T26" fmla="*/ 237 w 298"/>
                <a:gd name="T27" fmla="*/ 6 h 78"/>
                <a:gd name="T28" fmla="*/ 231 w 298"/>
                <a:gd name="T29" fmla="*/ 2 h 78"/>
                <a:gd name="T30" fmla="*/ 224 w 298"/>
                <a:gd name="T31" fmla="*/ 1 h 78"/>
                <a:gd name="T32" fmla="*/ 218 w 298"/>
                <a:gd name="T33" fmla="*/ 0 h 78"/>
                <a:gd name="T34" fmla="*/ 211 w 298"/>
                <a:gd name="T35" fmla="*/ 1 h 78"/>
                <a:gd name="T36" fmla="*/ 203 w 298"/>
                <a:gd name="T37" fmla="*/ 4 h 78"/>
                <a:gd name="T38" fmla="*/ 195 w 298"/>
                <a:gd name="T39" fmla="*/ 7 h 78"/>
                <a:gd name="T40" fmla="*/ 189 w 298"/>
                <a:gd name="T41" fmla="*/ 14 h 78"/>
                <a:gd name="T42" fmla="*/ 183 w 298"/>
                <a:gd name="T43" fmla="*/ 20 h 78"/>
                <a:gd name="T44" fmla="*/ 183 w 298"/>
                <a:gd name="T45" fmla="*/ 20 h 78"/>
                <a:gd name="T46" fmla="*/ 176 w 298"/>
                <a:gd name="T47" fmla="*/ 28 h 78"/>
                <a:gd name="T48" fmla="*/ 173 w 298"/>
                <a:gd name="T49" fmla="*/ 35 h 78"/>
                <a:gd name="T50" fmla="*/ 170 w 298"/>
                <a:gd name="T51" fmla="*/ 43 h 78"/>
                <a:gd name="T52" fmla="*/ 169 w 298"/>
                <a:gd name="T53" fmla="*/ 52 h 78"/>
                <a:gd name="T54" fmla="*/ 88 w 298"/>
                <a:gd name="T55" fmla="*/ 52 h 78"/>
                <a:gd name="T56" fmla="*/ 0 w 298"/>
                <a:gd name="T57" fmla="*/ 52 h 78"/>
                <a:gd name="T58" fmla="*/ 0 w 298"/>
                <a:gd name="T59" fmla="*/ 78 h 78"/>
                <a:gd name="T60" fmla="*/ 88 w 298"/>
                <a:gd name="T61" fmla="*/ 78 h 78"/>
                <a:gd name="T62" fmla="*/ 211 w 298"/>
                <a:gd name="T6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78">
                  <a:moveTo>
                    <a:pt x="211" y="78"/>
                  </a:moveTo>
                  <a:lnTo>
                    <a:pt x="298" y="78"/>
                  </a:lnTo>
                  <a:lnTo>
                    <a:pt x="298" y="52"/>
                  </a:lnTo>
                  <a:lnTo>
                    <a:pt x="240" y="52"/>
                  </a:lnTo>
                  <a:lnTo>
                    <a:pt x="240" y="52"/>
                  </a:lnTo>
                  <a:lnTo>
                    <a:pt x="242" y="45"/>
                  </a:lnTo>
                  <a:lnTo>
                    <a:pt x="245" y="38"/>
                  </a:lnTo>
                  <a:lnTo>
                    <a:pt x="246" y="31"/>
                  </a:lnTo>
                  <a:lnTo>
                    <a:pt x="246" y="26"/>
                  </a:lnTo>
                  <a:lnTo>
                    <a:pt x="245" y="20"/>
                  </a:lnTo>
                  <a:lnTo>
                    <a:pt x="243" y="15"/>
                  </a:lnTo>
                  <a:lnTo>
                    <a:pt x="241" y="10"/>
                  </a:lnTo>
                  <a:lnTo>
                    <a:pt x="237" y="6"/>
                  </a:lnTo>
                  <a:lnTo>
                    <a:pt x="237" y="6"/>
                  </a:lnTo>
                  <a:lnTo>
                    <a:pt x="231" y="2"/>
                  </a:lnTo>
                  <a:lnTo>
                    <a:pt x="224" y="1"/>
                  </a:lnTo>
                  <a:lnTo>
                    <a:pt x="218" y="0"/>
                  </a:lnTo>
                  <a:lnTo>
                    <a:pt x="211" y="1"/>
                  </a:lnTo>
                  <a:lnTo>
                    <a:pt x="203" y="4"/>
                  </a:lnTo>
                  <a:lnTo>
                    <a:pt x="195" y="7"/>
                  </a:lnTo>
                  <a:lnTo>
                    <a:pt x="189" y="14"/>
                  </a:lnTo>
                  <a:lnTo>
                    <a:pt x="183" y="20"/>
                  </a:lnTo>
                  <a:lnTo>
                    <a:pt x="183" y="20"/>
                  </a:lnTo>
                  <a:lnTo>
                    <a:pt x="176" y="28"/>
                  </a:lnTo>
                  <a:lnTo>
                    <a:pt x="173" y="35"/>
                  </a:lnTo>
                  <a:lnTo>
                    <a:pt x="170" y="43"/>
                  </a:lnTo>
                  <a:lnTo>
                    <a:pt x="169" y="52"/>
                  </a:lnTo>
                  <a:lnTo>
                    <a:pt x="88" y="52"/>
                  </a:lnTo>
                  <a:lnTo>
                    <a:pt x="0" y="52"/>
                  </a:lnTo>
                  <a:lnTo>
                    <a:pt x="0" y="78"/>
                  </a:lnTo>
                  <a:lnTo>
                    <a:pt x="88" y="78"/>
                  </a:lnTo>
                  <a:lnTo>
                    <a:pt x="211"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12">
              <a:extLst>
                <a:ext uri="{FF2B5EF4-FFF2-40B4-BE49-F238E27FC236}">
                  <a16:creationId xmlns:a16="http://schemas.microsoft.com/office/drawing/2014/main" id="{1F5DF437-1512-6EF3-760E-0435A92CE488}"/>
                </a:ext>
              </a:extLst>
            </p:cNvPr>
            <p:cNvSpPr>
              <a:spLocks noEditPoints="1"/>
            </p:cNvSpPr>
            <p:nvPr/>
          </p:nvSpPr>
          <p:spPr bwMode="auto">
            <a:xfrm>
              <a:off x="4068887" y="2788741"/>
              <a:ext cx="290513" cy="420688"/>
            </a:xfrm>
            <a:custGeom>
              <a:avLst/>
              <a:gdLst>
                <a:gd name="T0" fmla="*/ 334 w 367"/>
                <a:gd name="T1" fmla="*/ 0 h 529"/>
                <a:gd name="T2" fmla="*/ 194 w 367"/>
                <a:gd name="T3" fmla="*/ 0 h 529"/>
                <a:gd name="T4" fmla="*/ 175 w 367"/>
                <a:gd name="T5" fmla="*/ 0 h 529"/>
                <a:gd name="T6" fmla="*/ 33 w 367"/>
                <a:gd name="T7" fmla="*/ 0 h 529"/>
                <a:gd name="T8" fmla="*/ 0 w 367"/>
                <a:gd name="T9" fmla="*/ 44 h 529"/>
                <a:gd name="T10" fmla="*/ 0 w 367"/>
                <a:gd name="T11" fmla="*/ 529 h 529"/>
                <a:gd name="T12" fmla="*/ 175 w 367"/>
                <a:gd name="T13" fmla="*/ 529 h 529"/>
                <a:gd name="T14" fmla="*/ 194 w 367"/>
                <a:gd name="T15" fmla="*/ 529 h 529"/>
                <a:gd name="T16" fmla="*/ 367 w 367"/>
                <a:gd name="T17" fmla="*/ 529 h 529"/>
                <a:gd name="T18" fmla="*/ 367 w 367"/>
                <a:gd name="T19" fmla="*/ 44 h 529"/>
                <a:gd name="T20" fmla="*/ 334 w 367"/>
                <a:gd name="T21" fmla="*/ 0 h 529"/>
                <a:gd name="T22" fmla="*/ 75 w 367"/>
                <a:gd name="T23" fmla="*/ 239 h 529"/>
                <a:gd name="T24" fmla="*/ 75 w 367"/>
                <a:gd name="T25" fmla="*/ 239 h 529"/>
                <a:gd name="T26" fmla="*/ 75 w 367"/>
                <a:gd name="T27" fmla="*/ 247 h 529"/>
                <a:gd name="T28" fmla="*/ 71 w 367"/>
                <a:gd name="T29" fmla="*/ 253 h 529"/>
                <a:gd name="T30" fmla="*/ 67 w 367"/>
                <a:gd name="T31" fmla="*/ 257 h 529"/>
                <a:gd name="T32" fmla="*/ 65 w 367"/>
                <a:gd name="T33" fmla="*/ 258 h 529"/>
                <a:gd name="T34" fmla="*/ 62 w 367"/>
                <a:gd name="T35" fmla="*/ 258 h 529"/>
                <a:gd name="T36" fmla="*/ 62 w 367"/>
                <a:gd name="T37" fmla="*/ 258 h 529"/>
                <a:gd name="T38" fmla="*/ 60 w 367"/>
                <a:gd name="T39" fmla="*/ 258 h 529"/>
                <a:gd name="T40" fmla="*/ 57 w 367"/>
                <a:gd name="T41" fmla="*/ 257 h 529"/>
                <a:gd name="T42" fmla="*/ 53 w 367"/>
                <a:gd name="T43" fmla="*/ 253 h 529"/>
                <a:gd name="T44" fmla="*/ 49 w 367"/>
                <a:gd name="T45" fmla="*/ 247 h 529"/>
                <a:gd name="T46" fmla="*/ 48 w 367"/>
                <a:gd name="T47" fmla="*/ 239 h 529"/>
                <a:gd name="T48" fmla="*/ 48 w 367"/>
                <a:gd name="T49" fmla="*/ 95 h 529"/>
                <a:gd name="T50" fmla="*/ 48 w 367"/>
                <a:gd name="T51" fmla="*/ 95 h 529"/>
                <a:gd name="T52" fmla="*/ 49 w 367"/>
                <a:gd name="T53" fmla="*/ 87 h 529"/>
                <a:gd name="T54" fmla="*/ 53 w 367"/>
                <a:gd name="T55" fmla="*/ 81 h 529"/>
                <a:gd name="T56" fmla="*/ 57 w 367"/>
                <a:gd name="T57" fmla="*/ 77 h 529"/>
                <a:gd name="T58" fmla="*/ 60 w 367"/>
                <a:gd name="T59" fmla="*/ 76 h 529"/>
                <a:gd name="T60" fmla="*/ 62 w 367"/>
                <a:gd name="T61" fmla="*/ 76 h 529"/>
                <a:gd name="T62" fmla="*/ 62 w 367"/>
                <a:gd name="T63" fmla="*/ 76 h 529"/>
                <a:gd name="T64" fmla="*/ 65 w 367"/>
                <a:gd name="T65" fmla="*/ 76 h 529"/>
                <a:gd name="T66" fmla="*/ 67 w 367"/>
                <a:gd name="T67" fmla="*/ 77 h 529"/>
                <a:gd name="T68" fmla="*/ 71 w 367"/>
                <a:gd name="T69" fmla="*/ 81 h 529"/>
                <a:gd name="T70" fmla="*/ 75 w 367"/>
                <a:gd name="T71" fmla="*/ 87 h 529"/>
                <a:gd name="T72" fmla="*/ 75 w 367"/>
                <a:gd name="T73" fmla="*/ 95 h 529"/>
                <a:gd name="T74" fmla="*/ 75 w 367"/>
                <a:gd name="T75" fmla="*/ 23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529">
                  <a:moveTo>
                    <a:pt x="334" y="0"/>
                  </a:moveTo>
                  <a:lnTo>
                    <a:pt x="194" y="0"/>
                  </a:lnTo>
                  <a:lnTo>
                    <a:pt x="175" y="0"/>
                  </a:lnTo>
                  <a:lnTo>
                    <a:pt x="33" y="0"/>
                  </a:lnTo>
                  <a:lnTo>
                    <a:pt x="0" y="44"/>
                  </a:lnTo>
                  <a:lnTo>
                    <a:pt x="0" y="529"/>
                  </a:lnTo>
                  <a:lnTo>
                    <a:pt x="175" y="529"/>
                  </a:lnTo>
                  <a:lnTo>
                    <a:pt x="194" y="529"/>
                  </a:lnTo>
                  <a:lnTo>
                    <a:pt x="367" y="529"/>
                  </a:lnTo>
                  <a:lnTo>
                    <a:pt x="367" y="44"/>
                  </a:lnTo>
                  <a:lnTo>
                    <a:pt x="334" y="0"/>
                  </a:lnTo>
                  <a:close/>
                  <a:moveTo>
                    <a:pt x="75" y="239"/>
                  </a:moveTo>
                  <a:lnTo>
                    <a:pt x="75" y="239"/>
                  </a:lnTo>
                  <a:lnTo>
                    <a:pt x="75" y="247"/>
                  </a:lnTo>
                  <a:lnTo>
                    <a:pt x="71" y="253"/>
                  </a:lnTo>
                  <a:lnTo>
                    <a:pt x="67" y="257"/>
                  </a:lnTo>
                  <a:lnTo>
                    <a:pt x="65" y="258"/>
                  </a:lnTo>
                  <a:lnTo>
                    <a:pt x="62" y="258"/>
                  </a:lnTo>
                  <a:lnTo>
                    <a:pt x="62" y="258"/>
                  </a:lnTo>
                  <a:lnTo>
                    <a:pt x="60" y="258"/>
                  </a:lnTo>
                  <a:lnTo>
                    <a:pt x="57" y="257"/>
                  </a:lnTo>
                  <a:lnTo>
                    <a:pt x="53" y="253"/>
                  </a:lnTo>
                  <a:lnTo>
                    <a:pt x="49" y="247"/>
                  </a:lnTo>
                  <a:lnTo>
                    <a:pt x="48" y="239"/>
                  </a:lnTo>
                  <a:lnTo>
                    <a:pt x="48" y="95"/>
                  </a:lnTo>
                  <a:lnTo>
                    <a:pt x="48" y="95"/>
                  </a:lnTo>
                  <a:lnTo>
                    <a:pt x="49" y="87"/>
                  </a:lnTo>
                  <a:lnTo>
                    <a:pt x="53" y="81"/>
                  </a:lnTo>
                  <a:lnTo>
                    <a:pt x="57" y="77"/>
                  </a:lnTo>
                  <a:lnTo>
                    <a:pt x="60" y="76"/>
                  </a:lnTo>
                  <a:lnTo>
                    <a:pt x="62" y="76"/>
                  </a:lnTo>
                  <a:lnTo>
                    <a:pt x="62" y="76"/>
                  </a:lnTo>
                  <a:lnTo>
                    <a:pt x="65" y="76"/>
                  </a:lnTo>
                  <a:lnTo>
                    <a:pt x="67" y="77"/>
                  </a:lnTo>
                  <a:lnTo>
                    <a:pt x="71" y="81"/>
                  </a:lnTo>
                  <a:lnTo>
                    <a:pt x="75" y="87"/>
                  </a:lnTo>
                  <a:lnTo>
                    <a:pt x="75" y="95"/>
                  </a:lnTo>
                  <a:lnTo>
                    <a:pt x="75"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02" name="Grupa 76">
            <a:extLst>
              <a:ext uri="{FF2B5EF4-FFF2-40B4-BE49-F238E27FC236}">
                <a16:creationId xmlns:a16="http://schemas.microsoft.com/office/drawing/2014/main" id="{875D9F4D-0718-A7CE-8116-75EC31B115A2}"/>
              </a:ext>
            </a:extLst>
          </p:cNvPr>
          <p:cNvGrpSpPr>
            <a:grpSpLocks noChangeAspect="1"/>
          </p:cNvGrpSpPr>
          <p:nvPr/>
        </p:nvGrpSpPr>
        <p:grpSpPr>
          <a:xfrm rot="21006411">
            <a:off x="5998718" y="2777363"/>
            <a:ext cx="183841" cy="365077"/>
            <a:chOff x="3310062" y="2585541"/>
            <a:chExt cx="336550" cy="668338"/>
          </a:xfrm>
          <a:solidFill>
            <a:srgbClr val="CDCDCD"/>
          </a:solidFill>
        </p:grpSpPr>
        <p:sp>
          <p:nvSpPr>
            <p:cNvPr id="103" name="Freeform 17">
              <a:extLst>
                <a:ext uri="{FF2B5EF4-FFF2-40B4-BE49-F238E27FC236}">
                  <a16:creationId xmlns:a16="http://schemas.microsoft.com/office/drawing/2014/main" id="{8534F9EA-1E57-E09F-D5E4-BCD7DEADBBBB}"/>
                </a:ext>
              </a:extLst>
            </p:cNvPr>
            <p:cNvSpPr>
              <a:spLocks noEditPoints="1"/>
            </p:cNvSpPr>
            <p:nvPr/>
          </p:nvSpPr>
          <p:spPr bwMode="auto">
            <a:xfrm>
              <a:off x="3317999" y="2783979"/>
              <a:ext cx="320675" cy="438150"/>
            </a:xfrm>
            <a:custGeom>
              <a:avLst/>
              <a:gdLst>
                <a:gd name="T0" fmla="*/ 7 w 403"/>
                <a:gd name="T1" fmla="*/ 81 h 552"/>
                <a:gd name="T2" fmla="*/ 1 w 403"/>
                <a:gd name="T3" fmla="*/ 97 h 552"/>
                <a:gd name="T4" fmla="*/ 2 w 403"/>
                <a:gd name="T5" fmla="*/ 121 h 552"/>
                <a:gd name="T6" fmla="*/ 0 w 403"/>
                <a:gd name="T7" fmla="*/ 154 h 552"/>
                <a:gd name="T8" fmla="*/ 3 w 403"/>
                <a:gd name="T9" fmla="*/ 173 h 552"/>
                <a:gd name="T10" fmla="*/ 1 w 403"/>
                <a:gd name="T11" fmla="*/ 195 h 552"/>
                <a:gd name="T12" fmla="*/ 6 w 403"/>
                <a:gd name="T13" fmla="*/ 228 h 552"/>
                <a:gd name="T14" fmla="*/ 0 w 403"/>
                <a:gd name="T15" fmla="*/ 255 h 552"/>
                <a:gd name="T16" fmla="*/ 1 w 403"/>
                <a:gd name="T17" fmla="*/ 293 h 552"/>
                <a:gd name="T18" fmla="*/ 3 w 403"/>
                <a:gd name="T19" fmla="*/ 321 h 552"/>
                <a:gd name="T20" fmla="*/ 0 w 403"/>
                <a:gd name="T21" fmla="*/ 351 h 552"/>
                <a:gd name="T22" fmla="*/ 3 w 403"/>
                <a:gd name="T23" fmla="*/ 380 h 552"/>
                <a:gd name="T24" fmla="*/ 0 w 403"/>
                <a:gd name="T25" fmla="*/ 399 h 552"/>
                <a:gd name="T26" fmla="*/ 3 w 403"/>
                <a:gd name="T27" fmla="*/ 427 h 552"/>
                <a:gd name="T28" fmla="*/ 1 w 403"/>
                <a:gd name="T29" fmla="*/ 456 h 552"/>
                <a:gd name="T30" fmla="*/ 7 w 403"/>
                <a:gd name="T31" fmla="*/ 471 h 552"/>
                <a:gd name="T32" fmla="*/ 403 w 403"/>
                <a:gd name="T33" fmla="*/ 552 h 552"/>
                <a:gd name="T34" fmla="*/ 397 w 403"/>
                <a:gd name="T35" fmla="*/ 471 h 552"/>
                <a:gd name="T36" fmla="*/ 402 w 403"/>
                <a:gd name="T37" fmla="*/ 456 h 552"/>
                <a:gd name="T38" fmla="*/ 400 w 403"/>
                <a:gd name="T39" fmla="*/ 427 h 552"/>
                <a:gd name="T40" fmla="*/ 403 w 403"/>
                <a:gd name="T41" fmla="*/ 395 h 552"/>
                <a:gd name="T42" fmla="*/ 400 w 403"/>
                <a:gd name="T43" fmla="*/ 380 h 552"/>
                <a:gd name="T44" fmla="*/ 403 w 403"/>
                <a:gd name="T45" fmla="*/ 351 h 552"/>
                <a:gd name="T46" fmla="*/ 400 w 403"/>
                <a:gd name="T47" fmla="*/ 321 h 552"/>
                <a:gd name="T48" fmla="*/ 402 w 403"/>
                <a:gd name="T49" fmla="*/ 293 h 552"/>
                <a:gd name="T50" fmla="*/ 403 w 403"/>
                <a:gd name="T51" fmla="*/ 255 h 552"/>
                <a:gd name="T52" fmla="*/ 397 w 403"/>
                <a:gd name="T53" fmla="*/ 228 h 552"/>
                <a:gd name="T54" fmla="*/ 402 w 403"/>
                <a:gd name="T55" fmla="*/ 195 h 552"/>
                <a:gd name="T56" fmla="*/ 400 w 403"/>
                <a:gd name="T57" fmla="*/ 173 h 552"/>
                <a:gd name="T58" fmla="*/ 403 w 403"/>
                <a:gd name="T59" fmla="*/ 152 h 552"/>
                <a:gd name="T60" fmla="*/ 401 w 403"/>
                <a:gd name="T61" fmla="*/ 121 h 552"/>
                <a:gd name="T62" fmla="*/ 402 w 403"/>
                <a:gd name="T63" fmla="*/ 97 h 552"/>
                <a:gd name="T64" fmla="*/ 397 w 403"/>
                <a:gd name="T65" fmla="*/ 81 h 552"/>
                <a:gd name="T66" fmla="*/ 186 w 403"/>
                <a:gd name="T67" fmla="*/ 449 h 552"/>
                <a:gd name="T68" fmla="*/ 36 w 403"/>
                <a:gd name="T69" fmla="*/ 460 h 552"/>
                <a:gd name="T70" fmla="*/ 36 w 403"/>
                <a:gd name="T71" fmla="*/ 432 h 552"/>
                <a:gd name="T72" fmla="*/ 186 w 403"/>
                <a:gd name="T73" fmla="*/ 449 h 552"/>
                <a:gd name="T74" fmla="*/ 41 w 403"/>
                <a:gd name="T75" fmla="*/ 412 h 552"/>
                <a:gd name="T76" fmla="*/ 33 w 403"/>
                <a:gd name="T77" fmla="*/ 387 h 552"/>
                <a:gd name="T78" fmla="*/ 186 w 403"/>
                <a:gd name="T79" fmla="*/ 395 h 552"/>
                <a:gd name="T80" fmla="*/ 41 w 403"/>
                <a:gd name="T81" fmla="*/ 364 h 552"/>
                <a:gd name="T82" fmla="*/ 30 w 403"/>
                <a:gd name="T83" fmla="*/ 342 h 552"/>
                <a:gd name="T84" fmla="*/ 186 w 403"/>
                <a:gd name="T85" fmla="*/ 342 h 552"/>
                <a:gd name="T86" fmla="*/ 173 w 403"/>
                <a:gd name="T87" fmla="*/ 314 h 552"/>
                <a:gd name="T88" fmla="*/ 29 w 403"/>
                <a:gd name="T89" fmla="*/ 298 h 552"/>
                <a:gd name="T90" fmla="*/ 182 w 403"/>
                <a:gd name="T91" fmla="*/ 289 h 552"/>
                <a:gd name="T92" fmla="*/ 186 w 403"/>
                <a:gd name="T93" fmla="*/ 259 h 552"/>
                <a:gd name="T94" fmla="*/ 30 w 403"/>
                <a:gd name="T95" fmla="*/ 259 h 552"/>
                <a:gd name="T96" fmla="*/ 36 w 403"/>
                <a:gd name="T97" fmla="*/ 238 h 552"/>
                <a:gd name="T98" fmla="*/ 186 w 403"/>
                <a:gd name="T99" fmla="*/ 250 h 552"/>
                <a:gd name="T100" fmla="*/ 41 w 403"/>
                <a:gd name="T101" fmla="*/ 218 h 552"/>
                <a:gd name="T102" fmla="*/ 33 w 403"/>
                <a:gd name="T103" fmla="*/ 192 h 552"/>
                <a:gd name="T104" fmla="*/ 186 w 403"/>
                <a:gd name="T105" fmla="*/ 200 h 552"/>
                <a:gd name="T106" fmla="*/ 41 w 403"/>
                <a:gd name="T107" fmla="*/ 169 h 552"/>
                <a:gd name="T108" fmla="*/ 30 w 403"/>
                <a:gd name="T109" fmla="*/ 147 h 552"/>
                <a:gd name="T110" fmla="*/ 186 w 403"/>
                <a:gd name="T111" fmla="*/ 147 h 552"/>
                <a:gd name="T112" fmla="*/ 173 w 403"/>
                <a:gd name="T113" fmla="*/ 121 h 552"/>
                <a:gd name="T114" fmla="*/ 29 w 403"/>
                <a:gd name="T115" fmla="*/ 103 h 552"/>
                <a:gd name="T116" fmla="*/ 182 w 403"/>
                <a:gd name="T117" fmla="*/ 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52">
                  <a:moveTo>
                    <a:pt x="0" y="0"/>
                  </a:moveTo>
                  <a:lnTo>
                    <a:pt x="0" y="56"/>
                  </a:lnTo>
                  <a:lnTo>
                    <a:pt x="0" y="60"/>
                  </a:lnTo>
                  <a:lnTo>
                    <a:pt x="0" y="60"/>
                  </a:lnTo>
                  <a:lnTo>
                    <a:pt x="1" y="66"/>
                  </a:lnTo>
                  <a:lnTo>
                    <a:pt x="2" y="71"/>
                  </a:lnTo>
                  <a:lnTo>
                    <a:pt x="3" y="76"/>
                  </a:lnTo>
                  <a:lnTo>
                    <a:pt x="7" y="81"/>
                  </a:lnTo>
                  <a:lnTo>
                    <a:pt x="7" y="81"/>
                  </a:lnTo>
                  <a:lnTo>
                    <a:pt x="3" y="88"/>
                  </a:lnTo>
                  <a:lnTo>
                    <a:pt x="3" y="88"/>
                  </a:lnTo>
                  <a:lnTo>
                    <a:pt x="3" y="89"/>
                  </a:lnTo>
                  <a:lnTo>
                    <a:pt x="3" y="89"/>
                  </a:lnTo>
                  <a:lnTo>
                    <a:pt x="1" y="95"/>
                  </a:lnTo>
                  <a:lnTo>
                    <a:pt x="1" y="95"/>
                  </a:lnTo>
                  <a:lnTo>
                    <a:pt x="1" y="97"/>
                  </a:lnTo>
                  <a:lnTo>
                    <a:pt x="1" y="97"/>
                  </a:lnTo>
                  <a:lnTo>
                    <a:pt x="0" y="104"/>
                  </a:lnTo>
                  <a:lnTo>
                    <a:pt x="0" y="104"/>
                  </a:lnTo>
                  <a:lnTo>
                    <a:pt x="0" y="108"/>
                  </a:lnTo>
                  <a:lnTo>
                    <a:pt x="0" y="108"/>
                  </a:lnTo>
                  <a:lnTo>
                    <a:pt x="0" y="108"/>
                  </a:lnTo>
                  <a:lnTo>
                    <a:pt x="1" y="114"/>
                  </a:lnTo>
                  <a:lnTo>
                    <a:pt x="2" y="121"/>
                  </a:lnTo>
                  <a:lnTo>
                    <a:pt x="3" y="126"/>
                  </a:lnTo>
                  <a:lnTo>
                    <a:pt x="6" y="131"/>
                  </a:lnTo>
                  <a:lnTo>
                    <a:pt x="6" y="131"/>
                  </a:lnTo>
                  <a:lnTo>
                    <a:pt x="3" y="136"/>
                  </a:lnTo>
                  <a:lnTo>
                    <a:pt x="2" y="141"/>
                  </a:lnTo>
                  <a:lnTo>
                    <a:pt x="1" y="147"/>
                  </a:lnTo>
                  <a:lnTo>
                    <a:pt x="0" y="152"/>
                  </a:lnTo>
                  <a:lnTo>
                    <a:pt x="0" y="154"/>
                  </a:lnTo>
                  <a:lnTo>
                    <a:pt x="0" y="157"/>
                  </a:lnTo>
                  <a:lnTo>
                    <a:pt x="0" y="157"/>
                  </a:lnTo>
                  <a:lnTo>
                    <a:pt x="0" y="157"/>
                  </a:lnTo>
                  <a:lnTo>
                    <a:pt x="1" y="165"/>
                  </a:lnTo>
                  <a:lnTo>
                    <a:pt x="1" y="165"/>
                  </a:lnTo>
                  <a:lnTo>
                    <a:pt x="1" y="166"/>
                  </a:lnTo>
                  <a:lnTo>
                    <a:pt x="1" y="166"/>
                  </a:lnTo>
                  <a:lnTo>
                    <a:pt x="3" y="173"/>
                  </a:lnTo>
                  <a:lnTo>
                    <a:pt x="3" y="173"/>
                  </a:lnTo>
                  <a:lnTo>
                    <a:pt x="3" y="174"/>
                  </a:lnTo>
                  <a:lnTo>
                    <a:pt x="3" y="174"/>
                  </a:lnTo>
                  <a:lnTo>
                    <a:pt x="7" y="180"/>
                  </a:lnTo>
                  <a:lnTo>
                    <a:pt x="7" y="180"/>
                  </a:lnTo>
                  <a:lnTo>
                    <a:pt x="3" y="184"/>
                  </a:lnTo>
                  <a:lnTo>
                    <a:pt x="2" y="190"/>
                  </a:lnTo>
                  <a:lnTo>
                    <a:pt x="1" y="195"/>
                  </a:lnTo>
                  <a:lnTo>
                    <a:pt x="0" y="202"/>
                  </a:lnTo>
                  <a:lnTo>
                    <a:pt x="0" y="206"/>
                  </a:lnTo>
                  <a:lnTo>
                    <a:pt x="0" y="206"/>
                  </a:lnTo>
                  <a:lnTo>
                    <a:pt x="1" y="212"/>
                  </a:lnTo>
                  <a:lnTo>
                    <a:pt x="2" y="217"/>
                  </a:lnTo>
                  <a:lnTo>
                    <a:pt x="3" y="223"/>
                  </a:lnTo>
                  <a:lnTo>
                    <a:pt x="6" y="228"/>
                  </a:lnTo>
                  <a:lnTo>
                    <a:pt x="6" y="228"/>
                  </a:lnTo>
                  <a:lnTo>
                    <a:pt x="3" y="232"/>
                  </a:lnTo>
                  <a:lnTo>
                    <a:pt x="2" y="238"/>
                  </a:lnTo>
                  <a:lnTo>
                    <a:pt x="1" y="244"/>
                  </a:lnTo>
                  <a:lnTo>
                    <a:pt x="0" y="250"/>
                  </a:lnTo>
                  <a:lnTo>
                    <a:pt x="0" y="251"/>
                  </a:lnTo>
                  <a:lnTo>
                    <a:pt x="0" y="254"/>
                  </a:lnTo>
                  <a:lnTo>
                    <a:pt x="0" y="255"/>
                  </a:lnTo>
                  <a:lnTo>
                    <a:pt x="0" y="255"/>
                  </a:lnTo>
                  <a:lnTo>
                    <a:pt x="1" y="261"/>
                  </a:lnTo>
                  <a:lnTo>
                    <a:pt x="2" y="266"/>
                  </a:lnTo>
                  <a:lnTo>
                    <a:pt x="3" y="271"/>
                  </a:lnTo>
                  <a:lnTo>
                    <a:pt x="6" y="276"/>
                  </a:lnTo>
                  <a:lnTo>
                    <a:pt x="6" y="276"/>
                  </a:lnTo>
                  <a:lnTo>
                    <a:pt x="3" y="282"/>
                  </a:lnTo>
                  <a:lnTo>
                    <a:pt x="2" y="287"/>
                  </a:lnTo>
                  <a:lnTo>
                    <a:pt x="1" y="293"/>
                  </a:lnTo>
                  <a:lnTo>
                    <a:pt x="0" y="298"/>
                  </a:lnTo>
                  <a:lnTo>
                    <a:pt x="0" y="299"/>
                  </a:lnTo>
                  <a:lnTo>
                    <a:pt x="0" y="302"/>
                  </a:lnTo>
                  <a:lnTo>
                    <a:pt x="0" y="303"/>
                  </a:lnTo>
                  <a:lnTo>
                    <a:pt x="0" y="303"/>
                  </a:lnTo>
                  <a:lnTo>
                    <a:pt x="1" y="309"/>
                  </a:lnTo>
                  <a:lnTo>
                    <a:pt x="2" y="314"/>
                  </a:lnTo>
                  <a:lnTo>
                    <a:pt x="3" y="321"/>
                  </a:lnTo>
                  <a:lnTo>
                    <a:pt x="6" y="325"/>
                  </a:lnTo>
                  <a:lnTo>
                    <a:pt x="6" y="325"/>
                  </a:lnTo>
                  <a:lnTo>
                    <a:pt x="3" y="330"/>
                  </a:lnTo>
                  <a:lnTo>
                    <a:pt x="2" y="336"/>
                  </a:lnTo>
                  <a:lnTo>
                    <a:pt x="1" y="341"/>
                  </a:lnTo>
                  <a:lnTo>
                    <a:pt x="0" y="347"/>
                  </a:lnTo>
                  <a:lnTo>
                    <a:pt x="0" y="351"/>
                  </a:lnTo>
                  <a:lnTo>
                    <a:pt x="0" y="351"/>
                  </a:lnTo>
                  <a:lnTo>
                    <a:pt x="1" y="357"/>
                  </a:lnTo>
                  <a:lnTo>
                    <a:pt x="2" y="363"/>
                  </a:lnTo>
                  <a:lnTo>
                    <a:pt x="3" y="369"/>
                  </a:lnTo>
                  <a:lnTo>
                    <a:pt x="7" y="374"/>
                  </a:lnTo>
                  <a:lnTo>
                    <a:pt x="7" y="374"/>
                  </a:lnTo>
                  <a:lnTo>
                    <a:pt x="3" y="379"/>
                  </a:lnTo>
                  <a:lnTo>
                    <a:pt x="3" y="379"/>
                  </a:lnTo>
                  <a:lnTo>
                    <a:pt x="3" y="380"/>
                  </a:lnTo>
                  <a:lnTo>
                    <a:pt x="3" y="380"/>
                  </a:lnTo>
                  <a:lnTo>
                    <a:pt x="1" y="387"/>
                  </a:lnTo>
                  <a:lnTo>
                    <a:pt x="1" y="387"/>
                  </a:lnTo>
                  <a:lnTo>
                    <a:pt x="1" y="388"/>
                  </a:lnTo>
                  <a:lnTo>
                    <a:pt x="1" y="388"/>
                  </a:lnTo>
                  <a:lnTo>
                    <a:pt x="0" y="395"/>
                  </a:lnTo>
                  <a:lnTo>
                    <a:pt x="0" y="395"/>
                  </a:lnTo>
                  <a:lnTo>
                    <a:pt x="0" y="399"/>
                  </a:lnTo>
                  <a:lnTo>
                    <a:pt x="0" y="401"/>
                  </a:lnTo>
                  <a:lnTo>
                    <a:pt x="0" y="401"/>
                  </a:lnTo>
                  <a:lnTo>
                    <a:pt x="1" y="406"/>
                  </a:lnTo>
                  <a:lnTo>
                    <a:pt x="2" y="412"/>
                  </a:lnTo>
                  <a:lnTo>
                    <a:pt x="3" y="417"/>
                  </a:lnTo>
                  <a:lnTo>
                    <a:pt x="6" y="422"/>
                  </a:lnTo>
                  <a:lnTo>
                    <a:pt x="6" y="422"/>
                  </a:lnTo>
                  <a:lnTo>
                    <a:pt x="3" y="427"/>
                  </a:lnTo>
                  <a:lnTo>
                    <a:pt x="2" y="432"/>
                  </a:lnTo>
                  <a:lnTo>
                    <a:pt x="1" y="439"/>
                  </a:lnTo>
                  <a:lnTo>
                    <a:pt x="0" y="445"/>
                  </a:lnTo>
                  <a:lnTo>
                    <a:pt x="0" y="445"/>
                  </a:lnTo>
                  <a:lnTo>
                    <a:pt x="0" y="449"/>
                  </a:lnTo>
                  <a:lnTo>
                    <a:pt x="0" y="449"/>
                  </a:lnTo>
                  <a:lnTo>
                    <a:pt x="0" y="449"/>
                  </a:lnTo>
                  <a:lnTo>
                    <a:pt x="1" y="456"/>
                  </a:lnTo>
                  <a:lnTo>
                    <a:pt x="1" y="456"/>
                  </a:lnTo>
                  <a:lnTo>
                    <a:pt x="1" y="458"/>
                  </a:lnTo>
                  <a:lnTo>
                    <a:pt x="1" y="458"/>
                  </a:lnTo>
                  <a:lnTo>
                    <a:pt x="3" y="464"/>
                  </a:lnTo>
                  <a:lnTo>
                    <a:pt x="3" y="464"/>
                  </a:lnTo>
                  <a:lnTo>
                    <a:pt x="3" y="465"/>
                  </a:lnTo>
                  <a:lnTo>
                    <a:pt x="3" y="465"/>
                  </a:lnTo>
                  <a:lnTo>
                    <a:pt x="7" y="471"/>
                  </a:lnTo>
                  <a:lnTo>
                    <a:pt x="7" y="471"/>
                  </a:lnTo>
                  <a:lnTo>
                    <a:pt x="3" y="477"/>
                  </a:lnTo>
                  <a:lnTo>
                    <a:pt x="2" y="482"/>
                  </a:lnTo>
                  <a:lnTo>
                    <a:pt x="1" y="487"/>
                  </a:lnTo>
                  <a:lnTo>
                    <a:pt x="0" y="493"/>
                  </a:lnTo>
                  <a:lnTo>
                    <a:pt x="0" y="498"/>
                  </a:lnTo>
                  <a:lnTo>
                    <a:pt x="0" y="552"/>
                  </a:lnTo>
                  <a:lnTo>
                    <a:pt x="403" y="552"/>
                  </a:lnTo>
                  <a:lnTo>
                    <a:pt x="403" y="498"/>
                  </a:lnTo>
                  <a:lnTo>
                    <a:pt x="403" y="493"/>
                  </a:lnTo>
                  <a:lnTo>
                    <a:pt x="403" y="493"/>
                  </a:lnTo>
                  <a:lnTo>
                    <a:pt x="402" y="487"/>
                  </a:lnTo>
                  <a:lnTo>
                    <a:pt x="401" y="482"/>
                  </a:lnTo>
                  <a:lnTo>
                    <a:pt x="400" y="477"/>
                  </a:lnTo>
                  <a:lnTo>
                    <a:pt x="397" y="471"/>
                  </a:lnTo>
                  <a:lnTo>
                    <a:pt x="397" y="471"/>
                  </a:lnTo>
                  <a:lnTo>
                    <a:pt x="400" y="465"/>
                  </a:lnTo>
                  <a:lnTo>
                    <a:pt x="400" y="465"/>
                  </a:lnTo>
                  <a:lnTo>
                    <a:pt x="400" y="464"/>
                  </a:lnTo>
                  <a:lnTo>
                    <a:pt x="400" y="464"/>
                  </a:lnTo>
                  <a:lnTo>
                    <a:pt x="402" y="458"/>
                  </a:lnTo>
                  <a:lnTo>
                    <a:pt x="402" y="458"/>
                  </a:lnTo>
                  <a:lnTo>
                    <a:pt x="402" y="456"/>
                  </a:lnTo>
                  <a:lnTo>
                    <a:pt x="402" y="456"/>
                  </a:lnTo>
                  <a:lnTo>
                    <a:pt x="403" y="449"/>
                  </a:lnTo>
                  <a:lnTo>
                    <a:pt x="403" y="449"/>
                  </a:lnTo>
                  <a:lnTo>
                    <a:pt x="403" y="445"/>
                  </a:lnTo>
                  <a:lnTo>
                    <a:pt x="403" y="445"/>
                  </a:lnTo>
                  <a:lnTo>
                    <a:pt x="403" y="445"/>
                  </a:lnTo>
                  <a:lnTo>
                    <a:pt x="402" y="439"/>
                  </a:lnTo>
                  <a:lnTo>
                    <a:pt x="401" y="432"/>
                  </a:lnTo>
                  <a:lnTo>
                    <a:pt x="400" y="427"/>
                  </a:lnTo>
                  <a:lnTo>
                    <a:pt x="397" y="422"/>
                  </a:lnTo>
                  <a:lnTo>
                    <a:pt x="397" y="422"/>
                  </a:lnTo>
                  <a:lnTo>
                    <a:pt x="400" y="417"/>
                  </a:lnTo>
                  <a:lnTo>
                    <a:pt x="401" y="412"/>
                  </a:lnTo>
                  <a:lnTo>
                    <a:pt x="402" y="406"/>
                  </a:lnTo>
                  <a:lnTo>
                    <a:pt x="403" y="401"/>
                  </a:lnTo>
                  <a:lnTo>
                    <a:pt x="403" y="399"/>
                  </a:lnTo>
                  <a:lnTo>
                    <a:pt x="403" y="395"/>
                  </a:lnTo>
                  <a:lnTo>
                    <a:pt x="403" y="395"/>
                  </a:lnTo>
                  <a:lnTo>
                    <a:pt x="403" y="395"/>
                  </a:lnTo>
                  <a:lnTo>
                    <a:pt x="402" y="388"/>
                  </a:lnTo>
                  <a:lnTo>
                    <a:pt x="402" y="388"/>
                  </a:lnTo>
                  <a:lnTo>
                    <a:pt x="402" y="387"/>
                  </a:lnTo>
                  <a:lnTo>
                    <a:pt x="402" y="387"/>
                  </a:lnTo>
                  <a:lnTo>
                    <a:pt x="400" y="380"/>
                  </a:lnTo>
                  <a:lnTo>
                    <a:pt x="400" y="380"/>
                  </a:lnTo>
                  <a:lnTo>
                    <a:pt x="400" y="379"/>
                  </a:lnTo>
                  <a:lnTo>
                    <a:pt x="400" y="379"/>
                  </a:lnTo>
                  <a:lnTo>
                    <a:pt x="397" y="374"/>
                  </a:lnTo>
                  <a:lnTo>
                    <a:pt x="397" y="374"/>
                  </a:lnTo>
                  <a:lnTo>
                    <a:pt x="400" y="369"/>
                  </a:lnTo>
                  <a:lnTo>
                    <a:pt x="401" y="363"/>
                  </a:lnTo>
                  <a:lnTo>
                    <a:pt x="402" y="357"/>
                  </a:lnTo>
                  <a:lnTo>
                    <a:pt x="403" y="351"/>
                  </a:lnTo>
                  <a:lnTo>
                    <a:pt x="403" y="347"/>
                  </a:lnTo>
                  <a:lnTo>
                    <a:pt x="403" y="347"/>
                  </a:lnTo>
                  <a:lnTo>
                    <a:pt x="402" y="341"/>
                  </a:lnTo>
                  <a:lnTo>
                    <a:pt x="401" y="336"/>
                  </a:lnTo>
                  <a:lnTo>
                    <a:pt x="400" y="330"/>
                  </a:lnTo>
                  <a:lnTo>
                    <a:pt x="397" y="325"/>
                  </a:lnTo>
                  <a:lnTo>
                    <a:pt x="397" y="325"/>
                  </a:lnTo>
                  <a:lnTo>
                    <a:pt x="400" y="321"/>
                  </a:lnTo>
                  <a:lnTo>
                    <a:pt x="401" y="314"/>
                  </a:lnTo>
                  <a:lnTo>
                    <a:pt x="402" y="309"/>
                  </a:lnTo>
                  <a:lnTo>
                    <a:pt x="403" y="303"/>
                  </a:lnTo>
                  <a:lnTo>
                    <a:pt x="403" y="302"/>
                  </a:lnTo>
                  <a:lnTo>
                    <a:pt x="403" y="299"/>
                  </a:lnTo>
                  <a:lnTo>
                    <a:pt x="403" y="298"/>
                  </a:lnTo>
                  <a:lnTo>
                    <a:pt x="403" y="298"/>
                  </a:lnTo>
                  <a:lnTo>
                    <a:pt x="402" y="293"/>
                  </a:lnTo>
                  <a:lnTo>
                    <a:pt x="401" y="287"/>
                  </a:lnTo>
                  <a:lnTo>
                    <a:pt x="400" y="282"/>
                  </a:lnTo>
                  <a:lnTo>
                    <a:pt x="397" y="276"/>
                  </a:lnTo>
                  <a:lnTo>
                    <a:pt x="397" y="276"/>
                  </a:lnTo>
                  <a:lnTo>
                    <a:pt x="400" y="271"/>
                  </a:lnTo>
                  <a:lnTo>
                    <a:pt x="401" y="266"/>
                  </a:lnTo>
                  <a:lnTo>
                    <a:pt x="402" y="261"/>
                  </a:lnTo>
                  <a:lnTo>
                    <a:pt x="403" y="255"/>
                  </a:lnTo>
                  <a:lnTo>
                    <a:pt x="403" y="254"/>
                  </a:lnTo>
                  <a:lnTo>
                    <a:pt x="403" y="251"/>
                  </a:lnTo>
                  <a:lnTo>
                    <a:pt x="403" y="250"/>
                  </a:lnTo>
                  <a:lnTo>
                    <a:pt x="403" y="250"/>
                  </a:lnTo>
                  <a:lnTo>
                    <a:pt x="402" y="244"/>
                  </a:lnTo>
                  <a:lnTo>
                    <a:pt x="401" y="238"/>
                  </a:lnTo>
                  <a:lnTo>
                    <a:pt x="400" y="232"/>
                  </a:lnTo>
                  <a:lnTo>
                    <a:pt x="397" y="228"/>
                  </a:lnTo>
                  <a:lnTo>
                    <a:pt x="397" y="228"/>
                  </a:lnTo>
                  <a:lnTo>
                    <a:pt x="400" y="223"/>
                  </a:lnTo>
                  <a:lnTo>
                    <a:pt x="401" y="217"/>
                  </a:lnTo>
                  <a:lnTo>
                    <a:pt x="402" y="212"/>
                  </a:lnTo>
                  <a:lnTo>
                    <a:pt x="403" y="206"/>
                  </a:lnTo>
                  <a:lnTo>
                    <a:pt x="403" y="202"/>
                  </a:lnTo>
                  <a:lnTo>
                    <a:pt x="403" y="202"/>
                  </a:lnTo>
                  <a:lnTo>
                    <a:pt x="402" y="195"/>
                  </a:lnTo>
                  <a:lnTo>
                    <a:pt x="401" y="190"/>
                  </a:lnTo>
                  <a:lnTo>
                    <a:pt x="400" y="184"/>
                  </a:lnTo>
                  <a:lnTo>
                    <a:pt x="397" y="180"/>
                  </a:lnTo>
                  <a:lnTo>
                    <a:pt x="397" y="180"/>
                  </a:lnTo>
                  <a:lnTo>
                    <a:pt x="400" y="174"/>
                  </a:lnTo>
                  <a:lnTo>
                    <a:pt x="400" y="174"/>
                  </a:lnTo>
                  <a:lnTo>
                    <a:pt x="400" y="173"/>
                  </a:lnTo>
                  <a:lnTo>
                    <a:pt x="400" y="173"/>
                  </a:lnTo>
                  <a:lnTo>
                    <a:pt x="402" y="166"/>
                  </a:lnTo>
                  <a:lnTo>
                    <a:pt x="402" y="166"/>
                  </a:lnTo>
                  <a:lnTo>
                    <a:pt x="402" y="165"/>
                  </a:lnTo>
                  <a:lnTo>
                    <a:pt x="402" y="165"/>
                  </a:lnTo>
                  <a:lnTo>
                    <a:pt x="403" y="157"/>
                  </a:lnTo>
                  <a:lnTo>
                    <a:pt x="403" y="157"/>
                  </a:lnTo>
                  <a:lnTo>
                    <a:pt x="403" y="154"/>
                  </a:lnTo>
                  <a:lnTo>
                    <a:pt x="403" y="152"/>
                  </a:lnTo>
                  <a:lnTo>
                    <a:pt x="403" y="152"/>
                  </a:lnTo>
                  <a:lnTo>
                    <a:pt x="402" y="147"/>
                  </a:lnTo>
                  <a:lnTo>
                    <a:pt x="401" y="141"/>
                  </a:lnTo>
                  <a:lnTo>
                    <a:pt x="400" y="136"/>
                  </a:lnTo>
                  <a:lnTo>
                    <a:pt x="397" y="131"/>
                  </a:lnTo>
                  <a:lnTo>
                    <a:pt x="397" y="131"/>
                  </a:lnTo>
                  <a:lnTo>
                    <a:pt x="400" y="126"/>
                  </a:lnTo>
                  <a:lnTo>
                    <a:pt x="401" y="121"/>
                  </a:lnTo>
                  <a:lnTo>
                    <a:pt x="402" y="114"/>
                  </a:lnTo>
                  <a:lnTo>
                    <a:pt x="403" y="108"/>
                  </a:lnTo>
                  <a:lnTo>
                    <a:pt x="403" y="108"/>
                  </a:lnTo>
                  <a:lnTo>
                    <a:pt x="403" y="104"/>
                  </a:lnTo>
                  <a:lnTo>
                    <a:pt x="403" y="104"/>
                  </a:lnTo>
                  <a:lnTo>
                    <a:pt x="403" y="104"/>
                  </a:lnTo>
                  <a:lnTo>
                    <a:pt x="402" y="97"/>
                  </a:lnTo>
                  <a:lnTo>
                    <a:pt x="402" y="97"/>
                  </a:lnTo>
                  <a:lnTo>
                    <a:pt x="402" y="95"/>
                  </a:lnTo>
                  <a:lnTo>
                    <a:pt x="402" y="95"/>
                  </a:lnTo>
                  <a:lnTo>
                    <a:pt x="400" y="89"/>
                  </a:lnTo>
                  <a:lnTo>
                    <a:pt x="400" y="89"/>
                  </a:lnTo>
                  <a:lnTo>
                    <a:pt x="400" y="88"/>
                  </a:lnTo>
                  <a:lnTo>
                    <a:pt x="400" y="88"/>
                  </a:lnTo>
                  <a:lnTo>
                    <a:pt x="397" y="81"/>
                  </a:lnTo>
                  <a:lnTo>
                    <a:pt x="397" y="81"/>
                  </a:lnTo>
                  <a:lnTo>
                    <a:pt x="400" y="76"/>
                  </a:lnTo>
                  <a:lnTo>
                    <a:pt x="401" y="71"/>
                  </a:lnTo>
                  <a:lnTo>
                    <a:pt x="402" y="66"/>
                  </a:lnTo>
                  <a:lnTo>
                    <a:pt x="403" y="60"/>
                  </a:lnTo>
                  <a:lnTo>
                    <a:pt x="403" y="56"/>
                  </a:lnTo>
                  <a:lnTo>
                    <a:pt x="403" y="0"/>
                  </a:lnTo>
                  <a:lnTo>
                    <a:pt x="0" y="0"/>
                  </a:lnTo>
                  <a:close/>
                  <a:moveTo>
                    <a:pt x="186" y="449"/>
                  </a:moveTo>
                  <a:lnTo>
                    <a:pt x="186" y="449"/>
                  </a:lnTo>
                  <a:lnTo>
                    <a:pt x="186" y="454"/>
                  </a:lnTo>
                  <a:lnTo>
                    <a:pt x="182" y="458"/>
                  </a:lnTo>
                  <a:lnTo>
                    <a:pt x="178" y="460"/>
                  </a:lnTo>
                  <a:lnTo>
                    <a:pt x="173" y="461"/>
                  </a:lnTo>
                  <a:lnTo>
                    <a:pt x="41" y="461"/>
                  </a:lnTo>
                  <a:lnTo>
                    <a:pt x="41" y="461"/>
                  </a:lnTo>
                  <a:lnTo>
                    <a:pt x="36" y="460"/>
                  </a:lnTo>
                  <a:lnTo>
                    <a:pt x="33" y="458"/>
                  </a:lnTo>
                  <a:lnTo>
                    <a:pt x="30" y="454"/>
                  </a:lnTo>
                  <a:lnTo>
                    <a:pt x="29" y="449"/>
                  </a:lnTo>
                  <a:lnTo>
                    <a:pt x="29" y="445"/>
                  </a:lnTo>
                  <a:lnTo>
                    <a:pt x="29" y="445"/>
                  </a:lnTo>
                  <a:lnTo>
                    <a:pt x="30" y="440"/>
                  </a:lnTo>
                  <a:lnTo>
                    <a:pt x="33" y="436"/>
                  </a:lnTo>
                  <a:lnTo>
                    <a:pt x="36" y="432"/>
                  </a:lnTo>
                  <a:lnTo>
                    <a:pt x="41" y="432"/>
                  </a:lnTo>
                  <a:lnTo>
                    <a:pt x="173" y="432"/>
                  </a:lnTo>
                  <a:lnTo>
                    <a:pt x="173" y="432"/>
                  </a:lnTo>
                  <a:lnTo>
                    <a:pt x="178" y="432"/>
                  </a:lnTo>
                  <a:lnTo>
                    <a:pt x="182" y="436"/>
                  </a:lnTo>
                  <a:lnTo>
                    <a:pt x="186" y="440"/>
                  </a:lnTo>
                  <a:lnTo>
                    <a:pt x="186" y="445"/>
                  </a:lnTo>
                  <a:lnTo>
                    <a:pt x="186" y="449"/>
                  </a:lnTo>
                  <a:close/>
                  <a:moveTo>
                    <a:pt x="186" y="399"/>
                  </a:moveTo>
                  <a:lnTo>
                    <a:pt x="186" y="399"/>
                  </a:lnTo>
                  <a:lnTo>
                    <a:pt x="186" y="404"/>
                  </a:lnTo>
                  <a:lnTo>
                    <a:pt x="182" y="408"/>
                  </a:lnTo>
                  <a:lnTo>
                    <a:pt x="178" y="412"/>
                  </a:lnTo>
                  <a:lnTo>
                    <a:pt x="173" y="412"/>
                  </a:lnTo>
                  <a:lnTo>
                    <a:pt x="41" y="412"/>
                  </a:lnTo>
                  <a:lnTo>
                    <a:pt x="41" y="412"/>
                  </a:lnTo>
                  <a:lnTo>
                    <a:pt x="36" y="412"/>
                  </a:lnTo>
                  <a:lnTo>
                    <a:pt x="33" y="408"/>
                  </a:lnTo>
                  <a:lnTo>
                    <a:pt x="30" y="404"/>
                  </a:lnTo>
                  <a:lnTo>
                    <a:pt x="29" y="399"/>
                  </a:lnTo>
                  <a:lnTo>
                    <a:pt x="29" y="395"/>
                  </a:lnTo>
                  <a:lnTo>
                    <a:pt x="29" y="395"/>
                  </a:lnTo>
                  <a:lnTo>
                    <a:pt x="30" y="390"/>
                  </a:lnTo>
                  <a:lnTo>
                    <a:pt x="33" y="387"/>
                  </a:lnTo>
                  <a:lnTo>
                    <a:pt x="36" y="384"/>
                  </a:lnTo>
                  <a:lnTo>
                    <a:pt x="41" y="383"/>
                  </a:lnTo>
                  <a:lnTo>
                    <a:pt x="173" y="383"/>
                  </a:lnTo>
                  <a:lnTo>
                    <a:pt x="173" y="383"/>
                  </a:lnTo>
                  <a:lnTo>
                    <a:pt x="178" y="384"/>
                  </a:lnTo>
                  <a:lnTo>
                    <a:pt x="182" y="387"/>
                  </a:lnTo>
                  <a:lnTo>
                    <a:pt x="186" y="390"/>
                  </a:lnTo>
                  <a:lnTo>
                    <a:pt x="186" y="395"/>
                  </a:lnTo>
                  <a:lnTo>
                    <a:pt x="186" y="399"/>
                  </a:lnTo>
                  <a:close/>
                  <a:moveTo>
                    <a:pt x="186" y="351"/>
                  </a:moveTo>
                  <a:lnTo>
                    <a:pt x="186" y="351"/>
                  </a:lnTo>
                  <a:lnTo>
                    <a:pt x="186" y="356"/>
                  </a:lnTo>
                  <a:lnTo>
                    <a:pt x="182" y="360"/>
                  </a:lnTo>
                  <a:lnTo>
                    <a:pt x="178" y="363"/>
                  </a:lnTo>
                  <a:lnTo>
                    <a:pt x="173" y="364"/>
                  </a:lnTo>
                  <a:lnTo>
                    <a:pt x="41" y="364"/>
                  </a:lnTo>
                  <a:lnTo>
                    <a:pt x="41" y="364"/>
                  </a:lnTo>
                  <a:lnTo>
                    <a:pt x="36" y="363"/>
                  </a:lnTo>
                  <a:lnTo>
                    <a:pt x="33" y="360"/>
                  </a:lnTo>
                  <a:lnTo>
                    <a:pt x="30" y="356"/>
                  </a:lnTo>
                  <a:lnTo>
                    <a:pt x="29" y="351"/>
                  </a:lnTo>
                  <a:lnTo>
                    <a:pt x="29" y="347"/>
                  </a:lnTo>
                  <a:lnTo>
                    <a:pt x="29" y="347"/>
                  </a:lnTo>
                  <a:lnTo>
                    <a:pt x="30" y="342"/>
                  </a:lnTo>
                  <a:lnTo>
                    <a:pt x="33" y="338"/>
                  </a:lnTo>
                  <a:lnTo>
                    <a:pt x="36" y="335"/>
                  </a:lnTo>
                  <a:lnTo>
                    <a:pt x="41" y="335"/>
                  </a:lnTo>
                  <a:lnTo>
                    <a:pt x="173" y="335"/>
                  </a:lnTo>
                  <a:lnTo>
                    <a:pt x="173" y="335"/>
                  </a:lnTo>
                  <a:lnTo>
                    <a:pt x="178" y="335"/>
                  </a:lnTo>
                  <a:lnTo>
                    <a:pt x="182" y="338"/>
                  </a:lnTo>
                  <a:lnTo>
                    <a:pt x="186" y="342"/>
                  </a:lnTo>
                  <a:lnTo>
                    <a:pt x="186" y="347"/>
                  </a:lnTo>
                  <a:lnTo>
                    <a:pt x="186" y="351"/>
                  </a:lnTo>
                  <a:close/>
                  <a:moveTo>
                    <a:pt x="186" y="302"/>
                  </a:moveTo>
                  <a:lnTo>
                    <a:pt x="186" y="302"/>
                  </a:lnTo>
                  <a:lnTo>
                    <a:pt x="186" y="307"/>
                  </a:lnTo>
                  <a:lnTo>
                    <a:pt x="182" y="312"/>
                  </a:lnTo>
                  <a:lnTo>
                    <a:pt x="178" y="314"/>
                  </a:lnTo>
                  <a:lnTo>
                    <a:pt x="173" y="314"/>
                  </a:lnTo>
                  <a:lnTo>
                    <a:pt x="41" y="314"/>
                  </a:lnTo>
                  <a:lnTo>
                    <a:pt x="41" y="314"/>
                  </a:lnTo>
                  <a:lnTo>
                    <a:pt x="36" y="314"/>
                  </a:lnTo>
                  <a:lnTo>
                    <a:pt x="33" y="312"/>
                  </a:lnTo>
                  <a:lnTo>
                    <a:pt x="30" y="307"/>
                  </a:lnTo>
                  <a:lnTo>
                    <a:pt x="29" y="302"/>
                  </a:lnTo>
                  <a:lnTo>
                    <a:pt x="29" y="298"/>
                  </a:lnTo>
                  <a:lnTo>
                    <a:pt x="29" y="298"/>
                  </a:lnTo>
                  <a:lnTo>
                    <a:pt x="30" y="293"/>
                  </a:lnTo>
                  <a:lnTo>
                    <a:pt x="33" y="289"/>
                  </a:lnTo>
                  <a:lnTo>
                    <a:pt x="36" y="287"/>
                  </a:lnTo>
                  <a:lnTo>
                    <a:pt x="41" y="285"/>
                  </a:lnTo>
                  <a:lnTo>
                    <a:pt x="173" y="285"/>
                  </a:lnTo>
                  <a:lnTo>
                    <a:pt x="173" y="285"/>
                  </a:lnTo>
                  <a:lnTo>
                    <a:pt x="178" y="287"/>
                  </a:lnTo>
                  <a:lnTo>
                    <a:pt x="182" y="289"/>
                  </a:lnTo>
                  <a:lnTo>
                    <a:pt x="186" y="293"/>
                  </a:lnTo>
                  <a:lnTo>
                    <a:pt x="186" y="298"/>
                  </a:lnTo>
                  <a:lnTo>
                    <a:pt x="186" y="302"/>
                  </a:lnTo>
                  <a:close/>
                  <a:moveTo>
                    <a:pt x="186" y="250"/>
                  </a:moveTo>
                  <a:lnTo>
                    <a:pt x="186" y="254"/>
                  </a:lnTo>
                  <a:lnTo>
                    <a:pt x="186" y="254"/>
                  </a:lnTo>
                  <a:lnTo>
                    <a:pt x="186" y="254"/>
                  </a:lnTo>
                  <a:lnTo>
                    <a:pt x="186" y="259"/>
                  </a:lnTo>
                  <a:lnTo>
                    <a:pt x="182" y="263"/>
                  </a:lnTo>
                  <a:lnTo>
                    <a:pt x="178" y="265"/>
                  </a:lnTo>
                  <a:lnTo>
                    <a:pt x="173" y="266"/>
                  </a:lnTo>
                  <a:lnTo>
                    <a:pt x="41" y="266"/>
                  </a:lnTo>
                  <a:lnTo>
                    <a:pt x="41" y="266"/>
                  </a:lnTo>
                  <a:lnTo>
                    <a:pt x="36" y="265"/>
                  </a:lnTo>
                  <a:lnTo>
                    <a:pt x="33" y="263"/>
                  </a:lnTo>
                  <a:lnTo>
                    <a:pt x="30" y="259"/>
                  </a:lnTo>
                  <a:lnTo>
                    <a:pt x="29" y="254"/>
                  </a:lnTo>
                  <a:lnTo>
                    <a:pt x="29" y="254"/>
                  </a:lnTo>
                  <a:lnTo>
                    <a:pt x="29" y="250"/>
                  </a:lnTo>
                  <a:lnTo>
                    <a:pt x="29" y="250"/>
                  </a:lnTo>
                  <a:lnTo>
                    <a:pt x="29" y="250"/>
                  </a:lnTo>
                  <a:lnTo>
                    <a:pt x="30" y="245"/>
                  </a:lnTo>
                  <a:lnTo>
                    <a:pt x="33" y="241"/>
                  </a:lnTo>
                  <a:lnTo>
                    <a:pt x="36" y="238"/>
                  </a:lnTo>
                  <a:lnTo>
                    <a:pt x="41" y="237"/>
                  </a:lnTo>
                  <a:lnTo>
                    <a:pt x="173" y="237"/>
                  </a:lnTo>
                  <a:lnTo>
                    <a:pt x="173" y="237"/>
                  </a:lnTo>
                  <a:lnTo>
                    <a:pt x="178" y="238"/>
                  </a:lnTo>
                  <a:lnTo>
                    <a:pt x="182" y="241"/>
                  </a:lnTo>
                  <a:lnTo>
                    <a:pt x="186" y="245"/>
                  </a:lnTo>
                  <a:lnTo>
                    <a:pt x="186" y="250"/>
                  </a:lnTo>
                  <a:lnTo>
                    <a:pt x="186" y="250"/>
                  </a:lnTo>
                  <a:close/>
                  <a:moveTo>
                    <a:pt x="186" y="206"/>
                  </a:moveTo>
                  <a:lnTo>
                    <a:pt x="186" y="206"/>
                  </a:lnTo>
                  <a:lnTo>
                    <a:pt x="186" y="209"/>
                  </a:lnTo>
                  <a:lnTo>
                    <a:pt x="182" y="214"/>
                  </a:lnTo>
                  <a:lnTo>
                    <a:pt x="178" y="217"/>
                  </a:lnTo>
                  <a:lnTo>
                    <a:pt x="173" y="218"/>
                  </a:lnTo>
                  <a:lnTo>
                    <a:pt x="41" y="218"/>
                  </a:lnTo>
                  <a:lnTo>
                    <a:pt x="41" y="218"/>
                  </a:lnTo>
                  <a:lnTo>
                    <a:pt x="36" y="217"/>
                  </a:lnTo>
                  <a:lnTo>
                    <a:pt x="33" y="214"/>
                  </a:lnTo>
                  <a:lnTo>
                    <a:pt x="30" y="209"/>
                  </a:lnTo>
                  <a:lnTo>
                    <a:pt x="29" y="206"/>
                  </a:lnTo>
                  <a:lnTo>
                    <a:pt x="29" y="200"/>
                  </a:lnTo>
                  <a:lnTo>
                    <a:pt x="29" y="200"/>
                  </a:lnTo>
                  <a:lnTo>
                    <a:pt x="30" y="195"/>
                  </a:lnTo>
                  <a:lnTo>
                    <a:pt x="33" y="192"/>
                  </a:lnTo>
                  <a:lnTo>
                    <a:pt x="36" y="189"/>
                  </a:lnTo>
                  <a:lnTo>
                    <a:pt x="41" y="188"/>
                  </a:lnTo>
                  <a:lnTo>
                    <a:pt x="173" y="188"/>
                  </a:lnTo>
                  <a:lnTo>
                    <a:pt x="173" y="188"/>
                  </a:lnTo>
                  <a:lnTo>
                    <a:pt x="178" y="189"/>
                  </a:lnTo>
                  <a:lnTo>
                    <a:pt x="182" y="192"/>
                  </a:lnTo>
                  <a:lnTo>
                    <a:pt x="186" y="195"/>
                  </a:lnTo>
                  <a:lnTo>
                    <a:pt x="186" y="200"/>
                  </a:lnTo>
                  <a:lnTo>
                    <a:pt x="186" y="206"/>
                  </a:lnTo>
                  <a:close/>
                  <a:moveTo>
                    <a:pt x="186" y="156"/>
                  </a:moveTo>
                  <a:lnTo>
                    <a:pt x="186" y="156"/>
                  </a:lnTo>
                  <a:lnTo>
                    <a:pt x="186" y="161"/>
                  </a:lnTo>
                  <a:lnTo>
                    <a:pt x="182" y="165"/>
                  </a:lnTo>
                  <a:lnTo>
                    <a:pt x="178" y="168"/>
                  </a:lnTo>
                  <a:lnTo>
                    <a:pt x="173" y="169"/>
                  </a:lnTo>
                  <a:lnTo>
                    <a:pt x="41" y="169"/>
                  </a:lnTo>
                  <a:lnTo>
                    <a:pt x="41" y="169"/>
                  </a:lnTo>
                  <a:lnTo>
                    <a:pt x="36" y="168"/>
                  </a:lnTo>
                  <a:lnTo>
                    <a:pt x="33" y="165"/>
                  </a:lnTo>
                  <a:lnTo>
                    <a:pt x="30" y="161"/>
                  </a:lnTo>
                  <a:lnTo>
                    <a:pt x="29" y="156"/>
                  </a:lnTo>
                  <a:lnTo>
                    <a:pt x="29" y="152"/>
                  </a:lnTo>
                  <a:lnTo>
                    <a:pt x="29" y="152"/>
                  </a:lnTo>
                  <a:lnTo>
                    <a:pt x="30" y="147"/>
                  </a:lnTo>
                  <a:lnTo>
                    <a:pt x="33" y="143"/>
                  </a:lnTo>
                  <a:lnTo>
                    <a:pt x="36" y="141"/>
                  </a:lnTo>
                  <a:lnTo>
                    <a:pt x="41" y="140"/>
                  </a:lnTo>
                  <a:lnTo>
                    <a:pt x="173" y="140"/>
                  </a:lnTo>
                  <a:lnTo>
                    <a:pt x="173" y="140"/>
                  </a:lnTo>
                  <a:lnTo>
                    <a:pt x="178" y="141"/>
                  </a:lnTo>
                  <a:lnTo>
                    <a:pt x="182" y="143"/>
                  </a:lnTo>
                  <a:lnTo>
                    <a:pt x="186" y="147"/>
                  </a:lnTo>
                  <a:lnTo>
                    <a:pt x="186" y="152"/>
                  </a:lnTo>
                  <a:lnTo>
                    <a:pt x="186" y="156"/>
                  </a:lnTo>
                  <a:close/>
                  <a:moveTo>
                    <a:pt x="186" y="108"/>
                  </a:moveTo>
                  <a:lnTo>
                    <a:pt x="186" y="108"/>
                  </a:lnTo>
                  <a:lnTo>
                    <a:pt x="186" y="113"/>
                  </a:lnTo>
                  <a:lnTo>
                    <a:pt x="182" y="117"/>
                  </a:lnTo>
                  <a:lnTo>
                    <a:pt x="178" y="119"/>
                  </a:lnTo>
                  <a:lnTo>
                    <a:pt x="173" y="121"/>
                  </a:lnTo>
                  <a:lnTo>
                    <a:pt x="41" y="121"/>
                  </a:lnTo>
                  <a:lnTo>
                    <a:pt x="41" y="121"/>
                  </a:lnTo>
                  <a:lnTo>
                    <a:pt x="36" y="119"/>
                  </a:lnTo>
                  <a:lnTo>
                    <a:pt x="33" y="117"/>
                  </a:lnTo>
                  <a:lnTo>
                    <a:pt x="30" y="113"/>
                  </a:lnTo>
                  <a:lnTo>
                    <a:pt x="29" y="108"/>
                  </a:lnTo>
                  <a:lnTo>
                    <a:pt x="29" y="103"/>
                  </a:lnTo>
                  <a:lnTo>
                    <a:pt x="29" y="103"/>
                  </a:lnTo>
                  <a:lnTo>
                    <a:pt x="30" y="98"/>
                  </a:lnTo>
                  <a:lnTo>
                    <a:pt x="33" y="94"/>
                  </a:lnTo>
                  <a:lnTo>
                    <a:pt x="36" y="92"/>
                  </a:lnTo>
                  <a:lnTo>
                    <a:pt x="41" y="90"/>
                  </a:lnTo>
                  <a:lnTo>
                    <a:pt x="173" y="90"/>
                  </a:lnTo>
                  <a:lnTo>
                    <a:pt x="173" y="90"/>
                  </a:lnTo>
                  <a:lnTo>
                    <a:pt x="178" y="92"/>
                  </a:lnTo>
                  <a:lnTo>
                    <a:pt x="182" y="94"/>
                  </a:lnTo>
                  <a:lnTo>
                    <a:pt x="186" y="98"/>
                  </a:lnTo>
                  <a:lnTo>
                    <a:pt x="186" y="103"/>
                  </a:lnTo>
                  <a:lnTo>
                    <a:pt x="186"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4" name="Rectangle 18">
              <a:extLst>
                <a:ext uri="{FF2B5EF4-FFF2-40B4-BE49-F238E27FC236}">
                  <a16:creationId xmlns:a16="http://schemas.microsoft.com/office/drawing/2014/main" id="{A9BB876B-17B8-3555-0B54-3B9910C31750}"/>
                </a:ext>
              </a:extLst>
            </p:cNvPr>
            <p:cNvSpPr>
              <a:spLocks noChangeArrowheads="1"/>
            </p:cNvSpPr>
            <p:nvPr/>
          </p:nvSpPr>
          <p:spPr bwMode="auto">
            <a:xfrm>
              <a:off x="3310062" y="3234829"/>
              <a:ext cx="33655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5" name="Freeform 19">
              <a:extLst>
                <a:ext uri="{FF2B5EF4-FFF2-40B4-BE49-F238E27FC236}">
                  <a16:creationId xmlns:a16="http://schemas.microsoft.com/office/drawing/2014/main" id="{BF94AF03-7029-6984-F645-382B11CF4968}"/>
                </a:ext>
              </a:extLst>
            </p:cNvPr>
            <p:cNvSpPr>
              <a:spLocks/>
            </p:cNvSpPr>
            <p:nvPr/>
          </p:nvSpPr>
          <p:spPr bwMode="auto">
            <a:xfrm>
              <a:off x="3310062" y="2585541"/>
              <a:ext cx="336550" cy="187325"/>
            </a:xfrm>
            <a:custGeom>
              <a:avLst/>
              <a:gdLst>
                <a:gd name="T0" fmla="*/ 378 w 424"/>
                <a:gd name="T1" fmla="*/ 212 h 236"/>
                <a:gd name="T2" fmla="*/ 378 w 424"/>
                <a:gd name="T3" fmla="*/ 212 h 236"/>
                <a:gd name="T4" fmla="*/ 373 w 424"/>
                <a:gd name="T5" fmla="*/ 196 h 236"/>
                <a:gd name="T6" fmla="*/ 366 w 424"/>
                <a:gd name="T7" fmla="*/ 180 h 236"/>
                <a:gd name="T8" fmla="*/ 357 w 424"/>
                <a:gd name="T9" fmla="*/ 163 h 236"/>
                <a:gd name="T10" fmla="*/ 345 w 424"/>
                <a:gd name="T11" fmla="*/ 145 h 236"/>
                <a:gd name="T12" fmla="*/ 333 w 424"/>
                <a:gd name="T13" fmla="*/ 128 h 236"/>
                <a:gd name="T14" fmla="*/ 317 w 424"/>
                <a:gd name="T15" fmla="*/ 110 h 236"/>
                <a:gd name="T16" fmla="*/ 301 w 424"/>
                <a:gd name="T17" fmla="*/ 93 h 236"/>
                <a:gd name="T18" fmla="*/ 283 w 424"/>
                <a:gd name="T19" fmla="*/ 77 h 236"/>
                <a:gd name="T20" fmla="*/ 283 w 424"/>
                <a:gd name="T21" fmla="*/ 77 h 236"/>
                <a:gd name="T22" fmla="*/ 267 w 424"/>
                <a:gd name="T23" fmla="*/ 63 h 236"/>
                <a:gd name="T24" fmla="*/ 252 w 424"/>
                <a:gd name="T25" fmla="*/ 52 h 236"/>
                <a:gd name="T26" fmla="*/ 235 w 424"/>
                <a:gd name="T27" fmla="*/ 40 h 236"/>
                <a:gd name="T28" fmla="*/ 220 w 424"/>
                <a:gd name="T29" fmla="*/ 31 h 236"/>
                <a:gd name="T30" fmla="*/ 204 w 424"/>
                <a:gd name="T31" fmla="*/ 22 h 236"/>
                <a:gd name="T32" fmla="*/ 188 w 424"/>
                <a:gd name="T33" fmla="*/ 16 h 236"/>
                <a:gd name="T34" fmla="*/ 173 w 424"/>
                <a:gd name="T35" fmla="*/ 10 h 236"/>
                <a:gd name="T36" fmla="*/ 158 w 424"/>
                <a:gd name="T37" fmla="*/ 5 h 236"/>
                <a:gd name="T38" fmla="*/ 144 w 424"/>
                <a:gd name="T39" fmla="*/ 2 h 236"/>
                <a:gd name="T40" fmla="*/ 130 w 424"/>
                <a:gd name="T41" fmla="*/ 0 h 236"/>
                <a:gd name="T42" fmla="*/ 118 w 424"/>
                <a:gd name="T43" fmla="*/ 0 h 236"/>
                <a:gd name="T44" fmla="*/ 106 w 424"/>
                <a:gd name="T45" fmla="*/ 0 h 236"/>
                <a:gd name="T46" fmla="*/ 95 w 424"/>
                <a:gd name="T47" fmla="*/ 2 h 236"/>
                <a:gd name="T48" fmla="*/ 85 w 424"/>
                <a:gd name="T49" fmla="*/ 6 h 236"/>
                <a:gd name="T50" fmla="*/ 77 w 424"/>
                <a:gd name="T51" fmla="*/ 11 h 236"/>
                <a:gd name="T52" fmla="*/ 69 w 424"/>
                <a:gd name="T53" fmla="*/ 19 h 236"/>
                <a:gd name="T54" fmla="*/ 69 w 424"/>
                <a:gd name="T55" fmla="*/ 19 h 236"/>
                <a:gd name="T56" fmla="*/ 63 w 424"/>
                <a:gd name="T57" fmla="*/ 26 h 236"/>
                <a:gd name="T58" fmla="*/ 59 w 424"/>
                <a:gd name="T59" fmla="*/ 35 h 236"/>
                <a:gd name="T60" fmla="*/ 57 w 424"/>
                <a:gd name="T61" fmla="*/ 44 h 236"/>
                <a:gd name="T62" fmla="*/ 57 w 424"/>
                <a:gd name="T63" fmla="*/ 55 h 236"/>
                <a:gd name="T64" fmla="*/ 57 w 424"/>
                <a:gd name="T65" fmla="*/ 66 h 236"/>
                <a:gd name="T66" fmla="*/ 59 w 424"/>
                <a:gd name="T67" fmla="*/ 78 h 236"/>
                <a:gd name="T68" fmla="*/ 62 w 424"/>
                <a:gd name="T69" fmla="*/ 91 h 236"/>
                <a:gd name="T70" fmla="*/ 67 w 424"/>
                <a:gd name="T71" fmla="*/ 104 h 236"/>
                <a:gd name="T72" fmla="*/ 72 w 424"/>
                <a:gd name="T73" fmla="*/ 116 h 236"/>
                <a:gd name="T74" fmla="*/ 80 w 424"/>
                <a:gd name="T75" fmla="*/ 130 h 236"/>
                <a:gd name="T76" fmla="*/ 88 w 424"/>
                <a:gd name="T77" fmla="*/ 144 h 236"/>
                <a:gd name="T78" fmla="*/ 97 w 424"/>
                <a:gd name="T79" fmla="*/ 158 h 236"/>
                <a:gd name="T80" fmla="*/ 107 w 424"/>
                <a:gd name="T81" fmla="*/ 172 h 236"/>
                <a:gd name="T82" fmla="*/ 120 w 424"/>
                <a:gd name="T83" fmla="*/ 186 h 236"/>
                <a:gd name="T84" fmla="*/ 133 w 424"/>
                <a:gd name="T85" fmla="*/ 198 h 236"/>
                <a:gd name="T86" fmla="*/ 147 w 424"/>
                <a:gd name="T87" fmla="*/ 212 h 236"/>
                <a:gd name="T88" fmla="*/ 0 w 424"/>
                <a:gd name="T89" fmla="*/ 212 h 236"/>
                <a:gd name="T90" fmla="*/ 0 w 424"/>
                <a:gd name="T91" fmla="*/ 236 h 236"/>
                <a:gd name="T92" fmla="*/ 424 w 424"/>
                <a:gd name="T93" fmla="*/ 236 h 236"/>
                <a:gd name="T94" fmla="*/ 424 w 424"/>
                <a:gd name="T95" fmla="*/ 212 h 236"/>
                <a:gd name="T96" fmla="*/ 378 w 424"/>
                <a:gd name="T97" fmla="*/ 21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4" h="236">
                  <a:moveTo>
                    <a:pt x="378" y="212"/>
                  </a:moveTo>
                  <a:lnTo>
                    <a:pt x="378" y="212"/>
                  </a:lnTo>
                  <a:lnTo>
                    <a:pt x="373" y="196"/>
                  </a:lnTo>
                  <a:lnTo>
                    <a:pt x="366" y="180"/>
                  </a:lnTo>
                  <a:lnTo>
                    <a:pt x="357" y="163"/>
                  </a:lnTo>
                  <a:lnTo>
                    <a:pt x="345" y="145"/>
                  </a:lnTo>
                  <a:lnTo>
                    <a:pt x="333" y="128"/>
                  </a:lnTo>
                  <a:lnTo>
                    <a:pt x="317" y="110"/>
                  </a:lnTo>
                  <a:lnTo>
                    <a:pt x="301" y="93"/>
                  </a:lnTo>
                  <a:lnTo>
                    <a:pt x="283" y="77"/>
                  </a:lnTo>
                  <a:lnTo>
                    <a:pt x="283" y="77"/>
                  </a:lnTo>
                  <a:lnTo>
                    <a:pt x="267" y="63"/>
                  </a:lnTo>
                  <a:lnTo>
                    <a:pt x="252" y="52"/>
                  </a:lnTo>
                  <a:lnTo>
                    <a:pt x="235" y="40"/>
                  </a:lnTo>
                  <a:lnTo>
                    <a:pt x="220" y="31"/>
                  </a:lnTo>
                  <a:lnTo>
                    <a:pt x="204" y="22"/>
                  </a:lnTo>
                  <a:lnTo>
                    <a:pt x="188" y="16"/>
                  </a:lnTo>
                  <a:lnTo>
                    <a:pt x="173" y="10"/>
                  </a:lnTo>
                  <a:lnTo>
                    <a:pt x="158" y="5"/>
                  </a:lnTo>
                  <a:lnTo>
                    <a:pt x="144" y="2"/>
                  </a:lnTo>
                  <a:lnTo>
                    <a:pt x="130" y="0"/>
                  </a:lnTo>
                  <a:lnTo>
                    <a:pt x="118" y="0"/>
                  </a:lnTo>
                  <a:lnTo>
                    <a:pt x="106" y="0"/>
                  </a:lnTo>
                  <a:lnTo>
                    <a:pt x="95" y="2"/>
                  </a:lnTo>
                  <a:lnTo>
                    <a:pt x="85" y="6"/>
                  </a:lnTo>
                  <a:lnTo>
                    <a:pt x="77" y="11"/>
                  </a:lnTo>
                  <a:lnTo>
                    <a:pt x="69" y="19"/>
                  </a:lnTo>
                  <a:lnTo>
                    <a:pt x="69" y="19"/>
                  </a:lnTo>
                  <a:lnTo>
                    <a:pt x="63" y="26"/>
                  </a:lnTo>
                  <a:lnTo>
                    <a:pt x="59" y="35"/>
                  </a:lnTo>
                  <a:lnTo>
                    <a:pt x="57" y="44"/>
                  </a:lnTo>
                  <a:lnTo>
                    <a:pt x="57" y="55"/>
                  </a:lnTo>
                  <a:lnTo>
                    <a:pt x="57" y="66"/>
                  </a:lnTo>
                  <a:lnTo>
                    <a:pt x="59" y="78"/>
                  </a:lnTo>
                  <a:lnTo>
                    <a:pt x="62" y="91"/>
                  </a:lnTo>
                  <a:lnTo>
                    <a:pt x="67" y="104"/>
                  </a:lnTo>
                  <a:lnTo>
                    <a:pt x="72" y="116"/>
                  </a:lnTo>
                  <a:lnTo>
                    <a:pt x="80" y="130"/>
                  </a:lnTo>
                  <a:lnTo>
                    <a:pt x="88" y="144"/>
                  </a:lnTo>
                  <a:lnTo>
                    <a:pt x="97" y="158"/>
                  </a:lnTo>
                  <a:lnTo>
                    <a:pt x="107" y="172"/>
                  </a:lnTo>
                  <a:lnTo>
                    <a:pt x="120" y="186"/>
                  </a:lnTo>
                  <a:lnTo>
                    <a:pt x="133" y="198"/>
                  </a:lnTo>
                  <a:lnTo>
                    <a:pt x="147" y="212"/>
                  </a:lnTo>
                  <a:lnTo>
                    <a:pt x="0" y="212"/>
                  </a:lnTo>
                  <a:lnTo>
                    <a:pt x="0" y="236"/>
                  </a:lnTo>
                  <a:lnTo>
                    <a:pt x="424" y="236"/>
                  </a:lnTo>
                  <a:lnTo>
                    <a:pt x="424" y="212"/>
                  </a:lnTo>
                  <a:lnTo>
                    <a:pt x="378" y="2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41" name="Tabela 19">
            <a:extLst>
              <a:ext uri="{FF2B5EF4-FFF2-40B4-BE49-F238E27FC236}">
                <a16:creationId xmlns:a16="http://schemas.microsoft.com/office/drawing/2014/main" id="{F656A1D9-4EC4-351F-06F5-A9A0B2117D42}"/>
              </a:ext>
            </a:extLst>
          </p:cNvPr>
          <p:cNvGraphicFramePr>
            <a:graphicFrameLocks noGrp="1"/>
          </p:cNvGraphicFramePr>
          <p:nvPr/>
        </p:nvGraphicFramePr>
        <p:xfrm>
          <a:off x="416465" y="5156088"/>
          <a:ext cx="8314270" cy="370840"/>
        </p:xfrm>
        <a:graphic>
          <a:graphicData uri="http://schemas.openxmlformats.org/drawingml/2006/table">
            <a:tbl>
              <a:tblPr firstRow="1" bandRow="1">
                <a:tableStyleId>{5C22544A-7EE6-4342-B048-85BDC9FD1C3A}</a:tableStyleId>
              </a:tblPr>
              <a:tblGrid>
                <a:gridCol w="1662854">
                  <a:extLst>
                    <a:ext uri="{9D8B030D-6E8A-4147-A177-3AD203B41FA5}">
                      <a16:colId xmlns:a16="http://schemas.microsoft.com/office/drawing/2014/main" val="2111710946"/>
                    </a:ext>
                  </a:extLst>
                </a:gridCol>
                <a:gridCol w="1662854">
                  <a:extLst>
                    <a:ext uri="{9D8B030D-6E8A-4147-A177-3AD203B41FA5}">
                      <a16:colId xmlns:a16="http://schemas.microsoft.com/office/drawing/2014/main" val="1695398538"/>
                    </a:ext>
                  </a:extLst>
                </a:gridCol>
                <a:gridCol w="1662854">
                  <a:extLst>
                    <a:ext uri="{9D8B030D-6E8A-4147-A177-3AD203B41FA5}">
                      <a16:colId xmlns:a16="http://schemas.microsoft.com/office/drawing/2014/main" val="4189935962"/>
                    </a:ext>
                  </a:extLst>
                </a:gridCol>
                <a:gridCol w="1662854">
                  <a:extLst>
                    <a:ext uri="{9D8B030D-6E8A-4147-A177-3AD203B41FA5}">
                      <a16:colId xmlns:a16="http://schemas.microsoft.com/office/drawing/2014/main" val="2027445883"/>
                    </a:ext>
                  </a:extLst>
                </a:gridCol>
                <a:gridCol w="1662854">
                  <a:extLst>
                    <a:ext uri="{9D8B030D-6E8A-4147-A177-3AD203B41FA5}">
                      <a16:colId xmlns:a16="http://schemas.microsoft.com/office/drawing/2014/main" val="2156177332"/>
                    </a:ext>
                  </a:extLst>
                </a:gridCol>
              </a:tblGrid>
              <a:tr h="370840">
                <a:tc>
                  <a:txBody>
                    <a:bodyPr/>
                    <a:lstStyle/>
                    <a:p>
                      <a:pPr algn="ctr" fontAlgn="b"/>
                      <a:r>
                        <a:rPr lang="pl-PL" sz="1000" b="0" i="0" u="none" strike="noStrike" kern="1200" dirty="0">
                          <a:solidFill>
                            <a:schemeClr val="tx1"/>
                          </a:solidFill>
                          <a:effectLst/>
                          <a:latin typeface="+mn-lt"/>
                          <a:ea typeface="+mn-ea"/>
                          <a:cs typeface="+mn-cs"/>
                        </a:rPr>
                        <a:t>zużyty sprzęt RTV/AGD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 odpady organiczne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świetlówki</a:t>
                      </a:r>
                    </a:p>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r>
                        <a:rPr lang="pl-PL" sz="1000" b="0" i="0" u="none" strike="noStrike" kern="1200" dirty="0">
                          <a:solidFill>
                            <a:schemeClr val="tx1"/>
                          </a:solidFill>
                          <a:effectLst/>
                          <a:latin typeface="+mn-lt"/>
                          <a:ea typeface="+mn-ea"/>
                          <a:cs typeface="+mn-cs"/>
                        </a:rPr>
                        <a:t>  leki</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b"/>
                      <a:endParaRPr lang="pl-PL" sz="10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387383"/>
                  </a:ext>
                </a:extLst>
              </a:tr>
            </a:tbl>
          </a:graphicData>
        </a:graphic>
      </p:graphicFrame>
      <p:sp>
        <p:nvSpPr>
          <p:cNvPr id="5" name="Symbol zastępczy tekstu 7">
            <a:extLst>
              <a:ext uri="{FF2B5EF4-FFF2-40B4-BE49-F238E27FC236}">
                <a16:creationId xmlns:a16="http://schemas.microsoft.com/office/drawing/2014/main" id="{2BF374BF-E838-904E-87F0-AE4650B7ADF9}"/>
              </a:ext>
            </a:extLst>
          </p:cNvPr>
          <p:cNvSpPr txBox="1">
            <a:spLocks/>
          </p:cNvSpPr>
          <p:nvPr/>
        </p:nvSpPr>
        <p:spPr>
          <a:xfrm>
            <a:off x="8202868" y="5159037"/>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grpSp>
        <p:nvGrpSpPr>
          <p:cNvPr id="38" name="Grupa 31">
            <a:extLst>
              <a:ext uri="{FF2B5EF4-FFF2-40B4-BE49-F238E27FC236}">
                <a16:creationId xmlns:a16="http://schemas.microsoft.com/office/drawing/2014/main" id="{3072FD0D-9B28-F506-1DB3-5DFCA514B612}"/>
              </a:ext>
            </a:extLst>
          </p:cNvPr>
          <p:cNvGrpSpPr/>
          <p:nvPr/>
        </p:nvGrpSpPr>
        <p:grpSpPr>
          <a:xfrm>
            <a:off x="6739510" y="1065514"/>
            <a:ext cx="1822888" cy="531092"/>
            <a:chOff x="5636653" y="1521893"/>
            <a:chExt cx="1822888" cy="531092"/>
          </a:xfrm>
        </p:grpSpPr>
        <p:sp>
          <p:nvSpPr>
            <p:cNvPr id="39" name="pole tekstowe 35">
              <a:extLst>
                <a:ext uri="{FF2B5EF4-FFF2-40B4-BE49-F238E27FC236}">
                  <a16:creationId xmlns:a16="http://schemas.microsoft.com/office/drawing/2014/main" id="{119F6E35-7DE8-7CED-CAD4-0153436075A4}"/>
                </a:ext>
              </a:extLst>
            </p:cNvPr>
            <p:cNvSpPr txBox="1"/>
            <p:nvPr/>
          </p:nvSpPr>
          <p:spPr>
            <a:xfrm>
              <a:off x="5666038" y="1521893"/>
              <a:ext cx="1793503" cy="253916"/>
            </a:xfrm>
            <a:prstGeom prst="rect">
              <a:avLst/>
            </a:prstGeom>
            <a:noFill/>
          </p:spPr>
          <p:txBody>
            <a:bodyPr wrap="square" rtlCol="0">
              <a:spAutoFit/>
            </a:bodyPr>
            <a:lstStyle/>
            <a:p>
              <a:r>
                <a:rPr lang="pl-PL" sz="1000" dirty="0"/>
                <a:t>Do 2000 zł</a:t>
              </a:r>
            </a:p>
          </p:txBody>
        </p:sp>
        <p:sp>
          <p:nvSpPr>
            <p:cNvPr id="40" name="Prostokąt 36">
              <a:extLst>
                <a:ext uri="{FF2B5EF4-FFF2-40B4-BE49-F238E27FC236}">
                  <a16:creationId xmlns:a16="http://schemas.microsoft.com/office/drawing/2014/main" id="{F6769FA4-E183-FDCB-22CD-48E827322A1F}"/>
                </a:ext>
              </a:extLst>
            </p:cNvPr>
            <p:cNvSpPr/>
            <p:nvPr/>
          </p:nvSpPr>
          <p:spPr>
            <a:xfrm rot="16200000">
              <a:off x="5634005" y="1581178"/>
              <a:ext cx="83119" cy="7782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1" name="Prostokąt 38">
              <a:extLst>
                <a:ext uri="{FF2B5EF4-FFF2-40B4-BE49-F238E27FC236}">
                  <a16:creationId xmlns:a16="http://schemas.microsoft.com/office/drawing/2014/main" id="{56E7740D-DEA0-5D26-B71C-8DFEF4EBDF6F}"/>
                </a:ext>
              </a:extLst>
            </p:cNvPr>
            <p:cNvSpPr/>
            <p:nvPr/>
          </p:nvSpPr>
          <p:spPr>
            <a:xfrm rot="16200000">
              <a:off x="5634007" y="1721007"/>
              <a:ext cx="83119" cy="77824"/>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2" name="Prostokąt 39">
              <a:extLst>
                <a:ext uri="{FF2B5EF4-FFF2-40B4-BE49-F238E27FC236}">
                  <a16:creationId xmlns:a16="http://schemas.microsoft.com/office/drawing/2014/main" id="{93E40BB4-CB51-51EC-A346-64B4AD190882}"/>
                </a:ext>
              </a:extLst>
            </p:cNvPr>
            <p:cNvSpPr/>
            <p:nvPr/>
          </p:nvSpPr>
          <p:spPr>
            <a:xfrm rot="16200000">
              <a:off x="5634008" y="1858354"/>
              <a:ext cx="83119" cy="7782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43" name="pole tekstowe 40">
              <a:extLst>
                <a:ext uri="{FF2B5EF4-FFF2-40B4-BE49-F238E27FC236}">
                  <a16:creationId xmlns:a16="http://schemas.microsoft.com/office/drawing/2014/main" id="{1307BF7B-F9ED-8C60-8EB8-53692BB4C3A0}"/>
                </a:ext>
              </a:extLst>
            </p:cNvPr>
            <p:cNvSpPr txBox="1"/>
            <p:nvPr/>
          </p:nvSpPr>
          <p:spPr>
            <a:xfrm>
              <a:off x="5666038" y="1663894"/>
              <a:ext cx="1793503" cy="253916"/>
            </a:xfrm>
            <a:prstGeom prst="rect">
              <a:avLst/>
            </a:prstGeom>
            <a:noFill/>
          </p:spPr>
          <p:txBody>
            <a:bodyPr wrap="square" rtlCol="0">
              <a:spAutoFit/>
            </a:bodyPr>
            <a:lstStyle/>
            <a:p>
              <a:r>
                <a:rPr lang="pl-PL" sz="1000" dirty="0"/>
                <a:t>2000 zł – 4500 zł</a:t>
              </a:r>
            </a:p>
          </p:txBody>
        </p:sp>
        <p:sp>
          <p:nvSpPr>
            <p:cNvPr id="44" name="pole tekstowe 41">
              <a:extLst>
                <a:ext uri="{FF2B5EF4-FFF2-40B4-BE49-F238E27FC236}">
                  <a16:creationId xmlns:a16="http://schemas.microsoft.com/office/drawing/2014/main" id="{413DB461-A87A-35A4-95B7-3684102DC2A8}"/>
                </a:ext>
              </a:extLst>
            </p:cNvPr>
            <p:cNvSpPr txBox="1"/>
            <p:nvPr/>
          </p:nvSpPr>
          <p:spPr>
            <a:xfrm>
              <a:off x="5666038" y="1799069"/>
              <a:ext cx="1793503" cy="253916"/>
            </a:xfrm>
            <a:prstGeom prst="rect">
              <a:avLst/>
            </a:prstGeom>
            <a:noFill/>
          </p:spPr>
          <p:txBody>
            <a:bodyPr wrap="square" rtlCol="0">
              <a:spAutoFit/>
            </a:bodyPr>
            <a:lstStyle/>
            <a:p>
              <a:r>
                <a:rPr lang="pl-PL" sz="1000" dirty="0"/>
                <a:t>Powyżej 4500 zł</a:t>
              </a:r>
            </a:p>
          </p:txBody>
        </p:sp>
      </p:grpSp>
    </p:spTree>
    <p:extLst>
      <p:ext uri="{BB962C8B-B14F-4D97-AF65-F5344CB8AC3E}">
        <p14:creationId xmlns:p14="http://schemas.microsoft.com/office/powerpoint/2010/main" val="201648627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dirty="0"/>
              <a:t>P15. Proszę powiedzieć, jak ocenia Pan(i) </a:t>
            </a:r>
            <a:r>
              <a:rPr lang="pl-PL" sz="1100" b="1" dirty="0"/>
              <a:t>OBECNY</a:t>
            </a:r>
            <a:r>
              <a:rPr lang="pl-PL" sz="1100" dirty="0"/>
              <a:t> system gospodarowania odpadami w Polsce?</a:t>
            </a:r>
          </a:p>
          <a:p>
            <a:r>
              <a:rPr lang="pl-PL" sz="800" i="1" dirty="0">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nvGraphicFramePr>
        <p:xfrm>
          <a:off x="773831" y="2290239"/>
          <a:ext cx="3507791"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nvGraphicFramePr>
        <p:xfrm>
          <a:off x="4917305" y="2296671"/>
          <a:ext cx="3507791"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extLst>
              <p:ext uri="{D42A27DB-BD31-4B8C-83A1-F6EECF244321}">
                <p14:modId xmlns:p14="http://schemas.microsoft.com/office/powerpoint/2010/main" val="191750007"/>
              </p:ext>
            </p:extLst>
          </p:nvPr>
        </p:nvGraphicFramePr>
        <p:xfrm>
          <a:off x="1096061" y="4970668"/>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nvGraphicFramePr>
        <p:xfrm>
          <a:off x="773831"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nvGraphicFramePr>
        <p:xfrm>
          <a:off x="4917304" y="2055774"/>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nvGraphicFramePr>
        <p:xfrm>
          <a:off x="5245694"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145625"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567597"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1887084"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289193" y="1612184"/>
            <a:ext cx="828047" cy="369332"/>
          </a:xfrm>
          <a:prstGeom prst="rect">
            <a:avLst/>
          </a:prstGeom>
          <a:noFill/>
        </p:spPr>
        <p:txBody>
          <a:bodyPr wrap="none" rtlCol="0">
            <a:spAutoFit/>
          </a:bodyPr>
          <a:lstStyle/>
          <a:p>
            <a:r>
              <a:rPr lang="pl-PL" b="1" dirty="0">
                <a:solidFill>
                  <a:schemeClr val="tx2"/>
                </a:solidFill>
              </a:rPr>
              <a:t>2022 r.</a:t>
            </a:r>
          </a:p>
        </p:txBody>
      </p:sp>
      <p:pic>
        <p:nvPicPr>
          <p:cNvPr id="7" name="Grafika 6" descr="Klepsydra 60%">
            <a:extLst>
              <a:ext uri="{FF2B5EF4-FFF2-40B4-BE49-F238E27FC236}">
                <a16:creationId xmlns:a16="http://schemas.microsoft.com/office/drawing/2014/main" id="{BC611A72-7737-461D-A204-FD09700594F4}"/>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29051" y="1521968"/>
            <a:ext cx="685897" cy="685897"/>
          </a:xfrm>
          <a:prstGeom prst="rect">
            <a:avLst/>
          </a:prstGeom>
        </p:spPr>
      </p:pic>
      <p:sp>
        <p:nvSpPr>
          <p:cNvPr id="261" name="pole tekstowe 260">
            <a:extLst>
              <a:ext uri="{FF2B5EF4-FFF2-40B4-BE49-F238E27FC236}">
                <a16:creationId xmlns:a16="http://schemas.microsoft.com/office/drawing/2014/main" id="{68D48452-E2C9-4AA8-8F87-662091C682B8}"/>
              </a:ext>
            </a:extLst>
          </p:cNvPr>
          <p:cNvSpPr txBox="1"/>
          <p:nvPr/>
        </p:nvSpPr>
        <p:spPr>
          <a:xfrm>
            <a:off x="448759" y="2368320"/>
            <a:ext cx="736340" cy="276999"/>
          </a:xfrm>
          <a:prstGeom prst="rect">
            <a:avLst/>
          </a:prstGeom>
          <a:solidFill>
            <a:schemeClr val="bg1"/>
          </a:solidFill>
        </p:spPr>
        <p:txBody>
          <a:bodyPr wrap="square" rtlCol="0">
            <a:spAutoFit/>
          </a:bodyPr>
          <a:lstStyle/>
          <a:p>
            <a:pPr algn="r"/>
            <a:r>
              <a:rPr lang="pl-PL" sz="1200" b="1" dirty="0">
                <a:solidFill>
                  <a:srgbClr val="58595B"/>
                </a:solidFill>
                <a:cs typeface="Arial"/>
              </a:rPr>
              <a:t>2022</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4617070" y="2306758"/>
            <a:ext cx="736340" cy="276999"/>
          </a:xfrm>
          <a:prstGeom prst="rect">
            <a:avLst/>
          </a:prstGeom>
          <a:solidFill>
            <a:schemeClr val="bg1"/>
          </a:solidFill>
        </p:spPr>
        <p:txBody>
          <a:bodyPr wrap="square" rtlCol="0">
            <a:spAutoFit/>
          </a:bodyPr>
          <a:lstStyle/>
          <a:p>
            <a:pPr algn="r"/>
            <a:r>
              <a:rPr lang="pl-PL" sz="1200" b="1" dirty="0"/>
              <a:t>2022</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061115"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041100" y="289054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37</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288405" y="323031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46</a:t>
            </a:r>
          </a:p>
        </p:txBody>
      </p:sp>
      <p:sp>
        <p:nvSpPr>
          <p:cNvPr id="23" name="Prostokąt: zaokrąglone rogi 22">
            <a:extLst>
              <a:ext uri="{FF2B5EF4-FFF2-40B4-BE49-F238E27FC236}">
                <a16:creationId xmlns:a16="http://schemas.microsoft.com/office/drawing/2014/main" id="{376FA0A4-11E0-4CF7-A7A1-7CC52D3106CB}"/>
              </a:ext>
            </a:extLst>
          </p:cNvPr>
          <p:cNvSpPr/>
          <p:nvPr/>
        </p:nvSpPr>
        <p:spPr>
          <a:xfrm>
            <a:off x="1871791" y="429435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29</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105704" y="396601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1979527" y="466442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34</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6641318" y="215242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54</a:t>
            </a:r>
          </a:p>
        </p:txBody>
      </p:sp>
      <p:sp>
        <p:nvSpPr>
          <p:cNvPr id="225" name="Prostokąt: zaokrąglone rogi 224">
            <a:extLst>
              <a:ext uri="{FF2B5EF4-FFF2-40B4-BE49-F238E27FC236}">
                <a16:creationId xmlns:a16="http://schemas.microsoft.com/office/drawing/2014/main" id="{C0C62FC7-A750-46F2-9F2C-1620455BD651}"/>
              </a:ext>
            </a:extLst>
          </p:cNvPr>
          <p:cNvSpPr/>
          <p:nvPr/>
        </p:nvSpPr>
        <p:spPr>
          <a:xfrm>
            <a:off x="6647375" y="291419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58</a:t>
            </a:r>
          </a:p>
        </p:txBody>
      </p:sp>
      <p:sp>
        <p:nvSpPr>
          <p:cNvPr id="226" name="Prostokąt: zaokrąglone rogi 225">
            <a:extLst>
              <a:ext uri="{FF2B5EF4-FFF2-40B4-BE49-F238E27FC236}">
                <a16:creationId xmlns:a16="http://schemas.microsoft.com/office/drawing/2014/main" id="{9EC64BDC-6805-4427-BEF1-7F3FDB89DB1B}"/>
              </a:ext>
            </a:extLst>
          </p:cNvPr>
          <p:cNvSpPr/>
          <p:nvPr/>
        </p:nvSpPr>
        <p:spPr>
          <a:xfrm>
            <a:off x="6743856" y="360060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62</a:t>
            </a:r>
          </a:p>
        </p:txBody>
      </p:sp>
      <p:sp>
        <p:nvSpPr>
          <p:cNvPr id="227" name="Prostokąt: zaokrąglone rogi 226">
            <a:extLst>
              <a:ext uri="{FF2B5EF4-FFF2-40B4-BE49-F238E27FC236}">
                <a16:creationId xmlns:a16="http://schemas.microsoft.com/office/drawing/2014/main" id="{AF5C11E6-F19A-4161-A3A4-A50386E0A367}"/>
              </a:ext>
            </a:extLst>
          </p:cNvPr>
          <p:cNvSpPr/>
          <p:nvPr/>
        </p:nvSpPr>
        <p:spPr>
          <a:xfrm>
            <a:off x="6533479" y="429092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50</a:t>
            </a:r>
          </a:p>
        </p:txBody>
      </p:sp>
      <p:sp>
        <p:nvSpPr>
          <p:cNvPr id="228" name="Prostokąt: zaokrąglone rogi 227">
            <a:extLst>
              <a:ext uri="{FF2B5EF4-FFF2-40B4-BE49-F238E27FC236}">
                <a16:creationId xmlns:a16="http://schemas.microsoft.com/office/drawing/2014/main" id="{23FDF55A-D7D6-461D-AD6D-2516BDE1695C}"/>
              </a:ext>
            </a:extLst>
          </p:cNvPr>
          <p:cNvSpPr/>
          <p:nvPr/>
        </p:nvSpPr>
        <p:spPr>
          <a:xfrm>
            <a:off x="6803753" y="395306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64</a:t>
            </a:r>
          </a:p>
        </p:txBody>
      </p:sp>
      <p:sp>
        <p:nvSpPr>
          <p:cNvPr id="229" name="Prostokąt: zaokrąglone rogi 228">
            <a:extLst>
              <a:ext uri="{FF2B5EF4-FFF2-40B4-BE49-F238E27FC236}">
                <a16:creationId xmlns:a16="http://schemas.microsoft.com/office/drawing/2014/main" id="{C086412F-C157-4817-8DCE-A8CA5E3CE756}"/>
              </a:ext>
            </a:extLst>
          </p:cNvPr>
          <p:cNvSpPr/>
          <p:nvPr/>
        </p:nvSpPr>
        <p:spPr>
          <a:xfrm>
            <a:off x="6685610" y="466099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55</a:t>
            </a:r>
          </a:p>
        </p:txBody>
      </p:sp>
      <p:sp>
        <p:nvSpPr>
          <p:cNvPr id="26" name="Prostokąt: zaokrąglone rogi 23">
            <a:extLst>
              <a:ext uri="{FF2B5EF4-FFF2-40B4-BE49-F238E27FC236}">
                <a16:creationId xmlns:a16="http://schemas.microsoft.com/office/drawing/2014/main" id="{6EDBB68D-D3CF-502A-7848-77777051A89B}"/>
              </a:ext>
            </a:extLst>
          </p:cNvPr>
          <p:cNvSpPr/>
          <p:nvPr/>
        </p:nvSpPr>
        <p:spPr>
          <a:xfrm>
            <a:off x="2464838" y="357772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53</a:t>
            </a:r>
          </a:p>
        </p:txBody>
      </p:sp>
      <p:sp>
        <p:nvSpPr>
          <p:cNvPr id="27" name="Prostokąt: zaokrąglone rogi 224">
            <a:extLst>
              <a:ext uri="{FF2B5EF4-FFF2-40B4-BE49-F238E27FC236}">
                <a16:creationId xmlns:a16="http://schemas.microsoft.com/office/drawing/2014/main" id="{DD331D5E-2812-EE50-C701-881485693B34}"/>
              </a:ext>
            </a:extLst>
          </p:cNvPr>
          <p:cNvSpPr/>
          <p:nvPr/>
        </p:nvSpPr>
        <p:spPr>
          <a:xfrm>
            <a:off x="6664603" y="324947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59</a:t>
            </a:r>
          </a:p>
        </p:txBody>
      </p:sp>
      <p:sp>
        <p:nvSpPr>
          <p:cNvPr id="6" name="Symbol zastępczy tekstu 7">
            <a:extLst>
              <a:ext uri="{FF2B5EF4-FFF2-40B4-BE49-F238E27FC236}">
                <a16:creationId xmlns:a16="http://schemas.microsoft.com/office/drawing/2014/main" id="{262FB30B-F20D-E457-C561-80F41ED99CB2}"/>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a:xfrm>
            <a:off x="333053" y="5527416"/>
            <a:ext cx="8487418" cy="700664"/>
          </a:xfrm>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 2011: n=1004</a:t>
            </a:r>
          </a:p>
          <a:p>
            <a:r>
              <a:rPr lang="pl-PL" dirty="0">
                <a:solidFill>
                  <a:srgbClr val="FF0000"/>
                </a:solidFill>
                <a:latin typeface="+mj-lt"/>
              </a:rPr>
              <a:t>UWAGA</a:t>
            </a:r>
            <a:r>
              <a:rPr lang="pl-PL" i="1" dirty="0">
                <a:solidFill>
                  <a:srgbClr val="FF0000"/>
                </a:solidFill>
                <a:latin typeface="+mj-lt"/>
              </a:rPr>
              <a:t>. W 2022 zmiana kafeterii :</a:t>
            </a:r>
          </a:p>
          <a:p>
            <a:r>
              <a:rPr lang="pl-PL" i="1" dirty="0">
                <a:solidFill>
                  <a:srgbClr val="FF0000"/>
                </a:solidFill>
                <a:latin typeface="+mj-lt"/>
              </a:rPr>
              <a:t>w P15 na 1. dobrze, 2. raczej dobrze, 3. raczej źle, 4. źle, 5. trudno powiedzieć..</a:t>
            </a:r>
          </a:p>
          <a:p>
            <a:r>
              <a:rPr lang="pl-PL" i="1" dirty="0">
                <a:solidFill>
                  <a:srgbClr val="FF0000"/>
                </a:solidFill>
                <a:latin typeface="+mj-lt"/>
              </a:rPr>
              <a:t>w P16 na 1. lepiej, 2. raczej lepiej, 3. raczej gorzej, 4. gorzej, 5. </a:t>
            </a:r>
            <a:r>
              <a:rPr lang="pl-PL" dirty="0">
                <a:solidFill>
                  <a:srgbClr val="FF0000"/>
                </a:solidFill>
                <a:latin typeface="+mj-lt"/>
              </a:rPr>
              <a:t>nie ulegnie zmianie, 6. trudno powiedzieć.</a:t>
            </a:r>
            <a:endParaRPr lang="pl-PL" i="1" dirty="0">
              <a:solidFill>
                <a:srgbClr val="FF0000"/>
              </a:solidFill>
              <a:latin typeface="+mj-lt"/>
            </a:endParaRPr>
          </a:p>
        </p:txBody>
      </p:sp>
    </p:spTree>
    <p:extLst>
      <p:ext uri="{BB962C8B-B14F-4D97-AF65-F5344CB8AC3E}">
        <p14:creationId xmlns:p14="http://schemas.microsoft.com/office/powerpoint/2010/main" val="40558523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Symbol zastępczy zawartości 4">
            <a:extLst>
              <a:ext uri="{FF2B5EF4-FFF2-40B4-BE49-F238E27FC236}">
                <a16:creationId xmlns:a16="http://schemas.microsoft.com/office/drawing/2014/main" id="{047D907E-20CA-466C-8475-F01B59DB3AB0}"/>
              </a:ext>
            </a:extLst>
          </p:cNvPr>
          <p:cNvGraphicFramePr>
            <a:graphicFrameLocks/>
          </p:cNvGraphicFramePr>
          <p:nvPr>
            <p:extLst>
              <p:ext uri="{D42A27DB-BD31-4B8C-83A1-F6EECF244321}">
                <p14:modId xmlns:p14="http://schemas.microsoft.com/office/powerpoint/2010/main" val="2307041651"/>
              </p:ext>
            </p:extLst>
          </p:nvPr>
        </p:nvGraphicFramePr>
        <p:xfrm>
          <a:off x="4391553" y="4844204"/>
          <a:ext cx="2359580" cy="669043"/>
        </p:xfrm>
        <a:graphic>
          <a:graphicData uri="http://schemas.openxmlformats.org/drawingml/2006/chart">
            <c:chart xmlns:c="http://schemas.openxmlformats.org/drawingml/2006/chart" xmlns:r="http://schemas.openxmlformats.org/officeDocument/2006/relationships" r:id="rId2"/>
          </a:graphicData>
        </a:graphic>
      </p:graphicFrame>
      <p:sp>
        <p:nvSpPr>
          <p:cNvPr id="16" name="Symbol zastępczy tekstu 15">
            <a:extLst>
              <a:ext uri="{FF2B5EF4-FFF2-40B4-BE49-F238E27FC236}">
                <a16:creationId xmlns:a16="http://schemas.microsoft.com/office/drawing/2014/main" id="{AC0C25EA-7312-4961-8943-81976C9F964E}"/>
              </a:ext>
            </a:extLst>
          </p:cNvPr>
          <p:cNvSpPr>
            <a:spLocks noGrp="1"/>
          </p:cNvSpPr>
          <p:nvPr>
            <p:ph type="body" sz="quarter" idx="10"/>
          </p:nvPr>
        </p:nvSpPr>
        <p:spPr>
          <a:xfrm>
            <a:off x="332565" y="919778"/>
            <a:ext cx="4664025" cy="4752976"/>
          </a:xfrm>
        </p:spPr>
        <p:txBody>
          <a:bodyPr/>
          <a:lstStyle/>
          <a:p>
            <a:pPr marL="0" indent="0">
              <a:lnSpc>
                <a:spcPct val="100000"/>
              </a:lnSpc>
              <a:spcBef>
                <a:spcPts val="115"/>
              </a:spcBef>
              <a:buNone/>
            </a:pPr>
            <a:r>
              <a:rPr lang="pl-PL" sz="1100" dirty="0" err="1">
                <a:solidFill>
                  <a:schemeClr val="tx1"/>
                </a:solidFill>
              </a:rPr>
              <a:t>Trackingowe</a:t>
            </a:r>
            <a:r>
              <a:rPr lang="pl-PL" sz="1100" dirty="0">
                <a:solidFill>
                  <a:schemeClr val="tx1"/>
                </a:solidFill>
              </a:rPr>
              <a:t> badanie świadomości i zachowań ekologicznych  zostało zrealizowane w dniach 3 – 17 listopada za pomocą techniki </a:t>
            </a:r>
            <a:r>
              <a:rPr lang="pl-PL" sz="1100" b="1" dirty="0">
                <a:solidFill>
                  <a:schemeClr val="tx1"/>
                </a:solidFill>
              </a:rPr>
              <a:t>CATI </a:t>
            </a:r>
            <a:r>
              <a:rPr lang="en-US" sz="1100" b="1" dirty="0">
                <a:solidFill>
                  <a:schemeClr val="tx1"/>
                </a:solidFill>
              </a:rPr>
              <a:t>(ang. Computer Assisted Telephone Interview)</a:t>
            </a:r>
            <a:r>
              <a:rPr lang="pl-PL" sz="1100" b="1" dirty="0">
                <a:solidFill>
                  <a:schemeClr val="tx1"/>
                </a:solidFill>
              </a:rPr>
              <a:t>, </a:t>
            </a:r>
            <a:r>
              <a:rPr lang="pl-PL" sz="1100" dirty="0">
                <a:solidFill>
                  <a:schemeClr val="tx1"/>
                </a:solidFill>
              </a:rPr>
              <a:t>czyli wywiadów telefonicznych wspomaganych komputerowo. Czas przeprowadzania wywiadu oscylował wokół </a:t>
            </a:r>
            <a:r>
              <a:rPr lang="pl-PL" sz="1100" b="1" dirty="0">
                <a:solidFill>
                  <a:schemeClr val="tx1"/>
                </a:solidFill>
              </a:rPr>
              <a:t>16 minut. </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Ogólnopolska próba badanych w wieku 15 lat i więcej została dobrana losowo</a:t>
            </a:r>
            <a:br>
              <a:rPr lang="pl-PL" sz="1100" dirty="0">
                <a:solidFill>
                  <a:schemeClr val="tx1"/>
                </a:solidFill>
              </a:rPr>
            </a:br>
            <a:r>
              <a:rPr lang="pl-PL" sz="1100" dirty="0">
                <a:solidFill>
                  <a:schemeClr val="tx1"/>
                </a:solidFill>
              </a:rPr>
              <a:t>i jest reprezentatywna ze względu na zmienne demograficzne takie jak: płeć, wiek i miejsce zamieszkania (wielkość miejscowości </a:t>
            </a:r>
            <a:br>
              <a:rPr lang="pl-PL" sz="1100" dirty="0">
                <a:solidFill>
                  <a:schemeClr val="tx1"/>
                </a:solidFill>
              </a:rPr>
            </a:br>
            <a:r>
              <a:rPr lang="pl-PL" sz="1100" dirty="0">
                <a:solidFill>
                  <a:schemeClr val="tx1"/>
                </a:solidFill>
              </a:rPr>
              <a:t>i województwo). Maksymalny błąd szacowania dla próby losowej liczącej 1000 osób wynosi +/- 3,1%. </a:t>
            </a:r>
          </a:p>
          <a:p>
            <a:pPr marL="0" indent="0">
              <a:lnSpc>
                <a:spcPct val="100000"/>
              </a:lnSpc>
              <a:spcBef>
                <a:spcPts val="115"/>
              </a:spcBef>
              <a:buNone/>
            </a:pPr>
            <a:endParaRPr lang="pl-PL" sz="1100" dirty="0">
              <a:solidFill>
                <a:schemeClr val="tx1"/>
              </a:solidFill>
              <a:highlight>
                <a:srgbClr val="FFFF00"/>
              </a:highlight>
            </a:endParaRPr>
          </a:p>
          <a:p>
            <a:pPr marL="0" indent="0">
              <a:lnSpc>
                <a:spcPct val="100000"/>
              </a:lnSpc>
              <a:spcBef>
                <a:spcPts val="115"/>
              </a:spcBef>
              <a:buNone/>
            </a:pPr>
            <a:r>
              <a:rPr lang="pl-PL" sz="1100" dirty="0">
                <a:solidFill>
                  <a:schemeClr val="tx1"/>
                </a:solidFill>
              </a:rPr>
              <a:t>Dane procentowe prezentują wyniki ważone, liczebności – nieważone. Procedurze ważenia nie zostały poddane pytania z metryczki.</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W poprzednich latach prowadzone były analogiczne badania – tam, gdzie będzie to możliwe, dane bieżące zestawione zostaną z danymi z lat ubiegłych. Natomiast tam, gdzie porównanie nie było możliwe, będzie widoczna odpowiednia informacja. Główne wyniki badania są prezentowane również</a:t>
            </a:r>
            <a:br>
              <a:rPr lang="pl-PL" sz="1100" dirty="0">
                <a:solidFill>
                  <a:schemeClr val="tx1"/>
                </a:solidFill>
              </a:rPr>
            </a:br>
            <a:r>
              <a:rPr lang="pl-PL" sz="1100" dirty="0">
                <a:solidFill>
                  <a:schemeClr val="tx1"/>
                </a:solidFill>
              </a:rPr>
              <a:t>w podziale na pytania z metryczki. Slajdy z podziałem zostały odpowiednio opisane. </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Ze względu na zaokrąglenia wartości po przecinku, w niektórych przypadkach dane na wykresach mogą nie sumować się do 100%, 99,9% czy 100,1%.</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Na każdym slajdzie znajduje się treść i numer pytania z kwestionariusza, rodzaj pytania, a także opis próby i ewentualne informacje dodatkowe. </a:t>
            </a:r>
          </a:p>
        </p:txBody>
      </p:sp>
      <p:sp>
        <p:nvSpPr>
          <p:cNvPr id="17" name="Symbol zastępczy tekstu 16">
            <a:extLst>
              <a:ext uri="{FF2B5EF4-FFF2-40B4-BE49-F238E27FC236}">
                <a16:creationId xmlns:a16="http://schemas.microsoft.com/office/drawing/2014/main" id="{726964E9-205A-4E90-819C-3FADDEF4B479}"/>
              </a:ext>
            </a:extLst>
          </p:cNvPr>
          <p:cNvSpPr>
            <a:spLocks noGrp="1"/>
          </p:cNvSpPr>
          <p:nvPr>
            <p:ph type="body" sz="quarter" idx="11"/>
          </p:nvPr>
        </p:nvSpPr>
        <p:spPr/>
        <p:txBody>
          <a:bodyPr/>
          <a:lstStyle/>
          <a:p>
            <a:r>
              <a:rPr lang="pl-PL" sz="1600"/>
              <a:t>Metodologia</a:t>
            </a:r>
          </a:p>
        </p:txBody>
      </p:sp>
      <p:grpSp>
        <p:nvGrpSpPr>
          <p:cNvPr id="6" name="Grupa 5">
            <a:extLst>
              <a:ext uri="{FF2B5EF4-FFF2-40B4-BE49-F238E27FC236}">
                <a16:creationId xmlns:a16="http://schemas.microsoft.com/office/drawing/2014/main" id="{40441786-1212-4F1B-82DC-35D6497A49AF}"/>
              </a:ext>
            </a:extLst>
          </p:cNvPr>
          <p:cNvGrpSpPr/>
          <p:nvPr/>
        </p:nvGrpSpPr>
        <p:grpSpPr>
          <a:xfrm>
            <a:off x="255456" y="210960"/>
            <a:ext cx="333388" cy="346398"/>
            <a:chOff x="4294188" y="1531938"/>
            <a:chExt cx="650876" cy="676275"/>
          </a:xfrm>
        </p:grpSpPr>
        <p:sp>
          <p:nvSpPr>
            <p:cNvPr id="7" name="Freeform 27">
              <a:extLst>
                <a:ext uri="{FF2B5EF4-FFF2-40B4-BE49-F238E27FC236}">
                  <a16:creationId xmlns:a16="http://schemas.microsoft.com/office/drawing/2014/main" id="{72904B90-9CD0-4570-82E2-90C86BA5F069}"/>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28">
              <a:extLst>
                <a:ext uri="{FF2B5EF4-FFF2-40B4-BE49-F238E27FC236}">
                  <a16:creationId xmlns:a16="http://schemas.microsoft.com/office/drawing/2014/main" id="{66F05252-1956-44B4-BF70-26382F4C588B}"/>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29">
              <a:extLst>
                <a:ext uri="{FF2B5EF4-FFF2-40B4-BE49-F238E27FC236}">
                  <a16:creationId xmlns:a16="http://schemas.microsoft.com/office/drawing/2014/main" id="{D5A1A05A-52DD-4467-8C5A-F9BEE6AC4F24}"/>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30">
              <a:extLst>
                <a:ext uri="{FF2B5EF4-FFF2-40B4-BE49-F238E27FC236}">
                  <a16:creationId xmlns:a16="http://schemas.microsoft.com/office/drawing/2014/main" id="{680D7B5E-374F-4FAF-A85F-AE8088F5F673}"/>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31">
              <a:extLst>
                <a:ext uri="{FF2B5EF4-FFF2-40B4-BE49-F238E27FC236}">
                  <a16:creationId xmlns:a16="http://schemas.microsoft.com/office/drawing/2014/main" id="{B10B19DD-C692-4C3F-A9B5-36F5B2E91BC3}"/>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2">
              <a:extLst>
                <a:ext uri="{FF2B5EF4-FFF2-40B4-BE49-F238E27FC236}">
                  <a16:creationId xmlns:a16="http://schemas.microsoft.com/office/drawing/2014/main" id="{198DE96B-C199-4567-A177-66C9D22A407C}"/>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 name="Wykres 1">
            <a:extLst>
              <a:ext uri="{FF2B5EF4-FFF2-40B4-BE49-F238E27FC236}">
                <a16:creationId xmlns:a16="http://schemas.microsoft.com/office/drawing/2014/main" id="{82267543-70DB-4DCC-B67C-3A57D60E2CAF}"/>
              </a:ext>
            </a:extLst>
          </p:cNvPr>
          <p:cNvGraphicFramePr/>
          <p:nvPr>
            <p:extLst>
              <p:ext uri="{D42A27DB-BD31-4B8C-83A1-F6EECF244321}">
                <p14:modId xmlns:p14="http://schemas.microsoft.com/office/powerpoint/2010/main" val="713314513"/>
              </p:ext>
            </p:extLst>
          </p:nvPr>
        </p:nvGraphicFramePr>
        <p:xfrm>
          <a:off x="5124878" y="1205095"/>
          <a:ext cx="1528384" cy="99725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Tabela 212">
            <a:extLst>
              <a:ext uri="{FF2B5EF4-FFF2-40B4-BE49-F238E27FC236}">
                <a16:creationId xmlns:a16="http://schemas.microsoft.com/office/drawing/2014/main" id="{7040437E-F368-47FE-B913-DA72E30EE253}"/>
              </a:ext>
            </a:extLst>
          </p:cNvPr>
          <p:cNvGraphicFramePr>
            <a:graphicFrameLocks noGrp="1"/>
          </p:cNvGraphicFramePr>
          <p:nvPr>
            <p:extLst>
              <p:ext uri="{D42A27DB-BD31-4B8C-83A1-F6EECF244321}">
                <p14:modId xmlns:p14="http://schemas.microsoft.com/office/powerpoint/2010/main" val="2203420385"/>
              </p:ext>
            </p:extLst>
          </p:nvPr>
        </p:nvGraphicFramePr>
        <p:xfrm>
          <a:off x="5549718" y="2218244"/>
          <a:ext cx="864073" cy="370840"/>
        </p:xfrm>
        <a:graphic>
          <a:graphicData uri="http://schemas.openxmlformats.org/drawingml/2006/table">
            <a:tbl>
              <a:tblPr firstRow="1" bandRow="1">
                <a:tableStyleId>{5C22544A-7EE6-4342-B048-85BDC9FD1C3A}</a:tableStyleId>
              </a:tblPr>
              <a:tblGrid>
                <a:gridCol w="864073">
                  <a:extLst>
                    <a:ext uri="{9D8B030D-6E8A-4147-A177-3AD203B41FA5}">
                      <a16:colId xmlns:a16="http://schemas.microsoft.com/office/drawing/2014/main" val="2020587659"/>
                    </a:ext>
                  </a:extLst>
                </a:gridCol>
              </a:tblGrid>
              <a:tr h="370840">
                <a:tc>
                  <a:txBody>
                    <a:bodyPr/>
                    <a:lstStyle/>
                    <a:p>
                      <a:pPr algn="ctr" fontAlgn="ctr"/>
                      <a:r>
                        <a:rPr lang="pl-PL" sz="900" b="0" i="0" u="none" strike="noStrike" dirty="0">
                          <a:solidFill>
                            <a:schemeClr val="tx1"/>
                          </a:solidFill>
                          <a:effectLst/>
                          <a:latin typeface="+mj-lt"/>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sp>
        <p:nvSpPr>
          <p:cNvPr id="4" name="pole tekstowe 3">
            <a:extLst>
              <a:ext uri="{FF2B5EF4-FFF2-40B4-BE49-F238E27FC236}">
                <a16:creationId xmlns:a16="http://schemas.microsoft.com/office/drawing/2014/main" id="{ED7B655D-019D-4753-9C9F-ED707EC9881D}"/>
              </a:ext>
            </a:extLst>
          </p:cNvPr>
          <p:cNvSpPr txBox="1"/>
          <p:nvPr/>
        </p:nvSpPr>
        <p:spPr>
          <a:xfrm>
            <a:off x="5015337" y="976223"/>
            <a:ext cx="3672405" cy="230832"/>
          </a:xfrm>
          <a:prstGeom prst="rect">
            <a:avLst/>
          </a:prstGeom>
          <a:solidFill>
            <a:schemeClr val="bg1">
              <a:lumMod val="85000"/>
            </a:schemeClr>
          </a:solidFill>
        </p:spPr>
        <p:txBody>
          <a:bodyPr wrap="square" rtlCol="0">
            <a:spAutoFit/>
          </a:bodyPr>
          <a:lstStyle/>
          <a:p>
            <a:pPr algn="ctr" fontAlgn="base">
              <a:spcBef>
                <a:spcPct val="0"/>
              </a:spcBef>
              <a:spcAft>
                <a:spcPct val="0"/>
              </a:spcAft>
            </a:pPr>
            <a:r>
              <a:rPr lang="pl-PL" sz="900" b="1">
                <a:solidFill>
                  <a:schemeClr val="bg1"/>
                </a:solidFill>
                <a:cs typeface="Arial" pitchFamily="34" charset="0"/>
              </a:rPr>
              <a:t>Przykładowe w</a:t>
            </a:r>
            <a:r>
              <a:rPr lang="pl-PL" sz="900" b="1">
                <a:solidFill>
                  <a:schemeClr val="bg1"/>
                </a:solidFill>
                <a:latin typeface="+mn-lt"/>
                <a:cs typeface="Arial" pitchFamily="34" charset="0"/>
              </a:rPr>
              <a:t>ykresy z porównaniem wyników</a:t>
            </a:r>
          </a:p>
        </p:txBody>
      </p:sp>
      <p:grpSp>
        <p:nvGrpSpPr>
          <p:cNvPr id="21" name="Grupa 20">
            <a:extLst>
              <a:ext uri="{FF2B5EF4-FFF2-40B4-BE49-F238E27FC236}">
                <a16:creationId xmlns:a16="http://schemas.microsoft.com/office/drawing/2014/main" id="{EB319CFF-0A55-44EC-9B72-8DCE2EE8E6CB}"/>
              </a:ext>
            </a:extLst>
          </p:cNvPr>
          <p:cNvGrpSpPr/>
          <p:nvPr/>
        </p:nvGrpSpPr>
        <p:grpSpPr>
          <a:xfrm>
            <a:off x="7009006" y="1487319"/>
            <a:ext cx="773832" cy="230832"/>
            <a:chOff x="6997717" y="1487319"/>
            <a:chExt cx="773832" cy="230832"/>
          </a:xfrm>
        </p:grpSpPr>
        <p:sp>
          <p:nvSpPr>
            <p:cNvPr id="50" name="pole tekstowe 49">
              <a:extLst>
                <a:ext uri="{FF2B5EF4-FFF2-40B4-BE49-F238E27FC236}">
                  <a16:creationId xmlns:a16="http://schemas.microsoft.com/office/drawing/2014/main" id="{6BD99200-0A4F-4DE9-839B-B01C5E4FD4D0}"/>
                </a:ext>
              </a:extLst>
            </p:cNvPr>
            <p:cNvSpPr txBox="1"/>
            <p:nvPr/>
          </p:nvSpPr>
          <p:spPr>
            <a:xfrm>
              <a:off x="6997717" y="1487319"/>
              <a:ext cx="773832" cy="230832"/>
            </a:xfrm>
            <a:prstGeom prst="rect">
              <a:avLst/>
            </a:prstGeom>
            <a:noFill/>
          </p:spPr>
          <p:txBody>
            <a:bodyPr wrap="square">
              <a:spAutoFit/>
            </a:bodyPr>
            <a:lstStyle/>
            <a:p>
              <a:pPr algn="ctr"/>
              <a:r>
                <a:rPr lang="pl-PL" sz="900" b="1" i="0" u="none" strike="noStrike" dirty="0">
                  <a:solidFill>
                    <a:schemeClr val="tx1"/>
                  </a:solidFill>
                  <a:effectLst/>
                  <a:latin typeface="+mj-lt"/>
                </a:rPr>
                <a:t>Ogółem</a:t>
              </a:r>
              <a:endParaRPr lang="pl-PL" sz="900" b="1" dirty="0">
                <a:latin typeface="+mj-lt"/>
              </a:endParaRPr>
            </a:p>
          </p:txBody>
        </p:sp>
        <p:sp>
          <p:nvSpPr>
            <p:cNvPr id="51" name="Prostokąt 50">
              <a:extLst>
                <a:ext uri="{FF2B5EF4-FFF2-40B4-BE49-F238E27FC236}">
                  <a16:creationId xmlns:a16="http://schemas.microsoft.com/office/drawing/2014/main" id="{48ABDBFA-D00A-4F75-93C5-169593B83ABD}"/>
                </a:ext>
              </a:extLst>
            </p:cNvPr>
            <p:cNvSpPr/>
            <p:nvPr/>
          </p:nvSpPr>
          <p:spPr>
            <a:xfrm rot="16200000">
              <a:off x="7005790" y="1570078"/>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latin typeface="+mj-lt"/>
              </a:endParaRPr>
            </a:p>
          </p:txBody>
        </p:sp>
      </p:grpSp>
      <p:grpSp>
        <p:nvGrpSpPr>
          <p:cNvPr id="22" name="Grupa 21">
            <a:extLst>
              <a:ext uri="{FF2B5EF4-FFF2-40B4-BE49-F238E27FC236}">
                <a16:creationId xmlns:a16="http://schemas.microsoft.com/office/drawing/2014/main" id="{9D56598C-0F4F-483E-86E1-4BFBE35892D4}"/>
              </a:ext>
            </a:extLst>
          </p:cNvPr>
          <p:cNvGrpSpPr/>
          <p:nvPr/>
        </p:nvGrpSpPr>
        <p:grpSpPr>
          <a:xfrm>
            <a:off x="7009007" y="1744740"/>
            <a:ext cx="1822888" cy="632399"/>
            <a:chOff x="6997718" y="1744740"/>
            <a:chExt cx="1822888" cy="632399"/>
          </a:xfrm>
        </p:grpSpPr>
        <p:sp>
          <p:nvSpPr>
            <p:cNvPr id="53" name="pole tekstowe 52">
              <a:extLst>
                <a:ext uri="{FF2B5EF4-FFF2-40B4-BE49-F238E27FC236}">
                  <a16:creationId xmlns:a16="http://schemas.microsoft.com/office/drawing/2014/main" id="{9C152AB6-9ADA-4814-ACD9-CF5E9C498925}"/>
                </a:ext>
              </a:extLst>
            </p:cNvPr>
            <p:cNvSpPr txBox="1"/>
            <p:nvPr/>
          </p:nvSpPr>
          <p:spPr>
            <a:xfrm>
              <a:off x="7027103" y="1744740"/>
              <a:ext cx="1793503" cy="215444"/>
            </a:xfrm>
            <a:prstGeom prst="rect">
              <a:avLst/>
            </a:prstGeom>
            <a:noFill/>
          </p:spPr>
          <p:txBody>
            <a:bodyPr wrap="square" rtlCol="0">
              <a:spAutoFit/>
            </a:bodyPr>
            <a:lstStyle/>
            <a:p>
              <a:r>
                <a:rPr lang="pl-PL" sz="800"/>
                <a:t>Podstawowe, gimnazjalne</a:t>
              </a:r>
            </a:p>
          </p:txBody>
        </p:sp>
        <p:sp>
          <p:nvSpPr>
            <p:cNvPr id="54" name="Prostokąt 53">
              <a:extLst>
                <a:ext uri="{FF2B5EF4-FFF2-40B4-BE49-F238E27FC236}">
                  <a16:creationId xmlns:a16="http://schemas.microsoft.com/office/drawing/2014/main" id="{E9AD9FCA-9D33-4943-91E3-20C871E6383C}"/>
                </a:ext>
              </a:extLst>
            </p:cNvPr>
            <p:cNvSpPr/>
            <p:nvPr/>
          </p:nvSpPr>
          <p:spPr>
            <a:xfrm rot="16200000">
              <a:off x="6995070" y="1810453"/>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5" name="Prostokąt 54">
              <a:extLst>
                <a:ext uri="{FF2B5EF4-FFF2-40B4-BE49-F238E27FC236}">
                  <a16:creationId xmlns:a16="http://schemas.microsoft.com/office/drawing/2014/main" id="{7E42945A-3DDD-4E68-920B-2EFF2527AE2A}"/>
                </a:ext>
              </a:extLst>
            </p:cNvPr>
            <p:cNvSpPr/>
            <p:nvPr/>
          </p:nvSpPr>
          <p:spPr>
            <a:xfrm rot="16200000">
              <a:off x="6995072" y="1950282"/>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6" name="Prostokąt 55">
              <a:extLst>
                <a:ext uri="{FF2B5EF4-FFF2-40B4-BE49-F238E27FC236}">
                  <a16:creationId xmlns:a16="http://schemas.microsoft.com/office/drawing/2014/main" id="{7BD80B83-3571-47F4-ADF4-C6137A8C30EC}"/>
                </a:ext>
              </a:extLst>
            </p:cNvPr>
            <p:cNvSpPr/>
            <p:nvPr/>
          </p:nvSpPr>
          <p:spPr>
            <a:xfrm rot="16200000">
              <a:off x="6995073" y="2087629"/>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57" name="pole tekstowe 56">
              <a:extLst>
                <a:ext uri="{FF2B5EF4-FFF2-40B4-BE49-F238E27FC236}">
                  <a16:creationId xmlns:a16="http://schemas.microsoft.com/office/drawing/2014/main" id="{81FB83C3-6024-433A-A67D-CBF0943C12A2}"/>
                </a:ext>
              </a:extLst>
            </p:cNvPr>
            <p:cNvSpPr txBox="1"/>
            <p:nvPr/>
          </p:nvSpPr>
          <p:spPr>
            <a:xfrm>
              <a:off x="7027103" y="1893169"/>
              <a:ext cx="1793503" cy="215444"/>
            </a:xfrm>
            <a:prstGeom prst="rect">
              <a:avLst/>
            </a:prstGeom>
            <a:noFill/>
          </p:spPr>
          <p:txBody>
            <a:bodyPr wrap="square" rtlCol="0">
              <a:spAutoFit/>
            </a:bodyPr>
            <a:lstStyle/>
            <a:p>
              <a:r>
                <a:rPr lang="pl-PL" sz="800"/>
                <a:t>Zasadnicze zawodowe</a:t>
              </a:r>
            </a:p>
          </p:txBody>
        </p:sp>
        <p:sp>
          <p:nvSpPr>
            <p:cNvPr id="58" name="pole tekstowe 57">
              <a:extLst>
                <a:ext uri="{FF2B5EF4-FFF2-40B4-BE49-F238E27FC236}">
                  <a16:creationId xmlns:a16="http://schemas.microsoft.com/office/drawing/2014/main" id="{57CA4AEB-1C7B-493A-ADA3-9A561CD3D970}"/>
                </a:ext>
              </a:extLst>
            </p:cNvPr>
            <p:cNvSpPr txBox="1"/>
            <p:nvPr/>
          </p:nvSpPr>
          <p:spPr>
            <a:xfrm>
              <a:off x="7027103" y="2028344"/>
              <a:ext cx="1793503" cy="215444"/>
            </a:xfrm>
            <a:prstGeom prst="rect">
              <a:avLst/>
            </a:prstGeom>
            <a:noFill/>
          </p:spPr>
          <p:txBody>
            <a:bodyPr wrap="square" rtlCol="0">
              <a:spAutoFit/>
            </a:bodyPr>
            <a:lstStyle/>
            <a:p>
              <a:r>
                <a:rPr lang="pl-PL" sz="800"/>
                <a:t>Średnie</a:t>
              </a:r>
            </a:p>
          </p:txBody>
        </p:sp>
        <p:sp>
          <p:nvSpPr>
            <p:cNvPr id="59" name="pole tekstowe 58">
              <a:extLst>
                <a:ext uri="{FF2B5EF4-FFF2-40B4-BE49-F238E27FC236}">
                  <a16:creationId xmlns:a16="http://schemas.microsoft.com/office/drawing/2014/main" id="{EAC6F8B2-2BFF-433E-A1AC-60CFEA30BA66}"/>
                </a:ext>
              </a:extLst>
            </p:cNvPr>
            <p:cNvSpPr txBox="1"/>
            <p:nvPr/>
          </p:nvSpPr>
          <p:spPr>
            <a:xfrm>
              <a:off x="7027103" y="2161695"/>
              <a:ext cx="1793503" cy="215444"/>
            </a:xfrm>
            <a:prstGeom prst="rect">
              <a:avLst/>
            </a:prstGeom>
            <a:noFill/>
          </p:spPr>
          <p:txBody>
            <a:bodyPr wrap="square" rtlCol="0">
              <a:spAutoFit/>
            </a:bodyPr>
            <a:lstStyle/>
            <a:p>
              <a:r>
                <a:rPr lang="pl-PL" sz="800"/>
                <a:t>Wyższe</a:t>
              </a:r>
            </a:p>
          </p:txBody>
        </p:sp>
        <p:sp>
          <p:nvSpPr>
            <p:cNvPr id="60" name="Prostokąt 59">
              <a:extLst>
                <a:ext uri="{FF2B5EF4-FFF2-40B4-BE49-F238E27FC236}">
                  <a16:creationId xmlns:a16="http://schemas.microsoft.com/office/drawing/2014/main" id="{553CD848-E98F-42CB-B5F3-69A7ED5714FB}"/>
                </a:ext>
              </a:extLst>
            </p:cNvPr>
            <p:cNvSpPr/>
            <p:nvPr/>
          </p:nvSpPr>
          <p:spPr>
            <a:xfrm rot="16200000">
              <a:off x="6995070" y="2220980"/>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sp>
        <p:nvSpPr>
          <p:cNvPr id="5" name="pole tekstowe 4">
            <a:extLst>
              <a:ext uri="{FF2B5EF4-FFF2-40B4-BE49-F238E27FC236}">
                <a16:creationId xmlns:a16="http://schemas.microsoft.com/office/drawing/2014/main" id="{6812A1F6-B100-41F9-B244-336B23272C41}"/>
              </a:ext>
            </a:extLst>
          </p:cNvPr>
          <p:cNvSpPr txBox="1"/>
          <p:nvPr/>
        </p:nvSpPr>
        <p:spPr>
          <a:xfrm>
            <a:off x="5050465" y="4780103"/>
            <a:ext cx="3672405" cy="230832"/>
          </a:xfrm>
          <a:prstGeom prst="rect">
            <a:avLst/>
          </a:prstGeom>
          <a:solidFill>
            <a:schemeClr val="bg1">
              <a:lumMod val="85000"/>
            </a:schemeClr>
          </a:solidFill>
        </p:spPr>
        <p:txBody>
          <a:bodyPr wrap="square" rtlCol="0">
            <a:spAutoFit/>
          </a:bodyPr>
          <a:lstStyle/>
          <a:p>
            <a:pPr algn="ctr" fontAlgn="base">
              <a:spcBef>
                <a:spcPct val="0"/>
              </a:spcBef>
              <a:spcAft>
                <a:spcPct val="0"/>
              </a:spcAft>
            </a:pPr>
            <a:r>
              <a:rPr lang="pl-PL" sz="900" b="1">
                <a:solidFill>
                  <a:schemeClr val="bg1"/>
                </a:solidFill>
                <a:latin typeface="+mn-lt"/>
                <a:cs typeface="Arial" pitchFamily="34" charset="0"/>
              </a:rPr>
              <a:t>Wykorzystane oznaczenia</a:t>
            </a:r>
          </a:p>
        </p:txBody>
      </p:sp>
      <p:graphicFrame>
        <p:nvGraphicFramePr>
          <p:cNvPr id="63" name="Wykres 62">
            <a:extLst>
              <a:ext uri="{FF2B5EF4-FFF2-40B4-BE49-F238E27FC236}">
                <a16:creationId xmlns:a16="http://schemas.microsoft.com/office/drawing/2014/main" id="{83D3C18D-B55E-49BF-B070-5FA12D0DD1FE}"/>
              </a:ext>
            </a:extLst>
          </p:cNvPr>
          <p:cNvGraphicFramePr/>
          <p:nvPr>
            <p:extLst>
              <p:ext uri="{D42A27DB-BD31-4B8C-83A1-F6EECF244321}">
                <p14:modId xmlns:p14="http://schemas.microsoft.com/office/powerpoint/2010/main" val="3557129468"/>
              </p:ext>
            </p:extLst>
          </p:nvPr>
        </p:nvGraphicFramePr>
        <p:xfrm>
          <a:off x="4747118" y="2555191"/>
          <a:ext cx="3954301" cy="102039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5" name="Tabela 212">
            <a:extLst>
              <a:ext uri="{FF2B5EF4-FFF2-40B4-BE49-F238E27FC236}">
                <a16:creationId xmlns:a16="http://schemas.microsoft.com/office/drawing/2014/main" id="{1A9050D4-0E07-4A00-A559-B25E869D6988}"/>
              </a:ext>
            </a:extLst>
          </p:cNvPr>
          <p:cNvGraphicFramePr>
            <a:graphicFrameLocks noGrp="1"/>
          </p:cNvGraphicFramePr>
          <p:nvPr>
            <p:extLst>
              <p:ext uri="{D42A27DB-BD31-4B8C-83A1-F6EECF244321}">
                <p14:modId xmlns:p14="http://schemas.microsoft.com/office/powerpoint/2010/main" val="2199366579"/>
              </p:ext>
            </p:extLst>
          </p:nvPr>
        </p:nvGraphicFramePr>
        <p:xfrm>
          <a:off x="5549718" y="3272416"/>
          <a:ext cx="864073" cy="370840"/>
        </p:xfrm>
        <a:graphic>
          <a:graphicData uri="http://schemas.openxmlformats.org/drawingml/2006/table">
            <a:tbl>
              <a:tblPr firstRow="1" bandRow="1">
                <a:tableStyleId>{5C22544A-7EE6-4342-B048-85BDC9FD1C3A}</a:tableStyleId>
              </a:tblPr>
              <a:tblGrid>
                <a:gridCol w="864073">
                  <a:extLst>
                    <a:ext uri="{9D8B030D-6E8A-4147-A177-3AD203B41FA5}">
                      <a16:colId xmlns:a16="http://schemas.microsoft.com/office/drawing/2014/main" val="2020587659"/>
                    </a:ext>
                  </a:extLst>
                </a:gridCol>
              </a:tblGrid>
              <a:tr h="370840">
                <a:tc>
                  <a:txBody>
                    <a:bodyPr/>
                    <a:lstStyle/>
                    <a:p>
                      <a:pPr algn="ctr" fontAlgn="ctr"/>
                      <a:r>
                        <a:rPr lang="pl-PL" sz="900" b="0" i="0" u="none" strike="noStrike">
                          <a:solidFill>
                            <a:schemeClr val="tx1"/>
                          </a:solidFill>
                          <a:effectLst/>
                          <a:latin typeface="+mj-lt"/>
                        </a:rPr>
                        <a:t>ochrona 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35574544"/>
                  </a:ext>
                </a:extLst>
              </a:tr>
            </a:tbl>
          </a:graphicData>
        </a:graphic>
      </p:graphicFrame>
      <p:graphicFrame>
        <p:nvGraphicFramePr>
          <p:cNvPr id="67" name="Symbol zastępczy zawartości 4">
            <a:extLst>
              <a:ext uri="{FF2B5EF4-FFF2-40B4-BE49-F238E27FC236}">
                <a16:creationId xmlns:a16="http://schemas.microsoft.com/office/drawing/2014/main" id="{DF2F4A58-24F7-4009-85DA-486FF02B89C5}"/>
              </a:ext>
            </a:extLst>
          </p:cNvPr>
          <p:cNvGraphicFramePr>
            <a:graphicFrameLocks/>
          </p:cNvGraphicFramePr>
          <p:nvPr>
            <p:extLst>
              <p:ext uri="{D42A27DB-BD31-4B8C-83A1-F6EECF244321}">
                <p14:modId xmlns:p14="http://schemas.microsoft.com/office/powerpoint/2010/main" val="479880085"/>
              </p:ext>
            </p:extLst>
          </p:nvPr>
        </p:nvGraphicFramePr>
        <p:xfrm>
          <a:off x="4940612" y="3818819"/>
          <a:ext cx="2359580" cy="66904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9" name="Wykres 68">
            <a:extLst>
              <a:ext uri="{FF2B5EF4-FFF2-40B4-BE49-F238E27FC236}">
                <a16:creationId xmlns:a16="http://schemas.microsoft.com/office/drawing/2014/main" id="{53D8FCF3-4743-4D3B-BD9D-D330CB486B02}"/>
              </a:ext>
            </a:extLst>
          </p:cNvPr>
          <p:cNvGraphicFramePr/>
          <p:nvPr>
            <p:extLst>
              <p:ext uri="{D42A27DB-BD31-4B8C-83A1-F6EECF244321}">
                <p14:modId xmlns:p14="http://schemas.microsoft.com/office/powerpoint/2010/main" val="3380732754"/>
              </p:ext>
            </p:extLst>
          </p:nvPr>
        </p:nvGraphicFramePr>
        <p:xfrm>
          <a:off x="7596373" y="3623921"/>
          <a:ext cx="1925060" cy="1026705"/>
        </p:xfrm>
        <a:graphic>
          <a:graphicData uri="http://schemas.openxmlformats.org/drawingml/2006/chart">
            <c:chart xmlns:c="http://schemas.openxmlformats.org/drawingml/2006/chart" xmlns:r="http://schemas.openxmlformats.org/officeDocument/2006/relationships" r:id="rId6"/>
          </a:graphicData>
        </a:graphic>
      </p:graphicFrame>
      <p:cxnSp>
        <p:nvCxnSpPr>
          <p:cNvPr id="71" name="Łącznik prosty 70">
            <a:extLst>
              <a:ext uri="{FF2B5EF4-FFF2-40B4-BE49-F238E27FC236}">
                <a16:creationId xmlns:a16="http://schemas.microsoft.com/office/drawing/2014/main" id="{AD093F15-C3E8-421B-98CA-9AC8FB1DD1AA}"/>
              </a:ext>
            </a:extLst>
          </p:cNvPr>
          <p:cNvCxnSpPr>
            <a:cxnSpLocks/>
          </p:cNvCxnSpPr>
          <p:nvPr/>
        </p:nvCxnSpPr>
        <p:spPr>
          <a:xfrm>
            <a:off x="5124878" y="2559284"/>
            <a:ext cx="3562864" cy="0"/>
          </a:xfrm>
          <a:prstGeom prst="line">
            <a:avLst/>
          </a:prstGeom>
          <a:ln w="31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3" name="Łącznik prosty 72">
            <a:extLst>
              <a:ext uri="{FF2B5EF4-FFF2-40B4-BE49-F238E27FC236}">
                <a16:creationId xmlns:a16="http://schemas.microsoft.com/office/drawing/2014/main" id="{BB742F18-312A-4491-AC70-289F4496210C}"/>
              </a:ext>
            </a:extLst>
          </p:cNvPr>
          <p:cNvCxnSpPr>
            <a:cxnSpLocks/>
          </p:cNvCxnSpPr>
          <p:nvPr/>
        </p:nvCxnSpPr>
        <p:spPr>
          <a:xfrm>
            <a:off x="5160006" y="3643256"/>
            <a:ext cx="3562864" cy="0"/>
          </a:xfrm>
          <a:prstGeom prst="line">
            <a:avLst/>
          </a:prstGeom>
          <a:ln w="31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5" name="Łącznik prosty 74">
            <a:extLst>
              <a:ext uri="{FF2B5EF4-FFF2-40B4-BE49-F238E27FC236}">
                <a16:creationId xmlns:a16="http://schemas.microsoft.com/office/drawing/2014/main" id="{D6B8AC08-83C4-4181-AD3F-03F71D1E2B7F}"/>
              </a:ext>
            </a:extLst>
          </p:cNvPr>
          <p:cNvCxnSpPr>
            <a:cxnSpLocks/>
          </p:cNvCxnSpPr>
          <p:nvPr/>
        </p:nvCxnSpPr>
        <p:spPr>
          <a:xfrm>
            <a:off x="7318939" y="3730744"/>
            <a:ext cx="0" cy="956333"/>
          </a:xfrm>
          <a:prstGeom prst="line">
            <a:avLst/>
          </a:prstGeom>
          <a:ln w="31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80" name="Grafika 79" descr="Odtwórz">
            <a:extLst>
              <a:ext uri="{FF2B5EF4-FFF2-40B4-BE49-F238E27FC236}">
                <a16:creationId xmlns:a16="http://schemas.microsoft.com/office/drawing/2014/main" id="{8DE1B218-2F40-425F-863D-91087B17F3F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042169" y="5470273"/>
            <a:ext cx="202842" cy="202842"/>
          </a:xfrm>
          <a:prstGeom prst="rect">
            <a:avLst/>
          </a:prstGeom>
        </p:spPr>
      </p:pic>
      <p:pic>
        <p:nvPicPr>
          <p:cNvPr id="82" name="Grafika 81" descr="Odtwórz">
            <a:extLst>
              <a:ext uri="{FF2B5EF4-FFF2-40B4-BE49-F238E27FC236}">
                <a16:creationId xmlns:a16="http://schemas.microsoft.com/office/drawing/2014/main" id="{44A28275-7A62-4DE3-A5FA-854648D71F5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338729" y="5470273"/>
            <a:ext cx="202842" cy="202842"/>
          </a:xfrm>
          <a:prstGeom prst="rect">
            <a:avLst/>
          </a:prstGeom>
        </p:spPr>
      </p:pic>
      <p:sp>
        <p:nvSpPr>
          <p:cNvPr id="84" name="pole tekstowe 83">
            <a:extLst>
              <a:ext uri="{FF2B5EF4-FFF2-40B4-BE49-F238E27FC236}">
                <a16:creationId xmlns:a16="http://schemas.microsoft.com/office/drawing/2014/main" id="{A9825CD1-FE89-4F60-A7CA-3ADEFBFC9ACC}"/>
              </a:ext>
            </a:extLst>
          </p:cNvPr>
          <p:cNvSpPr txBox="1"/>
          <p:nvPr/>
        </p:nvSpPr>
        <p:spPr>
          <a:xfrm>
            <a:off x="6653261" y="5197468"/>
            <a:ext cx="2210203" cy="230832"/>
          </a:xfrm>
          <a:prstGeom prst="rect">
            <a:avLst/>
          </a:prstGeom>
          <a:noFill/>
        </p:spPr>
        <p:txBody>
          <a:bodyPr wrap="square" rtlCol="0">
            <a:spAutoFit/>
          </a:bodyPr>
          <a:lstStyle/>
          <a:p>
            <a:r>
              <a:rPr lang="pl-PL" sz="900">
                <a:latin typeface="+mn-lt"/>
                <a:cs typeface="Arial" pitchFamily="34" charset="0"/>
              </a:rPr>
              <a:t>Suma pozytywnych odpowiedzi</a:t>
            </a:r>
          </a:p>
        </p:txBody>
      </p:sp>
      <p:sp>
        <p:nvSpPr>
          <p:cNvPr id="90" name="pole tekstowe 89">
            <a:extLst>
              <a:ext uri="{FF2B5EF4-FFF2-40B4-BE49-F238E27FC236}">
                <a16:creationId xmlns:a16="http://schemas.microsoft.com/office/drawing/2014/main" id="{BB04739C-D02B-497F-82AA-B4DEFF23E779}"/>
              </a:ext>
            </a:extLst>
          </p:cNvPr>
          <p:cNvSpPr txBox="1"/>
          <p:nvPr/>
        </p:nvSpPr>
        <p:spPr>
          <a:xfrm>
            <a:off x="6653260" y="5452170"/>
            <a:ext cx="2210203" cy="230832"/>
          </a:xfrm>
          <a:prstGeom prst="rect">
            <a:avLst/>
          </a:prstGeom>
          <a:noFill/>
        </p:spPr>
        <p:txBody>
          <a:bodyPr wrap="square" rtlCol="0">
            <a:spAutoFit/>
          </a:bodyPr>
          <a:lstStyle/>
          <a:p>
            <a:r>
              <a:rPr lang="pl-PL" sz="900">
                <a:latin typeface="+mn-lt"/>
                <a:cs typeface="Arial" pitchFamily="34" charset="0"/>
              </a:rPr>
              <a:t>Nawiązanie do kolejnego pytania</a:t>
            </a:r>
          </a:p>
        </p:txBody>
      </p:sp>
      <p:sp>
        <p:nvSpPr>
          <p:cNvPr id="13" name="Symbol zastępczy tekstu 7">
            <a:extLst>
              <a:ext uri="{FF2B5EF4-FFF2-40B4-BE49-F238E27FC236}">
                <a16:creationId xmlns:a16="http://schemas.microsoft.com/office/drawing/2014/main" id="{FD5104C2-1F6E-4591-87F6-28B06FB8D7EB}"/>
              </a:ext>
            </a:extLst>
          </p:cNvPr>
          <p:cNvSpPr txBox="1">
            <a:spLocks/>
          </p:cNvSpPr>
          <p:nvPr/>
        </p:nvSpPr>
        <p:spPr>
          <a:xfrm>
            <a:off x="8150591" y="3176538"/>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14" name="Prostokąt: zaokrąglone rogi 13">
            <a:extLst>
              <a:ext uri="{FF2B5EF4-FFF2-40B4-BE49-F238E27FC236}">
                <a16:creationId xmlns:a16="http://schemas.microsoft.com/office/drawing/2014/main" id="{D5066CF7-A0AA-469C-A10A-A0BCA0BD21C5}"/>
              </a:ext>
            </a:extLst>
          </p:cNvPr>
          <p:cNvSpPr/>
          <p:nvPr/>
        </p:nvSpPr>
        <p:spPr>
          <a:xfrm>
            <a:off x="5584388" y="506575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51</a:t>
            </a:r>
          </a:p>
        </p:txBody>
      </p:sp>
    </p:spTree>
    <p:extLst>
      <p:ext uri="{BB962C8B-B14F-4D97-AF65-F5344CB8AC3E}">
        <p14:creationId xmlns:p14="http://schemas.microsoft.com/office/powerpoint/2010/main" val="174086463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Prostokąt: zaokrąglone rogi 52">
            <a:extLst>
              <a:ext uri="{FF2B5EF4-FFF2-40B4-BE49-F238E27FC236}">
                <a16:creationId xmlns:a16="http://schemas.microsoft.com/office/drawing/2014/main" id="{99481E3A-0AF6-4520-AE45-596DE31AC021}"/>
              </a:ext>
            </a:extLst>
          </p:cNvPr>
          <p:cNvSpPr/>
          <p:nvPr/>
        </p:nvSpPr>
        <p:spPr>
          <a:xfrm>
            <a:off x="4815825" y="2832462"/>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3" name="Prostokąt: zaokrąglone rogi 42">
            <a:extLst>
              <a:ext uri="{FF2B5EF4-FFF2-40B4-BE49-F238E27FC236}">
                <a16:creationId xmlns:a16="http://schemas.microsoft.com/office/drawing/2014/main" id="{68465689-BA41-480C-950C-0E86D3A71555}"/>
              </a:ext>
            </a:extLst>
          </p:cNvPr>
          <p:cNvSpPr/>
          <p:nvPr/>
        </p:nvSpPr>
        <p:spPr>
          <a:xfrm>
            <a:off x="323514" y="2811609"/>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dirty="0"/>
              <a:t>P15. Proszę powiedzieć, jak ocenia Pan(i) </a:t>
            </a:r>
            <a:r>
              <a:rPr lang="pl-PL" sz="1100" b="1" dirty="0"/>
              <a:t>OBECNY</a:t>
            </a:r>
            <a:r>
              <a:rPr lang="pl-PL" sz="1100" dirty="0"/>
              <a:t> system gospodarowania odpadami w Polsce?</a:t>
            </a:r>
          </a:p>
          <a:p>
            <a:r>
              <a:rPr lang="pl-PL" sz="800" i="1" dirty="0">
                <a:solidFill>
                  <a:schemeClr val="bg1">
                    <a:lumMod val="75000"/>
                  </a:schemeClr>
                </a:solidFill>
              </a:rPr>
              <a:t>Pytanie jednokrotnego wyboru.</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nvGraphicFramePr>
        <p:xfrm>
          <a:off x="407282" y="2290239"/>
          <a:ext cx="4082330"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nvGraphicFramePr>
        <p:xfrm>
          <a:off x="4570518" y="2296671"/>
          <a:ext cx="4350743"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nvGraphicFramePr>
        <p:xfrm>
          <a:off x="1241236" y="4968957"/>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nvGraphicFramePr>
        <p:xfrm>
          <a:off x="958374"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nvGraphicFramePr>
        <p:xfrm>
          <a:off x="5340414" y="2055774"/>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nvGraphicFramePr>
        <p:xfrm>
          <a:off x="5741858"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380942"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802914"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2077397"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479506" y="1612184"/>
            <a:ext cx="828047" cy="369332"/>
          </a:xfrm>
          <a:prstGeom prst="rect">
            <a:avLst/>
          </a:prstGeom>
          <a:noFill/>
        </p:spPr>
        <p:txBody>
          <a:bodyPr wrap="none" rtlCol="0">
            <a:spAutoFit/>
          </a:bodyPr>
          <a:lstStyle/>
          <a:p>
            <a:r>
              <a:rPr lang="pl-PL" b="1" dirty="0">
                <a:solidFill>
                  <a:schemeClr val="tx2"/>
                </a:solidFill>
              </a:rPr>
              <a:t>2022 r.</a:t>
            </a:r>
          </a:p>
        </p:txBody>
      </p:sp>
      <p:sp>
        <p:nvSpPr>
          <p:cNvPr id="261" name="pole tekstowe 260">
            <a:extLst>
              <a:ext uri="{FF2B5EF4-FFF2-40B4-BE49-F238E27FC236}">
                <a16:creationId xmlns:a16="http://schemas.microsoft.com/office/drawing/2014/main" id="{68D48452-E2C9-4AA8-8F87-662091C682B8}"/>
              </a:ext>
            </a:extLst>
          </p:cNvPr>
          <p:cNvSpPr txBox="1"/>
          <p:nvPr/>
        </p:nvSpPr>
        <p:spPr>
          <a:xfrm>
            <a:off x="633302" y="2368320"/>
            <a:ext cx="736340" cy="276999"/>
          </a:xfrm>
          <a:prstGeom prst="rect">
            <a:avLst/>
          </a:prstGeom>
          <a:solidFill>
            <a:schemeClr val="bg1"/>
          </a:solidFill>
        </p:spPr>
        <p:txBody>
          <a:bodyPr wrap="square" rtlCol="0">
            <a:spAutoFit/>
          </a:bodyPr>
          <a:lstStyle/>
          <a:p>
            <a:pPr algn="r"/>
            <a:r>
              <a:rPr lang="pl-PL" sz="1200" b="1" dirty="0">
                <a:solidFill>
                  <a:srgbClr val="58595B"/>
                </a:solidFill>
                <a:cs typeface="Arial"/>
              </a:rPr>
              <a:t>2022</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5040180" y="2306758"/>
            <a:ext cx="736340" cy="276999"/>
          </a:xfrm>
          <a:prstGeom prst="rect">
            <a:avLst/>
          </a:prstGeom>
          <a:solidFill>
            <a:schemeClr val="bg1"/>
          </a:solidFill>
        </p:spPr>
        <p:txBody>
          <a:bodyPr wrap="square" rtlCol="0">
            <a:spAutoFit/>
          </a:bodyPr>
          <a:lstStyle/>
          <a:p>
            <a:pPr algn="r"/>
            <a:r>
              <a:rPr lang="pl-PL" sz="1200" b="1" dirty="0"/>
              <a:t>2022</a:t>
            </a:r>
          </a:p>
        </p:txBody>
      </p:sp>
      <p:sp>
        <p:nvSpPr>
          <p:cNvPr id="6" name="Symbol zastępczy tekstu 7">
            <a:extLst>
              <a:ext uri="{FF2B5EF4-FFF2-40B4-BE49-F238E27FC236}">
                <a16:creationId xmlns:a16="http://schemas.microsoft.com/office/drawing/2014/main" id="{1DE3251F-CF94-49F4-B328-B4106E08A0EB}"/>
              </a:ext>
            </a:extLst>
          </p:cNvPr>
          <p:cNvSpPr txBox="1">
            <a:spLocks/>
          </p:cNvSpPr>
          <p:nvPr/>
        </p:nvSpPr>
        <p:spPr>
          <a:xfrm>
            <a:off x="8128035"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229756"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273353" y="289054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417469" y="329294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44</a:t>
            </a:r>
          </a:p>
        </p:txBody>
      </p:sp>
      <p:sp>
        <p:nvSpPr>
          <p:cNvPr id="23" name="Prostokąt: zaokrąglone rogi 22">
            <a:extLst>
              <a:ext uri="{FF2B5EF4-FFF2-40B4-BE49-F238E27FC236}">
                <a16:creationId xmlns:a16="http://schemas.microsoft.com/office/drawing/2014/main" id="{376FA0A4-11E0-4CF7-A7A1-7CC52D3106CB}"/>
              </a:ext>
            </a:extLst>
          </p:cNvPr>
          <p:cNvSpPr/>
          <p:nvPr/>
        </p:nvSpPr>
        <p:spPr>
          <a:xfrm>
            <a:off x="2250646" y="412168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37</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258441" y="372747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2092828" y="457645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32</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7067477" y="215443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54</a:t>
            </a:r>
          </a:p>
        </p:txBody>
      </p:sp>
      <p:sp>
        <p:nvSpPr>
          <p:cNvPr id="225" name="Prostokąt: zaokrąglone rogi 224">
            <a:extLst>
              <a:ext uri="{FF2B5EF4-FFF2-40B4-BE49-F238E27FC236}">
                <a16:creationId xmlns:a16="http://schemas.microsoft.com/office/drawing/2014/main" id="{C0C62FC7-A750-46F2-9F2C-1620455BD651}"/>
              </a:ext>
            </a:extLst>
          </p:cNvPr>
          <p:cNvSpPr/>
          <p:nvPr/>
        </p:nvSpPr>
        <p:spPr>
          <a:xfrm>
            <a:off x="7339517" y="284293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62</a:t>
            </a:r>
          </a:p>
        </p:txBody>
      </p:sp>
      <p:sp>
        <p:nvSpPr>
          <p:cNvPr id="226" name="Prostokąt: zaokrąglone rogi 225">
            <a:extLst>
              <a:ext uri="{FF2B5EF4-FFF2-40B4-BE49-F238E27FC236}">
                <a16:creationId xmlns:a16="http://schemas.microsoft.com/office/drawing/2014/main" id="{9EC64BDC-6805-4427-BEF1-7F3FDB89DB1B}"/>
              </a:ext>
            </a:extLst>
          </p:cNvPr>
          <p:cNvSpPr/>
          <p:nvPr/>
        </p:nvSpPr>
        <p:spPr>
          <a:xfrm>
            <a:off x="7076409" y="328815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52</a:t>
            </a:r>
          </a:p>
        </p:txBody>
      </p:sp>
      <p:sp>
        <p:nvSpPr>
          <p:cNvPr id="227" name="Prostokąt: zaokrąglone rogi 226">
            <a:extLst>
              <a:ext uri="{FF2B5EF4-FFF2-40B4-BE49-F238E27FC236}">
                <a16:creationId xmlns:a16="http://schemas.microsoft.com/office/drawing/2014/main" id="{AF5C11E6-F19A-4161-A3A4-A50386E0A367}"/>
              </a:ext>
            </a:extLst>
          </p:cNvPr>
          <p:cNvSpPr/>
          <p:nvPr/>
        </p:nvSpPr>
        <p:spPr>
          <a:xfrm>
            <a:off x="7105708" y="412524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56</a:t>
            </a:r>
          </a:p>
        </p:txBody>
      </p:sp>
      <p:sp>
        <p:nvSpPr>
          <p:cNvPr id="228" name="Prostokąt: zaokrąglone rogi 227">
            <a:extLst>
              <a:ext uri="{FF2B5EF4-FFF2-40B4-BE49-F238E27FC236}">
                <a16:creationId xmlns:a16="http://schemas.microsoft.com/office/drawing/2014/main" id="{23FDF55A-D7D6-461D-AD6D-2516BDE1695C}"/>
              </a:ext>
            </a:extLst>
          </p:cNvPr>
          <p:cNvSpPr/>
          <p:nvPr/>
        </p:nvSpPr>
        <p:spPr>
          <a:xfrm>
            <a:off x="7095881" y="3693853"/>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54</a:t>
            </a:r>
          </a:p>
        </p:txBody>
      </p:sp>
      <p:sp>
        <p:nvSpPr>
          <p:cNvPr id="229" name="Prostokąt: zaokrąglone rogi 228">
            <a:extLst>
              <a:ext uri="{FF2B5EF4-FFF2-40B4-BE49-F238E27FC236}">
                <a16:creationId xmlns:a16="http://schemas.microsoft.com/office/drawing/2014/main" id="{C086412F-C157-4817-8DCE-A8CA5E3CE756}"/>
              </a:ext>
            </a:extLst>
          </p:cNvPr>
          <p:cNvSpPr/>
          <p:nvPr/>
        </p:nvSpPr>
        <p:spPr>
          <a:xfrm>
            <a:off x="7053158" y="454888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51</a:t>
            </a:r>
          </a:p>
        </p:txBody>
      </p:sp>
      <p:grpSp>
        <p:nvGrpSpPr>
          <p:cNvPr id="61" name="Grupa 60">
            <a:extLst>
              <a:ext uri="{FF2B5EF4-FFF2-40B4-BE49-F238E27FC236}">
                <a16:creationId xmlns:a16="http://schemas.microsoft.com/office/drawing/2014/main" id="{0D760A13-9602-4FCF-A61F-1917AAD9035E}"/>
              </a:ext>
            </a:extLst>
          </p:cNvPr>
          <p:cNvGrpSpPr/>
          <p:nvPr/>
        </p:nvGrpSpPr>
        <p:grpSpPr>
          <a:xfrm>
            <a:off x="4364758" y="1544956"/>
            <a:ext cx="509289" cy="613453"/>
            <a:chOff x="6299205" y="3543307"/>
            <a:chExt cx="558800" cy="673091"/>
          </a:xfrm>
          <a:solidFill>
            <a:srgbClr val="FF9900"/>
          </a:solidFill>
        </p:grpSpPr>
        <p:sp>
          <p:nvSpPr>
            <p:cNvPr id="62" name="Freeform 32">
              <a:extLst>
                <a:ext uri="{FF2B5EF4-FFF2-40B4-BE49-F238E27FC236}">
                  <a16:creationId xmlns:a16="http://schemas.microsoft.com/office/drawing/2014/main" id="{20F76ABC-194F-406F-B79B-DA81230AA6AB}"/>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3" name="Freeform 33">
              <a:extLst>
                <a:ext uri="{FF2B5EF4-FFF2-40B4-BE49-F238E27FC236}">
                  <a16:creationId xmlns:a16="http://schemas.microsoft.com/office/drawing/2014/main" id="{FD14673D-CF3C-4885-BE97-CE3258D619AF}"/>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4" name="Freeform 34">
              <a:extLst>
                <a:ext uri="{FF2B5EF4-FFF2-40B4-BE49-F238E27FC236}">
                  <a16:creationId xmlns:a16="http://schemas.microsoft.com/office/drawing/2014/main" id="{E66773F6-491D-4154-A0AB-DAE04D45753F}"/>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5" name="Freeform 35">
              <a:extLst>
                <a:ext uri="{FF2B5EF4-FFF2-40B4-BE49-F238E27FC236}">
                  <a16:creationId xmlns:a16="http://schemas.microsoft.com/office/drawing/2014/main" id="{14B40EDC-FD4A-4342-B775-F38931442C19}"/>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6" name="Freeform 36">
              <a:extLst>
                <a:ext uri="{FF2B5EF4-FFF2-40B4-BE49-F238E27FC236}">
                  <a16:creationId xmlns:a16="http://schemas.microsoft.com/office/drawing/2014/main" id="{57A8A8DD-B96B-4E83-91DE-FCC2F284D5FD}"/>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67" name="Freeform 37">
              <a:extLst>
                <a:ext uri="{FF2B5EF4-FFF2-40B4-BE49-F238E27FC236}">
                  <a16:creationId xmlns:a16="http://schemas.microsoft.com/office/drawing/2014/main" id="{280F8E3E-4D27-40EC-B0EB-23AC5D21B921}"/>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a:t>
            </a:r>
            <a:r>
              <a:rPr lang="pl-PL" dirty="0">
                <a:solidFill>
                  <a:schemeClr val="bg1">
                    <a:lumMod val="75000"/>
                  </a:schemeClr>
                </a:solidFill>
              </a:rPr>
              <a:t>Ze względu na wiek: 15-24 lata n=29, 25-34 lata n=246, 35-44 lata n=211, 45-59 lat n=211, 60 lat i więcej n=303. </a:t>
            </a:r>
            <a:endParaRPr lang="pl-PL" i="1" dirty="0">
              <a:solidFill>
                <a:schemeClr val="bg1">
                  <a:lumMod val="75000"/>
                </a:schemeClr>
              </a:solidFill>
              <a:latin typeface="+mj-lt"/>
            </a:endParaRPr>
          </a:p>
        </p:txBody>
      </p:sp>
      <p:sp>
        <p:nvSpPr>
          <p:cNvPr id="26" name="pole tekstowe 13">
            <a:extLst>
              <a:ext uri="{FF2B5EF4-FFF2-40B4-BE49-F238E27FC236}">
                <a16:creationId xmlns:a16="http://schemas.microsoft.com/office/drawing/2014/main" id="{A196B8B1-9C6E-18B8-47BB-061A0FCB575E}"/>
              </a:ext>
            </a:extLst>
          </p:cNvPr>
          <p:cNvSpPr txBox="1"/>
          <p:nvPr/>
        </p:nvSpPr>
        <p:spPr>
          <a:xfrm>
            <a:off x="307446" y="5641235"/>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 .</a:t>
            </a:r>
          </a:p>
        </p:txBody>
      </p:sp>
      <p:sp>
        <p:nvSpPr>
          <p:cNvPr id="7" name="Symbol zastępczy tekstu 7">
            <a:extLst>
              <a:ext uri="{FF2B5EF4-FFF2-40B4-BE49-F238E27FC236}">
                <a16:creationId xmlns:a16="http://schemas.microsoft.com/office/drawing/2014/main" id="{B724A811-EACA-EDE7-9FDE-D922BE187F88}"/>
              </a:ext>
            </a:extLst>
          </p:cNvPr>
          <p:cNvSpPr txBox="1">
            <a:spLocks/>
          </p:cNvSpPr>
          <p:nvPr/>
        </p:nvSpPr>
        <p:spPr>
          <a:xfrm>
            <a:off x="302573" y="5700136"/>
            <a:ext cx="8487418" cy="700664"/>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solidFill>
                <a:latin typeface="+mj-lt"/>
              </a:rPr>
              <a:t>Odpowiadający: wszyscy badani, 2022: n=1000, 2020: n=1015, 2018: n=1010, 2014: n=1000, 2013: n=1000, 2012: n=1000, 2011: n=1004</a:t>
            </a:r>
          </a:p>
          <a:p>
            <a:r>
              <a:rPr lang="pl-PL" dirty="0">
                <a:solidFill>
                  <a:srgbClr val="FF0000"/>
                </a:solidFill>
                <a:latin typeface="+mj-lt"/>
              </a:rPr>
              <a:t>UWAGA. W 2022 zmiana kafeterii :</a:t>
            </a:r>
          </a:p>
          <a:p>
            <a:r>
              <a:rPr lang="pl-PL" dirty="0">
                <a:solidFill>
                  <a:srgbClr val="FF0000"/>
                </a:solidFill>
                <a:latin typeface="+mj-lt"/>
              </a:rPr>
              <a:t>w P15 na 1. dobrze, 2. raczej dobrze, 3. raczej źle, 4. źle, 5. trudno powiedzieć..</a:t>
            </a:r>
          </a:p>
          <a:p>
            <a:r>
              <a:rPr lang="pl-PL" dirty="0">
                <a:solidFill>
                  <a:srgbClr val="FF0000"/>
                </a:solidFill>
                <a:latin typeface="+mj-lt"/>
              </a:rPr>
              <a:t>w P16 na 1. lepiej, 2. raczej lepiej, 3. raczej gorzej, 4. gorzej, 5. nie ulegnie zmianie, 6. trudno powiedzieć.</a:t>
            </a:r>
          </a:p>
        </p:txBody>
      </p:sp>
    </p:spTree>
    <p:extLst>
      <p:ext uri="{BB962C8B-B14F-4D97-AF65-F5344CB8AC3E}">
        <p14:creationId xmlns:p14="http://schemas.microsoft.com/office/powerpoint/2010/main" val="25146078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ymbol zastępczy tekstu 7">
            <a:extLst>
              <a:ext uri="{FF2B5EF4-FFF2-40B4-BE49-F238E27FC236}">
                <a16:creationId xmlns:a16="http://schemas.microsoft.com/office/drawing/2014/main" id="{4FCF4CC6-4763-1DC5-0FB9-A647ADA5AE70}"/>
              </a:ext>
            </a:extLst>
          </p:cNvPr>
          <p:cNvSpPr txBox="1">
            <a:spLocks/>
          </p:cNvSpPr>
          <p:nvPr/>
        </p:nvSpPr>
        <p:spPr>
          <a:xfrm>
            <a:off x="333053" y="5679816"/>
            <a:ext cx="8487418" cy="700664"/>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solidFill>
                <a:latin typeface="+mj-lt"/>
              </a:rPr>
              <a:t>Odpowiadający: wszyscy badani, 2022: n=1000, 2020: n=1015, 2018: n=1010, 2014: n=1000, 2013: n=1000, 2012: n=1000, 2011: n=1004</a:t>
            </a:r>
          </a:p>
          <a:p>
            <a:r>
              <a:rPr lang="pl-PL" dirty="0">
                <a:solidFill>
                  <a:srgbClr val="FF0000"/>
                </a:solidFill>
                <a:latin typeface="+mj-lt"/>
              </a:rPr>
              <a:t>UWAGA. W 2022 zmiana kafeterii :</a:t>
            </a:r>
          </a:p>
          <a:p>
            <a:r>
              <a:rPr lang="pl-PL" dirty="0">
                <a:solidFill>
                  <a:srgbClr val="FF0000"/>
                </a:solidFill>
                <a:latin typeface="+mj-lt"/>
              </a:rPr>
              <a:t>w P15 na 1. dobrze, 2. raczej dobrze, 3. raczej źle, 4. źle, 5. trudno powiedzieć..</a:t>
            </a:r>
          </a:p>
          <a:p>
            <a:r>
              <a:rPr lang="pl-PL" dirty="0">
                <a:solidFill>
                  <a:srgbClr val="FF0000"/>
                </a:solidFill>
                <a:latin typeface="+mj-lt"/>
              </a:rPr>
              <a:t>w P16 na 1. lepiej, 2. raczej lepiej, 3. raczej gorzej, 4. gorzej, 5. nie ulegnie zmianie, 6. trudno powiedzieć.</a:t>
            </a:r>
          </a:p>
        </p:txBody>
      </p:sp>
      <p:sp>
        <p:nvSpPr>
          <p:cNvPr id="53" name="Prostokąt: zaokrąglone rogi 52">
            <a:extLst>
              <a:ext uri="{FF2B5EF4-FFF2-40B4-BE49-F238E27FC236}">
                <a16:creationId xmlns:a16="http://schemas.microsoft.com/office/drawing/2014/main" id="{99481E3A-0AF6-4520-AE45-596DE31AC021}"/>
              </a:ext>
            </a:extLst>
          </p:cNvPr>
          <p:cNvSpPr/>
          <p:nvPr/>
        </p:nvSpPr>
        <p:spPr>
          <a:xfrm>
            <a:off x="4815825" y="2832462"/>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3" name="Prostokąt: zaokrąglone rogi 42">
            <a:extLst>
              <a:ext uri="{FF2B5EF4-FFF2-40B4-BE49-F238E27FC236}">
                <a16:creationId xmlns:a16="http://schemas.microsoft.com/office/drawing/2014/main" id="{68465689-BA41-480C-950C-0E86D3A71555}"/>
              </a:ext>
            </a:extLst>
          </p:cNvPr>
          <p:cNvSpPr/>
          <p:nvPr/>
        </p:nvSpPr>
        <p:spPr>
          <a:xfrm>
            <a:off x="323514" y="2811609"/>
            <a:ext cx="4142652" cy="2698323"/>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systemu gospodarowania odpadami w Polsce</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3" y="908050"/>
            <a:ext cx="4238947" cy="1080790"/>
          </a:xfrm>
        </p:spPr>
        <p:txBody>
          <a:bodyPr/>
          <a:lstStyle/>
          <a:p>
            <a:r>
              <a:rPr lang="pl-PL" sz="1100" dirty="0"/>
              <a:t>P15. Proszę powiedzieć, jak ocenia Pan(i) </a:t>
            </a:r>
            <a:r>
              <a:rPr lang="pl-PL" sz="1100" b="1" dirty="0"/>
              <a:t>OBECNY</a:t>
            </a:r>
            <a:r>
              <a:rPr lang="pl-PL" sz="1100" dirty="0"/>
              <a:t> system gospodarowania odpadami w Polsce?</a:t>
            </a:r>
          </a:p>
          <a:p>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20202 n=1000. </a:t>
            </a:r>
            <a:r>
              <a:rPr lang="pl-PL" dirty="0">
                <a:solidFill>
                  <a:schemeClr val="bg1">
                    <a:lumMod val="75000"/>
                  </a:schemeClr>
                </a:solidFill>
              </a:rPr>
              <a:t>Ze względu na sytuację zawodową: pracujący n=658, emeryt, rencista n=265, niepracujący n=76</a:t>
            </a:r>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9" name="Grupa 8">
            <a:extLst>
              <a:ext uri="{FF2B5EF4-FFF2-40B4-BE49-F238E27FC236}">
                <a16:creationId xmlns:a16="http://schemas.microsoft.com/office/drawing/2014/main" id="{58A72F05-EA71-4A8D-9364-03EC29A25049}"/>
              </a:ext>
            </a:extLst>
          </p:cNvPr>
          <p:cNvGrpSpPr/>
          <p:nvPr/>
        </p:nvGrpSpPr>
        <p:grpSpPr>
          <a:xfrm>
            <a:off x="331224" y="186558"/>
            <a:ext cx="267469" cy="359852"/>
            <a:chOff x="6345238" y="3527426"/>
            <a:chExt cx="482601" cy="649288"/>
          </a:xfrm>
        </p:grpSpPr>
        <p:sp>
          <p:nvSpPr>
            <p:cNvPr id="10" name="Freeform 20">
              <a:extLst>
                <a:ext uri="{FF2B5EF4-FFF2-40B4-BE49-F238E27FC236}">
                  <a16:creationId xmlns:a16="http://schemas.microsoft.com/office/drawing/2014/main" id="{99B2E318-C42A-472A-B02F-B908B62B835B}"/>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21">
              <a:extLst>
                <a:ext uri="{FF2B5EF4-FFF2-40B4-BE49-F238E27FC236}">
                  <a16:creationId xmlns:a16="http://schemas.microsoft.com/office/drawing/2014/main" id="{4B2C5FAB-1057-4B4B-BB98-58817CEF3E54}"/>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22">
              <a:extLst>
                <a:ext uri="{FF2B5EF4-FFF2-40B4-BE49-F238E27FC236}">
                  <a16:creationId xmlns:a16="http://schemas.microsoft.com/office/drawing/2014/main" id="{693D385A-0D66-49BA-B8BC-4ED342DFD5E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55">
              <a:extLst>
                <a:ext uri="{FF2B5EF4-FFF2-40B4-BE49-F238E27FC236}">
                  <a16:creationId xmlns:a16="http://schemas.microsoft.com/office/drawing/2014/main" id="{BCE36EF0-897A-4EE3-A9A6-00336964B1A0}"/>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5" name="Symbol zastępczy zawartości 4">
            <a:extLst>
              <a:ext uri="{FF2B5EF4-FFF2-40B4-BE49-F238E27FC236}">
                <a16:creationId xmlns:a16="http://schemas.microsoft.com/office/drawing/2014/main" id="{02194379-B0CE-4F28-8B76-2B55B8E0810C}"/>
              </a:ext>
            </a:extLst>
          </p:cNvPr>
          <p:cNvGraphicFramePr>
            <a:graphicFrameLocks/>
          </p:cNvGraphicFramePr>
          <p:nvPr/>
        </p:nvGraphicFramePr>
        <p:xfrm>
          <a:off x="273640" y="2318431"/>
          <a:ext cx="3854611" cy="302280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Symbol zastępczy zawartości 4" descr="Ocena systemu gospodarowania odpadami za 20 lat w Polsce.&#10;&#10;Wykres słupkowy skumulowany do 100% przedstawia ocenę przyszłego systemu gospodarowania odpadami w poszczególnych latach: &#10;2020 zdecydowanie lepiej 11%, raczej lepiej 47%, raczej gorzej 13%, zdecydowanie gorzej 5%, nie ulegnie zmianie 14%, trudno powiedzieć 11%,&#10;2018 zdecydowanie lepiej 9%, raczej lepiej 50%, raczej gorzej 11%, zdecydowanie gorzej 6%, nie ulegnie zmianie 9%, trudno powiedzieć 15%,&#10;2014 zdecydowanie lepiej 5%, raczej lepiej 57%, raczej gorzej 12%, zdecydowanie gorzej 4%, nie ulegnie zmianie 7%, trudno powiedzieć 15%,&#10;2013 zdecydowanie lepiej 11%, raczej lepiej 53%, raczej gorzej 11%, zdecydowanie gorzej 6%, nie ulegnie zmianie 9%, trudno powiedzieć 10%,&#10;2012 zdecydowanie lepiej 4%, raczej lepiej 46%, raczej gorzej 22%, zdecydowanie gorzej 6%, trudno powiedzieć 23%,&#10;2011 zdecydowanie lepiej 4%, raczej lepiej 51%, raczej gorzej 27%, zdecydowanie gorzej 4%, trudno powiedzieć 14%.">
            <a:extLst>
              <a:ext uri="{FF2B5EF4-FFF2-40B4-BE49-F238E27FC236}">
                <a16:creationId xmlns:a16="http://schemas.microsoft.com/office/drawing/2014/main" id="{4DA15720-2967-4A0E-9F6B-836383EA9F95}"/>
              </a:ext>
            </a:extLst>
          </p:cNvPr>
          <p:cNvGraphicFramePr>
            <a:graphicFrameLocks/>
          </p:cNvGraphicFramePr>
          <p:nvPr/>
        </p:nvGraphicFramePr>
        <p:xfrm>
          <a:off x="4677836" y="2334743"/>
          <a:ext cx="4350743" cy="30228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Symbol zastępczy zawartości 4">
            <a:extLst>
              <a:ext uri="{FF2B5EF4-FFF2-40B4-BE49-F238E27FC236}">
                <a16:creationId xmlns:a16="http://schemas.microsoft.com/office/drawing/2014/main" id="{CB52AD30-61ED-4950-A4B8-091D3B505BD9}"/>
              </a:ext>
            </a:extLst>
          </p:cNvPr>
          <p:cNvGraphicFramePr>
            <a:graphicFrameLocks/>
          </p:cNvGraphicFramePr>
          <p:nvPr/>
        </p:nvGraphicFramePr>
        <p:xfrm>
          <a:off x="1241236" y="4968957"/>
          <a:ext cx="3043891" cy="84496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Symbol zastępczy zawartości 4" descr="Ocena obecnego systemu gospodarowania odpadami w Polsce.&#10;&#10;Wykres słupkowy skumulowany do 100% przedstawia ocenę obecnego systemu gospodarowania odpadami w poszczególnych latach: &#10;2020 zdecydowanie dobrze 3%, raczej dobrze 34%, raczej źle 41%, zdecydowanie źle 16%, trudno powiedzieć 7%,&#10;2020 zdecydowanie dobrze 3%, raczej dobrze 43%, raczej źle 30%, zdecydowanie źle 8%, trudno powiedzieć 16%,&#10;2014 zdecydowanie dobrze 1%, raczej dobrze 52%, raczej źle 29%, zdecydowanie źle 5%, trudno powiedzieć 13%,&#10;2013 zdecydowanie dobrze 4%, raczej dobrze 34%, raczej źle 40%, zdecydowanie źle 9%, trudno powiedzieć 13%,&#10;2012 zdecydowanie dobrze 1%, raczej dobrze 28%, raczej źle 44%, zdecydowanie źle 12%, trudno powiedzieć 15%,&#10;20211zdecydowanie dobrze 2%, raczej dobrze 32%, raczej źle 47%, zdecydowanie źle 11%, trudno powiedzieć 9%.&#10;&#10;">
            <a:extLst>
              <a:ext uri="{FF2B5EF4-FFF2-40B4-BE49-F238E27FC236}">
                <a16:creationId xmlns:a16="http://schemas.microsoft.com/office/drawing/2014/main" id="{62AE3513-3753-4008-A98A-D68BACC6C9D3}"/>
              </a:ext>
            </a:extLst>
          </p:cNvPr>
          <p:cNvGraphicFramePr>
            <a:graphicFrameLocks/>
          </p:cNvGraphicFramePr>
          <p:nvPr/>
        </p:nvGraphicFramePr>
        <p:xfrm>
          <a:off x="958374" y="2116716"/>
          <a:ext cx="3507791" cy="72461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Symbol zastępczy zawartości 4">
            <a:extLst>
              <a:ext uri="{FF2B5EF4-FFF2-40B4-BE49-F238E27FC236}">
                <a16:creationId xmlns:a16="http://schemas.microsoft.com/office/drawing/2014/main" id="{215348AF-F4F3-4417-9E07-C0519AEF3858}"/>
              </a:ext>
            </a:extLst>
          </p:cNvPr>
          <p:cNvGraphicFramePr>
            <a:graphicFrameLocks/>
          </p:cNvGraphicFramePr>
          <p:nvPr/>
        </p:nvGraphicFramePr>
        <p:xfrm>
          <a:off x="5454628" y="2058249"/>
          <a:ext cx="3507791" cy="724614"/>
        </p:xfrm>
        <a:graphic>
          <a:graphicData uri="http://schemas.openxmlformats.org/drawingml/2006/chart">
            <c:chart xmlns:c="http://schemas.openxmlformats.org/drawingml/2006/chart" xmlns:r="http://schemas.openxmlformats.org/officeDocument/2006/relationships" r:id="rId7"/>
          </a:graphicData>
        </a:graphic>
      </p:graphicFrame>
      <p:sp>
        <p:nvSpPr>
          <p:cNvPr id="48" name="Symbol zastępczy tekstu 2">
            <a:extLst>
              <a:ext uri="{FF2B5EF4-FFF2-40B4-BE49-F238E27FC236}">
                <a16:creationId xmlns:a16="http://schemas.microsoft.com/office/drawing/2014/main" id="{14AAE0C3-AC03-4A25-9446-0EDD7CB52140}"/>
              </a:ext>
            </a:extLst>
          </p:cNvPr>
          <p:cNvSpPr txBox="1">
            <a:spLocks/>
          </p:cNvSpPr>
          <p:nvPr/>
        </p:nvSpPr>
        <p:spPr>
          <a:xfrm>
            <a:off x="4929328" y="908050"/>
            <a:ext cx="3704459" cy="108079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1200" b="0"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sz="1100"/>
              <a:t>P16. A jak Pan(i) uważa, jak będzie </a:t>
            </a:r>
            <a:r>
              <a:rPr lang="pl-PL" sz="1100" b="1"/>
              <a:t>za</a:t>
            </a:r>
            <a:r>
              <a:rPr lang="pl-PL" sz="1100"/>
              <a:t> </a:t>
            </a:r>
            <a:r>
              <a:rPr lang="pl-PL" sz="1100" b="1"/>
              <a:t>20 lat </a:t>
            </a:r>
            <a:r>
              <a:rPr lang="pl-PL" sz="1100"/>
              <a:t>z gospodarką odpadami w Polsce?</a:t>
            </a:r>
          </a:p>
          <a:p>
            <a:r>
              <a:rPr lang="pl-PL" sz="800" i="1">
                <a:solidFill>
                  <a:schemeClr val="bg1">
                    <a:lumMod val="75000"/>
                  </a:schemeClr>
                </a:solidFill>
              </a:rPr>
              <a:t>Pytanie jednokrotnego wyboru.</a:t>
            </a:r>
          </a:p>
        </p:txBody>
      </p:sp>
      <p:graphicFrame>
        <p:nvGraphicFramePr>
          <p:cNvPr id="4" name="Symbol zastępczy zawartości 4">
            <a:extLst>
              <a:ext uri="{FF2B5EF4-FFF2-40B4-BE49-F238E27FC236}">
                <a16:creationId xmlns:a16="http://schemas.microsoft.com/office/drawing/2014/main" id="{A72B8C31-A2E7-4EF1-A165-88AE415A3013}"/>
              </a:ext>
            </a:extLst>
          </p:cNvPr>
          <p:cNvGraphicFramePr>
            <a:graphicFrameLocks/>
          </p:cNvGraphicFramePr>
          <p:nvPr/>
        </p:nvGraphicFramePr>
        <p:xfrm>
          <a:off x="5741858" y="4970668"/>
          <a:ext cx="3043891" cy="506123"/>
        </p:xfrm>
        <a:graphic>
          <a:graphicData uri="http://schemas.openxmlformats.org/drawingml/2006/chart">
            <c:chart xmlns:c="http://schemas.openxmlformats.org/drawingml/2006/chart" xmlns:r="http://schemas.openxmlformats.org/officeDocument/2006/relationships" r:id="rId8"/>
          </a:graphicData>
        </a:graphic>
      </p:graphicFrame>
      <p:grpSp>
        <p:nvGrpSpPr>
          <p:cNvPr id="253" name="Grupa 252">
            <a:extLst>
              <a:ext uri="{FF2B5EF4-FFF2-40B4-BE49-F238E27FC236}">
                <a16:creationId xmlns:a16="http://schemas.microsoft.com/office/drawing/2014/main" id="{CB6E6B29-080F-438C-B9EF-3940D0CB2AB0}"/>
              </a:ext>
            </a:extLst>
          </p:cNvPr>
          <p:cNvGrpSpPr/>
          <p:nvPr/>
        </p:nvGrpSpPr>
        <p:grpSpPr>
          <a:xfrm>
            <a:off x="6380942" y="1582357"/>
            <a:ext cx="453147" cy="449607"/>
            <a:chOff x="6284267" y="3832027"/>
            <a:chExt cx="609600" cy="604838"/>
          </a:xfrm>
        </p:grpSpPr>
        <p:sp>
          <p:nvSpPr>
            <p:cNvPr id="254" name="Freeform 5">
              <a:extLst>
                <a:ext uri="{FF2B5EF4-FFF2-40B4-BE49-F238E27FC236}">
                  <a16:creationId xmlns:a16="http://schemas.microsoft.com/office/drawing/2014/main" id="{E78F89B1-D608-4956-81D5-5A14468085AE}"/>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5" name="Freeform 6">
              <a:extLst>
                <a:ext uri="{FF2B5EF4-FFF2-40B4-BE49-F238E27FC236}">
                  <a16:creationId xmlns:a16="http://schemas.microsoft.com/office/drawing/2014/main" id="{3F385113-B4CA-4A7A-904C-EE464EB34B95}"/>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5" name="pole tekstowe 4">
            <a:extLst>
              <a:ext uri="{FF2B5EF4-FFF2-40B4-BE49-F238E27FC236}">
                <a16:creationId xmlns:a16="http://schemas.microsoft.com/office/drawing/2014/main" id="{C9045211-DA3C-4DE6-B0F3-FB0551E7912E}"/>
              </a:ext>
            </a:extLst>
          </p:cNvPr>
          <p:cNvSpPr txBox="1"/>
          <p:nvPr/>
        </p:nvSpPr>
        <p:spPr>
          <a:xfrm>
            <a:off x="6802914" y="1582777"/>
            <a:ext cx="906017" cy="369332"/>
          </a:xfrm>
          <a:prstGeom prst="rect">
            <a:avLst/>
          </a:prstGeom>
          <a:noFill/>
        </p:spPr>
        <p:txBody>
          <a:bodyPr wrap="none" rtlCol="0">
            <a:spAutoFit/>
          </a:bodyPr>
          <a:lstStyle/>
          <a:p>
            <a:r>
              <a:rPr lang="pl-PL" b="1">
                <a:solidFill>
                  <a:schemeClr val="tx2"/>
                </a:solidFill>
              </a:rPr>
              <a:t>2040 r.</a:t>
            </a:r>
          </a:p>
        </p:txBody>
      </p:sp>
      <p:grpSp>
        <p:nvGrpSpPr>
          <p:cNvPr id="256" name="Grupa 255">
            <a:extLst>
              <a:ext uri="{FF2B5EF4-FFF2-40B4-BE49-F238E27FC236}">
                <a16:creationId xmlns:a16="http://schemas.microsoft.com/office/drawing/2014/main" id="{7DAF6716-B1FC-4411-803C-DECD26F2D7FB}"/>
              </a:ext>
            </a:extLst>
          </p:cNvPr>
          <p:cNvGrpSpPr/>
          <p:nvPr/>
        </p:nvGrpSpPr>
        <p:grpSpPr>
          <a:xfrm>
            <a:off x="2077397" y="1600231"/>
            <a:ext cx="453147" cy="449607"/>
            <a:chOff x="6284267" y="3832027"/>
            <a:chExt cx="609600" cy="604838"/>
          </a:xfrm>
        </p:grpSpPr>
        <p:sp>
          <p:nvSpPr>
            <p:cNvPr id="257" name="Freeform 5">
              <a:extLst>
                <a:ext uri="{FF2B5EF4-FFF2-40B4-BE49-F238E27FC236}">
                  <a16:creationId xmlns:a16="http://schemas.microsoft.com/office/drawing/2014/main" id="{61901EC5-1B10-486D-A6B9-C631989253FC}"/>
                </a:ext>
              </a:extLst>
            </p:cNvPr>
            <p:cNvSpPr>
              <a:spLocks/>
            </p:cNvSpPr>
            <p:nvPr/>
          </p:nvSpPr>
          <p:spPr bwMode="auto">
            <a:xfrm>
              <a:off x="6496992" y="3935214"/>
              <a:ext cx="161925" cy="161925"/>
            </a:xfrm>
            <a:custGeom>
              <a:avLst/>
              <a:gdLst>
                <a:gd name="T0" fmla="*/ 185 w 205"/>
                <a:gd name="T1" fmla="*/ 0 h 205"/>
                <a:gd name="T2" fmla="*/ 148 w 205"/>
                <a:gd name="T3" fmla="*/ 4 h 205"/>
                <a:gd name="T4" fmla="*/ 114 w 205"/>
                <a:gd name="T5" fmla="*/ 15 h 205"/>
                <a:gd name="T6" fmla="*/ 82 w 205"/>
                <a:gd name="T7" fmla="*/ 32 h 205"/>
                <a:gd name="T8" fmla="*/ 55 w 205"/>
                <a:gd name="T9" fmla="*/ 55 h 205"/>
                <a:gd name="T10" fmla="*/ 32 w 205"/>
                <a:gd name="T11" fmla="*/ 81 h 205"/>
                <a:gd name="T12" fmla="*/ 15 w 205"/>
                <a:gd name="T13" fmla="*/ 113 h 205"/>
                <a:gd name="T14" fmla="*/ 4 w 205"/>
                <a:gd name="T15" fmla="*/ 148 h 205"/>
                <a:gd name="T16" fmla="*/ 0 w 205"/>
                <a:gd name="T17" fmla="*/ 186 h 205"/>
                <a:gd name="T18" fmla="*/ 1 w 205"/>
                <a:gd name="T19" fmla="*/ 189 h 205"/>
                <a:gd name="T20" fmla="*/ 4 w 205"/>
                <a:gd name="T21" fmla="*/ 197 h 205"/>
                <a:gd name="T22" fmla="*/ 9 w 205"/>
                <a:gd name="T23" fmla="*/ 201 h 205"/>
                <a:gd name="T24" fmla="*/ 16 w 205"/>
                <a:gd name="T25" fmla="*/ 205 h 205"/>
                <a:gd name="T26" fmla="*/ 19 w 205"/>
                <a:gd name="T27" fmla="*/ 205 h 205"/>
                <a:gd name="T28" fmla="*/ 28 w 205"/>
                <a:gd name="T29" fmla="*/ 204 h 205"/>
                <a:gd name="T30" fmla="*/ 34 w 205"/>
                <a:gd name="T31" fmla="*/ 199 h 205"/>
                <a:gd name="T32" fmla="*/ 38 w 205"/>
                <a:gd name="T33" fmla="*/ 193 h 205"/>
                <a:gd name="T34" fmla="*/ 40 w 205"/>
                <a:gd name="T35" fmla="*/ 186 h 205"/>
                <a:gd name="T36" fmla="*/ 40 w 205"/>
                <a:gd name="T37" fmla="*/ 170 h 205"/>
                <a:gd name="T38" fmla="*/ 46 w 205"/>
                <a:gd name="T39" fmla="*/ 142 h 205"/>
                <a:gd name="T40" fmla="*/ 57 w 205"/>
                <a:gd name="T41" fmla="*/ 115 h 205"/>
                <a:gd name="T42" fmla="*/ 73 w 205"/>
                <a:gd name="T43" fmla="*/ 92 h 205"/>
                <a:gd name="T44" fmla="*/ 93 w 205"/>
                <a:gd name="T45" fmla="*/ 73 h 205"/>
                <a:gd name="T46" fmla="*/ 116 w 205"/>
                <a:gd name="T47" fmla="*/ 57 h 205"/>
                <a:gd name="T48" fmla="*/ 142 w 205"/>
                <a:gd name="T49" fmla="*/ 46 h 205"/>
                <a:gd name="T50" fmla="*/ 171 w 205"/>
                <a:gd name="T51" fmla="*/ 40 h 205"/>
                <a:gd name="T52" fmla="*/ 185 w 205"/>
                <a:gd name="T53" fmla="*/ 39 h 205"/>
                <a:gd name="T54" fmla="*/ 193 w 205"/>
                <a:gd name="T55" fmla="*/ 38 h 205"/>
                <a:gd name="T56" fmla="*/ 200 w 205"/>
                <a:gd name="T57" fmla="*/ 34 h 205"/>
                <a:gd name="T58" fmla="*/ 204 w 205"/>
                <a:gd name="T59" fmla="*/ 28 h 205"/>
                <a:gd name="T60" fmla="*/ 205 w 205"/>
                <a:gd name="T61" fmla="*/ 20 h 205"/>
                <a:gd name="T62" fmla="*/ 205 w 205"/>
                <a:gd name="T63" fmla="*/ 16 h 205"/>
                <a:gd name="T64" fmla="*/ 201 w 205"/>
                <a:gd name="T65" fmla="*/ 9 h 205"/>
                <a:gd name="T66" fmla="*/ 196 w 205"/>
                <a:gd name="T67" fmla="*/ 4 h 205"/>
                <a:gd name="T68" fmla="*/ 189 w 205"/>
                <a:gd name="T69" fmla="*/ 0 h 205"/>
                <a:gd name="T70" fmla="*/ 185 w 205"/>
                <a:gd name="T7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5" h="205">
                  <a:moveTo>
                    <a:pt x="185" y="0"/>
                  </a:moveTo>
                  <a:lnTo>
                    <a:pt x="185" y="0"/>
                  </a:lnTo>
                  <a:lnTo>
                    <a:pt x="166" y="2"/>
                  </a:lnTo>
                  <a:lnTo>
                    <a:pt x="148" y="4"/>
                  </a:lnTo>
                  <a:lnTo>
                    <a:pt x="131" y="9"/>
                  </a:lnTo>
                  <a:lnTo>
                    <a:pt x="114" y="15"/>
                  </a:lnTo>
                  <a:lnTo>
                    <a:pt x="97" y="22"/>
                  </a:lnTo>
                  <a:lnTo>
                    <a:pt x="82" y="32"/>
                  </a:lnTo>
                  <a:lnTo>
                    <a:pt x="68" y="43"/>
                  </a:lnTo>
                  <a:lnTo>
                    <a:pt x="55" y="55"/>
                  </a:lnTo>
                  <a:lnTo>
                    <a:pt x="42" y="68"/>
                  </a:lnTo>
                  <a:lnTo>
                    <a:pt x="32" y="81"/>
                  </a:lnTo>
                  <a:lnTo>
                    <a:pt x="23" y="97"/>
                  </a:lnTo>
                  <a:lnTo>
                    <a:pt x="15" y="113"/>
                  </a:lnTo>
                  <a:lnTo>
                    <a:pt x="9" y="130"/>
                  </a:lnTo>
                  <a:lnTo>
                    <a:pt x="4" y="148"/>
                  </a:lnTo>
                  <a:lnTo>
                    <a:pt x="1" y="166"/>
                  </a:lnTo>
                  <a:lnTo>
                    <a:pt x="0" y="186"/>
                  </a:lnTo>
                  <a:lnTo>
                    <a:pt x="0" y="186"/>
                  </a:lnTo>
                  <a:lnTo>
                    <a:pt x="1" y="189"/>
                  </a:lnTo>
                  <a:lnTo>
                    <a:pt x="1" y="193"/>
                  </a:lnTo>
                  <a:lnTo>
                    <a:pt x="4" y="197"/>
                  </a:lnTo>
                  <a:lnTo>
                    <a:pt x="6" y="199"/>
                  </a:lnTo>
                  <a:lnTo>
                    <a:pt x="9" y="201"/>
                  </a:lnTo>
                  <a:lnTo>
                    <a:pt x="12" y="204"/>
                  </a:lnTo>
                  <a:lnTo>
                    <a:pt x="16" y="205"/>
                  </a:lnTo>
                  <a:lnTo>
                    <a:pt x="19" y="205"/>
                  </a:lnTo>
                  <a:lnTo>
                    <a:pt x="19" y="205"/>
                  </a:lnTo>
                  <a:lnTo>
                    <a:pt x="24" y="205"/>
                  </a:lnTo>
                  <a:lnTo>
                    <a:pt x="28" y="204"/>
                  </a:lnTo>
                  <a:lnTo>
                    <a:pt x="32" y="201"/>
                  </a:lnTo>
                  <a:lnTo>
                    <a:pt x="34" y="199"/>
                  </a:lnTo>
                  <a:lnTo>
                    <a:pt x="36" y="197"/>
                  </a:lnTo>
                  <a:lnTo>
                    <a:pt x="38" y="193"/>
                  </a:lnTo>
                  <a:lnTo>
                    <a:pt x="39" y="189"/>
                  </a:lnTo>
                  <a:lnTo>
                    <a:pt x="40" y="186"/>
                  </a:lnTo>
                  <a:lnTo>
                    <a:pt x="40" y="186"/>
                  </a:lnTo>
                  <a:lnTo>
                    <a:pt x="40" y="170"/>
                  </a:lnTo>
                  <a:lnTo>
                    <a:pt x="42" y="157"/>
                  </a:lnTo>
                  <a:lnTo>
                    <a:pt x="46" y="142"/>
                  </a:lnTo>
                  <a:lnTo>
                    <a:pt x="51" y="129"/>
                  </a:lnTo>
                  <a:lnTo>
                    <a:pt x="57" y="115"/>
                  </a:lnTo>
                  <a:lnTo>
                    <a:pt x="64" y="104"/>
                  </a:lnTo>
                  <a:lnTo>
                    <a:pt x="73" y="92"/>
                  </a:lnTo>
                  <a:lnTo>
                    <a:pt x="82" y="83"/>
                  </a:lnTo>
                  <a:lnTo>
                    <a:pt x="93" y="73"/>
                  </a:lnTo>
                  <a:lnTo>
                    <a:pt x="104" y="65"/>
                  </a:lnTo>
                  <a:lnTo>
                    <a:pt x="116" y="57"/>
                  </a:lnTo>
                  <a:lnTo>
                    <a:pt x="128" y="51"/>
                  </a:lnTo>
                  <a:lnTo>
                    <a:pt x="142" y="46"/>
                  </a:lnTo>
                  <a:lnTo>
                    <a:pt x="156" y="43"/>
                  </a:lnTo>
                  <a:lnTo>
                    <a:pt x="171" y="40"/>
                  </a:lnTo>
                  <a:lnTo>
                    <a:pt x="185" y="39"/>
                  </a:lnTo>
                  <a:lnTo>
                    <a:pt x="185" y="39"/>
                  </a:lnTo>
                  <a:lnTo>
                    <a:pt x="189" y="39"/>
                  </a:lnTo>
                  <a:lnTo>
                    <a:pt x="193" y="38"/>
                  </a:lnTo>
                  <a:lnTo>
                    <a:pt x="196" y="37"/>
                  </a:lnTo>
                  <a:lnTo>
                    <a:pt x="200" y="34"/>
                  </a:lnTo>
                  <a:lnTo>
                    <a:pt x="201" y="31"/>
                  </a:lnTo>
                  <a:lnTo>
                    <a:pt x="204" y="28"/>
                  </a:lnTo>
                  <a:lnTo>
                    <a:pt x="205" y="23"/>
                  </a:lnTo>
                  <a:lnTo>
                    <a:pt x="205" y="20"/>
                  </a:lnTo>
                  <a:lnTo>
                    <a:pt x="205" y="20"/>
                  </a:lnTo>
                  <a:lnTo>
                    <a:pt x="205" y="16"/>
                  </a:lnTo>
                  <a:lnTo>
                    <a:pt x="204" y="12"/>
                  </a:lnTo>
                  <a:lnTo>
                    <a:pt x="201" y="9"/>
                  </a:lnTo>
                  <a:lnTo>
                    <a:pt x="200" y="6"/>
                  </a:lnTo>
                  <a:lnTo>
                    <a:pt x="196" y="4"/>
                  </a:lnTo>
                  <a:lnTo>
                    <a:pt x="193" y="2"/>
                  </a:lnTo>
                  <a:lnTo>
                    <a:pt x="189" y="0"/>
                  </a:lnTo>
                  <a:lnTo>
                    <a:pt x="185" y="0"/>
                  </a:lnTo>
                  <a:lnTo>
                    <a:pt x="185" y="0"/>
                  </a:lnTo>
                  <a:close/>
                </a:path>
              </a:pathLst>
            </a:custGeom>
            <a:solidFill>
              <a:srgbClr val="0094CF"/>
            </a:solidFill>
            <a:ln>
              <a:noFill/>
            </a:ln>
          </p:spPr>
          <p:txBody>
            <a:bodyPr vert="horz" wrap="square" lIns="91440" tIns="45720" rIns="91440" bIns="45720" numCol="1" anchor="t" anchorCtr="0" compatLnSpc="1">
              <a:prstTxWarp prst="textNoShape">
                <a:avLst/>
              </a:prstTxWarp>
            </a:bodyPr>
            <a:lstStyle/>
            <a:p>
              <a:endParaRPr lang="pl-PL"/>
            </a:p>
          </p:txBody>
        </p:sp>
        <p:sp>
          <p:nvSpPr>
            <p:cNvPr id="258" name="Freeform 6">
              <a:extLst>
                <a:ext uri="{FF2B5EF4-FFF2-40B4-BE49-F238E27FC236}">
                  <a16:creationId xmlns:a16="http://schemas.microsoft.com/office/drawing/2014/main" id="{C1BAFF6E-4223-4A20-9375-2BC38BE8FC21}"/>
                </a:ext>
              </a:extLst>
            </p:cNvPr>
            <p:cNvSpPr>
              <a:spLocks noEditPoints="1"/>
            </p:cNvSpPr>
            <p:nvPr/>
          </p:nvSpPr>
          <p:spPr bwMode="auto">
            <a:xfrm>
              <a:off x="6284267" y="3832027"/>
              <a:ext cx="609600" cy="604838"/>
            </a:xfrm>
            <a:custGeom>
              <a:avLst/>
              <a:gdLst>
                <a:gd name="T0" fmla="*/ 422 w 767"/>
                <a:gd name="T1" fmla="*/ 2 h 761"/>
                <a:gd name="T2" fmla="*/ 360 w 767"/>
                <a:gd name="T3" fmla="*/ 14 h 761"/>
                <a:gd name="T4" fmla="*/ 304 w 767"/>
                <a:gd name="T5" fmla="*/ 37 h 761"/>
                <a:gd name="T6" fmla="*/ 232 w 767"/>
                <a:gd name="T7" fmla="*/ 92 h 761"/>
                <a:gd name="T8" fmla="*/ 178 w 767"/>
                <a:gd name="T9" fmla="*/ 165 h 761"/>
                <a:gd name="T10" fmla="*/ 154 w 767"/>
                <a:gd name="T11" fmla="*/ 220 h 761"/>
                <a:gd name="T12" fmla="*/ 142 w 767"/>
                <a:gd name="T13" fmla="*/ 281 h 761"/>
                <a:gd name="T14" fmla="*/ 141 w 767"/>
                <a:gd name="T15" fmla="*/ 338 h 761"/>
                <a:gd name="T16" fmla="*/ 163 w 767"/>
                <a:gd name="T17" fmla="*/ 430 h 761"/>
                <a:gd name="T18" fmla="*/ 195 w 767"/>
                <a:gd name="T19" fmla="*/ 492 h 761"/>
                <a:gd name="T20" fmla="*/ 79 w 767"/>
                <a:gd name="T21" fmla="*/ 575 h 761"/>
                <a:gd name="T22" fmla="*/ 19 w 767"/>
                <a:gd name="T23" fmla="*/ 637 h 761"/>
                <a:gd name="T24" fmla="*/ 2 w 767"/>
                <a:gd name="T25" fmla="*/ 673 h 761"/>
                <a:gd name="T26" fmla="*/ 4 w 767"/>
                <a:gd name="T27" fmla="*/ 691 h 761"/>
                <a:gd name="T28" fmla="*/ 34 w 767"/>
                <a:gd name="T29" fmla="*/ 731 h 761"/>
                <a:gd name="T30" fmla="*/ 78 w 767"/>
                <a:gd name="T31" fmla="*/ 758 h 761"/>
                <a:gd name="T32" fmla="*/ 97 w 767"/>
                <a:gd name="T33" fmla="*/ 759 h 761"/>
                <a:gd name="T34" fmla="*/ 132 w 767"/>
                <a:gd name="T35" fmla="*/ 742 h 761"/>
                <a:gd name="T36" fmla="*/ 193 w 767"/>
                <a:gd name="T37" fmla="*/ 682 h 761"/>
                <a:gd name="T38" fmla="*/ 274 w 767"/>
                <a:gd name="T39" fmla="*/ 570 h 761"/>
                <a:gd name="T40" fmla="*/ 336 w 767"/>
                <a:gd name="T41" fmla="*/ 604 h 761"/>
                <a:gd name="T42" fmla="*/ 429 w 767"/>
                <a:gd name="T43" fmla="*/ 626 h 761"/>
                <a:gd name="T44" fmla="*/ 485 w 767"/>
                <a:gd name="T45" fmla="*/ 625 h 761"/>
                <a:gd name="T46" fmla="*/ 547 w 767"/>
                <a:gd name="T47" fmla="*/ 613 h 761"/>
                <a:gd name="T48" fmla="*/ 602 w 767"/>
                <a:gd name="T49" fmla="*/ 589 h 761"/>
                <a:gd name="T50" fmla="*/ 675 w 767"/>
                <a:gd name="T51" fmla="*/ 535 h 761"/>
                <a:gd name="T52" fmla="*/ 728 w 767"/>
                <a:gd name="T53" fmla="*/ 463 h 761"/>
                <a:gd name="T54" fmla="*/ 753 w 767"/>
                <a:gd name="T55" fmla="*/ 407 h 761"/>
                <a:gd name="T56" fmla="*/ 765 w 767"/>
                <a:gd name="T57" fmla="*/ 345 h 761"/>
                <a:gd name="T58" fmla="*/ 766 w 767"/>
                <a:gd name="T59" fmla="*/ 297 h 761"/>
                <a:gd name="T60" fmla="*/ 756 w 767"/>
                <a:gd name="T61" fmla="*/ 235 h 761"/>
                <a:gd name="T62" fmla="*/ 736 w 767"/>
                <a:gd name="T63" fmla="*/ 178 h 761"/>
                <a:gd name="T64" fmla="*/ 696 w 767"/>
                <a:gd name="T65" fmla="*/ 114 h 761"/>
                <a:gd name="T66" fmla="*/ 616 w 767"/>
                <a:gd name="T67" fmla="*/ 46 h 761"/>
                <a:gd name="T68" fmla="*/ 561 w 767"/>
                <a:gd name="T69" fmla="*/ 19 h 761"/>
                <a:gd name="T70" fmla="*/ 501 w 767"/>
                <a:gd name="T71" fmla="*/ 4 h 761"/>
                <a:gd name="T72" fmla="*/ 453 w 767"/>
                <a:gd name="T73" fmla="*/ 0 h 761"/>
                <a:gd name="T74" fmla="*/ 403 w 767"/>
                <a:gd name="T75" fmla="*/ 562 h 761"/>
                <a:gd name="T76" fmla="*/ 312 w 767"/>
                <a:gd name="T77" fmla="*/ 524 h 761"/>
                <a:gd name="T78" fmla="*/ 243 w 767"/>
                <a:gd name="T79" fmla="*/ 455 h 761"/>
                <a:gd name="T80" fmla="*/ 205 w 767"/>
                <a:gd name="T81" fmla="*/ 364 h 761"/>
                <a:gd name="T82" fmla="*/ 200 w 767"/>
                <a:gd name="T83" fmla="*/ 287 h 761"/>
                <a:gd name="T84" fmla="*/ 231 w 767"/>
                <a:gd name="T85" fmla="*/ 193 h 761"/>
                <a:gd name="T86" fmla="*/ 292 w 767"/>
                <a:gd name="T87" fmla="*/ 117 h 761"/>
                <a:gd name="T88" fmla="*/ 378 w 767"/>
                <a:gd name="T89" fmla="*/ 70 h 761"/>
                <a:gd name="T90" fmla="*/ 453 w 767"/>
                <a:gd name="T91" fmla="*/ 59 h 761"/>
                <a:gd name="T92" fmla="*/ 553 w 767"/>
                <a:gd name="T93" fmla="*/ 80 h 761"/>
                <a:gd name="T94" fmla="*/ 633 w 767"/>
                <a:gd name="T95" fmla="*/ 133 h 761"/>
                <a:gd name="T96" fmla="*/ 687 w 767"/>
                <a:gd name="T97" fmla="*/ 214 h 761"/>
                <a:gd name="T98" fmla="*/ 708 w 767"/>
                <a:gd name="T99" fmla="*/ 314 h 761"/>
                <a:gd name="T100" fmla="*/ 696 w 767"/>
                <a:gd name="T101" fmla="*/ 389 h 761"/>
                <a:gd name="T102" fmla="*/ 650 w 767"/>
                <a:gd name="T103" fmla="*/ 475 h 761"/>
                <a:gd name="T104" fmla="*/ 574 w 767"/>
                <a:gd name="T105" fmla="*/ 536 h 761"/>
                <a:gd name="T106" fmla="*/ 479 w 767"/>
                <a:gd name="T107" fmla="*/ 566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7" h="761">
                  <a:moveTo>
                    <a:pt x="453" y="0"/>
                  </a:moveTo>
                  <a:lnTo>
                    <a:pt x="453" y="0"/>
                  </a:lnTo>
                  <a:lnTo>
                    <a:pt x="438" y="1"/>
                  </a:lnTo>
                  <a:lnTo>
                    <a:pt x="422" y="2"/>
                  </a:lnTo>
                  <a:lnTo>
                    <a:pt x="406" y="4"/>
                  </a:lnTo>
                  <a:lnTo>
                    <a:pt x="390" y="6"/>
                  </a:lnTo>
                  <a:lnTo>
                    <a:pt x="375" y="10"/>
                  </a:lnTo>
                  <a:lnTo>
                    <a:pt x="360" y="14"/>
                  </a:lnTo>
                  <a:lnTo>
                    <a:pt x="346" y="19"/>
                  </a:lnTo>
                  <a:lnTo>
                    <a:pt x="331" y="25"/>
                  </a:lnTo>
                  <a:lnTo>
                    <a:pt x="318" y="31"/>
                  </a:lnTo>
                  <a:lnTo>
                    <a:pt x="304" y="37"/>
                  </a:lnTo>
                  <a:lnTo>
                    <a:pt x="291" y="46"/>
                  </a:lnTo>
                  <a:lnTo>
                    <a:pt x="278" y="53"/>
                  </a:lnTo>
                  <a:lnTo>
                    <a:pt x="255" y="71"/>
                  </a:lnTo>
                  <a:lnTo>
                    <a:pt x="232" y="92"/>
                  </a:lnTo>
                  <a:lnTo>
                    <a:pt x="211" y="114"/>
                  </a:lnTo>
                  <a:lnTo>
                    <a:pt x="194" y="138"/>
                  </a:lnTo>
                  <a:lnTo>
                    <a:pt x="186" y="151"/>
                  </a:lnTo>
                  <a:lnTo>
                    <a:pt x="178" y="165"/>
                  </a:lnTo>
                  <a:lnTo>
                    <a:pt x="171" y="178"/>
                  </a:lnTo>
                  <a:lnTo>
                    <a:pt x="165" y="191"/>
                  </a:lnTo>
                  <a:lnTo>
                    <a:pt x="159" y="206"/>
                  </a:lnTo>
                  <a:lnTo>
                    <a:pt x="154" y="220"/>
                  </a:lnTo>
                  <a:lnTo>
                    <a:pt x="151" y="235"/>
                  </a:lnTo>
                  <a:lnTo>
                    <a:pt x="147" y="251"/>
                  </a:lnTo>
                  <a:lnTo>
                    <a:pt x="143" y="265"/>
                  </a:lnTo>
                  <a:lnTo>
                    <a:pt x="142" y="281"/>
                  </a:lnTo>
                  <a:lnTo>
                    <a:pt x="141" y="297"/>
                  </a:lnTo>
                  <a:lnTo>
                    <a:pt x="140" y="314"/>
                  </a:lnTo>
                  <a:lnTo>
                    <a:pt x="140" y="314"/>
                  </a:lnTo>
                  <a:lnTo>
                    <a:pt x="141" y="338"/>
                  </a:lnTo>
                  <a:lnTo>
                    <a:pt x="145" y="362"/>
                  </a:lnTo>
                  <a:lnTo>
                    <a:pt x="148" y="385"/>
                  </a:lnTo>
                  <a:lnTo>
                    <a:pt x="155" y="408"/>
                  </a:lnTo>
                  <a:lnTo>
                    <a:pt x="163" y="430"/>
                  </a:lnTo>
                  <a:lnTo>
                    <a:pt x="172" y="452"/>
                  </a:lnTo>
                  <a:lnTo>
                    <a:pt x="183" y="472"/>
                  </a:lnTo>
                  <a:lnTo>
                    <a:pt x="195" y="492"/>
                  </a:lnTo>
                  <a:lnTo>
                    <a:pt x="195" y="492"/>
                  </a:lnTo>
                  <a:lnTo>
                    <a:pt x="165" y="511"/>
                  </a:lnTo>
                  <a:lnTo>
                    <a:pt x="134" y="533"/>
                  </a:lnTo>
                  <a:lnTo>
                    <a:pt x="97" y="559"/>
                  </a:lnTo>
                  <a:lnTo>
                    <a:pt x="79" y="575"/>
                  </a:lnTo>
                  <a:lnTo>
                    <a:pt x="62" y="590"/>
                  </a:lnTo>
                  <a:lnTo>
                    <a:pt x="45" y="605"/>
                  </a:lnTo>
                  <a:lnTo>
                    <a:pt x="31" y="621"/>
                  </a:lnTo>
                  <a:lnTo>
                    <a:pt x="19" y="637"/>
                  </a:lnTo>
                  <a:lnTo>
                    <a:pt x="9" y="653"/>
                  </a:lnTo>
                  <a:lnTo>
                    <a:pt x="5" y="660"/>
                  </a:lnTo>
                  <a:lnTo>
                    <a:pt x="3" y="666"/>
                  </a:lnTo>
                  <a:lnTo>
                    <a:pt x="2" y="673"/>
                  </a:lnTo>
                  <a:lnTo>
                    <a:pt x="0" y="679"/>
                  </a:lnTo>
                  <a:lnTo>
                    <a:pt x="0" y="679"/>
                  </a:lnTo>
                  <a:lnTo>
                    <a:pt x="2" y="685"/>
                  </a:lnTo>
                  <a:lnTo>
                    <a:pt x="4" y="691"/>
                  </a:lnTo>
                  <a:lnTo>
                    <a:pt x="6" y="699"/>
                  </a:lnTo>
                  <a:lnTo>
                    <a:pt x="11" y="705"/>
                  </a:lnTo>
                  <a:lnTo>
                    <a:pt x="21" y="719"/>
                  </a:lnTo>
                  <a:lnTo>
                    <a:pt x="34" y="731"/>
                  </a:lnTo>
                  <a:lnTo>
                    <a:pt x="49" y="744"/>
                  </a:lnTo>
                  <a:lnTo>
                    <a:pt x="65" y="752"/>
                  </a:lnTo>
                  <a:lnTo>
                    <a:pt x="72" y="756"/>
                  </a:lnTo>
                  <a:lnTo>
                    <a:pt x="78" y="758"/>
                  </a:lnTo>
                  <a:lnTo>
                    <a:pt x="85" y="759"/>
                  </a:lnTo>
                  <a:lnTo>
                    <a:pt x="91" y="761"/>
                  </a:lnTo>
                  <a:lnTo>
                    <a:pt x="91" y="761"/>
                  </a:lnTo>
                  <a:lnTo>
                    <a:pt x="97" y="759"/>
                  </a:lnTo>
                  <a:lnTo>
                    <a:pt x="103" y="758"/>
                  </a:lnTo>
                  <a:lnTo>
                    <a:pt x="111" y="754"/>
                  </a:lnTo>
                  <a:lnTo>
                    <a:pt x="118" y="751"/>
                  </a:lnTo>
                  <a:lnTo>
                    <a:pt x="132" y="742"/>
                  </a:lnTo>
                  <a:lnTo>
                    <a:pt x="147" y="729"/>
                  </a:lnTo>
                  <a:lnTo>
                    <a:pt x="163" y="716"/>
                  </a:lnTo>
                  <a:lnTo>
                    <a:pt x="178" y="699"/>
                  </a:lnTo>
                  <a:lnTo>
                    <a:pt x="193" y="682"/>
                  </a:lnTo>
                  <a:lnTo>
                    <a:pt x="208" y="665"/>
                  </a:lnTo>
                  <a:lnTo>
                    <a:pt x="234" y="630"/>
                  </a:lnTo>
                  <a:lnTo>
                    <a:pt x="255" y="599"/>
                  </a:lnTo>
                  <a:lnTo>
                    <a:pt x="274" y="570"/>
                  </a:lnTo>
                  <a:lnTo>
                    <a:pt x="274" y="570"/>
                  </a:lnTo>
                  <a:lnTo>
                    <a:pt x="295" y="582"/>
                  </a:lnTo>
                  <a:lnTo>
                    <a:pt x="314" y="595"/>
                  </a:lnTo>
                  <a:lnTo>
                    <a:pt x="336" y="604"/>
                  </a:lnTo>
                  <a:lnTo>
                    <a:pt x="358" y="612"/>
                  </a:lnTo>
                  <a:lnTo>
                    <a:pt x="381" y="618"/>
                  </a:lnTo>
                  <a:lnTo>
                    <a:pt x="405" y="622"/>
                  </a:lnTo>
                  <a:lnTo>
                    <a:pt x="429" y="626"/>
                  </a:lnTo>
                  <a:lnTo>
                    <a:pt x="453" y="626"/>
                  </a:lnTo>
                  <a:lnTo>
                    <a:pt x="453" y="626"/>
                  </a:lnTo>
                  <a:lnTo>
                    <a:pt x="469" y="626"/>
                  </a:lnTo>
                  <a:lnTo>
                    <a:pt x="485" y="625"/>
                  </a:lnTo>
                  <a:lnTo>
                    <a:pt x="501" y="622"/>
                  </a:lnTo>
                  <a:lnTo>
                    <a:pt x="516" y="620"/>
                  </a:lnTo>
                  <a:lnTo>
                    <a:pt x="532" y="616"/>
                  </a:lnTo>
                  <a:lnTo>
                    <a:pt x="547" y="613"/>
                  </a:lnTo>
                  <a:lnTo>
                    <a:pt x="561" y="608"/>
                  </a:lnTo>
                  <a:lnTo>
                    <a:pt x="576" y="602"/>
                  </a:lnTo>
                  <a:lnTo>
                    <a:pt x="589" y="596"/>
                  </a:lnTo>
                  <a:lnTo>
                    <a:pt x="602" y="589"/>
                  </a:lnTo>
                  <a:lnTo>
                    <a:pt x="616" y="581"/>
                  </a:lnTo>
                  <a:lnTo>
                    <a:pt x="629" y="573"/>
                  </a:lnTo>
                  <a:lnTo>
                    <a:pt x="652" y="555"/>
                  </a:lnTo>
                  <a:lnTo>
                    <a:pt x="675" y="535"/>
                  </a:lnTo>
                  <a:lnTo>
                    <a:pt x="696" y="512"/>
                  </a:lnTo>
                  <a:lnTo>
                    <a:pt x="713" y="488"/>
                  </a:lnTo>
                  <a:lnTo>
                    <a:pt x="721" y="476"/>
                  </a:lnTo>
                  <a:lnTo>
                    <a:pt x="728" y="463"/>
                  </a:lnTo>
                  <a:lnTo>
                    <a:pt x="736" y="449"/>
                  </a:lnTo>
                  <a:lnTo>
                    <a:pt x="742" y="435"/>
                  </a:lnTo>
                  <a:lnTo>
                    <a:pt x="748" y="421"/>
                  </a:lnTo>
                  <a:lnTo>
                    <a:pt x="753" y="407"/>
                  </a:lnTo>
                  <a:lnTo>
                    <a:pt x="756" y="391"/>
                  </a:lnTo>
                  <a:lnTo>
                    <a:pt x="760" y="377"/>
                  </a:lnTo>
                  <a:lnTo>
                    <a:pt x="763" y="361"/>
                  </a:lnTo>
                  <a:lnTo>
                    <a:pt x="765" y="345"/>
                  </a:lnTo>
                  <a:lnTo>
                    <a:pt x="766" y="329"/>
                  </a:lnTo>
                  <a:lnTo>
                    <a:pt x="767" y="314"/>
                  </a:lnTo>
                  <a:lnTo>
                    <a:pt x="767" y="314"/>
                  </a:lnTo>
                  <a:lnTo>
                    <a:pt x="766" y="297"/>
                  </a:lnTo>
                  <a:lnTo>
                    <a:pt x="765" y="281"/>
                  </a:lnTo>
                  <a:lnTo>
                    <a:pt x="763" y="265"/>
                  </a:lnTo>
                  <a:lnTo>
                    <a:pt x="760" y="251"/>
                  </a:lnTo>
                  <a:lnTo>
                    <a:pt x="756" y="235"/>
                  </a:lnTo>
                  <a:lnTo>
                    <a:pt x="753" y="220"/>
                  </a:lnTo>
                  <a:lnTo>
                    <a:pt x="748" y="206"/>
                  </a:lnTo>
                  <a:lnTo>
                    <a:pt x="742" y="191"/>
                  </a:lnTo>
                  <a:lnTo>
                    <a:pt x="736" y="178"/>
                  </a:lnTo>
                  <a:lnTo>
                    <a:pt x="728" y="165"/>
                  </a:lnTo>
                  <a:lnTo>
                    <a:pt x="721" y="151"/>
                  </a:lnTo>
                  <a:lnTo>
                    <a:pt x="713" y="138"/>
                  </a:lnTo>
                  <a:lnTo>
                    <a:pt x="696" y="114"/>
                  </a:lnTo>
                  <a:lnTo>
                    <a:pt x="675" y="92"/>
                  </a:lnTo>
                  <a:lnTo>
                    <a:pt x="652" y="71"/>
                  </a:lnTo>
                  <a:lnTo>
                    <a:pt x="629" y="53"/>
                  </a:lnTo>
                  <a:lnTo>
                    <a:pt x="616" y="46"/>
                  </a:lnTo>
                  <a:lnTo>
                    <a:pt x="602" y="37"/>
                  </a:lnTo>
                  <a:lnTo>
                    <a:pt x="589" y="31"/>
                  </a:lnTo>
                  <a:lnTo>
                    <a:pt x="576" y="25"/>
                  </a:lnTo>
                  <a:lnTo>
                    <a:pt x="561" y="19"/>
                  </a:lnTo>
                  <a:lnTo>
                    <a:pt x="547" y="14"/>
                  </a:lnTo>
                  <a:lnTo>
                    <a:pt x="532" y="10"/>
                  </a:lnTo>
                  <a:lnTo>
                    <a:pt x="516" y="6"/>
                  </a:lnTo>
                  <a:lnTo>
                    <a:pt x="501" y="4"/>
                  </a:lnTo>
                  <a:lnTo>
                    <a:pt x="485" y="2"/>
                  </a:lnTo>
                  <a:lnTo>
                    <a:pt x="469" y="1"/>
                  </a:lnTo>
                  <a:lnTo>
                    <a:pt x="453" y="0"/>
                  </a:lnTo>
                  <a:lnTo>
                    <a:pt x="453" y="0"/>
                  </a:lnTo>
                  <a:close/>
                  <a:moveTo>
                    <a:pt x="453" y="568"/>
                  </a:moveTo>
                  <a:lnTo>
                    <a:pt x="453" y="568"/>
                  </a:lnTo>
                  <a:lnTo>
                    <a:pt x="428" y="566"/>
                  </a:lnTo>
                  <a:lnTo>
                    <a:pt x="403" y="562"/>
                  </a:lnTo>
                  <a:lnTo>
                    <a:pt x="378" y="556"/>
                  </a:lnTo>
                  <a:lnTo>
                    <a:pt x="354" y="547"/>
                  </a:lnTo>
                  <a:lnTo>
                    <a:pt x="332" y="536"/>
                  </a:lnTo>
                  <a:lnTo>
                    <a:pt x="312" y="524"/>
                  </a:lnTo>
                  <a:lnTo>
                    <a:pt x="292" y="510"/>
                  </a:lnTo>
                  <a:lnTo>
                    <a:pt x="274" y="493"/>
                  </a:lnTo>
                  <a:lnTo>
                    <a:pt x="257" y="475"/>
                  </a:lnTo>
                  <a:lnTo>
                    <a:pt x="243" y="455"/>
                  </a:lnTo>
                  <a:lnTo>
                    <a:pt x="231" y="435"/>
                  </a:lnTo>
                  <a:lnTo>
                    <a:pt x="220" y="412"/>
                  </a:lnTo>
                  <a:lnTo>
                    <a:pt x="211" y="389"/>
                  </a:lnTo>
                  <a:lnTo>
                    <a:pt x="205" y="364"/>
                  </a:lnTo>
                  <a:lnTo>
                    <a:pt x="200" y="339"/>
                  </a:lnTo>
                  <a:lnTo>
                    <a:pt x="199" y="314"/>
                  </a:lnTo>
                  <a:lnTo>
                    <a:pt x="199" y="314"/>
                  </a:lnTo>
                  <a:lnTo>
                    <a:pt x="200" y="287"/>
                  </a:lnTo>
                  <a:lnTo>
                    <a:pt x="205" y="262"/>
                  </a:lnTo>
                  <a:lnTo>
                    <a:pt x="211" y="237"/>
                  </a:lnTo>
                  <a:lnTo>
                    <a:pt x="220" y="214"/>
                  </a:lnTo>
                  <a:lnTo>
                    <a:pt x="231" y="193"/>
                  </a:lnTo>
                  <a:lnTo>
                    <a:pt x="243" y="172"/>
                  </a:lnTo>
                  <a:lnTo>
                    <a:pt x="257" y="151"/>
                  </a:lnTo>
                  <a:lnTo>
                    <a:pt x="274" y="133"/>
                  </a:lnTo>
                  <a:lnTo>
                    <a:pt x="292" y="117"/>
                  </a:lnTo>
                  <a:lnTo>
                    <a:pt x="312" y="103"/>
                  </a:lnTo>
                  <a:lnTo>
                    <a:pt x="332" y="90"/>
                  </a:lnTo>
                  <a:lnTo>
                    <a:pt x="354" y="80"/>
                  </a:lnTo>
                  <a:lnTo>
                    <a:pt x="378" y="70"/>
                  </a:lnTo>
                  <a:lnTo>
                    <a:pt x="403" y="64"/>
                  </a:lnTo>
                  <a:lnTo>
                    <a:pt x="428" y="60"/>
                  </a:lnTo>
                  <a:lnTo>
                    <a:pt x="453" y="59"/>
                  </a:lnTo>
                  <a:lnTo>
                    <a:pt x="453" y="59"/>
                  </a:lnTo>
                  <a:lnTo>
                    <a:pt x="479" y="60"/>
                  </a:lnTo>
                  <a:lnTo>
                    <a:pt x="504" y="64"/>
                  </a:lnTo>
                  <a:lnTo>
                    <a:pt x="528" y="70"/>
                  </a:lnTo>
                  <a:lnTo>
                    <a:pt x="553" y="80"/>
                  </a:lnTo>
                  <a:lnTo>
                    <a:pt x="574" y="90"/>
                  </a:lnTo>
                  <a:lnTo>
                    <a:pt x="595" y="103"/>
                  </a:lnTo>
                  <a:lnTo>
                    <a:pt x="614" y="117"/>
                  </a:lnTo>
                  <a:lnTo>
                    <a:pt x="633" y="133"/>
                  </a:lnTo>
                  <a:lnTo>
                    <a:pt x="650" y="151"/>
                  </a:lnTo>
                  <a:lnTo>
                    <a:pt x="664" y="172"/>
                  </a:lnTo>
                  <a:lnTo>
                    <a:pt x="676" y="193"/>
                  </a:lnTo>
                  <a:lnTo>
                    <a:pt x="687" y="214"/>
                  </a:lnTo>
                  <a:lnTo>
                    <a:pt x="696" y="237"/>
                  </a:lnTo>
                  <a:lnTo>
                    <a:pt x="702" y="262"/>
                  </a:lnTo>
                  <a:lnTo>
                    <a:pt x="707" y="287"/>
                  </a:lnTo>
                  <a:lnTo>
                    <a:pt x="708" y="314"/>
                  </a:lnTo>
                  <a:lnTo>
                    <a:pt x="708" y="314"/>
                  </a:lnTo>
                  <a:lnTo>
                    <a:pt x="707" y="339"/>
                  </a:lnTo>
                  <a:lnTo>
                    <a:pt x="702" y="364"/>
                  </a:lnTo>
                  <a:lnTo>
                    <a:pt x="696" y="389"/>
                  </a:lnTo>
                  <a:lnTo>
                    <a:pt x="687" y="412"/>
                  </a:lnTo>
                  <a:lnTo>
                    <a:pt x="676" y="435"/>
                  </a:lnTo>
                  <a:lnTo>
                    <a:pt x="664" y="455"/>
                  </a:lnTo>
                  <a:lnTo>
                    <a:pt x="650" y="475"/>
                  </a:lnTo>
                  <a:lnTo>
                    <a:pt x="633" y="493"/>
                  </a:lnTo>
                  <a:lnTo>
                    <a:pt x="614" y="510"/>
                  </a:lnTo>
                  <a:lnTo>
                    <a:pt x="595" y="524"/>
                  </a:lnTo>
                  <a:lnTo>
                    <a:pt x="574" y="536"/>
                  </a:lnTo>
                  <a:lnTo>
                    <a:pt x="553" y="547"/>
                  </a:lnTo>
                  <a:lnTo>
                    <a:pt x="528" y="556"/>
                  </a:lnTo>
                  <a:lnTo>
                    <a:pt x="504" y="562"/>
                  </a:lnTo>
                  <a:lnTo>
                    <a:pt x="479" y="566"/>
                  </a:lnTo>
                  <a:lnTo>
                    <a:pt x="453" y="568"/>
                  </a:lnTo>
                  <a:lnTo>
                    <a:pt x="453" y="568"/>
                  </a:lnTo>
                  <a:close/>
                </a:path>
              </a:pathLst>
            </a:custGeom>
            <a:solidFill>
              <a:srgbClr val="004B88"/>
            </a:solidFill>
            <a:ln>
              <a:noFill/>
            </a:ln>
          </p:spPr>
          <p:txBody>
            <a:bodyPr vert="horz" wrap="square" lIns="91440" tIns="45720" rIns="91440" bIns="45720" numCol="1" anchor="t" anchorCtr="0" compatLnSpc="1">
              <a:prstTxWarp prst="textNoShape">
                <a:avLst/>
              </a:prstTxWarp>
            </a:bodyPr>
            <a:lstStyle/>
            <a:p>
              <a:endParaRPr lang="pl-PL"/>
            </a:p>
          </p:txBody>
        </p:sp>
      </p:grpSp>
      <p:sp>
        <p:nvSpPr>
          <p:cNvPr id="259" name="pole tekstowe 258">
            <a:extLst>
              <a:ext uri="{FF2B5EF4-FFF2-40B4-BE49-F238E27FC236}">
                <a16:creationId xmlns:a16="http://schemas.microsoft.com/office/drawing/2014/main" id="{4C157102-A66A-43F3-A0FA-12B5EEC60867}"/>
              </a:ext>
            </a:extLst>
          </p:cNvPr>
          <p:cNvSpPr txBox="1"/>
          <p:nvPr/>
        </p:nvSpPr>
        <p:spPr>
          <a:xfrm>
            <a:off x="2479506" y="1612184"/>
            <a:ext cx="828047" cy="369332"/>
          </a:xfrm>
          <a:prstGeom prst="rect">
            <a:avLst/>
          </a:prstGeom>
          <a:noFill/>
        </p:spPr>
        <p:txBody>
          <a:bodyPr wrap="none" rtlCol="0">
            <a:spAutoFit/>
          </a:bodyPr>
          <a:lstStyle/>
          <a:p>
            <a:r>
              <a:rPr lang="pl-PL" b="1" dirty="0">
                <a:solidFill>
                  <a:schemeClr val="tx2"/>
                </a:solidFill>
              </a:rPr>
              <a:t>2022 r.</a:t>
            </a:r>
          </a:p>
        </p:txBody>
      </p:sp>
      <p:sp>
        <p:nvSpPr>
          <p:cNvPr id="261" name="pole tekstowe 260">
            <a:extLst>
              <a:ext uri="{FF2B5EF4-FFF2-40B4-BE49-F238E27FC236}">
                <a16:creationId xmlns:a16="http://schemas.microsoft.com/office/drawing/2014/main" id="{68D48452-E2C9-4AA8-8F87-662091C682B8}"/>
              </a:ext>
            </a:extLst>
          </p:cNvPr>
          <p:cNvSpPr txBox="1"/>
          <p:nvPr/>
        </p:nvSpPr>
        <p:spPr>
          <a:xfrm>
            <a:off x="633302" y="2368320"/>
            <a:ext cx="736340" cy="276999"/>
          </a:xfrm>
          <a:prstGeom prst="rect">
            <a:avLst/>
          </a:prstGeom>
          <a:solidFill>
            <a:schemeClr val="bg1"/>
          </a:solidFill>
        </p:spPr>
        <p:txBody>
          <a:bodyPr wrap="square" rtlCol="0">
            <a:spAutoFit/>
          </a:bodyPr>
          <a:lstStyle/>
          <a:p>
            <a:pPr algn="r"/>
            <a:r>
              <a:rPr lang="pl-PL" sz="1200" b="1" dirty="0">
                <a:solidFill>
                  <a:srgbClr val="58595B"/>
                </a:solidFill>
                <a:cs typeface="Arial"/>
              </a:rPr>
              <a:t>2022</a:t>
            </a:r>
          </a:p>
        </p:txBody>
      </p:sp>
      <p:sp>
        <p:nvSpPr>
          <p:cNvPr id="263" name="pole tekstowe 262">
            <a:extLst>
              <a:ext uri="{FF2B5EF4-FFF2-40B4-BE49-F238E27FC236}">
                <a16:creationId xmlns:a16="http://schemas.microsoft.com/office/drawing/2014/main" id="{2429431F-C6D4-49EE-8337-CAFFE4DE7037}"/>
              </a:ext>
            </a:extLst>
          </p:cNvPr>
          <p:cNvSpPr txBox="1"/>
          <p:nvPr/>
        </p:nvSpPr>
        <p:spPr>
          <a:xfrm>
            <a:off x="5116714" y="2306603"/>
            <a:ext cx="736340" cy="276999"/>
          </a:xfrm>
          <a:prstGeom prst="rect">
            <a:avLst/>
          </a:prstGeom>
          <a:solidFill>
            <a:schemeClr val="bg1"/>
          </a:solidFill>
        </p:spPr>
        <p:txBody>
          <a:bodyPr wrap="square" rtlCol="0">
            <a:spAutoFit/>
          </a:bodyPr>
          <a:lstStyle/>
          <a:p>
            <a:pPr algn="r"/>
            <a:r>
              <a:rPr lang="pl-PL" sz="1200" b="1" dirty="0"/>
              <a:t>2022</a:t>
            </a:r>
          </a:p>
        </p:txBody>
      </p:sp>
      <p:sp>
        <p:nvSpPr>
          <p:cNvPr id="20" name="Prostokąt: zaokrąglone rogi 19">
            <a:extLst>
              <a:ext uri="{FF2B5EF4-FFF2-40B4-BE49-F238E27FC236}">
                <a16:creationId xmlns:a16="http://schemas.microsoft.com/office/drawing/2014/main" id="{274E9C72-3BB8-469B-8243-A14C384BAB33}"/>
              </a:ext>
            </a:extLst>
          </p:cNvPr>
          <p:cNvSpPr/>
          <p:nvPr/>
        </p:nvSpPr>
        <p:spPr>
          <a:xfrm>
            <a:off x="2373449" y="224960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38</a:t>
            </a:r>
          </a:p>
        </p:txBody>
      </p:sp>
      <p:sp>
        <p:nvSpPr>
          <p:cNvPr id="21" name="Prostokąt: zaokrąglone rogi 20">
            <a:extLst>
              <a:ext uri="{FF2B5EF4-FFF2-40B4-BE49-F238E27FC236}">
                <a16:creationId xmlns:a16="http://schemas.microsoft.com/office/drawing/2014/main" id="{C64F8A3D-63F2-42AA-944E-5F829B4607EB}"/>
              </a:ext>
            </a:extLst>
          </p:cNvPr>
          <p:cNvSpPr/>
          <p:nvPr/>
        </p:nvSpPr>
        <p:spPr>
          <a:xfrm>
            <a:off x="2321835" y="291528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39</a:t>
            </a:r>
          </a:p>
        </p:txBody>
      </p:sp>
      <p:sp>
        <p:nvSpPr>
          <p:cNvPr id="22" name="Prostokąt: zaokrąglone rogi 21">
            <a:extLst>
              <a:ext uri="{FF2B5EF4-FFF2-40B4-BE49-F238E27FC236}">
                <a16:creationId xmlns:a16="http://schemas.microsoft.com/office/drawing/2014/main" id="{C697C9E8-0CEE-4BD8-B6A2-8F38A0EF8D34}"/>
              </a:ext>
            </a:extLst>
          </p:cNvPr>
          <p:cNvSpPr/>
          <p:nvPr/>
        </p:nvSpPr>
        <p:spPr>
          <a:xfrm>
            <a:off x="2145948" y="344989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33</a:t>
            </a:r>
          </a:p>
        </p:txBody>
      </p:sp>
      <p:sp>
        <p:nvSpPr>
          <p:cNvPr id="24" name="Prostokąt: zaokrąglone rogi 23">
            <a:extLst>
              <a:ext uri="{FF2B5EF4-FFF2-40B4-BE49-F238E27FC236}">
                <a16:creationId xmlns:a16="http://schemas.microsoft.com/office/drawing/2014/main" id="{C5082AD3-F95A-4BF1-91E5-8D0ADFFA5495}"/>
              </a:ext>
            </a:extLst>
          </p:cNvPr>
          <p:cNvSpPr/>
          <p:nvPr/>
        </p:nvSpPr>
        <p:spPr>
          <a:xfrm>
            <a:off x="2161869" y="403041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33</a:t>
            </a:r>
          </a:p>
        </p:txBody>
      </p:sp>
      <p:sp>
        <p:nvSpPr>
          <p:cNvPr id="25" name="Prostokąt: zaokrąglone rogi 24">
            <a:extLst>
              <a:ext uri="{FF2B5EF4-FFF2-40B4-BE49-F238E27FC236}">
                <a16:creationId xmlns:a16="http://schemas.microsoft.com/office/drawing/2014/main" id="{083B4A75-8766-4D58-A841-48635B4C4FBB}"/>
              </a:ext>
            </a:extLst>
          </p:cNvPr>
          <p:cNvSpPr/>
          <p:nvPr/>
        </p:nvSpPr>
        <p:spPr>
          <a:xfrm>
            <a:off x="2403419" y="452566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42</a:t>
            </a:r>
          </a:p>
        </p:txBody>
      </p:sp>
      <p:sp>
        <p:nvSpPr>
          <p:cNvPr id="224" name="Prostokąt: zaokrąglone rogi 223">
            <a:extLst>
              <a:ext uri="{FF2B5EF4-FFF2-40B4-BE49-F238E27FC236}">
                <a16:creationId xmlns:a16="http://schemas.microsoft.com/office/drawing/2014/main" id="{6DEDCCC9-2A1E-41D9-AB95-30B2972403F2}"/>
              </a:ext>
            </a:extLst>
          </p:cNvPr>
          <p:cNvSpPr/>
          <p:nvPr/>
        </p:nvSpPr>
        <p:spPr>
          <a:xfrm>
            <a:off x="7186743" y="2154437"/>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54</a:t>
            </a:r>
          </a:p>
        </p:txBody>
      </p:sp>
      <p:sp>
        <p:nvSpPr>
          <p:cNvPr id="44" name="Prostokąt: zaokrąglone rogi 43">
            <a:extLst>
              <a:ext uri="{FF2B5EF4-FFF2-40B4-BE49-F238E27FC236}">
                <a16:creationId xmlns:a16="http://schemas.microsoft.com/office/drawing/2014/main" id="{7E19FC15-0760-4621-9014-01DA22FCCB23}"/>
              </a:ext>
            </a:extLst>
          </p:cNvPr>
          <p:cNvSpPr/>
          <p:nvPr/>
        </p:nvSpPr>
        <p:spPr>
          <a:xfrm>
            <a:off x="7263634" y="293203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55</a:t>
            </a:r>
          </a:p>
        </p:txBody>
      </p:sp>
      <p:sp>
        <p:nvSpPr>
          <p:cNvPr id="45" name="Prostokąt: zaokrąglone rogi 44">
            <a:extLst>
              <a:ext uri="{FF2B5EF4-FFF2-40B4-BE49-F238E27FC236}">
                <a16:creationId xmlns:a16="http://schemas.microsoft.com/office/drawing/2014/main" id="{532660A1-FC95-477D-B490-13ED9D5BCD09}"/>
              </a:ext>
            </a:extLst>
          </p:cNvPr>
          <p:cNvSpPr/>
          <p:nvPr/>
        </p:nvSpPr>
        <p:spPr>
          <a:xfrm>
            <a:off x="7100810" y="3479720"/>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50</a:t>
            </a:r>
          </a:p>
        </p:txBody>
      </p:sp>
      <p:sp>
        <p:nvSpPr>
          <p:cNvPr id="46" name="Prostokąt: zaokrąglone rogi 45">
            <a:extLst>
              <a:ext uri="{FF2B5EF4-FFF2-40B4-BE49-F238E27FC236}">
                <a16:creationId xmlns:a16="http://schemas.microsoft.com/office/drawing/2014/main" id="{D9091C0E-64D9-4DA1-8A17-A8129AE9379E}"/>
              </a:ext>
            </a:extLst>
          </p:cNvPr>
          <p:cNvSpPr/>
          <p:nvPr/>
        </p:nvSpPr>
        <p:spPr>
          <a:xfrm>
            <a:off x="7345856" y="4004286"/>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58</a:t>
            </a:r>
          </a:p>
        </p:txBody>
      </p:sp>
      <p:sp>
        <p:nvSpPr>
          <p:cNvPr id="47" name="Prostokąt: zaokrąglone rogi 46">
            <a:extLst>
              <a:ext uri="{FF2B5EF4-FFF2-40B4-BE49-F238E27FC236}">
                <a16:creationId xmlns:a16="http://schemas.microsoft.com/office/drawing/2014/main" id="{C6D16A55-4267-4BB0-9FCF-6445D940D636}"/>
              </a:ext>
            </a:extLst>
          </p:cNvPr>
          <p:cNvSpPr/>
          <p:nvPr/>
        </p:nvSpPr>
        <p:spPr>
          <a:xfrm>
            <a:off x="7227280" y="451131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54</a:t>
            </a:r>
          </a:p>
        </p:txBody>
      </p:sp>
      <p:grpSp>
        <p:nvGrpSpPr>
          <p:cNvPr id="49" name="Grupa 48">
            <a:extLst>
              <a:ext uri="{FF2B5EF4-FFF2-40B4-BE49-F238E27FC236}">
                <a16:creationId xmlns:a16="http://schemas.microsoft.com/office/drawing/2014/main" id="{2CA77242-3ADA-4CBC-A934-FFF617B6020C}"/>
              </a:ext>
            </a:extLst>
          </p:cNvPr>
          <p:cNvGrpSpPr>
            <a:grpSpLocks noChangeAspect="1"/>
          </p:cNvGrpSpPr>
          <p:nvPr/>
        </p:nvGrpSpPr>
        <p:grpSpPr>
          <a:xfrm>
            <a:off x="4372230" y="1618059"/>
            <a:ext cx="521424" cy="592254"/>
            <a:chOff x="8001129" y="3982537"/>
            <a:chExt cx="284805" cy="323493"/>
          </a:xfrm>
          <a:solidFill>
            <a:srgbClr val="FF9900"/>
          </a:solidFill>
        </p:grpSpPr>
        <p:sp>
          <p:nvSpPr>
            <p:cNvPr id="50" name="Freeform 167">
              <a:extLst>
                <a:ext uri="{FF2B5EF4-FFF2-40B4-BE49-F238E27FC236}">
                  <a16:creationId xmlns:a16="http://schemas.microsoft.com/office/drawing/2014/main" id="{D79C3012-795F-416F-95E3-C3AE8AF7A7E2}"/>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168">
              <a:extLst>
                <a:ext uri="{FF2B5EF4-FFF2-40B4-BE49-F238E27FC236}">
                  <a16:creationId xmlns:a16="http://schemas.microsoft.com/office/drawing/2014/main" id="{1709E831-4F8D-4694-AFF4-CA94A4398BF9}"/>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169">
              <a:extLst>
                <a:ext uri="{FF2B5EF4-FFF2-40B4-BE49-F238E27FC236}">
                  <a16:creationId xmlns:a16="http://schemas.microsoft.com/office/drawing/2014/main" id="{0102523E-0E2C-4301-B889-10F9FA51C3D0}"/>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26" name="pole tekstowe 13">
            <a:extLst>
              <a:ext uri="{FF2B5EF4-FFF2-40B4-BE49-F238E27FC236}">
                <a16:creationId xmlns:a16="http://schemas.microsoft.com/office/drawing/2014/main" id="{A28CDDBC-E5FB-8411-B64C-104D8E2E4208}"/>
              </a:ext>
            </a:extLst>
          </p:cNvPr>
          <p:cNvSpPr txBox="1"/>
          <p:nvPr/>
        </p:nvSpPr>
        <p:spPr>
          <a:xfrm>
            <a:off x="315397" y="5649186"/>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„Uczeń, student” ma niską liczebność (n=12), dane mają charakter jakościowy.</a:t>
            </a:r>
          </a:p>
        </p:txBody>
      </p:sp>
      <p:sp>
        <p:nvSpPr>
          <p:cNvPr id="6" name="Symbol zastępczy tekstu 7">
            <a:extLst>
              <a:ext uri="{FF2B5EF4-FFF2-40B4-BE49-F238E27FC236}">
                <a16:creationId xmlns:a16="http://schemas.microsoft.com/office/drawing/2014/main" id="{EFC3B867-8B92-C31E-E061-538E59B3871C}"/>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97062431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58550" y="940709"/>
            <a:ext cx="6910536" cy="792088"/>
          </a:xfrm>
        </p:spPr>
        <p:txBody>
          <a:bodyPr/>
          <a:lstStyle/>
          <a:p>
            <a:pPr marL="0" indent="0" algn="l">
              <a:buNone/>
            </a:pPr>
            <a:r>
              <a:rPr lang="pl-PL" sz="1100" dirty="0">
                <a:latin typeface="+mn-lt"/>
              </a:rPr>
              <a:t>Kobiety i mężczyźni nie różnią się znacząco w podejściu do gospodarowania odpadami. Brak różnic obserwowany jest także w odniesieniu do tego, jakie śmieci oddzielają od reszty podczas segregowania odpadów. Wyższy odsetek mężczyzn pozytywnie ocenił obecny system gospodarowania odpadami w Polsce, a także wskazał, że za 20 lat ulegnie on poprawie.</a:t>
            </a:r>
          </a:p>
        </p:txBody>
      </p: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44362" y="2866597"/>
            <a:ext cx="7275788" cy="792088"/>
          </a:xfrm>
        </p:spPr>
        <p:txBody>
          <a:bodyPr/>
          <a:lstStyle/>
          <a:p>
            <a:pPr marL="0" indent="0" algn="l">
              <a:buNone/>
            </a:pPr>
            <a:r>
              <a:rPr lang="pl-PL" sz="1100" dirty="0">
                <a:latin typeface="+mn-lt"/>
              </a:rPr>
              <a:t>Wszyscy mieszkańcy wsi najczęściej deklarują regularne segregowanie śmieci. Wśród powodów niesegregowania śmieci mieszkańcy miast do 20 tys. oraz do 100 tys. częściej mówili o tym, domownicy nie wierzą, że odpady trafią do recyclingu. </a:t>
            </a:r>
          </a:p>
          <a:p>
            <a:pPr marL="0" indent="0" algn="l">
              <a:buNone/>
            </a:pPr>
            <a:r>
              <a:rPr lang="pl-PL" sz="1100" dirty="0">
                <a:latin typeface="+mn-lt"/>
              </a:rPr>
              <a:t>W tych najmniejszych brakuje również informacji, jak segregować. W większych miastach problemem był brak miejsca na segregowanie śmieci. Na wsi częściej niż w miastach oddziela się bioodpady. </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36287" y="4877810"/>
            <a:ext cx="7275788" cy="792088"/>
          </a:xfrm>
        </p:spPr>
        <p:txBody>
          <a:bodyPr/>
          <a:lstStyle/>
          <a:p>
            <a:pPr marL="0" indent="0" algn="l">
              <a:buNone/>
            </a:pPr>
            <a:r>
              <a:rPr lang="pl-PL" sz="1100" dirty="0">
                <a:latin typeface="+mn-lt"/>
              </a:rPr>
              <a:t>Dochody gospodarstwa domowego nie różnicują sposobu gospodarowania odpadami. Grupa osób z dochodami powyżej 4500 zł na członka rodziny rzadziej niż ogół oddziela leki, makulaturę, bioodpady oraz baterie. Dochód na członka gospodarstwa domowego nie wpływa także istotnie na ocenę obecnego systemu gospodarowania odpadami w Polsce. Jeśli chodzi o perspektywę na przyszłość najbardziej pozytywnie oceniają ją osoby z dochodem powyżej 2000 zł oraz 4500 zł.</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Gospodarowanie odpadami</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691876" y="1013568"/>
            <a:ext cx="323279" cy="394596"/>
            <a:chOff x="7990515" y="1333521"/>
            <a:chExt cx="460564" cy="562166"/>
          </a:xfrm>
          <a:solidFill>
            <a:srgbClr val="FF9900"/>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p:txBody>
          <a:bodyPr/>
          <a:lstStyle/>
          <a:p>
            <a:pPr marL="0" indent="0" algn="l">
              <a:buNone/>
            </a:pPr>
            <a:r>
              <a:rPr lang="pl-PL" sz="1100" dirty="0">
                <a:latin typeface="+mn-lt"/>
              </a:rPr>
              <a:t>Najmłodsi badani (15-24) znacznie częściej niż pozostali segregują odpady sporadycznie. Za wyjątkiem najmłodszych, im starsza grupa wiekowa tym więcej badanych wskazywało, że segreguje śmieci regularnie i z łatwością. Im starsi badani tym wyższy jest odsetek osób oddzielających bioodpady. Leki najczęściej oddzielają osoby między 35 a 44 rż. Wiek nie wpływa znacząco na ocenę systemu gospodarowania odpadami w Polsce. Przyszłość najbardziej pozytywnie oceniają najmłodsi.</a:t>
            </a: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44362" y="3893089"/>
            <a:ext cx="7275788" cy="792088"/>
          </a:xfrm>
        </p:spPr>
        <p:txBody>
          <a:bodyPr/>
          <a:lstStyle/>
          <a:p>
            <a:pPr marL="0" indent="0" algn="l">
              <a:buNone/>
            </a:pPr>
            <a:r>
              <a:rPr lang="pl-PL" sz="1100" dirty="0">
                <a:latin typeface="+mn-lt"/>
              </a:rPr>
              <a:t>Wykształcenie nie różnicuje sposobu gospodarowania odpadami. Wśród osób z wyższym wykształceniem największą barierą w segregowaniu śmieci jest brak miejsca na segregowanie odpadów. Osoby z wykształceniem podstawowym rzadziej niż pozostali oddzielają zużyty sprzęt, baterie oraz świetlówki. Osoby z wykształceniem niższym niż średnie bardziej pozytywnie oceniają obecny system gospodarowania odpadami. </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693659" y="2004050"/>
            <a:ext cx="320453" cy="385995"/>
            <a:chOff x="6299205" y="3543307"/>
            <a:chExt cx="558800" cy="673091"/>
          </a:xfrm>
          <a:solidFill>
            <a:srgbClr val="FF9900"/>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02220" y="3057217"/>
            <a:ext cx="306887" cy="380673"/>
            <a:chOff x="7329488" y="2601913"/>
            <a:chExt cx="581026" cy="720726"/>
          </a:xfrm>
          <a:solidFill>
            <a:srgbClr val="FF9900"/>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582794" y="3870259"/>
            <a:ext cx="565128" cy="565128"/>
            <a:chOff x="4114800" y="2971800"/>
            <a:chExt cx="914400" cy="914400"/>
          </a:xfrm>
          <a:solidFill>
            <a:srgbClr val="FF9900"/>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581893" y="5000288"/>
            <a:ext cx="514806" cy="421205"/>
            <a:chOff x="2760663" y="1663700"/>
            <a:chExt cx="733425" cy="600075"/>
          </a:xfrm>
          <a:solidFill>
            <a:srgbClr val="FF9900"/>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26383" y="1423845"/>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12758" y="240442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14582" y="3461213"/>
            <a:ext cx="1322998"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172779" y="437883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393233" y="5457983"/>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63" name="Grupa 62">
            <a:extLst>
              <a:ext uri="{FF2B5EF4-FFF2-40B4-BE49-F238E27FC236}">
                <a16:creationId xmlns:a16="http://schemas.microsoft.com/office/drawing/2014/main" id="{70575676-F7A2-4213-9B73-34FB9D95880B}"/>
              </a:ext>
            </a:extLst>
          </p:cNvPr>
          <p:cNvGrpSpPr/>
          <p:nvPr/>
        </p:nvGrpSpPr>
        <p:grpSpPr>
          <a:xfrm>
            <a:off x="331224" y="186558"/>
            <a:ext cx="267469" cy="359852"/>
            <a:chOff x="6345238" y="3527426"/>
            <a:chExt cx="482601" cy="649288"/>
          </a:xfrm>
        </p:grpSpPr>
        <p:sp>
          <p:nvSpPr>
            <p:cNvPr id="65" name="Freeform 20">
              <a:extLst>
                <a:ext uri="{FF2B5EF4-FFF2-40B4-BE49-F238E27FC236}">
                  <a16:creationId xmlns:a16="http://schemas.microsoft.com/office/drawing/2014/main" id="{503EF1B2-3247-4640-BEAD-764C20FE8C8D}"/>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21">
              <a:extLst>
                <a:ext uri="{FF2B5EF4-FFF2-40B4-BE49-F238E27FC236}">
                  <a16:creationId xmlns:a16="http://schemas.microsoft.com/office/drawing/2014/main" id="{D8229727-4429-4211-867C-252AE565ADBF}"/>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22">
              <a:extLst>
                <a:ext uri="{FF2B5EF4-FFF2-40B4-BE49-F238E27FC236}">
                  <a16:creationId xmlns:a16="http://schemas.microsoft.com/office/drawing/2014/main" id="{975631EB-56C4-4A8B-B5B9-09BEEB84F0BA}"/>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55">
              <a:extLst>
                <a:ext uri="{FF2B5EF4-FFF2-40B4-BE49-F238E27FC236}">
                  <a16:creationId xmlns:a16="http://schemas.microsoft.com/office/drawing/2014/main" id="{4BE96DF2-91D1-49A0-BF7B-B159CDB3DBAA}"/>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cxnSp>
        <p:nvCxnSpPr>
          <p:cNvPr id="59" name="Łącznik prostoliniowy 47">
            <a:extLst>
              <a:ext uri="{FF2B5EF4-FFF2-40B4-BE49-F238E27FC236}">
                <a16:creationId xmlns:a16="http://schemas.microsoft.com/office/drawing/2014/main" id="{FAC36AFC-8CE3-42AA-A07F-62C98F70B951}"/>
              </a:ext>
            </a:extLst>
          </p:cNvPr>
          <p:cNvCxnSpPr/>
          <p:nvPr/>
        </p:nvCxnSpPr>
        <p:spPr>
          <a:xfrm>
            <a:off x="323440" y="381114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1" name="Łącznik prostoliniowy 47">
            <a:extLst>
              <a:ext uri="{FF2B5EF4-FFF2-40B4-BE49-F238E27FC236}">
                <a16:creationId xmlns:a16="http://schemas.microsoft.com/office/drawing/2014/main" id="{2EBA8F14-3128-4058-8DFC-6983B68F4C7D}"/>
              </a:ext>
            </a:extLst>
          </p:cNvPr>
          <p:cNvCxnSpPr/>
          <p:nvPr/>
        </p:nvCxnSpPr>
        <p:spPr>
          <a:xfrm>
            <a:off x="323440" y="2813586"/>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71" name="Łącznik prostoliniowy 47">
            <a:extLst>
              <a:ext uri="{FF2B5EF4-FFF2-40B4-BE49-F238E27FC236}">
                <a16:creationId xmlns:a16="http://schemas.microsoft.com/office/drawing/2014/main" id="{65C50654-E70C-44D0-B47F-1D548022E6CB}"/>
              </a:ext>
            </a:extLst>
          </p:cNvPr>
          <p:cNvCxnSpPr/>
          <p:nvPr/>
        </p:nvCxnSpPr>
        <p:spPr>
          <a:xfrm>
            <a:off x="323440" y="1824085"/>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918776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263732"/>
          </a:xfrm>
          <a:prstGeom prst="roundRect">
            <a:avLst>
              <a:gd name="adj" fmla="val 19619"/>
            </a:avLst>
          </a:prstGeom>
          <a:ln w="6350">
            <a:solidFill>
              <a:srgbClr val="FF9900"/>
            </a:solidFill>
            <a:prstDash val="lgDash"/>
          </a:ln>
        </p:spPr>
        <p:txBody>
          <a:bodyPr/>
          <a:lstStyle/>
          <a:p>
            <a:pPr>
              <a:spcAft>
                <a:spcPts val="600"/>
              </a:spcAft>
            </a:pPr>
            <a:r>
              <a:rPr lang="pl-PL" sz="1200" dirty="0">
                <a:solidFill>
                  <a:schemeClr val="tx1"/>
                </a:solidFill>
              </a:rPr>
              <a:t>Śmieci są regularnie segregowane przez 96% mieszkańców Polski, co wskazuje na utrzymanie wyniku z poprzedniego badania. Do 1% zmniejszył się odsetek osób, które w żaden sposób nie segregują odpadów. Uzyskany wynik może wynikać zarówno z wprowadzonego powszechnego obowiązku segregacji śmieci, jak i coraz większego przyzwyczajenia do tego sposobu gospodarowania odpadami. </a:t>
            </a:r>
            <a:endParaRPr lang="pl-PL" sz="800" dirty="0">
              <a:solidFill>
                <a:schemeClr val="tx1"/>
              </a:solidFill>
            </a:endParaRPr>
          </a:p>
          <a:p>
            <a:pPr>
              <a:spcAft>
                <a:spcPts val="600"/>
              </a:spcAft>
            </a:pPr>
            <a:r>
              <a:rPr lang="pl-PL" sz="1200" dirty="0">
                <a:solidFill>
                  <a:schemeClr val="tx1"/>
                </a:solidFill>
              </a:rPr>
              <a:t>Osoby, które nie segregują śmieci, uważają, że w domu nie mają miejsca na segregowanie odpadów (55%). Na drugim miejscu znalazł się brak wiary w to, że odpady trafią do recyklingu – jego znaczenie istotnie wzrosło od poprzedniego pomiaru, gdzie zajmował ostatnie miejsce. </a:t>
            </a:r>
          </a:p>
          <a:p>
            <a:pPr>
              <a:spcAft>
                <a:spcPts val="600"/>
              </a:spcAft>
            </a:pPr>
            <a:r>
              <a:rPr lang="pl-PL" sz="1200" dirty="0">
                <a:solidFill>
                  <a:schemeClr val="tx1"/>
                </a:solidFill>
              </a:rPr>
              <a:t>Prawie wszyscy badani w odniesieniu do różnych typów odpadów zadeklarowali, że oddzielają je od reszty – w związku z tym odsetki we wszystkich kategoriach wzrosły i mieszczą się w zakresie od 99% do 91%.</a:t>
            </a:r>
          </a:p>
          <a:p>
            <a:pPr>
              <a:spcAft>
                <a:spcPts val="600"/>
              </a:spcAft>
            </a:pPr>
            <a:r>
              <a:rPr lang="pl-PL" sz="1200" dirty="0">
                <a:solidFill>
                  <a:schemeClr val="tx1"/>
                </a:solidFill>
              </a:rPr>
              <a:t>Ponad jedna trzecia (38%) badanych ocenia pozytywnie obecny system gospodarowania odpadami w Polsce – w porównaniu do poprzedniego pomiaru poziom zadowolonych utrzymał się. Nieznacznie spadł odsetek osób, które deklarują, że ciągu najbliższych 20 lat gospodarowanie odpadami ulegnie poprawie (54% w 2022 vs. 58% w 2020). Najmniej zadowoloną grupą są najstarsi badani (60+ / emeryci, renciści). Ta grupa również najmniej pozytywnie postrzega potencjalne zmiany w przyszłości.</a:t>
            </a: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Gospodarowanie odpadami</a:t>
            </a:r>
          </a:p>
        </p:txBody>
      </p:sp>
      <p:grpSp>
        <p:nvGrpSpPr>
          <p:cNvPr id="11" name="Grupa 10">
            <a:extLst>
              <a:ext uri="{FF2B5EF4-FFF2-40B4-BE49-F238E27FC236}">
                <a16:creationId xmlns:a16="http://schemas.microsoft.com/office/drawing/2014/main" id="{8D98C924-D600-4260-AB30-0F8619282F80}"/>
              </a:ext>
            </a:extLst>
          </p:cNvPr>
          <p:cNvGrpSpPr/>
          <p:nvPr/>
        </p:nvGrpSpPr>
        <p:grpSpPr>
          <a:xfrm>
            <a:off x="331224" y="186558"/>
            <a:ext cx="267469" cy="359852"/>
            <a:chOff x="6345238" y="3527426"/>
            <a:chExt cx="482601" cy="649288"/>
          </a:xfrm>
        </p:grpSpPr>
        <p:sp>
          <p:nvSpPr>
            <p:cNvPr id="12" name="Freeform 20">
              <a:extLst>
                <a:ext uri="{FF2B5EF4-FFF2-40B4-BE49-F238E27FC236}">
                  <a16:creationId xmlns:a16="http://schemas.microsoft.com/office/drawing/2014/main" id="{D5D4E712-0D4D-41AD-8966-778B034899D8}"/>
                </a:ext>
              </a:extLst>
            </p:cNvPr>
            <p:cNvSpPr>
              <a:spLocks/>
            </p:cNvSpPr>
            <p:nvPr/>
          </p:nvSpPr>
          <p:spPr bwMode="auto">
            <a:xfrm>
              <a:off x="6616701" y="3917951"/>
              <a:ext cx="211138" cy="258763"/>
            </a:xfrm>
            <a:custGeom>
              <a:avLst/>
              <a:gdLst>
                <a:gd name="T0" fmla="*/ 0 w 931"/>
                <a:gd name="T1" fmla="*/ 0 h 1142"/>
                <a:gd name="T2" fmla="*/ 140 w 931"/>
                <a:gd name="T3" fmla="*/ 1055 h 1142"/>
                <a:gd name="T4" fmla="*/ 140 w 931"/>
                <a:gd name="T5" fmla="*/ 1055 h 1142"/>
                <a:gd name="T6" fmla="*/ 142 w 931"/>
                <a:gd name="T7" fmla="*/ 1065 h 1142"/>
                <a:gd name="T8" fmla="*/ 144 w 931"/>
                <a:gd name="T9" fmla="*/ 1073 h 1142"/>
                <a:gd name="T10" fmla="*/ 148 w 931"/>
                <a:gd name="T11" fmla="*/ 1081 h 1142"/>
                <a:gd name="T12" fmla="*/ 152 w 931"/>
                <a:gd name="T13" fmla="*/ 1089 h 1142"/>
                <a:gd name="T14" fmla="*/ 156 w 931"/>
                <a:gd name="T15" fmla="*/ 1097 h 1142"/>
                <a:gd name="T16" fmla="*/ 161 w 931"/>
                <a:gd name="T17" fmla="*/ 1104 h 1142"/>
                <a:gd name="T18" fmla="*/ 166 w 931"/>
                <a:gd name="T19" fmla="*/ 1110 h 1142"/>
                <a:gd name="T20" fmla="*/ 173 w 931"/>
                <a:gd name="T21" fmla="*/ 1117 h 1142"/>
                <a:gd name="T22" fmla="*/ 180 w 931"/>
                <a:gd name="T23" fmla="*/ 1122 h 1142"/>
                <a:gd name="T24" fmla="*/ 187 w 931"/>
                <a:gd name="T25" fmla="*/ 1127 h 1142"/>
                <a:gd name="T26" fmla="*/ 195 w 931"/>
                <a:gd name="T27" fmla="*/ 1131 h 1142"/>
                <a:gd name="T28" fmla="*/ 203 w 931"/>
                <a:gd name="T29" fmla="*/ 1135 h 1142"/>
                <a:gd name="T30" fmla="*/ 211 w 931"/>
                <a:gd name="T31" fmla="*/ 1138 h 1142"/>
                <a:gd name="T32" fmla="*/ 219 w 931"/>
                <a:gd name="T33" fmla="*/ 1140 h 1142"/>
                <a:gd name="T34" fmla="*/ 228 w 931"/>
                <a:gd name="T35" fmla="*/ 1142 h 1142"/>
                <a:gd name="T36" fmla="*/ 238 w 931"/>
                <a:gd name="T37" fmla="*/ 1142 h 1142"/>
                <a:gd name="T38" fmla="*/ 693 w 931"/>
                <a:gd name="T39" fmla="*/ 1142 h 1142"/>
                <a:gd name="T40" fmla="*/ 693 w 931"/>
                <a:gd name="T41" fmla="*/ 1142 h 1142"/>
                <a:gd name="T42" fmla="*/ 702 w 931"/>
                <a:gd name="T43" fmla="*/ 1142 h 1142"/>
                <a:gd name="T44" fmla="*/ 711 w 931"/>
                <a:gd name="T45" fmla="*/ 1140 h 1142"/>
                <a:gd name="T46" fmla="*/ 720 w 931"/>
                <a:gd name="T47" fmla="*/ 1138 h 1142"/>
                <a:gd name="T48" fmla="*/ 728 w 931"/>
                <a:gd name="T49" fmla="*/ 1135 h 1142"/>
                <a:gd name="T50" fmla="*/ 736 w 931"/>
                <a:gd name="T51" fmla="*/ 1131 h 1142"/>
                <a:gd name="T52" fmla="*/ 744 w 931"/>
                <a:gd name="T53" fmla="*/ 1127 h 1142"/>
                <a:gd name="T54" fmla="*/ 751 w 931"/>
                <a:gd name="T55" fmla="*/ 1122 h 1142"/>
                <a:gd name="T56" fmla="*/ 757 w 931"/>
                <a:gd name="T57" fmla="*/ 1117 h 1142"/>
                <a:gd name="T58" fmla="*/ 765 w 931"/>
                <a:gd name="T59" fmla="*/ 1110 h 1142"/>
                <a:gd name="T60" fmla="*/ 770 w 931"/>
                <a:gd name="T61" fmla="*/ 1104 h 1142"/>
                <a:gd name="T62" fmla="*/ 775 w 931"/>
                <a:gd name="T63" fmla="*/ 1097 h 1142"/>
                <a:gd name="T64" fmla="*/ 779 w 931"/>
                <a:gd name="T65" fmla="*/ 1089 h 1142"/>
                <a:gd name="T66" fmla="*/ 783 w 931"/>
                <a:gd name="T67" fmla="*/ 1081 h 1142"/>
                <a:gd name="T68" fmla="*/ 786 w 931"/>
                <a:gd name="T69" fmla="*/ 1073 h 1142"/>
                <a:gd name="T70" fmla="*/ 789 w 931"/>
                <a:gd name="T71" fmla="*/ 1065 h 1142"/>
                <a:gd name="T72" fmla="*/ 791 w 931"/>
                <a:gd name="T73" fmla="*/ 1055 h 1142"/>
                <a:gd name="T74" fmla="*/ 931 w 931"/>
                <a:gd name="T75" fmla="*/ 0 h 1142"/>
                <a:gd name="T76" fmla="*/ 0 w 931"/>
                <a:gd name="T77" fmla="*/ 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1" h="1142">
                  <a:moveTo>
                    <a:pt x="0" y="0"/>
                  </a:moveTo>
                  <a:lnTo>
                    <a:pt x="140" y="1055"/>
                  </a:lnTo>
                  <a:lnTo>
                    <a:pt x="140" y="1055"/>
                  </a:lnTo>
                  <a:lnTo>
                    <a:pt x="142" y="1065"/>
                  </a:lnTo>
                  <a:lnTo>
                    <a:pt x="144" y="1073"/>
                  </a:lnTo>
                  <a:lnTo>
                    <a:pt x="148" y="1081"/>
                  </a:lnTo>
                  <a:lnTo>
                    <a:pt x="152" y="1089"/>
                  </a:lnTo>
                  <a:lnTo>
                    <a:pt x="156" y="1097"/>
                  </a:lnTo>
                  <a:lnTo>
                    <a:pt x="161" y="1104"/>
                  </a:lnTo>
                  <a:lnTo>
                    <a:pt x="166" y="1110"/>
                  </a:lnTo>
                  <a:lnTo>
                    <a:pt x="173" y="1117"/>
                  </a:lnTo>
                  <a:lnTo>
                    <a:pt x="180" y="1122"/>
                  </a:lnTo>
                  <a:lnTo>
                    <a:pt x="187" y="1127"/>
                  </a:lnTo>
                  <a:lnTo>
                    <a:pt x="195" y="1131"/>
                  </a:lnTo>
                  <a:lnTo>
                    <a:pt x="203" y="1135"/>
                  </a:lnTo>
                  <a:lnTo>
                    <a:pt x="211" y="1138"/>
                  </a:lnTo>
                  <a:lnTo>
                    <a:pt x="219" y="1140"/>
                  </a:lnTo>
                  <a:lnTo>
                    <a:pt x="228" y="1142"/>
                  </a:lnTo>
                  <a:lnTo>
                    <a:pt x="238" y="1142"/>
                  </a:lnTo>
                  <a:lnTo>
                    <a:pt x="693" y="1142"/>
                  </a:lnTo>
                  <a:lnTo>
                    <a:pt x="693" y="1142"/>
                  </a:lnTo>
                  <a:lnTo>
                    <a:pt x="702" y="1142"/>
                  </a:lnTo>
                  <a:lnTo>
                    <a:pt x="711" y="1140"/>
                  </a:lnTo>
                  <a:lnTo>
                    <a:pt x="720" y="1138"/>
                  </a:lnTo>
                  <a:lnTo>
                    <a:pt x="728" y="1135"/>
                  </a:lnTo>
                  <a:lnTo>
                    <a:pt x="736" y="1131"/>
                  </a:lnTo>
                  <a:lnTo>
                    <a:pt x="744" y="1127"/>
                  </a:lnTo>
                  <a:lnTo>
                    <a:pt x="751" y="1122"/>
                  </a:lnTo>
                  <a:lnTo>
                    <a:pt x="757" y="1117"/>
                  </a:lnTo>
                  <a:lnTo>
                    <a:pt x="765" y="1110"/>
                  </a:lnTo>
                  <a:lnTo>
                    <a:pt x="770" y="1104"/>
                  </a:lnTo>
                  <a:lnTo>
                    <a:pt x="775" y="1097"/>
                  </a:lnTo>
                  <a:lnTo>
                    <a:pt x="779" y="1089"/>
                  </a:lnTo>
                  <a:lnTo>
                    <a:pt x="783" y="1081"/>
                  </a:lnTo>
                  <a:lnTo>
                    <a:pt x="786" y="1073"/>
                  </a:lnTo>
                  <a:lnTo>
                    <a:pt x="789" y="1065"/>
                  </a:lnTo>
                  <a:lnTo>
                    <a:pt x="791" y="1055"/>
                  </a:lnTo>
                  <a:lnTo>
                    <a:pt x="931" y="0"/>
                  </a:lnTo>
                  <a:lnTo>
                    <a:pt x="0" y="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21">
              <a:extLst>
                <a:ext uri="{FF2B5EF4-FFF2-40B4-BE49-F238E27FC236}">
                  <a16:creationId xmlns:a16="http://schemas.microsoft.com/office/drawing/2014/main" id="{16862F0D-E363-4BE2-B74F-087D3AE4BDFA}"/>
                </a:ext>
              </a:extLst>
            </p:cNvPr>
            <p:cNvSpPr>
              <a:spLocks/>
            </p:cNvSpPr>
            <p:nvPr/>
          </p:nvSpPr>
          <p:spPr bwMode="auto">
            <a:xfrm>
              <a:off x="6370638" y="3527426"/>
              <a:ext cx="179388" cy="177800"/>
            </a:xfrm>
            <a:custGeom>
              <a:avLst/>
              <a:gdLst>
                <a:gd name="T0" fmla="*/ 374 w 788"/>
                <a:gd name="T1" fmla="*/ 787 h 788"/>
                <a:gd name="T2" fmla="*/ 315 w 788"/>
                <a:gd name="T3" fmla="*/ 780 h 788"/>
                <a:gd name="T4" fmla="*/ 259 w 788"/>
                <a:gd name="T5" fmla="*/ 764 h 788"/>
                <a:gd name="T6" fmla="*/ 206 w 788"/>
                <a:gd name="T7" fmla="*/ 740 h 788"/>
                <a:gd name="T8" fmla="*/ 158 w 788"/>
                <a:gd name="T9" fmla="*/ 709 h 788"/>
                <a:gd name="T10" fmla="*/ 116 w 788"/>
                <a:gd name="T11" fmla="*/ 673 h 788"/>
                <a:gd name="T12" fmla="*/ 78 w 788"/>
                <a:gd name="T13" fmla="*/ 629 h 788"/>
                <a:gd name="T14" fmla="*/ 47 w 788"/>
                <a:gd name="T15" fmla="*/ 582 h 788"/>
                <a:gd name="T16" fmla="*/ 24 w 788"/>
                <a:gd name="T17" fmla="*/ 530 h 788"/>
                <a:gd name="T18" fmla="*/ 8 w 788"/>
                <a:gd name="T19" fmla="*/ 473 h 788"/>
                <a:gd name="T20" fmla="*/ 1 w 788"/>
                <a:gd name="T21" fmla="*/ 414 h 788"/>
                <a:gd name="T22" fmla="*/ 1 w 788"/>
                <a:gd name="T23" fmla="*/ 373 h 788"/>
                <a:gd name="T24" fmla="*/ 8 w 788"/>
                <a:gd name="T25" fmla="*/ 314 h 788"/>
                <a:gd name="T26" fmla="*/ 24 w 788"/>
                <a:gd name="T27" fmla="*/ 258 h 788"/>
                <a:gd name="T28" fmla="*/ 47 w 788"/>
                <a:gd name="T29" fmla="*/ 205 h 788"/>
                <a:gd name="T30" fmla="*/ 78 w 788"/>
                <a:gd name="T31" fmla="*/ 158 h 788"/>
                <a:gd name="T32" fmla="*/ 116 w 788"/>
                <a:gd name="T33" fmla="*/ 115 h 788"/>
                <a:gd name="T34" fmla="*/ 158 w 788"/>
                <a:gd name="T35" fmla="*/ 78 h 788"/>
                <a:gd name="T36" fmla="*/ 206 w 788"/>
                <a:gd name="T37" fmla="*/ 48 h 788"/>
                <a:gd name="T38" fmla="*/ 259 w 788"/>
                <a:gd name="T39" fmla="*/ 24 h 788"/>
                <a:gd name="T40" fmla="*/ 315 w 788"/>
                <a:gd name="T41" fmla="*/ 8 h 788"/>
                <a:gd name="T42" fmla="*/ 374 w 788"/>
                <a:gd name="T43" fmla="*/ 1 h 788"/>
                <a:gd name="T44" fmla="*/ 414 w 788"/>
                <a:gd name="T45" fmla="*/ 1 h 788"/>
                <a:gd name="T46" fmla="*/ 474 w 788"/>
                <a:gd name="T47" fmla="*/ 8 h 788"/>
                <a:gd name="T48" fmla="*/ 530 w 788"/>
                <a:gd name="T49" fmla="*/ 24 h 788"/>
                <a:gd name="T50" fmla="*/ 581 w 788"/>
                <a:gd name="T51" fmla="*/ 48 h 788"/>
                <a:gd name="T52" fmla="*/ 630 w 788"/>
                <a:gd name="T53" fmla="*/ 78 h 788"/>
                <a:gd name="T54" fmla="*/ 673 w 788"/>
                <a:gd name="T55" fmla="*/ 115 h 788"/>
                <a:gd name="T56" fmla="*/ 710 w 788"/>
                <a:gd name="T57" fmla="*/ 158 h 788"/>
                <a:gd name="T58" fmla="*/ 740 w 788"/>
                <a:gd name="T59" fmla="*/ 205 h 788"/>
                <a:gd name="T60" fmla="*/ 764 w 788"/>
                <a:gd name="T61" fmla="*/ 258 h 788"/>
                <a:gd name="T62" fmla="*/ 780 w 788"/>
                <a:gd name="T63" fmla="*/ 314 h 788"/>
                <a:gd name="T64" fmla="*/ 788 w 788"/>
                <a:gd name="T65" fmla="*/ 373 h 788"/>
                <a:gd name="T66" fmla="*/ 788 w 788"/>
                <a:gd name="T67" fmla="*/ 414 h 788"/>
                <a:gd name="T68" fmla="*/ 780 w 788"/>
                <a:gd name="T69" fmla="*/ 473 h 788"/>
                <a:gd name="T70" fmla="*/ 764 w 788"/>
                <a:gd name="T71" fmla="*/ 530 h 788"/>
                <a:gd name="T72" fmla="*/ 740 w 788"/>
                <a:gd name="T73" fmla="*/ 582 h 788"/>
                <a:gd name="T74" fmla="*/ 710 w 788"/>
                <a:gd name="T75" fmla="*/ 629 h 788"/>
                <a:gd name="T76" fmla="*/ 673 w 788"/>
                <a:gd name="T77" fmla="*/ 673 h 788"/>
                <a:gd name="T78" fmla="*/ 630 w 788"/>
                <a:gd name="T79" fmla="*/ 709 h 788"/>
                <a:gd name="T80" fmla="*/ 581 w 788"/>
                <a:gd name="T81" fmla="*/ 740 h 788"/>
                <a:gd name="T82" fmla="*/ 530 w 788"/>
                <a:gd name="T83" fmla="*/ 764 h 788"/>
                <a:gd name="T84" fmla="*/ 474 w 788"/>
                <a:gd name="T85" fmla="*/ 780 h 788"/>
                <a:gd name="T86" fmla="*/ 414 w 788"/>
                <a:gd name="T87" fmla="*/ 78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8" h="788">
                  <a:moveTo>
                    <a:pt x="394" y="788"/>
                  </a:moveTo>
                  <a:lnTo>
                    <a:pt x="394" y="788"/>
                  </a:lnTo>
                  <a:lnTo>
                    <a:pt x="374" y="787"/>
                  </a:lnTo>
                  <a:lnTo>
                    <a:pt x="353" y="786"/>
                  </a:lnTo>
                  <a:lnTo>
                    <a:pt x="334" y="783"/>
                  </a:lnTo>
                  <a:lnTo>
                    <a:pt x="315" y="780"/>
                  </a:lnTo>
                  <a:lnTo>
                    <a:pt x="295" y="776"/>
                  </a:lnTo>
                  <a:lnTo>
                    <a:pt x="276" y="770"/>
                  </a:lnTo>
                  <a:lnTo>
                    <a:pt x="259" y="764"/>
                  </a:lnTo>
                  <a:lnTo>
                    <a:pt x="240" y="757"/>
                  </a:lnTo>
                  <a:lnTo>
                    <a:pt x="224" y="749"/>
                  </a:lnTo>
                  <a:lnTo>
                    <a:pt x="206" y="740"/>
                  </a:lnTo>
                  <a:lnTo>
                    <a:pt x="189" y="731"/>
                  </a:lnTo>
                  <a:lnTo>
                    <a:pt x="174" y="721"/>
                  </a:lnTo>
                  <a:lnTo>
                    <a:pt x="158" y="709"/>
                  </a:lnTo>
                  <a:lnTo>
                    <a:pt x="144" y="698"/>
                  </a:lnTo>
                  <a:lnTo>
                    <a:pt x="129" y="685"/>
                  </a:lnTo>
                  <a:lnTo>
                    <a:pt x="116" y="673"/>
                  </a:lnTo>
                  <a:lnTo>
                    <a:pt x="102" y="658"/>
                  </a:lnTo>
                  <a:lnTo>
                    <a:pt x="90" y="645"/>
                  </a:lnTo>
                  <a:lnTo>
                    <a:pt x="78" y="629"/>
                  </a:lnTo>
                  <a:lnTo>
                    <a:pt x="67" y="614"/>
                  </a:lnTo>
                  <a:lnTo>
                    <a:pt x="57" y="598"/>
                  </a:lnTo>
                  <a:lnTo>
                    <a:pt x="47" y="582"/>
                  </a:lnTo>
                  <a:lnTo>
                    <a:pt x="39" y="565"/>
                  </a:lnTo>
                  <a:lnTo>
                    <a:pt x="31" y="547"/>
                  </a:lnTo>
                  <a:lnTo>
                    <a:pt x="24" y="530"/>
                  </a:lnTo>
                  <a:lnTo>
                    <a:pt x="18" y="511"/>
                  </a:lnTo>
                  <a:lnTo>
                    <a:pt x="12" y="492"/>
                  </a:lnTo>
                  <a:lnTo>
                    <a:pt x="8" y="473"/>
                  </a:lnTo>
                  <a:lnTo>
                    <a:pt x="5" y="454"/>
                  </a:lnTo>
                  <a:lnTo>
                    <a:pt x="2" y="434"/>
                  </a:lnTo>
                  <a:lnTo>
                    <a:pt x="1" y="414"/>
                  </a:lnTo>
                  <a:lnTo>
                    <a:pt x="0" y="394"/>
                  </a:lnTo>
                  <a:lnTo>
                    <a:pt x="0" y="394"/>
                  </a:lnTo>
                  <a:lnTo>
                    <a:pt x="1" y="373"/>
                  </a:lnTo>
                  <a:lnTo>
                    <a:pt x="2" y="354"/>
                  </a:lnTo>
                  <a:lnTo>
                    <a:pt x="5" y="334"/>
                  </a:lnTo>
                  <a:lnTo>
                    <a:pt x="8" y="314"/>
                  </a:lnTo>
                  <a:lnTo>
                    <a:pt x="12" y="294"/>
                  </a:lnTo>
                  <a:lnTo>
                    <a:pt x="18" y="276"/>
                  </a:lnTo>
                  <a:lnTo>
                    <a:pt x="24" y="258"/>
                  </a:lnTo>
                  <a:lnTo>
                    <a:pt x="31" y="240"/>
                  </a:lnTo>
                  <a:lnTo>
                    <a:pt x="39" y="223"/>
                  </a:lnTo>
                  <a:lnTo>
                    <a:pt x="47" y="205"/>
                  </a:lnTo>
                  <a:lnTo>
                    <a:pt x="57" y="189"/>
                  </a:lnTo>
                  <a:lnTo>
                    <a:pt x="67" y="173"/>
                  </a:lnTo>
                  <a:lnTo>
                    <a:pt x="78" y="158"/>
                  </a:lnTo>
                  <a:lnTo>
                    <a:pt x="90" y="143"/>
                  </a:lnTo>
                  <a:lnTo>
                    <a:pt x="102" y="129"/>
                  </a:lnTo>
                  <a:lnTo>
                    <a:pt x="116" y="115"/>
                  </a:lnTo>
                  <a:lnTo>
                    <a:pt x="129" y="102"/>
                  </a:lnTo>
                  <a:lnTo>
                    <a:pt x="144" y="89"/>
                  </a:lnTo>
                  <a:lnTo>
                    <a:pt x="158" y="78"/>
                  </a:lnTo>
                  <a:lnTo>
                    <a:pt x="174" y="67"/>
                  </a:lnTo>
                  <a:lnTo>
                    <a:pt x="189" y="57"/>
                  </a:lnTo>
                  <a:lnTo>
                    <a:pt x="206" y="48"/>
                  </a:lnTo>
                  <a:lnTo>
                    <a:pt x="224" y="38"/>
                  </a:lnTo>
                  <a:lnTo>
                    <a:pt x="240" y="31"/>
                  </a:lnTo>
                  <a:lnTo>
                    <a:pt x="259" y="24"/>
                  </a:lnTo>
                  <a:lnTo>
                    <a:pt x="276" y="18"/>
                  </a:lnTo>
                  <a:lnTo>
                    <a:pt x="295" y="12"/>
                  </a:lnTo>
                  <a:lnTo>
                    <a:pt x="315" y="8"/>
                  </a:lnTo>
                  <a:lnTo>
                    <a:pt x="334" y="4"/>
                  </a:lnTo>
                  <a:lnTo>
                    <a:pt x="353" y="2"/>
                  </a:lnTo>
                  <a:lnTo>
                    <a:pt x="374" y="1"/>
                  </a:lnTo>
                  <a:lnTo>
                    <a:pt x="394" y="0"/>
                  </a:lnTo>
                  <a:lnTo>
                    <a:pt x="394" y="0"/>
                  </a:lnTo>
                  <a:lnTo>
                    <a:pt x="414" y="1"/>
                  </a:lnTo>
                  <a:lnTo>
                    <a:pt x="434" y="2"/>
                  </a:lnTo>
                  <a:lnTo>
                    <a:pt x="454" y="4"/>
                  </a:lnTo>
                  <a:lnTo>
                    <a:pt x="474" y="8"/>
                  </a:lnTo>
                  <a:lnTo>
                    <a:pt x="492" y="12"/>
                  </a:lnTo>
                  <a:lnTo>
                    <a:pt x="511" y="18"/>
                  </a:lnTo>
                  <a:lnTo>
                    <a:pt x="530" y="24"/>
                  </a:lnTo>
                  <a:lnTo>
                    <a:pt x="547" y="31"/>
                  </a:lnTo>
                  <a:lnTo>
                    <a:pt x="565" y="38"/>
                  </a:lnTo>
                  <a:lnTo>
                    <a:pt x="581" y="48"/>
                  </a:lnTo>
                  <a:lnTo>
                    <a:pt x="598" y="57"/>
                  </a:lnTo>
                  <a:lnTo>
                    <a:pt x="615" y="67"/>
                  </a:lnTo>
                  <a:lnTo>
                    <a:pt x="630" y="78"/>
                  </a:lnTo>
                  <a:lnTo>
                    <a:pt x="645" y="89"/>
                  </a:lnTo>
                  <a:lnTo>
                    <a:pt x="659" y="102"/>
                  </a:lnTo>
                  <a:lnTo>
                    <a:pt x="673" y="115"/>
                  </a:lnTo>
                  <a:lnTo>
                    <a:pt x="685" y="129"/>
                  </a:lnTo>
                  <a:lnTo>
                    <a:pt x="698" y="143"/>
                  </a:lnTo>
                  <a:lnTo>
                    <a:pt x="710" y="158"/>
                  </a:lnTo>
                  <a:lnTo>
                    <a:pt x="720" y="173"/>
                  </a:lnTo>
                  <a:lnTo>
                    <a:pt x="731" y="189"/>
                  </a:lnTo>
                  <a:lnTo>
                    <a:pt x="740" y="205"/>
                  </a:lnTo>
                  <a:lnTo>
                    <a:pt x="749" y="223"/>
                  </a:lnTo>
                  <a:lnTo>
                    <a:pt x="757" y="240"/>
                  </a:lnTo>
                  <a:lnTo>
                    <a:pt x="764" y="258"/>
                  </a:lnTo>
                  <a:lnTo>
                    <a:pt x="770" y="276"/>
                  </a:lnTo>
                  <a:lnTo>
                    <a:pt x="775" y="294"/>
                  </a:lnTo>
                  <a:lnTo>
                    <a:pt x="780" y="314"/>
                  </a:lnTo>
                  <a:lnTo>
                    <a:pt x="784" y="334"/>
                  </a:lnTo>
                  <a:lnTo>
                    <a:pt x="786" y="354"/>
                  </a:lnTo>
                  <a:lnTo>
                    <a:pt x="788" y="373"/>
                  </a:lnTo>
                  <a:lnTo>
                    <a:pt x="788" y="394"/>
                  </a:lnTo>
                  <a:lnTo>
                    <a:pt x="788" y="394"/>
                  </a:lnTo>
                  <a:lnTo>
                    <a:pt x="788" y="414"/>
                  </a:lnTo>
                  <a:lnTo>
                    <a:pt x="786" y="434"/>
                  </a:lnTo>
                  <a:lnTo>
                    <a:pt x="784" y="454"/>
                  </a:lnTo>
                  <a:lnTo>
                    <a:pt x="780" y="473"/>
                  </a:lnTo>
                  <a:lnTo>
                    <a:pt x="775" y="492"/>
                  </a:lnTo>
                  <a:lnTo>
                    <a:pt x="770" y="511"/>
                  </a:lnTo>
                  <a:lnTo>
                    <a:pt x="764" y="530"/>
                  </a:lnTo>
                  <a:lnTo>
                    <a:pt x="757" y="547"/>
                  </a:lnTo>
                  <a:lnTo>
                    <a:pt x="749" y="565"/>
                  </a:lnTo>
                  <a:lnTo>
                    <a:pt x="740" y="582"/>
                  </a:lnTo>
                  <a:lnTo>
                    <a:pt x="731" y="598"/>
                  </a:lnTo>
                  <a:lnTo>
                    <a:pt x="720" y="614"/>
                  </a:lnTo>
                  <a:lnTo>
                    <a:pt x="710" y="629"/>
                  </a:lnTo>
                  <a:lnTo>
                    <a:pt x="698" y="645"/>
                  </a:lnTo>
                  <a:lnTo>
                    <a:pt x="685" y="658"/>
                  </a:lnTo>
                  <a:lnTo>
                    <a:pt x="673" y="673"/>
                  </a:lnTo>
                  <a:lnTo>
                    <a:pt x="659" y="685"/>
                  </a:lnTo>
                  <a:lnTo>
                    <a:pt x="645" y="698"/>
                  </a:lnTo>
                  <a:lnTo>
                    <a:pt x="630" y="709"/>
                  </a:lnTo>
                  <a:lnTo>
                    <a:pt x="615" y="721"/>
                  </a:lnTo>
                  <a:lnTo>
                    <a:pt x="598" y="731"/>
                  </a:lnTo>
                  <a:lnTo>
                    <a:pt x="581" y="740"/>
                  </a:lnTo>
                  <a:lnTo>
                    <a:pt x="565" y="749"/>
                  </a:lnTo>
                  <a:lnTo>
                    <a:pt x="547" y="757"/>
                  </a:lnTo>
                  <a:lnTo>
                    <a:pt x="530" y="764"/>
                  </a:lnTo>
                  <a:lnTo>
                    <a:pt x="511" y="770"/>
                  </a:lnTo>
                  <a:lnTo>
                    <a:pt x="492" y="776"/>
                  </a:lnTo>
                  <a:lnTo>
                    <a:pt x="474" y="780"/>
                  </a:lnTo>
                  <a:lnTo>
                    <a:pt x="454" y="783"/>
                  </a:lnTo>
                  <a:lnTo>
                    <a:pt x="434" y="786"/>
                  </a:lnTo>
                  <a:lnTo>
                    <a:pt x="414" y="787"/>
                  </a:lnTo>
                  <a:lnTo>
                    <a:pt x="394" y="788"/>
                  </a:lnTo>
                  <a:lnTo>
                    <a:pt x="394" y="788"/>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22">
              <a:extLst>
                <a:ext uri="{FF2B5EF4-FFF2-40B4-BE49-F238E27FC236}">
                  <a16:creationId xmlns:a16="http://schemas.microsoft.com/office/drawing/2014/main" id="{C1D91F72-9E37-418F-AB91-51440A66E5B4}"/>
                </a:ext>
              </a:extLst>
            </p:cNvPr>
            <p:cNvSpPr>
              <a:spLocks/>
            </p:cNvSpPr>
            <p:nvPr/>
          </p:nvSpPr>
          <p:spPr bwMode="auto">
            <a:xfrm>
              <a:off x="6345238" y="3733801"/>
              <a:ext cx="412750" cy="442913"/>
            </a:xfrm>
            <a:custGeom>
              <a:avLst/>
              <a:gdLst>
                <a:gd name="T0" fmla="*/ 1822 w 1822"/>
                <a:gd name="T1" fmla="*/ 122 h 1957"/>
                <a:gd name="T2" fmla="*/ 1814 w 1822"/>
                <a:gd name="T3" fmla="*/ 153 h 1957"/>
                <a:gd name="T4" fmla="*/ 1797 w 1822"/>
                <a:gd name="T5" fmla="*/ 180 h 1957"/>
                <a:gd name="T6" fmla="*/ 1774 w 1822"/>
                <a:gd name="T7" fmla="*/ 201 h 1957"/>
                <a:gd name="T8" fmla="*/ 1745 w 1822"/>
                <a:gd name="T9" fmla="*/ 215 h 1957"/>
                <a:gd name="T10" fmla="*/ 1712 w 1822"/>
                <a:gd name="T11" fmla="*/ 220 h 1957"/>
                <a:gd name="T12" fmla="*/ 875 w 1822"/>
                <a:gd name="T13" fmla="*/ 388 h 1957"/>
                <a:gd name="T14" fmla="*/ 861 w 1822"/>
                <a:gd name="T15" fmla="*/ 727 h 1957"/>
                <a:gd name="T16" fmla="*/ 840 w 1822"/>
                <a:gd name="T17" fmla="*/ 1090 h 1957"/>
                <a:gd name="T18" fmla="*/ 813 w 1822"/>
                <a:gd name="T19" fmla="*/ 1430 h 1957"/>
                <a:gd name="T20" fmla="*/ 785 w 1822"/>
                <a:gd name="T21" fmla="*/ 1703 h 1957"/>
                <a:gd name="T22" fmla="*/ 762 w 1822"/>
                <a:gd name="T23" fmla="*/ 1845 h 1957"/>
                <a:gd name="T24" fmla="*/ 749 w 1822"/>
                <a:gd name="T25" fmla="*/ 1889 h 1957"/>
                <a:gd name="T26" fmla="*/ 731 w 1822"/>
                <a:gd name="T27" fmla="*/ 1934 h 1957"/>
                <a:gd name="T28" fmla="*/ 718 w 1822"/>
                <a:gd name="T29" fmla="*/ 1947 h 1957"/>
                <a:gd name="T30" fmla="*/ 703 w 1822"/>
                <a:gd name="T31" fmla="*/ 1955 h 1957"/>
                <a:gd name="T32" fmla="*/ 334 w 1822"/>
                <a:gd name="T33" fmla="*/ 1957 h 1957"/>
                <a:gd name="T34" fmla="*/ 314 w 1822"/>
                <a:gd name="T35" fmla="*/ 1955 h 1957"/>
                <a:gd name="T36" fmla="*/ 298 w 1822"/>
                <a:gd name="T37" fmla="*/ 1947 h 1957"/>
                <a:gd name="T38" fmla="*/ 286 w 1822"/>
                <a:gd name="T39" fmla="*/ 1934 h 1957"/>
                <a:gd name="T40" fmla="*/ 267 w 1822"/>
                <a:gd name="T41" fmla="*/ 1889 h 1957"/>
                <a:gd name="T42" fmla="*/ 249 w 1822"/>
                <a:gd name="T43" fmla="*/ 1829 h 1957"/>
                <a:gd name="T44" fmla="*/ 225 w 1822"/>
                <a:gd name="T45" fmla="*/ 1714 h 1957"/>
                <a:gd name="T46" fmla="*/ 164 w 1822"/>
                <a:gd name="T47" fmla="*/ 1359 h 1957"/>
                <a:gd name="T48" fmla="*/ 138 w 1822"/>
                <a:gd name="T49" fmla="*/ 1211 h 1957"/>
                <a:gd name="T50" fmla="*/ 123 w 1822"/>
                <a:gd name="T51" fmla="*/ 1160 h 1957"/>
                <a:gd name="T52" fmla="*/ 104 w 1822"/>
                <a:gd name="T53" fmla="*/ 1128 h 1957"/>
                <a:gd name="T54" fmla="*/ 73 w 1822"/>
                <a:gd name="T55" fmla="*/ 1087 h 1957"/>
                <a:gd name="T56" fmla="*/ 56 w 1822"/>
                <a:gd name="T57" fmla="*/ 1052 h 1957"/>
                <a:gd name="T58" fmla="*/ 49 w 1822"/>
                <a:gd name="T59" fmla="*/ 1017 h 1957"/>
                <a:gd name="T60" fmla="*/ 18 w 1822"/>
                <a:gd name="T61" fmla="*/ 768 h 1957"/>
                <a:gd name="T62" fmla="*/ 4 w 1822"/>
                <a:gd name="T63" fmla="*/ 552 h 1957"/>
                <a:gd name="T64" fmla="*/ 0 w 1822"/>
                <a:gd name="T65" fmla="*/ 380 h 1957"/>
                <a:gd name="T66" fmla="*/ 6 w 1822"/>
                <a:gd name="T67" fmla="*/ 213 h 1957"/>
                <a:gd name="T68" fmla="*/ 8 w 1822"/>
                <a:gd name="T69" fmla="*/ 187 h 1957"/>
                <a:gd name="T70" fmla="*/ 18 w 1822"/>
                <a:gd name="T71" fmla="*/ 157 h 1957"/>
                <a:gd name="T72" fmla="*/ 40 w 1822"/>
                <a:gd name="T73" fmla="*/ 129 h 1957"/>
                <a:gd name="T74" fmla="*/ 72 w 1822"/>
                <a:gd name="T75" fmla="*/ 103 h 1957"/>
                <a:gd name="T76" fmla="*/ 114 w 1822"/>
                <a:gd name="T77" fmla="*/ 79 h 1957"/>
                <a:gd name="T78" fmla="*/ 199 w 1822"/>
                <a:gd name="T79" fmla="*/ 45 h 1957"/>
                <a:gd name="T80" fmla="*/ 322 w 1822"/>
                <a:gd name="T81" fmla="*/ 16 h 1957"/>
                <a:gd name="T82" fmla="*/ 460 w 1822"/>
                <a:gd name="T83" fmla="*/ 1 h 1957"/>
                <a:gd name="T84" fmla="*/ 1712 w 1822"/>
                <a:gd name="T85" fmla="*/ 0 h 1957"/>
                <a:gd name="T86" fmla="*/ 1735 w 1822"/>
                <a:gd name="T87" fmla="*/ 2 h 1957"/>
                <a:gd name="T88" fmla="*/ 1765 w 1822"/>
                <a:gd name="T89" fmla="*/ 14 h 1957"/>
                <a:gd name="T90" fmla="*/ 1790 w 1822"/>
                <a:gd name="T91" fmla="*/ 32 h 1957"/>
                <a:gd name="T92" fmla="*/ 1809 w 1822"/>
                <a:gd name="T93" fmla="*/ 57 h 1957"/>
                <a:gd name="T94" fmla="*/ 1820 w 1822"/>
                <a:gd name="T95" fmla="*/ 88 h 1957"/>
                <a:gd name="T96" fmla="*/ 1822 w 1822"/>
                <a:gd name="T97" fmla="*/ 110 h 1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2" h="1957">
                  <a:moveTo>
                    <a:pt x="1822" y="110"/>
                  </a:moveTo>
                  <a:lnTo>
                    <a:pt x="1822" y="110"/>
                  </a:lnTo>
                  <a:lnTo>
                    <a:pt x="1822" y="122"/>
                  </a:lnTo>
                  <a:lnTo>
                    <a:pt x="1820" y="132"/>
                  </a:lnTo>
                  <a:lnTo>
                    <a:pt x="1818" y="143"/>
                  </a:lnTo>
                  <a:lnTo>
                    <a:pt x="1814" y="153"/>
                  </a:lnTo>
                  <a:lnTo>
                    <a:pt x="1809" y="163"/>
                  </a:lnTo>
                  <a:lnTo>
                    <a:pt x="1803" y="171"/>
                  </a:lnTo>
                  <a:lnTo>
                    <a:pt x="1797" y="180"/>
                  </a:lnTo>
                  <a:lnTo>
                    <a:pt x="1790" y="188"/>
                  </a:lnTo>
                  <a:lnTo>
                    <a:pt x="1782" y="195"/>
                  </a:lnTo>
                  <a:lnTo>
                    <a:pt x="1774" y="201"/>
                  </a:lnTo>
                  <a:lnTo>
                    <a:pt x="1765" y="207"/>
                  </a:lnTo>
                  <a:lnTo>
                    <a:pt x="1755" y="212"/>
                  </a:lnTo>
                  <a:lnTo>
                    <a:pt x="1745" y="215"/>
                  </a:lnTo>
                  <a:lnTo>
                    <a:pt x="1735" y="218"/>
                  </a:lnTo>
                  <a:lnTo>
                    <a:pt x="1723" y="219"/>
                  </a:lnTo>
                  <a:lnTo>
                    <a:pt x="1712" y="220"/>
                  </a:lnTo>
                  <a:lnTo>
                    <a:pt x="877" y="288"/>
                  </a:lnTo>
                  <a:lnTo>
                    <a:pt x="877" y="288"/>
                  </a:lnTo>
                  <a:lnTo>
                    <a:pt x="875" y="388"/>
                  </a:lnTo>
                  <a:lnTo>
                    <a:pt x="872" y="496"/>
                  </a:lnTo>
                  <a:lnTo>
                    <a:pt x="868" y="609"/>
                  </a:lnTo>
                  <a:lnTo>
                    <a:pt x="861" y="727"/>
                  </a:lnTo>
                  <a:lnTo>
                    <a:pt x="855" y="847"/>
                  </a:lnTo>
                  <a:lnTo>
                    <a:pt x="848" y="969"/>
                  </a:lnTo>
                  <a:lnTo>
                    <a:pt x="840" y="1090"/>
                  </a:lnTo>
                  <a:lnTo>
                    <a:pt x="831" y="1208"/>
                  </a:lnTo>
                  <a:lnTo>
                    <a:pt x="822" y="1322"/>
                  </a:lnTo>
                  <a:lnTo>
                    <a:pt x="813" y="1430"/>
                  </a:lnTo>
                  <a:lnTo>
                    <a:pt x="803" y="1532"/>
                  </a:lnTo>
                  <a:lnTo>
                    <a:pt x="794" y="1623"/>
                  </a:lnTo>
                  <a:lnTo>
                    <a:pt x="785" y="1703"/>
                  </a:lnTo>
                  <a:lnTo>
                    <a:pt x="775" y="1771"/>
                  </a:lnTo>
                  <a:lnTo>
                    <a:pt x="766" y="1824"/>
                  </a:lnTo>
                  <a:lnTo>
                    <a:pt x="762" y="1845"/>
                  </a:lnTo>
                  <a:lnTo>
                    <a:pt x="758" y="1861"/>
                  </a:lnTo>
                  <a:lnTo>
                    <a:pt x="758" y="1861"/>
                  </a:lnTo>
                  <a:lnTo>
                    <a:pt x="749" y="1889"/>
                  </a:lnTo>
                  <a:lnTo>
                    <a:pt x="741" y="1911"/>
                  </a:lnTo>
                  <a:lnTo>
                    <a:pt x="734" y="1928"/>
                  </a:lnTo>
                  <a:lnTo>
                    <a:pt x="731" y="1934"/>
                  </a:lnTo>
                  <a:lnTo>
                    <a:pt x="727" y="1939"/>
                  </a:lnTo>
                  <a:lnTo>
                    <a:pt x="722" y="1944"/>
                  </a:lnTo>
                  <a:lnTo>
                    <a:pt x="718" y="1947"/>
                  </a:lnTo>
                  <a:lnTo>
                    <a:pt x="713" y="1950"/>
                  </a:lnTo>
                  <a:lnTo>
                    <a:pt x="708" y="1952"/>
                  </a:lnTo>
                  <a:lnTo>
                    <a:pt x="703" y="1955"/>
                  </a:lnTo>
                  <a:lnTo>
                    <a:pt x="696" y="1956"/>
                  </a:lnTo>
                  <a:lnTo>
                    <a:pt x="682" y="1957"/>
                  </a:lnTo>
                  <a:lnTo>
                    <a:pt x="334" y="1957"/>
                  </a:lnTo>
                  <a:lnTo>
                    <a:pt x="334" y="1957"/>
                  </a:lnTo>
                  <a:lnTo>
                    <a:pt x="320" y="1956"/>
                  </a:lnTo>
                  <a:lnTo>
                    <a:pt x="314" y="1955"/>
                  </a:lnTo>
                  <a:lnTo>
                    <a:pt x="307" y="1952"/>
                  </a:lnTo>
                  <a:lnTo>
                    <a:pt x="303" y="1950"/>
                  </a:lnTo>
                  <a:lnTo>
                    <a:pt x="298" y="1947"/>
                  </a:lnTo>
                  <a:lnTo>
                    <a:pt x="294" y="1944"/>
                  </a:lnTo>
                  <a:lnTo>
                    <a:pt x="290" y="1939"/>
                  </a:lnTo>
                  <a:lnTo>
                    <a:pt x="286" y="1934"/>
                  </a:lnTo>
                  <a:lnTo>
                    <a:pt x="282" y="1928"/>
                  </a:lnTo>
                  <a:lnTo>
                    <a:pt x="274" y="1911"/>
                  </a:lnTo>
                  <a:lnTo>
                    <a:pt x="267" y="1889"/>
                  </a:lnTo>
                  <a:lnTo>
                    <a:pt x="259" y="1861"/>
                  </a:lnTo>
                  <a:lnTo>
                    <a:pt x="259" y="1861"/>
                  </a:lnTo>
                  <a:lnTo>
                    <a:pt x="249" y="1829"/>
                  </a:lnTo>
                  <a:lnTo>
                    <a:pt x="241" y="1794"/>
                  </a:lnTo>
                  <a:lnTo>
                    <a:pt x="233" y="1755"/>
                  </a:lnTo>
                  <a:lnTo>
                    <a:pt x="225" y="1714"/>
                  </a:lnTo>
                  <a:lnTo>
                    <a:pt x="208" y="1628"/>
                  </a:lnTo>
                  <a:lnTo>
                    <a:pt x="192" y="1537"/>
                  </a:lnTo>
                  <a:lnTo>
                    <a:pt x="164" y="1359"/>
                  </a:lnTo>
                  <a:lnTo>
                    <a:pt x="151" y="1280"/>
                  </a:lnTo>
                  <a:lnTo>
                    <a:pt x="138" y="1211"/>
                  </a:lnTo>
                  <a:lnTo>
                    <a:pt x="138" y="1211"/>
                  </a:lnTo>
                  <a:lnTo>
                    <a:pt x="133" y="1191"/>
                  </a:lnTo>
                  <a:lnTo>
                    <a:pt x="128" y="1175"/>
                  </a:lnTo>
                  <a:lnTo>
                    <a:pt x="123" y="1160"/>
                  </a:lnTo>
                  <a:lnTo>
                    <a:pt x="117" y="1148"/>
                  </a:lnTo>
                  <a:lnTo>
                    <a:pt x="110" y="1138"/>
                  </a:lnTo>
                  <a:lnTo>
                    <a:pt x="104" y="1128"/>
                  </a:lnTo>
                  <a:lnTo>
                    <a:pt x="92" y="1112"/>
                  </a:lnTo>
                  <a:lnTo>
                    <a:pt x="78" y="1096"/>
                  </a:lnTo>
                  <a:lnTo>
                    <a:pt x="73" y="1087"/>
                  </a:lnTo>
                  <a:lnTo>
                    <a:pt x="67" y="1077"/>
                  </a:lnTo>
                  <a:lnTo>
                    <a:pt x="62" y="1065"/>
                  </a:lnTo>
                  <a:lnTo>
                    <a:pt x="56" y="1052"/>
                  </a:lnTo>
                  <a:lnTo>
                    <a:pt x="52" y="1036"/>
                  </a:lnTo>
                  <a:lnTo>
                    <a:pt x="49" y="1017"/>
                  </a:lnTo>
                  <a:lnTo>
                    <a:pt x="49" y="1017"/>
                  </a:lnTo>
                  <a:lnTo>
                    <a:pt x="37" y="931"/>
                  </a:lnTo>
                  <a:lnTo>
                    <a:pt x="26" y="848"/>
                  </a:lnTo>
                  <a:lnTo>
                    <a:pt x="18" y="768"/>
                  </a:lnTo>
                  <a:lnTo>
                    <a:pt x="12" y="692"/>
                  </a:lnTo>
                  <a:lnTo>
                    <a:pt x="7" y="620"/>
                  </a:lnTo>
                  <a:lnTo>
                    <a:pt x="4" y="552"/>
                  </a:lnTo>
                  <a:lnTo>
                    <a:pt x="2" y="490"/>
                  </a:lnTo>
                  <a:lnTo>
                    <a:pt x="0" y="432"/>
                  </a:lnTo>
                  <a:lnTo>
                    <a:pt x="0" y="380"/>
                  </a:lnTo>
                  <a:lnTo>
                    <a:pt x="2" y="333"/>
                  </a:lnTo>
                  <a:lnTo>
                    <a:pt x="4" y="259"/>
                  </a:lnTo>
                  <a:lnTo>
                    <a:pt x="6" y="213"/>
                  </a:lnTo>
                  <a:lnTo>
                    <a:pt x="7" y="196"/>
                  </a:lnTo>
                  <a:lnTo>
                    <a:pt x="7" y="196"/>
                  </a:lnTo>
                  <a:lnTo>
                    <a:pt x="8" y="187"/>
                  </a:lnTo>
                  <a:lnTo>
                    <a:pt x="10" y="176"/>
                  </a:lnTo>
                  <a:lnTo>
                    <a:pt x="14" y="166"/>
                  </a:lnTo>
                  <a:lnTo>
                    <a:pt x="18" y="157"/>
                  </a:lnTo>
                  <a:lnTo>
                    <a:pt x="24" y="147"/>
                  </a:lnTo>
                  <a:lnTo>
                    <a:pt x="32" y="138"/>
                  </a:lnTo>
                  <a:lnTo>
                    <a:pt x="40" y="129"/>
                  </a:lnTo>
                  <a:lnTo>
                    <a:pt x="49" y="119"/>
                  </a:lnTo>
                  <a:lnTo>
                    <a:pt x="61" y="111"/>
                  </a:lnTo>
                  <a:lnTo>
                    <a:pt x="72" y="103"/>
                  </a:lnTo>
                  <a:lnTo>
                    <a:pt x="84" y="95"/>
                  </a:lnTo>
                  <a:lnTo>
                    <a:pt x="98" y="86"/>
                  </a:lnTo>
                  <a:lnTo>
                    <a:pt x="114" y="79"/>
                  </a:lnTo>
                  <a:lnTo>
                    <a:pt x="129" y="72"/>
                  </a:lnTo>
                  <a:lnTo>
                    <a:pt x="162" y="57"/>
                  </a:lnTo>
                  <a:lnTo>
                    <a:pt x="199" y="45"/>
                  </a:lnTo>
                  <a:lnTo>
                    <a:pt x="238" y="33"/>
                  </a:lnTo>
                  <a:lnTo>
                    <a:pt x="278" y="24"/>
                  </a:lnTo>
                  <a:lnTo>
                    <a:pt x="322" y="16"/>
                  </a:lnTo>
                  <a:lnTo>
                    <a:pt x="368" y="10"/>
                  </a:lnTo>
                  <a:lnTo>
                    <a:pt x="413" y="4"/>
                  </a:lnTo>
                  <a:lnTo>
                    <a:pt x="460" y="1"/>
                  </a:lnTo>
                  <a:lnTo>
                    <a:pt x="508" y="0"/>
                  </a:lnTo>
                  <a:lnTo>
                    <a:pt x="508" y="0"/>
                  </a:lnTo>
                  <a:lnTo>
                    <a:pt x="1712" y="0"/>
                  </a:lnTo>
                  <a:lnTo>
                    <a:pt x="1712" y="0"/>
                  </a:lnTo>
                  <a:lnTo>
                    <a:pt x="1723" y="1"/>
                  </a:lnTo>
                  <a:lnTo>
                    <a:pt x="1735" y="2"/>
                  </a:lnTo>
                  <a:lnTo>
                    <a:pt x="1745" y="5"/>
                  </a:lnTo>
                  <a:lnTo>
                    <a:pt x="1755" y="9"/>
                  </a:lnTo>
                  <a:lnTo>
                    <a:pt x="1765" y="14"/>
                  </a:lnTo>
                  <a:lnTo>
                    <a:pt x="1774" y="19"/>
                  </a:lnTo>
                  <a:lnTo>
                    <a:pt x="1782" y="25"/>
                  </a:lnTo>
                  <a:lnTo>
                    <a:pt x="1790" y="32"/>
                  </a:lnTo>
                  <a:lnTo>
                    <a:pt x="1797" y="41"/>
                  </a:lnTo>
                  <a:lnTo>
                    <a:pt x="1803" y="49"/>
                  </a:lnTo>
                  <a:lnTo>
                    <a:pt x="1809" y="57"/>
                  </a:lnTo>
                  <a:lnTo>
                    <a:pt x="1814" y="68"/>
                  </a:lnTo>
                  <a:lnTo>
                    <a:pt x="1818" y="78"/>
                  </a:lnTo>
                  <a:lnTo>
                    <a:pt x="1820" y="88"/>
                  </a:lnTo>
                  <a:lnTo>
                    <a:pt x="1822" y="99"/>
                  </a:lnTo>
                  <a:lnTo>
                    <a:pt x="1822" y="110"/>
                  </a:lnTo>
                  <a:lnTo>
                    <a:pt x="1822" y="110"/>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55">
              <a:extLst>
                <a:ext uri="{FF2B5EF4-FFF2-40B4-BE49-F238E27FC236}">
                  <a16:creationId xmlns:a16="http://schemas.microsoft.com/office/drawing/2014/main" id="{1B8164A3-33F5-44A6-8CD8-5E6B32A99DD1}"/>
                </a:ext>
              </a:extLst>
            </p:cNvPr>
            <p:cNvSpPr>
              <a:spLocks/>
            </p:cNvSpPr>
            <p:nvPr/>
          </p:nvSpPr>
          <p:spPr bwMode="auto">
            <a:xfrm>
              <a:off x="6702426" y="3833813"/>
              <a:ext cx="38100" cy="38100"/>
            </a:xfrm>
            <a:custGeom>
              <a:avLst/>
              <a:gdLst>
                <a:gd name="T0" fmla="*/ 85 w 170"/>
                <a:gd name="T1" fmla="*/ 0 h 170"/>
                <a:gd name="T2" fmla="*/ 67 w 170"/>
                <a:gd name="T3" fmla="*/ 2 h 170"/>
                <a:gd name="T4" fmla="*/ 52 w 170"/>
                <a:gd name="T5" fmla="*/ 7 h 170"/>
                <a:gd name="T6" fmla="*/ 37 w 170"/>
                <a:gd name="T7" fmla="*/ 14 h 170"/>
                <a:gd name="T8" fmla="*/ 25 w 170"/>
                <a:gd name="T9" fmla="*/ 25 h 170"/>
                <a:gd name="T10" fmla="*/ 14 w 170"/>
                <a:gd name="T11" fmla="*/ 38 h 170"/>
                <a:gd name="T12" fmla="*/ 6 w 170"/>
                <a:gd name="T13" fmla="*/ 53 h 170"/>
                <a:gd name="T14" fmla="*/ 1 w 170"/>
                <a:gd name="T15" fmla="*/ 68 h 170"/>
                <a:gd name="T16" fmla="*/ 0 w 170"/>
                <a:gd name="T17" fmla="*/ 85 h 170"/>
                <a:gd name="T18" fmla="*/ 0 w 170"/>
                <a:gd name="T19" fmla="*/ 94 h 170"/>
                <a:gd name="T20" fmla="*/ 3 w 170"/>
                <a:gd name="T21" fmla="*/ 111 h 170"/>
                <a:gd name="T22" fmla="*/ 9 w 170"/>
                <a:gd name="T23" fmla="*/ 126 h 170"/>
                <a:gd name="T24" fmla="*/ 19 w 170"/>
                <a:gd name="T25" fmla="*/ 140 h 170"/>
                <a:gd name="T26" fmla="*/ 30 w 170"/>
                <a:gd name="T27" fmla="*/ 151 h 170"/>
                <a:gd name="T28" fmla="*/ 43 w 170"/>
                <a:gd name="T29" fmla="*/ 161 h 170"/>
                <a:gd name="T30" fmla="*/ 59 w 170"/>
                <a:gd name="T31" fmla="*/ 167 h 170"/>
                <a:gd name="T32" fmla="*/ 76 w 170"/>
                <a:gd name="T33" fmla="*/ 170 h 170"/>
                <a:gd name="T34" fmla="*/ 85 w 170"/>
                <a:gd name="T35" fmla="*/ 170 h 170"/>
                <a:gd name="T36" fmla="*/ 102 w 170"/>
                <a:gd name="T37" fmla="*/ 169 h 170"/>
                <a:gd name="T38" fmla="*/ 117 w 170"/>
                <a:gd name="T39" fmla="*/ 164 h 170"/>
                <a:gd name="T40" fmla="*/ 132 w 170"/>
                <a:gd name="T41" fmla="*/ 155 h 170"/>
                <a:gd name="T42" fmla="*/ 145 w 170"/>
                <a:gd name="T43" fmla="*/ 145 h 170"/>
                <a:gd name="T44" fmla="*/ 156 w 170"/>
                <a:gd name="T45" fmla="*/ 133 h 170"/>
                <a:gd name="T46" fmla="*/ 163 w 170"/>
                <a:gd name="T47" fmla="*/ 118 h 170"/>
                <a:gd name="T48" fmla="*/ 168 w 170"/>
                <a:gd name="T49" fmla="*/ 103 h 170"/>
                <a:gd name="T50" fmla="*/ 170 w 170"/>
                <a:gd name="T51" fmla="*/ 85 h 170"/>
                <a:gd name="T52" fmla="*/ 169 w 170"/>
                <a:gd name="T53" fmla="*/ 77 h 170"/>
                <a:gd name="T54" fmla="*/ 166 w 170"/>
                <a:gd name="T55" fmla="*/ 60 h 170"/>
                <a:gd name="T56" fmla="*/ 160 w 170"/>
                <a:gd name="T57" fmla="*/ 44 h 170"/>
                <a:gd name="T58" fmla="*/ 150 w 170"/>
                <a:gd name="T59" fmla="*/ 31 h 170"/>
                <a:gd name="T60" fmla="*/ 139 w 170"/>
                <a:gd name="T61" fmla="*/ 20 h 170"/>
                <a:gd name="T62" fmla="*/ 125 w 170"/>
                <a:gd name="T63" fmla="*/ 10 h 170"/>
                <a:gd name="T64" fmla="*/ 110 w 170"/>
                <a:gd name="T65" fmla="*/ 4 h 170"/>
                <a:gd name="T66" fmla="*/ 93 w 170"/>
                <a:gd name="T67" fmla="*/ 1 h 170"/>
                <a:gd name="T68" fmla="*/ 85 w 170"/>
                <a:gd name="T6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85" y="0"/>
                  </a:moveTo>
                  <a:lnTo>
                    <a:pt x="85" y="0"/>
                  </a:lnTo>
                  <a:lnTo>
                    <a:pt x="76" y="1"/>
                  </a:lnTo>
                  <a:lnTo>
                    <a:pt x="67" y="2"/>
                  </a:lnTo>
                  <a:lnTo>
                    <a:pt x="59" y="4"/>
                  </a:lnTo>
                  <a:lnTo>
                    <a:pt x="52" y="7"/>
                  </a:lnTo>
                  <a:lnTo>
                    <a:pt x="43" y="10"/>
                  </a:lnTo>
                  <a:lnTo>
                    <a:pt x="37" y="14"/>
                  </a:lnTo>
                  <a:lnTo>
                    <a:pt x="30" y="20"/>
                  </a:lnTo>
                  <a:lnTo>
                    <a:pt x="25" y="25"/>
                  </a:lnTo>
                  <a:lnTo>
                    <a:pt x="19" y="31"/>
                  </a:lnTo>
                  <a:lnTo>
                    <a:pt x="14" y="38"/>
                  </a:lnTo>
                  <a:lnTo>
                    <a:pt x="9" y="44"/>
                  </a:lnTo>
                  <a:lnTo>
                    <a:pt x="6" y="53"/>
                  </a:lnTo>
                  <a:lnTo>
                    <a:pt x="3" y="60"/>
                  </a:lnTo>
                  <a:lnTo>
                    <a:pt x="1" y="68"/>
                  </a:lnTo>
                  <a:lnTo>
                    <a:pt x="0" y="77"/>
                  </a:lnTo>
                  <a:lnTo>
                    <a:pt x="0" y="85"/>
                  </a:lnTo>
                  <a:lnTo>
                    <a:pt x="0" y="85"/>
                  </a:lnTo>
                  <a:lnTo>
                    <a:pt x="0" y="94"/>
                  </a:lnTo>
                  <a:lnTo>
                    <a:pt x="1" y="103"/>
                  </a:lnTo>
                  <a:lnTo>
                    <a:pt x="3" y="111"/>
                  </a:lnTo>
                  <a:lnTo>
                    <a:pt x="6" y="118"/>
                  </a:lnTo>
                  <a:lnTo>
                    <a:pt x="9" y="126"/>
                  </a:lnTo>
                  <a:lnTo>
                    <a:pt x="14" y="133"/>
                  </a:lnTo>
                  <a:lnTo>
                    <a:pt x="19" y="140"/>
                  </a:lnTo>
                  <a:lnTo>
                    <a:pt x="25" y="145"/>
                  </a:lnTo>
                  <a:lnTo>
                    <a:pt x="30" y="151"/>
                  </a:lnTo>
                  <a:lnTo>
                    <a:pt x="37" y="155"/>
                  </a:lnTo>
                  <a:lnTo>
                    <a:pt x="43" y="161"/>
                  </a:lnTo>
                  <a:lnTo>
                    <a:pt x="52" y="164"/>
                  </a:lnTo>
                  <a:lnTo>
                    <a:pt x="59" y="167"/>
                  </a:lnTo>
                  <a:lnTo>
                    <a:pt x="67" y="169"/>
                  </a:lnTo>
                  <a:lnTo>
                    <a:pt x="76" y="170"/>
                  </a:lnTo>
                  <a:lnTo>
                    <a:pt x="85" y="170"/>
                  </a:lnTo>
                  <a:lnTo>
                    <a:pt x="85" y="170"/>
                  </a:lnTo>
                  <a:lnTo>
                    <a:pt x="93" y="170"/>
                  </a:lnTo>
                  <a:lnTo>
                    <a:pt x="102" y="169"/>
                  </a:lnTo>
                  <a:lnTo>
                    <a:pt x="110" y="167"/>
                  </a:lnTo>
                  <a:lnTo>
                    <a:pt x="117" y="164"/>
                  </a:lnTo>
                  <a:lnTo>
                    <a:pt x="125" y="161"/>
                  </a:lnTo>
                  <a:lnTo>
                    <a:pt x="132" y="155"/>
                  </a:lnTo>
                  <a:lnTo>
                    <a:pt x="139" y="151"/>
                  </a:lnTo>
                  <a:lnTo>
                    <a:pt x="145" y="145"/>
                  </a:lnTo>
                  <a:lnTo>
                    <a:pt x="150" y="140"/>
                  </a:lnTo>
                  <a:lnTo>
                    <a:pt x="156" y="133"/>
                  </a:lnTo>
                  <a:lnTo>
                    <a:pt x="160" y="126"/>
                  </a:lnTo>
                  <a:lnTo>
                    <a:pt x="163" y="118"/>
                  </a:lnTo>
                  <a:lnTo>
                    <a:pt x="166" y="111"/>
                  </a:lnTo>
                  <a:lnTo>
                    <a:pt x="168" y="103"/>
                  </a:lnTo>
                  <a:lnTo>
                    <a:pt x="169" y="94"/>
                  </a:lnTo>
                  <a:lnTo>
                    <a:pt x="170" y="85"/>
                  </a:lnTo>
                  <a:lnTo>
                    <a:pt x="170" y="85"/>
                  </a:lnTo>
                  <a:lnTo>
                    <a:pt x="169" y="77"/>
                  </a:lnTo>
                  <a:lnTo>
                    <a:pt x="168" y="68"/>
                  </a:lnTo>
                  <a:lnTo>
                    <a:pt x="166" y="60"/>
                  </a:lnTo>
                  <a:lnTo>
                    <a:pt x="163" y="53"/>
                  </a:lnTo>
                  <a:lnTo>
                    <a:pt x="160" y="44"/>
                  </a:lnTo>
                  <a:lnTo>
                    <a:pt x="156" y="38"/>
                  </a:lnTo>
                  <a:lnTo>
                    <a:pt x="150" y="31"/>
                  </a:lnTo>
                  <a:lnTo>
                    <a:pt x="145" y="25"/>
                  </a:lnTo>
                  <a:lnTo>
                    <a:pt x="139" y="20"/>
                  </a:lnTo>
                  <a:lnTo>
                    <a:pt x="132" y="14"/>
                  </a:lnTo>
                  <a:lnTo>
                    <a:pt x="125" y="10"/>
                  </a:lnTo>
                  <a:lnTo>
                    <a:pt x="117" y="7"/>
                  </a:lnTo>
                  <a:lnTo>
                    <a:pt x="110" y="4"/>
                  </a:lnTo>
                  <a:lnTo>
                    <a:pt x="102" y="2"/>
                  </a:lnTo>
                  <a:lnTo>
                    <a:pt x="93" y="1"/>
                  </a:lnTo>
                  <a:lnTo>
                    <a:pt x="85" y="0"/>
                  </a:lnTo>
                  <a:lnTo>
                    <a:pt x="85"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20111164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xfrm>
            <a:off x="2337773" y="4149080"/>
            <a:ext cx="4468453" cy="368300"/>
          </a:xfrm>
        </p:spPr>
        <p:txBody>
          <a:bodyPr/>
          <a:lstStyle/>
          <a:p>
            <a:r>
              <a:rPr lang="pl-PL" sz="1600" b="1">
                <a:latin typeface="Calibri" panose="020F0502020204030204" pitchFamily="34" charset="0"/>
                <a:cs typeface="Calibri" panose="020F0502020204030204" pitchFamily="34" charset="0"/>
              </a:rPr>
              <a:t>ZMIANY KLIMATU</a:t>
            </a:r>
          </a:p>
        </p:txBody>
      </p:sp>
      <p:grpSp>
        <p:nvGrpSpPr>
          <p:cNvPr id="3" name="Grupa 2">
            <a:extLst>
              <a:ext uri="{FF2B5EF4-FFF2-40B4-BE49-F238E27FC236}">
                <a16:creationId xmlns:a16="http://schemas.microsoft.com/office/drawing/2014/main" id="{577850BD-91D7-4AAA-B6C6-07024BF34C88}"/>
              </a:ext>
            </a:extLst>
          </p:cNvPr>
          <p:cNvGrpSpPr/>
          <p:nvPr/>
        </p:nvGrpSpPr>
        <p:grpSpPr>
          <a:xfrm>
            <a:off x="4349574" y="3206576"/>
            <a:ext cx="444849" cy="444848"/>
            <a:chOff x="4679950" y="1557338"/>
            <a:chExt cx="693738" cy="693737"/>
          </a:xfrm>
        </p:grpSpPr>
        <p:sp>
          <p:nvSpPr>
            <p:cNvPr id="4" name="Freeform 33">
              <a:extLst>
                <a:ext uri="{FF2B5EF4-FFF2-40B4-BE49-F238E27FC236}">
                  <a16:creationId xmlns:a16="http://schemas.microsoft.com/office/drawing/2014/main" id="{1FBDA492-374E-44CB-A20A-80DF9EA4D12D}"/>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 name="Freeform 34">
              <a:extLst>
                <a:ext uri="{FF2B5EF4-FFF2-40B4-BE49-F238E27FC236}">
                  <a16:creationId xmlns:a16="http://schemas.microsoft.com/office/drawing/2014/main" id="{F7F9EE2E-7EA6-40A2-81C9-8C1BD5B5080A}"/>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 name="Freeform 35">
              <a:extLst>
                <a:ext uri="{FF2B5EF4-FFF2-40B4-BE49-F238E27FC236}">
                  <a16:creationId xmlns:a16="http://schemas.microsoft.com/office/drawing/2014/main" id="{3815A405-1BE5-4D93-8FA3-7B80C27B809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 name="Freeform 36">
              <a:extLst>
                <a:ext uri="{FF2B5EF4-FFF2-40B4-BE49-F238E27FC236}">
                  <a16:creationId xmlns:a16="http://schemas.microsoft.com/office/drawing/2014/main" id="{4EC5CD83-5BE0-466B-BC3E-D141B14C12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37">
              <a:extLst>
                <a:ext uri="{FF2B5EF4-FFF2-40B4-BE49-F238E27FC236}">
                  <a16:creationId xmlns:a16="http://schemas.microsoft.com/office/drawing/2014/main" id="{0C7CE559-A49E-44A1-A469-46F5103EA8D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38">
              <a:extLst>
                <a:ext uri="{FF2B5EF4-FFF2-40B4-BE49-F238E27FC236}">
                  <a16:creationId xmlns:a16="http://schemas.microsoft.com/office/drawing/2014/main" id="{93165A3D-7859-44F9-B196-D80FECB551F0}"/>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39">
              <a:extLst>
                <a:ext uri="{FF2B5EF4-FFF2-40B4-BE49-F238E27FC236}">
                  <a16:creationId xmlns:a16="http://schemas.microsoft.com/office/drawing/2014/main" id="{5FA89FEA-28BB-415B-99ED-5FF33A2B3286}"/>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40">
              <a:extLst>
                <a:ext uri="{FF2B5EF4-FFF2-40B4-BE49-F238E27FC236}">
                  <a16:creationId xmlns:a16="http://schemas.microsoft.com/office/drawing/2014/main" id="{590BF9A2-E5A0-4433-9560-2B1660E5FE73}"/>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41">
              <a:extLst>
                <a:ext uri="{FF2B5EF4-FFF2-40B4-BE49-F238E27FC236}">
                  <a16:creationId xmlns:a16="http://schemas.microsoft.com/office/drawing/2014/main" id="{DB352C6D-5E27-44C4-BE66-DD705C40604E}"/>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3" name="Freeform 42">
              <a:extLst>
                <a:ext uri="{FF2B5EF4-FFF2-40B4-BE49-F238E27FC236}">
                  <a16:creationId xmlns:a16="http://schemas.microsoft.com/office/drawing/2014/main" id="{B9EE79D8-B663-44E1-A19F-01B594A7A386}"/>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4" name="Freeform 43">
              <a:extLst>
                <a:ext uri="{FF2B5EF4-FFF2-40B4-BE49-F238E27FC236}">
                  <a16:creationId xmlns:a16="http://schemas.microsoft.com/office/drawing/2014/main" id="{38B9AE6B-ADB7-43B6-90ED-BF9CC3CB178C}"/>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5" name="Freeform 44">
              <a:extLst>
                <a:ext uri="{FF2B5EF4-FFF2-40B4-BE49-F238E27FC236}">
                  <a16:creationId xmlns:a16="http://schemas.microsoft.com/office/drawing/2014/main" id="{C7FC655C-E657-4AE9-A17F-44C394817B4B}"/>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45">
              <a:extLst>
                <a:ext uri="{FF2B5EF4-FFF2-40B4-BE49-F238E27FC236}">
                  <a16:creationId xmlns:a16="http://schemas.microsoft.com/office/drawing/2014/main" id="{DBF61416-178A-4BCE-B54A-EF1532AA5E2E}"/>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46">
              <a:extLst>
                <a:ext uri="{FF2B5EF4-FFF2-40B4-BE49-F238E27FC236}">
                  <a16:creationId xmlns:a16="http://schemas.microsoft.com/office/drawing/2014/main" id="{E8EB3478-E382-4D34-AFD4-5215A69138CA}"/>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47">
              <a:extLst>
                <a:ext uri="{FF2B5EF4-FFF2-40B4-BE49-F238E27FC236}">
                  <a16:creationId xmlns:a16="http://schemas.microsoft.com/office/drawing/2014/main" id="{B554A258-4E8E-47EC-8452-40BD6FA4846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48">
              <a:extLst>
                <a:ext uri="{FF2B5EF4-FFF2-40B4-BE49-F238E27FC236}">
                  <a16:creationId xmlns:a16="http://schemas.microsoft.com/office/drawing/2014/main" id="{3CF839F6-1596-4B00-9C8F-11AD6F6F3C85}"/>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49">
              <a:extLst>
                <a:ext uri="{FF2B5EF4-FFF2-40B4-BE49-F238E27FC236}">
                  <a16:creationId xmlns:a16="http://schemas.microsoft.com/office/drawing/2014/main" id="{C724BFC9-687B-43A1-B26E-10002707F3BE}"/>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21" name="Grupa 20">
            <a:extLst>
              <a:ext uri="{FF2B5EF4-FFF2-40B4-BE49-F238E27FC236}">
                <a16:creationId xmlns:a16="http://schemas.microsoft.com/office/drawing/2014/main" id="{D0D0BF58-C8C4-4179-B7E1-8A9B394B8F4F}"/>
              </a:ext>
            </a:extLst>
          </p:cNvPr>
          <p:cNvGrpSpPr/>
          <p:nvPr/>
        </p:nvGrpSpPr>
        <p:grpSpPr>
          <a:xfrm>
            <a:off x="5148064" y="3202441"/>
            <a:ext cx="444849" cy="444848"/>
            <a:chOff x="4679950" y="1557338"/>
            <a:chExt cx="693738" cy="693737"/>
          </a:xfrm>
          <a:solidFill>
            <a:schemeClr val="tx1">
              <a:lumMod val="60000"/>
              <a:lumOff val="40000"/>
            </a:schemeClr>
          </a:solidFill>
        </p:grpSpPr>
        <p:sp>
          <p:nvSpPr>
            <p:cNvPr id="22" name="Freeform 33">
              <a:extLst>
                <a:ext uri="{FF2B5EF4-FFF2-40B4-BE49-F238E27FC236}">
                  <a16:creationId xmlns:a16="http://schemas.microsoft.com/office/drawing/2014/main" id="{EC8B9C30-2A9F-49D5-AB71-598FD86A15BC}"/>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4">
              <a:extLst>
                <a:ext uri="{FF2B5EF4-FFF2-40B4-BE49-F238E27FC236}">
                  <a16:creationId xmlns:a16="http://schemas.microsoft.com/office/drawing/2014/main" id="{52705120-4117-4445-B39D-BC0C59FC3031}"/>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35">
              <a:extLst>
                <a:ext uri="{FF2B5EF4-FFF2-40B4-BE49-F238E27FC236}">
                  <a16:creationId xmlns:a16="http://schemas.microsoft.com/office/drawing/2014/main" id="{858F4277-744A-449F-9DC9-DEBD55A91784}"/>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36">
              <a:extLst>
                <a:ext uri="{FF2B5EF4-FFF2-40B4-BE49-F238E27FC236}">
                  <a16:creationId xmlns:a16="http://schemas.microsoft.com/office/drawing/2014/main" id="{5D0EEBBC-95D1-407F-876E-0130C8874B6A}"/>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37">
              <a:extLst>
                <a:ext uri="{FF2B5EF4-FFF2-40B4-BE49-F238E27FC236}">
                  <a16:creationId xmlns:a16="http://schemas.microsoft.com/office/drawing/2014/main" id="{3B0B0202-6756-4518-8CE6-1C92E8A6560E}"/>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38">
              <a:extLst>
                <a:ext uri="{FF2B5EF4-FFF2-40B4-BE49-F238E27FC236}">
                  <a16:creationId xmlns:a16="http://schemas.microsoft.com/office/drawing/2014/main" id="{C1D851D9-D9DC-47A0-92C1-30D78F970F7F}"/>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39">
              <a:extLst>
                <a:ext uri="{FF2B5EF4-FFF2-40B4-BE49-F238E27FC236}">
                  <a16:creationId xmlns:a16="http://schemas.microsoft.com/office/drawing/2014/main" id="{1C6326FB-9F98-431C-A790-0148A1FBFCA6}"/>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0">
              <a:extLst>
                <a:ext uri="{FF2B5EF4-FFF2-40B4-BE49-F238E27FC236}">
                  <a16:creationId xmlns:a16="http://schemas.microsoft.com/office/drawing/2014/main" id="{7326641D-8B54-4EFF-9F12-956CF835C932}"/>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1">
              <a:extLst>
                <a:ext uri="{FF2B5EF4-FFF2-40B4-BE49-F238E27FC236}">
                  <a16:creationId xmlns:a16="http://schemas.microsoft.com/office/drawing/2014/main" id="{0989A36F-4D5F-42A6-80B2-7A53BA12F9ED}"/>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2">
              <a:extLst>
                <a:ext uri="{FF2B5EF4-FFF2-40B4-BE49-F238E27FC236}">
                  <a16:creationId xmlns:a16="http://schemas.microsoft.com/office/drawing/2014/main" id="{75FE5398-C523-4274-954E-2067817E39A8}"/>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3">
              <a:extLst>
                <a:ext uri="{FF2B5EF4-FFF2-40B4-BE49-F238E27FC236}">
                  <a16:creationId xmlns:a16="http://schemas.microsoft.com/office/drawing/2014/main" id="{208BFBE4-97A9-4A00-9E79-ADE44EA28CEF}"/>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4">
              <a:extLst>
                <a:ext uri="{FF2B5EF4-FFF2-40B4-BE49-F238E27FC236}">
                  <a16:creationId xmlns:a16="http://schemas.microsoft.com/office/drawing/2014/main" id="{3E354D57-735D-4233-B006-AD195A57993B}"/>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Freeform 45">
              <a:extLst>
                <a:ext uri="{FF2B5EF4-FFF2-40B4-BE49-F238E27FC236}">
                  <a16:creationId xmlns:a16="http://schemas.microsoft.com/office/drawing/2014/main" id="{8824CF68-14FC-47FB-BC84-7EDE21C84BB0}"/>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46">
              <a:extLst>
                <a:ext uri="{FF2B5EF4-FFF2-40B4-BE49-F238E27FC236}">
                  <a16:creationId xmlns:a16="http://schemas.microsoft.com/office/drawing/2014/main" id="{DF7F8CF0-C700-4FB4-90BB-551F570EBA4E}"/>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47">
              <a:extLst>
                <a:ext uri="{FF2B5EF4-FFF2-40B4-BE49-F238E27FC236}">
                  <a16:creationId xmlns:a16="http://schemas.microsoft.com/office/drawing/2014/main" id="{45153878-798A-437C-AEEE-21067D7FB43C}"/>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48">
              <a:extLst>
                <a:ext uri="{FF2B5EF4-FFF2-40B4-BE49-F238E27FC236}">
                  <a16:creationId xmlns:a16="http://schemas.microsoft.com/office/drawing/2014/main" id="{E181CF95-19F8-4F03-88AD-7F328617730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49">
              <a:extLst>
                <a:ext uri="{FF2B5EF4-FFF2-40B4-BE49-F238E27FC236}">
                  <a16:creationId xmlns:a16="http://schemas.microsoft.com/office/drawing/2014/main" id="{FD75E0B2-475B-498D-B846-92425A8CC13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9" name="Grupa 38">
            <a:extLst>
              <a:ext uri="{FF2B5EF4-FFF2-40B4-BE49-F238E27FC236}">
                <a16:creationId xmlns:a16="http://schemas.microsoft.com/office/drawing/2014/main" id="{68B670CB-3356-4A32-A1E3-3E2DE9FE24DB}"/>
              </a:ext>
            </a:extLst>
          </p:cNvPr>
          <p:cNvGrpSpPr/>
          <p:nvPr/>
        </p:nvGrpSpPr>
        <p:grpSpPr>
          <a:xfrm>
            <a:off x="5946555" y="3224351"/>
            <a:ext cx="444849" cy="444848"/>
            <a:chOff x="4679950" y="1557338"/>
            <a:chExt cx="693738" cy="693737"/>
          </a:xfrm>
          <a:solidFill>
            <a:schemeClr val="bg1">
              <a:lumMod val="85000"/>
            </a:schemeClr>
          </a:solidFill>
        </p:grpSpPr>
        <p:sp>
          <p:nvSpPr>
            <p:cNvPr id="40" name="Freeform 33">
              <a:extLst>
                <a:ext uri="{FF2B5EF4-FFF2-40B4-BE49-F238E27FC236}">
                  <a16:creationId xmlns:a16="http://schemas.microsoft.com/office/drawing/2014/main" id="{09F32354-0733-464C-BEB9-0C0307D24B7F}"/>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669BC88E-CECB-49E6-B16E-2886E1399823}"/>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B1E271E1-DB76-4654-A276-2BFC0178227C}"/>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AF1F564A-2D45-49CE-964C-E4E1CD53B15D}"/>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2BB70E7E-C319-4C71-AD9F-AD27B3C5E8B5}"/>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38">
              <a:extLst>
                <a:ext uri="{FF2B5EF4-FFF2-40B4-BE49-F238E27FC236}">
                  <a16:creationId xmlns:a16="http://schemas.microsoft.com/office/drawing/2014/main" id="{373E829D-9473-4D7D-A239-D4671B999094}"/>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39">
              <a:extLst>
                <a:ext uri="{FF2B5EF4-FFF2-40B4-BE49-F238E27FC236}">
                  <a16:creationId xmlns:a16="http://schemas.microsoft.com/office/drawing/2014/main" id="{D9E3EFAB-8517-4209-804F-30DEA77DC214}"/>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0">
              <a:extLst>
                <a:ext uri="{FF2B5EF4-FFF2-40B4-BE49-F238E27FC236}">
                  <a16:creationId xmlns:a16="http://schemas.microsoft.com/office/drawing/2014/main" id="{CD5A409A-EF61-46E6-A9C5-D17A30C04592}"/>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1">
              <a:extLst>
                <a:ext uri="{FF2B5EF4-FFF2-40B4-BE49-F238E27FC236}">
                  <a16:creationId xmlns:a16="http://schemas.microsoft.com/office/drawing/2014/main" id="{006E763F-5BC5-4438-8C5A-C5F023674E0D}"/>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2">
              <a:extLst>
                <a:ext uri="{FF2B5EF4-FFF2-40B4-BE49-F238E27FC236}">
                  <a16:creationId xmlns:a16="http://schemas.microsoft.com/office/drawing/2014/main" id="{C6D93D2F-38E2-400A-92D2-4DF857A44E81}"/>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3">
              <a:extLst>
                <a:ext uri="{FF2B5EF4-FFF2-40B4-BE49-F238E27FC236}">
                  <a16:creationId xmlns:a16="http://schemas.microsoft.com/office/drawing/2014/main" id="{F657C449-A489-45B3-BF6D-9981483F149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4">
              <a:extLst>
                <a:ext uri="{FF2B5EF4-FFF2-40B4-BE49-F238E27FC236}">
                  <a16:creationId xmlns:a16="http://schemas.microsoft.com/office/drawing/2014/main" id="{F4B213A7-D1EF-452D-A113-AE07AFF3562C}"/>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45">
              <a:extLst>
                <a:ext uri="{FF2B5EF4-FFF2-40B4-BE49-F238E27FC236}">
                  <a16:creationId xmlns:a16="http://schemas.microsoft.com/office/drawing/2014/main" id="{E804AE38-E8BA-4CF3-B82D-28F2DEE34E4B}"/>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46">
              <a:extLst>
                <a:ext uri="{FF2B5EF4-FFF2-40B4-BE49-F238E27FC236}">
                  <a16:creationId xmlns:a16="http://schemas.microsoft.com/office/drawing/2014/main" id="{DE8F35D4-5791-4F38-83D2-4A0A05968CBF}"/>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47">
              <a:extLst>
                <a:ext uri="{FF2B5EF4-FFF2-40B4-BE49-F238E27FC236}">
                  <a16:creationId xmlns:a16="http://schemas.microsoft.com/office/drawing/2014/main" id="{3F580578-FDCA-424B-8082-97C4427E6AAF}"/>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48">
              <a:extLst>
                <a:ext uri="{FF2B5EF4-FFF2-40B4-BE49-F238E27FC236}">
                  <a16:creationId xmlns:a16="http://schemas.microsoft.com/office/drawing/2014/main" id="{AF7C7459-3E96-4FE7-83F3-7C827D591E17}"/>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6" name="Freeform 49">
              <a:extLst>
                <a:ext uri="{FF2B5EF4-FFF2-40B4-BE49-F238E27FC236}">
                  <a16:creationId xmlns:a16="http://schemas.microsoft.com/office/drawing/2014/main" id="{CFE8647D-4EEB-496B-BE9C-57E596451E1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7" name="Grupa 56">
            <a:extLst>
              <a:ext uri="{FF2B5EF4-FFF2-40B4-BE49-F238E27FC236}">
                <a16:creationId xmlns:a16="http://schemas.microsoft.com/office/drawing/2014/main" id="{1D8B5B6A-901A-49AC-A09F-5F6491154F87}"/>
              </a:ext>
            </a:extLst>
          </p:cNvPr>
          <p:cNvGrpSpPr/>
          <p:nvPr/>
        </p:nvGrpSpPr>
        <p:grpSpPr>
          <a:xfrm>
            <a:off x="3547519" y="3208518"/>
            <a:ext cx="444849" cy="444848"/>
            <a:chOff x="4679950" y="1557338"/>
            <a:chExt cx="693738" cy="693737"/>
          </a:xfrm>
          <a:solidFill>
            <a:schemeClr val="tx1">
              <a:lumMod val="60000"/>
              <a:lumOff val="40000"/>
            </a:schemeClr>
          </a:solidFill>
        </p:grpSpPr>
        <p:sp>
          <p:nvSpPr>
            <p:cNvPr id="58" name="Freeform 33">
              <a:extLst>
                <a:ext uri="{FF2B5EF4-FFF2-40B4-BE49-F238E27FC236}">
                  <a16:creationId xmlns:a16="http://schemas.microsoft.com/office/drawing/2014/main" id="{DB327104-3A17-452F-9C0A-9D1EAD118D1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9" name="Freeform 34">
              <a:extLst>
                <a:ext uri="{FF2B5EF4-FFF2-40B4-BE49-F238E27FC236}">
                  <a16:creationId xmlns:a16="http://schemas.microsoft.com/office/drawing/2014/main" id="{654B167A-FEE7-497F-95FF-CF2F0F26FF5E}"/>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0" name="Freeform 35">
              <a:extLst>
                <a:ext uri="{FF2B5EF4-FFF2-40B4-BE49-F238E27FC236}">
                  <a16:creationId xmlns:a16="http://schemas.microsoft.com/office/drawing/2014/main" id="{E0C216AF-BF05-4079-9A1A-023AC395E56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36">
              <a:extLst>
                <a:ext uri="{FF2B5EF4-FFF2-40B4-BE49-F238E27FC236}">
                  <a16:creationId xmlns:a16="http://schemas.microsoft.com/office/drawing/2014/main" id="{5C3450D2-BC5E-46BD-B48E-FC78619D4371}"/>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37">
              <a:extLst>
                <a:ext uri="{FF2B5EF4-FFF2-40B4-BE49-F238E27FC236}">
                  <a16:creationId xmlns:a16="http://schemas.microsoft.com/office/drawing/2014/main" id="{6C994AEE-C4D3-4EA6-8179-D60596ED23A4}"/>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38">
              <a:extLst>
                <a:ext uri="{FF2B5EF4-FFF2-40B4-BE49-F238E27FC236}">
                  <a16:creationId xmlns:a16="http://schemas.microsoft.com/office/drawing/2014/main" id="{DDBD1460-DC75-44AD-AB0B-8618C20EA759}"/>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Freeform 39">
              <a:extLst>
                <a:ext uri="{FF2B5EF4-FFF2-40B4-BE49-F238E27FC236}">
                  <a16:creationId xmlns:a16="http://schemas.microsoft.com/office/drawing/2014/main" id="{3B67973B-38E4-4BBC-BDA8-E4A428DFA488}"/>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5" name="Freeform 40">
              <a:extLst>
                <a:ext uri="{FF2B5EF4-FFF2-40B4-BE49-F238E27FC236}">
                  <a16:creationId xmlns:a16="http://schemas.microsoft.com/office/drawing/2014/main" id="{57E1F107-F6DA-452C-B594-8DE53AE93039}"/>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6" name="Freeform 41">
              <a:extLst>
                <a:ext uri="{FF2B5EF4-FFF2-40B4-BE49-F238E27FC236}">
                  <a16:creationId xmlns:a16="http://schemas.microsoft.com/office/drawing/2014/main" id="{EE3138EC-BC50-4E7B-9B99-34EE6A0C5A73}"/>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7" name="Freeform 42">
              <a:extLst>
                <a:ext uri="{FF2B5EF4-FFF2-40B4-BE49-F238E27FC236}">
                  <a16:creationId xmlns:a16="http://schemas.microsoft.com/office/drawing/2014/main" id="{FCBD5BC8-E6FE-4D81-8448-2160971446AB}"/>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43">
              <a:extLst>
                <a:ext uri="{FF2B5EF4-FFF2-40B4-BE49-F238E27FC236}">
                  <a16:creationId xmlns:a16="http://schemas.microsoft.com/office/drawing/2014/main" id="{6883FBCB-45FF-499E-8716-AF0A8C297D1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44">
              <a:extLst>
                <a:ext uri="{FF2B5EF4-FFF2-40B4-BE49-F238E27FC236}">
                  <a16:creationId xmlns:a16="http://schemas.microsoft.com/office/drawing/2014/main" id="{FE35C252-E77A-45FA-A184-CC4FC7F0866E}"/>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45">
              <a:extLst>
                <a:ext uri="{FF2B5EF4-FFF2-40B4-BE49-F238E27FC236}">
                  <a16:creationId xmlns:a16="http://schemas.microsoft.com/office/drawing/2014/main" id="{EF781F69-843D-44E4-B841-1C901DCBA532}"/>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46">
              <a:extLst>
                <a:ext uri="{FF2B5EF4-FFF2-40B4-BE49-F238E27FC236}">
                  <a16:creationId xmlns:a16="http://schemas.microsoft.com/office/drawing/2014/main" id="{9326939D-36A1-4A18-8553-5FC5A0A50825}"/>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47">
              <a:extLst>
                <a:ext uri="{FF2B5EF4-FFF2-40B4-BE49-F238E27FC236}">
                  <a16:creationId xmlns:a16="http://schemas.microsoft.com/office/drawing/2014/main" id="{BC9C864F-A273-4E71-8363-4F98E0BFF3D4}"/>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48">
              <a:extLst>
                <a:ext uri="{FF2B5EF4-FFF2-40B4-BE49-F238E27FC236}">
                  <a16:creationId xmlns:a16="http://schemas.microsoft.com/office/drawing/2014/main" id="{748CE9D3-6A7E-4D23-BF91-87CDC82E2A30}"/>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49">
              <a:extLst>
                <a:ext uri="{FF2B5EF4-FFF2-40B4-BE49-F238E27FC236}">
                  <a16:creationId xmlns:a16="http://schemas.microsoft.com/office/drawing/2014/main" id="{970E53B5-5737-4FF0-A672-762174E0E002}"/>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5" name="Grupa 74">
            <a:extLst>
              <a:ext uri="{FF2B5EF4-FFF2-40B4-BE49-F238E27FC236}">
                <a16:creationId xmlns:a16="http://schemas.microsoft.com/office/drawing/2014/main" id="{EA30329D-4DCD-4FBB-81A1-D3FFFA16D1A0}"/>
              </a:ext>
            </a:extLst>
          </p:cNvPr>
          <p:cNvGrpSpPr/>
          <p:nvPr/>
        </p:nvGrpSpPr>
        <p:grpSpPr>
          <a:xfrm>
            <a:off x="2741852" y="3215239"/>
            <a:ext cx="444849" cy="444848"/>
            <a:chOff x="4679950" y="1557338"/>
            <a:chExt cx="693738" cy="693737"/>
          </a:xfrm>
          <a:solidFill>
            <a:schemeClr val="bg1">
              <a:lumMod val="85000"/>
            </a:schemeClr>
          </a:solidFill>
        </p:grpSpPr>
        <p:sp>
          <p:nvSpPr>
            <p:cNvPr id="76" name="Freeform 33">
              <a:extLst>
                <a:ext uri="{FF2B5EF4-FFF2-40B4-BE49-F238E27FC236}">
                  <a16:creationId xmlns:a16="http://schemas.microsoft.com/office/drawing/2014/main" id="{6F1201D6-3465-41DD-92B7-2A597C2079AF}"/>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34">
              <a:extLst>
                <a:ext uri="{FF2B5EF4-FFF2-40B4-BE49-F238E27FC236}">
                  <a16:creationId xmlns:a16="http://schemas.microsoft.com/office/drawing/2014/main" id="{E780092A-7B4A-4B51-AD2D-FD076FB737CA}"/>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35">
              <a:extLst>
                <a:ext uri="{FF2B5EF4-FFF2-40B4-BE49-F238E27FC236}">
                  <a16:creationId xmlns:a16="http://schemas.microsoft.com/office/drawing/2014/main" id="{CECBEF2F-41C4-4E36-8D25-D3FD8D1CD6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36">
              <a:extLst>
                <a:ext uri="{FF2B5EF4-FFF2-40B4-BE49-F238E27FC236}">
                  <a16:creationId xmlns:a16="http://schemas.microsoft.com/office/drawing/2014/main" id="{0ED209E5-154C-414D-88DD-172DE3AD0E53}"/>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37">
              <a:extLst>
                <a:ext uri="{FF2B5EF4-FFF2-40B4-BE49-F238E27FC236}">
                  <a16:creationId xmlns:a16="http://schemas.microsoft.com/office/drawing/2014/main" id="{6A323BE0-ACB7-498A-879A-1105D8AD0C8D}"/>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38">
              <a:extLst>
                <a:ext uri="{FF2B5EF4-FFF2-40B4-BE49-F238E27FC236}">
                  <a16:creationId xmlns:a16="http://schemas.microsoft.com/office/drawing/2014/main" id="{4DE3B4D4-1723-480F-98A6-08A904A3C3C4}"/>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39">
              <a:extLst>
                <a:ext uri="{FF2B5EF4-FFF2-40B4-BE49-F238E27FC236}">
                  <a16:creationId xmlns:a16="http://schemas.microsoft.com/office/drawing/2014/main" id="{F5072ED5-DAED-49CF-8E91-D23BBB442AF9}"/>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40">
              <a:extLst>
                <a:ext uri="{FF2B5EF4-FFF2-40B4-BE49-F238E27FC236}">
                  <a16:creationId xmlns:a16="http://schemas.microsoft.com/office/drawing/2014/main" id="{2B03EB37-0116-43CA-B705-314E90087991}"/>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41">
              <a:extLst>
                <a:ext uri="{FF2B5EF4-FFF2-40B4-BE49-F238E27FC236}">
                  <a16:creationId xmlns:a16="http://schemas.microsoft.com/office/drawing/2014/main" id="{37E410C0-9230-4BFB-A489-0CFD8B517E12}"/>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42">
              <a:extLst>
                <a:ext uri="{FF2B5EF4-FFF2-40B4-BE49-F238E27FC236}">
                  <a16:creationId xmlns:a16="http://schemas.microsoft.com/office/drawing/2014/main" id="{C43A4D23-DDAF-4F7E-890A-FD0A6CF07757}"/>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3">
              <a:extLst>
                <a:ext uri="{FF2B5EF4-FFF2-40B4-BE49-F238E27FC236}">
                  <a16:creationId xmlns:a16="http://schemas.microsoft.com/office/drawing/2014/main" id="{CCAC247E-CFBD-4E23-89E9-F56DC446E64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44">
              <a:extLst>
                <a:ext uri="{FF2B5EF4-FFF2-40B4-BE49-F238E27FC236}">
                  <a16:creationId xmlns:a16="http://schemas.microsoft.com/office/drawing/2014/main" id="{A5850E4F-8610-4F33-B547-29F1CD5508F7}"/>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8" name="Freeform 45">
              <a:extLst>
                <a:ext uri="{FF2B5EF4-FFF2-40B4-BE49-F238E27FC236}">
                  <a16:creationId xmlns:a16="http://schemas.microsoft.com/office/drawing/2014/main" id="{3572E5E0-4E58-452A-8386-6DE2140794C5}"/>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9" name="Freeform 46">
              <a:extLst>
                <a:ext uri="{FF2B5EF4-FFF2-40B4-BE49-F238E27FC236}">
                  <a16:creationId xmlns:a16="http://schemas.microsoft.com/office/drawing/2014/main" id="{1FC47790-4F11-4821-BB60-54847DBF9027}"/>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0" name="Freeform 47">
              <a:extLst>
                <a:ext uri="{FF2B5EF4-FFF2-40B4-BE49-F238E27FC236}">
                  <a16:creationId xmlns:a16="http://schemas.microsoft.com/office/drawing/2014/main" id="{BB965FE5-B356-44F3-8997-F787049E564E}"/>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1" name="Freeform 48">
              <a:extLst>
                <a:ext uri="{FF2B5EF4-FFF2-40B4-BE49-F238E27FC236}">
                  <a16:creationId xmlns:a16="http://schemas.microsoft.com/office/drawing/2014/main" id="{FF206A30-D5DB-4B72-B012-6E097DD75B48}"/>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2" name="Freeform 49">
              <a:extLst>
                <a:ext uri="{FF2B5EF4-FFF2-40B4-BE49-F238E27FC236}">
                  <a16:creationId xmlns:a16="http://schemas.microsoft.com/office/drawing/2014/main" id="{A0DD7C16-C013-4438-A607-5DC12193A23E}"/>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361770660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Tematyka rozdziału</a:t>
            </a:r>
          </a:p>
        </p:txBody>
      </p:sp>
      <p:sp>
        <p:nvSpPr>
          <p:cNvPr id="5" name="Symbol zastępczy tekstu 4">
            <a:extLst>
              <a:ext uri="{FF2B5EF4-FFF2-40B4-BE49-F238E27FC236}">
                <a16:creationId xmlns:a16="http://schemas.microsoft.com/office/drawing/2014/main" id="{E24D7A56-7A0D-43FE-847B-467A0FE2A6CE}"/>
              </a:ext>
            </a:extLst>
          </p:cNvPr>
          <p:cNvSpPr>
            <a:spLocks noGrp="1"/>
          </p:cNvSpPr>
          <p:nvPr>
            <p:ph type="body" sz="quarter" idx="14"/>
          </p:nvPr>
        </p:nvSpPr>
        <p:spPr/>
        <p:txBody>
          <a:bodyPr/>
          <a:lstStyle/>
          <a:p>
            <a:endParaRPr lang="pl-PL"/>
          </a:p>
        </p:txBody>
      </p:sp>
      <p:sp>
        <p:nvSpPr>
          <p:cNvPr id="7" name="Rectangle 37">
            <a:extLst>
              <a:ext uri="{FF2B5EF4-FFF2-40B4-BE49-F238E27FC236}">
                <a16:creationId xmlns:a16="http://schemas.microsoft.com/office/drawing/2014/main" id="{85DD1B45-27F8-405C-9462-B5EAB579964D}"/>
              </a:ext>
            </a:extLst>
          </p:cNvPr>
          <p:cNvSpPr/>
          <p:nvPr/>
        </p:nvSpPr>
        <p:spPr bwMode="gray">
          <a:xfrm>
            <a:off x="1375349" y="1268760"/>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Największe wyzwania dla Polski </a:t>
            </a:r>
          </a:p>
          <a:p>
            <a:r>
              <a:rPr lang="pl-PL" sz="1100">
                <a:solidFill>
                  <a:prstClr val="white"/>
                </a:solidFill>
              </a:rPr>
              <a:t>a problemy środowiska naturalnego</a:t>
            </a:r>
            <a:endParaRPr lang="en-US" sz="1100">
              <a:solidFill>
                <a:prstClr val="white"/>
              </a:solidFill>
            </a:endParaRPr>
          </a:p>
        </p:txBody>
      </p:sp>
      <p:sp>
        <p:nvSpPr>
          <p:cNvPr id="9" name="Rectangle 37">
            <a:extLst>
              <a:ext uri="{FF2B5EF4-FFF2-40B4-BE49-F238E27FC236}">
                <a16:creationId xmlns:a16="http://schemas.microsoft.com/office/drawing/2014/main" id="{25DB74F5-2EA8-4518-A0D5-A2866E31D862}"/>
              </a:ext>
            </a:extLst>
          </p:cNvPr>
          <p:cNvSpPr/>
          <p:nvPr/>
        </p:nvSpPr>
        <p:spPr bwMode="gray">
          <a:xfrm>
            <a:off x="1375349" y="1956656"/>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Środowisko naturalne i jego ochrona</a:t>
            </a:r>
            <a:endParaRPr lang="en-US" sz="1100">
              <a:solidFill>
                <a:prstClr val="white"/>
              </a:solidFill>
            </a:endParaRPr>
          </a:p>
        </p:txBody>
      </p:sp>
      <p:sp>
        <p:nvSpPr>
          <p:cNvPr id="10" name="Rectangle 37">
            <a:extLst>
              <a:ext uri="{FF2B5EF4-FFF2-40B4-BE49-F238E27FC236}">
                <a16:creationId xmlns:a16="http://schemas.microsoft.com/office/drawing/2014/main" id="{24302771-ADA0-4C6A-A556-CCBA52C07681}"/>
              </a:ext>
            </a:extLst>
          </p:cNvPr>
          <p:cNvSpPr/>
          <p:nvPr/>
        </p:nvSpPr>
        <p:spPr bwMode="gray">
          <a:xfrm>
            <a:off x="1375349" y="3332448"/>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Gospodarowanie odpadami</a:t>
            </a:r>
          </a:p>
        </p:txBody>
      </p:sp>
      <p:sp>
        <p:nvSpPr>
          <p:cNvPr id="11" name="Rectangle 37">
            <a:extLst>
              <a:ext uri="{FF2B5EF4-FFF2-40B4-BE49-F238E27FC236}">
                <a16:creationId xmlns:a16="http://schemas.microsoft.com/office/drawing/2014/main" id="{90380A9D-07AC-47D6-94E1-E5E09B180DA5}"/>
              </a:ext>
            </a:extLst>
          </p:cNvPr>
          <p:cNvSpPr/>
          <p:nvPr/>
        </p:nvSpPr>
        <p:spPr bwMode="gray">
          <a:xfrm>
            <a:off x="1375349" y="4020344"/>
            <a:ext cx="2914282" cy="5349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b="1">
                <a:solidFill>
                  <a:prstClr val="white"/>
                </a:solidFill>
              </a:rPr>
              <a:t>Zmiany klimatu</a:t>
            </a:r>
          </a:p>
        </p:txBody>
      </p:sp>
      <p:sp>
        <p:nvSpPr>
          <p:cNvPr id="12" name="Rectangle 37">
            <a:extLst>
              <a:ext uri="{FF2B5EF4-FFF2-40B4-BE49-F238E27FC236}">
                <a16:creationId xmlns:a16="http://schemas.microsoft.com/office/drawing/2014/main" id="{E86DD20A-FD32-4A3A-8845-CC8B5AE100F2}"/>
              </a:ext>
            </a:extLst>
          </p:cNvPr>
          <p:cNvSpPr/>
          <p:nvPr/>
        </p:nvSpPr>
        <p:spPr bwMode="gray">
          <a:xfrm>
            <a:off x="1375349" y="4708240"/>
            <a:ext cx="2914282" cy="53495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pl-PL" sz="1100">
                <a:solidFill>
                  <a:prstClr val="white"/>
                </a:solidFill>
              </a:rPr>
              <a:t>Indywidualne działania i zachowania wspierające ochronę środowiska</a:t>
            </a:r>
            <a:endParaRPr lang="en-US" sz="1100">
              <a:solidFill>
                <a:prstClr val="white"/>
              </a:solidFill>
            </a:endParaRPr>
          </a:p>
        </p:txBody>
      </p:sp>
      <p:sp>
        <p:nvSpPr>
          <p:cNvPr id="14" name="Rectangle 37">
            <a:extLst>
              <a:ext uri="{FF2B5EF4-FFF2-40B4-BE49-F238E27FC236}">
                <a16:creationId xmlns:a16="http://schemas.microsoft.com/office/drawing/2014/main" id="{94729D63-FC36-4749-8D55-FFEE126FF2F9}"/>
              </a:ext>
            </a:extLst>
          </p:cNvPr>
          <p:cNvSpPr/>
          <p:nvPr/>
        </p:nvSpPr>
        <p:spPr bwMode="gray">
          <a:xfrm>
            <a:off x="1375349" y="2644552"/>
            <a:ext cx="2914282" cy="534951"/>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tIns="72000" rtlCol="0" anchor="ctr"/>
          <a:lstStyle/>
          <a:p>
            <a:r>
              <a:rPr lang="en-US" sz="1100">
                <a:solidFill>
                  <a:prstClr val="white"/>
                </a:solidFill>
              </a:rPr>
              <a:t>Jakość </a:t>
            </a:r>
            <a:r>
              <a:rPr lang="pl-PL" sz="1100">
                <a:solidFill>
                  <a:prstClr val="white"/>
                </a:solidFill>
              </a:rPr>
              <a:t>powietrza</a:t>
            </a:r>
          </a:p>
        </p:txBody>
      </p:sp>
      <p:sp>
        <p:nvSpPr>
          <p:cNvPr id="20" name="Owal 19">
            <a:extLst>
              <a:ext uri="{FF2B5EF4-FFF2-40B4-BE49-F238E27FC236}">
                <a16:creationId xmlns:a16="http://schemas.microsoft.com/office/drawing/2014/main" id="{B4CD4B9F-BC34-414F-8965-A95581DB9F27}"/>
              </a:ext>
            </a:extLst>
          </p:cNvPr>
          <p:cNvSpPr/>
          <p:nvPr/>
        </p:nvSpPr>
        <p:spPr>
          <a:xfrm>
            <a:off x="789455" y="4059219"/>
            <a:ext cx="457199" cy="4571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26" name="Prostokąt: zaokrąglone rogi 25">
            <a:extLst>
              <a:ext uri="{FF2B5EF4-FFF2-40B4-BE49-F238E27FC236}">
                <a16:creationId xmlns:a16="http://schemas.microsoft.com/office/drawing/2014/main" id="{1F613974-6917-4648-857D-3E9B98F7F84A}"/>
              </a:ext>
            </a:extLst>
          </p:cNvPr>
          <p:cNvSpPr/>
          <p:nvPr/>
        </p:nvSpPr>
        <p:spPr>
          <a:xfrm>
            <a:off x="4851362" y="1268760"/>
            <a:ext cx="3672408" cy="3974431"/>
          </a:xfrm>
          <a:prstGeom prst="roundRect">
            <a:avLst/>
          </a:prstGeom>
          <a:noFill/>
          <a:ln w="6350">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pl-PL" sz="1050">
                <a:solidFill>
                  <a:schemeClr val="tx1"/>
                </a:solidFill>
              </a:rPr>
              <a:t>W rozdziale zostaną poruszone następujące zagadnienia:</a:t>
            </a:r>
          </a:p>
          <a:p>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 oceniana jest ważność problemu zmian klimatycznych?</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Kto odpowiada za minimalizację skutków zmian klimatu?</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Jakie są opinie na temat redukcji gazów cieplarnianych?</a:t>
            </a:r>
          </a:p>
          <a:p>
            <a:pPr marL="171450" indent="-171450">
              <a:buFont typeface="Wingdings" panose="05000000000000000000" pitchFamily="2" charset="2"/>
              <a:buChar char="§"/>
            </a:pPr>
            <a:endParaRPr lang="pl-PL" sz="1050">
              <a:solidFill>
                <a:schemeClr val="tx1"/>
              </a:solidFill>
            </a:endParaRPr>
          </a:p>
          <a:p>
            <a:pPr marL="171450" indent="-171450">
              <a:buFont typeface="Wingdings" panose="05000000000000000000" pitchFamily="2" charset="2"/>
              <a:buChar char="§"/>
            </a:pPr>
            <a:r>
              <a:rPr lang="pl-PL" sz="1050">
                <a:solidFill>
                  <a:schemeClr val="tx1"/>
                </a:solidFill>
              </a:rPr>
              <a:t>Czy zauważane są działania informacyjne </a:t>
            </a:r>
            <a:br>
              <a:rPr lang="pl-PL" sz="1050">
                <a:solidFill>
                  <a:schemeClr val="tx1"/>
                </a:solidFill>
              </a:rPr>
            </a:br>
            <a:r>
              <a:rPr lang="pl-PL" sz="1050">
                <a:solidFill>
                  <a:schemeClr val="tx1"/>
                </a:solidFill>
              </a:rPr>
              <a:t>i edukacyjne gmin w zakresie prawidłowej ekologii </a:t>
            </a:r>
            <a:br>
              <a:rPr lang="pl-PL" sz="1050">
                <a:solidFill>
                  <a:schemeClr val="tx1"/>
                </a:solidFill>
              </a:rPr>
            </a:br>
            <a:r>
              <a:rPr lang="pl-PL" sz="1050">
                <a:solidFill>
                  <a:schemeClr val="tx1"/>
                </a:solidFill>
              </a:rPr>
              <a:t>i zmian klimatu?</a:t>
            </a:r>
          </a:p>
          <a:p>
            <a:endParaRPr lang="pl-PL" sz="1050">
              <a:solidFill>
                <a:schemeClr val="tx1"/>
              </a:solidFill>
            </a:endParaRPr>
          </a:p>
          <a:p>
            <a:endParaRPr lang="pl-PL" sz="1050">
              <a:solidFill>
                <a:schemeClr val="tx1"/>
              </a:solidFill>
            </a:endParaRPr>
          </a:p>
          <a:p>
            <a:pPr marL="285750" indent="-285750">
              <a:buFont typeface="Wingdings" panose="05000000000000000000" pitchFamily="2" charset="2"/>
              <a:buChar char="§"/>
            </a:pPr>
            <a:endParaRPr lang="pl-PL" sz="1050">
              <a:solidFill>
                <a:schemeClr val="tx1"/>
              </a:solidFill>
            </a:endParaRPr>
          </a:p>
        </p:txBody>
      </p:sp>
      <p:grpSp>
        <p:nvGrpSpPr>
          <p:cNvPr id="13" name="Grupa 12">
            <a:extLst>
              <a:ext uri="{FF2B5EF4-FFF2-40B4-BE49-F238E27FC236}">
                <a16:creationId xmlns:a16="http://schemas.microsoft.com/office/drawing/2014/main" id="{FDA572B5-0C81-4C11-9B1B-A59F12F325B8}"/>
              </a:ext>
            </a:extLst>
          </p:cNvPr>
          <p:cNvGrpSpPr/>
          <p:nvPr/>
        </p:nvGrpSpPr>
        <p:grpSpPr>
          <a:xfrm>
            <a:off x="302176" y="197709"/>
            <a:ext cx="359853" cy="359852"/>
            <a:chOff x="4679950" y="1557338"/>
            <a:chExt cx="693738" cy="693737"/>
          </a:xfrm>
        </p:grpSpPr>
        <p:sp>
          <p:nvSpPr>
            <p:cNvPr id="15" name="Freeform 33">
              <a:extLst>
                <a:ext uri="{FF2B5EF4-FFF2-40B4-BE49-F238E27FC236}">
                  <a16:creationId xmlns:a16="http://schemas.microsoft.com/office/drawing/2014/main" id="{DD1CFC18-5A86-44F6-B7F6-59875068F592}"/>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6" name="Freeform 34">
              <a:extLst>
                <a:ext uri="{FF2B5EF4-FFF2-40B4-BE49-F238E27FC236}">
                  <a16:creationId xmlns:a16="http://schemas.microsoft.com/office/drawing/2014/main" id="{23660FBF-CAE9-479D-9E42-99F8AA7AA789}"/>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5">
              <a:extLst>
                <a:ext uri="{FF2B5EF4-FFF2-40B4-BE49-F238E27FC236}">
                  <a16:creationId xmlns:a16="http://schemas.microsoft.com/office/drawing/2014/main" id="{650D8140-6E34-4297-BE8F-28AFB2FE13DC}"/>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6">
              <a:extLst>
                <a:ext uri="{FF2B5EF4-FFF2-40B4-BE49-F238E27FC236}">
                  <a16:creationId xmlns:a16="http://schemas.microsoft.com/office/drawing/2014/main" id="{111C0F62-FDEB-4C8C-99C0-31F974FAC5B4}"/>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7">
              <a:extLst>
                <a:ext uri="{FF2B5EF4-FFF2-40B4-BE49-F238E27FC236}">
                  <a16:creationId xmlns:a16="http://schemas.microsoft.com/office/drawing/2014/main" id="{A7662D5F-87D0-4FE4-ABB5-37991E7E364B}"/>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3B65F7CB-DCF5-4DF0-A513-3DF26D5CED6B}"/>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DF6D2280-1885-4AFD-B232-39CD232313DE}"/>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369EA5AE-9EA9-4287-B428-7D4D4A0700E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5ED5BE11-E6BE-4FCF-A394-FD3CED92CE44}"/>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A323AE8D-0365-42B0-93E4-A0A899CB8760}"/>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3">
              <a:extLst>
                <a:ext uri="{FF2B5EF4-FFF2-40B4-BE49-F238E27FC236}">
                  <a16:creationId xmlns:a16="http://schemas.microsoft.com/office/drawing/2014/main" id="{6C6EBC91-5B3F-4CE8-ABE3-1BA668AB8D8E}"/>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4">
              <a:extLst>
                <a:ext uri="{FF2B5EF4-FFF2-40B4-BE49-F238E27FC236}">
                  <a16:creationId xmlns:a16="http://schemas.microsoft.com/office/drawing/2014/main" id="{95026FA9-8443-41C3-9995-93836849E670}"/>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5">
              <a:extLst>
                <a:ext uri="{FF2B5EF4-FFF2-40B4-BE49-F238E27FC236}">
                  <a16:creationId xmlns:a16="http://schemas.microsoft.com/office/drawing/2014/main" id="{00653104-A51E-4E31-9195-94E65BAA2737}"/>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6">
              <a:extLst>
                <a:ext uri="{FF2B5EF4-FFF2-40B4-BE49-F238E27FC236}">
                  <a16:creationId xmlns:a16="http://schemas.microsoft.com/office/drawing/2014/main" id="{B91FB431-B74B-4158-B83C-9B884BD77E2C}"/>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7">
              <a:extLst>
                <a:ext uri="{FF2B5EF4-FFF2-40B4-BE49-F238E27FC236}">
                  <a16:creationId xmlns:a16="http://schemas.microsoft.com/office/drawing/2014/main" id="{BF319137-CD98-494E-BD50-8A671109D2B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8">
              <a:extLst>
                <a:ext uri="{FF2B5EF4-FFF2-40B4-BE49-F238E27FC236}">
                  <a16:creationId xmlns:a16="http://schemas.microsoft.com/office/drawing/2014/main" id="{D9F1BA63-37E2-44CF-87B6-C4178CE56160}"/>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9">
              <a:extLst>
                <a:ext uri="{FF2B5EF4-FFF2-40B4-BE49-F238E27FC236}">
                  <a16:creationId xmlns:a16="http://schemas.microsoft.com/office/drawing/2014/main" id="{94AD2C34-3005-447C-87C3-ACF4BF604FF6}"/>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34" name="Grupa 33">
            <a:extLst>
              <a:ext uri="{FF2B5EF4-FFF2-40B4-BE49-F238E27FC236}">
                <a16:creationId xmlns:a16="http://schemas.microsoft.com/office/drawing/2014/main" id="{5F01CDBD-FF53-44C8-8D0C-C4358391FDDC}"/>
              </a:ext>
            </a:extLst>
          </p:cNvPr>
          <p:cNvGrpSpPr/>
          <p:nvPr/>
        </p:nvGrpSpPr>
        <p:grpSpPr>
          <a:xfrm>
            <a:off x="870923" y="4132594"/>
            <a:ext cx="310449" cy="310448"/>
            <a:chOff x="4679950" y="1557338"/>
            <a:chExt cx="693738" cy="693737"/>
          </a:xfrm>
          <a:solidFill>
            <a:schemeClr val="bg1"/>
          </a:solidFill>
        </p:grpSpPr>
        <p:sp>
          <p:nvSpPr>
            <p:cNvPr id="35" name="Freeform 33">
              <a:extLst>
                <a:ext uri="{FF2B5EF4-FFF2-40B4-BE49-F238E27FC236}">
                  <a16:creationId xmlns:a16="http://schemas.microsoft.com/office/drawing/2014/main" id="{3C5BC134-D29C-4D24-8A59-260B0BF4908D}"/>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6" name="Freeform 34">
              <a:extLst>
                <a:ext uri="{FF2B5EF4-FFF2-40B4-BE49-F238E27FC236}">
                  <a16:creationId xmlns:a16="http://schemas.microsoft.com/office/drawing/2014/main" id="{F3E8B7B0-AF1A-4503-AB88-965F0774A588}"/>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7" name="Freeform 35">
              <a:extLst>
                <a:ext uri="{FF2B5EF4-FFF2-40B4-BE49-F238E27FC236}">
                  <a16:creationId xmlns:a16="http://schemas.microsoft.com/office/drawing/2014/main" id="{800BAFC2-3C53-4EF7-A6FD-190B68429F17}"/>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36">
              <a:extLst>
                <a:ext uri="{FF2B5EF4-FFF2-40B4-BE49-F238E27FC236}">
                  <a16:creationId xmlns:a16="http://schemas.microsoft.com/office/drawing/2014/main" id="{ACC02501-1A84-4FF3-BEC1-8C45127D2524}"/>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37">
              <a:extLst>
                <a:ext uri="{FF2B5EF4-FFF2-40B4-BE49-F238E27FC236}">
                  <a16:creationId xmlns:a16="http://schemas.microsoft.com/office/drawing/2014/main" id="{92C84D6D-1156-4E0D-8005-7F309476AE6D}"/>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38">
              <a:extLst>
                <a:ext uri="{FF2B5EF4-FFF2-40B4-BE49-F238E27FC236}">
                  <a16:creationId xmlns:a16="http://schemas.microsoft.com/office/drawing/2014/main" id="{1B8D4EF7-3D03-4616-AC96-241F32176418}"/>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9">
              <a:extLst>
                <a:ext uri="{FF2B5EF4-FFF2-40B4-BE49-F238E27FC236}">
                  <a16:creationId xmlns:a16="http://schemas.microsoft.com/office/drawing/2014/main" id="{086FF6B0-D294-4AC9-8277-567FCD94F540}"/>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40">
              <a:extLst>
                <a:ext uri="{FF2B5EF4-FFF2-40B4-BE49-F238E27FC236}">
                  <a16:creationId xmlns:a16="http://schemas.microsoft.com/office/drawing/2014/main" id="{881720B2-777C-45F5-B5B3-AE90EE5A0CF9}"/>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41">
              <a:extLst>
                <a:ext uri="{FF2B5EF4-FFF2-40B4-BE49-F238E27FC236}">
                  <a16:creationId xmlns:a16="http://schemas.microsoft.com/office/drawing/2014/main" id="{8A0E813F-E2CA-4A71-96B1-36BDFE48E026}"/>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42">
              <a:extLst>
                <a:ext uri="{FF2B5EF4-FFF2-40B4-BE49-F238E27FC236}">
                  <a16:creationId xmlns:a16="http://schemas.microsoft.com/office/drawing/2014/main" id="{64152ADF-947B-40E6-BCF6-FFA749B2140C}"/>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43">
              <a:extLst>
                <a:ext uri="{FF2B5EF4-FFF2-40B4-BE49-F238E27FC236}">
                  <a16:creationId xmlns:a16="http://schemas.microsoft.com/office/drawing/2014/main" id="{EC7B5CE5-3313-4639-A6BB-774A0E853444}"/>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44">
              <a:extLst>
                <a:ext uri="{FF2B5EF4-FFF2-40B4-BE49-F238E27FC236}">
                  <a16:creationId xmlns:a16="http://schemas.microsoft.com/office/drawing/2014/main" id="{78D520F7-B589-4CA5-BB71-F748B628BD8D}"/>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5">
              <a:extLst>
                <a:ext uri="{FF2B5EF4-FFF2-40B4-BE49-F238E27FC236}">
                  <a16:creationId xmlns:a16="http://schemas.microsoft.com/office/drawing/2014/main" id="{CE255D1F-817C-473A-95C2-22A4BEBC8CBE}"/>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6">
              <a:extLst>
                <a:ext uri="{FF2B5EF4-FFF2-40B4-BE49-F238E27FC236}">
                  <a16:creationId xmlns:a16="http://schemas.microsoft.com/office/drawing/2014/main" id="{2D209762-0FEA-48AE-8684-FC0702204983}"/>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7">
              <a:extLst>
                <a:ext uri="{FF2B5EF4-FFF2-40B4-BE49-F238E27FC236}">
                  <a16:creationId xmlns:a16="http://schemas.microsoft.com/office/drawing/2014/main" id="{0C98D6A4-2254-4D76-8FC5-A394BA7299C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8">
              <a:extLst>
                <a:ext uri="{FF2B5EF4-FFF2-40B4-BE49-F238E27FC236}">
                  <a16:creationId xmlns:a16="http://schemas.microsoft.com/office/drawing/2014/main" id="{4CD1361F-F4AE-4F92-9D3B-9AA41E88F1D3}"/>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9">
              <a:extLst>
                <a:ext uri="{FF2B5EF4-FFF2-40B4-BE49-F238E27FC236}">
                  <a16:creationId xmlns:a16="http://schemas.microsoft.com/office/drawing/2014/main" id="{25436FE6-CE1A-41FF-8122-D0E7A5BA9FF8}"/>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5910215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Symbol zastępczy zawartości 4" descr="Jak ważnym problemem są zmiana klimatu?&#10;&#10;Wykres słupkowy skumulowany do 100% przedstawia zdanie na temat zmiany klimatu w poszczególnych latach badania:&#10;2020 rok - bardzo ważnym problemem 68%, raczej ważnym 26%, raczej nieważnym 4%, w ogóle nieważnym 1%, trudno powiedzieć 1%,&#10;2018 rok -  bardzo ważnym 39%, raczej ważnym 52%, raczej nieważnym 4%, w ogóle nieważnym 1%, trudno powiedzieć 3%,&#10;2014 rok -  bardzo ważnym 27%, raczej ważnym 59%, raczej nieważnym 9%, w ogóle nieważnym 2%, trudno powiedzieć 5%,&#10;2013 rok - bardzo ważnym 35%, raczej ważnym 52%, raczej nieważnym 8%, w ogóle nieważnym 2%, trudno powiedzieć 3%,&#10;2012 rok - bardzo ważnym 34%, raczej ważnym 53%, raczej nieważnym 7%, w ogóle nieważnym 1%, trudno powiedzieć 4%.">
            <a:extLst>
              <a:ext uri="{FF2B5EF4-FFF2-40B4-BE49-F238E27FC236}">
                <a16:creationId xmlns:a16="http://schemas.microsoft.com/office/drawing/2014/main" id="{0126B44B-3FAB-45E0-A2A5-BF1526245210}"/>
              </a:ext>
            </a:extLst>
          </p:cNvPr>
          <p:cNvGraphicFramePr>
            <a:graphicFrameLocks/>
          </p:cNvGraphicFramePr>
          <p:nvPr/>
        </p:nvGraphicFramePr>
        <p:xfrm>
          <a:off x="585017" y="468916"/>
          <a:ext cx="7335993" cy="3406422"/>
        </p:xfrm>
        <a:graphic>
          <a:graphicData uri="http://schemas.openxmlformats.org/drawingml/2006/chart">
            <c:chart xmlns:c="http://schemas.openxmlformats.org/drawingml/2006/chart" xmlns:r="http://schemas.openxmlformats.org/officeDocument/2006/relationships" r:id="rId3"/>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ważności zmian klimatycznych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P18. Jak ważnym problemem są, Pana(i) zdaniem, zmiany klimatu?</a:t>
            </a:r>
          </a:p>
          <a:p>
            <a:pPr algn="just"/>
            <a:r>
              <a:rPr lang="pl-PL" sz="800" i="1" dirty="0">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 n=1000, 2020: n=1015, </a:t>
            </a:r>
            <a:r>
              <a:rPr lang="pl-PL" i="1" dirty="0">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Symbol zastępczy zawartości 4">
            <a:extLst>
              <a:ext uri="{FF2B5EF4-FFF2-40B4-BE49-F238E27FC236}">
                <a16:creationId xmlns:a16="http://schemas.microsoft.com/office/drawing/2014/main" id="{299EDA40-28B8-4A44-A7B8-8AB73A6DE86B}"/>
              </a:ext>
            </a:extLst>
          </p:cNvPr>
          <p:cNvGraphicFramePr>
            <a:graphicFrameLocks/>
          </p:cNvGraphicFramePr>
          <p:nvPr/>
        </p:nvGraphicFramePr>
        <p:xfrm>
          <a:off x="251520" y="1448789"/>
          <a:ext cx="7584445" cy="4180559"/>
        </p:xfrm>
        <a:graphic>
          <a:graphicData uri="http://schemas.openxmlformats.org/drawingml/2006/chart">
            <c:chart xmlns:c="http://schemas.openxmlformats.org/drawingml/2006/chart" xmlns:r="http://schemas.openxmlformats.org/officeDocument/2006/relationships" r:id="rId4"/>
          </a:graphicData>
        </a:graphic>
      </p:graphicFrame>
      <p:pic>
        <p:nvPicPr>
          <p:cNvPr id="2050" name="Picture 2" descr="Climate Change Icons - Download Free Vector Icons | Noun Project">
            <a:extLst>
              <a:ext uri="{FF2B5EF4-FFF2-40B4-BE49-F238E27FC236}">
                <a16:creationId xmlns:a16="http://schemas.microsoft.com/office/drawing/2014/main" id="{A798FD72-A19B-4694-ADF1-709BB3C868F4}"/>
              </a:ext>
            </a:extLst>
          </p:cNvPr>
          <p:cNvPicPr>
            <a:picLocks noChangeAspect="1" noChangeArrowheads="1"/>
          </p:cNvPicPr>
          <p:nvPr/>
        </p:nvPicPr>
        <p:blipFill>
          <a:blip r:embed="rId5">
            <a:lum bright="70000" contrast="-70000"/>
            <a:extLst>
              <a:ext uri="{28A0092B-C50C-407E-A947-70E740481C1C}">
                <a14:useLocalDpi xmlns:a14="http://schemas.microsoft.com/office/drawing/2010/main" val="0"/>
              </a:ext>
            </a:extLst>
          </a:blip>
          <a:srcRect/>
          <a:stretch>
            <a:fillRect/>
          </a:stretch>
        </p:blipFill>
        <p:spPr bwMode="auto">
          <a:xfrm>
            <a:off x="7388113" y="3655480"/>
            <a:ext cx="1140694" cy="1140694"/>
          </a:xfrm>
          <a:prstGeom prst="rect">
            <a:avLst/>
          </a:prstGeom>
          <a:noFill/>
          <a:extLst>
            <a:ext uri="{909E8E84-426E-40DD-AFC4-6F175D3DCCD1}">
              <a14:hiddenFill xmlns:a14="http://schemas.microsoft.com/office/drawing/2010/main">
                <a:solidFill>
                  <a:srgbClr val="FFFFFF"/>
                </a:solidFill>
              </a14:hiddenFill>
            </a:ext>
          </a:extLst>
        </p:spPr>
      </p:pic>
      <p:sp>
        <p:nvSpPr>
          <p:cNvPr id="9" name="pole tekstowe 8">
            <a:extLst>
              <a:ext uri="{FF2B5EF4-FFF2-40B4-BE49-F238E27FC236}">
                <a16:creationId xmlns:a16="http://schemas.microsoft.com/office/drawing/2014/main" id="{B9BFD4D3-D64A-4A6A-821E-F4D5176F1079}"/>
              </a:ext>
            </a:extLst>
          </p:cNvPr>
          <p:cNvSpPr txBox="1"/>
          <p:nvPr/>
        </p:nvSpPr>
        <p:spPr>
          <a:xfrm>
            <a:off x="488899" y="2437855"/>
            <a:ext cx="736340" cy="276999"/>
          </a:xfrm>
          <a:prstGeom prst="rect">
            <a:avLst/>
          </a:prstGeom>
          <a:solidFill>
            <a:schemeClr val="bg1"/>
          </a:solidFill>
        </p:spPr>
        <p:txBody>
          <a:bodyPr wrap="square" rtlCol="0">
            <a:spAutoFit/>
          </a:bodyPr>
          <a:lstStyle/>
          <a:p>
            <a:pPr algn="r"/>
            <a:r>
              <a:rPr lang="pl-PL" sz="1200" b="1" dirty="0"/>
              <a:t>2022</a:t>
            </a:r>
          </a:p>
        </p:txBody>
      </p:sp>
      <p:sp>
        <p:nvSpPr>
          <p:cNvPr id="7" name="Prostokąt: zaokrąglone rogi 6">
            <a:extLst>
              <a:ext uri="{FF2B5EF4-FFF2-40B4-BE49-F238E27FC236}">
                <a16:creationId xmlns:a16="http://schemas.microsoft.com/office/drawing/2014/main" id="{AF1E4264-8E13-489F-907E-1EB427EA59A1}"/>
              </a:ext>
            </a:extLst>
          </p:cNvPr>
          <p:cNvSpPr/>
          <p:nvPr/>
        </p:nvSpPr>
        <p:spPr>
          <a:xfrm>
            <a:off x="6367749" y="224788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91</a:t>
            </a:r>
          </a:p>
        </p:txBody>
      </p:sp>
      <p:sp>
        <p:nvSpPr>
          <p:cNvPr id="10" name="Prostokąt: zaokrąglone rogi 9">
            <a:extLst>
              <a:ext uri="{FF2B5EF4-FFF2-40B4-BE49-F238E27FC236}">
                <a16:creationId xmlns:a16="http://schemas.microsoft.com/office/drawing/2014/main" id="{09C44D7D-2463-42AA-B03B-2E66C4D22E66}"/>
              </a:ext>
            </a:extLst>
          </p:cNvPr>
          <p:cNvSpPr/>
          <p:nvPr/>
        </p:nvSpPr>
        <p:spPr>
          <a:xfrm>
            <a:off x="6277068" y="356178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91</a:t>
            </a:r>
          </a:p>
        </p:txBody>
      </p:sp>
      <p:sp>
        <p:nvSpPr>
          <p:cNvPr id="11" name="Prostokąt: zaokrąglone rogi 10">
            <a:extLst>
              <a:ext uri="{FF2B5EF4-FFF2-40B4-BE49-F238E27FC236}">
                <a16:creationId xmlns:a16="http://schemas.microsoft.com/office/drawing/2014/main" id="{A5D56E34-6235-4889-9407-3BE9985455C1}"/>
              </a:ext>
            </a:extLst>
          </p:cNvPr>
          <p:cNvSpPr/>
          <p:nvPr/>
        </p:nvSpPr>
        <p:spPr>
          <a:xfrm>
            <a:off x="5959902" y="3989818"/>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86</a:t>
            </a:r>
          </a:p>
        </p:txBody>
      </p:sp>
      <p:sp>
        <p:nvSpPr>
          <p:cNvPr id="12" name="Prostokąt: zaokrąglone rogi 11">
            <a:extLst>
              <a:ext uri="{FF2B5EF4-FFF2-40B4-BE49-F238E27FC236}">
                <a16:creationId xmlns:a16="http://schemas.microsoft.com/office/drawing/2014/main" id="{6DC26CAE-8B89-4679-A460-F0C84C048DE1}"/>
              </a:ext>
            </a:extLst>
          </p:cNvPr>
          <p:cNvSpPr/>
          <p:nvPr/>
        </p:nvSpPr>
        <p:spPr>
          <a:xfrm>
            <a:off x="6141464" y="4783554"/>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87</a:t>
            </a:r>
          </a:p>
        </p:txBody>
      </p:sp>
      <p:sp>
        <p:nvSpPr>
          <p:cNvPr id="14" name="Prostokąt: zaokrąglone rogi 13">
            <a:extLst>
              <a:ext uri="{FF2B5EF4-FFF2-40B4-BE49-F238E27FC236}">
                <a16:creationId xmlns:a16="http://schemas.microsoft.com/office/drawing/2014/main" id="{A5342C0A-1553-468C-8755-90F84C4E0735}"/>
              </a:ext>
            </a:extLst>
          </p:cNvPr>
          <p:cNvSpPr/>
          <p:nvPr/>
        </p:nvSpPr>
        <p:spPr>
          <a:xfrm>
            <a:off x="6117684" y="4399342"/>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a:solidFill>
                  <a:schemeClr val="accent4"/>
                </a:solidFill>
              </a:rPr>
              <a:t>87</a:t>
            </a:r>
          </a:p>
        </p:txBody>
      </p:sp>
      <p:sp>
        <p:nvSpPr>
          <p:cNvPr id="33" name="Prostokąt: zaokrąglone rogi 9">
            <a:extLst>
              <a:ext uri="{FF2B5EF4-FFF2-40B4-BE49-F238E27FC236}">
                <a16:creationId xmlns:a16="http://schemas.microsoft.com/office/drawing/2014/main" id="{E425DFD1-4B57-20D5-E5ED-3B9111C744CE}"/>
              </a:ext>
            </a:extLst>
          </p:cNvPr>
          <p:cNvSpPr/>
          <p:nvPr/>
        </p:nvSpPr>
        <p:spPr>
          <a:xfrm>
            <a:off x="6368912" y="3138899"/>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94</a:t>
            </a:r>
          </a:p>
        </p:txBody>
      </p:sp>
      <p:sp>
        <p:nvSpPr>
          <p:cNvPr id="5" name="Symbol zastępczy tekstu 7">
            <a:extLst>
              <a:ext uri="{FF2B5EF4-FFF2-40B4-BE49-F238E27FC236}">
                <a16:creationId xmlns:a16="http://schemas.microsoft.com/office/drawing/2014/main" id="{096EB9C4-F256-F58A-D164-2A7C9D5D3289}"/>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8642046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Symbol zastępczy zawartości 4">
            <a:extLst>
              <a:ext uri="{FF2B5EF4-FFF2-40B4-BE49-F238E27FC236}">
                <a16:creationId xmlns:a16="http://schemas.microsoft.com/office/drawing/2014/main" id="{0126B44B-3FAB-45E0-A2A5-BF1526245210}"/>
              </a:ext>
            </a:extLst>
          </p:cNvPr>
          <p:cNvGraphicFramePr>
            <a:graphicFrameLocks/>
          </p:cNvGraphicFramePr>
          <p:nvPr/>
        </p:nvGraphicFramePr>
        <p:xfrm>
          <a:off x="585017" y="468916"/>
          <a:ext cx="7335993" cy="3616050"/>
        </p:xfrm>
        <a:graphic>
          <a:graphicData uri="http://schemas.openxmlformats.org/drawingml/2006/chart">
            <c:chart xmlns:c="http://schemas.openxmlformats.org/drawingml/2006/chart" xmlns:r="http://schemas.openxmlformats.org/officeDocument/2006/relationships" r:id="rId3"/>
          </a:graphicData>
        </a:graphic>
      </p:graphicFrame>
      <p:sp>
        <p:nvSpPr>
          <p:cNvPr id="2052" name="Prostokąt: zaokrąglone rogi 2051">
            <a:extLst>
              <a:ext uri="{FF2B5EF4-FFF2-40B4-BE49-F238E27FC236}">
                <a16:creationId xmlns:a16="http://schemas.microsoft.com/office/drawing/2014/main" id="{7F61EDD7-55B9-48C1-9BA2-321411439604}"/>
              </a:ext>
            </a:extLst>
          </p:cNvPr>
          <p:cNvSpPr/>
          <p:nvPr/>
        </p:nvSpPr>
        <p:spPr>
          <a:xfrm>
            <a:off x="333052" y="3204946"/>
            <a:ext cx="4120089" cy="2204265"/>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4" name="Symbol zastępczy zawartości 4">
            <a:extLst>
              <a:ext uri="{FF2B5EF4-FFF2-40B4-BE49-F238E27FC236}">
                <a16:creationId xmlns:a16="http://schemas.microsoft.com/office/drawing/2014/main" id="{299EDA40-28B8-4A44-A7B8-8AB73A6DE86B}"/>
              </a:ext>
            </a:extLst>
          </p:cNvPr>
          <p:cNvGraphicFramePr>
            <a:graphicFrameLocks/>
          </p:cNvGraphicFramePr>
          <p:nvPr/>
        </p:nvGraphicFramePr>
        <p:xfrm>
          <a:off x="251520" y="1448789"/>
          <a:ext cx="7584445" cy="418055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49" name="Symbol zastępczy zawartości 4" descr="Jak ważnym problemem jest zmiana klimatu?&#10;&#10;Wykres słupkowy skumulowany do 100% przedstawia zdanie na temat zmiany klimatu w poszczególnych przedziałach wieku:&#10;15-24 lat bardzo ważnym problemem 77%, raczej ważnym 19%, raczej nieważnym 3%, w ogóle nieważnym 0%, trudno powiedzieć 0%,&#10;25-34 lat bardzo ważnym problemem 53%, raczej ważnym 36%, raczej nieważnym 8%, w ogóle nieważnym 3%, trudno powiedzieć 1%,&#10;35-44 lat bardzo ważnym problemem 67%, raczej ważnym 27%, raczej nieważnym 3%, w ogóle nieważnym 1%, trudno powiedzieć 2%,&#10;45-59 lat bardzo ważnym problemem 68%, raczej ważnym 26%, raczej nieważnym 4%, w ogóle nieważnym 1%, trudno powiedzieć 1%,&#10;60 lat i więcej bardzo ważnym problemem 75%, raczej ważnym 20%, raczej nieważnym 3%, w ogóle nieważnym 1%, trudno powiedzieć 1%.&#10;">
            <a:extLst>
              <a:ext uri="{FF2B5EF4-FFF2-40B4-BE49-F238E27FC236}">
                <a16:creationId xmlns:a16="http://schemas.microsoft.com/office/drawing/2014/main" id="{135D61A6-9414-4FC1-A80C-8C65319AFE80}"/>
              </a:ext>
            </a:extLst>
          </p:cNvPr>
          <p:cNvGraphicFramePr>
            <a:graphicFrameLocks/>
          </p:cNvGraphicFramePr>
          <p:nvPr/>
        </p:nvGraphicFramePr>
        <p:xfrm>
          <a:off x="251519" y="3119105"/>
          <a:ext cx="7584445" cy="2422506"/>
        </p:xfrm>
        <a:graphic>
          <a:graphicData uri="http://schemas.openxmlformats.org/drawingml/2006/chart">
            <c:chart xmlns:c="http://schemas.openxmlformats.org/drawingml/2006/chart" xmlns:r="http://schemas.openxmlformats.org/officeDocument/2006/relationships" r:id="rId5"/>
          </a:graphicData>
        </a:graphic>
      </p:graphicFrame>
      <p:sp>
        <p:nvSpPr>
          <p:cNvPr id="2053" name="Prostokąt: zaokrąglone rogi 2052">
            <a:extLst>
              <a:ext uri="{FF2B5EF4-FFF2-40B4-BE49-F238E27FC236}">
                <a16:creationId xmlns:a16="http://schemas.microsoft.com/office/drawing/2014/main" id="{5BEAB140-8735-4112-8127-22CEBE81C878}"/>
              </a:ext>
            </a:extLst>
          </p:cNvPr>
          <p:cNvSpPr/>
          <p:nvPr/>
        </p:nvSpPr>
        <p:spPr>
          <a:xfrm>
            <a:off x="4571999" y="3200400"/>
            <a:ext cx="4238947" cy="2208811"/>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2051" name="Symbol zastępczy zawartości 4" descr="Jak ważnym problemem jest zmiana klimatu?&#10;&#10;Wykres słupkowy skumulowany do 100% przedstawia zdanie na temat zmiany klimatu dla poszczególnych sytuacji zawodowych:&#10;pracujący: bardzo ważnym problemem 64%, raczej ważnym 29%, raczej nieważnym 5%, w ogóle nieważnym 2%, trudno powiedzieć 1%,&#10;emeryt, rencista: bardzo ważnym problemem 75%, raczej ważnym 20%, raczej nieważnym 4%, w ogóle nieważnym 1%, trudno powiedzieć 1%,&#10;niepracujący: bardzo ważnym problemem 69%, raczej ważnym 29%, raczej nieważnym 2%, w ogóle nieważnym 1%, trudno powiedzieć 2%.&#10;">
            <a:extLst>
              <a:ext uri="{FF2B5EF4-FFF2-40B4-BE49-F238E27FC236}">
                <a16:creationId xmlns:a16="http://schemas.microsoft.com/office/drawing/2014/main" id="{F7B2C900-3353-4495-8871-35BC0878170F}"/>
              </a:ext>
            </a:extLst>
          </p:cNvPr>
          <p:cNvGraphicFramePr>
            <a:graphicFrameLocks/>
          </p:cNvGraphicFramePr>
          <p:nvPr/>
        </p:nvGraphicFramePr>
        <p:xfrm>
          <a:off x="4531233" y="3103219"/>
          <a:ext cx="4190172" cy="2422506"/>
        </p:xfrm>
        <a:graphic>
          <a:graphicData uri="http://schemas.openxmlformats.org/drawingml/2006/chart">
            <c:chart xmlns:c="http://schemas.openxmlformats.org/drawingml/2006/chart" xmlns:r="http://schemas.openxmlformats.org/officeDocument/2006/relationships" r:id="rId6"/>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Ocena ważności zmian klimatycznych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P18. Jak ważnym problemem są, Pana(i) zdaniem, zmiany klimatu?</a:t>
            </a:r>
          </a:p>
          <a:p>
            <a:pPr algn="just"/>
            <a:r>
              <a:rPr lang="pl-PL" sz="800" i="1" dirty="0">
                <a:solidFill>
                  <a:schemeClr val="bg1">
                    <a:lumMod val="75000"/>
                  </a:schemeClr>
                </a:solidFill>
              </a:rPr>
              <a:t>Pytanie jednokrotnego wyboru.</a:t>
            </a:r>
            <a:r>
              <a:rPr lang="pl-PL" sz="800" dirty="0">
                <a:solidFill>
                  <a:schemeClr val="bg1">
                    <a:lumMod val="75000"/>
                  </a:schemeClr>
                </a:solidFill>
              </a:rPr>
              <a:t> </a:t>
            </a:r>
            <a:endParaRPr lang="pl-PL" sz="800" i="1" dirty="0">
              <a:solidFill>
                <a:schemeClr val="bg1">
                  <a:lumMod val="75000"/>
                </a:schemeClr>
              </a:solidFill>
            </a:endParaRP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a:t>
            </a:r>
            <a:r>
              <a:rPr lang="pl-PL" dirty="0">
                <a:solidFill>
                  <a:schemeClr val="bg1">
                    <a:lumMod val="75000"/>
                  </a:schemeClr>
                </a:solidFill>
              </a:rPr>
              <a:t>Ze względu na wiek: 15-24 lata n=29, 25-34 lata n=246, 35-44 lata n=211, 45-59 lat n=211, 60 lat i więcej n=303.</a:t>
            </a:r>
          </a:p>
          <a:p>
            <a:r>
              <a:rPr lang="pl-PL" dirty="0">
                <a:solidFill>
                  <a:schemeClr val="bg1">
                    <a:lumMod val="75000"/>
                  </a:schemeClr>
                </a:solidFill>
              </a:rPr>
              <a:t>Ze względu na sytuację zawodową: pracujący n=658, emeryt, rencista n=265, niepracujący n=76</a:t>
            </a:r>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2050" name="Picture 2" descr="Climate Change Icons - Download Free Vector Icons | Noun Project">
            <a:extLst>
              <a:ext uri="{FF2B5EF4-FFF2-40B4-BE49-F238E27FC236}">
                <a16:creationId xmlns:a16="http://schemas.microsoft.com/office/drawing/2014/main" id="{A798FD72-A19B-4694-ADF1-709BB3C868F4}"/>
              </a:ext>
            </a:extLst>
          </p:cNvPr>
          <p:cNvPicPr>
            <a:picLocks noChangeAspect="1" noChangeArrowheads="1"/>
          </p:cNvPicPr>
          <p:nvPr/>
        </p:nvPicPr>
        <p:blipFill>
          <a:blip r:embed="rId7">
            <a:lum bright="70000" contrast="-70000"/>
            <a:extLst>
              <a:ext uri="{28A0092B-C50C-407E-A947-70E740481C1C}">
                <a14:useLocalDpi xmlns:a14="http://schemas.microsoft.com/office/drawing/2010/main" val="0"/>
              </a:ext>
            </a:extLst>
          </a:blip>
          <a:srcRect/>
          <a:stretch>
            <a:fillRect/>
          </a:stretch>
        </p:blipFill>
        <p:spPr bwMode="auto">
          <a:xfrm>
            <a:off x="7599114" y="1700851"/>
            <a:ext cx="1140694" cy="1140694"/>
          </a:xfrm>
          <a:prstGeom prst="rect">
            <a:avLst/>
          </a:prstGeom>
          <a:noFill/>
          <a:extLst>
            <a:ext uri="{909E8E84-426E-40DD-AFC4-6F175D3DCCD1}">
              <a14:hiddenFill xmlns:a14="http://schemas.microsoft.com/office/drawing/2010/main">
                <a:solidFill>
                  <a:srgbClr val="FFFFFF"/>
                </a:solidFill>
              </a14:hiddenFill>
            </a:ext>
          </a:extLst>
        </p:spPr>
      </p:pic>
      <p:sp>
        <p:nvSpPr>
          <p:cNvPr id="9" name="pole tekstowe 8">
            <a:extLst>
              <a:ext uri="{FF2B5EF4-FFF2-40B4-BE49-F238E27FC236}">
                <a16:creationId xmlns:a16="http://schemas.microsoft.com/office/drawing/2014/main" id="{B9BFD4D3-D64A-4A6A-821E-F4D5176F1079}"/>
              </a:ext>
            </a:extLst>
          </p:cNvPr>
          <p:cNvSpPr txBox="1"/>
          <p:nvPr/>
        </p:nvSpPr>
        <p:spPr>
          <a:xfrm>
            <a:off x="488899" y="2437855"/>
            <a:ext cx="736340" cy="276999"/>
          </a:xfrm>
          <a:prstGeom prst="rect">
            <a:avLst/>
          </a:prstGeom>
          <a:solidFill>
            <a:schemeClr val="bg1"/>
          </a:solidFill>
        </p:spPr>
        <p:txBody>
          <a:bodyPr wrap="square" rtlCol="0">
            <a:spAutoFit/>
          </a:bodyPr>
          <a:lstStyle/>
          <a:p>
            <a:pPr algn="r"/>
            <a:r>
              <a:rPr lang="pl-PL" sz="1200" b="1" dirty="0"/>
              <a:t>2022</a:t>
            </a:r>
          </a:p>
        </p:txBody>
      </p:sp>
      <p:sp>
        <p:nvSpPr>
          <p:cNvPr id="5" name="Symbol zastępczy tekstu 7">
            <a:extLst>
              <a:ext uri="{FF2B5EF4-FFF2-40B4-BE49-F238E27FC236}">
                <a16:creationId xmlns:a16="http://schemas.microsoft.com/office/drawing/2014/main" id="{1C841555-20E8-4E46-A303-3D6254290871}"/>
              </a:ext>
            </a:extLst>
          </p:cNvPr>
          <p:cNvSpPr txBox="1">
            <a:spLocks/>
          </p:cNvSpPr>
          <p:nvPr/>
        </p:nvSpPr>
        <p:spPr>
          <a:xfrm>
            <a:off x="8174587" y="5395750"/>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sp>
        <p:nvSpPr>
          <p:cNvPr id="7" name="Prostokąt: zaokrąglone rogi 6">
            <a:extLst>
              <a:ext uri="{FF2B5EF4-FFF2-40B4-BE49-F238E27FC236}">
                <a16:creationId xmlns:a16="http://schemas.microsoft.com/office/drawing/2014/main" id="{AF1E4264-8E13-489F-907E-1EB427EA59A1}"/>
              </a:ext>
            </a:extLst>
          </p:cNvPr>
          <p:cNvSpPr/>
          <p:nvPr/>
        </p:nvSpPr>
        <p:spPr>
          <a:xfrm>
            <a:off x="6346321" y="2255095"/>
            <a:ext cx="362612" cy="23742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1000" b="1" dirty="0">
                <a:solidFill>
                  <a:schemeClr val="accent4"/>
                </a:solidFill>
              </a:rPr>
              <a:t>91</a:t>
            </a:r>
          </a:p>
        </p:txBody>
      </p:sp>
      <p:sp>
        <p:nvSpPr>
          <p:cNvPr id="2054" name="pole tekstowe 2053">
            <a:extLst>
              <a:ext uri="{FF2B5EF4-FFF2-40B4-BE49-F238E27FC236}">
                <a16:creationId xmlns:a16="http://schemas.microsoft.com/office/drawing/2014/main" id="{D1CE8FF6-C510-4E8E-BF63-3FE7EED0BF44}"/>
              </a:ext>
            </a:extLst>
          </p:cNvPr>
          <p:cNvSpPr txBox="1"/>
          <p:nvPr/>
        </p:nvSpPr>
        <p:spPr>
          <a:xfrm>
            <a:off x="1772306" y="3346348"/>
            <a:ext cx="720110" cy="276999"/>
          </a:xfrm>
          <a:prstGeom prst="rect">
            <a:avLst/>
          </a:prstGeom>
          <a:noFill/>
        </p:spPr>
        <p:txBody>
          <a:bodyPr wrap="square" rtlCol="0">
            <a:spAutoFit/>
          </a:bodyPr>
          <a:lstStyle/>
          <a:p>
            <a:r>
              <a:rPr lang="pl-PL" sz="1200" b="1"/>
              <a:t>Wiek</a:t>
            </a:r>
          </a:p>
        </p:txBody>
      </p:sp>
      <p:grpSp>
        <p:nvGrpSpPr>
          <p:cNvPr id="49" name="Grupa 48">
            <a:extLst>
              <a:ext uri="{FF2B5EF4-FFF2-40B4-BE49-F238E27FC236}">
                <a16:creationId xmlns:a16="http://schemas.microsoft.com/office/drawing/2014/main" id="{853D99FA-76AD-462E-B95B-1D3DA071C25A}"/>
              </a:ext>
            </a:extLst>
          </p:cNvPr>
          <p:cNvGrpSpPr/>
          <p:nvPr/>
        </p:nvGrpSpPr>
        <p:grpSpPr>
          <a:xfrm>
            <a:off x="1470457" y="3238500"/>
            <a:ext cx="319499" cy="384847"/>
            <a:chOff x="6299205" y="3543307"/>
            <a:chExt cx="558800" cy="673091"/>
          </a:xfrm>
          <a:solidFill>
            <a:schemeClr val="tx2"/>
          </a:solidFill>
        </p:grpSpPr>
        <p:sp>
          <p:nvSpPr>
            <p:cNvPr id="50" name="Freeform 32">
              <a:extLst>
                <a:ext uri="{FF2B5EF4-FFF2-40B4-BE49-F238E27FC236}">
                  <a16:creationId xmlns:a16="http://schemas.microsoft.com/office/drawing/2014/main" id="{7B2924E8-E516-4EEE-8B90-4B15118056EB}"/>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1" name="Freeform 33">
              <a:extLst>
                <a:ext uri="{FF2B5EF4-FFF2-40B4-BE49-F238E27FC236}">
                  <a16:creationId xmlns:a16="http://schemas.microsoft.com/office/drawing/2014/main" id="{375221B0-957B-4612-8C05-DA726580ABF1}"/>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2" name="Freeform 34">
              <a:extLst>
                <a:ext uri="{FF2B5EF4-FFF2-40B4-BE49-F238E27FC236}">
                  <a16:creationId xmlns:a16="http://schemas.microsoft.com/office/drawing/2014/main" id="{35B62A4F-1B11-4C43-8703-B5D618A537BB}"/>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3" name="Freeform 35">
              <a:extLst>
                <a:ext uri="{FF2B5EF4-FFF2-40B4-BE49-F238E27FC236}">
                  <a16:creationId xmlns:a16="http://schemas.microsoft.com/office/drawing/2014/main" id="{690CFE76-03B7-4AA7-ACE0-62BEB0CA8ECA}"/>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4" name="Freeform 36">
              <a:extLst>
                <a:ext uri="{FF2B5EF4-FFF2-40B4-BE49-F238E27FC236}">
                  <a16:creationId xmlns:a16="http://schemas.microsoft.com/office/drawing/2014/main" id="{205284A8-1DCD-43AA-853C-014598B00AC1}"/>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5" name="Freeform 37">
              <a:extLst>
                <a:ext uri="{FF2B5EF4-FFF2-40B4-BE49-F238E27FC236}">
                  <a16:creationId xmlns:a16="http://schemas.microsoft.com/office/drawing/2014/main" id="{49C120F1-4321-4533-9EDC-87E01DBC514A}"/>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2055" name="pole tekstowe 2054">
            <a:extLst>
              <a:ext uri="{FF2B5EF4-FFF2-40B4-BE49-F238E27FC236}">
                <a16:creationId xmlns:a16="http://schemas.microsoft.com/office/drawing/2014/main" id="{729F2641-EDD2-46B7-AC18-7A6A95222FA0}"/>
              </a:ext>
            </a:extLst>
          </p:cNvPr>
          <p:cNvSpPr txBox="1"/>
          <p:nvPr/>
        </p:nvSpPr>
        <p:spPr>
          <a:xfrm>
            <a:off x="6241598" y="3346348"/>
            <a:ext cx="1861180" cy="276999"/>
          </a:xfrm>
          <a:prstGeom prst="rect">
            <a:avLst/>
          </a:prstGeom>
          <a:noFill/>
        </p:spPr>
        <p:txBody>
          <a:bodyPr wrap="square" rtlCol="0">
            <a:spAutoFit/>
          </a:bodyPr>
          <a:lstStyle/>
          <a:p>
            <a:r>
              <a:rPr lang="pl-PL" sz="1200" b="1"/>
              <a:t>Sytuacja zawodowa</a:t>
            </a:r>
          </a:p>
        </p:txBody>
      </p:sp>
      <p:sp>
        <p:nvSpPr>
          <p:cNvPr id="2056" name="Prostokąt: zaokrąglone rogi 2055">
            <a:extLst>
              <a:ext uri="{FF2B5EF4-FFF2-40B4-BE49-F238E27FC236}">
                <a16:creationId xmlns:a16="http://schemas.microsoft.com/office/drawing/2014/main" id="{A0A1D035-A5CB-4164-954B-82DBCF2319F8}"/>
              </a:ext>
            </a:extLst>
          </p:cNvPr>
          <p:cNvSpPr/>
          <p:nvPr/>
        </p:nvSpPr>
        <p:spPr>
          <a:xfrm>
            <a:off x="4063121" y="3548780"/>
            <a:ext cx="377175"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100</a:t>
            </a:r>
          </a:p>
        </p:txBody>
      </p:sp>
      <p:sp>
        <p:nvSpPr>
          <p:cNvPr id="2057" name="Prostokąt: zaokrąglone rogi 2056">
            <a:extLst>
              <a:ext uri="{FF2B5EF4-FFF2-40B4-BE49-F238E27FC236}">
                <a16:creationId xmlns:a16="http://schemas.microsoft.com/office/drawing/2014/main" id="{A0F171CE-7134-4F04-BD73-40B73EA05D13}"/>
              </a:ext>
            </a:extLst>
          </p:cNvPr>
          <p:cNvSpPr/>
          <p:nvPr/>
        </p:nvSpPr>
        <p:spPr>
          <a:xfrm>
            <a:off x="3844424" y="3900246"/>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93</a:t>
            </a:r>
          </a:p>
        </p:txBody>
      </p:sp>
      <p:sp>
        <p:nvSpPr>
          <p:cNvPr id="2058" name="Prostokąt: zaokrąglone rogi 2057">
            <a:extLst>
              <a:ext uri="{FF2B5EF4-FFF2-40B4-BE49-F238E27FC236}">
                <a16:creationId xmlns:a16="http://schemas.microsoft.com/office/drawing/2014/main" id="{C4156858-4D77-45E0-A134-38EDA27A44D8}"/>
              </a:ext>
            </a:extLst>
          </p:cNvPr>
          <p:cNvSpPr/>
          <p:nvPr/>
        </p:nvSpPr>
        <p:spPr>
          <a:xfrm>
            <a:off x="3773285" y="4233129"/>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89</a:t>
            </a:r>
          </a:p>
        </p:txBody>
      </p:sp>
      <p:sp>
        <p:nvSpPr>
          <p:cNvPr id="2060" name="Prostokąt: zaokrąglone rogi 2059">
            <a:extLst>
              <a:ext uri="{FF2B5EF4-FFF2-40B4-BE49-F238E27FC236}">
                <a16:creationId xmlns:a16="http://schemas.microsoft.com/office/drawing/2014/main" id="{862E10AF-459D-4EF7-AD4D-320CE99FAAFD}"/>
              </a:ext>
            </a:extLst>
          </p:cNvPr>
          <p:cNvSpPr/>
          <p:nvPr/>
        </p:nvSpPr>
        <p:spPr>
          <a:xfrm>
            <a:off x="3803200" y="4909586"/>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90</a:t>
            </a:r>
          </a:p>
        </p:txBody>
      </p:sp>
      <p:sp>
        <p:nvSpPr>
          <p:cNvPr id="2061" name="Prostokąt: zaokrąglone rogi 2060">
            <a:extLst>
              <a:ext uri="{FF2B5EF4-FFF2-40B4-BE49-F238E27FC236}">
                <a16:creationId xmlns:a16="http://schemas.microsoft.com/office/drawing/2014/main" id="{2035536A-A3C8-4DF7-8B80-FE4569FA83EA}"/>
              </a:ext>
            </a:extLst>
          </p:cNvPr>
          <p:cNvSpPr/>
          <p:nvPr/>
        </p:nvSpPr>
        <p:spPr>
          <a:xfrm>
            <a:off x="8210296" y="3632088"/>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90</a:t>
            </a:r>
          </a:p>
        </p:txBody>
      </p:sp>
      <p:sp>
        <p:nvSpPr>
          <p:cNvPr id="2062" name="Prostokąt: zaokrąglone rogi 2061">
            <a:extLst>
              <a:ext uri="{FF2B5EF4-FFF2-40B4-BE49-F238E27FC236}">
                <a16:creationId xmlns:a16="http://schemas.microsoft.com/office/drawing/2014/main" id="{E3D55B4A-ACF6-47E6-BA6B-8303B9220CE7}"/>
              </a:ext>
            </a:extLst>
          </p:cNvPr>
          <p:cNvSpPr/>
          <p:nvPr/>
        </p:nvSpPr>
        <p:spPr>
          <a:xfrm>
            <a:off x="8238280" y="4188247"/>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91</a:t>
            </a:r>
          </a:p>
        </p:txBody>
      </p:sp>
      <p:sp>
        <p:nvSpPr>
          <p:cNvPr id="2063" name="Prostokąt: zaokrąglone rogi 2062">
            <a:extLst>
              <a:ext uri="{FF2B5EF4-FFF2-40B4-BE49-F238E27FC236}">
                <a16:creationId xmlns:a16="http://schemas.microsoft.com/office/drawing/2014/main" id="{44157C9A-A291-43F6-BB23-D783BEB7C7EF}"/>
              </a:ext>
            </a:extLst>
          </p:cNvPr>
          <p:cNvSpPr/>
          <p:nvPr/>
        </p:nvSpPr>
        <p:spPr>
          <a:xfrm>
            <a:off x="8388808" y="4741085"/>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96</a:t>
            </a:r>
          </a:p>
        </p:txBody>
      </p:sp>
      <p:sp>
        <p:nvSpPr>
          <p:cNvPr id="11" name="Prostokąt: zaokrąglone rogi 10">
            <a:extLst>
              <a:ext uri="{FF2B5EF4-FFF2-40B4-BE49-F238E27FC236}">
                <a16:creationId xmlns:a16="http://schemas.microsoft.com/office/drawing/2014/main" id="{412C82F3-0AC3-47AF-A95E-FA011DE4CDC3}"/>
              </a:ext>
            </a:extLst>
          </p:cNvPr>
          <p:cNvSpPr/>
          <p:nvPr/>
        </p:nvSpPr>
        <p:spPr>
          <a:xfrm>
            <a:off x="3750708" y="4569532"/>
            <a:ext cx="319499" cy="168873"/>
          </a:xfrm>
          <a:prstGeom prst="roundRect">
            <a:avLst/>
          </a:prstGeom>
          <a:solidFill>
            <a:schemeClr val="bg1"/>
          </a:solidFill>
          <a:ln w="12700">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l-PL" sz="900" b="1" dirty="0">
                <a:solidFill>
                  <a:schemeClr val="accent4"/>
                </a:solidFill>
              </a:rPr>
              <a:t>91</a:t>
            </a:r>
          </a:p>
        </p:txBody>
      </p:sp>
      <p:grpSp>
        <p:nvGrpSpPr>
          <p:cNvPr id="59" name="Grupa 58">
            <a:extLst>
              <a:ext uri="{FF2B5EF4-FFF2-40B4-BE49-F238E27FC236}">
                <a16:creationId xmlns:a16="http://schemas.microsoft.com/office/drawing/2014/main" id="{8D52DDB5-73B9-4002-8444-FCA4573274EE}"/>
              </a:ext>
            </a:extLst>
          </p:cNvPr>
          <p:cNvGrpSpPr>
            <a:grpSpLocks noChangeAspect="1"/>
          </p:cNvGrpSpPr>
          <p:nvPr/>
        </p:nvGrpSpPr>
        <p:grpSpPr>
          <a:xfrm>
            <a:off x="5922040" y="3267446"/>
            <a:ext cx="316946" cy="360000"/>
            <a:chOff x="8001129" y="3982537"/>
            <a:chExt cx="284805" cy="323493"/>
          </a:xfrm>
          <a:solidFill>
            <a:srgbClr val="004B88"/>
          </a:solidFill>
        </p:grpSpPr>
        <p:sp>
          <p:nvSpPr>
            <p:cNvPr id="60" name="Freeform 167">
              <a:extLst>
                <a:ext uri="{FF2B5EF4-FFF2-40B4-BE49-F238E27FC236}">
                  <a16:creationId xmlns:a16="http://schemas.microsoft.com/office/drawing/2014/main" id="{728FCE57-F654-4358-833A-3D985062C760}"/>
                </a:ext>
              </a:extLst>
            </p:cNvPr>
            <p:cNvSpPr>
              <a:spLocks noEditPoints="1"/>
            </p:cNvSpPr>
            <p:nvPr/>
          </p:nvSpPr>
          <p:spPr bwMode="auto">
            <a:xfrm>
              <a:off x="8001129" y="3982537"/>
              <a:ext cx="187675" cy="323493"/>
            </a:xfrm>
            <a:custGeom>
              <a:avLst/>
              <a:gdLst>
                <a:gd name="T0" fmla="*/ 522 w 1600"/>
                <a:gd name="T1" fmla="*/ 670 h 2747"/>
                <a:gd name="T2" fmla="*/ 417 w 1600"/>
                <a:gd name="T3" fmla="*/ 623 h 2747"/>
                <a:gd name="T4" fmla="*/ 335 w 1600"/>
                <a:gd name="T5" fmla="*/ 544 h 2747"/>
                <a:gd name="T6" fmla="*/ 283 w 1600"/>
                <a:gd name="T7" fmla="*/ 441 h 2747"/>
                <a:gd name="T8" fmla="*/ 268 w 1600"/>
                <a:gd name="T9" fmla="*/ 341 h 2747"/>
                <a:gd name="T10" fmla="*/ 288 w 1600"/>
                <a:gd name="T11" fmla="*/ 223 h 2747"/>
                <a:gd name="T12" fmla="*/ 345 w 1600"/>
                <a:gd name="T13" fmla="*/ 123 h 2747"/>
                <a:gd name="T14" fmla="*/ 431 w 1600"/>
                <a:gd name="T15" fmla="*/ 50 h 2747"/>
                <a:gd name="T16" fmla="*/ 538 w 1600"/>
                <a:gd name="T17" fmla="*/ 8 h 2747"/>
                <a:gd name="T18" fmla="*/ 642 w 1600"/>
                <a:gd name="T19" fmla="*/ 2 h 2747"/>
                <a:gd name="T20" fmla="*/ 755 w 1600"/>
                <a:gd name="T21" fmla="*/ 34 h 2747"/>
                <a:gd name="T22" fmla="*/ 848 w 1600"/>
                <a:gd name="T23" fmla="*/ 100 h 2747"/>
                <a:gd name="T24" fmla="*/ 914 w 1600"/>
                <a:gd name="T25" fmla="*/ 193 h 2747"/>
                <a:gd name="T26" fmla="*/ 946 w 1600"/>
                <a:gd name="T27" fmla="*/ 305 h 2747"/>
                <a:gd name="T28" fmla="*/ 941 w 1600"/>
                <a:gd name="T29" fmla="*/ 409 h 2747"/>
                <a:gd name="T30" fmla="*/ 898 w 1600"/>
                <a:gd name="T31" fmla="*/ 517 h 2747"/>
                <a:gd name="T32" fmla="*/ 824 w 1600"/>
                <a:gd name="T33" fmla="*/ 602 h 2747"/>
                <a:gd name="T34" fmla="*/ 724 w 1600"/>
                <a:gd name="T35" fmla="*/ 660 h 2747"/>
                <a:gd name="T36" fmla="*/ 607 w 1600"/>
                <a:gd name="T37" fmla="*/ 680 h 2747"/>
                <a:gd name="T38" fmla="*/ 834 w 1600"/>
                <a:gd name="T39" fmla="*/ 2518 h 2747"/>
                <a:gd name="T40" fmla="*/ 705 w 1600"/>
                <a:gd name="T41" fmla="*/ 2472 h 2747"/>
                <a:gd name="T42" fmla="*/ 920 w 1600"/>
                <a:gd name="T43" fmla="*/ 1387 h 2747"/>
                <a:gd name="T44" fmla="*/ 1517 w 1600"/>
                <a:gd name="T45" fmla="*/ 1546 h 2747"/>
                <a:gd name="T46" fmla="*/ 1584 w 1600"/>
                <a:gd name="T47" fmla="*/ 1486 h 2747"/>
                <a:gd name="T48" fmla="*/ 1600 w 1600"/>
                <a:gd name="T49" fmla="*/ 1408 h 2747"/>
                <a:gd name="T50" fmla="*/ 1560 w 1600"/>
                <a:gd name="T51" fmla="*/ 1326 h 2747"/>
                <a:gd name="T52" fmla="*/ 1478 w 1600"/>
                <a:gd name="T53" fmla="*/ 1287 h 2747"/>
                <a:gd name="T54" fmla="*/ 922 w 1600"/>
                <a:gd name="T55" fmla="*/ 943 h 2747"/>
                <a:gd name="T56" fmla="*/ 826 w 1600"/>
                <a:gd name="T57" fmla="*/ 853 h 2747"/>
                <a:gd name="T58" fmla="*/ 673 w 1600"/>
                <a:gd name="T59" fmla="*/ 809 h 2747"/>
                <a:gd name="T60" fmla="*/ 477 w 1600"/>
                <a:gd name="T61" fmla="*/ 820 h 2747"/>
                <a:gd name="T62" fmla="*/ 333 w 1600"/>
                <a:gd name="T63" fmla="*/ 891 h 2747"/>
                <a:gd name="T64" fmla="*/ 303 w 1600"/>
                <a:gd name="T65" fmla="*/ 1991 h 2747"/>
                <a:gd name="T66" fmla="*/ 183 w 1600"/>
                <a:gd name="T67" fmla="*/ 1218 h 2747"/>
                <a:gd name="T68" fmla="*/ 154 w 1600"/>
                <a:gd name="T69" fmla="*/ 1163 h 2747"/>
                <a:gd name="T70" fmla="*/ 98 w 1600"/>
                <a:gd name="T71" fmla="*/ 1138 h 2747"/>
                <a:gd name="T72" fmla="*/ 44 w 1600"/>
                <a:gd name="T73" fmla="*/ 1151 h 2747"/>
                <a:gd name="T74" fmla="*/ 5 w 1600"/>
                <a:gd name="T75" fmla="*/ 1197 h 2747"/>
                <a:gd name="T76" fmla="*/ 102 w 1600"/>
                <a:gd name="T77" fmla="*/ 1975 h 2747"/>
                <a:gd name="T78" fmla="*/ 154 w 1600"/>
                <a:gd name="T79" fmla="*/ 2105 h 2747"/>
                <a:gd name="T80" fmla="*/ 275 w 1600"/>
                <a:gd name="T81" fmla="*/ 2176 h 2747"/>
                <a:gd name="T82" fmla="*/ 491 w 1600"/>
                <a:gd name="T83" fmla="*/ 2472 h 2747"/>
                <a:gd name="T84" fmla="*/ 362 w 1600"/>
                <a:gd name="T85" fmla="*/ 2518 h 2747"/>
                <a:gd name="T86" fmla="*/ 275 w 1600"/>
                <a:gd name="T87" fmla="*/ 2503 h 2747"/>
                <a:gd name="T88" fmla="*/ 206 w 1600"/>
                <a:gd name="T89" fmla="*/ 2545 h 2747"/>
                <a:gd name="T90" fmla="*/ 178 w 1600"/>
                <a:gd name="T91" fmla="*/ 2624 h 2747"/>
                <a:gd name="T92" fmla="*/ 199 w 1600"/>
                <a:gd name="T93" fmla="*/ 2692 h 2747"/>
                <a:gd name="T94" fmla="*/ 263 w 1600"/>
                <a:gd name="T95" fmla="*/ 2741 h 2747"/>
                <a:gd name="T96" fmla="*/ 337 w 1600"/>
                <a:gd name="T97" fmla="*/ 2741 h 2747"/>
                <a:gd name="T98" fmla="*/ 402 w 1600"/>
                <a:gd name="T99" fmla="*/ 2694 h 2747"/>
                <a:gd name="T100" fmla="*/ 424 w 1600"/>
                <a:gd name="T101" fmla="*/ 2624 h 2747"/>
                <a:gd name="T102" fmla="*/ 574 w 1600"/>
                <a:gd name="T103" fmla="*/ 2583 h 2747"/>
                <a:gd name="T104" fmla="*/ 710 w 1600"/>
                <a:gd name="T105" fmla="*/ 2600 h 2747"/>
                <a:gd name="T106" fmla="*/ 777 w 1600"/>
                <a:gd name="T107" fmla="*/ 2661 h 2747"/>
                <a:gd name="T108" fmla="*/ 826 w 1600"/>
                <a:gd name="T109" fmla="*/ 2726 h 2747"/>
                <a:gd name="T110" fmla="*/ 895 w 1600"/>
                <a:gd name="T111" fmla="*/ 2747 h 2747"/>
                <a:gd name="T112" fmla="*/ 973 w 1600"/>
                <a:gd name="T113" fmla="*/ 2718 h 2747"/>
                <a:gd name="T114" fmla="*/ 1015 w 1600"/>
                <a:gd name="T115" fmla="*/ 2649 h 2747"/>
                <a:gd name="T116" fmla="*/ 1008 w 1600"/>
                <a:gd name="T117" fmla="*/ 2576 h 2747"/>
                <a:gd name="T118" fmla="*/ 954 w 1600"/>
                <a:gd name="T119" fmla="*/ 2516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0" h="2747">
                  <a:moveTo>
                    <a:pt x="607" y="680"/>
                  </a:moveTo>
                  <a:lnTo>
                    <a:pt x="607" y="680"/>
                  </a:lnTo>
                  <a:lnTo>
                    <a:pt x="590" y="680"/>
                  </a:lnTo>
                  <a:lnTo>
                    <a:pt x="573" y="678"/>
                  </a:lnTo>
                  <a:lnTo>
                    <a:pt x="556" y="676"/>
                  </a:lnTo>
                  <a:lnTo>
                    <a:pt x="538" y="674"/>
                  </a:lnTo>
                  <a:lnTo>
                    <a:pt x="522" y="670"/>
                  </a:lnTo>
                  <a:lnTo>
                    <a:pt x="506" y="665"/>
                  </a:lnTo>
                  <a:lnTo>
                    <a:pt x="491" y="660"/>
                  </a:lnTo>
                  <a:lnTo>
                    <a:pt x="474" y="653"/>
                  </a:lnTo>
                  <a:lnTo>
                    <a:pt x="460" y="647"/>
                  </a:lnTo>
                  <a:lnTo>
                    <a:pt x="445" y="639"/>
                  </a:lnTo>
                  <a:lnTo>
                    <a:pt x="431" y="632"/>
                  </a:lnTo>
                  <a:lnTo>
                    <a:pt x="417" y="623"/>
                  </a:lnTo>
                  <a:lnTo>
                    <a:pt x="404" y="613"/>
                  </a:lnTo>
                  <a:lnTo>
                    <a:pt x="391" y="602"/>
                  </a:lnTo>
                  <a:lnTo>
                    <a:pt x="378" y="593"/>
                  </a:lnTo>
                  <a:lnTo>
                    <a:pt x="367" y="581"/>
                  </a:lnTo>
                  <a:lnTo>
                    <a:pt x="355" y="569"/>
                  </a:lnTo>
                  <a:lnTo>
                    <a:pt x="345" y="557"/>
                  </a:lnTo>
                  <a:lnTo>
                    <a:pt x="335" y="544"/>
                  </a:lnTo>
                  <a:lnTo>
                    <a:pt x="325" y="531"/>
                  </a:lnTo>
                  <a:lnTo>
                    <a:pt x="316" y="517"/>
                  </a:lnTo>
                  <a:lnTo>
                    <a:pt x="308" y="503"/>
                  </a:lnTo>
                  <a:lnTo>
                    <a:pt x="301" y="488"/>
                  </a:lnTo>
                  <a:lnTo>
                    <a:pt x="294" y="473"/>
                  </a:lnTo>
                  <a:lnTo>
                    <a:pt x="288" y="458"/>
                  </a:lnTo>
                  <a:lnTo>
                    <a:pt x="283" y="441"/>
                  </a:lnTo>
                  <a:lnTo>
                    <a:pt x="278" y="425"/>
                  </a:lnTo>
                  <a:lnTo>
                    <a:pt x="274" y="409"/>
                  </a:lnTo>
                  <a:lnTo>
                    <a:pt x="271" y="393"/>
                  </a:lnTo>
                  <a:lnTo>
                    <a:pt x="269" y="375"/>
                  </a:lnTo>
                  <a:lnTo>
                    <a:pt x="268" y="358"/>
                  </a:lnTo>
                  <a:lnTo>
                    <a:pt x="268" y="341"/>
                  </a:lnTo>
                  <a:lnTo>
                    <a:pt x="268" y="341"/>
                  </a:lnTo>
                  <a:lnTo>
                    <a:pt x="268" y="322"/>
                  </a:lnTo>
                  <a:lnTo>
                    <a:pt x="269" y="305"/>
                  </a:lnTo>
                  <a:lnTo>
                    <a:pt x="271" y="289"/>
                  </a:lnTo>
                  <a:lnTo>
                    <a:pt x="274" y="272"/>
                  </a:lnTo>
                  <a:lnTo>
                    <a:pt x="278" y="255"/>
                  </a:lnTo>
                  <a:lnTo>
                    <a:pt x="283" y="239"/>
                  </a:lnTo>
                  <a:lnTo>
                    <a:pt x="288" y="223"/>
                  </a:lnTo>
                  <a:lnTo>
                    <a:pt x="294" y="208"/>
                  </a:lnTo>
                  <a:lnTo>
                    <a:pt x="301" y="193"/>
                  </a:lnTo>
                  <a:lnTo>
                    <a:pt x="308" y="179"/>
                  </a:lnTo>
                  <a:lnTo>
                    <a:pt x="316" y="164"/>
                  </a:lnTo>
                  <a:lnTo>
                    <a:pt x="325" y="151"/>
                  </a:lnTo>
                  <a:lnTo>
                    <a:pt x="335" y="136"/>
                  </a:lnTo>
                  <a:lnTo>
                    <a:pt x="345" y="123"/>
                  </a:lnTo>
                  <a:lnTo>
                    <a:pt x="355" y="112"/>
                  </a:lnTo>
                  <a:lnTo>
                    <a:pt x="367" y="100"/>
                  </a:lnTo>
                  <a:lnTo>
                    <a:pt x="378" y="89"/>
                  </a:lnTo>
                  <a:lnTo>
                    <a:pt x="391" y="78"/>
                  </a:lnTo>
                  <a:lnTo>
                    <a:pt x="404" y="68"/>
                  </a:lnTo>
                  <a:lnTo>
                    <a:pt x="417" y="59"/>
                  </a:lnTo>
                  <a:lnTo>
                    <a:pt x="431" y="50"/>
                  </a:lnTo>
                  <a:lnTo>
                    <a:pt x="445" y="41"/>
                  </a:lnTo>
                  <a:lnTo>
                    <a:pt x="460" y="34"/>
                  </a:lnTo>
                  <a:lnTo>
                    <a:pt x="474" y="27"/>
                  </a:lnTo>
                  <a:lnTo>
                    <a:pt x="491" y="21"/>
                  </a:lnTo>
                  <a:lnTo>
                    <a:pt x="506" y="16"/>
                  </a:lnTo>
                  <a:lnTo>
                    <a:pt x="522" y="11"/>
                  </a:lnTo>
                  <a:lnTo>
                    <a:pt x="538" y="8"/>
                  </a:lnTo>
                  <a:lnTo>
                    <a:pt x="556" y="5"/>
                  </a:lnTo>
                  <a:lnTo>
                    <a:pt x="573" y="2"/>
                  </a:lnTo>
                  <a:lnTo>
                    <a:pt x="590" y="1"/>
                  </a:lnTo>
                  <a:lnTo>
                    <a:pt x="607" y="0"/>
                  </a:lnTo>
                  <a:lnTo>
                    <a:pt x="607" y="0"/>
                  </a:lnTo>
                  <a:lnTo>
                    <a:pt x="625" y="1"/>
                  </a:lnTo>
                  <a:lnTo>
                    <a:pt x="642" y="2"/>
                  </a:lnTo>
                  <a:lnTo>
                    <a:pt x="659" y="5"/>
                  </a:lnTo>
                  <a:lnTo>
                    <a:pt x="676" y="8"/>
                  </a:lnTo>
                  <a:lnTo>
                    <a:pt x="692" y="11"/>
                  </a:lnTo>
                  <a:lnTo>
                    <a:pt x="708" y="16"/>
                  </a:lnTo>
                  <a:lnTo>
                    <a:pt x="724" y="21"/>
                  </a:lnTo>
                  <a:lnTo>
                    <a:pt x="739" y="27"/>
                  </a:lnTo>
                  <a:lnTo>
                    <a:pt x="755" y="34"/>
                  </a:lnTo>
                  <a:lnTo>
                    <a:pt x="770" y="41"/>
                  </a:lnTo>
                  <a:lnTo>
                    <a:pt x="784" y="50"/>
                  </a:lnTo>
                  <a:lnTo>
                    <a:pt x="798" y="59"/>
                  </a:lnTo>
                  <a:lnTo>
                    <a:pt x="811" y="68"/>
                  </a:lnTo>
                  <a:lnTo>
                    <a:pt x="824" y="78"/>
                  </a:lnTo>
                  <a:lnTo>
                    <a:pt x="836" y="89"/>
                  </a:lnTo>
                  <a:lnTo>
                    <a:pt x="848" y="100"/>
                  </a:lnTo>
                  <a:lnTo>
                    <a:pt x="860" y="112"/>
                  </a:lnTo>
                  <a:lnTo>
                    <a:pt x="869" y="123"/>
                  </a:lnTo>
                  <a:lnTo>
                    <a:pt x="880" y="136"/>
                  </a:lnTo>
                  <a:lnTo>
                    <a:pt x="890" y="151"/>
                  </a:lnTo>
                  <a:lnTo>
                    <a:pt x="898" y="164"/>
                  </a:lnTo>
                  <a:lnTo>
                    <a:pt x="906" y="179"/>
                  </a:lnTo>
                  <a:lnTo>
                    <a:pt x="914" y="193"/>
                  </a:lnTo>
                  <a:lnTo>
                    <a:pt x="921" y="208"/>
                  </a:lnTo>
                  <a:lnTo>
                    <a:pt x="927" y="223"/>
                  </a:lnTo>
                  <a:lnTo>
                    <a:pt x="932" y="239"/>
                  </a:lnTo>
                  <a:lnTo>
                    <a:pt x="936" y="255"/>
                  </a:lnTo>
                  <a:lnTo>
                    <a:pt x="941" y="272"/>
                  </a:lnTo>
                  <a:lnTo>
                    <a:pt x="944" y="289"/>
                  </a:lnTo>
                  <a:lnTo>
                    <a:pt x="946" y="305"/>
                  </a:lnTo>
                  <a:lnTo>
                    <a:pt x="947" y="322"/>
                  </a:lnTo>
                  <a:lnTo>
                    <a:pt x="947" y="341"/>
                  </a:lnTo>
                  <a:lnTo>
                    <a:pt x="947" y="341"/>
                  </a:lnTo>
                  <a:lnTo>
                    <a:pt x="947" y="358"/>
                  </a:lnTo>
                  <a:lnTo>
                    <a:pt x="946" y="375"/>
                  </a:lnTo>
                  <a:lnTo>
                    <a:pt x="944" y="393"/>
                  </a:lnTo>
                  <a:lnTo>
                    <a:pt x="941" y="409"/>
                  </a:lnTo>
                  <a:lnTo>
                    <a:pt x="936" y="425"/>
                  </a:lnTo>
                  <a:lnTo>
                    <a:pt x="932" y="441"/>
                  </a:lnTo>
                  <a:lnTo>
                    <a:pt x="927" y="458"/>
                  </a:lnTo>
                  <a:lnTo>
                    <a:pt x="921" y="473"/>
                  </a:lnTo>
                  <a:lnTo>
                    <a:pt x="914" y="488"/>
                  </a:lnTo>
                  <a:lnTo>
                    <a:pt x="906" y="503"/>
                  </a:lnTo>
                  <a:lnTo>
                    <a:pt x="898" y="517"/>
                  </a:lnTo>
                  <a:lnTo>
                    <a:pt x="890" y="531"/>
                  </a:lnTo>
                  <a:lnTo>
                    <a:pt x="880" y="544"/>
                  </a:lnTo>
                  <a:lnTo>
                    <a:pt x="869" y="557"/>
                  </a:lnTo>
                  <a:lnTo>
                    <a:pt x="860" y="569"/>
                  </a:lnTo>
                  <a:lnTo>
                    <a:pt x="848" y="581"/>
                  </a:lnTo>
                  <a:lnTo>
                    <a:pt x="836" y="593"/>
                  </a:lnTo>
                  <a:lnTo>
                    <a:pt x="824" y="602"/>
                  </a:lnTo>
                  <a:lnTo>
                    <a:pt x="811" y="613"/>
                  </a:lnTo>
                  <a:lnTo>
                    <a:pt x="798" y="623"/>
                  </a:lnTo>
                  <a:lnTo>
                    <a:pt x="784" y="632"/>
                  </a:lnTo>
                  <a:lnTo>
                    <a:pt x="770" y="639"/>
                  </a:lnTo>
                  <a:lnTo>
                    <a:pt x="755" y="647"/>
                  </a:lnTo>
                  <a:lnTo>
                    <a:pt x="739" y="653"/>
                  </a:lnTo>
                  <a:lnTo>
                    <a:pt x="724" y="660"/>
                  </a:lnTo>
                  <a:lnTo>
                    <a:pt x="708" y="665"/>
                  </a:lnTo>
                  <a:lnTo>
                    <a:pt x="692" y="670"/>
                  </a:lnTo>
                  <a:lnTo>
                    <a:pt x="676" y="674"/>
                  </a:lnTo>
                  <a:lnTo>
                    <a:pt x="659" y="676"/>
                  </a:lnTo>
                  <a:lnTo>
                    <a:pt x="642" y="678"/>
                  </a:lnTo>
                  <a:lnTo>
                    <a:pt x="625" y="680"/>
                  </a:lnTo>
                  <a:lnTo>
                    <a:pt x="607" y="680"/>
                  </a:lnTo>
                  <a:lnTo>
                    <a:pt x="607" y="680"/>
                  </a:lnTo>
                  <a:close/>
                  <a:moveTo>
                    <a:pt x="895" y="2501"/>
                  </a:moveTo>
                  <a:lnTo>
                    <a:pt x="895" y="2501"/>
                  </a:lnTo>
                  <a:lnTo>
                    <a:pt x="878" y="2502"/>
                  </a:lnTo>
                  <a:lnTo>
                    <a:pt x="863" y="2505"/>
                  </a:lnTo>
                  <a:lnTo>
                    <a:pt x="848" y="2511"/>
                  </a:lnTo>
                  <a:lnTo>
                    <a:pt x="834" y="2518"/>
                  </a:lnTo>
                  <a:lnTo>
                    <a:pt x="834" y="2518"/>
                  </a:lnTo>
                  <a:lnTo>
                    <a:pt x="813" y="2508"/>
                  </a:lnTo>
                  <a:lnTo>
                    <a:pt x="792" y="2499"/>
                  </a:lnTo>
                  <a:lnTo>
                    <a:pt x="771" y="2490"/>
                  </a:lnTo>
                  <a:lnTo>
                    <a:pt x="749" y="2484"/>
                  </a:lnTo>
                  <a:lnTo>
                    <a:pt x="728" y="2477"/>
                  </a:lnTo>
                  <a:lnTo>
                    <a:pt x="705" y="2472"/>
                  </a:lnTo>
                  <a:lnTo>
                    <a:pt x="682" y="2468"/>
                  </a:lnTo>
                  <a:lnTo>
                    <a:pt x="659" y="2464"/>
                  </a:lnTo>
                  <a:lnTo>
                    <a:pt x="659" y="2179"/>
                  </a:lnTo>
                  <a:lnTo>
                    <a:pt x="1021" y="2179"/>
                  </a:lnTo>
                  <a:lnTo>
                    <a:pt x="1021" y="1729"/>
                  </a:lnTo>
                  <a:lnTo>
                    <a:pt x="920" y="1728"/>
                  </a:lnTo>
                  <a:lnTo>
                    <a:pt x="920" y="1387"/>
                  </a:lnTo>
                  <a:lnTo>
                    <a:pt x="1049" y="1557"/>
                  </a:lnTo>
                  <a:lnTo>
                    <a:pt x="1465" y="1557"/>
                  </a:lnTo>
                  <a:lnTo>
                    <a:pt x="1465" y="1557"/>
                  </a:lnTo>
                  <a:lnTo>
                    <a:pt x="1478" y="1556"/>
                  </a:lnTo>
                  <a:lnTo>
                    <a:pt x="1492" y="1555"/>
                  </a:lnTo>
                  <a:lnTo>
                    <a:pt x="1505" y="1551"/>
                  </a:lnTo>
                  <a:lnTo>
                    <a:pt x="1517" y="1546"/>
                  </a:lnTo>
                  <a:lnTo>
                    <a:pt x="1529" y="1541"/>
                  </a:lnTo>
                  <a:lnTo>
                    <a:pt x="1541" y="1534"/>
                  </a:lnTo>
                  <a:lnTo>
                    <a:pt x="1551" y="1526"/>
                  </a:lnTo>
                  <a:lnTo>
                    <a:pt x="1560" y="1517"/>
                  </a:lnTo>
                  <a:lnTo>
                    <a:pt x="1569" y="1507"/>
                  </a:lnTo>
                  <a:lnTo>
                    <a:pt x="1578" y="1498"/>
                  </a:lnTo>
                  <a:lnTo>
                    <a:pt x="1584" y="1486"/>
                  </a:lnTo>
                  <a:lnTo>
                    <a:pt x="1590" y="1474"/>
                  </a:lnTo>
                  <a:lnTo>
                    <a:pt x="1595" y="1462"/>
                  </a:lnTo>
                  <a:lnTo>
                    <a:pt x="1598" y="1449"/>
                  </a:lnTo>
                  <a:lnTo>
                    <a:pt x="1600" y="1435"/>
                  </a:lnTo>
                  <a:lnTo>
                    <a:pt x="1600" y="1422"/>
                  </a:lnTo>
                  <a:lnTo>
                    <a:pt x="1600" y="1422"/>
                  </a:lnTo>
                  <a:lnTo>
                    <a:pt x="1600" y="1408"/>
                  </a:lnTo>
                  <a:lnTo>
                    <a:pt x="1598" y="1394"/>
                  </a:lnTo>
                  <a:lnTo>
                    <a:pt x="1595" y="1381"/>
                  </a:lnTo>
                  <a:lnTo>
                    <a:pt x="1590" y="1369"/>
                  </a:lnTo>
                  <a:lnTo>
                    <a:pt x="1584" y="1357"/>
                  </a:lnTo>
                  <a:lnTo>
                    <a:pt x="1578" y="1345"/>
                  </a:lnTo>
                  <a:lnTo>
                    <a:pt x="1569" y="1336"/>
                  </a:lnTo>
                  <a:lnTo>
                    <a:pt x="1560" y="1326"/>
                  </a:lnTo>
                  <a:lnTo>
                    <a:pt x="1551" y="1317"/>
                  </a:lnTo>
                  <a:lnTo>
                    <a:pt x="1541" y="1309"/>
                  </a:lnTo>
                  <a:lnTo>
                    <a:pt x="1529" y="1302"/>
                  </a:lnTo>
                  <a:lnTo>
                    <a:pt x="1517" y="1297"/>
                  </a:lnTo>
                  <a:lnTo>
                    <a:pt x="1505" y="1292"/>
                  </a:lnTo>
                  <a:lnTo>
                    <a:pt x="1492" y="1289"/>
                  </a:lnTo>
                  <a:lnTo>
                    <a:pt x="1478" y="1287"/>
                  </a:lnTo>
                  <a:lnTo>
                    <a:pt x="1465" y="1286"/>
                  </a:lnTo>
                  <a:lnTo>
                    <a:pt x="1465" y="1286"/>
                  </a:lnTo>
                  <a:lnTo>
                    <a:pt x="1184" y="1286"/>
                  </a:lnTo>
                  <a:lnTo>
                    <a:pt x="1184" y="1286"/>
                  </a:lnTo>
                  <a:lnTo>
                    <a:pt x="1054" y="1116"/>
                  </a:lnTo>
                  <a:lnTo>
                    <a:pt x="922" y="943"/>
                  </a:lnTo>
                  <a:lnTo>
                    <a:pt x="922" y="943"/>
                  </a:lnTo>
                  <a:lnTo>
                    <a:pt x="910" y="928"/>
                  </a:lnTo>
                  <a:lnTo>
                    <a:pt x="898" y="914"/>
                  </a:lnTo>
                  <a:lnTo>
                    <a:pt x="885" y="900"/>
                  </a:lnTo>
                  <a:lnTo>
                    <a:pt x="872" y="887"/>
                  </a:lnTo>
                  <a:lnTo>
                    <a:pt x="857" y="875"/>
                  </a:lnTo>
                  <a:lnTo>
                    <a:pt x="842" y="863"/>
                  </a:lnTo>
                  <a:lnTo>
                    <a:pt x="826" y="853"/>
                  </a:lnTo>
                  <a:lnTo>
                    <a:pt x="809" y="844"/>
                  </a:lnTo>
                  <a:lnTo>
                    <a:pt x="790" y="835"/>
                  </a:lnTo>
                  <a:lnTo>
                    <a:pt x="770" y="828"/>
                  </a:lnTo>
                  <a:lnTo>
                    <a:pt x="748" y="822"/>
                  </a:lnTo>
                  <a:lnTo>
                    <a:pt x="725" y="817"/>
                  </a:lnTo>
                  <a:lnTo>
                    <a:pt x="700" y="812"/>
                  </a:lnTo>
                  <a:lnTo>
                    <a:pt x="673" y="809"/>
                  </a:lnTo>
                  <a:lnTo>
                    <a:pt x="644" y="808"/>
                  </a:lnTo>
                  <a:lnTo>
                    <a:pt x="613" y="807"/>
                  </a:lnTo>
                  <a:lnTo>
                    <a:pt x="613" y="807"/>
                  </a:lnTo>
                  <a:lnTo>
                    <a:pt x="575" y="808"/>
                  </a:lnTo>
                  <a:lnTo>
                    <a:pt x="539" y="810"/>
                  </a:lnTo>
                  <a:lnTo>
                    <a:pt x="507" y="814"/>
                  </a:lnTo>
                  <a:lnTo>
                    <a:pt x="477" y="820"/>
                  </a:lnTo>
                  <a:lnTo>
                    <a:pt x="448" y="826"/>
                  </a:lnTo>
                  <a:lnTo>
                    <a:pt x="422" y="834"/>
                  </a:lnTo>
                  <a:lnTo>
                    <a:pt x="400" y="844"/>
                  </a:lnTo>
                  <a:lnTo>
                    <a:pt x="379" y="854"/>
                  </a:lnTo>
                  <a:lnTo>
                    <a:pt x="362" y="865"/>
                  </a:lnTo>
                  <a:lnTo>
                    <a:pt x="346" y="878"/>
                  </a:lnTo>
                  <a:lnTo>
                    <a:pt x="333" y="891"/>
                  </a:lnTo>
                  <a:lnTo>
                    <a:pt x="322" y="905"/>
                  </a:lnTo>
                  <a:lnTo>
                    <a:pt x="314" y="920"/>
                  </a:lnTo>
                  <a:lnTo>
                    <a:pt x="308" y="937"/>
                  </a:lnTo>
                  <a:lnTo>
                    <a:pt x="305" y="953"/>
                  </a:lnTo>
                  <a:lnTo>
                    <a:pt x="303" y="969"/>
                  </a:lnTo>
                  <a:lnTo>
                    <a:pt x="303" y="1991"/>
                  </a:lnTo>
                  <a:lnTo>
                    <a:pt x="303" y="1991"/>
                  </a:lnTo>
                  <a:lnTo>
                    <a:pt x="296" y="1986"/>
                  </a:lnTo>
                  <a:lnTo>
                    <a:pt x="292" y="1980"/>
                  </a:lnTo>
                  <a:lnTo>
                    <a:pt x="287" y="1972"/>
                  </a:lnTo>
                  <a:lnTo>
                    <a:pt x="286" y="1964"/>
                  </a:lnTo>
                  <a:lnTo>
                    <a:pt x="286" y="1958"/>
                  </a:lnTo>
                  <a:lnTo>
                    <a:pt x="183" y="1218"/>
                  </a:lnTo>
                  <a:lnTo>
                    <a:pt x="183" y="1218"/>
                  </a:lnTo>
                  <a:lnTo>
                    <a:pt x="181" y="1208"/>
                  </a:lnTo>
                  <a:lnTo>
                    <a:pt x="178" y="1199"/>
                  </a:lnTo>
                  <a:lnTo>
                    <a:pt x="175" y="1191"/>
                  </a:lnTo>
                  <a:lnTo>
                    <a:pt x="170" y="1183"/>
                  </a:lnTo>
                  <a:lnTo>
                    <a:pt x="166" y="1176"/>
                  </a:lnTo>
                  <a:lnTo>
                    <a:pt x="161" y="1168"/>
                  </a:lnTo>
                  <a:lnTo>
                    <a:pt x="154" y="1163"/>
                  </a:lnTo>
                  <a:lnTo>
                    <a:pt x="147" y="1156"/>
                  </a:lnTo>
                  <a:lnTo>
                    <a:pt x="140" y="1152"/>
                  </a:lnTo>
                  <a:lnTo>
                    <a:pt x="133" y="1147"/>
                  </a:lnTo>
                  <a:lnTo>
                    <a:pt x="124" y="1144"/>
                  </a:lnTo>
                  <a:lnTo>
                    <a:pt x="115" y="1141"/>
                  </a:lnTo>
                  <a:lnTo>
                    <a:pt x="107" y="1139"/>
                  </a:lnTo>
                  <a:lnTo>
                    <a:pt x="98" y="1138"/>
                  </a:lnTo>
                  <a:lnTo>
                    <a:pt x="88" y="1138"/>
                  </a:lnTo>
                  <a:lnTo>
                    <a:pt x="78" y="1139"/>
                  </a:lnTo>
                  <a:lnTo>
                    <a:pt x="78" y="1139"/>
                  </a:lnTo>
                  <a:lnTo>
                    <a:pt x="70" y="1141"/>
                  </a:lnTo>
                  <a:lnTo>
                    <a:pt x="61" y="1143"/>
                  </a:lnTo>
                  <a:lnTo>
                    <a:pt x="53" y="1146"/>
                  </a:lnTo>
                  <a:lnTo>
                    <a:pt x="44" y="1151"/>
                  </a:lnTo>
                  <a:lnTo>
                    <a:pt x="36" y="1156"/>
                  </a:lnTo>
                  <a:lnTo>
                    <a:pt x="30" y="1161"/>
                  </a:lnTo>
                  <a:lnTo>
                    <a:pt x="23" y="1168"/>
                  </a:lnTo>
                  <a:lnTo>
                    <a:pt x="18" y="1174"/>
                  </a:lnTo>
                  <a:lnTo>
                    <a:pt x="13" y="1182"/>
                  </a:lnTo>
                  <a:lnTo>
                    <a:pt x="8" y="1190"/>
                  </a:lnTo>
                  <a:lnTo>
                    <a:pt x="5" y="1197"/>
                  </a:lnTo>
                  <a:lnTo>
                    <a:pt x="3" y="1206"/>
                  </a:lnTo>
                  <a:lnTo>
                    <a:pt x="1" y="1216"/>
                  </a:lnTo>
                  <a:lnTo>
                    <a:pt x="0" y="1224"/>
                  </a:lnTo>
                  <a:lnTo>
                    <a:pt x="0" y="1233"/>
                  </a:lnTo>
                  <a:lnTo>
                    <a:pt x="1" y="1243"/>
                  </a:lnTo>
                  <a:lnTo>
                    <a:pt x="102" y="1975"/>
                  </a:lnTo>
                  <a:lnTo>
                    <a:pt x="102" y="1975"/>
                  </a:lnTo>
                  <a:lnTo>
                    <a:pt x="104" y="1995"/>
                  </a:lnTo>
                  <a:lnTo>
                    <a:pt x="109" y="2016"/>
                  </a:lnTo>
                  <a:lnTo>
                    <a:pt x="114" y="2035"/>
                  </a:lnTo>
                  <a:lnTo>
                    <a:pt x="122" y="2055"/>
                  </a:lnTo>
                  <a:lnTo>
                    <a:pt x="131" y="2072"/>
                  </a:lnTo>
                  <a:lnTo>
                    <a:pt x="142" y="2089"/>
                  </a:lnTo>
                  <a:lnTo>
                    <a:pt x="154" y="2105"/>
                  </a:lnTo>
                  <a:lnTo>
                    <a:pt x="168" y="2119"/>
                  </a:lnTo>
                  <a:lnTo>
                    <a:pt x="183" y="2132"/>
                  </a:lnTo>
                  <a:lnTo>
                    <a:pt x="200" y="2144"/>
                  </a:lnTo>
                  <a:lnTo>
                    <a:pt x="217" y="2155"/>
                  </a:lnTo>
                  <a:lnTo>
                    <a:pt x="235" y="2164"/>
                  </a:lnTo>
                  <a:lnTo>
                    <a:pt x="255" y="2170"/>
                  </a:lnTo>
                  <a:lnTo>
                    <a:pt x="275" y="2176"/>
                  </a:lnTo>
                  <a:lnTo>
                    <a:pt x="296" y="2178"/>
                  </a:lnTo>
                  <a:lnTo>
                    <a:pt x="318" y="2179"/>
                  </a:lnTo>
                  <a:lnTo>
                    <a:pt x="536" y="2179"/>
                  </a:lnTo>
                  <a:lnTo>
                    <a:pt x="536" y="2464"/>
                  </a:lnTo>
                  <a:lnTo>
                    <a:pt x="536" y="2464"/>
                  </a:lnTo>
                  <a:lnTo>
                    <a:pt x="513" y="2468"/>
                  </a:lnTo>
                  <a:lnTo>
                    <a:pt x="491" y="2472"/>
                  </a:lnTo>
                  <a:lnTo>
                    <a:pt x="468" y="2477"/>
                  </a:lnTo>
                  <a:lnTo>
                    <a:pt x="446" y="2484"/>
                  </a:lnTo>
                  <a:lnTo>
                    <a:pt x="425" y="2490"/>
                  </a:lnTo>
                  <a:lnTo>
                    <a:pt x="403" y="2499"/>
                  </a:lnTo>
                  <a:lnTo>
                    <a:pt x="382" y="2508"/>
                  </a:lnTo>
                  <a:lnTo>
                    <a:pt x="362" y="2518"/>
                  </a:lnTo>
                  <a:lnTo>
                    <a:pt x="362" y="2518"/>
                  </a:lnTo>
                  <a:lnTo>
                    <a:pt x="348" y="2511"/>
                  </a:lnTo>
                  <a:lnTo>
                    <a:pt x="333" y="2505"/>
                  </a:lnTo>
                  <a:lnTo>
                    <a:pt x="318" y="2502"/>
                  </a:lnTo>
                  <a:lnTo>
                    <a:pt x="300" y="2501"/>
                  </a:lnTo>
                  <a:lnTo>
                    <a:pt x="300" y="2501"/>
                  </a:lnTo>
                  <a:lnTo>
                    <a:pt x="288" y="2502"/>
                  </a:lnTo>
                  <a:lnTo>
                    <a:pt x="275" y="2503"/>
                  </a:lnTo>
                  <a:lnTo>
                    <a:pt x="263" y="2507"/>
                  </a:lnTo>
                  <a:lnTo>
                    <a:pt x="253" y="2511"/>
                  </a:lnTo>
                  <a:lnTo>
                    <a:pt x="242" y="2516"/>
                  </a:lnTo>
                  <a:lnTo>
                    <a:pt x="232" y="2522"/>
                  </a:lnTo>
                  <a:lnTo>
                    <a:pt x="222" y="2529"/>
                  </a:lnTo>
                  <a:lnTo>
                    <a:pt x="214" y="2537"/>
                  </a:lnTo>
                  <a:lnTo>
                    <a:pt x="206" y="2545"/>
                  </a:lnTo>
                  <a:lnTo>
                    <a:pt x="199" y="2555"/>
                  </a:lnTo>
                  <a:lnTo>
                    <a:pt x="192" y="2565"/>
                  </a:lnTo>
                  <a:lnTo>
                    <a:pt x="188" y="2576"/>
                  </a:lnTo>
                  <a:lnTo>
                    <a:pt x="183" y="2588"/>
                  </a:lnTo>
                  <a:lnTo>
                    <a:pt x="180" y="2600"/>
                  </a:lnTo>
                  <a:lnTo>
                    <a:pt x="178" y="2611"/>
                  </a:lnTo>
                  <a:lnTo>
                    <a:pt x="178" y="2624"/>
                  </a:lnTo>
                  <a:lnTo>
                    <a:pt x="178" y="2624"/>
                  </a:lnTo>
                  <a:lnTo>
                    <a:pt x="178" y="2636"/>
                  </a:lnTo>
                  <a:lnTo>
                    <a:pt x="180" y="2649"/>
                  </a:lnTo>
                  <a:lnTo>
                    <a:pt x="183" y="2660"/>
                  </a:lnTo>
                  <a:lnTo>
                    <a:pt x="188" y="2672"/>
                  </a:lnTo>
                  <a:lnTo>
                    <a:pt x="192" y="2683"/>
                  </a:lnTo>
                  <a:lnTo>
                    <a:pt x="199" y="2692"/>
                  </a:lnTo>
                  <a:lnTo>
                    <a:pt x="206" y="2702"/>
                  </a:lnTo>
                  <a:lnTo>
                    <a:pt x="214" y="2711"/>
                  </a:lnTo>
                  <a:lnTo>
                    <a:pt x="222" y="2718"/>
                  </a:lnTo>
                  <a:lnTo>
                    <a:pt x="232" y="2726"/>
                  </a:lnTo>
                  <a:lnTo>
                    <a:pt x="242" y="2732"/>
                  </a:lnTo>
                  <a:lnTo>
                    <a:pt x="253" y="2737"/>
                  </a:lnTo>
                  <a:lnTo>
                    <a:pt x="263" y="2741"/>
                  </a:lnTo>
                  <a:lnTo>
                    <a:pt x="275" y="2744"/>
                  </a:lnTo>
                  <a:lnTo>
                    <a:pt x="288" y="2747"/>
                  </a:lnTo>
                  <a:lnTo>
                    <a:pt x="300" y="2747"/>
                  </a:lnTo>
                  <a:lnTo>
                    <a:pt x="300" y="2747"/>
                  </a:lnTo>
                  <a:lnTo>
                    <a:pt x="313" y="2747"/>
                  </a:lnTo>
                  <a:lnTo>
                    <a:pt x="325" y="2744"/>
                  </a:lnTo>
                  <a:lnTo>
                    <a:pt x="337" y="2741"/>
                  </a:lnTo>
                  <a:lnTo>
                    <a:pt x="348" y="2737"/>
                  </a:lnTo>
                  <a:lnTo>
                    <a:pt x="359" y="2732"/>
                  </a:lnTo>
                  <a:lnTo>
                    <a:pt x="369" y="2726"/>
                  </a:lnTo>
                  <a:lnTo>
                    <a:pt x="378" y="2720"/>
                  </a:lnTo>
                  <a:lnTo>
                    <a:pt x="387" y="2711"/>
                  </a:lnTo>
                  <a:lnTo>
                    <a:pt x="395" y="2702"/>
                  </a:lnTo>
                  <a:lnTo>
                    <a:pt x="402" y="2694"/>
                  </a:lnTo>
                  <a:lnTo>
                    <a:pt x="408" y="2683"/>
                  </a:lnTo>
                  <a:lnTo>
                    <a:pt x="414" y="2672"/>
                  </a:lnTo>
                  <a:lnTo>
                    <a:pt x="418" y="2661"/>
                  </a:lnTo>
                  <a:lnTo>
                    <a:pt x="420" y="2649"/>
                  </a:lnTo>
                  <a:lnTo>
                    <a:pt x="422" y="2637"/>
                  </a:lnTo>
                  <a:lnTo>
                    <a:pt x="424" y="2624"/>
                  </a:lnTo>
                  <a:lnTo>
                    <a:pt x="424" y="2624"/>
                  </a:lnTo>
                  <a:lnTo>
                    <a:pt x="443" y="2616"/>
                  </a:lnTo>
                  <a:lnTo>
                    <a:pt x="464" y="2607"/>
                  </a:lnTo>
                  <a:lnTo>
                    <a:pt x="485" y="2600"/>
                  </a:lnTo>
                  <a:lnTo>
                    <a:pt x="507" y="2594"/>
                  </a:lnTo>
                  <a:lnTo>
                    <a:pt x="528" y="2589"/>
                  </a:lnTo>
                  <a:lnTo>
                    <a:pt x="551" y="2585"/>
                  </a:lnTo>
                  <a:lnTo>
                    <a:pt x="574" y="2583"/>
                  </a:lnTo>
                  <a:lnTo>
                    <a:pt x="598" y="2583"/>
                  </a:lnTo>
                  <a:lnTo>
                    <a:pt x="598" y="2583"/>
                  </a:lnTo>
                  <a:lnTo>
                    <a:pt x="622" y="2583"/>
                  </a:lnTo>
                  <a:lnTo>
                    <a:pt x="644" y="2585"/>
                  </a:lnTo>
                  <a:lnTo>
                    <a:pt x="667" y="2589"/>
                  </a:lnTo>
                  <a:lnTo>
                    <a:pt x="689" y="2594"/>
                  </a:lnTo>
                  <a:lnTo>
                    <a:pt x="710" y="2600"/>
                  </a:lnTo>
                  <a:lnTo>
                    <a:pt x="732" y="2607"/>
                  </a:lnTo>
                  <a:lnTo>
                    <a:pt x="752" y="2616"/>
                  </a:lnTo>
                  <a:lnTo>
                    <a:pt x="772" y="2624"/>
                  </a:lnTo>
                  <a:lnTo>
                    <a:pt x="772" y="2624"/>
                  </a:lnTo>
                  <a:lnTo>
                    <a:pt x="773" y="2637"/>
                  </a:lnTo>
                  <a:lnTo>
                    <a:pt x="775" y="2649"/>
                  </a:lnTo>
                  <a:lnTo>
                    <a:pt x="777" y="2661"/>
                  </a:lnTo>
                  <a:lnTo>
                    <a:pt x="782" y="2672"/>
                  </a:lnTo>
                  <a:lnTo>
                    <a:pt x="787" y="2683"/>
                  </a:lnTo>
                  <a:lnTo>
                    <a:pt x="794" y="2694"/>
                  </a:lnTo>
                  <a:lnTo>
                    <a:pt x="800" y="2702"/>
                  </a:lnTo>
                  <a:lnTo>
                    <a:pt x="809" y="2711"/>
                  </a:lnTo>
                  <a:lnTo>
                    <a:pt x="817" y="2720"/>
                  </a:lnTo>
                  <a:lnTo>
                    <a:pt x="826" y="2726"/>
                  </a:lnTo>
                  <a:lnTo>
                    <a:pt x="837" y="2732"/>
                  </a:lnTo>
                  <a:lnTo>
                    <a:pt x="848" y="2737"/>
                  </a:lnTo>
                  <a:lnTo>
                    <a:pt x="858" y="2741"/>
                  </a:lnTo>
                  <a:lnTo>
                    <a:pt x="870" y="2744"/>
                  </a:lnTo>
                  <a:lnTo>
                    <a:pt x="882" y="2747"/>
                  </a:lnTo>
                  <a:lnTo>
                    <a:pt x="895" y="2747"/>
                  </a:lnTo>
                  <a:lnTo>
                    <a:pt x="895" y="2747"/>
                  </a:lnTo>
                  <a:lnTo>
                    <a:pt x="907" y="2747"/>
                  </a:lnTo>
                  <a:lnTo>
                    <a:pt x="920" y="2744"/>
                  </a:lnTo>
                  <a:lnTo>
                    <a:pt x="932" y="2741"/>
                  </a:lnTo>
                  <a:lnTo>
                    <a:pt x="943" y="2737"/>
                  </a:lnTo>
                  <a:lnTo>
                    <a:pt x="954" y="2732"/>
                  </a:lnTo>
                  <a:lnTo>
                    <a:pt x="963" y="2726"/>
                  </a:lnTo>
                  <a:lnTo>
                    <a:pt x="973" y="2718"/>
                  </a:lnTo>
                  <a:lnTo>
                    <a:pt x="982" y="2711"/>
                  </a:lnTo>
                  <a:lnTo>
                    <a:pt x="989" y="2702"/>
                  </a:lnTo>
                  <a:lnTo>
                    <a:pt x="997" y="2692"/>
                  </a:lnTo>
                  <a:lnTo>
                    <a:pt x="1003" y="2683"/>
                  </a:lnTo>
                  <a:lnTo>
                    <a:pt x="1008" y="2672"/>
                  </a:lnTo>
                  <a:lnTo>
                    <a:pt x="1012" y="2660"/>
                  </a:lnTo>
                  <a:lnTo>
                    <a:pt x="1015" y="2649"/>
                  </a:lnTo>
                  <a:lnTo>
                    <a:pt x="1017" y="2636"/>
                  </a:lnTo>
                  <a:lnTo>
                    <a:pt x="1017" y="2624"/>
                  </a:lnTo>
                  <a:lnTo>
                    <a:pt x="1017" y="2624"/>
                  </a:lnTo>
                  <a:lnTo>
                    <a:pt x="1017" y="2611"/>
                  </a:lnTo>
                  <a:lnTo>
                    <a:pt x="1015" y="2600"/>
                  </a:lnTo>
                  <a:lnTo>
                    <a:pt x="1012" y="2588"/>
                  </a:lnTo>
                  <a:lnTo>
                    <a:pt x="1008" y="2576"/>
                  </a:lnTo>
                  <a:lnTo>
                    <a:pt x="1003" y="2565"/>
                  </a:lnTo>
                  <a:lnTo>
                    <a:pt x="997" y="2555"/>
                  </a:lnTo>
                  <a:lnTo>
                    <a:pt x="989" y="2545"/>
                  </a:lnTo>
                  <a:lnTo>
                    <a:pt x="982" y="2537"/>
                  </a:lnTo>
                  <a:lnTo>
                    <a:pt x="973" y="2529"/>
                  </a:lnTo>
                  <a:lnTo>
                    <a:pt x="963" y="2522"/>
                  </a:lnTo>
                  <a:lnTo>
                    <a:pt x="954" y="2516"/>
                  </a:lnTo>
                  <a:lnTo>
                    <a:pt x="943" y="2511"/>
                  </a:lnTo>
                  <a:lnTo>
                    <a:pt x="932" y="2507"/>
                  </a:lnTo>
                  <a:lnTo>
                    <a:pt x="920" y="2503"/>
                  </a:lnTo>
                  <a:lnTo>
                    <a:pt x="907" y="2502"/>
                  </a:lnTo>
                  <a:lnTo>
                    <a:pt x="895" y="2501"/>
                  </a:lnTo>
                  <a:lnTo>
                    <a:pt x="895" y="2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1" name="Freeform 168">
              <a:extLst>
                <a:ext uri="{FF2B5EF4-FFF2-40B4-BE49-F238E27FC236}">
                  <a16:creationId xmlns:a16="http://schemas.microsoft.com/office/drawing/2014/main" id="{7320FA23-F89F-4247-BF80-6E58F8894520}"/>
                </a:ext>
              </a:extLst>
            </p:cNvPr>
            <p:cNvSpPr>
              <a:spLocks/>
            </p:cNvSpPr>
            <p:nvPr/>
          </p:nvSpPr>
          <p:spPr bwMode="auto">
            <a:xfrm>
              <a:off x="8134477" y="4176797"/>
              <a:ext cx="122647" cy="129233"/>
            </a:xfrm>
            <a:custGeom>
              <a:avLst/>
              <a:gdLst>
                <a:gd name="T0" fmla="*/ 0 w 1046"/>
                <a:gd name="T1" fmla="*/ 1007 h 1100"/>
                <a:gd name="T2" fmla="*/ 2 w 1046"/>
                <a:gd name="T3" fmla="*/ 1016 h 1100"/>
                <a:gd name="T4" fmla="*/ 5 w 1046"/>
                <a:gd name="T5" fmla="*/ 1035 h 1100"/>
                <a:gd name="T6" fmla="*/ 12 w 1046"/>
                <a:gd name="T7" fmla="*/ 1051 h 1100"/>
                <a:gd name="T8" fmla="*/ 22 w 1046"/>
                <a:gd name="T9" fmla="*/ 1066 h 1100"/>
                <a:gd name="T10" fmla="*/ 34 w 1046"/>
                <a:gd name="T11" fmla="*/ 1078 h 1100"/>
                <a:gd name="T12" fmla="*/ 49 w 1046"/>
                <a:gd name="T13" fmla="*/ 1088 h 1100"/>
                <a:gd name="T14" fmla="*/ 65 w 1046"/>
                <a:gd name="T15" fmla="*/ 1095 h 1100"/>
                <a:gd name="T16" fmla="*/ 84 w 1046"/>
                <a:gd name="T17" fmla="*/ 1098 h 1100"/>
                <a:gd name="T18" fmla="*/ 93 w 1046"/>
                <a:gd name="T19" fmla="*/ 1100 h 1100"/>
                <a:gd name="T20" fmla="*/ 112 w 1046"/>
                <a:gd name="T21" fmla="*/ 1097 h 1100"/>
                <a:gd name="T22" fmla="*/ 129 w 1046"/>
                <a:gd name="T23" fmla="*/ 1092 h 1100"/>
                <a:gd name="T24" fmla="*/ 144 w 1046"/>
                <a:gd name="T25" fmla="*/ 1083 h 1100"/>
                <a:gd name="T26" fmla="*/ 158 w 1046"/>
                <a:gd name="T27" fmla="*/ 1073 h 1100"/>
                <a:gd name="T28" fmla="*/ 169 w 1046"/>
                <a:gd name="T29" fmla="*/ 1058 h 1100"/>
                <a:gd name="T30" fmla="*/ 178 w 1046"/>
                <a:gd name="T31" fmla="*/ 1042 h 1100"/>
                <a:gd name="T32" fmla="*/ 183 w 1046"/>
                <a:gd name="T33" fmla="*/ 1025 h 1100"/>
                <a:gd name="T34" fmla="*/ 185 w 1046"/>
                <a:gd name="T35" fmla="*/ 1007 h 1100"/>
                <a:gd name="T36" fmla="*/ 861 w 1046"/>
                <a:gd name="T37" fmla="*/ 998 h 1100"/>
                <a:gd name="T38" fmla="*/ 861 w 1046"/>
                <a:gd name="T39" fmla="*/ 1007 h 1100"/>
                <a:gd name="T40" fmla="*/ 864 w 1046"/>
                <a:gd name="T41" fmla="*/ 1025 h 1100"/>
                <a:gd name="T42" fmla="*/ 869 w 1046"/>
                <a:gd name="T43" fmla="*/ 1042 h 1100"/>
                <a:gd name="T44" fmla="*/ 878 w 1046"/>
                <a:gd name="T45" fmla="*/ 1058 h 1100"/>
                <a:gd name="T46" fmla="*/ 889 w 1046"/>
                <a:gd name="T47" fmla="*/ 1073 h 1100"/>
                <a:gd name="T48" fmla="*/ 903 w 1046"/>
                <a:gd name="T49" fmla="*/ 1083 h 1100"/>
                <a:gd name="T50" fmla="*/ 918 w 1046"/>
                <a:gd name="T51" fmla="*/ 1092 h 1100"/>
                <a:gd name="T52" fmla="*/ 935 w 1046"/>
                <a:gd name="T53" fmla="*/ 1097 h 1100"/>
                <a:gd name="T54" fmla="*/ 953 w 1046"/>
                <a:gd name="T55" fmla="*/ 1100 h 1100"/>
                <a:gd name="T56" fmla="*/ 963 w 1046"/>
                <a:gd name="T57" fmla="*/ 1098 h 1100"/>
                <a:gd name="T58" fmla="*/ 982 w 1046"/>
                <a:gd name="T59" fmla="*/ 1095 h 1100"/>
                <a:gd name="T60" fmla="*/ 998 w 1046"/>
                <a:gd name="T61" fmla="*/ 1088 h 1100"/>
                <a:gd name="T62" fmla="*/ 1013 w 1046"/>
                <a:gd name="T63" fmla="*/ 1078 h 1100"/>
                <a:gd name="T64" fmla="*/ 1025 w 1046"/>
                <a:gd name="T65" fmla="*/ 1066 h 1100"/>
                <a:gd name="T66" fmla="*/ 1035 w 1046"/>
                <a:gd name="T67" fmla="*/ 1051 h 1100"/>
                <a:gd name="T68" fmla="*/ 1042 w 1046"/>
                <a:gd name="T69" fmla="*/ 1035 h 1100"/>
                <a:gd name="T70" fmla="*/ 1045 w 1046"/>
                <a:gd name="T71" fmla="*/ 1016 h 1100"/>
                <a:gd name="T72" fmla="*/ 1046 w 1046"/>
                <a:gd name="T73" fmla="*/ 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6" h="1100">
                  <a:moveTo>
                    <a:pt x="0" y="0"/>
                  </a:moveTo>
                  <a:lnTo>
                    <a:pt x="0" y="1007"/>
                  </a:lnTo>
                  <a:lnTo>
                    <a:pt x="0" y="1007"/>
                  </a:lnTo>
                  <a:lnTo>
                    <a:pt x="2" y="1016"/>
                  </a:lnTo>
                  <a:lnTo>
                    <a:pt x="3" y="1025"/>
                  </a:lnTo>
                  <a:lnTo>
                    <a:pt x="5" y="1035"/>
                  </a:lnTo>
                  <a:lnTo>
                    <a:pt x="8" y="1042"/>
                  </a:lnTo>
                  <a:lnTo>
                    <a:pt x="12" y="1051"/>
                  </a:lnTo>
                  <a:lnTo>
                    <a:pt x="17" y="1058"/>
                  </a:lnTo>
                  <a:lnTo>
                    <a:pt x="22" y="1066"/>
                  </a:lnTo>
                  <a:lnTo>
                    <a:pt x="27" y="1073"/>
                  </a:lnTo>
                  <a:lnTo>
                    <a:pt x="34" y="1078"/>
                  </a:lnTo>
                  <a:lnTo>
                    <a:pt x="42" y="1083"/>
                  </a:lnTo>
                  <a:lnTo>
                    <a:pt x="49" y="1088"/>
                  </a:lnTo>
                  <a:lnTo>
                    <a:pt x="57" y="1092"/>
                  </a:lnTo>
                  <a:lnTo>
                    <a:pt x="65" y="1095"/>
                  </a:lnTo>
                  <a:lnTo>
                    <a:pt x="74" y="1097"/>
                  </a:lnTo>
                  <a:lnTo>
                    <a:pt x="84" y="1098"/>
                  </a:lnTo>
                  <a:lnTo>
                    <a:pt x="93" y="1100"/>
                  </a:lnTo>
                  <a:lnTo>
                    <a:pt x="93" y="1100"/>
                  </a:lnTo>
                  <a:lnTo>
                    <a:pt x="102" y="1098"/>
                  </a:lnTo>
                  <a:lnTo>
                    <a:pt x="112" y="1097"/>
                  </a:lnTo>
                  <a:lnTo>
                    <a:pt x="121" y="1095"/>
                  </a:lnTo>
                  <a:lnTo>
                    <a:pt x="129" y="1092"/>
                  </a:lnTo>
                  <a:lnTo>
                    <a:pt x="137" y="1088"/>
                  </a:lnTo>
                  <a:lnTo>
                    <a:pt x="144" y="1083"/>
                  </a:lnTo>
                  <a:lnTo>
                    <a:pt x="152" y="1078"/>
                  </a:lnTo>
                  <a:lnTo>
                    <a:pt x="158" y="1073"/>
                  </a:lnTo>
                  <a:lnTo>
                    <a:pt x="164" y="1066"/>
                  </a:lnTo>
                  <a:lnTo>
                    <a:pt x="169" y="1058"/>
                  </a:lnTo>
                  <a:lnTo>
                    <a:pt x="175" y="1051"/>
                  </a:lnTo>
                  <a:lnTo>
                    <a:pt x="178" y="1042"/>
                  </a:lnTo>
                  <a:lnTo>
                    <a:pt x="181" y="1035"/>
                  </a:lnTo>
                  <a:lnTo>
                    <a:pt x="183" y="1025"/>
                  </a:lnTo>
                  <a:lnTo>
                    <a:pt x="184" y="1016"/>
                  </a:lnTo>
                  <a:lnTo>
                    <a:pt x="185" y="1007"/>
                  </a:lnTo>
                  <a:lnTo>
                    <a:pt x="185" y="998"/>
                  </a:lnTo>
                  <a:lnTo>
                    <a:pt x="861" y="998"/>
                  </a:lnTo>
                  <a:lnTo>
                    <a:pt x="861" y="1007"/>
                  </a:lnTo>
                  <a:lnTo>
                    <a:pt x="861" y="1007"/>
                  </a:lnTo>
                  <a:lnTo>
                    <a:pt x="863" y="1016"/>
                  </a:lnTo>
                  <a:lnTo>
                    <a:pt x="864" y="1025"/>
                  </a:lnTo>
                  <a:lnTo>
                    <a:pt x="866" y="1035"/>
                  </a:lnTo>
                  <a:lnTo>
                    <a:pt x="869" y="1042"/>
                  </a:lnTo>
                  <a:lnTo>
                    <a:pt x="872" y="1051"/>
                  </a:lnTo>
                  <a:lnTo>
                    <a:pt x="878" y="1058"/>
                  </a:lnTo>
                  <a:lnTo>
                    <a:pt x="883" y="1066"/>
                  </a:lnTo>
                  <a:lnTo>
                    <a:pt x="889" y="1073"/>
                  </a:lnTo>
                  <a:lnTo>
                    <a:pt x="895" y="1078"/>
                  </a:lnTo>
                  <a:lnTo>
                    <a:pt x="903" y="1083"/>
                  </a:lnTo>
                  <a:lnTo>
                    <a:pt x="910" y="1088"/>
                  </a:lnTo>
                  <a:lnTo>
                    <a:pt x="918" y="1092"/>
                  </a:lnTo>
                  <a:lnTo>
                    <a:pt x="926" y="1095"/>
                  </a:lnTo>
                  <a:lnTo>
                    <a:pt x="935" y="1097"/>
                  </a:lnTo>
                  <a:lnTo>
                    <a:pt x="945" y="1098"/>
                  </a:lnTo>
                  <a:lnTo>
                    <a:pt x="953" y="1100"/>
                  </a:lnTo>
                  <a:lnTo>
                    <a:pt x="953" y="1100"/>
                  </a:lnTo>
                  <a:lnTo>
                    <a:pt x="963" y="1098"/>
                  </a:lnTo>
                  <a:lnTo>
                    <a:pt x="973" y="1097"/>
                  </a:lnTo>
                  <a:lnTo>
                    <a:pt x="982" y="1095"/>
                  </a:lnTo>
                  <a:lnTo>
                    <a:pt x="990" y="1092"/>
                  </a:lnTo>
                  <a:lnTo>
                    <a:pt x="998" y="1088"/>
                  </a:lnTo>
                  <a:lnTo>
                    <a:pt x="1005" y="1083"/>
                  </a:lnTo>
                  <a:lnTo>
                    <a:pt x="1013" y="1078"/>
                  </a:lnTo>
                  <a:lnTo>
                    <a:pt x="1019" y="1073"/>
                  </a:lnTo>
                  <a:lnTo>
                    <a:pt x="1025" y="1066"/>
                  </a:lnTo>
                  <a:lnTo>
                    <a:pt x="1030" y="1058"/>
                  </a:lnTo>
                  <a:lnTo>
                    <a:pt x="1035" y="1051"/>
                  </a:lnTo>
                  <a:lnTo>
                    <a:pt x="1039" y="1042"/>
                  </a:lnTo>
                  <a:lnTo>
                    <a:pt x="1042" y="1035"/>
                  </a:lnTo>
                  <a:lnTo>
                    <a:pt x="1044" y="1025"/>
                  </a:lnTo>
                  <a:lnTo>
                    <a:pt x="1045" y="1016"/>
                  </a:lnTo>
                  <a:lnTo>
                    <a:pt x="1046" y="1007"/>
                  </a:lnTo>
                  <a:lnTo>
                    <a:pt x="104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2" name="Freeform 169">
              <a:extLst>
                <a:ext uri="{FF2B5EF4-FFF2-40B4-BE49-F238E27FC236}">
                  <a16:creationId xmlns:a16="http://schemas.microsoft.com/office/drawing/2014/main" id="{75D6B729-9EA1-4507-964A-6E3DCB59A4CF}"/>
                </a:ext>
              </a:extLst>
            </p:cNvPr>
            <p:cNvSpPr>
              <a:spLocks/>
            </p:cNvSpPr>
            <p:nvPr/>
          </p:nvSpPr>
          <p:spPr bwMode="auto">
            <a:xfrm>
              <a:off x="8200328" y="4082960"/>
              <a:ext cx="85606" cy="83137"/>
            </a:xfrm>
            <a:custGeom>
              <a:avLst/>
              <a:gdLst>
                <a:gd name="T0" fmla="*/ 579 w 728"/>
                <a:gd name="T1" fmla="*/ 48 h 706"/>
                <a:gd name="T2" fmla="*/ 374 w 728"/>
                <a:gd name="T3" fmla="*/ 553 h 706"/>
                <a:gd name="T4" fmla="*/ 77 w 728"/>
                <a:gd name="T5" fmla="*/ 553 h 706"/>
                <a:gd name="T6" fmla="*/ 61 w 728"/>
                <a:gd name="T7" fmla="*/ 555 h 706"/>
                <a:gd name="T8" fmla="*/ 47 w 728"/>
                <a:gd name="T9" fmla="*/ 559 h 706"/>
                <a:gd name="T10" fmla="*/ 34 w 728"/>
                <a:gd name="T11" fmla="*/ 567 h 706"/>
                <a:gd name="T12" fmla="*/ 22 w 728"/>
                <a:gd name="T13" fmla="*/ 575 h 706"/>
                <a:gd name="T14" fmla="*/ 14 w 728"/>
                <a:gd name="T15" fmla="*/ 587 h 706"/>
                <a:gd name="T16" fmla="*/ 6 w 728"/>
                <a:gd name="T17" fmla="*/ 600 h 706"/>
                <a:gd name="T18" fmla="*/ 2 w 728"/>
                <a:gd name="T19" fmla="*/ 614 h 706"/>
                <a:gd name="T20" fmla="*/ 0 w 728"/>
                <a:gd name="T21" fmla="*/ 629 h 706"/>
                <a:gd name="T22" fmla="*/ 1 w 728"/>
                <a:gd name="T23" fmla="*/ 638 h 706"/>
                <a:gd name="T24" fmla="*/ 4 w 728"/>
                <a:gd name="T25" fmla="*/ 653 h 706"/>
                <a:gd name="T26" fmla="*/ 9 w 728"/>
                <a:gd name="T27" fmla="*/ 666 h 706"/>
                <a:gd name="T28" fmla="*/ 18 w 728"/>
                <a:gd name="T29" fmla="*/ 679 h 706"/>
                <a:gd name="T30" fmla="*/ 28 w 728"/>
                <a:gd name="T31" fmla="*/ 689 h 706"/>
                <a:gd name="T32" fmla="*/ 41 w 728"/>
                <a:gd name="T33" fmla="*/ 698 h 706"/>
                <a:gd name="T34" fmla="*/ 54 w 728"/>
                <a:gd name="T35" fmla="*/ 703 h 706"/>
                <a:gd name="T36" fmla="*/ 69 w 728"/>
                <a:gd name="T37" fmla="*/ 706 h 706"/>
                <a:gd name="T38" fmla="*/ 477 w 728"/>
                <a:gd name="T39" fmla="*/ 706 h 706"/>
                <a:gd name="T40" fmla="*/ 722 w 728"/>
                <a:gd name="T41" fmla="*/ 106 h 706"/>
                <a:gd name="T42" fmla="*/ 727 w 728"/>
                <a:gd name="T43" fmla="*/ 91 h 706"/>
                <a:gd name="T44" fmla="*/ 728 w 728"/>
                <a:gd name="T45" fmla="*/ 76 h 706"/>
                <a:gd name="T46" fmla="*/ 727 w 728"/>
                <a:gd name="T47" fmla="*/ 61 h 706"/>
                <a:gd name="T48" fmla="*/ 721 w 728"/>
                <a:gd name="T49" fmla="*/ 47 h 706"/>
                <a:gd name="T50" fmla="*/ 715 w 728"/>
                <a:gd name="T51" fmla="*/ 34 h 706"/>
                <a:gd name="T52" fmla="*/ 705 w 728"/>
                <a:gd name="T53" fmla="*/ 23 h 706"/>
                <a:gd name="T54" fmla="*/ 694 w 728"/>
                <a:gd name="T55" fmla="*/ 13 h 706"/>
                <a:gd name="T56" fmla="*/ 680 w 728"/>
                <a:gd name="T57" fmla="*/ 6 h 706"/>
                <a:gd name="T58" fmla="*/ 672 w 728"/>
                <a:gd name="T59" fmla="*/ 3 h 706"/>
                <a:gd name="T60" fmla="*/ 657 w 728"/>
                <a:gd name="T61" fmla="*/ 0 h 706"/>
                <a:gd name="T62" fmla="*/ 642 w 728"/>
                <a:gd name="T63" fmla="*/ 0 h 706"/>
                <a:gd name="T64" fmla="*/ 628 w 728"/>
                <a:gd name="T65" fmla="*/ 3 h 706"/>
                <a:gd name="T66" fmla="*/ 614 w 728"/>
                <a:gd name="T67" fmla="*/ 9 h 706"/>
                <a:gd name="T68" fmla="*/ 602 w 728"/>
                <a:gd name="T69" fmla="*/ 17 h 706"/>
                <a:gd name="T70" fmla="*/ 591 w 728"/>
                <a:gd name="T71" fmla="*/ 28 h 706"/>
                <a:gd name="T72" fmla="*/ 583 w 728"/>
                <a:gd name="T73" fmla="*/ 40 h 706"/>
                <a:gd name="T74" fmla="*/ 579 w 728"/>
                <a:gd name="T75" fmla="*/ 4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8" h="706">
                  <a:moveTo>
                    <a:pt x="579" y="48"/>
                  </a:moveTo>
                  <a:lnTo>
                    <a:pt x="579" y="48"/>
                  </a:lnTo>
                  <a:lnTo>
                    <a:pt x="374" y="553"/>
                  </a:lnTo>
                  <a:lnTo>
                    <a:pt x="374" y="553"/>
                  </a:lnTo>
                  <a:lnTo>
                    <a:pt x="77" y="553"/>
                  </a:lnTo>
                  <a:lnTo>
                    <a:pt x="77" y="553"/>
                  </a:lnTo>
                  <a:lnTo>
                    <a:pt x="69" y="554"/>
                  </a:lnTo>
                  <a:lnTo>
                    <a:pt x="61" y="555"/>
                  </a:lnTo>
                  <a:lnTo>
                    <a:pt x="54" y="557"/>
                  </a:lnTo>
                  <a:lnTo>
                    <a:pt x="47" y="559"/>
                  </a:lnTo>
                  <a:lnTo>
                    <a:pt x="41" y="562"/>
                  </a:lnTo>
                  <a:lnTo>
                    <a:pt x="34" y="567"/>
                  </a:lnTo>
                  <a:lnTo>
                    <a:pt x="28" y="571"/>
                  </a:lnTo>
                  <a:lnTo>
                    <a:pt x="22" y="575"/>
                  </a:lnTo>
                  <a:lnTo>
                    <a:pt x="18" y="581"/>
                  </a:lnTo>
                  <a:lnTo>
                    <a:pt x="14" y="587"/>
                  </a:lnTo>
                  <a:lnTo>
                    <a:pt x="9" y="594"/>
                  </a:lnTo>
                  <a:lnTo>
                    <a:pt x="6" y="600"/>
                  </a:lnTo>
                  <a:lnTo>
                    <a:pt x="4" y="607"/>
                  </a:lnTo>
                  <a:lnTo>
                    <a:pt x="2" y="614"/>
                  </a:lnTo>
                  <a:lnTo>
                    <a:pt x="1" y="622"/>
                  </a:lnTo>
                  <a:lnTo>
                    <a:pt x="0" y="629"/>
                  </a:lnTo>
                  <a:lnTo>
                    <a:pt x="0" y="629"/>
                  </a:lnTo>
                  <a:lnTo>
                    <a:pt x="1" y="638"/>
                  </a:lnTo>
                  <a:lnTo>
                    <a:pt x="2" y="646"/>
                  </a:lnTo>
                  <a:lnTo>
                    <a:pt x="4" y="653"/>
                  </a:lnTo>
                  <a:lnTo>
                    <a:pt x="6" y="660"/>
                  </a:lnTo>
                  <a:lnTo>
                    <a:pt x="9" y="666"/>
                  </a:lnTo>
                  <a:lnTo>
                    <a:pt x="14" y="673"/>
                  </a:lnTo>
                  <a:lnTo>
                    <a:pt x="18" y="679"/>
                  </a:lnTo>
                  <a:lnTo>
                    <a:pt x="22" y="685"/>
                  </a:lnTo>
                  <a:lnTo>
                    <a:pt x="28" y="689"/>
                  </a:lnTo>
                  <a:lnTo>
                    <a:pt x="34" y="693"/>
                  </a:lnTo>
                  <a:lnTo>
                    <a:pt x="41" y="698"/>
                  </a:lnTo>
                  <a:lnTo>
                    <a:pt x="47" y="701"/>
                  </a:lnTo>
                  <a:lnTo>
                    <a:pt x="54" y="703"/>
                  </a:lnTo>
                  <a:lnTo>
                    <a:pt x="61" y="705"/>
                  </a:lnTo>
                  <a:lnTo>
                    <a:pt x="69" y="706"/>
                  </a:lnTo>
                  <a:lnTo>
                    <a:pt x="77" y="706"/>
                  </a:lnTo>
                  <a:lnTo>
                    <a:pt x="477" y="706"/>
                  </a:lnTo>
                  <a:lnTo>
                    <a:pt x="722" y="106"/>
                  </a:lnTo>
                  <a:lnTo>
                    <a:pt x="722" y="106"/>
                  </a:lnTo>
                  <a:lnTo>
                    <a:pt x="724" y="99"/>
                  </a:lnTo>
                  <a:lnTo>
                    <a:pt x="727" y="91"/>
                  </a:lnTo>
                  <a:lnTo>
                    <a:pt x="728" y="83"/>
                  </a:lnTo>
                  <a:lnTo>
                    <a:pt x="728" y="76"/>
                  </a:lnTo>
                  <a:lnTo>
                    <a:pt x="728" y="68"/>
                  </a:lnTo>
                  <a:lnTo>
                    <a:pt x="727" y="61"/>
                  </a:lnTo>
                  <a:lnTo>
                    <a:pt x="724" y="54"/>
                  </a:lnTo>
                  <a:lnTo>
                    <a:pt x="721" y="47"/>
                  </a:lnTo>
                  <a:lnTo>
                    <a:pt x="719" y="40"/>
                  </a:lnTo>
                  <a:lnTo>
                    <a:pt x="715" y="34"/>
                  </a:lnTo>
                  <a:lnTo>
                    <a:pt x="710" y="28"/>
                  </a:lnTo>
                  <a:lnTo>
                    <a:pt x="705" y="23"/>
                  </a:lnTo>
                  <a:lnTo>
                    <a:pt x="699" y="17"/>
                  </a:lnTo>
                  <a:lnTo>
                    <a:pt x="694" y="13"/>
                  </a:lnTo>
                  <a:lnTo>
                    <a:pt x="687" y="9"/>
                  </a:lnTo>
                  <a:lnTo>
                    <a:pt x="680" y="6"/>
                  </a:lnTo>
                  <a:lnTo>
                    <a:pt x="680" y="6"/>
                  </a:lnTo>
                  <a:lnTo>
                    <a:pt x="672" y="3"/>
                  </a:lnTo>
                  <a:lnTo>
                    <a:pt x="665" y="1"/>
                  </a:lnTo>
                  <a:lnTo>
                    <a:pt x="657" y="0"/>
                  </a:lnTo>
                  <a:lnTo>
                    <a:pt x="650" y="0"/>
                  </a:lnTo>
                  <a:lnTo>
                    <a:pt x="642" y="0"/>
                  </a:lnTo>
                  <a:lnTo>
                    <a:pt x="635" y="1"/>
                  </a:lnTo>
                  <a:lnTo>
                    <a:pt x="628" y="3"/>
                  </a:lnTo>
                  <a:lnTo>
                    <a:pt x="621" y="6"/>
                  </a:lnTo>
                  <a:lnTo>
                    <a:pt x="614" y="9"/>
                  </a:lnTo>
                  <a:lnTo>
                    <a:pt x="608" y="13"/>
                  </a:lnTo>
                  <a:lnTo>
                    <a:pt x="602" y="17"/>
                  </a:lnTo>
                  <a:lnTo>
                    <a:pt x="597" y="23"/>
                  </a:lnTo>
                  <a:lnTo>
                    <a:pt x="591" y="28"/>
                  </a:lnTo>
                  <a:lnTo>
                    <a:pt x="587" y="34"/>
                  </a:lnTo>
                  <a:lnTo>
                    <a:pt x="583" y="40"/>
                  </a:lnTo>
                  <a:lnTo>
                    <a:pt x="579" y="48"/>
                  </a:lnTo>
                  <a:lnTo>
                    <a:pt x="579"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4" name="pole tekstowe 13">
            <a:extLst>
              <a:ext uri="{FF2B5EF4-FFF2-40B4-BE49-F238E27FC236}">
                <a16:creationId xmlns:a16="http://schemas.microsoft.com/office/drawing/2014/main" id="{630C1F9E-329D-41CF-B8BB-5B8A9B03A6A4}"/>
              </a:ext>
            </a:extLst>
          </p:cNvPr>
          <p:cNvSpPr txBox="1"/>
          <p:nvPr/>
        </p:nvSpPr>
        <p:spPr>
          <a:xfrm>
            <a:off x="315397" y="5394745"/>
            <a:ext cx="3999069" cy="215444"/>
          </a:xfrm>
          <a:prstGeom prst="rect">
            <a:avLst/>
          </a:prstGeom>
          <a:noFill/>
        </p:spPr>
        <p:txBody>
          <a:bodyPr wrap="square">
            <a:spAutoFit/>
          </a:bodyPr>
          <a:lstStyle/>
          <a:p>
            <a:pPr algn="just">
              <a:spcBef>
                <a:spcPct val="20000"/>
              </a:spcBef>
            </a:pPr>
            <a:r>
              <a:rPr lang="pl-PL" sz="800" i="1" dirty="0">
                <a:solidFill>
                  <a:schemeClr val="accent6"/>
                </a:solidFill>
              </a:rPr>
              <a:t>*Kategoria wiekowa 15-24 ma niską liczebność, dane mają charakter jakościowy.</a:t>
            </a:r>
          </a:p>
        </p:txBody>
      </p:sp>
    </p:spTree>
    <p:extLst>
      <p:ext uri="{BB962C8B-B14F-4D97-AF65-F5344CB8AC3E}">
        <p14:creationId xmlns:p14="http://schemas.microsoft.com/office/powerpoint/2010/main" val="398146103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P19. Kto powinien podejmować działania na rzecz minimalizacji niekorzystnych skutków zmian klimatu? Proszę wybrać do dwóch odpowiedzi.</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a:t>
            </a:r>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3" name="Prostokąt: zaokrąglone rogi 32">
            <a:extLst>
              <a:ext uri="{FF2B5EF4-FFF2-40B4-BE49-F238E27FC236}">
                <a16:creationId xmlns:a16="http://schemas.microsoft.com/office/drawing/2014/main" id="{F9A3816F-03F1-4188-BC1C-5A62457B4E47}"/>
              </a:ext>
            </a:extLst>
          </p:cNvPr>
          <p:cNvSpPr/>
          <p:nvPr/>
        </p:nvSpPr>
        <p:spPr>
          <a:xfrm>
            <a:off x="2051720" y="1502931"/>
            <a:ext cx="5147880" cy="1163230"/>
          </a:xfrm>
          <a:prstGeom prst="roundRect">
            <a:avLst/>
          </a:prstGeom>
          <a:noFill/>
          <a:ln w="6350">
            <a:solidFill>
              <a:schemeClr val="accent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34" name="pole tekstowe 33">
            <a:extLst>
              <a:ext uri="{FF2B5EF4-FFF2-40B4-BE49-F238E27FC236}">
                <a16:creationId xmlns:a16="http://schemas.microsoft.com/office/drawing/2014/main" id="{11F637BC-C658-45B8-8021-49F64A22F686}"/>
              </a:ext>
            </a:extLst>
          </p:cNvPr>
          <p:cNvSpPr txBox="1"/>
          <p:nvPr/>
        </p:nvSpPr>
        <p:spPr>
          <a:xfrm>
            <a:off x="3185673" y="1349300"/>
            <a:ext cx="839508" cy="276999"/>
          </a:xfrm>
          <a:prstGeom prst="rect">
            <a:avLst/>
          </a:prstGeom>
          <a:solidFill>
            <a:schemeClr val="bg1"/>
          </a:solidFill>
        </p:spPr>
        <p:txBody>
          <a:bodyPr wrap="square">
            <a:spAutoFit/>
          </a:bodyPr>
          <a:lstStyle/>
          <a:p>
            <a:pPr algn="ctr"/>
            <a:r>
              <a:rPr lang="pl-PL" sz="1200" b="1"/>
              <a:t>TOP3</a:t>
            </a:r>
          </a:p>
        </p:txBody>
      </p:sp>
      <p:sp>
        <p:nvSpPr>
          <p:cNvPr id="35" name="Prostokąt: zaokrąglone rogi 34">
            <a:extLst>
              <a:ext uri="{FF2B5EF4-FFF2-40B4-BE49-F238E27FC236}">
                <a16:creationId xmlns:a16="http://schemas.microsoft.com/office/drawing/2014/main" id="{1A497E8A-BD3A-40CF-8F41-C61B1373084C}"/>
              </a:ext>
            </a:extLst>
          </p:cNvPr>
          <p:cNvSpPr/>
          <p:nvPr/>
        </p:nvSpPr>
        <p:spPr>
          <a:xfrm>
            <a:off x="1487162"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6" name="Prostokąt: zaokrąglone rogi 35">
            <a:extLst>
              <a:ext uri="{FF2B5EF4-FFF2-40B4-BE49-F238E27FC236}">
                <a16:creationId xmlns:a16="http://schemas.microsoft.com/office/drawing/2014/main" id="{2FD6C0D8-CDCF-4601-9C6D-7EE50C2CE8FB}"/>
              </a:ext>
            </a:extLst>
          </p:cNvPr>
          <p:cNvSpPr/>
          <p:nvPr/>
        </p:nvSpPr>
        <p:spPr>
          <a:xfrm>
            <a:off x="3078950"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7" name="Prostokąt: zaokrąglone rogi 36">
            <a:extLst>
              <a:ext uri="{FF2B5EF4-FFF2-40B4-BE49-F238E27FC236}">
                <a16:creationId xmlns:a16="http://schemas.microsoft.com/office/drawing/2014/main" id="{C01FC86F-DE62-4C4C-89C6-375849A749BF}"/>
              </a:ext>
            </a:extLst>
          </p:cNvPr>
          <p:cNvSpPr/>
          <p:nvPr/>
        </p:nvSpPr>
        <p:spPr>
          <a:xfrm>
            <a:off x="4670738"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38" name="Prostokąt: zaokrąglone rogi 37">
            <a:extLst>
              <a:ext uri="{FF2B5EF4-FFF2-40B4-BE49-F238E27FC236}">
                <a16:creationId xmlns:a16="http://schemas.microsoft.com/office/drawing/2014/main" id="{14BF6DCF-40D8-4F97-BF2F-5280B03879F5}"/>
              </a:ext>
            </a:extLst>
          </p:cNvPr>
          <p:cNvSpPr/>
          <p:nvPr/>
        </p:nvSpPr>
        <p:spPr>
          <a:xfrm>
            <a:off x="6262526" y="2898666"/>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aphicFrame>
        <p:nvGraphicFramePr>
          <p:cNvPr id="40" name="Tabela 39">
            <a:extLst>
              <a:ext uri="{FF2B5EF4-FFF2-40B4-BE49-F238E27FC236}">
                <a16:creationId xmlns:a16="http://schemas.microsoft.com/office/drawing/2014/main" id="{3BCAFA31-003D-4BAA-A470-C21C291A06B3}"/>
              </a:ext>
            </a:extLst>
          </p:cNvPr>
          <p:cNvGraphicFramePr>
            <a:graphicFrameLocks noGrp="1"/>
          </p:cNvGraphicFramePr>
          <p:nvPr/>
        </p:nvGraphicFramePr>
        <p:xfrm>
          <a:off x="3150244" y="4597266"/>
          <a:ext cx="3087690" cy="622895"/>
        </p:xfrm>
        <a:graphic>
          <a:graphicData uri="http://schemas.openxmlformats.org/drawingml/2006/table">
            <a:tbl>
              <a:tblPr firstRow="1" bandRow="1">
                <a:tableStyleId>{5C22544A-7EE6-4342-B048-85BDC9FD1C3A}</a:tableStyleId>
              </a:tblPr>
              <a:tblGrid>
                <a:gridCol w="1325609">
                  <a:extLst>
                    <a:ext uri="{9D8B030D-6E8A-4147-A177-3AD203B41FA5}">
                      <a16:colId xmlns:a16="http://schemas.microsoft.com/office/drawing/2014/main" val="2938667892"/>
                    </a:ext>
                  </a:extLst>
                </a:gridCol>
                <a:gridCol w="1762081">
                  <a:extLst>
                    <a:ext uri="{9D8B030D-6E8A-4147-A177-3AD203B41FA5}">
                      <a16:colId xmlns:a16="http://schemas.microsoft.com/office/drawing/2014/main" val="411925587"/>
                    </a:ext>
                  </a:extLst>
                </a:gridCol>
              </a:tblGrid>
              <a:tr h="197352">
                <a:tc>
                  <a:txBody>
                    <a:bodyPr/>
                    <a:lstStyle/>
                    <a:p>
                      <a:pPr algn="ctr" fontAlgn="t"/>
                      <a:r>
                        <a:rPr lang="pl-PL" sz="1600" u="none" strike="noStrike" dirty="0">
                          <a:solidFill>
                            <a:schemeClr val="tx1"/>
                          </a:solidFill>
                          <a:effectLst/>
                        </a:rPr>
                        <a:t>2%</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1,5%</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dirty="0">
                          <a:effectLst/>
                        </a:rPr>
                        <a:t>nikt, nie ma takiej potrzeby</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dirty="0">
                          <a:effectLst/>
                        </a:rPr>
                        <a:t>trudno powiedzieć</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41" name="Tabela 40">
            <a:extLst>
              <a:ext uri="{FF2B5EF4-FFF2-40B4-BE49-F238E27FC236}">
                <a16:creationId xmlns:a16="http://schemas.microsoft.com/office/drawing/2014/main" id="{9AEBD890-10D6-4BF5-834C-B1BEEA1A3CB2}"/>
              </a:ext>
            </a:extLst>
          </p:cNvPr>
          <p:cNvGraphicFramePr>
            <a:graphicFrameLocks noGrp="1"/>
          </p:cNvGraphicFramePr>
          <p:nvPr/>
        </p:nvGraphicFramePr>
        <p:xfrm>
          <a:off x="2051720" y="2089286"/>
          <a:ext cx="5147880" cy="566112"/>
        </p:xfrm>
        <a:graphic>
          <a:graphicData uri="http://schemas.openxmlformats.org/drawingml/2006/table">
            <a:tbl>
              <a:tblPr firstRow="1" bandRow="1">
                <a:tableStyleId>{5C22544A-7EE6-4342-B048-85BDC9FD1C3A}</a:tableStyleId>
              </a:tblPr>
              <a:tblGrid>
                <a:gridCol w="1715960">
                  <a:extLst>
                    <a:ext uri="{9D8B030D-6E8A-4147-A177-3AD203B41FA5}">
                      <a16:colId xmlns:a16="http://schemas.microsoft.com/office/drawing/2014/main" val="1005270550"/>
                    </a:ext>
                  </a:extLst>
                </a:gridCol>
                <a:gridCol w="1715960">
                  <a:extLst>
                    <a:ext uri="{9D8B030D-6E8A-4147-A177-3AD203B41FA5}">
                      <a16:colId xmlns:a16="http://schemas.microsoft.com/office/drawing/2014/main" val="2160130815"/>
                    </a:ext>
                  </a:extLst>
                </a:gridCol>
                <a:gridCol w="1715960">
                  <a:extLst>
                    <a:ext uri="{9D8B030D-6E8A-4147-A177-3AD203B41FA5}">
                      <a16:colId xmlns:a16="http://schemas.microsoft.com/office/drawing/2014/main" val="2872541281"/>
                    </a:ext>
                  </a:extLst>
                </a:gridCol>
              </a:tblGrid>
              <a:tr h="142700">
                <a:tc>
                  <a:txBody>
                    <a:bodyPr/>
                    <a:lstStyle/>
                    <a:p>
                      <a:pPr algn="ctr" fontAlgn="t"/>
                      <a:r>
                        <a:rPr lang="pl-PL" sz="1600" u="none" strike="noStrike" dirty="0">
                          <a:solidFill>
                            <a:schemeClr val="tx1"/>
                          </a:solidFill>
                          <a:effectLst/>
                        </a:rPr>
                        <a:t>60%</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53%</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21%</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27830837"/>
                  </a:ext>
                </a:extLst>
              </a:tr>
              <a:tr h="237426">
                <a:tc>
                  <a:txBody>
                    <a:bodyPr/>
                    <a:lstStyle/>
                    <a:p>
                      <a:pPr algn="ctr" fontAlgn="ctr"/>
                      <a:r>
                        <a:rPr lang="pl-PL" sz="1000" u="none" strike="noStrike" dirty="0">
                          <a:effectLst/>
                        </a:rPr>
                        <a:t>każdy z nas </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u="none" strike="noStrike" dirty="0">
                          <a:effectLst/>
                        </a:rPr>
                        <a:t>władze centralne, rząd</a:t>
                      </a:r>
                      <a:endParaRPr lang="pl-PL" sz="1000" b="0" i="0" u="none" strike="noStrike" dirty="0">
                        <a:solidFill>
                          <a:srgbClr val="000000"/>
                        </a:solidFill>
                        <a:effectLst/>
                        <a:latin typeface="Century Gothic" panose="020B0502020202020204" pitchFamily="34" charset="0"/>
                      </a:endParaRPr>
                    </a:p>
                    <a:p>
                      <a:pPr algn="ctr" fontAlgn="ct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dirty="0">
                          <a:effectLst/>
                        </a:rPr>
                        <a:t>instytucje międzynarodowe</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7356077"/>
                  </a:ext>
                </a:extLst>
              </a:tr>
            </a:tbl>
          </a:graphicData>
        </a:graphic>
      </p:graphicFrame>
      <p:graphicFrame>
        <p:nvGraphicFramePr>
          <p:cNvPr id="42" name="Tabela 41">
            <a:extLst>
              <a:ext uri="{FF2B5EF4-FFF2-40B4-BE49-F238E27FC236}">
                <a16:creationId xmlns:a16="http://schemas.microsoft.com/office/drawing/2014/main" id="{631E7CD2-11E4-4D98-87A5-9D480241305B}"/>
              </a:ext>
            </a:extLst>
          </p:cNvPr>
          <p:cNvGraphicFramePr>
            <a:graphicFrameLocks noGrp="1"/>
          </p:cNvGraphicFramePr>
          <p:nvPr/>
        </p:nvGraphicFramePr>
        <p:xfrm>
          <a:off x="1462072" y="3341189"/>
          <a:ext cx="6309360" cy="718512"/>
        </p:xfrm>
        <a:graphic>
          <a:graphicData uri="http://schemas.openxmlformats.org/drawingml/2006/table">
            <a:tbl>
              <a:tblPr firstRow="1" bandRow="1">
                <a:tableStyleId>{5C22544A-7EE6-4342-B048-85BDC9FD1C3A}</a:tableStyleId>
              </a:tblPr>
              <a:tblGrid>
                <a:gridCol w="1425405">
                  <a:extLst>
                    <a:ext uri="{9D8B030D-6E8A-4147-A177-3AD203B41FA5}">
                      <a16:colId xmlns:a16="http://schemas.microsoft.com/office/drawing/2014/main" val="2938667892"/>
                    </a:ext>
                  </a:extLst>
                </a:gridCol>
                <a:gridCol w="1729275">
                  <a:extLst>
                    <a:ext uri="{9D8B030D-6E8A-4147-A177-3AD203B41FA5}">
                      <a16:colId xmlns:a16="http://schemas.microsoft.com/office/drawing/2014/main" val="411925587"/>
                    </a:ext>
                  </a:extLst>
                </a:gridCol>
                <a:gridCol w="1436380">
                  <a:extLst>
                    <a:ext uri="{9D8B030D-6E8A-4147-A177-3AD203B41FA5}">
                      <a16:colId xmlns:a16="http://schemas.microsoft.com/office/drawing/2014/main" val="3608420190"/>
                    </a:ext>
                  </a:extLst>
                </a:gridCol>
                <a:gridCol w="1718300">
                  <a:extLst>
                    <a:ext uri="{9D8B030D-6E8A-4147-A177-3AD203B41FA5}">
                      <a16:colId xmlns:a16="http://schemas.microsoft.com/office/drawing/2014/main" val="2823064476"/>
                    </a:ext>
                  </a:extLst>
                </a:gridCol>
              </a:tblGrid>
              <a:tr h="197352">
                <a:tc>
                  <a:txBody>
                    <a:bodyPr/>
                    <a:lstStyle/>
                    <a:p>
                      <a:pPr algn="ctr" fontAlgn="t"/>
                      <a:r>
                        <a:rPr lang="pl-PL" sz="1600" u="none" strike="noStrike" dirty="0">
                          <a:solidFill>
                            <a:schemeClr val="tx1"/>
                          </a:solidFill>
                          <a:effectLst/>
                        </a:rPr>
                        <a:t>19%</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10%</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4,5%</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1600" u="none" strike="noStrike" dirty="0">
                          <a:solidFill>
                            <a:schemeClr val="tx1"/>
                          </a:solidFill>
                          <a:effectLst/>
                        </a:rPr>
                        <a:t>3%</a:t>
                      </a:r>
                      <a:endParaRPr lang="pl-PL" sz="1600" b="0" i="0" u="none" strike="noStrike" dirty="0">
                        <a:solidFill>
                          <a:schemeClr val="tx1"/>
                        </a:solidFill>
                        <a:effectLst/>
                        <a:latin typeface="Century Gothic" panose="020B0502020202020204" pitchFamily="34" charset="0"/>
                      </a:endParaRPr>
                    </a:p>
                  </a:txBody>
                  <a:tcPr marL="8215" marR="8215" marT="821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20447168"/>
                  </a:ext>
                </a:extLst>
              </a:tr>
              <a:tr h="370840">
                <a:tc>
                  <a:txBody>
                    <a:bodyPr/>
                    <a:lstStyle/>
                    <a:p>
                      <a:pPr algn="ctr" fontAlgn="ctr"/>
                      <a:r>
                        <a:rPr lang="pl-PL" sz="1000" u="none" strike="noStrike" dirty="0">
                          <a:effectLst/>
                        </a:rPr>
                        <a:t>władze samorządowe </a:t>
                      </a:r>
                    </a:p>
                    <a:p>
                      <a:pPr algn="ctr" fontAlgn="ctr"/>
                      <a:r>
                        <a:rPr lang="pl-PL" sz="1000" u="none" strike="noStrike" dirty="0">
                          <a:effectLst/>
                        </a:rPr>
                        <a:t>i wojewódzkie</a:t>
                      </a:r>
                      <a:endParaRPr lang="pl-PL" sz="1000" b="0" i="0" u="none" strike="noStrike" dirty="0">
                        <a:solidFill>
                          <a:srgbClr val="000000"/>
                        </a:solidFill>
                        <a:effectLst/>
                        <a:latin typeface="Century Gothic" panose="020B0502020202020204" pitchFamily="34" charset="0"/>
                      </a:endParaRPr>
                    </a:p>
                    <a:p>
                      <a:pPr algn="ctr" fontAlgn="ctr"/>
                      <a:r>
                        <a:rPr lang="pl-PL" sz="1000" u="none" strike="noStrike" dirty="0">
                          <a:effectLst/>
                        </a:rPr>
                        <a:t> </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dirty="0">
                          <a:effectLst/>
                        </a:rPr>
                        <a:t>przedsiębiorcy</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dirty="0">
                          <a:effectLst/>
                        </a:rPr>
                        <a:t>pozarządowe </a:t>
                      </a:r>
                    </a:p>
                    <a:p>
                      <a:pPr algn="ctr" fontAlgn="ctr"/>
                      <a:r>
                        <a:rPr lang="pl-PL" sz="1000" u="none" strike="noStrike" dirty="0">
                          <a:effectLst/>
                        </a:rPr>
                        <a:t>organizacje ekologiczne</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u="none" strike="noStrike" dirty="0">
                          <a:effectLst/>
                        </a:rPr>
                        <a:t>partie polityczne</a:t>
                      </a:r>
                      <a:endParaRPr lang="pl-PL" sz="1000" b="0" i="0" u="none" strike="noStrike" dirty="0">
                        <a:solidFill>
                          <a:srgbClr val="000000"/>
                        </a:solidFill>
                        <a:effectLst/>
                        <a:latin typeface="Century Gothic" panose="020B0502020202020204" pitchFamily="34" charset="0"/>
                      </a:endParaRPr>
                    </a:p>
                  </a:txBody>
                  <a:tcPr marL="9257" marR="9257" marT="9257"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43" name="Prostokąt: zaokrąglone rogi 42">
            <a:extLst>
              <a:ext uri="{FF2B5EF4-FFF2-40B4-BE49-F238E27FC236}">
                <a16:creationId xmlns:a16="http://schemas.microsoft.com/office/drawing/2014/main" id="{009C40F4-216B-4C9B-A1BA-1983F20DF5AD}"/>
              </a:ext>
            </a:extLst>
          </p:cNvPr>
          <p:cNvSpPr/>
          <p:nvPr/>
        </p:nvSpPr>
        <p:spPr>
          <a:xfrm>
            <a:off x="3086724" y="4155698"/>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sp>
        <p:nvSpPr>
          <p:cNvPr id="44" name="Prostokąt: zaokrąglone rogi 43">
            <a:extLst>
              <a:ext uri="{FF2B5EF4-FFF2-40B4-BE49-F238E27FC236}">
                <a16:creationId xmlns:a16="http://schemas.microsoft.com/office/drawing/2014/main" id="{DD5B6477-59DF-487E-90C9-ECB83C53682E}"/>
              </a:ext>
            </a:extLst>
          </p:cNvPr>
          <p:cNvSpPr/>
          <p:nvPr/>
        </p:nvSpPr>
        <p:spPr>
          <a:xfrm>
            <a:off x="4678512" y="4155698"/>
            <a:ext cx="1352073" cy="1086319"/>
          </a:xfrm>
          <a:prstGeom prst="roundRect">
            <a:avLst>
              <a:gd name="adj" fmla="val 17701"/>
            </a:avLst>
          </a:prstGeom>
          <a:noFill/>
          <a:ln w="6350">
            <a:solidFill>
              <a:schemeClr val="bg1">
                <a:lumMod val="8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b="1"/>
          </a:p>
        </p:txBody>
      </p:sp>
      <p:grpSp>
        <p:nvGrpSpPr>
          <p:cNvPr id="113" name="Grupa 112" descr="Kto powinien podejmować działania na rzecz minimalizacji niekorzystnych skutków zmian klimatu? TOP 3.&#10;&#10;Grafika przedstawia władze centralne, rząd: 62%.">
            <a:extLst>
              <a:ext uri="{FF2B5EF4-FFF2-40B4-BE49-F238E27FC236}">
                <a16:creationId xmlns:a16="http://schemas.microsoft.com/office/drawing/2014/main" id="{5B8FC25D-B6AC-4045-8ADB-994BCA17C362}"/>
              </a:ext>
            </a:extLst>
          </p:cNvPr>
          <p:cNvGrpSpPr/>
          <p:nvPr/>
        </p:nvGrpSpPr>
        <p:grpSpPr>
          <a:xfrm>
            <a:off x="4366466" y="1665942"/>
            <a:ext cx="509998" cy="424114"/>
            <a:chOff x="3748088" y="1628775"/>
            <a:chExt cx="695325" cy="669925"/>
          </a:xfrm>
          <a:solidFill>
            <a:schemeClr val="accent1"/>
          </a:solidFill>
        </p:grpSpPr>
        <p:sp>
          <p:nvSpPr>
            <p:cNvPr id="114" name="Freeform 91">
              <a:extLst>
                <a:ext uri="{FF2B5EF4-FFF2-40B4-BE49-F238E27FC236}">
                  <a16:creationId xmlns:a16="http://schemas.microsoft.com/office/drawing/2014/main" id="{C77CB7F0-5481-47AB-B363-4BDA2FABA255}"/>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5" name="Freeform 92">
              <a:extLst>
                <a:ext uri="{FF2B5EF4-FFF2-40B4-BE49-F238E27FC236}">
                  <a16:creationId xmlns:a16="http://schemas.microsoft.com/office/drawing/2014/main" id="{CD40AF34-96EC-4630-9045-B8E042EA4D9D}"/>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6" name="Freeform 93">
              <a:extLst>
                <a:ext uri="{FF2B5EF4-FFF2-40B4-BE49-F238E27FC236}">
                  <a16:creationId xmlns:a16="http://schemas.microsoft.com/office/drawing/2014/main" id="{68DFA4BA-BB56-4AA5-8238-8175D03F5426}"/>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7" name="Freeform 94">
              <a:extLst>
                <a:ext uri="{FF2B5EF4-FFF2-40B4-BE49-F238E27FC236}">
                  <a16:creationId xmlns:a16="http://schemas.microsoft.com/office/drawing/2014/main" id="{0F1956F1-B094-4ACD-B92C-69584A87F5FB}"/>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119" name="Grupa 118" descr="Kto powinien podejmować działania na rzecz minimalizacji niekorzystnych skutków zmian klimatu? TOP 3.&#10;&#10;Grafika przedstawia każdego z nas: 52%.">
            <a:extLst>
              <a:ext uri="{FF2B5EF4-FFF2-40B4-BE49-F238E27FC236}">
                <a16:creationId xmlns:a16="http://schemas.microsoft.com/office/drawing/2014/main" id="{FB09E85E-165B-4FB0-AA6D-797F35B6E07E}"/>
              </a:ext>
            </a:extLst>
          </p:cNvPr>
          <p:cNvGrpSpPr>
            <a:grpSpLocks noChangeAspect="1"/>
          </p:cNvGrpSpPr>
          <p:nvPr/>
        </p:nvGrpSpPr>
        <p:grpSpPr>
          <a:xfrm>
            <a:off x="2740547" y="1653067"/>
            <a:ext cx="301900" cy="415799"/>
            <a:chOff x="3735388" y="1552575"/>
            <a:chExt cx="433388" cy="596900"/>
          </a:xfrm>
          <a:solidFill>
            <a:schemeClr val="accent1"/>
          </a:solidFill>
        </p:grpSpPr>
        <p:sp>
          <p:nvSpPr>
            <p:cNvPr id="120" name="Freeform 22">
              <a:extLst>
                <a:ext uri="{FF2B5EF4-FFF2-40B4-BE49-F238E27FC236}">
                  <a16:creationId xmlns:a16="http://schemas.microsoft.com/office/drawing/2014/main" id="{603B0A3F-E40D-4290-98B5-43432EE0C32F}"/>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121" name="Freeform 23">
              <a:extLst>
                <a:ext uri="{FF2B5EF4-FFF2-40B4-BE49-F238E27FC236}">
                  <a16:creationId xmlns:a16="http://schemas.microsoft.com/office/drawing/2014/main" id="{4709E2D1-38FB-4B25-A25E-FDEBC25A76CA}"/>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grpSp>
        <p:nvGrpSpPr>
          <p:cNvPr id="125" name="Grupa 124" descr="Kto powinien podejmować działania na rzecz minimalizacji niekorzystnych skutków zmian klimatu?&#10;&#10;Grafika przedstawia  przedsiębiorców: 7%.">
            <a:extLst>
              <a:ext uri="{FF2B5EF4-FFF2-40B4-BE49-F238E27FC236}">
                <a16:creationId xmlns:a16="http://schemas.microsoft.com/office/drawing/2014/main" id="{511F07ED-F362-4D16-961E-6AD5785C6590}"/>
              </a:ext>
            </a:extLst>
          </p:cNvPr>
          <p:cNvGrpSpPr>
            <a:grpSpLocks noChangeAspect="1"/>
          </p:cNvGrpSpPr>
          <p:nvPr/>
        </p:nvGrpSpPr>
        <p:grpSpPr>
          <a:xfrm>
            <a:off x="3558867" y="2976337"/>
            <a:ext cx="334128" cy="360000"/>
            <a:chOff x="6223214" y="3616221"/>
            <a:chExt cx="609668" cy="656873"/>
          </a:xfrm>
          <a:solidFill>
            <a:srgbClr val="CDCDCD"/>
          </a:solidFill>
        </p:grpSpPr>
        <p:sp>
          <p:nvSpPr>
            <p:cNvPr id="126" name="Freeform 48">
              <a:extLst>
                <a:ext uri="{FF2B5EF4-FFF2-40B4-BE49-F238E27FC236}">
                  <a16:creationId xmlns:a16="http://schemas.microsoft.com/office/drawing/2014/main" id="{6BB240C3-EAF4-4793-9CBB-58DAEA1BF5AA}"/>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7" name="Freeform 49">
              <a:extLst>
                <a:ext uri="{FF2B5EF4-FFF2-40B4-BE49-F238E27FC236}">
                  <a16:creationId xmlns:a16="http://schemas.microsoft.com/office/drawing/2014/main" id="{53B424F5-7E26-4E36-97B1-90ED5955A233}"/>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8" name="Rectangle 50">
              <a:extLst>
                <a:ext uri="{FF2B5EF4-FFF2-40B4-BE49-F238E27FC236}">
                  <a16:creationId xmlns:a16="http://schemas.microsoft.com/office/drawing/2014/main" id="{204DFF04-D570-450F-80DC-6F2CEDDF3929}"/>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32" name="Grafika 131" descr="Kto powinien podejmować działania na rzecz minimalizacji niekorzystnych skutków zmian klimatu? TOP 3.&#10;&#10;Grafika przedstawia opcję &quot;trudno powiedzieć&quot;: 1%.">
            <a:extLst>
              <a:ext uri="{FF2B5EF4-FFF2-40B4-BE49-F238E27FC236}">
                <a16:creationId xmlns:a16="http://schemas.microsoft.com/office/drawing/2014/main" id="{BB3386E5-F743-4EF0-AC73-3154FA43703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21000" y="4234526"/>
            <a:ext cx="394054" cy="394054"/>
          </a:xfrm>
          <a:prstGeom prst="rect">
            <a:avLst/>
          </a:prstGeom>
        </p:spPr>
      </p:pic>
      <p:sp>
        <p:nvSpPr>
          <p:cNvPr id="133" name="Freeform 27" descr="Kto powinien podejmować działania na rzecz minimalizacji niekorzystnych skutków zmian klimatu? TOP 3.&#10;&#10;Grafika przedstawia władze samorządowe i wojewódzkie: 28%.">
            <a:extLst>
              <a:ext uri="{FF2B5EF4-FFF2-40B4-BE49-F238E27FC236}">
                <a16:creationId xmlns:a16="http://schemas.microsoft.com/office/drawing/2014/main" id="{D24558F1-138D-4FF6-B8D3-0815E1931F30}"/>
              </a:ext>
            </a:extLst>
          </p:cNvPr>
          <p:cNvSpPr>
            <a:spLocks noChangeAspect="1"/>
          </p:cNvSpPr>
          <p:nvPr/>
        </p:nvSpPr>
        <p:spPr bwMode="auto">
          <a:xfrm>
            <a:off x="2039190" y="2951587"/>
            <a:ext cx="262050" cy="388658"/>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nvGrpSpPr>
          <p:cNvPr id="134" name="Grupa 133" descr="Kto powinien podejmować działania na rzecz minimalizacji niekorzystnych skutków zmian klimatu?&#10;&#10;Grafika przedstawia brak takiej potrzeby: 1%.">
            <a:extLst>
              <a:ext uri="{FF2B5EF4-FFF2-40B4-BE49-F238E27FC236}">
                <a16:creationId xmlns:a16="http://schemas.microsoft.com/office/drawing/2014/main" id="{174CFC7F-F3C0-4E56-8694-D5905A3F6328}"/>
              </a:ext>
            </a:extLst>
          </p:cNvPr>
          <p:cNvGrpSpPr>
            <a:grpSpLocks noChangeAspect="1"/>
          </p:cNvGrpSpPr>
          <p:nvPr/>
        </p:nvGrpSpPr>
        <p:grpSpPr>
          <a:xfrm>
            <a:off x="3608365" y="4234526"/>
            <a:ext cx="429901" cy="429900"/>
            <a:chOff x="3385441" y="5265423"/>
            <a:chExt cx="914400" cy="914400"/>
          </a:xfrm>
        </p:grpSpPr>
        <p:grpSp>
          <p:nvGrpSpPr>
            <p:cNvPr id="135" name="Grupa 134">
              <a:extLst>
                <a:ext uri="{FF2B5EF4-FFF2-40B4-BE49-F238E27FC236}">
                  <a16:creationId xmlns:a16="http://schemas.microsoft.com/office/drawing/2014/main" id="{41B3E37A-DF83-4371-8ABF-34A4C50DB328}"/>
                </a:ext>
              </a:extLst>
            </p:cNvPr>
            <p:cNvGrpSpPr/>
            <p:nvPr/>
          </p:nvGrpSpPr>
          <p:grpSpPr>
            <a:xfrm>
              <a:off x="3707904" y="5343813"/>
              <a:ext cx="239713" cy="676275"/>
              <a:chOff x="2976563" y="1531939"/>
              <a:chExt cx="239713" cy="676275"/>
            </a:xfrm>
          </p:grpSpPr>
          <p:sp>
            <p:nvSpPr>
              <p:cNvPr id="137" name="Freeform 31">
                <a:extLst>
                  <a:ext uri="{FF2B5EF4-FFF2-40B4-BE49-F238E27FC236}">
                    <a16:creationId xmlns:a16="http://schemas.microsoft.com/office/drawing/2014/main" id="{7352733A-BC3F-4EC1-83A8-96479B72A9E4}"/>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138" name="Freeform 32">
                <a:extLst>
                  <a:ext uri="{FF2B5EF4-FFF2-40B4-BE49-F238E27FC236}">
                    <a16:creationId xmlns:a16="http://schemas.microsoft.com/office/drawing/2014/main" id="{49E1B8EA-04DE-4D03-8C67-86FDF00D9292}"/>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136" name="Grafika 135" descr="Zamykać">
              <a:extLst>
                <a:ext uri="{FF2B5EF4-FFF2-40B4-BE49-F238E27FC236}">
                  <a16:creationId xmlns:a16="http://schemas.microsoft.com/office/drawing/2014/main" id="{C721A192-8A82-444C-9796-24BC2BC1E76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385441" y="5265423"/>
              <a:ext cx="914400" cy="914400"/>
            </a:xfrm>
            <a:prstGeom prst="rect">
              <a:avLst/>
            </a:prstGeom>
          </p:spPr>
        </p:pic>
      </p:grpSp>
      <p:pic>
        <p:nvPicPr>
          <p:cNvPr id="11" name="Grafika 10" descr="Kto powinien podejmować działania na rzecz minimalizacji niekorzystnych skutków zmian klimatu?&#10;&#10;Grafika przedstawia partie polityczne: 3%.">
            <a:extLst>
              <a:ext uri="{FF2B5EF4-FFF2-40B4-BE49-F238E27FC236}">
                <a16:creationId xmlns:a16="http://schemas.microsoft.com/office/drawing/2014/main" id="{721735C3-8D78-4E12-922C-336DCC25279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761386" y="2991816"/>
            <a:ext cx="354351" cy="354351"/>
          </a:xfrm>
          <a:prstGeom prst="rect">
            <a:avLst/>
          </a:prstGeom>
        </p:spPr>
      </p:pic>
      <p:pic>
        <p:nvPicPr>
          <p:cNvPr id="5" name="Grafika 8" descr="Kto powinien podejmować działania na rzecz minimalizacji niekorzystnych skutków zmian klimatu?&#10;&#10;Grafika przedstawia instytucje międzynarodowe: 22%">
            <a:extLst>
              <a:ext uri="{FF2B5EF4-FFF2-40B4-BE49-F238E27FC236}">
                <a16:creationId xmlns:a16="http://schemas.microsoft.com/office/drawing/2014/main" id="{C6D07196-7E7B-9AEA-66C5-2BE3EE6CD329}"/>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050130" y="1610980"/>
            <a:ext cx="550966" cy="550966"/>
          </a:xfrm>
          <a:prstGeom prst="rect">
            <a:avLst/>
          </a:prstGeom>
        </p:spPr>
      </p:pic>
      <p:pic>
        <p:nvPicPr>
          <p:cNvPr id="10" name="Grafika 5" descr="Kto powinien podejmować działania na rzecz minimalizacji niekorzystnych skutków zmian klimatu?&#10;&#10;Grafika przedstawia pozarządowe organizacje ekologiczne: 9%.">
            <a:extLst>
              <a:ext uri="{FF2B5EF4-FFF2-40B4-BE49-F238E27FC236}">
                <a16:creationId xmlns:a16="http://schemas.microsoft.com/office/drawing/2014/main" id="{A62B5A00-63CD-F7C9-2CD5-E55B49F59B24}"/>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104333" y="2953421"/>
            <a:ext cx="462516" cy="462516"/>
          </a:xfrm>
          <a:prstGeom prst="rect">
            <a:avLst/>
          </a:prstGeom>
        </p:spPr>
      </p:pic>
    </p:spTree>
    <p:extLst>
      <p:ext uri="{BB962C8B-B14F-4D97-AF65-F5344CB8AC3E}">
        <p14:creationId xmlns:p14="http://schemas.microsoft.com/office/powerpoint/2010/main" val="342100790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P19. Kto powinien podejmować działania na rzecz minimalizacji niekorzystnych skutków zmian klimatu? Proszę wybrać do dwóch odpowiedzi.</a:t>
            </a:r>
          </a:p>
          <a:p>
            <a:pPr algn="just"/>
            <a:r>
              <a:rPr lang="pl-PL" sz="800" i="1">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6" name="Symbol zastępczy tekstu 7">
            <a:extLst>
              <a:ext uri="{FF2B5EF4-FFF2-40B4-BE49-F238E27FC236}">
                <a16:creationId xmlns:a16="http://schemas.microsoft.com/office/drawing/2014/main" id="{F7FA06E4-598E-462D-9CAE-337A12C7B26A}"/>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42" name="Tabela 4">
            <a:extLst>
              <a:ext uri="{FF2B5EF4-FFF2-40B4-BE49-F238E27FC236}">
                <a16:creationId xmlns:a16="http://schemas.microsoft.com/office/drawing/2014/main" id="{60E07BCF-32C9-C1B6-DC94-D189020AD9BC}"/>
              </a:ext>
            </a:extLst>
          </p:cNvPr>
          <p:cNvGraphicFramePr>
            <a:graphicFrameLocks noGrp="1"/>
          </p:cNvGraphicFramePr>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913549">
                  <a:extLst>
                    <a:ext uri="{9D8B030D-6E8A-4147-A177-3AD203B41FA5}">
                      <a16:colId xmlns:a16="http://schemas.microsoft.com/office/drawing/2014/main" val="3608420190"/>
                    </a:ext>
                  </a:extLst>
                </a:gridCol>
                <a:gridCol w="933476">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władze samorządowe </a:t>
                      </a:r>
                    </a:p>
                    <a:p>
                      <a:pPr algn="ctr" fontAlgn="ctr"/>
                      <a:r>
                        <a:rPr lang="pl-PL" sz="1000" b="0" i="0" u="none" strike="noStrike" kern="1200" dirty="0">
                          <a:solidFill>
                            <a:schemeClr val="tx1"/>
                          </a:solidFill>
                          <a:effectLst/>
                          <a:latin typeface="+mn-lt"/>
                          <a:ea typeface="+mn-ea"/>
                          <a:cs typeface="+mn-cs"/>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43" name="Grupa 60">
            <a:extLst>
              <a:ext uri="{FF2B5EF4-FFF2-40B4-BE49-F238E27FC236}">
                <a16:creationId xmlns:a16="http://schemas.microsoft.com/office/drawing/2014/main" id="{779CC504-6F9D-4420-A3D2-14730DDF1695}"/>
              </a:ext>
            </a:extLst>
          </p:cNvPr>
          <p:cNvGrpSpPr>
            <a:grpSpLocks noChangeAspect="1"/>
          </p:cNvGrpSpPr>
          <p:nvPr/>
        </p:nvGrpSpPr>
        <p:grpSpPr>
          <a:xfrm>
            <a:off x="4383356" y="4361100"/>
            <a:ext cx="303991" cy="327529"/>
            <a:chOff x="6223214" y="3616221"/>
            <a:chExt cx="609668" cy="656873"/>
          </a:xfrm>
          <a:solidFill>
            <a:srgbClr val="CDCDCD"/>
          </a:solidFill>
        </p:grpSpPr>
        <p:sp>
          <p:nvSpPr>
            <p:cNvPr id="44" name="Freeform 48">
              <a:extLst>
                <a:ext uri="{FF2B5EF4-FFF2-40B4-BE49-F238E27FC236}">
                  <a16:creationId xmlns:a16="http://schemas.microsoft.com/office/drawing/2014/main" id="{F6E44F47-29D7-0A09-18D1-B0DC047BA68A}"/>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49">
              <a:extLst>
                <a:ext uri="{FF2B5EF4-FFF2-40B4-BE49-F238E27FC236}">
                  <a16:creationId xmlns:a16="http://schemas.microsoft.com/office/drawing/2014/main" id="{7D170B75-CFFE-52E5-2FE5-1EDCB12E1287}"/>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Rectangle 50">
              <a:extLst>
                <a:ext uri="{FF2B5EF4-FFF2-40B4-BE49-F238E27FC236}">
                  <a16:creationId xmlns:a16="http://schemas.microsoft.com/office/drawing/2014/main" id="{10CCE645-6B56-6BA3-5098-F79579FAC1A4}"/>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7" name="Grafika 65" descr="Kula ziemska: Ameryka Północna i Południowa">
            <a:extLst>
              <a:ext uri="{FF2B5EF4-FFF2-40B4-BE49-F238E27FC236}">
                <a16:creationId xmlns:a16="http://schemas.microsoft.com/office/drawing/2014/main" id="{E9564591-D491-0B5F-9E0E-66CBD8B0C19E}"/>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438300" y="4264838"/>
            <a:ext cx="473149" cy="473149"/>
          </a:xfrm>
          <a:prstGeom prst="rect">
            <a:avLst/>
          </a:prstGeom>
        </p:spPr>
      </p:pic>
      <p:pic>
        <p:nvPicPr>
          <p:cNvPr id="48" name="Grafika 66" descr="Wykładowca">
            <a:extLst>
              <a:ext uri="{FF2B5EF4-FFF2-40B4-BE49-F238E27FC236}">
                <a16:creationId xmlns:a16="http://schemas.microsoft.com/office/drawing/2014/main" id="{F2F4AF15-E9BD-43D0-B7E7-32F74615B5DD}"/>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176993" y="4341823"/>
            <a:ext cx="354351" cy="354351"/>
          </a:xfrm>
          <a:prstGeom prst="rect">
            <a:avLst/>
          </a:prstGeom>
        </p:spPr>
      </p:pic>
      <p:grpSp>
        <p:nvGrpSpPr>
          <p:cNvPr id="49" name="Grupa 67">
            <a:extLst>
              <a:ext uri="{FF2B5EF4-FFF2-40B4-BE49-F238E27FC236}">
                <a16:creationId xmlns:a16="http://schemas.microsoft.com/office/drawing/2014/main" id="{1585527B-5D81-66D7-59D4-6D399E2692AC}"/>
              </a:ext>
            </a:extLst>
          </p:cNvPr>
          <p:cNvGrpSpPr/>
          <p:nvPr/>
        </p:nvGrpSpPr>
        <p:grpSpPr>
          <a:xfrm>
            <a:off x="1548128" y="4383626"/>
            <a:ext cx="380789" cy="316664"/>
            <a:chOff x="3748088" y="1628775"/>
            <a:chExt cx="695325" cy="669925"/>
          </a:xfrm>
          <a:solidFill>
            <a:srgbClr val="CDCDCD"/>
          </a:solidFill>
        </p:grpSpPr>
        <p:sp>
          <p:nvSpPr>
            <p:cNvPr id="50" name="Freeform 91">
              <a:extLst>
                <a:ext uri="{FF2B5EF4-FFF2-40B4-BE49-F238E27FC236}">
                  <a16:creationId xmlns:a16="http://schemas.microsoft.com/office/drawing/2014/main" id="{C14A9FAE-7529-544F-E4DB-88B8E620DE56}"/>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92">
              <a:extLst>
                <a:ext uri="{FF2B5EF4-FFF2-40B4-BE49-F238E27FC236}">
                  <a16:creationId xmlns:a16="http://schemas.microsoft.com/office/drawing/2014/main" id="{3AC44C4C-9CC8-2320-0FCF-B02E608682AF}"/>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93">
              <a:extLst>
                <a:ext uri="{FF2B5EF4-FFF2-40B4-BE49-F238E27FC236}">
                  <a16:creationId xmlns:a16="http://schemas.microsoft.com/office/drawing/2014/main" id="{FB1C3EFA-57A4-B99B-CCB9-0924DD81167B}"/>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94">
              <a:extLst>
                <a:ext uri="{FF2B5EF4-FFF2-40B4-BE49-F238E27FC236}">
                  <a16:creationId xmlns:a16="http://schemas.microsoft.com/office/drawing/2014/main" id="{8A06EE5A-764E-2DBE-CC50-7DBE8D74EA4C}"/>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4" name="Grafika 76" descr="Znak zapytania">
            <a:extLst>
              <a:ext uri="{FF2B5EF4-FFF2-40B4-BE49-F238E27FC236}">
                <a16:creationId xmlns:a16="http://schemas.microsoft.com/office/drawing/2014/main" id="{907FE927-B2BE-67D1-7C22-F2DAD4FDE10B}"/>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043582" y="4316491"/>
            <a:ext cx="455524" cy="455524"/>
          </a:xfrm>
          <a:prstGeom prst="rect">
            <a:avLst/>
          </a:prstGeom>
        </p:spPr>
      </p:pic>
      <p:grpSp>
        <p:nvGrpSpPr>
          <p:cNvPr id="55" name="Grupa 77">
            <a:extLst>
              <a:ext uri="{FF2B5EF4-FFF2-40B4-BE49-F238E27FC236}">
                <a16:creationId xmlns:a16="http://schemas.microsoft.com/office/drawing/2014/main" id="{497247E0-A9DD-6F2D-DDED-52E4E0F3A390}"/>
              </a:ext>
            </a:extLst>
          </p:cNvPr>
          <p:cNvGrpSpPr>
            <a:grpSpLocks noChangeAspect="1"/>
          </p:cNvGrpSpPr>
          <p:nvPr/>
        </p:nvGrpSpPr>
        <p:grpSpPr>
          <a:xfrm>
            <a:off x="7074478" y="4316491"/>
            <a:ext cx="496962" cy="496962"/>
            <a:chOff x="3385441" y="5265423"/>
            <a:chExt cx="914400" cy="914400"/>
          </a:xfrm>
        </p:grpSpPr>
        <p:grpSp>
          <p:nvGrpSpPr>
            <p:cNvPr id="56" name="Grupa 78">
              <a:extLst>
                <a:ext uri="{FF2B5EF4-FFF2-40B4-BE49-F238E27FC236}">
                  <a16:creationId xmlns:a16="http://schemas.microsoft.com/office/drawing/2014/main" id="{780B2DA4-7135-F56D-2577-2F9BF97A5AC0}"/>
                </a:ext>
              </a:extLst>
            </p:cNvPr>
            <p:cNvGrpSpPr/>
            <p:nvPr/>
          </p:nvGrpSpPr>
          <p:grpSpPr>
            <a:xfrm>
              <a:off x="3707904" y="5343813"/>
              <a:ext cx="239713" cy="676275"/>
              <a:chOff x="2976563" y="1531939"/>
              <a:chExt cx="239713" cy="676275"/>
            </a:xfrm>
          </p:grpSpPr>
          <p:sp>
            <p:nvSpPr>
              <p:cNvPr id="58" name="Freeform 31">
                <a:extLst>
                  <a:ext uri="{FF2B5EF4-FFF2-40B4-BE49-F238E27FC236}">
                    <a16:creationId xmlns:a16="http://schemas.microsoft.com/office/drawing/2014/main" id="{8484D7F7-A02A-2F5A-E540-428C7C253A85}"/>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59" name="Freeform 32">
                <a:extLst>
                  <a:ext uri="{FF2B5EF4-FFF2-40B4-BE49-F238E27FC236}">
                    <a16:creationId xmlns:a16="http://schemas.microsoft.com/office/drawing/2014/main" id="{EB2AD52E-24B7-0745-E524-208BF7A349A5}"/>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57" name="Grafika 79" descr="Zamykać">
              <a:extLst>
                <a:ext uri="{FF2B5EF4-FFF2-40B4-BE49-F238E27FC236}">
                  <a16:creationId xmlns:a16="http://schemas.microsoft.com/office/drawing/2014/main" id="{41A224E7-2BCE-0B23-4598-B6A82165048D}"/>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385441" y="5265423"/>
              <a:ext cx="914400" cy="914400"/>
            </a:xfrm>
            <a:prstGeom prst="rect">
              <a:avLst/>
            </a:prstGeom>
          </p:spPr>
        </p:pic>
      </p:grpSp>
      <p:grpSp>
        <p:nvGrpSpPr>
          <p:cNvPr id="60" name="Grupa 72">
            <a:extLst>
              <a:ext uri="{FF2B5EF4-FFF2-40B4-BE49-F238E27FC236}">
                <a16:creationId xmlns:a16="http://schemas.microsoft.com/office/drawing/2014/main" id="{C8908F87-B61D-0154-A6AB-C36150316F7D}"/>
              </a:ext>
            </a:extLst>
          </p:cNvPr>
          <p:cNvGrpSpPr>
            <a:grpSpLocks noChangeAspect="1"/>
          </p:cNvGrpSpPr>
          <p:nvPr/>
        </p:nvGrpSpPr>
        <p:grpSpPr>
          <a:xfrm>
            <a:off x="716888" y="4373705"/>
            <a:ext cx="225413" cy="310456"/>
            <a:chOff x="3735388" y="1552575"/>
            <a:chExt cx="433388" cy="596900"/>
          </a:xfrm>
          <a:solidFill>
            <a:srgbClr val="CDCDCD"/>
          </a:solidFill>
        </p:grpSpPr>
        <p:sp>
          <p:nvSpPr>
            <p:cNvPr id="83" name="Freeform 22">
              <a:extLst>
                <a:ext uri="{FF2B5EF4-FFF2-40B4-BE49-F238E27FC236}">
                  <a16:creationId xmlns:a16="http://schemas.microsoft.com/office/drawing/2014/main" id="{23D584C9-B094-41B6-D2A2-14F3E5A7BC61}"/>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84" name="Freeform 23">
              <a:extLst>
                <a:ext uri="{FF2B5EF4-FFF2-40B4-BE49-F238E27FC236}">
                  <a16:creationId xmlns:a16="http://schemas.microsoft.com/office/drawing/2014/main" id="{7C322DB8-F17F-756C-46B0-EA434C14C93C}"/>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85" name="Freeform 27">
            <a:extLst>
              <a:ext uri="{FF2B5EF4-FFF2-40B4-BE49-F238E27FC236}">
                <a16:creationId xmlns:a16="http://schemas.microsoft.com/office/drawing/2014/main" id="{DFB1C41E-7CF6-4E7A-FB1A-5488B5EBF026}"/>
              </a:ext>
            </a:extLst>
          </p:cNvPr>
          <p:cNvSpPr>
            <a:spLocks noChangeAspect="1"/>
          </p:cNvSpPr>
          <p:nvPr/>
        </p:nvSpPr>
        <p:spPr bwMode="auto">
          <a:xfrm>
            <a:off x="3469222" y="4296474"/>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86" name="Grafika 64" descr="Otwarta dłoń z rośliną">
            <a:extLst>
              <a:ext uri="{FF2B5EF4-FFF2-40B4-BE49-F238E27FC236}">
                <a16:creationId xmlns:a16="http://schemas.microsoft.com/office/drawing/2014/main" id="{3639DF05-A623-FE39-FBAE-C798055F81D2}"/>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31895" y="4293243"/>
            <a:ext cx="462516" cy="462516"/>
          </a:xfrm>
          <a:prstGeom prst="rect">
            <a:avLst/>
          </a:prstGeom>
        </p:spPr>
      </p:pic>
    </p:spTree>
    <p:extLst>
      <p:ext uri="{BB962C8B-B14F-4D97-AF65-F5344CB8AC3E}">
        <p14:creationId xmlns:p14="http://schemas.microsoft.com/office/powerpoint/2010/main" val="137807121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Symbol zastępczy tekstu 15">
            <a:extLst>
              <a:ext uri="{FF2B5EF4-FFF2-40B4-BE49-F238E27FC236}">
                <a16:creationId xmlns:a16="http://schemas.microsoft.com/office/drawing/2014/main" id="{AC0C25EA-7312-4961-8943-81976C9F964E}"/>
              </a:ext>
            </a:extLst>
          </p:cNvPr>
          <p:cNvSpPr>
            <a:spLocks noGrp="1"/>
          </p:cNvSpPr>
          <p:nvPr>
            <p:ph type="body" sz="quarter" idx="10"/>
          </p:nvPr>
        </p:nvSpPr>
        <p:spPr>
          <a:xfrm>
            <a:off x="332566" y="976222"/>
            <a:ext cx="4133418" cy="4696531"/>
          </a:xfrm>
        </p:spPr>
        <p:txBody>
          <a:bodyPr/>
          <a:lstStyle/>
          <a:p>
            <a:pPr marL="0" indent="0">
              <a:lnSpc>
                <a:spcPct val="100000"/>
              </a:lnSpc>
              <a:spcBef>
                <a:spcPts val="115"/>
              </a:spcBef>
              <a:buNone/>
            </a:pPr>
            <a:r>
              <a:rPr lang="pl-PL" sz="1100" dirty="0">
                <a:solidFill>
                  <a:schemeClr val="tx1"/>
                </a:solidFill>
              </a:rPr>
              <a:t>Płynną realizację samego losowania umożliwiło przygotowanie odpowiedniej bazy respondentów przez koordynatora. Baza danych do losowania wymagała zaangażowania źródeł zewnętrznych. Połączenie sprofilowanych baz (zgodnych z wymogami rozporządzenia RODO) wpłynęło na efektywną pracę i właściwą realizację badania (w tym losowanie). </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Na podstawie danych udostępnionych przez firmy bazodanowe, zbudowano operat losowania zawierający 27 534 rekordy.</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Koordynatorzy podczas realizacji badań przez ankieterów notowali różnorakie przyczyny tzw. odmów respondenckich (odnotowano 5457 odmów). Były nimi przede wszystkim nieufność do ankiet/sondaży.</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Kontroli podlegał ogół działań podejmowanych przez każdego ankietera w trakcie realizacji badania. W praktyce oznaczało to, </a:t>
            </a:r>
            <a:br>
              <a:rPr lang="pl-PL" sz="1100" dirty="0">
                <a:solidFill>
                  <a:schemeClr val="tx1"/>
                </a:solidFill>
              </a:rPr>
            </a:br>
            <a:r>
              <a:rPr lang="pl-PL" sz="1100" dirty="0">
                <a:solidFill>
                  <a:schemeClr val="tx1"/>
                </a:solidFill>
              </a:rPr>
              <a:t>że oprócz faktu odbycia wywiadu i doboru odpowiedniego respondenta sprawdzany był m.in. sposób realizacji badania. </a:t>
            </a:r>
          </a:p>
          <a:p>
            <a:pPr marL="0" indent="0">
              <a:lnSpc>
                <a:spcPct val="100000"/>
              </a:lnSpc>
              <a:spcBef>
                <a:spcPts val="115"/>
              </a:spcBef>
              <a:buNone/>
            </a:pPr>
            <a:endParaRPr lang="pl-PL" sz="1100" dirty="0">
              <a:solidFill>
                <a:schemeClr val="tx1"/>
              </a:solidFill>
            </a:endParaRPr>
          </a:p>
          <a:p>
            <a:pPr marL="0" indent="0">
              <a:lnSpc>
                <a:spcPct val="100000"/>
              </a:lnSpc>
              <a:spcBef>
                <a:spcPts val="115"/>
              </a:spcBef>
              <a:buNone/>
            </a:pPr>
            <a:r>
              <a:rPr lang="pl-PL" sz="1100" dirty="0">
                <a:solidFill>
                  <a:schemeClr val="tx1"/>
                </a:solidFill>
              </a:rPr>
              <a:t>Ogólnie zastosowane metody kontroli można podzielić na:</a:t>
            </a:r>
          </a:p>
          <a:p>
            <a:pPr marL="0" indent="0">
              <a:lnSpc>
                <a:spcPct val="100000"/>
              </a:lnSpc>
              <a:spcBef>
                <a:spcPts val="115"/>
              </a:spcBef>
              <a:buNone/>
            </a:pPr>
            <a:endParaRPr lang="pl-PL" sz="1100" dirty="0">
              <a:solidFill>
                <a:schemeClr val="tx1"/>
              </a:solidFill>
            </a:endParaRPr>
          </a:p>
          <a:p>
            <a:pPr>
              <a:lnSpc>
                <a:spcPct val="100000"/>
              </a:lnSpc>
              <a:spcBef>
                <a:spcPts val="115"/>
              </a:spcBef>
            </a:pPr>
            <a:r>
              <a:rPr lang="pl-PL" sz="1100" dirty="0">
                <a:solidFill>
                  <a:schemeClr val="tx1"/>
                </a:solidFill>
              </a:rPr>
              <a:t>nieterenowe – merytoryczne analizy dokumentacji pracy ankietera oraz statystyczne analizy całości zebranego materiału badawczego;</a:t>
            </a:r>
          </a:p>
          <a:p>
            <a:pPr>
              <a:lnSpc>
                <a:spcPct val="100000"/>
              </a:lnSpc>
              <a:spcBef>
                <a:spcPts val="115"/>
              </a:spcBef>
            </a:pPr>
            <a:r>
              <a:rPr lang="pl-PL" sz="1100" dirty="0">
                <a:solidFill>
                  <a:schemeClr val="tx1"/>
                </a:solidFill>
              </a:rPr>
              <a:t>terenowe – weryfikacja danych poprzez powtórny kontakt telefoniczny z respondentem.</a:t>
            </a:r>
          </a:p>
        </p:txBody>
      </p:sp>
      <p:sp>
        <p:nvSpPr>
          <p:cNvPr id="17" name="Symbol zastępczy tekstu 16">
            <a:extLst>
              <a:ext uri="{FF2B5EF4-FFF2-40B4-BE49-F238E27FC236}">
                <a16:creationId xmlns:a16="http://schemas.microsoft.com/office/drawing/2014/main" id="{726964E9-205A-4E90-819C-3FADDEF4B479}"/>
              </a:ext>
            </a:extLst>
          </p:cNvPr>
          <p:cNvSpPr>
            <a:spLocks noGrp="1"/>
          </p:cNvSpPr>
          <p:nvPr>
            <p:ph type="body" sz="quarter" idx="11"/>
          </p:nvPr>
        </p:nvSpPr>
        <p:spPr/>
        <p:txBody>
          <a:bodyPr/>
          <a:lstStyle/>
          <a:p>
            <a:r>
              <a:rPr lang="pl-PL" sz="1600" dirty="0"/>
              <a:t>Metodologia</a:t>
            </a:r>
          </a:p>
        </p:txBody>
      </p:sp>
      <p:sp>
        <p:nvSpPr>
          <p:cNvPr id="19" name="Symbol zastępczy tekstu 18">
            <a:extLst>
              <a:ext uri="{FF2B5EF4-FFF2-40B4-BE49-F238E27FC236}">
                <a16:creationId xmlns:a16="http://schemas.microsoft.com/office/drawing/2014/main" id="{BD52C83C-C78B-4544-BCA9-24E7D22CFD2A}"/>
              </a:ext>
            </a:extLst>
          </p:cNvPr>
          <p:cNvSpPr>
            <a:spLocks noGrp="1"/>
          </p:cNvSpPr>
          <p:nvPr>
            <p:ph type="body" sz="quarter" idx="13"/>
          </p:nvPr>
        </p:nvSpPr>
        <p:spPr/>
        <p:txBody>
          <a:bodyPr/>
          <a:lstStyle/>
          <a:p>
            <a:endParaRPr lang="pl-PL"/>
          </a:p>
        </p:txBody>
      </p:sp>
      <p:grpSp>
        <p:nvGrpSpPr>
          <p:cNvPr id="6" name="Grupa 5">
            <a:extLst>
              <a:ext uri="{FF2B5EF4-FFF2-40B4-BE49-F238E27FC236}">
                <a16:creationId xmlns:a16="http://schemas.microsoft.com/office/drawing/2014/main" id="{40441786-1212-4F1B-82DC-35D6497A49AF}"/>
              </a:ext>
            </a:extLst>
          </p:cNvPr>
          <p:cNvGrpSpPr/>
          <p:nvPr/>
        </p:nvGrpSpPr>
        <p:grpSpPr>
          <a:xfrm>
            <a:off x="255456" y="210960"/>
            <a:ext cx="333388" cy="346398"/>
            <a:chOff x="4294188" y="1531938"/>
            <a:chExt cx="650876" cy="676275"/>
          </a:xfrm>
        </p:grpSpPr>
        <p:sp>
          <p:nvSpPr>
            <p:cNvPr id="7" name="Freeform 27">
              <a:extLst>
                <a:ext uri="{FF2B5EF4-FFF2-40B4-BE49-F238E27FC236}">
                  <a16:creationId xmlns:a16="http://schemas.microsoft.com/office/drawing/2014/main" id="{72904B90-9CD0-4570-82E2-90C86BA5F069}"/>
                </a:ext>
              </a:extLst>
            </p:cNvPr>
            <p:cNvSpPr>
              <a:spLocks/>
            </p:cNvSpPr>
            <p:nvPr/>
          </p:nvSpPr>
          <p:spPr bwMode="auto">
            <a:xfrm>
              <a:off x="4799013"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7 w 565"/>
                <a:gd name="T39" fmla="*/ 184 h 564"/>
                <a:gd name="T40" fmla="*/ 7 w 565"/>
                <a:gd name="T41" fmla="*/ 225 h 564"/>
                <a:gd name="T42" fmla="*/ 1 w 565"/>
                <a:gd name="T43" fmla="*/ 267 h 564"/>
                <a:gd name="T44" fmla="*/ 1 w 565"/>
                <a:gd name="T45" fmla="*/ 297 h 564"/>
                <a:gd name="T46" fmla="*/ 7 w 565"/>
                <a:gd name="T47" fmla="*/ 339 h 564"/>
                <a:gd name="T48" fmla="*/ 17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2" y="22"/>
                  </a:lnTo>
                  <a:lnTo>
                    <a:pt x="380" y="17"/>
                  </a:lnTo>
                  <a:lnTo>
                    <a:pt x="367" y="13"/>
                  </a:lnTo>
                  <a:lnTo>
                    <a:pt x="354" y="9"/>
                  </a:lnTo>
                  <a:lnTo>
                    <a:pt x="340" y="5"/>
                  </a:lnTo>
                  <a:lnTo>
                    <a:pt x="326" y="3"/>
                  </a:lnTo>
                  <a:lnTo>
                    <a:pt x="312" y="1"/>
                  </a:lnTo>
                  <a:lnTo>
                    <a:pt x="297" y="0"/>
                  </a:lnTo>
                  <a:lnTo>
                    <a:pt x="283" y="0"/>
                  </a:lnTo>
                  <a:lnTo>
                    <a:pt x="283" y="0"/>
                  </a:lnTo>
                  <a:lnTo>
                    <a:pt x="268" y="0"/>
                  </a:lnTo>
                  <a:lnTo>
                    <a:pt x="254" y="1"/>
                  </a:lnTo>
                  <a:lnTo>
                    <a:pt x="240" y="3"/>
                  </a:lnTo>
                  <a:lnTo>
                    <a:pt x="226" y="5"/>
                  </a:lnTo>
                  <a:lnTo>
                    <a:pt x="212"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7" y="184"/>
                  </a:lnTo>
                  <a:lnTo>
                    <a:pt x="13" y="197"/>
                  </a:lnTo>
                  <a:lnTo>
                    <a:pt x="10" y="211"/>
                  </a:lnTo>
                  <a:lnTo>
                    <a:pt x="7" y="225"/>
                  </a:lnTo>
                  <a:lnTo>
                    <a:pt x="4" y="239"/>
                  </a:lnTo>
                  <a:lnTo>
                    <a:pt x="2" y="253"/>
                  </a:lnTo>
                  <a:lnTo>
                    <a:pt x="1" y="267"/>
                  </a:lnTo>
                  <a:lnTo>
                    <a:pt x="0" y="282"/>
                  </a:lnTo>
                  <a:lnTo>
                    <a:pt x="0" y="282"/>
                  </a:lnTo>
                  <a:lnTo>
                    <a:pt x="1" y="297"/>
                  </a:lnTo>
                  <a:lnTo>
                    <a:pt x="2" y="311"/>
                  </a:lnTo>
                  <a:lnTo>
                    <a:pt x="4" y="325"/>
                  </a:lnTo>
                  <a:lnTo>
                    <a:pt x="7" y="339"/>
                  </a:lnTo>
                  <a:lnTo>
                    <a:pt x="10" y="353"/>
                  </a:lnTo>
                  <a:lnTo>
                    <a:pt x="13" y="367"/>
                  </a:lnTo>
                  <a:lnTo>
                    <a:pt x="17"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2"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4" y="555"/>
                  </a:lnTo>
                  <a:lnTo>
                    <a:pt x="367" y="551"/>
                  </a:lnTo>
                  <a:lnTo>
                    <a:pt x="380" y="547"/>
                  </a:lnTo>
                  <a:lnTo>
                    <a:pt x="392"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 name="Freeform 28">
              <a:extLst>
                <a:ext uri="{FF2B5EF4-FFF2-40B4-BE49-F238E27FC236}">
                  <a16:creationId xmlns:a16="http://schemas.microsoft.com/office/drawing/2014/main" id="{66F05252-1956-44B4-BF70-26382F4C588B}"/>
                </a:ext>
              </a:extLst>
            </p:cNvPr>
            <p:cNvSpPr>
              <a:spLocks/>
            </p:cNvSpPr>
            <p:nvPr/>
          </p:nvSpPr>
          <p:spPr bwMode="auto">
            <a:xfrm>
              <a:off x="4781551" y="1784350"/>
              <a:ext cx="163513"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2 w 726"/>
                <a:gd name="T47" fmla="*/ 6 h 1402"/>
                <a:gd name="T48" fmla="*/ 169 w 726"/>
                <a:gd name="T49" fmla="*/ 24 h 1402"/>
                <a:gd name="T50" fmla="*/ 91 w 726"/>
                <a:gd name="T51" fmla="*/ 51 h 1402"/>
                <a:gd name="T52" fmla="*/ 34 w 726"/>
                <a:gd name="T53" fmla="*/ 85 h 1402"/>
                <a:gd name="T54" fmla="*/ 17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7" y="1402"/>
                  </a:moveTo>
                  <a:lnTo>
                    <a:pt x="487"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10" y="974"/>
                  </a:lnTo>
                  <a:lnTo>
                    <a:pt x="618" y="917"/>
                  </a:lnTo>
                  <a:lnTo>
                    <a:pt x="628" y="868"/>
                  </a:lnTo>
                  <a:lnTo>
                    <a:pt x="628" y="868"/>
                  </a:lnTo>
                  <a:lnTo>
                    <a:pt x="631" y="854"/>
                  </a:lnTo>
                  <a:lnTo>
                    <a:pt x="634" y="841"/>
                  </a:lnTo>
                  <a:lnTo>
                    <a:pt x="638" y="831"/>
                  </a:lnTo>
                  <a:lnTo>
                    <a:pt x="643" y="823"/>
                  </a:lnTo>
                  <a:lnTo>
                    <a:pt x="647" y="815"/>
                  </a:lnTo>
                  <a:lnTo>
                    <a:pt x="651" y="808"/>
                  </a:lnTo>
                  <a:lnTo>
                    <a:pt x="661" y="796"/>
                  </a:lnTo>
                  <a:lnTo>
                    <a:pt x="671" y="785"/>
                  </a:lnTo>
                  <a:lnTo>
                    <a:pt x="675" y="779"/>
                  </a:lnTo>
                  <a:lnTo>
                    <a:pt x="678" y="771"/>
                  </a:lnTo>
                  <a:lnTo>
                    <a:pt x="682" y="763"/>
                  </a:lnTo>
                  <a:lnTo>
                    <a:pt x="686" y="753"/>
                  </a:lnTo>
                  <a:lnTo>
                    <a:pt x="689" y="742"/>
                  </a:lnTo>
                  <a:lnTo>
                    <a:pt x="691" y="728"/>
                  </a:lnTo>
                  <a:lnTo>
                    <a:pt x="691" y="728"/>
                  </a:lnTo>
                  <a:lnTo>
                    <a:pt x="701" y="667"/>
                  </a:lnTo>
                  <a:lnTo>
                    <a:pt x="708" y="607"/>
                  </a:lnTo>
                  <a:lnTo>
                    <a:pt x="713"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20" y="126"/>
                  </a:lnTo>
                  <a:lnTo>
                    <a:pt x="717" y="120"/>
                  </a:lnTo>
                  <a:lnTo>
                    <a:pt x="713" y="112"/>
                  </a:lnTo>
                  <a:lnTo>
                    <a:pt x="709" y="106"/>
                  </a:lnTo>
                  <a:lnTo>
                    <a:pt x="704" y="98"/>
                  </a:lnTo>
                  <a:lnTo>
                    <a:pt x="697" y="92"/>
                  </a:lnTo>
                  <a:lnTo>
                    <a:pt x="691" y="85"/>
                  </a:lnTo>
                  <a:lnTo>
                    <a:pt x="675" y="74"/>
                  </a:lnTo>
                  <a:lnTo>
                    <a:pt x="656" y="62"/>
                  </a:lnTo>
                  <a:lnTo>
                    <a:pt x="634" y="51"/>
                  </a:lnTo>
                  <a:lnTo>
                    <a:pt x="611" y="41"/>
                  </a:lnTo>
                  <a:lnTo>
                    <a:pt x="585" y="32"/>
                  </a:lnTo>
                  <a:lnTo>
                    <a:pt x="556" y="24"/>
                  </a:lnTo>
                  <a:lnTo>
                    <a:pt x="527" y="17"/>
                  </a:lnTo>
                  <a:lnTo>
                    <a:pt x="496" y="11"/>
                  </a:lnTo>
                  <a:lnTo>
                    <a:pt x="464" y="6"/>
                  </a:lnTo>
                  <a:lnTo>
                    <a:pt x="431" y="3"/>
                  </a:lnTo>
                  <a:lnTo>
                    <a:pt x="396" y="1"/>
                  </a:lnTo>
                  <a:lnTo>
                    <a:pt x="363" y="0"/>
                  </a:lnTo>
                  <a:lnTo>
                    <a:pt x="363" y="0"/>
                  </a:lnTo>
                  <a:lnTo>
                    <a:pt x="329" y="1"/>
                  </a:lnTo>
                  <a:lnTo>
                    <a:pt x="295" y="3"/>
                  </a:lnTo>
                  <a:lnTo>
                    <a:pt x="262"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7"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7" y="496"/>
                  </a:lnTo>
                  <a:lnTo>
                    <a:pt x="12" y="551"/>
                  </a:lnTo>
                  <a:lnTo>
                    <a:pt x="18" y="607"/>
                  </a:lnTo>
                  <a:lnTo>
                    <a:pt x="26" y="667"/>
                  </a:lnTo>
                  <a:lnTo>
                    <a:pt x="34" y="728"/>
                  </a:lnTo>
                  <a:lnTo>
                    <a:pt x="34" y="728"/>
                  </a:lnTo>
                  <a:lnTo>
                    <a:pt x="37" y="742"/>
                  </a:lnTo>
                  <a:lnTo>
                    <a:pt x="40" y="753"/>
                  </a:lnTo>
                  <a:lnTo>
                    <a:pt x="44" y="763"/>
                  </a:lnTo>
                  <a:lnTo>
                    <a:pt x="47" y="771"/>
                  </a:lnTo>
                  <a:lnTo>
                    <a:pt x="51" y="779"/>
                  </a:lnTo>
                  <a:lnTo>
                    <a:pt x="56" y="785"/>
                  </a:lnTo>
                  <a:lnTo>
                    <a:pt x="64" y="796"/>
                  </a:lnTo>
                  <a:lnTo>
                    <a:pt x="74" y="808"/>
                  </a:lnTo>
                  <a:lnTo>
                    <a:pt x="78" y="815"/>
                  </a:lnTo>
                  <a:lnTo>
                    <a:pt x="82"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7" y="140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9" name="Freeform 29">
              <a:extLst>
                <a:ext uri="{FF2B5EF4-FFF2-40B4-BE49-F238E27FC236}">
                  <a16:creationId xmlns:a16="http://schemas.microsoft.com/office/drawing/2014/main" id="{D5A1A05A-52DD-4467-8C5A-F9BEE6AC4F24}"/>
                </a:ext>
              </a:extLst>
            </p:cNvPr>
            <p:cNvSpPr>
              <a:spLocks/>
            </p:cNvSpPr>
            <p:nvPr/>
          </p:nvSpPr>
          <p:spPr bwMode="auto">
            <a:xfrm>
              <a:off x="4311651" y="1636713"/>
              <a:ext cx="128588" cy="128587"/>
            </a:xfrm>
            <a:custGeom>
              <a:avLst/>
              <a:gdLst>
                <a:gd name="T0" fmla="*/ 565 w 565"/>
                <a:gd name="T1" fmla="*/ 267 h 564"/>
                <a:gd name="T2" fmla="*/ 560 w 565"/>
                <a:gd name="T3" fmla="*/ 225 h 564"/>
                <a:gd name="T4" fmla="*/ 548 w 565"/>
                <a:gd name="T5" fmla="*/ 184 h 564"/>
                <a:gd name="T6" fmla="*/ 531 w 565"/>
                <a:gd name="T7" fmla="*/ 147 h 564"/>
                <a:gd name="T8" fmla="*/ 509 w 565"/>
                <a:gd name="T9" fmla="*/ 113 h 564"/>
                <a:gd name="T10" fmla="*/ 482 w 565"/>
                <a:gd name="T11" fmla="*/ 83 h 564"/>
                <a:gd name="T12" fmla="*/ 451 w 565"/>
                <a:gd name="T13" fmla="*/ 56 h 564"/>
                <a:gd name="T14" fmla="*/ 417 w 565"/>
                <a:gd name="T15" fmla="*/ 33 h 564"/>
                <a:gd name="T16" fmla="*/ 380 w 565"/>
                <a:gd name="T17" fmla="*/ 17 h 564"/>
                <a:gd name="T18" fmla="*/ 340 w 565"/>
                <a:gd name="T19" fmla="*/ 5 h 564"/>
                <a:gd name="T20" fmla="*/ 297 w 565"/>
                <a:gd name="T21" fmla="*/ 0 h 564"/>
                <a:gd name="T22" fmla="*/ 268 w 565"/>
                <a:gd name="T23" fmla="*/ 0 h 564"/>
                <a:gd name="T24" fmla="*/ 226 w 565"/>
                <a:gd name="T25" fmla="*/ 5 h 564"/>
                <a:gd name="T26" fmla="*/ 186 w 565"/>
                <a:gd name="T27" fmla="*/ 17 h 564"/>
                <a:gd name="T28" fmla="*/ 148 w 565"/>
                <a:gd name="T29" fmla="*/ 33 h 564"/>
                <a:gd name="T30" fmla="*/ 114 w 565"/>
                <a:gd name="T31" fmla="*/ 56 h 564"/>
                <a:gd name="T32" fmla="*/ 84 w 565"/>
                <a:gd name="T33" fmla="*/ 83 h 564"/>
                <a:gd name="T34" fmla="*/ 57 w 565"/>
                <a:gd name="T35" fmla="*/ 113 h 564"/>
                <a:gd name="T36" fmla="*/ 35 w 565"/>
                <a:gd name="T37" fmla="*/ 147 h 564"/>
                <a:gd name="T38" fmla="*/ 18 w 565"/>
                <a:gd name="T39" fmla="*/ 184 h 564"/>
                <a:gd name="T40" fmla="*/ 7 w 565"/>
                <a:gd name="T41" fmla="*/ 225 h 564"/>
                <a:gd name="T42" fmla="*/ 1 w 565"/>
                <a:gd name="T43" fmla="*/ 267 h 564"/>
                <a:gd name="T44" fmla="*/ 1 w 565"/>
                <a:gd name="T45" fmla="*/ 297 h 564"/>
                <a:gd name="T46" fmla="*/ 7 w 565"/>
                <a:gd name="T47" fmla="*/ 339 h 564"/>
                <a:gd name="T48" fmla="*/ 18 w 565"/>
                <a:gd name="T49" fmla="*/ 380 h 564"/>
                <a:gd name="T50" fmla="*/ 35 w 565"/>
                <a:gd name="T51" fmla="*/ 417 h 564"/>
                <a:gd name="T52" fmla="*/ 57 w 565"/>
                <a:gd name="T53" fmla="*/ 451 h 564"/>
                <a:gd name="T54" fmla="*/ 84 w 565"/>
                <a:gd name="T55" fmla="*/ 481 h 564"/>
                <a:gd name="T56" fmla="*/ 114 w 565"/>
                <a:gd name="T57" fmla="*/ 508 h 564"/>
                <a:gd name="T58" fmla="*/ 148 w 565"/>
                <a:gd name="T59" fmla="*/ 531 h 564"/>
                <a:gd name="T60" fmla="*/ 186 w 565"/>
                <a:gd name="T61" fmla="*/ 547 h 564"/>
                <a:gd name="T62" fmla="*/ 226 w 565"/>
                <a:gd name="T63" fmla="*/ 559 h 564"/>
                <a:gd name="T64" fmla="*/ 268 w 565"/>
                <a:gd name="T65" fmla="*/ 564 h 564"/>
                <a:gd name="T66" fmla="*/ 297 w 565"/>
                <a:gd name="T67" fmla="*/ 564 h 564"/>
                <a:gd name="T68" fmla="*/ 340 w 565"/>
                <a:gd name="T69" fmla="*/ 559 h 564"/>
                <a:gd name="T70" fmla="*/ 380 w 565"/>
                <a:gd name="T71" fmla="*/ 547 h 564"/>
                <a:gd name="T72" fmla="*/ 417 w 565"/>
                <a:gd name="T73" fmla="*/ 531 h 564"/>
                <a:gd name="T74" fmla="*/ 451 w 565"/>
                <a:gd name="T75" fmla="*/ 508 h 564"/>
                <a:gd name="T76" fmla="*/ 482 w 565"/>
                <a:gd name="T77" fmla="*/ 481 h 564"/>
                <a:gd name="T78" fmla="*/ 509 w 565"/>
                <a:gd name="T79" fmla="*/ 451 h 564"/>
                <a:gd name="T80" fmla="*/ 531 w 565"/>
                <a:gd name="T81" fmla="*/ 417 h 564"/>
                <a:gd name="T82" fmla="*/ 548 w 565"/>
                <a:gd name="T83" fmla="*/ 380 h 564"/>
                <a:gd name="T84" fmla="*/ 560 w 565"/>
                <a:gd name="T85" fmla="*/ 339 h 564"/>
                <a:gd name="T86" fmla="*/ 565 w 565"/>
                <a:gd name="T87" fmla="*/ 29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5" h="564">
                  <a:moveTo>
                    <a:pt x="565" y="282"/>
                  </a:moveTo>
                  <a:lnTo>
                    <a:pt x="565" y="282"/>
                  </a:lnTo>
                  <a:lnTo>
                    <a:pt x="565" y="267"/>
                  </a:lnTo>
                  <a:lnTo>
                    <a:pt x="564" y="253"/>
                  </a:lnTo>
                  <a:lnTo>
                    <a:pt x="562" y="239"/>
                  </a:lnTo>
                  <a:lnTo>
                    <a:pt x="560" y="225"/>
                  </a:lnTo>
                  <a:lnTo>
                    <a:pt x="556" y="211"/>
                  </a:lnTo>
                  <a:lnTo>
                    <a:pt x="552" y="197"/>
                  </a:lnTo>
                  <a:lnTo>
                    <a:pt x="548" y="184"/>
                  </a:lnTo>
                  <a:lnTo>
                    <a:pt x="542" y="172"/>
                  </a:lnTo>
                  <a:lnTo>
                    <a:pt x="537" y="160"/>
                  </a:lnTo>
                  <a:lnTo>
                    <a:pt x="531" y="147"/>
                  </a:lnTo>
                  <a:lnTo>
                    <a:pt x="524" y="135"/>
                  </a:lnTo>
                  <a:lnTo>
                    <a:pt x="517" y="124"/>
                  </a:lnTo>
                  <a:lnTo>
                    <a:pt x="509" y="113"/>
                  </a:lnTo>
                  <a:lnTo>
                    <a:pt x="501" y="102"/>
                  </a:lnTo>
                  <a:lnTo>
                    <a:pt x="492" y="92"/>
                  </a:lnTo>
                  <a:lnTo>
                    <a:pt x="482" y="83"/>
                  </a:lnTo>
                  <a:lnTo>
                    <a:pt x="473" y="73"/>
                  </a:lnTo>
                  <a:lnTo>
                    <a:pt x="462" y="64"/>
                  </a:lnTo>
                  <a:lnTo>
                    <a:pt x="451" y="56"/>
                  </a:lnTo>
                  <a:lnTo>
                    <a:pt x="441" y="48"/>
                  </a:lnTo>
                  <a:lnTo>
                    <a:pt x="429" y="41"/>
                  </a:lnTo>
                  <a:lnTo>
                    <a:pt x="417" y="33"/>
                  </a:lnTo>
                  <a:lnTo>
                    <a:pt x="405" y="28"/>
                  </a:lnTo>
                  <a:lnTo>
                    <a:pt x="393" y="22"/>
                  </a:lnTo>
                  <a:lnTo>
                    <a:pt x="380" y="17"/>
                  </a:lnTo>
                  <a:lnTo>
                    <a:pt x="367" y="13"/>
                  </a:lnTo>
                  <a:lnTo>
                    <a:pt x="353" y="9"/>
                  </a:lnTo>
                  <a:lnTo>
                    <a:pt x="340" y="5"/>
                  </a:lnTo>
                  <a:lnTo>
                    <a:pt x="326" y="3"/>
                  </a:lnTo>
                  <a:lnTo>
                    <a:pt x="312" y="1"/>
                  </a:lnTo>
                  <a:lnTo>
                    <a:pt x="297" y="0"/>
                  </a:lnTo>
                  <a:lnTo>
                    <a:pt x="283" y="0"/>
                  </a:lnTo>
                  <a:lnTo>
                    <a:pt x="283" y="0"/>
                  </a:lnTo>
                  <a:lnTo>
                    <a:pt x="268" y="0"/>
                  </a:lnTo>
                  <a:lnTo>
                    <a:pt x="254" y="1"/>
                  </a:lnTo>
                  <a:lnTo>
                    <a:pt x="240" y="3"/>
                  </a:lnTo>
                  <a:lnTo>
                    <a:pt x="226" y="5"/>
                  </a:lnTo>
                  <a:lnTo>
                    <a:pt x="213" y="9"/>
                  </a:lnTo>
                  <a:lnTo>
                    <a:pt x="199" y="13"/>
                  </a:lnTo>
                  <a:lnTo>
                    <a:pt x="186" y="17"/>
                  </a:lnTo>
                  <a:lnTo>
                    <a:pt x="173" y="22"/>
                  </a:lnTo>
                  <a:lnTo>
                    <a:pt x="161" y="28"/>
                  </a:lnTo>
                  <a:lnTo>
                    <a:pt x="148" y="33"/>
                  </a:lnTo>
                  <a:lnTo>
                    <a:pt x="136" y="41"/>
                  </a:lnTo>
                  <a:lnTo>
                    <a:pt x="125" y="48"/>
                  </a:lnTo>
                  <a:lnTo>
                    <a:pt x="114" y="56"/>
                  </a:lnTo>
                  <a:lnTo>
                    <a:pt x="103" y="64"/>
                  </a:lnTo>
                  <a:lnTo>
                    <a:pt x="94" y="73"/>
                  </a:lnTo>
                  <a:lnTo>
                    <a:pt x="84" y="83"/>
                  </a:lnTo>
                  <a:lnTo>
                    <a:pt x="74" y="92"/>
                  </a:lnTo>
                  <a:lnTo>
                    <a:pt x="66" y="102"/>
                  </a:lnTo>
                  <a:lnTo>
                    <a:pt x="57" y="113"/>
                  </a:lnTo>
                  <a:lnTo>
                    <a:pt x="49" y="124"/>
                  </a:lnTo>
                  <a:lnTo>
                    <a:pt x="42" y="135"/>
                  </a:lnTo>
                  <a:lnTo>
                    <a:pt x="35" y="147"/>
                  </a:lnTo>
                  <a:lnTo>
                    <a:pt x="28" y="160"/>
                  </a:lnTo>
                  <a:lnTo>
                    <a:pt x="23" y="172"/>
                  </a:lnTo>
                  <a:lnTo>
                    <a:pt x="18" y="184"/>
                  </a:lnTo>
                  <a:lnTo>
                    <a:pt x="13" y="197"/>
                  </a:lnTo>
                  <a:lnTo>
                    <a:pt x="10" y="211"/>
                  </a:lnTo>
                  <a:lnTo>
                    <a:pt x="7" y="225"/>
                  </a:lnTo>
                  <a:lnTo>
                    <a:pt x="5" y="239"/>
                  </a:lnTo>
                  <a:lnTo>
                    <a:pt x="3" y="253"/>
                  </a:lnTo>
                  <a:lnTo>
                    <a:pt x="1" y="267"/>
                  </a:lnTo>
                  <a:lnTo>
                    <a:pt x="0" y="282"/>
                  </a:lnTo>
                  <a:lnTo>
                    <a:pt x="0" y="282"/>
                  </a:lnTo>
                  <a:lnTo>
                    <a:pt x="1" y="297"/>
                  </a:lnTo>
                  <a:lnTo>
                    <a:pt x="3" y="311"/>
                  </a:lnTo>
                  <a:lnTo>
                    <a:pt x="5" y="325"/>
                  </a:lnTo>
                  <a:lnTo>
                    <a:pt x="7" y="339"/>
                  </a:lnTo>
                  <a:lnTo>
                    <a:pt x="10" y="353"/>
                  </a:lnTo>
                  <a:lnTo>
                    <a:pt x="13" y="367"/>
                  </a:lnTo>
                  <a:lnTo>
                    <a:pt x="18" y="380"/>
                  </a:lnTo>
                  <a:lnTo>
                    <a:pt x="23" y="392"/>
                  </a:lnTo>
                  <a:lnTo>
                    <a:pt x="28" y="404"/>
                  </a:lnTo>
                  <a:lnTo>
                    <a:pt x="35" y="417"/>
                  </a:lnTo>
                  <a:lnTo>
                    <a:pt x="42" y="429"/>
                  </a:lnTo>
                  <a:lnTo>
                    <a:pt x="49" y="440"/>
                  </a:lnTo>
                  <a:lnTo>
                    <a:pt x="57" y="451"/>
                  </a:lnTo>
                  <a:lnTo>
                    <a:pt x="66" y="462"/>
                  </a:lnTo>
                  <a:lnTo>
                    <a:pt x="74" y="472"/>
                  </a:lnTo>
                  <a:lnTo>
                    <a:pt x="84" y="481"/>
                  </a:lnTo>
                  <a:lnTo>
                    <a:pt x="94" y="491"/>
                  </a:lnTo>
                  <a:lnTo>
                    <a:pt x="103" y="500"/>
                  </a:lnTo>
                  <a:lnTo>
                    <a:pt x="114" y="508"/>
                  </a:lnTo>
                  <a:lnTo>
                    <a:pt x="125" y="516"/>
                  </a:lnTo>
                  <a:lnTo>
                    <a:pt x="136" y="523"/>
                  </a:lnTo>
                  <a:lnTo>
                    <a:pt x="148" y="531"/>
                  </a:lnTo>
                  <a:lnTo>
                    <a:pt x="161" y="536"/>
                  </a:lnTo>
                  <a:lnTo>
                    <a:pt x="173" y="542"/>
                  </a:lnTo>
                  <a:lnTo>
                    <a:pt x="186" y="547"/>
                  </a:lnTo>
                  <a:lnTo>
                    <a:pt x="199" y="551"/>
                  </a:lnTo>
                  <a:lnTo>
                    <a:pt x="213" y="555"/>
                  </a:lnTo>
                  <a:lnTo>
                    <a:pt x="226" y="559"/>
                  </a:lnTo>
                  <a:lnTo>
                    <a:pt x="240" y="561"/>
                  </a:lnTo>
                  <a:lnTo>
                    <a:pt x="254" y="563"/>
                  </a:lnTo>
                  <a:lnTo>
                    <a:pt x="268" y="564"/>
                  </a:lnTo>
                  <a:lnTo>
                    <a:pt x="283" y="564"/>
                  </a:lnTo>
                  <a:lnTo>
                    <a:pt x="283" y="564"/>
                  </a:lnTo>
                  <a:lnTo>
                    <a:pt x="297" y="564"/>
                  </a:lnTo>
                  <a:lnTo>
                    <a:pt x="312" y="563"/>
                  </a:lnTo>
                  <a:lnTo>
                    <a:pt x="326" y="561"/>
                  </a:lnTo>
                  <a:lnTo>
                    <a:pt x="340" y="559"/>
                  </a:lnTo>
                  <a:lnTo>
                    <a:pt x="353" y="555"/>
                  </a:lnTo>
                  <a:lnTo>
                    <a:pt x="367" y="551"/>
                  </a:lnTo>
                  <a:lnTo>
                    <a:pt x="380" y="547"/>
                  </a:lnTo>
                  <a:lnTo>
                    <a:pt x="393" y="542"/>
                  </a:lnTo>
                  <a:lnTo>
                    <a:pt x="405" y="536"/>
                  </a:lnTo>
                  <a:lnTo>
                    <a:pt x="417" y="531"/>
                  </a:lnTo>
                  <a:lnTo>
                    <a:pt x="429" y="523"/>
                  </a:lnTo>
                  <a:lnTo>
                    <a:pt x="441" y="516"/>
                  </a:lnTo>
                  <a:lnTo>
                    <a:pt x="451" y="508"/>
                  </a:lnTo>
                  <a:lnTo>
                    <a:pt x="462" y="500"/>
                  </a:lnTo>
                  <a:lnTo>
                    <a:pt x="473" y="491"/>
                  </a:lnTo>
                  <a:lnTo>
                    <a:pt x="482" y="481"/>
                  </a:lnTo>
                  <a:lnTo>
                    <a:pt x="492" y="472"/>
                  </a:lnTo>
                  <a:lnTo>
                    <a:pt x="501" y="462"/>
                  </a:lnTo>
                  <a:lnTo>
                    <a:pt x="509" y="451"/>
                  </a:lnTo>
                  <a:lnTo>
                    <a:pt x="517" y="440"/>
                  </a:lnTo>
                  <a:lnTo>
                    <a:pt x="524" y="429"/>
                  </a:lnTo>
                  <a:lnTo>
                    <a:pt x="531" y="417"/>
                  </a:lnTo>
                  <a:lnTo>
                    <a:pt x="537" y="404"/>
                  </a:lnTo>
                  <a:lnTo>
                    <a:pt x="542" y="392"/>
                  </a:lnTo>
                  <a:lnTo>
                    <a:pt x="548" y="380"/>
                  </a:lnTo>
                  <a:lnTo>
                    <a:pt x="552" y="367"/>
                  </a:lnTo>
                  <a:lnTo>
                    <a:pt x="556" y="353"/>
                  </a:lnTo>
                  <a:lnTo>
                    <a:pt x="560" y="339"/>
                  </a:lnTo>
                  <a:lnTo>
                    <a:pt x="562" y="325"/>
                  </a:lnTo>
                  <a:lnTo>
                    <a:pt x="564" y="311"/>
                  </a:lnTo>
                  <a:lnTo>
                    <a:pt x="565" y="297"/>
                  </a:lnTo>
                  <a:lnTo>
                    <a:pt x="565" y="282"/>
                  </a:lnTo>
                  <a:lnTo>
                    <a:pt x="565" y="28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 name="Freeform 30">
              <a:extLst>
                <a:ext uri="{FF2B5EF4-FFF2-40B4-BE49-F238E27FC236}">
                  <a16:creationId xmlns:a16="http://schemas.microsoft.com/office/drawing/2014/main" id="{680D7B5E-374F-4FAF-A85F-AE8088F5F673}"/>
                </a:ext>
              </a:extLst>
            </p:cNvPr>
            <p:cNvSpPr>
              <a:spLocks/>
            </p:cNvSpPr>
            <p:nvPr/>
          </p:nvSpPr>
          <p:spPr bwMode="auto">
            <a:xfrm>
              <a:off x="4294188" y="1784350"/>
              <a:ext cx="165100" cy="317500"/>
            </a:xfrm>
            <a:custGeom>
              <a:avLst/>
              <a:gdLst>
                <a:gd name="T0" fmla="*/ 497 w 726"/>
                <a:gd name="T1" fmla="*/ 1401 h 1402"/>
                <a:gd name="T2" fmla="*/ 520 w 726"/>
                <a:gd name="T3" fmla="*/ 1390 h 1402"/>
                <a:gd name="T4" fmla="*/ 536 w 726"/>
                <a:gd name="T5" fmla="*/ 1353 h 1402"/>
                <a:gd name="T6" fmla="*/ 547 w 726"/>
                <a:gd name="T7" fmla="*/ 1310 h 1402"/>
                <a:gd name="T8" fmla="*/ 577 w 726"/>
                <a:gd name="T9" fmla="*/ 1166 h 1402"/>
                <a:gd name="T10" fmla="*/ 618 w 726"/>
                <a:gd name="T11" fmla="*/ 917 h 1402"/>
                <a:gd name="T12" fmla="*/ 631 w 726"/>
                <a:gd name="T13" fmla="*/ 854 h 1402"/>
                <a:gd name="T14" fmla="*/ 643 w 726"/>
                <a:gd name="T15" fmla="*/ 823 h 1402"/>
                <a:gd name="T16" fmla="*/ 661 w 726"/>
                <a:gd name="T17" fmla="*/ 796 h 1402"/>
                <a:gd name="T18" fmla="*/ 678 w 726"/>
                <a:gd name="T19" fmla="*/ 771 h 1402"/>
                <a:gd name="T20" fmla="*/ 689 w 726"/>
                <a:gd name="T21" fmla="*/ 742 h 1402"/>
                <a:gd name="T22" fmla="*/ 701 w 726"/>
                <a:gd name="T23" fmla="*/ 667 h 1402"/>
                <a:gd name="T24" fmla="*/ 718 w 726"/>
                <a:gd name="T25" fmla="*/ 496 h 1402"/>
                <a:gd name="T26" fmla="*/ 725 w 726"/>
                <a:gd name="T27" fmla="*/ 350 h 1402"/>
                <a:gd name="T28" fmla="*/ 724 w 726"/>
                <a:gd name="T29" fmla="*/ 185 h 1402"/>
                <a:gd name="T30" fmla="*/ 721 w 726"/>
                <a:gd name="T31" fmla="*/ 141 h 1402"/>
                <a:gd name="T32" fmla="*/ 717 w 726"/>
                <a:gd name="T33" fmla="*/ 120 h 1402"/>
                <a:gd name="T34" fmla="*/ 704 w 726"/>
                <a:gd name="T35" fmla="*/ 98 h 1402"/>
                <a:gd name="T36" fmla="*/ 675 w 726"/>
                <a:gd name="T37" fmla="*/ 74 h 1402"/>
                <a:gd name="T38" fmla="*/ 611 w 726"/>
                <a:gd name="T39" fmla="*/ 41 h 1402"/>
                <a:gd name="T40" fmla="*/ 527 w 726"/>
                <a:gd name="T41" fmla="*/ 17 h 1402"/>
                <a:gd name="T42" fmla="*/ 431 w 726"/>
                <a:gd name="T43" fmla="*/ 3 h 1402"/>
                <a:gd name="T44" fmla="*/ 363 w 726"/>
                <a:gd name="T45" fmla="*/ 0 h 1402"/>
                <a:gd name="T46" fmla="*/ 263 w 726"/>
                <a:gd name="T47" fmla="*/ 6 h 1402"/>
                <a:gd name="T48" fmla="*/ 169 w 726"/>
                <a:gd name="T49" fmla="*/ 24 h 1402"/>
                <a:gd name="T50" fmla="*/ 91 w 726"/>
                <a:gd name="T51" fmla="*/ 51 h 1402"/>
                <a:gd name="T52" fmla="*/ 34 w 726"/>
                <a:gd name="T53" fmla="*/ 85 h 1402"/>
                <a:gd name="T54" fmla="*/ 16 w 726"/>
                <a:gd name="T55" fmla="*/ 106 h 1402"/>
                <a:gd name="T56" fmla="*/ 6 w 726"/>
                <a:gd name="T57" fmla="*/ 126 h 1402"/>
                <a:gd name="T58" fmla="*/ 4 w 726"/>
                <a:gd name="T59" fmla="*/ 141 h 1402"/>
                <a:gd name="T60" fmla="*/ 0 w 726"/>
                <a:gd name="T61" fmla="*/ 239 h 1402"/>
                <a:gd name="T62" fmla="*/ 2 w 726"/>
                <a:gd name="T63" fmla="*/ 395 h 1402"/>
                <a:gd name="T64" fmla="*/ 12 w 726"/>
                <a:gd name="T65" fmla="*/ 551 h 1402"/>
                <a:gd name="T66" fmla="*/ 34 w 726"/>
                <a:gd name="T67" fmla="*/ 728 h 1402"/>
                <a:gd name="T68" fmla="*/ 40 w 726"/>
                <a:gd name="T69" fmla="*/ 753 h 1402"/>
                <a:gd name="T70" fmla="*/ 51 w 726"/>
                <a:gd name="T71" fmla="*/ 779 h 1402"/>
                <a:gd name="T72" fmla="*/ 74 w 726"/>
                <a:gd name="T73" fmla="*/ 808 h 1402"/>
                <a:gd name="T74" fmla="*/ 87 w 726"/>
                <a:gd name="T75" fmla="*/ 831 h 1402"/>
                <a:gd name="T76" fmla="*/ 99 w 726"/>
                <a:gd name="T77" fmla="*/ 868 h 1402"/>
                <a:gd name="T78" fmla="*/ 117 w 726"/>
                <a:gd name="T79" fmla="*/ 974 h 1402"/>
                <a:gd name="T80" fmla="*/ 160 w 726"/>
                <a:gd name="T81" fmla="*/ 1228 h 1402"/>
                <a:gd name="T82" fmla="*/ 184 w 726"/>
                <a:gd name="T83" fmla="*/ 1333 h 1402"/>
                <a:gd name="T84" fmla="*/ 196 w 726"/>
                <a:gd name="T85" fmla="*/ 1368 h 1402"/>
                <a:gd name="T86" fmla="*/ 212 w 726"/>
                <a:gd name="T87" fmla="*/ 1395 h 1402"/>
                <a:gd name="T88" fmla="*/ 239 w 726"/>
                <a:gd name="T89" fmla="*/ 1402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402">
                  <a:moveTo>
                    <a:pt x="488" y="1402"/>
                  </a:moveTo>
                  <a:lnTo>
                    <a:pt x="488" y="1402"/>
                  </a:lnTo>
                  <a:lnTo>
                    <a:pt x="497" y="1401"/>
                  </a:lnTo>
                  <a:lnTo>
                    <a:pt x="506" y="1399"/>
                  </a:lnTo>
                  <a:lnTo>
                    <a:pt x="513" y="1395"/>
                  </a:lnTo>
                  <a:lnTo>
                    <a:pt x="520" y="1390"/>
                  </a:lnTo>
                  <a:lnTo>
                    <a:pt x="525" y="1380"/>
                  </a:lnTo>
                  <a:lnTo>
                    <a:pt x="530" y="1368"/>
                  </a:lnTo>
                  <a:lnTo>
                    <a:pt x="536" y="1353"/>
                  </a:lnTo>
                  <a:lnTo>
                    <a:pt x="541" y="1333"/>
                  </a:lnTo>
                  <a:lnTo>
                    <a:pt x="541" y="1333"/>
                  </a:lnTo>
                  <a:lnTo>
                    <a:pt x="547" y="1310"/>
                  </a:lnTo>
                  <a:lnTo>
                    <a:pt x="554" y="1285"/>
                  </a:lnTo>
                  <a:lnTo>
                    <a:pt x="566" y="1228"/>
                  </a:lnTo>
                  <a:lnTo>
                    <a:pt x="577" y="1166"/>
                  </a:lnTo>
                  <a:lnTo>
                    <a:pt x="588" y="1101"/>
                  </a:lnTo>
                  <a:lnTo>
                    <a:pt x="609" y="974"/>
                  </a:lnTo>
                  <a:lnTo>
                    <a:pt x="618" y="917"/>
                  </a:lnTo>
                  <a:lnTo>
                    <a:pt x="628" y="868"/>
                  </a:lnTo>
                  <a:lnTo>
                    <a:pt x="628" y="868"/>
                  </a:lnTo>
                  <a:lnTo>
                    <a:pt x="631" y="854"/>
                  </a:lnTo>
                  <a:lnTo>
                    <a:pt x="634" y="841"/>
                  </a:lnTo>
                  <a:lnTo>
                    <a:pt x="639" y="831"/>
                  </a:lnTo>
                  <a:lnTo>
                    <a:pt x="643" y="823"/>
                  </a:lnTo>
                  <a:lnTo>
                    <a:pt x="647" y="815"/>
                  </a:lnTo>
                  <a:lnTo>
                    <a:pt x="651" y="808"/>
                  </a:lnTo>
                  <a:lnTo>
                    <a:pt x="661" y="796"/>
                  </a:lnTo>
                  <a:lnTo>
                    <a:pt x="670" y="785"/>
                  </a:lnTo>
                  <a:lnTo>
                    <a:pt x="675" y="779"/>
                  </a:lnTo>
                  <a:lnTo>
                    <a:pt x="678" y="771"/>
                  </a:lnTo>
                  <a:lnTo>
                    <a:pt x="682" y="763"/>
                  </a:lnTo>
                  <a:lnTo>
                    <a:pt x="686" y="753"/>
                  </a:lnTo>
                  <a:lnTo>
                    <a:pt x="689" y="742"/>
                  </a:lnTo>
                  <a:lnTo>
                    <a:pt x="691" y="728"/>
                  </a:lnTo>
                  <a:lnTo>
                    <a:pt x="691" y="728"/>
                  </a:lnTo>
                  <a:lnTo>
                    <a:pt x="701" y="667"/>
                  </a:lnTo>
                  <a:lnTo>
                    <a:pt x="708" y="607"/>
                  </a:lnTo>
                  <a:lnTo>
                    <a:pt x="714" y="551"/>
                  </a:lnTo>
                  <a:lnTo>
                    <a:pt x="718" y="496"/>
                  </a:lnTo>
                  <a:lnTo>
                    <a:pt x="721" y="444"/>
                  </a:lnTo>
                  <a:lnTo>
                    <a:pt x="724" y="395"/>
                  </a:lnTo>
                  <a:lnTo>
                    <a:pt x="725" y="350"/>
                  </a:lnTo>
                  <a:lnTo>
                    <a:pt x="726" y="309"/>
                  </a:lnTo>
                  <a:lnTo>
                    <a:pt x="725" y="239"/>
                  </a:lnTo>
                  <a:lnTo>
                    <a:pt x="724" y="185"/>
                  </a:lnTo>
                  <a:lnTo>
                    <a:pt x="722" y="152"/>
                  </a:lnTo>
                  <a:lnTo>
                    <a:pt x="721" y="141"/>
                  </a:lnTo>
                  <a:lnTo>
                    <a:pt x="721" y="141"/>
                  </a:lnTo>
                  <a:lnTo>
                    <a:pt x="721" y="134"/>
                  </a:lnTo>
                  <a:lnTo>
                    <a:pt x="719" y="126"/>
                  </a:lnTo>
                  <a:lnTo>
                    <a:pt x="717" y="120"/>
                  </a:lnTo>
                  <a:lnTo>
                    <a:pt x="714" y="112"/>
                  </a:lnTo>
                  <a:lnTo>
                    <a:pt x="709" y="106"/>
                  </a:lnTo>
                  <a:lnTo>
                    <a:pt x="704" y="98"/>
                  </a:lnTo>
                  <a:lnTo>
                    <a:pt x="697" y="92"/>
                  </a:lnTo>
                  <a:lnTo>
                    <a:pt x="691" y="85"/>
                  </a:lnTo>
                  <a:lnTo>
                    <a:pt x="675" y="74"/>
                  </a:lnTo>
                  <a:lnTo>
                    <a:pt x="656" y="62"/>
                  </a:lnTo>
                  <a:lnTo>
                    <a:pt x="634" y="51"/>
                  </a:lnTo>
                  <a:lnTo>
                    <a:pt x="611" y="41"/>
                  </a:lnTo>
                  <a:lnTo>
                    <a:pt x="584" y="32"/>
                  </a:lnTo>
                  <a:lnTo>
                    <a:pt x="556" y="24"/>
                  </a:lnTo>
                  <a:lnTo>
                    <a:pt x="527" y="17"/>
                  </a:lnTo>
                  <a:lnTo>
                    <a:pt x="496" y="11"/>
                  </a:lnTo>
                  <a:lnTo>
                    <a:pt x="464" y="6"/>
                  </a:lnTo>
                  <a:lnTo>
                    <a:pt x="431" y="3"/>
                  </a:lnTo>
                  <a:lnTo>
                    <a:pt x="396" y="1"/>
                  </a:lnTo>
                  <a:lnTo>
                    <a:pt x="363" y="0"/>
                  </a:lnTo>
                  <a:lnTo>
                    <a:pt x="363" y="0"/>
                  </a:lnTo>
                  <a:lnTo>
                    <a:pt x="329" y="1"/>
                  </a:lnTo>
                  <a:lnTo>
                    <a:pt x="295" y="3"/>
                  </a:lnTo>
                  <a:lnTo>
                    <a:pt x="263" y="6"/>
                  </a:lnTo>
                  <a:lnTo>
                    <a:pt x="230" y="11"/>
                  </a:lnTo>
                  <a:lnTo>
                    <a:pt x="199" y="17"/>
                  </a:lnTo>
                  <a:lnTo>
                    <a:pt x="169" y="24"/>
                  </a:lnTo>
                  <a:lnTo>
                    <a:pt x="141" y="32"/>
                  </a:lnTo>
                  <a:lnTo>
                    <a:pt x="116" y="41"/>
                  </a:lnTo>
                  <a:lnTo>
                    <a:pt x="91" y="51"/>
                  </a:lnTo>
                  <a:lnTo>
                    <a:pt x="70" y="62"/>
                  </a:lnTo>
                  <a:lnTo>
                    <a:pt x="50" y="74"/>
                  </a:lnTo>
                  <a:lnTo>
                    <a:pt x="34" y="85"/>
                  </a:lnTo>
                  <a:lnTo>
                    <a:pt x="28" y="92"/>
                  </a:lnTo>
                  <a:lnTo>
                    <a:pt x="21" y="98"/>
                  </a:lnTo>
                  <a:lnTo>
                    <a:pt x="16" y="106"/>
                  </a:lnTo>
                  <a:lnTo>
                    <a:pt x="12" y="112"/>
                  </a:lnTo>
                  <a:lnTo>
                    <a:pt x="9" y="120"/>
                  </a:lnTo>
                  <a:lnTo>
                    <a:pt x="6" y="126"/>
                  </a:lnTo>
                  <a:lnTo>
                    <a:pt x="5" y="134"/>
                  </a:lnTo>
                  <a:lnTo>
                    <a:pt x="4" y="141"/>
                  </a:lnTo>
                  <a:lnTo>
                    <a:pt x="4" y="141"/>
                  </a:lnTo>
                  <a:lnTo>
                    <a:pt x="3" y="152"/>
                  </a:lnTo>
                  <a:lnTo>
                    <a:pt x="2" y="185"/>
                  </a:lnTo>
                  <a:lnTo>
                    <a:pt x="0" y="239"/>
                  </a:lnTo>
                  <a:lnTo>
                    <a:pt x="0" y="309"/>
                  </a:lnTo>
                  <a:lnTo>
                    <a:pt x="0" y="350"/>
                  </a:lnTo>
                  <a:lnTo>
                    <a:pt x="2" y="395"/>
                  </a:lnTo>
                  <a:lnTo>
                    <a:pt x="4" y="444"/>
                  </a:lnTo>
                  <a:lnTo>
                    <a:pt x="8" y="496"/>
                  </a:lnTo>
                  <a:lnTo>
                    <a:pt x="12" y="551"/>
                  </a:lnTo>
                  <a:lnTo>
                    <a:pt x="18" y="607"/>
                  </a:lnTo>
                  <a:lnTo>
                    <a:pt x="26" y="667"/>
                  </a:lnTo>
                  <a:lnTo>
                    <a:pt x="34" y="728"/>
                  </a:lnTo>
                  <a:lnTo>
                    <a:pt x="34" y="728"/>
                  </a:lnTo>
                  <a:lnTo>
                    <a:pt x="38" y="742"/>
                  </a:lnTo>
                  <a:lnTo>
                    <a:pt x="40" y="753"/>
                  </a:lnTo>
                  <a:lnTo>
                    <a:pt x="44" y="763"/>
                  </a:lnTo>
                  <a:lnTo>
                    <a:pt x="47" y="771"/>
                  </a:lnTo>
                  <a:lnTo>
                    <a:pt x="51" y="779"/>
                  </a:lnTo>
                  <a:lnTo>
                    <a:pt x="56" y="785"/>
                  </a:lnTo>
                  <a:lnTo>
                    <a:pt x="64" y="796"/>
                  </a:lnTo>
                  <a:lnTo>
                    <a:pt x="74" y="808"/>
                  </a:lnTo>
                  <a:lnTo>
                    <a:pt x="78" y="815"/>
                  </a:lnTo>
                  <a:lnTo>
                    <a:pt x="83" y="823"/>
                  </a:lnTo>
                  <a:lnTo>
                    <a:pt x="87" y="831"/>
                  </a:lnTo>
                  <a:lnTo>
                    <a:pt x="91" y="841"/>
                  </a:lnTo>
                  <a:lnTo>
                    <a:pt x="95" y="854"/>
                  </a:lnTo>
                  <a:lnTo>
                    <a:pt x="99" y="868"/>
                  </a:lnTo>
                  <a:lnTo>
                    <a:pt x="99" y="868"/>
                  </a:lnTo>
                  <a:lnTo>
                    <a:pt x="107" y="917"/>
                  </a:lnTo>
                  <a:lnTo>
                    <a:pt x="117" y="974"/>
                  </a:lnTo>
                  <a:lnTo>
                    <a:pt x="137" y="1101"/>
                  </a:lnTo>
                  <a:lnTo>
                    <a:pt x="148" y="1166"/>
                  </a:lnTo>
                  <a:lnTo>
                    <a:pt x="160" y="1228"/>
                  </a:lnTo>
                  <a:lnTo>
                    <a:pt x="171" y="1285"/>
                  </a:lnTo>
                  <a:lnTo>
                    <a:pt x="178" y="1310"/>
                  </a:lnTo>
                  <a:lnTo>
                    <a:pt x="184" y="1333"/>
                  </a:lnTo>
                  <a:lnTo>
                    <a:pt x="184" y="1333"/>
                  </a:lnTo>
                  <a:lnTo>
                    <a:pt x="191" y="1353"/>
                  </a:lnTo>
                  <a:lnTo>
                    <a:pt x="196" y="1368"/>
                  </a:lnTo>
                  <a:lnTo>
                    <a:pt x="201" y="1380"/>
                  </a:lnTo>
                  <a:lnTo>
                    <a:pt x="207" y="1390"/>
                  </a:lnTo>
                  <a:lnTo>
                    <a:pt x="212" y="1395"/>
                  </a:lnTo>
                  <a:lnTo>
                    <a:pt x="220" y="1399"/>
                  </a:lnTo>
                  <a:lnTo>
                    <a:pt x="228" y="1401"/>
                  </a:lnTo>
                  <a:lnTo>
                    <a:pt x="239" y="1402"/>
                  </a:lnTo>
                  <a:lnTo>
                    <a:pt x="488" y="1402"/>
                  </a:lnTo>
                  <a:close/>
                </a:path>
              </a:pathLst>
            </a:custGeom>
            <a:solidFill>
              <a:srgbClr val="0094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1" name="Freeform 31">
              <a:extLst>
                <a:ext uri="{FF2B5EF4-FFF2-40B4-BE49-F238E27FC236}">
                  <a16:creationId xmlns:a16="http://schemas.microsoft.com/office/drawing/2014/main" id="{B10B19DD-C692-4C3F-A9B5-36F5B2E91BC3}"/>
                </a:ext>
              </a:extLst>
            </p:cNvPr>
            <p:cNvSpPr>
              <a:spLocks/>
            </p:cNvSpPr>
            <p:nvPr/>
          </p:nvSpPr>
          <p:spPr bwMode="auto">
            <a:xfrm>
              <a:off x="4527551" y="1531938"/>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2" name="Freeform 32">
              <a:extLst>
                <a:ext uri="{FF2B5EF4-FFF2-40B4-BE49-F238E27FC236}">
                  <a16:creationId xmlns:a16="http://schemas.microsoft.com/office/drawing/2014/main" id="{198DE96B-C199-4567-A177-66C9D22A407C}"/>
                </a:ext>
              </a:extLst>
            </p:cNvPr>
            <p:cNvSpPr>
              <a:spLocks/>
            </p:cNvSpPr>
            <p:nvPr/>
          </p:nvSpPr>
          <p:spPr bwMode="auto">
            <a:xfrm>
              <a:off x="4500563" y="1744663"/>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004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2" name="Tabela 1">
            <a:extLst>
              <a:ext uri="{FF2B5EF4-FFF2-40B4-BE49-F238E27FC236}">
                <a16:creationId xmlns:a16="http://schemas.microsoft.com/office/drawing/2014/main" id="{0B448664-49FD-D3A6-FBEF-5A17ADBE3205}"/>
              </a:ext>
            </a:extLst>
          </p:cNvPr>
          <p:cNvGraphicFramePr>
            <a:graphicFrameLocks noGrp="1"/>
          </p:cNvGraphicFramePr>
          <p:nvPr>
            <p:extLst>
              <p:ext uri="{D42A27DB-BD31-4B8C-83A1-F6EECF244321}">
                <p14:modId xmlns:p14="http://schemas.microsoft.com/office/powerpoint/2010/main" val="1759834725"/>
              </p:ext>
            </p:extLst>
          </p:nvPr>
        </p:nvGraphicFramePr>
        <p:xfrm>
          <a:off x="4678017" y="974140"/>
          <a:ext cx="4133417" cy="4832896"/>
        </p:xfrm>
        <a:graphic>
          <a:graphicData uri="http://schemas.openxmlformats.org/drawingml/2006/table">
            <a:tbl>
              <a:tblPr firstRow="1" firstCol="1" bandRow="1">
                <a:tableStyleId>{5C22544A-7EE6-4342-B048-85BDC9FD1C3A}</a:tableStyleId>
              </a:tblPr>
              <a:tblGrid>
                <a:gridCol w="2133600">
                  <a:extLst>
                    <a:ext uri="{9D8B030D-6E8A-4147-A177-3AD203B41FA5}">
                      <a16:colId xmlns:a16="http://schemas.microsoft.com/office/drawing/2014/main" val="3455857637"/>
                    </a:ext>
                  </a:extLst>
                </a:gridCol>
                <a:gridCol w="993913">
                  <a:extLst>
                    <a:ext uri="{9D8B030D-6E8A-4147-A177-3AD203B41FA5}">
                      <a16:colId xmlns:a16="http://schemas.microsoft.com/office/drawing/2014/main" val="3930423179"/>
                    </a:ext>
                  </a:extLst>
                </a:gridCol>
                <a:gridCol w="1005904">
                  <a:extLst>
                    <a:ext uri="{9D8B030D-6E8A-4147-A177-3AD203B41FA5}">
                      <a16:colId xmlns:a16="http://schemas.microsoft.com/office/drawing/2014/main" val="2657409766"/>
                    </a:ext>
                  </a:extLst>
                </a:gridCol>
              </a:tblGrid>
              <a:tr h="512108">
                <a:tc>
                  <a:txBody>
                    <a:bodyPr/>
                    <a:lstStyle/>
                    <a:p>
                      <a:pPr algn="ctr"/>
                      <a:endParaRPr lang="pl-PL" sz="800" dirty="0">
                        <a:solidFill>
                          <a:srgbClr val="000000"/>
                        </a:solidFill>
                        <a:effectLst/>
                        <a:latin typeface="+mj-lt"/>
                        <a:ea typeface="Calibri" panose="020F0502020204030204" pitchFamily="34" charset="0"/>
                      </a:endParaRPr>
                    </a:p>
                  </a:txBody>
                  <a:tcPr marL="0" marR="0" marT="0" marB="0" anchor="ctr"/>
                </a:tc>
                <a:tc>
                  <a:txBody>
                    <a:bodyPr/>
                    <a:lstStyle/>
                    <a:p>
                      <a:pPr algn="ctr"/>
                      <a:r>
                        <a:rPr lang="pl-PL" sz="800" dirty="0">
                          <a:effectLst/>
                          <a:latin typeface="+mj-lt"/>
                        </a:rPr>
                        <a:t>N - Liczba odpowiedzi</a:t>
                      </a:r>
                      <a:endParaRPr lang="pl-PL" sz="800" dirty="0">
                        <a:solidFill>
                          <a:srgbClr val="000000"/>
                        </a:solidFill>
                        <a:effectLst/>
                        <a:latin typeface="+mj-lt"/>
                        <a:ea typeface="Calibri" panose="020F0502020204030204" pitchFamily="34" charset="0"/>
                      </a:endParaRPr>
                    </a:p>
                  </a:txBody>
                  <a:tcPr marL="0" marR="0" marT="0" marB="0" anchor="ctr"/>
                </a:tc>
                <a:tc>
                  <a:txBody>
                    <a:bodyPr/>
                    <a:lstStyle/>
                    <a:p>
                      <a:pPr algn="ctr"/>
                      <a:r>
                        <a:rPr lang="pl-PL" sz="800" dirty="0">
                          <a:effectLst/>
                          <a:latin typeface="+mj-lt"/>
                        </a:rPr>
                        <a:t>% odpowiedzi</a:t>
                      </a:r>
                      <a:endParaRPr lang="pl-PL" sz="800" dirty="0">
                        <a:solidFill>
                          <a:srgbClr val="000000"/>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996505891"/>
                  </a:ext>
                </a:extLst>
              </a:tr>
              <a:tr h="256054">
                <a:tc>
                  <a:txBody>
                    <a:bodyPr/>
                    <a:lstStyle/>
                    <a:p>
                      <a:pPr algn="ctr"/>
                      <a:r>
                        <a:rPr lang="pl-PL" sz="800" dirty="0">
                          <a:solidFill>
                            <a:schemeClr val="bg1"/>
                          </a:solidFill>
                          <a:effectLst/>
                          <a:latin typeface="+mj-lt"/>
                        </a:rPr>
                        <a:t>Wywiad </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1000</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4.6</a:t>
                      </a:r>
                      <a:endParaRPr lang="pl-PL" sz="80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3111159944"/>
                  </a:ext>
                </a:extLst>
              </a:tr>
              <a:tr h="265187">
                <a:tc>
                  <a:txBody>
                    <a:bodyPr/>
                    <a:lstStyle/>
                    <a:p>
                      <a:pPr algn="ctr"/>
                      <a:r>
                        <a:rPr lang="pl-PL" sz="800" dirty="0">
                          <a:solidFill>
                            <a:schemeClr val="bg1"/>
                          </a:solidFill>
                          <a:effectLst/>
                          <a:latin typeface="+mj-lt"/>
                        </a:rPr>
                        <a:t>Odmowa udziału w badaniu</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5347</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24.8</a:t>
                      </a:r>
                      <a:endParaRPr lang="pl-PL" sz="80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1308765760"/>
                  </a:ext>
                </a:extLst>
              </a:tr>
              <a:tr h="530374">
                <a:tc>
                  <a:txBody>
                    <a:bodyPr/>
                    <a:lstStyle/>
                    <a:p>
                      <a:pPr algn="ctr"/>
                      <a:r>
                        <a:rPr lang="pl-PL" sz="800" dirty="0">
                          <a:solidFill>
                            <a:schemeClr val="bg1"/>
                          </a:solidFill>
                          <a:effectLst/>
                          <a:latin typeface="+mj-lt"/>
                        </a:rPr>
                        <a:t>Odmowa udziału w jakichkolwiek badaniach </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110</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0.5</a:t>
                      </a:r>
                      <a:endParaRPr lang="pl-PL" sz="80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4120586169"/>
                  </a:ext>
                </a:extLst>
              </a:tr>
              <a:tr h="662968">
                <a:tc>
                  <a:txBody>
                    <a:bodyPr/>
                    <a:lstStyle/>
                    <a:p>
                      <a:pPr algn="ctr"/>
                      <a:r>
                        <a:rPr lang="pl-PL" sz="800">
                          <a:solidFill>
                            <a:schemeClr val="bg1"/>
                          </a:solidFill>
                          <a:effectLst/>
                          <a:latin typeface="+mj-lt"/>
                        </a:rPr>
                        <a:t>Poczta głosowa/automatyczna sekretarka/faks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1168</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5.4</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4004396267"/>
                  </a:ext>
                </a:extLst>
              </a:tr>
              <a:tr h="265187">
                <a:tc>
                  <a:txBody>
                    <a:bodyPr/>
                    <a:lstStyle/>
                    <a:p>
                      <a:pPr algn="ctr"/>
                      <a:r>
                        <a:rPr lang="pl-PL" sz="800">
                          <a:solidFill>
                            <a:schemeClr val="bg1"/>
                          </a:solidFill>
                          <a:effectLst/>
                          <a:latin typeface="+mj-lt"/>
                        </a:rPr>
                        <a:t>Nie ma takiego numeru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698</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3.2</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3613533870"/>
                  </a:ext>
                </a:extLst>
              </a:tr>
              <a:tr h="265187">
                <a:tc>
                  <a:txBody>
                    <a:bodyPr/>
                    <a:lstStyle/>
                    <a:p>
                      <a:pPr algn="ctr"/>
                      <a:r>
                        <a:rPr lang="pl-PL" sz="800" dirty="0">
                          <a:solidFill>
                            <a:schemeClr val="bg1"/>
                          </a:solidFill>
                          <a:effectLst/>
                          <a:latin typeface="+mj-lt"/>
                        </a:rPr>
                        <a:t>Kwota wyczerpana </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30</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0.1</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615762357"/>
                  </a:ext>
                </a:extLst>
              </a:tr>
              <a:tr h="265187">
                <a:tc>
                  <a:txBody>
                    <a:bodyPr/>
                    <a:lstStyle/>
                    <a:p>
                      <a:pPr algn="ctr"/>
                      <a:r>
                        <a:rPr lang="pl-PL" sz="800" dirty="0">
                          <a:solidFill>
                            <a:schemeClr val="bg1"/>
                          </a:solidFill>
                          <a:effectLst/>
                          <a:latin typeface="+mj-lt"/>
                          <a:ea typeface="Calibri" panose="020F0502020204030204" pitchFamily="34" charset="0"/>
                        </a:rPr>
                        <a:t>Firma</a:t>
                      </a:r>
                    </a:p>
                  </a:txBody>
                  <a:tcPr marL="0" marR="0" marT="0" marB="0" anchor="ctr"/>
                </a:tc>
                <a:tc>
                  <a:txBody>
                    <a:bodyPr/>
                    <a:lstStyle/>
                    <a:p>
                      <a:pPr algn="ctr"/>
                      <a:r>
                        <a:rPr lang="pl-PL" sz="800" dirty="0">
                          <a:solidFill>
                            <a:schemeClr val="tx1"/>
                          </a:solidFill>
                          <a:effectLst/>
                          <a:latin typeface="+mj-lt"/>
                          <a:ea typeface="Calibri" panose="020F0502020204030204" pitchFamily="34" charset="0"/>
                        </a:rPr>
                        <a:t>24</a:t>
                      </a:r>
                    </a:p>
                  </a:txBody>
                  <a:tcPr marL="0" marR="0" marT="0" marB="0" anchor="ctr"/>
                </a:tc>
                <a:tc>
                  <a:txBody>
                    <a:bodyPr/>
                    <a:lstStyle/>
                    <a:p>
                      <a:pPr algn="ctr"/>
                      <a:r>
                        <a:rPr lang="pl-PL" sz="800" dirty="0">
                          <a:solidFill>
                            <a:schemeClr val="tx1"/>
                          </a:solidFill>
                          <a:effectLst/>
                          <a:latin typeface="+mj-lt"/>
                        </a:rPr>
                        <a:t>0.1</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2708803238"/>
                  </a:ext>
                </a:extLst>
              </a:tr>
              <a:tr h="265187">
                <a:tc>
                  <a:txBody>
                    <a:bodyPr/>
                    <a:lstStyle/>
                    <a:p>
                      <a:pPr algn="ctr"/>
                      <a:r>
                        <a:rPr lang="pl-PL" sz="800" dirty="0">
                          <a:solidFill>
                            <a:schemeClr val="bg1"/>
                          </a:solidFill>
                          <a:effectLst/>
                          <a:latin typeface="+mj-lt"/>
                        </a:rPr>
                        <a:t>Powtórzony numer </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7</a:t>
                      </a:r>
                      <a:endParaRPr lang="pl-PL" sz="800" dirty="0">
                        <a:solidFill>
                          <a:schemeClr val="tx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0.0</a:t>
                      </a:r>
                      <a:endParaRPr lang="pl-PL" sz="80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1729055522"/>
                  </a:ext>
                </a:extLst>
              </a:tr>
              <a:tr h="256054">
                <a:tc>
                  <a:txBody>
                    <a:bodyPr/>
                    <a:lstStyle/>
                    <a:p>
                      <a:pPr algn="ctr"/>
                      <a:r>
                        <a:rPr lang="pl-PL" sz="800">
                          <a:solidFill>
                            <a:schemeClr val="bg1"/>
                          </a:solidFill>
                          <a:effectLst/>
                          <a:latin typeface="+mj-lt"/>
                        </a:rPr>
                        <a:t>Przerwany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44</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0.2</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3846524410"/>
                  </a:ext>
                </a:extLst>
              </a:tr>
              <a:tr h="256054">
                <a:tc>
                  <a:txBody>
                    <a:bodyPr/>
                    <a:lstStyle/>
                    <a:p>
                      <a:pPr algn="ctr"/>
                      <a:r>
                        <a:rPr lang="pl-PL" sz="800">
                          <a:solidFill>
                            <a:schemeClr val="bg1"/>
                          </a:solidFill>
                          <a:effectLst/>
                          <a:latin typeface="+mj-lt"/>
                        </a:rPr>
                        <a:t>Wymogi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63</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0.3</a:t>
                      </a:r>
                      <a:endParaRPr lang="pl-PL" sz="80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2967501854"/>
                  </a:ext>
                </a:extLst>
              </a:tr>
              <a:tr h="256054">
                <a:tc>
                  <a:txBody>
                    <a:bodyPr/>
                    <a:lstStyle/>
                    <a:p>
                      <a:pPr algn="ctr"/>
                      <a:r>
                        <a:rPr lang="pl-PL" sz="800">
                          <a:solidFill>
                            <a:schemeClr val="bg1"/>
                          </a:solidFill>
                          <a:effectLst/>
                          <a:latin typeface="+mj-lt"/>
                        </a:rPr>
                        <a:t>Przełożony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349</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1.6</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1984302666"/>
                  </a:ext>
                </a:extLst>
              </a:tr>
              <a:tr h="265187">
                <a:tc>
                  <a:txBody>
                    <a:bodyPr/>
                    <a:lstStyle/>
                    <a:p>
                      <a:pPr algn="ctr"/>
                      <a:r>
                        <a:rPr lang="pl-PL" sz="800">
                          <a:solidFill>
                            <a:schemeClr val="bg1"/>
                          </a:solidFill>
                          <a:effectLst/>
                          <a:latin typeface="+mj-lt"/>
                        </a:rPr>
                        <a:t>Nikt nie odbiera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12312</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57.2</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4133666232"/>
                  </a:ext>
                </a:extLst>
              </a:tr>
              <a:tr h="256054">
                <a:tc>
                  <a:txBody>
                    <a:bodyPr/>
                    <a:lstStyle/>
                    <a:p>
                      <a:pPr algn="ctr"/>
                      <a:r>
                        <a:rPr lang="pl-PL" sz="800">
                          <a:solidFill>
                            <a:schemeClr val="bg1"/>
                          </a:solidFill>
                          <a:effectLst/>
                          <a:latin typeface="+mj-lt"/>
                        </a:rPr>
                        <a:t>Zajęte </a:t>
                      </a:r>
                      <a:endParaRPr lang="pl-PL" sz="80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387</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1.8</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1459917485"/>
                  </a:ext>
                </a:extLst>
              </a:tr>
              <a:tr h="256054">
                <a:tc>
                  <a:txBody>
                    <a:bodyPr/>
                    <a:lstStyle/>
                    <a:p>
                      <a:pPr algn="ctr"/>
                      <a:r>
                        <a:rPr lang="pl-PL" sz="800" dirty="0">
                          <a:solidFill>
                            <a:schemeClr val="bg1"/>
                          </a:solidFill>
                          <a:effectLst/>
                          <a:latin typeface="+mj-lt"/>
                        </a:rPr>
                        <a:t>Liczba połączeń </a:t>
                      </a:r>
                      <a:endParaRPr lang="pl-PL" sz="800" dirty="0">
                        <a:solidFill>
                          <a:schemeClr val="bg1"/>
                        </a:solidFill>
                        <a:effectLst/>
                        <a:latin typeface="+mj-lt"/>
                        <a:ea typeface="Calibri" panose="020F0502020204030204" pitchFamily="34" charset="0"/>
                      </a:endParaRPr>
                    </a:p>
                  </a:txBody>
                  <a:tcPr marL="0" marR="0" marT="0" marB="0" anchor="ctr"/>
                </a:tc>
                <a:tc>
                  <a:txBody>
                    <a:bodyPr/>
                    <a:lstStyle/>
                    <a:p>
                      <a:pPr algn="ctr"/>
                      <a:r>
                        <a:rPr lang="pl-PL" sz="800">
                          <a:solidFill>
                            <a:schemeClr val="tx1"/>
                          </a:solidFill>
                          <a:effectLst/>
                          <a:latin typeface="+mj-lt"/>
                        </a:rPr>
                        <a:t>21539</a:t>
                      </a:r>
                      <a:endParaRPr lang="pl-PL" sz="800">
                        <a:solidFill>
                          <a:schemeClr val="tx1"/>
                        </a:solidFill>
                        <a:effectLst/>
                        <a:latin typeface="+mj-lt"/>
                        <a:ea typeface="Calibri" panose="020F0502020204030204" pitchFamily="34" charset="0"/>
                      </a:endParaRPr>
                    </a:p>
                  </a:txBody>
                  <a:tcPr marL="0" marR="0" marT="0" marB="0" anchor="ctr"/>
                </a:tc>
                <a:tc>
                  <a:txBody>
                    <a:bodyPr/>
                    <a:lstStyle/>
                    <a:p>
                      <a:pPr algn="ctr"/>
                      <a:r>
                        <a:rPr lang="pl-PL" sz="800" dirty="0">
                          <a:solidFill>
                            <a:schemeClr val="tx1"/>
                          </a:solidFill>
                          <a:effectLst/>
                          <a:latin typeface="+mj-lt"/>
                        </a:rPr>
                        <a:t>100%</a:t>
                      </a:r>
                      <a:endParaRPr lang="pl-PL" sz="800" dirty="0">
                        <a:solidFill>
                          <a:schemeClr val="tx1"/>
                        </a:solidFill>
                        <a:effectLst/>
                        <a:latin typeface="+mj-lt"/>
                        <a:ea typeface="Calibri" panose="020F0502020204030204" pitchFamily="34" charset="0"/>
                      </a:endParaRPr>
                    </a:p>
                  </a:txBody>
                  <a:tcPr marL="0" marR="0" marT="0" marB="0" anchor="ctr"/>
                </a:tc>
                <a:extLst>
                  <a:ext uri="{0D108BD9-81ED-4DB2-BD59-A6C34878D82A}">
                    <a16:rowId xmlns:a16="http://schemas.microsoft.com/office/drawing/2014/main" val="831287545"/>
                  </a:ext>
                </a:extLst>
              </a:tr>
            </a:tbl>
          </a:graphicData>
        </a:graphic>
      </p:graphicFrame>
    </p:spTree>
    <p:extLst>
      <p:ext uri="{BB962C8B-B14F-4D97-AF65-F5344CB8AC3E}">
        <p14:creationId xmlns:p14="http://schemas.microsoft.com/office/powerpoint/2010/main" val="58823990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P19. Kto powinien podejmować działania na rzecz minimalizacji niekorzystnych skutków zmian klimatu? Proszę wybrać do dwóch odpowiedzi.</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wykształcenie: podstawowe, gimnazjalne n=16, zasadnicze zawodowe n=93, średnie, pomaturalne i policealne n=333, wyższe n=547.</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Tabela 4">
            <a:extLst>
              <a:ext uri="{FF2B5EF4-FFF2-40B4-BE49-F238E27FC236}">
                <a16:creationId xmlns:a16="http://schemas.microsoft.com/office/drawing/2014/main" id="{E7ADD7D3-C7AD-4D52-9852-429D2ADE994D}"/>
              </a:ext>
            </a:extLst>
          </p:cNvPr>
          <p:cNvGraphicFramePr>
            <a:graphicFrameLocks noGrp="1"/>
          </p:cNvGraphicFramePr>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913549">
                  <a:extLst>
                    <a:ext uri="{9D8B030D-6E8A-4147-A177-3AD203B41FA5}">
                      <a16:colId xmlns:a16="http://schemas.microsoft.com/office/drawing/2014/main" val="3608420190"/>
                    </a:ext>
                  </a:extLst>
                </a:gridCol>
                <a:gridCol w="933476">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władze samorządowe </a:t>
                      </a:r>
                    </a:p>
                    <a:p>
                      <a:pPr algn="ctr" fontAlgn="ctr"/>
                      <a:r>
                        <a:rPr lang="pl-PL" sz="1000" b="0" i="0" u="none" strike="noStrike" kern="1200" dirty="0">
                          <a:solidFill>
                            <a:schemeClr val="tx1"/>
                          </a:solidFill>
                          <a:effectLst/>
                          <a:latin typeface="+mn-lt"/>
                          <a:ea typeface="+mn-ea"/>
                          <a:cs typeface="+mn-cs"/>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61" name="Grupa 60">
            <a:extLst>
              <a:ext uri="{FF2B5EF4-FFF2-40B4-BE49-F238E27FC236}">
                <a16:creationId xmlns:a16="http://schemas.microsoft.com/office/drawing/2014/main" id="{9C9A5EC0-F975-4675-B9CD-DB0C440A8DB8}"/>
              </a:ext>
            </a:extLst>
          </p:cNvPr>
          <p:cNvGrpSpPr>
            <a:grpSpLocks noChangeAspect="1"/>
          </p:cNvGrpSpPr>
          <p:nvPr/>
        </p:nvGrpSpPr>
        <p:grpSpPr>
          <a:xfrm>
            <a:off x="4383356" y="4361100"/>
            <a:ext cx="303991" cy="327529"/>
            <a:chOff x="6223214" y="3616221"/>
            <a:chExt cx="609668" cy="656873"/>
          </a:xfrm>
          <a:solidFill>
            <a:srgbClr val="CDCDCD"/>
          </a:solidFill>
        </p:grpSpPr>
        <p:sp>
          <p:nvSpPr>
            <p:cNvPr id="62" name="Freeform 48">
              <a:extLst>
                <a:ext uri="{FF2B5EF4-FFF2-40B4-BE49-F238E27FC236}">
                  <a16:creationId xmlns:a16="http://schemas.microsoft.com/office/drawing/2014/main" id="{FA8A1E90-3033-4623-B42B-D22A8C177F05}"/>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3" name="Freeform 49">
              <a:extLst>
                <a:ext uri="{FF2B5EF4-FFF2-40B4-BE49-F238E27FC236}">
                  <a16:creationId xmlns:a16="http://schemas.microsoft.com/office/drawing/2014/main" id="{A15F4C8F-804D-4B9F-BA69-D1D9490348C6}"/>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4" name="Rectangle 50">
              <a:extLst>
                <a:ext uri="{FF2B5EF4-FFF2-40B4-BE49-F238E27FC236}">
                  <a16:creationId xmlns:a16="http://schemas.microsoft.com/office/drawing/2014/main" id="{873BB21B-338C-421D-AD45-3F1170035ACC}"/>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66" name="Grafika 65" descr="Kula ziemska: Ameryka Północna i Południowa">
            <a:extLst>
              <a:ext uri="{FF2B5EF4-FFF2-40B4-BE49-F238E27FC236}">
                <a16:creationId xmlns:a16="http://schemas.microsoft.com/office/drawing/2014/main" id="{50AF606F-FF1D-43C4-B151-F654E071CDF5}"/>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438300" y="4264838"/>
            <a:ext cx="473149" cy="473149"/>
          </a:xfrm>
          <a:prstGeom prst="rect">
            <a:avLst/>
          </a:prstGeom>
        </p:spPr>
      </p:pic>
      <p:pic>
        <p:nvPicPr>
          <p:cNvPr id="67" name="Grafika 66" descr="Wykładowca">
            <a:extLst>
              <a:ext uri="{FF2B5EF4-FFF2-40B4-BE49-F238E27FC236}">
                <a16:creationId xmlns:a16="http://schemas.microsoft.com/office/drawing/2014/main" id="{AA69D97F-ACDA-4A73-9568-4ED7E35FBDF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176993" y="4341823"/>
            <a:ext cx="354351" cy="354351"/>
          </a:xfrm>
          <a:prstGeom prst="rect">
            <a:avLst/>
          </a:prstGeom>
        </p:spPr>
      </p:pic>
      <p:grpSp>
        <p:nvGrpSpPr>
          <p:cNvPr id="68" name="Grupa 67">
            <a:extLst>
              <a:ext uri="{FF2B5EF4-FFF2-40B4-BE49-F238E27FC236}">
                <a16:creationId xmlns:a16="http://schemas.microsoft.com/office/drawing/2014/main" id="{EA406CB4-0AFA-4C01-909A-9E33EA218C7F}"/>
              </a:ext>
            </a:extLst>
          </p:cNvPr>
          <p:cNvGrpSpPr/>
          <p:nvPr/>
        </p:nvGrpSpPr>
        <p:grpSpPr>
          <a:xfrm>
            <a:off x="1548128" y="4383626"/>
            <a:ext cx="380789" cy="316664"/>
            <a:chOff x="3748088" y="1628775"/>
            <a:chExt cx="695325" cy="669925"/>
          </a:xfrm>
          <a:solidFill>
            <a:srgbClr val="CDCDCD"/>
          </a:solidFill>
        </p:grpSpPr>
        <p:sp>
          <p:nvSpPr>
            <p:cNvPr id="69" name="Freeform 91">
              <a:extLst>
                <a:ext uri="{FF2B5EF4-FFF2-40B4-BE49-F238E27FC236}">
                  <a16:creationId xmlns:a16="http://schemas.microsoft.com/office/drawing/2014/main" id="{38FF8A81-6FA0-41CE-A890-E407C09FF678}"/>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0" name="Freeform 92">
              <a:extLst>
                <a:ext uri="{FF2B5EF4-FFF2-40B4-BE49-F238E27FC236}">
                  <a16:creationId xmlns:a16="http://schemas.microsoft.com/office/drawing/2014/main" id="{B20601C3-2DC1-4B82-A896-49B6C7F223F9}"/>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93">
              <a:extLst>
                <a:ext uri="{FF2B5EF4-FFF2-40B4-BE49-F238E27FC236}">
                  <a16:creationId xmlns:a16="http://schemas.microsoft.com/office/drawing/2014/main" id="{18551312-902E-4973-A812-344BA0D06B3C}"/>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94">
              <a:extLst>
                <a:ext uri="{FF2B5EF4-FFF2-40B4-BE49-F238E27FC236}">
                  <a16:creationId xmlns:a16="http://schemas.microsoft.com/office/drawing/2014/main" id="{8C1DF998-1B0F-446A-926A-2ABC2F429FE7}"/>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7" name="Grafika 76" descr="Znak zapytania">
            <a:extLst>
              <a:ext uri="{FF2B5EF4-FFF2-40B4-BE49-F238E27FC236}">
                <a16:creationId xmlns:a16="http://schemas.microsoft.com/office/drawing/2014/main" id="{D921B028-2881-447D-928C-1023CA5B7D63}"/>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043582" y="4316491"/>
            <a:ext cx="455524" cy="455524"/>
          </a:xfrm>
          <a:prstGeom prst="rect">
            <a:avLst/>
          </a:prstGeom>
        </p:spPr>
      </p:pic>
      <p:grpSp>
        <p:nvGrpSpPr>
          <p:cNvPr id="78" name="Grupa 77">
            <a:extLst>
              <a:ext uri="{FF2B5EF4-FFF2-40B4-BE49-F238E27FC236}">
                <a16:creationId xmlns:a16="http://schemas.microsoft.com/office/drawing/2014/main" id="{F5146D57-EF88-4B17-86AB-0BE2FC573452}"/>
              </a:ext>
            </a:extLst>
          </p:cNvPr>
          <p:cNvGrpSpPr>
            <a:grpSpLocks noChangeAspect="1"/>
          </p:cNvGrpSpPr>
          <p:nvPr/>
        </p:nvGrpSpPr>
        <p:grpSpPr>
          <a:xfrm>
            <a:off x="7074478" y="4316491"/>
            <a:ext cx="496962" cy="496962"/>
            <a:chOff x="3385441" y="5265423"/>
            <a:chExt cx="914400" cy="914400"/>
          </a:xfrm>
        </p:grpSpPr>
        <p:grpSp>
          <p:nvGrpSpPr>
            <p:cNvPr id="79" name="Grupa 78">
              <a:extLst>
                <a:ext uri="{FF2B5EF4-FFF2-40B4-BE49-F238E27FC236}">
                  <a16:creationId xmlns:a16="http://schemas.microsoft.com/office/drawing/2014/main" id="{DA5E2087-D1B1-491A-897F-66C2DCB6FB02}"/>
                </a:ext>
              </a:extLst>
            </p:cNvPr>
            <p:cNvGrpSpPr/>
            <p:nvPr/>
          </p:nvGrpSpPr>
          <p:grpSpPr>
            <a:xfrm>
              <a:off x="3707904" y="5343813"/>
              <a:ext cx="239713" cy="676275"/>
              <a:chOff x="2976563" y="1531939"/>
              <a:chExt cx="239713" cy="676275"/>
            </a:xfrm>
          </p:grpSpPr>
          <p:sp>
            <p:nvSpPr>
              <p:cNvPr id="81" name="Freeform 31">
                <a:extLst>
                  <a:ext uri="{FF2B5EF4-FFF2-40B4-BE49-F238E27FC236}">
                    <a16:creationId xmlns:a16="http://schemas.microsoft.com/office/drawing/2014/main" id="{9996D8F2-DCE3-4A42-AA50-5379390068FB}"/>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82" name="Freeform 32">
                <a:extLst>
                  <a:ext uri="{FF2B5EF4-FFF2-40B4-BE49-F238E27FC236}">
                    <a16:creationId xmlns:a16="http://schemas.microsoft.com/office/drawing/2014/main" id="{BCEE50F6-8D83-420B-A65B-A99F655AFB66}"/>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80" name="Grafika 79" descr="Zamykać">
              <a:extLst>
                <a:ext uri="{FF2B5EF4-FFF2-40B4-BE49-F238E27FC236}">
                  <a16:creationId xmlns:a16="http://schemas.microsoft.com/office/drawing/2014/main" id="{3249F396-FDA0-4022-B936-59877FF8ED58}"/>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385441" y="5265423"/>
              <a:ext cx="914400" cy="914400"/>
            </a:xfrm>
            <a:prstGeom prst="rect">
              <a:avLst/>
            </a:prstGeom>
          </p:spPr>
        </p:pic>
      </p:grpSp>
      <p:grpSp>
        <p:nvGrpSpPr>
          <p:cNvPr id="49" name="Grupa 48">
            <a:extLst>
              <a:ext uri="{FF2B5EF4-FFF2-40B4-BE49-F238E27FC236}">
                <a16:creationId xmlns:a16="http://schemas.microsoft.com/office/drawing/2014/main" id="{94C51F77-E3C2-4B7C-9BE9-C24EFC0FAF07}"/>
              </a:ext>
            </a:extLst>
          </p:cNvPr>
          <p:cNvGrpSpPr/>
          <p:nvPr/>
        </p:nvGrpSpPr>
        <p:grpSpPr>
          <a:xfrm>
            <a:off x="5859068" y="1632353"/>
            <a:ext cx="1822888" cy="670871"/>
            <a:chOff x="7219059" y="1423626"/>
            <a:chExt cx="1822888" cy="670871"/>
          </a:xfrm>
        </p:grpSpPr>
        <p:sp>
          <p:nvSpPr>
            <p:cNvPr id="50" name="pole tekstowe 49">
              <a:extLst>
                <a:ext uri="{FF2B5EF4-FFF2-40B4-BE49-F238E27FC236}">
                  <a16:creationId xmlns:a16="http://schemas.microsoft.com/office/drawing/2014/main" id="{302F7509-775B-4E3C-84CB-E0D33249A46F}"/>
                </a:ext>
              </a:extLst>
            </p:cNvPr>
            <p:cNvSpPr txBox="1"/>
            <p:nvPr/>
          </p:nvSpPr>
          <p:spPr>
            <a:xfrm>
              <a:off x="7248444" y="1423626"/>
              <a:ext cx="1793503" cy="253916"/>
            </a:xfrm>
            <a:prstGeom prst="rect">
              <a:avLst/>
            </a:prstGeom>
            <a:noFill/>
          </p:spPr>
          <p:txBody>
            <a:bodyPr wrap="square" rtlCol="0">
              <a:spAutoFit/>
            </a:bodyPr>
            <a:lstStyle/>
            <a:p>
              <a:r>
                <a:rPr lang="pl-PL" sz="1050"/>
                <a:t>Podstawowe, gimnazjalne*</a:t>
              </a:r>
            </a:p>
          </p:txBody>
        </p:sp>
        <p:sp>
          <p:nvSpPr>
            <p:cNvPr id="51" name="Prostokąt 50">
              <a:extLst>
                <a:ext uri="{FF2B5EF4-FFF2-40B4-BE49-F238E27FC236}">
                  <a16:creationId xmlns:a16="http://schemas.microsoft.com/office/drawing/2014/main" id="{54FA5299-66B6-4EA6-B3B3-A8A061E3AC98}"/>
                </a:ext>
              </a:extLst>
            </p:cNvPr>
            <p:cNvSpPr/>
            <p:nvPr/>
          </p:nvSpPr>
          <p:spPr>
            <a:xfrm rot="16200000">
              <a:off x="7216411" y="1489339"/>
              <a:ext cx="83119" cy="77824"/>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2" name="Prostokąt 51">
              <a:extLst>
                <a:ext uri="{FF2B5EF4-FFF2-40B4-BE49-F238E27FC236}">
                  <a16:creationId xmlns:a16="http://schemas.microsoft.com/office/drawing/2014/main" id="{6CB6D4C3-7C65-466F-87B3-536BCFF39D3F}"/>
                </a:ext>
              </a:extLst>
            </p:cNvPr>
            <p:cNvSpPr/>
            <p:nvPr/>
          </p:nvSpPr>
          <p:spPr>
            <a:xfrm rot="16200000">
              <a:off x="7216413" y="1629168"/>
              <a:ext cx="83119" cy="77824"/>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3" name="Prostokąt 52">
              <a:extLst>
                <a:ext uri="{FF2B5EF4-FFF2-40B4-BE49-F238E27FC236}">
                  <a16:creationId xmlns:a16="http://schemas.microsoft.com/office/drawing/2014/main" id="{C04D06F0-83E8-44C0-81AE-9D7FBD151786}"/>
                </a:ext>
              </a:extLst>
            </p:cNvPr>
            <p:cNvSpPr/>
            <p:nvPr/>
          </p:nvSpPr>
          <p:spPr>
            <a:xfrm rot="16200000">
              <a:off x="7216414" y="1766515"/>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sp>
          <p:nvSpPr>
            <p:cNvPr id="54" name="pole tekstowe 53">
              <a:extLst>
                <a:ext uri="{FF2B5EF4-FFF2-40B4-BE49-F238E27FC236}">
                  <a16:creationId xmlns:a16="http://schemas.microsoft.com/office/drawing/2014/main" id="{2A886455-6C99-42EF-868B-C7575B986A62}"/>
                </a:ext>
              </a:extLst>
            </p:cNvPr>
            <p:cNvSpPr txBox="1"/>
            <p:nvPr/>
          </p:nvSpPr>
          <p:spPr>
            <a:xfrm>
              <a:off x="7248444" y="1572055"/>
              <a:ext cx="1793503" cy="253916"/>
            </a:xfrm>
            <a:prstGeom prst="rect">
              <a:avLst/>
            </a:prstGeom>
            <a:noFill/>
          </p:spPr>
          <p:txBody>
            <a:bodyPr wrap="square" rtlCol="0">
              <a:spAutoFit/>
            </a:bodyPr>
            <a:lstStyle/>
            <a:p>
              <a:r>
                <a:rPr lang="pl-PL" sz="1050"/>
                <a:t>Zasadnicze zawodowe</a:t>
              </a:r>
            </a:p>
          </p:txBody>
        </p:sp>
        <p:sp>
          <p:nvSpPr>
            <p:cNvPr id="55" name="pole tekstowe 54">
              <a:extLst>
                <a:ext uri="{FF2B5EF4-FFF2-40B4-BE49-F238E27FC236}">
                  <a16:creationId xmlns:a16="http://schemas.microsoft.com/office/drawing/2014/main" id="{1FA89AFE-2367-4786-A5A2-8A7DE712A591}"/>
                </a:ext>
              </a:extLst>
            </p:cNvPr>
            <p:cNvSpPr txBox="1"/>
            <p:nvPr/>
          </p:nvSpPr>
          <p:spPr>
            <a:xfrm>
              <a:off x="7248444" y="1707230"/>
              <a:ext cx="1793503" cy="253916"/>
            </a:xfrm>
            <a:prstGeom prst="rect">
              <a:avLst/>
            </a:prstGeom>
            <a:noFill/>
          </p:spPr>
          <p:txBody>
            <a:bodyPr wrap="square" rtlCol="0">
              <a:spAutoFit/>
            </a:bodyPr>
            <a:lstStyle/>
            <a:p>
              <a:r>
                <a:rPr lang="pl-PL" sz="1050"/>
                <a:t>Średnie</a:t>
              </a:r>
            </a:p>
          </p:txBody>
        </p:sp>
        <p:sp>
          <p:nvSpPr>
            <p:cNvPr id="56" name="pole tekstowe 55">
              <a:extLst>
                <a:ext uri="{FF2B5EF4-FFF2-40B4-BE49-F238E27FC236}">
                  <a16:creationId xmlns:a16="http://schemas.microsoft.com/office/drawing/2014/main" id="{BD3AE8D9-20F7-4BD5-8C29-92103013E85D}"/>
                </a:ext>
              </a:extLst>
            </p:cNvPr>
            <p:cNvSpPr txBox="1"/>
            <p:nvPr/>
          </p:nvSpPr>
          <p:spPr>
            <a:xfrm>
              <a:off x="7248444" y="1840581"/>
              <a:ext cx="1793503" cy="253916"/>
            </a:xfrm>
            <a:prstGeom prst="rect">
              <a:avLst/>
            </a:prstGeom>
            <a:noFill/>
          </p:spPr>
          <p:txBody>
            <a:bodyPr wrap="square" rtlCol="0">
              <a:spAutoFit/>
            </a:bodyPr>
            <a:lstStyle/>
            <a:p>
              <a:r>
                <a:rPr lang="pl-PL" sz="1050"/>
                <a:t>Wyższe</a:t>
              </a:r>
            </a:p>
          </p:txBody>
        </p:sp>
        <p:sp>
          <p:nvSpPr>
            <p:cNvPr id="57" name="Prostokąt 56">
              <a:extLst>
                <a:ext uri="{FF2B5EF4-FFF2-40B4-BE49-F238E27FC236}">
                  <a16:creationId xmlns:a16="http://schemas.microsoft.com/office/drawing/2014/main" id="{8913C1BB-652F-43CE-8881-53236305996E}"/>
                </a:ext>
              </a:extLst>
            </p:cNvPr>
            <p:cNvSpPr/>
            <p:nvPr/>
          </p:nvSpPr>
          <p:spPr>
            <a:xfrm rot="16200000">
              <a:off x="7216411" y="1899866"/>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50">
                <a:solidFill>
                  <a:schemeClr val="tx1"/>
                </a:solidFill>
              </a:endParaRPr>
            </a:p>
          </p:txBody>
        </p:sp>
      </p:grpSp>
      <p:grpSp>
        <p:nvGrpSpPr>
          <p:cNvPr id="58" name="Grafika 6" descr="Czapka ukończenia szkoły">
            <a:extLst>
              <a:ext uri="{FF2B5EF4-FFF2-40B4-BE49-F238E27FC236}">
                <a16:creationId xmlns:a16="http://schemas.microsoft.com/office/drawing/2014/main" id="{539B0EA1-3509-4464-9334-427D751DAAE2}"/>
              </a:ext>
            </a:extLst>
          </p:cNvPr>
          <p:cNvGrpSpPr/>
          <p:nvPr/>
        </p:nvGrpSpPr>
        <p:grpSpPr>
          <a:xfrm>
            <a:off x="7587020" y="1458257"/>
            <a:ext cx="914400" cy="914400"/>
            <a:chOff x="4114800" y="2971800"/>
            <a:chExt cx="914400" cy="914400"/>
          </a:xfrm>
        </p:grpSpPr>
        <p:sp>
          <p:nvSpPr>
            <p:cNvPr id="59" name="Dowolny kształt: kształt 58">
              <a:extLst>
                <a:ext uri="{FF2B5EF4-FFF2-40B4-BE49-F238E27FC236}">
                  <a16:creationId xmlns:a16="http://schemas.microsoft.com/office/drawing/2014/main" id="{06A7B552-0FC2-48C7-A59C-57DD42478BAB}"/>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solidFill>
              <a:schemeClr val="accent2">
                <a:lumMod val="50000"/>
              </a:schemeClr>
            </a:solidFill>
            <a:ln w="9525" cap="flat">
              <a:noFill/>
              <a:prstDash val="solid"/>
              <a:miter/>
            </a:ln>
          </p:spPr>
          <p:txBody>
            <a:bodyPr rtlCol="0" anchor="ctr"/>
            <a:lstStyle/>
            <a:p>
              <a:endParaRPr lang="pl-PL"/>
            </a:p>
          </p:txBody>
        </p:sp>
        <p:sp>
          <p:nvSpPr>
            <p:cNvPr id="60" name="Dowolny kształt: kształt 59">
              <a:extLst>
                <a:ext uri="{FF2B5EF4-FFF2-40B4-BE49-F238E27FC236}">
                  <a16:creationId xmlns:a16="http://schemas.microsoft.com/office/drawing/2014/main" id="{7B042CCC-CF7B-4ADB-8A0F-1307CD79BD9C}"/>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solidFill>
              <a:srgbClr val="42BEBD"/>
            </a:solidFill>
            <a:ln w="9525" cap="flat">
              <a:noFill/>
              <a:prstDash val="solid"/>
              <a:miter/>
            </a:ln>
          </p:spPr>
          <p:txBody>
            <a:bodyPr rtlCol="0" anchor="ctr"/>
            <a:lstStyle/>
            <a:p>
              <a:endParaRPr lang="pl-PL"/>
            </a:p>
          </p:txBody>
        </p:sp>
      </p:grpSp>
      <p:sp>
        <p:nvSpPr>
          <p:cNvPr id="7" name="pole tekstowe 6">
            <a:extLst>
              <a:ext uri="{FF2B5EF4-FFF2-40B4-BE49-F238E27FC236}">
                <a16:creationId xmlns:a16="http://schemas.microsoft.com/office/drawing/2014/main" id="{7BF5C051-61D2-47F3-ADD7-697B9C9C4509}"/>
              </a:ext>
            </a:extLst>
          </p:cNvPr>
          <p:cNvSpPr txBox="1"/>
          <p:nvPr/>
        </p:nvSpPr>
        <p:spPr>
          <a:xfrm>
            <a:off x="4850439" y="1783541"/>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9" name="Prostokąt 8">
            <a:extLst>
              <a:ext uri="{FF2B5EF4-FFF2-40B4-BE49-F238E27FC236}">
                <a16:creationId xmlns:a16="http://schemas.microsoft.com/office/drawing/2014/main" id="{B0B9435C-2821-4CEF-A234-2706B194E8E3}"/>
              </a:ext>
            </a:extLst>
          </p:cNvPr>
          <p:cNvSpPr/>
          <p:nvPr/>
        </p:nvSpPr>
        <p:spPr>
          <a:xfrm rot="16200000">
            <a:off x="4882766" y="1867128"/>
            <a:ext cx="83119" cy="7782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sp>
        <p:nvSpPr>
          <p:cNvPr id="10" name="pole tekstowe 9">
            <a:extLst>
              <a:ext uri="{FF2B5EF4-FFF2-40B4-BE49-F238E27FC236}">
                <a16:creationId xmlns:a16="http://schemas.microsoft.com/office/drawing/2014/main" id="{A13370DD-1A72-4C10-9798-F26D39FBE987}"/>
              </a:ext>
            </a:extLst>
          </p:cNvPr>
          <p:cNvSpPr txBox="1"/>
          <p:nvPr/>
        </p:nvSpPr>
        <p:spPr>
          <a:xfrm>
            <a:off x="5786467" y="2191764"/>
            <a:ext cx="2039885" cy="33855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grpSp>
        <p:nvGrpSpPr>
          <p:cNvPr id="12" name="Grupa 72">
            <a:extLst>
              <a:ext uri="{FF2B5EF4-FFF2-40B4-BE49-F238E27FC236}">
                <a16:creationId xmlns:a16="http://schemas.microsoft.com/office/drawing/2014/main" id="{7FF1CE08-366A-A116-6961-928A9C9EE2DB}"/>
              </a:ext>
            </a:extLst>
          </p:cNvPr>
          <p:cNvGrpSpPr>
            <a:grpSpLocks noChangeAspect="1"/>
          </p:cNvGrpSpPr>
          <p:nvPr/>
        </p:nvGrpSpPr>
        <p:grpSpPr>
          <a:xfrm>
            <a:off x="716888" y="4373705"/>
            <a:ext cx="225413" cy="310456"/>
            <a:chOff x="3735388" y="1552575"/>
            <a:chExt cx="433388" cy="596900"/>
          </a:xfrm>
          <a:solidFill>
            <a:srgbClr val="CDCDCD"/>
          </a:solidFill>
        </p:grpSpPr>
        <p:sp>
          <p:nvSpPr>
            <p:cNvPr id="14" name="Freeform 22">
              <a:extLst>
                <a:ext uri="{FF2B5EF4-FFF2-40B4-BE49-F238E27FC236}">
                  <a16:creationId xmlns:a16="http://schemas.microsoft.com/office/drawing/2014/main" id="{49BD6532-28E8-A4EF-96AE-CABF6949611C}"/>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33" name="Freeform 23">
              <a:extLst>
                <a:ext uri="{FF2B5EF4-FFF2-40B4-BE49-F238E27FC236}">
                  <a16:creationId xmlns:a16="http://schemas.microsoft.com/office/drawing/2014/main" id="{6161E252-8360-9F3D-D24A-FFCA949D7530}"/>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34" name="Freeform 27">
            <a:extLst>
              <a:ext uri="{FF2B5EF4-FFF2-40B4-BE49-F238E27FC236}">
                <a16:creationId xmlns:a16="http://schemas.microsoft.com/office/drawing/2014/main" id="{0F06C059-A95B-AA1B-3C82-77A310D373FF}"/>
              </a:ext>
            </a:extLst>
          </p:cNvPr>
          <p:cNvSpPr>
            <a:spLocks noChangeAspect="1"/>
          </p:cNvSpPr>
          <p:nvPr/>
        </p:nvSpPr>
        <p:spPr bwMode="auto">
          <a:xfrm>
            <a:off x="3469222" y="4296474"/>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35" name="Grafika 64" descr="Otwarta dłoń z rośliną">
            <a:extLst>
              <a:ext uri="{FF2B5EF4-FFF2-40B4-BE49-F238E27FC236}">
                <a16:creationId xmlns:a16="http://schemas.microsoft.com/office/drawing/2014/main" id="{5BD272F3-05F4-B5FF-2317-8E6DFE52DAFE}"/>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31895" y="4293243"/>
            <a:ext cx="462516" cy="462516"/>
          </a:xfrm>
          <a:prstGeom prst="rect">
            <a:avLst/>
          </a:prstGeom>
        </p:spPr>
      </p:pic>
      <p:sp>
        <p:nvSpPr>
          <p:cNvPr id="6" name="Symbol zastępczy tekstu 7">
            <a:extLst>
              <a:ext uri="{FF2B5EF4-FFF2-40B4-BE49-F238E27FC236}">
                <a16:creationId xmlns:a16="http://schemas.microsoft.com/office/drawing/2014/main" id="{3F2B7281-FA63-0985-6231-ECDC10CEF7DF}"/>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29890476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Minimalizacja skutków zmian klimatu</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P19. Kto powinien podejmować działania na rzecz minimalizacji niekorzystnych skutków zmian klimatu? Proszę wybrać do dwóch odpowiedzi.</a:t>
            </a:r>
          </a:p>
          <a:p>
            <a:pPr algn="just"/>
            <a:r>
              <a:rPr lang="pl-PL" sz="800" i="1" dirty="0">
                <a:solidFill>
                  <a:schemeClr val="bg1">
                    <a:lumMod val="75000"/>
                  </a:schemeClr>
                </a:solidFill>
              </a:rPr>
              <a:t>Pytanie wielokrotnego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wszyscy badani, n=1000. Ze względu na wiek: 15-24 lata n=28, 25-34 lata n=133, 35-44 lata n=241, 45-59 lat n=283, 60 lat i więcej n=273</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D0BEF60B-8064-4AED-B3A0-46A0023BFF96}"/>
              </a:ext>
            </a:extLst>
          </p:cNvPr>
          <p:cNvGraphicFramePr/>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7" name="pole tekstowe 6">
            <a:extLst>
              <a:ext uri="{FF2B5EF4-FFF2-40B4-BE49-F238E27FC236}">
                <a16:creationId xmlns:a16="http://schemas.microsoft.com/office/drawing/2014/main" id="{7BF5C051-61D2-47F3-ADD7-697B9C9C4509}"/>
              </a:ext>
            </a:extLst>
          </p:cNvPr>
          <p:cNvSpPr txBox="1"/>
          <p:nvPr/>
        </p:nvSpPr>
        <p:spPr>
          <a:xfrm>
            <a:off x="4850439" y="1783541"/>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9" name="Prostokąt 8">
            <a:extLst>
              <a:ext uri="{FF2B5EF4-FFF2-40B4-BE49-F238E27FC236}">
                <a16:creationId xmlns:a16="http://schemas.microsoft.com/office/drawing/2014/main" id="{B0B9435C-2821-4CEF-A234-2706B194E8E3}"/>
              </a:ext>
            </a:extLst>
          </p:cNvPr>
          <p:cNvSpPr/>
          <p:nvPr/>
        </p:nvSpPr>
        <p:spPr>
          <a:xfrm rot="16200000">
            <a:off x="4882766" y="1867128"/>
            <a:ext cx="83119" cy="77824"/>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85" name="Grupa 84">
            <a:extLst>
              <a:ext uri="{FF2B5EF4-FFF2-40B4-BE49-F238E27FC236}">
                <a16:creationId xmlns:a16="http://schemas.microsoft.com/office/drawing/2014/main" id="{7B1A3067-90E4-4AD1-B218-9EB4DCAE4D72}"/>
              </a:ext>
            </a:extLst>
          </p:cNvPr>
          <p:cNvGrpSpPr/>
          <p:nvPr/>
        </p:nvGrpSpPr>
        <p:grpSpPr>
          <a:xfrm>
            <a:off x="6210654" y="1418974"/>
            <a:ext cx="1838081" cy="822761"/>
            <a:chOff x="6925897" y="1158828"/>
            <a:chExt cx="1838081" cy="822761"/>
          </a:xfrm>
        </p:grpSpPr>
        <p:sp>
          <p:nvSpPr>
            <p:cNvPr id="86" name="pole tekstowe 85">
              <a:extLst>
                <a:ext uri="{FF2B5EF4-FFF2-40B4-BE49-F238E27FC236}">
                  <a16:creationId xmlns:a16="http://schemas.microsoft.com/office/drawing/2014/main" id="{3BC05989-0A40-4A47-8C37-8B373C900A7D}"/>
                </a:ext>
              </a:extLst>
            </p:cNvPr>
            <p:cNvSpPr txBox="1"/>
            <p:nvPr/>
          </p:nvSpPr>
          <p:spPr>
            <a:xfrm>
              <a:off x="6970475" y="1158828"/>
              <a:ext cx="1793503" cy="253916"/>
            </a:xfrm>
            <a:prstGeom prst="rect">
              <a:avLst/>
            </a:prstGeom>
            <a:noFill/>
          </p:spPr>
          <p:txBody>
            <a:bodyPr wrap="square" rtlCol="0">
              <a:spAutoFit/>
            </a:bodyPr>
            <a:lstStyle/>
            <a:p>
              <a:r>
                <a:rPr lang="pl-PL" sz="1000"/>
                <a:t>15-24 lata* </a:t>
              </a:r>
            </a:p>
          </p:txBody>
        </p:sp>
        <p:sp>
          <p:nvSpPr>
            <p:cNvPr id="87" name="Prostokąt 86">
              <a:extLst>
                <a:ext uri="{FF2B5EF4-FFF2-40B4-BE49-F238E27FC236}">
                  <a16:creationId xmlns:a16="http://schemas.microsoft.com/office/drawing/2014/main" id="{037F3A23-68AA-439A-8B5A-063BD4D17436}"/>
                </a:ext>
              </a:extLst>
            </p:cNvPr>
            <p:cNvSpPr/>
            <p:nvPr/>
          </p:nvSpPr>
          <p:spPr>
            <a:xfrm rot="16200000">
              <a:off x="6923249" y="1256039"/>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8" name="Prostokąt 87">
              <a:extLst>
                <a:ext uri="{FF2B5EF4-FFF2-40B4-BE49-F238E27FC236}">
                  <a16:creationId xmlns:a16="http://schemas.microsoft.com/office/drawing/2014/main" id="{5757CF7F-2A1E-4A0F-BFD3-99727D9961B6}"/>
                </a:ext>
              </a:extLst>
            </p:cNvPr>
            <p:cNvSpPr/>
            <p:nvPr/>
          </p:nvSpPr>
          <p:spPr>
            <a:xfrm rot="16200000">
              <a:off x="6923249" y="13967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9" name="Prostokąt 88">
              <a:extLst>
                <a:ext uri="{FF2B5EF4-FFF2-40B4-BE49-F238E27FC236}">
                  <a16:creationId xmlns:a16="http://schemas.microsoft.com/office/drawing/2014/main" id="{3ECDF28B-D1F6-4A33-9A23-21DDF12A611E}"/>
                </a:ext>
              </a:extLst>
            </p:cNvPr>
            <p:cNvSpPr/>
            <p:nvPr/>
          </p:nvSpPr>
          <p:spPr>
            <a:xfrm rot="16200000">
              <a:off x="6923249" y="1537489"/>
              <a:ext cx="83119" cy="7782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0" name="pole tekstowe 89">
              <a:extLst>
                <a:ext uri="{FF2B5EF4-FFF2-40B4-BE49-F238E27FC236}">
                  <a16:creationId xmlns:a16="http://schemas.microsoft.com/office/drawing/2014/main" id="{D9147CE7-2ED9-4876-B46E-4773F599DB42}"/>
                </a:ext>
              </a:extLst>
            </p:cNvPr>
            <p:cNvSpPr txBox="1"/>
            <p:nvPr/>
          </p:nvSpPr>
          <p:spPr>
            <a:xfrm>
              <a:off x="6970475" y="1301039"/>
              <a:ext cx="1793503" cy="253916"/>
            </a:xfrm>
            <a:prstGeom prst="rect">
              <a:avLst/>
            </a:prstGeom>
            <a:noFill/>
          </p:spPr>
          <p:txBody>
            <a:bodyPr wrap="square" rtlCol="0">
              <a:spAutoFit/>
            </a:bodyPr>
            <a:lstStyle/>
            <a:p>
              <a:r>
                <a:rPr lang="pl-PL" sz="1000"/>
                <a:t>25-34 lata</a:t>
              </a:r>
            </a:p>
          </p:txBody>
        </p:sp>
        <p:sp>
          <p:nvSpPr>
            <p:cNvPr id="91" name="pole tekstowe 90">
              <a:extLst>
                <a:ext uri="{FF2B5EF4-FFF2-40B4-BE49-F238E27FC236}">
                  <a16:creationId xmlns:a16="http://schemas.microsoft.com/office/drawing/2014/main" id="{B9B01479-E7F4-400F-9A42-C6BBAB2161D8}"/>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92" name="pole tekstowe 91">
              <a:extLst>
                <a:ext uri="{FF2B5EF4-FFF2-40B4-BE49-F238E27FC236}">
                  <a16:creationId xmlns:a16="http://schemas.microsoft.com/office/drawing/2014/main" id="{8F978C20-F6FE-44E4-B66C-6BB43317F2F0}"/>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93" name="Prostokąt 92">
              <a:extLst>
                <a:ext uri="{FF2B5EF4-FFF2-40B4-BE49-F238E27FC236}">
                  <a16:creationId xmlns:a16="http://schemas.microsoft.com/office/drawing/2014/main" id="{D535CB50-2B82-4951-B04E-BAFD61A178C6}"/>
                </a:ext>
              </a:extLst>
            </p:cNvPr>
            <p:cNvSpPr/>
            <p:nvPr/>
          </p:nvSpPr>
          <p:spPr>
            <a:xfrm rot="16200000">
              <a:off x="6923249" y="1678214"/>
              <a:ext cx="83119" cy="77824"/>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4" name="Prostokąt 93">
              <a:extLst>
                <a:ext uri="{FF2B5EF4-FFF2-40B4-BE49-F238E27FC236}">
                  <a16:creationId xmlns:a16="http://schemas.microsoft.com/office/drawing/2014/main" id="{79811890-D2BD-487E-8A32-04EDA02206FB}"/>
                </a:ext>
              </a:extLst>
            </p:cNvPr>
            <p:cNvSpPr/>
            <p:nvPr/>
          </p:nvSpPr>
          <p:spPr>
            <a:xfrm rot="16200000">
              <a:off x="6923249" y="181893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5" name="pole tekstowe 94">
              <a:extLst>
                <a:ext uri="{FF2B5EF4-FFF2-40B4-BE49-F238E27FC236}">
                  <a16:creationId xmlns:a16="http://schemas.microsoft.com/office/drawing/2014/main" id="{B9211964-E0F6-47B9-B2F9-FB76E53A83A2}"/>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grpSp>
        <p:nvGrpSpPr>
          <p:cNvPr id="96" name="Grupa 95">
            <a:extLst>
              <a:ext uri="{FF2B5EF4-FFF2-40B4-BE49-F238E27FC236}">
                <a16:creationId xmlns:a16="http://schemas.microsoft.com/office/drawing/2014/main" id="{E6D28FFA-8954-4AF8-AAB4-759FBE4258B3}"/>
              </a:ext>
            </a:extLst>
          </p:cNvPr>
          <p:cNvGrpSpPr/>
          <p:nvPr/>
        </p:nvGrpSpPr>
        <p:grpSpPr>
          <a:xfrm>
            <a:off x="7312636" y="1366386"/>
            <a:ext cx="564666" cy="680158"/>
            <a:chOff x="6299205" y="3543307"/>
            <a:chExt cx="558800" cy="673091"/>
          </a:xfrm>
          <a:solidFill>
            <a:schemeClr val="tx2"/>
          </a:solidFill>
        </p:grpSpPr>
        <p:sp>
          <p:nvSpPr>
            <p:cNvPr id="97" name="Freeform 32">
              <a:extLst>
                <a:ext uri="{FF2B5EF4-FFF2-40B4-BE49-F238E27FC236}">
                  <a16:creationId xmlns:a16="http://schemas.microsoft.com/office/drawing/2014/main" id="{0DE08ED3-3799-46F0-9CD4-2076B9B9B4ED}"/>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8" name="Freeform 33">
              <a:extLst>
                <a:ext uri="{FF2B5EF4-FFF2-40B4-BE49-F238E27FC236}">
                  <a16:creationId xmlns:a16="http://schemas.microsoft.com/office/drawing/2014/main" id="{80951B74-5C1B-472E-991D-3305B3873780}"/>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9" name="Freeform 34">
              <a:extLst>
                <a:ext uri="{FF2B5EF4-FFF2-40B4-BE49-F238E27FC236}">
                  <a16:creationId xmlns:a16="http://schemas.microsoft.com/office/drawing/2014/main" id="{148841B4-9DAC-4E63-987E-8E22F845EDE9}"/>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0" name="Freeform 35">
              <a:extLst>
                <a:ext uri="{FF2B5EF4-FFF2-40B4-BE49-F238E27FC236}">
                  <a16:creationId xmlns:a16="http://schemas.microsoft.com/office/drawing/2014/main" id="{B0A92A7F-AF10-4963-905C-630F540E1A6C}"/>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1" name="Freeform 36">
              <a:extLst>
                <a:ext uri="{FF2B5EF4-FFF2-40B4-BE49-F238E27FC236}">
                  <a16:creationId xmlns:a16="http://schemas.microsoft.com/office/drawing/2014/main" id="{30FE41BC-A76A-4F42-8E9C-F6F39196F68D}"/>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102" name="Freeform 37">
              <a:extLst>
                <a:ext uri="{FF2B5EF4-FFF2-40B4-BE49-F238E27FC236}">
                  <a16:creationId xmlns:a16="http://schemas.microsoft.com/office/drawing/2014/main" id="{29C9EEC4-C25A-41CE-8763-707039DFCD51}"/>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103" name="pole tekstowe 102">
            <a:extLst>
              <a:ext uri="{FF2B5EF4-FFF2-40B4-BE49-F238E27FC236}">
                <a16:creationId xmlns:a16="http://schemas.microsoft.com/office/drawing/2014/main" id="{3F577EB7-3687-4853-BAEF-27D5838BDDAF}"/>
              </a:ext>
            </a:extLst>
          </p:cNvPr>
          <p:cNvSpPr txBox="1"/>
          <p:nvPr/>
        </p:nvSpPr>
        <p:spPr>
          <a:xfrm>
            <a:off x="6134284" y="2187471"/>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graphicFrame>
        <p:nvGraphicFramePr>
          <p:cNvPr id="11" name="Tabela 4">
            <a:extLst>
              <a:ext uri="{FF2B5EF4-FFF2-40B4-BE49-F238E27FC236}">
                <a16:creationId xmlns:a16="http://schemas.microsoft.com/office/drawing/2014/main" id="{3877D70B-3308-717C-EED4-D888DAE16D23}"/>
              </a:ext>
            </a:extLst>
          </p:cNvPr>
          <p:cNvGraphicFramePr>
            <a:graphicFrameLocks noGrp="1"/>
          </p:cNvGraphicFramePr>
          <p:nvPr/>
        </p:nvGraphicFramePr>
        <p:xfrm>
          <a:off x="432073" y="4729231"/>
          <a:ext cx="8311624" cy="466725"/>
        </p:xfrm>
        <a:graphic>
          <a:graphicData uri="http://schemas.openxmlformats.org/drawingml/2006/table">
            <a:tbl>
              <a:tblPr firstRow="1" bandRow="1">
                <a:tableStyleId>{5C22544A-7EE6-4342-B048-85BDC9FD1C3A}</a:tableStyleId>
              </a:tblPr>
              <a:tblGrid>
                <a:gridCol w="792968">
                  <a:extLst>
                    <a:ext uri="{9D8B030D-6E8A-4147-A177-3AD203B41FA5}">
                      <a16:colId xmlns:a16="http://schemas.microsoft.com/office/drawing/2014/main" val="2938667892"/>
                    </a:ext>
                  </a:extLst>
                </a:gridCol>
                <a:gridCol w="1054061">
                  <a:extLst>
                    <a:ext uri="{9D8B030D-6E8A-4147-A177-3AD203B41FA5}">
                      <a16:colId xmlns:a16="http://schemas.microsoft.com/office/drawing/2014/main" val="411925587"/>
                    </a:ext>
                  </a:extLst>
                </a:gridCol>
                <a:gridCol w="913549">
                  <a:extLst>
                    <a:ext uri="{9D8B030D-6E8A-4147-A177-3AD203B41FA5}">
                      <a16:colId xmlns:a16="http://schemas.microsoft.com/office/drawing/2014/main" val="3608420190"/>
                    </a:ext>
                  </a:extLst>
                </a:gridCol>
                <a:gridCol w="933476">
                  <a:extLst>
                    <a:ext uri="{9D8B030D-6E8A-4147-A177-3AD203B41FA5}">
                      <a16:colId xmlns:a16="http://schemas.microsoft.com/office/drawing/2014/main" val="2823064476"/>
                    </a:ext>
                  </a:extLst>
                </a:gridCol>
                <a:gridCol w="923514">
                  <a:extLst>
                    <a:ext uri="{9D8B030D-6E8A-4147-A177-3AD203B41FA5}">
                      <a16:colId xmlns:a16="http://schemas.microsoft.com/office/drawing/2014/main" val="608497383"/>
                    </a:ext>
                  </a:extLst>
                </a:gridCol>
                <a:gridCol w="923514">
                  <a:extLst>
                    <a:ext uri="{9D8B030D-6E8A-4147-A177-3AD203B41FA5}">
                      <a16:colId xmlns:a16="http://schemas.microsoft.com/office/drawing/2014/main" val="4251473885"/>
                    </a:ext>
                  </a:extLst>
                </a:gridCol>
                <a:gridCol w="923514">
                  <a:extLst>
                    <a:ext uri="{9D8B030D-6E8A-4147-A177-3AD203B41FA5}">
                      <a16:colId xmlns:a16="http://schemas.microsoft.com/office/drawing/2014/main" val="3874046691"/>
                    </a:ext>
                  </a:extLst>
                </a:gridCol>
                <a:gridCol w="923514">
                  <a:extLst>
                    <a:ext uri="{9D8B030D-6E8A-4147-A177-3AD203B41FA5}">
                      <a16:colId xmlns:a16="http://schemas.microsoft.com/office/drawing/2014/main" val="1881203826"/>
                    </a:ext>
                  </a:extLst>
                </a:gridCol>
                <a:gridCol w="923514">
                  <a:extLst>
                    <a:ext uri="{9D8B030D-6E8A-4147-A177-3AD203B41FA5}">
                      <a16:colId xmlns:a16="http://schemas.microsoft.com/office/drawing/2014/main" val="2200576503"/>
                    </a:ext>
                  </a:extLst>
                </a:gridCol>
              </a:tblGrid>
              <a:tr h="3708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każdy z nas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władze centralne, rząd</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instytucje międzynarodowe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władze samorządowe </a:t>
                      </a:r>
                    </a:p>
                    <a:p>
                      <a:pPr algn="ctr" fontAlgn="ctr"/>
                      <a:r>
                        <a:rPr lang="pl-PL" sz="1000" b="0" i="0" u="none" strike="noStrike" kern="1200" dirty="0">
                          <a:solidFill>
                            <a:schemeClr val="tx1"/>
                          </a:solidFill>
                          <a:effectLst/>
                          <a:latin typeface="+mn-lt"/>
                          <a:ea typeface="+mn-ea"/>
                          <a:cs typeface="+mn-cs"/>
                        </a:rPr>
                        <a:t>i wojewódzkie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kern="1200" dirty="0">
                          <a:solidFill>
                            <a:schemeClr val="tx1"/>
                          </a:solidFill>
                          <a:effectLst/>
                          <a:latin typeface="+mn-lt"/>
                          <a:ea typeface="+mn-ea"/>
                          <a:cs typeface="+mn-cs"/>
                        </a:rPr>
                        <a:t>przedsiębiorcy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pozarządowe organizacje ekologiczne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partie polityczne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a:solidFill>
                            <a:schemeClr val="tx1"/>
                          </a:solidFill>
                          <a:effectLst/>
                          <a:latin typeface="+mj-lt"/>
                        </a:rPr>
                        <a:t>nikt, nie ma takiej potrzeby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1000" b="0" i="0" u="none" strike="noStrike" dirty="0">
                          <a:solidFill>
                            <a:schemeClr val="tx1"/>
                          </a:solidFill>
                          <a:effectLst/>
                          <a:latin typeface="+mj-lt"/>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pSp>
        <p:nvGrpSpPr>
          <p:cNvPr id="12" name="Grupa 60">
            <a:extLst>
              <a:ext uri="{FF2B5EF4-FFF2-40B4-BE49-F238E27FC236}">
                <a16:creationId xmlns:a16="http://schemas.microsoft.com/office/drawing/2014/main" id="{F4F2C45D-E9C8-7596-68FA-8C1933F758AD}"/>
              </a:ext>
            </a:extLst>
          </p:cNvPr>
          <p:cNvGrpSpPr>
            <a:grpSpLocks noChangeAspect="1"/>
          </p:cNvGrpSpPr>
          <p:nvPr/>
        </p:nvGrpSpPr>
        <p:grpSpPr>
          <a:xfrm>
            <a:off x="4383356" y="4361100"/>
            <a:ext cx="303991" cy="327529"/>
            <a:chOff x="6223214" y="3616221"/>
            <a:chExt cx="609668" cy="656873"/>
          </a:xfrm>
          <a:solidFill>
            <a:srgbClr val="CDCDCD"/>
          </a:solidFill>
        </p:grpSpPr>
        <p:sp>
          <p:nvSpPr>
            <p:cNvPr id="14" name="Freeform 48">
              <a:extLst>
                <a:ext uri="{FF2B5EF4-FFF2-40B4-BE49-F238E27FC236}">
                  <a16:creationId xmlns:a16="http://schemas.microsoft.com/office/drawing/2014/main" id="{A353261F-BFC4-807B-E556-226D81828AB0}"/>
                </a:ext>
              </a:extLst>
            </p:cNvPr>
            <p:cNvSpPr>
              <a:spLocks noEditPoints="1"/>
            </p:cNvSpPr>
            <p:nvPr/>
          </p:nvSpPr>
          <p:spPr bwMode="auto">
            <a:xfrm>
              <a:off x="6260818" y="3724233"/>
              <a:ext cx="152817" cy="497655"/>
            </a:xfrm>
            <a:custGeom>
              <a:avLst/>
              <a:gdLst>
                <a:gd name="T0" fmla="*/ 0 w 765"/>
                <a:gd name="T1" fmla="*/ 2487 h 2487"/>
                <a:gd name="T2" fmla="*/ 0 w 765"/>
                <a:gd name="T3" fmla="*/ 0 h 2487"/>
                <a:gd name="T4" fmla="*/ 765 w 765"/>
                <a:gd name="T5" fmla="*/ 0 h 2487"/>
                <a:gd name="T6" fmla="*/ 765 w 765"/>
                <a:gd name="T7" fmla="*/ 2487 h 2487"/>
                <a:gd name="T8" fmla="*/ 0 w 765"/>
                <a:gd name="T9" fmla="*/ 2487 h 2487"/>
                <a:gd name="T10" fmla="*/ 231 w 765"/>
                <a:gd name="T11" fmla="*/ 291 h 2487"/>
                <a:gd name="T12" fmla="*/ 231 w 765"/>
                <a:gd name="T13" fmla="*/ 675 h 2487"/>
                <a:gd name="T14" fmla="*/ 524 w 765"/>
                <a:gd name="T15" fmla="*/ 675 h 2487"/>
                <a:gd name="T16" fmla="*/ 524 w 765"/>
                <a:gd name="T17" fmla="*/ 291 h 2487"/>
                <a:gd name="T18" fmla="*/ 231 w 765"/>
                <a:gd name="T19" fmla="*/ 291 h 2487"/>
                <a:gd name="T20" fmla="*/ 231 w 765"/>
                <a:gd name="T21" fmla="*/ 840 h 2487"/>
                <a:gd name="T22" fmla="*/ 231 w 765"/>
                <a:gd name="T23" fmla="*/ 1225 h 2487"/>
                <a:gd name="T24" fmla="*/ 524 w 765"/>
                <a:gd name="T25" fmla="*/ 1225 h 2487"/>
                <a:gd name="T26" fmla="*/ 524 w 765"/>
                <a:gd name="T27" fmla="*/ 840 h 2487"/>
                <a:gd name="T28" fmla="*/ 231 w 765"/>
                <a:gd name="T29" fmla="*/ 840 h 2487"/>
                <a:gd name="T30" fmla="*/ 231 w 765"/>
                <a:gd name="T31" fmla="*/ 1390 h 2487"/>
                <a:gd name="T32" fmla="*/ 231 w 765"/>
                <a:gd name="T33" fmla="*/ 1773 h 2487"/>
                <a:gd name="T34" fmla="*/ 524 w 765"/>
                <a:gd name="T35" fmla="*/ 1773 h 2487"/>
                <a:gd name="T36" fmla="*/ 524 w 765"/>
                <a:gd name="T37" fmla="*/ 1390 h 2487"/>
                <a:gd name="T38" fmla="*/ 231 w 765"/>
                <a:gd name="T39" fmla="*/ 1390 h 2487"/>
                <a:gd name="T40" fmla="*/ 231 w 765"/>
                <a:gd name="T41" fmla="*/ 1938 h 2487"/>
                <a:gd name="T42" fmla="*/ 231 w 765"/>
                <a:gd name="T43" fmla="*/ 2322 h 2487"/>
                <a:gd name="T44" fmla="*/ 524 w 765"/>
                <a:gd name="T45" fmla="*/ 2322 h 2487"/>
                <a:gd name="T46" fmla="*/ 524 w 765"/>
                <a:gd name="T47" fmla="*/ 1938 h 2487"/>
                <a:gd name="T48" fmla="*/ 231 w 765"/>
                <a:gd name="T49" fmla="*/ 1938 h 2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5" h="2487">
                  <a:moveTo>
                    <a:pt x="0" y="2487"/>
                  </a:moveTo>
                  <a:lnTo>
                    <a:pt x="0" y="0"/>
                  </a:lnTo>
                  <a:lnTo>
                    <a:pt x="765" y="0"/>
                  </a:lnTo>
                  <a:lnTo>
                    <a:pt x="765" y="2487"/>
                  </a:lnTo>
                  <a:lnTo>
                    <a:pt x="0" y="2487"/>
                  </a:lnTo>
                  <a:close/>
                  <a:moveTo>
                    <a:pt x="231" y="291"/>
                  </a:moveTo>
                  <a:lnTo>
                    <a:pt x="231" y="675"/>
                  </a:lnTo>
                  <a:lnTo>
                    <a:pt x="524" y="675"/>
                  </a:lnTo>
                  <a:lnTo>
                    <a:pt x="524" y="291"/>
                  </a:lnTo>
                  <a:lnTo>
                    <a:pt x="231" y="291"/>
                  </a:lnTo>
                  <a:close/>
                  <a:moveTo>
                    <a:pt x="231" y="840"/>
                  </a:moveTo>
                  <a:lnTo>
                    <a:pt x="231" y="1225"/>
                  </a:lnTo>
                  <a:lnTo>
                    <a:pt x="524" y="1225"/>
                  </a:lnTo>
                  <a:lnTo>
                    <a:pt x="524" y="840"/>
                  </a:lnTo>
                  <a:lnTo>
                    <a:pt x="231" y="840"/>
                  </a:lnTo>
                  <a:close/>
                  <a:moveTo>
                    <a:pt x="231" y="1390"/>
                  </a:moveTo>
                  <a:lnTo>
                    <a:pt x="231" y="1773"/>
                  </a:lnTo>
                  <a:lnTo>
                    <a:pt x="524" y="1773"/>
                  </a:lnTo>
                  <a:lnTo>
                    <a:pt x="524" y="1390"/>
                  </a:lnTo>
                  <a:lnTo>
                    <a:pt x="231" y="1390"/>
                  </a:lnTo>
                  <a:close/>
                  <a:moveTo>
                    <a:pt x="231" y="1938"/>
                  </a:moveTo>
                  <a:lnTo>
                    <a:pt x="231" y="2322"/>
                  </a:lnTo>
                  <a:lnTo>
                    <a:pt x="524" y="2322"/>
                  </a:lnTo>
                  <a:lnTo>
                    <a:pt x="524" y="1938"/>
                  </a:lnTo>
                  <a:lnTo>
                    <a:pt x="231" y="19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9">
              <a:extLst>
                <a:ext uri="{FF2B5EF4-FFF2-40B4-BE49-F238E27FC236}">
                  <a16:creationId xmlns:a16="http://schemas.microsoft.com/office/drawing/2014/main" id="{B8CBAB4F-8CD1-2462-3F29-628B6601A0C2}"/>
                </a:ext>
              </a:extLst>
            </p:cNvPr>
            <p:cNvSpPr>
              <a:spLocks noEditPoints="1"/>
            </p:cNvSpPr>
            <p:nvPr/>
          </p:nvSpPr>
          <p:spPr bwMode="auto">
            <a:xfrm>
              <a:off x="6439238" y="3616221"/>
              <a:ext cx="356040" cy="605667"/>
            </a:xfrm>
            <a:custGeom>
              <a:avLst/>
              <a:gdLst>
                <a:gd name="T0" fmla="*/ 0 w 1781"/>
                <a:gd name="T1" fmla="*/ 0 h 3027"/>
                <a:gd name="T2" fmla="*/ 1781 w 1781"/>
                <a:gd name="T3" fmla="*/ 3027 h 3027"/>
                <a:gd name="T4" fmla="*/ 245 w 1781"/>
                <a:gd name="T5" fmla="*/ 223 h 3027"/>
                <a:gd name="T6" fmla="*/ 538 w 1781"/>
                <a:gd name="T7" fmla="*/ 607 h 3027"/>
                <a:gd name="T8" fmla="*/ 245 w 1781"/>
                <a:gd name="T9" fmla="*/ 223 h 3027"/>
                <a:gd name="T10" fmla="*/ 745 w 1781"/>
                <a:gd name="T11" fmla="*/ 607 h 3027"/>
                <a:gd name="T12" fmla="*/ 1037 w 1781"/>
                <a:gd name="T13" fmla="*/ 223 h 3027"/>
                <a:gd name="T14" fmla="*/ 1244 w 1781"/>
                <a:gd name="T15" fmla="*/ 223 h 3027"/>
                <a:gd name="T16" fmla="*/ 1536 w 1781"/>
                <a:gd name="T17" fmla="*/ 607 h 3027"/>
                <a:gd name="T18" fmla="*/ 1244 w 1781"/>
                <a:gd name="T19" fmla="*/ 223 h 3027"/>
                <a:gd name="T20" fmla="*/ 245 w 1781"/>
                <a:gd name="T21" fmla="*/ 1157 h 3027"/>
                <a:gd name="T22" fmla="*/ 538 w 1781"/>
                <a:gd name="T23" fmla="*/ 772 h 3027"/>
                <a:gd name="T24" fmla="*/ 745 w 1781"/>
                <a:gd name="T25" fmla="*/ 772 h 3027"/>
                <a:gd name="T26" fmla="*/ 1037 w 1781"/>
                <a:gd name="T27" fmla="*/ 1157 h 3027"/>
                <a:gd name="T28" fmla="*/ 745 w 1781"/>
                <a:gd name="T29" fmla="*/ 772 h 3027"/>
                <a:gd name="T30" fmla="*/ 1244 w 1781"/>
                <a:gd name="T31" fmla="*/ 1157 h 3027"/>
                <a:gd name="T32" fmla="*/ 1536 w 1781"/>
                <a:gd name="T33" fmla="*/ 772 h 3027"/>
                <a:gd name="T34" fmla="*/ 245 w 1781"/>
                <a:gd name="T35" fmla="*/ 1322 h 3027"/>
                <a:gd name="T36" fmla="*/ 538 w 1781"/>
                <a:gd name="T37" fmla="*/ 1705 h 3027"/>
                <a:gd name="T38" fmla="*/ 245 w 1781"/>
                <a:gd name="T39" fmla="*/ 1322 h 3027"/>
                <a:gd name="T40" fmla="*/ 745 w 1781"/>
                <a:gd name="T41" fmla="*/ 1705 h 3027"/>
                <a:gd name="T42" fmla="*/ 1037 w 1781"/>
                <a:gd name="T43" fmla="*/ 1322 h 3027"/>
                <a:gd name="T44" fmla="*/ 1244 w 1781"/>
                <a:gd name="T45" fmla="*/ 1322 h 3027"/>
                <a:gd name="T46" fmla="*/ 1536 w 1781"/>
                <a:gd name="T47" fmla="*/ 1705 h 3027"/>
                <a:gd name="T48" fmla="*/ 1244 w 1781"/>
                <a:gd name="T49" fmla="*/ 1322 h 3027"/>
                <a:gd name="T50" fmla="*/ 245 w 1781"/>
                <a:gd name="T51" fmla="*/ 2254 h 3027"/>
                <a:gd name="T52" fmla="*/ 538 w 1781"/>
                <a:gd name="T53" fmla="*/ 1870 h 3027"/>
                <a:gd name="T54" fmla="*/ 745 w 1781"/>
                <a:gd name="T55" fmla="*/ 1870 h 3027"/>
                <a:gd name="T56" fmla="*/ 1037 w 1781"/>
                <a:gd name="T57" fmla="*/ 2254 h 3027"/>
                <a:gd name="T58" fmla="*/ 745 w 1781"/>
                <a:gd name="T59" fmla="*/ 1870 h 3027"/>
                <a:gd name="T60" fmla="*/ 1244 w 1781"/>
                <a:gd name="T61" fmla="*/ 2254 h 3027"/>
                <a:gd name="T62" fmla="*/ 1536 w 1781"/>
                <a:gd name="T63" fmla="*/ 1870 h 3027"/>
                <a:gd name="T64" fmla="*/ 245 w 1781"/>
                <a:gd name="T65" fmla="*/ 2420 h 3027"/>
                <a:gd name="T66" fmla="*/ 538 w 1781"/>
                <a:gd name="T67" fmla="*/ 2804 h 3027"/>
                <a:gd name="T68" fmla="*/ 245 w 1781"/>
                <a:gd name="T69" fmla="*/ 2420 h 3027"/>
                <a:gd name="T70" fmla="*/ 745 w 1781"/>
                <a:gd name="T71" fmla="*/ 2804 h 3027"/>
                <a:gd name="T72" fmla="*/ 1037 w 1781"/>
                <a:gd name="T73" fmla="*/ 2420 h 3027"/>
                <a:gd name="T74" fmla="*/ 1244 w 1781"/>
                <a:gd name="T75" fmla="*/ 2420 h 3027"/>
                <a:gd name="T76" fmla="*/ 1536 w 1781"/>
                <a:gd name="T77" fmla="*/ 2804 h 3027"/>
                <a:gd name="T78" fmla="*/ 1244 w 1781"/>
                <a:gd name="T79" fmla="*/ 2420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3027">
                  <a:moveTo>
                    <a:pt x="0" y="3027"/>
                  </a:moveTo>
                  <a:lnTo>
                    <a:pt x="0" y="0"/>
                  </a:lnTo>
                  <a:lnTo>
                    <a:pt x="1781" y="0"/>
                  </a:lnTo>
                  <a:lnTo>
                    <a:pt x="1781" y="3027"/>
                  </a:lnTo>
                  <a:lnTo>
                    <a:pt x="0" y="3027"/>
                  </a:lnTo>
                  <a:close/>
                  <a:moveTo>
                    <a:pt x="245" y="223"/>
                  </a:moveTo>
                  <a:lnTo>
                    <a:pt x="245" y="607"/>
                  </a:lnTo>
                  <a:lnTo>
                    <a:pt x="538" y="607"/>
                  </a:lnTo>
                  <a:lnTo>
                    <a:pt x="538" y="223"/>
                  </a:lnTo>
                  <a:lnTo>
                    <a:pt x="245" y="223"/>
                  </a:lnTo>
                  <a:close/>
                  <a:moveTo>
                    <a:pt x="745" y="223"/>
                  </a:moveTo>
                  <a:lnTo>
                    <a:pt x="745" y="607"/>
                  </a:lnTo>
                  <a:lnTo>
                    <a:pt x="1037" y="607"/>
                  </a:lnTo>
                  <a:lnTo>
                    <a:pt x="1037" y="223"/>
                  </a:lnTo>
                  <a:lnTo>
                    <a:pt x="745" y="223"/>
                  </a:lnTo>
                  <a:close/>
                  <a:moveTo>
                    <a:pt x="1244" y="223"/>
                  </a:moveTo>
                  <a:lnTo>
                    <a:pt x="1244" y="607"/>
                  </a:lnTo>
                  <a:lnTo>
                    <a:pt x="1536" y="607"/>
                  </a:lnTo>
                  <a:lnTo>
                    <a:pt x="1536" y="223"/>
                  </a:lnTo>
                  <a:lnTo>
                    <a:pt x="1244" y="223"/>
                  </a:lnTo>
                  <a:close/>
                  <a:moveTo>
                    <a:pt x="245" y="772"/>
                  </a:moveTo>
                  <a:lnTo>
                    <a:pt x="245" y="1157"/>
                  </a:lnTo>
                  <a:lnTo>
                    <a:pt x="538" y="1157"/>
                  </a:lnTo>
                  <a:lnTo>
                    <a:pt x="538" y="772"/>
                  </a:lnTo>
                  <a:lnTo>
                    <a:pt x="245" y="772"/>
                  </a:lnTo>
                  <a:close/>
                  <a:moveTo>
                    <a:pt x="745" y="772"/>
                  </a:moveTo>
                  <a:lnTo>
                    <a:pt x="745" y="1157"/>
                  </a:lnTo>
                  <a:lnTo>
                    <a:pt x="1037" y="1157"/>
                  </a:lnTo>
                  <a:lnTo>
                    <a:pt x="1037" y="772"/>
                  </a:lnTo>
                  <a:lnTo>
                    <a:pt x="745" y="772"/>
                  </a:lnTo>
                  <a:close/>
                  <a:moveTo>
                    <a:pt x="1244" y="772"/>
                  </a:moveTo>
                  <a:lnTo>
                    <a:pt x="1244" y="1157"/>
                  </a:lnTo>
                  <a:lnTo>
                    <a:pt x="1536" y="1157"/>
                  </a:lnTo>
                  <a:lnTo>
                    <a:pt x="1536" y="772"/>
                  </a:lnTo>
                  <a:lnTo>
                    <a:pt x="1244" y="772"/>
                  </a:lnTo>
                  <a:close/>
                  <a:moveTo>
                    <a:pt x="245" y="1322"/>
                  </a:moveTo>
                  <a:lnTo>
                    <a:pt x="245" y="1705"/>
                  </a:lnTo>
                  <a:lnTo>
                    <a:pt x="538" y="1705"/>
                  </a:lnTo>
                  <a:lnTo>
                    <a:pt x="538" y="1322"/>
                  </a:lnTo>
                  <a:lnTo>
                    <a:pt x="245" y="1322"/>
                  </a:lnTo>
                  <a:close/>
                  <a:moveTo>
                    <a:pt x="745" y="1322"/>
                  </a:moveTo>
                  <a:lnTo>
                    <a:pt x="745" y="1705"/>
                  </a:lnTo>
                  <a:lnTo>
                    <a:pt x="1037" y="1705"/>
                  </a:lnTo>
                  <a:lnTo>
                    <a:pt x="1037" y="1322"/>
                  </a:lnTo>
                  <a:lnTo>
                    <a:pt x="745" y="1322"/>
                  </a:lnTo>
                  <a:close/>
                  <a:moveTo>
                    <a:pt x="1244" y="1322"/>
                  </a:moveTo>
                  <a:lnTo>
                    <a:pt x="1244" y="1705"/>
                  </a:lnTo>
                  <a:lnTo>
                    <a:pt x="1536" y="1705"/>
                  </a:lnTo>
                  <a:lnTo>
                    <a:pt x="1536" y="1322"/>
                  </a:lnTo>
                  <a:lnTo>
                    <a:pt x="1244" y="1322"/>
                  </a:lnTo>
                  <a:close/>
                  <a:moveTo>
                    <a:pt x="245" y="1870"/>
                  </a:moveTo>
                  <a:lnTo>
                    <a:pt x="245" y="2254"/>
                  </a:lnTo>
                  <a:lnTo>
                    <a:pt x="538" y="2254"/>
                  </a:lnTo>
                  <a:lnTo>
                    <a:pt x="538" y="1870"/>
                  </a:lnTo>
                  <a:lnTo>
                    <a:pt x="245" y="1870"/>
                  </a:lnTo>
                  <a:close/>
                  <a:moveTo>
                    <a:pt x="745" y="1870"/>
                  </a:moveTo>
                  <a:lnTo>
                    <a:pt x="745" y="2254"/>
                  </a:lnTo>
                  <a:lnTo>
                    <a:pt x="1037" y="2254"/>
                  </a:lnTo>
                  <a:lnTo>
                    <a:pt x="1037" y="1870"/>
                  </a:lnTo>
                  <a:lnTo>
                    <a:pt x="745" y="1870"/>
                  </a:lnTo>
                  <a:close/>
                  <a:moveTo>
                    <a:pt x="1244" y="1870"/>
                  </a:moveTo>
                  <a:lnTo>
                    <a:pt x="1244" y="2254"/>
                  </a:lnTo>
                  <a:lnTo>
                    <a:pt x="1536" y="2254"/>
                  </a:lnTo>
                  <a:lnTo>
                    <a:pt x="1536" y="1870"/>
                  </a:lnTo>
                  <a:lnTo>
                    <a:pt x="1244" y="1870"/>
                  </a:lnTo>
                  <a:close/>
                  <a:moveTo>
                    <a:pt x="245" y="2420"/>
                  </a:moveTo>
                  <a:lnTo>
                    <a:pt x="245" y="2804"/>
                  </a:lnTo>
                  <a:lnTo>
                    <a:pt x="538" y="2804"/>
                  </a:lnTo>
                  <a:lnTo>
                    <a:pt x="538" y="2420"/>
                  </a:lnTo>
                  <a:lnTo>
                    <a:pt x="245" y="2420"/>
                  </a:lnTo>
                  <a:close/>
                  <a:moveTo>
                    <a:pt x="745" y="2420"/>
                  </a:moveTo>
                  <a:lnTo>
                    <a:pt x="745" y="2804"/>
                  </a:lnTo>
                  <a:lnTo>
                    <a:pt x="1037" y="2804"/>
                  </a:lnTo>
                  <a:lnTo>
                    <a:pt x="1037" y="2420"/>
                  </a:lnTo>
                  <a:lnTo>
                    <a:pt x="745" y="2420"/>
                  </a:lnTo>
                  <a:close/>
                  <a:moveTo>
                    <a:pt x="1244" y="2420"/>
                  </a:moveTo>
                  <a:lnTo>
                    <a:pt x="1244" y="2804"/>
                  </a:lnTo>
                  <a:lnTo>
                    <a:pt x="1536" y="2804"/>
                  </a:lnTo>
                  <a:lnTo>
                    <a:pt x="1536" y="2420"/>
                  </a:lnTo>
                  <a:lnTo>
                    <a:pt x="1244" y="24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4" name="Rectangle 50">
              <a:extLst>
                <a:ext uri="{FF2B5EF4-FFF2-40B4-BE49-F238E27FC236}">
                  <a16:creationId xmlns:a16="http://schemas.microsoft.com/office/drawing/2014/main" id="{27F276D1-D828-644F-71B3-AD145B88288F}"/>
                </a:ext>
              </a:extLst>
            </p:cNvPr>
            <p:cNvSpPr>
              <a:spLocks noChangeArrowheads="1"/>
            </p:cNvSpPr>
            <p:nvPr/>
          </p:nvSpPr>
          <p:spPr bwMode="auto">
            <a:xfrm>
              <a:off x="6223214" y="4240290"/>
              <a:ext cx="609668" cy="3280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5" name="Grafika 65" descr="Kula ziemska: Ameryka Północna i Południowa">
            <a:extLst>
              <a:ext uri="{FF2B5EF4-FFF2-40B4-BE49-F238E27FC236}">
                <a16:creationId xmlns:a16="http://schemas.microsoft.com/office/drawing/2014/main" id="{7B552524-5563-CDCB-77A9-9560DFC29218}"/>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438300" y="4264838"/>
            <a:ext cx="473149" cy="473149"/>
          </a:xfrm>
          <a:prstGeom prst="rect">
            <a:avLst/>
          </a:prstGeom>
        </p:spPr>
      </p:pic>
      <p:pic>
        <p:nvPicPr>
          <p:cNvPr id="36" name="Grafika 66" descr="Wykładowca">
            <a:extLst>
              <a:ext uri="{FF2B5EF4-FFF2-40B4-BE49-F238E27FC236}">
                <a16:creationId xmlns:a16="http://schemas.microsoft.com/office/drawing/2014/main" id="{D390E9A1-879F-217F-9E21-FBCBEE193BA3}"/>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176993" y="4341823"/>
            <a:ext cx="354351" cy="354351"/>
          </a:xfrm>
          <a:prstGeom prst="rect">
            <a:avLst/>
          </a:prstGeom>
        </p:spPr>
      </p:pic>
      <p:grpSp>
        <p:nvGrpSpPr>
          <p:cNvPr id="37" name="Grupa 67">
            <a:extLst>
              <a:ext uri="{FF2B5EF4-FFF2-40B4-BE49-F238E27FC236}">
                <a16:creationId xmlns:a16="http://schemas.microsoft.com/office/drawing/2014/main" id="{FD6B32B0-ED6A-3A47-4EC5-18F84A58B73C}"/>
              </a:ext>
            </a:extLst>
          </p:cNvPr>
          <p:cNvGrpSpPr/>
          <p:nvPr/>
        </p:nvGrpSpPr>
        <p:grpSpPr>
          <a:xfrm>
            <a:off x="1548128" y="4383626"/>
            <a:ext cx="380789" cy="316664"/>
            <a:chOff x="3748088" y="1628775"/>
            <a:chExt cx="695325" cy="669925"/>
          </a:xfrm>
          <a:solidFill>
            <a:srgbClr val="CDCDCD"/>
          </a:solidFill>
        </p:grpSpPr>
        <p:sp>
          <p:nvSpPr>
            <p:cNvPr id="38" name="Freeform 91">
              <a:extLst>
                <a:ext uri="{FF2B5EF4-FFF2-40B4-BE49-F238E27FC236}">
                  <a16:creationId xmlns:a16="http://schemas.microsoft.com/office/drawing/2014/main" id="{0C872504-9A26-4A89-9A23-D295499E811D}"/>
                </a:ext>
              </a:extLst>
            </p:cNvPr>
            <p:cNvSpPr>
              <a:spLocks noEditPoints="1"/>
            </p:cNvSpPr>
            <p:nvPr/>
          </p:nvSpPr>
          <p:spPr bwMode="auto">
            <a:xfrm>
              <a:off x="3748088" y="1628775"/>
              <a:ext cx="695325" cy="669925"/>
            </a:xfrm>
            <a:custGeom>
              <a:avLst/>
              <a:gdLst>
                <a:gd name="T0" fmla="*/ 62 w 1752"/>
                <a:gd name="T1" fmla="*/ 1433 h 1689"/>
                <a:gd name="T2" fmla="*/ 62 w 1752"/>
                <a:gd name="T3" fmla="*/ 1535 h 1689"/>
                <a:gd name="T4" fmla="*/ 1691 w 1752"/>
                <a:gd name="T5" fmla="*/ 1535 h 1689"/>
                <a:gd name="T6" fmla="*/ 1691 w 1752"/>
                <a:gd name="T7" fmla="*/ 1433 h 1689"/>
                <a:gd name="T8" fmla="*/ 62 w 1752"/>
                <a:gd name="T9" fmla="*/ 1433 h 1689"/>
                <a:gd name="T10" fmla="*/ 0 w 1752"/>
                <a:gd name="T11" fmla="*/ 1586 h 1689"/>
                <a:gd name="T12" fmla="*/ 0 w 1752"/>
                <a:gd name="T13" fmla="*/ 1689 h 1689"/>
                <a:gd name="T14" fmla="*/ 1752 w 1752"/>
                <a:gd name="T15" fmla="*/ 1689 h 1689"/>
                <a:gd name="T16" fmla="*/ 1752 w 1752"/>
                <a:gd name="T17" fmla="*/ 1586 h 1689"/>
                <a:gd name="T18" fmla="*/ 0 w 1752"/>
                <a:gd name="T19" fmla="*/ 1586 h 1689"/>
                <a:gd name="T20" fmla="*/ 1595 w 1752"/>
                <a:gd name="T21" fmla="*/ 481 h 1689"/>
                <a:gd name="T22" fmla="*/ 872 w 1752"/>
                <a:gd name="T23" fmla="*/ 0 h 1689"/>
                <a:gd name="T24" fmla="*/ 130 w 1752"/>
                <a:gd name="T25" fmla="*/ 481 h 1689"/>
                <a:gd name="T26" fmla="*/ 62 w 1752"/>
                <a:gd name="T27" fmla="*/ 481 h 1689"/>
                <a:gd name="T28" fmla="*/ 62 w 1752"/>
                <a:gd name="T29" fmla="*/ 582 h 1689"/>
                <a:gd name="T30" fmla="*/ 1691 w 1752"/>
                <a:gd name="T31" fmla="*/ 582 h 1689"/>
                <a:gd name="T32" fmla="*/ 1691 w 1752"/>
                <a:gd name="T33" fmla="*/ 481 h 1689"/>
                <a:gd name="T34" fmla="*/ 1595 w 1752"/>
                <a:gd name="T35" fmla="*/ 481 h 1689"/>
                <a:gd name="T36" fmla="*/ 873 w 1752"/>
                <a:gd name="T37" fmla="*/ 110 h 1689"/>
                <a:gd name="T38" fmla="*/ 1431 w 1752"/>
                <a:gd name="T39" fmla="*/ 481 h 1689"/>
                <a:gd name="T40" fmla="*/ 1356 w 1752"/>
                <a:gd name="T41" fmla="*/ 481 h 1689"/>
                <a:gd name="T42" fmla="*/ 873 w 1752"/>
                <a:gd name="T43" fmla="*/ 158 h 1689"/>
                <a:gd name="T44" fmla="*/ 377 w 1752"/>
                <a:gd name="T45" fmla="*/ 481 h 1689"/>
                <a:gd name="T46" fmla="*/ 300 w 1752"/>
                <a:gd name="T47" fmla="*/ 481 h 1689"/>
                <a:gd name="T48" fmla="*/ 873 w 1752"/>
                <a:gd name="T49" fmla="*/ 110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52" h="1689">
                  <a:moveTo>
                    <a:pt x="62" y="1433"/>
                  </a:moveTo>
                  <a:lnTo>
                    <a:pt x="62" y="1535"/>
                  </a:lnTo>
                  <a:lnTo>
                    <a:pt x="1691" y="1535"/>
                  </a:lnTo>
                  <a:lnTo>
                    <a:pt x="1691" y="1433"/>
                  </a:lnTo>
                  <a:lnTo>
                    <a:pt x="62" y="1433"/>
                  </a:lnTo>
                  <a:close/>
                  <a:moveTo>
                    <a:pt x="0" y="1586"/>
                  </a:moveTo>
                  <a:lnTo>
                    <a:pt x="0" y="1689"/>
                  </a:lnTo>
                  <a:lnTo>
                    <a:pt x="1752" y="1689"/>
                  </a:lnTo>
                  <a:lnTo>
                    <a:pt x="1752" y="1586"/>
                  </a:lnTo>
                  <a:lnTo>
                    <a:pt x="0" y="1586"/>
                  </a:lnTo>
                  <a:close/>
                  <a:moveTo>
                    <a:pt x="1595" y="481"/>
                  </a:moveTo>
                  <a:lnTo>
                    <a:pt x="872" y="0"/>
                  </a:lnTo>
                  <a:lnTo>
                    <a:pt x="130" y="481"/>
                  </a:lnTo>
                  <a:lnTo>
                    <a:pt x="62" y="481"/>
                  </a:lnTo>
                  <a:lnTo>
                    <a:pt x="62" y="582"/>
                  </a:lnTo>
                  <a:lnTo>
                    <a:pt x="1691" y="582"/>
                  </a:lnTo>
                  <a:lnTo>
                    <a:pt x="1691" y="481"/>
                  </a:lnTo>
                  <a:lnTo>
                    <a:pt x="1595" y="481"/>
                  </a:lnTo>
                  <a:close/>
                  <a:moveTo>
                    <a:pt x="873" y="110"/>
                  </a:moveTo>
                  <a:lnTo>
                    <a:pt x="1431" y="481"/>
                  </a:lnTo>
                  <a:lnTo>
                    <a:pt x="1356" y="481"/>
                  </a:lnTo>
                  <a:lnTo>
                    <a:pt x="873" y="158"/>
                  </a:lnTo>
                  <a:lnTo>
                    <a:pt x="377" y="481"/>
                  </a:lnTo>
                  <a:lnTo>
                    <a:pt x="300" y="481"/>
                  </a:lnTo>
                  <a:lnTo>
                    <a:pt x="873"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9" name="Freeform 92">
              <a:extLst>
                <a:ext uri="{FF2B5EF4-FFF2-40B4-BE49-F238E27FC236}">
                  <a16:creationId xmlns:a16="http://schemas.microsoft.com/office/drawing/2014/main" id="{3BB50012-A848-FFA0-CDC4-67DF0C9D2578}"/>
                </a:ext>
              </a:extLst>
            </p:cNvPr>
            <p:cNvSpPr>
              <a:spLocks/>
            </p:cNvSpPr>
            <p:nvPr/>
          </p:nvSpPr>
          <p:spPr bwMode="auto">
            <a:xfrm>
              <a:off x="4027488" y="1881188"/>
              <a:ext cx="133350" cy="296863"/>
            </a:xfrm>
            <a:custGeom>
              <a:avLst/>
              <a:gdLst>
                <a:gd name="T0" fmla="*/ 33 w 335"/>
                <a:gd name="T1" fmla="*/ 652 h 745"/>
                <a:gd name="T2" fmla="*/ 33 w 335"/>
                <a:gd name="T3" fmla="*/ 92 h 745"/>
                <a:gd name="T4" fmla="*/ 0 w 335"/>
                <a:gd name="T5" fmla="*/ 92 h 745"/>
                <a:gd name="T6" fmla="*/ 0 w 335"/>
                <a:gd name="T7" fmla="*/ 0 h 745"/>
                <a:gd name="T8" fmla="*/ 335 w 335"/>
                <a:gd name="T9" fmla="*/ 0 h 745"/>
                <a:gd name="T10" fmla="*/ 335 w 335"/>
                <a:gd name="T11" fmla="*/ 92 h 745"/>
                <a:gd name="T12" fmla="*/ 302 w 335"/>
                <a:gd name="T13" fmla="*/ 92 h 745"/>
                <a:gd name="T14" fmla="*/ 302 w 335"/>
                <a:gd name="T15" fmla="*/ 652 h 745"/>
                <a:gd name="T16" fmla="*/ 335 w 335"/>
                <a:gd name="T17" fmla="*/ 652 h 745"/>
                <a:gd name="T18" fmla="*/ 335 w 335"/>
                <a:gd name="T19" fmla="*/ 745 h 745"/>
                <a:gd name="T20" fmla="*/ 0 w 335"/>
                <a:gd name="T21" fmla="*/ 745 h 745"/>
                <a:gd name="T22" fmla="*/ 0 w 335"/>
                <a:gd name="T23" fmla="*/ 652 h 745"/>
                <a:gd name="T24" fmla="*/ 33 w 335"/>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745">
                  <a:moveTo>
                    <a:pt x="33" y="652"/>
                  </a:moveTo>
                  <a:lnTo>
                    <a:pt x="33" y="92"/>
                  </a:lnTo>
                  <a:lnTo>
                    <a:pt x="0" y="92"/>
                  </a:lnTo>
                  <a:lnTo>
                    <a:pt x="0" y="0"/>
                  </a:lnTo>
                  <a:lnTo>
                    <a:pt x="335" y="0"/>
                  </a:lnTo>
                  <a:lnTo>
                    <a:pt x="335" y="92"/>
                  </a:lnTo>
                  <a:lnTo>
                    <a:pt x="302" y="92"/>
                  </a:lnTo>
                  <a:lnTo>
                    <a:pt x="302" y="652"/>
                  </a:lnTo>
                  <a:lnTo>
                    <a:pt x="335" y="652"/>
                  </a:lnTo>
                  <a:lnTo>
                    <a:pt x="335"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0" name="Freeform 93">
              <a:extLst>
                <a:ext uri="{FF2B5EF4-FFF2-40B4-BE49-F238E27FC236}">
                  <a16:creationId xmlns:a16="http://schemas.microsoft.com/office/drawing/2014/main" id="{B9DEAF8B-F6DC-7F8D-75BA-50B30CEC28B5}"/>
                </a:ext>
              </a:extLst>
            </p:cNvPr>
            <p:cNvSpPr>
              <a:spLocks/>
            </p:cNvSpPr>
            <p:nvPr/>
          </p:nvSpPr>
          <p:spPr bwMode="auto">
            <a:xfrm>
              <a:off x="4229101" y="1881188"/>
              <a:ext cx="131763" cy="296863"/>
            </a:xfrm>
            <a:custGeom>
              <a:avLst/>
              <a:gdLst>
                <a:gd name="T0" fmla="*/ 33 w 334"/>
                <a:gd name="T1" fmla="*/ 652 h 745"/>
                <a:gd name="T2" fmla="*/ 33 w 334"/>
                <a:gd name="T3" fmla="*/ 92 h 745"/>
                <a:gd name="T4" fmla="*/ 0 w 334"/>
                <a:gd name="T5" fmla="*/ 92 h 745"/>
                <a:gd name="T6" fmla="*/ 0 w 334"/>
                <a:gd name="T7" fmla="*/ 0 h 745"/>
                <a:gd name="T8" fmla="*/ 334 w 334"/>
                <a:gd name="T9" fmla="*/ 0 h 745"/>
                <a:gd name="T10" fmla="*/ 334 w 334"/>
                <a:gd name="T11" fmla="*/ 92 h 745"/>
                <a:gd name="T12" fmla="*/ 301 w 334"/>
                <a:gd name="T13" fmla="*/ 92 h 745"/>
                <a:gd name="T14" fmla="*/ 301 w 334"/>
                <a:gd name="T15" fmla="*/ 652 h 745"/>
                <a:gd name="T16" fmla="*/ 334 w 334"/>
                <a:gd name="T17" fmla="*/ 652 h 745"/>
                <a:gd name="T18" fmla="*/ 334 w 334"/>
                <a:gd name="T19" fmla="*/ 745 h 745"/>
                <a:gd name="T20" fmla="*/ 0 w 334"/>
                <a:gd name="T21" fmla="*/ 745 h 745"/>
                <a:gd name="T22" fmla="*/ 0 w 334"/>
                <a:gd name="T23" fmla="*/ 652 h 745"/>
                <a:gd name="T24" fmla="*/ 33 w 334"/>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745">
                  <a:moveTo>
                    <a:pt x="33" y="652"/>
                  </a:moveTo>
                  <a:lnTo>
                    <a:pt x="33" y="92"/>
                  </a:lnTo>
                  <a:lnTo>
                    <a:pt x="0" y="92"/>
                  </a:lnTo>
                  <a:lnTo>
                    <a:pt x="0" y="0"/>
                  </a:lnTo>
                  <a:lnTo>
                    <a:pt x="334" y="0"/>
                  </a:lnTo>
                  <a:lnTo>
                    <a:pt x="334" y="92"/>
                  </a:lnTo>
                  <a:lnTo>
                    <a:pt x="301" y="92"/>
                  </a:lnTo>
                  <a:lnTo>
                    <a:pt x="301" y="652"/>
                  </a:lnTo>
                  <a:lnTo>
                    <a:pt x="334" y="652"/>
                  </a:lnTo>
                  <a:lnTo>
                    <a:pt x="334"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94">
              <a:extLst>
                <a:ext uri="{FF2B5EF4-FFF2-40B4-BE49-F238E27FC236}">
                  <a16:creationId xmlns:a16="http://schemas.microsoft.com/office/drawing/2014/main" id="{F9033FE7-41CA-254C-3E3A-75B1C44A2742}"/>
                </a:ext>
              </a:extLst>
            </p:cNvPr>
            <p:cNvSpPr>
              <a:spLocks/>
            </p:cNvSpPr>
            <p:nvPr/>
          </p:nvSpPr>
          <p:spPr bwMode="auto">
            <a:xfrm>
              <a:off x="3829051" y="1881188"/>
              <a:ext cx="131763" cy="296863"/>
            </a:xfrm>
            <a:custGeom>
              <a:avLst/>
              <a:gdLst>
                <a:gd name="T0" fmla="*/ 33 w 336"/>
                <a:gd name="T1" fmla="*/ 652 h 745"/>
                <a:gd name="T2" fmla="*/ 33 w 336"/>
                <a:gd name="T3" fmla="*/ 92 h 745"/>
                <a:gd name="T4" fmla="*/ 0 w 336"/>
                <a:gd name="T5" fmla="*/ 92 h 745"/>
                <a:gd name="T6" fmla="*/ 0 w 336"/>
                <a:gd name="T7" fmla="*/ 0 h 745"/>
                <a:gd name="T8" fmla="*/ 336 w 336"/>
                <a:gd name="T9" fmla="*/ 0 h 745"/>
                <a:gd name="T10" fmla="*/ 336 w 336"/>
                <a:gd name="T11" fmla="*/ 92 h 745"/>
                <a:gd name="T12" fmla="*/ 302 w 336"/>
                <a:gd name="T13" fmla="*/ 92 h 745"/>
                <a:gd name="T14" fmla="*/ 302 w 336"/>
                <a:gd name="T15" fmla="*/ 652 h 745"/>
                <a:gd name="T16" fmla="*/ 336 w 336"/>
                <a:gd name="T17" fmla="*/ 652 h 745"/>
                <a:gd name="T18" fmla="*/ 336 w 336"/>
                <a:gd name="T19" fmla="*/ 745 h 745"/>
                <a:gd name="T20" fmla="*/ 0 w 336"/>
                <a:gd name="T21" fmla="*/ 745 h 745"/>
                <a:gd name="T22" fmla="*/ 0 w 336"/>
                <a:gd name="T23" fmla="*/ 652 h 745"/>
                <a:gd name="T24" fmla="*/ 33 w 336"/>
                <a:gd name="T25" fmla="*/ 65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6" h="745">
                  <a:moveTo>
                    <a:pt x="33" y="652"/>
                  </a:moveTo>
                  <a:lnTo>
                    <a:pt x="33" y="92"/>
                  </a:lnTo>
                  <a:lnTo>
                    <a:pt x="0" y="92"/>
                  </a:lnTo>
                  <a:lnTo>
                    <a:pt x="0" y="0"/>
                  </a:lnTo>
                  <a:lnTo>
                    <a:pt x="336" y="0"/>
                  </a:lnTo>
                  <a:lnTo>
                    <a:pt x="336" y="92"/>
                  </a:lnTo>
                  <a:lnTo>
                    <a:pt x="302" y="92"/>
                  </a:lnTo>
                  <a:lnTo>
                    <a:pt x="302" y="652"/>
                  </a:lnTo>
                  <a:lnTo>
                    <a:pt x="336" y="652"/>
                  </a:lnTo>
                  <a:lnTo>
                    <a:pt x="336" y="745"/>
                  </a:lnTo>
                  <a:lnTo>
                    <a:pt x="0" y="745"/>
                  </a:lnTo>
                  <a:lnTo>
                    <a:pt x="0" y="652"/>
                  </a:lnTo>
                  <a:lnTo>
                    <a:pt x="33" y="6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42" name="Grafika 76" descr="Znak zapytania">
            <a:extLst>
              <a:ext uri="{FF2B5EF4-FFF2-40B4-BE49-F238E27FC236}">
                <a16:creationId xmlns:a16="http://schemas.microsoft.com/office/drawing/2014/main" id="{061CEC41-2893-AE52-D768-A1DC9F14A452}"/>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043582" y="4316491"/>
            <a:ext cx="455524" cy="455524"/>
          </a:xfrm>
          <a:prstGeom prst="rect">
            <a:avLst/>
          </a:prstGeom>
        </p:spPr>
      </p:pic>
      <p:grpSp>
        <p:nvGrpSpPr>
          <p:cNvPr id="43" name="Grupa 77">
            <a:extLst>
              <a:ext uri="{FF2B5EF4-FFF2-40B4-BE49-F238E27FC236}">
                <a16:creationId xmlns:a16="http://schemas.microsoft.com/office/drawing/2014/main" id="{278E0452-503E-6A9D-A83F-AFC7293C664A}"/>
              </a:ext>
            </a:extLst>
          </p:cNvPr>
          <p:cNvGrpSpPr>
            <a:grpSpLocks noChangeAspect="1"/>
          </p:cNvGrpSpPr>
          <p:nvPr/>
        </p:nvGrpSpPr>
        <p:grpSpPr>
          <a:xfrm>
            <a:off x="7074478" y="4316491"/>
            <a:ext cx="496962" cy="496962"/>
            <a:chOff x="3385441" y="5265423"/>
            <a:chExt cx="914400" cy="914400"/>
          </a:xfrm>
        </p:grpSpPr>
        <p:grpSp>
          <p:nvGrpSpPr>
            <p:cNvPr id="44" name="Grupa 78">
              <a:extLst>
                <a:ext uri="{FF2B5EF4-FFF2-40B4-BE49-F238E27FC236}">
                  <a16:creationId xmlns:a16="http://schemas.microsoft.com/office/drawing/2014/main" id="{6583E6B0-4A43-57BF-E853-44EFD8E76CF6}"/>
                </a:ext>
              </a:extLst>
            </p:cNvPr>
            <p:cNvGrpSpPr/>
            <p:nvPr/>
          </p:nvGrpSpPr>
          <p:grpSpPr>
            <a:xfrm>
              <a:off x="3707904" y="5343813"/>
              <a:ext cx="239713" cy="676275"/>
              <a:chOff x="2976563" y="1531939"/>
              <a:chExt cx="239713" cy="676275"/>
            </a:xfrm>
          </p:grpSpPr>
          <p:sp>
            <p:nvSpPr>
              <p:cNvPr id="46" name="Freeform 31">
                <a:extLst>
                  <a:ext uri="{FF2B5EF4-FFF2-40B4-BE49-F238E27FC236}">
                    <a16:creationId xmlns:a16="http://schemas.microsoft.com/office/drawing/2014/main" id="{DCAF3113-CBAA-701C-3274-E15E75D3A688}"/>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sp>
            <p:nvSpPr>
              <p:cNvPr id="47" name="Freeform 32">
                <a:extLst>
                  <a:ext uri="{FF2B5EF4-FFF2-40B4-BE49-F238E27FC236}">
                    <a16:creationId xmlns:a16="http://schemas.microsoft.com/office/drawing/2014/main" id="{9AD3F907-1C6C-56EC-5F69-291EE2BAEC9F}"/>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Grafika 79" descr="Zamykać">
              <a:extLst>
                <a:ext uri="{FF2B5EF4-FFF2-40B4-BE49-F238E27FC236}">
                  <a16:creationId xmlns:a16="http://schemas.microsoft.com/office/drawing/2014/main" id="{22909790-5838-EBAC-9C72-294E5945CF8A}"/>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385441" y="5265423"/>
              <a:ext cx="914400" cy="914400"/>
            </a:xfrm>
            <a:prstGeom prst="rect">
              <a:avLst/>
            </a:prstGeom>
          </p:spPr>
        </p:pic>
      </p:grpSp>
      <p:grpSp>
        <p:nvGrpSpPr>
          <p:cNvPr id="48" name="Grupa 72">
            <a:extLst>
              <a:ext uri="{FF2B5EF4-FFF2-40B4-BE49-F238E27FC236}">
                <a16:creationId xmlns:a16="http://schemas.microsoft.com/office/drawing/2014/main" id="{A1509EFB-50DD-D0FA-EAB1-8C239F0EB4F4}"/>
              </a:ext>
            </a:extLst>
          </p:cNvPr>
          <p:cNvGrpSpPr>
            <a:grpSpLocks noChangeAspect="1"/>
          </p:cNvGrpSpPr>
          <p:nvPr/>
        </p:nvGrpSpPr>
        <p:grpSpPr>
          <a:xfrm>
            <a:off x="716888" y="4373705"/>
            <a:ext cx="225413" cy="310456"/>
            <a:chOff x="3735388" y="1552575"/>
            <a:chExt cx="433388" cy="596900"/>
          </a:xfrm>
          <a:solidFill>
            <a:srgbClr val="CDCDCD"/>
          </a:solidFill>
        </p:grpSpPr>
        <p:sp>
          <p:nvSpPr>
            <p:cNvPr id="49" name="Freeform 22">
              <a:extLst>
                <a:ext uri="{FF2B5EF4-FFF2-40B4-BE49-F238E27FC236}">
                  <a16:creationId xmlns:a16="http://schemas.microsoft.com/office/drawing/2014/main" id="{19610588-C6E5-44DA-8A28-027336A0DE56}"/>
                </a:ext>
              </a:extLst>
            </p:cNvPr>
            <p:cNvSpPr>
              <a:spLocks/>
            </p:cNvSpPr>
            <p:nvPr/>
          </p:nvSpPr>
          <p:spPr bwMode="auto">
            <a:xfrm>
              <a:off x="3792538" y="1552575"/>
              <a:ext cx="319088" cy="319087"/>
            </a:xfrm>
            <a:custGeom>
              <a:avLst/>
              <a:gdLst>
                <a:gd name="T0" fmla="*/ 1405 w 1406"/>
                <a:gd name="T1" fmla="*/ 666 h 1405"/>
                <a:gd name="T2" fmla="*/ 1392 w 1406"/>
                <a:gd name="T3" fmla="*/ 561 h 1405"/>
                <a:gd name="T4" fmla="*/ 1363 w 1406"/>
                <a:gd name="T5" fmla="*/ 460 h 1405"/>
                <a:gd name="T6" fmla="*/ 1321 w 1406"/>
                <a:gd name="T7" fmla="*/ 367 h 1405"/>
                <a:gd name="T8" fmla="*/ 1267 w 1406"/>
                <a:gd name="T9" fmla="*/ 281 h 1405"/>
                <a:gd name="T10" fmla="*/ 1200 w 1406"/>
                <a:gd name="T11" fmla="*/ 205 h 1405"/>
                <a:gd name="T12" fmla="*/ 1123 w 1406"/>
                <a:gd name="T13" fmla="*/ 138 h 1405"/>
                <a:gd name="T14" fmla="*/ 1038 w 1406"/>
                <a:gd name="T15" fmla="*/ 84 h 1405"/>
                <a:gd name="T16" fmla="*/ 944 w 1406"/>
                <a:gd name="T17" fmla="*/ 42 h 1405"/>
                <a:gd name="T18" fmla="*/ 844 w 1406"/>
                <a:gd name="T19" fmla="*/ 14 h 1405"/>
                <a:gd name="T20" fmla="*/ 738 w 1406"/>
                <a:gd name="T21" fmla="*/ 0 h 1405"/>
                <a:gd name="T22" fmla="*/ 667 w 1406"/>
                <a:gd name="T23" fmla="*/ 0 h 1405"/>
                <a:gd name="T24" fmla="*/ 561 w 1406"/>
                <a:gd name="T25" fmla="*/ 14 h 1405"/>
                <a:gd name="T26" fmla="*/ 461 w 1406"/>
                <a:gd name="T27" fmla="*/ 42 h 1405"/>
                <a:gd name="T28" fmla="*/ 368 w 1406"/>
                <a:gd name="T29" fmla="*/ 84 h 1405"/>
                <a:gd name="T30" fmla="*/ 282 w 1406"/>
                <a:gd name="T31" fmla="*/ 138 h 1405"/>
                <a:gd name="T32" fmla="*/ 206 w 1406"/>
                <a:gd name="T33" fmla="*/ 205 h 1405"/>
                <a:gd name="T34" fmla="*/ 140 w 1406"/>
                <a:gd name="T35" fmla="*/ 281 h 1405"/>
                <a:gd name="T36" fmla="*/ 85 w 1406"/>
                <a:gd name="T37" fmla="*/ 367 h 1405"/>
                <a:gd name="T38" fmla="*/ 42 w 1406"/>
                <a:gd name="T39" fmla="*/ 460 h 1405"/>
                <a:gd name="T40" fmla="*/ 14 w 1406"/>
                <a:gd name="T41" fmla="*/ 561 h 1405"/>
                <a:gd name="T42" fmla="*/ 1 w 1406"/>
                <a:gd name="T43" fmla="*/ 666 h 1405"/>
                <a:gd name="T44" fmla="*/ 1 w 1406"/>
                <a:gd name="T45" fmla="*/ 739 h 1405"/>
                <a:gd name="T46" fmla="*/ 14 w 1406"/>
                <a:gd name="T47" fmla="*/ 845 h 1405"/>
                <a:gd name="T48" fmla="*/ 42 w 1406"/>
                <a:gd name="T49" fmla="*/ 945 h 1405"/>
                <a:gd name="T50" fmla="*/ 85 w 1406"/>
                <a:gd name="T51" fmla="*/ 1039 h 1405"/>
                <a:gd name="T52" fmla="*/ 140 w 1406"/>
                <a:gd name="T53" fmla="*/ 1124 h 1405"/>
                <a:gd name="T54" fmla="*/ 206 w 1406"/>
                <a:gd name="T55" fmla="*/ 1201 h 1405"/>
                <a:gd name="T56" fmla="*/ 282 w 1406"/>
                <a:gd name="T57" fmla="*/ 1267 h 1405"/>
                <a:gd name="T58" fmla="*/ 368 w 1406"/>
                <a:gd name="T59" fmla="*/ 1322 h 1405"/>
                <a:gd name="T60" fmla="*/ 461 w 1406"/>
                <a:gd name="T61" fmla="*/ 1364 h 1405"/>
                <a:gd name="T62" fmla="*/ 561 w 1406"/>
                <a:gd name="T63" fmla="*/ 1391 h 1405"/>
                <a:gd name="T64" fmla="*/ 667 w 1406"/>
                <a:gd name="T65" fmla="*/ 1405 h 1405"/>
                <a:gd name="T66" fmla="*/ 738 w 1406"/>
                <a:gd name="T67" fmla="*/ 1405 h 1405"/>
                <a:gd name="T68" fmla="*/ 844 w 1406"/>
                <a:gd name="T69" fmla="*/ 1391 h 1405"/>
                <a:gd name="T70" fmla="*/ 944 w 1406"/>
                <a:gd name="T71" fmla="*/ 1364 h 1405"/>
                <a:gd name="T72" fmla="*/ 1038 w 1406"/>
                <a:gd name="T73" fmla="*/ 1322 h 1405"/>
                <a:gd name="T74" fmla="*/ 1123 w 1406"/>
                <a:gd name="T75" fmla="*/ 1267 h 1405"/>
                <a:gd name="T76" fmla="*/ 1200 w 1406"/>
                <a:gd name="T77" fmla="*/ 1201 h 1405"/>
                <a:gd name="T78" fmla="*/ 1267 w 1406"/>
                <a:gd name="T79" fmla="*/ 1124 h 1405"/>
                <a:gd name="T80" fmla="*/ 1321 w 1406"/>
                <a:gd name="T81" fmla="*/ 1039 h 1405"/>
                <a:gd name="T82" fmla="*/ 1363 w 1406"/>
                <a:gd name="T83" fmla="*/ 945 h 1405"/>
                <a:gd name="T84" fmla="*/ 1392 w 1406"/>
                <a:gd name="T85" fmla="*/ 845 h 1405"/>
                <a:gd name="T86" fmla="*/ 1405 w 1406"/>
                <a:gd name="T87" fmla="*/ 739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06" h="1405">
                  <a:moveTo>
                    <a:pt x="1406" y="702"/>
                  </a:moveTo>
                  <a:lnTo>
                    <a:pt x="1406" y="702"/>
                  </a:lnTo>
                  <a:lnTo>
                    <a:pt x="1405" y="666"/>
                  </a:lnTo>
                  <a:lnTo>
                    <a:pt x="1403" y="630"/>
                  </a:lnTo>
                  <a:lnTo>
                    <a:pt x="1397" y="595"/>
                  </a:lnTo>
                  <a:lnTo>
                    <a:pt x="1392" y="561"/>
                  </a:lnTo>
                  <a:lnTo>
                    <a:pt x="1383" y="526"/>
                  </a:lnTo>
                  <a:lnTo>
                    <a:pt x="1374" y="493"/>
                  </a:lnTo>
                  <a:lnTo>
                    <a:pt x="1363" y="460"/>
                  </a:lnTo>
                  <a:lnTo>
                    <a:pt x="1350" y="428"/>
                  </a:lnTo>
                  <a:lnTo>
                    <a:pt x="1336" y="397"/>
                  </a:lnTo>
                  <a:lnTo>
                    <a:pt x="1321" y="367"/>
                  </a:lnTo>
                  <a:lnTo>
                    <a:pt x="1304" y="337"/>
                  </a:lnTo>
                  <a:lnTo>
                    <a:pt x="1286" y="309"/>
                  </a:lnTo>
                  <a:lnTo>
                    <a:pt x="1267" y="281"/>
                  </a:lnTo>
                  <a:lnTo>
                    <a:pt x="1245" y="254"/>
                  </a:lnTo>
                  <a:lnTo>
                    <a:pt x="1223" y="229"/>
                  </a:lnTo>
                  <a:lnTo>
                    <a:pt x="1200" y="205"/>
                  </a:lnTo>
                  <a:lnTo>
                    <a:pt x="1176" y="181"/>
                  </a:lnTo>
                  <a:lnTo>
                    <a:pt x="1150" y="160"/>
                  </a:lnTo>
                  <a:lnTo>
                    <a:pt x="1123" y="138"/>
                  </a:lnTo>
                  <a:lnTo>
                    <a:pt x="1096" y="119"/>
                  </a:lnTo>
                  <a:lnTo>
                    <a:pt x="1067" y="101"/>
                  </a:lnTo>
                  <a:lnTo>
                    <a:pt x="1038" y="84"/>
                  </a:lnTo>
                  <a:lnTo>
                    <a:pt x="1007" y="69"/>
                  </a:lnTo>
                  <a:lnTo>
                    <a:pt x="976" y="55"/>
                  </a:lnTo>
                  <a:lnTo>
                    <a:pt x="944" y="42"/>
                  </a:lnTo>
                  <a:lnTo>
                    <a:pt x="912" y="31"/>
                  </a:lnTo>
                  <a:lnTo>
                    <a:pt x="879" y="22"/>
                  </a:lnTo>
                  <a:lnTo>
                    <a:pt x="844" y="14"/>
                  </a:lnTo>
                  <a:lnTo>
                    <a:pt x="810" y="8"/>
                  </a:lnTo>
                  <a:lnTo>
                    <a:pt x="775" y="3"/>
                  </a:lnTo>
                  <a:lnTo>
                    <a:pt x="738" y="0"/>
                  </a:lnTo>
                  <a:lnTo>
                    <a:pt x="703" y="0"/>
                  </a:lnTo>
                  <a:lnTo>
                    <a:pt x="703" y="0"/>
                  </a:lnTo>
                  <a:lnTo>
                    <a:pt x="667" y="0"/>
                  </a:lnTo>
                  <a:lnTo>
                    <a:pt x="630" y="3"/>
                  </a:lnTo>
                  <a:lnTo>
                    <a:pt x="596" y="8"/>
                  </a:lnTo>
                  <a:lnTo>
                    <a:pt x="561" y="14"/>
                  </a:lnTo>
                  <a:lnTo>
                    <a:pt x="527" y="22"/>
                  </a:lnTo>
                  <a:lnTo>
                    <a:pt x="493" y="31"/>
                  </a:lnTo>
                  <a:lnTo>
                    <a:pt x="461" y="42"/>
                  </a:lnTo>
                  <a:lnTo>
                    <a:pt x="429" y="55"/>
                  </a:lnTo>
                  <a:lnTo>
                    <a:pt x="398" y="69"/>
                  </a:lnTo>
                  <a:lnTo>
                    <a:pt x="368" y="84"/>
                  </a:lnTo>
                  <a:lnTo>
                    <a:pt x="338" y="101"/>
                  </a:lnTo>
                  <a:lnTo>
                    <a:pt x="310" y="119"/>
                  </a:lnTo>
                  <a:lnTo>
                    <a:pt x="282" y="138"/>
                  </a:lnTo>
                  <a:lnTo>
                    <a:pt x="255" y="160"/>
                  </a:lnTo>
                  <a:lnTo>
                    <a:pt x="230" y="181"/>
                  </a:lnTo>
                  <a:lnTo>
                    <a:pt x="206" y="205"/>
                  </a:lnTo>
                  <a:lnTo>
                    <a:pt x="182" y="229"/>
                  </a:lnTo>
                  <a:lnTo>
                    <a:pt x="160" y="254"/>
                  </a:lnTo>
                  <a:lnTo>
                    <a:pt x="140" y="281"/>
                  </a:lnTo>
                  <a:lnTo>
                    <a:pt x="120" y="309"/>
                  </a:lnTo>
                  <a:lnTo>
                    <a:pt x="102" y="337"/>
                  </a:lnTo>
                  <a:lnTo>
                    <a:pt x="85" y="367"/>
                  </a:lnTo>
                  <a:lnTo>
                    <a:pt x="69" y="397"/>
                  </a:lnTo>
                  <a:lnTo>
                    <a:pt x="55" y="428"/>
                  </a:lnTo>
                  <a:lnTo>
                    <a:pt x="42" y="460"/>
                  </a:lnTo>
                  <a:lnTo>
                    <a:pt x="31" y="493"/>
                  </a:lnTo>
                  <a:lnTo>
                    <a:pt x="22" y="526"/>
                  </a:lnTo>
                  <a:lnTo>
                    <a:pt x="14" y="561"/>
                  </a:lnTo>
                  <a:lnTo>
                    <a:pt x="8" y="595"/>
                  </a:lnTo>
                  <a:lnTo>
                    <a:pt x="3" y="630"/>
                  </a:lnTo>
                  <a:lnTo>
                    <a:pt x="1" y="666"/>
                  </a:lnTo>
                  <a:lnTo>
                    <a:pt x="0" y="702"/>
                  </a:lnTo>
                  <a:lnTo>
                    <a:pt x="0" y="702"/>
                  </a:lnTo>
                  <a:lnTo>
                    <a:pt x="1" y="739"/>
                  </a:lnTo>
                  <a:lnTo>
                    <a:pt x="3" y="775"/>
                  </a:lnTo>
                  <a:lnTo>
                    <a:pt x="8" y="810"/>
                  </a:lnTo>
                  <a:lnTo>
                    <a:pt x="14" y="845"/>
                  </a:lnTo>
                  <a:lnTo>
                    <a:pt x="22" y="879"/>
                  </a:lnTo>
                  <a:lnTo>
                    <a:pt x="31" y="912"/>
                  </a:lnTo>
                  <a:lnTo>
                    <a:pt x="42" y="945"/>
                  </a:lnTo>
                  <a:lnTo>
                    <a:pt x="55" y="977"/>
                  </a:lnTo>
                  <a:lnTo>
                    <a:pt x="69" y="1009"/>
                  </a:lnTo>
                  <a:lnTo>
                    <a:pt x="85" y="1039"/>
                  </a:lnTo>
                  <a:lnTo>
                    <a:pt x="102" y="1068"/>
                  </a:lnTo>
                  <a:lnTo>
                    <a:pt x="120" y="1097"/>
                  </a:lnTo>
                  <a:lnTo>
                    <a:pt x="140" y="1124"/>
                  </a:lnTo>
                  <a:lnTo>
                    <a:pt x="160" y="1150"/>
                  </a:lnTo>
                  <a:lnTo>
                    <a:pt x="182" y="1176"/>
                  </a:lnTo>
                  <a:lnTo>
                    <a:pt x="206" y="1201"/>
                  </a:lnTo>
                  <a:lnTo>
                    <a:pt x="230" y="1224"/>
                  </a:lnTo>
                  <a:lnTo>
                    <a:pt x="255" y="1246"/>
                  </a:lnTo>
                  <a:lnTo>
                    <a:pt x="282" y="1267"/>
                  </a:lnTo>
                  <a:lnTo>
                    <a:pt x="310" y="1286"/>
                  </a:lnTo>
                  <a:lnTo>
                    <a:pt x="338" y="1305"/>
                  </a:lnTo>
                  <a:lnTo>
                    <a:pt x="368" y="1322"/>
                  </a:lnTo>
                  <a:lnTo>
                    <a:pt x="398" y="1337"/>
                  </a:lnTo>
                  <a:lnTo>
                    <a:pt x="429" y="1351"/>
                  </a:lnTo>
                  <a:lnTo>
                    <a:pt x="461" y="1364"/>
                  </a:lnTo>
                  <a:lnTo>
                    <a:pt x="493" y="1374"/>
                  </a:lnTo>
                  <a:lnTo>
                    <a:pt x="527" y="1384"/>
                  </a:lnTo>
                  <a:lnTo>
                    <a:pt x="561" y="1391"/>
                  </a:lnTo>
                  <a:lnTo>
                    <a:pt x="596" y="1398"/>
                  </a:lnTo>
                  <a:lnTo>
                    <a:pt x="630" y="1402"/>
                  </a:lnTo>
                  <a:lnTo>
                    <a:pt x="667" y="1405"/>
                  </a:lnTo>
                  <a:lnTo>
                    <a:pt x="703" y="1405"/>
                  </a:lnTo>
                  <a:lnTo>
                    <a:pt x="703" y="1405"/>
                  </a:lnTo>
                  <a:lnTo>
                    <a:pt x="738" y="1405"/>
                  </a:lnTo>
                  <a:lnTo>
                    <a:pt x="775" y="1402"/>
                  </a:lnTo>
                  <a:lnTo>
                    <a:pt x="810" y="1398"/>
                  </a:lnTo>
                  <a:lnTo>
                    <a:pt x="844" y="1391"/>
                  </a:lnTo>
                  <a:lnTo>
                    <a:pt x="879" y="1384"/>
                  </a:lnTo>
                  <a:lnTo>
                    <a:pt x="912" y="1374"/>
                  </a:lnTo>
                  <a:lnTo>
                    <a:pt x="944" y="1364"/>
                  </a:lnTo>
                  <a:lnTo>
                    <a:pt x="976" y="1351"/>
                  </a:lnTo>
                  <a:lnTo>
                    <a:pt x="1007" y="1337"/>
                  </a:lnTo>
                  <a:lnTo>
                    <a:pt x="1038" y="1322"/>
                  </a:lnTo>
                  <a:lnTo>
                    <a:pt x="1067" y="1305"/>
                  </a:lnTo>
                  <a:lnTo>
                    <a:pt x="1096" y="1286"/>
                  </a:lnTo>
                  <a:lnTo>
                    <a:pt x="1123" y="1267"/>
                  </a:lnTo>
                  <a:lnTo>
                    <a:pt x="1150" y="1246"/>
                  </a:lnTo>
                  <a:lnTo>
                    <a:pt x="1176" y="1224"/>
                  </a:lnTo>
                  <a:lnTo>
                    <a:pt x="1200" y="1201"/>
                  </a:lnTo>
                  <a:lnTo>
                    <a:pt x="1223" y="1176"/>
                  </a:lnTo>
                  <a:lnTo>
                    <a:pt x="1245" y="1150"/>
                  </a:lnTo>
                  <a:lnTo>
                    <a:pt x="1267" y="1124"/>
                  </a:lnTo>
                  <a:lnTo>
                    <a:pt x="1286" y="1097"/>
                  </a:lnTo>
                  <a:lnTo>
                    <a:pt x="1304" y="1068"/>
                  </a:lnTo>
                  <a:lnTo>
                    <a:pt x="1321" y="1039"/>
                  </a:lnTo>
                  <a:lnTo>
                    <a:pt x="1336" y="1009"/>
                  </a:lnTo>
                  <a:lnTo>
                    <a:pt x="1350" y="977"/>
                  </a:lnTo>
                  <a:lnTo>
                    <a:pt x="1363" y="945"/>
                  </a:lnTo>
                  <a:lnTo>
                    <a:pt x="1374" y="912"/>
                  </a:lnTo>
                  <a:lnTo>
                    <a:pt x="1383" y="879"/>
                  </a:lnTo>
                  <a:lnTo>
                    <a:pt x="1392" y="845"/>
                  </a:lnTo>
                  <a:lnTo>
                    <a:pt x="1397" y="810"/>
                  </a:lnTo>
                  <a:lnTo>
                    <a:pt x="1403" y="775"/>
                  </a:lnTo>
                  <a:lnTo>
                    <a:pt x="1405" y="739"/>
                  </a:lnTo>
                  <a:lnTo>
                    <a:pt x="1406" y="702"/>
                  </a:lnTo>
                  <a:lnTo>
                    <a:pt x="1406" y="702"/>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50" name="Freeform 23">
              <a:extLst>
                <a:ext uri="{FF2B5EF4-FFF2-40B4-BE49-F238E27FC236}">
                  <a16:creationId xmlns:a16="http://schemas.microsoft.com/office/drawing/2014/main" id="{8212D7BA-908E-15AB-BF90-DEFF1C844921}"/>
                </a:ext>
              </a:extLst>
            </p:cNvPr>
            <p:cNvSpPr>
              <a:spLocks/>
            </p:cNvSpPr>
            <p:nvPr/>
          </p:nvSpPr>
          <p:spPr bwMode="auto">
            <a:xfrm>
              <a:off x="3735388" y="1936750"/>
              <a:ext cx="433388" cy="212725"/>
            </a:xfrm>
            <a:custGeom>
              <a:avLst/>
              <a:gdLst>
                <a:gd name="T0" fmla="*/ 955 w 1910"/>
                <a:gd name="T1" fmla="*/ 940 h 940"/>
                <a:gd name="T2" fmla="*/ 1087 w 1910"/>
                <a:gd name="T3" fmla="*/ 937 h 940"/>
                <a:gd name="T4" fmla="*/ 1216 w 1910"/>
                <a:gd name="T5" fmla="*/ 928 h 940"/>
                <a:gd name="T6" fmla="*/ 1345 w 1910"/>
                <a:gd name="T7" fmla="*/ 914 h 940"/>
                <a:gd name="T8" fmla="*/ 1468 w 1910"/>
                <a:gd name="T9" fmla="*/ 895 h 940"/>
                <a:gd name="T10" fmla="*/ 1588 w 1910"/>
                <a:gd name="T11" fmla="*/ 870 h 940"/>
                <a:gd name="T12" fmla="*/ 1702 w 1910"/>
                <a:gd name="T13" fmla="*/ 841 h 940"/>
                <a:gd name="T14" fmla="*/ 1810 w 1910"/>
                <a:gd name="T15" fmla="*/ 808 h 940"/>
                <a:gd name="T16" fmla="*/ 1910 w 1910"/>
                <a:gd name="T17" fmla="*/ 772 h 940"/>
                <a:gd name="T18" fmla="*/ 1909 w 1910"/>
                <a:gd name="T19" fmla="*/ 685 h 940"/>
                <a:gd name="T20" fmla="*/ 1905 w 1910"/>
                <a:gd name="T21" fmla="*/ 542 h 940"/>
                <a:gd name="T22" fmla="*/ 1899 w 1910"/>
                <a:gd name="T23" fmla="*/ 411 h 940"/>
                <a:gd name="T24" fmla="*/ 1897 w 1910"/>
                <a:gd name="T25" fmla="*/ 385 h 940"/>
                <a:gd name="T26" fmla="*/ 1896 w 1910"/>
                <a:gd name="T27" fmla="*/ 365 h 940"/>
                <a:gd name="T28" fmla="*/ 1891 w 1910"/>
                <a:gd name="T29" fmla="*/ 345 h 940"/>
                <a:gd name="T30" fmla="*/ 1876 w 1910"/>
                <a:gd name="T31" fmla="*/ 307 h 940"/>
                <a:gd name="T32" fmla="*/ 1851 w 1910"/>
                <a:gd name="T33" fmla="*/ 270 h 940"/>
                <a:gd name="T34" fmla="*/ 1817 w 1910"/>
                <a:gd name="T35" fmla="*/ 235 h 940"/>
                <a:gd name="T36" fmla="*/ 1775 w 1910"/>
                <a:gd name="T37" fmla="*/ 201 h 940"/>
                <a:gd name="T38" fmla="*/ 1725 w 1910"/>
                <a:gd name="T39" fmla="*/ 169 h 940"/>
                <a:gd name="T40" fmla="*/ 1669 w 1910"/>
                <a:gd name="T41" fmla="*/ 139 h 940"/>
                <a:gd name="T42" fmla="*/ 1605 w 1910"/>
                <a:gd name="T43" fmla="*/ 112 h 940"/>
                <a:gd name="T44" fmla="*/ 1537 w 1910"/>
                <a:gd name="T45" fmla="*/ 88 h 940"/>
                <a:gd name="T46" fmla="*/ 1463 w 1910"/>
                <a:gd name="T47" fmla="*/ 65 h 940"/>
                <a:gd name="T48" fmla="*/ 1386 w 1910"/>
                <a:gd name="T49" fmla="*/ 46 h 940"/>
                <a:gd name="T50" fmla="*/ 1304 w 1910"/>
                <a:gd name="T51" fmla="*/ 30 h 940"/>
                <a:gd name="T52" fmla="*/ 1220 w 1910"/>
                <a:gd name="T53" fmla="*/ 17 h 940"/>
                <a:gd name="T54" fmla="*/ 1133 w 1910"/>
                <a:gd name="T55" fmla="*/ 7 h 940"/>
                <a:gd name="T56" fmla="*/ 1044 w 1910"/>
                <a:gd name="T57" fmla="*/ 2 h 940"/>
                <a:gd name="T58" fmla="*/ 955 w 1910"/>
                <a:gd name="T59" fmla="*/ 0 h 940"/>
                <a:gd name="T60" fmla="*/ 910 w 1910"/>
                <a:gd name="T61" fmla="*/ 1 h 940"/>
                <a:gd name="T62" fmla="*/ 821 w 1910"/>
                <a:gd name="T63" fmla="*/ 4 h 940"/>
                <a:gd name="T64" fmla="*/ 733 w 1910"/>
                <a:gd name="T65" fmla="*/ 12 h 940"/>
                <a:gd name="T66" fmla="*/ 648 w 1910"/>
                <a:gd name="T67" fmla="*/ 23 h 940"/>
                <a:gd name="T68" fmla="*/ 564 w 1910"/>
                <a:gd name="T69" fmla="*/ 37 h 940"/>
                <a:gd name="T70" fmla="*/ 485 w 1910"/>
                <a:gd name="T71" fmla="*/ 56 h 940"/>
                <a:gd name="T72" fmla="*/ 409 w 1910"/>
                <a:gd name="T73" fmla="*/ 76 h 940"/>
                <a:gd name="T74" fmla="*/ 338 w 1910"/>
                <a:gd name="T75" fmla="*/ 99 h 940"/>
                <a:gd name="T76" fmla="*/ 272 w 1910"/>
                <a:gd name="T77" fmla="*/ 125 h 940"/>
                <a:gd name="T78" fmla="*/ 213 w 1910"/>
                <a:gd name="T79" fmla="*/ 154 h 940"/>
                <a:gd name="T80" fmla="*/ 159 w 1910"/>
                <a:gd name="T81" fmla="*/ 185 h 940"/>
                <a:gd name="T82" fmla="*/ 113 w 1910"/>
                <a:gd name="T83" fmla="*/ 217 h 940"/>
                <a:gd name="T84" fmla="*/ 74 w 1910"/>
                <a:gd name="T85" fmla="*/ 252 h 940"/>
                <a:gd name="T86" fmla="*/ 45 w 1910"/>
                <a:gd name="T87" fmla="*/ 288 h 940"/>
                <a:gd name="T88" fmla="*/ 25 w 1910"/>
                <a:gd name="T89" fmla="*/ 326 h 940"/>
                <a:gd name="T90" fmla="*/ 15 w 1910"/>
                <a:gd name="T91" fmla="*/ 356 h 940"/>
                <a:gd name="T92" fmla="*/ 13 w 1910"/>
                <a:gd name="T93" fmla="*/ 375 h 940"/>
                <a:gd name="T94" fmla="*/ 13 w 1910"/>
                <a:gd name="T95" fmla="*/ 385 h 940"/>
                <a:gd name="T96" fmla="*/ 7 w 1910"/>
                <a:gd name="T97" fmla="*/ 487 h 940"/>
                <a:gd name="T98" fmla="*/ 3 w 1910"/>
                <a:gd name="T99" fmla="*/ 609 h 940"/>
                <a:gd name="T100" fmla="*/ 0 w 1910"/>
                <a:gd name="T101" fmla="*/ 772 h 940"/>
                <a:gd name="T102" fmla="*/ 50 w 1910"/>
                <a:gd name="T103" fmla="*/ 791 h 940"/>
                <a:gd name="T104" fmla="*/ 153 w 1910"/>
                <a:gd name="T105" fmla="*/ 825 h 940"/>
                <a:gd name="T106" fmla="*/ 264 w 1910"/>
                <a:gd name="T107" fmla="*/ 856 h 940"/>
                <a:gd name="T108" fmla="*/ 381 w 1910"/>
                <a:gd name="T109" fmla="*/ 883 h 940"/>
                <a:gd name="T110" fmla="*/ 502 w 1910"/>
                <a:gd name="T111" fmla="*/ 906 h 940"/>
                <a:gd name="T112" fmla="*/ 628 w 1910"/>
                <a:gd name="T113" fmla="*/ 922 h 940"/>
                <a:gd name="T114" fmla="*/ 758 w 1910"/>
                <a:gd name="T115" fmla="*/ 933 h 940"/>
                <a:gd name="T116" fmla="*/ 889 w 1910"/>
                <a:gd name="T117" fmla="*/ 940 h 940"/>
                <a:gd name="T118" fmla="*/ 955 w 1910"/>
                <a:gd name="T119"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10" h="940">
                  <a:moveTo>
                    <a:pt x="955" y="940"/>
                  </a:moveTo>
                  <a:lnTo>
                    <a:pt x="955" y="940"/>
                  </a:lnTo>
                  <a:lnTo>
                    <a:pt x="1020" y="940"/>
                  </a:lnTo>
                  <a:lnTo>
                    <a:pt x="1087" y="937"/>
                  </a:lnTo>
                  <a:lnTo>
                    <a:pt x="1152" y="933"/>
                  </a:lnTo>
                  <a:lnTo>
                    <a:pt x="1216" y="928"/>
                  </a:lnTo>
                  <a:lnTo>
                    <a:pt x="1281" y="922"/>
                  </a:lnTo>
                  <a:lnTo>
                    <a:pt x="1345" y="914"/>
                  </a:lnTo>
                  <a:lnTo>
                    <a:pt x="1407" y="906"/>
                  </a:lnTo>
                  <a:lnTo>
                    <a:pt x="1468" y="895"/>
                  </a:lnTo>
                  <a:lnTo>
                    <a:pt x="1529" y="883"/>
                  </a:lnTo>
                  <a:lnTo>
                    <a:pt x="1588" y="870"/>
                  </a:lnTo>
                  <a:lnTo>
                    <a:pt x="1646" y="856"/>
                  </a:lnTo>
                  <a:lnTo>
                    <a:pt x="1702" y="841"/>
                  </a:lnTo>
                  <a:lnTo>
                    <a:pt x="1756" y="825"/>
                  </a:lnTo>
                  <a:lnTo>
                    <a:pt x="1810" y="808"/>
                  </a:lnTo>
                  <a:lnTo>
                    <a:pt x="1860" y="790"/>
                  </a:lnTo>
                  <a:lnTo>
                    <a:pt x="1910" y="772"/>
                  </a:lnTo>
                  <a:lnTo>
                    <a:pt x="1910" y="772"/>
                  </a:lnTo>
                  <a:lnTo>
                    <a:pt x="1909" y="685"/>
                  </a:lnTo>
                  <a:lnTo>
                    <a:pt x="1907" y="609"/>
                  </a:lnTo>
                  <a:lnTo>
                    <a:pt x="1905" y="542"/>
                  </a:lnTo>
                  <a:lnTo>
                    <a:pt x="1903" y="487"/>
                  </a:lnTo>
                  <a:lnTo>
                    <a:pt x="1899" y="411"/>
                  </a:lnTo>
                  <a:lnTo>
                    <a:pt x="1897" y="385"/>
                  </a:lnTo>
                  <a:lnTo>
                    <a:pt x="1897" y="385"/>
                  </a:lnTo>
                  <a:lnTo>
                    <a:pt x="1897" y="375"/>
                  </a:lnTo>
                  <a:lnTo>
                    <a:pt x="1896" y="365"/>
                  </a:lnTo>
                  <a:lnTo>
                    <a:pt x="1894" y="356"/>
                  </a:lnTo>
                  <a:lnTo>
                    <a:pt x="1891" y="345"/>
                  </a:lnTo>
                  <a:lnTo>
                    <a:pt x="1885" y="326"/>
                  </a:lnTo>
                  <a:lnTo>
                    <a:pt x="1876" y="307"/>
                  </a:lnTo>
                  <a:lnTo>
                    <a:pt x="1865" y="288"/>
                  </a:lnTo>
                  <a:lnTo>
                    <a:pt x="1851" y="270"/>
                  </a:lnTo>
                  <a:lnTo>
                    <a:pt x="1835" y="252"/>
                  </a:lnTo>
                  <a:lnTo>
                    <a:pt x="1817" y="235"/>
                  </a:lnTo>
                  <a:lnTo>
                    <a:pt x="1797" y="217"/>
                  </a:lnTo>
                  <a:lnTo>
                    <a:pt x="1775" y="201"/>
                  </a:lnTo>
                  <a:lnTo>
                    <a:pt x="1751" y="185"/>
                  </a:lnTo>
                  <a:lnTo>
                    <a:pt x="1725" y="169"/>
                  </a:lnTo>
                  <a:lnTo>
                    <a:pt x="1697" y="154"/>
                  </a:lnTo>
                  <a:lnTo>
                    <a:pt x="1669" y="139"/>
                  </a:lnTo>
                  <a:lnTo>
                    <a:pt x="1637" y="125"/>
                  </a:lnTo>
                  <a:lnTo>
                    <a:pt x="1605" y="112"/>
                  </a:lnTo>
                  <a:lnTo>
                    <a:pt x="1572" y="99"/>
                  </a:lnTo>
                  <a:lnTo>
                    <a:pt x="1537" y="88"/>
                  </a:lnTo>
                  <a:lnTo>
                    <a:pt x="1500" y="76"/>
                  </a:lnTo>
                  <a:lnTo>
                    <a:pt x="1463" y="65"/>
                  </a:lnTo>
                  <a:lnTo>
                    <a:pt x="1425" y="56"/>
                  </a:lnTo>
                  <a:lnTo>
                    <a:pt x="1386" y="46"/>
                  </a:lnTo>
                  <a:lnTo>
                    <a:pt x="1345" y="37"/>
                  </a:lnTo>
                  <a:lnTo>
                    <a:pt x="1304" y="30"/>
                  </a:lnTo>
                  <a:lnTo>
                    <a:pt x="1263" y="23"/>
                  </a:lnTo>
                  <a:lnTo>
                    <a:pt x="1220" y="17"/>
                  </a:lnTo>
                  <a:lnTo>
                    <a:pt x="1177" y="12"/>
                  </a:lnTo>
                  <a:lnTo>
                    <a:pt x="1133" y="7"/>
                  </a:lnTo>
                  <a:lnTo>
                    <a:pt x="1089" y="4"/>
                  </a:lnTo>
                  <a:lnTo>
                    <a:pt x="1044" y="2"/>
                  </a:lnTo>
                  <a:lnTo>
                    <a:pt x="999" y="1"/>
                  </a:lnTo>
                  <a:lnTo>
                    <a:pt x="955" y="0"/>
                  </a:lnTo>
                  <a:lnTo>
                    <a:pt x="955" y="0"/>
                  </a:lnTo>
                  <a:lnTo>
                    <a:pt x="910" y="1"/>
                  </a:lnTo>
                  <a:lnTo>
                    <a:pt x="865" y="2"/>
                  </a:lnTo>
                  <a:lnTo>
                    <a:pt x="821" y="4"/>
                  </a:lnTo>
                  <a:lnTo>
                    <a:pt x="777" y="7"/>
                  </a:lnTo>
                  <a:lnTo>
                    <a:pt x="733" y="12"/>
                  </a:lnTo>
                  <a:lnTo>
                    <a:pt x="690" y="17"/>
                  </a:lnTo>
                  <a:lnTo>
                    <a:pt x="648" y="23"/>
                  </a:lnTo>
                  <a:lnTo>
                    <a:pt x="606" y="30"/>
                  </a:lnTo>
                  <a:lnTo>
                    <a:pt x="564" y="37"/>
                  </a:lnTo>
                  <a:lnTo>
                    <a:pt x="524" y="46"/>
                  </a:lnTo>
                  <a:lnTo>
                    <a:pt x="485" y="56"/>
                  </a:lnTo>
                  <a:lnTo>
                    <a:pt x="446" y="65"/>
                  </a:lnTo>
                  <a:lnTo>
                    <a:pt x="409" y="76"/>
                  </a:lnTo>
                  <a:lnTo>
                    <a:pt x="373" y="88"/>
                  </a:lnTo>
                  <a:lnTo>
                    <a:pt x="338" y="99"/>
                  </a:lnTo>
                  <a:lnTo>
                    <a:pt x="305" y="112"/>
                  </a:lnTo>
                  <a:lnTo>
                    <a:pt x="272" y="125"/>
                  </a:lnTo>
                  <a:lnTo>
                    <a:pt x="242" y="139"/>
                  </a:lnTo>
                  <a:lnTo>
                    <a:pt x="213" y="154"/>
                  </a:lnTo>
                  <a:lnTo>
                    <a:pt x="185" y="169"/>
                  </a:lnTo>
                  <a:lnTo>
                    <a:pt x="159" y="185"/>
                  </a:lnTo>
                  <a:lnTo>
                    <a:pt x="134" y="201"/>
                  </a:lnTo>
                  <a:lnTo>
                    <a:pt x="113" y="217"/>
                  </a:lnTo>
                  <a:lnTo>
                    <a:pt x="93" y="235"/>
                  </a:lnTo>
                  <a:lnTo>
                    <a:pt x="74" y="252"/>
                  </a:lnTo>
                  <a:lnTo>
                    <a:pt x="58" y="270"/>
                  </a:lnTo>
                  <a:lnTo>
                    <a:pt x="45" y="288"/>
                  </a:lnTo>
                  <a:lnTo>
                    <a:pt x="34" y="307"/>
                  </a:lnTo>
                  <a:lnTo>
                    <a:pt x="25" y="326"/>
                  </a:lnTo>
                  <a:lnTo>
                    <a:pt x="19" y="345"/>
                  </a:lnTo>
                  <a:lnTo>
                    <a:pt x="15" y="356"/>
                  </a:lnTo>
                  <a:lnTo>
                    <a:pt x="14" y="365"/>
                  </a:lnTo>
                  <a:lnTo>
                    <a:pt x="13" y="375"/>
                  </a:lnTo>
                  <a:lnTo>
                    <a:pt x="13" y="385"/>
                  </a:lnTo>
                  <a:lnTo>
                    <a:pt x="13" y="385"/>
                  </a:lnTo>
                  <a:lnTo>
                    <a:pt x="11" y="411"/>
                  </a:lnTo>
                  <a:lnTo>
                    <a:pt x="7" y="487"/>
                  </a:lnTo>
                  <a:lnTo>
                    <a:pt x="5" y="542"/>
                  </a:lnTo>
                  <a:lnTo>
                    <a:pt x="3" y="609"/>
                  </a:lnTo>
                  <a:lnTo>
                    <a:pt x="2" y="685"/>
                  </a:lnTo>
                  <a:lnTo>
                    <a:pt x="0" y="772"/>
                  </a:lnTo>
                  <a:lnTo>
                    <a:pt x="0" y="772"/>
                  </a:lnTo>
                  <a:lnTo>
                    <a:pt x="50" y="791"/>
                  </a:lnTo>
                  <a:lnTo>
                    <a:pt x="100" y="808"/>
                  </a:lnTo>
                  <a:lnTo>
                    <a:pt x="153" y="825"/>
                  </a:lnTo>
                  <a:lnTo>
                    <a:pt x="207" y="841"/>
                  </a:lnTo>
                  <a:lnTo>
                    <a:pt x="264" y="856"/>
                  </a:lnTo>
                  <a:lnTo>
                    <a:pt x="322" y="870"/>
                  </a:lnTo>
                  <a:lnTo>
                    <a:pt x="381" y="883"/>
                  </a:lnTo>
                  <a:lnTo>
                    <a:pt x="441" y="895"/>
                  </a:lnTo>
                  <a:lnTo>
                    <a:pt x="502" y="906"/>
                  </a:lnTo>
                  <a:lnTo>
                    <a:pt x="565" y="914"/>
                  </a:lnTo>
                  <a:lnTo>
                    <a:pt x="628" y="922"/>
                  </a:lnTo>
                  <a:lnTo>
                    <a:pt x="693" y="928"/>
                  </a:lnTo>
                  <a:lnTo>
                    <a:pt x="758" y="933"/>
                  </a:lnTo>
                  <a:lnTo>
                    <a:pt x="823" y="937"/>
                  </a:lnTo>
                  <a:lnTo>
                    <a:pt x="889" y="940"/>
                  </a:lnTo>
                  <a:lnTo>
                    <a:pt x="955" y="940"/>
                  </a:lnTo>
                  <a:lnTo>
                    <a:pt x="955" y="94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sp>
        <p:nvSpPr>
          <p:cNvPr id="51" name="Freeform 27">
            <a:extLst>
              <a:ext uri="{FF2B5EF4-FFF2-40B4-BE49-F238E27FC236}">
                <a16:creationId xmlns:a16="http://schemas.microsoft.com/office/drawing/2014/main" id="{705777C9-46C2-536D-E25D-7B07A50D2320}"/>
              </a:ext>
            </a:extLst>
          </p:cNvPr>
          <p:cNvSpPr>
            <a:spLocks noChangeAspect="1"/>
          </p:cNvSpPr>
          <p:nvPr/>
        </p:nvSpPr>
        <p:spPr bwMode="auto">
          <a:xfrm>
            <a:off x="3469222" y="4296474"/>
            <a:ext cx="269129" cy="399159"/>
          </a:xfrm>
          <a:custGeom>
            <a:avLst/>
            <a:gdLst>
              <a:gd name="T0" fmla="*/ 656 w 1248"/>
              <a:gd name="T1" fmla="*/ 0 h 1848"/>
              <a:gd name="T2" fmla="*/ 592 w 1248"/>
              <a:gd name="T3" fmla="*/ 11 h 1848"/>
              <a:gd name="T4" fmla="*/ 582 w 1248"/>
              <a:gd name="T5" fmla="*/ 15 h 1848"/>
              <a:gd name="T6" fmla="*/ 563 w 1248"/>
              <a:gd name="T7" fmla="*/ 24 h 1848"/>
              <a:gd name="T8" fmla="*/ 553 w 1248"/>
              <a:gd name="T9" fmla="*/ 26 h 1848"/>
              <a:gd name="T10" fmla="*/ 529 w 1248"/>
              <a:gd name="T11" fmla="*/ 27 h 1848"/>
              <a:gd name="T12" fmla="*/ 479 w 1248"/>
              <a:gd name="T13" fmla="*/ 27 h 1848"/>
              <a:gd name="T14" fmla="*/ 403 w 1248"/>
              <a:gd name="T15" fmla="*/ 19 h 1848"/>
              <a:gd name="T16" fmla="*/ 328 w 1248"/>
              <a:gd name="T17" fmla="*/ 12 h 1848"/>
              <a:gd name="T18" fmla="*/ 279 w 1248"/>
              <a:gd name="T19" fmla="*/ 13 h 1848"/>
              <a:gd name="T20" fmla="*/ 232 w 1248"/>
              <a:gd name="T21" fmla="*/ 20 h 1848"/>
              <a:gd name="T22" fmla="*/ 208 w 1248"/>
              <a:gd name="T23" fmla="*/ 27 h 1848"/>
              <a:gd name="T24" fmla="*/ 187 w 1248"/>
              <a:gd name="T25" fmla="*/ 37 h 1848"/>
              <a:gd name="T26" fmla="*/ 165 w 1248"/>
              <a:gd name="T27" fmla="*/ 50 h 1848"/>
              <a:gd name="T28" fmla="*/ 170 w 1248"/>
              <a:gd name="T29" fmla="*/ 70 h 1848"/>
              <a:gd name="T30" fmla="*/ 177 w 1248"/>
              <a:gd name="T31" fmla="*/ 107 h 1848"/>
              <a:gd name="T32" fmla="*/ 179 w 1248"/>
              <a:gd name="T33" fmla="*/ 147 h 1848"/>
              <a:gd name="T34" fmla="*/ 177 w 1248"/>
              <a:gd name="T35" fmla="*/ 207 h 1848"/>
              <a:gd name="T36" fmla="*/ 174 w 1248"/>
              <a:gd name="T37" fmla="*/ 286 h 1848"/>
              <a:gd name="T38" fmla="*/ 174 w 1248"/>
              <a:gd name="T39" fmla="*/ 325 h 1848"/>
              <a:gd name="T40" fmla="*/ 178 w 1248"/>
              <a:gd name="T41" fmla="*/ 362 h 1848"/>
              <a:gd name="T42" fmla="*/ 211 w 1248"/>
              <a:gd name="T43" fmla="*/ 352 h 1848"/>
              <a:gd name="T44" fmla="*/ 275 w 1248"/>
              <a:gd name="T45" fmla="*/ 339 h 1848"/>
              <a:gd name="T46" fmla="*/ 332 w 1248"/>
              <a:gd name="T47" fmla="*/ 335 h 1848"/>
              <a:gd name="T48" fmla="*/ 386 w 1248"/>
              <a:gd name="T49" fmla="*/ 338 h 1848"/>
              <a:gd name="T50" fmla="*/ 460 w 1248"/>
              <a:gd name="T51" fmla="*/ 345 h 1848"/>
              <a:gd name="T52" fmla="*/ 506 w 1248"/>
              <a:gd name="T53" fmla="*/ 349 h 1848"/>
              <a:gd name="T54" fmla="*/ 550 w 1248"/>
              <a:gd name="T55" fmla="*/ 349 h 1848"/>
              <a:gd name="T56" fmla="*/ 592 w 1248"/>
              <a:gd name="T57" fmla="*/ 344 h 1848"/>
              <a:gd name="T58" fmla="*/ 0 w 1248"/>
              <a:gd name="T59" fmla="*/ 928 h 1848"/>
              <a:gd name="T60" fmla="*/ 312 w 1248"/>
              <a:gd name="T61" fmla="*/ 1848 h 1848"/>
              <a:gd name="T62" fmla="*/ 936 w 1248"/>
              <a:gd name="T63" fmla="*/ 1260 h 1848"/>
              <a:gd name="T64" fmla="*/ 1248 w 1248"/>
              <a:gd name="T65" fmla="*/ 1848 h 1848"/>
              <a:gd name="T66" fmla="*/ 656 w 1248"/>
              <a:gd name="T67" fmla="*/ 534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8" h="1848">
                <a:moveTo>
                  <a:pt x="656" y="534"/>
                </a:moveTo>
                <a:lnTo>
                  <a:pt x="656" y="0"/>
                </a:lnTo>
                <a:lnTo>
                  <a:pt x="592" y="0"/>
                </a:lnTo>
                <a:lnTo>
                  <a:pt x="592" y="11"/>
                </a:lnTo>
                <a:lnTo>
                  <a:pt x="592" y="11"/>
                </a:lnTo>
                <a:lnTo>
                  <a:pt x="582" y="15"/>
                </a:lnTo>
                <a:lnTo>
                  <a:pt x="573" y="19"/>
                </a:lnTo>
                <a:lnTo>
                  <a:pt x="563" y="24"/>
                </a:lnTo>
                <a:lnTo>
                  <a:pt x="558" y="25"/>
                </a:lnTo>
                <a:lnTo>
                  <a:pt x="553" y="26"/>
                </a:lnTo>
                <a:lnTo>
                  <a:pt x="553" y="26"/>
                </a:lnTo>
                <a:lnTo>
                  <a:pt x="529" y="27"/>
                </a:lnTo>
                <a:lnTo>
                  <a:pt x="504" y="28"/>
                </a:lnTo>
                <a:lnTo>
                  <a:pt x="479" y="27"/>
                </a:lnTo>
                <a:lnTo>
                  <a:pt x="454" y="25"/>
                </a:lnTo>
                <a:lnTo>
                  <a:pt x="403" y="19"/>
                </a:lnTo>
                <a:lnTo>
                  <a:pt x="353" y="14"/>
                </a:lnTo>
                <a:lnTo>
                  <a:pt x="328" y="12"/>
                </a:lnTo>
                <a:lnTo>
                  <a:pt x="304" y="12"/>
                </a:lnTo>
                <a:lnTo>
                  <a:pt x="279" y="13"/>
                </a:lnTo>
                <a:lnTo>
                  <a:pt x="255" y="15"/>
                </a:lnTo>
                <a:lnTo>
                  <a:pt x="232" y="20"/>
                </a:lnTo>
                <a:lnTo>
                  <a:pt x="220" y="24"/>
                </a:lnTo>
                <a:lnTo>
                  <a:pt x="208" y="27"/>
                </a:lnTo>
                <a:lnTo>
                  <a:pt x="197" y="32"/>
                </a:lnTo>
                <a:lnTo>
                  <a:pt x="187" y="37"/>
                </a:lnTo>
                <a:lnTo>
                  <a:pt x="176" y="44"/>
                </a:lnTo>
                <a:lnTo>
                  <a:pt x="165" y="50"/>
                </a:lnTo>
                <a:lnTo>
                  <a:pt x="165" y="50"/>
                </a:lnTo>
                <a:lnTo>
                  <a:pt x="170" y="70"/>
                </a:lnTo>
                <a:lnTo>
                  <a:pt x="174" y="88"/>
                </a:lnTo>
                <a:lnTo>
                  <a:pt x="177" y="107"/>
                </a:lnTo>
                <a:lnTo>
                  <a:pt x="178" y="126"/>
                </a:lnTo>
                <a:lnTo>
                  <a:pt x="179" y="147"/>
                </a:lnTo>
                <a:lnTo>
                  <a:pt x="179" y="166"/>
                </a:lnTo>
                <a:lnTo>
                  <a:pt x="177" y="207"/>
                </a:lnTo>
                <a:lnTo>
                  <a:pt x="175" y="246"/>
                </a:lnTo>
                <a:lnTo>
                  <a:pt x="174" y="286"/>
                </a:lnTo>
                <a:lnTo>
                  <a:pt x="173" y="305"/>
                </a:lnTo>
                <a:lnTo>
                  <a:pt x="174" y="325"/>
                </a:lnTo>
                <a:lnTo>
                  <a:pt x="175" y="344"/>
                </a:lnTo>
                <a:lnTo>
                  <a:pt x="178" y="362"/>
                </a:lnTo>
                <a:lnTo>
                  <a:pt x="178" y="362"/>
                </a:lnTo>
                <a:lnTo>
                  <a:pt x="211" y="352"/>
                </a:lnTo>
                <a:lnTo>
                  <a:pt x="244" y="344"/>
                </a:lnTo>
                <a:lnTo>
                  <a:pt x="275" y="339"/>
                </a:lnTo>
                <a:lnTo>
                  <a:pt x="304" y="337"/>
                </a:lnTo>
                <a:lnTo>
                  <a:pt x="332" y="335"/>
                </a:lnTo>
                <a:lnTo>
                  <a:pt x="359" y="335"/>
                </a:lnTo>
                <a:lnTo>
                  <a:pt x="386" y="338"/>
                </a:lnTo>
                <a:lnTo>
                  <a:pt x="412" y="340"/>
                </a:lnTo>
                <a:lnTo>
                  <a:pt x="460" y="345"/>
                </a:lnTo>
                <a:lnTo>
                  <a:pt x="484" y="347"/>
                </a:lnTo>
                <a:lnTo>
                  <a:pt x="506" y="349"/>
                </a:lnTo>
                <a:lnTo>
                  <a:pt x="528" y="350"/>
                </a:lnTo>
                <a:lnTo>
                  <a:pt x="550" y="349"/>
                </a:lnTo>
                <a:lnTo>
                  <a:pt x="570" y="347"/>
                </a:lnTo>
                <a:lnTo>
                  <a:pt x="592" y="344"/>
                </a:lnTo>
                <a:lnTo>
                  <a:pt x="592" y="534"/>
                </a:lnTo>
                <a:lnTo>
                  <a:pt x="0" y="928"/>
                </a:lnTo>
                <a:lnTo>
                  <a:pt x="0" y="1848"/>
                </a:lnTo>
                <a:lnTo>
                  <a:pt x="312" y="1848"/>
                </a:lnTo>
                <a:lnTo>
                  <a:pt x="312" y="1260"/>
                </a:lnTo>
                <a:lnTo>
                  <a:pt x="936" y="1260"/>
                </a:lnTo>
                <a:lnTo>
                  <a:pt x="936" y="1848"/>
                </a:lnTo>
                <a:lnTo>
                  <a:pt x="1248" y="1848"/>
                </a:lnTo>
                <a:lnTo>
                  <a:pt x="1248" y="928"/>
                </a:lnTo>
                <a:lnTo>
                  <a:pt x="656" y="534"/>
                </a:lnTo>
                <a:close/>
              </a:path>
            </a:pathLst>
          </a:custGeom>
          <a:solidFill>
            <a:srgbClr val="CDCDCD"/>
          </a:solidFill>
          <a:ln>
            <a:noFill/>
          </a:ln>
        </p:spPr>
        <p:txBody>
          <a:bodyPr vert="horz" wrap="square" lIns="91440" tIns="45720" rIns="91440" bIns="45720" numCol="1" anchor="t" anchorCtr="0" compatLnSpc="1">
            <a:prstTxWarp prst="textNoShape">
              <a:avLst/>
            </a:prstTxWarp>
          </a:bodyPr>
          <a:lstStyle/>
          <a:p>
            <a:endParaRPr lang="pl-PL"/>
          </a:p>
        </p:txBody>
      </p:sp>
      <p:pic>
        <p:nvPicPr>
          <p:cNvPr id="52" name="Grafika 64" descr="Otwarta dłoń z rośliną">
            <a:extLst>
              <a:ext uri="{FF2B5EF4-FFF2-40B4-BE49-F238E27FC236}">
                <a16:creationId xmlns:a16="http://schemas.microsoft.com/office/drawing/2014/main" id="{BE8E28F4-C442-42B4-188E-8E04D231AFF8}"/>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231895" y="4293243"/>
            <a:ext cx="462516" cy="462516"/>
          </a:xfrm>
          <a:prstGeom prst="rect">
            <a:avLst/>
          </a:prstGeom>
        </p:spPr>
      </p:pic>
      <p:sp>
        <p:nvSpPr>
          <p:cNvPr id="6" name="Symbol zastępczy tekstu 7">
            <a:extLst>
              <a:ext uri="{FF2B5EF4-FFF2-40B4-BE49-F238E27FC236}">
                <a16:creationId xmlns:a16="http://schemas.microsoft.com/office/drawing/2014/main" id="{6A542600-E561-865E-8303-AA0C29828B76}"/>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59297410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Symbol zastępczy zawartości 4" descr="Wykres słupkowy skumulowany do 100% przedstawiający odpowiedź na pytanie czy Polska powinna redukować emisję gazów cieplarnianych w podziale na lata badania: &#10;2020 rok - tak, jak najszybciej 58%, tak, w niedalekiej przyszłości 26%, tak, ale w dalszej przyszłości 10%, nie 3%, trudno powiedzieć 2%,&#10;2018 rok - tak, jak najszybciej 50%, tak, w niedalekiej przyszłości 24%, tak, ale w dalszej przyszłości 5%, nie 7%, trudno powiedzieć 13%,&#10;2014 rok - tak, jak najszybciej 32%, tak, w niedalekiej przyszłości 33%, tak, ale w dalszej przyszłości 9%, nie 9%, trudno powiedzieć 17%,&#10;2013 rok - tak, jak najszybciej 43%, tak, w niedalekiej przyszłości 33%, tak, ale w dalszej przyszłości 9%, nie 5%, trudno powiedzieć 11%,&#10;2012 rok - tak, jak najszybciej 42%, tak, w niedalekiej przyszłości 26%, tak, ale w dalszej przyszłości 10%, nie 7%, trudno powiedzieć 15%.&#10;&#10;">
            <a:extLst>
              <a:ext uri="{FF2B5EF4-FFF2-40B4-BE49-F238E27FC236}">
                <a16:creationId xmlns:a16="http://schemas.microsoft.com/office/drawing/2014/main" id="{08B19B21-4CFE-46E3-8F78-F110E9BBF2B9}"/>
              </a:ext>
            </a:extLst>
          </p:cNvPr>
          <p:cNvGraphicFramePr>
            <a:graphicFrameLocks/>
          </p:cNvGraphicFramePr>
          <p:nvPr/>
        </p:nvGraphicFramePr>
        <p:xfrm>
          <a:off x="251520" y="1552936"/>
          <a:ext cx="7584445" cy="41805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6" name="Wykres 35" descr="Opinia na temat redukcji gazów cieplarnianych.&#10;&#10;Wykres kołowy przedstawiający odpowiedź na pytanie czy Polska powinna redukować emisję gazów cieplarnianych: tak, jak najszybciej 58%, tak, w niedalekiej przyszłości 26%, tak, ale w dalszej przyszłości 10%, nie 3%, trudno powiedzieć 2%.&#10;">
            <a:extLst>
              <a:ext uri="{FF2B5EF4-FFF2-40B4-BE49-F238E27FC236}">
                <a16:creationId xmlns:a16="http://schemas.microsoft.com/office/drawing/2014/main" id="{7CA1D5F9-28C1-43BD-9537-CFA76FC5F8BC}"/>
              </a:ext>
            </a:extLst>
          </p:cNvPr>
          <p:cNvGraphicFramePr/>
          <p:nvPr/>
        </p:nvGraphicFramePr>
        <p:xfrm>
          <a:off x="1187624" y="1461668"/>
          <a:ext cx="3067186" cy="1701277"/>
        </p:xfrm>
        <a:graphic>
          <a:graphicData uri="http://schemas.openxmlformats.org/drawingml/2006/chart">
            <c:chart xmlns:c="http://schemas.openxmlformats.org/drawingml/2006/chart" xmlns:r="http://schemas.openxmlformats.org/officeDocument/2006/relationships" r:id="rId4"/>
          </a:graphicData>
        </a:graphic>
      </p:graphicFrame>
      <p:sp>
        <p:nvSpPr>
          <p:cNvPr id="38" name="pole tekstowe 37">
            <a:extLst>
              <a:ext uri="{FF2B5EF4-FFF2-40B4-BE49-F238E27FC236}">
                <a16:creationId xmlns:a16="http://schemas.microsoft.com/office/drawing/2014/main" id="{29DD8196-E84B-4807-A90D-50A48F6DB596}"/>
              </a:ext>
            </a:extLst>
          </p:cNvPr>
          <p:cNvSpPr txBox="1"/>
          <p:nvPr/>
        </p:nvSpPr>
        <p:spPr>
          <a:xfrm>
            <a:off x="1869510" y="2234681"/>
            <a:ext cx="736340" cy="307777"/>
          </a:xfrm>
          <a:prstGeom prst="rect">
            <a:avLst/>
          </a:prstGeom>
          <a:solidFill>
            <a:schemeClr val="bg1"/>
          </a:solidFill>
        </p:spPr>
        <p:txBody>
          <a:bodyPr wrap="square" rtlCol="0">
            <a:spAutoFit/>
          </a:bodyPr>
          <a:lstStyle/>
          <a:p>
            <a:pPr algn="ctr"/>
            <a:r>
              <a:rPr lang="pl-PL" sz="1400" b="1" dirty="0"/>
              <a:t>2022</a:t>
            </a:r>
          </a:p>
        </p:txBody>
      </p:sp>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P20. Proszę powiedzieć, czy Polska powinna redukować emisję gazów cieplarnianych?</a:t>
            </a:r>
          </a:p>
          <a:p>
            <a:pPr algn="just"/>
            <a:r>
              <a:rPr lang="pl-PL" sz="800" i="1" dirty="0">
                <a:solidFill>
                  <a:schemeClr val="bg1">
                    <a:lumMod val="75000"/>
                  </a:schemeClr>
                </a:solidFill>
              </a:rPr>
              <a:t>Pytanie jednokrotnego wyboru.</a:t>
            </a:r>
            <a:r>
              <a:rPr lang="pl-PL" sz="800" dirty="0">
                <a:solidFill>
                  <a:schemeClr val="bg1">
                    <a:lumMod val="75000"/>
                  </a:schemeClr>
                </a:solidFill>
              </a:rPr>
              <a:t> | </a:t>
            </a:r>
            <a:r>
              <a:rPr lang="pl-PL" sz="800" i="1" dirty="0">
                <a:solidFill>
                  <a:schemeClr val="bg1">
                    <a:lumMod val="75000"/>
                  </a:schemeClr>
                </a:solidFill>
              </a:rPr>
              <a:t>Dane w %</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2020: n=1015, </a:t>
            </a:r>
            <a:r>
              <a:rPr lang="pl-PL" i="1" dirty="0">
                <a:solidFill>
                  <a:schemeClr val="bg1">
                    <a:lumMod val="75000"/>
                  </a:schemeClr>
                </a:solidFill>
                <a:latin typeface="+mj-lt"/>
              </a:rPr>
              <a:t>2018: n=1010, 2014: n=1000, 2013: n=1000, 2012: n=1000.</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5" name="Symbol zastępczy zawartości 4">
            <a:extLst>
              <a:ext uri="{FF2B5EF4-FFF2-40B4-BE49-F238E27FC236}">
                <a16:creationId xmlns:a16="http://schemas.microsoft.com/office/drawing/2014/main" id="{A36A0416-DAEC-4084-8B91-490D6B809E0C}"/>
              </a:ext>
            </a:extLst>
          </p:cNvPr>
          <p:cNvGraphicFramePr>
            <a:graphicFrameLocks/>
          </p:cNvGraphicFramePr>
          <p:nvPr/>
        </p:nvGraphicFramePr>
        <p:xfrm>
          <a:off x="2946034" y="1934191"/>
          <a:ext cx="5110010" cy="1022442"/>
        </p:xfrm>
        <a:graphic>
          <a:graphicData uri="http://schemas.openxmlformats.org/drawingml/2006/chart">
            <c:chart xmlns:c="http://schemas.openxmlformats.org/drawingml/2006/chart" xmlns:r="http://schemas.openxmlformats.org/officeDocument/2006/relationships" r:id="rId5"/>
          </a:graphicData>
        </a:graphic>
      </p:graphicFrame>
      <p:grpSp>
        <p:nvGrpSpPr>
          <p:cNvPr id="11" name="Grafika 9" descr="Elektrownia">
            <a:extLst>
              <a:ext uri="{FF2B5EF4-FFF2-40B4-BE49-F238E27FC236}">
                <a16:creationId xmlns:a16="http://schemas.microsoft.com/office/drawing/2014/main" id="{C555F7A6-9C6D-4FC0-A805-D63F5AB366A5}"/>
              </a:ext>
            </a:extLst>
          </p:cNvPr>
          <p:cNvGrpSpPr/>
          <p:nvPr/>
        </p:nvGrpSpPr>
        <p:grpSpPr>
          <a:xfrm>
            <a:off x="7461599" y="3587438"/>
            <a:ext cx="1063256" cy="1063256"/>
            <a:chOff x="7461599" y="3483291"/>
            <a:chExt cx="1063256" cy="1063256"/>
          </a:xfrm>
        </p:grpSpPr>
        <p:sp>
          <p:nvSpPr>
            <p:cNvPr id="12" name="Dowolny kształt: kształt 11">
              <a:extLst>
                <a:ext uri="{FF2B5EF4-FFF2-40B4-BE49-F238E27FC236}">
                  <a16:creationId xmlns:a16="http://schemas.microsoft.com/office/drawing/2014/main" id="{98D562F9-AFE9-4672-99EA-8494068C342F}"/>
                </a:ext>
              </a:extLst>
            </p:cNvPr>
            <p:cNvSpPr/>
            <p:nvPr/>
          </p:nvSpPr>
          <p:spPr>
            <a:xfrm>
              <a:off x="7483750" y="3870936"/>
              <a:ext cx="1018953" cy="620232"/>
            </a:xfrm>
            <a:custGeom>
              <a:avLst/>
              <a:gdLst>
                <a:gd name="connsiteX0" fmla="*/ 942864 w 1018953"/>
                <a:gd name="connsiteY0" fmla="*/ 575930 h 620232"/>
                <a:gd name="connsiteX1" fmla="*/ 864017 w 1018953"/>
                <a:gd name="connsiteY1" fmla="*/ 110202 h 620232"/>
                <a:gd name="connsiteX2" fmla="*/ 849919 w 1018953"/>
                <a:gd name="connsiteY2" fmla="*/ 91407 h 620232"/>
                <a:gd name="connsiteX3" fmla="*/ 847481 w 1018953"/>
                <a:gd name="connsiteY3" fmla="*/ 91241 h 620232"/>
                <a:gd name="connsiteX4" fmla="*/ 713545 w 1018953"/>
                <a:gd name="connsiteY4" fmla="*/ 91241 h 620232"/>
                <a:gd name="connsiteX5" fmla="*/ 819449 w 1018953"/>
                <a:gd name="connsiteY5" fmla="*/ 575930 h 620232"/>
                <a:gd name="connsiteX6" fmla="*/ 783044 w 1018953"/>
                <a:gd name="connsiteY6" fmla="*/ 575930 h 620232"/>
                <a:gd name="connsiteX7" fmla="*/ 687705 w 1018953"/>
                <a:gd name="connsiteY7" fmla="*/ 19460 h 620232"/>
                <a:gd name="connsiteX8" fmla="*/ 674184 w 1018953"/>
                <a:gd name="connsiteY8" fmla="*/ 246 h 620232"/>
                <a:gd name="connsiteX9" fmla="*/ 671369 w 1018953"/>
                <a:gd name="connsiteY9" fmla="*/ 0 h 620232"/>
                <a:gd name="connsiteX10" fmla="*/ 338248 w 1018953"/>
                <a:gd name="connsiteY10" fmla="*/ 0 h 620232"/>
                <a:gd name="connsiteX11" fmla="*/ 321677 w 1018953"/>
                <a:gd name="connsiteY11" fmla="*/ 16655 h 620232"/>
                <a:gd name="connsiteX12" fmla="*/ 321923 w 1018953"/>
                <a:gd name="connsiteY12" fmla="*/ 19460 h 620232"/>
                <a:gd name="connsiteX13" fmla="*/ 226584 w 1018953"/>
                <a:gd name="connsiteY13" fmla="*/ 575930 h 620232"/>
                <a:gd name="connsiteX14" fmla="*/ 190168 w 1018953"/>
                <a:gd name="connsiteY14" fmla="*/ 575930 h 620232"/>
                <a:gd name="connsiteX15" fmla="*/ 296061 w 1018953"/>
                <a:gd name="connsiteY15" fmla="*/ 91241 h 620232"/>
                <a:gd name="connsiteX16" fmla="*/ 160485 w 1018953"/>
                <a:gd name="connsiteY16" fmla="*/ 91241 h 620232"/>
                <a:gd name="connsiteX17" fmla="*/ 143816 w 1018953"/>
                <a:gd name="connsiteY17" fmla="*/ 107798 h 620232"/>
                <a:gd name="connsiteX18" fmla="*/ 143983 w 1018953"/>
                <a:gd name="connsiteY18" fmla="*/ 110202 h 620232"/>
                <a:gd name="connsiteX19" fmla="*/ 65102 w 1018953"/>
                <a:gd name="connsiteY19" fmla="*/ 575930 h 620232"/>
                <a:gd name="connsiteX20" fmla="*/ 0 w 1018953"/>
                <a:gd name="connsiteY20" fmla="*/ 575930 h 620232"/>
                <a:gd name="connsiteX21" fmla="*/ 0 w 1018953"/>
                <a:gd name="connsiteY21" fmla="*/ 620233 h 620232"/>
                <a:gd name="connsiteX22" fmla="*/ 1018954 w 1018953"/>
                <a:gd name="connsiteY22" fmla="*/ 620233 h 620232"/>
                <a:gd name="connsiteX23" fmla="*/ 1018954 w 1018953"/>
                <a:gd name="connsiteY23" fmla="*/ 575930 h 62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8953" h="620232">
                  <a:moveTo>
                    <a:pt x="942864" y="575930"/>
                  </a:moveTo>
                  <a:cubicBezTo>
                    <a:pt x="905972" y="490759"/>
                    <a:pt x="835165" y="295984"/>
                    <a:pt x="864017" y="110202"/>
                  </a:cubicBezTo>
                  <a:cubicBezTo>
                    <a:pt x="865314" y="101119"/>
                    <a:pt x="859002" y="92704"/>
                    <a:pt x="849919" y="91407"/>
                  </a:cubicBezTo>
                  <a:cubicBezTo>
                    <a:pt x="849112" y="91292"/>
                    <a:pt x="848297" y="91236"/>
                    <a:pt x="847481" y="91241"/>
                  </a:cubicBezTo>
                  <a:lnTo>
                    <a:pt x="713545" y="91241"/>
                  </a:lnTo>
                  <a:cubicBezTo>
                    <a:pt x="702701" y="298144"/>
                    <a:pt x="786643" y="504138"/>
                    <a:pt x="819449" y="575930"/>
                  </a:cubicBezTo>
                  <a:lnTo>
                    <a:pt x="783044" y="575930"/>
                  </a:lnTo>
                  <a:cubicBezTo>
                    <a:pt x="740757" y="480115"/>
                    <a:pt x="651809" y="243873"/>
                    <a:pt x="687705" y="19460"/>
                  </a:cubicBezTo>
                  <a:cubicBezTo>
                    <a:pt x="689277" y="10420"/>
                    <a:pt x="683224" y="1818"/>
                    <a:pt x="674184" y="246"/>
                  </a:cubicBezTo>
                  <a:cubicBezTo>
                    <a:pt x="673254" y="84"/>
                    <a:pt x="672312" y="2"/>
                    <a:pt x="671369" y="0"/>
                  </a:cubicBezTo>
                  <a:lnTo>
                    <a:pt x="338248" y="0"/>
                  </a:lnTo>
                  <a:cubicBezTo>
                    <a:pt x="329073" y="23"/>
                    <a:pt x="321654" y="7480"/>
                    <a:pt x="321677" y="16655"/>
                  </a:cubicBezTo>
                  <a:cubicBezTo>
                    <a:pt x="321679" y="17596"/>
                    <a:pt x="321762" y="18534"/>
                    <a:pt x="321923" y="19460"/>
                  </a:cubicBezTo>
                  <a:cubicBezTo>
                    <a:pt x="357819" y="243873"/>
                    <a:pt x="268871" y="480115"/>
                    <a:pt x="226584" y="575930"/>
                  </a:cubicBezTo>
                  <a:lnTo>
                    <a:pt x="190168" y="575930"/>
                  </a:lnTo>
                  <a:cubicBezTo>
                    <a:pt x="222996" y="504127"/>
                    <a:pt x="306904" y="298121"/>
                    <a:pt x="296061" y="91241"/>
                  </a:cubicBezTo>
                  <a:lnTo>
                    <a:pt x="160485" y="91241"/>
                  </a:lnTo>
                  <a:cubicBezTo>
                    <a:pt x="151310" y="91210"/>
                    <a:pt x="143846" y="98623"/>
                    <a:pt x="143816" y="107798"/>
                  </a:cubicBezTo>
                  <a:cubicBezTo>
                    <a:pt x="143813" y="108603"/>
                    <a:pt x="143869" y="109406"/>
                    <a:pt x="143983" y="110202"/>
                  </a:cubicBezTo>
                  <a:cubicBezTo>
                    <a:pt x="172779" y="295984"/>
                    <a:pt x="101995" y="490759"/>
                    <a:pt x="65102" y="575930"/>
                  </a:cubicBezTo>
                  <a:lnTo>
                    <a:pt x="0" y="575930"/>
                  </a:lnTo>
                  <a:lnTo>
                    <a:pt x="0" y="620233"/>
                  </a:lnTo>
                  <a:lnTo>
                    <a:pt x="1018954" y="620233"/>
                  </a:lnTo>
                  <a:lnTo>
                    <a:pt x="1018954" y="575930"/>
                  </a:lnTo>
                  <a:close/>
                </a:path>
              </a:pathLst>
            </a:custGeom>
            <a:solidFill>
              <a:srgbClr val="D9D9D9"/>
            </a:solidFill>
            <a:ln w="11013" cap="flat">
              <a:noFill/>
              <a:prstDash val="solid"/>
              <a:miter/>
            </a:ln>
          </p:spPr>
          <p:txBody>
            <a:bodyPr rtlCol="0" anchor="ctr"/>
            <a:lstStyle/>
            <a:p>
              <a:endParaRPr lang="pl-PL"/>
            </a:p>
          </p:txBody>
        </p:sp>
        <p:sp>
          <p:nvSpPr>
            <p:cNvPr id="14" name="Dowolny kształt: kształt 13">
              <a:extLst>
                <a:ext uri="{FF2B5EF4-FFF2-40B4-BE49-F238E27FC236}">
                  <a16:creationId xmlns:a16="http://schemas.microsoft.com/office/drawing/2014/main" id="{97FB378F-2B27-45F2-9646-F705F64B30AC}"/>
                </a:ext>
              </a:extLst>
            </p:cNvPr>
            <p:cNvSpPr/>
            <p:nvPr/>
          </p:nvSpPr>
          <p:spPr>
            <a:xfrm>
              <a:off x="7926828" y="3538453"/>
              <a:ext cx="487002" cy="289542"/>
            </a:xfrm>
            <a:custGeom>
              <a:avLst/>
              <a:gdLst>
                <a:gd name="connsiteX0" fmla="*/ 98639 w 487002"/>
                <a:gd name="connsiteY0" fmla="*/ 263814 h 289542"/>
                <a:gd name="connsiteX1" fmla="*/ 138024 w 487002"/>
                <a:gd name="connsiteY1" fmla="*/ 254245 h 289542"/>
                <a:gd name="connsiteX2" fmla="*/ 146176 w 487002"/>
                <a:gd name="connsiteY2" fmla="*/ 259218 h 289542"/>
                <a:gd name="connsiteX3" fmla="*/ 277425 w 487002"/>
                <a:gd name="connsiteY3" fmla="*/ 227277 h 289542"/>
                <a:gd name="connsiteX4" fmla="*/ 277432 w 487002"/>
                <a:gd name="connsiteY4" fmla="*/ 227265 h 289542"/>
                <a:gd name="connsiteX5" fmla="*/ 316817 w 487002"/>
                <a:gd name="connsiteY5" fmla="*/ 217696 h 289542"/>
                <a:gd name="connsiteX6" fmla="*/ 471875 w 487002"/>
                <a:gd name="connsiteY6" fmla="*/ 183494 h 289542"/>
                <a:gd name="connsiteX7" fmla="*/ 431084 w 487002"/>
                <a:gd name="connsiteY7" fmla="*/ 30120 h 289542"/>
                <a:gd name="connsiteX8" fmla="*/ 311855 w 487002"/>
                <a:gd name="connsiteY8" fmla="*/ 28824 h 289542"/>
                <a:gd name="connsiteX9" fmla="*/ 293747 w 487002"/>
                <a:gd name="connsiteY9" fmla="*/ 14514 h 289542"/>
                <a:gd name="connsiteX10" fmla="*/ 166233 w 487002"/>
                <a:gd name="connsiteY10" fmla="*/ 42613 h 289542"/>
                <a:gd name="connsiteX11" fmla="*/ 154527 w 487002"/>
                <a:gd name="connsiteY11" fmla="*/ 101114 h 289542"/>
                <a:gd name="connsiteX12" fmla="*/ 78105 w 487002"/>
                <a:gd name="connsiteY12" fmla="*/ 150633 h 289542"/>
                <a:gd name="connsiteX13" fmla="*/ 57815 w 487002"/>
                <a:gd name="connsiteY13" fmla="*/ 183948 h 289542"/>
                <a:gd name="connsiteX14" fmla="*/ 53041 w 487002"/>
                <a:gd name="connsiteY14" fmla="*/ 183461 h 289542"/>
                <a:gd name="connsiteX15" fmla="*/ 0 w 487002"/>
                <a:gd name="connsiteY15" fmla="*/ 236502 h 289542"/>
                <a:gd name="connsiteX16" fmla="*/ 53041 w 487002"/>
                <a:gd name="connsiteY16" fmla="*/ 289543 h 289542"/>
                <a:gd name="connsiteX17" fmla="*/ 85271 w 487002"/>
                <a:gd name="connsiteY17" fmla="*/ 278368 h 289542"/>
                <a:gd name="connsiteX18" fmla="*/ 96945 w 487002"/>
                <a:gd name="connsiteY18" fmla="*/ 266439 h 28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002" h="289542">
                  <a:moveTo>
                    <a:pt x="98639" y="263814"/>
                  </a:moveTo>
                  <a:cubicBezTo>
                    <a:pt x="106874" y="250298"/>
                    <a:pt x="124505" y="246014"/>
                    <a:pt x="138024" y="254245"/>
                  </a:cubicBezTo>
                  <a:lnTo>
                    <a:pt x="146176" y="259218"/>
                  </a:lnTo>
                  <a:cubicBezTo>
                    <a:pt x="191239" y="286641"/>
                    <a:pt x="250001" y="272341"/>
                    <a:pt x="277425" y="227277"/>
                  </a:cubicBezTo>
                  <a:cubicBezTo>
                    <a:pt x="277427" y="227273"/>
                    <a:pt x="277430" y="227269"/>
                    <a:pt x="277432" y="227265"/>
                  </a:cubicBezTo>
                  <a:cubicBezTo>
                    <a:pt x="285667" y="213748"/>
                    <a:pt x="303298" y="209464"/>
                    <a:pt x="316817" y="217696"/>
                  </a:cubicBezTo>
                  <a:cubicBezTo>
                    <a:pt x="369083" y="251053"/>
                    <a:pt x="438492" y="235743"/>
                    <a:pt x="471875" y="183494"/>
                  </a:cubicBezTo>
                  <a:cubicBezTo>
                    <a:pt x="502915" y="129871"/>
                    <a:pt x="484662" y="61239"/>
                    <a:pt x="431084" y="30120"/>
                  </a:cubicBezTo>
                  <a:cubicBezTo>
                    <a:pt x="394681" y="7528"/>
                    <a:pt x="348741" y="7029"/>
                    <a:pt x="311855" y="28824"/>
                  </a:cubicBezTo>
                  <a:cubicBezTo>
                    <a:pt x="306402" y="23359"/>
                    <a:pt x="300323" y="18556"/>
                    <a:pt x="293747" y="14514"/>
                  </a:cubicBezTo>
                  <a:cubicBezTo>
                    <a:pt x="250770" y="-12907"/>
                    <a:pt x="193704" y="-332"/>
                    <a:pt x="166233" y="42613"/>
                  </a:cubicBezTo>
                  <a:cubicBezTo>
                    <a:pt x="155606" y="60142"/>
                    <a:pt x="151463" y="80845"/>
                    <a:pt x="154527" y="101114"/>
                  </a:cubicBezTo>
                  <a:cubicBezTo>
                    <a:pt x="122839" y="105117"/>
                    <a:pt x="94705" y="123347"/>
                    <a:pt x="78105" y="150633"/>
                  </a:cubicBezTo>
                  <a:lnTo>
                    <a:pt x="57815" y="183948"/>
                  </a:lnTo>
                  <a:cubicBezTo>
                    <a:pt x="56220" y="183804"/>
                    <a:pt x="54680" y="183461"/>
                    <a:pt x="53041" y="183461"/>
                  </a:cubicBezTo>
                  <a:cubicBezTo>
                    <a:pt x="23747" y="183461"/>
                    <a:pt x="0" y="207208"/>
                    <a:pt x="0" y="236502"/>
                  </a:cubicBezTo>
                  <a:cubicBezTo>
                    <a:pt x="0" y="265796"/>
                    <a:pt x="23747" y="289543"/>
                    <a:pt x="53041" y="289543"/>
                  </a:cubicBezTo>
                  <a:cubicBezTo>
                    <a:pt x="64728" y="289507"/>
                    <a:pt x="76070" y="285575"/>
                    <a:pt x="85271" y="278368"/>
                  </a:cubicBezTo>
                  <a:cubicBezTo>
                    <a:pt x="89997" y="275305"/>
                    <a:pt x="93984" y="271231"/>
                    <a:pt x="96945" y="266439"/>
                  </a:cubicBezTo>
                  <a:close/>
                </a:path>
              </a:pathLst>
            </a:custGeom>
            <a:solidFill>
              <a:schemeClr val="bg1">
                <a:lumMod val="65000"/>
              </a:schemeClr>
            </a:solidFill>
            <a:ln w="11013" cap="flat">
              <a:noFill/>
              <a:prstDash val="solid"/>
              <a:miter/>
            </a:ln>
          </p:spPr>
          <p:txBody>
            <a:bodyPr rtlCol="0" anchor="ctr"/>
            <a:lstStyle/>
            <a:p>
              <a:endParaRPr lang="pl-PL"/>
            </a:p>
          </p:txBody>
        </p:sp>
      </p:grpSp>
      <p:sp>
        <p:nvSpPr>
          <p:cNvPr id="42" name="pole tekstowe 41">
            <a:extLst>
              <a:ext uri="{FF2B5EF4-FFF2-40B4-BE49-F238E27FC236}">
                <a16:creationId xmlns:a16="http://schemas.microsoft.com/office/drawing/2014/main" id="{A98CB227-810D-49CD-BCC2-299782E728DE}"/>
              </a:ext>
            </a:extLst>
          </p:cNvPr>
          <p:cNvSpPr txBox="1"/>
          <p:nvPr/>
        </p:nvSpPr>
        <p:spPr>
          <a:xfrm>
            <a:off x="730170" y="3476048"/>
            <a:ext cx="553833" cy="307777"/>
          </a:xfrm>
          <a:prstGeom prst="rect">
            <a:avLst/>
          </a:prstGeom>
          <a:solidFill>
            <a:schemeClr val="bg1"/>
          </a:solidFill>
        </p:spPr>
        <p:txBody>
          <a:bodyPr wrap="square" rtlCol="0">
            <a:spAutoFit/>
          </a:bodyPr>
          <a:lstStyle/>
          <a:p>
            <a:pPr algn="r"/>
            <a:r>
              <a:rPr lang="pl-PL" sz="1400" b="1" dirty="0"/>
              <a:t>2022</a:t>
            </a:r>
          </a:p>
        </p:txBody>
      </p:sp>
      <p:sp>
        <p:nvSpPr>
          <p:cNvPr id="4" name="Symbol zastępczy tekstu 7">
            <a:extLst>
              <a:ext uri="{FF2B5EF4-FFF2-40B4-BE49-F238E27FC236}">
                <a16:creationId xmlns:a16="http://schemas.microsoft.com/office/drawing/2014/main" id="{A143EBCE-2A95-2CAD-2B07-0BD5EA34384C}"/>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313466033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3" name="Tabela 117">
            <a:extLst>
              <a:ext uri="{FF2B5EF4-FFF2-40B4-BE49-F238E27FC236}">
                <a16:creationId xmlns:a16="http://schemas.microsoft.com/office/drawing/2014/main" id="{1E697751-F417-43F1-A036-3D054FFF62F0}"/>
              </a:ext>
            </a:extLst>
          </p:cNvPr>
          <p:cNvGraphicFramePr>
            <a:graphicFrameLocks noGrp="1"/>
          </p:cNvGraphicFramePr>
          <p:nvPr/>
        </p:nvGraphicFramePr>
        <p:xfrm>
          <a:off x="2411761" y="1636750"/>
          <a:ext cx="6321226" cy="3876544"/>
        </p:xfrm>
        <a:graphic>
          <a:graphicData uri="http://schemas.openxmlformats.org/drawingml/2006/table">
            <a:tbl>
              <a:tblPr firstRow="1" bandRow="1">
                <a:tableStyleId>{5C22544A-7EE6-4342-B048-85BDC9FD1C3A}</a:tableStyleId>
              </a:tblPr>
              <a:tblGrid>
                <a:gridCol w="4141439">
                  <a:extLst>
                    <a:ext uri="{9D8B030D-6E8A-4147-A177-3AD203B41FA5}">
                      <a16:colId xmlns:a16="http://schemas.microsoft.com/office/drawing/2014/main" val="1192821638"/>
                    </a:ext>
                  </a:extLst>
                </a:gridCol>
                <a:gridCol w="2179787">
                  <a:extLst>
                    <a:ext uri="{9D8B030D-6E8A-4147-A177-3AD203B41FA5}">
                      <a16:colId xmlns:a16="http://schemas.microsoft.com/office/drawing/2014/main" val="639689686"/>
                    </a:ext>
                  </a:extLst>
                </a:gridCol>
              </a:tblGrid>
              <a:tr h="484568">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50" b="0" i="0" u="none" strike="noStrike" kern="1200" dirty="0">
                          <a:solidFill>
                            <a:schemeClr val="tx1"/>
                          </a:solidFill>
                          <a:effectLst/>
                          <a:latin typeface="+mn-lt"/>
                          <a:ea typeface="+mn-ea"/>
                          <a:cs typeface="+mn-cs"/>
                        </a:rPr>
                        <a:t>aby przyszłym pokoleniom żyło się lepiej</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5349898"/>
                  </a:ext>
                </a:extLst>
              </a:tr>
              <a:tr h="484568">
                <a:tc>
                  <a:txBody>
                    <a:bodyPr/>
                    <a:lstStyle/>
                    <a:p>
                      <a:pPr algn="r" fontAlgn="t"/>
                      <a:r>
                        <a:rPr lang="pl-PL" sz="1050" b="0" i="0" u="none" strike="noStrike" dirty="0">
                          <a:solidFill>
                            <a:schemeClr val="tx1"/>
                          </a:solidFill>
                          <a:effectLst/>
                          <a:latin typeface="+mj-lt"/>
                        </a:rPr>
                        <a:t>ze względu na szkodliwe skutki dla </a:t>
                      </a:r>
                      <a:r>
                        <a:rPr lang="pl-PL" sz="1050" b="0" i="0" u="none" strike="noStrike" kern="1200" dirty="0">
                          <a:solidFill>
                            <a:schemeClr val="tx1"/>
                          </a:solidFill>
                          <a:effectLst/>
                          <a:latin typeface="+mn-lt"/>
                          <a:ea typeface="+mn-ea"/>
                          <a:cs typeface="+mn-cs"/>
                        </a:rPr>
                        <a:t>zdrowia ludzkiego</a:t>
                      </a:r>
                      <a:endParaRPr lang="pl-PL" sz="1050" b="0" i="0" u="none" strike="noStrike" dirty="0">
                        <a:solidFill>
                          <a:schemeClr val="tx1"/>
                        </a:solidFill>
                        <a:effectLst/>
                        <a:latin typeface="+mj-lt"/>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3419946"/>
                  </a:ext>
                </a:extLst>
              </a:tr>
              <a:tr h="484568">
                <a:tc>
                  <a:txBody>
                    <a:bodyPr/>
                    <a:lstStyle/>
                    <a:p>
                      <a:pPr algn="r" fontAlgn="t"/>
                      <a:r>
                        <a:rPr lang="pl-PL" sz="1050" b="0" i="0" u="none" strike="noStrike" kern="1200" dirty="0">
                          <a:solidFill>
                            <a:schemeClr val="tx1"/>
                          </a:solidFill>
                          <a:effectLst/>
                          <a:latin typeface="+mn-lt"/>
                          <a:ea typeface="+mn-ea"/>
                          <a:cs typeface="+mn-cs"/>
                        </a:rPr>
                        <a:t>ze względu na szkodliwe skutki dla środowiska</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0012517"/>
                  </a:ext>
                </a:extLst>
              </a:tr>
              <a:tr h="484568">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50" b="0" i="0" u="none" strike="noStrike" kern="1200" dirty="0">
                          <a:solidFill>
                            <a:schemeClr val="tx1"/>
                          </a:solidFill>
                          <a:effectLst/>
                          <a:latin typeface="+mn-lt"/>
                          <a:ea typeface="+mn-ea"/>
                          <a:cs typeface="+mn-cs"/>
                        </a:rPr>
                        <a:t>z innego powodu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9476757"/>
                  </a:ext>
                </a:extLst>
              </a:tr>
              <a:tr h="484568">
                <a:tc>
                  <a:txBody>
                    <a:bodyPr/>
                    <a:lstStyle/>
                    <a:p>
                      <a:pPr algn="r" fontAlgn="t"/>
                      <a:r>
                        <a:rPr lang="pl-PL" sz="1050" b="0" i="0" u="none" strike="noStrike" dirty="0">
                          <a:solidFill>
                            <a:schemeClr val="tx1"/>
                          </a:solidFill>
                          <a:effectLst/>
                          <a:latin typeface="+mj-lt"/>
                        </a:rPr>
                        <a:t>należy respektować zobowiązania międzynarodowe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1274731"/>
                  </a:ext>
                </a:extLst>
              </a:tr>
              <a:tr h="484568">
                <a:tc>
                  <a:txBody>
                    <a:bodyPr/>
                    <a:lstStyle/>
                    <a:p>
                      <a:pPr algn="r" fontAlgn="t"/>
                      <a:r>
                        <a:rPr lang="pl-PL" sz="1050" b="0" i="0" u="none" strike="noStrike" dirty="0">
                          <a:solidFill>
                            <a:schemeClr val="tx1"/>
                          </a:solidFill>
                          <a:effectLst/>
                          <a:latin typeface="+mj-lt"/>
                        </a:rPr>
                        <a:t>żeby dać przykład innym państwom</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1553036"/>
                  </a:ext>
                </a:extLst>
              </a:tr>
              <a:tr h="484568">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50" b="0" i="0" u="none" strike="noStrike" kern="1200" dirty="0">
                          <a:solidFill>
                            <a:schemeClr val="tx1"/>
                          </a:solidFill>
                          <a:effectLst/>
                          <a:latin typeface="+mn-lt"/>
                          <a:ea typeface="+mn-ea"/>
                          <a:cs typeface="+mn-cs"/>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1525027"/>
                  </a:ext>
                </a:extLst>
              </a:tr>
              <a:tr h="484568">
                <a:tc>
                  <a:txBody>
                    <a:bodyPr/>
                    <a:lstStyle/>
                    <a:p>
                      <a:pPr algn="r" fontAlgn="t"/>
                      <a:endParaRPr lang="pl-PL" sz="1050" b="0" i="0" u="none" strike="noStrike" dirty="0">
                        <a:solidFill>
                          <a:schemeClr val="tx1"/>
                        </a:solidFill>
                        <a:effectLst/>
                        <a:latin typeface="+mj-lt"/>
                      </a:endParaRP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9467974"/>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a:t>P20.1 Dlaczego uważa Pan(i), że Polska powinna redukować emisję gazów cieplarnianych?</a:t>
            </a:r>
          </a:p>
          <a:p>
            <a:pPr algn="just"/>
            <a:r>
              <a:rPr lang="pl-PL" sz="800" i="1">
                <a:solidFill>
                  <a:schemeClr val="bg1">
                    <a:lumMod val="75000"/>
                  </a:schemeClr>
                </a:solidFill>
              </a:rPr>
              <a:t>Pytanie jednokrotnego wyboru.</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badani, którzy uważają, że Polska powinna redukować emisję gazów cieplarnianych, 2022: n=828, 2020 n=958, </a:t>
            </a:r>
            <a:r>
              <a:rPr lang="pt-BR" dirty="0">
                <a:solidFill>
                  <a:schemeClr val="bg1">
                    <a:lumMod val="75000"/>
                  </a:schemeClr>
                </a:solidFill>
              </a:rPr>
              <a:t>2018: n=803</a:t>
            </a:r>
            <a:r>
              <a:rPr lang="pl-PL" dirty="0">
                <a:solidFill>
                  <a:schemeClr val="bg1">
                    <a:lumMod val="75000"/>
                  </a:schemeClr>
                </a:solidFill>
              </a:rPr>
              <a:t>, </a:t>
            </a:r>
            <a:r>
              <a:rPr lang="pt-BR" dirty="0">
                <a:solidFill>
                  <a:schemeClr val="bg1">
                    <a:lumMod val="75000"/>
                  </a:schemeClr>
                </a:solidFill>
              </a:rPr>
              <a:t>2014: n=742</a:t>
            </a:r>
            <a:r>
              <a:rPr lang="pl-PL" dirty="0">
                <a:solidFill>
                  <a:schemeClr val="bg1">
                    <a:lumMod val="75000"/>
                  </a:schemeClr>
                </a:solidFill>
              </a:rPr>
              <a:t>, </a:t>
            </a:r>
            <a:r>
              <a:rPr lang="pt-BR" dirty="0">
                <a:solidFill>
                  <a:schemeClr val="bg1">
                    <a:lumMod val="75000"/>
                  </a:schemeClr>
                </a:solidFill>
              </a:rPr>
              <a:t>2013: n=846</a:t>
            </a:r>
            <a:r>
              <a:rPr lang="pl-PL" dirty="0">
                <a:solidFill>
                  <a:schemeClr val="bg1">
                    <a:lumMod val="75000"/>
                  </a:schemeClr>
                </a:solidFill>
              </a:rPr>
              <a:t>.</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88" name="Freeform 8">
            <a:extLst>
              <a:ext uri="{FF2B5EF4-FFF2-40B4-BE49-F238E27FC236}">
                <a16:creationId xmlns:a16="http://schemas.microsoft.com/office/drawing/2014/main" id="{343D31E2-6C3E-430A-B35B-3E73EE3FE39C}"/>
              </a:ext>
            </a:extLst>
          </p:cNvPr>
          <p:cNvSpPr>
            <a:spLocks noEditPoints="1"/>
          </p:cNvSpPr>
          <p:nvPr/>
        </p:nvSpPr>
        <p:spPr bwMode="auto">
          <a:xfrm>
            <a:off x="6759415" y="4662521"/>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5" name="pole tekstowe 4">
            <a:extLst>
              <a:ext uri="{FF2B5EF4-FFF2-40B4-BE49-F238E27FC236}">
                <a16:creationId xmlns:a16="http://schemas.microsoft.com/office/drawing/2014/main" id="{495AF752-0F2B-4C34-9EED-9F647F39496D}"/>
              </a:ext>
            </a:extLst>
          </p:cNvPr>
          <p:cNvSpPr txBox="1"/>
          <p:nvPr/>
        </p:nvSpPr>
        <p:spPr>
          <a:xfrm>
            <a:off x="397697" y="1682061"/>
            <a:ext cx="1781233" cy="738664"/>
          </a:xfrm>
          <a:prstGeom prst="rect">
            <a:avLst/>
          </a:prstGeom>
          <a:noFill/>
        </p:spPr>
        <p:txBody>
          <a:bodyPr wrap="square">
            <a:spAutoFit/>
          </a:bodyPr>
          <a:lstStyle/>
          <a:p>
            <a:pPr algn="ctr"/>
            <a:r>
              <a:rPr lang="pl-PL" sz="1050" b="1" i="1"/>
              <a:t>Osoby, które uważają, </a:t>
            </a:r>
          </a:p>
          <a:p>
            <a:pPr algn="ctr"/>
            <a:r>
              <a:rPr lang="pl-PL" sz="1050" b="1" i="1"/>
              <a:t>że Polska powinna redukować emisję gazów cieplarnianych</a:t>
            </a:r>
          </a:p>
        </p:txBody>
      </p:sp>
      <p:sp>
        <p:nvSpPr>
          <p:cNvPr id="6" name="Prostokąt: zaokrąglone rogi 5">
            <a:extLst>
              <a:ext uri="{FF2B5EF4-FFF2-40B4-BE49-F238E27FC236}">
                <a16:creationId xmlns:a16="http://schemas.microsoft.com/office/drawing/2014/main" id="{B13B1194-724D-4003-8C10-05EA70831927}"/>
              </a:ext>
            </a:extLst>
          </p:cNvPr>
          <p:cNvSpPr/>
          <p:nvPr/>
        </p:nvSpPr>
        <p:spPr>
          <a:xfrm>
            <a:off x="409203" y="1556792"/>
            <a:ext cx="1769727" cy="353869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7" name="Wykres 6" descr="Wykres kołowy przedstawiający osoby, które uważają, że Polska powinna redukować emisję gazów cieplarnianych: 94%.">
            <a:extLst>
              <a:ext uri="{FF2B5EF4-FFF2-40B4-BE49-F238E27FC236}">
                <a16:creationId xmlns:a16="http://schemas.microsoft.com/office/drawing/2014/main" id="{AA402EB9-0E49-44DD-8791-3652123F9DF1}"/>
              </a:ext>
            </a:extLst>
          </p:cNvPr>
          <p:cNvGraphicFramePr/>
          <p:nvPr/>
        </p:nvGraphicFramePr>
        <p:xfrm>
          <a:off x="411014" y="2543089"/>
          <a:ext cx="2160240" cy="11982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2" name="Wykres 61" descr="Powody dla których Polska powinna redukować emisję gazów cieplarnianych.&#10;&#10;Wykres słupkowy przedstawiający te powody:&#10;ze względu na szkodliwe skutki dla środowiska 47%, ze względu na szkodliwe skutki dla zdrowia ludzkiego 13%, ze względu na zmiany zachodzące w klimacie 10%,  aby przyszłym pokoleniom żyło się lepiej 8%, ze względu na zbyt wysoki wskaźnik emisji tych gazów 6%, to nasz obowiązek, każdy kraj powinien o to zadbać dla naszego dobra 4%, należy respektować zobowiązania międzynarodowe 3%, żeby dać przykład innym państwom 2%, z innego powodu 3%, trudno powiedzieć 5%.">
            <a:extLst>
              <a:ext uri="{FF2B5EF4-FFF2-40B4-BE49-F238E27FC236}">
                <a16:creationId xmlns:a16="http://schemas.microsoft.com/office/drawing/2014/main" id="{E4E7D701-4A58-4E9E-BD1B-36F928121392}"/>
              </a:ext>
            </a:extLst>
          </p:cNvPr>
          <p:cNvGraphicFramePr/>
          <p:nvPr>
            <p:extLst>
              <p:ext uri="{D42A27DB-BD31-4B8C-83A1-F6EECF244321}">
                <p14:modId xmlns:p14="http://schemas.microsoft.com/office/powerpoint/2010/main" val="126221009"/>
              </p:ext>
            </p:extLst>
          </p:nvPr>
        </p:nvGraphicFramePr>
        <p:xfrm>
          <a:off x="7209644" y="1636752"/>
          <a:ext cx="1925060" cy="3462087"/>
        </p:xfrm>
        <a:graphic>
          <a:graphicData uri="http://schemas.openxmlformats.org/drawingml/2006/chart">
            <c:chart xmlns:c="http://schemas.openxmlformats.org/drawingml/2006/chart" xmlns:r="http://schemas.openxmlformats.org/officeDocument/2006/relationships" r:id="rId4"/>
          </a:graphicData>
        </a:graphic>
      </p:graphicFrame>
      <p:grpSp>
        <p:nvGrpSpPr>
          <p:cNvPr id="99" name="Grupa 98">
            <a:extLst>
              <a:ext uri="{FF2B5EF4-FFF2-40B4-BE49-F238E27FC236}">
                <a16:creationId xmlns:a16="http://schemas.microsoft.com/office/drawing/2014/main" id="{3DC3E57A-AAAC-4D10-86B4-896F37164F83}"/>
              </a:ext>
            </a:extLst>
          </p:cNvPr>
          <p:cNvGrpSpPr/>
          <p:nvPr/>
        </p:nvGrpSpPr>
        <p:grpSpPr>
          <a:xfrm>
            <a:off x="6745907" y="2268112"/>
            <a:ext cx="236570" cy="209142"/>
            <a:chOff x="5302251" y="4618038"/>
            <a:chExt cx="657225" cy="581025"/>
          </a:xfrm>
          <a:solidFill>
            <a:schemeClr val="bg1">
              <a:lumMod val="75000"/>
            </a:schemeClr>
          </a:solidFill>
        </p:grpSpPr>
        <p:sp>
          <p:nvSpPr>
            <p:cNvPr id="100" name="Freeform 78">
              <a:extLst>
                <a:ext uri="{FF2B5EF4-FFF2-40B4-BE49-F238E27FC236}">
                  <a16:creationId xmlns:a16="http://schemas.microsoft.com/office/drawing/2014/main" id="{618E3826-68D9-4BAB-8BCE-70FD21197136}"/>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1" name="Freeform 79">
              <a:extLst>
                <a:ext uri="{FF2B5EF4-FFF2-40B4-BE49-F238E27FC236}">
                  <a16:creationId xmlns:a16="http://schemas.microsoft.com/office/drawing/2014/main" id="{0F258F5D-D238-4F71-A6E7-D13D4DF04F81}"/>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02" name="Freeform 80">
              <a:extLst>
                <a:ext uri="{FF2B5EF4-FFF2-40B4-BE49-F238E27FC236}">
                  <a16:creationId xmlns:a16="http://schemas.microsoft.com/office/drawing/2014/main" id="{96FB179A-7F4F-49A5-82FB-2427FE355F9C}"/>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123" name="Grafika 122" descr="Kula ziemska: Ameryka Północna i Południowa">
            <a:extLst>
              <a:ext uri="{FF2B5EF4-FFF2-40B4-BE49-F238E27FC236}">
                <a16:creationId xmlns:a16="http://schemas.microsoft.com/office/drawing/2014/main" id="{BDE8227B-FBB9-4C07-A048-9F7FD59EB3FF}"/>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744055" y="3692209"/>
            <a:ext cx="259766" cy="259766"/>
          </a:xfrm>
          <a:prstGeom prst="rect">
            <a:avLst/>
          </a:prstGeom>
        </p:spPr>
      </p:pic>
      <p:pic>
        <p:nvPicPr>
          <p:cNvPr id="125" name="Grafika 124" descr="Palec wskazujący w prawo">
            <a:extLst>
              <a:ext uri="{FF2B5EF4-FFF2-40B4-BE49-F238E27FC236}">
                <a16:creationId xmlns:a16="http://schemas.microsoft.com/office/drawing/2014/main" id="{90BBEB5C-75DE-4241-AED1-72DAC58444A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760048" y="4095049"/>
            <a:ext cx="290107" cy="290107"/>
          </a:xfrm>
          <a:prstGeom prst="rect">
            <a:avLst/>
          </a:prstGeom>
        </p:spPr>
      </p:pic>
      <p:pic>
        <p:nvPicPr>
          <p:cNvPr id="129" name="Grafika 128" descr="Koła zębate">
            <a:extLst>
              <a:ext uri="{FF2B5EF4-FFF2-40B4-BE49-F238E27FC236}">
                <a16:creationId xmlns:a16="http://schemas.microsoft.com/office/drawing/2014/main" id="{F132AE80-4A70-4462-A638-214200C5398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697348" y="3187532"/>
            <a:ext cx="333440" cy="333440"/>
          </a:xfrm>
          <a:prstGeom prst="rect">
            <a:avLst/>
          </a:prstGeom>
        </p:spPr>
      </p:pic>
      <p:pic>
        <p:nvPicPr>
          <p:cNvPr id="131" name="Grafika 130" descr="Odtwórz">
            <a:extLst>
              <a:ext uri="{FF2B5EF4-FFF2-40B4-BE49-F238E27FC236}">
                <a16:creationId xmlns:a16="http://schemas.microsoft.com/office/drawing/2014/main" id="{3737B81C-FF5F-435C-B69B-150551CF8B99}"/>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953482" y="2931539"/>
            <a:ext cx="553833" cy="553833"/>
          </a:xfrm>
          <a:prstGeom prst="rect">
            <a:avLst/>
          </a:prstGeom>
        </p:spPr>
      </p:pic>
      <p:pic>
        <p:nvPicPr>
          <p:cNvPr id="138" name="Grafika 137" descr="Liść">
            <a:extLst>
              <a:ext uri="{FF2B5EF4-FFF2-40B4-BE49-F238E27FC236}">
                <a16:creationId xmlns:a16="http://schemas.microsoft.com/office/drawing/2014/main" id="{908596C1-D0F3-47B6-8CA2-6F86AB16DC0B}"/>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08738" y="3908279"/>
            <a:ext cx="914400" cy="914400"/>
          </a:xfrm>
          <a:prstGeom prst="rect">
            <a:avLst/>
          </a:prstGeom>
        </p:spPr>
      </p:pic>
      <p:grpSp>
        <p:nvGrpSpPr>
          <p:cNvPr id="34" name="Grupa 11">
            <a:extLst>
              <a:ext uri="{FF2B5EF4-FFF2-40B4-BE49-F238E27FC236}">
                <a16:creationId xmlns:a16="http://schemas.microsoft.com/office/drawing/2014/main" id="{91EBE63D-F8A5-4FC9-3F6E-487A9BD82511}"/>
              </a:ext>
            </a:extLst>
          </p:cNvPr>
          <p:cNvGrpSpPr/>
          <p:nvPr/>
        </p:nvGrpSpPr>
        <p:grpSpPr>
          <a:xfrm>
            <a:off x="6749501" y="2731842"/>
            <a:ext cx="258763" cy="249393"/>
            <a:chOff x="3635896" y="4474541"/>
            <a:chExt cx="1152128" cy="1110408"/>
          </a:xfrm>
          <a:solidFill>
            <a:schemeClr val="bg1">
              <a:lumMod val="75000"/>
            </a:schemeClr>
          </a:solidFill>
        </p:grpSpPr>
        <p:grpSp>
          <p:nvGrpSpPr>
            <p:cNvPr id="35" name="Grupa 102">
              <a:extLst>
                <a:ext uri="{FF2B5EF4-FFF2-40B4-BE49-F238E27FC236}">
                  <a16:creationId xmlns:a16="http://schemas.microsoft.com/office/drawing/2014/main" id="{1E5ADC11-E486-8297-7E82-E2A60BC529D3}"/>
                </a:ext>
              </a:extLst>
            </p:cNvPr>
            <p:cNvGrpSpPr/>
            <p:nvPr/>
          </p:nvGrpSpPr>
          <p:grpSpPr>
            <a:xfrm>
              <a:off x="3635896" y="4677716"/>
              <a:ext cx="1152128" cy="907233"/>
              <a:chOff x="5302251" y="4681538"/>
              <a:chExt cx="657225" cy="517525"/>
            </a:xfrm>
            <a:grpFill/>
          </p:grpSpPr>
          <p:sp>
            <p:nvSpPr>
              <p:cNvPr id="37" name="Freeform 78">
                <a:extLst>
                  <a:ext uri="{FF2B5EF4-FFF2-40B4-BE49-F238E27FC236}">
                    <a16:creationId xmlns:a16="http://schemas.microsoft.com/office/drawing/2014/main" id="{DEFABE7E-FB57-22B5-7A56-30F7EAD9648F}"/>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8" name="Freeform 79">
                <a:extLst>
                  <a:ext uri="{FF2B5EF4-FFF2-40B4-BE49-F238E27FC236}">
                    <a16:creationId xmlns:a16="http://schemas.microsoft.com/office/drawing/2014/main" id="{FA3998A0-866E-FD4D-6058-925F3AEA089A}"/>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36" name="Grafika 10" descr="Liść">
              <a:extLst>
                <a:ext uri="{FF2B5EF4-FFF2-40B4-BE49-F238E27FC236}">
                  <a16:creationId xmlns:a16="http://schemas.microsoft.com/office/drawing/2014/main" id="{E4693852-1261-7FB5-9E54-AE914B160467}"/>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3866229" y="4474541"/>
              <a:ext cx="691461" cy="691460"/>
            </a:xfrm>
            <a:prstGeom prst="rect">
              <a:avLst/>
            </a:prstGeom>
          </p:spPr>
        </p:pic>
      </p:grpSp>
      <p:pic>
        <p:nvPicPr>
          <p:cNvPr id="39" name="Grafika 108" descr="Rodzina z dwojgiem dzieci">
            <a:extLst>
              <a:ext uri="{FF2B5EF4-FFF2-40B4-BE49-F238E27FC236}">
                <a16:creationId xmlns:a16="http://schemas.microsoft.com/office/drawing/2014/main" id="{A123E291-7970-4CF5-1623-9B1F293572B2}"/>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694652" y="1707372"/>
            <a:ext cx="340242" cy="340242"/>
          </a:xfrm>
          <a:prstGeom prst="rect">
            <a:avLst/>
          </a:prstGeom>
        </p:spPr>
      </p:pic>
      <p:sp>
        <p:nvSpPr>
          <p:cNvPr id="4" name="Symbol zastępczy tekstu 7">
            <a:extLst>
              <a:ext uri="{FF2B5EF4-FFF2-40B4-BE49-F238E27FC236}">
                <a16:creationId xmlns:a16="http://schemas.microsoft.com/office/drawing/2014/main" id="{6D840458-F037-884C-B5D3-4AB81AE387C4}"/>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95888989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P20.1 Dlaczego uważa Pan(i), że Polska powinna redukować emisję gazów cieplarnianych?</a:t>
            </a:r>
          </a:p>
          <a:p>
            <a:pPr algn="just"/>
            <a:r>
              <a:rPr lang="pl-PL" sz="800" i="1" dirty="0">
                <a:solidFill>
                  <a:schemeClr val="bg1">
                    <a:lumMod val="75000"/>
                  </a:schemeClr>
                </a:solidFill>
              </a:rPr>
              <a:t>Pytanie jednokrotnego wyboru.</a:t>
            </a:r>
            <a:r>
              <a:rPr lang="pl-PL" sz="800" dirty="0">
                <a:solidFill>
                  <a:schemeClr val="bg1">
                    <a:lumMod val="75000"/>
                  </a:schemeClr>
                </a:solidFill>
              </a:rPr>
              <a:t> | </a:t>
            </a:r>
            <a:r>
              <a:rPr lang="pl-PL" sz="800" i="1" dirty="0">
                <a:solidFill>
                  <a:schemeClr val="bg1">
                    <a:lumMod val="75000"/>
                  </a:schemeClr>
                </a:solidFill>
              </a:rPr>
              <a:t>Dane w %</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badani, którzy uważają, że Polska powinna redukować emisję gazów cieplarnianych, 2020 n=958, </a:t>
            </a:r>
            <a:r>
              <a:rPr lang="pt-BR" dirty="0">
                <a:solidFill>
                  <a:schemeClr val="bg1">
                    <a:lumMod val="75000"/>
                  </a:schemeClr>
                </a:solidFill>
              </a:rPr>
              <a:t>2018: n=803</a:t>
            </a:r>
            <a:r>
              <a:rPr lang="pl-PL" dirty="0">
                <a:solidFill>
                  <a:schemeClr val="bg1">
                    <a:lumMod val="75000"/>
                  </a:schemeClr>
                </a:solidFill>
              </a:rPr>
              <a:t>, </a:t>
            </a:r>
            <a:r>
              <a:rPr lang="pt-BR" dirty="0">
                <a:solidFill>
                  <a:schemeClr val="bg1">
                    <a:lumMod val="75000"/>
                  </a:schemeClr>
                </a:solidFill>
              </a:rPr>
              <a:t>2014: n=742</a:t>
            </a:r>
            <a:r>
              <a:rPr lang="pl-PL" dirty="0">
                <a:solidFill>
                  <a:schemeClr val="bg1">
                    <a:lumMod val="75000"/>
                  </a:schemeClr>
                </a:solidFill>
              </a:rPr>
              <a:t>, </a:t>
            </a:r>
            <a:r>
              <a:rPr lang="pt-BR" dirty="0">
                <a:solidFill>
                  <a:schemeClr val="bg1">
                    <a:lumMod val="75000"/>
                  </a:schemeClr>
                </a:solidFill>
              </a:rPr>
              <a:t>2013: n=846</a:t>
            </a:r>
            <a:r>
              <a:rPr lang="pl-PL" dirty="0">
                <a:solidFill>
                  <a:schemeClr val="bg1">
                    <a:lumMod val="75000"/>
                  </a:schemeClr>
                </a:solidFill>
              </a:rPr>
              <a:t>.</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135" name="pole tekstowe 134">
            <a:extLst>
              <a:ext uri="{FF2B5EF4-FFF2-40B4-BE49-F238E27FC236}">
                <a16:creationId xmlns:a16="http://schemas.microsoft.com/office/drawing/2014/main" id="{E4ED33C2-9E78-4DD9-AACB-14C579DE5D94}"/>
              </a:ext>
            </a:extLst>
          </p:cNvPr>
          <p:cNvSpPr txBox="1"/>
          <p:nvPr/>
        </p:nvSpPr>
        <p:spPr>
          <a:xfrm>
            <a:off x="328438" y="5348180"/>
            <a:ext cx="4572000" cy="215444"/>
          </a:xfrm>
          <a:prstGeom prst="rect">
            <a:avLst/>
          </a:prstGeom>
          <a:noFill/>
        </p:spPr>
        <p:txBody>
          <a:bodyPr wrap="square">
            <a:spAutoFit/>
          </a:bodyPr>
          <a:lstStyle/>
          <a:p>
            <a:pPr algn="just"/>
            <a:r>
              <a:rPr lang="pl-PL" sz="800" b="1" i="1">
                <a:solidFill>
                  <a:schemeClr val="accent1"/>
                </a:solidFill>
              </a:rPr>
              <a:t>* powody dodane w 2020 r.</a:t>
            </a:r>
            <a:endParaRPr lang="pl-PL" sz="800" i="1">
              <a:solidFill>
                <a:schemeClr val="bg1">
                  <a:lumMod val="75000"/>
                </a:schemeClr>
              </a:solidFill>
            </a:endParaRPr>
          </a:p>
        </p:txBody>
      </p:sp>
      <p:graphicFrame>
        <p:nvGraphicFramePr>
          <p:cNvPr id="4" name="Wykres 3">
            <a:extLst>
              <a:ext uri="{FF2B5EF4-FFF2-40B4-BE49-F238E27FC236}">
                <a16:creationId xmlns:a16="http://schemas.microsoft.com/office/drawing/2014/main" id="{AE4E0860-13E2-4E1F-A9E7-130F5F2A3F3A}"/>
              </a:ext>
            </a:extLst>
          </p:cNvPr>
          <p:cNvGraphicFramePr/>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65" name="Freeform 8">
            <a:extLst>
              <a:ext uri="{FF2B5EF4-FFF2-40B4-BE49-F238E27FC236}">
                <a16:creationId xmlns:a16="http://schemas.microsoft.com/office/drawing/2014/main" id="{908EDA31-ABEA-4E7E-A166-1973F998B2E6}"/>
              </a:ext>
            </a:extLst>
          </p:cNvPr>
          <p:cNvSpPr>
            <a:spLocks noEditPoints="1"/>
          </p:cNvSpPr>
          <p:nvPr/>
        </p:nvSpPr>
        <p:spPr bwMode="auto">
          <a:xfrm>
            <a:off x="5708169" y="4317212"/>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66" name="Grupa 65">
            <a:extLst>
              <a:ext uri="{FF2B5EF4-FFF2-40B4-BE49-F238E27FC236}">
                <a16:creationId xmlns:a16="http://schemas.microsoft.com/office/drawing/2014/main" id="{5C9242D5-E691-4B83-9356-51E316AAC475}"/>
              </a:ext>
            </a:extLst>
          </p:cNvPr>
          <p:cNvGrpSpPr/>
          <p:nvPr/>
        </p:nvGrpSpPr>
        <p:grpSpPr>
          <a:xfrm>
            <a:off x="1486171" y="4337284"/>
            <a:ext cx="236570" cy="209142"/>
            <a:chOff x="5302251" y="4618038"/>
            <a:chExt cx="657225" cy="581025"/>
          </a:xfrm>
          <a:solidFill>
            <a:schemeClr val="bg1">
              <a:lumMod val="75000"/>
            </a:schemeClr>
          </a:solidFill>
        </p:grpSpPr>
        <p:sp>
          <p:nvSpPr>
            <p:cNvPr id="67" name="Freeform 78">
              <a:extLst>
                <a:ext uri="{FF2B5EF4-FFF2-40B4-BE49-F238E27FC236}">
                  <a16:creationId xmlns:a16="http://schemas.microsoft.com/office/drawing/2014/main" id="{CE8C6D4D-546E-458A-9759-F4870B2CA716}"/>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8" name="Freeform 79">
              <a:extLst>
                <a:ext uri="{FF2B5EF4-FFF2-40B4-BE49-F238E27FC236}">
                  <a16:creationId xmlns:a16="http://schemas.microsoft.com/office/drawing/2014/main" id="{60DA6239-50E7-4140-8E35-D3B081F61476}"/>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0">
              <a:extLst>
                <a:ext uri="{FF2B5EF4-FFF2-40B4-BE49-F238E27FC236}">
                  <a16:creationId xmlns:a16="http://schemas.microsoft.com/office/drawing/2014/main" id="{E70A647D-827C-4E03-984B-8A4D945DC151}"/>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70" name="Grupa 69">
            <a:extLst>
              <a:ext uri="{FF2B5EF4-FFF2-40B4-BE49-F238E27FC236}">
                <a16:creationId xmlns:a16="http://schemas.microsoft.com/office/drawing/2014/main" id="{FF4B1A3A-ABBC-418D-9E2D-F08AD4F4CC6A}"/>
              </a:ext>
            </a:extLst>
          </p:cNvPr>
          <p:cNvGrpSpPr/>
          <p:nvPr/>
        </p:nvGrpSpPr>
        <p:grpSpPr>
          <a:xfrm>
            <a:off x="2418450" y="4324908"/>
            <a:ext cx="258763" cy="249393"/>
            <a:chOff x="3635896" y="4474541"/>
            <a:chExt cx="1152128" cy="1110408"/>
          </a:xfrm>
          <a:solidFill>
            <a:schemeClr val="bg1">
              <a:lumMod val="75000"/>
            </a:schemeClr>
          </a:solidFill>
        </p:grpSpPr>
        <p:grpSp>
          <p:nvGrpSpPr>
            <p:cNvPr id="71" name="Grupa 70">
              <a:extLst>
                <a:ext uri="{FF2B5EF4-FFF2-40B4-BE49-F238E27FC236}">
                  <a16:creationId xmlns:a16="http://schemas.microsoft.com/office/drawing/2014/main" id="{68B3B49A-FFB2-4EAA-B3EE-EF80245E664C}"/>
                </a:ext>
              </a:extLst>
            </p:cNvPr>
            <p:cNvGrpSpPr/>
            <p:nvPr/>
          </p:nvGrpSpPr>
          <p:grpSpPr>
            <a:xfrm>
              <a:off x="3635896" y="4677716"/>
              <a:ext cx="1152128" cy="907233"/>
              <a:chOff x="5302251" y="4681538"/>
              <a:chExt cx="657225" cy="517525"/>
            </a:xfrm>
            <a:grpFill/>
          </p:grpSpPr>
          <p:sp>
            <p:nvSpPr>
              <p:cNvPr id="73" name="Freeform 78">
                <a:extLst>
                  <a:ext uri="{FF2B5EF4-FFF2-40B4-BE49-F238E27FC236}">
                    <a16:creationId xmlns:a16="http://schemas.microsoft.com/office/drawing/2014/main" id="{781FA4E0-2218-4D68-A3E3-A25FD324D7A2}"/>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79">
                <a:extLst>
                  <a:ext uri="{FF2B5EF4-FFF2-40B4-BE49-F238E27FC236}">
                    <a16:creationId xmlns:a16="http://schemas.microsoft.com/office/drawing/2014/main" id="{B1429E88-ABCA-493A-BF50-51003051F8DC}"/>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72" name="Grafika 71" descr="Liść">
              <a:extLst>
                <a:ext uri="{FF2B5EF4-FFF2-40B4-BE49-F238E27FC236}">
                  <a16:creationId xmlns:a16="http://schemas.microsoft.com/office/drawing/2014/main" id="{A1D5027D-2358-40E3-B31D-F96F7E547D84}"/>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66229" y="4474541"/>
              <a:ext cx="691461" cy="691460"/>
            </a:xfrm>
            <a:prstGeom prst="rect">
              <a:avLst/>
            </a:prstGeom>
          </p:spPr>
        </p:pic>
      </p:grpSp>
      <p:pic>
        <p:nvPicPr>
          <p:cNvPr id="75" name="Grafika 74" descr="Termometr">
            <a:extLst>
              <a:ext uri="{FF2B5EF4-FFF2-40B4-BE49-F238E27FC236}">
                <a16:creationId xmlns:a16="http://schemas.microsoft.com/office/drawing/2014/main" id="{8AC32996-4FD6-436E-87D5-FC87333BE3A6}"/>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604392" y="4331874"/>
            <a:ext cx="250956" cy="250956"/>
          </a:xfrm>
          <a:prstGeom prst="rect">
            <a:avLst/>
          </a:prstGeom>
        </p:spPr>
      </p:pic>
      <p:pic>
        <p:nvPicPr>
          <p:cNvPr id="76" name="Grafika 75" descr="Rodzina z dwojgiem dzieci">
            <a:extLst>
              <a:ext uri="{FF2B5EF4-FFF2-40B4-BE49-F238E27FC236}">
                <a16:creationId xmlns:a16="http://schemas.microsoft.com/office/drawing/2014/main" id="{F2C75F13-568B-4CF1-909C-5C1C2B62C43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22249" y="4287232"/>
            <a:ext cx="340242" cy="340242"/>
          </a:xfrm>
          <a:prstGeom prst="rect">
            <a:avLst/>
          </a:prstGeom>
        </p:spPr>
      </p:pic>
      <p:pic>
        <p:nvPicPr>
          <p:cNvPr id="77" name="Grafika 76" descr="Prędkościomierz — średnie wskazanie">
            <a:extLst>
              <a:ext uri="{FF2B5EF4-FFF2-40B4-BE49-F238E27FC236}">
                <a16:creationId xmlns:a16="http://schemas.microsoft.com/office/drawing/2014/main" id="{8A541EFE-115C-4DA2-934B-30690967E5D3}"/>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419862" y="4300192"/>
            <a:ext cx="298825" cy="298825"/>
          </a:xfrm>
          <a:prstGeom prst="rect">
            <a:avLst/>
          </a:prstGeom>
        </p:spPr>
      </p:pic>
      <p:grpSp>
        <p:nvGrpSpPr>
          <p:cNvPr id="78" name="Grupa 77">
            <a:extLst>
              <a:ext uri="{FF2B5EF4-FFF2-40B4-BE49-F238E27FC236}">
                <a16:creationId xmlns:a16="http://schemas.microsoft.com/office/drawing/2014/main" id="{F835DB9D-478F-4A3D-9D0A-FB615B7D5F50}"/>
              </a:ext>
            </a:extLst>
          </p:cNvPr>
          <p:cNvGrpSpPr/>
          <p:nvPr/>
        </p:nvGrpSpPr>
        <p:grpSpPr>
          <a:xfrm>
            <a:off x="8193713" y="4331257"/>
            <a:ext cx="271686" cy="252193"/>
            <a:chOff x="7212013" y="4583113"/>
            <a:chExt cx="708025" cy="657225"/>
          </a:xfrm>
          <a:solidFill>
            <a:schemeClr val="bg1">
              <a:lumMod val="75000"/>
            </a:schemeClr>
          </a:solidFill>
        </p:grpSpPr>
        <p:sp>
          <p:nvSpPr>
            <p:cNvPr id="79" name="Freeform 69">
              <a:extLst>
                <a:ext uri="{FF2B5EF4-FFF2-40B4-BE49-F238E27FC236}">
                  <a16:creationId xmlns:a16="http://schemas.microsoft.com/office/drawing/2014/main" id="{4893B40A-1532-4CA5-89C4-F5D16B62E144}"/>
                </a:ext>
              </a:extLst>
            </p:cNvPr>
            <p:cNvSpPr>
              <a:spLocks/>
            </p:cNvSpPr>
            <p:nvPr/>
          </p:nvSpPr>
          <p:spPr bwMode="auto">
            <a:xfrm>
              <a:off x="7286626" y="4684713"/>
              <a:ext cx="61913" cy="61913"/>
            </a:xfrm>
            <a:custGeom>
              <a:avLst/>
              <a:gdLst>
                <a:gd name="T0" fmla="*/ 271 w 271"/>
                <a:gd name="T1" fmla="*/ 135 h 270"/>
                <a:gd name="T2" fmla="*/ 269 w 271"/>
                <a:gd name="T3" fmla="*/ 108 h 270"/>
                <a:gd name="T4" fmla="*/ 261 w 271"/>
                <a:gd name="T5" fmla="*/ 82 h 270"/>
                <a:gd name="T6" fmla="*/ 248 w 271"/>
                <a:gd name="T7" fmla="*/ 59 h 270"/>
                <a:gd name="T8" fmla="*/ 231 w 271"/>
                <a:gd name="T9" fmla="*/ 39 h 270"/>
                <a:gd name="T10" fmla="*/ 212 w 271"/>
                <a:gd name="T11" fmla="*/ 22 h 270"/>
                <a:gd name="T12" fmla="*/ 188 w 271"/>
                <a:gd name="T13" fmla="*/ 10 h 270"/>
                <a:gd name="T14" fmla="*/ 163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2 w 271"/>
                <a:gd name="T33" fmla="*/ 121 h 270"/>
                <a:gd name="T34" fmla="*/ 0 w 271"/>
                <a:gd name="T35" fmla="*/ 135 h 270"/>
                <a:gd name="T36" fmla="*/ 4 w 271"/>
                <a:gd name="T37" fmla="*/ 163 h 270"/>
                <a:gd name="T38" fmla="*/ 11 w 271"/>
                <a:gd name="T39" fmla="*/ 188 h 270"/>
                <a:gd name="T40" fmla="*/ 24 w 271"/>
                <a:gd name="T41" fmla="*/ 210 h 270"/>
                <a:gd name="T42" fmla="*/ 40 w 271"/>
                <a:gd name="T43" fmla="*/ 231 h 270"/>
                <a:gd name="T44" fmla="*/ 60 w 271"/>
                <a:gd name="T45" fmla="*/ 247 h 270"/>
                <a:gd name="T46" fmla="*/ 83 w 271"/>
                <a:gd name="T47" fmla="*/ 260 h 270"/>
                <a:gd name="T48" fmla="*/ 109 w 271"/>
                <a:gd name="T49" fmla="*/ 268 h 270"/>
                <a:gd name="T50" fmla="*/ 136 w 271"/>
                <a:gd name="T51" fmla="*/ 270 h 270"/>
                <a:gd name="T52" fmla="*/ 150 w 271"/>
                <a:gd name="T53" fmla="*/ 270 h 270"/>
                <a:gd name="T54" fmla="*/ 176 w 271"/>
                <a:gd name="T55" fmla="*/ 265 h 270"/>
                <a:gd name="T56" fmla="*/ 200 w 271"/>
                <a:gd name="T57" fmla="*/ 255 h 270"/>
                <a:gd name="T58" fmla="*/ 223 w 271"/>
                <a:gd name="T59" fmla="*/ 239 h 270"/>
                <a:gd name="T60" fmla="*/ 240 w 271"/>
                <a:gd name="T61" fmla="*/ 221 h 270"/>
                <a:gd name="T62" fmla="*/ 255 w 271"/>
                <a:gd name="T63" fmla="*/ 199 h 270"/>
                <a:gd name="T64" fmla="*/ 266 w 271"/>
                <a:gd name="T65" fmla="*/ 175 h 270"/>
                <a:gd name="T66" fmla="*/ 271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1" y="121"/>
                  </a:lnTo>
                  <a:lnTo>
                    <a:pt x="269" y="108"/>
                  </a:lnTo>
                  <a:lnTo>
                    <a:pt x="266" y="94"/>
                  </a:lnTo>
                  <a:lnTo>
                    <a:pt x="261" y="82"/>
                  </a:lnTo>
                  <a:lnTo>
                    <a:pt x="255" y="70"/>
                  </a:lnTo>
                  <a:lnTo>
                    <a:pt x="248" y="59"/>
                  </a:lnTo>
                  <a:lnTo>
                    <a:pt x="240" y="49"/>
                  </a:lnTo>
                  <a:lnTo>
                    <a:pt x="231" y="39"/>
                  </a:lnTo>
                  <a:lnTo>
                    <a:pt x="223" y="30"/>
                  </a:lnTo>
                  <a:lnTo>
                    <a:pt x="212" y="22"/>
                  </a:lnTo>
                  <a:lnTo>
                    <a:pt x="200" y="16"/>
                  </a:lnTo>
                  <a:lnTo>
                    <a:pt x="188" y="10"/>
                  </a:lnTo>
                  <a:lnTo>
                    <a:pt x="176" y="6"/>
                  </a:lnTo>
                  <a:lnTo>
                    <a:pt x="163" y="3"/>
                  </a:lnTo>
                  <a:lnTo>
                    <a:pt x="150" y="0"/>
                  </a:lnTo>
                  <a:lnTo>
                    <a:pt x="136" y="0"/>
                  </a:lnTo>
                  <a:lnTo>
                    <a:pt x="136" y="0"/>
                  </a:lnTo>
                  <a:lnTo>
                    <a:pt x="122" y="0"/>
                  </a:lnTo>
                  <a:lnTo>
                    <a:pt x="109" y="3"/>
                  </a:lnTo>
                  <a:lnTo>
                    <a:pt x="95" y="6"/>
                  </a:lnTo>
                  <a:lnTo>
                    <a:pt x="83" y="10"/>
                  </a:lnTo>
                  <a:lnTo>
                    <a:pt x="71" y="16"/>
                  </a:lnTo>
                  <a:lnTo>
                    <a:pt x="60" y="22"/>
                  </a:lnTo>
                  <a:lnTo>
                    <a:pt x="50" y="30"/>
                  </a:lnTo>
                  <a:lnTo>
                    <a:pt x="40" y="39"/>
                  </a:lnTo>
                  <a:lnTo>
                    <a:pt x="31" y="49"/>
                  </a:lnTo>
                  <a:lnTo>
                    <a:pt x="24" y="59"/>
                  </a:lnTo>
                  <a:lnTo>
                    <a:pt x="17" y="70"/>
                  </a:lnTo>
                  <a:lnTo>
                    <a:pt x="11" y="82"/>
                  </a:lnTo>
                  <a:lnTo>
                    <a:pt x="7" y="94"/>
                  </a:lnTo>
                  <a:lnTo>
                    <a:pt x="4" y="108"/>
                  </a:lnTo>
                  <a:lnTo>
                    <a:pt x="2" y="121"/>
                  </a:lnTo>
                  <a:lnTo>
                    <a:pt x="0" y="135"/>
                  </a:lnTo>
                  <a:lnTo>
                    <a:pt x="0" y="135"/>
                  </a:lnTo>
                  <a:lnTo>
                    <a:pt x="2" y="150"/>
                  </a:lnTo>
                  <a:lnTo>
                    <a:pt x="4" y="163"/>
                  </a:lnTo>
                  <a:lnTo>
                    <a:pt x="7" y="175"/>
                  </a:lnTo>
                  <a:lnTo>
                    <a:pt x="11" y="188"/>
                  </a:lnTo>
                  <a:lnTo>
                    <a:pt x="17" y="199"/>
                  </a:lnTo>
                  <a:lnTo>
                    <a:pt x="24" y="210"/>
                  </a:lnTo>
                  <a:lnTo>
                    <a:pt x="31" y="221"/>
                  </a:lnTo>
                  <a:lnTo>
                    <a:pt x="40" y="231"/>
                  </a:lnTo>
                  <a:lnTo>
                    <a:pt x="50" y="239"/>
                  </a:lnTo>
                  <a:lnTo>
                    <a:pt x="60" y="247"/>
                  </a:lnTo>
                  <a:lnTo>
                    <a:pt x="71" y="255"/>
                  </a:lnTo>
                  <a:lnTo>
                    <a:pt x="83" y="260"/>
                  </a:lnTo>
                  <a:lnTo>
                    <a:pt x="95" y="265"/>
                  </a:lnTo>
                  <a:lnTo>
                    <a:pt x="109" y="268"/>
                  </a:lnTo>
                  <a:lnTo>
                    <a:pt x="122" y="270"/>
                  </a:lnTo>
                  <a:lnTo>
                    <a:pt x="136" y="270"/>
                  </a:lnTo>
                  <a:lnTo>
                    <a:pt x="136" y="270"/>
                  </a:lnTo>
                  <a:lnTo>
                    <a:pt x="150" y="270"/>
                  </a:lnTo>
                  <a:lnTo>
                    <a:pt x="163" y="268"/>
                  </a:lnTo>
                  <a:lnTo>
                    <a:pt x="176" y="265"/>
                  </a:lnTo>
                  <a:lnTo>
                    <a:pt x="188" y="260"/>
                  </a:lnTo>
                  <a:lnTo>
                    <a:pt x="200" y="255"/>
                  </a:lnTo>
                  <a:lnTo>
                    <a:pt x="212" y="247"/>
                  </a:lnTo>
                  <a:lnTo>
                    <a:pt x="223" y="239"/>
                  </a:lnTo>
                  <a:lnTo>
                    <a:pt x="231" y="231"/>
                  </a:lnTo>
                  <a:lnTo>
                    <a:pt x="240" y="221"/>
                  </a:lnTo>
                  <a:lnTo>
                    <a:pt x="248" y="210"/>
                  </a:lnTo>
                  <a:lnTo>
                    <a:pt x="255" y="199"/>
                  </a:lnTo>
                  <a:lnTo>
                    <a:pt x="261" y="188"/>
                  </a:lnTo>
                  <a:lnTo>
                    <a:pt x="266" y="175"/>
                  </a:lnTo>
                  <a:lnTo>
                    <a:pt x="269" y="163"/>
                  </a:lnTo>
                  <a:lnTo>
                    <a:pt x="271"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70">
              <a:extLst>
                <a:ext uri="{FF2B5EF4-FFF2-40B4-BE49-F238E27FC236}">
                  <a16:creationId xmlns:a16="http://schemas.microsoft.com/office/drawing/2014/main" id="{D49A3CED-9183-4B92-BF97-264ACEA63417}"/>
                </a:ext>
              </a:extLst>
            </p:cNvPr>
            <p:cNvSpPr>
              <a:spLocks/>
            </p:cNvSpPr>
            <p:nvPr/>
          </p:nvSpPr>
          <p:spPr bwMode="auto">
            <a:xfrm>
              <a:off x="7278688" y="4754563"/>
              <a:ext cx="79375" cy="152400"/>
            </a:xfrm>
            <a:custGeom>
              <a:avLst/>
              <a:gdLst>
                <a:gd name="T0" fmla="*/ 234 w 348"/>
                <a:gd name="T1" fmla="*/ 672 h 672"/>
                <a:gd name="T2" fmla="*/ 243 w 348"/>
                <a:gd name="T3" fmla="*/ 671 h 672"/>
                <a:gd name="T4" fmla="*/ 250 w 348"/>
                <a:gd name="T5" fmla="*/ 667 h 672"/>
                <a:gd name="T6" fmla="*/ 254 w 348"/>
                <a:gd name="T7" fmla="*/ 657 h 672"/>
                <a:gd name="T8" fmla="*/ 259 w 348"/>
                <a:gd name="T9" fmla="*/ 639 h 672"/>
                <a:gd name="T10" fmla="*/ 272 w 348"/>
                <a:gd name="T11" fmla="*/ 589 h 672"/>
                <a:gd name="T12" fmla="*/ 293 w 348"/>
                <a:gd name="T13" fmla="*/ 466 h 672"/>
                <a:gd name="T14" fmla="*/ 301 w 348"/>
                <a:gd name="T15" fmla="*/ 416 h 672"/>
                <a:gd name="T16" fmla="*/ 308 w 348"/>
                <a:gd name="T17" fmla="*/ 395 h 672"/>
                <a:gd name="T18" fmla="*/ 317 w 348"/>
                <a:gd name="T19" fmla="*/ 381 h 672"/>
                <a:gd name="T20" fmla="*/ 326 w 348"/>
                <a:gd name="T21" fmla="*/ 370 h 672"/>
                <a:gd name="T22" fmla="*/ 331 w 348"/>
                <a:gd name="T23" fmla="*/ 349 h 672"/>
                <a:gd name="T24" fmla="*/ 339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5 w 348"/>
                <a:gd name="T39" fmla="*/ 24 h 672"/>
                <a:gd name="T40" fmla="*/ 280 w 348"/>
                <a:gd name="T41" fmla="*/ 15 h 672"/>
                <a:gd name="T42" fmla="*/ 253 w 348"/>
                <a:gd name="T43" fmla="*/ 8 h 672"/>
                <a:gd name="T44" fmla="*/ 206 w 348"/>
                <a:gd name="T45" fmla="*/ 1 h 672"/>
                <a:gd name="T46" fmla="*/ 174 w 348"/>
                <a:gd name="T47" fmla="*/ 0 h 672"/>
                <a:gd name="T48" fmla="*/ 158 w 348"/>
                <a:gd name="T49" fmla="*/ 0 h 672"/>
                <a:gd name="T50" fmla="*/ 110 w 348"/>
                <a:gd name="T51" fmla="*/ 5 h 672"/>
                <a:gd name="T52" fmla="*/ 82 w 348"/>
                <a:gd name="T53" fmla="*/ 11 h 672"/>
                <a:gd name="T54" fmla="*/ 55 w 348"/>
                <a:gd name="T55" fmla="*/ 20 h 672"/>
                <a:gd name="T56" fmla="*/ 34 w 348"/>
                <a:gd name="T57" fmla="*/ 30 h 672"/>
                <a:gd name="T58" fmla="*/ 16 w 348"/>
                <a:gd name="T59" fmla="*/ 41 h 672"/>
                <a:gd name="T60" fmla="*/ 6 w 348"/>
                <a:gd name="T61" fmla="*/ 54 h 672"/>
                <a:gd name="T62" fmla="*/ 2 w 348"/>
                <a:gd name="T63" fmla="*/ 67 h 672"/>
                <a:gd name="T64" fmla="*/ 1 w 348"/>
                <a:gd name="T65" fmla="*/ 88 h 672"/>
                <a:gd name="T66" fmla="*/ 0 w 348"/>
                <a:gd name="T67" fmla="*/ 148 h 672"/>
                <a:gd name="T68" fmla="*/ 4 w 348"/>
                <a:gd name="T69" fmla="*/ 238 h 672"/>
                <a:gd name="T70" fmla="*/ 16 w 348"/>
                <a:gd name="T71" fmla="*/ 349 h 672"/>
                <a:gd name="T72" fmla="*/ 20 w 348"/>
                <a:gd name="T73" fmla="*/ 361 h 672"/>
                <a:gd name="T74" fmla="*/ 26 w 348"/>
                <a:gd name="T75" fmla="*/ 376 h 672"/>
                <a:gd name="T76" fmla="*/ 35 w 348"/>
                <a:gd name="T77" fmla="*/ 388 h 672"/>
                <a:gd name="T78" fmla="*/ 44 w 348"/>
                <a:gd name="T79" fmla="*/ 403 h 672"/>
                <a:gd name="T80" fmla="*/ 47 w 348"/>
                <a:gd name="T81" fmla="*/ 416 h 672"/>
                <a:gd name="T82" fmla="*/ 66 w 348"/>
                <a:gd name="T83" fmla="*/ 528 h 672"/>
                <a:gd name="T84" fmla="*/ 83 w 348"/>
                <a:gd name="T85" fmla="*/ 616 h 672"/>
                <a:gd name="T86" fmla="*/ 88 w 348"/>
                <a:gd name="T87" fmla="*/ 639 h 672"/>
                <a:gd name="T88" fmla="*/ 97 w 348"/>
                <a:gd name="T89" fmla="*/ 662 h 672"/>
                <a:gd name="T90" fmla="*/ 103 w 348"/>
                <a:gd name="T91" fmla="*/ 669 h 672"/>
                <a:gd name="T92" fmla="*/ 109 w 348"/>
                <a:gd name="T93" fmla="*/ 672 h 672"/>
                <a:gd name="T94" fmla="*/ 234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4" y="672"/>
                  </a:moveTo>
                  <a:lnTo>
                    <a:pt x="234" y="672"/>
                  </a:lnTo>
                  <a:lnTo>
                    <a:pt x="238" y="672"/>
                  </a:lnTo>
                  <a:lnTo>
                    <a:pt x="243" y="671"/>
                  </a:lnTo>
                  <a:lnTo>
                    <a:pt x="246" y="669"/>
                  </a:lnTo>
                  <a:lnTo>
                    <a:pt x="250" y="667"/>
                  </a:lnTo>
                  <a:lnTo>
                    <a:pt x="252" y="662"/>
                  </a:lnTo>
                  <a:lnTo>
                    <a:pt x="254" y="657"/>
                  </a:lnTo>
                  <a:lnTo>
                    <a:pt x="259" y="639"/>
                  </a:lnTo>
                  <a:lnTo>
                    <a:pt x="259" y="639"/>
                  </a:lnTo>
                  <a:lnTo>
                    <a:pt x="266" y="616"/>
                  </a:lnTo>
                  <a:lnTo>
                    <a:pt x="272" y="589"/>
                  </a:lnTo>
                  <a:lnTo>
                    <a:pt x="283" y="528"/>
                  </a:lnTo>
                  <a:lnTo>
                    <a:pt x="293" y="466"/>
                  </a:lnTo>
                  <a:lnTo>
                    <a:pt x="301" y="416"/>
                  </a:lnTo>
                  <a:lnTo>
                    <a:pt x="301" y="416"/>
                  </a:lnTo>
                  <a:lnTo>
                    <a:pt x="305" y="403"/>
                  </a:lnTo>
                  <a:lnTo>
                    <a:pt x="308" y="395"/>
                  </a:lnTo>
                  <a:lnTo>
                    <a:pt x="312" y="388"/>
                  </a:lnTo>
                  <a:lnTo>
                    <a:pt x="317" y="381"/>
                  </a:lnTo>
                  <a:lnTo>
                    <a:pt x="321" y="376"/>
                  </a:lnTo>
                  <a:lnTo>
                    <a:pt x="326" y="370"/>
                  </a:lnTo>
                  <a:lnTo>
                    <a:pt x="329" y="361"/>
                  </a:lnTo>
                  <a:lnTo>
                    <a:pt x="331" y="349"/>
                  </a:lnTo>
                  <a:lnTo>
                    <a:pt x="331" y="349"/>
                  </a:lnTo>
                  <a:lnTo>
                    <a:pt x="339" y="291"/>
                  </a:lnTo>
                  <a:lnTo>
                    <a:pt x="345" y="238"/>
                  </a:lnTo>
                  <a:lnTo>
                    <a:pt x="347" y="190"/>
                  </a:lnTo>
                  <a:lnTo>
                    <a:pt x="348" y="148"/>
                  </a:lnTo>
                  <a:lnTo>
                    <a:pt x="348" y="114"/>
                  </a:lnTo>
                  <a:lnTo>
                    <a:pt x="348" y="88"/>
                  </a:lnTo>
                  <a:lnTo>
                    <a:pt x="346" y="67"/>
                  </a:lnTo>
                  <a:lnTo>
                    <a:pt x="346" y="67"/>
                  </a:lnTo>
                  <a:lnTo>
                    <a:pt x="345" y="61"/>
                  </a:lnTo>
                  <a:lnTo>
                    <a:pt x="342" y="54"/>
                  </a:lnTo>
                  <a:lnTo>
                    <a:pt x="338" y="47"/>
                  </a:lnTo>
                  <a:lnTo>
                    <a:pt x="331" y="41"/>
                  </a:lnTo>
                  <a:lnTo>
                    <a:pt x="324" y="35"/>
                  </a:lnTo>
                  <a:lnTo>
                    <a:pt x="315" y="30"/>
                  </a:lnTo>
                  <a:lnTo>
                    <a:pt x="305" y="24"/>
                  </a:lnTo>
                  <a:lnTo>
                    <a:pt x="293" y="20"/>
                  </a:lnTo>
                  <a:lnTo>
                    <a:pt x="280" y="15"/>
                  </a:lnTo>
                  <a:lnTo>
                    <a:pt x="267" y="11"/>
                  </a:lnTo>
                  <a:lnTo>
                    <a:pt x="253" y="8"/>
                  </a:lnTo>
                  <a:lnTo>
                    <a:pt x="237" y="5"/>
                  </a:lnTo>
                  <a:lnTo>
                    <a:pt x="206" y="1"/>
                  </a:lnTo>
                  <a:lnTo>
                    <a:pt x="191" y="0"/>
                  </a:lnTo>
                  <a:lnTo>
                    <a:pt x="174" y="0"/>
                  </a:lnTo>
                  <a:lnTo>
                    <a:pt x="174" y="0"/>
                  </a:lnTo>
                  <a:lnTo>
                    <a:pt x="158" y="0"/>
                  </a:lnTo>
                  <a:lnTo>
                    <a:pt x="141" y="1"/>
                  </a:lnTo>
                  <a:lnTo>
                    <a:pt x="110" y="5"/>
                  </a:lnTo>
                  <a:lnTo>
                    <a:pt x="96" y="8"/>
                  </a:lnTo>
                  <a:lnTo>
                    <a:pt x="82" y="11"/>
                  </a:lnTo>
                  <a:lnTo>
                    <a:pt x="68" y="15"/>
                  </a:lnTo>
                  <a:lnTo>
                    <a:pt x="55" y="20"/>
                  </a:lnTo>
                  <a:lnTo>
                    <a:pt x="44" y="24"/>
                  </a:lnTo>
                  <a:lnTo>
                    <a:pt x="34" y="30"/>
                  </a:lnTo>
                  <a:lnTo>
                    <a:pt x="24" y="35"/>
                  </a:lnTo>
                  <a:lnTo>
                    <a:pt x="16" y="41"/>
                  </a:lnTo>
                  <a:lnTo>
                    <a:pt x="11" y="47"/>
                  </a:lnTo>
                  <a:lnTo>
                    <a:pt x="6" y="54"/>
                  </a:lnTo>
                  <a:lnTo>
                    <a:pt x="3" y="61"/>
                  </a:lnTo>
                  <a:lnTo>
                    <a:pt x="2" y="67"/>
                  </a:lnTo>
                  <a:lnTo>
                    <a:pt x="2" y="67"/>
                  </a:lnTo>
                  <a:lnTo>
                    <a:pt x="1" y="88"/>
                  </a:lnTo>
                  <a:lnTo>
                    <a:pt x="0" y="114"/>
                  </a:lnTo>
                  <a:lnTo>
                    <a:pt x="0" y="148"/>
                  </a:lnTo>
                  <a:lnTo>
                    <a:pt x="1" y="190"/>
                  </a:lnTo>
                  <a:lnTo>
                    <a:pt x="4" y="238"/>
                  </a:lnTo>
                  <a:lnTo>
                    <a:pt x="9" y="291"/>
                  </a:lnTo>
                  <a:lnTo>
                    <a:pt x="16" y="349"/>
                  </a:lnTo>
                  <a:lnTo>
                    <a:pt x="16" y="349"/>
                  </a:lnTo>
                  <a:lnTo>
                    <a:pt x="20" y="361"/>
                  </a:lnTo>
                  <a:lnTo>
                    <a:pt x="23" y="370"/>
                  </a:lnTo>
                  <a:lnTo>
                    <a:pt x="26" y="376"/>
                  </a:lnTo>
                  <a:lnTo>
                    <a:pt x="31" y="381"/>
                  </a:lnTo>
                  <a:lnTo>
                    <a:pt x="35" y="388"/>
                  </a:lnTo>
                  <a:lnTo>
                    <a:pt x="40" y="395"/>
                  </a:lnTo>
                  <a:lnTo>
                    <a:pt x="44" y="403"/>
                  </a:lnTo>
                  <a:lnTo>
                    <a:pt x="47" y="416"/>
                  </a:lnTo>
                  <a:lnTo>
                    <a:pt x="47" y="416"/>
                  </a:lnTo>
                  <a:lnTo>
                    <a:pt x="56" y="466"/>
                  </a:lnTo>
                  <a:lnTo>
                    <a:pt x="66" y="528"/>
                  </a:lnTo>
                  <a:lnTo>
                    <a:pt x="77" y="589"/>
                  </a:lnTo>
                  <a:lnTo>
                    <a:pt x="83" y="616"/>
                  </a:lnTo>
                  <a:lnTo>
                    <a:pt x="88" y="639"/>
                  </a:lnTo>
                  <a:lnTo>
                    <a:pt x="88" y="639"/>
                  </a:lnTo>
                  <a:lnTo>
                    <a:pt x="94" y="657"/>
                  </a:lnTo>
                  <a:lnTo>
                    <a:pt x="97" y="662"/>
                  </a:lnTo>
                  <a:lnTo>
                    <a:pt x="99" y="667"/>
                  </a:lnTo>
                  <a:lnTo>
                    <a:pt x="103" y="669"/>
                  </a:lnTo>
                  <a:lnTo>
                    <a:pt x="106" y="671"/>
                  </a:lnTo>
                  <a:lnTo>
                    <a:pt x="109" y="672"/>
                  </a:lnTo>
                  <a:lnTo>
                    <a:pt x="115" y="672"/>
                  </a:lnTo>
                  <a:lnTo>
                    <a:pt x="234"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71">
              <a:extLst>
                <a:ext uri="{FF2B5EF4-FFF2-40B4-BE49-F238E27FC236}">
                  <a16:creationId xmlns:a16="http://schemas.microsoft.com/office/drawing/2014/main" id="{FC54BFF9-8A30-49BD-8CD2-C04D4EEAF88F}"/>
                </a:ext>
              </a:extLst>
            </p:cNvPr>
            <p:cNvSpPr>
              <a:spLocks/>
            </p:cNvSpPr>
            <p:nvPr/>
          </p:nvSpPr>
          <p:spPr bwMode="auto">
            <a:xfrm>
              <a:off x="7662863" y="4684713"/>
              <a:ext cx="61913" cy="61913"/>
            </a:xfrm>
            <a:custGeom>
              <a:avLst/>
              <a:gdLst>
                <a:gd name="T0" fmla="*/ 271 w 271"/>
                <a:gd name="T1" fmla="*/ 135 h 270"/>
                <a:gd name="T2" fmla="*/ 267 w 271"/>
                <a:gd name="T3" fmla="*/ 108 h 270"/>
                <a:gd name="T4" fmla="*/ 260 w 271"/>
                <a:gd name="T5" fmla="*/ 82 h 270"/>
                <a:gd name="T6" fmla="*/ 248 w 271"/>
                <a:gd name="T7" fmla="*/ 59 h 270"/>
                <a:gd name="T8" fmla="*/ 231 w 271"/>
                <a:gd name="T9" fmla="*/ 39 h 270"/>
                <a:gd name="T10" fmla="*/ 211 w 271"/>
                <a:gd name="T11" fmla="*/ 22 h 270"/>
                <a:gd name="T12" fmla="*/ 188 w 271"/>
                <a:gd name="T13" fmla="*/ 10 h 270"/>
                <a:gd name="T14" fmla="*/ 162 w 271"/>
                <a:gd name="T15" fmla="*/ 3 h 270"/>
                <a:gd name="T16" fmla="*/ 136 w 271"/>
                <a:gd name="T17" fmla="*/ 0 h 270"/>
                <a:gd name="T18" fmla="*/ 122 w 271"/>
                <a:gd name="T19" fmla="*/ 0 h 270"/>
                <a:gd name="T20" fmla="*/ 95 w 271"/>
                <a:gd name="T21" fmla="*/ 6 h 270"/>
                <a:gd name="T22" fmla="*/ 71 w 271"/>
                <a:gd name="T23" fmla="*/ 16 h 270"/>
                <a:gd name="T24" fmla="*/ 50 w 271"/>
                <a:gd name="T25" fmla="*/ 30 h 270"/>
                <a:gd name="T26" fmla="*/ 31 w 271"/>
                <a:gd name="T27" fmla="*/ 49 h 270"/>
                <a:gd name="T28" fmla="*/ 17 w 271"/>
                <a:gd name="T29" fmla="*/ 70 h 270"/>
                <a:gd name="T30" fmla="*/ 7 w 271"/>
                <a:gd name="T31" fmla="*/ 94 h 270"/>
                <a:gd name="T32" fmla="*/ 1 w 271"/>
                <a:gd name="T33" fmla="*/ 121 h 270"/>
                <a:gd name="T34" fmla="*/ 0 w 271"/>
                <a:gd name="T35" fmla="*/ 135 h 270"/>
                <a:gd name="T36" fmla="*/ 3 w 271"/>
                <a:gd name="T37" fmla="*/ 163 h 270"/>
                <a:gd name="T38" fmla="*/ 11 w 271"/>
                <a:gd name="T39" fmla="*/ 188 h 270"/>
                <a:gd name="T40" fmla="*/ 23 w 271"/>
                <a:gd name="T41" fmla="*/ 210 h 270"/>
                <a:gd name="T42" fmla="*/ 40 w 271"/>
                <a:gd name="T43" fmla="*/ 231 h 270"/>
                <a:gd name="T44" fmla="*/ 60 w 271"/>
                <a:gd name="T45" fmla="*/ 247 h 270"/>
                <a:gd name="T46" fmla="*/ 83 w 271"/>
                <a:gd name="T47" fmla="*/ 260 h 270"/>
                <a:gd name="T48" fmla="*/ 108 w 271"/>
                <a:gd name="T49" fmla="*/ 268 h 270"/>
                <a:gd name="T50" fmla="*/ 136 w 271"/>
                <a:gd name="T51" fmla="*/ 270 h 270"/>
                <a:gd name="T52" fmla="*/ 149 w 271"/>
                <a:gd name="T53" fmla="*/ 270 h 270"/>
                <a:gd name="T54" fmla="*/ 176 w 271"/>
                <a:gd name="T55" fmla="*/ 265 h 270"/>
                <a:gd name="T56" fmla="*/ 200 w 271"/>
                <a:gd name="T57" fmla="*/ 255 h 270"/>
                <a:gd name="T58" fmla="*/ 221 w 271"/>
                <a:gd name="T59" fmla="*/ 239 h 270"/>
                <a:gd name="T60" fmla="*/ 240 w 271"/>
                <a:gd name="T61" fmla="*/ 221 h 270"/>
                <a:gd name="T62" fmla="*/ 254 w 271"/>
                <a:gd name="T63" fmla="*/ 199 h 270"/>
                <a:gd name="T64" fmla="*/ 264 w 271"/>
                <a:gd name="T65" fmla="*/ 175 h 270"/>
                <a:gd name="T66" fmla="*/ 270 w 271"/>
                <a:gd name="T67" fmla="*/ 150 h 270"/>
                <a:gd name="T68" fmla="*/ 271 w 271"/>
                <a:gd name="T69"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1" h="270">
                  <a:moveTo>
                    <a:pt x="271" y="135"/>
                  </a:moveTo>
                  <a:lnTo>
                    <a:pt x="271" y="135"/>
                  </a:lnTo>
                  <a:lnTo>
                    <a:pt x="270" y="121"/>
                  </a:lnTo>
                  <a:lnTo>
                    <a:pt x="267" y="108"/>
                  </a:lnTo>
                  <a:lnTo>
                    <a:pt x="264" y="94"/>
                  </a:lnTo>
                  <a:lnTo>
                    <a:pt x="260" y="82"/>
                  </a:lnTo>
                  <a:lnTo>
                    <a:pt x="254" y="70"/>
                  </a:lnTo>
                  <a:lnTo>
                    <a:pt x="248" y="59"/>
                  </a:lnTo>
                  <a:lnTo>
                    <a:pt x="240" y="49"/>
                  </a:lnTo>
                  <a:lnTo>
                    <a:pt x="231" y="39"/>
                  </a:lnTo>
                  <a:lnTo>
                    <a:pt x="221" y="30"/>
                  </a:lnTo>
                  <a:lnTo>
                    <a:pt x="211" y="22"/>
                  </a:lnTo>
                  <a:lnTo>
                    <a:pt x="200" y="16"/>
                  </a:lnTo>
                  <a:lnTo>
                    <a:pt x="188" y="10"/>
                  </a:lnTo>
                  <a:lnTo>
                    <a:pt x="176" y="6"/>
                  </a:lnTo>
                  <a:lnTo>
                    <a:pt x="162" y="3"/>
                  </a:lnTo>
                  <a:lnTo>
                    <a:pt x="149" y="0"/>
                  </a:lnTo>
                  <a:lnTo>
                    <a:pt x="136" y="0"/>
                  </a:lnTo>
                  <a:lnTo>
                    <a:pt x="136" y="0"/>
                  </a:lnTo>
                  <a:lnTo>
                    <a:pt x="122" y="0"/>
                  </a:lnTo>
                  <a:lnTo>
                    <a:pt x="108" y="3"/>
                  </a:lnTo>
                  <a:lnTo>
                    <a:pt x="95" y="6"/>
                  </a:lnTo>
                  <a:lnTo>
                    <a:pt x="83" y="10"/>
                  </a:lnTo>
                  <a:lnTo>
                    <a:pt x="71" y="16"/>
                  </a:lnTo>
                  <a:lnTo>
                    <a:pt x="60" y="22"/>
                  </a:lnTo>
                  <a:lnTo>
                    <a:pt x="50" y="30"/>
                  </a:lnTo>
                  <a:lnTo>
                    <a:pt x="40" y="39"/>
                  </a:lnTo>
                  <a:lnTo>
                    <a:pt x="31" y="49"/>
                  </a:lnTo>
                  <a:lnTo>
                    <a:pt x="23" y="59"/>
                  </a:lnTo>
                  <a:lnTo>
                    <a:pt x="17" y="70"/>
                  </a:lnTo>
                  <a:lnTo>
                    <a:pt x="11" y="82"/>
                  </a:lnTo>
                  <a:lnTo>
                    <a:pt x="7" y="94"/>
                  </a:lnTo>
                  <a:lnTo>
                    <a:pt x="3" y="108"/>
                  </a:lnTo>
                  <a:lnTo>
                    <a:pt x="1" y="121"/>
                  </a:lnTo>
                  <a:lnTo>
                    <a:pt x="0" y="135"/>
                  </a:lnTo>
                  <a:lnTo>
                    <a:pt x="0" y="135"/>
                  </a:lnTo>
                  <a:lnTo>
                    <a:pt x="1" y="150"/>
                  </a:lnTo>
                  <a:lnTo>
                    <a:pt x="3" y="163"/>
                  </a:lnTo>
                  <a:lnTo>
                    <a:pt x="7" y="175"/>
                  </a:lnTo>
                  <a:lnTo>
                    <a:pt x="11" y="188"/>
                  </a:lnTo>
                  <a:lnTo>
                    <a:pt x="17" y="199"/>
                  </a:lnTo>
                  <a:lnTo>
                    <a:pt x="23" y="210"/>
                  </a:lnTo>
                  <a:lnTo>
                    <a:pt x="31" y="221"/>
                  </a:lnTo>
                  <a:lnTo>
                    <a:pt x="40" y="231"/>
                  </a:lnTo>
                  <a:lnTo>
                    <a:pt x="50" y="239"/>
                  </a:lnTo>
                  <a:lnTo>
                    <a:pt x="60" y="247"/>
                  </a:lnTo>
                  <a:lnTo>
                    <a:pt x="71" y="255"/>
                  </a:lnTo>
                  <a:lnTo>
                    <a:pt x="83" y="260"/>
                  </a:lnTo>
                  <a:lnTo>
                    <a:pt x="95" y="265"/>
                  </a:lnTo>
                  <a:lnTo>
                    <a:pt x="108" y="268"/>
                  </a:lnTo>
                  <a:lnTo>
                    <a:pt x="122" y="270"/>
                  </a:lnTo>
                  <a:lnTo>
                    <a:pt x="136" y="270"/>
                  </a:lnTo>
                  <a:lnTo>
                    <a:pt x="136" y="270"/>
                  </a:lnTo>
                  <a:lnTo>
                    <a:pt x="149" y="270"/>
                  </a:lnTo>
                  <a:lnTo>
                    <a:pt x="162" y="268"/>
                  </a:lnTo>
                  <a:lnTo>
                    <a:pt x="176" y="265"/>
                  </a:lnTo>
                  <a:lnTo>
                    <a:pt x="188" y="260"/>
                  </a:lnTo>
                  <a:lnTo>
                    <a:pt x="200" y="255"/>
                  </a:lnTo>
                  <a:lnTo>
                    <a:pt x="211" y="247"/>
                  </a:lnTo>
                  <a:lnTo>
                    <a:pt x="221" y="239"/>
                  </a:lnTo>
                  <a:lnTo>
                    <a:pt x="231" y="231"/>
                  </a:lnTo>
                  <a:lnTo>
                    <a:pt x="240" y="221"/>
                  </a:lnTo>
                  <a:lnTo>
                    <a:pt x="248" y="210"/>
                  </a:lnTo>
                  <a:lnTo>
                    <a:pt x="254" y="199"/>
                  </a:lnTo>
                  <a:lnTo>
                    <a:pt x="260" y="188"/>
                  </a:lnTo>
                  <a:lnTo>
                    <a:pt x="264" y="175"/>
                  </a:lnTo>
                  <a:lnTo>
                    <a:pt x="267" y="163"/>
                  </a:lnTo>
                  <a:lnTo>
                    <a:pt x="270" y="150"/>
                  </a:lnTo>
                  <a:lnTo>
                    <a:pt x="271" y="135"/>
                  </a:lnTo>
                  <a:lnTo>
                    <a:pt x="27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72">
              <a:extLst>
                <a:ext uri="{FF2B5EF4-FFF2-40B4-BE49-F238E27FC236}">
                  <a16:creationId xmlns:a16="http://schemas.microsoft.com/office/drawing/2014/main" id="{6076248F-BCFF-4C48-AA2E-CD10B90CC7FF}"/>
                </a:ext>
              </a:extLst>
            </p:cNvPr>
            <p:cNvSpPr>
              <a:spLocks/>
            </p:cNvSpPr>
            <p:nvPr/>
          </p:nvSpPr>
          <p:spPr bwMode="auto">
            <a:xfrm>
              <a:off x="7653338" y="4754563"/>
              <a:ext cx="79375" cy="152400"/>
            </a:xfrm>
            <a:custGeom>
              <a:avLst/>
              <a:gdLst>
                <a:gd name="T0" fmla="*/ 233 w 348"/>
                <a:gd name="T1" fmla="*/ 672 h 672"/>
                <a:gd name="T2" fmla="*/ 243 w 348"/>
                <a:gd name="T3" fmla="*/ 671 h 672"/>
                <a:gd name="T4" fmla="*/ 249 w 348"/>
                <a:gd name="T5" fmla="*/ 667 h 672"/>
                <a:gd name="T6" fmla="*/ 254 w 348"/>
                <a:gd name="T7" fmla="*/ 657 h 672"/>
                <a:gd name="T8" fmla="*/ 260 w 348"/>
                <a:gd name="T9" fmla="*/ 639 h 672"/>
                <a:gd name="T10" fmla="*/ 272 w 348"/>
                <a:gd name="T11" fmla="*/ 589 h 672"/>
                <a:gd name="T12" fmla="*/ 292 w 348"/>
                <a:gd name="T13" fmla="*/ 466 h 672"/>
                <a:gd name="T14" fmla="*/ 301 w 348"/>
                <a:gd name="T15" fmla="*/ 416 h 672"/>
                <a:gd name="T16" fmla="*/ 309 w 348"/>
                <a:gd name="T17" fmla="*/ 395 h 672"/>
                <a:gd name="T18" fmla="*/ 317 w 348"/>
                <a:gd name="T19" fmla="*/ 381 h 672"/>
                <a:gd name="T20" fmla="*/ 325 w 348"/>
                <a:gd name="T21" fmla="*/ 370 h 672"/>
                <a:gd name="T22" fmla="*/ 332 w 348"/>
                <a:gd name="T23" fmla="*/ 349 h 672"/>
                <a:gd name="T24" fmla="*/ 340 w 348"/>
                <a:gd name="T25" fmla="*/ 291 h 672"/>
                <a:gd name="T26" fmla="*/ 347 w 348"/>
                <a:gd name="T27" fmla="*/ 190 h 672"/>
                <a:gd name="T28" fmla="*/ 348 w 348"/>
                <a:gd name="T29" fmla="*/ 114 h 672"/>
                <a:gd name="T30" fmla="*/ 346 w 348"/>
                <a:gd name="T31" fmla="*/ 67 h 672"/>
                <a:gd name="T32" fmla="*/ 345 w 348"/>
                <a:gd name="T33" fmla="*/ 61 h 672"/>
                <a:gd name="T34" fmla="*/ 338 w 348"/>
                <a:gd name="T35" fmla="*/ 47 h 672"/>
                <a:gd name="T36" fmla="*/ 324 w 348"/>
                <a:gd name="T37" fmla="*/ 35 h 672"/>
                <a:gd name="T38" fmla="*/ 304 w 348"/>
                <a:gd name="T39" fmla="*/ 24 h 672"/>
                <a:gd name="T40" fmla="*/ 281 w 348"/>
                <a:gd name="T41" fmla="*/ 15 h 672"/>
                <a:gd name="T42" fmla="*/ 253 w 348"/>
                <a:gd name="T43" fmla="*/ 8 h 672"/>
                <a:gd name="T44" fmla="*/ 207 w 348"/>
                <a:gd name="T45" fmla="*/ 1 h 672"/>
                <a:gd name="T46" fmla="*/ 175 w 348"/>
                <a:gd name="T47" fmla="*/ 0 h 672"/>
                <a:gd name="T48" fmla="*/ 158 w 348"/>
                <a:gd name="T49" fmla="*/ 0 h 672"/>
                <a:gd name="T50" fmla="*/ 111 w 348"/>
                <a:gd name="T51" fmla="*/ 5 h 672"/>
                <a:gd name="T52" fmla="*/ 82 w 348"/>
                <a:gd name="T53" fmla="*/ 11 h 672"/>
                <a:gd name="T54" fmla="*/ 56 w 348"/>
                <a:gd name="T55" fmla="*/ 20 h 672"/>
                <a:gd name="T56" fmla="*/ 33 w 348"/>
                <a:gd name="T57" fmla="*/ 30 h 672"/>
                <a:gd name="T58" fmla="*/ 17 w 348"/>
                <a:gd name="T59" fmla="*/ 41 h 672"/>
                <a:gd name="T60" fmla="*/ 6 w 348"/>
                <a:gd name="T61" fmla="*/ 54 h 672"/>
                <a:gd name="T62" fmla="*/ 3 w 348"/>
                <a:gd name="T63" fmla="*/ 67 h 672"/>
                <a:gd name="T64" fmla="*/ 1 w 348"/>
                <a:gd name="T65" fmla="*/ 88 h 672"/>
                <a:gd name="T66" fmla="*/ 0 w 348"/>
                <a:gd name="T67" fmla="*/ 148 h 672"/>
                <a:gd name="T68" fmla="*/ 4 w 348"/>
                <a:gd name="T69" fmla="*/ 238 h 672"/>
                <a:gd name="T70" fmla="*/ 17 w 348"/>
                <a:gd name="T71" fmla="*/ 349 h 672"/>
                <a:gd name="T72" fmla="*/ 19 w 348"/>
                <a:gd name="T73" fmla="*/ 361 h 672"/>
                <a:gd name="T74" fmla="*/ 27 w 348"/>
                <a:gd name="T75" fmla="*/ 376 h 672"/>
                <a:gd name="T76" fmla="*/ 36 w 348"/>
                <a:gd name="T77" fmla="*/ 388 h 672"/>
                <a:gd name="T78" fmla="*/ 45 w 348"/>
                <a:gd name="T79" fmla="*/ 403 h 672"/>
                <a:gd name="T80" fmla="*/ 48 w 348"/>
                <a:gd name="T81" fmla="*/ 416 h 672"/>
                <a:gd name="T82" fmla="*/ 67 w 348"/>
                <a:gd name="T83" fmla="*/ 528 h 672"/>
                <a:gd name="T84" fmla="*/ 83 w 348"/>
                <a:gd name="T85" fmla="*/ 616 h 672"/>
                <a:gd name="T86" fmla="*/ 89 w 348"/>
                <a:gd name="T87" fmla="*/ 639 h 672"/>
                <a:gd name="T88" fmla="*/ 96 w 348"/>
                <a:gd name="T89" fmla="*/ 662 h 672"/>
                <a:gd name="T90" fmla="*/ 102 w 348"/>
                <a:gd name="T91" fmla="*/ 669 h 672"/>
                <a:gd name="T92" fmla="*/ 110 w 348"/>
                <a:gd name="T93" fmla="*/ 672 h 672"/>
                <a:gd name="T94" fmla="*/ 233 w 348"/>
                <a:gd name="T95"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8" h="672">
                  <a:moveTo>
                    <a:pt x="233" y="672"/>
                  </a:moveTo>
                  <a:lnTo>
                    <a:pt x="233" y="672"/>
                  </a:lnTo>
                  <a:lnTo>
                    <a:pt x="239" y="672"/>
                  </a:lnTo>
                  <a:lnTo>
                    <a:pt x="243" y="671"/>
                  </a:lnTo>
                  <a:lnTo>
                    <a:pt x="247" y="669"/>
                  </a:lnTo>
                  <a:lnTo>
                    <a:pt x="249" y="667"/>
                  </a:lnTo>
                  <a:lnTo>
                    <a:pt x="252" y="662"/>
                  </a:lnTo>
                  <a:lnTo>
                    <a:pt x="254" y="657"/>
                  </a:lnTo>
                  <a:lnTo>
                    <a:pt x="260" y="639"/>
                  </a:lnTo>
                  <a:lnTo>
                    <a:pt x="260" y="639"/>
                  </a:lnTo>
                  <a:lnTo>
                    <a:pt x="266" y="616"/>
                  </a:lnTo>
                  <a:lnTo>
                    <a:pt x="272" y="589"/>
                  </a:lnTo>
                  <a:lnTo>
                    <a:pt x="282" y="528"/>
                  </a:lnTo>
                  <a:lnTo>
                    <a:pt x="292" y="466"/>
                  </a:lnTo>
                  <a:lnTo>
                    <a:pt x="301" y="416"/>
                  </a:lnTo>
                  <a:lnTo>
                    <a:pt x="301" y="416"/>
                  </a:lnTo>
                  <a:lnTo>
                    <a:pt x="304" y="403"/>
                  </a:lnTo>
                  <a:lnTo>
                    <a:pt x="309" y="395"/>
                  </a:lnTo>
                  <a:lnTo>
                    <a:pt x="313" y="388"/>
                  </a:lnTo>
                  <a:lnTo>
                    <a:pt x="317" y="381"/>
                  </a:lnTo>
                  <a:lnTo>
                    <a:pt x="322" y="376"/>
                  </a:lnTo>
                  <a:lnTo>
                    <a:pt x="325" y="370"/>
                  </a:lnTo>
                  <a:lnTo>
                    <a:pt x="330" y="361"/>
                  </a:lnTo>
                  <a:lnTo>
                    <a:pt x="332" y="349"/>
                  </a:lnTo>
                  <a:lnTo>
                    <a:pt x="332" y="349"/>
                  </a:lnTo>
                  <a:lnTo>
                    <a:pt x="340" y="291"/>
                  </a:lnTo>
                  <a:lnTo>
                    <a:pt x="345" y="238"/>
                  </a:lnTo>
                  <a:lnTo>
                    <a:pt x="347" y="190"/>
                  </a:lnTo>
                  <a:lnTo>
                    <a:pt x="348" y="148"/>
                  </a:lnTo>
                  <a:lnTo>
                    <a:pt x="348" y="114"/>
                  </a:lnTo>
                  <a:lnTo>
                    <a:pt x="347" y="88"/>
                  </a:lnTo>
                  <a:lnTo>
                    <a:pt x="346" y="67"/>
                  </a:lnTo>
                  <a:lnTo>
                    <a:pt x="346" y="67"/>
                  </a:lnTo>
                  <a:lnTo>
                    <a:pt x="345" y="61"/>
                  </a:lnTo>
                  <a:lnTo>
                    <a:pt x="343" y="54"/>
                  </a:lnTo>
                  <a:lnTo>
                    <a:pt x="338" y="47"/>
                  </a:lnTo>
                  <a:lnTo>
                    <a:pt x="332" y="41"/>
                  </a:lnTo>
                  <a:lnTo>
                    <a:pt x="324" y="35"/>
                  </a:lnTo>
                  <a:lnTo>
                    <a:pt x="315" y="30"/>
                  </a:lnTo>
                  <a:lnTo>
                    <a:pt x="304" y="24"/>
                  </a:lnTo>
                  <a:lnTo>
                    <a:pt x="293" y="20"/>
                  </a:lnTo>
                  <a:lnTo>
                    <a:pt x="281" y="15"/>
                  </a:lnTo>
                  <a:lnTo>
                    <a:pt x="268" y="11"/>
                  </a:lnTo>
                  <a:lnTo>
                    <a:pt x="253" y="8"/>
                  </a:lnTo>
                  <a:lnTo>
                    <a:pt x="238" y="5"/>
                  </a:lnTo>
                  <a:lnTo>
                    <a:pt x="207" y="1"/>
                  </a:lnTo>
                  <a:lnTo>
                    <a:pt x="190" y="0"/>
                  </a:lnTo>
                  <a:lnTo>
                    <a:pt x="175" y="0"/>
                  </a:lnTo>
                  <a:lnTo>
                    <a:pt x="175" y="0"/>
                  </a:lnTo>
                  <a:lnTo>
                    <a:pt x="158" y="0"/>
                  </a:lnTo>
                  <a:lnTo>
                    <a:pt x="142" y="1"/>
                  </a:lnTo>
                  <a:lnTo>
                    <a:pt x="111" y="5"/>
                  </a:lnTo>
                  <a:lnTo>
                    <a:pt x="95" y="8"/>
                  </a:lnTo>
                  <a:lnTo>
                    <a:pt x="82" y="11"/>
                  </a:lnTo>
                  <a:lnTo>
                    <a:pt x="68" y="15"/>
                  </a:lnTo>
                  <a:lnTo>
                    <a:pt x="56" y="20"/>
                  </a:lnTo>
                  <a:lnTo>
                    <a:pt x="45" y="24"/>
                  </a:lnTo>
                  <a:lnTo>
                    <a:pt x="33" y="30"/>
                  </a:lnTo>
                  <a:lnTo>
                    <a:pt x="25" y="35"/>
                  </a:lnTo>
                  <a:lnTo>
                    <a:pt x="17" y="41"/>
                  </a:lnTo>
                  <a:lnTo>
                    <a:pt x="11" y="47"/>
                  </a:lnTo>
                  <a:lnTo>
                    <a:pt x="6" y="54"/>
                  </a:lnTo>
                  <a:lnTo>
                    <a:pt x="4" y="61"/>
                  </a:lnTo>
                  <a:lnTo>
                    <a:pt x="3" y="67"/>
                  </a:lnTo>
                  <a:lnTo>
                    <a:pt x="3" y="67"/>
                  </a:lnTo>
                  <a:lnTo>
                    <a:pt x="1" y="88"/>
                  </a:lnTo>
                  <a:lnTo>
                    <a:pt x="0" y="114"/>
                  </a:lnTo>
                  <a:lnTo>
                    <a:pt x="0" y="148"/>
                  </a:lnTo>
                  <a:lnTo>
                    <a:pt x="1" y="190"/>
                  </a:lnTo>
                  <a:lnTo>
                    <a:pt x="4" y="238"/>
                  </a:lnTo>
                  <a:lnTo>
                    <a:pt x="9" y="291"/>
                  </a:lnTo>
                  <a:lnTo>
                    <a:pt x="17" y="349"/>
                  </a:lnTo>
                  <a:lnTo>
                    <a:pt x="17" y="349"/>
                  </a:lnTo>
                  <a:lnTo>
                    <a:pt x="19" y="361"/>
                  </a:lnTo>
                  <a:lnTo>
                    <a:pt x="24" y="370"/>
                  </a:lnTo>
                  <a:lnTo>
                    <a:pt x="27" y="376"/>
                  </a:lnTo>
                  <a:lnTo>
                    <a:pt x="31" y="381"/>
                  </a:lnTo>
                  <a:lnTo>
                    <a:pt x="36" y="388"/>
                  </a:lnTo>
                  <a:lnTo>
                    <a:pt x="40" y="395"/>
                  </a:lnTo>
                  <a:lnTo>
                    <a:pt x="45" y="403"/>
                  </a:lnTo>
                  <a:lnTo>
                    <a:pt x="48" y="416"/>
                  </a:lnTo>
                  <a:lnTo>
                    <a:pt x="48" y="416"/>
                  </a:lnTo>
                  <a:lnTo>
                    <a:pt x="57" y="466"/>
                  </a:lnTo>
                  <a:lnTo>
                    <a:pt x="67" y="528"/>
                  </a:lnTo>
                  <a:lnTo>
                    <a:pt x="77" y="589"/>
                  </a:lnTo>
                  <a:lnTo>
                    <a:pt x="83" y="616"/>
                  </a:lnTo>
                  <a:lnTo>
                    <a:pt x="89" y="639"/>
                  </a:lnTo>
                  <a:lnTo>
                    <a:pt x="89" y="639"/>
                  </a:lnTo>
                  <a:lnTo>
                    <a:pt x="94" y="657"/>
                  </a:lnTo>
                  <a:lnTo>
                    <a:pt x="96" y="662"/>
                  </a:lnTo>
                  <a:lnTo>
                    <a:pt x="100" y="667"/>
                  </a:lnTo>
                  <a:lnTo>
                    <a:pt x="102" y="669"/>
                  </a:lnTo>
                  <a:lnTo>
                    <a:pt x="105" y="671"/>
                  </a:lnTo>
                  <a:lnTo>
                    <a:pt x="110" y="672"/>
                  </a:lnTo>
                  <a:lnTo>
                    <a:pt x="115" y="672"/>
                  </a:lnTo>
                  <a:lnTo>
                    <a:pt x="233" y="6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73">
              <a:extLst>
                <a:ext uri="{FF2B5EF4-FFF2-40B4-BE49-F238E27FC236}">
                  <a16:creationId xmlns:a16="http://schemas.microsoft.com/office/drawing/2014/main" id="{D59A2F95-09CE-469A-BBC5-D9146199D56D}"/>
                </a:ext>
              </a:extLst>
            </p:cNvPr>
            <p:cNvSpPr>
              <a:spLocks/>
            </p:cNvSpPr>
            <p:nvPr/>
          </p:nvSpPr>
          <p:spPr bwMode="auto">
            <a:xfrm>
              <a:off x="7391401" y="4583113"/>
              <a:ext cx="88900" cy="88900"/>
            </a:xfrm>
            <a:custGeom>
              <a:avLst/>
              <a:gdLst>
                <a:gd name="T0" fmla="*/ 393 w 393"/>
                <a:gd name="T1" fmla="*/ 196 h 393"/>
                <a:gd name="T2" fmla="*/ 389 w 393"/>
                <a:gd name="T3" fmla="*/ 157 h 393"/>
                <a:gd name="T4" fmla="*/ 378 w 393"/>
                <a:gd name="T5" fmla="*/ 120 h 393"/>
                <a:gd name="T6" fmla="*/ 359 w 393"/>
                <a:gd name="T7" fmla="*/ 87 h 393"/>
                <a:gd name="T8" fmla="*/ 336 w 393"/>
                <a:gd name="T9" fmla="*/ 57 h 393"/>
                <a:gd name="T10" fmla="*/ 306 w 393"/>
                <a:gd name="T11" fmla="*/ 34 h 393"/>
                <a:gd name="T12" fmla="*/ 273 w 393"/>
                <a:gd name="T13" fmla="*/ 15 h 393"/>
                <a:gd name="T14" fmla="*/ 236 w 393"/>
                <a:gd name="T15" fmla="*/ 4 h 393"/>
                <a:gd name="T16" fmla="*/ 197 w 393"/>
                <a:gd name="T17" fmla="*/ 0 h 393"/>
                <a:gd name="T18" fmla="*/ 177 w 393"/>
                <a:gd name="T19" fmla="*/ 1 h 393"/>
                <a:gd name="T20" fmla="*/ 138 w 393"/>
                <a:gd name="T21" fmla="*/ 9 h 393"/>
                <a:gd name="T22" fmla="*/ 103 w 393"/>
                <a:gd name="T23" fmla="*/ 24 h 393"/>
                <a:gd name="T24" fmla="*/ 72 w 393"/>
                <a:gd name="T25" fmla="*/ 45 h 393"/>
                <a:gd name="T26" fmla="*/ 45 w 393"/>
                <a:gd name="T27" fmla="*/ 72 h 393"/>
                <a:gd name="T28" fmla="*/ 23 w 393"/>
                <a:gd name="T29" fmla="*/ 103 h 393"/>
                <a:gd name="T30" fmla="*/ 9 w 393"/>
                <a:gd name="T31" fmla="*/ 138 h 393"/>
                <a:gd name="T32" fmla="*/ 1 w 393"/>
                <a:gd name="T33" fmla="*/ 177 h 393"/>
                <a:gd name="T34" fmla="*/ 0 w 393"/>
                <a:gd name="T35" fmla="*/ 196 h 393"/>
                <a:gd name="T36" fmla="*/ 4 w 393"/>
                <a:gd name="T37" fmla="*/ 236 h 393"/>
                <a:gd name="T38" fmla="*/ 15 w 393"/>
                <a:gd name="T39" fmla="*/ 274 h 393"/>
                <a:gd name="T40" fmla="*/ 33 w 393"/>
                <a:gd name="T41" fmla="*/ 307 h 393"/>
                <a:gd name="T42" fmla="*/ 57 w 393"/>
                <a:gd name="T43" fmla="*/ 336 h 393"/>
                <a:gd name="T44" fmla="*/ 86 w 393"/>
                <a:gd name="T45" fmla="*/ 360 h 393"/>
                <a:gd name="T46" fmla="*/ 119 w 393"/>
                <a:gd name="T47" fmla="*/ 378 h 393"/>
                <a:gd name="T48" fmla="*/ 157 w 393"/>
                <a:gd name="T49" fmla="*/ 389 h 393"/>
                <a:gd name="T50" fmla="*/ 197 w 393"/>
                <a:gd name="T51" fmla="*/ 393 h 393"/>
                <a:gd name="T52" fmla="*/ 216 w 393"/>
                <a:gd name="T53" fmla="*/ 392 h 393"/>
                <a:gd name="T54" fmla="*/ 255 w 393"/>
                <a:gd name="T55" fmla="*/ 384 h 393"/>
                <a:gd name="T56" fmla="*/ 291 w 393"/>
                <a:gd name="T57" fmla="*/ 370 h 393"/>
                <a:gd name="T58" fmla="*/ 321 w 393"/>
                <a:gd name="T59" fmla="*/ 348 h 393"/>
                <a:gd name="T60" fmla="*/ 348 w 393"/>
                <a:gd name="T61" fmla="*/ 321 h 393"/>
                <a:gd name="T62" fmla="*/ 369 w 393"/>
                <a:gd name="T63" fmla="*/ 290 h 393"/>
                <a:gd name="T64" fmla="*/ 384 w 393"/>
                <a:gd name="T65" fmla="*/ 255 h 393"/>
                <a:gd name="T66" fmla="*/ 392 w 393"/>
                <a:gd name="T67" fmla="*/ 216 h 393"/>
                <a:gd name="T68" fmla="*/ 393 w 393"/>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3" h="393">
                  <a:moveTo>
                    <a:pt x="393" y="196"/>
                  </a:moveTo>
                  <a:lnTo>
                    <a:pt x="393" y="196"/>
                  </a:lnTo>
                  <a:lnTo>
                    <a:pt x="392" y="177"/>
                  </a:lnTo>
                  <a:lnTo>
                    <a:pt x="389" y="157"/>
                  </a:lnTo>
                  <a:lnTo>
                    <a:pt x="384" y="138"/>
                  </a:lnTo>
                  <a:lnTo>
                    <a:pt x="378" y="120"/>
                  </a:lnTo>
                  <a:lnTo>
                    <a:pt x="369" y="103"/>
                  </a:lnTo>
                  <a:lnTo>
                    <a:pt x="359" y="87"/>
                  </a:lnTo>
                  <a:lnTo>
                    <a:pt x="348" y="72"/>
                  </a:lnTo>
                  <a:lnTo>
                    <a:pt x="336" y="57"/>
                  </a:lnTo>
                  <a:lnTo>
                    <a:pt x="321" y="45"/>
                  </a:lnTo>
                  <a:lnTo>
                    <a:pt x="306" y="34"/>
                  </a:lnTo>
                  <a:lnTo>
                    <a:pt x="291" y="24"/>
                  </a:lnTo>
                  <a:lnTo>
                    <a:pt x="273" y="15"/>
                  </a:lnTo>
                  <a:lnTo>
                    <a:pt x="255" y="9"/>
                  </a:lnTo>
                  <a:lnTo>
                    <a:pt x="236" y="4"/>
                  </a:lnTo>
                  <a:lnTo>
                    <a:pt x="216" y="1"/>
                  </a:lnTo>
                  <a:lnTo>
                    <a:pt x="197" y="0"/>
                  </a:lnTo>
                  <a:lnTo>
                    <a:pt x="197" y="0"/>
                  </a:lnTo>
                  <a:lnTo>
                    <a:pt x="177" y="1"/>
                  </a:lnTo>
                  <a:lnTo>
                    <a:pt x="157" y="4"/>
                  </a:lnTo>
                  <a:lnTo>
                    <a:pt x="138" y="9"/>
                  </a:lnTo>
                  <a:lnTo>
                    <a:pt x="119" y="15"/>
                  </a:lnTo>
                  <a:lnTo>
                    <a:pt x="103" y="24"/>
                  </a:lnTo>
                  <a:lnTo>
                    <a:pt x="86" y="34"/>
                  </a:lnTo>
                  <a:lnTo>
                    <a:pt x="72" y="45"/>
                  </a:lnTo>
                  <a:lnTo>
                    <a:pt x="57" y="57"/>
                  </a:lnTo>
                  <a:lnTo>
                    <a:pt x="45" y="72"/>
                  </a:lnTo>
                  <a:lnTo>
                    <a:pt x="33" y="87"/>
                  </a:lnTo>
                  <a:lnTo>
                    <a:pt x="23" y="103"/>
                  </a:lnTo>
                  <a:lnTo>
                    <a:pt x="15" y="120"/>
                  </a:lnTo>
                  <a:lnTo>
                    <a:pt x="9" y="138"/>
                  </a:lnTo>
                  <a:lnTo>
                    <a:pt x="4" y="157"/>
                  </a:lnTo>
                  <a:lnTo>
                    <a:pt x="1" y="177"/>
                  </a:lnTo>
                  <a:lnTo>
                    <a:pt x="0" y="196"/>
                  </a:lnTo>
                  <a:lnTo>
                    <a:pt x="0" y="196"/>
                  </a:lnTo>
                  <a:lnTo>
                    <a:pt x="1" y="216"/>
                  </a:lnTo>
                  <a:lnTo>
                    <a:pt x="4" y="236"/>
                  </a:lnTo>
                  <a:lnTo>
                    <a:pt x="9" y="255"/>
                  </a:lnTo>
                  <a:lnTo>
                    <a:pt x="15" y="274"/>
                  </a:lnTo>
                  <a:lnTo>
                    <a:pt x="23" y="290"/>
                  </a:lnTo>
                  <a:lnTo>
                    <a:pt x="33" y="307"/>
                  </a:lnTo>
                  <a:lnTo>
                    <a:pt x="45" y="321"/>
                  </a:lnTo>
                  <a:lnTo>
                    <a:pt x="57" y="336"/>
                  </a:lnTo>
                  <a:lnTo>
                    <a:pt x="72" y="348"/>
                  </a:lnTo>
                  <a:lnTo>
                    <a:pt x="86" y="360"/>
                  </a:lnTo>
                  <a:lnTo>
                    <a:pt x="103" y="370"/>
                  </a:lnTo>
                  <a:lnTo>
                    <a:pt x="119" y="378"/>
                  </a:lnTo>
                  <a:lnTo>
                    <a:pt x="138" y="384"/>
                  </a:lnTo>
                  <a:lnTo>
                    <a:pt x="157" y="389"/>
                  </a:lnTo>
                  <a:lnTo>
                    <a:pt x="177" y="392"/>
                  </a:lnTo>
                  <a:lnTo>
                    <a:pt x="197" y="393"/>
                  </a:lnTo>
                  <a:lnTo>
                    <a:pt x="197" y="393"/>
                  </a:lnTo>
                  <a:lnTo>
                    <a:pt x="216" y="392"/>
                  </a:lnTo>
                  <a:lnTo>
                    <a:pt x="236" y="389"/>
                  </a:lnTo>
                  <a:lnTo>
                    <a:pt x="255" y="384"/>
                  </a:lnTo>
                  <a:lnTo>
                    <a:pt x="273" y="378"/>
                  </a:lnTo>
                  <a:lnTo>
                    <a:pt x="291" y="370"/>
                  </a:lnTo>
                  <a:lnTo>
                    <a:pt x="306" y="360"/>
                  </a:lnTo>
                  <a:lnTo>
                    <a:pt x="321" y="348"/>
                  </a:lnTo>
                  <a:lnTo>
                    <a:pt x="336" y="336"/>
                  </a:lnTo>
                  <a:lnTo>
                    <a:pt x="348" y="321"/>
                  </a:lnTo>
                  <a:lnTo>
                    <a:pt x="359" y="307"/>
                  </a:lnTo>
                  <a:lnTo>
                    <a:pt x="369" y="290"/>
                  </a:lnTo>
                  <a:lnTo>
                    <a:pt x="378" y="274"/>
                  </a:lnTo>
                  <a:lnTo>
                    <a:pt x="384" y="255"/>
                  </a:lnTo>
                  <a:lnTo>
                    <a:pt x="389" y="236"/>
                  </a:lnTo>
                  <a:lnTo>
                    <a:pt x="392" y="216"/>
                  </a:lnTo>
                  <a:lnTo>
                    <a:pt x="393" y="196"/>
                  </a:lnTo>
                  <a:lnTo>
                    <a:pt x="393"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74">
              <a:extLst>
                <a:ext uri="{FF2B5EF4-FFF2-40B4-BE49-F238E27FC236}">
                  <a16:creationId xmlns:a16="http://schemas.microsoft.com/office/drawing/2014/main" id="{EFE24C39-090D-42E4-9EF0-BBC4EEF6C755}"/>
                </a:ext>
              </a:extLst>
            </p:cNvPr>
            <p:cNvSpPr>
              <a:spLocks/>
            </p:cNvSpPr>
            <p:nvPr/>
          </p:nvSpPr>
          <p:spPr bwMode="auto">
            <a:xfrm>
              <a:off x="7377113"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8 w 507"/>
                <a:gd name="T17" fmla="*/ 605 h 977"/>
                <a:gd name="T18" fmla="*/ 448 w 507"/>
                <a:gd name="T19" fmla="*/ 574 h 977"/>
                <a:gd name="T20" fmla="*/ 461 w 507"/>
                <a:gd name="T21" fmla="*/ 556 h 977"/>
                <a:gd name="T22" fmla="*/ 474 w 507"/>
                <a:gd name="T23" fmla="*/ 538 h 977"/>
                <a:gd name="T24" fmla="*/ 482 w 507"/>
                <a:gd name="T25" fmla="*/ 508 h 977"/>
                <a:gd name="T26" fmla="*/ 489 w 507"/>
                <a:gd name="T27" fmla="*/ 465 h 977"/>
                <a:gd name="T28" fmla="*/ 498 w 507"/>
                <a:gd name="T29" fmla="*/ 383 h 977"/>
                <a:gd name="T30" fmla="*/ 504 w 507"/>
                <a:gd name="T31" fmla="*/ 276 h 977"/>
                <a:gd name="T32" fmla="*/ 507 w 507"/>
                <a:gd name="T33" fmla="*/ 167 h 977"/>
                <a:gd name="T34" fmla="*/ 503 w 507"/>
                <a:gd name="T35" fmla="*/ 98 h 977"/>
                <a:gd name="T36" fmla="*/ 502 w 507"/>
                <a:gd name="T37" fmla="*/ 94 h 977"/>
                <a:gd name="T38" fmla="*/ 498 w 507"/>
                <a:gd name="T39" fmla="*/ 78 h 977"/>
                <a:gd name="T40" fmla="*/ 482 w 507"/>
                <a:gd name="T41" fmla="*/ 61 h 977"/>
                <a:gd name="T42" fmla="*/ 458 w 507"/>
                <a:gd name="T43" fmla="*/ 43 h 977"/>
                <a:gd name="T44" fmla="*/ 426 w 507"/>
                <a:gd name="T45" fmla="*/ 29 h 977"/>
                <a:gd name="T46" fmla="*/ 388 w 507"/>
                <a:gd name="T47" fmla="*/ 18 h 977"/>
                <a:gd name="T48" fmla="*/ 346 w 507"/>
                <a:gd name="T49" fmla="*/ 8 h 977"/>
                <a:gd name="T50" fmla="*/ 300 w 507"/>
                <a:gd name="T51" fmla="*/ 2 h 977"/>
                <a:gd name="T52" fmla="*/ 254 w 507"/>
                <a:gd name="T53" fmla="*/ 0 h 977"/>
                <a:gd name="T54" fmla="*/ 229 w 507"/>
                <a:gd name="T55" fmla="*/ 1 h 977"/>
                <a:gd name="T56" fmla="*/ 183 w 507"/>
                <a:gd name="T57" fmla="*/ 4 h 977"/>
                <a:gd name="T58" fmla="*/ 139 w 507"/>
                <a:gd name="T59" fmla="*/ 12 h 977"/>
                <a:gd name="T60" fmla="*/ 99 w 507"/>
                <a:gd name="T61" fmla="*/ 23 h 977"/>
                <a:gd name="T62" fmla="*/ 65 w 507"/>
                <a:gd name="T63" fmla="*/ 36 h 977"/>
                <a:gd name="T64" fmla="*/ 36 w 507"/>
                <a:gd name="T65" fmla="*/ 52 h 977"/>
                <a:gd name="T66" fmla="*/ 16 w 507"/>
                <a:gd name="T67" fmla="*/ 69 h 977"/>
                <a:gd name="T68" fmla="*/ 5 w 507"/>
                <a:gd name="T69" fmla="*/ 88 h 977"/>
                <a:gd name="T70" fmla="*/ 4 w 507"/>
                <a:gd name="T71" fmla="*/ 98 h 977"/>
                <a:gd name="T72" fmla="*/ 2 w 507"/>
                <a:gd name="T73" fmla="*/ 129 h 977"/>
                <a:gd name="T74" fmla="*/ 0 w 507"/>
                <a:gd name="T75" fmla="*/ 215 h 977"/>
                <a:gd name="T76" fmla="*/ 6 w 507"/>
                <a:gd name="T77" fmla="*/ 346 h 977"/>
                <a:gd name="T78" fmla="*/ 13 w 507"/>
                <a:gd name="T79" fmla="*/ 423 h 977"/>
                <a:gd name="T80" fmla="*/ 25 w 507"/>
                <a:gd name="T81" fmla="*/ 508 h 977"/>
                <a:gd name="T82" fmla="*/ 28 w 507"/>
                <a:gd name="T83" fmla="*/ 525 h 977"/>
                <a:gd name="T84" fmla="*/ 39 w 507"/>
                <a:gd name="T85" fmla="*/ 547 h 977"/>
                <a:gd name="T86" fmla="*/ 52 w 507"/>
                <a:gd name="T87" fmla="*/ 564 h 977"/>
                <a:gd name="T88" fmla="*/ 63 w 507"/>
                <a:gd name="T89" fmla="*/ 587 h 977"/>
                <a:gd name="T90" fmla="*/ 69 w 507"/>
                <a:gd name="T91" fmla="*/ 605 h 977"/>
                <a:gd name="T92" fmla="*/ 82 w 507"/>
                <a:gd name="T93" fmla="*/ 679 h 977"/>
                <a:gd name="T94" fmla="*/ 103 w 507"/>
                <a:gd name="T95" fmla="*/ 812 h 977"/>
                <a:gd name="T96" fmla="*/ 120 w 507"/>
                <a:gd name="T97" fmla="*/ 895 h 977"/>
                <a:gd name="T98" fmla="*/ 129 w 507"/>
                <a:gd name="T99" fmla="*/ 930 h 977"/>
                <a:gd name="T100" fmla="*/ 141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8" y="977"/>
                  </a:lnTo>
                  <a:lnTo>
                    <a:pt x="353" y="975"/>
                  </a:lnTo>
                  <a:lnTo>
                    <a:pt x="359"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8" y="605"/>
                  </a:lnTo>
                  <a:lnTo>
                    <a:pt x="438" y="605"/>
                  </a:lnTo>
                  <a:lnTo>
                    <a:pt x="443" y="587"/>
                  </a:lnTo>
                  <a:lnTo>
                    <a:pt x="448" y="574"/>
                  </a:lnTo>
                  <a:lnTo>
                    <a:pt x="455" y="564"/>
                  </a:lnTo>
                  <a:lnTo>
                    <a:pt x="461" y="556"/>
                  </a:lnTo>
                  <a:lnTo>
                    <a:pt x="468" y="547"/>
                  </a:lnTo>
                  <a:lnTo>
                    <a:pt x="474" y="538"/>
                  </a:lnTo>
                  <a:lnTo>
                    <a:pt x="478" y="525"/>
                  </a:lnTo>
                  <a:lnTo>
                    <a:pt x="482" y="508"/>
                  </a:lnTo>
                  <a:lnTo>
                    <a:pt x="482" y="508"/>
                  </a:lnTo>
                  <a:lnTo>
                    <a:pt x="489" y="465"/>
                  </a:lnTo>
                  <a:lnTo>
                    <a:pt x="493" y="423"/>
                  </a:lnTo>
                  <a:lnTo>
                    <a:pt x="498" y="383"/>
                  </a:lnTo>
                  <a:lnTo>
                    <a:pt x="501" y="346"/>
                  </a:lnTo>
                  <a:lnTo>
                    <a:pt x="504" y="276"/>
                  </a:lnTo>
                  <a:lnTo>
                    <a:pt x="507" y="215"/>
                  </a:lnTo>
                  <a:lnTo>
                    <a:pt x="507" y="167"/>
                  </a:lnTo>
                  <a:lnTo>
                    <a:pt x="504" y="129"/>
                  </a:lnTo>
                  <a:lnTo>
                    <a:pt x="503" y="98"/>
                  </a:lnTo>
                  <a:lnTo>
                    <a:pt x="503" y="98"/>
                  </a:lnTo>
                  <a:lnTo>
                    <a:pt x="502" y="94"/>
                  </a:lnTo>
                  <a:lnTo>
                    <a:pt x="502" y="88"/>
                  </a:lnTo>
                  <a:lnTo>
                    <a:pt x="498" y="78"/>
                  </a:lnTo>
                  <a:lnTo>
                    <a:pt x="491" y="69"/>
                  </a:lnTo>
                  <a:lnTo>
                    <a:pt x="482" y="61"/>
                  </a:lnTo>
                  <a:lnTo>
                    <a:pt x="471" y="52"/>
                  </a:lnTo>
                  <a:lnTo>
                    <a:pt x="458" y="43"/>
                  </a:lnTo>
                  <a:lnTo>
                    <a:pt x="443" y="36"/>
                  </a:lnTo>
                  <a:lnTo>
                    <a:pt x="426" y="29"/>
                  </a:lnTo>
                  <a:lnTo>
                    <a:pt x="407" y="23"/>
                  </a:lnTo>
                  <a:lnTo>
                    <a:pt x="388" y="18"/>
                  </a:lnTo>
                  <a:lnTo>
                    <a:pt x="367" y="12"/>
                  </a:lnTo>
                  <a:lnTo>
                    <a:pt x="346" y="8"/>
                  </a:lnTo>
                  <a:lnTo>
                    <a:pt x="323" y="4"/>
                  </a:lnTo>
                  <a:lnTo>
                    <a:pt x="300" y="2"/>
                  </a:lnTo>
                  <a:lnTo>
                    <a:pt x="277" y="1"/>
                  </a:lnTo>
                  <a:lnTo>
                    <a:pt x="254" y="0"/>
                  </a:lnTo>
                  <a:lnTo>
                    <a:pt x="254" y="0"/>
                  </a:lnTo>
                  <a:lnTo>
                    <a:pt x="229" y="1"/>
                  </a:lnTo>
                  <a:lnTo>
                    <a:pt x="206" y="2"/>
                  </a:lnTo>
                  <a:lnTo>
                    <a:pt x="183" y="4"/>
                  </a:lnTo>
                  <a:lnTo>
                    <a:pt x="161" y="8"/>
                  </a:lnTo>
                  <a:lnTo>
                    <a:pt x="139" y="12"/>
                  </a:lnTo>
                  <a:lnTo>
                    <a:pt x="119" y="18"/>
                  </a:lnTo>
                  <a:lnTo>
                    <a:pt x="99" y="23"/>
                  </a:lnTo>
                  <a:lnTo>
                    <a:pt x="81" y="29"/>
                  </a:lnTo>
                  <a:lnTo>
                    <a:pt x="65" y="36"/>
                  </a:lnTo>
                  <a:lnTo>
                    <a:pt x="49" y="43"/>
                  </a:lnTo>
                  <a:lnTo>
                    <a:pt x="36" y="52"/>
                  </a:lnTo>
                  <a:lnTo>
                    <a:pt x="25" y="61"/>
                  </a:lnTo>
                  <a:lnTo>
                    <a:pt x="16" y="69"/>
                  </a:lnTo>
                  <a:lnTo>
                    <a:pt x="9" y="78"/>
                  </a:lnTo>
                  <a:lnTo>
                    <a:pt x="5" y="88"/>
                  </a:lnTo>
                  <a:lnTo>
                    <a:pt x="4" y="94"/>
                  </a:lnTo>
                  <a:lnTo>
                    <a:pt x="4" y="98"/>
                  </a:lnTo>
                  <a:lnTo>
                    <a:pt x="4" y="98"/>
                  </a:lnTo>
                  <a:lnTo>
                    <a:pt x="2" y="129"/>
                  </a:lnTo>
                  <a:lnTo>
                    <a:pt x="0" y="167"/>
                  </a:lnTo>
                  <a:lnTo>
                    <a:pt x="0" y="215"/>
                  </a:lnTo>
                  <a:lnTo>
                    <a:pt x="2" y="276"/>
                  </a:lnTo>
                  <a:lnTo>
                    <a:pt x="6" y="346"/>
                  </a:lnTo>
                  <a:lnTo>
                    <a:pt x="9" y="383"/>
                  </a:lnTo>
                  <a:lnTo>
                    <a:pt x="13" y="423"/>
                  </a:lnTo>
                  <a:lnTo>
                    <a:pt x="18" y="465"/>
                  </a:lnTo>
                  <a:lnTo>
                    <a:pt x="25" y="508"/>
                  </a:lnTo>
                  <a:lnTo>
                    <a:pt x="25" y="508"/>
                  </a:lnTo>
                  <a:lnTo>
                    <a:pt x="28" y="525"/>
                  </a:lnTo>
                  <a:lnTo>
                    <a:pt x="34" y="538"/>
                  </a:lnTo>
                  <a:lnTo>
                    <a:pt x="39" y="547"/>
                  </a:lnTo>
                  <a:lnTo>
                    <a:pt x="46" y="556"/>
                  </a:lnTo>
                  <a:lnTo>
                    <a:pt x="52" y="564"/>
                  </a:lnTo>
                  <a:lnTo>
                    <a:pt x="58" y="574"/>
                  </a:lnTo>
                  <a:lnTo>
                    <a:pt x="63" y="587"/>
                  </a:lnTo>
                  <a:lnTo>
                    <a:pt x="69" y="605"/>
                  </a:lnTo>
                  <a:lnTo>
                    <a:pt x="69" y="605"/>
                  </a:lnTo>
                  <a:lnTo>
                    <a:pt x="76" y="639"/>
                  </a:lnTo>
                  <a:lnTo>
                    <a:pt x="82" y="679"/>
                  </a:lnTo>
                  <a:lnTo>
                    <a:pt x="96" y="768"/>
                  </a:lnTo>
                  <a:lnTo>
                    <a:pt x="103" y="812"/>
                  </a:lnTo>
                  <a:lnTo>
                    <a:pt x="112" y="857"/>
                  </a:lnTo>
                  <a:lnTo>
                    <a:pt x="120" y="895"/>
                  </a:lnTo>
                  <a:lnTo>
                    <a:pt x="129" y="930"/>
                  </a:lnTo>
                  <a:lnTo>
                    <a:pt x="129" y="930"/>
                  </a:lnTo>
                  <a:lnTo>
                    <a:pt x="136" y="954"/>
                  </a:lnTo>
                  <a:lnTo>
                    <a:pt x="141" y="963"/>
                  </a:lnTo>
                  <a:lnTo>
                    <a:pt x="144" y="968"/>
                  </a:lnTo>
                  <a:lnTo>
                    <a:pt x="149" y="973"/>
                  </a:lnTo>
                  <a:lnTo>
                    <a:pt x="154"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75">
              <a:extLst>
                <a:ext uri="{FF2B5EF4-FFF2-40B4-BE49-F238E27FC236}">
                  <a16:creationId xmlns:a16="http://schemas.microsoft.com/office/drawing/2014/main" id="{B8E51B22-E796-4ACF-987A-5E319010112E}"/>
                </a:ext>
              </a:extLst>
            </p:cNvPr>
            <p:cNvSpPr>
              <a:spLocks/>
            </p:cNvSpPr>
            <p:nvPr/>
          </p:nvSpPr>
          <p:spPr bwMode="auto">
            <a:xfrm>
              <a:off x="7531101" y="4583113"/>
              <a:ext cx="88900" cy="88900"/>
            </a:xfrm>
            <a:custGeom>
              <a:avLst/>
              <a:gdLst>
                <a:gd name="T0" fmla="*/ 392 w 392"/>
                <a:gd name="T1" fmla="*/ 196 h 393"/>
                <a:gd name="T2" fmla="*/ 389 w 392"/>
                <a:gd name="T3" fmla="*/ 157 h 393"/>
                <a:gd name="T4" fmla="*/ 377 w 392"/>
                <a:gd name="T5" fmla="*/ 120 h 393"/>
                <a:gd name="T6" fmla="*/ 359 w 392"/>
                <a:gd name="T7" fmla="*/ 87 h 393"/>
                <a:gd name="T8" fmla="*/ 335 w 392"/>
                <a:gd name="T9" fmla="*/ 57 h 393"/>
                <a:gd name="T10" fmla="*/ 306 w 392"/>
                <a:gd name="T11" fmla="*/ 34 h 393"/>
                <a:gd name="T12" fmla="*/ 273 w 392"/>
                <a:gd name="T13" fmla="*/ 15 h 393"/>
                <a:gd name="T14" fmla="*/ 235 w 392"/>
                <a:gd name="T15" fmla="*/ 4 h 393"/>
                <a:gd name="T16" fmla="*/ 196 w 392"/>
                <a:gd name="T17" fmla="*/ 0 h 393"/>
                <a:gd name="T18" fmla="*/ 176 w 392"/>
                <a:gd name="T19" fmla="*/ 1 h 393"/>
                <a:gd name="T20" fmla="*/ 138 w 392"/>
                <a:gd name="T21" fmla="*/ 9 h 393"/>
                <a:gd name="T22" fmla="*/ 103 w 392"/>
                <a:gd name="T23" fmla="*/ 24 h 393"/>
                <a:gd name="T24" fmla="*/ 71 w 392"/>
                <a:gd name="T25" fmla="*/ 45 h 393"/>
                <a:gd name="T26" fmla="*/ 44 w 392"/>
                <a:gd name="T27" fmla="*/ 72 h 393"/>
                <a:gd name="T28" fmla="*/ 23 w 392"/>
                <a:gd name="T29" fmla="*/ 103 h 393"/>
                <a:gd name="T30" fmla="*/ 9 w 392"/>
                <a:gd name="T31" fmla="*/ 138 h 393"/>
                <a:gd name="T32" fmla="*/ 1 w 392"/>
                <a:gd name="T33" fmla="*/ 177 h 393"/>
                <a:gd name="T34" fmla="*/ 0 w 392"/>
                <a:gd name="T35" fmla="*/ 196 h 393"/>
                <a:gd name="T36" fmla="*/ 3 w 392"/>
                <a:gd name="T37" fmla="*/ 236 h 393"/>
                <a:gd name="T38" fmla="*/ 15 w 392"/>
                <a:gd name="T39" fmla="*/ 274 h 393"/>
                <a:gd name="T40" fmla="*/ 33 w 392"/>
                <a:gd name="T41" fmla="*/ 307 h 393"/>
                <a:gd name="T42" fmla="*/ 57 w 392"/>
                <a:gd name="T43" fmla="*/ 336 h 393"/>
                <a:gd name="T44" fmla="*/ 86 w 392"/>
                <a:gd name="T45" fmla="*/ 360 h 393"/>
                <a:gd name="T46" fmla="*/ 119 w 392"/>
                <a:gd name="T47" fmla="*/ 378 h 393"/>
                <a:gd name="T48" fmla="*/ 157 w 392"/>
                <a:gd name="T49" fmla="*/ 389 h 393"/>
                <a:gd name="T50" fmla="*/ 196 w 392"/>
                <a:gd name="T51" fmla="*/ 393 h 393"/>
                <a:gd name="T52" fmla="*/ 217 w 392"/>
                <a:gd name="T53" fmla="*/ 392 h 393"/>
                <a:gd name="T54" fmla="*/ 254 w 392"/>
                <a:gd name="T55" fmla="*/ 384 h 393"/>
                <a:gd name="T56" fmla="*/ 290 w 392"/>
                <a:gd name="T57" fmla="*/ 370 h 393"/>
                <a:gd name="T58" fmla="*/ 322 w 392"/>
                <a:gd name="T59" fmla="*/ 348 h 393"/>
                <a:gd name="T60" fmla="*/ 348 w 392"/>
                <a:gd name="T61" fmla="*/ 321 h 393"/>
                <a:gd name="T62" fmla="*/ 369 w 392"/>
                <a:gd name="T63" fmla="*/ 290 h 393"/>
                <a:gd name="T64" fmla="*/ 383 w 392"/>
                <a:gd name="T65" fmla="*/ 255 h 393"/>
                <a:gd name="T66" fmla="*/ 391 w 392"/>
                <a:gd name="T67" fmla="*/ 216 h 393"/>
                <a:gd name="T68" fmla="*/ 392 w 392"/>
                <a:gd name="T69" fmla="*/ 19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2" h="393">
                  <a:moveTo>
                    <a:pt x="392" y="196"/>
                  </a:moveTo>
                  <a:lnTo>
                    <a:pt x="392" y="196"/>
                  </a:lnTo>
                  <a:lnTo>
                    <a:pt x="391" y="177"/>
                  </a:lnTo>
                  <a:lnTo>
                    <a:pt x="389" y="157"/>
                  </a:lnTo>
                  <a:lnTo>
                    <a:pt x="383" y="138"/>
                  </a:lnTo>
                  <a:lnTo>
                    <a:pt x="377" y="120"/>
                  </a:lnTo>
                  <a:lnTo>
                    <a:pt x="369" y="103"/>
                  </a:lnTo>
                  <a:lnTo>
                    <a:pt x="359" y="87"/>
                  </a:lnTo>
                  <a:lnTo>
                    <a:pt x="348" y="72"/>
                  </a:lnTo>
                  <a:lnTo>
                    <a:pt x="335" y="57"/>
                  </a:lnTo>
                  <a:lnTo>
                    <a:pt x="322" y="45"/>
                  </a:lnTo>
                  <a:lnTo>
                    <a:pt x="306" y="34"/>
                  </a:lnTo>
                  <a:lnTo>
                    <a:pt x="290" y="24"/>
                  </a:lnTo>
                  <a:lnTo>
                    <a:pt x="273" y="15"/>
                  </a:lnTo>
                  <a:lnTo>
                    <a:pt x="254" y="9"/>
                  </a:lnTo>
                  <a:lnTo>
                    <a:pt x="235" y="4"/>
                  </a:lnTo>
                  <a:lnTo>
                    <a:pt x="217" y="1"/>
                  </a:lnTo>
                  <a:lnTo>
                    <a:pt x="196" y="0"/>
                  </a:lnTo>
                  <a:lnTo>
                    <a:pt x="196" y="0"/>
                  </a:lnTo>
                  <a:lnTo>
                    <a:pt x="176" y="1"/>
                  </a:lnTo>
                  <a:lnTo>
                    <a:pt x="157" y="4"/>
                  </a:lnTo>
                  <a:lnTo>
                    <a:pt x="138" y="9"/>
                  </a:lnTo>
                  <a:lnTo>
                    <a:pt x="119" y="15"/>
                  </a:lnTo>
                  <a:lnTo>
                    <a:pt x="103" y="24"/>
                  </a:lnTo>
                  <a:lnTo>
                    <a:pt x="86" y="34"/>
                  </a:lnTo>
                  <a:lnTo>
                    <a:pt x="71" y="45"/>
                  </a:lnTo>
                  <a:lnTo>
                    <a:pt x="57" y="57"/>
                  </a:lnTo>
                  <a:lnTo>
                    <a:pt x="44" y="72"/>
                  </a:lnTo>
                  <a:lnTo>
                    <a:pt x="33" y="87"/>
                  </a:lnTo>
                  <a:lnTo>
                    <a:pt x="23" y="103"/>
                  </a:lnTo>
                  <a:lnTo>
                    <a:pt x="15" y="120"/>
                  </a:lnTo>
                  <a:lnTo>
                    <a:pt x="9" y="138"/>
                  </a:lnTo>
                  <a:lnTo>
                    <a:pt x="3" y="157"/>
                  </a:lnTo>
                  <a:lnTo>
                    <a:pt x="1" y="177"/>
                  </a:lnTo>
                  <a:lnTo>
                    <a:pt x="0" y="196"/>
                  </a:lnTo>
                  <a:lnTo>
                    <a:pt x="0" y="196"/>
                  </a:lnTo>
                  <a:lnTo>
                    <a:pt x="1" y="216"/>
                  </a:lnTo>
                  <a:lnTo>
                    <a:pt x="3" y="236"/>
                  </a:lnTo>
                  <a:lnTo>
                    <a:pt x="9" y="255"/>
                  </a:lnTo>
                  <a:lnTo>
                    <a:pt x="15" y="274"/>
                  </a:lnTo>
                  <a:lnTo>
                    <a:pt x="23" y="290"/>
                  </a:lnTo>
                  <a:lnTo>
                    <a:pt x="33" y="307"/>
                  </a:lnTo>
                  <a:lnTo>
                    <a:pt x="44" y="321"/>
                  </a:lnTo>
                  <a:lnTo>
                    <a:pt x="57" y="336"/>
                  </a:lnTo>
                  <a:lnTo>
                    <a:pt x="71" y="348"/>
                  </a:lnTo>
                  <a:lnTo>
                    <a:pt x="86" y="360"/>
                  </a:lnTo>
                  <a:lnTo>
                    <a:pt x="103" y="370"/>
                  </a:lnTo>
                  <a:lnTo>
                    <a:pt x="119" y="378"/>
                  </a:lnTo>
                  <a:lnTo>
                    <a:pt x="138" y="384"/>
                  </a:lnTo>
                  <a:lnTo>
                    <a:pt x="157" y="389"/>
                  </a:lnTo>
                  <a:lnTo>
                    <a:pt x="176" y="392"/>
                  </a:lnTo>
                  <a:lnTo>
                    <a:pt x="196" y="393"/>
                  </a:lnTo>
                  <a:lnTo>
                    <a:pt x="196" y="393"/>
                  </a:lnTo>
                  <a:lnTo>
                    <a:pt x="217" y="392"/>
                  </a:lnTo>
                  <a:lnTo>
                    <a:pt x="235" y="389"/>
                  </a:lnTo>
                  <a:lnTo>
                    <a:pt x="254" y="384"/>
                  </a:lnTo>
                  <a:lnTo>
                    <a:pt x="273" y="378"/>
                  </a:lnTo>
                  <a:lnTo>
                    <a:pt x="290" y="370"/>
                  </a:lnTo>
                  <a:lnTo>
                    <a:pt x="306" y="360"/>
                  </a:lnTo>
                  <a:lnTo>
                    <a:pt x="322" y="348"/>
                  </a:lnTo>
                  <a:lnTo>
                    <a:pt x="335" y="336"/>
                  </a:lnTo>
                  <a:lnTo>
                    <a:pt x="348" y="321"/>
                  </a:lnTo>
                  <a:lnTo>
                    <a:pt x="359" y="307"/>
                  </a:lnTo>
                  <a:lnTo>
                    <a:pt x="369" y="290"/>
                  </a:lnTo>
                  <a:lnTo>
                    <a:pt x="377" y="274"/>
                  </a:lnTo>
                  <a:lnTo>
                    <a:pt x="383" y="255"/>
                  </a:lnTo>
                  <a:lnTo>
                    <a:pt x="389" y="236"/>
                  </a:lnTo>
                  <a:lnTo>
                    <a:pt x="391" y="216"/>
                  </a:lnTo>
                  <a:lnTo>
                    <a:pt x="392" y="196"/>
                  </a:lnTo>
                  <a:lnTo>
                    <a:pt x="392"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76">
              <a:extLst>
                <a:ext uri="{FF2B5EF4-FFF2-40B4-BE49-F238E27FC236}">
                  <a16:creationId xmlns:a16="http://schemas.microsoft.com/office/drawing/2014/main" id="{B1C14AB8-4D6C-4130-8136-305CC4388DFF}"/>
                </a:ext>
              </a:extLst>
            </p:cNvPr>
            <p:cNvSpPr>
              <a:spLocks/>
            </p:cNvSpPr>
            <p:nvPr/>
          </p:nvSpPr>
          <p:spPr bwMode="auto">
            <a:xfrm>
              <a:off x="7518401" y="4686301"/>
              <a:ext cx="115888" cy="220663"/>
            </a:xfrm>
            <a:custGeom>
              <a:avLst/>
              <a:gdLst>
                <a:gd name="T0" fmla="*/ 340 w 507"/>
                <a:gd name="T1" fmla="*/ 977 h 977"/>
                <a:gd name="T2" fmla="*/ 353 w 507"/>
                <a:gd name="T3" fmla="*/ 975 h 977"/>
                <a:gd name="T4" fmla="*/ 362 w 507"/>
                <a:gd name="T5" fmla="*/ 968 h 977"/>
                <a:gd name="T6" fmla="*/ 370 w 507"/>
                <a:gd name="T7" fmla="*/ 954 h 977"/>
                <a:gd name="T8" fmla="*/ 377 w 507"/>
                <a:gd name="T9" fmla="*/ 930 h 977"/>
                <a:gd name="T10" fmla="*/ 395 w 507"/>
                <a:gd name="T11" fmla="*/ 857 h 977"/>
                <a:gd name="T12" fmla="*/ 411 w 507"/>
                <a:gd name="T13" fmla="*/ 768 h 977"/>
                <a:gd name="T14" fmla="*/ 432 w 507"/>
                <a:gd name="T15" fmla="*/ 639 h 977"/>
                <a:gd name="T16" fmla="*/ 437 w 507"/>
                <a:gd name="T17" fmla="*/ 605 h 977"/>
                <a:gd name="T18" fmla="*/ 448 w 507"/>
                <a:gd name="T19" fmla="*/ 574 h 977"/>
                <a:gd name="T20" fmla="*/ 461 w 507"/>
                <a:gd name="T21" fmla="*/ 556 h 977"/>
                <a:gd name="T22" fmla="*/ 474 w 507"/>
                <a:gd name="T23" fmla="*/ 538 h 977"/>
                <a:gd name="T24" fmla="*/ 482 w 507"/>
                <a:gd name="T25" fmla="*/ 508 h 977"/>
                <a:gd name="T26" fmla="*/ 488 w 507"/>
                <a:gd name="T27" fmla="*/ 465 h 977"/>
                <a:gd name="T28" fmla="*/ 498 w 507"/>
                <a:gd name="T29" fmla="*/ 383 h 977"/>
                <a:gd name="T30" fmla="*/ 505 w 507"/>
                <a:gd name="T31" fmla="*/ 276 h 977"/>
                <a:gd name="T32" fmla="*/ 506 w 507"/>
                <a:gd name="T33" fmla="*/ 167 h 977"/>
                <a:gd name="T34" fmla="*/ 503 w 507"/>
                <a:gd name="T35" fmla="*/ 98 h 977"/>
                <a:gd name="T36" fmla="*/ 502 w 507"/>
                <a:gd name="T37" fmla="*/ 94 h 977"/>
                <a:gd name="T38" fmla="*/ 498 w 507"/>
                <a:gd name="T39" fmla="*/ 78 h 977"/>
                <a:gd name="T40" fmla="*/ 481 w 507"/>
                <a:gd name="T41" fmla="*/ 61 h 977"/>
                <a:gd name="T42" fmla="*/ 457 w 507"/>
                <a:gd name="T43" fmla="*/ 43 h 977"/>
                <a:gd name="T44" fmla="*/ 426 w 507"/>
                <a:gd name="T45" fmla="*/ 29 h 977"/>
                <a:gd name="T46" fmla="*/ 387 w 507"/>
                <a:gd name="T47" fmla="*/ 18 h 977"/>
                <a:gd name="T48" fmla="*/ 345 w 507"/>
                <a:gd name="T49" fmla="*/ 8 h 977"/>
                <a:gd name="T50" fmla="*/ 300 w 507"/>
                <a:gd name="T51" fmla="*/ 2 h 977"/>
                <a:gd name="T52" fmla="*/ 253 w 507"/>
                <a:gd name="T53" fmla="*/ 0 h 977"/>
                <a:gd name="T54" fmla="*/ 229 w 507"/>
                <a:gd name="T55" fmla="*/ 1 h 977"/>
                <a:gd name="T56" fmla="*/ 183 w 507"/>
                <a:gd name="T57" fmla="*/ 4 h 977"/>
                <a:gd name="T58" fmla="*/ 139 w 507"/>
                <a:gd name="T59" fmla="*/ 12 h 977"/>
                <a:gd name="T60" fmla="*/ 99 w 507"/>
                <a:gd name="T61" fmla="*/ 23 h 977"/>
                <a:gd name="T62" fmla="*/ 64 w 507"/>
                <a:gd name="T63" fmla="*/ 36 h 977"/>
                <a:gd name="T64" fmla="*/ 36 w 507"/>
                <a:gd name="T65" fmla="*/ 52 h 977"/>
                <a:gd name="T66" fmla="*/ 15 w 507"/>
                <a:gd name="T67" fmla="*/ 69 h 977"/>
                <a:gd name="T68" fmla="*/ 5 w 507"/>
                <a:gd name="T69" fmla="*/ 88 h 977"/>
                <a:gd name="T70" fmla="*/ 3 w 507"/>
                <a:gd name="T71" fmla="*/ 98 h 977"/>
                <a:gd name="T72" fmla="*/ 2 w 507"/>
                <a:gd name="T73" fmla="*/ 129 h 977"/>
                <a:gd name="T74" fmla="*/ 0 w 507"/>
                <a:gd name="T75" fmla="*/ 215 h 977"/>
                <a:gd name="T76" fmla="*/ 5 w 507"/>
                <a:gd name="T77" fmla="*/ 346 h 977"/>
                <a:gd name="T78" fmla="*/ 13 w 507"/>
                <a:gd name="T79" fmla="*/ 423 h 977"/>
                <a:gd name="T80" fmla="*/ 24 w 507"/>
                <a:gd name="T81" fmla="*/ 508 h 977"/>
                <a:gd name="T82" fmla="*/ 28 w 507"/>
                <a:gd name="T83" fmla="*/ 525 h 977"/>
                <a:gd name="T84" fmla="*/ 39 w 507"/>
                <a:gd name="T85" fmla="*/ 547 h 977"/>
                <a:gd name="T86" fmla="*/ 51 w 507"/>
                <a:gd name="T87" fmla="*/ 564 h 977"/>
                <a:gd name="T88" fmla="*/ 64 w 507"/>
                <a:gd name="T89" fmla="*/ 587 h 977"/>
                <a:gd name="T90" fmla="*/ 69 w 507"/>
                <a:gd name="T91" fmla="*/ 605 h 977"/>
                <a:gd name="T92" fmla="*/ 81 w 507"/>
                <a:gd name="T93" fmla="*/ 679 h 977"/>
                <a:gd name="T94" fmla="*/ 103 w 507"/>
                <a:gd name="T95" fmla="*/ 812 h 977"/>
                <a:gd name="T96" fmla="*/ 120 w 507"/>
                <a:gd name="T97" fmla="*/ 895 h 977"/>
                <a:gd name="T98" fmla="*/ 129 w 507"/>
                <a:gd name="T99" fmla="*/ 930 h 977"/>
                <a:gd name="T100" fmla="*/ 140 w 507"/>
                <a:gd name="T101" fmla="*/ 963 h 977"/>
                <a:gd name="T102" fmla="*/ 149 w 507"/>
                <a:gd name="T103" fmla="*/ 973 h 977"/>
                <a:gd name="T104" fmla="*/ 160 w 507"/>
                <a:gd name="T105" fmla="*/ 977 h 977"/>
                <a:gd name="T106" fmla="*/ 340 w 507"/>
                <a:gd name="T107" fmla="*/ 977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7" h="977">
                  <a:moveTo>
                    <a:pt x="340" y="977"/>
                  </a:moveTo>
                  <a:lnTo>
                    <a:pt x="340" y="977"/>
                  </a:lnTo>
                  <a:lnTo>
                    <a:pt x="347" y="977"/>
                  </a:lnTo>
                  <a:lnTo>
                    <a:pt x="353" y="975"/>
                  </a:lnTo>
                  <a:lnTo>
                    <a:pt x="358" y="973"/>
                  </a:lnTo>
                  <a:lnTo>
                    <a:pt x="362" y="968"/>
                  </a:lnTo>
                  <a:lnTo>
                    <a:pt x="366" y="963"/>
                  </a:lnTo>
                  <a:lnTo>
                    <a:pt x="370" y="954"/>
                  </a:lnTo>
                  <a:lnTo>
                    <a:pt x="377" y="930"/>
                  </a:lnTo>
                  <a:lnTo>
                    <a:pt x="377" y="930"/>
                  </a:lnTo>
                  <a:lnTo>
                    <a:pt x="386" y="895"/>
                  </a:lnTo>
                  <a:lnTo>
                    <a:pt x="395" y="857"/>
                  </a:lnTo>
                  <a:lnTo>
                    <a:pt x="403" y="812"/>
                  </a:lnTo>
                  <a:lnTo>
                    <a:pt x="411" y="768"/>
                  </a:lnTo>
                  <a:lnTo>
                    <a:pt x="425" y="679"/>
                  </a:lnTo>
                  <a:lnTo>
                    <a:pt x="432" y="639"/>
                  </a:lnTo>
                  <a:lnTo>
                    <a:pt x="437" y="605"/>
                  </a:lnTo>
                  <a:lnTo>
                    <a:pt x="437" y="605"/>
                  </a:lnTo>
                  <a:lnTo>
                    <a:pt x="443" y="587"/>
                  </a:lnTo>
                  <a:lnTo>
                    <a:pt x="448" y="574"/>
                  </a:lnTo>
                  <a:lnTo>
                    <a:pt x="455" y="564"/>
                  </a:lnTo>
                  <a:lnTo>
                    <a:pt x="461" y="556"/>
                  </a:lnTo>
                  <a:lnTo>
                    <a:pt x="467" y="547"/>
                  </a:lnTo>
                  <a:lnTo>
                    <a:pt x="474" y="538"/>
                  </a:lnTo>
                  <a:lnTo>
                    <a:pt x="478" y="525"/>
                  </a:lnTo>
                  <a:lnTo>
                    <a:pt x="482" y="508"/>
                  </a:lnTo>
                  <a:lnTo>
                    <a:pt x="482" y="508"/>
                  </a:lnTo>
                  <a:lnTo>
                    <a:pt x="488" y="465"/>
                  </a:lnTo>
                  <a:lnTo>
                    <a:pt x="494" y="423"/>
                  </a:lnTo>
                  <a:lnTo>
                    <a:pt x="498" y="383"/>
                  </a:lnTo>
                  <a:lnTo>
                    <a:pt x="501" y="346"/>
                  </a:lnTo>
                  <a:lnTo>
                    <a:pt x="505" y="276"/>
                  </a:lnTo>
                  <a:lnTo>
                    <a:pt x="507" y="215"/>
                  </a:lnTo>
                  <a:lnTo>
                    <a:pt x="506" y="167"/>
                  </a:lnTo>
                  <a:lnTo>
                    <a:pt x="505" y="129"/>
                  </a:lnTo>
                  <a:lnTo>
                    <a:pt x="503" y="98"/>
                  </a:lnTo>
                  <a:lnTo>
                    <a:pt x="503" y="98"/>
                  </a:lnTo>
                  <a:lnTo>
                    <a:pt x="502" y="94"/>
                  </a:lnTo>
                  <a:lnTo>
                    <a:pt x="501" y="88"/>
                  </a:lnTo>
                  <a:lnTo>
                    <a:pt x="498" y="78"/>
                  </a:lnTo>
                  <a:lnTo>
                    <a:pt x="491" y="69"/>
                  </a:lnTo>
                  <a:lnTo>
                    <a:pt x="481" y="61"/>
                  </a:lnTo>
                  <a:lnTo>
                    <a:pt x="470" y="52"/>
                  </a:lnTo>
                  <a:lnTo>
                    <a:pt x="457" y="43"/>
                  </a:lnTo>
                  <a:lnTo>
                    <a:pt x="443" y="36"/>
                  </a:lnTo>
                  <a:lnTo>
                    <a:pt x="426" y="29"/>
                  </a:lnTo>
                  <a:lnTo>
                    <a:pt x="407" y="23"/>
                  </a:lnTo>
                  <a:lnTo>
                    <a:pt x="387" y="18"/>
                  </a:lnTo>
                  <a:lnTo>
                    <a:pt x="368" y="12"/>
                  </a:lnTo>
                  <a:lnTo>
                    <a:pt x="345" y="8"/>
                  </a:lnTo>
                  <a:lnTo>
                    <a:pt x="323" y="4"/>
                  </a:lnTo>
                  <a:lnTo>
                    <a:pt x="300" y="2"/>
                  </a:lnTo>
                  <a:lnTo>
                    <a:pt x="277" y="1"/>
                  </a:lnTo>
                  <a:lnTo>
                    <a:pt x="253" y="0"/>
                  </a:lnTo>
                  <a:lnTo>
                    <a:pt x="253" y="0"/>
                  </a:lnTo>
                  <a:lnTo>
                    <a:pt x="229" y="1"/>
                  </a:lnTo>
                  <a:lnTo>
                    <a:pt x="206" y="2"/>
                  </a:lnTo>
                  <a:lnTo>
                    <a:pt x="183" y="4"/>
                  </a:lnTo>
                  <a:lnTo>
                    <a:pt x="161" y="8"/>
                  </a:lnTo>
                  <a:lnTo>
                    <a:pt x="139" y="12"/>
                  </a:lnTo>
                  <a:lnTo>
                    <a:pt x="118" y="18"/>
                  </a:lnTo>
                  <a:lnTo>
                    <a:pt x="99" y="23"/>
                  </a:lnTo>
                  <a:lnTo>
                    <a:pt x="80" y="29"/>
                  </a:lnTo>
                  <a:lnTo>
                    <a:pt x="64" y="36"/>
                  </a:lnTo>
                  <a:lnTo>
                    <a:pt x="49" y="43"/>
                  </a:lnTo>
                  <a:lnTo>
                    <a:pt x="36" y="52"/>
                  </a:lnTo>
                  <a:lnTo>
                    <a:pt x="25" y="61"/>
                  </a:lnTo>
                  <a:lnTo>
                    <a:pt x="15" y="69"/>
                  </a:lnTo>
                  <a:lnTo>
                    <a:pt x="8" y="78"/>
                  </a:lnTo>
                  <a:lnTo>
                    <a:pt x="5" y="88"/>
                  </a:lnTo>
                  <a:lnTo>
                    <a:pt x="4" y="94"/>
                  </a:lnTo>
                  <a:lnTo>
                    <a:pt x="3" y="98"/>
                  </a:lnTo>
                  <a:lnTo>
                    <a:pt x="3" y="98"/>
                  </a:lnTo>
                  <a:lnTo>
                    <a:pt x="2" y="129"/>
                  </a:lnTo>
                  <a:lnTo>
                    <a:pt x="1" y="167"/>
                  </a:lnTo>
                  <a:lnTo>
                    <a:pt x="0" y="215"/>
                  </a:lnTo>
                  <a:lnTo>
                    <a:pt x="2" y="276"/>
                  </a:lnTo>
                  <a:lnTo>
                    <a:pt x="5" y="346"/>
                  </a:lnTo>
                  <a:lnTo>
                    <a:pt x="8" y="383"/>
                  </a:lnTo>
                  <a:lnTo>
                    <a:pt x="13" y="423"/>
                  </a:lnTo>
                  <a:lnTo>
                    <a:pt x="18" y="465"/>
                  </a:lnTo>
                  <a:lnTo>
                    <a:pt x="24" y="508"/>
                  </a:lnTo>
                  <a:lnTo>
                    <a:pt x="24" y="508"/>
                  </a:lnTo>
                  <a:lnTo>
                    <a:pt x="28" y="525"/>
                  </a:lnTo>
                  <a:lnTo>
                    <a:pt x="33" y="538"/>
                  </a:lnTo>
                  <a:lnTo>
                    <a:pt x="39" y="547"/>
                  </a:lnTo>
                  <a:lnTo>
                    <a:pt x="45" y="556"/>
                  </a:lnTo>
                  <a:lnTo>
                    <a:pt x="51" y="564"/>
                  </a:lnTo>
                  <a:lnTo>
                    <a:pt x="58" y="574"/>
                  </a:lnTo>
                  <a:lnTo>
                    <a:pt x="64" y="587"/>
                  </a:lnTo>
                  <a:lnTo>
                    <a:pt x="69" y="605"/>
                  </a:lnTo>
                  <a:lnTo>
                    <a:pt x="69" y="605"/>
                  </a:lnTo>
                  <a:lnTo>
                    <a:pt x="75" y="639"/>
                  </a:lnTo>
                  <a:lnTo>
                    <a:pt x="81" y="679"/>
                  </a:lnTo>
                  <a:lnTo>
                    <a:pt x="96" y="768"/>
                  </a:lnTo>
                  <a:lnTo>
                    <a:pt x="103" y="812"/>
                  </a:lnTo>
                  <a:lnTo>
                    <a:pt x="111" y="857"/>
                  </a:lnTo>
                  <a:lnTo>
                    <a:pt x="120" y="895"/>
                  </a:lnTo>
                  <a:lnTo>
                    <a:pt x="129" y="930"/>
                  </a:lnTo>
                  <a:lnTo>
                    <a:pt x="129" y="930"/>
                  </a:lnTo>
                  <a:lnTo>
                    <a:pt x="137" y="954"/>
                  </a:lnTo>
                  <a:lnTo>
                    <a:pt x="140" y="963"/>
                  </a:lnTo>
                  <a:lnTo>
                    <a:pt x="144" y="968"/>
                  </a:lnTo>
                  <a:lnTo>
                    <a:pt x="149" y="973"/>
                  </a:lnTo>
                  <a:lnTo>
                    <a:pt x="153" y="975"/>
                  </a:lnTo>
                  <a:lnTo>
                    <a:pt x="160" y="977"/>
                  </a:lnTo>
                  <a:lnTo>
                    <a:pt x="166" y="977"/>
                  </a:lnTo>
                  <a:lnTo>
                    <a:pt x="340" y="9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7" name="Freeform 77">
              <a:extLst>
                <a:ext uri="{FF2B5EF4-FFF2-40B4-BE49-F238E27FC236}">
                  <a16:creationId xmlns:a16="http://schemas.microsoft.com/office/drawing/2014/main" id="{1C2DF7B3-C6D9-4292-B3DD-FF3E9425A437}"/>
                </a:ext>
              </a:extLst>
            </p:cNvPr>
            <p:cNvSpPr>
              <a:spLocks noEditPoints="1"/>
            </p:cNvSpPr>
            <p:nvPr/>
          </p:nvSpPr>
          <p:spPr bwMode="auto">
            <a:xfrm>
              <a:off x="7212013" y="4929188"/>
              <a:ext cx="708025" cy="311150"/>
            </a:xfrm>
            <a:custGeom>
              <a:avLst/>
              <a:gdLst>
                <a:gd name="T0" fmla="*/ 842 w 3122"/>
                <a:gd name="T1" fmla="*/ 557 h 1375"/>
                <a:gd name="T2" fmla="*/ 731 w 3122"/>
                <a:gd name="T3" fmla="*/ 539 h 1375"/>
                <a:gd name="T4" fmla="*/ 657 w 3122"/>
                <a:gd name="T5" fmla="*/ 499 h 1375"/>
                <a:gd name="T6" fmla="*/ 212 w 3122"/>
                <a:gd name="T7" fmla="*/ 102 h 1375"/>
                <a:gd name="T8" fmla="*/ 157 w 3122"/>
                <a:gd name="T9" fmla="*/ 69 h 1375"/>
                <a:gd name="T10" fmla="*/ 207 w 3122"/>
                <a:gd name="T11" fmla="*/ 17 h 1375"/>
                <a:gd name="T12" fmla="*/ 277 w 3122"/>
                <a:gd name="T13" fmla="*/ 0 h 1375"/>
                <a:gd name="T14" fmla="*/ 349 w 3122"/>
                <a:gd name="T15" fmla="*/ 24 h 1375"/>
                <a:gd name="T16" fmla="*/ 843 w 3122"/>
                <a:gd name="T17" fmla="*/ 477 h 1375"/>
                <a:gd name="T18" fmla="*/ 941 w 3122"/>
                <a:gd name="T19" fmla="*/ 551 h 1375"/>
                <a:gd name="T20" fmla="*/ 956 w 3122"/>
                <a:gd name="T21" fmla="*/ 499 h 1375"/>
                <a:gd name="T22" fmla="*/ 1030 w 3122"/>
                <a:gd name="T23" fmla="*/ 539 h 1375"/>
                <a:gd name="T24" fmla="*/ 1142 w 3122"/>
                <a:gd name="T25" fmla="*/ 557 h 1375"/>
                <a:gd name="T26" fmla="*/ 1293 w 3122"/>
                <a:gd name="T27" fmla="*/ 554 h 1375"/>
                <a:gd name="T28" fmla="*/ 1178 w 3122"/>
                <a:gd name="T29" fmla="*/ 504 h 1375"/>
                <a:gd name="T30" fmla="*/ 718 w 3122"/>
                <a:gd name="T31" fmla="*/ 87 h 1375"/>
                <a:gd name="T32" fmla="*/ 648 w 3122"/>
                <a:gd name="T33" fmla="*/ 55 h 1375"/>
                <a:gd name="T34" fmla="*/ 576 w 3122"/>
                <a:gd name="T35" fmla="*/ 65 h 1375"/>
                <a:gd name="T36" fmla="*/ 528 w 3122"/>
                <a:gd name="T37" fmla="*/ 104 h 1375"/>
                <a:gd name="T38" fmla="*/ 3107 w 3122"/>
                <a:gd name="T39" fmla="*/ 1273 h 1375"/>
                <a:gd name="T40" fmla="*/ 2766 w 3122"/>
                <a:gd name="T41" fmla="*/ 630 h 1375"/>
                <a:gd name="T42" fmla="*/ 2649 w 3122"/>
                <a:gd name="T43" fmla="*/ 457 h 1375"/>
                <a:gd name="T44" fmla="*/ 2524 w 3122"/>
                <a:gd name="T45" fmla="*/ 336 h 1375"/>
                <a:gd name="T46" fmla="*/ 2394 w 3122"/>
                <a:gd name="T47" fmla="*/ 257 h 1375"/>
                <a:gd name="T48" fmla="*/ 2260 w 3122"/>
                <a:gd name="T49" fmla="*/ 213 h 1375"/>
                <a:gd name="T50" fmla="*/ 2080 w 3122"/>
                <a:gd name="T51" fmla="*/ 194 h 1375"/>
                <a:gd name="T52" fmla="*/ 1365 w 3122"/>
                <a:gd name="T53" fmla="*/ 241 h 1375"/>
                <a:gd name="T54" fmla="*/ 1293 w 3122"/>
                <a:gd name="T55" fmla="*/ 279 h 1375"/>
                <a:gd name="T56" fmla="*/ 1254 w 3122"/>
                <a:gd name="T57" fmla="*/ 351 h 1375"/>
                <a:gd name="T58" fmla="*/ 1257 w 3122"/>
                <a:gd name="T59" fmla="*/ 422 h 1375"/>
                <a:gd name="T60" fmla="*/ 1299 w 3122"/>
                <a:gd name="T61" fmla="*/ 491 h 1375"/>
                <a:gd name="T62" fmla="*/ 1377 w 3122"/>
                <a:gd name="T63" fmla="*/ 523 h 1375"/>
                <a:gd name="T64" fmla="*/ 1891 w 3122"/>
                <a:gd name="T65" fmla="*/ 527 h 1375"/>
                <a:gd name="T66" fmla="*/ 1935 w 3122"/>
                <a:gd name="T67" fmla="*/ 570 h 1375"/>
                <a:gd name="T68" fmla="*/ 1890 w 3122"/>
                <a:gd name="T69" fmla="*/ 613 h 1375"/>
                <a:gd name="T70" fmla="*/ 843 w 3122"/>
                <a:gd name="T71" fmla="*/ 617 h 1375"/>
                <a:gd name="T72" fmla="*/ 721 w 3122"/>
                <a:gd name="T73" fmla="*/ 599 h 1375"/>
                <a:gd name="T74" fmla="*/ 638 w 3122"/>
                <a:gd name="T75" fmla="*/ 561 h 1375"/>
                <a:gd name="T76" fmla="*/ 218 w 3122"/>
                <a:gd name="T77" fmla="*/ 176 h 1375"/>
                <a:gd name="T78" fmla="*/ 147 w 3122"/>
                <a:gd name="T79" fmla="*/ 144 h 1375"/>
                <a:gd name="T80" fmla="*/ 75 w 3122"/>
                <a:gd name="T81" fmla="*/ 153 h 1375"/>
                <a:gd name="T82" fmla="*/ 25 w 3122"/>
                <a:gd name="T83" fmla="*/ 195 h 1375"/>
                <a:gd name="T84" fmla="*/ 0 w 3122"/>
                <a:gd name="T85" fmla="*/ 267 h 1375"/>
                <a:gd name="T86" fmla="*/ 18 w 3122"/>
                <a:gd name="T87" fmla="*/ 340 h 1375"/>
                <a:gd name="T88" fmla="*/ 322 w 3122"/>
                <a:gd name="T89" fmla="*/ 679 h 1375"/>
                <a:gd name="T90" fmla="*/ 531 w 3122"/>
                <a:gd name="T91" fmla="*/ 914 h 1375"/>
                <a:gd name="T92" fmla="*/ 675 w 3122"/>
                <a:gd name="T93" fmla="*/ 994 h 1375"/>
                <a:gd name="T94" fmla="*/ 948 w 3122"/>
                <a:gd name="T95" fmla="*/ 1021 h 1375"/>
                <a:gd name="T96" fmla="*/ 1912 w 3122"/>
                <a:gd name="T97" fmla="*/ 1035 h 1375"/>
                <a:gd name="T98" fmla="*/ 2039 w 3122"/>
                <a:gd name="T99" fmla="*/ 1115 h 1375"/>
                <a:gd name="T100" fmla="*/ 2152 w 3122"/>
                <a:gd name="T101" fmla="*/ 1284 h 1375"/>
                <a:gd name="T102" fmla="*/ 2186 w 3122"/>
                <a:gd name="T103" fmla="*/ 1333 h 1375"/>
                <a:gd name="T104" fmla="*/ 2258 w 3122"/>
                <a:gd name="T105" fmla="*/ 1368 h 1375"/>
                <a:gd name="T106" fmla="*/ 3060 w 3122"/>
                <a:gd name="T107" fmla="*/ 1375 h 1375"/>
                <a:gd name="T108" fmla="*/ 3110 w 3122"/>
                <a:gd name="T109" fmla="*/ 1358 h 1375"/>
                <a:gd name="T110" fmla="*/ 3121 w 3122"/>
                <a:gd name="T111" fmla="*/ 131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2" h="1375">
                  <a:moveTo>
                    <a:pt x="960" y="558"/>
                  </a:moveTo>
                  <a:lnTo>
                    <a:pt x="960" y="558"/>
                  </a:lnTo>
                  <a:lnTo>
                    <a:pt x="894" y="558"/>
                  </a:lnTo>
                  <a:lnTo>
                    <a:pt x="894" y="558"/>
                  </a:lnTo>
                  <a:lnTo>
                    <a:pt x="867" y="557"/>
                  </a:lnTo>
                  <a:lnTo>
                    <a:pt x="842" y="557"/>
                  </a:lnTo>
                  <a:lnTo>
                    <a:pt x="819" y="555"/>
                  </a:lnTo>
                  <a:lnTo>
                    <a:pt x="797" y="553"/>
                  </a:lnTo>
                  <a:lnTo>
                    <a:pt x="778" y="550"/>
                  </a:lnTo>
                  <a:lnTo>
                    <a:pt x="760" y="547"/>
                  </a:lnTo>
                  <a:lnTo>
                    <a:pt x="745" y="544"/>
                  </a:lnTo>
                  <a:lnTo>
                    <a:pt x="731" y="539"/>
                  </a:lnTo>
                  <a:lnTo>
                    <a:pt x="717" y="536"/>
                  </a:lnTo>
                  <a:lnTo>
                    <a:pt x="705" y="532"/>
                  </a:lnTo>
                  <a:lnTo>
                    <a:pt x="695" y="526"/>
                  </a:lnTo>
                  <a:lnTo>
                    <a:pt x="685" y="522"/>
                  </a:lnTo>
                  <a:lnTo>
                    <a:pt x="670" y="511"/>
                  </a:lnTo>
                  <a:lnTo>
                    <a:pt x="657" y="499"/>
                  </a:lnTo>
                  <a:lnTo>
                    <a:pt x="270" y="141"/>
                  </a:lnTo>
                  <a:lnTo>
                    <a:pt x="270" y="141"/>
                  </a:lnTo>
                  <a:lnTo>
                    <a:pt x="256" y="129"/>
                  </a:lnTo>
                  <a:lnTo>
                    <a:pt x="242" y="119"/>
                  </a:lnTo>
                  <a:lnTo>
                    <a:pt x="228" y="109"/>
                  </a:lnTo>
                  <a:lnTo>
                    <a:pt x="212" y="102"/>
                  </a:lnTo>
                  <a:lnTo>
                    <a:pt x="197" y="96"/>
                  </a:lnTo>
                  <a:lnTo>
                    <a:pt x="182" y="90"/>
                  </a:lnTo>
                  <a:lnTo>
                    <a:pt x="167" y="86"/>
                  </a:lnTo>
                  <a:lnTo>
                    <a:pt x="151" y="84"/>
                  </a:lnTo>
                  <a:lnTo>
                    <a:pt x="151" y="84"/>
                  </a:lnTo>
                  <a:lnTo>
                    <a:pt x="157" y="69"/>
                  </a:lnTo>
                  <a:lnTo>
                    <a:pt x="165" y="56"/>
                  </a:lnTo>
                  <a:lnTo>
                    <a:pt x="175" y="44"/>
                  </a:lnTo>
                  <a:lnTo>
                    <a:pt x="186" y="33"/>
                  </a:lnTo>
                  <a:lnTo>
                    <a:pt x="186" y="33"/>
                  </a:lnTo>
                  <a:lnTo>
                    <a:pt x="196" y="24"/>
                  </a:lnTo>
                  <a:lnTo>
                    <a:pt x="207" y="17"/>
                  </a:lnTo>
                  <a:lnTo>
                    <a:pt x="218" y="11"/>
                  </a:lnTo>
                  <a:lnTo>
                    <a:pt x="229" y="6"/>
                  </a:lnTo>
                  <a:lnTo>
                    <a:pt x="241" y="3"/>
                  </a:lnTo>
                  <a:lnTo>
                    <a:pt x="253" y="1"/>
                  </a:lnTo>
                  <a:lnTo>
                    <a:pt x="265" y="0"/>
                  </a:lnTo>
                  <a:lnTo>
                    <a:pt x="277" y="0"/>
                  </a:lnTo>
                  <a:lnTo>
                    <a:pt x="290" y="1"/>
                  </a:lnTo>
                  <a:lnTo>
                    <a:pt x="302" y="3"/>
                  </a:lnTo>
                  <a:lnTo>
                    <a:pt x="314" y="6"/>
                  </a:lnTo>
                  <a:lnTo>
                    <a:pt x="325" y="12"/>
                  </a:lnTo>
                  <a:lnTo>
                    <a:pt x="337" y="17"/>
                  </a:lnTo>
                  <a:lnTo>
                    <a:pt x="349" y="24"/>
                  </a:lnTo>
                  <a:lnTo>
                    <a:pt x="360" y="33"/>
                  </a:lnTo>
                  <a:lnTo>
                    <a:pt x="371" y="42"/>
                  </a:lnTo>
                  <a:lnTo>
                    <a:pt x="371" y="42"/>
                  </a:lnTo>
                  <a:lnTo>
                    <a:pt x="599" y="253"/>
                  </a:lnTo>
                  <a:lnTo>
                    <a:pt x="770" y="410"/>
                  </a:lnTo>
                  <a:lnTo>
                    <a:pt x="843" y="477"/>
                  </a:lnTo>
                  <a:lnTo>
                    <a:pt x="900" y="528"/>
                  </a:lnTo>
                  <a:lnTo>
                    <a:pt x="900" y="528"/>
                  </a:lnTo>
                  <a:lnTo>
                    <a:pt x="911" y="536"/>
                  </a:lnTo>
                  <a:lnTo>
                    <a:pt x="921" y="543"/>
                  </a:lnTo>
                  <a:lnTo>
                    <a:pt x="932" y="548"/>
                  </a:lnTo>
                  <a:lnTo>
                    <a:pt x="941" y="551"/>
                  </a:lnTo>
                  <a:lnTo>
                    <a:pt x="955" y="556"/>
                  </a:lnTo>
                  <a:lnTo>
                    <a:pt x="960" y="558"/>
                  </a:lnTo>
                  <a:lnTo>
                    <a:pt x="960" y="558"/>
                  </a:lnTo>
                  <a:close/>
                  <a:moveTo>
                    <a:pt x="628" y="195"/>
                  </a:moveTo>
                  <a:lnTo>
                    <a:pt x="956" y="499"/>
                  </a:lnTo>
                  <a:lnTo>
                    <a:pt x="956" y="499"/>
                  </a:lnTo>
                  <a:lnTo>
                    <a:pt x="969" y="511"/>
                  </a:lnTo>
                  <a:lnTo>
                    <a:pt x="986" y="522"/>
                  </a:lnTo>
                  <a:lnTo>
                    <a:pt x="995" y="526"/>
                  </a:lnTo>
                  <a:lnTo>
                    <a:pt x="1006" y="532"/>
                  </a:lnTo>
                  <a:lnTo>
                    <a:pt x="1017" y="536"/>
                  </a:lnTo>
                  <a:lnTo>
                    <a:pt x="1030" y="539"/>
                  </a:lnTo>
                  <a:lnTo>
                    <a:pt x="1044" y="544"/>
                  </a:lnTo>
                  <a:lnTo>
                    <a:pt x="1060" y="547"/>
                  </a:lnTo>
                  <a:lnTo>
                    <a:pt x="1078" y="550"/>
                  </a:lnTo>
                  <a:lnTo>
                    <a:pt x="1098" y="553"/>
                  </a:lnTo>
                  <a:lnTo>
                    <a:pt x="1119" y="555"/>
                  </a:lnTo>
                  <a:lnTo>
                    <a:pt x="1142" y="557"/>
                  </a:lnTo>
                  <a:lnTo>
                    <a:pt x="1167" y="557"/>
                  </a:lnTo>
                  <a:lnTo>
                    <a:pt x="1195" y="558"/>
                  </a:lnTo>
                  <a:lnTo>
                    <a:pt x="1195" y="558"/>
                  </a:lnTo>
                  <a:lnTo>
                    <a:pt x="1319" y="558"/>
                  </a:lnTo>
                  <a:lnTo>
                    <a:pt x="1319" y="558"/>
                  </a:lnTo>
                  <a:lnTo>
                    <a:pt x="1293" y="554"/>
                  </a:lnTo>
                  <a:lnTo>
                    <a:pt x="1270" y="548"/>
                  </a:lnTo>
                  <a:lnTo>
                    <a:pt x="1249" y="541"/>
                  </a:lnTo>
                  <a:lnTo>
                    <a:pt x="1229" y="534"/>
                  </a:lnTo>
                  <a:lnTo>
                    <a:pt x="1210" y="525"/>
                  </a:lnTo>
                  <a:lnTo>
                    <a:pt x="1194" y="515"/>
                  </a:lnTo>
                  <a:lnTo>
                    <a:pt x="1178" y="504"/>
                  </a:lnTo>
                  <a:lnTo>
                    <a:pt x="1164" y="492"/>
                  </a:lnTo>
                  <a:lnTo>
                    <a:pt x="1164" y="492"/>
                  </a:lnTo>
                  <a:lnTo>
                    <a:pt x="948" y="295"/>
                  </a:lnTo>
                  <a:lnTo>
                    <a:pt x="729" y="96"/>
                  </a:lnTo>
                  <a:lnTo>
                    <a:pt x="729" y="96"/>
                  </a:lnTo>
                  <a:lnTo>
                    <a:pt x="718" y="87"/>
                  </a:lnTo>
                  <a:lnTo>
                    <a:pt x="707" y="78"/>
                  </a:lnTo>
                  <a:lnTo>
                    <a:pt x="695" y="72"/>
                  </a:lnTo>
                  <a:lnTo>
                    <a:pt x="684" y="66"/>
                  </a:lnTo>
                  <a:lnTo>
                    <a:pt x="672" y="61"/>
                  </a:lnTo>
                  <a:lnTo>
                    <a:pt x="660" y="57"/>
                  </a:lnTo>
                  <a:lnTo>
                    <a:pt x="648" y="55"/>
                  </a:lnTo>
                  <a:lnTo>
                    <a:pt x="636" y="54"/>
                  </a:lnTo>
                  <a:lnTo>
                    <a:pt x="623" y="53"/>
                  </a:lnTo>
                  <a:lnTo>
                    <a:pt x="611" y="54"/>
                  </a:lnTo>
                  <a:lnTo>
                    <a:pt x="599" y="57"/>
                  </a:lnTo>
                  <a:lnTo>
                    <a:pt x="587" y="61"/>
                  </a:lnTo>
                  <a:lnTo>
                    <a:pt x="576" y="65"/>
                  </a:lnTo>
                  <a:lnTo>
                    <a:pt x="565" y="71"/>
                  </a:lnTo>
                  <a:lnTo>
                    <a:pt x="554" y="78"/>
                  </a:lnTo>
                  <a:lnTo>
                    <a:pt x="544" y="87"/>
                  </a:lnTo>
                  <a:lnTo>
                    <a:pt x="544" y="87"/>
                  </a:lnTo>
                  <a:lnTo>
                    <a:pt x="535" y="95"/>
                  </a:lnTo>
                  <a:lnTo>
                    <a:pt x="528" y="104"/>
                  </a:lnTo>
                  <a:lnTo>
                    <a:pt x="528" y="104"/>
                  </a:lnTo>
                  <a:lnTo>
                    <a:pt x="568" y="141"/>
                  </a:lnTo>
                  <a:lnTo>
                    <a:pt x="628" y="195"/>
                  </a:lnTo>
                  <a:lnTo>
                    <a:pt x="628" y="195"/>
                  </a:lnTo>
                  <a:close/>
                  <a:moveTo>
                    <a:pt x="3107" y="1273"/>
                  </a:moveTo>
                  <a:lnTo>
                    <a:pt x="3107" y="1273"/>
                  </a:lnTo>
                  <a:lnTo>
                    <a:pt x="3038" y="1138"/>
                  </a:lnTo>
                  <a:lnTo>
                    <a:pt x="2952" y="974"/>
                  </a:lnTo>
                  <a:lnTo>
                    <a:pt x="2858" y="797"/>
                  </a:lnTo>
                  <a:lnTo>
                    <a:pt x="2812" y="711"/>
                  </a:lnTo>
                  <a:lnTo>
                    <a:pt x="2766" y="630"/>
                  </a:lnTo>
                  <a:lnTo>
                    <a:pt x="2766" y="630"/>
                  </a:lnTo>
                  <a:lnTo>
                    <a:pt x="2748" y="597"/>
                  </a:lnTo>
                  <a:lnTo>
                    <a:pt x="2729" y="566"/>
                  </a:lnTo>
                  <a:lnTo>
                    <a:pt x="2709" y="537"/>
                  </a:lnTo>
                  <a:lnTo>
                    <a:pt x="2690" y="509"/>
                  </a:lnTo>
                  <a:lnTo>
                    <a:pt x="2670" y="483"/>
                  </a:lnTo>
                  <a:lnTo>
                    <a:pt x="2649" y="457"/>
                  </a:lnTo>
                  <a:lnTo>
                    <a:pt x="2629" y="434"/>
                  </a:lnTo>
                  <a:lnTo>
                    <a:pt x="2608" y="412"/>
                  </a:lnTo>
                  <a:lnTo>
                    <a:pt x="2588" y="391"/>
                  </a:lnTo>
                  <a:lnTo>
                    <a:pt x="2567" y="371"/>
                  </a:lnTo>
                  <a:lnTo>
                    <a:pt x="2546" y="354"/>
                  </a:lnTo>
                  <a:lnTo>
                    <a:pt x="2524" y="336"/>
                  </a:lnTo>
                  <a:lnTo>
                    <a:pt x="2503" y="320"/>
                  </a:lnTo>
                  <a:lnTo>
                    <a:pt x="2482" y="305"/>
                  </a:lnTo>
                  <a:lnTo>
                    <a:pt x="2460" y="292"/>
                  </a:lnTo>
                  <a:lnTo>
                    <a:pt x="2438" y="279"/>
                  </a:lnTo>
                  <a:lnTo>
                    <a:pt x="2416" y="267"/>
                  </a:lnTo>
                  <a:lnTo>
                    <a:pt x="2394" y="257"/>
                  </a:lnTo>
                  <a:lnTo>
                    <a:pt x="2372" y="247"/>
                  </a:lnTo>
                  <a:lnTo>
                    <a:pt x="2350" y="239"/>
                  </a:lnTo>
                  <a:lnTo>
                    <a:pt x="2328" y="231"/>
                  </a:lnTo>
                  <a:lnTo>
                    <a:pt x="2304" y="224"/>
                  </a:lnTo>
                  <a:lnTo>
                    <a:pt x="2282" y="219"/>
                  </a:lnTo>
                  <a:lnTo>
                    <a:pt x="2260" y="213"/>
                  </a:lnTo>
                  <a:lnTo>
                    <a:pt x="2237" y="209"/>
                  </a:lnTo>
                  <a:lnTo>
                    <a:pt x="2215" y="204"/>
                  </a:lnTo>
                  <a:lnTo>
                    <a:pt x="2170" y="199"/>
                  </a:lnTo>
                  <a:lnTo>
                    <a:pt x="2124" y="195"/>
                  </a:lnTo>
                  <a:lnTo>
                    <a:pt x="2080" y="194"/>
                  </a:lnTo>
                  <a:lnTo>
                    <a:pt x="2080" y="194"/>
                  </a:lnTo>
                  <a:lnTo>
                    <a:pt x="1967" y="201"/>
                  </a:lnTo>
                  <a:lnTo>
                    <a:pt x="1732" y="216"/>
                  </a:lnTo>
                  <a:lnTo>
                    <a:pt x="1394" y="237"/>
                  </a:lnTo>
                  <a:lnTo>
                    <a:pt x="1394" y="237"/>
                  </a:lnTo>
                  <a:lnTo>
                    <a:pt x="1379" y="239"/>
                  </a:lnTo>
                  <a:lnTo>
                    <a:pt x="1365" y="241"/>
                  </a:lnTo>
                  <a:lnTo>
                    <a:pt x="1352" y="244"/>
                  </a:lnTo>
                  <a:lnTo>
                    <a:pt x="1338" y="249"/>
                  </a:lnTo>
                  <a:lnTo>
                    <a:pt x="1326" y="255"/>
                  </a:lnTo>
                  <a:lnTo>
                    <a:pt x="1314" y="262"/>
                  </a:lnTo>
                  <a:lnTo>
                    <a:pt x="1303" y="271"/>
                  </a:lnTo>
                  <a:lnTo>
                    <a:pt x="1293" y="279"/>
                  </a:lnTo>
                  <a:lnTo>
                    <a:pt x="1284" y="289"/>
                  </a:lnTo>
                  <a:lnTo>
                    <a:pt x="1275" y="300"/>
                  </a:lnTo>
                  <a:lnTo>
                    <a:pt x="1269" y="312"/>
                  </a:lnTo>
                  <a:lnTo>
                    <a:pt x="1263" y="325"/>
                  </a:lnTo>
                  <a:lnTo>
                    <a:pt x="1258" y="337"/>
                  </a:lnTo>
                  <a:lnTo>
                    <a:pt x="1254" y="351"/>
                  </a:lnTo>
                  <a:lnTo>
                    <a:pt x="1252" y="366"/>
                  </a:lnTo>
                  <a:lnTo>
                    <a:pt x="1251" y="380"/>
                  </a:lnTo>
                  <a:lnTo>
                    <a:pt x="1251" y="380"/>
                  </a:lnTo>
                  <a:lnTo>
                    <a:pt x="1252" y="394"/>
                  </a:lnTo>
                  <a:lnTo>
                    <a:pt x="1254" y="409"/>
                  </a:lnTo>
                  <a:lnTo>
                    <a:pt x="1257" y="422"/>
                  </a:lnTo>
                  <a:lnTo>
                    <a:pt x="1261" y="435"/>
                  </a:lnTo>
                  <a:lnTo>
                    <a:pt x="1267" y="448"/>
                  </a:lnTo>
                  <a:lnTo>
                    <a:pt x="1272" y="460"/>
                  </a:lnTo>
                  <a:lnTo>
                    <a:pt x="1280" y="471"/>
                  </a:lnTo>
                  <a:lnTo>
                    <a:pt x="1289" y="481"/>
                  </a:lnTo>
                  <a:lnTo>
                    <a:pt x="1299" y="491"/>
                  </a:lnTo>
                  <a:lnTo>
                    <a:pt x="1309" y="498"/>
                  </a:lnTo>
                  <a:lnTo>
                    <a:pt x="1321" y="506"/>
                  </a:lnTo>
                  <a:lnTo>
                    <a:pt x="1333" y="512"/>
                  </a:lnTo>
                  <a:lnTo>
                    <a:pt x="1347" y="517"/>
                  </a:lnTo>
                  <a:lnTo>
                    <a:pt x="1362" y="520"/>
                  </a:lnTo>
                  <a:lnTo>
                    <a:pt x="1377" y="523"/>
                  </a:lnTo>
                  <a:lnTo>
                    <a:pt x="1394" y="524"/>
                  </a:lnTo>
                  <a:lnTo>
                    <a:pt x="1394" y="524"/>
                  </a:lnTo>
                  <a:lnTo>
                    <a:pt x="1856" y="524"/>
                  </a:lnTo>
                  <a:lnTo>
                    <a:pt x="1856" y="524"/>
                  </a:lnTo>
                  <a:lnTo>
                    <a:pt x="1874" y="525"/>
                  </a:lnTo>
                  <a:lnTo>
                    <a:pt x="1891" y="527"/>
                  </a:lnTo>
                  <a:lnTo>
                    <a:pt x="1904" y="533"/>
                  </a:lnTo>
                  <a:lnTo>
                    <a:pt x="1915" y="538"/>
                  </a:lnTo>
                  <a:lnTo>
                    <a:pt x="1924" y="545"/>
                  </a:lnTo>
                  <a:lnTo>
                    <a:pt x="1930" y="554"/>
                  </a:lnTo>
                  <a:lnTo>
                    <a:pt x="1934" y="561"/>
                  </a:lnTo>
                  <a:lnTo>
                    <a:pt x="1935" y="570"/>
                  </a:lnTo>
                  <a:lnTo>
                    <a:pt x="1933" y="579"/>
                  </a:lnTo>
                  <a:lnTo>
                    <a:pt x="1930" y="588"/>
                  </a:lnTo>
                  <a:lnTo>
                    <a:pt x="1923" y="596"/>
                  </a:lnTo>
                  <a:lnTo>
                    <a:pt x="1915" y="603"/>
                  </a:lnTo>
                  <a:lnTo>
                    <a:pt x="1904" y="609"/>
                  </a:lnTo>
                  <a:lnTo>
                    <a:pt x="1890" y="613"/>
                  </a:lnTo>
                  <a:lnTo>
                    <a:pt x="1874" y="617"/>
                  </a:lnTo>
                  <a:lnTo>
                    <a:pt x="1856" y="618"/>
                  </a:lnTo>
                  <a:lnTo>
                    <a:pt x="1856" y="618"/>
                  </a:lnTo>
                  <a:lnTo>
                    <a:pt x="894" y="618"/>
                  </a:lnTo>
                  <a:lnTo>
                    <a:pt x="894" y="618"/>
                  </a:lnTo>
                  <a:lnTo>
                    <a:pt x="843" y="617"/>
                  </a:lnTo>
                  <a:lnTo>
                    <a:pt x="819" y="616"/>
                  </a:lnTo>
                  <a:lnTo>
                    <a:pt x="797" y="613"/>
                  </a:lnTo>
                  <a:lnTo>
                    <a:pt x="776" y="611"/>
                  </a:lnTo>
                  <a:lnTo>
                    <a:pt x="756" y="608"/>
                  </a:lnTo>
                  <a:lnTo>
                    <a:pt x="738" y="603"/>
                  </a:lnTo>
                  <a:lnTo>
                    <a:pt x="721" y="599"/>
                  </a:lnTo>
                  <a:lnTo>
                    <a:pt x="704" y="595"/>
                  </a:lnTo>
                  <a:lnTo>
                    <a:pt x="690" y="589"/>
                  </a:lnTo>
                  <a:lnTo>
                    <a:pt x="675" y="583"/>
                  </a:lnTo>
                  <a:lnTo>
                    <a:pt x="662" y="576"/>
                  </a:lnTo>
                  <a:lnTo>
                    <a:pt x="649" y="569"/>
                  </a:lnTo>
                  <a:lnTo>
                    <a:pt x="638" y="561"/>
                  </a:lnTo>
                  <a:lnTo>
                    <a:pt x="626" y="553"/>
                  </a:lnTo>
                  <a:lnTo>
                    <a:pt x="616" y="544"/>
                  </a:lnTo>
                  <a:lnTo>
                    <a:pt x="616" y="544"/>
                  </a:lnTo>
                  <a:lnTo>
                    <a:pt x="229" y="186"/>
                  </a:lnTo>
                  <a:lnTo>
                    <a:pt x="229" y="186"/>
                  </a:lnTo>
                  <a:lnTo>
                    <a:pt x="218" y="176"/>
                  </a:lnTo>
                  <a:lnTo>
                    <a:pt x="207" y="168"/>
                  </a:lnTo>
                  <a:lnTo>
                    <a:pt x="195" y="160"/>
                  </a:lnTo>
                  <a:lnTo>
                    <a:pt x="184" y="155"/>
                  </a:lnTo>
                  <a:lnTo>
                    <a:pt x="171" y="149"/>
                  </a:lnTo>
                  <a:lnTo>
                    <a:pt x="159" y="146"/>
                  </a:lnTo>
                  <a:lnTo>
                    <a:pt x="147" y="144"/>
                  </a:lnTo>
                  <a:lnTo>
                    <a:pt x="135" y="142"/>
                  </a:lnTo>
                  <a:lnTo>
                    <a:pt x="123" y="142"/>
                  </a:lnTo>
                  <a:lnTo>
                    <a:pt x="111" y="144"/>
                  </a:lnTo>
                  <a:lnTo>
                    <a:pt x="98" y="146"/>
                  </a:lnTo>
                  <a:lnTo>
                    <a:pt x="87" y="149"/>
                  </a:lnTo>
                  <a:lnTo>
                    <a:pt x="75" y="153"/>
                  </a:lnTo>
                  <a:lnTo>
                    <a:pt x="64" y="160"/>
                  </a:lnTo>
                  <a:lnTo>
                    <a:pt x="53" y="168"/>
                  </a:lnTo>
                  <a:lnTo>
                    <a:pt x="43" y="176"/>
                  </a:lnTo>
                  <a:lnTo>
                    <a:pt x="43" y="176"/>
                  </a:lnTo>
                  <a:lnTo>
                    <a:pt x="33" y="186"/>
                  </a:lnTo>
                  <a:lnTo>
                    <a:pt x="25" y="195"/>
                  </a:lnTo>
                  <a:lnTo>
                    <a:pt x="18" y="207"/>
                  </a:lnTo>
                  <a:lnTo>
                    <a:pt x="12" y="218"/>
                  </a:lnTo>
                  <a:lnTo>
                    <a:pt x="8" y="230"/>
                  </a:lnTo>
                  <a:lnTo>
                    <a:pt x="3" y="242"/>
                  </a:lnTo>
                  <a:lnTo>
                    <a:pt x="1" y="254"/>
                  </a:lnTo>
                  <a:lnTo>
                    <a:pt x="0" y="267"/>
                  </a:lnTo>
                  <a:lnTo>
                    <a:pt x="0" y="279"/>
                  </a:lnTo>
                  <a:lnTo>
                    <a:pt x="1" y="292"/>
                  </a:lnTo>
                  <a:lnTo>
                    <a:pt x="3" y="305"/>
                  </a:lnTo>
                  <a:lnTo>
                    <a:pt x="7" y="317"/>
                  </a:lnTo>
                  <a:lnTo>
                    <a:pt x="12" y="329"/>
                  </a:lnTo>
                  <a:lnTo>
                    <a:pt x="18" y="340"/>
                  </a:lnTo>
                  <a:lnTo>
                    <a:pt x="25" y="351"/>
                  </a:lnTo>
                  <a:lnTo>
                    <a:pt x="34" y="362"/>
                  </a:lnTo>
                  <a:lnTo>
                    <a:pt x="34" y="362"/>
                  </a:lnTo>
                  <a:lnTo>
                    <a:pt x="77" y="409"/>
                  </a:lnTo>
                  <a:lnTo>
                    <a:pt x="184" y="526"/>
                  </a:lnTo>
                  <a:lnTo>
                    <a:pt x="322" y="679"/>
                  </a:lnTo>
                  <a:lnTo>
                    <a:pt x="391" y="757"/>
                  </a:lnTo>
                  <a:lnTo>
                    <a:pt x="457" y="832"/>
                  </a:lnTo>
                  <a:lnTo>
                    <a:pt x="457" y="832"/>
                  </a:lnTo>
                  <a:lnTo>
                    <a:pt x="494" y="875"/>
                  </a:lnTo>
                  <a:lnTo>
                    <a:pt x="512" y="895"/>
                  </a:lnTo>
                  <a:lnTo>
                    <a:pt x="531" y="914"/>
                  </a:lnTo>
                  <a:lnTo>
                    <a:pt x="550" y="931"/>
                  </a:lnTo>
                  <a:lnTo>
                    <a:pt x="571" y="946"/>
                  </a:lnTo>
                  <a:lnTo>
                    <a:pt x="594" y="960"/>
                  </a:lnTo>
                  <a:lnTo>
                    <a:pt x="618" y="973"/>
                  </a:lnTo>
                  <a:lnTo>
                    <a:pt x="645" y="984"/>
                  </a:lnTo>
                  <a:lnTo>
                    <a:pt x="675" y="994"/>
                  </a:lnTo>
                  <a:lnTo>
                    <a:pt x="710" y="1002"/>
                  </a:lnTo>
                  <a:lnTo>
                    <a:pt x="747" y="1009"/>
                  </a:lnTo>
                  <a:lnTo>
                    <a:pt x="790" y="1015"/>
                  </a:lnTo>
                  <a:lnTo>
                    <a:pt x="837" y="1018"/>
                  </a:lnTo>
                  <a:lnTo>
                    <a:pt x="890" y="1020"/>
                  </a:lnTo>
                  <a:lnTo>
                    <a:pt x="948" y="1021"/>
                  </a:lnTo>
                  <a:lnTo>
                    <a:pt x="1798" y="1021"/>
                  </a:lnTo>
                  <a:lnTo>
                    <a:pt x="1798" y="1021"/>
                  </a:lnTo>
                  <a:lnTo>
                    <a:pt x="1829" y="1022"/>
                  </a:lnTo>
                  <a:lnTo>
                    <a:pt x="1859" y="1025"/>
                  </a:lnTo>
                  <a:lnTo>
                    <a:pt x="1887" y="1029"/>
                  </a:lnTo>
                  <a:lnTo>
                    <a:pt x="1912" y="1035"/>
                  </a:lnTo>
                  <a:lnTo>
                    <a:pt x="1936" y="1043"/>
                  </a:lnTo>
                  <a:lnTo>
                    <a:pt x="1958" y="1053"/>
                  </a:lnTo>
                  <a:lnTo>
                    <a:pt x="1979" y="1065"/>
                  </a:lnTo>
                  <a:lnTo>
                    <a:pt x="2000" y="1080"/>
                  </a:lnTo>
                  <a:lnTo>
                    <a:pt x="2020" y="1096"/>
                  </a:lnTo>
                  <a:lnTo>
                    <a:pt x="2039" y="1115"/>
                  </a:lnTo>
                  <a:lnTo>
                    <a:pt x="2058" y="1137"/>
                  </a:lnTo>
                  <a:lnTo>
                    <a:pt x="2077" y="1162"/>
                  </a:lnTo>
                  <a:lnTo>
                    <a:pt x="2094" y="1188"/>
                  </a:lnTo>
                  <a:lnTo>
                    <a:pt x="2113" y="1217"/>
                  </a:lnTo>
                  <a:lnTo>
                    <a:pt x="2132" y="1249"/>
                  </a:lnTo>
                  <a:lnTo>
                    <a:pt x="2152" y="1284"/>
                  </a:lnTo>
                  <a:lnTo>
                    <a:pt x="2152" y="1284"/>
                  </a:lnTo>
                  <a:lnTo>
                    <a:pt x="2158" y="1297"/>
                  </a:lnTo>
                  <a:lnTo>
                    <a:pt x="2167" y="1311"/>
                  </a:lnTo>
                  <a:lnTo>
                    <a:pt x="2173" y="1318"/>
                  </a:lnTo>
                  <a:lnTo>
                    <a:pt x="2179" y="1325"/>
                  </a:lnTo>
                  <a:lnTo>
                    <a:pt x="2186" y="1333"/>
                  </a:lnTo>
                  <a:lnTo>
                    <a:pt x="2195" y="1341"/>
                  </a:lnTo>
                  <a:lnTo>
                    <a:pt x="2205" y="1347"/>
                  </a:lnTo>
                  <a:lnTo>
                    <a:pt x="2216" y="1354"/>
                  </a:lnTo>
                  <a:lnTo>
                    <a:pt x="2228" y="1360"/>
                  </a:lnTo>
                  <a:lnTo>
                    <a:pt x="2242" y="1365"/>
                  </a:lnTo>
                  <a:lnTo>
                    <a:pt x="2258" y="1368"/>
                  </a:lnTo>
                  <a:lnTo>
                    <a:pt x="2277" y="1372"/>
                  </a:lnTo>
                  <a:lnTo>
                    <a:pt x="2297" y="1374"/>
                  </a:lnTo>
                  <a:lnTo>
                    <a:pt x="2319" y="1375"/>
                  </a:lnTo>
                  <a:lnTo>
                    <a:pt x="2319" y="1375"/>
                  </a:lnTo>
                  <a:lnTo>
                    <a:pt x="3060" y="1375"/>
                  </a:lnTo>
                  <a:lnTo>
                    <a:pt x="3060" y="1375"/>
                  </a:lnTo>
                  <a:lnTo>
                    <a:pt x="3071" y="1374"/>
                  </a:lnTo>
                  <a:lnTo>
                    <a:pt x="3081" y="1373"/>
                  </a:lnTo>
                  <a:lnTo>
                    <a:pt x="3090" y="1371"/>
                  </a:lnTo>
                  <a:lnTo>
                    <a:pt x="3098" y="1367"/>
                  </a:lnTo>
                  <a:lnTo>
                    <a:pt x="3105" y="1364"/>
                  </a:lnTo>
                  <a:lnTo>
                    <a:pt x="3110" y="1358"/>
                  </a:lnTo>
                  <a:lnTo>
                    <a:pt x="3114" y="1354"/>
                  </a:lnTo>
                  <a:lnTo>
                    <a:pt x="3118" y="1347"/>
                  </a:lnTo>
                  <a:lnTo>
                    <a:pt x="3121" y="1341"/>
                  </a:lnTo>
                  <a:lnTo>
                    <a:pt x="3122" y="1333"/>
                  </a:lnTo>
                  <a:lnTo>
                    <a:pt x="3122" y="1324"/>
                  </a:lnTo>
                  <a:lnTo>
                    <a:pt x="3121" y="1315"/>
                  </a:lnTo>
                  <a:lnTo>
                    <a:pt x="3120" y="1305"/>
                  </a:lnTo>
                  <a:lnTo>
                    <a:pt x="3117" y="1295"/>
                  </a:lnTo>
                  <a:lnTo>
                    <a:pt x="3112" y="1284"/>
                  </a:lnTo>
                  <a:lnTo>
                    <a:pt x="3107" y="1273"/>
                  </a:lnTo>
                  <a:lnTo>
                    <a:pt x="3107" y="1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89" name="Grafika 88" descr="Kula ziemska: Ameryka Północna i Południowa">
            <a:extLst>
              <a:ext uri="{FF2B5EF4-FFF2-40B4-BE49-F238E27FC236}">
                <a16:creationId xmlns:a16="http://schemas.microsoft.com/office/drawing/2014/main" id="{7DAD94EE-07B6-46B0-8B2A-8159BF7C93E3}"/>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003342" y="4319721"/>
            <a:ext cx="259766" cy="259766"/>
          </a:xfrm>
          <a:prstGeom prst="rect">
            <a:avLst/>
          </a:prstGeom>
        </p:spPr>
      </p:pic>
      <p:pic>
        <p:nvPicPr>
          <p:cNvPr id="90" name="Grafika 89" descr="Palec wskazujący w prawo">
            <a:extLst>
              <a:ext uri="{FF2B5EF4-FFF2-40B4-BE49-F238E27FC236}">
                <a16:creationId xmlns:a16="http://schemas.microsoft.com/office/drawing/2014/main" id="{61F97F26-830E-440B-A73C-0EEC0D5D45C9}"/>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808748" y="4304550"/>
            <a:ext cx="290107" cy="290107"/>
          </a:xfrm>
          <a:prstGeom prst="rect">
            <a:avLst/>
          </a:prstGeom>
        </p:spPr>
      </p:pic>
      <p:pic>
        <p:nvPicPr>
          <p:cNvPr id="91" name="Grafika 90" descr="Koła zębate">
            <a:extLst>
              <a:ext uri="{FF2B5EF4-FFF2-40B4-BE49-F238E27FC236}">
                <a16:creationId xmlns:a16="http://schemas.microsoft.com/office/drawing/2014/main" id="{D6FA5834-4B79-4056-93CA-8F79FE0877D5}"/>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132897" y="4290633"/>
            <a:ext cx="333440" cy="333440"/>
          </a:xfrm>
          <a:prstGeom prst="rect">
            <a:avLst/>
          </a:prstGeom>
        </p:spPr>
      </p:pic>
      <p:sp>
        <p:nvSpPr>
          <p:cNvPr id="5" name="Symbol zastępczy tekstu 7">
            <a:extLst>
              <a:ext uri="{FF2B5EF4-FFF2-40B4-BE49-F238E27FC236}">
                <a16:creationId xmlns:a16="http://schemas.microsoft.com/office/drawing/2014/main" id="{0FD9746B-5AEF-4F57-9B8C-FB92D5BAB963}"/>
              </a:ext>
            </a:extLst>
          </p:cNvPr>
          <p:cNvSpPr txBox="1">
            <a:spLocks/>
          </p:cNvSpPr>
          <p:nvPr/>
        </p:nvSpPr>
        <p:spPr>
          <a:xfrm>
            <a:off x="8174587" y="5517256"/>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a:solidFill>
                  <a:schemeClr val="bg1">
                    <a:lumMod val="75000"/>
                  </a:schemeClr>
                </a:solidFill>
              </a:rPr>
              <a:t>Dane w %</a:t>
            </a:r>
          </a:p>
        </p:txBody>
      </p:sp>
      <p:graphicFrame>
        <p:nvGraphicFramePr>
          <p:cNvPr id="11" name="Tabela 8">
            <a:extLst>
              <a:ext uri="{FF2B5EF4-FFF2-40B4-BE49-F238E27FC236}">
                <a16:creationId xmlns:a16="http://schemas.microsoft.com/office/drawing/2014/main" id="{6DAD5F45-F203-DE4F-BE9A-045C831D07DE}"/>
              </a:ext>
            </a:extLst>
          </p:cNvPr>
          <p:cNvGraphicFramePr>
            <a:graphicFrameLocks noGrp="1"/>
          </p:cNvGraphicFramePr>
          <p:nvPr>
            <p:extLst>
              <p:ext uri="{D42A27DB-BD31-4B8C-83A1-F6EECF244321}">
                <p14:modId xmlns:p14="http://schemas.microsoft.com/office/powerpoint/2010/main" val="415531952"/>
              </p:ext>
            </p:extLst>
          </p:nvPr>
        </p:nvGraphicFramePr>
        <p:xfrm>
          <a:off x="333214" y="4625019"/>
          <a:ext cx="8508567" cy="832485"/>
        </p:xfrm>
        <a:graphic>
          <a:graphicData uri="http://schemas.openxmlformats.org/drawingml/2006/table">
            <a:tbl>
              <a:tblPr firstRow="1" bandRow="1">
                <a:tableStyleId>{5C22544A-7EE6-4342-B048-85BDC9FD1C3A}</a:tableStyleId>
              </a:tblPr>
              <a:tblGrid>
                <a:gridCol w="850857">
                  <a:extLst>
                    <a:ext uri="{9D8B030D-6E8A-4147-A177-3AD203B41FA5}">
                      <a16:colId xmlns:a16="http://schemas.microsoft.com/office/drawing/2014/main" val="2938667892"/>
                    </a:ext>
                  </a:extLst>
                </a:gridCol>
                <a:gridCol w="850857">
                  <a:extLst>
                    <a:ext uri="{9D8B030D-6E8A-4147-A177-3AD203B41FA5}">
                      <a16:colId xmlns:a16="http://schemas.microsoft.com/office/drawing/2014/main" val="411925587"/>
                    </a:ext>
                  </a:extLst>
                </a:gridCol>
                <a:gridCol w="850857">
                  <a:extLst>
                    <a:ext uri="{9D8B030D-6E8A-4147-A177-3AD203B41FA5}">
                      <a16:colId xmlns:a16="http://schemas.microsoft.com/office/drawing/2014/main" val="3608420190"/>
                    </a:ext>
                  </a:extLst>
                </a:gridCol>
                <a:gridCol w="850857">
                  <a:extLst>
                    <a:ext uri="{9D8B030D-6E8A-4147-A177-3AD203B41FA5}">
                      <a16:colId xmlns:a16="http://schemas.microsoft.com/office/drawing/2014/main" val="2823064476"/>
                    </a:ext>
                  </a:extLst>
                </a:gridCol>
                <a:gridCol w="850850">
                  <a:extLst>
                    <a:ext uri="{9D8B030D-6E8A-4147-A177-3AD203B41FA5}">
                      <a16:colId xmlns:a16="http://schemas.microsoft.com/office/drawing/2014/main" val="608497383"/>
                    </a:ext>
                  </a:extLst>
                </a:gridCol>
                <a:gridCol w="781241">
                  <a:extLst>
                    <a:ext uri="{9D8B030D-6E8A-4147-A177-3AD203B41FA5}">
                      <a16:colId xmlns:a16="http://schemas.microsoft.com/office/drawing/2014/main" val="4251473885"/>
                    </a:ext>
                  </a:extLst>
                </a:gridCol>
                <a:gridCol w="943676">
                  <a:extLst>
                    <a:ext uri="{9D8B030D-6E8A-4147-A177-3AD203B41FA5}">
                      <a16:colId xmlns:a16="http://schemas.microsoft.com/office/drawing/2014/main" val="3874046691"/>
                    </a:ext>
                  </a:extLst>
                </a:gridCol>
                <a:gridCol w="827658">
                  <a:extLst>
                    <a:ext uri="{9D8B030D-6E8A-4147-A177-3AD203B41FA5}">
                      <a16:colId xmlns:a16="http://schemas.microsoft.com/office/drawing/2014/main" val="1881203826"/>
                    </a:ext>
                  </a:extLst>
                </a:gridCol>
                <a:gridCol w="850857">
                  <a:extLst>
                    <a:ext uri="{9D8B030D-6E8A-4147-A177-3AD203B41FA5}">
                      <a16:colId xmlns:a16="http://schemas.microsoft.com/office/drawing/2014/main" val="2200576503"/>
                    </a:ext>
                  </a:extLst>
                </a:gridCol>
                <a:gridCol w="850857">
                  <a:extLst>
                    <a:ext uri="{9D8B030D-6E8A-4147-A177-3AD203B41FA5}">
                      <a16:colId xmlns:a16="http://schemas.microsoft.com/office/drawing/2014/main" val="835110759"/>
                    </a:ext>
                  </a:extLst>
                </a:gridCol>
              </a:tblGrid>
              <a:tr h="53767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aby </a:t>
                      </a:r>
                      <a:r>
                        <a:rPr lang="pl-PL" sz="900" b="1" i="0" u="none" strike="noStrike" kern="1200" dirty="0">
                          <a:solidFill>
                            <a:schemeClr val="tx1"/>
                          </a:solidFill>
                          <a:effectLst/>
                          <a:latin typeface="+mn-lt"/>
                          <a:ea typeface="+mn-ea"/>
                          <a:cs typeface="+mn-cs"/>
                        </a:rPr>
                        <a:t>przyszłym pokoleniom </a:t>
                      </a:r>
                      <a:r>
                        <a:rPr lang="pl-PL" sz="900" b="0" i="0" u="none" strike="noStrike" kern="1200" dirty="0">
                          <a:solidFill>
                            <a:schemeClr val="tx1"/>
                          </a:solidFill>
                          <a:effectLst/>
                          <a:latin typeface="+mn-lt"/>
                          <a:ea typeface="+mn-ea"/>
                          <a:cs typeface="+mn-cs"/>
                        </a:rPr>
                        <a:t>żyło się lepiej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mj-lt"/>
                        </a:rPr>
                        <a:t>ze względu na szkodliwe skutki dla </a:t>
                      </a:r>
                      <a:r>
                        <a:rPr lang="pl-PL" sz="900" b="1" i="0" u="none" strike="noStrike" dirty="0">
                          <a:solidFill>
                            <a:schemeClr val="tx1"/>
                          </a:solidFill>
                          <a:effectLst/>
                          <a:latin typeface="+mj-lt"/>
                        </a:rPr>
                        <a:t>zdrowia ludzkiego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pl-PL" sz="900" b="0" i="0" u="none" strike="noStrike" kern="1200" dirty="0">
                          <a:solidFill>
                            <a:schemeClr val="tx1"/>
                          </a:solidFill>
                          <a:effectLst/>
                          <a:latin typeface="+mn-lt"/>
                          <a:ea typeface="+mn-ea"/>
                          <a:cs typeface="+mn-cs"/>
                        </a:rPr>
                        <a:t>ze względu na szkodliwe skutki dla </a:t>
                      </a:r>
                      <a:r>
                        <a:rPr lang="pl-PL" sz="900" b="1" i="0" u="none" strike="noStrike" kern="1200" dirty="0">
                          <a:solidFill>
                            <a:schemeClr val="tx1"/>
                          </a:solidFill>
                          <a:effectLst/>
                          <a:latin typeface="+mn-lt"/>
                          <a:ea typeface="+mn-ea"/>
                          <a:cs typeface="+mn-cs"/>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należy respektować zobowiązania </a:t>
                      </a:r>
                      <a:r>
                        <a:rPr lang="pl-PL" sz="900" b="1" i="0" u="none" strike="noStrike" kern="1200" dirty="0">
                          <a:solidFill>
                            <a:schemeClr val="tx1"/>
                          </a:solidFill>
                          <a:effectLst/>
                          <a:latin typeface="+mn-lt"/>
                          <a:ea typeface="+mn-ea"/>
                          <a:cs typeface="+mn-cs"/>
                        </a:rPr>
                        <a:t>międzynarodowe</a:t>
                      </a:r>
                    </a:p>
                    <a:p>
                      <a:pPr algn="ctr" fontAlgn="ctr"/>
                      <a:endParaRPr lang="pl-PL" sz="900" b="1" i="0" u="none" strike="noStrike" dirty="0">
                        <a:solidFill>
                          <a:schemeClr val="accent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żeby dać przykład </a:t>
                      </a:r>
                      <a:r>
                        <a:rPr lang="pl-PL" sz="900" b="1" i="0" u="none" strike="noStrike" kern="1200" dirty="0">
                          <a:solidFill>
                            <a:schemeClr val="tx1"/>
                          </a:solidFill>
                          <a:effectLst/>
                          <a:latin typeface="+mn-lt"/>
                          <a:ea typeface="+mn-ea"/>
                          <a:cs typeface="+mn-cs"/>
                        </a:rPr>
                        <a:t>innym państwom</a:t>
                      </a:r>
                    </a:p>
                    <a:p>
                      <a:pPr marL="0" marR="0" lvl="0" indent="0" algn="ctr" defTabSz="914400" rtl="0" eaLnBrk="1" fontAlgn="ctr" latinLnBrk="0" hangingPunct="1">
                        <a:lnSpc>
                          <a:spcPct val="100000"/>
                        </a:lnSpc>
                        <a:spcBef>
                          <a:spcPts val="0"/>
                        </a:spcBef>
                        <a:spcAft>
                          <a:spcPts val="0"/>
                        </a:spcAft>
                        <a:buClrTx/>
                        <a:buSzTx/>
                        <a:buFontTx/>
                        <a:buNone/>
                        <a:tabLst/>
                        <a:defRPr/>
                      </a:pPr>
                      <a:endParaRPr lang="pl-PL" sz="900" b="1" i="0" u="none" strike="noStrike" dirty="0">
                        <a:solidFill>
                          <a:schemeClr val="accent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kern="1200" dirty="0">
                          <a:solidFill>
                            <a:schemeClr val="tx1"/>
                          </a:solidFill>
                          <a:effectLst/>
                          <a:latin typeface="+mn-lt"/>
                          <a:ea typeface="+mn-ea"/>
                          <a:cs typeface="+mn-cs"/>
                        </a:rPr>
                        <a:t>trudno powiedzieć</a:t>
                      </a:r>
                      <a:endParaRPr lang="pl-PL" sz="900" b="1"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1" i="0" u="none" strike="noStrike" kern="1200" dirty="0">
                          <a:solidFill>
                            <a:schemeClr val="accent1"/>
                          </a:solidFill>
                          <a:effectLst/>
                          <a:latin typeface="+mn-lt"/>
                          <a:ea typeface="+mn-ea"/>
                          <a:cs typeface="+mn-cs"/>
                        </a:rPr>
                        <a:t>* ze względu na zmiany zachodzące </a:t>
                      </a:r>
                      <a:br>
                        <a:rPr lang="pl-PL" sz="900" b="1" i="0" u="none" strike="noStrike" kern="1200" dirty="0">
                          <a:solidFill>
                            <a:schemeClr val="accent1"/>
                          </a:solidFill>
                          <a:effectLst/>
                          <a:latin typeface="+mn-lt"/>
                          <a:ea typeface="+mn-ea"/>
                          <a:cs typeface="+mn-cs"/>
                        </a:rPr>
                      </a:br>
                      <a:r>
                        <a:rPr lang="pl-PL" sz="900" b="1" i="0" u="none" strike="noStrike" kern="1200" dirty="0">
                          <a:solidFill>
                            <a:schemeClr val="accent1"/>
                          </a:solidFill>
                          <a:effectLst/>
                          <a:latin typeface="+mn-lt"/>
                          <a:ea typeface="+mn-ea"/>
                          <a:cs typeface="+mn-cs"/>
                        </a:rPr>
                        <a:t>w klimacie</a:t>
                      </a:r>
                    </a:p>
                    <a:p>
                      <a:pPr algn="ctr" fontAlgn="ctr"/>
                      <a:endParaRPr lang="pl-PL" sz="900" b="1"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1" i="0" u="none" strike="noStrike" kern="1200" dirty="0">
                          <a:solidFill>
                            <a:schemeClr val="accent1"/>
                          </a:solidFill>
                          <a:effectLst/>
                          <a:latin typeface="+mn-lt"/>
                          <a:ea typeface="+mn-ea"/>
                          <a:cs typeface="+mn-cs"/>
                        </a:rPr>
                        <a:t>* ze względu na zbyt wysoki wskaźnik emisji tych gazów</a:t>
                      </a:r>
                    </a:p>
                    <a:p>
                      <a:pPr algn="ctr" fontAlgn="ctr"/>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1" i="0" u="none" strike="noStrike" kern="1200" dirty="0">
                          <a:solidFill>
                            <a:schemeClr val="accent1"/>
                          </a:solidFill>
                          <a:effectLst/>
                          <a:latin typeface="+mn-lt"/>
                          <a:ea typeface="+mn-ea"/>
                          <a:cs typeface="+mn-cs"/>
                        </a:rPr>
                        <a:t>* to nasz obowiązek, każdy kraj powinien o to zadbać dla naszego dobra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Tree>
    <p:extLst>
      <p:ext uri="{BB962C8B-B14F-4D97-AF65-F5344CB8AC3E}">
        <p14:creationId xmlns:p14="http://schemas.microsoft.com/office/powerpoint/2010/main" val="313190091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P20.1 Dlaczego uważa Pan(i), że Polska powinna redukować emisję gazów cieplarnianych?</a:t>
            </a:r>
          </a:p>
          <a:p>
            <a:pPr algn="just"/>
            <a:r>
              <a:rPr lang="pl-PL" sz="800" i="1" dirty="0">
                <a:solidFill>
                  <a:schemeClr val="bg1">
                    <a:lumMod val="75000"/>
                  </a:schemeClr>
                </a:solidFill>
              </a:rPr>
              <a:t>Pytanie jednokrotnego wyboru.</a:t>
            </a:r>
            <a:r>
              <a:rPr lang="pl-PL" sz="800" dirty="0">
                <a:solidFill>
                  <a:schemeClr val="bg1">
                    <a:lumMod val="75000"/>
                  </a:schemeClr>
                </a:solidFill>
              </a:rPr>
              <a:t> </a:t>
            </a:r>
            <a:endParaRPr lang="pl-PL" sz="800" i="1" dirty="0">
              <a:solidFill>
                <a:schemeClr val="bg1">
                  <a:lumMod val="75000"/>
                </a:schemeClr>
              </a:solidFill>
            </a:endParaRP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badani, którzy uważają, że Polska powinna redukować emisję gazów cieplarnianych, 2022 n=958. </a:t>
            </a:r>
          </a:p>
          <a:p>
            <a:r>
              <a:rPr lang="pl-PL" dirty="0">
                <a:solidFill>
                  <a:schemeClr val="bg1">
                    <a:lumMod val="75000"/>
                  </a:schemeClr>
                </a:solidFill>
              </a:rPr>
              <a:t>Ze względu na wiek: 15-24 lata n=28, 25-34 lata n=133, 35-44 lata n=241, 45-59 lat n=283, 60 lat i więcej n=273.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4" name="Wykres 3">
            <a:extLst>
              <a:ext uri="{FF2B5EF4-FFF2-40B4-BE49-F238E27FC236}">
                <a16:creationId xmlns:a16="http://schemas.microsoft.com/office/drawing/2014/main" id="{AE4E0860-13E2-4E1F-A9E7-130F5F2A3F3A}"/>
              </a:ext>
            </a:extLst>
          </p:cNvPr>
          <p:cNvGraphicFramePr/>
          <p:nvPr/>
        </p:nvGraphicFramePr>
        <p:xfrm>
          <a:off x="0" y="1714006"/>
          <a:ext cx="8743699" cy="2602486"/>
        </p:xfrm>
        <a:graphic>
          <a:graphicData uri="http://schemas.openxmlformats.org/drawingml/2006/chart">
            <c:chart xmlns:c="http://schemas.openxmlformats.org/drawingml/2006/chart" xmlns:r="http://schemas.openxmlformats.org/officeDocument/2006/relationships" r:id="rId3"/>
          </a:graphicData>
        </a:graphic>
      </p:graphicFrame>
      <p:sp>
        <p:nvSpPr>
          <p:cNvPr id="54" name="pole tekstowe 53">
            <a:extLst>
              <a:ext uri="{FF2B5EF4-FFF2-40B4-BE49-F238E27FC236}">
                <a16:creationId xmlns:a16="http://schemas.microsoft.com/office/drawing/2014/main" id="{3EA25629-ADA2-42BB-9966-8D0A5241C41F}"/>
              </a:ext>
            </a:extLst>
          </p:cNvPr>
          <p:cNvSpPr txBox="1"/>
          <p:nvPr/>
        </p:nvSpPr>
        <p:spPr>
          <a:xfrm>
            <a:off x="5355876" y="1847942"/>
            <a:ext cx="773832" cy="253916"/>
          </a:xfrm>
          <a:prstGeom prst="rect">
            <a:avLst/>
          </a:prstGeom>
          <a:noFill/>
        </p:spPr>
        <p:txBody>
          <a:bodyPr wrap="square">
            <a:spAutoFit/>
          </a:bodyPr>
          <a:lstStyle/>
          <a:p>
            <a:pPr algn="ctr"/>
            <a:r>
              <a:rPr lang="pl-PL" sz="1050" b="1" i="0" u="none" strike="noStrike">
                <a:solidFill>
                  <a:schemeClr val="tx1"/>
                </a:solidFill>
                <a:effectLst/>
              </a:rPr>
              <a:t>Ogółem</a:t>
            </a:r>
            <a:endParaRPr lang="pl-PL" sz="1050" b="1"/>
          </a:p>
        </p:txBody>
      </p:sp>
      <p:sp>
        <p:nvSpPr>
          <p:cNvPr id="55" name="Prostokąt 54">
            <a:extLst>
              <a:ext uri="{FF2B5EF4-FFF2-40B4-BE49-F238E27FC236}">
                <a16:creationId xmlns:a16="http://schemas.microsoft.com/office/drawing/2014/main" id="{A7C26B6C-8804-4341-9EB7-53FF1B220221}"/>
              </a:ext>
            </a:extLst>
          </p:cNvPr>
          <p:cNvSpPr/>
          <p:nvPr/>
        </p:nvSpPr>
        <p:spPr>
          <a:xfrm rot="16200000">
            <a:off x="5388203" y="1931529"/>
            <a:ext cx="83119" cy="77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600">
              <a:solidFill>
                <a:schemeClr val="tx1"/>
              </a:solidFill>
            </a:endParaRPr>
          </a:p>
        </p:txBody>
      </p:sp>
      <p:grpSp>
        <p:nvGrpSpPr>
          <p:cNvPr id="56" name="Grupa 55">
            <a:extLst>
              <a:ext uri="{FF2B5EF4-FFF2-40B4-BE49-F238E27FC236}">
                <a16:creationId xmlns:a16="http://schemas.microsoft.com/office/drawing/2014/main" id="{C0B6380A-F7E3-4AFC-8975-C7776F3BF6D0}"/>
              </a:ext>
            </a:extLst>
          </p:cNvPr>
          <p:cNvGrpSpPr/>
          <p:nvPr/>
        </p:nvGrpSpPr>
        <p:grpSpPr>
          <a:xfrm>
            <a:off x="6334319" y="1644460"/>
            <a:ext cx="1838081" cy="822761"/>
            <a:chOff x="6925897" y="1158828"/>
            <a:chExt cx="1838081" cy="822761"/>
          </a:xfrm>
        </p:grpSpPr>
        <p:sp>
          <p:nvSpPr>
            <p:cNvPr id="57" name="pole tekstowe 56">
              <a:extLst>
                <a:ext uri="{FF2B5EF4-FFF2-40B4-BE49-F238E27FC236}">
                  <a16:creationId xmlns:a16="http://schemas.microsoft.com/office/drawing/2014/main" id="{58943E01-1237-4F6B-85D0-C7917F715418}"/>
                </a:ext>
              </a:extLst>
            </p:cNvPr>
            <p:cNvSpPr txBox="1"/>
            <p:nvPr/>
          </p:nvSpPr>
          <p:spPr>
            <a:xfrm>
              <a:off x="6970475" y="1158828"/>
              <a:ext cx="1793503" cy="253916"/>
            </a:xfrm>
            <a:prstGeom prst="rect">
              <a:avLst/>
            </a:prstGeom>
            <a:noFill/>
          </p:spPr>
          <p:txBody>
            <a:bodyPr wrap="square" rtlCol="0">
              <a:spAutoFit/>
            </a:bodyPr>
            <a:lstStyle/>
            <a:p>
              <a:r>
                <a:rPr lang="pl-PL" sz="1000"/>
                <a:t>15-24 lata* </a:t>
              </a:r>
            </a:p>
          </p:txBody>
        </p:sp>
        <p:sp>
          <p:nvSpPr>
            <p:cNvPr id="58" name="Prostokąt 57">
              <a:extLst>
                <a:ext uri="{FF2B5EF4-FFF2-40B4-BE49-F238E27FC236}">
                  <a16:creationId xmlns:a16="http://schemas.microsoft.com/office/drawing/2014/main" id="{5CC5043D-8838-48D0-967C-3077A2866756}"/>
                </a:ext>
              </a:extLst>
            </p:cNvPr>
            <p:cNvSpPr/>
            <p:nvPr/>
          </p:nvSpPr>
          <p:spPr>
            <a:xfrm rot="16200000">
              <a:off x="6923249" y="1256039"/>
              <a:ext cx="83119" cy="77824"/>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59" name="Prostokąt 58">
              <a:extLst>
                <a:ext uri="{FF2B5EF4-FFF2-40B4-BE49-F238E27FC236}">
                  <a16:creationId xmlns:a16="http://schemas.microsoft.com/office/drawing/2014/main" id="{4248FD6E-7B8C-4240-907F-F0888BF16286}"/>
                </a:ext>
              </a:extLst>
            </p:cNvPr>
            <p:cNvSpPr/>
            <p:nvPr/>
          </p:nvSpPr>
          <p:spPr>
            <a:xfrm rot="16200000">
              <a:off x="6923249" y="1396764"/>
              <a:ext cx="83119" cy="778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0" name="Prostokąt 59">
              <a:extLst>
                <a:ext uri="{FF2B5EF4-FFF2-40B4-BE49-F238E27FC236}">
                  <a16:creationId xmlns:a16="http://schemas.microsoft.com/office/drawing/2014/main" id="{61E238E1-BF97-4378-A32B-AB7BE2D59A53}"/>
                </a:ext>
              </a:extLst>
            </p:cNvPr>
            <p:cNvSpPr/>
            <p:nvPr/>
          </p:nvSpPr>
          <p:spPr>
            <a:xfrm rot="16200000">
              <a:off x="6923249" y="1537489"/>
              <a:ext cx="83119" cy="7782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61" name="pole tekstowe 60">
              <a:extLst>
                <a:ext uri="{FF2B5EF4-FFF2-40B4-BE49-F238E27FC236}">
                  <a16:creationId xmlns:a16="http://schemas.microsoft.com/office/drawing/2014/main" id="{EBDFFA1D-1805-4918-87AE-E0EB820CB1C3}"/>
                </a:ext>
              </a:extLst>
            </p:cNvPr>
            <p:cNvSpPr txBox="1"/>
            <p:nvPr/>
          </p:nvSpPr>
          <p:spPr>
            <a:xfrm>
              <a:off x="6970475" y="1301039"/>
              <a:ext cx="1793503" cy="253916"/>
            </a:xfrm>
            <a:prstGeom prst="rect">
              <a:avLst/>
            </a:prstGeom>
            <a:noFill/>
          </p:spPr>
          <p:txBody>
            <a:bodyPr wrap="square" rtlCol="0">
              <a:spAutoFit/>
            </a:bodyPr>
            <a:lstStyle/>
            <a:p>
              <a:r>
                <a:rPr lang="pl-PL" sz="1000"/>
                <a:t>25-34 lata</a:t>
              </a:r>
            </a:p>
          </p:txBody>
        </p:sp>
        <p:sp>
          <p:nvSpPr>
            <p:cNvPr id="62" name="pole tekstowe 61">
              <a:extLst>
                <a:ext uri="{FF2B5EF4-FFF2-40B4-BE49-F238E27FC236}">
                  <a16:creationId xmlns:a16="http://schemas.microsoft.com/office/drawing/2014/main" id="{D955B624-6BF6-485B-8374-A8F298A93BC3}"/>
                </a:ext>
              </a:extLst>
            </p:cNvPr>
            <p:cNvSpPr txBox="1"/>
            <p:nvPr/>
          </p:nvSpPr>
          <p:spPr>
            <a:xfrm>
              <a:off x="6970475" y="1443250"/>
              <a:ext cx="1793503" cy="253916"/>
            </a:xfrm>
            <a:prstGeom prst="rect">
              <a:avLst/>
            </a:prstGeom>
            <a:noFill/>
          </p:spPr>
          <p:txBody>
            <a:bodyPr wrap="square" rtlCol="0">
              <a:spAutoFit/>
            </a:bodyPr>
            <a:lstStyle/>
            <a:p>
              <a:r>
                <a:rPr lang="pl-PL" sz="1000"/>
                <a:t>35-44 lat</a:t>
              </a:r>
            </a:p>
          </p:txBody>
        </p:sp>
        <p:sp>
          <p:nvSpPr>
            <p:cNvPr id="63" name="pole tekstowe 62">
              <a:extLst>
                <a:ext uri="{FF2B5EF4-FFF2-40B4-BE49-F238E27FC236}">
                  <a16:creationId xmlns:a16="http://schemas.microsoft.com/office/drawing/2014/main" id="{9EB5DACD-BFDD-4A7D-A1BC-DB8260D985D1}"/>
                </a:ext>
              </a:extLst>
            </p:cNvPr>
            <p:cNvSpPr txBox="1"/>
            <p:nvPr/>
          </p:nvSpPr>
          <p:spPr>
            <a:xfrm>
              <a:off x="6970475" y="1585461"/>
              <a:ext cx="1793503" cy="253916"/>
            </a:xfrm>
            <a:prstGeom prst="rect">
              <a:avLst/>
            </a:prstGeom>
            <a:noFill/>
          </p:spPr>
          <p:txBody>
            <a:bodyPr wrap="square" rtlCol="0">
              <a:spAutoFit/>
            </a:bodyPr>
            <a:lstStyle/>
            <a:p>
              <a:r>
                <a:rPr lang="pl-PL" sz="1000"/>
                <a:t>45-59 lat</a:t>
              </a:r>
            </a:p>
          </p:txBody>
        </p:sp>
        <p:sp>
          <p:nvSpPr>
            <p:cNvPr id="64" name="Prostokąt 63">
              <a:extLst>
                <a:ext uri="{FF2B5EF4-FFF2-40B4-BE49-F238E27FC236}">
                  <a16:creationId xmlns:a16="http://schemas.microsoft.com/office/drawing/2014/main" id="{A299AA8E-636E-444F-A89E-D6E9901B2764}"/>
                </a:ext>
              </a:extLst>
            </p:cNvPr>
            <p:cNvSpPr/>
            <p:nvPr/>
          </p:nvSpPr>
          <p:spPr>
            <a:xfrm rot="16200000">
              <a:off x="6923249" y="1678214"/>
              <a:ext cx="83119" cy="77824"/>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88" name="Prostokąt 87">
              <a:extLst>
                <a:ext uri="{FF2B5EF4-FFF2-40B4-BE49-F238E27FC236}">
                  <a16:creationId xmlns:a16="http://schemas.microsoft.com/office/drawing/2014/main" id="{AF3FB1F6-9A0E-49EC-9814-D1F1A1B25E88}"/>
                </a:ext>
              </a:extLst>
            </p:cNvPr>
            <p:cNvSpPr/>
            <p:nvPr/>
          </p:nvSpPr>
          <p:spPr>
            <a:xfrm rot="16200000">
              <a:off x="6923249" y="1818939"/>
              <a:ext cx="83119" cy="7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sz="1000">
                <a:solidFill>
                  <a:schemeClr val="tx1"/>
                </a:solidFill>
              </a:endParaRPr>
            </a:p>
          </p:txBody>
        </p:sp>
        <p:sp>
          <p:nvSpPr>
            <p:cNvPr id="92" name="pole tekstowe 91">
              <a:extLst>
                <a:ext uri="{FF2B5EF4-FFF2-40B4-BE49-F238E27FC236}">
                  <a16:creationId xmlns:a16="http://schemas.microsoft.com/office/drawing/2014/main" id="{3DA76494-FF03-414D-A60D-06B5B3BCE4A0}"/>
                </a:ext>
              </a:extLst>
            </p:cNvPr>
            <p:cNvSpPr txBox="1"/>
            <p:nvPr/>
          </p:nvSpPr>
          <p:spPr>
            <a:xfrm>
              <a:off x="6970475" y="1727673"/>
              <a:ext cx="1793503" cy="253916"/>
            </a:xfrm>
            <a:prstGeom prst="rect">
              <a:avLst/>
            </a:prstGeom>
            <a:noFill/>
          </p:spPr>
          <p:txBody>
            <a:bodyPr wrap="square" rtlCol="0">
              <a:spAutoFit/>
            </a:bodyPr>
            <a:lstStyle/>
            <a:p>
              <a:r>
                <a:rPr lang="pl-PL" sz="1000"/>
                <a:t>60 i więcej lat</a:t>
              </a:r>
            </a:p>
          </p:txBody>
        </p:sp>
      </p:grpSp>
      <p:grpSp>
        <p:nvGrpSpPr>
          <p:cNvPr id="93" name="Grupa 92">
            <a:extLst>
              <a:ext uri="{FF2B5EF4-FFF2-40B4-BE49-F238E27FC236}">
                <a16:creationId xmlns:a16="http://schemas.microsoft.com/office/drawing/2014/main" id="{43872B7E-C990-489C-A8AD-CB94881B4385}"/>
              </a:ext>
            </a:extLst>
          </p:cNvPr>
          <p:cNvGrpSpPr/>
          <p:nvPr/>
        </p:nvGrpSpPr>
        <p:grpSpPr>
          <a:xfrm>
            <a:off x="7436301" y="1591872"/>
            <a:ext cx="564666" cy="680158"/>
            <a:chOff x="6299205" y="3543307"/>
            <a:chExt cx="558800" cy="673091"/>
          </a:xfrm>
          <a:solidFill>
            <a:schemeClr val="tx2"/>
          </a:solidFill>
        </p:grpSpPr>
        <p:sp>
          <p:nvSpPr>
            <p:cNvPr id="94" name="Freeform 32">
              <a:extLst>
                <a:ext uri="{FF2B5EF4-FFF2-40B4-BE49-F238E27FC236}">
                  <a16:creationId xmlns:a16="http://schemas.microsoft.com/office/drawing/2014/main" id="{E091849E-B5E4-47C9-B7FE-97F88038D2E9}"/>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5" name="Freeform 33">
              <a:extLst>
                <a:ext uri="{FF2B5EF4-FFF2-40B4-BE49-F238E27FC236}">
                  <a16:creationId xmlns:a16="http://schemas.microsoft.com/office/drawing/2014/main" id="{936E1B21-6D29-4BF2-8CC9-13E790599FFF}"/>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6" name="Freeform 34">
              <a:extLst>
                <a:ext uri="{FF2B5EF4-FFF2-40B4-BE49-F238E27FC236}">
                  <a16:creationId xmlns:a16="http://schemas.microsoft.com/office/drawing/2014/main" id="{85A437C4-60E7-4AB3-920B-1D7204CD44D2}"/>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7" name="Freeform 35">
              <a:extLst>
                <a:ext uri="{FF2B5EF4-FFF2-40B4-BE49-F238E27FC236}">
                  <a16:creationId xmlns:a16="http://schemas.microsoft.com/office/drawing/2014/main" id="{AAF18098-2E28-4D8D-B20C-332D4BCB3583}"/>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8" name="Freeform 36">
              <a:extLst>
                <a:ext uri="{FF2B5EF4-FFF2-40B4-BE49-F238E27FC236}">
                  <a16:creationId xmlns:a16="http://schemas.microsoft.com/office/drawing/2014/main" id="{AB937254-AFE0-489F-A13F-F7D1011A8860}"/>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99" name="Freeform 37">
              <a:extLst>
                <a:ext uri="{FF2B5EF4-FFF2-40B4-BE49-F238E27FC236}">
                  <a16:creationId xmlns:a16="http://schemas.microsoft.com/office/drawing/2014/main" id="{25AFDE9B-517F-4EEC-9F01-95291BD6DE9A}"/>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sp>
        <p:nvSpPr>
          <p:cNvPr id="6" name="pole tekstowe 5">
            <a:extLst>
              <a:ext uri="{FF2B5EF4-FFF2-40B4-BE49-F238E27FC236}">
                <a16:creationId xmlns:a16="http://schemas.microsoft.com/office/drawing/2014/main" id="{E6E7E0D5-3439-40F4-A0BD-EF6110A98610}"/>
              </a:ext>
            </a:extLst>
          </p:cNvPr>
          <p:cNvSpPr txBox="1"/>
          <p:nvPr/>
        </p:nvSpPr>
        <p:spPr>
          <a:xfrm>
            <a:off x="6257949" y="2412957"/>
            <a:ext cx="2099401" cy="338554"/>
          </a:xfrm>
          <a:prstGeom prst="rect">
            <a:avLst/>
          </a:prstGeom>
          <a:noFill/>
        </p:spPr>
        <p:txBody>
          <a:bodyPr wrap="square">
            <a:spAutoFit/>
          </a:bodyPr>
          <a:lstStyle/>
          <a:p>
            <a:pPr algn="just">
              <a:spcBef>
                <a:spcPct val="20000"/>
              </a:spcBef>
            </a:pPr>
            <a:r>
              <a:rPr lang="pl-PL" sz="800" i="1">
                <a:solidFill>
                  <a:schemeClr val="accent6"/>
                </a:solidFill>
              </a:rPr>
              <a:t>*Kategoria wiekowa 15-24 ma niską liczebność, dane mają charakter jakościowy.</a:t>
            </a:r>
          </a:p>
        </p:txBody>
      </p:sp>
      <p:sp>
        <p:nvSpPr>
          <p:cNvPr id="44" name="Freeform 8">
            <a:extLst>
              <a:ext uri="{FF2B5EF4-FFF2-40B4-BE49-F238E27FC236}">
                <a16:creationId xmlns:a16="http://schemas.microsoft.com/office/drawing/2014/main" id="{E8AA4783-AC9C-FF19-B6D9-01AA29DC5E4D}"/>
              </a:ext>
            </a:extLst>
          </p:cNvPr>
          <p:cNvSpPr>
            <a:spLocks noEditPoints="1"/>
          </p:cNvSpPr>
          <p:nvPr/>
        </p:nvSpPr>
        <p:spPr bwMode="auto">
          <a:xfrm>
            <a:off x="8001917" y="4363707"/>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nvGrpSpPr>
          <p:cNvPr id="45" name="Grupa 65">
            <a:extLst>
              <a:ext uri="{FF2B5EF4-FFF2-40B4-BE49-F238E27FC236}">
                <a16:creationId xmlns:a16="http://schemas.microsoft.com/office/drawing/2014/main" id="{E6A6B6A2-FBFF-5BB8-05D9-6790620229EA}"/>
              </a:ext>
            </a:extLst>
          </p:cNvPr>
          <p:cNvGrpSpPr/>
          <p:nvPr/>
        </p:nvGrpSpPr>
        <p:grpSpPr>
          <a:xfrm>
            <a:off x="2020863" y="4345033"/>
            <a:ext cx="236570" cy="209142"/>
            <a:chOff x="5302251" y="4618038"/>
            <a:chExt cx="657225" cy="581025"/>
          </a:xfrm>
          <a:solidFill>
            <a:schemeClr val="bg1">
              <a:lumMod val="75000"/>
            </a:schemeClr>
          </a:solidFill>
        </p:grpSpPr>
        <p:sp>
          <p:nvSpPr>
            <p:cNvPr id="46" name="Freeform 78">
              <a:extLst>
                <a:ext uri="{FF2B5EF4-FFF2-40B4-BE49-F238E27FC236}">
                  <a16:creationId xmlns:a16="http://schemas.microsoft.com/office/drawing/2014/main" id="{087D20DE-7533-94E0-C79A-AD9BED572849}"/>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79">
              <a:extLst>
                <a:ext uri="{FF2B5EF4-FFF2-40B4-BE49-F238E27FC236}">
                  <a16:creationId xmlns:a16="http://schemas.microsoft.com/office/drawing/2014/main" id="{CE175333-C094-E5A8-ECE2-5A3EADCAB583}"/>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80">
              <a:extLst>
                <a:ext uri="{FF2B5EF4-FFF2-40B4-BE49-F238E27FC236}">
                  <a16:creationId xmlns:a16="http://schemas.microsoft.com/office/drawing/2014/main" id="{81344B85-0203-560E-C567-85B7B6DDF6F5}"/>
                </a:ext>
              </a:extLst>
            </p:cNvPr>
            <p:cNvSpPr>
              <a:spLocks/>
            </p:cNvSpPr>
            <p:nvPr/>
          </p:nvSpPr>
          <p:spPr bwMode="auto">
            <a:xfrm>
              <a:off x="5467351" y="4618038"/>
              <a:ext cx="327025" cy="295275"/>
            </a:xfrm>
            <a:custGeom>
              <a:avLst/>
              <a:gdLst>
                <a:gd name="T0" fmla="*/ 780 w 1438"/>
                <a:gd name="T1" fmla="*/ 1250 h 1303"/>
                <a:gd name="T2" fmla="*/ 1106 w 1438"/>
                <a:gd name="T3" fmla="*/ 962 h 1303"/>
                <a:gd name="T4" fmla="*/ 1262 w 1438"/>
                <a:gd name="T5" fmla="*/ 815 h 1303"/>
                <a:gd name="T6" fmla="*/ 1302 w 1438"/>
                <a:gd name="T7" fmla="*/ 772 h 1303"/>
                <a:gd name="T8" fmla="*/ 1351 w 1438"/>
                <a:gd name="T9" fmla="*/ 705 h 1303"/>
                <a:gd name="T10" fmla="*/ 1389 w 1438"/>
                <a:gd name="T11" fmla="*/ 638 h 1303"/>
                <a:gd name="T12" fmla="*/ 1416 w 1438"/>
                <a:gd name="T13" fmla="*/ 569 h 1303"/>
                <a:gd name="T14" fmla="*/ 1432 w 1438"/>
                <a:gd name="T15" fmla="*/ 502 h 1303"/>
                <a:gd name="T16" fmla="*/ 1438 w 1438"/>
                <a:gd name="T17" fmla="*/ 436 h 1303"/>
                <a:gd name="T18" fmla="*/ 1435 w 1438"/>
                <a:gd name="T19" fmla="*/ 371 h 1303"/>
                <a:gd name="T20" fmla="*/ 1423 w 1438"/>
                <a:gd name="T21" fmla="*/ 310 h 1303"/>
                <a:gd name="T22" fmla="*/ 1403 w 1438"/>
                <a:gd name="T23" fmla="*/ 251 h 1303"/>
                <a:gd name="T24" fmla="*/ 1377 w 1438"/>
                <a:gd name="T25" fmla="*/ 197 h 1303"/>
                <a:gd name="T26" fmla="*/ 1343 w 1438"/>
                <a:gd name="T27" fmla="*/ 148 h 1303"/>
                <a:gd name="T28" fmla="*/ 1303 w 1438"/>
                <a:gd name="T29" fmla="*/ 105 h 1303"/>
                <a:gd name="T30" fmla="*/ 1258 w 1438"/>
                <a:gd name="T31" fmla="*/ 67 h 1303"/>
                <a:gd name="T32" fmla="*/ 1207 w 1438"/>
                <a:gd name="T33" fmla="*/ 38 h 1303"/>
                <a:gd name="T34" fmla="*/ 1151 w 1438"/>
                <a:gd name="T35" fmla="*/ 16 h 1303"/>
                <a:gd name="T36" fmla="*/ 1093 w 1438"/>
                <a:gd name="T37" fmla="*/ 3 h 1303"/>
                <a:gd name="T38" fmla="*/ 1031 w 1438"/>
                <a:gd name="T39" fmla="*/ 0 h 1303"/>
                <a:gd name="T40" fmla="*/ 967 w 1438"/>
                <a:gd name="T41" fmla="*/ 7 h 1303"/>
                <a:gd name="T42" fmla="*/ 901 w 1438"/>
                <a:gd name="T43" fmla="*/ 24 h 1303"/>
                <a:gd name="T44" fmla="*/ 833 w 1438"/>
                <a:gd name="T45" fmla="*/ 54 h 1303"/>
                <a:gd name="T46" fmla="*/ 765 w 1438"/>
                <a:gd name="T47" fmla="*/ 96 h 1303"/>
                <a:gd name="T48" fmla="*/ 719 w 1438"/>
                <a:gd name="T49" fmla="*/ 132 h 1303"/>
                <a:gd name="T50" fmla="*/ 651 w 1438"/>
                <a:gd name="T51" fmla="*/ 81 h 1303"/>
                <a:gd name="T52" fmla="*/ 583 w 1438"/>
                <a:gd name="T53" fmla="*/ 43 h 1303"/>
                <a:gd name="T54" fmla="*/ 516 w 1438"/>
                <a:gd name="T55" fmla="*/ 18 h 1303"/>
                <a:gd name="T56" fmla="*/ 450 w 1438"/>
                <a:gd name="T57" fmla="*/ 3 h 1303"/>
                <a:gd name="T58" fmla="*/ 387 w 1438"/>
                <a:gd name="T59" fmla="*/ 0 h 1303"/>
                <a:gd name="T60" fmla="*/ 326 w 1438"/>
                <a:gd name="T61" fmla="*/ 7 h 1303"/>
                <a:gd name="T62" fmla="*/ 268 w 1438"/>
                <a:gd name="T63" fmla="*/ 22 h 1303"/>
                <a:gd name="T64" fmla="*/ 214 w 1438"/>
                <a:gd name="T65" fmla="*/ 46 h 1303"/>
                <a:gd name="T66" fmla="*/ 166 w 1438"/>
                <a:gd name="T67" fmla="*/ 80 h 1303"/>
                <a:gd name="T68" fmla="*/ 121 w 1438"/>
                <a:gd name="T69" fmla="*/ 118 h 1303"/>
                <a:gd name="T70" fmla="*/ 84 w 1438"/>
                <a:gd name="T71" fmla="*/ 164 h 1303"/>
                <a:gd name="T72" fmla="*/ 52 w 1438"/>
                <a:gd name="T73" fmla="*/ 214 h 1303"/>
                <a:gd name="T74" fmla="*/ 27 w 1438"/>
                <a:gd name="T75" fmla="*/ 271 h 1303"/>
                <a:gd name="T76" fmla="*/ 10 w 1438"/>
                <a:gd name="T77" fmla="*/ 329 h 1303"/>
                <a:gd name="T78" fmla="*/ 1 w 1438"/>
                <a:gd name="T79" fmla="*/ 392 h 1303"/>
                <a:gd name="T80" fmla="*/ 1 w 1438"/>
                <a:gd name="T81" fmla="*/ 458 h 1303"/>
                <a:gd name="T82" fmla="*/ 11 w 1438"/>
                <a:gd name="T83" fmla="*/ 525 h 1303"/>
                <a:gd name="T84" fmla="*/ 31 w 1438"/>
                <a:gd name="T85" fmla="*/ 593 h 1303"/>
                <a:gd name="T86" fmla="*/ 61 w 1438"/>
                <a:gd name="T87" fmla="*/ 660 h 1303"/>
                <a:gd name="T88" fmla="*/ 103 w 1438"/>
                <a:gd name="T89" fmla="*/ 727 h 1303"/>
                <a:gd name="T90" fmla="*/ 156 w 1438"/>
                <a:gd name="T91" fmla="*/ 793 h 1303"/>
                <a:gd name="T92" fmla="*/ 210 w 1438"/>
                <a:gd name="T93" fmla="*/ 848 h 1303"/>
                <a:gd name="T94" fmla="*/ 422 w 1438"/>
                <a:gd name="T95" fmla="*/ 1042 h 1303"/>
                <a:gd name="T96" fmla="*/ 719 w 1438"/>
                <a:gd name="T97" fmla="*/ 130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8" h="1303">
                  <a:moveTo>
                    <a:pt x="719" y="1303"/>
                  </a:moveTo>
                  <a:lnTo>
                    <a:pt x="719" y="1303"/>
                  </a:lnTo>
                  <a:lnTo>
                    <a:pt x="780" y="1250"/>
                  </a:lnTo>
                  <a:lnTo>
                    <a:pt x="927" y="1122"/>
                  </a:lnTo>
                  <a:lnTo>
                    <a:pt x="1017" y="1042"/>
                  </a:lnTo>
                  <a:lnTo>
                    <a:pt x="1106" y="962"/>
                  </a:lnTo>
                  <a:lnTo>
                    <a:pt x="1190" y="883"/>
                  </a:lnTo>
                  <a:lnTo>
                    <a:pt x="1228" y="848"/>
                  </a:lnTo>
                  <a:lnTo>
                    <a:pt x="1262" y="815"/>
                  </a:lnTo>
                  <a:lnTo>
                    <a:pt x="1262" y="815"/>
                  </a:lnTo>
                  <a:lnTo>
                    <a:pt x="1283" y="793"/>
                  </a:lnTo>
                  <a:lnTo>
                    <a:pt x="1302" y="772"/>
                  </a:lnTo>
                  <a:lnTo>
                    <a:pt x="1319" y="750"/>
                  </a:lnTo>
                  <a:lnTo>
                    <a:pt x="1336" y="727"/>
                  </a:lnTo>
                  <a:lnTo>
                    <a:pt x="1351" y="705"/>
                  </a:lnTo>
                  <a:lnTo>
                    <a:pt x="1365" y="682"/>
                  </a:lnTo>
                  <a:lnTo>
                    <a:pt x="1378" y="660"/>
                  </a:lnTo>
                  <a:lnTo>
                    <a:pt x="1389" y="638"/>
                  </a:lnTo>
                  <a:lnTo>
                    <a:pt x="1399" y="615"/>
                  </a:lnTo>
                  <a:lnTo>
                    <a:pt x="1408" y="593"/>
                  </a:lnTo>
                  <a:lnTo>
                    <a:pt x="1416" y="569"/>
                  </a:lnTo>
                  <a:lnTo>
                    <a:pt x="1422" y="547"/>
                  </a:lnTo>
                  <a:lnTo>
                    <a:pt x="1428" y="525"/>
                  </a:lnTo>
                  <a:lnTo>
                    <a:pt x="1432" y="502"/>
                  </a:lnTo>
                  <a:lnTo>
                    <a:pt x="1435" y="480"/>
                  </a:lnTo>
                  <a:lnTo>
                    <a:pt x="1437" y="458"/>
                  </a:lnTo>
                  <a:lnTo>
                    <a:pt x="1438" y="436"/>
                  </a:lnTo>
                  <a:lnTo>
                    <a:pt x="1438" y="415"/>
                  </a:lnTo>
                  <a:lnTo>
                    <a:pt x="1438" y="392"/>
                  </a:lnTo>
                  <a:lnTo>
                    <a:pt x="1435" y="371"/>
                  </a:lnTo>
                  <a:lnTo>
                    <a:pt x="1432" y="350"/>
                  </a:lnTo>
                  <a:lnTo>
                    <a:pt x="1429" y="329"/>
                  </a:lnTo>
                  <a:lnTo>
                    <a:pt x="1423" y="310"/>
                  </a:lnTo>
                  <a:lnTo>
                    <a:pt x="1418" y="290"/>
                  </a:lnTo>
                  <a:lnTo>
                    <a:pt x="1411" y="271"/>
                  </a:lnTo>
                  <a:lnTo>
                    <a:pt x="1403" y="251"/>
                  </a:lnTo>
                  <a:lnTo>
                    <a:pt x="1396" y="233"/>
                  </a:lnTo>
                  <a:lnTo>
                    <a:pt x="1387" y="214"/>
                  </a:lnTo>
                  <a:lnTo>
                    <a:pt x="1377" y="197"/>
                  </a:lnTo>
                  <a:lnTo>
                    <a:pt x="1366" y="180"/>
                  </a:lnTo>
                  <a:lnTo>
                    <a:pt x="1355" y="164"/>
                  </a:lnTo>
                  <a:lnTo>
                    <a:pt x="1343" y="148"/>
                  </a:lnTo>
                  <a:lnTo>
                    <a:pt x="1330" y="133"/>
                  </a:lnTo>
                  <a:lnTo>
                    <a:pt x="1317" y="118"/>
                  </a:lnTo>
                  <a:lnTo>
                    <a:pt x="1303" y="105"/>
                  </a:lnTo>
                  <a:lnTo>
                    <a:pt x="1288" y="92"/>
                  </a:lnTo>
                  <a:lnTo>
                    <a:pt x="1273" y="80"/>
                  </a:lnTo>
                  <a:lnTo>
                    <a:pt x="1258" y="67"/>
                  </a:lnTo>
                  <a:lnTo>
                    <a:pt x="1241" y="56"/>
                  </a:lnTo>
                  <a:lnTo>
                    <a:pt x="1223" y="46"/>
                  </a:lnTo>
                  <a:lnTo>
                    <a:pt x="1207" y="38"/>
                  </a:lnTo>
                  <a:lnTo>
                    <a:pt x="1189" y="30"/>
                  </a:lnTo>
                  <a:lnTo>
                    <a:pt x="1170" y="22"/>
                  </a:lnTo>
                  <a:lnTo>
                    <a:pt x="1151" y="16"/>
                  </a:lnTo>
                  <a:lnTo>
                    <a:pt x="1133" y="11"/>
                  </a:lnTo>
                  <a:lnTo>
                    <a:pt x="1113" y="7"/>
                  </a:lnTo>
                  <a:lnTo>
                    <a:pt x="1093" y="3"/>
                  </a:lnTo>
                  <a:lnTo>
                    <a:pt x="1072" y="1"/>
                  </a:lnTo>
                  <a:lnTo>
                    <a:pt x="1052" y="0"/>
                  </a:lnTo>
                  <a:lnTo>
                    <a:pt x="1031" y="0"/>
                  </a:lnTo>
                  <a:lnTo>
                    <a:pt x="1010" y="1"/>
                  </a:lnTo>
                  <a:lnTo>
                    <a:pt x="988" y="3"/>
                  </a:lnTo>
                  <a:lnTo>
                    <a:pt x="967" y="7"/>
                  </a:lnTo>
                  <a:lnTo>
                    <a:pt x="945" y="11"/>
                  </a:lnTo>
                  <a:lnTo>
                    <a:pt x="923" y="18"/>
                  </a:lnTo>
                  <a:lnTo>
                    <a:pt x="901" y="24"/>
                  </a:lnTo>
                  <a:lnTo>
                    <a:pt x="877" y="33"/>
                  </a:lnTo>
                  <a:lnTo>
                    <a:pt x="855" y="43"/>
                  </a:lnTo>
                  <a:lnTo>
                    <a:pt x="833" y="54"/>
                  </a:lnTo>
                  <a:lnTo>
                    <a:pt x="810" y="66"/>
                  </a:lnTo>
                  <a:lnTo>
                    <a:pt x="788" y="81"/>
                  </a:lnTo>
                  <a:lnTo>
                    <a:pt x="765" y="96"/>
                  </a:lnTo>
                  <a:lnTo>
                    <a:pt x="741" y="114"/>
                  </a:lnTo>
                  <a:lnTo>
                    <a:pt x="719" y="132"/>
                  </a:lnTo>
                  <a:lnTo>
                    <a:pt x="719" y="132"/>
                  </a:lnTo>
                  <a:lnTo>
                    <a:pt x="696" y="114"/>
                  </a:lnTo>
                  <a:lnTo>
                    <a:pt x="674" y="96"/>
                  </a:lnTo>
                  <a:lnTo>
                    <a:pt x="651" y="81"/>
                  </a:lnTo>
                  <a:lnTo>
                    <a:pt x="629" y="66"/>
                  </a:lnTo>
                  <a:lnTo>
                    <a:pt x="605" y="54"/>
                  </a:lnTo>
                  <a:lnTo>
                    <a:pt x="583" y="43"/>
                  </a:lnTo>
                  <a:lnTo>
                    <a:pt x="560" y="33"/>
                  </a:lnTo>
                  <a:lnTo>
                    <a:pt x="538" y="24"/>
                  </a:lnTo>
                  <a:lnTo>
                    <a:pt x="516" y="18"/>
                  </a:lnTo>
                  <a:lnTo>
                    <a:pt x="494" y="11"/>
                  </a:lnTo>
                  <a:lnTo>
                    <a:pt x="472" y="7"/>
                  </a:lnTo>
                  <a:lnTo>
                    <a:pt x="450" y="3"/>
                  </a:lnTo>
                  <a:lnTo>
                    <a:pt x="429" y="1"/>
                  </a:lnTo>
                  <a:lnTo>
                    <a:pt x="408" y="0"/>
                  </a:lnTo>
                  <a:lnTo>
                    <a:pt x="387" y="0"/>
                  </a:lnTo>
                  <a:lnTo>
                    <a:pt x="366" y="1"/>
                  </a:lnTo>
                  <a:lnTo>
                    <a:pt x="346" y="3"/>
                  </a:lnTo>
                  <a:lnTo>
                    <a:pt x="326" y="7"/>
                  </a:lnTo>
                  <a:lnTo>
                    <a:pt x="306" y="11"/>
                  </a:lnTo>
                  <a:lnTo>
                    <a:pt x="287" y="16"/>
                  </a:lnTo>
                  <a:lnTo>
                    <a:pt x="268" y="22"/>
                  </a:lnTo>
                  <a:lnTo>
                    <a:pt x="250" y="30"/>
                  </a:lnTo>
                  <a:lnTo>
                    <a:pt x="232" y="38"/>
                  </a:lnTo>
                  <a:lnTo>
                    <a:pt x="214" y="46"/>
                  </a:lnTo>
                  <a:lnTo>
                    <a:pt x="198" y="56"/>
                  </a:lnTo>
                  <a:lnTo>
                    <a:pt x="181" y="67"/>
                  </a:lnTo>
                  <a:lnTo>
                    <a:pt x="166" y="80"/>
                  </a:lnTo>
                  <a:lnTo>
                    <a:pt x="150" y="92"/>
                  </a:lnTo>
                  <a:lnTo>
                    <a:pt x="136" y="105"/>
                  </a:lnTo>
                  <a:lnTo>
                    <a:pt x="121" y="118"/>
                  </a:lnTo>
                  <a:lnTo>
                    <a:pt x="108" y="133"/>
                  </a:lnTo>
                  <a:lnTo>
                    <a:pt x="96" y="148"/>
                  </a:lnTo>
                  <a:lnTo>
                    <a:pt x="84" y="164"/>
                  </a:lnTo>
                  <a:lnTo>
                    <a:pt x="72" y="180"/>
                  </a:lnTo>
                  <a:lnTo>
                    <a:pt x="62" y="197"/>
                  </a:lnTo>
                  <a:lnTo>
                    <a:pt x="52" y="214"/>
                  </a:lnTo>
                  <a:lnTo>
                    <a:pt x="43" y="233"/>
                  </a:lnTo>
                  <a:lnTo>
                    <a:pt x="34" y="251"/>
                  </a:lnTo>
                  <a:lnTo>
                    <a:pt x="27" y="271"/>
                  </a:lnTo>
                  <a:lnTo>
                    <a:pt x="21" y="290"/>
                  </a:lnTo>
                  <a:lnTo>
                    <a:pt x="15" y="310"/>
                  </a:lnTo>
                  <a:lnTo>
                    <a:pt x="10" y="329"/>
                  </a:lnTo>
                  <a:lnTo>
                    <a:pt x="6" y="350"/>
                  </a:lnTo>
                  <a:lnTo>
                    <a:pt x="3" y="371"/>
                  </a:lnTo>
                  <a:lnTo>
                    <a:pt x="1" y="392"/>
                  </a:lnTo>
                  <a:lnTo>
                    <a:pt x="0" y="415"/>
                  </a:lnTo>
                  <a:lnTo>
                    <a:pt x="0" y="436"/>
                  </a:lnTo>
                  <a:lnTo>
                    <a:pt x="1" y="458"/>
                  </a:lnTo>
                  <a:lnTo>
                    <a:pt x="3" y="480"/>
                  </a:lnTo>
                  <a:lnTo>
                    <a:pt x="6" y="502"/>
                  </a:lnTo>
                  <a:lnTo>
                    <a:pt x="11" y="525"/>
                  </a:lnTo>
                  <a:lnTo>
                    <a:pt x="16" y="547"/>
                  </a:lnTo>
                  <a:lnTo>
                    <a:pt x="23" y="569"/>
                  </a:lnTo>
                  <a:lnTo>
                    <a:pt x="31" y="593"/>
                  </a:lnTo>
                  <a:lnTo>
                    <a:pt x="40" y="615"/>
                  </a:lnTo>
                  <a:lnTo>
                    <a:pt x="50" y="638"/>
                  </a:lnTo>
                  <a:lnTo>
                    <a:pt x="61" y="660"/>
                  </a:lnTo>
                  <a:lnTo>
                    <a:pt x="73" y="682"/>
                  </a:lnTo>
                  <a:lnTo>
                    <a:pt x="87" y="705"/>
                  </a:lnTo>
                  <a:lnTo>
                    <a:pt x="103" y="727"/>
                  </a:lnTo>
                  <a:lnTo>
                    <a:pt x="119" y="750"/>
                  </a:lnTo>
                  <a:lnTo>
                    <a:pt x="137" y="772"/>
                  </a:lnTo>
                  <a:lnTo>
                    <a:pt x="156" y="793"/>
                  </a:lnTo>
                  <a:lnTo>
                    <a:pt x="177" y="815"/>
                  </a:lnTo>
                  <a:lnTo>
                    <a:pt x="177" y="815"/>
                  </a:lnTo>
                  <a:lnTo>
                    <a:pt x="210" y="848"/>
                  </a:lnTo>
                  <a:lnTo>
                    <a:pt x="249" y="883"/>
                  </a:lnTo>
                  <a:lnTo>
                    <a:pt x="333" y="962"/>
                  </a:lnTo>
                  <a:lnTo>
                    <a:pt x="422" y="1042"/>
                  </a:lnTo>
                  <a:lnTo>
                    <a:pt x="510" y="1122"/>
                  </a:lnTo>
                  <a:lnTo>
                    <a:pt x="657" y="1250"/>
                  </a:lnTo>
                  <a:lnTo>
                    <a:pt x="719" y="1303"/>
                  </a:lnTo>
                  <a:lnTo>
                    <a:pt x="719" y="13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49" name="Grupa 69">
            <a:extLst>
              <a:ext uri="{FF2B5EF4-FFF2-40B4-BE49-F238E27FC236}">
                <a16:creationId xmlns:a16="http://schemas.microsoft.com/office/drawing/2014/main" id="{A0821427-8AD2-C573-8666-3CB2CE54D7EC}"/>
              </a:ext>
            </a:extLst>
          </p:cNvPr>
          <p:cNvGrpSpPr/>
          <p:nvPr/>
        </p:nvGrpSpPr>
        <p:grpSpPr>
          <a:xfrm>
            <a:off x="3193366" y="4324908"/>
            <a:ext cx="258763" cy="249393"/>
            <a:chOff x="3635896" y="4474541"/>
            <a:chExt cx="1152128" cy="1110408"/>
          </a:xfrm>
          <a:solidFill>
            <a:schemeClr val="bg1">
              <a:lumMod val="75000"/>
            </a:schemeClr>
          </a:solidFill>
        </p:grpSpPr>
        <p:grpSp>
          <p:nvGrpSpPr>
            <p:cNvPr id="50" name="Grupa 70">
              <a:extLst>
                <a:ext uri="{FF2B5EF4-FFF2-40B4-BE49-F238E27FC236}">
                  <a16:creationId xmlns:a16="http://schemas.microsoft.com/office/drawing/2014/main" id="{122A7899-69ED-E828-7BFB-8F5BEF5D4108}"/>
                </a:ext>
              </a:extLst>
            </p:cNvPr>
            <p:cNvGrpSpPr/>
            <p:nvPr/>
          </p:nvGrpSpPr>
          <p:grpSpPr>
            <a:xfrm>
              <a:off x="3635896" y="4677716"/>
              <a:ext cx="1152128" cy="907233"/>
              <a:chOff x="5302251" y="4681538"/>
              <a:chExt cx="657225" cy="517525"/>
            </a:xfrm>
            <a:grpFill/>
          </p:grpSpPr>
          <p:sp>
            <p:nvSpPr>
              <p:cNvPr id="52" name="Freeform 78">
                <a:extLst>
                  <a:ext uri="{FF2B5EF4-FFF2-40B4-BE49-F238E27FC236}">
                    <a16:creationId xmlns:a16="http://schemas.microsoft.com/office/drawing/2014/main" id="{7CC57B7B-D4E9-18C3-79AB-DD506EF26CAE}"/>
                  </a:ext>
                </a:extLst>
              </p:cNvPr>
              <p:cNvSpPr>
                <a:spLocks/>
              </p:cNvSpPr>
              <p:nvPr/>
            </p:nvSpPr>
            <p:spPr bwMode="auto">
              <a:xfrm>
                <a:off x="5302251" y="4681538"/>
                <a:ext cx="306388" cy="517525"/>
              </a:xfrm>
              <a:custGeom>
                <a:avLst/>
                <a:gdLst>
                  <a:gd name="T0" fmla="*/ 1354 w 1355"/>
                  <a:gd name="T1" fmla="*/ 2020 h 2277"/>
                  <a:gd name="T2" fmla="*/ 1341 w 1355"/>
                  <a:gd name="T3" fmla="*/ 1909 h 2277"/>
                  <a:gd name="T4" fmla="*/ 1319 w 1355"/>
                  <a:gd name="T5" fmla="*/ 1830 h 2277"/>
                  <a:gd name="T6" fmla="*/ 1287 w 1355"/>
                  <a:gd name="T7" fmla="*/ 1759 h 2277"/>
                  <a:gd name="T8" fmla="*/ 1242 w 1355"/>
                  <a:gd name="T9" fmla="*/ 1694 h 2277"/>
                  <a:gd name="T10" fmla="*/ 1188 w 1355"/>
                  <a:gd name="T11" fmla="*/ 1634 h 2277"/>
                  <a:gd name="T12" fmla="*/ 1066 w 1355"/>
                  <a:gd name="T13" fmla="*/ 1538 h 2277"/>
                  <a:gd name="T14" fmla="*/ 986 w 1355"/>
                  <a:gd name="T15" fmla="*/ 1487 h 2277"/>
                  <a:gd name="T16" fmla="*/ 952 w 1355"/>
                  <a:gd name="T17" fmla="*/ 1453 h 2277"/>
                  <a:gd name="T18" fmla="*/ 827 w 1355"/>
                  <a:gd name="T19" fmla="*/ 1270 h 2277"/>
                  <a:gd name="T20" fmla="*/ 528 w 1355"/>
                  <a:gd name="T21" fmla="*/ 846 h 2277"/>
                  <a:gd name="T22" fmla="*/ 489 w 1355"/>
                  <a:gd name="T23" fmla="*/ 806 h 2277"/>
                  <a:gd name="T24" fmla="*/ 447 w 1355"/>
                  <a:gd name="T25" fmla="*/ 787 h 2277"/>
                  <a:gd name="T26" fmla="*/ 406 w 1355"/>
                  <a:gd name="T27" fmla="*/ 786 h 2277"/>
                  <a:gd name="T28" fmla="*/ 369 w 1355"/>
                  <a:gd name="T29" fmla="*/ 800 h 2277"/>
                  <a:gd name="T30" fmla="*/ 341 w 1355"/>
                  <a:gd name="T31" fmla="*/ 826 h 2277"/>
                  <a:gd name="T32" fmla="*/ 322 w 1355"/>
                  <a:gd name="T33" fmla="*/ 859 h 2277"/>
                  <a:gd name="T34" fmla="*/ 317 w 1355"/>
                  <a:gd name="T35" fmla="*/ 898 h 2277"/>
                  <a:gd name="T36" fmla="*/ 330 w 1355"/>
                  <a:gd name="T37" fmla="*/ 939 h 2277"/>
                  <a:gd name="T38" fmla="*/ 528 w 1355"/>
                  <a:gd name="T39" fmla="*/ 1318 h 2277"/>
                  <a:gd name="T40" fmla="*/ 525 w 1355"/>
                  <a:gd name="T41" fmla="*/ 1333 h 2277"/>
                  <a:gd name="T42" fmla="*/ 483 w 1355"/>
                  <a:gd name="T43" fmla="*/ 1326 h 2277"/>
                  <a:gd name="T44" fmla="*/ 459 w 1355"/>
                  <a:gd name="T45" fmla="*/ 1315 h 2277"/>
                  <a:gd name="T46" fmla="*/ 437 w 1355"/>
                  <a:gd name="T47" fmla="*/ 1286 h 2277"/>
                  <a:gd name="T48" fmla="*/ 218 w 1355"/>
                  <a:gd name="T49" fmla="*/ 871 h 2277"/>
                  <a:gd name="T50" fmla="*/ 210 w 1355"/>
                  <a:gd name="T51" fmla="*/ 831 h 2277"/>
                  <a:gd name="T52" fmla="*/ 207 w 1355"/>
                  <a:gd name="T53" fmla="*/ 71 h 2277"/>
                  <a:gd name="T54" fmla="*/ 194 w 1355"/>
                  <a:gd name="T55" fmla="*/ 39 h 2277"/>
                  <a:gd name="T56" fmla="*/ 169 w 1355"/>
                  <a:gd name="T57" fmla="*/ 15 h 2277"/>
                  <a:gd name="T58" fmla="*/ 137 w 1355"/>
                  <a:gd name="T59" fmla="*/ 1 h 2277"/>
                  <a:gd name="T60" fmla="*/ 110 w 1355"/>
                  <a:gd name="T61" fmla="*/ 0 h 2277"/>
                  <a:gd name="T62" fmla="*/ 76 w 1355"/>
                  <a:gd name="T63" fmla="*/ 10 h 2277"/>
                  <a:gd name="T64" fmla="*/ 50 w 1355"/>
                  <a:gd name="T65" fmla="*/ 32 h 2277"/>
                  <a:gd name="T66" fmla="*/ 33 w 1355"/>
                  <a:gd name="T67" fmla="*/ 63 h 2277"/>
                  <a:gd name="T68" fmla="*/ 30 w 1355"/>
                  <a:gd name="T69" fmla="*/ 90 h 2277"/>
                  <a:gd name="T70" fmla="*/ 2 w 1355"/>
                  <a:gd name="T71" fmla="*/ 911 h 2277"/>
                  <a:gd name="T72" fmla="*/ 23 w 1355"/>
                  <a:gd name="T73" fmla="*/ 966 h 2277"/>
                  <a:gd name="T74" fmla="*/ 214 w 1355"/>
                  <a:gd name="T75" fmla="*/ 1470 h 2277"/>
                  <a:gd name="T76" fmla="*/ 288 w 1355"/>
                  <a:gd name="T77" fmla="*/ 1644 h 2277"/>
                  <a:gd name="T78" fmla="*/ 310 w 1355"/>
                  <a:gd name="T79" fmla="*/ 1682 h 2277"/>
                  <a:gd name="T80" fmla="*/ 349 w 1355"/>
                  <a:gd name="T81" fmla="*/ 1715 h 2277"/>
                  <a:gd name="T82" fmla="*/ 447 w 1355"/>
                  <a:gd name="T83" fmla="*/ 1774 h 2277"/>
                  <a:gd name="T84" fmla="*/ 740 w 1355"/>
                  <a:gd name="T85" fmla="*/ 1936 h 2277"/>
                  <a:gd name="T86" fmla="*/ 784 w 1355"/>
                  <a:gd name="T87" fmla="*/ 1967 h 2277"/>
                  <a:gd name="T88" fmla="*/ 807 w 1355"/>
                  <a:gd name="T89" fmla="*/ 2007 h 2277"/>
                  <a:gd name="T90" fmla="*/ 813 w 1355"/>
                  <a:gd name="T91" fmla="*/ 2040 h 2277"/>
                  <a:gd name="T92" fmla="*/ 801 w 1355"/>
                  <a:gd name="T93" fmla="*/ 2217 h 2277"/>
                  <a:gd name="T94" fmla="*/ 809 w 1355"/>
                  <a:gd name="T95" fmla="*/ 2255 h 2277"/>
                  <a:gd name="T96" fmla="*/ 825 w 1355"/>
                  <a:gd name="T97" fmla="*/ 2270 h 2277"/>
                  <a:gd name="T98" fmla="*/ 858 w 1355"/>
                  <a:gd name="T99" fmla="*/ 2277 h 2277"/>
                  <a:gd name="T100" fmla="*/ 1324 w 1355"/>
                  <a:gd name="T101" fmla="*/ 2276 h 2277"/>
                  <a:gd name="T102" fmla="*/ 1351 w 1355"/>
                  <a:gd name="T103" fmla="*/ 2256 h 2277"/>
                  <a:gd name="T104" fmla="*/ 1355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1355" y="2221"/>
                    </a:moveTo>
                    <a:lnTo>
                      <a:pt x="1355" y="2068"/>
                    </a:lnTo>
                    <a:lnTo>
                      <a:pt x="1355" y="2068"/>
                    </a:lnTo>
                    <a:lnTo>
                      <a:pt x="1354" y="2020"/>
                    </a:lnTo>
                    <a:lnTo>
                      <a:pt x="1351" y="1973"/>
                    </a:lnTo>
                    <a:lnTo>
                      <a:pt x="1347" y="1951"/>
                    </a:lnTo>
                    <a:lnTo>
                      <a:pt x="1344" y="1930"/>
                    </a:lnTo>
                    <a:lnTo>
                      <a:pt x="1341" y="1909"/>
                    </a:lnTo>
                    <a:lnTo>
                      <a:pt x="1336" y="1888"/>
                    </a:lnTo>
                    <a:lnTo>
                      <a:pt x="1331" y="1868"/>
                    </a:lnTo>
                    <a:lnTo>
                      <a:pt x="1325" y="1848"/>
                    </a:lnTo>
                    <a:lnTo>
                      <a:pt x="1319" y="1830"/>
                    </a:lnTo>
                    <a:lnTo>
                      <a:pt x="1311" y="1812"/>
                    </a:lnTo>
                    <a:lnTo>
                      <a:pt x="1303" y="1793"/>
                    </a:lnTo>
                    <a:lnTo>
                      <a:pt x="1295" y="1776"/>
                    </a:lnTo>
                    <a:lnTo>
                      <a:pt x="1287" y="1759"/>
                    </a:lnTo>
                    <a:lnTo>
                      <a:pt x="1277" y="1741"/>
                    </a:lnTo>
                    <a:lnTo>
                      <a:pt x="1266" y="1726"/>
                    </a:lnTo>
                    <a:lnTo>
                      <a:pt x="1255" y="1709"/>
                    </a:lnTo>
                    <a:lnTo>
                      <a:pt x="1242" y="1694"/>
                    </a:lnTo>
                    <a:lnTo>
                      <a:pt x="1230" y="1678"/>
                    </a:lnTo>
                    <a:lnTo>
                      <a:pt x="1217" y="1663"/>
                    </a:lnTo>
                    <a:lnTo>
                      <a:pt x="1204" y="1648"/>
                    </a:lnTo>
                    <a:lnTo>
                      <a:pt x="1188" y="1634"/>
                    </a:lnTo>
                    <a:lnTo>
                      <a:pt x="1173" y="1620"/>
                    </a:lnTo>
                    <a:lnTo>
                      <a:pt x="1141" y="1592"/>
                    </a:lnTo>
                    <a:lnTo>
                      <a:pt x="1104" y="1564"/>
                    </a:lnTo>
                    <a:lnTo>
                      <a:pt x="1066" y="1538"/>
                    </a:lnTo>
                    <a:lnTo>
                      <a:pt x="1024" y="1512"/>
                    </a:lnTo>
                    <a:lnTo>
                      <a:pt x="1024" y="1512"/>
                    </a:lnTo>
                    <a:lnTo>
                      <a:pt x="997" y="1496"/>
                    </a:lnTo>
                    <a:lnTo>
                      <a:pt x="986" y="1487"/>
                    </a:lnTo>
                    <a:lnTo>
                      <a:pt x="976" y="1479"/>
                    </a:lnTo>
                    <a:lnTo>
                      <a:pt x="967" y="1472"/>
                    </a:lnTo>
                    <a:lnTo>
                      <a:pt x="960" y="1463"/>
                    </a:lnTo>
                    <a:lnTo>
                      <a:pt x="952" y="1453"/>
                    </a:lnTo>
                    <a:lnTo>
                      <a:pt x="944" y="1443"/>
                    </a:lnTo>
                    <a:lnTo>
                      <a:pt x="944" y="1443"/>
                    </a:lnTo>
                    <a:lnTo>
                      <a:pt x="889" y="1360"/>
                    </a:lnTo>
                    <a:lnTo>
                      <a:pt x="827" y="1270"/>
                    </a:lnTo>
                    <a:lnTo>
                      <a:pt x="700" y="1087"/>
                    </a:lnTo>
                    <a:lnTo>
                      <a:pt x="590" y="932"/>
                    </a:lnTo>
                    <a:lnTo>
                      <a:pt x="528" y="846"/>
                    </a:lnTo>
                    <a:lnTo>
                      <a:pt x="528" y="846"/>
                    </a:lnTo>
                    <a:lnTo>
                      <a:pt x="519" y="834"/>
                    </a:lnTo>
                    <a:lnTo>
                      <a:pt x="509" y="823"/>
                    </a:lnTo>
                    <a:lnTo>
                      <a:pt x="499" y="814"/>
                    </a:lnTo>
                    <a:lnTo>
                      <a:pt x="489" y="806"/>
                    </a:lnTo>
                    <a:lnTo>
                      <a:pt x="479" y="799"/>
                    </a:lnTo>
                    <a:lnTo>
                      <a:pt x="468" y="794"/>
                    </a:lnTo>
                    <a:lnTo>
                      <a:pt x="458" y="791"/>
                    </a:lnTo>
                    <a:lnTo>
                      <a:pt x="447" y="787"/>
                    </a:lnTo>
                    <a:lnTo>
                      <a:pt x="437" y="786"/>
                    </a:lnTo>
                    <a:lnTo>
                      <a:pt x="426" y="785"/>
                    </a:lnTo>
                    <a:lnTo>
                      <a:pt x="416" y="785"/>
                    </a:lnTo>
                    <a:lnTo>
                      <a:pt x="406" y="786"/>
                    </a:lnTo>
                    <a:lnTo>
                      <a:pt x="397" y="788"/>
                    </a:lnTo>
                    <a:lnTo>
                      <a:pt x="387" y="792"/>
                    </a:lnTo>
                    <a:lnTo>
                      <a:pt x="378" y="796"/>
                    </a:lnTo>
                    <a:lnTo>
                      <a:pt x="369" y="800"/>
                    </a:lnTo>
                    <a:lnTo>
                      <a:pt x="362" y="806"/>
                    </a:lnTo>
                    <a:lnTo>
                      <a:pt x="354" y="812"/>
                    </a:lnTo>
                    <a:lnTo>
                      <a:pt x="347" y="818"/>
                    </a:lnTo>
                    <a:lnTo>
                      <a:pt x="341" y="826"/>
                    </a:lnTo>
                    <a:lnTo>
                      <a:pt x="335" y="834"/>
                    </a:lnTo>
                    <a:lnTo>
                      <a:pt x="330" y="841"/>
                    </a:lnTo>
                    <a:lnTo>
                      <a:pt x="325" y="850"/>
                    </a:lnTo>
                    <a:lnTo>
                      <a:pt x="322" y="859"/>
                    </a:lnTo>
                    <a:lnTo>
                      <a:pt x="320" y="868"/>
                    </a:lnTo>
                    <a:lnTo>
                      <a:pt x="317" y="878"/>
                    </a:lnTo>
                    <a:lnTo>
                      <a:pt x="316" y="888"/>
                    </a:lnTo>
                    <a:lnTo>
                      <a:pt x="317" y="898"/>
                    </a:lnTo>
                    <a:lnTo>
                      <a:pt x="319" y="908"/>
                    </a:lnTo>
                    <a:lnTo>
                      <a:pt x="321" y="918"/>
                    </a:lnTo>
                    <a:lnTo>
                      <a:pt x="324" y="929"/>
                    </a:lnTo>
                    <a:lnTo>
                      <a:pt x="330" y="939"/>
                    </a:lnTo>
                    <a:lnTo>
                      <a:pt x="524" y="1308"/>
                    </a:lnTo>
                    <a:lnTo>
                      <a:pt x="524" y="1308"/>
                    </a:lnTo>
                    <a:lnTo>
                      <a:pt x="527" y="1312"/>
                    </a:lnTo>
                    <a:lnTo>
                      <a:pt x="528" y="1318"/>
                    </a:lnTo>
                    <a:lnTo>
                      <a:pt x="530" y="1322"/>
                    </a:lnTo>
                    <a:lnTo>
                      <a:pt x="528" y="1327"/>
                    </a:lnTo>
                    <a:lnTo>
                      <a:pt x="527" y="1331"/>
                    </a:lnTo>
                    <a:lnTo>
                      <a:pt x="525" y="1333"/>
                    </a:lnTo>
                    <a:lnTo>
                      <a:pt x="521" y="1334"/>
                    </a:lnTo>
                    <a:lnTo>
                      <a:pt x="515" y="1333"/>
                    </a:lnTo>
                    <a:lnTo>
                      <a:pt x="515" y="1333"/>
                    </a:lnTo>
                    <a:lnTo>
                      <a:pt x="483" y="1326"/>
                    </a:lnTo>
                    <a:lnTo>
                      <a:pt x="483" y="1326"/>
                    </a:lnTo>
                    <a:lnTo>
                      <a:pt x="474" y="1322"/>
                    </a:lnTo>
                    <a:lnTo>
                      <a:pt x="465" y="1319"/>
                    </a:lnTo>
                    <a:lnTo>
                      <a:pt x="459" y="1315"/>
                    </a:lnTo>
                    <a:lnTo>
                      <a:pt x="453" y="1309"/>
                    </a:lnTo>
                    <a:lnTo>
                      <a:pt x="448" y="1303"/>
                    </a:lnTo>
                    <a:lnTo>
                      <a:pt x="443" y="1298"/>
                    </a:lnTo>
                    <a:lnTo>
                      <a:pt x="437" y="1286"/>
                    </a:lnTo>
                    <a:lnTo>
                      <a:pt x="437" y="1286"/>
                    </a:lnTo>
                    <a:lnTo>
                      <a:pt x="225" y="886"/>
                    </a:lnTo>
                    <a:lnTo>
                      <a:pt x="225" y="886"/>
                    </a:lnTo>
                    <a:lnTo>
                      <a:pt x="218" y="871"/>
                    </a:lnTo>
                    <a:lnTo>
                      <a:pt x="214" y="858"/>
                    </a:lnTo>
                    <a:lnTo>
                      <a:pt x="211" y="845"/>
                    </a:lnTo>
                    <a:lnTo>
                      <a:pt x="210" y="831"/>
                    </a:lnTo>
                    <a:lnTo>
                      <a:pt x="210" y="831"/>
                    </a:lnTo>
                    <a:lnTo>
                      <a:pt x="209" y="90"/>
                    </a:lnTo>
                    <a:lnTo>
                      <a:pt x="209" y="90"/>
                    </a:lnTo>
                    <a:lnTo>
                      <a:pt x="209" y="80"/>
                    </a:lnTo>
                    <a:lnTo>
                      <a:pt x="207" y="71"/>
                    </a:lnTo>
                    <a:lnTo>
                      <a:pt x="205" y="63"/>
                    </a:lnTo>
                    <a:lnTo>
                      <a:pt x="202" y="54"/>
                    </a:lnTo>
                    <a:lnTo>
                      <a:pt x="198" y="47"/>
                    </a:lnTo>
                    <a:lnTo>
                      <a:pt x="194" y="39"/>
                    </a:lnTo>
                    <a:lnTo>
                      <a:pt x="188" y="32"/>
                    </a:lnTo>
                    <a:lnTo>
                      <a:pt x="183" y="26"/>
                    </a:lnTo>
                    <a:lnTo>
                      <a:pt x="176" y="20"/>
                    </a:lnTo>
                    <a:lnTo>
                      <a:pt x="169" y="15"/>
                    </a:lnTo>
                    <a:lnTo>
                      <a:pt x="162" y="10"/>
                    </a:lnTo>
                    <a:lnTo>
                      <a:pt x="154" y="7"/>
                    </a:lnTo>
                    <a:lnTo>
                      <a:pt x="146" y="3"/>
                    </a:lnTo>
                    <a:lnTo>
                      <a:pt x="137" y="1"/>
                    </a:lnTo>
                    <a:lnTo>
                      <a:pt x="128" y="0"/>
                    </a:lnTo>
                    <a:lnTo>
                      <a:pt x="120" y="0"/>
                    </a:lnTo>
                    <a:lnTo>
                      <a:pt x="120" y="0"/>
                    </a:lnTo>
                    <a:lnTo>
                      <a:pt x="110" y="0"/>
                    </a:lnTo>
                    <a:lnTo>
                      <a:pt x="101" y="1"/>
                    </a:lnTo>
                    <a:lnTo>
                      <a:pt x="93" y="3"/>
                    </a:lnTo>
                    <a:lnTo>
                      <a:pt x="84" y="7"/>
                    </a:lnTo>
                    <a:lnTo>
                      <a:pt x="76" y="10"/>
                    </a:lnTo>
                    <a:lnTo>
                      <a:pt x="69" y="15"/>
                    </a:lnTo>
                    <a:lnTo>
                      <a:pt x="62" y="20"/>
                    </a:lnTo>
                    <a:lnTo>
                      <a:pt x="55" y="26"/>
                    </a:lnTo>
                    <a:lnTo>
                      <a:pt x="50" y="32"/>
                    </a:lnTo>
                    <a:lnTo>
                      <a:pt x="44" y="39"/>
                    </a:lnTo>
                    <a:lnTo>
                      <a:pt x="40" y="47"/>
                    </a:lnTo>
                    <a:lnTo>
                      <a:pt x="37" y="54"/>
                    </a:lnTo>
                    <a:lnTo>
                      <a:pt x="33" y="63"/>
                    </a:lnTo>
                    <a:lnTo>
                      <a:pt x="31" y="71"/>
                    </a:lnTo>
                    <a:lnTo>
                      <a:pt x="30" y="80"/>
                    </a:lnTo>
                    <a:lnTo>
                      <a:pt x="30" y="90"/>
                    </a:lnTo>
                    <a:lnTo>
                      <a:pt x="30" y="90"/>
                    </a:lnTo>
                    <a:lnTo>
                      <a:pt x="0" y="880"/>
                    </a:lnTo>
                    <a:lnTo>
                      <a:pt x="0" y="880"/>
                    </a:lnTo>
                    <a:lnTo>
                      <a:pt x="0" y="897"/>
                    </a:lnTo>
                    <a:lnTo>
                      <a:pt x="2" y="911"/>
                    </a:lnTo>
                    <a:lnTo>
                      <a:pt x="6" y="924"/>
                    </a:lnTo>
                    <a:lnTo>
                      <a:pt x="12" y="938"/>
                    </a:lnTo>
                    <a:lnTo>
                      <a:pt x="12" y="938"/>
                    </a:lnTo>
                    <a:lnTo>
                      <a:pt x="23" y="966"/>
                    </a:lnTo>
                    <a:lnTo>
                      <a:pt x="48" y="1034"/>
                    </a:lnTo>
                    <a:lnTo>
                      <a:pt x="124" y="1239"/>
                    </a:lnTo>
                    <a:lnTo>
                      <a:pt x="168" y="1357"/>
                    </a:lnTo>
                    <a:lnTo>
                      <a:pt x="214" y="1470"/>
                    </a:lnTo>
                    <a:lnTo>
                      <a:pt x="235" y="1522"/>
                    </a:lnTo>
                    <a:lnTo>
                      <a:pt x="254" y="1570"/>
                    </a:lnTo>
                    <a:lnTo>
                      <a:pt x="272" y="1611"/>
                    </a:lnTo>
                    <a:lnTo>
                      <a:pt x="288" y="1644"/>
                    </a:lnTo>
                    <a:lnTo>
                      <a:pt x="288" y="1644"/>
                    </a:lnTo>
                    <a:lnTo>
                      <a:pt x="296" y="1659"/>
                    </a:lnTo>
                    <a:lnTo>
                      <a:pt x="303" y="1673"/>
                    </a:lnTo>
                    <a:lnTo>
                      <a:pt x="310" y="1682"/>
                    </a:lnTo>
                    <a:lnTo>
                      <a:pt x="316" y="1689"/>
                    </a:lnTo>
                    <a:lnTo>
                      <a:pt x="323" y="1696"/>
                    </a:lnTo>
                    <a:lnTo>
                      <a:pt x="331" y="1701"/>
                    </a:lnTo>
                    <a:lnTo>
                      <a:pt x="349" y="1715"/>
                    </a:lnTo>
                    <a:lnTo>
                      <a:pt x="349" y="1715"/>
                    </a:lnTo>
                    <a:lnTo>
                      <a:pt x="369" y="1728"/>
                    </a:lnTo>
                    <a:lnTo>
                      <a:pt x="393" y="1743"/>
                    </a:lnTo>
                    <a:lnTo>
                      <a:pt x="447" y="1774"/>
                    </a:lnTo>
                    <a:lnTo>
                      <a:pt x="507" y="1809"/>
                    </a:lnTo>
                    <a:lnTo>
                      <a:pt x="570" y="1843"/>
                    </a:lnTo>
                    <a:lnTo>
                      <a:pt x="690" y="1908"/>
                    </a:lnTo>
                    <a:lnTo>
                      <a:pt x="740" y="1936"/>
                    </a:lnTo>
                    <a:lnTo>
                      <a:pt x="759" y="1949"/>
                    </a:lnTo>
                    <a:lnTo>
                      <a:pt x="776" y="1959"/>
                    </a:lnTo>
                    <a:lnTo>
                      <a:pt x="776" y="1959"/>
                    </a:lnTo>
                    <a:lnTo>
                      <a:pt x="784" y="1967"/>
                    </a:lnTo>
                    <a:lnTo>
                      <a:pt x="792" y="1976"/>
                    </a:lnTo>
                    <a:lnTo>
                      <a:pt x="798" y="1986"/>
                    </a:lnTo>
                    <a:lnTo>
                      <a:pt x="804" y="1995"/>
                    </a:lnTo>
                    <a:lnTo>
                      <a:pt x="807" y="2007"/>
                    </a:lnTo>
                    <a:lnTo>
                      <a:pt x="810" y="2018"/>
                    </a:lnTo>
                    <a:lnTo>
                      <a:pt x="813" y="2029"/>
                    </a:lnTo>
                    <a:lnTo>
                      <a:pt x="813" y="2040"/>
                    </a:lnTo>
                    <a:lnTo>
                      <a:pt x="813" y="2040"/>
                    </a:lnTo>
                    <a:lnTo>
                      <a:pt x="811" y="2065"/>
                    </a:lnTo>
                    <a:lnTo>
                      <a:pt x="809" y="2110"/>
                    </a:lnTo>
                    <a:lnTo>
                      <a:pt x="801" y="2217"/>
                    </a:lnTo>
                    <a:lnTo>
                      <a:pt x="801" y="2217"/>
                    </a:lnTo>
                    <a:lnTo>
                      <a:pt x="801" y="2229"/>
                    </a:lnTo>
                    <a:lnTo>
                      <a:pt x="803" y="2241"/>
                    </a:lnTo>
                    <a:lnTo>
                      <a:pt x="806" y="2251"/>
                    </a:lnTo>
                    <a:lnTo>
                      <a:pt x="809" y="2255"/>
                    </a:lnTo>
                    <a:lnTo>
                      <a:pt x="811" y="2260"/>
                    </a:lnTo>
                    <a:lnTo>
                      <a:pt x="816" y="2264"/>
                    </a:lnTo>
                    <a:lnTo>
                      <a:pt x="819" y="2267"/>
                    </a:lnTo>
                    <a:lnTo>
                      <a:pt x="825" y="2270"/>
                    </a:lnTo>
                    <a:lnTo>
                      <a:pt x="829" y="2273"/>
                    </a:lnTo>
                    <a:lnTo>
                      <a:pt x="836" y="2274"/>
                    </a:lnTo>
                    <a:lnTo>
                      <a:pt x="842" y="2276"/>
                    </a:lnTo>
                    <a:lnTo>
                      <a:pt x="858" y="2277"/>
                    </a:lnTo>
                    <a:lnTo>
                      <a:pt x="858" y="2277"/>
                    </a:lnTo>
                    <a:lnTo>
                      <a:pt x="1313" y="2277"/>
                    </a:lnTo>
                    <a:lnTo>
                      <a:pt x="1313" y="2277"/>
                    </a:lnTo>
                    <a:lnTo>
                      <a:pt x="1324" y="2276"/>
                    </a:lnTo>
                    <a:lnTo>
                      <a:pt x="1333" y="2274"/>
                    </a:lnTo>
                    <a:lnTo>
                      <a:pt x="1341" y="2270"/>
                    </a:lnTo>
                    <a:lnTo>
                      <a:pt x="1346" y="2264"/>
                    </a:lnTo>
                    <a:lnTo>
                      <a:pt x="1351" y="2256"/>
                    </a:lnTo>
                    <a:lnTo>
                      <a:pt x="1353" y="2246"/>
                    </a:lnTo>
                    <a:lnTo>
                      <a:pt x="1355" y="2234"/>
                    </a:lnTo>
                    <a:lnTo>
                      <a:pt x="1355" y="2221"/>
                    </a:lnTo>
                    <a:lnTo>
                      <a:pt x="1355"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79">
                <a:extLst>
                  <a:ext uri="{FF2B5EF4-FFF2-40B4-BE49-F238E27FC236}">
                    <a16:creationId xmlns:a16="http://schemas.microsoft.com/office/drawing/2014/main" id="{778466C2-67C9-5CE7-A03C-176CCA94684F}"/>
                  </a:ext>
                </a:extLst>
              </p:cNvPr>
              <p:cNvSpPr>
                <a:spLocks/>
              </p:cNvSpPr>
              <p:nvPr/>
            </p:nvSpPr>
            <p:spPr bwMode="auto">
              <a:xfrm>
                <a:off x="5653088" y="4681538"/>
                <a:ext cx="306388" cy="517525"/>
              </a:xfrm>
              <a:custGeom>
                <a:avLst/>
                <a:gdLst>
                  <a:gd name="T0" fmla="*/ 2 w 1355"/>
                  <a:gd name="T1" fmla="*/ 2020 h 2277"/>
                  <a:gd name="T2" fmla="*/ 15 w 1355"/>
                  <a:gd name="T3" fmla="*/ 1909 h 2277"/>
                  <a:gd name="T4" fmla="*/ 37 w 1355"/>
                  <a:gd name="T5" fmla="*/ 1830 h 2277"/>
                  <a:gd name="T6" fmla="*/ 69 w 1355"/>
                  <a:gd name="T7" fmla="*/ 1759 h 2277"/>
                  <a:gd name="T8" fmla="*/ 112 w 1355"/>
                  <a:gd name="T9" fmla="*/ 1694 h 2277"/>
                  <a:gd name="T10" fmla="*/ 166 w 1355"/>
                  <a:gd name="T11" fmla="*/ 1634 h 2277"/>
                  <a:gd name="T12" fmla="*/ 290 w 1355"/>
                  <a:gd name="T13" fmla="*/ 1538 h 2277"/>
                  <a:gd name="T14" fmla="*/ 370 w 1355"/>
                  <a:gd name="T15" fmla="*/ 1487 h 2277"/>
                  <a:gd name="T16" fmla="*/ 404 w 1355"/>
                  <a:gd name="T17" fmla="*/ 1453 h 2277"/>
                  <a:gd name="T18" fmla="*/ 529 w 1355"/>
                  <a:gd name="T19" fmla="*/ 1270 h 2277"/>
                  <a:gd name="T20" fmla="*/ 827 w 1355"/>
                  <a:gd name="T21" fmla="*/ 846 h 2277"/>
                  <a:gd name="T22" fmla="*/ 867 w 1355"/>
                  <a:gd name="T23" fmla="*/ 806 h 2277"/>
                  <a:gd name="T24" fmla="*/ 908 w 1355"/>
                  <a:gd name="T25" fmla="*/ 787 h 2277"/>
                  <a:gd name="T26" fmla="*/ 949 w 1355"/>
                  <a:gd name="T27" fmla="*/ 786 h 2277"/>
                  <a:gd name="T28" fmla="*/ 985 w 1355"/>
                  <a:gd name="T29" fmla="*/ 800 h 2277"/>
                  <a:gd name="T30" fmla="*/ 1015 w 1355"/>
                  <a:gd name="T31" fmla="*/ 826 h 2277"/>
                  <a:gd name="T32" fmla="*/ 1034 w 1355"/>
                  <a:gd name="T33" fmla="*/ 859 h 2277"/>
                  <a:gd name="T34" fmla="*/ 1038 w 1355"/>
                  <a:gd name="T35" fmla="*/ 898 h 2277"/>
                  <a:gd name="T36" fmla="*/ 1026 w 1355"/>
                  <a:gd name="T37" fmla="*/ 939 h 2277"/>
                  <a:gd name="T38" fmla="*/ 826 w 1355"/>
                  <a:gd name="T39" fmla="*/ 1318 h 2277"/>
                  <a:gd name="T40" fmla="*/ 830 w 1355"/>
                  <a:gd name="T41" fmla="*/ 1333 h 2277"/>
                  <a:gd name="T42" fmla="*/ 871 w 1355"/>
                  <a:gd name="T43" fmla="*/ 1326 h 2277"/>
                  <a:gd name="T44" fmla="*/ 896 w 1355"/>
                  <a:gd name="T45" fmla="*/ 1315 h 2277"/>
                  <a:gd name="T46" fmla="*/ 919 w 1355"/>
                  <a:gd name="T47" fmla="*/ 1286 h 2277"/>
                  <a:gd name="T48" fmla="*/ 1138 w 1355"/>
                  <a:gd name="T49" fmla="*/ 871 h 2277"/>
                  <a:gd name="T50" fmla="*/ 1145 w 1355"/>
                  <a:gd name="T51" fmla="*/ 831 h 2277"/>
                  <a:gd name="T52" fmla="*/ 1148 w 1355"/>
                  <a:gd name="T53" fmla="*/ 71 h 2277"/>
                  <a:gd name="T54" fmla="*/ 1162 w 1355"/>
                  <a:gd name="T55" fmla="*/ 39 h 2277"/>
                  <a:gd name="T56" fmla="*/ 1186 w 1355"/>
                  <a:gd name="T57" fmla="*/ 15 h 2277"/>
                  <a:gd name="T58" fmla="*/ 1218 w 1355"/>
                  <a:gd name="T59" fmla="*/ 1 h 2277"/>
                  <a:gd name="T60" fmla="*/ 1245 w 1355"/>
                  <a:gd name="T61" fmla="*/ 0 h 2277"/>
                  <a:gd name="T62" fmla="*/ 1279 w 1355"/>
                  <a:gd name="T63" fmla="*/ 10 h 2277"/>
                  <a:gd name="T64" fmla="*/ 1306 w 1355"/>
                  <a:gd name="T65" fmla="*/ 32 h 2277"/>
                  <a:gd name="T66" fmla="*/ 1321 w 1355"/>
                  <a:gd name="T67" fmla="*/ 63 h 2277"/>
                  <a:gd name="T68" fmla="*/ 1326 w 1355"/>
                  <a:gd name="T69" fmla="*/ 90 h 2277"/>
                  <a:gd name="T70" fmla="*/ 1353 w 1355"/>
                  <a:gd name="T71" fmla="*/ 911 h 2277"/>
                  <a:gd name="T72" fmla="*/ 1332 w 1355"/>
                  <a:gd name="T73" fmla="*/ 966 h 2277"/>
                  <a:gd name="T74" fmla="*/ 1142 w 1355"/>
                  <a:gd name="T75" fmla="*/ 1470 h 2277"/>
                  <a:gd name="T76" fmla="*/ 1067 w 1355"/>
                  <a:gd name="T77" fmla="*/ 1644 h 2277"/>
                  <a:gd name="T78" fmla="*/ 1045 w 1355"/>
                  <a:gd name="T79" fmla="*/ 1682 h 2277"/>
                  <a:gd name="T80" fmla="*/ 1006 w 1355"/>
                  <a:gd name="T81" fmla="*/ 1715 h 2277"/>
                  <a:gd name="T82" fmla="*/ 909 w 1355"/>
                  <a:gd name="T83" fmla="*/ 1774 h 2277"/>
                  <a:gd name="T84" fmla="*/ 616 w 1355"/>
                  <a:gd name="T85" fmla="*/ 1936 h 2277"/>
                  <a:gd name="T86" fmla="*/ 571 w 1355"/>
                  <a:gd name="T87" fmla="*/ 1967 h 2277"/>
                  <a:gd name="T88" fmla="*/ 548 w 1355"/>
                  <a:gd name="T89" fmla="*/ 2007 h 2277"/>
                  <a:gd name="T90" fmla="*/ 543 w 1355"/>
                  <a:gd name="T91" fmla="*/ 2040 h 2277"/>
                  <a:gd name="T92" fmla="*/ 554 w 1355"/>
                  <a:gd name="T93" fmla="*/ 2217 h 2277"/>
                  <a:gd name="T94" fmla="*/ 546 w 1355"/>
                  <a:gd name="T95" fmla="*/ 2255 h 2277"/>
                  <a:gd name="T96" fmla="*/ 531 w 1355"/>
                  <a:gd name="T97" fmla="*/ 2270 h 2277"/>
                  <a:gd name="T98" fmla="*/ 498 w 1355"/>
                  <a:gd name="T99" fmla="*/ 2277 h 2277"/>
                  <a:gd name="T100" fmla="*/ 31 w 1355"/>
                  <a:gd name="T101" fmla="*/ 2276 h 2277"/>
                  <a:gd name="T102" fmla="*/ 5 w 1355"/>
                  <a:gd name="T103" fmla="*/ 2256 h 2277"/>
                  <a:gd name="T104" fmla="*/ 0 w 1355"/>
                  <a:gd name="T105" fmla="*/ 2221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5" h="2277">
                    <a:moveTo>
                      <a:pt x="0" y="2221"/>
                    </a:moveTo>
                    <a:lnTo>
                      <a:pt x="0" y="2068"/>
                    </a:lnTo>
                    <a:lnTo>
                      <a:pt x="0" y="2068"/>
                    </a:lnTo>
                    <a:lnTo>
                      <a:pt x="2" y="2020"/>
                    </a:lnTo>
                    <a:lnTo>
                      <a:pt x="5" y="1973"/>
                    </a:lnTo>
                    <a:lnTo>
                      <a:pt x="7" y="1951"/>
                    </a:lnTo>
                    <a:lnTo>
                      <a:pt x="10" y="1930"/>
                    </a:lnTo>
                    <a:lnTo>
                      <a:pt x="15" y="1909"/>
                    </a:lnTo>
                    <a:lnTo>
                      <a:pt x="19" y="1888"/>
                    </a:lnTo>
                    <a:lnTo>
                      <a:pt x="25" y="1868"/>
                    </a:lnTo>
                    <a:lnTo>
                      <a:pt x="30" y="1848"/>
                    </a:lnTo>
                    <a:lnTo>
                      <a:pt x="37" y="1830"/>
                    </a:lnTo>
                    <a:lnTo>
                      <a:pt x="44" y="1812"/>
                    </a:lnTo>
                    <a:lnTo>
                      <a:pt x="51" y="1793"/>
                    </a:lnTo>
                    <a:lnTo>
                      <a:pt x="60" y="1776"/>
                    </a:lnTo>
                    <a:lnTo>
                      <a:pt x="69" y="1759"/>
                    </a:lnTo>
                    <a:lnTo>
                      <a:pt x="79" y="1741"/>
                    </a:lnTo>
                    <a:lnTo>
                      <a:pt x="89" y="1726"/>
                    </a:lnTo>
                    <a:lnTo>
                      <a:pt x="101" y="1709"/>
                    </a:lnTo>
                    <a:lnTo>
                      <a:pt x="112" y="1694"/>
                    </a:lnTo>
                    <a:lnTo>
                      <a:pt x="125" y="1678"/>
                    </a:lnTo>
                    <a:lnTo>
                      <a:pt x="139" y="1663"/>
                    </a:lnTo>
                    <a:lnTo>
                      <a:pt x="152" y="1648"/>
                    </a:lnTo>
                    <a:lnTo>
                      <a:pt x="166" y="1634"/>
                    </a:lnTo>
                    <a:lnTo>
                      <a:pt x="182" y="1620"/>
                    </a:lnTo>
                    <a:lnTo>
                      <a:pt x="215" y="1592"/>
                    </a:lnTo>
                    <a:lnTo>
                      <a:pt x="250" y="1564"/>
                    </a:lnTo>
                    <a:lnTo>
                      <a:pt x="290" y="1538"/>
                    </a:lnTo>
                    <a:lnTo>
                      <a:pt x="332" y="1512"/>
                    </a:lnTo>
                    <a:lnTo>
                      <a:pt x="332" y="1512"/>
                    </a:lnTo>
                    <a:lnTo>
                      <a:pt x="359" y="1496"/>
                    </a:lnTo>
                    <a:lnTo>
                      <a:pt x="370" y="1487"/>
                    </a:lnTo>
                    <a:lnTo>
                      <a:pt x="380" y="1479"/>
                    </a:lnTo>
                    <a:lnTo>
                      <a:pt x="388" y="1472"/>
                    </a:lnTo>
                    <a:lnTo>
                      <a:pt x="396" y="1463"/>
                    </a:lnTo>
                    <a:lnTo>
                      <a:pt x="404" y="1453"/>
                    </a:lnTo>
                    <a:lnTo>
                      <a:pt x="412" y="1443"/>
                    </a:lnTo>
                    <a:lnTo>
                      <a:pt x="412" y="1443"/>
                    </a:lnTo>
                    <a:lnTo>
                      <a:pt x="467" y="1360"/>
                    </a:lnTo>
                    <a:lnTo>
                      <a:pt x="529" y="1270"/>
                    </a:lnTo>
                    <a:lnTo>
                      <a:pt x="656" y="1087"/>
                    </a:lnTo>
                    <a:lnTo>
                      <a:pt x="765" y="932"/>
                    </a:lnTo>
                    <a:lnTo>
                      <a:pt x="827" y="846"/>
                    </a:lnTo>
                    <a:lnTo>
                      <a:pt x="827" y="846"/>
                    </a:lnTo>
                    <a:lnTo>
                      <a:pt x="836" y="834"/>
                    </a:lnTo>
                    <a:lnTo>
                      <a:pt x="846" y="823"/>
                    </a:lnTo>
                    <a:lnTo>
                      <a:pt x="856" y="814"/>
                    </a:lnTo>
                    <a:lnTo>
                      <a:pt x="867" y="806"/>
                    </a:lnTo>
                    <a:lnTo>
                      <a:pt x="877" y="799"/>
                    </a:lnTo>
                    <a:lnTo>
                      <a:pt x="887" y="794"/>
                    </a:lnTo>
                    <a:lnTo>
                      <a:pt x="898" y="791"/>
                    </a:lnTo>
                    <a:lnTo>
                      <a:pt x="908" y="787"/>
                    </a:lnTo>
                    <a:lnTo>
                      <a:pt x="919" y="786"/>
                    </a:lnTo>
                    <a:lnTo>
                      <a:pt x="929" y="785"/>
                    </a:lnTo>
                    <a:lnTo>
                      <a:pt x="939" y="785"/>
                    </a:lnTo>
                    <a:lnTo>
                      <a:pt x="949" y="786"/>
                    </a:lnTo>
                    <a:lnTo>
                      <a:pt x="959" y="788"/>
                    </a:lnTo>
                    <a:lnTo>
                      <a:pt x="969" y="792"/>
                    </a:lnTo>
                    <a:lnTo>
                      <a:pt x="977" y="796"/>
                    </a:lnTo>
                    <a:lnTo>
                      <a:pt x="985" y="800"/>
                    </a:lnTo>
                    <a:lnTo>
                      <a:pt x="994" y="806"/>
                    </a:lnTo>
                    <a:lnTo>
                      <a:pt x="1002" y="812"/>
                    </a:lnTo>
                    <a:lnTo>
                      <a:pt x="1008" y="818"/>
                    </a:lnTo>
                    <a:lnTo>
                      <a:pt x="1015" y="826"/>
                    </a:lnTo>
                    <a:lnTo>
                      <a:pt x="1021" y="834"/>
                    </a:lnTo>
                    <a:lnTo>
                      <a:pt x="1026" y="841"/>
                    </a:lnTo>
                    <a:lnTo>
                      <a:pt x="1031" y="850"/>
                    </a:lnTo>
                    <a:lnTo>
                      <a:pt x="1034" y="859"/>
                    </a:lnTo>
                    <a:lnTo>
                      <a:pt x="1036" y="868"/>
                    </a:lnTo>
                    <a:lnTo>
                      <a:pt x="1038" y="878"/>
                    </a:lnTo>
                    <a:lnTo>
                      <a:pt x="1038" y="888"/>
                    </a:lnTo>
                    <a:lnTo>
                      <a:pt x="1038" y="898"/>
                    </a:lnTo>
                    <a:lnTo>
                      <a:pt x="1037" y="908"/>
                    </a:lnTo>
                    <a:lnTo>
                      <a:pt x="1035" y="918"/>
                    </a:lnTo>
                    <a:lnTo>
                      <a:pt x="1031" y="929"/>
                    </a:lnTo>
                    <a:lnTo>
                      <a:pt x="1026" y="939"/>
                    </a:lnTo>
                    <a:lnTo>
                      <a:pt x="830" y="1308"/>
                    </a:lnTo>
                    <a:lnTo>
                      <a:pt x="830" y="1308"/>
                    </a:lnTo>
                    <a:lnTo>
                      <a:pt x="828" y="1312"/>
                    </a:lnTo>
                    <a:lnTo>
                      <a:pt x="826" y="1318"/>
                    </a:lnTo>
                    <a:lnTo>
                      <a:pt x="826" y="1322"/>
                    </a:lnTo>
                    <a:lnTo>
                      <a:pt x="826" y="1327"/>
                    </a:lnTo>
                    <a:lnTo>
                      <a:pt x="828" y="1331"/>
                    </a:lnTo>
                    <a:lnTo>
                      <a:pt x="830" y="1333"/>
                    </a:lnTo>
                    <a:lnTo>
                      <a:pt x="835" y="1334"/>
                    </a:lnTo>
                    <a:lnTo>
                      <a:pt x="840" y="1333"/>
                    </a:lnTo>
                    <a:lnTo>
                      <a:pt x="840" y="1333"/>
                    </a:lnTo>
                    <a:lnTo>
                      <a:pt x="871" y="1326"/>
                    </a:lnTo>
                    <a:lnTo>
                      <a:pt x="871" y="1326"/>
                    </a:lnTo>
                    <a:lnTo>
                      <a:pt x="881" y="1322"/>
                    </a:lnTo>
                    <a:lnTo>
                      <a:pt x="889" y="1319"/>
                    </a:lnTo>
                    <a:lnTo>
                      <a:pt x="896" y="1315"/>
                    </a:lnTo>
                    <a:lnTo>
                      <a:pt x="902" y="1309"/>
                    </a:lnTo>
                    <a:lnTo>
                      <a:pt x="907" y="1303"/>
                    </a:lnTo>
                    <a:lnTo>
                      <a:pt x="911" y="1298"/>
                    </a:lnTo>
                    <a:lnTo>
                      <a:pt x="919" y="1286"/>
                    </a:lnTo>
                    <a:lnTo>
                      <a:pt x="919" y="1286"/>
                    </a:lnTo>
                    <a:lnTo>
                      <a:pt x="1131" y="886"/>
                    </a:lnTo>
                    <a:lnTo>
                      <a:pt x="1131" y="886"/>
                    </a:lnTo>
                    <a:lnTo>
                      <a:pt x="1138" y="871"/>
                    </a:lnTo>
                    <a:lnTo>
                      <a:pt x="1142" y="858"/>
                    </a:lnTo>
                    <a:lnTo>
                      <a:pt x="1144" y="845"/>
                    </a:lnTo>
                    <a:lnTo>
                      <a:pt x="1145" y="831"/>
                    </a:lnTo>
                    <a:lnTo>
                      <a:pt x="1145" y="831"/>
                    </a:lnTo>
                    <a:lnTo>
                      <a:pt x="1147" y="90"/>
                    </a:lnTo>
                    <a:lnTo>
                      <a:pt x="1147" y="90"/>
                    </a:lnTo>
                    <a:lnTo>
                      <a:pt x="1147" y="80"/>
                    </a:lnTo>
                    <a:lnTo>
                      <a:pt x="1148" y="71"/>
                    </a:lnTo>
                    <a:lnTo>
                      <a:pt x="1150" y="63"/>
                    </a:lnTo>
                    <a:lnTo>
                      <a:pt x="1153" y="54"/>
                    </a:lnTo>
                    <a:lnTo>
                      <a:pt x="1158" y="47"/>
                    </a:lnTo>
                    <a:lnTo>
                      <a:pt x="1162" y="39"/>
                    </a:lnTo>
                    <a:lnTo>
                      <a:pt x="1166" y="32"/>
                    </a:lnTo>
                    <a:lnTo>
                      <a:pt x="1173" y="26"/>
                    </a:lnTo>
                    <a:lnTo>
                      <a:pt x="1179" y="20"/>
                    </a:lnTo>
                    <a:lnTo>
                      <a:pt x="1186" y="15"/>
                    </a:lnTo>
                    <a:lnTo>
                      <a:pt x="1193" y="10"/>
                    </a:lnTo>
                    <a:lnTo>
                      <a:pt x="1201" y="7"/>
                    </a:lnTo>
                    <a:lnTo>
                      <a:pt x="1210" y="3"/>
                    </a:lnTo>
                    <a:lnTo>
                      <a:pt x="1218" y="1"/>
                    </a:lnTo>
                    <a:lnTo>
                      <a:pt x="1227" y="0"/>
                    </a:lnTo>
                    <a:lnTo>
                      <a:pt x="1236" y="0"/>
                    </a:lnTo>
                    <a:lnTo>
                      <a:pt x="1236" y="0"/>
                    </a:lnTo>
                    <a:lnTo>
                      <a:pt x="1245" y="0"/>
                    </a:lnTo>
                    <a:lnTo>
                      <a:pt x="1254" y="1"/>
                    </a:lnTo>
                    <a:lnTo>
                      <a:pt x="1263" y="3"/>
                    </a:lnTo>
                    <a:lnTo>
                      <a:pt x="1271" y="7"/>
                    </a:lnTo>
                    <a:lnTo>
                      <a:pt x="1279" y="10"/>
                    </a:lnTo>
                    <a:lnTo>
                      <a:pt x="1286" y="15"/>
                    </a:lnTo>
                    <a:lnTo>
                      <a:pt x="1294" y="20"/>
                    </a:lnTo>
                    <a:lnTo>
                      <a:pt x="1299" y="26"/>
                    </a:lnTo>
                    <a:lnTo>
                      <a:pt x="1306" y="32"/>
                    </a:lnTo>
                    <a:lnTo>
                      <a:pt x="1310" y="39"/>
                    </a:lnTo>
                    <a:lnTo>
                      <a:pt x="1315" y="47"/>
                    </a:lnTo>
                    <a:lnTo>
                      <a:pt x="1319" y="54"/>
                    </a:lnTo>
                    <a:lnTo>
                      <a:pt x="1321" y="63"/>
                    </a:lnTo>
                    <a:lnTo>
                      <a:pt x="1323" y="71"/>
                    </a:lnTo>
                    <a:lnTo>
                      <a:pt x="1326" y="80"/>
                    </a:lnTo>
                    <a:lnTo>
                      <a:pt x="1326" y="90"/>
                    </a:lnTo>
                    <a:lnTo>
                      <a:pt x="1326" y="90"/>
                    </a:lnTo>
                    <a:lnTo>
                      <a:pt x="1355" y="880"/>
                    </a:lnTo>
                    <a:lnTo>
                      <a:pt x="1355" y="880"/>
                    </a:lnTo>
                    <a:lnTo>
                      <a:pt x="1355" y="897"/>
                    </a:lnTo>
                    <a:lnTo>
                      <a:pt x="1353" y="911"/>
                    </a:lnTo>
                    <a:lnTo>
                      <a:pt x="1349" y="924"/>
                    </a:lnTo>
                    <a:lnTo>
                      <a:pt x="1343" y="938"/>
                    </a:lnTo>
                    <a:lnTo>
                      <a:pt x="1343" y="938"/>
                    </a:lnTo>
                    <a:lnTo>
                      <a:pt x="1332" y="966"/>
                    </a:lnTo>
                    <a:lnTo>
                      <a:pt x="1307" y="1034"/>
                    </a:lnTo>
                    <a:lnTo>
                      <a:pt x="1232" y="1239"/>
                    </a:lnTo>
                    <a:lnTo>
                      <a:pt x="1186" y="1357"/>
                    </a:lnTo>
                    <a:lnTo>
                      <a:pt x="1142" y="1470"/>
                    </a:lnTo>
                    <a:lnTo>
                      <a:pt x="1121" y="1522"/>
                    </a:lnTo>
                    <a:lnTo>
                      <a:pt x="1101" y="1570"/>
                    </a:lnTo>
                    <a:lnTo>
                      <a:pt x="1084" y="1611"/>
                    </a:lnTo>
                    <a:lnTo>
                      <a:pt x="1067" y="1644"/>
                    </a:lnTo>
                    <a:lnTo>
                      <a:pt x="1067" y="1644"/>
                    </a:lnTo>
                    <a:lnTo>
                      <a:pt x="1059" y="1659"/>
                    </a:lnTo>
                    <a:lnTo>
                      <a:pt x="1052" y="1673"/>
                    </a:lnTo>
                    <a:lnTo>
                      <a:pt x="1045" y="1682"/>
                    </a:lnTo>
                    <a:lnTo>
                      <a:pt x="1039" y="1689"/>
                    </a:lnTo>
                    <a:lnTo>
                      <a:pt x="1032" y="1696"/>
                    </a:lnTo>
                    <a:lnTo>
                      <a:pt x="1025" y="1701"/>
                    </a:lnTo>
                    <a:lnTo>
                      <a:pt x="1006" y="1715"/>
                    </a:lnTo>
                    <a:lnTo>
                      <a:pt x="1006" y="1715"/>
                    </a:lnTo>
                    <a:lnTo>
                      <a:pt x="986" y="1728"/>
                    </a:lnTo>
                    <a:lnTo>
                      <a:pt x="963" y="1743"/>
                    </a:lnTo>
                    <a:lnTo>
                      <a:pt x="909" y="1774"/>
                    </a:lnTo>
                    <a:lnTo>
                      <a:pt x="848" y="1809"/>
                    </a:lnTo>
                    <a:lnTo>
                      <a:pt x="785" y="1843"/>
                    </a:lnTo>
                    <a:lnTo>
                      <a:pt x="665" y="1908"/>
                    </a:lnTo>
                    <a:lnTo>
                      <a:pt x="616" y="1936"/>
                    </a:lnTo>
                    <a:lnTo>
                      <a:pt x="596" y="1949"/>
                    </a:lnTo>
                    <a:lnTo>
                      <a:pt x="580" y="1959"/>
                    </a:lnTo>
                    <a:lnTo>
                      <a:pt x="580" y="1959"/>
                    </a:lnTo>
                    <a:lnTo>
                      <a:pt x="571" y="1967"/>
                    </a:lnTo>
                    <a:lnTo>
                      <a:pt x="563" y="1976"/>
                    </a:lnTo>
                    <a:lnTo>
                      <a:pt x="557" y="1986"/>
                    </a:lnTo>
                    <a:lnTo>
                      <a:pt x="552" y="1995"/>
                    </a:lnTo>
                    <a:lnTo>
                      <a:pt x="548" y="2007"/>
                    </a:lnTo>
                    <a:lnTo>
                      <a:pt x="545" y="2018"/>
                    </a:lnTo>
                    <a:lnTo>
                      <a:pt x="543" y="2029"/>
                    </a:lnTo>
                    <a:lnTo>
                      <a:pt x="543" y="2040"/>
                    </a:lnTo>
                    <a:lnTo>
                      <a:pt x="543" y="2040"/>
                    </a:lnTo>
                    <a:lnTo>
                      <a:pt x="544" y="2065"/>
                    </a:lnTo>
                    <a:lnTo>
                      <a:pt x="546" y="2110"/>
                    </a:lnTo>
                    <a:lnTo>
                      <a:pt x="554" y="2217"/>
                    </a:lnTo>
                    <a:lnTo>
                      <a:pt x="554" y="2217"/>
                    </a:lnTo>
                    <a:lnTo>
                      <a:pt x="554" y="2229"/>
                    </a:lnTo>
                    <a:lnTo>
                      <a:pt x="553" y="2241"/>
                    </a:lnTo>
                    <a:lnTo>
                      <a:pt x="549" y="2251"/>
                    </a:lnTo>
                    <a:lnTo>
                      <a:pt x="546" y="2255"/>
                    </a:lnTo>
                    <a:lnTo>
                      <a:pt x="543" y="2260"/>
                    </a:lnTo>
                    <a:lnTo>
                      <a:pt x="540" y="2264"/>
                    </a:lnTo>
                    <a:lnTo>
                      <a:pt x="535" y="2267"/>
                    </a:lnTo>
                    <a:lnTo>
                      <a:pt x="531" y="2270"/>
                    </a:lnTo>
                    <a:lnTo>
                      <a:pt x="525" y="2273"/>
                    </a:lnTo>
                    <a:lnTo>
                      <a:pt x="520" y="2274"/>
                    </a:lnTo>
                    <a:lnTo>
                      <a:pt x="513" y="2276"/>
                    </a:lnTo>
                    <a:lnTo>
                      <a:pt x="498" y="2277"/>
                    </a:lnTo>
                    <a:lnTo>
                      <a:pt x="498" y="2277"/>
                    </a:lnTo>
                    <a:lnTo>
                      <a:pt x="42" y="2277"/>
                    </a:lnTo>
                    <a:lnTo>
                      <a:pt x="42" y="2277"/>
                    </a:lnTo>
                    <a:lnTo>
                      <a:pt x="31" y="2276"/>
                    </a:lnTo>
                    <a:lnTo>
                      <a:pt x="21" y="2274"/>
                    </a:lnTo>
                    <a:lnTo>
                      <a:pt x="15" y="2270"/>
                    </a:lnTo>
                    <a:lnTo>
                      <a:pt x="8" y="2264"/>
                    </a:lnTo>
                    <a:lnTo>
                      <a:pt x="5" y="2256"/>
                    </a:lnTo>
                    <a:lnTo>
                      <a:pt x="2" y="2246"/>
                    </a:lnTo>
                    <a:lnTo>
                      <a:pt x="0" y="2234"/>
                    </a:lnTo>
                    <a:lnTo>
                      <a:pt x="0" y="2221"/>
                    </a:lnTo>
                    <a:lnTo>
                      <a:pt x="0" y="2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pic>
          <p:nvPicPr>
            <p:cNvPr id="51" name="Grafika 71" descr="Liść">
              <a:extLst>
                <a:ext uri="{FF2B5EF4-FFF2-40B4-BE49-F238E27FC236}">
                  <a16:creationId xmlns:a16="http://schemas.microsoft.com/office/drawing/2014/main" id="{14C1EF25-CB23-C4E0-F106-B16D0AA61472}"/>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66229" y="4474541"/>
              <a:ext cx="691461" cy="691460"/>
            </a:xfrm>
            <a:prstGeom prst="rect">
              <a:avLst/>
            </a:prstGeom>
          </p:spPr>
        </p:pic>
      </p:grpSp>
      <p:pic>
        <p:nvPicPr>
          <p:cNvPr id="100" name="Grafika 75" descr="Rodzina z dwojgiem dzieci">
            <a:extLst>
              <a:ext uri="{FF2B5EF4-FFF2-40B4-BE49-F238E27FC236}">
                <a16:creationId xmlns:a16="http://schemas.microsoft.com/office/drawing/2014/main" id="{5742B7EA-D0FE-5E51-9695-BBCEEF775B4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4981" y="4271734"/>
            <a:ext cx="340242" cy="340242"/>
          </a:xfrm>
          <a:prstGeom prst="rect">
            <a:avLst/>
          </a:prstGeom>
        </p:spPr>
      </p:pic>
      <p:pic>
        <p:nvPicPr>
          <p:cNvPr id="101" name="Grafika 88" descr="Kula ziemska: Ameryka Północna i Południowa">
            <a:extLst>
              <a:ext uri="{FF2B5EF4-FFF2-40B4-BE49-F238E27FC236}">
                <a16:creationId xmlns:a16="http://schemas.microsoft.com/office/drawing/2014/main" id="{58D22939-6D29-0729-507C-1CCCA9B7BC09}"/>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576420" y="4308529"/>
            <a:ext cx="286456" cy="286456"/>
          </a:xfrm>
          <a:prstGeom prst="rect">
            <a:avLst/>
          </a:prstGeom>
        </p:spPr>
      </p:pic>
      <p:pic>
        <p:nvPicPr>
          <p:cNvPr id="102" name="Grafika 89" descr="Palec wskazujący w prawo">
            <a:extLst>
              <a:ext uri="{FF2B5EF4-FFF2-40B4-BE49-F238E27FC236}">
                <a16:creationId xmlns:a16="http://schemas.microsoft.com/office/drawing/2014/main" id="{DD1A69D0-5682-C85A-4461-343FBBEAAFB8}"/>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761535" y="4312300"/>
            <a:ext cx="290107" cy="290107"/>
          </a:xfrm>
          <a:prstGeom prst="rect">
            <a:avLst/>
          </a:prstGeom>
        </p:spPr>
      </p:pic>
      <p:pic>
        <p:nvPicPr>
          <p:cNvPr id="103" name="Grafika 90" descr="Koła zębate">
            <a:extLst>
              <a:ext uri="{FF2B5EF4-FFF2-40B4-BE49-F238E27FC236}">
                <a16:creationId xmlns:a16="http://schemas.microsoft.com/office/drawing/2014/main" id="{E8847D88-C6FE-0980-1F8B-0EB99E665FA9}"/>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365012" y="4267385"/>
            <a:ext cx="333440" cy="333440"/>
          </a:xfrm>
          <a:prstGeom prst="rect">
            <a:avLst/>
          </a:prstGeom>
        </p:spPr>
      </p:pic>
      <p:graphicFrame>
        <p:nvGraphicFramePr>
          <p:cNvPr id="104" name="Tabela 8">
            <a:extLst>
              <a:ext uri="{FF2B5EF4-FFF2-40B4-BE49-F238E27FC236}">
                <a16:creationId xmlns:a16="http://schemas.microsoft.com/office/drawing/2014/main" id="{F4CB1262-4E23-76BF-D668-DB7BC57D2B7C}"/>
              </a:ext>
            </a:extLst>
          </p:cNvPr>
          <p:cNvGraphicFramePr>
            <a:graphicFrameLocks noGrp="1"/>
          </p:cNvGraphicFramePr>
          <p:nvPr/>
        </p:nvGraphicFramePr>
        <p:xfrm>
          <a:off x="418455" y="4632767"/>
          <a:ext cx="8361337" cy="558165"/>
        </p:xfrm>
        <a:graphic>
          <a:graphicData uri="http://schemas.openxmlformats.org/drawingml/2006/table">
            <a:tbl>
              <a:tblPr firstRow="1" bandRow="1">
                <a:tableStyleId>{5C22544A-7EE6-4342-B048-85BDC9FD1C3A}</a:tableStyleId>
              </a:tblPr>
              <a:tblGrid>
                <a:gridCol w="1189843">
                  <a:extLst>
                    <a:ext uri="{9D8B030D-6E8A-4147-A177-3AD203B41FA5}">
                      <a16:colId xmlns:a16="http://schemas.microsoft.com/office/drawing/2014/main" val="2938667892"/>
                    </a:ext>
                  </a:extLst>
                </a:gridCol>
                <a:gridCol w="1189843">
                  <a:extLst>
                    <a:ext uri="{9D8B030D-6E8A-4147-A177-3AD203B41FA5}">
                      <a16:colId xmlns:a16="http://schemas.microsoft.com/office/drawing/2014/main" val="411925587"/>
                    </a:ext>
                  </a:extLst>
                </a:gridCol>
                <a:gridCol w="1189843">
                  <a:extLst>
                    <a:ext uri="{9D8B030D-6E8A-4147-A177-3AD203B41FA5}">
                      <a16:colId xmlns:a16="http://schemas.microsoft.com/office/drawing/2014/main" val="3608420190"/>
                    </a:ext>
                  </a:extLst>
                </a:gridCol>
                <a:gridCol w="1189843">
                  <a:extLst>
                    <a:ext uri="{9D8B030D-6E8A-4147-A177-3AD203B41FA5}">
                      <a16:colId xmlns:a16="http://schemas.microsoft.com/office/drawing/2014/main" val="2823064476"/>
                    </a:ext>
                  </a:extLst>
                </a:gridCol>
                <a:gridCol w="1189833">
                  <a:extLst>
                    <a:ext uri="{9D8B030D-6E8A-4147-A177-3AD203B41FA5}">
                      <a16:colId xmlns:a16="http://schemas.microsoft.com/office/drawing/2014/main" val="608497383"/>
                    </a:ext>
                  </a:extLst>
                </a:gridCol>
                <a:gridCol w="1092491">
                  <a:extLst>
                    <a:ext uri="{9D8B030D-6E8A-4147-A177-3AD203B41FA5}">
                      <a16:colId xmlns:a16="http://schemas.microsoft.com/office/drawing/2014/main" val="4251473885"/>
                    </a:ext>
                  </a:extLst>
                </a:gridCol>
                <a:gridCol w="1319641">
                  <a:extLst>
                    <a:ext uri="{9D8B030D-6E8A-4147-A177-3AD203B41FA5}">
                      <a16:colId xmlns:a16="http://schemas.microsoft.com/office/drawing/2014/main" val="3874046691"/>
                    </a:ext>
                  </a:extLst>
                </a:gridCol>
              </a:tblGrid>
              <a:tr h="3708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aby </a:t>
                      </a:r>
                      <a:r>
                        <a:rPr lang="pl-PL" sz="900" b="1" i="0" u="none" strike="noStrike" kern="1200" dirty="0">
                          <a:solidFill>
                            <a:schemeClr val="tx1"/>
                          </a:solidFill>
                          <a:effectLst/>
                          <a:latin typeface="+mn-lt"/>
                          <a:ea typeface="+mn-ea"/>
                          <a:cs typeface="+mn-cs"/>
                        </a:rPr>
                        <a:t>przyszłym pokoleniom </a:t>
                      </a:r>
                      <a:r>
                        <a:rPr lang="pl-PL" sz="900" b="0" i="0" u="none" strike="noStrike" kern="1200" dirty="0">
                          <a:solidFill>
                            <a:schemeClr val="tx1"/>
                          </a:solidFill>
                          <a:effectLst/>
                          <a:latin typeface="+mn-lt"/>
                          <a:ea typeface="+mn-ea"/>
                          <a:cs typeface="+mn-cs"/>
                        </a:rPr>
                        <a:t>żyło się lepiej</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dirty="0">
                          <a:solidFill>
                            <a:schemeClr val="tx1"/>
                          </a:solidFill>
                          <a:effectLst/>
                          <a:latin typeface="+mj-lt"/>
                        </a:rPr>
                        <a:t>ze względu na szkodliwe skutki dla </a:t>
                      </a:r>
                      <a:r>
                        <a:rPr lang="pl-PL" sz="900" b="1" i="0" u="none" strike="noStrike" dirty="0">
                          <a:solidFill>
                            <a:schemeClr val="tx1"/>
                          </a:solidFill>
                          <a:effectLst/>
                          <a:latin typeface="+mj-lt"/>
                        </a:rPr>
                        <a:t>zdrowia ludzkiego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pl-PL" sz="900" b="0" i="0" u="none" strike="noStrike" kern="1200" dirty="0">
                          <a:solidFill>
                            <a:schemeClr val="tx1"/>
                          </a:solidFill>
                          <a:effectLst/>
                          <a:latin typeface="+mn-lt"/>
                          <a:ea typeface="+mn-ea"/>
                          <a:cs typeface="+mn-cs"/>
                        </a:rPr>
                        <a:t>ze względu na szkodliwe skutki dla </a:t>
                      </a:r>
                      <a:r>
                        <a:rPr lang="pl-PL" sz="900" b="1" i="0" u="none" strike="noStrike" kern="1200" dirty="0">
                          <a:solidFill>
                            <a:schemeClr val="tx1"/>
                          </a:solidFill>
                          <a:effectLst/>
                          <a:latin typeface="+mn-lt"/>
                          <a:ea typeface="+mn-ea"/>
                          <a:cs typeface="+mn-cs"/>
                        </a:rPr>
                        <a:t>środowiska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należy respektować zobowiązania </a:t>
                      </a:r>
                      <a:r>
                        <a:rPr lang="pl-PL" sz="900" b="1" i="0" u="none" strike="noStrike" kern="1200" dirty="0">
                          <a:solidFill>
                            <a:schemeClr val="tx1"/>
                          </a:solidFill>
                          <a:effectLst/>
                          <a:latin typeface="+mn-lt"/>
                          <a:ea typeface="+mn-ea"/>
                          <a:cs typeface="+mn-cs"/>
                        </a:rPr>
                        <a:t>międzynarodowe</a:t>
                      </a:r>
                    </a:p>
                    <a:p>
                      <a:pPr algn="ctr" fontAlgn="ctr"/>
                      <a:endParaRPr lang="pl-PL" sz="900" b="1" i="0" u="none" strike="noStrike" dirty="0">
                        <a:solidFill>
                          <a:schemeClr val="accent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żeby dać przykład </a:t>
                      </a:r>
                      <a:r>
                        <a:rPr lang="pl-PL" sz="900" b="1" i="0" u="none" strike="noStrike" kern="1200" dirty="0">
                          <a:solidFill>
                            <a:schemeClr val="tx1"/>
                          </a:solidFill>
                          <a:effectLst/>
                          <a:latin typeface="+mn-lt"/>
                          <a:ea typeface="+mn-ea"/>
                          <a:cs typeface="+mn-cs"/>
                        </a:rPr>
                        <a:t>innym państwom</a:t>
                      </a:r>
                    </a:p>
                    <a:p>
                      <a:pPr marL="0" marR="0" lvl="0" indent="0" algn="ctr" defTabSz="914400" rtl="0" eaLnBrk="1" fontAlgn="ctr" latinLnBrk="0" hangingPunct="1">
                        <a:lnSpc>
                          <a:spcPct val="100000"/>
                        </a:lnSpc>
                        <a:spcBef>
                          <a:spcPts val="0"/>
                        </a:spcBef>
                        <a:spcAft>
                          <a:spcPts val="0"/>
                        </a:spcAft>
                        <a:buClrTx/>
                        <a:buSzTx/>
                        <a:buFontTx/>
                        <a:buNone/>
                        <a:tabLst/>
                        <a:defRPr/>
                      </a:pPr>
                      <a:endParaRPr lang="pl-PL" sz="900" b="1" i="0" u="none" strike="noStrike" dirty="0">
                        <a:solidFill>
                          <a:schemeClr val="accent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ctr"/>
                      <a:r>
                        <a:rPr lang="pl-PL" sz="900" b="0" i="0" u="none" strike="noStrike" kern="1200" dirty="0">
                          <a:solidFill>
                            <a:schemeClr val="tx1"/>
                          </a:solidFill>
                          <a:effectLst/>
                          <a:latin typeface="+mn-lt"/>
                          <a:ea typeface="+mn-ea"/>
                          <a:cs typeface="+mn-cs"/>
                        </a:rPr>
                        <a:t>trudno powiedzieć</a:t>
                      </a:r>
                      <a:endParaRPr lang="pl-PL" sz="900" b="1"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sp>
        <p:nvSpPr>
          <p:cNvPr id="5" name="Symbol zastępczy tekstu 7">
            <a:extLst>
              <a:ext uri="{FF2B5EF4-FFF2-40B4-BE49-F238E27FC236}">
                <a16:creationId xmlns:a16="http://schemas.microsoft.com/office/drawing/2014/main" id="{21092B95-E987-B9C0-6305-D9FF8BA9E705}"/>
              </a:ext>
            </a:extLst>
          </p:cNvPr>
          <p:cNvSpPr txBox="1">
            <a:spLocks/>
          </p:cNvSpPr>
          <p:nvPr/>
        </p:nvSpPr>
        <p:spPr>
          <a:xfrm>
            <a:off x="8212294" y="5206171"/>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14891820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pPr algn="just"/>
            <a:r>
              <a:rPr lang="pl-PL" sz="1100" dirty="0"/>
              <a:t>P20.2 Dlaczego uważa Pan(i), że Polska NIE powinna redukować emisji gazów cieplarnianych?</a:t>
            </a:r>
          </a:p>
          <a:p>
            <a:pPr algn="just"/>
            <a:r>
              <a:rPr lang="pl-PL" sz="800" i="1" dirty="0">
                <a:solidFill>
                  <a:schemeClr val="bg1">
                    <a:lumMod val="75000"/>
                  </a:schemeClr>
                </a:solidFill>
              </a:rPr>
              <a:t>Pytanie jednokrotnego wyboru.</a:t>
            </a:r>
          </a:p>
        </p:txBody>
      </p:sp>
      <p:graphicFrame>
        <p:nvGraphicFramePr>
          <p:cNvPr id="7" name="Tabela 6">
            <a:extLst>
              <a:ext uri="{FF2B5EF4-FFF2-40B4-BE49-F238E27FC236}">
                <a16:creationId xmlns:a16="http://schemas.microsoft.com/office/drawing/2014/main" id="{B6A55A2C-5727-42D8-8472-C64F1CFE6684}"/>
              </a:ext>
            </a:extLst>
          </p:cNvPr>
          <p:cNvGraphicFramePr>
            <a:graphicFrameLocks noGrp="1"/>
          </p:cNvGraphicFramePr>
          <p:nvPr/>
        </p:nvGraphicFramePr>
        <p:xfrm>
          <a:off x="2571254" y="1365365"/>
          <a:ext cx="4258171" cy="2075244"/>
        </p:xfrm>
        <a:graphic>
          <a:graphicData uri="http://schemas.openxmlformats.org/drawingml/2006/table">
            <a:tbl>
              <a:tblPr firstRow="1" bandRow="1">
                <a:tableStyleId>{5C22544A-7EE6-4342-B048-85BDC9FD1C3A}</a:tableStyleId>
              </a:tblPr>
              <a:tblGrid>
                <a:gridCol w="2486521">
                  <a:extLst>
                    <a:ext uri="{9D8B030D-6E8A-4147-A177-3AD203B41FA5}">
                      <a16:colId xmlns:a16="http://schemas.microsoft.com/office/drawing/2014/main" val="629910570"/>
                    </a:ext>
                  </a:extLst>
                </a:gridCol>
                <a:gridCol w="1771650">
                  <a:extLst>
                    <a:ext uri="{9D8B030D-6E8A-4147-A177-3AD203B41FA5}">
                      <a16:colId xmlns:a16="http://schemas.microsoft.com/office/drawing/2014/main" val="3252038782"/>
                    </a:ext>
                  </a:extLst>
                </a:gridCol>
              </a:tblGrid>
              <a:tr h="345874">
                <a:tc>
                  <a:txBody>
                    <a:bodyPr/>
                    <a:lstStyle/>
                    <a:p>
                      <a:pPr algn="r" fontAlgn="t"/>
                      <a:r>
                        <a:rPr lang="pl-PL" sz="1000" b="0" i="0" u="none" strike="noStrike">
                          <a:solidFill>
                            <a:schemeClr val="tx1"/>
                          </a:solidFill>
                          <a:effectLst/>
                          <a:latin typeface="+mj-lt"/>
                        </a:rPr>
                        <a:t>w porównaniu do innych państw emisja gazów cieplarnianych w Polsce nie jest duża</a:t>
                      </a: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12700" cmpd="sng">
                      <a:noFill/>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2639547"/>
                  </a:ext>
                </a:extLst>
              </a:tr>
              <a:tr h="345874">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korzyści związane z redukcją nie są zauważalne</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4755173"/>
                  </a:ext>
                </a:extLst>
              </a:tr>
              <a:tr h="345874">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00" b="0" i="0" u="none" strike="noStrike" kern="1200" dirty="0">
                          <a:solidFill>
                            <a:schemeClr val="tx1"/>
                          </a:solidFill>
                          <a:effectLst/>
                          <a:latin typeface="+mn-lt"/>
                          <a:ea typeface="+mn-ea"/>
                          <a:cs typeface="+mn-cs"/>
                        </a:rPr>
                        <a:t>ze względu na zbyt wysokie koszty</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7738686"/>
                  </a:ext>
                </a:extLst>
              </a:tr>
              <a:tr h="345874">
                <a:tc>
                  <a:txBody>
                    <a:bodyPr/>
                    <a:lstStyle/>
                    <a:p>
                      <a:pPr marL="0" marR="0" lvl="0" indent="0" algn="r" defTabSz="914400" rtl="0" eaLnBrk="1" fontAlgn="t" latinLnBrk="0" hangingPunct="1">
                        <a:lnSpc>
                          <a:spcPct val="100000"/>
                        </a:lnSpc>
                        <a:spcBef>
                          <a:spcPts val="0"/>
                        </a:spcBef>
                        <a:spcAft>
                          <a:spcPts val="0"/>
                        </a:spcAft>
                        <a:buClrTx/>
                        <a:buSzTx/>
                        <a:buFontTx/>
                        <a:buNone/>
                        <a:tabLst/>
                        <a:defRPr/>
                      </a:pPr>
                      <a:r>
                        <a:rPr lang="pl-PL" sz="1000" b="0" i="0" u="none" strike="noStrike" dirty="0">
                          <a:solidFill>
                            <a:schemeClr val="tx1"/>
                          </a:solidFill>
                          <a:effectLst/>
                          <a:latin typeface="+mj-lt"/>
                        </a:rPr>
                        <a:t>nie odczuwam negatywnych skutków</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2389414"/>
                  </a:ext>
                </a:extLst>
              </a:tr>
              <a:tr h="345874">
                <a:tc>
                  <a:txBody>
                    <a:bodyPr/>
                    <a:lstStyle/>
                    <a:p>
                      <a:pPr algn="r" fontAlgn="t"/>
                      <a:r>
                        <a:rPr lang="pl-PL" sz="1000" b="0" i="0" u="none" strike="noStrike" dirty="0">
                          <a:solidFill>
                            <a:schemeClr val="tx1"/>
                          </a:solidFill>
                          <a:effectLst/>
                          <a:latin typeface="+mj-lt"/>
                        </a:rPr>
                        <a:t>trudno powiedzieć</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635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7095024"/>
                  </a:ext>
                </a:extLst>
              </a:tr>
              <a:tr h="345874">
                <a:tc>
                  <a:txBody>
                    <a:bodyPr/>
                    <a:lstStyle/>
                    <a:p>
                      <a:pPr algn="r" fontAlgn="t"/>
                      <a:r>
                        <a:rPr lang="pl-PL" sz="1000" b="0" i="0" u="none" strike="noStrike" dirty="0">
                          <a:solidFill>
                            <a:schemeClr val="tx1"/>
                          </a:solidFill>
                          <a:effectLst/>
                          <a:latin typeface="+mj-lt"/>
                        </a:rPr>
                        <a:t>z innego powodu</a:t>
                      </a: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endParaRPr lang="pl-PL" sz="1000" b="0" i="0" u="none" strike="noStrike" dirty="0">
                        <a:solidFill>
                          <a:schemeClr val="tx1"/>
                        </a:solidFill>
                        <a:effectLst/>
                        <a:latin typeface="Century Gothic" panose="020B0502020202020204" pitchFamily="34" charset="0"/>
                      </a:endParaRPr>
                    </a:p>
                  </a:txBody>
                  <a:tcPr marL="9525" marR="9525" marT="9525" marB="0" anchor="ctr">
                    <a:lnL w="12700" cmpd="sng">
                      <a:noFill/>
                    </a:lnL>
                    <a:lnR w="12700" cmpd="sng">
                      <a:noFill/>
                    </a:lnR>
                    <a:lnT w="6350" cap="flat" cmpd="sng" algn="ctr">
                      <a:solidFill>
                        <a:schemeClr val="bg1">
                          <a:lumMod val="9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8685755"/>
                  </a:ext>
                </a:extLst>
              </a:tr>
            </a:tbl>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Polska a emisja gazów cieplarnianych</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rPr>
              <a:t>Odpowiadający: badani, którzy uważają, że Polska nie powinna redukować emisji gazów cieplarnianych, 2022: n=86, 2020 n=35, </a:t>
            </a:r>
            <a:r>
              <a:rPr lang="pt-BR" dirty="0">
                <a:solidFill>
                  <a:schemeClr val="bg1">
                    <a:lumMod val="75000"/>
                  </a:schemeClr>
                </a:solidFill>
              </a:rPr>
              <a:t>2018: n=73</a:t>
            </a:r>
            <a:r>
              <a:rPr lang="pl-PL" dirty="0">
                <a:solidFill>
                  <a:schemeClr val="bg1">
                    <a:lumMod val="75000"/>
                  </a:schemeClr>
                </a:solidFill>
              </a:rPr>
              <a:t>, </a:t>
            </a:r>
            <a:r>
              <a:rPr lang="pt-BR" dirty="0">
                <a:solidFill>
                  <a:schemeClr val="bg1">
                    <a:lumMod val="75000"/>
                  </a:schemeClr>
                </a:solidFill>
              </a:rPr>
              <a:t>2014: n=91</a:t>
            </a:r>
            <a:r>
              <a:rPr lang="pl-PL" dirty="0">
                <a:solidFill>
                  <a:schemeClr val="bg1">
                    <a:lumMod val="75000"/>
                  </a:schemeClr>
                </a:solidFill>
              </a:rPr>
              <a:t>, </a:t>
            </a:r>
            <a:r>
              <a:rPr lang="pt-BR" dirty="0">
                <a:solidFill>
                  <a:schemeClr val="bg1">
                    <a:lumMod val="75000"/>
                  </a:schemeClr>
                </a:solidFill>
              </a:rPr>
              <a:t>2013: n=47</a:t>
            </a:r>
            <a:r>
              <a:rPr lang="pl-PL" dirty="0">
                <a:solidFill>
                  <a:schemeClr val="bg1">
                    <a:lumMod val="75000"/>
                  </a:schemeClr>
                </a:solidFill>
              </a:rPr>
              <a:t>. </a:t>
            </a: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Zmiany klimatu</a:t>
            </a:r>
          </a:p>
        </p:txBody>
      </p:sp>
      <p:grpSp>
        <p:nvGrpSpPr>
          <p:cNvPr id="15" name="Grupa 14">
            <a:extLst>
              <a:ext uri="{FF2B5EF4-FFF2-40B4-BE49-F238E27FC236}">
                <a16:creationId xmlns:a16="http://schemas.microsoft.com/office/drawing/2014/main" id="{231C5C45-8F01-483A-BF83-B39F1E51913E}"/>
              </a:ext>
            </a:extLst>
          </p:cNvPr>
          <p:cNvGrpSpPr/>
          <p:nvPr/>
        </p:nvGrpSpPr>
        <p:grpSpPr>
          <a:xfrm>
            <a:off x="302176" y="197709"/>
            <a:ext cx="359853" cy="359852"/>
            <a:chOff x="4679950" y="1557338"/>
            <a:chExt cx="693738" cy="693737"/>
          </a:xfrm>
        </p:grpSpPr>
        <p:sp>
          <p:nvSpPr>
            <p:cNvPr id="16" name="Freeform 33">
              <a:extLst>
                <a:ext uri="{FF2B5EF4-FFF2-40B4-BE49-F238E27FC236}">
                  <a16:creationId xmlns:a16="http://schemas.microsoft.com/office/drawing/2014/main" id="{9B5085EA-A790-42C5-914B-5E7E58240868}"/>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7" name="Freeform 34">
              <a:extLst>
                <a:ext uri="{FF2B5EF4-FFF2-40B4-BE49-F238E27FC236}">
                  <a16:creationId xmlns:a16="http://schemas.microsoft.com/office/drawing/2014/main" id="{92CC8E3C-5E12-425B-B5AC-C0EC7C6D6404}"/>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8" name="Freeform 35">
              <a:extLst>
                <a:ext uri="{FF2B5EF4-FFF2-40B4-BE49-F238E27FC236}">
                  <a16:creationId xmlns:a16="http://schemas.microsoft.com/office/drawing/2014/main" id="{D59806BE-88ED-41F5-B6B5-1121EDC48B3F}"/>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6">
              <a:extLst>
                <a:ext uri="{FF2B5EF4-FFF2-40B4-BE49-F238E27FC236}">
                  <a16:creationId xmlns:a16="http://schemas.microsoft.com/office/drawing/2014/main" id="{C859F5B6-32ED-4587-8CDA-F672D1E73980}"/>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7">
              <a:extLst>
                <a:ext uri="{FF2B5EF4-FFF2-40B4-BE49-F238E27FC236}">
                  <a16:creationId xmlns:a16="http://schemas.microsoft.com/office/drawing/2014/main" id="{BA671999-226E-486C-BB70-7DFADC77CC76}"/>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8">
              <a:extLst>
                <a:ext uri="{FF2B5EF4-FFF2-40B4-BE49-F238E27FC236}">
                  <a16:creationId xmlns:a16="http://schemas.microsoft.com/office/drawing/2014/main" id="{929FCDAF-0243-4F22-B5E4-A9196609D981}"/>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9">
              <a:extLst>
                <a:ext uri="{FF2B5EF4-FFF2-40B4-BE49-F238E27FC236}">
                  <a16:creationId xmlns:a16="http://schemas.microsoft.com/office/drawing/2014/main" id="{A605E6B0-76BF-4CFB-B7E0-4C8EBD0271C7}"/>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40">
              <a:extLst>
                <a:ext uri="{FF2B5EF4-FFF2-40B4-BE49-F238E27FC236}">
                  <a16:creationId xmlns:a16="http://schemas.microsoft.com/office/drawing/2014/main" id="{99406C94-8EC1-4C1F-992F-9C48D19542B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41">
              <a:extLst>
                <a:ext uri="{FF2B5EF4-FFF2-40B4-BE49-F238E27FC236}">
                  <a16:creationId xmlns:a16="http://schemas.microsoft.com/office/drawing/2014/main" id="{BCEAFD36-305B-407B-B3A8-758B99B91C88}"/>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2">
              <a:extLst>
                <a:ext uri="{FF2B5EF4-FFF2-40B4-BE49-F238E27FC236}">
                  <a16:creationId xmlns:a16="http://schemas.microsoft.com/office/drawing/2014/main" id="{38F92E68-437E-4812-BE75-A553FCDF01D4}"/>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3">
              <a:extLst>
                <a:ext uri="{FF2B5EF4-FFF2-40B4-BE49-F238E27FC236}">
                  <a16:creationId xmlns:a16="http://schemas.microsoft.com/office/drawing/2014/main" id="{76CF27FD-12BE-40B8-9C52-A31319B0EE4A}"/>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4">
              <a:extLst>
                <a:ext uri="{FF2B5EF4-FFF2-40B4-BE49-F238E27FC236}">
                  <a16:creationId xmlns:a16="http://schemas.microsoft.com/office/drawing/2014/main" id="{392A8ECA-EA60-415D-AE61-DE4347C762D3}"/>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5">
              <a:extLst>
                <a:ext uri="{FF2B5EF4-FFF2-40B4-BE49-F238E27FC236}">
                  <a16:creationId xmlns:a16="http://schemas.microsoft.com/office/drawing/2014/main" id="{1D6B50B4-83F3-4E41-B73E-5414502EB1C8}"/>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6">
              <a:extLst>
                <a:ext uri="{FF2B5EF4-FFF2-40B4-BE49-F238E27FC236}">
                  <a16:creationId xmlns:a16="http://schemas.microsoft.com/office/drawing/2014/main" id="{6FBC1AF5-B318-45AF-A3FC-0C839C7BFEF8}"/>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7">
              <a:extLst>
                <a:ext uri="{FF2B5EF4-FFF2-40B4-BE49-F238E27FC236}">
                  <a16:creationId xmlns:a16="http://schemas.microsoft.com/office/drawing/2014/main" id="{08804C44-BFE1-4C7A-B776-C9A9F26AA319}"/>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8">
              <a:extLst>
                <a:ext uri="{FF2B5EF4-FFF2-40B4-BE49-F238E27FC236}">
                  <a16:creationId xmlns:a16="http://schemas.microsoft.com/office/drawing/2014/main" id="{5210E33C-1E75-4D46-A507-B822055BD00C}"/>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9">
              <a:extLst>
                <a:ext uri="{FF2B5EF4-FFF2-40B4-BE49-F238E27FC236}">
                  <a16:creationId xmlns:a16="http://schemas.microsoft.com/office/drawing/2014/main" id="{9411FDBD-EAD3-4229-9F83-78EEE0F091E3}"/>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3" name="pole tekstowe 32">
            <a:extLst>
              <a:ext uri="{FF2B5EF4-FFF2-40B4-BE49-F238E27FC236}">
                <a16:creationId xmlns:a16="http://schemas.microsoft.com/office/drawing/2014/main" id="{188DF0BF-0897-46E7-88AD-6F6F48C23D1E}"/>
              </a:ext>
            </a:extLst>
          </p:cNvPr>
          <p:cNvSpPr txBox="1"/>
          <p:nvPr/>
        </p:nvSpPr>
        <p:spPr>
          <a:xfrm>
            <a:off x="397697" y="1682061"/>
            <a:ext cx="1781233" cy="738664"/>
          </a:xfrm>
          <a:prstGeom prst="rect">
            <a:avLst/>
          </a:prstGeom>
          <a:noFill/>
        </p:spPr>
        <p:txBody>
          <a:bodyPr wrap="square">
            <a:spAutoFit/>
          </a:bodyPr>
          <a:lstStyle/>
          <a:p>
            <a:pPr algn="ctr"/>
            <a:r>
              <a:rPr lang="pl-PL" sz="1050" b="1" i="1"/>
              <a:t>Osoby, które uważają, </a:t>
            </a:r>
          </a:p>
          <a:p>
            <a:pPr algn="ctr"/>
            <a:r>
              <a:rPr lang="pl-PL" sz="1050" b="1" i="1"/>
              <a:t>że Polska NIE powinna redukować emisji gazów cieplarnianych</a:t>
            </a:r>
          </a:p>
        </p:txBody>
      </p:sp>
      <p:grpSp>
        <p:nvGrpSpPr>
          <p:cNvPr id="35" name="Grafika 9" descr="Elektrownia">
            <a:extLst>
              <a:ext uri="{FF2B5EF4-FFF2-40B4-BE49-F238E27FC236}">
                <a16:creationId xmlns:a16="http://schemas.microsoft.com/office/drawing/2014/main" id="{171DB973-B91B-4446-A22E-89FA988F2F8E}"/>
              </a:ext>
            </a:extLst>
          </p:cNvPr>
          <p:cNvGrpSpPr/>
          <p:nvPr/>
        </p:nvGrpSpPr>
        <p:grpSpPr>
          <a:xfrm>
            <a:off x="721004" y="3900845"/>
            <a:ext cx="1063256" cy="1063256"/>
            <a:chOff x="7461599" y="3483291"/>
            <a:chExt cx="1063256" cy="1063256"/>
          </a:xfrm>
          <a:solidFill>
            <a:srgbClr val="DEDEDE"/>
          </a:solidFill>
        </p:grpSpPr>
        <p:sp>
          <p:nvSpPr>
            <p:cNvPr id="36" name="Dowolny kształt: kształt 35">
              <a:extLst>
                <a:ext uri="{FF2B5EF4-FFF2-40B4-BE49-F238E27FC236}">
                  <a16:creationId xmlns:a16="http://schemas.microsoft.com/office/drawing/2014/main" id="{CACFE4F9-9E80-4672-8AE3-F78AAAB43E6C}"/>
                </a:ext>
              </a:extLst>
            </p:cNvPr>
            <p:cNvSpPr/>
            <p:nvPr/>
          </p:nvSpPr>
          <p:spPr>
            <a:xfrm>
              <a:off x="7483750" y="3870936"/>
              <a:ext cx="1018953" cy="620232"/>
            </a:xfrm>
            <a:custGeom>
              <a:avLst/>
              <a:gdLst>
                <a:gd name="connsiteX0" fmla="*/ 942864 w 1018953"/>
                <a:gd name="connsiteY0" fmla="*/ 575930 h 620232"/>
                <a:gd name="connsiteX1" fmla="*/ 864017 w 1018953"/>
                <a:gd name="connsiteY1" fmla="*/ 110202 h 620232"/>
                <a:gd name="connsiteX2" fmla="*/ 849919 w 1018953"/>
                <a:gd name="connsiteY2" fmla="*/ 91407 h 620232"/>
                <a:gd name="connsiteX3" fmla="*/ 847481 w 1018953"/>
                <a:gd name="connsiteY3" fmla="*/ 91241 h 620232"/>
                <a:gd name="connsiteX4" fmla="*/ 713545 w 1018953"/>
                <a:gd name="connsiteY4" fmla="*/ 91241 h 620232"/>
                <a:gd name="connsiteX5" fmla="*/ 819449 w 1018953"/>
                <a:gd name="connsiteY5" fmla="*/ 575930 h 620232"/>
                <a:gd name="connsiteX6" fmla="*/ 783044 w 1018953"/>
                <a:gd name="connsiteY6" fmla="*/ 575930 h 620232"/>
                <a:gd name="connsiteX7" fmla="*/ 687705 w 1018953"/>
                <a:gd name="connsiteY7" fmla="*/ 19460 h 620232"/>
                <a:gd name="connsiteX8" fmla="*/ 674184 w 1018953"/>
                <a:gd name="connsiteY8" fmla="*/ 246 h 620232"/>
                <a:gd name="connsiteX9" fmla="*/ 671369 w 1018953"/>
                <a:gd name="connsiteY9" fmla="*/ 0 h 620232"/>
                <a:gd name="connsiteX10" fmla="*/ 338248 w 1018953"/>
                <a:gd name="connsiteY10" fmla="*/ 0 h 620232"/>
                <a:gd name="connsiteX11" fmla="*/ 321677 w 1018953"/>
                <a:gd name="connsiteY11" fmla="*/ 16655 h 620232"/>
                <a:gd name="connsiteX12" fmla="*/ 321923 w 1018953"/>
                <a:gd name="connsiteY12" fmla="*/ 19460 h 620232"/>
                <a:gd name="connsiteX13" fmla="*/ 226584 w 1018953"/>
                <a:gd name="connsiteY13" fmla="*/ 575930 h 620232"/>
                <a:gd name="connsiteX14" fmla="*/ 190168 w 1018953"/>
                <a:gd name="connsiteY14" fmla="*/ 575930 h 620232"/>
                <a:gd name="connsiteX15" fmla="*/ 296061 w 1018953"/>
                <a:gd name="connsiteY15" fmla="*/ 91241 h 620232"/>
                <a:gd name="connsiteX16" fmla="*/ 160485 w 1018953"/>
                <a:gd name="connsiteY16" fmla="*/ 91241 h 620232"/>
                <a:gd name="connsiteX17" fmla="*/ 143816 w 1018953"/>
                <a:gd name="connsiteY17" fmla="*/ 107798 h 620232"/>
                <a:gd name="connsiteX18" fmla="*/ 143983 w 1018953"/>
                <a:gd name="connsiteY18" fmla="*/ 110202 h 620232"/>
                <a:gd name="connsiteX19" fmla="*/ 65102 w 1018953"/>
                <a:gd name="connsiteY19" fmla="*/ 575930 h 620232"/>
                <a:gd name="connsiteX20" fmla="*/ 0 w 1018953"/>
                <a:gd name="connsiteY20" fmla="*/ 575930 h 620232"/>
                <a:gd name="connsiteX21" fmla="*/ 0 w 1018953"/>
                <a:gd name="connsiteY21" fmla="*/ 620233 h 620232"/>
                <a:gd name="connsiteX22" fmla="*/ 1018954 w 1018953"/>
                <a:gd name="connsiteY22" fmla="*/ 620233 h 620232"/>
                <a:gd name="connsiteX23" fmla="*/ 1018954 w 1018953"/>
                <a:gd name="connsiteY23" fmla="*/ 575930 h 62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8953" h="620232">
                  <a:moveTo>
                    <a:pt x="942864" y="575930"/>
                  </a:moveTo>
                  <a:cubicBezTo>
                    <a:pt x="905972" y="490759"/>
                    <a:pt x="835165" y="295984"/>
                    <a:pt x="864017" y="110202"/>
                  </a:cubicBezTo>
                  <a:cubicBezTo>
                    <a:pt x="865314" y="101119"/>
                    <a:pt x="859002" y="92704"/>
                    <a:pt x="849919" y="91407"/>
                  </a:cubicBezTo>
                  <a:cubicBezTo>
                    <a:pt x="849112" y="91292"/>
                    <a:pt x="848297" y="91236"/>
                    <a:pt x="847481" y="91241"/>
                  </a:cubicBezTo>
                  <a:lnTo>
                    <a:pt x="713545" y="91241"/>
                  </a:lnTo>
                  <a:cubicBezTo>
                    <a:pt x="702701" y="298144"/>
                    <a:pt x="786643" y="504138"/>
                    <a:pt x="819449" y="575930"/>
                  </a:cubicBezTo>
                  <a:lnTo>
                    <a:pt x="783044" y="575930"/>
                  </a:lnTo>
                  <a:cubicBezTo>
                    <a:pt x="740757" y="480115"/>
                    <a:pt x="651809" y="243873"/>
                    <a:pt x="687705" y="19460"/>
                  </a:cubicBezTo>
                  <a:cubicBezTo>
                    <a:pt x="689277" y="10420"/>
                    <a:pt x="683224" y="1818"/>
                    <a:pt x="674184" y="246"/>
                  </a:cubicBezTo>
                  <a:cubicBezTo>
                    <a:pt x="673254" y="84"/>
                    <a:pt x="672312" y="2"/>
                    <a:pt x="671369" y="0"/>
                  </a:cubicBezTo>
                  <a:lnTo>
                    <a:pt x="338248" y="0"/>
                  </a:lnTo>
                  <a:cubicBezTo>
                    <a:pt x="329073" y="23"/>
                    <a:pt x="321654" y="7480"/>
                    <a:pt x="321677" y="16655"/>
                  </a:cubicBezTo>
                  <a:cubicBezTo>
                    <a:pt x="321679" y="17596"/>
                    <a:pt x="321762" y="18534"/>
                    <a:pt x="321923" y="19460"/>
                  </a:cubicBezTo>
                  <a:cubicBezTo>
                    <a:pt x="357819" y="243873"/>
                    <a:pt x="268871" y="480115"/>
                    <a:pt x="226584" y="575930"/>
                  </a:cubicBezTo>
                  <a:lnTo>
                    <a:pt x="190168" y="575930"/>
                  </a:lnTo>
                  <a:cubicBezTo>
                    <a:pt x="222996" y="504127"/>
                    <a:pt x="306904" y="298121"/>
                    <a:pt x="296061" y="91241"/>
                  </a:cubicBezTo>
                  <a:lnTo>
                    <a:pt x="160485" y="91241"/>
                  </a:lnTo>
                  <a:cubicBezTo>
                    <a:pt x="151310" y="91210"/>
                    <a:pt x="143846" y="98623"/>
                    <a:pt x="143816" y="107798"/>
                  </a:cubicBezTo>
                  <a:cubicBezTo>
                    <a:pt x="143813" y="108603"/>
                    <a:pt x="143869" y="109406"/>
                    <a:pt x="143983" y="110202"/>
                  </a:cubicBezTo>
                  <a:cubicBezTo>
                    <a:pt x="172779" y="295984"/>
                    <a:pt x="101995" y="490759"/>
                    <a:pt x="65102" y="575930"/>
                  </a:cubicBezTo>
                  <a:lnTo>
                    <a:pt x="0" y="575930"/>
                  </a:lnTo>
                  <a:lnTo>
                    <a:pt x="0" y="620233"/>
                  </a:lnTo>
                  <a:lnTo>
                    <a:pt x="1018954" y="620233"/>
                  </a:lnTo>
                  <a:lnTo>
                    <a:pt x="1018954" y="575930"/>
                  </a:lnTo>
                  <a:close/>
                </a:path>
              </a:pathLst>
            </a:custGeom>
            <a:grpFill/>
            <a:ln w="11013" cap="flat">
              <a:noFill/>
              <a:prstDash val="solid"/>
              <a:miter/>
            </a:ln>
          </p:spPr>
          <p:txBody>
            <a:bodyPr rtlCol="0" anchor="ctr"/>
            <a:lstStyle/>
            <a:p>
              <a:endParaRPr lang="pl-PL"/>
            </a:p>
          </p:txBody>
        </p:sp>
        <p:sp>
          <p:nvSpPr>
            <p:cNvPr id="37" name="Dowolny kształt: kształt 36">
              <a:extLst>
                <a:ext uri="{FF2B5EF4-FFF2-40B4-BE49-F238E27FC236}">
                  <a16:creationId xmlns:a16="http://schemas.microsoft.com/office/drawing/2014/main" id="{36C9917F-0A3E-41F5-9632-470E092288A9}"/>
                </a:ext>
              </a:extLst>
            </p:cNvPr>
            <p:cNvSpPr/>
            <p:nvPr/>
          </p:nvSpPr>
          <p:spPr>
            <a:xfrm>
              <a:off x="7926828" y="3538453"/>
              <a:ext cx="487002" cy="289542"/>
            </a:xfrm>
            <a:custGeom>
              <a:avLst/>
              <a:gdLst>
                <a:gd name="connsiteX0" fmla="*/ 98639 w 487002"/>
                <a:gd name="connsiteY0" fmla="*/ 263814 h 289542"/>
                <a:gd name="connsiteX1" fmla="*/ 138024 w 487002"/>
                <a:gd name="connsiteY1" fmla="*/ 254245 h 289542"/>
                <a:gd name="connsiteX2" fmla="*/ 146176 w 487002"/>
                <a:gd name="connsiteY2" fmla="*/ 259218 h 289542"/>
                <a:gd name="connsiteX3" fmla="*/ 277425 w 487002"/>
                <a:gd name="connsiteY3" fmla="*/ 227277 h 289542"/>
                <a:gd name="connsiteX4" fmla="*/ 277432 w 487002"/>
                <a:gd name="connsiteY4" fmla="*/ 227265 h 289542"/>
                <a:gd name="connsiteX5" fmla="*/ 316817 w 487002"/>
                <a:gd name="connsiteY5" fmla="*/ 217696 h 289542"/>
                <a:gd name="connsiteX6" fmla="*/ 471875 w 487002"/>
                <a:gd name="connsiteY6" fmla="*/ 183494 h 289542"/>
                <a:gd name="connsiteX7" fmla="*/ 431084 w 487002"/>
                <a:gd name="connsiteY7" fmla="*/ 30120 h 289542"/>
                <a:gd name="connsiteX8" fmla="*/ 311855 w 487002"/>
                <a:gd name="connsiteY8" fmla="*/ 28824 h 289542"/>
                <a:gd name="connsiteX9" fmla="*/ 293747 w 487002"/>
                <a:gd name="connsiteY9" fmla="*/ 14514 h 289542"/>
                <a:gd name="connsiteX10" fmla="*/ 166233 w 487002"/>
                <a:gd name="connsiteY10" fmla="*/ 42613 h 289542"/>
                <a:gd name="connsiteX11" fmla="*/ 154527 w 487002"/>
                <a:gd name="connsiteY11" fmla="*/ 101114 h 289542"/>
                <a:gd name="connsiteX12" fmla="*/ 78105 w 487002"/>
                <a:gd name="connsiteY12" fmla="*/ 150633 h 289542"/>
                <a:gd name="connsiteX13" fmla="*/ 57815 w 487002"/>
                <a:gd name="connsiteY13" fmla="*/ 183948 h 289542"/>
                <a:gd name="connsiteX14" fmla="*/ 53041 w 487002"/>
                <a:gd name="connsiteY14" fmla="*/ 183461 h 289542"/>
                <a:gd name="connsiteX15" fmla="*/ 0 w 487002"/>
                <a:gd name="connsiteY15" fmla="*/ 236502 h 289542"/>
                <a:gd name="connsiteX16" fmla="*/ 53041 w 487002"/>
                <a:gd name="connsiteY16" fmla="*/ 289543 h 289542"/>
                <a:gd name="connsiteX17" fmla="*/ 85271 w 487002"/>
                <a:gd name="connsiteY17" fmla="*/ 278368 h 289542"/>
                <a:gd name="connsiteX18" fmla="*/ 96945 w 487002"/>
                <a:gd name="connsiteY18" fmla="*/ 266439 h 28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7002" h="289542">
                  <a:moveTo>
                    <a:pt x="98639" y="263814"/>
                  </a:moveTo>
                  <a:cubicBezTo>
                    <a:pt x="106874" y="250298"/>
                    <a:pt x="124505" y="246014"/>
                    <a:pt x="138024" y="254245"/>
                  </a:cubicBezTo>
                  <a:lnTo>
                    <a:pt x="146176" y="259218"/>
                  </a:lnTo>
                  <a:cubicBezTo>
                    <a:pt x="191239" y="286641"/>
                    <a:pt x="250001" y="272341"/>
                    <a:pt x="277425" y="227277"/>
                  </a:cubicBezTo>
                  <a:cubicBezTo>
                    <a:pt x="277427" y="227273"/>
                    <a:pt x="277430" y="227269"/>
                    <a:pt x="277432" y="227265"/>
                  </a:cubicBezTo>
                  <a:cubicBezTo>
                    <a:pt x="285667" y="213748"/>
                    <a:pt x="303298" y="209464"/>
                    <a:pt x="316817" y="217696"/>
                  </a:cubicBezTo>
                  <a:cubicBezTo>
                    <a:pt x="369083" y="251053"/>
                    <a:pt x="438492" y="235743"/>
                    <a:pt x="471875" y="183494"/>
                  </a:cubicBezTo>
                  <a:cubicBezTo>
                    <a:pt x="502915" y="129871"/>
                    <a:pt x="484662" y="61239"/>
                    <a:pt x="431084" y="30120"/>
                  </a:cubicBezTo>
                  <a:cubicBezTo>
                    <a:pt x="394681" y="7528"/>
                    <a:pt x="348741" y="7029"/>
                    <a:pt x="311855" y="28824"/>
                  </a:cubicBezTo>
                  <a:cubicBezTo>
                    <a:pt x="306402" y="23359"/>
                    <a:pt x="300323" y="18556"/>
                    <a:pt x="293747" y="14514"/>
                  </a:cubicBezTo>
                  <a:cubicBezTo>
                    <a:pt x="250770" y="-12907"/>
                    <a:pt x="193704" y="-332"/>
                    <a:pt x="166233" y="42613"/>
                  </a:cubicBezTo>
                  <a:cubicBezTo>
                    <a:pt x="155606" y="60142"/>
                    <a:pt x="151463" y="80845"/>
                    <a:pt x="154527" y="101114"/>
                  </a:cubicBezTo>
                  <a:cubicBezTo>
                    <a:pt x="122839" y="105117"/>
                    <a:pt x="94705" y="123347"/>
                    <a:pt x="78105" y="150633"/>
                  </a:cubicBezTo>
                  <a:lnTo>
                    <a:pt x="57815" y="183948"/>
                  </a:lnTo>
                  <a:cubicBezTo>
                    <a:pt x="56220" y="183804"/>
                    <a:pt x="54680" y="183461"/>
                    <a:pt x="53041" y="183461"/>
                  </a:cubicBezTo>
                  <a:cubicBezTo>
                    <a:pt x="23747" y="183461"/>
                    <a:pt x="0" y="207208"/>
                    <a:pt x="0" y="236502"/>
                  </a:cubicBezTo>
                  <a:cubicBezTo>
                    <a:pt x="0" y="265796"/>
                    <a:pt x="23747" y="289543"/>
                    <a:pt x="53041" y="289543"/>
                  </a:cubicBezTo>
                  <a:cubicBezTo>
                    <a:pt x="64728" y="289507"/>
                    <a:pt x="76070" y="285575"/>
                    <a:pt x="85271" y="278368"/>
                  </a:cubicBezTo>
                  <a:cubicBezTo>
                    <a:pt x="89997" y="275305"/>
                    <a:pt x="93984" y="271231"/>
                    <a:pt x="96945" y="266439"/>
                  </a:cubicBezTo>
                  <a:close/>
                </a:path>
              </a:pathLst>
            </a:custGeom>
            <a:grpFill/>
            <a:ln w="11013" cap="flat">
              <a:noFill/>
              <a:prstDash val="solid"/>
              <a:miter/>
            </a:ln>
          </p:spPr>
          <p:txBody>
            <a:bodyPr rtlCol="0" anchor="ctr"/>
            <a:lstStyle/>
            <a:p>
              <a:endParaRPr lang="pl-PL"/>
            </a:p>
          </p:txBody>
        </p:sp>
      </p:grpSp>
      <p:graphicFrame>
        <p:nvGraphicFramePr>
          <p:cNvPr id="38" name="Wykres 37" descr="Osoby uważające, że Polska NIE powinna redukować emisji gazów cieplarnianych.&#10;&#10;Wykres kołowy przedstawiający odsetek tych respondentów: 6%. ">
            <a:extLst>
              <a:ext uri="{FF2B5EF4-FFF2-40B4-BE49-F238E27FC236}">
                <a16:creationId xmlns:a16="http://schemas.microsoft.com/office/drawing/2014/main" id="{7CC1D6C1-81AE-4851-8D72-D07162727827}"/>
              </a:ext>
            </a:extLst>
          </p:cNvPr>
          <p:cNvGraphicFramePr/>
          <p:nvPr/>
        </p:nvGraphicFramePr>
        <p:xfrm>
          <a:off x="411014" y="2543089"/>
          <a:ext cx="2160240" cy="11982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Wykres 4" descr="Powody dla których Polska NIE powinna redukować emisji gazów cieplarnianych.&#10;&#10;Wykres słupkowy przedstawiający te powody:&#10;w porównaniu do innych Państw emisja gazów cieplarnianych w Polsce nie jest duża 31%, ze względu na zbyt wysokie koszty 16%, nie odczuwam negatywnych skutków 9%, korzyści związane z redukcją nie są zauważalne 0%, z innego powodu 38%, trudno powiedzieć 6%. ">
            <a:extLst>
              <a:ext uri="{FF2B5EF4-FFF2-40B4-BE49-F238E27FC236}">
                <a16:creationId xmlns:a16="http://schemas.microsoft.com/office/drawing/2014/main" id="{5BF8BBA8-4528-492E-933D-0C329A43C658}"/>
              </a:ext>
            </a:extLst>
          </p:cNvPr>
          <p:cNvGraphicFramePr/>
          <p:nvPr/>
        </p:nvGraphicFramePr>
        <p:xfrm>
          <a:off x="5610218" y="1375425"/>
          <a:ext cx="1925060" cy="2104558"/>
        </p:xfrm>
        <a:graphic>
          <a:graphicData uri="http://schemas.openxmlformats.org/drawingml/2006/chart">
            <c:chart xmlns:c="http://schemas.openxmlformats.org/drawingml/2006/chart" xmlns:r="http://schemas.openxmlformats.org/officeDocument/2006/relationships" r:id="rId4"/>
          </a:graphicData>
        </a:graphic>
      </p:graphicFrame>
      <p:sp>
        <p:nvSpPr>
          <p:cNvPr id="9" name="Freeform 24">
            <a:extLst>
              <a:ext uri="{FF2B5EF4-FFF2-40B4-BE49-F238E27FC236}">
                <a16:creationId xmlns:a16="http://schemas.microsoft.com/office/drawing/2014/main" id="{4D51F2DC-5BEF-42FF-A6F3-B032C02BDFF7}"/>
              </a:ext>
            </a:extLst>
          </p:cNvPr>
          <p:cNvSpPr>
            <a:spLocks/>
          </p:cNvSpPr>
          <p:nvPr/>
        </p:nvSpPr>
        <p:spPr bwMode="auto">
          <a:xfrm>
            <a:off x="5188103" y="1420484"/>
            <a:ext cx="209967" cy="219490"/>
          </a:xfrm>
          <a:custGeom>
            <a:avLst/>
            <a:gdLst>
              <a:gd name="T0" fmla="*/ 927 w 927"/>
              <a:gd name="T1" fmla="*/ 581 h 968"/>
              <a:gd name="T2" fmla="*/ 925 w 927"/>
              <a:gd name="T3" fmla="*/ 608 h 968"/>
              <a:gd name="T4" fmla="*/ 911 w 927"/>
              <a:gd name="T5" fmla="*/ 666 h 968"/>
              <a:gd name="T6" fmla="*/ 887 w 927"/>
              <a:gd name="T7" fmla="*/ 725 h 968"/>
              <a:gd name="T8" fmla="*/ 854 w 927"/>
              <a:gd name="T9" fmla="*/ 776 h 968"/>
              <a:gd name="T10" fmla="*/ 836 w 927"/>
              <a:gd name="T11" fmla="*/ 796 h 968"/>
              <a:gd name="T12" fmla="*/ 711 w 927"/>
              <a:gd name="T13" fmla="*/ 919 h 968"/>
              <a:gd name="T14" fmla="*/ 690 w 927"/>
              <a:gd name="T15" fmla="*/ 936 h 968"/>
              <a:gd name="T16" fmla="*/ 667 w 927"/>
              <a:gd name="T17" fmla="*/ 950 h 968"/>
              <a:gd name="T18" fmla="*/ 641 w 927"/>
              <a:gd name="T19" fmla="*/ 959 h 968"/>
              <a:gd name="T20" fmla="*/ 614 w 927"/>
              <a:gd name="T21" fmla="*/ 966 h 968"/>
              <a:gd name="T22" fmla="*/ 586 w 927"/>
              <a:gd name="T23" fmla="*/ 968 h 968"/>
              <a:gd name="T24" fmla="*/ 559 w 927"/>
              <a:gd name="T25" fmla="*/ 967 h 968"/>
              <a:gd name="T26" fmla="*/ 532 w 927"/>
              <a:gd name="T27" fmla="*/ 962 h 968"/>
              <a:gd name="T28" fmla="*/ 507 w 927"/>
              <a:gd name="T29" fmla="*/ 953 h 968"/>
              <a:gd name="T30" fmla="*/ 114 w 927"/>
              <a:gd name="T31" fmla="*/ 763 h 968"/>
              <a:gd name="T32" fmla="*/ 92 w 927"/>
              <a:gd name="T33" fmla="*/ 749 h 968"/>
              <a:gd name="T34" fmla="*/ 70 w 927"/>
              <a:gd name="T35" fmla="*/ 731 h 968"/>
              <a:gd name="T36" fmla="*/ 50 w 927"/>
              <a:gd name="T37" fmla="*/ 710 h 968"/>
              <a:gd name="T38" fmla="*/ 34 w 927"/>
              <a:gd name="T39" fmla="*/ 687 h 968"/>
              <a:gd name="T40" fmla="*/ 19 w 927"/>
              <a:gd name="T41" fmla="*/ 661 h 968"/>
              <a:gd name="T42" fmla="*/ 9 w 927"/>
              <a:gd name="T43" fmla="*/ 634 h 968"/>
              <a:gd name="T44" fmla="*/ 3 w 927"/>
              <a:gd name="T45" fmla="*/ 607 h 968"/>
              <a:gd name="T46" fmla="*/ 0 w 927"/>
              <a:gd name="T47" fmla="*/ 581 h 968"/>
              <a:gd name="T48" fmla="*/ 0 w 927"/>
              <a:gd name="T49" fmla="*/ 277 h 968"/>
              <a:gd name="T50" fmla="*/ 3 w 927"/>
              <a:gd name="T51" fmla="*/ 250 h 968"/>
              <a:gd name="T52" fmla="*/ 9 w 927"/>
              <a:gd name="T53" fmla="*/ 225 h 968"/>
              <a:gd name="T54" fmla="*/ 21 w 927"/>
              <a:gd name="T55" fmla="*/ 199 h 968"/>
              <a:gd name="T56" fmla="*/ 35 w 927"/>
              <a:gd name="T57" fmla="*/ 175 h 968"/>
              <a:gd name="T58" fmla="*/ 53 w 927"/>
              <a:gd name="T59" fmla="*/ 154 h 968"/>
              <a:gd name="T60" fmla="*/ 74 w 927"/>
              <a:gd name="T61" fmla="*/ 134 h 968"/>
              <a:gd name="T62" fmla="*/ 96 w 927"/>
              <a:gd name="T63" fmla="*/ 119 h 968"/>
              <a:gd name="T64" fmla="*/ 119 w 927"/>
              <a:gd name="T65" fmla="*/ 108 h 968"/>
              <a:gd name="T66" fmla="*/ 392 w 927"/>
              <a:gd name="T67" fmla="*/ 9 h 968"/>
              <a:gd name="T68" fmla="*/ 416 w 927"/>
              <a:gd name="T69" fmla="*/ 2 h 968"/>
              <a:gd name="T70" fmla="*/ 439 w 927"/>
              <a:gd name="T71" fmla="*/ 0 h 968"/>
              <a:gd name="T72" fmla="*/ 458 w 927"/>
              <a:gd name="T73" fmla="*/ 1 h 968"/>
              <a:gd name="T74" fmla="*/ 476 w 927"/>
              <a:gd name="T75" fmla="*/ 6 h 968"/>
              <a:gd name="T76" fmla="*/ 490 w 927"/>
              <a:gd name="T77" fmla="*/ 14 h 968"/>
              <a:gd name="T78" fmla="*/ 502 w 927"/>
              <a:gd name="T79" fmla="*/ 26 h 968"/>
              <a:gd name="T80" fmla="*/ 508 w 927"/>
              <a:gd name="T81" fmla="*/ 41 h 968"/>
              <a:gd name="T82" fmla="*/ 511 w 927"/>
              <a:gd name="T83" fmla="*/ 58 h 968"/>
              <a:gd name="T84" fmla="*/ 512 w 927"/>
              <a:gd name="T85" fmla="*/ 68 h 968"/>
              <a:gd name="T86" fmla="*/ 518 w 927"/>
              <a:gd name="T87" fmla="*/ 86 h 968"/>
              <a:gd name="T88" fmla="*/ 527 w 927"/>
              <a:gd name="T89" fmla="*/ 102 h 968"/>
              <a:gd name="T90" fmla="*/ 541 w 927"/>
              <a:gd name="T91" fmla="*/ 117 h 968"/>
              <a:gd name="T92" fmla="*/ 558 w 927"/>
              <a:gd name="T93" fmla="*/ 129 h 968"/>
              <a:gd name="T94" fmla="*/ 578 w 927"/>
              <a:gd name="T95" fmla="*/ 139 h 968"/>
              <a:gd name="T96" fmla="*/ 600 w 927"/>
              <a:gd name="T97" fmla="*/ 147 h 968"/>
              <a:gd name="T98" fmla="*/ 625 w 927"/>
              <a:gd name="T99" fmla="*/ 150 h 968"/>
              <a:gd name="T100" fmla="*/ 800 w 927"/>
              <a:gd name="T101" fmla="*/ 151 h 968"/>
              <a:gd name="T102" fmla="*/ 813 w 927"/>
              <a:gd name="T103" fmla="*/ 151 h 968"/>
              <a:gd name="T104" fmla="*/ 838 w 927"/>
              <a:gd name="T105" fmla="*/ 156 h 968"/>
              <a:gd name="T106" fmla="*/ 861 w 927"/>
              <a:gd name="T107" fmla="*/ 166 h 968"/>
              <a:gd name="T108" fmla="*/ 880 w 927"/>
              <a:gd name="T109" fmla="*/ 179 h 968"/>
              <a:gd name="T110" fmla="*/ 898 w 927"/>
              <a:gd name="T111" fmla="*/ 197 h 968"/>
              <a:gd name="T112" fmla="*/ 911 w 927"/>
              <a:gd name="T113" fmla="*/ 217 h 968"/>
              <a:gd name="T114" fmla="*/ 921 w 927"/>
              <a:gd name="T115" fmla="*/ 240 h 968"/>
              <a:gd name="T116" fmla="*/ 927 w 927"/>
              <a:gd name="T117" fmla="*/ 265 h 968"/>
              <a:gd name="T118" fmla="*/ 927 w 927"/>
              <a:gd name="T119" fmla="*/ 581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7" h="968">
                <a:moveTo>
                  <a:pt x="927" y="581"/>
                </a:moveTo>
                <a:lnTo>
                  <a:pt x="927" y="581"/>
                </a:lnTo>
                <a:lnTo>
                  <a:pt x="927" y="594"/>
                </a:lnTo>
                <a:lnTo>
                  <a:pt x="925" y="608"/>
                </a:lnTo>
                <a:lnTo>
                  <a:pt x="920" y="636"/>
                </a:lnTo>
                <a:lnTo>
                  <a:pt x="911" y="666"/>
                </a:lnTo>
                <a:lnTo>
                  <a:pt x="901" y="696"/>
                </a:lnTo>
                <a:lnTo>
                  <a:pt x="887" y="725"/>
                </a:lnTo>
                <a:lnTo>
                  <a:pt x="871" y="751"/>
                </a:lnTo>
                <a:lnTo>
                  <a:pt x="854" y="776"/>
                </a:lnTo>
                <a:lnTo>
                  <a:pt x="845" y="786"/>
                </a:lnTo>
                <a:lnTo>
                  <a:pt x="836" y="796"/>
                </a:lnTo>
                <a:lnTo>
                  <a:pt x="711" y="919"/>
                </a:lnTo>
                <a:lnTo>
                  <a:pt x="711" y="919"/>
                </a:lnTo>
                <a:lnTo>
                  <a:pt x="702" y="928"/>
                </a:lnTo>
                <a:lnTo>
                  <a:pt x="690" y="936"/>
                </a:lnTo>
                <a:lnTo>
                  <a:pt x="680" y="944"/>
                </a:lnTo>
                <a:lnTo>
                  <a:pt x="667" y="950"/>
                </a:lnTo>
                <a:lnTo>
                  <a:pt x="654" y="955"/>
                </a:lnTo>
                <a:lnTo>
                  <a:pt x="641" y="959"/>
                </a:lnTo>
                <a:lnTo>
                  <a:pt x="629" y="963"/>
                </a:lnTo>
                <a:lnTo>
                  <a:pt x="614" y="966"/>
                </a:lnTo>
                <a:lnTo>
                  <a:pt x="600" y="968"/>
                </a:lnTo>
                <a:lnTo>
                  <a:pt x="586" y="968"/>
                </a:lnTo>
                <a:lnTo>
                  <a:pt x="573" y="968"/>
                </a:lnTo>
                <a:lnTo>
                  <a:pt x="559" y="967"/>
                </a:lnTo>
                <a:lnTo>
                  <a:pt x="545" y="966"/>
                </a:lnTo>
                <a:lnTo>
                  <a:pt x="532" y="962"/>
                </a:lnTo>
                <a:lnTo>
                  <a:pt x="519" y="958"/>
                </a:lnTo>
                <a:lnTo>
                  <a:pt x="507" y="953"/>
                </a:lnTo>
                <a:lnTo>
                  <a:pt x="114" y="763"/>
                </a:lnTo>
                <a:lnTo>
                  <a:pt x="114" y="763"/>
                </a:lnTo>
                <a:lnTo>
                  <a:pt x="102" y="756"/>
                </a:lnTo>
                <a:lnTo>
                  <a:pt x="92" y="749"/>
                </a:lnTo>
                <a:lnTo>
                  <a:pt x="80" y="741"/>
                </a:lnTo>
                <a:lnTo>
                  <a:pt x="70" y="731"/>
                </a:lnTo>
                <a:lnTo>
                  <a:pt x="59" y="720"/>
                </a:lnTo>
                <a:lnTo>
                  <a:pt x="50" y="710"/>
                </a:lnTo>
                <a:lnTo>
                  <a:pt x="41" y="698"/>
                </a:lnTo>
                <a:lnTo>
                  <a:pt x="34" y="687"/>
                </a:lnTo>
                <a:lnTo>
                  <a:pt x="26" y="674"/>
                </a:lnTo>
                <a:lnTo>
                  <a:pt x="19" y="661"/>
                </a:lnTo>
                <a:lnTo>
                  <a:pt x="14" y="648"/>
                </a:lnTo>
                <a:lnTo>
                  <a:pt x="9" y="634"/>
                </a:lnTo>
                <a:lnTo>
                  <a:pt x="5" y="621"/>
                </a:lnTo>
                <a:lnTo>
                  <a:pt x="3" y="607"/>
                </a:lnTo>
                <a:lnTo>
                  <a:pt x="1" y="594"/>
                </a:lnTo>
                <a:lnTo>
                  <a:pt x="0" y="581"/>
                </a:lnTo>
                <a:lnTo>
                  <a:pt x="0" y="277"/>
                </a:lnTo>
                <a:lnTo>
                  <a:pt x="0" y="277"/>
                </a:lnTo>
                <a:lnTo>
                  <a:pt x="1" y="265"/>
                </a:lnTo>
                <a:lnTo>
                  <a:pt x="3" y="250"/>
                </a:lnTo>
                <a:lnTo>
                  <a:pt x="5" y="237"/>
                </a:lnTo>
                <a:lnTo>
                  <a:pt x="9" y="225"/>
                </a:lnTo>
                <a:lnTo>
                  <a:pt x="14" y="212"/>
                </a:lnTo>
                <a:lnTo>
                  <a:pt x="21" y="199"/>
                </a:lnTo>
                <a:lnTo>
                  <a:pt x="27" y="187"/>
                </a:lnTo>
                <a:lnTo>
                  <a:pt x="35" y="175"/>
                </a:lnTo>
                <a:lnTo>
                  <a:pt x="44" y="164"/>
                </a:lnTo>
                <a:lnTo>
                  <a:pt x="53" y="154"/>
                </a:lnTo>
                <a:lnTo>
                  <a:pt x="62" y="143"/>
                </a:lnTo>
                <a:lnTo>
                  <a:pt x="74" y="134"/>
                </a:lnTo>
                <a:lnTo>
                  <a:pt x="84" y="126"/>
                </a:lnTo>
                <a:lnTo>
                  <a:pt x="96" y="119"/>
                </a:lnTo>
                <a:lnTo>
                  <a:pt x="107" y="112"/>
                </a:lnTo>
                <a:lnTo>
                  <a:pt x="119" y="108"/>
                </a:lnTo>
                <a:lnTo>
                  <a:pt x="392" y="9"/>
                </a:lnTo>
                <a:lnTo>
                  <a:pt x="392" y="9"/>
                </a:lnTo>
                <a:lnTo>
                  <a:pt x="404" y="5"/>
                </a:lnTo>
                <a:lnTo>
                  <a:pt x="416" y="2"/>
                </a:lnTo>
                <a:lnTo>
                  <a:pt x="427" y="1"/>
                </a:lnTo>
                <a:lnTo>
                  <a:pt x="439" y="0"/>
                </a:lnTo>
                <a:lnTo>
                  <a:pt x="449" y="0"/>
                </a:lnTo>
                <a:lnTo>
                  <a:pt x="458" y="1"/>
                </a:lnTo>
                <a:lnTo>
                  <a:pt x="467" y="4"/>
                </a:lnTo>
                <a:lnTo>
                  <a:pt x="476" y="6"/>
                </a:lnTo>
                <a:lnTo>
                  <a:pt x="484" y="10"/>
                </a:lnTo>
                <a:lnTo>
                  <a:pt x="490" y="14"/>
                </a:lnTo>
                <a:lnTo>
                  <a:pt x="497" y="21"/>
                </a:lnTo>
                <a:lnTo>
                  <a:pt x="502" y="26"/>
                </a:lnTo>
                <a:lnTo>
                  <a:pt x="506" y="33"/>
                </a:lnTo>
                <a:lnTo>
                  <a:pt x="508" y="41"/>
                </a:lnTo>
                <a:lnTo>
                  <a:pt x="511" y="49"/>
                </a:lnTo>
                <a:lnTo>
                  <a:pt x="511" y="58"/>
                </a:lnTo>
                <a:lnTo>
                  <a:pt x="511" y="58"/>
                </a:lnTo>
                <a:lnTo>
                  <a:pt x="512" y="68"/>
                </a:lnTo>
                <a:lnTo>
                  <a:pt x="514" y="77"/>
                </a:lnTo>
                <a:lnTo>
                  <a:pt x="518" y="86"/>
                </a:lnTo>
                <a:lnTo>
                  <a:pt x="521" y="94"/>
                </a:lnTo>
                <a:lnTo>
                  <a:pt x="527" y="102"/>
                </a:lnTo>
                <a:lnTo>
                  <a:pt x="533" y="110"/>
                </a:lnTo>
                <a:lnTo>
                  <a:pt x="541" y="117"/>
                </a:lnTo>
                <a:lnTo>
                  <a:pt x="548" y="124"/>
                </a:lnTo>
                <a:lnTo>
                  <a:pt x="558" y="129"/>
                </a:lnTo>
                <a:lnTo>
                  <a:pt x="568" y="135"/>
                </a:lnTo>
                <a:lnTo>
                  <a:pt x="578" y="139"/>
                </a:lnTo>
                <a:lnTo>
                  <a:pt x="588" y="143"/>
                </a:lnTo>
                <a:lnTo>
                  <a:pt x="600" y="147"/>
                </a:lnTo>
                <a:lnTo>
                  <a:pt x="613" y="148"/>
                </a:lnTo>
                <a:lnTo>
                  <a:pt x="625" y="150"/>
                </a:lnTo>
                <a:lnTo>
                  <a:pt x="638" y="151"/>
                </a:lnTo>
                <a:lnTo>
                  <a:pt x="800" y="151"/>
                </a:lnTo>
                <a:lnTo>
                  <a:pt x="800" y="151"/>
                </a:lnTo>
                <a:lnTo>
                  <a:pt x="813" y="151"/>
                </a:lnTo>
                <a:lnTo>
                  <a:pt x="826" y="154"/>
                </a:lnTo>
                <a:lnTo>
                  <a:pt x="838" y="156"/>
                </a:lnTo>
                <a:lnTo>
                  <a:pt x="849" y="160"/>
                </a:lnTo>
                <a:lnTo>
                  <a:pt x="861" y="166"/>
                </a:lnTo>
                <a:lnTo>
                  <a:pt x="871" y="173"/>
                </a:lnTo>
                <a:lnTo>
                  <a:pt x="880" y="179"/>
                </a:lnTo>
                <a:lnTo>
                  <a:pt x="889" y="188"/>
                </a:lnTo>
                <a:lnTo>
                  <a:pt x="898" y="197"/>
                </a:lnTo>
                <a:lnTo>
                  <a:pt x="905" y="206"/>
                </a:lnTo>
                <a:lnTo>
                  <a:pt x="911" y="217"/>
                </a:lnTo>
                <a:lnTo>
                  <a:pt x="916" y="228"/>
                </a:lnTo>
                <a:lnTo>
                  <a:pt x="921" y="240"/>
                </a:lnTo>
                <a:lnTo>
                  <a:pt x="924" y="252"/>
                </a:lnTo>
                <a:lnTo>
                  <a:pt x="927" y="265"/>
                </a:lnTo>
                <a:lnTo>
                  <a:pt x="927" y="277"/>
                </a:lnTo>
                <a:lnTo>
                  <a:pt x="927" y="581"/>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pl-PL"/>
          </a:p>
        </p:txBody>
      </p:sp>
      <p:pic>
        <p:nvPicPr>
          <p:cNvPr id="10" name="Grafika 9" descr="Pieniądze">
            <a:extLst>
              <a:ext uri="{FF2B5EF4-FFF2-40B4-BE49-F238E27FC236}">
                <a16:creationId xmlns:a16="http://schemas.microsoft.com/office/drawing/2014/main" id="{00970A29-D2ED-4F63-B4AF-313A384AB07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151792" y="2074763"/>
            <a:ext cx="282588" cy="282588"/>
          </a:xfrm>
          <a:prstGeom prst="rect">
            <a:avLst/>
          </a:prstGeom>
        </p:spPr>
      </p:pic>
      <p:grpSp>
        <p:nvGrpSpPr>
          <p:cNvPr id="43" name="Grupa 42">
            <a:extLst>
              <a:ext uri="{FF2B5EF4-FFF2-40B4-BE49-F238E27FC236}">
                <a16:creationId xmlns:a16="http://schemas.microsoft.com/office/drawing/2014/main" id="{45633A26-49A1-4C90-8503-F7D9E3FC3CB0}"/>
              </a:ext>
            </a:extLst>
          </p:cNvPr>
          <p:cNvGrpSpPr>
            <a:grpSpLocks noChangeAspect="1"/>
          </p:cNvGrpSpPr>
          <p:nvPr/>
        </p:nvGrpSpPr>
        <p:grpSpPr>
          <a:xfrm>
            <a:off x="5137483" y="2427307"/>
            <a:ext cx="311207" cy="311207"/>
            <a:chOff x="3385441" y="5265423"/>
            <a:chExt cx="914400" cy="914400"/>
          </a:xfrm>
          <a:solidFill>
            <a:schemeClr val="bg1">
              <a:lumMod val="75000"/>
            </a:schemeClr>
          </a:solidFill>
        </p:grpSpPr>
        <p:grpSp>
          <p:nvGrpSpPr>
            <p:cNvPr id="44" name="Grupa 43">
              <a:extLst>
                <a:ext uri="{FF2B5EF4-FFF2-40B4-BE49-F238E27FC236}">
                  <a16:creationId xmlns:a16="http://schemas.microsoft.com/office/drawing/2014/main" id="{121C427B-2E76-423A-9A90-1120F2F1EB5D}"/>
                </a:ext>
              </a:extLst>
            </p:cNvPr>
            <p:cNvGrpSpPr/>
            <p:nvPr/>
          </p:nvGrpSpPr>
          <p:grpSpPr>
            <a:xfrm>
              <a:off x="3707904" y="5343813"/>
              <a:ext cx="239713" cy="676275"/>
              <a:chOff x="2976563" y="1531939"/>
              <a:chExt cx="239713" cy="676275"/>
            </a:xfrm>
            <a:grpFill/>
          </p:grpSpPr>
          <p:sp>
            <p:nvSpPr>
              <p:cNvPr id="46" name="Freeform 31">
                <a:extLst>
                  <a:ext uri="{FF2B5EF4-FFF2-40B4-BE49-F238E27FC236}">
                    <a16:creationId xmlns:a16="http://schemas.microsoft.com/office/drawing/2014/main" id="{DADD9B6D-DFD3-4890-9411-278012455502}"/>
                  </a:ext>
                </a:extLst>
              </p:cNvPr>
              <p:cNvSpPr>
                <a:spLocks/>
              </p:cNvSpPr>
              <p:nvPr/>
            </p:nvSpPr>
            <p:spPr bwMode="auto">
              <a:xfrm>
                <a:off x="3003551" y="1531939"/>
                <a:ext cx="185738" cy="185737"/>
              </a:xfrm>
              <a:custGeom>
                <a:avLst/>
                <a:gdLst>
                  <a:gd name="T0" fmla="*/ 820 w 820"/>
                  <a:gd name="T1" fmla="*/ 389 h 820"/>
                  <a:gd name="T2" fmla="*/ 812 w 820"/>
                  <a:gd name="T3" fmla="*/ 327 h 820"/>
                  <a:gd name="T4" fmla="*/ 795 w 820"/>
                  <a:gd name="T5" fmla="*/ 269 h 820"/>
                  <a:gd name="T6" fmla="*/ 771 w 820"/>
                  <a:gd name="T7" fmla="*/ 214 h 820"/>
                  <a:gd name="T8" fmla="*/ 739 w 820"/>
                  <a:gd name="T9" fmla="*/ 164 h 820"/>
                  <a:gd name="T10" fmla="*/ 700 w 820"/>
                  <a:gd name="T11" fmla="*/ 120 h 820"/>
                  <a:gd name="T12" fmla="*/ 656 w 820"/>
                  <a:gd name="T13" fmla="*/ 81 h 820"/>
                  <a:gd name="T14" fmla="*/ 606 w 820"/>
                  <a:gd name="T15" fmla="*/ 49 h 820"/>
                  <a:gd name="T16" fmla="*/ 551 w 820"/>
                  <a:gd name="T17" fmla="*/ 25 h 820"/>
                  <a:gd name="T18" fmla="*/ 493 w 820"/>
                  <a:gd name="T19" fmla="*/ 9 h 820"/>
                  <a:gd name="T20" fmla="*/ 431 w 820"/>
                  <a:gd name="T21" fmla="*/ 1 h 820"/>
                  <a:gd name="T22" fmla="*/ 389 w 820"/>
                  <a:gd name="T23" fmla="*/ 1 h 820"/>
                  <a:gd name="T24" fmla="*/ 327 w 820"/>
                  <a:gd name="T25" fmla="*/ 9 h 820"/>
                  <a:gd name="T26" fmla="*/ 269 w 820"/>
                  <a:gd name="T27" fmla="*/ 25 h 820"/>
                  <a:gd name="T28" fmla="*/ 215 w 820"/>
                  <a:gd name="T29" fmla="*/ 49 h 820"/>
                  <a:gd name="T30" fmla="*/ 165 w 820"/>
                  <a:gd name="T31" fmla="*/ 81 h 820"/>
                  <a:gd name="T32" fmla="*/ 120 w 820"/>
                  <a:gd name="T33" fmla="*/ 120 h 820"/>
                  <a:gd name="T34" fmla="*/ 82 w 820"/>
                  <a:gd name="T35" fmla="*/ 164 h 820"/>
                  <a:gd name="T36" fmla="*/ 50 w 820"/>
                  <a:gd name="T37" fmla="*/ 214 h 820"/>
                  <a:gd name="T38" fmla="*/ 25 w 820"/>
                  <a:gd name="T39" fmla="*/ 269 h 820"/>
                  <a:gd name="T40" fmla="*/ 9 w 820"/>
                  <a:gd name="T41" fmla="*/ 327 h 820"/>
                  <a:gd name="T42" fmla="*/ 1 w 820"/>
                  <a:gd name="T43" fmla="*/ 389 h 820"/>
                  <a:gd name="T44" fmla="*/ 1 w 820"/>
                  <a:gd name="T45" fmla="*/ 431 h 820"/>
                  <a:gd name="T46" fmla="*/ 9 w 820"/>
                  <a:gd name="T47" fmla="*/ 493 h 820"/>
                  <a:gd name="T48" fmla="*/ 25 w 820"/>
                  <a:gd name="T49" fmla="*/ 551 h 820"/>
                  <a:gd name="T50" fmla="*/ 50 w 820"/>
                  <a:gd name="T51" fmla="*/ 606 h 820"/>
                  <a:gd name="T52" fmla="*/ 82 w 820"/>
                  <a:gd name="T53" fmla="*/ 656 h 820"/>
                  <a:gd name="T54" fmla="*/ 120 w 820"/>
                  <a:gd name="T55" fmla="*/ 700 h 820"/>
                  <a:gd name="T56" fmla="*/ 165 w 820"/>
                  <a:gd name="T57" fmla="*/ 738 h 820"/>
                  <a:gd name="T58" fmla="*/ 215 w 820"/>
                  <a:gd name="T59" fmla="*/ 771 h 820"/>
                  <a:gd name="T60" fmla="*/ 269 w 820"/>
                  <a:gd name="T61" fmla="*/ 795 h 820"/>
                  <a:gd name="T62" fmla="*/ 327 w 820"/>
                  <a:gd name="T63" fmla="*/ 811 h 820"/>
                  <a:gd name="T64" fmla="*/ 389 w 820"/>
                  <a:gd name="T65" fmla="*/ 820 h 820"/>
                  <a:gd name="T66" fmla="*/ 431 w 820"/>
                  <a:gd name="T67" fmla="*/ 820 h 820"/>
                  <a:gd name="T68" fmla="*/ 493 w 820"/>
                  <a:gd name="T69" fmla="*/ 811 h 820"/>
                  <a:gd name="T70" fmla="*/ 551 w 820"/>
                  <a:gd name="T71" fmla="*/ 795 h 820"/>
                  <a:gd name="T72" fmla="*/ 606 w 820"/>
                  <a:gd name="T73" fmla="*/ 771 h 820"/>
                  <a:gd name="T74" fmla="*/ 656 w 820"/>
                  <a:gd name="T75" fmla="*/ 738 h 820"/>
                  <a:gd name="T76" fmla="*/ 700 w 820"/>
                  <a:gd name="T77" fmla="*/ 700 h 820"/>
                  <a:gd name="T78" fmla="*/ 739 w 820"/>
                  <a:gd name="T79" fmla="*/ 656 h 820"/>
                  <a:gd name="T80" fmla="*/ 771 w 820"/>
                  <a:gd name="T81" fmla="*/ 606 h 820"/>
                  <a:gd name="T82" fmla="*/ 795 w 820"/>
                  <a:gd name="T83" fmla="*/ 551 h 820"/>
                  <a:gd name="T84" fmla="*/ 812 w 820"/>
                  <a:gd name="T85" fmla="*/ 493 h 820"/>
                  <a:gd name="T86" fmla="*/ 820 w 820"/>
                  <a:gd name="T87" fmla="*/ 43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0" h="820">
                    <a:moveTo>
                      <a:pt x="820" y="410"/>
                    </a:moveTo>
                    <a:lnTo>
                      <a:pt x="820" y="410"/>
                    </a:lnTo>
                    <a:lnTo>
                      <a:pt x="820" y="389"/>
                    </a:lnTo>
                    <a:lnTo>
                      <a:pt x="818" y="368"/>
                    </a:lnTo>
                    <a:lnTo>
                      <a:pt x="816" y="347"/>
                    </a:lnTo>
                    <a:lnTo>
                      <a:pt x="812" y="327"/>
                    </a:lnTo>
                    <a:lnTo>
                      <a:pt x="807" y="308"/>
                    </a:lnTo>
                    <a:lnTo>
                      <a:pt x="802" y="287"/>
                    </a:lnTo>
                    <a:lnTo>
                      <a:pt x="795" y="269"/>
                    </a:lnTo>
                    <a:lnTo>
                      <a:pt x="788" y="250"/>
                    </a:lnTo>
                    <a:lnTo>
                      <a:pt x="780" y="231"/>
                    </a:lnTo>
                    <a:lnTo>
                      <a:pt x="771" y="214"/>
                    </a:lnTo>
                    <a:lnTo>
                      <a:pt x="761" y="197"/>
                    </a:lnTo>
                    <a:lnTo>
                      <a:pt x="750" y="180"/>
                    </a:lnTo>
                    <a:lnTo>
                      <a:pt x="739" y="164"/>
                    </a:lnTo>
                    <a:lnTo>
                      <a:pt x="727" y="149"/>
                    </a:lnTo>
                    <a:lnTo>
                      <a:pt x="714" y="134"/>
                    </a:lnTo>
                    <a:lnTo>
                      <a:pt x="700" y="120"/>
                    </a:lnTo>
                    <a:lnTo>
                      <a:pt x="686" y="106"/>
                    </a:lnTo>
                    <a:lnTo>
                      <a:pt x="671" y="93"/>
                    </a:lnTo>
                    <a:lnTo>
                      <a:pt x="656" y="81"/>
                    </a:lnTo>
                    <a:lnTo>
                      <a:pt x="640" y="70"/>
                    </a:lnTo>
                    <a:lnTo>
                      <a:pt x="623" y="59"/>
                    </a:lnTo>
                    <a:lnTo>
                      <a:pt x="606" y="49"/>
                    </a:lnTo>
                    <a:lnTo>
                      <a:pt x="589" y="41"/>
                    </a:lnTo>
                    <a:lnTo>
                      <a:pt x="570" y="32"/>
                    </a:lnTo>
                    <a:lnTo>
                      <a:pt x="551" y="25"/>
                    </a:lnTo>
                    <a:lnTo>
                      <a:pt x="532" y="18"/>
                    </a:lnTo>
                    <a:lnTo>
                      <a:pt x="512" y="13"/>
                    </a:lnTo>
                    <a:lnTo>
                      <a:pt x="493" y="9"/>
                    </a:lnTo>
                    <a:lnTo>
                      <a:pt x="473" y="4"/>
                    </a:lnTo>
                    <a:lnTo>
                      <a:pt x="452" y="2"/>
                    </a:lnTo>
                    <a:lnTo>
                      <a:pt x="431" y="1"/>
                    </a:lnTo>
                    <a:lnTo>
                      <a:pt x="411" y="0"/>
                    </a:lnTo>
                    <a:lnTo>
                      <a:pt x="411" y="0"/>
                    </a:lnTo>
                    <a:lnTo>
                      <a:pt x="389" y="1"/>
                    </a:lnTo>
                    <a:lnTo>
                      <a:pt x="368" y="2"/>
                    </a:lnTo>
                    <a:lnTo>
                      <a:pt x="347" y="4"/>
                    </a:lnTo>
                    <a:lnTo>
                      <a:pt x="327" y="9"/>
                    </a:lnTo>
                    <a:lnTo>
                      <a:pt x="308" y="13"/>
                    </a:lnTo>
                    <a:lnTo>
                      <a:pt x="289" y="18"/>
                    </a:lnTo>
                    <a:lnTo>
                      <a:pt x="269" y="25"/>
                    </a:lnTo>
                    <a:lnTo>
                      <a:pt x="251" y="32"/>
                    </a:lnTo>
                    <a:lnTo>
                      <a:pt x="233" y="41"/>
                    </a:lnTo>
                    <a:lnTo>
                      <a:pt x="215" y="49"/>
                    </a:lnTo>
                    <a:lnTo>
                      <a:pt x="198" y="59"/>
                    </a:lnTo>
                    <a:lnTo>
                      <a:pt x="181" y="70"/>
                    </a:lnTo>
                    <a:lnTo>
                      <a:pt x="165" y="81"/>
                    </a:lnTo>
                    <a:lnTo>
                      <a:pt x="149" y="93"/>
                    </a:lnTo>
                    <a:lnTo>
                      <a:pt x="134" y="106"/>
                    </a:lnTo>
                    <a:lnTo>
                      <a:pt x="120" y="120"/>
                    </a:lnTo>
                    <a:lnTo>
                      <a:pt x="106" y="134"/>
                    </a:lnTo>
                    <a:lnTo>
                      <a:pt x="94" y="149"/>
                    </a:lnTo>
                    <a:lnTo>
                      <a:pt x="82" y="164"/>
                    </a:lnTo>
                    <a:lnTo>
                      <a:pt x="70" y="180"/>
                    </a:lnTo>
                    <a:lnTo>
                      <a:pt x="59" y="197"/>
                    </a:lnTo>
                    <a:lnTo>
                      <a:pt x="50" y="214"/>
                    </a:lnTo>
                    <a:lnTo>
                      <a:pt x="41" y="231"/>
                    </a:lnTo>
                    <a:lnTo>
                      <a:pt x="33" y="250"/>
                    </a:lnTo>
                    <a:lnTo>
                      <a:pt x="25" y="269"/>
                    </a:lnTo>
                    <a:lnTo>
                      <a:pt x="19" y="287"/>
                    </a:lnTo>
                    <a:lnTo>
                      <a:pt x="13" y="308"/>
                    </a:lnTo>
                    <a:lnTo>
                      <a:pt x="9" y="327"/>
                    </a:lnTo>
                    <a:lnTo>
                      <a:pt x="5" y="347"/>
                    </a:lnTo>
                    <a:lnTo>
                      <a:pt x="3" y="368"/>
                    </a:lnTo>
                    <a:lnTo>
                      <a:pt x="1" y="389"/>
                    </a:lnTo>
                    <a:lnTo>
                      <a:pt x="0" y="410"/>
                    </a:lnTo>
                    <a:lnTo>
                      <a:pt x="0" y="410"/>
                    </a:lnTo>
                    <a:lnTo>
                      <a:pt x="1" y="431"/>
                    </a:lnTo>
                    <a:lnTo>
                      <a:pt x="3" y="452"/>
                    </a:lnTo>
                    <a:lnTo>
                      <a:pt x="5" y="473"/>
                    </a:lnTo>
                    <a:lnTo>
                      <a:pt x="9" y="493"/>
                    </a:lnTo>
                    <a:lnTo>
                      <a:pt x="13" y="512"/>
                    </a:lnTo>
                    <a:lnTo>
                      <a:pt x="19" y="533"/>
                    </a:lnTo>
                    <a:lnTo>
                      <a:pt x="25" y="551"/>
                    </a:lnTo>
                    <a:lnTo>
                      <a:pt x="33" y="570"/>
                    </a:lnTo>
                    <a:lnTo>
                      <a:pt x="41" y="588"/>
                    </a:lnTo>
                    <a:lnTo>
                      <a:pt x="50" y="606"/>
                    </a:lnTo>
                    <a:lnTo>
                      <a:pt x="59" y="623"/>
                    </a:lnTo>
                    <a:lnTo>
                      <a:pt x="70" y="640"/>
                    </a:lnTo>
                    <a:lnTo>
                      <a:pt x="82" y="656"/>
                    </a:lnTo>
                    <a:lnTo>
                      <a:pt x="94" y="671"/>
                    </a:lnTo>
                    <a:lnTo>
                      <a:pt x="106" y="686"/>
                    </a:lnTo>
                    <a:lnTo>
                      <a:pt x="120" y="700"/>
                    </a:lnTo>
                    <a:lnTo>
                      <a:pt x="134" y="714"/>
                    </a:lnTo>
                    <a:lnTo>
                      <a:pt x="149" y="727"/>
                    </a:lnTo>
                    <a:lnTo>
                      <a:pt x="165" y="738"/>
                    </a:lnTo>
                    <a:lnTo>
                      <a:pt x="181" y="750"/>
                    </a:lnTo>
                    <a:lnTo>
                      <a:pt x="198" y="761"/>
                    </a:lnTo>
                    <a:lnTo>
                      <a:pt x="215" y="771"/>
                    </a:lnTo>
                    <a:lnTo>
                      <a:pt x="233" y="780"/>
                    </a:lnTo>
                    <a:lnTo>
                      <a:pt x="251" y="788"/>
                    </a:lnTo>
                    <a:lnTo>
                      <a:pt x="269" y="795"/>
                    </a:lnTo>
                    <a:lnTo>
                      <a:pt x="289" y="802"/>
                    </a:lnTo>
                    <a:lnTo>
                      <a:pt x="308" y="807"/>
                    </a:lnTo>
                    <a:lnTo>
                      <a:pt x="327" y="811"/>
                    </a:lnTo>
                    <a:lnTo>
                      <a:pt x="347" y="816"/>
                    </a:lnTo>
                    <a:lnTo>
                      <a:pt x="368" y="818"/>
                    </a:lnTo>
                    <a:lnTo>
                      <a:pt x="389" y="820"/>
                    </a:lnTo>
                    <a:lnTo>
                      <a:pt x="411" y="820"/>
                    </a:lnTo>
                    <a:lnTo>
                      <a:pt x="411" y="820"/>
                    </a:lnTo>
                    <a:lnTo>
                      <a:pt x="431" y="820"/>
                    </a:lnTo>
                    <a:lnTo>
                      <a:pt x="452" y="818"/>
                    </a:lnTo>
                    <a:lnTo>
                      <a:pt x="473" y="816"/>
                    </a:lnTo>
                    <a:lnTo>
                      <a:pt x="493" y="811"/>
                    </a:lnTo>
                    <a:lnTo>
                      <a:pt x="512" y="807"/>
                    </a:lnTo>
                    <a:lnTo>
                      <a:pt x="532" y="802"/>
                    </a:lnTo>
                    <a:lnTo>
                      <a:pt x="551" y="795"/>
                    </a:lnTo>
                    <a:lnTo>
                      <a:pt x="570" y="788"/>
                    </a:lnTo>
                    <a:lnTo>
                      <a:pt x="589" y="780"/>
                    </a:lnTo>
                    <a:lnTo>
                      <a:pt x="606" y="771"/>
                    </a:lnTo>
                    <a:lnTo>
                      <a:pt x="623" y="761"/>
                    </a:lnTo>
                    <a:lnTo>
                      <a:pt x="640" y="750"/>
                    </a:lnTo>
                    <a:lnTo>
                      <a:pt x="656" y="738"/>
                    </a:lnTo>
                    <a:lnTo>
                      <a:pt x="671" y="727"/>
                    </a:lnTo>
                    <a:lnTo>
                      <a:pt x="686" y="714"/>
                    </a:lnTo>
                    <a:lnTo>
                      <a:pt x="700" y="700"/>
                    </a:lnTo>
                    <a:lnTo>
                      <a:pt x="714" y="686"/>
                    </a:lnTo>
                    <a:lnTo>
                      <a:pt x="727" y="671"/>
                    </a:lnTo>
                    <a:lnTo>
                      <a:pt x="739" y="656"/>
                    </a:lnTo>
                    <a:lnTo>
                      <a:pt x="750" y="640"/>
                    </a:lnTo>
                    <a:lnTo>
                      <a:pt x="761" y="623"/>
                    </a:lnTo>
                    <a:lnTo>
                      <a:pt x="771" y="606"/>
                    </a:lnTo>
                    <a:lnTo>
                      <a:pt x="780" y="588"/>
                    </a:lnTo>
                    <a:lnTo>
                      <a:pt x="788" y="570"/>
                    </a:lnTo>
                    <a:lnTo>
                      <a:pt x="795" y="551"/>
                    </a:lnTo>
                    <a:lnTo>
                      <a:pt x="802" y="533"/>
                    </a:lnTo>
                    <a:lnTo>
                      <a:pt x="807" y="512"/>
                    </a:lnTo>
                    <a:lnTo>
                      <a:pt x="812" y="493"/>
                    </a:lnTo>
                    <a:lnTo>
                      <a:pt x="816" y="473"/>
                    </a:lnTo>
                    <a:lnTo>
                      <a:pt x="818" y="452"/>
                    </a:lnTo>
                    <a:lnTo>
                      <a:pt x="820" y="431"/>
                    </a:lnTo>
                    <a:lnTo>
                      <a:pt x="820" y="410"/>
                    </a:lnTo>
                    <a:lnTo>
                      <a:pt x="820" y="410"/>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sp>
            <p:nvSpPr>
              <p:cNvPr id="47" name="Freeform 32">
                <a:extLst>
                  <a:ext uri="{FF2B5EF4-FFF2-40B4-BE49-F238E27FC236}">
                    <a16:creationId xmlns:a16="http://schemas.microsoft.com/office/drawing/2014/main" id="{38DAFCE2-5DFC-4681-B78C-2080F6270BD4}"/>
                  </a:ext>
                </a:extLst>
              </p:cNvPr>
              <p:cNvSpPr>
                <a:spLocks/>
              </p:cNvSpPr>
              <p:nvPr/>
            </p:nvSpPr>
            <p:spPr bwMode="auto">
              <a:xfrm>
                <a:off x="2976563" y="1744664"/>
                <a:ext cx="239713" cy="463550"/>
              </a:xfrm>
              <a:custGeom>
                <a:avLst/>
                <a:gdLst>
                  <a:gd name="T0" fmla="*/ 723 w 1055"/>
                  <a:gd name="T1" fmla="*/ 2037 h 2038"/>
                  <a:gd name="T2" fmla="*/ 741 w 1055"/>
                  <a:gd name="T3" fmla="*/ 2031 h 2038"/>
                  <a:gd name="T4" fmla="*/ 755 w 1055"/>
                  <a:gd name="T5" fmla="*/ 2020 h 2038"/>
                  <a:gd name="T6" fmla="*/ 770 w 1055"/>
                  <a:gd name="T7" fmla="*/ 1990 h 2038"/>
                  <a:gd name="T8" fmla="*/ 787 w 1055"/>
                  <a:gd name="T9" fmla="*/ 1938 h 2038"/>
                  <a:gd name="T10" fmla="*/ 814 w 1055"/>
                  <a:gd name="T11" fmla="*/ 1828 h 2038"/>
                  <a:gd name="T12" fmla="*/ 856 w 1055"/>
                  <a:gd name="T13" fmla="*/ 1600 h 2038"/>
                  <a:gd name="T14" fmla="*/ 912 w 1055"/>
                  <a:gd name="T15" fmla="*/ 1262 h 2038"/>
                  <a:gd name="T16" fmla="*/ 922 w 1055"/>
                  <a:gd name="T17" fmla="*/ 1223 h 2038"/>
                  <a:gd name="T18" fmla="*/ 940 w 1055"/>
                  <a:gd name="T19" fmla="*/ 1185 h 2038"/>
                  <a:gd name="T20" fmla="*/ 973 w 1055"/>
                  <a:gd name="T21" fmla="*/ 1142 h 2038"/>
                  <a:gd name="T22" fmla="*/ 992 w 1055"/>
                  <a:gd name="T23" fmla="*/ 1110 h 2038"/>
                  <a:gd name="T24" fmla="*/ 1004 w 1055"/>
                  <a:gd name="T25" fmla="*/ 1060 h 2038"/>
                  <a:gd name="T26" fmla="*/ 1028 w 1055"/>
                  <a:gd name="T27" fmla="*/ 883 h 2038"/>
                  <a:gd name="T28" fmla="*/ 1048 w 1055"/>
                  <a:gd name="T29" fmla="*/ 645 h 2038"/>
                  <a:gd name="T30" fmla="*/ 1055 w 1055"/>
                  <a:gd name="T31" fmla="*/ 449 h 2038"/>
                  <a:gd name="T32" fmla="*/ 1053 w 1055"/>
                  <a:gd name="T33" fmla="*/ 270 h 2038"/>
                  <a:gd name="T34" fmla="*/ 1048 w 1055"/>
                  <a:gd name="T35" fmla="*/ 205 h 2038"/>
                  <a:gd name="T36" fmla="*/ 1042 w 1055"/>
                  <a:gd name="T37" fmla="*/ 174 h 2038"/>
                  <a:gd name="T38" fmla="*/ 1023 w 1055"/>
                  <a:gd name="T39" fmla="*/ 144 h 2038"/>
                  <a:gd name="T40" fmla="*/ 993 w 1055"/>
                  <a:gd name="T41" fmla="*/ 116 h 2038"/>
                  <a:gd name="T42" fmla="*/ 953 w 1055"/>
                  <a:gd name="T43" fmla="*/ 90 h 2038"/>
                  <a:gd name="T44" fmla="*/ 888 w 1055"/>
                  <a:gd name="T45" fmla="*/ 60 h 2038"/>
                  <a:gd name="T46" fmla="*/ 766 w 1055"/>
                  <a:gd name="T47" fmla="*/ 25 h 2038"/>
                  <a:gd name="T48" fmla="*/ 625 w 1055"/>
                  <a:gd name="T49" fmla="*/ 4 h 2038"/>
                  <a:gd name="T50" fmla="*/ 528 w 1055"/>
                  <a:gd name="T51" fmla="*/ 0 h 2038"/>
                  <a:gd name="T52" fmla="*/ 381 w 1055"/>
                  <a:gd name="T53" fmla="*/ 10 h 2038"/>
                  <a:gd name="T54" fmla="*/ 246 w 1055"/>
                  <a:gd name="T55" fmla="*/ 36 h 2038"/>
                  <a:gd name="T56" fmla="*/ 132 w 1055"/>
                  <a:gd name="T57" fmla="*/ 74 h 2038"/>
                  <a:gd name="T58" fmla="*/ 87 w 1055"/>
                  <a:gd name="T59" fmla="*/ 99 h 2038"/>
                  <a:gd name="T60" fmla="*/ 51 w 1055"/>
                  <a:gd name="T61" fmla="*/ 126 h 2038"/>
                  <a:gd name="T62" fmla="*/ 24 w 1055"/>
                  <a:gd name="T63" fmla="*/ 153 h 2038"/>
                  <a:gd name="T64" fmla="*/ 9 w 1055"/>
                  <a:gd name="T65" fmla="*/ 183 h 2038"/>
                  <a:gd name="T66" fmla="*/ 6 w 1055"/>
                  <a:gd name="T67" fmla="*/ 205 h 2038"/>
                  <a:gd name="T68" fmla="*/ 0 w 1055"/>
                  <a:gd name="T69" fmla="*/ 347 h 2038"/>
                  <a:gd name="T70" fmla="*/ 1 w 1055"/>
                  <a:gd name="T71" fmla="*/ 509 h 2038"/>
                  <a:gd name="T72" fmla="*/ 11 w 1055"/>
                  <a:gd name="T73" fmla="*/ 720 h 2038"/>
                  <a:gd name="T74" fmla="*/ 37 w 1055"/>
                  <a:gd name="T75" fmla="*/ 970 h 2038"/>
                  <a:gd name="T76" fmla="*/ 54 w 1055"/>
                  <a:gd name="T77" fmla="*/ 1080 h 2038"/>
                  <a:gd name="T78" fmla="*/ 68 w 1055"/>
                  <a:gd name="T79" fmla="*/ 1121 h 2038"/>
                  <a:gd name="T80" fmla="*/ 94 w 1055"/>
                  <a:gd name="T81" fmla="*/ 1158 h 2038"/>
                  <a:gd name="T82" fmla="*/ 121 w 1055"/>
                  <a:gd name="T83" fmla="*/ 1196 h 2038"/>
                  <a:gd name="T84" fmla="*/ 138 w 1055"/>
                  <a:gd name="T85" fmla="*/ 1241 h 2038"/>
                  <a:gd name="T86" fmla="*/ 156 w 1055"/>
                  <a:gd name="T87" fmla="*/ 1332 h 2038"/>
                  <a:gd name="T88" fmla="*/ 215 w 1055"/>
                  <a:gd name="T89" fmla="*/ 1695 h 2038"/>
                  <a:gd name="T90" fmla="*/ 249 w 1055"/>
                  <a:gd name="T91" fmla="*/ 1868 h 2038"/>
                  <a:gd name="T92" fmla="*/ 267 w 1055"/>
                  <a:gd name="T93" fmla="*/ 1938 h 2038"/>
                  <a:gd name="T94" fmla="*/ 292 w 1055"/>
                  <a:gd name="T95" fmla="*/ 2007 h 2038"/>
                  <a:gd name="T96" fmla="*/ 305 w 1055"/>
                  <a:gd name="T97" fmla="*/ 2025 h 2038"/>
                  <a:gd name="T98" fmla="*/ 319 w 1055"/>
                  <a:gd name="T99" fmla="*/ 2033 h 2038"/>
                  <a:gd name="T100" fmla="*/ 347 w 1055"/>
                  <a:gd name="T101"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5" h="2038">
                    <a:moveTo>
                      <a:pt x="708" y="2038"/>
                    </a:moveTo>
                    <a:lnTo>
                      <a:pt x="708" y="2038"/>
                    </a:lnTo>
                    <a:lnTo>
                      <a:pt x="723" y="2037"/>
                    </a:lnTo>
                    <a:lnTo>
                      <a:pt x="729" y="2036"/>
                    </a:lnTo>
                    <a:lnTo>
                      <a:pt x="736" y="2033"/>
                    </a:lnTo>
                    <a:lnTo>
                      <a:pt x="741" y="2031"/>
                    </a:lnTo>
                    <a:lnTo>
                      <a:pt x="745" y="2028"/>
                    </a:lnTo>
                    <a:lnTo>
                      <a:pt x="751" y="2025"/>
                    </a:lnTo>
                    <a:lnTo>
                      <a:pt x="755" y="2020"/>
                    </a:lnTo>
                    <a:lnTo>
                      <a:pt x="759" y="2014"/>
                    </a:lnTo>
                    <a:lnTo>
                      <a:pt x="762" y="2007"/>
                    </a:lnTo>
                    <a:lnTo>
                      <a:pt x="770" y="1990"/>
                    </a:lnTo>
                    <a:lnTo>
                      <a:pt x="778" y="1967"/>
                    </a:lnTo>
                    <a:lnTo>
                      <a:pt x="787" y="1938"/>
                    </a:lnTo>
                    <a:lnTo>
                      <a:pt x="787" y="1938"/>
                    </a:lnTo>
                    <a:lnTo>
                      <a:pt x="796" y="1905"/>
                    </a:lnTo>
                    <a:lnTo>
                      <a:pt x="805" y="1868"/>
                    </a:lnTo>
                    <a:lnTo>
                      <a:pt x="814" y="1828"/>
                    </a:lnTo>
                    <a:lnTo>
                      <a:pt x="822" y="1786"/>
                    </a:lnTo>
                    <a:lnTo>
                      <a:pt x="839" y="1695"/>
                    </a:lnTo>
                    <a:lnTo>
                      <a:pt x="856" y="1600"/>
                    </a:lnTo>
                    <a:lnTo>
                      <a:pt x="886" y="1416"/>
                    </a:lnTo>
                    <a:lnTo>
                      <a:pt x="898" y="1332"/>
                    </a:lnTo>
                    <a:lnTo>
                      <a:pt x="912" y="1262"/>
                    </a:lnTo>
                    <a:lnTo>
                      <a:pt x="912" y="1262"/>
                    </a:lnTo>
                    <a:lnTo>
                      <a:pt x="917" y="1241"/>
                    </a:lnTo>
                    <a:lnTo>
                      <a:pt x="922" y="1223"/>
                    </a:lnTo>
                    <a:lnTo>
                      <a:pt x="928" y="1208"/>
                    </a:lnTo>
                    <a:lnTo>
                      <a:pt x="934" y="1196"/>
                    </a:lnTo>
                    <a:lnTo>
                      <a:pt x="940" y="1185"/>
                    </a:lnTo>
                    <a:lnTo>
                      <a:pt x="947" y="1175"/>
                    </a:lnTo>
                    <a:lnTo>
                      <a:pt x="961" y="1158"/>
                    </a:lnTo>
                    <a:lnTo>
                      <a:pt x="973" y="1142"/>
                    </a:lnTo>
                    <a:lnTo>
                      <a:pt x="980" y="1132"/>
                    </a:lnTo>
                    <a:lnTo>
                      <a:pt x="986" y="1121"/>
                    </a:lnTo>
                    <a:lnTo>
                      <a:pt x="992" y="1110"/>
                    </a:lnTo>
                    <a:lnTo>
                      <a:pt x="997" y="1096"/>
                    </a:lnTo>
                    <a:lnTo>
                      <a:pt x="1001" y="1080"/>
                    </a:lnTo>
                    <a:lnTo>
                      <a:pt x="1004" y="1060"/>
                    </a:lnTo>
                    <a:lnTo>
                      <a:pt x="1004" y="1060"/>
                    </a:lnTo>
                    <a:lnTo>
                      <a:pt x="1017" y="970"/>
                    </a:lnTo>
                    <a:lnTo>
                      <a:pt x="1028" y="883"/>
                    </a:lnTo>
                    <a:lnTo>
                      <a:pt x="1037" y="800"/>
                    </a:lnTo>
                    <a:lnTo>
                      <a:pt x="1044" y="720"/>
                    </a:lnTo>
                    <a:lnTo>
                      <a:pt x="1048" y="645"/>
                    </a:lnTo>
                    <a:lnTo>
                      <a:pt x="1052" y="576"/>
                    </a:lnTo>
                    <a:lnTo>
                      <a:pt x="1054" y="509"/>
                    </a:lnTo>
                    <a:lnTo>
                      <a:pt x="1055" y="449"/>
                    </a:lnTo>
                    <a:lnTo>
                      <a:pt x="1055" y="396"/>
                    </a:lnTo>
                    <a:lnTo>
                      <a:pt x="1055" y="347"/>
                    </a:lnTo>
                    <a:lnTo>
                      <a:pt x="1053" y="270"/>
                    </a:lnTo>
                    <a:lnTo>
                      <a:pt x="1049" y="222"/>
                    </a:lnTo>
                    <a:lnTo>
                      <a:pt x="1048" y="205"/>
                    </a:lnTo>
                    <a:lnTo>
                      <a:pt x="1048" y="205"/>
                    </a:lnTo>
                    <a:lnTo>
                      <a:pt x="1047" y="194"/>
                    </a:lnTo>
                    <a:lnTo>
                      <a:pt x="1045" y="183"/>
                    </a:lnTo>
                    <a:lnTo>
                      <a:pt x="1042" y="174"/>
                    </a:lnTo>
                    <a:lnTo>
                      <a:pt x="1037" y="163"/>
                    </a:lnTo>
                    <a:lnTo>
                      <a:pt x="1030" y="153"/>
                    </a:lnTo>
                    <a:lnTo>
                      <a:pt x="1023" y="144"/>
                    </a:lnTo>
                    <a:lnTo>
                      <a:pt x="1014" y="134"/>
                    </a:lnTo>
                    <a:lnTo>
                      <a:pt x="1004" y="126"/>
                    </a:lnTo>
                    <a:lnTo>
                      <a:pt x="993" y="116"/>
                    </a:lnTo>
                    <a:lnTo>
                      <a:pt x="981" y="107"/>
                    </a:lnTo>
                    <a:lnTo>
                      <a:pt x="968" y="99"/>
                    </a:lnTo>
                    <a:lnTo>
                      <a:pt x="953" y="90"/>
                    </a:lnTo>
                    <a:lnTo>
                      <a:pt x="938" y="83"/>
                    </a:lnTo>
                    <a:lnTo>
                      <a:pt x="922" y="74"/>
                    </a:lnTo>
                    <a:lnTo>
                      <a:pt x="888" y="60"/>
                    </a:lnTo>
                    <a:lnTo>
                      <a:pt x="849" y="47"/>
                    </a:lnTo>
                    <a:lnTo>
                      <a:pt x="808" y="36"/>
                    </a:lnTo>
                    <a:lnTo>
                      <a:pt x="766" y="25"/>
                    </a:lnTo>
                    <a:lnTo>
                      <a:pt x="721" y="16"/>
                    </a:lnTo>
                    <a:lnTo>
                      <a:pt x="673" y="10"/>
                    </a:lnTo>
                    <a:lnTo>
                      <a:pt x="625" y="4"/>
                    </a:lnTo>
                    <a:lnTo>
                      <a:pt x="577" y="1"/>
                    </a:lnTo>
                    <a:lnTo>
                      <a:pt x="528" y="0"/>
                    </a:lnTo>
                    <a:lnTo>
                      <a:pt x="528" y="0"/>
                    </a:lnTo>
                    <a:lnTo>
                      <a:pt x="477" y="1"/>
                    </a:lnTo>
                    <a:lnTo>
                      <a:pt x="429" y="4"/>
                    </a:lnTo>
                    <a:lnTo>
                      <a:pt x="381" y="10"/>
                    </a:lnTo>
                    <a:lnTo>
                      <a:pt x="334" y="16"/>
                    </a:lnTo>
                    <a:lnTo>
                      <a:pt x="289" y="25"/>
                    </a:lnTo>
                    <a:lnTo>
                      <a:pt x="246" y="36"/>
                    </a:lnTo>
                    <a:lnTo>
                      <a:pt x="205" y="47"/>
                    </a:lnTo>
                    <a:lnTo>
                      <a:pt x="168" y="60"/>
                    </a:lnTo>
                    <a:lnTo>
                      <a:pt x="132" y="74"/>
                    </a:lnTo>
                    <a:lnTo>
                      <a:pt x="116" y="83"/>
                    </a:lnTo>
                    <a:lnTo>
                      <a:pt x="101" y="90"/>
                    </a:lnTo>
                    <a:lnTo>
                      <a:pt x="87" y="99"/>
                    </a:lnTo>
                    <a:lnTo>
                      <a:pt x="73" y="107"/>
                    </a:lnTo>
                    <a:lnTo>
                      <a:pt x="62" y="116"/>
                    </a:lnTo>
                    <a:lnTo>
                      <a:pt x="51" y="126"/>
                    </a:lnTo>
                    <a:lnTo>
                      <a:pt x="40" y="134"/>
                    </a:lnTo>
                    <a:lnTo>
                      <a:pt x="32" y="144"/>
                    </a:lnTo>
                    <a:lnTo>
                      <a:pt x="24" y="153"/>
                    </a:lnTo>
                    <a:lnTo>
                      <a:pt x="18" y="163"/>
                    </a:lnTo>
                    <a:lnTo>
                      <a:pt x="12" y="174"/>
                    </a:lnTo>
                    <a:lnTo>
                      <a:pt x="9" y="183"/>
                    </a:lnTo>
                    <a:lnTo>
                      <a:pt x="7" y="194"/>
                    </a:lnTo>
                    <a:lnTo>
                      <a:pt x="6" y="205"/>
                    </a:lnTo>
                    <a:lnTo>
                      <a:pt x="6" y="205"/>
                    </a:lnTo>
                    <a:lnTo>
                      <a:pt x="5" y="222"/>
                    </a:lnTo>
                    <a:lnTo>
                      <a:pt x="3" y="270"/>
                    </a:lnTo>
                    <a:lnTo>
                      <a:pt x="0" y="347"/>
                    </a:lnTo>
                    <a:lnTo>
                      <a:pt x="0" y="396"/>
                    </a:lnTo>
                    <a:lnTo>
                      <a:pt x="0" y="449"/>
                    </a:lnTo>
                    <a:lnTo>
                      <a:pt x="1" y="509"/>
                    </a:lnTo>
                    <a:lnTo>
                      <a:pt x="3" y="576"/>
                    </a:lnTo>
                    <a:lnTo>
                      <a:pt x="6" y="645"/>
                    </a:lnTo>
                    <a:lnTo>
                      <a:pt x="11" y="720"/>
                    </a:lnTo>
                    <a:lnTo>
                      <a:pt x="18" y="800"/>
                    </a:lnTo>
                    <a:lnTo>
                      <a:pt x="26" y="883"/>
                    </a:lnTo>
                    <a:lnTo>
                      <a:pt x="37" y="970"/>
                    </a:lnTo>
                    <a:lnTo>
                      <a:pt x="50" y="1060"/>
                    </a:lnTo>
                    <a:lnTo>
                      <a:pt x="50" y="1060"/>
                    </a:lnTo>
                    <a:lnTo>
                      <a:pt x="54" y="1080"/>
                    </a:lnTo>
                    <a:lnTo>
                      <a:pt x="58" y="1096"/>
                    </a:lnTo>
                    <a:lnTo>
                      <a:pt x="63" y="1110"/>
                    </a:lnTo>
                    <a:lnTo>
                      <a:pt x="68" y="1121"/>
                    </a:lnTo>
                    <a:lnTo>
                      <a:pt x="75" y="1132"/>
                    </a:lnTo>
                    <a:lnTo>
                      <a:pt x="81" y="1142"/>
                    </a:lnTo>
                    <a:lnTo>
                      <a:pt x="94" y="1158"/>
                    </a:lnTo>
                    <a:lnTo>
                      <a:pt x="108" y="1175"/>
                    </a:lnTo>
                    <a:lnTo>
                      <a:pt x="114" y="1185"/>
                    </a:lnTo>
                    <a:lnTo>
                      <a:pt x="121" y="1196"/>
                    </a:lnTo>
                    <a:lnTo>
                      <a:pt x="127" y="1208"/>
                    </a:lnTo>
                    <a:lnTo>
                      <a:pt x="132" y="1223"/>
                    </a:lnTo>
                    <a:lnTo>
                      <a:pt x="138" y="1241"/>
                    </a:lnTo>
                    <a:lnTo>
                      <a:pt x="143" y="1262"/>
                    </a:lnTo>
                    <a:lnTo>
                      <a:pt x="143" y="1262"/>
                    </a:lnTo>
                    <a:lnTo>
                      <a:pt x="156" y="1332"/>
                    </a:lnTo>
                    <a:lnTo>
                      <a:pt x="170" y="1416"/>
                    </a:lnTo>
                    <a:lnTo>
                      <a:pt x="199" y="1600"/>
                    </a:lnTo>
                    <a:lnTo>
                      <a:pt x="215" y="1695"/>
                    </a:lnTo>
                    <a:lnTo>
                      <a:pt x="232" y="1786"/>
                    </a:lnTo>
                    <a:lnTo>
                      <a:pt x="241" y="1828"/>
                    </a:lnTo>
                    <a:lnTo>
                      <a:pt x="249" y="1868"/>
                    </a:lnTo>
                    <a:lnTo>
                      <a:pt x="259" y="1905"/>
                    </a:lnTo>
                    <a:lnTo>
                      <a:pt x="267" y="1938"/>
                    </a:lnTo>
                    <a:lnTo>
                      <a:pt x="267" y="1938"/>
                    </a:lnTo>
                    <a:lnTo>
                      <a:pt x="276" y="1967"/>
                    </a:lnTo>
                    <a:lnTo>
                      <a:pt x="285" y="1990"/>
                    </a:lnTo>
                    <a:lnTo>
                      <a:pt x="292" y="2007"/>
                    </a:lnTo>
                    <a:lnTo>
                      <a:pt x="296" y="2014"/>
                    </a:lnTo>
                    <a:lnTo>
                      <a:pt x="300" y="2020"/>
                    </a:lnTo>
                    <a:lnTo>
                      <a:pt x="305" y="2025"/>
                    </a:lnTo>
                    <a:lnTo>
                      <a:pt x="309" y="2028"/>
                    </a:lnTo>
                    <a:lnTo>
                      <a:pt x="313" y="2031"/>
                    </a:lnTo>
                    <a:lnTo>
                      <a:pt x="319" y="2033"/>
                    </a:lnTo>
                    <a:lnTo>
                      <a:pt x="325" y="2036"/>
                    </a:lnTo>
                    <a:lnTo>
                      <a:pt x="332" y="2037"/>
                    </a:lnTo>
                    <a:lnTo>
                      <a:pt x="347" y="2038"/>
                    </a:lnTo>
                    <a:lnTo>
                      <a:pt x="708" y="2038"/>
                    </a:lnTo>
                    <a:close/>
                  </a:path>
                </a:pathLst>
              </a:custGeom>
              <a:grpFill/>
              <a:ln>
                <a:noFill/>
              </a:ln>
            </p:spPr>
            <p:txBody>
              <a:bodyPr vert="horz" wrap="square" lIns="91440" tIns="45720" rIns="91440" bIns="45720" numCol="1" anchor="t" anchorCtr="0" compatLnSpc="1">
                <a:prstTxWarp prst="textNoShape">
                  <a:avLst/>
                </a:prstTxWarp>
              </a:bodyPr>
              <a:lstStyle/>
              <a:p>
                <a:endParaRPr lang="pl-PL"/>
              </a:p>
            </p:txBody>
          </p:sp>
        </p:grpSp>
        <p:pic>
          <p:nvPicPr>
            <p:cNvPr id="45" name="Grafika 44" descr="Zamykać">
              <a:extLst>
                <a:ext uri="{FF2B5EF4-FFF2-40B4-BE49-F238E27FC236}">
                  <a16:creationId xmlns:a16="http://schemas.microsoft.com/office/drawing/2014/main" id="{ECB76059-F2B8-44DD-A022-99FCF7673802}"/>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385441" y="5265423"/>
              <a:ext cx="914400" cy="914400"/>
            </a:xfrm>
            <a:prstGeom prst="rect">
              <a:avLst/>
            </a:prstGeom>
          </p:spPr>
        </p:pic>
      </p:grpSp>
      <p:pic>
        <p:nvPicPr>
          <p:cNvPr id="12" name="Grafika 11" descr="Oko">
            <a:extLst>
              <a:ext uri="{FF2B5EF4-FFF2-40B4-BE49-F238E27FC236}">
                <a16:creationId xmlns:a16="http://schemas.microsoft.com/office/drawing/2014/main" id="{6DA06BEF-4900-4E52-9CD5-5C27E3DFED8B}"/>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131565" y="1737392"/>
            <a:ext cx="307545" cy="307545"/>
          </a:xfrm>
          <a:prstGeom prst="rect">
            <a:avLst/>
          </a:prstGeom>
        </p:spPr>
      </p:pic>
      <p:sp>
        <p:nvSpPr>
          <p:cNvPr id="14" name="Freeform 8">
            <a:extLst>
              <a:ext uri="{FF2B5EF4-FFF2-40B4-BE49-F238E27FC236}">
                <a16:creationId xmlns:a16="http://schemas.microsoft.com/office/drawing/2014/main" id="{37977197-5420-4C87-9617-736AA0FED65C}"/>
              </a:ext>
            </a:extLst>
          </p:cNvPr>
          <p:cNvSpPr>
            <a:spLocks noEditPoints="1"/>
          </p:cNvSpPr>
          <p:nvPr/>
        </p:nvSpPr>
        <p:spPr bwMode="auto">
          <a:xfrm>
            <a:off x="5185382" y="3148851"/>
            <a:ext cx="215409" cy="249286"/>
          </a:xfrm>
          <a:custGeom>
            <a:avLst/>
            <a:gdLst>
              <a:gd name="T0" fmla="*/ 1214 w 1347"/>
              <a:gd name="T1" fmla="*/ 648 h 1560"/>
              <a:gd name="T2" fmla="*/ 1188 w 1347"/>
              <a:gd name="T3" fmla="*/ 547 h 1560"/>
              <a:gd name="T4" fmla="*/ 1212 w 1347"/>
              <a:gd name="T5" fmla="*/ 472 h 1560"/>
              <a:gd name="T6" fmla="*/ 1147 w 1347"/>
              <a:gd name="T7" fmla="*/ 300 h 1560"/>
              <a:gd name="T8" fmla="*/ 983 w 1347"/>
              <a:gd name="T9" fmla="*/ 120 h 1560"/>
              <a:gd name="T10" fmla="*/ 764 w 1347"/>
              <a:gd name="T11" fmla="*/ 18 h 1560"/>
              <a:gd name="T12" fmla="*/ 516 w 1347"/>
              <a:gd name="T13" fmla="*/ 10 h 1560"/>
              <a:gd name="T14" fmla="*/ 323 w 1347"/>
              <a:gd name="T15" fmla="*/ 75 h 1560"/>
              <a:gd name="T16" fmla="*/ 160 w 1347"/>
              <a:gd name="T17" fmla="*/ 206 h 1560"/>
              <a:gd name="T18" fmla="*/ 49 w 1347"/>
              <a:gd name="T19" fmla="*/ 380 h 1560"/>
              <a:gd name="T20" fmla="*/ 2 w 1347"/>
              <a:gd name="T21" fmla="*/ 584 h 1560"/>
              <a:gd name="T22" fmla="*/ 22 w 1347"/>
              <a:gd name="T23" fmla="*/ 778 h 1560"/>
              <a:gd name="T24" fmla="*/ 119 w 1347"/>
              <a:gd name="T25" fmla="*/ 984 h 1560"/>
              <a:gd name="T26" fmla="*/ 230 w 1347"/>
              <a:gd name="T27" fmla="*/ 1106 h 1560"/>
              <a:gd name="T28" fmla="*/ 235 w 1347"/>
              <a:gd name="T29" fmla="*/ 1514 h 1560"/>
              <a:gd name="T30" fmla="*/ 558 w 1347"/>
              <a:gd name="T31" fmla="*/ 1559 h 1560"/>
              <a:gd name="T32" fmla="*/ 811 w 1347"/>
              <a:gd name="T33" fmla="*/ 1546 h 1560"/>
              <a:gd name="T34" fmla="*/ 1067 w 1347"/>
              <a:gd name="T35" fmla="*/ 1335 h 1560"/>
              <a:gd name="T36" fmla="*/ 1156 w 1347"/>
              <a:gd name="T37" fmla="*/ 1306 h 1560"/>
              <a:gd name="T38" fmla="*/ 1203 w 1347"/>
              <a:gd name="T39" fmla="*/ 1214 h 1560"/>
              <a:gd name="T40" fmla="*/ 1196 w 1347"/>
              <a:gd name="T41" fmla="*/ 1121 h 1560"/>
              <a:gd name="T42" fmla="*/ 1167 w 1347"/>
              <a:gd name="T43" fmla="*/ 1089 h 1560"/>
              <a:gd name="T44" fmla="*/ 1194 w 1347"/>
              <a:gd name="T45" fmla="*/ 1059 h 1560"/>
              <a:gd name="T46" fmla="*/ 1203 w 1347"/>
              <a:gd name="T47" fmla="*/ 1021 h 1560"/>
              <a:gd name="T48" fmla="*/ 1260 w 1347"/>
              <a:gd name="T49" fmla="*/ 980 h 1560"/>
              <a:gd name="T50" fmla="*/ 1333 w 1347"/>
              <a:gd name="T51" fmla="*/ 937 h 1560"/>
              <a:gd name="T52" fmla="*/ 1346 w 1347"/>
              <a:gd name="T53" fmla="*/ 881 h 1560"/>
              <a:gd name="T54" fmla="*/ 663 w 1347"/>
              <a:gd name="T55" fmla="*/ 1304 h 1560"/>
              <a:gd name="T56" fmla="*/ 580 w 1347"/>
              <a:gd name="T57" fmla="*/ 1316 h 1560"/>
              <a:gd name="T58" fmla="*/ 509 w 1347"/>
              <a:gd name="T59" fmla="*/ 1273 h 1560"/>
              <a:gd name="T60" fmla="*/ 482 w 1347"/>
              <a:gd name="T61" fmla="*/ 1196 h 1560"/>
              <a:gd name="T62" fmla="*/ 518 w 1347"/>
              <a:gd name="T63" fmla="*/ 1109 h 1560"/>
              <a:gd name="T64" fmla="*/ 591 w 1347"/>
              <a:gd name="T65" fmla="*/ 1074 h 1560"/>
              <a:gd name="T66" fmla="*/ 673 w 1347"/>
              <a:gd name="T67" fmla="*/ 1094 h 1560"/>
              <a:gd name="T68" fmla="*/ 724 w 1347"/>
              <a:gd name="T69" fmla="*/ 1160 h 1560"/>
              <a:gd name="T70" fmla="*/ 720 w 1347"/>
              <a:gd name="T71" fmla="*/ 1243 h 1560"/>
              <a:gd name="T72" fmla="*/ 931 w 1347"/>
              <a:gd name="T73" fmla="*/ 596 h 1560"/>
              <a:gd name="T74" fmla="*/ 815 w 1347"/>
              <a:gd name="T75" fmla="*/ 744 h 1560"/>
              <a:gd name="T76" fmla="*/ 723 w 1347"/>
              <a:gd name="T77" fmla="*/ 851 h 1560"/>
              <a:gd name="T78" fmla="*/ 504 w 1347"/>
              <a:gd name="T79" fmla="*/ 992 h 1560"/>
              <a:gd name="T80" fmla="*/ 523 w 1347"/>
              <a:gd name="T81" fmla="*/ 827 h 1560"/>
              <a:gd name="T82" fmla="*/ 598 w 1347"/>
              <a:gd name="T83" fmla="*/ 693 h 1560"/>
              <a:gd name="T84" fmla="*/ 738 w 1347"/>
              <a:gd name="T85" fmla="*/ 555 h 1560"/>
              <a:gd name="T86" fmla="*/ 758 w 1347"/>
              <a:gd name="T87" fmla="*/ 479 h 1560"/>
              <a:gd name="T88" fmla="*/ 720 w 1347"/>
              <a:gd name="T89" fmla="*/ 413 h 1560"/>
              <a:gd name="T90" fmla="*/ 618 w 1347"/>
              <a:gd name="T91" fmla="*/ 381 h 1560"/>
              <a:gd name="T92" fmla="*/ 521 w 1347"/>
              <a:gd name="T93" fmla="*/ 411 h 1560"/>
              <a:gd name="T94" fmla="*/ 470 w 1347"/>
              <a:gd name="T95" fmla="*/ 490 h 1560"/>
              <a:gd name="T96" fmla="*/ 286 w 1347"/>
              <a:gd name="T97" fmla="*/ 453 h 1560"/>
              <a:gd name="T98" fmla="*/ 333 w 1347"/>
              <a:gd name="T99" fmla="*/ 340 h 1560"/>
              <a:gd name="T100" fmla="*/ 413 w 1347"/>
              <a:gd name="T101" fmla="*/ 261 h 1560"/>
              <a:gd name="T102" fmla="*/ 535 w 1347"/>
              <a:gd name="T103" fmla="*/ 211 h 1560"/>
              <a:gd name="T104" fmla="*/ 675 w 1347"/>
              <a:gd name="T105" fmla="*/ 205 h 1560"/>
              <a:gd name="T106" fmla="*/ 815 w 1347"/>
              <a:gd name="T107" fmla="*/ 249 h 1560"/>
              <a:gd name="T108" fmla="*/ 911 w 1347"/>
              <a:gd name="T109" fmla="*/ 347 h 1560"/>
              <a:gd name="T110" fmla="*/ 954 w 1347"/>
              <a:gd name="T111" fmla="*/ 493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47" h="1560">
                <a:moveTo>
                  <a:pt x="1341" y="866"/>
                </a:moveTo>
                <a:lnTo>
                  <a:pt x="1341" y="866"/>
                </a:lnTo>
                <a:lnTo>
                  <a:pt x="1334" y="850"/>
                </a:lnTo>
                <a:lnTo>
                  <a:pt x="1325" y="833"/>
                </a:lnTo>
                <a:lnTo>
                  <a:pt x="1302" y="795"/>
                </a:lnTo>
                <a:lnTo>
                  <a:pt x="1251" y="710"/>
                </a:lnTo>
                <a:lnTo>
                  <a:pt x="1226" y="669"/>
                </a:lnTo>
                <a:lnTo>
                  <a:pt x="1214" y="648"/>
                </a:lnTo>
                <a:lnTo>
                  <a:pt x="1205" y="629"/>
                </a:lnTo>
                <a:lnTo>
                  <a:pt x="1196" y="611"/>
                </a:lnTo>
                <a:lnTo>
                  <a:pt x="1191" y="595"/>
                </a:lnTo>
                <a:lnTo>
                  <a:pt x="1187" y="582"/>
                </a:lnTo>
                <a:lnTo>
                  <a:pt x="1186" y="569"/>
                </a:lnTo>
                <a:lnTo>
                  <a:pt x="1186" y="569"/>
                </a:lnTo>
                <a:lnTo>
                  <a:pt x="1186" y="557"/>
                </a:lnTo>
                <a:lnTo>
                  <a:pt x="1188" y="547"/>
                </a:lnTo>
                <a:lnTo>
                  <a:pt x="1191" y="537"/>
                </a:lnTo>
                <a:lnTo>
                  <a:pt x="1196" y="526"/>
                </a:lnTo>
                <a:lnTo>
                  <a:pt x="1196" y="526"/>
                </a:lnTo>
                <a:lnTo>
                  <a:pt x="1202" y="515"/>
                </a:lnTo>
                <a:lnTo>
                  <a:pt x="1206" y="506"/>
                </a:lnTo>
                <a:lnTo>
                  <a:pt x="1209" y="496"/>
                </a:lnTo>
                <a:lnTo>
                  <a:pt x="1211" y="484"/>
                </a:lnTo>
                <a:lnTo>
                  <a:pt x="1212" y="472"/>
                </a:lnTo>
                <a:lnTo>
                  <a:pt x="1212" y="458"/>
                </a:lnTo>
                <a:lnTo>
                  <a:pt x="1209" y="445"/>
                </a:lnTo>
                <a:lnTo>
                  <a:pt x="1209" y="445"/>
                </a:lnTo>
                <a:lnTo>
                  <a:pt x="1200" y="414"/>
                </a:lnTo>
                <a:lnTo>
                  <a:pt x="1189" y="384"/>
                </a:lnTo>
                <a:lnTo>
                  <a:pt x="1176" y="356"/>
                </a:lnTo>
                <a:lnTo>
                  <a:pt x="1163" y="327"/>
                </a:lnTo>
                <a:lnTo>
                  <a:pt x="1147" y="300"/>
                </a:lnTo>
                <a:lnTo>
                  <a:pt x="1131" y="274"/>
                </a:lnTo>
                <a:lnTo>
                  <a:pt x="1113" y="248"/>
                </a:lnTo>
                <a:lnTo>
                  <a:pt x="1094" y="225"/>
                </a:lnTo>
                <a:lnTo>
                  <a:pt x="1073" y="202"/>
                </a:lnTo>
                <a:lnTo>
                  <a:pt x="1052" y="179"/>
                </a:lnTo>
                <a:lnTo>
                  <a:pt x="1030" y="158"/>
                </a:lnTo>
                <a:lnTo>
                  <a:pt x="1008" y="139"/>
                </a:lnTo>
                <a:lnTo>
                  <a:pt x="983" y="120"/>
                </a:lnTo>
                <a:lnTo>
                  <a:pt x="959" y="103"/>
                </a:lnTo>
                <a:lnTo>
                  <a:pt x="932" y="87"/>
                </a:lnTo>
                <a:lnTo>
                  <a:pt x="906" y="72"/>
                </a:lnTo>
                <a:lnTo>
                  <a:pt x="879" y="58"/>
                </a:lnTo>
                <a:lnTo>
                  <a:pt x="851" y="47"/>
                </a:lnTo>
                <a:lnTo>
                  <a:pt x="823" y="35"/>
                </a:lnTo>
                <a:lnTo>
                  <a:pt x="794" y="27"/>
                </a:lnTo>
                <a:lnTo>
                  <a:pt x="764" y="18"/>
                </a:lnTo>
                <a:lnTo>
                  <a:pt x="734" y="12"/>
                </a:lnTo>
                <a:lnTo>
                  <a:pt x="704" y="6"/>
                </a:lnTo>
                <a:lnTo>
                  <a:pt x="674" y="3"/>
                </a:lnTo>
                <a:lnTo>
                  <a:pt x="642" y="1"/>
                </a:lnTo>
                <a:lnTo>
                  <a:pt x="611" y="0"/>
                </a:lnTo>
                <a:lnTo>
                  <a:pt x="579" y="2"/>
                </a:lnTo>
                <a:lnTo>
                  <a:pt x="548" y="4"/>
                </a:lnTo>
                <a:lnTo>
                  <a:pt x="516" y="10"/>
                </a:lnTo>
                <a:lnTo>
                  <a:pt x="484" y="15"/>
                </a:lnTo>
                <a:lnTo>
                  <a:pt x="452" y="23"/>
                </a:lnTo>
                <a:lnTo>
                  <a:pt x="421" y="33"/>
                </a:lnTo>
                <a:lnTo>
                  <a:pt x="421" y="33"/>
                </a:lnTo>
                <a:lnTo>
                  <a:pt x="396" y="42"/>
                </a:lnTo>
                <a:lnTo>
                  <a:pt x="371" y="52"/>
                </a:lnTo>
                <a:lnTo>
                  <a:pt x="346" y="64"/>
                </a:lnTo>
                <a:lnTo>
                  <a:pt x="323" y="75"/>
                </a:lnTo>
                <a:lnTo>
                  <a:pt x="299" y="89"/>
                </a:lnTo>
                <a:lnTo>
                  <a:pt x="277" y="103"/>
                </a:lnTo>
                <a:lnTo>
                  <a:pt x="256" y="118"/>
                </a:lnTo>
                <a:lnTo>
                  <a:pt x="235" y="134"/>
                </a:lnTo>
                <a:lnTo>
                  <a:pt x="215" y="151"/>
                </a:lnTo>
                <a:lnTo>
                  <a:pt x="196" y="169"/>
                </a:lnTo>
                <a:lnTo>
                  <a:pt x="178" y="187"/>
                </a:lnTo>
                <a:lnTo>
                  <a:pt x="160" y="206"/>
                </a:lnTo>
                <a:lnTo>
                  <a:pt x="143" y="225"/>
                </a:lnTo>
                <a:lnTo>
                  <a:pt x="127" y="246"/>
                </a:lnTo>
                <a:lnTo>
                  <a:pt x="112" y="266"/>
                </a:lnTo>
                <a:lnTo>
                  <a:pt x="97" y="289"/>
                </a:lnTo>
                <a:lnTo>
                  <a:pt x="83" y="311"/>
                </a:lnTo>
                <a:lnTo>
                  <a:pt x="72" y="333"/>
                </a:lnTo>
                <a:lnTo>
                  <a:pt x="60" y="357"/>
                </a:lnTo>
                <a:lnTo>
                  <a:pt x="49" y="380"/>
                </a:lnTo>
                <a:lnTo>
                  <a:pt x="40" y="404"/>
                </a:lnTo>
                <a:lnTo>
                  <a:pt x="31" y="429"/>
                </a:lnTo>
                <a:lnTo>
                  <a:pt x="23" y="454"/>
                </a:lnTo>
                <a:lnTo>
                  <a:pt x="16" y="480"/>
                </a:lnTo>
                <a:lnTo>
                  <a:pt x="11" y="505"/>
                </a:lnTo>
                <a:lnTo>
                  <a:pt x="7" y="531"/>
                </a:lnTo>
                <a:lnTo>
                  <a:pt x="4" y="557"/>
                </a:lnTo>
                <a:lnTo>
                  <a:pt x="2" y="584"/>
                </a:lnTo>
                <a:lnTo>
                  <a:pt x="0" y="610"/>
                </a:lnTo>
                <a:lnTo>
                  <a:pt x="0" y="637"/>
                </a:lnTo>
                <a:lnTo>
                  <a:pt x="3" y="663"/>
                </a:lnTo>
                <a:lnTo>
                  <a:pt x="5" y="690"/>
                </a:lnTo>
                <a:lnTo>
                  <a:pt x="5" y="690"/>
                </a:lnTo>
                <a:lnTo>
                  <a:pt x="9" y="720"/>
                </a:lnTo>
                <a:lnTo>
                  <a:pt x="15" y="749"/>
                </a:lnTo>
                <a:lnTo>
                  <a:pt x="22" y="778"/>
                </a:lnTo>
                <a:lnTo>
                  <a:pt x="29" y="805"/>
                </a:lnTo>
                <a:lnTo>
                  <a:pt x="39" y="833"/>
                </a:lnTo>
                <a:lnTo>
                  <a:pt x="49" y="860"/>
                </a:lnTo>
                <a:lnTo>
                  <a:pt x="61" y="886"/>
                </a:lnTo>
                <a:lnTo>
                  <a:pt x="74" y="912"/>
                </a:lnTo>
                <a:lnTo>
                  <a:pt x="87" y="936"/>
                </a:lnTo>
                <a:lnTo>
                  <a:pt x="102" y="960"/>
                </a:lnTo>
                <a:lnTo>
                  <a:pt x="119" y="984"/>
                </a:lnTo>
                <a:lnTo>
                  <a:pt x="137" y="1007"/>
                </a:lnTo>
                <a:lnTo>
                  <a:pt x="155" y="1029"/>
                </a:lnTo>
                <a:lnTo>
                  <a:pt x="175" y="1051"/>
                </a:lnTo>
                <a:lnTo>
                  <a:pt x="197" y="1072"/>
                </a:lnTo>
                <a:lnTo>
                  <a:pt x="219" y="1092"/>
                </a:lnTo>
                <a:lnTo>
                  <a:pt x="219" y="1092"/>
                </a:lnTo>
                <a:lnTo>
                  <a:pt x="224" y="1098"/>
                </a:lnTo>
                <a:lnTo>
                  <a:pt x="230" y="1106"/>
                </a:lnTo>
                <a:lnTo>
                  <a:pt x="233" y="1113"/>
                </a:lnTo>
                <a:lnTo>
                  <a:pt x="234" y="1122"/>
                </a:lnTo>
                <a:lnTo>
                  <a:pt x="234" y="1122"/>
                </a:lnTo>
                <a:lnTo>
                  <a:pt x="235" y="1156"/>
                </a:lnTo>
                <a:lnTo>
                  <a:pt x="235" y="1190"/>
                </a:lnTo>
                <a:lnTo>
                  <a:pt x="235" y="1259"/>
                </a:lnTo>
                <a:lnTo>
                  <a:pt x="235" y="1259"/>
                </a:lnTo>
                <a:lnTo>
                  <a:pt x="235" y="1514"/>
                </a:lnTo>
                <a:lnTo>
                  <a:pt x="235" y="1514"/>
                </a:lnTo>
                <a:lnTo>
                  <a:pt x="279" y="1525"/>
                </a:lnTo>
                <a:lnTo>
                  <a:pt x="325" y="1533"/>
                </a:lnTo>
                <a:lnTo>
                  <a:pt x="371" y="1542"/>
                </a:lnTo>
                <a:lnTo>
                  <a:pt x="416" y="1548"/>
                </a:lnTo>
                <a:lnTo>
                  <a:pt x="463" y="1554"/>
                </a:lnTo>
                <a:lnTo>
                  <a:pt x="510" y="1557"/>
                </a:lnTo>
                <a:lnTo>
                  <a:pt x="558" y="1559"/>
                </a:lnTo>
                <a:lnTo>
                  <a:pt x="606" y="1560"/>
                </a:lnTo>
                <a:lnTo>
                  <a:pt x="606" y="1560"/>
                </a:lnTo>
                <a:lnTo>
                  <a:pt x="640" y="1560"/>
                </a:lnTo>
                <a:lnTo>
                  <a:pt x="675" y="1559"/>
                </a:lnTo>
                <a:lnTo>
                  <a:pt x="709" y="1557"/>
                </a:lnTo>
                <a:lnTo>
                  <a:pt x="744" y="1554"/>
                </a:lnTo>
                <a:lnTo>
                  <a:pt x="778" y="1550"/>
                </a:lnTo>
                <a:lnTo>
                  <a:pt x="811" y="1546"/>
                </a:lnTo>
                <a:lnTo>
                  <a:pt x="844" y="1541"/>
                </a:lnTo>
                <a:lnTo>
                  <a:pt x="877" y="1536"/>
                </a:lnTo>
                <a:lnTo>
                  <a:pt x="877" y="1536"/>
                </a:lnTo>
                <a:lnTo>
                  <a:pt x="877" y="1338"/>
                </a:lnTo>
                <a:lnTo>
                  <a:pt x="877" y="1338"/>
                </a:lnTo>
                <a:lnTo>
                  <a:pt x="885" y="1336"/>
                </a:lnTo>
                <a:lnTo>
                  <a:pt x="885" y="1336"/>
                </a:lnTo>
                <a:lnTo>
                  <a:pt x="1067" y="1335"/>
                </a:lnTo>
                <a:lnTo>
                  <a:pt x="1067" y="1335"/>
                </a:lnTo>
                <a:lnTo>
                  <a:pt x="1082" y="1335"/>
                </a:lnTo>
                <a:lnTo>
                  <a:pt x="1096" y="1333"/>
                </a:lnTo>
                <a:lnTo>
                  <a:pt x="1110" y="1330"/>
                </a:lnTo>
                <a:lnTo>
                  <a:pt x="1123" y="1325"/>
                </a:lnTo>
                <a:lnTo>
                  <a:pt x="1135" y="1320"/>
                </a:lnTo>
                <a:lnTo>
                  <a:pt x="1146" y="1314"/>
                </a:lnTo>
                <a:lnTo>
                  <a:pt x="1156" y="1306"/>
                </a:lnTo>
                <a:lnTo>
                  <a:pt x="1166" y="1298"/>
                </a:lnTo>
                <a:lnTo>
                  <a:pt x="1174" y="1288"/>
                </a:lnTo>
                <a:lnTo>
                  <a:pt x="1182" y="1279"/>
                </a:lnTo>
                <a:lnTo>
                  <a:pt x="1188" y="1267"/>
                </a:lnTo>
                <a:lnTo>
                  <a:pt x="1193" y="1255"/>
                </a:lnTo>
                <a:lnTo>
                  <a:pt x="1198" y="1242"/>
                </a:lnTo>
                <a:lnTo>
                  <a:pt x="1201" y="1228"/>
                </a:lnTo>
                <a:lnTo>
                  <a:pt x="1203" y="1214"/>
                </a:lnTo>
                <a:lnTo>
                  <a:pt x="1203" y="1199"/>
                </a:lnTo>
                <a:lnTo>
                  <a:pt x="1203" y="1199"/>
                </a:lnTo>
                <a:lnTo>
                  <a:pt x="1204" y="1133"/>
                </a:lnTo>
                <a:lnTo>
                  <a:pt x="1204" y="1133"/>
                </a:lnTo>
                <a:lnTo>
                  <a:pt x="1203" y="1130"/>
                </a:lnTo>
                <a:lnTo>
                  <a:pt x="1203" y="1128"/>
                </a:lnTo>
                <a:lnTo>
                  <a:pt x="1200" y="1124"/>
                </a:lnTo>
                <a:lnTo>
                  <a:pt x="1196" y="1121"/>
                </a:lnTo>
                <a:lnTo>
                  <a:pt x="1193" y="1119"/>
                </a:lnTo>
                <a:lnTo>
                  <a:pt x="1193" y="1119"/>
                </a:lnTo>
                <a:lnTo>
                  <a:pt x="1182" y="1112"/>
                </a:lnTo>
                <a:lnTo>
                  <a:pt x="1173" y="1106"/>
                </a:lnTo>
                <a:lnTo>
                  <a:pt x="1171" y="1102"/>
                </a:lnTo>
                <a:lnTo>
                  <a:pt x="1168" y="1097"/>
                </a:lnTo>
                <a:lnTo>
                  <a:pt x="1167" y="1093"/>
                </a:lnTo>
                <a:lnTo>
                  <a:pt x="1167" y="1089"/>
                </a:lnTo>
                <a:lnTo>
                  <a:pt x="1167" y="1089"/>
                </a:lnTo>
                <a:lnTo>
                  <a:pt x="1167" y="1085"/>
                </a:lnTo>
                <a:lnTo>
                  <a:pt x="1169" y="1080"/>
                </a:lnTo>
                <a:lnTo>
                  <a:pt x="1171" y="1076"/>
                </a:lnTo>
                <a:lnTo>
                  <a:pt x="1174" y="1073"/>
                </a:lnTo>
                <a:lnTo>
                  <a:pt x="1178" y="1069"/>
                </a:lnTo>
                <a:lnTo>
                  <a:pt x="1183" y="1065"/>
                </a:lnTo>
                <a:lnTo>
                  <a:pt x="1194" y="1059"/>
                </a:lnTo>
                <a:lnTo>
                  <a:pt x="1194" y="1059"/>
                </a:lnTo>
                <a:lnTo>
                  <a:pt x="1199" y="1056"/>
                </a:lnTo>
                <a:lnTo>
                  <a:pt x="1202" y="1052"/>
                </a:lnTo>
                <a:lnTo>
                  <a:pt x="1203" y="1048"/>
                </a:lnTo>
                <a:lnTo>
                  <a:pt x="1203" y="1045"/>
                </a:lnTo>
                <a:lnTo>
                  <a:pt x="1203" y="1045"/>
                </a:lnTo>
                <a:lnTo>
                  <a:pt x="1203" y="1021"/>
                </a:lnTo>
                <a:lnTo>
                  <a:pt x="1203" y="1021"/>
                </a:lnTo>
                <a:lnTo>
                  <a:pt x="1204" y="1011"/>
                </a:lnTo>
                <a:lnTo>
                  <a:pt x="1205" y="1007"/>
                </a:lnTo>
                <a:lnTo>
                  <a:pt x="1207" y="1003"/>
                </a:lnTo>
                <a:lnTo>
                  <a:pt x="1210" y="1000"/>
                </a:lnTo>
                <a:lnTo>
                  <a:pt x="1213" y="998"/>
                </a:lnTo>
                <a:lnTo>
                  <a:pt x="1222" y="993"/>
                </a:lnTo>
                <a:lnTo>
                  <a:pt x="1222" y="993"/>
                </a:lnTo>
                <a:lnTo>
                  <a:pt x="1260" y="980"/>
                </a:lnTo>
                <a:lnTo>
                  <a:pt x="1296" y="965"/>
                </a:lnTo>
                <a:lnTo>
                  <a:pt x="1296" y="965"/>
                </a:lnTo>
                <a:lnTo>
                  <a:pt x="1304" y="961"/>
                </a:lnTo>
                <a:lnTo>
                  <a:pt x="1311" y="957"/>
                </a:lnTo>
                <a:lnTo>
                  <a:pt x="1317" y="953"/>
                </a:lnTo>
                <a:lnTo>
                  <a:pt x="1323" y="948"/>
                </a:lnTo>
                <a:lnTo>
                  <a:pt x="1328" y="942"/>
                </a:lnTo>
                <a:lnTo>
                  <a:pt x="1333" y="937"/>
                </a:lnTo>
                <a:lnTo>
                  <a:pt x="1336" y="931"/>
                </a:lnTo>
                <a:lnTo>
                  <a:pt x="1341" y="924"/>
                </a:lnTo>
                <a:lnTo>
                  <a:pt x="1343" y="918"/>
                </a:lnTo>
                <a:lnTo>
                  <a:pt x="1345" y="911"/>
                </a:lnTo>
                <a:lnTo>
                  <a:pt x="1346" y="903"/>
                </a:lnTo>
                <a:lnTo>
                  <a:pt x="1347" y="896"/>
                </a:lnTo>
                <a:lnTo>
                  <a:pt x="1347" y="888"/>
                </a:lnTo>
                <a:lnTo>
                  <a:pt x="1346" y="881"/>
                </a:lnTo>
                <a:lnTo>
                  <a:pt x="1344" y="873"/>
                </a:lnTo>
                <a:lnTo>
                  <a:pt x="1341" y="866"/>
                </a:lnTo>
                <a:lnTo>
                  <a:pt x="1341" y="866"/>
                </a:lnTo>
                <a:close/>
                <a:moveTo>
                  <a:pt x="693" y="1283"/>
                </a:moveTo>
                <a:lnTo>
                  <a:pt x="693" y="1283"/>
                </a:lnTo>
                <a:lnTo>
                  <a:pt x="683" y="1292"/>
                </a:lnTo>
                <a:lnTo>
                  <a:pt x="674" y="1298"/>
                </a:lnTo>
                <a:lnTo>
                  <a:pt x="663" y="1304"/>
                </a:lnTo>
                <a:lnTo>
                  <a:pt x="653" y="1310"/>
                </a:lnTo>
                <a:lnTo>
                  <a:pt x="642" y="1314"/>
                </a:lnTo>
                <a:lnTo>
                  <a:pt x="630" y="1316"/>
                </a:lnTo>
                <a:lnTo>
                  <a:pt x="618" y="1318"/>
                </a:lnTo>
                <a:lnTo>
                  <a:pt x="605" y="1319"/>
                </a:lnTo>
                <a:lnTo>
                  <a:pt x="605" y="1319"/>
                </a:lnTo>
                <a:lnTo>
                  <a:pt x="592" y="1318"/>
                </a:lnTo>
                <a:lnTo>
                  <a:pt x="580" y="1316"/>
                </a:lnTo>
                <a:lnTo>
                  <a:pt x="569" y="1314"/>
                </a:lnTo>
                <a:lnTo>
                  <a:pt x="558" y="1310"/>
                </a:lnTo>
                <a:lnTo>
                  <a:pt x="547" y="1304"/>
                </a:lnTo>
                <a:lnTo>
                  <a:pt x="537" y="1298"/>
                </a:lnTo>
                <a:lnTo>
                  <a:pt x="527" y="1292"/>
                </a:lnTo>
                <a:lnTo>
                  <a:pt x="518" y="1283"/>
                </a:lnTo>
                <a:lnTo>
                  <a:pt x="518" y="1283"/>
                </a:lnTo>
                <a:lnTo>
                  <a:pt x="509" y="1273"/>
                </a:lnTo>
                <a:lnTo>
                  <a:pt x="502" y="1264"/>
                </a:lnTo>
                <a:lnTo>
                  <a:pt x="496" y="1253"/>
                </a:lnTo>
                <a:lnTo>
                  <a:pt x="490" y="1243"/>
                </a:lnTo>
                <a:lnTo>
                  <a:pt x="487" y="1232"/>
                </a:lnTo>
                <a:lnTo>
                  <a:pt x="484" y="1220"/>
                </a:lnTo>
                <a:lnTo>
                  <a:pt x="482" y="1209"/>
                </a:lnTo>
                <a:lnTo>
                  <a:pt x="482" y="1196"/>
                </a:lnTo>
                <a:lnTo>
                  <a:pt x="482" y="1196"/>
                </a:lnTo>
                <a:lnTo>
                  <a:pt x="482" y="1183"/>
                </a:lnTo>
                <a:lnTo>
                  <a:pt x="484" y="1172"/>
                </a:lnTo>
                <a:lnTo>
                  <a:pt x="487" y="1160"/>
                </a:lnTo>
                <a:lnTo>
                  <a:pt x="490" y="1149"/>
                </a:lnTo>
                <a:lnTo>
                  <a:pt x="496" y="1139"/>
                </a:lnTo>
                <a:lnTo>
                  <a:pt x="502" y="1128"/>
                </a:lnTo>
                <a:lnTo>
                  <a:pt x="509" y="1119"/>
                </a:lnTo>
                <a:lnTo>
                  <a:pt x="518" y="1109"/>
                </a:lnTo>
                <a:lnTo>
                  <a:pt x="518" y="1109"/>
                </a:lnTo>
                <a:lnTo>
                  <a:pt x="526" y="1102"/>
                </a:lnTo>
                <a:lnTo>
                  <a:pt x="536" y="1094"/>
                </a:lnTo>
                <a:lnTo>
                  <a:pt x="547" y="1088"/>
                </a:lnTo>
                <a:lnTo>
                  <a:pt x="557" y="1082"/>
                </a:lnTo>
                <a:lnTo>
                  <a:pt x="568" y="1079"/>
                </a:lnTo>
                <a:lnTo>
                  <a:pt x="579" y="1076"/>
                </a:lnTo>
                <a:lnTo>
                  <a:pt x="591" y="1074"/>
                </a:lnTo>
                <a:lnTo>
                  <a:pt x="604" y="1074"/>
                </a:lnTo>
                <a:lnTo>
                  <a:pt x="604" y="1074"/>
                </a:lnTo>
                <a:lnTo>
                  <a:pt x="616" y="1074"/>
                </a:lnTo>
                <a:lnTo>
                  <a:pt x="629" y="1076"/>
                </a:lnTo>
                <a:lnTo>
                  <a:pt x="641" y="1079"/>
                </a:lnTo>
                <a:lnTo>
                  <a:pt x="651" y="1082"/>
                </a:lnTo>
                <a:lnTo>
                  <a:pt x="663" y="1088"/>
                </a:lnTo>
                <a:lnTo>
                  <a:pt x="673" y="1094"/>
                </a:lnTo>
                <a:lnTo>
                  <a:pt x="683" y="1102"/>
                </a:lnTo>
                <a:lnTo>
                  <a:pt x="693" y="1109"/>
                </a:lnTo>
                <a:lnTo>
                  <a:pt x="693" y="1109"/>
                </a:lnTo>
                <a:lnTo>
                  <a:pt x="701" y="1119"/>
                </a:lnTo>
                <a:lnTo>
                  <a:pt x="709" y="1128"/>
                </a:lnTo>
                <a:lnTo>
                  <a:pt x="715" y="1139"/>
                </a:lnTo>
                <a:lnTo>
                  <a:pt x="720" y="1149"/>
                </a:lnTo>
                <a:lnTo>
                  <a:pt x="724" y="1160"/>
                </a:lnTo>
                <a:lnTo>
                  <a:pt x="727" y="1172"/>
                </a:lnTo>
                <a:lnTo>
                  <a:pt x="729" y="1183"/>
                </a:lnTo>
                <a:lnTo>
                  <a:pt x="729" y="1196"/>
                </a:lnTo>
                <a:lnTo>
                  <a:pt x="729" y="1196"/>
                </a:lnTo>
                <a:lnTo>
                  <a:pt x="729" y="1209"/>
                </a:lnTo>
                <a:lnTo>
                  <a:pt x="727" y="1220"/>
                </a:lnTo>
                <a:lnTo>
                  <a:pt x="725" y="1232"/>
                </a:lnTo>
                <a:lnTo>
                  <a:pt x="720" y="1243"/>
                </a:lnTo>
                <a:lnTo>
                  <a:pt x="715" y="1253"/>
                </a:lnTo>
                <a:lnTo>
                  <a:pt x="709" y="1264"/>
                </a:lnTo>
                <a:lnTo>
                  <a:pt x="701" y="1273"/>
                </a:lnTo>
                <a:lnTo>
                  <a:pt x="693" y="1283"/>
                </a:lnTo>
                <a:lnTo>
                  <a:pt x="693" y="1283"/>
                </a:lnTo>
                <a:close/>
                <a:moveTo>
                  <a:pt x="940" y="576"/>
                </a:moveTo>
                <a:lnTo>
                  <a:pt x="940" y="576"/>
                </a:lnTo>
                <a:lnTo>
                  <a:pt x="931" y="596"/>
                </a:lnTo>
                <a:lnTo>
                  <a:pt x="922" y="618"/>
                </a:lnTo>
                <a:lnTo>
                  <a:pt x="910" y="639"/>
                </a:lnTo>
                <a:lnTo>
                  <a:pt x="896" y="660"/>
                </a:lnTo>
                <a:lnTo>
                  <a:pt x="896" y="660"/>
                </a:lnTo>
                <a:lnTo>
                  <a:pt x="885" y="675"/>
                </a:lnTo>
                <a:lnTo>
                  <a:pt x="868" y="693"/>
                </a:lnTo>
                <a:lnTo>
                  <a:pt x="844" y="716"/>
                </a:lnTo>
                <a:lnTo>
                  <a:pt x="815" y="744"/>
                </a:lnTo>
                <a:lnTo>
                  <a:pt x="815" y="744"/>
                </a:lnTo>
                <a:lnTo>
                  <a:pt x="787" y="770"/>
                </a:lnTo>
                <a:lnTo>
                  <a:pt x="764" y="792"/>
                </a:lnTo>
                <a:lnTo>
                  <a:pt x="748" y="810"/>
                </a:lnTo>
                <a:lnTo>
                  <a:pt x="737" y="824"/>
                </a:lnTo>
                <a:lnTo>
                  <a:pt x="737" y="824"/>
                </a:lnTo>
                <a:lnTo>
                  <a:pt x="730" y="836"/>
                </a:lnTo>
                <a:lnTo>
                  <a:pt x="723" y="851"/>
                </a:lnTo>
                <a:lnTo>
                  <a:pt x="716" y="867"/>
                </a:lnTo>
                <a:lnTo>
                  <a:pt x="711" y="885"/>
                </a:lnTo>
                <a:lnTo>
                  <a:pt x="711" y="885"/>
                </a:lnTo>
                <a:lnTo>
                  <a:pt x="706" y="906"/>
                </a:lnTo>
                <a:lnTo>
                  <a:pt x="702" y="932"/>
                </a:lnTo>
                <a:lnTo>
                  <a:pt x="699" y="960"/>
                </a:lnTo>
                <a:lnTo>
                  <a:pt x="697" y="992"/>
                </a:lnTo>
                <a:lnTo>
                  <a:pt x="504" y="992"/>
                </a:lnTo>
                <a:lnTo>
                  <a:pt x="503" y="960"/>
                </a:lnTo>
                <a:lnTo>
                  <a:pt x="503" y="960"/>
                </a:lnTo>
                <a:lnTo>
                  <a:pt x="504" y="937"/>
                </a:lnTo>
                <a:lnTo>
                  <a:pt x="505" y="914"/>
                </a:lnTo>
                <a:lnTo>
                  <a:pt x="508" y="891"/>
                </a:lnTo>
                <a:lnTo>
                  <a:pt x="512" y="869"/>
                </a:lnTo>
                <a:lnTo>
                  <a:pt x="517" y="848"/>
                </a:lnTo>
                <a:lnTo>
                  <a:pt x="523" y="827"/>
                </a:lnTo>
                <a:lnTo>
                  <a:pt x="530" y="807"/>
                </a:lnTo>
                <a:lnTo>
                  <a:pt x="538" y="786"/>
                </a:lnTo>
                <a:lnTo>
                  <a:pt x="538" y="786"/>
                </a:lnTo>
                <a:lnTo>
                  <a:pt x="548" y="767"/>
                </a:lnTo>
                <a:lnTo>
                  <a:pt x="558" y="748"/>
                </a:lnTo>
                <a:lnTo>
                  <a:pt x="571" y="729"/>
                </a:lnTo>
                <a:lnTo>
                  <a:pt x="584" y="711"/>
                </a:lnTo>
                <a:lnTo>
                  <a:pt x="598" y="693"/>
                </a:lnTo>
                <a:lnTo>
                  <a:pt x="615" y="675"/>
                </a:lnTo>
                <a:lnTo>
                  <a:pt x="632" y="657"/>
                </a:lnTo>
                <a:lnTo>
                  <a:pt x="651" y="640"/>
                </a:lnTo>
                <a:lnTo>
                  <a:pt x="651" y="640"/>
                </a:lnTo>
                <a:lnTo>
                  <a:pt x="685" y="609"/>
                </a:lnTo>
                <a:lnTo>
                  <a:pt x="712" y="584"/>
                </a:lnTo>
                <a:lnTo>
                  <a:pt x="731" y="564"/>
                </a:lnTo>
                <a:lnTo>
                  <a:pt x="738" y="555"/>
                </a:lnTo>
                <a:lnTo>
                  <a:pt x="743" y="549"/>
                </a:lnTo>
                <a:lnTo>
                  <a:pt x="743" y="549"/>
                </a:lnTo>
                <a:lnTo>
                  <a:pt x="750" y="536"/>
                </a:lnTo>
                <a:lnTo>
                  <a:pt x="754" y="521"/>
                </a:lnTo>
                <a:lnTo>
                  <a:pt x="758" y="506"/>
                </a:lnTo>
                <a:lnTo>
                  <a:pt x="759" y="490"/>
                </a:lnTo>
                <a:lnTo>
                  <a:pt x="759" y="490"/>
                </a:lnTo>
                <a:lnTo>
                  <a:pt x="758" y="479"/>
                </a:lnTo>
                <a:lnTo>
                  <a:pt x="756" y="468"/>
                </a:lnTo>
                <a:lnTo>
                  <a:pt x="753" y="457"/>
                </a:lnTo>
                <a:lnTo>
                  <a:pt x="749" y="448"/>
                </a:lnTo>
                <a:lnTo>
                  <a:pt x="744" y="438"/>
                </a:lnTo>
                <a:lnTo>
                  <a:pt x="737" y="430"/>
                </a:lnTo>
                <a:lnTo>
                  <a:pt x="729" y="420"/>
                </a:lnTo>
                <a:lnTo>
                  <a:pt x="720" y="413"/>
                </a:lnTo>
                <a:lnTo>
                  <a:pt x="720" y="413"/>
                </a:lnTo>
                <a:lnTo>
                  <a:pt x="711" y="405"/>
                </a:lnTo>
                <a:lnTo>
                  <a:pt x="699" y="399"/>
                </a:lnTo>
                <a:lnTo>
                  <a:pt x="688" y="394"/>
                </a:lnTo>
                <a:lnTo>
                  <a:pt x="676" y="388"/>
                </a:lnTo>
                <a:lnTo>
                  <a:pt x="662" y="385"/>
                </a:lnTo>
                <a:lnTo>
                  <a:pt x="648" y="383"/>
                </a:lnTo>
                <a:lnTo>
                  <a:pt x="633" y="381"/>
                </a:lnTo>
                <a:lnTo>
                  <a:pt x="618" y="381"/>
                </a:lnTo>
                <a:lnTo>
                  <a:pt x="618" y="381"/>
                </a:lnTo>
                <a:lnTo>
                  <a:pt x="602" y="381"/>
                </a:lnTo>
                <a:lnTo>
                  <a:pt x="587" y="383"/>
                </a:lnTo>
                <a:lnTo>
                  <a:pt x="572" y="386"/>
                </a:lnTo>
                <a:lnTo>
                  <a:pt x="558" y="391"/>
                </a:lnTo>
                <a:lnTo>
                  <a:pt x="545" y="396"/>
                </a:lnTo>
                <a:lnTo>
                  <a:pt x="533" y="402"/>
                </a:lnTo>
                <a:lnTo>
                  <a:pt x="521" y="411"/>
                </a:lnTo>
                <a:lnTo>
                  <a:pt x="510" y="419"/>
                </a:lnTo>
                <a:lnTo>
                  <a:pt x="510" y="419"/>
                </a:lnTo>
                <a:lnTo>
                  <a:pt x="501" y="430"/>
                </a:lnTo>
                <a:lnTo>
                  <a:pt x="491" y="440"/>
                </a:lnTo>
                <a:lnTo>
                  <a:pt x="485" y="452"/>
                </a:lnTo>
                <a:lnTo>
                  <a:pt x="479" y="464"/>
                </a:lnTo>
                <a:lnTo>
                  <a:pt x="473" y="476"/>
                </a:lnTo>
                <a:lnTo>
                  <a:pt x="470" y="490"/>
                </a:lnTo>
                <a:lnTo>
                  <a:pt x="468" y="504"/>
                </a:lnTo>
                <a:lnTo>
                  <a:pt x="468" y="519"/>
                </a:lnTo>
                <a:lnTo>
                  <a:pt x="280" y="519"/>
                </a:lnTo>
                <a:lnTo>
                  <a:pt x="280" y="519"/>
                </a:lnTo>
                <a:lnTo>
                  <a:pt x="280" y="502"/>
                </a:lnTo>
                <a:lnTo>
                  <a:pt x="281" y="486"/>
                </a:lnTo>
                <a:lnTo>
                  <a:pt x="284" y="469"/>
                </a:lnTo>
                <a:lnTo>
                  <a:pt x="286" y="453"/>
                </a:lnTo>
                <a:lnTo>
                  <a:pt x="289" y="438"/>
                </a:lnTo>
                <a:lnTo>
                  <a:pt x="293" y="422"/>
                </a:lnTo>
                <a:lnTo>
                  <a:pt x="298" y="409"/>
                </a:lnTo>
                <a:lnTo>
                  <a:pt x="304" y="394"/>
                </a:lnTo>
                <a:lnTo>
                  <a:pt x="310" y="380"/>
                </a:lnTo>
                <a:lnTo>
                  <a:pt x="316" y="366"/>
                </a:lnTo>
                <a:lnTo>
                  <a:pt x="325" y="352"/>
                </a:lnTo>
                <a:lnTo>
                  <a:pt x="333" y="340"/>
                </a:lnTo>
                <a:lnTo>
                  <a:pt x="342" y="328"/>
                </a:lnTo>
                <a:lnTo>
                  <a:pt x="352" y="315"/>
                </a:lnTo>
                <a:lnTo>
                  <a:pt x="363" y="304"/>
                </a:lnTo>
                <a:lnTo>
                  <a:pt x="375" y="292"/>
                </a:lnTo>
                <a:lnTo>
                  <a:pt x="375" y="292"/>
                </a:lnTo>
                <a:lnTo>
                  <a:pt x="387" y="281"/>
                </a:lnTo>
                <a:lnTo>
                  <a:pt x="400" y="271"/>
                </a:lnTo>
                <a:lnTo>
                  <a:pt x="413" y="261"/>
                </a:lnTo>
                <a:lnTo>
                  <a:pt x="427" y="253"/>
                </a:lnTo>
                <a:lnTo>
                  <a:pt x="440" y="245"/>
                </a:lnTo>
                <a:lnTo>
                  <a:pt x="455" y="238"/>
                </a:lnTo>
                <a:lnTo>
                  <a:pt x="470" y="230"/>
                </a:lnTo>
                <a:lnTo>
                  <a:pt x="485" y="225"/>
                </a:lnTo>
                <a:lnTo>
                  <a:pt x="502" y="220"/>
                </a:lnTo>
                <a:lnTo>
                  <a:pt x="518" y="215"/>
                </a:lnTo>
                <a:lnTo>
                  <a:pt x="535" y="211"/>
                </a:lnTo>
                <a:lnTo>
                  <a:pt x="552" y="208"/>
                </a:lnTo>
                <a:lnTo>
                  <a:pt x="570" y="206"/>
                </a:lnTo>
                <a:lnTo>
                  <a:pt x="589" y="204"/>
                </a:lnTo>
                <a:lnTo>
                  <a:pt x="607" y="203"/>
                </a:lnTo>
                <a:lnTo>
                  <a:pt x="626" y="203"/>
                </a:lnTo>
                <a:lnTo>
                  <a:pt x="626" y="203"/>
                </a:lnTo>
                <a:lnTo>
                  <a:pt x="651" y="203"/>
                </a:lnTo>
                <a:lnTo>
                  <a:pt x="675" y="205"/>
                </a:lnTo>
                <a:lnTo>
                  <a:pt x="698" y="208"/>
                </a:lnTo>
                <a:lnTo>
                  <a:pt x="719" y="211"/>
                </a:lnTo>
                <a:lnTo>
                  <a:pt x="741" y="216"/>
                </a:lnTo>
                <a:lnTo>
                  <a:pt x="761" y="223"/>
                </a:lnTo>
                <a:lnTo>
                  <a:pt x="780" y="230"/>
                </a:lnTo>
                <a:lnTo>
                  <a:pt x="798" y="240"/>
                </a:lnTo>
                <a:lnTo>
                  <a:pt x="798" y="240"/>
                </a:lnTo>
                <a:lnTo>
                  <a:pt x="815" y="249"/>
                </a:lnTo>
                <a:lnTo>
                  <a:pt x="832" y="260"/>
                </a:lnTo>
                <a:lnTo>
                  <a:pt x="847" y="272"/>
                </a:lnTo>
                <a:lnTo>
                  <a:pt x="861" y="284"/>
                </a:lnTo>
                <a:lnTo>
                  <a:pt x="875" y="298"/>
                </a:lnTo>
                <a:lnTo>
                  <a:pt x="888" y="314"/>
                </a:lnTo>
                <a:lnTo>
                  <a:pt x="900" y="330"/>
                </a:lnTo>
                <a:lnTo>
                  <a:pt x="911" y="347"/>
                </a:lnTo>
                <a:lnTo>
                  <a:pt x="911" y="347"/>
                </a:lnTo>
                <a:lnTo>
                  <a:pt x="921" y="364"/>
                </a:lnTo>
                <a:lnTo>
                  <a:pt x="929" y="382"/>
                </a:lnTo>
                <a:lnTo>
                  <a:pt x="937" y="400"/>
                </a:lnTo>
                <a:lnTo>
                  <a:pt x="943" y="418"/>
                </a:lnTo>
                <a:lnTo>
                  <a:pt x="947" y="437"/>
                </a:lnTo>
                <a:lnTo>
                  <a:pt x="950" y="455"/>
                </a:lnTo>
                <a:lnTo>
                  <a:pt x="953" y="474"/>
                </a:lnTo>
                <a:lnTo>
                  <a:pt x="954" y="493"/>
                </a:lnTo>
                <a:lnTo>
                  <a:pt x="954" y="493"/>
                </a:lnTo>
                <a:lnTo>
                  <a:pt x="953" y="515"/>
                </a:lnTo>
                <a:lnTo>
                  <a:pt x="949" y="535"/>
                </a:lnTo>
                <a:lnTo>
                  <a:pt x="945" y="556"/>
                </a:lnTo>
                <a:lnTo>
                  <a:pt x="940" y="576"/>
                </a:lnTo>
                <a:lnTo>
                  <a:pt x="940" y="576"/>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pl-PL"/>
          </a:p>
        </p:txBody>
      </p:sp>
      <p:pic>
        <p:nvPicPr>
          <p:cNvPr id="50" name="Grafika 49" descr="Koła zębate">
            <a:extLst>
              <a:ext uri="{FF2B5EF4-FFF2-40B4-BE49-F238E27FC236}">
                <a16:creationId xmlns:a16="http://schemas.microsoft.com/office/drawing/2014/main" id="{8B0EAE97-C6CB-4FB1-A37F-478C47BE837B}"/>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126366" y="2765188"/>
            <a:ext cx="333440" cy="333440"/>
          </a:xfrm>
          <a:prstGeom prst="rect">
            <a:avLst/>
          </a:prstGeom>
        </p:spPr>
      </p:pic>
      <p:graphicFrame>
        <p:nvGraphicFramePr>
          <p:cNvPr id="54" name="Tabela 53">
            <a:extLst>
              <a:ext uri="{FF2B5EF4-FFF2-40B4-BE49-F238E27FC236}">
                <a16:creationId xmlns:a16="http://schemas.microsoft.com/office/drawing/2014/main" id="{FD120638-792C-4854-B300-6815244B861B}"/>
              </a:ext>
            </a:extLst>
          </p:cNvPr>
          <p:cNvGraphicFramePr>
            <a:graphicFrameLocks noGrp="1"/>
          </p:cNvGraphicFramePr>
          <p:nvPr/>
        </p:nvGraphicFramePr>
        <p:xfrm>
          <a:off x="2571254" y="4828838"/>
          <a:ext cx="6249216" cy="558165"/>
        </p:xfrm>
        <a:graphic>
          <a:graphicData uri="http://schemas.openxmlformats.org/drawingml/2006/table">
            <a:tbl>
              <a:tblPr firstRow="1" bandRow="1">
                <a:tableStyleId>{5C22544A-7EE6-4342-B048-85BDC9FD1C3A}</a:tableStyleId>
              </a:tblPr>
              <a:tblGrid>
                <a:gridCol w="1136650">
                  <a:extLst>
                    <a:ext uri="{9D8B030D-6E8A-4147-A177-3AD203B41FA5}">
                      <a16:colId xmlns:a16="http://schemas.microsoft.com/office/drawing/2014/main" val="2938667892"/>
                    </a:ext>
                  </a:extLst>
                </a:gridCol>
                <a:gridCol w="864096">
                  <a:extLst>
                    <a:ext uri="{9D8B030D-6E8A-4147-A177-3AD203B41FA5}">
                      <a16:colId xmlns:a16="http://schemas.microsoft.com/office/drawing/2014/main" val="411925587"/>
                    </a:ext>
                  </a:extLst>
                </a:gridCol>
                <a:gridCol w="1123862">
                  <a:extLst>
                    <a:ext uri="{9D8B030D-6E8A-4147-A177-3AD203B41FA5}">
                      <a16:colId xmlns:a16="http://schemas.microsoft.com/office/drawing/2014/main" val="3608420190"/>
                    </a:ext>
                  </a:extLst>
                </a:gridCol>
                <a:gridCol w="1041536">
                  <a:extLst>
                    <a:ext uri="{9D8B030D-6E8A-4147-A177-3AD203B41FA5}">
                      <a16:colId xmlns:a16="http://schemas.microsoft.com/office/drawing/2014/main" val="2823064476"/>
                    </a:ext>
                  </a:extLst>
                </a:gridCol>
                <a:gridCol w="1041536">
                  <a:extLst>
                    <a:ext uri="{9D8B030D-6E8A-4147-A177-3AD203B41FA5}">
                      <a16:colId xmlns:a16="http://schemas.microsoft.com/office/drawing/2014/main" val="608497383"/>
                    </a:ext>
                  </a:extLst>
                </a:gridCol>
                <a:gridCol w="1041536">
                  <a:extLst>
                    <a:ext uri="{9D8B030D-6E8A-4147-A177-3AD203B41FA5}">
                      <a16:colId xmlns:a16="http://schemas.microsoft.com/office/drawing/2014/main" val="4251473885"/>
                    </a:ext>
                  </a:extLst>
                </a:gridCol>
              </a:tblGrid>
              <a:tr h="370840">
                <a:tc>
                  <a:txBody>
                    <a:bodyPr/>
                    <a:lstStyle/>
                    <a:p>
                      <a:pPr algn="ctr" fontAlgn="t"/>
                      <a:r>
                        <a:rPr lang="pl-PL" sz="900" b="0" i="0" u="none" strike="noStrike">
                          <a:solidFill>
                            <a:schemeClr val="tx1"/>
                          </a:solidFill>
                          <a:effectLst/>
                          <a:latin typeface="+mj-lt"/>
                        </a:rPr>
                        <a:t>w porównaniu do innych państw emisja gazów cieplarnianych </a:t>
                      </a:r>
                    </a:p>
                    <a:p>
                      <a:pPr algn="ctr" fontAlgn="t"/>
                      <a:r>
                        <a:rPr lang="pl-PL" sz="900" b="0" i="0" u="none" strike="noStrike">
                          <a:solidFill>
                            <a:schemeClr val="tx1"/>
                          </a:solidFill>
                          <a:effectLst/>
                          <a:latin typeface="+mj-lt"/>
                        </a:rPr>
                        <a:t>w Polsce nie jest duża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a:solidFill>
                            <a:schemeClr val="tx1"/>
                          </a:solidFill>
                          <a:effectLst/>
                          <a:latin typeface="+mj-lt"/>
                        </a:rPr>
                        <a:t>ze względu na zbyt wysokie koszty</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l-PL" sz="900" b="0" i="0" u="none" strike="noStrike" kern="1200" dirty="0">
                          <a:solidFill>
                            <a:schemeClr val="tx1"/>
                          </a:solidFill>
                          <a:effectLst/>
                          <a:latin typeface="+mn-lt"/>
                          <a:ea typeface="+mn-ea"/>
                          <a:cs typeface="+mn-cs"/>
                        </a:rPr>
                        <a:t>korzyści związane </a:t>
                      </a:r>
                    </a:p>
                    <a:p>
                      <a:pPr algn="ctr" fontAlgn="t"/>
                      <a:r>
                        <a:rPr lang="pl-PL" sz="900" b="0" i="0" u="none" strike="noStrike" kern="1200" dirty="0">
                          <a:solidFill>
                            <a:schemeClr val="tx1"/>
                          </a:solidFill>
                          <a:effectLst/>
                          <a:latin typeface="+mn-lt"/>
                          <a:ea typeface="+mn-ea"/>
                          <a:cs typeface="+mn-cs"/>
                        </a:rPr>
                        <a:t>z redukcją nie są zauważalne</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nie odczuwam negatywnych </a:t>
                      </a:r>
                      <a:br>
                        <a:rPr lang="pl-PL" sz="900" b="0" i="0" u="none" strike="noStrike" kern="1200" dirty="0">
                          <a:solidFill>
                            <a:schemeClr val="tx1"/>
                          </a:solidFill>
                          <a:effectLst/>
                          <a:latin typeface="+mn-lt"/>
                          <a:ea typeface="+mn-ea"/>
                          <a:cs typeface="+mn-cs"/>
                        </a:rPr>
                      </a:br>
                      <a:r>
                        <a:rPr lang="pl-PL" sz="900" b="0" i="0" u="none" strike="noStrike" kern="1200" dirty="0">
                          <a:solidFill>
                            <a:schemeClr val="tx1"/>
                          </a:solidFill>
                          <a:effectLst/>
                          <a:latin typeface="+mn-lt"/>
                          <a:ea typeface="+mn-ea"/>
                          <a:cs typeface="+mn-cs"/>
                        </a:rPr>
                        <a:t>skutków</a:t>
                      </a:r>
                    </a:p>
                    <a:p>
                      <a:pPr algn="ctr" fontAlgn="t"/>
                      <a:endParaRPr lang="pl-PL" sz="900" b="0" i="0" u="none" strike="noStrike" dirty="0">
                        <a:solidFill>
                          <a:schemeClr val="tx1"/>
                        </a:solidFill>
                        <a:effectLst/>
                        <a:latin typeface="+mj-lt"/>
                      </a:endParaRP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trudno powiedzieć</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l-PL" sz="900" b="0" i="0" u="none" strike="noStrike" kern="1200" dirty="0">
                          <a:solidFill>
                            <a:schemeClr val="tx1"/>
                          </a:solidFill>
                          <a:effectLst/>
                          <a:latin typeface="+mn-lt"/>
                          <a:ea typeface="+mn-ea"/>
                          <a:cs typeface="+mn-cs"/>
                        </a:rPr>
                        <a:t>z innego powodu</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44511642"/>
                  </a:ext>
                </a:extLst>
              </a:tr>
            </a:tbl>
          </a:graphicData>
        </a:graphic>
      </p:graphicFrame>
      <p:graphicFrame>
        <p:nvGraphicFramePr>
          <p:cNvPr id="56" name="Wykres 55">
            <a:extLst>
              <a:ext uri="{FF2B5EF4-FFF2-40B4-BE49-F238E27FC236}">
                <a16:creationId xmlns:a16="http://schemas.microsoft.com/office/drawing/2014/main" id="{B9796BD1-CC07-45AC-AEF8-2E303169A04C}"/>
              </a:ext>
            </a:extLst>
          </p:cNvPr>
          <p:cNvGraphicFramePr/>
          <p:nvPr/>
        </p:nvGraphicFramePr>
        <p:xfrm>
          <a:off x="2290481" y="3526378"/>
          <a:ext cx="6604097" cy="1231751"/>
        </p:xfrm>
        <a:graphic>
          <a:graphicData uri="http://schemas.openxmlformats.org/drawingml/2006/chart">
            <c:chart xmlns:c="http://schemas.openxmlformats.org/drawingml/2006/chart" xmlns:r="http://schemas.openxmlformats.org/officeDocument/2006/relationships" r:id="rId13"/>
          </a:graphicData>
        </a:graphic>
      </p:graphicFrame>
      <p:sp>
        <p:nvSpPr>
          <p:cNvPr id="58" name="Prostokąt: zaokrąglone rogi 57">
            <a:extLst>
              <a:ext uri="{FF2B5EF4-FFF2-40B4-BE49-F238E27FC236}">
                <a16:creationId xmlns:a16="http://schemas.microsoft.com/office/drawing/2014/main" id="{DD5466C1-476B-42C0-8DF2-3143B7A79D22}"/>
              </a:ext>
            </a:extLst>
          </p:cNvPr>
          <p:cNvSpPr/>
          <p:nvPr/>
        </p:nvSpPr>
        <p:spPr>
          <a:xfrm rot="5400000">
            <a:off x="4723591" y="1273211"/>
            <a:ext cx="1865734" cy="6450817"/>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61" name="Prostokąt: zaokrąglone rogi 60">
            <a:extLst>
              <a:ext uri="{FF2B5EF4-FFF2-40B4-BE49-F238E27FC236}">
                <a16:creationId xmlns:a16="http://schemas.microsoft.com/office/drawing/2014/main" id="{933557D0-1636-45BD-957A-18CC5E604C90}"/>
              </a:ext>
            </a:extLst>
          </p:cNvPr>
          <p:cNvSpPr/>
          <p:nvPr/>
        </p:nvSpPr>
        <p:spPr>
          <a:xfrm>
            <a:off x="409203" y="1556791"/>
            <a:ext cx="1769727" cy="3874696"/>
          </a:xfrm>
          <a:prstGeom prst="roundRect">
            <a:avLst/>
          </a:prstGeom>
          <a:noFill/>
          <a:ln w="9525">
            <a:solidFill>
              <a:srgbClr val="CDCDC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pic>
        <p:nvPicPr>
          <p:cNvPr id="39" name="Grafika 38" descr="Odtwórz">
            <a:extLst>
              <a:ext uri="{FF2B5EF4-FFF2-40B4-BE49-F238E27FC236}">
                <a16:creationId xmlns:a16="http://schemas.microsoft.com/office/drawing/2014/main" id="{BEBBD45C-2585-449E-9147-218625523C8D}"/>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953482" y="2931539"/>
            <a:ext cx="553833" cy="553833"/>
          </a:xfrm>
          <a:prstGeom prst="rect">
            <a:avLst/>
          </a:prstGeom>
        </p:spPr>
      </p:pic>
      <p:sp>
        <p:nvSpPr>
          <p:cNvPr id="4" name="Symbol zastępczy tekstu 7">
            <a:extLst>
              <a:ext uri="{FF2B5EF4-FFF2-40B4-BE49-F238E27FC236}">
                <a16:creationId xmlns:a16="http://schemas.microsoft.com/office/drawing/2014/main" id="{3A7BF8EF-8FB3-4127-9090-6FF0D4C3B869}"/>
              </a:ext>
            </a:extLst>
          </p:cNvPr>
          <p:cNvSpPr txBox="1">
            <a:spLocks/>
          </p:cNvSpPr>
          <p:nvPr/>
        </p:nvSpPr>
        <p:spPr>
          <a:xfrm>
            <a:off x="8058349" y="5191792"/>
            <a:ext cx="636360" cy="216000"/>
          </a:xfrm>
          <a:prstGeom prst="rect">
            <a:avLst/>
          </a:prstGeom>
        </p:spPr>
        <p:txBody>
          <a:bodyPr/>
          <a:lstStyle>
            <a:lvl1pPr marL="0" indent="0" algn="l" defTabSz="914400" rtl="0" eaLnBrk="1" latinLnBrk="0" hangingPunct="1">
              <a:spcBef>
                <a:spcPct val="20000"/>
              </a:spcBef>
              <a:buFont typeface="Arial" panose="020B0604020202020204" pitchFamily="34" charset="0"/>
              <a:buNone/>
              <a:defRPr sz="800" b="0" i="1" kern="1200">
                <a:solidFill>
                  <a:schemeClr val="tx1"/>
                </a:solidFill>
                <a:latin typeface="+mn-lt"/>
                <a:ea typeface="+mn-ea"/>
                <a:cs typeface="+mn-cs"/>
              </a:defRPr>
            </a:lvl1pPr>
            <a:lvl2pPr marL="4572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2pPr>
            <a:lvl3pPr marL="9144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3pPr>
            <a:lvl4pPr marL="13716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4pPr>
            <a:lvl5pPr marL="1828800" indent="0" algn="l" defTabSz="914400" rtl="0" eaLnBrk="1" latinLnBrk="0" hangingPunct="1">
              <a:spcBef>
                <a:spcPct val="20000"/>
              </a:spcBef>
              <a:buFont typeface="Arial" panose="020B0604020202020204" pitchFamily="34" charset="0"/>
              <a:buNone/>
              <a:defRPr sz="1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pl-PL" dirty="0">
                <a:solidFill>
                  <a:schemeClr val="bg1">
                    <a:lumMod val="75000"/>
                  </a:schemeClr>
                </a:solidFill>
              </a:rPr>
              <a:t>Dane w %</a:t>
            </a:r>
          </a:p>
        </p:txBody>
      </p:sp>
    </p:spTree>
    <p:extLst>
      <p:ext uri="{BB962C8B-B14F-4D97-AF65-F5344CB8AC3E}">
        <p14:creationId xmlns:p14="http://schemas.microsoft.com/office/powerpoint/2010/main" val="11342957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Prostokąt: zaokrąglone rogi 60">
            <a:extLst>
              <a:ext uri="{FF2B5EF4-FFF2-40B4-BE49-F238E27FC236}">
                <a16:creationId xmlns:a16="http://schemas.microsoft.com/office/drawing/2014/main" id="{FCDE558A-FBEC-4449-B52C-7AABCBF3F494}"/>
              </a:ext>
            </a:extLst>
          </p:cNvPr>
          <p:cNvSpPr/>
          <p:nvPr/>
        </p:nvSpPr>
        <p:spPr>
          <a:xfrm>
            <a:off x="4571999" y="2929935"/>
            <a:ext cx="4238947" cy="2208811"/>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sp>
        <p:nvSpPr>
          <p:cNvPr id="59" name="Prostokąt: zaokrąglone rogi 58">
            <a:extLst>
              <a:ext uri="{FF2B5EF4-FFF2-40B4-BE49-F238E27FC236}">
                <a16:creationId xmlns:a16="http://schemas.microsoft.com/office/drawing/2014/main" id="{1BDB8396-C45C-4A3C-A830-04A64423D3DA}"/>
              </a:ext>
            </a:extLst>
          </p:cNvPr>
          <p:cNvSpPr/>
          <p:nvPr/>
        </p:nvSpPr>
        <p:spPr>
          <a:xfrm>
            <a:off x="333052" y="2953531"/>
            <a:ext cx="4120089" cy="2204265"/>
          </a:xfrm>
          <a:prstGeom prst="roundRect">
            <a:avLst>
              <a:gd name="adj" fmla="val 104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l-PL"/>
          </a:p>
        </p:txBody>
      </p:sp>
      <p:graphicFrame>
        <p:nvGraphicFramePr>
          <p:cNvPr id="60" name="Symbol zastępczy zawartości 4" descr="Czy zauważono jakieś działania informacyjne i edukacyjne w zakresie ekologii i zmiany klimatu?&#10;&#10;Wykres słupkowy skumulowany do 100% przedstawiający dostrzeżenie tych działań w podziale na regiony:&#10;północny tak 71%, nie 28%, trudno powiedzieć 1%,&#10;południowy tak 70%, nie 28%, trudno powiedzieć 3%,&#10;centralny tak 69%, nie 28%, trudno powiedzieć 3%,&#10;południowo-zachodni tak 67%, nie 33%&#10;wschodni tak 60%, nie 34%, trudno powiedzieć 7%&#10;północno-zachodni tak 60%, nie 39%, trudno powiedzieć 1%.&#10;&#10;">
            <a:extLst>
              <a:ext uri="{FF2B5EF4-FFF2-40B4-BE49-F238E27FC236}">
                <a16:creationId xmlns:a16="http://schemas.microsoft.com/office/drawing/2014/main" id="{489E4749-AEF9-4E9E-9F4D-6CA854C9DBD8}"/>
              </a:ext>
            </a:extLst>
          </p:cNvPr>
          <p:cNvGraphicFramePr>
            <a:graphicFrameLocks/>
          </p:cNvGraphicFramePr>
          <p:nvPr/>
        </p:nvGraphicFramePr>
        <p:xfrm>
          <a:off x="251519" y="2844751"/>
          <a:ext cx="7584445" cy="242250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Symbol zastępczy zawartości 4" descr="Czy zauważono jakieś działania informacyjne i edukacyjne w zakresie ekologii i zmiany klimatu?&#10;&#10;Wykres słupkowy skumulowany do 100% przedstawiający dostrzeżenie tych działań ze względu na wykształcenie:&#10;podstawowe/gimnazjalne tak 57%, nie 43%, &#10;zasadnicze zawodowe tak 58%, nie 40%, trudno powiedzieć 2%,&#10;średnie tak 63%, nie 34%, trudno powiedzieć 3%,&#10;wyższe tak 71%, nie 26%, trudno powiedzieć 3%.&#10;">
            <a:extLst>
              <a:ext uri="{FF2B5EF4-FFF2-40B4-BE49-F238E27FC236}">
                <a16:creationId xmlns:a16="http://schemas.microsoft.com/office/drawing/2014/main" id="{0350F276-3A5E-4375-93E6-15F54F934305}"/>
              </a:ext>
            </a:extLst>
          </p:cNvPr>
          <p:cNvGraphicFramePr>
            <a:graphicFrameLocks/>
          </p:cNvGraphicFramePr>
          <p:nvPr/>
        </p:nvGraphicFramePr>
        <p:xfrm>
          <a:off x="4531232" y="2903194"/>
          <a:ext cx="7584445" cy="2422506"/>
        </p:xfrm>
        <a:graphic>
          <a:graphicData uri="http://schemas.openxmlformats.org/drawingml/2006/chart">
            <c:chart xmlns:c="http://schemas.openxmlformats.org/drawingml/2006/chart" xmlns:r="http://schemas.openxmlformats.org/officeDocument/2006/relationships" r:id="rId4"/>
          </a:graphicData>
        </a:graphic>
      </p:graphicFrame>
      <p:sp>
        <p:nvSpPr>
          <p:cNvPr id="2" name="Symbol zastępczy tekstu 1">
            <a:extLst>
              <a:ext uri="{FF2B5EF4-FFF2-40B4-BE49-F238E27FC236}">
                <a16:creationId xmlns:a16="http://schemas.microsoft.com/office/drawing/2014/main" id="{14A36952-F903-48EE-AA7E-54B9B9E54672}"/>
              </a:ext>
            </a:extLst>
          </p:cNvPr>
          <p:cNvSpPr>
            <a:spLocks noGrp="1"/>
          </p:cNvSpPr>
          <p:nvPr>
            <p:ph type="body" sz="quarter" idx="10"/>
          </p:nvPr>
        </p:nvSpPr>
        <p:spPr>
          <a:prstGeom prst="rect">
            <a:avLst/>
          </a:prstGeom>
        </p:spPr>
        <p:txBody>
          <a:bodyPr lIns="198000"/>
          <a:lstStyle/>
          <a:p>
            <a:r>
              <a:rPr lang="pl-PL" sz="1600">
                <a:latin typeface="+mn-lt"/>
              </a:rPr>
              <a:t>Zauważalność działań </a:t>
            </a:r>
          </a:p>
        </p:txBody>
      </p:sp>
      <p:sp>
        <p:nvSpPr>
          <p:cNvPr id="3" name="Symbol zastępczy tekstu 2">
            <a:extLst>
              <a:ext uri="{FF2B5EF4-FFF2-40B4-BE49-F238E27FC236}">
                <a16:creationId xmlns:a16="http://schemas.microsoft.com/office/drawing/2014/main" id="{4188903B-014E-4C2F-B6CD-B50A565BBB75}"/>
              </a:ext>
            </a:extLst>
          </p:cNvPr>
          <p:cNvSpPr>
            <a:spLocks noGrp="1"/>
          </p:cNvSpPr>
          <p:nvPr>
            <p:ph type="body" sz="quarter" idx="11"/>
          </p:nvPr>
        </p:nvSpPr>
        <p:spPr>
          <a:xfrm>
            <a:off x="333052" y="908050"/>
            <a:ext cx="8487419" cy="1080790"/>
          </a:xfrm>
        </p:spPr>
        <p:txBody>
          <a:bodyPr/>
          <a:lstStyle/>
          <a:p>
            <a:r>
              <a:rPr lang="pl-PL" sz="1100" dirty="0"/>
              <a:t>P17. Czy w ciągu ostatniego roku zauważył(a) Pan(i) prowadzone działania informacyjne i edukacyjne w zakresie ekologii i zmian klimatu?</a:t>
            </a:r>
          </a:p>
          <a:p>
            <a:r>
              <a:rPr lang="pl-PL" sz="800" i="1" dirty="0">
                <a:solidFill>
                  <a:schemeClr val="bg1">
                    <a:lumMod val="75000"/>
                  </a:schemeClr>
                </a:solidFill>
              </a:rPr>
              <a:t>Pytanie jednokrotnego wyboru.</a:t>
            </a:r>
            <a:r>
              <a:rPr lang="pl-PL" sz="800" dirty="0">
                <a:solidFill>
                  <a:schemeClr val="bg1">
                    <a:lumMod val="75000"/>
                  </a:schemeClr>
                </a:solidFill>
              </a:rPr>
              <a:t> | </a:t>
            </a:r>
            <a:r>
              <a:rPr lang="pl-PL" sz="800" i="1" dirty="0">
                <a:solidFill>
                  <a:schemeClr val="bg1">
                    <a:lumMod val="75000"/>
                  </a:schemeClr>
                </a:solidFill>
              </a:rPr>
              <a:t>Dane w %</a:t>
            </a:r>
          </a:p>
        </p:txBody>
      </p:sp>
      <p:sp>
        <p:nvSpPr>
          <p:cNvPr id="8" name="Symbol zastępczy tekstu 7">
            <a:extLst>
              <a:ext uri="{FF2B5EF4-FFF2-40B4-BE49-F238E27FC236}">
                <a16:creationId xmlns:a16="http://schemas.microsoft.com/office/drawing/2014/main" id="{199C21CE-807C-4E57-B5DC-EC68F8417909}"/>
              </a:ext>
            </a:extLst>
          </p:cNvPr>
          <p:cNvSpPr>
            <a:spLocks noGrp="1"/>
          </p:cNvSpPr>
          <p:nvPr>
            <p:ph type="body" sz="quarter" idx="12"/>
          </p:nvPr>
        </p:nvSpPr>
        <p:spPr/>
        <p:txBody>
          <a:bodyPr/>
          <a:lstStyle/>
          <a:p>
            <a:r>
              <a:rPr lang="pl-PL" dirty="0">
                <a:solidFill>
                  <a:schemeClr val="bg1">
                    <a:lumMod val="75000"/>
                  </a:schemeClr>
                </a:solidFill>
                <a:latin typeface="+mj-lt"/>
              </a:rPr>
              <a:t>Odpowiadający: wszyscy badani, 2022: n=1000. </a:t>
            </a:r>
            <a:r>
              <a:rPr lang="pl-PL" dirty="0">
                <a:solidFill>
                  <a:schemeClr val="bg1">
                    <a:lumMod val="75000"/>
                  </a:schemeClr>
                </a:solidFill>
              </a:rPr>
              <a:t>Ze względu na dochód: do 2000 zł n=213, od 2000 do 4500 zł n=346, powyżej 4500 zł n=187.</a:t>
            </a:r>
            <a:endParaRPr lang="pl-PL" i="1" dirty="0">
              <a:solidFill>
                <a:schemeClr val="bg1">
                  <a:lumMod val="75000"/>
                </a:schemeClr>
              </a:solidFill>
              <a:latin typeface="+mj-lt"/>
            </a:endParaRPr>
          </a:p>
          <a:p>
            <a:r>
              <a:rPr lang="pl-PL" dirty="0">
                <a:solidFill>
                  <a:schemeClr val="bg1">
                    <a:lumMod val="75000"/>
                  </a:schemeClr>
                </a:solidFill>
              </a:rPr>
              <a:t>Ze względu na wykształcenie: podstawowe, gimnazjalne n=21, zasadnicze zawodowe n=102, średnie n=355, wyższe n=536.</a:t>
            </a:r>
          </a:p>
          <a:p>
            <a:endParaRPr lang="pl-PL" i="1" dirty="0">
              <a:solidFill>
                <a:schemeClr val="bg1">
                  <a:lumMod val="75000"/>
                </a:schemeClr>
              </a:solidFill>
              <a:latin typeface="+mj-lt"/>
            </a:endParaRPr>
          </a:p>
        </p:txBody>
      </p:sp>
      <p:sp>
        <p:nvSpPr>
          <p:cNvPr id="13" name="Symbol zastępczy tekstu 12">
            <a:extLst>
              <a:ext uri="{FF2B5EF4-FFF2-40B4-BE49-F238E27FC236}">
                <a16:creationId xmlns:a16="http://schemas.microsoft.com/office/drawing/2014/main" id="{28CC32E3-EE80-4D53-BE43-924B75664074}"/>
              </a:ext>
            </a:extLst>
          </p:cNvPr>
          <p:cNvSpPr>
            <a:spLocks noGrp="1"/>
          </p:cNvSpPr>
          <p:nvPr>
            <p:ph type="body" sz="quarter" idx="14"/>
          </p:nvPr>
        </p:nvSpPr>
        <p:spPr/>
        <p:txBody>
          <a:bodyPr/>
          <a:lstStyle/>
          <a:p>
            <a:r>
              <a:rPr lang="pl-PL"/>
              <a:t>Gospodarowanie odpadami</a:t>
            </a:r>
          </a:p>
        </p:txBody>
      </p:sp>
      <p:grpSp>
        <p:nvGrpSpPr>
          <p:cNvPr id="57" name="Grupa 56">
            <a:extLst>
              <a:ext uri="{FF2B5EF4-FFF2-40B4-BE49-F238E27FC236}">
                <a16:creationId xmlns:a16="http://schemas.microsoft.com/office/drawing/2014/main" id="{DDE905AB-4915-453E-A5F3-5DCDA549C281}"/>
              </a:ext>
            </a:extLst>
          </p:cNvPr>
          <p:cNvGrpSpPr/>
          <p:nvPr/>
        </p:nvGrpSpPr>
        <p:grpSpPr>
          <a:xfrm>
            <a:off x="7380303" y="1399167"/>
            <a:ext cx="1047812" cy="1279120"/>
            <a:chOff x="7628643" y="3515097"/>
            <a:chExt cx="834682" cy="1018941"/>
          </a:xfrm>
          <a:solidFill>
            <a:schemeClr val="bg1">
              <a:lumMod val="85000"/>
            </a:schemeClr>
          </a:solidFill>
        </p:grpSpPr>
        <p:pic>
          <p:nvPicPr>
            <p:cNvPr id="39" name="Grafika 38" descr="Liść">
              <a:extLst>
                <a:ext uri="{FF2B5EF4-FFF2-40B4-BE49-F238E27FC236}">
                  <a16:creationId xmlns:a16="http://schemas.microsoft.com/office/drawing/2014/main" id="{A4950B2B-516E-42A3-A427-07ADA3F862B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813762" y="3515097"/>
              <a:ext cx="442448" cy="442448"/>
            </a:xfrm>
            <a:prstGeom prst="rect">
              <a:avLst/>
            </a:prstGeom>
          </p:spPr>
        </p:pic>
        <p:sp>
          <p:nvSpPr>
            <p:cNvPr id="56" name="Dowolny kształt: kształt 55">
              <a:extLst>
                <a:ext uri="{FF2B5EF4-FFF2-40B4-BE49-F238E27FC236}">
                  <a16:creationId xmlns:a16="http://schemas.microsoft.com/office/drawing/2014/main" id="{DB8B18C9-3190-4821-94C4-4E2C44740BC2}"/>
                </a:ext>
              </a:extLst>
            </p:cNvPr>
            <p:cNvSpPr/>
            <p:nvPr/>
          </p:nvSpPr>
          <p:spPr>
            <a:xfrm>
              <a:off x="7628643" y="3980004"/>
              <a:ext cx="834682" cy="554034"/>
            </a:xfrm>
            <a:custGeom>
              <a:avLst/>
              <a:gdLst>
                <a:gd name="connsiteX0" fmla="*/ 833730 w 834682"/>
                <a:gd name="connsiteY0" fmla="*/ 437829 h 554034"/>
                <a:gd name="connsiteX1" fmla="*/ 805155 w 834682"/>
                <a:gd name="connsiteY1" fmla="*/ 129219 h 554034"/>
                <a:gd name="connsiteX2" fmla="*/ 786105 w 834682"/>
                <a:gd name="connsiteY2" fmla="*/ 112074 h 554034"/>
                <a:gd name="connsiteX3" fmla="*/ 771818 w 834682"/>
                <a:gd name="connsiteY3" fmla="*/ 112074 h 554034"/>
                <a:gd name="connsiteX4" fmla="*/ 767055 w 834682"/>
                <a:gd name="connsiteY4" fmla="*/ 56829 h 554034"/>
                <a:gd name="connsiteX5" fmla="*/ 749910 w 834682"/>
                <a:gd name="connsiteY5" fmla="*/ 55877 h 554034"/>
                <a:gd name="connsiteX6" fmla="*/ 708000 w 834682"/>
                <a:gd name="connsiteY6" fmla="*/ 56829 h 554034"/>
                <a:gd name="connsiteX7" fmla="*/ 703238 w 834682"/>
                <a:gd name="connsiteY7" fmla="*/ 5394 h 554034"/>
                <a:gd name="connsiteX8" fmla="*/ 688950 w 834682"/>
                <a:gd name="connsiteY8" fmla="*/ 2537 h 554034"/>
                <a:gd name="connsiteX9" fmla="*/ 416535 w 834682"/>
                <a:gd name="connsiteY9" fmla="*/ 93977 h 554034"/>
                <a:gd name="connsiteX10" fmla="*/ 144120 w 834682"/>
                <a:gd name="connsiteY10" fmla="*/ 2537 h 554034"/>
                <a:gd name="connsiteX11" fmla="*/ 129833 w 834682"/>
                <a:gd name="connsiteY11" fmla="*/ 5394 h 554034"/>
                <a:gd name="connsiteX12" fmla="*/ 125070 w 834682"/>
                <a:gd name="connsiteY12" fmla="*/ 56829 h 554034"/>
                <a:gd name="connsiteX13" fmla="*/ 83160 w 834682"/>
                <a:gd name="connsiteY13" fmla="*/ 55877 h 554034"/>
                <a:gd name="connsiteX14" fmla="*/ 66968 w 834682"/>
                <a:gd name="connsiteY14" fmla="*/ 56829 h 554034"/>
                <a:gd name="connsiteX15" fmla="*/ 62205 w 834682"/>
                <a:gd name="connsiteY15" fmla="*/ 112074 h 554034"/>
                <a:gd name="connsiteX16" fmla="*/ 47918 w 834682"/>
                <a:gd name="connsiteY16" fmla="*/ 112074 h 554034"/>
                <a:gd name="connsiteX17" fmla="*/ 28868 w 834682"/>
                <a:gd name="connsiteY17" fmla="*/ 129219 h 554034"/>
                <a:gd name="connsiteX18" fmla="*/ 293 w 834682"/>
                <a:gd name="connsiteY18" fmla="*/ 437829 h 554034"/>
                <a:gd name="connsiteX19" fmla="*/ 16485 w 834682"/>
                <a:gd name="connsiteY19" fmla="*/ 458784 h 554034"/>
                <a:gd name="connsiteX20" fmla="*/ 19343 w 834682"/>
                <a:gd name="connsiteY20" fmla="*/ 458784 h 554034"/>
                <a:gd name="connsiteX21" fmla="*/ 372720 w 834682"/>
                <a:gd name="connsiteY21" fmla="*/ 547367 h 554034"/>
                <a:gd name="connsiteX22" fmla="*/ 393675 w 834682"/>
                <a:gd name="connsiteY22" fmla="*/ 554034 h 554034"/>
                <a:gd name="connsiteX23" fmla="*/ 441300 w 834682"/>
                <a:gd name="connsiteY23" fmla="*/ 554034 h 554034"/>
                <a:gd name="connsiteX24" fmla="*/ 461303 w 834682"/>
                <a:gd name="connsiteY24" fmla="*/ 548319 h 554034"/>
                <a:gd name="connsiteX25" fmla="*/ 814680 w 834682"/>
                <a:gd name="connsiteY25" fmla="*/ 459737 h 554034"/>
                <a:gd name="connsiteX26" fmla="*/ 834683 w 834682"/>
                <a:gd name="connsiteY26" fmla="*/ 441639 h 554034"/>
                <a:gd name="connsiteX27" fmla="*/ 833730 w 834682"/>
                <a:gd name="connsiteY27" fmla="*/ 437829 h 554034"/>
                <a:gd name="connsiteX28" fmla="*/ 435585 w 834682"/>
                <a:gd name="connsiteY28" fmla="*/ 128267 h 554034"/>
                <a:gd name="connsiteX29" fmla="*/ 667995 w 834682"/>
                <a:gd name="connsiteY29" fmla="*/ 37779 h 554034"/>
                <a:gd name="connsiteX30" fmla="*/ 693713 w 834682"/>
                <a:gd name="connsiteY30" fmla="*/ 333054 h 554034"/>
                <a:gd name="connsiteX31" fmla="*/ 435585 w 834682"/>
                <a:gd name="connsiteY31" fmla="*/ 454022 h 554034"/>
                <a:gd name="connsiteX32" fmla="*/ 435585 w 834682"/>
                <a:gd name="connsiteY32" fmla="*/ 128267 h 554034"/>
                <a:gd name="connsiteX33" fmla="*/ 165075 w 834682"/>
                <a:gd name="connsiteY33" fmla="*/ 38732 h 554034"/>
                <a:gd name="connsiteX34" fmla="*/ 397485 w 834682"/>
                <a:gd name="connsiteY34" fmla="*/ 129219 h 554034"/>
                <a:gd name="connsiteX35" fmla="*/ 397485 w 834682"/>
                <a:gd name="connsiteY35" fmla="*/ 454974 h 554034"/>
                <a:gd name="connsiteX36" fmla="*/ 139358 w 834682"/>
                <a:gd name="connsiteY36" fmla="*/ 334007 h 554034"/>
                <a:gd name="connsiteX37" fmla="*/ 165075 w 834682"/>
                <a:gd name="connsiteY37" fmla="*/ 38732 h 554034"/>
                <a:gd name="connsiteX38" fmla="*/ 73635 w 834682"/>
                <a:gd name="connsiteY38" fmla="*/ 391157 h 554034"/>
                <a:gd name="connsiteX39" fmla="*/ 102210 w 834682"/>
                <a:gd name="connsiteY39" fmla="*/ 93024 h 554034"/>
                <a:gd name="connsiteX40" fmla="*/ 122213 w 834682"/>
                <a:gd name="connsiteY40" fmla="*/ 93977 h 554034"/>
                <a:gd name="connsiteX41" fmla="*/ 98400 w 834682"/>
                <a:gd name="connsiteY41" fmla="*/ 366392 h 554034"/>
                <a:gd name="connsiteX42" fmla="*/ 116498 w 834682"/>
                <a:gd name="connsiteY42" fmla="*/ 368297 h 554034"/>
                <a:gd name="connsiteX43" fmla="*/ 391770 w 834682"/>
                <a:gd name="connsiteY43" fmla="*/ 500694 h 554034"/>
                <a:gd name="connsiteX44" fmla="*/ 391770 w 834682"/>
                <a:gd name="connsiteY44" fmla="*/ 500694 h 554034"/>
                <a:gd name="connsiteX45" fmla="*/ 73635 w 834682"/>
                <a:gd name="connsiteY45" fmla="*/ 391157 h 554034"/>
                <a:gd name="connsiteX46" fmla="*/ 441300 w 834682"/>
                <a:gd name="connsiteY46" fmla="*/ 502599 h 554034"/>
                <a:gd name="connsiteX47" fmla="*/ 441300 w 834682"/>
                <a:gd name="connsiteY47" fmla="*/ 502599 h 554034"/>
                <a:gd name="connsiteX48" fmla="*/ 716573 w 834682"/>
                <a:gd name="connsiteY48" fmla="*/ 368297 h 554034"/>
                <a:gd name="connsiteX49" fmla="*/ 734670 w 834682"/>
                <a:gd name="connsiteY49" fmla="*/ 366392 h 554034"/>
                <a:gd name="connsiteX50" fmla="*/ 710858 w 834682"/>
                <a:gd name="connsiteY50" fmla="*/ 93977 h 554034"/>
                <a:gd name="connsiteX51" fmla="*/ 730860 w 834682"/>
                <a:gd name="connsiteY51" fmla="*/ 93024 h 554034"/>
                <a:gd name="connsiteX52" fmla="*/ 759435 w 834682"/>
                <a:gd name="connsiteY52" fmla="*/ 391157 h 554034"/>
                <a:gd name="connsiteX53" fmla="*/ 441300 w 834682"/>
                <a:gd name="connsiteY53" fmla="*/ 502599 h 55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34682" h="554034">
                  <a:moveTo>
                    <a:pt x="833730" y="437829"/>
                  </a:moveTo>
                  <a:lnTo>
                    <a:pt x="805155" y="129219"/>
                  </a:lnTo>
                  <a:cubicBezTo>
                    <a:pt x="804203" y="119694"/>
                    <a:pt x="795630" y="112074"/>
                    <a:pt x="786105" y="112074"/>
                  </a:cubicBezTo>
                  <a:cubicBezTo>
                    <a:pt x="782295" y="112074"/>
                    <a:pt x="776580" y="112074"/>
                    <a:pt x="771818" y="112074"/>
                  </a:cubicBezTo>
                  <a:lnTo>
                    <a:pt x="767055" y="56829"/>
                  </a:lnTo>
                  <a:lnTo>
                    <a:pt x="749910" y="55877"/>
                  </a:lnTo>
                  <a:cubicBezTo>
                    <a:pt x="735623" y="54924"/>
                    <a:pt x="721335" y="55877"/>
                    <a:pt x="708000" y="56829"/>
                  </a:cubicBezTo>
                  <a:lnTo>
                    <a:pt x="703238" y="5394"/>
                  </a:lnTo>
                  <a:lnTo>
                    <a:pt x="688950" y="2537"/>
                  </a:lnTo>
                  <a:cubicBezTo>
                    <a:pt x="588938" y="-9846"/>
                    <a:pt x="488925" y="23492"/>
                    <a:pt x="416535" y="93977"/>
                  </a:cubicBezTo>
                  <a:cubicBezTo>
                    <a:pt x="344145" y="23492"/>
                    <a:pt x="244133" y="-9846"/>
                    <a:pt x="144120" y="2537"/>
                  </a:cubicBezTo>
                  <a:lnTo>
                    <a:pt x="129833" y="5394"/>
                  </a:lnTo>
                  <a:lnTo>
                    <a:pt x="125070" y="56829"/>
                  </a:lnTo>
                  <a:cubicBezTo>
                    <a:pt x="110783" y="55877"/>
                    <a:pt x="97448" y="54924"/>
                    <a:pt x="83160" y="55877"/>
                  </a:cubicBezTo>
                  <a:lnTo>
                    <a:pt x="66968" y="56829"/>
                  </a:lnTo>
                  <a:lnTo>
                    <a:pt x="62205" y="112074"/>
                  </a:lnTo>
                  <a:cubicBezTo>
                    <a:pt x="56490" y="112074"/>
                    <a:pt x="51728" y="112074"/>
                    <a:pt x="47918" y="112074"/>
                  </a:cubicBezTo>
                  <a:cubicBezTo>
                    <a:pt x="38393" y="112074"/>
                    <a:pt x="29820" y="119694"/>
                    <a:pt x="28868" y="129219"/>
                  </a:cubicBezTo>
                  <a:lnTo>
                    <a:pt x="293" y="437829"/>
                  </a:lnTo>
                  <a:cubicBezTo>
                    <a:pt x="-1612" y="448307"/>
                    <a:pt x="6008" y="457832"/>
                    <a:pt x="16485" y="458784"/>
                  </a:cubicBezTo>
                  <a:cubicBezTo>
                    <a:pt x="17438" y="458784"/>
                    <a:pt x="18390" y="458784"/>
                    <a:pt x="19343" y="458784"/>
                  </a:cubicBezTo>
                  <a:cubicBezTo>
                    <a:pt x="77445" y="456879"/>
                    <a:pt x="240323" y="460689"/>
                    <a:pt x="372720" y="547367"/>
                  </a:cubicBezTo>
                  <a:cubicBezTo>
                    <a:pt x="379388" y="551177"/>
                    <a:pt x="386055" y="554034"/>
                    <a:pt x="393675" y="554034"/>
                  </a:cubicBezTo>
                  <a:lnTo>
                    <a:pt x="441300" y="554034"/>
                  </a:lnTo>
                  <a:cubicBezTo>
                    <a:pt x="448920" y="554034"/>
                    <a:pt x="455588" y="552129"/>
                    <a:pt x="461303" y="548319"/>
                  </a:cubicBezTo>
                  <a:cubicBezTo>
                    <a:pt x="600368" y="461642"/>
                    <a:pt x="758483" y="457832"/>
                    <a:pt x="814680" y="459737"/>
                  </a:cubicBezTo>
                  <a:cubicBezTo>
                    <a:pt x="825158" y="459737"/>
                    <a:pt x="833730" y="452117"/>
                    <a:pt x="834683" y="441639"/>
                  </a:cubicBezTo>
                  <a:cubicBezTo>
                    <a:pt x="833730" y="438782"/>
                    <a:pt x="833730" y="438782"/>
                    <a:pt x="833730" y="437829"/>
                  </a:cubicBezTo>
                  <a:close/>
                  <a:moveTo>
                    <a:pt x="435585" y="128267"/>
                  </a:moveTo>
                  <a:cubicBezTo>
                    <a:pt x="496545" y="65402"/>
                    <a:pt x="581318" y="33017"/>
                    <a:pt x="667995" y="37779"/>
                  </a:cubicBezTo>
                  <a:lnTo>
                    <a:pt x="693713" y="333054"/>
                  </a:lnTo>
                  <a:cubicBezTo>
                    <a:pt x="648945" y="341627"/>
                    <a:pt x="532740" y="370202"/>
                    <a:pt x="435585" y="454022"/>
                  </a:cubicBezTo>
                  <a:lnTo>
                    <a:pt x="435585" y="128267"/>
                  </a:lnTo>
                  <a:close/>
                  <a:moveTo>
                    <a:pt x="165075" y="38732"/>
                  </a:moveTo>
                  <a:cubicBezTo>
                    <a:pt x="251753" y="33969"/>
                    <a:pt x="336525" y="66354"/>
                    <a:pt x="397485" y="129219"/>
                  </a:cubicBezTo>
                  <a:lnTo>
                    <a:pt x="397485" y="454974"/>
                  </a:lnTo>
                  <a:cubicBezTo>
                    <a:pt x="300330" y="371154"/>
                    <a:pt x="184125" y="342579"/>
                    <a:pt x="139358" y="334007"/>
                  </a:cubicBezTo>
                  <a:lnTo>
                    <a:pt x="165075" y="38732"/>
                  </a:lnTo>
                  <a:close/>
                  <a:moveTo>
                    <a:pt x="73635" y="391157"/>
                  </a:moveTo>
                  <a:lnTo>
                    <a:pt x="102210" y="93024"/>
                  </a:lnTo>
                  <a:cubicBezTo>
                    <a:pt x="107925" y="93024"/>
                    <a:pt x="114593" y="93977"/>
                    <a:pt x="122213" y="93977"/>
                  </a:cubicBezTo>
                  <a:lnTo>
                    <a:pt x="98400" y="366392"/>
                  </a:lnTo>
                  <a:lnTo>
                    <a:pt x="116498" y="368297"/>
                  </a:lnTo>
                  <a:cubicBezTo>
                    <a:pt x="118403" y="368297"/>
                    <a:pt x="279375" y="389252"/>
                    <a:pt x="391770" y="500694"/>
                  </a:cubicBezTo>
                  <a:lnTo>
                    <a:pt x="391770" y="500694"/>
                  </a:lnTo>
                  <a:cubicBezTo>
                    <a:pt x="266993" y="405444"/>
                    <a:pt x="127928" y="393062"/>
                    <a:pt x="73635" y="391157"/>
                  </a:cubicBezTo>
                  <a:close/>
                  <a:moveTo>
                    <a:pt x="441300" y="502599"/>
                  </a:moveTo>
                  <a:lnTo>
                    <a:pt x="441300" y="502599"/>
                  </a:lnTo>
                  <a:cubicBezTo>
                    <a:pt x="555600" y="390204"/>
                    <a:pt x="715620" y="368297"/>
                    <a:pt x="716573" y="368297"/>
                  </a:cubicBezTo>
                  <a:lnTo>
                    <a:pt x="734670" y="366392"/>
                  </a:lnTo>
                  <a:lnTo>
                    <a:pt x="710858" y="93977"/>
                  </a:lnTo>
                  <a:cubicBezTo>
                    <a:pt x="718478" y="93024"/>
                    <a:pt x="725145" y="93024"/>
                    <a:pt x="730860" y="93024"/>
                  </a:cubicBezTo>
                  <a:lnTo>
                    <a:pt x="759435" y="391157"/>
                  </a:lnTo>
                  <a:cubicBezTo>
                    <a:pt x="705143" y="393062"/>
                    <a:pt x="566078" y="406397"/>
                    <a:pt x="441300" y="502599"/>
                  </a:cubicBezTo>
                  <a:close/>
                </a:path>
              </a:pathLst>
            </a:custGeom>
            <a:grpFill/>
            <a:ln w="9525" cap="flat">
              <a:noFill/>
              <a:prstDash val="solid"/>
              <a:miter/>
            </a:ln>
          </p:spPr>
          <p:txBody>
            <a:bodyPr rtlCol="0" anchor="ctr"/>
            <a:lstStyle/>
            <a:p>
              <a:endParaRPr lang="pl-PL"/>
            </a:p>
          </p:txBody>
        </p:sp>
      </p:grpSp>
      <p:grpSp>
        <p:nvGrpSpPr>
          <p:cNvPr id="38" name="Grupa 37">
            <a:extLst>
              <a:ext uri="{FF2B5EF4-FFF2-40B4-BE49-F238E27FC236}">
                <a16:creationId xmlns:a16="http://schemas.microsoft.com/office/drawing/2014/main" id="{723B702F-44B9-416C-AE65-76272B55E6F0}"/>
              </a:ext>
            </a:extLst>
          </p:cNvPr>
          <p:cNvGrpSpPr/>
          <p:nvPr/>
        </p:nvGrpSpPr>
        <p:grpSpPr>
          <a:xfrm>
            <a:off x="302176" y="197700"/>
            <a:ext cx="359853" cy="359848"/>
            <a:chOff x="4679950" y="1557338"/>
            <a:chExt cx="693738" cy="693737"/>
          </a:xfrm>
        </p:grpSpPr>
        <p:sp>
          <p:nvSpPr>
            <p:cNvPr id="40" name="Freeform 33">
              <a:extLst>
                <a:ext uri="{FF2B5EF4-FFF2-40B4-BE49-F238E27FC236}">
                  <a16:creationId xmlns:a16="http://schemas.microsoft.com/office/drawing/2014/main" id="{13398A72-F9A8-47F4-B5B1-893A46A68952}"/>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1" name="Freeform 34">
              <a:extLst>
                <a:ext uri="{FF2B5EF4-FFF2-40B4-BE49-F238E27FC236}">
                  <a16:creationId xmlns:a16="http://schemas.microsoft.com/office/drawing/2014/main" id="{29595AAC-DAD8-4A86-B74E-72A2F5DCF7F9}"/>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2" name="Freeform 35">
              <a:extLst>
                <a:ext uri="{FF2B5EF4-FFF2-40B4-BE49-F238E27FC236}">
                  <a16:creationId xmlns:a16="http://schemas.microsoft.com/office/drawing/2014/main" id="{8F339C74-FF27-4F96-B449-F71216A0B401}"/>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3" name="Freeform 36">
              <a:extLst>
                <a:ext uri="{FF2B5EF4-FFF2-40B4-BE49-F238E27FC236}">
                  <a16:creationId xmlns:a16="http://schemas.microsoft.com/office/drawing/2014/main" id="{B807D1CF-76DF-43BB-8740-8CD797B4B40C}"/>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4" name="Freeform 37">
              <a:extLst>
                <a:ext uri="{FF2B5EF4-FFF2-40B4-BE49-F238E27FC236}">
                  <a16:creationId xmlns:a16="http://schemas.microsoft.com/office/drawing/2014/main" id="{E5CBEF34-993C-47A5-BF2E-535F094A8862}"/>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5" name="Freeform 38">
              <a:extLst>
                <a:ext uri="{FF2B5EF4-FFF2-40B4-BE49-F238E27FC236}">
                  <a16:creationId xmlns:a16="http://schemas.microsoft.com/office/drawing/2014/main" id="{AE1057A0-1E07-4140-930F-4E845E236265}"/>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6" name="Freeform 39">
              <a:extLst>
                <a:ext uri="{FF2B5EF4-FFF2-40B4-BE49-F238E27FC236}">
                  <a16:creationId xmlns:a16="http://schemas.microsoft.com/office/drawing/2014/main" id="{206A2DE5-8E35-450A-B339-B86B533E4CFD}"/>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7" name="Freeform 40">
              <a:extLst>
                <a:ext uri="{FF2B5EF4-FFF2-40B4-BE49-F238E27FC236}">
                  <a16:creationId xmlns:a16="http://schemas.microsoft.com/office/drawing/2014/main" id="{5431071D-C504-4FB2-A4FB-45C2AC1755F0}"/>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8" name="Freeform 41">
              <a:extLst>
                <a:ext uri="{FF2B5EF4-FFF2-40B4-BE49-F238E27FC236}">
                  <a16:creationId xmlns:a16="http://schemas.microsoft.com/office/drawing/2014/main" id="{AEA3BB3D-AAC2-4E5A-9902-93A65040EC47}"/>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42">
              <a:extLst>
                <a:ext uri="{FF2B5EF4-FFF2-40B4-BE49-F238E27FC236}">
                  <a16:creationId xmlns:a16="http://schemas.microsoft.com/office/drawing/2014/main" id="{76F70650-07BC-4CD6-B3AA-A0744734A1BA}"/>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43">
              <a:extLst>
                <a:ext uri="{FF2B5EF4-FFF2-40B4-BE49-F238E27FC236}">
                  <a16:creationId xmlns:a16="http://schemas.microsoft.com/office/drawing/2014/main" id="{BB7AE53B-ED15-40F0-866D-CDB2CE5D05FE}"/>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4">
              <a:extLst>
                <a:ext uri="{FF2B5EF4-FFF2-40B4-BE49-F238E27FC236}">
                  <a16:creationId xmlns:a16="http://schemas.microsoft.com/office/drawing/2014/main" id="{1402DD5D-8BAA-4F90-9AC2-41F7C171E426}"/>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2" name="Freeform 45">
              <a:extLst>
                <a:ext uri="{FF2B5EF4-FFF2-40B4-BE49-F238E27FC236}">
                  <a16:creationId xmlns:a16="http://schemas.microsoft.com/office/drawing/2014/main" id="{C39A2EE3-82CE-4431-B2B7-0D414B6765E3}"/>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3" name="Freeform 46">
              <a:extLst>
                <a:ext uri="{FF2B5EF4-FFF2-40B4-BE49-F238E27FC236}">
                  <a16:creationId xmlns:a16="http://schemas.microsoft.com/office/drawing/2014/main" id="{E0D70279-D32A-4488-8EEE-E5784961EF95}"/>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4" name="Freeform 47">
              <a:extLst>
                <a:ext uri="{FF2B5EF4-FFF2-40B4-BE49-F238E27FC236}">
                  <a16:creationId xmlns:a16="http://schemas.microsoft.com/office/drawing/2014/main" id="{D026D2FF-CC0A-4A27-A61C-504F1FED2AF5}"/>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5" name="Freeform 48">
              <a:extLst>
                <a:ext uri="{FF2B5EF4-FFF2-40B4-BE49-F238E27FC236}">
                  <a16:creationId xmlns:a16="http://schemas.microsoft.com/office/drawing/2014/main" id="{F5BB158A-F019-45C8-8CA7-527ED0205ADA}"/>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8" name="Freeform 49">
              <a:extLst>
                <a:ext uri="{FF2B5EF4-FFF2-40B4-BE49-F238E27FC236}">
                  <a16:creationId xmlns:a16="http://schemas.microsoft.com/office/drawing/2014/main" id="{F7538580-5042-4983-B780-7EC618EF7769}"/>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62" name="pole tekstowe 61">
            <a:extLst>
              <a:ext uri="{FF2B5EF4-FFF2-40B4-BE49-F238E27FC236}">
                <a16:creationId xmlns:a16="http://schemas.microsoft.com/office/drawing/2014/main" id="{192693DD-C2E3-4A25-83E1-B60B2807C577}"/>
              </a:ext>
            </a:extLst>
          </p:cNvPr>
          <p:cNvSpPr txBox="1"/>
          <p:nvPr/>
        </p:nvSpPr>
        <p:spPr>
          <a:xfrm>
            <a:off x="1791356" y="3108357"/>
            <a:ext cx="720110" cy="276999"/>
          </a:xfrm>
          <a:prstGeom prst="rect">
            <a:avLst/>
          </a:prstGeom>
          <a:noFill/>
        </p:spPr>
        <p:txBody>
          <a:bodyPr wrap="square" rtlCol="0">
            <a:spAutoFit/>
          </a:bodyPr>
          <a:lstStyle/>
          <a:p>
            <a:r>
              <a:rPr lang="pl-PL" sz="1200" b="1"/>
              <a:t>Dochód</a:t>
            </a:r>
          </a:p>
        </p:txBody>
      </p:sp>
      <p:grpSp>
        <p:nvGrpSpPr>
          <p:cNvPr id="63" name="Grafika 6" descr="Czapka ukończenia szkoły">
            <a:extLst>
              <a:ext uri="{FF2B5EF4-FFF2-40B4-BE49-F238E27FC236}">
                <a16:creationId xmlns:a16="http://schemas.microsoft.com/office/drawing/2014/main" id="{75F34A14-9A4E-46CE-A969-EAB5F592BCA2}"/>
              </a:ext>
            </a:extLst>
          </p:cNvPr>
          <p:cNvGrpSpPr/>
          <p:nvPr/>
        </p:nvGrpSpPr>
        <p:grpSpPr>
          <a:xfrm>
            <a:off x="5813454" y="3022928"/>
            <a:ext cx="472486" cy="260084"/>
            <a:chOff x="4156710" y="3200400"/>
            <a:chExt cx="830579" cy="457199"/>
          </a:xfrm>
          <a:solidFill>
            <a:schemeClr val="tx2"/>
          </a:solidFill>
        </p:grpSpPr>
        <p:sp>
          <p:nvSpPr>
            <p:cNvPr id="64" name="Dowolny kształt: kształt 63">
              <a:extLst>
                <a:ext uri="{FF2B5EF4-FFF2-40B4-BE49-F238E27FC236}">
                  <a16:creationId xmlns:a16="http://schemas.microsoft.com/office/drawing/2014/main" id="{1CCE7C2C-ADF5-405C-8A65-11CA5AD94116}"/>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65" name="Dowolny kształt: kształt 64">
              <a:extLst>
                <a:ext uri="{FF2B5EF4-FFF2-40B4-BE49-F238E27FC236}">
                  <a16:creationId xmlns:a16="http://schemas.microsoft.com/office/drawing/2014/main" id="{BF7A4404-31C2-4B19-8DBE-2A489B065161}"/>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sp>
        <p:nvSpPr>
          <p:cNvPr id="73" name="pole tekstowe 72">
            <a:extLst>
              <a:ext uri="{FF2B5EF4-FFF2-40B4-BE49-F238E27FC236}">
                <a16:creationId xmlns:a16="http://schemas.microsoft.com/office/drawing/2014/main" id="{2E8EA70E-2931-4863-BE67-3640FADCA59F}"/>
              </a:ext>
            </a:extLst>
          </p:cNvPr>
          <p:cNvSpPr txBox="1"/>
          <p:nvPr/>
        </p:nvSpPr>
        <p:spPr>
          <a:xfrm>
            <a:off x="6294559" y="3037783"/>
            <a:ext cx="1300536" cy="276999"/>
          </a:xfrm>
          <a:prstGeom prst="rect">
            <a:avLst/>
          </a:prstGeom>
          <a:noFill/>
        </p:spPr>
        <p:txBody>
          <a:bodyPr wrap="square" rtlCol="0">
            <a:spAutoFit/>
          </a:bodyPr>
          <a:lstStyle/>
          <a:p>
            <a:r>
              <a:rPr lang="pl-PL" sz="1200" b="1"/>
              <a:t>Wykształcenie</a:t>
            </a:r>
          </a:p>
        </p:txBody>
      </p:sp>
      <p:sp>
        <p:nvSpPr>
          <p:cNvPr id="9" name="pole tekstowe 8">
            <a:extLst>
              <a:ext uri="{FF2B5EF4-FFF2-40B4-BE49-F238E27FC236}">
                <a16:creationId xmlns:a16="http://schemas.microsoft.com/office/drawing/2014/main" id="{3EA5B74C-579B-4BAC-A846-A3B60F7E84FC}"/>
              </a:ext>
            </a:extLst>
          </p:cNvPr>
          <p:cNvSpPr txBox="1"/>
          <p:nvPr/>
        </p:nvSpPr>
        <p:spPr>
          <a:xfrm>
            <a:off x="321328" y="5382631"/>
            <a:ext cx="4530544" cy="215444"/>
          </a:xfrm>
          <a:prstGeom prst="rect">
            <a:avLst/>
          </a:prstGeom>
          <a:noFill/>
        </p:spPr>
        <p:txBody>
          <a:bodyPr wrap="square">
            <a:spAutoFit/>
          </a:bodyPr>
          <a:lstStyle/>
          <a:p>
            <a:pPr>
              <a:spcBef>
                <a:spcPct val="20000"/>
              </a:spcBef>
            </a:pPr>
            <a:r>
              <a:rPr lang="pl-PL" sz="800" i="1">
                <a:solidFill>
                  <a:schemeClr val="accent6"/>
                </a:solidFill>
              </a:rPr>
              <a:t>*Wykształcenie </a:t>
            </a:r>
            <a:r>
              <a:rPr lang="pl-PL" sz="800" i="1" err="1">
                <a:solidFill>
                  <a:schemeClr val="accent6"/>
                </a:solidFill>
              </a:rPr>
              <a:t>podst</a:t>
            </a:r>
            <a:r>
              <a:rPr lang="pl-PL" sz="800" i="1">
                <a:solidFill>
                  <a:schemeClr val="accent6"/>
                </a:solidFill>
              </a:rPr>
              <a:t>.+</a:t>
            </a:r>
            <a:r>
              <a:rPr lang="pl-PL" sz="800" i="1" err="1">
                <a:solidFill>
                  <a:schemeClr val="accent6"/>
                </a:solidFill>
              </a:rPr>
              <a:t>gim</a:t>
            </a:r>
            <a:r>
              <a:rPr lang="pl-PL" sz="800" i="1">
                <a:solidFill>
                  <a:schemeClr val="accent6"/>
                </a:solidFill>
              </a:rPr>
              <a:t>. ma niską liczebność, dane mają charakter jakościowy.</a:t>
            </a:r>
          </a:p>
        </p:txBody>
      </p:sp>
      <p:grpSp>
        <p:nvGrpSpPr>
          <p:cNvPr id="67" name="Grupa 66">
            <a:extLst>
              <a:ext uri="{FF2B5EF4-FFF2-40B4-BE49-F238E27FC236}">
                <a16:creationId xmlns:a16="http://schemas.microsoft.com/office/drawing/2014/main" id="{10613566-DFBC-42F5-B0B7-DD6FD1925157}"/>
              </a:ext>
            </a:extLst>
          </p:cNvPr>
          <p:cNvGrpSpPr>
            <a:grpSpLocks noChangeAspect="1"/>
          </p:cNvGrpSpPr>
          <p:nvPr/>
        </p:nvGrpSpPr>
        <p:grpSpPr>
          <a:xfrm>
            <a:off x="1351356" y="2973904"/>
            <a:ext cx="440000" cy="360000"/>
            <a:chOff x="2760663" y="1663700"/>
            <a:chExt cx="733425" cy="600075"/>
          </a:xfrm>
          <a:solidFill>
            <a:srgbClr val="004B88"/>
          </a:solidFill>
        </p:grpSpPr>
        <p:sp>
          <p:nvSpPr>
            <p:cNvPr id="68" name="Freeform 84">
              <a:extLst>
                <a:ext uri="{FF2B5EF4-FFF2-40B4-BE49-F238E27FC236}">
                  <a16:creationId xmlns:a16="http://schemas.microsoft.com/office/drawing/2014/main" id="{9D1CD121-4573-4C47-B1BD-6636086A1B3A}"/>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69" name="Freeform 85">
              <a:extLst>
                <a:ext uri="{FF2B5EF4-FFF2-40B4-BE49-F238E27FC236}">
                  <a16:creationId xmlns:a16="http://schemas.microsoft.com/office/drawing/2014/main" id="{7016452B-CA7D-4C63-80B9-F9B1BAAA0C0F}"/>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aphicFrame>
        <p:nvGraphicFramePr>
          <p:cNvPr id="14" name="Wykres 13">
            <a:extLst>
              <a:ext uri="{FF2B5EF4-FFF2-40B4-BE49-F238E27FC236}">
                <a16:creationId xmlns:a16="http://schemas.microsoft.com/office/drawing/2014/main" id="{4A869934-42FE-5F62-CD39-DCC13790B709}"/>
              </a:ext>
            </a:extLst>
          </p:cNvPr>
          <p:cNvGraphicFramePr/>
          <p:nvPr/>
        </p:nvGraphicFramePr>
        <p:xfrm>
          <a:off x="397698" y="1397000"/>
          <a:ext cx="6803202" cy="1555772"/>
        </p:xfrm>
        <a:graphic>
          <a:graphicData uri="http://schemas.openxmlformats.org/drawingml/2006/chart">
            <c:chart xmlns:c="http://schemas.openxmlformats.org/drawingml/2006/chart" xmlns:r="http://schemas.openxmlformats.org/officeDocument/2006/relationships" r:id="rId7"/>
          </a:graphicData>
        </a:graphic>
      </p:graphicFrame>
      <p:sp>
        <p:nvSpPr>
          <p:cNvPr id="17" name="pole tekstowe 16">
            <a:extLst>
              <a:ext uri="{FF2B5EF4-FFF2-40B4-BE49-F238E27FC236}">
                <a16:creationId xmlns:a16="http://schemas.microsoft.com/office/drawing/2014/main" id="{EE6E49A0-E393-80FA-9922-21C0521FB3AC}"/>
              </a:ext>
            </a:extLst>
          </p:cNvPr>
          <p:cNvSpPr txBox="1"/>
          <p:nvPr/>
        </p:nvSpPr>
        <p:spPr>
          <a:xfrm>
            <a:off x="345819" y="3060817"/>
            <a:ext cx="736340" cy="307777"/>
          </a:xfrm>
          <a:prstGeom prst="rect">
            <a:avLst/>
          </a:prstGeom>
          <a:noFill/>
        </p:spPr>
        <p:txBody>
          <a:bodyPr wrap="square" rtlCol="0">
            <a:spAutoFit/>
          </a:bodyPr>
          <a:lstStyle/>
          <a:p>
            <a:pPr algn="ctr"/>
            <a:r>
              <a:rPr lang="pl-PL" sz="1400" b="1" dirty="0"/>
              <a:t>2022</a:t>
            </a:r>
          </a:p>
        </p:txBody>
      </p:sp>
      <p:sp>
        <p:nvSpPr>
          <p:cNvPr id="18" name="pole tekstowe 17">
            <a:extLst>
              <a:ext uri="{FF2B5EF4-FFF2-40B4-BE49-F238E27FC236}">
                <a16:creationId xmlns:a16="http://schemas.microsoft.com/office/drawing/2014/main" id="{F4F17627-CD5A-7671-0DC6-3D25714A68C3}"/>
              </a:ext>
            </a:extLst>
          </p:cNvPr>
          <p:cNvSpPr txBox="1"/>
          <p:nvPr/>
        </p:nvSpPr>
        <p:spPr>
          <a:xfrm>
            <a:off x="4611249" y="3014926"/>
            <a:ext cx="736340" cy="307777"/>
          </a:xfrm>
          <a:prstGeom prst="rect">
            <a:avLst/>
          </a:prstGeom>
          <a:noFill/>
        </p:spPr>
        <p:txBody>
          <a:bodyPr wrap="square" rtlCol="0">
            <a:spAutoFit/>
          </a:bodyPr>
          <a:lstStyle/>
          <a:p>
            <a:pPr algn="ctr"/>
            <a:r>
              <a:rPr lang="pl-PL" sz="1400" b="1" dirty="0"/>
              <a:t>2022</a:t>
            </a:r>
          </a:p>
        </p:txBody>
      </p:sp>
      <p:sp>
        <p:nvSpPr>
          <p:cNvPr id="19" name="pole tekstowe 18">
            <a:extLst>
              <a:ext uri="{FF2B5EF4-FFF2-40B4-BE49-F238E27FC236}">
                <a16:creationId xmlns:a16="http://schemas.microsoft.com/office/drawing/2014/main" id="{46F58D6C-9AFA-F0C6-795B-9809A0328E07}"/>
              </a:ext>
            </a:extLst>
          </p:cNvPr>
          <p:cNvSpPr txBox="1"/>
          <p:nvPr/>
        </p:nvSpPr>
        <p:spPr>
          <a:xfrm>
            <a:off x="333052" y="5250759"/>
            <a:ext cx="6615212" cy="215444"/>
          </a:xfrm>
          <a:prstGeom prst="rect">
            <a:avLst/>
          </a:prstGeom>
          <a:noFill/>
        </p:spPr>
        <p:txBody>
          <a:bodyPr wrap="square">
            <a:spAutoFit/>
          </a:bodyPr>
          <a:lstStyle/>
          <a:p>
            <a:pPr algn="just">
              <a:spcBef>
                <a:spcPct val="20000"/>
              </a:spcBef>
            </a:pPr>
            <a:r>
              <a:rPr lang="pl-PL" sz="800" i="1" dirty="0">
                <a:solidFill>
                  <a:schemeClr val="tx1">
                    <a:lumMod val="40000"/>
                    <a:lumOff val="60000"/>
                  </a:schemeClr>
                </a:solidFill>
              </a:rPr>
              <a:t>Wyniki porównane tylko do roku 2020 z uwagi na taką samą metodę badania CATI. Do roku 2018 badania były realizowane metodą CAPI</a:t>
            </a:r>
          </a:p>
        </p:txBody>
      </p:sp>
    </p:spTree>
    <p:extLst>
      <p:ext uri="{BB962C8B-B14F-4D97-AF65-F5344CB8AC3E}">
        <p14:creationId xmlns:p14="http://schemas.microsoft.com/office/powerpoint/2010/main" val="64924582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ymbol zastępczy tekstu 24">
            <a:extLst>
              <a:ext uri="{FF2B5EF4-FFF2-40B4-BE49-F238E27FC236}">
                <a16:creationId xmlns:a16="http://schemas.microsoft.com/office/drawing/2014/main" id="{BECC098F-0AC7-40B5-AF8F-D3D8DEAA183A}"/>
              </a:ext>
            </a:extLst>
          </p:cNvPr>
          <p:cNvSpPr>
            <a:spLocks noGrp="1"/>
          </p:cNvSpPr>
          <p:nvPr>
            <p:ph type="body" sz="quarter" idx="10"/>
          </p:nvPr>
        </p:nvSpPr>
        <p:spPr>
          <a:xfrm>
            <a:off x="1547664" y="783769"/>
            <a:ext cx="7275788" cy="1164772"/>
          </a:xfrm>
        </p:spPr>
        <p:txBody>
          <a:bodyPr/>
          <a:lstStyle/>
          <a:p>
            <a:pPr marL="0" indent="0" algn="l">
              <a:buNone/>
            </a:pPr>
            <a:r>
              <a:rPr lang="pl-PL" sz="1100" dirty="0">
                <a:latin typeface="+mn-lt"/>
              </a:rPr>
              <a:t>Wyższy odsetek kobiet uznał zmiany klimatu za ważny problem; wśród mężczyzn co dziesiąty był odmiennego zdania. Kobiety uważają, że działania na rzecz minimalizacji niekorzystnych skutków zmian klimatu powinien podejmować każdy z nas oraz pozarządowe organizacje ekologiczne. Według mężczyzn za tę kwestię powinny odpowiadać władze centralne. Mężczyźni częściej niż kobiety są zdania, że Polska powinna zająć się redukcją gazów cieplarnianych w dalszej przyszłości, albo w ogóle nie powinna ich redukować. </a:t>
            </a:r>
          </a:p>
        </p:txBody>
      </p:sp>
      <p:sp>
        <p:nvSpPr>
          <p:cNvPr id="33" name="Symbol zastępczy tekstu 32">
            <a:extLst>
              <a:ext uri="{FF2B5EF4-FFF2-40B4-BE49-F238E27FC236}">
                <a16:creationId xmlns:a16="http://schemas.microsoft.com/office/drawing/2014/main" id="{EB089873-E647-43D5-82D2-3EA5AFF85E6F}"/>
              </a:ext>
            </a:extLst>
          </p:cNvPr>
          <p:cNvSpPr>
            <a:spLocks noGrp="1"/>
          </p:cNvSpPr>
          <p:nvPr>
            <p:ph type="body" sz="quarter" idx="25"/>
          </p:nvPr>
        </p:nvSpPr>
        <p:spPr>
          <a:xfrm>
            <a:off x="1547173" y="4834261"/>
            <a:ext cx="7275788" cy="792088"/>
          </a:xfrm>
        </p:spPr>
        <p:txBody>
          <a:bodyPr/>
          <a:lstStyle/>
          <a:p>
            <a:pPr marL="0" indent="0" algn="l">
              <a:buNone/>
            </a:pPr>
            <a:r>
              <a:rPr lang="pl-PL" sz="1100" dirty="0">
                <a:latin typeface="+mn-lt"/>
              </a:rPr>
              <a:t>Dochody gospodarstwa domowego w niewielkim stopniu różnicują postrzeganie problemu zmian klimatu. Im wyższy dochód na mieszkańca gospodarstwa domowego, tym niższy odsetek osób deklarujących, że każdy z nas jest odpowiedzialny za minimalizację skutków zmian klimatu. Odwrotna zależność dotyczy odpowiedzialności instytucji, władz centralnych i przedsiębiorców. Im wyższa kategoria dochodów, tych wyższy również odsetek osób, które uważają, że redukcja emisji powinna nastąpić jak najszybciej.</a:t>
            </a:r>
          </a:p>
        </p:txBody>
      </p:sp>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27"/>
          </p:nvPr>
        </p:nvSpPr>
        <p:spPr/>
        <p:txBody>
          <a:bodyPr/>
          <a:lstStyle/>
          <a:p>
            <a:r>
              <a:rPr lang="pl-PL" sz="1600"/>
              <a:t>Omówienie wyników</a:t>
            </a:r>
          </a:p>
        </p:txBody>
      </p:sp>
      <p:sp>
        <p:nvSpPr>
          <p:cNvPr id="35" name="Symbol zastępczy tekstu 34">
            <a:extLst>
              <a:ext uri="{FF2B5EF4-FFF2-40B4-BE49-F238E27FC236}">
                <a16:creationId xmlns:a16="http://schemas.microsoft.com/office/drawing/2014/main" id="{52973E7B-B816-46B7-8208-171FD489F2FC}"/>
              </a:ext>
            </a:extLst>
          </p:cNvPr>
          <p:cNvSpPr>
            <a:spLocks noGrp="1"/>
          </p:cNvSpPr>
          <p:nvPr>
            <p:ph type="body" sz="quarter" idx="28"/>
          </p:nvPr>
        </p:nvSpPr>
        <p:spPr/>
        <p:txBody>
          <a:bodyPr/>
          <a:lstStyle/>
          <a:p>
            <a:r>
              <a:rPr lang="pl-PL"/>
              <a:t>Zmiany klimatu</a:t>
            </a:r>
          </a:p>
        </p:txBody>
      </p:sp>
      <p:grpSp>
        <p:nvGrpSpPr>
          <p:cNvPr id="22" name="Grupa 21">
            <a:extLst>
              <a:ext uri="{FF2B5EF4-FFF2-40B4-BE49-F238E27FC236}">
                <a16:creationId xmlns:a16="http://schemas.microsoft.com/office/drawing/2014/main" id="{112A2122-83F8-4273-90D2-2A8455B1AF90}"/>
              </a:ext>
            </a:extLst>
          </p:cNvPr>
          <p:cNvGrpSpPr/>
          <p:nvPr/>
        </p:nvGrpSpPr>
        <p:grpSpPr>
          <a:xfrm>
            <a:off x="724533" y="1057111"/>
            <a:ext cx="323279" cy="394596"/>
            <a:chOff x="7990515" y="1333521"/>
            <a:chExt cx="460564" cy="562166"/>
          </a:xfrm>
          <a:solidFill>
            <a:schemeClr val="accent1"/>
          </a:solidFill>
        </p:grpSpPr>
        <p:sp>
          <p:nvSpPr>
            <p:cNvPr id="23" name="Freeform 12">
              <a:extLst>
                <a:ext uri="{FF2B5EF4-FFF2-40B4-BE49-F238E27FC236}">
                  <a16:creationId xmlns:a16="http://schemas.microsoft.com/office/drawing/2014/main" id="{A155170D-F1E8-4C0C-8569-20167D9D7858}"/>
                </a:ext>
              </a:extLst>
            </p:cNvPr>
            <p:cNvSpPr>
              <a:spLocks noEditPoints="1"/>
            </p:cNvSpPr>
            <p:nvPr/>
          </p:nvSpPr>
          <p:spPr bwMode="auto">
            <a:xfrm>
              <a:off x="7990515" y="1334348"/>
              <a:ext cx="199008" cy="561339"/>
            </a:xfrm>
            <a:custGeom>
              <a:avLst/>
              <a:gdLst>
                <a:gd name="T0" fmla="*/ 447 w 1015"/>
                <a:gd name="T1" fmla="*/ 782 h 2861"/>
                <a:gd name="T2" fmla="*/ 354 w 1015"/>
                <a:gd name="T3" fmla="*/ 756 h 2861"/>
                <a:gd name="T4" fmla="*/ 272 w 1015"/>
                <a:gd name="T5" fmla="*/ 709 h 2861"/>
                <a:gd name="T6" fmla="*/ 204 w 1015"/>
                <a:gd name="T7" fmla="*/ 643 h 2861"/>
                <a:gd name="T8" fmla="*/ 153 w 1015"/>
                <a:gd name="T9" fmla="*/ 565 h 2861"/>
                <a:gd name="T10" fmla="*/ 122 w 1015"/>
                <a:gd name="T11" fmla="*/ 472 h 2861"/>
                <a:gd name="T12" fmla="*/ 113 w 1015"/>
                <a:gd name="T13" fmla="*/ 392 h 2861"/>
                <a:gd name="T14" fmla="*/ 126 w 1015"/>
                <a:gd name="T15" fmla="*/ 294 h 2861"/>
                <a:gd name="T16" fmla="*/ 161 w 1015"/>
                <a:gd name="T17" fmla="*/ 205 h 2861"/>
                <a:gd name="T18" fmla="*/ 216 w 1015"/>
                <a:gd name="T19" fmla="*/ 128 h 2861"/>
                <a:gd name="T20" fmla="*/ 288 w 1015"/>
                <a:gd name="T21" fmla="*/ 66 h 2861"/>
                <a:gd name="T22" fmla="*/ 372 w 1015"/>
                <a:gd name="T23" fmla="*/ 23 h 2861"/>
                <a:gd name="T24" fmla="*/ 467 w 1015"/>
                <a:gd name="T25" fmla="*/ 2 h 2861"/>
                <a:gd name="T26" fmla="*/ 548 w 1015"/>
                <a:gd name="T27" fmla="*/ 2 h 2861"/>
                <a:gd name="T28" fmla="*/ 643 w 1015"/>
                <a:gd name="T29" fmla="*/ 23 h 2861"/>
                <a:gd name="T30" fmla="*/ 728 w 1015"/>
                <a:gd name="T31" fmla="*/ 66 h 2861"/>
                <a:gd name="T32" fmla="*/ 799 w 1015"/>
                <a:gd name="T33" fmla="*/ 128 h 2861"/>
                <a:gd name="T34" fmla="*/ 854 w 1015"/>
                <a:gd name="T35" fmla="*/ 205 h 2861"/>
                <a:gd name="T36" fmla="*/ 889 w 1015"/>
                <a:gd name="T37" fmla="*/ 294 h 2861"/>
                <a:gd name="T38" fmla="*/ 902 w 1015"/>
                <a:gd name="T39" fmla="*/ 392 h 2861"/>
                <a:gd name="T40" fmla="*/ 893 w 1015"/>
                <a:gd name="T41" fmla="*/ 472 h 2861"/>
                <a:gd name="T42" fmla="*/ 863 w 1015"/>
                <a:gd name="T43" fmla="*/ 565 h 2861"/>
                <a:gd name="T44" fmla="*/ 811 w 1015"/>
                <a:gd name="T45" fmla="*/ 643 h 2861"/>
                <a:gd name="T46" fmla="*/ 743 w 1015"/>
                <a:gd name="T47" fmla="*/ 709 h 2861"/>
                <a:gd name="T48" fmla="*/ 661 w 1015"/>
                <a:gd name="T49" fmla="*/ 756 h 2861"/>
                <a:gd name="T50" fmla="*/ 568 w 1015"/>
                <a:gd name="T51" fmla="*/ 782 h 2861"/>
                <a:gd name="T52" fmla="*/ 682 w 1015"/>
                <a:gd name="T53" fmla="*/ 2861 h 2861"/>
                <a:gd name="T54" fmla="*/ 713 w 1015"/>
                <a:gd name="T55" fmla="*/ 2856 h 2861"/>
                <a:gd name="T56" fmla="*/ 734 w 1015"/>
                <a:gd name="T57" fmla="*/ 2832 h 2861"/>
                <a:gd name="T58" fmla="*/ 766 w 1015"/>
                <a:gd name="T59" fmla="*/ 2735 h 2861"/>
                <a:gd name="T60" fmla="*/ 823 w 1015"/>
                <a:gd name="T61" fmla="*/ 2442 h 2861"/>
                <a:gd name="T62" fmla="*/ 882 w 1015"/>
                <a:gd name="T63" fmla="*/ 2097 h 2861"/>
                <a:gd name="T64" fmla="*/ 911 w 1015"/>
                <a:gd name="T65" fmla="*/ 2034 h 2861"/>
                <a:gd name="T66" fmla="*/ 954 w 1015"/>
                <a:gd name="T67" fmla="*/ 1970 h 2861"/>
                <a:gd name="T68" fmla="*/ 979 w 1015"/>
                <a:gd name="T69" fmla="*/ 1837 h 2861"/>
                <a:gd name="T70" fmla="*/ 1012 w 1015"/>
                <a:gd name="T71" fmla="*/ 1457 h 2861"/>
                <a:gd name="T72" fmla="*/ 1013 w 1015"/>
                <a:gd name="T73" fmla="*/ 1164 h 2861"/>
                <a:gd name="T74" fmla="*/ 1005 w 1015"/>
                <a:gd name="T75" fmla="*/ 1081 h 2861"/>
                <a:gd name="T76" fmla="*/ 975 w 1015"/>
                <a:gd name="T77" fmla="*/ 1034 h 2861"/>
                <a:gd name="T78" fmla="*/ 917 w 1015"/>
                <a:gd name="T79" fmla="*/ 992 h 2861"/>
                <a:gd name="T80" fmla="*/ 778 w 1015"/>
                <a:gd name="T81" fmla="*/ 939 h 2861"/>
                <a:gd name="T82" fmla="*/ 555 w 1015"/>
                <a:gd name="T83" fmla="*/ 906 h 2861"/>
                <a:gd name="T84" fmla="*/ 366 w 1015"/>
                <a:gd name="T85" fmla="*/ 914 h 2861"/>
                <a:gd name="T86" fmla="*/ 162 w 1015"/>
                <a:gd name="T87" fmla="*/ 963 h 2861"/>
                <a:gd name="T88" fmla="*/ 72 w 1015"/>
                <a:gd name="T89" fmla="*/ 1007 h 2861"/>
                <a:gd name="T90" fmla="*/ 24 w 1015"/>
                <a:gd name="T91" fmla="*/ 1052 h 2861"/>
                <a:gd name="T92" fmla="*/ 7 w 1015"/>
                <a:gd name="T93" fmla="*/ 1102 h 2861"/>
                <a:gd name="T94" fmla="*/ 0 w 1015"/>
                <a:gd name="T95" fmla="*/ 1284 h 2861"/>
                <a:gd name="T96" fmla="*/ 12 w 1015"/>
                <a:gd name="T97" fmla="*/ 1597 h 2861"/>
                <a:gd name="T98" fmla="*/ 49 w 1015"/>
                <a:gd name="T99" fmla="*/ 1923 h 2861"/>
                <a:gd name="T100" fmla="*/ 72 w 1015"/>
                <a:gd name="T101" fmla="*/ 1992 h 2861"/>
                <a:gd name="T102" fmla="*/ 117 w 1015"/>
                <a:gd name="T103" fmla="*/ 2053 h 2861"/>
                <a:gd name="T104" fmla="*/ 138 w 1015"/>
                <a:gd name="T105" fmla="*/ 2117 h 2861"/>
                <a:gd name="T106" fmla="*/ 223 w 1015"/>
                <a:gd name="T107" fmla="*/ 2619 h 2861"/>
                <a:gd name="T108" fmla="*/ 258 w 1015"/>
                <a:gd name="T109" fmla="*/ 2767 h 2861"/>
                <a:gd name="T110" fmla="*/ 290 w 1015"/>
                <a:gd name="T111" fmla="*/ 2844 h 2861"/>
                <a:gd name="T112" fmla="*/ 314 w 1015"/>
                <a:gd name="T113" fmla="*/ 2859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15" h="2861">
                  <a:moveTo>
                    <a:pt x="508" y="786"/>
                  </a:moveTo>
                  <a:lnTo>
                    <a:pt x="508" y="786"/>
                  </a:lnTo>
                  <a:lnTo>
                    <a:pt x="487" y="786"/>
                  </a:lnTo>
                  <a:lnTo>
                    <a:pt x="467" y="784"/>
                  </a:lnTo>
                  <a:lnTo>
                    <a:pt x="447" y="782"/>
                  </a:lnTo>
                  <a:lnTo>
                    <a:pt x="428" y="779"/>
                  </a:lnTo>
                  <a:lnTo>
                    <a:pt x="409" y="774"/>
                  </a:lnTo>
                  <a:lnTo>
                    <a:pt x="390" y="769"/>
                  </a:lnTo>
                  <a:lnTo>
                    <a:pt x="372" y="763"/>
                  </a:lnTo>
                  <a:lnTo>
                    <a:pt x="354" y="756"/>
                  </a:lnTo>
                  <a:lnTo>
                    <a:pt x="336" y="748"/>
                  </a:lnTo>
                  <a:lnTo>
                    <a:pt x="320" y="740"/>
                  </a:lnTo>
                  <a:lnTo>
                    <a:pt x="303" y="730"/>
                  </a:lnTo>
                  <a:lnTo>
                    <a:pt x="288" y="720"/>
                  </a:lnTo>
                  <a:lnTo>
                    <a:pt x="272" y="709"/>
                  </a:lnTo>
                  <a:lnTo>
                    <a:pt x="257" y="697"/>
                  </a:lnTo>
                  <a:lnTo>
                    <a:pt x="243" y="685"/>
                  </a:lnTo>
                  <a:lnTo>
                    <a:pt x="229" y="671"/>
                  </a:lnTo>
                  <a:lnTo>
                    <a:pt x="216" y="658"/>
                  </a:lnTo>
                  <a:lnTo>
                    <a:pt x="204" y="643"/>
                  </a:lnTo>
                  <a:lnTo>
                    <a:pt x="192" y="629"/>
                  </a:lnTo>
                  <a:lnTo>
                    <a:pt x="181" y="613"/>
                  </a:lnTo>
                  <a:lnTo>
                    <a:pt x="170" y="598"/>
                  </a:lnTo>
                  <a:lnTo>
                    <a:pt x="161" y="581"/>
                  </a:lnTo>
                  <a:lnTo>
                    <a:pt x="153" y="565"/>
                  </a:lnTo>
                  <a:lnTo>
                    <a:pt x="145" y="547"/>
                  </a:lnTo>
                  <a:lnTo>
                    <a:pt x="137" y="528"/>
                  </a:lnTo>
                  <a:lnTo>
                    <a:pt x="131" y="511"/>
                  </a:lnTo>
                  <a:lnTo>
                    <a:pt x="126" y="492"/>
                  </a:lnTo>
                  <a:lnTo>
                    <a:pt x="122" y="472"/>
                  </a:lnTo>
                  <a:lnTo>
                    <a:pt x="119" y="454"/>
                  </a:lnTo>
                  <a:lnTo>
                    <a:pt x="115" y="433"/>
                  </a:lnTo>
                  <a:lnTo>
                    <a:pt x="114" y="413"/>
                  </a:lnTo>
                  <a:lnTo>
                    <a:pt x="113" y="392"/>
                  </a:lnTo>
                  <a:lnTo>
                    <a:pt x="113" y="392"/>
                  </a:lnTo>
                  <a:lnTo>
                    <a:pt x="114" y="373"/>
                  </a:lnTo>
                  <a:lnTo>
                    <a:pt x="115" y="352"/>
                  </a:lnTo>
                  <a:lnTo>
                    <a:pt x="119" y="332"/>
                  </a:lnTo>
                  <a:lnTo>
                    <a:pt x="122" y="314"/>
                  </a:lnTo>
                  <a:lnTo>
                    <a:pt x="126" y="294"/>
                  </a:lnTo>
                  <a:lnTo>
                    <a:pt x="131" y="275"/>
                  </a:lnTo>
                  <a:lnTo>
                    <a:pt x="137" y="257"/>
                  </a:lnTo>
                  <a:lnTo>
                    <a:pt x="145" y="239"/>
                  </a:lnTo>
                  <a:lnTo>
                    <a:pt x="153" y="221"/>
                  </a:lnTo>
                  <a:lnTo>
                    <a:pt x="161" y="205"/>
                  </a:lnTo>
                  <a:lnTo>
                    <a:pt x="170" y="188"/>
                  </a:lnTo>
                  <a:lnTo>
                    <a:pt x="181" y="173"/>
                  </a:lnTo>
                  <a:lnTo>
                    <a:pt x="192" y="157"/>
                  </a:lnTo>
                  <a:lnTo>
                    <a:pt x="204" y="143"/>
                  </a:lnTo>
                  <a:lnTo>
                    <a:pt x="216" y="128"/>
                  </a:lnTo>
                  <a:lnTo>
                    <a:pt x="229" y="115"/>
                  </a:lnTo>
                  <a:lnTo>
                    <a:pt x="243" y="101"/>
                  </a:lnTo>
                  <a:lnTo>
                    <a:pt x="257" y="89"/>
                  </a:lnTo>
                  <a:lnTo>
                    <a:pt x="272" y="77"/>
                  </a:lnTo>
                  <a:lnTo>
                    <a:pt x="288" y="66"/>
                  </a:lnTo>
                  <a:lnTo>
                    <a:pt x="303" y="56"/>
                  </a:lnTo>
                  <a:lnTo>
                    <a:pt x="320" y="46"/>
                  </a:lnTo>
                  <a:lnTo>
                    <a:pt x="336" y="38"/>
                  </a:lnTo>
                  <a:lnTo>
                    <a:pt x="354" y="30"/>
                  </a:lnTo>
                  <a:lnTo>
                    <a:pt x="372" y="23"/>
                  </a:lnTo>
                  <a:lnTo>
                    <a:pt x="390" y="17"/>
                  </a:lnTo>
                  <a:lnTo>
                    <a:pt x="409" y="12"/>
                  </a:lnTo>
                  <a:lnTo>
                    <a:pt x="428" y="7"/>
                  </a:lnTo>
                  <a:lnTo>
                    <a:pt x="447" y="4"/>
                  </a:lnTo>
                  <a:lnTo>
                    <a:pt x="467" y="2"/>
                  </a:lnTo>
                  <a:lnTo>
                    <a:pt x="487" y="0"/>
                  </a:lnTo>
                  <a:lnTo>
                    <a:pt x="508" y="0"/>
                  </a:lnTo>
                  <a:lnTo>
                    <a:pt x="508" y="0"/>
                  </a:lnTo>
                  <a:lnTo>
                    <a:pt x="528" y="0"/>
                  </a:lnTo>
                  <a:lnTo>
                    <a:pt x="548" y="2"/>
                  </a:lnTo>
                  <a:lnTo>
                    <a:pt x="568" y="4"/>
                  </a:lnTo>
                  <a:lnTo>
                    <a:pt x="587" y="7"/>
                  </a:lnTo>
                  <a:lnTo>
                    <a:pt x="606" y="12"/>
                  </a:lnTo>
                  <a:lnTo>
                    <a:pt x="625" y="17"/>
                  </a:lnTo>
                  <a:lnTo>
                    <a:pt x="643" y="23"/>
                  </a:lnTo>
                  <a:lnTo>
                    <a:pt x="661" y="30"/>
                  </a:lnTo>
                  <a:lnTo>
                    <a:pt x="679" y="38"/>
                  </a:lnTo>
                  <a:lnTo>
                    <a:pt x="695" y="46"/>
                  </a:lnTo>
                  <a:lnTo>
                    <a:pt x="712" y="56"/>
                  </a:lnTo>
                  <a:lnTo>
                    <a:pt x="728" y="66"/>
                  </a:lnTo>
                  <a:lnTo>
                    <a:pt x="743" y="77"/>
                  </a:lnTo>
                  <a:lnTo>
                    <a:pt x="759" y="89"/>
                  </a:lnTo>
                  <a:lnTo>
                    <a:pt x="773" y="101"/>
                  </a:lnTo>
                  <a:lnTo>
                    <a:pt x="787" y="115"/>
                  </a:lnTo>
                  <a:lnTo>
                    <a:pt x="799" y="128"/>
                  </a:lnTo>
                  <a:lnTo>
                    <a:pt x="811" y="143"/>
                  </a:lnTo>
                  <a:lnTo>
                    <a:pt x="824" y="157"/>
                  </a:lnTo>
                  <a:lnTo>
                    <a:pt x="834" y="173"/>
                  </a:lnTo>
                  <a:lnTo>
                    <a:pt x="845" y="188"/>
                  </a:lnTo>
                  <a:lnTo>
                    <a:pt x="854" y="205"/>
                  </a:lnTo>
                  <a:lnTo>
                    <a:pt x="863" y="221"/>
                  </a:lnTo>
                  <a:lnTo>
                    <a:pt x="871" y="239"/>
                  </a:lnTo>
                  <a:lnTo>
                    <a:pt x="878" y="257"/>
                  </a:lnTo>
                  <a:lnTo>
                    <a:pt x="884" y="275"/>
                  </a:lnTo>
                  <a:lnTo>
                    <a:pt x="889" y="294"/>
                  </a:lnTo>
                  <a:lnTo>
                    <a:pt x="893" y="314"/>
                  </a:lnTo>
                  <a:lnTo>
                    <a:pt x="898" y="332"/>
                  </a:lnTo>
                  <a:lnTo>
                    <a:pt x="900" y="352"/>
                  </a:lnTo>
                  <a:lnTo>
                    <a:pt x="901" y="373"/>
                  </a:lnTo>
                  <a:lnTo>
                    <a:pt x="902" y="392"/>
                  </a:lnTo>
                  <a:lnTo>
                    <a:pt x="902" y="392"/>
                  </a:lnTo>
                  <a:lnTo>
                    <a:pt x="901" y="413"/>
                  </a:lnTo>
                  <a:lnTo>
                    <a:pt x="900" y="433"/>
                  </a:lnTo>
                  <a:lnTo>
                    <a:pt x="898" y="454"/>
                  </a:lnTo>
                  <a:lnTo>
                    <a:pt x="893" y="472"/>
                  </a:lnTo>
                  <a:lnTo>
                    <a:pt x="889" y="492"/>
                  </a:lnTo>
                  <a:lnTo>
                    <a:pt x="884" y="511"/>
                  </a:lnTo>
                  <a:lnTo>
                    <a:pt x="878" y="528"/>
                  </a:lnTo>
                  <a:lnTo>
                    <a:pt x="871" y="547"/>
                  </a:lnTo>
                  <a:lnTo>
                    <a:pt x="863" y="565"/>
                  </a:lnTo>
                  <a:lnTo>
                    <a:pt x="854" y="581"/>
                  </a:lnTo>
                  <a:lnTo>
                    <a:pt x="845" y="598"/>
                  </a:lnTo>
                  <a:lnTo>
                    <a:pt x="834" y="613"/>
                  </a:lnTo>
                  <a:lnTo>
                    <a:pt x="824" y="629"/>
                  </a:lnTo>
                  <a:lnTo>
                    <a:pt x="811" y="643"/>
                  </a:lnTo>
                  <a:lnTo>
                    <a:pt x="799" y="658"/>
                  </a:lnTo>
                  <a:lnTo>
                    <a:pt x="787" y="671"/>
                  </a:lnTo>
                  <a:lnTo>
                    <a:pt x="773" y="685"/>
                  </a:lnTo>
                  <a:lnTo>
                    <a:pt x="759" y="697"/>
                  </a:lnTo>
                  <a:lnTo>
                    <a:pt x="743" y="709"/>
                  </a:lnTo>
                  <a:lnTo>
                    <a:pt x="728" y="720"/>
                  </a:lnTo>
                  <a:lnTo>
                    <a:pt x="712" y="730"/>
                  </a:lnTo>
                  <a:lnTo>
                    <a:pt x="695" y="740"/>
                  </a:lnTo>
                  <a:lnTo>
                    <a:pt x="679" y="748"/>
                  </a:lnTo>
                  <a:lnTo>
                    <a:pt x="661" y="756"/>
                  </a:lnTo>
                  <a:lnTo>
                    <a:pt x="643" y="763"/>
                  </a:lnTo>
                  <a:lnTo>
                    <a:pt x="625" y="769"/>
                  </a:lnTo>
                  <a:lnTo>
                    <a:pt x="606" y="774"/>
                  </a:lnTo>
                  <a:lnTo>
                    <a:pt x="587" y="779"/>
                  </a:lnTo>
                  <a:lnTo>
                    <a:pt x="568" y="782"/>
                  </a:lnTo>
                  <a:lnTo>
                    <a:pt x="548" y="784"/>
                  </a:lnTo>
                  <a:lnTo>
                    <a:pt x="528" y="786"/>
                  </a:lnTo>
                  <a:lnTo>
                    <a:pt x="508" y="786"/>
                  </a:lnTo>
                  <a:lnTo>
                    <a:pt x="508" y="786"/>
                  </a:lnTo>
                  <a:close/>
                  <a:moveTo>
                    <a:pt x="682" y="2861"/>
                  </a:moveTo>
                  <a:lnTo>
                    <a:pt x="682" y="2861"/>
                  </a:lnTo>
                  <a:lnTo>
                    <a:pt x="695" y="2860"/>
                  </a:lnTo>
                  <a:lnTo>
                    <a:pt x="701" y="2859"/>
                  </a:lnTo>
                  <a:lnTo>
                    <a:pt x="708" y="2858"/>
                  </a:lnTo>
                  <a:lnTo>
                    <a:pt x="713" y="2856"/>
                  </a:lnTo>
                  <a:lnTo>
                    <a:pt x="717" y="2853"/>
                  </a:lnTo>
                  <a:lnTo>
                    <a:pt x="722" y="2849"/>
                  </a:lnTo>
                  <a:lnTo>
                    <a:pt x="726" y="2844"/>
                  </a:lnTo>
                  <a:lnTo>
                    <a:pt x="729" y="2838"/>
                  </a:lnTo>
                  <a:lnTo>
                    <a:pt x="734" y="2832"/>
                  </a:lnTo>
                  <a:lnTo>
                    <a:pt x="741" y="2815"/>
                  </a:lnTo>
                  <a:lnTo>
                    <a:pt x="749" y="2794"/>
                  </a:lnTo>
                  <a:lnTo>
                    <a:pt x="757" y="2767"/>
                  </a:lnTo>
                  <a:lnTo>
                    <a:pt x="757" y="2767"/>
                  </a:lnTo>
                  <a:lnTo>
                    <a:pt x="766" y="2735"/>
                  </a:lnTo>
                  <a:lnTo>
                    <a:pt x="775" y="2698"/>
                  </a:lnTo>
                  <a:lnTo>
                    <a:pt x="783" y="2660"/>
                  </a:lnTo>
                  <a:lnTo>
                    <a:pt x="792" y="2619"/>
                  </a:lnTo>
                  <a:lnTo>
                    <a:pt x="807" y="2532"/>
                  </a:lnTo>
                  <a:lnTo>
                    <a:pt x="823" y="2442"/>
                  </a:lnTo>
                  <a:lnTo>
                    <a:pt x="852" y="2264"/>
                  </a:lnTo>
                  <a:lnTo>
                    <a:pt x="864" y="2185"/>
                  </a:lnTo>
                  <a:lnTo>
                    <a:pt x="878" y="2117"/>
                  </a:lnTo>
                  <a:lnTo>
                    <a:pt x="878" y="2117"/>
                  </a:lnTo>
                  <a:lnTo>
                    <a:pt x="882" y="2097"/>
                  </a:lnTo>
                  <a:lnTo>
                    <a:pt x="887" y="2079"/>
                  </a:lnTo>
                  <a:lnTo>
                    <a:pt x="892" y="2066"/>
                  </a:lnTo>
                  <a:lnTo>
                    <a:pt x="899" y="2053"/>
                  </a:lnTo>
                  <a:lnTo>
                    <a:pt x="905" y="2043"/>
                  </a:lnTo>
                  <a:lnTo>
                    <a:pt x="911" y="2034"/>
                  </a:lnTo>
                  <a:lnTo>
                    <a:pt x="924" y="2017"/>
                  </a:lnTo>
                  <a:lnTo>
                    <a:pt x="937" y="2000"/>
                  </a:lnTo>
                  <a:lnTo>
                    <a:pt x="943" y="1992"/>
                  </a:lnTo>
                  <a:lnTo>
                    <a:pt x="948" y="1982"/>
                  </a:lnTo>
                  <a:lnTo>
                    <a:pt x="954" y="1970"/>
                  </a:lnTo>
                  <a:lnTo>
                    <a:pt x="959" y="1957"/>
                  </a:lnTo>
                  <a:lnTo>
                    <a:pt x="963" y="1941"/>
                  </a:lnTo>
                  <a:lnTo>
                    <a:pt x="966" y="1923"/>
                  </a:lnTo>
                  <a:lnTo>
                    <a:pt x="966" y="1923"/>
                  </a:lnTo>
                  <a:lnTo>
                    <a:pt x="979" y="1837"/>
                  </a:lnTo>
                  <a:lnTo>
                    <a:pt x="989" y="1753"/>
                  </a:lnTo>
                  <a:lnTo>
                    <a:pt x="997" y="1673"/>
                  </a:lnTo>
                  <a:lnTo>
                    <a:pt x="1004" y="1597"/>
                  </a:lnTo>
                  <a:lnTo>
                    <a:pt x="1009" y="1525"/>
                  </a:lnTo>
                  <a:lnTo>
                    <a:pt x="1012" y="1457"/>
                  </a:lnTo>
                  <a:lnTo>
                    <a:pt x="1014" y="1394"/>
                  </a:lnTo>
                  <a:lnTo>
                    <a:pt x="1015" y="1337"/>
                  </a:lnTo>
                  <a:lnTo>
                    <a:pt x="1015" y="1284"/>
                  </a:lnTo>
                  <a:lnTo>
                    <a:pt x="1015" y="1237"/>
                  </a:lnTo>
                  <a:lnTo>
                    <a:pt x="1013" y="1164"/>
                  </a:lnTo>
                  <a:lnTo>
                    <a:pt x="1010" y="1117"/>
                  </a:lnTo>
                  <a:lnTo>
                    <a:pt x="1009" y="1102"/>
                  </a:lnTo>
                  <a:lnTo>
                    <a:pt x="1009" y="1102"/>
                  </a:lnTo>
                  <a:lnTo>
                    <a:pt x="1007" y="1091"/>
                  </a:lnTo>
                  <a:lnTo>
                    <a:pt x="1005" y="1081"/>
                  </a:lnTo>
                  <a:lnTo>
                    <a:pt x="1002" y="1072"/>
                  </a:lnTo>
                  <a:lnTo>
                    <a:pt x="997" y="1062"/>
                  </a:lnTo>
                  <a:lnTo>
                    <a:pt x="991" y="1052"/>
                  </a:lnTo>
                  <a:lnTo>
                    <a:pt x="984" y="1043"/>
                  </a:lnTo>
                  <a:lnTo>
                    <a:pt x="975" y="1034"/>
                  </a:lnTo>
                  <a:lnTo>
                    <a:pt x="966" y="1025"/>
                  </a:lnTo>
                  <a:lnTo>
                    <a:pt x="956" y="1017"/>
                  </a:lnTo>
                  <a:lnTo>
                    <a:pt x="943" y="1007"/>
                  </a:lnTo>
                  <a:lnTo>
                    <a:pt x="931" y="999"/>
                  </a:lnTo>
                  <a:lnTo>
                    <a:pt x="917" y="992"/>
                  </a:lnTo>
                  <a:lnTo>
                    <a:pt x="903" y="983"/>
                  </a:lnTo>
                  <a:lnTo>
                    <a:pt x="887" y="976"/>
                  </a:lnTo>
                  <a:lnTo>
                    <a:pt x="854" y="963"/>
                  </a:lnTo>
                  <a:lnTo>
                    <a:pt x="817" y="950"/>
                  </a:lnTo>
                  <a:lnTo>
                    <a:pt x="778" y="939"/>
                  </a:lnTo>
                  <a:lnTo>
                    <a:pt x="737" y="928"/>
                  </a:lnTo>
                  <a:lnTo>
                    <a:pt x="693" y="920"/>
                  </a:lnTo>
                  <a:lnTo>
                    <a:pt x="649" y="914"/>
                  </a:lnTo>
                  <a:lnTo>
                    <a:pt x="602" y="909"/>
                  </a:lnTo>
                  <a:lnTo>
                    <a:pt x="555" y="906"/>
                  </a:lnTo>
                  <a:lnTo>
                    <a:pt x="508" y="906"/>
                  </a:lnTo>
                  <a:lnTo>
                    <a:pt x="508" y="906"/>
                  </a:lnTo>
                  <a:lnTo>
                    <a:pt x="460" y="906"/>
                  </a:lnTo>
                  <a:lnTo>
                    <a:pt x="413" y="909"/>
                  </a:lnTo>
                  <a:lnTo>
                    <a:pt x="366" y="914"/>
                  </a:lnTo>
                  <a:lnTo>
                    <a:pt x="322" y="920"/>
                  </a:lnTo>
                  <a:lnTo>
                    <a:pt x="278" y="928"/>
                  </a:lnTo>
                  <a:lnTo>
                    <a:pt x="237" y="939"/>
                  </a:lnTo>
                  <a:lnTo>
                    <a:pt x="198" y="950"/>
                  </a:lnTo>
                  <a:lnTo>
                    <a:pt x="162" y="963"/>
                  </a:lnTo>
                  <a:lnTo>
                    <a:pt x="128" y="976"/>
                  </a:lnTo>
                  <a:lnTo>
                    <a:pt x="112" y="983"/>
                  </a:lnTo>
                  <a:lnTo>
                    <a:pt x="98" y="992"/>
                  </a:lnTo>
                  <a:lnTo>
                    <a:pt x="84" y="999"/>
                  </a:lnTo>
                  <a:lnTo>
                    <a:pt x="72" y="1007"/>
                  </a:lnTo>
                  <a:lnTo>
                    <a:pt x="60" y="1017"/>
                  </a:lnTo>
                  <a:lnTo>
                    <a:pt x="49" y="1025"/>
                  </a:lnTo>
                  <a:lnTo>
                    <a:pt x="40" y="1034"/>
                  </a:lnTo>
                  <a:lnTo>
                    <a:pt x="31" y="1043"/>
                  </a:lnTo>
                  <a:lnTo>
                    <a:pt x="24" y="1052"/>
                  </a:lnTo>
                  <a:lnTo>
                    <a:pt x="18" y="1062"/>
                  </a:lnTo>
                  <a:lnTo>
                    <a:pt x="13" y="1072"/>
                  </a:lnTo>
                  <a:lnTo>
                    <a:pt x="10" y="1081"/>
                  </a:lnTo>
                  <a:lnTo>
                    <a:pt x="8" y="1091"/>
                  </a:lnTo>
                  <a:lnTo>
                    <a:pt x="7" y="1102"/>
                  </a:lnTo>
                  <a:lnTo>
                    <a:pt x="7" y="1102"/>
                  </a:lnTo>
                  <a:lnTo>
                    <a:pt x="6" y="1117"/>
                  </a:lnTo>
                  <a:lnTo>
                    <a:pt x="3" y="1164"/>
                  </a:lnTo>
                  <a:lnTo>
                    <a:pt x="0" y="1237"/>
                  </a:lnTo>
                  <a:lnTo>
                    <a:pt x="0" y="1284"/>
                  </a:lnTo>
                  <a:lnTo>
                    <a:pt x="0" y="1337"/>
                  </a:lnTo>
                  <a:lnTo>
                    <a:pt x="1" y="1394"/>
                  </a:lnTo>
                  <a:lnTo>
                    <a:pt x="3" y="1457"/>
                  </a:lnTo>
                  <a:lnTo>
                    <a:pt x="7" y="1525"/>
                  </a:lnTo>
                  <a:lnTo>
                    <a:pt x="12" y="1597"/>
                  </a:lnTo>
                  <a:lnTo>
                    <a:pt x="18" y="1673"/>
                  </a:lnTo>
                  <a:lnTo>
                    <a:pt x="26" y="1753"/>
                  </a:lnTo>
                  <a:lnTo>
                    <a:pt x="37" y="1837"/>
                  </a:lnTo>
                  <a:lnTo>
                    <a:pt x="49" y="1923"/>
                  </a:lnTo>
                  <a:lnTo>
                    <a:pt x="49" y="1923"/>
                  </a:lnTo>
                  <a:lnTo>
                    <a:pt x="52" y="1941"/>
                  </a:lnTo>
                  <a:lnTo>
                    <a:pt x="56" y="1957"/>
                  </a:lnTo>
                  <a:lnTo>
                    <a:pt x="62" y="1970"/>
                  </a:lnTo>
                  <a:lnTo>
                    <a:pt x="67" y="1982"/>
                  </a:lnTo>
                  <a:lnTo>
                    <a:pt x="72" y="1992"/>
                  </a:lnTo>
                  <a:lnTo>
                    <a:pt x="78" y="2000"/>
                  </a:lnTo>
                  <a:lnTo>
                    <a:pt x="92" y="2017"/>
                  </a:lnTo>
                  <a:lnTo>
                    <a:pt x="104" y="2034"/>
                  </a:lnTo>
                  <a:lnTo>
                    <a:pt x="110" y="2043"/>
                  </a:lnTo>
                  <a:lnTo>
                    <a:pt x="117" y="2053"/>
                  </a:lnTo>
                  <a:lnTo>
                    <a:pt x="123" y="2066"/>
                  </a:lnTo>
                  <a:lnTo>
                    <a:pt x="128" y="2079"/>
                  </a:lnTo>
                  <a:lnTo>
                    <a:pt x="133" y="2097"/>
                  </a:lnTo>
                  <a:lnTo>
                    <a:pt x="138" y="2117"/>
                  </a:lnTo>
                  <a:lnTo>
                    <a:pt x="138" y="2117"/>
                  </a:lnTo>
                  <a:lnTo>
                    <a:pt x="151" y="2185"/>
                  </a:lnTo>
                  <a:lnTo>
                    <a:pt x="164" y="2264"/>
                  </a:lnTo>
                  <a:lnTo>
                    <a:pt x="192" y="2442"/>
                  </a:lnTo>
                  <a:lnTo>
                    <a:pt x="208" y="2532"/>
                  </a:lnTo>
                  <a:lnTo>
                    <a:pt x="223" y="2619"/>
                  </a:lnTo>
                  <a:lnTo>
                    <a:pt x="232" y="2660"/>
                  </a:lnTo>
                  <a:lnTo>
                    <a:pt x="241" y="2698"/>
                  </a:lnTo>
                  <a:lnTo>
                    <a:pt x="249" y="2735"/>
                  </a:lnTo>
                  <a:lnTo>
                    <a:pt x="258" y="2767"/>
                  </a:lnTo>
                  <a:lnTo>
                    <a:pt x="258" y="2767"/>
                  </a:lnTo>
                  <a:lnTo>
                    <a:pt x="267" y="2794"/>
                  </a:lnTo>
                  <a:lnTo>
                    <a:pt x="274" y="2815"/>
                  </a:lnTo>
                  <a:lnTo>
                    <a:pt x="281" y="2832"/>
                  </a:lnTo>
                  <a:lnTo>
                    <a:pt x="286" y="2838"/>
                  </a:lnTo>
                  <a:lnTo>
                    <a:pt x="290" y="2844"/>
                  </a:lnTo>
                  <a:lnTo>
                    <a:pt x="293" y="2849"/>
                  </a:lnTo>
                  <a:lnTo>
                    <a:pt x="298" y="2853"/>
                  </a:lnTo>
                  <a:lnTo>
                    <a:pt x="302" y="2856"/>
                  </a:lnTo>
                  <a:lnTo>
                    <a:pt x="307" y="2858"/>
                  </a:lnTo>
                  <a:lnTo>
                    <a:pt x="314" y="2859"/>
                  </a:lnTo>
                  <a:lnTo>
                    <a:pt x="320" y="2860"/>
                  </a:lnTo>
                  <a:lnTo>
                    <a:pt x="334" y="2861"/>
                  </a:lnTo>
                  <a:lnTo>
                    <a:pt x="682" y="28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13">
              <a:extLst>
                <a:ext uri="{FF2B5EF4-FFF2-40B4-BE49-F238E27FC236}">
                  <a16:creationId xmlns:a16="http://schemas.microsoft.com/office/drawing/2014/main" id="{B70CDBFF-1AE7-4D30-BD9F-4FDB05F1E37F}"/>
                </a:ext>
              </a:extLst>
            </p:cNvPr>
            <p:cNvSpPr>
              <a:spLocks noEditPoints="1"/>
            </p:cNvSpPr>
            <p:nvPr/>
          </p:nvSpPr>
          <p:spPr bwMode="auto">
            <a:xfrm>
              <a:off x="8219132" y="1333521"/>
              <a:ext cx="231947" cy="553104"/>
            </a:xfrm>
            <a:custGeom>
              <a:avLst/>
              <a:gdLst>
                <a:gd name="T0" fmla="*/ 532 w 1178"/>
                <a:gd name="T1" fmla="*/ 742 h 2821"/>
                <a:gd name="T2" fmla="*/ 444 w 1178"/>
                <a:gd name="T3" fmla="*/ 717 h 2821"/>
                <a:gd name="T4" fmla="*/ 366 w 1178"/>
                <a:gd name="T5" fmla="*/ 673 h 2821"/>
                <a:gd name="T6" fmla="*/ 301 w 1178"/>
                <a:gd name="T7" fmla="*/ 611 h 2821"/>
                <a:gd name="T8" fmla="*/ 252 w 1178"/>
                <a:gd name="T9" fmla="*/ 535 h 2821"/>
                <a:gd name="T10" fmla="*/ 223 w 1178"/>
                <a:gd name="T11" fmla="*/ 449 h 2821"/>
                <a:gd name="T12" fmla="*/ 216 w 1178"/>
                <a:gd name="T13" fmla="*/ 373 h 2821"/>
                <a:gd name="T14" fmla="*/ 227 w 1178"/>
                <a:gd name="T15" fmla="*/ 280 h 2821"/>
                <a:gd name="T16" fmla="*/ 260 w 1178"/>
                <a:gd name="T17" fmla="*/ 195 h 2821"/>
                <a:gd name="T18" fmla="*/ 312 w 1178"/>
                <a:gd name="T19" fmla="*/ 122 h 2821"/>
                <a:gd name="T20" fmla="*/ 381 w 1178"/>
                <a:gd name="T21" fmla="*/ 63 h 2821"/>
                <a:gd name="T22" fmla="*/ 460 w 1178"/>
                <a:gd name="T23" fmla="*/ 23 h 2821"/>
                <a:gd name="T24" fmla="*/ 551 w 1178"/>
                <a:gd name="T25" fmla="*/ 2 h 2821"/>
                <a:gd name="T26" fmla="*/ 627 w 1178"/>
                <a:gd name="T27" fmla="*/ 2 h 2821"/>
                <a:gd name="T28" fmla="*/ 718 w 1178"/>
                <a:gd name="T29" fmla="*/ 23 h 2821"/>
                <a:gd name="T30" fmla="*/ 797 w 1178"/>
                <a:gd name="T31" fmla="*/ 63 h 2821"/>
                <a:gd name="T32" fmla="*/ 866 w 1178"/>
                <a:gd name="T33" fmla="*/ 122 h 2821"/>
                <a:gd name="T34" fmla="*/ 918 w 1178"/>
                <a:gd name="T35" fmla="*/ 195 h 2821"/>
                <a:gd name="T36" fmla="*/ 951 w 1178"/>
                <a:gd name="T37" fmla="*/ 280 h 2821"/>
                <a:gd name="T38" fmla="*/ 962 w 1178"/>
                <a:gd name="T39" fmla="*/ 373 h 2821"/>
                <a:gd name="T40" fmla="*/ 955 w 1178"/>
                <a:gd name="T41" fmla="*/ 449 h 2821"/>
                <a:gd name="T42" fmla="*/ 926 w 1178"/>
                <a:gd name="T43" fmla="*/ 535 h 2821"/>
                <a:gd name="T44" fmla="*/ 877 w 1178"/>
                <a:gd name="T45" fmla="*/ 611 h 2821"/>
                <a:gd name="T46" fmla="*/ 812 w 1178"/>
                <a:gd name="T47" fmla="*/ 673 h 2821"/>
                <a:gd name="T48" fmla="*/ 734 w 1178"/>
                <a:gd name="T49" fmla="*/ 717 h 2821"/>
                <a:gd name="T50" fmla="*/ 646 w 1178"/>
                <a:gd name="T51" fmla="*/ 742 h 2821"/>
                <a:gd name="T52" fmla="*/ 657 w 1178"/>
                <a:gd name="T53" fmla="*/ 2821 h 2821"/>
                <a:gd name="T54" fmla="*/ 700 w 1178"/>
                <a:gd name="T55" fmla="*/ 2814 h 2821"/>
                <a:gd name="T56" fmla="*/ 724 w 1178"/>
                <a:gd name="T57" fmla="*/ 2786 h 2821"/>
                <a:gd name="T58" fmla="*/ 1052 w 1178"/>
                <a:gd name="T59" fmla="*/ 2273 h 2821"/>
                <a:gd name="T60" fmla="*/ 966 w 1178"/>
                <a:gd name="T61" fmla="*/ 1811 h 2821"/>
                <a:gd name="T62" fmla="*/ 984 w 1178"/>
                <a:gd name="T63" fmla="*/ 1849 h 2821"/>
                <a:gd name="T64" fmla="*/ 1038 w 1178"/>
                <a:gd name="T65" fmla="*/ 1885 h 2821"/>
                <a:gd name="T66" fmla="*/ 1072 w 1178"/>
                <a:gd name="T67" fmla="*/ 1889 h 2821"/>
                <a:gd name="T68" fmla="*/ 1113 w 1178"/>
                <a:gd name="T69" fmla="*/ 1881 h 2821"/>
                <a:gd name="T70" fmla="*/ 1154 w 1178"/>
                <a:gd name="T71" fmla="*/ 1849 h 2821"/>
                <a:gd name="T72" fmla="*/ 1176 w 1178"/>
                <a:gd name="T73" fmla="*/ 1802 h 2821"/>
                <a:gd name="T74" fmla="*/ 1009 w 1178"/>
                <a:gd name="T75" fmla="*/ 1026 h 2821"/>
                <a:gd name="T76" fmla="*/ 990 w 1178"/>
                <a:gd name="T77" fmla="*/ 996 h 2821"/>
                <a:gd name="T78" fmla="*/ 915 w 1178"/>
                <a:gd name="T79" fmla="*/ 940 h 2821"/>
                <a:gd name="T80" fmla="*/ 767 w 1178"/>
                <a:gd name="T81" fmla="*/ 886 h 2821"/>
                <a:gd name="T82" fmla="*/ 589 w 1178"/>
                <a:gd name="T83" fmla="*/ 866 h 2821"/>
                <a:gd name="T84" fmla="*/ 446 w 1178"/>
                <a:gd name="T85" fmla="*/ 879 h 2821"/>
                <a:gd name="T86" fmla="*/ 289 w 1178"/>
                <a:gd name="T87" fmla="*/ 927 h 2821"/>
                <a:gd name="T88" fmla="*/ 194 w 1178"/>
                <a:gd name="T89" fmla="*/ 989 h 2821"/>
                <a:gd name="T90" fmla="*/ 169 w 1178"/>
                <a:gd name="T91" fmla="*/ 1026 h 2821"/>
                <a:gd name="T92" fmla="*/ 1 w 1178"/>
                <a:gd name="T93" fmla="*/ 1791 h 2821"/>
                <a:gd name="T94" fmla="*/ 18 w 1178"/>
                <a:gd name="T95" fmla="*/ 1840 h 2821"/>
                <a:gd name="T96" fmla="*/ 56 w 1178"/>
                <a:gd name="T97" fmla="*/ 1875 h 2821"/>
                <a:gd name="T98" fmla="*/ 96 w 1178"/>
                <a:gd name="T99" fmla="*/ 1889 h 2821"/>
                <a:gd name="T100" fmla="*/ 133 w 1178"/>
                <a:gd name="T101" fmla="*/ 1887 h 2821"/>
                <a:gd name="T102" fmla="*/ 189 w 1178"/>
                <a:gd name="T103" fmla="*/ 1855 h 2821"/>
                <a:gd name="T104" fmla="*/ 210 w 1178"/>
                <a:gd name="T105" fmla="*/ 1819 h 2821"/>
                <a:gd name="T106" fmla="*/ 126 w 1178"/>
                <a:gd name="T107" fmla="*/ 2273 h 2821"/>
                <a:gd name="T108" fmla="*/ 448 w 1178"/>
                <a:gd name="T109" fmla="*/ 2767 h 2821"/>
                <a:gd name="T110" fmla="*/ 473 w 1178"/>
                <a:gd name="T111" fmla="*/ 2811 h 2821"/>
                <a:gd name="T112" fmla="*/ 522 w 1178"/>
                <a:gd name="T113" fmla="*/ 2821 h 2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2821">
                  <a:moveTo>
                    <a:pt x="589" y="746"/>
                  </a:moveTo>
                  <a:lnTo>
                    <a:pt x="589" y="746"/>
                  </a:lnTo>
                  <a:lnTo>
                    <a:pt x="569" y="746"/>
                  </a:lnTo>
                  <a:lnTo>
                    <a:pt x="551" y="744"/>
                  </a:lnTo>
                  <a:lnTo>
                    <a:pt x="532" y="742"/>
                  </a:lnTo>
                  <a:lnTo>
                    <a:pt x="513" y="739"/>
                  </a:lnTo>
                  <a:lnTo>
                    <a:pt x="496" y="735"/>
                  </a:lnTo>
                  <a:lnTo>
                    <a:pt x="478" y="730"/>
                  </a:lnTo>
                  <a:lnTo>
                    <a:pt x="460" y="724"/>
                  </a:lnTo>
                  <a:lnTo>
                    <a:pt x="444" y="717"/>
                  </a:lnTo>
                  <a:lnTo>
                    <a:pt x="427" y="710"/>
                  </a:lnTo>
                  <a:lnTo>
                    <a:pt x="411" y="702"/>
                  </a:lnTo>
                  <a:lnTo>
                    <a:pt x="395" y="693"/>
                  </a:lnTo>
                  <a:lnTo>
                    <a:pt x="381" y="683"/>
                  </a:lnTo>
                  <a:lnTo>
                    <a:pt x="366" y="673"/>
                  </a:lnTo>
                  <a:lnTo>
                    <a:pt x="351" y="661"/>
                  </a:lnTo>
                  <a:lnTo>
                    <a:pt x="338" y="650"/>
                  </a:lnTo>
                  <a:lnTo>
                    <a:pt x="325" y="638"/>
                  </a:lnTo>
                  <a:lnTo>
                    <a:pt x="312" y="624"/>
                  </a:lnTo>
                  <a:lnTo>
                    <a:pt x="301" y="611"/>
                  </a:lnTo>
                  <a:lnTo>
                    <a:pt x="289" y="597"/>
                  </a:lnTo>
                  <a:lnTo>
                    <a:pt x="279" y="583"/>
                  </a:lnTo>
                  <a:lnTo>
                    <a:pt x="270" y="567"/>
                  </a:lnTo>
                  <a:lnTo>
                    <a:pt x="260" y="552"/>
                  </a:lnTo>
                  <a:lnTo>
                    <a:pt x="252" y="535"/>
                  </a:lnTo>
                  <a:lnTo>
                    <a:pt x="245" y="518"/>
                  </a:lnTo>
                  <a:lnTo>
                    <a:pt x="238" y="502"/>
                  </a:lnTo>
                  <a:lnTo>
                    <a:pt x="232" y="484"/>
                  </a:lnTo>
                  <a:lnTo>
                    <a:pt x="227" y="467"/>
                  </a:lnTo>
                  <a:lnTo>
                    <a:pt x="223" y="449"/>
                  </a:lnTo>
                  <a:lnTo>
                    <a:pt x="220" y="430"/>
                  </a:lnTo>
                  <a:lnTo>
                    <a:pt x="218" y="412"/>
                  </a:lnTo>
                  <a:lnTo>
                    <a:pt x="217" y="393"/>
                  </a:lnTo>
                  <a:lnTo>
                    <a:pt x="216" y="373"/>
                  </a:lnTo>
                  <a:lnTo>
                    <a:pt x="216" y="373"/>
                  </a:lnTo>
                  <a:lnTo>
                    <a:pt x="217" y="353"/>
                  </a:lnTo>
                  <a:lnTo>
                    <a:pt x="218" y="335"/>
                  </a:lnTo>
                  <a:lnTo>
                    <a:pt x="220" y="316"/>
                  </a:lnTo>
                  <a:lnTo>
                    <a:pt x="223" y="298"/>
                  </a:lnTo>
                  <a:lnTo>
                    <a:pt x="227" y="280"/>
                  </a:lnTo>
                  <a:lnTo>
                    <a:pt x="232" y="262"/>
                  </a:lnTo>
                  <a:lnTo>
                    <a:pt x="238" y="245"/>
                  </a:lnTo>
                  <a:lnTo>
                    <a:pt x="245" y="227"/>
                  </a:lnTo>
                  <a:lnTo>
                    <a:pt x="252" y="210"/>
                  </a:lnTo>
                  <a:lnTo>
                    <a:pt x="260" y="195"/>
                  </a:lnTo>
                  <a:lnTo>
                    <a:pt x="270" y="179"/>
                  </a:lnTo>
                  <a:lnTo>
                    <a:pt x="279" y="164"/>
                  </a:lnTo>
                  <a:lnTo>
                    <a:pt x="289" y="149"/>
                  </a:lnTo>
                  <a:lnTo>
                    <a:pt x="301" y="136"/>
                  </a:lnTo>
                  <a:lnTo>
                    <a:pt x="312" y="122"/>
                  </a:lnTo>
                  <a:lnTo>
                    <a:pt x="325" y="109"/>
                  </a:lnTo>
                  <a:lnTo>
                    <a:pt x="338" y="96"/>
                  </a:lnTo>
                  <a:lnTo>
                    <a:pt x="351" y="85"/>
                  </a:lnTo>
                  <a:lnTo>
                    <a:pt x="366" y="74"/>
                  </a:lnTo>
                  <a:lnTo>
                    <a:pt x="381" y="63"/>
                  </a:lnTo>
                  <a:lnTo>
                    <a:pt x="395" y="54"/>
                  </a:lnTo>
                  <a:lnTo>
                    <a:pt x="411" y="45"/>
                  </a:lnTo>
                  <a:lnTo>
                    <a:pt x="427" y="36"/>
                  </a:lnTo>
                  <a:lnTo>
                    <a:pt x="444" y="29"/>
                  </a:lnTo>
                  <a:lnTo>
                    <a:pt x="460" y="23"/>
                  </a:lnTo>
                  <a:lnTo>
                    <a:pt x="478" y="17"/>
                  </a:lnTo>
                  <a:lnTo>
                    <a:pt x="496" y="11"/>
                  </a:lnTo>
                  <a:lnTo>
                    <a:pt x="513" y="7"/>
                  </a:lnTo>
                  <a:lnTo>
                    <a:pt x="532" y="4"/>
                  </a:lnTo>
                  <a:lnTo>
                    <a:pt x="551" y="2"/>
                  </a:lnTo>
                  <a:lnTo>
                    <a:pt x="569" y="0"/>
                  </a:lnTo>
                  <a:lnTo>
                    <a:pt x="589" y="0"/>
                  </a:lnTo>
                  <a:lnTo>
                    <a:pt x="589" y="0"/>
                  </a:lnTo>
                  <a:lnTo>
                    <a:pt x="608" y="0"/>
                  </a:lnTo>
                  <a:lnTo>
                    <a:pt x="627" y="2"/>
                  </a:lnTo>
                  <a:lnTo>
                    <a:pt x="646" y="4"/>
                  </a:lnTo>
                  <a:lnTo>
                    <a:pt x="665" y="7"/>
                  </a:lnTo>
                  <a:lnTo>
                    <a:pt x="682" y="11"/>
                  </a:lnTo>
                  <a:lnTo>
                    <a:pt x="700" y="17"/>
                  </a:lnTo>
                  <a:lnTo>
                    <a:pt x="718" y="23"/>
                  </a:lnTo>
                  <a:lnTo>
                    <a:pt x="734" y="29"/>
                  </a:lnTo>
                  <a:lnTo>
                    <a:pt x="751" y="36"/>
                  </a:lnTo>
                  <a:lnTo>
                    <a:pt x="767" y="45"/>
                  </a:lnTo>
                  <a:lnTo>
                    <a:pt x="783" y="54"/>
                  </a:lnTo>
                  <a:lnTo>
                    <a:pt x="797" y="63"/>
                  </a:lnTo>
                  <a:lnTo>
                    <a:pt x="812" y="74"/>
                  </a:lnTo>
                  <a:lnTo>
                    <a:pt x="827" y="85"/>
                  </a:lnTo>
                  <a:lnTo>
                    <a:pt x="840" y="96"/>
                  </a:lnTo>
                  <a:lnTo>
                    <a:pt x="853" y="109"/>
                  </a:lnTo>
                  <a:lnTo>
                    <a:pt x="866" y="122"/>
                  </a:lnTo>
                  <a:lnTo>
                    <a:pt x="877" y="136"/>
                  </a:lnTo>
                  <a:lnTo>
                    <a:pt x="889" y="149"/>
                  </a:lnTo>
                  <a:lnTo>
                    <a:pt x="899" y="164"/>
                  </a:lnTo>
                  <a:lnTo>
                    <a:pt x="908" y="179"/>
                  </a:lnTo>
                  <a:lnTo>
                    <a:pt x="918" y="195"/>
                  </a:lnTo>
                  <a:lnTo>
                    <a:pt x="926" y="210"/>
                  </a:lnTo>
                  <a:lnTo>
                    <a:pt x="933" y="227"/>
                  </a:lnTo>
                  <a:lnTo>
                    <a:pt x="940" y="245"/>
                  </a:lnTo>
                  <a:lnTo>
                    <a:pt x="946" y="262"/>
                  </a:lnTo>
                  <a:lnTo>
                    <a:pt x="951" y="280"/>
                  </a:lnTo>
                  <a:lnTo>
                    <a:pt x="955" y="298"/>
                  </a:lnTo>
                  <a:lnTo>
                    <a:pt x="958" y="316"/>
                  </a:lnTo>
                  <a:lnTo>
                    <a:pt x="960" y="335"/>
                  </a:lnTo>
                  <a:lnTo>
                    <a:pt x="962" y="353"/>
                  </a:lnTo>
                  <a:lnTo>
                    <a:pt x="962" y="373"/>
                  </a:lnTo>
                  <a:lnTo>
                    <a:pt x="962" y="373"/>
                  </a:lnTo>
                  <a:lnTo>
                    <a:pt x="962" y="393"/>
                  </a:lnTo>
                  <a:lnTo>
                    <a:pt x="960" y="412"/>
                  </a:lnTo>
                  <a:lnTo>
                    <a:pt x="958" y="430"/>
                  </a:lnTo>
                  <a:lnTo>
                    <a:pt x="955" y="449"/>
                  </a:lnTo>
                  <a:lnTo>
                    <a:pt x="951" y="467"/>
                  </a:lnTo>
                  <a:lnTo>
                    <a:pt x="946" y="484"/>
                  </a:lnTo>
                  <a:lnTo>
                    <a:pt x="940" y="502"/>
                  </a:lnTo>
                  <a:lnTo>
                    <a:pt x="933" y="518"/>
                  </a:lnTo>
                  <a:lnTo>
                    <a:pt x="926" y="535"/>
                  </a:lnTo>
                  <a:lnTo>
                    <a:pt x="918" y="552"/>
                  </a:lnTo>
                  <a:lnTo>
                    <a:pt x="908" y="567"/>
                  </a:lnTo>
                  <a:lnTo>
                    <a:pt x="899" y="583"/>
                  </a:lnTo>
                  <a:lnTo>
                    <a:pt x="889" y="597"/>
                  </a:lnTo>
                  <a:lnTo>
                    <a:pt x="877" y="611"/>
                  </a:lnTo>
                  <a:lnTo>
                    <a:pt x="866" y="624"/>
                  </a:lnTo>
                  <a:lnTo>
                    <a:pt x="853" y="638"/>
                  </a:lnTo>
                  <a:lnTo>
                    <a:pt x="840" y="650"/>
                  </a:lnTo>
                  <a:lnTo>
                    <a:pt x="827" y="661"/>
                  </a:lnTo>
                  <a:lnTo>
                    <a:pt x="812" y="673"/>
                  </a:lnTo>
                  <a:lnTo>
                    <a:pt x="797" y="683"/>
                  </a:lnTo>
                  <a:lnTo>
                    <a:pt x="783" y="693"/>
                  </a:lnTo>
                  <a:lnTo>
                    <a:pt x="767" y="702"/>
                  </a:lnTo>
                  <a:lnTo>
                    <a:pt x="751" y="710"/>
                  </a:lnTo>
                  <a:lnTo>
                    <a:pt x="734" y="717"/>
                  </a:lnTo>
                  <a:lnTo>
                    <a:pt x="718" y="724"/>
                  </a:lnTo>
                  <a:lnTo>
                    <a:pt x="700" y="730"/>
                  </a:lnTo>
                  <a:lnTo>
                    <a:pt x="682" y="735"/>
                  </a:lnTo>
                  <a:lnTo>
                    <a:pt x="665" y="739"/>
                  </a:lnTo>
                  <a:lnTo>
                    <a:pt x="646" y="742"/>
                  </a:lnTo>
                  <a:lnTo>
                    <a:pt x="627" y="744"/>
                  </a:lnTo>
                  <a:lnTo>
                    <a:pt x="608" y="746"/>
                  </a:lnTo>
                  <a:lnTo>
                    <a:pt x="589" y="746"/>
                  </a:lnTo>
                  <a:lnTo>
                    <a:pt x="589" y="746"/>
                  </a:lnTo>
                  <a:close/>
                  <a:moveTo>
                    <a:pt x="657" y="2821"/>
                  </a:moveTo>
                  <a:lnTo>
                    <a:pt x="657" y="2821"/>
                  </a:lnTo>
                  <a:lnTo>
                    <a:pt x="677" y="2820"/>
                  </a:lnTo>
                  <a:lnTo>
                    <a:pt x="685" y="2819"/>
                  </a:lnTo>
                  <a:lnTo>
                    <a:pt x="694" y="2817"/>
                  </a:lnTo>
                  <a:lnTo>
                    <a:pt x="700" y="2814"/>
                  </a:lnTo>
                  <a:lnTo>
                    <a:pt x="706" y="2811"/>
                  </a:lnTo>
                  <a:lnTo>
                    <a:pt x="711" y="2805"/>
                  </a:lnTo>
                  <a:lnTo>
                    <a:pt x="716" y="2800"/>
                  </a:lnTo>
                  <a:lnTo>
                    <a:pt x="720" y="2794"/>
                  </a:lnTo>
                  <a:lnTo>
                    <a:pt x="724" y="2786"/>
                  </a:lnTo>
                  <a:lnTo>
                    <a:pt x="730" y="2767"/>
                  </a:lnTo>
                  <a:lnTo>
                    <a:pt x="736" y="2743"/>
                  </a:lnTo>
                  <a:lnTo>
                    <a:pt x="744" y="2713"/>
                  </a:lnTo>
                  <a:lnTo>
                    <a:pt x="838" y="2273"/>
                  </a:lnTo>
                  <a:lnTo>
                    <a:pt x="1052" y="2273"/>
                  </a:lnTo>
                  <a:lnTo>
                    <a:pt x="844" y="1622"/>
                  </a:lnTo>
                  <a:lnTo>
                    <a:pt x="870" y="1367"/>
                  </a:lnTo>
                  <a:lnTo>
                    <a:pt x="963" y="1803"/>
                  </a:lnTo>
                  <a:lnTo>
                    <a:pt x="963" y="1803"/>
                  </a:lnTo>
                  <a:lnTo>
                    <a:pt x="966" y="1811"/>
                  </a:lnTo>
                  <a:lnTo>
                    <a:pt x="968" y="1819"/>
                  </a:lnTo>
                  <a:lnTo>
                    <a:pt x="972" y="1827"/>
                  </a:lnTo>
                  <a:lnTo>
                    <a:pt x="975" y="1834"/>
                  </a:lnTo>
                  <a:lnTo>
                    <a:pt x="980" y="1841"/>
                  </a:lnTo>
                  <a:lnTo>
                    <a:pt x="984" y="1849"/>
                  </a:lnTo>
                  <a:lnTo>
                    <a:pt x="989" y="1855"/>
                  </a:lnTo>
                  <a:lnTo>
                    <a:pt x="996" y="1860"/>
                  </a:lnTo>
                  <a:lnTo>
                    <a:pt x="1008" y="1870"/>
                  </a:lnTo>
                  <a:lnTo>
                    <a:pt x="1023" y="1879"/>
                  </a:lnTo>
                  <a:lnTo>
                    <a:pt x="1038" y="1885"/>
                  </a:lnTo>
                  <a:lnTo>
                    <a:pt x="1045" y="1887"/>
                  </a:lnTo>
                  <a:lnTo>
                    <a:pt x="1054" y="1888"/>
                  </a:lnTo>
                  <a:lnTo>
                    <a:pt x="1054" y="1888"/>
                  </a:lnTo>
                  <a:lnTo>
                    <a:pt x="1063" y="1889"/>
                  </a:lnTo>
                  <a:lnTo>
                    <a:pt x="1072" y="1889"/>
                  </a:lnTo>
                  <a:lnTo>
                    <a:pt x="1082" y="1889"/>
                  </a:lnTo>
                  <a:lnTo>
                    <a:pt x="1091" y="1887"/>
                  </a:lnTo>
                  <a:lnTo>
                    <a:pt x="1091" y="1887"/>
                  </a:lnTo>
                  <a:lnTo>
                    <a:pt x="1102" y="1884"/>
                  </a:lnTo>
                  <a:lnTo>
                    <a:pt x="1113" y="1881"/>
                  </a:lnTo>
                  <a:lnTo>
                    <a:pt x="1122" y="1875"/>
                  </a:lnTo>
                  <a:lnTo>
                    <a:pt x="1131" y="1870"/>
                  </a:lnTo>
                  <a:lnTo>
                    <a:pt x="1140" y="1864"/>
                  </a:lnTo>
                  <a:lnTo>
                    <a:pt x="1147" y="1857"/>
                  </a:lnTo>
                  <a:lnTo>
                    <a:pt x="1154" y="1849"/>
                  </a:lnTo>
                  <a:lnTo>
                    <a:pt x="1161" y="1840"/>
                  </a:lnTo>
                  <a:lnTo>
                    <a:pt x="1166" y="1832"/>
                  </a:lnTo>
                  <a:lnTo>
                    <a:pt x="1170" y="1822"/>
                  </a:lnTo>
                  <a:lnTo>
                    <a:pt x="1174" y="1812"/>
                  </a:lnTo>
                  <a:lnTo>
                    <a:pt x="1176" y="1802"/>
                  </a:lnTo>
                  <a:lnTo>
                    <a:pt x="1178" y="1791"/>
                  </a:lnTo>
                  <a:lnTo>
                    <a:pt x="1178" y="1781"/>
                  </a:lnTo>
                  <a:lnTo>
                    <a:pt x="1178" y="1770"/>
                  </a:lnTo>
                  <a:lnTo>
                    <a:pt x="1176" y="1759"/>
                  </a:lnTo>
                  <a:lnTo>
                    <a:pt x="1009" y="1026"/>
                  </a:lnTo>
                  <a:lnTo>
                    <a:pt x="1009" y="1026"/>
                  </a:lnTo>
                  <a:lnTo>
                    <a:pt x="1006" y="1018"/>
                  </a:lnTo>
                  <a:lnTo>
                    <a:pt x="1002" y="1011"/>
                  </a:lnTo>
                  <a:lnTo>
                    <a:pt x="997" y="1004"/>
                  </a:lnTo>
                  <a:lnTo>
                    <a:pt x="990" y="996"/>
                  </a:lnTo>
                  <a:lnTo>
                    <a:pt x="984" y="989"/>
                  </a:lnTo>
                  <a:lnTo>
                    <a:pt x="976" y="982"/>
                  </a:lnTo>
                  <a:lnTo>
                    <a:pt x="958" y="967"/>
                  </a:lnTo>
                  <a:lnTo>
                    <a:pt x="938" y="953"/>
                  </a:lnTo>
                  <a:lnTo>
                    <a:pt x="915" y="940"/>
                  </a:lnTo>
                  <a:lnTo>
                    <a:pt x="889" y="927"/>
                  </a:lnTo>
                  <a:lnTo>
                    <a:pt x="861" y="915"/>
                  </a:lnTo>
                  <a:lnTo>
                    <a:pt x="832" y="905"/>
                  </a:lnTo>
                  <a:lnTo>
                    <a:pt x="800" y="895"/>
                  </a:lnTo>
                  <a:lnTo>
                    <a:pt x="767" y="886"/>
                  </a:lnTo>
                  <a:lnTo>
                    <a:pt x="733" y="879"/>
                  </a:lnTo>
                  <a:lnTo>
                    <a:pt x="698" y="873"/>
                  </a:lnTo>
                  <a:lnTo>
                    <a:pt x="662" y="869"/>
                  </a:lnTo>
                  <a:lnTo>
                    <a:pt x="625" y="867"/>
                  </a:lnTo>
                  <a:lnTo>
                    <a:pt x="589" y="866"/>
                  </a:lnTo>
                  <a:lnTo>
                    <a:pt x="589" y="866"/>
                  </a:lnTo>
                  <a:lnTo>
                    <a:pt x="553" y="867"/>
                  </a:lnTo>
                  <a:lnTo>
                    <a:pt x="516" y="869"/>
                  </a:lnTo>
                  <a:lnTo>
                    <a:pt x="480" y="873"/>
                  </a:lnTo>
                  <a:lnTo>
                    <a:pt x="446" y="879"/>
                  </a:lnTo>
                  <a:lnTo>
                    <a:pt x="412" y="886"/>
                  </a:lnTo>
                  <a:lnTo>
                    <a:pt x="378" y="895"/>
                  </a:lnTo>
                  <a:lnTo>
                    <a:pt x="347" y="905"/>
                  </a:lnTo>
                  <a:lnTo>
                    <a:pt x="317" y="915"/>
                  </a:lnTo>
                  <a:lnTo>
                    <a:pt x="289" y="927"/>
                  </a:lnTo>
                  <a:lnTo>
                    <a:pt x="263" y="940"/>
                  </a:lnTo>
                  <a:lnTo>
                    <a:pt x="241" y="953"/>
                  </a:lnTo>
                  <a:lnTo>
                    <a:pt x="220" y="967"/>
                  </a:lnTo>
                  <a:lnTo>
                    <a:pt x="202" y="982"/>
                  </a:lnTo>
                  <a:lnTo>
                    <a:pt x="194" y="989"/>
                  </a:lnTo>
                  <a:lnTo>
                    <a:pt x="188" y="996"/>
                  </a:lnTo>
                  <a:lnTo>
                    <a:pt x="181" y="1004"/>
                  </a:lnTo>
                  <a:lnTo>
                    <a:pt x="176" y="1011"/>
                  </a:lnTo>
                  <a:lnTo>
                    <a:pt x="172" y="1018"/>
                  </a:lnTo>
                  <a:lnTo>
                    <a:pt x="169" y="1026"/>
                  </a:lnTo>
                  <a:lnTo>
                    <a:pt x="2" y="1759"/>
                  </a:lnTo>
                  <a:lnTo>
                    <a:pt x="2" y="1759"/>
                  </a:lnTo>
                  <a:lnTo>
                    <a:pt x="1" y="1770"/>
                  </a:lnTo>
                  <a:lnTo>
                    <a:pt x="0" y="1781"/>
                  </a:lnTo>
                  <a:lnTo>
                    <a:pt x="1" y="1791"/>
                  </a:lnTo>
                  <a:lnTo>
                    <a:pt x="2" y="1802"/>
                  </a:lnTo>
                  <a:lnTo>
                    <a:pt x="5" y="1812"/>
                  </a:lnTo>
                  <a:lnTo>
                    <a:pt x="8" y="1822"/>
                  </a:lnTo>
                  <a:lnTo>
                    <a:pt x="12" y="1832"/>
                  </a:lnTo>
                  <a:lnTo>
                    <a:pt x="18" y="1840"/>
                  </a:lnTo>
                  <a:lnTo>
                    <a:pt x="24" y="1849"/>
                  </a:lnTo>
                  <a:lnTo>
                    <a:pt x="31" y="1857"/>
                  </a:lnTo>
                  <a:lnTo>
                    <a:pt x="38" y="1864"/>
                  </a:lnTo>
                  <a:lnTo>
                    <a:pt x="48" y="1870"/>
                  </a:lnTo>
                  <a:lnTo>
                    <a:pt x="56" y="1875"/>
                  </a:lnTo>
                  <a:lnTo>
                    <a:pt x="66" y="1881"/>
                  </a:lnTo>
                  <a:lnTo>
                    <a:pt x="76" y="1884"/>
                  </a:lnTo>
                  <a:lnTo>
                    <a:pt x="87" y="1887"/>
                  </a:lnTo>
                  <a:lnTo>
                    <a:pt x="87" y="1887"/>
                  </a:lnTo>
                  <a:lnTo>
                    <a:pt x="96" y="1889"/>
                  </a:lnTo>
                  <a:lnTo>
                    <a:pt x="106" y="1889"/>
                  </a:lnTo>
                  <a:lnTo>
                    <a:pt x="115" y="1889"/>
                  </a:lnTo>
                  <a:lnTo>
                    <a:pt x="124" y="1888"/>
                  </a:lnTo>
                  <a:lnTo>
                    <a:pt x="124" y="1888"/>
                  </a:lnTo>
                  <a:lnTo>
                    <a:pt x="133" y="1887"/>
                  </a:lnTo>
                  <a:lnTo>
                    <a:pt x="141" y="1885"/>
                  </a:lnTo>
                  <a:lnTo>
                    <a:pt x="155" y="1879"/>
                  </a:lnTo>
                  <a:lnTo>
                    <a:pt x="170" y="1870"/>
                  </a:lnTo>
                  <a:lnTo>
                    <a:pt x="182" y="1860"/>
                  </a:lnTo>
                  <a:lnTo>
                    <a:pt x="189" y="1855"/>
                  </a:lnTo>
                  <a:lnTo>
                    <a:pt x="194" y="1849"/>
                  </a:lnTo>
                  <a:lnTo>
                    <a:pt x="199" y="1841"/>
                  </a:lnTo>
                  <a:lnTo>
                    <a:pt x="203" y="1834"/>
                  </a:lnTo>
                  <a:lnTo>
                    <a:pt x="207" y="1827"/>
                  </a:lnTo>
                  <a:lnTo>
                    <a:pt x="210" y="1819"/>
                  </a:lnTo>
                  <a:lnTo>
                    <a:pt x="213" y="1811"/>
                  </a:lnTo>
                  <a:lnTo>
                    <a:pt x="215" y="1803"/>
                  </a:lnTo>
                  <a:lnTo>
                    <a:pt x="308" y="1367"/>
                  </a:lnTo>
                  <a:lnTo>
                    <a:pt x="335" y="1622"/>
                  </a:lnTo>
                  <a:lnTo>
                    <a:pt x="126" y="2273"/>
                  </a:lnTo>
                  <a:lnTo>
                    <a:pt x="340" y="2273"/>
                  </a:lnTo>
                  <a:lnTo>
                    <a:pt x="434" y="2713"/>
                  </a:lnTo>
                  <a:lnTo>
                    <a:pt x="434" y="2713"/>
                  </a:lnTo>
                  <a:lnTo>
                    <a:pt x="442" y="2743"/>
                  </a:lnTo>
                  <a:lnTo>
                    <a:pt x="448" y="2767"/>
                  </a:lnTo>
                  <a:lnTo>
                    <a:pt x="455" y="2786"/>
                  </a:lnTo>
                  <a:lnTo>
                    <a:pt x="458" y="2794"/>
                  </a:lnTo>
                  <a:lnTo>
                    <a:pt x="462" y="2800"/>
                  </a:lnTo>
                  <a:lnTo>
                    <a:pt x="468" y="2805"/>
                  </a:lnTo>
                  <a:lnTo>
                    <a:pt x="473" y="2811"/>
                  </a:lnTo>
                  <a:lnTo>
                    <a:pt x="478" y="2814"/>
                  </a:lnTo>
                  <a:lnTo>
                    <a:pt x="485" y="2817"/>
                  </a:lnTo>
                  <a:lnTo>
                    <a:pt x="493" y="2819"/>
                  </a:lnTo>
                  <a:lnTo>
                    <a:pt x="501" y="2820"/>
                  </a:lnTo>
                  <a:lnTo>
                    <a:pt x="522" y="2821"/>
                  </a:lnTo>
                  <a:lnTo>
                    <a:pt x="657" y="28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37" name="Symbol zastępczy tekstu 36">
            <a:extLst>
              <a:ext uri="{FF2B5EF4-FFF2-40B4-BE49-F238E27FC236}">
                <a16:creationId xmlns:a16="http://schemas.microsoft.com/office/drawing/2014/main" id="{4010A5B8-C375-4DBD-A6E4-3D3C8A0D6278}"/>
              </a:ext>
            </a:extLst>
          </p:cNvPr>
          <p:cNvSpPr>
            <a:spLocks noGrp="1"/>
          </p:cNvSpPr>
          <p:nvPr>
            <p:ph type="body" sz="quarter" idx="19"/>
          </p:nvPr>
        </p:nvSpPr>
        <p:spPr>
          <a:xfrm>
            <a:off x="1545642" y="1834705"/>
            <a:ext cx="7275788" cy="985497"/>
          </a:xfrm>
        </p:spPr>
        <p:txBody>
          <a:bodyPr/>
          <a:lstStyle/>
          <a:p>
            <a:pPr marL="0" indent="0" algn="l">
              <a:buNone/>
            </a:pPr>
            <a:r>
              <a:rPr lang="pl-PL" sz="1100" dirty="0">
                <a:latin typeface="+mn-lt"/>
              </a:rPr>
              <a:t>Zmiany klimatu to ważny problem dla znacznej większości badanych, w szczególności osób w wieku 25-34 lat. W tej grupie nikt nie wskazał, że nie ma potrzeby zajmowania się tym problemem. Najmłodsi badani częściej niż osoby z pozostałych grup wiekowych są zdania, że działania na rzecz minimalizacji skutków zmian klimatu powinny podejmować partie polityczne i przedsiębiorcy. Najstarsi badani (60+) najczęściej wskazywali, że Polska powinna jak najszybciej redukować emisję gazów cieplarnianych. Ta sama grupa częściej niż pozostali badani uzasadnia to tym, żeby przyszłym pokoleniom żyło się lepiej.</a:t>
            </a:r>
          </a:p>
          <a:p>
            <a:pPr marL="0" indent="0" algn="l">
              <a:buNone/>
            </a:pPr>
            <a:endParaRPr lang="pl-PL" sz="1100" dirty="0">
              <a:latin typeface="+mn-lt"/>
            </a:endParaRPr>
          </a:p>
          <a:p>
            <a:pPr marL="0" indent="0" algn="l">
              <a:buNone/>
            </a:pPr>
            <a:endParaRPr lang="pl-PL" sz="1100" dirty="0">
              <a:latin typeface="+mn-lt"/>
            </a:endParaRPr>
          </a:p>
        </p:txBody>
      </p:sp>
      <p:sp>
        <p:nvSpPr>
          <p:cNvPr id="39" name="Symbol zastępczy tekstu 38">
            <a:extLst>
              <a:ext uri="{FF2B5EF4-FFF2-40B4-BE49-F238E27FC236}">
                <a16:creationId xmlns:a16="http://schemas.microsoft.com/office/drawing/2014/main" id="{0BF8BCF9-15EB-426C-ACAF-FE19FC6D34CC}"/>
              </a:ext>
            </a:extLst>
          </p:cNvPr>
          <p:cNvSpPr>
            <a:spLocks noGrp="1"/>
          </p:cNvSpPr>
          <p:nvPr>
            <p:ph type="body" sz="quarter" idx="26"/>
          </p:nvPr>
        </p:nvSpPr>
        <p:spPr>
          <a:xfrm>
            <a:off x="1554844" y="3779791"/>
            <a:ext cx="7275788" cy="1042575"/>
          </a:xfrm>
        </p:spPr>
        <p:txBody>
          <a:bodyPr/>
          <a:lstStyle/>
          <a:p>
            <a:pPr marL="0" indent="0" algn="l">
              <a:buNone/>
            </a:pPr>
            <a:r>
              <a:rPr lang="pl-PL" sz="1100" dirty="0">
                <a:latin typeface="+mn-lt"/>
              </a:rPr>
              <a:t>Wykształcenie nie różnicuje postrzegania problemu zmian klimatu. Osoby z wyższym wykształcenie wskazywały, że działania na rzecz minimalizacji niekorzystnych skutków zmian klimatu powinny przede wszystkim podejmować władze centralne. Osoby z wykształceniem wyższym oraz policealnym najczęściej wskazywały, że Polska powinna redukować emisję gazów cieplarnianych jak najszybciej. Wśród osób z wykształceniem podstawowych był najwyższy odsetek osób, które nie widziały potrzeby redukowania emisji.</a:t>
            </a:r>
          </a:p>
        </p:txBody>
      </p:sp>
      <p:grpSp>
        <p:nvGrpSpPr>
          <p:cNvPr id="40" name="Grupa 39">
            <a:extLst>
              <a:ext uri="{FF2B5EF4-FFF2-40B4-BE49-F238E27FC236}">
                <a16:creationId xmlns:a16="http://schemas.microsoft.com/office/drawing/2014/main" id="{54C28368-BC60-4EA6-88A6-AD8E0053F67D}"/>
              </a:ext>
            </a:extLst>
          </p:cNvPr>
          <p:cNvGrpSpPr/>
          <p:nvPr/>
        </p:nvGrpSpPr>
        <p:grpSpPr>
          <a:xfrm>
            <a:off x="726317" y="2102020"/>
            <a:ext cx="320453" cy="385995"/>
            <a:chOff x="6299205" y="3543307"/>
            <a:chExt cx="558800" cy="673091"/>
          </a:xfrm>
          <a:solidFill>
            <a:schemeClr val="accent1"/>
          </a:solidFill>
        </p:grpSpPr>
        <p:sp>
          <p:nvSpPr>
            <p:cNvPr id="41" name="Freeform 32">
              <a:extLst>
                <a:ext uri="{FF2B5EF4-FFF2-40B4-BE49-F238E27FC236}">
                  <a16:creationId xmlns:a16="http://schemas.microsoft.com/office/drawing/2014/main" id="{FC7281BB-962D-4759-BD4D-27F1C762DF42}"/>
                </a:ext>
              </a:extLst>
            </p:cNvPr>
            <p:cNvSpPr>
              <a:spLocks/>
            </p:cNvSpPr>
            <p:nvPr/>
          </p:nvSpPr>
          <p:spPr bwMode="auto">
            <a:xfrm>
              <a:off x="6334125" y="3989384"/>
              <a:ext cx="488951" cy="171449"/>
            </a:xfrm>
            <a:custGeom>
              <a:avLst/>
              <a:gdLst>
                <a:gd name="T0" fmla="*/ 2156 w 2156"/>
                <a:gd name="T1" fmla="*/ 754 h 754"/>
                <a:gd name="T2" fmla="*/ 0 w 2156"/>
                <a:gd name="T3" fmla="*/ 280 h 754"/>
                <a:gd name="T4" fmla="*/ 17 w 2156"/>
                <a:gd name="T5" fmla="*/ 281 h 754"/>
                <a:gd name="T6" fmla="*/ 49 w 2156"/>
                <a:gd name="T7" fmla="*/ 279 h 754"/>
                <a:gd name="T8" fmla="*/ 82 w 2156"/>
                <a:gd name="T9" fmla="*/ 270 h 754"/>
                <a:gd name="T10" fmla="*/ 111 w 2156"/>
                <a:gd name="T11" fmla="*/ 254 h 754"/>
                <a:gd name="T12" fmla="*/ 141 w 2156"/>
                <a:gd name="T13" fmla="*/ 230 h 754"/>
                <a:gd name="T14" fmla="*/ 170 w 2156"/>
                <a:gd name="T15" fmla="*/ 207 h 754"/>
                <a:gd name="T16" fmla="*/ 198 w 2156"/>
                <a:gd name="T17" fmla="*/ 187 h 754"/>
                <a:gd name="T18" fmla="*/ 231 w 2156"/>
                <a:gd name="T19" fmla="*/ 171 h 754"/>
                <a:gd name="T20" fmla="*/ 266 w 2156"/>
                <a:gd name="T21" fmla="*/ 163 h 754"/>
                <a:gd name="T22" fmla="*/ 286 w 2156"/>
                <a:gd name="T23" fmla="*/ 162 h 754"/>
                <a:gd name="T24" fmla="*/ 308 w 2156"/>
                <a:gd name="T25" fmla="*/ 164 h 754"/>
                <a:gd name="T26" fmla="*/ 332 w 2156"/>
                <a:gd name="T27" fmla="*/ 169 h 754"/>
                <a:gd name="T28" fmla="*/ 358 w 2156"/>
                <a:gd name="T29" fmla="*/ 176 h 754"/>
                <a:gd name="T30" fmla="*/ 417 w 2156"/>
                <a:gd name="T31" fmla="*/ 204 h 754"/>
                <a:gd name="T32" fmla="*/ 486 w 2156"/>
                <a:gd name="T33" fmla="*/ 246 h 754"/>
                <a:gd name="T34" fmla="*/ 521 w 2156"/>
                <a:gd name="T35" fmla="*/ 268 h 754"/>
                <a:gd name="T36" fmla="*/ 585 w 2156"/>
                <a:gd name="T37" fmla="*/ 304 h 754"/>
                <a:gd name="T38" fmla="*/ 646 w 2156"/>
                <a:gd name="T39" fmla="*/ 332 h 754"/>
                <a:gd name="T40" fmla="*/ 702 w 2156"/>
                <a:gd name="T41" fmla="*/ 349 h 754"/>
                <a:gd name="T42" fmla="*/ 756 w 2156"/>
                <a:gd name="T43" fmla="*/ 360 h 754"/>
                <a:gd name="T44" fmla="*/ 806 w 2156"/>
                <a:gd name="T45" fmla="*/ 362 h 754"/>
                <a:gd name="T46" fmla="*/ 852 w 2156"/>
                <a:gd name="T47" fmla="*/ 358 h 754"/>
                <a:gd name="T48" fmla="*/ 896 w 2156"/>
                <a:gd name="T49" fmla="*/ 347 h 754"/>
                <a:gd name="T50" fmla="*/ 937 w 2156"/>
                <a:gd name="T51" fmla="*/ 332 h 754"/>
                <a:gd name="T52" fmla="*/ 976 w 2156"/>
                <a:gd name="T53" fmla="*/ 312 h 754"/>
                <a:gd name="T54" fmla="*/ 1013 w 2156"/>
                <a:gd name="T55" fmla="*/ 288 h 754"/>
                <a:gd name="T56" fmla="*/ 1047 w 2156"/>
                <a:gd name="T57" fmla="*/ 260 h 754"/>
                <a:gd name="T58" fmla="*/ 1095 w 2156"/>
                <a:gd name="T59" fmla="*/ 216 h 754"/>
                <a:gd name="T60" fmla="*/ 1154 w 2156"/>
                <a:gd name="T61" fmla="*/ 152 h 754"/>
                <a:gd name="T62" fmla="*/ 1214 w 2156"/>
                <a:gd name="T63" fmla="*/ 84 h 754"/>
                <a:gd name="T64" fmla="*/ 1232 w 2156"/>
                <a:gd name="T65" fmla="*/ 66 h 754"/>
                <a:gd name="T66" fmla="*/ 1264 w 2156"/>
                <a:gd name="T67" fmla="*/ 36 h 754"/>
                <a:gd name="T68" fmla="*/ 1294 w 2156"/>
                <a:gd name="T69" fmla="*/ 15 h 754"/>
                <a:gd name="T70" fmla="*/ 1320 w 2156"/>
                <a:gd name="T71" fmla="*/ 4 h 754"/>
                <a:gd name="T72" fmla="*/ 1331 w 2156"/>
                <a:gd name="T73" fmla="*/ 2 h 754"/>
                <a:gd name="T74" fmla="*/ 1348 w 2156"/>
                <a:gd name="T75" fmla="*/ 4 h 754"/>
                <a:gd name="T76" fmla="*/ 1366 w 2156"/>
                <a:gd name="T77" fmla="*/ 12 h 754"/>
                <a:gd name="T78" fmla="*/ 1385 w 2156"/>
                <a:gd name="T79" fmla="*/ 23 h 754"/>
                <a:gd name="T80" fmla="*/ 1426 w 2156"/>
                <a:gd name="T81" fmla="*/ 56 h 754"/>
                <a:gd name="T82" fmla="*/ 1487 w 2156"/>
                <a:gd name="T83" fmla="*/ 116 h 754"/>
                <a:gd name="T84" fmla="*/ 1517 w 2156"/>
                <a:gd name="T85" fmla="*/ 145 h 754"/>
                <a:gd name="T86" fmla="*/ 1562 w 2156"/>
                <a:gd name="T87" fmla="*/ 188 h 754"/>
                <a:gd name="T88" fmla="*/ 1594 w 2156"/>
                <a:gd name="T89" fmla="*/ 214 h 754"/>
                <a:gd name="T90" fmla="*/ 1629 w 2156"/>
                <a:gd name="T91" fmla="*/ 237 h 754"/>
                <a:gd name="T92" fmla="*/ 1666 w 2156"/>
                <a:gd name="T93" fmla="*/ 257 h 754"/>
                <a:gd name="T94" fmla="*/ 1704 w 2156"/>
                <a:gd name="T95" fmla="*/ 271 h 754"/>
                <a:gd name="T96" fmla="*/ 1745 w 2156"/>
                <a:gd name="T97" fmla="*/ 278 h 754"/>
                <a:gd name="T98" fmla="*/ 1767 w 2156"/>
                <a:gd name="T99" fmla="*/ 279 h 754"/>
                <a:gd name="T100" fmla="*/ 1794 w 2156"/>
                <a:gd name="T101" fmla="*/ 278 h 754"/>
                <a:gd name="T102" fmla="*/ 1819 w 2156"/>
                <a:gd name="T103" fmla="*/ 274 h 754"/>
                <a:gd name="T104" fmla="*/ 1843 w 2156"/>
                <a:gd name="T105" fmla="*/ 267 h 754"/>
                <a:gd name="T106" fmla="*/ 1868 w 2156"/>
                <a:gd name="T107" fmla="*/ 257 h 754"/>
                <a:gd name="T108" fmla="*/ 1892 w 2156"/>
                <a:gd name="T109" fmla="*/ 245 h 754"/>
                <a:gd name="T110" fmla="*/ 1915 w 2156"/>
                <a:gd name="T111" fmla="*/ 230 h 754"/>
                <a:gd name="T112" fmla="*/ 1960 w 2156"/>
                <a:gd name="T113" fmla="*/ 191 h 754"/>
                <a:gd name="T114" fmla="*/ 2098 w 2156"/>
                <a:gd name="T115" fmla="*/ 57 h 754"/>
                <a:gd name="T116" fmla="*/ 2156 w 215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56" h="754">
                  <a:moveTo>
                    <a:pt x="2156" y="0"/>
                  </a:moveTo>
                  <a:lnTo>
                    <a:pt x="2156" y="754"/>
                  </a:lnTo>
                  <a:lnTo>
                    <a:pt x="0" y="754"/>
                  </a:lnTo>
                  <a:lnTo>
                    <a:pt x="0" y="280"/>
                  </a:lnTo>
                  <a:lnTo>
                    <a:pt x="0" y="280"/>
                  </a:lnTo>
                  <a:lnTo>
                    <a:pt x="17" y="281"/>
                  </a:lnTo>
                  <a:lnTo>
                    <a:pt x="32" y="281"/>
                  </a:lnTo>
                  <a:lnTo>
                    <a:pt x="49" y="279"/>
                  </a:lnTo>
                  <a:lnTo>
                    <a:pt x="66" y="275"/>
                  </a:lnTo>
                  <a:lnTo>
                    <a:pt x="82" y="270"/>
                  </a:lnTo>
                  <a:lnTo>
                    <a:pt x="96" y="262"/>
                  </a:lnTo>
                  <a:lnTo>
                    <a:pt x="111" y="254"/>
                  </a:lnTo>
                  <a:lnTo>
                    <a:pt x="125" y="244"/>
                  </a:lnTo>
                  <a:lnTo>
                    <a:pt x="141" y="230"/>
                  </a:lnTo>
                  <a:lnTo>
                    <a:pt x="141" y="230"/>
                  </a:lnTo>
                  <a:lnTo>
                    <a:pt x="170" y="207"/>
                  </a:lnTo>
                  <a:lnTo>
                    <a:pt x="183" y="196"/>
                  </a:lnTo>
                  <a:lnTo>
                    <a:pt x="198" y="187"/>
                  </a:lnTo>
                  <a:lnTo>
                    <a:pt x="214" y="179"/>
                  </a:lnTo>
                  <a:lnTo>
                    <a:pt x="231" y="171"/>
                  </a:lnTo>
                  <a:lnTo>
                    <a:pt x="247" y="166"/>
                  </a:lnTo>
                  <a:lnTo>
                    <a:pt x="266" y="163"/>
                  </a:lnTo>
                  <a:lnTo>
                    <a:pt x="277" y="162"/>
                  </a:lnTo>
                  <a:lnTo>
                    <a:pt x="286" y="162"/>
                  </a:lnTo>
                  <a:lnTo>
                    <a:pt x="298" y="163"/>
                  </a:lnTo>
                  <a:lnTo>
                    <a:pt x="308" y="164"/>
                  </a:lnTo>
                  <a:lnTo>
                    <a:pt x="320" y="166"/>
                  </a:lnTo>
                  <a:lnTo>
                    <a:pt x="332" y="169"/>
                  </a:lnTo>
                  <a:lnTo>
                    <a:pt x="345" y="172"/>
                  </a:lnTo>
                  <a:lnTo>
                    <a:pt x="358" y="176"/>
                  </a:lnTo>
                  <a:lnTo>
                    <a:pt x="387" y="188"/>
                  </a:lnTo>
                  <a:lnTo>
                    <a:pt x="417" y="204"/>
                  </a:lnTo>
                  <a:lnTo>
                    <a:pt x="451" y="223"/>
                  </a:lnTo>
                  <a:lnTo>
                    <a:pt x="486" y="246"/>
                  </a:lnTo>
                  <a:lnTo>
                    <a:pt x="486" y="246"/>
                  </a:lnTo>
                  <a:lnTo>
                    <a:pt x="521" y="268"/>
                  </a:lnTo>
                  <a:lnTo>
                    <a:pt x="553" y="288"/>
                  </a:lnTo>
                  <a:lnTo>
                    <a:pt x="585" y="304"/>
                  </a:lnTo>
                  <a:lnTo>
                    <a:pt x="616" y="319"/>
                  </a:lnTo>
                  <a:lnTo>
                    <a:pt x="646" y="332"/>
                  </a:lnTo>
                  <a:lnTo>
                    <a:pt x="675" y="342"/>
                  </a:lnTo>
                  <a:lnTo>
                    <a:pt x="702" y="349"/>
                  </a:lnTo>
                  <a:lnTo>
                    <a:pt x="730" y="356"/>
                  </a:lnTo>
                  <a:lnTo>
                    <a:pt x="756" y="360"/>
                  </a:lnTo>
                  <a:lnTo>
                    <a:pt x="781" y="362"/>
                  </a:lnTo>
                  <a:lnTo>
                    <a:pt x="806" y="362"/>
                  </a:lnTo>
                  <a:lnTo>
                    <a:pt x="829" y="361"/>
                  </a:lnTo>
                  <a:lnTo>
                    <a:pt x="852" y="358"/>
                  </a:lnTo>
                  <a:lnTo>
                    <a:pt x="875" y="354"/>
                  </a:lnTo>
                  <a:lnTo>
                    <a:pt x="896" y="347"/>
                  </a:lnTo>
                  <a:lnTo>
                    <a:pt x="917" y="340"/>
                  </a:lnTo>
                  <a:lnTo>
                    <a:pt x="937" y="332"/>
                  </a:lnTo>
                  <a:lnTo>
                    <a:pt x="957" y="322"/>
                  </a:lnTo>
                  <a:lnTo>
                    <a:pt x="976" y="312"/>
                  </a:lnTo>
                  <a:lnTo>
                    <a:pt x="995" y="300"/>
                  </a:lnTo>
                  <a:lnTo>
                    <a:pt x="1013" y="288"/>
                  </a:lnTo>
                  <a:lnTo>
                    <a:pt x="1030" y="274"/>
                  </a:lnTo>
                  <a:lnTo>
                    <a:pt x="1047" y="260"/>
                  </a:lnTo>
                  <a:lnTo>
                    <a:pt x="1064" y="247"/>
                  </a:lnTo>
                  <a:lnTo>
                    <a:pt x="1095" y="216"/>
                  </a:lnTo>
                  <a:lnTo>
                    <a:pt x="1126" y="185"/>
                  </a:lnTo>
                  <a:lnTo>
                    <a:pt x="1154" y="152"/>
                  </a:lnTo>
                  <a:lnTo>
                    <a:pt x="1182" y="121"/>
                  </a:lnTo>
                  <a:lnTo>
                    <a:pt x="1214" y="84"/>
                  </a:lnTo>
                  <a:lnTo>
                    <a:pt x="1214" y="84"/>
                  </a:lnTo>
                  <a:lnTo>
                    <a:pt x="1232" y="66"/>
                  </a:lnTo>
                  <a:lnTo>
                    <a:pt x="1247" y="50"/>
                  </a:lnTo>
                  <a:lnTo>
                    <a:pt x="1264" y="36"/>
                  </a:lnTo>
                  <a:lnTo>
                    <a:pt x="1279" y="24"/>
                  </a:lnTo>
                  <a:lnTo>
                    <a:pt x="1294" y="15"/>
                  </a:lnTo>
                  <a:lnTo>
                    <a:pt x="1307" y="9"/>
                  </a:lnTo>
                  <a:lnTo>
                    <a:pt x="1320" y="4"/>
                  </a:lnTo>
                  <a:lnTo>
                    <a:pt x="1331" y="2"/>
                  </a:lnTo>
                  <a:lnTo>
                    <a:pt x="1331" y="2"/>
                  </a:lnTo>
                  <a:lnTo>
                    <a:pt x="1340" y="3"/>
                  </a:lnTo>
                  <a:lnTo>
                    <a:pt x="1348" y="4"/>
                  </a:lnTo>
                  <a:lnTo>
                    <a:pt x="1356" y="8"/>
                  </a:lnTo>
                  <a:lnTo>
                    <a:pt x="1366" y="12"/>
                  </a:lnTo>
                  <a:lnTo>
                    <a:pt x="1375" y="17"/>
                  </a:lnTo>
                  <a:lnTo>
                    <a:pt x="1385" y="23"/>
                  </a:lnTo>
                  <a:lnTo>
                    <a:pt x="1406" y="39"/>
                  </a:lnTo>
                  <a:lnTo>
                    <a:pt x="1426" y="56"/>
                  </a:lnTo>
                  <a:lnTo>
                    <a:pt x="1447" y="76"/>
                  </a:lnTo>
                  <a:lnTo>
                    <a:pt x="1487" y="116"/>
                  </a:lnTo>
                  <a:lnTo>
                    <a:pt x="1487" y="116"/>
                  </a:lnTo>
                  <a:lnTo>
                    <a:pt x="1517" y="145"/>
                  </a:lnTo>
                  <a:lnTo>
                    <a:pt x="1546" y="174"/>
                  </a:lnTo>
                  <a:lnTo>
                    <a:pt x="1562" y="188"/>
                  </a:lnTo>
                  <a:lnTo>
                    <a:pt x="1579" y="202"/>
                  </a:lnTo>
                  <a:lnTo>
                    <a:pt x="1594" y="214"/>
                  </a:lnTo>
                  <a:lnTo>
                    <a:pt x="1611" y="227"/>
                  </a:lnTo>
                  <a:lnTo>
                    <a:pt x="1629" y="237"/>
                  </a:lnTo>
                  <a:lnTo>
                    <a:pt x="1647" y="248"/>
                  </a:lnTo>
                  <a:lnTo>
                    <a:pt x="1666" y="257"/>
                  </a:lnTo>
                  <a:lnTo>
                    <a:pt x="1685" y="265"/>
                  </a:lnTo>
                  <a:lnTo>
                    <a:pt x="1704" y="271"/>
                  </a:lnTo>
                  <a:lnTo>
                    <a:pt x="1724" y="276"/>
                  </a:lnTo>
                  <a:lnTo>
                    <a:pt x="1745" y="278"/>
                  </a:lnTo>
                  <a:lnTo>
                    <a:pt x="1767" y="279"/>
                  </a:lnTo>
                  <a:lnTo>
                    <a:pt x="1767" y="279"/>
                  </a:lnTo>
                  <a:lnTo>
                    <a:pt x="1780" y="279"/>
                  </a:lnTo>
                  <a:lnTo>
                    <a:pt x="1794" y="278"/>
                  </a:lnTo>
                  <a:lnTo>
                    <a:pt x="1806" y="276"/>
                  </a:lnTo>
                  <a:lnTo>
                    <a:pt x="1819" y="274"/>
                  </a:lnTo>
                  <a:lnTo>
                    <a:pt x="1831" y="271"/>
                  </a:lnTo>
                  <a:lnTo>
                    <a:pt x="1843" y="267"/>
                  </a:lnTo>
                  <a:lnTo>
                    <a:pt x="1855" y="262"/>
                  </a:lnTo>
                  <a:lnTo>
                    <a:pt x="1868" y="257"/>
                  </a:lnTo>
                  <a:lnTo>
                    <a:pt x="1880" y="252"/>
                  </a:lnTo>
                  <a:lnTo>
                    <a:pt x="1892" y="245"/>
                  </a:lnTo>
                  <a:lnTo>
                    <a:pt x="1904" y="237"/>
                  </a:lnTo>
                  <a:lnTo>
                    <a:pt x="1915" y="230"/>
                  </a:lnTo>
                  <a:lnTo>
                    <a:pt x="1938" y="212"/>
                  </a:lnTo>
                  <a:lnTo>
                    <a:pt x="1960" y="191"/>
                  </a:lnTo>
                  <a:lnTo>
                    <a:pt x="2098" y="57"/>
                  </a:lnTo>
                  <a:lnTo>
                    <a:pt x="2098" y="57"/>
                  </a:lnTo>
                  <a:lnTo>
                    <a:pt x="2156" y="0"/>
                  </a:lnTo>
                  <a:lnTo>
                    <a:pt x="215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2" name="Freeform 33">
              <a:extLst>
                <a:ext uri="{FF2B5EF4-FFF2-40B4-BE49-F238E27FC236}">
                  <a16:creationId xmlns:a16="http://schemas.microsoft.com/office/drawing/2014/main" id="{2508A78A-DFAA-422C-966C-036FFCC4E57C}"/>
                </a:ext>
              </a:extLst>
            </p:cNvPr>
            <p:cNvSpPr>
              <a:spLocks/>
            </p:cNvSpPr>
            <p:nvPr/>
          </p:nvSpPr>
          <p:spPr bwMode="auto">
            <a:xfrm>
              <a:off x="6299205" y="4184649"/>
              <a:ext cx="558800" cy="31749"/>
            </a:xfrm>
            <a:custGeom>
              <a:avLst/>
              <a:gdLst>
                <a:gd name="T0" fmla="*/ 81 w 2461"/>
                <a:gd name="T1" fmla="*/ 0 h 143"/>
                <a:gd name="T2" fmla="*/ 73 w 2461"/>
                <a:gd name="T3" fmla="*/ 1 h 143"/>
                <a:gd name="T4" fmla="*/ 57 w 2461"/>
                <a:gd name="T5" fmla="*/ 3 h 143"/>
                <a:gd name="T6" fmla="*/ 43 w 2461"/>
                <a:gd name="T7" fmla="*/ 8 h 143"/>
                <a:gd name="T8" fmla="*/ 29 w 2461"/>
                <a:gd name="T9" fmla="*/ 17 h 143"/>
                <a:gd name="T10" fmla="*/ 19 w 2461"/>
                <a:gd name="T11" fmla="*/ 26 h 143"/>
                <a:gd name="T12" fmla="*/ 9 w 2461"/>
                <a:gd name="T13" fmla="*/ 38 h 143"/>
                <a:gd name="T14" fmla="*/ 3 w 2461"/>
                <a:gd name="T15" fmla="*/ 50 h 143"/>
                <a:gd name="T16" fmla="*/ 0 w 2461"/>
                <a:gd name="T17" fmla="*/ 64 h 143"/>
                <a:gd name="T18" fmla="*/ 0 w 2461"/>
                <a:gd name="T19" fmla="*/ 71 h 143"/>
                <a:gd name="T20" fmla="*/ 2 w 2461"/>
                <a:gd name="T21" fmla="*/ 86 h 143"/>
                <a:gd name="T22" fmla="*/ 6 w 2461"/>
                <a:gd name="T23" fmla="*/ 99 h 143"/>
                <a:gd name="T24" fmla="*/ 14 w 2461"/>
                <a:gd name="T25" fmla="*/ 111 h 143"/>
                <a:gd name="T26" fmla="*/ 24 w 2461"/>
                <a:gd name="T27" fmla="*/ 122 h 143"/>
                <a:gd name="T28" fmla="*/ 36 w 2461"/>
                <a:gd name="T29" fmla="*/ 130 h 143"/>
                <a:gd name="T30" fmla="*/ 49 w 2461"/>
                <a:gd name="T31" fmla="*/ 136 h 143"/>
                <a:gd name="T32" fmla="*/ 65 w 2461"/>
                <a:gd name="T33" fmla="*/ 141 h 143"/>
                <a:gd name="T34" fmla="*/ 81 w 2461"/>
                <a:gd name="T35" fmla="*/ 143 h 143"/>
                <a:gd name="T36" fmla="*/ 2381 w 2461"/>
                <a:gd name="T37" fmla="*/ 143 h 143"/>
                <a:gd name="T38" fmla="*/ 2396 w 2461"/>
                <a:gd name="T39" fmla="*/ 141 h 143"/>
                <a:gd name="T40" fmla="*/ 2412 w 2461"/>
                <a:gd name="T41" fmla="*/ 136 h 143"/>
                <a:gd name="T42" fmla="*/ 2426 w 2461"/>
                <a:gd name="T43" fmla="*/ 130 h 143"/>
                <a:gd name="T44" fmla="*/ 2438 w 2461"/>
                <a:gd name="T45" fmla="*/ 122 h 143"/>
                <a:gd name="T46" fmla="*/ 2448 w 2461"/>
                <a:gd name="T47" fmla="*/ 111 h 143"/>
                <a:gd name="T48" fmla="*/ 2455 w 2461"/>
                <a:gd name="T49" fmla="*/ 99 h 143"/>
                <a:gd name="T50" fmla="*/ 2460 w 2461"/>
                <a:gd name="T51" fmla="*/ 86 h 143"/>
                <a:gd name="T52" fmla="*/ 2461 w 2461"/>
                <a:gd name="T53" fmla="*/ 71 h 143"/>
                <a:gd name="T54" fmla="*/ 2461 w 2461"/>
                <a:gd name="T55" fmla="*/ 64 h 143"/>
                <a:gd name="T56" fmla="*/ 2458 w 2461"/>
                <a:gd name="T57" fmla="*/ 50 h 143"/>
                <a:gd name="T58" fmla="*/ 2452 w 2461"/>
                <a:gd name="T59" fmla="*/ 38 h 143"/>
                <a:gd name="T60" fmla="*/ 2443 w 2461"/>
                <a:gd name="T61" fmla="*/ 26 h 143"/>
                <a:gd name="T62" fmla="*/ 2432 w 2461"/>
                <a:gd name="T63" fmla="*/ 17 h 143"/>
                <a:gd name="T64" fmla="*/ 2419 w 2461"/>
                <a:gd name="T65" fmla="*/ 8 h 143"/>
                <a:gd name="T66" fmla="*/ 2405 w 2461"/>
                <a:gd name="T67" fmla="*/ 3 h 143"/>
                <a:gd name="T68" fmla="*/ 2389 w 2461"/>
                <a:gd name="T69" fmla="*/ 1 h 143"/>
                <a:gd name="T70" fmla="*/ 2381 w 2461"/>
                <a:gd name="T7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1" h="143">
                  <a:moveTo>
                    <a:pt x="2381" y="0"/>
                  </a:moveTo>
                  <a:lnTo>
                    <a:pt x="81" y="0"/>
                  </a:lnTo>
                  <a:lnTo>
                    <a:pt x="81" y="0"/>
                  </a:lnTo>
                  <a:lnTo>
                    <a:pt x="73" y="1"/>
                  </a:lnTo>
                  <a:lnTo>
                    <a:pt x="65" y="2"/>
                  </a:lnTo>
                  <a:lnTo>
                    <a:pt x="57" y="3"/>
                  </a:lnTo>
                  <a:lnTo>
                    <a:pt x="49" y="6"/>
                  </a:lnTo>
                  <a:lnTo>
                    <a:pt x="43" y="8"/>
                  </a:lnTo>
                  <a:lnTo>
                    <a:pt x="36" y="13"/>
                  </a:lnTo>
                  <a:lnTo>
                    <a:pt x="29" y="17"/>
                  </a:lnTo>
                  <a:lnTo>
                    <a:pt x="24" y="21"/>
                  </a:lnTo>
                  <a:lnTo>
                    <a:pt x="19" y="26"/>
                  </a:lnTo>
                  <a:lnTo>
                    <a:pt x="14" y="32"/>
                  </a:lnTo>
                  <a:lnTo>
                    <a:pt x="9" y="38"/>
                  </a:lnTo>
                  <a:lnTo>
                    <a:pt x="6" y="44"/>
                  </a:lnTo>
                  <a:lnTo>
                    <a:pt x="3" y="50"/>
                  </a:lnTo>
                  <a:lnTo>
                    <a:pt x="2" y="57"/>
                  </a:lnTo>
                  <a:lnTo>
                    <a:pt x="0" y="64"/>
                  </a:lnTo>
                  <a:lnTo>
                    <a:pt x="0" y="71"/>
                  </a:lnTo>
                  <a:lnTo>
                    <a:pt x="0" y="71"/>
                  </a:lnTo>
                  <a:lnTo>
                    <a:pt x="0" y="79"/>
                  </a:lnTo>
                  <a:lnTo>
                    <a:pt x="2" y="86"/>
                  </a:lnTo>
                  <a:lnTo>
                    <a:pt x="3" y="92"/>
                  </a:lnTo>
                  <a:lnTo>
                    <a:pt x="6" y="99"/>
                  </a:lnTo>
                  <a:lnTo>
                    <a:pt x="9" y="105"/>
                  </a:lnTo>
                  <a:lnTo>
                    <a:pt x="14" y="111"/>
                  </a:lnTo>
                  <a:lnTo>
                    <a:pt x="19" y="117"/>
                  </a:lnTo>
                  <a:lnTo>
                    <a:pt x="24" y="122"/>
                  </a:lnTo>
                  <a:lnTo>
                    <a:pt x="29" y="126"/>
                  </a:lnTo>
                  <a:lnTo>
                    <a:pt x="36" y="130"/>
                  </a:lnTo>
                  <a:lnTo>
                    <a:pt x="43" y="133"/>
                  </a:lnTo>
                  <a:lnTo>
                    <a:pt x="49" y="136"/>
                  </a:lnTo>
                  <a:lnTo>
                    <a:pt x="57" y="140"/>
                  </a:lnTo>
                  <a:lnTo>
                    <a:pt x="65" y="141"/>
                  </a:lnTo>
                  <a:lnTo>
                    <a:pt x="73" y="142"/>
                  </a:lnTo>
                  <a:lnTo>
                    <a:pt x="81" y="143"/>
                  </a:lnTo>
                  <a:lnTo>
                    <a:pt x="2381" y="143"/>
                  </a:lnTo>
                  <a:lnTo>
                    <a:pt x="2381" y="143"/>
                  </a:lnTo>
                  <a:lnTo>
                    <a:pt x="2389" y="142"/>
                  </a:lnTo>
                  <a:lnTo>
                    <a:pt x="2396" y="141"/>
                  </a:lnTo>
                  <a:lnTo>
                    <a:pt x="2405" y="140"/>
                  </a:lnTo>
                  <a:lnTo>
                    <a:pt x="2412" y="136"/>
                  </a:lnTo>
                  <a:lnTo>
                    <a:pt x="2419" y="133"/>
                  </a:lnTo>
                  <a:lnTo>
                    <a:pt x="2426" y="130"/>
                  </a:lnTo>
                  <a:lnTo>
                    <a:pt x="2432" y="126"/>
                  </a:lnTo>
                  <a:lnTo>
                    <a:pt x="2438" y="122"/>
                  </a:lnTo>
                  <a:lnTo>
                    <a:pt x="2443" y="117"/>
                  </a:lnTo>
                  <a:lnTo>
                    <a:pt x="2448" y="111"/>
                  </a:lnTo>
                  <a:lnTo>
                    <a:pt x="2452" y="105"/>
                  </a:lnTo>
                  <a:lnTo>
                    <a:pt x="2455" y="99"/>
                  </a:lnTo>
                  <a:lnTo>
                    <a:pt x="2458" y="92"/>
                  </a:lnTo>
                  <a:lnTo>
                    <a:pt x="2460" y="86"/>
                  </a:lnTo>
                  <a:lnTo>
                    <a:pt x="2461" y="79"/>
                  </a:lnTo>
                  <a:lnTo>
                    <a:pt x="2461" y="71"/>
                  </a:lnTo>
                  <a:lnTo>
                    <a:pt x="2461" y="71"/>
                  </a:lnTo>
                  <a:lnTo>
                    <a:pt x="2461" y="64"/>
                  </a:lnTo>
                  <a:lnTo>
                    <a:pt x="2460" y="57"/>
                  </a:lnTo>
                  <a:lnTo>
                    <a:pt x="2458" y="50"/>
                  </a:lnTo>
                  <a:lnTo>
                    <a:pt x="2455" y="44"/>
                  </a:lnTo>
                  <a:lnTo>
                    <a:pt x="2452" y="38"/>
                  </a:lnTo>
                  <a:lnTo>
                    <a:pt x="2448" y="32"/>
                  </a:lnTo>
                  <a:lnTo>
                    <a:pt x="2443" y="26"/>
                  </a:lnTo>
                  <a:lnTo>
                    <a:pt x="2438" y="21"/>
                  </a:lnTo>
                  <a:lnTo>
                    <a:pt x="2432" y="17"/>
                  </a:lnTo>
                  <a:lnTo>
                    <a:pt x="2426" y="13"/>
                  </a:lnTo>
                  <a:lnTo>
                    <a:pt x="2419" y="8"/>
                  </a:lnTo>
                  <a:lnTo>
                    <a:pt x="2412" y="6"/>
                  </a:lnTo>
                  <a:lnTo>
                    <a:pt x="2405" y="3"/>
                  </a:lnTo>
                  <a:lnTo>
                    <a:pt x="2396" y="2"/>
                  </a:lnTo>
                  <a:lnTo>
                    <a:pt x="2389" y="1"/>
                  </a:lnTo>
                  <a:lnTo>
                    <a:pt x="2381" y="0"/>
                  </a:lnTo>
                  <a:lnTo>
                    <a:pt x="238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3" name="Freeform 34">
              <a:extLst>
                <a:ext uri="{FF2B5EF4-FFF2-40B4-BE49-F238E27FC236}">
                  <a16:creationId xmlns:a16="http://schemas.microsoft.com/office/drawing/2014/main" id="{A3DAA810-8004-4B5C-826A-82B5568BBFEC}"/>
                </a:ext>
              </a:extLst>
            </p:cNvPr>
            <p:cNvSpPr>
              <a:spLocks noEditPoints="1"/>
            </p:cNvSpPr>
            <p:nvPr/>
          </p:nvSpPr>
          <p:spPr bwMode="auto">
            <a:xfrm>
              <a:off x="6321429" y="3670298"/>
              <a:ext cx="515938" cy="374649"/>
            </a:xfrm>
            <a:custGeom>
              <a:avLst/>
              <a:gdLst>
                <a:gd name="T0" fmla="*/ 2269 w 2273"/>
                <a:gd name="T1" fmla="*/ 1128 h 1646"/>
                <a:gd name="T2" fmla="*/ 2198 w 2273"/>
                <a:gd name="T3" fmla="*/ 1249 h 1646"/>
                <a:gd name="T4" fmla="*/ 1933 w 2273"/>
                <a:gd name="T5" fmla="*/ 1512 h 1646"/>
                <a:gd name="T6" fmla="*/ 1865 w 2273"/>
                <a:gd name="T7" fmla="*/ 1558 h 1646"/>
                <a:gd name="T8" fmla="*/ 1801 w 2273"/>
                <a:gd name="T9" fmla="*/ 1561 h 1646"/>
                <a:gd name="T10" fmla="*/ 1719 w 2273"/>
                <a:gd name="T11" fmla="*/ 1518 h 1646"/>
                <a:gd name="T12" fmla="*/ 1557 w 2273"/>
                <a:gd name="T13" fmla="*/ 1364 h 1646"/>
                <a:gd name="T14" fmla="*/ 1454 w 2273"/>
                <a:gd name="T15" fmla="*/ 1299 h 1646"/>
                <a:gd name="T16" fmla="*/ 1378 w 2273"/>
                <a:gd name="T17" fmla="*/ 1289 h 1646"/>
                <a:gd name="T18" fmla="*/ 1294 w 2273"/>
                <a:gd name="T19" fmla="*/ 1316 h 1646"/>
                <a:gd name="T20" fmla="*/ 1199 w 2273"/>
                <a:gd name="T21" fmla="*/ 1391 h 1646"/>
                <a:gd name="T22" fmla="*/ 1039 w 2273"/>
                <a:gd name="T23" fmla="*/ 1566 h 1646"/>
                <a:gd name="T24" fmla="*/ 949 w 2273"/>
                <a:gd name="T25" fmla="*/ 1626 h 1646"/>
                <a:gd name="T26" fmla="*/ 845 w 2273"/>
                <a:gd name="T27" fmla="*/ 1646 h 1646"/>
                <a:gd name="T28" fmla="*/ 717 w 2273"/>
                <a:gd name="T29" fmla="*/ 1612 h 1646"/>
                <a:gd name="T30" fmla="*/ 587 w 2273"/>
                <a:gd name="T31" fmla="*/ 1534 h 1646"/>
                <a:gd name="T32" fmla="*/ 443 w 2273"/>
                <a:gd name="T33" fmla="*/ 1464 h 1646"/>
                <a:gd name="T34" fmla="*/ 328 w 2273"/>
                <a:gd name="T35" fmla="*/ 1447 h 1646"/>
                <a:gd name="T36" fmla="*/ 238 w 2273"/>
                <a:gd name="T37" fmla="*/ 1466 h 1646"/>
                <a:gd name="T38" fmla="*/ 141 w 2273"/>
                <a:gd name="T39" fmla="*/ 1529 h 1646"/>
                <a:gd name="T40" fmla="*/ 73 w 2273"/>
                <a:gd name="T41" fmla="*/ 1567 h 1646"/>
                <a:gd name="T42" fmla="*/ 23 w 2273"/>
                <a:gd name="T43" fmla="*/ 1531 h 1646"/>
                <a:gd name="T44" fmla="*/ 0 w 2273"/>
                <a:gd name="T45" fmla="*/ 1453 h 1646"/>
                <a:gd name="T46" fmla="*/ 7 w 2273"/>
                <a:gd name="T47" fmla="*/ 731 h 1646"/>
                <a:gd name="T48" fmla="*/ 54 w 2273"/>
                <a:gd name="T49" fmla="*/ 653 h 1646"/>
                <a:gd name="T50" fmla="*/ 144 w 2273"/>
                <a:gd name="T51" fmla="*/ 583 h 1646"/>
                <a:gd name="T52" fmla="*/ 297 w 2273"/>
                <a:gd name="T53" fmla="*/ 510 h 1646"/>
                <a:gd name="T54" fmla="*/ 588 w 2273"/>
                <a:gd name="T55" fmla="*/ 182 h 1646"/>
                <a:gd name="T56" fmla="*/ 600 w 2273"/>
                <a:gd name="T57" fmla="*/ 138 h 1646"/>
                <a:gd name="T58" fmla="*/ 637 w 2273"/>
                <a:gd name="T59" fmla="*/ 101 h 1646"/>
                <a:gd name="T60" fmla="*/ 681 w 2273"/>
                <a:gd name="T61" fmla="*/ 91 h 1646"/>
                <a:gd name="T62" fmla="*/ 731 w 2273"/>
                <a:gd name="T63" fmla="*/ 107 h 1646"/>
                <a:gd name="T64" fmla="*/ 764 w 2273"/>
                <a:gd name="T65" fmla="*/ 147 h 1646"/>
                <a:gd name="T66" fmla="*/ 772 w 2273"/>
                <a:gd name="T67" fmla="*/ 406 h 1646"/>
                <a:gd name="T68" fmla="*/ 1045 w 2273"/>
                <a:gd name="T69" fmla="*/ 91 h 1646"/>
                <a:gd name="T70" fmla="*/ 1061 w 2273"/>
                <a:gd name="T71" fmla="*/ 40 h 1646"/>
                <a:gd name="T72" fmla="*/ 1101 w 2273"/>
                <a:gd name="T73" fmla="*/ 7 h 1646"/>
                <a:gd name="T74" fmla="*/ 1146 w 2273"/>
                <a:gd name="T75" fmla="*/ 0 h 1646"/>
                <a:gd name="T76" fmla="*/ 1195 w 2273"/>
                <a:gd name="T77" fmla="*/ 21 h 1646"/>
                <a:gd name="T78" fmla="*/ 1224 w 2273"/>
                <a:gd name="T79" fmla="*/ 64 h 1646"/>
                <a:gd name="T80" fmla="*/ 1299 w 2273"/>
                <a:gd name="T81" fmla="*/ 389 h 1646"/>
                <a:gd name="T82" fmla="*/ 1502 w 2273"/>
                <a:gd name="T83" fmla="*/ 173 h 1646"/>
                <a:gd name="T84" fmla="*/ 1522 w 2273"/>
                <a:gd name="T85" fmla="*/ 124 h 1646"/>
                <a:gd name="T86" fmla="*/ 1566 w 2273"/>
                <a:gd name="T87" fmla="*/ 95 h 1646"/>
                <a:gd name="T88" fmla="*/ 1611 w 2273"/>
                <a:gd name="T89" fmla="*/ 93 h 1646"/>
                <a:gd name="T90" fmla="*/ 1658 w 2273"/>
                <a:gd name="T91" fmla="*/ 117 h 1646"/>
                <a:gd name="T92" fmla="*/ 1683 w 2273"/>
                <a:gd name="T93" fmla="*/ 163 h 1646"/>
                <a:gd name="T94" fmla="*/ 1811 w 2273"/>
                <a:gd name="T95" fmla="*/ 460 h 1646"/>
                <a:gd name="T96" fmla="*/ 2070 w 2273"/>
                <a:gd name="T97" fmla="*/ 550 h 1646"/>
                <a:gd name="T98" fmla="*/ 2180 w 2273"/>
                <a:gd name="T99" fmla="*/ 617 h 1646"/>
                <a:gd name="T100" fmla="*/ 2249 w 2273"/>
                <a:gd name="T101" fmla="*/ 691 h 1646"/>
                <a:gd name="T102" fmla="*/ 2273 w 2273"/>
                <a:gd name="T103" fmla="*/ 771 h 1646"/>
                <a:gd name="T104" fmla="*/ 292 w 2273"/>
                <a:gd name="T105" fmla="*/ 869 h 1646"/>
                <a:gd name="T106" fmla="*/ 242 w 2273"/>
                <a:gd name="T107" fmla="*/ 832 h 1646"/>
                <a:gd name="T108" fmla="*/ 202 w 2273"/>
                <a:gd name="T109" fmla="*/ 842 h 1646"/>
                <a:gd name="T110" fmla="*/ 175 w 2273"/>
                <a:gd name="T111" fmla="*/ 892 h 1646"/>
                <a:gd name="T112" fmla="*/ 185 w 2273"/>
                <a:gd name="T113" fmla="*/ 1231 h 1646"/>
                <a:gd name="T114" fmla="*/ 236 w 2273"/>
                <a:gd name="T115" fmla="*/ 1258 h 1646"/>
                <a:gd name="T116" fmla="*/ 279 w 2273"/>
                <a:gd name="T117" fmla="*/ 1240 h 1646"/>
                <a:gd name="T118" fmla="*/ 297 w 2273"/>
                <a:gd name="T119" fmla="*/ 892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3" h="1646">
                  <a:moveTo>
                    <a:pt x="2273" y="771"/>
                  </a:moveTo>
                  <a:lnTo>
                    <a:pt x="2273" y="771"/>
                  </a:lnTo>
                  <a:lnTo>
                    <a:pt x="2273" y="1085"/>
                  </a:lnTo>
                  <a:lnTo>
                    <a:pt x="2273" y="1085"/>
                  </a:lnTo>
                  <a:lnTo>
                    <a:pt x="2272" y="1107"/>
                  </a:lnTo>
                  <a:lnTo>
                    <a:pt x="2269" y="1128"/>
                  </a:lnTo>
                  <a:lnTo>
                    <a:pt x="2263" y="1148"/>
                  </a:lnTo>
                  <a:lnTo>
                    <a:pt x="2255" y="1168"/>
                  </a:lnTo>
                  <a:lnTo>
                    <a:pt x="2246" y="1187"/>
                  </a:lnTo>
                  <a:lnTo>
                    <a:pt x="2232" y="1207"/>
                  </a:lnTo>
                  <a:lnTo>
                    <a:pt x="2216" y="1228"/>
                  </a:lnTo>
                  <a:lnTo>
                    <a:pt x="2198" y="1249"/>
                  </a:lnTo>
                  <a:lnTo>
                    <a:pt x="2176" y="1272"/>
                  </a:lnTo>
                  <a:lnTo>
                    <a:pt x="2152" y="1297"/>
                  </a:lnTo>
                  <a:lnTo>
                    <a:pt x="2094" y="1355"/>
                  </a:lnTo>
                  <a:lnTo>
                    <a:pt x="2020" y="1426"/>
                  </a:lnTo>
                  <a:lnTo>
                    <a:pt x="1933" y="1512"/>
                  </a:lnTo>
                  <a:lnTo>
                    <a:pt x="1933" y="1512"/>
                  </a:lnTo>
                  <a:lnTo>
                    <a:pt x="1922" y="1523"/>
                  </a:lnTo>
                  <a:lnTo>
                    <a:pt x="1910" y="1533"/>
                  </a:lnTo>
                  <a:lnTo>
                    <a:pt x="1899" y="1541"/>
                  </a:lnTo>
                  <a:lnTo>
                    <a:pt x="1887" y="1548"/>
                  </a:lnTo>
                  <a:lnTo>
                    <a:pt x="1876" y="1554"/>
                  </a:lnTo>
                  <a:lnTo>
                    <a:pt x="1865" y="1558"/>
                  </a:lnTo>
                  <a:lnTo>
                    <a:pt x="1854" y="1561"/>
                  </a:lnTo>
                  <a:lnTo>
                    <a:pt x="1843" y="1564"/>
                  </a:lnTo>
                  <a:lnTo>
                    <a:pt x="1833" y="1565"/>
                  </a:lnTo>
                  <a:lnTo>
                    <a:pt x="1822" y="1565"/>
                  </a:lnTo>
                  <a:lnTo>
                    <a:pt x="1812" y="1564"/>
                  </a:lnTo>
                  <a:lnTo>
                    <a:pt x="1801" y="1561"/>
                  </a:lnTo>
                  <a:lnTo>
                    <a:pt x="1791" y="1559"/>
                  </a:lnTo>
                  <a:lnTo>
                    <a:pt x="1780" y="1555"/>
                  </a:lnTo>
                  <a:lnTo>
                    <a:pt x="1770" y="1551"/>
                  </a:lnTo>
                  <a:lnTo>
                    <a:pt x="1760" y="1546"/>
                  </a:lnTo>
                  <a:lnTo>
                    <a:pt x="1739" y="1533"/>
                  </a:lnTo>
                  <a:lnTo>
                    <a:pt x="1719" y="1518"/>
                  </a:lnTo>
                  <a:lnTo>
                    <a:pt x="1699" y="1502"/>
                  </a:lnTo>
                  <a:lnTo>
                    <a:pt x="1680" y="1484"/>
                  </a:lnTo>
                  <a:lnTo>
                    <a:pt x="1640" y="1444"/>
                  </a:lnTo>
                  <a:lnTo>
                    <a:pt x="1599" y="1403"/>
                  </a:lnTo>
                  <a:lnTo>
                    <a:pt x="1578" y="1383"/>
                  </a:lnTo>
                  <a:lnTo>
                    <a:pt x="1557" y="1364"/>
                  </a:lnTo>
                  <a:lnTo>
                    <a:pt x="1535" y="1346"/>
                  </a:lnTo>
                  <a:lnTo>
                    <a:pt x="1513" y="1330"/>
                  </a:lnTo>
                  <a:lnTo>
                    <a:pt x="1490" y="1316"/>
                  </a:lnTo>
                  <a:lnTo>
                    <a:pt x="1478" y="1310"/>
                  </a:lnTo>
                  <a:lnTo>
                    <a:pt x="1466" y="1304"/>
                  </a:lnTo>
                  <a:lnTo>
                    <a:pt x="1454" y="1299"/>
                  </a:lnTo>
                  <a:lnTo>
                    <a:pt x="1442" y="1295"/>
                  </a:lnTo>
                  <a:lnTo>
                    <a:pt x="1430" y="1292"/>
                  </a:lnTo>
                  <a:lnTo>
                    <a:pt x="1418" y="1290"/>
                  </a:lnTo>
                  <a:lnTo>
                    <a:pt x="1404" y="1288"/>
                  </a:lnTo>
                  <a:lnTo>
                    <a:pt x="1391" y="1288"/>
                  </a:lnTo>
                  <a:lnTo>
                    <a:pt x="1378" y="1289"/>
                  </a:lnTo>
                  <a:lnTo>
                    <a:pt x="1365" y="1290"/>
                  </a:lnTo>
                  <a:lnTo>
                    <a:pt x="1350" y="1293"/>
                  </a:lnTo>
                  <a:lnTo>
                    <a:pt x="1337" y="1296"/>
                  </a:lnTo>
                  <a:lnTo>
                    <a:pt x="1323" y="1301"/>
                  </a:lnTo>
                  <a:lnTo>
                    <a:pt x="1308" y="1308"/>
                  </a:lnTo>
                  <a:lnTo>
                    <a:pt x="1294" y="1316"/>
                  </a:lnTo>
                  <a:lnTo>
                    <a:pt x="1279" y="1324"/>
                  </a:lnTo>
                  <a:lnTo>
                    <a:pt x="1263" y="1335"/>
                  </a:lnTo>
                  <a:lnTo>
                    <a:pt x="1248" y="1347"/>
                  </a:lnTo>
                  <a:lnTo>
                    <a:pt x="1232" y="1360"/>
                  </a:lnTo>
                  <a:lnTo>
                    <a:pt x="1215" y="1376"/>
                  </a:lnTo>
                  <a:lnTo>
                    <a:pt x="1199" y="1391"/>
                  </a:lnTo>
                  <a:lnTo>
                    <a:pt x="1183" y="1410"/>
                  </a:lnTo>
                  <a:lnTo>
                    <a:pt x="1183" y="1410"/>
                  </a:lnTo>
                  <a:lnTo>
                    <a:pt x="1124" y="1477"/>
                  </a:lnTo>
                  <a:lnTo>
                    <a:pt x="1096" y="1509"/>
                  </a:lnTo>
                  <a:lnTo>
                    <a:pt x="1067" y="1538"/>
                  </a:lnTo>
                  <a:lnTo>
                    <a:pt x="1039" y="1566"/>
                  </a:lnTo>
                  <a:lnTo>
                    <a:pt x="1024" y="1577"/>
                  </a:lnTo>
                  <a:lnTo>
                    <a:pt x="1010" y="1590"/>
                  </a:lnTo>
                  <a:lnTo>
                    <a:pt x="995" y="1600"/>
                  </a:lnTo>
                  <a:lnTo>
                    <a:pt x="980" y="1610"/>
                  </a:lnTo>
                  <a:lnTo>
                    <a:pt x="965" y="1618"/>
                  </a:lnTo>
                  <a:lnTo>
                    <a:pt x="949" y="1626"/>
                  </a:lnTo>
                  <a:lnTo>
                    <a:pt x="933" y="1633"/>
                  </a:lnTo>
                  <a:lnTo>
                    <a:pt x="916" y="1638"/>
                  </a:lnTo>
                  <a:lnTo>
                    <a:pt x="900" y="1642"/>
                  </a:lnTo>
                  <a:lnTo>
                    <a:pt x="882" y="1645"/>
                  </a:lnTo>
                  <a:lnTo>
                    <a:pt x="864" y="1646"/>
                  </a:lnTo>
                  <a:lnTo>
                    <a:pt x="845" y="1646"/>
                  </a:lnTo>
                  <a:lnTo>
                    <a:pt x="826" y="1645"/>
                  </a:lnTo>
                  <a:lnTo>
                    <a:pt x="806" y="1642"/>
                  </a:lnTo>
                  <a:lnTo>
                    <a:pt x="785" y="1637"/>
                  </a:lnTo>
                  <a:lnTo>
                    <a:pt x="763" y="1631"/>
                  </a:lnTo>
                  <a:lnTo>
                    <a:pt x="741" y="1622"/>
                  </a:lnTo>
                  <a:lnTo>
                    <a:pt x="717" y="1612"/>
                  </a:lnTo>
                  <a:lnTo>
                    <a:pt x="693" y="1600"/>
                  </a:lnTo>
                  <a:lnTo>
                    <a:pt x="668" y="1587"/>
                  </a:lnTo>
                  <a:lnTo>
                    <a:pt x="642" y="1571"/>
                  </a:lnTo>
                  <a:lnTo>
                    <a:pt x="615" y="1552"/>
                  </a:lnTo>
                  <a:lnTo>
                    <a:pt x="615" y="1552"/>
                  </a:lnTo>
                  <a:lnTo>
                    <a:pt x="587" y="1534"/>
                  </a:lnTo>
                  <a:lnTo>
                    <a:pt x="561" y="1518"/>
                  </a:lnTo>
                  <a:lnTo>
                    <a:pt x="535" y="1504"/>
                  </a:lnTo>
                  <a:lnTo>
                    <a:pt x="511" y="1492"/>
                  </a:lnTo>
                  <a:lnTo>
                    <a:pt x="488" y="1481"/>
                  </a:lnTo>
                  <a:lnTo>
                    <a:pt x="465" y="1472"/>
                  </a:lnTo>
                  <a:lnTo>
                    <a:pt x="443" y="1464"/>
                  </a:lnTo>
                  <a:lnTo>
                    <a:pt x="422" y="1459"/>
                  </a:lnTo>
                  <a:lnTo>
                    <a:pt x="402" y="1453"/>
                  </a:lnTo>
                  <a:lnTo>
                    <a:pt x="382" y="1450"/>
                  </a:lnTo>
                  <a:lnTo>
                    <a:pt x="363" y="1448"/>
                  </a:lnTo>
                  <a:lnTo>
                    <a:pt x="345" y="1447"/>
                  </a:lnTo>
                  <a:lnTo>
                    <a:pt x="328" y="1447"/>
                  </a:lnTo>
                  <a:lnTo>
                    <a:pt x="312" y="1448"/>
                  </a:lnTo>
                  <a:lnTo>
                    <a:pt x="296" y="1450"/>
                  </a:lnTo>
                  <a:lnTo>
                    <a:pt x="280" y="1453"/>
                  </a:lnTo>
                  <a:lnTo>
                    <a:pt x="267" y="1457"/>
                  </a:lnTo>
                  <a:lnTo>
                    <a:pt x="252" y="1462"/>
                  </a:lnTo>
                  <a:lnTo>
                    <a:pt x="238" y="1466"/>
                  </a:lnTo>
                  <a:lnTo>
                    <a:pt x="226" y="1472"/>
                  </a:lnTo>
                  <a:lnTo>
                    <a:pt x="213" y="1479"/>
                  </a:lnTo>
                  <a:lnTo>
                    <a:pt x="202" y="1485"/>
                  </a:lnTo>
                  <a:lnTo>
                    <a:pt x="179" y="1498"/>
                  </a:lnTo>
                  <a:lnTo>
                    <a:pt x="160" y="1513"/>
                  </a:lnTo>
                  <a:lnTo>
                    <a:pt x="141" y="1529"/>
                  </a:lnTo>
                  <a:lnTo>
                    <a:pt x="107" y="1556"/>
                  </a:lnTo>
                  <a:lnTo>
                    <a:pt x="107" y="1556"/>
                  </a:lnTo>
                  <a:lnTo>
                    <a:pt x="99" y="1562"/>
                  </a:lnTo>
                  <a:lnTo>
                    <a:pt x="90" y="1566"/>
                  </a:lnTo>
                  <a:lnTo>
                    <a:pt x="81" y="1567"/>
                  </a:lnTo>
                  <a:lnTo>
                    <a:pt x="73" y="1567"/>
                  </a:lnTo>
                  <a:lnTo>
                    <a:pt x="63" y="1565"/>
                  </a:lnTo>
                  <a:lnTo>
                    <a:pt x="55" y="1561"/>
                  </a:lnTo>
                  <a:lnTo>
                    <a:pt x="46" y="1555"/>
                  </a:lnTo>
                  <a:lnTo>
                    <a:pt x="38" y="1549"/>
                  </a:lnTo>
                  <a:lnTo>
                    <a:pt x="30" y="1540"/>
                  </a:lnTo>
                  <a:lnTo>
                    <a:pt x="23" y="1531"/>
                  </a:lnTo>
                  <a:lnTo>
                    <a:pt x="16" y="1520"/>
                  </a:lnTo>
                  <a:lnTo>
                    <a:pt x="11" y="1509"/>
                  </a:lnTo>
                  <a:lnTo>
                    <a:pt x="7" y="1496"/>
                  </a:lnTo>
                  <a:lnTo>
                    <a:pt x="3" y="1483"/>
                  </a:lnTo>
                  <a:lnTo>
                    <a:pt x="1" y="1468"/>
                  </a:lnTo>
                  <a:lnTo>
                    <a:pt x="0" y="1453"/>
                  </a:lnTo>
                  <a:lnTo>
                    <a:pt x="0" y="1453"/>
                  </a:lnTo>
                  <a:lnTo>
                    <a:pt x="0" y="771"/>
                  </a:lnTo>
                  <a:lnTo>
                    <a:pt x="0" y="771"/>
                  </a:lnTo>
                  <a:lnTo>
                    <a:pt x="1" y="757"/>
                  </a:lnTo>
                  <a:lnTo>
                    <a:pt x="3" y="743"/>
                  </a:lnTo>
                  <a:lnTo>
                    <a:pt x="7" y="731"/>
                  </a:lnTo>
                  <a:lnTo>
                    <a:pt x="11" y="717"/>
                  </a:lnTo>
                  <a:lnTo>
                    <a:pt x="17" y="704"/>
                  </a:lnTo>
                  <a:lnTo>
                    <a:pt x="24" y="691"/>
                  </a:lnTo>
                  <a:lnTo>
                    <a:pt x="33" y="678"/>
                  </a:lnTo>
                  <a:lnTo>
                    <a:pt x="43" y="666"/>
                  </a:lnTo>
                  <a:lnTo>
                    <a:pt x="54" y="653"/>
                  </a:lnTo>
                  <a:lnTo>
                    <a:pt x="66" y="641"/>
                  </a:lnTo>
                  <a:lnTo>
                    <a:pt x="80" y="629"/>
                  </a:lnTo>
                  <a:lnTo>
                    <a:pt x="94" y="617"/>
                  </a:lnTo>
                  <a:lnTo>
                    <a:pt x="109" y="606"/>
                  </a:lnTo>
                  <a:lnTo>
                    <a:pt x="126" y="594"/>
                  </a:lnTo>
                  <a:lnTo>
                    <a:pt x="144" y="583"/>
                  </a:lnTo>
                  <a:lnTo>
                    <a:pt x="163" y="571"/>
                  </a:lnTo>
                  <a:lnTo>
                    <a:pt x="183" y="561"/>
                  </a:lnTo>
                  <a:lnTo>
                    <a:pt x="204" y="550"/>
                  </a:lnTo>
                  <a:lnTo>
                    <a:pt x="226" y="540"/>
                  </a:lnTo>
                  <a:lnTo>
                    <a:pt x="249" y="530"/>
                  </a:lnTo>
                  <a:lnTo>
                    <a:pt x="297" y="510"/>
                  </a:lnTo>
                  <a:lnTo>
                    <a:pt x="349" y="493"/>
                  </a:lnTo>
                  <a:lnTo>
                    <a:pt x="404" y="476"/>
                  </a:lnTo>
                  <a:lnTo>
                    <a:pt x="463" y="460"/>
                  </a:lnTo>
                  <a:lnTo>
                    <a:pt x="524" y="445"/>
                  </a:lnTo>
                  <a:lnTo>
                    <a:pt x="588" y="433"/>
                  </a:lnTo>
                  <a:lnTo>
                    <a:pt x="588" y="182"/>
                  </a:lnTo>
                  <a:lnTo>
                    <a:pt x="588" y="182"/>
                  </a:lnTo>
                  <a:lnTo>
                    <a:pt x="589" y="173"/>
                  </a:lnTo>
                  <a:lnTo>
                    <a:pt x="590" y="163"/>
                  </a:lnTo>
                  <a:lnTo>
                    <a:pt x="593" y="155"/>
                  </a:lnTo>
                  <a:lnTo>
                    <a:pt x="596" y="147"/>
                  </a:lnTo>
                  <a:lnTo>
                    <a:pt x="600" y="138"/>
                  </a:lnTo>
                  <a:lnTo>
                    <a:pt x="604" y="131"/>
                  </a:lnTo>
                  <a:lnTo>
                    <a:pt x="609" y="124"/>
                  </a:lnTo>
                  <a:lnTo>
                    <a:pt x="616" y="117"/>
                  </a:lnTo>
                  <a:lnTo>
                    <a:pt x="622" y="112"/>
                  </a:lnTo>
                  <a:lnTo>
                    <a:pt x="629" y="107"/>
                  </a:lnTo>
                  <a:lnTo>
                    <a:pt x="637" y="101"/>
                  </a:lnTo>
                  <a:lnTo>
                    <a:pt x="645" y="98"/>
                  </a:lnTo>
                  <a:lnTo>
                    <a:pt x="653" y="95"/>
                  </a:lnTo>
                  <a:lnTo>
                    <a:pt x="662" y="93"/>
                  </a:lnTo>
                  <a:lnTo>
                    <a:pt x="671" y="91"/>
                  </a:lnTo>
                  <a:lnTo>
                    <a:pt x="681" y="91"/>
                  </a:lnTo>
                  <a:lnTo>
                    <a:pt x="681" y="91"/>
                  </a:lnTo>
                  <a:lnTo>
                    <a:pt x="689" y="91"/>
                  </a:lnTo>
                  <a:lnTo>
                    <a:pt x="698" y="93"/>
                  </a:lnTo>
                  <a:lnTo>
                    <a:pt x="707" y="95"/>
                  </a:lnTo>
                  <a:lnTo>
                    <a:pt x="715" y="98"/>
                  </a:lnTo>
                  <a:lnTo>
                    <a:pt x="724" y="101"/>
                  </a:lnTo>
                  <a:lnTo>
                    <a:pt x="731" y="107"/>
                  </a:lnTo>
                  <a:lnTo>
                    <a:pt x="738" y="112"/>
                  </a:lnTo>
                  <a:lnTo>
                    <a:pt x="745" y="117"/>
                  </a:lnTo>
                  <a:lnTo>
                    <a:pt x="751" y="124"/>
                  </a:lnTo>
                  <a:lnTo>
                    <a:pt x="756" y="131"/>
                  </a:lnTo>
                  <a:lnTo>
                    <a:pt x="760" y="138"/>
                  </a:lnTo>
                  <a:lnTo>
                    <a:pt x="764" y="147"/>
                  </a:lnTo>
                  <a:lnTo>
                    <a:pt x="768" y="155"/>
                  </a:lnTo>
                  <a:lnTo>
                    <a:pt x="770" y="163"/>
                  </a:lnTo>
                  <a:lnTo>
                    <a:pt x="771" y="173"/>
                  </a:lnTo>
                  <a:lnTo>
                    <a:pt x="772" y="182"/>
                  </a:lnTo>
                  <a:lnTo>
                    <a:pt x="772" y="406"/>
                  </a:lnTo>
                  <a:lnTo>
                    <a:pt x="772" y="406"/>
                  </a:lnTo>
                  <a:lnTo>
                    <a:pt x="838" y="398"/>
                  </a:lnTo>
                  <a:lnTo>
                    <a:pt x="905" y="393"/>
                  </a:lnTo>
                  <a:lnTo>
                    <a:pt x="975" y="389"/>
                  </a:lnTo>
                  <a:lnTo>
                    <a:pt x="1045" y="387"/>
                  </a:lnTo>
                  <a:lnTo>
                    <a:pt x="1045" y="91"/>
                  </a:lnTo>
                  <a:lnTo>
                    <a:pt x="1045" y="91"/>
                  </a:lnTo>
                  <a:lnTo>
                    <a:pt x="1045" y="81"/>
                  </a:lnTo>
                  <a:lnTo>
                    <a:pt x="1047" y="72"/>
                  </a:lnTo>
                  <a:lnTo>
                    <a:pt x="1050" y="64"/>
                  </a:lnTo>
                  <a:lnTo>
                    <a:pt x="1053" y="55"/>
                  </a:lnTo>
                  <a:lnTo>
                    <a:pt x="1057" y="47"/>
                  </a:lnTo>
                  <a:lnTo>
                    <a:pt x="1061" y="40"/>
                  </a:lnTo>
                  <a:lnTo>
                    <a:pt x="1066" y="32"/>
                  </a:lnTo>
                  <a:lnTo>
                    <a:pt x="1073" y="26"/>
                  </a:lnTo>
                  <a:lnTo>
                    <a:pt x="1079" y="21"/>
                  </a:lnTo>
                  <a:lnTo>
                    <a:pt x="1085" y="15"/>
                  </a:lnTo>
                  <a:lnTo>
                    <a:pt x="1094" y="10"/>
                  </a:lnTo>
                  <a:lnTo>
                    <a:pt x="1101" y="7"/>
                  </a:lnTo>
                  <a:lnTo>
                    <a:pt x="1109" y="4"/>
                  </a:lnTo>
                  <a:lnTo>
                    <a:pt x="1119" y="2"/>
                  </a:lnTo>
                  <a:lnTo>
                    <a:pt x="1127" y="0"/>
                  </a:lnTo>
                  <a:lnTo>
                    <a:pt x="1137" y="0"/>
                  </a:lnTo>
                  <a:lnTo>
                    <a:pt x="1137" y="0"/>
                  </a:lnTo>
                  <a:lnTo>
                    <a:pt x="1146" y="0"/>
                  </a:lnTo>
                  <a:lnTo>
                    <a:pt x="1155" y="2"/>
                  </a:lnTo>
                  <a:lnTo>
                    <a:pt x="1164" y="4"/>
                  </a:lnTo>
                  <a:lnTo>
                    <a:pt x="1172" y="7"/>
                  </a:lnTo>
                  <a:lnTo>
                    <a:pt x="1181" y="10"/>
                  </a:lnTo>
                  <a:lnTo>
                    <a:pt x="1188" y="15"/>
                  </a:lnTo>
                  <a:lnTo>
                    <a:pt x="1195" y="21"/>
                  </a:lnTo>
                  <a:lnTo>
                    <a:pt x="1202" y="26"/>
                  </a:lnTo>
                  <a:lnTo>
                    <a:pt x="1207" y="32"/>
                  </a:lnTo>
                  <a:lnTo>
                    <a:pt x="1212" y="40"/>
                  </a:lnTo>
                  <a:lnTo>
                    <a:pt x="1217" y="47"/>
                  </a:lnTo>
                  <a:lnTo>
                    <a:pt x="1220" y="55"/>
                  </a:lnTo>
                  <a:lnTo>
                    <a:pt x="1224" y="64"/>
                  </a:lnTo>
                  <a:lnTo>
                    <a:pt x="1226" y="72"/>
                  </a:lnTo>
                  <a:lnTo>
                    <a:pt x="1228" y="81"/>
                  </a:lnTo>
                  <a:lnTo>
                    <a:pt x="1228" y="91"/>
                  </a:lnTo>
                  <a:lnTo>
                    <a:pt x="1228" y="387"/>
                  </a:lnTo>
                  <a:lnTo>
                    <a:pt x="1228" y="387"/>
                  </a:lnTo>
                  <a:lnTo>
                    <a:pt x="1299" y="389"/>
                  </a:lnTo>
                  <a:lnTo>
                    <a:pt x="1368" y="393"/>
                  </a:lnTo>
                  <a:lnTo>
                    <a:pt x="1435" y="398"/>
                  </a:lnTo>
                  <a:lnTo>
                    <a:pt x="1502" y="406"/>
                  </a:lnTo>
                  <a:lnTo>
                    <a:pt x="1502" y="182"/>
                  </a:lnTo>
                  <a:lnTo>
                    <a:pt x="1502" y="182"/>
                  </a:lnTo>
                  <a:lnTo>
                    <a:pt x="1502" y="173"/>
                  </a:lnTo>
                  <a:lnTo>
                    <a:pt x="1503" y="163"/>
                  </a:lnTo>
                  <a:lnTo>
                    <a:pt x="1506" y="155"/>
                  </a:lnTo>
                  <a:lnTo>
                    <a:pt x="1509" y="147"/>
                  </a:lnTo>
                  <a:lnTo>
                    <a:pt x="1513" y="138"/>
                  </a:lnTo>
                  <a:lnTo>
                    <a:pt x="1517" y="131"/>
                  </a:lnTo>
                  <a:lnTo>
                    <a:pt x="1522" y="124"/>
                  </a:lnTo>
                  <a:lnTo>
                    <a:pt x="1529" y="117"/>
                  </a:lnTo>
                  <a:lnTo>
                    <a:pt x="1535" y="112"/>
                  </a:lnTo>
                  <a:lnTo>
                    <a:pt x="1542" y="107"/>
                  </a:lnTo>
                  <a:lnTo>
                    <a:pt x="1550" y="101"/>
                  </a:lnTo>
                  <a:lnTo>
                    <a:pt x="1558" y="98"/>
                  </a:lnTo>
                  <a:lnTo>
                    <a:pt x="1566" y="95"/>
                  </a:lnTo>
                  <a:lnTo>
                    <a:pt x="1575" y="93"/>
                  </a:lnTo>
                  <a:lnTo>
                    <a:pt x="1584" y="91"/>
                  </a:lnTo>
                  <a:lnTo>
                    <a:pt x="1594" y="91"/>
                  </a:lnTo>
                  <a:lnTo>
                    <a:pt x="1594" y="91"/>
                  </a:lnTo>
                  <a:lnTo>
                    <a:pt x="1603" y="91"/>
                  </a:lnTo>
                  <a:lnTo>
                    <a:pt x="1611" y="93"/>
                  </a:lnTo>
                  <a:lnTo>
                    <a:pt x="1621" y="95"/>
                  </a:lnTo>
                  <a:lnTo>
                    <a:pt x="1629" y="98"/>
                  </a:lnTo>
                  <a:lnTo>
                    <a:pt x="1637" y="101"/>
                  </a:lnTo>
                  <a:lnTo>
                    <a:pt x="1644" y="107"/>
                  </a:lnTo>
                  <a:lnTo>
                    <a:pt x="1651" y="112"/>
                  </a:lnTo>
                  <a:lnTo>
                    <a:pt x="1658" y="117"/>
                  </a:lnTo>
                  <a:lnTo>
                    <a:pt x="1664" y="124"/>
                  </a:lnTo>
                  <a:lnTo>
                    <a:pt x="1669" y="131"/>
                  </a:lnTo>
                  <a:lnTo>
                    <a:pt x="1673" y="138"/>
                  </a:lnTo>
                  <a:lnTo>
                    <a:pt x="1677" y="147"/>
                  </a:lnTo>
                  <a:lnTo>
                    <a:pt x="1681" y="155"/>
                  </a:lnTo>
                  <a:lnTo>
                    <a:pt x="1683" y="163"/>
                  </a:lnTo>
                  <a:lnTo>
                    <a:pt x="1684" y="173"/>
                  </a:lnTo>
                  <a:lnTo>
                    <a:pt x="1685" y="182"/>
                  </a:lnTo>
                  <a:lnTo>
                    <a:pt x="1685" y="433"/>
                  </a:lnTo>
                  <a:lnTo>
                    <a:pt x="1685" y="433"/>
                  </a:lnTo>
                  <a:lnTo>
                    <a:pt x="1749" y="445"/>
                  </a:lnTo>
                  <a:lnTo>
                    <a:pt x="1811" y="460"/>
                  </a:lnTo>
                  <a:lnTo>
                    <a:pt x="1869" y="476"/>
                  </a:lnTo>
                  <a:lnTo>
                    <a:pt x="1925" y="493"/>
                  </a:lnTo>
                  <a:lnTo>
                    <a:pt x="1976" y="510"/>
                  </a:lnTo>
                  <a:lnTo>
                    <a:pt x="2024" y="530"/>
                  </a:lnTo>
                  <a:lnTo>
                    <a:pt x="2048" y="540"/>
                  </a:lnTo>
                  <a:lnTo>
                    <a:pt x="2070" y="550"/>
                  </a:lnTo>
                  <a:lnTo>
                    <a:pt x="2091" y="561"/>
                  </a:lnTo>
                  <a:lnTo>
                    <a:pt x="2110" y="571"/>
                  </a:lnTo>
                  <a:lnTo>
                    <a:pt x="2129" y="583"/>
                  </a:lnTo>
                  <a:lnTo>
                    <a:pt x="2147" y="594"/>
                  </a:lnTo>
                  <a:lnTo>
                    <a:pt x="2164" y="606"/>
                  </a:lnTo>
                  <a:lnTo>
                    <a:pt x="2180" y="617"/>
                  </a:lnTo>
                  <a:lnTo>
                    <a:pt x="2194" y="629"/>
                  </a:lnTo>
                  <a:lnTo>
                    <a:pt x="2207" y="641"/>
                  </a:lnTo>
                  <a:lnTo>
                    <a:pt x="2219" y="653"/>
                  </a:lnTo>
                  <a:lnTo>
                    <a:pt x="2230" y="666"/>
                  </a:lnTo>
                  <a:lnTo>
                    <a:pt x="2240" y="678"/>
                  </a:lnTo>
                  <a:lnTo>
                    <a:pt x="2249" y="691"/>
                  </a:lnTo>
                  <a:lnTo>
                    <a:pt x="2256" y="704"/>
                  </a:lnTo>
                  <a:lnTo>
                    <a:pt x="2262" y="717"/>
                  </a:lnTo>
                  <a:lnTo>
                    <a:pt x="2267" y="731"/>
                  </a:lnTo>
                  <a:lnTo>
                    <a:pt x="2270" y="743"/>
                  </a:lnTo>
                  <a:lnTo>
                    <a:pt x="2272" y="757"/>
                  </a:lnTo>
                  <a:lnTo>
                    <a:pt x="2273" y="771"/>
                  </a:lnTo>
                  <a:lnTo>
                    <a:pt x="2273" y="771"/>
                  </a:lnTo>
                  <a:close/>
                  <a:moveTo>
                    <a:pt x="297" y="892"/>
                  </a:moveTo>
                  <a:lnTo>
                    <a:pt x="297" y="892"/>
                  </a:lnTo>
                  <a:lnTo>
                    <a:pt x="296" y="887"/>
                  </a:lnTo>
                  <a:lnTo>
                    <a:pt x="296" y="881"/>
                  </a:lnTo>
                  <a:lnTo>
                    <a:pt x="292" y="869"/>
                  </a:lnTo>
                  <a:lnTo>
                    <a:pt x="286" y="859"/>
                  </a:lnTo>
                  <a:lnTo>
                    <a:pt x="279" y="849"/>
                  </a:lnTo>
                  <a:lnTo>
                    <a:pt x="270" y="842"/>
                  </a:lnTo>
                  <a:lnTo>
                    <a:pt x="259" y="837"/>
                  </a:lnTo>
                  <a:lnTo>
                    <a:pt x="248" y="834"/>
                  </a:lnTo>
                  <a:lnTo>
                    <a:pt x="242" y="832"/>
                  </a:lnTo>
                  <a:lnTo>
                    <a:pt x="236" y="831"/>
                  </a:lnTo>
                  <a:lnTo>
                    <a:pt x="236" y="831"/>
                  </a:lnTo>
                  <a:lnTo>
                    <a:pt x="230" y="832"/>
                  </a:lnTo>
                  <a:lnTo>
                    <a:pt x="224" y="834"/>
                  </a:lnTo>
                  <a:lnTo>
                    <a:pt x="212" y="837"/>
                  </a:lnTo>
                  <a:lnTo>
                    <a:pt x="202" y="842"/>
                  </a:lnTo>
                  <a:lnTo>
                    <a:pt x="193" y="849"/>
                  </a:lnTo>
                  <a:lnTo>
                    <a:pt x="185" y="859"/>
                  </a:lnTo>
                  <a:lnTo>
                    <a:pt x="179" y="869"/>
                  </a:lnTo>
                  <a:lnTo>
                    <a:pt x="176" y="881"/>
                  </a:lnTo>
                  <a:lnTo>
                    <a:pt x="175" y="887"/>
                  </a:lnTo>
                  <a:lnTo>
                    <a:pt x="175" y="892"/>
                  </a:lnTo>
                  <a:lnTo>
                    <a:pt x="175" y="1197"/>
                  </a:lnTo>
                  <a:lnTo>
                    <a:pt x="175" y="1197"/>
                  </a:lnTo>
                  <a:lnTo>
                    <a:pt x="175" y="1204"/>
                  </a:lnTo>
                  <a:lnTo>
                    <a:pt x="176" y="1210"/>
                  </a:lnTo>
                  <a:lnTo>
                    <a:pt x="179" y="1221"/>
                  </a:lnTo>
                  <a:lnTo>
                    <a:pt x="185" y="1231"/>
                  </a:lnTo>
                  <a:lnTo>
                    <a:pt x="193" y="1240"/>
                  </a:lnTo>
                  <a:lnTo>
                    <a:pt x="202" y="1248"/>
                  </a:lnTo>
                  <a:lnTo>
                    <a:pt x="212" y="1253"/>
                  </a:lnTo>
                  <a:lnTo>
                    <a:pt x="224" y="1257"/>
                  </a:lnTo>
                  <a:lnTo>
                    <a:pt x="230" y="1258"/>
                  </a:lnTo>
                  <a:lnTo>
                    <a:pt x="236" y="1258"/>
                  </a:lnTo>
                  <a:lnTo>
                    <a:pt x="236" y="1258"/>
                  </a:lnTo>
                  <a:lnTo>
                    <a:pt x="242" y="1258"/>
                  </a:lnTo>
                  <a:lnTo>
                    <a:pt x="248" y="1257"/>
                  </a:lnTo>
                  <a:lnTo>
                    <a:pt x="259" y="1253"/>
                  </a:lnTo>
                  <a:lnTo>
                    <a:pt x="270" y="1248"/>
                  </a:lnTo>
                  <a:lnTo>
                    <a:pt x="279" y="1240"/>
                  </a:lnTo>
                  <a:lnTo>
                    <a:pt x="286" y="1231"/>
                  </a:lnTo>
                  <a:lnTo>
                    <a:pt x="292" y="1221"/>
                  </a:lnTo>
                  <a:lnTo>
                    <a:pt x="296" y="1210"/>
                  </a:lnTo>
                  <a:lnTo>
                    <a:pt x="296" y="1204"/>
                  </a:lnTo>
                  <a:lnTo>
                    <a:pt x="297" y="1197"/>
                  </a:lnTo>
                  <a:lnTo>
                    <a:pt x="297" y="89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4" name="Freeform 35">
              <a:extLst>
                <a:ext uri="{FF2B5EF4-FFF2-40B4-BE49-F238E27FC236}">
                  <a16:creationId xmlns:a16="http://schemas.microsoft.com/office/drawing/2014/main" id="{3CB595C0-7A3F-46A4-8BAD-AA041D784D70}"/>
                </a:ext>
              </a:extLst>
            </p:cNvPr>
            <p:cNvSpPr>
              <a:spLocks/>
            </p:cNvSpPr>
            <p:nvPr/>
          </p:nvSpPr>
          <p:spPr bwMode="auto">
            <a:xfrm>
              <a:off x="6651632" y="3563943"/>
              <a:ext cx="61913"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1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9 w 274"/>
                <a:gd name="T67" fmla="*/ 450 h 456"/>
                <a:gd name="T68" fmla="*/ 191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8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1"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9" y="450"/>
                  </a:lnTo>
                  <a:lnTo>
                    <a:pt x="191" y="445"/>
                  </a:lnTo>
                  <a:lnTo>
                    <a:pt x="203" y="439"/>
                  </a:lnTo>
                  <a:lnTo>
                    <a:pt x="214" y="433"/>
                  </a:lnTo>
                  <a:lnTo>
                    <a:pt x="225" y="424"/>
                  </a:lnTo>
                  <a:lnTo>
                    <a:pt x="234" y="416"/>
                  </a:lnTo>
                  <a:lnTo>
                    <a:pt x="242" y="407"/>
                  </a:lnTo>
                  <a:lnTo>
                    <a:pt x="251" y="396"/>
                  </a:lnTo>
                  <a:lnTo>
                    <a:pt x="258"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5" name="Freeform 36">
              <a:extLst>
                <a:ext uri="{FF2B5EF4-FFF2-40B4-BE49-F238E27FC236}">
                  <a16:creationId xmlns:a16="http://schemas.microsoft.com/office/drawing/2014/main" id="{97E2D915-100D-499C-A219-030C65D6C4B3}"/>
                </a:ext>
              </a:extLst>
            </p:cNvPr>
            <p:cNvSpPr>
              <a:spLocks/>
            </p:cNvSpPr>
            <p:nvPr/>
          </p:nvSpPr>
          <p:spPr bwMode="auto">
            <a:xfrm>
              <a:off x="6548461" y="3543307"/>
              <a:ext cx="61913" cy="103188"/>
            </a:xfrm>
            <a:custGeom>
              <a:avLst/>
              <a:gdLst>
                <a:gd name="T0" fmla="*/ 138 w 275"/>
                <a:gd name="T1" fmla="*/ 0 h 457"/>
                <a:gd name="T2" fmla="*/ 138 w 275"/>
                <a:gd name="T3" fmla="*/ 0 h 457"/>
                <a:gd name="T4" fmla="*/ 117 w 275"/>
                <a:gd name="T5" fmla="*/ 39 h 457"/>
                <a:gd name="T6" fmla="*/ 95 w 275"/>
                <a:gd name="T7" fmla="*/ 81 h 457"/>
                <a:gd name="T8" fmla="*/ 69 w 275"/>
                <a:gd name="T9" fmla="*/ 132 h 457"/>
                <a:gd name="T10" fmla="*/ 44 w 275"/>
                <a:gd name="T11" fmla="*/ 185 h 457"/>
                <a:gd name="T12" fmla="*/ 33 w 275"/>
                <a:gd name="T13" fmla="*/ 212 h 457"/>
                <a:gd name="T14" fmla="*/ 22 w 275"/>
                <a:gd name="T15" fmla="*/ 237 h 457"/>
                <a:gd name="T16" fmla="*/ 14 w 275"/>
                <a:gd name="T17" fmla="*/ 263 h 457"/>
                <a:gd name="T18" fmla="*/ 7 w 275"/>
                <a:gd name="T19" fmla="*/ 285 h 457"/>
                <a:gd name="T20" fmla="*/ 2 w 275"/>
                <a:gd name="T21" fmla="*/ 304 h 457"/>
                <a:gd name="T22" fmla="*/ 1 w 275"/>
                <a:gd name="T23" fmla="*/ 312 h 457"/>
                <a:gd name="T24" fmla="*/ 0 w 275"/>
                <a:gd name="T25" fmla="*/ 319 h 457"/>
                <a:gd name="T26" fmla="*/ 0 w 275"/>
                <a:gd name="T27" fmla="*/ 319 h 457"/>
                <a:gd name="T28" fmla="*/ 1 w 275"/>
                <a:gd name="T29" fmla="*/ 334 h 457"/>
                <a:gd name="T30" fmla="*/ 3 w 275"/>
                <a:gd name="T31" fmla="*/ 348 h 457"/>
                <a:gd name="T32" fmla="*/ 7 w 275"/>
                <a:gd name="T33" fmla="*/ 360 h 457"/>
                <a:gd name="T34" fmla="*/ 12 w 275"/>
                <a:gd name="T35" fmla="*/ 373 h 457"/>
                <a:gd name="T36" fmla="*/ 17 w 275"/>
                <a:gd name="T37" fmla="*/ 385 h 457"/>
                <a:gd name="T38" fmla="*/ 24 w 275"/>
                <a:gd name="T39" fmla="*/ 397 h 457"/>
                <a:gd name="T40" fmla="*/ 32 w 275"/>
                <a:gd name="T41" fmla="*/ 407 h 457"/>
                <a:gd name="T42" fmla="*/ 41 w 275"/>
                <a:gd name="T43" fmla="*/ 417 h 457"/>
                <a:gd name="T44" fmla="*/ 51 w 275"/>
                <a:gd name="T45" fmla="*/ 425 h 457"/>
                <a:gd name="T46" fmla="*/ 61 w 275"/>
                <a:gd name="T47" fmla="*/ 434 h 457"/>
                <a:gd name="T48" fmla="*/ 73 w 275"/>
                <a:gd name="T49" fmla="*/ 440 h 457"/>
                <a:gd name="T50" fmla="*/ 84 w 275"/>
                <a:gd name="T51" fmla="*/ 446 h 457"/>
                <a:gd name="T52" fmla="*/ 97 w 275"/>
                <a:gd name="T53" fmla="*/ 450 h 457"/>
                <a:gd name="T54" fmla="*/ 110 w 275"/>
                <a:gd name="T55" fmla="*/ 454 h 457"/>
                <a:gd name="T56" fmla="*/ 124 w 275"/>
                <a:gd name="T57" fmla="*/ 456 h 457"/>
                <a:gd name="T58" fmla="*/ 138 w 275"/>
                <a:gd name="T59" fmla="*/ 457 h 457"/>
                <a:gd name="T60" fmla="*/ 138 w 275"/>
                <a:gd name="T61" fmla="*/ 457 h 457"/>
                <a:gd name="T62" fmla="*/ 151 w 275"/>
                <a:gd name="T63" fmla="*/ 456 h 457"/>
                <a:gd name="T64" fmla="*/ 165 w 275"/>
                <a:gd name="T65" fmla="*/ 454 h 457"/>
                <a:gd name="T66" fmla="*/ 178 w 275"/>
                <a:gd name="T67" fmla="*/ 450 h 457"/>
                <a:gd name="T68" fmla="*/ 191 w 275"/>
                <a:gd name="T69" fmla="*/ 446 h 457"/>
                <a:gd name="T70" fmla="*/ 203 w 275"/>
                <a:gd name="T71" fmla="*/ 440 h 457"/>
                <a:gd name="T72" fmla="*/ 214 w 275"/>
                <a:gd name="T73" fmla="*/ 434 h 457"/>
                <a:gd name="T74" fmla="*/ 225 w 275"/>
                <a:gd name="T75" fmla="*/ 425 h 457"/>
                <a:gd name="T76" fmla="*/ 235 w 275"/>
                <a:gd name="T77" fmla="*/ 417 h 457"/>
                <a:gd name="T78" fmla="*/ 243 w 275"/>
                <a:gd name="T79" fmla="*/ 407 h 457"/>
                <a:gd name="T80" fmla="*/ 251 w 275"/>
                <a:gd name="T81" fmla="*/ 397 h 457"/>
                <a:gd name="T82" fmla="*/ 258 w 275"/>
                <a:gd name="T83" fmla="*/ 385 h 457"/>
                <a:gd name="T84" fmla="*/ 264 w 275"/>
                <a:gd name="T85" fmla="*/ 373 h 457"/>
                <a:gd name="T86" fmla="*/ 269 w 275"/>
                <a:gd name="T87" fmla="*/ 360 h 457"/>
                <a:gd name="T88" fmla="*/ 272 w 275"/>
                <a:gd name="T89" fmla="*/ 348 h 457"/>
                <a:gd name="T90" fmla="*/ 274 w 275"/>
                <a:gd name="T91" fmla="*/ 334 h 457"/>
                <a:gd name="T92" fmla="*/ 275 w 275"/>
                <a:gd name="T93" fmla="*/ 319 h 457"/>
                <a:gd name="T94" fmla="*/ 275 w 275"/>
                <a:gd name="T95" fmla="*/ 319 h 457"/>
                <a:gd name="T96" fmla="*/ 274 w 275"/>
                <a:gd name="T97" fmla="*/ 312 h 457"/>
                <a:gd name="T98" fmla="*/ 273 w 275"/>
                <a:gd name="T99" fmla="*/ 304 h 457"/>
                <a:gd name="T100" fmla="*/ 269 w 275"/>
                <a:gd name="T101" fmla="*/ 285 h 457"/>
                <a:gd name="T102" fmla="*/ 262 w 275"/>
                <a:gd name="T103" fmla="*/ 263 h 457"/>
                <a:gd name="T104" fmla="*/ 253 w 275"/>
                <a:gd name="T105" fmla="*/ 237 h 457"/>
                <a:gd name="T106" fmla="*/ 242 w 275"/>
                <a:gd name="T107" fmla="*/ 212 h 457"/>
                <a:gd name="T108" fmla="*/ 231 w 275"/>
                <a:gd name="T109" fmla="*/ 185 h 457"/>
                <a:gd name="T110" fmla="*/ 206 w 275"/>
                <a:gd name="T111" fmla="*/ 132 h 457"/>
                <a:gd name="T112" fmla="*/ 181 w 275"/>
                <a:gd name="T113" fmla="*/ 81 h 457"/>
                <a:gd name="T114" fmla="*/ 160 w 275"/>
                <a:gd name="T115" fmla="*/ 39 h 457"/>
                <a:gd name="T116" fmla="*/ 138 w 275"/>
                <a:gd name="T117" fmla="*/ 0 h 457"/>
                <a:gd name="T118" fmla="*/ 138 w 275"/>
                <a:gd name="T1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457">
                  <a:moveTo>
                    <a:pt x="138" y="0"/>
                  </a:moveTo>
                  <a:lnTo>
                    <a:pt x="138" y="0"/>
                  </a:lnTo>
                  <a:lnTo>
                    <a:pt x="117" y="39"/>
                  </a:lnTo>
                  <a:lnTo>
                    <a:pt x="95" y="81"/>
                  </a:lnTo>
                  <a:lnTo>
                    <a:pt x="69" y="132"/>
                  </a:lnTo>
                  <a:lnTo>
                    <a:pt x="44" y="185"/>
                  </a:lnTo>
                  <a:lnTo>
                    <a:pt x="33" y="212"/>
                  </a:lnTo>
                  <a:lnTo>
                    <a:pt x="22" y="237"/>
                  </a:lnTo>
                  <a:lnTo>
                    <a:pt x="14" y="263"/>
                  </a:lnTo>
                  <a:lnTo>
                    <a:pt x="7" y="285"/>
                  </a:lnTo>
                  <a:lnTo>
                    <a:pt x="2" y="304"/>
                  </a:lnTo>
                  <a:lnTo>
                    <a:pt x="1" y="312"/>
                  </a:lnTo>
                  <a:lnTo>
                    <a:pt x="0" y="319"/>
                  </a:lnTo>
                  <a:lnTo>
                    <a:pt x="0" y="319"/>
                  </a:lnTo>
                  <a:lnTo>
                    <a:pt x="1" y="334"/>
                  </a:lnTo>
                  <a:lnTo>
                    <a:pt x="3" y="348"/>
                  </a:lnTo>
                  <a:lnTo>
                    <a:pt x="7" y="360"/>
                  </a:lnTo>
                  <a:lnTo>
                    <a:pt x="12" y="373"/>
                  </a:lnTo>
                  <a:lnTo>
                    <a:pt x="17" y="385"/>
                  </a:lnTo>
                  <a:lnTo>
                    <a:pt x="24" y="397"/>
                  </a:lnTo>
                  <a:lnTo>
                    <a:pt x="32" y="407"/>
                  </a:lnTo>
                  <a:lnTo>
                    <a:pt x="41" y="417"/>
                  </a:lnTo>
                  <a:lnTo>
                    <a:pt x="51" y="425"/>
                  </a:lnTo>
                  <a:lnTo>
                    <a:pt x="61" y="434"/>
                  </a:lnTo>
                  <a:lnTo>
                    <a:pt x="73" y="440"/>
                  </a:lnTo>
                  <a:lnTo>
                    <a:pt x="84" y="446"/>
                  </a:lnTo>
                  <a:lnTo>
                    <a:pt x="97" y="450"/>
                  </a:lnTo>
                  <a:lnTo>
                    <a:pt x="110" y="454"/>
                  </a:lnTo>
                  <a:lnTo>
                    <a:pt x="124" y="456"/>
                  </a:lnTo>
                  <a:lnTo>
                    <a:pt x="138" y="457"/>
                  </a:lnTo>
                  <a:lnTo>
                    <a:pt x="138" y="457"/>
                  </a:lnTo>
                  <a:lnTo>
                    <a:pt x="151" y="456"/>
                  </a:lnTo>
                  <a:lnTo>
                    <a:pt x="165" y="454"/>
                  </a:lnTo>
                  <a:lnTo>
                    <a:pt x="178" y="450"/>
                  </a:lnTo>
                  <a:lnTo>
                    <a:pt x="191" y="446"/>
                  </a:lnTo>
                  <a:lnTo>
                    <a:pt x="203" y="440"/>
                  </a:lnTo>
                  <a:lnTo>
                    <a:pt x="214" y="434"/>
                  </a:lnTo>
                  <a:lnTo>
                    <a:pt x="225" y="425"/>
                  </a:lnTo>
                  <a:lnTo>
                    <a:pt x="235" y="417"/>
                  </a:lnTo>
                  <a:lnTo>
                    <a:pt x="243" y="407"/>
                  </a:lnTo>
                  <a:lnTo>
                    <a:pt x="251" y="397"/>
                  </a:lnTo>
                  <a:lnTo>
                    <a:pt x="258" y="385"/>
                  </a:lnTo>
                  <a:lnTo>
                    <a:pt x="264" y="373"/>
                  </a:lnTo>
                  <a:lnTo>
                    <a:pt x="269" y="360"/>
                  </a:lnTo>
                  <a:lnTo>
                    <a:pt x="272" y="348"/>
                  </a:lnTo>
                  <a:lnTo>
                    <a:pt x="274" y="334"/>
                  </a:lnTo>
                  <a:lnTo>
                    <a:pt x="275" y="319"/>
                  </a:lnTo>
                  <a:lnTo>
                    <a:pt x="275" y="319"/>
                  </a:lnTo>
                  <a:lnTo>
                    <a:pt x="274" y="312"/>
                  </a:lnTo>
                  <a:lnTo>
                    <a:pt x="273" y="304"/>
                  </a:lnTo>
                  <a:lnTo>
                    <a:pt x="269" y="285"/>
                  </a:lnTo>
                  <a:lnTo>
                    <a:pt x="262" y="263"/>
                  </a:lnTo>
                  <a:lnTo>
                    <a:pt x="253" y="237"/>
                  </a:lnTo>
                  <a:lnTo>
                    <a:pt x="242" y="212"/>
                  </a:lnTo>
                  <a:lnTo>
                    <a:pt x="231" y="185"/>
                  </a:lnTo>
                  <a:lnTo>
                    <a:pt x="206" y="132"/>
                  </a:lnTo>
                  <a:lnTo>
                    <a:pt x="181" y="81"/>
                  </a:lnTo>
                  <a:lnTo>
                    <a:pt x="160"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sp>
          <p:nvSpPr>
            <p:cNvPr id="46" name="Freeform 37">
              <a:extLst>
                <a:ext uri="{FF2B5EF4-FFF2-40B4-BE49-F238E27FC236}">
                  <a16:creationId xmlns:a16="http://schemas.microsoft.com/office/drawing/2014/main" id="{01B6514B-4A7D-4BA9-A24A-696209E102C5}"/>
                </a:ext>
              </a:extLst>
            </p:cNvPr>
            <p:cNvSpPr>
              <a:spLocks/>
            </p:cNvSpPr>
            <p:nvPr/>
          </p:nvSpPr>
          <p:spPr bwMode="auto">
            <a:xfrm>
              <a:off x="6443664" y="3563937"/>
              <a:ext cx="63501" cy="103188"/>
            </a:xfrm>
            <a:custGeom>
              <a:avLst/>
              <a:gdLst>
                <a:gd name="T0" fmla="*/ 138 w 274"/>
                <a:gd name="T1" fmla="*/ 0 h 456"/>
                <a:gd name="T2" fmla="*/ 138 w 274"/>
                <a:gd name="T3" fmla="*/ 0 h 456"/>
                <a:gd name="T4" fmla="*/ 116 w 274"/>
                <a:gd name="T5" fmla="*/ 39 h 456"/>
                <a:gd name="T6" fmla="*/ 94 w 274"/>
                <a:gd name="T7" fmla="*/ 80 h 456"/>
                <a:gd name="T8" fmla="*/ 68 w 274"/>
                <a:gd name="T9" fmla="*/ 131 h 456"/>
                <a:gd name="T10" fmla="*/ 43 w 274"/>
                <a:gd name="T11" fmla="*/ 184 h 456"/>
                <a:gd name="T12" fmla="*/ 32 w 274"/>
                <a:gd name="T13" fmla="*/ 212 h 456"/>
                <a:gd name="T14" fmla="*/ 21 w 274"/>
                <a:gd name="T15" fmla="*/ 237 h 456"/>
                <a:gd name="T16" fmla="*/ 13 w 274"/>
                <a:gd name="T17" fmla="*/ 262 h 456"/>
                <a:gd name="T18" fmla="*/ 7 w 274"/>
                <a:gd name="T19" fmla="*/ 284 h 456"/>
                <a:gd name="T20" fmla="*/ 1 w 274"/>
                <a:gd name="T21" fmla="*/ 303 h 456"/>
                <a:gd name="T22" fmla="*/ 0 w 274"/>
                <a:gd name="T23" fmla="*/ 311 h 456"/>
                <a:gd name="T24" fmla="*/ 0 w 274"/>
                <a:gd name="T25" fmla="*/ 320 h 456"/>
                <a:gd name="T26" fmla="*/ 0 w 274"/>
                <a:gd name="T27" fmla="*/ 320 h 456"/>
                <a:gd name="T28" fmla="*/ 1 w 274"/>
                <a:gd name="T29" fmla="*/ 333 h 456"/>
                <a:gd name="T30" fmla="*/ 3 w 274"/>
                <a:gd name="T31" fmla="*/ 347 h 456"/>
                <a:gd name="T32" fmla="*/ 7 w 274"/>
                <a:gd name="T33" fmla="*/ 359 h 456"/>
                <a:gd name="T34" fmla="*/ 11 w 274"/>
                <a:gd name="T35" fmla="*/ 372 h 456"/>
                <a:gd name="T36" fmla="*/ 17 w 274"/>
                <a:gd name="T37" fmla="*/ 385 h 456"/>
                <a:gd name="T38" fmla="*/ 23 w 274"/>
                <a:gd name="T39" fmla="*/ 396 h 456"/>
                <a:gd name="T40" fmla="*/ 32 w 274"/>
                <a:gd name="T41" fmla="*/ 407 h 456"/>
                <a:gd name="T42" fmla="*/ 40 w 274"/>
                <a:gd name="T43" fmla="*/ 416 h 456"/>
                <a:gd name="T44" fmla="*/ 50 w 274"/>
                <a:gd name="T45" fmla="*/ 424 h 456"/>
                <a:gd name="T46" fmla="*/ 61 w 274"/>
                <a:gd name="T47" fmla="*/ 433 h 456"/>
                <a:gd name="T48" fmla="*/ 72 w 274"/>
                <a:gd name="T49" fmla="*/ 439 h 456"/>
                <a:gd name="T50" fmla="*/ 84 w 274"/>
                <a:gd name="T51" fmla="*/ 445 h 456"/>
                <a:gd name="T52" fmla="*/ 97 w 274"/>
                <a:gd name="T53" fmla="*/ 450 h 456"/>
                <a:gd name="T54" fmla="*/ 109 w 274"/>
                <a:gd name="T55" fmla="*/ 454 h 456"/>
                <a:gd name="T56" fmla="*/ 123 w 274"/>
                <a:gd name="T57" fmla="*/ 456 h 456"/>
                <a:gd name="T58" fmla="*/ 138 w 274"/>
                <a:gd name="T59" fmla="*/ 456 h 456"/>
                <a:gd name="T60" fmla="*/ 138 w 274"/>
                <a:gd name="T61" fmla="*/ 456 h 456"/>
                <a:gd name="T62" fmla="*/ 151 w 274"/>
                <a:gd name="T63" fmla="*/ 456 h 456"/>
                <a:gd name="T64" fmla="*/ 165 w 274"/>
                <a:gd name="T65" fmla="*/ 454 h 456"/>
                <a:gd name="T66" fmla="*/ 177 w 274"/>
                <a:gd name="T67" fmla="*/ 450 h 456"/>
                <a:gd name="T68" fmla="*/ 190 w 274"/>
                <a:gd name="T69" fmla="*/ 445 h 456"/>
                <a:gd name="T70" fmla="*/ 203 w 274"/>
                <a:gd name="T71" fmla="*/ 439 h 456"/>
                <a:gd name="T72" fmla="*/ 214 w 274"/>
                <a:gd name="T73" fmla="*/ 433 h 456"/>
                <a:gd name="T74" fmla="*/ 225 w 274"/>
                <a:gd name="T75" fmla="*/ 424 h 456"/>
                <a:gd name="T76" fmla="*/ 234 w 274"/>
                <a:gd name="T77" fmla="*/ 416 h 456"/>
                <a:gd name="T78" fmla="*/ 242 w 274"/>
                <a:gd name="T79" fmla="*/ 407 h 456"/>
                <a:gd name="T80" fmla="*/ 251 w 274"/>
                <a:gd name="T81" fmla="*/ 396 h 456"/>
                <a:gd name="T82" fmla="*/ 257 w 274"/>
                <a:gd name="T83" fmla="*/ 385 h 456"/>
                <a:gd name="T84" fmla="*/ 263 w 274"/>
                <a:gd name="T85" fmla="*/ 372 h 456"/>
                <a:gd name="T86" fmla="*/ 268 w 274"/>
                <a:gd name="T87" fmla="*/ 359 h 456"/>
                <a:gd name="T88" fmla="*/ 272 w 274"/>
                <a:gd name="T89" fmla="*/ 347 h 456"/>
                <a:gd name="T90" fmla="*/ 274 w 274"/>
                <a:gd name="T91" fmla="*/ 333 h 456"/>
                <a:gd name="T92" fmla="*/ 274 w 274"/>
                <a:gd name="T93" fmla="*/ 320 h 456"/>
                <a:gd name="T94" fmla="*/ 274 w 274"/>
                <a:gd name="T95" fmla="*/ 320 h 456"/>
                <a:gd name="T96" fmla="*/ 274 w 274"/>
                <a:gd name="T97" fmla="*/ 311 h 456"/>
                <a:gd name="T98" fmla="*/ 273 w 274"/>
                <a:gd name="T99" fmla="*/ 303 h 456"/>
                <a:gd name="T100" fmla="*/ 269 w 274"/>
                <a:gd name="T101" fmla="*/ 284 h 456"/>
                <a:gd name="T102" fmla="*/ 261 w 274"/>
                <a:gd name="T103" fmla="*/ 262 h 456"/>
                <a:gd name="T104" fmla="*/ 253 w 274"/>
                <a:gd name="T105" fmla="*/ 237 h 456"/>
                <a:gd name="T106" fmla="*/ 242 w 274"/>
                <a:gd name="T107" fmla="*/ 212 h 456"/>
                <a:gd name="T108" fmla="*/ 231 w 274"/>
                <a:gd name="T109" fmla="*/ 184 h 456"/>
                <a:gd name="T110" fmla="*/ 206 w 274"/>
                <a:gd name="T111" fmla="*/ 131 h 456"/>
                <a:gd name="T112" fmla="*/ 181 w 274"/>
                <a:gd name="T113" fmla="*/ 80 h 456"/>
                <a:gd name="T114" fmla="*/ 159 w 274"/>
                <a:gd name="T115" fmla="*/ 39 h 456"/>
                <a:gd name="T116" fmla="*/ 138 w 274"/>
                <a:gd name="T117" fmla="*/ 0 h 456"/>
                <a:gd name="T118" fmla="*/ 138 w 274"/>
                <a:gd name="T1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456">
                  <a:moveTo>
                    <a:pt x="138" y="0"/>
                  </a:moveTo>
                  <a:lnTo>
                    <a:pt x="138" y="0"/>
                  </a:lnTo>
                  <a:lnTo>
                    <a:pt x="116" y="39"/>
                  </a:lnTo>
                  <a:lnTo>
                    <a:pt x="94" y="80"/>
                  </a:lnTo>
                  <a:lnTo>
                    <a:pt x="68" y="131"/>
                  </a:lnTo>
                  <a:lnTo>
                    <a:pt x="43" y="184"/>
                  </a:lnTo>
                  <a:lnTo>
                    <a:pt x="32" y="212"/>
                  </a:lnTo>
                  <a:lnTo>
                    <a:pt x="21" y="237"/>
                  </a:lnTo>
                  <a:lnTo>
                    <a:pt x="13" y="262"/>
                  </a:lnTo>
                  <a:lnTo>
                    <a:pt x="7" y="284"/>
                  </a:lnTo>
                  <a:lnTo>
                    <a:pt x="1" y="303"/>
                  </a:lnTo>
                  <a:lnTo>
                    <a:pt x="0" y="311"/>
                  </a:lnTo>
                  <a:lnTo>
                    <a:pt x="0" y="320"/>
                  </a:lnTo>
                  <a:lnTo>
                    <a:pt x="0" y="320"/>
                  </a:lnTo>
                  <a:lnTo>
                    <a:pt x="1" y="333"/>
                  </a:lnTo>
                  <a:lnTo>
                    <a:pt x="3" y="347"/>
                  </a:lnTo>
                  <a:lnTo>
                    <a:pt x="7" y="359"/>
                  </a:lnTo>
                  <a:lnTo>
                    <a:pt x="11" y="372"/>
                  </a:lnTo>
                  <a:lnTo>
                    <a:pt x="17" y="385"/>
                  </a:lnTo>
                  <a:lnTo>
                    <a:pt x="23" y="396"/>
                  </a:lnTo>
                  <a:lnTo>
                    <a:pt x="32" y="407"/>
                  </a:lnTo>
                  <a:lnTo>
                    <a:pt x="40" y="416"/>
                  </a:lnTo>
                  <a:lnTo>
                    <a:pt x="50" y="424"/>
                  </a:lnTo>
                  <a:lnTo>
                    <a:pt x="61" y="433"/>
                  </a:lnTo>
                  <a:lnTo>
                    <a:pt x="72" y="439"/>
                  </a:lnTo>
                  <a:lnTo>
                    <a:pt x="84" y="445"/>
                  </a:lnTo>
                  <a:lnTo>
                    <a:pt x="97" y="450"/>
                  </a:lnTo>
                  <a:lnTo>
                    <a:pt x="109" y="454"/>
                  </a:lnTo>
                  <a:lnTo>
                    <a:pt x="123" y="456"/>
                  </a:lnTo>
                  <a:lnTo>
                    <a:pt x="138" y="456"/>
                  </a:lnTo>
                  <a:lnTo>
                    <a:pt x="138" y="456"/>
                  </a:lnTo>
                  <a:lnTo>
                    <a:pt x="151" y="456"/>
                  </a:lnTo>
                  <a:lnTo>
                    <a:pt x="165" y="454"/>
                  </a:lnTo>
                  <a:lnTo>
                    <a:pt x="177" y="450"/>
                  </a:lnTo>
                  <a:lnTo>
                    <a:pt x="190" y="445"/>
                  </a:lnTo>
                  <a:lnTo>
                    <a:pt x="203" y="439"/>
                  </a:lnTo>
                  <a:lnTo>
                    <a:pt x="214" y="433"/>
                  </a:lnTo>
                  <a:lnTo>
                    <a:pt x="225" y="424"/>
                  </a:lnTo>
                  <a:lnTo>
                    <a:pt x="234" y="416"/>
                  </a:lnTo>
                  <a:lnTo>
                    <a:pt x="242" y="407"/>
                  </a:lnTo>
                  <a:lnTo>
                    <a:pt x="251" y="396"/>
                  </a:lnTo>
                  <a:lnTo>
                    <a:pt x="257" y="385"/>
                  </a:lnTo>
                  <a:lnTo>
                    <a:pt x="263" y="372"/>
                  </a:lnTo>
                  <a:lnTo>
                    <a:pt x="268" y="359"/>
                  </a:lnTo>
                  <a:lnTo>
                    <a:pt x="272" y="347"/>
                  </a:lnTo>
                  <a:lnTo>
                    <a:pt x="274" y="333"/>
                  </a:lnTo>
                  <a:lnTo>
                    <a:pt x="274" y="320"/>
                  </a:lnTo>
                  <a:lnTo>
                    <a:pt x="274" y="320"/>
                  </a:lnTo>
                  <a:lnTo>
                    <a:pt x="274" y="311"/>
                  </a:lnTo>
                  <a:lnTo>
                    <a:pt x="273" y="303"/>
                  </a:lnTo>
                  <a:lnTo>
                    <a:pt x="269" y="284"/>
                  </a:lnTo>
                  <a:lnTo>
                    <a:pt x="261" y="262"/>
                  </a:lnTo>
                  <a:lnTo>
                    <a:pt x="253" y="237"/>
                  </a:lnTo>
                  <a:lnTo>
                    <a:pt x="242" y="212"/>
                  </a:lnTo>
                  <a:lnTo>
                    <a:pt x="231" y="184"/>
                  </a:lnTo>
                  <a:lnTo>
                    <a:pt x="206" y="131"/>
                  </a:lnTo>
                  <a:lnTo>
                    <a:pt x="181" y="80"/>
                  </a:lnTo>
                  <a:lnTo>
                    <a:pt x="159" y="39"/>
                  </a:lnTo>
                  <a:lnTo>
                    <a:pt x="138" y="0"/>
                  </a:lnTo>
                  <a:lnTo>
                    <a:pt x="13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pl-PL"/>
            </a:p>
          </p:txBody>
        </p:sp>
      </p:grpSp>
      <p:grpSp>
        <p:nvGrpSpPr>
          <p:cNvPr id="47" name="Grupa 46">
            <a:extLst>
              <a:ext uri="{FF2B5EF4-FFF2-40B4-BE49-F238E27FC236}">
                <a16:creationId xmlns:a16="http://schemas.microsoft.com/office/drawing/2014/main" id="{B1AF990E-5501-4CD4-AC06-8472F9D09771}"/>
              </a:ext>
            </a:extLst>
          </p:cNvPr>
          <p:cNvGrpSpPr/>
          <p:nvPr/>
        </p:nvGrpSpPr>
        <p:grpSpPr>
          <a:xfrm>
            <a:off x="713106" y="3133415"/>
            <a:ext cx="299266" cy="380673"/>
            <a:chOff x="7329488" y="2601913"/>
            <a:chExt cx="581026" cy="720726"/>
          </a:xfrm>
          <a:solidFill>
            <a:schemeClr val="accent1"/>
          </a:solidFill>
        </p:grpSpPr>
        <p:sp>
          <p:nvSpPr>
            <p:cNvPr id="48" name="Freeform 37">
              <a:extLst>
                <a:ext uri="{FF2B5EF4-FFF2-40B4-BE49-F238E27FC236}">
                  <a16:creationId xmlns:a16="http://schemas.microsoft.com/office/drawing/2014/main" id="{C50D9EC4-3456-4A3D-94BF-2F48BADEEE8A}"/>
                </a:ext>
              </a:extLst>
            </p:cNvPr>
            <p:cNvSpPr>
              <a:spLocks/>
            </p:cNvSpPr>
            <p:nvPr/>
          </p:nvSpPr>
          <p:spPr bwMode="auto">
            <a:xfrm>
              <a:off x="7329488" y="3087688"/>
              <a:ext cx="219075" cy="228600"/>
            </a:xfrm>
            <a:custGeom>
              <a:avLst/>
              <a:gdLst>
                <a:gd name="T0" fmla="*/ 961 w 961"/>
                <a:gd name="T1" fmla="*/ 281 h 1012"/>
                <a:gd name="T2" fmla="*/ 460 w 961"/>
                <a:gd name="T3" fmla="*/ 0 h 1012"/>
                <a:gd name="T4" fmla="*/ 0 w 961"/>
                <a:gd name="T5" fmla="*/ 549 h 1012"/>
                <a:gd name="T6" fmla="*/ 806 w 961"/>
                <a:gd name="T7" fmla="*/ 1012 h 1012"/>
                <a:gd name="T8" fmla="*/ 961 w 961"/>
                <a:gd name="T9" fmla="*/ 281 h 1012"/>
              </a:gdLst>
              <a:ahLst/>
              <a:cxnLst>
                <a:cxn ang="0">
                  <a:pos x="T0" y="T1"/>
                </a:cxn>
                <a:cxn ang="0">
                  <a:pos x="T2" y="T3"/>
                </a:cxn>
                <a:cxn ang="0">
                  <a:pos x="T4" y="T5"/>
                </a:cxn>
                <a:cxn ang="0">
                  <a:pos x="T6" y="T7"/>
                </a:cxn>
                <a:cxn ang="0">
                  <a:pos x="T8" y="T9"/>
                </a:cxn>
              </a:cxnLst>
              <a:rect l="0" t="0" r="r" b="b"/>
              <a:pathLst>
                <a:path w="961" h="1012">
                  <a:moveTo>
                    <a:pt x="961" y="281"/>
                  </a:moveTo>
                  <a:lnTo>
                    <a:pt x="460" y="0"/>
                  </a:lnTo>
                  <a:lnTo>
                    <a:pt x="0" y="549"/>
                  </a:lnTo>
                  <a:lnTo>
                    <a:pt x="806" y="1012"/>
                  </a:lnTo>
                  <a:lnTo>
                    <a:pt x="9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49" name="Freeform 38">
              <a:extLst>
                <a:ext uri="{FF2B5EF4-FFF2-40B4-BE49-F238E27FC236}">
                  <a16:creationId xmlns:a16="http://schemas.microsoft.com/office/drawing/2014/main" id="{1C0687FF-584F-451D-AB0C-92F247A8954B}"/>
                </a:ext>
              </a:extLst>
            </p:cNvPr>
            <p:cNvSpPr>
              <a:spLocks/>
            </p:cNvSpPr>
            <p:nvPr/>
          </p:nvSpPr>
          <p:spPr bwMode="auto">
            <a:xfrm>
              <a:off x="7696201" y="3095626"/>
              <a:ext cx="214313" cy="227013"/>
            </a:xfrm>
            <a:custGeom>
              <a:avLst/>
              <a:gdLst>
                <a:gd name="T0" fmla="*/ 157 w 940"/>
                <a:gd name="T1" fmla="*/ 563 h 1003"/>
                <a:gd name="T2" fmla="*/ 940 w 940"/>
                <a:gd name="T3" fmla="*/ 1003 h 1003"/>
                <a:gd name="T4" fmla="*/ 482 w 940"/>
                <a:gd name="T5" fmla="*/ 271 h 1003"/>
                <a:gd name="T6" fmla="*/ 0 w 940"/>
                <a:gd name="T7" fmla="*/ 0 h 1003"/>
                <a:gd name="T8" fmla="*/ 157 w 940"/>
                <a:gd name="T9" fmla="*/ 563 h 1003"/>
              </a:gdLst>
              <a:ahLst/>
              <a:cxnLst>
                <a:cxn ang="0">
                  <a:pos x="T0" y="T1"/>
                </a:cxn>
                <a:cxn ang="0">
                  <a:pos x="T2" y="T3"/>
                </a:cxn>
                <a:cxn ang="0">
                  <a:pos x="T4" y="T5"/>
                </a:cxn>
                <a:cxn ang="0">
                  <a:pos x="T6" y="T7"/>
                </a:cxn>
                <a:cxn ang="0">
                  <a:pos x="T8" y="T9"/>
                </a:cxn>
              </a:cxnLst>
              <a:rect l="0" t="0" r="r" b="b"/>
              <a:pathLst>
                <a:path w="940" h="1003">
                  <a:moveTo>
                    <a:pt x="157" y="563"/>
                  </a:moveTo>
                  <a:lnTo>
                    <a:pt x="940" y="1003"/>
                  </a:lnTo>
                  <a:lnTo>
                    <a:pt x="482" y="271"/>
                  </a:lnTo>
                  <a:lnTo>
                    <a:pt x="0" y="0"/>
                  </a:lnTo>
                  <a:lnTo>
                    <a:pt x="157" y="5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0" name="Freeform 39">
              <a:extLst>
                <a:ext uri="{FF2B5EF4-FFF2-40B4-BE49-F238E27FC236}">
                  <a16:creationId xmlns:a16="http://schemas.microsoft.com/office/drawing/2014/main" id="{504908B2-B978-46D8-89BC-A0ABBD737BCA}"/>
                </a:ext>
              </a:extLst>
            </p:cNvPr>
            <p:cNvSpPr>
              <a:spLocks/>
            </p:cNvSpPr>
            <p:nvPr/>
          </p:nvSpPr>
          <p:spPr bwMode="auto">
            <a:xfrm>
              <a:off x="7537451" y="3092451"/>
              <a:ext cx="169863" cy="222250"/>
            </a:xfrm>
            <a:custGeom>
              <a:avLst/>
              <a:gdLst>
                <a:gd name="T0" fmla="*/ 749 w 749"/>
                <a:gd name="T1" fmla="*/ 558 h 978"/>
                <a:gd name="T2" fmla="*/ 592 w 749"/>
                <a:gd name="T3" fmla="*/ 0 h 978"/>
                <a:gd name="T4" fmla="*/ 156 w 749"/>
                <a:gd name="T5" fmla="*/ 246 h 978"/>
                <a:gd name="T6" fmla="*/ 0 w 749"/>
                <a:gd name="T7" fmla="*/ 978 h 978"/>
                <a:gd name="T8" fmla="*/ 749 w 749"/>
                <a:gd name="T9" fmla="*/ 558 h 978"/>
              </a:gdLst>
              <a:ahLst/>
              <a:cxnLst>
                <a:cxn ang="0">
                  <a:pos x="T0" y="T1"/>
                </a:cxn>
                <a:cxn ang="0">
                  <a:pos x="T2" y="T3"/>
                </a:cxn>
                <a:cxn ang="0">
                  <a:pos x="T4" y="T5"/>
                </a:cxn>
                <a:cxn ang="0">
                  <a:pos x="T6" y="T7"/>
                </a:cxn>
                <a:cxn ang="0">
                  <a:pos x="T8" y="T9"/>
                </a:cxn>
              </a:cxnLst>
              <a:rect l="0" t="0" r="r" b="b"/>
              <a:pathLst>
                <a:path w="749" h="978">
                  <a:moveTo>
                    <a:pt x="749" y="558"/>
                  </a:moveTo>
                  <a:lnTo>
                    <a:pt x="592" y="0"/>
                  </a:lnTo>
                  <a:lnTo>
                    <a:pt x="156" y="246"/>
                  </a:lnTo>
                  <a:lnTo>
                    <a:pt x="0" y="978"/>
                  </a:lnTo>
                  <a:lnTo>
                    <a:pt x="749"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1" name="Freeform 40">
              <a:extLst>
                <a:ext uri="{FF2B5EF4-FFF2-40B4-BE49-F238E27FC236}">
                  <a16:creationId xmlns:a16="http://schemas.microsoft.com/office/drawing/2014/main" id="{958F1F66-5317-4D40-B046-4CA56732CAE1}"/>
                </a:ext>
              </a:extLst>
            </p:cNvPr>
            <p:cNvSpPr>
              <a:spLocks noEditPoints="1"/>
            </p:cNvSpPr>
            <p:nvPr/>
          </p:nvSpPr>
          <p:spPr bwMode="auto">
            <a:xfrm>
              <a:off x="7461251" y="2601913"/>
              <a:ext cx="317500" cy="447675"/>
            </a:xfrm>
            <a:custGeom>
              <a:avLst/>
              <a:gdLst>
                <a:gd name="T0" fmla="*/ 1052 w 1405"/>
                <a:gd name="T1" fmla="*/ 739 h 1972"/>
                <a:gd name="T2" fmla="*/ 1037 w 1405"/>
                <a:gd name="T3" fmla="*/ 806 h 1972"/>
                <a:gd name="T4" fmla="*/ 1010 w 1405"/>
                <a:gd name="T5" fmla="*/ 870 h 1972"/>
                <a:gd name="T6" fmla="*/ 973 w 1405"/>
                <a:gd name="T7" fmla="*/ 926 h 1972"/>
                <a:gd name="T8" fmla="*/ 926 w 1405"/>
                <a:gd name="T9" fmla="*/ 973 h 1972"/>
                <a:gd name="T10" fmla="*/ 870 w 1405"/>
                <a:gd name="T11" fmla="*/ 1011 h 1972"/>
                <a:gd name="T12" fmla="*/ 807 w 1405"/>
                <a:gd name="T13" fmla="*/ 1037 h 1972"/>
                <a:gd name="T14" fmla="*/ 738 w 1405"/>
                <a:gd name="T15" fmla="*/ 1051 h 1972"/>
                <a:gd name="T16" fmla="*/ 684 w 1405"/>
                <a:gd name="T17" fmla="*/ 1053 h 1972"/>
                <a:gd name="T18" fmla="*/ 615 w 1405"/>
                <a:gd name="T19" fmla="*/ 1042 h 1972"/>
                <a:gd name="T20" fmla="*/ 551 w 1405"/>
                <a:gd name="T21" fmla="*/ 1018 h 1972"/>
                <a:gd name="T22" fmla="*/ 493 w 1405"/>
                <a:gd name="T23" fmla="*/ 983 h 1972"/>
                <a:gd name="T24" fmla="*/ 443 w 1405"/>
                <a:gd name="T25" fmla="*/ 939 h 1972"/>
                <a:gd name="T26" fmla="*/ 403 w 1405"/>
                <a:gd name="T27" fmla="*/ 885 h 1972"/>
                <a:gd name="T28" fmla="*/ 373 w 1405"/>
                <a:gd name="T29" fmla="*/ 823 h 1972"/>
                <a:gd name="T30" fmla="*/ 356 w 1405"/>
                <a:gd name="T31" fmla="*/ 756 h 1972"/>
                <a:gd name="T32" fmla="*/ 352 w 1405"/>
                <a:gd name="T33" fmla="*/ 703 h 1972"/>
                <a:gd name="T34" fmla="*/ 359 w 1405"/>
                <a:gd name="T35" fmla="*/ 632 h 1972"/>
                <a:gd name="T36" fmla="*/ 380 w 1405"/>
                <a:gd name="T37" fmla="*/ 566 h 1972"/>
                <a:gd name="T38" fmla="*/ 411 w 1405"/>
                <a:gd name="T39" fmla="*/ 507 h 1972"/>
                <a:gd name="T40" fmla="*/ 455 w 1405"/>
                <a:gd name="T41" fmla="*/ 455 h 1972"/>
                <a:gd name="T42" fmla="*/ 507 w 1405"/>
                <a:gd name="T43" fmla="*/ 412 h 1972"/>
                <a:gd name="T44" fmla="*/ 566 w 1405"/>
                <a:gd name="T45" fmla="*/ 380 h 1972"/>
                <a:gd name="T46" fmla="*/ 631 w 1405"/>
                <a:gd name="T47" fmla="*/ 359 h 1972"/>
                <a:gd name="T48" fmla="*/ 702 w 1405"/>
                <a:gd name="T49" fmla="*/ 352 h 1972"/>
                <a:gd name="T50" fmla="*/ 756 w 1405"/>
                <a:gd name="T51" fmla="*/ 357 h 1972"/>
                <a:gd name="T52" fmla="*/ 823 w 1405"/>
                <a:gd name="T53" fmla="*/ 374 h 1972"/>
                <a:gd name="T54" fmla="*/ 884 w 1405"/>
                <a:gd name="T55" fmla="*/ 403 h 1972"/>
                <a:gd name="T56" fmla="*/ 938 w 1405"/>
                <a:gd name="T57" fmla="*/ 443 h 1972"/>
                <a:gd name="T58" fmla="*/ 983 w 1405"/>
                <a:gd name="T59" fmla="*/ 493 h 1972"/>
                <a:gd name="T60" fmla="*/ 1019 w 1405"/>
                <a:gd name="T61" fmla="*/ 550 h 1972"/>
                <a:gd name="T62" fmla="*/ 1042 w 1405"/>
                <a:gd name="T63" fmla="*/ 615 h 1972"/>
                <a:gd name="T64" fmla="*/ 1053 w 1405"/>
                <a:gd name="T65" fmla="*/ 685 h 1972"/>
                <a:gd name="T66" fmla="*/ 702 w 1405"/>
                <a:gd name="T67" fmla="*/ 1972 h 1972"/>
                <a:gd name="T68" fmla="*/ 1281 w 1405"/>
                <a:gd name="T69" fmla="*/ 1102 h 1972"/>
                <a:gd name="T70" fmla="*/ 1331 w 1405"/>
                <a:gd name="T71" fmla="*/ 1013 h 1972"/>
                <a:gd name="T72" fmla="*/ 1370 w 1405"/>
                <a:gd name="T73" fmla="*/ 915 h 1972"/>
                <a:gd name="T74" fmla="*/ 1396 w 1405"/>
                <a:gd name="T75" fmla="*/ 812 h 1972"/>
                <a:gd name="T76" fmla="*/ 1405 w 1405"/>
                <a:gd name="T77" fmla="*/ 703 h 1972"/>
                <a:gd name="T78" fmla="*/ 1397 w 1405"/>
                <a:gd name="T79" fmla="*/ 596 h 1972"/>
                <a:gd name="T80" fmla="*/ 1363 w 1405"/>
                <a:gd name="T81" fmla="*/ 461 h 1972"/>
                <a:gd name="T82" fmla="*/ 1304 w 1405"/>
                <a:gd name="T83" fmla="*/ 339 h 1972"/>
                <a:gd name="T84" fmla="*/ 1223 w 1405"/>
                <a:gd name="T85" fmla="*/ 230 h 1972"/>
                <a:gd name="T86" fmla="*/ 1123 w 1405"/>
                <a:gd name="T87" fmla="*/ 140 h 1972"/>
                <a:gd name="T88" fmla="*/ 1007 w 1405"/>
                <a:gd name="T89" fmla="*/ 69 h 1972"/>
                <a:gd name="T90" fmla="*/ 878 w 1405"/>
                <a:gd name="T91" fmla="*/ 22 h 1972"/>
                <a:gd name="T92" fmla="*/ 738 w 1405"/>
                <a:gd name="T93" fmla="*/ 1 h 1972"/>
                <a:gd name="T94" fmla="*/ 630 w 1405"/>
                <a:gd name="T95" fmla="*/ 3 h 1972"/>
                <a:gd name="T96" fmla="*/ 494 w 1405"/>
                <a:gd name="T97" fmla="*/ 32 h 1972"/>
                <a:gd name="T98" fmla="*/ 368 w 1405"/>
                <a:gd name="T99" fmla="*/ 85 h 1972"/>
                <a:gd name="T100" fmla="*/ 256 w 1405"/>
                <a:gd name="T101" fmla="*/ 161 h 1972"/>
                <a:gd name="T102" fmla="*/ 160 w 1405"/>
                <a:gd name="T103" fmla="*/ 256 h 1972"/>
                <a:gd name="T104" fmla="*/ 84 w 1405"/>
                <a:gd name="T105" fmla="*/ 367 h 1972"/>
                <a:gd name="T106" fmla="*/ 31 w 1405"/>
                <a:gd name="T107" fmla="*/ 493 h 1972"/>
                <a:gd name="T108" fmla="*/ 4 w 1405"/>
                <a:gd name="T109" fmla="*/ 631 h 1972"/>
                <a:gd name="T110" fmla="*/ 1 w 1405"/>
                <a:gd name="T111" fmla="*/ 730 h 1972"/>
                <a:gd name="T112" fmla="*/ 14 w 1405"/>
                <a:gd name="T113" fmla="*/ 838 h 1972"/>
                <a:gd name="T114" fmla="*/ 43 w 1405"/>
                <a:gd name="T115" fmla="*/ 941 h 1972"/>
                <a:gd name="T116" fmla="*/ 85 w 1405"/>
                <a:gd name="T117" fmla="*/ 1036 h 1972"/>
                <a:gd name="T118" fmla="*/ 124 w 1405"/>
                <a:gd name="T119" fmla="*/ 1102 h 1972"/>
                <a:gd name="T120" fmla="*/ 702 w 1405"/>
                <a:gd name="T121" fmla="*/ 1972 h 1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5" h="1972">
                  <a:moveTo>
                    <a:pt x="1053" y="703"/>
                  </a:moveTo>
                  <a:lnTo>
                    <a:pt x="1053" y="703"/>
                  </a:lnTo>
                  <a:lnTo>
                    <a:pt x="1053" y="721"/>
                  </a:lnTo>
                  <a:lnTo>
                    <a:pt x="1052" y="739"/>
                  </a:lnTo>
                  <a:lnTo>
                    <a:pt x="1048" y="756"/>
                  </a:lnTo>
                  <a:lnTo>
                    <a:pt x="1046" y="774"/>
                  </a:lnTo>
                  <a:lnTo>
                    <a:pt x="1042" y="791"/>
                  </a:lnTo>
                  <a:lnTo>
                    <a:pt x="1037" y="806"/>
                  </a:lnTo>
                  <a:lnTo>
                    <a:pt x="1032" y="823"/>
                  </a:lnTo>
                  <a:lnTo>
                    <a:pt x="1025" y="839"/>
                  </a:lnTo>
                  <a:lnTo>
                    <a:pt x="1019" y="854"/>
                  </a:lnTo>
                  <a:lnTo>
                    <a:pt x="1010" y="870"/>
                  </a:lnTo>
                  <a:lnTo>
                    <a:pt x="1002" y="885"/>
                  </a:lnTo>
                  <a:lnTo>
                    <a:pt x="993" y="899"/>
                  </a:lnTo>
                  <a:lnTo>
                    <a:pt x="983" y="912"/>
                  </a:lnTo>
                  <a:lnTo>
                    <a:pt x="973" y="926"/>
                  </a:lnTo>
                  <a:lnTo>
                    <a:pt x="962" y="939"/>
                  </a:lnTo>
                  <a:lnTo>
                    <a:pt x="950" y="950"/>
                  </a:lnTo>
                  <a:lnTo>
                    <a:pt x="938" y="962"/>
                  </a:lnTo>
                  <a:lnTo>
                    <a:pt x="926" y="973"/>
                  </a:lnTo>
                  <a:lnTo>
                    <a:pt x="912" y="983"/>
                  </a:lnTo>
                  <a:lnTo>
                    <a:pt x="898" y="993"/>
                  </a:lnTo>
                  <a:lnTo>
                    <a:pt x="884" y="1002"/>
                  </a:lnTo>
                  <a:lnTo>
                    <a:pt x="870" y="1011"/>
                  </a:lnTo>
                  <a:lnTo>
                    <a:pt x="855" y="1018"/>
                  </a:lnTo>
                  <a:lnTo>
                    <a:pt x="839" y="1026"/>
                  </a:lnTo>
                  <a:lnTo>
                    <a:pt x="823" y="1032"/>
                  </a:lnTo>
                  <a:lnTo>
                    <a:pt x="807" y="1037"/>
                  </a:lnTo>
                  <a:lnTo>
                    <a:pt x="790" y="1042"/>
                  </a:lnTo>
                  <a:lnTo>
                    <a:pt x="773" y="1046"/>
                  </a:lnTo>
                  <a:lnTo>
                    <a:pt x="756" y="1049"/>
                  </a:lnTo>
                  <a:lnTo>
                    <a:pt x="738" y="1051"/>
                  </a:lnTo>
                  <a:lnTo>
                    <a:pt x="720" y="1053"/>
                  </a:lnTo>
                  <a:lnTo>
                    <a:pt x="702" y="1053"/>
                  </a:lnTo>
                  <a:lnTo>
                    <a:pt x="702" y="1053"/>
                  </a:lnTo>
                  <a:lnTo>
                    <a:pt x="684" y="1053"/>
                  </a:lnTo>
                  <a:lnTo>
                    <a:pt x="666" y="1051"/>
                  </a:lnTo>
                  <a:lnTo>
                    <a:pt x="649" y="1049"/>
                  </a:lnTo>
                  <a:lnTo>
                    <a:pt x="631" y="1046"/>
                  </a:lnTo>
                  <a:lnTo>
                    <a:pt x="615" y="1042"/>
                  </a:lnTo>
                  <a:lnTo>
                    <a:pt x="599" y="1037"/>
                  </a:lnTo>
                  <a:lnTo>
                    <a:pt x="582" y="1032"/>
                  </a:lnTo>
                  <a:lnTo>
                    <a:pt x="566" y="1026"/>
                  </a:lnTo>
                  <a:lnTo>
                    <a:pt x="551" y="1018"/>
                  </a:lnTo>
                  <a:lnTo>
                    <a:pt x="535" y="1011"/>
                  </a:lnTo>
                  <a:lnTo>
                    <a:pt x="520" y="1002"/>
                  </a:lnTo>
                  <a:lnTo>
                    <a:pt x="507" y="993"/>
                  </a:lnTo>
                  <a:lnTo>
                    <a:pt x="493" y="983"/>
                  </a:lnTo>
                  <a:lnTo>
                    <a:pt x="479" y="973"/>
                  </a:lnTo>
                  <a:lnTo>
                    <a:pt x="466" y="962"/>
                  </a:lnTo>
                  <a:lnTo>
                    <a:pt x="455" y="950"/>
                  </a:lnTo>
                  <a:lnTo>
                    <a:pt x="443" y="939"/>
                  </a:lnTo>
                  <a:lnTo>
                    <a:pt x="432" y="926"/>
                  </a:lnTo>
                  <a:lnTo>
                    <a:pt x="422" y="912"/>
                  </a:lnTo>
                  <a:lnTo>
                    <a:pt x="411" y="899"/>
                  </a:lnTo>
                  <a:lnTo>
                    <a:pt x="403" y="885"/>
                  </a:lnTo>
                  <a:lnTo>
                    <a:pt x="394" y="870"/>
                  </a:lnTo>
                  <a:lnTo>
                    <a:pt x="387" y="854"/>
                  </a:lnTo>
                  <a:lnTo>
                    <a:pt x="380" y="839"/>
                  </a:lnTo>
                  <a:lnTo>
                    <a:pt x="373" y="823"/>
                  </a:lnTo>
                  <a:lnTo>
                    <a:pt x="368" y="806"/>
                  </a:lnTo>
                  <a:lnTo>
                    <a:pt x="363" y="791"/>
                  </a:lnTo>
                  <a:lnTo>
                    <a:pt x="359" y="774"/>
                  </a:lnTo>
                  <a:lnTo>
                    <a:pt x="356" y="756"/>
                  </a:lnTo>
                  <a:lnTo>
                    <a:pt x="354" y="739"/>
                  </a:lnTo>
                  <a:lnTo>
                    <a:pt x="352" y="721"/>
                  </a:lnTo>
                  <a:lnTo>
                    <a:pt x="352" y="703"/>
                  </a:lnTo>
                  <a:lnTo>
                    <a:pt x="352" y="703"/>
                  </a:lnTo>
                  <a:lnTo>
                    <a:pt x="352" y="685"/>
                  </a:lnTo>
                  <a:lnTo>
                    <a:pt x="354" y="667"/>
                  </a:lnTo>
                  <a:lnTo>
                    <a:pt x="356" y="649"/>
                  </a:lnTo>
                  <a:lnTo>
                    <a:pt x="359" y="632"/>
                  </a:lnTo>
                  <a:lnTo>
                    <a:pt x="363" y="615"/>
                  </a:lnTo>
                  <a:lnTo>
                    <a:pt x="368" y="598"/>
                  </a:lnTo>
                  <a:lnTo>
                    <a:pt x="373" y="582"/>
                  </a:lnTo>
                  <a:lnTo>
                    <a:pt x="380" y="566"/>
                  </a:lnTo>
                  <a:lnTo>
                    <a:pt x="387" y="550"/>
                  </a:lnTo>
                  <a:lnTo>
                    <a:pt x="394" y="536"/>
                  </a:lnTo>
                  <a:lnTo>
                    <a:pt x="403" y="521"/>
                  </a:lnTo>
                  <a:lnTo>
                    <a:pt x="411" y="507"/>
                  </a:lnTo>
                  <a:lnTo>
                    <a:pt x="422" y="493"/>
                  </a:lnTo>
                  <a:lnTo>
                    <a:pt x="432" y="479"/>
                  </a:lnTo>
                  <a:lnTo>
                    <a:pt x="443" y="467"/>
                  </a:lnTo>
                  <a:lnTo>
                    <a:pt x="455" y="455"/>
                  </a:lnTo>
                  <a:lnTo>
                    <a:pt x="466" y="443"/>
                  </a:lnTo>
                  <a:lnTo>
                    <a:pt x="479" y="432"/>
                  </a:lnTo>
                  <a:lnTo>
                    <a:pt x="493" y="421"/>
                  </a:lnTo>
                  <a:lnTo>
                    <a:pt x="507" y="412"/>
                  </a:lnTo>
                  <a:lnTo>
                    <a:pt x="520" y="403"/>
                  </a:lnTo>
                  <a:lnTo>
                    <a:pt x="535" y="395"/>
                  </a:lnTo>
                  <a:lnTo>
                    <a:pt x="551" y="386"/>
                  </a:lnTo>
                  <a:lnTo>
                    <a:pt x="566" y="380"/>
                  </a:lnTo>
                  <a:lnTo>
                    <a:pt x="582" y="374"/>
                  </a:lnTo>
                  <a:lnTo>
                    <a:pt x="599" y="368"/>
                  </a:lnTo>
                  <a:lnTo>
                    <a:pt x="615" y="363"/>
                  </a:lnTo>
                  <a:lnTo>
                    <a:pt x="631" y="359"/>
                  </a:lnTo>
                  <a:lnTo>
                    <a:pt x="649" y="357"/>
                  </a:lnTo>
                  <a:lnTo>
                    <a:pt x="666" y="353"/>
                  </a:lnTo>
                  <a:lnTo>
                    <a:pt x="684" y="352"/>
                  </a:lnTo>
                  <a:lnTo>
                    <a:pt x="702" y="352"/>
                  </a:lnTo>
                  <a:lnTo>
                    <a:pt x="702" y="352"/>
                  </a:lnTo>
                  <a:lnTo>
                    <a:pt x="720" y="352"/>
                  </a:lnTo>
                  <a:lnTo>
                    <a:pt x="738" y="353"/>
                  </a:lnTo>
                  <a:lnTo>
                    <a:pt x="756" y="357"/>
                  </a:lnTo>
                  <a:lnTo>
                    <a:pt x="773" y="359"/>
                  </a:lnTo>
                  <a:lnTo>
                    <a:pt x="790" y="363"/>
                  </a:lnTo>
                  <a:lnTo>
                    <a:pt x="807" y="368"/>
                  </a:lnTo>
                  <a:lnTo>
                    <a:pt x="823" y="374"/>
                  </a:lnTo>
                  <a:lnTo>
                    <a:pt x="839" y="380"/>
                  </a:lnTo>
                  <a:lnTo>
                    <a:pt x="855" y="386"/>
                  </a:lnTo>
                  <a:lnTo>
                    <a:pt x="870" y="395"/>
                  </a:lnTo>
                  <a:lnTo>
                    <a:pt x="884" y="403"/>
                  </a:lnTo>
                  <a:lnTo>
                    <a:pt x="898" y="412"/>
                  </a:lnTo>
                  <a:lnTo>
                    <a:pt x="912" y="421"/>
                  </a:lnTo>
                  <a:lnTo>
                    <a:pt x="926" y="432"/>
                  </a:lnTo>
                  <a:lnTo>
                    <a:pt x="938" y="443"/>
                  </a:lnTo>
                  <a:lnTo>
                    <a:pt x="950" y="455"/>
                  </a:lnTo>
                  <a:lnTo>
                    <a:pt x="962" y="467"/>
                  </a:lnTo>
                  <a:lnTo>
                    <a:pt x="973" y="479"/>
                  </a:lnTo>
                  <a:lnTo>
                    <a:pt x="983" y="493"/>
                  </a:lnTo>
                  <a:lnTo>
                    <a:pt x="993" y="507"/>
                  </a:lnTo>
                  <a:lnTo>
                    <a:pt x="1002" y="521"/>
                  </a:lnTo>
                  <a:lnTo>
                    <a:pt x="1010" y="536"/>
                  </a:lnTo>
                  <a:lnTo>
                    <a:pt x="1019" y="550"/>
                  </a:lnTo>
                  <a:lnTo>
                    <a:pt x="1025" y="566"/>
                  </a:lnTo>
                  <a:lnTo>
                    <a:pt x="1032" y="582"/>
                  </a:lnTo>
                  <a:lnTo>
                    <a:pt x="1037" y="598"/>
                  </a:lnTo>
                  <a:lnTo>
                    <a:pt x="1042" y="615"/>
                  </a:lnTo>
                  <a:lnTo>
                    <a:pt x="1046" y="632"/>
                  </a:lnTo>
                  <a:lnTo>
                    <a:pt x="1048" y="649"/>
                  </a:lnTo>
                  <a:lnTo>
                    <a:pt x="1052" y="667"/>
                  </a:lnTo>
                  <a:lnTo>
                    <a:pt x="1053" y="685"/>
                  </a:lnTo>
                  <a:lnTo>
                    <a:pt x="1053" y="703"/>
                  </a:lnTo>
                  <a:lnTo>
                    <a:pt x="1053" y="703"/>
                  </a:lnTo>
                  <a:close/>
                  <a:moveTo>
                    <a:pt x="702" y="1972"/>
                  </a:moveTo>
                  <a:lnTo>
                    <a:pt x="702" y="1972"/>
                  </a:lnTo>
                  <a:lnTo>
                    <a:pt x="965" y="1578"/>
                  </a:lnTo>
                  <a:lnTo>
                    <a:pt x="1160" y="1285"/>
                  </a:lnTo>
                  <a:lnTo>
                    <a:pt x="1281" y="1102"/>
                  </a:lnTo>
                  <a:lnTo>
                    <a:pt x="1281" y="1102"/>
                  </a:lnTo>
                  <a:lnTo>
                    <a:pt x="1294" y="1081"/>
                  </a:lnTo>
                  <a:lnTo>
                    <a:pt x="1307" y="1058"/>
                  </a:lnTo>
                  <a:lnTo>
                    <a:pt x="1319" y="1036"/>
                  </a:lnTo>
                  <a:lnTo>
                    <a:pt x="1331" y="1013"/>
                  </a:lnTo>
                  <a:lnTo>
                    <a:pt x="1342" y="990"/>
                  </a:lnTo>
                  <a:lnTo>
                    <a:pt x="1352" y="965"/>
                  </a:lnTo>
                  <a:lnTo>
                    <a:pt x="1362" y="941"/>
                  </a:lnTo>
                  <a:lnTo>
                    <a:pt x="1370" y="915"/>
                  </a:lnTo>
                  <a:lnTo>
                    <a:pt x="1378" y="890"/>
                  </a:lnTo>
                  <a:lnTo>
                    <a:pt x="1385" y="865"/>
                  </a:lnTo>
                  <a:lnTo>
                    <a:pt x="1391" y="838"/>
                  </a:lnTo>
                  <a:lnTo>
                    <a:pt x="1396" y="812"/>
                  </a:lnTo>
                  <a:lnTo>
                    <a:pt x="1400" y="785"/>
                  </a:lnTo>
                  <a:lnTo>
                    <a:pt x="1403" y="758"/>
                  </a:lnTo>
                  <a:lnTo>
                    <a:pt x="1404" y="730"/>
                  </a:lnTo>
                  <a:lnTo>
                    <a:pt x="1405" y="703"/>
                  </a:lnTo>
                  <a:lnTo>
                    <a:pt x="1405" y="703"/>
                  </a:lnTo>
                  <a:lnTo>
                    <a:pt x="1404" y="667"/>
                  </a:lnTo>
                  <a:lnTo>
                    <a:pt x="1402" y="631"/>
                  </a:lnTo>
                  <a:lnTo>
                    <a:pt x="1397" y="596"/>
                  </a:lnTo>
                  <a:lnTo>
                    <a:pt x="1391" y="561"/>
                  </a:lnTo>
                  <a:lnTo>
                    <a:pt x="1383" y="527"/>
                  </a:lnTo>
                  <a:lnTo>
                    <a:pt x="1373" y="493"/>
                  </a:lnTo>
                  <a:lnTo>
                    <a:pt x="1363" y="461"/>
                  </a:lnTo>
                  <a:lnTo>
                    <a:pt x="1350" y="429"/>
                  </a:lnTo>
                  <a:lnTo>
                    <a:pt x="1336" y="398"/>
                  </a:lnTo>
                  <a:lnTo>
                    <a:pt x="1320" y="367"/>
                  </a:lnTo>
                  <a:lnTo>
                    <a:pt x="1304" y="339"/>
                  </a:lnTo>
                  <a:lnTo>
                    <a:pt x="1286" y="310"/>
                  </a:lnTo>
                  <a:lnTo>
                    <a:pt x="1265" y="283"/>
                  </a:lnTo>
                  <a:lnTo>
                    <a:pt x="1244" y="256"/>
                  </a:lnTo>
                  <a:lnTo>
                    <a:pt x="1223" y="230"/>
                  </a:lnTo>
                  <a:lnTo>
                    <a:pt x="1200" y="205"/>
                  </a:lnTo>
                  <a:lnTo>
                    <a:pt x="1175" y="182"/>
                  </a:lnTo>
                  <a:lnTo>
                    <a:pt x="1149" y="161"/>
                  </a:lnTo>
                  <a:lnTo>
                    <a:pt x="1123" y="140"/>
                  </a:lnTo>
                  <a:lnTo>
                    <a:pt x="1095" y="120"/>
                  </a:lnTo>
                  <a:lnTo>
                    <a:pt x="1066" y="102"/>
                  </a:lnTo>
                  <a:lnTo>
                    <a:pt x="1038" y="85"/>
                  </a:lnTo>
                  <a:lnTo>
                    <a:pt x="1007" y="69"/>
                  </a:lnTo>
                  <a:lnTo>
                    <a:pt x="976" y="55"/>
                  </a:lnTo>
                  <a:lnTo>
                    <a:pt x="944" y="42"/>
                  </a:lnTo>
                  <a:lnTo>
                    <a:pt x="912" y="32"/>
                  </a:lnTo>
                  <a:lnTo>
                    <a:pt x="878" y="22"/>
                  </a:lnTo>
                  <a:lnTo>
                    <a:pt x="844" y="14"/>
                  </a:lnTo>
                  <a:lnTo>
                    <a:pt x="809" y="8"/>
                  </a:lnTo>
                  <a:lnTo>
                    <a:pt x="774" y="3"/>
                  </a:lnTo>
                  <a:lnTo>
                    <a:pt x="738" y="1"/>
                  </a:lnTo>
                  <a:lnTo>
                    <a:pt x="702" y="0"/>
                  </a:lnTo>
                  <a:lnTo>
                    <a:pt x="702" y="0"/>
                  </a:lnTo>
                  <a:lnTo>
                    <a:pt x="666" y="1"/>
                  </a:lnTo>
                  <a:lnTo>
                    <a:pt x="630" y="3"/>
                  </a:lnTo>
                  <a:lnTo>
                    <a:pt x="595" y="8"/>
                  </a:lnTo>
                  <a:lnTo>
                    <a:pt x="561" y="14"/>
                  </a:lnTo>
                  <a:lnTo>
                    <a:pt x="527" y="22"/>
                  </a:lnTo>
                  <a:lnTo>
                    <a:pt x="494" y="32"/>
                  </a:lnTo>
                  <a:lnTo>
                    <a:pt x="461" y="42"/>
                  </a:lnTo>
                  <a:lnTo>
                    <a:pt x="429" y="55"/>
                  </a:lnTo>
                  <a:lnTo>
                    <a:pt x="398" y="69"/>
                  </a:lnTo>
                  <a:lnTo>
                    <a:pt x="368" y="85"/>
                  </a:lnTo>
                  <a:lnTo>
                    <a:pt x="338" y="102"/>
                  </a:lnTo>
                  <a:lnTo>
                    <a:pt x="310" y="120"/>
                  </a:lnTo>
                  <a:lnTo>
                    <a:pt x="282" y="140"/>
                  </a:lnTo>
                  <a:lnTo>
                    <a:pt x="256" y="161"/>
                  </a:lnTo>
                  <a:lnTo>
                    <a:pt x="230" y="182"/>
                  </a:lnTo>
                  <a:lnTo>
                    <a:pt x="206" y="205"/>
                  </a:lnTo>
                  <a:lnTo>
                    <a:pt x="183" y="230"/>
                  </a:lnTo>
                  <a:lnTo>
                    <a:pt x="160" y="256"/>
                  </a:lnTo>
                  <a:lnTo>
                    <a:pt x="139" y="283"/>
                  </a:lnTo>
                  <a:lnTo>
                    <a:pt x="120" y="310"/>
                  </a:lnTo>
                  <a:lnTo>
                    <a:pt x="101" y="339"/>
                  </a:lnTo>
                  <a:lnTo>
                    <a:pt x="84" y="367"/>
                  </a:lnTo>
                  <a:lnTo>
                    <a:pt x="69" y="398"/>
                  </a:lnTo>
                  <a:lnTo>
                    <a:pt x="55" y="429"/>
                  </a:lnTo>
                  <a:lnTo>
                    <a:pt x="42" y="461"/>
                  </a:lnTo>
                  <a:lnTo>
                    <a:pt x="31" y="493"/>
                  </a:lnTo>
                  <a:lnTo>
                    <a:pt x="22" y="527"/>
                  </a:lnTo>
                  <a:lnTo>
                    <a:pt x="14" y="561"/>
                  </a:lnTo>
                  <a:lnTo>
                    <a:pt x="8" y="596"/>
                  </a:lnTo>
                  <a:lnTo>
                    <a:pt x="4" y="631"/>
                  </a:lnTo>
                  <a:lnTo>
                    <a:pt x="1" y="667"/>
                  </a:lnTo>
                  <a:lnTo>
                    <a:pt x="0" y="703"/>
                  </a:lnTo>
                  <a:lnTo>
                    <a:pt x="0" y="703"/>
                  </a:lnTo>
                  <a:lnTo>
                    <a:pt x="1" y="730"/>
                  </a:lnTo>
                  <a:lnTo>
                    <a:pt x="2" y="758"/>
                  </a:lnTo>
                  <a:lnTo>
                    <a:pt x="5" y="785"/>
                  </a:lnTo>
                  <a:lnTo>
                    <a:pt x="9" y="812"/>
                  </a:lnTo>
                  <a:lnTo>
                    <a:pt x="14" y="838"/>
                  </a:lnTo>
                  <a:lnTo>
                    <a:pt x="20" y="865"/>
                  </a:lnTo>
                  <a:lnTo>
                    <a:pt x="27" y="890"/>
                  </a:lnTo>
                  <a:lnTo>
                    <a:pt x="34" y="915"/>
                  </a:lnTo>
                  <a:lnTo>
                    <a:pt x="43" y="941"/>
                  </a:lnTo>
                  <a:lnTo>
                    <a:pt x="52" y="965"/>
                  </a:lnTo>
                  <a:lnTo>
                    <a:pt x="63" y="990"/>
                  </a:lnTo>
                  <a:lnTo>
                    <a:pt x="74" y="1013"/>
                  </a:lnTo>
                  <a:lnTo>
                    <a:pt x="85" y="1036"/>
                  </a:lnTo>
                  <a:lnTo>
                    <a:pt x="98" y="1058"/>
                  </a:lnTo>
                  <a:lnTo>
                    <a:pt x="111" y="1081"/>
                  </a:lnTo>
                  <a:lnTo>
                    <a:pt x="124" y="1102"/>
                  </a:lnTo>
                  <a:lnTo>
                    <a:pt x="124" y="1102"/>
                  </a:lnTo>
                  <a:lnTo>
                    <a:pt x="245" y="1285"/>
                  </a:lnTo>
                  <a:lnTo>
                    <a:pt x="440" y="1578"/>
                  </a:lnTo>
                  <a:lnTo>
                    <a:pt x="702" y="1972"/>
                  </a:lnTo>
                  <a:lnTo>
                    <a:pt x="702" y="19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grpSp>
        <p:nvGrpSpPr>
          <p:cNvPr id="52" name="Grafika 6" descr="Czapka ukończenia szkoły">
            <a:extLst>
              <a:ext uri="{FF2B5EF4-FFF2-40B4-BE49-F238E27FC236}">
                <a16:creationId xmlns:a16="http://schemas.microsoft.com/office/drawing/2014/main" id="{024E01F8-EB00-439C-8173-44A7803EE70C}"/>
              </a:ext>
            </a:extLst>
          </p:cNvPr>
          <p:cNvGrpSpPr/>
          <p:nvPr/>
        </p:nvGrpSpPr>
        <p:grpSpPr>
          <a:xfrm>
            <a:off x="637223" y="4000889"/>
            <a:ext cx="565128" cy="565128"/>
            <a:chOff x="4114800" y="2971800"/>
            <a:chExt cx="914400" cy="914400"/>
          </a:xfrm>
          <a:solidFill>
            <a:schemeClr val="accent1"/>
          </a:solidFill>
        </p:grpSpPr>
        <p:sp>
          <p:nvSpPr>
            <p:cNvPr id="53" name="Dowolny kształt: kształt 52">
              <a:extLst>
                <a:ext uri="{FF2B5EF4-FFF2-40B4-BE49-F238E27FC236}">
                  <a16:creationId xmlns:a16="http://schemas.microsoft.com/office/drawing/2014/main" id="{6867DE3C-EBEB-4BB2-AEE5-C6FEF6103995}"/>
                </a:ext>
              </a:extLst>
            </p:cNvPr>
            <p:cNvSpPr/>
            <p:nvPr/>
          </p:nvSpPr>
          <p:spPr>
            <a:xfrm>
              <a:off x="4305300" y="3441382"/>
              <a:ext cx="533400" cy="216217"/>
            </a:xfrm>
            <a:custGeom>
              <a:avLst/>
              <a:gdLst>
                <a:gd name="connsiteX0" fmla="*/ 0 w 533400"/>
                <a:gd name="connsiteY0" fmla="*/ 0 h 216217"/>
                <a:gd name="connsiteX1" fmla="*/ 0 w 533400"/>
                <a:gd name="connsiteY1" fmla="*/ 111443 h 216217"/>
                <a:gd name="connsiteX2" fmla="*/ 266700 w 533400"/>
                <a:gd name="connsiteY2" fmla="*/ 216218 h 216217"/>
                <a:gd name="connsiteX3" fmla="*/ 533400 w 533400"/>
                <a:gd name="connsiteY3" fmla="*/ 111443 h 216217"/>
                <a:gd name="connsiteX4" fmla="*/ 533400 w 533400"/>
                <a:gd name="connsiteY4" fmla="*/ 0 h 216217"/>
                <a:gd name="connsiteX5" fmla="*/ 266700 w 533400"/>
                <a:gd name="connsiteY5" fmla="*/ 94298 h 216217"/>
                <a:gd name="connsiteX6" fmla="*/ 0 w 533400"/>
                <a:gd name="connsiteY6" fmla="*/ 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0" h="216217">
                  <a:moveTo>
                    <a:pt x="0" y="0"/>
                  </a:moveTo>
                  <a:lnTo>
                    <a:pt x="0" y="111443"/>
                  </a:lnTo>
                  <a:cubicBezTo>
                    <a:pt x="0" y="163830"/>
                    <a:pt x="119063" y="216218"/>
                    <a:pt x="266700" y="216218"/>
                  </a:cubicBezTo>
                  <a:cubicBezTo>
                    <a:pt x="414338" y="216218"/>
                    <a:pt x="533400" y="163830"/>
                    <a:pt x="533400" y="111443"/>
                  </a:cubicBezTo>
                  <a:lnTo>
                    <a:pt x="533400" y="0"/>
                  </a:lnTo>
                  <a:lnTo>
                    <a:pt x="266700" y="94298"/>
                  </a:lnTo>
                  <a:lnTo>
                    <a:pt x="0" y="0"/>
                  </a:lnTo>
                  <a:close/>
                </a:path>
              </a:pathLst>
            </a:custGeom>
            <a:grpFill/>
            <a:ln w="9525" cap="flat">
              <a:noFill/>
              <a:prstDash val="solid"/>
              <a:miter/>
            </a:ln>
          </p:spPr>
          <p:txBody>
            <a:bodyPr rtlCol="0" anchor="ctr"/>
            <a:lstStyle/>
            <a:p>
              <a:endParaRPr lang="pl-PL"/>
            </a:p>
          </p:txBody>
        </p:sp>
        <p:sp>
          <p:nvSpPr>
            <p:cNvPr id="54" name="Dowolny kształt: kształt 53">
              <a:extLst>
                <a:ext uri="{FF2B5EF4-FFF2-40B4-BE49-F238E27FC236}">
                  <a16:creationId xmlns:a16="http://schemas.microsoft.com/office/drawing/2014/main" id="{CAB4299F-8ECA-4CB5-A9C4-61F4859ED212}"/>
                </a:ext>
              </a:extLst>
            </p:cNvPr>
            <p:cNvSpPr/>
            <p:nvPr/>
          </p:nvSpPr>
          <p:spPr>
            <a:xfrm>
              <a:off x="4156710" y="3200400"/>
              <a:ext cx="830579" cy="361950"/>
            </a:xfrm>
            <a:custGeom>
              <a:avLst/>
              <a:gdLst>
                <a:gd name="connsiteX0" fmla="*/ 415290 w 830579"/>
                <a:gd name="connsiteY0" fmla="*/ 294323 h 361950"/>
                <a:gd name="connsiteX1" fmla="*/ 830580 w 830579"/>
                <a:gd name="connsiteY1" fmla="*/ 148590 h 361950"/>
                <a:gd name="connsiteX2" fmla="*/ 415290 w 830579"/>
                <a:gd name="connsiteY2" fmla="*/ 0 h 361950"/>
                <a:gd name="connsiteX3" fmla="*/ 0 w 830579"/>
                <a:gd name="connsiteY3" fmla="*/ 148590 h 361950"/>
                <a:gd name="connsiteX4" fmla="*/ 53340 w 830579"/>
                <a:gd name="connsiteY4" fmla="*/ 167640 h 361950"/>
                <a:gd name="connsiteX5" fmla="*/ 53340 w 830579"/>
                <a:gd name="connsiteY5" fmla="*/ 342900 h 361950"/>
                <a:gd name="connsiteX6" fmla="*/ 72390 w 830579"/>
                <a:gd name="connsiteY6" fmla="*/ 361950 h 361950"/>
                <a:gd name="connsiteX7" fmla="*/ 91440 w 830579"/>
                <a:gd name="connsiteY7" fmla="*/ 342900 h 361950"/>
                <a:gd name="connsiteX8" fmla="*/ 91440 w 830579"/>
                <a:gd name="connsiteY8" fmla="*/ 180975 h 361950"/>
                <a:gd name="connsiteX9" fmla="*/ 415290 w 830579"/>
                <a:gd name="connsiteY9" fmla="*/ 29432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9" h="361950">
                  <a:moveTo>
                    <a:pt x="415290" y="294323"/>
                  </a:moveTo>
                  <a:lnTo>
                    <a:pt x="830580" y="148590"/>
                  </a:lnTo>
                  <a:lnTo>
                    <a:pt x="415290" y="0"/>
                  </a:lnTo>
                  <a:lnTo>
                    <a:pt x="0" y="148590"/>
                  </a:lnTo>
                  <a:lnTo>
                    <a:pt x="53340" y="167640"/>
                  </a:lnTo>
                  <a:lnTo>
                    <a:pt x="53340" y="342900"/>
                  </a:lnTo>
                  <a:cubicBezTo>
                    <a:pt x="53340" y="353378"/>
                    <a:pt x="61912" y="361950"/>
                    <a:pt x="72390" y="361950"/>
                  </a:cubicBezTo>
                  <a:cubicBezTo>
                    <a:pt x="82868" y="361950"/>
                    <a:pt x="91440" y="353378"/>
                    <a:pt x="91440" y="342900"/>
                  </a:cubicBezTo>
                  <a:lnTo>
                    <a:pt x="91440" y="180975"/>
                  </a:lnTo>
                  <a:lnTo>
                    <a:pt x="415290" y="294323"/>
                  </a:lnTo>
                  <a:close/>
                </a:path>
              </a:pathLst>
            </a:custGeom>
            <a:grpFill/>
            <a:ln w="9525" cap="flat">
              <a:noFill/>
              <a:prstDash val="solid"/>
              <a:miter/>
            </a:ln>
          </p:spPr>
          <p:txBody>
            <a:bodyPr rtlCol="0" anchor="ctr"/>
            <a:lstStyle/>
            <a:p>
              <a:endParaRPr lang="pl-PL"/>
            </a:p>
          </p:txBody>
        </p:sp>
      </p:grpSp>
      <p:grpSp>
        <p:nvGrpSpPr>
          <p:cNvPr id="55" name="Grupa 54">
            <a:extLst>
              <a:ext uri="{FF2B5EF4-FFF2-40B4-BE49-F238E27FC236}">
                <a16:creationId xmlns:a16="http://schemas.microsoft.com/office/drawing/2014/main" id="{E65C2DD8-BE20-4BD6-AD52-9F2C5AFD9D10}"/>
              </a:ext>
            </a:extLst>
          </p:cNvPr>
          <p:cNvGrpSpPr/>
          <p:nvPr/>
        </p:nvGrpSpPr>
        <p:grpSpPr>
          <a:xfrm>
            <a:off x="658095" y="5011174"/>
            <a:ext cx="514806" cy="421205"/>
            <a:chOff x="2760663" y="1663700"/>
            <a:chExt cx="733425" cy="600075"/>
          </a:xfrm>
          <a:solidFill>
            <a:schemeClr val="accent1"/>
          </a:solidFill>
        </p:grpSpPr>
        <p:sp>
          <p:nvSpPr>
            <p:cNvPr id="56" name="Freeform 84">
              <a:extLst>
                <a:ext uri="{FF2B5EF4-FFF2-40B4-BE49-F238E27FC236}">
                  <a16:creationId xmlns:a16="http://schemas.microsoft.com/office/drawing/2014/main" id="{1C5D9A17-9C9C-4E74-A07A-21094AA3EF98}"/>
                </a:ext>
              </a:extLst>
            </p:cNvPr>
            <p:cNvSpPr>
              <a:spLocks noEditPoints="1"/>
            </p:cNvSpPr>
            <p:nvPr/>
          </p:nvSpPr>
          <p:spPr bwMode="auto">
            <a:xfrm>
              <a:off x="2760663" y="1793875"/>
              <a:ext cx="733425" cy="469900"/>
            </a:xfrm>
            <a:custGeom>
              <a:avLst/>
              <a:gdLst>
                <a:gd name="T0" fmla="*/ 1514 w 1846"/>
                <a:gd name="T1" fmla="*/ 486 h 1183"/>
                <a:gd name="T2" fmla="*/ 1559 w 1846"/>
                <a:gd name="T3" fmla="*/ 486 h 1183"/>
                <a:gd name="T4" fmla="*/ 1574 w 1846"/>
                <a:gd name="T5" fmla="*/ 437 h 1183"/>
                <a:gd name="T6" fmla="*/ 1536 w 1846"/>
                <a:gd name="T7" fmla="*/ 399 h 1183"/>
                <a:gd name="T8" fmla="*/ 1499 w 1846"/>
                <a:gd name="T9" fmla="*/ 428 h 1183"/>
                <a:gd name="T10" fmla="*/ 880 w 1846"/>
                <a:gd name="T11" fmla="*/ 79 h 1183"/>
                <a:gd name="T12" fmla="*/ 789 w 1846"/>
                <a:gd name="T13" fmla="*/ 98 h 1183"/>
                <a:gd name="T14" fmla="*/ 787 w 1846"/>
                <a:gd name="T15" fmla="*/ 125 h 1183"/>
                <a:gd name="T16" fmla="*/ 812 w 1846"/>
                <a:gd name="T17" fmla="*/ 137 h 1183"/>
                <a:gd name="T18" fmla="*/ 1026 w 1846"/>
                <a:gd name="T19" fmla="*/ 129 h 1183"/>
                <a:gd name="T20" fmla="*/ 1116 w 1846"/>
                <a:gd name="T21" fmla="*/ 132 h 1183"/>
                <a:gd name="T22" fmla="*/ 1125 w 1846"/>
                <a:gd name="T23" fmla="*/ 107 h 1183"/>
                <a:gd name="T24" fmla="*/ 1106 w 1846"/>
                <a:gd name="T25" fmla="*/ 89 h 1183"/>
                <a:gd name="T26" fmla="*/ 264 w 1846"/>
                <a:gd name="T27" fmla="*/ 310 h 1183"/>
                <a:gd name="T28" fmla="*/ 136 w 1846"/>
                <a:gd name="T29" fmla="*/ 190 h 1183"/>
                <a:gd name="T30" fmla="*/ 111 w 1846"/>
                <a:gd name="T31" fmla="*/ 90 h 1183"/>
                <a:gd name="T32" fmla="*/ 135 w 1846"/>
                <a:gd name="T33" fmla="*/ 37 h 1183"/>
                <a:gd name="T34" fmla="*/ 199 w 1846"/>
                <a:gd name="T35" fmla="*/ 15 h 1183"/>
                <a:gd name="T36" fmla="*/ 260 w 1846"/>
                <a:gd name="T37" fmla="*/ 42 h 1183"/>
                <a:gd name="T38" fmla="*/ 291 w 1846"/>
                <a:gd name="T39" fmla="*/ 112 h 1183"/>
                <a:gd name="T40" fmla="*/ 280 w 1846"/>
                <a:gd name="T41" fmla="*/ 198 h 1183"/>
                <a:gd name="T42" fmla="*/ 312 w 1846"/>
                <a:gd name="T43" fmla="*/ 256 h 1183"/>
                <a:gd name="T44" fmla="*/ 357 w 1846"/>
                <a:gd name="T45" fmla="*/ 244 h 1183"/>
                <a:gd name="T46" fmla="*/ 539 w 1846"/>
                <a:gd name="T47" fmla="*/ 108 h 1183"/>
                <a:gd name="T48" fmla="*/ 819 w 1846"/>
                <a:gd name="T49" fmla="*/ 21 h 1183"/>
                <a:gd name="T50" fmla="*/ 1047 w 1846"/>
                <a:gd name="T51" fmla="*/ 16 h 1183"/>
                <a:gd name="T52" fmla="*/ 1247 w 1846"/>
                <a:gd name="T53" fmla="*/ 57 h 1183"/>
                <a:gd name="T54" fmla="*/ 1396 w 1846"/>
                <a:gd name="T55" fmla="*/ 122 h 1183"/>
                <a:gd name="T56" fmla="*/ 1584 w 1846"/>
                <a:gd name="T57" fmla="*/ 8 h 1183"/>
                <a:gd name="T58" fmla="*/ 1585 w 1846"/>
                <a:gd name="T59" fmla="*/ 281 h 1183"/>
                <a:gd name="T60" fmla="*/ 1659 w 1846"/>
                <a:gd name="T61" fmla="*/ 417 h 1183"/>
                <a:gd name="T62" fmla="*/ 1680 w 1846"/>
                <a:gd name="T63" fmla="*/ 440 h 1183"/>
                <a:gd name="T64" fmla="*/ 1844 w 1846"/>
                <a:gd name="T65" fmla="*/ 503 h 1183"/>
                <a:gd name="T66" fmla="*/ 1741 w 1846"/>
                <a:gd name="T67" fmla="*/ 779 h 1183"/>
                <a:gd name="T68" fmla="*/ 1699 w 1846"/>
                <a:gd name="T69" fmla="*/ 803 h 1183"/>
                <a:gd name="T70" fmla="*/ 1594 w 1846"/>
                <a:gd name="T71" fmla="*/ 811 h 1183"/>
                <a:gd name="T72" fmla="*/ 1522 w 1846"/>
                <a:gd name="T73" fmla="*/ 886 h 1183"/>
                <a:gd name="T74" fmla="*/ 1445 w 1846"/>
                <a:gd name="T75" fmla="*/ 971 h 1183"/>
                <a:gd name="T76" fmla="*/ 1507 w 1846"/>
                <a:gd name="T77" fmla="*/ 1165 h 1183"/>
                <a:gd name="T78" fmla="*/ 1298 w 1846"/>
                <a:gd name="T79" fmla="*/ 1183 h 1183"/>
                <a:gd name="T80" fmla="*/ 1243 w 1846"/>
                <a:gd name="T81" fmla="*/ 1160 h 1183"/>
                <a:gd name="T82" fmla="*/ 1128 w 1846"/>
                <a:gd name="T83" fmla="*/ 1072 h 1183"/>
                <a:gd name="T84" fmla="*/ 909 w 1846"/>
                <a:gd name="T85" fmla="*/ 1087 h 1183"/>
                <a:gd name="T86" fmla="*/ 752 w 1846"/>
                <a:gd name="T87" fmla="*/ 1075 h 1183"/>
                <a:gd name="T88" fmla="*/ 656 w 1846"/>
                <a:gd name="T89" fmla="*/ 1169 h 1183"/>
                <a:gd name="T90" fmla="*/ 420 w 1846"/>
                <a:gd name="T91" fmla="*/ 1183 h 1183"/>
                <a:gd name="T92" fmla="*/ 404 w 1846"/>
                <a:gd name="T93" fmla="*/ 1153 h 1183"/>
                <a:gd name="T94" fmla="*/ 462 w 1846"/>
                <a:gd name="T95" fmla="*/ 947 h 1183"/>
                <a:gd name="T96" fmla="*/ 343 w 1846"/>
                <a:gd name="T97" fmla="*/ 840 h 1183"/>
                <a:gd name="T98" fmla="*/ 244 w 1846"/>
                <a:gd name="T99" fmla="*/ 663 h 1183"/>
                <a:gd name="T100" fmla="*/ 232 w 1846"/>
                <a:gd name="T101" fmla="*/ 498 h 1183"/>
                <a:gd name="T102" fmla="*/ 280 w 1846"/>
                <a:gd name="T103" fmla="*/ 351 h 1183"/>
                <a:gd name="T104" fmla="*/ 271 w 1846"/>
                <a:gd name="T105" fmla="*/ 316 h 1183"/>
                <a:gd name="T106" fmla="*/ 201 w 1846"/>
                <a:gd name="T107" fmla="*/ 58 h 1183"/>
                <a:gd name="T108" fmla="*/ 161 w 1846"/>
                <a:gd name="T109" fmla="*/ 86 h 1183"/>
                <a:gd name="T110" fmla="*/ 182 w 1846"/>
                <a:gd name="T111" fmla="*/ 160 h 1183"/>
                <a:gd name="T112" fmla="*/ 248 w 1846"/>
                <a:gd name="T113" fmla="*/ 209 h 1183"/>
                <a:gd name="T114" fmla="*/ 250 w 1846"/>
                <a:gd name="T115" fmla="*/ 103 h 1183"/>
                <a:gd name="T116" fmla="*/ 11 w 1846"/>
                <a:gd name="T117" fmla="*/ 272 h 1183"/>
                <a:gd name="T118" fmla="*/ 115 w 1846"/>
                <a:gd name="T119" fmla="*/ 302 h 1183"/>
                <a:gd name="T120" fmla="*/ 173 w 1846"/>
                <a:gd name="T121" fmla="*/ 277 h 1183"/>
                <a:gd name="T122" fmla="*/ 41 w 1846"/>
                <a:gd name="T123" fmla="*/ 285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6" h="1183">
                  <a:moveTo>
                    <a:pt x="1496" y="446"/>
                  </a:moveTo>
                  <a:lnTo>
                    <a:pt x="1496" y="446"/>
                  </a:lnTo>
                  <a:lnTo>
                    <a:pt x="1496" y="456"/>
                  </a:lnTo>
                  <a:lnTo>
                    <a:pt x="1499" y="465"/>
                  </a:lnTo>
                  <a:lnTo>
                    <a:pt x="1503" y="473"/>
                  </a:lnTo>
                  <a:lnTo>
                    <a:pt x="1507" y="481"/>
                  </a:lnTo>
                  <a:lnTo>
                    <a:pt x="1514" y="486"/>
                  </a:lnTo>
                  <a:lnTo>
                    <a:pt x="1520" y="490"/>
                  </a:lnTo>
                  <a:lnTo>
                    <a:pt x="1528" y="493"/>
                  </a:lnTo>
                  <a:lnTo>
                    <a:pt x="1536" y="494"/>
                  </a:lnTo>
                  <a:lnTo>
                    <a:pt x="1536" y="494"/>
                  </a:lnTo>
                  <a:lnTo>
                    <a:pt x="1544" y="493"/>
                  </a:lnTo>
                  <a:lnTo>
                    <a:pt x="1551" y="490"/>
                  </a:lnTo>
                  <a:lnTo>
                    <a:pt x="1559" y="486"/>
                  </a:lnTo>
                  <a:lnTo>
                    <a:pt x="1564" y="481"/>
                  </a:lnTo>
                  <a:lnTo>
                    <a:pt x="1569" y="473"/>
                  </a:lnTo>
                  <a:lnTo>
                    <a:pt x="1572" y="465"/>
                  </a:lnTo>
                  <a:lnTo>
                    <a:pt x="1574" y="456"/>
                  </a:lnTo>
                  <a:lnTo>
                    <a:pt x="1576" y="446"/>
                  </a:lnTo>
                  <a:lnTo>
                    <a:pt x="1576" y="446"/>
                  </a:lnTo>
                  <a:lnTo>
                    <a:pt x="1574" y="437"/>
                  </a:lnTo>
                  <a:lnTo>
                    <a:pt x="1572" y="428"/>
                  </a:lnTo>
                  <a:lnTo>
                    <a:pt x="1569" y="420"/>
                  </a:lnTo>
                  <a:lnTo>
                    <a:pt x="1564" y="413"/>
                  </a:lnTo>
                  <a:lnTo>
                    <a:pt x="1559" y="407"/>
                  </a:lnTo>
                  <a:lnTo>
                    <a:pt x="1551" y="403"/>
                  </a:lnTo>
                  <a:lnTo>
                    <a:pt x="1544" y="400"/>
                  </a:lnTo>
                  <a:lnTo>
                    <a:pt x="1536" y="399"/>
                  </a:lnTo>
                  <a:lnTo>
                    <a:pt x="1536" y="399"/>
                  </a:lnTo>
                  <a:lnTo>
                    <a:pt x="1528" y="400"/>
                  </a:lnTo>
                  <a:lnTo>
                    <a:pt x="1520" y="403"/>
                  </a:lnTo>
                  <a:lnTo>
                    <a:pt x="1514" y="407"/>
                  </a:lnTo>
                  <a:lnTo>
                    <a:pt x="1507" y="413"/>
                  </a:lnTo>
                  <a:lnTo>
                    <a:pt x="1503" y="420"/>
                  </a:lnTo>
                  <a:lnTo>
                    <a:pt x="1499" y="428"/>
                  </a:lnTo>
                  <a:lnTo>
                    <a:pt x="1496" y="437"/>
                  </a:lnTo>
                  <a:lnTo>
                    <a:pt x="1496" y="446"/>
                  </a:lnTo>
                  <a:lnTo>
                    <a:pt x="1496" y="446"/>
                  </a:lnTo>
                  <a:close/>
                  <a:moveTo>
                    <a:pt x="955" y="77"/>
                  </a:moveTo>
                  <a:lnTo>
                    <a:pt x="955" y="77"/>
                  </a:lnTo>
                  <a:lnTo>
                    <a:pt x="917" y="78"/>
                  </a:lnTo>
                  <a:lnTo>
                    <a:pt x="880" y="79"/>
                  </a:lnTo>
                  <a:lnTo>
                    <a:pt x="841" y="83"/>
                  </a:lnTo>
                  <a:lnTo>
                    <a:pt x="804" y="89"/>
                  </a:lnTo>
                  <a:lnTo>
                    <a:pt x="804" y="89"/>
                  </a:lnTo>
                  <a:lnTo>
                    <a:pt x="800" y="90"/>
                  </a:lnTo>
                  <a:lnTo>
                    <a:pt x="795" y="91"/>
                  </a:lnTo>
                  <a:lnTo>
                    <a:pt x="792" y="94"/>
                  </a:lnTo>
                  <a:lnTo>
                    <a:pt x="789" y="98"/>
                  </a:lnTo>
                  <a:lnTo>
                    <a:pt x="786" y="102"/>
                  </a:lnTo>
                  <a:lnTo>
                    <a:pt x="785" y="107"/>
                  </a:lnTo>
                  <a:lnTo>
                    <a:pt x="785" y="111"/>
                  </a:lnTo>
                  <a:lnTo>
                    <a:pt x="785" y="116"/>
                  </a:lnTo>
                  <a:lnTo>
                    <a:pt x="785" y="116"/>
                  </a:lnTo>
                  <a:lnTo>
                    <a:pt x="786" y="122"/>
                  </a:lnTo>
                  <a:lnTo>
                    <a:pt x="787" y="125"/>
                  </a:lnTo>
                  <a:lnTo>
                    <a:pt x="790" y="129"/>
                  </a:lnTo>
                  <a:lnTo>
                    <a:pt x="794" y="132"/>
                  </a:lnTo>
                  <a:lnTo>
                    <a:pt x="798" y="135"/>
                  </a:lnTo>
                  <a:lnTo>
                    <a:pt x="803" y="136"/>
                  </a:lnTo>
                  <a:lnTo>
                    <a:pt x="807" y="137"/>
                  </a:lnTo>
                  <a:lnTo>
                    <a:pt x="812" y="137"/>
                  </a:lnTo>
                  <a:lnTo>
                    <a:pt x="812" y="137"/>
                  </a:lnTo>
                  <a:lnTo>
                    <a:pt x="848" y="132"/>
                  </a:lnTo>
                  <a:lnTo>
                    <a:pt x="884" y="129"/>
                  </a:lnTo>
                  <a:lnTo>
                    <a:pt x="919" y="127"/>
                  </a:lnTo>
                  <a:lnTo>
                    <a:pt x="955" y="127"/>
                  </a:lnTo>
                  <a:lnTo>
                    <a:pt x="955" y="127"/>
                  </a:lnTo>
                  <a:lnTo>
                    <a:pt x="991" y="127"/>
                  </a:lnTo>
                  <a:lnTo>
                    <a:pt x="1026" y="129"/>
                  </a:lnTo>
                  <a:lnTo>
                    <a:pt x="1062" y="132"/>
                  </a:lnTo>
                  <a:lnTo>
                    <a:pt x="1098" y="137"/>
                  </a:lnTo>
                  <a:lnTo>
                    <a:pt x="1098" y="137"/>
                  </a:lnTo>
                  <a:lnTo>
                    <a:pt x="1103" y="137"/>
                  </a:lnTo>
                  <a:lnTo>
                    <a:pt x="1108" y="136"/>
                  </a:lnTo>
                  <a:lnTo>
                    <a:pt x="1112" y="135"/>
                  </a:lnTo>
                  <a:lnTo>
                    <a:pt x="1116" y="132"/>
                  </a:lnTo>
                  <a:lnTo>
                    <a:pt x="1120" y="129"/>
                  </a:lnTo>
                  <a:lnTo>
                    <a:pt x="1123" y="125"/>
                  </a:lnTo>
                  <a:lnTo>
                    <a:pt x="1124" y="122"/>
                  </a:lnTo>
                  <a:lnTo>
                    <a:pt x="1125" y="116"/>
                  </a:lnTo>
                  <a:lnTo>
                    <a:pt x="1125" y="116"/>
                  </a:lnTo>
                  <a:lnTo>
                    <a:pt x="1127" y="111"/>
                  </a:lnTo>
                  <a:lnTo>
                    <a:pt x="1125" y="107"/>
                  </a:lnTo>
                  <a:lnTo>
                    <a:pt x="1124" y="102"/>
                  </a:lnTo>
                  <a:lnTo>
                    <a:pt x="1121" y="98"/>
                  </a:lnTo>
                  <a:lnTo>
                    <a:pt x="1119" y="94"/>
                  </a:lnTo>
                  <a:lnTo>
                    <a:pt x="1115" y="91"/>
                  </a:lnTo>
                  <a:lnTo>
                    <a:pt x="1109" y="90"/>
                  </a:lnTo>
                  <a:lnTo>
                    <a:pt x="1106" y="89"/>
                  </a:lnTo>
                  <a:lnTo>
                    <a:pt x="1106" y="89"/>
                  </a:lnTo>
                  <a:lnTo>
                    <a:pt x="1069" y="83"/>
                  </a:lnTo>
                  <a:lnTo>
                    <a:pt x="1030" y="79"/>
                  </a:lnTo>
                  <a:lnTo>
                    <a:pt x="993" y="78"/>
                  </a:lnTo>
                  <a:lnTo>
                    <a:pt x="955" y="77"/>
                  </a:lnTo>
                  <a:lnTo>
                    <a:pt x="955" y="77"/>
                  </a:lnTo>
                  <a:close/>
                  <a:moveTo>
                    <a:pt x="264" y="310"/>
                  </a:moveTo>
                  <a:lnTo>
                    <a:pt x="264" y="310"/>
                  </a:lnTo>
                  <a:lnTo>
                    <a:pt x="226" y="284"/>
                  </a:lnTo>
                  <a:lnTo>
                    <a:pt x="207" y="271"/>
                  </a:lnTo>
                  <a:lnTo>
                    <a:pt x="192" y="256"/>
                  </a:lnTo>
                  <a:lnTo>
                    <a:pt x="176" y="242"/>
                  </a:lnTo>
                  <a:lnTo>
                    <a:pt x="161" y="226"/>
                  </a:lnTo>
                  <a:lnTo>
                    <a:pt x="148" y="209"/>
                  </a:lnTo>
                  <a:lnTo>
                    <a:pt x="136" y="190"/>
                  </a:lnTo>
                  <a:lnTo>
                    <a:pt x="136" y="190"/>
                  </a:lnTo>
                  <a:lnTo>
                    <a:pt x="128" y="176"/>
                  </a:lnTo>
                  <a:lnTo>
                    <a:pt x="120" y="161"/>
                  </a:lnTo>
                  <a:lnTo>
                    <a:pt x="115" y="144"/>
                  </a:lnTo>
                  <a:lnTo>
                    <a:pt x="111" y="127"/>
                  </a:lnTo>
                  <a:lnTo>
                    <a:pt x="110" y="108"/>
                  </a:lnTo>
                  <a:lnTo>
                    <a:pt x="111" y="90"/>
                  </a:lnTo>
                  <a:lnTo>
                    <a:pt x="112" y="81"/>
                  </a:lnTo>
                  <a:lnTo>
                    <a:pt x="115" y="71"/>
                  </a:lnTo>
                  <a:lnTo>
                    <a:pt x="119" y="62"/>
                  </a:lnTo>
                  <a:lnTo>
                    <a:pt x="123" y="54"/>
                  </a:lnTo>
                  <a:lnTo>
                    <a:pt x="123" y="54"/>
                  </a:lnTo>
                  <a:lnTo>
                    <a:pt x="128" y="45"/>
                  </a:lnTo>
                  <a:lnTo>
                    <a:pt x="135" y="37"/>
                  </a:lnTo>
                  <a:lnTo>
                    <a:pt x="143" y="30"/>
                  </a:lnTo>
                  <a:lnTo>
                    <a:pt x="151" y="25"/>
                  </a:lnTo>
                  <a:lnTo>
                    <a:pt x="160" y="21"/>
                  </a:lnTo>
                  <a:lnTo>
                    <a:pt x="170" y="17"/>
                  </a:lnTo>
                  <a:lnTo>
                    <a:pt x="180" y="15"/>
                  </a:lnTo>
                  <a:lnTo>
                    <a:pt x="190" y="15"/>
                  </a:lnTo>
                  <a:lnTo>
                    <a:pt x="199" y="15"/>
                  </a:lnTo>
                  <a:lnTo>
                    <a:pt x="210" y="15"/>
                  </a:lnTo>
                  <a:lnTo>
                    <a:pt x="219" y="17"/>
                  </a:lnTo>
                  <a:lnTo>
                    <a:pt x="230" y="20"/>
                  </a:lnTo>
                  <a:lnTo>
                    <a:pt x="238" y="24"/>
                  </a:lnTo>
                  <a:lnTo>
                    <a:pt x="246" y="29"/>
                  </a:lnTo>
                  <a:lnTo>
                    <a:pt x="254" y="34"/>
                  </a:lnTo>
                  <a:lnTo>
                    <a:pt x="260" y="42"/>
                  </a:lnTo>
                  <a:lnTo>
                    <a:pt x="260" y="42"/>
                  </a:lnTo>
                  <a:lnTo>
                    <a:pt x="268" y="53"/>
                  </a:lnTo>
                  <a:lnTo>
                    <a:pt x="275" y="65"/>
                  </a:lnTo>
                  <a:lnTo>
                    <a:pt x="280" y="77"/>
                  </a:lnTo>
                  <a:lnTo>
                    <a:pt x="285" y="89"/>
                  </a:lnTo>
                  <a:lnTo>
                    <a:pt x="288" y="100"/>
                  </a:lnTo>
                  <a:lnTo>
                    <a:pt x="291" y="112"/>
                  </a:lnTo>
                  <a:lnTo>
                    <a:pt x="292" y="125"/>
                  </a:lnTo>
                  <a:lnTo>
                    <a:pt x="293" y="137"/>
                  </a:lnTo>
                  <a:lnTo>
                    <a:pt x="292" y="151"/>
                  </a:lnTo>
                  <a:lnTo>
                    <a:pt x="291" y="162"/>
                  </a:lnTo>
                  <a:lnTo>
                    <a:pt x="288" y="174"/>
                  </a:lnTo>
                  <a:lnTo>
                    <a:pt x="284" y="186"/>
                  </a:lnTo>
                  <a:lnTo>
                    <a:pt x="280" y="198"/>
                  </a:lnTo>
                  <a:lnTo>
                    <a:pt x="275" y="210"/>
                  </a:lnTo>
                  <a:lnTo>
                    <a:pt x="269" y="221"/>
                  </a:lnTo>
                  <a:lnTo>
                    <a:pt x="263" y="231"/>
                  </a:lnTo>
                  <a:lnTo>
                    <a:pt x="263" y="231"/>
                  </a:lnTo>
                  <a:lnTo>
                    <a:pt x="287" y="244"/>
                  </a:lnTo>
                  <a:lnTo>
                    <a:pt x="312" y="256"/>
                  </a:lnTo>
                  <a:lnTo>
                    <a:pt x="312" y="256"/>
                  </a:lnTo>
                  <a:lnTo>
                    <a:pt x="318" y="259"/>
                  </a:lnTo>
                  <a:lnTo>
                    <a:pt x="325" y="260"/>
                  </a:lnTo>
                  <a:lnTo>
                    <a:pt x="332" y="259"/>
                  </a:lnTo>
                  <a:lnTo>
                    <a:pt x="337" y="258"/>
                  </a:lnTo>
                  <a:lnTo>
                    <a:pt x="342" y="256"/>
                  </a:lnTo>
                  <a:lnTo>
                    <a:pt x="347" y="252"/>
                  </a:lnTo>
                  <a:lnTo>
                    <a:pt x="357" y="244"/>
                  </a:lnTo>
                  <a:lnTo>
                    <a:pt x="357" y="244"/>
                  </a:lnTo>
                  <a:lnTo>
                    <a:pt x="383" y="218"/>
                  </a:lnTo>
                  <a:lnTo>
                    <a:pt x="411" y="194"/>
                  </a:lnTo>
                  <a:lnTo>
                    <a:pt x="440" y="170"/>
                  </a:lnTo>
                  <a:lnTo>
                    <a:pt x="472" y="148"/>
                  </a:lnTo>
                  <a:lnTo>
                    <a:pt x="505" y="128"/>
                  </a:lnTo>
                  <a:lnTo>
                    <a:pt x="539" y="108"/>
                  </a:lnTo>
                  <a:lnTo>
                    <a:pt x="575" y="91"/>
                  </a:lnTo>
                  <a:lnTo>
                    <a:pt x="613" y="75"/>
                  </a:lnTo>
                  <a:lnTo>
                    <a:pt x="651" y="61"/>
                  </a:lnTo>
                  <a:lnTo>
                    <a:pt x="692" y="48"/>
                  </a:lnTo>
                  <a:lnTo>
                    <a:pt x="733" y="37"/>
                  </a:lnTo>
                  <a:lnTo>
                    <a:pt x="775" y="28"/>
                  </a:lnTo>
                  <a:lnTo>
                    <a:pt x="819" y="21"/>
                  </a:lnTo>
                  <a:lnTo>
                    <a:pt x="864" y="16"/>
                  </a:lnTo>
                  <a:lnTo>
                    <a:pt x="909" y="13"/>
                  </a:lnTo>
                  <a:lnTo>
                    <a:pt x="955" y="12"/>
                  </a:lnTo>
                  <a:lnTo>
                    <a:pt x="955" y="12"/>
                  </a:lnTo>
                  <a:lnTo>
                    <a:pt x="985" y="12"/>
                  </a:lnTo>
                  <a:lnTo>
                    <a:pt x="1017" y="13"/>
                  </a:lnTo>
                  <a:lnTo>
                    <a:pt x="1047" y="16"/>
                  </a:lnTo>
                  <a:lnTo>
                    <a:pt x="1076" y="19"/>
                  </a:lnTo>
                  <a:lnTo>
                    <a:pt x="1106" y="24"/>
                  </a:lnTo>
                  <a:lnTo>
                    <a:pt x="1135" y="28"/>
                  </a:lnTo>
                  <a:lnTo>
                    <a:pt x="1164" y="34"/>
                  </a:lnTo>
                  <a:lnTo>
                    <a:pt x="1191" y="41"/>
                  </a:lnTo>
                  <a:lnTo>
                    <a:pt x="1219" y="49"/>
                  </a:lnTo>
                  <a:lnTo>
                    <a:pt x="1247" y="57"/>
                  </a:lnTo>
                  <a:lnTo>
                    <a:pt x="1273" y="66"/>
                  </a:lnTo>
                  <a:lnTo>
                    <a:pt x="1298" y="75"/>
                  </a:lnTo>
                  <a:lnTo>
                    <a:pt x="1323" y="86"/>
                  </a:lnTo>
                  <a:lnTo>
                    <a:pt x="1349" y="98"/>
                  </a:lnTo>
                  <a:lnTo>
                    <a:pt x="1372" y="110"/>
                  </a:lnTo>
                  <a:lnTo>
                    <a:pt x="1396" y="122"/>
                  </a:lnTo>
                  <a:lnTo>
                    <a:pt x="1396" y="122"/>
                  </a:lnTo>
                  <a:lnTo>
                    <a:pt x="1421" y="103"/>
                  </a:lnTo>
                  <a:lnTo>
                    <a:pt x="1452" y="82"/>
                  </a:lnTo>
                  <a:lnTo>
                    <a:pt x="1483" y="61"/>
                  </a:lnTo>
                  <a:lnTo>
                    <a:pt x="1518" y="40"/>
                  </a:lnTo>
                  <a:lnTo>
                    <a:pt x="1552" y="21"/>
                  </a:lnTo>
                  <a:lnTo>
                    <a:pt x="1569" y="15"/>
                  </a:lnTo>
                  <a:lnTo>
                    <a:pt x="1584" y="8"/>
                  </a:lnTo>
                  <a:lnTo>
                    <a:pt x="1599" y="4"/>
                  </a:lnTo>
                  <a:lnTo>
                    <a:pt x="1613" y="1"/>
                  </a:lnTo>
                  <a:lnTo>
                    <a:pt x="1626" y="0"/>
                  </a:lnTo>
                  <a:lnTo>
                    <a:pt x="1636" y="1"/>
                  </a:lnTo>
                  <a:lnTo>
                    <a:pt x="1570" y="264"/>
                  </a:lnTo>
                  <a:lnTo>
                    <a:pt x="1570" y="264"/>
                  </a:lnTo>
                  <a:lnTo>
                    <a:pt x="1585" y="281"/>
                  </a:lnTo>
                  <a:lnTo>
                    <a:pt x="1598" y="300"/>
                  </a:lnTo>
                  <a:lnTo>
                    <a:pt x="1611" y="318"/>
                  </a:lnTo>
                  <a:lnTo>
                    <a:pt x="1623" y="338"/>
                  </a:lnTo>
                  <a:lnTo>
                    <a:pt x="1634" y="357"/>
                  </a:lnTo>
                  <a:lnTo>
                    <a:pt x="1643" y="376"/>
                  </a:lnTo>
                  <a:lnTo>
                    <a:pt x="1651" y="396"/>
                  </a:lnTo>
                  <a:lnTo>
                    <a:pt x="1659" y="417"/>
                  </a:lnTo>
                  <a:lnTo>
                    <a:pt x="1659" y="417"/>
                  </a:lnTo>
                  <a:lnTo>
                    <a:pt x="1662" y="423"/>
                  </a:lnTo>
                  <a:lnTo>
                    <a:pt x="1666" y="428"/>
                  </a:lnTo>
                  <a:lnTo>
                    <a:pt x="1671" y="435"/>
                  </a:lnTo>
                  <a:lnTo>
                    <a:pt x="1675" y="437"/>
                  </a:lnTo>
                  <a:lnTo>
                    <a:pt x="1680" y="440"/>
                  </a:lnTo>
                  <a:lnTo>
                    <a:pt x="1680" y="440"/>
                  </a:lnTo>
                  <a:lnTo>
                    <a:pt x="1758" y="465"/>
                  </a:lnTo>
                  <a:lnTo>
                    <a:pt x="1825" y="487"/>
                  </a:lnTo>
                  <a:lnTo>
                    <a:pt x="1825" y="487"/>
                  </a:lnTo>
                  <a:lnTo>
                    <a:pt x="1832" y="490"/>
                  </a:lnTo>
                  <a:lnTo>
                    <a:pt x="1837" y="494"/>
                  </a:lnTo>
                  <a:lnTo>
                    <a:pt x="1841" y="498"/>
                  </a:lnTo>
                  <a:lnTo>
                    <a:pt x="1844" y="503"/>
                  </a:lnTo>
                  <a:lnTo>
                    <a:pt x="1846" y="509"/>
                  </a:lnTo>
                  <a:lnTo>
                    <a:pt x="1846" y="515"/>
                  </a:lnTo>
                  <a:lnTo>
                    <a:pt x="1846" y="522"/>
                  </a:lnTo>
                  <a:lnTo>
                    <a:pt x="1844" y="528"/>
                  </a:lnTo>
                  <a:lnTo>
                    <a:pt x="1743" y="773"/>
                  </a:lnTo>
                  <a:lnTo>
                    <a:pt x="1743" y="773"/>
                  </a:lnTo>
                  <a:lnTo>
                    <a:pt x="1741" y="779"/>
                  </a:lnTo>
                  <a:lnTo>
                    <a:pt x="1737" y="785"/>
                  </a:lnTo>
                  <a:lnTo>
                    <a:pt x="1732" y="790"/>
                  </a:lnTo>
                  <a:lnTo>
                    <a:pt x="1725" y="794"/>
                  </a:lnTo>
                  <a:lnTo>
                    <a:pt x="1720" y="798"/>
                  </a:lnTo>
                  <a:lnTo>
                    <a:pt x="1712" y="800"/>
                  </a:lnTo>
                  <a:lnTo>
                    <a:pt x="1705" y="803"/>
                  </a:lnTo>
                  <a:lnTo>
                    <a:pt x="1699" y="803"/>
                  </a:lnTo>
                  <a:lnTo>
                    <a:pt x="1699" y="803"/>
                  </a:lnTo>
                  <a:lnTo>
                    <a:pt x="1621" y="803"/>
                  </a:lnTo>
                  <a:lnTo>
                    <a:pt x="1621" y="803"/>
                  </a:lnTo>
                  <a:lnTo>
                    <a:pt x="1613" y="803"/>
                  </a:lnTo>
                  <a:lnTo>
                    <a:pt x="1606" y="806"/>
                  </a:lnTo>
                  <a:lnTo>
                    <a:pt x="1599" y="808"/>
                  </a:lnTo>
                  <a:lnTo>
                    <a:pt x="1594" y="811"/>
                  </a:lnTo>
                  <a:lnTo>
                    <a:pt x="1586" y="818"/>
                  </a:lnTo>
                  <a:lnTo>
                    <a:pt x="1581" y="823"/>
                  </a:lnTo>
                  <a:lnTo>
                    <a:pt x="1581" y="823"/>
                  </a:lnTo>
                  <a:lnTo>
                    <a:pt x="1568" y="840"/>
                  </a:lnTo>
                  <a:lnTo>
                    <a:pt x="1553" y="856"/>
                  </a:lnTo>
                  <a:lnTo>
                    <a:pt x="1537" y="872"/>
                  </a:lnTo>
                  <a:lnTo>
                    <a:pt x="1522" y="886"/>
                  </a:lnTo>
                  <a:lnTo>
                    <a:pt x="1489" y="915"/>
                  </a:lnTo>
                  <a:lnTo>
                    <a:pt x="1452" y="943"/>
                  </a:lnTo>
                  <a:lnTo>
                    <a:pt x="1452" y="943"/>
                  </a:lnTo>
                  <a:lnTo>
                    <a:pt x="1449" y="947"/>
                  </a:lnTo>
                  <a:lnTo>
                    <a:pt x="1446" y="954"/>
                  </a:lnTo>
                  <a:lnTo>
                    <a:pt x="1445" y="962"/>
                  </a:lnTo>
                  <a:lnTo>
                    <a:pt x="1445" y="971"/>
                  </a:lnTo>
                  <a:lnTo>
                    <a:pt x="1445" y="971"/>
                  </a:lnTo>
                  <a:lnTo>
                    <a:pt x="1456" y="1004"/>
                  </a:lnTo>
                  <a:lnTo>
                    <a:pt x="1477" y="1066"/>
                  </a:lnTo>
                  <a:lnTo>
                    <a:pt x="1506" y="1153"/>
                  </a:lnTo>
                  <a:lnTo>
                    <a:pt x="1506" y="1153"/>
                  </a:lnTo>
                  <a:lnTo>
                    <a:pt x="1507" y="1158"/>
                  </a:lnTo>
                  <a:lnTo>
                    <a:pt x="1507" y="1165"/>
                  </a:lnTo>
                  <a:lnTo>
                    <a:pt x="1506" y="1170"/>
                  </a:lnTo>
                  <a:lnTo>
                    <a:pt x="1503" y="1174"/>
                  </a:lnTo>
                  <a:lnTo>
                    <a:pt x="1500" y="1178"/>
                  </a:lnTo>
                  <a:lnTo>
                    <a:pt x="1495" y="1181"/>
                  </a:lnTo>
                  <a:lnTo>
                    <a:pt x="1490" y="1183"/>
                  </a:lnTo>
                  <a:lnTo>
                    <a:pt x="1483" y="1183"/>
                  </a:lnTo>
                  <a:lnTo>
                    <a:pt x="1298" y="1183"/>
                  </a:lnTo>
                  <a:lnTo>
                    <a:pt x="1298" y="1183"/>
                  </a:lnTo>
                  <a:lnTo>
                    <a:pt x="1292" y="1183"/>
                  </a:lnTo>
                  <a:lnTo>
                    <a:pt x="1284" y="1182"/>
                  </a:lnTo>
                  <a:lnTo>
                    <a:pt x="1268" y="1177"/>
                  </a:lnTo>
                  <a:lnTo>
                    <a:pt x="1255" y="1169"/>
                  </a:lnTo>
                  <a:lnTo>
                    <a:pt x="1248" y="1165"/>
                  </a:lnTo>
                  <a:lnTo>
                    <a:pt x="1243" y="1160"/>
                  </a:lnTo>
                  <a:lnTo>
                    <a:pt x="1243" y="1160"/>
                  </a:lnTo>
                  <a:lnTo>
                    <a:pt x="1169" y="1084"/>
                  </a:lnTo>
                  <a:lnTo>
                    <a:pt x="1169" y="1084"/>
                  </a:lnTo>
                  <a:lnTo>
                    <a:pt x="1161" y="1078"/>
                  </a:lnTo>
                  <a:lnTo>
                    <a:pt x="1152" y="1074"/>
                  </a:lnTo>
                  <a:lnTo>
                    <a:pt x="1140" y="1072"/>
                  </a:lnTo>
                  <a:lnTo>
                    <a:pt x="1128" y="1072"/>
                  </a:lnTo>
                  <a:lnTo>
                    <a:pt x="1128" y="1072"/>
                  </a:lnTo>
                  <a:lnTo>
                    <a:pt x="1086" y="1080"/>
                  </a:lnTo>
                  <a:lnTo>
                    <a:pt x="1043" y="1084"/>
                  </a:lnTo>
                  <a:lnTo>
                    <a:pt x="1000" y="1087"/>
                  </a:lnTo>
                  <a:lnTo>
                    <a:pt x="955" y="1088"/>
                  </a:lnTo>
                  <a:lnTo>
                    <a:pt x="955" y="1088"/>
                  </a:lnTo>
                  <a:lnTo>
                    <a:pt x="909" y="1087"/>
                  </a:lnTo>
                  <a:lnTo>
                    <a:pt x="864" y="1084"/>
                  </a:lnTo>
                  <a:lnTo>
                    <a:pt x="820" y="1079"/>
                  </a:lnTo>
                  <a:lnTo>
                    <a:pt x="777" y="1072"/>
                  </a:lnTo>
                  <a:lnTo>
                    <a:pt x="777" y="1072"/>
                  </a:lnTo>
                  <a:lnTo>
                    <a:pt x="769" y="1071"/>
                  </a:lnTo>
                  <a:lnTo>
                    <a:pt x="759" y="1072"/>
                  </a:lnTo>
                  <a:lnTo>
                    <a:pt x="752" y="1075"/>
                  </a:lnTo>
                  <a:lnTo>
                    <a:pt x="748" y="1079"/>
                  </a:lnTo>
                  <a:lnTo>
                    <a:pt x="742" y="1083"/>
                  </a:lnTo>
                  <a:lnTo>
                    <a:pt x="742" y="1083"/>
                  </a:lnTo>
                  <a:lnTo>
                    <a:pt x="667" y="1160"/>
                  </a:lnTo>
                  <a:lnTo>
                    <a:pt x="667" y="1160"/>
                  </a:lnTo>
                  <a:lnTo>
                    <a:pt x="662" y="1165"/>
                  </a:lnTo>
                  <a:lnTo>
                    <a:pt x="656" y="1169"/>
                  </a:lnTo>
                  <a:lnTo>
                    <a:pt x="642" y="1177"/>
                  </a:lnTo>
                  <a:lnTo>
                    <a:pt x="626" y="1182"/>
                  </a:lnTo>
                  <a:lnTo>
                    <a:pt x="618" y="1183"/>
                  </a:lnTo>
                  <a:lnTo>
                    <a:pt x="612" y="1183"/>
                  </a:lnTo>
                  <a:lnTo>
                    <a:pt x="427" y="1183"/>
                  </a:lnTo>
                  <a:lnTo>
                    <a:pt x="427" y="1183"/>
                  </a:lnTo>
                  <a:lnTo>
                    <a:pt x="420" y="1183"/>
                  </a:lnTo>
                  <a:lnTo>
                    <a:pt x="415" y="1181"/>
                  </a:lnTo>
                  <a:lnTo>
                    <a:pt x="411" y="1178"/>
                  </a:lnTo>
                  <a:lnTo>
                    <a:pt x="407" y="1174"/>
                  </a:lnTo>
                  <a:lnTo>
                    <a:pt x="404" y="1170"/>
                  </a:lnTo>
                  <a:lnTo>
                    <a:pt x="403" y="1165"/>
                  </a:lnTo>
                  <a:lnTo>
                    <a:pt x="403" y="1158"/>
                  </a:lnTo>
                  <a:lnTo>
                    <a:pt x="404" y="1153"/>
                  </a:lnTo>
                  <a:lnTo>
                    <a:pt x="404" y="1153"/>
                  </a:lnTo>
                  <a:lnTo>
                    <a:pt x="466" y="968"/>
                  </a:lnTo>
                  <a:lnTo>
                    <a:pt x="466" y="968"/>
                  </a:lnTo>
                  <a:lnTo>
                    <a:pt x="466" y="964"/>
                  </a:lnTo>
                  <a:lnTo>
                    <a:pt x="468" y="960"/>
                  </a:lnTo>
                  <a:lnTo>
                    <a:pt x="466" y="952"/>
                  </a:lnTo>
                  <a:lnTo>
                    <a:pt x="462" y="947"/>
                  </a:lnTo>
                  <a:lnTo>
                    <a:pt x="460" y="943"/>
                  </a:lnTo>
                  <a:lnTo>
                    <a:pt x="460" y="943"/>
                  </a:lnTo>
                  <a:lnTo>
                    <a:pt x="433" y="925"/>
                  </a:lnTo>
                  <a:lnTo>
                    <a:pt x="408" y="905"/>
                  </a:lnTo>
                  <a:lnTo>
                    <a:pt x="386" y="884"/>
                  </a:lnTo>
                  <a:lnTo>
                    <a:pt x="363" y="862"/>
                  </a:lnTo>
                  <a:lnTo>
                    <a:pt x="343" y="840"/>
                  </a:lnTo>
                  <a:lnTo>
                    <a:pt x="324" y="816"/>
                  </a:lnTo>
                  <a:lnTo>
                    <a:pt x="306" y="792"/>
                  </a:lnTo>
                  <a:lnTo>
                    <a:pt x="291" y="769"/>
                  </a:lnTo>
                  <a:lnTo>
                    <a:pt x="276" y="742"/>
                  </a:lnTo>
                  <a:lnTo>
                    <a:pt x="264" y="717"/>
                  </a:lnTo>
                  <a:lnTo>
                    <a:pt x="254" y="691"/>
                  </a:lnTo>
                  <a:lnTo>
                    <a:pt x="244" y="663"/>
                  </a:lnTo>
                  <a:lnTo>
                    <a:pt x="238" y="635"/>
                  </a:lnTo>
                  <a:lnTo>
                    <a:pt x="232" y="608"/>
                  </a:lnTo>
                  <a:lnTo>
                    <a:pt x="230" y="578"/>
                  </a:lnTo>
                  <a:lnTo>
                    <a:pt x="228" y="549"/>
                  </a:lnTo>
                  <a:lnTo>
                    <a:pt x="228" y="549"/>
                  </a:lnTo>
                  <a:lnTo>
                    <a:pt x="230" y="524"/>
                  </a:lnTo>
                  <a:lnTo>
                    <a:pt x="232" y="498"/>
                  </a:lnTo>
                  <a:lnTo>
                    <a:pt x="236" y="473"/>
                  </a:lnTo>
                  <a:lnTo>
                    <a:pt x="242" y="448"/>
                  </a:lnTo>
                  <a:lnTo>
                    <a:pt x="250" y="423"/>
                  </a:lnTo>
                  <a:lnTo>
                    <a:pt x="258" y="398"/>
                  </a:lnTo>
                  <a:lnTo>
                    <a:pt x="268" y="374"/>
                  </a:lnTo>
                  <a:lnTo>
                    <a:pt x="280" y="351"/>
                  </a:lnTo>
                  <a:lnTo>
                    <a:pt x="280" y="351"/>
                  </a:lnTo>
                  <a:lnTo>
                    <a:pt x="283" y="346"/>
                  </a:lnTo>
                  <a:lnTo>
                    <a:pt x="284" y="341"/>
                  </a:lnTo>
                  <a:lnTo>
                    <a:pt x="284" y="335"/>
                  </a:lnTo>
                  <a:lnTo>
                    <a:pt x="283" y="332"/>
                  </a:lnTo>
                  <a:lnTo>
                    <a:pt x="280" y="326"/>
                  </a:lnTo>
                  <a:lnTo>
                    <a:pt x="276" y="321"/>
                  </a:lnTo>
                  <a:lnTo>
                    <a:pt x="271" y="316"/>
                  </a:lnTo>
                  <a:lnTo>
                    <a:pt x="264" y="310"/>
                  </a:lnTo>
                  <a:lnTo>
                    <a:pt x="264" y="310"/>
                  </a:lnTo>
                  <a:close/>
                  <a:moveTo>
                    <a:pt x="228" y="73"/>
                  </a:moveTo>
                  <a:lnTo>
                    <a:pt x="228" y="73"/>
                  </a:lnTo>
                  <a:lnTo>
                    <a:pt x="219" y="65"/>
                  </a:lnTo>
                  <a:lnTo>
                    <a:pt x="210" y="61"/>
                  </a:lnTo>
                  <a:lnTo>
                    <a:pt x="201" y="58"/>
                  </a:lnTo>
                  <a:lnTo>
                    <a:pt x="192" y="57"/>
                  </a:lnTo>
                  <a:lnTo>
                    <a:pt x="184" y="59"/>
                  </a:lnTo>
                  <a:lnTo>
                    <a:pt x="176" y="63"/>
                  </a:lnTo>
                  <a:lnTo>
                    <a:pt x="169" y="69"/>
                  </a:lnTo>
                  <a:lnTo>
                    <a:pt x="164" y="77"/>
                  </a:lnTo>
                  <a:lnTo>
                    <a:pt x="164" y="77"/>
                  </a:lnTo>
                  <a:lnTo>
                    <a:pt x="161" y="86"/>
                  </a:lnTo>
                  <a:lnTo>
                    <a:pt x="160" y="95"/>
                  </a:lnTo>
                  <a:lnTo>
                    <a:pt x="160" y="106"/>
                  </a:lnTo>
                  <a:lnTo>
                    <a:pt x="162" y="118"/>
                  </a:lnTo>
                  <a:lnTo>
                    <a:pt x="165" y="128"/>
                  </a:lnTo>
                  <a:lnTo>
                    <a:pt x="170" y="139"/>
                  </a:lnTo>
                  <a:lnTo>
                    <a:pt x="176" y="149"/>
                  </a:lnTo>
                  <a:lnTo>
                    <a:pt x="182" y="160"/>
                  </a:lnTo>
                  <a:lnTo>
                    <a:pt x="182" y="160"/>
                  </a:lnTo>
                  <a:lnTo>
                    <a:pt x="195" y="176"/>
                  </a:lnTo>
                  <a:lnTo>
                    <a:pt x="210" y="192"/>
                  </a:lnTo>
                  <a:lnTo>
                    <a:pt x="227" y="205"/>
                  </a:lnTo>
                  <a:lnTo>
                    <a:pt x="243" y="218"/>
                  </a:lnTo>
                  <a:lnTo>
                    <a:pt x="243" y="218"/>
                  </a:lnTo>
                  <a:lnTo>
                    <a:pt x="248" y="209"/>
                  </a:lnTo>
                  <a:lnTo>
                    <a:pt x="252" y="199"/>
                  </a:lnTo>
                  <a:lnTo>
                    <a:pt x="256" y="190"/>
                  </a:lnTo>
                  <a:lnTo>
                    <a:pt x="258" y="180"/>
                  </a:lnTo>
                  <a:lnTo>
                    <a:pt x="260" y="160"/>
                  </a:lnTo>
                  <a:lnTo>
                    <a:pt x="259" y="140"/>
                  </a:lnTo>
                  <a:lnTo>
                    <a:pt x="256" y="122"/>
                  </a:lnTo>
                  <a:lnTo>
                    <a:pt x="250" y="103"/>
                  </a:lnTo>
                  <a:lnTo>
                    <a:pt x="240" y="87"/>
                  </a:lnTo>
                  <a:lnTo>
                    <a:pt x="234" y="79"/>
                  </a:lnTo>
                  <a:lnTo>
                    <a:pt x="228" y="73"/>
                  </a:lnTo>
                  <a:lnTo>
                    <a:pt x="228" y="73"/>
                  </a:lnTo>
                  <a:close/>
                  <a:moveTo>
                    <a:pt x="0" y="264"/>
                  </a:moveTo>
                  <a:lnTo>
                    <a:pt x="0" y="264"/>
                  </a:lnTo>
                  <a:lnTo>
                    <a:pt x="11" y="272"/>
                  </a:lnTo>
                  <a:lnTo>
                    <a:pt x="20" y="279"/>
                  </a:lnTo>
                  <a:lnTo>
                    <a:pt x="32" y="284"/>
                  </a:lnTo>
                  <a:lnTo>
                    <a:pt x="42" y="289"/>
                  </a:lnTo>
                  <a:lnTo>
                    <a:pt x="54" y="293"/>
                  </a:lnTo>
                  <a:lnTo>
                    <a:pt x="66" y="297"/>
                  </a:lnTo>
                  <a:lnTo>
                    <a:pt x="90" y="301"/>
                  </a:lnTo>
                  <a:lnTo>
                    <a:pt x="115" y="302"/>
                  </a:lnTo>
                  <a:lnTo>
                    <a:pt x="140" y="301"/>
                  </a:lnTo>
                  <a:lnTo>
                    <a:pt x="152" y="299"/>
                  </a:lnTo>
                  <a:lnTo>
                    <a:pt x="164" y="296"/>
                  </a:lnTo>
                  <a:lnTo>
                    <a:pt x="176" y="292"/>
                  </a:lnTo>
                  <a:lnTo>
                    <a:pt x="188" y="288"/>
                  </a:lnTo>
                  <a:lnTo>
                    <a:pt x="188" y="288"/>
                  </a:lnTo>
                  <a:lnTo>
                    <a:pt x="173" y="277"/>
                  </a:lnTo>
                  <a:lnTo>
                    <a:pt x="173" y="277"/>
                  </a:lnTo>
                  <a:lnTo>
                    <a:pt x="153" y="285"/>
                  </a:lnTo>
                  <a:lnTo>
                    <a:pt x="131" y="291"/>
                  </a:lnTo>
                  <a:lnTo>
                    <a:pt x="108" y="293"/>
                  </a:lnTo>
                  <a:lnTo>
                    <a:pt x="86" y="293"/>
                  </a:lnTo>
                  <a:lnTo>
                    <a:pt x="63" y="291"/>
                  </a:lnTo>
                  <a:lnTo>
                    <a:pt x="41" y="285"/>
                  </a:lnTo>
                  <a:lnTo>
                    <a:pt x="20" y="276"/>
                  </a:lnTo>
                  <a:lnTo>
                    <a:pt x="11" y="271"/>
                  </a:lnTo>
                  <a:lnTo>
                    <a:pt x="0" y="264"/>
                  </a:lnTo>
                  <a:lnTo>
                    <a:pt x="0" y="2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57" name="Freeform 85">
              <a:extLst>
                <a:ext uri="{FF2B5EF4-FFF2-40B4-BE49-F238E27FC236}">
                  <a16:creationId xmlns:a16="http://schemas.microsoft.com/office/drawing/2014/main" id="{69863417-AAF5-4381-8EF1-8A9BF6227E8B}"/>
                </a:ext>
              </a:extLst>
            </p:cNvPr>
            <p:cNvSpPr>
              <a:spLocks/>
            </p:cNvSpPr>
            <p:nvPr/>
          </p:nvSpPr>
          <p:spPr bwMode="auto">
            <a:xfrm>
              <a:off x="3086101" y="1663700"/>
              <a:ext cx="107950" cy="109538"/>
            </a:xfrm>
            <a:custGeom>
              <a:avLst/>
              <a:gdLst>
                <a:gd name="T0" fmla="*/ 0 w 275"/>
                <a:gd name="T1" fmla="*/ 138 h 275"/>
                <a:gd name="T2" fmla="*/ 3 w 275"/>
                <a:gd name="T3" fmla="*/ 166 h 275"/>
                <a:gd name="T4" fmla="*/ 10 w 275"/>
                <a:gd name="T5" fmla="*/ 191 h 275"/>
                <a:gd name="T6" fmla="*/ 24 w 275"/>
                <a:gd name="T7" fmla="*/ 214 h 275"/>
                <a:gd name="T8" fmla="*/ 41 w 275"/>
                <a:gd name="T9" fmla="*/ 234 h 275"/>
                <a:gd name="T10" fmla="*/ 61 w 275"/>
                <a:gd name="T11" fmla="*/ 251 h 275"/>
                <a:gd name="T12" fmla="*/ 84 w 275"/>
                <a:gd name="T13" fmla="*/ 263 h 275"/>
                <a:gd name="T14" fmla="*/ 110 w 275"/>
                <a:gd name="T15" fmla="*/ 273 h 275"/>
                <a:gd name="T16" fmla="*/ 137 w 275"/>
                <a:gd name="T17" fmla="*/ 275 h 275"/>
                <a:gd name="T18" fmla="*/ 152 w 275"/>
                <a:gd name="T19" fmla="*/ 274 h 275"/>
                <a:gd name="T20" fmla="*/ 178 w 275"/>
                <a:gd name="T21" fmla="*/ 269 h 275"/>
                <a:gd name="T22" fmla="*/ 203 w 275"/>
                <a:gd name="T23" fmla="*/ 258 h 275"/>
                <a:gd name="T24" fmla="*/ 224 w 275"/>
                <a:gd name="T25" fmla="*/ 243 h 275"/>
                <a:gd name="T26" fmla="*/ 243 w 275"/>
                <a:gd name="T27" fmla="*/ 225 h 275"/>
                <a:gd name="T28" fmla="*/ 257 w 275"/>
                <a:gd name="T29" fmla="*/ 203 h 275"/>
                <a:gd name="T30" fmla="*/ 268 w 275"/>
                <a:gd name="T31" fmla="*/ 179 h 275"/>
                <a:gd name="T32" fmla="*/ 273 w 275"/>
                <a:gd name="T33" fmla="*/ 151 h 275"/>
                <a:gd name="T34" fmla="*/ 275 w 275"/>
                <a:gd name="T35" fmla="*/ 138 h 275"/>
                <a:gd name="T36" fmla="*/ 272 w 275"/>
                <a:gd name="T37" fmla="*/ 110 h 275"/>
                <a:gd name="T38" fmla="*/ 264 w 275"/>
                <a:gd name="T39" fmla="*/ 84 h 275"/>
                <a:gd name="T40" fmla="*/ 251 w 275"/>
                <a:gd name="T41" fmla="*/ 61 h 275"/>
                <a:gd name="T42" fmla="*/ 234 w 275"/>
                <a:gd name="T43" fmla="*/ 40 h 275"/>
                <a:gd name="T44" fmla="*/ 214 w 275"/>
                <a:gd name="T45" fmla="*/ 24 h 275"/>
                <a:gd name="T46" fmla="*/ 190 w 275"/>
                <a:gd name="T47" fmla="*/ 11 h 275"/>
                <a:gd name="T48" fmla="*/ 165 w 275"/>
                <a:gd name="T49" fmla="*/ 3 h 275"/>
                <a:gd name="T50" fmla="*/ 137 w 275"/>
                <a:gd name="T51" fmla="*/ 0 h 275"/>
                <a:gd name="T52" fmla="*/ 123 w 275"/>
                <a:gd name="T53" fmla="*/ 2 h 275"/>
                <a:gd name="T54" fmla="*/ 96 w 275"/>
                <a:gd name="T55" fmla="*/ 7 h 275"/>
                <a:gd name="T56" fmla="*/ 73 w 275"/>
                <a:gd name="T57" fmla="*/ 18 h 275"/>
                <a:gd name="T58" fmla="*/ 50 w 275"/>
                <a:gd name="T59" fmla="*/ 32 h 275"/>
                <a:gd name="T60" fmla="*/ 32 w 275"/>
                <a:gd name="T61" fmla="*/ 51 h 275"/>
                <a:gd name="T62" fmla="*/ 17 w 275"/>
                <a:gd name="T63" fmla="*/ 72 h 275"/>
                <a:gd name="T64" fmla="*/ 6 w 275"/>
                <a:gd name="T65" fmla="*/ 97 h 275"/>
                <a:gd name="T66" fmla="*/ 1 w 275"/>
                <a:gd name="T67" fmla="*/ 123 h 275"/>
                <a:gd name="T68" fmla="*/ 0 w 275"/>
                <a:gd name="T69" fmla="*/ 13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275">
                  <a:moveTo>
                    <a:pt x="0" y="138"/>
                  </a:moveTo>
                  <a:lnTo>
                    <a:pt x="0" y="138"/>
                  </a:lnTo>
                  <a:lnTo>
                    <a:pt x="1" y="151"/>
                  </a:lnTo>
                  <a:lnTo>
                    <a:pt x="3" y="166"/>
                  </a:lnTo>
                  <a:lnTo>
                    <a:pt x="6" y="179"/>
                  </a:lnTo>
                  <a:lnTo>
                    <a:pt x="10" y="191"/>
                  </a:lnTo>
                  <a:lnTo>
                    <a:pt x="17" y="203"/>
                  </a:lnTo>
                  <a:lnTo>
                    <a:pt x="24" y="214"/>
                  </a:lnTo>
                  <a:lnTo>
                    <a:pt x="32" y="225"/>
                  </a:lnTo>
                  <a:lnTo>
                    <a:pt x="41" y="234"/>
                  </a:lnTo>
                  <a:lnTo>
                    <a:pt x="50" y="243"/>
                  </a:lnTo>
                  <a:lnTo>
                    <a:pt x="61" y="251"/>
                  </a:lnTo>
                  <a:lnTo>
                    <a:pt x="73" y="258"/>
                  </a:lnTo>
                  <a:lnTo>
                    <a:pt x="84" y="263"/>
                  </a:lnTo>
                  <a:lnTo>
                    <a:pt x="96" y="269"/>
                  </a:lnTo>
                  <a:lnTo>
                    <a:pt x="110" y="273"/>
                  </a:lnTo>
                  <a:lnTo>
                    <a:pt x="123" y="274"/>
                  </a:lnTo>
                  <a:lnTo>
                    <a:pt x="137" y="275"/>
                  </a:lnTo>
                  <a:lnTo>
                    <a:pt x="137" y="275"/>
                  </a:lnTo>
                  <a:lnTo>
                    <a:pt x="152" y="274"/>
                  </a:lnTo>
                  <a:lnTo>
                    <a:pt x="165" y="273"/>
                  </a:lnTo>
                  <a:lnTo>
                    <a:pt x="178" y="269"/>
                  </a:lnTo>
                  <a:lnTo>
                    <a:pt x="190" y="263"/>
                  </a:lnTo>
                  <a:lnTo>
                    <a:pt x="203" y="258"/>
                  </a:lnTo>
                  <a:lnTo>
                    <a:pt x="214" y="251"/>
                  </a:lnTo>
                  <a:lnTo>
                    <a:pt x="224" y="243"/>
                  </a:lnTo>
                  <a:lnTo>
                    <a:pt x="234" y="234"/>
                  </a:lnTo>
                  <a:lnTo>
                    <a:pt x="243" y="225"/>
                  </a:lnTo>
                  <a:lnTo>
                    <a:pt x="251" y="214"/>
                  </a:lnTo>
                  <a:lnTo>
                    <a:pt x="257" y="203"/>
                  </a:lnTo>
                  <a:lnTo>
                    <a:pt x="264" y="191"/>
                  </a:lnTo>
                  <a:lnTo>
                    <a:pt x="268" y="179"/>
                  </a:lnTo>
                  <a:lnTo>
                    <a:pt x="272" y="166"/>
                  </a:lnTo>
                  <a:lnTo>
                    <a:pt x="273" y="151"/>
                  </a:lnTo>
                  <a:lnTo>
                    <a:pt x="275" y="138"/>
                  </a:lnTo>
                  <a:lnTo>
                    <a:pt x="275" y="138"/>
                  </a:lnTo>
                  <a:lnTo>
                    <a:pt x="273" y="123"/>
                  </a:lnTo>
                  <a:lnTo>
                    <a:pt x="272" y="110"/>
                  </a:lnTo>
                  <a:lnTo>
                    <a:pt x="268" y="97"/>
                  </a:lnTo>
                  <a:lnTo>
                    <a:pt x="264" y="84"/>
                  </a:lnTo>
                  <a:lnTo>
                    <a:pt x="257" y="72"/>
                  </a:lnTo>
                  <a:lnTo>
                    <a:pt x="251" y="61"/>
                  </a:lnTo>
                  <a:lnTo>
                    <a:pt x="243" y="51"/>
                  </a:lnTo>
                  <a:lnTo>
                    <a:pt x="234" y="40"/>
                  </a:lnTo>
                  <a:lnTo>
                    <a:pt x="224" y="32"/>
                  </a:lnTo>
                  <a:lnTo>
                    <a:pt x="214" y="24"/>
                  </a:lnTo>
                  <a:lnTo>
                    <a:pt x="203" y="18"/>
                  </a:lnTo>
                  <a:lnTo>
                    <a:pt x="190" y="11"/>
                  </a:lnTo>
                  <a:lnTo>
                    <a:pt x="178" y="7"/>
                  </a:lnTo>
                  <a:lnTo>
                    <a:pt x="165" y="3"/>
                  </a:lnTo>
                  <a:lnTo>
                    <a:pt x="152" y="2"/>
                  </a:lnTo>
                  <a:lnTo>
                    <a:pt x="137" y="0"/>
                  </a:lnTo>
                  <a:lnTo>
                    <a:pt x="137" y="0"/>
                  </a:lnTo>
                  <a:lnTo>
                    <a:pt x="123" y="2"/>
                  </a:lnTo>
                  <a:lnTo>
                    <a:pt x="110" y="3"/>
                  </a:lnTo>
                  <a:lnTo>
                    <a:pt x="96" y="7"/>
                  </a:lnTo>
                  <a:lnTo>
                    <a:pt x="84" y="11"/>
                  </a:lnTo>
                  <a:lnTo>
                    <a:pt x="73" y="18"/>
                  </a:lnTo>
                  <a:lnTo>
                    <a:pt x="61" y="24"/>
                  </a:lnTo>
                  <a:lnTo>
                    <a:pt x="50" y="32"/>
                  </a:lnTo>
                  <a:lnTo>
                    <a:pt x="41" y="40"/>
                  </a:lnTo>
                  <a:lnTo>
                    <a:pt x="32" y="51"/>
                  </a:lnTo>
                  <a:lnTo>
                    <a:pt x="24" y="61"/>
                  </a:lnTo>
                  <a:lnTo>
                    <a:pt x="17" y="72"/>
                  </a:lnTo>
                  <a:lnTo>
                    <a:pt x="10" y="84"/>
                  </a:lnTo>
                  <a:lnTo>
                    <a:pt x="6" y="97"/>
                  </a:lnTo>
                  <a:lnTo>
                    <a:pt x="3" y="110"/>
                  </a:lnTo>
                  <a:lnTo>
                    <a:pt x="1" y="123"/>
                  </a:lnTo>
                  <a:lnTo>
                    <a:pt x="0" y="138"/>
                  </a:lnTo>
                  <a:lnTo>
                    <a:pt x="0"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
        <p:nvSpPr>
          <p:cNvPr id="58" name="pole tekstowe 57">
            <a:extLst>
              <a:ext uri="{FF2B5EF4-FFF2-40B4-BE49-F238E27FC236}">
                <a16:creationId xmlns:a16="http://schemas.microsoft.com/office/drawing/2014/main" id="{D5455336-3482-4D5E-89FE-7EF323509CAB}"/>
              </a:ext>
            </a:extLst>
          </p:cNvPr>
          <p:cNvSpPr txBox="1"/>
          <p:nvPr/>
        </p:nvSpPr>
        <p:spPr>
          <a:xfrm>
            <a:off x="559040" y="1467388"/>
            <a:ext cx="610361" cy="253916"/>
          </a:xfrm>
          <a:prstGeom prst="rect">
            <a:avLst/>
          </a:prstGeom>
          <a:noFill/>
        </p:spPr>
        <p:txBody>
          <a:bodyPr wrap="square" rtlCol="0">
            <a:spAutoFit/>
          </a:bodyPr>
          <a:lstStyle/>
          <a:p>
            <a:pPr algn="ctr"/>
            <a:r>
              <a:rPr lang="pl-PL" sz="1050" b="1">
                <a:solidFill>
                  <a:schemeClr val="bg1">
                    <a:lumMod val="75000"/>
                  </a:schemeClr>
                </a:solidFill>
              </a:rPr>
              <a:t>PŁEĆ</a:t>
            </a:r>
          </a:p>
        </p:txBody>
      </p:sp>
      <p:sp>
        <p:nvSpPr>
          <p:cNvPr id="60" name="pole tekstowe 59">
            <a:extLst>
              <a:ext uri="{FF2B5EF4-FFF2-40B4-BE49-F238E27FC236}">
                <a16:creationId xmlns:a16="http://schemas.microsoft.com/office/drawing/2014/main" id="{CA162EDE-C5E3-4A21-8FF0-C86F0D920FED}"/>
              </a:ext>
            </a:extLst>
          </p:cNvPr>
          <p:cNvSpPr txBox="1"/>
          <p:nvPr/>
        </p:nvSpPr>
        <p:spPr>
          <a:xfrm>
            <a:off x="545416" y="2502399"/>
            <a:ext cx="645276" cy="253916"/>
          </a:xfrm>
          <a:prstGeom prst="rect">
            <a:avLst/>
          </a:prstGeom>
          <a:noFill/>
        </p:spPr>
        <p:txBody>
          <a:bodyPr wrap="square" rtlCol="0">
            <a:spAutoFit/>
          </a:bodyPr>
          <a:lstStyle/>
          <a:p>
            <a:pPr algn="ctr"/>
            <a:r>
              <a:rPr lang="pl-PL" sz="1050" b="1">
                <a:solidFill>
                  <a:schemeClr val="bg1">
                    <a:lumMod val="75000"/>
                  </a:schemeClr>
                </a:solidFill>
              </a:rPr>
              <a:t>WIEK</a:t>
            </a:r>
          </a:p>
        </p:txBody>
      </p:sp>
      <p:sp>
        <p:nvSpPr>
          <p:cNvPr id="62" name="pole tekstowe 61">
            <a:extLst>
              <a:ext uri="{FF2B5EF4-FFF2-40B4-BE49-F238E27FC236}">
                <a16:creationId xmlns:a16="http://schemas.microsoft.com/office/drawing/2014/main" id="{7F93DC49-DF57-4A60-8FF7-CE40EB17DB5B}"/>
              </a:ext>
            </a:extLst>
          </p:cNvPr>
          <p:cNvSpPr txBox="1"/>
          <p:nvPr/>
        </p:nvSpPr>
        <p:spPr>
          <a:xfrm>
            <a:off x="225467" y="3537411"/>
            <a:ext cx="1290144" cy="253916"/>
          </a:xfrm>
          <a:prstGeom prst="rect">
            <a:avLst/>
          </a:prstGeom>
          <a:noFill/>
        </p:spPr>
        <p:txBody>
          <a:bodyPr wrap="square" rtlCol="0">
            <a:spAutoFit/>
          </a:bodyPr>
          <a:lstStyle/>
          <a:p>
            <a:pPr algn="ctr"/>
            <a:r>
              <a:rPr lang="pl-PL" sz="1050" b="1">
                <a:solidFill>
                  <a:schemeClr val="bg1">
                    <a:lumMod val="75000"/>
                  </a:schemeClr>
                </a:solidFill>
              </a:rPr>
              <a:t>MIEJSCOWOŚĆ</a:t>
            </a:r>
          </a:p>
        </p:txBody>
      </p:sp>
      <p:sp>
        <p:nvSpPr>
          <p:cNvPr id="64" name="pole tekstowe 63">
            <a:extLst>
              <a:ext uri="{FF2B5EF4-FFF2-40B4-BE49-F238E27FC236}">
                <a16:creationId xmlns:a16="http://schemas.microsoft.com/office/drawing/2014/main" id="{519903C9-A483-4AE7-B8B6-CC29CF9B1AC6}"/>
              </a:ext>
            </a:extLst>
          </p:cNvPr>
          <p:cNvSpPr txBox="1"/>
          <p:nvPr/>
        </p:nvSpPr>
        <p:spPr>
          <a:xfrm>
            <a:off x="227208" y="4509465"/>
            <a:ext cx="1446221" cy="253916"/>
          </a:xfrm>
          <a:prstGeom prst="rect">
            <a:avLst/>
          </a:prstGeom>
          <a:noFill/>
        </p:spPr>
        <p:txBody>
          <a:bodyPr wrap="square" rtlCol="0">
            <a:spAutoFit/>
          </a:bodyPr>
          <a:lstStyle/>
          <a:p>
            <a:pPr algn="ctr"/>
            <a:r>
              <a:rPr lang="pl-PL" sz="1050" b="1">
                <a:solidFill>
                  <a:schemeClr val="bg1">
                    <a:lumMod val="75000"/>
                  </a:schemeClr>
                </a:solidFill>
              </a:rPr>
              <a:t>WYKSZTAŁCENIE</a:t>
            </a:r>
          </a:p>
        </p:txBody>
      </p:sp>
      <p:sp>
        <p:nvSpPr>
          <p:cNvPr id="66" name="pole tekstowe 65">
            <a:extLst>
              <a:ext uri="{FF2B5EF4-FFF2-40B4-BE49-F238E27FC236}">
                <a16:creationId xmlns:a16="http://schemas.microsoft.com/office/drawing/2014/main" id="{131EF11D-E52E-42E7-9EDA-34441A5CDFC9}"/>
              </a:ext>
            </a:extLst>
          </p:cNvPr>
          <p:cNvSpPr txBox="1"/>
          <p:nvPr/>
        </p:nvSpPr>
        <p:spPr>
          <a:xfrm>
            <a:off x="469435" y="5468869"/>
            <a:ext cx="906095" cy="253916"/>
          </a:xfrm>
          <a:prstGeom prst="rect">
            <a:avLst/>
          </a:prstGeom>
          <a:noFill/>
        </p:spPr>
        <p:txBody>
          <a:bodyPr wrap="square" rtlCol="0">
            <a:spAutoFit/>
          </a:bodyPr>
          <a:lstStyle/>
          <a:p>
            <a:pPr algn="ctr"/>
            <a:r>
              <a:rPr lang="pl-PL" sz="1050" b="1">
                <a:solidFill>
                  <a:schemeClr val="bg1">
                    <a:lumMod val="75000"/>
                  </a:schemeClr>
                </a:solidFill>
              </a:rPr>
              <a:t>DOCHÓD</a:t>
            </a:r>
          </a:p>
        </p:txBody>
      </p:sp>
      <p:grpSp>
        <p:nvGrpSpPr>
          <p:cNvPr id="59" name="Grupa 58">
            <a:extLst>
              <a:ext uri="{FF2B5EF4-FFF2-40B4-BE49-F238E27FC236}">
                <a16:creationId xmlns:a16="http://schemas.microsoft.com/office/drawing/2014/main" id="{CFE42A3C-391C-4B4A-8785-6153E8401871}"/>
              </a:ext>
            </a:extLst>
          </p:cNvPr>
          <p:cNvGrpSpPr/>
          <p:nvPr/>
        </p:nvGrpSpPr>
        <p:grpSpPr>
          <a:xfrm>
            <a:off x="302176" y="197709"/>
            <a:ext cx="359853" cy="359852"/>
            <a:chOff x="4679950" y="1557338"/>
            <a:chExt cx="693738" cy="693737"/>
          </a:xfrm>
        </p:grpSpPr>
        <p:sp>
          <p:nvSpPr>
            <p:cNvPr id="61" name="Freeform 33">
              <a:extLst>
                <a:ext uri="{FF2B5EF4-FFF2-40B4-BE49-F238E27FC236}">
                  <a16:creationId xmlns:a16="http://schemas.microsoft.com/office/drawing/2014/main" id="{0B94F2D9-9C74-41AE-A31A-86E52EE98E99}"/>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1" name="Freeform 34">
              <a:extLst>
                <a:ext uri="{FF2B5EF4-FFF2-40B4-BE49-F238E27FC236}">
                  <a16:creationId xmlns:a16="http://schemas.microsoft.com/office/drawing/2014/main" id="{2CED4140-2F90-4617-B827-3732445DD4F6}"/>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2" name="Freeform 35">
              <a:extLst>
                <a:ext uri="{FF2B5EF4-FFF2-40B4-BE49-F238E27FC236}">
                  <a16:creationId xmlns:a16="http://schemas.microsoft.com/office/drawing/2014/main" id="{3D791857-1884-4C02-AE2C-13FFC9054328}"/>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3" name="Freeform 36">
              <a:extLst>
                <a:ext uri="{FF2B5EF4-FFF2-40B4-BE49-F238E27FC236}">
                  <a16:creationId xmlns:a16="http://schemas.microsoft.com/office/drawing/2014/main" id="{33877342-ACE0-4A65-A292-86898D5C073F}"/>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4" name="Freeform 37">
              <a:extLst>
                <a:ext uri="{FF2B5EF4-FFF2-40B4-BE49-F238E27FC236}">
                  <a16:creationId xmlns:a16="http://schemas.microsoft.com/office/drawing/2014/main" id="{ABEEC18F-BD74-4FF5-BA4C-399C34ED350C}"/>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5" name="Freeform 38">
              <a:extLst>
                <a:ext uri="{FF2B5EF4-FFF2-40B4-BE49-F238E27FC236}">
                  <a16:creationId xmlns:a16="http://schemas.microsoft.com/office/drawing/2014/main" id="{238E3BE2-C70E-44B6-9803-C11571D936AA}"/>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6" name="Freeform 39">
              <a:extLst>
                <a:ext uri="{FF2B5EF4-FFF2-40B4-BE49-F238E27FC236}">
                  <a16:creationId xmlns:a16="http://schemas.microsoft.com/office/drawing/2014/main" id="{2351726B-5828-4A20-9575-979BBB6ADBB2}"/>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7" name="Freeform 40">
              <a:extLst>
                <a:ext uri="{FF2B5EF4-FFF2-40B4-BE49-F238E27FC236}">
                  <a16:creationId xmlns:a16="http://schemas.microsoft.com/office/drawing/2014/main" id="{D182FB51-0433-4D59-957B-4F49E0EF1934}"/>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8" name="Freeform 41">
              <a:extLst>
                <a:ext uri="{FF2B5EF4-FFF2-40B4-BE49-F238E27FC236}">
                  <a16:creationId xmlns:a16="http://schemas.microsoft.com/office/drawing/2014/main" id="{018D9BB8-B3DA-4618-AD3A-278320AE75E2}"/>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79" name="Freeform 42">
              <a:extLst>
                <a:ext uri="{FF2B5EF4-FFF2-40B4-BE49-F238E27FC236}">
                  <a16:creationId xmlns:a16="http://schemas.microsoft.com/office/drawing/2014/main" id="{129AFEA0-0091-49F8-8C6C-3EA6AF88EEF0}"/>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0" name="Freeform 43">
              <a:extLst>
                <a:ext uri="{FF2B5EF4-FFF2-40B4-BE49-F238E27FC236}">
                  <a16:creationId xmlns:a16="http://schemas.microsoft.com/office/drawing/2014/main" id="{5AE17E89-A7D7-4324-8A47-9C4BB03DFD95}"/>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1" name="Freeform 44">
              <a:extLst>
                <a:ext uri="{FF2B5EF4-FFF2-40B4-BE49-F238E27FC236}">
                  <a16:creationId xmlns:a16="http://schemas.microsoft.com/office/drawing/2014/main" id="{A9EAB057-91E1-49F8-904C-7E3AFDA094BD}"/>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2" name="Freeform 45">
              <a:extLst>
                <a:ext uri="{FF2B5EF4-FFF2-40B4-BE49-F238E27FC236}">
                  <a16:creationId xmlns:a16="http://schemas.microsoft.com/office/drawing/2014/main" id="{F6F79580-6969-454C-AD7A-5B1FE3DEAA7A}"/>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3" name="Freeform 46">
              <a:extLst>
                <a:ext uri="{FF2B5EF4-FFF2-40B4-BE49-F238E27FC236}">
                  <a16:creationId xmlns:a16="http://schemas.microsoft.com/office/drawing/2014/main" id="{CA77F35B-268C-4CD1-8E46-1388CD429D4A}"/>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4" name="Freeform 47">
              <a:extLst>
                <a:ext uri="{FF2B5EF4-FFF2-40B4-BE49-F238E27FC236}">
                  <a16:creationId xmlns:a16="http://schemas.microsoft.com/office/drawing/2014/main" id="{73F3A1FF-0A49-49A8-B219-6F479C5DB898}"/>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5" name="Freeform 48">
              <a:extLst>
                <a:ext uri="{FF2B5EF4-FFF2-40B4-BE49-F238E27FC236}">
                  <a16:creationId xmlns:a16="http://schemas.microsoft.com/office/drawing/2014/main" id="{05BA4081-7153-47DB-9D72-F5261C4D9571}"/>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86" name="Freeform 49">
              <a:extLst>
                <a:ext uri="{FF2B5EF4-FFF2-40B4-BE49-F238E27FC236}">
                  <a16:creationId xmlns:a16="http://schemas.microsoft.com/office/drawing/2014/main" id="{91D8BF05-06D0-49F8-89CD-9BEC77E185D1}"/>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cxnSp>
        <p:nvCxnSpPr>
          <p:cNvPr id="63" name="Łącznik prostoliniowy 47">
            <a:extLst>
              <a:ext uri="{FF2B5EF4-FFF2-40B4-BE49-F238E27FC236}">
                <a16:creationId xmlns:a16="http://schemas.microsoft.com/office/drawing/2014/main" id="{8B1D290C-7771-4E7E-A8C5-619B2A1CBB28}"/>
              </a:ext>
            </a:extLst>
          </p:cNvPr>
          <p:cNvCxnSpPr/>
          <p:nvPr/>
        </p:nvCxnSpPr>
        <p:spPr>
          <a:xfrm>
            <a:off x="388754" y="3778489"/>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5" name="Łącznik prostoliniowy 47">
            <a:extLst>
              <a:ext uri="{FF2B5EF4-FFF2-40B4-BE49-F238E27FC236}">
                <a16:creationId xmlns:a16="http://schemas.microsoft.com/office/drawing/2014/main" id="{0C6EB7E2-831B-4556-9652-17575BAE35C0}"/>
              </a:ext>
            </a:extLst>
          </p:cNvPr>
          <p:cNvCxnSpPr/>
          <p:nvPr/>
        </p:nvCxnSpPr>
        <p:spPr>
          <a:xfrm>
            <a:off x="334326" y="289018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cxnSp>
        <p:nvCxnSpPr>
          <p:cNvPr id="67" name="Łącznik prostoliniowy 47">
            <a:extLst>
              <a:ext uri="{FF2B5EF4-FFF2-40B4-BE49-F238E27FC236}">
                <a16:creationId xmlns:a16="http://schemas.microsoft.com/office/drawing/2014/main" id="{43E1CF01-E31E-4B09-8734-7930699F5A66}"/>
              </a:ext>
            </a:extLst>
          </p:cNvPr>
          <p:cNvCxnSpPr/>
          <p:nvPr/>
        </p:nvCxnSpPr>
        <p:spPr>
          <a:xfrm>
            <a:off x="323440" y="1824888"/>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
        <p:nvSpPr>
          <p:cNvPr id="27" name="Symbol zastępczy tekstu 26">
            <a:extLst>
              <a:ext uri="{FF2B5EF4-FFF2-40B4-BE49-F238E27FC236}">
                <a16:creationId xmlns:a16="http://schemas.microsoft.com/office/drawing/2014/main" id="{11BC41A5-5008-4991-887C-F91949D525E1}"/>
              </a:ext>
            </a:extLst>
          </p:cNvPr>
          <p:cNvSpPr>
            <a:spLocks noGrp="1"/>
          </p:cNvSpPr>
          <p:nvPr>
            <p:ph type="body" sz="quarter" idx="14"/>
          </p:nvPr>
        </p:nvSpPr>
        <p:spPr>
          <a:xfrm>
            <a:off x="1533475" y="2906484"/>
            <a:ext cx="7275788" cy="622380"/>
          </a:xfrm>
        </p:spPr>
        <p:txBody>
          <a:bodyPr/>
          <a:lstStyle/>
          <a:p>
            <a:pPr marL="0" indent="0" algn="l">
              <a:buNone/>
            </a:pPr>
            <a:r>
              <a:rPr lang="pl-PL" sz="1100" dirty="0">
                <a:latin typeface="+mn-lt"/>
              </a:rPr>
              <a:t>Wielkość miejscowości nie różnicuje istotnie postrzegania problemu zmian klimatu. Mieszkańcy miast (niezależnie od wielkości) częściej wyrażają opinię, że Polska powinna już teraz redukować emisje gazów cieplarnianych. Mieszkańcy największych miast rzadziej niż pozostali badani wskazywali, że każdy powinien p</a:t>
            </a:r>
            <a:r>
              <a:rPr lang="pl-PL" sz="1100" dirty="0"/>
              <a:t>odejmować działania ograniczające skutki zmian klimatu; znacznie częściej wskazywali natomiast na władze centralne oraz przedsiębiorców.</a:t>
            </a:r>
            <a:endParaRPr lang="pl-PL" sz="1100" dirty="0">
              <a:latin typeface="+mn-lt"/>
            </a:endParaRPr>
          </a:p>
        </p:txBody>
      </p:sp>
      <p:cxnSp>
        <p:nvCxnSpPr>
          <p:cNvPr id="2" name="Łącznik prostoliniowy 47">
            <a:extLst>
              <a:ext uri="{FF2B5EF4-FFF2-40B4-BE49-F238E27FC236}">
                <a16:creationId xmlns:a16="http://schemas.microsoft.com/office/drawing/2014/main" id="{56C9E115-98FE-75EB-D9E0-E84A238867BB}"/>
              </a:ext>
            </a:extLst>
          </p:cNvPr>
          <p:cNvCxnSpPr/>
          <p:nvPr/>
        </p:nvCxnSpPr>
        <p:spPr>
          <a:xfrm>
            <a:off x="647700" y="4834403"/>
            <a:ext cx="8496300" cy="0"/>
          </a:xfrm>
          <a:prstGeom prst="line">
            <a:avLst/>
          </a:prstGeom>
          <a:ln w="3175">
            <a:gradFill flip="none" rotWithShape="1">
              <a:gsLst>
                <a:gs pos="0">
                  <a:schemeClr val="accent1">
                    <a:lumMod val="5000"/>
                    <a:lumOff val="95000"/>
                  </a:schemeClr>
                </a:gs>
                <a:gs pos="50000">
                  <a:schemeClr val="bg1">
                    <a:lumMod val="50000"/>
                  </a:schemeClr>
                </a:gs>
                <a:gs pos="100000">
                  <a:schemeClr val="bg1"/>
                </a:gs>
              </a:gsLst>
              <a:lin ang="10800000" scaled="1"/>
              <a:tileRect/>
            </a:gra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60715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ymbol zastępczy tekstu 33">
            <a:extLst>
              <a:ext uri="{FF2B5EF4-FFF2-40B4-BE49-F238E27FC236}">
                <a16:creationId xmlns:a16="http://schemas.microsoft.com/office/drawing/2014/main" id="{D3018C59-3680-4C40-9449-C6ED2795BF9B}"/>
              </a:ext>
            </a:extLst>
          </p:cNvPr>
          <p:cNvSpPr>
            <a:spLocks noGrp="1"/>
          </p:cNvSpPr>
          <p:nvPr>
            <p:ph type="body" sz="quarter" idx="10"/>
          </p:nvPr>
        </p:nvSpPr>
        <p:spPr>
          <a:xfrm>
            <a:off x="323850" y="1109484"/>
            <a:ext cx="8496300" cy="4478516"/>
          </a:xfrm>
          <a:prstGeom prst="roundRect">
            <a:avLst>
              <a:gd name="adj" fmla="val 19619"/>
            </a:avLst>
          </a:prstGeom>
          <a:ln w="6350">
            <a:solidFill>
              <a:schemeClr val="accent1"/>
            </a:solidFill>
            <a:prstDash val="lgDash"/>
          </a:ln>
        </p:spPr>
        <p:txBody>
          <a:bodyPr/>
          <a:lstStyle/>
          <a:p>
            <a:pPr marL="0" indent="0">
              <a:buNone/>
            </a:pPr>
            <a:r>
              <a:rPr lang="pl-PL" sz="1600" b="1" dirty="0">
                <a:solidFill>
                  <a:schemeClr val="accent1"/>
                </a:solidFill>
              </a:rPr>
              <a:t>Podsumowanie: </a:t>
            </a:r>
            <a:r>
              <a:rPr lang="pl-PL" sz="1600" b="1" dirty="0">
                <a:solidFill>
                  <a:schemeClr val="tx1"/>
                </a:solidFill>
              </a:rPr>
              <a:t>Zmiany klimatu</a:t>
            </a:r>
          </a:p>
          <a:p>
            <a:endParaRPr lang="pl-PL" sz="900" dirty="0">
              <a:solidFill>
                <a:schemeClr val="tx1"/>
              </a:solidFill>
            </a:endParaRPr>
          </a:p>
          <a:p>
            <a:pPr>
              <a:spcAft>
                <a:spcPts val="600"/>
              </a:spcAft>
            </a:pPr>
            <a:r>
              <a:rPr lang="pl-PL" sz="1200" dirty="0">
                <a:solidFill>
                  <a:schemeClr val="tx1"/>
                </a:solidFill>
              </a:rPr>
              <a:t>Zmiany klimatu to ważny problem dla 91% badanych. Utrzymano także tendencję wzrostową w kategorii osób uważających ten problem za bardzo ważny (2022: 73% vs. 2020: 68% vs 2018: 39%).</a:t>
            </a:r>
          </a:p>
          <a:p>
            <a:pPr>
              <a:spcAft>
                <a:spcPts val="600"/>
              </a:spcAft>
            </a:pPr>
            <a:r>
              <a:rPr lang="pl-PL" sz="1200" dirty="0">
                <a:solidFill>
                  <a:schemeClr val="tx1"/>
                </a:solidFill>
              </a:rPr>
              <a:t>W opinii respondentów działania na rzecz minimalizacji niekorzystnych skutków zmian klimatu powinien podejmować przede wszystkim każdy z nas (60%) oraz władza na szczeblu centralnym (53%). Na dalszych miejscach znalazły się instytucje międzynarodowe (21%) oraz władze samorządowe (19%). W porównaniu do pomiaru z 2020 r. największy wzrost (o 8 </a:t>
            </a:r>
            <a:r>
              <a:rPr lang="pl-PL" sz="1200" dirty="0" err="1">
                <a:solidFill>
                  <a:schemeClr val="tx1"/>
                </a:solidFill>
              </a:rPr>
              <a:t>p.p</a:t>
            </a:r>
            <a:r>
              <a:rPr lang="pl-PL" sz="1200" dirty="0">
                <a:solidFill>
                  <a:schemeClr val="tx1"/>
                </a:solidFill>
              </a:rPr>
              <a:t>.) odnotowała odpowiedź „każdy z nas”, spadek natomiast zaobserwowano w odniesieniu do rządu (o 9 </a:t>
            </a:r>
            <a:r>
              <a:rPr lang="pl-PL" sz="1200" dirty="0" err="1">
                <a:solidFill>
                  <a:schemeClr val="tx1"/>
                </a:solidFill>
              </a:rPr>
              <a:t>p.p</a:t>
            </a:r>
            <a:r>
              <a:rPr lang="pl-PL" sz="1200" dirty="0">
                <a:solidFill>
                  <a:schemeClr val="tx1"/>
                </a:solidFill>
              </a:rPr>
              <a:t>.)</a:t>
            </a:r>
          </a:p>
          <a:p>
            <a:pPr>
              <a:spcAft>
                <a:spcPts val="600"/>
              </a:spcAft>
            </a:pPr>
            <a:r>
              <a:rPr lang="pl-PL" sz="1200" dirty="0">
                <a:solidFill>
                  <a:schemeClr val="tx1"/>
                </a:solidFill>
              </a:rPr>
              <a:t>Połowa badanych (50%) jest zdania, że Polska powinna już teraz redukować emisję gazów cieplarnianych. Ogółem za redukcją gazów, niezależnie od czasu, opowiedziało się 83% mieszkańców Polski, czyli o 11 </a:t>
            </a:r>
            <a:r>
              <a:rPr lang="pl-PL" sz="1200" dirty="0" err="1">
                <a:solidFill>
                  <a:schemeClr val="tx1"/>
                </a:solidFill>
              </a:rPr>
              <a:t>p.p</a:t>
            </a:r>
            <a:r>
              <a:rPr lang="pl-PL" sz="1200" dirty="0">
                <a:solidFill>
                  <a:schemeClr val="tx1"/>
                </a:solidFill>
              </a:rPr>
              <a:t>. mniej niż w 2020 r.</a:t>
            </a:r>
          </a:p>
          <a:p>
            <a:pPr>
              <a:spcAft>
                <a:spcPts val="600"/>
              </a:spcAft>
            </a:pPr>
            <a:r>
              <a:rPr lang="pl-PL" sz="1200" dirty="0">
                <a:solidFill>
                  <a:schemeClr val="tx1"/>
                </a:solidFill>
              </a:rPr>
              <a:t>W TOP3 powodów uzasadniających redukcję emisji gazów cieplarnianych znalazły się: zapewnienie przyszłym pokoleniom lepszych warunków życia (41%), szkodliwe skutki dla zdrowia ludzkiego (31%), szkodliwe skutki dla środowiska (22%).</a:t>
            </a:r>
          </a:p>
          <a:p>
            <a:pPr>
              <a:spcAft>
                <a:spcPts val="600"/>
              </a:spcAft>
            </a:pPr>
            <a:r>
              <a:rPr lang="pl-PL" sz="1200" dirty="0">
                <a:solidFill>
                  <a:schemeClr val="tx1"/>
                </a:solidFill>
              </a:rPr>
              <a:t>Blisko połowa osób, które zadeklarowały brak potrzeby redukcji gazów cieplarnianych uzasadniały swoje zdanie tym, że w porównaniu do innych Państw emisja w Polsce nie jest duża (49%). Kolejnym powodem była niezauważalność korzyści oraz zbyt wysokie koszty (po 17%).</a:t>
            </a:r>
          </a:p>
          <a:p>
            <a:pPr>
              <a:spcAft>
                <a:spcPts val="600"/>
              </a:spcAft>
            </a:pPr>
            <a:r>
              <a:rPr lang="pl-PL" sz="1200" dirty="0">
                <a:solidFill>
                  <a:schemeClr val="tx1"/>
                </a:solidFill>
              </a:rPr>
              <a:t>Nieco ponad dwie trzecie badanych (69%, wzrost o 3 </a:t>
            </a:r>
            <a:r>
              <a:rPr lang="pl-PL" sz="1200" dirty="0" err="1">
                <a:solidFill>
                  <a:schemeClr val="tx1"/>
                </a:solidFill>
              </a:rPr>
              <a:t>p.p</a:t>
            </a:r>
            <a:r>
              <a:rPr lang="pl-PL" sz="1200" dirty="0">
                <a:solidFill>
                  <a:schemeClr val="tx1"/>
                </a:solidFill>
              </a:rPr>
              <a:t>.) w ciągu ostatniego roku zauważyło prowadzone działania informacyjne i edukacyjne w zakresie ekologii </a:t>
            </a:r>
            <a:r>
              <a:rPr lang="pl-PL" sz="1200" dirty="0"/>
              <a:t>i zmian klimatu. </a:t>
            </a:r>
            <a:endParaRPr lang="pl-PL" sz="1200" dirty="0">
              <a:solidFill>
                <a:schemeClr val="tx1"/>
              </a:solidFill>
            </a:endParaRPr>
          </a:p>
          <a:p>
            <a:endParaRPr lang="pl-PL" sz="1200" dirty="0">
              <a:solidFill>
                <a:schemeClr val="tx1"/>
              </a:solidFill>
            </a:endParaRPr>
          </a:p>
        </p:txBody>
      </p:sp>
      <p:sp>
        <p:nvSpPr>
          <p:cNvPr id="2" name="Symbol zastępczy tekstu 1">
            <a:extLst>
              <a:ext uri="{FF2B5EF4-FFF2-40B4-BE49-F238E27FC236}">
                <a16:creationId xmlns:a16="http://schemas.microsoft.com/office/drawing/2014/main" id="{B2DC7F02-4525-4136-8FBB-57DB60E59FB2}"/>
              </a:ext>
            </a:extLst>
          </p:cNvPr>
          <p:cNvSpPr>
            <a:spLocks noGrp="1"/>
          </p:cNvSpPr>
          <p:nvPr>
            <p:ph type="body" sz="quarter" idx="12"/>
          </p:nvPr>
        </p:nvSpPr>
        <p:spPr/>
        <p:txBody>
          <a:bodyPr/>
          <a:lstStyle/>
          <a:p>
            <a:r>
              <a:rPr lang="pl-PL" sz="1600"/>
              <a:t>Omówienie wyników</a:t>
            </a:r>
          </a:p>
          <a:p>
            <a:endParaRPr lang="pl-PL" sz="1600"/>
          </a:p>
        </p:txBody>
      </p:sp>
      <p:sp>
        <p:nvSpPr>
          <p:cNvPr id="4" name="Symbol zastępczy tekstu 3">
            <a:extLst>
              <a:ext uri="{FF2B5EF4-FFF2-40B4-BE49-F238E27FC236}">
                <a16:creationId xmlns:a16="http://schemas.microsoft.com/office/drawing/2014/main" id="{0B45A17D-5A72-436C-9EFF-BC6F3D8C1E23}"/>
              </a:ext>
            </a:extLst>
          </p:cNvPr>
          <p:cNvSpPr>
            <a:spLocks noGrp="1"/>
          </p:cNvSpPr>
          <p:nvPr>
            <p:ph type="body" sz="quarter" idx="14"/>
          </p:nvPr>
        </p:nvSpPr>
        <p:spPr/>
        <p:txBody>
          <a:bodyPr/>
          <a:lstStyle/>
          <a:p>
            <a:r>
              <a:rPr lang="pl-PL"/>
              <a:t>Zmiany klimatu</a:t>
            </a:r>
          </a:p>
        </p:txBody>
      </p:sp>
      <p:grpSp>
        <p:nvGrpSpPr>
          <p:cNvPr id="17" name="Grupa 16">
            <a:extLst>
              <a:ext uri="{FF2B5EF4-FFF2-40B4-BE49-F238E27FC236}">
                <a16:creationId xmlns:a16="http://schemas.microsoft.com/office/drawing/2014/main" id="{6E72DB98-5136-42F1-B62F-51FF98B5B72D}"/>
              </a:ext>
            </a:extLst>
          </p:cNvPr>
          <p:cNvGrpSpPr/>
          <p:nvPr/>
        </p:nvGrpSpPr>
        <p:grpSpPr>
          <a:xfrm>
            <a:off x="302176" y="197709"/>
            <a:ext cx="359853" cy="359852"/>
            <a:chOff x="4679950" y="1557338"/>
            <a:chExt cx="693738" cy="693737"/>
          </a:xfrm>
        </p:grpSpPr>
        <p:sp>
          <p:nvSpPr>
            <p:cNvPr id="18" name="Freeform 33">
              <a:extLst>
                <a:ext uri="{FF2B5EF4-FFF2-40B4-BE49-F238E27FC236}">
                  <a16:creationId xmlns:a16="http://schemas.microsoft.com/office/drawing/2014/main" id="{7C698D2A-DF58-4D10-9FF5-DDE025320933}"/>
                </a:ext>
              </a:extLst>
            </p:cNvPr>
            <p:cNvSpPr>
              <a:spLocks/>
            </p:cNvSpPr>
            <p:nvPr/>
          </p:nvSpPr>
          <p:spPr bwMode="auto">
            <a:xfrm>
              <a:off x="5205413" y="1884363"/>
              <a:ext cx="168275" cy="39687"/>
            </a:xfrm>
            <a:custGeom>
              <a:avLst/>
              <a:gdLst>
                <a:gd name="T0" fmla="*/ 0 w 318"/>
                <a:gd name="T1" fmla="*/ 38 h 75"/>
                <a:gd name="T2" fmla="*/ 0 w 318"/>
                <a:gd name="T3" fmla="*/ 38 h 75"/>
                <a:gd name="T4" fmla="*/ 1 w 318"/>
                <a:gd name="T5" fmla="*/ 45 h 75"/>
                <a:gd name="T6" fmla="*/ 3 w 318"/>
                <a:gd name="T7" fmla="*/ 52 h 75"/>
                <a:gd name="T8" fmla="*/ 7 w 318"/>
                <a:gd name="T9" fmla="*/ 58 h 75"/>
                <a:gd name="T10" fmla="*/ 11 w 318"/>
                <a:gd name="T11" fmla="*/ 64 h 75"/>
                <a:gd name="T12" fmla="*/ 16 w 318"/>
                <a:gd name="T13" fmla="*/ 69 h 75"/>
                <a:gd name="T14" fmla="*/ 23 w 318"/>
                <a:gd name="T15" fmla="*/ 72 h 75"/>
                <a:gd name="T16" fmla="*/ 29 w 318"/>
                <a:gd name="T17" fmla="*/ 74 h 75"/>
                <a:gd name="T18" fmla="*/ 37 w 318"/>
                <a:gd name="T19" fmla="*/ 75 h 75"/>
                <a:gd name="T20" fmla="*/ 280 w 318"/>
                <a:gd name="T21" fmla="*/ 75 h 75"/>
                <a:gd name="T22" fmla="*/ 280 w 318"/>
                <a:gd name="T23" fmla="*/ 75 h 75"/>
                <a:gd name="T24" fmla="*/ 288 w 318"/>
                <a:gd name="T25" fmla="*/ 74 h 75"/>
                <a:gd name="T26" fmla="*/ 295 w 318"/>
                <a:gd name="T27" fmla="*/ 72 h 75"/>
                <a:gd name="T28" fmla="*/ 302 w 318"/>
                <a:gd name="T29" fmla="*/ 69 h 75"/>
                <a:gd name="T30" fmla="*/ 307 w 318"/>
                <a:gd name="T31" fmla="*/ 64 h 75"/>
                <a:gd name="T32" fmla="*/ 311 w 318"/>
                <a:gd name="T33" fmla="*/ 58 h 75"/>
                <a:gd name="T34" fmla="*/ 315 w 318"/>
                <a:gd name="T35" fmla="*/ 52 h 75"/>
                <a:gd name="T36" fmla="*/ 317 w 318"/>
                <a:gd name="T37" fmla="*/ 45 h 75"/>
                <a:gd name="T38" fmla="*/ 318 w 318"/>
                <a:gd name="T39" fmla="*/ 38 h 75"/>
                <a:gd name="T40" fmla="*/ 318 w 318"/>
                <a:gd name="T41" fmla="*/ 38 h 75"/>
                <a:gd name="T42" fmla="*/ 317 w 318"/>
                <a:gd name="T43" fmla="*/ 30 h 75"/>
                <a:gd name="T44" fmla="*/ 315 w 318"/>
                <a:gd name="T45" fmla="*/ 22 h 75"/>
                <a:gd name="T46" fmla="*/ 311 w 318"/>
                <a:gd name="T47" fmla="*/ 16 h 75"/>
                <a:gd name="T48" fmla="*/ 307 w 318"/>
                <a:gd name="T49" fmla="*/ 10 h 75"/>
                <a:gd name="T50" fmla="*/ 302 w 318"/>
                <a:gd name="T51" fmla="*/ 6 h 75"/>
                <a:gd name="T52" fmla="*/ 295 w 318"/>
                <a:gd name="T53" fmla="*/ 3 h 75"/>
                <a:gd name="T54" fmla="*/ 288 w 318"/>
                <a:gd name="T55" fmla="*/ 1 h 75"/>
                <a:gd name="T56" fmla="*/ 280 w 318"/>
                <a:gd name="T57" fmla="*/ 0 h 75"/>
                <a:gd name="T58" fmla="*/ 37 w 318"/>
                <a:gd name="T59" fmla="*/ 0 h 75"/>
                <a:gd name="T60" fmla="*/ 37 w 318"/>
                <a:gd name="T61" fmla="*/ 0 h 75"/>
                <a:gd name="T62" fmla="*/ 29 w 318"/>
                <a:gd name="T63" fmla="*/ 1 h 75"/>
                <a:gd name="T64" fmla="*/ 23 w 318"/>
                <a:gd name="T65" fmla="*/ 3 h 75"/>
                <a:gd name="T66" fmla="*/ 16 w 318"/>
                <a:gd name="T67" fmla="*/ 6 h 75"/>
                <a:gd name="T68" fmla="*/ 11 w 318"/>
                <a:gd name="T69" fmla="*/ 10 h 75"/>
                <a:gd name="T70" fmla="*/ 7 w 318"/>
                <a:gd name="T71" fmla="*/ 16 h 75"/>
                <a:gd name="T72" fmla="*/ 3 w 318"/>
                <a:gd name="T73" fmla="*/ 22 h 75"/>
                <a:gd name="T74" fmla="*/ 1 w 318"/>
                <a:gd name="T75" fmla="*/ 30 h 75"/>
                <a:gd name="T76" fmla="*/ 0 w 318"/>
                <a:gd name="T77" fmla="*/ 38 h 75"/>
                <a:gd name="T78" fmla="*/ 0 w 318"/>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8" h="75">
                  <a:moveTo>
                    <a:pt x="0" y="38"/>
                  </a:moveTo>
                  <a:lnTo>
                    <a:pt x="0" y="38"/>
                  </a:lnTo>
                  <a:lnTo>
                    <a:pt x="1" y="45"/>
                  </a:lnTo>
                  <a:lnTo>
                    <a:pt x="3" y="52"/>
                  </a:lnTo>
                  <a:lnTo>
                    <a:pt x="7" y="58"/>
                  </a:lnTo>
                  <a:lnTo>
                    <a:pt x="11" y="64"/>
                  </a:lnTo>
                  <a:lnTo>
                    <a:pt x="16" y="69"/>
                  </a:lnTo>
                  <a:lnTo>
                    <a:pt x="23" y="72"/>
                  </a:lnTo>
                  <a:lnTo>
                    <a:pt x="29" y="74"/>
                  </a:lnTo>
                  <a:lnTo>
                    <a:pt x="37" y="75"/>
                  </a:lnTo>
                  <a:lnTo>
                    <a:pt x="280" y="75"/>
                  </a:lnTo>
                  <a:lnTo>
                    <a:pt x="280" y="75"/>
                  </a:lnTo>
                  <a:lnTo>
                    <a:pt x="288" y="74"/>
                  </a:lnTo>
                  <a:lnTo>
                    <a:pt x="295" y="72"/>
                  </a:lnTo>
                  <a:lnTo>
                    <a:pt x="302" y="69"/>
                  </a:lnTo>
                  <a:lnTo>
                    <a:pt x="307" y="64"/>
                  </a:lnTo>
                  <a:lnTo>
                    <a:pt x="311" y="58"/>
                  </a:lnTo>
                  <a:lnTo>
                    <a:pt x="315" y="52"/>
                  </a:lnTo>
                  <a:lnTo>
                    <a:pt x="317" y="45"/>
                  </a:lnTo>
                  <a:lnTo>
                    <a:pt x="318" y="38"/>
                  </a:lnTo>
                  <a:lnTo>
                    <a:pt x="318" y="38"/>
                  </a:lnTo>
                  <a:lnTo>
                    <a:pt x="317" y="30"/>
                  </a:lnTo>
                  <a:lnTo>
                    <a:pt x="315" y="22"/>
                  </a:lnTo>
                  <a:lnTo>
                    <a:pt x="311" y="16"/>
                  </a:lnTo>
                  <a:lnTo>
                    <a:pt x="307" y="10"/>
                  </a:lnTo>
                  <a:lnTo>
                    <a:pt x="302" y="6"/>
                  </a:lnTo>
                  <a:lnTo>
                    <a:pt x="295" y="3"/>
                  </a:lnTo>
                  <a:lnTo>
                    <a:pt x="288" y="1"/>
                  </a:lnTo>
                  <a:lnTo>
                    <a:pt x="280" y="0"/>
                  </a:lnTo>
                  <a:lnTo>
                    <a:pt x="37" y="0"/>
                  </a:lnTo>
                  <a:lnTo>
                    <a:pt x="37" y="0"/>
                  </a:lnTo>
                  <a:lnTo>
                    <a:pt x="29" y="1"/>
                  </a:lnTo>
                  <a:lnTo>
                    <a:pt x="23" y="3"/>
                  </a:lnTo>
                  <a:lnTo>
                    <a:pt x="16" y="6"/>
                  </a:lnTo>
                  <a:lnTo>
                    <a:pt x="11" y="10"/>
                  </a:lnTo>
                  <a:lnTo>
                    <a:pt x="7" y="16"/>
                  </a:lnTo>
                  <a:lnTo>
                    <a:pt x="3" y="22"/>
                  </a:lnTo>
                  <a:lnTo>
                    <a:pt x="1" y="30"/>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19" name="Freeform 34">
              <a:extLst>
                <a:ext uri="{FF2B5EF4-FFF2-40B4-BE49-F238E27FC236}">
                  <a16:creationId xmlns:a16="http://schemas.microsoft.com/office/drawing/2014/main" id="{E67E8EAD-D81D-4FCF-9151-6D89DA02E13B}"/>
                </a:ext>
              </a:extLst>
            </p:cNvPr>
            <p:cNvSpPr>
              <a:spLocks/>
            </p:cNvSpPr>
            <p:nvPr/>
          </p:nvSpPr>
          <p:spPr bwMode="auto">
            <a:xfrm>
              <a:off x="4679950" y="1884363"/>
              <a:ext cx="168275" cy="39687"/>
            </a:xfrm>
            <a:custGeom>
              <a:avLst/>
              <a:gdLst>
                <a:gd name="T0" fmla="*/ 319 w 319"/>
                <a:gd name="T1" fmla="*/ 38 h 75"/>
                <a:gd name="T2" fmla="*/ 319 w 319"/>
                <a:gd name="T3" fmla="*/ 38 h 75"/>
                <a:gd name="T4" fmla="*/ 318 w 319"/>
                <a:gd name="T5" fmla="*/ 30 h 75"/>
                <a:gd name="T6" fmla="*/ 316 w 319"/>
                <a:gd name="T7" fmla="*/ 22 h 75"/>
                <a:gd name="T8" fmla="*/ 313 w 319"/>
                <a:gd name="T9" fmla="*/ 16 h 75"/>
                <a:gd name="T10" fmla="*/ 308 w 319"/>
                <a:gd name="T11" fmla="*/ 10 h 75"/>
                <a:gd name="T12" fmla="*/ 302 w 319"/>
                <a:gd name="T13" fmla="*/ 6 h 75"/>
                <a:gd name="T14" fmla="*/ 296 w 319"/>
                <a:gd name="T15" fmla="*/ 3 h 75"/>
                <a:gd name="T16" fmla="*/ 289 w 319"/>
                <a:gd name="T17" fmla="*/ 1 h 75"/>
                <a:gd name="T18" fmla="*/ 281 w 319"/>
                <a:gd name="T19" fmla="*/ 0 h 75"/>
                <a:gd name="T20" fmla="*/ 38 w 319"/>
                <a:gd name="T21" fmla="*/ 0 h 75"/>
                <a:gd name="T22" fmla="*/ 38 w 319"/>
                <a:gd name="T23" fmla="*/ 0 h 75"/>
                <a:gd name="T24" fmla="*/ 30 w 319"/>
                <a:gd name="T25" fmla="*/ 1 h 75"/>
                <a:gd name="T26" fmla="*/ 24 w 319"/>
                <a:gd name="T27" fmla="*/ 3 h 75"/>
                <a:gd name="T28" fmla="*/ 17 w 319"/>
                <a:gd name="T29" fmla="*/ 6 h 75"/>
                <a:gd name="T30" fmla="*/ 12 w 319"/>
                <a:gd name="T31" fmla="*/ 10 h 75"/>
                <a:gd name="T32" fmla="*/ 7 w 319"/>
                <a:gd name="T33" fmla="*/ 16 h 75"/>
                <a:gd name="T34" fmla="*/ 3 w 319"/>
                <a:gd name="T35" fmla="*/ 22 h 75"/>
                <a:gd name="T36" fmla="*/ 1 w 319"/>
                <a:gd name="T37" fmla="*/ 30 h 75"/>
                <a:gd name="T38" fmla="*/ 0 w 319"/>
                <a:gd name="T39" fmla="*/ 38 h 75"/>
                <a:gd name="T40" fmla="*/ 0 w 319"/>
                <a:gd name="T41" fmla="*/ 38 h 75"/>
                <a:gd name="T42" fmla="*/ 1 w 319"/>
                <a:gd name="T43" fmla="*/ 45 h 75"/>
                <a:gd name="T44" fmla="*/ 3 w 319"/>
                <a:gd name="T45" fmla="*/ 52 h 75"/>
                <a:gd name="T46" fmla="*/ 7 w 319"/>
                <a:gd name="T47" fmla="*/ 58 h 75"/>
                <a:gd name="T48" fmla="*/ 12 w 319"/>
                <a:gd name="T49" fmla="*/ 64 h 75"/>
                <a:gd name="T50" fmla="*/ 17 w 319"/>
                <a:gd name="T51" fmla="*/ 69 h 75"/>
                <a:gd name="T52" fmla="*/ 24 w 319"/>
                <a:gd name="T53" fmla="*/ 72 h 75"/>
                <a:gd name="T54" fmla="*/ 30 w 319"/>
                <a:gd name="T55" fmla="*/ 74 h 75"/>
                <a:gd name="T56" fmla="*/ 38 w 319"/>
                <a:gd name="T57" fmla="*/ 75 h 75"/>
                <a:gd name="T58" fmla="*/ 281 w 319"/>
                <a:gd name="T59" fmla="*/ 75 h 75"/>
                <a:gd name="T60" fmla="*/ 281 w 319"/>
                <a:gd name="T61" fmla="*/ 75 h 75"/>
                <a:gd name="T62" fmla="*/ 289 w 319"/>
                <a:gd name="T63" fmla="*/ 74 h 75"/>
                <a:gd name="T64" fmla="*/ 296 w 319"/>
                <a:gd name="T65" fmla="*/ 72 h 75"/>
                <a:gd name="T66" fmla="*/ 302 w 319"/>
                <a:gd name="T67" fmla="*/ 69 h 75"/>
                <a:gd name="T68" fmla="*/ 308 w 319"/>
                <a:gd name="T69" fmla="*/ 64 h 75"/>
                <a:gd name="T70" fmla="*/ 313 w 319"/>
                <a:gd name="T71" fmla="*/ 58 h 75"/>
                <a:gd name="T72" fmla="*/ 316 w 319"/>
                <a:gd name="T73" fmla="*/ 52 h 75"/>
                <a:gd name="T74" fmla="*/ 318 w 319"/>
                <a:gd name="T75" fmla="*/ 45 h 75"/>
                <a:gd name="T76" fmla="*/ 319 w 319"/>
                <a:gd name="T77" fmla="*/ 38 h 75"/>
                <a:gd name="T78" fmla="*/ 319 w 319"/>
                <a:gd name="T79" fmla="*/ 3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9" h="75">
                  <a:moveTo>
                    <a:pt x="319" y="38"/>
                  </a:moveTo>
                  <a:lnTo>
                    <a:pt x="319" y="38"/>
                  </a:lnTo>
                  <a:lnTo>
                    <a:pt x="318" y="30"/>
                  </a:lnTo>
                  <a:lnTo>
                    <a:pt x="316" y="22"/>
                  </a:lnTo>
                  <a:lnTo>
                    <a:pt x="313" y="16"/>
                  </a:lnTo>
                  <a:lnTo>
                    <a:pt x="308" y="10"/>
                  </a:lnTo>
                  <a:lnTo>
                    <a:pt x="302" y="6"/>
                  </a:lnTo>
                  <a:lnTo>
                    <a:pt x="296" y="3"/>
                  </a:lnTo>
                  <a:lnTo>
                    <a:pt x="289" y="1"/>
                  </a:lnTo>
                  <a:lnTo>
                    <a:pt x="281" y="0"/>
                  </a:lnTo>
                  <a:lnTo>
                    <a:pt x="38" y="0"/>
                  </a:lnTo>
                  <a:lnTo>
                    <a:pt x="38" y="0"/>
                  </a:lnTo>
                  <a:lnTo>
                    <a:pt x="30" y="1"/>
                  </a:lnTo>
                  <a:lnTo>
                    <a:pt x="24" y="3"/>
                  </a:lnTo>
                  <a:lnTo>
                    <a:pt x="17" y="6"/>
                  </a:lnTo>
                  <a:lnTo>
                    <a:pt x="12" y="10"/>
                  </a:lnTo>
                  <a:lnTo>
                    <a:pt x="7" y="16"/>
                  </a:lnTo>
                  <a:lnTo>
                    <a:pt x="3" y="22"/>
                  </a:lnTo>
                  <a:lnTo>
                    <a:pt x="1" y="30"/>
                  </a:lnTo>
                  <a:lnTo>
                    <a:pt x="0" y="38"/>
                  </a:lnTo>
                  <a:lnTo>
                    <a:pt x="0" y="38"/>
                  </a:lnTo>
                  <a:lnTo>
                    <a:pt x="1" y="45"/>
                  </a:lnTo>
                  <a:lnTo>
                    <a:pt x="3" y="52"/>
                  </a:lnTo>
                  <a:lnTo>
                    <a:pt x="7" y="58"/>
                  </a:lnTo>
                  <a:lnTo>
                    <a:pt x="12" y="64"/>
                  </a:lnTo>
                  <a:lnTo>
                    <a:pt x="17" y="69"/>
                  </a:lnTo>
                  <a:lnTo>
                    <a:pt x="24" y="72"/>
                  </a:lnTo>
                  <a:lnTo>
                    <a:pt x="30" y="74"/>
                  </a:lnTo>
                  <a:lnTo>
                    <a:pt x="38" y="75"/>
                  </a:lnTo>
                  <a:lnTo>
                    <a:pt x="281" y="75"/>
                  </a:lnTo>
                  <a:lnTo>
                    <a:pt x="281" y="75"/>
                  </a:lnTo>
                  <a:lnTo>
                    <a:pt x="289" y="74"/>
                  </a:lnTo>
                  <a:lnTo>
                    <a:pt x="296" y="72"/>
                  </a:lnTo>
                  <a:lnTo>
                    <a:pt x="302" y="69"/>
                  </a:lnTo>
                  <a:lnTo>
                    <a:pt x="308" y="64"/>
                  </a:lnTo>
                  <a:lnTo>
                    <a:pt x="313" y="58"/>
                  </a:lnTo>
                  <a:lnTo>
                    <a:pt x="316" y="52"/>
                  </a:lnTo>
                  <a:lnTo>
                    <a:pt x="318" y="45"/>
                  </a:lnTo>
                  <a:lnTo>
                    <a:pt x="319" y="38"/>
                  </a:lnTo>
                  <a:lnTo>
                    <a:pt x="319"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0" name="Freeform 35">
              <a:extLst>
                <a:ext uri="{FF2B5EF4-FFF2-40B4-BE49-F238E27FC236}">
                  <a16:creationId xmlns:a16="http://schemas.microsoft.com/office/drawing/2014/main" id="{D9EE753B-5DAC-4C96-B8AF-E8B0986479B9}"/>
                </a:ext>
              </a:extLst>
            </p:cNvPr>
            <p:cNvSpPr>
              <a:spLocks/>
            </p:cNvSpPr>
            <p:nvPr/>
          </p:nvSpPr>
          <p:spPr bwMode="auto">
            <a:xfrm>
              <a:off x="5006975" y="2082800"/>
              <a:ext cx="39688" cy="168275"/>
            </a:xfrm>
            <a:custGeom>
              <a:avLst/>
              <a:gdLst>
                <a:gd name="T0" fmla="*/ 74 w 74"/>
                <a:gd name="T1" fmla="*/ 281 h 319"/>
                <a:gd name="T2" fmla="*/ 74 w 74"/>
                <a:gd name="T3" fmla="*/ 38 h 319"/>
                <a:gd name="T4" fmla="*/ 74 w 74"/>
                <a:gd name="T5" fmla="*/ 38 h 319"/>
                <a:gd name="T6" fmla="*/ 73 w 74"/>
                <a:gd name="T7" fmla="*/ 30 h 319"/>
                <a:gd name="T8" fmla="*/ 71 w 74"/>
                <a:gd name="T9" fmla="*/ 24 h 319"/>
                <a:gd name="T10" fmla="*/ 68 w 74"/>
                <a:gd name="T11" fmla="*/ 17 h 319"/>
                <a:gd name="T12" fmla="*/ 64 w 74"/>
                <a:gd name="T13" fmla="*/ 12 h 319"/>
                <a:gd name="T14" fmla="*/ 58 w 74"/>
                <a:gd name="T15" fmla="*/ 6 h 319"/>
                <a:gd name="T16" fmla="*/ 52 w 74"/>
                <a:gd name="T17" fmla="*/ 3 h 319"/>
                <a:gd name="T18" fmla="*/ 44 w 74"/>
                <a:gd name="T19" fmla="*/ 1 h 319"/>
                <a:gd name="T20" fmla="*/ 37 w 74"/>
                <a:gd name="T21" fmla="*/ 0 h 319"/>
                <a:gd name="T22" fmla="*/ 37 w 74"/>
                <a:gd name="T23" fmla="*/ 0 h 319"/>
                <a:gd name="T24" fmla="*/ 29 w 74"/>
                <a:gd name="T25" fmla="*/ 1 h 319"/>
                <a:gd name="T26" fmla="*/ 22 w 74"/>
                <a:gd name="T27" fmla="*/ 3 h 319"/>
                <a:gd name="T28" fmla="*/ 16 w 74"/>
                <a:gd name="T29" fmla="*/ 6 h 319"/>
                <a:gd name="T30" fmla="*/ 10 w 74"/>
                <a:gd name="T31" fmla="*/ 12 h 319"/>
                <a:gd name="T32" fmla="*/ 6 w 74"/>
                <a:gd name="T33" fmla="*/ 17 h 319"/>
                <a:gd name="T34" fmla="*/ 2 w 74"/>
                <a:gd name="T35" fmla="*/ 24 h 319"/>
                <a:gd name="T36" fmla="*/ 0 w 74"/>
                <a:gd name="T37" fmla="*/ 30 h 319"/>
                <a:gd name="T38" fmla="*/ 0 w 74"/>
                <a:gd name="T39" fmla="*/ 38 h 319"/>
                <a:gd name="T40" fmla="*/ 0 w 74"/>
                <a:gd name="T41" fmla="*/ 281 h 319"/>
                <a:gd name="T42" fmla="*/ 0 w 74"/>
                <a:gd name="T43" fmla="*/ 281 h 319"/>
                <a:gd name="T44" fmla="*/ 0 w 74"/>
                <a:gd name="T45" fmla="*/ 289 h 319"/>
                <a:gd name="T46" fmla="*/ 2 w 74"/>
                <a:gd name="T47" fmla="*/ 296 h 319"/>
                <a:gd name="T48" fmla="*/ 6 w 74"/>
                <a:gd name="T49" fmla="*/ 302 h 319"/>
                <a:gd name="T50" fmla="*/ 10 w 74"/>
                <a:gd name="T51" fmla="*/ 308 h 319"/>
                <a:gd name="T52" fmla="*/ 16 w 74"/>
                <a:gd name="T53" fmla="*/ 312 h 319"/>
                <a:gd name="T54" fmla="*/ 22 w 74"/>
                <a:gd name="T55" fmla="*/ 316 h 319"/>
                <a:gd name="T56" fmla="*/ 29 w 74"/>
                <a:gd name="T57" fmla="*/ 318 h 319"/>
                <a:gd name="T58" fmla="*/ 37 w 74"/>
                <a:gd name="T59" fmla="*/ 319 h 319"/>
                <a:gd name="T60" fmla="*/ 37 w 74"/>
                <a:gd name="T61" fmla="*/ 319 h 319"/>
                <a:gd name="T62" fmla="*/ 44 w 74"/>
                <a:gd name="T63" fmla="*/ 318 h 319"/>
                <a:gd name="T64" fmla="*/ 52 w 74"/>
                <a:gd name="T65" fmla="*/ 316 h 319"/>
                <a:gd name="T66" fmla="*/ 58 w 74"/>
                <a:gd name="T67" fmla="*/ 312 h 319"/>
                <a:gd name="T68" fmla="*/ 64 w 74"/>
                <a:gd name="T69" fmla="*/ 308 h 319"/>
                <a:gd name="T70" fmla="*/ 68 w 74"/>
                <a:gd name="T71" fmla="*/ 302 h 319"/>
                <a:gd name="T72" fmla="*/ 71 w 74"/>
                <a:gd name="T73" fmla="*/ 296 h 319"/>
                <a:gd name="T74" fmla="*/ 73 w 74"/>
                <a:gd name="T75" fmla="*/ 289 h 319"/>
                <a:gd name="T76" fmla="*/ 74 w 74"/>
                <a:gd name="T77" fmla="*/ 281 h 319"/>
                <a:gd name="T78" fmla="*/ 74 w 74"/>
                <a:gd name="T79" fmla="*/ 2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9">
                  <a:moveTo>
                    <a:pt x="74" y="281"/>
                  </a:moveTo>
                  <a:lnTo>
                    <a:pt x="74" y="38"/>
                  </a:lnTo>
                  <a:lnTo>
                    <a:pt x="74" y="38"/>
                  </a:lnTo>
                  <a:lnTo>
                    <a:pt x="73" y="30"/>
                  </a:lnTo>
                  <a:lnTo>
                    <a:pt x="71" y="24"/>
                  </a:lnTo>
                  <a:lnTo>
                    <a:pt x="68" y="17"/>
                  </a:lnTo>
                  <a:lnTo>
                    <a:pt x="64" y="12"/>
                  </a:lnTo>
                  <a:lnTo>
                    <a:pt x="58" y="6"/>
                  </a:lnTo>
                  <a:lnTo>
                    <a:pt x="52" y="3"/>
                  </a:lnTo>
                  <a:lnTo>
                    <a:pt x="44" y="1"/>
                  </a:lnTo>
                  <a:lnTo>
                    <a:pt x="37" y="0"/>
                  </a:lnTo>
                  <a:lnTo>
                    <a:pt x="37" y="0"/>
                  </a:lnTo>
                  <a:lnTo>
                    <a:pt x="29" y="1"/>
                  </a:lnTo>
                  <a:lnTo>
                    <a:pt x="22" y="3"/>
                  </a:lnTo>
                  <a:lnTo>
                    <a:pt x="16" y="6"/>
                  </a:lnTo>
                  <a:lnTo>
                    <a:pt x="10" y="12"/>
                  </a:lnTo>
                  <a:lnTo>
                    <a:pt x="6" y="17"/>
                  </a:lnTo>
                  <a:lnTo>
                    <a:pt x="2" y="24"/>
                  </a:lnTo>
                  <a:lnTo>
                    <a:pt x="0" y="30"/>
                  </a:lnTo>
                  <a:lnTo>
                    <a:pt x="0" y="38"/>
                  </a:lnTo>
                  <a:lnTo>
                    <a:pt x="0" y="281"/>
                  </a:lnTo>
                  <a:lnTo>
                    <a:pt x="0" y="281"/>
                  </a:lnTo>
                  <a:lnTo>
                    <a:pt x="0" y="289"/>
                  </a:lnTo>
                  <a:lnTo>
                    <a:pt x="2" y="296"/>
                  </a:lnTo>
                  <a:lnTo>
                    <a:pt x="6" y="302"/>
                  </a:lnTo>
                  <a:lnTo>
                    <a:pt x="10" y="308"/>
                  </a:lnTo>
                  <a:lnTo>
                    <a:pt x="16" y="312"/>
                  </a:lnTo>
                  <a:lnTo>
                    <a:pt x="22" y="316"/>
                  </a:lnTo>
                  <a:lnTo>
                    <a:pt x="29" y="318"/>
                  </a:lnTo>
                  <a:lnTo>
                    <a:pt x="37" y="319"/>
                  </a:lnTo>
                  <a:lnTo>
                    <a:pt x="37" y="319"/>
                  </a:lnTo>
                  <a:lnTo>
                    <a:pt x="44" y="318"/>
                  </a:lnTo>
                  <a:lnTo>
                    <a:pt x="52" y="316"/>
                  </a:lnTo>
                  <a:lnTo>
                    <a:pt x="58" y="312"/>
                  </a:lnTo>
                  <a:lnTo>
                    <a:pt x="64" y="308"/>
                  </a:lnTo>
                  <a:lnTo>
                    <a:pt x="68" y="302"/>
                  </a:lnTo>
                  <a:lnTo>
                    <a:pt x="71" y="296"/>
                  </a:lnTo>
                  <a:lnTo>
                    <a:pt x="73" y="289"/>
                  </a:lnTo>
                  <a:lnTo>
                    <a:pt x="74" y="281"/>
                  </a:lnTo>
                  <a:lnTo>
                    <a:pt x="74" y="281"/>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1" name="Freeform 36">
              <a:extLst>
                <a:ext uri="{FF2B5EF4-FFF2-40B4-BE49-F238E27FC236}">
                  <a16:creationId xmlns:a16="http://schemas.microsoft.com/office/drawing/2014/main" id="{8030A371-33E1-4EC9-AA97-363A4D3306D6}"/>
                </a:ext>
              </a:extLst>
            </p:cNvPr>
            <p:cNvSpPr>
              <a:spLocks/>
            </p:cNvSpPr>
            <p:nvPr/>
          </p:nvSpPr>
          <p:spPr bwMode="auto">
            <a:xfrm>
              <a:off x="5006975" y="1557338"/>
              <a:ext cx="39688" cy="168275"/>
            </a:xfrm>
            <a:custGeom>
              <a:avLst/>
              <a:gdLst>
                <a:gd name="T0" fmla="*/ 37 w 74"/>
                <a:gd name="T1" fmla="*/ 318 h 318"/>
                <a:gd name="T2" fmla="*/ 37 w 74"/>
                <a:gd name="T3" fmla="*/ 318 h 318"/>
                <a:gd name="T4" fmla="*/ 44 w 74"/>
                <a:gd name="T5" fmla="*/ 318 h 318"/>
                <a:gd name="T6" fmla="*/ 52 w 74"/>
                <a:gd name="T7" fmla="*/ 316 h 318"/>
                <a:gd name="T8" fmla="*/ 58 w 74"/>
                <a:gd name="T9" fmla="*/ 311 h 318"/>
                <a:gd name="T10" fmla="*/ 64 w 74"/>
                <a:gd name="T11" fmla="*/ 307 h 318"/>
                <a:gd name="T12" fmla="*/ 68 w 74"/>
                <a:gd name="T13" fmla="*/ 302 h 318"/>
                <a:gd name="T14" fmla="*/ 71 w 74"/>
                <a:gd name="T15" fmla="*/ 295 h 318"/>
                <a:gd name="T16" fmla="*/ 73 w 74"/>
                <a:gd name="T17" fmla="*/ 289 h 318"/>
                <a:gd name="T18" fmla="*/ 74 w 74"/>
                <a:gd name="T19" fmla="*/ 281 h 318"/>
                <a:gd name="T20" fmla="*/ 74 w 74"/>
                <a:gd name="T21" fmla="*/ 38 h 318"/>
                <a:gd name="T22" fmla="*/ 74 w 74"/>
                <a:gd name="T23" fmla="*/ 38 h 318"/>
                <a:gd name="T24" fmla="*/ 73 w 74"/>
                <a:gd name="T25" fmla="*/ 30 h 318"/>
                <a:gd name="T26" fmla="*/ 71 w 74"/>
                <a:gd name="T27" fmla="*/ 23 h 318"/>
                <a:gd name="T28" fmla="*/ 68 w 74"/>
                <a:gd name="T29" fmla="*/ 16 h 318"/>
                <a:gd name="T30" fmla="*/ 64 w 74"/>
                <a:gd name="T31" fmla="*/ 11 h 318"/>
                <a:gd name="T32" fmla="*/ 58 w 74"/>
                <a:gd name="T33" fmla="*/ 7 h 318"/>
                <a:gd name="T34" fmla="*/ 52 w 74"/>
                <a:gd name="T35" fmla="*/ 3 h 318"/>
                <a:gd name="T36" fmla="*/ 44 w 74"/>
                <a:gd name="T37" fmla="*/ 1 h 318"/>
                <a:gd name="T38" fmla="*/ 37 w 74"/>
                <a:gd name="T39" fmla="*/ 0 h 318"/>
                <a:gd name="T40" fmla="*/ 37 w 74"/>
                <a:gd name="T41" fmla="*/ 0 h 318"/>
                <a:gd name="T42" fmla="*/ 29 w 74"/>
                <a:gd name="T43" fmla="*/ 1 h 318"/>
                <a:gd name="T44" fmla="*/ 22 w 74"/>
                <a:gd name="T45" fmla="*/ 3 h 318"/>
                <a:gd name="T46" fmla="*/ 16 w 74"/>
                <a:gd name="T47" fmla="*/ 7 h 318"/>
                <a:gd name="T48" fmla="*/ 10 w 74"/>
                <a:gd name="T49" fmla="*/ 11 h 318"/>
                <a:gd name="T50" fmla="*/ 6 w 74"/>
                <a:gd name="T51" fmla="*/ 16 h 318"/>
                <a:gd name="T52" fmla="*/ 2 w 74"/>
                <a:gd name="T53" fmla="*/ 23 h 318"/>
                <a:gd name="T54" fmla="*/ 0 w 74"/>
                <a:gd name="T55" fmla="*/ 30 h 318"/>
                <a:gd name="T56" fmla="*/ 0 w 74"/>
                <a:gd name="T57" fmla="*/ 38 h 318"/>
                <a:gd name="T58" fmla="*/ 0 w 74"/>
                <a:gd name="T59" fmla="*/ 281 h 318"/>
                <a:gd name="T60" fmla="*/ 0 w 74"/>
                <a:gd name="T61" fmla="*/ 281 h 318"/>
                <a:gd name="T62" fmla="*/ 0 w 74"/>
                <a:gd name="T63" fmla="*/ 289 h 318"/>
                <a:gd name="T64" fmla="*/ 2 w 74"/>
                <a:gd name="T65" fmla="*/ 295 h 318"/>
                <a:gd name="T66" fmla="*/ 6 w 74"/>
                <a:gd name="T67" fmla="*/ 302 h 318"/>
                <a:gd name="T68" fmla="*/ 10 w 74"/>
                <a:gd name="T69" fmla="*/ 307 h 318"/>
                <a:gd name="T70" fmla="*/ 16 w 74"/>
                <a:gd name="T71" fmla="*/ 311 h 318"/>
                <a:gd name="T72" fmla="*/ 22 w 74"/>
                <a:gd name="T73" fmla="*/ 316 h 318"/>
                <a:gd name="T74" fmla="*/ 29 w 74"/>
                <a:gd name="T75" fmla="*/ 318 h 318"/>
                <a:gd name="T76" fmla="*/ 37 w 74"/>
                <a:gd name="T77" fmla="*/ 318 h 318"/>
                <a:gd name="T78" fmla="*/ 37 w 74"/>
                <a:gd name="T79"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318">
                  <a:moveTo>
                    <a:pt x="37" y="318"/>
                  </a:moveTo>
                  <a:lnTo>
                    <a:pt x="37" y="318"/>
                  </a:lnTo>
                  <a:lnTo>
                    <a:pt x="44" y="318"/>
                  </a:lnTo>
                  <a:lnTo>
                    <a:pt x="52" y="316"/>
                  </a:lnTo>
                  <a:lnTo>
                    <a:pt x="58" y="311"/>
                  </a:lnTo>
                  <a:lnTo>
                    <a:pt x="64" y="307"/>
                  </a:lnTo>
                  <a:lnTo>
                    <a:pt x="68" y="302"/>
                  </a:lnTo>
                  <a:lnTo>
                    <a:pt x="71" y="295"/>
                  </a:lnTo>
                  <a:lnTo>
                    <a:pt x="73" y="289"/>
                  </a:lnTo>
                  <a:lnTo>
                    <a:pt x="74" y="281"/>
                  </a:lnTo>
                  <a:lnTo>
                    <a:pt x="74" y="38"/>
                  </a:lnTo>
                  <a:lnTo>
                    <a:pt x="74" y="38"/>
                  </a:lnTo>
                  <a:lnTo>
                    <a:pt x="73" y="30"/>
                  </a:lnTo>
                  <a:lnTo>
                    <a:pt x="71" y="23"/>
                  </a:lnTo>
                  <a:lnTo>
                    <a:pt x="68" y="16"/>
                  </a:lnTo>
                  <a:lnTo>
                    <a:pt x="64" y="11"/>
                  </a:lnTo>
                  <a:lnTo>
                    <a:pt x="58" y="7"/>
                  </a:lnTo>
                  <a:lnTo>
                    <a:pt x="52" y="3"/>
                  </a:lnTo>
                  <a:lnTo>
                    <a:pt x="44" y="1"/>
                  </a:lnTo>
                  <a:lnTo>
                    <a:pt x="37" y="0"/>
                  </a:lnTo>
                  <a:lnTo>
                    <a:pt x="37" y="0"/>
                  </a:lnTo>
                  <a:lnTo>
                    <a:pt x="29" y="1"/>
                  </a:lnTo>
                  <a:lnTo>
                    <a:pt x="22" y="3"/>
                  </a:lnTo>
                  <a:lnTo>
                    <a:pt x="16" y="7"/>
                  </a:lnTo>
                  <a:lnTo>
                    <a:pt x="10" y="11"/>
                  </a:lnTo>
                  <a:lnTo>
                    <a:pt x="6" y="16"/>
                  </a:lnTo>
                  <a:lnTo>
                    <a:pt x="2" y="23"/>
                  </a:lnTo>
                  <a:lnTo>
                    <a:pt x="0" y="30"/>
                  </a:lnTo>
                  <a:lnTo>
                    <a:pt x="0" y="38"/>
                  </a:lnTo>
                  <a:lnTo>
                    <a:pt x="0" y="281"/>
                  </a:lnTo>
                  <a:lnTo>
                    <a:pt x="0" y="281"/>
                  </a:lnTo>
                  <a:lnTo>
                    <a:pt x="0" y="289"/>
                  </a:lnTo>
                  <a:lnTo>
                    <a:pt x="2" y="295"/>
                  </a:lnTo>
                  <a:lnTo>
                    <a:pt x="6" y="302"/>
                  </a:lnTo>
                  <a:lnTo>
                    <a:pt x="10" y="307"/>
                  </a:lnTo>
                  <a:lnTo>
                    <a:pt x="16" y="311"/>
                  </a:lnTo>
                  <a:lnTo>
                    <a:pt x="22" y="316"/>
                  </a:lnTo>
                  <a:lnTo>
                    <a:pt x="29" y="318"/>
                  </a:lnTo>
                  <a:lnTo>
                    <a:pt x="37" y="318"/>
                  </a:lnTo>
                  <a:lnTo>
                    <a:pt x="37" y="31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2" name="Freeform 37">
              <a:extLst>
                <a:ext uri="{FF2B5EF4-FFF2-40B4-BE49-F238E27FC236}">
                  <a16:creationId xmlns:a16="http://schemas.microsoft.com/office/drawing/2014/main" id="{FFB7914F-660C-4ACB-A92F-966D2084350C}"/>
                </a:ext>
              </a:extLst>
            </p:cNvPr>
            <p:cNvSpPr>
              <a:spLocks/>
            </p:cNvSpPr>
            <p:nvPr/>
          </p:nvSpPr>
          <p:spPr bwMode="auto">
            <a:xfrm>
              <a:off x="5146675" y="2024063"/>
              <a:ext cx="131763" cy="131762"/>
            </a:xfrm>
            <a:custGeom>
              <a:avLst/>
              <a:gdLst>
                <a:gd name="T0" fmla="*/ 0 w 247"/>
                <a:gd name="T1" fmla="*/ 38 h 248"/>
                <a:gd name="T2" fmla="*/ 0 w 247"/>
                <a:gd name="T3" fmla="*/ 38 h 248"/>
                <a:gd name="T4" fmla="*/ 0 w 247"/>
                <a:gd name="T5" fmla="*/ 46 h 248"/>
                <a:gd name="T6" fmla="*/ 3 w 247"/>
                <a:gd name="T7" fmla="*/ 52 h 248"/>
                <a:gd name="T8" fmla="*/ 6 w 247"/>
                <a:gd name="T9" fmla="*/ 59 h 248"/>
                <a:gd name="T10" fmla="*/ 11 w 247"/>
                <a:gd name="T11" fmla="*/ 64 h 248"/>
                <a:gd name="T12" fmla="*/ 183 w 247"/>
                <a:gd name="T13" fmla="*/ 237 h 248"/>
                <a:gd name="T14" fmla="*/ 183 w 247"/>
                <a:gd name="T15" fmla="*/ 237 h 248"/>
                <a:gd name="T16" fmla="*/ 189 w 247"/>
                <a:gd name="T17" fmla="*/ 241 h 248"/>
                <a:gd name="T18" fmla="*/ 196 w 247"/>
                <a:gd name="T19" fmla="*/ 245 h 248"/>
                <a:gd name="T20" fmla="*/ 202 w 247"/>
                <a:gd name="T21" fmla="*/ 247 h 248"/>
                <a:gd name="T22" fmla="*/ 210 w 247"/>
                <a:gd name="T23" fmla="*/ 248 h 248"/>
                <a:gd name="T24" fmla="*/ 216 w 247"/>
                <a:gd name="T25" fmla="*/ 247 h 248"/>
                <a:gd name="T26" fmla="*/ 224 w 247"/>
                <a:gd name="T27" fmla="*/ 245 h 248"/>
                <a:gd name="T28" fmla="*/ 230 w 247"/>
                <a:gd name="T29" fmla="*/ 241 h 248"/>
                <a:gd name="T30" fmla="*/ 236 w 247"/>
                <a:gd name="T31" fmla="*/ 237 h 248"/>
                <a:gd name="T32" fmla="*/ 236 w 247"/>
                <a:gd name="T33" fmla="*/ 237 h 248"/>
                <a:gd name="T34" fmla="*/ 241 w 247"/>
                <a:gd name="T35" fmla="*/ 230 h 248"/>
                <a:gd name="T36" fmla="*/ 245 w 247"/>
                <a:gd name="T37" fmla="*/ 224 h 248"/>
                <a:gd name="T38" fmla="*/ 247 w 247"/>
                <a:gd name="T39" fmla="*/ 217 h 248"/>
                <a:gd name="T40" fmla="*/ 247 w 247"/>
                <a:gd name="T41" fmla="*/ 210 h 248"/>
                <a:gd name="T42" fmla="*/ 247 w 247"/>
                <a:gd name="T43" fmla="*/ 203 h 248"/>
                <a:gd name="T44" fmla="*/ 245 w 247"/>
                <a:gd name="T45" fmla="*/ 196 h 248"/>
                <a:gd name="T46" fmla="*/ 241 w 247"/>
                <a:gd name="T47" fmla="*/ 189 h 248"/>
                <a:gd name="T48" fmla="*/ 236 w 247"/>
                <a:gd name="T49" fmla="*/ 184 h 248"/>
                <a:gd name="T50" fmla="*/ 64 w 247"/>
                <a:gd name="T51" fmla="*/ 11 h 248"/>
                <a:gd name="T52" fmla="*/ 64 w 247"/>
                <a:gd name="T53" fmla="*/ 11 h 248"/>
                <a:gd name="T54" fmla="*/ 58 w 247"/>
                <a:gd name="T55" fmla="*/ 7 h 248"/>
                <a:gd name="T56" fmla="*/ 51 w 247"/>
                <a:gd name="T57" fmla="*/ 4 h 248"/>
                <a:gd name="T58" fmla="*/ 45 w 247"/>
                <a:gd name="T59" fmla="*/ 1 h 248"/>
                <a:gd name="T60" fmla="*/ 37 w 247"/>
                <a:gd name="T61" fmla="*/ 0 h 248"/>
                <a:gd name="T62" fmla="*/ 31 w 247"/>
                <a:gd name="T63" fmla="*/ 1 h 248"/>
                <a:gd name="T64" fmla="*/ 23 w 247"/>
                <a:gd name="T65" fmla="*/ 4 h 248"/>
                <a:gd name="T66" fmla="*/ 17 w 247"/>
                <a:gd name="T67" fmla="*/ 7 h 248"/>
                <a:gd name="T68" fmla="*/ 11 w 247"/>
                <a:gd name="T69" fmla="*/ 11 h 248"/>
                <a:gd name="T70" fmla="*/ 11 w 247"/>
                <a:gd name="T71" fmla="*/ 11 h 248"/>
                <a:gd name="T72" fmla="*/ 6 w 247"/>
                <a:gd name="T73" fmla="*/ 18 h 248"/>
                <a:gd name="T74" fmla="*/ 3 w 247"/>
                <a:gd name="T75" fmla="*/ 24 h 248"/>
                <a:gd name="T76" fmla="*/ 0 w 247"/>
                <a:gd name="T77" fmla="*/ 31 h 248"/>
                <a:gd name="T78" fmla="*/ 0 w 247"/>
                <a:gd name="T79" fmla="*/ 38 h 248"/>
                <a:gd name="T80" fmla="*/ 0 w 247"/>
                <a:gd name="T81" fmla="*/ 3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48">
                  <a:moveTo>
                    <a:pt x="0" y="38"/>
                  </a:moveTo>
                  <a:lnTo>
                    <a:pt x="0" y="38"/>
                  </a:lnTo>
                  <a:lnTo>
                    <a:pt x="0" y="46"/>
                  </a:lnTo>
                  <a:lnTo>
                    <a:pt x="3" y="52"/>
                  </a:lnTo>
                  <a:lnTo>
                    <a:pt x="6" y="59"/>
                  </a:lnTo>
                  <a:lnTo>
                    <a:pt x="11" y="64"/>
                  </a:lnTo>
                  <a:lnTo>
                    <a:pt x="183" y="237"/>
                  </a:lnTo>
                  <a:lnTo>
                    <a:pt x="183" y="237"/>
                  </a:lnTo>
                  <a:lnTo>
                    <a:pt x="189" y="241"/>
                  </a:lnTo>
                  <a:lnTo>
                    <a:pt x="196" y="245"/>
                  </a:lnTo>
                  <a:lnTo>
                    <a:pt x="202" y="247"/>
                  </a:lnTo>
                  <a:lnTo>
                    <a:pt x="210" y="248"/>
                  </a:lnTo>
                  <a:lnTo>
                    <a:pt x="216" y="247"/>
                  </a:lnTo>
                  <a:lnTo>
                    <a:pt x="224" y="245"/>
                  </a:lnTo>
                  <a:lnTo>
                    <a:pt x="230" y="241"/>
                  </a:lnTo>
                  <a:lnTo>
                    <a:pt x="236" y="237"/>
                  </a:lnTo>
                  <a:lnTo>
                    <a:pt x="236" y="237"/>
                  </a:lnTo>
                  <a:lnTo>
                    <a:pt x="241" y="230"/>
                  </a:lnTo>
                  <a:lnTo>
                    <a:pt x="245" y="224"/>
                  </a:lnTo>
                  <a:lnTo>
                    <a:pt x="247" y="217"/>
                  </a:lnTo>
                  <a:lnTo>
                    <a:pt x="247" y="210"/>
                  </a:lnTo>
                  <a:lnTo>
                    <a:pt x="247" y="203"/>
                  </a:lnTo>
                  <a:lnTo>
                    <a:pt x="245" y="196"/>
                  </a:lnTo>
                  <a:lnTo>
                    <a:pt x="241" y="189"/>
                  </a:lnTo>
                  <a:lnTo>
                    <a:pt x="236" y="184"/>
                  </a:lnTo>
                  <a:lnTo>
                    <a:pt x="64" y="11"/>
                  </a:lnTo>
                  <a:lnTo>
                    <a:pt x="64" y="11"/>
                  </a:lnTo>
                  <a:lnTo>
                    <a:pt x="58" y="7"/>
                  </a:lnTo>
                  <a:lnTo>
                    <a:pt x="51" y="4"/>
                  </a:lnTo>
                  <a:lnTo>
                    <a:pt x="45" y="1"/>
                  </a:lnTo>
                  <a:lnTo>
                    <a:pt x="37" y="0"/>
                  </a:lnTo>
                  <a:lnTo>
                    <a:pt x="31" y="1"/>
                  </a:lnTo>
                  <a:lnTo>
                    <a:pt x="23" y="4"/>
                  </a:lnTo>
                  <a:lnTo>
                    <a:pt x="17" y="7"/>
                  </a:lnTo>
                  <a:lnTo>
                    <a:pt x="11" y="11"/>
                  </a:lnTo>
                  <a:lnTo>
                    <a:pt x="11" y="11"/>
                  </a:lnTo>
                  <a:lnTo>
                    <a:pt x="6" y="18"/>
                  </a:lnTo>
                  <a:lnTo>
                    <a:pt x="3" y="24"/>
                  </a:lnTo>
                  <a:lnTo>
                    <a:pt x="0" y="31"/>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3" name="Freeform 38">
              <a:extLst>
                <a:ext uri="{FF2B5EF4-FFF2-40B4-BE49-F238E27FC236}">
                  <a16:creationId xmlns:a16="http://schemas.microsoft.com/office/drawing/2014/main" id="{49DECFB3-3216-451D-92F7-EA292C5C5492}"/>
                </a:ext>
              </a:extLst>
            </p:cNvPr>
            <p:cNvSpPr>
              <a:spLocks/>
            </p:cNvSpPr>
            <p:nvPr/>
          </p:nvSpPr>
          <p:spPr bwMode="auto">
            <a:xfrm>
              <a:off x="4775200" y="1652588"/>
              <a:ext cx="131763" cy="131762"/>
            </a:xfrm>
            <a:custGeom>
              <a:avLst/>
              <a:gdLst>
                <a:gd name="T0" fmla="*/ 237 w 248"/>
                <a:gd name="T1" fmla="*/ 183 h 247"/>
                <a:gd name="T2" fmla="*/ 64 w 248"/>
                <a:gd name="T3" fmla="*/ 11 h 247"/>
                <a:gd name="T4" fmla="*/ 64 w 248"/>
                <a:gd name="T5" fmla="*/ 11 h 247"/>
                <a:gd name="T6" fmla="*/ 59 w 248"/>
                <a:gd name="T7" fmla="*/ 6 h 247"/>
                <a:gd name="T8" fmla="*/ 52 w 248"/>
                <a:gd name="T9" fmla="*/ 2 h 247"/>
                <a:gd name="T10" fmla="*/ 45 w 248"/>
                <a:gd name="T11" fmla="*/ 0 h 247"/>
                <a:gd name="T12" fmla="*/ 38 w 248"/>
                <a:gd name="T13" fmla="*/ 0 h 247"/>
                <a:gd name="T14" fmla="*/ 31 w 248"/>
                <a:gd name="T15" fmla="*/ 0 h 247"/>
                <a:gd name="T16" fmla="*/ 24 w 248"/>
                <a:gd name="T17" fmla="*/ 2 h 247"/>
                <a:gd name="T18" fmla="*/ 18 w 248"/>
                <a:gd name="T19" fmla="*/ 6 h 247"/>
                <a:gd name="T20" fmla="*/ 11 w 248"/>
                <a:gd name="T21" fmla="*/ 11 h 247"/>
                <a:gd name="T22" fmla="*/ 11 w 248"/>
                <a:gd name="T23" fmla="*/ 11 h 247"/>
                <a:gd name="T24" fmla="*/ 7 w 248"/>
                <a:gd name="T25" fmla="*/ 17 h 247"/>
                <a:gd name="T26" fmla="*/ 3 w 248"/>
                <a:gd name="T27" fmla="*/ 23 h 247"/>
                <a:gd name="T28" fmla="*/ 1 w 248"/>
                <a:gd name="T29" fmla="*/ 31 h 247"/>
                <a:gd name="T30" fmla="*/ 0 w 248"/>
                <a:gd name="T31" fmla="*/ 37 h 247"/>
                <a:gd name="T32" fmla="*/ 0 w 248"/>
                <a:gd name="T33" fmla="*/ 37 h 247"/>
                <a:gd name="T34" fmla="*/ 1 w 248"/>
                <a:gd name="T35" fmla="*/ 45 h 247"/>
                <a:gd name="T36" fmla="*/ 3 w 248"/>
                <a:gd name="T37" fmla="*/ 51 h 247"/>
                <a:gd name="T38" fmla="*/ 7 w 248"/>
                <a:gd name="T39" fmla="*/ 58 h 247"/>
                <a:gd name="T40" fmla="*/ 11 w 248"/>
                <a:gd name="T41" fmla="*/ 64 h 247"/>
                <a:gd name="T42" fmla="*/ 184 w 248"/>
                <a:gd name="T43" fmla="*/ 236 h 247"/>
                <a:gd name="T44" fmla="*/ 184 w 248"/>
                <a:gd name="T45" fmla="*/ 236 h 247"/>
                <a:gd name="T46" fmla="*/ 189 w 248"/>
                <a:gd name="T47" fmla="*/ 241 h 247"/>
                <a:gd name="T48" fmla="*/ 196 w 248"/>
                <a:gd name="T49" fmla="*/ 244 h 247"/>
                <a:gd name="T50" fmla="*/ 203 w 248"/>
                <a:gd name="T51" fmla="*/ 247 h 247"/>
                <a:gd name="T52" fmla="*/ 210 w 248"/>
                <a:gd name="T53" fmla="*/ 247 h 247"/>
                <a:gd name="T54" fmla="*/ 217 w 248"/>
                <a:gd name="T55" fmla="*/ 247 h 247"/>
                <a:gd name="T56" fmla="*/ 224 w 248"/>
                <a:gd name="T57" fmla="*/ 244 h 247"/>
                <a:gd name="T58" fmla="*/ 230 w 248"/>
                <a:gd name="T59" fmla="*/ 241 h 247"/>
                <a:gd name="T60" fmla="*/ 237 w 248"/>
                <a:gd name="T61" fmla="*/ 236 h 247"/>
                <a:gd name="T62" fmla="*/ 237 w 248"/>
                <a:gd name="T63" fmla="*/ 236 h 247"/>
                <a:gd name="T64" fmla="*/ 241 w 248"/>
                <a:gd name="T65" fmla="*/ 230 h 247"/>
                <a:gd name="T66" fmla="*/ 244 w 248"/>
                <a:gd name="T67" fmla="*/ 224 h 247"/>
                <a:gd name="T68" fmla="*/ 247 w 248"/>
                <a:gd name="T69" fmla="*/ 216 h 247"/>
                <a:gd name="T70" fmla="*/ 248 w 248"/>
                <a:gd name="T71" fmla="*/ 210 h 247"/>
                <a:gd name="T72" fmla="*/ 247 w 248"/>
                <a:gd name="T73" fmla="*/ 202 h 247"/>
                <a:gd name="T74" fmla="*/ 244 w 248"/>
                <a:gd name="T75" fmla="*/ 196 h 247"/>
                <a:gd name="T76" fmla="*/ 241 w 248"/>
                <a:gd name="T77" fmla="*/ 189 h 247"/>
                <a:gd name="T78" fmla="*/ 237 w 248"/>
                <a:gd name="T79" fmla="*/ 183 h 247"/>
                <a:gd name="T80" fmla="*/ 237 w 248"/>
                <a:gd name="T81"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8" h="247">
                  <a:moveTo>
                    <a:pt x="237" y="183"/>
                  </a:moveTo>
                  <a:lnTo>
                    <a:pt x="64" y="11"/>
                  </a:lnTo>
                  <a:lnTo>
                    <a:pt x="64" y="11"/>
                  </a:lnTo>
                  <a:lnTo>
                    <a:pt x="59" y="6"/>
                  </a:lnTo>
                  <a:lnTo>
                    <a:pt x="52" y="2"/>
                  </a:lnTo>
                  <a:lnTo>
                    <a:pt x="45" y="0"/>
                  </a:lnTo>
                  <a:lnTo>
                    <a:pt x="38" y="0"/>
                  </a:lnTo>
                  <a:lnTo>
                    <a:pt x="31" y="0"/>
                  </a:lnTo>
                  <a:lnTo>
                    <a:pt x="24" y="2"/>
                  </a:lnTo>
                  <a:lnTo>
                    <a:pt x="18" y="6"/>
                  </a:lnTo>
                  <a:lnTo>
                    <a:pt x="11" y="11"/>
                  </a:lnTo>
                  <a:lnTo>
                    <a:pt x="11" y="11"/>
                  </a:lnTo>
                  <a:lnTo>
                    <a:pt x="7" y="17"/>
                  </a:lnTo>
                  <a:lnTo>
                    <a:pt x="3" y="23"/>
                  </a:lnTo>
                  <a:lnTo>
                    <a:pt x="1" y="31"/>
                  </a:lnTo>
                  <a:lnTo>
                    <a:pt x="0" y="37"/>
                  </a:lnTo>
                  <a:lnTo>
                    <a:pt x="0" y="37"/>
                  </a:lnTo>
                  <a:lnTo>
                    <a:pt x="1" y="45"/>
                  </a:lnTo>
                  <a:lnTo>
                    <a:pt x="3" y="51"/>
                  </a:lnTo>
                  <a:lnTo>
                    <a:pt x="7" y="58"/>
                  </a:lnTo>
                  <a:lnTo>
                    <a:pt x="11" y="64"/>
                  </a:lnTo>
                  <a:lnTo>
                    <a:pt x="184" y="236"/>
                  </a:lnTo>
                  <a:lnTo>
                    <a:pt x="184" y="236"/>
                  </a:lnTo>
                  <a:lnTo>
                    <a:pt x="189" y="241"/>
                  </a:lnTo>
                  <a:lnTo>
                    <a:pt x="196" y="244"/>
                  </a:lnTo>
                  <a:lnTo>
                    <a:pt x="203" y="247"/>
                  </a:lnTo>
                  <a:lnTo>
                    <a:pt x="210" y="247"/>
                  </a:lnTo>
                  <a:lnTo>
                    <a:pt x="217" y="247"/>
                  </a:lnTo>
                  <a:lnTo>
                    <a:pt x="224" y="244"/>
                  </a:lnTo>
                  <a:lnTo>
                    <a:pt x="230" y="241"/>
                  </a:lnTo>
                  <a:lnTo>
                    <a:pt x="237" y="236"/>
                  </a:lnTo>
                  <a:lnTo>
                    <a:pt x="237" y="236"/>
                  </a:lnTo>
                  <a:lnTo>
                    <a:pt x="241" y="230"/>
                  </a:lnTo>
                  <a:lnTo>
                    <a:pt x="244" y="224"/>
                  </a:lnTo>
                  <a:lnTo>
                    <a:pt x="247" y="216"/>
                  </a:lnTo>
                  <a:lnTo>
                    <a:pt x="248" y="210"/>
                  </a:lnTo>
                  <a:lnTo>
                    <a:pt x="247" y="202"/>
                  </a:lnTo>
                  <a:lnTo>
                    <a:pt x="244" y="196"/>
                  </a:lnTo>
                  <a:lnTo>
                    <a:pt x="241" y="189"/>
                  </a:lnTo>
                  <a:lnTo>
                    <a:pt x="237" y="183"/>
                  </a:lnTo>
                  <a:lnTo>
                    <a:pt x="237"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4" name="Freeform 39">
              <a:extLst>
                <a:ext uri="{FF2B5EF4-FFF2-40B4-BE49-F238E27FC236}">
                  <a16:creationId xmlns:a16="http://schemas.microsoft.com/office/drawing/2014/main" id="{0B353971-17A4-4491-BEFC-11CFF9D73D7A}"/>
                </a:ext>
              </a:extLst>
            </p:cNvPr>
            <p:cNvSpPr>
              <a:spLocks/>
            </p:cNvSpPr>
            <p:nvPr/>
          </p:nvSpPr>
          <p:spPr bwMode="auto">
            <a:xfrm>
              <a:off x="4775200" y="2024063"/>
              <a:ext cx="131763" cy="131762"/>
            </a:xfrm>
            <a:custGeom>
              <a:avLst/>
              <a:gdLst>
                <a:gd name="T0" fmla="*/ 237 w 248"/>
                <a:gd name="T1" fmla="*/ 64 h 248"/>
                <a:gd name="T2" fmla="*/ 237 w 248"/>
                <a:gd name="T3" fmla="*/ 64 h 248"/>
                <a:gd name="T4" fmla="*/ 241 w 248"/>
                <a:gd name="T5" fmla="*/ 59 h 248"/>
                <a:gd name="T6" fmla="*/ 244 w 248"/>
                <a:gd name="T7" fmla="*/ 52 h 248"/>
                <a:gd name="T8" fmla="*/ 247 w 248"/>
                <a:gd name="T9" fmla="*/ 46 h 248"/>
                <a:gd name="T10" fmla="*/ 248 w 248"/>
                <a:gd name="T11" fmla="*/ 38 h 248"/>
                <a:gd name="T12" fmla="*/ 247 w 248"/>
                <a:gd name="T13" fmla="*/ 31 h 248"/>
                <a:gd name="T14" fmla="*/ 244 w 248"/>
                <a:gd name="T15" fmla="*/ 24 h 248"/>
                <a:gd name="T16" fmla="*/ 241 w 248"/>
                <a:gd name="T17" fmla="*/ 18 h 248"/>
                <a:gd name="T18" fmla="*/ 237 w 248"/>
                <a:gd name="T19" fmla="*/ 11 h 248"/>
                <a:gd name="T20" fmla="*/ 237 w 248"/>
                <a:gd name="T21" fmla="*/ 11 h 248"/>
                <a:gd name="T22" fmla="*/ 230 w 248"/>
                <a:gd name="T23" fmla="*/ 7 h 248"/>
                <a:gd name="T24" fmla="*/ 224 w 248"/>
                <a:gd name="T25" fmla="*/ 4 h 248"/>
                <a:gd name="T26" fmla="*/ 217 w 248"/>
                <a:gd name="T27" fmla="*/ 1 h 248"/>
                <a:gd name="T28" fmla="*/ 210 w 248"/>
                <a:gd name="T29" fmla="*/ 0 h 248"/>
                <a:gd name="T30" fmla="*/ 203 w 248"/>
                <a:gd name="T31" fmla="*/ 1 h 248"/>
                <a:gd name="T32" fmla="*/ 196 w 248"/>
                <a:gd name="T33" fmla="*/ 4 h 248"/>
                <a:gd name="T34" fmla="*/ 189 w 248"/>
                <a:gd name="T35" fmla="*/ 7 h 248"/>
                <a:gd name="T36" fmla="*/ 184 w 248"/>
                <a:gd name="T37" fmla="*/ 11 h 248"/>
                <a:gd name="T38" fmla="*/ 11 w 248"/>
                <a:gd name="T39" fmla="*/ 184 h 248"/>
                <a:gd name="T40" fmla="*/ 11 w 248"/>
                <a:gd name="T41" fmla="*/ 184 h 248"/>
                <a:gd name="T42" fmla="*/ 7 w 248"/>
                <a:gd name="T43" fmla="*/ 189 h 248"/>
                <a:gd name="T44" fmla="*/ 3 w 248"/>
                <a:gd name="T45" fmla="*/ 196 h 248"/>
                <a:gd name="T46" fmla="*/ 1 w 248"/>
                <a:gd name="T47" fmla="*/ 203 h 248"/>
                <a:gd name="T48" fmla="*/ 0 w 248"/>
                <a:gd name="T49" fmla="*/ 210 h 248"/>
                <a:gd name="T50" fmla="*/ 0 w 248"/>
                <a:gd name="T51" fmla="*/ 210 h 248"/>
                <a:gd name="T52" fmla="*/ 1 w 248"/>
                <a:gd name="T53" fmla="*/ 217 h 248"/>
                <a:gd name="T54" fmla="*/ 3 w 248"/>
                <a:gd name="T55" fmla="*/ 224 h 248"/>
                <a:gd name="T56" fmla="*/ 7 w 248"/>
                <a:gd name="T57" fmla="*/ 230 h 248"/>
                <a:gd name="T58" fmla="*/ 11 w 248"/>
                <a:gd name="T59" fmla="*/ 237 h 248"/>
                <a:gd name="T60" fmla="*/ 11 w 248"/>
                <a:gd name="T61" fmla="*/ 237 h 248"/>
                <a:gd name="T62" fmla="*/ 18 w 248"/>
                <a:gd name="T63" fmla="*/ 241 h 248"/>
                <a:gd name="T64" fmla="*/ 24 w 248"/>
                <a:gd name="T65" fmla="*/ 245 h 248"/>
                <a:gd name="T66" fmla="*/ 31 w 248"/>
                <a:gd name="T67" fmla="*/ 247 h 248"/>
                <a:gd name="T68" fmla="*/ 38 w 248"/>
                <a:gd name="T69" fmla="*/ 248 h 248"/>
                <a:gd name="T70" fmla="*/ 45 w 248"/>
                <a:gd name="T71" fmla="*/ 247 h 248"/>
                <a:gd name="T72" fmla="*/ 52 w 248"/>
                <a:gd name="T73" fmla="*/ 245 h 248"/>
                <a:gd name="T74" fmla="*/ 59 w 248"/>
                <a:gd name="T75" fmla="*/ 241 h 248"/>
                <a:gd name="T76" fmla="*/ 64 w 248"/>
                <a:gd name="T77" fmla="*/ 237 h 248"/>
                <a:gd name="T78" fmla="*/ 237 w 248"/>
                <a:gd name="T79" fmla="*/ 6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8" h="248">
                  <a:moveTo>
                    <a:pt x="237" y="64"/>
                  </a:moveTo>
                  <a:lnTo>
                    <a:pt x="237" y="64"/>
                  </a:lnTo>
                  <a:lnTo>
                    <a:pt x="241" y="59"/>
                  </a:lnTo>
                  <a:lnTo>
                    <a:pt x="244" y="52"/>
                  </a:lnTo>
                  <a:lnTo>
                    <a:pt x="247" y="46"/>
                  </a:lnTo>
                  <a:lnTo>
                    <a:pt x="248" y="38"/>
                  </a:lnTo>
                  <a:lnTo>
                    <a:pt x="247" y="31"/>
                  </a:lnTo>
                  <a:lnTo>
                    <a:pt x="244" y="24"/>
                  </a:lnTo>
                  <a:lnTo>
                    <a:pt x="241" y="18"/>
                  </a:lnTo>
                  <a:lnTo>
                    <a:pt x="237" y="11"/>
                  </a:lnTo>
                  <a:lnTo>
                    <a:pt x="237" y="11"/>
                  </a:lnTo>
                  <a:lnTo>
                    <a:pt x="230" y="7"/>
                  </a:lnTo>
                  <a:lnTo>
                    <a:pt x="224" y="4"/>
                  </a:lnTo>
                  <a:lnTo>
                    <a:pt x="217" y="1"/>
                  </a:lnTo>
                  <a:lnTo>
                    <a:pt x="210" y="0"/>
                  </a:lnTo>
                  <a:lnTo>
                    <a:pt x="203" y="1"/>
                  </a:lnTo>
                  <a:lnTo>
                    <a:pt x="196" y="4"/>
                  </a:lnTo>
                  <a:lnTo>
                    <a:pt x="189" y="7"/>
                  </a:lnTo>
                  <a:lnTo>
                    <a:pt x="184" y="11"/>
                  </a:lnTo>
                  <a:lnTo>
                    <a:pt x="11" y="184"/>
                  </a:lnTo>
                  <a:lnTo>
                    <a:pt x="11" y="184"/>
                  </a:lnTo>
                  <a:lnTo>
                    <a:pt x="7" y="189"/>
                  </a:lnTo>
                  <a:lnTo>
                    <a:pt x="3" y="196"/>
                  </a:lnTo>
                  <a:lnTo>
                    <a:pt x="1" y="203"/>
                  </a:lnTo>
                  <a:lnTo>
                    <a:pt x="0" y="210"/>
                  </a:lnTo>
                  <a:lnTo>
                    <a:pt x="0" y="210"/>
                  </a:lnTo>
                  <a:lnTo>
                    <a:pt x="1" y="217"/>
                  </a:lnTo>
                  <a:lnTo>
                    <a:pt x="3" y="224"/>
                  </a:lnTo>
                  <a:lnTo>
                    <a:pt x="7" y="230"/>
                  </a:lnTo>
                  <a:lnTo>
                    <a:pt x="11" y="237"/>
                  </a:lnTo>
                  <a:lnTo>
                    <a:pt x="11" y="237"/>
                  </a:lnTo>
                  <a:lnTo>
                    <a:pt x="18" y="241"/>
                  </a:lnTo>
                  <a:lnTo>
                    <a:pt x="24" y="245"/>
                  </a:lnTo>
                  <a:lnTo>
                    <a:pt x="31" y="247"/>
                  </a:lnTo>
                  <a:lnTo>
                    <a:pt x="38" y="248"/>
                  </a:lnTo>
                  <a:lnTo>
                    <a:pt x="45" y="247"/>
                  </a:lnTo>
                  <a:lnTo>
                    <a:pt x="52" y="245"/>
                  </a:lnTo>
                  <a:lnTo>
                    <a:pt x="59" y="241"/>
                  </a:lnTo>
                  <a:lnTo>
                    <a:pt x="64" y="237"/>
                  </a:lnTo>
                  <a:lnTo>
                    <a:pt x="237" y="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5" name="Freeform 40">
              <a:extLst>
                <a:ext uri="{FF2B5EF4-FFF2-40B4-BE49-F238E27FC236}">
                  <a16:creationId xmlns:a16="http://schemas.microsoft.com/office/drawing/2014/main" id="{F1549468-919F-41DF-A88B-44F1976C1516}"/>
                </a:ext>
              </a:extLst>
            </p:cNvPr>
            <p:cNvSpPr>
              <a:spLocks/>
            </p:cNvSpPr>
            <p:nvPr/>
          </p:nvSpPr>
          <p:spPr bwMode="auto">
            <a:xfrm>
              <a:off x="5146675" y="1652588"/>
              <a:ext cx="131763" cy="131762"/>
            </a:xfrm>
            <a:custGeom>
              <a:avLst/>
              <a:gdLst>
                <a:gd name="T0" fmla="*/ 11 w 247"/>
                <a:gd name="T1" fmla="*/ 183 h 247"/>
                <a:gd name="T2" fmla="*/ 11 w 247"/>
                <a:gd name="T3" fmla="*/ 183 h 247"/>
                <a:gd name="T4" fmla="*/ 6 w 247"/>
                <a:gd name="T5" fmla="*/ 189 h 247"/>
                <a:gd name="T6" fmla="*/ 3 w 247"/>
                <a:gd name="T7" fmla="*/ 196 h 247"/>
                <a:gd name="T8" fmla="*/ 0 w 247"/>
                <a:gd name="T9" fmla="*/ 202 h 247"/>
                <a:gd name="T10" fmla="*/ 0 w 247"/>
                <a:gd name="T11" fmla="*/ 210 h 247"/>
                <a:gd name="T12" fmla="*/ 0 w 247"/>
                <a:gd name="T13" fmla="*/ 210 h 247"/>
                <a:gd name="T14" fmla="*/ 0 w 247"/>
                <a:gd name="T15" fmla="*/ 216 h 247"/>
                <a:gd name="T16" fmla="*/ 3 w 247"/>
                <a:gd name="T17" fmla="*/ 224 h 247"/>
                <a:gd name="T18" fmla="*/ 6 w 247"/>
                <a:gd name="T19" fmla="*/ 230 h 247"/>
                <a:gd name="T20" fmla="*/ 11 w 247"/>
                <a:gd name="T21" fmla="*/ 236 h 247"/>
                <a:gd name="T22" fmla="*/ 11 w 247"/>
                <a:gd name="T23" fmla="*/ 236 h 247"/>
                <a:gd name="T24" fmla="*/ 17 w 247"/>
                <a:gd name="T25" fmla="*/ 241 h 247"/>
                <a:gd name="T26" fmla="*/ 23 w 247"/>
                <a:gd name="T27" fmla="*/ 244 h 247"/>
                <a:gd name="T28" fmla="*/ 31 w 247"/>
                <a:gd name="T29" fmla="*/ 247 h 247"/>
                <a:gd name="T30" fmla="*/ 37 w 247"/>
                <a:gd name="T31" fmla="*/ 247 h 247"/>
                <a:gd name="T32" fmla="*/ 45 w 247"/>
                <a:gd name="T33" fmla="*/ 247 h 247"/>
                <a:gd name="T34" fmla="*/ 51 w 247"/>
                <a:gd name="T35" fmla="*/ 244 h 247"/>
                <a:gd name="T36" fmla="*/ 58 w 247"/>
                <a:gd name="T37" fmla="*/ 241 h 247"/>
                <a:gd name="T38" fmla="*/ 64 w 247"/>
                <a:gd name="T39" fmla="*/ 236 h 247"/>
                <a:gd name="T40" fmla="*/ 236 w 247"/>
                <a:gd name="T41" fmla="*/ 64 h 247"/>
                <a:gd name="T42" fmla="*/ 236 w 247"/>
                <a:gd name="T43" fmla="*/ 64 h 247"/>
                <a:gd name="T44" fmla="*/ 241 w 247"/>
                <a:gd name="T45" fmla="*/ 58 h 247"/>
                <a:gd name="T46" fmla="*/ 245 w 247"/>
                <a:gd name="T47" fmla="*/ 51 h 247"/>
                <a:gd name="T48" fmla="*/ 247 w 247"/>
                <a:gd name="T49" fmla="*/ 45 h 247"/>
                <a:gd name="T50" fmla="*/ 247 w 247"/>
                <a:gd name="T51" fmla="*/ 37 h 247"/>
                <a:gd name="T52" fmla="*/ 247 w 247"/>
                <a:gd name="T53" fmla="*/ 31 h 247"/>
                <a:gd name="T54" fmla="*/ 245 w 247"/>
                <a:gd name="T55" fmla="*/ 23 h 247"/>
                <a:gd name="T56" fmla="*/ 241 w 247"/>
                <a:gd name="T57" fmla="*/ 17 h 247"/>
                <a:gd name="T58" fmla="*/ 236 w 247"/>
                <a:gd name="T59" fmla="*/ 11 h 247"/>
                <a:gd name="T60" fmla="*/ 236 w 247"/>
                <a:gd name="T61" fmla="*/ 11 h 247"/>
                <a:gd name="T62" fmla="*/ 230 w 247"/>
                <a:gd name="T63" fmla="*/ 6 h 247"/>
                <a:gd name="T64" fmla="*/ 224 w 247"/>
                <a:gd name="T65" fmla="*/ 2 h 247"/>
                <a:gd name="T66" fmla="*/ 216 w 247"/>
                <a:gd name="T67" fmla="*/ 0 h 247"/>
                <a:gd name="T68" fmla="*/ 210 w 247"/>
                <a:gd name="T69" fmla="*/ 0 h 247"/>
                <a:gd name="T70" fmla="*/ 202 w 247"/>
                <a:gd name="T71" fmla="*/ 0 h 247"/>
                <a:gd name="T72" fmla="*/ 196 w 247"/>
                <a:gd name="T73" fmla="*/ 2 h 247"/>
                <a:gd name="T74" fmla="*/ 189 w 247"/>
                <a:gd name="T75" fmla="*/ 6 h 247"/>
                <a:gd name="T76" fmla="*/ 183 w 247"/>
                <a:gd name="T77" fmla="*/ 11 h 247"/>
                <a:gd name="T78" fmla="*/ 11 w 247"/>
                <a:gd name="T79" fmla="*/ 18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 h="247">
                  <a:moveTo>
                    <a:pt x="11" y="183"/>
                  </a:moveTo>
                  <a:lnTo>
                    <a:pt x="11" y="183"/>
                  </a:lnTo>
                  <a:lnTo>
                    <a:pt x="6" y="189"/>
                  </a:lnTo>
                  <a:lnTo>
                    <a:pt x="3" y="196"/>
                  </a:lnTo>
                  <a:lnTo>
                    <a:pt x="0" y="202"/>
                  </a:lnTo>
                  <a:lnTo>
                    <a:pt x="0" y="210"/>
                  </a:lnTo>
                  <a:lnTo>
                    <a:pt x="0" y="210"/>
                  </a:lnTo>
                  <a:lnTo>
                    <a:pt x="0" y="216"/>
                  </a:lnTo>
                  <a:lnTo>
                    <a:pt x="3" y="224"/>
                  </a:lnTo>
                  <a:lnTo>
                    <a:pt x="6" y="230"/>
                  </a:lnTo>
                  <a:lnTo>
                    <a:pt x="11" y="236"/>
                  </a:lnTo>
                  <a:lnTo>
                    <a:pt x="11" y="236"/>
                  </a:lnTo>
                  <a:lnTo>
                    <a:pt x="17" y="241"/>
                  </a:lnTo>
                  <a:lnTo>
                    <a:pt x="23" y="244"/>
                  </a:lnTo>
                  <a:lnTo>
                    <a:pt x="31" y="247"/>
                  </a:lnTo>
                  <a:lnTo>
                    <a:pt x="37" y="247"/>
                  </a:lnTo>
                  <a:lnTo>
                    <a:pt x="45" y="247"/>
                  </a:lnTo>
                  <a:lnTo>
                    <a:pt x="51" y="244"/>
                  </a:lnTo>
                  <a:lnTo>
                    <a:pt x="58" y="241"/>
                  </a:lnTo>
                  <a:lnTo>
                    <a:pt x="64" y="236"/>
                  </a:lnTo>
                  <a:lnTo>
                    <a:pt x="236" y="64"/>
                  </a:lnTo>
                  <a:lnTo>
                    <a:pt x="236" y="64"/>
                  </a:lnTo>
                  <a:lnTo>
                    <a:pt x="241" y="58"/>
                  </a:lnTo>
                  <a:lnTo>
                    <a:pt x="245" y="51"/>
                  </a:lnTo>
                  <a:lnTo>
                    <a:pt x="247" y="45"/>
                  </a:lnTo>
                  <a:lnTo>
                    <a:pt x="247" y="37"/>
                  </a:lnTo>
                  <a:lnTo>
                    <a:pt x="247" y="31"/>
                  </a:lnTo>
                  <a:lnTo>
                    <a:pt x="245" y="23"/>
                  </a:lnTo>
                  <a:lnTo>
                    <a:pt x="241" y="17"/>
                  </a:lnTo>
                  <a:lnTo>
                    <a:pt x="236" y="11"/>
                  </a:lnTo>
                  <a:lnTo>
                    <a:pt x="236" y="11"/>
                  </a:lnTo>
                  <a:lnTo>
                    <a:pt x="230" y="6"/>
                  </a:lnTo>
                  <a:lnTo>
                    <a:pt x="224" y="2"/>
                  </a:lnTo>
                  <a:lnTo>
                    <a:pt x="216" y="0"/>
                  </a:lnTo>
                  <a:lnTo>
                    <a:pt x="210" y="0"/>
                  </a:lnTo>
                  <a:lnTo>
                    <a:pt x="202" y="0"/>
                  </a:lnTo>
                  <a:lnTo>
                    <a:pt x="196" y="2"/>
                  </a:lnTo>
                  <a:lnTo>
                    <a:pt x="189" y="6"/>
                  </a:lnTo>
                  <a:lnTo>
                    <a:pt x="183" y="11"/>
                  </a:lnTo>
                  <a:lnTo>
                    <a:pt x="11" y="183"/>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6" name="Freeform 41">
              <a:extLst>
                <a:ext uri="{FF2B5EF4-FFF2-40B4-BE49-F238E27FC236}">
                  <a16:creationId xmlns:a16="http://schemas.microsoft.com/office/drawing/2014/main" id="{BB15C576-F901-4297-91A0-8F42581BC347}"/>
                </a:ext>
              </a:extLst>
            </p:cNvPr>
            <p:cNvSpPr>
              <a:spLocks/>
            </p:cNvSpPr>
            <p:nvPr/>
          </p:nvSpPr>
          <p:spPr bwMode="auto">
            <a:xfrm>
              <a:off x="5191125" y="1778000"/>
              <a:ext cx="112713" cy="69850"/>
            </a:xfrm>
            <a:custGeom>
              <a:avLst/>
              <a:gdLst>
                <a:gd name="T0" fmla="*/ 192 w 215"/>
                <a:gd name="T1" fmla="*/ 72 h 133"/>
                <a:gd name="T2" fmla="*/ 192 w 215"/>
                <a:gd name="T3" fmla="*/ 72 h 133"/>
                <a:gd name="T4" fmla="*/ 198 w 215"/>
                <a:gd name="T5" fmla="*/ 69 h 133"/>
                <a:gd name="T6" fmla="*/ 204 w 215"/>
                <a:gd name="T7" fmla="*/ 65 h 133"/>
                <a:gd name="T8" fmla="*/ 209 w 215"/>
                <a:gd name="T9" fmla="*/ 58 h 133"/>
                <a:gd name="T10" fmla="*/ 213 w 215"/>
                <a:gd name="T11" fmla="*/ 52 h 133"/>
                <a:gd name="T12" fmla="*/ 215 w 215"/>
                <a:gd name="T13" fmla="*/ 45 h 133"/>
                <a:gd name="T14" fmla="*/ 215 w 215"/>
                <a:gd name="T15" fmla="*/ 38 h 133"/>
                <a:gd name="T16" fmla="*/ 215 w 215"/>
                <a:gd name="T17" fmla="*/ 31 h 133"/>
                <a:gd name="T18" fmla="*/ 213 w 215"/>
                <a:gd name="T19" fmla="*/ 24 h 133"/>
                <a:gd name="T20" fmla="*/ 213 w 215"/>
                <a:gd name="T21" fmla="*/ 24 h 133"/>
                <a:gd name="T22" fmla="*/ 208 w 215"/>
                <a:gd name="T23" fmla="*/ 17 h 133"/>
                <a:gd name="T24" fmla="*/ 204 w 215"/>
                <a:gd name="T25" fmla="*/ 11 h 133"/>
                <a:gd name="T26" fmla="*/ 198 w 215"/>
                <a:gd name="T27" fmla="*/ 6 h 133"/>
                <a:gd name="T28" fmla="*/ 192 w 215"/>
                <a:gd name="T29" fmla="*/ 3 h 133"/>
                <a:gd name="T30" fmla="*/ 185 w 215"/>
                <a:gd name="T31" fmla="*/ 1 h 133"/>
                <a:gd name="T32" fmla="*/ 178 w 215"/>
                <a:gd name="T33" fmla="*/ 0 h 133"/>
                <a:gd name="T34" fmla="*/ 170 w 215"/>
                <a:gd name="T35" fmla="*/ 1 h 133"/>
                <a:gd name="T36" fmla="*/ 163 w 215"/>
                <a:gd name="T37" fmla="*/ 3 h 133"/>
                <a:gd name="T38" fmla="*/ 23 w 215"/>
                <a:gd name="T39" fmla="*/ 62 h 133"/>
                <a:gd name="T40" fmla="*/ 23 w 215"/>
                <a:gd name="T41" fmla="*/ 62 h 133"/>
                <a:gd name="T42" fmla="*/ 17 w 215"/>
                <a:gd name="T43" fmla="*/ 64 h 133"/>
                <a:gd name="T44" fmla="*/ 13 w 215"/>
                <a:gd name="T45" fmla="*/ 67 h 133"/>
                <a:gd name="T46" fmla="*/ 8 w 215"/>
                <a:gd name="T47" fmla="*/ 71 h 133"/>
                <a:gd name="T48" fmla="*/ 5 w 215"/>
                <a:gd name="T49" fmla="*/ 76 h 133"/>
                <a:gd name="T50" fmla="*/ 3 w 215"/>
                <a:gd name="T51" fmla="*/ 80 h 133"/>
                <a:gd name="T52" fmla="*/ 1 w 215"/>
                <a:gd name="T53" fmla="*/ 85 h 133"/>
                <a:gd name="T54" fmla="*/ 0 w 215"/>
                <a:gd name="T55" fmla="*/ 91 h 133"/>
                <a:gd name="T56" fmla="*/ 0 w 215"/>
                <a:gd name="T57" fmla="*/ 96 h 133"/>
                <a:gd name="T58" fmla="*/ 0 w 215"/>
                <a:gd name="T59" fmla="*/ 96 h 133"/>
                <a:gd name="T60" fmla="*/ 0 w 215"/>
                <a:gd name="T61" fmla="*/ 103 h 133"/>
                <a:gd name="T62" fmla="*/ 2 w 215"/>
                <a:gd name="T63" fmla="*/ 110 h 133"/>
                <a:gd name="T64" fmla="*/ 2 w 215"/>
                <a:gd name="T65" fmla="*/ 110 h 133"/>
                <a:gd name="T66" fmla="*/ 6 w 215"/>
                <a:gd name="T67" fmla="*/ 117 h 133"/>
                <a:gd name="T68" fmla="*/ 11 w 215"/>
                <a:gd name="T69" fmla="*/ 122 h 133"/>
                <a:gd name="T70" fmla="*/ 16 w 215"/>
                <a:gd name="T71" fmla="*/ 128 h 133"/>
                <a:gd name="T72" fmla="*/ 23 w 215"/>
                <a:gd name="T73" fmla="*/ 131 h 133"/>
                <a:gd name="T74" fmla="*/ 29 w 215"/>
                <a:gd name="T75" fmla="*/ 133 h 133"/>
                <a:gd name="T76" fmla="*/ 37 w 215"/>
                <a:gd name="T77" fmla="*/ 133 h 133"/>
                <a:gd name="T78" fmla="*/ 44 w 215"/>
                <a:gd name="T79" fmla="*/ 133 h 133"/>
                <a:gd name="T80" fmla="*/ 51 w 215"/>
                <a:gd name="T81" fmla="*/ 131 h 133"/>
                <a:gd name="T82" fmla="*/ 192 w 215"/>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133">
                  <a:moveTo>
                    <a:pt x="192" y="72"/>
                  </a:moveTo>
                  <a:lnTo>
                    <a:pt x="192" y="72"/>
                  </a:lnTo>
                  <a:lnTo>
                    <a:pt x="198" y="69"/>
                  </a:lnTo>
                  <a:lnTo>
                    <a:pt x="204" y="65"/>
                  </a:lnTo>
                  <a:lnTo>
                    <a:pt x="209" y="58"/>
                  </a:lnTo>
                  <a:lnTo>
                    <a:pt x="213" y="52"/>
                  </a:lnTo>
                  <a:lnTo>
                    <a:pt x="215" y="45"/>
                  </a:lnTo>
                  <a:lnTo>
                    <a:pt x="215" y="38"/>
                  </a:lnTo>
                  <a:lnTo>
                    <a:pt x="215" y="31"/>
                  </a:lnTo>
                  <a:lnTo>
                    <a:pt x="213" y="24"/>
                  </a:lnTo>
                  <a:lnTo>
                    <a:pt x="213" y="24"/>
                  </a:lnTo>
                  <a:lnTo>
                    <a:pt x="208" y="17"/>
                  </a:lnTo>
                  <a:lnTo>
                    <a:pt x="204" y="11"/>
                  </a:lnTo>
                  <a:lnTo>
                    <a:pt x="198" y="6"/>
                  </a:lnTo>
                  <a:lnTo>
                    <a:pt x="192" y="3"/>
                  </a:lnTo>
                  <a:lnTo>
                    <a:pt x="185" y="1"/>
                  </a:lnTo>
                  <a:lnTo>
                    <a:pt x="178" y="0"/>
                  </a:lnTo>
                  <a:lnTo>
                    <a:pt x="170" y="1"/>
                  </a:lnTo>
                  <a:lnTo>
                    <a:pt x="163" y="3"/>
                  </a:lnTo>
                  <a:lnTo>
                    <a:pt x="23" y="62"/>
                  </a:lnTo>
                  <a:lnTo>
                    <a:pt x="23" y="62"/>
                  </a:lnTo>
                  <a:lnTo>
                    <a:pt x="17" y="64"/>
                  </a:lnTo>
                  <a:lnTo>
                    <a:pt x="13" y="67"/>
                  </a:lnTo>
                  <a:lnTo>
                    <a:pt x="8" y="71"/>
                  </a:lnTo>
                  <a:lnTo>
                    <a:pt x="5" y="76"/>
                  </a:lnTo>
                  <a:lnTo>
                    <a:pt x="3" y="80"/>
                  </a:lnTo>
                  <a:lnTo>
                    <a:pt x="1" y="85"/>
                  </a:lnTo>
                  <a:lnTo>
                    <a:pt x="0" y="91"/>
                  </a:lnTo>
                  <a:lnTo>
                    <a:pt x="0" y="96"/>
                  </a:lnTo>
                  <a:lnTo>
                    <a:pt x="0" y="96"/>
                  </a:lnTo>
                  <a:lnTo>
                    <a:pt x="0" y="103"/>
                  </a:lnTo>
                  <a:lnTo>
                    <a:pt x="2" y="110"/>
                  </a:lnTo>
                  <a:lnTo>
                    <a:pt x="2" y="110"/>
                  </a:lnTo>
                  <a:lnTo>
                    <a:pt x="6" y="117"/>
                  </a:lnTo>
                  <a:lnTo>
                    <a:pt x="11" y="122"/>
                  </a:lnTo>
                  <a:lnTo>
                    <a:pt x="16" y="128"/>
                  </a:lnTo>
                  <a:lnTo>
                    <a:pt x="23" y="131"/>
                  </a:lnTo>
                  <a:lnTo>
                    <a:pt x="29" y="133"/>
                  </a:lnTo>
                  <a:lnTo>
                    <a:pt x="37" y="133"/>
                  </a:lnTo>
                  <a:lnTo>
                    <a:pt x="44" y="133"/>
                  </a:lnTo>
                  <a:lnTo>
                    <a:pt x="51" y="131"/>
                  </a:lnTo>
                  <a:lnTo>
                    <a:pt x="192"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7" name="Freeform 42">
              <a:extLst>
                <a:ext uri="{FF2B5EF4-FFF2-40B4-BE49-F238E27FC236}">
                  <a16:creationId xmlns:a16="http://schemas.microsoft.com/office/drawing/2014/main" id="{C22C3BFE-8761-4BA9-9CD6-F3E9B332DFBE}"/>
                </a:ext>
              </a:extLst>
            </p:cNvPr>
            <p:cNvSpPr>
              <a:spLocks/>
            </p:cNvSpPr>
            <p:nvPr/>
          </p:nvSpPr>
          <p:spPr bwMode="auto">
            <a:xfrm>
              <a:off x="4749800" y="1960563"/>
              <a:ext cx="114300" cy="69850"/>
            </a:xfrm>
            <a:custGeom>
              <a:avLst/>
              <a:gdLst>
                <a:gd name="T0" fmla="*/ 193 w 216"/>
                <a:gd name="T1" fmla="*/ 72 h 133"/>
                <a:gd name="T2" fmla="*/ 193 w 216"/>
                <a:gd name="T3" fmla="*/ 72 h 133"/>
                <a:gd name="T4" fmla="*/ 200 w 216"/>
                <a:gd name="T5" fmla="*/ 69 h 133"/>
                <a:gd name="T6" fmla="*/ 205 w 216"/>
                <a:gd name="T7" fmla="*/ 64 h 133"/>
                <a:gd name="T8" fmla="*/ 210 w 216"/>
                <a:gd name="T9" fmla="*/ 58 h 133"/>
                <a:gd name="T10" fmla="*/ 213 w 216"/>
                <a:gd name="T11" fmla="*/ 52 h 133"/>
                <a:gd name="T12" fmla="*/ 215 w 216"/>
                <a:gd name="T13" fmla="*/ 45 h 133"/>
                <a:gd name="T14" fmla="*/ 216 w 216"/>
                <a:gd name="T15" fmla="*/ 38 h 133"/>
                <a:gd name="T16" fmla="*/ 215 w 216"/>
                <a:gd name="T17" fmla="*/ 30 h 133"/>
                <a:gd name="T18" fmla="*/ 213 w 216"/>
                <a:gd name="T19" fmla="*/ 24 h 133"/>
                <a:gd name="T20" fmla="*/ 213 w 216"/>
                <a:gd name="T21" fmla="*/ 24 h 133"/>
                <a:gd name="T22" fmla="*/ 210 w 216"/>
                <a:gd name="T23" fmla="*/ 17 h 133"/>
                <a:gd name="T24" fmla="*/ 205 w 216"/>
                <a:gd name="T25" fmla="*/ 11 h 133"/>
                <a:gd name="T26" fmla="*/ 199 w 216"/>
                <a:gd name="T27" fmla="*/ 6 h 133"/>
                <a:gd name="T28" fmla="*/ 193 w 216"/>
                <a:gd name="T29" fmla="*/ 3 h 133"/>
                <a:gd name="T30" fmla="*/ 186 w 216"/>
                <a:gd name="T31" fmla="*/ 1 h 133"/>
                <a:gd name="T32" fmla="*/ 179 w 216"/>
                <a:gd name="T33" fmla="*/ 0 h 133"/>
                <a:gd name="T34" fmla="*/ 172 w 216"/>
                <a:gd name="T35" fmla="*/ 1 h 133"/>
                <a:gd name="T36" fmla="*/ 164 w 216"/>
                <a:gd name="T37" fmla="*/ 3 h 133"/>
                <a:gd name="T38" fmla="*/ 24 w 216"/>
                <a:gd name="T39" fmla="*/ 62 h 133"/>
                <a:gd name="T40" fmla="*/ 24 w 216"/>
                <a:gd name="T41" fmla="*/ 62 h 133"/>
                <a:gd name="T42" fmla="*/ 19 w 216"/>
                <a:gd name="T43" fmla="*/ 64 h 133"/>
                <a:gd name="T44" fmla="*/ 14 w 216"/>
                <a:gd name="T45" fmla="*/ 67 h 133"/>
                <a:gd name="T46" fmla="*/ 10 w 216"/>
                <a:gd name="T47" fmla="*/ 71 h 133"/>
                <a:gd name="T48" fmla="*/ 7 w 216"/>
                <a:gd name="T49" fmla="*/ 76 h 133"/>
                <a:gd name="T50" fmla="*/ 5 w 216"/>
                <a:gd name="T51" fmla="*/ 80 h 133"/>
                <a:gd name="T52" fmla="*/ 2 w 216"/>
                <a:gd name="T53" fmla="*/ 86 h 133"/>
                <a:gd name="T54" fmla="*/ 1 w 216"/>
                <a:gd name="T55" fmla="*/ 91 h 133"/>
                <a:gd name="T56" fmla="*/ 0 w 216"/>
                <a:gd name="T57" fmla="*/ 96 h 133"/>
                <a:gd name="T58" fmla="*/ 0 w 216"/>
                <a:gd name="T59" fmla="*/ 96 h 133"/>
                <a:gd name="T60" fmla="*/ 1 w 216"/>
                <a:gd name="T61" fmla="*/ 103 h 133"/>
                <a:gd name="T62" fmla="*/ 4 w 216"/>
                <a:gd name="T63" fmla="*/ 110 h 133"/>
                <a:gd name="T64" fmla="*/ 4 w 216"/>
                <a:gd name="T65" fmla="*/ 110 h 133"/>
                <a:gd name="T66" fmla="*/ 7 w 216"/>
                <a:gd name="T67" fmla="*/ 117 h 133"/>
                <a:gd name="T68" fmla="*/ 12 w 216"/>
                <a:gd name="T69" fmla="*/ 122 h 133"/>
                <a:gd name="T70" fmla="*/ 18 w 216"/>
                <a:gd name="T71" fmla="*/ 127 h 133"/>
                <a:gd name="T72" fmla="*/ 24 w 216"/>
                <a:gd name="T73" fmla="*/ 131 h 133"/>
                <a:gd name="T74" fmla="*/ 31 w 216"/>
                <a:gd name="T75" fmla="*/ 133 h 133"/>
                <a:gd name="T76" fmla="*/ 38 w 216"/>
                <a:gd name="T77" fmla="*/ 133 h 133"/>
                <a:gd name="T78" fmla="*/ 45 w 216"/>
                <a:gd name="T79" fmla="*/ 133 h 133"/>
                <a:gd name="T80" fmla="*/ 52 w 216"/>
                <a:gd name="T81" fmla="*/ 131 h 133"/>
                <a:gd name="T82" fmla="*/ 193 w 216"/>
                <a:gd name="T83"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6" h="133">
                  <a:moveTo>
                    <a:pt x="193" y="72"/>
                  </a:moveTo>
                  <a:lnTo>
                    <a:pt x="193" y="72"/>
                  </a:lnTo>
                  <a:lnTo>
                    <a:pt x="200" y="69"/>
                  </a:lnTo>
                  <a:lnTo>
                    <a:pt x="205" y="64"/>
                  </a:lnTo>
                  <a:lnTo>
                    <a:pt x="210" y="58"/>
                  </a:lnTo>
                  <a:lnTo>
                    <a:pt x="213" y="52"/>
                  </a:lnTo>
                  <a:lnTo>
                    <a:pt x="215" y="45"/>
                  </a:lnTo>
                  <a:lnTo>
                    <a:pt x="216" y="38"/>
                  </a:lnTo>
                  <a:lnTo>
                    <a:pt x="215" y="30"/>
                  </a:lnTo>
                  <a:lnTo>
                    <a:pt x="213" y="24"/>
                  </a:lnTo>
                  <a:lnTo>
                    <a:pt x="213" y="24"/>
                  </a:lnTo>
                  <a:lnTo>
                    <a:pt x="210" y="17"/>
                  </a:lnTo>
                  <a:lnTo>
                    <a:pt x="205" y="11"/>
                  </a:lnTo>
                  <a:lnTo>
                    <a:pt x="199" y="6"/>
                  </a:lnTo>
                  <a:lnTo>
                    <a:pt x="193" y="3"/>
                  </a:lnTo>
                  <a:lnTo>
                    <a:pt x="186" y="1"/>
                  </a:lnTo>
                  <a:lnTo>
                    <a:pt x="179" y="0"/>
                  </a:lnTo>
                  <a:lnTo>
                    <a:pt x="172" y="1"/>
                  </a:lnTo>
                  <a:lnTo>
                    <a:pt x="164" y="3"/>
                  </a:lnTo>
                  <a:lnTo>
                    <a:pt x="24" y="62"/>
                  </a:lnTo>
                  <a:lnTo>
                    <a:pt x="24" y="62"/>
                  </a:lnTo>
                  <a:lnTo>
                    <a:pt x="19" y="64"/>
                  </a:lnTo>
                  <a:lnTo>
                    <a:pt x="14" y="67"/>
                  </a:lnTo>
                  <a:lnTo>
                    <a:pt x="10" y="71"/>
                  </a:lnTo>
                  <a:lnTo>
                    <a:pt x="7" y="76"/>
                  </a:lnTo>
                  <a:lnTo>
                    <a:pt x="5" y="80"/>
                  </a:lnTo>
                  <a:lnTo>
                    <a:pt x="2" y="86"/>
                  </a:lnTo>
                  <a:lnTo>
                    <a:pt x="1" y="91"/>
                  </a:lnTo>
                  <a:lnTo>
                    <a:pt x="0" y="96"/>
                  </a:lnTo>
                  <a:lnTo>
                    <a:pt x="0" y="96"/>
                  </a:lnTo>
                  <a:lnTo>
                    <a:pt x="1" y="103"/>
                  </a:lnTo>
                  <a:lnTo>
                    <a:pt x="4" y="110"/>
                  </a:lnTo>
                  <a:lnTo>
                    <a:pt x="4" y="110"/>
                  </a:lnTo>
                  <a:lnTo>
                    <a:pt x="7" y="117"/>
                  </a:lnTo>
                  <a:lnTo>
                    <a:pt x="12" y="122"/>
                  </a:lnTo>
                  <a:lnTo>
                    <a:pt x="18" y="127"/>
                  </a:lnTo>
                  <a:lnTo>
                    <a:pt x="24" y="131"/>
                  </a:lnTo>
                  <a:lnTo>
                    <a:pt x="31" y="133"/>
                  </a:lnTo>
                  <a:lnTo>
                    <a:pt x="38" y="133"/>
                  </a:lnTo>
                  <a:lnTo>
                    <a:pt x="45" y="133"/>
                  </a:lnTo>
                  <a:lnTo>
                    <a:pt x="52" y="131"/>
                  </a:lnTo>
                  <a:lnTo>
                    <a:pt x="193" y="7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8" name="Freeform 43">
              <a:extLst>
                <a:ext uri="{FF2B5EF4-FFF2-40B4-BE49-F238E27FC236}">
                  <a16:creationId xmlns:a16="http://schemas.microsoft.com/office/drawing/2014/main" id="{CC2131B3-FDDE-4641-96BB-DB83AC3AF386}"/>
                </a:ext>
              </a:extLst>
            </p:cNvPr>
            <p:cNvSpPr>
              <a:spLocks/>
            </p:cNvSpPr>
            <p:nvPr/>
          </p:nvSpPr>
          <p:spPr bwMode="auto">
            <a:xfrm>
              <a:off x="5083175" y="2066925"/>
              <a:ext cx="69850" cy="114300"/>
            </a:xfrm>
            <a:custGeom>
              <a:avLst/>
              <a:gdLst>
                <a:gd name="T0" fmla="*/ 0 w 133"/>
                <a:gd name="T1" fmla="*/ 38 h 216"/>
                <a:gd name="T2" fmla="*/ 0 w 133"/>
                <a:gd name="T3" fmla="*/ 38 h 216"/>
                <a:gd name="T4" fmla="*/ 0 w 133"/>
                <a:gd name="T5" fmla="*/ 44 h 216"/>
                <a:gd name="T6" fmla="*/ 2 w 133"/>
                <a:gd name="T7" fmla="*/ 52 h 216"/>
                <a:gd name="T8" fmla="*/ 61 w 133"/>
                <a:gd name="T9" fmla="*/ 192 h 216"/>
                <a:gd name="T10" fmla="*/ 61 w 133"/>
                <a:gd name="T11" fmla="*/ 192 h 216"/>
                <a:gd name="T12" fmla="*/ 64 w 133"/>
                <a:gd name="T13" fmla="*/ 199 h 216"/>
                <a:gd name="T14" fmla="*/ 69 w 133"/>
                <a:gd name="T15" fmla="*/ 205 h 216"/>
                <a:gd name="T16" fmla="*/ 75 w 133"/>
                <a:gd name="T17" fmla="*/ 209 h 216"/>
                <a:gd name="T18" fmla="*/ 81 w 133"/>
                <a:gd name="T19" fmla="*/ 212 h 216"/>
                <a:gd name="T20" fmla="*/ 88 w 133"/>
                <a:gd name="T21" fmla="*/ 215 h 216"/>
                <a:gd name="T22" fmla="*/ 95 w 133"/>
                <a:gd name="T23" fmla="*/ 216 h 216"/>
                <a:gd name="T24" fmla="*/ 103 w 133"/>
                <a:gd name="T25" fmla="*/ 215 h 216"/>
                <a:gd name="T26" fmla="*/ 109 w 133"/>
                <a:gd name="T27" fmla="*/ 212 h 216"/>
                <a:gd name="T28" fmla="*/ 109 w 133"/>
                <a:gd name="T29" fmla="*/ 212 h 216"/>
                <a:gd name="T30" fmla="*/ 116 w 133"/>
                <a:gd name="T31" fmla="*/ 209 h 216"/>
                <a:gd name="T32" fmla="*/ 122 w 133"/>
                <a:gd name="T33" fmla="*/ 205 h 216"/>
                <a:gd name="T34" fmla="*/ 127 w 133"/>
                <a:gd name="T35" fmla="*/ 198 h 216"/>
                <a:gd name="T36" fmla="*/ 130 w 133"/>
                <a:gd name="T37" fmla="*/ 192 h 216"/>
                <a:gd name="T38" fmla="*/ 132 w 133"/>
                <a:gd name="T39" fmla="*/ 185 h 216"/>
                <a:gd name="T40" fmla="*/ 133 w 133"/>
                <a:gd name="T41" fmla="*/ 178 h 216"/>
                <a:gd name="T42" fmla="*/ 132 w 133"/>
                <a:gd name="T43" fmla="*/ 171 h 216"/>
                <a:gd name="T44" fmla="*/ 130 w 133"/>
                <a:gd name="T45" fmla="*/ 164 h 216"/>
                <a:gd name="T46" fmla="*/ 71 w 133"/>
                <a:gd name="T47" fmla="*/ 24 h 216"/>
                <a:gd name="T48" fmla="*/ 71 w 133"/>
                <a:gd name="T49" fmla="*/ 24 h 216"/>
                <a:gd name="T50" fmla="*/ 68 w 133"/>
                <a:gd name="T51" fmla="*/ 16 h 216"/>
                <a:gd name="T52" fmla="*/ 64 w 133"/>
                <a:gd name="T53" fmla="*/ 11 h 216"/>
                <a:gd name="T54" fmla="*/ 58 w 133"/>
                <a:gd name="T55" fmla="*/ 6 h 216"/>
                <a:gd name="T56" fmla="*/ 52 w 133"/>
                <a:gd name="T57" fmla="*/ 3 h 216"/>
                <a:gd name="T58" fmla="*/ 44 w 133"/>
                <a:gd name="T59" fmla="*/ 1 h 216"/>
                <a:gd name="T60" fmla="*/ 38 w 133"/>
                <a:gd name="T61" fmla="*/ 0 h 216"/>
                <a:gd name="T62" fmla="*/ 30 w 133"/>
                <a:gd name="T63" fmla="*/ 1 h 216"/>
                <a:gd name="T64" fmla="*/ 23 w 133"/>
                <a:gd name="T65" fmla="*/ 3 h 216"/>
                <a:gd name="T66" fmla="*/ 23 w 133"/>
                <a:gd name="T67" fmla="*/ 3 h 216"/>
                <a:gd name="T68" fmla="*/ 17 w 133"/>
                <a:gd name="T69" fmla="*/ 5 h 216"/>
                <a:gd name="T70" fmla="*/ 13 w 133"/>
                <a:gd name="T71" fmla="*/ 8 h 216"/>
                <a:gd name="T72" fmla="*/ 9 w 133"/>
                <a:gd name="T73" fmla="*/ 13 h 216"/>
                <a:gd name="T74" fmla="*/ 5 w 133"/>
                <a:gd name="T75" fmla="*/ 17 h 216"/>
                <a:gd name="T76" fmla="*/ 3 w 133"/>
                <a:gd name="T77" fmla="*/ 21 h 216"/>
                <a:gd name="T78" fmla="*/ 1 w 133"/>
                <a:gd name="T79" fmla="*/ 27 h 216"/>
                <a:gd name="T80" fmla="*/ 0 w 133"/>
                <a:gd name="T81" fmla="*/ 32 h 216"/>
                <a:gd name="T82" fmla="*/ 0 w 133"/>
                <a:gd name="T83" fmla="*/ 38 h 216"/>
                <a:gd name="T84" fmla="*/ 0 w 133"/>
                <a:gd name="T85" fmla="*/ 3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0" y="38"/>
                  </a:moveTo>
                  <a:lnTo>
                    <a:pt x="0" y="38"/>
                  </a:lnTo>
                  <a:lnTo>
                    <a:pt x="0" y="44"/>
                  </a:lnTo>
                  <a:lnTo>
                    <a:pt x="2" y="52"/>
                  </a:lnTo>
                  <a:lnTo>
                    <a:pt x="61" y="192"/>
                  </a:lnTo>
                  <a:lnTo>
                    <a:pt x="61" y="192"/>
                  </a:lnTo>
                  <a:lnTo>
                    <a:pt x="64" y="199"/>
                  </a:lnTo>
                  <a:lnTo>
                    <a:pt x="69" y="205"/>
                  </a:lnTo>
                  <a:lnTo>
                    <a:pt x="75" y="209"/>
                  </a:lnTo>
                  <a:lnTo>
                    <a:pt x="81" y="212"/>
                  </a:lnTo>
                  <a:lnTo>
                    <a:pt x="88" y="215"/>
                  </a:lnTo>
                  <a:lnTo>
                    <a:pt x="95" y="216"/>
                  </a:lnTo>
                  <a:lnTo>
                    <a:pt x="103" y="215"/>
                  </a:lnTo>
                  <a:lnTo>
                    <a:pt x="109" y="212"/>
                  </a:lnTo>
                  <a:lnTo>
                    <a:pt x="109" y="212"/>
                  </a:lnTo>
                  <a:lnTo>
                    <a:pt x="116" y="209"/>
                  </a:lnTo>
                  <a:lnTo>
                    <a:pt x="122" y="205"/>
                  </a:lnTo>
                  <a:lnTo>
                    <a:pt x="127" y="198"/>
                  </a:lnTo>
                  <a:lnTo>
                    <a:pt x="130" y="192"/>
                  </a:lnTo>
                  <a:lnTo>
                    <a:pt x="132" y="185"/>
                  </a:lnTo>
                  <a:lnTo>
                    <a:pt x="133" y="178"/>
                  </a:lnTo>
                  <a:lnTo>
                    <a:pt x="132" y="171"/>
                  </a:lnTo>
                  <a:lnTo>
                    <a:pt x="130" y="164"/>
                  </a:lnTo>
                  <a:lnTo>
                    <a:pt x="71" y="24"/>
                  </a:lnTo>
                  <a:lnTo>
                    <a:pt x="71" y="24"/>
                  </a:lnTo>
                  <a:lnTo>
                    <a:pt x="68" y="16"/>
                  </a:lnTo>
                  <a:lnTo>
                    <a:pt x="64" y="11"/>
                  </a:lnTo>
                  <a:lnTo>
                    <a:pt x="58" y="6"/>
                  </a:lnTo>
                  <a:lnTo>
                    <a:pt x="52" y="3"/>
                  </a:lnTo>
                  <a:lnTo>
                    <a:pt x="44" y="1"/>
                  </a:lnTo>
                  <a:lnTo>
                    <a:pt x="38" y="0"/>
                  </a:lnTo>
                  <a:lnTo>
                    <a:pt x="30" y="1"/>
                  </a:lnTo>
                  <a:lnTo>
                    <a:pt x="23" y="3"/>
                  </a:lnTo>
                  <a:lnTo>
                    <a:pt x="23" y="3"/>
                  </a:lnTo>
                  <a:lnTo>
                    <a:pt x="17" y="5"/>
                  </a:lnTo>
                  <a:lnTo>
                    <a:pt x="13" y="8"/>
                  </a:lnTo>
                  <a:lnTo>
                    <a:pt x="9" y="13"/>
                  </a:lnTo>
                  <a:lnTo>
                    <a:pt x="5" y="17"/>
                  </a:lnTo>
                  <a:lnTo>
                    <a:pt x="3" y="21"/>
                  </a:lnTo>
                  <a:lnTo>
                    <a:pt x="1" y="27"/>
                  </a:lnTo>
                  <a:lnTo>
                    <a:pt x="0" y="32"/>
                  </a:lnTo>
                  <a:lnTo>
                    <a:pt x="0" y="38"/>
                  </a:lnTo>
                  <a:lnTo>
                    <a:pt x="0" y="38"/>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29" name="Freeform 44">
              <a:extLst>
                <a:ext uri="{FF2B5EF4-FFF2-40B4-BE49-F238E27FC236}">
                  <a16:creationId xmlns:a16="http://schemas.microsoft.com/office/drawing/2014/main" id="{BE2DF151-B753-4BC1-8706-B66CB8F88EA1}"/>
                </a:ext>
              </a:extLst>
            </p:cNvPr>
            <p:cNvSpPr>
              <a:spLocks/>
            </p:cNvSpPr>
            <p:nvPr/>
          </p:nvSpPr>
          <p:spPr bwMode="auto">
            <a:xfrm>
              <a:off x="4900613" y="1627188"/>
              <a:ext cx="69850" cy="114300"/>
            </a:xfrm>
            <a:custGeom>
              <a:avLst/>
              <a:gdLst>
                <a:gd name="T0" fmla="*/ 130 w 133"/>
                <a:gd name="T1" fmla="*/ 164 h 216"/>
                <a:gd name="T2" fmla="*/ 72 w 133"/>
                <a:gd name="T3" fmla="*/ 23 h 216"/>
                <a:gd name="T4" fmla="*/ 72 w 133"/>
                <a:gd name="T5" fmla="*/ 23 h 216"/>
                <a:gd name="T6" fmla="*/ 68 w 133"/>
                <a:gd name="T7" fmla="*/ 17 h 216"/>
                <a:gd name="T8" fmla="*/ 64 w 133"/>
                <a:gd name="T9" fmla="*/ 11 h 216"/>
                <a:gd name="T10" fmla="*/ 58 w 133"/>
                <a:gd name="T11" fmla="*/ 7 h 216"/>
                <a:gd name="T12" fmla="*/ 52 w 133"/>
                <a:gd name="T13" fmla="*/ 4 h 216"/>
                <a:gd name="T14" fmla="*/ 44 w 133"/>
                <a:gd name="T15" fmla="*/ 1 h 216"/>
                <a:gd name="T16" fmla="*/ 38 w 133"/>
                <a:gd name="T17" fmla="*/ 0 h 216"/>
                <a:gd name="T18" fmla="*/ 30 w 133"/>
                <a:gd name="T19" fmla="*/ 0 h 216"/>
                <a:gd name="T20" fmla="*/ 23 w 133"/>
                <a:gd name="T21" fmla="*/ 4 h 216"/>
                <a:gd name="T22" fmla="*/ 23 w 133"/>
                <a:gd name="T23" fmla="*/ 4 h 216"/>
                <a:gd name="T24" fmla="*/ 18 w 133"/>
                <a:gd name="T25" fmla="*/ 6 h 216"/>
                <a:gd name="T26" fmla="*/ 13 w 133"/>
                <a:gd name="T27" fmla="*/ 9 h 216"/>
                <a:gd name="T28" fmla="*/ 10 w 133"/>
                <a:gd name="T29" fmla="*/ 12 h 216"/>
                <a:gd name="T30" fmla="*/ 6 w 133"/>
                <a:gd name="T31" fmla="*/ 17 h 216"/>
                <a:gd name="T32" fmla="*/ 3 w 133"/>
                <a:gd name="T33" fmla="*/ 22 h 216"/>
                <a:gd name="T34" fmla="*/ 1 w 133"/>
                <a:gd name="T35" fmla="*/ 27 h 216"/>
                <a:gd name="T36" fmla="*/ 0 w 133"/>
                <a:gd name="T37" fmla="*/ 32 h 216"/>
                <a:gd name="T38" fmla="*/ 0 w 133"/>
                <a:gd name="T39" fmla="*/ 38 h 216"/>
                <a:gd name="T40" fmla="*/ 0 w 133"/>
                <a:gd name="T41" fmla="*/ 38 h 216"/>
                <a:gd name="T42" fmla="*/ 1 w 133"/>
                <a:gd name="T43" fmla="*/ 45 h 216"/>
                <a:gd name="T44" fmla="*/ 3 w 133"/>
                <a:gd name="T45" fmla="*/ 52 h 216"/>
                <a:gd name="T46" fmla="*/ 61 w 133"/>
                <a:gd name="T47" fmla="*/ 192 h 216"/>
                <a:gd name="T48" fmla="*/ 61 w 133"/>
                <a:gd name="T49" fmla="*/ 192 h 216"/>
                <a:gd name="T50" fmla="*/ 64 w 133"/>
                <a:gd name="T51" fmla="*/ 199 h 216"/>
                <a:gd name="T52" fmla="*/ 69 w 133"/>
                <a:gd name="T53" fmla="*/ 205 h 216"/>
                <a:gd name="T54" fmla="*/ 75 w 133"/>
                <a:gd name="T55" fmla="*/ 210 h 216"/>
                <a:gd name="T56" fmla="*/ 81 w 133"/>
                <a:gd name="T57" fmla="*/ 213 h 216"/>
                <a:gd name="T58" fmla="*/ 88 w 133"/>
                <a:gd name="T59" fmla="*/ 215 h 216"/>
                <a:gd name="T60" fmla="*/ 95 w 133"/>
                <a:gd name="T61" fmla="*/ 216 h 216"/>
                <a:gd name="T62" fmla="*/ 103 w 133"/>
                <a:gd name="T63" fmla="*/ 215 h 216"/>
                <a:gd name="T64" fmla="*/ 109 w 133"/>
                <a:gd name="T65" fmla="*/ 213 h 216"/>
                <a:gd name="T66" fmla="*/ 109 w 133"/>
                <a:gd name="T67" fmla="*/ 213 h 216"/>
                <a:gd name="T68" fmla="*/ 117 w 133"/>
                <a:gd name="T69" fmla="*/ 210 h 216"/>
                <a:gd name="T70" fmla="*/ 122 w 133"/>
                <a:gd name="T71" fmla="*/ 204 h 216"/>
                <a:gd name="T72" fmla="*/ 127 w 133"/>
                <a:gd name="T73" fmla="*/ 199 h 216"/>
                <a:gd name="T74" fmla="*/ 130 w 133"/>
                <a:gd name="T75" fmla="*/ 192 h 216"/>
                <a:gd name="T76" fmla="*/ 132 w 133"/>
                <a:gd name="T77" fmla="*/ 186 h 216"/>
                <a:gd name="T78" fmla="*/ 133 w 133"/>
                <a:gd name="T79" fmla="*/ 178 h 216"/>
                <a:gd name="T80" fmla="*/ 132 w 133"/>
                <a:gd name="T81" fmla="*/ 171 h 216"/>
                <a:gd name="T82" fmla="*/ 130 w 133"/>
                <a:gd name="T83" fmla="*/ 164 h 216"/>
                <a:gd name="T84" fmla="*/ 130 w 133"/>
                <a:gd name="T85" fmla="*/ 1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130" y="164"/>
                  </a:moveTo>
                  <a:lnTo>
                    <a:pt x="72" y="23"/>
                  </a:lnTo>
                  <a:lnTo>
                    <a:pt x="72" y="23"/>
                  </a:lnTo>
                  <a:lnTo>
                    <a:pt x="68" y="17"/>
                  </a:lnTo>
                  <a:lnTo>
                    <a:pt x="64" y="11"/>
                  </a:lnTo>
                  <a:lnTo>
                    <a:pt x="58" y="7"/>
                  </a:lnTo>
                  <a:lnTo>
                    <a:pt x="52" y="4"/>
                  </a:lnTo>
                  <a:lnTo>
                    <a:pt x="44" y="1"/>
                  </a:lnTo>
                  <a:lnTo>
                    <a:pt x="38" y="0"/>
                  </a:lnTo>
                  <a:lnTo>
                    <a:pt x="30" y="0"/>
                  </a:lnTo>
                  <a:lnTo>
                    <a:pt x="23" y="4"/>
                  </a:lnTo>
                  <a:lnTo>
                    <a:pt x="23" y="4"/>
                  </a:lnTo>
                  <a:lnTo>
                    <a:pt x="18" y="6"/>
                  </a:lnTo>
                  <a:lnTo>
                    <a:pt x="13" y="9"/>
                  </a:lnTo>
                  <a:lnTo>
                    <a:pt x="10" y="12"/>
                  </a:lnTo>
                  <a:lnTo>
                    <a:pt x="6" y="17"/>
                  </a:lnTo>
                  <a:lnTo>
                    <a:pt x="3" y="22"/>
                  </a:lnTo>
                  <a:lnTo>
                    <a:pt x="1" y="27"/>
                  </a:lnTo>
                  <a:lnTo>
                    <a:pt x="0" y="32"/>
                  </a:lnTo>
                  <a:lnTo>
                    <a:pt x="0" y="38"/>
                  </a:lnTo>
                  <a:lnTo>
                    <a:pt x="0" y="38"/>
                  </a:lnTo>
                  <a:lnTo>
                    <a:pt x="1" y="45"/>
                  </a:lnTo>
                  <a:lnTo>
                    <a:pt x="3" y="52"/>
                  </a:lnTo>
                  <a:lnTo>
                    <a:pt x="61" y="192"/>
                  </a:lnTo>
                  <a:lnTo>
                    <a:pt x="61" y="192"/>
                  </a:lnTo>
                  <a:lnTo>
                    <a:pt x="64" y="199"/>
                  </a:lnTo>
                  <a:lnTo>
                    <a:pt x="69" y="205"/>
                  </a:lnTo>
                  <a:lnTo>
                    <a:pt x="75" y="210"/>
                  </a:lnTo>
                  <a:lnTo>
                    <a:pt x="81" y="213"/>
                  </a:lnTo>
                  <a:lnTo>
                    <a:pt x="88" y="215"/>
                  </a:lnTo>
                  <a:lnTo>
                    <a:pt x="95" y="216"/>
                  </a:lnTo>
                  <a:lnTo>
                    <a:pt x="103" y="215"/>
                  </a:lnTo>
                  <a:lnTo>
                    <a:pt x="109" y="213"/>
                  </a:lnTo>
                  <a:lnTo>
                    <a:pt x="109" y="213"/>
                  </a:lnTo>
                  <a:lnTo>
                    <a:pt x="117" y="210"/>
                  </a:lnTo>
                  <a:lnTo>
                    <a:pt x="122" y="204"/>
                  </a:lnTo>
                  <a:lnTo>
                    <a:pt x="127" y="199"/>
                  </a:lnTo>
                  <a:lnTo>
                    <a:pt x="130" y="192"/>
                  </a:lnTo>
                  <a:lnTo>
                    <a:pt x="132" y="186"/>
                  </a:lnTo>
                  <a:lnTo>
                    <a:pt x="133" y="178"/>
                  </a:lnTo>
                  <a:lnTo>
                    <a:pt x="132" y="171"/>
                  </a:lnTo>
                  <a:lnTo>
                    <a:pt x="130" y="164"/>
                  </a:lnTo>
                  <a:lnTo>
                    <a:pt x="130" y="164"/>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0" name="Freeform 45">
              <a:extLst>
                <a:ext uri="{FF2B5EF4-FFF2-40B4-BE49-F238E27FC236}">
                  <a16:creationId xmlns:a16="http://schemas.microsoft.com/office/drawing/2014/main" id="{F716EAC5-44B1-4BDC-9DD3-CDD49AB9CA17}"/>
                </a:ext>
              </a:extLst>
            </p:cNvPr>
            <p:cNvSpPr>
              <a:spLocks/>
            </p:cNvSpPr>
            <p:nvPr/>
          </p:nvSpPr>
          <p:spPr bwMode="auto">
            <a:xfrm>
              <a:off x="5191125" y="1960563"/>
              <a:ext cx="112713" cy="69850"/>
            </a:xfrm>
            <a:custGeom>
              <a:avLst/>
              <a:gdLst>
                <a:gd name="T0" fmla="*/ 213 w 215"/>
                <a:gd name="T1" fmla="*/ 110 h 133"/>
                <a:gd name="T2" fmla="*/ 213 w 215"/>
                <a:gd name="T3" fmla="*/ 110 h 133"/>
                <a:gd name="T4" fmla="*/ 215 w 215"/>
                <a:gd name="T5" fmla="*/ 103 h 133"/>
                <a:gd name="T6" fmla="*/ 215 w 215"/>
                <a:gd name="T7" fmla="*/ 95 h 133"/>
                <a:gd name="T8" fmla="*/ 215 w 215"/>
                <a:gd name="T9" fmla="*/ 89 h 133"/>
                <a:gd name="T10" fmla="*/ 213 w 215"/>
                <a:gd name="T11" fmla="*/ 81 h 133"/>
                <a:gd name="T12" fmla="*/ 209 w 215"/>
                <a:gd name="T13" fmla="*/ 75 h 133"/>
                <a:gd name="T14" fmla="*/ 204 w 215"/>
                <a:gd name="T15" fmla="*/ 69 h 133"/>
                <a:gd name="T16" fmla="*/ 198 w 215"/>
                <a:gd name="T17" fmla="*/ 65 h 133"/>
                <a:gd name="T18" fmla="*/ 192 w 215"/>
                <a:gd name="T19" fmla="*/ 62 h 133"/>
                <a:gd name="T20" fmla="*/ 51 w 215"/>
                <a:gd name="T21" fmla="*/ 3 h 133"/>
                <a:gd name="T22" fmla="*/ 51 w 215"/>
                <a:gd name="T23" fmla="*/ 3 h 133"/>
                <a:gd name="T24" fmla="*/ 44 w 215"/>
                <a:gd name="T25" fmla="*/ 1 h 133"/>
                <a:gd name="T26" fmla="*/ 37 w 215"/>
                <a:gd name="T27" fmla="*/ 0 h 133"/>
                <a:gd name="T28" fmla="*/ 29 w 215"/>
                <a:gd name="T29" fmla="*/ 1 h 133"/>
                <a:gd name="T30" fmla="*/ 23 w 215"/>
                <a:gd name="T31" fmla="*/ 3 h 133"/>
                <a:gd name="T32" fmla="*/ 16 w 215"/>
                <a:gd name="T33" fmla="*/ 6 h 133"/>
                <a:gd name="T34" fmla="*/ 11 w 215"/>
                <a:gd name="T35" fmla="*/ 11 h 133"/>
                <a:gd name="T36" fmla="*/ 6 w 215"/>
                <a:gd name="T37" fmla="*/ 17 h 133"/>
                <a:gd name="T38" fmla="*/ 2 w 215"/>
                <a:gd name="T39" fmla="*/ 24 h 133"/>
                <a:gd name="T40" fmla="*/ 2 w 215"/>
                <a:gd name="T41" fmla="*/ 24 h 133"/>
                <a:gd name="T42" fmla="*/ 0 w 215"/>
                <a:gd name="T43" fmla="*/ 30 h 133"/>
                <a:gd name="T44" fmla="*/ 0 w 215"/>
                <a:gd name="T45" fmla="*/ 38 h 133"/>
                <a:gd name="T46" fmla="*/ 0 w 215"/>
                <a:gd name="T47" fmla="*/ 38 h 133"/>
                <a:gd name="T48" fmla="*/ 0 w 215"/>
                <a:gd name="T49" fmla="*/ 43 h 133"/>
                <a:gd name="T50" fmla="*/ 1 w 215"/>
                <a:gd name="T51" fmla="*/ 49 h 133"/>
                <a:gd name="T52" fmla="*/ 3 w 215"/>
                <a:gd name="T53" fmla="*/ 54 h 133"/>
                <a:gd name="T54" fmla="*/ 5 w 215"/>
                <a:gd name="T55" fmla="*/ 58 h 133"/>
                <a:gd name="T56" fmla="*/ 8 w 215"/>
                <a:gd name="T57" fmla="*/ 63 h 133"/>
                <a:gd name="T58" fmla="*/ 13 w 215"/>
                <a:gd name="T59" fmla="*/ 67 h 133"/>
                <a:gd name="T60" fmla="*/ 17 w 215"/>
                <a:gd name="T61" fmla="*/ 70 h 133"/>
                <a:gd name="T62" fmla="*/ 23 w 215"/>
                <a:gd name="T63" fmla="*/ 72 h 133"/>
                <a:gd name="T64" fmla="*/ 163 w 215"/>
                <a:gd name="T65" fmla="*/ 131 h 133"/>
                <a:gd name="T66" fmla="*/ 163 w 215"/>
                <a:gd name="T67" fmla="*/ 131 h 133"/>
                <a:gd name="T68" fmla="*/ 170 w 215"/>
                <a:gd name="T69" fmla="*/ 133 h 133"/>
                <a:gd name="T70" fmla="*/ 178 w 215"/>
                <a:gd name="T71" fmla="*/ 133 h 133"/>
                <a:gd name="T72" fmla="*/ 185 w 215"/>
                <a:gd name="T73" fmla="*/ 133 h 133"/>
                <a:gd name="T74" fmla="*/ 192 w 215"/>
                <a:gd name="T75" fmla="*/ 131 h 133"/>
                <a:gd name="T76" fmla="*/ 198 w 215"/>
                <a:gd name="T77" fmla="*/ 127 h 133"/>
                <a:gd name="T78" fmla="*/ 204 w 215"/>
                <a:gd name="T79" fmla="*/ 122 h 133"/>
                <a:gd name="T80" fmla="*/ 208 w 215"/>
                <a:gd name="T81" fmla="*/ 117 h 133"/>
                <a:gd name="T82" fmla="*/ 213 w 215"/>
                <a:gd name="T83" fmla="*/ 110 h 133"/>
                <a:gd name="T84" fmla="*/ 213 w 215"/>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133">
                  <a:moveTo>
                    <a:pt x="213" y="110"/>
                  </a:moveTo>
                  <a:lnTo>
                    <a:pt x="213" y="110"/>
                  </a:lnTo>
                  <a:lnTo>
                    <a:pt x="215" y="103"/>
                  </a:lnTo>
                  <a:lnTo>
                    <a:pt x="215" y="95"/>
                  </a:lnTo>
                  <a:lnTo>
                    <a:pt x="215" y="89"/>
                  </a:lnTo>
                  <a:lnTo>
                    <a:pt x="213" y="81"/>
                  </a:lnTo>
                  <a:lnTo>
                    <a:pt x="209" y="75"/>
                  </a:lnTo>
                  <a:lnTo>
                    <a:pt x="204" y="69"/>
                  </a:lnTo>
                  <a:lnTo>
                    <a:pt x="198" y="65"/>
                  </a:lnTo>
                  <a:lnTo>
                    <a:pt x="192" y="62"/>
                  </a:lnTo>
                  <a:lnTo>
                    <a:pt x="51" y="3"/>
                  </a:lnTo>
                  <a:lnTo>
                    <a:pt x="51" y="3"/>
                  </a:lnTo>
                  <a:lnTo>
                    <a:pt x="44" y="1"/>
                  </a:lnTo>
                  <a:lnTo>
                    <a:pt x="37" y="0"/>
                  </a:lnTo>
                  <a:lnTo>
                    <a:pt x="29" y="1"/>
                  </a:lnTo>
                  <a:lnTo>
                    <a:pt x="23" y="3"/>
                  </a:lnTo>
                  <a:lnTo>
                    <a:pt x="16" y="6"/>
                  </a:lnTo>
                  <a:lnTo>
                    <a:pt x="11" y="11"/>
                  </a:lnTo>
                  <a:lnTo>
                    <a:pt x="6" y="17"/>
                  </a:lnTo>
                  <a:lnTo>
                    <a:pt x="2" y="24"/>
                  </a:lnTo>
                  <a:lnTo>
                    <a:pt x="2" y="24"/>
                  </a:lnTo>
                  <a:lnTo>
                    <a:pt x="0" y="30"/>
                  </a:lnTo>
                  <a:lnTo>
                    <a:pt x="0" y="38"/>
                  </a:lnTo>
                  <a:lnTo>
                    <a:pt x="0" y="38"/>
                  </a:lnTo>
                  <a:lnTo>
                    <a:pt x="0" y="43"/>
                  </a:lnTo>
                  <a:lnTo>
                    <a:pt x="1" y="49"/>
                  </a:lnTo>
                  <a:lnTo>
                    <a:pt x="3" y="54"/>
                  </a:lnTo>
                  <a:lnTo>
                    <a:pt x="5" y="58"/>
                  </a:lnTo>
                  <a:lnTo>
                    <a:pt x="8" y="63"/>
                  </a:lnTo>
                  <a:lnTo>
                    <a:pt x="13" y="67"/>
                  </a:lnTo>
                  <a:lnTo>
                    <a:pt x="17" y="70"/>
                  </a:lnTo>
                  <a:lnTo>
                    <a:pt x="23" y="72"/>
                  </a:lnTo>
                  <a:lnTo>
                    <a:pt x="163" y="131"/>
                  </a:lnTo>
                  <a:lnTo>
                    <a:pt x="163" y="131"/>
                  </a:lnTo>
                  <a:lnTo>
                    <a:pt x="170" y="133"/>
                  </a:lnTo>
                  <a:lnTo>
                    <a:pt x="178" y="133"/>
                  </a:lnTo>
                  <a:lnTo>
                    <a:pt x="185" y="133"/>
                  </a:lnTo>
                  <a:lnTo>
                    <a:pt x="192" y="131"/>
                  </a:lnTo>
                  <a:lnTo>
                    <a:pt x="198" y="127"/>
                  </a:lnTo>
                  <a:lnTo>
                    <a:pt x="204" y="122"/>
                  </a:lnTo>
                  <a:lnTo>
                    <a:pt x="208"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1" name="Freeform 46">
              <a:extLst>
                <a:ext uri="{FF2B5EF4-FFF2-40B4-BE49-F238E27FC236}">
                  <a16:creationId xmlns:a16="http://schemas.microsoft.com/office/drawing/2014/main" id="{81499E4F-BC89-45AF-A2AD-374F763F1FFB}"/>
                </a:ext>
              </a:extLst>
            </p:cNvPr>
            <p:cNvSpPr>
              <a:spLocks/>
            </p:cNvSpPr>
            <p:nvPr/>
          </p:nvSpPr>
          <p:spPr bwMode="auto">
            <a:xfrm>
              <a:off x="4749800" y="1778000"/>
              <a:ext cx="114300" cy="69850"/>
            </a:xfrm>
            <a:custGeom>
              <a:avLst/>
              <a:gdLst>
                <a:gd name="T0" fmla="*/ 213 w 216"/>
                <a:gd name="T1" fmla="*/ 110 h 133"/>
                <a:gd name="T2" fmla="*/ 213 w 216"/>
                <a:gd name="T3" fmla="*/ 110 h 133"/>
                <a:gd name="T4" fmla="*/ 215 w 216"/>
                <a:gd name="T5" fmla="*/ 103 h 133"/>
                <a:gd name="T6" fmla="*/ 216 w 216"/>
                <a:gd name="T7" fmla="*/ 96 h 133"/>
                <a:gd name="T8" fmla="*/ 215 w 216"/>
                <a:gd name="T9" fmla="*/ 89 h 133"/>
                <a:gd name="T10" fmla="*/ 213 w 216"/>
                <a:gd name="T11" fmla="*/ 82 h 133"/>
                <a:gd name="T12" fmla="*/ 210 w 216"/>
                <a:gd name="T13" fmla="*/ 76 h 133"/>
                <a:gd name="T14" fmla="*/ 205 w 216"/>
                <a:gd name="T15" fmla="*/ 69 h 133"/>
                <a:gd name="T16" fmla="*/ 200 w 216"/>
                <a:gd name="T17" fmla="*/ 65 h 133"/>
                <a:gd name="T18" fmla="*/ 193 w 216"/>
                <a:gd name="T19" fmla="*/ 62 h 133"/>
                <a:gd name="T20" fmla="*/ 52 w 216"/>
                <a:gd name="T21" fmla="*/ 3 h 133"/>
                <a:gd name="T22" fmla="*/ 52 w 216"/>
                <a:gd name="T23" fmla="*/ 3 h 133"/>
                <a:gd name="T24" fmla="*/ 45 w 216"/>
                <a:gd name="T25" fmla="*/ 1 h 133"/>
                <a:gd name="T26" fmla="*/ 38 w 216"/>
                <a:gd name="T27" fmla="*/ 0 h 133"/>
                <a:gd name="T28" fmla="*/ 31 w 216"/>
                <a:gd name="T29" fmla="*/ 1 h 133"/>
                <a:gd name="T30" fmla="*/ 24 w 216"/>
                <a:gd name="T31" fmla="*/ 3 h 133"/>
                <a:gd name="T32" fmla="*/ 18 w 216"/>
                <a:gd name="T33" fmla="*/ 6 h 133"/>
                <a:gd name="T34" fmla="*/ 12 w 216"/>
                <a:gd name="T35" fmla="*/ 11 h 133"/>
                <a:gd name="T36" fmla="*/ 7 w 216"/>
                <a:gd name="T37" fmla="*/ 17 h 133"/>
                <a:gd name="T38" fmla="*/ 4 w 216"/>
                <a:gd name="T39" fmla="*/ 24 h 133"/>
                <a:gd name="T40" fmla="*/ 4 w 216"/>
                <a:gd name="T41" fmla="*/ 24 h 133"/>
                <a:gd name="T42" fmla="*/ 1 w 216"/>
                <a:gd name="T43" fmla="*/ 30 h 133"/>
                <a:gd name="T44" fmla="*/ 0 w 216"/>
                <a:gd name="T45" fmla="*/ 38 h 133"/>
                <a:gd name="T46" fmla="*/ 0 w 216"/>
                <a:gd name="T47" fmla="*/ 38 h 133"/>
                <a:gd name="T48" fmla="*/ 1 w 216"/>
                <a:gd name="T49" fmla="*/ 43 h 133"/>
                <a:gd name="T50" fmla="*/ 2 w 216"/>
                <a:gd name="T51" fmla="*/ 48 h 133"/>
                <a:gd name="T52" fmla="*/ 5 w 216"/>
                <a:gd name="T53" fmla="*/ 54 h 133"/>
                <a:gd name="T54" fmla="*/ 7 w 216"/>
                <a:gd name="T55" fmla="*/ 58 h 133"/>
                <a:gd name="T56" fmla="*/ 10 w 216"/>
                <a:gd name="T57" fmla="*/ 63 h 133"/>
                <a:gd name="T58" fmla="*/ 14 w 216"/>
                <a:gd name="T59" fmla="*/ 67 h 133"/>
                <a:gd name="T60" fmla="*/ 19 w 216"/>
                <a:gd name="T61" fmla="*/ 70 h 133"/>
                <a:gd name="T62" fmla="*/ 24 w 216"/>
                <a:gd name="T63" fmla="*/ 72 h 133"/>
                <a:gd name="T64" fmla="*/ 164 w 216"/>
                <a:gd name="T65" fmla="*/ 131 h 133"/>
                <a:gd name="T66" fmla="*/ 164 w 216"/>
                <a:gd name="T67" fmla="*/ 131 h 133"/>
                <a:gd name="T68" fmla="*/ 172 w 216"/>
                <a:gd name="T69" fmla="*/ 133 h 133"/>
                <a:gd name="T70" fmla="*/ 179 w 216"/>
                <a:gd name="T71" fmla="*/ 133 h 133"/>
                <a:gd name="T72" fmla="*/ 186 w 216"/>
                <a:gd name="T73" fmla="*/ 133 h 133"/>
                <a:gd name="T74" fmla="*/ 193 w 216"/>
                <a:gd name="T75" fmla="*/ 131 h 133"/>
                <a:gd name="T76" fmla="*/ 199 w 216"/>
                <a:gd name="T77" fmla="*/ 128 h 133"/>
                <a:gd name="T78" fmla="*/ 205 w 216"/>
                <a:gd name="T79" fmla="*/ 122 h 133"/>
                <a:gd name="T80" fmla="*/ 210 w 216"/>
                <a:gd name="T81" fmla="*/ 117 h 133"/>
                <a:gd name="T82" fmla="*/ 213 w 216"/>
                <a:gd name="T83" fmla="*/ 110 h 133"/>
                <a:gd name="T84" fmla="*/ 213 w 216"/>
                <a:gd name="T85" fmla="*/ 11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6" h="133">
                  <a:moveTo>
                    <a:pt x="213" y="110"/>
                  </a:moveTo>
                  <a:lnTo>
                    <a:pt x="213" y="110"/>
                  </a:lnTo>
                  <a:lnTo>
                    <a:pt x="215" y="103"/>
                  </a:lnTo>
                  <a:lnTo>
                    <a:pt x="216" y="96"/>
                  </a:lnTo>
                  <a:lnTo>
                    <a:pt x="215" y="89"/>
                  </a:lnTo>
                  <a:lnTo>
                    <a:pt x="213" y="82"/>
                  </a:lnTo>
                  <a:lnTo>
                    <a:pt x="210" y="76"/>
                  </a:lnTo>
                  <a:lnTo>
                    <a:pt x="205" y="69"/>
                  </a:lnTo>
                  <a:lnTo>
                    <a:pt x="200" y="65"/>
                  </a:lnTo>
                  <a:lnTo>
                    <a:pt x="193" y="62"/>
                  </a:lnTo>
                  <a:lnTo>
                    <a:pt x="52" y="3"/>
                  </a:lnTo>
                  <a:lnTo>
                    <a:pt x="52" y="3"/>
                  </a:lnTo>
                  <a:lnTo>
                    <a:pt x="45" y="1"/>
                  </a:lnTo>
                  <a:lnTo>
                    <a:pt x="38" y="0"/>
                  </a:lnTo>
                  <a:lnTo>
                    <a:pt x="31" y="1"/>
                  </a:lnTo>
                  <a:lnTo>
                    <a:pt x="24" y="3"/>
                  </a:lnTo>
                  <a:lnTo>
                    <a:pt x="18" y="6"/>
                  </a:lnTo>
                  <a:lnTo>
                    <a:pt x="12" y="11"/>
                  </a:lnTo>
                  <a:lnTo>
                    <a:pt x="7" y="17"/>
                  </a:lnTo>
                  <a:lnTo>
                    <a:pt x="4" y="24"/>
                  </a:lnTo>
                  <a:lnTo>
                    <a:pt x="4" y="24"/>
                  </a:lnTo>
                  <a:lnTo>
                    <a:pt x="1" y="30"/>
                  </a:lnTo>
                  <a:lnTo>
                    <a:pt x="0" y="38"/>
                  </a:lnTo>
                  <a:lnTo>
                    <a:pt x="0" y="38"/>
                  </a:lnTo>
                  <a:lnTo>
                    <a:pt x="1" y="43"/>
                  </a:lnTo>
                  <a:lnTo>
                    <a:pt x="2" y="48"/>
                  </a:lnTo>
                  <a:lnTo>
                    <a:pt x="5" y="54"/>
                  </a:lnTo>
                  <a:lnTo>
                    <a:pt x="7" y="58"/>
                  </a:lnTo>
                  <a:lnTo>
                    <a:pt x="10" y="63"/>
                  </a:lnTo>
                  <a:lnTo>
                    <a:pt x="14" y="67"/>
                  </a:lnTo>
                  <a:lnTo>
                    <a:pt x="19" y="70"/>
                  </a:lnTo>
                  <a:lnTo>
                    <a:pt x="24" y="72"/>
                  </a:lnTo>
                  <a:lnTo>
                    <a:pt x="164" y="131"/>
                  </a:lnTo>
                  <a:lnTo>
                    <a:pt x="164" y="131"/>
                  </a:lnTo>
                  <a:lnTo>
                    <a:pt x="172" y="133"/>
                  </a:lnTo>
                  <a:lnTo>
                    <a:pt x="179" y="133"/>
                  </a:lnTo>
                  <a:lnTo>
                    <a:pt x="186" y="133"/>
                  </a:lnTo>
                  <a:lnTo>
                    <a:pt x="193" y="131"/>
                  </a:lnTo>
                  <a:lnTo>
                    <a:pt x="199" y="128"/>
                  </a:lnTo>
                  <a:lnTo>
                    <a:pt x="205" y="122"/>
                  </a:lnTo>
                  <a:lnTo>
                    <a:pt x="210" y="117"/>
                  </a:lnTo>
                  <a:lnTo>
                    <a:pt x="213" y="110"/>
                  </a:lnTo>
                  <a:lnTo>
                    <a:pt x="213" y="110"/>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2" name="Freeform 47">
              <a:extLst>
                <a:ext uri="{FF2B5EF4-FFF2-40B4-BE49-F238E27FC236}">
                  <a16:creationId xmlns:a16="http://schemas.microsoft.com/office/drawing/2014/main" id="{ADAD92B8-3726-4471-9AF8-FD2B2D411E3E}"/>
                </a:ext>
              </a:extLst>
            </p:cNvPr>
            <p:cNvSpPr>
              <a:spLocks/>
            </p:cNvSpPr>
            <p:nvPr/>
          </p:nvSpPr>
          <p:spPr bwMode="auto">
            <a:xfrm>
              <a:off x="4900613" y="2066925"/>
              <a:ext cx="69850" cy="114300"/>
            </a:xfrm>
            <a:custGeom>
              <a:avLst/>
              <a:gdLst>
                <a:gd name="T0" fmla="*/ 72 w 133"/>
                <a:gd name="T1" fmla="*/ 192 h 216"/>
                <a:gd name="T2" fmla="*/ 130 w 133"/>
                <a:gd name="T3" fmla="*/ 52 h 216"/>
                <a:gd name="T4" fmla="*/ 130 w 133"/>
                <a:gd name="T5" fmla="*/ 52 h 216"/>
                <a:gd name="T6" fmla="*/ 132 w 133"/>
                <a:gd name="T7" fmla="*/ 44 h 216"/>
                <a:gd name="T8" fmla="*/ 133 w 133"/>
                <a:gd name="T9" fmla="*/ 38 h 216"/>
                <a:gd name="T10" fmla="*/ 132 w 133"/>
                <a:gd name="T11" fmla="*/ 30 h 216"/>
                <a:gd name="T12" fmla="*/ 130 w 133"/>
                <a:gd name="T13" fmla="*/ 24 h 216"/>
                <a:gd name="T14" fmla="*/ 127 w 133"/>
                <a:gd name="T15" fmla="*/ 17 h 216"/>
                <a:gd name="T16" fmla="*/ 122 w 133"/>
                <a:gd name="T17" fmla="*/ 11 h 216"/>
                <a:gd name="T18" fmla="*/ 117 w 133"/>
                <a:gd name="T19" fmla="*/ 6 h 216"/>
                <a:gd name="T20" fmla="*/ 109 w 133"/>
                <a:gd name="T21" fmla="*/ 3 h 216"/>
                <a:gd name="T22" fmla="*/ 109 w 133"/>
                <a:gd name="T23" fmla="*/ 3 h 216"/>
                <a:gd name="T24" fmla="*/ 103 w 133"/>
                <a:gd name="T25" fmla="*/ 1 h 216"/>
                <a:gd name="T26" fmla="*/ 95 w 133"/>
                <a:gd name="T27" fmla="*/ 0 h 216"/>
                <a:gd name="T28" fmla="*/ 88 w 133"/>
                <a:gd name="T29" fmla="*/ 1 h 216"/>
                <a:gd name="T30" fmla="*/ 81 w 133"/>
                <a:gd name="T31" fmla="*/ 3 h 216"/>
                <a:gd name="T32" fmla="*/ 75 w 133"/>
                <a:gd name="T33" fmla="*/ 6 h 216"/>
                <a:gd name="T34" fmla="*/ 69 w 133"/>
                <a:gd name="T35" fmla="*/ 11 h 216"/>
                <a:gd name="T36" fmla="*/ 64 w 133"/>
                <a:gd name="T37" fmla="*/ 16 h 216"/>
                <a:gd name="T38" fmla="*/ 61 w 133"/>
                <a:gd name="T39" fmla="*/ 24 h 216"/>
                <a:gd name="T40" fmla="*/ 3 w 133"/>
                <a:gd name="T41" fmla="*/ 164 h 216"/>
                <a:gd name="T42" fmla="*/ 3 w 133"/>
                <a:gd name="T43" fmla="*/ 164 h 216"/>
                <a:gd name="T44" fmla="*/ 1 w 133"/>
                <a:gd name="T45" fmla="*/ 171 h 216"/>
                <a:gd name="T46" fmla="*/ 0 w 133"/>
                <a:gd name="T47" fmla="*/ 178 h 216"/>
                <a:gd name="T48" fmla="*/ 0 w 133"/>
                <a:gd name="T49" fmla="*/ 178 h 216"/>
                <a:gd name="T50" fmla="*/ 0 w 133"/>
                <a:gd name="T51" fmla="*/ 183 h 216"/>
                <a:gd name="T52" fmla="*/ 1 w 133"/>
                <a:gd name="T53" fmla="*/ 189 h 216"/>
                <a:gd name="T54" fmla="*/ 3 w 133"/>
                <a:gd name="T55" fmla="*/ 194 h 216"/>
                <a:gd name="T56" fmla="*/ 6 w 133"/>
                <a:gd name="T57" fmla="*/ 198 h 216"/>
                <a:gd name="T58" fmla="*/ 10 w 133"/>
                <a:gd name="T59" fmla="*/ 203 h 216"/>
                <a:gd name="T60" fmla="*/ 13 w 133"/>
                <a:gd name="T61" fmla="*/ 207 h 216"/>
                <a:gd name="T62" fmla="*/ 18 w 133"/>
                <a:gd name="T63" fmla="*/ 210 h 216"/>
                <a:gd name="T64" fmla="*/ 23 w 133"/>
                <a:gd name="T65" fmla="*/ 212 h 216"/>
                <a:gd name="T66" fmla="*/ 23 w 133"/>
                <a:gd name="T67" fmla="*/ 212 h 216"/>
                <a:gd name="T68" fmla="*/ 30 w 133"/>
                <a:gd name="T69" fmla="*/ 215 h 216"/>
                <a:gd name="T70" fmla="*/ 38 w 133"/>
                <a:gd name="T71" fmla="*/ 216 h 216"/>
                <a:gd name="T72" fmla="*/ 44 w 133"/>
                <a:gd name="T73" fmla="*/ 215 h 216"/>
                <a:gd name="T74" fmla="*/ 52 w 133"/>
                <a:gd name="T75" fmla="*/ 212 h 216"/>
                <a:gd name="T76" fmla="*/ 58 w 133"/>
                <a:gd name="T77" fmla="*/ 209 h 216"/>
                <a:gd name="T78" fmla="*/ 64 w 133"/>
                <a:gd name="T79" fmla="*/ 205 h 216"/>
                <a:gd name="T80" fmla="*/ 68 w 133"/>
                <a:gd name="T81" fmla="*/ 199 h 216"/>
                <a:gd name="T82" fmla="*/ 72 w 133"/>
                <a:gd name="T83" fmla="*/ 192 h 216"/>
                <a:gd name="T84" fmla="*/ 72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2" y="192"/>
                  </a:moveTo>
                  <a:lnTo>
                    <a:pt x="130" y="52"/>
                  </a:lnTo>
                  <a:lnTo>
                    <a:pt x="130" y="52"/>
                  </a:lnTo>
                  <a:lnTo>
                    <a:pt x="132" y="44"/>
                  </a:lnTo>
                  <a:lnTo>
                    <a:pt x="133" y="38"/>
                  </a:lnTo>
                  <a:lnTo>
                    <a:pt x="132" y="30"/>
                  </a:lnTo>
                  <a:lnTo>
                    <a:pt x="130" y="24"/>
                  </a:lnTo>
                  <a:lnTo>
                    <a:pt x="127" y="17"/>
                  </a:lnTo>
                  <a:lnTo>
                    <a:pt x="122" y="11"/>
                  </a:lnTo>
                  <a:lnTo>
                    <a:pt x="117" y="6"/>
                  </a:lnTo>
                  <a:lnTo>
                    <a:pt x="109" y="3"/>
                  </a:lnTo>
                  <a:lnTo>
                    <a:pt x="109" y="3"/>
                  </a:lnTo>
                  <a:lnTo>
                    <a:pt x="103" y="1"/>
                  </a:lnTo>
                  <a:lnTo>
                    <a:pt x="95" y="0"/>
                  </a:lnTo>
                  <a:lnTo>
                    <a:pt x="88" y="1"/>
                  </a:lnTo>
                  <a:lnTo>
                    <a:pt x="81" y="3"/>
                  </a:lnTo>
                  <a:lnTo>
                    <a:pt x="75" y="6"/>
                  </a:lnTo>
                  <a:lnTo>
                    <a:pt x="69" y="11"/>
                  </a:lnTo>
                  <a:lnTo>
                    <a:pt x="64" y="16"/>
                  </a:lnTo>
                  <a:lnTo>
                    <a:pt x="61" y="24"/>
                  </a:lnTo>
                  <a:lnTo>
                    <a:pt x="3" y="164"/>
                  </a:lnTo>
                  <a:lnTo>
                    <a:pt x="3" y="164"/>
                  </a:lnTo>
                  <a:lnTo>
                    <a:pt x="1" y="171"/>
                  </a:lnTo>
                  <a:lnTo>
                    <a:pt x="0" y="178"/>
                  </a:lnTo>
                  <a:lnTo>
                    <a:pt x="0" y="178"/>
                  </a:lnTo>
                  <a:lnTo>
                    <a:pt x="0" y="183"/>
                  </a:lnTo>
                  <a:lnTo>
                    <a:pt x="1" y="189"/>
                  </a:lnTo>
                  <a:lnTo>
                    <a:pt x="3" y="194"/>
                  </a:lnTo>
                  <a:lnTo>
                    <a:pt x="6" y="198"/>
                  </a:lnTo>
                  <a:lnTo>
                    <a:pt x="10" y="203"/>
                  </a:lnTo>
                  <a:lnTo>
                    <a:pt x="13" y="207"/>
                  </a:lnTo>
                  <a:lnTo>
                    <a:pt x="18" y="210"/>
                  </a:lnTo>
                  <a:lnTo>
                    <a:pt x="23" y="212"/>
                  </a:lnTo>
                  <a:lnTo>
                    <a:pt x="23" y="212"/>
                  </a:lnTo>
                  <a:lnTo>
                    <a:pt x="30" y="215"/>
                  </a:lnTo>
                  <a:lnTo>
                    <a:pt x="38" y="216"/>
                  </a:lnTo>
                  <a:lnTo>
                    <a:pt x="44" y="215"/>
                  </a:lnTo>
                  <a:lnTo>
                    <a:pt x="52" y="212"/>
                  </a:lnTo>
                  <a:lnTo>
                    <a:pt x="58" y="209"/>
                  </a:lnTo>
                  <a:lnTo>
                    <a:pt x="64" y="205"/>
                  </a:lnTo>
                  <a:lnTo>
                    <a:pt x="68" y="199"/>
                  </a:lnTo>
                  <a:lnTo>
                    <a:pt x="72" y="192"/>
                  </a:lnTo>
                  <a:lnTo>
                    <a:pt x="72"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3" name="Freeform 48">
              <a:extLst>
                <a:ext uri="{FF2B5EF4-FFF2-40B4-BE49-F238E27FC236}">
                  <a16:creationId xmlns:a16="http://schemas.microsoft.com/office/drawing/2014/main" id="{9AB664B5-1393-4085-B78F-4DEC4C4490A9}"/>
                </a:ext>
              </a:extLst>
            </p:cNvPr>
            <p:cNvSpPr>
              <a:spLocks/>
            </p:cNvSpPr>
            <p:nvPr/>
          </p:nvSpPr>
          <p:spPr bwMode="auto">
            <a:xfrm>
              <a:off x="5083175" y="1627188"/>
              <a:ext cx="69850" cy="114300"/>
            </a:xfrm>
            <a:custGeom>
              <a:avLst/>
              <a:gdLst>
                <a:gd name="T0" fmla="*/ 71 w 133"/>
                <a:gd name="T1" fmla="*/ 192 h 216"/>
                <a:gd name="T2" fmla="*/ 130 w 133"/>
                <a:gd name="T3" fmla="*/ 52 h 216"/>
                <a:gd name="T4" fmla="*/ 130 w 133"/>
                <a:gd name="T5" fmla="*/ 52 h 216"/>
                <a:gd name="T6" fmla="*/ 132 w 133"/>
                <a:gd name="T7" fmla="*/ 45 h 216"/>
                <a:gd name="T8" fmla="*/ 133 w 133"/>
                <a:gd name="T9" fmla="*/ 37 h 216"/>
                <a:gd name="T10" fmla="*/ 132 w 133"/>
                <a:gd name="T11" fmla="*/ 31 h 216"/>
                <a:gd name="T12" fmla="*/ 130 w 133"/>
                <a:gd name="T13" fmla="*/ 23 h 216"/>
                <a:gd name="T14" fmla="*/ 127 w 133"/>
                <a:gd name="T15" fmla="*/ 17 h 216"/>
                <a:gd name="T16" fmla="*/ 122 w 133"/>
                <a:gd name="T17" fmla="*/ 11 h 216"/>
                <a:gd name="T18" fmla="*/ 116 w 133"/>
                <a:gd name="T19" fmla="*/ 7 h 216"/>
                <a:gd name="T20" fmla="*/ 109 w 133"/>
                <a:gd name="T21" fmla="*/ 4 h 216"/>
                <a:gd name="T22" fmla="*/ 109 w 133"/>
                <a:gd name="T23" fmla="*/ 4 h 216"/>
                <a:gd name="T24" fmla="*/ 103 w 133"/>
                <a:gd name="T25" fmla="*/ 0 h 216"/>
                <a:gd name="T26" fmla="*/ 95 w 133"/>
                <a:gd name="T27" fmla="*/ 0 h 216"/>
                <a:gd name="T28" fmla="*/ 88 w 133"/>
                <a:gd name="T29" fmla="*/ 1 h 216"/>
                <a:gd name="T30" fmla="*/ 81 w 133"/>
                <a:gd name="T31" fmla="*/ 4 h 216"/>
                <a:gd name="T32" fmla="*/ 75 w 133"/>
                <a:gd name="T33" fmla="*/ 7 h 216"/>
                <a:gd name="T34" fmla="*/ 69 w 133"/>
                <a:gd name="T35" fmla="*/ 11 h 216"/>
                <a:gd name="T36" fmla="*/ 64 w 133"/>
                <a:gd name="T37" fmla="*/ 17 h 216"/>
                <a:gd name="T38" fmla="*/ 61 w 133"/>
                <a:gd name="T39" fmla="*/ 23 h 216"/>
                <a:gd name="T40" fmla="*/ 2 w 133"/>
                <a:gd name="T41" fmla="*/ 164 h 216"/>
                <a:gd name="T42" fmla="*/ 2 w 133"/>
                <a:gd name="T43" fmla="*/ 164 h 216"/>
                <a:gd name="T44" fmla="*/ 0 w 133"/>
                <a:gd name="T45" fmla="*/ 171 h 216"/>
                <a:gd name="T46" fmla="*/ 0 w 133"/>
                <a:gd name="T47" fmla="*/ 178 h 216"/>
                <a:gd name="T48" fmla="*/ 0 w 133"/>
                <a:gd name="T49" fmla="*/ 178 h 216"/>
                <a:gd name="T50" fmla="*/ 0 w 133"/>
                <a:gd name="T51" fmla="*/ 184 h 216"/>
                <a:gd name="T52" fmla="*/ 1 w 133"/>
                <a:gd name="T53" fmla="*/ 189 h 216"/>
                <a:gd name="T54" fmla="*/ 3 w 133"/>
                <a:gd name="T55" fmla="*/ 195 h 216"/>
                <a:gd name="T56" fmla="*/ 5 w 133"/>
                <a:gd name="T57" fmla="*/ 199 h 216"/>
                <a:gd name="T58" fmla="*/ 9 w 133"/>
                <a:gd name="T59" fmla="*/ 203 h 216"/>
                <a:gd name="T60" fmla="*/ 13 w 133"/>
                <a:gd name="T61" fmla="*/ 208 h 216"/>
                <a:gd name="T62" fmla="*/ 17 w 133"/>
                <a:gd name="T63" fmla="*/ 211 h 216"/>
                <a:gd name="T64" fmla="*/ 23 w 133"/>
                <a:gd name="T65" fmla="*/ 213 h 216"/>
                <a:gd name="T66" fmla="*/ 23 w 133"/>
                <a:gd name="T67" fmla="*/ 213 h 216"/>
                <a:gd name="T68" fmla="*/ 30 w 133"/>
                <a:gd name="T69" fmla="*/ 215 h 216"/>
                <a:gd name="T70" fmla="*/ 38 w 133"/>
                <a:gd name="T71" fmla="*/ 216 h 216"/>
                <a:gd name="T72" fmla="*/ 44 w 133"/>
                <a:gd name="T73" fmla="*/ 215 h 216"/>
                <a:gd name="T74" fmla="*/ 52 w 133"/>
                <a:gd name="T75" fmla="*/ 213 h 216"/>
                <a:gd name="T76" fmla="*/ 58 w 133"/>
                <a:gd name="T77" fmla="*/ 210 h 216"/>
                <a:gd name="T78" fmla="*/ 64 w 133"/>
                <a:gd name="T79" fmla="*/ 205 h 216"/>
                <a:gd name="T80" fmla="*/ 68 w 133"/>
                <a:gd name="T81" fmla="*/ 199 h 216"/>
                <a:gd name="T82" fmla="*/ 71 w 133"/>
                <a:gd name="T83" fmla="*/ 192 h 216"/>
                <a:gd name="T84" fmla="*/ 71 w 133"/>
                <a:gd name="T85" fmla="*/ 19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3" h="216">
                  <a:moveTo>
                    <a:pt x="71" y="192"/>
                  </a:moveTo>
                  <a:lnTo>
                    <a:pt x="130" y="52"/>
                  </a:lnTo>
                  <a:lnTo>
                    <a:pt x="130" y="52"/>
                  </a:lnTo>
                  <a:lnTo>
                    <a:pt x="132" y="45"/>
                  </a:lnTo>
                  <a:lnTo>
                    <a:pt x="133" y="37"/>
                  </a:lnTo>
                  <a:lnTo>
                    <a:pt x="132" y="31"/>
                  </a:lnTo>
                  <a:lnTo>
                    <a:pt x="130" y="23"/>
                  </a:lnTo>
                  <a:lnTo>
                    <a:pt x="127" y="17"/>
                  </a:lnTo>
                  <a:lnTo>
                    <a:pt x="122" y="11"/>
                  </a:lnTo>
                  <a:lnTo>
                    <a:pt x="116" y="7"/>
                  </a:lnTo>
                  <a:lnTo>
                    <a:pt x="109" y="4"/>
                  </a:lnTo>
                  <a:lnTo>
                    <a:pt x="109" y="4"/>
                  </a:lnTo>
                  <a:lnTo>
                    <a:pt x="103" y="0"/>
                  </a:lnTo>
                  <a:lnTo>
                    <a:pt x="95" y="0"/>
                  </a:lnTo>
                  <a:lnTo>
                    <a:pt x="88" y="1"/>
                  </a:lnTo>
                  <a:lnTo>
                    <a:pt x="81" y="4"/>
                  </a:lnTo>
                  <a:lnTo>
                    <a:pt x="75" y="7"/>
                  </a:lnTo>
                  <a:lnTo>
                    <a:pt x="69" y="11"/>
                  </a:lnTo>
                  <a:lnTo>
                    <a:pt x="64" y="17"/>
                  </a:lnTo>
                  <a:lnTo>
                    <a:pt x="61" y="23"/>
                  </a:lnTo>
                  <a:lnTo>
                    <a:pt x="2" y="164"/>
                  </a:lnTo>
                  <a:lnTo>
                    <a:pt x="2" y="164"/>
                  </a:lnTo>
                  <a:lnTo>
                    <a:pt x="0" y="171"/>
                  </a:lnTo>
                  <a:lnTo>
                    <a:pt x="0" y="178"/>
                  </a:lnTo>
                  <a:lnTo>
                    <a:pt x="0" y="178"/>
                  </a:lnTo>
                  <a:lnTo>
                    <a:pt x="0" y="184"/>
                  </a:lnTo>
                  <a:lnTo>
                    <a:pt x="1" y="189"/>
                  </a:lnTo>
                  <a:lnTo>
                    <a:pt x="3" y="195"/>
                  </a:lnTo>
                  <a:lnTo>
                    <a:pt x="5" y="199"/>
                  </a:lnTo>
                  <a:lnTo>
                    <a:pt x="9" y="203"/>
                  </a:lnTo>
                  <a:lnTo>
                    <a:pt x="13" y="208"/>
                  </a:lnTo>
                  <a:lnTo>
                    <a:pt x="17" y="211"/>
                  </a:lnTo>
                  <a:lnTo>
                    <a:pt x="23" y="213"/>
                  </a:lnTo>
                  <a:lnTo>
                    <a:pt x="23" y="213"/>
                  </a:lnTo>
                  <a:lnTo>
                    <a:pt x="30" y="215"/>
                  </a:lnTo>
                  <a:lnTo>
                    <a:pt x="38" y="216"/>
                  </a:lnTo>
                  <a:lnTo>
                    <a:pt x="44" y="215"/>
                  </a:lnTo>
                  <a:lnTo>
                    <a:pt x="52" y="213"/>
                  </a:lnTo>
                  <a:lnTo>
                    <a:pt x="58" y="210"/>
                  </a:lnTo>
                  <a:lnTo>
                    <a:pt x="64" y="205"/>
                  </a:lnTo>
                  <a:lnTo>
                    <a:pt x="68" y="199"/>
                  </a:lnTo>
                  <a:lnTo>
                    <a:pt x="71" y="192"/>
                  </a:lnTo>
                  <a:lnTo>
                    <a:pt x="71" y="192"/>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sp>
          <p:nvSpPr>
            <p:cNvPr id="35" name="Freeform 49">
              <a:extLst>
                <a:ext uri="{FF2B5EF4-FFF2-40B4-BE49-F238E27FC236}">
                  <a16:creationId xmlns:a16="http://schemas.microsoft.com/office/drawing/2014/main" id="{DEF41651-E877-4482-AD10-3D76B40068DF}"/>
                </a:ext>
              </a:extLst>
            </p:cNvPr>
            <p:cNvSpPr>
              <a:spLocks/>
            </p:cNvSpPr>
            <p:nvPr/>
          </p:nvSpPr>
          <p:spPr bwMode="auto">
            <a:xfrm>
              <a:off x="4895850" y="1773238"/>
              <a:ext cx="261938" cy="261937"/>
            </a:xfrm>
            <a:custGeom>
              <a:avLst/>
              <a:gdLst>
                <a:gd name="T0" fmla="*/ 496 w 496"/>
                <a:gd name="T1" fmla="*/ 249 h 497"/>
                <a:gd name="T2" fmla="*/ 491 w 496"/>
                <a:gd name="T3" fmla="*/ 199 h 497"/>
                <a:gd name="T4" fmla="*/ 476 w 496"/>
                <a:gd name="T5" fmla="*/ 152 h 497"/>
                <a:gd name="T6" fmla="*/ 454 w 496"/>
                <a:gd name="T7" fmla="*/ 110 h 497"/>
                <a:gd name="T8" fmla="*/ 423 w 496"/>
                <a:gd name="T9" fmla="*/ 73 h 497"/>
                <a:gd name="T10" fmla="*/ 386 w 496"/>
                <a:gd name="T11" fmla="*/ 42 h 497"/>
                <a:gd name="T12" fmla="*/ 344 w 496"/>
                <a:gd name="T13" fmla="*/ 20 h 497"/>
                <a:gd name="T14" fmla="*/ 297 w 496"/>
                <a:gd name="T15" fmla="*/ 5 h 497"/>
                <a:gd name="T16" fmla="*/ 248 w 496"/>
                <a:gd name="T17" fmla="*/ 0 h 497"/>
                <a:gd name="T18" fmla="*/ 223 w 496"/>
                <a:gd name="T19" fmla="*/ 1 h 497"/>
                <a:gd name="T20" fmla="*/ 174 w 496"/>
                <a:gd name="T21" fmla="*/ 11 h 497"/>
                <a:gd name="T22" fmla="*/ 129 w 496"/>
                <a:gd name="T23" fmla="*/ 30 h 497"/>
                <a:gd name="T24" fmla="*/ 90 w 496"/>
                <a:gd name="T25" fmla="*/ 56 h 497"/>
                <a:gd name="T26" fmla="*/ 56 w 496"/>
                <a:gd name="T27" fmla="*/ 90 h 497"/>
                <a:gd name="T28" fmla="*/ 29 w 496"/>
                <a:gd name="T29" fmla="*/ 130 h 497"/>
                <a:gd name="T30" fmla="*/ 11 w 496"/>
                <a:gd name="T31" fmla="*/ 175 h 497"/>
                <a:gd name="T32" fmla="*/ 1 w 496"/>
                <a:gd name="T33" fmla="*/ 222 h 497"/>
                <a:gd name="T34" fmla="*/ 0 w 496"/>
                <a:gd name="T35" fmla="*/ 249 h 497"/>
                <a:gd name="T36" fmla="*/ 4 w 496"/>
                <a:gd name="T37" fmla="*/ 298 h 497"/>
                <a:gd name="T38" fmla="*/ 19 w 496"/>
                <a:gd name="T39" fmla="*/ 345 h 497"/>
                <a:gd name="T40" fmla="*/ 42 w 496"/>
                <a:gd name="T41" fmla="*/ 387 h 497"/>
                <a:gd name="T42" fmla="*/ 73 w 496"/>
                <a:gd name="T43" fmla="*/ 424 h 497"/>
                <a:gd name="T44" fmla="*/ 109 w 496"/>
                <a:gd name="T45" fmla="*/ 455 h 497"/>
                <a:gd name="T46" fmla="*/ 151 w 496"/>
                <a:gd name="T47" fmla="*/ 477 h 497"/>
                <a:gd name="T48" fmla="*/ 198 w 496"/>
                <a:gd name="T49" fmla="*/ 492 h 497"/>
                <a:gd name="T50" fmla="*/ 248 w 496"/>
                <a:gd name="T51" fmla="*/ 497 h 497"/>
                <a:gd name="T52" fmla="*/ 274 w 496"/>
                <a:gd name="T53" fmla="*/ 495 h 497"/>
                <a:gd name="T54" fmla="*/ 321 w 496"/>
                <a:gd name="T55" fmla="*/ 485 h 497"/>
                <a:gd name="T56" fmla="*/ 366 w 496"/>
                <a:gd name="T57" fmla="*/ 467 h 497"/>
                <a:gd name="T58" fmla="*/ 406 w 496"/>
                <a:gd name="T59" fmla="*/ 440 h 497"/>
                <a:gd name="T60" fmla="*/ 440 w 496"/>
                <a:gd name="T61" fmla="*/ 406 h 497"/>
                <a:gd name="T62" fmla="*/ 466 w 496"/>
                <a:gd name="T63" fmla="*/ 367 h 497"/>
                <a:gd name="T64" fmla="*/ 485 w 496"/>
                <a:gd name="T65" fmla="*/ 322 h 497"/>
                <a:gd name="T66" fmla="*/ 495 w 496"/>
                <a:gd name="T67" fmla="*/ 273 h 497"/>
                <a:gd name="T68" fmla="*/ 496 w 496"/>
                <a:gd name="T69" fmla="*/ 24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6" h="497">
                  <a:moveTo>
                    <a:pt x="496" y="249"/>
                  </a:moveTo>
                  <a:lnTo>
                    <a:pt x="496" y="249"/>
                  </a:lnTo>
                  <a:lnTo>
                    <a:pt x="495" y="222"/>
                  </a:lnTo>
                  <a:lnTo>
                    <a:pt x="491" y="199"/>
                  </a:lnTo>
                  <a:lnTo>
                    <a:pt x="485" y="175"/>
                  </a:lnTo>
                  <a:lnTo>
                    <a:pt x="476" y="152"/>
                  </a:lnTo>
                  <a:lnTo>
                    <a:pt x="466" y="130"/>
                  </a:lnTo>
                  <a:lnTo>
                    <a:pt x="454" y="110"/>
                  </a:lnTo>
                  <a:lnTo>
                    <a:pt x="440" y="90"/>
                  </a:lnTo>
                  <a:lnTo>
                    <a:pt x="423" y="73"/>
                  </a:lnTo>
                  <a:lnTo>
                    <a:pt x="406" y="56"/>
                  </a:lnTo>
                  <a:lnTo>
                    <a:pt x="386" y="42"/>
                  </a:lnTo>
                  <a:lnTo>
                    <a:pt x="366" y="30"/>
                  </a:lnTo>
                  <a:lnTo>
                    <a:pt x="344" y="20"/>
                  </a:lnTo>
                  <a:lnTo>
                    <a:pt x="321" y="11"/>
                  </a:lnTo>
                  <a:lnTo>
                    <a:pt x="297" y="5"/>
                  </a:lnTo>
                  <a:lnTo>
                    <a:pt x="274" y="1"/>
                  </a:lnTo>
                  <a:lnTo>
                    <a:pt x="248" y="0"/>
                  </a:lnTo>
                  <a:lnTo>
                    <a:pt x="248" y="0"/>
                  </a:lnTo>
                  <a:lnTo>
                    <a:pt x="223" y="1"/>
                  </a:lnTo>
                  <a:lnTo>
                    <a:pt x="198" y="5"/>
                  </a:lnTo>
                  <a:lnTo>
                    <a:pt x="174" y="11"/>
                  </a:lnTo>
                  <a:lnTo>
                    <a:pt x="151" y="20"/>
                  </a:lnTo>
                  <a:lnTo>
                    <a:pt x="129" y="30"/>
                  </a:lnTo>
                  <a:lnTo>
                    <a:pt x="109" y="42"/>
                  </a:lnTo>
                  <a:lnTo>
                    <a:pt x="90" y="56"/>
                  </a:lnTo>
                  <a:lnTo>
                    <a:pt x="73" y="73"/>
                  </a:lnTo>
                  <a:lnTo>
                    <a:pt x="56" y="90"/>
                  </a:lnTo>
                  <a:lnTo>
                    <a:pt x="42" y="110"/>
                  </a:lnTo>
                  <a:lnTo>
                    <a:pt x="29" y="130"/>
                  </a:lnTo>
                  <a:lnTo>
                    <a:pt x="19" y="152"/>
                  </a:lnTo>
                  <a:lnTo>
                    <a:pt x="11" y="175"/>
                  </a:lnTo>
                  <a:lnTo>
                    <a:pt x="4" y="199"/>
                  </a:lnTo>
                  <a:lnTo>
                    <a:pt x="1" y="222"/>
                  </a:lnTo>
                  <a:lnTo>
                    <a:pt x="0" y="249"/>
                  </a:lnTo>
                  <a:lnTo>
                    <a:pt x="0" y="249"/>
                  </a:lnTo>
                  <a:lnTo>
                    <a:pt x="1" y="273"/>
                  </a:lnTo>
                  <a:lnTo>
                    <a:pt x="4" y="298"/>
                  </a:lnTo>
                  <a:lnTo>
                    <a:pt x="11" y="322"/>
                  </a:lnTo>
                  <a:lnTo>
                    <a:pt x="19" y="345"/>
                  </a:lnTo>
                  <a:lnTo>
                    <a:pt x="29" y="367"/>
                  </a:lnTo>
                  <a:lnTo>
                    <a:pt x="42" y="387"/>
                  </a:lnTo>
                  <a:lnTo>
                    <a:pt x="56" y="406"/>
                  </a:lnTo>
                  <a:lnTo>
                    <a:pt x="73" y="424"/>
                  </a:lnTo>
                  <a:lnTo>
                    <a:pt x="90" y="440"/>
                  </a:lnTo>
                  <a:lnTo>
                    <a:pt x="109" y="455"/>
                  </a:lnTo>
                  <a:lnTo>
                    <a:pt x="129" y="467"/>
                  </a:lnTo>
                  <a:lnTo>
                    <a:pt x="151" y="477"/>
                  </a:lnTo>
                  <a:lnTo>
                    <a:pt x="174" y="485"/>
                  </a:lnTo>
                  <a:lnTo>
                    <a:pt x="198" y="492"/>
                  </a:lnTo>
                  <a:lnTo>
                    <a:pt x="223" y="495"/>
                  </a:lnTo>
                  <a:lnTo>
                    <a:pt x="248" y="497"/>
                  </a:lnTo>
                  <a:lnTo>
                    <a:pt x="248" y="497"/>
                  </a:lnTo>
                  <a:lnTo>
                    <a:pt x="274" y="495"/>
                  </a:lnTo>
                  <a:lnTo>
                    <a:pt x="297" y="492"/>
                  </a:lnTo>
                  <a:lnTo>
                    <a:pt x="321" y="485"/>
                  </a:lnTo>
                  <a:lnTo>
                    <a:pt x="344" y="477"/>
                  </a:lnTo>
                  <a:lnTo>
                    <a:pt x="366" y="467"/>
                  </a:lnTo>
                  <a:lnTo>
                    <a:pt x="386" y="455"/>
                  </a:lnTo>
                  <a:lnTo>
                    <a:pt x="406" y="440"/>
                  </a:lnTo>
                  <a:lnTo>
                    <a:pt x="423" y="424"/>
                  </a:lnTo>
                  <a:lnTo>
                    <a:pt x="440" y="406"/>
                  </a:lnTo>
                  <a:lnTo>
                    <a:pt x="454" y="387"/>
                  </a:lnTo>
                  <a:lnTo>
                    <a:pt x="466" y="367"/>
                  </a:lnTo>
                  <a:lnTo>
                    <a:pt x="476" y="345"/>
                  </a:lnTo>
                  <a:lnTo>
                    <a:pt x="485" y="322"/>
                  </a:lnTo>
                  <a:lnTo>
                    <a:pt x="491" y="298"/>
                  </a:lnTo>
                  <a:lnTo>
                    <a:pt x="495" y="273"/>
                  </a:lnTo>
                  <a:lnTo>
                    <a:pt x="496" y="249"/>
                  </a:lnTo>
                  <a:lnTo>
                    <a:pt x="496" y="249"/>
                  </a:lnTo>
                  <a:close/>
                </a:path>
              </a:pathLst>
            </a:custGeom>
            <a:solidFill>
              <a:srgbClr val="329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l-PL"/>
            </a:p>
          </p:txBody>
        </p:sp>
      </p:grpSp>
    </p:spTree>
    <p:extLst>
      <p:ext uri="{BB962C8B-B14F-4D97-AF65-F5344CB8AC3E}">
        <p14:creationId xmlns:p14="http://schemas.microsoft.com/office/powerpoint/2010/main" val="1474119034"/>
      </p:ext>
    </p:extLst>
  </p:cSld>
  <p:clrMapOvr>
    <a:masterClrMapping/>
  </p:clrMapOvr>
</p:sld>
</file>

<file path=ppt/theme/theme1.xml><?xml version="1.0" encoding="utf-8"?>
<a:theme xmlns:a="http://schemas.openxmlformats.org/drawingml/2006/main" name="Ramow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Calibri-Cambria">
      <a:majorFont>
        <a:latin typeface="Calibri" panose="020F0502020204030204"/>
        <a:ea typeface=""/>
        <a:cs typeface=""/>
        <a:font script="Jpan" typeface="HGｺﾞｼｯｸM"/>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mbria" panose="02040503050406030204"/>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 Jakościowe - uniwersaln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Ramowe">
  <a:themeElements>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
          <a:gradFill flip="none" rotWithShape="1">
            <a:gsLst>
              <a:gs pos="70000">
                <a:schemeClr val="accent1"/>
              </a:gs>
              <a:gs pos="0">
                <a:schemeClr val="accent1">
                  <a:lumMod val="5000"/>
                  <a:lumOff val="95000"/>
                </a:schemeClr>
              </a:gs>
              <a:gs pos="30000">
                <a:schemeClr val="accent1"/>
              </a:gs>
              <a:gs pos="100000">
                <a:schemeClr val="bg1"/>
              </a:gs>
            </a:gsLst>
            <a:lin ang="0" scaled="1"/>
            <a:tileRect/>
          </a:gra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Motyw pakietu Office">
  <a:themeElements>
    <a:clrScheme name="Pakiet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akiet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themeOverride>
</file>

<file path=ppt/theme/themeOverride1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6.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7.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8.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0.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1.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2.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3.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4.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5.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6.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7.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8.xml><?xml version="1.0" encoding="utf-8"?>
<a:themeOverride xmlns:a="http://schemas.openxmlformats.org/drawingml/2006/main">
  <a:clrScheme name="Niestandardowy 9">
    <a:dk1>
      <a:srgbClr val="595959"/>
    </a:dk1>
    <a:lt1>
      <a:sysClr val="window" lastClr="FFFFFF"/>
    </a:lt1>
    <a:dk2>
      <a:srgbClr val="004B88"/>
    </a:dk2>
    <a:lt2>
      <a:srgbClr val="0094CF"/>
    </a:lt2>
    <a:accent1>
      <a:srgbClr val="635D8C"/>
    </a:accent1>
    <a:accent2>
      <a:srgbClr val="42BEBD"/>
    </a:accent2>
    <a:accent3>
      <a:srgbClr val="48AA48"/>
    </a:accent3>
    <a:accent4>
      <a:srgbClr val="A0CC1E"/>
    </a:accent4>
    <a:accent5>
      <a:srgbClr val="FFCA21"/>
    </a:accent5>
    <a:accent6>
      <a:srgbClr val="E54337"/>
    </a:accent6>
    <a:hlink>
      <a:srgbClr val="0000FF"/>
    </a:hlink>
    <a:folHlink>
      <a:srgbClr val="800080"/>
    </a:folHlink>
  </a:clrScheme>
  <a:fontScheme name="pbs">
    <a:majorFont>
      <a:latin typeface="Century Gothic"/>
      <a:ea typeface=""/>
      <a:cs typeface=""/>
    </a:majorFont>
    <a:minorFont>
      <a:latin typeface="Century Gothic"/>
      <a:ea typeface=""/>
      <a:cs typeface=""/>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9.xml><?xml version="1.0" encoding="utf-8"?>
<a:themeOverride xmlns:a="http://schemas.openxmlformats.org/drawingml/2006/main">
  <a:clrScheme name="TNS Master Colours">
    <a:dk1>
      <a:sysClr val="windowText" lastClr="000000"/>
    </a:dk1>
    <a:lt1>
      <a:sysClr val="window" lastClr="FFFFFF"/>
    </a:lt1>
    <a:dk2>
      <a:srgbClr val="3B0541"/>
    </a:dk2>
    <a:lt2>
      <a:srgbClr val="7A2280"/>
    </a:lt2>
    <a:accent1>
      <a:srgbClr val="F7911E"/>
    </a:accent1>
    <a:accent2>
      <a:srgbClr val="EF5205"/>
    </a:accent2>
    <a:accent3>
      <a:srgbClr val="C50017"/>
    </a:accent3>
    <a:accent4>
      <a:srgbClr val="3EB1CC"/>
    </a:accent4>
    <a:accent5>
      <a:srgbClr val="4655A5"/>
    </a:accent5>
    <a:accent6>
      <a:srgbClr val="131C6B"/>
    </a:accent6>
    <a:hlink>
      <a:srgbClr val="4F6128"/>
    </a:hlink>
    <a:folHlink>
      <a:srgbClr val="4F6128"/>
    </a:folHlink>
  </a:clrScheme>
  <a:fontScheme name="TNS Master Font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7EA39B5-C602-4694-AD07-21AD57030C60}">
  <we:reference id="f12c312d-282a-4734-8843-05915fdfef0b" version="4.3.3.0" store="EXCatalog" storeType="EXCatalog"/>
  <we:alternateReferences>
    <we:reference id="WA104178141" version="4.3.3.0" store="pl-PL"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otalTime>2425</TotalTime>
  <Words>20815</Words>
  <Application>Microsoft Office PowerPoint</Application>
  <PresentationFormat>Pokaz na ekranie (4:3)</PresentationFormat>
  <Paragraphs>2236</Paragraphs>
  <Slides>121</Slides>
  <Notes>79</Notes>
  <HiddenSlides>0</HiddenSlides>
  <MMClips>0</MMClips>
  <ScaleCrop>false</ScaleCrop>
  <HeadingPairs>
    <vt:vector size="6" baseType="variant">
      <vt:variant>
        <vt:lpstr>Używane czcionki</vt:lpstr>
      </vt:variant>
      <vt:variant>
        <vt:i4>7</vt:i4>
      </vt:variant>
      <vt:variant>
        <vt:lpstr>Motyw</vt:lpstr>
      </vt:variant>
      <vt:variant>
        <vt:i4>3</vt:i4>
      </vt:variant>
      <vt:variant>
        <vt:lpstr>Tytuły slajdów</vt:lpstr>
      </vt:variant>
      <vt:variant>
        <vt:i4>121</vt:i4>
      </vt:variant>
    </vt:vector>
  </HeadingPairs>
  <TitlesOfParts>
    <vt:vector size="131" baseType="lpstr">
      <vt:lpstr>Arial</vt:lpstr>
      <vt:lpstr>Calibri</vt:lpstr>
      <vt:lpstr>Cambria</vt:lpstr>
      <vt:lpstr>Century Gothic</vt:lpstr>
      <vt:lpstr>Courier New</vt:lpstr>
      <vt:lpstr>Times New Roman</vt:lpstr>
      <vt:lpstr>Wingdings</vt:lpstr>
      <vt:lpstr>Ramowe</vt:lpstr>
      <vt:lpstr>1 Jakościowe - uniwersalne</vt:lpstr>
      <vt:lpstr>2_Ramowe</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lpstr>Prezentacja programu PowerPoint</vt:lpstr>
    </vt:vector>
  </TitlesOfParts>
  <Manager>BARTŁOMIEJ MARCIN KAZUBSKI;JAKUB DURLIK</Manager>
  <Company>Grupa Badawcza DSC Spółka z o.o.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DSC - Raport z badania trackingowego (2022) dla Ministerstwa Klimatu i Środowiska nt. Świadomości ekologicznej Polaków</dc:title>
  <dc:subject>Świadomość ekologiczna Polaków 2022</dc:subject>
  <dc:creator>BARTŁOMIEJ MARCIN KAZUBSKI;JAKUB DURLIK</dc:creator>
  <cp:lastModifiedBy>RYDEL Krzysztof</cp:lastModifiedBy>
  <cp:revision>52</cp:revision>
  <dcterms:created xsi:type="dcterms:W3CDTF">2015-05-13T09:46:36Z</dcterms:created>
  <dcterms:modified xsi:type="dcterms:W3CDTF">2023-03-14T09:32:10Z</dcterms:modified>
  <cp:category>ekologia, klimat, zmiany klimatyczne</cp:category>
</cp:coreProperties>
</file>